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9.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0.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1.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42.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4" r:id="rId1"/>
    <p:sldMasterId id="2147483866" r:id="rId2"/>
  </p:sldMasterIdLst>
  <p:notesMasterIdLst>
    <p:notesMasterId r:id="rId52"/>
  </p:notesMasterIdLst>
  <p:handoutMasterIdLst>
    <p:handoutMasterId r:id="rId53"/>
  </p:handoutMasterIdLst>
  <p:sldIdLst>
    <p:sldId id="256" r:id="rId3"/>
    <p:sldId id="313" r:id="rId4"/>
    <p:sldId id="279" r:id="rId5"/>
    <p:sldId id="297" r:id="rId6"/>
    <p:sldId id="260" r:id="rId7"/>
    <p:sldId id="261" r:id="rId8"/>
    <p:sldId id="262" r:id="rId9"/>
    <p:sldId id="288" r:id="rId10"/>
    <p:sldId id="307" r:id="rId11"/>
    <p:sldId id="312" r:id="rId12"/>
    <p:sldId id="300" r:id="rId13"/>
    <p:sldId id="281" r:id="rId14"/>
    <p:sldId id="266" r:id="rId15"/>
    <p:sldId id="303" r:id="rId16"/>
    <p:sldId id="318" r:id="rId17"/>
    <p:sldId id="337" r:id="rId18"/>
    <p:sldId id="335" r:id="rId19"/>
    <p:sldId id="336" r:id="rId20"/>
    <p:sldId id="282" r:id="rId21"/>
    <p:sldId id="314" r:id="rId22"/>
    <p:sldId id="265" r:id="rId23"/>
    <p:sldId id="323" r:id="rId24"/>
    <p:sldId id="322" r:id="rId25"/>
    <p:sldId id="324" r:id="rId26"/>
    <p:sldId id="268" r:id="rId27"/>
    <p:sldId id="310" r:id="rId28"/>
    <p:sldId id="308" r:id="rId29"/>
    <p:sldId id="329" r:id="rId30"/>
    <p:sldId id="301" r:id="rId31"/>
    <p:sldId id="274" r:id="rId32"/>
    <p:sldId id="325" r:id="rId33"/>
    <p:sldId id="326" r:id="rId34"/>
    <p:sldId id="327" r:id="rId35"/>
    <p:sldId id="328" r:id="rId36"/>
    <p:sldId id="275" r:id="rId37"/>
    <p:sldId id="302" r:id="rId38"/>
    <p:sldId id="338" r:id="rId39"/>
    <p:sldId id="272" r:id="rId40"/>
    <p:sldId id="277" r:id="rId41"/>
    <p:sldId id="273" r:id="rId42"/>
    <p:sldId id="294" r:id="rId43"/>
    <p:sldId id="330" r:id="rId44"/>
    <p:sldId id="331" r:id="rId45"/>
    <p:sldId id="332" r:id="rId46"/>
    <p:sldId id="333" r:id="rId47"/>
    <p:sldId id="334" r:id="rId48"/>
    <p:sldId id="321" r:id="rId49"/>
    <p:sldId id="315" r:id="rId50"/>
    <p:sldId id="316" r:id="rId51"/>
  </p:sldIdLst>
  <p:sldSz cx="9144000" cy="6858000" type="screen4x3"/>
  <p:notesSz cx="9236075" cy="7010400"/>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99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18" autoAdjust="0"/>
    <p:restoredTop sz="90514" autoAdjust="0"/>
  </p:normalViewPr>
  <p:slideViewPr>
    <p:cSldViewPr>
      <p:cViewPr varScale="1">
        <p:scale>
          <a:sx n="108" d="100"/>
          <a:sy n="108" d="100"/>
        </p:scale>
        <p:origin x="141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21" d="100"/>
          <a:sy n="121" d="100"/>
        </p:scale>
        <p:origin x="-2196" y="-96"/>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8"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41EB19-CF0E-48ED-BD48-CF5C91DC2086}"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BA281C85-9554-4D3D-BCDA-8C930C98B3D8}">
      <dgm:prSet/>
      <dgm:spPr/>
      <dgm:t>
        <a:bodyPr/>
        <a:lstStyle/>
        <a:p>
          <a:pPr rtl="0"/>
          <a:r>
            <a:rPr lang="en-US" dirty="0"/>
            <a:t>Those who cannot identify and verbalize feelings</a:t>
          </a:r>
        </a:p>
      </dgm:t>
    </dgm:pt>
    <dgm:pt modelId="{EF92D764-1E4B-47DE-B878-F45869D0B9B0}" type="parTrans" cxnId="{A6C65A6B-D353-4755-B97B-28734DE8FD3C}">
      <dgm:prSet/>
      <dgm:spPr/>
      <dgm:t>
        <a:bodyPr/>
        <a:lstStyle/>
        <a:p>
          <a:endParaRPr lang="en-US"/>
        </a:p>
      </dgm:t>
    </dgm:pt>
    <dgm:pt modelId="{1AA07982-52D6-431E-B512-F5DAA66629F8}" type="sibTrans" cxnId="{A6C65A6B-D353-4755-B97B-28734DE8FD3C}">
      <dgm:prSet/>
      <dgm:spPr/>
      <dgm:t>
        <a:bodyPr/>
        <a:lstStyle/>
        <a:p>
          <a:endParaRPr lang="en-US"/>
        </a:p>
      </dgm:t>
    </dgm:pt>
    <dgm:pt modelId="{6303F482-07A9-4EDD-859A-91822198ED61}">
      <dgm:prSet/>
      <dgm:spPr/>
      <dgm:t>
        <a:bodyPr/>
        <a:lstStyle/>
        <a:p>
          <a:pPr rtl="0"/>
          <a:r>
            <a:rPr lang="en-US" dirty="0"/>
            <a:t>Children who “talk with their bodies”: stomach aches may represent fear</a:t>
          </a:r>
        </a:p>
      </dgm:t>
    </dgm:pt>
    <dgm:pt modelId="{99B5F894-3CB8-4165-AA67-D11329D108E6}" type="parTrans" cxnId="{61B90F23-A1B6-4243-B183-7C576597115E}">
      <dgm:prSet/>
      <dgm:spPr/>
      <dgm:t>
        <a:bodyPr/>
        <a:lstStyle/>
        <a:p>
          <a:endParaRPr lang="en-US"/>
        </a:p>
      </dgm:t>
    </dgm:pt>
    <dgm:pt modelId="{26583193-0F26-469E-BF3D-9AD0D3D72546}" type="sibTrans" cxnId="{61B90F23-A1B6-4243-B183-7C576597115E}">
      <dgm:prSet/>
      <dgm:spPr/>
      <dgm:t>
        <a:bodyPr/>
        <a:lstStyle/>
        <a:p>
          <a:endParaRPr lang="en-US"/>
        </a:p>
      </dgm:t>
    </dgm:pt>
    <dgm:pt modelId="{DA38DEF7-4C8D-40FB-BE14-1045B5773F59}">
      <dgm:prSet/>
      <dgm:spPr/>
      <dgm:t>
        <a:bodyPr/>
        <a:lstStyle/>
        <a:p>
          <a:pPr rtl="0"/>
          <a:r>
            <a:rPr lang="en-US" dirty="0"/>
            <a:t>Groups less likely to discuss emotions and relationships</a:t>
          </a:r>
        </a:p>
      </dgm:t>
    </dgm:pt>
    <dgm:pt modelId="{1ED075D4-3650-487C-ACDB-902EB59C23EB}" type="parTrans" cxnId="{4D4A7A8A-B7B2-4F86-9B03-C1D5EB4293E0}">
      <dgm:prSet/>
      <dgm:spPr/>
      <dgm:t>
        <a:bodyPr/>
        <a:lstStyle/>
        <a:p>
          <a:endParaRPr lang="en-US"/>
        </a:p>
      </dgm:t>
    </dgm:pt>
    <dgm:pt modelId="{A8030074-BE88-4E65-B9D4-4B6884753F8A}" type="sibTrans" cxnId="{4D4A7A8A-B7B2-4F86-9B03-C1D5EB4293E0}">
      <dgm:prSet/>
      <dgm:spPr/>
      <dgm:t>
        <a:bodyPr/>
        <a:lstStyle/>
        <a:p>
          <a:endParaRPr lang="en-US"/>
        </a:p>
      </dgm:t>
    </dgm:pt>
    <dgm:pt modelId="{A01ECE32-C5D8-44BD-94B8-5CE4EA44A42F}" type="pres">
      <dgm:prSet presAssocID="{1441EB19-CF0E-48ED-BD48-CF5C91DC2086}" presName="diagram" presStyleCnt="0">
        <dgm:presLayoutVars>
          <dgm:dir/>
          <dgm:resizeHandles val="exact"/>
        </dgm:presLayoutVars>
      </dgm:prSet>
      <dgm:spPr/>
    </dgm:pt>
    <dgm:pt modelId="{4BCDBB81-F6CE-4359-915A-592ED870E9DD}" type="pres">
      <dgm:prSet presAssocID="{BA281C85-9554-4D3D-BCDA-8C930C98B3D8}" presName="node" presStyleLbl="node1" presStyleIdx="0" presStyleCnt="3">
        <dgm:presLayoutVars>
          <dgm:bulletEnabled val="1"/>
        </dgm:presLayoutVars>
      </dgm:prSet>
      <dgm:spPr/>
    </dgm:pt>
    <dgm:pt modelId="{76FCCC2D-7D2E-4F49-A194-A68661C41045}" type="pres">
      <dgm:prSet presAssocID="{1AA07982-52D6-431E-B512-F5DAA66629F8}" presName="sibTrans" presStyleCnt="0"/>
      <dgm:spPr/>
    </dgm:pt>
    <dgm:pt modelId="{D3E14F0E-1575-47BD-BA5F-3791809E613D}" type="pres">
      <dgm:prSet presAssocID="{6303F482-07A9-4EDD-859A-91822198ED61}" presName="node" presStyleLbl="node1" presStyleIdx="1" presStyleCnt="3">
        <dgm:presLayoutVars>
          <dgm:bulletEnabled val="1"/>
        </dgm:presLayoutVars>
      </dgm:prSet>
      <dgm:spPr/>
    </dgm:pt>
    <dgm:pt modelId="{1AFD224A-5DB0-4036-838F-4A7A68A01EC8}" type="pres">
      <dgm:prSet presAssocID="{26583193-0F26-469E-BF3D-9AD0D3D72546}" presName="sibTrans" presStyleCnt="0"/>
      <dgm:spPr/>
    </dgm:pt>
    <dgm:pt modelId="{2F8B6D00-9389-4DBE-9621-EA421264E76D}" type="pres">
      <dgm:prSet presAssocID="{DA38DEF7-4C8D-40FB-BE14-1045B5773F59}" presName="node" presStyleLbl="node1" presStyleIdx="2" presStyleCnt="3">
        <dgm:presLayoutVars>
          <dgm:bulletEnabled val="1"/>
        </dgm:presLayoutVars>
      </dgm:prSet>
      <dgm:spPr/>
    </dgm:pt>
  </dgm:ptLst>
  <dgm:cxnLst>
    <dgm:cxn modelId="{61B90F23-A1B6-4243-B183-7C576597115E}" srcId="{1441EB19-CF0E-48ED-BD48-CF5C91DC2086}" destId="{6303F482-07A9-4EDD-859A-91822198ED61}" srcOrd="1" destOrd="0" parTransId="{99B5F894-3CB8-4165-AA67-D11329D108E6}" sibTransId="{26583193-0F26-469E-BF3D-9AD0D3D72546}"/>
    <dgm:cxn modelId="{843A8239-3CEB-4182-B2F3-31DDABD874C6}" type="presOf" srcId="{1441EB19-CF0E-48ED-BD48-CF5C91DC2086}" destId="{A01ECE32-C5D8-44BD-94B8-5CE4EA44A42F}" srcOrd="0" destOrd="0" presId="urn:microsoft.com/office/officeart/2005/8/layout/default"/>
    <dgm:cxn modelId="{F093D139-0F7F-4D6D-94B8-4BF1801D6717}" type="presOf" srcId="{DA38DEF7-4C8D-40FB-BE14-1045B5773F59}" destId="{2F8B6D00-9389-4DBE-9621-EA421264E76D}" srcOrd="0" destOrd="0" presId="urn:microsoft.com/office/officeart/2005/8/layout/default"/>
    <dgm:cxn modelId="{A6C65A6B-D353-4755-B97B-28734DE8FD3C}" srcId="{1441EB19-CF0E-48ED-BD48-CF5C91DC2086}" destId="{BA281C85-9554-4D3D-BCDA-8C930C98B3D8}" srcOrd="0" destOrd="0" parTransId="{EF92D764-1E4B-47DE-B878-F45869D0B9B0}" sibTransId="{1AA07982-52D6-431E-B512-F5DAA66629F8}"/>
    <dgm:cxn modelId="{4D4A7A8A-B7B2-4F86-9B03-C1D5EB4293E0}" srcId="{1441EB19-CF0E-48ED-BD48-CF5C91DC2086}" destId="{DA38DEF7-4C8D-40FB-BE14-1045B5773F59}" srcOrd="2" destOrd="0" parTransId="{1ED075D4-3650-487C-ACDB-902EB59C23EB}" sibTransId="{A8030074-BE88-4E65-B9D4-4B6884753F8A}"/>
    <dgm:cxn modelId="{1D4958BF-2093-4065-81D8-F3A8C3289547}" type="presOf" srcId="{6303F482-07A9-4EDD-859A-91822198ED61}" destId="{D3E14F0E-1575-47BD-BA5F-3791809E613D}" srcOrd="0" destOrd="0" presId="urn:microsoft.com/office/officeart/2005/8/layout/default"/>
    <dgm:cxn modelId="{6311CAC3-DE05-4F4B-867F-D264C39F5424}" type="presOf" srcId="{BA281C85-9554-4D3D-BCDA-8C930C98B3D8}" destId="{4BCDBB81-F6CE-4359-915A-592ED870E9DD}" srcOrd="0" destOrd="0" presId="urn:microsoft.com/office/officeart/2005/8/layout/default"/>
    <dgm:cxn modelId="{1CB5F886-5D6F-44DF-99DD-40B35241259B}" type="presParOf" srcId="{A01ECE32-C5D8-44BD-94B8-5CE4EA44A42F}" destId="{4BCDBB81-F6CE-4359-915A-592ED870E9DD}" srcOrd="0" destOrd="0" presId="urn:microsoft.com/office/officeart/2005/8/layout/default"/>
    <dgm:cxn modelId="{63981174-99B2-48E0-935C-C5A5BECFE093}" type="presParOf" srcId="{A01ECE32-C5D8-44BD-94B8-5CE4EA44A42F}" destId="{76FCCC2D-7D2E-4F49-A194-A68661C41045}" srcOrd="1" destOrd="0" presId="urn:microsoft.com/office/officeart/2005/8/layout/default"/>
    <dgm:cxn modelId="{FEA5E9D5-4412-4E09-9454-5FDC8D000415}" type="presParOf" srcId="{A01ECE32-C5D8-44BD-94B8-5CE4EA44A42F}" destId="{D3E14F0E-1575-47BD-BA5F-3791809E613D}" srcOrd="2" destOrd="0" presId="urn:microsoft.com/office/officeart/2005/8/layout/default"/>
    <dgm:cxn modelId="{8A813B88-93E8-4108-87B9-B55649289BD7}" type="presParOf" srcId="{A01ECE32-C5D8-44BD-94B8-5CE4EA44A42F}" destId="{1AFD224A-5DB0-4036-838F-4A7A68A01EC8}" srcOrd="3" destOrd="0" presId="urn:microsoft.com/office/officeart/2005/8/layout/default"/>
    <dgm:cxn modelId="{8FDF5511-F242-484E-8807-FB084F5B602E}" type="presParOf" srcId="{A01ECE32-C5D8-44BD-94B8-5CE4EA44A42F}" destId="{2F8B6D00-9389-4DBE-9621-EA421264E76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191715C-CF73-4EC1-BF37-C11093C4482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8109017C-7EEB-4981-AD9C-0567A7523CC8}">
      <dgm:prSet/>
      <dgm:spPr/>
      <dgm:t>
        <a:bodyPr/>
        <a:lstStyle/>
        <a:p>
          <a:pPr rtl="0"/>
          <a:r>
            <a:rPr lang="en-US" dirty="0"/>
            <a:t>The sense of the physiological condition of the body: e.g. hunger, gas, itching, palpitations.  </a:t>
          </a:r>
        </a:p>
      </dgm:t>
    </dgm:pt>
    <dgm:pt modelId="{AE0C23E5-A1A8-42B9-A1F0-50CD899F8FAB}" type="parTrans" cxnId="{520E8505-A62E-4857-B877-20FA85117B85}">
      <dgm:prSet/>
      <dgm:spPr/>
      <dgm:t>
        <a:bodyPr/>
        <a:lstStyle/>
        <a:p>
          <a:endParaRPr lang="en-US"/>
        </a:p>
      </dgm:t>
    </dgm:pt>
    <dgm:pt modelId="{84CA68F9-F897-4B6C-9D97-403DB4FBD1DA}" type="sibTrans" cxnId="{520E8505-A62E-4857-B877-20FA85117B85}">
      <dgm:prSet/>
      <dgm:spPr/>
      <dgm:t>
        <a:bodyPr/>
        <a:lstStyle/>
        <a:p>
          <a:endParaRPr lang="en-US"/>
        </a:p>
      </dgm:t>
    </dgm:pt>
    <dgm:pt modelId="{13787EE2-2B9D-4393-A130-C5D2D44DCF78}" type="pres">
      <dgm:prSet presAssocID="{E191715C-CF73-4EC1-BF37-C11093C44822}" presName="linear" presStyleCnt="0">
        <dgm:presLayoutVars>
          <dgm:animLvl val="lvl"/>
          <dgm:resizeHandles val="exact"/>
        </dgm:presLayoutVars>
      </dgm:prSet>
      <dgm:spPr/>
    </dgm:pt>
    <dgm:pt modelId="{AE05BF3E-FF63-4121-85D4-356BD266EF39}" type="pres">
      <dgm:prSet presAssocID="{8109017C-7EEB-4981-AD9C-0567A7523CC8}" presName="parentText" presStyleLbl="node1" presStyleIdx="0" presStyleCnt="1" custScaleY="34692" custLinFactNeighborY="-19647">
        <dgm:presLayoutVars>
          <dgm:chMax val="0"/>
          <dgm:bulletEnabled val="1"/>
        </dgm:presLayoutVars>
      </dgm:prSet>
      <dgm:spPr/>
    </dgm:pt>
  </dgm:ptLst>
  <dgm:cxnLst>
    <dgm:cxn modelId="{520E8505-A62E-4857-B877-20FA85117B85}" srcId="{E191715C-CF73-4EC1-BF37-C11093C44822}" destId="{8109017C-7EEB-4981-AD9C-0567A7523CC8}" srcOrd="0" destOrd="0" parTransId="{AE0C23E5-A1A8-42B9-A1F0-50CD899F8FAB}" sibTransId="{84CA68F9-F897-4B6C-9D97-403DB4FBD1DA}"/>
    <dgm:cxn modelId="{5F018109-0450-4CC5-B6B9-00D0876FE9DE}" type="presOf" srcId="{8109017C-7EEB-4981-AD9C-0567A7523CC8}" destId="{AE05BF3E-FF63-4121-85D4-356BD266EF39}" srcOrd="0" destOrd="0" presId="urn:microsoft.com/office/officeart/2005/8/layout/vList2"/>
    <dgm:cxn modelId="{0DDD957C-6E3C-48D5-AB50-CAC20E94ACD2}" type="presOf" srcId="{E191715C-CF73-4EC1-BF37-C11093C44822}" destId="{13787EE2-2B9D-4393-A130-C5D2D44DCF78}" srcOrd="0" destOrd="0" presId="urn:microsoft.com/office/officeart/2005/8/layout/vList2"/>
    <dgm:cxn modelId="{6CE66ABA-083D-4431-A428-86A985E6FD8E}" type="presParOf" srcId="{13787EE2-2B9D-4393-A130-C5D2D44DCF78}" destId="{AE05BF3E-FF63-4121-85D4-356BD266EF3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191715C-CF73-4EC1-BF37-C11093C4482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8109017C-7EEB-4981-AD9C-0567A7523CC8}">
      <dgm:prSet/>
      <dgm:spPr/>
      <dgm:t>
        <a:bodyPr/>
        <a:lstStyle/>
        <a:p>
          <a:pPr rtl="0"/>
          <a:r>
            <a:rPr lang="en-US" dirty="0"/>
            <a:t>The sense of the physiological condition of the body: e.g. hunger, gas, itching, palpitations.  </a:t>
          </a:r>
        </a:p>
      </dgm:t>
    </dgm:pt>
    <dgm:pt modelId="{AE0C23E5-A1A8-42B9-A1F0-50CD899F8FAB}" type="parTrans" cxnId="{520E8505-A62E-4857-B877-20FA85117B85}">
      <dgm:prSet/>
      <dgm:spPr/>
      <dgm:t>
        <a:bodyPr/>
        <a:lstStyle/>
        <a:p>
          <a:endParaRPr lang="en-US"/>
        </a:p>
      </dgm:t>
    </dgm:pt>
    <dgm:pt modelId="{84CA68F9-F897-4B6C-9D97-403DB4FBD1DA}" type="sibTrans" cxnId="{520E8505-A62E-4857-B877-20FA85117B85}">
      <dgm:prSet/>
      <dgm:spPr/>
      <dgm:t>
        <a:bodyPr/>
        <a:lstStyle/>
        <a:p>
          <a:endParaRPr lang="en-US"/>
        </a:p>
      </dgm:t>
    </dgm:pt>
    <dgm:pt modelId="{5FAC3A0C-62C8-467C-9CA1-41215C06D25A}">
      <dgm:prSet/>
      <dgm:spPr/>
      <dgm:t>
        <a:bodyPr/>
        <a:lstStyle/>
        <a:p>
          <a:pPr rtl="0"/>
          <a:r>
            <a:rPr lang="en-US" i="1" dirty="0"/>
            <a:t>Noise</a:t>
          </a:r>
          <a:r>
            <a:rPr lang="en-US" dirty="0"/>
            <a:t> (benign sensation) may be confused with </a:t>
          </a:r>
          <a:r>
            <a:rPr lang="en-US" i="1" dirty="0"/>
            <a:t>signal</a:t>
          </a:r>
          <a:r>
            <a:rPr lang="en-US" dirty="0"/>
            <a:t> (important warning).</a:t>
          </a:r>
        </a:p>
      </dgm:t>
    </dgm:pt>
    <dgm:pt modelId="{800E3DF8-C7B9-4FE6-9150-2295352A40C4}" type="parTrans" cxnId="{A7F2F1A3-F600-4171-B2CE-38BA48A74A53}">
      <dgm:prSet/>
      <dgm:spPr/>
      <dgm:t>
        <a:bodyPr/>
        <a:lstStyle/>
        <a:p>
          <a:endParaRPr lang="en-US"/>
        </a:p>
      </dgm:t>
    </dgm:pt>
    <dgm:pt modelId="{2636A2F4-3752-4E31-AFDF-E76860BD3FF9}" type="sibTrans" cxnId="{A7F2F1A3-F600-4171-B2CE-38BA48A74A53}">
      <dgm:prSet/>
      <dgm:spPr/>
      <dgm:t>
        <a:bodyPr/>
        <a:lstStyle/>
        <a:p>
          <a:endParaRPr lang="en-US"/>
        </a:p>
      </dgm:t>
    </dgm:pt>
    <dgm:pt modelId="{13787EE2-2B9D-4393-A130-C5D2D44DCF78}" type="pres">
      <dgm:prSet presAssocID="{E191715C-CF73-4EC1-BF37-C11093C44822}" presName="linear" presStyleCnt="0">
        <dgm:presLayoutVars>
          <dgm:animLvl val="lvl"/>
          <dgm:resizeHandles val="exact"/>
        </dgm:presLayoutVars>
      </dgm:prSet>
      <dgm:spPr/>
    </dgm:pt>
    <dgm:pt modelId="{AE05BF3E-FF63-4121-85D4-356BD266EF39}" type="pres">
      <dgm:prSet presAssocID="{8109017C-7EEB-4981-AD9C-0567A7523CC8}" presName="parentText" presStyleLbl="node1" presStyleIdx="0" presStyleCnt="2" custScaleY="107330">
        <dgm:presLayoutVars>
          <dgm:chMax val="0"/>
          <dgm:bulletEnabled val="1"/>
        </dgm:presLayoutVars>
      </dgm:prSet>
      <dgm:spPr/>
    </dgm:pt>
    <dgm:pt modelId="{0184E3E5-EA07-4734-AAF7-75A29AEB927B}" type="pres">
      <dgm:prSet presAssocID="{84CA68F9-F897-4B6C-9D97-403DB4FBD1DA}" presName="spacer" presStyleCnt="0"/>
      <dgm:spPr/>
    </dgm:pt>
    <dgm:pt modelId="{BABB2A97-D960-4407-991D-D770D99EE2FE}" type="pres">
      <dgm:prSet presAssocID="{5FAC3A0C-62C8-467C-9CA1-41215C06D25A}" presName="parentText" presStyleLbl="node1" presStyleIdx="1" presStyleCnt="2">
        <dgm:presLayoutVars>
          <dgm:chMax val="0"/>
          <dgm:bulletEnabled val="1"/>
        </dgm:presLayoutVars>
      </dgm:prSet>
      <dgm:spPr/>
    </dgm:pt>
  </dgm:ptLst>
  <dgm:cxnLst>
    <dgm:cxn modelId="{520E8505-A62E-4857-B877-20FA85117B85}" srcId="{E191715C-CF73-4EC1-BF37-C11093C44822}" destId="{8109017C-7EEB-4981-AD9C-0567A7523CC8}" srcOrd="0" destOrd="0" parTransId="{AE0C23E5-A1A8-42B9-A1F0-50CD899F8FAB}" sibTransId="{84CA68F9-F897-4B6C-9D97-403DB4FBD1DA}"/>
    <dgm:cxn modelId="{5F018109-0450-4CC5-B6B9-00D0876FE9DE}" type="presOf" srcId="{8109017C-7EEB-4981-AD9C-0567A7523CC8}" destId="{AE05BF3E-FF63-4121-85D4-356BD266EF39}" srcOrd="0" destOrd="0" presId="urn:microsoft.com/office/officeart/2005/8/layout/vList2"/>
    <dgm:cxn modelId="{8C4AD928-40DA-46A9-A700-F14AEA6ED2DD}" type="presOf" srcId="{5FAC3A0C-62C8-467C-9CA1-41215C06D25A}" destId="{BABB2A97-D960-4407-991D-D770D99EE2FE}" srcOrd="0" destOrd="0" presId="urn:microsoft.com/office/officeart/2005/8/layout/vList2"/>
    <dgm:cxn modelId="{0DDD957C-6E3C-48D5-AB50-CAC20E94ACD2}" type="presOf" srcId="{E191715C-CF73-4EC1-BF37-C11093C44822}" destId="{13787EE2-2B9D-4393-A130-C5D2D44DCF78}" srcOrd="0" destOrd="0" presId="urn:microsoft.com/office/officeart/2005/8/layout/vList2"/>
    <dgm:cxn modelId="{A7F2F1A3-F600-4171-B2CE-38BA48A74A53}" srcId="{E191715C-CF73-4EC1-BF37-C11093C44822}" destId="{5FAC3A0C-62C8-467C-9CA1-41215C06D25A}" srcOrd="1" destOrd="0" parTransId="{800E3DF8-C7B9-4FE6-9150-2295352A40C4}" sibTransId="{2636A2F4-3752-4E31-AFDF-E76860BD3FF9}"/>
    <dgm:cxn modelId="{6CE66ABA-083D-4431-A428-86A985E6FD8E}" type="presParOf" srcId="{13787EE2-2B9D-4393-A130-C5D2D44DCF78}" destId="{AE05BF3E-FF63-4121-85D4-356BD266EF39}" srcOrd="0" destOrd="0" presId="urn:microsoft.com/office/officeart/2005/8/layout/vList2"/>
    <dgm:cxn modelId="{DA4D3CC1-E1A3-4A4E-A519-408F3C77910F}" type="presParOf" srcId="{13787EE2-2B9D-4393-A130-C5D2D44DCF78}" destId="{0184E3E5-EA07-4734-AAF7-75A29AEB927B}" srcOrd="1" destOrd="0" presId="urn:microsoft.com/office/officeart/2005/8/layout/vList2"/>
    <dgm:cxn modelId="{2C56D402-9034-4C80-8144-2D9E3591570A}" type="presParOf" srcId="{13787EE2-2B9D-4393-A130-C5D2D44DCF78}" destId="{BABB2A97-D960-4407-991D-D770D99EE2F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8DE34E1-DDF5-4F25-8499-31D4AAB5EFBB}" type="doc">
      <dgm:prSet loTypeId="urn:microsoft.com/office/officeart/2005/8/layout/pyramid2" loCatId="pyramid" qsTypeId="urn:microsoft.com/office/officeart/2005/8/quickstyle/simple1" qsCatId="simple" csTypeId="urn:microsoft.com/office/officeart/2005/8/colors/accent5_2" csCatId="accent5" phldr="1"/>
      <dgm:spPr/>
      <dgm:t>
        <a:bodyPr/>
        <a:lstStyle/>
        <a:p>
          <a:endParaRPr lang="en-US"/>
        </a:p>
      </dgm:t>
    </dgm:pt>
    <dgm:pt modelId="{2F11260A-B0A7-4754-B2BB-BDE4371749C3}">
      <dgm:prSet/>
      <dgm:spPr/>
      <dgm:t>
        <a:bodyPr/>
        <a:lstStyle/>
        <a:p>
          <a:pPr rtl="0"/>
          <a:r>
            <a:rPr lang="en-US" dirty="0"/>
            <a:t>Consider starting at low dose</a:t>
          </a:r>
        </a:p>
      </dgm:t>
    </dgm:pt>
    <dgm:pt modelId="{DAE15E41-E89B-4C2F-B96F-7804659DE1F5}" type="parTrans" cxnId="{059A73A2-B19B-49D5-A078-D57F36352B51}">
      <dgm:prSet/>
      <dgm:spPr/>
      <dgm:t>
        <a:bodyPr/>
        <a:lstStyle/>
        <a:p>
          <a:endParaRPr lang="en-US"/>
        </a:p>
      </dgm:t>
    </dgm:pt>
    <dgm:pt modelId="{C03C6D3F-AC55-4F18-BA95-7E6D8AD7446E}" type="sibTrans" cxnId="{059A73A2-B19B-49D5-A078-D57F36352B51}">
      <dgm:prSet/>
      <dgm:spPr/>
      <dgm:t>
        <a:bodyPr/>
        <a:lstStyle/>
        <a:p>
          <a:endParaRPr lang="en-US"/>
        </a:p>
      </dgm:t>
    </dgm:pt>
    <dgm:pt modelId="{332941D2-468F-4E52-A524-484276BEA09A}">
      <dgm:prSet/>
      <dgm:spPr/>
      <dgm:t>
        <a:bodyPr/>
        <a:lstStyle/>
        <a:p>
          <a:pPr rtl="0"/>
          <a:endParaRPr lang="en-US" dirty="0"/>
        </a:p>
      </dgm:t>
    </dgm:pt>
    <dgm:pt modelId="{25831C09-4466-48B4-A8C7-0D5C9FB7CCA7}" type="parTrans" cxnId="{627D6DD9-DD80-4A87-B969-93774E66BFCE}">
      <dgm:prSet/>
      <dgm:spPr/>
      <dgm:t>
        <a:bodyPr/>
        <a:lstStyle/>
        <a:p>
          <a:endParaRPr lang="en-US"/>
        </a:p>
      </dgm:t>
    </dgm:pt>
    <dgm:pt modelId="{2F6C7666-785E-4819-8107-DA0E1EB269B2}" type="sibTrans" cxnId="{627D6DD9-DD80-4A87-B969-93774E66BFCE}">
      <dgm:prSet/>
      <dgm:spPr/>
      <dgm:t>
        <a:bodyPr/>
        <a:lstStyle/>
        <a:p>
          <a:endParaRPr lang="en-US"/>
        </a:p>
      </dgm:t>
    </dgm:pt>
    <dgm:pt modelId="{FE9AB33D-D885-4330-8599-17E4DFED64A2}">
      <dgm:prSet/>
      <dgm:spPr/>
      <dgm:t>
        <a:bodyPr/>
        <a:lstStyle/>
        <a:p>
          <a:pPr rtl="0"/>
          <a:endParaRPr lang="en-US" dirty="0"/>
        </a:p>
      </dgm:t>
    </dgm:pt>
    <dgm:pt modelId="{6BC26065-EAD3-4D59-940A-C87A2E1E6746}" type="parTrans" cxnId="{0207F325-7605-429F-8DD8-A64AC4E37142}">
      <dgm:prSet/>
      <dgm:spPr/>
      <dgm:t>
        <a:bodyPr/>
        <a:lstStyle/>
        <a:p>
          <a:endParaRPr lang="en-US"/>
        </a:p>
      </dgm:t>
    </dgm:pt>
    <dgm:pt modelId="{8660D9BA-C43C-4FD9-AA7A-612CC0F7B77A}" type="sibTrans" cxnId="{0207F325-7605-429F-8DD8-A64AC4E37142}">
      <dgm:prSet/>
      <dgm:spPr/>
      <dgm:t>
        <a:bodyPr/>
        <a:lstStyle/>
        <a:p>
          <a:endParaRPr lang="en-US"/>
        </a:p>
      </dgm:t>
    </dgm:pt>
    <dgm:pt modelId="{EAFD8BB6-5F94-40BE-8697-5AF4733873AA}">
      <dgm:prSet/>
      <dgm:spPr/>
      <dgm:t>
        <a:bodyPr/>
        <a:lstStyle/>
        <a:p>
          <a:pPr rtl="0"/>
          <a:endParaRPr lang="en-US" dirty="0"/>
        </a:p>
      </dgm:t>
    </dgm:pt>
    <dgm:pt modelId="{A7B77C62-79E9-4604-B032-D453FE97E60A}" type="parTrans" cxnId="{F786E211-0EF3-4CE5-BBB7-D42BD01445E4}">
      <dgm:prSet/>
      <dgm:spPr/>
      <dgm:t>
        <a:bodyPr/>
        <a:lstStyle/>
        <a:p>
          <a:endParaRPr lang="en-US"/>
        </a:p>
      </dgm:t>
    </dgm:pt>
    <dgm:pt modelId="{992D7241-074C-4D08-A77F-2479B4CB3930}" type="sibTrans" cxnId="{F786E211-0EF3-4CE5-BBB7-D42BD01445E4}">
      <dgm:prSet/>
      <dgm:spPr/>
      <dgm:t>
        <a:bodyPr/>
        <a:lstStyle/>
        <a:p>
          <a:endParaRPr lang="en-US"/>
        </a:p>
      </dgm:t>
    </dgm:pt>
    <dgm:pt modelId="{1D26DBA5-31E8-4611-95A6-A95C189FF77B}">
      <dgm:prSet/>
      <dgm:spPr/>
      <dgm:t>
        <a:bodyPr/>
        <a:lstStyle/>
        <a:p>
          <a:pPr rtl="0"/>
          <a:endParaRPr lang="en-US" dirty="0"/>
        </a:p>
      </dgm:t>
    </dgm:pt>
    <dgm:pt modelId="{91D7D8F4-4804-4876-8EF0-C21566B5CC7C}" type="parTrans" cxnId="{558FAEF0-E6D1-46A0-8F69-C14714388289}">
      <dgm:prSet/>
      <dgm:spPr/>
      <dgm:t>
        <a:bodyPr/>
        <a:lstStyle/>
        <a:p>
          <a:endParaRPr lang="en-US"/>
        </a:p>
      </dgm:t>
    </dgm:pt>
    <dgm:pt modelId="{EAEDB3CE-7D1F-48EB-95B9-AD61811B22DF}" type="sibTrans" cxnId="{558FAEF0-E6D1-46A0-8F69-C14714388289}">
      <dgm:prSet/>
      <dgm:spPr/>
      <dgm:t>
        <a:bodyPr/>
        <a:lstStyle/>
        <a:p>
          <a:endParaRPr lang="en-US"/>
        </a:p>
      </dgm:t>
    </dgm:pt>
    <dgm:pt modelId="{B1E2FFC3-BB23-412C-B5EF-DA938E0CFE08}" type="pres">
      <dgm:prSet presAssocID="{A8DE34E1-DDF5-4F25-8499-31D4AAB5EFBB}" presName="compositeShape" presStyleCnt="0">
        <dgm:presLayoutVars>
          <dgm:dir/>
          <dgm:resizeHandles/>
        </dgm:presLayoutVars>
      </dgm:prSet>
      <dgm:spPr/>
    </dgm:pt>
    <dgm:pt modelId="{9DD051F9-74B5-4188-A1EF-A150ADD44BA5}" type="pres">
      <dgm:prSet presAssocID="{A8DE34E1-DDF5-4F25-8499-31D4AAB5EFBB}" presName="pyramid" presStyleLbl="node1" presStyleIdx="0" presStyleCnt="1"/>
      <dgm:spPr/>
    </dgm:pt>
    <dgm:pt modelId="{E9E61F00-83C1-46A4-B1B1-F8D17F841E05}" type="pres">
      <dgm:prSet presAssocID="{A8DE34E1-DDF5-4F25-8499-31D4AAB5EFBB}" presName="theList" presStyleCnt="0"/>
      <dgm:spPr/>
    </dgm:pt>
    <dgm:pt modelId="{B3653267-27CA-4247-A7C6-79D7D785A95C}" type="pres">
      <dgm:prSet presAssocID="{2F11260A-B0A7-4754-B2BB-BDE4371749C3}" presName="aNode" presStyleLbl="fgAcc1" presStyleIdx="0" presStyleCnt="5" custLinFactNeighborX="-126" custLinFactNeighborY="-6906">
        <dgm:presLayoutVars>
          <dgm:bulletEnabled val="1"/>
        </dgm:presLayoutVars>
      </dgm:prSet>
      <dgm:spPr/>
    </dgm:pt>
    <dgm:pt modelId="{9D1F0762-5442-4222-9FF0-D1D8E64D7984}" type="pres">
      <dgm:prSet presAssocID="{2F11260A-B0A7-4754-B2BB-BDE4371749C3}" presName="aSpace" presStyleCnt="0"/>
      <dgm:spPr/>
    </dgm:pt>
    <dgm:pt modelId="{9EE6C24B-9824-4F2D-B911-C1A6E02F97B2}" type="pres">
      <dgm:prSet presAssocID="{332941D2-468F-4E52-A524-484276BEA09A}" presName="aNode" presStyleLbl="fgAcc1" presStyleIdx="1" presStyleCnt="5">
        <dgm:presLayoutVars>
          <dgm:bulletEnabled val="1"/>
        </dgm:presLayoutVars>
      </dgm:prSet>
      <dgm:spPr/>
    </dgm:pt>
    <dgm:pt modelId="{4946C1D7-8649-40B1-B071-5D761F053336}" type="pres">
      <dgm:prSet presAssocID="{332941D2-468F-4E52-A524-484276BEA09A}" presName="aSpace" presStyleCnt="0"/>
      <dgm:spPr/>
    </dgm:pt>
    <dgm:pt modelId="{5F4600BE-4DB4-4202-9A49-43AC5B52D78B}" type="pres">
      <dgm:prSet presAssocID="{FE9AB33D-D885-4330-8599-17E4DFED64A2}" presName="aNode" presStyleLbl="fgAcc1" presStyleIdx="2" presStyleCnt="5">
        <dgm:presLayoutVars>
          <dgm:bulletEnabled val="1"/>
        </dgm:presLayoutVars>
      </dgm:prSet>
      <dgm:spPr/>
    </dgm:pt>
    <dgm:pt modelId="{52EF76E1-F720-4625-8E7E-DFBA9AB7F404}" type="pres">
      <dgm:prSet presAssocID="{FE9AB33D-D885-4330-8599-17E4DFED64A2}" presName="aSpace" presStyleCnt="0"/>
      <dgm:spPr/>
    </dgm:pt>
    <dgm:pt modelId="{9175B962-B06F-41B1-9C63-80883C1BD0BF}" type="pres">
      <dgm:prSet presAssocID="{EAFD8BB6-5F94-40BE-8697-5AF4733873AA}" presName="aNode" presStyleLbl="fgAcc1" presStyleIdx="3" presStyleCnt="5">
        <dgm:presLayoutVars>
          <dgm:bulletEnabled val="1"/>
        </dgm:presLayoutVars>
      </dgm:prSet>
      <dgm:spPr/>
    </dgm:pt>
    <dgm:pt modelId="{F64145C6-846C-482F-A320-396974FF6AF2}" type="pres">
      <dgm:prSet presAssocID="{EAFD8BB6-5F94-40BE-8697-5AF4733873AA}" presName="aSpace" presStyleCnt="0"/>
      <dgm:spPr/>
    </dgm:pt>
    <dgm:pt modelId="{A60987AA-CA4B-46B4-9FCF-4B7B4AE42723}" type="pres">
      <dgm:prSet presAssocID="{1D26DBA5-31E8-4611-95A6-A95C189FF77B}" presName="aNode" presStyleLbl="fgAcc1" presStyleIdx="4" presStyleCnt="5">
        <dgm:presLayoutVars>
          <dgm:bulletEnabled val="1"/>
        </dgm:presLayoutVars>
      </dgm:prSet>
      <dgm:spPr/>
    </dgm:pt>
    <dgm:pt modelId="{B1C31D44-FADE-41DA-9829-C5F89AAC24F2}" type="pres">
      <dgm:prSet presAssocID="{1D26DBA5-31E8-4611-95A6-A95C189FF77B}" presName="aSpace" presStyleCnt="0"/>
      <dgm:spPr/>
    </dgm:pt>
  </dgm:ptLst>
  <dgm:cxnLst>
    <dgm:cxn modelId="{F786E211-0EF3-4CE5-BBB7-D42BD01445E4}" srcId="{A8DE34E1-DDF5-4F25-8499-31D4AAB5EFBB}" destId="{EAFD8BB6-5F94-40BE-8697-5AF4733873AA}" srcOrd="3" destOrd="0" parTransId="{A7B77C62-79E9-4604-B032-D453FE97E60A}" sibTransId="{992D7241-074C-4D08-A77F-2479B4CB3930}"/>
    <dgm:cxn modelId="{FF5FAC1A-DECE-480E-A441-81F6565CA2BD}" type="presOf" srcId="{332941D2-468F-4E52-A524-484276BEA09A}" destId="{9EE6C24B-9824-4F2D-B911-C1A6E02F97B2}" srcOrd="0" destOrd="0" presId="urn:microsoft.com/office/officeart/2005/8/layout/pyramid2"/>
    <dgm:cxn modelId="{0207F325-7605-429F-8DD8-A64AC4E37142}" srcId="{A8DE34E1-DDF5-4F25-8499-31D4AAB5EFBB}" destId="{FE9AB33D-D885-4330-8599-17E4DFED64A2}" srcOrd="2" destOrd="0" parTransId="{6BC26065-EAD3-4D59-940A-C87A2E1E6746}" sibTransId="{8660D9BA-C43C-4FD9-AA7A-612CC0F7B77A}"/>
    <dgm:cxn modelId="{448B2533-FA7D-4391-81B4-74E62441FCCE}" type="presOf" srcId="{2F11260A-B0A7-4754-B2BB-BDE4371749C3}" destId="{B3653267-27CA-4247-A7C6-79D7D785A95C}" srcOrd="0" destOrd="0" presId="urn:microsoft.com/office/officeart/2005/8/layout/pyramid2"/>
    <dgm:cxn modelId="{4EF85F3A-1503-4CA4-8597-EAAC8477C593}" type="presOf" srcId="{A8DE34E1-DDF5-4F25-8499-31D4AAB5EFBB}" destId="{B1E2FFC3-BB23-412C-B5EF-DA938E0CFE08}" srcOrd="0" destOrd="0" presId="urn:microsoft.com/office/officeart/2005/8/layout/pyramid2"/>
    <dgm:cxn modelId="{62BCD97B-0009-41EE-A9C0-28A1329538F8}" type="presOf" srcId="{FE9AB33D-D885-4330-8599-17E4DFED64A2}" destId="{5F4600BE-4DB4-4202-9A49-43AC5B52D78B}" srcOrd="0" destOrd="0" presId="urn:microsoft.com/office/officeart/2005/8/layout/pyramid2"/>
    <dgm:cxn modelId="{50CD198A-4451-4396-8381-99ABFCB0C20C}" type="presOf" srcId="{EAFD8BB6-5F94-40BE-8697-5AF4733873AA}" destId="{9175B962-B06F-41B1-9C63-80883C1BD0BF}" srcOrd="0" destOrd="0" presId="urn:microsoft.com/office/officeart/2005/8/layout/pyramid2"/>
    <dgm:cxn modelId="{059A73A2-B19B-49D5-A078-D57F36352B51}" srcId="{A8DE34E1-DDF5-4F25-8499-31D4AAB5EFBB}" destId="{2F11260A-B0A7-4754-B2BB-BDE4371749C3}" srcOrd="0" destOrd="0" parTransId="{DAE15E41-E89B-4C2F-B96F-7804659DE1F5}" sibTransId="{C03C6D3F-AC55-4F18-BA95-7E6D8AD7446E}"/>
    <dgm:cxn modelId="{627D6DD9-DD80-4A87-B969-93774E66BFCE}" srcId="{A8DE34E1-DDF5-4F25-8499-31D4AAB5EFBB}" destId="{332941D2-468F-4E52-A524-484276BEA09A}" srcOrd="1" destOrd="0" parTransId="{25831C09-4466-48B4-A8C7-0D5C9FB7CCA7}" sibTransId="{2F6C7666-785E-4819-8107-DA0E1EB269B2}"/>
    <dgm:cxn modelId="{EAE18FE6-4046-43E1-88CE-7C5A6F566F03}" type="presOf" srcId="{1D26DBA5-31E8-4611-95A6-A95C189FF77B}" destId="{A60987AA-CA4B-46B4-9FCF-4B7B4AE42723}" srcOrd="0" destOrd="0" presId="urn:microsoft.com/office/officeart/2005/8/layout/pyramid2"/>
    <dgm:cxn modelId="{558FAEF0-E6D1-46A0-8F69-C14714388289}" srcId="{A8DE34E1-DDF5-4F25-8499-31D4AAB5EFBB}" destId="{1D26DBA5-31E8-4611-95A6-A95C189FF77B}" srcOrd="4" destOrd="0" parTransId="{91D7D8F4-4804-4876-8EF0-C21566B5CC7C}" sibTransId="{EAEDB3CE-7D1F-48EB-95B9-AD61811B22DF}"/>
    <dgm:cxn modelId="{82734B67-7FDE-41E0-8B4A-A9702AA35AD9}" type="presParOf" srcId="{B1E2FFC3-BB23-412C-B5EF-DA938E0CFE08}" destId="{9DD051F9-74B5-4188-A1EF-A150ADD44BA5}" srcOrd="0" destOrd="0" presId="urn:microsoft.com/office/officeart/2005/8/layout/pyramid2"/>
    <dgm:cxn modelId="{C771946E-29F4-4968-A11C-E608B4D3BF64}" type="presParOf" srcId="{B1E2FFC3-BB23-412C-B5EF-DA938E0CFE08}" destId="{E9E61F00-83C1-46A4-B1B1-F8D17F841E05}" srcOrd="1" destOrd="0" presId="urn:microsoft.com/office/officeart/2005/8/layout/pyramid2"/>
    <dgm:cxn modelId="{F4E0B126-4915-4023-8E2F-3D335DA51773}" type="presParOf" srcId="{E9E61F00-83C1-46A4-B1B1-F8D17F841E05}" destId="{B3653267-27CA-4247-A7C6-79D7D785A95C}" srcOrd="0" destOrd="0" presId="urn:microsoft.com/office/officeart/2005/8/layout/pyramid2"/>
    <dgm:cxn modelId="{0EE729C4-1D5E-47E8-A238-B676A25E389A}" type="presParOf" srcId="{E9E61F00-83C1-46A4-B1B1-F8D17F841E05}" destId="{9D1F0762-5442-4222-9FF0-D1D8E64D7984}" srcOrd="1" destOrd="0" presId="urn:microsoft.com/office/officeart/2005/8/layout/pyramid2"/>
    <dgm:cxn modelId="{EF3D0FB1-0099-440C-9722-4AF2CA92ECF7}" type="presParOf" srcId="{E9E61F00-83C1-46A4-B1B1-F8D17F841E05}" destId="{9EE6C24B-9824-4F2D-B911-C1A6E02F97B2}" srcOrd="2" destOrd="0" presId="urn:microsoft.com/office/officeart/2005/8/layout/pyramid2"/>
    <dgm:cxn modelId="{42E6D55F-4FFD-46DC-908D-B552BE9AE5C4}" type="presParOf" srcId="{E9E61F00-83C1-46A4-B1B1-F8D17F841E05}" destId="{4946C1D7-8649-40B1-B071-5D761F053336}" srcOrd="3" destOrd="0" presId="urn:microsoft.com/office/officeart/2005/8/layout/pyramid2"/>
    <dgm:cxn modelId="{00000E8B-CBAA-4F26-9D2A-9C49843720BC}" type="presParOf" srcId="{E9E61F00-83C1-46A4-B1B1-F8D17F841E05}" destId="{5F4600BE-4DB4-4202-9A49-43AC5B52D78B}" srcOrd="4" destOrd="0" presId="urn:microsoft.com/office/officeart/2005/8/layout/pyramid2"/>
    <dgm:cxn modelId="{F5B2B621-3727-4F87-9CE2-EA69BBCECAAC}" type="presParOf" srcId="{E9E61F00-83C1-46A4-B1B1-F8D17F841E05}" destId="{52EF76E1-F720-4625-8E7E-DFBA9AB7F404}" srcOrd="5" destOrd="0" presId="urn:microsoft.com/office/officeart/2005/8/layout/pyramid2"/>
    <dgm:cxn modelId="{0F1D7783-4E4E-4616-B48E-03DE2C191519}" type="presParOf" srcId="{E9E61F00-83C1-46A4-B1B1-F8D17F841E05}" destId="{9175B962-B06F-41B1-9C63-80883C1BD0BF}" srcOrd="6" destOrd="0" presId="urn:microsoft.com/office/officeart/2005/8/layout/pyramid2"/>
    <dgm:cxn modelId="{2A98D774-0B38-4589-BCAD-7FD5F6713417}" type="presParOf" srcId="{E9E61F00-83C1-46A4-B1B1-F8D17F841E05}" destId="{F64145C6-846C-482F-A320-396974FF6AF2}" srcOrd="7" destOrd="0" presId="urn:microsoft.com/office/officeart/2005/8/layout/pyramid2"/>
    <dgm:cxn modelId="{ADAA6FF8-2DC9-4E94-BDC5-112AEDF8D811}" type="presParOf" srcId="{E9E61F00-83C1-46A4-B1B1-F8D17F841E05}" destId="{A60987AA-CA4B-46B4-9FCF-4B7B4AE42723}" srcOrd="8" destOrd="0" presId="urn:microsoft.com/office/officeart/2005/8/layout/pyramid2"/>
    <dgm:cxn modelId="{EC137D0D-0A0E-4BFA-91DB-39DADDFD97E3}" type="presParOf" srcId="{E9E61F00-83C1-46A4-B1B1-F8D17F841E05}" destId="{B1C31D44-FADE-41DA-9829-C5F89AAC24F2}"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8DE34E1-DDF5-4F25-8499-31D4AAB5EFBB}" type="doc">
      <dgm:prSet loTypeId="urn:microsoft.com/office/officeart/2005/8/layout/pyramid2" loCatId="pyramid" qsTypeId="urn:microsoft.com/office/officeart/2005/8/quickstyle/simple1" qsCatId="simple" csTypeId="urn:microsoft.com/office/officeart/2005/8/colors/accent5_2" csCatId="accent5" phldr="1"/>
      <dgm:spPr/>
      <dgm:t>
        <a:bodyPr/>
        <a:lstStyle/>
        <a:p>
          <a:endParaRPr lang="en-US"/>
        </a:p>
      </dgm:t>
    </dgm:pt>
    <dgm:pt modelId="{2F11260A-B0A7-4754-B2BB-BDE4371749C3}">
      <dgm:prSet/>
      <dgm:spPr/>
      <dgm:t>
        <a:bodyPr/>
        <a:lstStyle/>
        <a:p>
          <a:pPr rtl="0"/>
          <a:r>
            <a:rPr lang="en-US" dirty="0"/>
            <a:t>Consider starting at low dose</a:t>
          </a:r>
        </a:p>
      </dgm:t>
    </dgm:pt>
    <dgm:pt modelId="{DAE15E41-E89B-4C2F-B96F-7804659DE1F5}" type="parTrans" cxnId="{059A73A2-B19B-49D5-A078-D57F36352B51}">
      <dgm:prSet/>
      <dgm:spPr/>
      <dgm:t>
        <a:bodyPr/>
        <a:lstStyle/>
        <a:p>
          <a:endParaRPr lang="en-US"/>
        </a:p>
      </dgm:t>
    </dgm:pt>
    <dgm:pt modelId="{C03C6D3F-AC55-4F18-BA95-7E6D8AD7446E}" type="sibTrans" cxnId="{059A73A2-B19B-49D5-A078-D57F36352B51}">
      <dgm:prSet/>
      <dgm:spPr/>
      <dgm:t>
        <a:bodyPr/>
        <a:lstStyle/>
        <a:p>
          <a:endParaRPr lang="en-US"/>
        </a:p>
      </dgm:t>
    </dgm:pt>
    <dgm:pt modelId="{332941D2-468F-4E52-A524-484276BEA09A}">
      <dgm:prSet/>
      <dgm:spPr/>
      <dgm:t>
        <a:bodyPr/>
        <a:lstStyle/>
        <a:p>
          <a:pPr rtl="0"/>
          <a:r>
            <a:rPr lang="en-US" dirty="0"/>
            <a:t>Promise side effects. Be vague. Emphasize tradeoff</a:t>
          </a:r>
        </a:p>
      </dgm:t>
    </dgm:pt>
    <dgm:pt modelId="{25831C09-4466-48B4-A8C7-0D5C9FB7CCA7}" type="parTrans" cxnId="{627D6DD9-DD80-4A87-B969-93774E66BFCE}">
      <dgm:prSet/>
      <dgm:spPr/>
      <dgm:t>
        <a:bodyPr/>
        <a:lstStyle/>
        <a:p>
          <a:endParaRPr lang="en-US"/>
        </a:p>
      </dgm:t>
    </dgm:pt>
    <dgm:pt modelId="{2F6C7666-785E-4819-8107-DA0E1EB269B2}" type="sibTrans" cxnId="{627D6DD9-DD80-4A87-B969-93774E66BFCE}">
      <dgm:prSet/>
      <dgm:spPr/>
      <dgm:t>
        <a:bodyPr/>
        <a:lstStyle/>
        <a:p>
          <a:endParaRPr lang="en-US"/>
        </a:p>
      </dgm:t>
    </dgm:pt>
    <dgm:pt modelId="{FE9AB33D-D885-4330-8599-17E4DFED64A2}">
      <dgm:prSet/>
      <dgm:spPr/>
      <dgm:t>
        <a:bodyPr/>
        <a:lstStyle/>
        <a:p>
          <a:pPr rtl="0"/>
          <a:endParaRPr lang="en-US" dirty="0"/>
        </a:p>
      </dgm:t>
    </dgm:pt>
    <dgm:pt modelId="{6BC26065-EAD3-4D59-940A-C87A2E1E6746}" type="parTrans" cxnId="{0207F325-7605-429F-8DD8-A64AC4E37142}">
      <dgm:prSet/>
      <dgm:spPr/>
      <dgm:t>
        <a:bodyPr/>
        <a:lstStyle/>
        <a:p>
          <a:endParaRPr lang="en-US"/>
        </a:p>
      </dgm:t>
    </dgm:pt>
    <dgm:pt modelId="{8660D9BA-C43C-4FD9-AA7A-612CC0F7B77A}" type="sibTrans" cxnId="{0207F325-7605-429F-8DD8-A64AC4E37142}">
      <dgm:prSet/>
      <dgm:spPr/>
      <dgm:t>
        <a:bodyPr/>
        <a:lstStyle/>
        <a:p>
          <a:endParaRPr lang="en-US"/>
        </a:p>
      </dgm:t>
    </dgm:pt>
    <dgm:pt modelId="{EAFD8BB6-5F94-40BE-8697-5AF4733873AA}">
      <dgm:prSet/>
      <dgm:spPr/>
      <dgm:t>
        <a:bodyPr/>
        <a:lstStyle/>
        <a:p>
          <a:pPr rtl="0"/>
          <a:endParaRPr lang="en-US" dirty="0"/>
        </a:p>
      </dgm:t>
    </dgm:pt>
    <dgm:pt modelId="{A7B77C62-79E9-4604-B032-D453FE97E60A}" type="parTrans" cxnId="{F786E211-0EF3-4CE5-BBB7-D42BD01445E4}">
      <dgm:prSet/>
      <dgm:spPr/>
      <dgm:t>
        <a:bodyPr/>
        <a:lstStyle/>
        <a:p>
          <a:endParaRPr lang="en-US"/>
        </a:p>
      </dgm:t>
    </dgm:pt>
    <dgm:pt modelId="{992D7241-074C-4D08-A77F-2479B4CB3930}" type="sibTrans" cxnId="{F786E211-0EF3-4CE5-BBB7-D42BD01445E4}">
      <dgm:prSet/>
      <dgm:spPr/>
      <dgm:t>
        <a:bodyPr/>
        <a:lstStyle/>
        <a:p>
          <a:endParaRPr lang="en-US"/>
        </a:p>
      </dgm:t>
    </dgm:pt>
    <dgm:pt modelId="{1D26DBA5-31E8-4611-95A6-A95C189FF77B}">
      <dgm:prSet/>
      <dgm:spPr/>
      <dgm:t>
        <a:bodyPr/>
        <a:lstStyle/>
        <a:p>
          <a:pPr rtl="0"/>
          <a:endParaRPr lang="en-US" dirty="0"/>
        </a:p>
      </dgm:t>
    </dgm:pt>
    <dgm:pt modelId="{91D7D8F4-4804-4876-8EF0-C21566B5CC7C}" type="parTrans" cxnId="{558FAEF0-E6D1-46A0-8F69-C14714388289}">
      <dgm:prSet/>
      <dgm:spPr/>
      <dgm:t>
        <a:bodyPr/>
        <a:lstStyle/>
        <a:p>
          <a:endParaRPr lang="en-US"/>
        </a:p>
      </dgm:t>
    </dgm:pt>
    <dgm:pt modelId="{EAEDB3CE-7D1F-48EB-95B9-AD61811B22DF}" type="sibTrans" cxnId="{558FAEF0-E6D1-46A0-8F69-C14714388289}">
      <dgm:prSet/>
      <dgm:spPr/>
      <dgm:t>
        <a:bodyPr/>
        <a:lstStyle/>
        <a:p>
          <a:endParaRPr lang="en-US"/>
        </a:p>
      </dgm:t>
    </dgm:pt>
    <dgm:pt modelId="{B1E2FFC3-BB23-412C-B5EF-DA938E0CFE08}" type="pres">
      <dgm:prSet presAssocID="{A8DE34E1-DDF5-4F25-8499-31D4AAB5EFBB}" presName="compositeShape" presStyleCnt="0">
        <dgm:presLayoutVars>
          <dgm:dir/>
          <dgm:resizeHandles/>
        </dgm:presLayoutVars>
      </dgm:prSet>
      <dgm:spPr/>
    </dgm:pt>
    <dgm:pt modelId="{9DD051F9-74B5-4188-A1EF-A150ADD44BA5}" type="pres">
      <dgm:prSet presAssocID="{A8DE34E1-DDF5-4F25-8499-31D4AAB5EFBB}" presName="pyramid" presStyleLbl="node1" presStyleIdx="0" presStyleCnt="1"/>
      <dgm:spPr/>
    </dgm:pt>
    <dgm:pt modelId="{E9E61F00-83C1-46A4-B1B1-F8D17F841E05}" type="pres">
      <dgm:prSet presAssocID="{A8DE34E1-DDF5-4F25-8499-31D4AAB5EFBB}" presName="theList" presStyleCnt="0"/>
      <dgm:spPr/>
    </dgm:pt>
    <dgm:pt modelId="{B3653267-27CA-4247-A7C6-79D7D785A95C}" type="pres">
      <dgm:prSet presAssocID="{2F11260A-B0A7-4754-B2BB-BDE4371749C3}" presName="aNode" presStyleLbl="fgAcc1" presStyleIdx="0" presStyleCnt="5" custLinFactNeighborX="-126" custLinFactNeighborY="-6906">
        <dgm:presLayoutVars>
          <dgm:bulletEnabled val="1"/>
        </dgm:presLayoutVars>
      </dgm:prSet>
      <dgm:spPr/>
    </dgm:pt>
    <dgm:pt modelId="{9D1F0762-5442-4222-9FF0-D1D8E64D7984}" type="pres">
      <dgm:prSet presAssocID="{2F11260A-B0A7-4754-B2BB-BDE4371749C3}" presName="aSpace" presStyleCnt="0"/>
      <dgm:spPr/>
    </dgm:pt>
    <dgm:pt modelId="{9EE6C24B-9824-4F2D-B911-C1A6E02F97B2}" type="pres">
      <dgm:prSet presAssocID="{332941D2-468F-4E52-A524-484276BEA09A}" presName="aNode" presStyleLbl="fgAcc1" presStyleIdx="1" presStyleCnt="5">
        <dgm:presLayoutVars>
          <dgm:bulletEnabled val="1"/>
        </dgm:presLayoutVars>
      </dgm:prSet>
      <dgm:spPr/>
    </dgm:pt>
    <dgm:pt modelId="{4946C1D7-8649-40B1-B071-5D761F053336}" type="pres">
      <dgm:prSet presAssocID="{332941D2-468F-4E52-A524-484276BEA09A}" presName="aSpace" presStyleCnt="0"/>
      <dgm:spPr/>
    </dgm:pt>
    <dgm:pt modelId="{5F4600BE-4DB4-4202-9A49-43AC5B52D78B}" type="pres">
      <dgm:prSet presAssocID="{FE9AB33D-D885-4330-8599-17E4DFED64A2}" presName="aNode" presStyleLbl="fgAcc1" presStyleIdx="2" presStyleCnt="5">
        <dgm:presLayoutVars>
          <dgm:bulletEnabled val="1"/>
        </dgm:presLayoutVars>
      </dgm:prSet>
      <dgm:spPr/>
    </dgm:pt>
    <dgm:pt modelId="{52EF76E1-F720-4625-8E7E-DFBA9AB7F404}" type="pres">
      <dgm:prSet presAssocID="{FE9AB33D-D885-4330-8599-17E4DFED64A2}" presName="aSpace" presStyleCnt="0"/>
      <dgm:spPr/>
    </dgm:pt>
    <dgm:pt modelId="{9175B962-B06F-41B1-9C63-80883C1BD0BF}" type="pres">
      <dgm:prSet presAssocID="{EAFD8BB6-5F94-40BE-8697-5AF4733873AA}" presName="aNode" presStyleLbl="fgAcc1" presStyleIdx="3" presStyleCnt="5">
        <dgm:presLayoutVars>
          <dgm:bulletEnabled val="1"/>
        </dgm:presLayoutVars>
      </dgm:prSet>
      <dgm:spPr/>
    </dgm:pt>
    <dgm:pt modelId="{F64145C6-846C-482F-A320-396974FF6AF2}" type="pres">
      <dgm:prSet presAssocID="{EAFD8BB6-5F94-40BE-8697-5AF4733873AA}" presName="aSpace" presStyleCnt="0"/>
      <dgm:spPr/>
    </dgm:pt>
    <dgm:pt modelId="{A60987AA-CA4B-46B4-9FCF-4B7B4AE42723}" type="pres">
      <dgm:prSet presAssocID="{1D26DBA5-31E8-4611-95A6-A95C189FF77B}" presName="aNode" presStyleLbl="fgAcc1" presStyleIdx="4" presStyleCnt="5">
        <dgm:presLayoutVars>
          <dgm:bulletEnabled val="1"/>
        </dgm:presLayoutVars>
      </dgm:prSet>
      <dgm:spPr/>
    </dgm:pt>
    <dgm:pt modelId="{B1C31D44-FADE-41DA-9829-C5F89AAC24F2}" type="pres">
      <dgm:prSet presAssocID="{1D26DBA5-31E8-4611-95A6-A95C189FF77B}" presName="aSpace" presStyleCnt="0"/>
      <dgm:spPr/>
    </dgm:pt>
  </dgm:ptLst>
  <dgm:cxnLst>
    <dgm:cxn modelId="{F786E211-0EF3-4CE5-BBB7-D42BD01445E4}" srcId="{A8DE34E1-DDF5-4F25-8499-31D4AAB5EFBB}" destId="{EAFD8BB6-5F94-40BE-8697-5AF4733873AA}" srcOrd="3" destOrd="0" parTransId="{A7B77C62-79E9-4604-B032-D453FE97E60A}" sibTransId="{992D7241-074C-4D08-A77F-2479B4CB3930}"/>
    <dgm:cxn modelId="{FF5FAC1A-DECE-480E-A441-81F6565CA2BD}" type="presOf" srcId="{332941D2-468F-4E52-A524-484276BEA09A}" destId="{9EE6C24B-9824-4F2D-B911-C1A6E02F97B2}" srcOrd="0" destOrd="0" presId="urn:microsoft.com/office/officeart/2005/8/layout/pyramid2"/>
    <dgm:cxn modelId="{0207F325-7605-429F-8DD8-A64AC4E37142}" srcId="{A8DE34E1-DDF5-4F25-8499-31D4AAB5EFBB}" destId="{FE9AB33D-D885-4330-8599-17E4DFED64A2}" srcOrd="2" destOrd="0" parTransId="{6BC26065-EAD3-4D59-940A-C87A2E1E6746}" sibTransId="{8660D9BA-C43C-4FD9-AA7A-612CC0F7B77A}"/>
    <dgm:cxn modelId="{448B2533-FA7D-4391-81B4-74E62441FCCE}" type="presOf" srcId="{2F11260A-B0A7-4754-B2BB-BDE4371749C3}" destId="{B3653267-27CA-4247-A7C6-79D7D785A95C}" srcOrd="0" destOrd="0" presId="urn:microsoft.com/office/officeart/2005/8/layout/pyramid2"/>
    <dgm:cxn modelId="{4EF85F3A-1503-4CA4-8597-EAAC8477C593}" type="presOf" srcId="{A8DE34E1-DDF5-4F25-8499-31D4AAB5EFBB}" destId="{B1E2FFC3-BB23-412C-B5EF-DA938E0CFE08}" srcOrd="0" destOrd="0" presId="urn:microsoft.com/office/officeart/2005/8/layout/pyramid2"/>
    <dgm:cxn modelId="{62BCD97B-0009-41EE-A9C0-28A1329538F8}" type="presOf" srcId="{FE9AB33D-D885-4330-8599-17E4DFED64A2}" destId="{5F4600BE-4DB4-4202-9A49-43AC5B52D78B}" srcOrd="0" destOrd="0" presId="urn:microsoft.com/office/officeart/2005/8/layout/pyramid2"/>
    <dgm:cxn modelId="{50CD198A-4451-4396-8381-99ABFCB0C20C}" type="presOf" srcId="{EAFD8BB6-5F94-40BE-8697-5AF4733873AA}" destId="{9175B962-B06F-41B1-9C63-80883C1BD0BF}" srcOrd="0" destOrd="0" presId="urn:microsoft.com/office/officeart/2005/8/layout/pyramid2"/>
    <dgm:cxn modelId="{059A73A2-B19B-49D5-A078-D57F36352B51}" srcId="{A8DE34E1-DDF5-4F25-8499-31D4AAB5EFBB}" destId="{2F11260A-B0A7-4754-B2BB-BDE4371749C3}" srcOrd="0" destOrd="0" parTransId="{DAE15E41-E89B-4C2F-B96F-7804659DE1F5}" sibTransId="{C03C6D3F-AC55-4F18-BA95-7E6D8AD7446E}"/>
    <dgm:cxn modelId="{627D6DD9-DD80-4A87-B969-93774E66BFCE}" srcId="{A8DE34E1-DDF5-4F25-8499-31D4AAB5EFBB}" destId="{332941D2-468F-4E52-A524-484276BEA09A}" srcOrd="1" destOrd="0" parTransId="{25831C09-4466-48B4-A8C7-0D5C9FB7CCA7}" sibTransId="{2F6C7666-785E-4819-8107-DA0E1EB269B2}"/>
    <dgm:cxn modelId="{EAE18FE6-4046-43E1-88CE-7C5A6F566F03}" type="presOf" srcId="{1D26DBA5-31E8-4611-95A6-A95C189FF77B}" destId="{A60987AA-CA4B-46B4-9FCF-4B7B4AE42723}" srcOrd="0" destOrd="0" presId="urn:microsoft.com/office/officeart/2005/8/layout/pyramid2"/>
    <dgm:cxn modelId="{558FAEF0-E6D1-46A0-8F69-C14714388289}" srcId="{A8DE34E1-DDF5-4F25-8499-31D4AAB5EFBB}" destId="{1D26DBA5-31E8-4611-95A6-A95C189FF77B}" srcOrd="4" destOrd="0" parTransId="{91D7D8F4-4804-4876-8EF0-C21566B5CC7C}" sibTransId="{EAEDB3CE-7D1F-48EB-95B9-AD61811B22DF}"/>
    <dgm:cxn modelId="{82734B67-7FDE-41E0-8B4A-A9702AA35AD9}" type="presParOf" srcId="{B1E2FFC3-BB23-412C-B5EF-DA938E0CFE08}" destId="{9DD051F9-74B5-4188-A1EF-A150ADD44BA5}" srcOrd="0" destOrd="0" presId="urn:microsoft.com/office/officeart/2005/8/layout/pyramid2"/>
    <dgm:cxn modelId="{C771946E-29F4-4968-A11C-E608B4D3BF64}" type="presParOf" srcId="{B1E2FFC3-BB23-412C-B5EF-DA938E0CFE08}" destId="{E9E61F00-83C1-46A4-B1B1-F8D17F841E05}" srcOrd="1" destOrd="0" presId="urn:microsoft.com/office/officeart/2005/8/layout/pyramid2"/>
    <dgm:cxn modelId="{F4E0B126-4915-4023-8E2F-3D335DA51773}" type="presParOf" srcId="{E9E61F00-83C1-46A4-B1B1-F8D17F841E05}" destId="{B3653267-27CA-4247-A7C6-79D7D785A95C}" srcOrd="0" destOrd="0" presId="urn:microsoft.com/office/officeart/2005/8/layout/pyramid2"/>
    <dgm:cxn modelId="{0EE729C4-1D5E-47E8-A238-B676A25E389A}" type="presParOf" srcId="{E9E61F00-83C1-46A4-B1B1-F8D17F841E05}" destId="{9D1F0762-5442-4222-9FF0-D1D8E64D7984}" srcOrd="1" destOrd="0" presId="urn:microsoft.com/office/officeart/2005/8/layout/pyramid2"/>
    <dgm:cxn modelId="{EF3D0FB1-0099-440C-9722-4AF2CA92ECF7}" type="presParOf" srcId="{E9E61F00-83C1-46A4-B1B1-F8D17F841E05}" destId="{9EE6C24B-9824-4F2D-B911-C1A6E02F97B2}" srcOrd="2" destOrd="0" presId="urn:microsoft.com/office/officeart/2005/8/layout/pyramid2"/>
    <dgm:cxn modelId="{42E6D55F-4FFD-46DC-908D-B552BE9AE5C4}" type="presParOf" srcId="{E9E61F00-83C1-46A4-B1B1-F8D17F841E05}" destId="{4946C1D7-8649-40B1-B071-5D761F053336}" srcOrd="3" destOrd="0" presId="urn:microsoft.com/office/officeart/2005/8/layout/pyramid2"/>
    <dgm:cxn modelId="{00000E8B-CBAA-4F26-9D2A-9C49843720BC}" type="presParOf" srcId="{E9E61F00-83C1-46A4-B1B1-F8D17F841E05}" destId="{5F4600BE-4DB4-4202-9A49-43AC5B52D78B}" srcOrd="4" destOrd="0" presId="urn:microsoft.com/office/officeart/2005/8/layout/pyramid2"/>
    <dgm:cxn modelId="{F5B2B621-3727-4F87-9CE2-EA69BBCECAAC}" type="presParOf" srcId="{E9E61F00-83C1-46A4-B1B1-F8D17F841E05}" destId="{52EF76E1-F720-4625-8E7E-DFBA9AB7F404}" srcOrd="5" destOrd="0" presId="urn:microsoft.com/office/officeart/2005/8/layout/pyramid2"/>
    <dgm:cxn modelId="{0F1D7783-4E4E-4616-B48E-03DE2C191519}" type="presParOf" srcId="{E9E61F00-83C1-46A4-B1B1-F8D17F841E05}" destId="{9175B962-B06F-41B1-9C63-80883C1BD0BF}" srcOrd="6" destOrd="0" presId="urn:microsoft.com/office/officeart/2005/8/layout/pyramid2"/>
    <dgm:cxn modelId="{2A98D774-0B38-4589-BCAD-7FD5F6713417}" type="presParOf" srcId="{E9E61F00-83C1-46A4-B1B1-F8D17F841E05}" destId="{F64145C6-846C-482F-A320-396974FF6AF2}" srcOrd="7" destOrd="0" presId="urn:microsoft.com/office/officeart/2005/8/layout/pyramid2"/>
    <dgm:cxn modelId="{ADAA6FF8-2DC9-4E94-BDC5-112AEDF8D811}" type="presParOf" srcId="{E9E61F00-83C1-46A4-B1B1-F8D17F841E05}" destId="{A60987AA-CA4B-46B4-9FCF-4B7B4AE42723}" srcOrd="8" destOrd="0" presId="urn:microsoft.com/office/officeart/2005/8/layout/pyramid2"/>
    <dgm:cxn modelId="{EC137D0D-0A0E-4BFA-91DB-39DADDFD97E3}" type="presParOf" srcId="{E9E61F00-83C1-46A4-B1B1-F8D17F841E05}" destId="{B1C31D44-FADE-41DA-9829-C5F89AAC24F2}"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8DE34E1-DDF5-4F25-8499-31D4AAB5EFBB}" type="doc">
      <dgm:prSet loTypeId="urn:microsoft.com/office/officeart/2005/8/layout/pyramid2" loCatId="pyramid" qsTypeId="urn:microsoft.com/office/officeart/2005/8/quickstyle/simple1" qsCatId="simple" csTypeId="urn:microsoft.com/office/officeart/2005/8/colors/accent5_2" csCatId="accent5" phldr="1"/>
      <dgm:spPr/>
      <dgm:t>
        <a:bodyPr/>
        <a:lstStyle/>
        <a:p>
          <a:endParaRPr lang="en-US"/>
        </a:p>
      </dgm:t>
    </dgm:pt>
    <dgm:pt modelId="{2F11260A-B0A7-4754-B2BB-BDE4371749C3}">
      <dgm:prSet/>
      <dgm:spPr/>
      <dgm:t>
        <a:bodyPr/>
        <a:lstStyle/>
        <a:p>
          <a:pPr rtl="0"/>
          <a:r>
            <a:rPr lang="en-US" dirty="0"/>
            <a:t>Consider starting at low dose</a:t>
          </a:r>
        </a:p>
      </dgm:t>
    </dgm:pt>
    <dgm:pt modelId="{DAE15E41-E89B-4C2F-B96F-7804659DE1F5}" type="parTrans" cxnId="{059A73A2-B19B-49D5-A078-D57F36352B51}">
      <dgm:prSet/>
      <dgm:spPr/>
      <dgm:t>
        <a:bodyPr/>
        <a:lstStyle/>
        <a:p>
          <a:endParaRPr lang="en-US"/>
        </a:p>
      </dgm:t>
    </dgm:pt>
    <dgm:pt modelId="{C03C6D3F-AC55-4F18-BA95-7E6D8AD7446E}" type="sibTrans" cxnId="{059A73A2-B19B-49D5-A078-D57F36352B51}">
      <dgm:prSet/>
      <dgm:spPr/>
      <dgm:t>
        <a:bodyPr/>
        <a:lstStyle/>
        <a:p>
          <a:endParaRPr lang="en-US"/>
        </a:p>
      </dgm:t>
    </dgm:pt>
    <dgm:pt modelId="{332941D2-468F-4E52-A524-484276BEA09A}">
      <dgm:prSet/>
      <dgm:spPr/>
      <dgm:t>
        <a:bodyPr/>
        <a:lstStyle/>
        <a:p>
          <a:pPr rtl="0"/>
          <a:r>
            <a:rPr lang="en-US" dirty="0"/>
            <a:t>Promise side effects. Be vague. Emphasize tradeoff</a:t>
          </a:r>
        </a:p>
      </dgm:t>
    </dgm:pt>
    <dgm:pt modelId="{25831C09-4466-48B4-A8C7-0D5C9FB7CCA7}" type="parTrans" cxnId="{627D6DD9-DD80-4A87-B969-93774E66BFCE}">
      <dgm:prSet/>
      <dgm:spPr/>
      <dgm:t>
        <a:bodyPr/>
        <a:lstStyle/>
        <a:p>
          <a:endParaRPr lang="en-US"/>
        </a:p>
      </dgm:t>
    </dgm:pt>
    <dgm:pt modelId="{2F6C7666-785E-4819-8107-DA0E1EB269B2}" type="sibTrans" cxnId="{627D6DD9-DD80-4A87-B969-93774E66BFCE}">
      <dgm:prSet/>
      <dgm:spPr/>
      <dgm:t>
        <a:bodyPr/>
        <a:lstStyle/>
        <a:p>
          <a:endParaRPr lang="en-US"/>
        </a:p>
      </dgm:t>
    </dgm:pt>
    <dgm:pt modelId="{FE9AB33D-D885-4330-8599-17E4DFED64A2}">
      <dgm:prSet/>
      <dgm:spPr/>
      <dgm:t>
        <a:bodyPr/>
        <a:lstStyle/>
        <a:p>
          <a:pPr rtl="0"/>
          <a:r>
            <a:rPr lang="en-US" dirty="0"/>
            <a:t>“Side effects mean the Rx is working.”</a:t>
          </a:r>
        </a:p>
      </dgm:t>
    </dgm:pt>
    <dgm:pt modelId="{6BC26065-EAD3-4D59-940A-C87A2E1E6746}" type="parTrans" cxnId="{0207F325-7605-429F-8DD8-A64AC4E37142}">
      <dgm:prSet/>
      <dgm:spPr/>
      <dgm:t>
        <a:bodyPr/>
        <a:lstStyle/>
        <a:p>
          <a:endParaRPr lang="en-US"/>
        </a:p>
      </dgm:t>
    </dgm:pt>
    <dgm:pt modelId="{8660D9BA-C43C-4FD9-AA7A-612CC0F7B77A}" type="sibTrans" cxnId="{0207F325-7605-429F-8DD8-A64AC4E37142}">
      <dgm:prSet/>
      <dgm:spPr/>
      <dgm:t>
        <a:bodyPr/>
        <a:lstStyle/>
        <a:p>
          <a:endParaRPr lang="en-US"/>
        </a:p>
      </dgm:t>
    </dgm:pt>
    <dgm:pt modelId="{EAFD8BB6-5F94-40BE-8697-5AF4733873AA}">
      <dgm:prSet/>
      <dgm:spPr/>
      <dgm:t>
        <a:bodyPr/>
        <a:lstStyle/>
        <a:p>
          <a:pPr rtl="0"/>
          <a:endParaRPr lang="en-US" dirty="0"/>
        </a:p>
      </dgm:t>
    </dgm:pt>
    <dgm:pt modelId="{A7B77C62-79E9-4604-B032-D453FE97E60A}" type="parTrans" cxnId="{F786E211-0EF3-4CE5-BBB7-D42BD01445E4}">
      <dgm:prSet/>
      <dgm:spPr/>
      <dgm:t>
        <a:bodyPr/>
        <a:lstStyle/>
        <a:p>
          <a:endParaRPr lang="en-US"/>
        </a:p>
      </dgm:t>
    </dgm:pt>
    <dgm:pt modelId="{992D7241-074C-4D08-A77F-2479B4CB3930}" type="sibTrans" cxnId="{F786E211-0EF3-4CE5-BBB7-D42BD01445E4}">
      <dgm:prSet/>
      <dgm:spPr/>
      <dgm:t>
        <a:bodyPr/>
        <a:lstStyle/>
        <a:p>
          <a:endParaRPr lang="en-US"/>
        </a:p>
      </dgm:t>
    </dgm:pt>
    <dgm:pt modelId="{1D26DBA5-31E8-4611-95A6-A95C189FF77B}">
      <dgm:prSet/>
      <dgm:spPr/>
      <dgm:t>
        <a:bodyPr/>
        <a:lstStyle/>
        <a:p>
          <a:pPr rtl="0"/>
          <a:endParaRPr lang="en-US" dirty="0"/>
        </a:p>
      </dgm:t>
    </dgm:pt>
    <dgm:pt modelId="{91D7D8F4-4804-4876-8EF0-C21566B5CC7C}" type="parTrans" cxnId="{558FAEF0-E6D1-46A0-8F69-C14714388289}">
      <dgm:prSet/>
      <dgm:spPr/>
      <dgm:t>
        <a:bodyPr/>
        <a:lstStyle/>
        <a:p>
          <a:endParaRPr lang="en-US"/>
        </a:p>
      </dgm:t>
    </dgm:pt>
    <dgm:pt modelId="{EAEDB3CE-7D1F-48EB-95B9-AD61811B22DF}" type="sibTrans" cxnId="{558FAEF0-E6D1-46A0-8F69-C14714388289}">
      <dgm:prSet/>
      <dgm:spPr/>
      <dgm:t>
        <a:bodyPr/>
        <a:lstStyle/>
        <a:p>
          <a:endParaRPr lang="en-US"/>
        </a:p>
      </dgm:t>
    </dgm:pt>
    <dgm:pt modelId="{B1E2FFC3-BB23-412C-B5EF-DA938E0CFE08}" type="pres">
      <dgm:prSet presAssocID="{A8DE34E1-DDF5-4F25-8499-31D4AAB5EFBB}" presName="compositeShape" presStyleCnt="0">
        <dgm:presLayoutVars>
          <dgm:dir/>
          <dgm:resizeHandles/>
        </dgm:presLayoutVars>
      </dgm:prSet>
      <dgm:spPr/>
    </dgm:pt>
    <dgm:pt modelId="{9DD051F9-74B5-4188-A1EF-A150ADD44BA5}" type="pres">
      <dgm:prSet presAssocID="{A8DE34E1-DDF5-4F25-8499-31D4AAB5EFBB}" presName="pyramid" presStyleLbl="node1" presStyleIdx="0" presStyleCnt="1"/>
      <dgm:spPr/>
    </dgm:pt>
    <dgm:pt modelId="{E9E61F00-83C1-46A4-B1B1-F8D17F841E05}" type="pres">
      <dgm:prSet presAssocID="{A8DE34E1-DDF5-4F25-8499-31D4AAB5EFBB}" presName="theList" presStyleCnt="0"/>
      <dgm:spPr/>
    </dgm:pt>
    <dgm:pt modelId="{B3653267-27CA-4247-A7C6-79D7D785A95C}" type="pres">
      <dgm:prSet presAssocID="{2F11260A-B0A7-4754-B2BB-BDE4371749C3}" presName="aNode" presStyleLbl="fgAcc1" presStyleIdx="0" presStyleCnt="5" custLinFactNeighborX="-126" custLinFactNeighborY="-6906">
        <dgm:presLayoutVars>
          <dgm:bulletEnabled val="1"/>
        </dgm:presLayoutVars>
      </dgm:prSet>
      <dgm:spPr/>
    </dgm:pt>
    <dgm:pt modelId="{9D1F0762-5442-4222-9FF0-D1D8E64D7984}" type="pres">
      <dgm:prSet presAssocID="{2F11260A-B0A7-4754-B2BB-BDE4371749C3}" presName="aSpace" presStyleCnt="0"/>
      <dgm:spPr/>
    </dgm:pt>
    <dgm:pt modelId="{9EE6C24B-9824-4F2D-B911-C1A6E02F97B2}" type="pres">
      <dgm:prSet presAssocID="{332941D2-468F-4E52-A524-484276BEA09A}" presName="aNode" presStyleLbl="fgAcc1" presStyleIdx="1" presStyleCnt="5">
        <dgm:presLayoutVars>
          <dgm:bulletEnabled val="1"/>
        </dgm:presLayoutVars>
      </dgm:prSet>
      <dgm:spPr/>
    </dgm:pt>
    <dgm:pt modelId="{4946C1D7-8649-40B1-B071-5D761F053336}" type="pres">
      <dgm:prSet presAssocID="{332941D2-468F-4E52-A524-484276BEA09A}" presName="aSpace" presStyleCnt="0"/>
      <dgm:spPr/>
    </dgm:pt>
    <dgm:pt modelId="{5F4600BE-4DB4-4202-9A49-43AC5B52D78B}" type="pres">
      <dgm:prSet presAssocID="{FE9AB33D-D885-4330-8599-17E4DFED64A2}" presName="aNode" presStyleLbl="fgAcc1" presStyleIdx="2" presStyleCnt="5">
        <dgm:presLayoutVars>
          <dgm:bulletEnabled val="1"/>
        </dgm:presLayoutVars>
      </dgm:prSet>
      <dgm:spPr/>
    </dgm:pt>
    <dgm:pt modelId="{52EF76E1-F720-4625-8E7E-DFBA9AB7F404}" type="pres">
      <dgm:prSet presAssocID="{FE9AB33D-D885-4330-8599-17E4DFED64A2}" presName="aSpace" presStyleCnt="0"/>
      <dgm:spPr/>
    </dgm:pt>
    <dgm:pt modelId="{9175B962-B06F-41B1-9C63-80883C1BD0BF}" type="pres">
      <dgm:prSet presAssocID="{EAFD8BB6-5F94-40BE-8697-5AF4733873AA}" presName="aNode" presStyleLbl="fgAcc1" presStyleIdx="3" presStyleCnt="5">
        <dgm:presLayoutVars>
          <dgm:bulletEnabled val="1"/>
        </dgm:presLayoutVars>
      </dgm:prSet>
      <dgm:spPr/>
    </dgm:pt>
    <dgm:pt modelId="{F64145C6-846C-482F-A320-396974FF6AF2}" type="pres">
      <dgm:prSet presAssocID="{EAFD8BB6-5F94-40BE-8697-5AF4733873AA}" presName="aSpace" presStyleCnt="0"/>
      <dgm:spPr/>
    </dgm:pt>
    <dgm:pt modelId="{A60987AA-CA4B-46B4-9FCF-4B7B4AE42723}" type="pres">
      <dgm:prSet presAssocID="{1D26DBA5-31E8-4611-95A6-A95C189FF77B}" presName="aNode" presStyleLbl="fgAcc1" presStyleIdx="4" presStyleCnt="5">
        <dgm:presLayoutVars>
          <dgm:bulletEnabled val="1"/>
        </dgm:presLayoutVars>
      </dgm:prSet>
      <dgm:spPr/>
    </dgm:pt>
    <dgm:pt modelId="{B1C31D44-FADE-41DA-9829-C5F89AAC24F2}" type="pres">
      <dgm:prSet presAssocID="{1D26DBA5-31E8-4611-95A6-A95C189FF77B}" presName="aSpace" presStyleCnt="0"/>
      <dgm:spPr/>
    </dgm:pt>
  </dgm:ptLst>
  <dgm:cxnLst>
    <dgm:cxn modelId="{F786E211-0EF3-4CE5-BBB7-D42BD01445E4}" srcId="{A8DE34E1-DDF5-4F25-8499-31D4AAB5EFBB}" destId="{EAFD8BB6-5F94-40BE-8697-5AF4733873AA}" srcOrd="3" destOrd="0" parTransId="{A7B77C62-79E9-4604-B032-D453FE97E60A}" sibTransId="{992D7241-074C-4D08-A77F-2479B4CB3930}"/>
    <dgm:cxn modelId="{FF5FAC1A-DECE-480E-A441-81F6565CA2BD}" type="presOf" srcId="{332941D2-468F-4E52-A524-484276BEA09A}" destId="{9EE6C24B-9824-4F2D-B911-C1A6E02F97B2}" srcOrd="0" destOrd="0" presId="urn:microsoft.com/office/officeart/2005/8/layout/pyramid2"/>
    <dgm:cxn modelId="{0207F325-7605-429F-8DD8-A64AC4E37142}" srcId="{A8DE34E1-DDF5-4F25-8499-31D4AAB5EFBB}" destId="{FE9AB33D-D885-4330-8599-17E4DFED64A2}" srcOrd="2" destOrd="0" parTransId="{6BC26065-EAD3-4D59-940A-C87A2E1E6746}" sibTransId="{8660D9BA-C43C-4FD9-AA7A-612CC0F7B77A}"/>
    <dgm:cxn modelId="{448B2533-FA7D-4391-81B4-74E62441FCCE}" type="presOf" srcId="{2F11260A-B0A7-4754-B2BB-BDE4371749C3}" destId="{B3653267-27CA-4247-A7C6-79D7D785A95C}" srcOrd="0" destOrd="0" presId="urn:microsoft.com/office/officeart/2005/8/layout/pyramid2"/>
    <dgm:cxn modelId="{4EF85F3A-1503-4CA4-8597-EAAC8477C593}" type="presOf" srcId="{A8DE34E1-DDF5-4F25-8499-31D4AAB5EFBB}" destId="{B1E2FFC3-BB23-412C-B5EF-DA938E0CFE08}" srcOrd="0" destOrd="0" presId="urn:microsoft.com/office/officeart/2005/8/layout/pyramid2"/>
    <dgm:cxn modelId="{62BCD97B-0009-41EE-A9C0-28A1329538F8}" type="presOf" srcId="{FE9AB33D-D885-4330-8599-17E4DFED64A2}" destId="{5F4600BE-4DB4-4202-9A49-43AC5B52D78B}" srcOrd="0" destOrd="0" presId="urn:microsoft.com/office/officeart/2005/8/layout/pyramid2"/>
    <dgm:cxn modelId="{50CD198A-4451-4396-8381-99ABFCB0C20C}" type="presOf" srcId="{EAFD8BB6-5F94-40BE-8697-5AF4733873AA}" destId="{9175B962-B06F-41B1-9C63-80883C1BD0BF}" srcOrd="0" destOrd="0" presId="urn:microsoft.com/office/officeart/2005/8/layout/pyramid2"/>
    <dgm:cxn modelId="{059A73A2-B19B-49D5-A078-D57F36352B51}" srcId="{A8DE34E1-DDF5-4F25-8499-31D4AAB5EFBB}" destId="{2F11260A-B0A7-4754-B2BB-BDE4371749C3}" srcOrd="0" destOrd="0" parTransId="{DAE15E41-E89B-4C2F-B96F-7804659DE1F5}" sibTransId="{C03C6D3F-AC55-4F18-BA95-7E6D8AD7446E}"/>
    <dgm:cxn modelId="{627D6DD9-DD80-4A87-B969-93774E66BFCE}" srcId="{A8DE34E1-DDF5-4F25-8499-31D4AAB5EFBB}" destId="{332941D2-468F-4E52-A524-484276BEA09A}" srcOrd="1" destOrd="0" parTransId="{25831C09-4466-48B4-A8C7-0D5C9FB7CCA7}" sibTransId="{2F6C7666-785E-4819-8107-DA0E1EB269B2}"/>
    <dgm:cxn modelId="{EAE18FE6-4046-43E1-88CE-7C5A6F566F03}" type="presOf" srcId="{1D26DBA5-31E8-4611-95A6-A95C189FF77B}" destId="{A60987AA-CA4B-46B4-9FCF-4B7B4AE42723}" srcOrd="0" destOrd="0" presId="urn:microsoft.com/office/officeart/2005/8/layout/pyramid2"/>
    <dgm:cxn modelId="{558FAEF0-E6D1-46A0-8F69-C14714388289}" srcId="{A8DE34E1-DDF5-4F25-8499-31D4AAB5EFBB}" destId="{1D26DBA5-31E8-4611-95A6-A95C189FF77B}" srcOrd="4" destOrd="0" parTransId="{91D7D8F4-4804-4876-8EF0-C21566B5CC7C}" sibTransId="{EAEDB3CE-7D1F-48EB-95B9-AD61811B22DF}"/>
    <dgm:cxn modelId="{82734B67-7FDE-41E0-8B4A-A9702AA35AD9}" type="presParOf" srcId="{B1E2FFC3-BB23-412C-B5EF-DA938E0CFE08}" destId="{9DD051F9-74B5-4188-A1EF-A150ADD44BA5}" srcOrd="0" destOrd="0" presId="urn:microsoft.com/office/officeart/2005/8/layout/pyramid2"/>
    <dgm:cxn modelId="{C771946E-29F4-4968-A11C-E608B4D3BF64}" type="presParOf" srcId="{B1E2FFC3-BB23-412C-B5EF-DA938E0CFE08}" destId="{E9E61F00-83C1-46A4-B1B1-F8D17F841E05}" srcOrd="1" destOrd="0" presId="urn:microsoft.com/office/officeart/2005/8/layout/pyramid2"/>
    <dgm:cxn modelId="{F4E0B126-4915-4023-8E2F-3D335DA51773}" type="presParOf" srcId="{E9E61F00-83C1-46A4-B1B1-F8D17F841E05}" destId="{B3653267-27CA-4247-A7C6-79D7D785A95C}" srcOrd="0" destOrd="0" presId="urn:microsoft.com/office/officeart/2005/8/layout/pyramid2"/>
    <dgm:cxn modelId="{0EE729C4-1D5E-47E8-A238-B676A25E389A}" type="presParOf" srcId="{E9E61F00-83C1-46A4-B1B1-F8D17F841E05}" destId="{9D1F0762-5442-4222-9FF0-D1D8E64D7984}" srcOrd="1" destOrd="0" presId="urn:microsoft.com/office/officeart/2005/8/layout/pyramid2"/>
    <dgm:cxn modelId="{EF3D0FB1-0099-440C-9722-4AF2CA92ECF7}" type="presParOf" srcId="{E9E61F00-83C1-46A4-B1B1-F8D17F841E05}" destId="{9EE6C24B-9824-4F2D-B911-C1A6E02F97B2}" srcOrd="2" destOrd="0" presId="urn:microsoft.com/office/officeart/2005/8/layout/pyramid2"/>
    <dgm:cxn modelId="{42E6D55F-4FFD-46DC-908D-B552BE9AE5C4}" type="presParOf" srcId="{E9E61F00-83C1-46A4-B1B1-F8D17F841E05}" destId="{4946C1D7-8649-40B1-B071-5D761F053336}" srcOrd="3" destOrd="0" presId="urn:microsoft.com/office/officeart/2005/8/layout/pyramid2"/>
    <dgm:cxn modelId="{00000E8B-CBAA-4F26-9D2A-9C49843720BC}" type="presParOf" srcId="{E9E61F00-83C1-46A4-B1B1-F8D17F841E05}" destId="{5F4600BE-4DB4-4202-9A49-43AC5B52D78B}" srcOrd="4" destOrd="0" presId="urn:microsoft.com/office/officeart/2005/8/layout/pyramid2"/>
    <dgm:cxn modelId="{F5B2B621-3727-4F87-9CE2-EA69BBCECAAC}" type="presParOf" srcId="{E9E61F00-83C1-46A4-B1B1-F8D17F841E05}" destId="{52EF76E1-F720-4625-8E7E-DFBA9AB7F404}" srcOrd="5" destOrd="0" presId="urn:microsoft.com/office/officeart/2005/8/layout/pyramid2"/>
    <dgm:cxn modelId="{0F1D7783-4E4E-4616-B48E-03DE2C191519}" type="presParOf" srcId="{E9E61F00-83C1-46A4-B1B1-F8D17F841E05}" destId="{9175B962-B06F-41B1-9C63-80883C1BD0BF}" srcOrd="6" destOrd="0" presId="urn:microsoft.com/office/officeart/2005/8/layout/pyramid2"/>
    <dgm:cxn modelId="{2A98D774-0B38-4589-BCAD-7FD5F6713417}" type="presParOf" srcId="{E9E61F00-83C1-46A4-B1B1-F8D17F841E05}" destId="{F64145C6-846C-482F-A320-396974FF6AF2}" srcOrd="7" destOrd="0" presId="urn:microsoft.com/office/officeart/2005/8/layout/pyramid2"/>
    <dgm:cxn modelId="{ADAA6FF8-2DC9-4E94-BDC5-112AEDF8D811}" type="presParOf" srcId="{E9E61F00-83C1-46A4-B1B1-F8D17F841E05}" destId="{A60987AA-CA4B-46B4-9FCF-4B7B4AE42723}" srcOrd="8" destOrd="0" presId="urn:microsoft.com/office/officeart/2005/8/layout/pyramid2"/>
    <dgm:cxn modelId="{EC137D0D-0A0E-4BFA-91DB-39DADDFD97E3}" type="presParOf" srcId="{E9E61F00-83C1-46A4-B1B1-F8D17F841E05}" destId="{B1C31D44-FADE-41DA-9829-C5F89AAC24F2}"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8DE34E1-DDF5-4F25-8499-31D4AAB5EFBB}" type="doc">
      <dgm:prSet loTypeId="urn:microsoft.com/office/officeart/2005/8/layout/pyramid2" loCatId="pyramid" qsTypeId="urn:microsoft.com/office/officeart/2005/8/quickstyle/simple1" qsCatId="simple" csTypeId="urn:microsoft.com/office/officeart/2005/8/colors/accent5_2" csCatId="accent5" phldr="1"/>
      <dgm:spPr/>
      <dgm:t>
        <a:bodyPr/>
        <a:lstStyle/>
        <a:p>
          <a:endParaRPr lang="en-US"/>
        </a:p>
      </dgm:t>
    </dgm:pt>
    <dgm:pt modelId="{2F11260A-B0A7-4754-B2BB-BDE4371749C3}">
      <dgm:prSet/>
      <dgm:spPr/>
      <dgm:t>
        <a:bodyPr/>
        <a:lstStyle/>
        <a:p>
          <a:pPr rtl="0"/>
          <a:r>
            <a:rPr lang="en-US" dirty="0"/>
            <a:t>Consider starting at low dose</a:t>
          </a:r>
        </a:p>
      </dgm:t>
    </dgm:pt>
    <dgm:pt modelId="{DAE15E41-E89B-4C2F-B96F-7804659DE1F5}" type="parTrans" cxnId="{059A73A2-B19B-49D5-A078-D57F36352B51}">
      <dgm:prSet/>
      <dgm:spPr/>
      <dgm:t>
        <a:bodyPr/>
        <a:lstStyle/>
        <a:p>
          <a:endParaRPr lang="en-US"/>
        </a:p>
      </dgm:t>
    </dgm:pt>
    <dgm:pt modelId="{C03C6D3F-AC55-4F18-BA95-7E6D8AD7446E}" type="sibTrans" cxnId="{059A73A2-B19B-49D5-A078-D57F36352B51}">
      <dgm:prSet/>
      <dgm:spPr/>
      <dgm:t>
        <a:bodyPr/>
        <a:lstStyle/>
        <a:p>
          <a:endParaRPr lang="en-US"/>
        </a:p>
      </dgm:t>
    </dgm:pt>
    <dgm:pt modelId="{332941D2-468F-4E52-A524-484276BEA09A}">
      <dgm:prSet/>
      <dgm:spPr/>
      <dgm:t>
        <a:bodyPr/>
        <a:lstStyle/>
        <a:p>
          <a:pPr rtl="0"/>
          <a:r>
            <a:rPr lang="en-US" dirty="0"/>
            <a:t>Promise side effects. Be vague. Emphasize tradeoff</a:t>
          </a:r>
        </a:p>
      </dgm:t>
    </dgm:pt>
    <dgm:pt modelId="{25831C09-4466-48B4-A8C7-0D5C9FB7CCA7}" type="parTrans" cxnId="{627D6DD9-DD80-4A87-B969-93774E66BFCE}">
      <dgm:prSet/>
      <dgm:spPr/>
      <dgm:t>
        <a:bodyPr/>
        <a:lstStyle/>
        <a:p>
          <a:endParaRPr lang="en-US"/>
        </a:p>
      </dgm:t>
    </dgm:pt>
    <dgm:pt modelId="{2F6C7666-785E-4819-8107-DA0E1EB269B2}" type="sibTrans" cxnId="{627D6DD9-DD80-4A87-B969-93774E66BFCE}">
      <dgm:prSet/>
      <dgm:spPr/>
      <dgm:t>
        <a:bodyPr/>
        <a:lstStyle/>
        <a:p>
          <a:endParaRPr lang="en-US"/>
        </a:p>
      </dgm:t>
    </dgm:pt>
    <dgm:pt modelId="{FE9AB33D-D885-4330-8599-17E4DFED64A2}">
      <dgm:prSet/>
      <dgm:spPr/>
      <dgm:t>
        <a:bodyPr/>
        <a:lstStyle/>
        <a:p>
          <a:pPr rtl="0"/>
          <a:r>
            <a:rPr lang="en-US"/>
            <a:t>“Side effects mean the Rx is working.”</a:t>
          </a:r>
        </a:p>
      </dgm:t>
    </dgm:pt>
    <dgm:pt modelId="{6BC26065-EAD3-4D59-940A-C87A2E1E6746}" type="parTrans" cxnId="{0207F325-7605-429F-8DD8-A64AC4E37142}">
      <dgm:prSet/>
      <dgm:spPr/>
      <dgm:t>
        <a:bodyPr/>
        <a:lstStyle/>
        <a:p>
          <a:endParaRPr lang="en-US"/>
        </a:p>
      </dgm:t>
    </dgm:pt>
    <dgm:pt modelId="{8660D9BA-C43C-4FD9-AA7A-612CC0F7B77A}" type="sibTrans" cxnId="{0207F325-7605-429F-8DD8-A64AC4E37142}">
      <dgm:prSet/>
      <dgm:spPr/>
      <dgm:t>
        <a:bodyPr/>
        <a:lstStyle/>
        <a:p>
          <a:endParaRPr lang="en-US"/>
        </a:p>
      </dgm:t>
    </dgm:pt>
    <dgm:pt modelId="{EAFD8BB6-5F94-40BE-8697-5AF4733873AA}">
      <dgm:prSet/>
      <dgm:spPr/>
      <dgm:t>
        <a:bodyPr/>
        <a:lstStyle/>
        <a:p>
          <a:pPr rtl="0"/>
          <a:r>
            <a:rPr lang="en-US" dirty="0"/>
            <a:t>Warn about passive reliance: “Rx helps those who help themselves.”</a:t>
          </a:r>
        </a:p>
      </dgm:t>
    </dgm:pt>
    <dgm:pt modelId="{A7B77C62-79E9-4604-B032-D453FE97E60A}" type="parTrans" cxnId="{F786E211-0EF3-4CE5-BBB7-D42BD01445E4}">
      <dgm:prSet/>
      <dgm:spPr/>
      <dgm:t>
        <a:bodyPr/>
        <a:lstStyle/>
        <a:p>
          <a:endParaRPr lang="en-US"/>
        </a:p>
      </dgm:t>
    </dgm:pt>
    <dgm:pt modelId="{992D7241-074C-4D08-A77F-2479B4CB3930}" type="sibTrans" cxnId="{F786E211-0EF3-4CE5-BBB7-D42BD01445E4}">
      <dgm:prSet/>
      <dgm:spPr/>
      <dgm:t>
        <a:bodyPr/>
        <a:lstStyle/>
        <a:p>
          <a:endParaRPr lang="en-US"/>
        </a:p>
      </dgm:t>
    </dgm:pt>
    <dgm:pt modelId="{1D26DBA5-31E8-4611-95A6-A95C189FF77B}">
      <dgm:prSet/>
      <dgm:spPr/>
      <dgm:t>
        <a:bodyPr/>
        <a:lstStyle/>
        <a:p>
          <a:pPr rtl="0"/>
          <a:endParaRPr lang="en-US" dirty="0"/>
        </a:p>
      </dgm:t>
    </dgm:pt>
    <dgm:pt modelId="{91D7D8F4-4804-4876-8EF0-C21566B5CC7C}" type="parTrans" cxnId="{558FAEF0-E6D1-46A0-8F69-C14714388289}">
      <dgm:prSet/>
      <dgm:spPr/>
      <dgm:t>
        <a:bodyPr/>
        <a:lstStyle/>
        <a:p>
          <a:endParaRPr lang="en-US"/>
        </a:p>
      </dgm:t>
    </dgm:pt>
    <dgm:pt modelId="{EAEDB3CE-7D1F-48EB-95B9-AD61811B22DF}" type="sibTrans" cxnId="{558FAEF0-E6D1-46A0-8F69-C14714388289}">
      <dgm:prSet/>
      <dgm:spPr/>
      <dgm:t>
        <a:bodyPr/>
        <a:lstStyle/>
        <a:p>
          <a:endParaRPr lang="en-US"/>
        </a:p>
      </dgm:t>
    </dgm:pt>
    <dgm:pt modelId="{B1E2FFC3-BB23-412C-B5EF-DA938E0CFE08}" type="pres">
      <dgm:prSet presAssocID="{A8DE34E1-DDF5-4F25-8499-31D4AAB5EFBB}" presName="compositeShape" presStyleCnt="0">
        <dgm:presLayoutVars>
          <dgm:dir/>
          <dgm:resizeHandles/>
        </dgm:presLayoutVars>
      </dgm:prSet>
      <dgm:spPr/>
    </dgm:pt>
    <dgm:pt modelId="{9DD051F9-74B5-4188-A1EF-A150ADD44BA5}" type="pres">
      <dgm:prSet presAssocID="{A8DE34E1-DDF5-4F25-8499-31D4AAB5EFBB}" presName="pyramid" presStyleLbl="node1" presStyleIdx="0" presStyleCnt="1"/>
      <dgm:spPr/>
    </dgm:pt>
    <dgm:pt modelId="{E9E61F00-83C1-46A4-B1B1-F8D17F841E05}" type="pres">
      <dgm:prSet presAssocID="{A8DE34E1-DDF5-4F25-8499-31D4AAB5EFBB}" presName="theList" presStyleCnt="0"/>
      <dgm:spPr/>
    </dgm:pt>
    <dgm:pt modelId="{B3653267-27CA-4247-A7C6-79D7D785A95C}" type="pres">
      <dgm:prSet presAssocID="{2F11260A-B0A7-4754-B2BB-BDE4371749C3}" presName="aNode" presStyleLbl="fgAcc1" presStyleIdx="0" presStyleCnt="5" custLinFactNeighborX="-126" custLinFactNeighborY="-6906">
        <dgm:presLayoutVars>
          <dgm:bulletEnabled val="1"/>
        </dgm:presLayoutVars>
      </dgm:prSet>
      <dgm:spPr/>
    </dgm:pt>
    <dgm:pt modelId="{9D1F0762-5442-4222-9FF0-D1D8E64D7984}" type="pres">
      <dgm:prSet presAssocID="{2F11260A-B0A7-4754-B2BB-BDE4371749C3}" presName="aSpace" presStyleCnt="0"/>
      <dgm:spPr/>
    </dgm:pt>
    <dgm:pt modelId="{9EE6C24B-9824-4F2D-B911-C1A6E02F97B2}" type="pres">
      <dgm:prSet presAssocID="{332941D2-468F-4E52-A524-484276BEA09A}" presName="aNode" presStyleLbl="fgAcc1" presStyleIdx="1" presStyleCnt="5">
        <dgm:presLayoutVars>
          <dgm:bulletEnabled val="1"/>
        </dgm:presLayoutVars>
      </dgm:prSet>
      <dgm:spPr/>
    </dgm:pt>
    <dgm:pt modelId="{4946C1D7-8649-40B1-B071-5D761F053336}" type="pres">
      <dgm:prSet presAssocID="{332941D2-468F-4E52-A524-484276BEA09A}" presName="aSpace" presStyleCnt="0"/>
      <dgm:spPr/>
    </dgm:pt>
    <dgm:pt modelId="{5F4600BE-4DB4-4202-9A49-43AC5B52D78B}" type="pres">
      <dgm:prSet presAssocID="{FE9AB33D-D885-4330-8599-17E4DFED64A2}" presName="aNode" presStyleLbl="fgAcc1" presStyleIdx="2" presStyleCnt="5">
        <dgm:presLayoutVars>
          <dgm:bulletEnabled val="1"/>
        </dgm:presLayoutVars>
      </dgm:prSet>
      <dgm:spPr/>
    </dgm:pt>
    <dgm:pt modelId="{52EF76E1-F720-4625-8E7E-DFBA9AB7F404}" type="pres">
      <dgm:prSet presAssocID="{FE9AB33D-D885-4330-8599-17E4DFED64A2}" presName="aSpace" presStyleCnt="0"/>
      <dgm:spPr/>
    </dgm:pt>
    <dgm:pt modelId="{9175B962-B06F-41B1-9C63-80883C1BD0BF}" type="pres">
      <dgm:prSet presAssocID="{EAFD8BB6-5F94-40BE-8697-5AF4733873AA}" presName="aNode" presStyleLbl="fgAcc1" presStyleIdx="3" presStyleCnt="5">
        <dgm:presLayoutVars>
          <dgm:bulletEnabled val="1"/>
        </dgm:presLayoutVars>
      </dgm:prSet>
      <dgm:spPr/>
    </dgm:pt>
    <dgm:pt modelId="{F64145C6-846C-482F-A320-396974FF6AF2}" type="pres">
      <dgm:prSet presAssocID="{EAFD8BB6-5F94-40BE-8697-5AF4733873AA}" presName="aSpace" presStyleCnt="0"/>
      <dgm:spPr/>
    </dgm:pt>
    <dgm:pt modelId="{A60987AA-CA4B-46B4-9FCF-4B7B4AE42723}" type="pres">
      <dgm:prSet presAssocID="{1D26DBA5-31E8-4611-95A6-A95C189FF77B}" presName="aNode" presStyleLbl="fgAcc1" presStyleIdx="4" presStyleCnt="5">
        <dgm:presLayoutVars>
          <dgm:bulletEnabled val="1"/>
        </dgm:presLayoutVars>
      </dgm:prSet>
      <dgm:spPr/>
    </dgm:pt>
    <dgm:pt modelId="{B1C31D44-FADE-41DA-9829-C5F89AAC24F2}" type="pres">
      <dgm:prSet presAssocID="{1D26DBA5-31E8-4611-95A6-A95C189FF77B}" presName="aSpace" presStyleCnt="0"/>
      <dgm:spPr/>
    </dgm:pt>
  </dgm:ptLst>
  <dgm:cxnLst>
    <dgm:cxn modelId="{F786E211-0EF3-4CE5-BBB7-D42BD01445E4}" srcId="{A8DE34E1-DDF5-4F25-8499-31D4AAB5EFBB}" destId="{EAFD8BB6-5F94-40BE-8697-5AF4733873AA}" srcOrd="3" destOrd="0" parTransId="{A7B77C62-79E9-4604-B032-D453FE97E60A}" sibTransId="{992D7241-074C-4D08-A77F-2479B4CB3930}"/>
    <dgm:cxn modelId="{FF5FAC1A-DECE-480E-A441-81F6565CA2BD}" type="presOf" srcId="{332941D2-468F-4E52-A524-484276BEA09A}" destId="{9EE6C24B-9824-4F2D-B911-C1A6E02F97B2}" srcOrd="0" destOrd="0" presId="urn:microsoft.com/office/officeart/2005/8/layout/pyramid2"/>
    <dgm:cxn modelId="{0207F325-7605-429F-8DD8-A64AC4E37142}" srcId="{A8DE34E1-DDF5-4F25-8499-31D4AAB5EFBB}" destId="{FE9AB33D-D885-4330-8599-17E4DFED64A2}" srcOrd="2" destOrd="0" parTransId="{6BC26065-EAD3-4D59-940A-C87A2E1E6746}" sibTransId="{8660D9BA-C43C-4FD9-AA7A-612CC0F7B77A}"/>
    <dgm:cxn modelId="{448B2533-FA7D-4391-81B4-74E62441FCCE}" type="presOf" srcId="{2F11260A-B0A7-4754-B2BB-BDE4371749C3}" destId="{B3653267-27CA-4247-A7C6-79D7D785A95C}" srcOrd="0" destOrd="0" presId="urn:microsoft.com/office/officeart/2005/8/layout/pyramid2"/>
    <dgm:cxn modelId="{4EF85F3A-1503-4CA4-8597-EAAC8477C593}" type="presOf" srcId="{A8DE34E1-DDF5-4F25-8499-31D4AAB5EFBB}" destId="{B1E2FFC3-BB23-412C-B5EF-DA938E0CFE08}" srcOrd="0" destOrd="0" presId="urn:microsoft.com/office/officeart/2005/8/layout/pyramid2"/>
    <dgm:cxn modelId="{62BCD97B-0009-41EE-A9C0-28A1329538F8}" type="presOf" srcId="{FE9AB33D-D885-4330-8599-17E4DFED64A2}" destId="{5F4600BE-4DB4-4202-9A49-43AC5B52D78B}" srcOrd="0" destOrd="0" presId="urn:microsoft.com/office/officeart/2005/8/layout/pyramid2"/>
    <dgm:cxn modelId="{50CD198A-4451-4396-8381-99ABFCB0C20C}" type="presOf" srcId="{EAFD8BB6-5F94-40BE-8697-5AF4733873AA}" destId="{9175B962-B06F-41B1-9C63-80883C1BD0BF}" srcOrd="0" destOrd="0" presId="urn:microsoft.com/office/officeart/2005/8/layout/pyramid2"/>
    <dgm:cxn modelId="{059A73A2-B19B-49D5-A078-D57F36352B51}" srcId="{A8DE34E1-DDF5-4F25-8499-31D4AAB5EFBB}" destId="{2F11260A-B0A7-4754-B2BB-BDE4371749C3}" srcOrd="0" destOrd="0" parTransId="{DAE15E41-E89B-4C2F-B96F-7804659DE1F5}" sibTransId="{C03C6D3F-AC55-4F18-BA95-7E6D8AD7446E}"/>
    <dgm:cxn modelId="{627D6DD9-DD80-4A87-B969-93774E66BFCE}" srcId="{A8DE34E1-DDF5-4F25-8499-31D4AAB5EFBB}" destId="{332941D2-468F-4E52-A524-484276BEA09A}" srcOrd="1" destOrd="0" parTransId="{25831C09-4466-48B4-A8C7-0D5C9FB7CCA7}" sibTransId="{2F6C7666-785E-4819-8107-DA0E1EB269B2}"/>
    <dgm:cxn modelId="{EAE18FE6-4046-43E1-88CE-7C5A6F566F03}" type="presOf" srcId="{1D26DBA5-31E8-4611-95A6-A95C189FF77B}" destId="{A60987AA-CA4B-46B4-9FCF-4B7B4AE42723}" srcOrd="0" destOrd="0" presId="urn:microsoft.com/office/officeart/2005/8/layout/pyramid2"/>
    <dgm:cxn modelId="{558FAEF0-E6D1-46A0-8F69-C14714388289}" srcId="{A8DE34E1-DDF5-4F25-8499-31D4AAB5EFBB}" destId="{1D26DBA5-31E8-4611-95A6-A95C189FF77B}" srcOrd="4" destOrd="0" parTransId="{91D7D8F4-4804-4876-8EF0-C21566B5CC7C}" sibTransId="{EAEDB3CE-7D1F-48EB-95B9-AD61811B22DF}"/>
    <dgm:cxn modelId="{82734B67-7FDE-41E0-8B4A-A9702AA35AD9}" type="presParOf" srcId="{B1E2FFC3-BB23-412C-B5EF-DA938E0CFE08}" destId="{9DD051F9-74B5-4188-A1EF-A150ADD44BA5}" srcOrd="0" destOrd="0" presId="urn:microsoft.com/office/officeart/2005/8/layout/pyramid2"/>
    <dgm:cxn modelId="{C771946E-29F4-4968-A11C-E608B4D3BF64}" type="presParOf" srcId="{B1E2FFC3-BB23-412C-B5EF-DA938E0CFE08}" destId="{E9E61F00-83C1-46A4-B1B1-F8D17F841E05}" srcOrd="1" destOrd="0" presId="urn:microsoft.com/office/officeart/2005/8/layout/pyramid2"/>
    <dgm:cxn modelId="{F4E0B126-4915-4023-8E2F-3D335DA51773}" type="presParOf" srcId="{E9E61F00-83C1-46A4-B1B1-F8D17F841E05}" destId="{B3653267-27CA-4247-A7C6-79D7D785A95C}" srcOrd="0" destOrd="0" presId="urn:microsoft.com/office/officeart/2005/8/layout/pyramid2"/>
    <dgm:cxn modelId="{0EE729C4-1D5E-47E8-A238-B676A25E389A}" type="presParOf" srcId="{E9E61F00-83C1-46A4-B1B1-F8D17F841E05}" destId="{9D1F0762-5442-4222-9FF0-D1D8E64D7984}" srcOrd="1" destOrd="0" presId="urn:microsoft.com/office/officeart/2005/8/layout/pyramid2"/>
    <dgm:cxn modelId="{EF3D0FB1-0099-440C-9722-4AF2CA92ECF7}" type="presParOf" srcId="{E9E61F00-83C1-46A4-B1B1-F8D17F841E05}" destId="{9EE6C24B-9824-4F2D-B911-C1A6E02F97B2}" srcOrd="2" destOrd="0" presId="urn:microsoft.com/office/officeart/2005/8/layout/pyramid2"/>
    <dgm:cxn modelId="{42E6D55F-4FFD-46DC-908D-B552BE9AE5C4}" type="presParOf" srcId="{E9E61F00-83C1-46A4-B1B1-F8D17F841E05}" destId="{4946C1D7-8649-40B1-B071-5D761F053336}" srcOrd="3" destOrd="0" presId="urn:microsoft.com/office/officeart/2005/8/layout/pyramid2"/>
    <dgm:cxn modelId="{00000E8B-CBAA-4F26-9D2A-9C49843720BC}" type="presParOf" srcId="{E9E61F00-83C1-46A4-B1B1-F8D17F841E05}" destId="{5F4600BE-4DB4-4202-9A49-43AC5B52D78B}" srcOrd="4" destOrd="0" presId="urn:microsoft.com/office/officeart/2005/8/layout/pyramid2"/>
    <dgm:cxn modelId="{F5B2B621-3727-4F87-9CE2-EA69BBCECAAC}" type="presParOf" srcId="{E9E61F00-83C1-46A4-B1B1-F8D17F841E05}" destId="{52EF76E1-F720-4625-8E7E-DFBA9AB7F404}" srcOrd="5" destOrd="0" presId="urn:microsoft.com/office/officeart/2005/8/layout/pyramid2"/>
    <dgm:cxn modelId="{0F1D7783-4E4E-4616-B48E-03DE2C191519}" type="presParOf" srcId="{E9E61F00-83C1-46A4-B1B1-F8D17F841E05}" destId="{9175B962-B06F-41B1-9C63-80883C1BD0BF}" srcOrd="6" destOrd="0" presId="urn:microsoft.com/office/officeart/2005/8/layout/pyramid2"/>
    <dgm:cxn modelId="{2A98D774-0B38-4589-BCAD-7FD5F6713417}" type="presParOf" srcId="{E9E61F00-83C1-46A4-B1B1-F8D17F841E05}" destId="{F64145C6-846C-482F-A320-396974FF6AF2}" srcOrd="7" destOrd="0" presId="urn:microsoft.com/office/officeart/2005/8/layout/pyramid2"/>
    <dgm:cxn modelId="{ADAA6FF8-2DC9-4E94-BDC5-112AEDF8D811}" type="presParOf" srcId="{E9E61F00-83C1-46A4-B1B1-F8D17F841E05}" destId="{A60987AA-CA4B-46B4-9FCF-4B7B4AE42723}" srcOrd="8" destOrd="0" presId="urn:microsoft.com/office/officeart/2005/8/layout/pyramid2"/>
    <dgm:cxn modelId="{EC137D0D-0A0E-4BFA-91DB-39DADDFD97E3}" type="presParOf" srcId="{E9E61F00-83C1-46A4-B1B1-F8D17F841E05}" destId="{B1C31D44-FADE-41DA-9829-C5F89AAC24F2}"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8DE34E1-DDF5-4F25-8499-31D4AAB5EFBB}" type="doc">
      <dgm:prSet loTypeId="urn:microsoft.com/office/officeart/2005/8/layout/pyramid2" loCatId="pyramid" qsTypeId="urn:microsoft.com/office/officeart/2005/8/quickstyle/simple1" qsCatId="simple" csTypeId="urn:microsoft.com/office/officeart/2005/8/colors/accent5_2" csCatId="accent5" phldr="1"/>
      <dgm:spPr/>
      <dgm:t>
        <a:bodyPr/>
        <a:lstStyle/>
        <a:p>
          <a:endParaRPr lang="en-US"/>
        </a:p>
      </dgm:t>
    </dgm:pt>
    <dgm:pt modelId="{2F11260A-B0A7-4754-B2BB-BDE4371749C3}">
      <dgm:prSet/>
      <dgm:spPr/>
      <dgm:t>
        <a:bodyPr/>
        <a:lstStyle/>
        <a:p>
          <a:pPr rtl="0"/>
          <a:r>
            <a:rPr lang="en-US" dirty="0"/>
            <a:t>Consider starting at low dose</a:t>
          </a:r>
        </a:p>
      </dgm:t>
    </dgm:pt>
    <dgm:pt modelId="{DAE15E41-E89B-4C2F-B96F-7804659DE1F5}" type="parTrans" cxnId="{059A73A2-B19B-49D5-A078-D57F36352B51}">
      <dgm:prSet/>
      <dgm:spPr/>
      <dgm:t>
        <a:bodyPr/>
        <a:lstStyle/>
        <a:p>
          <a:endParaRPr lang="en-US"/>
        </a:p>
      </dgm:t>
    </dgm:pt>
    <dgm:pt modelId="{C03C6D3F-AC55-4F18-BA95-7E6D8AD7446E}" type="sibTrans" cxnId="{059A73A2-B19B-49D5-A078-D57F36352B51}">
      <dgm:prSet/>
      <dgm:spPr/>
      <dgm:t>
        <a:bodyPr/>
        <a:lstStyle/>
        <a:p>
          <a:endParaRPr lang="en-US"/>
        </a:p>
      </dgm:t>
    </dgm:pt>
    <dgm:pt modelId="{332941D2-468F-4E52-A524-484276BEA09A}">
      <dgm:prSet/>
      <dgm:spPr/>
      <dgm:t>
        <a:bodyPr/>
        <a:lstStyle/>
        <a:p>
          <a:pPr rtl="0"/>
          <a:r>
            <a:rPr lang="en-US" dirty="0"/>
            <a:t>Promise side effects. Be vague. Emphasize tradeoff</a:t>
          </a:r>
        </a:p>
      </dgm:t>
    </dgm:pt>
    <dgm:pt modelId="{25831C09-4466-48B4-A8C7-0D5C9FB7CCA7}" type="parTrans" cxnId="{627D6DD9-DD80-4A87-B969-93774E66BFCE}">
      <dgm:prSet/>
      <dgm:spPr/>
      <dgm:t>
        <a:bodyPr/>
        <a:lstStyle/>
        <a:p>
          <a:endParaRPr lang="en-US"/>
        </a:p>
      </dgm:t>
    </dgm:pt>
    <dgm:pt modelId="{2F6C7666-785E-4819-8107-DA0E1EB269B2}" type="sibTrans" cxnId="{627D6DD9-DD80-4A87-B969-93774E66BFCE}">
      <dgm:prSet/>
      <dgm:spPr/>
      <dgm:t>
        <a:bodyPr/>
        <a:lstStyle/>
        <a:p>
          <a:endParaRPr lang="en-US"/>
        </a:p>
      </dgm:t>
    </dgm:pt>
    <dgm:pt modelId="{FE9AB33D-D885-4330-8599-17E4DFED64A2}">
      <dgm:prSet/>
      <dgm:spPr/>
      <dgm:t>
        <a:bodyPr/>
        <a:lstStyle/>
        <a:p>
          <a:pPr rtl="0"/>
          <a:r>
            <a:rPr lang="en-US"/>
            <a:t>“Side effects mean the Rx is working.”</a:t>
          </a:r>
        </a:p>
      </dgm:t>
    </dgm:pt>
    <dgm:pt modelId="{6BC26065-EAD3-4D59-940A-C87A2E1E6746}" type="parTrans" cxnId="{0207F325-7605-429F-8DD8-A64AC4E37142}">
      <dgm:prSet/>
      <dgm:spPr/>
      <dgm:t>
        <a:bodyPr/>
        <a:lstStyle/>
        <a:p>
          <a:endParaRPr lang="en-US"/>
        </a:p>
      </dgm:t>
    </dgm:pt>
    <dgm:pt modelId="{8660D9BA-C43C-4FD9-AA7A-612CC0F7B77A}" type="sibTrans" cxnId="{0207F325-7605-429F-8DD8-A64AC4E37142}">
      <dgm:prSet/>
      <dgm:spPr/>
      <dgm:t>
        <a:bodyPr/>
        <a:lstStyle/>
        <a:p>
          <a:endParaRPr lang="en-US"/>
        </a:p>
      </dgm:t>
    </dgm:pt>
    <dgm:pt modelId="{EAFD8BB6-5F94-40BE-8697-5AF4733873AA}">
      <dgm:prSet/>
      <dgm:spPr/>
      <dgm:t>
        <a:bodyPr/>
        <a:lstStyle/>
        <a:p>
          <a:pPr rtl="0"/>
          <a:r>
            <a:rPr lang="en-US" dirty="0"/>
            <a:t>Warn about passive reliance: “Rx helps those who help themselves.”</a:t>
          </a:r>
        </a:p>
      </dgm:t>
    </dgm:pt>
    <dgm:pt modelId="{A7B77C62-79E9-4604-B032-D453FE97E60A}" type="parTrans" cxnId="{F786E211-0EF3-4CE5-BBB7-D42BD01445E4}">
      <dgm:prSet/>
      <dgm:spPr/>
      <dgm:t>
        <a:bodyPr/>
        <a:lstStyle/>
        <a:p>
          <a:endParaRPr lang="en-US"/>
        </a:p>
      </dgm:t>
    </dgm:pt>
    <dgm:pt modelId="{992D7241-074C-4D08-A77F-2479B4CB3930}" type="sibTrans" cxnId="{F786E211-0EF3-4CE5-BBB7-D42BD01445E4}">
      <dgm:prSet/>
      <dgm:spPr/>
      <dgm:t>
        <a:bodyPr/>
        <a:lstStyle/>
        <a:p>
          <a:endParaRPr lang="en-US"/>
        </a:p>
      </dgm:t>
    </dgm:pt>
    <dgm:pt modelId="{1D26DBA5-31E8-4611-95A6-A95C189FF77B}">
      <dgm:prSet/>
      <dgm:spPr/>
      <dgm:t>
        <a:bodyPr/>
        <a:lstStyle/>
        <a:p>
          <a:pPr rtl="0"/>
          <a:r>
            <a:rPr lang="en-US" dirty="0"/>
            <a:t>At first sign of improvement: “What </a:t>
          </a:r>
          <a:r>
            <a:rPr lang="en-US" i="1" dirty="0"/>
            <a:t>else</a:t>
          </a:r>
          <a:r>
            <a:rPr lang="en-US" dirty="0"/>
            <a:t> are you doing? It’s never just the Rx!”</a:t>
          </a:r>
        </a:p>
      </dgm:t>
    </dgm:pt>
    <dgm:pt modelId="{91D7D8F4-4804-4876-8EF0-C21566B5CC7C}" type="parTrans" cxnId="{558FAEF0-E6D1-46A0-8F69-C14714388289}">
      <dgm:prSet/>
      <dgm:spPr/>
      <dgm:t>
        <a:bodyPr/>
        <a:lstStyle/>
        <a:p>
          <a:endParaRPr lang="en-US"/>
        </a:p>
      </dgm:t>
    </dgm:pt>
    <dgm:pt modelId="{EAEDB3CE-7D1F-48EB-95B9-AD61811B22DF}" type="sibTrans" cxnId="{558FAEF0-E6D1-46A0-8F69-C14714388289}">
      <dgm:prSet/>
      <dgm:spPr/>
      <dgm:t>
        <a:bodyPr/>
        <a:lstStyle/>
        <a:p>
          <a:endParaRPr lang="en-US"/>
        </a:p>
      </dgm:t>
    </dgm:pt>
    <dgm:pt modelId="{B1E2FFC3-BB23-412C-B5EF-DA938E0CFE08}" type="pres">
      <dgm:prSet presAssocID="{A8DE34E1-DDF5-4F25-8499-31D4AAB5EFBB}" presName="compositeShape" presStyleCnt="0">
        <dgm:presLayoutVars>
          <dgm:dir/>
          <dgm:resizeHandles/>
        </dgm:presLayoutVars>
      </dgm:prSet>
      <dgm:spPr/>
    </dgm:pt>
    <dgm:pt modelId="{9DD051F9-74B5-4188-A1EF-A150ADD44BA5}" type="pres">
      <dgm:prSet presAssocID="{A8DE34E1-DDF5-4F25-8499-31D4AAB5EFBB}" presName="pyramid" presStyleLbl="node1" presStyleIdx="0" presStyleCnt="1"/>
      <dgm:spPr/>
    </dgm:pt>
    <dgm:pt modelId="{E9E61F00-83C1-46A4-B1B1-F8D17F841E05}" type="pres">
      <dgm:prSet presAssocID="{A8DE34E1-DDF5-4F25-8499-31D4AAB5EFBB}" presName="theList" presStyleCnt="0"/>
      <dgm:spPr/>
    </dgm:pt>
    <dgm:pt modelId="{B3653267-27CA-4247-A7C6-79D7D785A95C}" type="pres">
      <dgm:prSet presAssocID="{2F11260A-B0A7-4754-B2BB-BDE4371749C3}" presName="aNode" presStyleLbl="fgAcc1" presStyleIdx="0" presStyleCnt="5" custLinFactNeighborX="-126" custLinFactNeighborY="-6906">
        <dgm:presLayoutVars>
          <dgm:bulletEnabled val="1"/>
        </dgm:presLayoutVars>
      </dgm:prSet>
      <dgm:spPr/>
    </dgm:pt>
    <dgm:pt modelId="{9D1F0762-5442-4222-9FF0-D1D8E64D7984}" type="pres">
      <dgm:prSet presAssocID="{2F11260A-B0A7-4754-B2BB-BDE4371749C3}" presName="aSpace" presStyleCnt="0"/>
      <dgm:spPr/>
    </dgm:pt>
    <dgm:pt modelId="{9EE6C24B-9824-4F2D-B911-C1A6E02F97B2}" type="pres">
      <dgm:prSet presAssocID="{332941D2-468F-4E52-A524-484276BEA09A}" presName="aNode" presStyleLbl="fgAcc1" presStyleIdx="1" presStyleCnt="5">
        <dgm:presLayoutVars>
          <dgm:bulletEnabled val="1"/>
        </dgm:presLayoutVars>
      </dgm:prSet>
      <dgm:spPr/>
    </dgm:pt>
    <dgm:pt modelId="{4946C1D7-8649-40B1-B071-5D761F053336}" type="pres">
      <dgm:prSet presAssocID="{332941D2-468F-4E52-A524-484276BEA09A}" presName="aSpace" presStyleCnt="0"/>
      <dgm:spPr/>
    </dgm:pt>
    <dgm:pt modelId="{5F4600BE-4DB4-4202-9A49-43AC5B52D78B}" type="pres">
      <dgm:prSet presAssocID="{FE9AB33D-D885-4330-8599-17E4DFED64A2}" presName="aNode" presStyleLbl="fgAcc1" presStyleIdx="2" presStyleCnt="5">
        <dgm:presLayoutVars>
          <dgm:bulletEnabled val="1"/>
        </dgm:presLayoutVars>
      </dgm:prSet>
      <dgm:spPr/>
    </dgm:pt>
    <dgm:pt modelId="{52EF76E1-F720-4625-8E7E-DFBA9AB7F404}" type="pres">
      <dgm:prSet presAssocID="{FE9AB33D-D885-4330-8599-17E4DFED64A2}" presName="aSpace" presStyleCnt="0"/>
      <dgm:spPr/>
    </dgm:pt>
    <dgm:pt modelId="{9175B962-B06F-41B1-9C63-80883C1BD0BF}" type="pres">
      <dgm:prSet presAssocID="{EAFD8BB6-5F94-40BE-8697-5AF4733873AA}" presName="aNode" presStyleLbl="fgAcc1" presStyleIdx="3" presStyleCnt="5">
        <dgm:presLayoutVars>
          <dgm:bulletEnabled val="1"/>
        </dgm:presLayoutVars>
      </dgm:prSet>
      <dgm:spPr/>
    </dgm:pt>
    <dgm:pt modelId="{F64145C6-846C-482F-A320-396974FF6AF2}" type="pres">
      <dgm:prSet presAssocID="{EAFD8BB6-5F94-40BE-8697-5AF4733873AA}" presName="aSpace" presStyleCnt="0"/>
      <dgm:spPr/>
    </dgm:pt>
    <dgm:pt modelId="{A60987AA-CA4B-46B4-9FCF-4B7B4AE42723}" type="pres">
      <dgm:prSet presAssocID="{1D26DBA5-31E8-4611-95A6-A95C189FF77B}" presName="aNode" presStyleLbl="fgAcc1" presStyleIdx="4" presStyleCnt="5">
        <dgm:presLayoutVars>
          <dgm:bulletEnabled val="1"/>
        </dgm:presLayoutVars>
      </dgm:prSet>
      <dgm:spPr/>
    </dgm:pt>
    <dgm:pt modelId="{B1C31D44-FADE-41DA-9829-C5F89AAC24F2}" type="pres">
      <dgm:prSet presAssocID="{1D26DBA5-31E8-4611-95A6-A95C189FF77B}" presName="aSpace" presStyleCnt="0"/>
      <dgm:spPr/>
    </dgm:pt>
  </dgm:ptLst>
  <dgm:cxnLst>
    <dgm:cxn modelId="{F786E211-0EF3-4CE5-BBB7-D42BD01445E4}" srcId="{A8DE34E1-DDF5-4F25-8499-31D4AAB5EFBB}" destId="{EAFD8BB6-5F94-40BE-8697-5AF4733873AA}" srcOrd="3" destOrd="0" parTransId="{A7B77C62-79E9-4604-B032-D453FE97E60A}" sibTransId="{992D7241-074C-4D08-A77F-2479B4CB3930}"/>
    <dgm:cxn modelId="{FF5FAC1A-DECE-480E-A441-81F6565CA2BD}" type="presOf" srcId="{332941D2-468F-4E52-A524-484276BEA09A}" destId="{9EE6C24B-9824-4F2D-B911-C1A6E02F97B2}" srcOrd="0" destOrd="0" presId="urn:microsoft.com/office/officeart/2005/8/layout/pyramid2"/>
    <dgm:cxn modelId="{0207F325-7605-429F-8DD8-A64AC4E37142}" srcId="{A8DE34E1-DDF5-4F25-8499-31D4AAB5EFBB}" destId="{FE9AB33D-D885-4330-8599-17E4DFED64A2}" srcOrd="2" destOrd="0" parTransId="{6BC26065-EAD3-4D59-940A-C87A2E1E6746}" sibTransId="{8660D9BA-C43C-4FD9-AA7A-612CC0F7B77A}"/>
    <dgm:cxn modelId="{448B2533-FA7D-4391-81B4-74E62441FCCE}" type="presOf" srcId="{2F11260A-B0A7-4754-B2BB-BDE4371749C3}" destId="{B3653267-27CA-4247-A7C6-79D7D785A95C}" srcOrd="0" destOrd="0" presId="urn:microsoft.com/office/officeart/2005/8/layout/pyramid2"/>
    <dgm:cxn modelId="{4EF85F3A-1503-4CA4-8597-EAAC8477C593}" type="presOf" srcId="{A8DE34E1-DDF5-4F25-8499-31D4AAB5EFBB}" destId="{B1E2FFC3-BB23-412C-B5EF-DA938E0CFE08}" srcOrd="0" destOrd="0" presId="urn:microsoft.com/office/officeart/2005/8/layout/pyramid2"/>
    <dgm:cxn modelId="{62BCD97B-0009-41EE-A9C0-28A1329538F8}" type="presOf" srcId="{FE9AB33D-D885-4330-8599-17E4DFED64A2}" destId="{5F4600BE-4DB4-4202-9A49-43AC5B52D78B}" srcOrd="0" destOrd="0" presId="urn:microsoft.com/office/officeart/2005/8/layout/pyramid2"/>
    <dgm:cxn modelId="{50CD198A-4451-4396-8381-99ABFCB0C20C}" type="presOf" srcId="{EAFD8BB6-5F94-40BE-8697-5AF4733873AA}" destId="{9175B962-B06F-41B1-9C63-80883C1BD0BF}" srcOrd="0" destOrd="0" presId="urn:microsoft.com/office/officeart/2005/8/layout/pyramid2"/>
    <dgm:cxn modelId="{059A73A2-B19B-49D5-A078-D57F36352B51}" srcId="{A8DE34E1-DDF5-4F25-8499-31D4AAB5EFBB}" destId="{2F11260A-B0A7-4754-B2BB-BDE4371749C3}" srcOrd="0" destOrd="0" parTransId="{DAE15E41-E89B-4C2F-B96F-7804659DE1F5}" sibTransId="{C03C6D3F-AC55-4F18-BA95-7E6D8AD7446E}"/>
    <dgm:cxn modelId="{627D6DD9-DD80-4A87-B969-93774E66BFCE}" srcId="{A8DE34E1-DDF5-4F25-8499-31D4AAB5EFBB}" destId="{332941D2-468F-4E52-A524-484276BEA09A}" srcOrd="1" destOrd="0" parTransId="{25831C09-4466-48B4-A8C7-0D5C9FB7CCA7}" sibTransId="{2F6C7666-785E-4819-8107-DA0E1EB269B2}"/>
    <dgm:cxn modelId="{EAE18FE6-4046-43E1-88CE-7C5A6F566F03}" type="presOf" srcId="{1D26DBA5-31E8-4611-95A6-A95C189FF77B}" destId="{A60987AA-CA4B-46B4-9FCF-4B7B4AE42723}" srcOrd="0" destOrd="0" presId="urn:microsoft.com/office/officeart/2005/8/layout/pyramid2"/>
    <dgm:cxn modelId="{558FAEF0-E6D1-46A0-8F69-C14714388289}" srcId="{A8DE34E1-DDF5-4F25-8499-31D4AAB5EFBB}" destId="{1D26DBA5-31E8-4611-95A6-A95C189FF77B}" srcOrd="4" destOrd="0" parTransId="{91D7D8F4-4804-4876-8EF0-C21566B5CC7C}" sibTransId="{EAEDB3CE-7D1F-48EB-95B9-AD61811B22DF}"/>
    <dgm:cxn modelId="{82734B67-7FDE-41E0-8B4A-A9702AA35AD9}" type="presParOf" srcId="{B1E2FFC3-BB23-412C-B5EF-DA938E0CFE08}" destId="{9DD051F9-74B5-4188-A1EF-A150ADD44BA5}" srcOrd="0" destOrd="0" presId="urn:microsoft.com/office/officeart/2005/8/layout/pyramid2"/>
    <dgm:cxn modelId="{C771946E-29F4-4968-A11C-E608B4D3BF64}" type="presParOf" srcId="{B1E2FFC3-BB23-412C-B5EF-DA938E0CFE08}" destId="{E9E61F00-83C1-46A4-B1B1-F8D17F841E05}" srcOrd="1" destOrd="0" presId="urn:microsoft.com/office/officeart/2005/8/layout/pyramid2"/>
    <dgm:cxn modelId="{F4E0B126-4915-4023-8E2F-3D335DA51773}" type="presParOf" srcId="{E9E61F00-83C1-46A4-B1B1-F8D17F841E05}" destId="{B3653267-27CA-4247-A7C6-79D7D785A95C}" srcOrd="0" destOrd="0" presId="urn:microsoft.com/office/officeart/2005/8/layout/pyramid2"/>
    <dgm:cxn modelId="{0EE729C4-1D5E-47E8-A238-B676A25E389A}" type="presParOf" srcId="{E9E61F00-83C1-46A4-B1B1-F8D17F841E05}" destId="{9D1F0762-5442-4222-9FF0-D1D8E64D7984}" srcOrd="1" destOrd="0" presId="urn:microsoft.com/office/officeart/2005/8/layout/pyramid2"/>
    <dgm:cxn modelId="{EF3D0FB1-0099-440C-9722-4AF2CA92ECF7}" type="presParOf" srcId="{E9E61F00-83C1-46A4-B1B1-F8D17F841E05}" destId="{9EE6C24B-9824-4F2D-B911-C1A6E02F97B2}" srcOrd="2" destOrd="0" presId="urn:microsoft.com/office/officeart/2005/8/layout/pyramid2"/>
    <dgm:cxn modelId="{42E6D55F-4FFD-46DC-908D-B552BE9AE5C4}" type="presParOf" srcId="{E9E61F00-83C1-46A4-B1B1-F8D17F841E05}" destId="{4946C1D7-8649-40B1-B071-5D761F053336}" srcOrd="3" destOrd="0" presId="urn:microsoft.com/office/officeart/2005/8/layout/pyramid2"/>
    <dgm:cxn modelId="{00000E8B-CBAA-4F26-9D2A-9C49843720BC}" type="presParOf" srcId="{E9E61F00-83C1-46A4-B1B1-F8D17F841E05}" destId="{5F4600BE-4DB4-4202-9A49-43AC5B52D78B}" srcOrd="4" destOrd="0" presId="urn:microsoft.com/office/officeart/2005/8/layout/pyramid2"/>
    <dgm:cxn modelId="{F5B2B621-3727-4F87-9CE2-EA69BBCECAAC}" type="presParOf" srcId="{E9E61F00-83C1-46A4-B1B1-F8D17F841E05}" destId="{52EF76E1-F720-4625-8E7E-DFBA9AB7F404}" srcOrd="5" destOrd="0" presId="urn:microsoft.com/office/officeart/2005/8/layout/pyramid2"/>
    <dgm:cxn modelId="{0F1D7783-4E4E-4616-B48E-03DE2C191519}" type="presParOf" srcId="{E9E61F00-83C1-46A4-B1B1-F8D17F841E05}" destId="{9175B962-B06F-41B1-9C63-80883C1BD0BF}" srcOrd="6" destOrd="0" presId="urn:microsoft.com/office/officeart/2005/8/layout/pyramid2"/>
    <dgm:cxn modelId="{2A98D774-0B38-4589-BCAD-7FD5F6713417}" type="presParOf" srcId="{E9E61F00-83C1-46A4-B1B1-F8D17F841E05}" destId="{F64145C6-846C-482F-A320-396974FF6AF2}" srcOrd="7" destOrd="0" presId="urn:microsoft.com/office/officeart/2005/8/layout/pyramid2"/>
    <dgm:cxn modelId="{ADAA6FF8-2DC9-4E94-BDC5-112AEDF8D811}" type="presParOf" srcId="{E9E61F00-83C1-46A4-B1B1-F8D17F841E05}" destId="{A60987AA-CA4B-46B4-9FCF-4B7B4AE42723}" srcOrd="8" destOrd="0" presId="urn:microsoft.com/office/officeart/2005/8/layout/pyramid2"/>
    <dgm:cxn modelId="{EC137D0D-0A0E-4BFA-91DB-39DADDFD97E3}" type="presParOf" srcId="{E9E61F00-83C1-46A4-B1B1-F8D17F841E05}" destId="{B1C31D44-FADE-41DA-9829-C5F89AAC24F2}"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25D79CA-28B7-4232-AF9A-D67E5B4E1D21}" type="doc">
      <dgm:prSet loTypeId="urn:microsoft.com/office/officeart/2005/8/layout/StepDownProcess" loCatId="process" qsTypeId="urn:microsoft.com/office/officeart/2005/8/quickstyle/simple2" qsCatId="simple" csTypeId="urn:microsoft.com/office/officeart/2005/8/colors/accent5_5" csCatId="accent5" phldr="1"/>
      <dgm:spPr/>
      <dgm:t>
        <a:bodyPr/>
        <a:lstStyle/>
        <a:p>
          <a:endParaRPr lang="en-US"/>
        </a:p>
      </dgm:t>
    </dgm:pt>
    <dgm:pt modelId="{F32EE7B1-D7AA-4DDA-A8EA-A8A520266CC5}">
      <dgm:prSet/>
      <dgm:spPr/>
      <dgm:t>
        <a:bodyPr/>
        <a:lstStyle/>
        <a:p>
          <a:pPr rtl="0"/>
          <a:r>
            <a:rPr lang="en-US" dirty="0"/>
            <a:t>Avoid repeated reassurances. Invite patient to recall your previous explanation or to predict your upcoming one.</a:t>
          </a:r>
        </a:p>
      </dgm:t>
    </dgm:pt>
    <dgm:pt modelId="{FEFCECE8-4164-43CE-B868-D48673A332BE}" type="parTrans" cxnId="{D94F0F54-B1B0-4AED-94A1-F76992E3AEF7}">
      <dgm:prSet/>
      <dgm:spPr/>
      <dgm:t>
        <a:bodyPr/>
        <a:lstStyle/>
        <a:p>
          <a:endParaRPr lang="en-US"/>
        </a:p>
      </dgm:t>
    </dgm:pt>
    <dgm:pt modelId="{84F0E00B-0E67-448B-A166-3633F396D8BF}" type="sibTrans" cxnId="{D94F0F54-B1B0-4AED-94A1-F76992E3AEF7}">
      <dgm:prSet/>
      <dgm:spPr/>
      <dgm:t>
        <a:bodyPr/>
        <a:lstStyle/>
        <a:p>
          <a:endParaRPr lang="en-US"/>
        </a:p>
      </dgm:t>
    </dgm:pt>
    <dgm:pt modelId="{E5976685-D63B-4BAC-A654-CF97FBE609A3}" type="pres">
      <dgm:prSet presAssocID="{625D79CA-28B7-4232-AF9A-D67E5B4E1D21}" presName="rootnode" presStyleCnt="0">
        <dgm:presLayoutVars>
          <dgm:chMax/>
          <dgm:chPref/>
          <dgm:dir/>
          <dgm:animLvl val="lvl"/>
        </dgm:presLayoutVars>
      </dgm:prSet>
      <dgm:spPr/>
    </dgm:pt>
    <dgm:pt modelId="{71581B14-5897-475F-AA42-440943228597}" type="pres">
      <dgm:prSet presAssocID="{F32EE7B1-D7AA-4DDA-A8EA-A8A520266CC5}" presName="composite" presStyleCnt="0"/>
      <dgm:spPr/>
    </dgm:pt>
    <dgm:pt modelId="{8A00496E-E0AD-4026-B5C1-A5CF6E53D680}" type="pres">
      <dgm:prSet presAssocID="{F32EE7B1-D7AA-4DDA-A8EA-A8A520266CC5}" presName="ParentText" presStyleLbl="node1" presStyleIdx="0" presStyleCnt="1" custLinFactNeighborX="-47322" custLinFactNeighborY="-45017">
        <dgm:presLayoutVars>
          <dgm:chMax val="1"/>
          <dgm:chPref val="1"/>
          <dgm:bulletEnabled val="1"/>
        </dgm:presLayoutVars>
      </dgm:prSet>
      <dgm:spPr/>
    </dgm:pt>
  </dgm:ptLst>
  <dgm:cxnLst>
    <dgm:cxn modelId="{EC08C864-2B42-4D90-AA21-D442F27A6FA9}" type="presOf" srcId="{F32EE7B1-D7AA-4DDA-A8EA-A8A520266CC5}" destId="{8A00496E-E0AD-4026-B5C1-A5CF6E53D680}" srcOrd="0" destOrd="0" presId="urn:microsoft.com/office/officeart/2005/8/layout/StepDownProcess"/>
    <dgm:cxn modelId="{D94F0F54-B1B0-4AED-94A1-F76992E3AEF7}" srcId="{625D79CA-28B7-4232-AF9A-D67E5B4E1D21}" destId="{F32EE7B1-D7AA-4DDA-A8EA-A8A520266CC5}" srcOrd="0" destOrd="0" parTransId="{FEFCECE8-4164-43CE-B868-D48673A332BE}" sibTransId="{84F0E00B-0E67-448B-A166-3633F396D8BF}"/>
    <dgm:cxn modelId="{C22E4B9A-AF64-43EA-91AA-493D7F074C15}" type="presOf" srcId="{625D79CA-28B7-4232-AF9A-D67E5B4E1D21}" destId="{E5976685-D63B-4BAC-A654-CF97FBE609A3}" srcOrd="0" destOrd="0" presId="urn:microsoft.com/office/officeart/2005/8/layout/StepDownProcess"/>
    <dgm:cxn modelId="{B0A9368C-FCFA-438F-B5FC-AA5B4E9E0D09}" type="presParOf" srcId="{E5976685-D63B-4BAC-A654-CF97FBE609A3}" destId="{71581B14-5897-475F-AA42-440943228597}" srcOrd="0" destOrd="0" presId="urn:microsoft.com/office/officeart/2005/8/layout/StepDownProcess"/>
    <dgm:cxn modelId="{1A1EDDBB-D01F-461E-AC02-CF88F4346D70}" type="presParOf" srcId="{71581B14-5897-475F-AA42-440943228597}" destId="{8A00496E-E0AD-4026-B5C1-A5CF6E53D68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25D79CA-28B7-4232-AF9A-D67E5B4E1D21}" type="doc">
      <dgm:prSet loTypeId="urn:microsoft.com/office/officeart/2005/8/layout/StepDownProcess" loCatId="process" qsTypeId="urn:microsoft.com/office/officeart/2005/8/quickstyle/simple2" qsCatId="simple" csTypeId="urn:microsoft.com/office/officeart/2005/8/colors/accent5_5" csCatId="accent5" phldr="1"/>
      <dgm:spPr/>
      <dgm:t>
        <a:bodyPr/>
        <a:lstStyle/>
        <a:p>
          <a:endParaRPr lang="en-US"/>
        </a:p>
      </dgm:t>
    </dgm:pt>
    <dgm:pt modelId="{F32EE7B1-D7AA-4DDA-A8EA-A8A520266CC5}">
      <dgm:prSet/>
      <dgm:spPr/>
      <dgm:t>
        <a:bodyPr/>
        <a:lstStyle/>
        <a:p>
          <a:pPr rtl="0"/>
          <a:r>
            <a:rPr lang="en-US" dirty="0"/>
            <a:t>Avoid repeated reassurances. Invite patient to recall your previous explanation or to predict your upcoming one.</a:t>
          </a:r>
        </a:p>
      </dgm:t>
    </dgm:pt>
    <dgm:pt modelId="{FEFCECE8-4164-43CE-B868-D48673A332BE}" type="parTrans" cxnId="{D94F0F54-B1B0-4AED-94A1-F76992E3AEF7}">
      <dgm:prSet/>
      <dgm:spPr/>
      <dgm:t>
        <a:bodyPr/>
        <a:lstStyle/>
        <a:p>
          <a:endParaRPr lang="en-US"/>
        </a:p>
      </dgm:t>
    </dgm:pt>
    <dgm:pt modelId="{84F0E00B-0E67-448B-A166-3633F396D8BF}" type="sibTrans" cxnId="{D94F0F54-B1B0-4AED-94A1-F76992E3AEF7}">
      <dgm:prSet/>
      <dgm:spPr/>
      <dgm:t>
        <a:bodyPr/>
        <a:lstStyle/>
        <a:p>
          <a:endParaRPr lang="en-US"/>
        </a:p>
      </dgm:t>
    </dgm:pt>
    <dgm:pt modelId="{442E3B20-14A7-4CFD-B8E7-DEB5C4410170}">
      <dgm:prSet/>
      <dgm:spPr/>
      <dgm:t>
        <a:bodyPr/>
        <a:lstStyle/>
        <a:p>
          <a:pPr rtl="0"/>
          <a:r>
            <a:rPr lang="en-US" dirty="0"/>
            <a:t>With skeptical Pt, consider, “I’m worried my house is on fire. Can you reassure me it isn’t?”</a:t>
          </a:r>
        </a:p>
      </dgm:t>
    </dgm:pt>
    <dgm:pt modelId="{7127699F-09E4-472C-8F34-B8311592DEBD}" type="parTrans" cxnId="{FA75F850-DDFF-4675-B31B-56C769C7D696}">
      <dgm:prSet/>
      <dgm:spPr/>
      <dgm:t>
        <a:bodyPr/>
        <a:lstStyle/>
        <a:p>
          <a:endParaRPr lang="en-US"/>
        </a:p>
      </dgm:t>
    </dgm:pt>
    <dgm:pt modelId="{616E519A-413E-4773-9633-337F8D9DBCD5}" type="sibTrans" cxnId="{FA75F850-DDFF-4675-B31B-56C769C7D696}">
      <dgm:prSet/>
      <dgm:spPr/>
      <dgm:t>
        <a:bodyPr/>
        <a:lstStyle/>
        <a:p>
          <a:endParaRPr lang="en-US"/>
        </a:p>
      </dgm:t>
    </dgm:pt>
    <dgm:pt modelId="{E5976685-D63B-4BAC-A654-CF97FBE609A3}" type="pres">
      <dgm:prSet presAssocID="{625D79CA-28B7-4232-AF9A-D67E5B4E1D21}" presName="rootnode" presStyleCnt="0">
        <dgm:presLayoutVars>
          <dgm:chMax/>
          <dgm:chPref/>
          <dgm:dir/>
          <dgm:animLvl val="lvl"/>
        </dgm:presLayoutVars>
      </dgm:prSet>
      <dgm:spPr/>
    </dgm:pt>
    <dgm:pt modelId="{71581B14-5897-475F-AA42-440943228597}" type="pres">
      <dgm:prSet presAssocID="{F32EE7B1-D7AA-4DDA-A8EA-A8A520266CC5}" presName="composite" presStyleCnt="0"/>
      <dgm:spPr/>
    </dgm:pt>
    <dgm:pt modelId="{27FC0865-01F2-48A3-850A-84C676E93413}" type="pres">
      <dgm:prSet presAssocID="{F32EE7B1-D7AA-4DDA-A8EA-A8A520266CC5}" presName="bentUpArrow1" presStyleLbl="alignImgPlace1" presStyleIdx="0" presStyleCnt="1" custScaleX="63237" custScaleY="60224"/>
      <dgm:spPr/>
    </dgm:pt>
    <dgm:pt modelId="{8A00496E-E0AD-4026-B5C1-A5CF6E53D680}" type="pres">
      <dgm:prSet presAssocID="{F32EE7B1-D7AA-4DDA-A8EA-A8A520266CC5}" presName="ParentText" presStyleLbl="node1" presStyleIdx="0" presStyleCnt="2">
        <dgm:presLayoutVars>
          <dgm:chMax val="1"/>
          <dgm:chPref val="1"/>
          <dgm:bulletEnabled val="1"/>
        </dgm:presLayoutVars>
      </dgm:prSet>
      <dgm:spPr/>
    </dgm:pt>
    <dgm:pt modelId="{AA26D08A-E273-4301-8012-A17CBEDA45C7}" type="pres">
      <dgm:prSet presAssocID="{F32EE7B1-D7AA-4DDA-A8EA-A8A520266CC5}" presName="ChildText" presStyleLbl="revTx" presStyleIdx="0" presStyleCnt="1">
        <dgm:presLayoutVars>
          <dgm:chMax val="0"/>
          <dgm:chPref val="0"/>
          <dgm:bulletEnabled val="1"/>
        </dgm:presLayoutVars>
      </dgm:prSet>
      <dgm:spPr/>
    </dgm:pt>
    <dgm:pt modelId="{A79C2603-31F8-4972-8C2D-16C05FA9DB69}" type="pres">
      <dgm:prSet presAssocID="{84F0E00B-0E67-448B-A166-3633F396D8BF}" presName="sibTrans" presStyleCnt="0"/>
      <dgm:spPr/>
    </dgm:pt>
    <dgm:pt modelId="{B8658D6C-94DE-471B-BED3-EB69E59CFD8E}" type="pres">
      <dgm:prSet presAssocID="{442E3B20-14A7-4CFD-B8E7-DEB5C4410170}" presName="composite" presStyleCnt="0"/>
      <dgm:spPr/>
    </dgm:pt>
    <dgm:pt modelId="{D9E15C63-137C-4E60-9E17-94D2B0599BF9}" type="pres">
      <dgm:prSet presAssocID="{442E3B20-14A7-4CFD-B8E7-DEB5C4410170}" presName="ParentText" presStyleLbl="node1" presStyleIdx="1" presStyleCnt="2" custLinFactNeighborX="1725" custLinFactNeighborY="-12374">
        <dgm:presLayoutVars>
          <dgm:chMax val="1"/>
          <dgm:chPref val="1"/>
          <dgm:bulletEnabled val="1"/>
        </dgm:presLayoutVars>
      </dgm:prSet>
      <dgm:spPr/>
    </dgm:pt>
  </dgm:ptLst>
  <dgm:cxnLst>
    <dgm:cxn modelId="{EC08C864-2B42-4D90-AA21-D442F27A6FA9}" type="presOf" srcId="{F32EE7B1-D7AA-4DDA-A8EA-A8A520266CC5}" destId="{8A00496E-E0AD-4026-B5C1-A5CF6E53D680}" srcOrd="0" destOrd="0" presId="urn:microsoft.com/office/officeart/2005/8/layout/StepDownProcess"/>
    <dgm:cxn modelId="{FA75F850-DDFF-4675-B31B-56C769C7D696}" srcId="{625D79CA-28B7-4232-AF9A-D67E5B4E1D21}" destId="{442E3B20-14A7-4CFD-B8E7-DEB5C4410170}" srcOrd="1" destOrd="0" parTransId="{7127699F-09E4-472C-8F34-B8311592DEBD}" sibTransId="{616E519A-413E-4773-9633-337F8D9DBCD5}"/>
    <dgm:cxn modelId="{D94F0F54-B1B0-4AED-94A1-F76992E3AEF7}" srcId="{625D79CA-28B7-4232-AF9A-D67E5B4E1D21}" destId="{F32EE7B1-D7AA-4DDA-A8EA-A8A520266CC5}" srcOrd="0" destOrd="0" parTransId="{FEFCECE8-4164-43CE-B868-D48673A332BE}" sibTransId="{84F0E00B-0E67-448B-A166-3633F396D8BF}"/>
    <dgm:cxn modelId="{A6C07976-409F-48A2-BB2A-400E73894219}" type="presOf" srcId="{442E3B20-14A7-4CFD-B8E7-DEB5C4410170}" destId="{D9E15C63-137C-4E60-9E17-94D2B0599BF9}" srcOrd="0" destOrd="0" presId="urn:microsoft.com/office/officeart/2005/8/layout/StepDownProcess"/>
    <dgm:cxn modelId="{C22E4B9A-AF64-43EA-91AA-493D7F074C15}" type="presOf" srcId="{625D79CA-28B7-4232-AF9A-D67E5B4E1D21}" destId="{E5976685-D63B-4BAC-A654-CF97FBE609A3}" srcOrd="0" destOrd="0" presId="urn:microsoft.com/office/officeart/2005/8/layout/StepDownProcess"/>
    <dgm:cxn modelId="{B0A9368C-FCFA-438F-B5FC-AA5B4E9E0D09}" type="presParOf" srcId="{E5976685-D63B-4BAC-A654-CF97FBE609A3}" destId="{71581B14-5897-475F-AA42-440943228597}" srcOrd="0" destOrd="0" presId="urn:microsoft.com/office/officeart/2005/8/layout/StepDownProcess"/>
    <dgm:cxn modelId="{A2C0C5EA-F431-4264-BF43-B034B6436FD6}" type="presParOf" srcId="{71581B14-5897-475F-AA42-440943228597}" destId="{27FC0865-01F2-48A3-850A-84C676E93413}" srcOrd="0" destOrd="0" presId="urn:microsoft.com/office/officeart/2005/8/layout/StepDownProcess"/>
    <dgm:cxn modelId="{1A1EDDBB-D01F-461E-AC02-CF88F4346D70}" type="presParOf" srcId="{71581B14-5897-475F-AA42-440943228597}" destId="{8A00496E-E0AD-4026-B5C1-A5CF6E53D680}" srcOrd="1" destOrd="0" presId="urn:microsoft.com/office/officeart/2005/8/layout/StepDownProcess"/>
    <dgm:cxn modelId="{2788BFFE-26CE-4BDA-B5A1-5CB4C973C4EA}" type="presParOf" srcId="{71581B14-5897-475F-AA42-440943228597}" destId="{AA26D08A-E273-4301-8012-A17CBEDA45C7}" srcOrd="2" destOrd="0" presId="urn:microsoft.com/office/officeart/2005/8/layout/StepDownProcess"/>
    <dgm:cxn modelId="{8E9B834F-8EA3-4237-A0B5-F0E25E5293FA}" type="presParOf" srcId="{E5976685-D63B-4BAC-A654-CF97FBE609A3}" destId="{A79C2603-31F8-4972-8C2D-16C05FA9DB69}" srcOrd="1" destOrd="0" presId="urn:microsoft.com/office/officeart/2005/8/layout/StepDownProcess"/>
    <dgm:cxn modelId="{473AA1C2-F22A-4B99-B668-048EBBA53436}" type="presParOf" srcId="{E5976685-D63B-4BAC-A654-CF97FBE609A3}" destId="{B8658D6C-94DE-471B-BED3-EB69E59CFD8E}" srcOrd="2" destOrd="0" presId="urn:microsoft.com/office/officeart/2005/8/layout/StepDownProcess"/>
    <dgm:cxn modelId="{1787FD08-CAD8-451A-A41F-575CD5D1ADFC}" type="presParOf" srcId="{B8658D6C-94DE-471B-BED3-EB69E59CFD8E}" destId="{D9E15C63-137C-4E60-9E17-94D2B0599BF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7EF18C7-352B-4EC7-A589-8B052BF7056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EE89D66-D283-47A3-B5F3-AACD3E9C322A}">
      <dgm:prSet custT="1"/>
      <dgm:spPr>
        <a:solidFill>
          <a:schemeClr val="accent3"/>
        </a:solidFill>
      </dgm:spPr>
      <dgm:t>
        <a:bodyPr/>
        <a:lstStyle/>
        <a:p>
          <a:pPr rtl="0"/>
          <a:r>
            <a:rPr lang="en-US" sz="2000" dirty="0">
              <a:solidFill>
                <a:schemeClr val="tx1"/>
              </a:solidFill>
            </a:rPr>
            <a:t>Ask not “</a:t>
          </a:r>
          <a:r>
            <a:rPr lang="en-US" sz="2000" i="1" dirty="0">
              <a:solidFill>
                <a:schemeClr val="tx1"/>
              </a:solidFill>
            </a:rPr>
            <a:t>How</a:t>
          </a:r>
          <a:r>
            <a:rPr lang="en-US" sz="2000" dirty="0">
              <a:solidFill>
                <a:schemeClr val="tx1"/>
              </a:solidFill>
            </a:rPr>
            <a:t> are you doing?”  </a:t>
          </a:r>
        </a:p>
      </dgm:t>
    </dgm:pt>
    <dgm:pt modelId="{06988445-F102-4A7E-A630-8B8C1ABFFA72}" type="parTrans" cxnId="{DD6B9ED8-3595-41CB-99F6-AB3681EE8BA7}">
      <dgm:prSet/>
      <dgm:spPr/>
      <dgm:t>
        <a:bodyPr/>
        <a:lstStyle/>
        <a:p>
          <a:endParaRPr lang="en-US"/>
        </a:p>
      </dgm:t>
    </dgm:pt>
    <dgm:pt modelId="{CD93A36A-2990-4DD7-8AC4-58C1614DC582}" type="sibTrans" cxnId="{DD6B9ED8-3595-41CB-99F6-AB3681EE8BA7}">
      <dgm:prSet/>
      <dgm:spPr/>
      <dgm:t>
        <a:bodyPr/>
        <a:lstStyle/>
        <a:p>
          <a:endParaRPr lang="en-US"/>
        </a:p>
      </dgm:t>
    </dgm:pt>
    <dgm:pt modelId="{2EB8A28F-C5EC-4BDC-86C2-38FBA7910A9D}">
      <dgm:prSet custT="1"/>
      <dgm:spPr>
        <a:solidFill>
          <a:schemeClr val="accent3"/>
        </a:solidFill>
      </dgm:spPr>
      <dgm:t>
        <a:bodyPr/>
        <a:lstStyle/>
        <a:p>
          <a:pPr rtl="0"/>
          <a:r>
            <a:rPr lang="en-US" sz="2000" dirty="0">
              <a:solidFill>
                <a:schemeClr val="tx1"/>
              </a:solidFill>
            </a:rPr>
            <a:t>Rather, “</a:t>
          </a:r>
          <a:r>
            <a:rPr lang="en-US" sz="2000" i="1" dirty="0">
              <a:solidFill>
                <a:schemeClr val="tx1"/>
              </a:solidFill>
            </a:rPr>
            <a:t>What</a:t>
          </a:r>
          <a:r>
            <a:rPr lang="en-US" sz="2000" dirty="0">
              <a:solidFill>
                <a:schemeClr val="tx1"/>
              </a:solidFill>
            </a:rPr>
            <a:t> have you been doing?”</a:t>
          </a:r>
        </a:p>
      </dgm:t>
    </dgm:pt>
    <dgm:pt modelId="{970FADDE-EFFA-4713-837E-324A6DCD9916}" type="parTrans" cxnId="{526F33B3-1343-4706-9814-9D566150C17E}">
      <dgm:prSet/>
      <dgm:spPr/>
      <dgm:t>
        <a:bodyPr/>
        <a:lstStyle/>
        <a:p>
          <a:endParaRPr lang="en-US"/>
        </a:p>
      </dgm:t>
    </dgm:pt>
    <dgm:pt modelId="{2E88FA96-08C8-4504-ABF0-D29BFEE1309A}" type="sibTrans" cxnId="{526F33B3-1343-4706-9814-9D566150C17E}">
      <dgm:prSet/>
      <dgm:spPr/>
      <dgm:t>
        <a:bodyPr/>
        <a:lstStyle/>
        <a:p>
          <a:endParaRPr lang="en-US"/>
        </a:p>
      </dgm:t>
    </dgm:pt>
    <dgm:pt modelId="{048760EF-969C-471A-8A61-9AE61066E71F}" type="pres">
      <dgm:prSet presAssocID="{27EF18C7-352B-4EC7-A589-8B052BF70561}" presName="CompostProcess" presStyleCnt="0">
        <dgm:presLayoutVars>
          <dgm:dir/>
          <dgm:resizeHandles val="exact"/>
        </dgm:presLayoutVars>
      </dgm:prSet>
      <dgm:spPr/>
    </dgm:pt>
    <dgm:pt modelId="{2940AF0D-EA5E-41AF-B1FD-9BBD062BD898}" type="pres">
      <dgm:prSet presAssocID="{27EF18C7-352B-4EC7-A589-8B052BF70561}" presName="arrow" presStyleLbl="bgShp" presStyleIdx="0" presStyleCnt="1"/>
      <dgm:spPr/>
    </dgm:pt>
    <dgm:pt modelId="{7B041A7D-CE9B-467F-998B-59BBDDEA8A88}" type="pres">
      <dgm:prSet presAssocID="{27EF18C7-352B-4EC7-A589-8B052BF70561}" presName="linearProcess" presStyleCnt="0"/>
      <dgm:spPr/>
    </dgm:pt>
    <dgm:pt modelId="{3BD27378-51FC-4951-BC39-F6AF90C160A2}" type="pres">
      <dgm:prSet presAssocID="{0EE89D66-D283-47A3-B5F3-AACD3E9C322A}" presName="textNode" presStyleLbl="node1" presStyleIdx="0" presStyleCnt="2">
        <dgm:presLayoutVars>
          <dgm:bulletEnabled val="1"/>
        </dgm:presLayoutVars>
      </dgm:prSet>
      <dgm:spPr/>
    </dgm:pt>
    <dgm:pt modelId="{674C4F72-D613-4E24-ACBB-FFC202AD21D2}" type="pres">
      <dgm:prSet presAssocID="{CD93A36A-2990-4DD7-8AC4-58C1614DC582}" presName="sibTrans" presStyleCnt="0"/>
      <dgm:spPr/>
    </dgm:pt>
    <dgm:pt modelId="{7DA864DB-BD44-4F12-819B-A02BB2BF5AEB}" type="pres">
      <dgm:prSet presAssocID="{2EB8A28F-C5EC-4BDC-86C2-38FBA7910A9D}" presName="textNode" presStyleLbl="node1" presStyleIdx="1" presStyleCnt="2" custScaleX="124181" custLinFactNeighborX="9710" custLinFactNeighborY="-526">
        <dgm:presLayoutVars>
          <dgm:bulletEnabled val="1"/>
        </dgm:presLayoutVars>
      </dgm:prSet>
      <dgm:spPr/>
    </dgm:pt>
  </dgm:ptLst>
  <dgm:cxnLst>
    <dgm:cxn modelId="{C27EBC3F-2F1E-421E-ADE4-CA60E34015C7}" type="presOf" srcId="{2EB8A28F-C5EC-4BDC-86C2-38FBA7910A9D}" destId="{7DA864DB-BD44-4F12-819B-A02BB2BF5AEB}" srcOrd="0" destOrd="0" presId="urn:microsoft.com/office/officeart/2005/8/layout/hProcess9"/>
    <dgm:cxn modelId="{526F33B3-1343-4706-9814-9D566150C17E}" srcId="{27EF18C7-352B-4EC7-A589-8B052BF70561}" destId="{2EB8A28F-C5EC-4BDC-86C2-38FBA7910A9D}" srcOrd="1" destOrd="0" parTransId="{970FADDE-EFFA-4713-837E-324A6DCD9916}" sibTransId="{2E88FA96-08C8-4504-ABF0-D29BFEE1309A}"/>
    <dgm:cxn modelId="{E05CAEB7-4942-493D-BF8F-0FB3A2A81138}" type="presOf" srcId="{27EF18C7-352B-4EC7-A589-8B052BF70561}" destId="{048760EF-969C-471A-8A61-9AE61066E71F}" srcOrd="0" destOrd="0" presId="urn:microsoft.com/office/officeart/2005/8/layout/hProcess9"/>
    <dgm:cxn modelId="{A6108DD7-0DA1-4DBE-A223-431268C3D457}" type="presOf" srcId="{0EE89D66-D283-47A3-B5F3-AACD3E9C322A}" destId="{3BD27378-51FC-4951-BC39-F6AF90C160A2}" srcOrd="0" destOrd="0" presId="urn:microsoft.com/office/officeart/2005/8/layout/hProcess9"/>
    <dgm:cxn modelId="{DD6B9ED8-3595-41CB-99F6-AB3681EE8BA7}" srcId="{27EF18C7-352B-4EC7-A589-8B052BF70561}" destId="{0EE89D66-D283-47A3-B5F3-AACD3E9C322A}" srcOrd="0" destOrd="0" parTransId="{06988445-F102-4A7E-A630-8B8C1ABFFA72}" sibTransId="{CD93A36A-2990-4DD7-8AC4-58C1614DC582}"/>
    <dgm:cxn modelId="{9FBB603D-D7CA-4199-82C7-AFF0785724D1}" type="presParOf" srcId="{048760EF-969C-471A-8A61-9AE61066E71F}" destId="{2940AF0D-EA5E-41AF-B1FD-9BBD062BD898}" srcOrd="0" destOrd="0" presId="urn:microsoft.com/office/officeart/2005/8/layout/hProcess9"/>
    <dgm:cxn modelId="{5AF9F18B-4BB8-49AD-B989-DAC0526DF5E8}" type="presParOf" srcId="{048760EF-969C-471A-8A61-9AE61066E71F}" destId="{7B041A7D-CE9B-467F-998B-59BBDDEA8A88}" srcOrd="1" destOrd="0" presId="urn:microsoft.com/office/officeart/2005/8/layout/hProcess9"/>
    <dgm:cxn modelId="{9D413B19-BF2C-4E98-ADB6-649421C5E5BF}" type="presParOf" srcId="{7B041A7D-CE9B-467F-998B-59BBDDEA8A88}" destId="{3BD27378-51FC-4951-BC39-F6AF90C160A2}" srcOrd="0" destOrd="0" presId="urn:microsoft.com/office/officeart/2005/8/layout/hProcess9"/>
    <dgm:cxn modelId="{E1E6BCB7-9617-4CC3-A584-292F636AD138}" type="presParOf" srcId="{7B041A7D-CE9B-467F-998B-59BBDDEA8A88}" destId="{674C4F72-D613-4E24-ACBB-FFC202AD21D2}" srcOrd="1" destOrd="0" presId="urn:microsoft.com/office/officeart/2005/8/layout/hProcess9"/>
    <dgm:cxn modelId="{90AC63F1-BCA1-4F59-9FF5-4ECB0B022324}" type="presParOf" srcId="{7B041A7D-CE9B-467F-998B-59BBDDEA8A88}" destId="{7DA864DB-BD44-4F12-819B-A02BB2BF5AEB}"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91715C-CF73-4EC1-BF37-C11093C4482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13787EE2-2B9D-4393-A130-C5D2D44DCF78}" type="pres">
      <dgm:prSet presAssocID="{E191715C-CF73-4EC1-BF37-C11093C44822}" presName="linear" presStyleCnt="0">
        <dgm:presLayoutVars>
          <dgm:animLvl val="lvl"/>
          <dgm:resizeHandles val="exact"/>
        </dgm:presLayoutVars>
      </dgm:prSet>
      <dgm:spPr/>
    </dgm:pt>
  </dgm:ptLst>
  <dgm:cxnLst>
    <dgm:cxn modelId="{0DDD957C-6E3C-48D5-AB50-CAC20E94ACD2}" type="presOf" srcId="{E191715C-CF73-4EC1-BF37-C11093C44822}" destId="{13787EE2-2B9D-4393-A130-C5D2D44DCF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C52629C-70B0-4B19-A461-6AE644DA2CDD}" type="doc">
      <dgm:prSet loTypeId="urn:microsoft.com/office/officeart/2005/8/layout/arrow2" loCatId="process" qsTypeId="urn:microsoft.com/office/officeart/2005/8/quickstyle/simple1" qsCatId="simple" csTypeId="urn:microsoft.com/office/officeart/2005/8/colors/colorful3" csCatId="colorful" phldr="1"/>
      <dgm:spPr/>
      <dgm:t>
        <a:bodyPr/>
        <a:lstStyle/>
        <a:p>
          <a:endParaRPr lang="en-US"/>
        </a:p>
      </dgm:t>
    </dgm:pt>
    <dgm:pt modelId="{5D9D8617-FC27-4092-A7A5-D9A41A95FDDC}">
      <dgm:prSet/>
      <dgm:spPr/>
      <dgm:t>
        <a:bodyPr/>
        <a:lstStyle/>
        <a:p>
          <a:pPr rtl="0"/>
          <a:r>
            <a:rPr lang="en-US" dirty="0"/>
            <a:t>Pt’s under-standing of anxiety</a:t>
          </a:r>
        </a:p>
      </dgm:t>
    </dgm:pt>
    <dgm:pt modelId="{28D8EDCD-9BB8-45AF-A53F-35415F210312}" type="parTrans" cxnId="{9D3CC991-78D0-4A2C-A3C0-738D5FE5E0C5}">
      <dgm:prSet/>
      <dgm:spPr/>
      <dgm:t>
        <a:bodyPr/>
        <a:lstStyle/>
        <a:p>
          <a:endParaRPr lang="en-US"/>
        </a:p>
      </dgm:t>
    </dgm:pt>
    <dgm:pt modelId="{5F6A451D-945F-4558-B3D5-84BC2FD7CC34}" type="sibTrans" cxnId="{9D3CC991-78D0-4A2C-A3C0-738D5FE5E0C5}">
      <dgm:prSet/>
      <dgm:spPr/>
      <dgm:t>
        <a:bodyPr/>
        <a:lstStyle/>
        <a:p>
          <a:endParaRPr lang="en-US"/>
        </a:p>
      </dgm:t>
    </dgm:pt>
    <dgm:pt modelId="{927F5B42-30ED-46BA-8519-F949B5CCF37E}">
      <dgm:prSet/>
      <dgm:spPr/>
      <dgm:t>
        <a:bodyPr/>
        <a:lstStyle/>
        <a:p>
          <a:pPr rtl="0"/>
          <a:endParaRPr lang="en-US" dirty="0"/>
        </a:p>
      </dgm:t>
    </dgm:pt>
    <dgm:pt modelId="{E0A9F5A5-E58B-40DC-8F8E-62311604F977}" type="parTrans" cxnId="{BFB5A86A-5151-4146-8418-F35C8B6E56A6}">
      <dgm:prSet/>
      <dgm:spPr/>
      <dgm:t>
        <a:bodyPr/>
        <a:lstStyle/>
        <a:p>
          <a:endParaRPr lang="en-US"/>
        </a:p>
      </dgm:t>
    </dgm:pt>
    <dgm:pt modelId="{1290EA59-8E54-4248-B697-292F3EBB6A85}" type="sibTrans" cxnId="{BFB5A86A-5151-4146-8418-F35C8B6E56A6}">
      <dgm:prSet/>
      <dgm:spPr/>
      <dgm:t>
        <a:bodyPr/>
        <a:lstStyle/>
        <a:p>
          <a:endParaRPr lang="en-US"/>
        </a:p>
      </dgm:t>
    </dgm:pt>
    <dgm:pt modelId="{638676C8-50F1-41AE-856F-8E448FD0F084}">
      <dgm:prSet/>
      <dgm:spPr/>
      <dgm:t>
        <a:bodyPr/>
        <a:lstStyle/>
        <a:p>
          <a:pPr rtl="0"/>
          <a:endParaRPr lang="en-US" dirty="0"/>
        </a:p>
      </dgm:t>
    </dgm:pt>
    <dgm:pt modelId="{F2A58346-5470-47C1-861A-DC4CF048A880}" type="parTrans" cxnId="{CBCF1509-4B49-4C7B-84D7-9B33905C9FA4}">
      <dgm:prSet/>
      <dgm:spPr/>
      <dgm:t>
        <a:bodyPr/>
        <a:lstStyle/>
        <a:p>
          <a:endParaRPr lang="en-US"/>
        </a:p>
      </dgm:t>
    </dgm:pt>
    <dgm:pt modelId="{2B7C070D-D503-4DEB-B174-6AB4A44B25CC}" type="sibTrans" cxnId="{CBCF1509-4B49-4C7B-84D7-9B33905C9FA4}">
      <dgm:prSet/>
      <dgm:spPr/>
      <dgm:t>
        <a:bodyPr/>
        <a:lstStyle/>
        <a:p>
          <a:endParaRPr lang="en-US"/>
        </a:p>
      </dgm:t>
    </dgm:pt>
    <dgm:pt modelId="{94B2866C-C01E-4DC5-9772-16E20638C7F7}">
      <dgm:prSet/>
      <dgm:spPr/>
      <dgm:t>
        <a:bodyPr/>
        <a:lstStyle/>
        <a:p>
          <a:pPr rtl="0"/>
          <a:endParaRPr lang="en-US" dirty="0"/>
        </a:p>
      </dgm:t>
    </dgm:pt>
    <dgm:pt modelId="{04730D46-E4AA-4FC1-BE1B-F9AA33F8E030}" type="parTrans" cxnId="{0ED82121-2DBC-4BE7-ADAB-8F9BA120796B}">
      <dgm:prSet/>
      <dgm:spPr/>
      <dgm:t>
        <a:bodyPr/>
        <a:lstStyle/>
        <a:p>
          <a:endParaRPr lang="en-US"/>
        </a:p>
      </dgm:t>
    </dgm:pt>
    <dgm:pt modelId="{DBF77D5B-842A-4E57-BB72-8ABA784F9B64}" type="sibTrans" cxnId="{0ED82121-2DBC-4BE7-ADAB-8F9BA120796B}">
      <dgm:prSet/>
      <dgm:spPr/>
      <dgm:t>
        <a:bodyPr/>
        <a:lstStyle/>
        <a:p>
          <a:endParaRPr lang="en-US"/>
        </a:p>
      </dgm:t>
    </dgm:pt>
    <dgm:pt modelId="{08262474-9BFD-475A-977D-7326574692B4}" type="pres">
      <dgm:prSet presAssocID="{0C52629C-70B0-4B19-A461-6AE644DA2CDD}" presName="arrowDiagram" presStyleCnt="0">
        <dgm:presLayoutVars>
          <dgm:chMax val="5"/>
          <dgm:dir/>
          <dgm:resizeHandles val="exact"/>
        </dgm:presLayoutVars>
      </dgm:prSet>
      <dgm:spPr/>
    </dgm:pt>
    <dgm:pt modelId="{B8965CFC-9346-407A-AB10-1E199D109BC8}" type="pres">
      <dgm:prSet presAssocID="{0C52629C-70B0-4B19-A461-6AE644DA2CDD}" presName="arrow" presStyleLbl="bgShp" presStyleIdx="0" presStyleCnt="1"/>
      <dgm:spPr/>
    </dgm:pt>
    <dgm:pt modelId="{88B9BEFC-8980-4D77-84CA-63680F5D096D}" type="pres">
      <dgm:prSet presAssocID="{0C52629C-70B0-4B19-A461-6AE644DA2CDD}" presName="arrowDiagram4" presStyleCnt="0"/>
      <dgm:spPr/>
    </dgm:pt>
    <dgm:pt modelId="{765F7644-EC26-47FA-8110-A8A5EB52F30B}" type="pres">
      <dgm:prSet presAssocID="{5D9D8617-FC27-4092-A7A5-D9A41A95FDDC}" presName="bullet4a" presStyleLbl="node1" presStyleIdx="0" presStyleCnt="4"/>
      <dgm:spPr/>
    </dgm:pt>
    <dgm:pt modelId="{CDEA3153-E4C8-48A5-B21D-A644B3209B2A}" type="pres">
      <dgm:prSet presAssocID="{5D9D8617-FC27-4092-A7A5-D9A41A95FDDC}" presName="textBox4a" presStyleLbl="revTx" presStyleIdx="0" presStyleCnt="4">
        <dgm:presLayoutVars>
          <dgm:bulletEnabled val="1"/>
        </dgm:presLayoutVars>
      </dgm:prSet>
      <dgm:spPr/>
    </dgm:pt>
    <dgm:pt modelId="{ADD74B63-9805-41CE-8BD2-FFFC51A880BF}" type="pres">
      <dgm:prSet presAssocID="{638676C8-50F1-41AE-856F-8E448FD0F084}" presName="bullet4b" presStyleLbl="node1" presStyleIdx="1" presStyleCnt="4"/>
      <dgm:spPr/>
    </dgm:pt>
    <dgm:pt modelId="{277C83B0-AEFD-4112-AFD9-C583AAB253FF}" type="pres">
      <dgm:prSet presAssocID="{638676C8-50F1-41AE-856F-8E448FD0F084}" presName="textBox4b" presStyleLbl="revTx" presStyleIdx="1" presStyleCnt="4">
        <dgm:presLayoutVars>
          <dgm:bulletEnabled val="1"/>
        </dgm:presLayoutVars>
      </dgm:prSet>
      <dgm:spPr/>
    </dgm:pt>
    <dgm:pt modelId="{7503608B-0FDB-4114-BCED-0D5D7C3FFA97}" type="pres">
      <dgm:prSet presAssocID="{927F5B42-30ED-46BA-8519-F949B5CCF37E}" presName="bullet4c" presStyleLbl="node1" presStyleIdx="2" presStyleCnt="4"/>
      <dgm:spPr/>
    </dgm:pt>
    <dgm:pt modelId="{7E7B0BF7-56B0-40AF-959F-D4656CDFD99E}" type="pres">
      <dgm:prSet presAssocID="{927F5B42-30ED-46BA-8519-F949B5CCF37E}" presName="textBox4c" presStyleLbl="revTx" presStyleIdx="2" presStyleCnt="4">
        <dgm:presLayoutVars>
          <dgm:bulletEnabled val="1"/>
        </dgm:presLayoutVars>
      </dgm:prSet>
      <dgm:spPr/>
    </dgm:pt>
    <dgm:pt modelId="{A3FF8638-B9AA-4EF4-8A08-C57F1620D2D8}" type="pres">
      <dgm:prSet presAssocID="{94B2866C-C01E-4DC5-9772-16E20638C7F7}" presName="bullet4d" presStyleLbl="node1" presStyleIdx="3" presStyleCnt="4"/>
      <dgm:spPr/>
    </dgm:pt>
    <dgm:pt modelId="{77917AA6-3EA3-449E-9CE4-0D37332CA42E}" type="pres">
      <dgm:prSet presAssocID="{94B2866C-C01E-4DC5-9772-16E20638C7F7}" presName="textBox4d" presStyleLbl="revTx" presStyleIdx="3" presStyleCnt="4">
        <dgm:presLayoutVars>
          <dgm:bulletEnabled val="1"/>
        </dgm:presLayoutVars>
      </dgm:prSet>
      <dgm:spPr/>
    </dgm:pt>
  </dgm:ptLst>
  <dgm:cxnLst>
    <dgm:cxn modelId="{CBCF1509-4B49-4C7B-84D7-9B33905C9FA4}" srcId="{0C52629C-70B0-4B19-A461-6AE644DA2CDD}" destId="{638676C8-50F1-41AE-856F-8E448FD0F084}" srcOrd="1" destOrd="0" parTransId="{F2A58346-5470-47C1-861A-DC4CF048A880}" sibTransId="{2B7C070D-D503-4DEB-B174-6AB4A44B25CC}"/>
    <dgm:cxn modelId="{9912001E-E162-4ACD-A6A4-DBF6677DF604}" type="presOf" srcId="{0C52629C-70B0-4B19-A461-6AE644DA2CDD}" destId="{08262474-9BFD-475A-977D-7326574692B4}" srcOrd="0" destOrd="0" presId="urn:microsoft.com/office/officeart/2005/8/layout/arrow2"/>
    <dgm:cxn modelId="{0ED82121-2DBC-4BE7-ADAB-8F9BA120796B}" srcId="{0C52629C-70B0-4B19-A461-6AE644DA2CDD}" destId="{94B2866C-C01E-4DC5-9772-16E20638C7F7}" srcOrd="3" destOrd="0" parTransId="{04730D46-E4AA-4FC1-BE1B-F9AA33F8E030}" sibTransId="{DBF77D5B-842A-4E57-BB72-8ABA784F9B64}"/>
    <dgm:cxn modelId="{22BEE035-61FC-4762-A040-8BA22FE7CA90}" type="presOf" srcId="{927F5B42-30ED-46BA-8519-F949B5CCF37E}" destId="{7E7B0BF7-56B0-40AF-959F-D4656CDFD99E}" srcOrd="0" destOrd="0" presId="urn:microsoft.com/office/officeart/2005/8/layout/arrow2"/>
    <dgm:cxn modelId="{72D89839-0EBE-4A42-9B23-036E54306D80}" type="presOf" srcId="{5D9D8617-FC27-4092-A7A5-D9A41A95FDDC}" destId="{CDEA3153-E4C8-48A5-B21D-A644B3209B2A}" srcOrd="0" destOrd="0" presId="urn:microsoft.com/office/officeart/2005/8/layout/arrow2"/>
    <dgm:cxn modelId="{BFB5A86A-5151-4146-8418-F35C8B6E56A6}" srcId="{0C52629C-70B0-4B19-A461-6AE644DA2CDD}" destId="{927F5B42-30ED-46BA-8519-F949B5CCF37E}" srcOrd="2" destOrd="0" parTransId="{E0A9F5A5-E58B-40DC-8F8E-62311604F977}" sibTransId="{1290EA59-8E54-4248-B697-292F3EBB6A85}"/>
    <dgm:cxn modelId="{9D3CC991-78D0-4A2C-A3C0-738D5FE5E0C5}" srcId="{0C52629C-70B0-4B19-A461-6AE644DA2CDD}" destId="{5D9D8617-FC27-4092-A7A5-D9A41A95FDDC}" srcOrd="0" destOrd="0" parTransId="{28D8EDCD-9BB8-45AF-A53F-35415F210312}" sibTransId="{5F6A451D-945F-4558-B3D5-84BC2FD7CC34}"/>
    <dgm:cxn modelId="{DF4664DC-C50C-427E-B2BF-1CAD3950DC61}" type="presOf" srcId="{638676C8-50F1-41AE-856F-8E448FD0F084}" destId="{277C83B0-AEFD-4112-AFD9-C583AAB253FF}" srcOrd="0" destOrd="0" presId="urn:microsoft.com/office/officeart/2005/8/layout/arrow2"/>
    <dgm:cxn modelId="{500D05EB-81E2-4031-AD45-724E489EAEB9}" type="presOf" srcId="{94B2866C-C01E-4DC5-9772-16E20638C7F7}" destId="{77917AA6-3EA3-449E-9CE4-0D37332CA42E}" srcOrd="0" destOrd="0" presId="urn:microsoft.com/office/officeart/2005/8/layout/arrow2"/>
    <dgm:cxn modelId="{AA75C285-9CD1-494A-B139-288FD1E832FF}" type="presParOf" srcId="{08262474-9BFD-475A-977D-7326574692B4}" destId="{B8965CFC-9346-407A-AB10-1E199D109BC8}" srcOrd="0" destOrd="0" presId="urn:microsoft.com/office/officeart/2005/8/layout/arrow2"/>
    <dgm:cxn modelId="{F1F56551-CB4D-41AE-86A2-A5320DCF3355}" type="presParOf" srcId="{08262474-9BFD-475A-977D-7326574692B4}" destId="{88B9BEFC-8980-4D77-84CA-63680F5D096D}" srcOrd="1" destOrd="0" presId="urn:microsoft.com/office/officeart/2005/8/layout/arrow2"/>
    <dgm:cxn modelId="{5ADF9F22-0825-4AC4-8448-AD8EE406EE31}" type="presParOf" srcId="{88B9BEFC-8980-4D77-84CA-63680F5D096D}" destId="{765F7644-EC26-47FA-8110-A8A5EB52F30B}" srcOrd="0" destOrd="0" presId="urn:microsoft.com/office/officeart/2005/8/layout/arrow2"/>
    <dgm:cxn modelId="{937CE706-D2F1-4C39-AB5F-50CAEF63891F}" type="presParOf" srcId="{88B9BEFC-8980-4D77-84CA-63680F5D096D}" destId="{CDEA3153-E4C8-48A5-B21D-A644B3209B2A}" srcOrd="1" destOrd="0" presId="urn:microsoft.com/office/officeart/2005/8/layout/arrow2"/>
    <dgm:cxn modelId="{310A93E4-6638-4751-9128-BE6B9C207F08}" type="presParOf" srcId="{88B9BEFC-8980-4D77-84CA-63680F5D096D}" destId="{ADD74B63-9805-41CE-8BD2-FFFC51A880BF}" srcOrd="2" destOrd="0" presId="urn:microsoft.com/office/officeart/2005/8/layout/arrow2"/>
    <dgm:cxn modelId="{04A7643F-6293-40CE-8855-F946E15CF415}" type="presParOf" srcId="{88B9BEFC-8980-4D77-84CA-63680F5D096D}" destId="{277C83B0-AEFD-4112-AFD9-C583AAB253FF}" srcOrd="3" destOrd="0" presId="urn:microsoft.com/office/officeart/2005/8/layout/arrow2"/>
    <dgm:cxn modelId="{16690032-0DB1-4ABD-A0F4-3C8C2AA07203}" type="presParOf" srcId="{88B9BEFC-8980-4D77-84CA-63680F5D096D}" destId="{7503608B-0FDB-4114-BCED-0D5D7C3FFA97}" srcOrd="4" destOrd="0" presId="urn:microsoft.com/office/officeart/2005/8/layout/arrow2"/>
    <dgm:cxn modelId="{01A72289-8FC9-4ED0-8B4A-51D1E9D9268B}" type="presParOf" srcId="{88B9BEFC-8980-4D77-84CA-63680F5D096D}" destId="{7E7B0BF7-56B0-40AF-959F-D4656CDFD99E}" srcOrd="5" destOrd="0" presId="urn:microsoft.com/office/officeart/2005/8/layout/arrow2"/>
    <dgm:cxn modelId="{956444E7-1A9D-4EF4-AAE4-D5BC54C9B6E6}" type="presParOf" srcId="{88B9BEFC-8980-4D77-84CA-63680F5D096D}" destId="{A3FF8638-B9AA-4EF4-8A08-C57F1620D2D8}" srcOrd="6" destOrd="0" presId="urn:microsoft.com/office/officeart/2005/8/layout/arrow2"/>
    <dgm:cxn modelId="{BCBA9C4F-AAF8-4AE5-8362-433AA4684140}" type="presParOf" srcId="{88B9BEFC-8980-4D77-84CA-63680F5D096D}" destId="{77917AA6-3EA3-449E-9CE4-0D37332CA42E}"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C52629C-70B0-4B19-A461-6AE644DA2CDD}" type="doc">
      <dgm:prSet loTypeId="urn:microsoft.com/office/officeart/2005/8/layout/arrow2" loCatId="process" qsTypeId="urn:microsoft.com/office/officeart/2005/8/quickstyle/simple1" qsCatId="simple" csTypeId="urn:microsoft.com/office/officeart/2005/8/colors/colorful3" csCatId="colorful" phldr="1"/>
      <dgm:spPr/>
      <dgm:t>
        <a:bodyPr/>
        <a:lstStyle/>
        <a:p>
          <a:endParaRPr lang="en-US"/>
        </a:p>
      </dgm:t>
    </dgm:pt>
    <dgm:pt modelId="{5D9D8617-FC27-4092-A7A5-D9A41A95FDDC}">
      <dgm:prSet/>
      <dgm:spPr/>
      <dgm:t>
        <a:bodyPr/>
        <a:lstStyle/>
        <a:p>
          <a:pPr rtl="0"/>
          <a:r>
            <a:rPr lang="en-US" dirty="0"/>
            <a:t>Pt’s under-standing of anxiety</a:t>
          </a:r>
        </a:p>
      </dgm:t>
    </dgm:pt>
    <dgm:pt modelId="{28D8EDCD-9BB8-45AF-A53F-35415F210312}" type="parTrans" cxnId="{9D3CC991-78D0-4A2C-A3C0-738D5FE5E0C5}">
      <dgm:prSet/>
      <dgm:spPr/>
      <dgm:t>
        <a:bodyPr/>
        <a:lstStyle/>
        <a:p>
          <a:endParaRPr lang="en-US"/>
        </a:p>
      </dgm:t>
    </dgm:pt>
    <dgm:pt modelId="{5F6A451D-945F-4558-B3D5-84BC2FD7CC34}" type="sibTrans" cxnId="{9D3CC991-78D0-4A2C-A3C0-738D5FE5E0C5}">
      <dgm:prSet/>
      <dgm:spPr/>
      <dgm:t>
        <a:bodyPr/>
        <a:lstStyle/>
        <a:p>
          <a:endParaRPr lang="en-US"/>
        </a:p>
      </dgm:t>
    </dgm:pt>
    <dgm:pt modelId="{927F5B42-30ED-46BA-8519-F949B5CCF37E}">
      <dgm:prSet/>
      <dgm:spPr/>
      <dgm:t>
        <a:bodyPr/>
        <a:lstStyle/>
        <a:p>
          <a:pPr rtl="0"/>
          <a:endParaRPr lang="en-US" dirty="0"/>
        </a:p>
      </dgm:t>
    </dgm:pt>
    <dgm:pt modelId="{E0A9F5A5-E58B-40DC-8F8E-62311604F977}" type="parTrans" cxnId="{BFB5A86A-5151-4146-8418-F35C8B6E56A6}">
      <dgm:prSet/>
      <dgm:spPr/>
      <dgm:t>
        <a:bodyPr/>
        <a:lstStyle/>
        <a:p>
          <a:endParaRPr lang="en-US"/>
        </a:p>
      </dgm:t>
    </dgm:pt>
    <dgm:pt modelId="{1290EA59-8E54-4248-B697-292F3EBB6A85}" type="sibTrans" cxnId="{BFB5A86A-5151-4146-8418-F35C8B6E56A6}">
      <dgm:prSet/>
      <dgm:spPr/>
      <dgm:t>
        <a:bodyPr/>
        <a:lstStyle/>
        <a:p>
          <a:endParaRPr lang="en-US"/>
        </a:p>
      </dgm:t>
    </dgm:pt>
    <dgm:pt modelId="{638676C8-50F1-41AE-856F-8E448FD0F084}">
      <dgm:prSet/>
      <dgm:spPr/>
      <dgm:t>
        <a:bodyPr/>
        <a:lstStyle/>
        <a:p>
          <a:pPr rtl="0"/>
          <a:r>
            <a:rPr lang="en-US" dirty="0"/>
            <a:t>Pt’s Treatment Goals</a:t>
          </a:r>
        </a:p>
      </dgm:t>
    </dgm:pt>
    <dgm:pt modelId="{F2A58346-5470-47C1-861A-DC4CF048A880}" type="parTrans" cxnId="{CBCF1509-4B49-4C7B-84D7-9B33905C9FA4}">
      <dgm:prSet/>
      <dgm:spPr/>
      <dgm:t>
        <a:bodyPr/>
        <a:lstStyle/>
        <a:p>
          <a:endParaRPr lang="en-US"/>
        </a:p>
      </dgm:t>
    </dgm:pt>
    <dgm:pt modelId="{2B7C070D-D503-4DEB-B174-6AB4A44B25CC}" type="sibTrans" cxnId="{CBCF1509-4B49-4C7B-84D7-9B33905C9FA4}">
      <dgm:prSet/>
      <dgm:spPr/>
      <dgm:t>
        <a:bodyPr/>
        <a:lstStyle/>
        <a:p>
          <a:endParaRPr lang="en-US"/>
        </a:p>
      </dgm:t>
    </dgm:pt>
    <dgm:pt modelId="{94B2866C-C01E-4DC5-9772-16E20638C7F7}">
      <dgm:prSet/>
      <dgm:spPr/>
      <dgm:t>
        <a:bodyPr/>
        <a:lstStyle/>
        <a:p>
          <a:pPr rtl="0"/>
          <a:endParaRPr lang="en-US" dirty="0"/>
        </a:p>
      </dgm:t>
    </dgm:pt>
    <dgm:pt modelId="{04730D46-E4AA-4FC1-BE1B-F9AA33F8E030}" type="parTrans" cxnId="{0ED82121-2DBC-4BE7-ADAB-8F9BA120796B}">
      <dgm:prSet/>
      <dgm:spPr/>
      <dgm:t>
        <a:bodyPr/>
        <a:lstStyle/>
        <a:p>
          <a:endParaRPr lang="en-US"/>
        </a:p>
      </dgm:t>
    </dgm:pt>
    <dgm:pt modelId="{DBF77D5B-842A-4E57-BB72-8ABA784F9B64}" type="sibTrans" cxnId="{0ED82121-2DBC-4BE7-ADAB-8F9BA120796B}">
      <dgm:prSet/>
      <dgm:spPr/>
      <dgm:t>
        <a:bodyPr/>
        <a:lstStyle/>
        <a:p>
          <a:endParaRPr lang="en-US"/>
        </a:p>
      </dgm:t>
    </dgm:pt>
    <dgm:pt modelId="{08262474-9BFD-475A-977D-7326574692B4}" type="pres">
      <dgm:prSet presAssocID="{0C52629C-70B0-4B19-A461-6AE644DA2CDD}" presName="arrowDiagram" presStyleCnt="0">
        <dgm:presLayoutVars>
          <dgm:chMax val="5"/>
          <dgm:dir/>
          <dgm:resizeHandles val="exact"/>
        </dgm:presLayoutVars>
      </dgm:prSet>
      <dgm:spPr/>
    </dgm:pt>
    <dgm:pt modelId="{B8965CFC-9346-407A-AB10-1E199D109BC8}" type="pres">
      <dgm:prSet presAssocID="{0C52629C-70B0-4B19-A461-6AE644DA2CDD}" presName="arrow" presStyleLbl="bgShp" presStyleIdx="0" presStyleCnt="1"/>
      <dgm:spPr/>
    </dgm:pt>
    <dgm:pt modelId="{88B9BEFC-8980-4D77-84CA-63680F5D096D}" type="pres">
      <dgm:prSet presAssocID="{0C52629C-70B0-4B19-A461-6AE644DA2CDD}" presName="arrowDiagram4" presStyleCnt="0"/>
      <dgm:spPr/>
    </dgm:pt>
    <dgm:pt modelId="{765F7644-EC26-47FA-8110-A8A5EB52F30B}" type="pres">
      <dgm:prSet presAssocID="{5D9D8617-FC27-4092-A7A5-D9A41A95FDDC}" presName="bullet4a" presStyleLbl="node1" presStyleIdx="0" presStyleCnt="4"/>
      <dgm:spPr/>
    </dgm:pt>
    <dgm:pt modelId="{CDEA3153-E4C8-48A5-B21D-A644B3209B2A}" type="pres">
      <dgm:prSet presAssocID="{5D9D8617-FC27-4092-A7A5-D9A41A95FDDC}" presName="textBox4a" presStyleLbl="revTx" presStyleIdx="0" presStyleCnt="4">
        <dgm:presLayoutVars>
          <dgm:bulletEnabled val="1"/>
        </dgm:presLayoutVars>
      </dgm:prSet>
      <dgm:spPr/>
    </dgm:pt>
    <dgm:pt modelId="{ADD74B63-9805-41CE-8BD2-FFFC51A880BF}" type="pres">
      <dgm:prSet presAssocID="{638676C8-50F1-41AE-856F-8E448FD0F084}" presName="bullet4b" presStyleLbl="node1" presStyleIdx="1" presStyleCnt="4"/>
      <dgm:spPr/>
    </dgm:pt>
    <dgm:pt modelId="{277C83B0-AEFD-4112-AFD9-C583AAB253FF}" type="pres">
      <dgm:prSet presAssocID="{638676C8-50F1-41AE-856F-8E448FD0F084}" presName="textBox4b" presStyleLbl="revTx" presStyleIdx="1" presStyleCnt="4">
        <dgm:presLayoutVars>
          <dgm:bulletEnabled val="1"/>
        </dgm:presLayoutVars>
      </dgm:prSet>
      <dgm:spPr/>
    </dgm:pt>
    <dgm:pt modelId="{7503608B-0FDB-4114-BCED-0D5D7C3FFA97}" type="pres">
      <dgm:prSet presAssocID="{927F5B42-30ED-46BA-8519-F949B5CCF37E}" presName="bullet4c" presStyleLbl="node1" presStyleIdx="2" presStyleCnt="4"/>
      <dgm:spPr/>
    </dgm:pt>
    <dgm:pt modelId="{7E7B0BF7-56B0-40AF-959F-D4656CDFD99E}" type="pres">
      <dgm:prSet presAssocID="{927F5B42-30ED-46BA-8519-F949B5CCF37E}" presName="textBox4c" presStyleLbl="revTx" presStyleIdx="2" presStyleCnt="4">
        <dgm:presLayoutVars>
          <dgm:bulletEnabled val="1"/>
        </dgm:presLayoutVars>
      </dgm:prSet>
      <dgm:spPr/>
    </dgm:pt>
    <dgm:pt modelId="{A3FF8638-B9AA-4EF4-8A08-C57F1620D2D8}" type="pres">
      <dgm:prSet presAssocID="{94B2866C-C01E-4DC5-9772-16E20638C7F7}" presName="bullet4d" presStyleLbl="node1" presStyleIdx="3" presStyleCnt="4"/>
      <dgm:spPr/>
    </dgm:pt>
    <dgm:pt modelId="{77917AA6-3EA3-449E-9CE4-0D37332CA42E}" type="pres">
      <dgm:prSet presAssocID="{94B2866C-C01E-4DC5-9772-16E20638C7F7}" presName="textBox4d" presStyleLbl="revTx" presStyleIdx="3" presStyleCnt="4">
        <dgm:presLayoutVars>
          <dgm:bulletEnabled val="1"/>
        </dgm:presLayoutVars>
      </dgm:prSet>
      <dgm:spPr/>
    </dgm:pt>
  </dgm:ptLst>
  <dgm:cxnLst>
    <dgm:cxn modelId="{CBCF1509-4B49-4C7B-84D7-9B33905C9FA4}" srcId="{0C52629C-70B0-4B19-A461-6AE644DA2CDD}" destId="{638676C8-50F1-41AE-856F-8E448FD0F084}" srcOrd="1" destOrd="0" parTransId="{F2A58346-5470-47C1-861A-DC4CF048A880}" sibTransId="{2B7C070D-D503-4DEB-B174-6AB4A44B25CC}"/>
    <dgm:cxn modelId="{9912001E-E162-4ACD-A6A4-DBF6677DF604}" type="presOf" srcId="{0C52629C-70B0-4B19-A461-6AE644DA2CDD}" destId="{08262474-9BFD-475A-977D-7326574692B4}" srcOrd="0" destOrd="0" presId="urn:microsoft.com/office/officeart/2005/8/layout/arrow2"/>
    <dgm:cxn modelId="{0ED82121-2DBC-4BE7-ADAB-8F9BA120796B}" srcId="{0C52629C-70B0-4B19-A461-6AE644DA2CDD}" destId="{94B2866C-C01E-4DC5-9772-16E20638C7F7}" srcOrd="3" destOrd="0" parTransId="{04730D46-E4AA-4FC1-BE1B-F9AA33F8E030}" sibTransId="{DBF77D5B-842A-4E57-BB72-8ABA784F9B64}"/>
    <dgm:cxn modelId="{22BEE035-61FC-4762-A040-8BA22FE7CA90}" type="presOf" srcId="{927F5B42-30ED-46BA-8519-F949B5CCF37E}" destId="{7E7B0BF7-56B0-40AF-959F-D4656CDFD99E}" srcOrd="0" destOrd="0" presId="urn:microsoft.com/office/officeart/2005/8/layout/arrow2"/>
    <dgm:cxn modelId="{72D89839-0EBE-4A42-9B23-036E54306D80}" type="presOf" srcId="{5D9D8617-FC27-4092-A7A5-D9A41A95FDDC}" destId="{CDEA3153-E4C8-48A5-B21D-A644B3209B2A}" srcOrd="0" destOrd="0" presId="urn:microsoft.com/office/officeart/2005/8/layout/arrow2"/>
    <dgm:cxn modelId="{BFB5A86A-5151-4146-8418-F35C8B6E56A6}" srcId="{0C52629C-70B0-4B19-A461-6AE644DA2CDD}" destId="{927F5B42-30ED-46BA-8519-F949B5CCF37E}" srcOrd="2" destOrd="0" parTransId="{E0A9F5A5-E58B-40DC-8F8E-62311604F977}" sibTransId="{1290EA59-8E54-4248-B697-292F3EBB6A85}"/>
    <dgm:cxn modelId="{9D3CC991-78D0-4A2C-A3C0-738D5FE5E0C5}" srcId="{0C52629C-70B0-4B19-A461-6AE644DA2CDD}" destId="{5D9D8617-FC27-4092-A7A5-D9A41A95FDDC}" srcOrd="0" destOrd="0" parTransId="{28D8EDCD-9BB8-45AF-A53F-35415F210312}" sibTransId="{5F6A451D-945F-4558-B3D5-84BC2FD7CC34}"/>
    <dgm:cxn modelId="{DF4664DC-C50C-427E-B2BF-1CAD3950DC61}" type="presOf" srcId="{638676C8-50F1-41AE-856F-8E448FD0F084}" destId="{277C83B0-AEFD-4112-AFD9-C583AAB253FF}" srcOrd="0" destOrd="0" presId="urn:microsoft.com/office/officeart/2005/8/layout/arrow2"/>
    <dgm:cxn modelId="{500D05EB-81E2-4031-AD45-724E489EAEB9}" type="presOf" srcId="{94B2866C-C01E-4DC5-9772-16E20638C7F7}" destId="{77917AA6-3EA3-449E-9CE4-0D37332CA42E}" srcOrd="0" destOrd="0" presId="urn:microsoft.com/office/officeart/2005/8/layout/arrow2"/>
    <dgm:cxn modelId="{AA75C285-9CD1-494A-B139-288FD1E832FF}" type="presParOf" srcId="{08262474-9BFD-475A-977D-7326574692B4}" destId="{B8965CFC-9346-407A-AB10-1E199D109BC8}" srcOrd="0" destOrd="0" presId="urn:microsoft.com/office/officeart/2005/8/layout/arrow2"/>
    <dgm:cxn modelId="{F1F56551-CB4D-41AE-86A2-A5320DCF3355}" type="presParOf" srcId="{08262474-9BFD-475A-977D-7326574692B4}" destId="{88B9BEFC-8980-4D77-84CA-63680F5D096D}" srcOrd="1" destOrd="0" presId="urn:microsoft.com/office/officeart/2005/8/layout/arrow2"/>
    <dgm:cxn modelId="{5ADF9F22-0825-4AC4-8448-AD8EE406EE31}" type="presParOf" srcId="{88B9BEFC-8980-4D77-84CA-63680F5D096D}" destId="{765F7644-EC26-47FA-8110-A8A5EB52F30B}" srcOrd="0" destOrd="0" presId="urn:microsoft.com/office/officeart/2005/8/layout/arrow2"/>
    <dgm:cxn modelId="{937CE706-D2F1-4C39-AB5F-50CAEF63891F}" type="presParOf" srcId="{88B9BEFC-8980-4D77-84CA-63680F5D096D}" destId="{CDEA3153-E4C8-48A5-B21D-A644B3209B2A}" srcOrd="1" destOrd="0" presId="urn:microsoft.com/office/officeart/2005/8/layout/arrow2"/>
    <dgm:cxn modelId="{310A93E4-6638-4751-9128-BE6B9C207F08}" type="presParOf" srcId="{88B9BEFC-8980-4D77-84CA-63680F5D096D}" destId="{ADD74B63-9805-41CE-8BD2-FFFC51A880BF}" srcOrd="2" destOrd="0" presId="urn:microsoft.com/office/officeart/2005/8/layout/arrow2"/>
    <dgm:cxn modelId="{04A7643F-6293-40CE-8855-F946E15CF415}" type="presParOf" srcId="{88B9BEFC-8980-4D77-84CA-63680F5D096D}" destId="{277C83B0-AEFD-4112-AFD9-C583AAB253FF}" srcOrd="3" destOrd="0" presId="urn:microsoft.com/office/officeart/2005/8/layout/arrow2"/>
    <dgm:cxn modelId="{16690032-0DB1-4ABD-A0F4-3C8C2AA07203}" type="presParOf" srcId="{88B9BEFC-8980-4D77-84CA-63680F5D096D}" destId="{7503608B-0FDB-4114-BCED-0D5D7C3FFA97}" srcOrd="4" destOrd="0" presId="urn:microsoft.com/office/officeart/2005/8/layout/arrow2"/>
    <dgm:cxn modelId="{01A72289-8FC9-4ED0-8B4A-51D1E9D9268B}" type="presParOf" srcId="{88B9BEFC-8980-4D77-84CA-63680F5D096D}" destId="{7E7B0BF7-56B0-40AF-959F-D4656CDFD99E}" srcOrd="5" destOrd="0" presId="urn:microsoft.com/office/officeart/2005/8/layout/arrow2"/>
    <dgm:cxn modelId="{956444E7-1A9D-4EF4-AAE4-D5BC54C9B6E6}" type="presParOf" srcId="{88B9BEFC-8980-4D77-84CA-63680F5D096D}" destId="{A3FF8638-B9AA-4EF4-8A08-C57F1620D2D8}" srcOrd="6" destOrd="0" presId="urn:microsoft.com/office/officeart/2005/8/layout/arrow2"/>
    <dgm:cxn modelId="{BCBA9C4F-AAF8-4AE5-8362-433AA4684140}" type="presParOf" srcId="{88B9BEFC-8980-4D77-84CA-63680F5D096D}" destId="{77917AA6-3EA3-449E-9CE4-0D37332CA42E}"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C52629C-70B0-4B19-A461-6AE644DA2CDD}" type="doc">
      <dgm:prSet loTypeId="urn:microsoft.com/office/officeart/2005/8/layout/arrow2" loCatId="process" qsTypeId="urn:microsoft.com/office/officeart/2005/8/quickstyle/simple1" qsCatId="simple" csTypeId="urn:microsoft.com/office/officeart/2005/8/colors/colorful3" csCatId="colorful" phldr="1"/>
      <dgm:spPr/>
      <dgm:t>
        <a:bodyPr/>
        <a:lstStyle/>
        <a:p>
          <a:endParaRPr lang="en-US"/>
        </a:p>
      </dgm:t>
    </dgm:pt>
    <dgm:pt modelId="{5D9D8617-FC27-4092-A7A5-D9A41A95FDDC}">
      <dgm:prSet/>
      <dgm:spPr/>
      <dgm:t>
        <a:bodyPr/>
        <a:lstStyle/>
        <a:p>
          <a:pPr rtl="0"/>
          <a:r>
            <a:rPr lang="en-US" dirty="0"/>
            <a:t>Pt’s under-standing of anxiety</a:t>
          </a:r>
        </a:p>
      </dgm:t>
    </dgm:pt>
    <dgm:pt modelId="{28D8EDCD-9BB8-45AF-A53F-35415F210312}" type="parTrans" cxnId="{9D3CC991-78D0-4A2C-A3C0-738D5FE5E0C5}">
      <dgm:prSet/>
      <dgm:spPr/>
      <dgm:t>
        <a:bodyPr/>
        <a:lstStyle/>
        <a:p>
          <a:endParaRPr lang="en-US"/>
        </a:p>
      </dgm:t>
    </dgm:pt>
    <dgm:pt modelId="{5F6A451D-945F-4558-B3D5-84BC2FD7CC34}" type="sibTrans" cxnId="{9D3CC991-78D0-4A2C-A3C0-738D5FE5E0C5}">
      <dgm:prSet/>
      <dgm:spPr/>
      <dgm:t>
        <a:bodyPr/>
        <a:lstStyle/>
        <a:p>
          <a:endParaRPr lang="en-US"/>
        </a:p>
      </dgm:t>
    </dgm:pt>
    <dgm:pt modelId="{927F5B42-30ED-46BA-8519-F949B5CCF37E}">
      <dgm:prSet/>
      <dgm:spPr/>
      <dgm:t>
        <a:bodyPr/>
        <a:lstStyle/>
        <a:p>
          <a:pPr rtl="0"/>
          <a:r>
            <a:rPr lang="en-US" dirty="0"/>
            <a:t>Your empathic vocabulary</a:t>
          </a:r>
        </a:p>
      </dgm:t>
    </dgm:pt>
    <dgm:pt modelId="{E0A9F5A5-E58B-40DC-8F8E-62311604F977}" type="parTrans" cxnId="{BFB5A86A-5151-4146-8418-F35C8B6E56A6}">
      <dgm:prSet/>
      <dgm:spPr/>
      <dgm:t>
        <a:bodyPr/>
        <a:lstStyle/>
        <a:p>
          <a:endParaRPr lang="en-US"/>
        </a:p>
      </dgm:t>
    </dgm:pt>
    <dgm:pt modelId="{1290EA59-8E54-4248-B697-292F3EBB6A85}" type="sibTrans" cxnId="{BFB5A86A-5151-4146-8418-F35C8B6E56A6}">
      <dgm:prSet/>
      <dgm:spPr/>
      <dgm:t>
        <a:bodyPr/>
        <a:lstStyle/>
        <a:p>
          <a:endParaRPr lang="en-US"/>
        </a:p>
      </dgm:t>
    </dgm:pt>
    <dgm:pt modelId="{638676C8-50F1-41AE-856F-8E448FD0F084}">
      <dgm:prSet/>
      <dgm:spPr/>
      <dgm:t>
        <a:bodyPr/>
        <a:lstStyle/>
        <a:p>
          <a:pPr rtl="0"/>
          <a:r>
            <a:rPr lang="en-US" dirty="0"/>
            <a:t>Pt’s Treatment Goals</a:t>
          </a:r>
        </a:p>
      </dgm:t>
    </dgm:pt>
    <dgm:pt modelId="{F2A58346-5470-47C1-861A-DC4CF048A880}" type="parTrans" cxnId="{CBCF1509-4B49-4C7B-84D7-9B33905C9FA4}">
      <dgm:prSet/>
      <dgm:spPr/>
      <dgm:t>
        <a:bodyPr/>
        <a:lstStyle/>
        <a:p>
          <a:endParaRPr lang="en-US"/>
        </a:p>
      </dgm:t>
    </dgm:pt>
    <dgm:pt modelId="{2B7C070D-D503-4DEB-B174-6AB4A44B25CC}" type="sibTrans" cxnId="{CBCF1509-4B49-4C7B-84D7-9B33905C9FA4}">
      <dgm:prSet/>
      <dgm:spPr/>
      <dgm:t>
        <a:bodyPr/>
        <a:lstStyle/>
        <a:p>
          <a:endParaRPr lang="en-US"/>
        </a:p>
      </dgm:t>
    </dgm:pt>
    <dgm:pt modelId="{94B2866C-C01E-4DC5-9772-16E20638C7F7}">
      <dgm:prSet/>
      <dgm:spPr/>
      <dgm:t>
        <a:bodyPr/>
        <a:lstStyle/>
        <a:p>
          <a:pPr rtl="0"/>
          <a:endParaRPr lang="en-US" dirty="0"/>
        </a:p>
      </dgm:t>
    </dgm:pt>
    <dgm:pt modelId="{04730D46-E4AA-4FC1-BE1B-F9AA33F8E030}" type="parTrans" cxnId="{0ED82121-2DBC-4BE7-ADAB-8F9BA120796B}">
      <dgm:prSet/>
      <dgm:spPr/>
      <dgm:t>
        <a:bodyPr/>
        <a:lstStyle/>
        <a:p>
          <a:endParaRPr lang="en-US"/>
        </a:p>
      </dgm:t>
    </dgm:pt>
    <dgm:pt modelId="{DBF77D5B-842A-4E57-BB72-8ABA784F9B64}" type="sibTrans" cxnId="{0ED82121-2DBC-4BE7-ADAB-8F9BA120796B}">
      <dgm:prSet/>
      <dgm:spPr/>
      <dgm:t>
        <a:bodyPr/>
        <a:lstStyle/>
        <a:p>
          <a:endParaRPr lang="en-US"/>
        </a:p>
      </dgm:t>
    </dgm:pt>
    <dgm:pt modelId="{08262474-9BFD-475A-977D-7326574692B4}" type="pres">
      <dgm:prSet presAssocID="{0C52629C-70B0-4B19-A461-6AE644DA2CDD}" presName="arrowDiagram" presStyleCnt="0">
        <dgm:presLayoutVars>
          <dgm:chMax val="5"/>
          <dgm:dir/>
          <dgm:resizeHandles val="exact"/>
        </dgm:presLayoutVars>
      </dgm:prSet>
      <dgm:spPr/>
    </dgm:pt>
    <dgm:pt modelId="{B8965CFC-9346-407A-AB10-1E199D109BC8}" type="pres">
      <dgm:prSet presAssocID="{0C52629C-70B0-4B19-A461-6AE644DA2CDD}" presName="arrow" presStyleLbl="bgShp" presStyleIdx="0" presStyleCnt="1"/>
      <dgm:spPr/>
    </dgm:pt>
    <dgm:pt modelId="{88B9BEFC-8980-4D77-84CA-63680F5D096D}" type="pres">
      <dgm:prSet presAssocID="{0C52629C-70B0-4B19-A461-6AE644DA2CDD}" presName="arrowDiagram4" presStyleCnt="0"/>
      <dgm:spPr/>
    </dgm:pt>
    <dgm:pt modelId="{765F7644-EC26-47FA-8110-A8A5EB52F30B}" type="pres">
      <dgm:prSet presAssocID="{5D9D8617-FC27-4092-A7A5-D9A41A95FDDC}" presName="bullet4a" presStyleLbl="node1" presStyleIdx="0" presStyleCnt="4"/>
      <dgm:spPr/>
    </dgm:pt>
    <dgm:pt modelId="{CDEA3153-E4C8-48A5-B21D-A644B3209B2A}" type="pres">
      <dgm:prSet presAssocID="{5D9D8617-FC27-4092-A7A5-D9A41A95FDDC}" presName="textBox4a" presStyleLbl="revTx" presStyleIdx="0" presStyleCnt="4">
        <dgm:presLayoutVars>
          <dgm:bulletEnabled val="1"/>
        </dgm:presLayoutVars>
      </dgm:prSet>
      <dgm:spPr/>
    </dgm:pt>
    <dgm:pt modelId="{ADD74B63-9805-41CE-8BD2-FFFC51A880BF}" type="pres">
      <dgm:prSet presAssocID="{638676C8-50F1-41AE-856F-8E448FD0F084}" presName="bullet4b" presStyleLbl="node1" presStyleIdx="1" presStyleCnt="4"/>
      <dgm:spPr/>
    </dgm:pt>
    <dgm:pt modelId="{277C83B0-AEFD-4112-AFD9-C583AAB253FF}" type="pres">
      <dgm:prSet presAssocID="{638676C8-50F1-41AE-856F-8E448FD0F084}" presName="textBox4b" presStyleLbl="revTx" presStyleIdx="1" presStyleCnt="4">
        <dgm:presLayoutVars>
          <dgm:bulletEnabled val="1"/>
        </dgm:presLayoutVars>
      </dgm:prSet>
      <dgm:spPr/>
    </dgm:pt>
    <dgm:pt modelId="{7503608B-0FDB-4114-BCED-0D5D7C3FFA97}" type="pres">
      <dgm:prSet presAssocID="{927F5B42-30ED-46BA-8519-F949B5CCF37E}" presName="bullet4c" presStyleLbl="node1" presStyleIdx="2" presStyleCnt="4"/>
      <dgm:spPr/>
    </dgm:pt>
    <dgm:pt modelId="{7E7B0BF7-56B0-40AF-959F-D4656CDFD99E}" type="pres">
      <dgm:prSet presAssocID="{927F5B42-30ED-46BA-8519-F949B5CCF37E}" presName="textBox4c" presStyleLbl="revTx" presStyleIdx="2" presStyleCnt="4">
        <dgm:presLayoutVars>
          <dgm:bulletEnabled val="1"/>
        </dgm:presLayoutVars>
      </dgm:prSet>
      <dgm:spPr/>
    </dgm:pt>
    <dgm:pt modelId="{A3FF8638-B9AA-4EF4-8A08-C57F1620D2D8}" type="pres">
      <dgm:prSet presAssocID="{94B2866C-C01E-4DC5-9772-16E20638C7F7}" presName="bullet4d" presStyleLbl="node1" presStyleIdx="3" presStyleCnt="4"/>
      <dgm:spPr/>
    </dgm:pt>
    <dgm:pt modelId="{77917AA6-3EA3-449E-9CE4-0D37332CA42E}" type="pres">
      <dgm:prSet presAssocID="{94B2866C-C01E-4DC5-9772-16E20638C7F7}" presName="textBox4d" presStyleLbl="revTx" presStyleIdx="3" presStyleCnt="4">
        <dgm:presLayoutVars>
          <dgm:bulletEnabled val="1"/>
        </dgm:presLayoutVars>
      </dgm:prSet>
      <dgm:spPr/>
    </dgm:pt>
  </dgm:ptLst>
  <dgm:cxnLst>
    <dgm:cxn modelId="{CBCF1509-4B49-4C7B-84D7-9B33905C9FA4}" srcId="{0C52629C-70B0-4B19-A461-6AE644DA2CDD}" destId="{638676C8-50F1-41AE-856F-8E448FD0F084}" srcOrd="1" destOrd="0" parTransId="{F2A58346-5470-47C1-861A-DC4CF048A880}" sibTransId="{2B7C070D-D503-4DEB-B174-6AB4A44B25CC}"/>
    <dgm:cxn modelId="{9912001E-E162-4ACD-A6A4-DBF6677DF604}" type="presOf" srcId="{0C52629C-70B0-4B19-A461-6AE644DA2CDD}" destId="{08262474-9BFD-475A-977D-7326574692B4}" srcOrd="0" destOrd="0" presId="urn:microsoft.com/office/officeart/2005/8/layout/arrow2"/>
    <dgm:cxn modelId="{0ED82121-2DBC-4BE7-ADAB-8F9BA120796B}" srcId="{0C52629C-70B0-4B19-A461-6AE644DA2CDD}" destId="{94B2866C-C01E-4DC5-9772-16E20638C7F7}" srcOrd="3" destOrd="0" parTransId="{04730D46-E4AA-4FC1-BE1B-F9AA33F8E030}" sibTransId="{DBF77D5B-842A-4E57-BB72-8ABA784F9B64}"/>
    <dgm:cxn modelId="{22BEE035-61FC-4762-A040-8BA22FE7CA90}" type="presOf" srcId="{927F5B42-30ED-46BA-8519-F949B5CCF37E}" destId="{7E7B0BF7-56B0-40AF-959F-D4656CDFD99E}" srcOrd="0" destOrd="0" presId="urn:microsoft.com/office/officeart/2005/8/layout/arrow2"/>
    <dgm:cxn modelId="{72D89839-0EBE-4A42-9B23-036E54306D80}" type="presOf" srcId="{5D9D8617-FC27-4092-A7A5-D9A41A95FDDC}" destId="{CDEA3153-E4C8-48A5-B21D-A644B3209B2A}" srcOrd="0" destOrd="0" presId="urn:microsoft.com/office/officeart/2005/8/layout/arrow2"/>
    <dgm:cxn modelId="{BFB5A86A-5151-4146-8418-F35C8B6E56A6}" srcId="{0C52629C-70B0-4B19-A461-6AE644DA2CDD}" destId="{927F5B42-30ED-46BA-8519-F949B5CCF37E}" srcOrd="2" destOrd="0" parTransId="{E0A9F5A5-E58B-40DC-8F8E-62311604F977}" sibTransId="{1290EA59-8E54-4248-B697-292F3EBB6A85}"/>
    <dgm:cxn modelId="{9D3CC991-78D0-4A2C-A3C0-738D5FE5E0C5}" srcId="{0C52629C-70B0-4B19-A461-6AE644DA2CDD}" destId="{5D9D8617-FC27-4092-A7A5-D9A41A95FDDC}" srcOrd="0" destOrd="0" parTransId="{28D8EDCD-9BB8-45AF-A53F-35415F210312}" sibTransId="{5F6A451D-945F-4558-B3D5-84BC2FD7CC34}"/>
    <dgm:cxn modelId="{DF4664DC-C50C-427E-B2BF-1CAD3950DC61}" type="presOf" srcId="{638676C8-50F1-41AE-856F-8E448FD0F084}" destId="{277C83B0-AEFD-4112-AFD9-C583AAB253FF}" srcOrd="0" destOrd="0" presId="urn:microsoft.com/office/officeart/2005/8/layout/arrow2"/>
    <dgm:cxn modelId="{500D05EB-81E2-4031-AD45-724E489EAEB9}" type="presOf" srcId="{94B2866C-C01E-4DC5-9772-16E20638C7F7}" destId="{77917AA6-3EA3-449E-9CE4-0D37332CA42E}" srcOrd="0" destOrd="0" presId="urn:microsoft.com/office/officeart/2005/8/layout/arrow2"/>
    <dgm:cxn modelId="{AA75C285-9CD1-494A-B139-288FD1E832FF}" type="presParOf" srcId="{08262474-9BFD-475A-977D-7326574692B4}" destId="{B8965CFC-9346-407A-AB10-1E199D109BC8}" srcOrd="0" destOrd="0" presId="urn:microsoft.com/office/officeart/2005/8/layout/arrow2"/>
    <dgm:cxn modelId="{F1F56551-CB4D-41AE-86A2-A5320DCF3355}" type="presParOf" srcId="{08262474-9BFD-475A-977D-7326574692B4}" destId="{88B9BEFC-8980-4D77-84CA-63680F5D096D}" srcOrd="1" destOrd="0" presId="urn:microsoft.com/office/officeart/2005/8/layout/arrow2"/>
    <dgm:cxn modelId="{5ADF9F22-0825-4AC4-8448-AD8EE406EE31}" type="presParOf" srcId="{88B9BEFC-8980-4D77-84CA-63680F5D096D}" destId="{765F7644-EC26-47FA-8110-A8A5EB52F30B}" srcOrd="0" destOrd="0" presId="urn:microsoft.com/office/officeart/2005/8/layout/arrow2"/>
    <dgm:cxn modelId="{937CE706-D2F1-4C39-AB5F-50CAEF63891F}" type="presParOf" srcId="{88B9BEFC-8980-4D77-84CA-63680F5D096D}" destId="{CDEA3153-E4C8-48A5-B21D-A644B3209B2A}" srcOrd="1" destOrd="0" presId="urn:microsoft.com/office/officeart/2005/8/layout/arrow2"/>
    <dgm:cxn modelId="{310A93E4-6638-4751-9128-BE6B9C207F08}" type="presParOf" srcId="{88B9BEFC-8980-4D77-84CA-63680F5D096D}" destId="{ADD74B63-9805-41CE-8BD2-FFFC51A880BF}" srcOrd="2" destOrd="0" presId="urn:microsoft.com/office/officeart/2005/8/layout/arrow2"/>
    <dgm:cxn modelId="{04A7643F-6293-40CE-8855-F946E15CF415}" type="presParOf" srcId="{88B9BEFC-8980-4D77-84CA-63680F5D096D}" destId="{277C83B0-AEFD-4112-AFD9-C583AAB253FF}" srcOrd="3" destOrd="0" presId="urn:microsoft.com/office/officeart/2005/8/layout/arrow2"/>
    <dgm:cxn modelId="{16690032-0DB1-4ABD-A0F4-3C8C2AA07203}" type="presParOf" srcId="{88B9BEFC-8980-4D77-84CA-63680F5D096D}" destId="{7503608B-0FDB-4114-BCED-0D5D7C3FFA97}" srcOrd="4" destOrd="0" presId="urn:microsoft.com/office/officeart/2005/8/layout/arrow2"/>
    <dgm:cxn modelId="{01A72289-8FC9-4ED0-8B4A-51D1E9D9268B}" type="presParOf" srcId="{88B9BEFC-8980-4D77-84CA-63680F5D096D}" destId="{7E7B0BF7-56B0-40AF-959F-D4656CDFD99E}" srcOrd="5" destOrd="0" presId="urn:microsoft.com/office/officeart/2005/8/layout/arrow2"/>
    <dgm:cxn modelId="{956444E7-1A9D-4EF4-AAE4-D5BC54C9B6E6}" type="presParOf" srcId="{88B9BEFC-8980-4D77-84CA-63680F5D096D}" destId="{A3FF8638-B9AA-4EF4-8A08-C57F1620D2D8}" srcOrd="6" destOrd="0" presId="urn:microsoft.com/office/officeart/2005/8/layout/arrow2"/>
    <dgm:cxn modelId="{BCBA9C4F-AAF8-4AE5-8362-433AA4684140}" type="presParOf" srcId="{88B9BEFC-8980-4D77-84CA-63680F5D096D}" destId="{77917AA6-3EA3-449E-9CE4-0D37332CA42E}"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C52629C-70B0-4B19-A461-6AE644DA2CDD}" type="doc">
      <dgm:prSet loTypeId="urn:microsoft.com/office/officeart/2005/8/layout/arrow2" loCatId="process" qsTypeId="urn:microsoft.com/office/officeart/2005/8/quickstyle/simple1" qsCatId="simple" csTypeId="urn:microsoft.com/office/officeart/2005/8/colors/colorful3" csCatId="colorful" phldr="1"/>
      <dgm:spPr/>
      <dgm:t>
        <a:bodyPr/>
        <a:lstStyle/>
        <a:p>
          <a:endParaRPr lang="en-US"/>
        </a:p>
      </dgm:t>
    </dgm:pt>
    <dgm:pt modelId="{5D9D8617-FC27-4092-A7A5-D9A41A95FDDC}">
      <dgm:prSet/>
      <dgm:spPr/>
      <dgm:t>
        <a:bodyPr/>
        <a:lstStyle/>
        <a:p>
          <a:pPr rtl="0"/>
          <a:r>
            <a:rPr lang="en-US" dirty="0"/>
            <a:t>Pt’s under-standing of anxiety</a:t>
          </a:r>
        </a:p>
      </dgm:t>
    </dgm:pt>
    <dgm:pt modelId="{28D8EDCD-9BB8-45AF-A53F-35415F210312}" type="parTrans" cxnId="{9D3CC991-78D0-4A2C-A3C0-738D5FE5E0C5}">
      <dgm:prSet/>
      <dgm:spPr/>
      <dgm:t>
        <a:bodyPr/>
        <a:lstStyle/>
        <a:p>
          <a:endParaRPr lang="en-US"/>
        </a:p>
      </dgm:t>
    </dgm:pt>
    <dgm:pt modelId="{5F6A451D-945F-4558-B3D5-84BC2FD7CC34}" type="sibTrans" cxnId="{9D3CC991-78D0-4A2C-A3C0-738D5FE5E0C5}">
      <dgm:prSet/>
      <dgm:spPr/>
      <dgm:t>
        <a:bodyPr/>
        <a:lstStyle/>
        <a:p>
          <a:endParaRPr lang="en-US"/>
        </a:p>
      </dgm:t>
    </dgm:pt>
    <dgm:pt modelId="{927F5B42-30ED-46BA-8519-F949B5CCF37E}">
      <dgm:prSet/>
      <dgm:spPr/>
      <dgm:t>
        <a:bodyPr/>
        <a:lstStyle/>
        <a:p>
          <a:pPr rtl="0"/>
          <a:r>
            <a:rPr lang="en-US" dirty="0"/>
            <a:t>Your empathic vocabulary</a:t>
          </a:r>
        </a:p>
      </dgm:t>
    </dgm:pt>
    <dgm:pt modelId="{E0A9F5A5-E58B-40DC-8F8E-62311604F977}" type="parTrans" cxnId="{BFB5A86A-5151-4146-8418-F35C8B6E56A6}">
      <dgm:prSet/>
      <dgm:spPr/>
      <dgm:t>
        <a:bodyPr/>
        <a:lstStyle/>
        <a:p>
          <a:endParaRPr lang="en-US"/>
        </a:p>
      </dgm:t>
    </dgm:pt>
    <dgm:pt modelId="{1290EA59-8E54-4248-B697-292F3EBB6A85}" type="sibTrans" cxnId="{BFB5A86A-5151-4146-8418-F35C8B6E56A6}">
      <dgm:prSet/>
      <dgm:spPr/>
      <dgm:t>
        <a:bodyPr/>
        <a:lstStyle/>
        <a:p>
          <a:endParaRPr lang="en-US"/>
        </a:p>
      </dgm:t>
    </dgm:pt>
    <dgm:pt modelId="{638676C8-50F1-41AE-856F-8E448FD0F084}">
      <dgm:prSet/>
      <dgm:spPr/>
      <dgm:t>
        <a:bodyPr/>
        <a:lstStyle/>
        <a:p>
          <a:pPr rtl="0"/>
          <a:r>
            <a:rPr lang="en-US" dirty="0"/>
            <a:t>Pt’s Treatment Goals</a:t>
          </a:r>
        </a:p>
      </dgm:t>
    </dgm:pt>
    <dgm:pt modelId="{F2A58346-5470-47C1-861A-DC4CF048A880}" type="parTrans" cxnId="{CBCF1509-4B49-4C7B-84D7-9B33905C9FA4}">
      <dgm:prSet/>
      <dgm:spPr/>
      <dgm:t>
        <a:bodyPr/>
        <a:lstStyle/>
        <a:p>
          <a:endParaRPr lang="en-US"/>
        </a:p>
      </dgm:t>
    </dgm:pt>
    <dgm:pt modelId="{2B7C070D-D503-4DEB-B174-6AB4A44B25CC}" type="sibTrans" cxnId="{CBCF1509-4B49-4C7B-84D7-9B33905C9FA4}">
      <dgm:prSet/>
      <dgm:spPr/>
      <dgm:t>
        <a:bodyPr/>
        <a:lstStyle/>
        <a:p>
          <a:endParaRPr lang="en-US"/>
        </a:p>
      </dgm:t>
    </dgm:pt>
    <dgm:pt modelId="{94B2866C-C01E-4DC5-9772-16E20638C7F7}">
      <dgm:prSet/>
      <dgm:spPr/>
      <dgm:t>
        <a:bodyPr/>
        <a:lstStyle/>
        <a:p>
          <a:pPr rtl="0"/>
          <a:r>
            <a:rPr lang="en-US" dirty="0"/>
            <a:t>Your knowledge of Whole Patient</a:t>
          </a:r>
        </a:p>
      </dgm:t>
    </dgm:pt>
    <dgm:pt modelId="{04730D46-E4AA-4FC1-BE1B-F9AA33F8E030}" type="parTrans" cxnId="{0ED82121-2DBC-4BE7-ADAB-8F9BA120796B}">
      <dgm:prSet/>
      <dgm:spPr/>
      <dgm:t>
        <a:bodyPr/>
        <a:lstStyle/>
        <a:p>
          <a:endParaRPr lang="en-US"/>
        </a:p>
      </dgm:t>
    </dgm:pt>
    <dgm:pt modelId="{DBF77D5B-842A-4E57-BB72-8ABA784F9B64}" type="sibTrans" cxnId="{0ED82121-2DBC-4BE7-ADAB-8F9BA120796B}">
      <dgm:prSet/>
      <dgm:spPr/>
      <dgm:t>
        <a:bodyPr/>
        <a:lstStyle/>
        <a:p>
          <a:endParaRPr lang="en-US"/>
        </a:p>
      </dgm:t>
    </dgm:pt>
    <dgm:pt modelId="{08262474-9BFD-475A-977D-7326574692B4}" type="pres">
      <dgm:prSet presAssocID="{0C52629C-70B0-4B19-A461-6AE644DA2CDD}" presName="arrowDiagram" presStyleCnt="0">
        <dgm:presLayoutVars>
          <dgm:chMax val="5"/>
          <dgm:dir/>
          <dgm:resizeHandles val="exact"/>
        </dgm:presLayoutVars>
      </dgm:prSet>
      <dgm:spPr/>
    </dgm:pt>
    <dgm:pt modelId="{B8965CFC-9346-407A-AB10-1E199D109BC8}" type="pres">
      <dgm:prSet presAssocID="{0C52629C-70B0-4B19-A461-6AE644DA2CDD}" presName="arrow" presStyleLbl="bgShp" presStyleIdx="0" presStyleCnt="1"/>
      <dgm:spPr/>
    </dgm:pt>
    <dgm:pt modelId="{88B9BEFC-8980-4D77-84CA-63680F5D096D}" type="pres">
      <dgm:prSet presAssocID="{0C52629C-70B0-4B19-A461-6AE644DA2CDD}" presName="arrowDiagram4" presStyleCnt="0"/>
      <dgm:spPr/>
    </dgm:pt>
    <dgm:pt modelId="{765F7644-EC26-47FA-8110-A8A5EB52F30B}" type="pres">
      <dgm:prSet presAssocID="{5D9D8617-FC27-4092-A7A5-D9A41A95FDDC}" presName="bullet4a" presStyleLbl="node1" presStyleIdx="0" presStyleCnt="4"/>
      <dgm:spPr/>
    </dgm:pt>
    <dgm:pt modelId="{CDEA3153-E4C8-48A5-B21D-A644B3209B2A}" type="pres">
      <dgm:prSet presAssocID="{5D9D8617-FC27-4092-A7A5-D9A41A95FDDC}" presName="textBox4a" presStyleLbl="revTx" presStyleIdx="0" presStyleCnt="4">
        <dgm:presLayoutVars>
          <dgm:bulletEnabled val="1"/>
        </dgm:presLayoutVars>
      </dgm:prSet>
      <dgm:spPr/>
    </dgm:pt>
    <dgm:pt modelId="{ADD74B63-9805-41CE-8BD2-FFFC51A880BF}" type="pres">
      <dgm:prSet presAssocID="{638676C8-50F1-41AE-856F-8E448FD0F084}" presName="bullet4b" presStyleLbl="node1" presStyleIdx="1" presStyleCnt="4"/>
      <dgm:spPr/>
    </dgm:pt>
    <dgm:pt modelId="{277C83B0-AEFD-4112-AFD9-C583AAB253FF}" type="pres">
      <dgm:prSet presAssocID="{638676C8-50F1-41AE-856F-8E448FD0F084}" presName="textBox4b" presStyleLbl="revTx" presStyleIdx="1" presStyleCnt="4">
        <dgm:presLayoutVars>
          <dgm:bulletEnabled val="1"/>
        </dgm:presLayoutVars>
      </dgm:prSet>
      <dgm:spPr/>
    </dgm:pt>
    <dgm:pt modelId="{7503608B-0FDB-4114-BCED-0D5D7C3FFA97}" type="pres">
      <dgm:prSet presAssocID="{927F5B42-30ED-46BA-8519-F949B5CCF37E}" presName="bullet4c" presStyleLbl="node1" presStyleIdx="2" presStyleCnt="4"/>
      <dgm:spPr/>
    </dgm:pt>
    <dgm:pt modelId="{7E7B0BF7-56B0-40AF-959F-D4656CDFD99E}" type="pres">
      <dgm:prSet presAssocID="{927F5B42-30ED-46BA-8519-F949B5CCF37E}" presName="textBox4c" presStyleLbl="revTx" presStyleIdx="2" presStyleCnt="4">
        <dgm:presLayoutVars>
          <dgm:bulletEnabled val="1"/>
        </dgm:presLayoutVars>
      </dgm:prSet>
      <dgm:spPr/>
    </dgm:pt>
    <dgm:pt modelId="{A3FF8638-B9AA-4EF4-8A08-C57F1620D2D8}" type="pres">
      <dgm:prSet presAssocID="{94B2866C-C01E-4DC5-9772-16E20638C7F7}" presName="bullet4d" presStyleLbl="node1" presStyleIdx="3" presStyleCnt="4"/>
      <dgm:spPr/>
    </dgm:pt>
    <dgm:pt modelId="{77917AA6-3EA3-449E-9CE4-0D37332CA42E}" type="pres">
      <dgm:prSet presAssocID="{94B2866C-C01E-4DC5-9772-16E20638C7F7}" presName="textBox4d" presStyleLbl="revTx" presStyleIdx="3" presStyleCnt="4">
        <dgm:presLayoutVars>
          <dgm:bulletEnabled val="1"/>
        </dgm:presLayoutVars>
      </dgm:prSet>
      <dgm:spPr/>
    </dgm:pt>
  </dgm:ptLst>
  <dgm:cxnLst>
    <dgm:cxn modelId="{CBCF1509-4B49-4C7B-84D7-9B33905C9FA4}" srcId="{0C52629C-70B0-4B19-A461-6AE644DA2CDD}" destId="{638676C8-50F1-41AE-856F-8E448FD0F084}" srcOrd="1" destOrd="0" parTransId="{F2A58346-5470-47C1-861A-DC4CF048A880}" sibTransId="{2B7C070D-D503-4DEB-B174-6AB4A44B25CC}"/>
    <dgm:cxn modelId="{9912001E-E162-4ACD-A6A4-DBF6677DF604}" type="presOf" srcId="{0C52629C-70B0-4B19-A461-6AE644DA2CDD}" destId="{08262474-9BFD-475A-977D-7326574692B4}" srcOrd="0" destOrd="0" presId="urn:microsoft.com/office/officeart/2005/8/layout/arrow2"/>
    <dgm:cxn modelId="{0ED82121-2DBC-4BE7-ADAB-8F9BA120796B}" srcId="{0C52629C-70B0-4B19-A461-6AE644DA2CDD}" destId="{94B2866C-C01E-4DC5-9772-16E20638C7F7}" srcOrd="3" destOrd="0" parTransId="{04730D46-E4AA-4FC1-BE1B-F9AA33F8E030}" sibTransId="{DBF77D5B-842A-4E57-BB72-8ABA784F9B64}"/>
    <dgm:cxn modelId="{22BEE035-61FC-4762-A040-8BA22FE7CA90}" type="presOf" srcId="{927F5B42-30ED-46BA-8519-F949B5CCF37E}" destId="{7E7B0BF7-56B0-40AF-959F-D4656CDFD99E}" srcOrd="0" destOrd="0" presId="urn:microsoft.com/office/officeart/2005/8/layout/arrow2"/>
    <dgm:cxn modelId="{72D89839-0EBE-4A42-9B23-036E54306D80}" type="presOf" srcId="{5D9D8617-FC27-4092-A7A5-D9A41A95FDDC}" destId="{CDEA3153-E4C8-48A5-B21D-A644B3209B2A}" srcOrd="0" destOrd="0" presId="urn:microsoft.com/office/officeart/2005/8/layout/arrow2"/>
    <dgm:cxn modelId="{BFB5A86A-5151-4146-8418-F35C8B6E56A6}" srcId="{0C52629C-70B0-4B19-A461-6AE644DA2CDD}" destId="{927F5B42-30ED-46BA-8519-F949B5CCF37E}" srcOrd="2" destOrd="0" parTransId="{E0A9F5A5-E58B-40DC-8F8E-62311604F977}" sibTransId="{1290EA59-8E54-4248-B697-292F3EBB6A85}"/>
    <dgm:cxn modelId="{9D3CC991-78D0-4A2C-A3C0-738D5FE5E0C5}" srcId="{0C52629C-70B0-4B19-A461-6AE644DA2CDD}" destId="{5D9D8617-FC27-4092-A7A5-D9A41A95FDDC}" srcOrd="0" destOrd="0" parTransId="{28D8EDCD-9BB8-45AF-A53F-35415F210312}" sibTransId="{5F6A451D-945F-4558-B3D5-84BC2FD7CC34}"/>
    <dgm:cxn modelId="{DF4664DC-C50C-427E-B2BF-1CAD3950DC61}" type="presOf" srcId="{638676C8-50F1-41AE-856F-8E448FD0F084}" destId="{277C83B0-AEFD-4112-AFD9-C583AAB253FF}" srcOrd="0" destOrd="0" presId="urn:microsoft.com/office/officeart/2005/8/layout/arrow2"/>
    <dgm:cxn modelId="{500D05EB-81E2-4031-AD45-724E489EAEB9}" type="presOf" srcId="{94B2866C-C01E-4DC5-9772-16E20638C7F7}" destId="{77917AA6-3EA3-449E-9CE4-0D37332CA42E}" srcOrd="0" destOrd="0" presId="urn:microsoft.com/office/officeart/2005/8/layout/arrow2"/>
    <dgm:cxn modelId="{AA75C285-9CD1-494A-B139-288FD1E832FF}" type="presParOf" srcId="{08262474-9BFD-475A-977D-7326574692B4}" destId="{B8965CFC-9346-407A-AB10-1E199D109BC8}" srcOrd="0" destOrd="0" presId="urn:microsoft.com/office/officeart/2005/8/layout/arrow2"/>
    <dgm:cxn modelId="{F1F56551-CB4D-41AE-86A2-A5320DCF3355}" type="presParOf" srcId="{08262474-9BFD-475A-977D-7326574692B4}" destId="{88B9BEFC-8980-4D77-84CA-63680F5D096D}" srcOrd="1" destOrd="0" presId="urn:microsoft.com/office/officeart/2005/8/layout/arrow2"/>
    <dgm:cxn modelId="{5ADF9F22-0825-4AC4-8448-AD8EE406EE31}" type="presParOf" srcId="{88B9BEFC-8980-4D77-84CA-63680F5D096D}" destId="{765F7644-EC26-47FA-8110-A8A5EB52F30B}" srcOrd="0" destOrd="0" presId="urn:microsoft.com/office/officeart/2005/8/layout/arrow2"/>
    <dgm:cxn modelId="{937CE706-D2F1-4C39-AB5F-50CAEF63891F}" type="presParOf" srcId="{88B9BEFC-8980-4D77-84CA-63680F5D096D}" destId="{CDEA3153-E4C8-48A5-B21D-A644B3209B2A}" srcOrd="1" destOrd="0" presId="urn:microsoft.com/office/officeart/2005/8/layout/arrow2"/>
    <dgm:cxn modelId="{310A93E4-6638-4751-9128-BE6B9C207F08}" type="presParOf" srcId="{88B9BEFC-8980-4D77-84CA-63680F5D096D}" destId="{ADD74B63-9805-41CE-8BD2-FFFC51A880BF}" srcOrd="2" destOrd="0" presId="urn:microsoft.com/office/officeart/2005/8/layout/arrow2"/>
    <dgm:cxn modelId="{04A7643F-6293-40CE-8855-F946E15CF415}" type="presParOf" srcId="{88B9BEFC-8980-4D77-84CA-63680F5D096D}" destId="{277C83B0-AEFD-4112-AFD9-C583AAB253FF}" srcOrd="3" destOrd="0" presId="urn:microsoft.com/office/officeart/2005/8/layout/arrow2"/>
    <dgm:cxn modelId="{16690032-0DB1-4ABD-A0F4-3C8C2AA07203}" type="presParOf" srcId="{88B9BEFC-8980-4D77-84CA-63680F5D096D}" destId="{7503608B-0FDB-4114-BCED-0D5D7C3FFA97}" srcOrd="4" destOrd="0" presId="urn:microsoft.com/office/officeart/2005/8/layout/arrow2"/>
    <dgm:cxn modelId="{01A72289-8FC9-4ED0-8B4A-51D1E9D9268B}" type="presParOf" srcId="{88B9BEFC-8980-4D77-84CA-63680F5D096D}" destId="{7E7B0BF7-56B0-40AF-959F-D4656CDFD99E}" srcOrd="5" destOrd="0" presId="urn:microsoft.com/office/officeart/2005/8/layout/arrow2"/>
    <dgm:cxn modelId="{956444E7-1A9D-4EF4-AAE4-D5BC54C9B6E6}" type="presParOf" srcId="{88B9BEFC-8980-4D77-84CA-63680F5D096D}" destId="{A3FF8638-B9AA-4EF4-8A08-C57F1620D2D8}" srcOrd="6" destOrd="0" presId="urn:microsoft.com/office/officeart/2005/8/layout/arrow2"/>
    <dgm:cxn modelId="{BCBA9C4F-AAF8-4AE5-8362-433AA4684140}" type="presParOf" srcId="{88B9BEFC-8980-4D77-84CA-63680F5D096D}" destId="{77917AA6-3EA3-449E-9CE4-0D37332CA42E}"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C52629C-70B0-4B19-A461-6AE644DA2CDD}" type="doc">
      <dgm:prSet loTypeId="urn:microsoft.com/office/officeart/2005/8/layout/arrow2" loCatId="process" qsTypeId="urn:microsoft.com/office/officeart/2005/8/quickstyle/simple1" qsCatId="simple" csTypeId="urn:microsoft.com/office/officeart/2005/8/colors/colorful3" csCatId="colorful" phldr="1"/>
      <dgm:spPr/>
      <dgm:t>
        <a:bodyPr/>
        <a:lstStyle/>
        <a:p>
          <a:endParaRPr lang="en-US"/>
        </a:p>
      </dgm:t>
    </dgm:pt>
    <dgm:pt modelId="{5D9D8617-FC27-4092-A7A5-D9A41A95FDDC}">
      <dgm:prSet/>
      <dgm:spPr/>
      <dgm:t>
        <a:bodyPr/>
        <a:lstStyle/>
        <a:p>
          <a:pPr rtl="0"/>
          <a:r>
            <a:rPr lang="en-US" dirty="0"/>
            <a:t>Pt’s under-standing of anxiety</a:t>
          </a:r>
        </a:p>
      </dgm:t>
    </dgm:pt>
    <dgm:pt modelId="{28D8EDCD-9BB8-45AF-A53F-35415F210312}" type="parTrans" cxnId="{9D3CC991-78D0-4A2C-A3C0-738D5FE5E0C5}">
      <dgm:prSet/>
      <dgm:spPr/>
      <dgm:t>
        <a:bodyPr/>
        <a:lstStyle/>
        <a:p>
          <a:endParaRPr lang="en-US"/>
        </a:p>
      </dgm:t>
    </dgm:pt>
    <dgm:pt modelId="{5F6A451D-945F-4558-B3D5-84BC2FD7CC34}" type="sibTrans" cxnId="{9D3CC991-78D0-4A2C-A3C0-738D5FE5E0C5}">
      <dgm:prSet/>
      <dgm:spPr/>
      <dgm:t>
        <a:bodyPr/>
        <a:lstStyle/>
        <a:p>
          <a:endParaRPr lang="en-US"/>
        </a:p>
      </dgm:t>
    </dgm:pt>
    <dgm:pt modelId="{927F5B42-30ED-46BA-8519-F949B5CCF37E}">
      <dgm:prSet/>
      <dgm:spPr/>
      <dgm:t>
        <a:bodyPr/>
        <a:lstStyle/>
        <a:p>
          <a:pPr rtl="0"/>
          <a:r>
            <a:rPr lang="en-US" dirty="0"/>
            <a:t>Your empathic vocabulary</a:t>
          </a:r>
        </a:p>
      </dgm:t>
    </dgm:pt>
    <dgm:pt modelId="{E0A9F5A5-E58B-40DC-8F8E-62311604F977}" type="parTrans" cxnId="{BFB5A86A-5151-4146-8418-F35C8B6E56A6}">
      <dgm:prSet/>
      <dgm:spPr/>
      <dgm:t>
        <a:bodyPr/>
        <a:lstStyle/>
        <a:p>
          <a:endParaRPr lang="en-US"/>
        </a:p>
      </dgm:t>
    </dgm:pt>
    <dgm:pt modelId="{1290EA59-8E54-4248-B697-292F3EBB6A85}" type="sibTrans" cxnId="{BFB5A86A-5151-4146-8418-F35C8B6E56A6}">
      <dgm:prSet/>
      <dgm:spPr/>
      <dgm:t>
        <a:bodyPr/>
        <a:lstStyle/>
        <a:p>
          <a:endParaRPr lang="en-US"/>
        </a:p>
      </dgm:t>
    </dgm:pt>
    <dgm:pt modelId="{638676C8-50F1-41AE-856F-8E448FD0F084}">
      <dgm:prSet/>
      <dgm:spPr/>
      <dgm:t>
        <a:bodyPr/>
        <a:lstStyle/>
        <a:p>
          <a:pPr rtl="0"/>
          <a:r>
            <a:rPr lang="en-US" dirty="0"/>
            <a:t>Pt’s Treatment Goals</a:t>
          </a:r>
        </a:p>
      </dgm:t>
    </dgm:pt>
    <dgm:pt modelId="{F2A58346-5470-47C1-861A-DC4CF048A880}" type="parTrans" cxnId="{CBCF1509-4B49-4C7B-84D7-9B33905C9FA4}">
      <dgm:prSet/>
      <dgm:spPr/>
      <dgm:t>
        <a:bodyPr/>
        <a:lstStyle/>
        <a:p>
          <a:endParaRPr lang="en-US"/>
        </a:p>
      </dgm:t>
    </dgm:pt>
    <dgm:pt modelId="{2B7C070D-D503-4DEB-B174-6AB4A44B25CC}" type="sibTrans" cxnId="{CBCF1509-4B49-4C7B-84D7-9B33905C9FA4}">
      <dgm:prSet/>
      <dgm:spPr/>
      <dgm:t>
        <a:bodyPr/>
        <a:lstStyle/>
        <a:p>
          <a:endParaRPr lang="en-US"/>
        </a:p>
      </dgm:t>
    </dgm:pt>
    <dgm:pt modelId="{94B2866C-C01E-4DC5-9772-16E20638C7F7}">
      <dgm:prSet/>
      <dgm:spPr/>
      <dgm:t>
        <a:bodyPr/>
        <a:lstStyle/>
        <a:p>
          <a:pPr rtl="0"/>
          <a:r>
            <a:rPr lang="en-US" dirty="0"/>
            <a:t>Your knowledge of Whole Patient</a:t>
          </a:r>
        </a:p>
      </dgm:t>
    </dgm:pt>
    <dgm:pt modelId="{04730D46-E4AA-4FC1-BE1B-F9AA33F8E030}" type="parTrans" cxnId="{0ED82121-2DBC-4BE7-ADAB-8F9BA120796B}">
      <dgm:prSet/>
      <dgm:spPr/>
      <dgm:t>
        <a:bodyPr/>
        <a:lstStyle/>
        <a:p>
          <a:endParaRPr lang="en-US"/>
        </a:p>
      </dgm:t>
    </dgm:pt>
    <dgm:pt modelId="{DBF77D5B-842A-4E57-BB72-8ABA784F9B64}" type="sibTrans" cxnId="{0ED82121-2DBC-4BE7-ADAB-8F9BA120796B}">
      <dgm:prSet/>
      <dgm:spPr/>
      <dgm:t>
        <a:bodyPr/>
        <a:lstStyle/>
        <a:p>
          <a:endParaRPr lang="en-US"/>
        </a:p>
      </dgm:t>
    </dgm:pt>
    <dgm:pt modelId="{08262474-9BFD-475A-977D-7326574692B4}" type="pres">
      <dgm:prSet presAssocID="{0C52629C-70B0-4B19-A461-6AE644DA2CDD}" presName="arrowDiagram" presStyleCnt="0">
        <dgm:presLayoutVars>
          <dgm:chMax val="5"/>
          <dgm:dir/>
          <dgm:resizeHandles val="exact"/>
        </dgm:presLayoutVars>
      </dgm:prSet>
      <dgm:spPr/>
    </dgm:pt>
    <dgm:pt modelId="{B8965CFC-9346-407A-AB10-1E199D109BC8}" type="pres">
      <dgm:prSet presAssocID="{0C52629C-70B0-4B19-A461-6AE644DA2CDD}" presName="arrow" presStyleLbl="bgShp" presStyleIdx="0" presStyleCnt="1"/>
      <dgm:spPr/>
    </dgm:pt>
    <dgm:pt modelId="{88B9BEFC-8980-4D77-84CA-63680F5D096D}" type="pres">
      <dgm:prSet presAssocID="{0C52629C-70B0-4B19-A461-6AE644DA2CDD}" presName="arrowDiagram4" presStyleCnt="0"/>
      <dgm:spPr/>
    </dgm:pt>
    <dgm:pt modelId="{765F7644-EC26-47FA-8110-A8A5EB52F30B}" type="pres">
      <dgm:prSet presAssocID="{5D9D8617-FC27-4092-A7A5-D9A41A95FDDC}" presName="bullet4a" presStyleLbl="node1" presStyleIdx="0" presStyleCnt="4"/>
      <dgm:spPr/>
    </dgm:pt>
    <dgm:pt modelId="{CDEA3153-E4C8-48A5-B21D-A644B3209B2A}" type="pres">
      <dgm:prSet presAssocID="{5D9D8617-FC27-4092-A7A5-D9A41A95FDDC}" presName="textBox4a" presStyleLbl="revTx" presStyleIdx="0" presStyleCnt="4">
        <dgm:presLayoutVars>
          <dgm:bulletEnabled val="1"/>
        </dgm:presLayoutVars>
      </dgm:prSet>
      <dgm:spPr/>
    </dgm:pt>
    <dgm:pt modelId="{ADD74B63-9805-41CE-8BD2-FFFC51A880BF}" type="pres">
      <dgm:prSet presAssocID="{638676C8-50F1-41AE-856F-8E448FD0F084}" presName="bullet4b" presStyleLbl="node1" presStyleIdx="1" presStyleCnt="4"/>
      <dgm:spPr/>
    </dgm:pt>
    <dgm:pt modelId="{277C83B0-AEFD-4112-AFD9-C583AAB253FF}" type="pres">
      <dgm:prSet presAssocID="{638676C8-50F1-41AE-856F-8E448FD0F084}" presName="textBox4b" presStyleLbl="revTx" presStyleIdx="1" presStyleCnt="4">
        <dgm:presLayoutVars>
          <dgm:bulletEnabled val="1"/>
        </dgm:presLayoutVars>
      </dgm:prSet>
      <dgm:spPr/>
    </dgm:pt>
    <dgm:pt modelId="{7503608B-0FDB-4114-BCED-0D5D7C3FFA97}" type="pres">
      <dgm:prSet presAssocID="{927F5B42-30ED-46BA-8519-F949B5CCF37E}" presName="bullet4c" presStyleLbl="node1" presStyleIdx="2" presStyleCnt="4"/>
      <dgm:spPr/>
    </dgm:pt>
    <dgm:pt modelId="{7E7B0BF7-56B0-40AF-959F-D4656CDFD99E}" type="pres">
      <dgm:prSet presAssocID="{927F5B42-30ED-46BA-8519-F949B5CCF37E}" presName="textBox4c" presStyleLbl="revTx" presStyleIdx="2" presStyleCnt="4">
        <dgm:presLayoutVars>
          <dgm:bulletEnabled val="1"/>
        </dgm:presLayoutVars>
      </dgm:prSet>
      <dgm:spPr/>
    </dgm:pt>
    <dgm:pt modelId="{A3FF8638-B9AA-4EF4-8A08-C57F1620D2D8}" type="pres">
      <dgm:prSet presAssocID="{94B2866C-C01E-4DC5-9772-16E20638C7F7}" presName="bullet4d" presStyleLbl="node1" presStyleIdx="3" presStyleCnt="4"/>
      <dgm:spPr/>
    </dgm:pt>
    <dgm:pt modelId="{77917AA6-3EA3-449E-9CE4-0D37332CA42E}" type="pres">
      <dgm:prSet presAssocID="{94B2866C-C01E-4DC5-9772-16E20638C7F7}" presName="textBox4d" presStyleLbl="revTx" presStyleIdx="3" presStyleCnt="4">
        <dgm:presLayoutVars>
          <dgm:bulletEnabled val="1"/>
        </dgm:presLayoutVars>
      </dgm:prSet>
      <dgm:spPr/>
    </dgm:pt>
  </dgm:ptLst>
  <dgm:cxnLst>
    <dgm:cxn modelId="{CBCF1509-4B49-4C7B-84D7-9B33905C9FA4}" srcId="{0C52629C-70B0-4B19-A461-6AE644DA2CDD}" destId="{638676C8-50F1-41AE-856F-8E448FD0F084}" srcOrd="1" destOrd="0" parTransId="{F2A58346-5470-47C1-861A-DC4CF048A880}" sibTransId="{2B7C070D-D503-4DEB-B174-6AB4A44B25CC}"/>
    <dgm:cxn modelId="{9912001E-E162-4ACD-A6A4-DBF6677DF604}" type="presOf" srcId="{0C52629C-70B0-4B19-A461-6AE644DA2CDD}" destId="{08262474-9BFD-475A-977D-7326574692B4}" srcOrd="0" destOrd="0" presId="urn:microsoft.com/office/officeart/2005/8/layout/arrow2"/>
    <dgm:cxn modelId="{0ED82121-2DBC-4BE7-ADAB-8F9BA120796B}" srcId="{0C52629C-70B0-4B19-A461-6AE644DA2CDD}" destId="{94B2866C-C01E-4DC5-9772-16E20638C7F7}" srcOrd="3" destOrd="0" parTransId="{04730D46-E4AA-4FC1-BE1B-F9AA33F8E030}" sibTransId="{DBF77D5B-842A-4E57-BB72-8ABA784F9B64}"/>
    <dgm:cxn modelId="{22BEE035-61FC-4762-A040-8BA22FE7CA90}" type="presOf" srcId="{927F5B42-30ED-46BA-8519-F949B5CCF37E}" destId="{7E7B0BF7-56B0-40AF-959F-D4656CDFD99E}" srcOrd="0" destOrd="0" presId="urn:microsoft.com/office/officeart/2005/8/layout/arrow2"/>
    <dgm:cxn modelId="{72D89839-0EBE-4A42-9B23-036E54306D80}" type="presOf" srcId="{5D9D8617-FC27-4092-A7A5-D9A41A95FDDC}" destId="{CDEA3153-E4C8-48A5-B21D-A644B3209B2A}" srcOrd="0" destOrd="0" presId="urn:microsoft.com/office/officeart/2005/8/layout/arrow2"/>
    <dgm:cxn modelId="{BFB5A86A-5151-4146-8418-F35C8B6E56A6}" srcId="{0C52629C-70B0-4B19-A461-6AE644DA2CDD}" destId="{927F5B42-30ED-46BA-8519-F949B5CCF37E}" srcOrd="2" destOrd="0" parTransId="{E0A9F5A5-E58B-40DC-8F8E-62311604F977}" sibTransId="{1290EA59-8E54-4248-B697-292F3EBB6A85}"/>
    <dgm:cxn modelId="{9D3CC991-78D0-4A2C-A3C0-738D5FE5E0C5}" srcId="{0C52629C-70B0-4B19-A461-6AE644DA2CDD}" destId="{5D9D8617-FC27-4092-A7A5-D9A41A95FDDC}" srcOrd="0" destOrd="0" parTransId="{28D8EDCD-9BB8-45AF-A53F-35415F210312}" sibTransId="{5F6A451D-945F-4558-B3D5-84BC2FD7CC34}"/>
    <dgm:cxn modelId="{DF4664DC-C50C-427E-B2BF-1CAD3950DC61}" type="presOf" srcId="{638676C8-50F1-41AE-856F-8E448FD0F084}" destId="{277C83B0-AEFD-4112-AFD9-C583AAB253FF}" srcOrd="0" destOrd="0" presId="urn:microsoft.com/office/officeart/2005/8/layout/arrow2"/>
    <dgm:cxn modelId="{500D05EB-81E2-4031-AD45-724E489EAEB9}" type="presOf" srcId="{94B2866C-C01E-4DC5-9772-16E20638C7F7}" destId="{77917AA6-3EA3-449E-9CE4-0D37332CA42E}" srcOrd="0" destOrd="0" presId="urn:microsoft.com/office/officeart/2005/8/layout/arrow2"/>
    <dgm:cxn modelId="{AA75C285-9CD1-494A-B139-288FD1E832FF}" type="presParOf" srcId="{08262474-9BFD-475A-977D-7326574692B4}" destId="{B8965CFC-9346-407A-AB10-1E199D109BC8}" srcOrd="0" destOrd="0" presId="urn:microsoft.com/office/officeart/2005/8/layout/arrow2"/>
    <dgm:cxn modelId="{F1F56551-CB4D-41AE-86A2-A5320DCF3355}" type="presParOf" srcId="{08262474-9BFD-475A-977D-7326574692B4}" destId="{88B9BEFC-8980-4D77-84CA-63680F5D096D}" srcOrd="1" destOrd="0" presId="urn:microsoft.com/office/officeart/2005/8/layout/arrow2"/>
    <dgm:cxn modelId="{5ADF9F22-0825-4AC4-8448-AD8EE406EE31}" type="presParOf" srcId="{88B9BEFC-8980-4D77-84CA-63680F5D096D}" destId="{765F7644-EC26-47FA-8110-A8A5EB52F30B}" srcOrd="0" destOrd="0" presId="urn:microsoft.com/office/officeart/2005/8/layout/arrow2"/>
    <dgm:cxn modelId="{937CE706-D2F1-4C39-AB5F-50CAEF63891F}" type="presParOf" srcId="{88B9BEFC-8980-4D77-84CA-63680F5D096D}" destId="{CDEA3153-E4C8-48A5-B21D-A644B3209B2A}" srcOrd="1" destOrd="0" presId="urn:microsoft.com/office/officeart/2005/8/layout/arrow2"/>
    <dgm:cxn modelId="{310A93E4-6638-4751-9128-BE6B9C207F08}" type="presParOf" srcId="{88B9BEFC-8980-4D77-84CA-63680F5D096D}" destId="{ADD74B63-9805-41CE-8BD2-FFFC51A880BF}" srcOrd="2" destOrd="0" presId="urn:microsoft.com/office/officeart/2005/8/layout/arrow2"/>
    <dgm:cxn modelId="{04A7643F-6293-40CE-8855-F946E15CF415}" type="presParOf" srcId="{88B9BEFC-8980-4D77-84CA-63680F5D096D}" destId="{277C83B0-AEFD-4112-AFD9-C583AAB253FF}" srcOrd="3" destOrd="0" presId="urn:microsoft.com/office/officeart/2005/8/layout/arrow2"/>
    <dgm:cxn modelId="{16690032-0DB1-4ABD-A0F4-3C8C2AA07203}" type="presParOf" srcId="{88B9BEFC-8980-4D77-84CA-63680F5D096D}" destId="{7503608B-0FDB-4114-BCED-0D5D7C3FFA97}" srcOrd="4" destOrd="0" presId="urn:microsoft.com/office/officeart/2005/8/layout/arrow2"/>
    <dgm:cxn modelId="{01A72289-8FC9-4ED0-8B4A-51D1E9D9268B}" type="presParOf" srcId="{88B9BEFC-8980-4D77-84CA-63680F5D096D}" destId="{7E7B0BF7-56B0-40AF-959F-D4656CDFD99E}" srcOrd="5" destOrd="0" presId="urn:microsoft.com/office/officeart/2005/8/layout/arrow2"/>
    <dgm:cxn modelId="{956444E7-1A9D-4EF4-AAE4-D5BC54C9B6E6}" type="presParOf" srcId="{88B9BEFC-8980-4D77-84CA-63680F5D096D}" destId="{A3FF8638-B9AA-4EF4-8A08-C57F1620D2D8}" srcOrd="6" destOrd="0" presId="urn:microsoft.com/office/officeart/2005/8/layout/arrow2"/>
    <dgm:cxn modelId="{BCBA9C4F-AAF8-4AE5-8362-433AA4684140}" type="presParOf" srcId="{88B9BEFC-8980-4D77-84CA-63680F5D096D}" destId="{77917AA6-3EA3-449E-9CE4-0D37332CA42E}"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91715C-CF73-4EC1-BF37-C11093C4482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13787EE2-2B9D-4393-A130-C5D2D44DCF78}" type="pres">
      <dgm:prSet presAssocID="{E191715C-CF73-4EC1-BF37-C11093C44822}" presName="linear" presStyleCnt="0">
        <dgm:presLayoutVars>
          <dgm:animLvl val="lvl"/>
          <dgm:resizeHandles val="exact"/>
        </dgm:presLayoutVars>
      </dgm:prSet>
      <dgm:spPr/>
    </dgm:pt>
  </dgm:ptLst>
  <dgm:cxnLst>
    <dgm:cxn modelId="{0DDD957C-6E3C-48D5-AB50-CAC20E94ACD2}" type="presOf" srcId="{E191715C-CF73-4EC1-BF37-C11093C44822}" destId="{13787EE2-2B9D-4393-A130-C5D2D44DCF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91715C-CF73-4EC1-BF37-C11093C4482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5FAC3A0C-62C8-467C-9CA1-41215C06D25A}">
      <dgm:prSet custT="1"/>
      <dgm:spPr/>
      <dgm:t>
        <a:bodyPr/>
        <a:lstStyle/>
        <a:p>
          <a:pPr rtl="0"/>
          <a:r>
            <a:rPr lang="en-US" sz="2800" dirty="0"/>
            <a:t>Alternate expression may occur via altered behavior (e.g. children acting out), or</a:t>
          </a:r>
        </a:p>
      </dgm:t>
    </dgm:pt>
    <dgm:pt modelId="{800E3DF8-C7B9-4FE6-9150-2295352A40C4}" type="parTrans" cxnId="{A7F2F1A3-F600-4171-B2CE-38BA48A74A53}">
      <dgm:prSet/>
      <dgm:spPr/>
      <dgm:t>
        <a:bodyPr/>
        <a:lstStyle/>
        <a:p>
          <a:endParaRPr lang="en-US"/>
        </a:p>
      </dgm:t>
    </dgm:pt>
    <dgm:pt modelId="{2636A2F4-3752-4E31-AFDF-E76860BD3FF9}" type="sibTrans" cxnId="{A7F2F1A3-F600-4171-B2CE-38BA48A74A53}">
      <dgm:prSet/>
      <dgm:spPr/>
      <dgm:t>
        <a:bodyPr/>
        <a:lstStyle/>
        <a:p>
          <a:endParaRPr lang="en-US"/>
        </a:p>
      </dgm:t>
    </dgm:pt>
    <dgm:pt modelId="{8109017C-7EEB-4981-AD9C-0567A7523CC8}">
      <dgm:prSet/>
      <dgm:spPr/>
      <dgm:t>
        <a:bodyPr/>
        <a:lstStyle/>
        <a:p>
          <a:r>
            <a:rPr lang="en-US" dirty="0"/>
            <a:t>The inability to identify and describe one’s own emotions</a:t>
          </a:r>
        </a:p>
      </dgm:t>
    </dgm:pt>
    <dgm:pt modelId="{84CA68F9-F897-4B6C-9D97-403DB4FBD1DA}" type="sibTrans" cxnId="{520E8505-A62E-4857-B877-20FA85117B85}">
      <dgm:prSet/>
      <dgm:spPr/>
      <dgm:t>
        <a:bodyPr/>
        <a:lstStyle/>
        <a:p>
          <a:endParaRPr lang="en-US"/>
        </a:p>
      </dgm:t>
    </dgm:pt>
    <dgm:pt modelId="{AE0C23E5-A1A8-42B9-A1F0-50CD899F8FAB}" type="parTrans" cxnId="{520E8505-A62E-4857-B877-20FA85117B85}">
      <dgm:prSet/>
      <dgm:spPr/>
      <dgm:t>
        <a:bodyPr/>
        <a:lstStyle/>
        <a:p>
          <a:endParaRPr lang="en-US"/>
        </a:p>
      </dgm:t>
    </dgm:pt>
    <dgm:pt modelId="{13787EE2-2B9D-4393-A130-C5D2D44DCF78}" type="pres">
      <dgm:prSet presAssocID="{E191715C-CF73-4EC1-BF37-C11093C44822}" presName="linear" presStyleCnt="0">
        <dgm:presLayoutVars>
          <dgm:animLvl val="lvl"/>
          <dgm:resizeHandles val="exact"/>
        </dgm:presLayoutVars>
      </dgm:prSet>
      <dgm:spPr/>
    </dgm:pt>
    <dgm:pt modelId="{AE05BF3E-FF63-4121-85D4-356BD266EF39}" type="pres">
      <dgm:prSet presAssocID="{8109017C-7EEB-4981-AD9C-0567A7523CC8}" presName="parentText" presStyleLbl="node1" presStyleIdx="0" presStyleCnt="2" custLinFactNeighborY="58853">
        <dgm:presLayoutVars>
          <dgm:chMax val="0"/>
          <dgm:bulletEnabled val="1"/>
        </dgm:presLayoutVars>
      </dgm:prSet>
      <dgm:spPr/>
    </dgm:pt>
    <dgm:pt modelId="{0184E3E5-EA07-4734-AAF7-75A29AEB927B}" type="pres">
      <dgm:prSet presAssocID="{84CA68F9-F897-4B6C-9D97-403DB4FBD1DA}" presName="spacer" presStyleCnt="0"/>
      <dgm:spPr/>
    </dgm:pt>
    <dgm:pt modelId="{BABB2A97-D960-4407-991D-D770D99EE2FE}" type="pres">
      <dgm:prSet presAssocID="{5FAC3A0C-62C8-467C-9CA1-41215C06D25A}" presName="parentText" presStyleLbl="node1" presStyleIdx="1" presStyleCnt="2" custLinFactY="25532" custLinFactNeighborY="100000">
        <dgm:presLayoutVars>
          <dgm:chMax val="0"/>
          <dgm:bulletEnabled val="1"/>
        </dgm:presLayoutVars>
      </dgm:prSet>
      <dgm:spPr/>
    </dgm:pt>
  </dgm:ptLst>
  <dgm:cxnLst>
    <dgm:cxn modelId="{520E8505-A62E-4857-B877-20FA85117B85}" srcId="{E191715C-CF73-4EC1-BF37-C11093C44822}" destId="{8109017C-7EEB-4981-AD9C-0567A7523CC8}" srcOrd="0" destOrd="0" parTransId="{AE0C23E5-A1A8-42B9-A1F0-50CD899F8FAB}" sibTransId="{84CA68F9-F897-4B6C-9D97-403DB4FBD1DA}"/>
    <dgm:cxn modelId="{5F018109-0450-4CC5-B6B9-00D0876FE9DE}" type="presOf" srcId="{8109017C-7EEB-4981-AD9C-0567A7523CC8}" destId="{AE05BF3E-FF63-4121-85D4-356BD266EF39}" srcOrd="0" destOrd="0" presId="urn:microsoft.com/office/officeart/2005/8/layout/vList2"/>
    <dgm:cxn modelId="{8C4AD928-40DA-46A9-A700-F14AEA6ED2DD}" type="presOf" srcId="{5FAC3A0C-62C8-467C-9CA1-41215C06D25A}" destId="{BABB2A97-D960-4407-991D-D770D99EE2FE}" srcOrd="0" destOrd="0" presId="urn:microsoft.com/office/officeart/2005/8/layout/vList2"/>
    <dgm:cxn modelId="{0DDD957C-6E3C-48D5-AB50-CAC20E94ACD2}" type="presOf" srcId="{E191715C-CF73-4EC1-BF37-C11093C44822}" destId="{13787EE2-2B9D-4393-A130-C5D2D44DCF78}" srcOrd="0" destOrd="0" presId="urn:microsoft.com/office/officeart/2005/8/layout/vList2"/>
    <dgm:cxn modelId="{A7F2F1A3-F600-4171-B2CE-38BA48A74A53}" srcId="{E191715C-CF73-4EC1-BF37-C11093C44822}" destId="{5FAC3A0C-62C8-467C-9CA1-41215C06D25A}" srcOrd="1" destOrd="0" parTransId="{800E3DF8-C7B9-4FE6-9150-2295352A40C4}" sibTransId="{2636A2F4-3752-4E31-AFDF-E76860BD3FF9}"/>
    <dgm:cxn modelId="{6CE66ABA-083D-4431-A428-86A985E6FD8E}" type="presParOf" srcId="{13787EE2-2B9D-4393-A130-C5D2D44DCF78}" destId="{AE05BF3E-FF63-4121-85D4-356BD266EF39}" srcOrd="0" destOrd="0" presId="urn:microsoft.com/office/officeart/2005/8/layout/vList2"/>
    <dgm:cxn modelId="{DA4D3CC1-E1A3-4A4E-A519-408F3C77910F}" type="presParOf" srcId="{13787EE2-2B9D-4393-A130-C5D2D44DCF78}" destId="{0184E3E5-EA07-4734-AAF7-75A29AEB927B}" srcOrd="1" destOrd="0" presId="urn:microsoft.com/office/officeart/2005/8/layout/vList2"/>
    <dgm:cxn modelId="{2C56D402-9034-4C80-8144-2D9E3591570A}" type="presParOf" srcId="{13787EE2-2B9D-4393-A130-C5D2D44DCF78}" destId="{BABB2A97-D960-4407-991D-D770D99EE2F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91715C-CF73-4EC1-BF37-C11093C44822}"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5FAC3A0C-62C8-467C-9CA1-41215C06D25A}">
      <dgm:prSet/>
      <dgm:spPr/>
      <dgm:t>
        <a:bodyPr/>
        <a:lstStyle/>
        <a:p>
          <a:pPr rtl="0"/>
          <a:r>
            <a:rPr lang="en-US" dirty="0"/>
            <a:t>Alternate expression may occur via altered behavior (e.g. children acting out), or</a:t>
          </a:r>
        </a:p>
        <a:p>
          <a:pPr rtl="0"/>
          <a:r>
            <a:rPr lang="en-US" dirty="0"/>
            <a:t>the experience and report of symptoms (somatization)</a:t>
          </a:r>
        </a:p>
      </dgm:t>
    </dgm:pt>
    <dgm:pt modelId="{800E3DF8-C7B9-4FE6-9150-2295352A40C4}" type="parTrans" cxnId="{A7F2F1A3-F600-4171-B2CE-38BA48A74A53}">
      <dgm:prSet/>
      <dgm:spPr/>
      <dgm:t>
        <a:bodyPr/>
        <a:lstStyle/>
        <a:p>
          <a:endParaRPr lang="en-US"/>
        </a:p>
      </dgm:t>
    </dgm:pt>
    <dgm:pt modelId="{2636A2F4-3752-4E31-AFDF-E76860BD3FF9}" type="sibTrans" cxnId="{A7F2F1A3-F600-4171-B2CE-38BA48A74A53}">
      <dgm:prSet/>
      <dgm:spPr/>
      <dgm:t>
        <a:bodyPr/>
        <a:lstStyle/>
        <a:p>
          <a:endParaRPr lang="en-US"/>
        </a:p>
      </dgm:t>
    </dgm:pt>
    <dgm:pt modelId="{8109017C-7EEB-4981-AD9C-0567A7523CC8}">
      <dgm:prSet/>
      <dgm:spPr/>
      <dgm:t>
        <a:bodyPr/>
        <a:lstStyle/>
        <a:p>
          <a:r>
            <a:rPr lang="en-US" dirty="0"/>
            <a:t>The inability to identify and describe one’s own emotions</a:t>
          </a:r>
        </a:p>
      </dgm:t>
    </dgm:pt>
    <dgm:pt modelId="{84CA68F9-F897-4B6C-9D97-403DB4FBD1DA}" type="sibTrans" cxnId="{520E8505-A62E-4857-B877-20FA85117B85}">
      <dgm:prSet/>
      <dgm:spPr/>
      <dgm:t>
        <a:bodyPr/>
        <a:lstStyle/>
        <a:p>
          <a:endParaRPr lang="en-US"/>
        </a:p>
      </dgm:t>
    </dgm:pt>
    <dgm:pt modelId="{AE0C23E5-A1A8-42B9-A1F0-50CD899F8FAB}" type="parTrans" cxnId="{520E8505-A62E-4857-B877-20FA85117B85}">
      <dgm:prSet/>
      <dgm:spPr/>
      <dgm:t>
        <a:bodyPr/>
        <a:lstStyle/>
        <a:p>
          <a:endParaRPr lang="en-US"/>
        </a:p>
      </dgm:t>
    </dgm:pt>
    <dgm:pt modelId="{13787EE2-2B9D-4393-A130-C5D2D44DCF78}" type="pres">
      <dgm:prSet presAssocID="{E191715C-CF73-4EC1-BF37-C11093C44822}" presName="linear" presStyleCnt="0">
        <dgm:presLayoutVars>
          <dgm:animLvl val="lvl"/>
          <dgm:resizeHandles val="exact"/>
        </dgm:presLayoutVars>
      </dgm:prSet>
      <dgm:spPr/>
    </dgm:pt>
    <dgm:pt modelId="{AE05BF3E-FF63-4121-85D4-356BD266EF39}" type="pres">
      <dgm:prSet presAssocID="{8109017C-7EEB-4981-AD9C-0567A7523CC8}" presName="parentText" presStyleLbl="node1" presStyleIdx="0" presStyleCnt="2" custLinFactNeighborY="58853">
        <dgm:presLayoutVars>
          <dgm:chMax val="0"/>
          <dgm:bulletEnabled val="1"/>
        </dgm:presLayoutVars>
      </dgm:prSet>
      <dgm:spPr/>
    </dgm:pt>
    <dgm:pt modelId="{0184E3E5-EA07-4734-AAF7-75A29AEB927B}" type="pres">
      <dgm:prSet presAssocID="{84CA68F9-F897-4B6C-9D97-403DB4FBD1DA}" presName="spacer" presStyleCnt="0"/>
      <dgm:spPr/>
    </dgm:pt>
    <dgm:pt modelId="{BABB2A97-D960-4407-991D-D770D99EE2FE}" type="pres">
      <dgm:prSet presAssocID="{5FAC3A0C-62C8-467C-9CA1-41215C06D25A}" presName="parentText" presStyleLbl="node1" presStyleIdx="1" presStyleCnt="2" custLinFactY="25532" custLinFactNeighborY="100000">
        <dgm:presLayoutVars>
          <dgm:chMax val="0"/>
          <dgm:bulletEnabled val="1"/>
        </dgm:presLayoutVars>
      </dgm:prSet>
      <dgm:spPr/>
    </dgm:pt>
  </dgm:ptLst>
  <dgm:cxnLst>
    <dgm:cxn modelId="{520E8505-A62E-4857-B877-20FA85117B85}" srcId="{E191715C-CF73-4EC1-BF37-C11093C44822}" destId="{8109017C-7EEB-4981-AD9C-0567A7523CC8}" srcOrd="0" destOrd="0" parTransId="{AE0C23E5-A1A8-42B9-A1F0-50CD899F8FAB}" sibTransId="{84CA68F9-F897-4B6C-9D97-403DB4FBD1DA}"/>
    <dgm:cxn modelId="{5F018109-0450-4CC5-B6B9-00D0876FE9DE}" type="presOf" srcId="{8109017C-7EEB-4981-AD9C-0567A7523CC8}" destId="{AE05BF3E-FF63-4121-85D4-356BD266EF39}" srcOrd="0" destOrd="0" presId="urn:microsoft.com/office/officeart/2005/8/layout/vList2"/>
    <dgm:cxn modelId="{8C4AD928-40DA-46A9-A700-F14AEA6ED2DD}" type="presOf" srcId="{5FAC3A0C-62C8-467C-9CA1-41215C06D25A}" destId="{BABB2A97-D960-4407-991D-D770D99EE2FE}" srcOrd="0" destOrd="0" presId="urn:microsoft.com/office/officeart/2005/8/layout/vList2"/>
    <dgm:cxn modelId="{0DDD957C-6E3C-48D5-AB50-CAC20E94ACD2}" type="presOf" srcId="{E191715C-CF73-4EC1-BF37-C11093C44822}" destId="{13787EE2-2B9D-4393-A130-C5D2D44DCF78}" srcOrd="0" destOrd="0" presId="urn:microsoft.com/office/officeart/2005/8/layout/vList2"/>
    <dgm:cxn modelId="{A7F2F1A3-F600-4171-B2CE-38BA48A74A53}" srcId="{E191715C-CF73-4EC1-BF37-C11093C44822}" destId="{5FAC3A0C-62C8-467C-9CA1-41215C06D25A}" srcOrd="1" destOrd="0" parTransId="{800E3DF8-C7B9-4FE6-9150-2295352A40C4}" sibTransId="{2636A2F4-3752-4E31-AFDF-E76860BD3FF9}"/>
    <dgm:cxn modelId="{6CE66ABA-083D-4431-A428-86A985E6FD8E}" type="presParOf" srcId="{13787EE2-2B9D-4393-A130-C5D2D44DCF78}" destId="{AE05BF3E-FF63-4121-85D4-356BD266EF39}" srcOrd="0" destOrd="0" presId="urn:microsoft.com/office/officeart/2005/8/layout/vList2"/>
    <dgm:cxn modelId="{DA4D3CC1-E1A3-4A4E-A519-408F3C77910F}" type="presParOf" srcId="{13787EE2-2B9D-4393-A130-C5D2D44DCF78}" destId="{0184E3E5-EA07-4734-AAF7-75A29AEB927B}" srcOrd="1" destOrd="0" presId="urn:microsoft.com/office/officeart/2005/8/layout/vList2"/>
    <dgm:cxn modelId="{2C56D402-9034-4C80-8144-2D9E3591570A}" type="presParOf" srcId="{13787EE2-2B9D-4393-A130-C5D2D44DCF78}" destId="{BABB2A97-D960-4407-991D-D770D99EE2F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78DB41-4E55-4FE0-BF92-74B6B462F5C1}" type="doc">
      <dgm:prSet loTypeId="urn:microsoft.com/office/officeart/2008/layout/AlternatingPictureBlocks" loCatId="list" qsTypeId="urn:microsoft.com/office/officeart/2005/8/quickstyle/simple1" qsCatId="simple" csTypeId="urn:microsoft.com/office/officeart/2005/8/colors/colorful3" csCatId="colorful" phldr="1"/>
      <dgm:spPr/>
      <dgm:t>
        <a:bodyPr/>
        <a:lstStyle/>
        <a:p>
          <a:endParaRPr lang="en-US"/>
        </a:p>
      </dgm:t>
    </dgm:pt>
    <dgm:pt modelId="{8C271E1E-43C6-4BD4-92CD-CA52AAEF41D5}">
      <dgm:prSet custT="1"/>
      <dgm:spPr/>
      <dgm:t>
        <a:bodyPr/>
        <a:lstStyle/>
        <a:p>
          <a:pPr rtl="0"/>
          <a:r>
            <a:rPr lang="en-US" sz="2000" u="none" dirty="0"/>
            <a:t>To increase data and</a:t>
          </a:r>
        </a:p>
      </dgm:t>
    </dgm:pt>
    <dgm:pt modelId="{2E2F9A22-7DA5-44A7-B7EA-FCACE77E8815}" type="parTrans" cxnId="{8FC9AB67-B6A7-4B65-951B-7E93605C72EF}">
      <dgm:prSet/>
      <dgm:spPr/>
      <dgm:t>
        <a:bodyPr/>
        <a:lstStyle/>
        <a:p>
          <a:endParaRPr lang="en-US" sz="2000"/>
        </a:p>
      </dgm:t>
    </dgm:pt>
    <dgm:pt modelId="{6E3C675A-04AC-463B-B39B-00A1CFAFB19F}" type="sibTrans" cxnId="{8FC9AB67-B6A7-4B65-951B-7E93605C72EF}">
      <dgm:prSet/>
      <dgm:spPr/>
      <dgm:t>
        <a:bodyPr/>
        <a:lstStyle/>
        <a:p>
          <a:endParaRPr lang="en-US" sz="2000"/>
        </a:p>
      </dgm:t>
    </dgm:pt>
    <dgm:pt modelId="{C26AC530-F035-4F1C-B663-1C8F75CE7C7C}">
      <dgm:prSet custT="1"/>
      <dgm:spPr/>
      <dgm:t>
        <a:bodyPr/>
        <a:lstStyle/>
        <a:p>
          <a:pPr rtl="0"/>
          <a:r>
            <a:rPr lang="en-US" sz="2000" dirty="0"/>
            <a:t>to reinforce your message</a:t>
          </a:r>
        </a:p>
      </dgm:t>
    </dgm:pt>
    <dgm:pt modelId="{BD004123-DD4C-439D-B822-117595392B5F}" type="parTrans" cxnId="{C890B4E9-7F08-4ECA-8A21-2E38C71A0782}">
      <dgm:prSet/>
      <dgm:spPr/>
      <dgm:t>
        <a:bodyPr/>
        <a:lstStyle/>
        <a:p>
          <a:endParaRPr lang="en-US" sz="2000"/>
        </a:p>
      </dgm:t>
    </dgm:pt>
    <dgm:pt modelId="{9E866E3B-AB80-4D2F-85FE-BC5C550B8BDE}" type="sibTrans" cxnId="{C890B4E9-7F08-4ECA-8A21-2E38C71A0782}">
      <dgm:prSet/>
      <dgm:spPr/>
      <dgm:t>
        <a:bodyPr/>
        <a:lstStyle/>
        <a:p>
          <a:endParaRPr lang="en-US" sz="2000"/>
        </a:p>
      </dgm:t>
    </dgm:pt>
    <dgm:pt modelId="{F3651950-A20E-4C2D-A85B-8E82971BC170}">
      <dgm:prSet custT="1"/>
      <dgm:spPr/>
      <dgm:t>
        <a:bodyPr/>
        <a:lstStyle/>
        <a:p>
          <a:pPr rtl="0"/>
          <a:r>
            <a:rPr lang="en-US" sz="2800" dirty="0"/>
            <a:t>Invite spouse/partner to appointments</a:t>
          </a:r>
        </a:p>
      </dgm:t>
    </dgm:pt>
    <dgm:pt modelId="{76886BD7-FCAB-475B-93B7-5F5F29A5E179}" type="sibTrans" cxnId="{639FD01E-C171-43C6-AD65-CE6434E4F564}">
      <dgm:prSet/>
      <dgm:spPr/>
      <dgm:t>
        <a:bodyPr/>
        <a:lstStyle/>
        <a:p>
          <a:endParaRPr lang="en-US" sz="2000"/>
        </a:p>
      </dgm:t>
    </dgm:pt>
    <dgm:pt modelId="{28671B7C-7187-4E1C-838E-A860322BCE5C}" type="parTrans" cxnId="{639FD01E-C171-43C6-AD65-CE6434E4F564}">
      <dgm:prSet/>
      <dgm:spPr/>
      <dgm:t>
        <a:bodyPr/>
        <a:lstStyle/>
        <a:p>
          <a:endParaRPr lang="en-US" sz="2000"/>
        </a:p>
      </dgm:t>
    </dgm:pt>
    <dgm:pt modelId="{8C44FD0F-EB8E-4609-9EBE-8671D0F6041A}" type="pres">
      <dgm:prSet presAssocID="{5D78DB41-4E55-4FE0-BF92-74B6B462F5C1}" presName="linearFlow" presStyleCnt="0">
        <dgm:presLayoutVars>
          <dgm:dir/>
          <dgm:resizeHandles val="exact"/>
        </dgm:presLayoutVars>
      </dgm:prSet>
      <dgm:spPr/>
    </dgm:pt>
    <dgm:pt modelId="{FAFEF0C4-0890-4C94-A663-60D257C0F036}" type="pres">
      <dgm:prSet presAssocID="{F3651950-A20E-4C2D-A85B-8E82971BC170}" presName="comp" presStyleCnt="0"/>
      <dgm:spPr/>
    </dgm:pt>
    <dgm:pt modelId="{36578C98-639D-487D-ABCA-343F695A42C9}" type="pres">
      <dgm:prSet presAssocID="{F3651950-A20E-4C2D-A85B-8E82971BC170}" presName="rect2" presStyleLbl="node1" presStyleIdx="0" presStyleCnt="3">
        <dgm:presLayoutVars>
          <dgm:bulletEnabled val="1"/>
        </dgm:presLayoutVars>
      </dgm:prSet>
      <dgm:spPr/>
    </dgm:pt>
    <dgm:pt modelId="{111E7B24-056E-4C35-A4C1-6D2AADF357AA}" type="pres">
      <dgm:prSet presAssocID="{F3651950-A20E-4C2D-A85B-8E82971BC170}" presName="rect1" presStyleLbl="lnNode1" presStyleIdx="0" presStyleCnt="3"/>
      <dgm:spPr/>
    </dgm:pt>
    <dgm:pt modelId="{C3EE88F4-3986-4B25-99A0-A1C4EA142A76}" type="pres">
      <dgm:prSet presAssocID="{76886BD7-FCAB-475B-93B7-5F5F29A5E179}" presName="sibTrans" presStyleCnt="0"/>
      <dgm:spPr/>
    </dgm:pt>
    <dgm:pt modelId="{44C198D9-0818-439F-8536-59935185B066}" type="pres">
      <dgm:prSet presAssocID="{8C271E1E-43C6-4BD4-92CD-CA52AAEF41D5}" presName="comp" presStyleCnt="0"/>
      <dgm:spPr/>
    </dgm:pt>
    <dgm:pt modelId="{281A16FE-2128-44F2-9728-E27AB996A116}" type="pres">
      <dgm:prSet presAssocID="{8C271E1E-43C6-4BD4-92CD-CA52AAEF41D5}" presName="rect2" presStyleLbl="node1" presStyleIdx="1" presStyleCnt="3">
        <dgm:presLayoutVars>
          <dgm:bulletEnabled val="1"/>
        </dgm:presLayoutVars>
      </dgm:prSet>
      <dgm:spPr/>
    </dgm:pt>
    <dgm:pt modelId="{C625352F-2C07-4550-9572-87BAC0C679A4}" type="pres">
      <dgm:prSet presAssocID="{8C271E1E-43C6-4BD4-92CD-CA52AAEF41D5}" presName="rect1" presStyleLbl="lnNode1" presStyleIdx="1" presStyleCnt="3"/>
      <dgm:spPr/>
    </dgm:pt>
    <dgm:pt modelId="{C9809C5E-A707-4781-B1E2-EAD4BD1E98C9}" type="pres">
      <dgm:prSet presAssocID="{6E3C675A-04AC-463B-B39B-00A1CFAFB19F}" presName="sibTrans" presStyleCnt="0"/>
      <dgm:spPr/>
    </dgm:pt>
    <dgm:pt modelId="{C3189E11-F389-431F-99E6-3F7B3388C4D6}" type="pres">
      <dgm:prSet presAssocID="{C26AC530-F035-4F1C-B663-1C8F75CE7C7C}" presName="comp" presStyleCnt="0"/>
      <dgm:spPr/>
    </dgm:pt>
    <dgm:pt modelId="{DE75F386-C83C-4295-8170-B847684C9C1E}" type="pres">
      <dgm:prSet presAssocID="{C26AC530-F035-4F1C-B663-1C8F75CE7C7C}" presName="rect2" presStyleLbl="node1" presStyleIdx="2" presStyleCnt="3">
        <dgm:presLayoutVars>
          <dgm:bulletEnabled val="1"/>
        </dgm:presLayoutVars>
      </dgm:prSet>
      <dgm:spPr/>
    </dgm:pt>
    <dgm:pt modelId="{3D33D9AC-D66F-4DC7-8423-A471629C32BF}" type="pres">
      <dgm:prSet presAssocID="{C26AC530-F035-4F1C-B663-1C8F75CE7C7C}" presName="rect1" presStyleLbl="lnNode1" presStyleIdx="2" presStyleCnt="3"/>
      <dgm:spPr/>
    </dgm:pt>
  </dgm:ptLst>
  <dgm:cxnLst>
    <dgm:cxn modelId="{D6DF7B1C-0A71-4E10-A164-FF7CDB9442EC}" type="presOf" srcId="{5D78DB41-4E55-4FE0-BF92-74B6B462F5C1}" destId="{8C44FD0F-EB8E-4609-9EBE-8671D0F6041A}" srcOrd="0" destOrd="0" presId="urn:microsoft.com/office/officeart/2008/layout/AlternatingPictureBlocks"/>
    <dgm:cxn modelId="{639FD01E-C171-43C6-AD65-CE6434E4F564}" srcId="{5D78DB41-4E55-4FE0-BF92-74B6B462F5C1}" destId="{F3651950-A20E-4C2D-A85B-8E82971BC170}" srcOrd="0" destOrd="0" parTransId="{28671B7C-7187-4E1C-838E-A860322BCE5C}" sibTransId="{76886BD7-FCAB-475B-93B7-5F5F29A5E179}"/>
    <dgm:cxn modelId="{8FC9AB67-B6A7-4B65-951B-7E93605C72EF}" srcId="{5D78DB41-4E55-4FE0-BF92-74B6B462F5C1}" destId="{8C271E1E-43C6-4BD4-92CD-CA52AAEF41D5}" srcOrd="1" destOrd="0" parTransId="{2E2F9A22-7DA5-44A7-B7EA-FCACE77E8815}" sibTransId="{6E3C675A-04AC-463B-B39B-00A1CFAFB19F}"/>
    <dgm:cxn modelId="{7F9D9975-591A-4038-80BE-BC06900E056E}" type="presOf" srcId="{C26AC530-F035-4F1C-B663-1C8F75CE7C7C}" destId="{DE75F386-C83C-4295-8170-B847684C9C1E}" srcOrd="0" destOrd="0" presId="urn:microsoft.com/office/officeart/2008/layout/AlternatingPictureBlocks"/>
    <dgm:cxn modelId="{B36874BF-7850-4629-BFCB-D42A246CD115}" type="presOf" srcId="{F3651950-A20E-4C2D-A85B-8E82971BC170}" destId="{36578C98-639D-487D-ABCA-343F695A42C9}" srcOrd="0" destOrd="0" presId="urn:microsoft.com/office/officeart/2008/layout/AlternatingPictureBlocks"/>
    <dgm:cxn modelId="{DE1A04D3-AB3E-4B82-8769-225D530141DC}" type="presOf" srcId="{8C271E1E-43C6-4BD4-92CD-CA52AAEF41D5}" destId="{281A16FE-2128-44F2-9728-E27AB996A116}" srcOrd="0" destOrd="0" presId="urn:microsoft.com/office/officeart/2008/layout/AlternatingPictureBlocks"/>
    <dgm:cxn modelId="{C890B4E9-7F08-4ECA-8A21-2E38C71A0782}" srcId="{5D78DB41-4E55-4FE0-BF92-74B6B462F5C1}" destId="{C26AC530-F035-4F1C-B663-1C8F75CE7C7C}" srcOrd="2" destOrd="0" parTransId="{BD004123-DD4C-439D-B822-117595392B5F}" sibTransId="{9E866E3B-AB80-4D2F-85FE-BC5C550B8BDE}"/>
    <dgm:cxn modelId="{482BF6B9-F5CF-4E5E-8D3B-C4A1B44CDFA4}" type="presParOf" srcId="{8C44FD0F-EB8E-4609-9EBE-8671D0F6041A}" destId="{FAFEF0C4-0890-4C94-A663-60D257C0F036}" srcOrd="0" destOrd="0" presId="urn:microsoft.com/office/officeart/2008/layout/AlternatingPictureBlocks"/>
    <dgm:cxn modelId="{89CB198F-A041-46F9-AA13-7E1D34D5D5EC}" type="presParOf" srcId="{FAFEF0C4-0890-4C94-A663-60D257C0F036}" destId="{36578C98-639D-487D-ABCA-343F695A42C9}" srcOrd="0" destOrd="0" presId="urn:microsoft.com/office/officeart/2008/layout/AlternatingPictureBlocks"/>
    <dgm:cxn modelId="{2C985A2B-32B0-40BE-B275-9992EEEAB0DD}" type="presParOf" srcId="{FAFEF0C4-0890-4C94-A663-60D257C0F036}" destId="{111E7B24-056E-4C35-A4C1-6D2AADF357AA}" srcOrd="1" destOrd="0" presId="urn:microsoft.com/office/officeart/2008/layout/AlternatingPictureBlocks"/>
    <dgm:cxn modelId="{A5F7F420-B641-4DF2-B1CE-AB0B9D0C1085}" type="presParOf" srcId="{8C44FD0F-EB8E-4609-9EBE-8671D0F6041A}" destId="{C3EE88F4-3986-4B25-99A0-A1C4EA142A76}" srcOrd="1" destOrd="0" presId="urn:microsoft.com/office/officeart/2008/layout/AlternatingPictureBlocks"/>
    <dgm:cxn modelId="{F0FD1738-47CA-4C98-8931-F19B77BC071F}" type="presParOf" srcId="{8C44FD0F-EB8E-4609-9EBE-8671D0F6041A}" destId="{44C198D9-0818-439F-8536-59935185B066}" srcOrd="2" destOrd="0" presId="urn:microsoft.com/office/officeart/2008/layout/AlternatingPictureBlocks"/>
    <dgm:cxn modelId="{83025835-8796-4135-BFE9-556AB3C7D3A0}" type="presParOf" srcId="{44C198D9-0818-439F-8536-59935185B066}" destId="{281A16FE-2128-44F2-9728-E27AB996A116}" srcOrd="0" destOrd="0" presId="urn:microsoft.com/office/officeart/2008/layout/AlternatingPictureBlocks"/>
    <dgm:cxn modelId="{23C3F17E-CEF2-4759-B648-2E7157D01A4F}" type="presParOf" srcId="{44C198D9-0818-439F-8536-59935185B066}" destId="{C625352F-2C07-4550-9572-87BAC0C679A4}" srcOrd="1" destOrd="0" presId="urn:microsoft.com/office/officeart/2008/layout/AlternatingPictureBlocks"/>
    <dgm:cxn modelId="{1111CB69-AF46-46AE-BAF9-C449B7FF510F}" type="presParOf" srcId="{8C44FD0F-EB8E-4609-9EBE-8671D0F6041A}" destId="{C9809C5E-A707-4781-B1E2-EAD4BD1E98C9}" srcOrd="3" destOrd="0" presId="urn:microsoft.com/office/officeart/2008/layout/AlternatingPictureBlocks"/>
    <dgm:cxn modelId="{465D1AC6-B8F9-438E-B920-87776656D4D3}" type="presParOf" srcId="{8C44FD0F-EB8E-4609-9EBE-8671D0F6041A}" destId="{C3189E11-F389-431F-99E6-3F7B3388C4D6}" srcOrd="4" destOrd="0" presId="urn:microsoft.com/office/officeart/2008/layout/AlternatingPictureBlocks"/>
    <dgm:cxn modelId="{40ABEC3B-539C-4FCC-8246-F471DA5948AB}" type="presParOf" srcId="{C3189E11-F389-431F-99E6-3F7B3388C4D6}" destId="{DE75F386-C83C-4295-8170-B847684C9C1E}" srcOrd="0" destOrd="0" presId="urn:microsoft.com/office/officeart/2008/layout/AlternatingPictureBlocks"/>
    <dgm:cxn modelId="{C578EE64-604F-44F9-8445-AF1617EE0669}" type="presParOf" srcId="{C3189E11-F389-431F-99E6-3F7B3388C4D6}" destId="{3D33D9AC-D66F-4DC7-8423-A471629C32BF}"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78DB41-4E55-4FE0-BF92-74B6B462F5C1}" type="doc">
      <dgm:prSet loTypeId="urn:microsoft.com/office/officeart/2008/layout/AlternatingPictureBlocks" loCatId="list" qsTypeId="urn:microsoft.com/office/officeart/2005/8/quickstyle/simple1" qsCatId="simple" csTypeId="urn:microsoft.com/office/officeart/2005/8/colors/colorful3" csCatId="colorful" phldr="1"/>
      <dgm:spPr/>
      <dgm:t>
        <a:bodyPr/>
        <a:lstStyle/>
        <a:p>
          <a:endParaRPr lang="en-US"/>
        </a:p>
      </dgm:t>
    </dgm:pt>
    <dgm:pt modelId="{8C271E1E-43C6-4BD4-92CD-CA52AAEF41D5}">
      <dgm:prSet custT="1"/>
      <dgm:spPr/>
      <dgm:t>
        <a:bodyPr/>
        <a:lstStyle/>
        <a:p>
          <a:pPr rtl="0"/>
          <a:r>
            <a:rPr lang="en-US" sz="2000" dirty="0"/>
            <a:t>Otherwise, you signal that prior recommendations were not important</a:t>
          </a:r>
          <a:endParaRPr lang="en-US" sz="2000" u="sng" dirty="0"/>
        </a:p>
      </dgm:t>
    </dgm:pt>
    <dgm:pt modelId="{2E2F9A22-7DA5-44A7-B7EA-FCACE77E8815}" type="parTrans" cxnId="{8FC9AB67-B6A7-4B65-951B-7E93605C72EF}">
      <dgm:prSet/>
      <dgm:spPr/>
      <dgm:t>
        <a:bodyPr/>
        <a:lstStyle/>
        <a:p>
          <a:endParaRPr lang="en-US" sz="2000"/>
        </a:p>
      </dgm:t>
    </dgm:pt>
    <dgm:pt modelId="{6E3C675A-04AC-463B-B39B-00A1CFAFB19F}" type="sibTrans" cxnId="{8FC9AB67-B6A7-4B65-951B-7E93605C72EF}">
      <dgm:prSet/>
      <dgm:spPr/>
      <dgm:t>
        <a:bodyPr/>
        <a:lstStyle/>
        <a:p>
          <a:endParaRPr lang="en-US" sz="2000"/>
        </a:p>
      </dgm:t>
    </dgm:pt>
    <dgm:pt modelId="{C26AC530-F035-4F1C-B663-1C8F75CE7C7C}">
      <dgm:prSet custT="1"/>
      <dgm:spPr/>
      <dgm:t>
        <a:bodyPr/>
        <a:lstStyle/>
        <a:p>
          <a:pPr rtl="0"/>
          <a:r>
            <a:rPr lang="en-US" sz="2000" i="0" u="sng" dirty="0"/>
            <a:t>Lack of follow-up inquiry</a:t>
          </a:r>
        </a:p>
        <a:p>
          <a:pPr rtl="0"/>
          <a:r>
            <a:rPr lang="en-US" sz="2000" i="0" u="sng" dirty="0"/>
            <a:t>promotes non-adherence</a:t>
          </a:r>
          <a:endParaRPr lang="en-US" sz="2000" i="0" dirty="0"/>
        </a:p>
      </dgm:t>
    </dgm:pt>
    <dgm:pt modelId="{BD004123-DD4C-439D-B822-117595392B5F}" type="parTrans" cxnId="{C890B4E9-7F08-4ECA-8A21-2E38C71A0782}">
      <dgm:prSet/>
      <dgm:spPr/>
      <dgm:t>
        <a:bodyPr/>
        <a:lstStyle/>
        <a:p>
          <a:endParaRPr lang="en-US" sz="2000"/>
        </a:p>
      </dgm:t>
    </dgm:pt>
    <dgm:pt modelId="{9E866E3B-AB80-4D2F-85FE-BC5C550B8BDE}" type="sibTrans" cxnId="{C890B4E9-7F08-4ECA-8A21-2E38C71A0782}">
      <dgm:prSet/>
      <dgm:spPr/>
      <dgm:t>
        <a:bodyPr/>
        <a:lstStyle/>
        <a:p>
          <a:endParaRPr lang="en-US" sz="2000"/>
        </a:p>
      </dgm:t>
    </dgm:pt>
    <dgm:pt modelId="{F3651950-A20E-4C2D-A85B-8E82971BC170}">
      <dgm:prSet custT="1"/>
      <dgm:spPr/>
      <dgm:t>
        <a:bodyPr/>
        <a:lstStyle/>
        <a:p>
          <a:pPr rtl="0"/>
          <a:r>
            <a:rPr lang="en-US" sz="2000" dirty="0"/>
            <a:t>Inquire about adherence to plan! </a:t>
          </a:r>
        </a:p>
      </dgm:t>
    </dgm:pt>
    <dgm:pt modelId="{76886BD7-FCAB-475B-93B7-5F5F29A5E179}" type="sibTrans" cxnId="{639FD01E-C171-43C6-AD65-CE6434E4F564}">
      <dgm:prSet/>
      <dgm:spPr/>
      <dgm:t>
        <a:bodyPr/>
        <a:lstStyle/>
        <a:p>
          <a:endParaRPr lang="en-US" sz="2000"/>
        </a:p>
      </dgm:t>
    </dgm:pt>
    <dgm:pt modelId="{28671B7C-7187-4E1C-838E-A860322BCE5C}" type="parTrans" cxnId="{639FD01E-C171-43C6-AD65-CE6434E4F564}">
      <dgm:prSet/>
      <dgm:spPr/>
      <dgm:t>
        <a:bodyPr/>
        <a:lstStyle/>
        <a:p>
          <a:endParaRPr lang="en-US" sz="2000"/>
        </a:p>
      </dgm:t>
    </dgm:pt>
    <dgm:pt modelId="{8C44FD0F-EB8E-4609-9EBE-8671D0F6041A}" type="pres">
      <dgm:prSet presAssocID="{5D78DB41-4E55-4FE0-BF92-74B6B462F5C1}" presName="linearFlow" presStyleCnt="0">
        <dgm:presLayoutVars>
          <dgm:dir/>
          <dgm:resizeHandles val="exact"/>
        </dgm:presLayoutVars>
      </dgm:prSet>
      <dgm:spPr/>
    </dgm:pt>
    <dgm:pt modelId="{FAFEF0C4-0890-4C94-A663-60D257C0F036}" type="pres">
      <dgm:prSet presAssocID="{F3651950-A20E-4C2D-A85B-8E82971BC170}" presName="comp" presStyleCnt="0"/>
      <dgm:spPr/>
    </dgm:pt>
    <dgm:pt modelId="{36578C98-639D-487D-ABCA-343F695A42C9}" type="pres">
      <dgm:prSet presAssocID="{F3651950-A20E-4C2D-A85B-8E82971BC170}" presName="rect2" presStyleLbl="node1" presStyleIdx="0" presStyleCnt="3">
        <dgm:presLayoutVars>
          <dgm:bulletEnabled val="1"/>
        </dgm:presLayoutVars>
      </dgm:prSet>
      <dgm:spPr/>
    </dgm:pt>
    <dgm:pt modelId="{111E7B24-056E-4C35-A4C1-6D2AADF357AA}" type="pres">
      <dgm:prSet presAssocID="{F3651950-A20E-4C2D-A85B-8E82971BC170}" presName="rect1" presStyleLbl="lnNode1" presStyleIdx="0" presStyleCnt="3"/>
      <dgm:spPr/>
    </dgm:pt>
    <dgm:pt modelId="{C3EE88F4-3986-4B25-99A0-A1C4EA142A76}" type="pres">
      <dgm:prSet presAssocID="{76886BD7-FCAB-475B-93B7-5F5F29A5E179}" presName="sibTrans" presStyleCnt="0"/>
      <dgm:spPr/>
    </dgm:pt>
    <dgm:pt modelId="{44C198D9-0818-439F-8536-59935185B066}" type="pres">
      <dgm:prSet presAssocID="{8C271E1E-43C6-4BD4-92CD-CA52AAEF41D5}" presName="comp" presStyleCnt="0"/>
      <dgm:spPr/>
    </dgm:pt>
    <dgm:pt modelId="{281A16FE-2128-44F2-9728-E27AB996A116}" type="pres">
      <dgm:prSet presAssocID="{8C271E1E-43C6-4BD4-92CD-CA52AAEF41D5}" presName="rect2" presStyleLbl="node1" presStyleIdx="1" presStyleCnt="3">
        <dgm:presLayoutVars>
          <dgm:bulletEnabled val="1"/>
        </dgm:presLayoutVars>
      </dgm:prSet>
      <dgm:spPr/>
    </dgm:pt>
    <dgm:pt modelId="{C625352F-2C07-4550-9572-87BAC0C679A4}" type="pres">
      <dgm:prSet presAssocID="{8C271E1E-43C6-4BD4-92CD-CA52AAEF41D5}" presName="rect1" presStyleLbl="lnNode1" presStyleIdx="1" presStyleCnt="3"/>
      <dgm:spPr/>
    </dgm:pt>
    <dgm:pt modelId="{C9809C5E-A707-4781-B1E2-EAD4BD1E98C9}" type="pres">
      <dgm:prSet presAssocID="{6E3C675A-04AC-463B-B39B-00A1CFAFB19F}" presName="sibTrans" presStyleCnt="0"/>
      <dgm:spPr/>
    </dgm:pt>
    <dgm:pt modelId="{C3189E11-F389-431F-99E6-3F7B3388C4D6}" type="pres">
      <dgm:prSet presAssocID="{C26AC530-F035-4F1C-B663-1C8F75CE7C7C}" presName="comp" presStyleCnt="0"/>
      <dgm:spPr/>
    </dgm:pt>
    <dgm:pt modelId="{DE75F386-C83C-4295-8170-B847684C9C1E}" type="pres">
      <dgm:prSet presAssocID="{C26AC530-F035-4F1C-B663-1C8F75CE7C7C}" presName="rect2" presStyleLbl="node1" presStyleIdx="2" presStyleCnt="3">
        <dgm:presLayoutVars>
          <dgm:bulletEnabled val="1"/>
        </dgm:presLayoutVars>
      </dgm:prSet>
      <dgm:spPr/>
    </dgm:pt>
    <dgm:pt modelId="{3D33D9AC-D66F-4DC7-8423-A471629C32BF}" type="pres">
      <dgm:prSet presAssocID="{C26AC530-F035-4F1C-B663-1C8F75CE7C7C}" presName="rect1" presStyleLbl="lnNode1" presStyleIdx="2" presStyleCnt="3"/>
      <dgm:spPr/>
    </dgm:pt>
  </dgm:ptLst>
  <dgm:cxnLst>
    <dgm:cxn modelId="{D6DF7B1C-0A71-4E10-A164-FF7CDB9442EC}" type="presOf" srcId="{5D78DB41-4E55-4FE0-BF92-74B6B462F5C1}" destId="{8C44FD0F-EB8E-4609-9EBE-8671D0F6041A}" srcOrd="0" destOrd="0" presId="urn:microsoft.com/office/officeart/2008/layout/AlternatingPictureBlocks"/>
    <dgm:cxn modelId="{639FD01E-C171-43C6-AD65-CE6434E4F564}" srcId="{5D78DB41-4E55-4FE0-BF92-74B6B462F5C1}" destId="{F3651950-A20E-4C2D-A85B-8E82971BC170}" srcOrd="0" destOrd="0" parTransId="{28671B7C-7187-4E1C-838E-A860322BCE5C}" sibTransId="{76886BD7-FCAB-475B-93B7-5F5F29A5E179}"/>
    <dgm:cxn modelId="{8FC9AB67-B6A7-4B65-951B-7E93605C72EF}" srcId="{5D78DB41-4E55-4FE0-BF92-74B6B462F5C1}" destId="{8C271E1E-43C6-4BD4-92CD-CA52AAEF41D5}" srcOrd="1" destOrd="0" parTransId="{2E2F9A22-7DA5-44A7-B7EA-FCACE77E8815}" sibTransId="{6E3C675A-04AC-463B-B39B-00A1CFAFB19F}"/>
    <dgm:cxn modelId="{7F9D9975-591A-4038-80BE-BC06900E056E}" type="presOf" srcId="{C26AC530-F035-4F1C-B663-1C8F75CE7C7C}" destId="{DE75F386-C83C-4295-8170-B847684C9C1E}" srcOrd="0" destOrd="0" presId="urn:microsoft.com/office/officeart/2008/layout/AlternatingPictureBlocks"/>
    <dgm:cxn modelId="{B36874BF-7850-4629-BFCB-D42A246CD115}" type="presOf" srcId="{F3651950-A20E-4C2D-A85B-8E82971BC170}" destId="{36578C98-639D-487D-ABCA-343F695A42C9}" srcOrd="0" destOrd="0" presId="urn:microsoft.com/office/officeart/2008/layout/AlternatingPictureBlocks"/>
    <dgm:cxn modelId="{DE1A04D3-AB3E-4B82-8769-225D530141DC}" type="presOf" srcId="{8C271E1E-43C6-4BD4-92CD-CA52AAEF41D5}" destId="{281A16FE-2128-44F2-9728-E27AB996A116}" srcOrd="0" destOrd="0" presId="urn:microsoft.com/office/officeart/2008/layout/AlternatingPictureBlocks"/>
    <dgm:cxn modelId="{C890B4E9-7F08-4ECA-8A21-2E38C71A0782}" srcId="{5D78DB41-4E55-4FE0-BF92-74B6B462F5C1}" destId="{C26AC530-F035-4F1C-B663-1C8F75CE7C7C}" srcOrd="2" destOrd="0" parTransId="{BD004123-DD4C-439D-B822-117595392B5F}" sibTransId="{9E866E3B-AB80-4D2F-85FE-BC5C550B8BDE}"/>
    <dgm:cxn modelId="{482BF6B9-F5CF-4E5E-8D3B-C4A1B44CDFA4}" type="presParOf" srcId="{8C44FD0F-EB8E-4609-9EBE-8671D0F6041A}" destId="{FAFEF0C4-0890-4C94-A663-60D257C0F036}" srcOrd="0" destOrd="0" presId="urn:microsoft.com/office/officeart/2008/layout/AlternatingPictureBlocks"/>
    <dgm:cxn modelId="{89CB198F-A041-46F9-AA13-7E1D34D5D5EC}" type="presParOf" srcId="{FAFEF0C4-0890-4C94-A663-60D257C0F036}" destId="{36578C98-639D-487D-ABCA-343F695A42C9}" srcOrd="0" destOrd="0" presId="urn:microsoft.com/office/officeart/2008/layout/AlternatingPictureBlocks"/>
    <dgm:cxn modelId="{2C985A2B-32B0-40BE-B275-9992EEEAB0DD}" type="presParOf" srcId="{FAFEF0C4-0890-4C94-A663-60D257C0F036}" destId="{111E7B24-056E-4C35-A4C1-6D2AADF357AA}" srcOrd="1" destOrd="0" presId="urn:microsoft.com/office/officeart/2008/layout/AlternatingPictureBlocks"/>
    <dgm:cxn modelId="{A5F7F420-B641-4DF2-B1CE-AB0B9D0C1085}" type="presParOf" srcId="{8C44FD0F-EB8E-4609-9EBE-8671D0F6041A}" destId="{C3EE88F4-3986-4B25-99A0-A1C4EA142A76}" srcOrd="1" destOrd="0" presId="urn:microsoft.com/office/officeart/2008/layout/AlternatingPictureBlocks"/>
    <dgm:cxn modelId="{F0FD1738-47CA-4C98-8931-F19B77BC071F}" type="presParOf" srcId="{8C44FD0F-EB8E-4609-9EBE-8671D0F6041A}" destId="{44C198D9-0818-439F-8536-59935185B066}" srcOrd="2" destOrd="0" presId="urn:microsoft.com/office/officeart/2008/layout/AlternatingPictureBlocks"/>
    <dgm:cxn modelId="{83025835-8796-4135-BFE9-556AB3C7D3A0}" type="presParOf" srcId="{44C198D9-0818-439F-8536-59935185B066}" destId="{281A16FE-2128-44F2-9728-E27AB996A116}" srcOrd="0" destOrd="0" presId="urn:microsoft.com/office/officeart/2008/layout/AlternatingPictureBlocks"/>
    <dgm:cxn modelId="{23C3F17E-CEF2-4759-B648-2E7157D01A4F}" type="presParOf" srcId="{44C198D9-0818-439F-8536-59935185B066}" destId="{C625352F-2C07-4550-9572-87BAC0C679A4}" srcOrd="1" destOrd="0" presId="urn:microsoft.com/office/officeart/2008/layout/AlternatingPictureBlocks"/>
    <dgm:cxn modelId="{1111CB69-AF46-46AE-BAF9-C449B7FF510F}" type="presParOf" srcId="{8C44FD0F-EB8E-4609-9EBE-8671D0F6041A}" destId="{C9809C5E-A707-4781-B1E2-EAD4BD1E98C9}" srcOrd="3" destOrd="0" presId="urn:microsoft.com/office/officeart/2008/layout/AlternatingPictureBlocks"/>
    <dgm:cxn modelId="{465D1AC6-B8F9-438E-B920-87776656D4D3}" type="presParOf" srcId="{8C44FD0F-EB8E-4609-9EBE-8671D0F6041A}" destId="{C3189E11-F389-431F-99E6-3F7B3388C4D6}" srcOrd="4" destOrd="0" presId="urn:microsoft.com/office/officeart/2008/layout/AlternatingPictureBlocks"/>
    <dgm:cxn modelId="{40ABEC3B-539C-4FCC-8246-F471DA5948AB}" type="presParOf" srcId="{C3189E11-F389-431F-99E6-3F7B3388C4D6}" destId="{DE75F386-C83C-4295-8170-B847684C9C1E}" srcOrd="0" destOrd="0" presId="urn:microsoft.com/office/officeart/2008/layout/AlternatingPictureBlocks"/>
    <dgm:cxn modelId="{C578EE64-604F-44F9-8445-AF1617EE0669}" type="presParOf" srcId="{C3189E11-F389-431F-99E6-3F7B3388C4D6}" destId="{3D33D9AC-D66F-4DC7-8423-A471629C32BF}"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78DB41-4E55-4FE0-BF92-74B6B462F5C1}" type="doc">
      <dgm:prSet loTypeId="urn:microsoft.com/office/officeart/2008/layout/AlternatingPictureBlocks" loCatId="list" qsTypeId="urn:microsoft.com/office/officeart/2005/8/quickstyle/simple1" qsCatId="simple" csTypeId="urn:microsoft.com/office/officeart/2005/8/colors/colorful3" csCatId="colorful" phldr="1"/>
      <dgm:spPr/>
      <dgm:t>
        <a:bodyPr/>
        <a:lstStyle/>
        <a:p>
          <a:endParaRPr lang="en-US"/>
        </a:p>
      </dgm:t>
    </dgm:pt>
    <dgm:pt modelId="{8C271E1E-43C6-4BD4-92CD-CA52AAEF41D5}">
      <dgm:prSet custT="1"/>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t>–contingent on calendar, not on symptoms</a:t>
          </a:r>
        </a:p>
        <a:p>
          <a:pPr marL="0" lvl="0" defTabSz="889000" rtl="0">
            <a:lnSpc>
              <a:spcPct val="90000"/>
            </a:lnSpc>
            <a:spcBef>
              <a:spcPct val="0"/>
            </a:spcBef>
            <a:spcAft>
              <a:spcPct val="35000"/>
            </a:spcAft>
            <a:buNone/>
          </a:pPr>
          <a:endParaRPr lang="en-US" sz="1400" u="sng" dirty="0"/>
        </a:p>
      </dgm:t>
    </dgm:pt>
    <dgm:pt modelId="{2E2F9A22-7DA5-44A7-B7EA-FCACE77E8815}" type="parTrans" cxnId="{8FC9AB67-B6A7-4B65-951B-7E93605C72EF}">
      <dgm:prSet/>
      <dgm:spPr/>
      <dgm:t>
        <a:bodyPr/>
        <a:lstStyle/>
        <a:p>
          <a:endParaRPr lang="en-US" sz="2000"/>
        </a:p>
      </dgm:t>
    </dgm:pt>
    <dgm:pt modelId="{6E3C675A-04AC-463B-B39B-00A1CFAFB19F}" type="sibTrans" cxnId="{8FC9AB67-B6A7-4B65-951B-7E93605C72EF}">
      <dgm:prSet/>
      <dgm:spPr/>
      <dgm:t>
        <a:bodyPr/>
        <a:lstStyle/>
        <a:p>
          <a:endParaRPr lang="en-US" sz="2000"/>
        </a:p>
      </dgm:t>
    </dgm:pt>
    <dgm:pt modelId="{C26AC530-F035-4F1C-B663-1C8F75CE7C7C}">
      <dgm:prSet custT="1"/>
      <dgm:spPr/>
      <dgm:t>
        <a:bodyPr/>
        <a:lstStyle/>
        <a:p>
          <a:pPr rtl="0"/>
          <a:endParaRPr lang="en-US" sz="2000" dirty="0"/>
        </a:p>
      </dgm:t>
    </dgm:pt>
    <dgm:pt modelId="{BD004123-DD4C-439D-B822-117595392B5F}" type="parTrans" cxnId="{C890B4E9-7F08-4ECA-8A21-2E38C71A0782}">
      <dgm:prSet/>
      <dgm:spPr/>
      <dgm:t>
        <a:bodyPr/>
        <a:lstStyle/>
        <a:p>
          <a:endParaRPr lang="en-US" sz="2000"/>
        </a:p>
      </dgm:t>
    </dgm:pt>
    <dgm:pt modelId="{9E866E3B-AB80-4D2F-85FE-BC5C550B8BDE}" type="sibTrans" cxnId="{C890B4E9-7F08-4ECA-8A21-2E38C71A0782}">
      <dgm:prSet/>
      <dgm:spPr/>
      <dgm:t>
        <a:bodyPr/>
        <a:lstStyle/>
        <a:p>
          <a:endParaRPr lang="en-US" sz="2000"/>
        </a:p>
      </dgm:t>
    </dgm:pt>
    <dgm:pt modelId="{F3651950-A20E-4C2D-A85B-8E82971BC170}">
      <dgm:prSet custT="1"/>
      <dgm:spPr/>
      <dgm:t>
        <a:bodyPr/>
        <a:lstStyle/>
        <a:p>
          <a:pPr rtl="0"/>
          <a:r>
            <a:rPr lang="en-US" sz="2000" dirty="0"/>
            <a:t>Consider regular schedule of return visits </a:t>
          </a:r>
        </a:p>
      </dgm:t>
    </dgm:pt>
    <dgm:pt modelId="{76886BD7-FCAB-475B-93B7-5F5F29A5E179}" type="sibTrans" cxnId="{639FD01E-C171-43C6-AD65-CE6434E4F564}">
      <dgm:prSet/>
      <dgm:spPr/>
      <dgm:t>
        <a:bodyPr/>
        <a:lstStyle/>
        <a:p>
          <a:endParaRPr lang="en-US" sz="2000"/>
        </a:p>
      </dgm:t>
    </dgm:pt>
    <dgm:pt modelId="{28671B7C-7187-4E1C-838E-A860322BCE5C}" type="parTrans" cxnId="{639FD01E-C171-43C6-AD65-CE6434E4F564}">
      <dgm:prSet/>
      <dgm:spPr/>
      <dgm:t>
        <a:bodyPr/>
        <a:lstStyle/>
        <a:p>
          <a:endParaRPr lang="en-US" sz="2000"/>
        </a:p>
      </dgm:t>
    </dgm:pt>
    <dgm:pt modelId="{8C44FD0F-EB8E-4609-9EBE-8671D0F6041A}" type="pres">
      <dgm:prSet presAssocID="{5D78DB41-4E55-4FE0-BF92-74B6B462F5C1}" presName="linearFlow" presStyleCnt="0">
        <dgm:presLayoutVars>
          <dgm:dir/>
          <dgm:resizeHandles val="exact"/>
        </dgm:presLayoutVars>
      </dgm:prSet>
      <dgm:spPr/>
    </dgm:pt>
    <dgm:pt modelId="{FAFEF0C4-0890-4C94-A663-60D257C0F036}" type="pres">
      <dgm:prSet presAssocID="{F3651950-A20E-4C2D-A85B-8E82971BC170}" presName="comp" presStyleCnt="0"/>
      <dgm:spPr/>
    </dgm:pt>
    <dgm:pt modelId="{36578C98-639D-487D-ABCA-343F695A42C9}" type="pres">
      <dgm:prSet presAssocID="{F3651950-A20E-4C2D-A85B-8E82971BC170}" presName="rect2" presStyleLbl="node1" presStyleIdx="0" presStyleCnt="3">
        <dgm:presLayoutVars>
          <dgm:bulletEnabled val="1"/>
        </dgm:presLayoutVars>
      </dgm:prSet>
      <dgm:spPr/>
    </dgm:pt>
    <dgm:pt modelId="{111E7B24-056E-4C35-A4C1-6D2AADF357AA}" type="pres">
      <dgm:prSet presAssocID="{F3651950-A20E-4C2D-A85B-8E82971BC170}" presName="rect1" presStyleLbl="lnNode1" presStyleIdx="0" presStyleCnt="3"/>
      <dgm:spPr/>
    </dgm:pt>
    <dgm:pt modelId="{C3EE88F4-3986-4B25-99A0-A1C4EA142A76}" type="pres">
      <dgm:prSet presAssocID="{76886BD7-FCAB-475B-93B7-5F5F29A5E179}" presName="sibTrans" presStyleCnt="0"/>
      <dgm:spPr/>
    </dgm:pt>
    <dgm:pt modelId="{44C198D9-0818-439F-8536-59935185B066}" type="pres">
      <dgm:prSet presAssocID="{8C271E1E-43C6-4BD4-92CD-CA52AAEF41D5}" presName="comp" presStyleCnt="0"/>
      <dgm:spPr/>
    </dgm:pt>
    <dgm:pt modelId="{281A16FE-2128-44F2-9728-E27AB996A116}" type="pres">
      <dgm:prSet presAssocID="{8C271E1E-43C6-4BD4-92CD-CA52AAEF41D5}" presName="rect2" presStyleLbl="node1" presStyleIdx="1" presStyleCnt="3">
        <dgm:presLayoutVars>
          <dgm:bulletEnabled val="1"/>
        </dgm:presLayoutVars>
      </dgm:prSet>
      <dgm:spPr/>
    </dgm:pt>
    <dgm:pt modelId="{C625352F-2C07-4550-9572-87BAC0C679A4}" type="pres">
      <dgm:prSet presAssocID="{8C271E1E-43C6-4BD4-92CD-CA52AAEF41D5}" presName="rect1" presStyleLbl="lnNode1" presStyleIdx="1" presStyleCnt="3"/>
      <dgm:spPr/>
    </dgm:pt>
    <dgm:pt modelId="{C9809C5E-A707-4781-B1E2-EAD4BD1E98C9}" type="pres">
      <dgm:prSet presAssocID="{6E3C675A-04AC-463B-B39B-00A1CFAFB19F}" presName="sibTrans" presStyleCnt="0"/>
      <dgm:spPr/>
    </dgm:pt>
    <dgm:pt modelId="{C3189E11-F389-431F-99E6-3F7B3388C4D6}" type="pres">
      <dgm:prSet presAssocID="{C26AC530-F035-4F1C-B663-1C8F75CE7C7C}" presName="comp" presStyleCnt="0"/>
      <dgm:spPr/>
    </dgm:pt>
    <dgm:pt modelId="{DE75F386-C83C-4295-8170-B847684C9C1E}" type="pres">
      <dgm:prSet presAssocID="{C26AC530-F035-4F1C-B663-1C8F75CE7C7C}" presName="rect2" presStyleLbl="node1" presStyleIdx="2" presStyleCnt="3">
        <dgm:presLayoutVars>
          <dgm:bulletEnabled val="1"/>
        </dgm:presLayoutVars>
      </dgm:prSet>
      <dgm:spPr/>
    </dgm:pt>
    <dgm:pt modelId="{3D33D9AC-D66F-4DC7-8423-A471629C32BF}" type="pres">
      <dgm:prSet presAssocID="{C26AC530-F035-4F1C-B663-1C8F75CE7C7C}" presName="rect1" presStyleLbl="lnNode1" presStyleIdx="2" presStyleCnt="3"/>
      <dgm:spPr/>
    </dgm:pt>
  </dgm:ptLst>
  <dgm:cxnLst>
    <dgm:cxn modelId="{D6DF7B1C-0A71-4E10-A164-FF7CDB9442EC}" type="presOf" srcId="{5D78DB41-4E55-4FE0-BF92-74B6B462F5C1}" destId="{8C44FD0F-EB8E-4609-9EBE-8671D0F6041A}" srcOrd="0" destOrd="0" presId="urn:microsoft.com/office/officeart/2008/layout/AlternatingPictureBlocks"/>
    <dgm:cxn modelId="{639FD01E-C171-43C6-AD65-CE6434E4F564}" srcId="{5D78DB41-4E55-4FE0-BF92-74B6B462F5C1}" destId="{F3651950-A20E-4C2D-A85B-8E82971BC170}" srcOrd="0" destOrd="0" parTransId="{28671B7C-7187-4E1C-838E-A860322BCE5C}" sibTransId="{76886BD7-FCAB-475B-93B7-5F5F29A5E179}"/>
    <dgm:cxn modelId="{8FC9AB67-B6A7-4B65-951B-7E93605C72EF}" srcId="{5D78DB41-4E55-4FE0-BF92-74B6B462F5C1}" destId="{8C271E1E-43C6-4BD4-92CD-CA52AAEF41D5}" srcOrd="1" destOrd="0" parTransId="{2E2F9A22-7DA5-44A7-B7EA-FCACE77E8815}" sibTransId="{6E3C675A-04AC-463B-B39B-00A1CFAFB19F}"/>
    <dgm:cxn modelId="{7F9D9975-591A-4038-80BE-BC06900E056E}" type="presOf" srcId="{C26AC530-F035-4F1C-B663-1C8F75CE7C7C}" destId="{DE75F386-C83C-4295-8170-B847684C9C1E}" srcOrd="0" destOrd="0" presId="urn:microsoft.com/office/officeart/2008/layout/AlternatingPictureBlocks"/>
    <dgm:cxn modelId="{B36874BF-7850-4629-BFCB-D42A246CD115}" type="presOf" srcId="{F3651950-A20E-4C2D-A85B-8E82971BC170}" destId="{36578C98-639D-487D-ABCA-343F695A42C9}" srcOrd="0" destOrd="0" presId="urn:microsoft.com/office/officeart/2008/layout/AlternatingPictureBlocks"/>
    <dgm:cxn modelId="{DE1A04D3-AB3E-4B82-8769-225D530141DC}" type="presOf" srcId="{8C271E1E-43C6-4BD4-92CD-CA52AAEF41D5}" destId="{281A16FE-2128-44F2-9728-E27AB996A116}" srcOrd="0" destOrd="0" presId="urn:microsoft.com/office/officeart/2008/layout/AlternatingPictureBlocks"/>
    <dgm:cxn modelId="{C890B4E9-7F08-4ECA-8A21-2E38C71A0782}" srcId="{5D78DB41-4E55-4FE0-BF92-74B6B462F5C1}" destId="{C26AC530-F035-4F1C-B663-1C8F75CE7C7C}" srcOrd="2" destOrd="0" parTransId="{BD004123-DD4C-439D-B822-117595392B5F}" sibTransId="{9E866E3B-AB80-4D2F-85FE-BC5C550B8BDE}"/>
    <dgm:cxn modelId="{482BF6B9-F5CF-4E5E-8D3B-C4A1B44CDFA4}" type="presParOf" srcId="{8C44FD0F-EB8E-4609-9EBE-8671D0F6041A}" destId="{FAFEF0C4-0890-4C94-A663-60D257C0F036}" srcOrd="0" destOrd="0" presId="urn:microsoft.com/office/officeart/2008/layout/AlternatingPictureBlocks"/>
    <dgm:cxn modelId="{89CB198F-A041-46F9-AA13-7E1D34D5D5EC}" type="presParOf" srcId="{FAFEF0C4-0890-4C94-A663-60D257C0F036}" destId="{36578C98-639D-487D-ABCA-343F695A42C9}" srcOrd="0" destOrd="0" presId="urn:microsoft.com/office/officeart/2008/layout/AlternatingPictureBlocks"/>
    <dgm:cxn modelId="{2C985A2B-32B0-40BE-B275-9992EEEAB0DD}" type="presParOf" srcId="{FAFEF0C4-0890-4C94-A663-60D257C0F036}" destId="{111E7B24-056E-4C35-A4C1-6D2AADF357AA}" srcOrd="1" destOrd="0" presId="urn:microsoft.com/office/officeart/2008/layout/AlternatingPictureBlocks"/>
    <dgm:cxn modelId="{A5F7F420-B641-4DF2-B1CE-AB0B9D0C1085}" type="presParOf" srcId="{8C44FD0F-EB8E-4609-9EBE-8671D0F6041A}" destId="{C3EE88F4-3986-4B25-99A0-A1C4EA142A76}" srcOrd="1" destOrd="0" presId="urn:microsoft.com/office/officeart/2008/layout/AlternatingPictureBlocks"/>
    <dgm:cxn modelId="{F0FD1738-47CA-4C98-8931-F19B77BC071F}" type="presParOf" srcId="{8C44FD0F-EB8E-4609-9EBE-8671D0F6041A}" destId="{44C198D9-0818-439F-8536-59935185B066}" srcOrd="2" destOrd="0" presId="urn:microsoft.com/office/officeart/2008/layout/AlternatingPictureBlocks"/>
    <dgm:cxn modelId="{83025835-8796-4135-BFE9-556AB3C7D3A0}" type="presParOf" srcId="{44C198D9-0818-439F-8536-59935185B066}" destId="{281A16FE-2128-44F2-9728-E27AB996A116}" srcOrd="0" destOrd="0" presId="urn:microsoft.com/office/officeart/2008/layout/AlternatingPictureBlocks"/>
    <dgm:cxn modelId="{23C3F17E-CEF2-4759-B648-2E7157D01A4F}" type="presParOf" srcId="{44C198D9-0818-439F-8536-59935185B066}" destId="{C625352F-2C07-4550-9572-87BAC0C679A4}" srcOrd="1" destOrd="0" presId="urn:microsoft.com/office/officeart/2008/layout/AlternatingPictureBlocks"/>
    <dgm:cxn modelId="{1111CB69-AF46-46AE-BAF9-C449B7FF510F}" type="presParOf" srcId="{8C44FD0F-EB8E-4609-9EBE-8671D0F6041A}" destId="{C9809C5E-A707-4781-B1E2-EAD4BD1E98C9}" srcOrd="3" destOrd="0" presId="urn:microsoft.com/office/officeart/2008/layout/AlternatingPictureBlocks"/>
    <dgm:cxn modelId="{465D1AC6-B8F9-438E-B920-87776656D4D3}" type="presParOf" srcId="{8C44FD0F-EB8E-4609-9EBE-8671D0F6041A}" destId="{C3189E11-F389-431F-99E6-3F7B3388C4D6}" srcOrd="4" destOrd="0" presId="urn:microsoft.com/office/officeart/2008/layout/AlternatingPictureBlocks"/>
    <dgm:cxn modelId="{40ABEC3B-539C-4FCC-8246-F471DA5948AB}" type="presParOf" srcId="{C3189E11-F389-431F-99E6-3F7B3388C4D6}" destId="{DE75F386-C83C-4295-8170-B847684C9C1E}" srcOrd="0" destOrd="0" presId="urn:microsoft.com/office/officeart/2008/layout/AlternatingPictureBlocks"/>
    <dgm:cxn modelId="{C578EE64-604F-44F9-8445-AF1617EE0669}" type="presParOf" srcId="{C3189E11-F389-431F-99E6-3F7B3388C4D6}" destId="{3D33D9AC-D66F-4DC7-8423-A471629C32BF}"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78DB41-4E55-4FE0-BF92-74B6B462F5C1}" type="doc">
      <dgm:prSet loTypeId="urn:microsoft.com/office/officeart/2008/layout/AlternatingPictureBlocks" loCatId="list" qsTypeId="urn:microsoft.com/office/officeart/2005/8/quickstyle/simple1" qsCatId="simple" csTypeId="urn:microsoft.com/office/officeart/2005/8/colors/colorful3" csCatId="colorful" phldr="1"/>
      <dgm:spPr/>
      <dgm:t>
        <a:bodyPr/>
        <a:lstStyle/>
        <a:p>
          <a:endParaRPr lang="en-US"/>
        </a:p>
      </dgm:t>
    </dgm:pt>
    <dgm:pt modelId="{8C271E1E-43C6-4BD4-92CD-CA52AAEF41D5}">
      <dgm:prSet custT="1"/>
      <dgm:spPr/>
      <dgm:t>
        <a:bodyPr/>
        <a:lstStyle/>
        <a:p>
          <a:pPr rtl="0"/>
          <a:r>
            <a:rPr lang="en-US" sz="2000" u="none" dirty="0"/>
            <a:t>perhaps </a:t>
          </a:r>
          <a:r>
            <a:rPr lang="en-US" sz="2000" i="0" u="sng" dirty="0"/>
            <a:t>you</a:t>
          </a:r>
          <a:r>
            <a:rPr lang="en-US" sz="2000" u="none" dirty="0"/>
            <a:t> will benefit from</a:t>
          </a:r>
        </a:p>
      </dgm:t>
    </dgm:pt>
    <dgm:pt modelId="{2E2F9A22-7DA5-44A7-B7EA-FCACE77E8815}" type="parTrans" cxnId="{8FC9AB67-B6A7-4B65-951B-7E93605C72EF}">
      <dgm:prSet/>
      <dgm:spPr/>
      <dgm:t>
        <a:bodyPr/>
        <a:lstStyle/>
        <a:p>
          <a:endParaRPr lang="en-US" sz="2000"/>
        </a:p>
      </dgm:t>
    </dgm:pt>
    <dgm:pt modelId="{6E3C675A-04AC-463B-B39B-00A1CFAFB19F}" type="sibTrans" cxnId="{8FC9AB67-B6A7-4B65-951B-7E93605C72EF}">
      <dgm:prSet/>
      <dgm:spPr/>
      <dgm:t>
        <a:bodyPr/>
        <a:lstStyle/>
        <a:p>
          <a:endParaRPr lang="en-US" sz="2000"/>
        </a:p>
      </dgm:t>
    </dgm:pt>
    <dgm:pt modelId="{C26AC530-F035-4F1C-B663-1C8F75CE7C7C}">
      <dgm:prSet custT="1"/>
      <dgm:spPr/>
      <dgm:t>
        <a:bodyPr/>
        <a:lstStyle/>
        <a:p>
          <a:pPr rtl="0"/>
          <a:endParaRPr lang="en-US" sz="2000" i="0" dirty="0"/>
        </a:p>
      </dgm:t>
    </dgm:pt>
    <dgm:pt modelId="{BD004123-DD4C-439D-B822-117595392B5F}" type="parTrans" cxnId="{C890B4E9-7F08-4ECA-8A21-2E38C71A0782}">
      <dgm:prSet/>
      <dgm:spPr/>
      <dgm:t>
        <a:bodyPr/>
        <a:lstStyle/>
        <a:p>
          <a:endParaRPr lang="en-US" sz="2000"/>
        </a:p>
      </dgm:t>
    </dgm:pt>
    <dgm:pt modelId="{9E866E3B-AB80-4D2F-85FE-BC5C550B8BDE}" type="sibTrans" cxnId="{C890B4E9-7F08-4ECA-8A21-2E38C71A0782}">
      <dgm:prSet/>
      <dgm:spPr/>
      <dgm:t>
        <a:bodyPr/>
        <a:lstStyle/>
        <a:p>
          <a:endParaRPr lang="en-US" sz="2000"/>
        </a:p>
      </dgm:t>
    </dgm:pt>
    <dgm:pt modelId="{F3651950-A20E-4C2D-A85B-8E82971BC170}">
      <dgm:prSet custT="1"/>
      <dgm:spPr/>
      <dgm:t>
        <a:bodyPr/>
        <a:lstStyle/>
        <a:p>
          <a:pPr rtl="0"/>
          <a:r>
            <a:rPr lang="en-US" sz="2000" dirty="0"/>
            <a:t>When certain names on your schedule make your head hurt</a:t>
          </a:r>
        </a:p>
      </dgm:t>
    </dgm:pt>
    <dgm:pt modelId="{76886BD7-FCAB-475B-93B7-5F5F29A5E179}" type="sibTrans" cxnId="{639FD01E-C171-43C6-AD65-CE6434E4F564}">
      <dgm:prSet/>
      <dgm:spPr/>
      <dgm:t>
        <a:bodyPr/>
        <a:lstStyle/>
        <a:p>
          <a:endParaRPr lang="en-US" sz="2000"/>
        </a:p>
      </dgm:t>
    </dgm:pt>
    <dgm:pt modelId="{28671B7C-7187-4E1C-838E-A860322BCE5C}" type="parTrans" cxnId="{639FD01E-C171-43C6-AD65-CE6434E4F564}">
      <dgm:prSet/>
      <dgm:spPr/>
      <dgm:t>
        <a:bodyPr/>
        <a:lstStyle/>
        <a:p>
          <a:endParaRPr lang="en-US" sz="2000"/>
        </a:p>
      </dgm:t>
    </dgm:pt>
    <dgm:pt modelId="{8C44FD0F-EB8E-4609-9EBE-8671D0F6041A}" type="pres">
      <dgm:prSet presAssocID="{5D78DB41-4E55-4FE0-BF92-74B6B462F5C1}" presName="linearFlow" presStyleCnt="0">
        <dgm:presLayoutVars>
          <dgm:dir/>
          <dgm:resizeHandles val="exact"/>
        </dgm:presLayoutVars>
      </dgm:prSet>
      <dgm:spPr/>
    </dgm:pt>
    <dgm:pt modelId="{FAFEF0C4-0890-4C94-A663-60D257C0F036}" type="pres">
      <dgm:prSet presAssocID="{F3651950-A20E-4C2D-A85B-8E82971BC170}" presName="comp" presStyleCnt="0"/>
      <dgm:spPr/>
    </dgm:pt>
    <dgm:pt modelId="{36578C98-639D-487D-ABCA-343F695A42C9}" type="pres">
      <dgm:prSet presAssocID="{F3651950-A20E-4C2D-A85B-8E82971BC170}" presName="rect2" presStyleLbl="node1" presStyleIdx="0" presStyleCnt="3">
        <dgm:presLayoutVars>
          <dgm:bulletEnabled val="1"/>
        </dgm:presLayoutVars>
      </dgm:prSet>
      <dgm:spPr/>
    </dgm:pt>
    <dgm:pt modelId="{111E7B24-056E-4C35-A4C1-6D2AADF357AA}" type="pres">
      <dgm:prSet presAssocID="{F3651950-A20E-4C2D-A85B-8E82971BC170}" presName="rect1" presStyleLbl="lnNode1" presStyleIdx="0" presStyleCnt="3"/>
      <dgm:spPr/>
    </dgm:pt>
    <dgm:pt modelId="{C3EE88F4-3986-4B25-99A0-A1C4EA142A76}" type="pres">
      <dgm:prSet presAssocID="{76886BD7-FCAB-475B-93B7-5F5F29A5E179}" presName="sibTrans" presStyleCnt="0"/>
      <dgm:spPr/>
    </dgm:pt>
    <dgm:pt modelId="{44C198D9-0818-439F-8536-59935185B066}" type="pres">
      <dgm:prSet presAssocID="{8C271E1E-43C6-4BD4-92CD-CA52AAEF41D5}" presName="comp" presStyleCnt="0"/>
      <dgm:spPr/>
    </dgm:pt>
    <dgm:pt modelId="{281A16FE-2128-44F2-9728-E27AB996A116}" type="pres">
      <dgm:prSet presAssocID="{8C271E1E-43C6-4BD4-92CD-CA52AAEF41D5}" presName="rect2" presStyleLbl="node1" presStyleIdx="1" presStyleCnt="3">
        <dgm:presLayoutVars>
          <dgm:bulletEnabled val="1"/>
        </dgm:presLayoutVars>
      </dgm:prSet>
      <dgm:spPr/>
    </dgm:pt>
    <dgm:pt modelId="{C625352F-2C07-4550-9572-87BAC0C679A4}" type="pres">
      <dgm:prSet presAssocID="{8C271E1E-43C6-4BD4-92CD-CA52AAEF41D5}" presName="rect1" presStyleLbl="lnNode1" presStyleIdx="1" presStyleCnt="3"/>
      <dgm:spPr/>
    </dgm:pt>
    <dgm:pt modelId="{A35D9E40-5143-4DE8-915E-C8D3F85E3075}" type="pres">
      <dgm:prSet presAssocID="{6E3C675A-04AC-463B-B39B-00A1CFAFB19F}" presName="sibTrans" presStyleCnt="0"/>
      <dgm:spPr/>
    </dgm:pt>
    <dgm:pt modelId="{C3189E11-F389-431F-99E6-3F7B3388C4D6}" type="pres">
      <dgm:prSet presAssocID="{C26AC530-F035-4F1C-B663-1C8F75CE7C7C}" presName="comp" presStyleCnt="0"/>
      <dgm:spPr/>
    </dgm:pt>
    <dgm:pt modelId="{DE75F386-C83C-4295-8170-B847684C9C1E}" type="pres">
      <dgm:prSet presAssocID="{C26AC530-F035-4F1C-B663-1C8F75CE7C7C}" presName="rect2" presStyleLbl="node1" presStyleIdx="2" presStyleCnt="3" custLinFactNeighborX="-1021" custLinFactNeighborY="2794">
        <dgm:presLayoutVars>
          <dgm:bulletEnabled val="1"/>
        </dgm:presLayoutVars>
      </dgm:prSet>
      <dgm:spPr/>
    </dgm:pt>
    <dgm:pt modelId="{3D33D9AC-D66F-4DC7-8423-A471629C32BF}" type="pres">
      <dgm:prSet presAssocID="{C26AC530-F035-4F1C-B663-1C8F75CE7C7C}" presName="rect1" presStyleLbl="lnNode1" presStyleIdx="2" presStyleCnt="3"/>
      <dgm:spPr/>
    </dgm:pt>
  </dgm:ptLst>
  <dgm:cxnLst>
    <dgm:cxn modelId="{37B63719-EB05-4BE6-BAE5-46EDA7596FFE}" type="presOf" srcId="{C26AC530-F035-4F1C-B663-1C8F75CE7C7C}" destId="{DE75F386-C83C-4295-8170-B847684C9C1E}" srcOrd="0" destOrd="0" presId="urn:microsoft.com/office/officeart/2008/layout/AlternatingPictureBlocks"/>
    <dgm:cxn modelId="{D6DF7B1C-0A71-4E10-A164-FF7CDB9442EC}" type="presOf" srcId="{5D78DB41-4E55-4FE0-BF92-74B6B462F5C1}" destId="{8C44FD0F-EB8E-4609-9EBE-8671D0F6041A}" srcOrd="0" destOrd="0" presId="urn:microsoft.com/office/officeart/2008/layout/AlternatingPictureBlocks"/>
    <dgm:cxn modelId="{639FD01E-C171-43C6-AD65-CE6434E4F564}" srcId="{5D78DB41-4E55-4FE0-BF92-74B6B462F5C1}" destId="{F3651950-A20E-4C2D-A85B-8E82971BC170}" srcOrd="0" destOrd="0" parTransId="{28671B7C-7187-4E1C-838E-A860322BCE5C}" sibTransId="{76886BD7-FCAB-475B-93B7-5F5F29A5E179}"/>
    <dgm:cxn modelId="{D9306B20-0F83-463F-9470-88A088783B74}" type="presOf" srcId="{8C271E1E-43C6-4BD4-92CD-CA52AAEF41D5}" destId="{281A16FE-2128-44F2-9728-E27AB996A116}" srcOrd="0" destOrd="0" presId="urn:microsoft.com/office/officeart/2008/layout/AlternatingPictureBlocks"/>
    <dgm:cxn modelId="{8FC9AB67-B6A7-4B65-951B-7E93605C72EF}" srcId="{5D78DB41-4E55-4FE0-BF92-74B6B462F5C1}" destId="{8C271E1E-43C6-4BD4-92CD-CA52AAEF41D5}" srcOrd="1" destOrd="0" parTransId="{2E2F9A22-7DA5-44A7-B7EA-FCACE77E8815}" sibTransId="{6E3C675A-04AC-463B-B39B-00A1CFAFB19F}"/>
    <dgm:cxn modelId="{AF683AB1-1F74-4FC6-8630-D555429BD20C}" type="presOf" srcId="{F3651950-A20E-4C2D-A85B-8E82971BC170}" destId="{36578C98-639D-487D-ABCA-343F695A42C9}" srcOrd="0" destOrd="0" presId="urn:microsoft.com/office/officeart/2008/layout/AlternatingPictureBlocks"/>
    <dgm:cxn modelId="{C890B4E9-7F08-4ECA-8A21-2E38C71A0782}" srcId="{5D78DB41-4E55-4FE0-BF92-74B6B462F5C1}" destId="{C26AC530-F035-4F1C-B663-1C8F75CE7C7C}" srcOrd="2" destOrd="0" parTransId="{BD004123-DD4C-439D-B822-117595392B5F}" sibTransId="{9E866E3B-AB80-4D2F-85FE-BC5C550B8BDE}"/>
    <dgm:cxn modelId="{D3E0EBE5-F1BE-42F2-A0DA-ACE28F47A8AC}" type="presParOf" srcId="{8C44FD0F-EB8E-4609-9EBE-8671D0F6041A}" destId="{FAFEF0C4-0890-4C94-A663-60D257C0F036}" srcOrd="0" destOrd="0" presId="urn:microsoft.com/office/officeart/2008/layout/AlternatingPictureBlocks"/>
    <dgm:cxn modelId="{3A5599AB-B9A1-4710-81AC-036E13415D57}" type="presParOf" srcId="{FAFEF0C4-0890-4C94-A663-60D257C0F036}" destId="{36578C98-639D-487D-ABCA-343F695A42C9}" srcOrd="0" destOrd="0" presId="urn:microsoft.com/office/officeart/2008/layout/AlternatingPictureBlocks"/>
    <dgm:cxn modelId="{3CFEC866-654F-4286-9023-65FBA92BD2E6}" type="presParOf" srcId="{FAFEF0C4-0890-4C94-A663-60D257C0F036}" destId="{111E7B24-056E-4C35-A4C1-6D2AADF357AA}" srcOrd="1" destOrd="0" presId="urn:microsoft.com/office/officeart/2008/layout/AlternatingPictureBlocks"/>
    <dgm:cxn modelId="{B95028D4-5170-45DC-9E08-F906834E42DA}" type="presParOf" srcId="{8C44FD0F-EB8E-4609-9EBE-8671D0F6041A}" destId="{C3EE88F4-3986-4B25-99A0-A1C4EA142A76}" srcOrd="1" destOrd="0" presId="urn:microsoft.com/office/officeart/2008/layout/AlternatingPictureBlocks"/>
    <dgm:cxn modelId="{1C4B139F-E923-43A1-A0D6-5FABAB952449}" type="presParOf" srcId="{8C44FD0F-EB8E-4609-9EBE-8671D0F6041A}" destId="{44C198D9-0818-439F-8536-59935185B066}" srcOrd="2" destOrd="0" presId="urn:microsoft.com/office/officeart/2008/layout/AlternatingPictureBlocks"/>
    <dgm:cxn modelId="{91942FDC-6850-4BC2-8799-5E8A56E5F6FD}" type="presParOf" srcId="{44C198D9-0818-439F-8536-59935185B066}" destId="{281A16FE-2128-44F2-9728-E27AB996A116}" srcOrd="0" destOrd="0" presId="urn:microsoft.com/office/officeart/2008/layout/AlternatingPictureBlocks"/>
    <dgm:cxn modelId="{43F8EDC0-7CF7-408D-AD4E-062394204343}" type="presParOf" srcId="{44C198D9-0818-439F-8536-59935185B066}" destId="{C625352F-2C07-4550-9572-87BAC0C679A4}" srcOrd="1" destOrd="0" presId="urn:microsoft.com/office/officeart/2008/layout/AlternatingPictureBlocks"/>
    <dgm:cxn modelId="{8F9F0055-7E9D-4670-A1D5-84818DF580D9}" type="presParOf" srcId="{8C44FD0F-EB8E-4609-9EBE-8671D0F6041A}" destId="{A35D9E40-5143-4DE8-915E-C8D3F85E3075}" srcOrd="3" destOrd="0" presId="urn:microsoft.com/office/officeart/2008/layout/AlternatingPictureBlocks"/>
    <dgm:cxn modelId="{F2A2F0E0-5E10-45B2-AA6D-9EE1427F0DDC}" type="presParOf" srcId="{8C44FD0F-EB8E-4609-9EBE-8671D0F6041A}" destId="{C3189E11-F389-431F-99E6-3F7B3388C4D6}" srcOrd="4" destOrd="0" presId="urn:microsoft.com/office/officeart/2008/layout/AlternatingPictureBlocks"/>
    <dgm:cxn modelId="{EA12ACCB-3D00-45F4-AE62-BEB5B7C6C8AC}" type="presParOf" srcId="{C3189E11-F389-431F-99E6-3F7B3388C4D6}" destId="{DE75F386-C83C-4295-8170-B847684C9C1E}" srcOrd="0" destOrd="0" presId="urn:microsoft.com/office/officeart/2008/layout/AlternatingPictureBlocks"/>
    <dgm:cxn modelId="{782CEB40-C89D-4BC0-A2A2-8FEC16646BE5}" type="presParOf" srcId="{C3189E11-F389-431F-99E6-3F7B3388C4D6}" destId="{3D33D9AC-D66F-4DC7-8423-A471629C32BF}"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DBB81-F6CE-4359-915A-592ED870E9DD}">
      <dsp:nvSpPr>
        <dsp:cNvPr id="0" name=""/>
        <dsp:cNvSpPr/>
      </dsp:nvSpPr>
      <dsp:spPr>
        <a:xfrm>
          <a:off x="460905" y="1047"/>
          <a:ext cx="3479899" cy="208793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kern="1200" dirty="0"/>
            <a:t>Those who cannot identify and verbalize feelings</a:t>
          </a:r>
        </a:p>
      </dsp:txBody>
      <dsp:txXfrm>
        <a:off x="460905" y="1047"/>
        <a:ext cx="3479899" cy="2087939"/>
      </dsp:txXfrm>
    </dsp:sp>
    <dsp:sp modelId="{D3E14F0E-1575-47BD-BA5F-3791809E613D}">
      <dsp:nvSpPr>
        <dsp:cNvPr id="0" name=""/>
        <dsp:cNvSpPr/>
      </dsp:nvSpPr>
      <dsp:spPr>
        <a:xfrm>
          <a:off x="4288794" y="1047"/>
          <a:ext cx="3479899" cy="2087939"/>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kern="1200" dirty="0"/>
            <a:t>Children who “talk with their bodies”: stomach aches may represent fear</a:t>
          </a:r>
        </a:p>
      </dsp:txBody>
      <dsp:txXfrm>
        <a:off x="4288794" y="1047"/>
        <a:ext cx="3479899" cy="2087939"/>
      </dsp:txXfrm>
    </dsp:sp>
    <dsp:sp modelId="{2F8B6D00-9389-4DBE-9621-EA421264E76D}">
      <dsp:nvSpPr>
        <dsp:cNvPr id="0" name=""/>
        <dsp:cNvSpPr/>
      </dsp:nvSpPr>
      <dsp:spPr>
        <a:xfrm>
          <a:off x="2374850" y="2436976"/>
          <a:ext cx="3479899" cy="2087939"/>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kern="1200" dirty="0"/>
            <a:t>Groups less likely to discuss emotions and relationships</a:t>
          </a:r>
        </a:p>
      </dsp:txBody>
      <dsp:txXfrm>
        <a:off x="2374850" y="2436976"/>
        <a:ext cx="3479899" cy="20879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5BF3E-FF63-4121-85D4-356BD266EF39}">
      <dsp:nvSpPr>
        <dsp:cNvPr id="0" name=""/>
        <dsp:cNvSpPr/>
      </dsp:nvSpPr>
      <dsp:spPr>
        <a:xfrm>
          <a:off x="0" y="767"/>
          <a:ext cx="8229600" cy="228600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rtl="0">
            <a:lnSpc>
              <a:spcPct val="90000"/>
            </a:lnSpc>
            <a:spcBef>
              <a:spcPct val="0"/>
            </a:spcBef>
            <a:spcAft>
              <a:spcPct val="35000"/>
            </a:spcAft>
            <a:buNone/>
          </a:pPr>
          <a:r>
            <a:rPr lang="en-US" sz="4100" kern="1200" dirty="0"/>
            <a:t>The sense of the physiological condition of the body: e.g. hunger, gas, itching, palpitations.  </a:t>
          </a:r>
        </a:p>
      </dsp:txBody>
      <dsp:txXfrm>
        <a:off x="111594" y="112361"/>
        <a:ext cx="8006412" cy="20628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5BF3E-FF63-4121-85D4-356BD266EF39}">
      <dsp:nvSpPr>
        <dsp:cNvPr id="0" name=""/>
        <dsp:cNvSpPr/>
      </dsp:nvSpPr>
      <dsp:spPr>
        <a:xfrm>
          <a:off x="0" y="42056"/>
          <a:ext cx="8229600" cy="2242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en-US" sz="3800" kern="1200" dirty="0"/>
            <a:t>The sense of the physiological condition of the body: e.g. hunger, gas, itching, palpitations.  </a:t>
          </a:r>
        </a:p>
      </dsp:txBody>
      <dsp:txXfrm>
        <a:off x="109484" y="151540"/>
        <a:ext cx="8010632" cy="2023821"/>
      </dsp:txXfrm>
    </dsp:sp>
    <dsp:sp modelId="{BABB2A97-D960-4407-991D-D770D99EE2FE}">
      <dsp:nvSpPr>
        <dsp:cNvPr id="0" name=""/>
        <dsp:cNvSpPr/>
      </dsp:nvSpPr>
      <dsp:spPr>
        <a:xfrm>
          <a:off x="0" y="2394286"/>
          <a:ext cx="8229600" cy="2089619"/>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rtl="0">
            <a:lnSpc>
              <a:spcPct val="90000"/>
            </a:lnSpc>
            <a:spcBef>
              <a:spcPct val="0"/>
            </a:spcBef>
            <a:spcAft>
              <a:spcPct val="35000"/>
            </a:spcAft>
            <a:buNone/>
          </a:pPr>
          <a:r>
            <a:rPr lang="en-US" sz="3800" i="1" kern="1200" dirty="0"/>
            <a:t>Noise</a:t>
          </a:r>
          <a:r>
            <a:rPr lang="en-US" sz="3800" kern="1200" dirty="0"/>
            <a:t> (benign sensation) may be confused with </a:t>
          </a:r>
          <a:r>
            <a:rPr lang="en-US" sz="3800" i="1" kern="1200" dirty="0"/>
            <a:t>signal</a:t>
          </a:r>
          <a:r>
            <a:rPr lang="en-US" sz="3800" kern="1200" dirty="0"/>
            <a:t> (important warning).</a:t>
          </a:r>
        </a:p>
      </dsp:txBody>
      <dsp:txXfrm>
        <a:off x="102007" y="2496293"/>
        <a:ext cx="8025586" cy="18856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051F9-74B5-4188-A1EF-A150ADD44BA5}">
      <dsp:nvSpPr>
        <dsp:cNvPr id="0" name=""/>
        <dsp:cNvSpPr/>
      </dsp:nvSpPr>
      <dsp:spPr>
        <a:xfrm>
          <a:off x="1802749" y="0"/>
          <a:ext cx="5394960" cy="539496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3267-27CA-4247-A7C6-79D7D785A95C}">
      <dsp:nvSpPr>
        <dsp:cNvPr id="0" name=""/>
        <dsp:cNvSpPr/>
      </dsp:nvSpPr>
      <dsp:spPr>
        <a:xfrm>
          <a:off x="4495811" y="533400"/>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dirty="0"/>
            <a:t>Consider starting at low dose</a:t>
          </a:r>
        </a:p>
      </dsp:txBody>
      <dsp:txXfrm>
        <a:off x="4533257" y="570846"/>
        <a:ext cx="3431832" cy="692203"/>
      </dsp:txXfrm>
    </dsp:sp>
    <dsp:sp modelId="{9EE6C24B-9824-4F2D-B911-C1A6E02F97B2}">
      <dsp:nvSpPr>
        <dsp:cNvPr id="0" name=""/>
        <dsp:cNvSpPr/>
      </dsp:nvSpPr>
      <dsp:spPr>
        <a:xfrm>
          <a:off x="4500229" y="1403005"/>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endParaRPr lang="en-US" sz="2100" kern="1200" dirty="0"/>
        </a:p>
      </dsp:txBody>
      <dsp:txXfrm>
        <a:off x="4537675" y="1440451"/>
        <a:ext cx="3431832" cy="692203"/>
      </dsp:txXfrm>
    </dsp:sp>
    <dsp:sp modelId="{5F4600BE-4DB4-4202-9A49-43AC5B52D78B}">
      <dsp:nvSpPr>
        <dsp:cNvPr id="0" name=""/>
        <dsp:cNvSpPr/>
      </dsp:nvSpPr>
      <dsp:spPr>
        <a:xfrm>
          <a:off x="4500229" y="2265988"/>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endParaRPr lang="en-US" sz="2100" kern="1200" dirty="0"/>
        </a:p>
      </dsp:txBody>
      <dsp:txXfrm>
        <a:off x="4537675" y="2303434"/>
        <a:ext cx="3431832" cy="692203"/>
      </dsp:txXfrm>
    </dsp:sp>
    <dsp:sp modelId="{9175B962-B06F-41B1-9C63-80883C1BD0BF}">
      <dsp:nvSpPr>
        <dsp:cNvPr id="0" name=""/>
        <dsp:cNvSpPr/>
      </dsp:nvSpPr>
      <dsp:spPr>
        <a:xfrm>
          <a:off x="4500229" y="3128971"/>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endParaRPr lang="en-US" sz="2100" kern="1200" dirty="0"/>
        </a:p>
      </dsp:txBody>
      <dsp:txXfrm>
        <a:off x="4537675" y="3166417"/>
        <a:ext cx="3431832" cy="692203"/>
      </dsp:txXfrm>
    </dsp:sp>
    <dsp:sp modelId="{A60987AA-CA4B-46B4-9FCF-4B7B4AE42723}">
      <dsp:nvSpPr>
        <dsp:cNvPr id="0" name=""/>
        <dsp:cNvSpPr/>
      </dsp:nvSpPr>
      <dsp:spPr>
        <a:xfrm>
          <a:off x="4500229" y="3991954"/>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endParaRPr lang="en-US" sz="2100" kern="1200" dirty="0"/>
        </a:p>
      </dsp:txBody>
      <dsp:txXfrm>
        <a:off x="4537675" y="4029400"/>
        <a:ext cx="3431832" cy="69220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051F9-74B5-4188-A1EF-A150ADD44BA5}">
      <dsp:nvSpPr>
        <dsp:cNvPr id="0" name=""/>
        <dsp:cNvSpPr/>
      </dsp:nvSpPr>
      <dsp:spPr>
        <a:xfrm>
          <a:off x="1802749" y="0"/>
          <a:ext cx="5394960" cy="539496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3267-27CA-4247-A7C6-79D7D785A95C}">
      <dsp:nvSpPr>
        <dsp:cNvPr id="0" name=""/>
        <dsp:cNvSpPr/>
      </dsp:nvSpPr>
      <dsp:spPr>
        <a:xfrm>
          <a:off x="4495811" y="533400"/>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Consider starting at low dose</a:t>
          </a:r>
        </a:p>
      </dsp:txBody>
      <dsp:txXfrm>
        <a:off x="4533257" y="570846"/>
        <a:ext cx="3431832" cy="692203"/>
      </dsp:txXfrm>
    </dsp:sp>
    <dsp:sp modelId="{9EE6C24B-9824-4F2D-B911-C1A6E02F97B2}">
      <dsp:nvSpPr>
        <dsp:cNvPr id="0" name=""/>
        <dsp:cNvSpPr/>
      </dsp:nvSpPr>
      <dsp:spPr>
        <a:xfrm>
          <a:off x="4500229" y="1403005"/>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Promise side effects. Be vague. Emphasize tradeoff</a:t>
          </a:r>
        </a:p>
      </dsp:txBody>
      <dsp:txXfrm>
        <a:off x="4537675" y="1440451"/>
        <a:ext cx="3431832" cy="692203"/>
      </dsp:txXfrm>
    </dsp:sp>
    <dsp:sp modelId="{5F4600BE-4DB4-4202-9A49-43AC5B52D78B}">
      <dsp:nvSpPr>
        <dsp:cNvPr id="0" name=""/>
        <dsp:cNvSpPr/>
      </dsp:nvSpPr>
      <dsp:spPr>
        <a:xfrm>
          <a:off x="4500229" y="2265988"/>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endParaRPr lang="en-US" sz="1900" kern="1200" dirty="0"/>
        </a:p>
      </dsp:txBody>
      <dsp:txXfrm>
        <a:off x="4537675" y="2303434"/>
        <a:ext cx="3431832" cy="692203"/>
      </dsp:txXfrm>
    </dsp:sp>
    <dsp:sp modelId="{9175B962-B06F-41B1-9C63-80883C1BD0BF}">
      <dsp:nvSpPr>
        <dsp:cNvPr id="0" name=""/>
        <dsp:cNvSpPr/>
      </dsp:nvSpPr>
      <dsp:spPr>
        <a:xfrm>
          <a:off x="4500229" y="3128971"/>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endParaRPr lang="en-US" sz="1900" kern="1200" dirty="0"/>
        </a:p>
      </dsp:txBody>
      <dsp:txXfrm>
        <a:off x="4537675" y="3166417"/>
        <a:ext cx="3431832" cy="692203"/>
      </dsp:txXfrm>
    </dsp:sp>
    <dsp:sp modelId="{A60987AA-CA4B-46B4-9FCF-4B7B4AE42723}">
      <dsp:nvSpPr>
        <dsp:cNvPr id="0" name=""/>
        <dsp:cNvSpPr/>
      </dsp:nvSpPr>
      <dsp:spPr>
        <a:xfrm>
          <a:off x="4500229" y="3991954"/>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endParaRPr lang="en-US" sz="1900" kern="1200" dirty="0"/>
        </a:p>
      </dsp:txBody>
      <dsp:txXfrm>
        <a:off x="4537675" y="4029400"/>
        <a:ext cx="3431832" cy="69220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051F9-74B5-4188-A1EF-A150ADD44BA5}">
      <dsp:nvSpPr>
        <dsp:cNvPr id="0" name=""/>
        <dsp:cNvSpPr/>
      </dsp:nvSpPr>
      <dsp:spPr>
        <a:xfrm>
          <a:off x="1802749" y="0"/>
          <a:ext cx="5394960" cy="539496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3267-27CA-4247-A7C6-79D7D785A95C}">
      <dsp:nvSpPr>
        <dsp:cNvPr id="0" name=""/>
        <dsp:cNvSpPr/>
      </dsp:nvSpPr>
      <dsp:spPr>
        <a:xfrm>
          <a:off x="4495811" y="533400"/>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Consider starting at low dose</a:t>
          </a:r>
        </a:p>
      </dsp:txBody>
      <dsp:txXfrm>
        <a:off x="4533257" y="570846"/>
        <a:ext cx="3431832" cy="692203"/>
      </dsp:txXfrm>
    </dsp:sp>
    <dsp:sp modelId="{9EE6C24B-9824-4F2D-B911-C1A6E02F97B2}">
      <dsp:nvSpPr>
        <dsp:cNvPr id="0" name=""/>
        <dsp:cNvSpPr/>
      </dsp:nvSpPr>
      <dsp:spPr>
        <a:xfrm>
          <a:off x="4500229" y="1403005"/>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Promise side effects. Be vague. Emphasize tradeoff</a:t>
          </a:r>
        </a:p>
      </dsp:txBody>
      <dsp:txXfrm>
        <a:off x="4537675" y="1440451"/>
        <a:ext cx="3431832" cy="692203"/>
      </dsp:txXfrm>
    </dsp:sp>
    <dsp:sp modelId="{5F4600BE-4DB4-4202-9A49-43AC5B52D78B}">
      <dsp:nvSpPr>
        <dsp:cNvPr id="0" name=""/>
        <dsp:cNvSpPr/>
      </dsp:nvSpPr>
      <dsp:spPr>
        <a:xfrm>
          <a:off x="4500229" y="2265988"/>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“Side effects mean the Rx is working.”</a:t>
          </a:r>
        </a:p>
      </dsp:txBody>
      <dsp:txXfrm>
        <a:off x="4537675" y="2303434"/>
        <a:ext cx="3431832" cy="692203"/>
      </dsp:txXfrm>
    </dsp:sp>
    <dsp:sp modelId="{9175B962-B06F-41B1-9C63-80883C1BD0BF}">
      <dsp:nvSpPr>
        <dsp:cNvPr id="0" name=""/>
        <dsp:cNvSpPr/>
      </dsp:nvSpPr>
      <dsp:spPr>
        <a:xfrm>
          <a:off x="4500229" y="3128971"/>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endParaRPr lang="en-US" sz="1900" kern="1200" dirty="0"/>
        </a:p>
      </dsp:txBody>
      <dsp:txXfrm>
        <a:off x="4537675" y="3166417"/>
        <a:ext cx="3431832" cy="692203"/>
      </dsp:txXfrm>
    </dsp:sp>
    <dsp:sp modelId="{A60987AA-CA4B-46B4-9FCF-4B7B4AE42723}">
      <dsp:nvSpPr>
        <dsp:cNvPr id="0" name=""/>
        <dsp:cNvSpPr/>
      </dsp:nvSpPr>
      <dsp:spPr>
        <a:xfrm>
          <a:off x="4500229" y="3991954"/>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endParaRPr lang="en-US" sz="1900" kern="1200" dirty="0"/>
        </a:p>
      </dsp:txBody>
      <dsp:txXfrm>
        <a:off x="4537675" y="4029400"/>
        <a:ext cx="3431832" cy="69220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051F9-74B5-4188-A1EF-A150ADD44BA5}">
      <dsp:nvSpPr>
        <dsp:cNvPr id="0" name=""/>
        <dsp:cNvSpPr/>
      </dsp:nvSpPr>
      <dsp:spPr>
        <a:xfrm>
          <a:off x="1802749" y="0"/>
          <a:ext cx="5394960" cy="539496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3267-27CA-4247-A7C6-79D7D785A95C}">
      <dsp:nvSpPr>
        <dsp:cNvPr id="0" name=""/>
        <dsp:cNvSpPr/>
      </dsp:nvSpPr>
      <dsp:spPr>
        <a:xfrm>
          <a:off x="4495811" y="533400"/>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Consider starting at low dose</a:t>
          </a:r>
        </a:p>
      </dsp:txBody>
      <dsp:txXfrm>
        <a:off x="4533257" y="570846"/>
        <a:ext cx="3431832" cy="692203"/>
      </dsp:txXfrm>
    </dsp:sp>
    <dsp:sp modelId="{9EE6C24B-9824-4F2D-B911-C1A6E02F97B2}">
      <dsp:nvSpPr>
        <dsp:cNvPr id="0" name=""/>
        <dsp:cNvSpPr/>
      </dsp:nvSpPr>
      <dsp:spPr>
        <a:xfrm>
          <a:off x="4500229" y="1403005"/>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Promise side effects. Be vague. Emphasize tradeoff</a:t>
          </a:r>
        </a:p>
      </dsp:txBody>
      <dsp:txXfrm>
        <a:off x="4537675" y="1440451"/>
        <a:ext cx="3431832" cy="692203"/>
      </dsp:txXfrm>
    </dsp:sp>
    <dsp:sp modelId="{5F4600BE-4DB4-4202-9A49-43AC5B52D78B}">
      <dsp:nvSpPr>
        <dsp:cNvPr id="0" name=""/>
        <dsp:cNvSpPr/>
      </dsp:nvSpPr>
      <dsp:spPr>
        <a:xfrm>
          <a:off x="4500229" y="2265988"/>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a:t>“Side effects mean the Rx is working.”</a:t>
          </a:r>
        </a:p>
      </dsp:txBody>
      <dsp:txXfrm>
        <a:off x="4537675" y="2303434"/>
        <a:ext cx="3431832" cy="692203"/>
      </dsp:txXfrm>
    </dsp:sp>
    <dsp:sp modelId="{9175B962-B06F-41B1-9C63-80883C1BD0BF}">
      <dsp:nvSpPr>
        <dsp:cNvPr id="0" name=""/>
        <dsp:cNvSpPr/>
      </dsp:nvSpPr>
      <dsp:spPr>
        <a:xfrm>
          <a:off x="4500229" y="3128971"/>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Warn about passive reliance: “Rx helps those who help themselves.”</a:t>
          </a:r>
        </a:p>
      </dsp:txBody>
      <dsp:txXfrm>
        <a:off x="4537675" y="3166417"/>
        <a:ext cx="3431832" cy="692203"/>
      </dsp:txXfrm>
    </dsp:sp>
    <dsp:sp modelId="{A60987AA-CA4B-46B4-9FCF-4B7B4AE42723}">
      <dsp:nvSpPr>
        <dsp:cNvPr id="0" name=""/>
        <dsp:cNvSpPr/>
      </dsp:nvSpPr>
      <dsp:spPr>
        <a:xfrm>
          <a:off x="4500229" y="3991954"/>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endParaRPr lang="en-US" sz="1800" kern="1200" dirty="0"/>
        </a:p>
      </dsp:txBody>
      <dsp:txXfrm>
        <a:off x="4537675" y="4029400"/>
        <a:ext cx="3431832" cy="69220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051F9-74B5-4188-A1EF-A150ADD44BA5}">
      <dsp:nvSpPr>
        <dsp:cNvPr id="0" name=""/>
        <dsp:cNvSpPr/>
      </dsp:nvSpPr>
      <dsp:spPr>
        <a:xfrm>
          <a:off x="1802749" y="0"/>
          <a:ext cx="5394960" cy="539496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53267-27CA-4247-A7C6-79D7D785A95C}">
      <dsp:nvSpPr>
        <dsp:cNvPr id="0" name=""/>
        <dsp:cNvSpPr/>
      </dsp:nvSpPr>
      <dsp:spPr>
        <a:xfrm>
          <a:off x="4495811" y="533400"/>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Consider starting at low dose</a:t>
          </a:r>
        </a:p>
      </dsp:txBody>
      <dsp:txXfrm>
        <a:off x="4533257" y="570846"/>
        <a:ext cx="3431832" cy="692203"/>
      </dsp:txXfrm>
    </dsp:sp>
    <dsp:sp modelId="{9EE6C24B-9824-4F2D-B911-C1A6E02F97B2}">
      <dsp:nvSpPr>
        <dsp:cNvPr id="0" name=""/>
        <dsp:cNvSpPr/>
      </dsp:nvSpPr>
      <dsp:spPr>
        <a:xfrm>
          <a:off x="4500229" y="1403005"/>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Promise side effects. Be vague. Emphasize tradeoff</a:t>
          </a:r>
        </a:p>
      </dsp:txBody>
      <dsp:txXfrm>
        <a:off x="4537675" y="1440451"/>
        <a:ext cx="3431832" cy="692203"/>
      </dsp:txXfrm>
    </dsp:sp>
    <dsp:sp modelId="{5F4600BE-4DB4-4202-9A49-43AC5B52D78B}">
      <dsp:nvSpPr>
        <dsp:cNvPr id="0" name=""/>
        <dsp:cNvSpPr/>
      </dsp:nvSpPr>
      <dsp:spPr>
        <a:xfrm>
          <a:off x="4500229" y="2265988"/>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a:t>“Side effects mean the Rx is working.”</a:t>
          </a:r>
        </a:p>
      </dsp:txBody>
      <dsp:txXfrm>
        <a:off x="4537675" y="2303434"/>
        <a:ext cx="3431832" cy="692203"/>
      </dsp:txXfrm>
    </dsp:sp>
    <dsp:sp modelId="{9175B962-B06F-41B1-9C63-80883C1BD0BF}">
      <dsp:nvSpPr>
        <dsp:cNvPr id="0" name=""/>
        <dsp:cNvSpPr/>
      </dsp:nvSpPr>
      <dsp:spPr>
        <a:xfrm>
          <a:off x="4500229" y="3128971"/>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Warn about passive reliance: “Rx helps those who help themselves.”</a:t>
          </a:r>
        </a:p>
      </dsp:txBody>
      <dsp:txXfrm>
        <a:off x="4537675" y="3166417"/>
        <a:ext cx="3431832" cy="692203"/>
      </dsp:txXfrm>
    </dsp:sp>
    <dsp:sp modelId="{A60987AA-CA4B-46B4-9FCF-4B7B4AE42723}">
      <dsp:nvSpPr>
        <dsp:cNvPr id="0" name=""/>
        <dsp:cNvSpPr/>
      </dsp:nvSpPr>
      <dsp:spPr>
        <a:xfrm>
          <a:off x="4500229" y="3991954"/>
          <a:ext cx="3506724" cy="76709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At first sign of improvement: “What </a:t>
          </a:r>
          <a:r>
            <a:rPr lang="en-US" sz="1600" i="1" kern="1200" dirty="0"/>
            <a:t>else</a:t>
          </a:r>
          <a:r>
            <a:rPr lang="en-US" sz="1600" kern="1200" dirty="0"/>
            <a:t> are you doing? It’s never just the Rx!”</a:t>
          </a:r>
        </a:p>
      </dsp:txBody>
      <dsp:txXfrm>
        <a:off x="4537675" y="4029400"/>
        <a:ext cx="3431832" cy="69220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0496E-E0AD-4026-B5C1-A5CF6E53D680}">
      <dsp:nvSpPr>
        <dsp:cNvPr id="0" name=""/>
        <dsp:cNvSpPr/>
      </dsp:nvSpPr>
      <dsp:spPr>
        <a:xfrm>
          <a:off x="838211" y="152394"/>
          <a:ext cx="3620460" cy="2534204"/>
        </a:xfrm>
        <a:prstGeom prst="roundRect">
          <a:avLst>
            <a:gd name="adj" fmla="val 16670"/>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t>Avoid repeated reassurances. Invite patient to recall your previous explanation or to predict your upcoming one.</a:t>
          </a:r>
        </a:p>
      </dsp:txBody>
      <dsp:txXfrm>
        <a:off x="961943" y="276126"/>
        <a:ext cx="3372996" cy="22867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C0865-01F2-48A3-850A-84C676E93413}">
      <dsp:nvSpPr>
        <dsp:cNvPr id="0" name=""/>
        <dsp:cNvSpPr/>
      </dsp:nvSpPr>
      <dsp:spPr>
        <a:xfrm rot="5400000">
          <a:off x="2073102" y="3047442"/>
          <a:ext cx="1295218" cy="1548332"/>
        </a:xfrm>
        <a:prstGeom prst="bentUpArrow">
          <a:avLst>
            <a:gd name="adj1" fmla="val 32840"/>
            <a:gd name="adj2" fmla="val 25000"/>
            <a:gd name="adj3" fmla="val 35780"/>
          </a:avLst>
        </a:prstGeom>
        <a:solidFill>
          <a:schemeClr val="accent5">
            <a:tint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8A00496E-E0AD-4026-B5C1-A5CF6E53D680}">
      <dsp:nvSpPr>
        <dsp:cNvPr id="0" name=""/>
        <dsp:cNvSpPr/>
      </dsp:nvSpPr>
      <dsp:spPr>
        <a:xfrm>
          <a:off x="1050612" y="63059"/>
          <a:ext cx="3620460" cy="2534204"/>
        </a:xfrm>
        <a:prstGeom prst="roundRect">
          <a:avLst>
            <a:gd name="adj" fmla="val 16670"/>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t>Avoid repeated reassurances. Invite patient to recall your previous explanation or to predict your upcoming one.</a:t>
          </a:r>
        </a:p>
      </dsp:txBody>
      <dsp:txXfrm>
        <a:off x="1174344" y="186791"/>
        <a:ext cx="3372996" cy="2286740"/>
      </dsp:txXfrm>
    </dsp:sp>
    <dsp:sp modelId="{AA26D08A-E273-4301-8012-A17CBEDA45C7}">
      <dsp:nvSpPr>
        <dsp:cNvPr id="0" name=""/>
        <dsp:cNvSpPr/>
      </dsp:nvSpPr>
      <dsp:spPr>
        <a:xfrm>
          <a:off x="4671072" y="319091"/>
          <a:ext cx="2633177" cy="2048256"/>
        </a:xfrm>
        <a:prstGeom prst="rect">
          <a:avLst/>
        </a:prstGeom>
        <a:noFill/>
        <a:ln>
          <a:noFill/>
        </a:ln>
        <a:effectLst/>
      </dsp:spPr>
      <dsp:style>
        <a:lnRef idx="0">
          <a:scrgbClr r="0" g="0" b="0"/>
        </a:lnRef>
        <a:fillRef idx="0">
          <a:scrgbClr r="0" g="0" b="0"/>
        </a:fillRef>
        <a:effectRef idx="0">
          <a:scrgbClr r="0" g="0" b="0"/>
        </a:effectRef>
        <a:fontRef idx="minor"/>
      </dsp:style>
    </dsp:sp>
    <dsp:sp modelId="{D9E15C63-137C-4E60-9E17-94D2B0599BF9}">
      <dsp:nvSpPr>
        <dsp:cNvPr id="0" name=""/>
        <dsp:cNvSpPr/>
      </dsp:nvSpPr>
      <dsp:spPr>
        <a:xfrm>
          <a:off x="4114811" y="2209793"/>
          <a:ext cx="3620460" cy="2534204"/>
        </a:xfrm>
        <a:prstGeom prst="roundRect">
          <a:avLst>
            <a:gd name="adj" fmla="val 16670"/>
          </a:avLst>
        </a:prstGeom>
        <a:solidFill>
          <a:schemeClr val="accent5">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kern="1200" dirty="0"/>
            <a:t>With skeptical Pt, consider, “I’m worried my house is on fire. Can you reassure me it isn’t?”</a:t>
          </a:r>
        </a:p>
      </dsp:txBody>
      <dsp:txXfrm>
        <a:off x="4238543" y="2333525"/>
        <a:ext cx="3372996" cy="228674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0AF0D-EA5E-41AF-B1FD-9BBD062BD898}">
      <dsp:nvSpPr>
        <dsp:cNvPr id="0" name=""/>
        <dsp:cNvSpPr/>
      </dsp:nvSpPr>
      <dsp:spPr>
        <a:xfrm>
          <a:off x="600074" y="0"/>
          <a:ext cx="6800850" cy="134552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D27378-51FC-4951-BC39-F6AF90C160A2}">
      <dsp:nvSpPr>
        <dsp:cNvPr id="0" name=""/>
        <dsp:cNvSpPr/>
      </dsp:nvSpPr>
      <dsp:spPr>
        <a:xfrm>
          <a:off x="487" y="403658"/>
          <a:ext cx="3421823" cy="53821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Ask not “</a:t>
          </a:r>
          <a:r>
            <a:rPr lang="en-US" sz="2000" i="1" kern="1200" dirty="0">
              <a:solidFill>
                <a:schemeClr val="tx1"/>
              </a:solidFill>
            </a:rPr>
            <a:t>How</a:t>
          </a:r>
          <a:r>
            <a:rPr lang="en-US" sz="2000" kern="1200" dirty="0">
              <a:solidFill>
                <a:schemeClr val="tx1"/>
              </a:solidFill>
            </a:rPr>
            <a:t> are you doing?”  </a:t>
          </a:r>
        </a:p>
      </dsp:txBody>
      <dsp:txXfrm>
        <a:off x="26760" y="429931"/>
        <a:ext cx="3369277" cy="485664"/>
      </dsp:txXfrm>
    </dsp:sp>
    <dsp:sp modelId="{7DA864DB-BD44-4F12-819B-A02BB2BF5AEB}">
      <dsp:nvSpPr>
        <dsp:cNvPr id="0" name=""/>
        <dsp:cNvSpPr/>
      </dsp:nvSpPr>
      <dsp:spPr>
        <a:xfrm>
          <a:off x="3751745" y="400827"/>
          <a:ext cx="4249254" cy="538210"/>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solidFill>
                <a:schemeClr val="tx1"/>
              </a:solidFill>
            </a:rPr>
            <a:t>Rather, “</a:t>
          </a:r>
          <a:r>
            <a:rPr lang="en-US" sz="2000" i="1" kern="1200" dirty="0">
              <a:solidFill>
                <a:schemeClr val="tx1"/>
              </a:solidFill>
            </a:rPr>
            <a:t>What</a:t>
          </a:r>
          <a:r>
            <a:rPr lang="en-US" sz="2000" kern="1200" dirty="0">
              <a:solidFill>
                <a:schemeClr val="tx1"/>
              </a:solidFill>
            </a:rPr>
            <a:t> have you been doing?”</a:t>
          </a:r>
        </a:p>
      </dsp:txBody>
      <dsp:txXfrm>
        <a:off x="3778018" y="427100"/>
        <a:ext cx="4196708" cy="4856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65CFC-9346-407A-AB10-1E199D109BC8}">
      <dsp:nvSpPr>
        <dsp:cNvPr id="0" name=""/>
        <dsp:cNvSpPr/>
      </dsp:nvSpPr>
      <dsp:spPr>
        <a:xfrm>
          <a:off x="311149" y="0"/>
          <a:ext cx="7607300" cy="4754563"/>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F7644-EC26-47FA-8110-A8A5EB52F30B}">
      <dsp:nvSpPr>
        <dsp:cNvPr id="0" name=""/>
        <dsp:cNvSpPr/>
      </dsp:nvSpPr>
      <dsp:spPr>
        <a:xfrm>
          <a:off x="1060468" y="3535493"/>
          <a:ext cx="174967" cy="1749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A3153-E4C8-48A5-B21D-A644B3209B2A}">
      <dsp:nvSpPr>
        <dsp:cNvPr id="0" name=""/>
        <dsp:cNvSpPr/>
      </dsp:nvSpPr>
      <dsp:spPr>
        <a:xfrm>
          <a:off x="1147952" y="3622977"/>
          <a:ext cx="1300848" cy="1131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2"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under-standing of anxiety</a:t>
          </a:r>
        </a:p>
      </dsp:txBody>
      <dsp:txXfrm>
        <a:off x="1147952" y="3622977"/>
        <a:ext cx="1300848" cy="1131585"/>
      </dsp:txXfrm>
    </dsp:sp>
    <dsp:sp modelId="{ADD74B63-9805-41CE-8BD2-FFFC51A880BF}">
      <dsp:nvSpPr>
        <dsp:cNvPr id="0" name=""/>
        <dsp:cNvSpPr/>
      </dsp:nvSpPr>
      <dsp:spPr>
        <a:xfrm>
          <a:off x="2296655" y="2429581"/>
          <a:ext cx="304292" cy="304292"/>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7C83B0-AEFD-4112-AFD9-C583AAB253FF}">
      <dsp:nvSpPr>
        <dsp:cNvPr id="0" name=""/>
        <dsp:cNvSpPr/>
      </dsp:nvSpPr>
      <dsp:spPr>
        <a:xfrm>
          <a:off x="2448801" y="2581727"/>
          <a:ext cx="1597533" cy="2172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38" tIns="0" rIns="0" bIns="0"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2448801" y="2581727"/>
        <a:ext cx="1597533" cy="2172835"/>
      </dsp:txXfrm>
    </dsp:sp>
    <dsp:sp modelId="{7503608B-0FDB-4114-BCED-0D5D7C3FFA97}">
      <dsp:nvSpPr>
        <dsp:cNvPr id="0" name=""/>
        <dsp:cNvSpPr/>
      </dsp:nvSpPr>
      <dsp:spPr>
        <a:xfrm>
          <a:off x="3875170" y="1614649"/>
          <a:ext cx="403186" cy="403186"/>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B0BF7-56B0-40AF-959F-D4656CDFD99E}">
      <dsp:nvSpPr>
        <dsp:cNvPr id="0" name=""/>
        <dsp:cNvSpPr/>
      </dsp:nvSpPr>
      <dsp:spPr>
        <a:xfrm>
          <a:off x="4076763" y="1816243"/>
          <a:ext cx="1597533" cy="2938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640" tIns="0" rIns="0" bIns="0"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4076763" y="1816243"/>
        <a:ext cx="1597533" cy="2938319"/>
      </dsp:txXfrm>
    </dsp:sp>
    <dsp:sp modelId="{A3FF8638-B9AA-4EF4-8A08-C57F1620D2D8}">
      <dsp:nvSpPr>
        <dsp:cNvPr id="0" name=""/>
        <dsp:cNvSpPr/>
      </dsp:nvSpPr>
      <dsp:spPr>
        <a:xfrm>
          <a:off x="5594420" y="1075482"/>
          <a:ext cx="540118" cy="54011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17AA6-3EA3-449E-9CE4-0D37332CA42E}">
      <dsp:nvSpPr>
        <dsp:cNvPr id="0" name=""/>
        <dsp:cNvSpPr/>
      </dsp:nvSpPr>
      <dsp:spPr>
        <a:xfrm>
          <a:off x="5864479" y="1345541"/>
          <a:ext cx="1597533" cy="3409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198" tIns="0" rIns="0" bIns="0"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5864479" y="1345541"/>
        <a:ext cx="1597533" cy="340902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65CFC-9346-407A-AB10-1E199D109BC8}">
      <dsp:nvSpPr>
        <dsp:cNvPr id="0" name=""/>
        <dsp:cNvSpPr/>
      </dsp:nvSpPr>
      <dsp:spPr>
        <a:xfrm>
          <a:off x="311149" y="0"/>
          <a:ext cx="7607300" cy="4754563"/>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F7644-EC26-47FA-8110-A8A5EB52F30B}">
      <dsp:nvSpPr>
        <dsp:cNvPr id="0" name=""/>
        <dsp:cNvSpPr/>
      </dsp:nvSpPr>
      <dsp:spPr>
        <a:xfrm>
          <a:off x="1060468" y="3535493"/>
          <a:ext cx="174967" cy="1749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A3153-E4C8-48A5-B21D-A644B3209B2A}">
      <dsp:nvSpPr>
        <dsp:cNvPr id="0" name=""/>
        <dsp:cNvSpPr/>
      </dsp:nvSpPr>
      <dsp:spPr>
        <a:xfrm>
          <a:off x="1147952" y="3622977"/>
          <a:ext cx="1300848" cy="1131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2"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under-standing of anxiety</a:t>
          </a:r>
        </a:p>
      </dsp:txBody>
      <dsp:txXfrm>
        <a:off x="1147952" y="3622977"/>
        <a:ext cx="1300848" cy="1131585"/>
      </dsp:txXfrm>
    </dsp:sp>
    <dsp:sp modelId="{ADD74B63-9805-41CE-8BD2-FFFC51A880BF}">
      <dsp:nvSpPr>
        <dsp:cNvPr id="0" name=""/>
        <dsp:cNvSpPr/>
      </dsp:nvSpPr>
      <dsp:spPr>
        <a:xfrm>
          <a:off x="2296655" y="2429581"/>
          <a:ext cx="304292" cy="304292"/>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7C83B0-AEFD-4112-AFD9-C583AAB253FF}">
      <dsp:nvSpPr>
        <dsp:cNvPr id="0" name=""/>
        <dsp:cNvSpPr/>
      </dsp:nvSpPr>
      <dsp:spPr>
        <a:xfrm>
          <a:off x="2448801" y="2581727"/>
          <a:ext cx="1597533" cy="2172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38"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Treatment Goals</a:t>
          </a:r>
        </a:p>
      </dsp:txBody>
      <dsp:txXfrm>
        <a:off x="2448801" y="2581727"/>
        <a:ext cx="1597533" cy="2172835"/>
      </dsp:txXfrm>
    </dsp:sp>
    <dsp:sp modelId="{7503608B-0FDB-4114-BCED-0D5D7C3FFA97}">
      <dsp:nvSpPr>
        <dsp:cNvPr id="0" name=""/>
        <dsp:cNvSpPr/>
      </dsp:nvSpPr>
      <dsp:spPr>
        <a:xfrm>
          <a:off x="3875170" y="1614649"/>
          <a:ext cx="403186" cy="403186"/>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B0BF7-56B0-40AF-959F-D4656CDFD99E}">
      <dsp:nvSpPr>
        <dsp:cNvPr id="0" name=""/>
        <dsp:cNvSpPr/>
      </dsp:nvSpPr>
      <dsp:spPr>
        <a:xfrm>
          <a:off x="4076763" y="1816243"/>
          <a:ext cx="1597533" cy="2938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640" tIns="0" rIns="0" bIns="0"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4076763" y="1816243"/>
        <a:ext cx="1597533" cy="2938319"/>
      </dsp:txXfrm>
    </dsp:sp>
    <dsp:sp modelId="{A3FF8638-B9AA-4EF4-8A08-C57F1620D2D8}">
      <dsp:nvSpPr>
        <dsp:cNvPr id="0" name=""/>
        <dsp:cNvSpPr/>
      </dsp:nvSpPr>
      <dsp:spPr>
        <a:xfrm>
          <a:off x="5594420" y="1075482"/>
          <a:ext cx="540118" cy="54011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17AA6-3EA3-449E-9CE4-0D37332CA42E}">
      <dsp:nvSpPr>
        <dsp:cNvPr id="0" name=""/>
        <dsp:cNvSpPr/>
      </dsp:nvSpPr>
      <dsp:spPr>
        <a:xfrm>
          <a:off x="5864479" y="1345541"/>
          <a:ext cx="1597533" cy="3409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198" tIns="0" rIns="0" bIns="0"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5864479" y="1345541"/>
        <a:ext cx="1597533" cy="340902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65CFC-9346-407A-AB10-1E199D109BC8}">
      <dsp:nvSpPr>
        <dsp:cNvPr id="0" name=""/>
        <dsp:cNvSpPr/>
      </dsp:nvSpPr>
      <dsp:spPr>
        <a:xfrm>
          <a:off x="311149" y="0"/>
          <a:ext cx="7607300" cy="4754563"/>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F7644-EC26-47FA-8110-A8A5EB52F30B}">
      <dsp:nvSpPr>
        <dsp:cNvPr id="0" name=""/>
        <dsp:cNvSpPr/>
      </dsp:nvSpPr>
      <dsp:spPr>
        <a:xfrm>
          <a:off x="1060468" y="3535493"/>
          <a:ext cx="174967" cy="1749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A3153-E4C8-48A5-B21D-A644B3209B2A}">
      <dsp:nvSpPr>
        <dsp:cNvPr id="0" name=""/>
        <dsp:cNvSpPr/>
      </dsp:nvSpPr>
      <dsp:spPr>
        <a:xfrm>
          <a:off x="1147952" y="3622977"/>
          <a:ext cx="1300848" cy="1131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2"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under-standing of anxiety</a:t>
          </a:r>
        </a:p>
      </dsp:txBody>
      <dsp:txXfrm>
        <a:off x="1147952" y="3622977"/>
        <a:ext cx="1300848" cy="1131585"/>
      </dsp:txXfrm>
    </dsp:sp>
    <dsp:sp modelId="{ADD74B63-9805-41CE-8BD2-FFFC51A880BF}">
      <dsp:nvSpPr>
        <dsp:cNvPr id="0" name=""/>
        <dsp:cNvSpPr/>
      </dsp:nvSpPr>
      <dsp:spPr>
        <a:xfrm>
          <a:off x="2296655" y="2429581"/>
          <a:ext cx="304292" cy="304292"/>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7C83B0-AEFD-4112-AFD9-C583AAB253FF}">
      <dsp:nvSpPr>
        <dsp:cNvPr id="0" name=""/>
        <dsp:cNvSpPr/>
      </dsp:nvSpPr>
      <dsp:spPr>
        <a:xfrm>
          <a:off x="2448801" y="2581727"/>
          <a:ext cx="1597533" cy="2172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38"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Treatment Goals</a:t>
          </a:r>
        </a:p>
      </dsp:txBody>
      <dsp:txXfrm>
        <a:off x="2448801" y="2581727"/>
        <a:ext cx="1597533" cy="2172835"/>
      </dsp:txXfrm>
    </dsp:sp>
    <dsp:sp modelId="{7503608B-0FDB-4114-BCED-0D5D7C3FFA97}">
      <dsp:nvSpPr>
        <dsp:cNvPr id="0" name=""/>
        <dsp:cNvSpPr/>
      </dsp:nvSpPr>
      <dsp:spPr>
        <a:xfrm>
          <a:off x="3875170" y="1614649"/>
          <a:ext cx="403186" cy="403186"/>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B0BF7-56B0-40AF-959F-D4656CDFD99E}">
      <dsp:nvSpPr>
        <dsp:cNvPr id="0" name=""/>
        <dsp:cNvSpPr/>
      </dsp:nvSpPr>
      <dsp:spPr>
        <a:xfrm>
          <a:off x="4076763" y="1816243"/>
          <a:ext cx="1597533" cy="2938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640"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Your empathic vocabulary</a:t>
          </a:r>
        </a:p>
      </dsp:txBody>
      <dsp:txXfrm>
        <a:off x="4076763" y="1816243"/>
        <a:ext cx="1597533" cy="2938319"/>
      </dsp:txXfrm>
    </dsp:sp>
    <dsp:sp modelId="{A3FF8638-B9AA-4EF4-8A08-C57F1620D2D8}">
      <dsp:nvSpPr>
        <dsp:cNvPr id="0" name=""/>
        <dsp:cNvSpPr/>
      </dsp:nvSpPr>
      <dsp:spPr>
        <a:xfrm>
          <a:off x="5594420" y="1075482"/>
          <a:ext cx="540118" cy="54011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17AA6-3EA3-449E-9CE4-0D37332CA42E}">
      <dsp:nvSpPr>
        <dsp:cNvPr id="0" name=""/>
        <dsp:cNvSpPr/>
      </dsp:nvSpPr>
      <dsp:spPr>
        <a:xfrm>
          <a:off x="5864479" y="1345541"/>
          <a:ext cx="1597533" cy="3409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198" tIns="0" rIns="0" bIns="0"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5864479" y="1345541"/>
        <a:ext cx="1597533" cy="340902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65CFC-9346-407A-AB10-1E199D109BC8}">
      <dsp:nvSpPr>
        <dsp:cNvPr id="0" name=""/>
        <dsp:cNvSpPr/>
      </dsp:nvSpPr>
      <dsp:spPr>
        <a:xfrm>
          <a:off x="311149" y="0"/>
          <a:ext cx="7607300" cy="4754563"/>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F7644-EC26-47FA-8110-A8A5EB52F30B}">
      <dsp:nvSpPr>
        <dsp:cNvPr id="0" name=""/>
        <dsp:cNvSpPr/>
      </dsp:nvSpPr>
      <dsp:spPr>
        <a:xfrm>
          <a:off x="1060468" y="3535493"/>
          <a:ext cx="174967" cy="1749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A3153-E4C8-48A5-B21D-A644B3209B2A}">
      <dsp:nvSpPr>
        <dsp:cNvPr id="0" name=""/>
        <dsp:cNvSpPr/>
      </dsp:nvSpPr>
      <dsp:spPr>
        <a:xfrm>
          <a:off x="1147952" y="3622977"/>
          <a:ext cx="1300848" cy="1131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2"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under-standing of anxiety</a:t>
          </a:r>
        </a:p>
      </dsp:txBody>
      <dsp:txXfrm>
        <a:off x="1147952" y="3622977"/>
        <a:ext cx="1300848" cy="1131585"/>
      </dsp:txXfrm>
    </dsp:sp>
    <dsp:sp modelId="{ADD74B63-9805-41CE-8BD2-FFFC51A880BF}">
      <dsp:nvSpPr>
        <dsp:cNvPr id="0" name=""/>
        <dsp:cNvSpPr/>
      </dsp:nvSpPr>
      <dsp:spPr>
        <a:xfrm>
          <a:off x="2296655" y="2429581"/>
          <a:ext cx="304292" cy="304292"/>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7C83B0-AEFD-4112-AFD9-C583AAB253FF}">
      <dsp:nvSpPr>
        <dsp:cNvPr id="0" name=""/>
        <dsp:cNvSpPr/>
      </dsp:nvSpPr>
      <dsp:spPr>
        <a:xfrm>
          <a:off x="2448801" y="2581727"/>
          <a:ext cx="1597533" cy="2172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38"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Treatment Goals</a:t>
          </a:r>
        </a:p>
      </dsp:txBody>
      <dsp:txXfrm>
        <a:off x="2448801" y="2581727"/>
        <a:ext cx="1597533" cy="2172835"/>
      </dsp:txXfrm>
    </dsp:sp>
    <dsp:sp modelId="{7503608B-0FDB-4114-BCED-0D5D7C3FFA97}">
      <dsp:nvSpPr>
        <dsp:cNvPr id="0" name=""/>
        <dsp:cNvSpPr/>
      </dsp:nvSpPr>
      <dsp:spPr>
        <a:xfrm>
          <a:off x="3875170" y="1614649"/>
          <a:ext cx="403186" cy="403186"/>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B0BF7-56B0-40AF-959F-D4656CDFD99E}">
      <dsp:nvSpPr>
        <dsp:cNvPr id="0" name=""/>
        <dsp:cNvSpPr/>
      </dsp:nvSpPr>
      <dsp:spPr>
        <a:xfrm>
          <a:off x="4076763" y="1816243"/>
          <a:ext cx="1597533" cy="2938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640"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Your empathic vocabulary</a:t>
          </a:r>
        </a:p>
      </dsp:txBody>
      <dsp:txXfrm>
        <a:off x="4076763" y="1816243"/>
        <a:ext cx="1597533" cy="2938319"/>
      </dsp:txXfrm>
    </dsp:sp>
    <dsp:sp modelId="{A3FF8638-B9AA-4EF4-8A08-C57F1620D2D8}">
      <dsp:nvSpPr>
        <dsp:cNvPr id="0" name=""/>
        <dsp:cNvSpPr/>
      </dsp:nvSpPr>
      <dsp:spPr>
        <a:xfrm>
          <a:off x="5594420" y="1075482"/>
          <a:ext cx="540118" cy="54011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17AA6-3EA3-449E-9CE4-0D37332CA42E}">
      <dsp:nvSpPr>
        <dsp:cNvPr id="0" name=""/>
        <dsp:cNvSpPr/>
      </dsp:nvSpPr>
      <dsp:spPr>
        <a:xfrm>
          <a:off x="5864479" y="1345541"/>
          <a:ext cx="1597533" cy="3409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198"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Your knowledge of Whole Patient</a:t>
          </a:r>
        </a:p>
      </dsp:txBody>
      <dsp:txXfrm>
        <a:off x="5864479" y="1345541"/>
        <a:ext cx="1597533" cy="340902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65CFC-9346-407A-AB10-1E199D109BC8}">
      <dsp:nvSpPr>
        <dsp:cNvPr id="0" name=""/>
        <dsp:cNvSpPr/>
      </dsp:nvSpPr>
      <dsp:spPr>
        <a:xfrm>
          <a:off x="311149" y="0"/>
          <a:ext cx="7607300" cy="4754563"/>
        </a:xfrm>
        <a:prstGeom prst="swooshArrow">
          <a:avLst>
            <a:gd name="adj1" fmla="val 25000"/>
            <a:gd name="adj2" fmla="val 25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F7644-EC26-47FA-8110-A8A5EB52F30B}">
      <dsp:nvSpPr>
        <dsp:cNvPr id="0" name=""/>
        <dsp:cNvSpPr/>
      </dsp:nvSpPr>
      <dsp:spPr>
        <a:xfrm>
          <a:off x="1060468" y="3535493"/>
          <a:ext cx="174967" cy="17496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A3153-E4C8-48A5-B21D-A644B3209B2A}">
      <dsp:nvSpPr>
        <dsp:cNvPr id="0" name=""/>
        <dsp:cNvSpPr/>
      </dsp:nvSpPr>
      <dsp:spPr>
        <a:xfrm>
          <a:off x="1147952" y="3622977"/>
          <a:ext cx="1300848" cy="1131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2"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under-standing of anxiety</a:t>
          </a:r>
        </a:p>
      </dsp:txBody>
      <dsp:txXfrm>
        <a:off x="1147952" y="3622977"/>
        <a:ext cx="1300848" cy="1131585"/>
      </dsp:txXfrm>
    </dsp:sp>
    <dsp:sp modelId="{ADD74B63-9805-41CE-8BD2-FFFC51A880BF}">
      <dsp:nvSpPr>
        <dsp:cNvPr id="0" name=""/>
        <dsp:cNvSpPr/>
      </dsp:nvSpPr>
      <dsp:spPr>
        <a:xfrm>
          <a:off x="2296655" y="2429581"/>
          <a:ext cx="304292" cy="304292"/>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7C83B0-AEFD-4112-AFD9-C583AAB253FF}">
      <dsp:nvSpPr>
        <dsp:cNvPr id="0" name=""/>
        <dsp:cNvSpPr/>
      </dsp:nvSpPr>
      <dsp:spPr>
        <a:xfrm>
          <a:off x="2448801" y="2581727"/>
          <a:ext cx="1597533" cy="2172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238"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Pt’s Treatment Goals</a:t>
          </a:r>
        </a:p>
      </dsp:txBody>
      <dsp:txXfrm>
        <a:off x="2448801" y="2581727"/>
        <a:ext cx="1597533" cy="2172835"/>
      </dsp:txXfrm>
    </dsp:sp>
    <dsp:sp modelId="{7503608B-0FDB-4114-BCED-0D5D7C3FFA97}">
      <dsp:nvSpPr>
        <dsp:cNvPr id="0" name=""/>
        <dsp:cNvSpPr/>
      </dsp:nvSpPr>
      <dsp:spPr>
        <a:xfrm>
          <a:off x="3875170" y="1614649"/>
          <a:ext cx="403186" cy="403186"/>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7B0BF7-56B0-40AF-959F-D4656CDFD99E}">
      <dsp:nvSpPr>
        <dsp:cNvPr id="0" name=""/>
        <dsp:cNvSpPr/>
      </dsp:nvSpPr>
      <dsp:spPr>
        <a:xfrm>
          <a:off x="4076763" y="1816243"/>
          <a:ext cx="1597533" cy="2938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640"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Your empathic vocabulary</a:t>
          </a:r>
        </a:p>
      </dsp:txBody>
      <dsp:txXfrm>
        <a:off x="4076763" y="1816243"/>
        <a:ext cx="1597533" cy="2938319"/>
      </dsp:txXfrm>
    </dsp:sp>
    <dsp:sp modelId="{A3FF8638-B9AA-4EF4-8A08-C57F1620D2D8}">
      <dsp:nvSpPr>
        <dsp:cNvPr id="0" name=""/>
        <dsp:cNvSpPr/>
      </dsp:nvSpPr>
      <dsp:spPr>
        <a:xfrm>
          <a:off x="5594420" y="1075482"/>
          <a:ext cx="540118" cy="54011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17AA6-3EA3-449E-9CE4-0D37332CA42E}">
      <dsp:nvSpPr>
        <dsp:cNvPr id="0" name=""/>
        <dsp:cNvSpPr/>
      </dsp:nvSpPr>
      <dsp:spPr>
        <a:xfrm>
          <a:off x="5864479" y="1345541"/>
          <a:ext cx="1597533" cy="3409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198" tIns="0" rIns="0" bIns="0" numCol="1" spcCol="1270" anchor="t" anchorCtr="0">
          <a:noAutofit/>
        </a:bodyPr>
        <a:lstStyle/>
        <a:p>
          <a:pPr marL="0" lvl="0" indent="0" algn="l" defTabSz="933450" rtl="0">
            <a:lnSpc>
              <a:spcPct val="90000"/>
            </a:lnSpc>
            <a:spcBef>
              <a:spcPct val="0"/>
            </a:spcBef>
            <a:spcAft>
              <a:spcPct val="35000"/>
            </a:spcAft>
            <a:buNone/>
          </a:pPr>
          <a:r>
            <a:rPr lang="en-US" sz="2100" kern="1200" dirty="0"/>
            <a:t>Your knowledge of Whole Patient</a:t>
          </a:r>
        </a:p>
      </dsp:txBody>
      <dsp:txXfrm>
        <a:off x="5864479" y="1345541"/>
        <a:ext cx="1597533" cy="34090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5BF3E-FF63-4121-85D4-356BD266EF39}">
      <dsp:nvSpPr>
        <dsp:cNvPr id="0" name=""/>
        <dsp:cNvSpPr/>
      </dsp:nvSpPr>
      <dsp:spPr>
        <a:xfrm>
          <a:off x="0" y="70955"/>
          <a:ext cx="8229600" cy="16309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The inability to identify and describe one’s own emotions</a:t>
          </a:r>
        </a:p>
      </dsp:txBody>
      <dsp:txXfrm>
        <a:off x="79618" y="150573"/>
        <a:ext cx="8070364" cy="1471744"/>
      </dsp:txXfrm>
    </dsp:sp>
    <dsp:sp modelId="{BABB2A97-D960-4407-991D-D770D99EE2FE}">
      <dsp:nvSpPr>
        <dsp:cNvPr id="0" name=""/>
        <dsp:cNvSpPr/>
      </dsp:nvSpPr>
      <dsp:spPr>
        <a:xfrm>
          <a:off x="0" y="1751983"/>
          <a:ext cx="8229600" cy="163098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Alternate expression may occur via altered behavior (e.g. children acting out), or</a:t>
          </a:r>
        </a:p>
      </dsp:txBody>
      <dsp:txXfrm>
        <a:off x="79618" y="1831601"/>
        <a:ext cx="8070364" cy="14717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5BF3E-FF63-4121-85D4-356BD266EF39}">
      <dsp:nvSpPr>
        <dsp:cNvPr id="0" name=""/>
        <dsp:cNvSpPr/>
      </dsp:nvSpPr>
      <dsp:spPr>
        <a:xfrm>
          <a:off x="0" y="53711"/>
          <a:ext cx="8229600" cy="164465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 inability to identify and describe one’s own emotions</a:t>
          </a:r>
        </a:p>
      </dsp:txBody>
      <dsp:txXfrm>
        <a:off x="80285" y="133996"/>
        <a:ext cx="8069030" cy="1484084"/>
      </dsp:txXfrm>
    </dsp:sp>
    <dsp:sp modelId="{BABB2A97-D960-4407-991D-D770D99EE2FE}">
      <dsp:nvSpPr>
        <dsp:cNvPr id="0" name=""/>
        <dsp:cNvSpPr/>
      </dsp:nvSpPr>
      <dsp:spPr>
        <a:xfrm>
          <a:off x="0" y="1738308"/>
          <a:ext cx="8229600" cy="1644654"/>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en-US" sz="2700" kern="1200" dirty="0"/>
            <a:t>Alternate expression may occur via altered behavior (e.g. children acting out), or</a:t>
          </a:r>
        </a:p>
        <a:p>
          <a:pPr marL="0" lvl="0" indent="0" algn="l" defTabSz="1200150" rtl="0">
            <a:lnSpc>
              <a:spcPct val="90000"/>
            </a:lnSpc>
            <a:spcBef>
              <a:spcPct val="0"/>
            </a:spcBef>
            <a:spcAft>
              <a:spcPct val="35000"/>
            </a:spcAft>
            <a:buNone/>
          </a:pPr>
          <a:r>
            <a:rPr lang="en-US" sz="2700" kern="1200" dirty="0"/>
            <a:t>the experience and report of symptoms (somatization)</a:t>
          </a:r>
        </a:p>
      </dsp:txBody>
      <dsp:txXfrm>
        <a:off x="80285" y="1818593"/>
        <a:ext cx="8069030" cy="14840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78C98-639D-487D-ABCA-343F695A42C9}">
      <dsp:nvSpPr>
        <dsp:cNvPr id="0" name=""/>
        <dsp:cNvSpPr/>
      </dsp:nvSpPr>
      <dsp:spPr>
        <a:xfrm>
          <a:off x="2933929" y="761"/>
          <a:ext cx="375306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kern="1200" dirty="0"/>
            <a:t>Invite spouse/partner to appointments</a:t>
          </a:r>
        </a:p>
      </dsp:txBody>
      <dsp:txXfrm>
        <a:off x="2933929" y="761"/>
        <a:ext cx="3753067" cy="1697452"/>
      </dsp:txXfrm>
    </dsp:sp>
    <dsp:sp modelId="{111E7B24-056E-4C35-A4C1-6D2AADF357AA}">
      <dsp:nvSpPr>
        <dsp:cNvPr id="0" name=""/>
        <dsp:cNvSpPr/>
      </dsp:nvSpPr>
      <dsp:spPr>
        <a:xfrm>
          <a:off x="1085403" y="761"/>
          <a:ext cx="168047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1A16FE-2128-44F2-9728-E27AB996A116}">
      <dsp:nvSpPr>
        <dsp:cNvPr id="0" name=""/>
        <dsp:cNvSpPr/>
      </dsp:nvSpPr>
      <dsp:spPr>
        <a:xfrm>
          <a:off x="1085403" y="1978293"/>
          <a:ext cx="375306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u="none" kern="1200" dirty="0"/>
            <a:t>To increase data and</a:t>
          </a:r>
        </a:p>
      </dsp:txBody>
      <dsp:txXfrm>
        <a:off x="1085403" y="1978293"/>
        <a:ext cx="3753067" cy="1697452"/>
      </dsp:txXfrm>
    </dsp:sp>
    <dsp:sp modelId="{C625352F-2C07-4550-9572-87BAC0C679A4}">
      <dsp:nvSpPr>
        <dsp:cNvPr id="0" name=""/>
        <dsp:cNvSpPr/>
      </dsp:nvSpPr>
      <dsp:spPr>
        <a:xfrm>
          <a:off x="5006518" y="1978293"/>
          <a:ext cx="168047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5F386-C83C-4295-8170-B847684C9C1E}">
      <dsp:nvSpPr>
        <dsp:cNvPr id="0" name=""/>
        <dsp:cNvSpPr/>
      </dsp:nvSpPr>
      <dsp:spPr>
        <a:xfrm>
          <a:off x="2933929" y="3955825"/>
          <a:ext cx="375306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to reinforce your message</a:t>
          </a:r>
        </a:p>
      </dsp:txBody>
      <dsp:txXfrm>
        <a:off x="2933929" y="3955825"/>
        <a:ext cx="3753067" cy="1697452"/>
      </dsp:txXfrm>
    </dsp:sp>
    <dsp:sp modelId="{3D33D9AC-D66F-4DC7-8423-A471629C32BF}">
      <dsp:nvSpPr>
        <dsp:cNvPr id="0" name=""/>
        <dsp:cNvSpPr/>
      </dsp:nvSpPr>
      <dsp:spPr>
        <a:xfrm>
          <a:off x="1085403" y="3955825"/>
          <a:ext cx="168047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78C98-639D-487D-ABCA-343F695A42C9}">
      <dsp:nvSpPr>
        <dsp:cNvPr id="0" name=""/>
        <dsp:cNvSpPr/>
      </dsp:nvSpPr>
      <dsp:spPr>
        <a:xfrm>
          <a:off x="2933929" y="761"/>
          <a:ext cx="375306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Inquire about adherence to plan! </a:t>
          </a:r>
        </a:p>
      </dsp:txBody>
      <dsp:txXfrm>
        <a:off x="2933929" y="761"/>
        <a:ext cx="3753067" cy="1697452"/>
      </dsp:txXfrm>
    </dsp:sp>
    <dsp:sp modelId="{111E7B24-056E-4C35-A4C1-6D2AADF357AA}">
      <dsp:nvSpPr>
        <dsp:cNvPr id="0" name=""/>
        <dsp:cNvSpPr/>
      </dsp:nvSpPr>
      <dsp:spPr>
        <a:xfrm>
          <a:off x="1085403" y="761"/>
          <a:ext cx="168047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1A16FE-2128-44F2-9728-E27AB996A116}">
      <dsp:nvSpPr>
        <dsp:cNvPr id="0" name=""/>
        <dsp:cNvSpPr/>
      </dsp:nvSpPr>
      <dsp:spPr>
        <a:xfrm>
          <a:off x="1085403" y="1978293"/>
          <a:ext cx="375306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Otherwise, you signal that prior recommendations were not important</a:t>
          </a:r>
          <a:endParaRPr lang="en-US" sz="2000" u="sng" kern="1200" dirty="0"/>
        </a:p>
      </dsp:txBody>
      <dsp:txXfrm>
        <a:off x="1085403" y="1978293"/>
        <a:ext cx="3753067" cy="1697452"/>
      </dsp:txXfrm>
    </dsp:sp>
    <dsp:sp modelId="{C625352F-2C07-4550-9572-87BAC0C679A4}">
      <dsp:nvSpPr>
        <dsp:cNvPr id="0" name=""/>
        <dsp:cNvSpPr/>
      </dsp:nvSpPr>
      <dsp:spPr>
        <a:xfrm>
          <a:off x="5006518" y="1978293"/>
          <a:ext cx="168047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5F386-C83C-4295-8170-B847684C9C1E}">
      <dsp:nvSpPr>
        <dsp:cNvPr id="0" name=""/>
        <dsp:cNvSpPr/>
      </dsp:nvSpPr>
      <dsp:spPr>
        <a:xfrm>
          <a:off x="2933929" y="3955825"/>
          <a:ext cx="375306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i="0" u="sng" kern="1200" dirty="0"/>
            <a:t>Lack of follow-up inquiry</a:t>
          </a:r>
        </a:p>
        <a:p>
          <a:pPr marL="0" lvl="0" indent="0" algn="ctr" defTabSz="889000" rtl="0">
            <a:lnSpc>
              <a:spcPct val="90000"/>
            </a:lnSpc>
            <a:spcBef>
              <a:spcPct val="0"/>
            </a:spcBef>
            <a:spcAft>
              <a:spcPct val="35000"/>
            </a:spcAft>
            <a:buNone/>
          </a:pPr>
          <a:r>
            <a:rPr lang="en-US" sz="2000" i="0" u="sng" kern="1200" dirty="0"/>
            <a:t>promotes non-adherence</a:t>
          </a:r>
          <a:endParaRPr lang="en-US" sz="2000" i="0" kern="1200" dirty="0"/>
        </a:p>
      </dsp:txBody>
      <dsp:txXfrm>
        <a:off x="2933929" y="3955825"/>
        <a:ext cx="3753067" cy="1697452"/>
      </dsp:txXfrm>
    </dsp:sp>
    <dsp:sp modelId="{3D33D9AC-D66F-4DC7-8423-A471629C32BF}">
      <dsp:nvSpPr>
        <dsp:cNvPr id="0" name=""/>
        <dsp:cNvSpPr/>
      </dsp:nvSpPr>
      <dsp:spPr>
        <a:xfrm>
          <a:off x="1085403" y="3955825"/>
          <a:ext cx="168047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78C98-639D-487D-ABCA-343F695A42C9}">
      <dsp:nvSpPr>
        <dsp:cNvPr id="0" name=""/>
        <dsp:cNvSpPr/>
      </dsp:nvSpPr>
      <dsp:spPr>
        <a:xfrm>
          <a:off x="2933929" y="761"/>
          <a:ext cx="375306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Consider regular schedule of return visits </a:t>
          </a:r>
        </a:p>
      </dsp:txBody>
      <dsp:txXfrm>
        <a:off x="2933929" y="761"/>
        <a:ext cx="3753067" cy="1697452"/>
      </dsp:txXfrm>
    </dsp:sp>
    <dsp:sp modelId="{111E7B24-056E-4C35-A4C1-6D2AADF357AA}">
      <dsp:nvSpPr>
        <dsp:cNvPr id="0" name=""/>
        <dsp:cNvSpPr/>
      </dsp:nvSpPr>
      <dsp:spPr>
        <a:xfrm>
          <a:off x="1085403" y="761"/>
          <a:ext cx="168047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1A16FE-2128-44F2-9728-E27AB996A116}">
      <dsp:nvSpPr>
        <dsp:cNvPr id="0" name=""/>
        <dsp:cNvSpPr/>
      </dsp:nvSpPr>
      <dsp:spPr>
        <a:xfrm>
          <a:off x="1085403" y="1978293"/>
          <a:ext cx="375306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000" kern="1200" dirty="0"/>
            <a:t>–contingent on calendar, not on symptoms</a:t>
          </a:r>
        </a:p>
        <a:p>
          <a:pPr marL="0" lvl="0" algn="ctr" defTabSz="889000" rtl="0">
            <a:lnSpc>
              <a:spcPct val="90000"/>
            </a:lnSpc>
            <a:spcBef>
              <a:spcPct val="0"/>
            </a:spcBef>
            <a:spcAft>
              <a:spcPct val="35000"/>
            </a:spcAft>
            <a:buNone/>
          </a:pPr>
          <a:endParaRPr lang="en-US" sz="1400" u="sng" kern="1200" dirty="0"/>
        </a:p>
      </dsp:txBody>
      <dsp:txXfrm>
        <a:off x="1085403" y="1978293"/>
        <a:ext cx="3753067" cy="1697452"/>
      </dsp:txXfrm>
    </dsp:sp>
    <dsp:sp modelId="{C625352F-2C07-4550-9572-87BAC0C679A4}">
      <dsp:nvSpPr>
        <dsp:cNvPr id="0" name=""/>
        <dsp:cNvSpPr/>
      </dsp:nvSpPr>
      <dsp:spPr>
        <a:xfrm>
          <a:off x="5006518" y="1978293"/>
          <a:ext cx="168047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5F386-C83C-4295-8170-B847684C9C1E}">
      <dsp:nvSpPr>
        <dsp:cNvPr id="0" name=""/>
        <dsp:cNvSpPr/>
      </dsp:nvSpPr>
      <dsp:spPr>
        <a:xfrm>
          <a:off x="2933929" y="3955825"/>
          <a:ext cx="375306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endParaRPr lang="en-US" sz="2000" kern="1200" dirty="0"/>
        </a:p>
      </dsp:txBody>
      <dsp:txXfrm>
        <a:off x="2933929" y="3955825"/>
        <a:ext cx="3753067" cy="1697452"/>
      </dsp:txXfrm>
    </dsp:sp>
    <dsp:sp modelId="{3D33D9AC-D66F-4DC7-8423-A471629C32BF}">
      <dsp:nvSpPr>
        <dsp:cNvPr id="0" name=""/>
        <dsp:cNvSpPr/>
      </dsp:nvSpPr>
      <dsp:spPr>
        <a:xfrm>
          <a:off x="1085403" y="3955825"/>
          <a:ext cx="168047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78C98-639D-487D-ABCA-343F695A42C9}">
      <dsp:nvSpPr>
        <dsp:cNvPr id="0" name=""/>
        <dsp:cNvSpPr/>
      </dsp:nvSpPr>
      <dsp:spPr>
        <a:xfrm>
          <a:off x="2933929" y="761"/>
          <a:ext cx="375306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dirty="0"/>
            <a:t>When certain names on your schedule make your head hurt</a:t>
          </a:r>
        </a:p>
      </dsp:txBody>
      <dsp:txXfrm>
        <a:off x="2933929" y="761"/>
        <a:ext cx="3753067" cy="1697452"/>
      </dsp:txXfrm>
    </dsp:sp>
    <dsp:sp modelId="{111E7B24-056E-4C35-A4C1-6D2AADF357AA}">
      <dsp:nvSpPr>
        <dsp:cNvPr id="0" name=""/>
        <dsp:cNvSpPr/>
      </dsp:nvSpPr>
      <dsp:spPr>
        <a:xfrm>
          <a:off x="1085403" y="761"/>
          <a:ext cx="1680477" cy="169745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1A16FE-2128-44F2-9728-E27AB996A116}">
      <dsp:nvSpPr>
        <dsp:cNvPr id="0" name=""/>
        <dsp:cNvSpPr/>
      </dsp:nvSpPr>
      <dsp:spPr>
        <a:xfrm>
          <a:off x="1085403" y="1978293"/>
          <a:ext cx="375306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u="none" kern="1200" dirty="0"/>
            <a:t>perhaps </a:t>
          </a:r>
          <a:r>
            <a:rPr lang="en-US" sz="2000" i="0" u="sng" kern="1200" dirty="0"/>
            <a:t>you</a:t>
          </a:r>
          <a:r>
            <a:rPr lang="en-US" sz="2000" u="none" kern="1200" dirty="0"/>
            <a:t> will benefit from</a:t>
          </a:r>
        </a:p>
      </dsp:txBody>
      <dsp:txXfrm>
        <a:off x="1085403" y="1978293"/>
        <a:ext cx="3753067" cy="1697452"/>
      </dsp:txXfrm>
    </dsp:sp>
    <dsp:sp modelId="{C625352F-2C07-4550-9572-87BAC0C679A4}">
      <dsp:nvSpPr>
        <dsp:cNvPr id="0" name=""/>
        <dsp:cNvSpPr/>
      </dsp:nvSpPr>
      <dsp:spPr>
        <a:xfrm>
          <a:off x="5006518" y="1978293"/>
          <a:ext cx="1680477" cy="1697452"/>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5F386-C83C-4295-8170-B847684C9C1E}">
      <dsp:nvSpPr>
        <dsp:cNvPr id="0" name=""/>
        <dsp:cNvSpPr/>
      </dsp:nvSpPr>
      <dsp:spPr>
        <a:xfrm>
          <a:off x="2895610" y="3956587"/>
          <a:ext cx="375306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endParaRPr lang="en-US" sz="2000" i="0" kern="1200" dirty="0"/>
        </a:p>
      </dsp:txBody>
      <dsp:txXfrm>
        <a:off x="2895610" y="3956587"/>
        <a:ext cx="3753067" cy="1697452"/>
      </dsp:txXfrm>
    </dsp:sp>
    <dsp:sp modelId="{3D33D9AC-D66F-4DC7-8423-A471629C32BF}">
      <dsp:nvSpPr>
        <dsp:cNvPr id="0" name=""/>
        <dsp:cNvSpPr/>
      </dsp:nvSpPr>
      <dsp:spPr>
        <a:xfrm>
          <a:off x="1085403" y="3955825"/>
          <a:ext cx="1680477" cy="169745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232400" y="0"/>
            <a:ext cx="4002088" cy="3508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93DBFFB-45C8-414A-A13D-50E72873D968}" type="datetimeFigureOut">
              <a:rPr lang="en-US"/>
              <a:pPr>
                <a:defRPr/>
              </a:pPr>
              <a:t>10/6/2018</a:t>
            </a:fld>
            <a:endParaRPr lang="en-US"/>
          </a:p>
        </p:txBody>
      </p:sp>
      <p:sp>
        <p:nvSpPr>
          <p:cNvPr id="4" name="Footer Placeholder 3"/>
          <p:cNvSpPr>
            <a:spLocks noGrp="1"/>
          </p:cNvSpPr>
          <p:nvPr>
            <p:ph type="ftr" sz="quarter" idx="2"/>
          </p:nvPr>
        </p:nvSpPr>
        <p:spPr>
          <a:xfrm>
            <a:off x="0" y="6657975"/>
            <a:ext cx="4002088" cy="3508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232400" y="6657975"/>
            <a:ext cx="4002088" cy="3508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8AE562B-4290-482E-9717-3319396036B0}" type="slidenum">
              <a:rPr lang="en-US"/>
              <a:pPr>
                <a:defRPr/>
              </a:pPr>
              <a:t>‹#›</a:t>
            </a:fld>
            <a:endParaRPr lang="en-US"/>
          </a:p>
        </p:txBody>
      </p:sp>
    </p:spTree>
    <p:extLst>
      <p:ext uri="{BB962C8B-B14F-4D97-AF65-F5344CB8AC3E}">
        <p14:creationId xmlns:p14="http://schemas.microsoft.com/office/powerpoint/2010/main" val="660820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88" cy="3508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5232400" y="0"/>
            <a:ext cx="4002088" cy="350838"/>
          </a:xfrm>
          <a:prstGeom prst="rect">
            <a:avLst/>
          </a:prstGeom>
        </p:spPr>
        <p:txBody>
          <a:bodyPr vert="horz" lIns="91440" tIns="45720" rIns="91440" bIns="45720" rtlCol="0"/>
          <a:lstStyle>
            <a:lvl1pPr algn="r">
              <a:defRPr sz="1200"/>
            </a:lvl1pPr>
          </a:lstStyle>
          <a:p>
            <a:pPr>
              <a:defRPr/>
            </a:pPr>
            <a:fld id="{8A91F6F8-DC33-4D1A-9568-61D6959379BE}" type="datetimeFigureOut">
              <a:rPr lang="en-US"/>
              <a:pPr>
                <a:defRPr/>
              </a:pPr>
              <a:t>10/6/2018</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23925" y="3330575"/>
            <a:ext cx="7388225" cy="31543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57975"/>
            <a:ext cx="4002088" cy="3508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32400" y="6657975"/>
            <a:ext cx="4002088" cy="350838"/>
          </a:xfrm>
          <a:prstGeom prst="rect">
            <a:avLst/>
          </a:prstGeom>
        </p:spPr>
        <p:txBody>
          <a:bodyPr vert="horz" lIns="91440" tIns="45720" rIns="91440" bIns="45720" rtlCol="0" anchor="b"/>
          <a:lstStyle>
            <a:lvl1pPr algn="r">
              <a:defRPr sz="1200"/>
            </a:lvl1pPr>
          </a:lstStyle>
          <a:p>
            <a:pPr>
              <a:defRPr/>
            </a:pPr>
            <a:fld id="{F7174BB7-FBC4-4C94-BA52-FC29754CC08D}" type="slidenum">
              <a:rPr lang="en-US"/>
              <a:pPr>
                <a:defRPr/>
              </a:pPr>
              <a:t>‹#›</a:t>
            </a:fld>
            <a:endParaRPr lang="en-US"/>
          </a:p>
        </p:txBody>
      </p:sp>
    </p:spTree>
    <p:extLst>
      <p:ext uri="{BB962C8B-B14F-4D97-AF65-F5344CB8AC3E}">
        <p14:creationId xmlns:p14="http://schemas.microsoft.com/office/powerpoint/2010/main" val="4153316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Meanwhile neglecting conditions that don’t always announce their presence with symptoms, such as hypertension, diabetes, glaucoma.</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We hope to touch upon strategies for all patients who’s symptoms are partially mediated by the brain.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Another commonly used category is “Medically Unexplained Symptoms”</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a:t>
            </a:fld>
            <a:endParaRPr lang="en-US"/>
          </a:p>
        </p:txBody>
      </p:sp>
    </p:spTree>
    <p:extLst>
      <p:ext uri="{BB962C8B-B14F-4D97-AF65-F5344CB8AC3E}">
        <p14:creationId xmlns:p14="http://schemas.microsoft.com/office/powerpoint/2010/main" val="2418448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Patients who exercise rarely experience hurt when they do, then wait too long before trying again.</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11</a:t>
            </a:fld>
            <a:endParaRPr lang="en-US"/>
          </a:p>
        </p:txBody>
      </p:sp>
    </p:spTree>
    <p:extLst>
      <p:ext uri="{BB962C8B-B14F-4D97-AF65-F5344CB8AC3E}">
        <p14:creationId xmlns:p14="http://schemas.microsoft.com/office/powerpoint/2010/main" val="6929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F606877-1620-4ADD-8111-37BC1E2CA4CC}" type="slidenum">
              <a:rPr lang="en-US" altLang="en-US" smtClean="0">
                <a:latin typeface="Constantia" pitchFamily="18" charset="0"/>
              </a:rPr>
              <a:pPr eaLnBrk="1" hangingPunct="1">
                <a:spcBef>
                  <a:spcPct val="0"/>
                </a:spcBef>
              </a:pPr>
              <a:t>12</a:t>
            </a:fld>
            <a:endParaRPr lang="en-US" altLang="en-US">
              <a:latin typeface="Constantia"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all know this, but empathy and validation may go out the window early when we’re stressed and fatigued</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74DB4D4-BF71-4416-9AA2-E276E30B5B1E}" type="slidenum">
              <a:rPr lang="en-US" altLang="en-US" smtClean="0">
                <a:latin typeface="Constantia" pitchFamily="18" charset="0"/>
              </a:rPr>
              <a:pPr eaLnBrk="1" hangingPunct="1">
                <a:spcBef>
                  <a:spcPct val="0"/>
                </a:spcBef>
              </a:pPr>
              <a:t>13</a:t>
            </a:fld>
            <a:endParaRPr lang="en-US" altLang="en-US">
              <a:latin typeface="Constantia"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Myths: it will reinforce patient’s drama, and it takes too much time. Attentive listening, compassion and empathy need not support patients distorted narrative.</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5C2754A-52A1-4C4A-A42A-12DEC92D49CF}" type="slidenum">
              <a:rPr lang="en-US" altLang="en-US" smtClean="0">
                <a:latin typeface="Constantia" pitchFamily="18" charset="0"/>
              </a:rPr>
              <a:pPr eaLnBrk="1" hangingPunct="1">
                <a:spcBef>
                  <a:spcPct val="0"/>
                </a:spcBef>
              </a:pPr>
              <a:t>14</a:t>
            </a:fld>
            <a:endParaRPr lang="en-US" altLang="en-US">
              <a:latin typeface="Constantia"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15</a:t>
            </a:fld>
            <a:endParaRPr lang="en-US"/>
          </a:p>
        </p:txBody>
      </p:sp>
    </p:spTree>
    <p:extLst>
      <p:ext uri="{BB962C8B-B14F-4D97-AF65-F5344CB8AC3E}">
        <p14:creationId xmlns:p14="http://schemas.microsoft.com/office/powerpoint/2010/main" val="4171930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16</a:t>
            </a:fld>
            <a:endParaRPr lang="en-US"/>
          </a:p>
        </p:txBody>
      </p:sp>
    </p:spTree>
    <p:extLst>
      <p:ext uri="{BB962C8B-B14F-4D97-AF65-F5344CB8AC3E}">
        <p14:creationId xmlns:p14="http://schemas.microsoft.com/office/powerpoint/2010/main" val="1350830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17</a:t>
            </a:fld>
            <a:endParaRPr lang="en-US"/>
          </a:p>
        </p:txBody>
      </p:sp>
    </p:spTree>
    <p:extLst>
      <p:ext uri="{BB962C8B-B14F-4D97-AF65-F5344CB8AC3E}">
        <p14:creationId xmlns:p14="http://schemas.microsoft.com/office/powerpoint/2010/main" val="1220549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18</a:t>
            </a:fld>
            <a:endParaRPr lang="en-US"/>
          </a:p>
        </p:txBody>
      </p:sp>
    </p:spTree>
    <p:extLst>
      <p:ext uri="{BB962C8B-B14F-4D97-AF65-F5344CB8AC3E}">
        <p14:creationId xmlns:p14="http://schemas.microsoft.com/office/powerpoint/2010/main" val="1010445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8A301A5-0BFE-4F2D-B697-D17B10466D36}" type="slidenum">
              <a:rPr lang="en-US" altLang="en-US" smtClean="0">
                <a:latin typeface="Constantia" pitchFamily="18" charset="0"/>
              </a:rPr>
              <a:pPr eaLnBrk="1" hangingPunct="1">
                <a:spcBef>
                  <a:spcPct val="0"/>
                </a:spcBef>
              </a:pPr>
              <a:t>19</a:t>
            </a:fld>
            <a:endParaRPr lang="en-US" altLang="en-US">
              <a:latin typeface="Constantia"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20</a:t>
            </a:fld>
            <a:endParaRPr lang="en-US"/>
          </a:p>
        </p:txBody>
      </p:sp>
    </p:spTree>
    <p:extLst>
      <p:ext uri="{BB962C8B-B14F-4D97-AF65-F5344CB8AC3E}">
        <p14:creationId xmlns:p14="http://schemas.microsoft.com/office/powerpoint/2010/main" val="1018468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a:p>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4E4C5E0-E669-4B76-9427-B71BC9EFF465}" type="slidenum">
              <a:rPr lang="en-US" altLang="en-US" smtClean="0">
                <a:latin typeface="Constantia" pitchFamily="18" charset="0"/>
              </a:rPr>
              <a:pPr eaLnBrk="1" hangingPunct="1">
                <a:spcBef>
                  <a:spcPct val="0"/>
                </a:spcBef>
              </a:pPr>
              <a:t>3</a:t>
            </a:fld>
            <a:endParaRPr lang="en-US" altLang="en-US">
              <a:latin typeface="Constantia"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21</a:t>
            </a:fld>
            <a:endParaRPr lang="en-US"/>
          </a:p>
        </p:txBody>
      </p:sp>
    </p:spTree>
    <p:extLst>
      <p:ext uri="{BB962C8B-B14F-4D97-AF65-F5344CB8AC3E}">
        <p14:creationId xmlns:p14="http://schemas.microsoft.com/office/powerpoint/2010/main" val="706121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as important as agenda-setting.</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22</a:t>
            </a:fld>
            <a:endParaRPr lang="en-US"/>
          </a:p>
        </p:txBody>
      </p:sp>
    </p:spTree>
    <p:extLst>
      <p:ext uri="{BB962C8B-B14F-4D97-AF65-F5344CB8AC3E}">
        <p14:creationId xmlns:p14="http://schemas.microsoft.com/office/powerpoint/2010/main" val="3861339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23</a:t>
            </a:fld>
            <a:endParaRPr lang="en-US"/>
          </a:p>
        </p:txBody>
      </p:sp>
    </p:spTree>
    <p:extLst>
      <p:ext uri="{BB962C8B-B14F-4D97-AF65-F5344CB8AC3E}">
        <p14:creationId xmlns:p14="http://schemas.microsoft.com/office/powerpoint/2010/main" val="3397200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24</a:t>
            </a:fld>
            <a:endParaRPr lang="en-US"/>
          </a:p>
        </p:txBody>
      </p:sp>
    </p:spTree>
    <p:extLst>
      <p:ext uri="{BB962C8B-B14F-4D97-AF65-F5344CB8AC3E}">
        <p14:creationId xmlns:p14="http://schemas.microsoft.com/office/powerpoint/2010/main" val="2460582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For those who struggle with this</a:t>
            </a:r>
          </a:p>
          <a:p>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ECC2BA-E67A-4036-87FB-3EB5EB6DB4F9}" type="slidenum">
              <a:rPr lang="en-US" altLang="en-US" smtClean="0">
                <a:latin typeface="Constantia" pitchFamily="18" charset="0"/>
              </a:rPr>
              <a:pPr eaLnBrk="1" hangingPunct="1">
                <a:spcBef>
                  <a:spcPct val="0"/>
                </a:spcBef>
              </a:pPr>
              <a:t>25</a:t>
            </a:fld>
            <a:endParaRPr lang="en-US" altLang="en-US">
              <a:latin typeface="Constantia"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val="2418448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Gas pains, urge to breathe… most are tuned out; otherwise we would have a cacophony. Like modern headphones, most of us have a noise reduction system.</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27</a:t>
            </a:fld>
            <a:endParaRPr lang="en-US"/>
          </a:p>
        </p:txBody>
      </p:sp>
    </p:spTree>
    <p:extLst>
      <p:ext uri="{BB962C8B-B14F-4D97-AF65-F5344CB8AC3E}">
        <p14:creationId xmlns:p14="http://schemas.microsoft.com/office/powerpoint/2010/main" val="4176438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Gas pains, urge to breathe… most are tuned out; otherwise we would have a cacophony. Like modern headphones, most of us have a noise reduction system.</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28</a:t>
            </a:fld>
            <a:endParaRPr lang="en-US"/>
          </a:p>
        </p:txBody>
      </p:sp>
    </p:spTree>
    <p:extLst>
      <p:ext uri="{BB962C8B-B14F-4D97-AF65-F5344CB8AC3E}">
        <p14:creationId xmlns:p14="http://schemas.microsoft.com/office/powerpoint/2010/main" val="822392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to boost</a:t>
            </a:r>
            <a:r>
              <a:rPr lang="en-US" baseline="0" dirty="0"/>
              <a:t> internal locus of control and self-efficacy.  Passively </a:t>
            </a:r>
            <a:r>
              <a:rPr lang="en-US" baseline="0" dirty="0" err="1"/>
              <a:t>Rx’ing</a:t>
            </a:r>
            <a:r>
              <a:rPr lang="en-US" baseline="0" dirty="0"/>
              <a:t> may otherwise diminish. Rx is a catalyst, Stone Soup</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30</a:t>
            </a:fld>
            <a:endParaRPr lang="en-US"/>
          </a:p>
        </p:txBody>
      </p:sp>
    </p:spTree>
    <p:extLst>
      <p:ext uri="{BB962C8B-B14F-4D97-AF65-F5344CB8AC3E}">
        <p14:creationId xmlns:p14="http://schemas.microsoft.com/office/powerpoint/2010/main" val="29286177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to boost</a:t>
            </a:r>
            <a:r>
              <a:rPr lang="en-US" baseline="0" dirty="0"/>
              <a:t> internal locus of control and self-efficacy.  Passively </a:t>
            </a:r>
            <a:r>
              <a:rPr lang="en-US" baseline="0" dirty="0" err="1"/>
              <a:t>Rx’ing</a:t>
            </a:r>
            <a:r>
              <a:rPr lang="en-US" baseline="0" dirty="0"/>
              <a:t> may otherwise diminish. Rx is a catalyst, Stone Soup</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31</a:t>
            </a:fld>
            <a:endParaRPr lang="en-US"/>
          </a:p>
        </p:txBody>
      </p:sp>
    </p:spTree>
    <p:extLst>
      <p:ext uri="{BB962C8B-B14F-4D97-AF65-F5344CB8AC3E}">
        <p14:creationId xmlns:p14="http://schemas.microsoft.com/office/powerpoint/2010/main" val="2039471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Discuss first two bullets only</a:t>
            </a:r>
          </a:p>
          <a:p>
            <a:pPr marL="742950" lvl="1" indent="-285750">
              <a:spcBef>
                <a:spcPct val="20000"/>
              </a:spcBef>
              <a:buFont typeface="Arial" charset="0"/>
              <a:buChar char="–"/>
            </a:pPr>
            <a:r>
              <a:rPr lang="en-US" altLang="en-US" sz="2800" dirty="0">
                <a:solidFill>
                  <a:srgbClr val="000000"/>
                </a:solidFill>
              </a:rPr>
              <a:t>Aligned with other medical specialties</a:t>
            </a:r>
          </a:p>
          <a:p>
            <a:pPr marL="742950" lvl="1" indent="-285750">
              <a:spcBef>
                <a:spcPct val="20000"/>
              </a:spcBef>
              <a:buFont typeface="Arial" charset="0"/>
              <a:buChar char="–"/>
            </a:pPr>
            <a:r>
              <a:rPr lang="en-US" altLang="en-US" sz="2800" dirty="0">
                <a:solidFill>
                  <a:srgbClr val="000000"/>
                </a:solidFill>
              </a:rPr>
              <a:t>Simplified and </a:t>
            </a:r>
          </a:p>
          <a:p>
            <a:r>
              <a:rPr lang="en-US" altLang="en-US" sz="2800" dirty="0">
                <a:solidFill>
                  <a:srgbClr val="000000"/>
                </a:solidFill>
              </a:rPr>
              <a:t>Overall, these terms are less dichotomous, more holistic, eliminating the mind-body dualism represented</a:t>
            </a:r>
            <a:r>
              <a:rPr lang="en-US" altLang="en-US" sz="2800" baseline="0" dirty="0">
                <a:solidFill>
                  <a:srgbClr val="000000"/>
                </a:solidFill>
              </a:rPr>
              <a:t> in the DSM-IV</a:t>
            </a:r>
            <a:endParaRPr lang="en-US" alt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CC2A10D-8CA1-403F-99EF-33ED4C288E19}" type="slidenum">
              <a:rPr lang="en-US" altLang="en-US" smtClean="0">
                <a:latin typeface="Constantia" pitchFamily="18" charset="0"/>
              </a:rPr>
              <a:pPr eaLnBrk="1" hangingPunct="1">
                <a:spcBef>
                  <a:spcPct val="0"/>
                </a:spcBef>
              </a:pPr>
              <a:t>4</a:t>
            </a:fld>
            <a:endParaRPr lang="en-US" altLang="en-US">
              <a:latin typeface="Constantia"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to boost</a:t>
            </a:r>
            <a:r>
              <a:rPr lang="en-US" baseline="0" dirty="0"/>
              <a:t> internal locus of control and self-efficacy.  Passively </a:t>
            </a:r>
            <a:r>
              <a:rPr lang="en-US" baseline="0" dirty="0" err="1"/>
              <a:t>Rx’ing</a:t>
            </a:r>
            <a:r>
              <a:rPr lang="en-US" baseline="0" dirty="0"/>
              <a:t> may otherwise diminish. Rx is a catalyst, Stone Soup</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32</a:t>
            </a:fld>
            <a:endParaRPr lang="en-US"/>
          </a:p>
        </p:txBody>
      </p:sp>
    </p:spTree>
    <p:extLst>
      <p:ext uri="{BB962C8B-B14F-4D97-AF65-F5344CB8AC3E}">
        <p14:creationId xmlns:p14="http://schemas.microsoft.com/office/powerpoint/2010/main" val="1594176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to boost</a:t>
            </a:r>
            <a:r>
              <a:rPr lang="en-US" baseline="0" dirty="0"/>
              <a:t> internal locus of control and self-efficacy.  Passively </a:t>
            </a:r>
            <a:r>
              <a:rPr lang="en-US" baseline="0" dirty="0" err="1"/>
              <a:t>Rx’ing</a:t>
            </a:r>
            <a:r>
              <a:rPr lang="en-US" baseline="0" dirty="0"/>
              <a:t> may otherwise diminish. Rx is a catalyst, Stone Soup</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33</a:t>
            </a:fld>
            <a:endParaRPr lang="en-US"/>
          </a:p>
        </p:txBody>
      </p:sp>
    </p:spTree>
    <p:extLst>
      <p:ext uri="{BB962C8B-B14F-4D97-AF65-F5344CB8AC3E}">
        <p14:creationId xmlns:p14="http://schemas.microsoft.com/office/powerpoint/2010/main" val="30726899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 to boost</a:t>
            </a:r>
            <a:r>
              <a:rPr lang="en-US" baseline="0" dirty="0"/>
              <a:t> internal locus of control and self-efficacy.  Passively </a:t>
            </a:r>
            <a:r>
              <a:rPr lang="en-US" baseline="0" dirty="0" err="1"/>
              <a:t>Rx’ing</a:t>
            </a:r>
            <a:r>
              <a:rPr lang="en-US" baseline="0" dirty="0"/>
              <a:t> may otherwise diminish. Rx is a catalyst, Stone Soup</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34</a:t>
            </a:fld>
            <a:endParaRPr lang="en-US"/>
          </a:p>
        </p:txBody>
      </p:sp>
    </p:spTree>
    <p:extLst>
      <p:ext uri="{BB962C8B-B14F-4D97-AF65-F5344CB8AC3E}">
        <p14:creationId xmlns:p14="http://schemas.microsoft.com/office/powerpoint/2010/main" val="36912242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35</a:t>
            </a:fld>
            <a:endParaRPr lang="en-US"/>
          </a:p>
        </p:txBody>
      </p:sp>
    </p:spTree>
    <p:extLst>
      <p:ext uri="{BB962C8B-B14F-4D97-AF65-F5344CB8AC3E}">
        <p14:creationId xmlns:p14="http://schemas.microsoft.com/office/powerpoint/2010/main" val="38882139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a:t>
            </a:r>
            <a:r>
              <a:rPr lang="en-US" baseline="0" dirty="0"/>
              <a:t> ago we had a handy word, “nerves”, which was acceptable to many.  Too bad it has faded away.</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38</a:t>
            </a:fld>
            <a:endParaRPr lang="en-US"/>
          </a:p>
        </p:txBody>
      </p:sp>
    </p:spTree>
    <p:extLst>
      <p:ext uri="{BB962C8B-B14F-4D97-AF65-F5344CB8AC3E}">
        <p14:creationId xmlns:p14="http://schemas.microsoft.com/office/powerpoint/2010/main" val="37196782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Task may seem counter-intuitive, but you are “joining the team” this way, using the patient’s focus on symptoms to an advantage, and may be able to show instructive data, e.g. inactivity correlates with distress, or headaches follow withdrawal from Rx</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C5089FC-54E7-42D9-9D51-4F4C3D680390}" type="slidenum">
              <a:rPr lang="en-US" altLang="en-US" smtClean="0">
                <a:latin typeface="Constantia" pitchFamily="18" charset="0"/>
              </a:rPr>
              <a:pPr eaLnBrk="1" hangingPunct="1">
                <a:spcBef>
                  <a:spcPct val="0"/>
                </a:spcBef>
              </a:pPr>
              <a:t>39</a:t>
            </a:fld>
            <a:endParaRPr lang="en-US" altLang="en-US">
              <a:latin typeface="Constantia"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away from focus on symptoms and toward a focus on function</a:t>
            </a:r>
          </a:p>
          <a:p>
            <a:r>
              <a:rPr lang="en-US" dirty="0"/>
              <a:t>None of what we do is to cancel what the patient wants. It’s to add to it. We’re trying to move away from </a:t>
            </a:r>
            <a:r>
              <a:rPr lang="en-US" dirty="0" err="1"/>
              <a:t>dichotimization</a:t>
            </a:r>
            <a:r>
              <a:rPr lang="en-US" dirty="0"/>
              <a:t>.</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40</a:t>
            </a:fld>
            <a:endParaRPr lang="en-US"/>
          </a:p>
        </p:txBody>
      </p:sp>
    </p:spTree>
    <p:extLst>
      <p:ext uri="{BB962C8B-B14F-4D97-AF65-F5344CB8AC3E}">
        <p14:creationId xmlns:p14="http://schemas.microsoft.com/office/powerpoint/2010/main" val="25233292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Discussing</a:t>
            </a:r>
            <a:r>
              <a:rPr lang="en-US" baseline="0" dirty="0"/>
              <a:t> life values better than light chit-chat</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41</a:t>
            </a:fld>
            <a:endParaRPr lang="en-US"/>
          </a:p>
        </p:txBody>
      </p:sp>
    </p:spTree>
    <p:extLst>
      <p:ext uri="{BB962C8B-B14F-4D97-AF65-F5344CB8AC3E}">
        <p14:creationId xmlns:p14="http://schemas.microsoft.com/office/powerpoint/2010/main" val="13269448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looking for something of</a:t>
            </a:r>
            <a:r>
              <a:rPr lang="en-US" baseline="0" dirty="0"/>
              <a:t> a happy marriage of interests between who can otherwise be at odds</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42</a:t>
            </a:fld>
            <a:endParaRPr lang="en-US"/>
          </a:p>
        </p:txBody>
      </p:sp>
    </p:spTree>
    <p:extLst>
      <p:ext uri="{BB962C8B-B14F-4D97-AF65-F5344CB8AC3E}">
        <p14:creationId xmlns:p14="http://schemas.microsoft.com/office/powerpoint/2010/main" val="8381630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looking for something of</a:t>
            </a:r>
            <a:r>
              <a:rPr lang="en-US" baseline="0" dirty="0"/>
              <a:t> a happy marriage of interests between who can otherwise be at odds</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43</a:t>
            </a:fld>
            <a:endParaRPr lang="en-US"/>
          </a:p>
        </p:txBody>
      </p:sp>
    </p:spTree>
    <p:extLst>
      <p:ext uri="{BB962C8B-B14F-4D97-AF65-F5344CB8AC3E}">
        <p14:creationId xmlns:p14="http://schemas.microsoft.com/office/powerpoint/2010/main" val="375630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families that are fascinated by illness</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5</a:t>
            </a:fld>
            <a:endParaRPr lang="en-US"/>
          </a:p>
        </p:txBody>
      </p:sp>
    </p:spTree>
    <p:extLst>
      <p:ext uri="{BB962C8B-B14F-4D97-AF65-F5344CB8AC3E}">
        <p14:creationId xmlns:p14="http://schemas.microsoft.com/office/powerpoint/2010/main" val="3362967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looking for something of</a:t>
            </a:r>
            <a:r>
              <a:rPr lang="en-US" baseline="0" dirty="0"/>
              <a:t> a happy marriage of interests between who can otherwise be at odds</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44</a:t>
            </a:fld>
            <a:endParaRPr lang="en-US"/>
          </a:p>
        </p:txBody>
      </p:sp>
    </p:spTree>
    <p:extLst>
      <p:ext uri="{BB962C8B-B14F-4D97-AF65-F5344CB8AC3E}">
        <p14:creationId xmlns:p14="http://schemas.microsoft.com/office/powerpoint/2010/main" val="2995718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looking for something of</a:t>
            </a:r>
            <a:r>
              <a:rPr lang="en-US" baseline="0" dirty="0"/>
              <a:t> a happy marriage of interests between who can otherwise be at odds</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45</a:t>
            </a:fld>
            <a:endParaRPr lang="en-US"/>
          </a:p>
        </p:txBody>
      </p:sp>
    </p:spTree>
    <p:extLst>
      <p:ext uri="{BB962C8B-B14F-4D97-AF65-F5344CB8AC3E}">
        <p14:creationId xmlns:p14="http://schemas.microsoft.com/office/powerpoint/2010/main" val="24442757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looking for something of</a:t>
            </a:r>
            <a:r>
              <a:rPr lang="en-US" baseline="0" dirty="0"/>
              <a:t> a happy marriage of interests between who can otherwise be at odds</a:t>
            </a:r>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46</a:t>
            </a:fld>
            <a:endParaRPr lang="en-US"/>
          </a:p>
        </p:txBody>
      </p:sp>
    </p:spTree>
    <p:extLst>
      <p:ext uri="{BB962C8B-B14F-4D97-AF65-F5344CB8AC3E}">
        <p14:creationId xmlns:p14="http://schemas.microsoft.com/office/powerpoint/2010/main" val="22375833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a:p>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E4C5E0-E669-4B76-9427-B71BC9EFF465}" type="slidenum">
              <a:rPr kumimoji="0" lang="en-US" altLang="en-US" sz="1200" b="0" i="0" u="none" strike="noStrike" kern="1200" cap="none" spc="0" normalizeH="0" baseline="0" noProof="0" smtClean="0">
                <a:ln>
                  <a:noFill/>
                </a:ln>
                <a:solidFill>
                  <a:prstClr val="black"/>
                </a:solidFill>
                <a:effectLst/>
                <a:uLnTx/>
                <a:uFillTx/>
                <a:latin typeface="Constantia" pitchFamily="18"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prstClr val="black"/>
              </a:solidFill>
              <a:effectLst/>
              <a:uLnTx/>
              <a:uFillTx/>
              <a:latin typeface="Constantia" pitchFamily="18" charset="0"/>
              <a:ea typeface="+mn-ea"/>
              <a:cs typeface="Arial" charset="0"/>
            </a:endParaRPr>
          </a:p>
        </p:txBody>
      </p:sp>
    </p:spTree>
    <p:extLst>
      <p:ext uri="{BB962C8B-B14F-4D97-AF65-F5344CB8AC3E}">
        <p14:creationId xmlns:p14="http://schemas.microsoft.com/office/powerpoint/2010/main" val="212314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Cycle can be explained to Pt., interrupted at any point.</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26A85CE-EDBF-4A7B-916A-69598E07B69F}" type="slidenum">
              <a:rPr lang="en-US" altLang="en-US" smtClean="0">
                <a:latin typeface="Constantia" pitchFamily="18" charset="0"/>
              </a:rPr>
              <a:pPr eaLnBrk="1" hangingPunct="1">
                <a:spcBef>
                  <a:spcPct val="0"/>
                </a:spcBef>
              </a:pPr>
              <a:t>6</a:t>
            </a:fld>
            <a:endParaRPr lang="en-US" altLang="en-US">
              <a:latin typeface="Constantia"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a societal </a:t>
            </a:r>
            <a:r>
              <a:rPr lang="en-US" dirty="0"/>
              <a:t>“health entitlement” syndrome.</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7</a:t>
            </a:fld>
            <a:endParaRPr lang="en-US"/>
          </a:p>
        </p:txBody>
      </p:sp>
    </p:spTree>
    <p:extLst>
      <p:ext uri="{BB962C8B-B14F-4D97-AF65-F5344CB8AC3E}">
        <p14:creationId xmlns:p14="http://schemas.microsoft.com/office/powerpoint/2010/main" val="3473435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8</a:t>
            </a:fld>
            <a:endParaRPr lang="en-US"/>
          </a:p>
        </p:txBody>
      </p:sp>
    </p:spTree>
    <p:extLst>
      <p:ext uri="{BB962C8B-B14F-4D97-AF65-F5344CB8AC3E}">
        <p14:creationId xmlns:p14="http://schemas.microsoft.com/office/powerpoint/2010/main" val="1879765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Still a no-win scenario, because patient is dependent on provider reassurance for comfort</a:t>
            </a:r>
          </a:p>
          <a:p>
            <a:r>
              <a:rPr lang="en-US" dirty="0"/>
              <a:t>Does this sound familiar to any of you? Who has engaged in this tango?</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9</a:t>
            </a:fld>
            <a:endParaRPr lang="en-US"/>
          </a:p>
        </p:txBody>
      </p:sp>
    </p:spTree>
    <p:extLst>
      <p:ext uri="{BB962C8B-B14F-4D97-AF65-F5344CB8AC3E}">
        <p14:creationId xmlns:p14="http://schemas.microsoft.com/office/powerpoint/2010/main" val="1291987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insecure, detached, non-compassionate, irritated.</a:t>
            </a:r>
          </a:p>
        </p:txBody>
      </p:sp>
      <p:sp>
        <p:nvSpPr>
          <p:cNvPr id="4" name="Slide Number Placeholder 3"/>
          <p:cNvSpPr>
            <a:spLocks noGrp="1"/>
          </p:cNvSpPr>
          <p:nvPr>
            <p:ph type="sldNum" sz="quarter" idx="10"/>
          </p:nvPr>
        </p:nvSpPr>
        <p:spPr/>
        <p:txBody>
          <a:bodyPr/>
          <a:lstStyle/>
          <a:p>
            <a:pPr>
              <a:defRPr/>
            </a:pPr>
            <a:fld id="{F7174BB7-FBC4-4C94-BA52-FC29754CC08D}" type="slidenum">
              <a:rPr lang="en-US" smtClean="0"/>
              <a:pPr>
                <a:defRPr/>
              </a:pPr>
              <a:t>10</a:t>
            </a:fld>
            <a:endParaRPr lang="en-US"/>
          </a:p>
        </p:txBody>
      </p:sp>
    </p:spTree>
    <p:extLst>
      <p:ext uri="{BB962C8B-B14F-4D97-AF65-F5344CB8AC3E}">
        <p14:creationId xmlns:p14="http://schemas.microsoft.com/office/powerpoint/2010/main" val="4268890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10CB5C5-6E17-4880-B737-C82C3A8CC2C7}" type="datetime1">
              <a:rPr lang="en-US"/>
              <a:pPr>
                <a:defRPr/>
              </a:pPr>
              <a:t>10/6/2018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5149FE-0300-4F81-B1C6-6CFACBE3F592}" type="slidenum">
              <a:rPr lang="en-US"/>
              <a:pPr>
                <a:defRPr/>
              </a:pPr>
              <a:t>‹#›</a:t>
            </a:fld>
            <a:endParaRPr lang="en-US"/>
          </a:p>
        </p:txBody>
      </p:sp>
    </p:spTree>
    <p:extLst>
      <p:ext uri="{BB962C8B-B14F-4D97-AF65-F5344CB8AC3E}">
        <p14:creationId xmlns:p14="http://schemas.microsoft.com/office/powerpoint/2010/main" val="281782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080956-E14A-4739-B101-AF1A1E1679C1}" type="datetime1">
              <a:rPr lang="en-US"/>
              <a:pPr>
                <a:defRPr/>
              </a:pPr>
              <a:t>10/6/2018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B4B522-D696-45D9-90D1-87CE9F9333FC}" type="slidenum">
              <a:rPr lang="en-US"/>
              <a:pPr>
                <a:defRPr/>
              </a:pPr>
              <a:t>‹#›</a:t>
            </a:fld>
            <a:endParaRPr lang="en-US"/>
          </a:p>
        </p:txBody>
      </p:sp>
    </p:spTree>
    <p:extLst>
      <p:ext uri="{BB962C8B-B14F-4D97-AF65-F5344CB8AC3E}">
        <p14:creationId xmlns:p14="http://schemas.microsoft.com/office/powerpoint/2010/main" val="273372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A2CFCE-B0B6-41B6-A58A-3412DEE7AB24}" type="datetime1">
              <a:rPr lang="en-US"/>
              <a:pPr>
                <a:defRPr/>
              </a:pPr>
              <a:t>10/6/2018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B65887-ABED-41B3-836B-9B46E5E8D9D2}" type="slidenum">
              <a:rPr lang="en-US"/>
              <a:pPr>
                <a:defRPr/>
              </a:pPr>
              <a:t>‹#›</a:t>
            </a:fld>
            <a:endParaRPr lang="en-US"/>
          </a:p>
        </p:txBody>
      </p:sp>
    </p:spTree>
    <p:extLst>
      <p:ext uri="{BB962C8B-B14F-4D97-AF65-F5344CB8AC3E}">
        <p14:creationId xmlns:p14="http://schemas.microsoft.com/office/powerpoint/2010/main" val="270204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2" descr="gh2_ppt_p1_sectionmast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0825"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2947988" y="1628775"/>
            <a:ext cx="5600700" cy="1700213"/>
          </a:xfrm>
        </p:spPr>
        <p:txBody>
          <a:bodyPr anchor="t"/>
          <a:lstStyle>
            <a:lvl1pPr>
              <a:defRPr sz="4800">
                <a:solidFill>
                  <a:srgbClr val="5590A4"/>
                </a:solidFill>
              </a:defRPr>
            </a:lvl1pPr>
          </a:lstStyle>
          <a:p>
            <a:pPr lvl="0"/>
            <a:r>
              <a:rPr lang="en-US" noProof="0"/>
              <a:t>Click to edit Master title style</a:t>
            </a:r>
          </a:p>
        </p:txBody>
      </p:sp>
      <p:sp>
        <p:nvSpPr>
          <p:cNvPr id="4099" name="Rectangle 3"/>
          <p:cNvSpPr>
            <a:spLocks noGrp="1" noChangeArrowheads="1"/>
          </p:cNvSpPr>
          <p:nvPr>
            <p:ph type="subTitle" idx="1"/>
          </p:nvPr>
        </p:nvSpPr>
        <p:spPr>
          <a:xfrm>
            <a:off x="4537075" y="2794000"/>
            <a:ext cx="4010025" cy="2260600"/>
          </a:xfrm>
          <a:extLst>
            <a:ext uri="{909E8E84-426E-40DD-AFC4-6F175D3DCCD1}">
              <a14:hiddenFill xmlns:a14="http://schemas.microsoft.com/office/drawing/2010/main">
                <a:solidFill>
                  <a:schemeClr val="accent1"/>
                </a:solidFill>
              </a14:hiddenFill>
            </a:ext>
          </a:extLst>
        </p:spPr>
        <p:txBody>
          <a:bodyPr/>
          <a:lstStyle>
            <a:lvl1pPr marL="0" indent="0">
              <a:tabLst>
                <a:tab pos="3086100" algn="l"/>
              </a:tabLst>
              <a:defRPr sz="1900" b="0">
                <a:solidFill>
                  <a:schemeClr val="bg1"/>
                </a:solidFill>
              </a:defRPr>
            </a:lvl1pPr>
          </a:lstStyle>
          <a:p>
            <a:pPr lvl="0"/>
            <a:r>
              <a:rPr lang="en-US" noProof="0"/>
              <a:t>Click to edit Master subtitle style</a:t>
            </a:r>
          </a:p>
        </p:txBody>
      </p:sp>
    </p:spTree>
    <p:extLst>
      <p:ext uri="{BB962C8B-B14F-4D97-AF65-F5344CB8AC3E}">
        <p14:creationId xmlns:p14="http://schemas.microsoft.com/office/powerpoint/2010/main" val="58547660"/>
      </p:ext>
    </p:extLst>
  </p:cSld>
  <p:clrMapOvr>
    <a:masterClrMapping/>
  </p:clrMapOvr>
  <p:transition spd="slow"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16" y="303276"/>
            <a:ext cx="7196328" cy="627063"/>
          </a:xfrm>
        </p:spPr>
        <p:txBody>
          <a:bodyPr/>
          <a:lstStyle>
            <a:lvl1pPr>
              <a:defRPr sz="45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1934934947"/>
      </p:ext>
    </p:extLst>
  </p:cSld>
  <p:clrMapOvr>
    <a:masterClrMapping/>
  </p:clrMapOvr>
  <p:transition spd="slow"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572000" y="5075238"/>
            <a:ext cx="4572000" cy="1782762"/>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1900">
                <a:solidFill>
                  <a:srgbClr val="000000"/>
                </a:solidFill>
                <a:latin typeface="Arial" charset="0"/>
                <a:ea typeface="ヒラギノ角ゴ Pro W3" charset="-128"/>
              </a:defRPr>
            </a:lvl1pPr>
            <a:lvl2pPr marL="742950" indent="-285750">
              <a:defRPr sz="1900">
                <a:solidFill>
                  <a:srgbClr val="000000"/>
                </a:solidFill>
                <a:latin typeface="Arial" charset="0"/>
                <a:ea typeface="ヒラギノ角ゴ Pro W3" charset="-128"/>
              </a:defRPr>
            </a:lvl2pPr>
            <a:lvl3pPr marL="1143000" indent="-228600">
              <a:defRPr sz="1900">
                <a:solidFill>
                  <a:srgbClr val="000000"/>
                </a:solidFill>
                <a:latin typeface="Arial" charset="0"/>
                <a:ea typeface="ヒラギノ角ゴ Pro W3" charset="-128"/>
              </a:defRPr>
            </a:lvl3pPr>
            <a:lvl4pPr marL="1600200" indent="-228600">
              <a:defRPr sz="1900">
                <a:solidFill>
                  <a:srgbClr val="000000"/>
                </a:solidFill>
                <a:latin typeface="Arial" charset="0"/>
                <a:ea typeface="ヒラギノ角ゴ Pro W3" charset="-128"/>
              </a:defRPr>
            </a:lvl4pPr>
            <a:lvl5pPr marL="2057400" indent="-228600">
              <a:defRPr sz="1900">
                <a:solidFill>
                  <a:srgbClr val="000000"/>
                </a:solidFill>
                <a:latin typeface="Arial" charset="0"/>
                <a:ea typeface="ヒラギノ角ゴ Pro W3" charset="-128"/>
              </a:defRPr>
            </a:lvl5pPr>
            <a:lvl6pPr marL="2514600" indent="-228600" algn="r" eaLnBrk="0" fontAlgn="base" hangingPunct="0">
              <a:spcBef>
                <a:spcPct val="0"/>
              </a:spcBef>
              <a:spcAft>
                <a:spcPct val="0"/>
              </a:spcAft>
              <a:defRPr sz="1900">
                <a:solidFill>
                  <a:srgbClr val="000000"/>
                </a:solidFill>
                <a:latin typeface="Arial" charset="0"/>
                <a:ea typeface="ヒラギノ角ゴ Pro W3" charset="-128"/>
              </a:defRPr>
            </a:lvl6pPr>
            <a:lvl7pPr marL="2971800" indent="-228600" algn="r" eaLnBrk="0" fontAlgn="base" hangingPunct="0">
              <a:spcBef>
                <a:spcPct val="0"/>
              </a:spcBef>
              <a:spcAft>
                <a:spcPct val="0"/>
              </a:spcAft>
              <a:defRPr sz="1900">
                <a:solidFill>
                  <a:srgbClr val="000000"/>
                </a:solidFill>
                <a:latin typeface="Arial" charset="0"/>
                <a:ea typeface="ヒラギノ角ゴ Pro W3" charset="-128"/>
              </a:defRPr>
            </a:lvl7pPr>
            <a:lvl8pPr marL="3429000" indent="-228600" algn="r" eaLnBrk="0" fontAlgn="base" hangingPunct="0">
              <a:spcBef>
                <a:spcPct val="0"/>
              </a:spcBef>
              <a:spcAft>
                <a:spcPct val="0"/>
              </a:spcAft>
              <a:defRPr sz="1900">
                <a:solidFill>
                  <a:srgbClr val="000000"/>
                </a:solidFill>
                <a:latin typeface="Arial" charset="0"/>
                <a:ea typeface="ヒラギノ角ゴ Pro W3" charset="-128"/>
              </a:defRPr>
            </a:lvl8pPr>
            <a:lvl9pPr marL="3886200" indent="-228600" algn="r" eaLnBrk="0" fontAlgn="base" hangingPunct="0">
              <a:spcBef>
                <a:spcPct val="0"/>
              </a:spcBef>
              <a:spcAft>
                <a:spcPct val="0"/>
              </a:spcAft>
              <a:defRPr sz="1900">
                <a:solidFill>
                  <a:srgbClr val="000000"/>
                </a:solidFill>
                <a:latin typeface="Arial" charset="0"/>
                <a:ea typeface="ヒラギノ角ゴ Pro W3" charset="-128"/>
              </a:defRPr>
            </a:lvl9pPr>
          </a:lstStyle>
          <a:p>
            <a:pPr fontAlgn="auto">
              <a:spcBef>
                <a:spcPts val="0"/>
              </a:spcBef>
              <a:spcAft>
                <a:spcPts val="0"/>
              </a:spcAft>
              <a:defRPr/>
            </a:pPr>
            <a:endParaRPr lang="en-US" altLang="en-US">
              <a:cs typeface="Arial" pitchFamily="34" charset="0"/>
            </a:endParaRPr>
          </a:p>
        </p:txBody>
      </p:sp>
      <p:sp>
        <p:nvSpPr>
          <p:cNvPr id="2" name="Title 1"/>
          <p:cNvSpPr>
            <a:spLocks noGrp="1"/>
          </p:cNvSpPr>
          <p:nvPr>
            <p:ph type="title"/>
          </p:nvPr>
        </p:nvSpPr>
        <p:spPr>
          <a:xfrm>
            <a:off x="356616" y="303276"/>
            <a:ext cx="7196328" cy="627063"/>
          </a:xfrm>
        </p:spPr>
        <p:txBody>
          <a:bodyPr/>
          <a:lstStyle>
            <a:lvl1pPr>
              <a:defRPr sz="45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2182550757"/>
      </p:ext>
    </p:extLst>
  </p:cSld>
  <p:clrMapOvr>
    <a:masterClrMapping/>
  </p:clrMapOvr>
  <p:transition spd="slow"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Rectangle 1"/>
          <p:cNvSpPr/>
          <p:nvPr userDrawn="1"/>
        </p:nvSpPr>
        <p:spPr bwMode="auto">
          <a:xfrm>
            <a:off x="0" y="0"/>
            <a:ext cx="9144000" cy="6858000"/>
          </a:xfrm>
          <a:prstGeom prst="rect">
            <a:avLst/>
          </a:prstGeom>
          <a:solidFill>
            <a:schemeClr val="accent4"/>
          </a:solidFill>
          <a:ln w="9525" cap="flat" cmpd="sng" algn="ctr">
            <a:noFill/>
            <a:prstDash val="solid"/>
            <a:round/>
            <a:headEnd type="none" w="med" len="med"/>
            <a:tailEnd type="none" w="med" len="med"/>
          </a:ln>
          <a:effectLst/>
          <a:extLst/>
        </p:spPr>
        <p:txBody>
          <a:bodyPr/>
          <a:lstStyle/>
          <a:p>
            <a:pPr fontAlgn="auto">
              <a:spcBef>
                <a:spcPts val="0"/>
              </a:spcBef>
              <a:spcAft>
                <a:spcPts val="0"/>
              </a:spcAft>
              <a:defRPr/>
            </a:pPr>
            <a:endParaRPr lang="en-US">
              <a:solidFill>
                <a:srgbClr val="000000"/>
              </a:solidFill>
              <a:latin typeface="Arial"/>
              <a:cs typeface="Arial" pitchFamily="34" charset="0"/>
            </a:endParaRPr>
          </a:p>
        </p:txBody>
      </p:sp>
    </p:spTree>
    <p:extLst>
      <p:ext uri="{BB962C8B-B14F-4D97-AF65-F5344CB8AC3E}">
        <p14:creationId xmlns:p14="http://schemas.microsoft.com/office/powerpoint/2010/main" val="682075603"/>
      </p:ext>
    </p:extLst>
  </p:cSld>
  <p:clrMapOvr>
    <a:masterClrMapping/>
  </p:clrMapOvr>
  <p:transition spd="slow"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5163" y="1349375"/>
            <a:ext cx="3902075" cy="472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349375"/>
            <a:ext cx="3902075" cy="472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2220031864"/>
      </p:ext>
    </p:extLst>
  </p:cSld>
  <p:clrMapOvr>
    <a:masterClrMapping/>
  </p:clrMapOvr>
  <p:transition spd="slow"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581455"/>
      </p:ext>
    </p:extLst>
  </p:cSld>
  <p:clrMapOvr>
    <a:masterClrMapping/>
  </p:clrMapOvr>
  <p:transition spd="slow"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3224092196"/>
      </p:ext>
    </p:extLst>
  </p:cSld>
  <p:clrMapOvr>
    <a:masterClrMapping/>
  </p:clrMapOvr>
  <p:transition spd="slow"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3015213306"/>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BCA7E9-B87A-4DBD-BBF8-4A32F14A28D5}" type="datetime1">
              <a:rPr lang="en-US"/>
              <a:pPr>
                <a:defRPr/>
              </a:pPr>
              <a:t>10/6/2018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6B516E-AAB0-4AFC-86E1-5E3FDBECAB33}" type="slidenum">
              <a:rPr lang="en-US"/>
              <a:pPr>
                <a:defRPr/>
              </a:pPr>
              <a:t>‹#›</a:t>
            </a:fld>
            <a:endParaRPr lang="en-US"/>
          </a:p>
        </p:txBody>
      </p:sp>
    </p:spTree>
    <p:extLst>
      <p:ext uri="{BB962C8B-B14F-4D97-AF65-F5344CB8AC3E}">
        <p14:creationId xmlns:p14="http://schemas.microsoft.com/office/powerpoint/2010/main" val="270609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2391582298"/>
      </p:ext>
    </p:extLst>
  </p:cSld>
  <p:clrMapOvr>
    <a:masterClrMapping/>
  </p:clrMapOvr>
  <p:transition spd="slow"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4203908966"/>
      </p:ext>
    </p:extLst>
  </p:cSld>
  <p:clrMapOvr>
    <a:masterClrMapping/>
  </p:clrMapOvr>
  <p:transition spd="slow"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61998065"/>
      </p:ext>
    </p:extLst>
  </p:cSld>
  <p:clrMapOvr>
    <a:masterClrMapping/>
  </p:clrMapOvr>
  <p:transition spd="slow"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266700"/>
            <a:ext cx="1990725" cy="58039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4050" y="266700"/>
            <a:ext cx="5824538" cy="5803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392534558"/>
      </p:ext>
    </p:extLst>
  </p:cSld>
  <p:clrMapOvr>
    <a:masterClrMapping/>
  </p:clrMapOvr>
  <p:transition spd="slow"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54050" y="266700"/>
            <a:ext cx="7967663" cy="580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ftr" sz="quarter" idx="10"/>
          </p:nvPr>
        </p:nvSpPr>
        <p:spPr>
          <a:xfrm>
            <a:off x="665163" y="6400800"/>
            <a:ext cx="4270375" cy="244475"/>
          </a:xfrm>
          <a:prstGeom prst="rect">
            <a:avLst/>
          </a:prstGeom>
        </p:spPr>
        <p:txBody>
          <a:bodyPr/>
          <a:lstStyle>
            <a:lvl1pPr eaLnBrk="1" fontAlgn="auto" hangingPunct="1">
              <a:spcBef>
                <a:spcPts val="0"/>
              </a:spcBef>
              <a:spcAft>
                <a:spcPts val="0"/>
              </a:spcAft>
              <a:defRPr>
                <a:solidFill>
                  <a:srgbClr val="000000"/>
                </a:solidFill>
                <a:latin typeface="Arial"/>
                <a:cs typeface="+mn-cs"/>
              </a:defRPr>
            </a:lvl1pPr>
          </a:lstStyle>
          <a:p>
            <a:pPr>
              <a:defRPr/>
            </a:pPr>
            <a:endParaRPr lang="en-US"/>
          </a:p>
        </p:txBody>
      </p:sp>
    </p:spTree>
    <p:extLst>
      <p:ext uri="{BB962C8B-B14F-4D97-AF65-F5344CB8AC3E}">
        <p14:creationId xmlns:p14="http://schemas.microsoft.com/office/powerpoint/2010/main" val="3990195012"/>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F3C23B6-8ACF-4D2A-8F60-7C41D3E28942}" type="datetime1">
              <a:rPr lang="en-US"/>
              <a:pPr>
                <a:defRPr/>
              </a:pPr>
              <a:t>10/6/2018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3BB6D5-D392-45B4-B0F5-DEC2F45D543A}" type="slidenum">
              <a:rPr lang="en-US"/>
              <a:pPr>
                <a:defRPr/>
              </a:pPr>
              <a:t>‹#›</a:t>
            </a:fld>
            <a:endParaRPr lang="en-US"/>
          </a:p>
        </p:txBody>
      </p:sp>
    </p:spTree>
    <p:extLst>
      <p:ext uri="{BB962C8B-B14F-4D97-AF65-F5344CB8AC3E}">
        <p14:creationId xmlns:p14="http://schemas.microsoft.com/office/powerpoint/2010/main" val="264741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3DF663D-00EF-44EC-84ED-EECDEF85C1A4}" type="datetime1">
              <a:rPr lang="en-US"/>
              <a:pPr>
                <a:defRPr/>
              </a:pPr>
              <a:t>10/6/2018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93869A-0422-4478-975D-72B6B9D5B4F4}" type="slidenum">
              <a:rPr lang="en-US"/>
              <a:pPr>
                <a:defRPr/>
              </a:pPr>
              <a:t>‹#›</a:t>
            </a:fld>
            <a:endParaRPr lang="en-US"/>
          </a:p>
        </p:txBody>
      </p:sp>
    </p:spTree>
    <p:extLst>
      <p:ext uri="{BB962C8B-B14F-4D97-AF65-F5344CB8AC3E}">
        <p14:creationId xmlns:p14="http://schemas.microsoft.com/office/powerpoint/2010/main" val="279463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2CA3C30-9642-4BBD-BBFF-94DE866D742C}" type="datetime1">
              <a:rPr lang="en-US"/>
              <a:pPr>
                <a:defRPr/>
              </a:pPr>
              <a:t>10/6/2018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2264F94-43F3-46FA-B7D3-94BB24DA396D}" type="slidenum">
              <a:rPr lang="en-US"/>
              <a:pPr>
                <a:defRPr/>
              </a:pPr>
              <a:t>‹#›</a:t>
            </a:fld>
            <a:endParaRPr lang="en-US"/>
          </a:p>
        </p:txBody>
      </p:sp>
    </p:spTree>
    <p:extLst>
      <p:ext uri="{BB962C8B-B14F-4D97-AF65-F5344CB8AC3E}">
        <p14:creationId xmlns:p14="http://schemas.microsoft.com/office/powerpoint/2010/main" val="101495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D63DEDE-5726-40E9-97FE-337B6A04676D}" type="datetime1">
              <a:rPr lang="en-US"/>
              <a:pPr>
                <a:defRPr/>
              </a:pPr>
              <a:t>10/6/2018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06E434-1978-4768-B07F-045CBB7458E5}" type="slidenum">
              <a:rPr lang="en-US"/>
              <a:pPr>
                <a:defRPr/>
              </a:pPr>
              <a:t>‹#›</a:t>
            </a:fld>
            <a:endParaRPr lang="en-US"/>
          </a:p>
        </p:txBody>
      </p:sp>
    </p:spTree>
    <p:extLst>
      <p:ext uri="{BB962C8B-B14F-4D97-AF65-F5344CB8AC3E}">
        <p14:creationId xmlns:p14="http://schemas.microsoft.com/office/powerpoint/2010/main" val="1794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8F04031-2C35-4D9F-99E9-6AEF6ACAB138}" type="datetime1">
              <a:rPr lang="en-US"/>
              <a:pPr>
                <a:defRPr/>
              </a:pPr>
              <a:t>10/6/2018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0F675F-DD15-4B62-AB0E-0585C20160C3}" type="slidenum">
              <a:rPr lang="en-US"/>
              <a:pPr>
                <a:defRPr/>
              </a:pPr>
              <a:t>‹#›</a:t>
            </a:fld>
            <a:endParaRPr lang="en-US"/>
          </a:p>
        </p:txBody>
      </p:sp>
    </p:spTree>
    <p:extLst>
      <p:ext uri="{BB962C8B-B14F-4D97-AF65-F5344CB8AC3E}">
        <p14:creationId xmlns:p14="http://schemas.microsoft.com/office/powerpoint/2010/main" val="404687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7AFF24-2BB4-40F9-9648-8A87E81DC213}" type="datetime1">
              <a:rPr lang="en-US"/>
              <a:pPr>
                <a:defRPr/>
              </a:pPr>
              <a:t>10/6/2018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1D699A-1415-4972-A13F-2AC4ECD3FCD2}" type="slidenum">
              <a:rPr lang="en-US"/>
              <a:pPr>
                <a:defRPr/>
              </a:pPr>
              <a:t>‹#›</a:t>
            </a:fld>
            <a:endParaRPr lang="en-US"/>
          </a:p>
        </p:txBody>
      </p:sp>
    </p:spTree>
    <p:extLst>
      <p:ext uri="{BB962C8B-B14F-4D97-AF65-F5344CB8AC3E}">
        <p14:creationId xmlns:p14="http://schemas.microsoft.com/office/powerpoint/2010/main" val="303587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A4C945-B96D-44BD-B05F-0AE35905CB33}" type="datetime1">
              <a:rPr lang="en-US"/>
              <a:pPr>
                <a:defRPr/>
              </a:pPr>
              <a:t>10/6/2018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8016D-9642-4956-82EB-96087AD4BB6A}" type="slidenum">
              <a:rPr lang="en-US"/>
              <a:pPr>
                <a:defRPr/>
              </a:pPr>
              <a:t>‹#›</a:t>
            </a:fld>
            <a:endParaRPr lang="en-US"/>
          </a:p>
        </p:txBody>
      </p:sp>
    </p:spTree>
    <p:extLst>
      <p:ext uri="{BB962C8B-B14F-4D97-AF65-F5344CB8AC3E}">
        <p14:creationId xmlns:p14="http://schemas.microsoft.com/office/powerpoint/2010/main" val="19584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39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CD2F493-1931-47E5-B64A-E90F8EA9F64D}" type="datetime1">
              <a:rPr lang="en-US"/>
              <a:pPr>
                <a:defRPr/>
              </a:pPr>
              <a:t>10/6/2018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33D4BD6-281B-420E-9693-FA5531EDE2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alpha val="39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54050" y="266700"/>
            <a:ext cx="5746750" cy="627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65163" y="1349375"/>
            <a:ext cx="7956550" cy="4721225"/>
          </a:xfrm>
          <a:prstGeom prst="rect">
            <a:avLst/>
          </a:prstGeom>
          <a:noFill/>
          <a:ln>
            <a:noFill/>
          </a:ln>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14"/>
          <p:cNvSpPr>
            <a:spLocks noChangeArrowheads="1"/>
          </p:cNvSpPr>
          <p:nvPr userDrawn="1"/>
        </p:nvSpPr>
        <p:spPr bwMode="auto">
          <a:xfrm>
            <a:off x="6983413" y="76200"/>
            <a:ext cx="2071687" cy="1350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1900">
                <a:solidFill>
                  <a:srgbClr val="000000"/>
                </a:solidFill>
                <a:latin typeface="Arial" charset="0"/>
                <a:ea typeface="ヒラギノ角ゴ Pro W3" charset="-128"/>
              </a:defRPr>
            </a:lvl1pPr>
            <a:lvl2pPr marL="742950" indent="-285750">
              <a:defRPr sz="1900">
                <a:solidFill>
                  <a:srgbClr val="000000"/>
                </a:solidFill>
                <a:latin typeface="Arial" charset="0"/>
                <a:ea typeface="ヒラギノ角ゴ Pro W3" charset="-128"/>
              </a:defRPr>
            </a:lvl2pPr>
            <a:lvl3pPr marL="1143000" indent="-228600">
              <a:defRPr sz="1900">
                <a:solidFill>
                  <a:srgbClr val="000000"/>
                </a:solidFill>
                <a:latin typeface="Arial" charset="0"/>
                <a:ea typeface="ヒラギノ角ゴ Pro W3" charset="-128"/>
              </a:defRPr>
            </a:lvl3pPr>
            <a:lvl4pPr marL="1600200" indent="-228600">
              <a:defRPr sz="1900">
                <a:solidFill>
                  <a:srgbClr val="000000"/>
                </a:solidFill>
                <a:latin typeface="Arial" charset="0"/>
                <a:ea typeface="ヒラギノ角ゴ Pro W3" charset="-128"/>
              </a:defRPr>
            </a:lvl4pPr>
            <a:lvl5pPr marL="2057400" indent="-228600">
              <a:defRPr sz="1900">
                <a:solidFill>
                  <a:srgbClr val="000000"/>
                </a:solidFill>
                <a:latin typeface="Arial" charset="0"/>
                <a:ea typeface="ヒラギノ角ゴ Pro W3" charset="-128"/>
              </a:defRPr>
            </a:lvl5pPr>
            <a:lvl6pPr marL="2514600" indent="-228600" algn="r" eaLnBrk="0" fontAlgn="base" hangingPunct="0">
              <a:spcBef>
                <a:spcPct val="0"/>
              </a:spcBef>
              <a:spcAft>
                <a:spcPct val="0"/>
              </a:spcAft>
              <a:defRPr sz="1900">
                <a:solidFill>
                  <a:srgbClr val="000000"/>
                </a:solidFill>
                <a:latin typeface="Arial" charset="0"/>
                <a:ea typeface="ヒラギノ角ゴ Pro W3" charset="-128"/>
              </a:defRPr>
            </a:lvl6pPr>
            <a:lvl7pPr marL="2971800" indent="-228600" algn="r" eaLnBrk="0" fontAlgn="base" hangingPunct="0">
              <a:spcBef>
                <a:spcPct val="0"/>
              </a:spcBef>
              <a:spcAft>
                <a:spcPct val="0"/>
              </a:spcAft>
              <a:defRPr sz="1900">
                <a:solidFill>
                  <a:srgbClr val="000000"/>
                </a:solidFill>
                <a:latin typeface="Arial" charset="0"/>
                <a:ea typeface="ヒラギノ角ゴ Pro W3" charset="-128"/>
              </a:defRPr>
            </a:lvl7pPr>
            <a:lvl8pPr marL="3429000" indent="-228600" algn="r" eaLnBrk="0" fontAlgn="base" hangingPunct="0">
              <a:spcBef>
                <a:spcPct val="0"/>
              </a:spcBef>
              <a:spcAft>
                <a:spcPct val="0"/>
              </a:spcAft>
              <a:defRPr sz="1900">
                <a:solidFill>
                  <a:srgbClr val="000000"/>
                </a:solidFill>
                <a:latin typeface="Arial" charset="0"/>
                <a:ea typeface="ヒラギノ角ゴ Pro W3" charset="-128"/>
              </a:defRPr>
            </a:lvl8pPr>
            <a:lvl9pPr marL="3886200" indent="-228600" algn="r" eaLnBrk="0" fontAlgn="base" hangingPunct="0">
              <a:spcBef>
                <a:spcPct val="0"/>
              </a:spcBef>
              <a:spcAft>
                <a:spcPct val="0"/>
              </a:spcAft>
              <a:defRPr sz="1900">
                <a:solidFill>
                  <a:srgbClr val="000000"/>
                </a:solidFill>
                <a:latin typeface="Arial" charset="0"/>
                <a:ea typeface="ヒラギノ角ゴ Pro W3" charset="-128"/>
              </a:defRPr>
            </a:lvl9pPr>
          </a:lstStyle>
          <a:p>
            <a:pPr algn="ctr" fontAlgn="auto">
              <a:spcBef>
                <a:spcPts val="0"/>
              </a:spcBef>
              <a:spcAft>
                <a:spcPts val="0"/>
              </a:spcAft>
              <a:defRPr/>
            </a:pPr>
            <a:endParaRPr lang="en-US" altLang="en-US" sz="1800" b="1">
              <a:solidFill>
                <a:srgbClr val="FFFFFF"/>
              </a:solidFill>
              <a:cs typeface="Arial" pitchFamily="34" charset="0"/>
            </a:endParaRPr>
          </a:p>
        </p:txBody>
      </p:sp>
      <p:sp>
        <p:nvSpPr>
          <p:cNvPr id="1029" name="Rectangle 1"/>
          <p:cNvSpPr>
            <a:spLocks noChangeArrowheads="1"/>
          </p:cNvSpPr>
          <p:nvPr userDrawn="1"/>
        </p:nvSpPr>
        <p:spPr bwMode="auto">
          <a:xfrm>
            <a:off x="0" y="0"/>
            <a:ext cx="9144000" cy="1216025"/>
          </a:xfrm>
          <a:prstGeom prst="rect">
            <a:avLst/>
          </a:prstGeom>
          <a:solidFill>
            <a:schemeClr val="accent2"/>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1900">
                <a:solidFill>
                  <a:srgbClr val="000000"/>
                </a:solidFill>
                <a:latin typeface="Arial" charset="0"/>
                <a:ea typeface="ヒラギノ角ゴ Pro W3" charset="-128"/>
              </a:defRPr>
            </a:lvl1pPr>
            <a:lvl2pPr marL="742950" indent="-285750">
              <a:defRPr sz="1900">
                <a:solidFill>
                  <a:srgbClr val="000000"/>
                </a:solidFill>
                <a:latin typeface="Arial" charset="0"/>
                <a:ea typeface="ヒラギノ角ゴ Pro W3" charset="-128"/>
              </a:defRPr>
            </a:lvl2pPr>
            <a:lvl3pPr marL="1143000" indent="-228600">
              <a:defRPr sz="1900">
                <a:solidFill>
                  <a:srgbClr val="000000"/>
                </a:solidFill>
                <a:latin typeface="Arial" charset="0"/>
                <a:ea typeface="ヒラギノ角ゴ Pro W3" charset="-128"/>
              </a:defRPr>
            </a:lvl3pPr>
            <a:lvl4pPr marL="1600200" indent="-228600">
              <a:defRPr sz="1900">
                <a:solidFill>
                  <a:srgbClr val="000000"/>
                </a:solidFill>
                <a:latin typeface="Arial" charset="0"/>
                <a:ea typeface="ヒラギノ角ゴ Pro W3" charset="-128"/>
              </a:defRPr>
            </a:lvl4pPr>
            <a:lvl5pPr marL="2057400" indent="-228600">
              <a:defRPr sz="1900">
                <a:solidFill>
                  <a:srgbClr val="000000"/>
                </a:solidFill>
                <a:latin typeface="Arial" charset="0"/>
                <a:ea typeface="ヒラギノ角ゴ Pro W3" charset="-128"/>
              </a:defRPr>
            </a:lvl5pPr>
            <a:lvl6pPr marL="2514600" indent="-228600" algn="r" eaLnBrk="0" fontAlgn="base" hangingPunct="0">
              <a:spcBef>
                <a:spcPct val="0"/>
              </a:spcBef>
              <a:spcAft>
                <a:spcPct val="0"/>
              </a:spcAft>
              <a:defRPr sz="1900">
                <a:solidFill>
                  <a:srgbClr val="000000"/>
                </a:solidFill>
                <a:latin typeface="Arial" charset="0"/>
                <a:ea typeface="ヒラギノ角ゴ Pro W3" charset="-128"/>
              </a:defRPr>
            </a:lvl6pPr>
            <a:lvl7pPr marL="2971800" indent="-228600" algn="r" eaLnBrk="0" fontAlgn="base" hangingPunct="0">
              <a:spcBef>
                <a:spcPct val="0"/>
              </a:spcBef>
              <a:spcAft>
                <a:spcPct val="0"/>
              </a:spcAft>
              <a:defRPr sz="1900">
                <a:solidFill>
                  <a:srgbClr val="000000"/>
                </a:solidFill>
                <a:latin typeface="Arial" charset="0"/>
                <a:ea typeface="ヒラギノ角ゴ Pro W3" charset="-128"/>
              </a:defRPr>
            </a:lvl7pPr>
            <a:lvl8pPr marL="3429000" indent="-228600" algn="r" eaLnBrk="0" fontAlgn="base" hangingPunct="0">
              <a:spcBef>
                <a:spcPct val="0"/>
              </a:spcBef>
              <a:spcAft>
                <a:spcPct val="0"/>
              </a:spcAft>
              <a:defRPr sz="1900">
                <a:solidFill>
                  <a:srgbClr val="000000"/>
                </a:solidFill>
                <a:latin typeface="Arial" charset="0"/>
                <a:ea typeface="ヒラギノ角ゴ Pro W3" charset="-128"/>
              </a:defRPr>
            </a:lvl8pPr>
            <a:lvl9pPr marL="3886200" indent="-228600" algn="r" eaLnBrk="0" fontAlgn="base" hangingPunct="0">
              <a:spcBef>
                <a:spcPct val="0"/>
              </a:spcBef>
              <a:spcAft>
                <a:spcPct val="0"/>
              </a:spcAft>
              <a:defRPr sz="1900">
                <a:solidFill>
                  <a:srgbClr val="000000"/>
                </a:solidFill>
                <a:latin typeface="Arial" charset="0"/>
                <a:ea typeface="ヒラギノ角ゴ Pro W3" charset="-128"/>
              </a:defRPr>
            </a:lvl9pPr>
          </a:lstStyle>
          <a:p>
            <a:pPr fontAlgn="auto">
              <a:spcBef>
                <a:spcPts val="0"/>
              </a:spcBef>
              <a:spcAft>
                <a:spcPts val="0"/>
              </a:spcAft>
              <a:defRPr/>
            </a:pPr>
            <a:endParaRPr lang="en-US" altLang="en-US">
              <a:cs typeface="Arial" pitchFamily="34" charset="0"/>
            </a:endParaRPr>
          </a:p>
        </p:txBody>
      </p:sp>
      <p:pic>
        <p:nvPicPr>
          <p:cNvPr id="2054" name="Picture 4"/>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416800" y="104775"/>
            <a:ext cx="16383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p:cNvSpPr/>
          <p:nvPr userDrawn="1"/>
        </p:nvSpPr>
        <p:spPr bwMode="auto">
          <a:xfrm>
            <a:off x="7416800" y="5218113"/>
            <a:ext cx="1554163" cy="1554162"/>
          </a:xfrm>
          <a:prstGeom prst="ellipse">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a:lstStyle/>
          <a:p>
            <a:pPr fontAlgn="auto">
              <a:spcBef>
                <a:spcPts val="0"/>
              </a:spcBef>
              <a:spcAft>
                <a:spcPts val="0"/>
              </a:spcAft>
              <a:defRPr/>
            </a:pPr>
            <a:endParaRPr lang="en-US">
              <a:solidFill>
                <a:srgbClr val="000000"/>
              </a:solidFill>
              <a:latin typeface="Arial"/>
              <a:cs typeface="Arial" pitchFamily="34" charset="0"/>
            </a:endParaRPr>
          </a:p>
        </p:txBody>
      </p:sp>
      <p:sp>
        <p:nvSpPr>
          <p:cNvPr id="12" name="Oval 11"/>
          <p:cNvSpPr/>
          <p:nvPr userDrawn="1"/>
        </p:nvSpPr>
        <p:spPr bwMode="auto">
          <a:xfrm>
            <a:off x="6049963" y="5218113"/>
            <a:ext cx="1554162" cy="1554162"/>
          </a:xfrm>
          <a:prstGeom prst="ellipse">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a:lstStyle/>
          <a:p>
            <a:pPr fontAlgn="auto">
              <a:spcBef>
                <a:spcPts val="0"/>
              </a:spcBef>
              <a:spcAft>
                <a:spcPts val="0"/>
              </a:spcAft>
              <a:defRPr/>
            </a:pPr>
            <a:endParaRPr lang="en-US">
              <a:solidFill>
                <a:srgbClr val="000000"/>
              </a:solidFill>
              <a:latin typeface="Arial"/>
              <a:cs typeface="Arial" pitchFamily="34" charset="0"/>
            </a:endParaRPr>
          </a:p>
        </p:txBody>
      </p:sp>
      <p:sp>
        <p:nvSpPr>
          <p:cNvPr id="13" name="Oval 12"/>
          <p:cNvSpPr/>
          <p:nvPr userDrawn="1"/>
        </p:nvSpPr>
        <p:spPr bwMode="auto">
          <a:xfrm>
            <a:off x="4684713" y="5218113"/>
            <a:ext cx="1554162" cy="1554162"/>
          </a:xfrm>
          <a:prstGeom prst="ellipse">
            <a:avLst/>
          </a:prstGeom>
          <a:solidFill>
            <a:schemeClr val="accent2">
              <a:lumMod val="20000"/>
              <a:lumOff val="80000"/>
            </a:schemeClr>
          </a:solidFill>
          <a:ln w="9525" cap="flat" cmpd="sng" algn="ctr">
            <a:noFill/>
            <a:prstDash val="solid"/>
            <a:round/>
            <a:headEnd type="none" w="med" len="med"/>
            <a:tailEnd type="none" w="med" len="med"/>
          </a:ln>
          <a:effectLst/>
          <a:extLst/>
        </p:spPr>
        <p:txBody>
          <a:bodyPr/>
          <a:lstStyle/>
          <a:p>
            <a:pPr fontAlgn="auto">
              <a:spcBef>
                <a:spcPts val="0"/>
              </a:spcBef>
              <a:spcAft>
                <a:spcPts val="0"/>
              </a:spcAft>
              <a:defRPr/>
            </a:pPr>
            <a:endParaRPr lang="en-US">
              <a:solidFill>
                <a:srgbClr val="000000"/>
              </a:solidFill>
              <a:latin typeface="Arial"/>
              <a:cs typeface="Arial" pitchFamily="34" charset="0"/>
            </a:endParaRPr>
          </a:p>
        </p:txBody>
      </p:sp>
    </p:spTree>
    <p:extLst>
      <p:ext uri="{BB962C8B-B14F-4D97-AF65-F5344CB8AC3E}">
        <p14:creationId xmlns:p14="http://schemas.microsoft.com/office/powerpoint/2010/main" val="3745862907"/>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Lst>
  <p:transition spd="slow" advClick="0"/>
  <p:txStyles>
    <p:titleStyle>
      <a:lvl1pPr algn="l" rtl="0" eaLnBrk="0" fontAlgn="base" hangingPunct="0">
        <a:spcBef>
          <a:spcPct val="0"/>
        </a:spcBef>
        <a:spcAft>
          <a:spcPct val="0"/>
        </a:spcAft>
        <a:defRPr sz="2600">
          <a:solidFill>
            <a:schemeClr val="bg1"/>
          </a:solidFill>
          <a:latin typeface="+mj-lt"/>
          <a:ea typeface="+mj-ea"/>
          <a:cs typeface="ヒラギノ角ゴ Pro W3"/>
        </a:defRPr>
      </a:lvl1pPr>
      <a:lvl2pPr algn="l" rtl="0" eaLnBrk="0" fontAlgn="base" hangingPunct="0">
        <a:spcBef>
          <a:spcPct val="0"/>
        </a:spcBef>
        <a:spcAft>
          <a:spcPct val="0"/>
        </a:spcAft>
        <a:defRPr sz="2600">
          <a:solidFill>
            <a:schemeClr val="bg1"/>
          </a:solidFill>
          <a:latin typeface="Arial" charset="0"/>
          <a:ea typeface="ヒラギノ角ゴ Pro W3" charset="-128"/>
          <a:cs typeface="ヒラギノ角ゴ Pro W3"/>
        </a:defRPr>
      </a:lvl2pPr>
      <a:lvl3pPr algn="l" rtl="0" eaLnBrk="0" fontAlgn="base" hangingPunct="0">
        <a:spcBef>
          <a:spcPct val="0"/>
        </a:spcBef>
        <a:spcAft>
          <a:spcPct val="0"/>
        </a:spcAft>
        <a:defRPr sz="2600">
          <a:solidFill>
            <a:schemeClr val="bg1"/>
          </a:solidFill>
          <a:latin typeface="Arial" charset="0"/>
          <a:ea typeface="ヒラギノ角ゴ Pro W3" charset="-128"/>
          <a:cs typeface="ヒラギノ角ゴ Pro W3"/>
        </a:defRPr>
      </a:lvl3pPr>
      <a:lvl4pPr algn="l" rtl="0" eaLnBrk="0" fontAlgn="base" hangingPunct="0">
        <a:spcBef>
          <a:spcPct val="0"/>
        </a:spcBef>
        <a:spcAft>
          <a:spcPct val="0"/>
        </a:spcAft>
        <a:defRPr sz="2600">
          <a:solidFill>
            <a:schemeClr val="bg1"/>
          </a:solidFill>
          <a:latin typeface="Arial" charset="0"/>
          <a:ea typeface="ヒラギノ角ゴ Pro W3" charset="-128"/>
          <a:cs typeface="ヒラギノ角ゴ Pro W3"/>
        </a:defRPr>
      </a:lvl4pPr>
      <a:lvl5pPr algn="l" rtl="0" eaLnBrk="0" fontAlgn="base" hangingPunct="0">
        <a:spcBef>
          <a:spcPct val="0"/>
        </a:spcBef>
        <a:spcAft>
          <a:spcPct val="0"/>
        </a:spcAft>
        <a:defRPr sz="2600">
          <a:solidFill>
            <a:schemeClr val="bg1"/>
          </a:solidFill>
          <a:latin typeface="Arial" charset="0"/>
          <a:ea typeface="ヒラギノ角ゴ Pro W3" charset="-128"/>
          <a:cs typeface="ヒラギノ角ゴ Pro W3"/>
        </a:defRPr>
      </a:lvl5pPr>
      <a:lvl6pPr marL="457200" algn="l" rtl="0" fontAlgn="base">
        <a:spcBef>
          <a:spcPct val="0"/>
        </a:spcBef>
        <a:spcAft>
          <a:spcPct val="0"/>
        </a:spcAft>
        <a:defRPr sz="2600">
          <a:solidFill>
            <a:schemeClr val="bg1"/>
          </a:solidFill>
          <a:latin typeface="Arial" charset="0"/>
          <a:ea typeface="ヒラギノ角ゴ Pro W3" charset="-128"/>
        </a:defRPr>
      </a:lvl6pPr>
      <a:lvl7pPr marL="914400" algn="l" rtl="0" fontAlgn="base">
        <a:spcBef>
          <a:spcPct val="0"/>
        </a:spcBef>
        <a:spcAft>
          <a:spcPct val="0"/>
        </a:spcAft>
        <a:defRPr sz="2600">
          <a:solidFill>
            <a:schemeClr val="bg1"/>
          </a:solidFill>
          <a:latin typeface="Arial" charset="0"/>
          <a:ea typeface="ヒラギノ角ゴ Pro W3" charset="-128"/>
        </a:defRPr>
      </a:lvl7pPr>
      <a:lvl8pPr marL="1371600" algn="l" rtl="0" fontAlgn="base">
        <a:spcBef>
          <a:spcPct val="0"/>
        </a:spcBef>
        <a:spcAft>
          <a:spcPct val="0"/>
        </a:spcAft>
        <a:defRPr sz="2600">
          <a:solidFill>
            <a:schemeClr val="bg1"/>
          </a:solidFill>
          <a:latin typeface="Arial" charset="0"/>
          <a:ea typeface="ヒラギノ角ゴ Pro W3" charset="-128"/>
        </a:defRPr>
      </a:lvl8pPr>
      <a:lvl9pPr marL="1828800" algn="l" rtl="0" fontAlgn="base">
        <a:spcBef>
          <a:spcPct val="0"/>
        </a:spcBef>
        <a:spcAft>
          <a:spcPct val="0"/>
        </a:spcAft>
        <a:defRPr sz="2600">
          <a:solidFill>
            <a:schemeClr val="bg1"/>
          </a:solidFill>
          <a:latin typeface="Arial" charset="0"/>
          <a:ea typeface="ヒラギノ角ゴ Pro W3" charset="-128"/>
        </a:defRPr>
      </a:lvl9pPr>
    </p:titleStyle>
    <p:bodyStyle>
      <a:lvl1pPr marL="3175" indent="-3175" algn="l" rtl="0" eaLnBrk="0" fontAlgn="base" hangingPunct="0">
        <a:spcBef>
          <a:spcPct val="0"/>
        </a:spcBef>
        <a:spcAft>
          <a:spcPts val="2300"/>
        </a:spcAft>
        <a:tabLst>
          <a:tab pos="174625" algn="l"/>
        </a:tabLst>
        <a:defRPr sz="2000" b="1">
          <a:solidFill>
            <a:schemeClr val="tx1"/>
          </a:solidFill>
          <a:latin typeface="+mn-lt"/>
          <a:ea typeface="+mn-ea"/>
          <a:cs typeface="ヒラギノ角ゴ Pro W3"/>
        </a:defRPr>
      </a:lvl1pPr>
      <a:lvl2pPr marL="284163" indent="-166688" algn="l" rtl="0" eaLnBrk="0" fontAlgn="base" hangingPunct="0">
        <a:spcBef>
          <a:spcPct val="0"/>
        </a:spcBef>
        <a:spcAft>
          <a:spcPts val="2300"/>
        </a:spcAft>
        <a:buFont typeface="Times" pitchFamily="18" charset="0"/>
        <a:buChar char="•"/>
        <a:tabLst>
          <a:tab pos="174625" algn="l"/>
        </a:tabLst>
        <a:defRPr sz="1900">
          <a:solidFill>
            <a:schemeClr val="tx1"/>
          </a:solidFill>
          <a:latin typeface="+mn-lt"/>
          <a:ea typeface="+mn-ea"/>
          <a:cs typeface="ヒラギノ角ゴ Pro W3"/>
        </a:defRPr>
      </a:lvl2pPr>
      <a:lvl3pPr marL="1143000" indent="-228600" algn="l" rtl="0" eaLnBrk="0" fontAlgn="base" hangingPunct="0">
        <a:spcBef>
          <a:spcPct val="0"/>
        </a:spcBef>
        <a:spcAft>
          <a:spcPts val="2300"/>
        </a:spcAft>
        <a:tabLst>
          <a:tab pos="174625" algn="l"/>
        </a:tabLst>
        <a:defRPr sz="1900">
          <a:solidFill>
            <a:schemeClr val="tx1"/>
          </a:solidFill>
          <a:latin typeface="+mn-lt"/>
          <a:ea typeface="+mn-ea"/>
          <a:cs typeface="ヒラギノ角ゴ Pro W3"/>
        </a:defRPr>
      </a:lvl3pPr>
      <a:lvl4pPr marL="1600200" indent="-228600" algn="l" rtl="0" eaLnBrk="0" fontAlgn="base" hangingPunct="0">
        <a:spcBef>
          <a:spcPct val="0"/>
        </a:spcBef>
        <a:spcAft>
          <a:spcPts val="2300"/>
        </a:spcAft>
        <a:tabLst>
          <a:tab pos="174625" algn="l"/>
        </a:tabLst>
        <a:defRPr sz="1900">
          <a:solidFill>
            <a:schemeClr val="tx1"/>
          </a:solidFill>
          <a:latin typeface="+mn-lt"/>
          <a:ea typeface="+mn-ea"/>
          <a:cs typeface="ヒラギノ角ゴ Pro W3"/>
        </a:defRPr>
      </a:lvl4pPr>
      <a:lvl5pPr marL="2057400" indent="-228600" algn="l" rtl="0" eaLnBrk="0" fontAlgn="base" hangingPunct="0">
        <a:spcBef>
          <a:spcPct val="0"/>
        </a:spcBef>
        <a:spcAft>
          <a:spcPts val="2300"/>
        </a:spcAft>
        <a:buChar char="»"/>
        <a:tabLst>
          <a:tab pos="174625" algn="l"/>
        </a:tabLst>
        <a:defRPr sz="1900">
          <a:solidFill>
            <a:schemeClr val="tx1"/>
          </a:solidFill>
          <a:latin typeface="+mn-lt"/>
          <a:ea typeface="+mn-ea"/>
          <a:cs typeface="ヒラギノ角ゴ Pro W3"/>
        </a:defRPr>
      </a:lvl5pPr>
      <a:lvl6pPr marL="2514600" indent="-228600" algn="l" rtl="0" fontAlgn="base">
        <a:spcBef>
          <a:spcPct val="0"/>
        </a:spcBef>
        <a:spcAft>
          <a:spcPts val="2300"/>
        </a:spcAft>
        <a:buChar char="»"/>
        <a:tabLst>
          <a:tab pos="174625" algn="l"/>
        </a:tabLst>
        <a:defRPr sz="1900">
          <a:solidFill>
            <a:schemeClr val="tx1"/>
          </a:solidFill>
          <a:latin typeface="+mn-lt"/>
          <a:ea typeface="+mn-ea"/>
        </a:defRPr>
      </a:lvl6pPr>
      <a:lvl7pPr marL="2971800" indent="-228600" algn="l" rtl="0" fontAlgn="base">
        <a:spcBef>
          <a:spcPct val="0"/>
        </a:spcBef>
        <a:spcAft>
          <a:spcPts val="2300"/>
        </a:spcAft>
        <a:buChar char="»"/>
        <a:tabLst>
          <a:tab pos="174625" algn="l"/>
        </a:tabLst>
        <a:defRPr sz="1900">
          <a:solidFill>
            <a:schemeClr val="tx1"/>
          </a:solidFill>
          <a:latin typeface="+mn-lt"/>
          <a:ea typeface="+mn-ea"/>
        </a:defRPr>
      </a:lvl7pPr>
      <a:lvl8pPr marL="3429000" indent="-228600" algn="l" rtl="0" fontAlgn="base">
        <a:spcBef>
          <a:spcPct val="0"/>
        </a:spcBef>
        <a:spcAft>
          <a:spcPts val="2300"/>
        </a:spcAft>
        <a:buChar char="»"/>
        <a:tabLst>
          <a:tab pos="174625" algn="l"/>
        </a:tabLst>
        <a:defRPr sz="1900">
          <a:solidFill>
            <a:schemeClr val="tx1"/>
          </a:solidFill>
          <a:latin typeface="+mn-lt"/>
          <a:ea typeface="+mn-ea"/>
        </a:defRPr>
      </a:lvl8pPr>
      <a:lvl9pPr marL="3886200" indent="-228600" algn="l" rtl="0" fontAlgn="base">
        <a:spcBef>
          <a:spcPct val="0"/>
        </a:spcBef>
        <a:spcAft>
          <a:spcPts val="2300"/>
        </a:spcAft>
        <a:buChar char="»"/>
        <a:tabLst>
          <a:tab pos="174625" algn="l"/>
        </a:tabLst>
        <a:defRPr sz="19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47.xml.rels><?xml version="1.0" encoding="UTF-8" standalone="yes"?>
<Relationships xmlns="http://schemas.openxmlformats.org/package/2006/relationships"><Relationship Id="rId3" Type="http://schemas.openxmlformats.org/officeDocument/2006/relationships/hyperlink" Target="http://tomlinde.com/"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1628775"/>
            <a:ext cx="8396288" cy="1038225"/>
          </a:xfrm>
        </p:spPr>
        <p:txBody>
          <a:bodyPr/>
          <a:lstStyle/>
          <a:p>
            <a:pPr eaLnBrk="1" hangingPunct="1"/>
            <a:r>
              <a:rPr lang="en-US" sz="4400" dirty="0">
                <a:solidFill>
                  <a:schemeClr val="tx1"/>
                </a:solidFill>
              </a:rPr>
              <a:t>Somatization and Illness Anxiety: </a:t>
            </a:r>
            <a:r>
              <a:rPr lang="en-US" sz="4000" dirty="0">
                <a:solidFill>
                  <a:schemeClr val="tx1"/>
                </a:solidFill>
              </a:rPr>
              <a:t>Strategic Engagement in Challenging Encounters </a:t>
            </a:r>
            <a:br>
              <a:rPr lang="en-US" altLang="en-US" dirty="0">
                <a:solidFill>
                  <a:schemeClr val="tx1"/>
                </a:solidFill>
              </a:rPr>
            </a:br>
            <a:br>
              <a:rPr lang="en-US" altLang="en-US" dirty="0">
                <a:solidFill>
                  <a:schemeClr val="tx1"/>
                </a:solidFill>
              </a:rPr>
            </a:br>
            <a:br>
              <a:rPr lang="en-US" altLang="en-US" sz="1600" dirty="0">
                <a:solidFill>
                  <a:schemeClr val="tx1"/>
                </a:solidFill>
              </a:rPr>
            </a:br>
            <a:r>
              <a:rPr lang="en-US" altLang="en-US" sz="1600" dirty="0">
                <a:solidFill>
                  <a:schemeClr val="tx1"/>
                </a:solidFill>
              </a:rPr>
              <a:t>10/2018</a:t>
            </a:r>
            <a:br>
              <a:rPr lang="en-US" altLang="en-US" sz="1600" dirty="0">
                <a:solidFill>
                  <a:schemeClr val="tx1"/>
                </a:solidFill>
              </a:rPr>
            </a:br>
            <a:r>
              <a:rPr lang="en-US" altLang="en-US" sz="1600" dirty="0">
                <a:solidFill>
                  <a:schemeClr val="tx1"/>
                </a:solidFill>
              </a:rPr>
              <a:t>Tom Linde, MSW</a:t>
            </a:r>
            <a:br>
              <a:rPr lang="en-US" altLang="en-US" sz="1600" dirty="0">
                <a:solidFill>
                  <a:schemeClr val="tx1"/>
                </a:solidFill>
              </a:rPr>
            </a:br>
            <a:r>
              <a:rPr lang="en-US" altLang="en-US" sz="1600" dirty="0">
                <a:solidFill>
                  <a:schemeClr val="tx1"/>
                </a:solidFill>
              </a:rPr>
              <a:t>Grant Scull, MD</a:t>
            </a:r>
            <a:br>
              <a:rPr lang="en-US" altLang="en-US" sz="1600" dirty="0">
                <a:solidFill>
                  <a:schemeClr val="tx1"/>
                </a:solidFill>
              </a:rPr>
            </a:br>
            <a:r>
              <a:rPr lang="en-US" altLang="en-US" sz="1600" dirty="0">
                <a:solidFill>
                  <a:schemeClr val="tx1"/>
                </a:solidFill>
              </a:rPr>
              <a:t>Kaiser Permanente of Washington Family Medicine Residency</a:t>
            </a:r>
            <a:br>
              <a:rPr lang="en-US" altLang="en-US" sz="1600" dirty="0">
                <a:solidFill>
                  <a:schemeClr val="tx1"/>
                </a:solidFill>
              </a:rPr>
            </a:br>
            <a:br>
              <a:rPr lang="en-US" altLang="en-US" dirty="0">
                <a:solidFill>
                  <a:schemeClr val="tx1"/>
                </a:solidFill>
              </a:rPr>
            </a:br>
            <a:endParaRPr lang="en-US" altLang="en-US" dirty="0">
              <a:solidFill>
                <a:schemeClr val="tx1"/>
              </a:solidFill>
            </a:endParaRPr>
          </a:p>
        </p:txBody>
      </p:sp>
    </p:spTree>
  </p:cSld>
  <p:clrMapOvr>
    <a:masterClrMapping/>
  </p:clrMapOvr>
  <p:transition spd="slow"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80F675F-DD15-4B62-AB0E-0585C20160C3}" type="slidenum">
              <a:rPr lang="en-US" smtClean="0"/>
              <a:pPr>
                <a:defRPr/>
              </a:pPr>
              <a:t>10</a:t>
            </a:fld>
            <a:endParaRPr lang="en-US"/>
          </a:p>
        </p:txBody>
      </p:sp>
      <p:sp>
        <p:nvSpPr>
          <p:cNvPr id="3" name="Freeform 2"/>
          <p:cNvSpPr/>
          <p:nvPr/>
        </p:nvSpPr>
        <p:spPr>
          <a:xfrm>
            <a:off x="457988" y="762000"/>
            <a:ext cx="7847812" cy="3124200"/>
          </a:xfrm>
          <a:custGeom>
            <a:avLst/>
            <a:gdLst>
              <a:gd name="connsiteX0" fmla="*/ 0 w 3535008"/>
              <a:gd name="connsiteY0" fmla="*/ 589180 h 4521543"/>
              <a:gd name="connsiteX1" fmla="*/ 589180 w 3535008"/>
              <a:gd name="connsiteY1" fmla="*/ 0 h 4521543"/>
              <a:gd name="connsiteX2" fmla="*/ 2945828 w 3535008"/>
              <a:gd name="connsiteY2" fmla="*/ 0 h 4521543"/>
              <a:gd name="connsiteX3" fmla="*/ 3535008 w 3535008"/>
              <a:gd name="connsiteY3" fmla="*/ 589180 h 4521543"/>
              <a:gd name="connsiteX4" fmla="*/ 3535008 w 3535008"/>
              <a:gd name="connsiteY4" fmla="*/ 3932363 h 4521543"/>
              <a:gd name="connsiteX5" fmla="*/ 2945828 w 3535008"/>
              <a:gd name="connsiteY5" fmla="*/ 4521543 h 4521543"/>
              <a:gd name="connsiteX6" fmla="*/ 589180 w 3535008"/>
              <a:gd name="connsiteY6" fmla="*/ 4521543 h 4521543"/>
              <a:gd name="connsiteX7" fmla="*/ 0 w 3535008"/>
              <a:gd name="connsiteY7" fmla="*/ 3932363 h 4521543"/>
              <a:gd name="connsiteX8" fmla="*/ 0 w 3535008"/>
              <a:gd name="connsiteY8" fmla="*/ 589180 h 452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5008" h="4521543">
                <a:moveTo>
                  <a:pt x="0" y="589180"/>
                </a:moveTo>
                <a:cubicBezTo>
                  <a:pt x="0" y="263785"/>
                  <a:pt x="263785" y="0"/>
                  <a:pt x="589180" y="0"/>
                </a:cubicBezTo>
                <a:lnTo>
                  <a:pt x="2945828" y="0"/>
                </a:lnTo>
                <a:cubicBezTo>
                  <a:pt x="3271223" y="0"/>
                  <a:pt x="3535008" y="263785"/>
                  <a:pt x="3535008" y="589180"/>
                </a:cubicBezTo>
                <a:lnTo>
                  <a:pt x="3535008" y="3932363"/>
                </a:lnTo>
                <a:cubicBezTo>
                  <a:pt x="3535008" y="4257758"/>
                  <a:pt x="3271223" y="4521543"/>
                  <a:pt x="2945828" y="4521543"/>
                </a:cubicBezTo>
                <a:lnTo>
                  <a:pt x="589180" y="4521543"/>
                </a:lnTo>
                <a:cubicBezTo>
                  <a:pt x="263785" y="4521543"/>
                  <a:pt x="0" y="4257758"/>
                  <a:pt x="0" y="3932363"/>
                </a:cubicBezTo>
                <a:lnTo>
                  <a:pt x="0" y="589180"/>
                </a:lnTo>
                <a:close/>
              </a:path>
            </a:pathLst>
          </a:custGeom>
        </p:spPr>
        <p:style>
          <a:lnRef idx="0">
            <a:schemeClr val="accent5"/>
          </a:lnRef>
          <a:fillRef idx="3">
            <a:schemeClr val="accent5"/>
          </a:fillRef>
          <a:effectRef idx="3">
            <a:schemeClr val="accent5"/>
          </a:effectRef>
          <a:fontRef idx="minor">
            <a:schemeClr val="lt1"/>
          </a:fontRef>
        </p:style>
        <p:txBody>
          <a:bodyPr spcFirstLastPara="0" vert="horz" wrap="square" lIns="324965" tIns="248765" rIns="324965" bIns="248765" numCol="1" spcCol="1270" anchor="ctr" anchorCtr="0">
            <a:noAutofit/>
          </a:bodyPr>
          <a:lstStyle/>
          <a:p>
            <a:pPr lvl="0" algn="ctr" defTabSz="1778000" rtl="0">
              <a:lnSpc>
                <a:spcPct val="90000"/>
              </a:lnSpc>
              <a:spcBef>
                <a:spcPct val="0"/>
              </a:spcBef>
              <a:spcAft>
                <a:spcPct val="35000"/>
              </a:spcAft>
            </a:pPr>
            <a:r>
              <a:rPr lang="en-US" sz="4000" kern="1200" dirty="0"/>
              <a:t>No-win experience of ineffectiveness may leave practitioner exasperated and…</a:t>
            </a:r>
          </a:p>
        </p:txBody>
      </p:sp>
      <p:sp>
        <p:nvSpPr>
          <p:cNvPr id="5" name="Freeform 4"/>
          <p:cNvSpPr/>
          <p:nvPr/>
        </p:nvSpPr>
        <p:spPr>
          <a:xfrm>
            <a:off x="493605" y="4261450"/>
            <a:ext cx="7873691" cy="2057400"/>
          </a:xfrm>
          <a:custGeom>
            <a:avLst/>
            <a:gdLst>
              <a:gd name="connsiteX0" fmla="*/ 0 w 3535008"/>
              <a:gd name="connsiteY0" fmla="*/ 589180 h 4521543"/>
              <a:gd name="connsiteX1" fmla="*/ 589180 w 3535008"/>
              <a:gd name="connsiteY1" fmla="*/ 0 h 4521543"/>
              <a:gd name="connsiteX2" fmla="*/ 2945828 w 3535008"/>
              <a:gd name="connsiteY2" fmla="*/ 0 h 4521543"/>
              <a:gd name="connsiteX3" fmla="*/ 3535008 w 3535008"/>
              <a:gd name="connsiteY3" fmla="*/ 589180 h 4521543"/>
              <a:gd name="connsiteX4" fmla="*/ 3535008 w 3535008"/>
              <a:gd name="connsiteY4" fmla="*/ 3932363 h 4521543"/>
              <a:gd name="connsiteX5" fmla="*/ 2945828 w 3535008"/>
              <a:gd name="connsiteY5" fmla="*/ 4521543 h 4521543"/>
              <a:gd name="connsiteX6" fmla="*/ 589180 w 3535008"/>
              <a:gd name="connsiteY6" fmla="*/ 4521543 h 4521543"/>
              <a:gd name="connsiteX7" fmla="*/ 0 w 3535008"/>
              <a:gd name="connsiteY7" fmla="*/ 3932363 h 4521543"/>
              <a:gd name="connsiteX8" fmla="*/ 0 w 3535008"/>
              <a:gd name="connsiteY8" fmla="*/ 589180 h 452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5008" h="4521543">
                <a:moveTo>
                  <a:pt x="0" y="589180"/>
                </a:moveTo>
                <a:cubicBezTo>
                  <a:pt x="0" y="263785"/>
                  <a:pt x="263785" y="0"/>
                  <a:pt x="589180" y="0"/>
                </a:cubicBezTo>
                <a:lnTo>
                  <a:pt x="2945828" y="0"/>
                </a:lnTo>
                <a:cubicBezTo>
                  <a:pt x="3271223" y="0"/>
                  <a:pt x="3535008" y="263785"/>
                  <a:pt x="3535008" y="589180"/>
                </a:cubicBezTo>
                <a:lnTo>
                  <a:pt x="3535008" y="3932363"/>
                </a:lnTo>
                <a:cubicBezTo>
                  <a:pt x="3535008" y="4257758"/>
                  <a:pt x="3271223" y="4521543"/>
                  <a:pt x="2945828" y="4521543"/>
                </a:cubicBezTo>
                <a:lnTo>
                  <a:pt x="589180" y="4521543"/>
                </a:lnTo>
                <a:cubicBezTo>
                  <a:pt x="263785" y="4521543"/>
                  <a:pt x="0" y="4257758"/>
                  <a:pt x="0" y="3932363"/>
                </a:cubicBezTo>
                <a:lnTo>
                  <a:pt x="0" y="58918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324965" tIns="248765" rIns="324965" bIns="248765" numCol="1" spcCol="1270" anchor="ctr" anchorCtr="0">
            <a:noAutofit/>
          </a:bodyPr>
          <a:lstStyle/>
          <a:p>
            <a:pPr lvl="0" algn="ctr" defTabSz="1778000" rtl="0">
              <a:lnSpc>
                <a:spcPct val="90000"/>
              </a:lnSpc>
              <a:spcBef>
                <a:spcPct val="0"/>
              </a:spcBef>
              <a:spcAft>
                <a:spcPct val="35000"/>
              </a:spcAft>
            </a:pPr>
            <a:r>
              <a:rPr lang="en-US" sz="4000" dirty="0"/>
              <a:t>…</a:t>
            </a:r>
            <a:r>
              <a:rPr lang="en-US" sz="4000" i="1" kern="1200" dirty="0"/>
              <a:t>avoidant</a:t>
            </a:r>
            <a:r>
              <a:rPr lang="en-US" sz="4000" kern="1200" dirty="0"/>
              <a:t> of full engagement.</a:t>
            </a:r>
          </a:p>
        </p:txBody>
      </p:sp>
    </p:spTree>
    <p:extLst>
      <p:ext uri="{BB962C8B-B14F-4D97-AF65-F5344CB8AC3E}">
        <p14:creationId xmlns:p14="http://schemas.microsoft.com/office/powerpoint/2010/main" val="111733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866774"/>
          </a:xfrm>
        </p:spPr>
        <p:txBody>
          <a:bodyPr/>
          <a:lstStyle/>
          <a:p>
            <a:r>
              <a:rPr lang="en-US" altLang="en-US" dirty="0"/>
              <a:t>On Avoidance</a:t>
            </a:r>
          </a:p>
        </p:txBody>
      </p:sp>
      <p:sp>
        <p:nvSpPr>
          <p:cNvPr id="5" name="Freeform 4"/>
          <p:cNvSpPr/>
          <p:nvPr/>
        </p:nvSpPr>
        <p:spPr>
          <a:xfrm>
            <a:off x="381000" y="1141413"/>
            <a:ext cx="8305800" cy="1318679"/>
          </a:xfrm>
          <a:custGeom>
            <a:avLst/>
            <a:gdLst>
              <a:gd name="connsiteX0" fmla="*/ 0 w 8229600"/>
              <a:gd name="connsiteY0" fmla="*/ 0 h 1318679"/>
              <a:gd name="connsiteX1" fmla="*/ 8229600 w 8229600"/>
              <a:gd name="connsiteY1" fmla="*/ 0 h 1318679"/>
              <a:gd name="connsiteX2" fmla="*/ 8229600 w 8229600"/>
              <a:gd name="connsiteY2" fmla="*/ 1318679 h 1318679"/>
              <a:gd name="connsiteX3" fmla="*/ 0 w 8229600"/>
              <a:gd name="connsiteY3" fmla="*/ 1318679 h 1318679"/>
              <a:gd name="connsiteX4" fmla="*/ 0 w 8229600"/>
              <a:gd name="connsiteY4" fmla="*/ 0 h 1318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318679">
                <a:moveTo>
                  <a:pt x="0" y="0"/>
                </a:moveTo>
                <a:lnTo>
                  <a:pt x="8229600" y="0"/>
                </a:lnTo>
                <a:lnTo>
                  <a:pt x="8229600" y="1318679"/>
                </a:lnTo>
                <a:lnTo>
                  <a:pt x="0" y="1318679"/>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6032" tIns="146304" rIns="256032" bIns="146304" numCol="1" spcCol="1270" anchor="ctr" anchorCtr="0">
            <a:noAutofit/>
          </a:bodyPr>
          <a:lstStyle/>
          <a:p>
            <a:pPr lvl="0" algn="ctr" defTabSz="1600200" rtl="0">
              <a:lnSpc>
                <a:spcPct val="90000"/>
              </a:lnSpc>
              <a:spcBef>
                <a:spcPct val="0"/>
              </a:spcBef>
              <a:spcAft>
                <a:spcPct val="35000"/>
              </a:spcAft>
            </a:pPr>
            <a:r>
              <a:rPr lang="en-US" sz="3600" kern="1200" dirty="0"/>
              <a:t>We must expose to a fear to overcome it. Examples:</a:t>
            </a:r>
          </a:p>
        </p:txBody>
      </p:sp>
      <p:sp>
        <p:nvSpPr>
          <p:cNvPr id="6" name="Freeform 5"/>
          <p:cNvSpPr/>
          <p:nvPr/>
        </p:nvSpPr>
        <p:spPr>
          <a:xfrm>
            <a:off x="381000" y="2460092"/>
            <a:ext cx="8305800" cy="4093108"/>
          </a:xfrm>
          <a:custGeom>
            <a:avLst/>
            <a:gdLst>
              <a:gd name="connsiteX0" fmla="*/ 0 w 8229600"/>
              <a:gd name="connsiteY0" fmla="*/ 0 h 3162240"/>
              <a:gd name="connsiteX1" fmla="*/ 8229600 w 8229600"/>
              <a:gd name="connsiteY1" fmla="*/ 0 h 3162240"/>
              <a:gd name="connsiteX2" fmla="*/ 8229600 w 8229600"/>
              <a:gd name="connsiteY2" fmla="*/ 3162240 h 3162240"/>
              <a:gd name="connsiteX3" fmla="*/ 0 w 8229600"/>
              <a:gd name="connsiteY3" fmla="*/ 3162240 h 3162240"/>
              <a:gd name="connsiteX4" fmla="*/ 0 w 8229600"/>
              <a:gd name="connsiteY4" fmla="*/ 0 h 3162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3162240">
                <a:moveTo>
                  <a:pt x="0" y="0"/>
                </a:moveTo>
                <a:lnTo>
                  <a:pt x="8229600" y="0"/>
                </a:lnTo>
                <a:lnTo>
                  <a:pt x="8229600" y="3162240"/>
                </a:lnTo>
                <a:lnTo>
                  <a:pt x="0" y="316224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92024" tIns="192024" rIns="256032" bIns="288036" numCol="1" spcCol="1270" anchor="t" anchorCtr="0">
            <a:noAutofit/>
          </a:bodyPr>
          <a:lstStyle/>
          <a:p>
            <a:pPr marL="285750" lvl="1" indent="-285750" algn="l" defTabSz="1600200" rtl="0">
              <a:lnSpc>
                <a:spcPct val="90000"/>
              </a:lnSpc>
              <a:spcBef>
                <a:spcPct val="0"/>
              </a:spcBef>
              <a:spcAft>
                <a:spcPct val="15000"/>
              </a:spcAft>
              <a:buChar char="••"/>
            </a:pPr>
            <a:r>
              <a:rPr lang="en-US" sz="3200" kern="1200" dirty="0"/>
              <a:t>Fleeing from spiders reinforces phobia</a:t>
            </a:r>
          </a:p>
          <a:p>
            <a:pPr marL="285750" lvl="1" indent="-285750" algn="l" defTabSz="1600200" rtl="0">
              <a:lnSpc>
                <a:spcPct val="90000"/>
              </a:lnSpc>
              <a:spcBef>
                <a:spcPct val="0"/>
              </a:spcBef>
              <a:spcAft>
                <a:spcPct val="15000"/>
              </a:spcAft>
              <a:buChar char="••"/>
            </a:pPr>
            <a:r>
              <a:rPr lang="en-US" sz="3200" kern="1200" dirty="0"/>
              <a:t>Bronco riders who should fear wild horses, don’t, because they always get back on</a:t>
            </a:r>
          </a:p>
          <a:p>
            <a:pPr marL="285750" lvl="1" indent="-285750" defTabSz="1600200">
              <a:lnSpc>
                <a:spcPct val="90000"/>
              </a:lnSpc>
              <a:spcAft>
                <a:spcPct val="15000"/>
              </a:spcAft>
              <a:buFontTx/>
              <a:buChar char="••"/>
            </a:pPr>
            <a:r>
              <a:rPr lang="en-US" sz="3200" dirty="0"/>
              <a:t>MD reassurance enables patient to avoid anxiety provoked  by </a:t>
            </a:r>
            <a:r>
              <a:rPr lang="en-US" sz="3200" kern="1200" dirty="0"/>
              <a:t>ambiguous symptoms </a:t>
            </a:r>
          </a:p>
          <a:p>
            <a:pPr marL="285750" lvl="1" indent="-285750" defTabSz="1600200">
              <a:lnSpc>
                <a:spcPct val="90000"/>
              </a:lnSpc>
              <a:spcAft>
                <a:spcPct val="15000"/>
              </a:spcAft>
              <a:buFontTx/>
              <a:buChar char="••"/>
            </a:pPr>
            <a:r>
              <a:rPr lang="en-US" sz="3200" dirty="0"/>
              <a:t>Clinicians avoiding full engagement with anxious patients increases dissatisfaction for both clinician and patient</a:t>
            </a:r>
            <a:endParaRPr lang="en-US" sz="3200" kern="1200" dirty="0"/>
          </a:p>
        </p:txBody>
      </p:sp>
      <p:sp>
        <p:nvSpPr>
          <p:cNvPr id="4" name="Slide Number Placeholder 3"/>
          <p:cNvSpPr>
            <a:spLocks noGrp="1"/>
          </p:cNvSpPr>
          <p:nvPr>
            <p:ph type="sldNum" sz="quarter" idx="12"/>
          </p:nvPr>
        </p:nvSpPr>
        <p:spPr/>
        <p:txBody>
          <a:bodyPr/>
          <a:lstStyle/>
          <a:p>
            <a:pPr>
              <a:defRPr/>
            </a:pPr>
            <a:fld id="{BD3FB109-1AF8-42E7-B728-3034B9405482}"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Practitioner’s Dilemma</a:t>
            </a:r>
          </a:p>
        </p:txBody>
      </p:sp>
      <p:sp>
        <p:nvSpPr>
          <p:cNvPr id="5" name="Freeform 4"/>
          <p:cNvSpPr/>
          <p:nvPr/>
        </p:nvSpPr>
        <p:spPr>
          <a:xfrm>
            <a:off x="918105" y="1601247"/>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a:t>Anxiety thrives on avoidance</a:t>
            </a:r>
          </a:p>
        </p:txBody>
      </p:sp>
      <p:sp>
        <p:nvSpPr>
          <p:cNvPr id="6" name="Freeform 5"/>
          <p:cNvSpPr/>
          <p:nvPr/>
        </p:nvSpPr>
        <p:spPr>
          <a:xfrm>
            <a:off x="4745994" y="1601247"/>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2">
            <a:schemeClr val="lt1">
              <a:hueOff val="0"/>
              <a:satOff val="0"/>
              <a:lumOff val="0"/>
              <a:alphaOff val="0"/>
            </a:schemeClr>
          </a:lnRef>
          <a:fillRef idx="1">
            <a:schemeClr val="accent4">
              <a:hueOff val="-1488257"/>
              <a:satOff val="8966"/>
              <a:lumOff val="719"/>
              <a:alphaOff val="0"/>
            </a:schemeClr>
          </a:fillRef>
          <a:effectRef idx="0">
            <a:schemeClr val="accent4">
              <a:hueOff val="-1488257"/>
              <a:satOff val="8966"/>
              <a:lumOff val="719"/>
              <a:alphaOff val="0"/>
            </a:schemeClr>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a:t>Resolution requires </a:t>
            </a:r>
            <a:r>
              <a:rPr lang="en-US" sz="3200" i="1" kern="1200" dirty="0"/>
              <a:t>exposure</a:t>
            </a:r>
          </a:p>
        </p:txBody>
      </p:sp>
      <p:sp>
        <p:nvSpPr>
          <p:cNvPr id="7" name="Freeform 6"/>
          <p:cNvSpPr/>
          <p:nvPr/>
        </p:nvSpPr>
        <p:spPr>
          <a:xfrm>
            <a:off x="918105" y="4037176"/>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2">
            <a:schemeClr val="lt1">
              <a:hueOff val="0"/>
              <a:satOff val="0"/>
              <a:lumOff val="0"/>
              <a:alphaOff val="0"/>
            </a:schemeClr>
          </a:lnRef>
          <a:fillRef idx="1">
            <a:schemeClr val="accent4">
              <a:hueOff val="-2976513"/>
              <a:satOff val="17933"/>
              <a:lumOff val="1437"/>
              <a:alphaOff val="0"/>
            </a:schemeClr>
          </a:fillRef>
          <a:effectRef idx="0">
            <a:schemeClr val="accent4">
              <a:hueOff val="-2976513"/>
              <a:satOff val="17933"/>
              <a:lumOff val="1437"/>
              <a:alphaOff val="0"/>
            </a:schemeClr>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a:t>Medical attention could support avoidance</a:t>
            </a:r>
            <a:r>
              <a:rPr lang="en-US" sz="3200" dirty="0"/>
              <a:t> and </a:t>
            </a:r>
            <a:r>
              <a:rPr lang="en-US" sz="3200" kern="1200" dirty="0"/>
              <a:t>be counter-productive</a:t>
            </a:r>
          </a:p>
        </p:txBody>
      </p:sp>
      <p:sp>
        <p:nvSpPr>
          <p:cNvPr id="8" name="Freeform 7"/>
          <p:cNvSpPr/>
          <p:nvPr/>
        </p:nvSpPr>
        <p:spPr>
          <a:xfrm>
            <a:off x="4745994" y="4037176"/>
            <a:ext cx="3479899" cy="2087939"/>
          </a:xfrm>
          <a:custGeom>
            <a:avLst/>
            <a:gdLst>
              <a:gd name="connsiteX0" fmla="*/ 0 w 3479899"/>
              <a:gd name="connsiteY0" fmla="*/ 0 h 2087939"/>
              <a:gd name="connsiteX1" fmla="*/ 3479899 w 3479899"/>
              <a:gd name="connsiteY1" fmla="*/ 0 h 2087939"/>
              <a:gd name="connsiteX2" fmla="*/ 3479899 w 3479899"/>
              <a:gd name="connsiteY2" fmla="*/ 2087939 h 2087939"/>
              <a:gd name="connsiteX3" fmla="*/ 0 w 3479899"/>
              <a:gd name="connsiteY3" fmla="*/ 2087939 h 2087939"/>
              <a:gd name="connsiteX4" fmla="*/ 0 w 3479899"/>
              <a:gd name="connsiteY4" fmla="*/ 0 h 208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899" h="2087939">
                <a:moveTo>
                  <a:pt x="0" y="0"/>
                </a:moveTo>
                <a:lnTo>
                  <a:pt x="3479899" y="0"/>
                </a:lnTo>
                <a:lnTo>
                  <a:pt x="3479899" y="2087939"/>
                </a:lnTo>
                <a:lnTo>
                  <a:pt x="0" y="2087939"/>
                </a:lnTo>
                <a:lnTo>
                  <a:pt x="0" y="0"/>
                </a:lnTo>
                <a:close/>
              </a:path>
            </a:pathLst>
          </a:cu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dirty="0"/>
              <a:t>Attention to this bind helps in navigating it</a:t>
            </a:r>
            <a:endParaRPr lang="en-US" sz="3200" kern="1200" dirty="0"/>
          </a:p>
        </p:txBody>
      </p:sp>
      <p:sp>
        <p:nvSpPr>
          <p:cNvPr id="2" name="Slide Number Placeholder 1"/>
          <p:cNvSpPr>
            <a:spLocks noGrp="1"/>
          </p:cNvSpPr>
          <p:nvPr>
            <p:ph type="sldNum" sz="quarter" idx="12"/>
          </p:nvPr>
        </p:nvSpPr>
        <p:spPr/>
        <p:txBody>
          <a:bodyPr/>
          <a:lstStyle/>
          <a:p>
            <a:pPr>
              <a:defRPr/>
            </a:pPr>
            <a:fld id="{F5E74BA0-0E3A-4549-8FB9-64EB1CB9D900}"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dirty="0"/>
              <a:t>Managing Double Bind:</a:t>
            </a:r>
          </a:p>
        </p:txBody>
      </p:sp>
      <p:sp>
        <p:nvSpPr>
          <p:cNvPr id="7" name="Freeform 6"/>
          <p:cNvSpPr/>
          <p:nvPr/>
        </p:nvSpPr>
        <p:spPr>
          <a:xfrm>
            <a:off x="457200" y="1905000"/>
            <a:ext cx="8229600" cy="1293447"/>
          </a:xfrm>
          <a:custGeom>
            <a:avLst/>
            <a:gdLst>
              <a:gd name="connsiteX0" fmla="*/ 0 w 8229600"/>
              <a:gd name="connsiteY0" fmla="*/ 131920 h 791505"/>
              <a:gd name="connsiteX1" fmla="*/ 131920 w 8229600"/>
              <a:gd name="connsiteY1" fmla="*/ 0 h 791505"/>
              <a:gd name="connsiteX2" fmla="*/ 8097680 w 8229600"/>
              <a:gd name="connsiteY2" fmla="*/ 0 h 791505"/>
              <a:gd name="connsiteX3" fmla="*/ 8229600 w 8229600"/>
              <a:gd name="connsiteY3" fmla="*/ 131920 h 791505"/>
              <a:gd name="connsiteX4" fmla="*/ 8229600 w 8229600"/>
              <a:gd name="connsiteY4" fmla="*/ 659585 h 791505"/>
              <a:gd name="connsiteX5" fmla="*/ 8097680 w 8229600"/>
              <a:gd name="connsiteY5" fmla="*/ 791505 h 791505"/>
              <a:gd name="connsiteX6" fmla="*/ 131920 w 8229600"/>
              <a:gd name="connsiteY6" fmla="*/ 791505 h 791505"/>
              <a:gd name="connsiteX7" fmla="*/ 0 w 8229600"/>
              <a:gd name="connsiteY7" fmla="*/ 659585 h 791505"/>
              <a:gd name="connsiteX8" fmla="*/ 0 w 8229600"/>
              <a:gd name="connsiteY8" fmla="*/ 131920 h 79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791505">
                <a:moveTo>
                  <a:pt x="0" y="131920"/>
                </a:moveTo>
                <a:cubicBezTo>
                  <a:pt x="0" y="59063"/>
                  <a:pt x="59063" y="0"/>
                  <a:pt x="131920" y="0"/>
                </a:cubicBezTo>
                <a:lnTo>
                  <a:pt x="8097680" y="0"/>
                </a:lnTo>
                <a:cubicBezTo>
                  <a:pt x="8170537" y="0"/>
                  <a:pt x="8229600" y="59063"/>
                  <a:pt x="8229600" y="131920"/>
                </a:cubicBezTo>
                <a:lnTo>
                  <a:pt x="8229600" y="659585"/>
                </a:lnTo>
                <a:cubicBezTo>
                  <a:pt x="8229600" y="732442"/>
                  <a:pt x="8170537" y="791505"/>
                  <a:pt x="8097680" y="791505"/>
                </a:cubicBezTo>
                <a:lnTo>
                  <a:pt x="131920" y="791505"/>
                </a:lnTo>
                <a:cubicBezTo>
                  <a:pt x="59063" y="791505"/>
                  <a:pt x="0" y="732442"/>
                  <a:pt x="0" y="659585"/>
                </a:cubicBezTo>
                <a:lnTo>
                  <a:pt x="0" y="131920"/>
                </a:lnTo>
                <a:close/>
              </a:path>
            </a:pathLst>
          </a:custGeom>
          <a:solidFill>
            <a:srgbClr val="00B0F0"/>
          </a:solidFill>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64368" tIns="164368" rIns="164368" bIns="164368" numCol="1" spcCol="1270" anchor="ctr" anchorCtr="0">
            <a:noAutofit/>
          </a:bodyPr>
          <a:lstStyle/>
          <a:p>
            <a:pPr lvl="0" algn="l" defTabSz="1466850" rtl="0">
              <a:lnSpc>
                <a:spcPct val="90000"/>
              </a:lnSpc>
              <a:spcBef>
                <a:spcPct val="0"/>
              </a:spcBef>
              <a:spcAft>
                <a:spcPct val="35000"/>
              </a:spcAft>
            </a:pPr>
            <a:r>
              <a:rPr lang="en-US" sz="3300" dirty="0"/>
              <a:t>Above all else, convey </a:t>
            </a:r>
            <a:r>
              <a:rPr lang="en-US" sz="3300" kern="1200" dirty="0"/>
              <a:t>empathy and validation</a:t>
            </a:r>
          </a:p>
        </p:txBody>
      </p:sp>
      <p:sp>
        <p:nvSpPr>
          <p:cNvPr id="8" name="Freeform 7"/>
          <p:cNvSpPr/>
          <p:nvPr/>
        </p:nvSpPr>
        <p:spPr>
          <a:xfrm>
            <a:off x="645111" y="3733800"/>
            <a:ext cx="8229600" cy="1237493"/>
          </a:xfrm>
          <a:custGeom>
            <a:avLst/>
            <a:gdLst>
              <a:gd name="connsiteX0" fmla="*/ 0 w 8229600"/>
              <a:gd name="connsiteY0" fmla="*/ 0 h 905107"/>
              <a:gd name="connsiteX1" fmla="*/ 8229600 w 8229600"/>
              <a:gd name="connsiteY1" fmla="*/ 0 h 905107"/>
              <a:gd name="connsiteX2" fmla="*/ 8229600 w 8229600"/>
              <a:gd name="connsiteY2" fmla="*/ 905107 h 905107"/>
              <a:gd name="connsiteX3" fmla="*/ 0 w 8229600"/>
              <a:gd name="connsiteY3" fmla="*/ 905107 h 905107"/>
              <a:gd name="connsiteX4" fmla="*/ 0 w 8229600"/>
              <a:gd name="connsiteY4" fmla="*/ 0 h 905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905107">
                <a:moveTo>
                  <a:pt x="0" y="0"/>
                </a:moveTo>
                <a:lnTo>
                  <a:pt x="8229600" y="0"/>
                </a:lnTo>
                <a:lnTo>
                  <a:pt x="8229600" y="905107"/>
                </a:lnTo>
                <a:lnTo>
                  <a:pt x="0" y="90510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en-US" sz="2600" kern="1200" dirty="0"/>
              <a:t>Emphasize that the </a:t>
            </a:r>
            <a:r>
              <a:rPr lang="en-US" sz="2600" i="1" kern="1200" dirty="0"/>
              <a:t>pain is real</a:t>
            </a:r>
            <a:endParaRPr lang="en-US" sz="2600" kern="1200" dirty="0"/>
          </a:p>
          <a:p>
            <a:pPr marL="228600" lvl="1" indent="-228600" algn="l" defTabSz="1155700" rtl="0">
              <a:lnSpc>
                <a:spcPct val="90000"/>
              </a:lnSpc>
              <a:spcBef>
                <a:spcPct val="0"/>
              </a:spcBef>
              <a:spcAft>
                <a:spcPct val="20000"/>
              </a:spcAft>
              <a:buChar char="••"/>
            </a:pPr>
            <a:r>
              <a:rPr lang="en-US" sz="2600" kern="1200" dirty="0"/>
              <a:t>Assure that the </a:t>
            </a:r>
            <a:r>
              <a:rPr lang="en-US" sz="2600" i="1" kern="1200" dirty="0"/>
              <a:t>fear is reasonable - </a:t>
            </a:r>
            <a:r>
              <a:rPr lang="en-US" sz="2600" kern="1200" dirty="0"/>
              <a:t>given the circumstances</a:t>
            </a:r>
          </a:p>
        </p:txBody>
      </p:sp>
      <p:sp>
        <p:nvSpPr>
          <p:cNvPr id="2" name="Slide Number Placeholder 1"/>
          <p:cNvSpPr>
            <a:spLocks noGrp="1"/>
          </p:cNvSpPr>
          <p:nvPr>
            <p:ph type="sldNum" sz="quarter" idx="12"/>
          </p:nvPr>
        </p:nvSpPr>
        <p:spPr/>
        <p:txBody>
          <a:bodyPr/>
          <a:lstStyle/>
          <a:p>
            <a:pPr>
              <a:defRPr/>
            </a:pPr>
            <a:fld id="{D1A3C1C6-634B-45C9-AD54-F47BD866081F}"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additive="base">
                                        <p:cTn id="18"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22429" y="780804"/>
            <a:ext cx="8229600" cy="1143000"/>
          </a:xfrm>
        </p:spPr>
        <p:txBody>
          <a:bodyPr/>
          <a:lstStyle/>
          <a:p>
            <a:r>
              <a:rPr lang="en-US" altLang="en-US" dirty="0"/>
              <a:t>Three </a:t>
            </a:r>
            <a:r>
              <a:rPr lang="en-US" altLang="en-US" i="1" dirty="0"/>
              <a:t>More</a:t>
            </a:r>
            <a:r>
              <a:rPr lang="en-US" altLang="en-US" dirty="0"/>
              <a:t> Motives for Empathy</a:t>
            </a:r>
          </a:p>
        </p:txBody>
      </p:sp>
      <p:sp>
        <p:nvSpPr>
          <p:cNvPr id="5" name="Freeform 4"/>
          <p:cNvSpPr/>
          <p:nvPr/>
        </p:nvSpPr>
        <p:spPr>
          <a:xfrm>
            <a:off x="693033" y="2884560"/>
            <a:ext cx="2161877" cy="1652442"/>
          </a:xfrm>
          <a:custGeom>
            <a:avLst/>
            <a:gdLst>
              <a:gd name="connsiteX0" fmla="*/ 0 w 2161877"/>
              <a:gd name="connsiteY0" fmla="*/ 165244 h 1652442"/>
              <a:gd name="connsiteX1" fmla="*/ 165244 w 2161877"/>
              <a:gd name="connsiteY1" fmla="*/ 0 h 1652442"/>
              <a:gd name="connsiteX2" fmla="*/ 1996633 w 2161877"/>
              <a:gd name="connsiteY2" fmla="*/ 0 h 1652442"/>
              <a:gd name="connsiteX3" fmla="*/ 2161877 w 2161877"/>
              <a:gd name="connsiteY3" fmla="*/ 165244 h 1652442"/>
              <a:gd name="connsiteX4" fmla="*/ 2161877 w 2161877"/>
              <a:gd name="connsiteY4" fmla="*/ 1487198 h 1652442"/>
              <a:gd name="connsiteX5" fmla="*/ 1996633 w 2161877"/>
              <a:gd name="connsiteY5" fmla="*/ 1652442 h 1652442"/>
              <a:gd name="connsiteX6" fmla="*/ 165244 w 2161877"/>
              <a:gd name="connsiteY6" fmla="*/ 1652442 h 1652442"/>
              <a:gd name="connsiteX7" fmla="*/ 0 w 2161877"/>
              <a:gd name="connsiteY7" fmla="*/ 1487198 h 1652442"/>
              <a:gd name="connsiteX8" fmla="*/ 0 w 2161877"/>
              <a:gd name="connsiteY8" fmla="*/ 165244 h 165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652442">
                <a:moveTo>
                  <a:pt x="0" y="165244"/>
                </a:moveTo>
                <a:cubicBezTo>
                  <a:pt x="0" y="73982"/>
                  <a:pt x="73982" y="0"/>
                  <a:pt x="165244" y="0"/>
                </a:cubicBezTo>
                <a:lnTo>
                  <a:pt x="1996633" y="0"/>
                </a:lnTo>
                <a:cubicBezTo>
                  <a:pt x="2087895" y="0"/>
                  <a:pt x="2161877" y="73982"/>
                  <a:pt x="2161877" y="165244"/>
                </a:cubicBezTo>
                <a:lnTo>
                  <a:pt x="2161877" y="1487198"/>
                </a:lnTo>
                <a:cubicBezTo>
                  <a:pt x="2161877" y="1578460"/>
                  <a:pt x="2087895" y="1652442"/>
                  <a:pt x="1996633" y="1652442"/>
                </a:cubicBezTo>
                <a:lnTo>
                  <a:pt x="165244" y="1652442"/>
                </a:lnTo>
                <a:cubicBezTo>
                  <a:pt x="73982" y="1652442"/>
                  <a:pt x="0" y="1578460"/>
                  <a:pt x="0" y="1487198"/>
                </a:cubicBezTo>
                <a:lnTo>
                  <a:pt x="0" y="165244"/>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24598" tIns="124598" rIns="124598" bIns="124598" numCol="1" spcCol="1270" anchor="ctr" anchorCtr="0">
            <a:noAutofit/>
          </a:bodyPr>
          <a:lstStyle/>
          <a:p>
            <a:pPr lvl="0" algn="ctr" defTabSz="889000" rtl="0">
              <a:lnSpc>
                <a:spcPct val="90000"/>
              </a:lnSpc>
              <a:spcBef>
                <a:spcPct val="0"/>
              </a:spcBef>
              <a:spcAft>
                <a:spcPct val="35000"/>
              </a:spcAft>
            </a:pPr>
            <a:r>
              <a:rPr lang="en-US" sz="2400" kern="1200" dirty="0"/>
              <a:t>Encapsulate patient’s long report, shorten interview*</a:t>
            </a:r>
          </a:p>
        </p:txBody>
      </p:sp>
      <p:sp>
        <p:nvSpPr>
          <p:cNvPr id="6" name="Freeform 5"/>
          <p:cNvSpPr/>
          <p:nvPr/>
        </p:nvSpPr>
        <p:spPr>
          <a:xfrm>
            <a:off x="3071098" y="3442708"/>
            <a:ext cx="458317"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107229" rIns="137495" bIns="107229" numCol="1" spcCol="1270" anchor="ctr" anchorCtr="0">
            <a:noAutofit/>
          </a:bodyPr>
          <a:lstStyle/>
          <a:p>
            <a:pPr lvl="0" algn="ctr" defTabSz="800100">
              <a:lnSpc>
                <a:spcPct val="90000"/>
              </a:lnSpc>
              <a:spcBef>
                <a:spcPct val="0"/>
              </a:spcBef>
              <a:spcAft>
                <a:spcPct val="35000"/>
              </a:spcAft>
            </a:pPr>
            <a:endParaRPr lang="en-US" sz="1800" kern="1200"/>
          </a:p>
        </p:txBody>
      </p:sp>
      <p:sp>
        <p:nvSpPr>
          <p:cNvPr id="7" name="Freeform 6"/>
          <p:cNvSpPr/>
          <p:nvPr/>
        </p:nvSpPr>
        <p:spPr>
          <a:xfrm>
            <a:off x="3719661" y="2884560"/>
            <a:ext cx="2161877" cy="1652442"/>
          </a:xfrm>
          <a:custGeom>
            <a:avLst/>
            <a:gdLst>
              <a:gd name="connsiteX0" fmla="*/ 0 w 2161877"/>
              <a:gd name="connsiteY0" fmla="*/ 165244 h 1652442"/>
              <a:gd name="connsiteX1" fmla="*/ 165244 w 2161877"/>
              <a:gd name="connsiteY1" fmla="*/ 0 h 1652442"/>
              <a:gd name="connsiteX2" fmla="*/ 1996633 w 2161877"/>
              <a:gd name="connsiteY2" fmla="*/ 0 h 1652442"/>
              <a:gd name="connsiteX3" fmla="*/ 2161877 w 2161877"/>
              <a:gd name="connsiteY3" fmla="*/ 165244 h 1652442"/>
              <a:gd name="connsiteX4" fmla="*/ 2161877 w 2161877"/>
              <a:gd name="connsiteY4" fmla="*/ 1487198 h 1652442"/>
              <a:gd name="connsiteX5" fmla="*/ 1996633 w 2161877"/>
              <a:gd name="connsiteY5" fmla="*/ 1652442 h 1652442"/>
              <a:gd name="connsiteX6" fmla="*/ 165244 w 2161877"/>
              <a:gd name="connsiteY6" fmla="*/ 1652442 h 1652442"/>
              <a:gd name="connsiteX7" fmla="*/ 0 w 2161877"/>
              <a:gd name="connsiteY7" fmla="*/ 1487198 h 1652442"/>
              <a:gd name="connsiteX8" fmla="*/ 0 w 2161877"/>
              <a:gd name="connsiteY8" fmla="*/ 165244 h 165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652442">
                <a:moveTo>
                  <a:pt x="0" y="165244"/>
                </a:moveTo>
                <a:cubicBezTo>
                  <a:pt x="0" y="73982"/>
                  <a:pt x="73982" y="0"/>
                  <a:pt x="165244" y="0"/>
                </a:cubicBezTo>
                <a:lnTo>
                  <a:pt x="1996633" y="0"/>
                </a:lnTo>
                <a:cubicBezTo>
                  <a:pt x="2087895" y="0"/>
                  <a:pt x="2161877" y="73982"/>
                  <a:pt x="2161877" y="165244"/>
                </a:cubicBezTo>
                <a:lnTo>
                  <a:pt x="2161877" y="1487198"/>
                </a:lnTo>
                <a:cubicBezTo>
                  <a:pt x="2161877" y="1578460"/>
                  <a:pt x="2087895" y="1652442"/>
                  <a:pt x="1996633" y="1652442"/>
                </a:cubicBezTo>
                <a:lnTo>
                  <a:pt x="165244" y="1652442"/>
                </a:lnTo>
                <a:cubicBezTo>
                  <a:pt x="73982" y="1652442"/>
                  <a:pt x="0" y="1578460"/>
                  <a:pt x="0" y="1487198"/>
                </a:cubicBezTo>
                <a:lnTo>
                  <a:pt x="0" y="165244"/>
                </a:lnTo>
                <a:close/>
              </a:path>
            </a:pathLst>
          </a:custGeom>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24598" tIns="124598" rIns="124598" bIns="124598" numCol="1" spcCol="1270" anchor="ctr" anchorCtr="0">
            <a:noAutofit/>
          </a:bodyPr>
          <a:lstStyle/>
          <a:p>
            <a:pPr lvl="0" algn="ctr" defTabSz="889000" rtl="0">
              <a:lnSpc>
                <a:spcPct val="90000"/>
              </a:lnSpc>
              <a:spcBef>
                <a:spcPct val="0"/>
              </a:spcBef>
              <a:spcAft>
                <a:spcPct val="35000"/>
              </a:spcAft>
            </a:pPr>
            <a:r>
              <a:rPr lang="en-US" sz="2200" kern="1200" dirty="0"/>
              <a:t>When it “clicks”, with authentic connection, your work is more gratifying</a:t>
            </a:r>
          </a:p>
        </p:txBody>
      </p:sp>
      <p:sp>
        <p:nvSpPr>
          <p:cNvPr id="8" name="Freeform 7"/>
          <p:cNvSpPr/>
          <p:nvPr/>
        </p:nvSpPr>
        <p:spPr>
          <a:xfrm>
            <a:off x="6097726" y="3442708"/>
            <a:ext cx="458317" cy="536145"/>
          </a:xfrm>
          <a:custGeom>
            <a:avLst/>
            <a:gdLst>
              <a:gd name="connsiteX0" fmla="*/ 0 w 458317"/>
              <a:gd name="connsiteY0" fmla="*/ 107229 h 536145"/>
              <a:gd name="connsiteX1" fmla="*/ 229159 w 458317"/>
              <a:gd name="connsiteY1" fmla="*/ 107229 h 536145"/>
              <a:gd name="connsiteX2" fmla="*/ 229159 w 458317"/>
              <a:gd name="connsiteY2" fmla="*/ 0 h 536145"/>
              <a:gd name="connsiteX3" fmla="*/ 458317 w 458317"/>
              <a:gd name="connsiteY3" fmla="*/ 268073 h 536145"/>
              <a:gd name="connsiteX4" fmla="*/ 229159 w 458317"/>
              <a:gd name="connsiteY4" fmla="*/ 536145 h 536145"/>
              <a:gd name="connsiteX5" fmla="*/ 229159 w 458317"/>
              <a:gd name="connsiteY5" fmla="*/ 428916 h 536145"/>
              <a:gd name="connsiteX6" fmla="*/ 0 w 458317"/>
              <a:gd name="connsiteY6" fmla="*/ 428916 h 536145"/>
              <a:gd name="connsiteX7" fmla="*/ 0 w 458317"/>
              <a:gd name="connsiteY7" fmla="*/ 107229 h 53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317" h="536145">
                <a:moveTo>
                  <a:pt x="0" y="107229"/>
                </a:moveTo>
                <a:lnTo>
                  <a:pt x="229159" y="107229"/>
                </a:lnTo>
                <a:lnTo>
                  <a:pt x="229159" y="0"/>
                </a:lnTo>
                <a:lnTo>
                  <a:pt x="458317" y="268073"/>
                </a:lnTo>
                <a:lnTo>
                  <a:pt x="229159" y="536145"/>
                </a:lnTo>
                <a:lnTo>
                  <a:pt x="229159" y="428916"/>
                </a:lnTo>
                <a:lnTo>
                  <a:pt x="0" y="428916"/>
                </a:lnTo>
                <a:lnTo>
                  <a:pt x="0" y="107229"/>
                </a:lnTo>
                <a:close/>
              </a:path>
            </a:pathLst>
          </a:custGeom>
        </p:spPr>
        <p:style>
          <a:lnRef idx="0">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0" tIns="107229" rIns="137495" bIns="107229" numCol="1" spcCol="1270" anchor="ctr" anchorCtr="0">
            <a:noAutofit/>
          </a:bodyPr>
          <a:lstStyle/>
          <a:p>
            <a:pPr lvl="0" algn="ctr" defTabSz="800100">
              <a:lnSpc>
                <a:spcPct val="90000"/>
              </a:lnSpc>
              <a:spcBef>
                <a:spcPct val="0"/>
              </a:spcBef>
              <a:spcAft>
                <a:spcPct val="35000"/>
              </a:spcAft>
            </a:pPr>
            <a:endParaRPr lang="en-US" sz="1800" kern="1200"/>
          </a:p>
        </p:txBody>
      </p:sp>
      <p:sp>
        <p:nvSpPr>
          <p:cNvPr id="9" name="Freeform 8"/>
          <p:cNvSpPr/>
          <p:nvPr/>
        </p:nvSpPr>
        <p:spPr>
          <a:xfrm>
            <a:off x="6746289" y="2884560"/>
            <a:ext cx="2161877" cy="1652442"/>
          </a:xfrm>
          <a:custGeom>
            <a:avLst/>
            <a:gdLst>
              <a:gd name="connsiteX0" fmla="*/ 0 w 2161877"/>
              <a:gd name="connsiteY0" fmla="*/ 165244 h 1652442"/>
              <a:gd name="connsiteX1" fmla="*/ 165244 w 2161877"/>
              <a:gd name="connsiteY1" fmla="*/ 0 h 1652442"/>
              <a:gd name="connsiteX2" fmla="*/ 1996633 w 2161877"/>
              <a:gd name="connsiteY2" fmla="*/ 0 h 1652442"/>
              <a:gd name="connsiteX3" fmla="*/ 2161877 w 2161877"/>
              <a:gd name="connsiteY3" fmla="*/ 165244 h 1652442"/>
              <a:gd name="connsiteX4" fmla="*/ 2161877 w 2161877"/>
              <a:gd name="connsiteY4" fmla="*/ 1487198 h 1652442"/>
              <a:gd name="connsiteX5" fmla="*/ 1996633 w 2161877"/>
              <a:gd name="connsiteY5" fmla="*/ 1652442 h 1652442"/>
              <a:gd name="connsiteX6" fmla="*/ 165244 w 2161877"/>
              <a:gd name="connsiteY6" fmla="*/ 1652442 h 1652442"/>
              <a:gd name="connsiteX7" fmla="*/ 0 w 2161877"/>
              <a:gd name="connsiteY7" fmla="*/ 1487198 h 1652442"/>
              <a:gd name="connsiteX8" fmla="*/ 0 w 2161877"/>
              <a:gd name="connsiteY8" fmla="*/ 165244 h 165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1877" h="1652442">
                <a:moveTo>
                  <a:pt x="0" y="165244"/>
                </a:moveTo>
                <a:cubicBezTo>
                  <a:pt x="0" y="73982"/>
                  <a:pt x="73982" y="0"/>
                  <a:pt x="165244" y="0"/>
                </a:cubicBezTo>
                <a:lnTo>
                  <a:pt x="1996633" y="0"/>
                </a:lnTo>
                <a:cubicBezTo>
                  <a:pt x="2087895" y="0"/>
                  <a:pt x="2161877" y="73982"/>
                  <a:pt x="2161877" y="165244"/>
                </a:cubicBezTo>
                <a:lnTo>
                  <a:pt x="2161877" y="1487198"/>
                </a:lnTo>
                <a:cubicBezTo>
                  <a:pt x="2161877" y="1578460"/>
                  <a:pt x="2087895" y="1652442"/>
                  <a:pt x="1996633" y="1652442"/>
                </a:cubicBezTo>
                <a:lnTo>
                  <a:pt x="165244" y="1652442"/>
                </a:lnTo>
                <a:cubicBezTo>
                  <a:pt x="73982" y="1652442"/>
                  <a:pt x="0" y="1578460"/>
                  <a:pt x="0" y="1487198"/>
                </a:cubicBezTo>
                <a:lnTo>
                  <a:pt x="0" y="165244"/>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24598" tIns="124598" rIns="124598" bIns="124598" numCol="1" spcCol="1270" anchor="ctr" anchorCtr="0">
            <a:noAutofit/>
          </a:bodyPr>
          <a:lstStyle/>
          <a:p>
            <a:pPr lvl="0" algn="ctr" defTabSz="889000" rtl="0">
              <a:lnSpc>
                <a:spcPct val="90000"/>
              </a:lnSpc>
              <a:spcBef>
                <a:spcPct val="0"/>
              </a:spcBef>
              <a:spcAft>
                <a:spcPct val="35000"/>
              </a:spcAft>
            </a:pPr>
            <a:r>
              <a:rPr lang="en-US" sz="2400" kern="1200" dirty="0"/>
              <a:t>You are helping with…</a:t>
            </a:r>
          </a:p>
          <a:p>
            <a:pPr lvl="0" algn="ctr" defTabSz="889000" rtl="0">
              <a:lnSpc>
                <a:spcPct val="90000"/>
              </a:lnSpc>
              <a:spcBef>
                <a:spcPct val="0"/>
              </a:spcBef>
              <a:spcAft>
                <a:spcPct val="35000"/>
              </a:spcAft>
            </a:pPr>
            <a:r>
              <a:rPr lang="en-US" sz="2400" b="1" i="1" kern="1200" dirty="0"/>
              <a:t>alexithymia</a:t>
            </a:r>
            <a:endParaRPr lang="en-US" sz="2400" b="1" kern="1200" dirty="0"/>
          </a:p>
        </p:txBody>
      </p:sp>
      <p:sp>
        <p:nvSpPr>
          <p:cNvPr id="4" name="Slide Number Placeholder 3"/>
          <p:cNvSpPr>
            <a:spLocks noGrp="1"/>
          </p:cNvSpPr>
          <p:nvPr>
            <p:ph type="sldNum" sz="quarter" idx="12"/>
          </p:nvPr>
        </p:nvSpPr>
        <p:spPr/>
        <p:txBody>
          <a:bodyPr/>
          <a:lstStyle/>
          <a:p>
            <a:pPr>
              <a:defRPr/>
            </a:pPr>
            <a:fld id="{AFD04BC4-9958-4996-94C7-8E3E0F047974}" type="slidenum">
              <a:rPr lang="en-US" smtClean="0"/>
              <a:pPr>
                <a:defRPr/>
              </a:pPr>
              <a:t>14</a:t>
            </a:fld>
            <a:endParaRPr lang="en-US"/>
          </a:p>
        </p:txBody>
      </p:sp>
      <p:sp>
        <p:nvSpPr>
          <p:cNvPr id="10" name="Freeform 11">
            <a:extLst>
              <a:ext uri="{FF2B5EF4-FFF2-40B4-BE49-F238E27FC236}">
                <a16:creationId xmlns:a16="http://schemas.microsoft.com/office/drawing/2014/main" id="{A8D4A0F1-1864-462F-84AE-0987121EEB18}"/>
              </a:ext>
            </a:extLst>
          </p:cNvPr>
          <p:cNvSpPr/>
          <p:nvPr/>
        </p:nvSpPr>
        <p:spPr>
          <a:xfrm>
            <a:off x="710214" y="5646197"/>
            <a:ext cx="4776186" cy="83080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a:lnSpc>
                <a:spcPct val="90000"/>
              </a:lnSpc>
              <a:spcAft>
                <a:spcPct val="35000"/>
              </a:spcAft>
            </a:pPr>
            <a:r>
              <a:rPr kumimoji="0" lang="en-US" sz="2400" b="0" i="0" u="none" strike="noStrike" kern="1200" cap="none" spc="0" normalizeH="0" baseline="0" noProof="0" dirty="0">
                <a:ln>
                  <a:noFill/>
                </a:ln>
                <a:solidFill>
                  <a:schemeClr val="bg1"/>
                </a:solidFill>
                <a:effectLst/>
                <a:uLnTx/>
                <a:uFillTx/>
                <a:latin typeface="Calibri"/>
                <a:ea typeface="+mn-ea"/>
                <a:cs typeface="+mn-cs"/>
              </a:rPr>
              <a:t>*Attentive</a:t>
            </a:r>
            <a:r>
              <a:rPr lang="en-US" sz="2400" dirty="0">
                <a:solidFill>
                  <a:schemeClr val="bg1"/>
                </a:solidFill>
                <a:latin typeface="Calibri"/>
              </a:rPr>
              <a:t>, empathic listening does not support Pt’s distorted narrative.</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1000"/>
                                        <p:tgtEl>
                                          <p:spTgt spid="9">
                                            <p:txEl>
                                              <p:pRg st="1" end="1"/>
                                            </p:txEl>
                                          </p:spTgt>
                                        </p:tgtEl>
                                      </p:cBhvr>
                                    </p:animEffect>
                                    <p:anim calcmode="lin" valueType="num">
                                      <p:cBhvr>
                                        <p:cTn id="3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15" y="1960593"/>
            <a:ext cx="3657600" cy="746357"/>
          </a:xfrm>
        </p:spPr>
        <p:txBody>
          <a:bodyPr/>
          <a:lstStyle/>
          <a:p>
            <a:r>
              <a:rPr lang="en-US" dirty="0"/>
              <a:t>A-</a:t>
            </a:r>
            <a:r>
              <a:rPr lang="en-US" dirty="0" err="1"/>
              <a:t>lexi</a:t>
            </a:r>
            <a:r>
              <a:rPr lang="en-US" dirty="0"/>
              <a:t>-</a:t>
            </a:r>
            <a:r>
              <a:rPr lang="en-US" dirty="0" err="1"/>
              <a:t>thymia</a:t>
            </a:r>
            <a:endParaRPr lang="en-US" dirty="0"/>
          </a:p>
        </p:txBody>
      </p:sp>
      <p:sp>
        <p:nvSpPr>
          <p:cNvPr id="4" name="Slide Number Placeholder 3"/>
          <p:cNvSpPr>
            <a:spLocks noGrp="1"/>
          </p:cNvSpPr>
          <p:nvPr>
            <p:ph type="sldNum" sz="quarter" idx="12"/>
          </p:nvPr>
        </p:nvSpPr>
        <p:spPr/>
        <p:txBody>
          <a:bodyPr/>
          <a:lstStyle/>
          <a:p>
            <a:pPr>
              <a:defRPr/>
            </a:pPr>
            <a:fld id="{076B516E-AAB0-4AFC-86E1-5E3FDBECAB33}" type="slidenum">
              <a:rPr lang="en-US" smtClean="0"/>
              <a:pPr>
                <a:defRPr/>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7004822"/>
              </p:ext>
            </p:extLst>
          </p:nvPr>
        </p:nvGraphicFramePr>
        <p:xfrm>
          <a:off x="304800" y="2895601"/>
          <a:ext cx="8229600" cy="1600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423E57F6-7B2A-4F95-982D-F7E5ED931DA9}"/>
              </a:ext>
            </a:extLst>
          </p:cNvPr>
          <p:cNvSpPr txBox="1">
            <a:spLocks/>
          </p:cNvSpPr>
          <p:nvPr/>
        </p:nvSpPr>
        <p:spPr bwMode="auto">
          <a:xfrm>
            <a:off x="2286000" y="457200"/>
            <a:ext cx="2971800" cy="43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Alexi </a:t>
            </a:r>
            <a:r>
              <a:rPr lang="en-US" i="1" dirty="0"/>
              <a:t>who</a:t>
            </a:r>
            <a:r>
              <a:rPr lang="en-US" dirty="0"/>
              <a:t>?</a:t>
            </a:r>
          </a:p>
        </p:txBody>
      </p:sp>
      <p:pic>
        <p:nvPicPr>
          <p:cNvPr id="7" name="Picture 6">
            <a:extLst>
              <a:ext uri="{FF2B5EF4-FFF2-40B4-BE49-F238E27FC236}">
                <a16:creationId xmlns:a16="http://schemas.microsoft.com/office/drawing/2014/main" id="{8537676D-11E1-4348-AE79-E718AE42E2B8}"/>
              </a:ext>
            </a:extLst>
          </p:cNvPr>
          <p:cNvPicPr>
            <a:picLocks noChangeAspect="1"/>
          </p:cNvPicPr>
          <p:nvPr/>
        </p:nvPicPr>
        <p:blipFill>
          <a:blip r:embed="rId8"/>
          <a:stretch>
            <a:fillRect/>
          </a:stretch>
        </p:blipFill>
        <p:spPr>
          <a:xfrm>
            <a:off x="5105400" y="152400"/>
            <a:ext cx="2286000" cy="2357927"/>
          </a:xfrm>
          <a:prstGeom prst="rect">
            <a:avLst/>
          </a:prstGeom>
        </p:spPr>
      </p:pic>
    </p:spTree>
    <p:extLst>
      <p:ext uri="{BB962C8B-B14F-4D97-AF65-F5344CB8AC3E}">
        <p14:creationId xmlns:p14="http://schemas.microsoft.com/office/powerpoint/2010/main" val="210086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15" y="1960593"/>
            <a:ext cx="3657600" cy="746357"/>
          </a:xfrm>
        </p:spPr>
        <p:txBody>
          <a:bodyPr/>
          <a:lstStyle/>
          <a:p>
            <a:r>
              <a:rPr lang="en-US" dirty="0"/>
              <a:t>A-</a:t>
            </a:r>
            <a:r>
              <a:rPr lang="en-US" dirty="0" err="1"/>
              <a:t>lexi</a:t>
            </a:r>
            <a:r>
              <a:rPr lang="en-US" dirty="0"/>
              <a:t>-</a:t>
            </a:r>
            <a:r>
              <a:rPr lang="en-US" dirty="0" err="1"/>
              <a:t>thymia</a:t>
            </a:r>
            <a:endParaRPr lang="en-US" dirty="0"/>
          </a:p>
        </p:txBody>
      </p:sp>
      <p:sp>
        <p:nvSpPr>
          <p:cNvPr id="4" name="Slide Number Placeholder 3"/>
          <p:cNvSpPr>
            <a:spLocks noGrp="1"/>
          </p:cNvSpPr>
          <p:nvPr>
            <p:ph type="sldNum" sz="quarter" idx="12"/>
          </p:nvPr>
        </p:nvSpPr>
        <p:spPr/>
        <p:txBody>
          <a:bodyPr/>
          <a:lstStyle/>
          <a:p>
            <a:pPr>
              <a:defRPr/>
            </a:pPr>
            <a:fld id="{076B516E-AAB0-4AFC-86E1-5E3FDBECAB33}" type="slidenum">
              <a:rPr lang="en-US" smtClean="0"/>
              <a:pPr>
                <a:defRPr/>
              </a:pPr>
              <a:t>16</a:t>
            </a:fld>
            <a:endParaRPr lang="en-US"/>
          </a:p>
        </p:txBody>
      </p:sp>
      <p:graphicFrame>
        <p:nvGraphicFramePr>
          <p:cNvPr id="6" name="Content Placeholder 5"/>
          <p:cNvGraphicFramePr>
            <a:graphicFrameLocks noGrp="1"/>
          </p:cNvGraphicFramePr>
          <p:nvPr>
            <p:ph idx="1"/>
            <p:extLst/>
          </p:nvPr>
        </p:nvGraphicFramePr>
        <p:xfrm>
          <a:off x="304800" y="2895601"/>
          <a:ext cx="8229600" cy="1600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423E57F6-7B2A-4F95-982D-F7E5ED931DA9}"/>
              </a:ext>
            </a:extLst>
          </p:cNvPr>
          <p:cNvSpPr txBox="1">
            <a:spLocks/>
          </p:cNvSpPr>
          <p:nvPr/>
        </p:nvSpPr>
        <p:spPr bwMode="auto">
          <a:xfrm>
            <a:off x="2286000" y="457200"/>
            <a:ext cx="2971800" cy="43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Alexi </a:t>
            </a:r>
            <a:r>
              <a:rPr lang="en-US" i="1" dirty="0"/>
              <a:t>who</a:t>
            </a:r>
            <a:r>
              <a:rPr lang="en-US" dirty="0"/>
              <a:t>?</a:t>
            </a:r>
          </a:p>
        </p:txBody>
      </p:sp>
      <p:pic>
        <p:nvPicPr>
          <p:cNvPr id="7" name="Picture 6">
            <a:extLst>
              <a:ext uri="{FF2B5EF4-FFF2-40B4-BE49-F238E27FC236}">
                <a16:creationId xmlns:a16="http://schemas.microsoft.com/office/drawing/2014/main" id="{8537676D-11E1-4348-AE79-E718AE42E2B8}"/>
              </a:ext>
            </a:extLst>
          </p:cNvPr>
          <p:cNvPicPr>
            <a:picLocks noChangeAspect="1"/>
          </p:cNvPicPr>
          <p:nvPr/>
        </p:nvPicPr>
        <p:blipFill>
          <a:blip r:embed="rId8"/>
          <a:stretch>
            <a:fillRect/>
          </a:stretch>
        </p:blipFill>
        <p:spPr>
          <a:xfrm>
            <a:off x="5105400" y="152400"/>
            <a:ext cx="2286000" cy="2357927"/>
          </a:xfrm>
          <a:prstGeom prst="rect">
            <a:avLst/>
          </a:prstGeom>
        </p:spPr>
      </p:pic>
      <p:grpSp>
        <p:nvGrpSpPr>
          <p:cNvPr id="12" name="Group 11">
            <a:extLst>
              <a:ext uri="{FF2B5EF4-FFF2-40B4-BE49-F238E27FC236}">
                <a16:creationId xmlns:a16="http://schemas.microsoft.com/office/drawing/2014/main" id="{AE48076A-54F1-4F7A-AE2B-BB135AB30450}"/>
              </a:ext>
            </a:extLst>
          </p:cNvPr>
          <p:cNvGrpSpPr/>
          <p:nvPr/>
        </p:nvGrpSpPr>
        <p:grpSpPr>
          <a:xfrm>
            <a:off x="304800" y="3151751"/>
            <a:ext cx="8229600" cy="1392299"/>
            <a:chOff x="0" y="308105"/>
            <a:chExt cx="8229600" cy="1392299"/>
          </a:xfrm>
        </p:grpSpPr>
        <p:sp>
          <p:nvSpPr>
            <p:cNvPr id="13" name="Rectangle: Rounded Corners 12">
              <a:extLst>
                <a:ext uri="{FF2B5EF4-FFF2-40B4-BE49-F238E27FC236}">
                  <a16:creationId xmlns:a16="http://schemas.microsoft.com/office/drawing/2014/main" id="{84C06FB6-2D8F-4E61-8270-03FB70F9BA7B}"/>
                </a:ext>
              </a:extLst>
            </p:cNvPr>
            <p:cNvSpPr/>
            <p:nvPr/>
          </p:nvSpPr>
          <p:spPr>
            <a:xfrm>
              <a:off x="0" y="308105"/>
              <a:ext cx="8229600" cy="1392299"/>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4" name="Rectangle: Rounded Corners 4">
              <a:extLst>
                <a:ext uri="{FF2B5EF4-FFF2-40B4-BE49-F238E27FC236}">
                  <a16:creationId xmlns:a16="http://schemas.microsoft.com/office/drawing/2014/main" id="{88C5DE99-AFE6-407C-B8AA-BDC713A90052}"/>
                </a:ext>
              </a:extLst>
            </p:cNvPr>
            <p:cNvSpPr txBox="1"/>
            <p:nvPr/>
          </p:nvSpPr>
          <p:spPr>
            <a:xfrm>
              <a:off x="59732" y="415932"/>
              <a:ext cx="8093668" cy="12563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The inability to identify and describe one’s own emotions</a:t>
              </a:r>
            </a:p>
          </p:txBody>
        </p:sp>
      </p:grpSp>
    </p:spTree>
    <p:extLst>
      <p:ext uri="{BB962C8B-B14F-4D97-AF65-F5344CB8AC3E}">
        <p14:creationId xmlns:p14="http://schemas.microsoft.com/office/powerpoint/2010/main" val="79436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15" y="1960593"/>
            <a:ext cx="3657600" cy="746357"/>
          </a:xfrm>
        </p:spPr>
        <p:txBody>
          <a:bodyPr/>
          <a:lstStyle/>
          <a:p>
            <a:r>
              <a:rPr lang="en-US" dirty="0"/>
              <a:t>A-</a:t>
            </a:r>
            <a:r>
              <a:rPr lang="en-US" dirty="0" err="1"/>
              <a:t>lexi</a:t>
            </a:r>
            <a:r>
              <a:rPr lang="en-US" dirty="0"/>
              <a:t>-</a:t>
            </a:r>
            <a:r>
              <a:rPr lang="en-US" dirty="0" err="1"/>
              <a:t>thymia</a:t>
            </a:r>
            <a:endParaRPr lang="en-US" dirty="0"/>
          </a:p>
        </p:txBody>
      </p:sp>
      <p:sp>
        <p:nvSpPr>
          <p:cNvPr id="4" name="Slide Number Placeholder 3"/>
          <p:cNvSpPr>
            <a:spLocks noGrp="1"/>
          </p:cNvSpPr>
          <p:nvPr>
            <p:ph type="sldNum" sz="quarter" idx="12"/>
          </p:nvPr>
        </p:nvSpPr>
        <p:spPr/>
        <p:txBody>
          <a:bodyPr/>
          <a:lstStyle/>
          <a:p>
            <a:pPr>
              <a:defRPr/>
            </a:pPr>
            <a:fld id="{076B516E-AAB0-4AFC-86E1-5E3FDBECAB33}" type="slidenum">
              <a:rPr lang="en-US" smtClean="0"/>
              <a:pPr>
                <a:defRPr/>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1611046"/>
              </p:ext>
            </p:extLst>
          </p:nvPr>
        </p:nvGraphicFramePr>
        <p:xfrm>
          <a:off x="304800" y="2895600"/>
          <a:ext cx="8229600" cy="3382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423E57F6-7B2A-4F95-982D-F7E5ED931DA9}"/>
              </a:ext>
            </a:extLst>
          </p:cNvPr>
          <p:cNvSpPr txBox="1">
            <a:spLocks/>
          </p:cNvSpPr>
          <p:nvPr/>
        </p:nvSpPr>
        <p:spPr bwMode="auto">
          <a:xfrm>
            <a:off x="2286000" y="457200"/>
            <a:ext cx="2971800" cy="43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Alexi </a:t>
            </a:r>
            <a:r>
              <a:rPr lang="en-US" i="1" dirty="0"/>
              <a:t>who</a:t>
            </a:r>
            <a:r>
              <a:rPr lang="en-US" dirty="0"/>
              <a:t>?</a:t>
            </a:r>
          </a:p>
        </p:txBody>
      </p:sp>
      <p:pic>
        <p:nvPicPr>
          <p:cNvPr id="7" name="Picture 6">
            <a:extLst>
              <a:ext uri="{FF2B5EF4-FFF2-40B4-BE49-F238E27FC236}">
                <a16:creationId xmlns:a16="http://schemas.microsoft.com/office/drawing/2014/main" id="{8537676D-11E1-4348-AE79-E718AE42E2B8}"/>
              </a:ext>
            </a:extLst>
          </p:cNvPr>
          <p:cNvPicPr>
            <a:picLocks noChangeAspect="1"/>
          </p:cNvPicPr>
          <p:nvPr/>
        </p:nvPicPr>
        <p:blipFill>
          <a:blip r:embed="rId8"/>
          <a:stretch>
            <a:fillRect/>
          </a:stretch>
        </p:blipFill>
        <p:spPr>
          <a:xfrm>
            <a:off x="5105400" y="152400"/>
            <a:ext cx="2286000" cy="2357927"/>
          </a:xfrm>
          <a:prstGeom prst="rect">
            <a:avLst/>
          </a:prstGeom>
        </p:spPr>
      </p:pic>
    </p:spTree>
    <p:extLst>
      <p:ext uri="{BB962C8B-B14F-4D97-AF65-F5344CB8AC3E}">
        <p14:creationId xmlns:p14="http://schemas.microsoft.com/office/powerpoint/2010/main" val="3889006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15" y="1960593"/>
            <a:ext cx="3657600" cy="746357"/>
          </a:xfrm>
        </p:spPr>
        <p:txBody>
          <a:bodyPr/>
          <a:lstStyle/>
          <a:p>
            <a:r>
              <a:rPr lang="en-US" dirty="0"/>
              <a:t>A-</a:t>
            </a:r>
            <a:r>
              <a:rPr lang="en-US" dirty="0" err="1"/>
              <a:t>lexi</a:t>
            </a:r>
            <a:r>
              <a:rPr lang="en-US" dirty="0"/>
              <a:t>-</a:t>
            </a:r>
            <a:r>
              <a:rPr lang="en-US" dirty="0" err="1"/>
              <a:t>thymia</a:t>
            </a:r>
            <a:endParaRPr lang="en-US" dirty="0"/>
          </a:p>
        </p:txBody>
      </p:sp>
      <p:sp>
        <p:nvSpPr>
          <p:cNvPr id="4" name="Slide Number Placeholder 3"/>
          <p:cNvSpPr>
            <a:spLocks noGrp="1"/>
          </p:cNvSpPr>
          <p:nvPr>
            <p:ph type="sldNum" sz="quarter" idx="12"/>
          </p:nvPr>
        </p:nvSpPr>
        <p:spPr/>
        <p:txBody>
          <a:bodyPr/>
          <a:lstStyle/>
          <a:p>
            <a:pPr>
              <a:defRPr/>
            </a:pPr>
            <a:fld id="{076B516E-AAB0-4AFC-86E1-5E3FDBECAB33}" type="slidenum">
              <a:rPr lang="en-US" smtClean="0"/>
              <a:pPr>
                <a:defRPr/>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48249074"/>
              </p:ext>
            </p:extLst>
          </p:nvPr>
        </p:nvGraphicFramePr>
        <p:xfrm>
          <a:off x="304800" y="2895600"/>
          <a:ext cx="8229600" cy="3382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423E57F6-7B2A-4F95-982D-F7E5ED931DA9}"/>
              </a:ext>
            </a:extLst>
          </p:cNvPr>
          <p:cNvSpPr txBox="1">
            <a:spLocks/>
          </p:cNvSpPr>
          <p:nvPr/>
        </p:nvSpPr>
        <p:spPr bwMode="auto">
          <a:xfrm>
            <a:off x="2286000" y="457200"/>
            <a:ext cx="2971800" cy="43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Alexi </a:t>
            </a:r>
            <a:r>
              <a:rPr lang="en-US" i="1" dirty="0"/>
              <a:t>who</a:t>
            </a:r>
            <a:r>
              <a:rPr lang="en-US" dirty="0"/>
              <a:t>?</a:t>
            </a:r>
          </a:p>
        </p:txBody>
      </p:sp>
      <p:pic>
        <p:nvPicPr>
          <p:cNvPr id="7" name="Picture 6">
            <a:extLst>
              <a:ext uri="{FF2B5EF4-FFF2-40B4-BE49-F238E27FC236}">
                <a16:creationId xmlns:a16="http://schemas.microsoft.com/office/drawing/2014/main" id="{8537676D-11E1-4348-AE79-E718AE42E2B8}"/>
              </a:ext>
            </a:extLst>
          </p:cNvPr>
          <p:cNvPicPr>
            <a:picLocks noChangeAspect="1"/>
          </p:cNvPicPr>
          <p:nvPr/>
        </p:nvPicPr>
        <p:blipFill>
          <a:blip r:embed="rId8"/>
          <a:stretch>
            <a:fillRect/>
          </a:stretch>
        </p:blipFill>
        <p:spPr>
          <a:xfrm>
            <a:off x="5105400" y="152400"/>
            <a:ext cx="2286000" cy="2357927"/>
          </a:xfrm>
          <a:prstGeom prst="rect">
            <a:avLst/>
          </a:prstGeom>
        </p:spPr>
      </p:pic>
    </p:spTree>
    <p:extLst>
      <p:ext uri="{BB962C8B-B14F-4D97-AF65-F5344CB8AC3E}">
        <p14:creationId xmlns:p14="http://schemas.microsoft.com/office/powerpoint/2010/main" val="86558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Extra Empathic Reflection</a:t>
            </a:r>
          </a:p>
        </p:txBody>
      </p:sp>
      <p:sp>
        <p:nvSpPr>
          <p:cNvPr id="8" name="Freeform 7"/>
          <p:cNvSpPr/>
          <p:nvPr/>
        </p:nvSpPr>
        <p:spPr>
          <a:xfrm>
            <a:off x="457200" y="1227295"/>
            <a:ext cx="8229600" cy="695565"/>
          </a:xfrm>
          <a:custGeom>
            <a:avLst/>
            <a:gdLst>
              <a:gd name="connsiteX0" fmla="*/ 0 w 8229600"/>
              <a:gd name="connsiteY0" fmla="*/ 115930 h 695565"/>
              <a:gd name="connsiteX1" fmla="*/ 115930 w 8229600"/>
              <a:gd name="connsiteY1" fmla="*/ 0 h 695565"/>
              <a:gd name="connsiteX2" fmla="*/ 8113670 w 8229600"/>
              <a:gd name="connsiteY2" fmla="*/ 0 h 695565"/>
              <a:gd name="connsiteX3" fmla="*/ 8229600 w 8229600"/>
              <a:gd name="connsiteY3" fmla="*/ 115930 h 695565"/>
              <a:gd name="connsiteX4" fmla="*/ 8229600 w 8229600"/>
              <a:gd name="connsiteY4" fmla="*/ 579635 h 695565"/>
              <a:gd name="connsiteX5" fmla="*/ 8113670 w 8229600"/>
              <a:gd name="connsiteY5" fmla="*/ 695565 h 695565"/>
              <a:gd name="connsiteX6" fmla="*/ 115930 w 8229600"/>
              <a:gd name="connsiteY6" fmla="*/ 695565 h 695565"/>
              <a:gd name="connsiteX7" fmla="*/ 0 w 8229600"/>
              <a:gd name="connsiteY7" fmla="*/ 579635 h 695565"/>
              <a:gd name="connsiteX8" fmla="*/ 0 w 8229600"/>
              <a:gd name="connsiteY8" fmla="*/ 115930 h 695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95565">
                <a:moveTo>
                  <a:pt x="0" y="115930"/>
                </a:moveTo>
                <a:cubicBezTo>
                  <a:pt x="0" y="51904"/>
                  <a:pt x="51904" y="0"/>
                  <a:pt x="115930" y="0"/>
                </a:cubicBezTo>
                <a:lnTo>
                  <a:pt x="8113670" y="0"/>
                </a:lnTo>
                <a:cubicBezTo>
                  <a:pt x="8177696" y="0"/>
                  <a:pt x="8229600" y="51904"/>
                  <a:pt x="8229600" y="115930"/>
                </a:cubicBezTo>
                <a:lnTo>
                  <a:pt x="8229600" y="579635"/>
                </a:lnTo>
                <a:cubicBezTo>
                  <a:pt x="8229600" y="643661"/>
                  <a:pt x="8177696" y="695565"/>
                  <a:pt x="8113670" y="695565"/>
                </a:cubicBezTo>
                <a:lnTo>
                  <a:pt x="115930" y="695565"/>
                </a:lnTo>
                <a:cubicBezTo>
                  <a:pt x="51904" y="695565"/>
                  <a:pt x="0" y="643661"/>
                  <a:pt x="0" y="579635"/>
                </a:cubicBezTo>
                <a:lnTo>
                  <a:pt x="0" y="11593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44445" tIns="144445" rIns="144445" bIns="144445" numCol="1" spcCol="1270" anchor="ctr" anchorCtr="0">
            <a:noAutofit/>
          </a:bodyPr>
          <a:lstStyle/>
          <a:p>
            <a:pPr lvl="0" algn="l" defTabSz="1289050" rtl="0">
              <a:lnSpc>
                <a:spcPct val="90000"/>
              </a:lnSpc>
              <a:spcBef>
                <a:spcPct val="0"/>
              </a:spcBef>
              <a:spcAft>
                <a:spcPct val="35000"/>
              </a:spcAft>
            </a:pPr>
            <a:r>
              <a:rPr lang="en-US" sz="2900" i="1" kern="1200" dirty="0"/>
              <a:t>Amplify</a:t>
            </a:r>
            <a:r>
              <a:rPr lang="en-US" sz="2900" kern="1200" dirty="0"/>
              <a:t> Patient’s Dramatic Verbiage:</a:t>
            </a:r>
          </a:p>
        </p:txBody>
      </p:sp>
      <p:sp>
        <p:nvSpPr>
          <p:cNvPr id="9" name="Freeform 8"/>
          <p:cNvSpPr/>
          <p:nvPr/>
        </p:nvSpPr>
        <p:spPr>
          <a:xfrm>
            <a:off x="457200" y="2060008"/>
            <a:ext cx="8229600" cy="795397"/>
          </a:xfrm>
          <a:custGeom>
            <a:avLst/>
            <a:gdLst>
              <a:gd name="connsiteX0" fmla="*/ 0 w 8229600"/>
              <a:gd name="connsiteY0" fmla="*/ 0 h 795397"/>
              <a:gd name="connsiteX1" fmla="*/ 8229600 w 8229600"/>
              <a:gd name="connsiteY1" fmla="*/ 0 h 795397"/>
              <a:gd name="connsiteX2" fmla="*/ 8229600 w 8229600"/>
              <a:gd name="connsiteY2" fmla="*/ 795397 h 795397"/>
              <a:gd name="connsiteX3" fmla="*/ 0 w 8229600"/>
              <a:gd name="connsiteY3" fmla="*/ 795397 h 795397"/>
              <a:gd name="connsiteX4" fmla="*/ 0 w 8229600"/>
              <a:gd name="connsiteY4" fmla="*/ 0 h 7953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95397">
                <a:moveTo>
                  <a:pt x="0" y="0"/>
                </a:moveTo>
                <a:lnTo>
                  <a:pt x="8229600" y="0"/>
                </a:lnTo>
                <a:lnTo>
                  <a:pt x="8229600" y="795397"/>
                </a:lnTo>
                <a:lnTo>
                  <a:pt x="0" y="79539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a:t>“It feels like getting stabbed with a knife”</a:t>
            </a:r>
          </a:p>
          <a:p>
            <a:pPr marL="228600" lvl="1" indent="-228600" algn="l" defTabSz="1022350" rtl="0">
              <a:lnSpc>
                <a:spcPct val="90000"/>
              </a:lnSpc>
              <a:spcBef>
                <a:spcPct val="0"/>
              </a:spcBef>
              <a:spcAft>
                <a:spcPct val="20000"/>
              </a:spcAft>
              <a:buChar char="••"/>
            </a:pPr>
            <a:r>
              <a:rPr lang="en-US" sz="2300" dirty="0"/>
              <a:t>“</a:t>
            </a:r>
            <a:r>
              <a:rPr lang="en-US" sz="2300" kern="1200" dirty="0"/>
              <a:t>Like a </a:t>
            </a:r>
            <a:r>
              <a:rPr lang="en-US" sz="2300" i="1" kern="1200" dirty="0"/>
              <a:t>rusty</a:t>
            </a:r>
            <a:r>
              <a:rPr lang="en-US" sz="2300" kern="1200" dirty="0"/>
              <a:t> knife, I imagine”</a:t>
            </a:r>
          </a:p>
        </p:txBody>
      </p:sp>
      <p:sp>
        <p:nvSpPr>
          <p:cNvPr id="10" name="Freeform 9"/>
          <p:cNvSpPr/>
          <p:nvPr/>
        </p:nvSpPr>
        <p:spPr>
          <a:xfrm>
            <a:off x="457200" y="2765426"/>
            <a:ext cx="8229600" cy="695565"/>
          </a:xfrm>
          <a:custGeom>
            <a:avLst/>
            <a:gdLst>
              <a:gd name="connsiteX0" fmla="*/ 0 w 8229600"/>
              <a:gd name="connsiteY0" fmla="*/ 115930 h 695565"/>
              <a:gd name="connsiteX1" fmla="*/ 115930 w 8229600"/>
              <a:gd name="connsiteY1" fmla="*/ 0 h 695565"/>
              <a:gd name="connsiteX2" fmla="*/ 8113670 w 8229600"/>
              <a:gd name="connsiteY2" fmla="*/ 0 h 695565"/>
              <a:gd name="connsiteX3" fmla="*/ 8229600 w 8229600"/>
              <a:gd name="connsiteY3" fmla="*/ 115930 h 695565"/>
              <a:gd name="connsiteX4" fmla="*/ 8229600 w 8229600"/>
              <a:gd name="connsiteY4" fmla="*/ 579635 h 695565"/>
              <a:gd name="connsiteX5" fmla="*/ 8113670 w 8229600"/>
              <a:gd name="connsiteY5" fmla="*/ 695565 h 695565"/>
              <a:gd name="connsiteX6" fmla="*/ 115930 w 8229600"/>
              <a:gd name="connsiteY6" fmla="*/ 695565 h 695565"/>
              <a:gd name="connsiteX7" fmla="*/ 0 w 8229600"/>
              <a:gd name="connsiteY7" fmla="*/ 579635 h 695565"/>
              <a:gd name="connsiteX8" fmla="*/ 0 w 8229600"/>
              <a:gd name="connsiteY8" fmla="*/ 115930 h 695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95565">
                <a:moveTo>
                  <a:pt x="0" y="115930"/>
                </a:moveTo>
                <a:cubicBezTo>
                  <a:pt x="0" y="51904"/>
                  <a:pt x="51904" y="0"/>
                  <a:pt x="115930" y="0"/>
                </a:cubicBezTo>
                <a:lnTo>
                  <a:pt x="8113670" y="0"/>
                </a:lnTo>
                <a:cubicBezTo>
                  <a:pt x="8177696" y="0"/>
                  <a:pt x="8229600" y="51904"/>
                  <a:pt x="8229600" y="115930"/>
                </a:cubicBezTo>
                <a:lnTo>
                  <a:pt x="8229600" y="579635"/>
                </a:lnTo>
                <a:cubicBezTo>
                  <a:pt x="8229600" y="643661"/>
                  <a:pt x="8177696" y="695565"/>
                  <a:pt x="8113670" y="695565"/>
                </a:cubicBezTo>
                <a:lnTo>
                  <a:pt x="115930" y="695565"/>
                </a:lnTo>
                <a:cubicBezTo>
                  <a:pt x="51904" y="695565"/>
                  <a:pt x="0" y="643661"/>
                  <a:pt x="0" y="579635"/>
                </a:cubicBezTo>
                <a:lnTo>
                  <a:pt x="0" y="115930"/>
                </a:lnTo>
                <a:close/>
              </a:path>
            </a:pathLst>
          </a:custGeom>
        </p:spPr>
        <p:style>
          <a:lnRef idx="2">
            <a:schemeClr val="lt1">
              <a:hueOff val="0"/>
              <a:satOff val="0"/>
              <a:lumOff val="0"/>
              <a:alphaOff val="0"/>
            </a:schemeClr>
          </a:lnRef>
          <a:fillRef idx="1">
            <a:schemeClr val="accent4">
              <a:hueOff val="-2232385"/>
              <a:satOff val="13449"/>
              <a:lumOff val="1078"/>
              <a:alphaOff val="0"/>
            </a:schemeClr>
          </a:fillRef>
          <a:effectRef idx="0">
            <a:schemeClr val="accent4">
              <a:hueOff val="-2232385"/>
              <a:satOff val="13449"/>
              <a:lumOff val="1078"/>
              <a:alphaOff val="0"/>
            </a:schemeClr>
          </a:effectRef>
          <a:fontRef idx="minor">
            <a:schemeClr val="lt1"/>
          </a:fontRef>
        </p:style>
        <p:txBody>
          <a:bodyPr spcFirstLastPara="0" vert="horz" wrap="square" lIns="144445" tIns="144445" rIns="144445" bIns="144445" numCol="1" spcCol="1270" anchor="ctr" anchorCtr="0">
            <a:noAutofit/>
          </a:bodyPr>
          <a:lstStyle/>
          <a:p>
            <a:pPr lvl="0" algn="l" defTabSz="1289050" rtl="0">
              <a:lnSpc>
                <a:spcPct val="90000"/>
              </a:lnSpc>
              <a:spcBef>
                <a:spcPct val="0"/>
              </a:spcBef>
              <a:spcAft>
                <a:spcPct val="35000"/>
              </a:spcAft>
            </a:pPr>
            <a:r>
              <a:rPr lang="en-US" sz="2900" kern="1200" dirty="0"/>
              <a:t>Reflect</a:t>
            </a:r>
            <a:r>
              <a:rPr lang="en-US" sz="2900" i="1" kern="1200" dirty="0"/>
              <a:t> Impact</a:t>
            </a:r>
            <a:r>
              <a:rPr lang="en-US" sz="2900" kern="1200" dirty="0"/>
              <a:t>:</a:t>
            </a:r>
          </a:p>
        </p:txBody>
      </p:sp>
      <p:sp>
        <p:nvSpPr>
          <p:cNvPr id="11" name="Freeform 10"/>
          <p:cNvSpPr/>
          <p:nvPr/>
        </p:nvSpPr>
        <p:spPr>
          <a:xfrm>
            <a:off x="457200" y="3528596"/>
            <a:ext cx="8229600" cy="720359"/>
          </a:xfrm>
          <a:custGeom>
            <a:avLst/>
            <a:gdLst>
              <a:gd name="connsiteX0" fmla="*/ 0 w 8229600"/>
              <a:gd name="connsiteY0" fmla="*/ 0 h 720359"/>
              <a:gd name="connsiteX1" fmla="*/ 8229600 w 8229600"/>
              <a:gd name="connsiteY1" fmla="*/ 0 h 720359"/>
              <a:gd name="connsiteX2" fmla="*/ 8229600 w 8229600"/>
              <a:gd name="connsiteY2" fmla="*/ 720359 h 720359"/>
              <a:gd name="connsiteX3" fmla="*/ 0 w 8229600"/>
              <a:gd name="connsiteY3" fmla="*/ 720359 h 720359"/>
              <a:gd name="connsiteX4" fmla="*/ 0 w 8229600"/>
              <a:gd name="connsiteY4" fmla="*/ 0 h 720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20359">
                <a:moveTo>
                  <a:pt x="0" y="0"/>
                </a:moveTo>
                <a:lnTo>
                  <a:pt x="8229600" y="0"/>
                </a:lnTo>
                <a:lnTo>
                  <a:pt x="8229600" y="720359"/>
                </a:lnTo>
                <a:lnTo>
                  <a:pt x="0" y="7203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a:t>“You must be preoccupied all the time.</a:t>
            </a:r>
            <a:br>
              <a:rPr lang="en-US" sz="2300" kern="1200" dirty="0"/>
            </a:br>
            <a:r>
              <a:rPr lang="en-US" sz="2300" kern="1200" dirty="0"/>
              <a:t>This must affect _____ (Patient’s value)”</a:t>
            </a:r>
          </a:p>
        </p:txBody>
      </p:sp>
      <p:sp>
        <p:nvSpPr>
          <p:cNvPr id="12" name="Freeform 11"/>
          <p:cNvSpPr/>
          <p:nvPr/>
        </p:nvSpPr>
        <p:spPr>
          <a:xfrm>
            <a:off x="457200" y="4181350"/>
            <a:ext cx="8229600" cy="695565"/>
          </a:xfrm>
          <a:custGeom>
            <a:avLst/>
            <a:gdLst>
              <a:gd name="connsiteX0" fmla="*/ 0 w 8229600"/>
              <a:gd name="connsiteY0" fmla="*/ 115930 h 695565"/>
              <a:gd name="connsiteX1" fmla="*/ 115930 w 8229600"/>
              <a:gd name="connsiteY1" fmla="*/ 0 h 695565"/>
              <a:gd name="connsiteX2" fmla="*/ 8113670 w 8229600"/>
              <a:gd name="connsiteY2" fmla="*/ 0 h 695565"/>
              <a:gd name="connsiteX3" fmla="*/ 8229600 w 8229600"/>
              <a:gd name="connsiteY3" fmla="*/ 115930 h 695565"/>
              <a:gd name="connsiteX4" fmla="*/ 8229600 w 8229600"/>
              <a:gd name="connsiteY4" fmla="*/ 579635 h 695565"/>
              <a:gd name="connsiteX5" fmla="*/ 8113670 w 8229600"/>
              <a:gd name="connsiteY5" fmla="*/ 695565 h 695565"/>
              <a:gd name="connsiteX6" fmla="*/ 115930 w 8229600"/>
              <a:gd name="connsiteY6" fmla="*/ 695565 h 695565"/>
              <a:gd name="connsiteX7" fmla="*/ 0 w 8229600"/>
              <a:gd name="connsiteY7" fmla="*/ 579635 h 695565"/>
              <a:gd name="connsiteX8" fmla="*/ 0 w 8229600"/>
              <a:gd name="connsiteY8" fmla="*/ 115930 h 695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695565">
                <a:moveTo>
                  <a:pt x="0" y="115930"/>
                </a:moveTo>
                <a:cubicBezTo>
                  <a:pt x="0" y="51904"/>
                  <a:pt x="51904" y="0"/>
                  <a:pt x="115930" y="0"/>
                </a:cubicBezTo>
                <a:lnTo>
                  <a:pt x="8113670" y="0"/>
                </a:lnTo>
                <a:cubicBezTo>
                  <a:pt x="8177696" y="0"/>
                  <a:pt x="8229600" y="51904"/>
                  <a:pt x="8229600" y="115930"/>
                </a:cubicBezTo>
                <a:lnTo>
                  <a:pt x="8229600" y="579635"/>
                </a:lnTo>
                <a:cubicBezTo>
                  <a:pt x="8229600" y="643661"/>
                  <a:pt x="8177696" y="695565"/>
                  <a:pt x="8113670" y="695565"/>
                </a:cubicBezTo>
                <a:lnTo>
                  <a:pt x="115930" y="695565"/>
                </a:lnTo>
                <a:cubicBezTo>
                  <a:pt x="51904" y="695565"/>
                  <a:pt x="0" y="643661"/>
                  <a:pt x="0" y="579635"/>
                </a:cubicBezTo>
                <a:lnTo>
                  <a:pt x="0" y="115930"/>
                </a:lnTo>
                <a:close/>
              </a:path>
            </a:pathLst>
          </a:cu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txBody>
          <a:bodyPr spcFirstLastPara="0" vert="horz" wrap="square" lIns="144445" tIns="144445" rIns="144445" bIns="144445" numCol="1" spcCol="1270" anchor="ctr" anchorCtr="0">
            <a:noAutofit/>
          </a:bodyPr>
          <a:lstStyle/>
          <a:p>
            <a:pPr lvl="0" algn="l" defTabSz="1289050" rtl="0">
              <a:lnSpc>
                <a:spcPct val="90000"/>
              </a:lnSpc>
              <a:spcBef>
                <a:spcPct val="0"/>
              </a:spcBef>
              <a:spcAft>
                <a:spcPct val="35000"/>
              </a:spcAft>
            </a:pPr>
            <a:r>
              <a:rPr lang="en-US" sz="2900" i="1" kern="1200" dirty="0"/>
              <a:t>Suggest Levels of Emotion P</a:t>
            </a:r>
            <a:r>
              <a:rPr lang="en-US" sz="2900" kern="1200" dirty="0"/>
              <a:t>atient is not Articulating:</a:t>
            </a:r>
          </a:p>
        </p:txBody>
      </p:sp>
      <p:sp>
        <p:nvSpPr>
          <p:cNvPr id="13" name="Freeform 12"/>
          <p:cNvSpPr/>
          <p:nvPr/>
        </p:nvSpPr>
        <p:spPr>
          <a:xfrm>
            <a:off x="457200" y="5008031"/>
            <a:ext cx="8229600" cy="720359"/>
          </a:xfrm>
          <a:custGeom>
            <a:avLst/>
            <a:gdLst>
              <a:gd name="connsiteX0" fmla="*/ 0 w 8229600"/>
              <a:gd name="connsiteY0" fmla="*/ 0 h 720359"/>
              <a:gd name="connsiteX1" fmla="*/ 8229600 w 8229600"/>
              <a:gd name="connsiteY1" fmla="*/ 0 h 720359"/>
              <a:gd name="connsiteX2" fmla="*/ 8229600 w 8229600"/>
              <a:gd name="connsiteY2" fmla="*/ 720359 h 720359"/>
              <a:gd name="connsiteX3" fmla="*/ 0 w 8229600"/>
              <a:gd name="connsiteY3" fmla="*/ 720359 h 720359"/>
              <a:gd name="connsiteX4" fmla="*/ 0 w 8229600"/>
              <a:gd name="connsiteY4" fmla="*/ 0 h 720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20359">
                <a:moveTo>
                  <a:pt x="0" y="0"/>
                </a:moveTo>
                <a:lnTo>
                  <a:pt x="8229600" y="0"/>
                </a:lnTo>
                <a:lnTo>
                  <a:pt x="8229600" y="720359"/>
                </a:lnTo>
                <a:lnTo>
                  <a:pt x="0" y="7203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a:t>“It’s more than just uncomfortable, right?</a:t>
            </a:r>
          </a:p>
          <a:p>
            <a:pPr marL="0" lvl="1" algn="l" defTabSz="1022350" rtl="0">
              <a:lnSpc>
                <a:spcPct val="90000"/>
              </a:lnSpc>
              <a:spcBef>
                <a:spcPct val="0"/>
              </a:spcBef>
              <a:spcAft>
                <a:spcPct val="20000"/>
              </a:spcAft>
            </a:pPr>
            <a:r>
              <a:rPr lang="en-US" sz="2300" i="1" kern="1200" dirty="0"/>
              <a:t>Unsettling, possibly</a:t>
            </a:r>
            <a:r>
              <a:rPr lang="en-US" sz="2300" kern="1200" dirty="0"/>
              <a:t>? </a:t>
            </a:r>
            <a:r>
              <a:rPr lang="en-US" sz="2300" i="1" kern="1200" dirty="0"/>
              <a:t>Scary</a:t>
            </a:r>
            <a:r>
              <a:rPr lang="en-US" sz="2300" kern="1200" dirty="0"/>
              <a:t>…?” (Reduce alexithymia)</a:t>
            </a:r>
          </a:p>
        </p:txBody>
      </p:sp>
      <p:sp>
        <p:nvSpPr>
          <p:cNvPr id="2" name="Slide Number Placeholder 1"/>
          <p:cNvSpPr>
            <a:spLocks noGrp="1"/>
          </p:cNvSpPr>
          <p:nvPr>
            <p:ph type="sldNum" sz="quarter" idx="12"/>
          </p:nvPr>
        </p:nvSpPr>
        <p:spPr/>
        <p:txBody>
          <a:bodyPr/>
          <a:lstStyle/>
          <a:p>
            <a:pPr>
              <a:defRPr/>
            </a:pPr>
            <a:fld id="{E7DBA508-1EF5-4267-B85E-FE74AC511C0C}" type="slidenum">
              <a:rPr lang="en-US" smtClean="0"/>
              <a:pPr>
                <a:defRPr/>
              </a:pPr>
              <a:t>19</a:t>
            </a:fld>
            <a:endParaRPr lang="en-US"/>
          </a:p>
        </p:txBody>
      </p:sp>
      <p:sp>
        <p:nvSpPr>
          <p:cNvPr id="15" name="Freeform 14">
            <a:extLst>
              <a:ext uri="{FF2B5EF4-FFF2-40B4-BE49-F238E27FC236}">
                <a16:creationId xmlns:a16="http://schemas.microsoft.com/office/drawing/2014/main" id="{8010A62D-29F6-493D-A449-3BAB183F53DA}"/>
              </a:ext>
            </a:extLst>
          </p:cNvPr>
          <p:cNvSpPr/>
          <p:nvPr/>
        </p:nvSpPr>
        <p:spPr>
          <a:xfrm>
            <a:off x="1524000" y="5859506"/>
            <a:ext cx="5163789" cy="811188"/>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a:solidFill>
            <a:schemeClr val="accent6">
              <a:lumMod val="60000"/>
              <a:lumOff val="4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kern="1200" dirty="0">
                <a:solidFill>
                  <a:schemeClr val="tx1"/>
                </a:solidFill>
              </a:rPr>
              <a:t>Tip: Practice naming your own emotions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 calcmode="lin" valueType="num">
                                      <p:cBhvr additive="base">
                                        <p:cTn id="18"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anim calcmode="lin" valueType="num">
                                      <p:cBhvr additive="base">
                                        <p:cTn id="2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 calcmode="lin" valueType="num">
                                      <p:cBhvr additive="base">
                                        <p:cTn id="40"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3">
                                            <p:txEl>
                                              <p:pRg st="1" end="1"/>
                                            </p:txEl>
                                          </p:spTgt>
                                        </p:tgtEl>
                                        <p:attrNameLst>
                                          <p:attrName>style.visibility</p:attrName>
                                        </p:attrNameLst>
                                      </p:cBhvr>
                                      <p:to>
                                        <p:strVal val="visible"/>
                                      </p:to>
                                    </p:set>
                                    <p:anim calcmode="lin" valueType="num">
                                      <p:cBhvr additive="base">
                                        <p:cTn id="46"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1+#ppt_w/2"/>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a:t>Example Patients</a:t>
            </a:r>
          </a:p>
        </p:txBody>
      </p:sp>
      <p:sp>
        <p:nvSpPr>
          <p:cNvPr id="6" name="Freeform 5"/>
          <p:cNvSpPr/>
          <p:nvPr/>
        </p:nvSpPr>
        <p:spPr>
          <a:xfrm>
            <a:off x="2399473" y="1371600"/>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2914" tIns="172914" rIns="172914" bIns="172914" numCol="1" spcCol="1270" anchor="ctr" anchorCtr="0">
            <a:noAutofit/>
          </a:bodyPr>
          <a:lstStyle/>
          <a:p>
            <a:pPr lvl="0" algn="ctr" defTabSz="889000" rtl="0">
              <a:lnSpc>
                <a:spcPct val="90000"/>
              </a:lnSpc>
              <a:spcBef>
                <a:spcPct val="0"/>
              </a:spcBef>
              <a:spcAft>
                <a:spcPct val="35000"/>
              </a:spcAft>
            </a:pPr>
            <a:r>
              <a:rPr lang="en-US" sz="2000" b="1" i="0" kern="1200" dirty="0">
                <a:solidFill>
                  <a:schemeClr val="tx2">
                    <a:lumMod val="60000"/>
                    <a:lumOff val="40000"/>
                  </a:schemeClr>
                </a:solidFill>
              </a:rPr>
              <a:t>Recurrent UC Visitor </a:t>
            </a:r>
          </a:p>
          <a:p>
            <a:pPr lvl="0" algn="ctr" defTabSz="889000" rtl="0">
              <a:lnSpc>
                <a:spcPct val="90000"/>
              </a:lnSpc>
              <a:spcBef>
                <a:spcPct val="0"/>
              </a:spcBef>
              <a:spcAft>
                <a:spcPct val="35000"/>
              </a:spcAft>
            </a:pPr>
            <a:r>
              <a:rPr lang="en-US" sz="2000" kern="1200" dirty="0"/>
              <a:t>Induces panic by attributing palpitations to heart failure</a:t>
            </a:r>
          </a:p>
        </p:txBody>
      </p:sp>
      <p:sp>
        <p:nvSpPr>
          <p:cNvPr id="7" name="Freeform 6"/>
          <p:cNvSpPr/>
          <p:nvPr/>
        </p:nvSpPr>
        <p:spPr>
          <a:xfrm>
            <a:off x="4707255" y="1385870"/>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p:spPr>
        <p:style>
          <a:lnRef idx="2">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txBody>
          <a:bodyPr spcFirstLastPara="0" vert="horz" wrap="square" lIns="172914" tIns="172914" rIns="172914" bIns="172914" numCol="1" spcCol="1270" anchor="ctr" anchorCtr="0">
            <a:noAutofit/>
          </a:bodyPr>
          <a:lstStyle/>
          <a:p>
            <a:pPr lvl="0" algn="ctr" defTabSz="889000">
              <a:lnSpc>
                <a:spcPct val="90000"/>
              </a:lnSpc>
              <a:spcAft>
                <a:spcPct val="35000"/>
              </a:spcAft>
            </a:pPr>
            <a:r>
              <a:rPr lang="en-US" sz="2000" b="1">
                <a:solidFill>
                  <a:srgbClr val="7030A0"/>
                </a:solidFill>
              </a:rPr>
              <a:t>High-strung Worrier </a:t>
            </a:r>
            <a:br>
              <a:rPr lang="en-US" sz="2000">
                <a:solidFill>
                  <a:srgbClr val="7030A0"/>
                </a:solidFill>
              </a:rPr>
            </a:br>
            <a:r>
              <a:rPr lang="en-US" sz="2000"/>
              <a:t>Who’s cough interacts with globus sensation and laryngospasms</a:t>
            </a:r>
            <a:endParaRPr lang="en-US" sz="2000" dirty="0"/>
          </a:p>
        </p:txBody>
      </p:sp>
      <p:sp>
        <p:nvSpPr>
          <p:cNvPr id="8" name="Freeform 7"/>
          <p:cNvSpPr/>
          <p:nvPr/>
        </p:nvSpPr>
        <p:spPr>
          <a:xfrm>
            <a:off x="2379345" y="3585821"/>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172914" tIns="172914" rIns="172914" bIns="172914" numCol="1" spcCol="1270" anchor="ctr" anchorCtr="0">
            <a:noAutofit/>
          </a:bodyPr>
          <a:lstStyle/>
          <a:p>
            <a:pPr algn="ctr" defTabSz="889000">
              <a:lnSpc>
                <a:spcPct val="90000"/>
              </a:lnSpc>
              <a:spcAft>
                <a:spcPct val="35000"/>
              </a:spcAft>
            </a:pPr>
            <a:r>
              <a:rPr lang="en-US" sz="2000" b="1" dirty="0">
                <a:solidFill>
                  <a:srgbClr val="002060"/>
                </a:solidFill>
              </a:rPr>
              <a:t>Never-seen Sufferer</a:t>
            </a:r>
            <a:br>
              <a:rPr lang="en-US" sz="2000" dirty="0">
                <a:solidFill>
                  <a:srgbClr val="002060"/>
                </a:solidFill>
              </a:rPr>
            </a:br>
            <a:r>
              <a:rPr lang="en-US" sz="2000" dirty="0"/>
              <a:t>Deathly afraid of any clinic encounter</a:t>
            </a:r>
          </a:p>
          <a:p>
            <a:pPr lvl="0" algn="ctr" defTabSz="889000" rtl="0">
              <a:lnSpc>
                <a:spcPct val="90000"/>
              </a:lnSpc>
              <a:spcBef>
                <a:spcPct val="0"/>
              </a:spcBef>
              <a:spcAft>
                <a:spcPct val="35000"/>
              </a:spcAft>
            </a:pPr>
            <a:endParaRPr lang="en-US" sz="2000" kern="1200" dirty="0"/>
          </a:p>
        </p:txBody>
      </p:sp>
      <p:sp>
        <p:nvSpPr>
          <p:cNvPr id="9" name="Freeform 8"/>
          <p:cNvSpPr/>
          <p:nvPr/>
        </p:nvSpPr>
        <p:spPr>
          <a:xfrm>
            <a:off x="4710954" y="3547369"/>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72914" tIns="172914" rIns="172914" bIns="172914" numCol="1" spcCol="1270" anchor="ctr" anchorCtr="0">
            <a:noAutofit/>
          </a:bodyPr>
          <a:lstStyle/>
          <a:p>
            <a:pPr lvl="0" algn="ctr" defTabSz="889000">
              <a:lnSpc>
                <a:spcPct val="90000"/>
              </a:lnSpc>
              <a:spcAft>
                <a:spcPct val="35000"/>
              </a:spcAft>
            </a:pPr>
            <a:r>
              <a:rPr lang="en-US" sz="2000" kern="1200" dirty="0"/>
              <a:t>Also, chronic fatigue, </a:t>
            </a:r>
            <a:r>
              <a:rPr lang="en-US" sz="2000" dirty="0"/>
              <a:t>neurogenic</a:t>
            </a:r>
            <a:r>
              <a:rPr lang="en-US" sz="2000" kern="1200" dirty="0"/>
              <a:t> pain</a:t>
            </a:r>
            <a:r>
              <a:rPr lang="en-US" sz="2000" dirty="0"/>
              <a:t>, chronic Lyme</a:t>
            </a:r>
            <a:r>
              <a:rPr lang="en-US" sz="2000" kern="1200" dirty="0"/>
              <a:t>, </a:t>
            </a:r>
            <a:r>
              <a:rPr lang="en-US" sz="2000" kern="1200" dirty="0" err="1"/>
              <a:t>Morgellon’s</a:t>
            </a:r>
            <a:r>
              <a:rPr lang="en-US" sz="2000" dirty="0"/>
              <a:t>…</a:t>
            </a:r>
            <a:r>
              <a:rPr lang="en-US" sz="2000" kern="1200" dirty="0"/>
              <a:t> </a:t>
            </a:r>
          </a:p>
        </p:txBody>
      </p:sp>
      <p:sp>
        <p:nvSpPr>
          <p:cNvPr id="4" name="Slide Number Placeholder 3"/>
          <p:cNvSpPr>
            <a:spLocks noGrp="1"/>
          </p:cNvSpPr>
          <p:nvPr>
            <p:ph type="sldNum" sz="quarter" idx="12"/>
          </p:nvPr>
        </p:nvSpPr>
        <p:spPr/>
        <p:txBody>
          <a:bodyPr/>
          <a:lstStyle/>
          <a:p>
            <a:pPr>
              <a:defRPr/>
            </a:pPr>
            <a:fld id="{FDFC2F16-459A-4D72-81FA-B7D40A408595}" type="slidenum">
              <a:rPr lang="en-US" smtClean="0"/>
              <a:pPr>
                <a:defRPr/>
              </a:pPr>
              <a:t>2</a:t>
            </a:fld>
            <a:endParaRPr lang="en-US"/>
          </a:p>
        </p:txBody>
      </p:sp>
    </p:spTree>
    <p:extLst>
      <p:ext uri="{BB962C8B-B14F-4D97-AF65-F5344CB8AC3E}">
        <p14:creationId xmlns:p14="http://schemas.microsoft.com/office/powerpoint/2010/main" val="349106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Validate &amp; Expand Pt’s Experience	</a:t>
            </a:r>
            <a:endParaRPr lang="en-US" dirty="0"/>
          </a:p>
        </p:txBody>
      </p:sp>
      <p:sp>
        <p:nvSpPr>
          <p:cNvPr id="3" name="Slide Number Placeholder 2"/>
          <p:cNvSpPr>
            <a:spLocks noGrp="1"/>
          </p:cNvSpPr>
          <p:nvPr>
            <p:ph type="sldNum" sz="quarter" idx="12"/>
          </p:nvPr>
        </p:nvSpPr>
        <p:spPr/>
        <p:txBody>
          <a:bodyPr/>
          <a:lstStyle/>
          <a:p>
            <a:pPr>
              <a:defRPr/>
            </a:pPr>
            <a:fld id="{E406E434-1978-4768-B07F-045CBB7458E5}" type="slidenum">
              <a:rPr lang="en-US" smtClean="0"/>
              <a:pPr>
                <a:defRPr/>
              </a:pPr>
              <a:t>20</a:t>
            </a:fld>
            <a:endParaRPr lang="en-US"/>
          </a:p>
        </p:txBody>
      </p:sp>
      <p:grpSp>
        <p:nvGrpSpPr>
          <p:cNvPr id="4" name="Group 3"/>
          <p:cNvGrpSpPr/>
          <p:nvPr/>
        </p:nvGrpSpPr>
        <p:grpSpPr>
          <a:xfrm>
            <a:off x="533400" y="3133344"/>
            <a:ext cx="3218688" cy="3218688"/>
            <a:chOff x="228591" y="76192"/>
            <a:chExt cx="3218688" cy="3218688"/>
          </a:xfrm>
        </p:grpSpPr>
        <p:sp>
          <p:nvSpPr>
            <p:cNvPr id="5" name="Shape 4"/>
            <p:cNvSpPr/>
            <p:nvPr/>
          </p:nvSpPr>
          <p:spPr>
            <a:xfrm>
              <a:off x="228591" y="76192"/>
              <a:ext cx="3218688" cy="3218688"/>
            </a:xfrm>
            <a:prstGeom prst="gear9">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Shape 4"/>
            <p:cNvSpPr/>
            <p:nvPr/>
          </p:nvSpPr>
          <p:spPr>
            <a:xfrm>
              <a:off x="875690" y="830154"/>
              <a:ext cx="1924490" cy="16544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kern="1200" dirty="0"/>
                <a:t>Physical Discomfort</a:t>
              </a:r>
            </a:p>
          </p:txBody>
        </p:sp>
      </p:grpSp>
      <p:grpSp>
        <p:nvGrpSpPr>
          <p:cNvPr id="7" name="Group 6"/>
          <p:cNvGrpSpPr/>
          <p:nvPr/>
        </p:nvGrpSpPr>
        <p:grpSpPr>
          <a:xfrm>
            <a:off x="3243369" y="2052147"/>
            <a:ext cx="2791433" cy="2798058"/>
            <a:chOff x="2810293" y="2135077"/>
            <a:chExt cx="2791433" cy="2798058"/>
          </a:xfrm>
        </p:grpSpPr>
        <p:sp>
          <p:nvSpPr>
            <p:cNvPr id="8" name="Shape 7"/>
            <p:cNvSpPr/>
            <p:nvPr/>
          </p:nvSpPr>
          <p:spPr>
            <a:xfrm>
              <a:off x="2810293" y="2135077"/>
              <a:ext cx="2791433" cy="2798058"/>
            </a:xfrm>
            <a:prstGeom prst="gear6">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Shape 4"/>
            <p:cNvSpPr/>
            <p:nvPr/>
          </p:nvSpPr>
          <p:spPr>
            <a:xfrm>
              <a:off x="3319012" y="2826130"/>
              <a:ext cx="1841793" cy="1371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kern="1200" dirty="0"/>
                <a:t>Emotional Distress</a:t>
              </a:r>
            </a:p>
          </p:txBody>
        </p:sp>
      </p:grpSp>
      <p:grpSp>
        <p:nvGrpSpPr>
          <p:cNvPr id="13" name="Group 12"/>
          <p:cNvGrpSpPr/>
          <p:nvPr/>
        </p:nvGrpSpPr>
        <p:grpSpPr>
          <a:xfrm>
            <a:off x="5585254" y="1447800"/>
            <a:ext cx="2293568" cy="2293568"/>
            <a:chOff x="5544674" y="2120677"/>
            <a:chExt cx="2293568" cy="2293568"/>
          </a:xfrm>
        </p:grpSpPr>
        <p:sp>
          <p:nvSpPr>
            <p:cNvPr id="14" name="Shape 13"/>
            <p:cNvSpPr/>
            <p:nvPr/>
          </p:nvSpPr>
          <p:spPr>
            <a:xfrm rot="20700000">
              <a:off x="5544674" y="2120677"/>
              <a:ext cx="2293568" cy="2293568"/>
            </a:xfrm>
            <a:prstGeom prst="gear6">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5" name="Shape 4"/>
            <p:cNvSpPr/>
            <p:nvPr/>
          </p:nvSpPr>
          <p:spPr>
            <a:xfrm>
              <a:off x="6047720" y="2623724"/>
              <a:ext cx="1287475" cy="12874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US" sz="2000" b="1" kern="1200" dirty="0"/>
                <a:t>Verbal Expression</a:t>
              </a:r>
            </a:p>
          </p:txBody>
        </p:sp>
      </p:grpSp>
    </p:spTree>
    <p:extLst>
      <p:ext uri="{BB962C8B-B14F-4D97-AF65-F5344CB8AC3E}">
        <p14:creationId xmlns:p14="http://schemas.microsoft.com/office/powerpoint/2010/main" val="16715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152400"/>
            <a:ext cx="8229600" cy="1143000"/>
          </a:xfrm>
        </p:spPr>
        <p:txBody>
          <a:bodyPr/>
          <a:lstStyle/>
          <a:p>
            <a:pPr eaLnBrk="1" hangingPunct="1"/>
            <a:r>
              <a:rPr lang="en-US" altLang="en-US" dirty="0"/>
              <a:t>More Strategies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638429264"/>
              </p:ext>
            </p:extLst>
          </p:nvPr>
        </p:nvGraphicFramePr>
        <p:xfrm>
          <a:off x="609600" y="838200"/>
          <a:ext cx="7772400" cy="565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A465D499-1F4B-4F50-A743-108CA594FD4A}"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152400"/>
            <a:ext cx="8229600" cy="1143000"/>
          </a:xfrm>
        </p:spPr>
        <p:txBody>
          <a:bodyPr/>
          <a:lstStyle/>
          <a:p>
            <a:pPr eaLnBrk="1" hangingPunct="1"/>
            <a:r>
              <a:rPr lang="en-US" altLang="en-US" dirty="0"/>
              <a:t>More Strategies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011296395"/>
              </p:ext>
            </p:extLst>
          </p:nvPr>
        </p:nvGraphicFramePr>
        <p:xfrm>
          <a:off x="609600" y="838200"/>
          <a:ext cx="7772400" cy="565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A465D499-1F4B-4F50-A743-108CA594FD4A}" type="slidenum">
              <a:rPr lang="en-US" smtClean="0"/>
              <a:pPr>
                <a:defRPr/>
              </a:pPr>
              <a:t>22</a:t>
            </a:fld>
            <a:endParaRPr lang="en-US"/>
          </a:p>
        </p:txBody>
      </p:sp>
    </p:spTree>
    <p:extLst>
      <p:ext uri="{BB962C8B-B14F-4D97-AF65-F5344CB8AC3E}">
        <p14:creationId xmlns:p14="http://schemas.microsoft.com/office/powerpoint/2010/main" val="682016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152400"/>
            <a:ext cx="8229600" cy="1143000"/>
          </a:xfrm>
        </p:spPr>
        <p:txBody>
          <a:bodyPr/>
          <a:lstStyle/>
          <a:p>
            <a:pPr eaLnBrk="1" hangingPunct="1"/>
            <a:r>
              <a:rPr lang="en-US" altLang="en-US" dirty="0"/>
              <a:t>More Strategies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076690687"/>
              </p:ext>
            </p:extLst>
          </p:nvPr>
        </p:nvGraphicFramePr>
        <p:xfrm>
          <a:off x="609600" y="838200"/>
          <a:ext cx="7772400" cy="565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A465D499-1F4B-4F50-A743-108CA594FD4A}" type="slidenum">
              <a:rPr lang="en-US" smtClean="0"/>
              <a:pPr>
                <a:defRPr/>
              </a:pPr>
              <a:t>23</a:t>
            </a:fld>
            <a:endParaRPr lang="en-US"/>
          </a:p>
        </p:txBody>
      </p:sp>
    </p:spTree>
    <p:extLst>
      <p:ext uri="{BB962C8B-B14F-4D97-AF65-F5344CB8AC3E}">
        <p14:creationId xmlns:p14="http://schemas.microsoft.com/office/powerpoint/2010/main" val="4202656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152400"/>
            <a:ext cx="8229600" cy="1143000"/>
          </a:xfrm>
        </p:spPr>
        <p:txBody>
          <a:bodyPr/>
          <a:lstStyle/>
          <a:p>
            <a:pPr eaLnBrk="1" hangingPunct="1"/>
            <a:r>
              <a:rPr lang="en-US" altLang="en-US" dirty="0"/>
              <a:t>Or put another way,</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481379844"/>
              </p:ext>
            </p:extLst>
          </p:nvPr>
        </p:nvGraphicFramePr>
        <p:xfrm>
          <a:off x="609600" y="838200"/>
          <a:ext cx="7772400" cy="565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A465D499-1F4B-4F50-A743-108CA594FD4A}" type="slidenum">
              <a:rPr lang="en-US" smtClean="0"/>
              <a:pPr>
                <a:defRPr/>
              </a:pPr>
              <a:t>24</a:t>
            </a:fld>
            <a:endParaRPr lang="en-US"/>
          </a:p>
        </p:txBody>
      </p:sp>
      <p:sp>
        <p:nvSpPr>
          <p:cNvPr id="3" name="TextBox 2">
            <a:extLst>
              <a:ext uri="{FF2B5EF4-FFF2-40B4-BE49-F238E27FC236}">
                <a16:creationId xmlns:a16="http://schemas.microsoft.com/office/drawing/2014/main" id="{56DA26E1-973F-49BA-8C9A-BB63A46D9B07}"/>
              </a:ext>
            </a:extLst>
          </p:cNvPr>
          <p:cNvSpPr txBox="1"/>
          <p:nvPr/>
        </p:nvSpPr>
        <p:spPr>
          <a:xfrm>
            <a:off x="3733800" y="4971355"/>
            <a:ext cx="3733800" cy="1015663"/>
          </a:xfrm>
          <a:prstGeom prst="rect">
            <a:avLst/>
          </a:prstGeom>
          <a:noFill/>
        </p:spPr>
        <p:txBody>
          <a:bodyPr wrap="square" rtlCol="0">
            <a:spAutoFit/>
          </a:bodyPr>
          <a:lstStyle/>
          <a:p>
            <a:pPr lvl="0"/>
            <a:endParaRPr lang="en-US" sz="2000" dirty="0">
              <a:solidFill>
                <a:schemeClr val="bg1"/>
              </a:solidFill>
            </a:endParaRPr>
          </a:p>
          <a:p>
            <a:pPr lvl="0"/>
            <a:r>
              <a:rPr lang="en-US" sz="2000" dirty="0">
                <a:solidFill>
                  <a:schemeClr val="bg1"/>
                </a:solidFill>
              </a:rPr>
              <a:t>an exposure and</a:t>
            </a:r>
          </a:p>
          <a:p>
            <a:pPr lvl="0"/>
            <a:r>
              <a:rPr lang="en-US" sz="2000" dirty="0">
                <a:solidFill>
                  <a:schemeClr val="bg1"/>
                </a:solidFill>
              </a:rPr>
              <a:t>desensitization schedule!</a:t>
            </a:r>
          </a:p>
        </p:txBody>
      </p:sp>
    </p:spTree>
    <p:extLst>
      <p:ext uri="{BB962C8B-B14F-4D97-AF65-F5344CB8AC3E}">
        <p14:creationId xmlns:p14="http://schemas.microsoft.com/office/powerpoint/2010/main" val="35561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dirty="0"/>
              <a:t>Clinical Alliance	</a:t>
            </a:r>
          </a:p>
        </p:txBody>
      </p:sp>
      <p:sp>
        <p:nvSpPr>
          <p:cNvPr id="6" name="Freeform 5"/>
          <p:cNvSpPr/>
          <p:nvPr/>
        </p:nvSpPr>
        <p:spPr>
          <a:xfrm>
            <a:off x="457200" y="1623936"/>
            <a:ext cx="8229600" cy="1511640"/>
          </a:xfrm>
          <a:custGeom>
            <a:avLst/>
            <a:gdLst>
              <a:gd name="connsiteX0" fmla="*/ 0 w 8229600"/>
              <a:gd name="connsiteY0" fmla="*/ 251945 h 1511640"/>
              <a:gd name="connsiteX1" fmla="*/ 251945 w 8229600"/>
              <a:gd name="connsiteY1" fmla="*/ 0 h 1511640"/>
              <a:gd name="connsiteX2" fmla="*/ 7977655 w 8229600"/>
              <a:gd name="connsiteY2" fmla="*/ 0 h 1511640"/>
              <a:gd name="connsiteX3" fmla="*/ 8229600 w 8229600"/>
              <a:gd name="connsiteY3" fmla="*/ 251945 h 1511640"/>
              <a:gd name="connsiteX4" fmla="*/ 8229600 w 8229600"/>
              <a:gd name="connsiteY4" fmla="*/ 1259695 h 1511640"/>
              <a:gd name="connsiteX5" fmla="*/ 7977655 w 8229600"/>
              <a:gd name="connsiteY5" fmla="*/ 1511640 h 1511640"/>
              <a:gd name="connsiteX6" fmla="*/ 251945 w 8229600"/>
              <a:gd name="connsiteY6" fmla="*/ 1511640 h 1511640"/>
              <a:gd name="connsiteX7" fmla="*/ 0 w 8229600"/>
              <a:gd name="connsiteY7" fmla="*/ 1259695 h 1511640"/>
              <a:gd name="connsiteX8" fmla="*/ 0 w 8229600"/>
              <a:gd name="connsiteY8" fmla="*/ 251945 h 1511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511640">
                <a:moveTo>
                  <a:pt x="0" y="251945"/>
                </a:moveTo>
                <a:cubicBezTo>
                  <a:pt x="0" y="112800"/>
                  <a:pt x="112800" y="0"/>
                  <a:pt x="251945" y="0"/>
                </a:cubicBezTo>
                <a:lnTo>
                  <a:pt x="7977655" y="0"/>
                </a:lnTo>
                <a:cubicBezTo>
                  <a:pt x="8116800" y="0"/>
                  <a:pt x="8229600" y="112800"/>
                  <a:pt x="8229600" y="251945"/>
                </a:cubicBezTo>
                <a:lnTo>
                  <a:pt x="8229600" y="1259695"/>
                </a:lnTo>
                <a:cubicBezTo>
                  <a:pt x="8229600" y="1398840"/>
                  <a:pt x="8116800" y="1511640"/>
                  <a:pt x="7977655" y="1511640"/>
                </a:cubicBezTo>
                <a:lnTo>
                  <a:pt x="251945" y="1511640"/>
                </a:lnTo>
                <a:cubicBezTo>
                  <a:pt x="112800" y="1511640"/>
                  <a:pt x="0" y="1398840"/>
                  <a:pt x="0" y="1259695"/>
                </a:cubicBezTo>
                <a:lnTo>
                  <a:pt x="0" y="251945"/>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18572" tIns="218572" rIns="218572" bIns="218572" numCol="1" spcCol="1270" anchor="ctr" anchorCtr="0">
            <a:noAutofit/>
          </a:bodyPr>
          <a:lstStyle/>
          <a:p>
            <a:pPr lvl="0" algn="l" defTabSz="1689100" rtl="0">
              <a:lnSpc>
                <a:spcPct val="90000"/>
              </a:lnSpc>
              <a:spcBef>
                <a:spcPct val="0"/>
              </a:spcBef>
              <a:spcAft>
                <a:spcPct val="35000"/>
              </a:spcAft>
            </a:pPr>
            <a:r>
              <a:rPr lang="en-US" sz="3600" kern="1200" dirty="0"/>
              <a:t>Check on patient’s experience of alliance:</a:t>
            </a:r>
          </a:p>
        </p:txBody>
      </p:sp>
      <p:sp>
        <p:nvSpPr>
          <p:cNvPr id="7" name="Freeform 6"/>
          <p:cNvSpPr/>
          <p:nvPr/>
        </p:nvSpPr>
        <p:spPr>
          <a:xfrm>
            <a:off x="457200" y="3135576"/>
            <a:ext cx="8229600" cy="1455210"/>
          </a:xfrm>
          <a:custGeom>
            <a:avLst/>
            <a:gdLst>
              <a:gd name="connsiteX0" fmla="*/ 0 w 8229600"/>
              <a:gd name="connsiteY0" fmla="*/ 0 h 1455210"/>
              <a:gd name="connsiteX1" fmla="*/ 8229600 w 8229600"/>
              <a:gd name="connsiteY1" fmla="*/ 0 h 1455210"/>
              <a:gd name="connsiteX2" fmla="*/ 8229600 w 8229600"/>
              <a:gd name="connsiteY2" fmla="*/ 1455210 h 1455210"/>
              <a:gd name="connsiteX3" fmla="*/ 0 w 8229600"/>
              <a:gd name="connsiteY3" fmla="*/ 1455210 h 1455210"/>
              <a:gd name="connsiteX4" fmla="*/ 0 w 8229600"/>
              <a:gd name="connsiteY4" fmla="*/ 0 h 1455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455210">
                <a:moveTo>
                  <a:pt x="0" y="0"/>
                </a:moveTo>
                <a:lnTo>
                  <a:pt x="8229600" y="0"/>
                </a:lnTo>
                <a:lnTo>
                  <a:pt x="8229600" y="1455210"/>
                </a:lnTo>
                <a:lnTo>
                  <a:pt x="0" y="14552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1290" tIns="48260" rIns="270256" bIns="4826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a:t>“How are </a:t>
            </a:r>
            <a:r>
              <a:rPr lang="en-US" sz="3000" i="1" kern="1200" dirty="0"/>
              <a:t>we</a:t>
            </a:r>
            <a:r>
              <a:rPr lang="en-US" sz="3000" kern="1200" dirty="0"/>
              <a:t> doing; you and I?” </a:t>
            </a:r>
          </a:p>
          <a:p>
            <a:pPr marL="285750" lvl="1" indent="-285750" algn="l" defTabSz="1333500" rtl="0">
              <a:lnSpc>
                <a:spcPct val="90000"/>
              </a:lnSpc>
              <a:spcBef>
                <a:spcPct val="0"/>
              </a:spcBef>
              <a:spcAft>
                <a:spcPct val="20000"/>
              </a:spcAft>
              <a:buChar char="••"/>
            </a:pPr>
            <a:r>
              <a:rPr lang="en-US" sz="3000" kern="1200" dirty="0"/>
              <a:t>“Does it feel like I</a:t>
            </a:r>
            <a:r>
              <a:rPr lang="en-US" sz="3000" dirty="0"/>
              <a:t> fully</a:t>
            </a:r>
            <a:r>
              <a:rPr lang="en-US" sz="3000" kern="1200" dirty="0"/>
              <a:t> understand you? Responding OK?”</a:t>
            </a:r>
          </a:p>
        </p:txBody>
      </p:sp>
      <p:sp>
        <p:nvSpPr>
          <p:cNvPr id="2" name="Slide Number Placeholder 1"/>
          <p:cNvSpPr>
            <a:spLocks noGrp="1"/>
          </p:cNvSpPr>
          <p:nvPr>
            <p:ph type="sldNum" sz="quarter" idx="12"/>
          </p:nvPr>
        </p:nvSpPr>
        <p:spPr/>
        <p:txBody>
          <a:bodyPr/>
          <a:lstStyle/>
          <a:p>
            <a:pPr>
              <a:defRPr/>
            </a:pPr>
            <a:fld id="{5C63543C-B030-4028-A652-F16315D16591}" type="slidenum">
              <a:rPr 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t>Introduce </a:t>
            </a:r>
            <a:br>
              <a:rPr lang="en-US" altLang="en-US" dirty="0"/>
            </a:br>
            <a:r>
              <a:rPr lang="en-US" altLang="en-US" dirty="0"/>
              <a:t>Concepts via New Words</a:t>
            </a:r>
          </a:p>
        </p:txBody>
      </p:sp>
      <p:sp>
        <p:nvSpPr>
          <p:cNvPr id="6" name="Freeform 5"/>
          <p:cNvSpPr/>
          <p:nvPr/>
        </p:nvSpPr>
        <p:spPr>
          <a:xfrm>
            <a:off x="1905000" y="1447800"/>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2914" tIns="172914" rIns="172914" bIns="172914" numCol="1" spcCol="1270" anchor="ctr" anchorCtr="0">
            <a:noAutofit/>
          </a:bodyPr>
          <a:lstStyle/>
          <a:p>
            <a:pPr algn="ctr" defTabSz="889000">
              <a:lnSpc>
                <a:spcPct val="90000"/>
              </a:lnSpc>
              <a:spcAft>
                <a:spcPct val="35000"/>
              </a:spcAft>
            </a:pPr>
            <a:r>
              <a:rPr lang="en-US" sz="2000" dirty="0">
                <a:solidFill>
                  <a:prstClr val="white"/>
                </a:solidFill>
              </a:rPr>
              <a:t>Iatrogenic</a:t>
            </a:r>
          </a:p>
        </p:txBody>
      </p:sp>
      <p:sp>
        <p:nvSpPr>
          <p:cNvPr id="7" name="Freeform 6"/>
          <p:cNvSpPr/>
          <p:nvPr/>
        </p:nvSpPr>
        <p:spPr>
          <a:xfrm>
            <a:off x="1905000" y="3657600"/>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p:spPr>
        <p:style>
          <a:lnRef idx="2">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txBody>
          <a:bodyPr spcFirstLastPara="0" vert="horz" wrap="square" lIns="172914" tIns="172914" rIns="172914" bIns="172914" numCol="1" spcCol="1270" anchor="ctr" anchorCtr="0">
            <a:noAutofit/>
          </a:bodyPr>
          <a:lstStyle/>
          <a:p>
            <a:pPr algn="ctr" defTabSz="889000">
              <a:lnSpc>
                <a:spcPct val="90000"/>
              </a:lnSpc>
              <a:spcAft>
                <a:spcPct val="35000"/>
              </a:spcAft>
            </a:pPr>
            <a:r>
              <a:rPr lang="en-US" sz="2000" dirty="0">
                <a:solidFill>
                  <a:prstClr val="white"/>
                </a:solidFill>
              </a:rPr>
              <a:t>Anhedonia</a:t>
            </a:r>
          </a:p>
        </p:txBody>
      </p:sp>
      <p:sp>
        <p:nvSpPr>
          <p:cNvPr id="8" name="Freeform 7"/>
          <p:cNvSpPr/>
          <p:nvPr/>
        </p:nvSpPr>
        <p:spPr>
          <a:xfrm>
            <a:off x="4748842" y="1447800"/>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a:solidFill>
            <a:srgbClr val="92D050"/>
          </a:solidFill>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172914" tIns="172914" rIns="172914" bIns="172914" numCol="1" spcCol="1270" anchor="ctr" anchorCtr="0">
            <a:noAutofit/>
          </a:bodyPr>
          <a:lstStyle/>
          <a:p>
            <a:pPr algn="ctr" defTabSz="889000">
              <a:lnSpc>
                <a:spcPct val="90000"/>
              </a:lnSpc>
              <a:spcAft>
                <a:spcPct val="35000"/>
              </a:spcAft>
            </a:pPr>
            <a:r>
              <a:rPr lang="en-US" sz="2000" dirty="0">
                <a:solidFill>
                  <a:prstClr val="white"/>
                </a:solidFill>
              </a:rPr>
              <a:t>Idiopathic</a:t>
            </a:r>
          </a:p>
        </p:txBody>
      </p:sp>
      <p:sp>
        <p:nvSpPr>
          <p:cNvPr id="4" name="Slide Number Placeholder 3"/>
          <p:cNvSpPr>
            <a:spLocks noGrp="1"/>
          </p:cNvSpPr>
          <p:nvPr>
            <p:ph type="sldNum" sz="quarter" idx="12"/>
          </p:nvPr>
        </p:nvSpPr>
        <p:spPr/>
        <p:txBody>
          <a:bodyPr/>
          <a:lstStyle/>
          <a:p>
            <a:pPr>
              <a:defRPr/>
            </a:pPr>
            <a:fld id="{FDFC2F16-459A-4D72-81FA-B7D40A408595}" type="slidenum">
              <a:rPr lang="en-US" smtClean="0">
                <a:solidFill>
                  <a:prstClr val="black">
                    <a:tint val="75000"/>
                  </a:prstClr>
                </a:solidFill>
              </a:rPr>
              <a:pPr>
                <a:defRPr/>
              </a:pPr>
              <a:t>26</a:t>
            </a:fld>
            <a:endParaRPr lang="en-US">
              <a:solidFill>
                <a:prstClr val="black">
                  <a:tint val="75000"/>
                </a:prstClr>
              </a:solidFill>
            </a:endParaRPr>
          </a:p>
        </p:txBody>
      </p:sp>
      <p:sp>
        <p:nvSpPr>
          <p:cNvPr id="9" name="Freeform 8"/>
          <p:cNvSpPr/>
          <p:nvPr/>
        </p:nvSpPr>
        <p:spPr>
          <a:xfrm>
            <a:off x="4766095" y="3657600"/>
            <a:ext cx="1981200" cy="1981200"/>
          </a:xfrm>
          <a:custGeom>
            <a:avLst/>
            <a:gdLst>
              <a:gd name="connsiteX0" fmla="*/ 0 w 1981200"/>
              <a:gd name="connsiteY0" fmla="*/ 330207 h 1981200"/>
              <a:gd name="connsiteX1" fmla="*/ 330207 w 1981200"/>
              <a:gd name="connsiteY1" fmla="*/ 0 h 1981200"/>
              <a:gd name="connsiteX2" fmla="*/ 1650993 w 1981200"/>
              <a:gd name="connsiteY2" fmla="*/ 0 h 1981200"/>
              <a:gd name="connsiteX3" fmla="*/ 1981200 w 1981200"/>
              <a:gd name="connsiteY3" fmla="*/ 330207 h 1981200"/>
              <a:gd name="connsiteX4" fmla="*/ 1981200 w 1981200"/>
              <a:gd name="connsiteY4" fmla="*/ 1650993 h 1981200"/>
              <a:gd name="connsiteX5" fmla="*/ 1650993 w 1981200"/>
              <a:gd name="connsiteY5" fmla="*/ 1981200 h 1981200"/>
              <a:gd name="connsiteX6" fmla="*/ 330207 w 1981200"/>
              <a:gd name="connsiteY6" fmla="*/ 1981200 h 1981200"/>
              <a:gd name="connsiteX7" fmla="*/ 0 w 1981200"/>
              <a:gd name="connsiteY7" fmla="*/ 1650993 h 1981200"/>
              <a:gd name="connsiteX8" fmla="*/ 0 w 1981200"/>
              <a:gd name="connsiteY8" fmla="*/ 330207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1200" h="1981200">
                <a:moveTo>
                  <a:pt x="0" y="330207"/>
                </a:moveTo>
                <a:cubicBezTo>
                  <a:pt x="0" y="147839"/>
                  <a:pt x="147839" y="0"/>
                  <a:pt x="330207" y="0"/>
                </a:cubicBezTo>
                <a:lnTo>
                  <a:pt x="1650993" y="0"/>
                </a:lnTo>
                <a:cubicBezTo>
                  <a:pt x="1833361" y="0"/>
                  <a:pt x="1981200" y="147839"/>
                  <a:pt x="1981200" y="330207"/>
                </a:cubicBezTo>
                <a:lnTo>
                  <a:pt x="1981200" y="1650993"/>
                </a:lnTo>
                <a:cubicBezTo>
                  <a:pt x="1981200" y="1833361"/>
                  <a:pt x="1833361" y="1981200"/>
                  <a:pt x="1650993" y="1981200"/>
                </a:cubicBezTo>
                <a:lnTo>
                  <a:pt x="330207" y="1981200"/>
                </a:lnTo>
                <a:cubicBezTo>
                  <a:pt x="147839" y="1981200"/>
                  <a:pt x="0" y="1833361"/>
                  <a:pt x="0" y="1650993"/>
                </a:cubicBezTo>
                <a:lnTo>
                  <a:pt x="0" y="330207"/>
                </a:lnTo>
                <a:close/>
              </a:path>
            </a:pathLst>
          </a:custGeom>
          <a:solidFill>
            <a:srgbClr val="008080"/>
          </a:solidFill>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172914" tIns="172914" rIns="172914" bIns="172914" numCol="1" spcCol="1270" anchor="ctr" anchorCtr="0">
            <a:noAutofit/>
          </a:bodyPr>
          <a:lstStyle/>
          <a:p>
            <a:pPr algn="ctr" defTabSz="889000">
              <a:lnSpc>
                <a:spcPct val="90000"/>
              </a:lnSpc>
              <a:spcAft>
                <a:spcPct val="35000"/>
              </a:spcAft>
            </a:pPr>
            <a:r>
              <a:rPr lang="en-US" sz="2000" i="1" dirty="0" err="1">
                <a:solidFill>
                  <a:prstClr val="white"/>
                </a:solidFill>
              </a:rPr>
              <a:t>Interoception</a:t>
            </a:r>
            <a:endParaRPr lang="en-US" sz="2000" i="1" dirty="0">
              <a:solidFill>
                <a:prstClr val="white"/>
              </a:solidFill>
            </a:endParaRPr>
          </a:p>
        </p:txBody>
      </p:sp>
    </p:spTree>
    <p:extLst>
      <p:ext uri="{BB962C8B-B14F-4D97-AF65-F5344CB8AC3E}">
        <p14:creationId xmlns:p14="http://schemas.microsoft.com/office/powerpoint/2010/main" val="350049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Interoception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12378873"/>
              </p:ext>
            </p:extLst>
          </p:nvPr>
        </p:nvGraphicFramePr>
        <p:xfrm>
          <a:off x="457200" y="1600200"/>
          <a:ext cx="8229600" cy="4876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076B516E-AAB0-4AFC-86E1-5E3FDBECAB33}" type="slidenum">
              <a:rPr lang="en-US" smtClean="0"/>
              <a:pPr>
                <a:defRPr/>
              </a:pPr>
              <a:t>27</a:t>
            </a:fld>
            <a:endParaRPr lang="en-US"/>
          </a:p>
        </p:txBody>
      </p:sp>
    </p:spTree>
    <p:extLst>
      <p:ext uri="{BB962C8B-B14F-4D97-AF65-F5344CB8AC3E}">
        <p14:creationId xmlns:p14="http://schemas.microsoft.com/office/powerpoint/2010/main" val="81058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Interoception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92800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076B516E-AAB0-4AFC-86E1-5E3FDBECAB33}" type="slidenum">
              <a:rPr lang="en-US" smtClean="0"/>
              <a:pPr>
                <a:defRPr/>
              </a:pPr>
              <a:t>28</a:t>
            </a:fld>
            <a:endParaRPr lang="en-US"/>
          </a:p>
        </p:txBody>
      </p:sp>
    </p:spTree>
    <p:extLst>
      <p:ext uri="{BB962C8B-B14F-4D97-AF65-F5344CB8AC3E}">
        <p14:creationId xmlns:p14="http://schemas.microsoft.com/office/powerpoint/2010/main" val="2594476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Brief Interoceptive Exposure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9075615"/>
              </p:ext>
            </p:extLst>
          </p:nvPr>
        </p:nvGraphicFramePr>
        <p:xfrm>
          <a:off x="304800" y="2133600"/>
          <a:ext cx="8229600" cy="2493966"/>
        </p:xfrm>
        <a:graphic>
          <a:graphicData uri="http://schemas.openxmlformats.org/drawingml/2006/table">
            <a:tbl>
              <a:tblPr firstRow="1" bandRow="1">
                <a:tableStyleId>{775DCB02-9BB8-47FD-8907-85C794F793BA}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780">
                <a:tc>
                  <a:txBody>
                    <a:bodyPr/>
                    <a:lstStyle/>
                    <a:p>
                      <a:r>
                        <a:rPr lang="en-US" sz="1800" dirty="0"/>
                        <a:t>Feared</a:t>
                      </a:r>
                      <a:r>
                        <a:rPr lang="en-US" sz="1800" baseline="0" dirty="0"/>
                        <a:t> Sensation</a:t>
                      </a:r>
                      <a:endParaRPr lang="en-US" sz="1800" dirty="0">
                        <a:solidFill>
                          <a:schemeClr val="tx1"/>
                        </a:solidFill>
                      </a:endParaRPr>
                    </a:p>
                  </a:txBody>
                  <a:tcPr marT="45713" marB="45713"/>
                </a:tc>
                <a:tc>
                  <a:txBody>
                    <a:bodyPr/>
                    <a:lstStyle/>
                    <a:p>
                      <a:r>
                        <a:rPr lang="en-US" sz="1800" dirty="0"/>
                        <a:t>Technique</a:t>
                      </a:r>
                      <a:endParaRPr lang="en-US" sz="1800" dirty="0">
                        <a:solidFill>
                          <a:schemeClr val="tx1"/>
                        </a:solidFill>
                      </a:endParaRPr>
                    </a:p>
                  </a:txBody>
                  <a:tcPr marT="45713" marB="45713"/>
                </a:tc>
                <a:extLst>
                  <a:ext uri="{0D108BD9-81ED-4DB2-BD59-A6C34878D82A}">
                    <a16:rowId xmlns:a16="http://schemas.microsoft.com/office/drawing/2014/main" val="10000"/>
                  </a:ext>
                </a:extLst>
              </a:tr>
              <a:tr h="370780">
                <a:tc>
                  <a:txBody>
                    <a:bodyPr/>
                    <a:lstStyle/>
                    <a:p>
                      <a:r>
                        <a:rPr lang="en-US" sz="1800" dirty="0"/>
                        <a:t>SOB, tingling, dizziness</a:t>
                      </a:r>
                    </a:p>
                  </a:txBody>
                  <a:tcPr marT="45713" marB="45713"/>
                </a:tc>
                <a:tc>
                  <a:txBody>
                    <a:bodyPr/>
                    <a:lstStyle/>
                    <a:p>
                      <a:r>
                        <a:rPr lang="en-US" sz="1800" dirty="0"/>
                        <a:t>Hyperventilation</a:t>
                      </a:r>
                    </a:p>
                  </a:txBody>
                  <a:tcPr marT="45713" marB="45713"/>
                </a:tc>
                <a:extLst>
                  <a:ext uri="{0D108BD9-81ED-4DB2-BD59-A6C34878D82A}">
                    <a16:rowId xmlns:a16="http://schemas.microsoft.com/office/drawing/2014/main" val="10001"/>
                  </a:ext>
                </a:extLst>
              </a:tr>
              <a:tr h="370780">
                <a:tc>
                  <a:txBody>
                    <a:bodyPr/>
                    <a:lstStyle/>
                    <a:p>
                      <a:r>
                        <a:rPr lang="en-US" sz="1800" dirty="0"/>
                        <a:t>SOB, racing heart, sweating, flushing</a:t>
                      </a:r>
                    </a:p>
                  </a:txBody>
                  <a:tcPr marT="45713" marB="45713"/>
                </a:tc>
                <a:tc>
                  <a:txBody>
                    <a:bodyPr/>
                    <a:lstStyle/>
                    <a:p>
                      <a:r>
                        <a:rPr lang="en-US" sz="1800" dirty="0"/>
                        <a:t>Run in place</a:t>
                      </a:r>
                    </a:p>
                  </a:txBody>
                  <a:tcPr marT="45713" marB="45713"/>
                </a:tc>
                <a:extLst>
                  <a:ext uri="{0D108BD9-81ED-4DB2-BD59-A6C34878D82A}">
                    <a16:rowId xmlns:a16="http://schemas.microsoft.com/office/drawing/2014/main" val="10002"/>
                  </a:ext>
                </a:extLst>
              </a:tr>
              <a:tr h="370780">
                <a:tc>
                  <a:txBody>
                    <a:bodyPr/>
                    <a:lstStyle/>
                    <a:p>
                      <a:r>
                        <a:rPr lang="en-US" sz="1800" dirty="0"/>
                        <a:t>Dizziness,</a:t>
                      </a:r>
                      <a:r>
                        <a:rPr lang="en-US" sz="1800" baseline="0" dirty="0"/>
                        <a:t> disorientation</a:t>
                      </a:r>
                      <a:endParaRPr lang="en-US" sz="1800" dirty="0"/>
                    </a:p>
                  </a:txBody>
                  <a:tcPr marT="45713" marB="45713"/>
                </a:tc>
                <a:tc>
                  <a:txBody>
                    <a:bodyPr/>
                    <a:lstStyle/>
                    <a:p>
                      <a:r>
                        <a:rPr lang="en-US" sz="1800" dirty="0"/>
                        <a:t>Spin while</a:t>
                      </a:r>
                      <a:r>
                        <a:rPr lang="en-US" sz="1800" baseline="0" dirty="0"/>
                        <a:t> standing or in revolving chair</a:t>
                      </a:r>
                      <a:endParaRPr lang="en-US" sz="1800" dirty="0"/>
                    </a:p>
                  </a:txBody>
                  <a:tcPr marT="45713" marB="45713"/>
                </a:tc>
                <a:extLst>
                  <a:ext uri="{0D108BD9-81ED-4DB2-BD59-A6C34878D82A}">
                    <a16:rowId xmlns:a16="http://schemas.microsoft.com/office/drawing/2014/main" val="10003"/>
                  </a:ext>
                </a:extLst>
              </a:tr>
              <a:tr h="370780">
                <a:tc>
                  <a:txBody>
                    <a:bodyPr/>
                    <a:lstStyle/>
                    <a:p>
                      <a:r>
                        <a:rPr lang="en-US" sz="1800" dirty="0"/>
                        <a:t>Globus sensation (throat</a:t>
                      </a:r>
                      <a:r>
                        <a:rPr lang="en-US" sz="1800" baseline="0" dirty="0"/>
                        <a:t> constriction</a:t>
                      </a:r>
                      <a:r>
                        <a:rPr lang="en-US" sz="1800" dirty="0"/>
                        <a:t>)</a:t>
                      </a:r>
                    </a:p>
                  </a:txBody>
                  <a:tcPr marT="45713" marB="45713"/>
                </a:tc>
                <a:tc>
                  <a:txBody>
                    <a:bodyPr/>
                    <a:lstStyle/>
                    <a:p>
                      <a:r>
                        <a:rPr lang="en-US" sz="1800" dirty="0"/>
                        <a:t>Swallow</a:t>
                      </a:r>
                      <a:r>
                        <a:rPr lang="en-US" sz="1800" baseline="0" dirty="0"/>
                        <a:t> rapidly 5 times</a:t>
                      </a:r>
                      <a:endParaRPr lang="en-US" sz="1800" dirty="0"/>
                    </a:p>
                  </a:txBody>
                  <a:tcPr marT="45713" marB="45713"/>
                </a:tc>
                <a:extLst>
                  <a:ext uri="{0D108BD9-81ED-4DB2-BD59-A6C34878D82A}">
                    <a16:rowId xmlns:a16="http://schemas.microsoft.com/office/drawing/2014/main" val="10004"/>
                  </a:ext>
                </a:extLst>
              </a:tr>
              <a:tr h="640065">
                <a:tc>
                  <a:txBody>
                    <a:bodyPr/>
                    <a:lstStyle/>
                    <a:p>
                      <a:r>
                        <a:rPr lang="en-US" sz="1800" dirty="0"/>
                        <a:t>Pain</a:t>
                      </a:r>
                    </a:p>
                  </a:txBody>
                  <a:tcPr marT="45713" marB="45713"/>
                </a:tc>
                <a:tc>
                  <a:txBody>
                    <a:bodyPr/>
                    <a:lstStyle/>
                    <a:p>
                      <a:r>
                        <a:rPr lang="en-US" sz="1800" dirty="0"/>
                        <a:t>Hold hand in ice water or hold</a:t>
                      </a:r>
                      <a:r>
                        <a:rPr lang="en-US" sz="1800" baseline="0" dirty="0"/>
                        <a:t> weight at arms length</a:t>
                      </a:r>
                      <a:endParaRPr lang="en-US" sz="1800" dirty="0"/>
                    </a:p>
                  </a:txBody>
                  <a:tcPr marT="45713" marB="45713"/>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7DC7F475-6709-481D-ADF7-CDA8DC92AB3E}" type="slidenum">
              <a:rPr lang="en-US" smtClean="0"/>
              <a:pPr>
                <a:defRPr/>
              </a:pPr>
              <a:t>29</a:t>
            </a:fld>
            <a:endParaRPr lang="en-US"/>
          </a:p>
        </p:txBody>
      </p:sp>
      <p:sp>
        <p:nvSpPr>
          <p:cNvPr id="28699" name="TextBox 5"/>
          <p:cNvSpPr txBox="1">
            <a:spLocks noChangeArrowheads="1"/>
          </p:cNvSpPr>
          <p:nvPr/>
        </p:nvSpPr>
        <p:spPr bwMode="auto">
          <a:xfrm>
            <a:off x="838200" y="5161472"/>
            <a:ext cx="7086600" cy="1200329"/>
          </a:xfrm>
          <a:prstGeom prst="rect">
            <a:avLst/>
          </a:prstGeom>
          <a:ln/>
          <a:extLst/>
        </p:spPr>
        <p:style>
          <a:lnRef idx="2">
            <a:schemeClr val="accent4"/>
          </a:lnRef>
          <a:fillRef idx="1">
            <a:schemeClr val="lt1"/>
          </a:fillRef>
          <a:effectRef idx="0">
            <a:schemeClr val="accent4"/>
          </a:effectRef>
          <a:fontRef idx="minor">
            <a:schemeClr val="dk1"/>
          </a:fontRef>
        </p:style>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latin typeface="Constantia" pitchFamily="18" charset="0"/>
              </a:rPr>
              <a:t>*Do not reassure patient.</a:t>
            </a:r>
          </a:p>
          <a:p>
            <a:pPr eaLnBrk="1" hangingPunct="1">
              <a:spcBef>
                <a:spcPct val="0"/>
              </a:spcBef>
              <a:buFontTx/>
              <a:buNone/>
            </a:pPr>
            <a:r>
              <a:rPr lang="en-US" altLang="en-US" sz="2400" dirty="0">
                <a:latin typeface="Constantia" pitchFamily="18" charset="0"/>
              </a:rPr>
              <a:t>The point is to </a:t>
            </a:r>
            <a:r>
              <a:rPr lang="en-US" altLang="en-US" sz="2400" i="1" dirty="0">
                <a:latin typeface="Constantia" pitchFamily="18" charset="0"/>
              </a:rPr>
              <a:t>experience</a:t>
            </a:r>
            <a:r>
              <a:rPr lang="en-US" altLang="en-US" sz="2400" dirty="0">
                <a:latin typeface="Constantia" pitchFamily="18" charset="0"/>
              </a:rPr>
              <a:t>  benign outcome in face of catastrophic expectation.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99">
                                            <p:txEl>
                                              <p:pRg st="0" end="0"/>
                                            </p:txEl>
                                          </p:spTgt>
                                        </p:tgtEl>
                                        <p:attrNameLst>
                                          <p:attrName>style.visibility</p:attrName>
                                        </p:attrNameLst>
                                      </p:cBhvr>
                                      <p:to>
                                        <p:strVal val="visible"/>
                                      </p:to>
                                    </p:set>
                                    <p:anim calcmode="lin" valueType="num">
                                      <p:cBhvr additive="base">
                                        <p:cTn id="7" dur="500" fill="hold"/>
                                        <p:tgtEl>
                                          <p:spTgt spid="28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99">
                                            <p:txEl>
                                              <p:pRg st="1" end="1"/>
                                            </p:txEl>
                                          </p:spTgt>
                                        </p:tgtEl>
                                        <p:attrNameLst>
                                          <p:attrName>style.visibility</p:attrName>
                                        </p:attrNameLst>
                                      </p:cBhvr>
                                      <p:to>
                                        <p:strVal val="visible"/>
                                      </p:to>
                                    </p:set>
                                    <p:anim calcmode="lin" valueType="num">
                                      <p:cBhvr additive="base">
                                        <p:cTn id="13" dur="500" fill="hold"/>
                                        <p:tgtEl>
                                          <p:spTgt spid="28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3550010" y="304800"/>
            <a:ext cx="1685199" cy="1216881"/>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3200" u="none" kern="1200" dirty="0"/>
              <a:t>Learning Goals</a:t>
            </a:r>
          </a:p>
        </p:txBody>
      </p:sp>
      <p:sp>
        <p:nvSpPr>
          <p:cNvPr id="13" name="Freeform 12"/>
          <p:cNvSpPr/>
          <p:nvPr/>
        </p:nvSpPr>
        <p:spPr>
          <a:xfrm>
            <a:off x="460113" y="1981201"/>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kern="1200" dirty="0"/>
              <a:t>Understand processes causing somatization</a:t>
            </a:r>
          </a:p>
        </p:txBody>
      </p:sp>
      <p:sp>
        <p:nvSpPr>
          <p:cNvPr id="15" name="Freeform 14"/>
          <p:cNvSpPr/>
          <p:nvPr/>
        </p:nvSpPr>
        <p:spPr>
          <a:xfrm>
            <a:off x="3533434" y="1981201"/>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kern="1200" dirty="0"/>
              <a:t>Ovoid common pitfalls</a:t>
            </a:r>
          </a:p>
        </p:txBody>
      </p:sp>
      <p:sp>
        <p:nvSpPr>
          <p:cNvPr id="16" name="Freeform 15"/>
          <p:cNvSpPr/>
          <p:nvPr/>
        </p:nvSpPr>
        <p:spPr>
          <a:xfrm>
            <a:off x="470453" y="3810000"/>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kern="1200" dirty="0"/>
              <a:t>Expand use of three words:</a:t>
            </a:r>
          </a:p>
        </p:txBody>
      </p:sp>
      <p:sp>
        <p:nvSpPr>
          <p:cNvPr id="17" name="Freeform 16"/>
          <p:cNvSpPr/>
          <p:nvPr/>
        </p:nvSpPr>
        <p:spPr>
          <a:xfrm>
            <a:off x="4847147" y="3882287"/>
            <a:ext cx="1645920" cy="731520"/>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i="1" kern="1200" dirty="0" err="1"/>
              <a:t>Interoception</a:t>
            </a:r>
            <a:endParaRPr lang="en-US" sz="2000" kern="1200" dirty="0"/>
          </a:p>
        </p:txBody>
      </p:sp>
      <p:sp>
        <p:nvSpPr>
          <p:cNvPr id="18" name="Freeform 17"/>
          <p:cNvSpPr/>
          <p:nvPr/>
        </p:nvSpPr>
        <p:spPr>
          <a:xfrm>
            <a:off x="2707410" y="3882288"/>
            <a:ext cx="1645920" cy="731520"/>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i="1" dirty="0"/>
              <a:t>Avoidance</a:t>
            </a:r>
            <a:endParaRPr lang="en-US" sz="2000" kern="1200" dirty="0"/>
          </a:p>
        </p:txBody>
      </p:sp>
      <p:sp>
        <p:nvSpPr>
          <p:cNvPr id="4" name="Slide Number Placeholder 3"/>
          <p:cNvSpPr>
            <a:spLocks noGrp="1"/>
          </p:cNvSpPr>
          <p:nvPr>
            <p:ph type="sldNum" sz="quarter" idx="12"/>
          </p:nvPr>
        </p:nvSpPr>
        <p:spPr/>
        <p:txBody>
          <a:bodyPr/>
          <a:lstStyle/>
          <a:p>
            <a:pPr>
              <a:defRPr/>
            </a:pPr>
            <a:fld id="{22F28371-E0A0-4F93-9EA0-7BF4E78E52E7}" type="slidenum">
              <a:rPr lang="en-US" smtClean="0"/>
              <a:pPr>
                <a:defRPr/>
              </a:pPr>
              <a:t>3</a:t>
            </a:fld>
            <a:endParaRPr lang="en-US"/>
          </a:p>
        </p:txBody>
      </p:sp>
      <p:sp>
        <p:nvSpPr>
          <p:cNvPr id="10" name="Freeform 9"/>
          <p:cNvSpPr/>
          <p:nvPr/>
        </p:nvSpPr>
        <p:spPr>
          <a:xfrm>
            <a:off x="6781800" y="1981201"/>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kern="1200" dirty="0"/>
              <a:t>Expand range of meaningful, gratifying encounters</a:t>
            </a:r>
          </a:p>
        </p:txBody>
      </p:sp>
      <p:sp>
        <p:nvSpPr>
          <p:cNvPr id="11" name="Freeform 10"/>
          <p:cNvSpPr/>
          <p:nvPr/>
        </p:nvSpPr>
        <p:spPr>
          <a:xfrm>
            <a:off x="6913791" y="3882287"/>
            <a:ext cx="1645920" cy="731520"/>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i="1" kern="1200" dirty="0" err="1"/>
              <a:t>Alexythymia</a:t>
            </a:r>
            <a:endParaRPr lang="en-US" sz="2000" kern="1200" dirty="0"/>
          </a:p>
        </p:txBody>
      </p:sp>
      <p:sp>
        <p:nvSpPr>
          <p:cNvPr id="14" name="Freeform 14">
            <a:extLst>
              <a:ext uri="{FF2B5EF4-FFF2-40B4-BE49-F238E27FC236}">
                <a16:creationId xmlns:a16="http://schemas.microsoft.com/office/drawing/2014/main" id="{43BC23D7-5FC7-4CC7-B5D5-A790824D1BB4}"/>
              </a:ext>
            </a:extLst>
          </p:cNvPr>
          <p:cNvSpPr/>
          <p:nvPr/>
        </p:nvSpPr>
        <p:spPr>
          <a:xfrm>
            <a:off x="2971800" y="5334000"/>
            <a:ext cx="3030189" cy="1085892"/>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a:solidFill>
            <a:schemeClr val="accent6">
              <a:lumMod val="60000"/>
              <a:lumOff val="40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2000" dirty="0">
                <a:solidFill>
                  <a:schemeClr val="tx1"/>
                </a:solidFill>
              </a:rPr>
              <a:t>Discuss Case</a:t>
            </a:r>
            <a:endParaRPr lang="en-US" sz="2000" kern="1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1+#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6"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0" grpId="0" animBg="1"/>
      <p:bldP spid="11"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Rx Considerations</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178763933"/>
              </p:ext>
            </p:extLst>
          </p:nvPr>
        </p:nvGraphicFramePr>
        <p:xfrm>
          <a:off x="-228600" y="1219200"/>
          <a:ext cx="9809703"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1F97ECF9-2289-4618-BC45-16176113071E}"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Rx Considerations</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890226189"/>
              </p:ext>
            </p:extLst>
          </p:nvPr>
        </p:nvGraphicFramePr>
        <p:xfrm>
          <a:off x="-228600" y="1219200"/>
          <a:ext cx="9809703"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1F97ECF9-2289-4618-BC45-16176113071E}" type="slidenum">
              <a:rPr lang="en-US" smtClean="0"/>
              <a:pPr>
                <a:defRPr/>
              </a:pPr>
              <a:t>31</a:t>
            </a:fld>
            <a:endParaRPr lang="en-US"/>
          </a:p>
        </p:txBody>
      </p:sp>
    </p:spTree>
    <p:extLst>
      <p:ext uri="{BB962C8B-B14F-4D97-AF65-F5344CB8AC3E}">
        <p14:creationId xmlns:p14="http://schemas.microsoft.com/office/powerpoint/2010/main" val="2795135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Rx Considerations</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702094826"/>
              </p:ext>
            </p:extLst>
          </p:nvPr>
        </p:nvGraphicFramePr>
        <p:xfrm>
          <a:off x="-228600" y="1219200"/>
          <a:ext cx="9809703"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1F97ECF9-2289-4618-BC45-16176113071E}" type="slidenum">
              <a:rPr lang="en-US" smtClean="0"/>
              <a:pPr>
                <a:defRPr/>
              </a:pPr>
              <a:t>32</a:t>
            </a:fld>
            <a:endParaRPr lang="en-US"/>
          </a:p>
        </p:txBody>
      </p:sp>
    </p:spTree>
    <p:extLst>
      <p:ext uri="{BB962C8B-B14F-4D97-AF65-F5344CB8AC3E}">
        <p14:creationId xmlns:p14="http://schemas.microsoft.com/office/powerpoint/2010/main" val="2211996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Rx Considerations</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4275961629"/>
              </p:ext>
            </p:extLst>
          </p:nvPr>
        </p:nvGraphicFramePr>
        <p:xfrm>
          <a:off x="-228600" y="1219200"/>
          <a:ext cx="9809703"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1F97ECF9-2289-4618-BC45-16176113071E}" type="slidenum">
              <a:rPr lang="en-US" smtClean="0"/>
              <a:pPr>
                <a:defRPr/>
              </a:pPr>
              <a:t>33</a:t>
            </a:fld>
            <a:endParaRPr lang="en-US"/>
          </a:p>
        </p:txBody>
      </p:sp>
    </p:spTree>
    <p:extLst>
      <p:ext uri="{BB962C8B-B14F-4D97-AF65-F5344CB8AC3E}">
        <p14:creationId xmlns:p14="http://schemas.microsoft.com/office/powerpoint/2010/main" val="836108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Rx Considerations</a:t>
            </a:r>
          </a:p>
        </p:txBody>
      </p:sp>
      <p:graphicFrame>
        <p:nvGraphicFramePr>
          <p:cNvPr id="4" name="Content Placeholder 3"/>
          <p:cNvGraphicFramePr>
            <a:graphicFrameLocks noGrp="1" noChangeAspect="1"/>
          </p:cNvGraphicFramePr>
          <p:nvPr>
            <p:ph idx="1"/>
            <p:extLst/>
          </p:nvPr>
        </p:nvGraphicFramePr>
        <p:xfrm>
          <a:off x="-228600" y="1219200"/>
          <a:ext cx="9809703"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1F97ECF9-2289-4618-BC45-16176113071E}" type="slidenum">
              <a:rPr lang="en-US" smtClean="0"/>
              <a:pPr>
                <a:defRPr/>
              </a:pPr>
              <a:t>34</a:t>
            </a:fld>
            <a:endParaRPr lang="en-US"/>
          </a:p>
        </p:txBody>
      </p:sp>
    </p:spTree>
    <p:extLst>
      <p:ext uri="{BB962C8B-B14F-4D97-AF65-F5344CB8AC3E}">
        <p14:creationId xmlns:p14="http://schemas.microsoft.com/office/powerpoint/2010/main" val="1610417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a:t>More Strategies</a:t>
            </a:r>
          </a:p>
        </p:txBody>
      </p:sp>
      <p:sp>
        <p:nvSpPr>
          <p:cNvPr id="6" name="Notched Right Arrow 5"/>
          <p:cNvSpPr/>
          <p:nvPr/>
        </p:nvSpPr>
        <p:spPr>
          <a:xfrm>
            <a:off x="228600" y="2957988"/>
            <a:ext cx="8686800" cy="1810385"/>
          </a:xfrm>
          <a:prstGeom prst="notchedRightArrow">
            <a:avLst/>
          </a:pr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grpSp>
        <p:nvGrpSpPr>
          <p:cNvPr id="13" name="Group 12"/>
          <p:cNvGrpSpPr/>
          <p:nvPr/>
        </p:nvGrpSpPr>
        <p:grpSpPr>
          <a:xfrm>
            <a:off x="228674" y="1600200"/>
            <a:ext cx="3128761" cy="2489279"/>
            <a:chOff x="228674" y="1600200"/>
            <a:chExt cx="3128761" cy="2489279"/>
          </a:xfrm>
        </p:grpSpPr>
        <p:sp>
          <p:nvSpPr>
            <p:cNvPr id="7" name="Freeform 6"/>
            <p:cNvSpPr/>
            <p:nvPr/>
          </p:nvSpPr>
          <p:spPr>
            <a:xfrm>
              <a:off x="228674" y="1600200"/>
              <a:ext cx="3128761" cy="1810385"/>
            </a:xfrm>
            <a:custGeom>
              <a:avLst/>
              <a:gdLst>
                <a:gd name="connsiteX0" fmla="*/ 0 w 3128761"/>
                <a:gd name="connsiteY0" fmla="*/ 0 h 1810385"/>
                <a:gd name="connsiteX1" fmla="*/ 3128761 w 3128761"/>
                <a:gd name="connsiteY1" fmla="*/ 0 h 1810385"/>
                <a:gd name="connsiteX2" fmla="*/ 3128761 w 3128761"/>
                <a:gd name="connsiteY2" fmla="*/ 1810385 h 1810385"/>
                <a:gd name="connsiteX3" fmla="*/ 0 w 3128761"/>
                <a:gd name="connsiteY3" fmla="*/ 1810385 h 1810385"/>
                <a:gd name="connsiteX4" fmla="*/ 0 w 3128761"/>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8761" h="1810385">
                  <a:moveTo>
                    <a:pt x="0" y="0"/>
                  </a:moveTo>
                  <a:lnTo>
                    <a:pt x="3128761" y="0"/>
                  </a:lnTo>
                  <a:lnTo>
                    <a:pt x="3128761"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9352" tIns="149352" rIns="149352" bIns="149352" numCol="1" spcCol="1270" anchor="b" anchorCtr="0">
              <a:noAutofit/>
            </a:bodyPr>
            <a:lstStyle/>
            <a:p>
              <a:pPr lvl="0" algn="ctr" defTabSz="933450" rtl="0">
                <a:lnSpc>
                  <a:spcPct val="90000"/>
                </a:lnSpc>
                <a:spcBef>
                  <a:spcPct val="0"/>
                </a:spcBef>
                <a:spcAft>
                  <a:spcPct val="35000"/>
                </a:spcAft>
              </a:pPr>
              <a:r>
                <a:rPr lang="en-US" sz="2100" kern="1200" dirty="0"/>
                <a:t>Ask (again!) about</a:t>
              </a:r>
            </a:p>
            <a:p>
              <a:pPr lvl="0" algn="ctr" defTabSz="933450" rtl="0">
                <a:lnSpc>
                  <a:spcPct val="90000"/>
                </a:lnSpc>
                <a:spcBef>
                  <a:spcPct val="0"/>
                </a:spcBef>
                <a:spcAft>
                  <a:spcPct val="35000"/>
                </a:spcAft>
              </a:pPr>
              <a:r>
                <a:rPr lang="en-US" sz="2100" kern="1200" dirty="0"/>
                <a:t>alcohol and drugs</a:t>
              </a:r>
            </a:p>
          </p:txBody>
        </p:sp>
        <p:sp>
          <p:nvSpPr>
            <p:cNvPr id="8" name="Oval 7"/>
            <p:cNvSpPr/>
            <p:nvPr/>
          </p:nvSpPr>
          <p:spPr>
            <a:xfrm>
              <a:off x="1566757" y="3636883"/>
              <a:ext cx="452596" cy="452596"/>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grpSp>
      <p:grpSp>
        <p:nvGrpSpPr>
          <p:cNvPr id="14" name="Group 13"/>
          <p:cNvGrpSpPr/>
          <p:nvPr/>
        </p:nvGrpSpPr>
        <p:grpSpPr>
          <a:xfrm>
            <a:off x="3418706" y="3636883"/>
            <a:ext cx="2393816" cy="2489279"/>
            <a:chOff x="3418706" y="3636883"/>
            <a:chExt cx="2393816" cy="2489279"/>
          </a:xfrm>
        </p:grpSpPr>
        <p:sp>
          <p:nvSpPr>
            <p:cNvPr id="9" name="Freeform 8"/>
            <p:cNvSpPr/>
            <p:nvPr/>
          </p:nvSpPr>
          <p:spPr>
            <a:xfrm>
              <a:off x="3418706" y="4315777"/>
              <a:ext cx="2393816" cy="1810385"/>
            </a:xfrm>
            <a:custGeom>
              <a:avLst/>
              <a:gdLst>
                <a:gd name="connsiteX0" fmla="*/ 0 w 2393816"/>
                <a:gd name="connsiteY0" fmla="*/ 0 h 1810385"/>
                <a:gd name="connsiteX1" fmla="*/ 2393816 w 2393816"/>
                <a:gd name="connsiteY1" fmla="*/ 0 h 1810385"/>
                <a:gd name="connsiteX2" fmla="*/ 2393816 w 2393816"/>
                <a:gd name="connsiteY2" fmla="*/ 1810385 h 1810385"/>
                <a:gd name="connsiteX3" fmla="*/ 0 w 2393816"/>
                <a:gd name="connsiteY3" fmla="*/ 1810385 h 1810385"/>
                <a:gd name="connsiteX4" fmla="*/ 0 w 2393816"/>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3816" h="1810385">
                  <a:moveTo>
                    <a:pt x="0" y="0"/>
                  </a:moveTo>
                  <a:lnTo>
                    <a:pt x="2393816" y="0"/>
                  </a:lnTo>
                  <a:lnTo>
                    <a:pt x="2393816"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en-US" sz="2000" kern="1200" dirty="0"/>
                <a:t>Check on</a:t>
              </a:r>
              <a:br>
                <a:rPr lang="en-US" sz="2000" kern="1200" dirty="0"/>
              </a:br>
              <a:r>
                <a:rPr lang="en-US" sz="2000" kern="1200" dirty="0"/>
                <a:t>violence/abuse – esp. current</a:t>
              </a:r>
            </a:p>
          </p:txBody>
        </p:sp>
        <p:sp>
          <p:nvSpPr>
            <p:cNvPr id="10" name="Oval 9"/>
            <p:cNvSpPr/>
            <p:nvPr/>
          </p:nvSpPr>
          <p:spPr>
            <a:xfrm>
              <a:off x="4389316" y="3636883"/>
              <a:ext cx="452596" cy="452596"/>
            </a:xfrm>
            <a:prstGeom prst="ellipse">
              <a:avLst/>
            </a:prstGeom>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sp>
      </p:grpSp>
      <p:grpSp>
        <p:nvGrpSpPr>
          <p:cNvPr id="15" name="Group 14"/>
          <p:cNvGrpSpPr/>
          <p:nvPr/>
        </p:nvGrpSpPr>
        <p:grpSpPr>
          <a:xfrm>
            <a:off x="5873792" y="1600200"/>
            <a:ext cx="2172852" cy="2489279"/>
            <a:chOff x="5873792" y="1600200"/>
            <a:chExt cx="2172852" cy="2489279"/>
          </a:xfrm>
        </p:grpSpPr>
        <p:sp>
          <p:nvSpPr>
            <p:cNvPr id="11" name="Freeform 10"/>
            <p:cNvSpPr/>
            <p:nvPr/>
          </p:nvSpPr>
          <p:spPr>
            <a:xfrm>
              <a:off x="5873792" y="1600200"/>
              <a:ext cx="2172852" cy="1810385"/>
            </a:xfrm>
            <a:custGeom>
              <a:avLst/>
              <a:gdLst>
                <a:gd name="connsiteX0" fmla="*/ 0 w 2172852"/>
                <a:gd name="connsiteY0" fmla="*/ 0 h 1810385"/>
                <a:gd name="connsiteX1" fmla="*/ 2172852 w 2172852"/>
                <a:gd name="connsiteY1" fmla="*/ 0 h 1810385"/>
                <a:gd name="connsiteX2" fmla="*/ 2172852 w 2172852"/>
                <a:gd name="connsiteY2" fmla="*/ 1810385 h 1810385"/>
                <a:gd name="connsiteX3" fmla="*/ 0 w 2172852"/>
                <a:gd name="connsiteY3" fmla="*/ 1810385 h 1810385"/>
                <a:gd name="connsiteX4" fmla="*/ 0 w 2172852"/>
                <a:gd name="connsiteY4" fmla="*/ 0 h 18103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2852" h="1810385">
                  <a:moveTo>
                    <a:pt x="0" y="0"/>
                  </a:moveTo>
                  <a:lnTo>
                    <a:pt x="2172852" y="0"/>
                  </a:lnTo>
                  <a:lnTo>
                    <a:pt x="2172852" y="1810385"/>
                  </a:lnTo>
                  <a:lnTo>
                    <a:pt x="0" y="181038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5128" tIns="135128" rIns="135128" bIns="135128" numCol="1" spcCol="1270" anchor="b" anchorCtr="1">
              <a:noAutofit/>
            </a:bodyPr>
            <a:lstStyle/>
            <a:p>
              <a:pPr lvl="0" algn="l" defTabSz="844550" rtl="0">
                <a:lnSpc>
                  <a:spcPct val="90000"/>
                </a:lnSpc>
                <a:spcBef>
                  <a:spcPct val="0"/>
                </a:spcBef>
                <a:spcAft>
                  <a:spcPct val="35000"/>
                </a:spcAft>
              </a:pPr>
              <a:r>
                <a:rPr lang="en-US" sz="2000" kern="1200" dirty="0"/>
                <a:t>Keep checking on:</a:t>
              </a:r>
            </a:p>
            <a:p>
              <a:pPr marL="114300" lvl="1" indent="-114300" algn="l" defTabSz="666750" rtl="0">
                <a:lnSpc>
                  <a:spcPct val="90000"/>
                </a:lnSpc>
                <a:spcBef>
                  <a:spcPct val="0"/>
                </a:spcBef>
                <a:spcAft>
                  <a:spcPct val="15000"/>
                </a:spcAft>
                <a:buChar char="••"/>
              </a:pPr>
              <a:r>
                <a:rPr lang="en-US" sz="1500" kern="1200" dirty="0"/>
                <a:t>Activities</a:t>
              </a:r>
            </a:p>
            <a:p>
              <a:pPr marL="114300" lvl="1" indent="-114300" algn="l" defTabSz="666750" rtl="0">
                <a:lnSpc>
                  <a:spcPct val="90000"/>
                </a:lnSpc>
                <a:spcBef>
                  <a:spcPct val="0"/>
                </a:spcBef>
                <a:spcAft>
                  <a:spcPct val="15000"/>
                </a:spcAft>
                <a:buChar char="••"/>
              </a:pPr>
              <a:r>
                <a:rPr lang="en-US" sz="1500" kern="1200" dirty="0"/>
                <a:t>Health practices</a:t>
              </a:r>
            </a:p>
            <a:p>
              <a:pPr marL="114300" lvl="1" indent="-114300" algn="l" defTabSz="666750" rtl="0">
                <a:lnSpc>
                  <a:spcPct val="90000"/>
                </a:lnSpc>
                <a:spcBef>
                  <a:spcPct val="0"/>
                </a:spcBef>
                <a:spcAft>
                  <a:spcPct val="15000"/>
                </a:spcAft>
                <a:buChar char="••"/>
              </a:pPr>
              <a:r>
                <a:rPr lang="en-US" sz="1500" kern="1200" dirty="0"/>
                <a:t>support</a:t>
              </a:r>
            </a:p>
          </p:txBody>
        </p:sp>
        <p:sp>
          <p:nvSpPr>
            <p:cNvPr id="12" name="Oval 11"/>
            <p:cNvSpPr/>
            <p:nvPr/>
          </p:nvSpPr>
          <p:spPr>
            <a:xfrm>
              <a:off x="6733920" y="3636883"/>
              <a:ext cx="452596" cy="452596"/>
            </a:xfrm>
            <a:prstGeom prst="ellipse">
              <a:avLst/>
            </a:pr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sp>
      </p:grpSp>
      <p:sp>
        <p:nvSpPr>
          <p:cNvPr id="2" name="Slide Number Placeholder 1"/>
          <p:cNvSpPr>
            <a:spLocks noGrp="1"/>
          </p:cNvSpPr>
          <p:nvPr>
            <p:ph type="sldNum" sz="quarter" idx="12"/>
          </p:nvPr>
        </p:nvSpPr>
        <p:spPr/>
        <p:txBody>
          <a:bodyPr/>
          <a:lstStyle/>
          <a:p>
            <a:pPr>
              <a:defRPr/>
            </a:pPr>
            <a:fld id="{40C570E9-0215-44C0-A99C-2B59D07C2CB8}" type="slidenum">
              <a:rPr lang="en-US" smtClean="0"/>
              <a:pPr>
                <a:defRPr/>
              </a:pPr>
              <a:t>35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Framing Reassurance</a:t>
            </a:r>
          </a:p>
        </p:txBody>
      </p:sp>
      <p:sp>
        <p:nvSpPr>
          <p:cNvPr id="4" name="Slide Number Placeholder 3"/>
          <p:cNvSpPr>
            <a:spLocks noGrp="1"/>
          </p:cNvSpPr>
          <p:nvPr>
            <p:ph type="sldNum" sz="quarter" idx="12"/>
          </p:nvPr>
        </p:nvSpPr>
        <p:spPr/>
        <p:txBody>
          <a:bodyPr/>
          <a:lstStyle/>
          <a:p>
            <a:pPr>
              <a:defRPr/>
            </a:pPr>
            <a:fld id="{3EDBC330-D455-4B23-9BBA-C571AD0020E8}" type="slidenum">
              <a:rPr lang="en-US" smtClean="0"/>
              <a:pPr>
                <a:defRPr/>
              </a:pPr>
              <a:t>36</a:t>
            </a:fld>
            <a:endParaRPr lang="en-US"/>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3828245013"/>
              </p:ext>
            </p:extLst>
          </p:nvPr>
        </p:nvGraphicFramePr>
        <p:xfrm>
          <a:off x="228600" y="1295399"/>
          <a:ext cx="8723431"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Framing Reassurance</a:t>
            </a:r>
          </a:p>
        </p:txBody>
      </p:sp>
      <p:sp>
        <p:nvSpPr>
          <p:cNvPr id="4" name="Slide Number Placeholder 3"/>
          <p:cNvSpPr>
            <a:spLocks noGrp="1"/>
          </p:cNvSpPr>
          <p:nvPr>
            <p:ph type="sldNum" sz="quarter" idx="12"/>
          </p:nvPr>
        </p:nvSpPr>
        <p:spPr/>
        <p:txBody>
          <a:bodyPr/>
          <a:lstStyle/>
          <a:p>
            <a:pPr>
              <a:defRPr/>
            </a:pPr>
            <a:fld id="{3EDBC330-D455-4B23-9BBA-C571AD0020E8}" type="slidenum">
              <a:rPr lang="en-US" smtClean="0"/>
              <a:pPr>
                <a:defRPr/>
              </a:pPr>
              <a:t>37</a:t>
            </a:fld>
            <a:endParaRPr lang="en-US"/>
          </a:p>
        </p:txBody>
      </p:sp>
      <p:graphicFrame>
        <p:nvGraphicFramePr>
          <p:cNvPr id="6" name="Content Placeholder 5"/>
          <p:cNvGraphicFramePr>
            <a:graphicFrameLocks noGrp="1" noChangeAspect="1"/>
          </p:cNvGraphicFramePr>
          <p:nvPr>
            <p:ph idx="1"/>
            <p:extLst/>
          </p:nvPr>
        </p:nvGraphicFramePr>
        <p:xfrm>
          <a:off x="228600" y="1295399"/>
          <a:ext cx="8723431"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337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28600"/>
            <a:ext cx="8229600" cy="914400"/>
          </a:xfrm>
        </p:spPr>
        <p:txBody>
          <a:bodyPr/>
          <a:lstStyle/>
          <a:p>
            <a:pPr eaLnBrk="1" hangingPunct="1"/>
            <a:r>
              <a:rPr lang="en-US" altLang="en-US" dirty="0"/>
              <a:t>Framing Reassurance</a:t>
            </a:r>
          </a:p>
        </p:txBody>
      </p:sp>
      <p:sp>
        <p:nvSpPr>
          <p:cNvPr id="7" name="Freeform 6"/>
          <p:cNvSpPr/>
          <p:nvPr/>
        </p:nvSpPr>
        <p:spPr>
          <a:xfrm>
            <a:off x="304800" y="1166674"/>
            <a:ext cx="8534400" cy="1979640"/>
          </a:xfrm>
          <a:custGeom>
            <a:avLst/>
            <a:gdLst>
              <a:gd name="connsiteX0" fmla="*/ 0 w 8534400"/>
              <a:gd name="connsiteY0" fmla="*/ 329947 h 1979640"/>
              <a:gd name="connsiteX1" fmla="*/ 329947 w 8534400"/>
              <a:gd name="connsiteY1" fmla="*/ 0 h 1979640"/>
              <a:gd name="connsiteX2" fmla="*/ 8204453 w 8534400"/>
              <a:gd name="connsiteY2" fmla="*/ 0 h 1979640"/>
              <a:gd name="connsiteX3" fmla="*/ 8534400 w 8534400"/>
              <a:gd name="connsiteY3" fmla="*/ 329947 h 1979640"/>
              <a:gd name="connsiteX4" fmla="*/ 8534400 w 8534400"/>
              <a:gd name="connsiteY4" fmla="*/ 1649693 h 1979640"/>
              <a:gd name="connsiteX5" fmla="*/ 8204453 w 8534400"/>
              <a:gd name="connsiteY5" fmla="*/ 1979640 h 1979640"/>
              <a:gd name="connsiteX6" fmla="*/ 329947 w 8534400"/>
              <a:gd name="connsiteY6" fmla="*/ 1979640 h 1979640"/>
              <a:gd name="connsiteX7" fmla="*/ 0 w 8534400"/>
              <a:gd name="connsiteY7" fmla="*/ 1649693 h 1979640"/>
              <a:gd name="connsiteX8" fmla="*/ 0 w 8534400"/>
              <a:gd name="connsiteY8" fmla="*/ 329947 h 197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34400" h="1979640">
                <a:moveTo>
                  <a:pt x="0" y="329947"/>
                </a:moveTo>
                <a:cubicBezTo>
                  <a:pt x="0" y="147722"/>
                  <a:pt x="147722" y="0"/>
                  <a:pt x="329947" y="0"/>
                </a:cubicBezTo>
                <a:lnTo>
                  <a:pt x="8204453" y="0"/>
                </a:lnTo>
                <a:cubicBezTo>
                  <a:pt x="8386678" y="0"/>
                  <a:pt x="8534400" y="147722"/>
                  <a:pt x="8534400" y="329947"/>
                </a:cubicBezTo>
                <a:lnTo>
                  <a:pt x="8534400" y="1649693"/>
                </a:lnTo>
                <a:cubicBezTo>
                  <a:pt x="8534400" y="1831918"/>
                  <a:pt x="8386678" y="1979640"/>
                  <a:pt x="8204453" y="1979640"/>
                </a:cubicBezTo>
                <a:lnTo>
                  <a:pt x="329947" y="1979640"/>
                </a:lnTo>
                <a:cubicBezTo>
                  <a:pt x="147722" y="1979640"/>
                  <a:pt x="0" y="1831918"/>
                  <a:pt x="0" y="1649693"/>
                </a:cubicBezTo>
                <a:lnTo>
                  <a:pt x="0" y="329947"/>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33798" tIns="233798" rIns="233798" bIns="233798" numCol="1" spcCol="1270" anchor="ctr" anchorCtr="0">
            <a:noAutofit/>
          </a:bodyPr>
          <a:lstStyle/>
          <a:p>
            <a:pPr lvl="0" algn="l" defTabSz="1600200" rtl="0">
              <a:lnSpc>
                <a:spcPct val="90000"/>
              </a:lnSpc>
              <a:spcBef>
                <a:spcPct val="0"/>
              </a:spcBef>
              <a:spcAft>
                <a:spcPct val="35000"/>
              </a:spcAft>
            </a:pPr>
            <a:r>
              <a:rPr lang="en-US" sz="3600" kern="1200" dirty="0"/>
              <a:t>The patient will interpret, </a:t>
            </a:r>
            <a:r>
              <a:rPr lang="en-US" sz="3600" i="1" kern="1200" dirty="0"/>
              <a:t>it’s all in your head</a:t>
            </a:r>
            <a:r>
              <a:rPr lang="en-US" sz="3600" kern="1200" dirty="0"/>
              <a:t>, and will report to friends, </a:t>
            </a:r>
            <a:r>
              <a:rPr lang="en-US" sz="3600" i="1" kern="1200" dirty="0"/>
              <a:t>my doc says I’m making it up</a:t>
            </a:r>
            <a:r>
              <a:rPr lang="en-US" sz="3600" kern="1200" dirty="0"/>
              <a:t>. Actively counteract:</a:t>
            </a:r>
          </a:p>
        </p:txBody>
      </p:sp>
      <p:sp>
        <p:nvSpPr>
          <p:cNvPr id="8" name="Freeform 7"/>
          <p:cNvSpPr/>
          <p:nvPr/>
        </p:nvSpPr>
        <p:spPr>
          <a:xfrm>
            <a:off x="304800" y="3189963"/>
            <a:ext cx="8534400" cy="875610"/>
          </a:xfrm>
          <a:custGeom>
            <a:avLst/>
            <a:gdLst>
              <a:gd name="connsiteX0" fmla="*/ 0 w 8534400"/>
              <a:gd name="connsiteY0" fmla="*/ 0 h 875610"/>
              <a:gd name="connsiteX1" fmla="*/ 8534400 w 8534400"/>
              <a:gd name="connsiteY1" fmla="*/ 0 h 875610"/>
              <a:gd name="connsiteX2" fmla="*/ 8534400 w 8534400"/>
              <a:gd name="connsiteY2" fmla="*/ 875610 h 875610"/>
              <a:gd name="connsiteX3" fmla="*/ 0 w 8534400"/>
              <a:gd name="connsiteY3" fmla="*/ 875610 h 875610"/>
              <a:gd name="connsiteX4" fmla="*/ 0 w 8534400"/>
              <a:gd name="connsiteY4" fmla="*/ 0 h 875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875610">
                <a:moveTo>
                  <a:pt x="0" y="0"/>
                </a:moveTo>
                <a:lnTo>
                  <a:pt x="8534400" y="0"/>
                </a:lnTo>
                <a:lnTo>
                  <a:pt x="8534400" y="875610"/>
                </a:lnTo>
                <a:lnTo>
                  <a:pt x="0" y="8756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0967"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US" sz="2800" kern="1200" dirty="0"/>
              <a:t>“Your pain is absolutely real. Your worry is legitimate”.</a:t>
            </a:r>
          </a:p>
        </p:txBody>
      </p:sp>
      <p:sp>
        <p:nvSpPr>
          <p:cNvPr id="9" name="Freeform 8"/>
          <p:cNvSpPr/>
          <p:nvPr/>
        </p:nvSpPr>
        <p:spPr>
          <a:xfrm>
            <a:off x="304800" y="4316413"/>
            <a:ext cx="8534400" cy="1043012"/>
          </a:xfrm>
          <a:custGeom>
            <a:avLst/>
            <a:gdLst>
              <a:gd name="connsiteX0" fmla="*/ 0 w 8534400"/>
              <a:gd name="connsiteY0" fmla="*/ 173839 h 1043012"/>
              <a:gd name="connsiteX1" fmla="*/ 173839 w 8534400"/>
              <a:gd name="connsiteY1" fmla="*/ 0 h 1043012"/>
              <a:gd name="connsiteX2" fmla="*/ 8360561 w 8534400"/>
              <a:gd name="connsiteY2" fmla="*/ 0 h 1043012"/>
              <a:gd name="connsiteX3" fmla="*/ 8534400 w 8534400"/>
              <a:gd name="connsiteY3" fmla="*/ 173839 h 1043012"/>
              <a:gd name="connsiteX4" fmla="*/ 8534400 w 8534400"/>
              <a:gd name="connsiteY4" fmla="*/ 869173 h 1043012"/>
              <a:gd name="connsiteX5" fmla="*/ 8360561 w 8534400"/>
              <a:gd name="connsiteY5" fmla="*/ 1043012 h 1043012"/>
              <a:gd name="connsiteX6" fmla="*/ 173839 w 8534400"/>
              <a:gd name="connsiteY6" fmla="*/ 1043012 h 1043012"/>
              <a:gd name="connsiteX7" fmla="*/ 0 w 8534400"/>
              <a:gd name="connsiteY7" fmla="*/ 869173 h 1043012"/>
              <a:gd name="connsiteX8" fmla="*/ 0 w 8534400"/>
              <a:gd name="connsiteY8" fmla="*/ 173839 h 1043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34400" h="1043012">
                <a:moveTo>
                  <a:pt x="0" y="173839"/>
                </a:moveTo>
                <a:cubicBezTo>
                  <a:pt x="0" y="77830"/>
                  <a:pt x="77830" y="0"/>
                  <a:pt x="173839" y="0"/>
                </a:cubicBezTo>
                <a:lnTo>
                  <a:pt x="8360561" y="0"/>
                </a:lnTo>
                <a:cubicBezTo>
                  <a:pt x="8456570" y="0"/>
                  <a:pt x="8534400" y="77830"/>
                  <a:pt x="8534400" y="173839"/>
                </a:cubicBezTo>
                <a:lnTo>
                  <a:pt x="8534400" y="869173"/>
                </a:lnTo>
                <a:cubicBezTo>
                  <a:pt x="8534400" y="965182"/>
                  <a:pt x="8456570" y="1043012"/>
                  <a:pt x="8360561" y="1043012"/>
                </a:cubicBezTo>
                <a:lnTo>
                  <a:pt x="173839" y="1043012"/>
                </a:lnTo>
                <a:cubicBezTo>
                  <a:pt x="77830" y="1043012"/>
                  <a:pt x="0" y="965182"/>
                  <a:pt x="0" y="869173"/>
                </a:cubicBezTo>
                <a:lnTo>
                  <a:pt x="0" y="173839"/>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88076" tIns="188076" rIns="188076" bIns="188076" numCol="1" spcCol="1270" anchor="ctr" anchorCtr="0">
            <a:noAutofit/>
          </a:bodyPr>
          <a:lstStyle/>
          <a:p>
            <a:pPr lvl="0" algn="l" defTabSz="1600200" rtl="0">
              <a:lnSpc>
                <a:spcPct val="90000"/>
              </a:lnSpc>
              <a:spcBef>
                <a:spcPct val="0"/>
              </a:spcBef>
              <a:spcAft>
                <a:spcPct val="35000"/>
              </a:spcAft>
            </a:pPr>
            <a:r>
              <a:rPr lang="en-US" sz="3600" kern="1200" dirty="0"/>
              <a:t>“Our job is to carefully rule out the possible diagnoses, and we will… </a:t>
            </a:r>
          </a:p>
        </p:txBody>
      </p:sp>
      <p:sp>
        <p:nvSpPr>
          <p:cNvPr id="10" name="Freeform 9"/>
          <p:cNvSpPr/>
          <p:nvPr/>
        </p:nvSpPr>
        <p:spPr>
          <a:xfrm>
            <a:off x="304800" y="5359426"/>
            <a:ext cx="8534400" cy="875610"/>
          </a:xfrm>
          <a:custGeom>
            <a:avLst/>
            <a:gdLst>
              <a:gd name="connsiteX0" fmla="*/ 0 w 8534400"/>
              <a:gd name="connsiteY0" fmla="*/ 0 h 875610"/>
              <a:gd name="connsiteX1" fmla="*/ 8534400 w 8534400"/>
              <a:gd name="connsiteY1" fmla="*/ 0 h 875610"/>
              <a:gd name="connsiteX2" fmla="*/ 8534400 w 8534400"/>
              <a:gd name="connsiteY2" fmla="*/ 875610 h 875610"/>
              <a:gd name="connsiteX3" fmla="*/ 0 w 8534400"/>
              <a:gd name="connsiteY3" fmla="*/ 875610 h 875610"/>
              <a:gd name="connsiteX4" fmla="*/ 0 w 8534400"/>
              <a:gd name="connsiteY4" fmla="*/ 0 h 875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875610">
                <a:moveTo>
                  <a:pt x="0" y="0"/>
                </a:moveTo>
                <a:lnTo>
                  <a:pt x="8534400" y="0"/>
                </a:lnTo>
                <a:lnTo>
                  <a:pt x="8534400" y="875610"/>
                </a:lnTo>
                <a:lnTo>
                  <a:pt x="0" y="8756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0967"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US" sz="2800" kern="1200" dirty="0"/>
              <a:t>“Your job is to delegate.”</a:t>
            </a:r>
          </a:p>
        </p:txBody>
      </p:sp>
      <p:sp>
        <p:nvSpPr>
          <p:cNvPr id="2" name="Slide Number Placeholder 1"/>
          <p:cNvSpPr>
            <a:spLocks noGrp="1"/>
          </p:cNvSpPr>
          <p:nvPr>
            <p:ph type="sldNum" sz="quarter" idx="12"/>
          </p:nvPr>
        </p:nvSpPr>
        <p:spPr/>
        <p:txBody>
          <a:bodyPr/>
          <a:lstStyle/>
          <a:p>
            <a:pPr>
              <a:defRPr/>
            </a:pPr>
            <a:fld id="{36014146-05F9-43AC-A48F-701BF58A178C}" type="slidenum">
              <a:rPr lang="en-US" smtClean="0"/>
              <a:pPr>
                <a:defRPr/>
              </a:pPr>
              <a:t>38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a:t>Symptom Diary</a:t>
            </a:r>
          </a:p>
        </p:txBody>
      </p:sp>
      <p:sp>
        <p:nvSpPr>
          <p:cNvPr id="5" name="Freeform 4"/>
          <p:cNvSpPr/>
          <p:nvPr/>
        </p:nvSpPr>
        <p:spPr>
          <a:xfrm>
            <a:off x="457200" y="4331858"/>
            <a:ext cx="8229600" cy="1792263"/>
          </a:xfrm>
          <a:custGeom>
            <a:avLst/>
            <a:gdLst>
              <a:gd name="connsiteX0" fmla="*/ 0 w 8229600"/>
              <a:gd name="connsiteY0" fmla="*/ 0 h 1792263"/>
              <a:gd name="connsiteX1" fmla="*/ 8229600 w 8229600"/>
              <a:gd name="connsiteY1" fmla="*/ 0 h 1792263"/>
              <a:gd name="connsiteX2" fmla="*/ 8229600 w 8229600"/>
              <a:gd name="connsiteY2" fmla="*/ 1792263 h 1792263"/>
              <a:gd name="connsiteX3" fmla="*/ 0 w 8229600"/>
              <a:gd name="connsiteY3" fmla="*/ 1792263 h 1792263"/>
              <a:gd name="connsiteX4" fmla="*/ 0 w 8229600"/>
              <a:gd name="connsiteY4" fmla="*/ 0 h 1792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792263">
                <a:moveTo>
                  <a:pt x="0" y="0"/>
                </a:moveTo>
                <a:lnTo>
                  <a:pt x="8229600" y="0"/>
                </a:lnTo>
                <a:lnTo>
                  <a:pt x="8229600" y="1792263"/>
                </a:lnTo>
                <a:lnTo>
                  <a:pt x="0" y="1792263"/>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34696" tIns="234696" rIns="234696" bIns="234696" numCol="1" spcCol="1270" anchor="ctr" anchorCtr="0">
            <a:noAutofit/>
          </a:bodyPr>
          <a:lstStyle/>
          <a:p>
            <a:pPr lvl="0" defTabSz="1466850" rtl="0">
              <a:lnSpc>
                <a:spcPct val="90000"/>
              </a:lnSpc>
              <a:spcBef>
                <a:spcPct val="0"/>
              </a:spcBef>
              <a:spcAft>
                <a:spcPct val="35000"/>
              </a:spcAft>
            </a:pPr>
            <a:r>
              <a:rPr lang="en-US" sz="2000" kern="1200" dirty="0"/>
              <a:t>Explain:</a:t>
            </a:r>
          </a:p>
          <a:p>
            <a:pPr lvl="0" defTabSz="1466850" rtl="0">
              <a:lnSpc>
                <a:spcPct val="90000"/>
              </a:lnSpc>
              <a:spcBef>
                <a:spcPct val="0"/>
              </a:spcBef>
              <a:spcAft>
                <a:spcPct val="35000"/>
              </a:spcAft>
            </a:pPr>
            <a:r>
              <a:rPr lang="en-US" sz="2000" kern="1200" dirty="0"/>
              <a:t>“We all modify what we track, and you and I will make good use of the information you collect”.</a:t>
            </a:r>
          </a:p>
        </p:txBody>
      </p:sp>
      <p:sp>
        <p:nvSpPr>
          <p:cNvPr id="6" name="Freeform 5"/>
          <p:cNvSpPr/>
          <p:nvPr/>
        </p:nvSpPr>
        <p:spPr>
          <a:xfrm>
            <a:off x="457200" y="1602239"/>
            <a:ext cx="8229600" cy="2756503"/>
          </a:xfrm>
          <a:custGeom>
            <a:avLst/>
            <a:gdLst>
              <a:gd name="connsiteX0" fmla="*/ 0 w 8229600"/>
              <a:gd name="connsiteY0" fmla="*/ 965409 h 2756501"/>
              <a:gd name="connsiteX1" fmla="*/ 3770237 w 8229600"/>
              <a:gd name="connsiteY1" fmla="*/ 965409 h 2756501"/>
              <a:gd name="connsiteX2" fmla="*/ 3770237 w 8229600"/>
              <a:gd name="connsiteY2" fmla="*/ 689125 h 2756501"/>
              <a:gd name="connsiteX3" fmla="*/ 3425675 w 8229600"/>
              <a:gd name="connsiteY3" fmla="*/ 689125 h 2756501"/>
              <a:gd name="connsiteX4" fmla="*/ 4114800 w 8229600"/>
              <a:gd name="connsiteY4" fmla="*/ 0 h 2756501"/>
              <a:gd name="connsiteX5" fmla="*/ 4803925 w 8229600"/>
              <a:gd name="connsiteY5" fmla="*/ 689125 h 2756501"/>
              <a:gd name="connsiteX6" fmla="*/ 4459363 w 8229600"/>
              <a:gd name="connsiteY6" fmla="*/ 689125 h 2756501"/>
              <a:gd name="connsiteX7" fmla="*/ 4459363 w 8229600"/>
              <a:gd name="connsiteY7" fmla="*/ 965409 h 2756501"/>
              <a:gd name="connsiteX8" fmla="*/ 8229600 w 8229600"/>
              <a:gd name="connsiteY8" fmla="*/ 965409 h 2756501"/>
              <a:gd name="connsiteX9" fmla="*/ 8229600 w 8229600"/>
              <a:gd name="connsiteY9" fmla="*/ 2756501 h 2756501"/>
              <a:gd name="connsiteX10" fmla="*/ 0 w 8229600"/>
              <a:gd name="connsiteY10" fmla="*/ 2756501 h 2756501"/>
              <a:gd name="connsiteX11" fmla="*/ 0 w 8229600"/>
              <a:gd name="connsiteY11" fmla="*/ 965409 h 2756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29600" h="2756501">
                <a:moveTo>
                  <a:pt x="8229600" y="1791092"/>
                </a:moveTo>
                <a:lnTo>
                  <a:pt x="4459363" y="1791092"/>
                </a:lnTo>
                <a:lnTo>
                  <a:pt x="4459363" y="2067376"/>
                </a:lnTo>
                <a:lnTo>
                  <a:pt x="4803925" y="2067376"/>
                </a:lnTo>
                <a:lnTo>
                  <a:pt x="4114800" y="2756500"/>
                </a:lnTo>
                <a:lnTo>
                  <a:pt x="3425675" y="2067376"/>
                </a:lnTo>
                <a:lnTo>
                  <a:pt x="3770237" y="2067376"/>
                </a:lnTo>
                <a:lnTo>
                  <a:pt x="3770237" y="1791092"/>
                </a:lnTo>
                <a:lnTo>
                  <a:pt x="0" y="1791092"/>
                </a:lnTo>
                <a:lnTo>
                  <a:pt x="0" y="1"/>
                </a:lnTo>
                <a:lnTo>
                  <a:pt x="8229600" y="1"/>
                </a:lnTo>
                <a:lnTo>
                  <a:pt x="8229600" y="179109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34696" tIns="234697" rIns="234696" bIns="2023666" numCol="1" spcCol="1270" anchor="ctr" anchorCtr="0">
            <a:noAutofit/>
          </a:bodyPr>
          <a:lstStyle/>
          <a:p>
            <a:pPr lvl="0" algn="ctr" defTabSz="1466850" rtl="0">
              <a:lnSpc>
                <a:spcPct val="90000"/>
              </a:lnSpc>
              <a:spcBef>
                <a:spcPct val="0"/>
              </a:spcBef>
              <a:spcAft>
                <a:spcPct val="35000"/>
              </a:spcAft>
            </a:pPr>
            <a:r>
              <a:rPr lang="en-US" sz="3300" kern="1200" dirty="0"/>
              <a:t>“Log” may be more palatable. Include:</a:t>
            </a:r>
          </a:p>
        </p:txBody>
      </p:sp>
      <p:sp>
        <p:nvSpPr>
          <p:cNvPr id="7" name="Freeform 6"/>
          <p:cNvSpPr/>
          <p:nvPr/>
        </p:nvSpPr>
        <p:spPr>
          <a:xfrm>
            <a:off x="461218" y="2569772"/>
            <a:ext cx="1370260" cy="824193"/>
          </a:xfrm>
          <a:custGeom>
            <a:avLst/>
            <a:gdLst>
              <a:gd name="connsiteX0" fmla="*/ 0 w 1370260"/>
              <a:gd name="connsiteY0" fmla="*/ 0 h 824193"/>
              <a:gd name="connsiteX1" fmla="*/ 1370260 w 1370260"/>
              <a:gd name="connsiteY1" fmla="*/ 0 h 824193"/>
              <a:gd name="connsiteX2" fmla="*/ 1370260 w 1370260"/>
              <a:gd name="connsiteY2" fmla="*/ 824193 h 824193"/>
              <a:gd name="connsiteX3" fmla="*/ 0 w 1370260"/>
              <a:gd name="connsiteY3" fmla="*/ 824193 h 824193"/>
              <a:gd name="connsiteX4" fmla="*/ 0 w 1370260"/>
              <a:gd name="connsiteY4" fmla="*/ 0 h 824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260" h="824193">
                <a:moveTo>
                  <a:pt x="0" y="0"/>
                </a:moveTo>
                <a:lnTo>
                  <a:pt x="1370260" y="0"/>
                </a:lnTo>
                <a:lnTo>
                  <a:pt x="1370260" y="824193"/>
                </a:lnTo>
                <a:lnTo>
                  <a:pt x="0" y="824193"/>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n-US" sz="1200" kern="1200" dirty="0"/>
              <a:t>Time</a:t>
            </a:r>
          </a:p>
        </p:txBody>
      </p:sp>
      <p:sp>
        <p:nvSpPr>
          <p:cNvPr id="8" name="Freeform 7"/>
          <p:cNvSpPr/>
          <p:nvPr/>
        </p:nvSpPr>
        <p:spPr>
          <a:xfrm>
            <a:off x="1831478" y="2569772"/>
            <a:ext cx="1370260" cy="824193"/>
          </a:xfrm>
          <a:custGeom>
            <a:avLst/>
            <a:gdLst>
              <a:gd name="connsiteX0" fmla="*/ 0 w 1370260"/>
              <a:gd name="connsiteY0" fmla="*/ 0 h 824193"/>
              <a:gd name="connsiteX1" fmla="*/ 1370260 w 1370260"/>
              <a:gd name="connsiteY1" fmla="*/ 0 h 824193"/>
              <a:gd name="connsiteX2" fmla="*/ 1370260 w 1370260"/>
              <a:gd name="connsiteY2" fmla="*/ 824193 h 824193"/>
              <a:gd name="connsiteX3" fmla="*/ 0 w 1370260"/>
              <a:gd name="connsiteY3" fmla="*/ 824193 h 824193"/>
              <a:gd name="connsiteX4" fmla="*/ 0 w 1370260"/>
              <a:gd name="connsiteY4" fmla="*/ 0 h 824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260" h="824193">
                <a:moveTo>
                  <a:pt x="0" y="0"/>
                </a:moveTo>
                <a:lnTo>
                  <a:pt x="1370260" y="0"/>
                </a:lnTo>
                <a:lnTo>
                  <a:pt x="1370260" y="824193"/>
                </a:lnTo>
                <a:lnTo>
                  <a:pt x="0" y="824193"/>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n-US" sz="1200" dirty="0"/>
              <a:t>Symptom i</a:t>
            </a:r>
            <a:r>
              <a:rPr lang="en-US" sz="1200" kern="1200" dirty="0"/>
              <a:t>ntensity/duration</a:t>
            </a:r>
          </a:p>
        </p:txBody>
      </p:sp>
      <p:sp>
        <p:nvSpPr>
          <p:cNvPr id="9" name="Freeform 8"/>
          <p:cNvSpPr/>
          <p:nvPr/>
        </p:nvSpPr>
        <p:spPr>
          <a:xfrm>
            <a:off x="3201739" y="2569772"/>
            <a:ext cx="1370260" cy="824193"/>
          </a:xfrm>
          <a:custGeom>
            <a:avLst/>
            <a:gdLst>
              <a:gd name="connsiteX0" fmla="*/ 0 w 1370260"/>
              <a:gd name="connsiteY0" fmla="*/ 0 h 824193"/>
              <a:gd name="connsiteX1" fmla="*/ 1370260 w 1370260"/>
              <a:gd name="connsiteY1" fmla="*/ 0 h 824193"/>
              <a:gd name="connsiteX2" fmla="*/ 1370260 w 1370260"/>
              <a:gd name="connsiteY2" fmla="*/ 824193 h 824193"/>
              <a:gd name="connsiteX3" fmla="*/ 0 w 1370260"/>
              <a:gd name="connsiteY3" fmla="*/ 824193 h 824193"/>
              <a:gd name="connsiteX4" fmla="*/ 0 w 1370260"/>
              <a:gd name="connsiteY4" fmla="*/ 0 h 824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260" h="824193">
                <a:moveTo>
                  <a:pt x="0" y="0"/>
                </a:moveTo>
                <a:lnTo>
                  <a:pt x="1370260" y="0"/>
                </a:lnTo>
                <a:lnTo>
                  <a:pt x="1370260" y="824193"/>
                </a:lnTo>
                <a:lnTo>
                  <a:pt x="0" y="824193"/>
                </a:lnTo>
                <a:lnTo>
                  <a:pt x="0" y="0"/>
                </a:lnTo>
                <a:close/>
              </a:path>
            </a:pathLst>
          </a:cu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n-US" sz="1200" kern="1200"/>
              <a:t>Emotion</a:t>
            </a:r>
          </a:p>
        </p:txBody>
      </p:sp>
      <p:sp>
        <p:nvSpPr>
          <p:cNvPr id="10" name="Freeform 9"/>
          <p:cNvSpPr/>
          <p:nvPr/>
        </p:nvSpPr>
        <p:spPr>
          <a:xfrm>
            <a:off x="4572000" y="2569772"/>
            <a:ext cx="1370260" cy="824193"/>
          </a:xfrm>
          <a:custGeom>
            <a:avLst/>
            <a:gdLst>
              <a:gd name="connsiteX0" fmla="*/ 0 w 1370260"/>
              <a:gd name="connsiteY0" fmla="*/ 0 h 824193"/>
              <a:gd name="connsiteX1" fmla="*/ 1370260 w 1370260"/>
              <a:gd name="connsiteY1" fmla="*/ 0 h 824193"/>
              <a:gd name="connsiteX2" fmla="*/ 1370260 w 1370260"/>
              <a:gd name="connsiteY2" fmla="*/ 824193 h 824193"/>
              <a:gd name="connsiteX3" fmla="*/ 0 w 1370260"/>
              <a:gd name="connsiteY3" fmla="*/ 824193 h 824193"/>
              <a:gd name="connsiteX4" fmla="*/ 0 w 1370260"/>
              <a:gd name="connsiteY4" fmla="*/ 0 h 824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260" h="824193">
                <a:moveTo>
                  <a:pt x="0" y="0"/>
                </a:moveTo>
                <a:lnTo>
                  <a:pt x="1370260" y="0"/>
                </a:lnTo>
                <a:lnTo>
                  <a:pt x="1370260" y="824193"/>
                </a:lnTo>
                <a:lnTo>
                  <a:pt x="0" y="824193"/>
                </a:lnTo>
                <a:lnTo>
                  <a:pt x="0" y="0"/>
                </a:lnTo>
                <a:close/>
              </a:path>
            </a:pathLst>
          </a:cu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n-US" sz="1200" kern="1200"/>
              <a:t>Activity</a:t>
            </a:r>
          </a:p>
        </p:txBody>
      </p:sp>
      <p:sp>
        <p:nvSpPr>
          <p:cNvPr id="11" name="Freeform 10"/>
          <p:cNvSpPr/>
          <p:nvPr/>
        </p:nvSpPr>
        <p:spPr>
          <a:xfrm>
            <a:off x="5942260" y="2569772"/>
            <a:ext cx="1370260" cy="824193"/>
          </a:xfrm>
          <a:custGeom>
            <a:avLst/>
            <a:gdLst>
              <a:gd name="connsiteX0" fmla="*/ 0 w 1370260"/>
              <a:gd name="connsiteY0" fmla="*/ 0 h 824193"/>
              <a:gd name="connsiteX1" fmla="*/ 1370260 w 1370260"/>
              <a:gd name="connsiteY1" fmla="*/ 0 h 824193"/>
              <a:gd name="connsiteX2" fmla="*/ 1370260 w 1370260"/>
              <a:gd name="connsiteY2" fmla="*/ 824193 h 824193"/>
              <a:gd name="connsiteX3" fmla="*/ 0 w 1370260"/>
              <a:gd name="connsiteY3" fmla="*/ 824193 h 824193"/>
              <a:gd name="connsiteX4" fmla="*/ 0 w 1370260"/>
              <a:gd name="connsiteY4" fmla="*/ 0 h 824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260" h="824193">
                <a:moveTo>
                  <a:pt x="0" y="0"/>
                </a:moveTo>
                <a:lnTo>
                  <a:pt x="1370260" y="0"/>
                </a:lnTo>
                <a:lnTo>
                  <a:pt x="1370260" y="824193"/>
                </a:lnTo>
                <a:lnTo>
                  <a:pt x="0" y="824193"/>
                </a:lnTo>
                <a:lnTo>
                  <a:pt x="0" y="0"/>
                </a:lnTo>
                <a:close/>
              </a:path>
            </a:pathLst>
          </a:custGeom>
        </p:spPr>
        <p:style>
          <a:lnRef idx="2">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n-US" sz="1200" kern="1200"/>
              <a:t>Medication</a:t>
            </a:r>
          </a:p>
        </p:txBody>
      </p:sp>
      <p:sp>
        <p:nvSpPr>
          <p:cNvPr id="12" name="Freeform 11"/>
          <p:cNvSpPr/>
          <p:nvPr/>
        </p:nvSpPr>
        <p:spPr>
          <a:xfrm>
            <a:off x="7312521" y="2569772"/>
            <a:ext cx="1370260" cy="824193"/>
          </a:xfrm>
          <a:custGeom>
            <a:avLst/>
            <a:gdLst>
              <a:gd name="connsiteX0" fmla="*/ 0 w 1370260"/>
              <a:gd name="connsiteY0" fmla="*/ 0 h 824193"/>
              <a:gd name="connsiteX1" fmla="*/ 1370260 w 1370260"/>
              <a:gd name="connsiteY1" fmla="*/ 0 h 824193"/>
              <a:gd name="connsiteX2" fmla="*/ 1370260 w 1370260"/>
              <a:gd name="connsiteY2" fmla="*/ 824193 h 824193"/>
              <a:gd name="connsiteX3" fmla="*/ 0 w 1370260"/>
              <a:gd name="connsiteY3" fmla="*/ 824193 h 824193"/>
              <a:gd name="connsiteX4" fmla="*/ 0 w 1370260"/>
              <a:gd name="connsiteY4" fmla="*/ 0 h 824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0260" h="824193">
                <a:moveTo>
                  <a:pt x="0" y="0"/>
                </a:moveTo>
                <a:lnTo>
                  <a:pt x="1370260" y="0"/>
                </a:lnTo>
                <a:lnTo>
                  <a:pt x="1370260" y="824193"/>
                </a:lnTo>
                <a:lnTo>
                  <a:pt x="0" y="824193"/>
                </a:lnTo>
                <a:lnTo>
                  <a:pt x="0" y="0"/>
                </a:ln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en-US" sz="1200" kern="1200"/>
              <a:t>Consider: sleep, alcohol, physical therapy, relaxation practice, etc.</a:t>
            </a:r>
          </a:p>
        </p:txBody>
      </p:sp>
      <p:sp>
        <p:nvSpPr>
          <p:cNvPr id="2" name="Slide Number Placeholder 1"/>
          <p:cNvSpPr>
            <a:spLocks noGrp="1"/>
          </p:cNvSpPr>
          <p:nvPr>
            <p:ph type="sldNum" sz="quarter" idx="12"/>
          </p:nvPr>
        </p:nvSpPr>
        <p:spPr/>
        <p:txBody>
          <a:bodyPr/>
          <a:lstStyle/>
          <a:p>
            <a:pPr>
              <a:defRPr/>
            </a:pPr>
            <a:fld id="{5C2FFC50-2E34-4155-B208-45FB4C5A7E9E}" type="slidenum">
              <a:rPr lang="en-US" smtClean="0"/>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868362"/>
          </a:xfrm>
        </p:spPr>
        <p:txBody>
          <a:bodyPr/>
          <a:lstStyle/>
          <a:p>
            <a:r>
              <a:rPr lang="en-US" altLang="en-US" dirty="0"/>
              <a:t>DSM-5 Diagnoses</a:t>
            </a:r>
          </a:p>
        </p:txBody>
      </p:sp>
      <p:sp>
        <p:nvSpPr>
          <p:cNvPr id="5" name="Freeform 4"/>
          <p:cNvSpPr/>
          <p:nvPr/>
        </p:nvSpPr>
        <p:spPr>
          <a:xfrm>
            <a:off x="457200" y="1341659"/>
            <a:ext cx="8229600" cy="1260000"/>
          </a:xfrm>
          <a:custGeom>
            <a:avLst/>
            <a:gdLst>
              <a:gd name="connsiteX0" fmla="*/ 0 w 8229600"/>
              <a:gd name="connsiteY0" fmla="*/ 0 h 1260000"/>
              <a:gd name="connsiteX1" fmla="*/ 8229600 w 8229600"/>
              <a:gd name="connsiteY1" fmla="*/ 0 h 1260000"/>
              <a:gd name="connsiteX2" fmla="*/ 8229600 w 8229600"/>
              <a:gd name="connsiteY2" fmla="*/ 1260000 h 1260000"/>
              <a:gd name="connsiteX3" fmla="*/ 0 w 8229600"/>
              <a:gd name="connsiteY3" fmla="*/ 1260000 h 1260000"/>
              <a:gd name="connsiteX4" fmla="*/ 0 w 8229600"/>
              <a:gd name="connsiteY4" fmla="*/ 0 h 12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260000">
                <a:moveTo>
                  <a:pt x="0" y="0"/>
                </a:moveTo>
                <a:lnTo>
                  <a:pt x="8229600" y="0"/>
                </a:lnTo>
                <a:lnTo>
                  <a:pt x="8229600" y="1260000"/>
                </a:lnTo>
                <a:lnTo>
                  <a:pt x="0" y="1260000"/>
                </a:lnTo>
                <a:lnTo>
                  <a:pt x="0" y="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333248"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t>Replaces somatization disorder and pain disorder</a:t>
            </a:r>
          </a:p>
          <a:p>
            <a:pPr marL="171450" lvl="1" indent="-171450" algn="l" defTabSz="800100" rtl="0">
              <a:lnSpc>
                <a:spcPct val="90000"/>
              </a:lnSpc>
              <a:spcBef>
                <a:spcPct val="0"/>
              </a:spcBef>
              <a:spcAft>
                <a:spcPct val="15000"/>
              </a:spcAft>
              <a:buChar char="••"/>
            </a:pPr>
            <a:r>
              <a:rPr lang="en-US" sz="1800" kern="1200" dirty="0"/>
              <a:t>No mention of medical work-up. </a:t>
            </a:r>
            <a:r>
              <a:rPr lang="en-US" sz="1800" i="1" kern="1200" dirty="0"/>
              <a:t>Symptom etiology is less relevant than Pt’s level of worry, impaired quality of life, and care utilization.</a:t>
            </a:r>
          </a:p>
        </p:txBody>
      </p:sp>
      <p:sp>
        <p:nvSpPr>
          <p:cNvPr id="6" name="Freeform 5"/>
          <p:cNvSpPr/>
          <p:nvPr/>
        </p:nvSpPr>
        <p:spPr>
          <a:xfrm>
            <a:off x="868680" y="1105499"/>
            <a:ext cx="5760720" cy="472320"/>
          </a:xfrm>
          <a:custGeom>
            <a:avLst/>
            <a:gdLst>
              <a:gd name="connsiteX0" fmla="*/ 0 w 5760720"/>
              <a:gd name="connsiteY0" fmla="*/ 78722 h 472320"/>
              <a:gd name="connsiteX1" fmla="*/ 78722 w 5760720"/>
              <a:gd name="connsiteY1" fmla="*/ 0 h 472320"/>
              <a:gd name="connsiteX2" fmla="*/ 5681998 w 5760720"/>
              <a:gd name="connsiteY2" fmla="*/ 0 h 472320"/>
              <a:gd name="connsiteX3" fmla="*/ 5760720 w 5760720"/>
              <a:gd name="connsiteY3" fmla="*/ 78722 h 472320"/>
              <a:gd name="connsiteX4" fmla="*/ 5760720 w 5760720"/>
              <a:gd name="connsiteY4" fmla="*/ 393598 h 472320"/>
              <a:gd name="connsiteX5" fmla="*/ 5681998 w 5760720"/>
              <a:gd name="connsiteY5" fmla="*/ 472320 h 472320"/>
              <a:gd name="connsiteX6" fmla="*/ 78722 w 5760720"/>
              <a:gd name="connsiteY6" fmla="*/ 472320 h 472320"/>
              <a:gd name="connsiteX7" fmla="*/ 0 w 5760720"/>
              <a:gd name="connsiteY7" fmla="*/ 393598 h 472320"/>
              <a:gd name="connsiteX8" fmla="*/ 0 w 576072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472320">
                <a:moveTo>
                  <a:pt x="0" y="78722"/>
                </a:moveTo>
                <a:cubicBezTo>
                  <a:pt x="0" y="35245"/>
                  <a:pt x="35245" y="0"/>
                  <a:pt x="78722" y="0"/>
                </a:cubicBezTo>
                <a:lnTo>
                  <a:pt x="5681998" y="0"/>
                </a:lnTo>
                <a:cubicBezTo>
                  <a:pt x="5725475" y="0"/>
                  <a:pt x="5760720" y="35245"/>
                  <a:pt x="5760720" y="78722"/>
                </a:cubicBezTo>
                <a:lnTo>
                  <a:pt x="5760720" y="393598"/>
                </a:lnTo>
                <a:cubicBezTo>
                  <a:pt x="5760720" y="437075"/>
                  <a:pt x="5725475" y="472320"/>
                  <a:pt x="5681998" y="472320"/>
                </a:cubicBezTo>
                <a:lnTo>
                  <a:pt x="78722" y="472320"/>
                </a:lnTo>
                <a:cubicBezTo>
                  <a:pt x="35245" y="472320"/>
                  <a:pt x="0" y="437075"/>
                  <a:pt x="0" y="393598"/>
                </a:cubicBezTo>
                <a:lnTo>
                  <a:pt x="0" y="7872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40799" tIns="23057" rIns="240799" bIns="23057" numCol="1" spcCol="1270" anchor="ctr" anchorCtr="0">
            <a:noAutofit/>
          </a:bodyPr>
          <a:lstStyle/>
          <a:p>
            <a:pPr lvl="0" algn="l" defTabSz="800100" rtl="0">
              <a:lnSpc>
                <a:spcPct val="90000"/>
              </a:lnSpc>
              <a:spcBef>
                <a:spcPct val="0"/>
              </a:spcBef>
              <a:spcAft>
                <a:spcPct val="35000"/>
              </a:spcAft>
            </a:pPr>
            <a:r>
              <a:rPr lang="en-US" sz="1800" kern="1200" dirty="0"/>
              <a:t>Somatic Symptom Disorder</a:t>
            </a:r>
          </a:p>
        </p:txBody>
      </p:sp>
      <p:sp>
        <p:nvSpPr>
          <p:cNvPr id="7" name="Freeform 6"/>
          <p:cNvSpPr/>
          <p:nvPr/>
        </p:nvSpPr>
        <p:spPr>
          <a:xfrm>
            <a:off x="457200" y="2924220"/>
            <a:ext cx="8229600" cy="1008000"/>
          </a:xfrm>
          <a:custGeom>
            <a:avLst/>
            <a:gdLst>
              <a:gd name="connsiteX0" fmla="*/ 0 w 8229600"/>
              <a:gd name="connsiteY0" fmla="*/ 0 h 1008000"/>
              <a:gd name="connsiteX1" fmla="*/ 8229600 w 8229600"/>
              <a:gd name="connsiteY1" fmla="*/ 0 h 1008000"/>
              <a:gd name="connsiteX2" fmla="*/ 8229600 w 8229600"/>
              <a:gd name="connsiteY2" fmla="*/ 1008000 h 1008000"/>
              <a:gd name="connsiteX3" fmla="*/ 0 w 8229600"/>
              <a:gd name="connsiteY3" fmla="*/ 1008000 h 1008000"/>
              <a:gd name="connsiteX4" fmla="*/ 0 w 8229600"/>
              <a:gd name="connsiteY4" fmla="*/ 0 h 100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008000">
                <a:moveTo>
                  <a:pt x="0" y="0"/>
                </a:moveTo>
                <a:lnTo>
                  <a:pt x="8229600" y="0"/>
                </a:lnTo>
                <a:lnTo>
                  <a:pt x="8229600" y="1008000"/>
                </a:lnTo>
                <a:lnTo>
                  <a:pt x="0" y="1008000"/>
                </a:lnTo>
                <a:lnTo>
                  <a:pt x="0" y="0"/>
                </a:lnTo>
                <a:close/>
              </a:path>
            </a:pathLst>
          </a:custGeom>
        </p:spPr>
        <p:style>
          <a:lnRef idx="2">
            <a:schemeClr val="accent3">
              <a:hueOff val="3750088"/>
              <a:satOff val="-5627"/>
              <a:lumOff val="-91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333248"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t>Replaces hypochondriasis</a:t>
            </a:r>
          </a:p>
          <a:p>
            <a:pPr marL="171450" lvl="1" indent="-171450" algn="l" defTabSz="800100" rtl="0">
              <a:lnSpc>
                <a:spcPct val="90000"/>
              </a:lnSpc>
              <a:spcBef>
                <a:spcPct val="0"/>
              </a:spcBef>
              <a:spcAft>
                <a:spcPct val="15000"/>
              </a:spcAft>
              <a:buChar char="••"/>
            </a:pPr>
            <a:r>
              <a:rPr lang="en-US" sz="1800" kern="1200" dirty="0"/>
              <a:t>Care-seeking vs. care-avoidant</a:t>
            </a:r>
          </a:p>
        </p:txBody>
      </p:sp>
      <p:sp>
        <p:nvSpPr>
          <p:cNvPr id="9" name="Freeform 8"/>
          <p:cNvSpPr/>
          <p:nvPr/>
        </p:nvSpPr>
        <p:spPr>
          <a:xfrm>
            <a:off x="457200" y="4254780"/>
            <a:ext cx="8229600" cy="718200"/>
          </a:xfrm>
          <a:custGeom>
            <a:avLst/>
            <a:gdLst>
              <a:gd name="connsiteX0" fmla="*/ 0 w 8229600"/>
              <a:gd name="connsiteY0" fmla="*/ 0 h 718200"/>
              <a:gd name="connsiteX1" fmla="*/ 8229600 w 8229600"/>
              <a:gd name="connsiteY1" fmla="*/ 0 h 718200"/>
              <a:gd name="connsiteX2" fmla="*/ 8229600 w 8229600"/>
              <a:gd name="connsiteY2" fmla="*/ 718200 h 718200"/>
              <a:gd name="connsiteX3" fmla="*/ 0 w 8229600"/>
              <a:gd name="connsiteY3" fmla="*/ 718200 h 718200"/>
              <a:gd name="connsiteX4" fmla="*/ 0 w 8229600"/>
              <a:gd name="connsiteY4" fmla="*/ 0 h 718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18200">
                <a:moveTo>
                  <a:pt x="0" y="0"/>
                </a:moveTo>
                <a:lnTo>
                  <a:pt x="8229600" y="0"/>
                </a:lnTo>
                <a:lnTo>
                  <a:pt x="8229600" y="718200"/>
                </a:lnTo>
                <a:lnTo>
                  <a:pt x="0" y="718200"/>
                </a:lnTo>
                <a:lnTo>
                  <a:pt x="0" y="0"/>
                </a:lnTo>
                <a:close/>
              </a:path>
            </a:pathLst>
          </a:custGeom>
        </p:spPr>
        <p:style>
          <a:lnRef idx="2">
            <a:schemeClr val="accent3">
              <a:hueOff val="7500176"/>
              <a:satOff val="-11253"/>
              <a:lumOff val="-18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333248"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t>Replaces conversion disorder (one step further from “hysteria”)</a:t>
            </a:r>
          </a:p>
        </p:txBody>
      </p:sp>
      <p:sp>
        <p:nvSpPr>
          <p:cNvPr id="10" name="Freeform 9"/>
          <p:cNvSpPr/>
          <p:nvPr/>
        </p:nvSpPr>
        <p:spPr>
          <a:xfrm>
            <a:off x="868680" y="4018620"/>
            <a:ext cx="5760720" cy="472320"/>
          </a:xfrm>
          <a:custGeom>
            <a:avLst/>
            <a:gdLst>
              <a:gd name="connsiteX0" fmla="*/ 0 w 5760720"/>
              <a:gd name="connsiteY0" fmla="*/ 78722 h 472320"/>
              <a:gd name="connsiteX1" fmla="*/ 78722 w 5760720"/>
              <a:gd name="connsiteY1" fmla="*/ 0 h 472320"/>
              <a:gd name="connsiteX2" fmla="*/ 5681998 w 5760720"/>
              <a:gd name="connsiteY2" fmla="*/ 0 h 472320"/>
              <a:gd name="connsiteX3" fmla="*/ 5760720 w 5760720"/>
              <a:gd name="connsiteY3" fmla="*/ 78722 h 472320"/>
              <a:gd name="connsiteX4" fmla="*/ 5760720 w 5760720"/>
              <a:gd name="connsiteY4" fmla="*/ 393598 h 472320"/>
              <a:gd name="connsiteX5" fmla="*/ 5681998 w 5760720"/>
              <a:gd name="connsiteY5" fmla="*/ 472320 h 472320"/>
              <a:gd name="connsiteX6" fmla="*/ 78722 w 5760720"/>
              <a:gd name="connsiteY6" fmla="*/ 472320 h 472320"/>
              <a:gd name="connsiteX7" fmla="*/ 0 w 5760720"/>
              <a:gd name="connsiteY7" fmla="*/ 393598 h 472320"/>
              <a:gd name="connsiteX8" fmla="*/ 0 w 576072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472320">
                <a:moveTo>
                  <a:pt x="0" y="78722"/>
                </a:moveTo>
                <a:cubicBezTo>
                  <a:pt x="0" y="35245"/>
                  <a:pt x="35245" y="0"/>
                  <a:pt x="78722" y="0"/>
                </a:cubicBezTo>
                <a:lnTo>
                  <a:pt x="5681998" y="0"/>
                </a:lnTo>
                <a:cubicBezTo>
                  <a:pt x="5725475" y="0"/>
                  <a:pt x="5760720" y="35245"/>
                  <a:pt x="5760720" y="78722"/>
                </a:cubicBezTo>
                <a:lnTo>
                  <a:pt x="5760720" y="393598"/>
                </a:lnTo>
                <a:cubicBezTo>
                  <a:pt x="5760720" y="437075"/>
                  <a:pt x="5725475" y="472320"/>
                  <a:pt x="5681998" y="472320"/>
                </a:cubicBezTo>
                <a:lnTo>
                  <a:pt x="78722" y="472320"/>
                </a:lnTo>
                <a:cubicBezTo>
                  <a:pt x="35245" y="472320"/>
                  <a:pt x="0" y="437075"/>
                  <a:pt x="0" y="393598"/>
                </a:cubicBezTo>
                <a:lnTo>
                  <a:pt x="0" y="78722"/>
                </a:lnTo>
                <a:close/>
              </a:path>
            </a:pathLst>
          </a:custGeom>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240799" tIns="23057" rIns="240799" bIns="23057" numCol="1" spcCol="1270" anchor="ctr" anchorCtr="0">
            <a:noAutofit/>
          </a:bodyPr>
          <a:lstStyle/>
          <a:p>
            <a:pPr lvl="0" algn="l" defTabSz="800100" rtl="0">
              <a:lnSpc>
                <a:spcPct val="90000"/>
              </a:lnSpc>
              <a:spcBef>
                <a:spcPct val="0"/>
              </a:spcBef>
              <a:spcAft>
                <a:spcPct val="35000"/>
              </a:spcAft>
            </a:pPr>
            <a:r>
              <a:rPr lang="en-US" sz="1800" kern="1200" dirty="0"/>
              <a:t>Functional Neurological Symptom Disorder</a:t>
            </a:r>
          </a:p>
        </p:txBody>
      </p:sp>
      <p:sp>
        <p:nvSpPr>
          <p:cNvPr id="11" name="Freeform 10"/>
          <p:cNvSpPr/>
          <p:nvPr/>
        </p:nvSpPr>
        <p:spPr>
          <a:xfrm>
            <a:off x="457200" y="5295540"/>
            <a:ext cx="8229600" cy="1310400"/>
          </a:xfrm>
          <a:custGeom>
            <a:avLst/>
            <a:gdLst>
              <a:gd name="connsiteX0" fmla="*/ 0 w 8229600"/>
              <a:gd name="connsiteY0" fmla="*/ 0 h 1310400"/>
              <a:gd name="connsiteX1" fmla="*/ 8229600 w 8229600"/>
              <a:gd name="connsiteY1" fmla="*/ 0 h 1310400"/>
              <a:gd name="connsiteX2" fmla="*/ 8229600 w 8229600"/>
              <a:gd name="connsiteY2" fmla="*/ 1310400 h 1310400"/>
              <a:gd name="connsiteX3" fmla="*/ 0 w 8229600"/>
              <a:gd name="connsiteY3" fmla="*/ 1310400 h 1310400"/>
              <a:gd name="connsiteX4" fmla="*/ 0 w 8229600"/>
              <a:gd name="connsiteY4" fmla="*/ 0 h 131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310400">
                <a:moveTo>
                  <a:pt x="0" y="0"/>
                </a:moveTo>
                <a:lnTo>
                  <a:pt x="8229600" y="0"/>
                </a:lnTo>
                <a:lnTo>
                  <a:pt x="8229600" y="1310400"/>
                </a:lnTo>
                <a:lnTo>
                  <a:pt x="0" y="1310400"/>
                </a:lnTo>
                <a:lnTo>
                  <a:pt x="0" y="0"/>
                </a:ln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8708" tIns="333248" rIns="638708"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t>Psychological factors affecting other medical conditions</a:t>
            </a:r>
          </a:p>
          <a:p>
            <a:pPr marL="171450" lvl="1" indent="-171450" algn="l" defTabSz="800100" rtl="0">
              <a:lnSpc>
                <a:spcPct val="90000"/>
              </a:lnSpc>
              <a:spcBef>
                <a:spcPct val="0"/>
              </a:spcBef>
              <a:spcAft>
                <a:spcPct val="15000"/>
              </a:spcAft>
              <a:buChar char="••"/>
            </a:pPr>
            <a:r>
              <a:rPr lang="en-US" sz="1800" kern="1200" dirty="0"/>
              <a:t>Factitious disorder</a:t>
            </a:r>
          </a:p>
          <a:p>
            <a:pPr marL="171450" lvl="1" indent="-171450" algn="l" defTabSz="800100" rtl="0">
              <a:lnSpc>
                <a:spcPct val="90000"/>
              </a:lnSpc>
              <a:spcBef>
                <a:spcPct val="0"/>
              </a:spcBef>
              <a:spcAft>
                <a:spcPct val="15000"/>
              </a:spcAft>
              <a:buChar char="••"/>
            </a:pPr>
            <a:r>
              <a:rPr lang="en-US" sz="1800" kern="1200" dirty="0"/>
              <a:t>Body dysmorphic disorder</a:t>
            </a:r>
          </a:p>
        </p:txBody>
      </p:sp>
      <p:sp>
        <p:nvSpPr>
          <p:cNvPr id="12" name="Freeform 11"/>
          <p:cNvSpPr/>
          <p:nvPr/>
        </p:nvSpPr>
        <p:spPr>
          <a:xfrm>
            <a:off x="868680" y="5059380"/>
            <a:ext cx="5760720" cy="472320"/>
          </a:xfrm>
          <a:custGeom>
            <a:avLst/>
            <a:gdLst>
              <a:gd name="connsiteX0" fmla="*/ 0 w 5760720"/>
              <a:gd name="connsiteY0" fmla="*/ 78722 h 472320"/>
              <a:gd name="connsiteX1" fmla="*/ 78722 w 5760720"/>
              <a:gd name="connsiteY1" fmla="*/ 0 h 472320"/>
              <a:gd name="connsiteX2" fmla="*/ 5681998 w 5760720"/>
              <a:gd name="connsiteY2" fmla="*/ 0 h 472320"/>
              <a:gd name="connsiteX3" fmla="*/ 5760720 w 5760720"/>
              <a:gd name="connsiteY3" fmla="*/ 78722 h 472320"/>
              <a:gd name="connsiteX4" fmla="*/ 5760720 w 5760720"/>
              <a:gd name="connsiteY4" fmla="*/ 393598 h 472320"/>
              <a:gd name="connsiteX5" fmla="*/ 5681998 w 5760720"/>
              <a:gd name="connsiteY5" fmla="*/ 472320 h 472320"/>
              <a:gd name="connsiteX6" fmla="*/ 78722 w 5760720"/>
              <a:gd name="connsiteY6" fmla="*/ 472320 h 472320"/>
              <a:gd name="connsiteX7" fmla="*/ 0 w 5760720"/>
              <a:gd name="connsiteY7" fmla="*/ 393598 h 472320"/>
              <a:gd name="connsiteX8" fmla="*/ 0 w 576072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472320">
                <a:moveTo>
                  <a:pt x="0" y="78722"/>
                </a:moveTo>
                <a:cubicBezTo>
                  <a:pt x="0" y="35245"/>
                  <a:pt x="35245" y="0"/>
                  <a:pt x="78722" y="0"/>
                </a:cubicBezTo>
                <a:lnTo>
                  <a:pt x="5681998" y="0"/>
                </a:lnTo>
                <a:cubicBezTo>
                  <a:pt x="5725475" y="0"/>
                  <a:pt x="5760720" y="35245"/>
                  <a:pt x="5760720" y="78722"/>
                </a:cubicBezTo>
                <a:lnTo>
                  <a:pt x="5760720" y="393598"/>
                </a:lnTo>
                <a:cubicBezTo>
                  <a:pt x="5760720" y="437075"/>
                  <a:pt x="5725475" y="472320"/>
                  <a:pt x="5681998" y="472320"/>
                </a:cubicBezTo>
                <a:lnTo>
                  <a:pt x="78722" y="472320"/>
                </a:lnTo>
                <a:cubicBezTo>
                  <a:pt x="35245" y="472320"/>
                  <a:pt x="0" y="437075"/>
                  <a:pt x="0" y="393598"/>
                </a:cubicBezTo>
                <a:lnTo>
                  <a:pt x="0" y="78722"/>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240799" tIns="23057" rIns="240799" bIns="23057" numCol="1" spcCol="1270" anchor="ctr" anchorCtr="0">
            <a:noAutofit/>
          </a:bodyPr>
          <a:lstStyle/>
          <a:p>
            <a:pPr lvl="0" algn="l" defTabSz="800100" rtl="0">
              <a:lnSpc>
                <a:spcPct val="90000"/>
              </a:lnSpc>
              <a:spcBef>
                <a:spcPct val="0"/>
              </a:spcBef>
              <a:spcAft>
                <a:spcPct val="35000"/>
              </a:spcAft>
            </a:pPr>
            <a:r>
              <a:rPr lang="en-US" sz="1800" kern="1200" dirty="0"/>
              <a:t>Other</a:t>
            </a:r>
          </a:p>
        </p:txBody>
      </p:sp>
      <p:sp>
        <p:nvSpPr>
          <p:cNvPr id="4" name="Slide Number Placeholder 3"/>
          <p:cNvSpPr>
            <a:spLocks noGrp="1"/>
          </p:cNvSpPr>
          <p:nvPr>
            <p:ph type="sldNum" sz="quarter" idx="12"/>
          </p:nvPr>
        </p:nvSpPr>
        <p:spPr/>
        <p:txBody>
          <a:bodyPr/>
          <a:lstStyle/>
          <a:p>
            <a:pPr>
              <a:defRPr/>
            </a:pPr>
            <a:fld id="{6BC558E0-B426-467B-BC79-819E137728BC}" type="slidenum">
              <a:rPr lang="en-US" smtClean="0"/>
              <a:pPr>
                <a:defRPr/>
              </a:pPr>
              <a:t>4</a:t>
            </a:fld>
            <a:endParaRPr lang="en-US"/>
          </a:p>
        </p:txBody>
      </p:sp>
      <p:sp>
        <p:nvSpPr>
          <p:cNvPr id="15" name="Freeform 7">
            <a:extLst>
              <a:ext uri="{FF2B5EF4-FFF2-40B4-BE49-F238E27FC236}">
                <a16:creationId xmlns:a16="http://schemas.microsoft.com/office/drawing/2014/main" id="{6C83A190-0EB7-4B7E-A132-072F88168943}"/>
              </a:ext>
            </a:extLst>
          </p:cNvPr>
          <p:cNvSpPr/>
          <p:nvPr/>
        </p:nvSpPr>
        <p:spPr>
          <a:xfrm>
            <a:off x="868680" y="2688059"/>
            <a:ext cx="5760720" cy="472320"/>
          </a:xfrm>
          <a:custGeom>
            <a:avLst/>
            <a:gdLst>
              <a:gd name="connsiteX0" fmla="*/ 0 w 5760720"/>
              <a:gd name="connsiteY0" fmla="*/ 78722 h 472320"/>
              <a:gd name="connsiteX1" fmla="*/ 78722 w 5760720"/>
              <a:gd name="connsiteY1" fmla="*/ 0 h 472320"/>
              <a:gd name="connsiteX2" fmla="*/ 5681998 w 5760720"/>
              <a:gd name="connsiteY2" fmla="*/ 0 h 472320"/>
              <a:gd name="connsiteX3" fmla="*/ 5760720 w 5760720"/>
              <a:gd name="connsiteY3" fmla="*/ 78722 h 472320"/>
              <a:gd name="connsiteX4" fmla="*/ 5760720 w 5760720"/>
              <a:gd name="connsiteY4" fmla="*/ 393598 h 472320"/>
              <a:gd name="connsiteX5" fmla="*/ 5681998 w 5760720"/>
              <a:gd name="connsiteY5" fmla="*/ 472320 h 472320"/>
              <a:gd name="connsiteX6" fmla="*/ 78722 w 5760720"/>
              <a:gd name="connsiteY6" fmla="*/ 472320 h 472320"/>
              <a:gd name="connsiteX7" fmla="*/ 0 w 5760720"/>
              <a:gd name="connsiteY7" fmla="*/ 393598 h 472320"/>
              <a:gd name="connsiteX8" fmla="*/ 0 w 576072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472320">
                <a:moveTo>
                  <a:pt x="0" y="78722"/>
                </a:moveTo>
                <a:cubicBezTo>
                  <a:pt x="0" y="35245"/>
                  <a:pt x="35245" y="0"/>
                  <a:pt x="78722" y="0"/>
                </a:cubicBezTo>
                <a:lnTo>
                  <a:pt x="5681998" y="0"/>
                </a:lnTo>
                <a:cubicBezTo>
                  <a:pt x="5725475" y="0"/>
                  <a:pt x="5760720" y="35245"/>
                  <a:pt x="5760720" y="78722"/>
                </a:cubicBezTo>
                <a:lnTo>
                  <a:pt x="5760720" y="393598"/>
                </a:lnTo>
                <a:cubicBezTo>
                  <a:pt x="5760720" y="437075"/>
                  <a:pt x="5725475" y="472320"/>
                  <a:pt x="5681998" y="472320"/>
                </a:cubicBezTo>
                <a:lnTo>
                  <a:pt x="78722" y="472320"/>
                </a:lnTo>
                <a:cubicBezTo>
                  <a:pt x="35245" y="472320"/>
                  <a:pt x="0" y="437075"/>
                  <a:pt x="0" y="393598"/>
                </a:cubicBezTo>
                <a:lnTo>
                  <a:pt x="0" y="78722"/>
                </a:lnTo>
                <a:close/>
              </a:path>
            </a:pathLst>
          </a:custGeom>
        </p:spPr>
        <p:style>
          <a:lnRef idx="2">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txBody>
          <a:bodyPr spcFirstLastPara="0" vert="horz" wrap="square" lIns="240799" tIns="23057" rIns="240799" bIns="23057" numCol="1" spcCol="1270" anchor="ctr" anchorCtr="0">
            <a:noAutofit/>
          </a:bodyPr>
          <a:lstStyle/>
          <a:p>
            <a:pPr lvl="0" algn="l" defTabSz="800100" rtl="0">
              <a:lnSpc>
                <a:spcPct val="90000"/>
              </a:lnSpc>
              <a:spcBef>
                <a:spcPct val="0"/>
              </a:spcBef>
              <a:spcAft>
                <a:spcPct val="35000"/>
              </a:spcAft>
            </a:pPr>
            <a:r>
              <a:rPr lang="en-US" sz="1800" kern="1200" dirty="0"/>
              <a:t>Illness Anxiety Disorder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52400"/>
            <a:ext cx="8229600" cy="1143000"/>
          </a:xfrm>
        </p:spPr>
        <p:txBody>
          <a:bodyPr/>
          <a:lstStyle/>
          <a:p>
            <a:pPr eaLnBrk="1" hangingPunct="1"/>
            <a:r>
              <a:rPr lang="en-US" altLang="en-US" u="sng" dirty="0"/>
              <a:t>Expand</a:t>
            </a:r>
            <a:r>
              <a:rPr lang="en-US" altLang="en-US" dirty="0"/>
              <a:t> Pt’s Treatment Goals</a:t>
            </a:r>
          </a:p>
        </p:txBody>
      </p:sp>
      <p:sp>
        <p:nvSpPr>
          <p:cNvPr id="6" name="Diamond 5"/>
          <p:cNvSpPr/>
          <p:nvPr/>
        </p:nvSpPr>
        <p:spPr>
          <a:xfrm>
            <a:off x="2309018" y="1905000"/>
            <a:ext cx="4525963" cy="4525963"/>
          </a:xfrm>
          <a:prstGeom prst="diamond">
            <a:avLst/>
          </a:prstGeom>
        </p:spPr>
        <p:style>
          <a:lnRef idx="0">
            <a:schemeClr val="accent5">
              <a:hueOff val="0"/>
              <a:satOff val="0"/>
              <a:lumOff val="0"/>
              <a:alphaOff val="0"/>
            </a:schemeClr>
          </a:lnRef>
          <a:fillRef idx="1">
            <a:schemeClr val="accent5">
              <a:tint val="40000"/>
              <a:hueOff val="0"/>
              <a:satOff val="0"/>
              <a:lumOff val="0"/>
              <a:alphaOff val="0"/>
            </a:schemeClr>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2662784" y="2228603"/>
            <a:ext cx="1765125" cy="1765125"/>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3796" tIns="173796" rIns="173796" bIns="173796" numCol="1" spcCol="1270" anchor="ctr" anchorCtr="0">
            <a:noAutofit/>
          </a:bodyPr>
          <a:lstStyle/>
          <a:p>
            <a:pPr lvl="0" algn="ctr" defTabSz="1022350" rtl="0">
              <a:lnSpc>
                <a:spcPct val="90000"/>
              </a:lnSpc>
              <a:spcBef>
                <a:spcPct val="0"/>
              </a:spcBef>
              <a:spcAft>
                <a:spcPct val="35000"/>
              </a:spcAft>
            </a:pPr>
            <a:r>
              <a:rPr lang="en-US" sz="2300" kern="1200" dirty="0"/>
              <a:t>Quality of life: Increased activity</a:t>
            </a:r>
          </a:p>
        </p:txBody>
      </p:sp>
      <p:sp>
        <p:nvSpPr>
          <p:cNvPr id="8" name="Freeform 7"/>
          <p:cNvSpPr/>
          <p:nvPr/>
        </p:nvSpPr>
        <p:spPr>
          <a:xfrm>
            <a:off x="4572000" y="2228603"/>
            <a:ext cx="1765125" cy="1765125"/>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3796" tIns="173796" rIns="173796" bIns="173796" numCol="1" spcCol="1270" anchor="ctr" anchorCtr="0">
            <a:noAutofit/>
          </a:bodyPr>
          <a:lstStyle/>
          <a:p>
            <a:pPr lvl="0" algn="ctr" defTabSz="1022350" rtl="0">
              <a:lnSpc>
                <a:spcPct val="90000"/>
              </a:lnSpc>
              <a:spcBef>
                <a:spcPct val="0"/>
              </a:spcBef>
              <a:spcAft>
                <a:spcPct val="35000"/>
              </a:spcAft>
            </a:pPr>
            <a:r>
              <a:rPr lang="en-US" sz="2300" kern="1200" dirty="0"/>
              <a:t>Expanded support</a:t>
            </a:r>
          </a:p>
        </p:txBody>
      </p:sp>
      <p:sp>
        <p:nvSpPr>
          <p:cNvPr id="9" name="Freeform 8"/>
          <p:cNvSpPr/>
          <p:nvPr/>
        </p:nvSpPr>
        <p:spPr>
          <a:xfrm>
            <a:off x="2662784" y="4129507"/>
            <a:ext cx="1765125" cy="1765125"/>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3796" tIns="173796" rIns="173796" bIns="173796" numCol="1" spcCol="1270" anchor="ctr" anchorCtr="0">
            <a:noAutofit/>
          </a:bodyPr>
          <a:lstStyle/>
          <a:p>
            <a:pPr lvl="0" algn="ctr" defTabSz="1022350" rtl="0">
              <a:lnSpc>
                <a:spcPct val="90000"/>
              </a:lnSpc>
              <a:spcBef>
                <a:spcPct val="0"/>
              </a:spcBef>
              <a:spcAft>
                <a:spcPct val="35000"/>
              </a:spcAft>
            </a:pPr>
            <a:r>
              <a:rPr lang="en-US" sz="2300" kern="1200" dirty="0"/>
              <a:t>Accept discomfort and uncertainty</a:t>
            </a:r>
          </a:p>
        </p:txBody>
      </p:sp>
      <p:sp>
        <p:nvSpPr>
          <p:cNvPr id="10" name="Freeform 9"/>
          <p:cNvSpPr/>
          <p:nvPr/>
        </p:nvSpPr>
        <p:spPr>
          <a:xfrm>
            <a:off x="4563689" y="4114804"/>
            <a:ext cx="1765125" cy="1765125"/>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3796" tIns="173796" rIns="173796" bIns="173796" numCol="1" spcCol="1270" anchor="ctr" anchorCtr="0">
            <a:noAutofit/>
          </a:bodyPr>
          <a:lstStyle/>
          <a:p>
            <a:pPr lvl="0" algn="ctr" defTabSz="1022350" rtl="0">
              <a:lnSpc>
                <a:spcPct val="90000"/>
              </a:lnSpc>
              <a:spcBef>
                <a:spcPct val="0"/>
              </a:spcBef>
              <a:spcAft>
                <a:spcPct val="35000"/>
              </a:spcAft>
            </a:pPr>
            <a:r>
              <a:rPr lang="en-US" sz="2300" i="1" kern="1200" dirty="0"/>
              <a:t>And</a:t>
            </a:r>
            <a:r>
              <a:rPr lang="en-US" sz="2300" kern="1200" dirty="0"/>
              <a:t> alleviate symptoms</a:t>
            </a:r>
          </a:p>
        </p:txBody>
      </p:sp>
      <p:sp>
        <p:nvSpPr>
          <p:cNvPr id="2" name="Slide Number Placeholder 1"/>
          <p:cNvSpPr>
            <a:spLocks noGrp="1"/>
          </p:cNvSpPr>
          <p:nvPr>
            <p:ph type="sldNum" sz="quarter" idx="12"/>
          </p:nvPr>
        </p:nvSpPr>
        <p:spPr/>
        <p:txBody>
          <a:bodyPr/>
          <a:lstStyle/>
          <a:p>
            <a:pPr>
              <a:defRPr/>
            </a:pPr>
            <a:fld id="{C6A0C311-A145-459A-9406-B0C2CCCC1A98}" type="slidenum">
              <a:rPr lang="en-US" smtClean="0"/>
              <a:pPr>
                <a:defRPr/>
              </a:pPr>
              <a:t>40</a:t>
            </a:fld>
            <a:endParaRPr lang="en-US"/>
          </a:p>
        </p:txBody>
      </p:sp>
      <p:graphicFrame>
        <p:nvGraphicFramePr>
          <p:cNvPr id="3" name="Diagram 2"/>
          <p:cNvGraphicFramePr/>
          <p:nvPr>
            <p:extLst>
              <p:ext uri="{D42A27DB-BD31-4B8C-83A1-F6EECF244321}">
                <p14:modId xmlns:p14="http://schemas.microsoft.com/office/powerpoint/2010/main" val="3264292553"/>
              </p:ext>
            </p:extLst>
          </p:nvPr>
        </p:nvGraphicFramePr>
        <p:xfrm>
          <a:off x="571499" y="822538"/>
          <a:ext cx="8001000" cy="1345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Graphic spid="3"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399" y="404034"/>
            <a:ext cx="8229600" cy="792162"/>
          </a:xfrm>
        </p:spPr>
        <p:txBody>
          <a:bodyPr/>
          <a:lstStyle/>
          <a:p>
            <a:r>
              <a:rPr lang="en-US" altLang="en-US" dirty="0"/>
              <a:t>Expand Relationship &amp;Discussion</a:t>
            </a:r>
          </a:p>
        </p:txBody>
      </p:sp>
      <p:sp>
        <p:nvSpPr>
          <p:cNvPr id="5" name="Freeform 4"/>
          <p:cNvSpPr/>
          <p:nvPr/>
        </p:nvSpPr>
        <p:spPr>
          <a:xfrm>
            <a:off x="846810" y="3505200"/>
            <a:ext cx="3596431" cy="2157858"/>
          </a:xfrm>
          <a:custGeom>
            <a:avLst/>
            <a:gdLst>
              <a:gd name="connsiteX0" fmla="*/ 0 w 3596431"/>
              <a:gd name="connsiteY0" fmla="*/ 0 h 2157858"/>
              <a:gd name="connsiteX1" fmla="*/ 3596431 w 3596431"/>
              <a:gd name="connsiteY1" fmla="*/ 0 h 2157858"/>
              <a:gd name="connsiteX2" fmla="*/ 3596431 w 3596431"/>
              <a:gd name="connsiteY2" fmla="*/ 2157858 h 2157858"/>
              <a:gd name="connsiteX3" fmla="*/ 0 w 3596431"/>
              <a:gd name="connsiteY3" fmla="*/ 2157858 h 2157858"/>
              <a:gd name="connsiteX4" fmla="*/ 0 w 3596431"/>
              <a:gd name="connsiteY4" fmla="*/ 0 h 2157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431" h="2157858">
                <a:moveTo>
                  <a:pt x="0" y="0"/>
                </a:moveTo>
                <a:lnTo>
                  <a:pt x="3596431" y="0"/>
                </a:lnTo>
                <a:lnTo>
                  <a:pt x="3596431" y="2157858"/>
                </a:lnTo>
                <a:lnTo>
                  <a:pt x="0" y="2157858"/>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a:t>“If this resolved 100% while sleeping tonight, what would you see yourself doing differently tomorrow?”</a:t>
            </a:r>
          </a:p>
          <a:p>
            <a:pPr lvl="0" algn="ctr" defTabSz="977900" rtl="0">
              <a:lnSpc>
                <a:spcPct val="90000"/>
              </a:lnSpc>
              <a:spcBef>
                <a:spcPct val="0"/>
              </a:spcBef>
              <a:spcAft>
                <a:spcPct val="35000"/>
              </a:spcAft>
            </a:pPr>
            <a:endParaRPr lang="en-US" sz="2200" kern="1200" dirty="0"/>
          </a:p>
        </p:txBody>
      </p:sp>
      <p:sp>
        <p:nvSpPr>
          <p:cNvPr id="6" name="Freeform 5"/>
          <p:cNvSpPr/>
          <p:nvPr/>
        </p:nvSpPr>
        <p:spPr>
          <a:xfrm>
            <a:off x="4648199" y="1219200"/>
            <a:ext cx="3596431" cy="2157858"/>
          </a:xfrm>
          <a:custGeom>
            <a:avLst/>
            <a:gdLst>
              <a:gd name="connsiteX0" fmla="*/ 0 w 3596431"/>
              <a:gd name="connsiteY0" fmla="*/ 0 h 2157858"/>
              <a:gd name="connsiteX1" fmla="*/ 3596431 w 3596431"/>
              <a:gd name="connsiteY1" fmla="*/ 0 h 2157858"/>
              <a:gd name="connsiteX2" fmla="*/ 3596431 w 3596431"/>
              <a:gd name="connsiteY2" fmla="*/ 2157858 h 2157858"/>
              <a:gd name="connsiteX3" fmla="*/ 0 w 3596431"/>
              <a:gd name="connsiteY3" fmla="*/ 2157858 h 2157858"/>
              <a:gd name="connsiteX4" fmla="*/ 0 w 3596431"/>
              <a:gd name="connsiteY4" fmla="*/ 0 h 2157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431" h="2157858">
                <a:moveTo>
                  <a:pt x="0" y="0"/>
                </a:moveTo>
                <a:lnTo>
                  <a:pt x="3596431" y="0"/>
                </a:lnTo>
                <a:lnTo>
                  <a:pt x="3596431" y="2157858"/>
                </a:lnTo>
                <a:lnTo>
                  <a:pt x="0" y="2157858"/>
                </a:lnTo>
                <a:lnTo>
                  <a:pt x="0" y="0"/>
                </a:lnTo>
                <a:close/>
              </a:path>
            </a:pathLst>
          </a:custGeom>
        </p:spPr>
        <p:style>
          <a:lnRef idx="2">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a:t>“When this starts to get better, what is the first change others will notice?”</a:t>
            </a:r>
          </a:p>
        </p:txBody>
      </p:sp>
      <p:sp>
        <p:nvSpPr>
          <p:cNvPr id="7" name="Freeform 6"/>
          <p:cNvSpPr/>
          <p:nvPr/>
        </p:nvSpPr>
        <p:spPr>
          <a:xfrm>
            <a:off x="838183" y="1219200"/>
            <a:ext cx="3596431" cy="2157858"/>
          </a:xfrm>
          <a:custGeom>
            <a:avLst/>
            <a:gdLst>
              <a:gd name="connsiteX0" fmla="*/ 0 w 3596431"/>
              <a:gd name="connsiteY0" fmla="*/ 0 h 2157858"/>
              <a:gd name="connsiteX1" fmla="*/ 3596431 w 3596431"/>
              <a:gd name="connsiteY1" fmla="*/ 0 h 2157858"/>
              <a:gd name="connsiteX2" fmla="*/ 3596431 w 3596431"/>
              <a:gd name="connsiteY2" fmla="*/ 2157858 h 2157858"/>
              <a:gd name="connsiteX3" fmla="*/ 0 w 3596431"/>
              <a:gd name="connsiteY3" fmla="*/ 2157858 h 2157858"/>
              <a:gd name="connsiteX4" fmla="*/ 0 w 3596431"/>
              <a:gd name="connsiteY4" fmla="*/ 0 h 2157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431" h="2157858">
                <a:moveTo>
                  <a:pt x="0" y="0"/>
                </a:moveTo>
                <a:lnTo>
                  <a:pt x="3596431" y="0"/>
                </a:lnTo>
                <a:lnTo>
                  <a:pt x="3596431" y="2157858"/>
                </a:lnTo>
                <a:lnTo>
                  <a:pt x="0" y="2157858"/>
                </a:lnTo>
                <a:lnTo>
                  <a:pt x="0" y="0"/>
                </a:lnTo>
                <a:close/>
              </a:path>
            </a:pathLst>
          </a:custGeom>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a:t>“What do you want your life to be about, rather than this?”</a:t>
            </a:r>
          </a:p>
        </p:txBody>
      </p:sp>
      <p:sp>
        <p:nvSpPr>
          <p:cNvPr id="8" name="Freeform 7"/>
          <p:cNvSpPr/>
          <p:nvPr/>
        </p:nvSpPr>
        <p:spPr>
          <a:xfrm>
            <a:off x="4648200" y="3480758"/>
            <a:ext cx="3596431" cy="2157858"/>
          </a:xfrm>
          <a:custGeom>
            <a:avLst/>
            <a:gdLst>
              <a:gd name="connsiteX0" fmla="*/ 0 w 3596431"/>
              <a:gd name="connsiteY0" fmla="*/ 0 h 2157858"/>
              <a:gd name="connsiteX1" fmla="*/ 3596431 w 3596431"/>
              <a:gd name="connsiteY1" fmla="*/ 0 h 2157858"/>
              <a:gd name="connsiteX2" fmla="*/ 3596431 w 3596431"/>
              <a:gd name="connsiteY2" fmla="*/ 2157858 h 2157858"/>
              <a:gd name="connsiteX3" fmla="*/ 0 w 3596431"/>
              <a:gd name="connsiteY3" fmla="*/ 2157858 h 2157858"/>
              <a:gd name="connsiteX4" fmla="*/ 0 w 3596431"/>
              <a:gd name="connsiteY4" fmla="*/ 0 h 2157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6431" h="2157858">
                <a:moveTo>
                  <a:pt x="0" y="0"/>
                </a:moveTo>
                <a:lnTo>
                  <a:pt x="3596431" y="0"/>
                </a:lnTo>
                <a:lnTo>
                  <a:pt x="3596431" y="2157858"/>
                </a:lnTo>
                <a:lnTo>
                  <a:pt x="0" y="2157858"/>
                </a:lnTo>
                <a:lnTo>
                  <a:pt x="0" y="0"/>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83820" tIns="83820" rIns="83820" bIns="83820" numCol="1" spcCol="1270" anchor="ctr" anchorCtr="0">
            <a:noAutofit/>
          </a:bodyPr>
          <a:lstStyle/>
          <a:p>
            <a:pPr lvl="0" eaLnBrk="0" hangingPunct="0">
              <a:spcBef>
                <a:spcPct val="30000"/>
              </a:spcBef>
              <a:defRPr/>
            </a:pPr>
            <a:r>
              <a:rPr lang="en-US" sz="2200" dirty="0"/>
              <a:t>Be aware  of the effect of chitchat. Is this a social visit for your patient, or are you reinforcing what is meaningful?</a:t>
            </a:r>
          </a:p>
        </p:txBody>
      </p:sp>
      <p:sp>
        <p:nvSpPr>
          <p:cNvPr id="4" name="Slide Number Placeholder 3"/>
          <p:cNvSpPr>
            <a:spLocks noGrp="1"/>
          </p:cNvSpPr>
          <p:nvPr>
            <p:ph type="sldNum" sz="quarter" idx="12"/>
          </p:nvPr>
        </p:nvSpPr>
        <p:spPr/>
        <p:txBody>
          <a:bodyPr/>
          <a:lstStyle/>
          <a:p>
            <a:pPr>
              <a:defRPr/>
            </a:pPr>
            <a:fld id="{542618DB-AB10-45D0-BE9C-1268E318D553}" type="slidenum">
              <a:rPr lang="en-US" smtClean="0"/>
              <a:pPr>
                <a:defRPr/>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Conclusion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58044535"/>
              </p:ext>
            </p:extLst>
          </p:nvPr>
        </p:nvGraphicFramePr>
        <p:xfrm>
          <a:off x="762000" y="1146533"/>
          <a:ext cx="82296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F4E01420-CE94-4424-8D4A-F47D75CFB6F9}" type="slidenum">
              <a:rPr lang="en-US" smtClean="0"/>
              <a:pPr>
                <a:defRPr/>
              </a:pPr>
              <a:t>42</a:t>
            </a:fld>
            <a:endParaRPr lang="en-US"/>
          </a:p>
        </p:txBody>
      </p:sp>
      <p:sp>
        <p:nvSpPr>
          <p:cNvPr id="3" name="TextBox 2"/>
          <p:cNvSpPr txBox="1"/>
          <p:nvPr/>
        </p:nvSpPr>
        <p:spPr>
          <a:xfrm>
            <a:off x="457200" y="1981200"/>
            <a:ext cx="2667000" cy="1200329"/>
          </a:xfrm>
          <a:prstGeom prst="rect">
            <a:avLst/>
          </a:prstGeom>
          <a:noFill/>
        </p:spPr>
        <p:txBody>
          <a:bodyPr wrap="square" rtlCol="0">
            <a:spAutoFit/>
          </a:bodyPr>
          <a:lstStyle/>
          <a:p>
            <a:r>
              <a:rPr lang="en-US" altLang="en-US" sz="3600" dirty="0">
                <a:latin typeface="+mn-lt"/>
              </a:rPr>
              <a:t>Expanding -</a:t>
            </a:r>
          </a:p>
          <a:p>
            <a:endParaRPr lang="en-US" sz="3600" dirty="0">
              <a:latin typeface="+mn-lt"/>
            </a:endParaRPr>
          </a:p>
        </p:txBody>
      </p:sp>
    </p:spTree>
    <p:extLst>
      <p:ext uri="{BB962C8B-B14F-4D97-AF65-F5344CB8AC3E}">
        <p14:creationId xmlns:p14="http://schemas.microsoft.com/office/powerpoint/2010/main" val="1815089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Conclusion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80438724"/>
              </p:ext>
            </p:extLst>
          </p:nvPr>
        </p:nvGraphicFramePr>
        <p:xfrm>
          <a:off x="762000" y="1146533"/>
          <a:ext cx="82296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F4E01420-CE94-4424-8D4A-F47D75CFB6F9}" type="slidenum">
              <a:rPr lang="en-US" smtClean="0"/>
              <a:pPr>
                <a:defRPr/>
              </a:pPr>
              <a:t>43</a:t>
            </a:fld>
            <a:endParaRPr lang="en-US"/>
          </a:p>
        </p:txBody>
      </p:sp>
      <p:sp>
        <p:nvSpPr>
          <p:cNvPr id="3" name="TextBox 2"/>
          <p:cNvSpPr txBox="1"/>
          <p:nvPr/>
        </p:nvSpPr>
        <p:spPr>
          <a:xfrm>
            <a:off x="457200" y="1981200"/>
            <a:ext cx="2667000" cy="1200329"/>
          </a:xfrm>
          <a:prstGeom prst="rect">
            <a:avLst/>
          </a:prstGeom>
          <a:noFill/>
        </p:spPr>
        <p:txBody>
          <a:bodyPr wrap="square" rtlCol="0">
            <a:spAutoFit/>
          </a:bodyPr>
          <a:lstStyle/>
          <a:p>
            <a:r>
              <a:rPr lang="en-US" altLang="en-US" sz="3600" dirty="0">
                <a:latin typeface="+mn-lt"/>
              </a:rPr>
              <a:t>Expanding -</a:t>
            </a:r>
          </a:p>
          <a:p>
            <a:endParaRPr lang="en-US" sz="3600" dirty="0">
              <a:latin typeface="+mn-lt"/>
            </a:endParaRPr>
          </a:p>
        </p:txBody>
      </p:sp>
    </p:spTree>
    <p:extLst>
      <p:ext uri="{BB962C8B-B14F-4D97-AF65-F5344CB8AC3E}">
        <p14:creationId xmlns:p14="http://schemas.microsoft.com/office/powerpoint/2010/main" val="1748332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Conclusion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14233367"/>
              </p:ext>
            </p:extLst>
          </p:nvPr>
        </p:nvGraphicFramePr>
        <p:xfrm>
          <a:off x="762000" y="1146533"/>
          <a:ext cx="82296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F4E01420-CE94-4424-8D4A-F47D75CFB6F9}" type="slidenum">
              <a:rPr lang="en-US" smtClean="0"/>
              <a:pPr>
                <a:defRPr/>
              </a:pPr>
              <a:t>44</a:t>
            </a:fld>
            <a:endParaRPr lang="en-US"/>
          </a:p>
        </p:txBody>
      </p:sp>
      <p:sp>
        <p:nvSpPr>
          <p:cNvPr id="3" name="TextBox 2"/>
          <p:cNvSpPr txBox="1"/>
          <p:nvPr/>
        </p:nvSpPr>
        <p:spPr>
          <a:xfrm>
            <a:off x="457200" y="1981200"/>
            <a:ext cx="2667000" cy="1200329"/>
          </a:xfrm>
          <a:prstGeom prst="rect">
            <a:avLst/>
          </a:prstGeom>
          <a:noFill/>
        </p:spPr>
        <p:txBody>
          <a:bodyPr wrap="square" rtlCol="0">
            <a:spAutoFit/>
          </a:bodyPr>
          <a:lstStyle/>
          <a:p>
            <a:r>
              <a:rPr lang="en-US" altLang="en-US" sz="3600" dirty="0">
                <a:latin typeface="+mn-lt"/>
              </a:rPr>
              <a:t>Expanding -</a:t>
            </a:r>
          </a:p>
          <a:p>
            <a:endParaRPr lang="en-US" sz="3600" dirty="0">
              <a:latin typeface="+mn-lt"/>
            </a:endParaRPr>
          </a:p>
        </p:txBody>
      </p:sp>
    </p:spTree>
    <p:extLst>
      <p:ext uri="{BB962C8B-B14F-4D97-AF65-F5344CB8AC3E}">
        <p14:creationId xmlns:p14="http://schemas.microsoft.com/office/powerpoint/2010/main" val="2881228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Conclusion</a:t>
            </a:r>
          </a:p>
        </p:txBody>
      </p:sp>
      <p:graphicFrame>
        <p:nvGraphicFramePr>
          <p:cNvPr id="2" name="Content Placeholder 1"/>
          <p:cNvGraphicFramePr>
            <a:graphicFrameLocks noGrp="1"/>
          </p:cNvGraphicFramePr>
          <p:nvPr>
            <p:ph idx="1"/>
            <p:extLst/>
          </p:nvPr>
        </p:nvGraphicFramePr>
        <p:xfrm>
          <a:off x="762000" y="1146533"/>
          <a:ext cx="82296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F4E01420-CE94-4424-8D4A-F47D75CFB6F9}" type="slidenum">
              <a:rPr lang="en-US" smtClean="0"/>
              <a:pPr>
                <a:defRPr/>
              </a:pPr>
              <a:t>45</a:t>
            </a:fld>
            <a:endParaRPr lang="en-US"/>
          </a:p>
        </p:txBody>
      </p:sp>
      <p:sp>
        <p:nvSpPr>
          <p:cNvPr id="3" name="TextBox 2"/>
          <p:cNvSpPr txBox="1"/>
          <p:nvPr/>
        </p:nvSpPr>
        <p:spPr>
          <a:xfrm>
            <a:off x="457200" y="1981200"/>
            <a:ext cx="2667000" cy="1200329"/>
          </a:xfrm>
          <a:prstGeom prst="rect">
            <a:avLst/>
          </a:prstGeom>
          <a:noFill/>
        </p:spPr>
        <p:txBody>
          <a:bodyPr wrap="square" rtlCol="0">
            <a:spAutoFit/>
          </a:bodyPr>
          <a:lstStyle/>
          <a:p>
            <a:r>
              <a:rPr lang="en-US" altLang="en-US" sz="3600" dirty="0">
                <a:latin typeface="+mn-lt"/>
              </a:rPr>
              <a:t>Expanding -</a:t>
            </a:r>
          </a:p>
          <a:p>
            <a:endParaRPr lang="en-US" sz="3600" dirty="0">
              <a:latin typeface="+mn-lt"/>
            </a:endParaRPr>
          </a:p>
        </p:txBody>
      </p:sp>
    </p:spTree>
    <p:extLst>
      <p:ext uri="{BB962C8B-B14F-4D97-AF65-F5344CB8AC3E}">
        <p14:creationId xmlns:p14="http://schemas.microsoft.com/office/powerpoint/2010/main" val="1101206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Conclusion</a:t>
            </a:r>
          </a:p>
        </p:txBody>
      </p:sp>
      <p:graphicFrame>
        <p:nvGraphicFramePr>
          <p:cNvPr id="2" name="Content Placeholder 1"/>
          <p:cNvGraphicFramePr>
            <a:graphicFrameLocks noGrp="1"/>
          </p:cNvGraphicFramePr>
          <p:nvPr>
            <p:ph idx="1"/>
            <p:extLst/>
          </p:nvPr>
        </p:nvGraphicFramePr>
        <p:xfrm>
          <a:off x="762000" y="1146533"/>
          <a:ext cx="82296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F4E01420-CE94-4424-8D4A-F47D75CFB6F9}" type="slidenum">
              <a:rPr lang="en-US" smtClean="0"/>
              <a:pPr>
                <a:defRPr/>
              </a:pPr>
              <a:t>46</a:t>
            </a:fld>
            <a:endParaRPr lang="en-US"/>
          </a:p>
        </p:txBody>
      </p:sp>
      <p:sp>
        <p:nvSpPr>
          <p:cNvPr id="3" name="TextBox 2"/>
          <p:cNvSpPr txBox="1"/>
          <p:nvPr/>
        </p:nvSpPr>
        <p:spPr>
          <a:xfrm>
            <a:off x="457200" y="1981200"/>
            <a:ext cx="2667000" cy="1200329"/>
          </a:xfrm>
          <a:prstGeom prst="rect">
            <a:avLst/>
          </a:prstGeom>
          <a:noFill/>
        </p:spPr>
        <p:txBody>
          <a:bodyPr wrap="square" rtlCol="0">
            <a:spAutoFit/>
          </a:bodyPr>
          <a:lstStyle/>
          <a:p>
            <a:r>
              <a:rPr lang="en-US" altLang="en-US" sz="3600" dirty="0">
                <a:latin typeface="+mn-lt"/>
              </a:rPr>
              <a:t>Expanding -</a:t>
            </a:r>
          </a:p>
          <a:p>
            <a:endParaRPr lang="en-US" sz="3600" dirty="0">
              <a:latin typeface="+mn-lt"/>
            </a:endParaRPr>
          </a:p>
        </p:txBody>
      </p:sp>
      <p:sp>
        <p:nvSpPr>
          <p:cNvPr id="5" name="TextBox 4"/>
          <p:cNvSpPr txBox="1"/>
          <p:nvPr/>
        </p:nvSpPr>
        <p:spPr>
          <a:xfrm>
            <a:off x="3124200" y="5647314"/>
            <a:ext cx="5867400" cy="1200329"/>
          </a:xfrm>
          <a:prstGeom prst="rect">
            <a:avLst/>
          </a:prstGeom>
          <a:noFill/>
        </p:spPr>
        <p:txBody>
          <a:bodyPr wrap="square" rtlCol="0">
            <a:spAutoFit/>
          </a:bodyPr>
          <a:lstStyle/>
          <a:p>
            <a:pPr lvl="0">
              <a:tabLst>
                <a:tab pos="400050" algn="l"/>
              </a:tabLst>
            </a:pPr>
            <a:r>
              <a:rPr lang="en-US" sz="2400" dirty="0">
                <a:latin typeface="+mn-lt"/>
              </a:rPr>
              <a:t>- May help with entrenched dynamic and with satisfaction for both patient </a:t>
            </a:r>
            <a:r>
              <a:rPr lang="en-US" sz="2400" i="1" dirty="0">
                <a:latin typeface="+mn-lt"/>
              </a:rPr>
              <a:t>and</a:t>
            </a:r>
            <a:r>
              <a:rPr lang="en-US" sz="2400" dirty="0">
                <a:latin typeface="+mn-lt"/>
              </a:rPr>
              <a:t> clinician</a:t>
            </a:r>
          </a:p>
          <a:p>
            <a:endParaRPr lang="en-US" sz="2400" dirty="0">
              <a:latin typeface="+mn-lt"/>
            </a:endParaRPr>
          </a:p>
        </p:txBody>
      </p:sp>
    </p:spTree>
    <p:extLst>
      <p:ext uri="{BB962C8B-B14F-4D97-AF65-F5344CB8AC3E}">
        <p14:creationId xmlns:p14="http://schemas.microsoft.com/office/powerpoint/2010/main" val="429177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990600" y="304799"/>
            <a:ext cx="6629400" cy="1676401"/>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lvl="0" algn="ctr" defTabSz="755650">
              <a:lnSpc>
                <a:spcPct val="90000"/>
              </a:lnSpc>
              <a:spcAft>
                <a:spcPct val="35000"/>
              </a:spcAft>
            </a:pPr>
            <a:r>
              <a:rPr lang="en-US" sz="3200" dirty="0">
                <a:solidFill>
                  <a:schemeClr val="bg1"/>
                </a:solidFill>
                <a:hlinkClick r:id="rId3"/>
              </a:rPr>
              <a:t>tomlinde.com </a:t>
            </a:r>
            <a:r>
              <a:rPr lang="en-US" sz="3200" dirty="0"/>
              <a:t>&gt; Training Materials</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Freeform 12"/>
          <p:cNvSpPr/>
          <p:nvPr/>
        </p:nvSpPr>
        <p:spPr>
          <a:xfrm>
            <a:off x="986161" y="2262273"/>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algn="ctr"/>
            <a:r>
              <a:rPr lang="en-US" sz="2000" dirty="0"/>
              <a:t>Crib Notes</a:t>
            </a:r>
          </a:p>
        </p:txBody>
      </p:sp>
      <p:sp>
        <p:nvSpPr>
          <p:cNvPr id="15" name="Freeform 14"/>
          <p:cNvSpPr/>
          <p:nvPr/>
        </p:nvSpPr>
        <p:spPr>
          <a:xfrm>
            <a:off x="988380" y="5361327"/>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marL="0" marR="0" lvl="0" indent="0" algn="ctr" defTabSz="755650" rtl="0" eaLnBrk="1" fontAlgn="base" latinLnBrk="0" hangingPunct="1">
              <a:lnSpc>
                <a:spcPct val="90000"/>
              </a:lnSpc>
              <a:spcBef>
                <a:spcPct val="0"/>
              </a:spcBef>
              <a:spcAft>
                <a:spcPct val="35000"/>
              </a:spcAft>
              <a:buClrTx/>
              <a:buSzTx/>
              <a:buFontTx/>
              <a:buNone/>
              <a:tabLst/>
              <a:defRPr/>
            </a:pPr>
            <a:r>
              <a:rPr lang="en-US" sz="2000" dirty="0">
                <a:solidFill>
                  <a:prstClr val="white"/>
                </a:solidFill>
                <a:latin typeface="Calibri"/>
              </a:rPr>
              <a:t>And more</a:t>
            </a:r>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Freeform 15"/>
          <p:cNvSpPr/>
          <p:nvPr/>
        </p:nvSpPr>
        <p:spPr>
          <a:xfrm>
            <a:off x="991340" y="3811800"/>
            <a:ext cx="1804613" cy="126845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algn="ctr"/>
            <a:r>
              <a:rPr lang="en-US" sz="2000" dirty="0"/>
              <a:t>EMR text, e.g.</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2F28371-E0A0-4F93-9EA0-7BF4E78E52E7}" type="slidenum">
              <a:rPr kumimoji="0" lang="en-US" sz="1200" b="0" i="0" u="none" strike="noStrike" kern="1200" cap="none" spc="0" normalizeH="0" baseline="0" noProof="0" smtClean="0">
                <a:ln>
                  <a:noFill/>
                </a:ln>
                <a:solidFill>
                  <a:prstClr val="black">
                    <a:tint val="75000"/>
                  </a:prstClr>
                </a:solidFill>
                <a:effectLst/>
                <a:uLnTx/>
                <a:uFillTx/>
                <a:latin typeface="Constantia" pitchFamily="18"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prstClr val="black">
                  <a:tint val="75000"/>
                </a:prstClr>
              </a:solidFill>
              <a:effectLst/>
              <a:uLnTx/>
              <a:uFillTx/>
              <a:latin typeface="Constantia" pitchFamily="18" charset="0"/>
              <a:ea typeface="+mn-ea"/>
              <a:cs typeface="Arial" charset="0"/>
            </a:endParaRPr>
          </a:p>
        </p:txBody>
      </p:sp>
      <p:sp>
        <p:nvSpPr>
          <p:cNvPr id="19" name="Freeform 17">
            <a:extLst>
              <a:ext uri="{FF2B5EF4-FFF2-40B4-BE49-F238E27FC236}">
                <a16:creationId xmlns:a16="http://schemas.microsoft.com/office/drawing/2014/main" id="{9EF554B6-40D6-4999-8AE2-90D303A28F0E}"/>
              </a:ext>
            </a:extLst>
          </p:cNvPr>
          <p:cNvSpPr/>
          <p:nvPr/>
        </p:nvSpPr>
        <p:spPr>
          <a:xfrm>
            <a:off x="2971800" y="3792935"/>
            <a:ext cx="5791200" cy="130618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marL="342900" lvl="0" indent="-342900" defTabSz="755650" rtl="0">
              <a:lnSpc>
                <a:spcPct val="90000"/>
              </a:lnSpc>
              <a:spcBef>
                <a:spcPct val="0"/>
              </a:spcBef>
              <a:spcAft>
                <a:spcPct val="35000"/>
              </a:spcAft>
              <a:buFont typeface="Arial" panose="020B0604020202020204" pitchFamily="34" charset="0"/>
              <a:buChar char="•"/>
            </a:pPr>
            <a:r>
              <a:rPr lang="en-US" sz="2000" i="1" kern="1200" dirty="0"/>
              <a:t>Illness </a:t>
            </a:r>
            <a:r>
              <a:rPr lang="en-US" sz="2000" i="1" dirty="0"/>
              <a:t>Anxiety literature for patients</a:t>
            </a:r>
          </a:p>
          <a:p>
            <a:pPr marL="342900" lvl="0" indent="-342900" defTabSz="755650" rtl="0">
              <a:lnSpc>
                <a:spcPct val="90000"/>
              </a:lnSpc>
              <a:spcBef>
                <a:spcPct val="0"/>
              </a:spcBef>
              <a:spcAft>
                <a:spcPct val="35000"/>
              </a:spcAft>
              <a:buFont typeface="Arial" panose="020B0604020202020204" pitchFamily="34" charset="0"/>
              <a:buChar char="•"/>
            </a:pPr>
            <a:r>
              <a:rPr lang="en-US" sz="2000" i="1" dirty="0"/>
              <a:t>10 ways to activate from depression</a:t>
            </a:r>
            <a:endParaRPr lang="en-US" sz="2000" kern="1200" dirty="0"/>
          </a:p>
        </p:txBody>
      </p:sp>
      <p:sp>
        <p:nvSpPr>
          <p:cNvPr id="20" name="Freeform 17">
            <a:extLst>
              <a:ext uri="{FF2B5EF4-FFF2-40B4-BE49-F238E27FC236}">
                <a16:creationId xmlns:a16="http://schemas.microsoft.com/office/drawing/2014/main" id="{A5FE9181-F070-4E97-9BD6-7B6B08ECE6BB}"/>
              </a:ext>
            </a:extLst>
          </p:cNvPr>
          <p:cNvSpPr/>
          <p:nvPr/>
        </p:nvSpPr>
        <p:spPr>
          <a:xfrm>
            <a:off x="2971800" y="2262273"/>
            <a:ext cx="5791200" cy="130618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marL="342900" lvl="0" indent="-342900" defTabSz="755650" rtl="0">
              <a:lnSpc>
                <a:spcPct val="90000"/>
              </a:lnSpc>
              <a:spcBef>
                <a:spcPct val="0"/>
              </a:spcBef>
              <a:spcAft>
                <a:spcPct val="35000"/>
              </a:spcAft>
              <a:buFont typeface="Arial" panose="020B0604020202020204" pitchFamily="34" charset="0"/>
              <a:buChar char="•"/>
            </a:pPr>
            <a:r>
              <a:rPr lang="en-US" sz="2000" i="1" dirty="0"/>
              <a:t>This presentation on two pages</a:t>
            </a:r>
          </a:p>
        </p:txBody>
      </p:sp>
      <p:sp>
        <p:nvSpPr>
          <p:cNvPr id="21" name="Freeform 17">
            <a:extLst>
              <a:ext uri="{FF2B5EF4-FFF2-40B4-BE49-F238E27FC236}">
                <a16:creationId xmlns:a16="http://schemas.microsoft.com/office/drawing/2014/main" id="{FB93AED8-B258-4303-BF00-CA68A163AA3B}"/>
              </a:ext>
            </a:extLst>
          </p:cNvPr>
          <p:cNvSpPr/>
          <p:nvPr/>
        </p:nvSpPr>
        <p:spPr>
          <a:xfrm>
            <a:off x="2971800" y="5342462"/>
            <a:ext cx="5791200" cy="1306184"/>
          </a:xfrm>
          <a:custGeom>
            <a:avLst/>
            <a:gdLst>
              <a:gd name="connsiteX0" fmla="*/ 0 w 1685199"/>
              <a:gd name="connsiteY0" fmla="*/ 0 h 842599"/>
              <a:gd name="connsiteX1" fmla="*/ 1685199 w 1685199"/>
              <a:gd name="connsiteY1" fmla="*/ 0 h 842599"/>
              <a:gd name="connsiteX2" fmla="*/ 1685199 w 1685199"/>
              <a:gd name="connsiteY2" fmla="*/ 842599 h 842599"/>
              <a:gd name="connsiteX3" fmla="*/ 0 w 1685199"/>
              <a:gd name="connsiteY3" fmla="*/ 842599 h 842599"/>
              <a:gd name="connsiteX4" fmla="*/ 0 w 1685199"/>
              <a:gd name="connsiteY4" fmla="*/ 0 h 84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199" h="842599">
                <a:moveTo>
                  <a:pt x="0" y="0"/>
                </a:moveTo>
                <a:lnTo>
                  <a:pt x="1685199" y="0"/>
                </a:lnTo>
                <a:lnTo>
                  <a:pt x="1685199" y="842599"/>
                </a:lnTo>
                <a:lnTo>
                  <a:pt x="0" y="842599"/>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795" tIns="10795" rIns="10795" bIns="10795" numCol="1" spcCol="1270" anchor="ctr" anchorCtr="0">
            <a:noAutofit/>
          </a:bodyPr>
          <a:lstStyle/>
          <a:p>
            <a:pPr marL="342900" lvl="0" indent="-342900" defTabSz="755650" rtl="0">
              <a:lnSpc>
                <a:spcPct val="90000"/>
              </a:lnSpc>
              <a:spcBef>
                <a:spcPct val="0"/>
              </a:spcBef>
              <a:spcAft>
                <a:spcPct val="35000"/>
              </a:spcAft>
              <a:buFont typeface="Arial" panose="020B0604020202020204" pitchFamily="34" charset="0"/>
              <a:buChar char="•"/>
            </a:pPr>
            <a:r>
              <a:rPr lang="en-US" sz="2000" i="1" dirty="0"/>
              <a:t>This slide show</a:t>
            </a:r>
          </a:p>
          <a:p>
            <a:pPr marL="342900" lvl="0" indent="-342900" defTabSz="755650" rtl="0">
              <a:lnSpc>
                <a:spcPct val="90000"/>
              </a:lnSpc>
              <a:spcBef>
                <a:spcPct val="0"/>
              </a:spcBef>
              <a:spcAft>
                <a:spcPct val="35000"/>
              </a:spcAft>
              <a:buFont typeface="Arial" panose="020B0604020202020204" pitchFamily="34" charset="0"/>
              <a:buChar char="•"/>
            </a:pPr>
            <a:r>
              <a:rPr lang="en-US" sz="2000" i="1" dirty="0"/>
              <a:t>Shrink Rap: Psych concepts for physicians</a:t>
            </a:r>
          </a:p>
        </p:txBody>
      </p:sp>
    </p:spTree>
    <p:extLst>
      <p:ext uri="{BB962C8B-B14F-4D97-AF65-F5344CB8AC3E}">
        <p14:creationId xmlns:p14="http://schemas.microsoft.com/office/powerpoint/2010/main" val="37944044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2FEA-3C6B-4538-A0E0-2D0B80037F2D}"/>
              </a:ext>
            </a:extLst>
          </p:cNvPr>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a:t>Grant’s Case</a:t>
            </a:r>
          </a:p>
        </p:txBody>
      </p:sp>
      <p:sp>
        <p:nvSpPr>
          <p:cNvPr id="3" name="Content Placeholder 2">
            <a:extLst>
              <a:ext uri="{FF2B5EF4-FFF2-40B4-BE49-F238E27FC236}">
                <a16:creationId xmlns:a16="http://schemas.microsoft.com/office/drawing/2014/main" id="{0BD993FB-B6FB-460B-B863-EB155F422DE5}"/>
              </a:ext>
            </a:extLst>
          </p:cNvPr>
          <p:cNvSpPr>
            <a:spLocks noGrp="1"/>
          </p:cNvSpPr>
          <p:nvPr>
            <p:ph idx="1"/>
          </p:nvPr>
        </p:nvSpPr>
        <p:spPr>
          <a:solidFill>
            <a:schemeClr val="accent1"/>
          </a:solidFill>
          <a:ln>
            <a:noFill/>
          </a:ln>
        </p:spPr>
        <p:style>
          <a:lnRef idx="0">
            <a:scrgbClr r="0" g="0" b="0"/>
          </a:lnRef>
          <a:fillRef idx="0">
            <a:scrgbClr r="0" g="0" b="0"/>
          </a:fillRef>
          <a:effectRef idx="0">
            <a:scrgbClr r="0" g="0" b="0"/>
          </a:effectRef>
          <a:fontRef idx="minor">
            <a:schemeClr val="lt1"/>
          </a:fontRef>
        </p:style>
        <p:txBody>
          <a:bodyPr/>
          <a:lstStyle/>
          <a:p>
            <a:pPr marL="0" marR="0">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LB, 76 y/o female, still working as the office manager of a King County Land Use program in Downtown Seattle.  She lives alone in her own home, has generally quite good health.  She is intelligent, articulate, and very anxious about her health, particularly chronic sinusitis, hiatal hernia, breast cancer.  I have cared for her since 2009 and feel we have an excellent patient-provider relationship.</a:t>
            </a:r>
          </a:p>
          <a:p>
            <a:pPr lvl="0">
              <a:spcBef>
                <a:spcPts val="0"/>
              </a:spcBef>
              <a:spcAft>
                <a:spcPts val="0"/>
              </a:spcAft>
              <a:buFont typeface="Calibri" panose="020F050202020403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She has a regimen of nasal irrigation, sinus steaming, decongestants, nasal steroids that she performs daily.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spcAft>
                <a:spcPts val="0"/>
              </a:spcAft>
              <a:buFont typeface="Calibri" panose="020F050202020403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She monitors her temperature multiple times a day, and becomes highly alarmed if there is a variation from morning to evening in her temperature.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spcAft>
                <a:spcPts val="0"/>
              </a:spcAft>
              <a:buFont typeface="Calibri" panose="020F050202020403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Despite serial consults with Otolaryngologists and serial CT sinus scans that do not show sinusitis, she persists in her conviction that she suffers recurrent sinusitis.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spcAft>
                <a:spcPts val="0"/>
              </a:spcAft>
              <a:buFont typeface="Calibri" panose="020F050202020403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She has had 17 visits with me in the last 12 months, either phone or office, to address these concerns.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spcAft>
                <a:spcPts val="0"/>
              </a:spcAft>
              <a:buFont typeface="Calibri" panose="020F050202020403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She does yearly mammograms and specifically schedules an office visit with me for the day after the mammogram to receive the report in person, dreading the news each time.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spcBef>
                <a:spcPts val="0"/>
              </a:spcBef>
              <a:spcAft>
                <a:spcPts val="0"/>
              </a:spcAft>
              <a:buFont typeface="Calibri" panose="020F0502020204030204" pitchFamily="34" charset="0"/>
              <a:buChar char="-"/>
            </a:pPr>
            <a:r>
              <a:rPr lang="en-US" sz="1600" dirty="0">
                <a:latin typeface="Calibri" panose="020F0502020204030204" pitchFamily="34" charset="0"/>
                <a:ea typeface="Times New Roman" panose="02020603050405020304" pitchFamily="18" charset="0"/>
                <a:cs typeface="Times New Roman" panose="02020603050405020304" pitchFamily="18" charset="0"/>
              </a:rPr>
              <a:t>She is charming, pleasant, recognizes her “neuroses”, and is highly receptive of my assessments and reassurances.</a:t>
            </a:r>
          </a:p>
          <a:p>
            <a:pPr marL="0" lvl="0" indent="0">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8755CEF-F8D3-4480-8EDA-2B8F7BB676A2}"/>
              </a:ext>
            </a:extLst>
          </p:cNvPr>
          <p:cNvSpPr>
            <a:spLocks noGrp="1"/>
          </p:cNvSpPr>
          <p:nvPr>
            <p:ph type="sldNum" sz="quarter" idx="12"/>
          </p:nvPr>
        </p:nvSpPr>
        <p:spPr/>
        <p:txBody>
          <a:bodyPr/>
          <a:lstStyle/>
          <a:p>
            <a:pPr>
              <a:defRPr/>
            </a:pPr>
            <a:fld id="{076B516E-AAB0-4AFC-86E1-5E3FDBECAB33}" type="slidenum">
              <a:rPr lang="en-US" smtClean="0"/>
              <a:pPr>
                <a:defRPr/>
              </a:pPr>
              <a:t>48</a:t>
            </a:fld>
            <a:endParaRPr lang="en-US"/>
          </a:p>
        </p:txBody>
      </p:sp>
    </p:spTree>
    <p:extLst>
      <p:ext uri="{BB962C8B-B14F-4D97-AF65-F5344CB8AC3E}">
        <p14:creationId xmlns:p14="http://schemas.microsoft.com/office/powerpoint/2010/main" val="42468090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2B165-C052-410C-B605-EFE379B8A50B}"/>
              </a:ext>
            </a:extLst>
          </p:cNvPr>
          <p:cNvSpPr>
            <a:spLocks noGrp="1"/>
          </p:cNvSpPr>
          <p:nvPr>
            <p:ph type="title"/>
          </p:nvPr>
        </p:nvSpPr>
        <p:spPr/>
        <p:txBody>
          <a:bodyPr/>
          <a:lstStyle/>
          <a:p>
            <a:r>
              <a:rPr lang="en-US" dirty="0"/>
              <a:t>Group Task</a:t>
            </a:r>
          </a:p>
        </p:txBody>
      </p:sp>
      <p:sp>
        <p:nvSpPr>
          <p:cNvPr id="3" name="Content Placeholder 2">
            <a:extLst>
              <a:ext uri="{FF2B5EF4-FFF2-40B4-BE49-F238E27FC236}">
                <a16:creationId xmlns:a16="http://schemas.microsoft.com/office/drawing/2014/main" id="{671108B6-B44C-477A-AB90-9A9E974E1456}"/>
              </a:ext>
            </a:extLst>
          </p:cNvPr>
          <p:cNvSpPr>
            <a:spLocks noGrp="1"/>
          </p:cNvSpPr>
          <p:nvPr>
            <p:ph idx="1"/>
          </p:nvPr>
        </p:nvSpPr>
        <p:spPr/>
        <p:txBody>
          <a:bodyPr/>
          <a:lstStyle/>
          <a:p>
            <a:r>
              <a:rPr lang="en-US" dirty="0"/>
              <a:t>How might this case go poorly?</a:t>
            </a:r>
          </a:p>
          <a:p>
            <a:r>
              <a:rPr lang="en-US" dirty="0"/>
              <a:t>How might it go well?</a:t>
            </a:r>
          </a:p>
          <a:p>
            <a:r>
              <a:rPr lang="en-US" dirty="0"/>
              <a:t>Describe application of tools reviewed here.</a:t>
            </a:r>
          </a:p>
        </p:txBody>
      </p:sp>
      <p:sp>
        <p:nvSpPr>
          <p:cNvPr id="4" name="Slide Number Placeholder 3">
            <a:extLst>
              <a:ext uri="{FF2B5EF4-FFF2-40B4-BE49-F238E27FC236}">
                <a16:creationId xmlns:a16="http://schemas.microsoft.com/office/drawing/2014/main" id="{CE0C3589-F4D2-4A35-9851-32E6DDE01D09}"/>
              </a:ext>
            </a:extLst>
          </p:cNvPr>
          <p:cNvSpPr>
            <a:spLocks noGrp="1"/>
          </p:cNvSpPr>
          <p:nvPr>
            <p:ph type="sldNum" sz="quarter" idx="12"/>
          </p:nvPr>
        </p:nvSpPr>
        <p:spPr/>
        <p:txBody>
          <a:bodyPr/>
          <a:lstStyle/>
          <a:p>
            <a:pPr>
              <a:defRPr/>
            </a:pPr>
            <a:fld id="{076B516E-AAB0-4AFC-86E1-5E3FDBECAB33}" type="slidenum">
              <a:rPr lang="en-US" smtClean="0"/>
              <a:pPr>
                <a:defRPr/>
              </a:pPr>
              <a:t>49</a:t>
            </a:fld>
            <a:endParaRPr lang="en-US"/>
          </a:p>
        </p:txBody>
      </p:sp>
    </p:spTree>
    <p:extLst>
      <p:ext uri="{BB962C8B-B14F-4D97-AF65-F5344CB8AC3E}">
        <p14:creationId xmlns:p14="http://schemas.microsoft.com/office/powerpoint/2010/main" val="184132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0" y="457200"/>
            <a:ext cx="7315200" cy="914400"/>
          </a:xfrm>
        </p:spPr>
        <p:txBody>
          <a:bodyPr/>
          <a:lstStyle/>
          <a:p>
            <a:pPr eaLnBrk="1" hangingPunct="1"/>
            <a:r>
              <a:rPr lang="en-US" altLang="en-US" dirty="0"/>
              <a:t>Higher Incidence In: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27257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pPr>
              <a:defRPr/>
            </a:pPr>
            <a:fld id="{8174D188-F68D-408D-B1A3-5A27E1BE1E0B}"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4BCDBB81-F6CE-4359-915A-592ED870E9DD}"/>
                                            </p:graphicEl>
                                          </p:spTgt>
                                        </p:tgtEl>
                                        <p:attrNameLst>
                                          <p:attrName>style.visibility</p:attrName>
                                        </p:attrNameLst>
                                      </p:cBhvr>
                                      <p:to>
                                        <p:strVal val="visible"/>
                                      </p:to>
                                    </p:set>
                                    <p:anim calcmode="lin" valueType="num">
                                      <p:cBhvr additive="base">
                                        <p:cTn id="7" dur="500" fill="hold"/>
                                        <p:tgtEl>
                                          <p:spTgt spid="4">
                                            <p:graphicEl>
                                              <a:dgm id="{4BCDBB81-F6CE-4359-915A-592ED870E9D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4BCDBB81-F6CE-4359-915A-592ED870E9D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3E14F0E-1575-47BD-BA5F-3791809E613D}"/>
                                            </p:graphicEl>
                                          </p:spTgt>
                                        </p:tgtEl>
                                        <p:attrNameLst>
                                          <p:attrName>style.visibility</p:attrName>
                                        </p:attrNameLst>
                                      </p:cBhvr>
                                      <p:to>
                                        <p:strVal val="visible"/>
                                      </p:to>
                                    </p:set>
                                    <p:anim calcmode="lin" valueType="num">
                                      <p:cBhvr additive="base">
                                        <p:cTn id="13" dur="500" fill="hold"/>
                                        <p:tgtEl>
                                          <p:spTgt spid="4">
                                            <p:graphicEl>
                                              <a:dgm id="{D3E14F0E-1575-47BD-BA5F-3791809E613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3E14F0E-1575-47BD-BA5F-3791809E613D}"/>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2F8B6D00-9389-4DBE-9621-EA421264E76D}"/>
                                            </p:graphicEl>
                                          </p:spTgt>
                                        </p:tgtEl>
                                        <p:attrNameLst>
                                          <p:attrName>style.visibility</p:attrName>
                                        </p:attrNameLst>
                                      </p:cBhvr>
                                      <p:to>
                                        <p:strVal val="visible"/>
                                      </p:to>
                                    </p:set>
                                    <p:anim calcmode="lin" valueType="num">
                                      <p:cBhvr additive="base">
                                        <p:cTn id="19" dur="500" fill="hold"/>
                                        <p:tgtEl>
                                          <p:spTgt spid="4">
                                            <p:graphicEl>
                                              <a:dgm id="{2F8B6D00-9389-4DBE-9621-EA421264E76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2F8B6D00-9389-4DBE-9621-EA421264E76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8229600" cy="1143000"/>
          </a:xfrm>
        </p:spPr>
        <p:txBody>
          <a:bodyPr/>
          <a:lstStyle/>
          <a:p>
            <a:pPr eaLnBrk="1" hangingPunct="1"/>
            <a:r>
              <a:rPr lang="en-US" altLang="en-US" dirty="0"/>
              <a:t>Somatization Cycle:</a:t>
            </a:r>
          </a:p>
        </p:txBody>
      </p:sp>
      <p:sp>
        <p:nvSpPr>
          <p:cNvPr id="2" name="Slide Number Placeholder 1"/>
          <p:cNvSpPr>
            <a:spLocks noGrp="1"/>
          </p:cNvSpPr>
          <p:nvPr>
            <p:ph type="sldNum" sz="quarter" idx="12"/>
          </p:nvPr>
        </p:nvSpPr>
        <p:spPr/>
        <p:txBody>
          <a:bodyPr/>
          <a:lstStyle/>
          <a:p>
            <a:pPr>
              <a:defRPr/>
            </a:pPr>
            <a:fld id="{0D2707CA-51AC-431C-970D-FA39933E0623}" type="slidenum">
              <a:rPr lang="en-US" smtClean="0"/>
              <a:pPr>
                <a:defRPr/>
              </a:pPr>
              <a:t>6</a:t>
            </a:fld>
            <a:endParaRPr lang="en-US"/>
          </a:p>
        </p:txBody>
      </p:sp>
      <p:sp>
        <p:nvSpPr>
          <p:cNvPr id="5" name="Circular Arrow 4"/>
          <p:cNvSpPr/>
          <p:nvPr/>
        </p:nvSpPr>
        <p:spPr>
          <a:xfrm>
            <a:off x="1703620" y="789651"/>
            <a:ext cx="5736758" cy="5736758"/>
          </a:xfrm>
          <a:prstGeom prst="circularArrow">
            <a:avLst>
              <a:gd name="adj1" fmla="val 5544"/>
              <a:gd name="adj2" fmla="val 330680"/>
              <a:gd name="adj3" fmla="val 14631503"/>
              <a:gd name="adj4" fmla="val 16884303"/>
              <a:gd name="adj5" fmla="val 5757"/>
            </a:avLst>
          </a:pr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6" name="Freeform 5"/>
          <p:cNvSpPr/>
          <p:nvPr/>
        </p:nvSpPr>
        <p:spPr>
          <a:xfrm>
            <a:off x="3752701" y="839671"/>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Recognize and note signs and symptoms</a:t>
            </a:r>
          </a:p>
        </p:txBody>
      </p:sp>
      <p:sp>
        <p:nvSpPr>
          <p:cNvPr id="7" name="Freeform 6"/>
          <p:cNvSpPr/>
          <p:nvPr/>
        </p:nvSpPr>
        <p:spPr>
          <a:xfrm>
            <a:off x="5848498" y="1686286"/>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1607181"/>
              <a:satOff val="-2411"/>
              <a:lumOff val="-392"/>
              <a:alphaOff val="0"/>
            </a:schemeClr>
          </a:fillRef>
          <a:effectRef idx="0">
            <a:schemeClr val="accent3">
              <a:hueOff val="1607181"/>
              <a:satOff val="-2411"/>
              <a:lumOff val="-392"/>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Ponder meaning and make interpretations</a:t>
            </a:r>
          </a:p>
        </p:txBody>
      </p:sp>
      <p:sp>
        <p:nvSpPr>
          <p:cNvPr id="8" name="Freeform 7"/>
          <p:cNvSpPr/>
          <p:nvPr/>
        </p:nvSpPr>
        <p:spPr>
          <a:xfrm>
            <a:off x="6301850" y="3048000"/>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3214361"/>
              <a:satOff val="-4823"/>
              <a:lumOff val="-784"/>
              <a:alphaOff val="0"/>
            </a:schemeClr>
          </a:fillRef>
          <a:effectRef idx="0">
            <a:schemeClr val="accent3">
              <a:hueOff val="3214361"/>
              <a:satOff val="-4823"/>
              <a:lumOff val="-784"/>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Worry about negative meanings</a:t>
            </a:r>
          </a:p>
        </p:txBody>
      </p:sp>
      <p:sp>
        <p:nvSpPr>
          <p:cNvPr id="9" name="Freeform 8"/>
          <p:cNvSpPr/>
          <p:nvPr/>
        </p:nvSpPr>
        <p:spPr>
          <a:xfrm>
            <a:off x="6096000" y="4362302"/>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4821541"/>
              <a:satOff val="-7234"/>
              <a:lumOff val="-1176"/>
              <a:alphaOff val="0"/>
            </a:schemeClr>
          </a:fillRef>
          <a:effectRef idx="0">
            <a:schemeClr val="accent3">
              <a:hueOff val="4821541"/>
              <a:satOff val="-7234"/>
              <a:lumOff val="-1176"/>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Generate fear arousal </a:t>
            </a:r>
          </a:p>
        </p:txBody>
      </p:sp>
      <p:sp>
        <p:nvSpPr>
          <p:cNvPr id="10" name="Freeform 9"/>
          <p:cNvSpPr/>
          <p:nvPr/>
        </p:nvSpPr>
        <p:spPr>
          <a:xfrm>
            <a:off x="5029200" y="5638800"/>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6428722"/>
              <a:satOff val="-9646"/>
              <a:lumOff val="-1569"/>
              <a:alphaOff val="0"/>
            </a:schemeClr>
          </a:fillRef>
          <a:effectRef idx="0">
            <a:schemeClr val="accent3">
              <a:hueOff val="6428722"/>
              <a:satOff val="-9646"/>
              <a:lumOff val="-1569"/>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a:lnSpc>
                <a:spcPct val="90000"/>
              </a:lnSpc>
              <a:spcAft>
                <a:spcPct val="35000"/>
              </a:spcAft>
            </a:pPr>
            <a:r>
              <a:rPr lang="en-US" sz="1400" kern="1200" dirty="0"/>
              <a:t>Increased </a:t>
            </a:r>
            <a:r>
              <a:rPr lang="en-US" sz="1400" dirty="0"/>
              <a:t>symptoms and vigilance</a:t>
            </a:r>
            <a:endParaRPr lang="en-US" sz="1400" kern="1200" dirty="0"/>
          </a:p>
        </p:txBody>
      </p:sp>
      <p:sp>
        <p:nvSpPr>
          <p:cNvPr id="11" name="Freeform 10"/>
          <p:cNvSpPr/>
          <p:nvPr/>
        </p:nvSpPr>
        <p:spPr>
          <a:xfrm>
            <a:off x="1600200" y="4362302"/>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8035903"/>
              <a:satOff val="-12057"/>
              <a:lumOff val="-1961"/>
              <a:alphaOff val="0"/>
            </a:schemeClr>
          </a:fillRef>
          <a:effectRef idx="0">
            <a:schemeClr val="accent3">
              <a:hueOff val="8035903"/>
              <a:satOff val="-12057"/>
              <a:lumOff val="-1961"/>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Seek care and comfort</a:t>
            </a:r>
          </a:p>
        </p:txBody>
      </p:sp>
      <p:sp>
        <p:nvSpPr>
          <p:cNvPr id="12" name="Freeform 11"/>
          <p:cNvSpPr/>
          <p:nvPr/>
        </p:nvSpPr>
        <p:spPr>
          <a:xfrm>
            <a:off x="1203550" y="3036498"/>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9643083"/>
              <a:satOff val="-14469"/>
              <a:lumOff val="-2353"/>
              <a:alphaOff val="0"/>
            </a:schemeClr>
          </a:fillRef>
          <a:effectRef idx="0">
            <a:schemeClr val="accent3">
              <a:hueOff val="9643083"/>
              <a:satOff val="-14469"/>
              <a:lumOff val="-2353"/>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Feel better with attention – </a:t>
            </a:r>
            <a:r>
              <a:rPr lang="en-US" sz="1400" i="1" kern="1200" dirty="0"/>
              <a:t>temporarily</a:t>
            </a:r>
            <a:endParaRPr lang="en-US" sz="1400" kern="1200" dirty="0"/>
          </a:p>
        </p:txBody>
      </p:sp>
      <p:sp>
        <p:nvSpPr>
          <p:cNvPr id="13" name="Freeform 12"/>
          <p:cNvSpPr/>
          <p:nvPr/>
        </p:nvSpPr>
        <p:spPr>
          <a:xfrm>
            <a:off x="1703620" y="1658969"/>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Monitor for recurrence</a:t>
            </a:r>
          </a:p>
        </p:txBody>
      </p:sp>
      <p:sp>
        <p:nvSpPr>
          <p:cNvPr id="14" name="Freeform 13"/>
          <p:cNvSpPr/>
          <p:nvPr/>
        </p:nvSpPr>
        <p:spPr>
          <a:xfrm>
            <a:off x="2590800" y="5638800"/>
            <a:ext cx="1638597" cy="819298"/>
          </a:xfrm>
          <a:custGeom>
            <a:avLst/>
            <a:gdLst>
              <a:gd name="connsiteX0" fmla="*/ 0 w 1638597"/>
              <a:gd name="connsiteY0" fmla="*/ 136552 h 819298"/>
              <a:gd name="connsiteX1" fmla="*/ 136552 w 1638597"/>
              <a:gd name="connsiteY1" fmla="*/ 0 h 819298"/>
              <a:gd name="connsiteX2" fmla="*/ 1502045 w 1638597"/>
              <a:gd name="connsiteY2" fmla="*/ 0 h 819298"/>
              <a:gd name="connsiteX3" fmla="*/ 1638597 w 1638597"/>
              <a:gd name="connsiteY3" fmla="*/ 136552 h 819298"/>
              <a:gd name="connsiteX4" fmla="*/ 1638597 w 1638597"/>
              <a:gd name="connsiteY4" fmla="*/ 682746 h 819298"/>
              <a:gd name="connsiteX5" fmla="*/ 1502045 w 1638597"/>
              <a:gd name="connsiteY5" fmla="*/ 819298 h 819298"/>
              <a:gd name="connsiteX6" fmla="*/ 136552 w 1638597"/>
              <a:gd name="connsiteY6" fmla="*/ 819298 h 819298"/>
              <a:gd name="connsiteX7" fmla="*/ 0 w 1638597"/>
              <a:gd name="connsiteY7" fmla="*/ 682746 h 819298"/>
              <a:gd name="connsiteX8" fmla="*/ 0 w 1638597"/>
              <a:gd name="connsiteY8" fmla="*/ 136552 h 819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8597" h="819298">
                <a:moveTo>
                  <a:pt x="0" y="136552"/>
                </a:moveTo>
                <a:cubicBezTo>
                  <a:pt x="0" y="61136"/>
                  <a:pt x="61136" y="0"/>
                  <a:pt x="136552" y="0"/>
                </a:cubicBezTo>
                <a:lnTo>
                  <a:pt x="1502045" y="0"/>
                </a:lnTo>
                <a:cubicBezTo>
                  <a:pt x="1577461" y="0"/>
                  <a:pt x="1638597" y="61136"/>
                  <a:pt x="1638597" y="136552"/>
                </a:cubicBezTo>
                <a:lnTo>
                  <a:pt x="1638597" y="682746"/>
                </a:lnTo>
                <a:cubicBezTo>
                  <a:pt x="1638597" y="758162"/>
                  <a:pt x="1577461" y="819298"/>
                  <a:pt x="1502045" y="819298"/>
                </a:cubicBezTo>
                <a:lnTo>
                  <a:pt x="136552" y="819298"/>
                </a:lnTo>
                <a:cubicBezTo>
                  <a:pt x="61136" y="819298"/>
                  <a:pt x="0" y="758162"/>
                  <a:pt x="0" y="682746"/>
                </a:cubicBezTo>
                <a:lnTo>
                  <a:pt x="0" y="136552"/>
                </a:lnTo>
                <a:close/>
              </a:path>
            </a:pathLst>
          </a:custGeom>
          <a:solidFill>
            <a:schemeClr val="accent5">
              <a:lumMod val="75000"/>
            </a:schemeClr>
          </a:solidFill>
        </p:spPr>
        <p:style>
          <a:lnRef idx="2">
            <a:schemeClr val="lt1">
              <a:hueOff val="0"/>
              <a:satOff val="0"/>
              <a:lumOff val="0"/>
              <a:alphaOff val="0"/>
            </a:schemeClr>
          </a:lnRef>
          <a:fillRef idx="1">
            <a:schemeClr val="accent3">
              <a:hueOff val="6428722"/>
              <a:satOff val="-9646"/>
              <a:lumOff val="-1569"/>
              <a:alphaOff val="0"/>
            </a:schemeClr>
          </a:fillRef>
          <a:effectRef idx="0">
            <a:schemeClr val="accent3">
              <a:hueOff val="6428722"/>
              <a:satOff val="-9646"/>
              <a:lumOff val="-1569"/>
              <a:alphaOff val="0"/>
            </a:schemeClr>
          </a:effectRef>
          <a:fontRef idx="minor">
            <a:schemeClr val="lt1"/>
          </a:fontRef>
        </p:style>
        <p:txBody>
          <a:bodyPr spcFirstLastPara="0" vert="horz" wrap="square" lIns="93335" tIns="93335" rIns="93335" bIns="93335" numCol="1" spcCol="1270" anchor="ctr" anchorCtr="0">
            <a:noAutofit/>
          </a:bodyPr>
          <a:lstStyle/>
          <a:p>
            <a:pPr lvl="0" algn="ctr" defTabSz="622300" rtl="0">
              <a:lnSpc>
                <a:spcPct val="90000"/>
              </a:lnSpc>
              <a:spcBef>
                <a:spcPct val="0"/>
              </a:spcBef>
              <a:spcAft>
                <a:spcPct val="35000"/>
              </a:spcAft>
            </a:pPr>
            <a:r>
              <a:rPr lang="en-US" sz="1400" kern="1200" dirty="0"/>
              <a:t>Catastrophic interpretation (magnified threat assessment)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a:t>Cycle 2: Belief, Symptom, Behavior</a:t>
            </a:r>
          </a:p>
        </p:txBody>
      </p:sp>
      <p:sp>
        <p:nvSpPr>
          <p:cNvPr id="5" name="Freeform 4"/>
          <p:cNvSpPr/>
          <p:nvPr/>
        </p:nvSpPr>
        <p:spPr>
          <a:xfrm>
            <a:off x="3992996" y="1981200"/>
            <a:ext cx="4921616" cy="3690599"/>
          </a:xfrm>
          <a:custGeom>
            <a:avLst/>
            <a:gdLst>
              <a:gd name="connsiteX0" fmla="*/ 602884 w 3617234"/>
              <a:gd name="connsiteY0" fmla="*/ 0 h 4921615"/>
              <a:gd name="connsiteX1" fmla="*/ 3014350 w 3617234"/>
              <a:gd name="connsiteY1" fmla="*/ 0 h 4921615"/>
              <a:gd name="connsiteX2" fmla="*/ 3617234 w 3617234"/>
              <a:gd name="connsiteY2" fmla="*/ 602884 h 4921615"/>
              <a:gd name="connsiteX3" fmla="*/ 3617234 w 3617234"/>
              <a:gd name="connsiteY3" fmla="*/ 4921615 h 4921615"/>
              <a:gd name="connsiteX4" fmla="*/ 3617234 w 3617234"/>
              <a:gd name="connsiteY4" fmla="*/ 4921615 h 4921615"/>
              <a:gd name="connsiteX5" fmla="*/ 0 w 3617234"/>
              <a:gd name="connsiteY5" fmla="*/ 4921615 h 4921615"/>
              <a:gd name="connsiteX6" fmla="*/ 0 w 3617234"/>
              <a:gd name="connsiteY6" fmla="*/ 4921615 h 4921615"/>
              <a:gd name="connsiteX7" fmla="*/ 0 w 3617234"/>
              <a:gd name="connsiteY7" fmla="*/ 602884 h 4921615"/>
              <a:gd name="connsiteX8" fmla="*/ 602884 w 3617234"/>
              <a:gd name="connsiteY8" fmla="*/ 0 h 4921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7234" h="4921615">
                <a:moveTo>
                  <a:pt x="3617234" y="820285"/>
                </a:moveTo>
                <a:lnTo>
                  <a:pt x="3617234" y="4101330"/>
                </a:lnTo>
                <a:cubicBezTo>
                  <a:pt x="3617234" y="4554361"/>
                  <a:pt x="3418851" y="4921614"/>
                  <a:pt x="3174133" y="4921614"/>
                </a:cubicBezTo>
                <a:lnTo>
                  <a:pt x="0" y="4921614"/>
                </a:lnTo>
                <a:lnTo>
                  <a:pt x="0" y="4921614"/>
                </a:lnTo>
                <a:lnTo>
                  <a:pt x="0" y="1"/>
                </a:lnTo>
                <a:lnTo>
                  <a:pt x="0" y="1"/>
                </a:lnTo>
                <a:lnTo>
                  <a:pt x="3174133" y="1"/>
                </a:lnTo>
                <a:cubicBezTo>
                  <a:pt x="3418851" y="1"/>
                  <a:pt x="3617234" y="367254"/>
                  <a:pt x="3617234" y="820285"/>
                </a:cubicBezTo>
                <a:close/>
              </a:path>
            </a:pathLst>
          </a:cu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300404" rIns="424229" bIns="300405" numCol="1" spcCol="1270" anchor="ctr" anchorCtr="0">
            <a:noAutofit/>
          </a:bodyPr>
          <a:lstStyle/>
          <a:p>
            <a:pPr lvl="1" indent="-457200" algn="l" defTabSz="1244600" rtl="0">
              <a:lnSpc>
                <a:spcPct val="100000"/>
              </a:lnSpc>
              <a:spcBef>
                <a:spcPct val="0"/>
              </a:spcBef>
              <a:spcAft>
                <a:spcPts val="1800"/>
              </a:spcAft>
              <a:buFont typeface="Calibri" panose="020F0502020204030204" pitchFamily="34" charset="0"/>
              <a:buChar char="→"/>
            </a:pPr>
            <a:r>
              <a:rPr lang="en-US" sz="2800" kern="1200" dirty="0"/>
              <a:t>“Because I have a symptom, it’s a problem”  </a:t>
            </a:r>
          </a:p>
          <a:p>
            <a:pPr lvl="1" indent="-457200" algn="l" defTabSz="1244600" rtl="0">
              <a:lnSpc>
                <a:spcPct val="100000"/>
              </a:lnSpc>
              <a:spcBef>
                <a:spcPct val="0"/>
              </a:spcBef>
              <a:spcAft>
                <a:spcPts val="1800"/>
              </a:spcAft>
              <a:buFont typeface="Calibri" panose="020F0502020204030204" pitchFamily="34" charset="0"/>
              <a:buChar char="→"/>
            </a:pPr>
            <a:r>
              <a:rPr lang="en-US" sz="2800" kern="1200" dirty="0"/>
              <a:t>“This problem needs attention” </a:t>
            </a:r>
          </a:p>
          <a:p>
            <a:pPr lvl="1" indent="-457200" algn="l" defTabSz="1244600" rtl="0">
              <a:lnSpc>
                <a:spcPct val="100000"/>
              </a:lnSpc>
              <a:spcBef>
                <a:spcPct val="0"/>
              </a:spcBef>
              <a:spcAft>
                <a:spcPct val="15000"/>
              </a:spcAft>
              <a:buFont typeface="Calibri" panose="020F0502020204030204" pitchFamily="34" charset="0"/>
              <a:buChar char="→"/>
            </a:pPr>
            <a:r>
              <a:rPr lang="en-US" sz="2800" kern="1200" dirty="0"/>
              <a:t>Medical attention may reinforce original belief and avoidance of discomfort</a:t>
            </a:r>
          </a:p>
        </p:txBody>
      </p:sp>
      <p:sp>
        <p:nvSpPr>
          <p:cNvPr id="6" name="Freeform 5"/>
          <p:cNvSpPr/>
          <p:nvPr/>
        </p:nvSpPr>
        <p:spPr>
          <a:xfrm>
            <a:off x="457988" y="1602409"/>
            <a:ext cx="3535008" cy="4521543"/>
          </a:xfrm>
          <a:custGeom>
            <a:avLst/>
            <a:gdLst>
              <a:gd name="connsiteX0" fmla="*/ 0 w 3535008"/>
              <a:gd name="connsiteY0" fmla="*/ 589180 h 4521543"/>
              <a:gd name="connsiteX1" fmla="*/ 589180 w 3535008"/>
              <a:gd name="connsiteY1" fmla="*/ 0 h 4521543"/>
              <a:gd name="connsiteX2" fmla="*/ 2945828 w 3535008"/>
              <a:gd name="connsiteY2" fmla="*/ 0 h 4521543"/>
              <a:gd name="connsiteX3" fmla="*/ 3535008 w 3535008"/>
              <a:gd name="connsiteY3" fmla="*/ 589180 h 4521543"/>
              <a:gd name="connsiteX4" fmla="*/ 3535008 w 3535008"/>
              <a:gd name="connsiteY4" fmla="*/ 3932363 h 4521543"/>
              <a:gd name="connsiteX5" fmla="*/ 2945828 w 3535008"/>
              <a:gd name="connsiteY5" fmla="*/ 4521543 h 4521543"/>
              <a:gd name="connsiteX6" fmla="*/ 589180 w 3535008"/>
              <a:gd name="connsiteY6" fmla="*/ 4521543 h 4521543"/>
              <a:gd name="connsiteX7" fmla="*/ 0 w 3535008"/>
              <a:gd name="connsiteY7" fmla="*/ 3932363 h 4521543"/>
              <a:gd name="connsiteX8" fmla="*/ 0 w 3535008"/>
              <a:gd name="connsiteY8" fmla="*/ 589180 h 452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5008" h="4521543">
                <a:moveTo>
                  <a:pt x="0" y="589180"/>
                </a:moveTo>
                <a:cubicBezTo>
                  <a:pt x="0" y="263785"/>
                  <a:pt x="263785" y="0"/>
                  <a:pt x="589180" y="0"/>
                </a:cubicBezTo>
                <a:lnTo>
                  <a:pt x="2945828" y="0"/>
                </a:lnTo>
                <a:cubicBezTo>
                  <a:pt x="3271223" y="0"/>
                  <a:pt x="3535008" y="263785"/>
                  <a:pt x="3535008" y="589180"/>
                </a:cubicBezTo>
                <a:lnTo>
                  <a:pt x="3535008" y="3932363"/>
                </a:lnTo>
                <a:cubicBezTo>
                  <a:pt x="3535008" y="4257758"/>
                  <a:pt x="3271223" y="4521543"/>
                  <a:pt x="2945828" y="4521543"/>
                </a:cubicBezTo>
                <a:lnTo>
                  <a:pt x="589180" y="4521543"/>
                </a:lnTo>
                <a:cubicBezTo>
                  <a:pt x="263785" y="4521543"/>
                  <a:pt x="0" y="4257758"/>
                  <a:pt x="0" y="3932363"/>
                </a:cubicBezTo>
                <a:lnTo>
                  <a:pt x="0" y="58918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324965" tIns="248765" rIns="324965" bIns="248765" numCol="1" spcCol="1270" anchor="ctr" anchorCtr="0">
            <a:noAutofit/>
          </a:bodyPr>
          <a:lstStyle/>
          <a:p>
            <a:pPr lvl="0" algn="ctr" defTabSz="1778000" rtl="0">
              <a:lnSpc>
                <a:spcPct val="90000"/>
              </a:lnSpc>
              <a:spcBef>
                <a:spcPct val="0"/>
              </a:spcBef>
              <a:spcAft>
                <a:spcPct val="35000"/>
              </a:spcAft>
            </a:pPr>
            <a:r>
              <a:rPr lang="en-US" sz="4000" kern="1200" dirty="0"/>
              <a:t>Stable Belief:</a:t>
            </a:r>
          </a:p>
          <a:p>
            <a:pPr lvl="0" algn="ctr" defTabSz="1778000" rtl="0">
              <a:lnSpc>
                <a:spcPct val="90000"/>
              </a:lnSpc>
              <a:spcBef>
                <a:spcPct val="0"/>
              </a:spcBef>
              <a:spcAft>
                <a:spcPct val="35000"/>
              </a:spcAft>
            </a:pPr>
            <a:r>
              <a:rPr lang="en-US" sz="4000" kern="1200" dirty="0"/>
              <a:t>“I shouldn’t have symptoms” </a:t>
            </a:r>
          </a:p>
        </p:txBody>
      </p:sp>
      <p:sp>
        <p:nvSpPr>
          <p:cNvPr id="2" name="Slide Number Placeholder 1"/>
          <p:cNvSpPr>
            <a:spLocks noGrp="1"/>
          </p:cNvSpPr>
          <p:nvPr>
            <p:ph type="sldNum" sz="quarter" idx="12"/>
          </p:nvPr>
        </p:nvSpPr>
        <p:spPr/>
        <p:txBody>
          <a:bodyPr/>
          <a:lstStyle/>
          <a:p>
            <a:pPr>
              <a:defRPr/>
            </a:pPr>
            <a:fld id="{C6889109-E7D0-4BAD-AD7B-FA591A3B1815}"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8DF3BA-D53C-419A-BF31-C351AB18AE07}" type="slidenum">
              <a:rPr lang="en-US" smtClean="0"/>
              <a:pPr>
                <a:defRPr/>
              </a:pPr>
              <a:t>8</a:t>
            </a:fld>
            <a:endParaRPr lang="en-US"/>
          </a:p>
        </p:txBody>
      </p:sp>
      <p:sp>
        <p:nvSpPr>
          <p:cNvPr id="11" name="Freeform 10"/>
          <p:cNvSpPr/>
          <p:nvPr/>
        </p:nvSpPr>
        <p:spPr>
          <a:xfrm>
            <a:off x="3172717" y="381000"/>
            <a:ext cx="3146343" cy="2742426"/>
          </a:xfrm>
          <a:custGeom>
            <a:avLst/>
            <a:gdLst>
              <a:gd name="connsiteX0" fmla="*/ 0 w 2262336"/>
              <a:gd name="connsiteY0" fmla="*/ 1470518 h 2262336"/>
              <a:gd name="connsiteX1" fmla="*/ 565584 w 2262336"/>
              <a:gd name="connsiteY1" fmla="*/ 1470518 h 2262336"/>
              <a:gd name="connsiteX2" fmla="*/ 565584 w 2262336"/>
              <a:gd name="connsiteY2" fmla="*/ 0 h 2262336"/>
              <a:gd name="connsiteX3" fmla="*/ 1696752 w 2262336"/>
              <a:gd name="connsiteY3" fmla="*/ 0 h 2262336"/>
              <a:gd name="connsiteX4" fmla="*/ 1696752 w 2262336"/>
              <a:gd name="connsiteY4" fmla="*/ 1470518 h 2262336"/>
              <a:gd name="connsiteX5" fmla="*/ 2262336 w 2262336"/>
              <a:gd name="connsiteY5" fmla="*/ 1470518 h 2262336"/>
              <a:gd name="connsiteX6" fmla="*/ 1131168 w 2262336"/>
              <a:gd name="connsiteY6" fmla="*/ 2262336 h 2262336"/>
              <a:gd name="connsiteX7" fmla="*/ 0 w 2262336"/>
              <a:gd name="connsiteY7" fmla="*/ 1470518 h 226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336" h="2262336">
                <a:moveTo>
                  <a:pt x="0" y="1470518"/>
                </a:moveTo>
                <a:lnTo>
                  <a:pt x="565584" y="1470518"/>
                </a:lnTo>
                <a:lnTo>
                  <a:pt x="565584" y="0"/>
                </a:lnTo>
                <a:lnTo>
                  <a:pt x="1696752" y="0"/>
                </a:lnTo>
                <a:lnTo>
                  <a:pt x="1696752" y="1470518"/>
                </a:lnTo>
                <a:lnTo>
                  <a:pt x="2262336" y="1470518"/>
                </a:lnTo>
                <a:lnTo>
                  <a:pt x="1131168" y="2262336"/>
                </a:lnTo>
                <a:lnTo>
                  <a:pt x="0" y="1470518"/>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650928" tIns="85344" rIns="650928" bIns="481253" numCol="1" spcCol="1270" anchor="ctr" anchorCtr="0">
            <a:noAutofit/>
          </a:bodyPr>
          <a:lstStyle/>
          <a:p>
            <a:pPr lvl="0" algn="ctr" defTabSz="533400" rtl="0">
              <a:lnSpc>
                <a:spcPct val="90000"/>
              </a:lnSpc>
              <a:spcBef>
                <a:spcPct val="0"/>
              </a:spcBef>
              <a:spcAft>
                <a:spcPct val="35000"/>
              </a:spcAft>
            </a:pPr>
            <a:r>
              <a:rPr lang="en-US" sz="2400" kern="1200" dirty="0"/>
              <a:t>When Reassurance </a:t>
            </a:r>
            <a:r>
              <a:rPr lang="en-US" sz="2400" b="1" dirty="0">
                <a:solidFill>
                  <a:srgbClr val="C00000"/>
                </a:solidFill>
              </a:rPr>
              <a:t>B</a:t>
            </a:r>
            <a:r>
              <a:rPr lang="en-US" sz="2400" b="1" kern="1200" dirty="0">
                <a:solidFill>
                  <a:srgbClr val="C00000"/>
                </a:solidFill>
              </a:rPr>
              <a:t>ackfires</a:t>
            </a:r>
          </a:p>
        </p:txBody>
      </p:sp>
      <p:sp>
        <p:nvSpPr>
          <p:cNvPr id="12" name="Freeform 11"/>
          <p:cNvSpPr/>
          <p:nvPr/>
        </p:nvSpPr>
        <p:spPr>
          <a:xfrm rot="1800000">
            <a:off x="5006715" y="3124974"/>
            <a:ext cx="3146343" cy="2742426"/>
          </a:xfrm>
          <a:custGeom>
            <a:avLst/>
            <a:gdLst>
              <a:gd name="connsiteX0" fmla="*/ 0 w 2262336"/>
              <a:gd name="connsiteY0" fmla="*/ 1470518 h 2262336"/>
              <a:gd name="connsiteX1" fmla="*/ 565584 w 2262336"/>
              <a:gd name="connsiteY1" fmla="*/ 1470518 h 2262336"/>
              <a:gd name="connsiteX2" fmla="*/ 565584 w 2262336"/>
              <a:gd name="connsiteY2" fmla="*/ 0 h 2262336"/>
              <a:gd name="connsiteX3" fmla="*/ 1696752 w 2262336"/>
              <a:gd name="connsiteY3" fmla="*/ 0 h 2262336"/>
              <a:gd name="connsiteX4" fmla="*/ 1696752 w 2262336"/>
              <a:gd name="connsiteY4" fmla="*/ 1470518 h 2262336"/>
              <a:gd name="connsiteX5" fmla="*/ 2262336 w 2262336"/>
              <a:gd name="connsiteY5" fmla="*/ 1470518 h 2262336"/>
              <a:gd name="connsiteX6" fmla="*/ 1131168 w 2262336"/>
              <a:gd name="connsiteY6" fmla="*/ 2262336 h 2262336"/>
              <a:gd name="connsiteX7" fmla="*/ 0 w 2262336"/>
              <a:gd name="connsiteY7" fmla="*/ 1470518 h 226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336" h="2262336">
                <a:moveTo>
                  <a:pt x="791818" y="0"/>
                </a:moveTo>
                <a:lnTo>
                  <a:pt x="791818" y="565584"/>
                </a:lnTo>
                <a:lnTo>
                  <a:pt x="2262336" y="565584"/>
                </a:lnTo>
                <a:lnTo>
                  <a:pt x="2262336" y="1696752"/>
                </a:lnTo>
                <a:lnTo>
                  <a:pt x="791818" y="1696752"/>
                </a:lnTo>
                <a:lnTo>
                  <a:pt x="791818" y="2262336"/>
                </a:lnTo>
                <a:lnTo>
                  <a:pt x="0" y="1131168"/>
                </a:lnTo>
                <a:lnTo>
                  <a:pt x="791818" y="0"/>
                </a:lnTo>
                <a:close/>
              </a:path>
            </a:pathLst>
          </a:custGeom>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481253" tIns="650927" rIns="85343" bIns="650928" numCol="1" spcCol="1270" anchor="ctr" anchorCtr="0">
            <a:noAutofit/>
          </a:bodyPr>
          <a:lstStyle/>
          <a:p>
            <a:pPr lvl="0" algn="ctr" defTabSz="533400" rtl="0">
              <a:lnSpc>
                <a:spcPct val="80000"/>
              </a:lnSpc>
              <a:spcBef>
                <a:spcPct val="0"/>
              </a:spcBef>
              <a:spcAft>
                <a:spcPct val="35000"/>
              </a:spcAft>
            </a:pPr>
            <a:r>
              <a:rPr lang="en-US" sz="2000" kern="1200" dirty="0">
                <a:solidFill>
                  <a:srgbClr val="7030A0"/>
                </a:solidFill>
              </a:rPr>
              <a:t>Patient: </a:t>
            </a:r>
            <a:br>
              <a:rPr lang="en-US" sz="2000" kern="1200" dirty="0"/>
            </a:br>
            <a:r>
              <a:rPr lang="en-US" sz="2000" kern="1200" dirty="0"/>
              <a:t>“I’m the walking wounded!”</a:t>
            </a:r>
          </a:p>
          <a:p>
            <a:pPr lvl="0" algn="ctr" defTabSz="533400" rtl="0">
              <a:lnSpc>
                <a:spcPct val="80000"/>
              </a:lnSpc>
              <a:spcBef>
                <a:spcPct val="0"/>
              </a:spcBef>
              <a:spcAft>
                <a:spcPct val="35000"/>
              </a:spcAft>
            </a:pPr>
            <a:r>
              <a:rPr lang="en-US" sz="2000" kern="1200" dirty="0"/>
              <a:t>And I’ll work harder to convince you!</a:t>
            </a:r>
          </a:p>
        </p:txBody>
      </p:sp>
      <p:sp>
        <p:nvSpPr>
          <p:cNvPr id="13" name="Freeform 12"/>
          <p:cNvSpPr/>
          <p:nvPr/>
        </p:nvSpPr>
        <p:spPr>
          <a:xfrm rot="19800000">
            <a:off x="1371600" y="3124974"/>
            <a:ext cx="3146343" cy="2742426"/>
          </a:xfrm>
          <a:custGeom>
            <a:avLst/>
            <a:gdLst>
              <a:gd name="connsiteX0" fmla="*/ 0 w 2262336"/>
              <a:gd name="connsiteY0" fmla="*/ 1470518 h 2262336"/>
              <a:gd name="connsiteX1" fmla="*/ 565584 w 2262336"/>
              <a:gd name="connsiteY1" fmla="*/ 1470518 h 2262336"/>
              <a:gd name="connsiteX2" fmla="*/ 565584 w 2262336"/>
              <a:gd name="connsiteY2" fmla="*/ 0 h 2262336"/>
              <a:gd name="connsiteX3" fmla="*/ 1696752 w 2262336"/>
              <a:gd name="connsiteY3" fmla="*/ 0 h 2262336"/>
              <a:gd name="connsiteX4" fmla="*/ 1696752 w 2262336"/>
              <a:gd name="connsiteY4" fmla="*/ 1470518 h 2262336"/>
              <a:gd name="connsiteX5" fmla="*/ 2262336 w 2262336"/>
              <a:gd name="connsiteY5" fmla="*/ 1470518 h 2262336"/>
              <a:gd name="connsiteX6" fmla="*/ 1131168 w 2262336"/>
              <a:gd name="connsiteY6" fmla="*/ 2262336 h 2262336"/>
              <a:gd name="connsiteX7" fmla="*/ 0 w 2262336"/>
              <a:gd name="connsiteY7" fmla="*/ 1470518 h 226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336" h="2262336">
                <a:moveTo>
                  <a:pt x="1470518" y="2262336"/>
                </a:moveTo>
                <a:lnTo>
                  <a:pt x="1470518" y="1696752"/>
                </a:lnTo>
                <a:lnTo>
                  <a:pt x="0" y="1696752"/>
                </a:lnTo>
                <a:lnTo>
                  <a:pt x="0" y="565584"/>
                </a:lnTo>
                <a:lnTo>
                  <a:pt x="1470518" y="565584"/>
                </a:lnTo>
                <a:lnTo>
                  <a:pt x="1470518" y="0"/>
                </a:lnTo>
                <a:lnTo>
                  <a:pt x="2262336" y="1131168"/>
                </a:lnTo>
                <a:lnTo>
                  <a:pt x="1470518" y="2262336"/>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85344" tIns="650927" rIns="481252" bIns="650928" numCol="1" spcCol="1270" anchor="ctr" anchorCtr="0">
            <a:noAutofit/>
          </a:bodyPr>
          <a:lstStyle/>
          <a:p>
            <a:pPr lvl="0" algn="ctr" defTabSz="533400" rtl="0">
              <a:lnSpc>
                <a:spcPct val="90000"/>
              </a:lnSpc>
              <a:spcBef>
                <a:spcPct val="0"/>
              </a:spcBef>
              <a:spcAft>
                <a:spcPct val="35000"/>
              </a:spcAft>
            </a:pPr>
            <a:r>
              <a:rPr lang="en-US" sz="2400" kern="1200" dirty="0">
                <a:solidFill>
                  <a:srgbClr val="92D050"/>
                </a:solidFill>
              </a:rPr>
              <a:t>Doctor: </a:t>
            </a:r>
            <a:br>
              <a:rPr lang="en-US" sz="2400" kern="1200" dirty="0"/>
            </a:br>
            <a:r>
              <a:rPr lang="en-US" sz="2400" kern="1200" dirty="0"/>
              <a:t>“You’re fine!”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8DF3BA-D53C-419A-BF31-C351AB18AE07}" type="slidenum">
              <a:rPr lang="en-US" smtClean="0">
                <a:solidFill>
                  <a:prstClr val="black">
                    <a:tint val="75000"/>
                  </a:prstClr>
                </a:solidFill>
              </a:rPr>
              <a:pPr>
                <a:defRPr/>
              </a:pPr>
              <a:t>9</a:t>
            </a:fld>
            <a:endParaRPr lang="en-US">
              <a:solidFill>
                <a:prstClr val="black">
                  <a:tint val="75000"/>
                </a:prstClr>
              </a:solidFill>
            </a:endParaRPr>
          </a:p>
        </p:txBody>
      </p:sp>
      <p:sp>
        <p:nvSpPr>
          <p:cNvPr id="11" name="Freeform 10"/>
          <p:cNvSpPr/>
          <p:nvPr/>
        </p:nvSpPr>
        <p:spPr>
          <a:xfrm>
            <a:off x="3172717" y="381000"/>
            <a:ext cx="3146343" cy="2742426"/>
          </a:xfrm>
          <a:custGeom>
            <a:avLst/>
            <a:gdLst>
              <a:gd name="connsiteX0" fmla="*/ 0 w 2262336"/>
              <a:gd name="connsiteY0" fmla="*/ 1470518 h 2262336"/>
              <a:gd name="connsiteX1" fmla="*/ 565584 w 2262336"/>
              <a:gd name="connsiteY1" fmla="*/ 1470518 h 2262336"/>
              <a:gd name="connsiteX2" fmla="*/ 565584 w 2262336"/>
              <a:gd name="connsiteY2" fmla="*/ 0 h 2262336"/>
              <a:gd name="connsiteX3" fmla="*/ 1696752 w 2262336"/>
              <a:gd name="connsiteY3" fmla="*/ 0 h 2262336"/>
              <a:gd name="connsiteX4" fmla="*/ 1696752 w 2262336"/>
              <a:gd name="connsiteY4" fmla="*/ 1470518 h 2262336"/>
              <a:gd name="connsiteX5" fmla="*/ 2262336 w 2262336"/>
              <a:gd name="connsiteY5" fmla="*/ 1470518 h 2262336"/>
              <a:gd name="connsiteX6" fmla="*/ 1131168 w 2262336"/>
              <a:gd name="connsiteY6" fmla="*/ 2262336 h 2262336"/>
              <a:gd name="connsiteX7" fmla="*/ 0 w 2262336"/>
              <a:gd name="connsiteY7" fmla="*/ 1470518 h 226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336" h="2262336">
                <a:moveTo>
                  <a:pt x="0" y="1470518"/>
                </a:moveTo>
                <a:lnTo>
                  <a:pt x="565584" y="1470518"/>
                </a:lnTo>
                <a:lnTo>
                  <a:pt x="565584" y="0"/>
                </a:lnTo>
                <a:lnTo>
                  <a:pt x="1696752" y="0"/>
                </a:lnTo>
                <a:lnTo>
                  <a:pt x="1696752" y="1470518"/>
                </a:lnTo>
                <a:lnTo>
                  <a:pt x="2262336" y="1470518"/>
                </a:lnTo>
                <a:lnTo>
                  <a:pt x="1131168" y="2262336"/>
                </a:lnTo>
                <a:lnTo>
                  <a:pt x="0" y="1470518"/>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650928" tIns="85344" rIns="650928" bIns="481253" numCol="1" spcCol="1270" anchor="ctr" anchorCtr="0">
            <a:noAutofit/>
          </a:bodyPr>
          <a:lstStyle/>
          <a:p>
            <a:pPr algn="ctr" defTabSz="533400">
              <a:lnSpc>
                <a:spcPct val="90000"/>
              </a:lnSpc>
              <a:spcAft>
                <a:spcPct val="35000"/>
              </a:spcAft>
            </a:pPr>
            <a:r>
              <a:rPr lang="en-US" sz="2400" dirty="0">
                <a:solidFill>
                  <a:prstClr val="white"/>
                </a:solidFill>
              </a:rPr>
              <a:t>When Reassurance </a:t>
            </a:r>
            <a:r>
              <a:rPr lang="en-US" sz="2400" b="1" dirty="0">
                <a:solidFill>
                  <a:srgbClr val="00B050"/>
                </a:solidFill>
              </a:rPr>
              <a:t>Works</a:t>
            </a:r>
          </a:p>
        </p:txBody>
      </p:sp>
      <p:sp>
        <p:nvSpPr>
          <p:cNvPr id="12" name="Freeform 11"/>
          <p:cNvSpPr/>
          <p:nvPr/>
        </p:nvSpPr>
        <p:spPr>
          <a:xfrm rot="1800000">
            <a:off x="5006715" y="3124974"/>
            <a:ext cx="3146343" cy="2742426"/>
          </a:xfrm>
          <a:custGeom>
            <a:avLst/>
            <a:gdLst>
              <a:gd name="connsiteX0" fmla="*/ 0 w 2262336"/>
              <a:gd name="connsiteY0" fmla="*/ 1470518 h 2262336"/>
              <a:gd name="connsiteX1" fmla="*/ 565584 w 2262336"/>
              <a:gd name="connsiteY1" fmla="*/ 1470518 h 2262336"/>
              <a:gd name="connsiteX2" fmla="*/ 565584 w 2262336"/>
              <a:gd name="connsiteY2" fmla="*/ 0 h 2262336"/>
              <a:gd name="connsiteX3" fmla="*/ 1696752 w 2262336"/>
              <a:gd name="connsiteY3" fmla="*/ 0 h 2262336"/>
              <a:gd name="connsiteX4" fmla="*/ 1696752 w 2262336"/>
              <a:gd name="connsiteY4" fmla="*/ 1470518 h 2262336"/>
              <a:gd name="connsiteX5" fmla="*/ 2262336 w 2262336"/>
              <a:gd name="connsiteY5" fmla="*/ 1470518 h 2262336"/>
              <a:gd name="connsiteX6" fmla="*/ 1131168 w 2262336"/>
              <a:gd name="connsiteY6" fmla="*/ 2262336 h 2262336"/>
              <a:gd name="connsiteX7" fmla="*/ 0 w 2262336"/>
              <a:gd name="connsiteY7" fmla="*/ 1470518 h 226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336" h="2262336">
                <a:moveTo>
                  <a:pt x="791818" y="0"/>
                </a:moveTo>
                <a:lnTo>
                  <a:pt x="791818" y="565584"/>
                </a:lnTo>
                <a:lnTo>
                  <a:pt x="2262336" y="565584"/>
                </a:lnTo>
                <a:lnTo>
                  <a:pt x="2262336" y="1696752"/>
                </a:lnTo>
                <a:lnTo>
                  <a:pt x="791818" y="1696752"/>
                </a:lnTo>
                <a:lnTo>
                  <a:pt x="791818" y="2262336"/>
                </a:lnTo>
                <a:lnTo>
                  <a:pt x="0" y="1131168"/>
                </a:lnTo>
                <a:lnTo>
                  <a:pt x="791818" y="0"/>
                </a:lnTo>
                <a:close/>
              </a:path>
            </a:pathLst>
          </a:custGeom>
        </p:spPr>
        <p:style>
          <a:lnRef idx="2">
            <a:schemeClr val="lt1">
              <a:hueOff val="0"/>
              <a:satOff val="0"/>
              <a:lumOff val="0"/>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481253" tIns="650927" rIns="85343" bIns="650928" numCol="1" spcCol="1270" anchor="ctr" anchorCtr="0">
            <a:noAutofit/>
          </a:bodyPr>
          <a:lstStyle/>
          <a:p>
            <a:pPr algn="ctr" defTabSz="533400">
              <a:lnSpc>
                <a:spcPct val="90000"/>
              </a:lnSpc>
              <a:spcAft>
                <a:spcPct val="35000"/>
              </a:spcAft>
            </a:pPr>
            <a:r>
              <a:rPr lang="en-US" sz="2000" dirty="0">
                <a:solidFill>
                  <a:srgbClr val="7030A0"/>
                </a:solidFill>
              </a:rPr>
              <a:t>Patient: </a:t>
            </a:r>
            <a:br>
              <a:rPr lang="en-US" sz="2000" dirty="0">
                <a:solidFill>
                  <a:prstClr val="white"/>
                </a:solidFill>
              </a:rPr>
            </a:br>
            <a:r>
              <a:rPr lang="en-US" sz="2000" dirty="0">
                <a:solidFill>
                  <a:prstClr val="white"/>
                </a:solidFill>
              </a:rPr>
              <a:t>“Whew I feel better!”</a:t>
            </a:r>
          </a:p>
          <a:p>
            <a:pPr algn="ctr" defTabSz="533400">
              <a:lnSpc>
                <a:spcPct val="90000"/>
              </a:lnSpc>
              <a:spcAft>
                <a:spcPct val="35000"/>
              </a:spcAft>
            </a:pPr>
            <a:r>
              <a:rPr lang="en-US" sz="2000" dirty="0">
                <a:solidFill>
                  <a:prstClr val="white"/>
                </a:solidFill>
              </a:rPr>
              <a:t>And I’ll need you again tomorrow!</a:t>
            </a:r>
          </a:p>
        </p:txBody>
      </p:sp>
      <p:sp>
        <p:nvSpPr>
          <p:cNvPr id="13" name="Freeform 12"/>
          <p:cNvSpPr/>
          <p:nvPr/>
        </p:nvSpPr>
        <p:spPr>
          <a:xfrm rot="19800000">
            <a:off x="1371600" y="3124974"/>
            <a:ext cx="3146343" cy="2742426"/>
          </a:xfrm>
          <a:custGeom>
            <a:avLst/>
            <a:gdLst>
              <a:gd name="connsiteX0" fmla="*/ 0 w 2262336"/>
              <a:gd name="connsiteY0" fmla="*/ 1470518 h 2262336"/>
              <a:gd name="connsiteX1" fmla="*/ 565584 w 2262336"/>
              <a:gd name="connsiteY1" fmla="*/ 1470518 h 2262336"/>
              <a:gd name="connsiteX2" fmla="*/ 565584 w 2262336"/>
              <a:gd name="connsiteY2" fmla="*/ 0 h 2262336"/>
              <a:gd name="connsiteX3" fmla="*/ 1696752 w 2262336"/>
              <a:gd name="connsiteY3" fmla="*/ 0 h 2262336"/>
              <a:gd name="connsiteX4" fmla="*/ 1696752 w 2262336"/>
              <a:gd name="connsiteY4" fmla="*/ 1470518 h 2262336"/>
              <a:gd name="connsiteX5" fmla="*/ 2262336 w 2262336"/>
              <a:gd name="connsiteY5" fmla="*/ 1470518 h 2262336"/>
              <a:gd name="connsiteX6" fmla="*/ 1131168 w 2262336"/>
              <a:gd name="connsiteY6" fmla="*/ 2262336 h 2262336"/>
              <a:gd name="connsiteX7" fmla="*/ 0 w 2262336"/>
              <a:gd name="connsiteY7" fmla="*/ 1470518 h 226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2336" h="2262336">
                <a:moveTo>
                  <a:pt x="1470518" y="2262336"/>
                </a:moveTo>
                <a:lnTo>
                  <a:pt x="1470518" y="1696752"/>
                </a:lnTo>
                <a:lnTo>
                  <a:pt x="0" y="1696752"/>
                </a:lnTo>
                <a:lnTo>
                  <a:pt x="0" y="565584"/>
                </a:lnTo>
                <a:lnTo>
                  <a:pt x="1470518" y="565584"/>
                </a:lnTo>
                <a:lnTo>
                  <a:pt x="1470518" y="0"/>
                </a:lnTo>
                <a:lnTo>
                  <a:pt x="2262336" y="1131168"/>
                </a:lnTo>
                <a:lnTo>
                  <a:pt x="1470518" y="2262336"/>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85344" tIns="650927" rIns="481252" bIns="650928" numCol="1" spcCol="1270" anchor="ctr" anchorCtr="0">
            <a:noAutofit/>
          </a:bodyPr>
          <a:lstStyle/>
          <a:p>
            <a:pPr algn="ctr" defTabSz="533400">
              <a:lnSpc>
                <a:spcPct val="90000"/>
              </a:lnSpc>
              <a:spcAft>
                <a:spcPct val="35000"/>
              </a:spcAft>
            </a:pPr>
            <a:r>
              <a:rPr lang="en-US" sz="2400" dirty="0">
                <a:solidFill>
                  <a:srgbClr val="92D050"/>
                </a:solidFill>
              </a:rPr>
              <a:t>Doctor: </a:t>
            </a:r>
            <a:br>
              <a:rPr lang="en-US" sz="2400" dirty="0">
                <a:solidFill>
                  <a:prstClr val="white"/>
                </a:solidFill>
              </a:rPr>
            </a:br>
            <a:r>
              <a:rPr lang="en-US" sz="2400" dirty="0">
                <a:solidFill>
                  <a:prstClr val="white"/>
                </a:solidFill>
              </a:rPr>
              <a:t>“You’re fine!”</a:t>
            </a:r>
          </a:p>
        </p:txBody>
      </p:sp>
    </p:spTree>
    <p:extLst>
      <p:ext uri="{BB962C8B-B14F-4D97-AF65-F5344CB8AC3E}">
        <p14:creationId xmlns:p14="http://schemas.microsoft.com/office/powerpoint/2010/main" val="278884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
      <a:dk1>
        <a:srgbClr val="000000"/>
      </a:dk1>
      <a:lt1>
        <a:srgbClr val="FFFFFF"/>
      </a:lt1>
      <a:dk2>
        <a:srgbClr val="5590A4"/>
      </a:dk2>
      <a:lt2>
        <a:srgbClr val="808080"/>
      </a:lt2>
      <a:accent1>
        <a:srgbClr val="86AFB2"/>
      </a:accent1>
      <a:accent2>
        <a:srgbClr val="AEC688"/>
      </a:accent2>
      <a:accent3>
        <a:srgbClr val="FFFFFF"/>
      </a:accent3>
      <a:accent4>
        <a:srgbClr val="000000"/>
      </a:accent4>
      <a:accent5>
        <a:srgbClr val="C3D4D5"/>
      </a:accent5>
      <a:accent6>
        <a:srgbClr val="9DB37B"/>
      </a:accent6>
      <a:hlink>
        <a:srgbClr val="AEC688"/>
      </a:hlink>
      <a:folHlink>
        <a:srgbClr val="5590A4"/>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000000"/>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000000"/>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6C8093"/>
        </a:dk1>
        <a:lt1>
          <a:srgbClr val="FFFFFF"/>
        </a:lt1>
        <a:dk2>
          <a:srgbClr val="6C8093"/>
        </a:dk2>
        <a:lt2>
          <a:srgbClr val="808080"/>
        </a:lt2>
        <a:accent1>
          <a:srgbClr val="7090B7"/>
        </a:accent1>
        <a:accent2>
          <a:srgbClr val="686450"/>
        </a:accent2>
        <a:accent3>
          <a:srgbClr val="FFFFFF"/>
        </a:accent3>
        <a:accent4>
          <a:srgbClr val="5B6C7D"/>
        </a:accent4>
        <a:accent5>
          <a:srgbClr val="BBC6D8"/>
        </a:accent5>
        <a:accent6>
          <a:srgbClr val="5E5A48"/>
        </a:accent6>
        <a:hlink>
          <a:srgbClr val="686450"/>
        </a:hlink>
        <a:folHlink>
          <a:srgbClr val="68645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28503</TotalTime>
  <Words>2210</Words>
  <Application>Microsoft Office PowerPoint</Application>
  <PresentationFormat>On-screen Show (4:3)</PresentationFormat>
  <Paragraphs>387</Paragraphs>
  <Slides>49</Slides>
  <Notes>43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49</vt:i4>
      </vt:variant>
    </vt:vector>
  </HeadingPairs>
  <TitlesOfParts>
    <vt:vector size="57" baseType="lpstr">
      <vt:lpstr>Arial</vt:lpstr>
      <vt:lpstr>Calibri</vt:lpstr>
      <vt:lpstr>Constantia</vt:lpstr>
      <vt:lpstr>Times</vt:lpstr>
      <vt:lpstr>Times New Roman</vt:lpstr>
      <vt:lpstr>ヒラギノ角ゴ Pro W3</vt:lpstr>
      <vt:lpstr>Office Theme</vt:lpstr>
      <vt:lpstr>Blank Presentation</vt:lpstr>
      <vt:lpstr>Somatization and Illness Anxiety: Strategic Engagement in Challenging Encounters    10/2018 Tom Linde, MSW Grant Scull, MD Kaiser Permanente of Washington Family Medicine Residency  </vt:lpstr>
      <vt:lpstr>Example Patients</vt:lpstr>
      <vt:lpstr>PowerPoint Presentation</vt:lpstr>
      <vt:lpstr>DSM-5 Diagnoses</vt:lpstr>
      <vt:lpstr>Higher Incidence In:</vt:lpstr>
      <vt:lpstr>Somatization Cycle:</vt:lpstr>
      <vt:lpstr>Cycle 2: Belief, Symptom, Behavior</vt:lpstr>
      <vt:lpstr>PowerPoint Presentation</vt:lpstr>
      <vt:lpstr>PowerPoint Presentation</vt:lpstr>
      <vt:lpstr>PowerPoint Presentation</vt:lpstr>
      <vt:lpstr>On Avoidance</vt:lpstr>
      <vt:lpstr>Practitioner’s Dilemma</vt:lpstr>
      <vt:lpstr>Managing Double Bind:</vt:lpstr>
      <vt:lpstr>Three More Motives for Empathy</vt:lpstr>
      <vt:lpstr>A-lexi-thymia</vt:lpstr>
      <vt:lpstr>A-lexi-thymia</vt:lpstr>
      <vt:lpstr>A-lexi-thymia</vt:lpstr>
      <vt:lpstr>A-lexi-thymia</vt:lpstr>
      <vt:lpstr>Extra Empathic Reflection</vt:lpstr>
      <vt:lpstr>Validate &amp; Expand Pt’s Experience </vt:lpstr>
      <vt:lpstr>More Strategies</vt:lpstr>
      <vt:lpstr>More Strategies</vt:lpstr>
      <vt:lpstr>More Strategies</vt:lpstr>
      <vt:lpstr>Or put another way,</vt:lpstr>
      <vt:lpstr>Clinical Alliance </vt:lpstr>
      <vt:lpstr>Introduce  Concepts via New Words</vt:lpstr>
      <vt:lpstr>Interoception</vt:lpstr>
      <vt:lpstr>Interoception</vt:lpstr>
      <vt:lpstr>Brief Interoceptive Exposure</vt:lpstr>
      <vt:lpstr>Rx Considerations</vt:lpstr>
      <vt:lpstr>Rx Considerations</vt:lpstr>
      <vt:lpstr>Rx Considerations</vt:lpstr>
      <vt:lpstr>Rx Considerations</vt:lpstr>
      <vt:lpstr>Rx Considerations</vt:lpstr>
      <vt:lpstr>More Strategies</vt:lpstr>
      <vt:lpstr>Framing Reassurance</vt:lpstr>
      <vt:lpstr>Framing Reassurance</vt:lpstr>
      <vt:lpstr>Framing Reassurance</vt:lpstr>
      <vt:lpstr>Symptom Diary</vt:lpstr>
      <vt:lpstr>Expand Pt’s Treatment Goals</vt:lpstr>
      <vt:lpstr>Expand Relationship &amp;Discussion</vt:lpstr>
      <vt:lpstr>Conclusion</vt:lpstr>
      <vt:lpstr>Conclusion</vt:lpstr>
      <vt:lpstr>Conclusion</vt:lpstr>
      <vt:lpstr>Conclusion</vt:lpstr>
      <vt:lpstr>Conclusion</vt:lpstr>
      <vt:lpstr>PowerPoint Presentation</vt:lpstr>
      <vt:lpstr>Grant’s Case</vt:lpstr>
      <vt:lpstr>Group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Treating the Somatizing Patient</dc:title>
  <dc:creator>Tom Linde</dc:creator>
  <cp:lastModifiedBy>Linde, Thomas</cp:lastModifiedBy>
  <cp:revision>265</cp:revision>
  <cp:lastPrinted>2015-12-14T21:54:39Z</cp:lastPrinted>
  <dcterms:created xsi:type="dcterms:W3CDTF">2012-04-11T04:05:50Z</dcterms:created>
  <dcterms:modified xsi:type="dcterms:W3CDTF">2018-10-08T23:22:49Z</dcterms:modified>
</cp:coreProperties>
</file>