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9" r:id="rId2"/>
    <p:sldId id="301" r:id="rId3"/>
    <p:sldId id="303" r:id="rId4"/>
    <p:sldId id="261" r:id="rId5"/>
    <p:sldId id="263" r:id="rId6"/>
    <p:sldId id="264" r:id="rId7"/>
    <p:sldId id="300" r:id="rId8"/>
    <p:sldId id="265" r:id="rId9"/>
    <p:sldId id="286" r:id="rId10"/>
    <p:sldId id="268" r:id="rId11"/>
    <p:sldId id="267" r:id="rId12"/>
    <p:sldId id="306" r:id="rId13"/>
    <p:sldId id="307" r:id="rId14"/>
    <p:sldId id="308" r:id="rId15"/>
    <p:sldId id="309" r:id="rId16"/>
    <p:sldId id="310" r:id="rId17"/>
    <p:sldId id="311" r:id="rId18"/>
    <p:sldId id="312" r:id="rId19"/>
    <p:sldId id="315" r:id="rId20"/>
    <p:sldId id="316" r:id="rId21"/>
    <p:sldId id="313" r:id="rId22"/>
    <p:sldId id="314" r:id="rId23"/>
    <p:sldId id="273" r:id="rId24"/>
    <p:sldId id="275" r:id="rId25"/>
    <p:sldId id="276" r:id="rId26"/>
    <p:sldId id="277" r:id="rId27"/>
    <p:sldId id="296" r:id="rId28"/>
    <p:sldId id="280" r:id="rId29"/>
    <p:sldId id="302" r:id="rId30"/>
    <p:sldId id="298" r:id="rId31"/>
    <p:sldId id="297" r:id="rId32"/>
    <p:sldId id="282" r:id="rId33"/>
    <p:sldId id="304" r:id="rId34"/>
    <p:sldId id="305" r:id="rId35"/>
    <p:sldId id="285" r:id="rId36"/>
    <p:sldId id="317" r:id="rId37"/>
    <p:sldId id="31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558" autoAdjust="0"/>
  </p:normalViewPr>
  <p:slideViewPr>
    <p:cSldViewPr snapToGrid="0" showGuides="1">
      <p:cViewPr varScale="1">
        <p:scale>
          <a:sx n="77" d="100"/>
          <a:sy n="77" d="100"/>
        </p:scale>
        <p:origin x="88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486495116780768"/>
          <c:y val="0.22233101995689702"/>
          <c:w val="0.78553821938462265"/>
          <c:h val="0.4253487855270654"/>
        </c:manualLayout>
      </c:layout>
      <c:lineChart>
        <c:grouping val="standard"/>
        <c:varyColors val="0"/>
        <c:ser>
          <c:idx val="0"/>
          <c:order val="0"/>
          <c:tx>
            <c:strRef>
              <c:f>Sheet1!$B$1</c:f>
              <c:strCache>
                <c:ptCount val="1"/>
                <c:pt idx="0">
                  <c:v>Number Vaccinated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April 22-28</c:v>
                </c:pt>
                <c:pt idx="1">
                  <c:v>April 29 - May 5</c:v>
                </c:pt>
                <c:pt idx="2">
                  <c:v>May 6 - May 12</c:v>
                </c:pt>
                <c:pt idx="3">
                  <c:v>May 13 - May 19</c:v>
                </c:pt>
              </c:strCache>
            </c:strRef>
          </c:cat>
          <c:val>
            <c:numRef>
              <c:f>Sheet1!$B$2:$B$5</c:f>
              <c:numCache>
                <c:formatCode>General</c:formatCode>
                <c:ptCount val="4"/>
                <c:pt idx="0">
                  <c:v>143527</c:v>
                </c:pt>
                <c:pt idx="1">
                  <c:v>117578</c:v>
                </c:pt>
                <c:pt idx="2">
                  <c:v>89464</c:v>
                </c:pt>
                <c:pt idx="3">
                  <c:v>119394</c:v>
                </c:pt>
              </c:numCache>
            </c:numRef>
          </c:val>
          <c:smooth val="0"/>
          <c:extLst>
            <c:ext xmlns:c16="http://schemas.microsoft.com/office/drawing/2014/chart" uri="{C3380CC4-5D6E-409C-BE32-E72D297353CC}">
              <c16:uniqueId val="{00000000-7E57-4DB5-AF3C-9DA56E5FBC21}"/>
            </c:ext>
          </c:extLst>
        </c:ser>
        <c:dLbls>
          <c:dLblPos val="ctr"/>
          <c:showLegendKey val="0"/>
          <c:showVal val="1"/>
          <c:showCatName val="0"/>
          <c:showSerName val="0"/>
          <c:showPercent val="0"/>
          <c:showBubbleSize val="0"/>
        </c:dLbls>
        <c:smooth val="0"/>
        <c:axId val="499935016"/>
        <c:axId val="499935344"/>
      </c:lineChart>
      <c:catAx>
        <c:axId val="49993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9935344"/>
        <c:crosses val="autoZero"/>
        <c:auto val="1"/>
        <c:lblAlgn val="ctr"/>
        <c:lblOffset val="100"/>
        <c:noMultiLvlLbl val="0"/>
      </c:catAx>
      <c:valAx>
        <c:axId val="49993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9935016"/>
        <c:crosses val="autoZero"/>
        <c:crossBetween val="between"/>
      </c:valAx>
      <c:spPr>
        <a:noFill/>
        <a:ln>
          <a:noFill/>
        </a:ln>
        <a:effectLst/>
      </c:spPr>
    </c:plotArea>
    <c:legend>
      <c:legendPos val="b"/>
      <c:layout>
        <c:manualLayout>
          <c:xMode val="edge"/>
          <c:yMode val="edge"/>
          <c:x val="0.40000029147980831"/>
          <c:y val="0.77751545670370104"/>
          <c:w val="0.33418943382051147"/>
          <c:h val="7.28886121710060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00150-49FE-4D13-A4C7-D0930F480FE7}"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53619-6F90-4844-997C-7D5B5F4DBB08}" type="slidenum">
              <a:rPr lang="en-US" smtClean="0"/>
              <a:t>‹#›</a:t>
            </a:fld>
            <a:endParaRPr lang="en-US"/>
          </a:p>
        </p:txBody>
      </p:sp>
    </p:spTree>
    <p:extLst>
      <p:ext uri="{BB962C8B-B14F-4D97-AF65-F5344CB8AC3E}">
        <p14:creationId xmlns:p14="http://schemas.microsoft.com/office/powerpoint/2010/main" val="106445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news.com/article/ohio-coronavirus-vaccine-coronavirus-pandemic-oddities-health-8728927905ffaed3d462a274524f9e30"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nytimes.com/2021/05/04/upshot/vaccine-incentive-experiment.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ncbi-nlm-nih-gov.proxy.lib.mcw.edu/pubmed/?term=Lockhart%20S%5BAuthor%5D&amp;cauthor=true&amp;cauthor_uid=29507952" TargetMode="External"/><Relationship Id="rId13" Type="http://schemas.openxmlformats.org/officeDocument/2006/relationships/hyperlink" Target="https://www-ncbi-nlm-nih-gov.proxy.lib.mcw.edu/pubmed/?term=Dickinson%20LM%5BAuthor%5D&amp;cauthor=true&amp;cauthor_uid=29507952" TargetMode="External"/><Relationship Id="rId3" Type="http://schemas.openxmlformats.org/officeDocument/2006/relationships/hyperlink" Target="https://www-ncbi-nlm-nih-gov.proxy.lib.mcw.edu/pmc/articles/PMC5875329/" TargetMode="External"/><Relationship Id="rId7" Type="http://schemas.openxmlformats.org/officeDocument/2006/relationships/hyperlink" Target="https://www-ncbi-nlm-nih-gov.proxy.lib.mcw.edu/pubmed/?term=Pyrznawoski%20J%5BAuthor%5D&amp;cauthor=true&amp;cauthor_uid=29507952" TargetMode="External"/><Relationship Id="rId12" Type="http://schemas.openxmlformats.org/officeDocument/2006/relationships/hyperlink" Target="https://www-ncbi-nlm-nih-gov.proxy.lib.mcw.edu/pubmed/?term=Fisher%20A%5BAuthor%5D&amp;cauthor=true&amp;cauthor_uid=29507952"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ncbi-nlm-nih-gov.proxy.lib.mcw.edu/pubmed/?term=Dempsey%20AF%5BAuthor%5D&amp;cauthor=true&amp;cauthor_uid=29507952" TargetMode="External"/><Relationship Id="rId11" Type="http://schemas.openxmlformats.org/officeDocument/2006/relationships/hyperlink" Target="https://www-ncbi-nlm-nih-gov.proxy.lib.mcw.edu/pubmed/?term=Garrett%20K%5BAuthor%5D&amp;cauthor=true&amp;cauthor_uid=29507952" TargetMode="External"/><Relationship Id="rId5" Type="http://schemas.openxmlformats.org/officeDocument/2006/relationships/hyperlink" Target="https://www-ncbi-nlm-nih-gov.proxy.lib.mcw.edu/pubmed/29507952" TargetMode="External"/><Relationship Id="rId10" Type="http://schemas.openxmlformats.org/officeDocument/2006/relationships/hyperlink" Target="https://www-ncbi-nlm-nih-gov.proxy.lib.mcw.edu/pubmed/?term=Campagna%20EJ%5BAuthor%5D&amp;cauthor=true&amp;cauthor_uid=29507952" TargetMode="External"/><Relationship Id="rId4" Type="http://schemas.openxmlformats.org/officeDocument/2006/relationships/hyperlink" Target="https://dx-doi-org.proxy.lib.mcw.edu/10.1001%2Fjamapediatrics.2018.0016" TargetMode="External"/><Relationship Id="rId9" Type="http://schemas.openxmlformats.org/officeDocument/2006/relationships/hyperlink" Target="https://www-ncbi-nlm-nih-gov.proxy.lib.mcw.edu/pubmed/?term=Barnard%20J%5BAuthor%5D&amp;cauthor=true&amp;cauthor_uid=29507952" TargetMode="External"/><Relationship Id="rId14" Type="http://schemas.openxmlformats.org/officeDocument/2006/relationships/hyperlink" Target="https://www-ncbi-nlm-nih-gov.proxy.lib.mcw.edu/pubmed/?term=O%26%23x02019%3BLeary%20ST%5BAuthor%5D&amp;cauthor=true&amp;cauthor_uid=29507952"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cochranelibrary.com/cdsr/doi/10.1002/14651858.CD003941.pub3/information/en#CD003941-sec-0131" TargetMode="External"/><Relationship Id="rId3" Type="http://schemas.openxmlformats.org/officeDocument/2006/relationships/hyperlink" Target="https://www.cochranelibrary.com/cdsr/doi/10.1002/14651858.CD003941.pub3/information#CD003941-cr-0002" TargetMode="External"/><Relationship Id="rId7" Type="http://schemas.openxmlformats.org/officeDocument/2006/relationships/hyperlink" Target="https://www.cochranelibrary.com/cdsr/doi/10.1002/14651858.CD003941.pub3/information#CD003941-cr-0006"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cochranelibrary.com/cdsr/doi/10.1002/14651858.CD003941.pub3/information#CD003941-cr-0005" TargetMode="External"/><Relationship Id="rId5" Type="http://schemas.openxmlformats.org/officeDocument/2006/relationships/hyperlink" Target="https://www.cochranelibrary.com/cdsr/doi/10.1002/14651858.CD003941.pub3/information#CD003941-cr-0004" TargetMode="External"/><Relationship Id="rId10" Type="http://schemas.openxmlformats.org/officeDocument/2006/relationships/hyperlink" Target="https://doi.org/10.1002/14651858.CD003941.pub3" TargetMode="External"/><Relationship Id="rId4" Type="http://schemas.openxmlformats.org/officeDocument/2006/relationships/hyperlink" Target="https://www.cochranelibrary.com/cdsr/doi/10.1002/14651858.CD003941.pub3/information#CD003941-cr-0003" TargetMode="External"/><Relationship Id="rId9" Type="http://schemas.openxmlformats.org/officeDocument/2006/relationships/hyperlink" Target="https://www.cochranelibrary.com/cdsr/doi/10.1002/14651858.CD003941.pub3/information/en#versionTabl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Nationally-representative sample of 1,888 adults (including 512 Hispanic and 497 non-Hispanic Black) at least 72 in Spanish,</a:t>
            </a:r>
            <a:r>
              <a:rPr lang="en-US" baseline="0" dirty="0" smtClean="0"/>
              <a:t> 415 was prepaid cellphone)</a:t>
            </a:r>
          </a:p>
          <a:p>
            <a:r>
              <a:rPr lang="en-US" baseline="0" dirty="0" smtClean="0"/>
              <a:t>Early anti-vaccine movement: 1721 –someone threw primitive grenade through window of Cotton Mather – “I’ll inoculate you with this!”</a:t>
            </a:r>
            <a:endParaRPr lang="en-US" dirty="0"/>
          </a:p>
        </p:txBody>
      </p:sp>
      <p:sp>
        <p:nvSpPr>
          <p:cNvPr id="4" name="Slide Number Placeholder 3"/>
          <p:cNvSpPr>
            <a:spLocks noGrp="1"/>
          </p:cNvSpPr>
          <p:nvPr>
            <p:ph type="sldNum" sz="quarter" idx="10"/>
          </p:nvPr>
        </p:nvSpPr>
        <p:spPr/>
        <p:txBody>
          <a:bodyPr/>
          <a:lstStyle/>
          <a:p>
            <a:fld id="{21D53619-6F90-4844-997C-7D5B5F4DBB08}" type="slidenum">
              <a:rPr lang="en-US" smtClean="0"/>
              <a:t>7</a:t>
            </a:fld>
            <a:endParaRPr lang="en-US"/>
          </a:p>
        </p:txBody>
      </p:sp>
    </p:spTree>
    <p:extLst>
      <p:ext uri="{BB962C8B-B14F-4D97-AF65-F5344CB8AC3E}">
        <p14:creationId xmlns:p14="http://schemas.microsoft.com/office/powerpoint/2010/main" val="149696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Abdullahi</a:t>
            </a:r>
            <a:r>
              <a:rPr lang="en-US" dirty="0" smtClean="0"/>
              <a:t> LH, </a:t>
            </a:r>
            <a:r>
              <a:rPr lang="en-US" dirty="0" err="1" smtClean="0"/>
              <a:t>Kagina</a:t>
            </a:r>
            <a:r>
              <a:rPr lang="en-US" dirty="0" smtClean="0"/>
              <a:t> BM, </a:t>
            </a:r>
            <a:r>
              <a:rPr lang="en-US" dirty="0" err="1" smtClean="0"/>
              <a:t>Ndze</a:t>
            </a:r>
            <a:r>
              <a:rPr lang="en-US" dirty="0" smtClean="0"/>
              <a:t> V, Hussey GD, </a:t>
            </a:r>
            <a:r>
              <a:rPr lang="en-US" dirty="0" err="1" smtClean="0"/>
              <a:t>Wiysonge</a:t>
            </a:r>
            <a:r>
              <a:rPr lang="en-US" dirty="0" smtClean="0"/>
              <a:t> CS. Improving vaccination uptake among adolescents. Cochrane Database of Systematic Reviews 2020, Issue 1. Art. No.: CD011895. DOI: 10.1002/14651858.CD011895.pub2</a:t>
            </a:r>
          </a:p>
          <a:p>
            <a:endParaRPr lang="en-US" dirty="0"/>
          </a:p>
        </p:txBody>
      </p:sp>
      <p:sp>
        <p:nvSpPr>
          <p:cNvPr id="4" name="Slide Number Placeholder 3"/>
          <p:cNvSpPr>
            <a:spLocks noGrp="1"/>
          </p:cNvSpPr>
          <p:nvPr>
            <p:ph type="sldNum" sz="quarter" idx="10"/>
          </p:nvPr>
        </p:nvSpPr>
        <p:spPr/>
        <p:txBody>
          <a:bodyPr/>
          <a:lstStyle/>
          <a:p>
            <a:fld id="{21D53619-6F90-4844-997C-7D5B5F4DBB08}" type="slidenum">
              <a:rPr lang="en-US" smtClean="0"/>
              <a:t>17</a:t>
            </a:fld>
            <a:endParaRPr lang="en-US"/>
          </a:p>
        </p:txBody>
      </p:sp>
    </p:spTree>
    <p:extLst>
      <p:ext uri="{BB962C8B-B14F-4D97-AF65-F5344CB8AC3E}">
        <p14:creationId xmlns:p14="http://schemas.microsoft.com/office/powerpoint/2010/main" val="2291303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Abdullahi</a:t>
            </a:r>
            <a:r>
              <a:rPr lang="en-US" dirty="0" smtClean="0"/>
              <a:t> LH, </a:t>
            </a:r>
            <a:r>
              <a:rPr lang="en-US" dirty="0" err="1" smtClean="0"/>
              <a:t>Kagina</a:t>
            </a:r>
            <a:r>
              <a:rPr lang="en-US" dirty="0" smtClean="0"/>
              <a:t> BM, </a:t>
            </a:r>
            <a:r>
              <a:rPr lang="en-US" dirty="0" err="1" smtClean="0"/>
              <a:t>Ndze</a:t>
            </a:r>
            <a:r>
              <a:rPr lang="en-US" dirty="0" smtClean="0"/>
              <a:t> V, Hussey GD, </a:t>
            </a:r>
            <a:r>
              <a:rPr lang="en-US" dirty="0" err="1" smtClean="0"/>
              <a:t>Wiysonge</a:t>
            </a:r>
            <a:r>
              <a:rPr lang="en-US" dirty="0" smtClean="0"/>
              <a:t> CS. Improving vaccination uptake among adolescents. Cochrane Database of Systematic Reviews 2020, Issue 1. Art. No.: CD011895. DOI: 10.1002/14651858.CD011895.pub2</a:t>
            </a:r>
          </a:p>
          <a:p>
            <a:endParaRPr lang="en-US" dirty="0"/>
          </a:p>
        </p:txBody>
      </p:sp>
      <p:sp>
        <p:nvSpPr>
          <p:cNvPr id="4" name="Slide Number Placeholder 3"/>
          <p:cNvSpPr>
            <a:spLocks noGrp="1"/>
          </p:cNvSpPr>
          <p:nvPr>
            <p:ph type="sldNum" sz="quarter" idx="10"/>
          </p:nvPr>
        </p:nvSpPr>
        <p:spPr/>
        <p:txBody>
          <a:bodyPr/>
          <a:lstStyle/>
          <a:p>
            <a:fld id="{21D53619-6F90-4844-997C-7D5B5F4DBB08}" type="slidenum">
              <a:rPr lang="en-US" smtClean="0"/>
              <a:t>18</a:t>
            </a:fld>
            <a:endParaRPr lang="en-US"/>
          </a:p>
        </p:txBody>
      </p:sp>
    </p:spTree>
    <p:extLst>
      <p:ext uri="{BB962C8B-B14F-4D97-AF65-F5344CB8AC3E}">
        <p14:creationId xmlns:p14="http://schemas.microsoft.com/office/powerpoint/2010/main" val="3292597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Williams SE, Rothman RL, </a:t>
            </a:r>
            <a:r>
              <a:rPr lang="en-US" sz="1200" b="0" i="0" kern="1200" dirty="0" err="1" smtClean="0">
                <a:solidFill>
                  <a:schemeClr val="tx1"/>
                </a:solidFill>
                <a:effectLst/>
                <a:latin typeface="+mn-lt"/>
                <a:ea typeface="+mn-ea"/>
                <a:cs typeface="+mn-cs"/>
              </a:rPr>
              <a:t>Offit</a:t>
            </a:r>
            <a:r>
              <a:rPr lang="en-US" sz="1200" b="0" i="0" kern="1200" dirty="0" smtClean="0">
                <a:solidFill>
                  <a:schemeClr val="tx1"/>
                </a:solidFill>
                <a:effectLst/>
                <a:latin typeface="+mn-lt"/>
                <a:ea typeface="+mn-ea"/>
                <a:cs typeface="+mn-cs"/>
              </a:rPr>
              <a:t> PA, </a:t>
            </a:r>
            <a:r>
              <a:rPr lang="en-US" sz="1200" b="0" i="0" kern="1200" dirty="0" err="1" smtClean="0">
                <a:solidFill>
                  <a:schemeClr val="tx1"/>
                </a:solidFill>
                <a:effectLst/>
                <a:latin typeface="+mn-lt"/>
                <a:ea typeface="+mn-ea"/>
                <a:cs typeface="+mn-cs"/>
              </a:rPr>
              <a:t>Schaffner</a:t>
            </a:r>
            <a:r>
              <a:rPr lang="en-US" sz="1200" b="0" i="0" kern="1200" dirty="0" smtClean="0">
                <a:solidFill>
                  <a:schemeClr val="tx1"/>
                </a:solidFill>
                <a:effectLst/>
                <a:latin typeface="+mn-lt"/>
                <a:ea typeface="+mn-ea"/>
                <a:cs typeface="+mn-cs"/>
              </a:rPr>
              <a:t> W, Sullivan M, Edwards KM. A randomized trial to increase acceptance of childhood vaccines by vaccine-hesitant parents: a pilot study. </a:t>
            </a:r>
            <a:r>
              <a:rPr lang="en-US" sz="1200" b="0" i="1" kern="1200" dirty="0" err="1" smtClean="0">
                <a:solidFill>
                  <a:schemeClr val="tx1"/>
                </a:solidFill>
                <a:effectLst/>
                <a:latin typeface="+mn-lt"/>
                <a:ea typeface="+mn-ea"/>
                <a:cs typeface="+mn-cs"/>
              </a:rPr>
              <a:t>Acad</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Pediatr</a:t>
            </a:r>
            <a:r>
              <a:rPr lang="en-US" sz="1200" b="0" i="0" kern="1200" dirty="0" smtClean="0">
                <a:solidFill>
                  <a:schemeClr val="tx1"/>
                </a:solidFill>
                <a:effectLst/>
                <a:latin typeface="+mn-lt"/>
                <a:ea typeface="+mn-ea"/>
                <a:cs typeface="+mn-cs"/>
              </a:rPr>
              <a:t>. 2013;13(5):475-480. doi:10.1016/j.acap.2013.03.011</a:t>
            </a:r>
            <a:endParaRPr lang="en-US" dirty="0"/>
          </a:p>
        </p:txBody>
      </p:sp>
      <p:sp>
        <p:nvSpPr>
          <p:cNvPr id="4" name="Slide Number Placeholder 3"/>
          <p:cNvSpPr>
            <a:spLocks noGrp="1"/>
          </p:cNvSpPr>
          <p:nvPr>
            <p:ph type="sldNum" sz="quarter" idx="10"/>
          </p:nvPr>
        </p:nvSpPr>
        <p:spPr/>
        <p:txBody>
          <a:bodyPr/>
          <a:lstStyle/>
          <a:p>
            <a:fld id="{21D53619-6F90-4844-997C-7D5B5F4DBB08}" type="slidenum">
              <a:rPr lang="en-US" smtClean="0"/>
              <a:t>19</a:t>
            </a:fld>
            <a:endParaRPr lang="en-US"/>
          </a:p>
        </p:txBody>
      </p:sp>
    </p:spTree>
    <p:extLst>
      <p:ext uri="{BB962C8B-B14F-4D97-AF65-F5344CB8AC3E}">
        <p14:creationId xmlns:p14="http://schemas.microsoft.com/office/powerpoint/2010/main" val="1202419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Jarrett C, Wilson R, O'Leary M, </a:t>
            </a:r>
            <a:r>
              <a:rPr lang="en-US" sz="1200" b="0" i="0" kern="1200" dirty="0" err="1" smtClean="0">
                <a:solidFill>
                  <a:schemeClr val="tx1"/>
                </a:solidFill>
                <a:effectLst/>
                <a:latin typeface="+mn-lt"/>
                <a:ea typeface="+mn-ea"/>
                <a:cs typeface="+mn-cs"/>
              </a:rPr>
              <a:t>Eckersberger</a:t>
            </a:r>
            <a:r>
              <a:rPr lang="en-US" sz="1200" b="0" i="0" kern="1200" dirty="0" smtClean="0">
                <a:solidFill>
                  <a:schemeClr val="tx1"/>
                </a:solidFill>
                <a:effectLst/>
                <a:latin typeface="+mn-lt"/>
                <a:ea typeface="+mn-ea"/>
                <a:cs typeface="+mn-cs"/>
              </a:rPr>
              <a:t> E, Larson HJ; SAGE Working Group on Vaccine Hesitancy. Strategies for addressing vaccine hesitancy - A systematic review. Vaccine. 2015 Aug 14;33(34):4180-90.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10.1016/j.vaccine.2015.04.040. </a:t>
            </a:r>
            <a:r>
              <a:rPr lang="en-US" sz="1200" b="0" i="0" kern="1200" dirty="0" err="1" smtClean="0">
                <a:solidFill>
                  <a:schemeClr val="tx1"/>
                </a:solidFill>
                <a:effectLst/>
                <a:latin typeface="+mn-lt"/>
                <a:ea typeface="+mn-ea"/>
                <a:cs typeface="+mn-cs"/>
              </a:rPr>
              <a:t>Epub</a:t>
            </a:r>
            <a:r>
              <a:rPr lang="en-US" sz="1200" b="0" i="0" kern="1200" dirty="0" smtClean="0">
                <a:solidFill>
                  <a:schemeClr val="tx1"/>
                </a:solidFill>
                <a:effectLst/>
                <a:latin typeface="+mn-lt"/>
                <a:ea typeface="+mn-ea"/>
                <a:cs typeface="+mn-cs"/>
              </a:rPr>
              <a:t> 2015 Apr 18. PMID: 25896377.</a:t>
            </a:r>
            <a:endParaRPr lang="en-US" dirty="0"/>
          </a:p>
        </p:txBody>
      </p:sp>
      <p:sp>
        <p:nvSpPr>
          <p:cNvPr id="4" name="Slide Number Placeholder 3"/>
          <p:cNvSpPr>
            <a:spLocks noGrp="1"/>
          </p:cNvSpPr>
          <p:nvPr>
            <p:ph type="sldNum" sz="quarter" idx="10"/>
          </p:nvPr>
        </p:nvSpPr>
        <p:spPr/>
        <p:txBody>
          <a:bodyPr/>
          <a:lstStyle/>
          <a:p>
            <a:fld id="{21D53619-6F90-4844-997C-7D5B5F4DBB08}" type="slidenum">
              <a:rPr lang="en-US" smtClean="0"/>
              <a:t>20</a:t>
            </a:fld>
            <a:endParaRPr lang="en-US"/>
          </a:p>
        </p:txBody>
      </p:sp>
    </p:spTree>
    <p:extLst>
      <p:ext uri="{BB962C8B-B14F-4D97-AF65-F5344CB8AC3E}">
        <p14:creationId xmlns:p14="http://schemas.microsoft.com/office/powerpoint/2010/main" val="1191461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Nyhan</a:t>
            </a:r>
            <a:r>
              <a:rPr lang="en-US" sz="1200" b="0" i="0" kern="1200" dirty="0" smtClean="0">
                <a:solidFill>
                  <a:schemeClr val="tx1"/>
                </a:solidFill>
                <a:effectLst/>
                <a:latin typeface="+mn-lt"/>
                <a:ea typeface="+mn-ea"/>
                <a:cs typeface="+mn-cs"/>
              </a:rPr>
              <a:t> B, </a:t>
            </a:r>
            <a:r>
              <a:rPr lang="en-US" sz="1200" b="0" i="0" kern="1200" dirty="0" err="1" smtClean="0">
                <a:solidFill>
                  <a:schemeClr val="tx1"/>
                </a:solidFill>
                <a:effectLst/>
                <a:latin typeface="+mn-lt"/>
                <a:ea typeface="+mn-ea"/>
                <a:cs typeface="+mn-cs"/>
              </a:rPr>
              <a:t>Reifler</a:t>
            </a:r>
            <a:r>
              <a:rPr lang="en-US" sz="1200" b="0" i="0" kern="1200" dirty="0" smtClean="0">
                <a:solidFill>
                  <a:schemeClr val="tx1"/>
                </a:solidFill>
                <a:effectLst/>
                <a:latin typeface="+mn-lt"/>
                <a:ea typeface="+mn-ea"/>
                <a:cs typeface="+mn-cs"/>
              </a:rPr>
              <a:t> J, Richey S, Freed GL. Effective messages in vaccine promotion: a randomized trial. Pediatrics. 2014 Apr;133(4):e835-42.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10.1542/peds.2013-2365. </a:t>
            </a:r>
            <a:r>
              <a:rPr lang="en-US" sz="1200" b="0" i="0" kern="1200" dirty="0" err="1" smtClean="0">
                <a:solidFill>
                  <a:schemeClr val="tx1"/>
                </a:solidFill>
                <a:effectLst/>
                <a:latin typeface="+mn-lt"/>
                <a:ea typeface="+mn-ea"/>
                <a:cs typeface="+mn-cs"/>
              </a:rPr>
              <a:t>Epub</a:t>
            </a:r>
            <a:r>
              <a:rPr lang="en-US" sz="1200" b="0" i="0" kern="1200" dirty="0" smtClean="0">
                <a:solidFill>
                  <a:schemeClr val="tx1"/>
                </a:solidFill>
                <a:effectLst/>
                <a:latin typeface="+mn-lt"/>
                <a:ea typeface="+mn-ea"/>
                <a:cs typeface="+mn-cs"/>
              </a:rPr>
              <a:t> 2014 Mar 3. PMID: 24590751.</a:t>
            </a:r>
            <a:endParaRPr lang="en-US" b="1" dirty="0" smtClean="0">
              <a:solidFill>
                <a:srgbClr val="FF0000"/>
              </a:solidFill>
            </a:endParaRPr>
          </a:p>
        </p:txBody>
      </p:sp>
      <p:sp>
        <p:nvSpPr>
          <p:cNvPr id="4" name="Slide Number Placeholder 3"/>
          <p:cNvSpPr>
            <a:spLocks noGrp="1"/>
          </p:cNvSpPr>
          <p:nvPr>
            <p:ph type="sldNum" sz="quarter" idx="10"/>
          </p:nvPr>
        </p:nvSpPr>
        <p:spPr/>
        <p:txBody>
          <a:bodyPr/>
          <a:lstStyle/>
          <a:p>
            <a:fld id="{21D53619-6F90-4844-997C-7D5B5F4DBB08}" type="slidenum">
              <a:rPr lang="en-US" smtClean="0"/>
              <a:t>21</a:t>
            </a:fld>
            <a:endParaRPr lang="en-US"/>
          </a:p>
        </p:txBody>
      </p:sp>
    </p:spTree>
    <p:extLst>
      <p:ext uri="{BB962C8B-B14F-4D97-AF65-F5344CB8AC3E}">
        <p14:creationId xmlns:p14="http://schemas.microsoft.com/office/powerpoint/2010/main" val="3721521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21D53619-6F90-4844-997C-7D5B5F4DBB08}" type="slidenum">
              <a:rPr lang="en-US" smtClean="0"/>
              <a:t>22</a:t>
            </a:fld>
            <a:endParaRPr lang="en-US"/>
          </a:p>
        </p:txBody>
      </p:sp>
    </p:spTree>
    <p:extLst>
      <p:ext uri="{BB962C8B-B14F-4D97-AF65-F5344CB8AC3E}">
        <p14:creationId xmlns:p14="http://schemas.microsoft.com/office/powerpoint/2010/main" val="1373605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https://apnews.com/article/ohio-coronavirus-vaccine-coronavirus-pandemic-oddities-health-8728927905ffaed3d462a274524f9e30</a:t>
            </a:r>
            <a:endParaRPr lang="en-US" dirty="0" smtClean="0"/>
          </a:p>
          <a:p>
            <a:endParaRPr lang="en-US" dirty="0" smtClean="0"/>
          </a:p>
          <a:p>
            <a:r>
              <a:rPr lang="en-US" dirty="0" smtClean="0"/>
              <a:t>https://apnews.com/article/oh-state-wire-ohio-coronavirus-pandemic-health-794fbad03d6fa15d4d96ac8742133624</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4"/>
              </a:rPr>
              <a:t>https://www.nytimes.com/2021/05/04/upshot/vaccine-incentive-experiment.html</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3FFC924-1513-415C-B9A3-BA8C87D76D8D}" type="slidenum">
              <a:rPr lang="en-US" smtClean="0"/>
              <a:t>25</a:t>
            </a:fld>
            <a:endParaRPr lang="en-US"/>
          </a:p>
        </p:txBody>
      </p:sp>
    </p:spTree>
    <p:extLst>
      <p:ext uri="{BB962C8B-B14F-4D97-AF65-F5344CB8AC3E}">
        <p14:creationId xmlns:p14="http://schemas.microsoft.com/office/powerpoint/2010/main" val="2506794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https://www.kff.org/coronavirus-covid-19/poll-finding/kff-covid-19-vaccine-monitor-june-2021/</a:t>
            </a:r>
          </a:p>
          <a:p>
            <a:r>
              <a:rPr lang="en-US" dirty="0" smtClean="0"/>
              <a:t>Nationally-representative sample of 1,888 adults (including 512 Hispanic and 497 non-Hispanic Black) at least 72 in Spanish,</a:t>
            </a:r>
            <a:r>
              <a:rPr lang="en-US" baseline="0" dirty="0" smtClean="0"/>
              <a:t> 415 was prepaid cellphone)</a:t>
            </a:r>
            <a:endParaRPr lang="en-US" dirty="0"/>
          </a:p>
        </p:txBody>
      </p:sp>
      <p:sp>
        <p:nvSpPr>
          <p:cNvPr id="4" name="Slide Number Placeholder 3"/>
          <p:cNvSpPr>
            <a:spLocks noGrp="1"/>
          </p:cNvSpPr>
          <p:nvPr>
            <p:ph type="sldNum" sz="quarter" idx="10"/>
          </p:nvPr>
        </p:nvSpPr>
        <p:spPr/>
        <p:txBody>
          <a:bodyPr/>
          <a:lstStyle/>
          <a:p>
            <a:fld id="{A3FFC924-1513-415C-B9A3-BA8C87D76D8D}" type="slidenum">
              <a:rPr lang="en-US" smtClean="0"/>
              <a:t>26</a:t>
            </a:fld>
            <a:endParaRPr lang="en-US"/>
          </a:p>
        </p:txBody>
      </p:sp>
    </p:spTree>
    <p:extLst>
      <p:ext uri="{BB962C8B-B14F-4D97-AF65-F5344CB8AC3E}">
        <p14:creationId xmlns:p14="http://schemas.microsoft.com/office/powerpoint/2010/main" val="2523304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https://www.kff.org/coronavirus-covid-19/poll-finding/kff-covid-19-vaccine-monitor-june-2021/</a:t>
            </a:r>
          </a:p>
          <a:p>
            <a:r>
              <a:rPr lang="en-US" dirty="0" smtClean="0"/>
              <a:t>Nationally-representative sample of 1,888 adults (including 512 Hispanic and 497 non-Hispanic Black) at least 72 in Spanish,</a:t>
            </a:r>
            <a:r>
              <a:rPr lang="en-US" baseline="0" dirty="0" smtClean="0"/>
              <a:t> 415 was prepaid cellphone)</a:t>
            </a:r>
            <a:endParaRPr lang="en-US" dirty="0" smtClean="0"/>
          </a:p>
        </p:txBody>
      </p:sp>
      <p:sp>
        <p:nvSpPr>
          <p:cNvPr id="4" name="Slide Number Placeholder 3"/>
          <p:cNvSpPr>
            <a:spLocks noGrp="1"/>
          </p:cNvSpPr>
          <p:nvPr>
            <p:ph type="sldNum" sz="quarter" idx="10"/>
          </p:nvPr>
        </p:nvSpPr>
        <p:spPr/>
        <p:txBody>
          <a:bodyPr/>
          <a:lstStyle/>
          <a:p>
            <a:fld id="{21D53619-6F90-4844-997C-7D5B5F4DBB08}" type="slidenum">
              <a:rPr lang="en-US" smtClean="0"/>
              <a:t>27</a:t>
            </a:fld>
            <a:endParaRPr lang="en-US"/>
          </a:p>
        </p:txBody>
      </p:sp>
    </p:spTree>
    <p:extLst>
      <p:ext uri="{BB962C8B-B14F-4D97-AF65-F5344CB8AC3E}">
        <p14:creationId xmlns:p14="http://schemas.microsoft.com/office/powerpoint/2010/main" val="3552957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Abdullahi</a:t>
            </a:r>
            <a:r>
              <a:rPr lang="en-US" sz="1200" b="0" i="0" kern="1200" dirty="0" smtClean="0">
                <a:solidFill>
                  <a:schemeClr val="tx1"/>
                </a:solidFill>
                <a:effectLst/>
                <a:latin typeface="+mn-lt"/>
                <a:ea typeface="+mn-ea"/>
                <a:cs typeface="+mn-cs"/>
              </a:rPr>
              <a:t> LH, </a:t>
            </a:r>
            <a:r>
              <a:rPr lang="en-US" sz="1200" b="0" i="0" kern="1200" dirty="0" err="1" smtClean="0">
                <a:solidFill>
                  <a:schemeClr val="tx1"/>
                </a:solidFill>
                <a:effectLst/>
                <a:latin typeface="+mn-lt"/>
                <a:ea typeface="+mn-ea"/>
                <a:cs typeface="+mn-cs"/>
              </a:rPr>
              <a:t>Kagina</a:t>
            </a:r>
            <a:r>
              <a:rPr lang="en-US" sz="1200" b="0" i="0" kern="1200" dirty="0" smtClean="0">
                <a:solidFill>
                  <a:schemeClr val="tx1"/>
                </a:solidFill>
                <a:effectLst/>
                <a:latin typeface="+mn-lt"/>
                <a:ea typeface="+mn-ea"/>
                <a:cs typeface="+mn-cs"/>
              </a:rPr>
              <a:t> BM, </a:t>
            </a:r>
            <a:r>
              <a:rPr lang="en-US" sz="1200" b="0" i="0" kern="1200" dirty="0" err="1" smtClean="0">
                <a:solidFill>
                  <a:schemeClr val="tx1"/>
                </a:solidFill>
                <a:effectLst/>
                <a:latin typeface="+mn-lt"/>
                <a:ea typeface="+mn-ea"/>
                <a:cs typeface="+mn-cs"/>
              </a:rPr>
              <a:t>Ndze</a:t>
            </a:r>
            <a:r>
              <a:rPr lang="en-US" sz="1200" b="0" i="0" kern="1200" dirty="0" smtClean="0">
                <a:solidFill>
                  <a:schemeClr val="tx1"/>
                </a:solidFill>
                <a:effectLst/>
                <a:latin typeface="+mn-lt"/>
                <a:ea typeface="+mn-ea"/>
                <a:cs typeface="+mn-cs"/>
              </a:rPr>
              <a:t> V, Hussey GD, </a:t>
            </a:r>
            <a:r>
              <a:rPr lang="en-US" sz="1200" b="0" i="0" kern="1200" dirty="0" err="1" smtClean="0">
                <a:solidFill>
                  <a:schemeClr val="tx1"/>
                </a:solidFill>
                <a:effectLst/>
                <a:latin typeface="+mn-lt"/>
                <a:ea typeface="+mn-ea"/>
                <a:cs typeface="+mn-cs"/>
              </a:rPr>
              <a:t>Wiysonge</a:t>
            </a:r>
            <a:r>
              <a:rPr lang="en-US" sz="1200" b="0" i="0" kern="1200" dirty="0" smtClean="0">
                <a:solidFill>
                  <a:schemeClr val="tx1"/>
                </a:solidFill>
                <a:effectLst/>
                <a:latin typeface="+mn-lt"/>
                <a:ea typeface="+mn-ea"/>
                <a:cs typeface="+mn-cs"/>
              </a:rPr>
              <a:t> CS. Improving vaccination uptake among adolescents. Cochrane Database of Systematic Reviews 2020, Issue 1. Art. No.: CD011895. DOI: 10.1002/14651858.CD011895.pub2</a:t>
            </a:r>
            <a:endParaRPr lang="en-US" dirty="0"/>
          </a:p>
        </p:txBody>
      </p:sp>
      <p:sp>
        <p:nvSpPr>
          <p:cNvPr id="4" name="Slide Number Placeholder 3"/>
          <p:cNvSpPr>
            <a:spLocks noGrp="1"/>
          </p:cNvSpPr>
          <p:nvPr>
            <p:ph type="sldNum" sz="quarter" idx="10"/>
          </p:nvPr>
        </p:nvSpPr>
        <p:spPr/>
        <p:txBody>
          <a:bodyPr/>
          <a:lstStyle/>
          <a:p>
            <a:fld id="{A3FFC924-1513-415C-B9A3-BA8C87D76D8D}" type="slidenum">
              <a:rPr lang="en-US" smtClean="0"/>
              <a:t>28</a:t>
            </a:fld>
            <a:endParaRPr lang="en-US"/>
          </a:p>
        </p:txBody>
      </p:sp>
    </p:spTree>
    <p:extLst>
      <p:ext uri="{BB962C8B-B14F-4D97-AF65-F5344CB8AC3E}">
        <p14:creationId xmlns:p14="http://schemas.microsoft.com/office/powerpoint/2010/main" val="50515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https://www.kff.org/coronavirus-covid-19/poll-finding/kff-covid-19-vaccine-monitor-june-2021/</a:t>
            </a:r>
          </a:p>
          <a:p>
            <a:r>
              <a:rPr lang="en-US" dirty="0" smtClean="0"/>
              <a:t>Nationally-representative sample of 1,888 adults (including 512 Hispanic and 497 non-Hispanic Black) at least 72 in Spanish,</a:t>
            </a:r>
            <a:r>
              <a:rPr lang="en-US" baseline="0" dirty="0" smtClean="0"/>
              <a:t> 415 was prepaid cellphone)</a:t>
            </a:r>
            <a:endParaRPr lang="en-US" dirty="0" smtClean="0"/>
          </a:p>
          <a:p>
            <a:endParaRPr lang="en-US" dirty="0"/>
          </a:p>
        </p:txBody>
      </p:sp>
      <p:sp>
        <p:nvSpPr>
          <p:cNvPr id="4" name="Slide Number Placeholder 3"/>
          <p:cNvSpPr>
            <a:spLocks noGrp="1"/>
          </p:cNvSpPr>
          <p:nvPr>
            <p:ph type="sldNum" sz="quarter" idx="10"/>
          </p:nvPr>
        </p:nvSpPr>
        <p:spPr/>
        <p:txBody>
          <a:bodyPr/>
          <a:lstStyle/>
          <a:p>
            <a:fld id="{A3FFC924-1513-415C-B9A3-BA8C87D76D8D}" type="slidenum">
              <a:rPr lang="en-US" smtClean="0"/>
              <a:t>8</a:t>
            </a:fld>
            <a:endParaRPr lang="en-US"/>
          </a:p>
        </p:txBody>
      </p:sp>
    </p:spTree>
    <p:extLst>
      <p:ext uri="{BB962C8B-B14F-4D97-AF65-F5344CB8AC3E}">
        <p14:creationId xmlns:p14="http://schemas.microsoft.com/office/powerpoint/2010/main" val="433293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US" sz="1200" b="0" i="0" kern="1200" dirty="0" smtClean="0">
                <a:solidFill>
                  <a:schemeClr val="tx1"/>
                </a:solidFill>
                <a:effectLst/>
                <a:latin typeface="+mn-lt"/>
                <a:ea typeface="+mn-ea"/>
                <a:cs typeface="+mn-cs"/>
                <a:hlinkClick r:id="rId3"/>
              </a:rPr>
              <a:t>JAMA </a:t>
            </a:r>
            <a:r>
              <a:rPr lang="en-US" sz="1200" b="0" i="0" kern="1200" dirty="0" err="1" smtClean="0">
                <a:solidFill>
                  <a:schemeClr val="tx1"/>
                </a:solidFill>
                <a:effectLst/>
                <a:latin typeface="+mn-lt"/>
                <a:ea typeface="+mn-ea"/>
                <a:cs typeface="+mn-cs"/>
                <a:hlinkClick r:id="rId3"/>
              </a:rPr>
              <a:t>Pediatr</a:t>
            </a:r>
            <a:r>
              <a:rPr lang="en-US" sz="1200" b="0" i="0" kern="1200" dirty="0" smtClean="0">
                <a:solidFill>
                  <a:schemeClr val="tx1"/>
                </a:solidFill>
                <a:effectLst/>
                <a:latin typeface="+mn-lt"/>
                <a:ea typeface="+mn-ea"/>
                <a:cs typeface="+mn-cs"/>
                <a:hlinkClick r:id="rId3"/>
              </a:rPr>
              <a:t>.</a:t>
            </a:r>
            <a:r>
              <a:rPr lang="en-US" sz="1200" b="0" i="0" kern="1200" dirty="0" smtClean="0">
                <a:solidFill>
                  <a:schemeClr val="tx1"/>
                </a:solidFill>
                <a:effectLst/>
                <a:latin typeface="+mn-lt"/>
                <a:ea typeface="+mn-ea"/>
                <a:cs typeface="+mn-cs"/>
              </a:rPr>
              <a:t> 2018 May; 172(5): e180016.</a:t>
            </a:r>
          </a:p>
          <a:p>
            <a:pPr latinLnBrk="0"/>
            <a:r>
              <a:rPr lang="en-US" sz="1200" b="0" i="0" kern="1200" dirty="0" smtClean="0">
                <a:solidFill>
                  <a:schemeClr val="tx1"/>
                </a:solidFill>
                <a:effectLst/>
                <a:latin typeface="+mn-lt"/>
                <a:ea typeface="+mn-ea"/>
                <a:cs typeface="+mn-cs"/>
              </a:rPr>
              <a:t>Published online 2018 Mar 5.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4"/>
              </a:rPr>
              <a:t>10.1001/jamapediatrics.2018.0016</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PMCID: PMC5875329</a:t>
            </a:r>
          </a:p>
          <a:p>
            <a:r>
              <a:rPr lang="en-US" sz="1200" b="0" i="0" kern="1200" dirty="0" smtClean="0">
                <a:solidFill>
                  <a:schemeClr val="tx1"/>
                </a:solidFill>
                <a:effectLst/>
                <a:latin typeface="+mn-lt"/>
                <a:ea typeface="+mn-ea"/>
                <a:cs typeface="+mn-cs"/>
              </a:rPr>
              <a:t>PMID: </a:t>
            </a:r>
            <a:r>
              <a:rPr lang="en-US" sz="1200" b="0" i="0" kern="1200" dirty="0" smtClean="0">
                <a:solidFill>
                  <a:schemeClr val="tx1"/>
                </a:solidFill>
                <a:effectLst/>
                <a:latin typeface="+mn-lt"/>
                <a:ea typeface="+mn-ea"/>
                <a:cs typeface="+mn-cs"/>
                <a:hlinkClick r:id="rId5"/>
              </a:rPr>
              <a:t>29507952</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Effect of a Health Care Professional Communication Training Intervention on Adolescent Human Papillomavirus Vaccination</a:t>
            </a:r>
          </a:p>
          <a:p>
            <a:r>
              <a:rPr lang="en-US" sz="1200" b="0" i="0" kern="1200" dirty="0" smtClean="0">
                <a:solidFill>
                  <a:schemeClr val="tx1"/>
                </a:solidFill>
                <a:effectLst/>
                <a:latin typeface="+mn-lt"/>
                <a:ea typeface="+mn-ea"/>
                <a:cs typeface="+mn-cs"/>
              </a:rPr>
              <a:t>A Cluster Randomized Clinical Trial</a:t>
            </a:r>
          </a:p>
          <a:p>
            <a:r>
              <a:rPr lang="en-US" sz="1200" b="0" i="0" kern="1200" dirty="0" smtClean="0">
                <a:solidFill>
                  <a:schemeClr val="tx1"/>
                </a:solidFill>
                <a:effectLst/>
                <a:latin typeface="+mn-lt"/>
                <a:ea typeface="+mn-ea"/>
                <a:cs typeface="+mn-cs"/>
                <a:hlinkClick r:id="rId6"/>
              </a:rPr>
              <a:t>Amanda F. Dempsey</a:t>
            </a:r>
            <a:r>
              <a:rPr lang="en-US" sz="1200" b="0" i="0" kern="1200" dirty="0" smtClean="0">
                <a:solidFill>
                  <a:schemeClr val="tx1"/>
                </a:solidFill>
                <a:effectLst/>
                <a:latin typeface="+mn-lt"/>
                <a:ea typeface="+mn-ea"/>
                <a:cs typeface="+mn-cs"/>
              </a:rPr>
              <a:t>, MD, PhD, MPH,</a:t>
            </a:r>
            <a:r>
              <a:rPr lang="en-US" sz="1200" b="0" i="0" kern="1200" baseline="30000" dirty="0" smtClean="0">
                <a:solidFill>
                  <a:schemeClr val="tx1"/>
                </a:solidFill>
                <a:effectLst/>
                <a:latin typeface="+mn-lt"/>
                <a:ea typeface="+mn-ea"/>
                <a:cs typeface="+mn-cs"/>
              </a:rPr>
              <a:t>1,2</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7"/>
              </a:rPr>
              <a:t>Jennifer Pyrznawoski</a:t>
            </a:r>
            <a:r>
              <a:rPr lang="en-US" sz="1200" b="0" i="0" kern="1200" dirty="0" smtClean="0">
                <a:solidFill>
                  <a:schemeClr val="tx1"/>
                </a:solidFill>
                <a:effectLst/>
                <a:latin typeface="+mn-lt"/>
                <a:ea typeface="+mn-ea"/>
                <a:cs typeface="+mn-cs"/>
              </a:rPr>
              <a:t>, MSPH,</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8"/>
              </a:rPr>
              <a:t>Steven Lockhart</a:t>
            </a:r>
            <a:r>
              <a:rPr lang="en-US" sz="1200" b="0" i="0" kern="1200" dirty="0" smtClean="0">
                <a:solidFill>
                  <a:schemeClr val="tx1"/>
                </a:solidFill>
                <a:effectLst/>
                <a:latin typeface="+mn-lt"/>
                <a:ea typeface="+mn-ea"/>
                <a:cs typeface="+mn-cs"/>
              </a:rPr>
              <a:t>, MPH,</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9"/>
              </a:rPr>
              <a:t>Juliana Barnard</a:t>
            </a:r>
            <a:r>
              <a:rPr lang="en-US" sz="1200" b="0" i="0" kern="1200" dirty="0" smtClean="0">
                <a:solidFill>
                  <a:schemeClr val="tx1"/>
                </a:solidFill>
                <a:effectLst/>
                <a:latin typeface="+mn-lt"/>
                <a:ea typeface="+mn-ea"/>
                <a:cs typeface="+mn-cs"/>
              </a:rPr>
              <a:t>, MA,</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10"/>
              </a:rPr>
              <a:t>Elizabeth J. Campagna</a:t>
            </a:r>
            <a:r>
              <a:rPr lang="en-US" sz="1200" b="0" i="0" kern="1200" dirty="0" smtClean="0">
                <a:solidFill>
                  <a:schemeClr val="tx1"/>
                </a:solidFill>
                <a:effectLst/>
                <a:latin typeface="+mn-lt"/>
                <a:ea typeface="+mn-ea"/>
                <a:cs typeface="+mn-cs"/>
              </a:rPr>
              <a:t>, MS,</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11"/>
              </a:rPr>
              <a:t>Kathleen Garrett</a:t>
            </a:r>
            <a:r>
              <a:rPr lang="en-US" sz="1200" b="0" i="0" kern="1200" dirty="0" smtClean="0">
                <a:solidFill>
                  <a:schemeClr val="tx1"/>
                </a:solidFill>
                <a:effectLst/>
                <a:latin typeface="+mn-lt"/>
                <a:ea typeface="+mn-ea"/>
                <a:cs typeface="+mn-cs"/>
              </a:rPr>
              <a:t>, MA,</a:t>
            </a:r>
            <a:r>
              <a:rPr lang="en-US" sz="1200" b="0" i="0" kern="1200" baseline="30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12"/>
              </a:rPr>
              <a:t>Allison Fisher</a:t>
            </a:r>
            <a:r>
              <a:rPr lang="en-US" sz="1200" b="0" i="0" kern="1200" dirty="0" smtClean="0">
                <a:solidFill>
                  <a:schemeClr val="tx1"/>
                </a:solidFill>
                <a:effectLst/>
                <a:latin typeface="+mn-lt"/>
                <a:ea typeface="+mn-ea"/>
                <a:cs typeface="+mn-cs"/>
              </a:rPr>
              <a:t>, MPH,</a:t>
            </a:r>
            <a:r>
              <a:rPr lang="en-US" sz="1200" b="0" i="0" kern="1200" baseline="300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13"/>
              </a:rPr>
              <a:t>L. Miriam Dickinson</a:t>
            </a:r>
            <a:r>
              <a:rPr lang="en-US" sz="1200" b="0" i="0" kern="1200" dirty="0" smtClean="0">
                <a:solidFill>
                  <a:schemeClr val="tx1"/>
                </a:solidFill>
                <a:effectLst/>
                <a:latin typeface="+mn-lt"/>
                <a:ea typeface="+mn-ea"/>
                <a:cs typeface="+mn-cs"/>
              </a:rPr>
              <a:t>, PhD,</a:t>
            </a:r>
            <a:r>
              <a:rPr lang="en-US" sz="1200" b="0" i="0" kern="1200" baseline="30000" dirty="0" smtClean="0">
                <a:solidFill>
                  <a:schemeClr val="tx1"/>
                </a:solidFill>
                <a:effectLst/>
                <a:latin typeface="+mn-lt"/>
                <a:ea typeface="+mn-ea"/>
                <a:cs typeface="+mn-cs"/>
              </a:rPr>
              <a:t>1,5</a:t>
            </a:r>
            <a:r>
              <a:rPr lang="en-US" sz="1200" b="0" i="0" kern="120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hlinkClick r:id="rId14"/>
              </a:rPr>
              <a:t>Sean T. O’Leary</a:t>
            </a:r>
            <a:r>
              <a:rPr lang="en-US" sz="1200" b="0" i="0" kern="1200" dirty="0" smtClean="0">
                <a:solidFill>
                  <a:schemeClr val="tx1"/>
                </a:solidFill>
                <a:effectLst/>
                <a:latin typeface="+mn-lt"/>
                <a:ea typeface="+mn-ea"/>
                <a:cs typeface="+mn-cs"/>
              </a:rPr>
              <a:t>, MD, MPH</a:t>
            </a:r>
            <a:r>
              <a:rPr lang="en-US" sz="1200" b="0" i="0" kern="1200" baseline="30000" dirty="0" smtClean="0">
                <a:solidFill>
                  <a:schemeClr val="tx1"/>
                </a:solidFill>
                <a:effectLst/>
                <a:latin typeface="+mn-lt"/>
                <a:ea typeface="+mn-ea"/>
                <a:cs typeface="+mn-cs"/>
              </a:rPr>
              <a:t>1,6</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1D53619-6F90-4844-997C-7D5B5F4DBB08}" type="slidenum">
              <a:rPr lang="en-US" smtClean="0"/>
              <a:t>29</a:t>
            </a:fld>
            <a:endParaRPr lang="en-US"/>
          </a:p>
        </p:txBody>
      </p:sp>
    </p:spTree>
    <p:extLst>
      <p:ext uri="{BB962C8B-B14F-4D97-AF65-F5344CB8AC3E}">
        <p14:creationId xmlns:p14="http://schemas.microsoft.com/office/powerpoint/2010/main" val="2537821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Opel et. al. The Architecture of Provider-Parent Vaccine Discussions at Health Supervision Visits.</a:t>
            </a:r>
            <a:r>
              <a:rPr lang="en-US" baseline="0" dirty="0" smtClean="0"/>
              <a:t> </a:t>
            </a:r>
            <a:r>
              <a:rPr lang="en-US" dirty="0" smtClean="0"/>
              <a:t>Pediatrics 2013;132:1037–1046. doi:10.1542/peds.2013-2037</a:t>
            </a:r>
          </a:p>
          <a:p>
            <a:endParaRPr lang="en-US" dirty="0"/>
          </a:p>
        </p:txBody>
      </p:sp>
      <p:sp>
        <p:nvSpPr>
          <p:cNvPr id="4" name="Slide Number Placeholder 3"/>
          <p:cNvSpPr>
            <a:spLocks noGrp="1"/>
          </p:cNvSpPr>
          <p:nvPr>
            <p:ph type="sldNum" sz="quarter" idx="10"/>
          </p:nvPr>
        </p:nvSpPr>
        <p:spPr/>
        <p:txBody>
          <a:bodyPr/>
          <a:lstStyle/>
          <a:p>
            <a:fld id="{21D53619-6F90-4844-997C-7D5B5F4DBB08}" type="slidenum">
              <a:rPr lang="en-US" smtClean="0"/>
              <a:t>30</a:t>
            </a:fld>
            <a:endParaRPr lang="en-US"/>
          </a:p>
        </p:txBody>
      </p:sp>
    </p:spTree>
    <p:extLst>
      <p:ext uri="{BB962C8B-B14F-4D97-AF65-F5344CB8AC3E}">
        <p14:creationId xmlns:p14="http://schemas.microsoft.com/office/powerpoint/2010/main" val="2445756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https://theconversation.com/half-of-unvaccinated-workers-say-theyd-rather-quit-than-get-a-shot-but-real-world-data-suggest-few-are-following-through-168447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Abdullahi</a:t>
            </a:r>
            <a:r>
              <a:rPr lang="en-US" sz="1200" b="0" i="0" kern="1200" dirty="0" smtClean="0">
                <a:solidFill>
                  <a:schemeClr val="tx1"/>
                </a:solidFill>
                <a:effectLst/>
                <a:latin typeface="+mn-lt"/>
                <a:ea typeface="+mn-ea"/>
                <a:cs typeface="+mn-cs"/>
              </a:rPr>
              <a:t> LH, </a:t>
            </a:r>
            <a:r>
              <a:rPr lang="en-US" sz="1200" b="0" i="0" kern="1200" dirty="0" err="1" smtClean="0">
                <a:solidFill>
                  <a:schemeClr val="tx1"/>
                </a:solidFill>
                <a:effectLst/>
                <a:latin typeface="+mn-lt"/>
                <a:ea typeface="+mn-ea"/>
                <a:cs typeface="+mn-cs"/>
              </a:rPr>
              <a:t>Kagina</a:t>
            </a:r>
            <a:r>
              <a:rPr lang="en-US" sz="1200" b="0" i="0" kern="1200" dirty="0" smtClean="0">
                <a:solidFill>
                  <a:schemeClr val="tx1"/>
                </a:solidFill>
                <a:effectLst/>
                <a:latin typeface="+mn-lt"/>
                <a:ea typeface="+mn-ea"/>
                <a:cs typeface="+mn-cs"/>
              </a:rPr>
              <a:t> BM, </a:t>
            </a:r>
            <a:r>
              <a:rPr lang="en-US" sz="1200" b="0" i="0" kern="1200" dirty="0" err="1" smtClean="0">
                <a:solidFill>
                  <a:schemeClr val="tx1"/>
                </a:solidFill>
                <a:effectLst/>
                <a:latin typeface="+mn-lt"/>
                <a:ea typeface="+mn-ea"/>
                <a:cs typeface="+mn-cs"/>
              </a:rPr>
              <a:t>Ndze</a:t>
            </a:r>
            <a:r>
              <a:rPr lang="en-US" sz="1200" b="0" i="0" kern="1200" dirty="0" smtClean="0">
                <a:solidFill>
                  <a:schemeClr val="tx1"/>
                </a:solidFill>
                <a:effectLst/>
                <a:latin typeface="+mn-lt"/>
                <a:ea typeface="+mn-ea"/>
                <a:cs typeface="+mn-cs"/>
              </a:rPr>
              <a:t> V, Hussey GD, </a:t>
            </a:r>
            <a:r>
              <a:rPr lang="en-US" sz="1200" b="0" i="0" kern="1200" dirty="0" err="1" smtClean="0">
                <a:solidFill>
                  <a:schemeClr val="tx1"/>
                </a:solidFill>
                <a:effectLst/>
                <a:latin typeface="+mn-lt"/>
                <a:ea typeface="+mn-ea"/>
                <a:cs typeface="+mn-cs"/>
              </a:rPr>
              <a:t>Wiysonge</a:t>
            </a:r>
            <a:r>
              <a:rPr lang="en-US" sz="1200" b="0" i="0" kern="1200" dirty="0" smtClean="0">
                <a:solidFill>
                  <a:schemeClr val="tx1"/>
                </a:solidFill>
                <a:effectLst/>
                <a:latin typeface="+mn-lt"/>
                <a:ea typeface="+mn-ea"/>
                <a:cs typeface="+mn-cs"/>
              </a:rPr>
              <a:t> CS. Improving vaccination uptake among adolescents. Cochrane Database of Systematic Reviews 2020, Issue 1. Art. No.: CD011895. DOI: 10.1002/14651858.CD011895.pub2</a:t>
            </a:r>
            <a:endParaRPr lang="en-US" dirty="0" smtClean="0"/>
          </a:p>
        </p:txBody>
      </p:sp>
      <p:sp>
        <p:nvSpPr>
          <p:cNvPr id="4" name="Slide Number Placeholder 3"/>
          <p:cNvSpPr>
            <a:spLocks noGrp="1"/>
          </p:cNvSpPr>
          <p:nvPr>
            <p:ph type="sldNum" sz="quarter" idx="10"/>
          </p:nvPr>
        </p:nvSpPr>
        <p:spPr/>
        <p:txBody>
          <a:bodyPr/>
          <a:lstStyle/>
          <a:p>
            <a:fld id="{21D53619-6F90-4844-997C-7D5B5F4DBB08}" type="slidenum">
              <a:rPr lang="en-US" smtClean="0"/>
              <a:t>31</a:t>
            </a:fld>
            <a:endParaRPr lang="en-US"/>
          </a:p>
        </p:txBody>
      </p:sp>
    </p:spTree>
    <p:extLst>
      <p:ext uri="{BB962C8B-B14F-4D97-AF65-F5344CB8AC3E}">
        <p14:creationId xmlns:p14="http://schemas.microsoft.com/office/powerpoint/2010/main" val="3791511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Patient reminder and recall interventions to improve immunization rates</a:t>
            </a:r>
          </a:p>
          <a:p>
            <a:r>
              <a:rPr lang="en-US" sz="1200" b="1" i="0" u="none" strike="noStrike" kern="1200" dirty="0" smtClean="0">
                <a:solidFill>
                  <a:schemeClr val="tx1"/>
                </a:solidFill>
                <a:effectLst/>
                <a:latin typeface="+mn-lt"/>
                <a:ea typeface="+mn-ea"/>
                <a:cs typeface="+mn-cs"/>
                <a:hlinkClick r:id="rId3"/>
              </a:rPr>
              <a:t>Julie C Jacobson Vann</a:t>
            </a:r>
            <a:endParaRPr lang="en-US" sz="1200" b="1" i="0"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hlinkClick r:id="rId4"/>
              </a:rPr>
              <a:t>Robert M Jacobson</a:t>
            </a:r>
            <a:endParaRPr lang="en-US" sz="1200" b="1" i="0"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hlinkClick r:id="rId5"/>
              </a:rPr>
              <a:t>Tamera Coyne‐Beasley</a:t>
            </a:r>
            <a:endParaRPr lang="en-US" sz="1200" b="1" i="0"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hlinkClick r:id="rId6"/>
              </a:rPr>
              <a:t>Josephine K </a:t>
            </a:r>
            <a:r>
              <a:rPr lang="en-US" sz="1200" b="1" i="0" u="none" strike="noStrike" kern="1200" dirty="0" err="1" smtClean="0">
                <a:solidFill>
                  <a:schemeClr val="tx1"/>
                </a:solidFill>
                <a:effectLst/>
                <a:latin typeface="+mn-lt"/>
                <a:ea typeface="+mn-ea"/>
                <a:cs typeface="+mn-cs"/>
                <a:hlinkClick r:id="rId6"/>
              </a:rPr>
              <a:t>Asafu‐Adjei</a:t>
            </a:r>
            <a:endParaRPr lang="en-US" sz="1200" b="1" i="0"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hlinkClick r:id="rId7"/>
              </a:rPr>
              <a:t>Peter G </a:t>
            </a:r>
            <a:r>
              <a:rPr lang="en-US" sz="1200" b="1" i="0" u="none" strike="noStrike" kern="1200" dirty="0" err="1" smtClean="0">
                <a:solidFill>
                  <a:schemeClr val="tx1"/>
                </a:solidFill>
                <a:effectLst/>
                <a:latin typeface="+mn-lt"/>
                <a:ea typeface="+mn-ea"/>
                <a:cs typeface="+mn-cs"/>
                <a:hlinkClick r:id="rId7"/>
              </a:rPr>
              <a:t>Szilagyi</a:t>
            </a:r>
            <a:endParaRPr lang="en-US" sz="1200" b="1"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8"/>
              </a:rPr>
              <a:t>Authors' declarations of interest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Version published: 18 January 2018 </a:t>
            </a:r>
            <a:r>
              <a:rPr lang="en-US" sz="1200" b="0" i="0" u="none" strike="noStrike" kern="1200" dirty="0" smtClean="0">
                <a:solidFill>
                  <a:schemeClr val="tx1"/>
                </a:solidFill>
                <a:effectLst/>
                <a:latin typeface="+mn-lt"/>
                <a:ea typeface="+mn-ea"/>
                <a:cs typeface="+mn-cs"/>
                <a:hlinkClick r:id="rId9"/>
              </a:rPr>
              <a:t>Version history</a:t>
            </a:r>
            <a:endParaRPr lang="en-US" sz="1200" b="0" i="0"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hlinkClick r:id="rId10"/>
              </a:rPr>
              <a:t>https://doi.org/10.1002/14651858.CD003941.pub3</a:t>
            </a: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FFC924-1513-415C-B9A3-BA8C87D76D8D}" type="slidenum">
              <a:rPr lang="en-US" smtClean="0"/>
              <a:t>32</a:t>
            </a:fld>
            <a:endParaRPr lang="en-US"/>
          </a:p>
        </p:txBody>
      </p:sp>
    </p:spTree>
    <p:extLst>
      <p:ext uri="{BB962C8B-B14F-4D97-AF65-F5344CB8AC3E}">
        <p14:creationId xmlns:p14="http://schemas.microsoft.com/office/powerpoint/2010/main" val="4247679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53619-6F90-4844-997C-7D5B5F4DBB08}" type="slidenum">
              <a:rPr lang="en-US" smtClean="0"/>
              <a:t>35</a:t>
            </a:fld>
            <a:endParaRPr lang="en-US"/>
          </a:p>
        </p:txBody>
      </p:sp>
    </p:spTree>
    <p:extLst>
      <p:ext uri="{BB962C8B-B14F-4D97-AF65-F5344CB8AC3E}">
        <p14:creationId xmlns:p14="http://schemas.microsoft.com/office/powerpoint/2010/main" val="2914420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from KFF.</a:t>
            </a:r>
            <a:endParaRPr lang="en-US" dirty="0"/>
          </a:p>
        </p:txBody>
      </p:sp>
      <p:sp>
        <p:nvSpPr>
          <p:cNvPr id="4" name="Slide Number Placeholder 3"/>
          <p:cNvSpPr>
            <a:spLocks noGrp="1"/>
          </p:cNvSpPr>
          <p:nvPr>
            <p:ph type="sldNum" sz="quarter" idx="10"/>
          </p:nvPr>
        </p:nvSpPr>
        <p:spPr/>
        <p:txBody>
          <a:bodyPr/>
          <a:lstStyle/>
          <a:p>
            <a:fld id="{A3FFC924-1513-415C-B9A3-BA8C87D76D8D}" type="slidenum">
              <a:rPr lang="en-US" smtClean="0"/>
              <a:t>9</a:t>
            </a:fld>
            <a:endParaRPr lang="en-US"/>
          </a:p>
        </p:txBody>
      </p:sp>
    </p:spTree>
    <p:extLst>
      <p:ext uri="{BB962C8B-B14F-4D97-AF65-F5344CB8AC3E}">
        <p14:creationId xmlns:p14="http://schemas.microsoft.com/office/powerpoint/2010/main" val="123054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https://www.kff.org/coronavirus-covid-19/poll-finding/kff-covid-19-vaccine-monitor-june-2021/</a:t>
            </a:r>
          </a:p>
          <a:p>
            <a:r>
              <a:rPr lang="en-US" dirty="0" smtClean="0"/>
              <a:t>Nationally-representative sample of 1,888 adults (including 512 Hispanic and 497 non-Hispanic Black) at least 72 in Spanish,</a:t>
            </a:r>
            <a:r>
              <a:rPr lang="en-US" baseline="0" dirty="0" smtClean="0"/>
              <a:t> 415 was prepaid cellphone)</a:t>
            </a:r>
            <a:endParaRPr lang="en-US" dirty="0" smtClean="0"/>
          </a:p>
          <a:p>
            <a:endParaRPr lang="en-US" dirty="0"/>
          </a:p>
        </p:txBody>
      </p:sp>
      <p:sp>
        <p:nvSpPr>
          <p:cNvPr id="4" name="Slide Number Placeholder 3"/>
          <p:cNvSpPr>
            <a:spLocks noGrp="1"/>
          </p:cNvSpPr>
          <p:nvPr>
            <p:ph type="sldNum" sz="quarter" idx="10"/>
          </p:nvPr>
        </p:nvSpPr>
        <p:spPr/>
        <p:txBody>
          <a:bodyPr/>
          <a:lstStyle/>
          <a:p>
            <a:fld id="{A3FFC924-1513-415C-B9A3-BA8C87D76D8D}" type="slidenum">
              <a:rPr lang="en-US" smtClean="0"/>
              <a:t>10</a:t>
            </a:fld>
            <a:endParaRPr lang="en-US"/>
          </a:p>
        </p:txBody>
      </p:sp>
    </p:spTree>
    <p:extLst>
      <p:ext uri="{BB962C8B-B14F-4D97-AF65-F5344CB8AC3E}">
        <p14:creationId xmlns:p14="http://schemas.microsoft.com/office/powerpoint/2010/main" val="104297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https://www.kff.org/coronavirus-covid-19/poll-finding/kff-covid-19-vaccine-monitor-june-2021/</a:t>
            </a:r>
          </a:p>
          <a:p>
            <a:r>
              <a:rPr lang="en-US" dirty="0" smtClean="0"/>
              <a:t>Nationally-representative sample of 1,888 adults (including 512 Hispanic and 497 non-Hispanic Black) at least 72 in Spanish,</a:t>
            </a:r>
            <a:r>
              <a:rPr lang="en-US" baseline="0" dirty="0" smtClean="0"/>
              <a:t> 415 was prepaid cellphone)</a:t>
            </a:r>
            <a:endParaRPr lang="en-US" dirty="0" smtClean="0"/>
          </a:p>
          <a:p>
            <a:endParaRPr lang="en-US" dirty="0"/>
          </a:p>
        </p:txBody>
      </p:sp>
      <p:sp>
        <p:nvSpPr>
          <p:cNvPr id="4" name="Slide Number Placeholder 3"/>
          <p:cNvSpPr>
            <a:spLocks noGrp="1"/>
          </p:cNvSpPr>
          <p:nvPr>
            <p:ph type="sldNum" sz="quarter" idx="10"/>
          </p:nvPr>
        </p:nvSpPr>
        <p:spPr/>
        <p:txBody>
          <a:bodyPr/>
          <a:lstStyle/>
          <a:p>
            <a:fld id="{A3FFC924-1513-415C-B9A3-BA8C87D76D8D}" type="slidenum">
              <a:rPr lang="en-US" smtClean="0"/>
              <a:t>11</a:t>
            </a:fld>
            <a:endParaRPr lang="en-US"/>
          </a:p>
        </p:txBody>
      </p:sp>
    </p:spTree>
    <p:extLst>
      <p:ext uri="{BB962C8B-B14F-4D97-AF65-F5344CB8AC3E}">
        <p14:creationId xmlns:p14="http://schemas.microsoft.com/office/powerpoint/2010/main" val="3327234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https://healthblog.uofmhealth.org/wellness-prevention/overcoming-covid-19-vaccine-hesitancy</a:t>
            </a:r>
          </a:p>
          <a:p>
            <a:r>
              <a:rPr lang="en-US" dirty="0" smtClean="0"/>
              <a:t>https://www.doh.wa.gov/Portals/1/Documents/1600/coronavirus/820-130-ProviderMRNAVaccinesDiscussionGuide.pdf</a:t>
            </a:r>
          </a:p>
          <a:p>
            <a:endParaRPr lang="en-US" dirty="0"/>
          </a:p>
        </p:txBody>
      </p:sp>
      <p:sp>
        <p:nvSpPr>
          <p:cNvPr id="4" name="Slide Number Placeholder 3"/>
          <p:cNvSpPr>
            <a:spLocks noGrp="1"/>
          </p:cNvSpPr>
          <p:nvPr>
            <p:ph type="sldNum" sz="quarter" idx="10"/>
          </p:nvPr>
        </p:nvSpPr>
        <p:spPr/>
        <p:txBody>
          <a:bodyPr/>
          <a:lstStyle/>
          <a:p>
            <a:fld id="{21D53619-6F90-4844-997C-7D5B5F4DBB08}" type="slidenum">
              <a:rPr lang="en-US" smtClean="0"/>
              <a:t>13</a:t>
            </a:fld>
            <a:endParaRPr lang="en-US"/>
          </a:p>
        </p:txBody>
      </p:sp>
    </p:spTree>
    <p:extLst>
      <p:ext uri="{BB962C8B-B14F-4D97-AF65-F5344CB8AC3E}">
        <p14:creationId xmlns:p14="http://schemas.microsoft.com/office/powerpoint/2010/main" val="121520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https://www.cdc.gov/coronavirus/2019-ncov/communication/vaccination-toolkit.html</a:t>
            </a:r>
          </a:p>
          <a:p>
            <a:r>
              <a:rPr lang="en-US" dirty="0" smtClean="0"/>
              <a:t>https://www.ama-assn.org/delivering-care/public-health/covid-19-vaccine-hesitancy-10-tips-talking-patients</a:t>
            </a:r>
          </a:p>
        </p:txBody>
      </p:sp>
      <p:sp>
        <p:nvSpPr>
          <p:cNvPr id="4" name="Slide Number Placeholder 3"/>
          <p:cNvSpPr>
            <a:spLocks noGrp="1"/>
          </p:cNvSpPr>
          <p:nvPr>
            <p:ph type="sldNum" sz="quarter" idx="10"/>
          </p:nvPr>
        </p:nvSpPr>
        <p:spPr/>
        <p:txBody>
          <a:bodyPr/>
          <a:lstStyle/>
          <a:p>
            <a:fld id="{21D53619-6F90-4844-997C-7D5B5F4DBB08}" type="slidenum">
              <a:rPr lang="en-US" smtClean="0"/>
              <a:t>14</a:t>
            </a:fld>
            <a:endParaRPr lang="en-US"/>
          </a:p>
        </p:txBody>
      </p:sp>
    </p:spTree>
    <p:extLst>
      <p:ext uri="{BB962C8B-B14F-4D97-AF65-F5344CB8AC3E}">
        <p14:creationId xmlns:p14="http://schemas.microsoft.com/office/powerpoint/2010/main" val="197247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Joseph NP, Bernstein J, Pelton S, </a:t>
            </a:r>
            <a:r>
              <a:rPr lang="en-US" sz="1200" b="0" i="0" kern="1200" dirty="0" err="1" smtClean="0">
                <a:solidFill>
                  <a:schemeClr val="tx1"/>
                </a:solidFill>
                <a:effectLst/>
                <a:latin typeface="+mn-lt"/>
                <a:ea typeface="+mn-ea"/>
                <a:cs typeface="+mn-cs"/>
              </a:rPr>
              <a:t>Belizaire</a:t>
            </a:r>
            <a:r>
              <a:rPr lang="en-US" sz="1200" b="0" i="0" kern="1200" dirty="0" smtClean="0">
                <a:solidFill>
                  <a:schemeClr val="tx1"/>
                </a:solidFill>
                <a:effectLst/>
                <a:latin typeface="+mn-lt"/>
                <a:ea typeface="+mn-ea"/>
                <a:cs typeface="+mn-cs"/>
              </a:rPr>
              <a:t> M, Goff G, </a:t>
            </a:r>
            <a:r>
              <a:rPr lang="en-US" sz="1200" b="0" i="0" kern="1200" dirty="0" err="1" smtClean="0">
                <a:solidFill>
                  <a:schemeClr val="tx1"/>
                </a:solidFill>
                <a:effectLst/>
                <a:latin typeface="+mn-lt"/>
                <a:ea typeface="+mn-ea"/>
                <a:cs typeface="+mn-cs"/>
              </a:rPr>
              <a:t>Horanieh</a:t>
            </a:r>
            <a:r>
              <a:rPr lang="en-US" sz="1200" b="0" i="0" kern="1200" dirty="0" smtClean="0">
                <a:solidFill>
                  <a:schemeClr val="tx1"/>
                </a:solidFill>
                <a:effectLst/>
                <a:latin typeface="+mn-lt"/>
                <a:ea typeface="+mn-ea"/>
                <a:cs typeface="+mn-cs"/>
              </a:rPr>
              <a:t> N, Freund KM. Brief Client-Centered Motivational and Behavioral Intervention to Promote HPV Vaccination in a Hard-to-Reach Population: A Pilot Randomized Controlled Trial. </a:t>
            </a:r>
            <a:r>
              <a:rPr lang="en-US" sz="1200" b="0" i="0" kern="1200" dirty="0" err="1" smtClean="0">
                <a:solidFill>
                  <a:schemeClr val="tx1"/>
                </a:solidFill>
                <a:effectLst/>
                <a:latin typeface="+mn-lt"/>
                <a:ea typeface="+mn-ea"/>
                <a:cs typeface="+mn-cs"/>
              </a:rPr>
              <a:t>Clin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Pediatr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Phila</a:t>
            </a:r>
            <a:r>
              <a:rPr lang="en-US" sz="1200" b="0" i="0" kern="1200" dirty="0" smtClean="0">
                <a:solidFill>
                  <a:schemeClr val="tx1"/>
                </a:solidFill>
                <a:effectLst/>
                <a:latin typeface="+mn-lt"/>
                <a:ea typeface="+mn-ea"/>
                <a:cs typeface="+mn-cs"/>
              </a:rPr>
              <a:t>). 2016 Aug;55(9):851-9.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10.1177/0009922815616244. </a:t>
            </a:r>
            <a:r>
              <a:rPr lang="en-US" sz="1200" b="0" i="0" kern="1200" dirty="0" err="1" smtClean="0">
                <a:solidFill>
                  <a:schemeClr val="tx1"/>
                </a:solidFill>
                <a:effectLst/>
                <a:latin typeface="+mn-lt"/>
                <a:ea typeface="+mn-ea"/>
                <a:cs typeface="+mn-cs"/>
              </a:rPr>
              <a:t>Epub</a:t>
            </a:r>
            <a:r>
              <a:rPr lang="en-US" sz="1200" b="0" i="0" kern="1200" dirty="0" smtClean="0">
                <a:solidFill>
                  <a:schemeClr val="tx1"/>
                </a:solidFill>
                <a:effectLst/>
                <a:latin typeface="+mn-lt"/>
                <a:ea typeface="+mn-ea"/>
                <a:cs typeface="+mn-cs"/>
              </a:rPr>
              <a:t> 2016 Mar 10. PMID: 26968631.</a:t>
            </a:r>
          </a:p>
          <a:p>
            <a:endParaRPr lang="en-US" dirty="0" smtClean="0"/>
          </a:p>
          <a:p>
            <a:r>
              <a:rPr lang="en-US" sz="1200" b="0" i="0" kern="1200" dirty="0" smtClean="0">
                <a:solidFill>
                  <a:schemeClr val="tx1"/>
                </a:solidFill>
                <a:effectLst/>
                <a:latin typeface="+mn-lt"/>
                <a:ea typeface="+mn-ea"/>
                <a:cs typeface="+mn-cs"/>
              </a:rPr>
              <a:t>Opel DJ, </a:t>
            </a:r>
            <a:r>
              <a:rPr lang="en-US" sz="1200" b="0" i="0" kern="1200" dirty="0" err="1" smtClean="0">
                <a:solidFill>
                  <a:schemeClr val="tx1"/>
                </a:solidFill>
                <a:effectLst/>
                <a:latin typeface="+mn-lt"/>
                <a:ea typeface="+mn-ea"/>
                <a:cs typeface="+mn-cs"/>
              </a:rPr>
              <a:t>Mangione</a:t>
            </a:r>
            <a:r>
              <a:rPr lang="en-US" sz="1200" b="0" i="0" kern="1200" dirty="0" smtClean="0">
                <a:solidFill>
                  <a:schemeClr val="tx1"/>
                </a:solidFill>
                <a:effectLst/>
                <a:latin typeface="+mn-lt"/>
                <a:ea typeface="+mn-ea"/>
                <a:cs typeface="+mn-cs"/>
              </a:rPr>
              <a:t>-Smith R, Robinson JD, et al. The Influence of Provider Communication Behaviors on Parental Vaccine Acceptance and Visit Experience. </a:t>
            </a:r>
            <a:r>
              <a:rPr lang="en-US" sz="1200" b="0" i="1" kern="1200" dirty="0" smtClean="0">
                <a:solidFill>
                  <a:schemeClr val="tx1"/>
                </a:solidFill>
                <a:effectLst/>
                <a:latin typeface="+mn-lt"/>
                <a:ea typeface="+mn-ea"/>
                <a:cs typeface="+mn-cs"/>
              </a:rPr>
              <a:t>Am J Public Health</a:t>
            </a:r>
            <a:r>
              <a:rPr lang="en-US" sz="1200" b="0" i="0" kern="1200" dirty="0" smtClean="0">
                <a:solidFill>
                  <a:schemeClr val="tx1"/>
                </a:solidFill>
                <a:effectLst/>
                <a:latin typeface="+mn-lt"/>
                <a:ea typeface="+mn-ea"/>
                <a:cs typeface="+mn-cs"/>
              </a:rPr>
              <a:t>. 2015;105(10):1998-2004. doi:10.2105/AJPH.2014.302425</a:t>
            </a:r>
            <a:endParaRPr lang="en-US" dirty="0"/>
          </a:p>
        </p:txBody>
      </p:sp>
      <p:sp>
        <p:nvSpPr>
          <p:cNvPr id="4" name="Slide Number Placeholder 3"/>
          <p:cNvSpPr>
            <a:spLocks noGrp="1"/>
          </p:cNvSpPr>
          <p:nvPr>
            <p:ph type="sldNum" sz="quarter" idx="10"/>
          </p:nvPr>
        </p:nvSpPr>
        <p:spPr/>
        <p:txBody>
          <a:bodyPr/>
          <a:lstStyle/>
          <a:p>
            <a:fld id="{21D53619-6F90-4844-997C-7D5B5F4DBB08}" type="slidenum">
              <a:rPr lang="en-US" smtClean="0"/>
              <a:t>15</a:t>
            </a:fld>
            <a:endParaRPr lang="en-US"/>
          </a:p>
        </p:txBody>
      </p:sp>
    </p:spTree>
    <p:extLst>
      <p:ext uri="{BB962C8B-B14F-4D97-AF65-F5344CB8AC3E}">
        <p14:creationId xmlns:p14="http://schemas.microsoft.com/office/powerpoint/2010/main" val="3432455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Henrikson</a:t>
            </a:r>
            <a:r>
              <a:rPr lang="en-US" sz="1200" b="0" i="0" kern="1200" dirty="0" smtClean="0">
                <a:solidFill>
                  <a:schemeClr val="tx1"/>
                </a:solidFill>
                <a:effectLst/>
                <a:latin typeface="+mn-lt"/>
                <a:ea typeface="+mn-ea"/>
                <a:cs typeface="+mn-cs"/>
              </a:rPr>
              <a:t> NB, Opel DJ, </a:t>
            </a:r>
            <a:r>
              <a:rPr lang="en-US" sz="1200" b="0" i="0" kern="1200" dirty="0" err="1" smtClean="0">
                <a:solidFill>
                  <a:schemeClr val="tx1"/>
                </a:solidFill>
                <a:effectLst/>
                <a:latin typeface="+mn-lt"/>
                <a:ea typeface="+mn-ea"/>
                <a:cs typeface="+mn-cs"/>
              </a:rPr>
              <a:t>Grothaus</a:t>
            </a:r>
            <a:r>
              <a:rPr lang="en-US" sz="1200" b="0" i="0" kern="1200" dirty="0" smtClean="0">
                <a:solidFill>
                  <a:schemeClr val="tx1"/>
                </a:solidFill>
                <a:effectLst/>
                <a:latin typeface="+mn-lt"/>
                <a:ea typeface="+mn-ea"/>
                <a:cs typeface="+mn-cs"/>
              </a:rPr>
              <a:t> L, Nelson J, </a:t>
            </a:r>
            <a:r>
              <a:rPr lang="en-US" sz="1200" b="0" i="0" kern="1200" dirty="0" err="1" smtClean="0">
                <a:solidFill>
                  <a:schemeClr val="tx1"/>
                </a:solidFill>
                <a:effectLst/>
                <a:latin typeface="+mn-lt"/>
                <a:ea typeface="+mn-ea"/>
                <a:cs typeface="+mn-cs"/>
              </a:rPr>
              <a:t>Scrol</a:t>
            </a:r>
            <a:r>
              <a:rPr lang="en-US" sz="1200" b="0" i="0" kern="1200" dirty="0" smtClean="0">
                <a:solidFill>
                  <a:schemeClr val="tx1"/>
                </a:solidFill>
                <a:effectLst/>
                <a:latin typeface="+mn-lt"/>
                <a:ea typeface="+mn-ea"/>
                <a:cs typeface="+mn-cs"/>
              </a:rPr>
              <a:t> A, Dunn J, </a:t>
            </a:r>
            <a:r>
              <a:rPr lang="en-US" sz="1200" b="0" i="0" kern="1200" dirty="0" err="1" smtClean="0">
                <a:solidFill>
                  <a:schemeClr val="tx1"/>
                </a:solidFill>
                <a:effectLst/>
                <a:latin typeface="+mn-lt"/>
                <a:ea typeface="+mn-ea"/>
                <a:cs typeface="+mn-cs"/>
              </a:rPr>
              <a:t>Faubion</a:t>
            </a:r>
            <a:r>
              <a:rPr lang="en-US" sz="1200" b="0" i="0" kern="1200" dirty="0" smtClean="0">
                <a:solidFill>
                  <a:schemeClr val="tx1"/>
                </a:solidFill>
                <a:effectLst/>
                <a:latin typeface="+mn-lt"/>
                <a:ea typeface="+mn-ea"/>
                <a:cs typeface="+mn-cs"/>
              </a:rPr>
              <a:t> T, Roberts M, Marcuse EK, Grossman DC. Physician Communication Training and Parental Vaccine Hesitancy: A Randomized Trial. Pediatrics. 2015 Jul;136(1):70-9.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10.1542/peds.2014-3199. </a:t>
            </a:r>
            <a:r>
              <a:rPr lang="en-US" sz="1200" b="0" i="0" kern="1200" dirty="0" err="1" smtClean="0">
                <a:solidFill>
                  <a:schemeClr val="tx1"/>
                </a:solidFill>
                <a:effectLst/>
                <a:latin typeface="+mn-lt"/>
                <a:ea typeface="+mn-ea"/>
                <a:cs typeface="+mn-cs"/>
              </a:rPr>
              <a:t>Epub</a:t>
            </a:r>
            <a:r>
              <a:rPr lang="en-US" sz="1200" b="0" i="0" kern="1200" dirty="0" smtClean="0">
                <a:solidFill>
                  <a:schemeClr val="tx1"/>
                </a:solidFill>
                <a:effectLst/>
                <a:latin typeface="+mn-lt"/>
                <a:ea typeface="+mn-ea"/>
                <a:cs typeface="+mn-cs"/>
              </a:rPr>
              <a:t> 2015 Jun 1. PMID: 26034240.</a:t>
            </a:r>
            <a:endParaRPr lang="en-US" dirty="0"/>
          </a:p>
        </p:txBody>
      </p:sp>
      <p:sp>
        <p:nvSpPr>
          <p:cNvPr id="4" name="Slide Number Placeholder 3"/>
          <p:cNvSpPr>
            <a:spLocks noGrp="1"/>
          </p:cNvSpPr>
          <p:nvPr>
            <p:ph type="sldNum" sz="quarter" idx="10"/>
          </p:nvPr>
        </p:nvSpPr>
        <p:spPr/>
        <p:txBody>
          <a:bodyPr/>
          <a:lstStyle/>
          <a:p>
            <a:fld id="{21D53619-6F90-4844-997C-7D5B5F4DBB08}" type="slidenum">
              <a:rPr lang="en-US" smtClean="0"/>
              <a:t>16</a:t>
            </a:fld>
            <a:endParaRPr lang="en-US"/>
          </a:p>
        </p:txBody>
      </p:sp>
    </p:spTree>
    <p:extLst>
      <p:ext uri="{BB962C8B-B14F-4D97-AF65-F5344CB8AC3E}">
        <p14:creationId xmlns:p14="http://schemas.microsoft.com/office/powerpoint/2010/main" val="1396202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EEBB92-0441-4271-800B-8545300B4479}"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29F0E-F4B2-46BF-A2D1-F5B143D17069}" type="slidenum">
              <a:rPr lang="en-US" smtClean="0"/>
              <a:t>‹#›</a:t>
            </a:fld>
            <a:endParaRPr lang="en-US"/>
          </a:p>
        </p:txBody>
      </p:sp>
    </p:spTree>
    <p:extLst>
      <p:ext uri="{BB962C8B-B14F-4D97-AF65-F5344CB8AC3E}">
        <p14:creationId xmlns:p14="http://schemas.microsoft.com/office/powerpoint/2010/main" val="305140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EBB92-0441-4271-800B-8545300B4479}"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29F0E-F4B2-46BF-A2D1-F5B143D17069}" type="slidenum">
              <a:rPr lang="en-US" smtClean="0"/>
              <a:t>‹#›</a:t>
            </a:fld>
            <a:endParaRPr lang="en-US"/>
          </a:p>
        </p:txBody>
      </p:sp>
    </p:spTree>
    <p:extLst>
      <p:ext uri="{BB962C8B-B14F-4D97-AF65-F5344CB8AC3E}">
        <p14:creationId xmlns:p14="http://schemas.microsoft.com/office/powerpoint/2010/main" val="397757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EBB92-0441-4271-800B-8545300B4479}"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29F0E-F4B2-46BF-A2D1-F5B143D17069}" type="slidenum">
              <a:rPr lang="en-US" smtClean="0"/>
              <a:t>‹#›</a:t>
            </a:fld>
            <a:endParaRPr lang="en-US"/>
          </a:p>
        </p:txBody>
      </p:sp>
    </p:spTree>
    <p:extLst>
      <p:ext uri="{BB962C8B-B14F-4D97-AF65-F5344CB8AC3E}">
        <p14:creationId xmlns:p14="http://schemas.microsoft.com/office/powerpoint/2010/main" val="323428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EBB92-0441-4271-800B-8545300B4479}"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29F0E-F4B2-46BF-A2D1-F5B143D17069}" type="slidenum">
              <a:rPr lang="en-US" smtClean="0"/>
              <a:t>‹#›</a:t>
            </a:fld>
            <a:endParaRPr lang="en-US"/>
          </a:p>
        </p:txBody>
      </p:sp>
    </p:spTree>
    <p:extLst>
      <p:ext uri="{BB962C8B-B14F-4D97-AF65-F5344CB8AC3E}">
        <p14:creationId xmlns:p14="http://schemas.microsoft.com/office/powerpoint/2010/main" val="178252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EEBB92-0441-4271-800B-8545300B4479}"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29F0E-F4B2-46BF-A2D1-F5B143D17069}" type="slidenum">
              <a:rPr lang="en-US" smtClean="0"/>
              <a:t>‹#›</a:t>
            </a:fld>
            <a:endParaRPr lang="en-US"/>
          </a:p>
        </p:txBody>
      </p:sp>
    </p:spTree>
    <p:extLst>
      <p:ext uri="{BB962C8B-B14F-4D97-AF65-F5344CB8AC3E}">
        <p14:creationId xmlns:p14="http://schemas.microsoft.com/office/powerpoint/2010/main" val="142153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EEBB92-0441-4271-800B-8545300B4479}"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29F0E-F4B2-46BF-A2D1-F5B143D17069}" type="slidenum">
              <a:rPr lang="en-US" smtClean="0"/>
              <a:t>‹#›</a:t>
            </a:fld>
            <a:endParaRPr lang="en-US"/>
          </a:p>
        </p:txBody>
      </p:sp>
    </p:spTree>
    <p:extLst>
      <p:ext uri="{BB962C8B-B14F-4D97-AF65-F5344CB8AC3E}">
        <p14:creationId xmlns:p14="http://schemas.microsoft.com/office/powerpoint/2010/main" val="54841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EEBB92-0441-4271-800B-8545300B4479}"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29F0E-F4B2-46BF-A2D1-F5B143D17069}" type="slidenum">
              <a:rPr lang="en-US" smtClean="0"/>
              <a:t>‹#›</a:t>
            </a:fld>
            <a:endParaRPr lang="en-US"/>
          </a:p>
        </p:txBody>
      </p:sp>
    </p:spTree>
    <p:extLst>
      <p:ext uri="{BB962C8B-B14F-4D97-AF65-F5344CB8AC3E}">
        <p14:creationId xmlns:p14="http://schemas.microsoft.com/office/powerpoint/2010/main" val="2978286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EEBB92-0441-4271-800B-8545300B4479}" type="datetimeFigureOut">
              <a:rPr lang="en-US" smtClean="0"/>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29F0E-F4B2-46BF-A2D1-F5B143D17069}" type="slidenum">
              <a:rPr lang="en-US" smtClean="0"/>
              <a:t>‹#›</a:t>
            </a:fld>
            <a:endParaRPr lang="en-US"/>
          </a:p>
        </p:txBody>
      </p:sp>
    </p:spTree>
    <p:extLst>
      <p:ext uri="{BB962C8B-B14F-4D97-AF65-F5344CB8AC3E}">
        <p14:creationId xmlns:p14="http://schemas.microsoft.com/office/powerpoint/2010/main" val="176610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EBB92-0441-4271-800B-8545300B4479}" type="datetimeFigureOut">
              <a:rPr lang="en-US" smtClean="0"/>
              <a:t>10/4/2021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29F0E-F4B2-46BF-A2D1-F5B143D17069}" type="slidenum">
              <a:rPr lang="en-US" smtClean="0"/>
              <a:t>‹#›</a:t>
            </a:fld>
            <a:endParaRPr lang="en-US"/>
          </a:p>
        </p:txBody>
      </p:sp>
    </p:spTree>
    <p:extLst>
      <p:ext uri="{BB962C8B-B14F-4D97-AF65-F5344CB8AC3E}">
        <p14:creationId xmlns:p14="http://schemas.microsoft.com/office/powerpoint/2010/main" val="24247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EEBB92-0441-4271-800B-8545300B4479}"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29F0E-F4B2-46BF-A2D1-F5B143D17069}" type="slidenum">
              <a:rPr lang="en-US" smtClean="0"/>
              <a:t>‹#›</a:t>
            </a:fld>
            <a:endParaRPr lang="en-US"/>
          </a:p>
        </p:txBody>
      </p:sp>
    </p:spTree>
    <p:extLst>
      <p:ext uri="{BB962C8B-B14F-4D97-AF65-F5344CB8AC3E}">
        <p14:creationId xmlns:p14="http://schemas.microsoft.com/office/powerpoint/2010/main" val="270473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EEBB92-0441-4271-800B-8545300B4479}"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29F0E-F4B2-46BF-A2D1-F5B143D17069}" type="slidenum">
              <a:rPr lang="en-US" smtClean="0"/>
              <a:t>‹#›</a:t>
            </a:fld>
            <a:endParaRPr lang="en-US"/>
          </a:p>
        </p:txBody>
      </p:sp>
    </p:spTree>
    <p:extLst>
      <p:ext uri="{BB962C8B-B14F-4D97-AF65-F5344CB8AC3E}">
        <p14:creationId xmlns:p14="http://schemas.microsoft.com/office/powerpoint/2010/main" val="381454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EBB92-0441-4271-800B-8545300B4479}" type="datetimeFigureOut">
              <a:rPr lang="en-US" smtClean="0"/>
              <a:t>10/4/2021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29F0E-F4B2-46BF-A2D1-F5B143D17069}" type="slidenum">
              <a:rPr lang="en-US" smtClean="0"/>
              <a:t>‹#›</a:t>
            </a:fld>
            <a:endParaRPr lang="en-US"/>
          </a:p>
        </p:txBody>
      </p:sp>
    </p:spTree>
    <p:extLst>
      <p:ext uri="{BB962C8B-B14F-4D97-AF65-F5344CB8AC3E}">
        <p14:creationId xmlns:p14="http://schemas.microsoft.com/office/powerpoint/2010/main" val="3871620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pectrumnews1.com/oh/columbus/coronavirus/2021/05/23/analysis--vaccinations-jumped-33--after-vax-a-million-new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doi.org/10.1002/14651858.CD003941.pub2"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doi.org/10.1111/j.1467-842X.2000.tb01572.x" TargetMode="External"/><Relationship Id="rId2" Type="http://schemas.openxmlformats.org/officeDocument/2006/relationships/hyperlink" Target="https://www.kff.org/coronavirus-covid-19/poll-finding/kff-covid-19-vaccine-monitor-june-2021/" TargetMode="External"/><Relationship Id="rId1" Type="http://schemas.openxmlformats.org/officeDocument/2006/relationships/slideLayout" Target="../slideLayouts/slideLayout2.xml"/><Relationship Id="rId4" Type="http://schemas.openxmlformats.org/officeDocument/2006/relationships/hyperlink" Target="https://doi.org/10.1016/j.jadohealth.2014.11.024"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kbuck@jpshealth.org" TargetMode="External"/><Relationship Id="rId2" Type="http://schemas.openxmlformats.org/officeDocument/2006/relationships/hyperlink" Target="mailto:Aaron.grace@phci.org" TargetMode="External"/><Relationship Id="rId1" Type="http://schemas.openxmlformats.org/officeDocument/2006/relationships/slideLayout" Target="../slideLayouts/slideLayout2.xml"/><Relationship Id="rId4" Type="http://schemas.openxmlformats.org/officeDocument/2006/relationships/hyperlink" Target="mailto:lauren.thomas@phci.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Not Throwing Away Our Shot:</a:t>
            </a:r>
            <a:br>
              <a:rPr lang="en-US" dirty="0" smtClean="0"/>
            </a:br>
            <a:r>
              <a:rPr lang="en-US" dirty="0" smtClean="0"/>
              <a:t>The Evidence for Influencing Vaccine Behavior</a:t>
            </a:r>
            <a:endParaRPr lang="en-US" dirty="0"/>
          </a:p>
        </p:txBody>
      </p:sp>
      <p:sp>
        <p:nvSpPr>
          <p:cNvPr id="3" name="Subtitle 2"/>
          <p:cNvSpPr>
            <a:spLocks noGrp="1"/>
          </p:cNvSpPr>
          <p:nvPr>
            <p:ph type="subTitle" idx="1"/>
          </p:nvPr>
        </p:nvSpPr>
        <p:spPr>
          <a:xfrm>
            <a:off x="7793181" y="3509963"/>
            <a:ext cx="3601489" cy="1655762"/>
          </a:xfrm>
        </p:spPr>
        <p:txBody>
          <a:bodyPr>
            <a:normAutofit/>
          </a:bodyPr>
          <a:lstStyle/>
          <a:p>
            <a:r>
              <a:rPr lang="en-US" sz="1500" dirty="0" smtClean="0"/>
              <a:t>Katherine Buck, PhD, LMFT</a:t>
            </a:r>
          </a:p>
          <a:p>
            <a:r>
              <a:rPr lang="en-US" sz="1500" dirty="0" smtClean="0"/>
              <a:t>Director of Behavioral Medicine</a:t>
            </a:r>
          </a:p>
          <a:p>
            <a:r>
              <a:rPr lang="en-US" sz="1500" dirty="0" smtClean="0"/>
              <a:t>Associate Program Director</a:t>
            </a:r>
          </a:p>
          <a:p>
            <a:r>
              <a:rPr lang="en-US" sz="1500" dirty="0" smtClean="0"/>
              <a:t>JPS Family Medicine Residency</a:t>
            </a:r>
          </a:p>
          <a:p>
            <a:r>
              <a:rPr lang="en-US" sz="1500" dirty="0" smtClean="0"/>
              <a:t>Ft. Worth, Texas</a:t>
            </a:r>
            <a:endParaRPr lang="en-US" sz="1500" dirty="0"/>
          </a:p>
        </p:txBody>
      </p:sp>
      <p:sp>
        <p:nvSpPr>
          <p:cNvPr id="4" name="Subtitle 2"/>
          <p:cNvSpPr txBox="1">
            <a:spLocks/>
          </p:cNvSpPr>
          <p:nvPr/>
        </p:nvSpPr>
        <p:spPr>
          <a:xfrm>
            <a:off x="442652" y="3528581"/>
            <a:ext cx="4131426" cy="1655762"/>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Aaron J Grace, PsyD</a:t>
            </a:r>
          </a:p>
          <a:p>
            <a:r>
              <a:rPr lang="en-US" dirty="0" smtClean="0"/>
              <a:t>Director of Behavioral Medicine</a:t>
            </a:r>
          </a:p>
          <a:p>
            <a:r>
              <a:rPr lang="en-US" dirty="0" smtClean="0"/>
              <a:t>Waukesha Family Medicine Residency at </a:t>
            </a:r>
            <a:r>
              <a:rPr lang="en-US" dirty="0" err="1" smtClean="0"/>
              <a:t>ProHealth</a:t>
            </a:r>
            <a:endParaRPr lang="en-US" dirty="0" smtClean="0"/>
          </a:p>
          <a:p>
            <a:r>
              <a:rPr lang="en-US" dirty="0" smtClean="0"/>
              <a:t>Assistant Clinical Professor of Family Medicine</a:t>
            </a:r>
          </a:p>
          <a:p>
            <a:r>
              <a:rPr lang="en-US" dirty="0" smtClean="0"/>
              <a:t>Medical College of Wisconsin</a:t>
            </a:r>
          </a:p>
        </p:txBody>
      </p:sp>
      <p:sp>
        <p:nvSpPr>
          <p:cNvPr id="5" name="Subtitle 2"/>
          <p:cNvSpPr txBox="1">
            <a:spLocks/>
          </p:cNvSpPr>
          <p:nvPr/>
        </p:nvSpPr>
        <p:spPr>
          <a:xfrm>
            <a:off x="4044141" y="4889876"/>
            <a:ext cx="4148051"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500" dirty="0" smtClean="0"/>
              <a:t>Lauren Thomas, MD</a:t>
            </a:r>
          </a:p>
          <a:p>
            <a:r>
              <a:rPr lang="en-US" sz="1500" dirty="0" smtClean="0"/>
              <a:t>PGY-III</a:t>
            </a:r>
          </a:p>
          <a:p>
            <a:r>
              <a:rPr lang="en-US" sz="1500" dirty="0" smtClean="0"/>
              <a:t>Chief Resident</a:t>
            </a:r>
          </a:p>
          <a:p>
            <a:r>
              <a:rPr lang="en-US" sz="1500" dirty="0" smtClean="0"/>
              <a:t>Waukesha Family Medicine Residency at </a:t>
            </a:r>
            <a:r>
              <a:rPr lang="en-US" sz="1500" dirty="0" err="1" smtClean="0"/>
              <a:t>ProHealth</a:t>
            </a:r>
            <a:endParaRPr lang="en-US" sz="1500" dirty="0" smtClean="0"/>
          </a:p>
        </p:txBody>
      </p:sp>
    </p:spTree>
    <p:extLst>
      <p:ext uri="{BB962C8B-B14F-4D97-AF65-F5344CB8AC3E}">
        <p14:creationId xmlns:p14="http://schemas.microsoft.com/office/powerpoint/2010/main" val="4134170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94228" y="0"/>
            <a:ext cx="8072964" cy="6838035"/>
          </a:xfrm>
          <a:prstGeom prst="rect">
            <a:avLst/>
          </a:prstGeom>
        </p:spPr>
      </p:pic>
      <p:cxnSp>
        <p:nvCxnSpPr>
          <p:cNvPr id="3" name="Straight Arrow Connector 2"/>
          <p:cNvCxnSpPr/>
          <p:nvPr/>
        </p:nvCxnSpPr>
        <p:spPr>
          <a:xfrm>
            <a:off x="1157466" y="1105178"/>
            <a:ext cx="836762"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 name="Straight Arrow Connector 3"/>
          <p:cNvCxnSpPr/>
          <p:nvPr/>
        </p:nvCxnSpPr>
        <p:spPr>
          <a:xfrm>
            <a:off x="1157466" y="1864067"/>
            <a:ext cx="836762"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 name="Straight Arrow Connector 5"/>
          <p:cNvCxnSpPr/>
          <p:nvPr/>
        </p:nvCxnSpPr>
        <p:spPr>
          <a:xfrm>
            <a:off x="1157466" y="2274614"/>
            <a:ext cx="836762"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p:cNvCxnSpPr/>
          <p:nvPr/>
        </p:nvCxnSpPr>
        <p:spPr>
          <a:xfrm>
            <a:off x="1157466" y="2657170"/>
            <a:ext cx="836762"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p:cNvCxnSpPr/>
          <p:nvPr/>
        </p:nvCxnSpPr>
        <p:spPr>
          <a:xfrm>
            <a:off x="1157466" y="4234044"/>
            <a:ext cx="836762"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p:cNvCxnSpPr/>
          <p:nvPr/>
        </p:nvCxnSpPr>
        <p:spPr>
          <a:xfrm>
            <a:off x="1157466" y="5008484"/>
            <a:ext cx="836762"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p:cNvCxnSpPr/>
          <p:nvPr/>
        </p:nvCxnSpPr>
        <p:spPr>
          <a:xfrm>
            <a:off x="1157466" y="5400370"/>
            <a:ext cx="836762"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p:cNvCxnSpPr/>
          <p:nvPr/>
        </p:nvCxnSpPr>
        <p:spPr>
          <a:xfrm>
            <a:off x="1157466" y="4629040"/>
            <a:ext cx="836762"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4730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85" y="365125"/>
            <a:ext cx="11221915" cy="1325563"/>
          </a:xfrm>
        </p:spPr>
        <p:txBody>
          <a:bodyPr/>
          <a:lstStyle/>
          <a:p>
            <a:r>
              <a:rPr lang="en-US" dirty="0" smtClean="0"/>
              <a:t>The entire household probably needs convincing</a:t>
            </a:r>
            <a:endParaRPr lang="en-US" dirty="0"/>
          </a:p>
        </p:txBody>
      </p:sp>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245806" y="1573161"/>
            <a:ext cx="11809406" cy="4067436"/>
            <a:chOff x="2252126" y="3062236"/>
            <a:chExt cx="7687749" cy="2372056"/>
          </a:xfrm>
        </p:grpSpPr>
        <p:pic>
          <p:nvPicPr>
            <p:cNvPr id="4" name="Picture 3"/>
            <p:cNvPicPr>
              <a:picLocks noChangeAspect="1"/>
            </p:cNvPicPr>
            <p:nvPr/>
          </p:nvPicPr>
          <p:blipFill>
            <a:blip r:embed="rId3"/>
            <a:stretch>
              <a:fillRect/>
            </a:stretch>
          </p:blipFill>
          <p:spPr>
            <a:xfrm>
              <a:off x="2252126" y="3062236"/>
              <a:ext cx="7687748" cy="733527"/>
            </a:xfrm>
            <a:prstGeom prst="rect">
              <a:avLst/>
            </a:prstGeom>
          </p:spPr>
        </p:pic>
        <p:pic>
          <p:nvPicPr>
            <p:cNvPr id="5" name="Picture 4"/>
            <p:cNvPicPr>
              <a:picLocks noChangeAspect="1"/>
            </p:cNvPicPr>
            <p:nvPr/>
          </p:nvPicPr>
          <p:blipFill>
            <a:blip r:embed="rId4"/>
            <a:stretch>
              <a:fillRect/>
            </a:stretch>
          </p:blipFill>
          <p:spPr>
            <a:xfrm>
              <a:off x="2252127" y="3795763"/>
              <a:ext cx="7687748" cy="1638529"/>
            </a:xfrm>
            <a:prstGeom prst="rect">
              <a:avLst/>
            </a:prstGeom>
          </p:spPr>
        </p:pic>
      </p:grpSp>
    </p:spTree>
    <p:extLst>
      <p:ext uri="{BB962C8B-B14F-4D97-AF65-F5344CB8AC3E}">
        <p14:creationId xmlns:p14="http://schemas.microsoft.com/office/powerpoint/2010/main" val="2548897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5154"/>
          <a:stretch/>
        </p:blipFill>
        <p:spPr>
          <a:xfrm>
            <a:off x="108103" y="1513416"/>
            <a:ext cx="6304995" cy="2763616"/>
          </a:xfrm>
          <a:prstGeom prst="rect">
            <a:avLst/>
          </a:prstGeom>
        </p:spPr>
      </p:pic>
      <p:sp>
        <p:nvSpPr>
          <p:cNvPr id="2" name="Title 1"/>
          <p:cNvSpPr>
            <a:spLocks noGrp="1"/>
          </p:cNvSpPr>
          <p:nvPr>
            <p:ph type="title"/>
          </p:nvPr>
        </p:nvSpPr>
        <p:spPr>
          <a:xfrm>
            <a:off x="838200" y="609600"/>
            <a:ext cx="10515600" cy="1081088"/>
          </a:xfrm>
        </p:spPr>
        <p:txBody>
          <a:bodyPr/>
          <a:lstStyle/>
          <a:p>
            <a:r>
              <a:rPr lang="en-US" dirty="0" smtClean="0"/>
              <a:t>So, what do we do? </a:t>
            </a:r>
            <a:endParaRPr lang="en-US" dirty="0"/>
          </a:p>
        </p:txBody>
      </p:sp>
      <p:pic>
        <p:nvPicPr>
          <p:cNvPr id="4" name="Picture 3"/>
          <p:cNvPicPr>
            <a:picLocks noChangeAspect="1"/>
          </p:cNvPicPr>
          <p:nvPr/>
        </p:nvPicPr>
        <p:blipFill>
          <a:blip r:embed="rId3"/>
          <a:stretch>
            <a:fillRect/>
          </a:stretch>
        </p:blipFill>
        <p:spPr>
          <a:xfrm>
            <a:off x="4752966" y="2594503"/>
            <a:ext cx="7439034" cy="3918359"/>
          </a:xfrm>
          <a:prstGeom prst="rect">
            <a:avLst/>
          </a:prstGeom>
        </p:spPr>
      </p:pic>
      <p:pic>
        <p:nvPicPr>
          <p:cNvPr id="6" name="Picture 5"/>
          <p:cNvPicPr>
            <a:picLocks noChangeAspect="1"/>
          </p:cNvPicPr>
          <p:nvPr/>
        </p:nvPicPr>
        <p:blipFill>
          <a:blip r:embed="rId4"/>
          <a:stretch>
            <a:fillRect/>
          </a:stretch>
        </p:blipFill>
        <p:spPr>
          <a:xfrm>
            <a:off x="250439" y="5391482"/>
            <a:ext cx="3010161" cy="853514"/>
          </a:xfrm>
          <a:prstGeom prst="rect">
            <a:avLst/>
          </a:prstGeom>
        </p:spPr>
      </p:pic>
    </p:spTree>
    <p:extLst>
      <p:ext uri="{BB962C8B-B14F-4D97-AF65-F5344CB8AC3E}">
        <p14:creationId xmlns:p14="http://schemas.microsoft.com/office/powerpoint/2010/main" val="1234820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 we do? </a:t>
            </a:r>
            <a:endParaRPr lang="en-US" dirty="0"/>
          </a:p>
        </p:txBody>
      </p:sp>
      <p:pic>
        <p:nvPicPr>
          <p:cNvPr id="3" name="Picture 2"/>
          <p:cNvPicPr>
            <a:picLocks noChangeAspect="1"/>
          </p:cNvPicPr>
          <p:nvPr/>
        </p:nvPicPr>
        <p:blipFill>
          <a:blip r:embed="rId3"/>
          <a:stretch>
            <a:fillRect/>
          </a:stretch>
        </p:blipFill>
        <p:spPr>
          <a:xfrm>
            <a:off x="70170" y="1690688"/>
            <a:ext cx="6668078" cy="3650296"/>
          </a:xfrm>
          <a:prstGeom prst="rect">
            <a:avLst/>
          </a:prstGeom>
        </p:spPr>
      </p:pic>
      <p:pic>
        <p:nvPicPr>
          <p:cNvPr id="4" name="Picture 3"/>
          <p:cNvPicPr>
            <a:picLocks noChangeAspect="1"/>
          </p:cNvPicPr>
          <p:nvPr/>
        </p:nvPicPr>
        <p:blipFill>
          <a:blip r:embed="rId4"/>
          <a:stretch>
            <a:fillRect/>
          </a:stretch>
        </p:blipFill>
        <p:spPr>
          <a:xfrm>
            <a:off x="6516686" y="1974847"/>
            <a:ext cx="5545868" cy="3081978"/>
          </a:xfrm>
          <a:prstGeom prst="rect">
            <a:avLst/>
          </a:prstGeom>
        </p:spPr>
      </p:pic>
    </p:spTree>
    <p:extLst>
      <p:ext uri="{BB962C8B-B14F-4D97-AF65-F5344CB8AC3E}">
        <p14:creationId xmlns:p14="http://schemas.microsoft.com/office/powerpoint/2010/main" val="431238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 we do? </a:t>
            </a:r>
            <a:endParaRPr lang="en-US" dirty="0"/>
          </a:p>
        </p:txBody>
      </p:sp>
      <p:pic>
        <p:nvPicPr>
          <p:cNvPr id="1026" name="Picture 2" descr="324597A_Rural-Self-Reliance-SM_1200x675 copy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74" y="1509122"/>
            <a:ext cx="6048375" cy="34004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accine Confident | ACP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535" y="3900946"/>
            <a:ext cx="4693265" cy="23466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0671" y="825909"/>
            <a:ext cx="2926736" cy="2930014"/>
          </a:xfrm>
          <a:prstGeom prst="rect">
            <a:avLst/>
          </a:prstGeom>
          <a:noFill/>
          <a:ln>
            <a:noFill/>
          </a:ln>
        </p:spPr>
      </p:pic>
    </p:spTree>
    <p:extLst>
      <p:ext uri="{BB962C8B-B14F-4D97-AF65-F5344CB8AC3E}">
        <p14:creationId xmlns:p14="http://schemas.microsoft.com/office/powerpoint/2010/main" val="3245077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Recommendations</a:t>
            </a:r>
            <a:endParaRPr lang="en-US" dirty="0"/>
          </a:p>
        </p:txBody>
      </p:sp>
      <p:sp>
        <p:nvSpPr>
          <p:cNvPr id="3" name="Content Placeholder 2"/>
          <p:cNvSpPr>
            <a:spLocks noGrp="1"/>
          </p:cNvSpPr>
          <p:nvPr>
            <p:ph idx="1"/>
          </p:nvPr>
        </p:nvSpPr>
        <p:spPr/>
        <p:txBody>
          <a:bodyPr>
            <a:normAutofit/>
          </a:bodyPr>
          <a:lstStyle/>
          <a:p>
            <a:r>
              <a:rPr lang="en-US" dirty="0" smtClean="0"/>
              <a:t>Many </a:t>
            </a:r>
            <a:r>
              <a:rPr lang="en-US" dirty="0"/>
              <a:t>current recommendations are based off of studies that showed an </a:t>
            </a:r>
            <a:r>
              <a:rPr lang="en-US" dirty="0" smtClean="0"/>
              <a:t>increase in </a:t>
            </a:r>
            <a:r>
              <a:rPr lang="en-US" i="1" dirty="0" smtClean="0"/>
              <a:t>acceptance</a:t>
            </a:r>
            <a:r>
              <a:rPr lang="en-US" dirty="0" smtClean="0"/>
              <a:t> of vaccinations, but no actual increase in vaccine uptake </a:t>
            </a:r>
          </a:p>
          <a:p>
            <a:r>
              <a:rPr lang="en-US" dirty="0" smtClean="0"/>
              <a:t>Others utilize post-vaccination surveys to indicate what families saw as influencing factors, rather than RCT’s </a:t>
            </a:r>
            <a:endParaRPr lang="en-US" dirty="0"/>
          </a:p>
        </p:txBody>
      </p:sp>
    </p:spTree>
    <p:extLst>
      <p:ext uri="{BB962C8B-B14F-4D97-AF65-F5344CB8AC3E}">
        <p14:creationId xmlns:p14="http://schemas.microsoft.com/office/powerpoint/2010/main" val="898005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4790"/>
            <a:ext cx="10515600" cy="1325563"/>
          </a:xfrm>
        </p:spPr>
        <p:txBody>
          <a:bodyPr/>
          <a:lstStyle/>
          <a:p>
            <a:r>
              <a:rPr lang="en-US" dirty="0" smtClean="0"/>
              <a:t>What doesn’t work? </a:t>
            </a:r>
            <a:endParaRPr lang="en-US" dirty="0"/>
          </a:p>
        </p:txBody>
      </p:sp>
      <p:sp>
        <p:nvSpPr>
          <p:cNvPr id="3" name="Content Placeholder 2"/>
          <p:cNvSpPr>
            <a:spLocks noGrp="1"/>
          </p:cNvSpPr>
          <p:nvPr>
            <p:ph idx="1"/>
          </p:nvPr>
        </p:nvSpPr>
        <p:spPr/>
        <p:txBody>
          <a:bodyPr>
            <a:normAutofit/>
          </a:bodyPr>
          <a:lstStyle/>
          <a:p>
            <a:r>
              <a:rPr lang="en-US" sz="4000" b="1" dirty="0" smtClean="0"/>
              <a:t>Physician communication training </a:t>
            </a:r>
          </a:p>
          <a:p>
            <a:pPr lvl="1"/>
            <a:r>
              <a:rPr lang="en-US" sz="3600" dirty="0" smtClean="0"/>
              <a:t>Trained physicians in “Ask, Acknowledge, Advise” </a:t>
            </a:r>
          </a:p>
          <a:p>
            <a:pPr lvl="1"/>
            <a:r>
              <a:rPr lang="en-US" sz="3600" dirty="0" smtClean="0"/>
              <a:t>Had no effect on maternal vaccine hesitancy </a:t>
            </a:r>
          </a:p>
          <a:p>
            <a:pPr lvl="2"/>
            <a:r>
              <a:rPr lang="en-US" sz="3200" dirty="0"/>
              <a:t>8.9% of control </a:t>
            </a:r>
            <a:r>
              <a:rPr lang="en-US" sz="3200" dirty="0" smtClean="0"/>
              <a:t>group</a:t>
            </a:r>
          </a:p>
          <a:p>
            <a:pPr lvl="2"/>
            <a:r>
              <a:rPr lang="en-US" sz="3200" dirty="0" smtClean="0"/>
              <a:t>7.5</a:t>
            </a:r>
            <a:r>
              <a:rPr lang="en-US" sz="3200" dirty="0"/>
              <a:t>% of intervention group </a:t>
            </a:r>
            <a:endParaRPr lang="en-US" sz="3200" dirty="0" smtClean="0"/>
          </a:p>
          <a:p>
            <a:pPr lvl="3"/>
            <a:r>
              <a:rPr lang="en-US" sz="2800" dirty="0" smtClean="0"/>
              <a:t>(</a:t>
            </a:r>
            <a:r>
              <a:rPr lang="en-US" sz="2800" dirty="0"/>
              <a:t>P= 0.78); OR 1.22, 0.47-2.68. </a:t>
            </a:r>
          </a:p>
          <a:p>
            <a:pPr lvl="3"/>
            <a:endParaRPr lang="en-US" sz="2800" dirty="0" smtClean="0"/>
          </a:p>
          <a:p>
            <a:pPr marL="0" indent="0">
              <a:buNone/>
            </a:pPr>
            <a:r>
              <a:rPr lang="en-US" sz="2000" dirty="0" smtClean="0"/>
              <a:t>2015 </a:t>
            </a:r>
            <a:r>
              <a:rPr lang="en-US" sz="2000" dirty="0"/>
              <a:t>Pediatrics </a:t>
            </a:r>
            <a:r>
              <a:rPr lang="en-US" sz="2000" dirty="0" err="1"/>
              <a:t>Henrikson</a:t>
            </a:r>
            <a:r>
              <a:rPr lang="en-US" sz="2000" dirty="0"/>
              <a:t> et al </a:t>
            </a:r>
          </a:p>
          <a:p>
            <a:pPr lvl="1"/>
            <a:endParaRPr lang="en-US" sz="3400" dirty="0" smtClean="0">
              <a:solidFill>
                <a:srgbClr val="FF0000"/>
              </a:solidFill>
            </a:endParaRPr>
          </a:p>
        </p:txBody>
      </p:sp>
    </p:spTree>
    <p:extLst>
      <p:ext uri="{BB962C8B-B14F-4D97-AF65-F5344CB8AC3E}">
        <p14:creationId xmlns:p14="http://schemas.microsoft.com/office/powerpoint/2010/main" val="2700029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89" y="632540"/>
            <a:ext cx="10515600" cy="1325563"/>
          </a:xfrm>
        </p:spPr>
        <p:txBody>
          <a:bodyPr/>
          <a:lstStyle/>
          <a:p>
            <a:r>
              <a:rPr lang="en-US" dirty="0" smtClean="0"/>
              <a:t>What doesn’t work? </a:t>
            </a:r>
            <a:endParaRPr lang="en-US" dirty="0"/>
          </a:p>
        </p:txBody>
      </p:sp>
      <p:sp>
        <p:nvSpPr>
          <p:cNvPr id="3" name="Content Placeholder 2"/>
          <p:cNvSpPr>
            <a:spLocks noGrp="1"/>
          </p:cNvSpPr>
          <p:nvPr>
            <p:ph idx="1"/>
          </p:nvPr>
        </p:nvSpPr>
        <p:spPr>
          <a:xfrm>
            <a:off x="5722989" y="1616381"/>
            <a:ext cx="7049756" cy="5153025"/>
          </a:xfrm>
        </p:spPr>
        <p:txBody>
          <a:bodyPr>
            <a:normAutofit/>
          </a:bodyPr>
          <a:lstStyle/>
          <a:p>
            <a:r>
              <a:rPr lang="en-US" sz="3600" b="1" dirty="0" smtClean="0"/>
              <a:t>Provider prompts </a:t>
            </a:r>
          </a:p>
          <a:p>
            <a:pPr lvl="1"/>
            <a:r>
              <a:rPr lang="en-US" sz="2800" dirty="0" smtClean="0"/>
              <a:t>“Provider prompts make little to no difference compared to usual practice”</a:t>
            </a:r>
            <a:endParaRPr lang="en-US" sz="3200" dirty="0"/>
          </a:p>
          <a:p>
            <a:pPr lvl="2"/>
            <a:r>
              <a:rPr lang="en-US" sz="2800" dirty="0" smtClean="0"/>
              <a:t>HPV</a:t>
            </a:r>
            <a:r>
              <a:rPr lang="en-US" sz="2800" dirty="0"/>
              <a:t>: </a:t>
            </a:r>
            <a:r>
              <a:rPr lang="en-US" sz="2800" dirty="0" smtClean="0"/>
              <a:t>OR 0.99 </a:t>
            </a:r>
            <a:r>
              <a:rPr lang="en-US" sz="2800" dirty="0"/>
              <a:t>(0.55-1.81) </a:t>
            </a:r>
            <a:endParaRPr lang="en-US" sz="2800" dirty="0" smtClean="0"/>
          </a:p>
          <a:p>
            <a:pPr lvl="2"/>
            <a:r>
              <a:rPr lang="en-US" sz="2800" dirty="0" err="1" smtClean="0"/>
              <a:t>Tdap</a:t>
            </a:r>
            <a:r>
              <a:rPr lang="en-US" sz="2800" dirty="0" smtClean="0"/>
              <a:t>: OR 1.28 (0.59-2.80) </a:t>
            </a:r>
          </a:p>
          <a:p>
            <a:pPr lvl="2"/>
            <a:r>
              <a:rPr lang="en-US" sz="2800" dirty="0" smtClean="0"/>
              <a:t>Meningococcal: OR 1.09 (0.67-1.79)</a:t>
            </a:r>
          </a:p>
          <a:p>
            <a:pPr lvl="2"/>
            <a:r>
              <a:rPr lang="en-US" sz="2800" dirty="0" smtClean="0"/>
              <a:t>Influenza</a:t>
            </a:r>
            <a:r>
              <a:rPr lang="en-US" sz="2800" dirty="0"/>
              <a:t>: </a:t>
            </a:r>
            <a:r>
              <a:rPr lang="en-US" sz="2800" dirty="0" smtClean="0"/>
              <a:t>OR 0.91 </a:t>
            </a:r>
            <a:r>
              <a:rPr lang="en-US" sz="2800" dirty="0"/>
              <a:t>(0.61-1.34</a:t>
            </a:r>
            <a:r>
              <a:rPr lang="en-US" sz="2800" dirty="0" smtClean="0"/>
              <a:t>)</a:t>
            </a:r>
            <a:endParaRPr lang="en-US" sz="2800" dirty="0"/>
          </a:p>
          <a:p>
            <a:pPr marL="914400" lvl="2" indent="0">
              <a:buNone/>
            </a:pPr>
            <a:endParaRPr lang="en-US" sz="2800" dirty="0"/>
          </a:p>
          <a:p>
            <a:pPr marL="0" indent="0">
              <a:buNone/>
            </a:pPr>
            <a:endParaRPr lang="en-US" sz="1800" dirty="0" smtClean="0"/>
          </a:p>
          <a:p>
            <a:pPr marL="0" indent="0">
              <a:buNone/>
            </a:pPr>
            <a:r>
              <a:rPr lang="en-US" sz="1800" dirty="0" smtClean="0"/>
              <a:t>2018 </a:t>
            </a:r>
            <a:r>
              <a:rPr lang="en-US" sz="1800" dirty="0"/>
              <a:t>Cochrane </a:t>
            </a:r>
            <a:r>
              <a:rPr lang="en-US" sz="1800" dirty="0" smtClean="0"/>
              <a:t>Review </a:t>
            </a:r>
          </a:p>
          <a:p>
            <a:pPr marL="0" indent="0">
              <a:buNone/>
            </a:pPr>
            <a:r>
              <a:rPr lang="en-US" sz="1800" dirty="0" smtClean="0"/>
              <a:t>Improving </a:t>
            </a:r>
            <a:r>
              <a:rPr lang="en-US" sz="1800" dirty="0"/>
              <a:t>vaccination </a:t>
            </a:r>
            <a:r>
              <a:rPr lang="en-US" sz="1800" dirty="0" smtClean="0"/>
              <a:t>uptake among </a:t>
            </a:r>
            <a:r>
              <a:rPr lang="en-US" sz="1800" dirty="0"/>
              <a:t>adolescents</a:t>
            </a:r>
          </a:p>
          <a:p>
            <a:pPr marL="0" indent="0">
              <a:buNone/>
            </a:pPr>
            <a:endParaRPr lang="en-US" sz="3600" dirty="0" smtClean="0"/>
          </a:p>
        </p:txBody>
      </p:sp>
      <p:pic>
        <p:nvPicPr>
          <p:cNvPr id="5" name="Picture 4"/>
          <p:cNvPicPr>
            <a:picLocks noChangeAspect="1"/>
          </p:cNvPicPr>
          <p:nvPr/>
        </p:nvPicPr>
        <p:blipFill>
          <a:blip r:embed="rId3"/>
          <a:stretch>
            <a:fillRect/>
          </a:stretch>
        </p:blipFill>
        <p:spPr>
          <a:xfrm>
            <a:off x="0" y="2299826"/>
            <a:ext cx="5982017" cy="2768600"/>
          </a:xfrm>
          <a:prstGeom prst="rect">
            <a:avLst/>
          </a:prstGeom>
        </p:spPr>
      </p:pic>
    </p:spTree>
    <p:extLst>
      <p:ext uri="{BB962C8B-B14F-4D97-AF65-F5344CB8AC3E}">
        <p14:creationId xmlns:p14="http://schemas.microsoft.com/office/powerpoint/2010/main" val="605666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doesn’t work? </a:t>
            </a:r>
            <a:endParaRPr lang="en-US" dirty="0"/>
          </a:p>
        </p:txBody>
      </p:sp>
      <p:sp>
        <p:nvSpPr>
          <p:cNvPr id="3" name="Content Placeholder 2"/>
          <p:cNvSpPr>
            <a:spLocks noGrp="1"/>
          </p:cNvSpPr>
          <p:nvPr>
            <p:ph idx="1"/>
          </p:nvPr>
        </p:nvSpPr>
        <p:spPr>
          <a:xfrm>
            <a:off x="838200" y="1461731"/>
            <a:ext cx="10515600" cy="4351338"/>
          </a:xfrm>
        </p:spPr>
        <p:txBody>
          <a:bodyPr>
            <a:normAutofit/>
          </a:bodyPr>
          <a:lstStyle/>
          <a:p>
            <a:r>
              <a:rPr lang="en-US" b="1" dirty="0"/>
              <a:t>Complex, multi-component health education </a:t>
            </a:r>
            <a:r>
              <a:rPr lang="en-US" b="1" dirty="0" smtClean="0"/>
              <a:t>was no different than simple education</a:t>
            </a:r>
            <a:endParaRPr lang="en-US" b="1" dirty="0"/>
          </a:p>
          <a:p>
            <a:r>
              <a:rPr lang="en-US" dirty="0"/>
              <a:t>Health education </a:t>
            </a:r>
            <a:r>
              <a:rPr lang="en-US" dirty="0" smtClean="0"/>
              <a:t>kit for hepatitis B</a:t>
            </a:r>
          </a:p>
          <a:p>
            <a:pPr lvl="1"/>
            <a:r>
              <a:rPr lang="en-US" dirty="0" smtClean="0"/>
              <a:t>Resource fact sheet</a:t>
            </a:r>
          </a:p>
          <a:p>
            <a:pPr lvl="1"/>
            <a:r>
              <a:rPr lang="en-US" dirty="0" smtClean="0"/>
              <a:t>Informational video</a:t>
            </a:r>
          </a:p>
          <a:p>
            <a:pPr lvl="1"/>
            <a:r>
              <a:rPr lang="en-US" dirty="0" smtClean="0"/>
              <a:t>Questions to engage adolescent audience</a:t>
            </a:r>
          </a:p>
          <a:p>
            <a:pPr lvl="1"/>
            <a:r>
              <a:rPr lang="en-US" dirty="0" smtClean="0"/>
              <a:t>Small group discussion</a:t>
            </a:r>
            <a:endParaRPr lang="en-US" dirty="0">
              <a:solidFill>
                <a:srgbClr val="FF0000"/>
              </a:solidFill>
            </a:endParaRPr>
          </a:p>
        </p:txBody>
      </p:sp>
      <p:pic>
        <p:nvPicPr>
          <p:cNvPr id="4" name="Picture 3"/>
          <p:cNvPicPr>
            <a:picLocks noChangeAspect="1"/>
          </p:cNvPicPr>
          <p:nvPr/>
        </p:nvPicPr>
        <p:blipFill>
          <a:blip r:embed="rId3"/>
          <a:stretch>
            <a:fillRect/>
          </a:stretch>
        </p:blipFill>
        <p:spPr>
          <a:xfrm>
            <a:off x="7423356" y="2269445"/>
            <a:ext cx="3825572" cy="4042455"/>
          </a:xfrm>
          <a:prstGeom prst="rect">
            <a:avLst/>
          </a:prstGeom>
        </p:spPr>
      </p:pic>
    </p:spTree>
    <p:extLst>
      <p:ext uri="{BB962C8B-B14F-4D97-AF65-F5344CB8AC3E}">
        <p14:creationId xmlns:p14="http://schemas.microsoft.com/office/powerpoint/2010/main" val="3077454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rested multiracial family watching TV on sofa togeth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5869" y="3959404"/>
            <a:ext cx="4786604" cy="2501001"/>
          </a:xfrm>
          <a:prstGeom prst="rect">
            <a:avLst/>
          </a:prstGeom>
          <a:effectLst>
            <a:softEdge rad="127000"/>
          </a:effectLst>
        </p:spPr>
      </p:pic>
      <p:sp>
        <p:nvSpPr>
          <p:cNvPr id="2" name="Title 1"/>
          <p:cNvSpPr>
            <a:spLocks noGrp="1"/>
          </p:cNvSpPr>
          <p:nvPr>
            <p:ph type="title"/>
          </p:nvPr>
        </p:nvSpPr>
        <p:spPr/>
        <p:txBody>
          <a:bodyPr/>
          <a:lstStyle/>
          <a:p>
            <a:r>
              <a:rPr lang="en-US" dirty="0" smtClean="0"/>
              <a:t>What doesn’t work?</a:t>
            </a:r>
            <a:endParaRPr lang="en-US" dirty="0"/>
          </a:p>
        </p:txBody>
      </p:sp>
      <p:sp>
        <p:nvSpPr>
          <p:cNvPr id="3" name="Content Placeholder 2"/>
          <p:cNvSpPr>
            <a:spLocks noGrp="1"/>
          </p:cNvSpPr>
          <p:nvPr>
            <p:ph idx="1"/>
          </p:nvPr>
        </p:nvSpPr>
        <p:spPr>
          <a:xfrm>
            <a:off x="838200" y="1690687"/>
            <a:ext cx="10515600" cy="4635467"/>
          </a:xfrm>
        </p:spPr>
        <p:txBody>
          <a:bodyPr>
            <a:normAutofit/>
          </a:bodyPr>
          <a:lstStyle/>
          <a:p>
            <a:r>
              <a:rPr lang="en-US" sz="3600" dirty="0" smtClean="0"/>
              <a:t>Videos for patients/families (in isolation) </a:t>
            </a:r>
          </a:p>
          <a:p>
            <a:pPr lvl="2"/>
            <a:r>
              <a:rPr lang="en-US" sz="2800" dirty="0" smtClean="0"/>
              <a:t>8 </a:t>
            </a:r>
            <a:r>
              <a:rPr lang="en-US" sz="2800" dirty="0"/>
              <a:t>minute video developed by the Vanderbilt Vaccine Research </a:t>
            </a:r>
            <a:r>
              <a:rPr lang="en-US" sz="2800" dirty="0" smtClean="0"/>
              <a:t>Program</a:t>
            </a:r>
          </a:p>
          <a:p>
            <a:pPr lvl="3"/>
            <a:r>
              <a:rPr lang="en-US" sz="2400" dirty="0" smtClean="0"/>
              <a:t>Included debunking myths about vaccines as well as 3 parental accounts of children w/ vaccine preventable illnesses </a:t>
            </a:r>
          </a:p>
          <a:p>
            <a:pPr lvl="3"/>
            <a:r>
              <a:rPr lang="en-US" sz="2400" dirty="0" smtClean="0"/>
              <a:t>Showed no difference in vaccination rates</a:t>
            </a:r>
          </a:p>
          <a:p>
            <a:pPr lvl="3"/>
            <a:endParaRPr lang="en-US" sz="2400" dirty="0"/>
          </a:p>
          <a:p>
            <a:pPr lvl="3"/>
            <a:endParaRPr lang="en-US" sz="2400" dirty="0" smtClean="0"/>
          </a:p>
          <a:p>
            <a:pPr marL="0" indent="0">
              <a:buNone/>
            </a:pPr>
            <a:endParaRPr lang="en-US" sz="2000" dirty="0" smtClean="0"/>
          </a:p>
          <a:p>
            <a:pPr marL="0" indent="0">
              <a:buNone/>
            </a:pPr>
            <a:endParaRPr lang="en-US" sz="2000" dirty="0"/>
          </a:p>
          <a:p>
            <a:pPr marL="0" indent="0">
              <a:buNone/>
            </a:pPr>
            <a:r>
              <a:rPr lang="en-US" sz="2000" dirty="0" smtClean="0"/>
              <a:t>2013 </a:t>
            </a:r>
            <a:r>
              <a:rPr lang="en-US" sz="2000" dirty="0" err="1"/>
              <a:t>Acad</a:t>
            </a:r>
            <a:r>
              <a:rPr lang="en-US" sz="2000" dirty="0"/>
              <a:t> Pediatrics Williams et al</a:t>
            </a:r>
          </a:p>
          <a:p>
            <a:pPr marL="1371600" lvl="3" indent="0">
              <a:buNone/>
            </a:pPr>
            <a:endParaRPr lang="en-US" sz="2400" dirty="0"/>
          </a:p>
        </p:txBody>
      </p:sp>
    </p:spTree>
    <p:extLst>
      <p:ext uri="{BB962C8B-B14F-4D97-AF65-F5344CB8AC3E}">
        <p14:creationId xmlns:p14="http://schemas.microsoft.com/office/powerpoint/2010/main" val="662805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51315"/>
            <a:ext cx="10515600" cy="914399"/>
          </a:xfrm>
        </p:spPr>
        <p:txBody>
          <a:bodyPr/>
          <a:lstStyle/>
          <a:p>
            <a:pPr algn="ctr"/>
            <a:r>
              <a:rPr lang="en-US" dirty="0" smtClean="0"/>
              <a:t>Objectives</a:t>
            </a:r>
            <a:endParaRPr lang="en-US" dirty="0"/>
          </a:p>
        </p:txBody>
      </p:sp>
      <p:sp>
        <p:nvSpPr>
          <p:cNvPr id="3" name="Content Placeholder 2"/>
          <p:cNvSpPr>
            <a:spLocks noGrp="1"/>
          </p:cNvSpPr>
          <p:nvPr>
            <p:ph idx="1"/>
          </p:nvPr>
        </p:nvSpPr>
        <p:spPr>
          <a:xfrm>
            <a:off x="838200" y="3265714"/>
            <a:ext cx="10515600" cy="2911248"/>
          </a:xfrm>
        </p:spPr>
        <p:txBody>
          <a:bodyPr/>
          <a:lstStyle/>
          <a:p>
            <a:pPr lvl="0"/>
            <a:r>
              <a:rPr lang="en-US" dirty="0"/>
              <a:t>Describe the extant literature on the relative ineffectiveness of in-office interventions for modifying vaccine </a:t>
            </a:r>
            <a:r>
              <a:rPr lang="en-US" dirty="0" smtClean="0"/>
              <a:t>behavior</a:t>
            </a:r>
            <a:endParaRPr lang="en-US" dirty="0"/>
          </a:p>
          <a:p>
            <a:pPr lvl="0"/>
            <a:r>
              <a:rPr lang="en-US" dirty="0"/>
              <a:t>Describe which interventions are effective at changing vaccination </a:t>
            </a:r>
            <a:r>
              <a:rPr lang="en-US" dirty="0" smtClean="0"/>
              <a:t>behavior</a:t>
            </a:r>
            <a:endParaRPr lang="en-US" dirty="0"/>
          </a:p>
          <a:p>
            <a:r>
              <a:rPr lang="en-US" dirty="0"/>
              <a:t>Identify 2 concrete steps </a:t>
            </a:r>
            <a:r>
              <a:rPr lang="en-US" dirty="0" smtClean="0"/>
              <a:t>you </a:t>
            </a:r>
            <a:r>
              <a:rPr lang="en-US" dirty="0"/>
              <a:t>can take in </a:t>
            </a:r>
            <a:r>
              <a:rPr lang="en-US" dirty="0" smtClean="0"/>
              <a:t>your </a:t>
            </a:r>
            <a:r>
              <a:rPr lang="en-US" dirty="0"/>
              <a:t>local </a:t>
            </a:r>
            <a:r>
              <a:rPr lang="en-US" dirty="0" smtClean="0"/>
              <a:t>setting </a:t>
            </a:r>
            <a:r>
              <a:rPr lang="en-US" dirty="0"/>
              <a:t>to increase </a:t>
            </a:r>
            <a:r>
              <a:rPr lang="en-US" dirty="0" smtClean="0"/>
              <a:t>likelihood </a:t>
            </a:r>
            <a:r>
              <a:rPr lang="en-US" dirty="0"/>
              <a:t>of vaccine acceptance</a:t>
            </a:r>
          </a:p>
        </p:txBody>
      </p:sp>
      <p:sp>
        <p:nvSpPr>
          <p:cNvPr id="4" name="Title 1"/>
          <p:cNvSpPr txBox="1">
            <a:spLocks/>
          </p:cNvSpPr>
          <p:nvPr/>
        </p:nvSpPr>
        <p:spPr>
          <a:xfrm>
            <a:off x="990600" y="1057470"/>
            <a:ext cx="10515600" cy="914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No relevant financial disclosures</a:t>
            </a:r>
            <a:endParaRPr lang="en-US" dirty="0"/>
          </a:p>
        </p:txBody>
      </p:sp>
    </p:spTree>
    <p:extLst>
      <p:ext uri="{BB962C8B-B14F-4D97-AF65-F5344CB8AC3E}">
        <p14:creationId xmlns:p14="http://schemas.microsoft.com/office/powerpoint/2010/main" val="3284960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doesn’t work?</a:t>
            </a:r>
            <a:endParaRPr lang="en-US" dirty="0"/>
          </a:p>
        </p:txBody>
      </p:sp>
      <p:sp>
        <p:nvSpPr>
          <p:cNvPr id="3" name="Content Placeholder 2"/>
          <p:cNvSpPr>
            <a:spLocks noGrp="1"/>
          </p:cNvSpPr>
          <p:nvPr>
            <p:ph idx="1"/>
          </p:nvPr>
        </p:nvSpPr>
        <p:spPr>
          <a:xfrm>
            <a:off x="838200" y="1825625"/>
            <a:ext cx="5867400" cy="4351338"/>
          </a:xfrm>
        </p:spPr>
        <p:txBody>
          <a:bodyPr>
            <a:normAutofit lnSpcReduction="10000"/>
          </a:bodyPr>
          <a:lstStyle/>
          <a:p>
            <a:r>
              <a:rPr lang="en-US" sz="3200" dirty="0" smtClean="0"/>
              <a:t>Passive interventions </a:t>
            </a:r>
          </a:p>
          <a:p>
            <a:pPr lvl="1"/>
            <a:r>
              <a:rPr lang="en-US" sz="2000" dirty="0" smtClean="0"/>
              <a:t>Interventions with &lt;10% increase in immunization rate included those focused on quality improvement at clinics </a:t>
            </a:r>
          </a:p>
          <a:p>
            <a:pPr lvl="3"/>
            <a:r>
              <a:rPr lang="en-US" sz="2000" dirty="0" smtClean="0"/>
              <a:t>Longer clinic hours </a:t>
            </a:r>
          </a:p>
          <a:p>
            <a:pPr lvl="3"/>
            <a:r>
              <a:rPr lang="en-US" sz="2000" dirty="0" smtClean="0"/>
              <a:t>Improved data collection </a:t>
            </a:r>
          </a:p>
          <a:p>
            <a:pPr lvl="3"/>
            <a:r>
              <a:rPr lang="en-US" sz="2000" dirty="0" smtClean="0"/>
              <a:t>Passive interventions: signs, posters</a:t>
            </a:r>
          </a:p>
          <a:p>
            <a:pPr marL="1371600" lvl="3"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2015 </a:t>
            </a:r>
            <a:r>
              <a:rPr lang="en-US" sz="2000" dirty="0"/>
              <a:t>Vaccine: Jarrett et al</a:t>
            </a:r>
          </a:p>
          <a:p>
            <a:pPr marL="1371600" lvl="3" indent="0">
              <a:buNone/>
            </a:pPr>
            <a:endParaRPr lang="en-US" sz="2000" dirty="0" smtClean="0"/>
          </a:p>
        </p:txBody>
      </p:sp>
      <p:pic>
        <p:nvPicPr>
          <p:cNvPr id="3074" name="Picture 2" descr="COVID-19 Vaccination for Essential Workers | C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665" y="1265186"/>
            <a:ext cx="4574547" cy="457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866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doesn’t work?</a:t>
            </a:r>
            <a:endParaRPr lang="en-US" dirty="0"/>
          </a:p>
        </p:txBody>
      </p:sp>
      <p:sp>
        <p:nvSpPr>
          <p:cNvPr id="3" name="Content Placeholder 2"/>
          <p:cNvSpPr>
            <a:spLocks noGrp="1"/>
          </p:cNvSpPr>
          <p:nvPr>
            <p:ph idx="1"/>
          </p:nvPr>
        </p:nvSpPr>
        <p:spPr>
          <a:xfrm>
            <a:off x="152400" y="1352550"/>
            <a:ext cx="11201400" cy="4824413"/>
          </a:xfrm>
        </p:spPr>
        <p:txBody>
          <a:bodyPr/>
          <a:lstStyle/>
          <a:p>
            <a:r>
              <a:rPr lang="en-US" b="1" dirty="0" smtClean="0"/>
              <a:t>Brochures for patients/families</a:t>
            </a:r>
            <a:endParaRPr lang="en-US" dirty="0" smtClean="0"/>
          </a:p>
        </p:txBody>
      </p:sp>
      <p:sp>
        <p:nvSpPr>
          <p:cNvPr id="6" name="Rectangle 5"/>
          <p:cNvSpPr/>
          <p:nvPr/>
        </p:nvSpPr>
        <p:spPr>
          <a:xfrm>
            <a:off x="0" y="5992297"/>
            <a:ext cx="3198376" cy="369332"/>
          </a:xfrm>
          <a:prstGeom prst="rect">
            <a:avLst/>
          </a:prstGeom>
        </p:spPr>
        <p:txBody>
          <a:bodyPr wrap="none">
            <a:spAutoFit/>
          </a:bodyPr>
          <a:lstStyle/>
          <a:p>
            <a:pPr lvl="1"/>
            <a:r>
              <a:rPr lang="en-US" dirty="0"/>
              <a:t>2014 Pediatrics </a:t>
            </a:r>
            <a:r>
              <a:rPr lang="en-US" dirty="0" err="1"/>
              <a:t>Nyhan</a:t>
            </a:r>
            <a:r>
              <a:rPr lang="en-US" dirty="0"/>
              <a:t> et al</a:t>
            </a:r>
          </a:p>
        </p:txBody>
      </p:sp>
      <p:pic>
        <p:nvPicPr>
          <p:cNvPr id="7" name="Picture 6"/>
          <p:cNvPicPr>
            <a:picLocks noChangeAspect="1"/>
          </p:cNvPicPr>
          <p:nvPr/>
        </p:nvPicPr>
        <p:blipFill>
          <a:blip r:embed="rId3"/>
          <a:stretch>
            <a:fillRect/>
          </a:stretch>
        </p:blipFill>
        <p:spPr>
          <a:xfrm>
            <a:off x="6196589" y="880604"/>
            <a:ext cx="4419983" cy="5296359"/>
          </a:xfrm>
          <a:prstGeom prst="rect">
            <a:avLst/>
          </a:prstGeom>
        </p:spPr>
      </p:pic>
      <p:sp>
        <p:nvSpPr>
          <p:cNvPr id="8" name="Rectangle 7"/>
          <p:cNvSpPr/>
          <p:nvPr/>
        </p:nvSpPr>
        <p:spPr>
          <a:xfrm>
            <a:off x="294968" y="2241263"/>
            <a:ext cx="6096000" cy="2862322"/>
          </a:xfrm>
          <a:prstGeom prst="rect">
            <a:avLst/>
          </a:prstGeom>
        </p:spPr>
        <p:txBody>
          <a:bodyPr>
            <a:spAutoFit/>
          </a:bodyPr>
          <a:lstStyle/>
          <a:p>
            <a:r>
              <a:rPr lang="en-US" dirty="0"/>
              <a:t>4 pro-vaccine messages</a:t>
            </a:r>
          </a:p>
          <a:p>
            <a:pPr lvl="1"/>
            <a:r>
              <a:rPr lang="en-US" dirty="0"/>
              <a:t>1) “Autism correction” – presented scientific evidence debunking the vaccine/autism link</a:t>
            </a:r>
          </a:p>
          <a:p>
            <a:pPr lvl="1"/>
            <a:r>
              <a:rPr lang="en-US" dirty="0"/>
              <a:t>2) “Disease risks” – described symptoms and adverse events associated with MMR</a:t>
            </a:r>
          </a:p>
          <a:p>
            <a:pPr lvl="1"/>
            <a:r>
              <a:rPr lang="en-US" dirty="0"/>
              <a:t>3) “Disease narrative” – narrative of a mother recounting her infant son’s hospitalization with measles</a:t>
            </a:r>
          </a:p>
          <a:p>
            <a:pPr lvl="1"/>
            <a:r>
              <a:rPr lang="en-US" dirty="0"/>
              <a:t>4) “Disease images” – presents parents with pictures of a child who has each disease</a:t>
            </a:r>
          </a:p>
          <a:p>
            <a:r>
              <a:rPr lang="en-US" dirty="0"/>
              <a:t>Control: a text about the costs and benefits of bird feeding</a:t>
            </a:r>
          </a:p>
        </p:txBody>
      </p:sp>
    </p:spTree>
    <p:extLst>
      <p:ext uri="{BB962C8B-B14F-4D97-AF65-F5344CB8AC3E}">
        <p14:creationId xmlns:p14="http://schemas.microsoft.com/office/powerpoint/2010/main" val="857153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doesn’t work?</a:t>
            </a:r>
            <a:endParaRPr lang="en-US" dirty="0"/>
          </a:p>
        </p:txBody>
      </p:sp>
      <p:sp>
        <p:nvSpPr>
          <p:cNvPr id="3" name="Content Placeholder 2"/>
          <p:cNvSpPr>
            <a:spLocks noGrp="1"/>
          </p:cNvSpPr>
          <p:nvPr>
            <p:ph idx="1"/>
          </p:nvPr>
        </p:nvSpPr>
        <p:spPr>
          <a:xfrm>
            <a:off x="152400" y="1352550"/>
            <a:ext cx="11201400" cy="4824413"/>
          </a:xfrm>
        </p:spPr>
        <p:txBody>
          <a:bodyPr/>
          <a:lstStyle/>
          <a:p>
            <a:r>
              <a:rPr lang="en-US" b="1" dirty="0" smtClean="0"/>
              <a:t>Brochures for patients/families</a:t>
            </a:r>
            <a:endParaRPr lang="en-US" dirty="0" smtClean="0"/>
          </a:p>
        </p:txBody>
      </p:sp>
      <p:sp>
        <p:nvSpPr>
          <p:cNvPr id="6" name="Rectangle 5"/>
          <p:cNvSpPr/>
          <p:nvPr/>
        </p:nvSpPr>
        <p:spPr>
          <a:xfrm>
            <a:off x="0" y="5992297"/>
            <a:ext cx="3198376" cy="369332"/>
          </a:xfrm>
          <a:prstGeom prst="rect">
            <a:avLst/>
          </a:prstGeom>
        </p:spPr>
        <p:txBody>
          <a:bodyPr wrap="none">
            <a:spAutoFit/>
          </a:bodyPr>
          <a:lstStyle/>
          <a:p>
            <a:pPr lvl="1"/>
            <a:r>
              <a:rPr lang="en-US" dirty="0"/>
              <a:t>2014 Pediatrics </a:t>
            </a:r>
            <a:r>
              <a:rPr lang="en-US" dirty="0" err="1"/>
              <a:t>Nyhan</a:t>
            </a:r>
            <a:r>
              <a:rPr lang="en-US" dirty="0"/>
              <a:t> et al</a:t>
            </a:r>
          </a:p>
        </p:txBody>
      </p:sp>
      <p:sp>
        <p:nvSpPr>
          <p:cNvPr id="5" name="Rectangle 4"/>
          <p:cNvSpPr/>
          <p:nvPr/>
        </p:nvSpPr>
        <p:spPr>
          <a:xfrm>
            <a:off x="838200" y="2053600"/>
            <a:ext cx="3903406" cy="3416320"/>
          </a:xfrm>
          <a:prstGeom prst="rect">
            <a:avLst/>
          </a:prstGeom>
        </p:spPr>
        <p:txBody>
          <a:bodyPr wrap="square">
            <a:spAutoFit/>
          </a:bodyPr>
          <a:lstStyle/>
          <a:p>
            <a:r>
              <a:rPr lang="en-US" dirty="0" smtClean="0"/>
              <a:t>“We </a:t>
            </a:r>
            <a:r>
              <a:rPr lang="en-US" dirty="0"/>
              <a:t>found that a pro-vaccination message was </a:t>
            </a:r>
            <a:r>
              <a:rPr lang="en-US" i="1" dirty="0"/>
              <a:t>least persuasive among parents who had the most negative attitudes toward vaccines</a:t>
            </a:r>
            <a:r>
              <a:rPr lang="en-US" dirty="0"/>
              <a:t>, the group of greatest public health concern. In particular, corrections of misperceptions about controversial issues like vaccines may be counterproductive in some populations. The best response to false beliefs is not necessarily providing correct information. </a:t>
            </a:r>
            <a:r>
              <a:rPr lang="en-US" dirty="0" smtClean="0"/>
              <a:t>“</a:t>
            </a:r>
            <a:endParaRPr lang="en-US" dirty="0"/>
          </a:p>
        </p:txBody>
      </p:sp>
      <p:pic>
        <p:nvPicPr>
          <p:cNvPr id="10" name="Picture 9"/>
          <p:cNvPicPr/>
          <p:nvPr/>
        </p:nvPicPr>
        <p:blipFill>
          <a:blip r:embed="rId3"/>
          <a:stretch>
            <a:fillRect/>
          </a:stretch>
        </p:blipFill>
        <p:spPr>
          <a:xfrm>
            <a:off x="5122606" y="1690688"/>
            <a:ext cx="6747337" cy="3962399"/>
          </a:xfrm>
          <a:prstGeom prst="rect">
            <a:avLst/>
          </a:prstGeom>
        </p:spPr>
      </p:pic>
    </p:spTree>
    <p:extLst>
      <p:ext uri="{BB962C8B-B14F-4D97-AF65-F5344CB8AC3E}">
        <p14:creationId xmlns:p14="http://schemas.microsoft.com/office/powerpoint/2010/main" val="2249433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need to despair  -- Some things work!</a:t>
            </a:r>
            <a:endParaRPr lang="en-US" dirty="0"/>
          </a:p>
        </p:txBody>
      </p:sp>
      <p:sp>
        <p:nvSpPr>
          <p:cNvPr id="5" name="Content Placeholder 4"/>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2367088" y="1374972"/>
            <a:ext cx="6551000" cy="5283523"/>
          </a:xfrm>
          <a:prstGeom prst="rect">
            <a:avLst/>
          </a:prstGeom>
          <a:effectLst>
            <a:softEdge rad="127000"/>
          </a:effectLst>
        </p:spPr>
      </p:pic>
    </p:spTree>
    <p:extLst>
      <p:ext uri="{BB962C8B-B14F-4D97-AF65-F5344CB8AC3E}">
        <p14:creationId xmlns:p14="http://schemas.microsoft.com/office/powerpoint/2010/main" val="308321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Paying people</a:t>
            </a:r>
            <a:endParaRPr lang="en-US" dirty="0"/>
          </a:p>
        </p:txBody>
      </p:sp>
      <p:sp>
        <p:nvSpPr>
          <p:cNvPr id="3" name="Content Placeholder 2"/>
          <p:cNvSpPr>
            <a:spLocks noGrp="1"/>
          </p:cNvSpPr>
          <p:nvPr>
            <p:ph idx="1"/>
          </p:nvPr>
        </p:nvSpPr>
        <p:spPr>
          <a:xfrm>
            <a:off x="838200" y="1343608"/>
            <a:ext cx="10515600" cy="4833355"/>
          </a:xfrm>
        </p:spPr>
        <p:txBody>
          <a:bodyPr/>
          <a:lstStyle/>
          <a:p>
            <a:r>
              <a:rPr lang="en-US" dirty="0" smtClean="0"/>
              <a:t>New </a:t>
            </a:r>
            <a:r>
              <a:rPr lang="en-US" dirty="0"/>
              <a:t>York – free lottery ticket (prizes $20 - $5mil)</a:t>
            </a:r>
          </a:p>
          <a:p>
            <a:r>
              <a:rPr lang="en-US" dirty="0"/>
              <a:t>WV, CT, </a:t>
            </a:r>
            <a:r>
              <a:rPr lang="en-US" dirty="0" smtClean="0"/>
              <a:t>MI, WA </a:t>
            </a:r>
            <a:r>
              <a:rPr lang="en-US" dirty="0"/>
              <a:t>– savings bonds, drinks, </a:t>
            </a:r>
            <a:endParaRPr lang="en-US" dirty="0" smtClean="0"/>
          </a:p>
          <a:p>
            <a:pPr marL="0" indent="0">
              <a:buNone/>
            </a:pPr>
            <a:r>
              <a:rPr lang="en-US" dirty="0" smtClean="0"/>
              <a:t>			debit cards, joints</a:t>
            </a:r>
            <a:endParaRPr lang="en-US" dirty="0"/>
          </a:p>
          <a:p>
            <a:r>
              <a:rPr lang="en-US" dirty="0" err="1"/>
              <a:t>Krogers</a:t>
            </a:r>
            <a:r>
              <a:rPr lang="en-US" dirty="0"/>
              <a:t> – Five $1 million give </a:t>
            </a:r>
            <a:r>
              <a:rPr lang="en-US" dirty="0" smtClean="0"/>
              <a:t>away,</a:t>
            </a:r>
          </a:p>
          <a:p>
            <a:pPr marL="0" indent="0">
              <a:buNone/>
            </a:pPr>
            <a:r>
              <a:rPr lang="en-US" dirty="0" smtClean="0"/>
              <a:t>		50 </a:t>
            </a:r>
            <a:r>
              <a:rPr lang="en-US" dirty="0"/>
              <a:t>free groceries for a year</a:t>
            </a:r>
          </a:p>
          <a:p>
            <a:endParaRPr lang="en-US" dirty="0" smtClean="0"/>
          </a:p>
          <a:p>
            <a:r>
              <a:rPr lang="en-US" dirty="0" smtClean="0"/>
              <a:t>Ohio </a:t>
            </a:r>
            <a:r>
              <a:rPr lang="en-US" dirty="0"/>
              <a:t>Vax-A-Million </a:t>
            </a:r>
            <a:r>
              <a:rPr lang="en-US" dirty="0" smtClean="0"/>
              <a:t>campaign</a:t>
            </a:r>
          </a:p>
          <a:p>
            <a:r>
              <a:rPr lang="en-US" dirty="0" smtClean="0"/>
              <a:t>Five drawings for $1million each; Five drawings for full college tuition</a:t>
            </a:r>
          </a:p>
          <a:p>
            <a:endParaRPr lang="en-US" dirty="0"/>
          </a:p>
        </p:txBody>
      </p:sp>
      <p:pic>
        <p:nvPicPr>
          <p:cNvPr id="4" name="Picture 3" descr="C:\Users\p3658\AppData\Local\Microsoft\Windows\Temporary Internet Files\Content.IE5\W6KY22HP\20130118-money-wav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460" y="758794"/>
            <a:ext cx="3397898" cy="254842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507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9590"/>
            <a:ext cx="10515600" cy="1385017"/>
          </a:xfrm>
        </p:spPr>
        <p:txBody>
          <a:bodyPr/>
          <a:lstStyle/>
          <a:p>
            <a:r>
              <a:rPr lang="en-US" dirty="0" smtClean="0"/>
              <a:t>What works?</a:t>
            </a:r>
            <a:br>
              <a:rPr lang="en-US" dirty="0" smtClean="0"/>
            </a:br>
            <a:r>
              <a:rPr lang="en-US" dirty="0" smtClean="0"/>
              <a:t>Paying people</a:t>
            </a:r>
            <a:endParaRPr lang="en-US" dirty="0"/>
          </a:p>
        </p:txBody>
      </p:sp>
      <p:sp>
        <p:nvSpPr>
          <p:cNvPr id="3" name="Content Placeholder 2"/>
          <p:cNvSpPr>
            <a:spLocks noGrp="1"/>
          </p:cNvSpPr>
          <p:nvPr>
            <p:ph idx="1"/>
          </p:nvPr>
        </p:nvSpPr>
        <p:spPr>
          <a:xfrm>
            <a:off x="838200" y="3138859"/>
            <a:ext cx="10515600" cy="3310579"/>
          </a:xfrm>
        </p:spPr>
        <p:txBody>
          <a:bodyPr/>
          <a:lstStyle/>
          <a:p>
            <a:r>
              <a:rPr lang="en-US" dirty="0" smtClean="0"/>
              <a:t>Ohio Vax-a-Million</a:t>
            </a:r>
          </a:p>
          <a:p>
            <a:r>
              <a:rPr lang="en-US" dirty="0" smtClean="0"/>
              <a:t>Vaccinations increased 33% in the week after the lottery was announced (89,464 </a:t>
            </a:r>
            <a:r>
              <a:rPr lang="en-US" dirty="0" smtClean="0">
                <a:sym typeface="Wingdings" panose="05000000000000000000" pitchFamily="2" charset="2"/>
              </a:rPr>
              <a:t> 119,394)</a:t>
            </a:r>
            <a:endParaRPr lang="en-US" dirty="0"/>
          </a:p>
          <a:p>
            <a:pPr lvl="1"/>
            <a:r>
              <a:rPr lang="en-US" dirty="0" smtClean="0"/>
              <a:t>New vaccinations dropped off after that</a:t>
            </a:r>
          </a:p>
          <a:p>
            <a:r>
              <a:rPr lang="en-US" dirty="0" smtClean="0"/>
              <a:t>“Movable Middle”</a:t>
            </a:r>
          </a:p>
          <a:p>
            <a:r>
              <a:rPr lang="en-US" dirty="0"/>
              <a:t>Temporary bump phenomenon in California, Oregon, West Virginia, </a:t>
            </a:r>
            <a:r>
              <a:rPr lang="en-US" dirty="0" smtClean="0"/>
              <a:t>Colorado</a:t>
            </a:r>
            <a:endParaRPr lang="en-US" dirty="0"/>
          </a:p>
        </p:txBody>
      </p:sp>
      <p:graphicFrame>
        <p:nvGraphicFramePr>
          <p:cNvPr id="6" name="Chart 5"/>
          <p:cNvGraphicFramePr/>
          <p:nvPr>
            <p:extLst/>
          </p:nvPr>
        </p:nvGraphicFramePr>
        <p:xfrm>
          <a:off x="5359941" y="111450"/>
          <a:ext cx="6510636" cy="4256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358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Time off work</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After controlling for age</a:t>
            </a:r>
            <a:r>
              <a:rPr lang="en-US" dirty="0"/>
              <a:t>, race, ethnicity, education, income, party identification</a:t>
            </a:r>
          </a:p>
        </p:txBody>
      </p:sp>
      <p:pic>
        <p:nvPicPr>
          <p:cNvPr id="5" name="Picture 4"/>
          <p:cNvPicPr>
            <a:picLocks noChangeAspect="1"/>
          </p:cNvPicPr>
          <p:nvPr/>
        </p:nvPicPr>
        <p:blipFill>
          <a:blip r:embed="rId3"/>
          <a:stretch>
            <a:fillRect/>
          </a:stretch>
        </p:blipFill>
        <p:spPr>
          <a:xfrm>
            <a:off x="289679" y="1493194"/>
            <a:ext cx="11902321" cy="2222363"/>
          </a:xfrm>
          <a:prstGeom prst="rect">
            <a:avLst/>
          </a:prstGeom>
        </p:spPr>
      </p:pic>
    </p:spTree>
    <p:extLst>
      <p:ext uri="{BB962C8B-B14F-4D97-AF65-F5344CB8AC3E}">
        <p14:creationId xmlns:p14="http://schemas.microsoft.com/office/powerpoint/2010/main" val="885350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Increased access</a:t>
            </a:r>
            <a:endParaRPr lang="en-US" dirty="0"/>
          </a:p>
        </p:txBody>
      </p:sp>
      <p:sp>
        <p:nvSpPr>
          <p:cNvPr id="3" name="Content Placeholder 2"/>
          <p:cNvSpPr>
            <a:spLocks noGrp="1"/>
          </p:cNvSpPr>
          <p:nvPr>
            <p:ph idx="1"/>
          </p:nvPr>
        </p:nvSpPr>
        <p:spPr>
          <a:xfrm>
            <a:off x="261257" y="1480393"/>
            <a:ext cx="11092543" cy="4901746"/>
          </a:xfrm>
        </p:spPr>
        <p:txBody>
          <a:bodyPr/>
          <a:lstStyle/>
          <a:p>
            <a:pPr marL="457200" lvl="1" indent="0">
              <a:buNone/>
            </a:pPr>
            <a:r>
              <a:rPr lang="en-US" sz="2800" dirty="0" smtClean="0"/>
              <a:t>“Would a mobile vaccination clinic make you more likely to get vaccinated?”</a:t>
            </a:r>
          </a:p>
          <a:p>
            <a:pPr marL="457200" lvl="1" indent="0">
              <a:buNone/>
            </a:pPr>
            <a:endParaRPr lang="en-US" sz="2800" dirty="0"/>
          </a:p>
          <a:p>
            <a:pPr marL="457200" lvl="1" indent="0">
              <a:buNone/>
            </a:pPr>
            <a:endParaRPr lang="en-US" sz="2800" dirty="0" smtClean="0"/>
          </a:p>
          <a:p>
            <a:pPr marL="457200" lvl="1" indent="0">
              <a:buNone/>
            </a:pPr>
            <a:endParaRPr lang="en-US" sz="2800" dirty="0"/>
          </a:p>
          <a:p>
            <a:pPr lvl="2"/>
            <a:r>
              <a:rPr lang="en-US" sz="2400" dirty="0"/>
              <a:t>Total Unvaccinated: 17% yes</a:t>
            </a:r>
          </a:p>
          <a:p>
            <a:pPr lvl="3"/>
            <a:r>
              <a:rPr lang="en-US" sz="2200" dirty="0" smtClean="0"/>
              <a:t>Wait </a:t>
            </a:r>
            <a:r>
              <a:rPr lang="en-US" sz="2200" dirty="0"/>
              <a:t>and </a:t>
            </a:r>
            <a:r>
              <a:rPr lang="en-US" sz="2200" dirty="0" smtClean="0"/>
              <a:t>see: 22% yes</a:t>
            </a:r>
          </a:p>
          <a:p>
            <a:pPr lvl="3"/>
            <a:r>
              <a:rPr lang="en-US" sz="2200" dirty="0" smtClean="0"/>
              <a:t>Definitely not: 3% yes</a:t>
            </a:r>
          </a:p>
          <a:p>
            <a:pPr lvl="2"/>
            <a:r>
              <a:rPr lang="en-US" sz="2400" dirty="0" smtClean="0"/>
              <a:t>Total Black unvaccinated: 22% yes</a:t>
            </a:r>
          </a:p>
          <a:p>
            <a:pPr lvl="2"/>
            <a:r>
              <a:rPr lang="en-US" sz="2400" dirty="0" smtClean="0"/>
              <a:t>Total Hispanic unvaccinated: 33% yes</a:t>
            </a:r>
            <a:endParaRPr lang="en-US" dirty="0"/>
          </a:p>
        </p:txBody>
      </p:sp>
      <p:pic>
        <p:nvPicPr>
          <p:cNvPr id="6" name="Picture 5"/>
          <p:cNvPicPr>
            <a:picLocks noChangeAspect="1"/>
          </p:cNvPicPr>
          <p:nvPr/>
        </p:nvPicPr>
        <p:blipFill>
          <a:blip r:embed="rId3"/>
          <a:stretch>
            <a:fillRect/>
          </a:stretch>
        </p:blipFill>
        <p:spPr>
          <a:xfrm>
            <a:off x="513184" y="3046941"/>
            <a:ext cx="10974332" cy="504895"/>
          </a:xfrm>
          <a:prstGeom prst="rect">
            <a:avLst/>
          </a:prstGeom>
        </p:spPr>
      </p:pic>
      <p:pic>
        <p:nvPicPr>
          <p:cNvPr id="7" name="Picture 6"/>
          <p:cNvPicPr>
            <a:picLocks noChangeAspect="1"/>
          </p:cNvPicPr>
          <p:nvPr/>
        </p:nvPicPr>
        <p:blipFill>
          <a:blip r:embed="rId4"/>
          <a:stretch>
            <a:fillRect/>
          </a:stretch>
        </p:blipFill>
        <p:spPr>
          <a:xfrm>
            <a:off x="1637291" y="2561098"/>
            <a:ext cx="9850225" cy="485843"/>
          </a:xfrm>
          <a:prstGeom prst="rect">
            <a:avLst/>
          </a:prstGeom>
        </p:spPr>
      </p:pic>
    </p:spTree>
    <p:extLst>
      <p:ext uri="{BB962C8B-B14F-4D97-AF65-F5344CB8AC3E}">
        <p14:creationId xmlns:p14="http://schemas.microsoft.com/office/powerpoint/2010/main" val="3044545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ve Teenagers? 10 Things You Need to Know. NOW. - My Lif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3517" y="594677"/>
            <a:ext cx="3148483" cy="2097374"/>
          </a:xfrm>
          <a:prstGeom prst="rect">
            <a:avLst/>
          </a:prstGeom>
          <a:effectLst>
            <a:softEdge rad="63500"/>
          </a:effectLst>
        </p:spPr>
      </p:pic>
      <p:sp>
        <p:nvSpPr>
          <p:cNvPr id="2" name="Title 1"/>
          <p:cNvSpPr>
            <a:spLocks noGrp="1"/>
          </p:cNvSpPr>
          <p:nvPr>
            <p:ph type="title"/>
          </p:nvPr>
        </p:nvSpPr>
        <p:spPr>
          <a:xfrm>
            <a:off x="1" y="594677"/>
            <a:ext cx="12191999" cy="1325563"/>
          </a:xfrm>
        </p:spPr>
        <p:txBody>
          <a:bodyPr/>
          <a:lstStyle/>
          <a:p>
            <a:r>
              <a:rPr lang="en-US" dirty="0"/>
              <a:t>Increasing vaccinations of </a:t>
            </a:r>
            <a:r>
              <a:rPr lang="en-US" dirty="0" smtClean="0"/>
              <a:t>adolescents</a:t>
            </a:r>
            <a:br>
              <a:rPr lang="en-US" dirty="0" smtClean="0"/>
            </a:br>
            <a:r>
              <a:rPr lang="en-US" dirty="0" smtClean="0"/>
              <a:t> </a:t>
            </a:r>
            <a:r>
              <a:rPr lang="en-US" dirty="0"/>
              <a:t>– Cochrane Review</a:t>
            </a:r>
          </a:p>
        </p:txBody>
      </p:sp>
      <p:sp>
        <p:nvSpPr>
          <p:cNvPr id="3" name="Content Placeholder 2"/>
          <p:cNvSpPr>
            <a:spLocks noGrp="1"/>
          </p:cNvSpPr>
          <p:nvPr>
            <p:ph idx="1"/>
          </p:nvPr>
        </p:nvSpPr>
        <p:spPr>
          <a:xfrm>
            <a:off x="243191" y="2692050"/>
            <a:ext cx="11653737" cy="4165949"/>
          </a:xfrm>
        </p:spPr>
        <p:txBody>
          <a:bodyPr/>
          <a:lstStyle/>
          <a:p>
            <a:r>
              <a:rPr lang="en-US" dirty="0" smtClean="0"/>
              <a:t>Simple health education (in school, social media, postcards) improves HPV vaccination (RR 1.43)</a:t>
            </a:r>
          </a:p>
          <a:p>
            <a:r>
              <a:rPr lang="en-US" dirty="0" smtClean="0"/>
              <a:t>Financial incentives ($60 gift vouchers) improves HPV vaccination (RR 1.45)</a:t>
            </a:r>
          </a:p>
          <a:p>
            <a:pPr lvl="1"/>
            <a:r>
              <a:rPr lang="en-US" dirty="0" smtClean="0"/>
              <a:t>Combining financial incentives and health education had no additive effect</a:t>
            </a:r>
          </a:p>
          <a:p>
            <a:r>
              <a:rPr lang="en-US" dirty="0" smtClean="0"/>
              <a:t>Provider education, individualized provider feedback, frequent CME visits, and provider incentives improved HPV vaccination</a:t>
            </a:r>
          </a:p>
          <a:p>
            <a:r>
              <a:rPr lang="en-US" dirty="0" smtClean="0"/>
              <a:t>Targeting providers and parents using education, phone calls, and marketing improved HPV vaccination (RR 1.41)</a:t>
            </a:r>
          </a:p>
        </p:txBody>
      </p:sp>
    </p:spTree>
    <p:extLst>
      <p:ext uri="{BB962C8B-B14F-4D97-AF65-F5344CB8AC3E}">
        <p14:creationId xmlns:p14="http://schemas.microsoft.com/office/powerpoint/2010/main" val="4054144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5-component intervention for adolescents</a:t>
            </a:r>
            <a:endParaRPr lang="en-US" dirty="0"/>
          </a:p>
        </p:txBody>
      </p:sp>
      <p:sp>
        <p:nvSpPr>
          <p:cNvPr id="3" name="Content Placeholder 2"/>
          <p:cNvSpPr>
            <a:spLocks noGrp="1"/>
          </p:cNvSpPr>
          <p:nvPr>
            <p:ph idx="1"/>
          </p:nvPr>
        </p:nvSpPr>
        <p:spPr>
          <a:xfrm>
            <a:off x="838200" y="1337252"/>
            <a:ext cx="10515600" cy="5105112"/>
          </a:xfrm>
        </p:spPr>
        <p:txBody>
          <a:bodyPr>
            <a:normAutofit/>
          </a:bodyPr>
          <a:lstStyle/>
          <a:p>
            <a:pPr marL="514350" indent="-514350">
              <a:buFont typeface="+mj-lt"/>
              <a:buAutoNum type="arabicPeriod"/>
            </a:pPr>
            <a:r>
              <a:rPr lang="en-US" sz="2400" dirty="0" smtClean="0"/>
              <a:t>Fact-sheet library for providers</a:t>
            </a:r>
          </a:p>
          <a:p>
            <a:pPr marL="514350" indent="-514350">
              <a:buFont typeface="+mj-lt"/>
              <a:buAutoNum type="arabicPeriod"/>
            </a:pPr>
            <a:r>
              <a:rPr lang="en-US" sz="2400" dirty="0" smtClean="0"/>
              <a:t>Parent education website that created individually-customized info</a:t>
            </a:r>
          </a:p>
          <a:p>
            <a:pPr marL="514350" indent="-514350">
              <a:buFont typeface="+mj-lt"/>
              <a:buAutoNum type="arabicPeriod"/>
            </a:pPr>
            <a:r>
              <a:rPr lang="en-US" sz="2400" dirty="0" smtClean="0"/>
              <a:t>Series of disease images associated with HPV</a:t>
            </a:r>
          </a:p>
          <a:p>
            <a:pPr marL="514350" indent="-514350">
              <a:buFont typeface="+mj-lt"/>
              <a:buAutoNum type="arabicPeriod"/>
            </a:pPr>
            <a:r>
              <a:rPr lang="en-US" sz="2400" dirty="0" smtClean="0"/>
              <a:t>Decision aid for HPV vaccination</a:t>
            </a:r>
          </a:p>
          <a:p>
            <a:pPr marL="514350" indent="-514350">
              <a:buFont typeface="+mj-lt"/>
              <a:buAutoNum type="arabicPeriod"/>
            </a:pPr>
            <a:r>
              <a:rPr lang="en-US" sz="2400" dirty="0" smtClean="0"/>
              <a:t>Communication training</a:t>
            </a:r>
          </a:p>
          <a:p>
            <a:pPr lvl="1"/>
            <a:r>
              <a:rPr lang="en-US" sz="2000" dirty="0" smtClean="0"/>
              <a:t>Self-guided webinar</a:t>
            </a:r>
          </a:p>
          <a:p>
            <a:pPr lvl="1"/>
            <a:r>
              <a:rPr lang="en-US" sz="2000" dirty="0" smtClean="0"/>
              <a:t>Two in-person, 1-hr training sessions</a:t>
            </a:r>
          </a:p>
          <a:p>
            <a:pPr lvl="1"/>
            <a:r>
              <a:rPr lang="en-US" sz="2000" dirty="0" smtClean="0"/>
              <a:t>Presumptive approach + motivational interviewing</a:t>
            </a:r>
          </a:p>
          <a:p>
            <a:r>
              <a:rPr lang="en-US" sz="2400" dirty="0" smtClean="0"/>
              <a:t>Two 1-hr strategy meetings</a:t>
            </a:r>
          </a:p>
          <a:p>
            <a:r>
              <a:rPr lang="en-US" sz="2400" dirty="0" smtClean="0"/>
              <a:t>Vaccine champion</a:t>
            </a:r>
          </a:p>
        </p:txBody>
      </p:sp>
      <p:sp>
        <p:nvSpPr>
          <p:cNvPr id="4" name="TextBox 3"/>
          <p:cNvSpPr txBox="1"/>
          <p:nvPr/>
        </p:nvSpPr>
        <p:spPr>
          <a:xfrm>
            <a:off x="8021781" y="3097030"/>
            <a:ext cx="4048991" cy="1938992"/>
          </a:xfrm>
          <a:prstGeom prst="rect">
            <a:avLst/>
          </a:prstGeom>
          <a:noFill/>
        </p:spPr>
        <p:txBody>
          <a:bodyPr wrap="square" rtlCol="0">
            <a:spAutoFit/>
          </a:bodyPr>
          <a:lstStyle/>
          <a:p>
            <a:r>
              <a:rPr lang="en-US" sz="2400" b="1" dirty="0" smtClean="0"/>
              <a:t>Results:</a:t>
            </a:r>
          </a:p>
          <a:p>
            <a:r>
              <a:rPr lang="en-US" sz="2400" dirty="0" smtClean="0"/>
              <a:t>16 practices, 12 months</a:t>
            </a:r>
          </a:p>
          <a:p>
            <a:r>
              <a:rPr lang="en-US" sz="2400" dirty="0" smtClean="0"/>
              <a:t>43,132 patients</a:t>
            </a:r>
          </a:p>
          <a:p>
            <a:r>
              <a:rPr lang="en-US" sz="2400" dirty="0" err="1" smtClean="0"/>
              <a:t>aOR</a:t>
            </a:r>
            <a:r>
              <a:rPr lang="en-US" sz="2400" dirty="0" smtClean="0"/>
              <a:t> 1.46 – 1.56</a:t>
            </a:r>
          </a:p>
          <a:p>
            <a:r>
              <a:rPr lang="en-US" sz="2400" dirty="0" smtClean="0"/>
              <a:t>4%-9% absolute increase</a:t>
            </a:r>
            <a:endParaRPr lang="en-US" sz="2400" dirty="0"/>
          </a:p>
        </p:txBody>
      </p:sp>
      <p:sp>
        <p:nvSpPr>
          <p:cNvPr id="5" name="TextBox 4"/>
          <p:cNvSpPr txBox="1"/>
          <p:nvPr/>
        </p:nvSpPr>
        <p:spPr>
          <a:xfrm>
            <a:off x="0" y="6442364"/>
            <a:ext cx="3219061" cy="369332"/>
          </a:xfrm>
          <a:prstGeom prst="rect">
            <a:avLst/>
          </a:prstGeom>
          <a:noFill/>
        </p:spPr>
        <p:txBody>
          <a:bodyPr wrap="square" rtlCol="0">
            <a:spAutoFit/>
          </a:bodyPr>
          <a:lstStyle/>
          <a:p>
            <a:r>
              <a:rPr lang="en-US" dirty="0" smtClean="0"/>
              <a:t>Dempsey AF </a:t>
            </a:r>
            <a:r>
              <a:rPr lang="en-US" i="1" dirty="0" smtClean="0"/>
              <a:t>JAMA </a:t>
            </a:r>
            <a:r>
              <a:rPr lang="en-US" i="1" dirty="0" err="1" smtClean="0"/>
              <a:t>Pediatr</a:t>
            </a:r>
            <a:r>
              <a:rPr lang="en-US" dirty="0" smtClean="0"/>
              <a:t>. 2018</a:t>
            </a:r>
            <a:endParaRPr lang="en-US" dirty="0"/>
          </a:p>
        </p:txBody>
      </p:sp>
    </p:spTree>
    <p:extLst>
      <p:ext uri="{BB962C8B-B14F-4D97-AF65-F5344CB8AC3E}">
        <p14:creationId xmlns:p14="http://schemas.microsoft.com/office/powerpoint/2010/main" val="405801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get warmed up …</a:t>
            </a:r>
            <a:endParaRPr lang="en-US" dirty="0"/>
          </a:p>
        </p:txBody>
      </p:sp>
      <p:sp>
        <p:nvSpPr>
          <p:cNvPr id="3" name="Content Placeholder 2"/>
          <p:cNvSpPr>
            <a:spLocks noGrp="1"/>
          </p:cNvSpPr>
          <p:nvPr>
            <p:ph idx="1"/>
          </p:nvPr>
        </p:nvSpPr>
        <p:spPr>
          <a:xfrm>
            <a:off x="6254262" y="1690688"/>
            <a:ext cx="5457092" cy="4351338"/>
          </a:xfrm>
        </p:spPr>
        <p:txBody>
          <a:bodyPr>
            <a:normAutofit/>
          </a:bodyPr>
          <a:lstStyle/>
          <a:p>
            <a:r>
              <a:rPr lang="en-US" dirty="0" smtClean="0"/>
              <a:t>What have you noticed going on with colleagues regarding emotions &amp; vaccine hesitancy? </a:t>
            </a:r>
          </a:p>
          <a:p>
            <a:pPr lvl="1"/>
            <a:r>
              <a:rPr lang="en-US" dirty="0" smtClean="0"/>
              <a:t>Tell us in the chat</a:t>
            </a:r>
          </a:p>
          <a:p>
            <a:endParaRPr lang="en-US" dirty="0"/>
          </a:p>
          <a:p>
            <a:r>
              <a:rPr lang="en-US" dirty="0" smtClean="0"/>
              <a:t>On a post it: </a:t>
            </a:r>
          </a:p>
          <a:p>
            <a:pPr lvl="1"/>
            <a:r>
              <a:rPr lang="en-US" dirty="0" smtClean="0"/>
              <a:t>What is your current approach/your organization’s approach to increasing vaccination? </a:t>
            </a:r>
          </a:p>
          <a:p>
            <a:pPr marL="0" indent="0">
              <a:buNone/>
            </a:pPr>
            <a:endParaRPr lang="en-US" dirty="0">
              <a:solidFill>
                <a:srgbClr val="FF0000"/>
              </a:solidFill>
            </a:endParaRPr>
          </a:p>
        </p:txBody>
      </p:sp>
      <p:pic>
        <p:nvPicPr>
          <p:cNvPr id="1030" name="Picture 6" descr="Fit mit Grobi | Muppet Wiki | Fan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06" y="2245824"/>
            <a:ext cx="5219154" cy="29357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516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0606"/>
            <a:ext cx="10515600" cy="1140082"/>
          </a:xfrm>
        </p:spPr>
        <p:txBody>
          <a:bodyPr/>
          <a:lstStyle/>
          <a:p>
            <a:r>
              <a:rPr lang="en-US" dirty="0" smtClean="0"/>
              <a:t>What works? Presumptive communication</a:t>
            </a:r>
            <a:endParaRPr lang="en-US" dirty="0"/>
          </a:p>
        </p:txBody>
      </p:sp>
      <p:sp>
        <p:nvSpPr>
          <p:cNvPr id="3" name="Content Placeholder 2"/>
          <p:cNvSpPr>
            <a:spLocks noGrp="1"/>
          </p:cNvSpPr>
          <p:nvPr>
            <p:ph idx="1"/>
          </p:nvPr>
        </p:nvSpPr>
        <p:spPr>
          <a:xfrm>
            <a:off x="477982" y="1825625"/>
            <a:ext cx="11450782" cy="4351338"/>
          </a:xfrm>
        </p:spPr>
        <p:txBody>
          <a:bodyPr/>
          <a:lstStyle/>
          <a:p>
            <a:r>
              <a:rPr lang="en-US" dirty="0" smtClean="0"/>
              <a:t>“Well, we have to do some shots.”</a:t>
            </a:r>
          </a:p>
          <a:p>
            <a:r>
              <a:rPr lang="en-US" dirty="0" smtClean="0"/>
              <a:t>“I don’t know…” or “where would he catch </a:t>
            </a:r>
            <a:r>
              <a:rPr lang="en-US" dirty="0" err="1" smtClean="0"/>
              <a:t>Hep</a:t>
            </a:r>
            <a:r>
              <a:rPr lang="en-US" dirty="0" smtClean="0"/>
              <a:t> B?” or “I want to go slow”</a:t>
            </a:r>
            <a:endParaRPr lang="en-US" dirty="0"/>
          </a:p>
          <a:p>
            <a:r>
              <a:rPr lang="en-US" dirty="0" smtClean="0"/>
              <a:t>“He really needs these shots” or “whooping cough can be a killer in a child under 1” or “it’s less shots than it used to be”</a:t>
            </a:r>
          </a:p>
          <a:p>
            <a:endParaRPr lang="en-US" dirty="0" smtClean="0"/>
          </a:p>
          <a:p>
            <a:r>
              <a:rPr lang="en-US" dirty="0" smtClean="0"/>
              <a:t>Vaccine resistant parents accepted initial plan 47% of the time</a:t>
            </a:r>
          </a:p>
        </p:txBody>
      </p:sp>
      <p:pic>
        <p:nvPicPr>
          <p:cNvPr id="4" name="Picture 3" descr="Free picture: immunization, one, important, things, paren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7582" y="4554234"/>
            <a:ext cx="3484418" cy="2303766"/>
          </a:xfrm>
          <a:prstGeom prst="rect">
            <a:avLst/>
          </a:prstGeom>
          <a:effectLst>
            <a:softEdge rad="127000"/>
          </a:effectLst>
        </p:spPr>
      </p:pic>
    </p:spTree>
    <p:extLst>
      <p:ext uri="{BB962C8B-B14F-4D97-AF65-F5344CB8AC3E}">
        <p14:creationId xmlns:p14="http://schemas.microsoft.com/office/powerpoint/2010/main" val="2386990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Mandatory vaccination</a:t>
            </a:r>
            <a:endParaRPr lang="en-US" dirty="0"/>
          </a:p>
        </p:txBody>
      </p:sp>
      <p:sp>
        <p:nvSpPr>
          <p:cNvPr id="3" name="Content Placeholder 2"/>
          <p:cNvSpPr>
            <a:spLocks noGrp="1"/>
          </p:cNvSpPr>
          <p:nvPr>
            <p:ph idx="1"/>
          </p:nvPr>
        </p:nvSpPr>
        <p:spPr>
          <a:xfrm>
            <a:off x="838199" y="1496291"/>
            <a:ext cx="11151638" cy="4951162"/>
          </a:xfrm>
        </p:spPr>
        <p:txBody>
          <a:bodyPr>
            <a:normAutofit/>
          </a:bodyPr>
          <a:lstStyle/>
          <a:p>
            <a:r>
              <a:rPr lang="en-US" dirty="0"/>
              <a:t>Mandatory vaccination leads to large increase in </a:t>
            </a:r>
            <a:r>
              <a:rPr lang="en-US" dirty="0" err="1"/>
              <a:t>Hep</a:t>
            </a:r>
            <a:r>
              <a:rPr lang="en-US" dirty="0"/>
              <a:t> B vaccination </a:t>
            </a:r>
            <a:r>
              <a:rPr lang="en-US" dirty="0" smtClean="0"/>
              <a:t>among adolescents (RR 3.92)</a:t>
            </a:r>
          </a:p>
          <a:p>
            <a:r>
              <a:rPr lang="en-US" dirty="0" smtClean="0"/>
              <a:t>Emerging evidence shows robust effect with COVID-19 mandates</a:t>
            </a:r>
          </a:p>
          <a:p>
            <a:r>
              <a:rPr lang="en-US" dirty="0"/>
              <a:t>Controversial</a:t>
            </a:r>
          </a:p>
          <a:p>
            <a:pPr lvl="1"/>
            <a:r>
              <a:rPr lang="en-US" dirty="0" smtClean="0"/>
              <a:t>Fears of mass resignations overblown (&lt;2% of employees actually resign)</a:t>
            </a:r>
            <a:endParaRPr lang="en-US" dirty="0"/>
          </a:p>
          <a:p>
            <a:r>
              <a:rPr lang="en-US" dirty="0"/>
              <a:t>~</a:t>
            </a:r>
            <a:r>
              <a:rPr lang="en-US" dirty="0" smtClean="0"/>
              <a:t>92-97% </a:t>
            </a:r>
            <a:r>
              <a:rPr lang="en-US" dirty="0"/>
              <a:t>COVID-19 vaccine adherence in health </a:t>
            </a:r>
            <a:r>
              <a:rPr lang="en-US" dirty="0" smtClean="0"/>
              <a:t>systems following mandate</a:t>
            </a:r>
            <a:endParaRPr lang="en-US" dirty="0"/>
          </a:p>
          <a:p>
            <a:pPr lvl="1"/>
            <a:r>
              <a:rPr lang="en-US" dirty="0"/>
              <a:t>Religious and Medical exemptions</a:t>
            </a:r>
          </a:p>
          <a:p>
            <a:r>
              <a:rPr lang="en-US" dirty="0" smtClean="0"/>
              <a:t>1905 </a:t>
            </a:r>
            <a:r>
              <a:rPr lang="en-US" dirty="0"/>
              <a:t>US Supreme Court upheld authority of states to enforce compulsory </a:t>
            </a:r>
            <a:r>
              <a:rPr lang="en-US" dirty="0" smtClean="0"/>
              <a:t>vaccination</a:t>
            </a:r>
          </a:p>
          <a:p>
            <a:pPr lvl="1"/>
            <a:r>
              <a:rPr lang="en-US" dirty="0" smtClean="0"/>
              <a:t>Can </a:t>
            </a:r>
            <a:r>
              <a:rPr lang="en-US" dirty="0"/>
              <a:t>refuse an unvaccinated student </a:t>
            </a:r>
            <a:r>
              <a:rPr lang="en-US" dirty="0" smtClean="0"/>
              <a:t>admission – 1922</a:t>
            </a:r>
            <a:endParaRPr lang="en-US" dirty="0"/>
          </a:p>
          <a:p>
            <a:pPr lvl="1"/>
            <a:endParaRPr lang="en-US" dirty="0" smtClean="0"/>
          </a:p>
        </p:txBody>
      </p:sp>
    </p:spTree>
    <p:extLst>
      <p:ext uri="{BB962C8B-B14F-4D97-AF65-F5344CB8AC3E}">
        <p14:creationId xmlns:p14="http://schemas.microsoft.com/office/powerpoint/2010/main" val="3926835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794" y="640330"/>
            <a:ext cx="10990006" cy="734101"/>
          </a:xfrm>
        </p:spPr>
        <p:txBody>
          <a:bodyPr>
            <a:normAutofit/>
          </a:bodyPr>
          <a:lstStyle/>
          <a:p>
            <a:r>
              <a:rPr lang="en-US" dirty="0" smtClean="0"/>
              <a:t>What works? Reminding people</a:t>
            </a:r>
            <a:endParaRPr lang="en-US" dirty="0"/>
          </a:p>
        </p:txBody>
      </p:sp>
      <p:sp>
        <p:nvSpPr>
          <p:cNvPr id="3" name="Content Placeholder 2"/>
          <p:cNvSpPr>
            <a:spLocks noGrp="1"/>
          </p:cNvSpPr>
          <p:nvPr>
            <p:ph idx="1"/>
          </p:nvPr>
        </p:nvSpPr>
        <p:spPr>
          <a:xfrm>
            <a:off x="838200" y="1280160"/>
            <a:ext cx="10515600" cy="4896803"/>
          </a:xfrm>
        </p:spPr>
        <p:txBody>
          <a:bodyPr/>
          <a:lstStyle/>
          <a:p>
            <a:r>
              <a:rPr lang="en-US" dirty="0" smtClean="0"/>
              <a:t>Reminders: calls, texts, letters, postcards, or combination resulted in higher vaccination rates (overall RR 1.28)</a:t>
            </a:r>
          </a:p>
          <a:p>
            <a:r>
              <a:rPr lang="en-US" dirty="0"/>
              <a:t>Cochrane Review</a:t>
            </a:r>
          </a:p>
          <a:p>
            <a:r>
              <a:rPr lang="en-US" dirty="0" smtClean="0"/>
              <a:t>55 studies</a:t>
            </a:r>
          </a:p>
          <a:p>
            <a:r>
              <a:rPr lang="en-US" dirty="0" smtClean="0"/>
              <a:t>138,000 participants</a:t>
            </a:r>
          </a:p>
        </p:txBody>
      </p:sp>
      <p:graphicFrame>
        <p:nvGraphicFramePr>
          <p:cNvPr id="4" name="Table 3"/>
          <p:cNvGraphicFramePr>
            <a:graphicFrameLocks noGrp="1"/>
          </p:cNvGraphicFramePr>
          <p:nvPr>
            <p:extLst/>
          </p:nvPr>
        </p:nvGraphicFramePr>
        <p:xfrm>
          <a:off x="5767421" y="2159540"/>
          <a:ext cx="5779312" cy="4572000"/>
        </p:xfrm>
        <a:graphic>
          <a:graphicData uri="http://schemas.openxmlformats.org/drawingml/2006/table">
            <a:tbl>
              <a:tblPr firstRow="1" bandRow="1">
                <a:tableStyleId>{5C22544A-7EE6-4342-B048-85BDC9FD1C3A}</a:tableStyleId>
              </a:tblPr>
              <a:tblGrid>
                <a:gridCol w="3785141">
                  <a:extLst>
                    <a:ext uri="{9D8B030D-6E8A-4147-A177-3AD203B41FA5}">
                      <a16:colId xmlns:a16="http://schemas.microsoft.com/office/drawing/2014/main" val="2813068976"/>
                    </a:ext>
                  </a:extLst>
                </a:gridCol>
                <a:gridCol w="1994171">
                  <a:extLst>
                    <a:ext uri="{9D8B030D-6E8A-4147-A177-3AD203B41FA5}">
                      <a16:colId xmlns:a16="http://schemas.microsoft.com/office/drawing/2014/main" val="2196920361"/>
                    </a:ext>
                  </a:extLst>
                </a:gridCol>
              </a:tblGrid>
              <a:tr h="445185">
                <a:tc>
                  <a:txBody>
                    <a:bodyPr/>
                    <a:lstStyle/>
                    <a:p>
                      <a:r>
                        <a:rPr lang="en-US" sz="2400" dirty="0" smtClean="0"/>
                        <a:t>Intervention</a:t>
                      </a:r>
                      <a:endParaRPr lang="en-US" sz="2400" dirty="0"/>
                    </a:p>
                  </a:txBody>
                  <a:tcPr/>
                </a:tc>
                <a:tc>
                  <a:txBody>
                    <a:bodyPr/>
                    <a:lstStyle/>
                    <a:p>
                      <a:r>
                        <a:rPr lang="en-US" sz="2400" dirty="0" smtClean="0"/>
                        <a:t>Risk Ratio</a:t>
                      </a:r>
                      <a:endParaRPr lang="en-US" sz="2400" dirty="0"/>
                    </a:p>
                  </a:txBody>
                  <a:tcPr/>
                </a:tc>
                <a:extLst>
                  <a:ext uri="{0D108BD9-81ED-4DB2-BD59-A6C34878D82A}">
                    <a16:rowId xmlns:a16="http://schemas.microsoft.com/office/drawing/2014/main" val="1680599052"/>
                  </a:ext>
                </a:extLst>
              </a:tr>
              <a:tr h="445185">
                <a:tc>
                  <a:txBody>
                    <a:bodyPr/>
                    <a:lstStyle/>
                    <a:p>
                      <a:r>
                        <a:rPr lang="en-US" sz="2400" dirty="0" smtClean="0"/>
                        <a:t>Postcard</a:t>
                      </a:r>
                      <a:endParaRPr lang="en-US" sz="2400" dirty="0"/>
                    </a:p>
                  </a:txBody>
                  <a:tcPr/>
                </a:tc>
                <a:tc>
                  <a:txBody>
                    <a:bodyPr/>
                    <a:lstStyle/>
                    <a:p>
                      <a:r>
                        <a:rPr lang="en-US" sz="2400" dirty="0" smtClean="0"/>
                        <a:t>1.18</a:t>
                      </a:r>
                      <a:endParaRPr lang="en-US" sz="2400" dirty="0"/>
                    </a:p>
                  </a:txBody>
                  <a:tcPr/>
                </a:tc>
                <a:extLst>
                  <a:ext uri="{0D108BD9-81ED-4DB2-BD59-A6C34878D82A}">
                    <a16:rowId xmlns:a16="http://schemas.microsoft.com/office/drawing/2014/main" val="3312590457"/>
                  </a:ext>
                </a:extLst>
              </a:tr>
              <a:tr h="445185">
                <a:tc>
                  <a:txBody>
                    <a:bodyPr/>
                    <a:lstStyle/>
                    <a:p>
                      <a:r>
                        <a:rPr lang="en-US" sz="2400" dirty="0" smtClean="0"/>
                        <a:t>Text</a:t>
                      </a:r>
                      <a:endParaRPr lang="en-US" sz="2400" dirty="0"/>
                    </a:p>
                  </a:txBody>
                  <a:tcPr/>
                </a:tc>
                <a:tc>
                  <a:txBody>
                    <a:bodyPr/>
                    <a:lstStyle/>
                    <a:p>
                      <a:r>
                        <a:rPr lang="en-US" sz="2400" dirty="0" smtClean="0"/>
                        <a:t>1.29</a:t>
                      </a:r>
                      <a:endParaRPr lang="en-US" sz="2400" dirty="0"/>
                    </a:p>
                  </a:txBody>
                  <a:tcPr/>
                </a:tc>
                <a:extLst>
                  <a:ext uri="{0D108BD9-81ED-4DB2-BD59-A6C34878D82A}">
                    <a16:rowId xmlns:a16="http://schemas.microsoft.com/office/drawing/2014/main" val="3462225943"/>
                  </a:ext>
                </a:extLst>
              </a:tr>
              <a:tr h="445185">
                <a:tc>
                  <a:txBody>
                    <a:bodyPr/>
                    <a:lstStyle/>
                    <a:p>
                      <a:r>
                        <a:rPr lang="en-US" sz="2400" dirty="0" err="1" smtClean="0"/>
                        <a:t>Robocall</a:t>
                      </a:r>
                      <a:endParaRPr lang="en-US" sz="2400" dirty="0"/>
                    </a:p>
                  </a:txBody>
                  <a:tcPr/>
                </a:tc>
                <a:tc>
                  <a:txBody>
                    <a:bodyPr/>
                    <a:lstStyle/>
                    <a:p>
                      <a:r>
                        <a:rPr lang="en-US" sz="2400" dirty="0" smtClean="0"/>
                        <a:t>1.17</a:t>
                      </a:r>
                      <a:endParaRPr lang="en-US" sz="2400" dirty="0"/>
                    </a:p>
                  </a:txBody>
                  <a:tcPr/>
                </a:tc>
                <a:extLst>
                  <a:ext uri="{0D108BD9-81ED-4DB2-BD59-A6C34878D82A}">
                    <a16:rowId xmlns:a16="http://schemas.microsoft.com/office/drawing/2014/main" val="3242134748"/>
                  </a:ext>
                </a:extLst>
              </a:tr>
              <a:tr h="445185">
                <a:tc>
                  <a:txBody>
                    <a:bodyPr/>
                    <a:lstStyle/>
                    <a:p>
                      <a:r>
                        <a:rPr lang="en-US" sz="2400" dirty="0" smtClean="0"/>
                        <a:t>Personalized phone call</a:t>
                      </a:r>
                      <a:endParaRPr lang="en-US" sz="2400" dirty="0"/>
                    </a:p>
                  </a:txBody>
                  <a:tcPr/>
                </a:tc>
                <a:tc>
                  <a:txBody>
                    <a:bodyPr/>
                    <a:lstStyle/>
                    <a:p>
                      <a:r>
                        <a:rPr lang="en-US" sz="2400" dirty="0" smtClean="0"/>
                        <a:t>1.75</a:t>
                      </a:r>
                      <a:endParaRPr lang="en-US" sz="2400" dirty="0"/>
                    </a:p>
                  </a:txBody>
                  <a:tcPr/>
                </a:tc>
                <a:extLst>
                  <a:ext uri="{0D108BD9-81ED-4DB2-BD59-A6C34878D82A}">
                    <a16:rowId xmlns:a16="http://schemas.microsoft.com/office/drawing/2014/main" val="1489138569"/>
                  </a:ext>
                </a:extLst>
              </a:tr>
              <a:tr h="445185">
                <a:tc>
                  <a:txBody>
                    <a:bodyPr/>
                    <a:lstStyle/>
                    <a:p>
                      <a:r>
                        <a:rPr lang="en-US" sz="2400" dirty="0" smtClean="0"/>
                        <a:t>Letter</a:t>
                      </a:r>
                      <a:endParaRPr lang="en-US" sz="2400" dirty="0"/>
                    </a:p>
                  </a:txBody>
                  <a:tcPr/>
                </a:tc>
                <a:tc>
                  <a:txBody>
                    <a:bodyPr/>
                    <a:lstStyle/>
                    <a:p>
                      <a:r>
                        <a:rPr lang="en-US" sz="2400" dirty="0" smtClean="0"/>
                        <a:t>1.29</a:t>
                      </a:r>
                      <a:endParaRPr lang="en-US" sz="2400" dirty="0"/>
                    </a:p>
                  </a:txBody>
                  <a:tcPr/>
                </a:tc>
                <a:extLst>
                  <a:ext uri="{0D108BD9-81ED-4DB2-BD59-A6C34878D82A}">
                    <a16:rowId xmlns:a16="http://schemas.microsoft.com/office/drawing/2014/main" val="2179715946"/>
                  </a:ext>
                </a:extLst>
              </a:tr>
              <a:tr h="445185">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207606257"/>
                  </a:ext>
                </a:extLst>
              </a:tr>
              <a:tr h="445185">
                <a:tc>
                  <a:txBody>
                    <a:bodyPr/>
                    <a:lstStyle/>
                    <a:p>
                      <a:r>
                        <a:rPr lang="en-US" sz="2400" dirty="0" smtClean="0"/>
                        <a:t>Childhood</a:t>
                      </a:r>
                      <a:endParaRPr lang="en-US" sz="2400" dirty="0"/>
                    </a:p>
                  </a:txBody>
                  <a:tcPr/>
                </a:tc>
                <a:tc>
                  <a:txBody>
                    <a:bodyPr/>
                    <a:lstStyle/>
                    <a:p>
                      <a:r>
                        <a:rPr lang="en-US" sz="2400" dirty="0" smtClean="0"/>
                        <a:t>1.22</a:t>
                      </a:r>
                      <a:endParaRPr lang="en-US" sz="2400" dirty="0"/>
                    </a:p>
                  </a:txBody>
                  <a:tcPr/>
                </a:tc>
                <a:extLst>
                  <a:ext uri="{0D108BD9-81ED-4DB2-BD59-A6C34878D82A}">
                    <a16:rowId xmlns:a16="http://schemas.microsoft.com/office/drawing/2014/main" val="3570073686"/>
                  </a:ext>
                </a:extLst>
              </a:tr>
              <a:tr h="445185">
                <a:tc>
                  <a:txBody>
                    <a:bodyPr/>
                    <a:lstStyle/>
                    <a:p>
                      <a:r>
                        <a:rPr lang="en-US" sz="2400" dirty="0" smtClean="0"/>
                        <a:t>Adolescent</a:t>
                      </a:r>
                      <a:endParaRPr lang="en-US" sz="2400" dirty="0"/>
                    </a:p>
                  </a:txBody>
                  <a:tcPr/>
                </a:tc>
                <a:tc>
                  <a:txBody>
                    <a:bodyPr/>
                    <a:lstStyle/>
                    <a:p>
                      <a:r>
                        <a:rPr lang="en-US" sz="2400" dirty="0" smtClean="0"/>
                        <a:t>1.29</a:t>
                      </a:r>
                      <a:endParaRPr lang="en-US" sz="2400" dirty="0"/>
                    </a:p>
                  </a:txBody>
                  <a:tcPr/>
                </a:tc>
                <a:extLst>
                  <a:ext uri="{0D108BD9-81ED-4DB2-BD59-A6C34878D82A}">
                    <a16:rowId xmlns:a16="http://schemas.microsoft.com/office/drawing/2014/main" val="366146326"/>
                  </a:ext>
                </a:extLst>
              </a:tr>
              <a:tr h="445185">
                <a:tc>
                  <a:txBody>
                    <a:bodyPr/>
                    <a:lstStyle/>
                    <a:p>
                      <a:r>
                        <a:rPr lang="en-US" sz="2400" dirty="0" smtClean="0"/>
                        <a:t>Adult</a:t>
                      </a:r>
                      <a:endParaRPr lang="en-US" sz="2400" dirty="0"/>
                    </a:p>
                  </a:txBody>
                  <a:tcPr/>
                </a:tc>
                <a:tc>
                  <a:txBody>
                    <a:bodyPr/>
                    <a:lstStyle/>
                    <a:p>
                      <a:r>
                        <a:rPr lang="en-US" sz="2400" dirty="0" smtClean="0"/>
                        <a:t>1.29</a:t>
                      </a:r>
                      <a:endParaRPr lang="en-US" sz="2400" dirty="0"/>
                    </a:p>
                  </a:txBody>
                  <a:tcPr/>
                </a:tc>
                <a:extLst>
                  <a:ext uri="{0D108BD9-81ED-4DB2-BD59-A6C34878D82A}">
                    <a16:rowId xmlns:a16="http://schemas.microsoft.com/office/drawing/2014/main" val="1971031027"/>
                  </a:ext>
                </a:extLst>
              </a:tr>
            </a:tbl>
          </a:graphicData>
        </a:graphic>
      </p:graphicFrame>
    </p:spTree>
    <p:extLst>
      <p:ext uri="{BB962C8B-B14F-4D97-AF65-F5344CB8AC3E}">
        <p14:creationId xmlns:p14="http://schemas.microsoft.com/office/powerpoint/2010/main" val="1005263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942"/>
            <a:ext cx="10515600" cy="1022555"/>
          </a:xfrm>
        </p:spPr>
        <p:txBody>
          <a:bodyPr/>
          <a:lstStyle/>
          <a:p>
            <a:r>
              <a:rPr lang="en-US" dirty="0" smtClean="0"/>
              <a:t>Our Recommendations</a:t>
            </a:r>
            <a:endParaRPr lang="en-US" dirty="0"/>
          </a:p>
        </p:txBody>
      </p:sp>
      <p:sp>
        <p:nvSpPr>
          <p:cNvPr id="3" name="Content Placeholder 2"/>
          <p:cNvSpPr>
            <a:spLocks noGrp="1"/>
          </p:cNvSpPr>
          <p:nvPr>
            <p:ph idx="1"/>
          </p:nvPr>
        </p:nvSpPr>
        <p:spPr>
          <a:xfrm>
            <a:off x="551145" y="1700981"/>
            <a:ext cx="7327725" cy="4601496"/>
          </a:xfrm>
        </p:spPr>
        <p:txBody>
          <a:bodyPr>
            <a:normAutofit/>
          </a:bodyPr>
          <a:lstStyle/>
          <a:p>
            <a:r>
              <a:rPr lang="en-US" sz="3200" dirty="0" smtClean="0"/>
              <a:t>Spend your time advocating for structural changes (reminders, increased access)</a:t>
            </a:r>
          </a:p>
          <a:p>
            <a:pPr marL="457200" lvl="1" indent="0">
              <a:buNone/>
            </a:pPr>
            <a:endParaRPr lang="en-US" sz="2800" dirty="0" smtClean="0"/>
          </a:p>
          <a:p>
            <a:r>
              <a:rPr lang="en-US" sz="3200" dirty="0" smtClean="0"/>
              <a:t>Most clinicians don’t feel comfortable doing nothing</a:t>
            </a:r>
          </a:p>
          <a:p>
            <a:pPr lvl="2"/>
            <a:r>
              <a:rPr lang="en-US" sz="2800" dirty="0" smtClean="0"/>
              <a:t>CFHA approach	</a:t>
            </a:r>
          </a:p>
          <a:p>
            <a:pPr lvl="3"/>
            <a:r>
              <a:rPr lang="en-US" sz="2400" dirty="0" smtClean="0"/>
              <a:t>Quick to back off and move on</a:t>
            </a:r>
          </a:p>
          <a:p>
            <a:pPr lvl="3"/>
            <a:r>
              <a:rPr lang="en-US" sz="2400" dirty="0" smtClean="0"/>
              <a:t>Tailor counseling to patients’ concerns</a:t>
            </a:r>
          </a:p>
        </p:txBody>
      </p:sp>
      <p:pic>
        <p:nvPicPr>
          <p:cNvPr id="3074" name="Picture 2" descr="Review and photos of DST Muppets Statler, Waldorf, Animal, Honeydew, Beaker  action fig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2542" y="1401294"/>
            <a:ext cx="3285115" cy="42925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454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the message home … </a:t>
            </a:r>
            <a:endParaRPr lang="en-US" dirty="0"/>
          </a:p>
        </p:txBody>
      </p:sp>
      <p:sp>
        <p:nvSpPr>
          <p:cNvPr id="3" name="Content Placeholder 2"/>
          <p:cNvSpPr>
            <a:spLocks noGrp="1"/>
          </p:cNvSpPr>
          <p:nvPr>
            <p:ph idx="1"/>
          </p:nvPr>
        </p:nvSpPr>
        <p:spPr>
          <a:xfrm>
            <a:off x="5779476" y="1825625"/>
            <a:ext cx="5574323" cy="4351338"/>
          </a:xfrm>
        </p:spPr>
        <p:txBody>
          <a:bodyPr>
            <a:normAutofit/>
          </a:bodyPr>
          <a:lstStyle/>
          <a:p>
            <a:r>
              <a:rPr lang="en-US" sz="3200" dirty="0" smtClean="0"/>
              <a:t>Look back at your post-it from earlier</a:t>
            </a:r>
            <a:endParaRPr lang="en-US" sz="3200" dirty="0"/>
          </a:p>
          <a:p>
            <a:endParaRPr lang="en-US" dirty="0"/>
          </a:p>
          <a:p>
            <a:pPr lvl="1"/>
            <a:r>
              <a:rPr lang="en-US" sz="2800" dirty="0" smtClean="0"/>
              <a:t>What is one thing you might change in your own practice? </a:t>
            </a:r>
          </a:p>
          <a:p>
            <a:pPr lvl="1"/>
            <a:endParaRPr lang="en-US" sz="2800" dirty="0" smtClean="0"/>
          </a:p>
          <a:p>
            <a:pPr lvl="1"/>
            <a:r>
              <a:rPr lang="en-US" sz="2800" dirty="0" smtClean="0"/>
              <a:t>How is your institution nailing this?  How could they do it better?</a:t>
            </a:r>
          </a:p>
        </p:txBody>
      </p:sp>
      <p:pic>
        <p:nvPicPr>
          <p:cNvPr id="2050" name="Picture 2" descr="Nailed it Memes - Imgfl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7002" y="1306827"/>
            <a:ext cx="2107889" cy="510625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592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5780"/>
            <a:ext cx="10515600" cy="587829"/>
          </a:xfrm>
        </p:spPr>
        <p:txBody>
          <a:bodyPr>
            <a:noAutofit/>
          </a:bodyPr>
          <a:lstStyle/>
          <a:p>
            <a:r>
              <a:rPr lang="en-US" dirty="0" smtClean="0"/>
              <a:t>References</a:t>
            </a:r>
            <a:endParaRPr lang="en-US" dirty="0"/>
          </a:p>
        </p:txBody>
      </p:sp>
      <p:sp>
        <p:nvSpPr>
          <p:cNvPr id="3" name="Content Placeholder 2"/>
          <p:cNvSpPr>
            <a:spLocks noGrp="1"/>
          </p:cNvSpPr>
          <p:nvPr>
            <p:ph idx="1"/>
          </p:nvPr>
        </p:nvSpPr>
        <p:spPr>
          <a:xfrm>
            <a:off x="438411" y="1418253"/>
            <a:ext cx="11373633" cy="4982548"/>
          </a:xfrm>
        </p:spPr>
        <p:txBody>
          <a:bodyPr>
            <a:noAutofit/>
          </a:bodyPr>
          <a:lstStyle/>
          <a:p>
            <a:r>
              <a:rPr lang="en-US" sz="1400" dirty="0" err="1"/>
              <a:t>Abdullahi</a:t>
            </a:r>
            <a:r>
              <a:rPr lang="en-US" sz="1400" dirty="0"/>
              <a:t> LH, </a:t>
            </a:r>
            <a:r>
              <a:rPr lang="en-US" sz="1400" dirty="0" err="1"/>
              <a:t>Kagina</a:t>
            </a:r>
            <a:r>
              <a:rPr lang="en-US" sz="1400" dirty="0"/>
              <a:t> BM, </a:t>
            </a:r>
            <a:r>
              <a:rPr lang="en-US" sz="1400" dirty="0" err="1"/>
              <a:t>Ndze</a:t>
            </a:r>
            <a:r>
              <a:rPr lang="en-US" sz="1400" dirty="0"/>
              <a:t> V, Hussey GD, </a:t>
            </a:r>
            <a:r>
              <a:rPr lang="en-US" sz="1400" dirty="0" err="1"/>
              <a:t>Wiysonge</a:t>
            </a:r>
            <a:r>
              <a:rPr lang="en-US" sz="1400" dirty="0"/>
              <a:t> CS. Improving vaccination uptake among adolescents. Cochrane Database of Systematic Reviews 2020, Issue 1. Art. No.: CD011895. DOI: 10.1002/14651858.CD011895.pub2</a:t>
            </a:r>
          </a:p>
          <a:p>
            <a:r>
              <a:rPr lang="en-US" sz="1400" dirty="0" smtClean="0"/>
              <a:t>Associated Press. Analysis</a:t>
            </a:r>
            <a:r>
              <a:rPr lang="en-US" sz="1400" dirty="0"/>
              <a:t>: Vaccinations jumped 33% after Vax-a-Million </a:t>
            </a:r>
            <a:r>
              <a:rPr lang="en-US" sz="1400" dirty="0" smtClean="0"/>
              <a:t>news. Accessed 9/21/2021. </a:t>
            </a:r>
            <a:r>
              <a:rPr lang="en-US" sz="1400" dirty="0" smtClean="0">
                <a:hlinkClick r:id="rId3"/>
              </a:rPr>
              <a:t>https</a:t>
            </a:r>
            <a:r>
              <a:rPr lang="en-US" sz="1400" dirty="0">
                <a:hlinkClick r:id="rId3"/>
              </a:rPr>
              <a:t>://spectrumnews1.com/oh/columbus/coronavirus/2021/05/23/analysis--vaccinations-jumped-33--</a:t>
            </a:r>
            <a:r>
              <a:rPr lang="en-US" sz="1400" dirty="0" smtClean="0">
                <a:hlinkClick r:id="rId3"/>
              </a:rPr>
              <a:t>after-vax-a-million-news</a:t>
            </a:r>
            <a:endParaRPr lang="en-US" sz="1400" dirty="0" smtClean="0"/>
          </a:p>
          <a:p>
            <a:r>
              <a:rPr lang="en-US" sz="1400" dirty="0" smtClean="0"/>
              <a:t>Dempsey </a:t>
            </a:r>
            <a:r>
              <a:rPr lang="en-US" sz="1400" dirty="0"/>
              <a:t>AF, </a:t>
            </a:r>
            <a:r>
              <a:rPr lang="en-US" sz="1400" dirty="0" err="1"/>
              <a:t>Pyrznawoski</a:t>
            </a:r>
            <a:r>
              <a:rPr lang="en-US" sz="1400" dirty="0"/>
              <a:t> J, Lockhart S, et al. Effect of a Health Care Professional Communication Training Intervention on Adolescent Human Papillomavirus Vaccination: A Cluster Randomized Clinical Trial. </a:t>
            </a:r>
            <a:r>
              <a:rPr lang="en-US" sz="1400" i="1" dirty="0"/>
              <a:t>JAMA </a:t>
            </a:r>
            <a:r>
              <a:rPr lang="en-US" sz="1400" i="1" dirty="0" err="1"/>
              <a:t>Pediatr</a:t>
            </a:r>
            <a:r>
              <a:rPr lang="en-US" sz="1400" i="1" dirty="0"/>
              <a:t>.</a:t>
            </a:r>
            <a:r>
              <a:rPr lang="en-US" sz="1400" dirty="0"/>
              <a:t> 2018;172(5):e180016. doi:10.1001/jamapediatrics.2018.0016 Jarrett C, Wilson R, O'Leary M, </a:t>
            </a:r>
            <a:r>
              <a:rPr lang="en-US" sz="1400" dirty="0" err="1"/>
              <a:t>Eckersberger</a:t>
            </a:r>
            <a:r>
              <a:rPr lang="en-US" sz="1400" dirty="0"/>
              <a:t> E, Larson HJ; SAGE Working Group on Vaccine Hesitancy. Strategies for addressing vaccine hesitancy - A systematic review. Vaccine. 2015 Aug 14;33(34):4180-90. </a:t>
            </a:r>
            <a:r>
              <a:rPr lang="en-US" sz="1400" dirty="0" err="1"/>
              <a:t>doi</a:t>
            </a:r>
            <a:r>
              <a:rPr lang="en-US" sz="1400" dirty="0"/>
              <a:t>: 10.1016/j.vaccine.2015.04.040. </a:t>
            </a:r>
            <a:r>
              <a:rPr lang="en-US" sz="1400" dirty="0" err="1"/>
              <a:t>Epub</a:t>
            </a:r>
            <a:r>
              <a:rPr lang="en-US" sz="1400" dirty="0"/>
              <a:t> 2015 Apr 18. PMID: 25896377</a:t>
            </a:r>
            <a:r>
              <a:rPr lang="en-US" sz="1400" dirty="0" smtClean="0"/>
              <a:t>.</a:t>
            </a:r>
          </a:p>
          <a:p>
            <a:r>
              <a:rPr lang="en-US" sz="1400" dirty="0"/>
              <a:t>Half of unvaccinated workers say they’d rather quit than get a shot – but real-world data suggest few are following through. The Conversation. Accessed 10/04/2021. https://theconversation.com/half-of-unvaccinated-workers-say-theyd-rather-quit-than-get-a-shot-but-real-world-data-suggest-few-are-following-through-168447</a:t>
            </a:r>
          </a:p>
          <a:p>
            <a:r>
              <a:rPr lang="en-US" sz="1400" dirty="0" err="1" smtClean="0"/>
              <a:t>Henrikson</a:t>
            </a:r>
            <a:r>
              <a:rPr lang="en-US" sz="1400" dirty="0" smtClean="0"/>
              <a:t> </a:t>
            </a:r>
            <a:r>
              <a:rPr lang="en-US" sz="1400" dirty="0"/>
              <a:t>NB, Opel DJ, </a:t>
            </a:r>
            <a:r>
              <a:rPr lang="en-US" sz="1400" dirty="0" err="1"/>
              <a:t>Grothaus</a:t>
            </a:r>
            <a:r>
              <a:rPr lang="en-US" sz="1400" dirty="0"/>
              <a:t> L, Nelson J, </a:t>
            </a:r>
            <a:r>
              <a:rPr lang="en-US" sz="1400" dirty="0" err="1"/>
              <a:t>Scrol</a:t>
            </a:r>
            <a:r>
              <a:rPr lang="en-US" sz="1400" dirty="0"/>
              <a:t> A, Dunn J, </a:t>
            </a:r>
            <a:r>
              <a:rPr lang="en-US" sz="1400" dirty="0" err="1"/>
              <a:t>Faubion</a:t>
            </a:r>
            <a:r>
              <a:rPr lang="en-US" sz="1400" dirty="0"/>
              <a:t> T, Roberts M, Marcuse EK, Grossman DC. Physician Communication Training and Parental Vaccine Hesitancy: A Randomized Trial. Pediatrics. 2015 Jul;136(1):70-9. </a:t>
            </a:r>
            <a:r>
              <a:rPr lang="en-US" sz="1400" dirty="0" err="1"/>
              <a:t>doi</a:t>
            </a:r>
            <a:r>
              <a:rPr lang="en-US" sz="1400" dirty="0"/>
              <a:t>: 10.1542/peds.2014-3199. </a:t>
            </a:r>
            <a:r>
              <a:rPr lang="en-US" sz="1400" dirty="0" err="1"/>
              <a:t>Epub</a:t>
            </a:r>
            <a:r>
              <a:rPr lang="en-US" sz="1400" dirty="0"/>
              <a:t> 2015 Jun 1. PMID: 26034240.</a:t>
            </a:r>
          </a:p>
          <a:p>
            <a:r>
              <a:rPr lang="en-US" sz="1400" dirty="0" smtClean="0"/>
              <a:t>Henry </a:t>
            </a:r>
            <a:r>
              <a:rPr lang="en-US" sz="1400" dirty="0"/>
              <a:t>TA. COVID-19 vaccine hesitancy: 10 tips for talking with patients. American Medical Association. Accessed 9/21/2021. https://www.ama-assn.org/delivering-care/public-health/covid-19-vaccine-hesitancy-10-tips-talking-patients</a:t>
            </a:r>
          </a:p>
          <a:p>
            <a:r>
              <a:rPr lang="en-US" sz="1400" dirty="0" smtClean="0"/>
              <a:t>Jacobson </a:t>
            </a:r>
            <a:r>
              <a:rPr lang="en-US" sz="1400" dirty="0"/>
              <a:t>Vann J, </a:t>
            </a:r>
            <a:r>
              <a:rPr lang="en-US" sz="1400" dirty="0" err="1"/>
              <a:t>Szilagyi</a:t>
            </a:r>
            <a:r>
              <a:rPr lang="en-US" sz="1400" dirty="0"/>
              <a:t> P. Patient reminder and recall systems to improve immunization rates. </a:t>
            </a:r>
            <a:r>
              <a:rPr lang="en-US" sz="1400" i="1" dirty="0"/>
              <a:t>Cochrane Database of Systematic Reviews</a:t>
            </a:r>
            <a:r>
              <a:rPr lang="en-US" sz="1400" dirty="0"/>
              <a:t>. 2005;(3). </a:t>
            </a:r>
            <a:r>
              <a:rPr lang="en-US" sz="1400" dirty="0" smtClean="0"/>
              <a:t>doi:</a:t>
            </a:r>
            <a:r>
              <a:rPr lang="en-US" sz="1400" dirty="0" smtClean="0">
                <a:hlinkClick r:id="rId4"/>
              </a:rPr>
              <a:t>10.1002/14651858.CD003941.pub2</a:t>
            </a:r>
            <a:endParaRPr lang="en-US" sz="1400" dirty="0" smtClean="0"/>
          </a:p>
          <a:p>
            <a:r>
              <a:rPr lang="en-US" sz="1400" dirty="0"/>
              <a:t>Joseph NP, Bernstein J, Pelton S, </a:t>
            </a:r>
            <a:r>
              <a:rPr lang="en-US" sz="1400" dirty="0" err="1"/>
              <a:t>Belizaire</a:t>
            </a:r>
            <a:r>
              <a:rPr lang="en-US" sz="1400" dirty="0"/>
              <a:t> M, Goff G, </a:t>
            </a:r>
            <a:r>
              <a:rPr lang="en-US" sz="1400" dirty="0" err="1"/>
              <a:t>Horanieh</a:t>
            </a:r>
            <a:r>
              <a:rPr lang="en-US" sz="1400" dirty="0"/>
              <a:t> N, Freund KM. Brief Client-Centered Motivational and Behavioral Intervention to Promote HPV Vaccination in a Hard-to-Reach Population: A Pilot Randomized Controlled Trial. </a:t>
            </a:r>
            <a:r>
              <a:rPr lang="en-US" sz="1400" dirty="0" err="1"/>
              <a:t>Clin</a:t>
            </a:r>
            <a:r>
              <a:rPr lang="en-US" sz="1400" dirty="0"/>
              <a:t> </a:t>
            </a:r>
            <a:r>
              <a:rPr lang="en-US" sz="1400" dirty="0" err="1"/>
              <a:t>Pediatr</a:t>
            </a:r>
            <a:r>
              <a:rPr lang="en-US" sz="1400" dirty="0"/>
              <a:t> (</a:t>
            </a:r>
            <a:r>
              <a:rPr lang="en-US" sz="1400" dirty="0" err="1"/>
              <a:t>Phila</a:t>
            </a:r>
            <a:r>
              <a:rPr lang="en-US" sz="1400" dirty="0"/>
              <a:t>). 2016 Aug;55(9):851-9. </a:t>
            </a:r>
            <a:r>
              <a:rPr lang="en-US" sz="1400" dirty="0" err="1"/>
              <a:t>doi</a:t>
            </a:r>
            <a:r>
              <a:rPr lang="en-US" sz="1400" dirty="0"/>
              <a:t>: 10.1177/0009922815616244. </a:t>
            </a:r>
            <a:r>
              <a:rPr lang="en-US" sz="1400" dirty="0" err="1"/>
              <a:t>Epub</a:t>
            </a:r>
            <a:r>
              <a:rPr lang="en-US" sz="1400" dirty="0"/>
              <a:t> 2016 Mar 10. PMID: 26968631.</a:t>
            </a:r>
          </a:p>
          <a:p>
            <a:endParaRPr lang="en-US" sz="1400" b="1" dirty="0" smtClean="0"/>
          </a:p>
        </p:txBody>
      </p:sp>
    </p:spTree>
    <p:extLst>
      <p:ext uri="{BB962C8B-B14F-4D97-AF65-F5344CB8AC3E}">
        <p14:creationId xmlns:p14="http://schemas.microsoft.com/office/powerpoint/2010/main" val="736148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551145" y="1465545"/>
            <a:ext cx="11448789" cy="4563534"/>
          </a:xfrm>
        </p:spPr>
        <p:txBody>
          <a:bodyPr>
            <a:noAutofit/>
          </a:bodyPr>
          <a:lstStyle/>
          <a:p>
            <a:r>
              <a:rPr lang="en-US" sz="1400" dirty="0" smtClean="0"/>
              <a:t>Kaiser </a:t>
            </a:r>
            <a:r>
              <a:rPr lang="en-US" sz="1400" dirty="0"/>
              <a:t>Family Foundation COVID-19 Vaccine Monitor. Accessed 9/21/2021. </a:t>
            </a:r>
            <a:r>
              <a:rPr lang="en-US" sz="1400" dirty="0">
                <a:hlinkClick r:id="rId2"/>
              </a:rPr>
              <a:t>https://www.kff.org/coronavirus-covid-19/poll-finding/kff-covid-19-vaccine-monitor-june-2021/</a:t>
            </a:r>
            <a:endParaRPr lang="en-US" sz="1400" dirty="0"/>
          </a:p>
          <a:p>
            <a:r>
              <a:rPr lang="en-US" sz="1400" dirty="0" smtClean="0"/>
              <a:t>Malcom </a:t>
            </a:r>
            <a:r>
              <a:rPr lang="en-US" sz="1400" dirty="0"/>
              <a:t>K. Overcoming COVID-19 Vaccine Hesitancy. Accessed 9/21/2021. https://healthblog.uofmhealth.org/wellness-prevention/overcoming-covid-19-vaccine-hesitancy</a:t>
            </a:r>
          </a:p>
          <a:p>
            <a:r>
              <a:rPr lang="en-US" sz="1400" dirty="0" err="1"/>
              <a:t>Nyhan</a:t>
            </a:r>
            <a:r>
              <a:rPr lang="en-US" sz="1400" dirty="0"/>
              <a:t> B, </a:t>
            </a:r>
            <a:r>
              <a:rPr lang="en-US" sz="1400" dirty="0" err="1"/>
              <a:t>Reifler</a:t>
            </a:r>
            <a:r>
              <a:rPr lang="en-US" sz="1400" dirty="0"/>
              <a:t> J, Richey S, Freed GL. Effective messages in vaccine promotion: a randomized trial. Pediatrics. 2014 Apr;133(4):e835-42. </a:t>
            </a:r>
            <a:r>
              <a:rPr lang="en-US" sz="1400" dirty="0" err="1"/>
              <a:t>doi</a:t>
            </a:r>
            <a:r>
              <a:rPr lang="en-US" sz="1400" dirty="0"/>
              <a:t>: 10.1542/peds.2013-2365. </a:t>
            </a:r>
            <a:r>
              <a:rPr lang="en-US" sz="1400" dirty="0" err="1"/>
              <a:t>Epub</a:t>
            </a:r>
            <a:r>
              <a:rPr lang="en-US" sz="1400" dirty="0"/>
              <a:t> 2014 Mar 3. PMID: 24590751.</a:t>
            </a:r>
            <a:endParaRPr lang="en-US" sz="1400" b="1" dirty="0">
              <a:solidFill>
                <a:srgbClr val="FF0000"/>
              </a:solidFill>
            </a:endParaRPr>
          </a:p>
          <a:p>
            <a:r>
              <a:rPr lang="en-US" sz="1400" dirty="0"/>
              <a:t>Opel DJ, </a:t>
            </a:r>
            <a:r>
              <a:rPr lang="en-US" sz="1400" dirty="0" err="1"/>
              <a:t>Mangione</a:t>
            </a:r>
            <a:r>
              <a:rPr lang="en-US" sz="1400" dirty="0"/>
              <a:t>-Smith R, Robinson JD, et al. The Influence of Provider Communication Behaviors on Parental Vaccine Acceptance and Visit Experience. </a:t>
            </a:r>
            <a:r>
              <a:rPr lang="en-US" sz="1400" i="1" dirty="0"/>
              <a:t>Am J Public Health</a:t>
            </a:r>
            <a:r>
              <a:rPr lang="en-US" sz="1400" dirty="0"/>
              <a:t>. 2015;105(10):1998-2004. doi:10.2105/AJPH.2014.302425</a:t>
            </a:r>
          </a:p>
          <a:p>
            <a:r>
              <a:rPr lang="en-US" sz="1400" dirty="0"/>
              <a:t>Skinner SR, </a:t>
            </a:r>
            <a:r>
              <a:rPr lang="en-US" sz="1400" dirty="0" err="1"/>
              <a:t>Imberger</a:t>
            </a:r>
            <a:r>
              <a:rPr lang="en-US" sz="1400" dirty="0"/>
              <a:t> A, Lester R, Glover S, Bowes G, Nolan T. </a:t>
            </a:r>
            <a:r>
              <a:rPr lang="en-US" sz="1400" dirty="0" err="1"/>
              <a:t>Randomised</a:t>
            </a:r>
            <a:r>
              <a:rPr lang="en-US" sz="1400" dirty="0"/>
              <a:t> controlled trial of an educational strategy to increase school–based adolescent hepatitis B vaccination. </a:t>
            </a:r>
            <a:r>
              <a:rPr lang="en-US" sz="1400" i="1" dirty="0"/>
              <a:t>Australian and New Zealand Journal of Public Health</a:t>
            </a:r>
            <a:r>
              <a:rPr lang="en-US" sz="1400" dirty="0"/>
              <a:t>. 2000;24(3):298-304. doi:</a:t>
            </a:r>
            <a:r>
              <a:rPr lang="en-US" sz="1400" dirty="0">
                <a:hlinkClick r:id="rId3"/>
              </a:rPr>
              <a:t>10.1111/j.1467-842X.2000.tb01572.x</a:t>
            </a:r>
            <a:endParaRPr lang="en-US" sz="1400" b="1" dirty="0"/>
          </a:p>
          <a:p>
            <a:r>
              <a:rPr lang="en-US" sz="1400" dirty="0"/>
              <a:t>Social Media Toolkit: COVID-19 Vaccinations. Centers for Disease Control. Accessed 9/21/2021. https://www.cdc.gov/coronavirus/2019-ncov/communication/vaccination-toolkit.html</a:t>
            </a:r>
          </a:p>
          <a:p>
            <a:r>
              <a:rPr lang="en-US" sz="1400" dirty="0" err="1"/>
              <a:t>Staras</a:t>
            </a:r>
            <a:r>
              <a:rPr lang="en-US" sz="1400" dirty="0"/>
              <a:t> SAS, </a:t>
            </a:r>
            <a:r>
              <a:rPr lang="en-US" sz="1400" dirty="0" err="1"/>
              <a:t>Vadaparampil</a:t>
            </a:r>
            <a:r>
              <a:rPr lang="en-US" sz="1400" dirty="0"/>
              <a:t> ST, Livingston MD, Thompson LA, Sanders AH, </a:t>
            </a:r>
            <a:r>
              <a:rPr lang="en-US" sz="1400" dirty="0" err="1"/>
              <a:t>Shenkman</a:t>
            </a:r>
            <a:r>
              <a:rPr lang="en-US" sz="1400" dirty="0"/>
              <a:t> EA. Increasing Human Papillomavirus Vaccine Initiation Among Publicly Insured Florida Adolescents. </a:t>
            </a:r>
            <a:r>
              <a:rPr lang="en-US" sz="1400" i="1" dirty="0"/>
              <a:t>Journal of Adolescent Health</a:t>
            </a:r>
            <a:r>
              <a:rPr lang="en-US" sz="1400" dirty="0"/>
              <a:t>. 2015;56(5, Supplement):S40-S46. doi:</a:t>
            </a:r>
            <a:r>
              <a:rPr lang="en-US" sz="1400" dirty="0">
                <a:hlinkClick r:id="rId4"/>
              </a:rPr>
              <a:t>10.1016/j.jadohealth.2014.11.024</a:t>
            </a:r>
            <a:endParaRPr lang="en-US" sz="1400" b="1" dirty="0"/>
          </a:p>
          <a:p>
            <a:r>
              <a:rPr lang="en-US" sz="1400" dirty="0"/>
              <a:t>Washington State Department of Health </a:t>
            </a:r>
            <a:r>
              <a:rPr lang="en-US" sz="1400" dirty="0" err="1"/>
              <a:t>Health</a:t>
            </a:r>
            <a:r>
              <a:rPr lang="en-US" sz="1400" dirty="0"/>
              <a:t> Care Provider Discussion Guide: Building Confidence in COVID-19 mRNA Vaccines. Accessed 9/21/2021. https://www.doh.wa.gov/Portals/1/Documents/1600/coronavirus/820-130-ProviderMRNAVaccinesDiscussionGuide.pdf</a:t>
            </a:r>
          </a:p>
          <a:p>
            <a:r>
              <a:rPr lang="en-US" sz="1400" dirty="0"/>
              <a:t>Williams SE, Rothman RL, </a:t>
            </a:r>
            <a:r>
              <a:rPr lang="en-US" sz="1400" dirty="0" err="1"/>
              <a:t>Offit</a:t>
            </a:r>
            <a:r>
              <a:rPr lang="en-US" sz="1400" dirty="0"/>
              <a:t> PA, </a:t>
            </a:r>
            <a:r>
              <a:rPr lang="en-US" sz="1400" dirty="0" err="1"/>
              <a:t>Schaffner</a:t>
            </a:r>
            <a:r>
              <a:rPr lang="en-US" sz="1400" dirty="0"/>
              <a:t> W, Sullivan M, Edwards KM. A randomized trial to increase acceptance of childhood vaccines by vaccine-hesitant parents: a pilot study. </a:t>
            </a:r>
            <a:r>
              <a:rPr lang="en-US" sz="1400" i="1" dirty="0" err="1"/>
              <a:t>Acad</a:t>
            </a:r>
            <a:r>
              <a:rPr lang="en-US" sz="1400" i="1" dirty="0"/>
              <a:t> </a:t>
            </a:r>
            <a:r>
              <a:rPr lang="en-US" sz="1400" i="1" dirty="0" err="1"/>
              <a:t>Pediatr</a:t>
            </a:r>
            <a:r>
              <a:rPr lang="en-US" sz="1400" dirty="0"/>
              <a:t>. 2013;13(5):475-480. </a:t>
            </a:r>
            <a:r>
              <a:rPr lang="en-US" sz="1400" dirty="0" smtClean="0"/>
              <a:t>doi:10.1016/j.acap.2013.03.011</a:t>
            </a:r>
            <a:endParaRPr lang="en-US" sz="1400" dirty="0"/>
          </a:p>
        </p:txBody>
      </p:sp>
    </p:spTree>
    <p:extLst>
      <p:ext uri="{BB962C8B-B14F-4D97-AF65-F5344CB8AC3E}">
        <p14:creationId xmlns:p14="http://schemas.microsoft.com/office/powerpoint/2010/main" val="28135924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Aaron Grace, PsyD					Katherine Buck, PhD, LMFT</a:t>
            </a:r>
          </a:p>
          <a:p>
            <a:pPr marL="0" indent="0">
              <a:buNone/>
            </a:pPr>
            <a:r>
              <a:rPr lang="en-US" dirty="0" smtClean="0">
                <a:hlinkClick r:id="rId2"/>
              </a:rPr>
              <a:t>aaron.grace@phci.org</a:t>
            </a:r>
            <a:r>
              <a:rPr lang="en-US" dirty="0" smtClean="0"/>
              <a:t>				</a:t>
            </a:r>
            <a:r>
              <a:rPr lang="en-US" dirty="0" smtClean="0">
                <a:hlinkClick r:id="rId3"/>
              </a:rPr>
              <a:t>kbuck@jpshealth.org</a:t>
            </a:r>
            <a:endParaRPr lang="en-US" dirty="0" smtClean="0"/>
          </a:p>
          <a:p>
            <a:pPr marL="0" indent="0">
              <a:buNone/>
            </a:pPr>
            <a:endParaRPr lang="en-US" dirty="0"/>
          </a:p>
          <a:p>
            <a:pPr marL="0" indent="0">
              <a:buNone/>
            </a:pPr>
            <a:endParaRPr lang="en-US" dirty="0" smtClean="0"/>
          </a:p>
          <a:p>
            <a:pPr marL="0" indent="0" algn="ctr">
              <a:buNone/>
            </a:pPr>
            <a:r>
              <a:rPr lang="en-US" dirty="0" smtClean="0"/>
              <a:t>Lauren Thomas, MD</a:t>
            </a:r>
          </a:p>
          <a:p>
            <a:pPr marL="0" indent="0" algn="ctr">
              <a:buNone/>
            </a:pPr>
            <a:r>
              <a:rPr lang="en-US" dirty="0" smtClean="0">
                <a:hlinkClick r:id="rId4"/>
              </a:rPr>
              <a:t>lauren.thomas@phci.org</a:t>
            </a:r>
            <a:endParaRPr lang="en-US" dirty="0" smtClean="0"/>
          </a:p>
          <a:p>
            <a:pPr marL="0" indent="0" algn="ctr">
              <a:buNone/>
            </a:pPr>
            <a:endParaRPr lang="en-US" dirty="0"/>
          </a:p>
        </p:txBody>
      </p:sp>
    </p:spTree>
    <p:extLst>
      <p:ext uri="{BB962C8B-B14F-4D97-AF65-F5344CB8AC3E}">
        <p14:creationId xmlns:p14="http://schemas.microsoft.com/office/powerpoint/2010/main" val="126723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0596"/>
            <a:ext cx="10515600" cy="1080217"/>
          </a:xfrm>
        </p:spPr>
        <p:txBody>
          <a:bodyPr/>
          <a:lstStyle/>
          <a:p>
            <a:r>
              <a:rPr lang="en-US" dirty="0" smtClean="0"/>
              <a:t>Acknowledgments</a:t>
            </a:r>
            <a:endParaRPr lang="en-US" dirty="0"/>
          </a:p>
        </p:txBody>
      </p:sp>
      <p:sp>
        <p:nvSpPr>
          <p:cNvPr id="3" name="Content Placeholder 2"/>
          <p:cNvSpPr>
            <a:spLocks noGrp="1"/>
          </p:cNvSpPr>
          <p:nvPr>
            <p:ph idx="1"/>
          </p:nvPr>
        </p:nvSpPr>
        <p:spPr>
          <a:xfrm>
            <a:off x="838200" y="1825624"/>
            <a:ext cx="10515600" cy="4602335"/>
          </a:xfrm>
        </p:spPr>
        <p:txBody>
          <a:bodyPr>
            <a:normAutofit/>
          </a:bodyPr>
          <a:lstStyle/>
          <a:p>
            <a:r>
              <a:rPr lang="en-US" dirty="0" smtClean="0"/>
              <a:t>There are many reasons that people are hesitant to get vaccinated</a:t>
            </a:r>
          </a:p>
          <a:p>
            <a:r>
              <a:rPr lang="en-US" dirty="0" smtClean="0"/>
              <a:t>Some people in attendance today are likely unvaccinated</a:t>
            </a:r>
          </a:p>
          <a:p>
            <a:r>
              <a:rPr lang="en-US" dirty="0" smtClean="0"/>
              <a:t>Respect for all</a:t>
            </a:r>
          </a:p>
          <a:p>
            <a:endParaRPr lang="en-US" dirty="0" smtClean="0"/>
          </a:p>
          <a:p>
            <a:r>
              <a:rPr lang="en-US" dirty="0" smtClean="0"/>
              <a:t>Our position is to advocate for widespread adoption of the vaccine as a public health intervention</a:t>
            </a:r>
          </a:p>
        </p:txBody>
      </p:sp>
    </p:spTree>
    <p:extLst>
      <p:ext uri="{BB962C8B-B14F-4D97-AF65-F5344CB8AC3E}">
        <p14:creationId xmlns:p14="http://schemas.microsoft.com/office/powerpoint/2010/main" val="3007003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9432"/>
            <a:ext cx="10515600" cy="1071256"/>
          </a:xfrm>
        </p:spPr>
        <p:txBody>
          <a:bodyPr/>
          <a:lstStyle/>
          <a:p>
            <a:r>
              <a:rPr lang="en-US" dirty="0" smtClean="0"/>
              <a:t>Our Strategy</a:t>
            </a:r>
            <a:endParaRPr lang="en-US" dirty="0"/>
          </a:p>
        </p:txBody>
      </p:sp>
      <p:sp>
        <p:nvSpPr>
          <p:cNvPr id="3" name="Content Placeholder 2"/>
          <p:cNvSpPr>
            <a:spLocks noGrp="1"/>
          </p:cNvSpPr>
          <p:nvPr>
            <p:ph idx="1"/>
          </p:nvPr>
        </p:nvSpPr>
        <p:spPr>
          <a:xfrm>
            <a:off x="838200" y="1825625"/>
            <a:ext cx="11211838" cy="4351338"/>
          </a:xfrm>
        </p:spPr>
        <p:txBody>
          <a:bodyPr/>
          <a:lstStyle/>
          <a:p>
            <a:r>
              <a:rPr lang="en-US" dirty="0" smtClean="0"/>
              <a:t>Scientist-clinicians</a:t>
            </a:r>
          </a:p>
          <a:p>
            <a:endParaRPr lang="en-US" dirty="0" smtClean="0"/>
          </a:p>
          <a:p>
            <a:r>
              <a:rPr lang="en-US" dirty="0" smtClean="0"/>
              <a:t>Evidence-based medicine</a:t>
            </a:r>
          </a:p>
          <a:p>
            <a:endParaRPr lang="en-US" dirty="0" smtClean="0"/>
          </a:p>
          <a:p>
            <a:endParaRPr lang="en-US" dirty="0"/>
          </a:p>
          <a:p>
            <a:pPr lvl="4"/>
            <a:endParaRPr lang="en-US" dirty="0" smtClean="0"/>
          </a:p>
          <a:p>
            <a:pPr lvl="4"/>
            <a:r>
              <a:rPr lang="en-US" sz="2800" dirty="0" smtClean="0"/>
              <a:t>Types </a:t>
            </a:r>
            <a:r>
              <a:rPr lang="en-US" sz="2800" dirty="0"/>
              <a:t>of data: Harmful vs ineffective vs </a:t>
            </a:r>
            <a:r>
              <a:rPr lang="en-US" sz="2800" dirty="0" smtClean="0"/>
              <a:t>effective</a:t>
            </a:r>
          </a:p>
          <a:p>
            <a:pPr lvl="4"/>
            <a:r>
              <a:rPr lang="en-US" sz="2800" dirty="0" smtClean="0"/>
              <a:t>Anecdata, RCTs, Cochrane reviews</a:t>
            </a:r>
          </a:p>
          <a:p>
            <a:pPr lvl="4"/>
            <a:r>
              <a:rPr lang="en-US" sz="2800" dirty="0" smtClean="0"/>
              <a:t>Childhood, adolescent, adult vaccines</a:t>
            </a:r>
          </a:p>
        </p:txBody>
      </p:sp>
      <p:pic>
        <p:nvPicPr>
          <p:cNvPr id="5" name="Picture 4" descr="Evidence - Wooden Tile Imag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155060"/>
            <a:ext cx="3836370" cy="2557580"/>
          </a:xfrm>
          <a:prstGeom prst="rect">
            <a:avLst/>
          </a:prstGeom>
          <a:effectLst>
            <a:softEdge rad="127000"/>
          </a:effectLst>
        </p:spPr>
      </p:pic>
      <p:pic>
        <p:nvPicPr>
          <p:cNvPr id="6" name="Picture 5" descr="Evidence-based medicine is broken: why we need data an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051" y="4131647"/>
            <a:ext cx="2180253" cy="2180253"/>
          </a:xfrm>
          <a:prstGeom prst="rect">
            <a:avLst/>
          </a:prstGeom>
        </p:spPr>
      </p:pic>
    </p:spTree>
    <p:extLst>
      <p:ext uri="{BB962C8B-B14F-4D97-AF65-F5344CB8AC3E}">
        <p14:creationId xmlns:p14="http://schemas.microsoft.com/office/powerpoint/2010/main" val="170513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10515600" cy="1081088"/>
          </a:xfrm>
        </p:spPr>
        <p:txBody>
          <a:bodyPr/>
          <a:lstStyle/>
          <a:p>
            <a:r>
              <a:rPr lang="en-US" dirty="0" smtClean="0"/>
              <a:t>Patient Case</a:t>
            </a:r>
            <a:endParaRPr lang="en-US" dirty="0"/>
          </a:p>
        </p:txBody>
      </p:sp>
      <p:sp>
        <p:nvSpPr>
          <p:cNvPr id="3" name="Content Placeholder 2"/>
          <p:cNvSpPr>
            <a:spLocks noGrp="1"/>
          </p:cNvSpPr>
          <p:nvPr>
            <p:ph idx="1"/>
          </p:nvPr>
        </p:nvSpPr>
        <p:spPr/>
        <p:txBody>
          <a:bodyPr/>
          <a:lstStyle/>
          <a:p>
            <a:r>
              <a:rPr lang="en-US" dirty="0" smtClean="0"/>
              <a:t>A resident is pre-staffing a patient who has not been vaccinated. The resident knows you are an expert in health behavior change and is asking the best approach to increase the likelihood that the patient becomes vaccinated. What do you tell them?</a:t>
            </a:r>
          </a:p>
          <a:p>
            <a:endParaRPr lang="en-US" dirty="0"/>
          </a:p>
          <a:p>
            <a:endParaRPr lang="en-US" dirty="0" smtClean="0"/>
          </a:p>
          <a:p>
            <a:endParaRPr lang="en-US" dirty="0"/>
          </a:p>
          <a:p>
            <a:r>
              <a:rPr lang="en-US" dirty="0" smtClean="0"/>
              <a:t>Take 30 seconds and jot down your thoughts on a post-it</a:t>
            </a:r>
            <a:endParaRPr lang="en-US" dirty="0"/>
          </a:p>
        </p:txBody>
      </p:sp>
    </p:spTree>
    <p:extLst>
      <p:ext uri="{BB962C8B-B14F-4D97-AF65-F5344CB8AC3E}">
        <p14:creationId xmlns:p14="http://schemas.microsoft.com/office/powerpoint/2010/main" val="4071214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Kaiser Family Foundation COVID-19 Vaccine Monitor</a:t>
            </a:r>
          </a:p>
          <a:p>
            <a:pPr marL="0" indent="0">
              <a:buNone/>
            </a:pPr>
            <a:r>
              <a:rPr lang="en-US" dirty="0"/>
              <a:t>	</a:t>
            </a:r>
            <a:r>
              <a:rPr lang="en-US" sz="2400" dirty="0" smtClean="0"/>
              <a:t>An ongoing research project tracking the public’s attitudes and experience with COVID-19 vaccinations</a:t>
            </a:r>
          </a:p>
          <a:p>
            <a:endParaRPr lang="en-US" dirty="0"/>
          </a:p>
          <a:p>
            <a:endParaRPr lang="en-US" dirty="0" smtClean="0"/>
          </a:p>
          <a:p>
            <a:pPr marL="0" indent="0">
              <a:buNone/>
            </a:pPr>
            <a:r>
              <a:rPr lang="en-US" dirty="0" smtClean="0"/>
              <a:t>https</a:t>
            </a:r>
            <a:r>
              <a:rPr lang="en-US" dirty="0"/>
              <a:t>://www.kff.org/coronavirus-covid-19/dashboard/kff-covid-19-vaccine-monitor-dashboard/</a:t>
            </a:r>
          </a:p>
        </p:txBody>
      </p:sp>
    </p:spTree>
    <p:extLst>
      <p:ext uri="{BB962C8B-B14F-4D97-AF65-F5344CB8AC3E}">
        <p14:creationId xmlns:p14="http://schemas.microsoft.com/office/powerpoint/2010/main" val="2096000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0" y="149290"/>
            <a:ext cx="12192000" cy="6470671"/>
          </a:xfrm>
          <a:prstGeom prst="rect">
            <a:avLst/>
          </a:prstGeom>
        </p:spPr>
      </p:pic>
      <p:sp>
        <p:nvSpPr>
          <p:cNvPr id="9" name="Oval 8"/>
          <p:cNvSpPr/>
          <p:nvPr/>
        </p:nvSpPr>
        <p:spPr>
          <a:xfrm rot="948843">
            <a:off x="8047520" y="1253323"/>
            <a:ext cx="1466868" cy="45408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28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813" y="757084"/>
            <a:ext cx="4045085" cy="5789530"/>
          </a:xfrm>
        </p:spPr>
        <p:txBody>
          <a:bodyPr>
            <a:normAutofit lnSpcReduction="10000"/>
          </a:bodyPr>
          <a:lstStyle/>
          <a:p>
            <a:pPr marL="0" indent="0">
              <a:buNone/>
            </a:pPr>
            <a:r>
              <a:rPr lang="en-US" dirty="0" smtClean="0"/>
              <a:t>Unvaccinated adults tend to be</a:t>
            </a:r>
          </a:p>
          <a:p>
            <a:r>
              <a:rPr lang="en-US" dirty="0" smtClean="0"/>
              <a:t>Younger</a:t>
            </a:r>
          </a:p>
          <a:p>
            <a:endParaRPr lang="en-US" dirty="0"/>
          </a:p>
          <a:p>
            <a:endParaRPr lang="en-US" dirty="0" smtClean="0"/>
          </a:p>
          <a:p>
            <a:r>
              <a:rPr lang="en-US" dirty="0" smtClean="0"/>
              <a:t>People of color</a:t>
            </a:r>
          </a:p>
          <a:p>
            <a:endParaRPr lang="en-US" dirty="0" smtClean="0"/>
          </a:p>
          <a:p>
            <a:r>
              <a:rPr lang="en-US" dirty="0" smtClean="0"/>
              <a:t>Republican-leaning</a:t>
            </a:r>
          </a:p>
          <a:p>
            <a:endParaRPr lang="en-US" dirty="0" smtClean="0"/>
          </a:p>
          <a:p>
            <a:r>
              <a:rPr lang="en-US" dirty="0" smtClean="0"/>
              <a:t>Less educated</a:t>
            </a:r>
          </a:p>
          <a:p>
            <a:endParaRPr lang="en-US" dirty="0"/>
          </a:p>
          <a:p>
            <a:r>
              <a:rPr lang="en-US" dirty="0" smtClean="0"/>
              <a:t>Rural</a:t>
            </a:r>
            <a:endParaRPr lang="en-US" dirty="0"/>
          </a:p>
        </p:txBody>
      </p:sp>
      <p:pic>
        <p:nvPicPr>
          <p:cNvPr id="5" name="Picture 4"/>
          <p:cNvPicPr>
            <a:picLocks noChangeAspect="1"/>
          </p:cNvPicPr>
          <p:nvPr/>
        </p:nvPicPr>
        <p:blipFill>
          <a:blip r:embed="rId3"/>
          <a:stretch>
            <a:fillRect/>
          </a:stretch>
        </p:blipFill>
        <p:spPr>
          <a:xfrm>
            <a:off x="4368252" y="0"/>
            <a:ext cx="7641959" cy="6715255"/>
          </a:xfrm>
          <a:prstGeom prst="rect">
            <a:avLst/>
          </a:prstGeom>
        </p:spPr>
      </p:pic>
    </p:spTree>
    <p:extLst>
      <p:ext uri="{BB962C8B-B14F-4D97-AF65-F5344CB8AC3E}">
        <p14:creationId xmlns:p14="http://schemas.microsoft.com/office/powerpoint/2010/main" val="275981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1066</TotalTime>
  <Words>2996</Words>
  <Application>Microsoft Office PowerPoint</Application>
  <PresentationFormat>Widescreen</PresentationFormat>
  <Paragraphs>341</Paragraphs>
  <Slides>37</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vt:lpstr>
      <vt:lpstr>Office Theme</vt:lpstr>
      <vt:lpstr>Not Throwing Away Our Shot: The Evidence for Influencing Vaccine Behavior</vt:lpstr>
      <vt:lpstr>Objectives</vt:lpstr>
      <vt:lpstr>Let’s get warmed up …</vt:lpstr>
      <vt:lpstr>Acknowledgments</vt:lpstr>
      <vt:lpstr>Our Strategy</vt:lpstr>
      <vt:lpstr>Patient Case</vt:lpstr>
      <vt:lpstr>PowerPoint Presentation</vt:lpstr>
      <vt:lpstr>PowerPoint Presentation</vt:lpstr>
      <vt:lpstr>PowerPoint Presentation</vt:lpstr>
      <vt:lpstr>PowerPoint Presentation</vt:lpstr>
      <vt:lpstr>The entire household probably needs convincing</vt:lpstr>
      <vt:lpstr>So, what do we do? </vt:lpstr>
      <vt:lpstr>So, what do we do? </vt:lpstr>
      <vt:lpstr>So, what do we do? </vt:lpstr>
      <vt:lpstr>Current Recommendations</vt:lpstr>
      <vt:lpstr>What doesn’t work? </vt:lpstr>
      <vt:lpstr>What doesn’t work? </vt:lpstr>
      <vt:lpstr>What doesn’t work? </vt:lpstr>
      <vt:lpstr>What doesn’t work?</vt:lpstr>
      <vt:lpstr>What doesn’t work?</vt:lpstr>
      <vt:lpstr>What doesn’t work?</vt:lpstr>
      <vt:lpstr>What doesn’t work?</vt:lpstr>
      <vt:lpstr>No need to despair  -- Some things work!</vt:lpstr>
      <vt:lpstr>What works? Paying people</vt:lpstr>
      <vt:lpstr>What works? Paying people</vt:lpstr>
      <vt:lpstr>What works? Time off work</vt:lpstr>
      <vt:lpstr>What works? Increased access</vt:lpstr>
      <vt:lpstr>Increasing vaccinations of adolescents  – Cochrane Review</vt:lpstr>
      <vt:lpstr>5-component intervention for adolescents</vt:lpstr>
      <vt:lpstr>What works? Presumptive communication</vt:lpstr>
      <vt:lpstr>What works? Mandatory vaccination</vt:lpstr>
      <vt:lpstr>What works? Reminding people</vt:lpstr>
      <vt:lpstr>Our Recommendations</vt:lpstr>
      <vt:lpstr>Taking the message home … </vt:lpstr>
      <vt:lpstr>References</vt:lpstr>
      <vt:lpstr>References</vt:lpstr>
      <vt:lpstr>PowerPoint Presentation</vt:lpstr>
    </vt:vector>
  </TitlesOfParts>
  <Company>Froedtert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Rickert, Julie</dc:creator>
  <cp:lastModifiedBy>Aaron Grace</cp:lastModifiedBy>
  <cp:revision>65</cp:revision>
  <dcterms:created xsi:type="dcterms:W3CDTF">2021-08-13T17:23:03Z</dcterms:created>
  <dcterms:modified xsi:type="dcterms:W3CDTF">2021-10-04T18:58:46Z</dcterms:modified>
</cp:coreProperties>
</file>