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0" r:id="rId2"/>
  </p:sldMasterIdLst>
  <p:notesMasterIdLst>
    <p:notesMasterId r:id="rId24"/>
  </p:notesMasterIdLst>
  <p:sldIdLst>
    <p:sldId id="264" r:id="rId3"/>
    <p:sldId id="292" r:id="rId4"/>
    <p:sldId id="314" r:id="rId5"/>
    <p:sldId id="301" r:id="rId6"/>
    <p:sldId id="297" r:id="rId7"/>
    <p:sldId id="298" r:id="rId8"/>
    <p:sldId id="309" r:id="rId9"/>
    <p:sldId id="288" r:id="rId10"/>
    <p:sldId id="299" r:id="rId11"/>
    <p:sldId id="310" r:id="rId12"/>
    <p:sldId id="295" r:id="rId13"/>
    <p:sldId id="302" r:id="rId14"/>
    <p:sldId id="308" r:id="rId15"/>
    <p:sldId id="312" r:id="rId16"/>
    <p:sldId id="303" r:id="rId17"/>
    <p:sldId id="304" r:id="rId18"/>
    <p:sldId id="311" r:id="rId19"/>
    <p:sldId id="305" r:id="rId20"/>
    <p:sldId id="306" r:id="rId21"/>
    <p:sldId id="294" r:id="rId22"/>
    <p:sldId id="293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336BAF"/>
    <a:srgbClr val="3270A4"/>
    <a:srgbClr val="4B76CD"/>
    <a:srgbClr val="B2B2B2"/>
    <a:srgbClr val="66CCFF"/>
    <a:srgbClr val="0066CC"/>
    <a:srgbClr val="E9E5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73109" autoAdjust="0"/>
  </p:normalViewPr>
  <p:slideViewPr>
    <p:cSldViewPr>
      <p:cViewPr varScale="1">
        <p:scale>
          <a:sx n="84" d="100"/>
          <a:sy n="84" d="100"/>
        </p:scale>
        <p:origin x="240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75CF05-D4EB-41BA-9F20-235FDF90A6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912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008A34-19E4-40C5-B121-08071831582E}" type="slidenum">
              <a:rPr lang="en-US"/>
              <a:pPr/>
              <a:t>1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UNC is part of 44 pilot sites working</a:t>
            </a:r>
            <a:r>
              <a:rPr lang="en-US" baseline="0" dirty="0" smtClean="0"/>
              <a:t> with both the STFM and ABFM</a:t>
            </a: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Preceptors have to log hours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5CF05-D4EB-41BA-9F20-235FDF90A6F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9096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- Average 4.3 years as a preceptor, 5 community preceptors, 14 UNC faculty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- One preceptor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marked that this was their 1</a:t>
            </a:r>
            <a:r>
              <a:rPr lang="en-US" sz="1200" b="0" i="0" kern="1200" baseline="300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st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year as a preceptor (UNC Faculty Member – Assistant Professor).  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Arial" charset="0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* I think it made more aware of how to moderate my approach based on the level of learner and their learning style.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5CF05-D4EB-41BA-9F20-235FDF90A6F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178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5CF05-D4EB-41BA-9F20-235FDF90A6F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216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Most improvement:</a:t>
            </a:r>
          </a:p>
          <a:p>
            <a:pPr marL="457200" lvl="1" indent="0">
              <a:buNone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the 3 above categories increased because the Preceptors were more aware/cognizant of setting Expectations (included in clinical teaching)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as well as providing feedback which could be implemented throughout the rotation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Arial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Arial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2)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Least improvement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Arial" charset="0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	scores remained the same. Both Preceptors received all 5s at the beginning and at the end of the pilot.  Most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likely because students were not sure how to rank their preceptors as this is typically done at the end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Arial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5CF05-D4EB-41BA-9F20-235FDF90A6F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710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5CF05-D4EB-41BA-9F20-235FDF90A6F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979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5CF05-D4EB-41BA-9F20-235FDF90A6F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5627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We sent out a survey asking for feedback and some of that is included here.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1</a:t>
            </a:r>
            <a:r>
              <a:rPr lang="en-US" sz="1200" b="0" i="0" kern="1200" baseline="300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st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,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2</a:t>
            </a:r>
            <a:r>
              <a:rPr lang="en-US" sz="1200" b="0" i="0" kern="1200" baseline="300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nd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, 3</a:t>
            </a:r>
            <a:r>
              <a:rPr lang="en-US" sz="1200" b="0" i="0" kern="1200" baseline="300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rd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, 4</a:t>
            </a:r>
            <a:r>
              <a:rPr lang="en-US" sz="1200" b="0" i="0" kern="1200" baseline="300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th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year medical student v. 1</a:t>
            </a:r>
            <a:r>
              <a:rPr lang="en-US" sz="1200" b="0" i="0" kern="1200" baseline="300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st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, 2</a:t>
            </a:r>
            <a:r>
              <a:rPr lang="en-US" sz="1200" b="0" i="0" kern="1200" baseline="300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nd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, 3</a:t>
            </a:r>
            <a:r>
              <a:rPr lang="en-US" sz="1200" b="0" i="0" kern="1200" baseline="300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rd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year resident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Arial" charset="0"/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5CF05-D4EB-41BA-9F20-235FDF90A6F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021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5CF05-D4EB-41BA-9F20-235FDF90A6F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661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5CF05-D4EB-41BA-9F20-235FDF90A6F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348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kern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-our goal is to recruit and retain more skilled preceptors as participating will help preceptors meet the ABFM Performance Improvement Credit.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5CF05-D4EB-41BA-9F20-235FDF90A6F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5580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5CF05-D4EB-41BA-9F20-235FDF90A6F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7782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preceptors and learners (medical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students, residents, fellows, PAs)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will perform a needs assessment to evaluate the preceptors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watch a set of educational videos or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read 3 page hand-out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directed at improving their two most challenging areas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preceptor will implement the suggested changes in their interaction and teaching with learners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repeat the self-assessment to measure improvement. 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allows teaching physicians to work on self-identified learning needs.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5CF05-D4EB-41BA-9F20-235FDF90A6F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5440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-Preceptor development is challenging due to the demands of teaching physicians’ schedules and individual learning needs.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Arial" charset="0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1) Clinical teaching including assessing the learner’s needs and skills, providing direct observations, and being able to identify a struggling learner.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2) Preparation for learners in the clinical setting including being aware of program expectations, managing one’s time, and providing appropriate staff.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3) Setting expectations including ability to invite and encourage questions as well as provide continuous goal-setting with weekly expectations.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4) Providing verbal feedback including both negative and positive feedback using Situation, Behavior, Impact, Action (SBAI) structure.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5) Student Evaluation including providing constructive and specific comments as well as encouraging open dialogue.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5CF05-D4EB-41BA-9F20-235FDF90A6F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203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-Dr. Amy </a:t>
            </a:r>
            <a:r>
              <a:rPr lang="en-US" dirty="0" err="1" smtClean="0"/>
              <a:t>Shaheen</a:t>
            </a:r>
            <a:r>
              <a:rPr lang="en-US" dirty="0" smtClean="0"/>
              <a:t> and Kelly Fedoriw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-Videos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on: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Setting expectations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Providing feedback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Giving feedback and learning response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Student evaluation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Professionalism</a:t>
            </a:r>
          </a:p>
          <a:p>
            <a:r>
              <a:rPr lang="en-US" dirty="0" smtClean="0"/>
              <a:t>-Goal to improve clinical learning experiences of students, faculty </a:t>
            </a:r>
            <a:r>
              <a:rPr lang="en-US" dirty="0" err="1" smtClean="0"/>
              <a:t>precepting</a:t>
            </a:r>
            <a:r>
              <a:rPr lang="en-US" dirty="0" smtClean="0"/>
              <a:t> experiences, and patient experiences with students in practices across North Carolina</a:t>
            </a:r>
          </a:p>
          <a:p>
            <a:r>
              <a:rPr lang="en-US" dirty="0" smtClean="0"/>
              <a:t>-Developed to provide faculty with needed support while they precept students via brief, engaging, and informative videos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5CF05-D4EB-41BA-9F20-235FDF90A6F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8976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5CF05-D4EB-41BA-9F20-235FDF90A6F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23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048000"/>
            <a:ext cx="6400800" cy="2895600"/>
          </a:xfrm>
        </p:spPr>
        <p:txBody>
          <a:bodyPr/>
          <a:lstStyle>
            <a:lvl1pPr marL="0" indent="0" algn="ctr">
              <a:buFontTx/>
              <a:buNone/>
              <a:defRPr b="1">
                <a:solidFill>
                  <a:srgbClr val="E7E58C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B40125-7F13-44A6-BAB7-8F4B151C061C}" type="datetime1">
              <a:rPr lang="en-US"/>
              <a:pPr/>
              <a:t>1/21/2019</a:t>
            </a:fld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C45DAC-79B2-48E1-B622-F75E12243423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9225" name="Picture 9" descr="UNC_logo_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52400"/>
            <a:ext cx="2381250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036672-F5A3-4FA5-933C-B04C0352F0BC}" type="datetime1">
              <a:rPr lang="en-US"/>
              <a:pPr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E402E-A5D9-42BD-9F1A-312CF03351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59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67550" y="152400"/>
            <a:ext cx="16954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1200" y="152400"/>
            <a:ext cx="49339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9F81A7-C202-4AB2-BD3C-92764C183D5E}" type="datetime1">
              <a:rPr lang="en-US"/>
              <a:pPr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5ADE44-5E93-4592-AC86-372A390E9E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37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C5A4D5-22DB-4294-9D80-D186081F8BE0}" type="datetime1">
              <a:rPr lang="en-US"/>
              <a:pPr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1DDB1A-DAD6-44B0-8690-A61DD370EF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02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B2C54A-E28D-4904-9A14-6F605DD774D6}" type="datetime1">
              <a:rPr lang="en-US"/>
              <a:pPr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A586C-0FF0-4206-B0EB-E9C01C5061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42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555052-AA66-48B0-B586-50F76BEF607C}" type="datetime1">
              <a:rPr lang="en-US"/>
              <a:pPr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E2596-9450-4E4B-9D2E-05EBE43311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3482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7638"/>
            <a:ext cx="4152900" cy="4830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417638"/>
            <a:ext cx="4152900" cy="4830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5C2F06-C3B2-4268-BE22-0F7180ABF4D1}" type="datetime1">
              <a:rPr lang="en-US"/>
              <a:pPr/>
              <a:t>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9880F-DAE2-4D2E-8D2B-D275A0A272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1402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2D6A9B-354F-4686-ADE2-E32124ACDA47}" type="datetime1">
              <a:rPr lang="en-US"/>
              <a:pPr/>
              <a:t>1/21/2019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764F6A-501A-4695-A26B-A26D01DAFC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390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ED2A4E-6238-4D7A-96A0-8CF15C714747}" type="datetime1">
              <a:rPr lang="en-US"/>
              <a:pPr/>
              <a:t>1/21/2019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559E08-4194-4C67-9A7B-5E9C025BBB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627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25E456-A5BD-4B1F-9922-B27A83107837}" type="datetime1">
              <a:rPr lang="en-US"/>
              <a:pPr/>
              <a:t>1/21/2019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528F2-F409-4128-AE8C-73EF09DAD1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1096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DD0143-DC3E-4EC6-9F48-48B6665F7301}" type="datetime1">
              <a:rPr lang="en-US"/>
              <a:pPr/>
              <a:t>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33B6BF-CD30-4EB0-80A4-3EE6E25214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216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11CFDE-973F-4ABD-8E33-F53F70E52EFC}" type="datetime1">
              <a:rPr lang="en-US"/>
              <a:pPr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AB63A3-EE60-48B4-91D6-039F992FB1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536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D3821B-510B-469F-8236-A5D95798D7D4}" type="datetime1">
              <a:rPr lang="en-US"/>
              <a:pPr/>
              <a:t>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5BAB3-FE89-4894-A884-41D1086652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2042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366078-B265-4984-BB18-33981B66E184}" type="datetime1">
              <a:rPr lang="en-US"/>
              <a:pPr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836CC-B783-4E69-9EFD-8D3AF9DBFA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0374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685800"/>
            <a:ext cx="211455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685800"/>
            <a:ext cx="61912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FEDE01-382B-426E-A4ED-08E2FC7AA3FD}" type="datetime1">
              <a:rPr lang="en-US"/>
              <a:pPr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C7457E-0227-44F2-8F92-A042A28755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93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352F25-63C5-43EB-9F8A-B22C0A1EE369}" type="datetime1">
              <a:rPr lang="en-US"/>
              <a:pPr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7DE9D5-C0C2-4072-872F-D8533F99B0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3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7400" y="1143000"/>
            <a:ext cx="3276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143000"/>
            <a:ext cx="3276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62E44A-2614-49F5-AF6C-1C8877036FE2}" type="datetime1">
              <a:rPr lang="en-US"/>
              <a:pPr/>
              <a:t>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93EFF-AE0B-471C-BAEB-0F91D60D29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679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9683C6-E118-4B84-8FD6-350D4DD62461}" type="datetime1">
              <a:rPr lang="en-US"/>
              <a:pPr/>
              <a:t>1/21/2019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20196-352E-4F31-86C2-0B7CCCB823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471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B4F4C3-78F5-42B8-9D14-37BCEAFFEBC3}" type="datetime1">
              <a:rPr lang="en-US"/>
              <a:pPr/>
              <a:t>1/21/2019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5BB872-BF44-44EE-91ED-070AC0DB9C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89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94AC9F-61F9-44C7-8672-DF7F3A5EB475}" type="datetime1">
              <a:rPr lang="en-US"/>
              <a:pPr/>
              <a:t>1/21/2019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74F45-5E00-458E-AEAF-0075668EBB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414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2464CF-F010-4991-9D0D-CA98840F62F5}" type="datetime1">
              <a:rPr lang="en-US"/>
              <a:pPr/>
              <a:t>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BB0E7A-710F-40B8-86F5-4686BA6785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15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C876D6-4019-4424-8939-52A05CCA40BB}" type="datetime1">
              <a:rPr lang="en-US"/>
              <a:pPr/>
              <a:t>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4886C-93FB-4B4B-8F62-47983C1CE6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782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152400"/>
            <a:ext cx="6781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57400" y="1143000"/>
            <a:ext cx="67056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81200" y="6384925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fld id="{BCDA53CE-C54A-4C5E-B47A-953013324F1B}" type="datetime1">
              <a:rPr lang="en-US"/>
              <a:pPr/>
              <a:t>1/21/2019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384925"/>
            <a:ext cx="3657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3849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C086A3F3-6F7D-404F-90EA-E2AB1B080AB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3400" b="1">
          <a:solidFill>
            <a:srgbClr val="284B9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400" b="1">
          <a:solidFill>
            <a:srgbClr val="284B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400" b="1">
          <a:solidFill>
            <a:srgbClr val="284B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400" b="1">
          <a:solidFill>
            <a:srgbClr val="284B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400" b="1">
          <a:solidFill>
            <a:srgbClr val="284B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 b="1">
          <a:solidFill>
            <a:srgbClr val="284B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 b="1">
          <a:solidFill>
            <a:srgbClr val="284B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 b="1">
          <a:solidFill>
            <a:srgbClr val="284B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 b="1">
          <a:solidFill>
            <a:srgbClr val="284B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400">
          <a:solidFill>
            <a:srgbClr val="335FB7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B2B2B2"/>
        </a:buClr>
        <a:buFont typeface="Arial" charset="0"/>
        <a:buChar char="»"/>
        <a:defRPr sz="2200">
          <a:solidFill>
            <a:srgbClr val="41414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B2B2B2"/>
        </a:buClr>
        <a:buChar char="•"/>
        <a:defRPr sz="2000">
          <a:solidFill>
            <a:srgbClr val="41414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B2B2B2"/>
        </a:buClr>
        <a:buFont typeface="Arial" charset="0"/>
        <a:buChar char="»"/>
        <a:defRPr>
          <a:solidFill>
            <a:srgbClr val="41414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B2B2B2"/>
        </a:buClr>
        <a:buChar char="•"/>
        <a:defRPr>
          <a:solidFill>
            <a:srgbClr val="41414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B2B2B2"/>
        </a:buClr>
        <a:buChar char="•"/>
        <a:defRPr>
          <a:solidFill>
            <a:srgbClr val="41414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B2B2B2"/>
        </a:buClr>
        <a:buChar char="•"/>
        <a:defRPr>
          <a:solidFill>
            <a:srgbClr val="41414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B2B2B2"/>
        </a:buClr>
        <a:buChar char="•"/>
        <a:defRPr>
          <a:solidFill>
            <a:srgbClr val="41414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B2B2B2"/>
        </a:buClr>
        <a:buChar char="•"/>
        <a:defRPr>
          <a:solidFill>
            <a:srgbClr val="41414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229600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17638"/>
            <a:ext cx="8458200" cy="4830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88100"/>
            <a:ext cx="19812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fld id="{3176C2E1-3319-4A81-ACF3-FBE386705C94}" type="datetime1">
              <a:rPr lang="en-US"/>
              <a:pPr/>
              <a:t>1/21/2019</a:t>
            </a:fld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384925"/>
            <a:ext cx="4038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84925"/>
            <a:ext cx="1981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F63FC11C-0073-4B58-8AC5-425947C2DA8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3400" b="1">
          <a:solidFill>
            <a:srgbClr val="284B9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400" b="1">
          <a:solidFill>
            <a:srgbClr val="284B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400" b="1">
          <a:solidFill>
            <a:srgbClr val="284B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400" b="1">
          <a:solidFill>
            <a:srgbClr val="284B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400" b="1">
          <a:solidFill>
            <a:srgbClr val="284B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 b="1">
          <a:solidFill>
            <a:srgbClr val="284B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 b="1">
          <a:solidFill>
            <a:srgbClr val="284B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 b="1">
          <a:solidFill>
            <a:srgbClr val="284B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 b="1">
          <a:solidFill>
            <a:srgbClr val="284B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400">
          <a:solidFill>
            <a:srgbClr val="335FB7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B2B2B2"/>
        </a:buClr>
        <a:buFont typeface="Arial" charset="0"/>
        <a:buChar char="»"/>
        <a:defRPr sz="2200">
          <a:solidFill>
            <a:srgbClr val="41414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B2B2B2"/>
        </a:buClr>
        <a:buChar char="•"/>
        <a:defRPr sz="2000">
          <a:solidFill>
            <a:srgbClr val="41414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B2B2B2"/>
        </a:buClr>
        <a:buFont typeface="Arial" charset="0"/>
        <a:buChar char="»"/>
        <a:defRPr>
          <a:solidFill>
            <a:srgbClr val="41414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B2B2B2"/>
        </a:buClr>
        <a:buChar char="•"/>
        <a:defRPr>
          <a:solidFill>
            <a:srgbClr val="41414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B2B2B2"/>
        </a:buClr>
        <a:buChar char="•"/>
        <a:defRPr>
          <a:solidFill>
            <a:srgbClr val="41414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B2B2B2"/>
        </a:buClr>
        <a:buChar char="•"/>
        <a:defRPr>
          <a:solidFill>
            <a:srgbClr val="41414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B2B2B2"/>
        </a:buClr>
        <a:buChar char="•"/>
        <a:defRPr>
          <a:solidFill>
            <a:srgbClr val="41414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B2B2B2"/>
        </a:buClr>
        <a:buChar char="•"/>
        <a:defRPr>
          <a:solidFill>
            <a:srgbClr val="41414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.unc.edu/teachingskills/hom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d.unc.edu/teachingskills/home/setting-expectations/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Addressing the challenges of preceptor development and recruitment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32004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joint venture between STFM and ABFM to offer Performance Improvement </a:t>
            </a:r>
            <a:r>
              <a:rPr lang="en-US" dirty="0" smtClean="0"/>
              <a:t>Credit</a:t>
            </a:r>
            <a:endParaRPr lang="en-US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r>
              <a:rPr lang="en-US" sz="1800" dirty="0" smtClean="0"/>
              <a:t>2/1/2019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78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Preceptor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Self-identify learning needs</a:t>
            </a:r>
          </a:p>
          <a:p>
            <a:r>
              <a:rPr lang="en-US" dirty="0" smtClean="0"/>
              <a:t>Asynchronous schedule</a:t>
            </a:r>
          </a:p>
          <a:p>
            <a:r>
              <a:rPr lang="en-US" dirty="0" smtClean="0"/>
              <a:t>Address the following </a:t>
            </a:r>
            <a:r>
              <a:rPr lang="en-US" dirty="0"/>
              <a:t>areas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Clinical </a:t>
            </a:r>
            <a:r>
              <a:rPr lang="en-US" dirty="0"/>
              <a:t>teaching </a:t>
            </a:r>
            <a:endParaRPr lang="en-US" dirty="0" smtClean="0"/>
          </a:p>
          <a:p>
            <a:pPr lvl="1"/>
            <a:r>
              <a:rPr lang="en-US" dirty="0" smtClean="0"/>
              <a:t>Preparation </a:t>
            </a:r>
            <a:r>
              <a:rPr lang="en-US" dirty="0"/>
              <a:t>for learners in the clinical </a:t>
            </a:r>
            <a:r>
              <a:rPr lang="en-US" dirty="0" smtClean="0"/>
              <a:t>setting</a:t>
            </a:r>
          </a:p>
          <a:p>
            <a:pPr lvl="1"/>
            <a:r>
              <a:rPr lang="en-US" dirty="0" smtClean="0"/>
              <a:t>Setting expectations</a:t>
            </a:r>
          </a:p>
          <a:p>
            <a:pPr lvl="1"/>
            <a:r>
              <a:rPr lang="en-US" dirty="0" smtClean="0"/>
              <a:t>Providing </a:t>
            </a:r>
            <a:r>
              <a:rPr lang="en-US" dirty="0"/>
              <a:t>verbal </a:t>
            </a:r>
            <a:r>
              <a:rPr lang="en-US" dirty="0" smtClean="0"/>
              <a:t>feedback</a:t>
            </a:r>
          </a:p>
          <a:p>
            <a:pPr lvl="1"/>
            <a:r>
              <a:rPr lang="en-US" dirty="0" smtClean="0"/>
              <a:t>Student Evaluation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2/1/2019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A586C-0FF0-4206-B0EB-E9C01C5061B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9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Development Videos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hlinkClick r:id="rId3"/>
              </a:rPr>
              <a:t>Teaching Skills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r>
              <a:rPr lang="en-US" dirty="0" smtClean="0"/>
              <a:t>Created by outpatient community medicine Course </a:t>
            </a:r>
            <a:r>
              <a:rPr lang="en-US" dirty="0"/>
              <a:t>D</a:t>
            </a:r>
            <a:r>
              <a:rPr lang="en-US" dirty="0" smtClean="0"/>
              <a:t>irectors with funding from North Carolina Area Health Education Centers</a:t>
            </a:r>
          </a:p>
          <a:p>
            <a:r>
              <a:rPr lang="en-US" dirty="0" smtClean="0"/>
              <a:t>Free and easily accessible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2/1/2019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A586C-0FF0-4206-B0EB-E9C01C5061B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05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2/1/2019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A586C-0FF0-4206-B0EB-E9C01C5061B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76400" y="5943600"/>
            <a:ext cx="64008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+mn-lt"/>
              </a:rPr>
              <a:t>Reproduced with permission from How to Be an Efficient and Effective Preceptor, May/June, 2010, Vol 17, No 2</a:t>
            </a:r>
            <a:r>
              <a:rPr lang="en-US" sz="1000">
                <a:solidFill>
                  <a:srgbClr val="000000"/>
                </a:solidFill>
                <a:latin typeface="+mn-lt"/>
              </a:rPr>
              <a:t>, </a:t>
            </a:r>
            <a:r>
              <a:rPr lang="en-US" sz="1000" smtClean="0">
                <a:solidFill>
                  <a:srgbClr val="000000"/>
                </a:solidFill>
                <a:latin typeface="+mn-lt"/>
              </a:rPr>
              <a:t>issue of </a:t>
            </a:r>
            <a:r>
              <a:rPr lang="en-US" sz="1000" dirty="0">
                <a:solidFill>
                  <a:srgbClr val="000000"/>
                </a:solidFill>
                <a:latin typeface="+mn-lt"/>
              </a:rPr>
              <a:t>Family Practice Management Copyright (c) 2010 American Academy of Family Physicians. </a:t>
            </a:r>
          </a:p>
          <a:p>
            <a:r>
              <a:rPr lang="en-US" sz="1000" dirty="0">
                <a:solidFill>
                  <a:srgbClr val="000000"/>
                </a:solidFill>
                <a:latin typeface="+mn-lt"/>
              </a:rPr>
              <a:t>All Rights Reserved.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990600"/>
            <a:ext cx="7543800" cy="4668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9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Records maintained </a:t>
            </a:r>
            <a:r>
              <a:rPr lang="en-US" dirty="0"/>
              <a:t>by a </a:t>
            </a:r>
            <a:r>
              <a:rPr lang="en-US" dirty="0" err="1"/>
              <a:t>Qualtrics</a:t>
            </a:r>
            <a:r>
              <a:rPr lang="en-US" dirty="0"/>
              <a:t> survey online. </a:t>
            </a:r>
            <a:endParaRPr lang="en-US" dirty="0" smtClean="0"/>
          </a:p>
          <a:p>
            <a:pPr lvl="1"/>
            <a:r>
              <a:rPr lang="en-US" dirty="0" smtClean="0"/>
              <a:t>number </a:t>
            </a:r>
            <a:r>
              <a:rPr lang="en-US" dirty="0"/>
              <a:t>of </a:t>
            </a:r>
            <a:r>
              <a:rPr lang="en-US" dirty="0" err="1"/>
              <a:t>precepting</a:t>
            </a:r>
            <a:r>
              <a:rPr lang="en-US" dirty="0"/>
              <a:t> </a:t>
            </a:r>
            <a:r>
              <a:rPr lang="en-US" dirty="0" smtClean="0"/>
              <a:t>hours</a:t>
            </a:r>
          </a:p>
          <a:p>
            <a:pPr lvl="1"/>
            <a:r>
              <a:rPr lang="en-US" dirty="0" smtClean="0"/>
              <a:t>assessment </a:t>
            </a:r>
            <a:r>
              <a:rPr lang="en-US" dirty="0"/>
              <a:t>tool </a:t>
            </a:r>
            <a:r>
              <a:rPr lang="en-US" dirty="0" smtClean="0"/>
              <a:t>responses:</a:t>
            </a:r>
          </a:p>
          <a:p>
            <a:pPr lvl="2"/>
            <a:r>
              <a:rPr lang="en-US" dirty="0" smtClean="0"/>
              <a:t>Self assessment</a:t>
            </a:r>
          </a:p>
          <a:p>
            <a:pPr lvl="2"/>
            <a:r>
              <a:rPr lang="en-US" dirty="0" smtClean="0"/>
              <a:t>Learner assessment of preceptor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2/1/2019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A586C-0FF0-4206-B0EB-E9C01C5061B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 preceptors completed the pilot, </a:t>
            </a:r>
            <a:r>
              <a:rPr lang="en-US" dirty="0" smtClean="0"/>
              <a:t>14</a:t>
            </a:r>
            <a:r>
              <a:rPr lang="en-US" dirty="0" smtClean="0"/>
              <a:t> </a:t>
            </a:r>
            <a:r>
              <a:rPr lang="en-US" dirty="0" smtClean="0"/>
              <a:t>UNC Faculty</a:t>
            </a:r>
          </a:p>
          <a:p>
            <a:r>
              <a:rPr lang="en-US" dirty="0" smtClean="0"/>
              <a:t>&gt;200 unique learners</a:t>
            </a:r>
          </a:p>
          <a:p>
            <a:r>
              <a:rPr lang="en-US" dirty="0" smtClean="0"/>
              <a:t>Average of 260 </a:t>
            </a:r>
            <a:r>
              <a:rPr lang="en-US" dirty="0" err="1" smtClean="0"/>
              <a:t>precepting</a:t>
            </a:r>
            <a:r>
              <a:rPr lang="en-US" dirty="0" smtClean="0"/>
              <a:t> hours</a:t>
            </a:r>
          </a:p>
          <a:p>
            <a:r>
              <a:rPr lang="en-US" dirty="0" smtClean="0"/>
              <a:t>1 new preceptor recruited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2/1/2019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A586C-0FF0-4206-B0EB-E9C01C5061B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63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Priorities for Self-Improvement:</a:t>
            </a:r>
          </a:p>
          <a:p>
            <a:pPr lvl="1"/>
            <a:r>
              <a:rPr lang="en-US" dirty="0" smtClean="0"/>
              <a:t>Most popular</a:t>
            </a:r>
          </a:p>
          <a:p>
            <a:pPr lvl="2"/>
            <a:r>
              <a:rPr lang="en-US" dirty="0" smtClean="0"/>
              <a:t>Clinical </a:t>
            </a:r>
            <a:r>
              <a:rPr lang="en-US" dirty="0"/>
              <a:t>Teaching Skills </a:t>
            </a:r>
            <a:r>
              <a:rPr lang="en-US" dirty="0" smtClean="0"/>
              <a:t>- 12 preceptors</a:t>
            </a:r>
          </a:p>
          <a:p>
            <a:pPr lvl="2"/>
            <a:r>
              <a:rPr lang="en-US" dirty="0" smtClean="0"/>
              <a:t>Setting </a:t>
            </a:r>
            <a:r>
              <a:rPr lang="en-US" dirty="0"/>
              <a:t>Expectations </a:t>
            </a:r>
            <a:r>
              <a:rPr lang="en-US" dirty="0" smtClean="0"/>
              <a:t>- 10 preceptors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L</a:t>
            </a:r>
            <a:r>
              <a:rPr lang="en-US" dirty="0" smtClean="0"/>
              <a:t>east popular</a:t>
            </a:r>
          </a:p>
          <a:p>
            <a:pPr lvl="2"/>
            <a:r>
              <a:rPr lang="en-US" dirty="0" smtClean="0"/>
              <a:t>Student </a:t>
            </a:r>
            <a:r>
              <a:rPr lang="en-US" dirty="0"/>
              <a:t>Evaluations </a:t>
            </a:r>
            <a:r>
              <a:rPr lang="en-US" dirty="0" smtClean="0"/>
              <a:t>- 2 preceptors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2/1/2019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A586C-0FF0-4206-B0EB-E9C01C5061B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6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improvement</a:t>
            </a:r>
          </a:p>
          <a:p>
            <a:pPr lvl="1"/>
            <a:r>
              <a:rPr lang="en-US" dirty="0" smtClean="0"/>
              <a:t>Article</a:t>
            </a:r>
          </a:p>
          <a:p>
            <a:pPr lvl="2"/>
            <a:r>
              <a:rPr lang="en-US" dirty="0"/>
              <a:t>Clinical Teaching Skills</a:t>
            </a:r>
          </a:p>
          <a:p>
            <a:pPr lvl="2"/>
            <a:r>
              <a:rPr lang="en-US" dirty="0"/>
              <a:t>Setting </a:t>
            </a:r>
            <a:r>
              <a:rPr lang="en-US" dirty="0" smtClean="0"/>
              <a:t>Expectations</a:t>
            </a:r>
          </a:p>
          <a:p>
            <a:pPr lvl="1"/>
            <a:r>
              <a:rPr lang="en-US" dirty="0" smtClean="0"/>
              <a:t>Video</a:t>
            </a:r>
          </a:p>
          <a:p>
            <a:pPr lvl="2"/>
            <a:r>
              <a:rPr lang="en-US" dirty="0" smtClean="0"/>
              <a:t>Providing feedback</a:t>
            </a:r>
          </a:p>
          <a:p>
            <a:r>
              <a:rPr lang="en-US" kern="1200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Least improvement</a:t>
            </a:r>
          </a:p>
          <a:p>
            <a:pPr lvl="1"/>
            <a:r>
              <a:rPr lang="en-US" dirty="0" smtClean="0"/>
              <a:t>Video</a:t>
            </a:r>
          </a:p>
          <a:p>
            <a:pPr lvl="2"/>
            <a:r>
              <a:rPr lang="en-US" dirty="0" smtClean="0"/>
              <a:t>Student Evaluations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2/1/2019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A586C-0FF0-4206-B0EB-E9C01C5061B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70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teaching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2/1/2019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9E08-4194-4C67-9A7B-5E9C025BBBD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417638"/>
            <a:ext cx="8458200" cy="4830762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400">
                <a:solidFill>
                  <a:srgbClr val="335FB7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Font typeface="Arial" charset="0"/>
              <a:buChar char="»"/>
              <a:defRPr sz="2200">
                <a:solidFill>
                  <a:srgbClr val="41414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Char char="•"/>
              <a:defRPr sz="2000">
                <a:solidFill>
                  <a:srgbClr val="41414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Font typeface="Arial" charset="0"/>
              <a:buChar char="»"/>
              <a:defRPr>
                <a:solidFill>
                  <a:srgbClr val="41414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Char char="•"/>
              <a:defRPr>
                <a:solidFill>
                  <a:srgbClr val="41414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Char char="•"/>
              <a:defRPr>
                <a:solidFill>
                  <a:srgbClr val="41414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Char char="•"/>
              <a:defRPr>
                <a:solidFill>
                  <a:srgbClr val="41414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Char char="•"/>
              <a:defRPr>
                <a:solidFill>
                  <a:srgbClr val="41414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Char char="•"/>
              <a:defRPr>
                <a:solidFill>
                  <a:srgbClr val="414141"/>
                </a:solidFill>
                <a:latin typeface="+mn-lt"/>
                <a:cs typeface="+mn-cs"/>
              </a:defRPr>
            </a:lvl9pPr>
          </a:lstStyle>
          <a:p>
            <a:r>
              <a:rPr lang="en-US" kern="0" dirty="0" smtClean="0"/>
              <a:t>“Making more time to do direct observation and give concise, balanced, timely feedback”</a:t>
            </a:r>
          </a:p>
          <a:p>
            <a:r>
              <a:rPr lang="en-US" kern="0" dirty="0"/>
              <a:t>“More intentional about setting expectations at the beginning of the sessions and giving targeted feedback at the end of the session”</a:t>
            </a:r>
          </a:p>
          <a:p>
            <a:r>
              <a:rPr lang="en-US" kern="0" dirty="0" smtClean="0"/>
              <a:t>“Identify problem learners and earlier intervention”</a:t>
            </a:r>
          </a:p>
          <a:p>
            <a:r>
              <a:rPr lang="en-US" kern="0" dirty="0" smtClean="0"/>
              <a:t>“Learned to describe what I saw, the effect it had and what specifically I needed the student to change”</a:t>
            </a:r>
          </a:p>
          <a:p>
            <a:r>
              <a:rPr lang="en-US" kern="0" dirty="0" smtClean="0"/>
              <a:t>“Clarified expectations on a regular basis”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230800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Reminding preceptors to log hours</a:t>
            </a:r>
          </a:p>
          <a:p>
            <a:r>
              <a:rPr lang="en-US" dirty="0" smtClean="0"/>
              <a:t>Where preceptor was at in MOC cycle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2/1/2019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A586C-0FF0-4206-B0EB-E9C01C5061B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4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Introductory video to explain project</a:t>
            </a:r>
          </a:p>
          <a:p>
            <a:r>
              <a:rPr lang="en-US" dirty="0" smtClean="0"/>
              <a:t>More self-improvement tools to choose from – readings, videos, webinar</a:t>
            </a:r>
          </a:p>
          <a:p>
            <a:r>
              <a:rPr lang="en-US" dirty="0" smtClean="0"/>
              <a:t>Make learner feedback anonymous to preceptor</a:t>
            </a:r>
          </a:p>
          <a:p>
            <a:r>
              <a:rPr lang="en-US" dirty="0" smtClean="0"/>
              <a:t>Increase number of learners providing feedback</a:t>
            </a:r>
          </a:p>
          <a:p>
            <a:r>
              <a:rPr lang="en-US" dirty="0" smtClean="0"/>
              <a:t>Differentiate learners – medical students v. residents</a:t>
            </a:r>
          </a:p>
          <a:p>
            <a:r>
              <a:rPr lang="en-US" dirty="0" smtClean="0"/>
              <a:t>Contact between preceptors and “veteran” teachers </a:t>
            </a:r>
          </a:p>
          <a:p>
            <a:r>
              <a:rPr lang="en-US" dirty="0" smtClean="0"/>
              <a:t>Increased marketing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2/1/2019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A586C-0FF0-4206-B0EB-E9C01C5061B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2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Kelly Lacy Evans, MD</a:t>
            </a:r>
          </a:p>
          <a:p>
            <a:pPr marL="0" indent="0" algn="ctr">
              <a:buNone/>
            </a:pPr>
            <a:r>
              <a:rPr lang="en-US" dirty="0" smtClean="0"/>
              <a:t>Kelly Fedoriw </a:t>
            </a:r>
            <a:r>
              <a:rPr lang="en-US" dirty="0"/>
              <a:t>Bossenbroek</a:t>
            </a:r>
            <a:r>
              <a:rPr lang="en-US" dirty="0" smtClean="0"/>
              <a:t>, MD</a:t>
            </a:r>
          </a:p>
          <a:p>
            <a:pPr marL="0" indent="0" algn="ctr">
              <a:buNone/>
            </a:pPr>
            <a:r>
              <a:rPr lang="en-US" dirty="0" err="1" smtClean="0"/>
              <a:t>Monecia</a:t>
            </a:r>
            <a:r>
              <a:rPr lang="en-US" dirty="0" smtClean="0"/>
              <a:t> Thomas, MHA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No disclosures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2/1/2019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63A3-EE60-48B4-91D6-039F992FB1F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3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655638"/>
          </a:xfrm>
        </p:spPr>
        <p:txBody>
          <a:bodyPr/>
          <a:lstStyle/>
          <a:p>
            <a:r>
              <a:rPr lang="en-US" b="0" dirty="0">
                <a:effectLst/>
              </a:rPr>
              <a:t/>
            </a:r>
            <a:br>
              <a:rPr lang="en-US" b="0" dirty="0">
                <a:effectLst/>
              </a:rPr>
            </a:br>
            <a:r>
              <a:rPr lang="en-US" b="0" dirty="0" smtClean="0">
                <a:effectLst/>
              </a:rPr>
              <a:t>“</a:t>
            </a:r>
            <a:r>
              <a:rPr lang="en-US" sz="2400" b="0" dirty="0" smtClean="0">
                <a:effectLst/>
              </a:rPr>
              <a:t>Thank </a:t>
            </a:r>
            <a:r>
              <a:rPr lang="en-US" sz="2400" b="0" dirty="0">
                <a:effectLst/>
              </a:rPr>
              <a:t>you so much for your help and always being available during the process.  It was definitely the most useful Part IV I have been involved in, and really did help me with areas I needed to work on</a:t>
            </a:r>
            <a:r>
              <a:rPr lang="en-US" sz="2400" b="0" dirty="0" smtClean="0">
                <a:effectLst/>
              </a:rPr>
              <a:t>.”</a:t>
            </a:r>
            <a:endParaRPr lang="en-US" sz="2400" b="0" dirty="0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2/1/2019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A586C-0FF0-4206-B0EB-E9C01C5061B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7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4200"/>
            <a:ext cx="8229600" cy="655638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2/1/2019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63A3-EE60-48B4-91D6-039F992FB1F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4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The rationale for the expansion of MOC Part 4 activities from solely clinical practice improvement to educational practice improvement is based on a belief that improving trainee learning and assessment, will ultimately result in improved education, and ultimately, improved care to patients served by the graduates of accredited programs.”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2/1/2019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A586C-0FF0-4206-B0EB-E9C01C5061B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16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kern="1200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Investigate ways with ABFM and STFM </a:t>
            </a:r>
            <a:r>
              <a:rPr lang="en-US" kern="1200" dirty="0">
                <a:solidFill>
                  <a:schemeClr val="accent2"/>
                </a:solidFill>
                <a:latin typeface="Arial" charset="0"/>
                <a:cs typeface="Arial" charset="0"/>
              </a:rPr>
              <a:t>to give preceptors credit for </a:t>
            </a:r>
            <a:r>
              <a:rPr lang="en-US" kern="1200" dirty="0" err="1">
                <a:solidFill>
                  <a:schemeClr val="accent2"/>
                </a:solidFill>
                <a:latin typeface="Arial" charset="0"/>
                <a:cs typeface="Arial" charset="0"/>
              </a:rPr>
              <a:t>precepting</a:t>
            </a:r>
            <a:r>
              <a:rPr lang="en-US" kern="1200" dirty="0">
                <a:solidFill>
                  <a:schemeClr val="accent2"/>
                </a:solidFill>
                <a:latin typeface="Arial" charset="0"/>
                <a:cs typeface="Arial" charset="0"/>
              </a:rPr>
              <a:t> students.  </a:t>
            </a:r>
            <a:endParaRPr lang="en-US" kern="1200" dirty="0" smtClean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r>
              <a:rPr lang="en-US" kern="1200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Utilize </a:t>
            </a:r>
            <a:r>
              <a:rPr lang="en-US" kern="1200" dirty="0">
                <a:solidFill>
                  <a:schemeClr val="accent2"/>
                </a:solidFill>
                <a:latin typeface="Arial" charset="0"/>
                <a:cs typeface="Arial" charset="0"/>
              </a:rPr>
              <a:t>preceptor self-assessment to identify preceptor learning needs. </a:t>
            </a:r>
            <a:endParaRPr lang="en-US" kern="1200" dirty="0" smtClean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r>
              <a:rPr lang="en-US" kern="1200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Improve </a:t>
            </a:r>
            <a:r>
              <a:rPr lang="en-US" kern="1200" dirty="0" err="1">
                <a:solidFill>
                  <a:schemeClr val="accent2"/>
                </a:solidFill>
                <a:latin typeface="Arial" charset="0"/>
                <a:cs typeface="Arial" charset="0"/>
              </a:rPr>
              <a:t>precepting</a:t>
            </a:r>
            <a:r>
              <a:rPr lang="en-US" kern="1200" dirty="0">
                <a:solidFill>
                  <a:schemeClr val="accent2"/>
                </a:solidFill>
                <a:latin typeface="Arial" charset="0"/>
                <a:cs typeface="Arial" charset="0"/>
              </a:rPr>
              <a:t> skills in specific areas as evaluated by students. </a:t>
            </a:r>
            <a:endParaRPr lang="en-US" kern="1200" dirty="0" smtClean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r>
              <a:rPr lang="en-US" kern="1200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Increase </a:t>
            </a:r>
            <a:r>
              <a:rPr lang="en-US" kern="1200" dirty="0">
                <a:solidFill>
                  <a:schemeClr val="accent2"/>
                </a:solidFill>
                <a:latin typeface="Arial" charset="0"/>
                <a:cs typeface="Arial" charset="0"/>
              </a:rPr>
              <a:t>preceptor retention by offering the </a:t>
            </a:r>
            <a:r>
              <a:rPr lang="en-US" kern="1200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Performance Improvement Credit.</a:t>
            </a:r>
            <a:r>
              <a:rPr lang="en-US" kern="1200" dirty="0">
                <a:solidFill>
                  <a:schemeClr val="accent2"/>
                </a:solidFill>
                <a:latin typeface="Arial" charset="0"/>
                <a:cs typeface="Arial" charset="0"/>
              </a:rPr>
              <a:t> </a:t>
            </a:r>
          </a:p>
          <a:p>
            <a:r>
              <a:rPr lang="en-US" kern="1200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Provide asynchronous</a:t>
            </a:r>
            <a:r>
              <a:rPr lang="en-US" kern="1200" dirty="0">
                <a:solidFill>
                  <a:schemeClr val="accent2"/>
                </a:solidFill>
                <a:latin typeface="Arial" charset="0"/>
                <a:cs typeface="Arial" charset="0"/>
              </a:rPr>
              <a:t> faculty development to busy </a:t>
            </a:r>
            <a:r>
              <a:rPr lang="en-US" kern="1200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preceptors.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2/1/2019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63A3-EE60-48B4-91D6-039F992FB1F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14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458200" cy="71596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Please take 1 minute to fill out the needs assessment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2/1/2019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A586C-0FF0-4206-B0EB-E9C01C5061B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95400" y="5721035"/>
            <a:ext cx="7010400" cy="984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1600" marR="0">
              <a:spcBef>
                <a:spcPts val="450"/>
              </a:spcBef>
              <a:spcAft>
                <a:spcPts val="0"/>
              </a:spcAft>
            </a:pPr>
            <a:r>
              <a:rPr lang="en-US" sz="1000" i="1" dirty="0">
                <a:latin typeface="+mn-lt"/>
                <a:ea typeface="Calibri" panose="020F0502020204030204" pitchFamily="34" charset="0"/>
              </a:rPr>
              <a:t>Not a validated instrument. Developed by the Society of Teachers of Family Medicine Medical Student Education Committee. April 2018.</a:t>
            </a:r>
            <a:endParaRPr lang="en-US" sz="1000" dirty="0">
              <a:latin typeface="+mn-lt"/>
              <a:ea typeface="Calibri" panose="020F0502020204030204" pitchFamily="34" charset="0"/>
            </a:endParaRPr>
          </a:p>
          <a:p>
            <a:pPr marL="101600" marR="0">
              <a:lnSpc>
                <a:spcPct val="110000"/>
              </a:lnSpc>
              <a:spcBef>
                <a:spcPts val="725"/>
              </a:spcBef>
              <a:spcAft>
                <a:spcPts val="0"/>
              </a:spcAft>
            </a:pPr>
            <a:r>
              <a:rPr lang="en-US" sz="1000" dirty="0">
                <a:latin typeface="+mn-lt"/>
                <a:ea typeface="Calibri Light" panose="020F0302020204030204" pitchFamily="34" charset="0"/>
              </a:rPr>
              <a:t>Adapted from </a:t>
            </a:r>
            <a:r>
              <a:rPr lang="en-US" sz="1000" dirty="0" err="1">
                <a:latin typeface="+mn-lt"/>
                <a:ea typeface="Calibri Light" panose="020F0302020204030204" pitchFamily="34" charset="0"/>
              </a:rPr>
              <a:t>Dankowski</a:t>
            </a:r>
            <a:r>
              <a:rPr lang="en-US" sz="1000" dirty="0">
                <a:latin typeface="+mn-lt"/>
                <a:ea typeface="Calibri Light" panose="020F0302020204030204" pitchFamily="34" charset="0"/>
              </a:rPr>
              <a:t>, M. Faculty Development Needs Assessment Survey. (Word document). Retrieved from The STFM Resource </a:t>
            </a:r>
            <a:r>
              <a:rPr lang="en-US" sz="1000" dirty="0" err="1">
                <a:latin typeface="+mn-lt"/>
                <a:ea typeface="Calibri Light" panose="020F0302020204030204" pitchFamily="34" charset="0"/>
              </a:rPr>
              <a:t>Library:</a:t>
            </a:r>
            <a:r>
              <a:rPr lang="en-US" sz="1000" u="sng" dirty="0" err="1">
                <a:latin typeface="+mn-lt"/>
                <a:ea typeface="Calibri Light" panose="020F0302020204030204" pitchFamily="34" charset="0"/>
              </a:rPr>
              <a:t>https</a:t>
            </a:r>
            <a:r>
              <a:rPr lang="en-US" sz="1000" u="sng" dirty="0">
                <a:latin typeface="+mn-lt"/>
                <a:ea typeface="Calibri Light" panose="020F0302020204030204" pitchFamily="34" charset="0"/>
              </a:rPr>
              <a:t>://resourcelibrary.stfm.org/</a:t>
            </a:r>
            <a:r>
              <a:rPr lang="en-US" sz="1000" u="sng" dirty="0" err="1">
                <a:latin typeface="+mn-lt"/>
                <a:ea typeface="Calibri Light" panose="020F0302020204030204" pitchFamily="34" charset="0"/>
              </a:rPr>
              <a:t>viewdocument</a:t>
            </a:r>
            <a:r>
              <a:rPr lang="en-US" sz="1000" u="sng" dirty="0">
                <a:latin typeface="+mn-lt"/>
                <a:ea typeface="Calibri Light" panose="020F0302020204030204" pitchFamily="34" charset="0"/>
              </a:rPr>
              <a:t>/faculty‐development‐needs‐</a:t>
            </a:r>
            <a:r>
              <a:rPr lang="en-US" sz="1000" u="sng" dirty="0" err="1">
                <a:latin typeface="+mn-lt"/>
                <a:ea typeface="Calibri Light" panose="020F0302020204030204" pitchFamily="34" charset="0"/>
              </a:rPr>
              <a:t>assessmen</a:t>
            </a:r>
            <a:r>
              <a:rPr lang="en-US" sz="1000" dirty="0">
                <a:latin typeface="+mn-lt"/>
                <a:ea typeface="Calibri Light" panose="020F0302020204030204" pitchFamily="34" charset="0"/>
              </a:rPr>
              <a:t>. 3/23/2018.</a:t>
            </a:r>
            <a:endParaRPr lang="en-US" sz="1000" dirty="0">
              <a:effectLst/>
              <a:latin typeface="+mn-lt"/>
              <a:ea typeface="Calibri Light" panose="020F030202020403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81" y="1295400"/>
            <a:ext cx="7410019" cy="4044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20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Development Videos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Setting Expectations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2/1/2019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A586C-0FF0-4206-B0EB-E9C01C5061B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27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Preceptor Recruitment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Shortage of </a:t>
            </a:r>
            <a:r>
              <a:rPr lang="en-US" dirty="0"/>
              <a:t>preceptors nation-wide for medical student </a:t>
            </a:r>
            <a:r>
              <a:rPr lang="en-US" dirty="0" smtClean="0"/>
              <a:t>education </a:t>
            </a:r>
          </a:p>
          <a:p>
            <a:r>
              <a:rPr lang="en-US" dirty="0" smtClean="0"/>
              <a:t>Can we increase the </a:t>
            </a:r>
            <a:r>
              <a:rPr lang="en-US" dirty="0"/>
              <a:t>number of preceptors </a:t>
            </a:r>
            <a:r>
              <a:rPr lang="en-US" dirty="0" smtClean="0"/>
              <a:t>by offering certification </a:t>
            </a:r>
            <a:r>
              <a:rPr lang="en-US" dirty="0"/>
              <a:t>credit through </a:t>
            </a:r>
            <a:r>
              <a:rPr lang="en-US" dirty="0" smtClean="0"/>
              <a:t>the </a:t>
            </a:r>
            <a:r>
              <a:rPr lang="en-US" dirty="0"/>
              <a:t>ABFM for developing a short-term relationship with learners </a:t>
            </a:r>
            <a:r>
              <a:rPr lang="en-US" dirty="0" smtClean="0"/>
              <a:t>to</a:t>
            </a:r>
            <a:r>
              <a:rPr lang="en-US" dirty="0"/>
              <a:t> </a:t>
            </a:r>
            <a:r>
              <a:rPr lang="en-US" dirty="0" smtClean="0"/>
              <a:t>improve </a:t>
            </a:r>
            <a:r>
              <a:rPr lang="en-US" dirty="0"/>
              <a:t>patient </a:t>
            </a:r>
            <a:r>
              <a:rPr lang="en-US" dirty="0" smtClean="0"/>
              <a:t>care?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2/1/2019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A586C-0FF0-4206-B0EB-E9C01C5061B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2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dirty="0" smtClean="0"/>
              <a:t>Complete </a:t>
            </a:r>
            <a:r>
              <a:rPr lang="en-US" dirty="0"/>
              <a:t>at least 180 1:1 contact hours with </a:t>
            </a:r>
            <a:r>
              <a:rPr lang="en-US" dirty="0" smtClean="0"/>
              <a:t>learners</a:t>
            </a:r>
            <a:endParaRPr lang="en-US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dirty="0" smtClean="0"/>
              <a:t>Participate </a:t>
            </a:r>
            <a:r>
              <a:rPr lang="en-US" dirty="0"/>
              <a:t>in 2</a:t>
            </a:r>
            <a:r>
              <a:rPr lang="en-US" dirty="0" smtClean="0"/>
              <a:t> interventions to </a:t>
            </a:r>
            <a:r>
              <a:rPr lang="en-US" dirty="0"/>
              <a:t>improve teaching skills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dirty="0" smtClean="0"/>
              <a:t>Review </a:t>
            </a:r>
            <a:r>
              <a:rPr lang="en-US" dirty="0"/>
              <a:t>and </a:t>
            </a:r>
            <a:r>
              <a:rPr lang="en-US" dirty="0" smtClean="0"/>
              <a:t>reflect </a:t>
            </a:r>
            <a:r>
              <a:rPr lang="en-US" dirty="0"/>
              <a:t>on the results of the intervention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dirty="0" smtClean="0"/>
              <a:t>Complete </a:t>
            </a:r>
            <a:r>
              <a:rPr lang="en-US" dirty="0"/>
              <a:t>an </a:t>
            </a:r>
            <a:r>
              <a:rPr lang="en-US" dirty="0" smtClean="0"/>
              <a:t>attestation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dirty="0" smtClean="0"/>
              <a:t>Timeframe:  June 1-December 31, 2018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dirty="0" smtClean="0"/>
              <a:t>Goal:  recruit 25 preceptors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2/1/2019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A586C-0FF0-4206-B0EB-E9C01C5061B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00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2/1/2019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A586C-0FF0-4206-B0EB-E9C01C5061B6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1756"/>
            <a:ext cx="9144000" cy="5254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75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414141"/>
      </a:dk1>
      <a:lt1>
        <a:srgbClr val="FFFFFF"/>
      </a:lt1>
      <a:dk2>
        <a:srgbClr val="284B90"/>
      </a:dk2>
      <a:lt2>
        <a:srgbClr val="909090"/>
      </a:lt2>
      <a:accent1>
        <a:srgbClr val="BBE0E3"/>
      </a:accent1>
      <a:accent2>
        <a:srgbClr val="335FB7"/>
      </a:accent2>
      <a:accent3>
        <a:srgbClr val="FFFFFF"/>
      </a:accent3>
      <a:accent4>
        <a:srgbClr val="363636"/>
      </a:accent4>
      <a:accent5>
        <a:srgbClr val="DAEDEF"/>
      </a:accent5>
      <a:accent6>
        <a:srgbClr val="2D55A6"/>
      </a:accent6>
      <a:hlink>
        <a:srgbClr val="99CC00"/>
      </a:hlink>
      <a:folHlink>
        <a:srgbClr val="E9E08B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414141"/>
        </a:dk1>
        <a:lt1>
          <a:srgbClr val="FFFFFF"/>
        </a:lt1>
        <a:dk2>
          <a:srgbClr val="284B90"/>
        </a:dk2>
        <a:lt2>
          <a:srgbClr val="909090"/>
        </a:lt2>
        <a:accent1>
          <a:srgbClr val="BBE0E3"/>
        </a:accent1>
        <a:accent2>
          <a:srgbClr val="335FB7"/>
        </a:accent2>
        <a:accent3>
          <a:srgbClr val="FFFFFF"/>
        </a:accent3>
        <a:accent4>
          <a:srgbClr val="363636"/>
        </a:accent4>
        <a:accent5>
          <a:srgbClr val="DAEDEF"/>
        </a:accent5>
        <a:accent6>
          <a:srgbClr val="2D55A6"/>
        </a:accent6>
        <a:hlink>
          <a:srgbClr val="99CC00"/>
        </a:hlink>
        <a:folHlink>
          <a:srgbClr val="E9E08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3">
      <a:dk1>
        <a:srgbClr val="414141"/>
      </a:dk1>
      <a:lt1>
        <a:srgbClr val="FFFFFF"/>
      </a:lt1>
      <a:dk2>
        <a:srgbClr val="284B90"/>
      </a:dk2>
      <a:lt2>
        <a:srgbClr val="909090"/>
      </a:lt2>
      <a:accent1>
        <a:srgbClr val="BBE0E3"/>
      </a:accent1>
      <a:accent2>
        <a:srgbClr val="335FB7"/>
      </a:accent2>
      <a:accent3>
        <a:srgbClr val="FFFFFF"/>
      </a:accent3>
      <a:accent4>
        <a:srgbClr val="363636"/>
      </a:accent4>
      <a:accent5>
        <a:srgbClr val="DAEDEF"/>
      </a:accent5>
      <a:accent6>
        <a:srgbClr val="2D55A6"/>
      </a:accent6>
      <a:hlink>
        <a:srgbClr val="99CC00"/>
      </a:hlink>
      <a:folHlink>
        <a:srgbClr val="E9E08B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414141"/>
        </a:dk1>
        <a:lt1>
          <a:srgbClr val="FFFFFF"/>
        </a:lt1>
        <a:dk2>
          <a:srgbClr val="284B90"/>
        </a:dk2>
        <a:lt2>
          <a:srgbClr val="909090"/>
        </a:lt2>
        <a:accent1>
          <a:srgbClr val="BBE0E3"/>
        </a:accent1>
        <a:accent2>
          <a:srgbClr val="335FB7"/>
        </a:accent2>
        <a:accent3>
          <a:srgbClr val="FFFFFF"/>
        </a:accent3>
        <a:accent4>
          <a:srgbClr val="363636"/>
        </a:accent4>
        <a:accent5>
          <a:srgbClr val="DAEDEF"/>
        </a:accent5>
        <a:accent6>
          <a:srgbClr val="2D55A6"/>
        </a:accent6>
        <a:hlink>
          <a:srgbClr val="99CC00"/>
        </a:hlink>
        <a:folHlink>
          <a:srgbClr val="E9E08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5546</TotalTime>
  <Words>1061</Words>
  <Application>Microsoft Office PowerPoint</Application>
  <PresentationFormat>On-screen Show (4:3)</PresentationFormat>
  <Paragraphs>194</Paragraphs>
  <Slides>21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Default Design</vt:lpstr>
      <vt:lpstr>Custom Design</vt:lpstr>
      <vt:lpstr>Addressing the challenges of preceptor development and recruitment</vt:lpstr>
      <vt:lpstr>PowerPoint Presentation</vt:lpstr>
      <vt:lpstr>Objectives</vt:lpstr>
      <vt:lpstr>Objectives</vt:lpstr>
      <vt:lpstr>PowerPoint Presentation</vt:lpstr>
      <vt:lpstr>Faculty Development Videos</vt:lpstr>
      <vt:lpstr>Preceptor Recruitment</vt:lpstr>
      <vt:lpstr>Project Design</vt:lpstr>
      <vt:lpstr>PowerPoint Presentation</vt:lpstr>
      <vt:lpstr>Preceptor Development</vt:lpstr>
      <vt:lpstr>Faculty Development Videos</vt:lpstr>
      <vt:lpstr>PowerPoint Presentation</vt:lpstr>
      <vt:lpstr>PowerPoint Presentation</vt:lpstr>
      <vt:lpstr>PowerPoint Presentation</vt:lpstr>
      <vt:lpstr>Pre-data</vt:lpstr>
      <vt:lpstr>Post-data</vt:lpstr>
      <vt:lpstr>Changes to teaching</vt:lpstr>
      <vt:lpstr>Challenges</vt:lpstr>
      <vt:lpstr>Future vision</vt:lpstr>
      <vt:lpstr> “Thank you so much for your help and always being available during the process.  It was definitely the most useful Part IV I have been involved in, and really did help me with areas I needed to work on.”</vt:lpstr>
      <vt:lpstr>Questions?</vt:lpstr>
    </vt:vector>
  </TitlesOfParts>
  <Company>UNC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UNC</dc:creator>
  <cp:lastModifiedBy>Evans, Kelly</cp:lastModifiedBy>
  <cp:revision>202</cp:revision>
  <dcterms:created xsi:type="dcterms:W3CDTF">2005-07-06T13:35:28Z</dcterms:created>
  <dcterms:modified xsi:type="dcterms:W3CDTF">2019-01-21T15:25:36Z</dcterms:modified>
</cp:coreProperties>
</file>