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64" r:id="rId2"/>
    <p:sldId id="262" r:id="rId3"/>
    <p:sldId id="288" r:id="rId4"/>
    <p:sldId id="282" r:id="rId5"/>
    <p:sldId id="265" r:id="rId6"/>
    <p:sldId id="287" r:id="rId7"/>
    <p:sldId id="289" r:id="rId8"/>
    <p:sldId id="266" r:id="rId9"/>
    <p:sldId id="267" r:id="rId10"/>
    <p:sldId id="273" r:id="rId11"/>
    <p:sldId id="283" r:id="rId12"/>
    <p:sldId id="277" r:id="rId13"/>
    <p:sldId id="276" r:id="rId14"/>
    <p:sldId id="278" r:id="rId15"/>
    <p:sldId id="284" r:id="rId16"/>
    <p:sldId id="275" r:id="rId17"/>
    <p:sldId id="270" r:id="rId18"/>
    <p:sldId id="268" r:id="rId19"/>
    <p:sldId id="272" r:id="rId20"/>
    <p:sldId id="269" r:id="rId21"/>
    <p:sldId id="274" r:id="rId22"/>
    <p:sldId id="271" r:id="rId23"/>
    <p:sldId id="279" r:id="rId24"/>
    <p:sldId id="281" r:id="rId25"/>
    <p:sldId id="285" r:id="rId26"/>
    <p:sldId id="280" r:id="rId27"/>
    <p:sldId id="286" r:id="rId28"/>
    <p:sldId id="263" r:id="rId29"/>
  </p:sldIdLst>
  <p:sldSz cx="9144000" cy="6858000" type="screen4x3"/>
  <p:notesSz cx="6858000" cy="13906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p:restoredTop sz="71088" autoAdjust="0"/>
  </p:normalViewPr>
  <p:slideViewPr>
    <p:cSldViewPr snapToGrid="0" snapToObjects="1">
      <p:cViewPr varScale="1">
        <p:scale>
          <a:sx n="64" d="100"/>
          <a:sy n="64" d="100"/>
        </p:scale>
        <p:origin x="225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2224E90-B501-44E3-B83F-730EF18F5AAB}"/>
    <pc:docChg chg="modSld">
      <pc:chgData name="" userId="" providerId="" clId="Web-{72224E90-B501-44E3-B83F-730EF18F5AAB}" dt="2019-01-30T02:18:15.252" v="186" actId="20577"/>
      <pc:docMkLst>
        <pc:docMk/>
      </pc:docMkLst>
      <pc:sldChg chg="modSp">
        <pc:chgData name="" userId="" providerId="" clId="Web-{72224E90-B501-44E3-B83F-730EF18F5AAB}" dt="2019-01-30T02:10:20.764" v="14" actId="20577"/>
        <pc:sldMkLst>
          <pc:docMk/>
          <pc:sldMk cId="428374005" sldId="262"/>
        </pc:sldMkLst>
        <pc:spChg chg="mod">
          <ac:chgData name="" userId="" providerId="" clId="Web-{72224E90-B501-44E3-B83F-730EF18F5AAB}" dt="2019-01-30T02:10:20.764" v="14" actId="20577"/>
          <ac:spMkLst>
            <pc:docMk/>
            <pc:sldMk cId="428374005" sldId="262"/>
            <ac:spMk id="3" creationId="{00000000-0000-0000-0000-000000000000}"/>
          </ac:spMkLst>
        </pc:spChg>
      </pc:sldChg>
      <pc:sldChg chg="modSp">
        <pc:chgData name="" userId="" providerId="" clId="Web-{72224E90-B501-44E3-B83F-730EF18F5AAB}" dt="2019-01-30T02:13:49.312" v="94" actId="20577"/>
        <pc:sldMkLst>
          <pc:docMk/>
          <pc:sldMk cId="2424855031" sldId="273"/>
        </pc:sldMkLst>
        <pc:spChg chg="mod">
          <ac:chgData name="" userId="" providerId="" clId="Web-{72224E90-B501-44E3-B83F-730EF18F5AAB}" dt="2019-01-30T02:13:49.312" v="94" actId="20577"/>
          <ac:spMkLst>
            <pc:docMk/>
            <pc:sldMk cId="2424855031" sldId="273"/>
            <ac:spMk id="2" creationId="{8FF95390-573D-48E1-A78E-BD221DB9091F}"/>
          </ac:spMkLst>
        </pc:spChg>
      </pc:sldChg>
      <pc:sldChg chg="modSp">
        <pc:chgData name="" userId="" providerId="" clId="Web-{72224E90-B501-44E3-B83F-730EF18F5AAB}" dt="2019-01-30T02:13:57.578" v="96" actId="20577"/>
        <pc:sldMkLst>
          <pc:docMk/>
          <pc:sldMk cId="829404825" sldId="277"/>
        </pc:sldMkLst>
        <pc:spChg chg="mod">
          <ac:chgData name="" userId="" providerId="" clId="Web-{72224E90-B501-44E3-B83F-730EF18F5AAB}" dt="2019-01-30T02:13:57.578" v="96" actId="20577"/>
          <ac:spMkLst>
            <pc:docMk/>
            <pc:sldMk cId="829404825" sldId="277"/>
            <ac:spMk id="3" creationId="{0C5900E3-3AB3-46BD-990B-9707F75025E8}"/>
          </ac:spMkLst>
        </pc:spChg>
      </pc:sldChg>
      <pc:sldChg chg="modSp">
        <pc:chgData name="" userId="" providerId="" clId="Web-{72224E90-B501-44E3-B83F-730EF18F5AAB}" dt="2019-01-30T02:16:36.751" v="157" actId="20577"/>
        <pc:sldMkLst>
          <pc:docMk/>
          <pc:sldMk cId="3773191524" sldId="280"/>
        </pc:sldMkLst>
        <pc:spChg chg="mod">
          <ac:chgData name="" userId="" providerId="" clId="Web-{72224E90-B501-44E3-B83F-730EF18F5AAB}" dt="2019-01-30T02:16:36.751" v="157" actId="20577"/>
          <ac:spMkLst>
            <pc:docMk/>
            <pc:sldMk cId="3773191524" sldId="280"/>
            <ac:spMk id="6" creationId="{AFF6B34E-C8E0-4624-BC14-8CC44D815465}"/>
          </ac:spMkLst>
        </pc:spChg>
      </pc:sldChg>
      <pc:sldChg chg="modSp">
        <pc:chgData name="" userId="" providerId="" clId="Web-{72224E90-B501-44E3-B83F-730EF18F5AAB}" dt="2019-01-30T02:13:05.031" v="82" actId="20577"/>
        <pc:sldMkLst>
          <pc:docMk/>
          <pc:sldMk cId="2900346018" sldId="282"/>
        </pc:sldMkLst>
        <pc:spChg chg="mod">
          <ac:chgData name="" userId="" providerId="" clId="Web-{72224E90-B501-44E3-B83F-730EF18F5AAB}" dt="2019-01-30T02:13:05.031" v="82" actId="20577"/>
          <ac:spMkLst>
            <pc:docMk/>
            <pc:sldMk cId="2900346018" sldId="282"/>
            <ac:spMk id="2" creationId="{20D3D8E5-CFC1-4301-88C3-BE681974CF9A}"/>
          </ac:spMkLst>
        </pc:spChg>
      </pc:sldChg>
      <pc:sldChg chg="modSp">
        <pc:chgData name="" userId="" providerId="" clId="Web-{72224E90-B501-44E3-B83F-730EF18F5AAB}" dt="2019-01-30T02:18:15.252" v="185" actId="20577"/>
        <pc:sldMkLst>
          <pc:docMk/>
          <pc:sldMk cId="3284932400" sldId="286"/>
        </pc:sldMkLst>
        <pc:spChg chg="mod">
          <ac:chgData name="" userId="" providerId="" clId="Web-{72224E90-B501-44E3-B83F-730EF18F5AAB}" dt="2019-01-30T02:18:15.252" v="185" actId="20577"/>
          <ac:spMkLst>
            <pc:docMk/>
            <pc:sldMk cId="3284932400" sldId="286"/>
            <ac:spMk id="4" creationId="{CAA0E5F7-36EC-4E1D-9947-D01DEE82DC90}"/>
          </ac:spMkLst>
        </pc:spChg>
      </pc:sldChg>
      <pc:sldChg chg="modSp">
        <pc:chgData name="" userId="" providerId="" clId="Web-{72224E90-B501-44E3-B83F-730EF18F5AAB}" dt="2019-01-30T02:12:27.546" v="76" actId="20577"/>
        <pc:sldMkLst>
          <pc:docMk/>
          <pc:sldMk cId="1544029587" sldId="288"/>
        </pc:sldMkLst>
        <pc:spChg chg="mod">
          <ac:chgData name="" userId="" providerId="" clId="Web-{72224E90-B501-44E3-B83F-730EF18F5AAB}" dt="2019-01-30T02:12:27.546" v="76" actId="20577"/>
          <ac:spMkLst>
            <pc:docMk/>
            <pc:sldMk cId="1544029587" sldId="288"/>
            <ac:spMk id="3" creationId="{00000000-0000-0000-0000-000000000000}"/>
          </ac:spMkLst>
        </pc:spChg>
      </pc:sldChg>
    </pc:docChg>
  </pc:docChgLst>
  <pc:docChgLst>
    <pc:chgData clId="Web-{FACA3AA1-30DE-43C2-A469-5352ABB8801B}"/>
    <pc:docChg chg="sldOrd">
      <pc:chgData name="" userId="" providerId="" clId="Web-{FACA3AA1-30DE-43C2-A469-5352ABB8801B}" dt="2019-02-01T15:25:17.610" v="2"/>
      <pc:docMkLst>
        <pc:docMk/>
      </pc:docMkLst>
      <pc:sldChg chg="ord">
        <pc:chgData name="" userId="" providerId="" clId="Web-{FACA3AA1-30DE-43C2-A469-5352ABB8801B}" dt="2019-02-01T15:25:17.610" v="2"/>
        <pc:sldMkLst>
          <pc:docMk/>
          <pc:sldMk cId="1597212515" sldId="285"/>
        </pc:sldMkLst>
      </pc:sldChg>
    </pc:docChg>
  </pc:docChgLst>
  <pc:docChgLst>
    <pc:chgData clId="Web-{B498461F-4AC3-49F8-89D9-806B6661D265}"/>
    <pc:docChg chg="modSld sldOrd">
      <pc:chgData name="" userId="" providerId="" clId="Web-{B498461F-4AC3-49F8-89D9-806B6661D265}" dt="2019-02-01T14:44:43.067" v="174"/>
      <pc:docMkLst>
        <pc:docMk/>
      </pc:docMkLst>
      <pc:sldChg chg="modNotes">
        <pc:chgData name="" userId="" providerId="" clId="Web-{B498461F-4AC3-49F8-89D9-806B6661D265}" dt="2019-02-01T14:44:43.067" v="174"/>
        <pc:sldMkLst>
          <pc:docMk/>
          <pc:sldMk cId="3098249712" sldId="269"/>
        </pc:sldMkLst>
      </pc:sldChg>
      <pc:sldChg chg="modNotes">
        <pc:chgData name="" userId="" providerId="" clId="Web-{B498461F-4AC3-49F8-89D9-806B6661D265}" dt="2019-02-01T14:41:22.639" v="130"/>
        <pc:sldMkLst>
          <pc:docMk/>
          <pc:sldMk cId="3793733193" sldId="270"/>
        </pc:sldMkLst>
      </pc:sldChg>
      <pc:sldChg chg="modNotes">
        <pc:chgData name="" userId="" providerId="" clId="Web-{B498461F-4AC3-49F8-89D9-806B6661D265}" dt="2019-02-01T14:43:44.973" v="153"/>
        <pc:sldMkLst>
          <pc:docMk/>
          <pc:sldMk cId="2475029344" sldId="272"/>
        </pc:sldMkLst>
      </pc:sldChg>
      <pc:sldChg chg="modNotes">
        <pc:chgData name="" userId="" providerId="" clId="Web-{B498461F-4AC3-49F8-89D9-806B6661D265}" dt="2019-02-01T14:44:17.145" v="162"/>
        <pc:sldMkLst>
          <pc:docMk/>
          <pc:sldMk cId="3113431168" sldId="274"/>
        </pc:sldMkLst>
      </pc:sldChg>
      <pc:sldChg chg="modNotes">
        <pc:chgData name="" userId="" providerId="" clId="Web-{B498461F-4AC3-49F8-89D9-806B6661D265}" dt="2019-02-01T14:37:38.574" v="50"/>
        <pc:sldMkLst>
          <pc:docMk/>
          <pc:sldMk cId="1887302345" sldId="275"/>
        </pc:sldMkLst>
      </pc:sldChg>
      <pc:sldChg chg="ord">
        <pc:chgData name="" userId="" providerId="" clId="Web-{B498461F-4AC3-49F8-89D9-806B6661D265}" dt="2019-02-01T14:42:06.331" v="133"/>
        <pc:sldMkLst>
          <pc:docMk/>
          <pc:sldMk cId="3773191524" sldId="280"/>
        </pc:sldMkLst>
      </pc:sldChg>
      <pc:sldChg chg="modNotes">
        <pc:chgData name="" userId="" providerId="" clId="Web-{B498461F-4AC3-49F8-89D9-806B6661D265}" dt="2019-02-01T14:38:45.465" v="56"/>
        <pc:sldMkLst>
          <pc:docMk/>
          <pc:sldMk cId="1597212515" sldId="285"/>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'Matched Figures examples'!$C$100</c:f>
              <c:strCache>
                <c:ptCount val="1"/>
                <c:pt idx="0">
                  <c:v>Baseline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'Matched Figures examples'!$D$99:$H$99</c:f>
              <c:strCache>
                <c:ptCount val="5"/>
                <c:pt idx="0">
                  <c:v>Low</c:v>
                </c:pt>
                <c:pt idx="1">
                  <c:v>2</c:v>
                </c:pt>
                <c:pt idx="2">
                  <c:v>Moderate</c:v>
                </c:pt>
                <c:pt idx="3">
                  <c:v>4</c:v>
                </c:pt>
                <c:pt idx="4">
                  <c:v>High</c:v>
                </c:pt>
              </c:strCache>
            </c:strRef>
          </c:cat>
          <c:val>
            <c:numRef>
              <c:f>'Matched Figures examples'!$D$100:$H$100</c:f>
              <c:numCache>
                <c:formatCode>General</c:formatCode>
                <c:ptCount val="5"/>
                <c:pt idx="0">
                  <c:v>21</c:v>
                </c:pt>
                <c:pt idx="1">
                  <c:v>34</c:v>
                </c:pt>
                <c:pt idx="2">
                  <c:v>36</c:v>
                </c:pt>
                <c:pt idx="3">
                  <c:v>12</c:v>
                </c:pt>
                <c:pt idx="4">
                  <c:v>7</c:v>
                </c:pt>
              </c:numCache>
            </c:numRef>
          </c:val>
          <c:extLst>
            <c:ext xmlns:c16="http://schemas.microsoft.com/office/drawing/2014/chart" uri="{C3380CC4-5D6E-409C-BE32-E72D297353CC}">
              <c16:uniqueId val="{00000000-5A3B-44F1-BF75-A825AB65E32C}"/>
            </c:ext>
          </c:extLst>
        </c:ser>
        <c:ser>
          <c:idx val="1"/>
          <c:order val="1"/>
          <c:tx>
            <c:strRef>
              <c:f>'Matched Figures examples'!$C$101</c:f>
              <c:strCache>
                <c:ptCount val="1"/>
                <c:pt idx="0">
                  <c:v>End of Clerkship</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'Matched Figures examples'!$D$99:$H$99</c:f>
              <c:strCache>
                <c:ptCount val="5"/>
                <c:pt idx="0">
                  <c:v>Low</c:v>
                </c:pt>
                <c:pt idx="1">
                  <c:v>2</c:v>
                </c:pt>
                <c:pt idx="2">
                  <c:v>Moderate</c:v>
                </c:pt>
                <c:pt idx="3">
                  <c:v>4</c:v>
                </c:pt>
                <c:pt idx="4">
                  <c:v>High</c:v>
                </c:pt>
              </c:strCache>
            </c:strRef>
          </c:cat>
          <c:val>
            <c:numRef>
              <c:f>'Matched Figures examples'!$D$101:$H$101</c:f>
              <c:numCache>
                <c:formatCode>General</c:formatCode>
                <c:ptCount val="5"/>
                <c:pt idx="0">
                  <c:v>0</c:v>
                </c:pt>
                <c:pt idx="1">
                  <c:v>1</c:v>
                </c:pt>
                <c:pt idx="2">
                  <c:v>34</c:v>
                </c:pt>
                <c:pt idx="3">
                  <c:v>55</c:v>
                </c:pt>
                <c:pt idx="4">
                  <c:v>20</c:v>
                </c:pt>
              </c:numCache>
            </c:numRef>
          </c:val>
          <c:extLst>
            <c:ext xmlns:c16="http://schemas.microsoft.com/office/drawing/2014/chart" uri="{C3380CC4-5D6E-409C-BE32-E72D297353CC}">
              <c16:uniqueId val="{00000001-5A3B-44F1-BF75-A825AB65E32C}"/>
            </c:ext>
          </c:extLst>
        </c:ser>
        <c:dLbls>
          <c:showLegendKey val="0"/>
          <c:showVal val="1"/>
          <c:showCatName val="0"/>
          <c:showSerName val="0"/>
          <c:showPercent val="0"/>
          <c:showBubbleSize val="0"/>
        </c:dLbls>
        <c:gapWidth val="150"/>
        <c:overlap val="-25"/>
        <c:axId val="43078784"/>
        <c:axId val="43079936"/>
      </c:barChart>
      <c:catAx>
        <c:axId val="43078784"/>
        <c:scaling>
          <c:orientation val="minMax"/>
        </c:scaling>
        <c:delete val="0"/>
        <c:axPos val="b"/>
        <c:numFmt formatCode="General" sourceLinked="0"/>
        <c:majorTickMark val="none"/>
        <c:minorTickMark val="none"/>
        <c:tickLblPos val="nextTo"/>
        <c:crossAx val="43079936"/>
        <c:crosses val="autoZero"/>
        <c:auto val="1"/>
        <c:lblAlgn val="ctr"/>
        <c:lblOffset val="100"/>
        <c:noMultiLvlLbl val="0"/>
      </c:catAx>
      <c:valAx>
        <c:axId val="43079936"/>
        <c:scaling>
          <c:orientation val="minMax"/>
        </c:scaling>
        <c:delete val="1"/>
        <c:axPos val="l"/>
        <c:numFmt formatCode="General" sourceLinked="1"/>
        <c:majorTickMark val="out"/>
        <c:minorTickMark val="none"/>
        <c:tickLblPos val="nextTo"/>
        <c:crossAx val="43078784"/>
        <c:crosses val="autoZero"/>
        <c:crossBetween val="between"/>
      </c:valAx>
    </c:plotArea>
    <c:legend>
      <c:legendPos val="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'Matched Figures examples'!$C$168</c:f>
              <c:strCache>
                <c:ptCount val="1"/>
                <c:pt idx="0">
                  <c:v>Baseline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'Matched Figures examples'!$D$167:$H$167</c:f>
              <c:strCache>
                <c:ptCount val="5"/>
                <c:pt idx="0">
                  <c:v>Low</c:v>
                </c:pt>
                <c:pt idx="1">
                  <c:v>2</c:v>
                </c:pt>
                <c:pt idx="2">
                  <c:v>Moderate</c:v>
                </c:pt>
                <c:pt idx="3">
                  <c:v>4</c:v>
                </c:pt>
                <c:pt idx="4">
                  <c:v>High</c:v>
                </c:pt>
              </c:strCache>
            </c:strRef>
          </c:cat>
          <c:val>
            <c:numRef>
              <c:f>'Matched Figures examples'!$D$168:$H$168</c:f>
              <c:numCache>
                <c:formatCode>General</c:formatCode>
                <c:ptCount val="5"/>
                <c:pt idx="0">
                  <c:v>14</c:v>
                </c:pt>
                <c:pt idx="1">
                  <c:v>25</c:v>
                </c:pt>
                <c:pt idx="2">
                  <c:v>36</c:v>
                </c:pt>
                <c:pt idx="3">
                  <c:v>26</c:v>
                </c:pt>
                <c:pt idx="4">
                  <c:v>9</c:v>
                </c:pt>
              </c:numCache>
            </c:numRef>
          </c:val>
          <c:extLst>
            <c:ext xmlns:c16="http://schemas.microsoft.com/office/drawing/2014/chart" uri="{C3380CC4-5D6E-409C-BE32-E72D297353CC}">
              <c16:uniqueId val="{00000000-5509-4462-9F7A-7AC74E37D559}"/>
            </c:ext>
          </c:extLst>
        </c:ser>
        <c:ser>
          <c:idx val="1"/>
          <c:order val="1"/>
          <c:tx>
            <c:strRef>
              <c:f>'Matched Figures examples'!$C$169</c:f>
              <c:strCache>
                <c:ptCount val="1"/>
                <c:pt idx="0">
                  <c:v>End of Clerkship</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'Matched Figures examples'!$D$167:$H$167</c:f>
              <c:strCache>
                <c:ptCount val="5"/>
                <c:pt idx="0">
                  <c:v>Low</c:v>
                </c:pt>
                <c:pt idx="1">
                  <c:v>2</c:v>
                </c:pt>
                <c:pt idx="2">
                  <c:v>Moderate</c:v>
                </c:pt>
                <c:pt idx="3">
                  <c:v>4</c:v>
                </c:pt>
                <c:pt idx="4">
                  <c:v>High</c:v>
                </c:pt>
              </c:strCache>
            </c:strRef>
          </c:cat>
          <c:val>
            <c:numRef>
              <c:f>'Matched Figures examples'!$D$169:$H$169</c:f>
              <c:numCache>
                <c:formatCode>General</c:formatCode>
                <c:ptCount val="5"/>
                <c:pt idx="0">
                  <c:v>0</c:v>
                </c:pt>
                <c:pt idx="1">
                  <c:v>3</c:v>
                </c:pt>
                <c:pt idx="2">
                  <c:v>21</c:v>
                </c:pt>
                <c:pt idx="3">
                  <c:v>53</c:v>
                </c:pt>
                <c:pt idx="4">
                  <c:v>33</c:v>
                </c:pt>
              </c:numCache>
            </c:numRef>
          </c:val>
          <c:extLst>
            <c:ext xmlns:c16="http://schemas.microsoft.com/office/drawing/2014/chart" uri="{C3380CC4-5D6E-409C-BE32-E72D297353CC}">
              <c16:uniqueId val="{00000001-5509-4462-9F7A-7AC74E37D559}"/>
            </c:ext>
          </c:extLst>
        </c:ser>
        <c:dLbls>
          <c:showLegendKey val="0"/>
          <c:showVal val="1"/>
          <c:showCatName val="0"/>
          <c:showSerName val="0"/>
          <c:showPercent val="0"/>
          <c:showBubbleSize val="0"/>
        </c:dLbls>
        <c:gapWidth val="150"/>
        <c:overlap val="-25"/>
        <c:axId val="59703680"/>
        <c:axId val="59705216"/>
      </c:barChart>
      <c:catAx>
        <c:axId val="59703680"/>
        <c:scaling>
          <c:orientation val="minMax"/>
        </c:scaling>
        <c:delete val="0"/>
        <c:axPos val="b"/>
        <c:numFmt formatCode="General" sourceLinked="0"/>
        <c:majorTickMark val="none"/>
        <c:minorTickMark val="none"/>
        <c:tickLblPos val="nextTo"/>
        <c:crossAx val="59705216"/>
        <c:crosses val="autoZero"/>
        <c:auto val="1"/>
        <c:lblAlgn val="ctr"/>
        <c:lblOffset val="100"/>
        <c:noMultiLvlLbl val="0"/>
      </c:catAx>
      <c:valAx>
        <c:axId val="59705216"/>
        <c:scaling>
          <c:orientation val="minMax"/>
        </c:scaling>
        <c:delete val="1"/>
        <c:axPos val="l"/>
        <c:numFmt formatCode="General" sourceLinked="1"/>
        <c:majorTickMark val="out"/>
        <c:minorTickMark val="none"/>
        <c:tickLblPos val="nextTo"/>
        <c:crossAx val="59703680"/>
        <c:crosses val="autoZero"/>
        <c:crossBetween val="between"/>
      </c:valAx>
    </c:plotArea>
    <c:legend>
      <c:legendPos val="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A7E888-7A1C-4C73-9C8B-6AC484ACC705}" type="doc">
      <dgm:prSet loTypeId="urn:microsoft.com/office/officeart/2005/8/layout/pyramid1" loCatId="pyramid" qsTypeId="urn:microsoft.com/office/officeart/2005/8/quickstyle/simple1" qsCatId="simple" csTypeId="urn:microsoft.com/office/officeart/2005/8/colors/accent1_2" csCatId="accent1" phldr="1"/>
      <dgm:spPr/>
    </dgm:pt>
    <dgm:pt modelId="{B78B8913-F219-4FB6-A95F-9D4570113EC9}">
      <dgm:prSet phldrT="[Text]" custT="1"/>
      <dgm:spPr/>
      <dgm:t>
        <a:bodyPr/>
        <a:lstStyle/>
        <a:p>
          <a:r>
            <a:rPr lang="en-US" sz="1800" dirty="0"/>
            <a:t>Counseling &amp; education</a:t>
          </a:r>
          <a:endParaRPr lang="en-GB" sz="1800" dirty="0"/>
        </a:p>
      </dgm:t>
    </dgm:pt>
    <dgm:pt modelId="{F9B4075E-1DB0-4349-A658-B66C0C8F23CB}" type="parTrans" cxnId="{9A9CBF13-8E51-42E2-BF81-87E20BAE592D}">
      <dgm:prSet/>
      <dgm:spPr/>
      <dgm:t>
        <a:bodyPr/>
        <a:lstStyle/>
        <a:p>
          <a:endParaRPr lang="en-GB"/>
        </a:p>
      </dgm:t>
    </dgm:pt>
    <dgm:pt modelId="{91DFEC43-C5FB-4692-BB70-9CF48E4526FB}" type="sibTrans" cxnId="{9A9CBF13-8E51-42E2-BF81-87E20BAE592D}">
      <dgm:prSet/>
      <dgm:spPr/>
      <dgm:t>
        <a:bodyPr/>
        <a:lstStyle/>
        <a:p>
          <a:endParaRPr lang="en-GB"/>
        </a:p>
      </dgm:t>
    </dgm:pt>
    <dgm:pt modelId="{5FF13EA9-A789-4440-A3AC-BE1F885BDE20}">
      <dgm:prSet phldrT="[Text]"/>
      <dgm:spPr/>
      <dgm:t>
        <a:bodyPr/>
        <a:lstStyle/>
        <a:p>
          <a:r>
            <a:rPr lang="en-US" dirty="0"/>
            <a:t>Clinical Interventions</a:t>
          </a:r>
          <a:endParaRPr lang="en-GB" dirty="0"/>
        </a:p>
      </dgm:t>
    </dgm:pt>
    <dgm:pt modelId="{9AFF144D-1446-4FE4-B34E-38B3D8B9238C}" type="parTrans" cxnId="{829DF607-1AC0-4308-8B03-4D27B8DE2E25}">
      <dgm:prSet/>
      <dgm:spPr/>
      <dgm:t>
        <a:bodyPr/>
        <a:lstStyle/>
        <a:p>
          <a:endParaRPr lang="en-GB"/>
        </a:p>
      </dgm:t>
    </dgm:pt>
    <dgm:pt modelId="{E68DCD65-FF79-4B26-B2F3-0ED405463001}" type="sibTrans" cxnId="{829DF607-1AC0-4308-8B03-4D27B8DE2E25}">
      <dgm:prSet/>
      <dgm:spPr/>
      <dgm:t>
        <a:bodyPr/>
        <a:lstStyle/>
        <a:p>
          <a:endParaRPr lang="en-GB"/>
        </a:p>
      </dgm:t>
    </dgm:pt>
    <dgm:pt modelId="{7E4BE475-DED7-4431-BA84-685E09277EAE}">
      <dgm:prSet phldrT="[Text]"/>
      <dgm:spPr/>
      <dgm:t>
        <a:bodyPr/>
        <a:lstStyle/>
        <a:p>
          <a:r>
            <a:rPr lang="en-US" dirty="0"/>
            <a:t>Long-lasting protective Interventions</a:t>
          </a:r>
          <a:endParaRPr lang="en-GB" dirty="0"/>
        </a:p>
      </dgm:t>
    </dgm:pt>
    <dgm:pt modelId="{8C7B810A-C076-479D-A301-7613A0D00D70}" type="parTrans" cxnId="{8B5CD494-C136-4108-82C9-3F11C0CFE536}">
      <dgm:prSet/>
      <dgm:spPr/>
      <dgm:t>
        <a:bodyPr/>
        <a:lstStyle/>
        <a:p>
          <a:endParaRPr lang="en-GB"/>
        </a:p>
      </dgm:t>
    </dgm:pt>
    <dgm:pt modelId="{6A36E2F4-410D-4B0B-AA73-BDDE1DD09493}" type="sibTrans" cxnId="{8B5CD494-C136-4108-82C9-3F11C0CFE536}">
      <dgm:prSet/>
      <dgm:spPr/>
      <dgm:t>
        <a:bodyPr/>
        <a:lstStyle/>
        <a:p>
          <a:endParaRPr lang="en-GB"/>
        </a:p>
      </dgm:t>
    </dgm:pt>
    <dgm:pt modelId="{9B85941E-C80A-40BC-B75E-8C338A62D6C6}">
      <dgm:prSet phldrT="[Text]"/>
      <dgm:spPr/>
      <dgm:t>
        <a:bodyPr/>
        <a:lstStyle/>
        <a:p>
          <a:r>
            <a:rPr lang="en-US" dirty="0"/>
            <a:t>Changing individuals’ default decisions to be healthier</a:t>
          </a:r>
          <a:endParaRPr lang="en-GB" dirty="0"/>
        </a:p>
      </dgm:t>
    </dgm:pt>
    <dgm:pt modelId="{5E6B1C3B-73D5-41C6-A4CE-C849B7A7E409}" type="parTrans" cxnId="{22E988B1-35C4-4111-8E28-42144331EEB3}">
      <dgm:prSet/>
      <dgm:spPr/>
      <dgm:t>
        <a:bodyPr/>
        <a:lstStyle/>
        <a:p>
          <a:endParaRPr lang="en-GB"/>
        </a:p>
      </dgm:t>
    </dgm:pt>
    <dgm:pt modelId="{0925023B-A30E-4BF0-BF01-186837D56612}" type="sibTrans" cxnId="{22E988B1-35C4-4111-8E28-42144331EEB3}">
      <dgm:prSet/>
      <dgm:spPr/>
      <dgm:t>
        <a:bodyPr/>
        <a:lstStyle/>
        <a:p>
          <a:endParaRPr lang="en-GB"/>
        </a:p>
      </dgm:t>
    </dgm:pt>
    <dgm:pt modelId="{DEF96FBB-155E-4D20-ACD7-9DC8ACC80361}">
      <dgm:prSet phldrT="[Text]"/>
      <dgm:spPr/>
      <dgm:t>
        <a:bodyPr/>
        <a:lstStyle/>
        <a:p>
          <a:r>
            <a:rPr lang="en-US" dirty="0"/>
            <a:t>Socioeconomic factors</a:t>
          </a:r>
          <a:endParaRPr lang="en-GB" dirty="0"/>
        </a:p>
      </dgm:t>
    </dgm:pt>
    <dgm:pt modelId="{CF9F1CA7-E0BA-44E7-9C08-ED2D5DA3F88B}" type="parTrans" cxnId="{8EF6B973-EC21-4C3B-A64C-01190FBEF28F}">
      <dgm:prSet/>
      <dgm:spPr/>
      <dgm:t>
        <a:bodyPr/>
        <a:lstStyle/>
        <a:p>
          <a:endParaRPr lang="en-GB"/>
        </a:p>
      </dgm:t>
    </dgm:pt>
    <dgm:pt modelId="{D52285F1-13DF-4C2D-B47F-0A697B320A2A}" type="sibTrans" cxnId="{8EF6B973-EC21-4C3B-A64C-01190FBEF28F}">
      <dgm:prSet/>
      <dgm:spPr/>
      <dgm:t>
        <a:bodyPr/>
        <a:lstStyle/>
        <a:p>
          <a:endParaRPr lang="en-GB"/>
        </a:p>
      </dgm:t>
    </dgm:pt>
    <dgm:pt modelId="{4012C7D5-8039-4BA9-8C59-84EDDDC4CB6D}" type="pres">
      <dgm:prSet presAssocID="{CDA7E888-7A1C-4C73-9C8B-6AC484ACC705}" presName="Name0" presStyleCnt="0">
        <dgm:presLayoutVars>
          <dgm:dir/>
          <dgm:animLvl val="lvl"/>
          <dgm:resizeHandles val="exact"/>
        </dgm:presLayoutVars>
      </dgm:prSet>
      <dgm:spPr/>
    </dgm:pt>
    <dgm:pt modelId="{768CF245-0F07-4C6F-9631-49235158DB0F}" type="pres">
      <dgm:prSet presAssocID="{B78B8913-F219-4FB6-A95F-9D4570113EC9}" presName="Name8" presStyleCnt="0"/>
      <dgm:spPr/>
    </dgm:pt>
    <dgm:pt modelId="{BFE9C2A1-CE52-41D4-9978-F981FE6CFC73}" type="pres">
      <dgm:prSet presAssocID="{B78B8913-F219-4FB6-A95F-9D4570113EC9}" presName="level" presStyleLbl="node1" presStyleIdx="0" presStyleCnt="5">
        <dgm:presLayoutVars>
          <dgm:chMax val="1"/>
          <dgm:bulletEnabled val="1"/>
        </dgm:presLayoutVars>
      </dgm:prSet>
      <dgm:spPr/>
    </dgm:pt>
    <dgm:pt modelId="{C583BB1B-D977-49F1-92B4-C5E2E2D8592D}" type="pres">
      <dgm:prSet presAssocID="{B78B8913-F219-4FB6-A95F-9D4570113EC9}" presName="levelTx" presStyleLbl="revTx" presStyleIdx="0" presStyleCnt="0">
        <dgm:presLayoutVars>
          <dgm:chMax val="1"/>
          <dgm:bulletEnabled val="1"/>
        </dgm:presLayoutVars>
      </dgm:prSet>
      <dgm:spPr/>
    </dgm:pt>
    <dgm:pt modelId="{C4C996AA-A937-4758-8779-940156CDF416}" type="pres">
      <dgm:prSet presAssocID="{5FF13EA9-A789-4440-A3AC-BE1F885BDE20}" presName="Name8" presStyleCnt="0"/>
      <dgm:spPr/>
    </dgm:pt>
    <dgm:pt modelId="{E7FB0D36-F4DD-4880-8B59-F26EAB13772C}" type="pres">
      <dgm:prSet presAssocID="{5FF13EA9-A789-4440-A3AC-BE1F885BDE20}" presName="level" presStyleLbl="node1" presStyleIdx="1" presStyleCnt="5">
        <dgm:presLayoutVars>
          <dgm:chMax val="1"/>
          <dgm:bulletEnabled val="1"/>
        </dgm:presLayoutVars>
      </dgm:prSet>
      <dgm:spPr/>
    </dgm:pt>
    <dgm:pt modelId="{F7127016-FBAC-462B-B23E-4391286D20D6}" type="pres">
      <dgm:prSet presAssocID="{5FF13EA9-A789-4440-A3AC-BE1F885BDE20}" presName="levelTx" presStyleLbl="revTx" presStyleIdx="0" presStyleCnt="0">
        <dgm:presLayoutVars>
          <dgm:chMax val="1"/>
          <dgm:bulletEnabled val="1"/>
        </dgm:presLayoutVars>
      </dgm:prSet>
      <dgm:spPr/>
    </dgm:pt>
    <dgm:pt modelId="{1E0159BB-698D-4714-B180-37B94C5FC69B}" type="pres">
      <dgm:prSet presAssocID="{7E4BE475-DED7-4431-BA84-685E09277EAE}" presName="Name8" presStyleCnt="0"/>
      <dgm:spPr/>
    </dgm:pt>
    <dgm:pt modelId="{53A30AE1-8AC9-40E1-A5AF-11D39D377475}" type="pres">
      <dgm:prSet presAssocID="{7E4BE475-DED7-4431-BA84-685E09277EAE}" presName="level" presStyleLbl="node1" presStyleIdx="2" presStyleCnt="5">
        <dgm:presLayoutVars>
          <dgm:chMax val="1"/>
          <dgm:bulletEnabled val="1"/>
        </dgm:presLayoutVars>
      </dgm:prSet>
      <dgm:spPr/>
    </dgm:pt>
    <dgm:pt modelId="{AD9CAA34-DE1D-4EFF-A21F-B6FA1EB90B70}" type="pres">
      <dgm:prSet presAssocID="{7E4BE475-DED7-4431-BA84-685E09277EAE}" presName="levelTx" presStyleLbl="revTx" presStyleIdx="0" presStyleCnt="0">
        <dgm:presLayoutVars>
          <dgm:chMax val="1"/>
          <dgm:bulletEnabled val="1"/>
        </dgm:presLayoutVars>
      </dgm:prSet>
      <dgm:spPr/>
    </dgm:pt>
    <dgm:pt modelId="{2A3BFC23-B6B2-44F0-BBA3-3CF10E73DF39}" type="pres">
      <dgm:prSet presAssocID="{9B85941E-C80A-40BC-B75E-8C338A62D6C6}" presName="Name8" presStyleCnt="0"/>
      <dgm:spPr/>
    </dgm:pt>
    <dgm:pt modelId="{EB67048E-271B-494E-BC71-97AC46A71828}" type="pres">
      <dgm:prSet presAssocID="{9B85941E-C80A-40BC-B75E-8C338A62D6C6}" presName="level" presStyleLbl="node1" presStyleIdx="3" presStyleCnt="5">
        <dgm:presLayoutVars>
          <dgm:chMax val="1"/>
          <dgm:bulletEnabled val="1"/>
        </dgm:presLayoutVars>
      </dgm:prSet>
      <dgm:spPr/>
    </dgm:pt>
    <dgm:pt modelId="{A185B872-C7BC-4578-8227-0BEAA7C4C216}" type="pres">
      <dgm:prSet presAssocID="{9B85941E-C80A-40BC-B75E-8C338A62D6C6}" presName="levelTx" presStyleLbl="revTx" presStyleIdx="0" presStyleCnt="0">
        <dgm:presLayoutVars>
          <dgm:chMax val="1"/>
          <dgm:bulletEnabled val="1"/>
        </dgm:presLayoutVars>
      </dgm:prSet>
      <dgm:spPr/>
    </dgm:pt>
    <dgm:pt modelId="{6B2DD84D-A053-4D3F-9113-75E8AC9E2009}" type="pres">
      <dgm:prSet presAssocID="{DEF96FBB-155E-4D20-ACD7-9DC8ACC80361}" presName="Name8" presStyleCnt="0"/>
      <dgm:spPr/>
    </dgm:pt>
    <dgm:pt modelId="{0E65EBA9-2C4C-4FEF-A5EF-2911B7BFAF57}" type="pres">
      <dgm:prSet presAssocID="{DEF96FBB-155E-4D20-ACD7-9DC8ACC80361}" presName="level" presStyleLbl="node1" presStyleIdx="4" presStyleCnt="5">
        <dgm:presLayoutVars>
          <dgm:chMax val="1"/>
          <dgm:bulletEnabled val="1"/>
        </dgm:presLayoutVars>
      </dgm:prSet>
      <dgm:spPr/>
    </dgm:pt>
    <dgm:pt modelId="{C36A6FD2-61A0-4A94-8535-3EFC993C0670}" type="pres">
      <dgm:prSet presAssocID="{DEF96FBB-155E-4D20-ACD7-9DC8ACC80361}" presName="levelTx" presStyleLbl="revTx" presStyleIdx="0" presStyleCnt="0">
        <dgm:presLayoutVars>
          <dgm:chMax val="1"/>
          <dgm:bulletEnabled val="1"/>
        </dgm:presLayoutVars>
      </dgm:prSet>
      <dgm:spPr/>
    </dgm:pt>
  </dgm:ptLst>
  <dgm:cxnLst>
    <dgm:cxn modelId="{829DF607-1AC0-4308-8B03-4D27B8DE2E25}" srcId="{CDA7E888-7A1C-4C73-9C8B-6AC484ACC705}" destId="{5FF13EA9-A789-4440-A3AC-BE1F885BDE20}" srcOrd="1" destOrd="0" parTransId="{9AFF144D-1446-4FE4-B34E-38B3D8B9238C}" sibTransId="{E68DCD65-FF79-4B26-B2F3-0ED405463001}"/>
    <dgm:cxn modelId="{9A9CBF13-8E51-42E2-BF81-87E20BAE592D}" srcId="{CDA7E888-7A1C-4C73-9C8B-6AC484ACC705}" destId="{B78B8913-F219-4FB6-A95F-9D4570113EC9}" srcOrd="0" destOrd="0" parTransId="{F9B4075E-1DB0-4349-A658-B66C0C8F23CB}" sibTransId="{91DFEC43-C5FB-4692-BB70-9CF48E4526FB}"/>
    <dgm:cxn modelId="{F16D9E24-78B0-4E37-8886-B6B4B43F0327}" type="presOf" srcId="{DEF96FBB-155E-4D20-ACD7-9DC8ACC80361}" destId="{0E65EBA9-2C4C-4FEF-A5EF-2911B7BFAF57}" srcOrd="0" destOrd="0" presId="urn:microsoft.com/office/officeart/2005/8/layout/pyramid1"/>
    <dgm:cxn modelId="{F6201E31-8989-4CDC-B73C-B2448D5F80C1}" type="presOf" srcId="{DEF96FBB-155E-4D20-ACD7-9DC8ACC80361}" destId="{C36A6FD2-61A0-4A94-8535-3EFC993C0670}" srcOrd="1" destOrd="0" presId="urn:microsoft.com/office/officeart/2005/8/layout/pyramid1"/>
    <dgm:cxn modelId="{7476053A-7597-45FA-A1EA-C1D5FA3D1DF1}" type="presOf" srcId="{9B85941E-C80A-40BC-B75E-8C338A62D6C6}" destId="{A185B872-C7BC-4578-8227-0BEAA7C4C216}" srcOrd="1" destOrd="0" presId="urn:microsoft.com/office/officeart/2005/8/layout/pyramid1"/>
    <dgm:cxn modelId="{B11C726A-20F5-4A80-BE0C-9AC633140437}" type="presOf" srcId="{7E4BE475-DED7-4431-BA84-685E09277EAE}" destId="{AD9CAA34-DE1D-4EFF-A21F-B6FA1EB90B70}" srcOrd="1" destOrd="0" presId="urn:microsoft.com/office/officeart/2005/8/layout/pyramid1"/>
    <dgm:cxn modelId="{703C7152-876D-41A4-985D-DC5D0F334655}" type="presOf" srcId="{5FF13EA9-A789-4440-A3AC-BE1F885BDE20}" destId="{E7FB0D36-F4DD-4880-8B59-F26EAB13772C}" srcOrd="0" destOrd="0" presId="urn:microsoft.com/office/officeart/2005/8/layout/pyramid1"/>
    <dgm:cxn modelId="{8EF6B973-EC21-4C3B-A64C-01190FBEF28F}" srcId="{CDA7E888-7A1C-4C73-9C8B-6AC484ACC705}" destId="{DEF96FBB-155E-4D20-ACD7-9DC8ACC80361}" srcOrd="4" destOrd="0" parTransId="{CF9F1CA7-E0BA-44E7-9C08-ED2D5DA3F88B}" sibTransId="{D52285F1-13DF-4C2D-B47F-0A697B320A2A}"/>
    <dgm:cxn modelId="{55F3D573-2CDD-4D8E-943E-C4FA2516CE96}" type="presOf" srcId="{5FF13EA9-A789-4440-A3AC-BE1F885BDE20}" destId="{F7127016-FBAC-462B-B23E-4391286D20D6}" srcOrd="1" destOrd="0" presId="urn:microsoft.com/office/officeart/2005/8/layout/pyramid1"/>
    <dgm:cxn modelId="{6395CB81-7581-4C2F-BCDE-534035F22B10}" type="presOf" srcId="{B78B8913-F219-4FB6-A95F-9D4570113EC9}" destId="{BFE9C2A1-CE52-41D4-9978-F981FE6CFC73}" srcOrd="0" destOrd="0" presId="urn:microsoft.com/office/officeart/2005/8/layout/pyramid1"/>
    <dgm:cxn modelId="{C1E82883-EEC3-46E3-85AB-430AE71AA367}" type="presOf" srcId="{9B85941E-C80A-40BC-B75E-8C338A62D6C6}" destId="{EB67048E-271B-494E-BC71-97AC46A71828}" srcOrd="0" destOrd="0" presId="urn:microsoft.com/office/officeart/2005/8/layout/pyramid1"/>
    <dgm:cxn modelId="{86948D94-541A-4769-892D-10404C525B1B}" type="presOf" srcId="{CDA7E888-7A1C-4C73-9C8B-6AC484ACC705}" destId="{4012C7D5-8039-4BA9-8C59-84EDDDC4CB6D}" srcOrd="0" destOrd="0" presId="urn:microsoft.com/office/officeart/2005/8/layout/pyramid1"/>
    <dgm:cxn modelId="{8B5CD494-C136-4108-82C9-3F11C0CFE536}" srcId="{CDA7E888-7A1C-4C73-9C8B-6AC484ACC705}" destId="{7E4BE475-DED7-4431-BA84-685E09277EAE}" srcOrd="2" destOrd="0" parTransId="{8C7B810A-C076-479D-A301-7613A0D00D70}" sibTransId="{6A36E2F4-410D-4B0B-AA73-BDDE1DD09493}"/>
    <dgm:cxn modelId="{22E988B1-35C4-4111-8E28-42144331EEB3}" srcId="{CDA7E888-7A1C-4C73-9C8B-6AC484ACC705}" destId="{9B85941E-C80A-40BC-B75E-8C338A62D6C6}" srcOrd="3" destOrd="0" parTransId="{5E6B1C3B-73D5-41C6-A4CE-C849B7A7E409}" sibTransId="{0925023B-A30E-4BF0-BF01-186837D56612}"/>
    <dgm:cxn modelId="{F21B37D2-E642-4A68-8E52-157860B9B775}" type="presOf" srcId="{7E4BE475-DED7-4431-BA84-685E09277EAE}" destId="{53A30AE1-8AC9-40E1-A5AF-11D39D377475}" srcOrd="0" destOrd="0" presId="urn:microsoft.com/office/officeart/2005/8/layout/pyramid1"/>
    <dgm:cxn modelId="{0CB7D3F9-3AC5-49A0-AF3F-BFAAD2EF7039}" type="presOf" srcId="{B78B8913-F219-4FB6-A95F-9D4570113EC9}" destId="{C583BB1B-D977-49F1-92B4-C5E2E2D8592D}" srcOrd="1" destOrd="0" presId="urn:microsoft.com/office/officeart/2005/8/layout/pyramid1"/>
    <dgm:cxn modelId="{E88FD9B1-A0B1-4D08-9DD5-4F5FF3B7F548}" type="presParOf" srcId="{4012C7D5-8039-4BA9-8C59-84EDDDC4CB6D}" destId="{768CF245-0F07-4C6F-9631-49235158DB0F}" srcOrd="0" destOrd="0" presId="urn:microsoft.com/office/officeart/2005/8/layout/pyramid1"/>
    <dgm:cxn modelId="{37E588F8-2568-4190-9CFF-CD48F9C6B358}" type="presParOf" srcId="{768CF245-0F07-4C6F-9631-49235158DB0F}" destId="{BFE9C2A1-CE52-41D4-9978-F981FE6CFC73}" srcOrd="0" destOrd="0" presId="urn:microsoft.com/office/officeart/2005/8/layout/pyramid1"/>
    <dgm:cxn modelId="{46115A76-6231-4EC4-AE86-70AB0C12B07E}" type="presParOf" srcId="{768CF245-0F07-4C6F-9631-49235158DB0F}" destId="{C583BB1B-D977-49F1-92B4-C5E2E2D8592D}" srcOrd="1" destOrd="0" presId="urn:microsoft.com/office/officeart/2005/8/layout/pyramid1"/>
    <dgm:cxn modelId="{AAEED5AC-6C49-4C35-9DDE-D0D161D1B82F}" type="presParOf" srcId="{4012C7D5-8039-4BA9-8C59-84EDDDC4CB6D}" destId="{C4C996AA-A937-4758-8779-940156CDF416}" srcOrd="1" destOrd="0" presId="urn:microsoft.com/office/officeart/2005/8/layout/pyramid1"/>
    <dgm:cxn modelId="{006982B1-D985-48D7-861E-1C6254C2BC7C}" type="presParOf" srcId="{C4C996AA-A937-4758-8779-940156CDF416}" destId="{E7FB0D36-F4DD-4880-8B59-F26EAB13772C}" srcOrd="0" destOrd="0" presId="urn:microsoft.com/office/officeart/2005/8/layout/pyramid1"/>
    <dgm:cxn modelId="{A084EA2A-6691-4562-8651-C7F76ACDCEE8}" type="presParOf" srcId="{C4C996AA-A937-4758-8779-940156CDF416}" destId="{F7127016-FBAC-462B-B23E-4391286D20D6}" srcOrd="1" destOrd="0" presId="urn:microsoft.com/office/officeart/2005/8/layout/pyramid1"/>
    <dgm:cxn modelId="{36D0B34A-BC0C-4853-B3A0-95E69030B321}" type="presParOf" srcId="{4012C7D5-8039-4BA9-8C59-84EDDDC4CB6D}" destId="{1E0159BB-698D-4714-B180-37B94C5FC69B}" srcOrd="2" destOrd="0" presId="urn:microsoft.com/office/officeart/2005/8/layout/pyramid1"/>
    <dgm:cxn modelId="{7A8176D4-C901-42DE-8B65-B841E8A5D5BF}" type="presParOf" srcId="{1E0159BB-698D-4714-B180-37B94C5FC69B}" destId="{53A30AE1-8AC9-40E1-A5AF-11D39D377475}" srcOrd="0" destOrd="0" presId="urn:microsoft.com/office/officeart/2005/8/layout/pyramid1"/>
    <dgm:cxn modelId="{CA964D6A-1826-48B2-A31F-7C6EDDE79239}" type="presParOf" srcId="{1E0159BB-698D-4714-B180-37B94C5FC69B}" destId="{AD9CAA34-DE1D-4EFF-A21F-B6FA1EB90B70}" srcOrd="1" destOrd="0" presId="urn:microsoft.com/office/officeart/2005/8/layout/pyramid1"/>
    <dgm:cxn modelId="{ACF15C1D-CEE1-44BF-8FA9-0A6D64FA8719}" type="presParOf" srcId="{4012C7D5-8039-4BA9-8C59-84EDDDC4CB6D}" destId="{2A3BFC23-B6B2-44F0-BBA3-3CF10E73DF39}" srcOrd="3" destOrd="0" presId="urn:microsoft.com/office/officeart/2005/8/layout/pyramid1"/>
    <dgm:cxn modelId="{7D4C9557-4C69-4E1B-A5D7-8E3B20221CF8}" type="presParOf" srcId="{2A3BFC23-B6B2-44F0-BBA3-3CF10E73DF39}" destId="{EB67048E-271B-494E-BC71-97AC46A71828}" srcOrd="0" destOrd="0" presId="urn:microsoft.com/office/officeart/2005/8/layout/pyramid1"/>
    <dgm:cxn modelId="{66CBEF25-2FA3-4C55-89B1-B10BECCAC556}" type="presParOf" srcId="{2A3BFC23-B6B2-44F0-BBA3-3CF10E73DF39}" destId="{A185B872-C7BC-4578-8227-0BEAA7C4C216}" srcOrd="1" destOrd="0" presId="urn:microsoft.com/office/officeart/2005/8/layout/pyramid1"/>
    <dgm:cxn modelId="{B0206B5D-327E-43B3-8E27-D3237BE4949E}" type="presParOf" srcId="{4012C7D5-8039-4BA9-8C59-84EDDDC4CB6D}" destId="{6B2DD84D-A053-4D3F-9113-75E8AC9E2009}" srcOrd="4" destOrd="0" presId="urn:microsoft.com/office/officeart/2005/8/layout/pyramid1"/>
    <dgm:cxn modelId="{3BC26D2B-1156-458B-92D9-83AC774C2606}" type="presParOf" srcId="{6B2DD84D-A053-4D3F-9113-75E8AC9E2009}" destId="{0E65EBA9-2C4C-4FEF-A5EF-2911B7BFAF57}" srcOrd="0" destOrd="0" presId="urn:microsoft.com/office/officeart/2005/8/layout/pyramid1"/>
    <dgm:cxn modelId="{0FF1F244-D5CF-4B12-97A1-38177A67872D}" type="presParOf" srcId="{6B2DD84D-A053-4D3F-9113-75E8AC9E2009}" destId="{C36A6FD2-61A0-4A94-8535-3EFC993C0670}"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2149A-A654-4CCB-B14B-2055BEBAE44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47E081B-BDBA-4105-ACD1-8206825C1582}">
      <dgm:prSet phldrT="[Text]" custT="1"/>
      <dgm:spPr/>
      <dgm:t>
        <a:bodyPr/>
        <a:lstStyle/>
        <a:p>
          <a:r>
            <a:rPr lang="en-US" sz="1200" dirty="0"/>
            <a:t>Built Environment</a:t>
          </a:r>
          <a:endParaRPr lang="en-GB" sz="1200" dirty="0"/>
        </a:p>
      </dgm:t>
    </dgm:pt>
    <dgm:pt modelId="{7423A88C-213E-4AA6-B54E-A087DBFFB67D}" type="parTrans" cxnId="{C2B9F88B-62A4-49FB-846E-1E015014F865}">
      <dgm:prSet/>
      <dgm:spPr/>
      <dgm:t>
        <a:bodyPr/>
        <a:lstStyle/>
        <a:p>
          <a:endParaRPr lang="en-GB"/>
        </a:p>
      </dgm:t>
    </dgm:pt>
    <dgm:pt modelId="{5973B07B-5048-46AE-95D3-C1B40922CB07}" type="sibTrans" cxnId="{C2B9F88B-62A4-49FB-846E-1E015014F865}">
      <dgm:prSet/>
      <dgm:spPr/>
      <dgm:t>
        <a:bodyPr/>
        <a:lstStyle/>
        <a:p>
          <a:endParaRPr lang="en-GB"/>
        </a:p>
      </dgm:t>
    </dgm:pt>
    <dgm:pt modelId="{880248EF-8AAC-474B-B356-F02D095CE6E7}">
      <dgm:prSet phldrT="[Text]"/>
      <dgm:spPr/>
      <dgm:t>
        <a:bodyPr/>
        <a:lstStyle/>
        <a:p>
          <a:r>
            <a:rPr lang="en-US" dirty="0"/>
            <a:t>Health and Healthcare</a:t>
          </a:r>
          <a:endParaRPr lang="en-GB" dirty="0"/>
        </a:p>
      </dgm:t>
    </dgm:pt>
    <dgm:pt modelId="{961D42EF-80A8-4A3F-9831-FB7FD849AAA2}" type="parTrans" cxnId="{779E2704-9908-4ECC-BED5-856D57680727}">
      <dgm:prSet/>
      <dgm:spPr/>
      <dgm:t>
        <a:bodyPr/>
        <a:lstStyle/>
        <a:p>
          <a:endParaRPr lang="en-GB"/>
        </a:p>
      </dgm:t>
    </dgm:pt>
    <dgm:pt modelId="{B1C5AACB-E268-400E-9D69-2DDDA631EBB2}" type="sibTrans" cxnId="{779E2704-9908-4ECC-BED5-856D57680727}">
      <dgm:prSet/>
      <dgm:spPr/>
      <dgm:t>
        <a:bodyPr/>
        <a:lstStyle/>
        <a:p>
          <a:endParaRPr lang="en-GB"/>
        </a:p>
      </dgm:t>
    </dgm:pt>
    <dgm:pt modelId="{CA0BA3BB-E874-4211-8A2F-BA29F35F7586}">
      <dgm:prSet phldrT="[Text]"/>
      <dgm:spPr/>
      <dgm:t>
        <a:bodyPr/>
        <a:lstStyle/>
        <a:p>
          <a:r>
            <a:rPr lang="en-US" dirty="0"/>
            <a:t>Social and Community Context</a:t>
          </a:r>
          <a:endParaRPr lang="en-GB" dirty="0"/>
        </a:p>
      </dgm:t>
    </dgm:pt>
    <dgm:pt modelId="{87CF7079-7F49-4A42-9E35-25233B4540EE}" type="parTrans" cxnId="{40041AD0-0F6E-45FD-90B8-6D4E87C33437}">
      <dgm:prSet/>
      <dgm:spPr/>
      <dgm:t>
        <a:bodyPr/>
        <a:lstStyle/>
        <a:p>
          <a:endParaRPr lang="en-GB"/>
        </a:p>
      </dgm:t>
    </dgm:pt>
    <dgm:pt modelId="{1C6E8876-A8F9-42CC-A834-92111FC5FFA6}" type="sibTrans" cxnId="{40041AD0-0F6E-45FD-90B8-6D4E87C33437}">
      <dgm:prSet/>
      <dgm:spPr/>
      <dgm:t>
        <a:bodyPr/>
        <a:lstStyle/>
        <a:p>
          <a:endParaRPr lang="en-GB"/>
        </a:p>
      </dgm:t>
    </dgm:pt>
    <dgm:pt modelId="{C3695981-D9EC-4B11-9C2B-727717A01651}">
      <dgm:prSet phldrT="[Text]"/>
      <dgm:spPr/>
      <dgm:t>
        <a:bodyPr/>
        <a:lstStyle/>
        <a:p>
          <a:r>
            <a:rPr lang="en-US" dirty="0"/>
            <a:t>Education</a:t>
          </a:r>
          <a:endParaRPr lang="en-GB" dirty="0"/>
        </a:p>
      </dgm:t>
    </dgm:pt>
    <dgm:pt modelId="{31570C0A-0565-4A49-9AFA-58A3F1DAD551}" type="parTrans" cxnId="{0CAEC7DA-CE81-423A-81B2-8F6B36055CFE}">
      <dgm:prSet/>
      <dgm:spPr/>
      <dgm:t>
        <a:bodyPr/>
        <a:lstStyle/>
        <a:p>
          <a:endParaRPr lang="en-GB"/>
        </a:p>
      </dgm:t>
    </dgm:pt>
    <dgm:pt modelId="{5E77BD30-271E-4ECE-9DDA-7E50F951B65D}" type="sibTrans" cxnId="{0CAEC7DA-CE81-423A-81B2-8F6B36055CFE}">
      <dgm:prSet/>
      <dgm:spPr/>
      <dgm:t>
        <a:bodyPr/>
        <a:lstStyle/>
        <a:p>
          <a:endParaRPr lang="en-GB"/>
        </a:p>
      </dgm:t>
    </dgm:pt>
    <dgm:pt modelId="{6EDF076F-6FEB-49F1-B04A-E6D2779B1B4B}">
      <dgm:prSet phldrT="[Text]"/>
      <dgm:spPr/>
      <dgm:t>
        <a:bodyPr/>
        <a:lstStyle/>
        <a:p>
          <a:r>
            <a:rPr lang="en-US" dirty="0"/>
            <a:t>Economic Stability</a:t>
          </a:r>
          <a:endParaRPr lang="en-GB" dirty="0"/>
        </a:p>
      </dgm:t>
    </dgm:pt>
    <dgm:pt modelId="{DEA24D1C-3170-4E06-9F3C-F75616C081F9}" type="parTrans" cxnId="{AE6B0BD6-1824-44D2-BC54-640F3004A93C}">
      <dgm:prSet/>
      <dgm:spPr/>
      <dgm:t>
        <a:bodyPr/>
        <a:lstStyle/>
        <a:p>
          <a:endParaRPr lang="en-GB"/>
        </a:p>
      </dgm:t>
    </dgm:pt>
    <dgm:pt modelId="{90E4D5CA-6927-490E-B577-94F52CE16327}" type="sibTrans" cxnId="{AE6B0BD6-1824-44D2-BC54-640F3004A93C}">
      <dgm:prSet/>
      <dgm:spPr/>
      <dgm:t>
        <a:bodyPr/>
        <a:lstStyle/>
        <a:p>
          <a:endParaRPr lang="en-GB"/>
        </a:p>
      </dgm:t>
    </dgm:pt>
    <dgm:pt modelId="{508F0807-A9AD-47FD-8629-37D65AC19AFE}" type="pres">
      <dgm:prSet presAssocID="{C0C2149A-A654-4CCB-B14B-2055BEBAE443}" presName="cycle" presStyleCnt="0">
        <dgm:presLayoutVars>
          <dgm:dir/>
          <dgm:resizeHandles val="exact"/>
        </dgm:presLayoutVars>
      </dgm:prSet>
      <dgm:spPr/>
    </dgm:pt>
    <dgm:pt modelId="{9D9DE860-0924-434D-A631-837BD90DE23E}" type="pres">
      <dgm:prSet presAssocID="{B47E081B-BDBA-4105-ACD1-8206825C1582}" presName="node" presStyleLbl="node1" presStyleIdx="0" presStyleCnt="5">
        <dgm:presLayoutVars>
          <dgm:bulletEnabled val="1"/>
        </dgm:presLayoutVars>
      </dgm:prSet>
      <dgm:spPr/>
    </dgm:pt>
    <dgm:pt modelId="{8B988DCE-F158-427A-890D-BD2909552951}" type="pres">
      <dgm:prSet presAssocID="{5973B07B-5048-46AE-95D3-C1B40922CB07}" presName="sibTrans" presStyleLbl="sibTrans2D1" presStyleIdx="0" presStyleCnt="5"/>
      <dgm:spPr/>
    </dgm:pt>
    <dgm:pt modelId="{48C9BDDD-D230-4E8C-A189-97BE74C87A2E}" type="pres">
      <dgm:prSet presAssocID="{5973B07B-5048-46AE-95D3-C1B40922CB07}" presName="connectorText" presStyleLbl="sibTrans2D1" presStyleIdx="0" presStyleCnt="5"/>
      <dgm:spPr/>
    </dgm:pt>
    <dgm:pt modelId="{20ACAF4D-3937-4CF6-9517-019C54F30EA2}" type="pres">
      <dgm:prSet presAssocID="{880248EF-8AAC-474B-B356-F02D095CE6E7}" presName="node" presStyleLbl="node1" presStyleIdx="1" presStyleCnt="5">
        <dgm:presLayoutVars>
          <dgm:bulletEnabled val="1"/>
        </dgm:presLayoutVars>
      </dgm:prSet>
      <dgm:spPr/>
    </dgm:pt>
    <dgm:pt modelId="{03216330-0D23-4DB8-A28B-74CCA6AD170A}" type="pres">
      <dgm:prSet presAssocID="{B1C5AACB-E268-400E-9D69-2DDDA631EBB2}" presName="sibTrans" presStyleLbl="sibTrans2D1" presStyleIdx="1" presStyleCnt="5"/>
      <dgm:spPr/>
    </dgm:pt>
    <dgm:pt modelId="{F0E17A39-4C04-4E02-AE9D-76B26AED6A54}" type="pres">
      <dgm:prSet presAssocID="{B1C5AACB-E268-400E-9D69-2DDDA631EBB2}" presName="connectorText" presStyleLbl="sibTrans2D1" presStyleIdx="1" presStyleCnt="5"/>
      <dgm:spPr/>
    </dgm:pt>
    <dgm:pt modelId="{E6B0A888-B657-45C6-938F-9578C3B6579E}" type="pres">
      <dgm:prSet presAssocID="{CA0BA3BB-E874-4211-8A2F-BA29F35F7586}" presName="node" presStyleLbl="node1" presStyleIdx="2" presStyleCnt="5">
        <dgm:presLayoutVars>
          <dgm:bulletEnabled val="1"/>
        </dgm:presLayoutVars>
      </dgm:prSet>
      <dgm:spPr/>
    </dgm:pt>
    <dgm:pt modelId="{10404E5F-9A32-49C0-91A0-34492193FE66}" type="pres">
      <dgm:prSet presAssocID="{1C6E8876-A8F9-42CC-A834-92111FC5FFA6}" presName="sibTrans" presStyleLbl="sibTrans2D1" presStyleIdx="2" presStyleCnt="5"/>
      <dgm:spPr/>
    </dgm:pt>
    <dgm:pt modelId="{D30DD49B-A9A5-4D92-BF02-0A19A11952FE}" type="pres">
      <dgm:prSet presAssocID="{1C6E8876-A8F9-42CC-A834-92111FC5FFA6}" presName="connectorText" presStyleLbl="sibTrans2D1" presStyleIdx="2" presStyleCnt="5"/>
      <dgm:spPr/>
    </dgm:pt>
    <dgm:pt modelId="{F317A329-E205-480A-9A75-72E0030D558B}" type="pres">
      <dgm:prSet presAssocID="{C3695981-D9EC-4B11-9C2B-727717A01651}" presName="node" presStyleLbl="node1" presStyleIdx="3" presStyleCnt="5">
        <dgm:presLayoutVars>
          <dgm:bulletEnabled val="1"/>
        </dgm:presLayoutVars>
      </dgm:prSet>
      <dgm:spPr/>
    </dgm:pt>
    <dgm:pt modelId="{616F4B46-145E-4D93-8C64-7C79F31D8F44}" type="pres">
      <dgm:prSet presAssocID="{5E77BD30-271E-4ECE-9DDA-7E50F951B65D}" presName="sibTrans" presStyleLbl="sibTrans2D1" presStyleIdx="3" presStyleCnt="5"/>
      <dgm:spPr/>
    </dgm:pt>
    <dgm:pt modelId="{E7F5B432-0CC1-4522-AC70-3FB910067346}" type="pres">
      <dgm:prSet presAssocID="{5E77BD30-271E-4ECE-9DDA-7E50F951B65D}" presName="connectorText" presStyleLbl="sibTrans2D1" presStyleIdx="3" presStyleCnt="5"/>
      <dgm:spPr/>
    </dgm:pt>
    <dgm:pt modelId="{55B2BBBC-A17B-4398-AB6C-522757DA1E4C}" type="pres">
      <dgm:prSet presAssocID="{6EDF076F-6FEB-49F1-B04A-E6D2779B1B4B}" presName="node" presStyleLbl="node1" presStyleIdx="4" presStyleCnt="5">
        <dgm:presLayoutVars>
          <dgm:bulletEnabled val="1"/>
        </dgm:presLayoutVars>
      </dgm:prSet>
      <dgm:spPr/>
    </dgm:pt>
    <dgm:pt modelId="{FFD1C7F1-6F08-4EFA-A1E1-54EB0AC457B2}" type="pres">
      <dgm:prSet presAssocID="{90E4D5CA-6927-490E-B577-94F52CE16327}" presName="sibTrans" presStyleLbl="sibTrans2D1" presStyleIdx="4" presStyleCnt="5"/>
      <dgm:spPr/>
    </dgm:pt>
    <dgm:pt modelId="{BA27F861-F4C0-4022-8790-7BF54B5362CC}" type="pres">
      <dgm:prSet presAssocID="{90E4D5CA-6927-490E-B577-94F52CE16327}" presName="connectorText" presStyleLbl="sibTrans2D1" presStyleIdx="4" presStyleCnt="5"/>
      <dgm:spPr/>
    </dgm:pt>
  </dgm:ptLst>
  <dgm:cxnLst>
    <dgm:cxn modelId="{AFEB9400-08A1-4167-8E15-7001D098A114}" type="presOf" srcId="{5973B07B-5048-46AE-95D3-C1B40922CB07}" destId="{8B988DCE-F158-427A-890D-BD2909552951}" srcOrd="0" destOrd="0" presId="urn:microsoft.com/office/officeart/2005/8/layout/cycle2"/>
    <dgm:cxn modelId="{9A890803-4790-4F1C-94CF-173ED45820F2}" type="presOf" srcId="{5E77BD30-271E-4ECE-9DDA-7E50F951B65D}" destId="{E7F5B432-0CC1-4522-AC70-3FB910067346}" srcOrd="1" destOrd="0" presId="urn:microsoft.com/office/officeart/2005/8/layout/cycle2"/>
    <dgm:cxn modelId="{D16E9103-439E-4D9B-A580-0575966A3374}" type="presOf" srcId="{5973B07B-5048-46AE-95D3-C1B40922CB07}" destId="{48C9BDDD-D230-4E8C-A189-97BE74C87A2E}" srcOrd="1" destOrd="0" presId="urn:microsoft.com/office/officeart/2005/8/layout/cycle2"/>
    <dgm:cxn modelId="{779E2704-9908-4ECC-BED5-856D57680727}" srcId="{C0C2149A-A654-4CCB-B14B-2055BEBAE443}" destId="{880248EF-8AAC-474B-B356-F02D095CE6E7}" srcOrd="1" destOrd="0" parTransId="{961D42EF-80A8-4A3F-9831-FB7FD849AAA2}" sibTransId="{B1C5AACB-E268-400E-9D69-2DDDA631EBB2}"/>
    <dgm:cxn modelId="{FCABD523-678A-45E5-B569-FED1DED0F2BC}" type="presOf" srcId="{C3695981-D9EC-4B11-9C2B-727717A01651}" destId="{F317A329-E205-480A-9A75-72E0030D558B}" srcOrd="0" destOrd="0" presId="urn:microsoft.com/office/officeart/2005/8/layout/cycle2"/>
    <dgm:cxn modelId="{ECCDC127-FB3A-4885-A59F-1C1049308100}" type="presOf" srcId="{B1C5AACB-E268-400E-9D69-2DDDA631EBB2}" destId="{F0E17A39-4C04-4E02-AE9D-76B26AED6A54}" srcOrd="1" destOrd="0" presId="urn:microsoft.com/office/officeart/2005/8/layout/cycle2"/>
    <dgm:cxn modelId="{26B4FC2E-0DA7-4A89-8731-A72FF856F8BD}" type="presOf" srcId="{90E4D5CA-6927-490E-B577-94F52CE16327}" destId="{BA27F861-F4C0-4022-8790-7BF54B5362CC}" srcOrd="1" destOrd="0" presId="urn:microsoft.com/office/officeart/2005/8/layout/cycle2"/>
    <dgm:cxn modelId="{6671AD2F-D595-44B1-BC84-C43B7E777306}" type="presOf" srcId="{90E4D5CA-6927-490E-B577-94F52CE16327}" destId="{FFD1C7F1-6F08-4EFA-A1E1-54EB0AC457B2}" srcOrd="0" destOrd="0" presId="urn:microsoft.com/office/officeart/2005/8/layout/cycle2"/>
    <dgm:cxn modelId="{565EDA3D-637A-4658-8BEA-9D9237245C35}" type="presOf" srcId="{B47E081B-BDBA-4105-ACD1-8206825C1582}" destId="{9D9DE860-0924-434D-A631-837BD90DE23E}" srcOrd="0" destOrd="0" presId="urn:microsoft.com/office/officeart/2005/8/layout/cycle2"/>
    <dgm:cxn modelId="{0D1AB16A-4E78-436A-92AB-79102EFDFD94}" type="presOf" srcId="{1C6E8876-A8F9-42CC-A834-92111FC5FFA6}" destId="{D30DD49B-A9A5-4D92-BF02-0A19A11952FE}" srcOrd="1" destOrd="0" presId="urn:microsoft.com/office/officeart/2005/8/layout/cycle2"/>
    <dgm:cxn modelId="{69C92170-4E00-4C3B-9147-EE888940DA9E}" type="presOf" srcId="{1C6E8876-A8F9-42CC-A834-92111FC5FFA6}" destId="{10404E5F-9A32-49C0-91A0-34492193FE66}" srcOrd="0" destOrd="0" presId="urn:microsoft.com/office/officeart/2005/8/layout/cycle2"/>
    <dgm:cxn modelId="{6DF90473-CAC8-4BD4-9675-4D8576EBB4E1}" type="presOf" srcId="{B1C5AACB-E268-400E-9D69-2DDDA631EBB2}" destId="{03216330-0D23-4DB8-A28B-74CCA6AD170A}" srcOrd="0" destOrd="0" presId="urn:microsoft.com/office/officeart/2005/8/layout/cycle2"/>
    <dgm:cxn modelId="{9E739688-3BB9-48E1-9934-17E06FE871B0}" type="presOf" srcId="{6EDF076F-6FEB-49F1-B04A-E6D2779B1B4B}" destId="{55B2BBBC-A17B-4398-AB6C-522757DA1E4C}" srcOrd="0" destOrd="0" presId="urn:microsoft.com/office/officeart/2005/8/layout/cycle2"/>
    <dgm:cxn modelId="{C2B9F88B-62A4-49FB-846E-1E015014F865}" srcId="{C0C2149A-A654-4CCB-B14B-2055BEBAE443}" destId="{B47E081B-BDBA-4105-ACD1-8206825C1582}" srcOrd="0" destOrd="0" parTransId="{7423A88C-213E-4AA6-B54E-A087DBFFB67D}" sibTransId="{5973B07B-5048-46AE-95D3-C1B40922CB07}"/>
    <dgm:cxn modelId="{636D949F-738B-4C7B-BDDC-60262D337343}" type="presOf" srcId="{5E77BD30-271E-4ECE-9DDA-7E50F951B65D}" destId="{616F4B46-145E-4D93-8C64-7C79F31D8F44}" srcOrd="0" destOrd="0" presId="urn:microsoft.com/office/officeart/2005/8/layout/cycle2"/>
    <dgm:cxn modelId="{758223B7-A8DF-4016-A885-8B1EFE6873E4}" type="presOf" srcId="{C0C2149A-A654-4CCB-B14B-2055BEBAE443}" destId="{508F0807-A9AD-47FD-8629-37D65AC19AFE}" srcOrd="0" destOrd="0" presId="urn:microsoft.com/office/officeart/2005/8/layout/cycle2"/>
    <dgm:cxn modelId="{40041AD0-0F6E-45FD-90B8-6D4E87C33437}" srcId="{C0C2149A-A654-4CCB-B14B-2055BEBAE443}" destId="{CA0BA3BB-E874-4211-8A2F-BA29F35F7586}" srcOrd="2" destOrd="0" parTransId="{87CF7079-7F49-4A42-9E35-25233B4540EE}" sibTransId="{1C6E8876-A8F9-42CC-A834-92111FC5FFA6}"/>
    <dgm:cxn modelId="{AE6B0BD6-1824-44D2-BC54-640F3004A93C}" srcId="{C0C2149A-A654-4CCB-B14B-2055BEBAE443}" destId="{6EDF076F-6FEB-49F1-B04A-E6D2779B1B4B}" srcOrd="4" destOrd="0" parTransId="{DEA24D1C-3170-4E06-9F3C-F75616C081F9}" sibTransId="{90E4D5CA-6927-490E-B577-94F52CE16327}"/>
    <dgm:cxn modelId="{0CAEC7DA-CE81-423A-81B2-8F6B36055CFE}" srcId="{C0C2149A-A654-4CCB-B14B-2055BEBAE443}" destId="{C3695981-D9EC-4B11-9C2B-727717A01651}" srcOrd="3" destOrd="0" parTransId="{31570C0A-0565-4A49-9AFA-58A3F1DAD551}" sibTransId="{5E77BD30-271E-4ECE-9DDA-7E50F951B65D}"/>
    <dgm:cxn modelId="{C0378BE4-386B-4CAA-9117-37BA1D2DE2D8}" type="presOf" srcId="{880248EF-8AAC-474B-B356-F02D095CE6E7}" destId="{20ACAF4D-3937-4CF6-9517-019C54F30EA2}" srcOrd="0" destOrd="0" presId="urn:microsoft.com/office/officeart/2005/8/layout/cycle2"/>
    <dgm:cxn modelId="{63D974F3-34AE-452F-9BCA-3C655A0F3C6A}" type="presOf" srcId="{CA0BA3BB-E874-4211-8A2F-BA29F35F7586}" destId="{E6B0A888-B657-45C6-938F-9578C3B6579E}" srcOrd="0" destOrd="0" presId="urn:microsoft.com/office/officeart/2005/8/layout/cycle2"/>
    <dgm:cxn modelId="{2587B43B-9D4C-4F14-87D9-2B53ADDB13ED}" type="presParOf" srcId="{508F0807-A9AD-47FD-8629-37D65AC19AFE}" destId="{9D9DE860-0924-434D-A631-837BD90DE23E}" srcOrd="0" destOrd="0" presId="urn:microsoft.com/office/officeart/2005/8/layout/cycle2"/>
    <dgm:cxn modelId="{A39193B0-E167-40F7-BEE9-5630D200D4E5}" type="presParOf" srcId="{508F0807-A9AD-47FD-8629-37D65AC19AFE}" destId="{8B988DCE-F158-427A-890D-BD2909552951}" srcOrd="1" destOrd="0" presId="urn:microsoft.com/office/officeart/2005/8/layout/cycle2"/>
    <dgm:cxn modelId="{625A1480-CA9F-4F21-BE76-17CA57A08E17}" type="presParOf" srcId="{8B988DCE-F158-427A-890D-BD2909552951}" destId="{48C9BDDD-D230-4E8C-A189-97BE74C87A2E}" srcOrd="0" destOrd="0" presId="urn:microsoft.com/office/officeart/2005/8/layout/cycle2"/>
    <dgm:cxn modelId="{3162E4E1-538F-43C5-B59A-79E0729ED323}" type="presParOf" srcId="{508F0807-A9AD-47FD-8629-37D65AC19AFE}" destId="{20ACAF4D-3937-4CF6-9517-019C54F30EA2}" srcOrd="2" destOrd="0" presId="urn:microsoft.com/office/officeart/2005/8/layout/cycle2"/>
    <dgm:cxn modelId="{97A1922D-3D3A-4E09-A714-542B955CE258}" type="presParOf" srcId="{508F0807-A9AD-47FD-8629-37D65AC19AFE}" destId="{03216330-0D23-4DB8-A28B-74CCA6AD170A}" srcOrd="3" destOrd="0" presId="urn:microsoft.com/office/officeart/2005/8/layout/cycle2"/>
    <dgm:cxn modelId="{884E3C51-6374-4A5C-B67E-112294B468A1}" type="presParOf" srcId="{03216330-0D23-4DB8-A28B-74CCA6AD170A}" destId="{F0E17A39-4C04-4E02-AE9D-76B26AED6A54}" srcOrd="0" destOrd="0" presId="urn:microsoft.com/office/officeart/2005/8/layout/cycle2"/>
    <dgm:cxn modelId="{D1D54DA4-2AF1-4769-A4A7-164EA68404DC}" type="presParOf" srcId="{508F0807-A9AD-47FD-8629-37D65AC19AFE}" destId="{E6B0A888-B657-45C6-938F-9578C3B6579E}" srcOrd="4" destOrd="0" presId="urn:microsoft.com/office/officeart/2005/8/layout/cycle2"/>
    <dgm:cxn modelId="{CADD0896-220F-4A10-AF83-3950C40C3B34}" type="presParOf" srcId="{508F0807-A9AD-47FD-8629-37D65AC19AFE}" destId="{10404E5F-9A32-49C0-91A0-34492193FE66}" srcOrd="5" destOrd="0" presId="urn:microsoft.com/office/officeart/2005/8/layout/cycle2"/>
    <dgm:cxn modelId="{F37D412A-03FC-4A4C-8AAD-6A4A643DEDE5}" type="presParOf" srcId="{10404E5F-9A32-49C0-91A0-34492193FE66}" destId="{D30DD49B-A9A5-4D92-BF02-0A19A11952FE}" srcOrd="0" destOrd="0" presId="urn:microsoft.com/office/officeart/2005/8/layout/cycle2"/>
    <dgm:cxn modelId="{98EDF0A6-9619-4E85-B864-94512C1D0BE3}" type="presParOf" srcId="{508F0807-A9AD-47FD-8629-37D65AC19AFE}" destId="{F317A329-E205-480A-9A75-72E0030D558B}" srcOrd="6" destOrd="0" presId="urn:microsoft.com/office/officeart/2005/8/layout/cycle2"/>
    <dgm:cxn modelId="{5C22A8C5-7423-427B-9BBA-E34FB6C0BABC}" type="presParOf" srcId="{508F0807-A9AD-47FD-8629-37D65AC19AFE}" destId="{616F4B46-145E-4D93-8C64-7C79F31D8F44}" srcOrd="7" destOrd="0" presId="urn:microsoft.com/office/officeart/2005/8/layout/cycle2"/>
    <dgm:cxn modelId="{9C61915B-9240-45EB-878D-B824B92F7E45}" type="presParOf" srcId="{616F4B46-145E-4D93-8C64-7C79F31D8F44}" destId="{E7F5B432-0CC1-4522-AC70-3FB910067346}" srcOrd="0" destOrd="0" presId="urn:microsoft.com/office/officeart/2005/8/layout/cycle2"/>
    <dgm:cxn modelId="{B5678ED5-A550-46FB-9333-4CE3D32C62F1}" type="presParOf" srcId="{508F0807-A9AD-47FD-8629-37D65AC19AFE}" destId="{55B2BBBC-A17B-4398-AB6C-522757DA1E4C}" srcOrd="8" destOrd="0" presId="urn:microsoft.com/office/officeart/2005/8/layout/cycle2"/>
    <dgm:cxn modelId="{F12FC899-CB11-4B4D-B306-1C4C6211E25D}" type="presParOf" srcId="{508F0807-A9AD-47FD-8629-37D65AC19AFE}" destId="{FFD1C7F1-6F08-4EFA-A1E1-54EB0AC457B2}" srcOrd="9" destOrd="0" presId="urn:microsoft.com/office/officeart/2005/8/layout/cycle2"/>
    <dgm:cxn modelId="{0803F0A1-528C-4BE5-8FB3-19CE3D960C77}" type="presParOf" srcId="{FFD1C7F1-6F08-4EFA-A1E1-54EB0AC457B2}" destId="{BA27F861-F4C0-4022-8790-7BF54B5362C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A88201-478C-44B3-A57E-0140E32EC9C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8A15053C-076F-4B50-906E-A95E4D398C32}">
      <dgm:prSet phldrT="[Text]" custT="1"/>
      <dgm:spPr/>
      <dgm:t>
        <a:bodyPr/>
        <a:lstStyle/>
        <a:p>
          <a:r>
            <a:rPr lang="en-US" sz="1700" dirty="0"/>
            <a:t>Economic Stability</a:t>
          </a:r>
          <a:endParaRPr lang="en-GB" sz="1700" dirty="0"/>
        </a:p>
      </dgm:t>
    </dgm:pt>
    <dgm:pt modelId="{3A034D4D-B62D-4267-84E0-1552C0140148}" type="parTrans" cxnId="{8D9518A1-1E6C-4B9F-B28F-15184CEEA74F}">
      <dgm:prSet/>
      <dgm:spPr/>
      <dgm:t>
        <a:bodyPr/>
        <a:lstStyle/>
        <a:p>
          <a:endParaRPr lang="en-GB" sz="1700"/>
        </a:p>
      </dgm:t>
    </dgm:pt>
    <dgm:pt modelId="{30221120-699E-4EF7-8DB0-F07A4E258C92}" type="sibTrans" cxnId="{8D9518A1-1E6C-4B9F-B28F-15184CEEA74F}">
      <dgm:prSet/>
      <dgm:spPr/>
      <dgm:t>
        <a:bodyPr/>
        <a:lstStyle/>
        <a:p>
          <a:endParaRPr lang="en-GB" sz="1700"/>
        </a:p>
      </dgm:t>
    </dgm:pt>
    <dgm:pt modelId="{6FA824AA-0BC2-4B43-A6D3-EA74D7BAC003}">
      <dgm:prSet phldrT="[Text]" custT="1"/>
      <dgm:spPr/>
      <dgm:t>
        <a:bodyPr/>
        <a:lstStyle/>
        <a:p>
          <a:r>
            <a:rPr lang="en-US" sz="1700" dirty="0"/>
            <a:t>Employment</a:t>
          </a:r>
          <a:endParaRPr lang="en-GB" sz="1700" dirty="0"/>
        </a:p>
      </dgm:t>
    </dgm:pt>
    <dgm:pt modelId="{6B7EB924-3CFA-494A-B4EE-93508156AC18}" type="parTrans" cxnId="{52154A82-D43E-4FC8-BA5D-77BFBBB1EEB7}">
      <dgm:prSet/>
      <dgm:spPr/>
      <dgm:t>
        <a:bodyPr/>
        <a:lstStyle/>
        <a:p>
          <a:endParaRPr lang="en-GB" sz="1700"/>
        </a:p>
      </dgm:t>
    </dgm:pt>
    <dgm:pt modelId="{397E8E0C-5FA8-4C79-936D-05B03B99594A}" type="sibTrans" cxnId="{52154A82-D43E-4FC8-BA5D-77BFBBB1EEB7}">
      <dgm:prSet/>
      <dgm:spPr/>
      <dgm:t>
        <a:bodyPr/>
        <a:lstStyle/>
        <a:p>
          <a:endParaRPr lang="en-GB" sz="1700"/>
        </a:p>
      </dgm:t>
    </dgm:pt>
    <dgm:pt modelId="{330B2B57-332B-47AF-BBDF-E05755E3C308}">
      <dgm:prSet phldrT="[Text]" custT="1"/>
      <dgm:spPr/>
      <dgm:t>
        <a:bodyPr/>
        <a:lstStyle/>
        <a:p>
          <a:r>
            <a:rPr lang="en-US" sz="1700" dirty="0"/>
            <a:t>Food security</a:t>
          </a:r>
          <a:endParaRPr lang="en-GB" sz="1700" dirty="0"/>
        </a:p>
      </dgm:t>
    </dgm:pt>
    <dgm:pt modelId="{BEAB3EFF-D2CD-4426-BA45-0D0E9745731A}" type="parTrans" cxnId="{B5272DE1-9978-4537-9A80-3A6A3E50F347}">
      <dgm:prSet/>
      <dgm:spPr/>
      <dgm:t>
        <a:bodyPr/>
        <a:lstStyle/>
        <a:p>
          <a:endParaRPr lang="en-GB" sz="1700"/>
        </a:p>
      </dgm:t>
    </dgm:pt>
    <dgm:pt modelId="{DCAC0CB3-4FD6-4C28-BF7C-A36DD1D86EB4}" type="sibTrans" cxnId="{B5272DE1-9978-4537-9A80-3A6A3E50F347}">
      <dgm:prSet/>
      <dgm:spPr/>
      <dgm:t>
        <a:bodyPr/>
        <a:lstStyle/>
        <a:p>
          <a:endParaRPr lang="en-GB" sz="1700"/>
        </a:p>
      </dgm:t>
    </dgm:pt>
    <dgm:pt modelId="{92C48589-DD09-4BFB-B7C0-BF9875337EDB}">
      <dgm:prSet phldrT="[Text]" custT="1"/>
      <dgm:spPr/>
      <dgm:t>
        <a:bodyPr/>
        <a:lstStyle/>
        <a:p>
          <a:r>
            <a:rPr lang="en-US" sz="1700" dirty="0"/>
            <a:t>Education</a:t>
          </a:r>
          <a:endParaRPr lang="en-GB" sz="1700" dirty="0"/>
        </a:p>
      </dgm:t>
    </dgm:pt>
    <dgm:pt modelId="{EB657B16-FD47-414F-966B-22FFBD6B31DB}" type="parTrans" cxnId="{BA0A34C8-4AF9-44AC-8EFD-B530C3C9AB2C}">
      <dgm:prSet/>
      <dgm:spPr/>
      <dgm:t>
        <a:bodyPr/>
        <a:lstStyle/>
        <a:p>
          <a:endParaRPr lang="en-GB" sz="1700"/>
        </a:p>
      </dgm:t>
    </dgm:pt>
    <dgm:pt modelId="{84B2361E-F7E5-4A8E-B57A-FCFF0F24C3AA}" type="sibTrans" cxnId="{BA0A34C8-4AF9-44AC-8EFD-B530C3C9AB2C}">
      <dgm:prSet/>
      <dgm:spPr/>
      <dgm:t>
        <a:bodyPr/>
        <a:lstStyle/>
        <a:p>
          <a:endParaRPr lang="en-GB" sz="1700"/>
        </a:p>
      </dgm:t>
    </dgm:pt>
    <dgm:pt modelId="{703A63CB-1206-4517-BE09-DECD865B705B}">
      <dgm:prSet phldrT="[Text]" custT="1"/>
      <dgm:spPr/>
      <dgm:t>
        <a:bodyPr/>
        <a:lstStyle/>
        <a:p>
          <a:r>
            <a:rPr lang="en-US" sz="1700" dirty="0"/>
            <a:t>Early childhood education and development</a:t>
          </a:r>
          <a:endParaRPr lang="en-GB" sz="1700" dirty="0"/>
        </a:p>
      </dgm:t>
    </dgm:pt>
    <dgm:pt modelId="{48D7C30E-5F93-4E58-8F4F-3DD2A78C3008}" type="parTrans" cxnId="{E56C53B9-4CCF-4301-B552-C70F3C7515DF}">
      <dgm:prSet/>
      <dgm:spPr/>
      <dgm:t>
        <a:bodyPr/>
        <a:lstStyle/>
        <a:p>
          <a:endParaRPr lang="en-GB" sz="1700"/>
        </a:p>
      </dgm:t>
    </dgm:pt>
    <dgm:pt modelId="{5ABBAFA2-673A-4EE7-8626-9C6787E0FC76}" type="sibTrans" cxnId="{E56C53B9-4CCF-4301-B552-C70F3C7515DF}">
      <dgm:prSet/>
      <dgm:spPr/>
      <dgm:t>
        <a:bodyPr/>
        <a:lstStyle/>
        <a:p>
          <a:endParaRPr lang="en-GB" sz="1700"/>
        </a:p>
      </dgm:t>
    </dgm:pt>
    <dgm:pt modelId="{78CA1E49-52E8-4744-97D1-650F86F97275}">
      <dgm:prSet phldrT="[Text]" custT="1"/>
      <dgm:spPr/>
      <dgm:t>
        <a:bodyPr/>
        <a:lstStyle/>
        <a:p>
          <a:r>
            <a:rPr lang="en-US" sz="1700" dirty="0"/>
            <a:t>High school graduation</a:t>
          </a:r>
          <a:endParaRPr lang="en-GB" sz="1700" dirty="0"/>
        </a:p>
      </dgm:t>
    </dgm:pt>
    <dgm:pt modelId="{C1C8C238-515C-4AE9-BA4E-63A979CC320B}" type="parTrans" cxnId="{D81125E1-C1D0-477A-9CAE-2C4E2F0CB7A3}">
      <dgm:prSet/>
      <dgm:spPr/>
      <dgm:t>
        <a:bodyPr/>
        <a:lstStyle/>
        <a:p>
          <a:endParaRPr lang="en-GB" sz="1700"/>
        </a:p>
      </dgm:t>
    </dgm:pt>
    <dgm:pt modelId="{80CB2399-F4DF-4B59-B219-58394F01F728}" type="sibTrans" cxnId="{D81125E1-C1D0-477A-9CAE-2C4E2F0CB7A3}">
      <dgm:prSet/>
      <dgm:spPr/>
      <dgm:t>
        <a:bodyPr/>
        <a:lstStyle/>
        <a:p>
          <a:endParaRPr lang="en-GB" sz="1700"/>
        </a:p>
      </dgm:t>
    </dgm:pt>
    <dgm:pt modelId="{71D89181-A9AD-49BE-95FC-C5D4F33112B4}">
      <dgm:prSet phldrT="[Text]" custT="1"/>
      <dgm:spPr/>
      <dgm:t>
        <a:bodyPr/>
        <a:lstStyle/>
        <a:p>
          <a:r>
            <a:rPr lang="en-US" sz="1700" dirty="0"/>
            <a:t>Social &amp; community context</a:t>
          </a:r>
          <a:endParaRPr lang="en-GB" sz="1700" dirty="0"/>
        </a:p>
      </dgm:t>
    </dgm:pt>
    <dgm:pt modelId="{F466DC5B-FBAE-468B-9DB7-17347ACF9BEF}" type="parTrans" cxnId="{D77E37D4-6C60-48FF-9582-CFAC30183153}">
      <dgm:prSet/>
      <dgm:spPr/>
      <dgm:t>
        <a:bodyPr/>
        <a:lstStyle/>
        <a:p>
          <a:endParaRPr lang="en-GB" sz="1700"/>
        </a:p>
      </dgm:t>
    </dgm:pt>
    <dgm:pt modelId="{E0B9DB9D-131E-488A-BB39-6F92B3A1B7D5}" type="sibTrans" cxnId="{D77E37D4-6C60-48FF-9582-CFAC30183153}">
      <dgm:prSet/>
      <dgm:spPr/>
      <dgm:t>
        <a:bodyPr/>
        <a:lstStyle/>
        <a:p>
          <a:endParaRPr lang="en-GB" sz="1700"/>
        </a:p>
      </dgm:t>
    </dgm:pt>
    <dgm:pt modelId="{01163802-9090-463C-B846-12DE5663F9C2}">
      <dgm:prSet phldrT="[Text]" custT="1"/>
      <dgm:spPr/>
      <dgm:t>
        <a:bodyPr/>
        <a:lstStyle/>
        <a:p>
          <a:r>
            <a:rPr lang="en-US" sz="1700" dirty="0"/>
            <a:t>Civic participation</a:t>
          </a:r>
          <a:endParaRPr lang="en-GB" sz="1700" dirty="0"/>
        </a:p>
      </dgm:t>
    </dgm:pt>
    <dgm:pt modelId="{E53083A0-C78E-4D66-B55C-B77B7BEA57DB}" type="parTrans" cxnId="{F5E7168E-D904-4CB4-9BC7-CB1B879B35DF}">
      <dgm:prSet/>
      <dgm:spPr/>
      <dgm:t>
        <a:bodyPr/>
        <a:lstStyle/>
        <a:p>
          <a:endParaRPr lang="en-GB" sz="1700"/>
        </a:p>
      </dgm:t>
    </dgm:pt>
    <dgm:pt modelId="{9CD6DF7E-34E8-4211-AB2E-3FBEE718E537}" type="sibTrans" cxnId="{F5E7168E-D904-4CB4-9BC7-CB1B879B35DF}">
      <dgm:prSet/>
      <dgm:spPr/>
      <dgm:t>
        <a:bodyPr/>
        <a:lstStyle/>
        <a:p>
          <a:endParaRPr lang="en-GB" sz="1700"/>
        </a:p>
      </dgm:t>
    </dgm:pt>
    <dgm:pt modelId="{3221D48A-9494-4B5F-8621-8B338C52875C}">
      <dgm:prSet phldrT="[Text]" custT="1"/>
      <dgm:spPr/>
      <dgm:t>
        <a:bodyPr/>
        <a:lstStyle/>
        <a:p>
          <a:r>
            <a:rPr lang="en-US" sz="1700" dirty="0"/>
            <a:t>Discrimination</a:t>
          </a:r>
          <a:endParaRPr lang="en-GB" sz="1700" dirty="0"/>
        </a:p>
      </dgm:t>
    </dgm:pt>
    <dgm:pt modelId="{7CAE97E8-91C2-4130-87F2-B029D5071C62}" type="parTrans" cxnId="{A3A12492-76C7-45A5-BC23-C034504D88C4}">
      <dgm:prSet/>
      <dgm:spPr/>
      <dgm:t>
        <a:bodyPr/>
        <a:lstStyle/>
        <a:p>
          <a:endParaRPr lang="en-GB" sz="1700"/>
        </a:p>
      </dgm:t>
    </dgm:pt>
    <dgm:pt modelId="{C823E1B7-07A4-429F-B7F0-33722183AABA}" type="sibTrans" cxnId="{A3A12492-76C7-45A5-BC23-C034504D88C4}">
      <dgm:prSet/>
      <dgm:spPr/>
      <dgm:t>
        <a:bodyPr/>
        <a:lstStyle/>
        <a:p>
          <a:endParaRPr lang="en-GB" sz="1700"/>
        </a:p>
      </dgm:t>
    </dgm:pt>
    <dgm:pt modelId="{AA3BA5A5-AA23-4FED-9C65-7DD3CB095A25}">
      <dgm:prSet phldrT="[Text]" custT="1"/>
      <dgm:spPr/>
      <dgm:t>
        <a:bodyPr/>
        <a:lstStyle/>
        <a:p>
          <a:r>
            <a:rPr lang="en-US" sz="1700" dirty="0"/>
            <a:t>Housing stability</a:t>
          </a:r>
          <a:endParaRPr lang="en-GB" sz="1700" dirty="0"/>
        </a:p>
      </dgm:t>
    </dgm:pt>
    <dgm:pt modelId="{609C79D6-20B7-4AED-96E2-948E077F42BE}" type="parTrans" cxnId="{21387A0D-5C7B-4F97-94AB-A30901226D42}">
      <dgm:prSet/>
      <dgm:spPr/>
      <dgm:t>
        <a:bodyPr/>
        <a:lstStyle/>
        <a:p>
          <a:endParaRPr lang="en-GB" sz="1700"/>
        </a:p>
      </dgm:t>
    </dgm:pt>
    <dgm:pt modelId="{A539EF80-1196-42A6-9632-E6E085A882A1}" type="sibTrans" cxnId="{21387A0D-5C7B-4F97-94AB-A30901226D42}">
      <dgm:prSet/>
      <dgm:spPr/>
      <dgm:t>
        <a:bodyPr/>
        <a:lstStyle/>
        <a:p>
          <a:endParaRPr lang="en-GB" sz="1700"/>
        </a:p>
      </dgm:t>
    </dgm:pt>
    <dgm:pt modelId="{2F3F64C2-6FD8-4702-8F7C-5AF3C538E2F8}">
      <dgm:prSet phldrT="[Text]" custT="1"/>
      <dgm:spPr/>
      <dgm:t>
        <a:bodyPr/>
        <a:lstStyle/>
        <a:p>
          <a:r>
            <a:rPr lang="en-US" sz="1700" dirty="0"/>
            <a:t>Poverty</a:t>
          </a:r>
          <a:endParaRPr lang="en-GB" sz="1700" dirty="0"/>
        </a:p>
      </dgm:t>
    </dgm:pt>
    <dgm:pt modelId="{26BFCD3D-E149-4106-A59F-705867387414}" type="parTrans" cxnId="{75DAA0D8-E51E-4ACB-9EB5-6874BFBE937A}">
      <dgm:prSet/>
      <dgm:spPr/>
      <dgm:t>
        <a:bodyPr/>
        <a:lstStyle/>
        <a:p>
          <a:endParaRPr lang="en-GB" sz="1700"/>
        </a:p>
      </dgm:t>
    </dgm:pt>
    <dgm:pt modelId="{A82E029A-B663-4596-9D6B-EB84B70AF511}" type="sibTrans" cxnId="{75DAA0D8-E51E-4ACB-9EB5-6874BFBE937A}">
      <dgm:prSet/>
      <dgm:spPr/>
      <dgm:t>
        <a:bodyPr/>
        <a:lstStyle/>
        <a:p>
          <a:endParaRPr lang="en-GB" sz="1700"/>
        </a:p>
      </dgm:t>
    </dgm:pt>
    <dgm:pt modelId="{53836083-7F19-42F9-AC8D-66B81A947B28}">
      <dgm:prSet phldrT="[Text]" custT="1"/>
      <dgm:spPr/>
      <dgm:t>
        <a:bodyPr/>
        <a:lstStyle/>
        <a:p>
          <a:r>
            <a:rPr lang="en-US" sz="1700" dirty="0"/>
            <a:t>Language and literacy</a:t>
          </a:r>
          <a:endParaRPr lang="en-GB" sz="1700" dirty="0"/>
        </a:p>
      </dgm:t>
    </dgm:pt>
    <dgm:pt modelId="{F52743BA-B7A0-4123-8594-3390F7E3F941}" type="parTrans" cxnId="{A54EF2FE-EA52-414F-B0C3-BE54F145B481}">
      <dgm:prSet/>
      <dgm:spPr/>
      <dgm:t>
        <a:bodyPr/>
        <a:lstStyle/>
        <a:p>
          <a:endParaRPr lang="en-GB" sz="1700"/>
        </a:p>
      </dgm:t>
    </dgm:pt>
    <dgm:pt modelId="{8A18F764-942B-4B9C-8C70-03D893192C6E}" type="sibTrans" cxnId="{A54EF2FE-EA52-414F-B0C3-BE54F145B481}">
      <dgm:prSet/>
      <dgm:spPr/>
      <dgm:t>
        <a:bodyPr/>
        <a:lstStyle/>
        <a:p>
          <a:endParaRPr lang="en-GB" sz="1700"/>
        </a:p>
      </dgm:t>
    </dgm:pt>
    <dgm:pt modelId="{8E909E19-48F5-4CEF-9A97-8DE7EEF89791}">
      <dgm:prSet phldrT="[Text]" custT="1"/>
      <dgm:spPr/>
      <dgm:t>
        <a:bodyPr/>
        <a:lstStyle/>
        <a:p>
          <a:r>
            <a:rPr lang="en-US" sz="1700" dirty="0"/>
            <a:t>Incarceration</a:t>
          </a:r>
          <a:endParaRPr lang="en-GB" sz="1700" dirty="0"/>
        </a:p>
      </dgm:t>
    </dgm:pt>
    <dgm:pt modelId="{A8858141-2AFD-4EFA-976F-4291C786A31D}" type="parTrans" cxnId="{D8864784-A4D6-4F1D-B227-B376E5323A54}">
      <dgm:prSet/>
      <dgm:spPr/>
      <dgm:t>
        <a:bodyPr/>
        <a:lstStyle/>
        <a:p>
          <a:endParaRPr lang="en-GB" sz="1700"/>
        </a:p>
      </dgm:t>
    </dgm:pt>
    <dgm:pt modelId="{ECAAE82E-BFA6-4288-865C-7CA1AF519A82}" type="sibTrans" cxnId="{D8864784-A4D6-4F1D-B227-B376E5323A54}">
      <dgm:prSet/>
      <dgm:spPr/>
      <dgm:t>
        <a:bodyPr/>
        <a:lstStyle/>
        <a:p>
          <a:endParaRPr lang="en-GB" sz="1700"/>
        </a:p>
      </dgm:t>
    </dgm:pt>
    <dgm:pt modelId="{0F16C886-D192-4934-92AF-DD458F788486}">
      <dgm:prSet phldrT="[Text]" custT="1"/>
      <dgm:spPr/>
      <dgm:t>
        <a:bodyPr/>
        <a:lstStyle/>
        <a:p>
          <a:r>
            <a:rPr lang="en-US" sz="1700" dirty="0"/>
            <a:t>Social cohesion</a:t>
          </a:r>
          <a:endParaRPr lang="en-GB" sz="1700" dirty="0"/>
        </a:p>
      </dgm:t>
    </dgm:pt>
    <dgm:pt modelId="{E9A4B850-3244-49C6-8AC6-4500E87CF167}" type="parTrans" cxnId="{B9C7DF2D-C82C-41AC-AD44-3A12B5D48913}">
      <dgm:prSet/>
      <dgm:spPr/>
      <dgm:t>
        <a:bodyPr/>
        <a:lstStyle/>
        <a:p>
          <a:endParaRPr lang="en-GB" sz="1700"/>
        </a:p>
      </dgm:t>
    </dgm:pt>
    <dgm:pt modelId="{7E0CFADE-4238-4B90-8EF1-09D03A2A6670}" type="sibTrans" cxnId="{B9C7DF2D-C82C-41AC-AD44-3A12B5D48913}">
      <dgm:prSet/>
      <dgm:spPr/>
      <dgm:t>
        <a:bodyPr/>
        <a:lstStyle/>
        <a:p>
          <a:endParaRPr lang="en-GB" sz="1700"/>
        </a:p>
      </dgm:t>
    </dgm:pt>
    <dgm:pt modelId="{67C53B6B-D3AC-4F7E-B8F3-53B881051997}">
      <dgm:prSet phldrT="[Text]" custT="1"/>
      <dgm:spPr/>
      <dgm:t>
        <a:bodyPr/>
        <a:lstStyle/>
        <a:p>
          <a:r>
            <a:rPr lang="en-US" sz="1700" dirty="0"/>
            <a:t>Health and Healthcare</a:t>
          </a:r>
          <a:endParaRPr lang="en-GB" sz="1700" dirty="0"/>
        </a:p>
      </dgm:t>
    </dgm:pt>
    <dgm:pt modelId="{B54D412D-3BFD-4C86-9E64-8DADC9421C0A}" type="parTrans" cxnId="{3012A7A9-FED6-4709-8E07-A4EB8D1F103F}">
      <dgm:prSet/>
      <dgm:spPr/>
      <dgm:t>
        <a:bodyPr/>
        <a:lstStyle/>
        <a:p>
          <a:endParaRPr lang="en-GB" sz="1700"/>
        </a:p>
      </dgm:t>
    </dgm:pt>
    <dgm:pt modelId="{E53A810F-7472-46A3-95FD-59D23151207B}" type="sibTrans" cxnId="{3012A7A9-FED6-4709-8E07-A4EB8D1F103F}">
      <dgm:prSet/>
      <dgm:spPr/>
      <dgm:t>
        <a:bodyPr/>
        <a:lstStyle/>
        <a:p>
          <a:endParaRPr lang="en-GB" sz="1700"/>
        </a:p>
      </dgm:t>
    </dgm:pt>
    <dgm:pt modelId="{93F45818-3FD5-46B9-9B43-B2BE30659866}">
      <dgm:prSet phldrT="[Text]" custT="1"/>
      <dgm:spPr/>
      <dgm:t>
        <a:bodyPr/>
        <a:lstStyle/>
        <a:p>
          <a:r>
            <a:rPr lang="en-US" sz="1700" dirty="0"/>
            <a:t>Access to primary care and other healthcare services</a:t>
          </a:r>
          <a:endParaRPr lang="en-GB" sz="1700" dirty="0"/>
        </a:p>
      </dgm:t>
    </dgm:pt>
    <dgm:pt modelId="{BA9420BA-FB76-4D9C-A6AF-7A89AD386749}" type="parTrans" cxnId="{6169CA65-EC26-4057-A145-09D2A11B8439}">
      <dgm:prSet/>
      <dgm:spPr/>
      <dgm:t>
        <a:bodyPr/>
        <a:lstStyle/>
        <a:p>
          <a:endParaRPr lang="en-GB" sz="1700"/>
        </a:p>
      </dgm:t>
    </dgm:pt>
    <dgm:pt modelId="{C7DEE588-EA3D-476A-8A78-E165313B9EBA}" type="sibTrans" cxnId="{6169CA65-EC26-4057-A145-09D2A11B8439}">
      <dgm:prSet/>
      <dgm:spPr/>
      <dgm:t>
        <a:bodyPr/>
        <a:lstStyle/>
        <a:p>
          <a:endParaRPr lang="en-GB" sz="1700"/>
        </a:p>
      </dgm:t>
    </dgm:pt>
    <dgm:pt modelId="{DB8DB7B7-98E0-40E3-9858-3750E9838224}">
      <dgm:prSet phldrT="[Text]" custT="1"/>
      <dgm:spPr/>
      <dgm:t>
        <a:bodyPr/>
        <a:lstStyle/>
        <a:p>
          <a:r>
            <a:rPr lang="en-US" sz="1700" dirty="0"/>
            <a:t>Health literacy</a:t>
          </a:r>
          <a:endParaRPr lang="en-GB" sz="1700" dirty="0"/>
        </a:p>
      </dgm:t>
    </dgm:pt>
    <dgm:pt modelId="{E44008D3-4E36-4EFA-BEEE-157317CA5C67}" type="parTrans" cxnId="{EB6DFE08-4C0A-4E45-A77E-4EC45AEE7631}">
      <dgm:prSet/>
      <dgm:spPr/>
      <dgm:t>
        <a:bodyPr/>
        <a:lstStyle/>
        <a:p>
          <a:endParaRPr lang="en-GB" sz="1700"/>
        </a:p>
      </dgm:t>
    </dgm:pt>
    <dgm:pt modelId="{4ACAE94A-FDC0-479A-A8AC-11C3FF913300}" type="sibTrans" cxnId="{EB6DFE08-4C0A-4E45-A77E-4EC45AEE7631}">
      <dgm:prSet/>
      <dgm:spPr/>
      <dgm:t>
        <a:bodyPr/>
        <a:lstStyle/>
        <a:p>
          <a:endParaRPr lang="en-GB" sz="1700"/>
        </a:p>
      </dgm:t>
    </dgm:pt>
    <dgm:pt modelId="{745A3F20-A121-4035-9B4D-6BBAEFBA45E3}">
      <dgm:prSet phldrT="[Text]" custT="1"/>
      <dgm:spPr/>
      <dgm:t>
        <a:bodyPr/>
        <a:lstStyle/>
        <a:p>
          <a:r>
            <a:rPr lang="en-US" sz="1700" dirty="0"/>
            <a:t>Built Environment</a:t>
          </a:r>
          <a:endParaRPr lang="en-GB" sz="1700" dirty="0"/>
        </a:p>
      </dgm:t>
    </dgm:pt>
    <dgm:pt modelId="{58F1CB0F-BE54-4EC4-BE93-96D8DAA81932}" type="parTrans" cxnId="{BAC24365-18C3-4869-BA01-AE480961A133}">
      <dgm:prSet/>
      <dgm:spPr/>
      <dgm:t>
        <a:bodyPr/>
        <a:lstStyle/>
        <a:p>
          <a:endParaRPr lang="en-GB" sz="1700"/>
        </a:p>
      </dgm:t>
    </dgm:pt>
    <dgm:pt modelId="{EEDF60A4-FD7A-4F24-9357-1A302223A100}" type="sibTrans" cxnId="{BAC24365-18C3-4869-BA01-AE480961A133}">
      <dgm:prSet/>
      <dgm:spPr/>
      <dgm:t>
        <a:bodyPr/>
        <a:lstStyle/>
        <a:p>
          <a:endParaRPr lang="en-GB" sz="1700"/>
        </a:p>
      </dgm:t>
    </dgm:pt>
    <dgm:pt modelId="{24740A80-18C9-4E6F-A617-45052FCFF87D}">
      <dgm:prSet phldrT="[Text]" custT="1"/>
      <dgm:spPr/>
      <dgm:t>
        <a:bodyPr/>
        <a:lstStyle/>
        <a:p>
          <a:r>
            <a:rPr lang="en-US" sz="1700" dirty="0"/>
            <a:t>Access to nutritious food</a:t>
          </a:r>
          <a:endParaRPr lang="en-GB" sz="1700" dirty="0"/>
        </a:p>
      </dgm:t>
    </dgm:pt>
    <dgm:pt modelId="{75315B67-FA8B-46A5-967C-391F9E3967F0}" type="parTrans" cxnId="{F6916B47-1D86-4A65-AE5C-2FC69E182F89}">
      <dgm:prSet/>
      <dgm:spPr/>
      <dgm:t>
        <a:bodyPr/>
        <a:lstStyle/>
        <a:p>
          <a:endParaRPr lang="en-GB" sz="1700"/>
        </a:p>
      </dgm:t>
    </dgm:pt>
    <dgm:pt modelId="{FECD4B26-F2D0-4E60-8A92-7B22E7DDE936}" type="sibTrans" cxnId="{F6916B47-1D86-4A65-AE5C-2FC69E182F89}">
      <dgm:prSet/>
      <dgm:spPr/>
      <dgm:t>
        <a:bodyPr/>
        <a:lstStyle/>
        <a:p>
          <a:endParaRPr lang="en-GB" sz="1700"/>
        </a:p>
      </dgm:t>
    </dgm:pt>
    <dgm:pt modelId="{A25BC038-1CAC-41E2-A06A-F94753DA7DE4}">
      <dgm:prSet phldrT="[Text]" custT="1"/>
      <dgm:spPr/>
      <dgm:t>
        <a:bodyPr/>
        <a:lstStyle/>
        <a:p>
          <a:r>
            <a:rPr lang="en-US" sz="1700" dirty="0"/>
            <a:t>Crime and violence</a:t>
          </a:r>
          <a:endParaRPr lang="en-GB" sz="1700" dirty="0"/>
        </a:p>
      </dgm:t>
    </dgm:pt>
    <dgm:pt modelId="{DC5E3D6B-84D2-4F26-8139-B216E057C1B2}" type="parTrans" cxnId="{F3FD088A-D324-4293-B81C-BDCA12B931DB}">
      <dgm:prSet/>
      <dgm:spPr/>
      <dgm:t>
        <a:bodyPr/>
        <a:lstStyle/>
        <a:p>
          <a:endParaRPr lang="en-GB" sz="1700"/>
        </a:p>
      </dgm:t>
    </dgm:pt>
    <dgm:pt modelId="{C555EBB3-8BD9-4BA6-9D90-D9B98A05FF56}" type="sibTrans" cxnId="{F3FD088A-D324-4293-B81C-BDCA12B931DB}">
      <dgm:prSet/>
      <dgm:spPr/>
      <dgm:t>
        <a:bodyPr/>
        <a:lstStyle/>
        <a:p>
          <a:endParaRPr lang="en-GB" sz="1700"/>
        </a:p>
      </dgm:t>
    </dgm:pt>
    <dgm:pt modelId="{43C32FC6-A374-4D04-9C67-E7C6777629AD}">
      <dgm:prSet phldrT="[Text]" custT="1"/>
      <dgm:spPr/>
      <dgm:t>
        <a:bodyPr/>
        <a:lstStyle/>
        <a:p>
          <a:r>
            <a:rPr lang="en-US" sz="1700" dirty="0"/>
            <a:t>Environmental conditions</a:t>
          </a:r>
          <a:endParaRPr lang="en-GB" sz="1700" dirty="0"/>
        </a:p>
      </dgm:t>
    </dgm:pt>
    <dgm:pt modelId="{C126B9D0-C642-4B71-95CC-D0F5CCD5111D}" type="parTrans" cxnId="{0901B9B0-BD05-4182-8529-C2BA6EE37AC1}">
      <dgm:prSet/>
      <dgm:spPr/>
      <dgm:t>
        <a:bodyPr/>
        <a:lstStyle/>
        <a:p>
          <a:endParaRPr lang="en-GB" sz="1700"/>
        </a:p>
      </dgm:t>
    </dgm:pt>
    <dgm:pt modelId="{99C4B316-373C-4083-B0BF-3086F68D589B}" type="sibTrans" cxnId="{0901B9B0-BD05-4182-8529-C2BA6EE37AC1}">
      <dgm:prSet/>
      <dgm:spPr/>
      <dgm:t>
        <a:bodyPr/>
        <a:lstStyle/>
        <a:p>
          <a:endParaRPr lang="en-GB" sz="1700"/>
        </a:p>
      </dgm:t>
    </dgm:pt>
    <dgm:pt modelId="{4EFA5F38-B098-421B-BC30-4130EDF2B6C9}">
      <dgm:prSet phldrT="[Text]" custT="1"/>
      <dgm:spPr/>
      <dgm:t>
        <a:bodyPr/>
        <a:lstStyle/>
        <a:p>
          <a:r>
            <a:rPr lang="en-US" sz="1700" dirty="0"/>
            <a:t>Housing quality</a:t>
          </a:r>
          <a:endParaRPr lang="en-GB" sz="1700" dirty="0"/>
        </a:p>
      </dgm:t>
    </dgm:pt>
    <dgm:pt modelId="{D1BB948D-9F56-4A76-A178-BC21DFB25538}" type="parTrans" cxnId="{0F880CB3-CA3C-4540-9426-4FA2238ADC99}">
      <dgm:prSet/>
      <dgm:spPr/>
      <dgm:t>
        <a:bodyPr/>
        <a:lstStyle/>
        <a:p>
          <a:endParaRPr lang="en-GB" sz="1700"/>
        </a:p>
      </dgm:t>
    </dgm:pt>
    <dgm:pt modelId="{5249D1A0-7307-44FF-B74D-7E1FD984998F}" type="sibTrans" cxnId="{0F880CB3-CA3C-4540-9426-4FA2238ADC99}">
      <dgm:prSet/>
      <dgm:spPr/>
      <dgm:t>
        <a:bodyPr/>
        <a:lstStyle/>
        <a:p>
          <a:endParaRPr lang="en-GB" sz="1700"/>
        </a:p>
      </dgm:t>
    </dgm:pt>
    <dgm:pt modelId="{A06687CE-2838-40AA-9780-AADA71A0C33B}" type="pres">
      <dgm:prSet presAssocID="{0CA88201-478C-44B3-A57E-0140E32EC9CA}" presName="Name0" presStyleCnt="0">
        <dgm:presLayoutVars>
          <dgm:dir/>
          <dgm:animLvl val="lvl"/>
          <dgm:resizeHandles val="exact"/>
        </dgm:presLayoutVars>
      </dgm:prSet>
      <dgm:spPr/>
    </dgm:pt>
    <dgm:pt modelId="{4FBA7724-9DD3-44DE-AAF5-6687E954E455}" type="pres">
      <dgm:prSet presAssocID="{8A15053C-076F-4B50-906E-A95E4D398C32}" presName="composite" presStyleCnt="0"/>
      <dgm:spPr/>
    </dgm:pt>
    <dgm:pt modelId="{FE062270-8E59-4990-99F3-381F339588A5}" type="pres">
      <dgm:prSet presAssocID="{8A15053C-076F-4B50-906E-A95E4D398C32}" presName="parTx" presStyleLbl="alignNode1" presStyleIdx="0" presStyleCnt="5">
        <dgm:presLayoutVars>
          <dgm:chMax val="0"/>
          <dgm:chPref val="0"/>
          <dgm:bulletEnabled val="1"/>
        </dgm:presLayoutVars>
      </dgm:prSet>
      <dgm:spPr/>
    </dgm:pt>
    <dgm:pt modelId="{D01EA6B6-23D7-423D-9805-5CEEF35A549D}" type="pres">
      <dgm:prSet presAssocID="{8A15053C-076F-4B50-906E-A95E4D398C32}" presName="desTx" presStyleLbl="alignAccFollowNode1" presStyleIdx="0" presStyleCnt="5">
        <dgm:presLayoutVars>
          <dgm:bulletEnabled val="1"/>
        </dgm:presLayoutVars>
      </dgm:prSet>
      <dgm:spPr/>
    </dgm:pt>
    <dgm:pt modelId="{73F8CF32-986F-4176-88A3-BE2E7914FA47}" type="pres">
      <dgm:prSet presAssocID="{30221120-699E-4EF7-8DB0-F07A4E258C92}" presName="space" presStyleCnt="0"/>
      <dgm:spPr/>
    </dgm:pt>
    <dgm:pt modelId="{04A1BD16-DC38-4484-B5AD-8A8CBAF89FAE}" type="pres">
      <dgm:prSet presAssocID="{92C48589-DD09-4BFB-B7C0-BF9875337EDB}" presName="composite" presStyleCnt="0"/>
      <dgm:spPr/>
    </dgm:pt>
    <dgm:pt modelId="{04148481-32C3-460D-BB36-65C3D119026B}" type="pres">
      <dgm:prSet presAssocID="{92C48589-DD09-4BFB-B7C0-BF9875337EDB}" presName="parTx" presStyleLbl="alignNode1" presStyleIdx="1" presStyleCnt="5">
        <dgm:presLayoutVars>
          <dgm:chMax val="0"/>
          <dgm:chPref val="0"/>
          <dgm:bulletEnabled val="1"/>
        </dgm:presLayoutVars>
      </dgm:prSet>
      <dgm:spPr/>
    </dgm:pt>
    <dgm:pt modelId="{9FDD0B19-13A2-4473-B18D-47BA824AB879}" type="pres">
      <dgm:prSet presAssocID="{92C48589-DD09-4BFB-B7C0-BF9875337EDB}" presName="desTx" presStyleLbl="alignAccFollowNode1" presStyleIdx="1" presStyleCnt="5">
        <dgm:presLayoutVars>
          <dgm:bulletEnabled val="1"/>
        </dgm:presLayoutVars>
      </dgm:prSet>
      <dgm:spPr/>
    </dgm:pt>
    <dgm:pt modelId="{F45122A9-1C7F-4F6A-A941-1F1F96DD3E01}" type="pres">
      <dgm:prSet presAssocID="{84B2361E-F7E5-4A8E-B57A-FCFF0F24C3AA}" presName="space" presStyleCnt="0"/>
      <dgm:spPr/>
    </dgm:pt>
    <dgm:pt modelId="{53D5ACC2-538F-440D-8946-65CCF704E7A8}" type="pres">
      <dgm:prSet presAssocID="{71D89181-A9AD-49BE-95FC-C5D4F33112B4}" presName="composite" presStyleCnt="0"/>
      <dgm:spPr/>
    </dgm:pt>
    <dgm:pt modelId="{3DBB6F35-645E-440C-BB50-7DF133B93EC9}" type="pres">
      <dgm:prSet presAssocID="{71D89181-A9AD-49BE-95FC-C5D4F33112B4}" presName="parTx" presStyleLbl="alignNode1" presStyleIdx="2" presStyleCnt="5" custScaleX="106142">
        <dgm:presLayoutVars>
          <dgm:chMax val="0"/>
          <dgm:chPref val="0"/>
          <dgm:bulletEnabled val="1"/>
        </dgm:presLayoutVars>
      </dgm:prSet>
      <dgm:spPr/>
    </dgm:pt>
    <dgm:pt modelId="{EB1D9270-0CF0-4C5B-AB72-93764B0BD888}" type="pres">
      <dgm:prSet presAssocID="{71D89181-A9AD-49BE-95FC-C5D4F33112B4}" presName="desTx" presStyleLbl="alignAccFollowNode1" presStyleIdx="2" presStyleCnt="5" custScaleX="108002">
        <dgm:presLayoutVars>
          <dgm:bulletEnabled val="1"/>
        </dgm:presLayoutVars>
      </dgm:prSet>
      <dgm:spPr/>
    </dgm:pt>
    <dgm:pt modelId="{9E2CA018-6189-4B28-BF43-D39F21FDBECF}" type="pres">
      <dgm:prSet presAssocID="{E0B9DB9D-131E-488A-BB39-6F92B3A1B7D5}" presName="space" presStyleCnt="0"/>
      <dgm:spPr/>
    </dgm:pt>
    <dgm:pt modelId="{2E94C2CE-AB60-4237-8EA7-F612C3936BE4}" type="pres">
      <dgm:prSet presAssocID="{67C53B6B-D3AC-4F7E-B8F3-53B881051997}" presName="composite" presStyleCnt="0"/>
      <dgm:spPr/>
    </dgm:pt>
    <dgm:pt modelId="{32AF781D-ED9F-4171-879F-0E25D9FE12BA}" type="pres">
      <dgm:prSet presAssocID="{67C53B6B-D3AC-4F7E-B8F3-53B881051997}" presName="parTx" presStyleLbl="alignNode1" presStyleIdx="3" presStyleCnt="5">
        <dgm:presLayoutVars>
          <dgm:chMax val="0"/>
          <dgm:chPref val="0"/>
          <dgm:bulletEnabled val="1"/>
        </dgm:presLayoutVars>
      </dgm:prSet>
      <dgm:spPr/>
    </dgm:pt>
    <dgm:pt modelId="{51685CFD-E7CB-4275-88B7-199768C315C9}" type="pres">
      <dgm:prSet presAssocID="{67C53B6B-D3AC-4F7E-B8F3-53B881051997}" presName="desTx" presStyleLbl="alignAccFollowNode1" presStyleIdx="3" presStyleCnt="5">
        <dgm:presLayoutVars>
          <dgm:bulletEnabled val="1"/>
        </dgm:presLayoutVars>
      </dgm:prSet>
      <dgm:spPr/>
    </dgm:pt>
    <dgm:pt modelId="{C18CF988-364D-47D7-9E2C-B1EF6528FBDF}" type="pres">
      <dgm:prSet presAssocID="{E53A810F-7472-46A3-95FD-59D23151207B}" presName="space" presStyleCnt="0"/>
      <dgm:spPr/>
    </dgm:pt>
    <dgm:pt modelId="{F1C8E0F2-A293-4AA5-86ED-33F34A9B512F}" type="pres">
      <dgm:prSet presAssocID="{745A3F20-A121-4035-9B4D-6BBAEFBA45E3}" presName="composite" presStyleCnt="0"/>
      <dgm:spPr/>
    </dgm:pt>
    <dgm:pt modelId="{827F9769-7226-4A14-8C39-7B65054CF82C}" type="pres">
      <dgm:prSet presAssocID="{745A3F20-A121-4035-9B4D-6BBAEFBA45E3}" presName="parTx" presStyleLbl="alignNode1" presStyleIdx="4" presStyleCnt="5" custScaleX="110070">
        <dgm:presLayoutVars>
          <dgm:chMax val="0"/>
          <dgm:chPref val="0"/>
          <dgm:bulletEnabled val="1"/>
        </dgm:presLayoutVars>
      </dgm:prSet>
      <dgm:spPr/>
    </dgm:pt>
    <dgm:pt modelId="{31C44110-29BC-467D-B162-FF552499A280}" type="pres">
      <dgm:prSet presAssocID="{745A3F20-A121-4035-9B4D-6BBAEFBA45E3}" presName="desTx" presStyleLbl="alignAccFollowNode1" presStyleIdx="4" presStyleCnt="5" custScaleX="109685">
        <dgm:presLayoutVars>
          <dgm:bulletEnabled val="1"/>
        </dgm:presLayoutVars>
      </dgm:prSet>
      <dgm:spPr/>
    </dgm:pt>
  </dgm:ptLst>
  <dgm:cxnLst>
    <dgm:cxn modelId="{28BE2E01-2BA6-4D19-AD9A-2E05F70BEA7C}" type="presOf" srcId="{78CA1E49-52E8-4744-97D1-650F86F97275}" destId="{9FDD0B19-13A2-4473-B18D-47BA824AB879}" srcOrd="0" destOrd="1" presId="urn:microsoft.com/office/officeart/2005/8/layout/hList1"/>
    <dgm:cxn modelId="{EB6DFE08-4C0A-4E45-A77E-4EC45AEE7631}" srcId="{67C53B6B-D3AC-4F7E-B8F3-53B881051997}" destId="{DB8DB7B7-98E0-40E3-9858-3750E9838224}" srcOrd="1" destOrd="0" parTransId="{E44008D3-4E36-4EFA-BEEE-157317CA5C67}" sibTransId="{4ACAE94A-FDC0-479A-A8AC-11C3FF913300}"/>
    <dgm:cxn modelId="{21387A0D-5C7B-4F97-94AB-A30901226D42}" srcId="{8A15053C-076F-4B50-906E-A95E4D398C32}" destId="{AA3BA5A5-AA23-4FED-9C65-7DD3CB095A25}" srcOrd="2" destOrd="0" parTransId="{609C79D6-20B7-4AED-96E2-948E077F42BE}" sibTransId="{A539EF80-1196-42A6-9632-E6E085A882A1}"/>
    <dgm:cxn modelId="{C7891A12-B52E-41A6-ADA2-817B2758E0DA}" type="presOf" srcId="{67C53B6B-D3AC-4F7E-B8F3-53B881051997}" destId="{32AF781D-ED9F-4171-879F-0E25D9FE12BA}" srcOrd="0" destOrd="0" presId="urn:microsoft.com/office/officeart/2005/8/layout/hList1"/>
    <dgm:cxn modelId="{B9C7DF2D-C82C-41AC-AD44-3A12B5D48913}" srcId="{71D89181-A9AD-49BE-95FC-C5D4F33112B4}" destId="{0F16C886-D192-4934-92AF-DD458F788486}" srcOrd="3" destOrd="0" parTransId="{E9A4B850-3244-49C6-8AC6-4500E87CF167}" sibTransId="{7E0CFADE-4238-4B90-8EF1-09D03A2A6670}"/>
    <dgm:cxn modelId="{89A3242F-773E-4A3D-A2A7-4EE376B81775}" type="presOf" srcId="{3221D48A-9494-4B5F-8621-8B338C52875C}" destId="{EB1D9270-0CF0-4C5B-AB72-93764B0BD888}" srcOrd="0" destOrd="1" presId="urn:microsoft.com/office/officeart/2005/8/layout/hList1"/>
    <dgm:cxn modelId="{0A24075E-2732-4387-B1BC-4178D766DB96}" type="presOf" srcId="{AA3BA5A5-AA23-4FED-9C65-7DD3CB095A25}" destId="{D01EA6B6-23D7-423D-9805-5CEEF35A549D}" srcOrd="0" destOrd="2" presId="urn:microsoft.com/office/officeart/2005/8/layout/hList1"/>
    <dgm:cxn modelId="{6E98F641-BFE2-40A6-AB45-055A0221FF94}" type="presOf" srcId="{53836083-7F19-42F9-AC8D-66B81A947B28}" destId="{9FDD0B19-13A2-4473-B18D-47BA824AB879}" srcOrd="0" destOrd="2" presId="urn:microsoft.com/office/officeart/2005/8/layout/hList1"/>
    <dgm:cxn modelId="{D3EC0463-3725-478A-AB55-922FF5F686BB}" type="presOf" srcId="{330B2B57-332B-47AF-BBDF-E05755E3C308}" destId="{D01EA6B6-23D7-423D-9805-5CEEF35A549D}" srcOrd="0" destOrd="1" presId="urn:microsoft.com/office/officeart/2005/8/layout/hList1"/>
    <dgm:cxn modelId="{BAC24365-18C3-4869-BA01-AE480961A133}" srcId="{0CA88201-478C-44B3-A57E-0140E32EC9CA}" destId="{745A3F20-A121-4035-9B4D-6BBAEFBA45E3}" srcOrd="4" destOrd="0" parTransId="{58F1CB0F-BE54-4EC4-BE93-96D8DAA81932}" sibTransId="{EEDF60A4-FD7A-4F24-9357-1A302223A100}"/>
    <dgm:cxn modelId="{6169CA65-EC26-4057-A145-09D2A11B8439}" srcId="{67C53B6B-D3AC-4F7E-B8F3-53B881051997}" destId="{93F45818-3FD5-46B9-9B43-B2BE30659866}" srcOrd="0" destOrd="0" parTransId="{BA9420BA-FB76-4D9C-A6AF-7A89AD386749}" sibTransId="{C7DEE588-EA3D-476A-8A78-E165313B9EBA}"/>
    <dgm:cxn modelId="{F6916B47-1D86-4A65-AE5C-2FC69E182F89}" srcId="{745A3F20-A121-4035-9B4D-6BBAEFBA45E3}" destId="{24740A80-18C9-4E6F-A617-45052FCFF87D}" srcOrd="0" destOrd="0" parTransId="{75315B67-FA8B-46A5-967C-391F9E3967F0}" sibTransId="{FECD4B26-F2D0-4E60-8A92-7B22E7DDE936}"/>
    <dgm:cxn modelId="{2F857A4A-22C8-4B01-B9DB-56C287839808}" type="presOf" srcId="{A25BC038-1CAC-41E2-A06A-F94753DA7DE4}" destId="{31C44110-29BC-467D-B162-FF552499A280}" srcOrd="0" destOrd="1" presId="urn:microsoft.com/office/officeart/2005/8/layout/hList1"/>
    <dgm:cxn modelId="{0EC1004F-48C0-4B46-923F-9053585FEEC0}" type="presOf" srcId="{6FA824AA-0BC2-4B43-A6D3-EA74D7BAC003}" destId="{D01EA6B6-23D7-423D-9805-5CEEF35A549D}" srcOrd="0" destOrd="0" presId="urn:microsoft.com/office/officeart/2005/8/layout/hList1"/>
    <dgm:cxn modelId="{B7E85E53-F957-4B63-A225-91109354685C}" type="presOf" srcId="{703A63CB-1206-4517-BE09-DECD865B705B}" destId="{9FDD0B19-13A2-4473-B18D-47BA824AB879}" srcOrd="0" destOrd="0" presId="urn:microsoft.com/office/officeart/2005/8/layout/hList1"/>
    <dgm:cxn modelId="{5476387B-5B08-44E0-A69A-6AECF1BF9B78}" type="presOf" srcId="{0CA88201-478C-44B3-A57E-0140E32EC9CA}" destId="{A06687CE-2838-40AA-9780-AADA71A0C33B}" srcOrd="0" destOrd="0" presId="urn:microsoft.com/office/officeart/2005/8/layout/hList1"/>
    <dgm:cxn modelId="{76D8EE7B-274E-479E-BDAF-152BDAF8CE99}" type="presOf" srcId="{8A15053C-076F-4B50-906E-A95E4D398C32}" destId="{FE062270-8E59-4990-99F3-381F339588A5}" srcOrd="0" destOrd="0" presId="urn:microsoft.com/office/officeart/2005/8/layout/hList1"/>
    <dgm:cxn modelId="{52154A82-D43E-4FC8-BA5D-77BFBBB1EEB7}" srcId="{8A15053C-076F-4B50-906E-A95E4D398C32}" destId="{6FA824AA-0BC2-4B43-A6D3-EA74D7BAC003}" srcOrd="0" destOrd="0" parTransId="{6B7EB924-3CFA-494A-B4EE-93508156AC18}" sibTransId="{397E8E0C-5FA8-4C79-936D-05B03B99594A}"/>
    <dgm:cxn modelId="{D8864784-A4D6-4F1D-B227-B376E5323A54}" srcId="{71D89181-A9AD-49BE-95FC-C5D4F33112B4}" destId="{8E909E19-48F5-4CEF-9A97-8DE7EEF89791}" srcOrd="2" destOrd="0" parTransId="{A8858141-2AFD-4EFA-976F-4291C786A31D}" sibTransId="{ECAAE82E-BFA6-4288-865C-7CA1AF519A82}"/>
    <dgm:cxn modelId="{3E403385-1D9F-4740-8900-4683305DCDC9}" type="presOf" srcId="{93F45818-3FD5-46B9-9B43-B2BE30659866}" destId="{51685CFD-E7CB-4275-88B7-199768C315C9}" srcOrd="0" destOrd="0" presId="urn:microsoft.com/office/officeart/2005/8/layout/hList1"/>
    <dgm:cxn modelId="{F3FD088A-D324-4293-B81C-BDCA12B931DB}" srcId="{745A3F20-A121-4035-9B4D-6BBAEFBA45E3}" destId="{A25BC038-1CAC-41E2-A06A-F94753DA7DE4}" srcOrd="1" destOrd="0" parTransId="{DC5E3D6B-84D2-4F26-8139-B216E057C1B2}" sibTransId="{C555EBB3-8BD9-4BA6-9D90-D9B98A05FF56}"/>
    <dgm:cxn modelId="{E097178C-2A6C-4B35-9500-7B1E7E5CDC00}" type="presOf" srcId="{01163802-9090-463C-B846-12DE5663F9C2}" destId="{EB1D9270-0CF0-4C5B-AB72-93764B0BD888}" srcOrd="0" destOrd="0" presId="urn:microsoft.com/office/officeart/2005/8/layout/hList1"/>
    <dgm:cxn modelId="{1D159E8D-CFCD-4E40-AAF1-B976A9F083B2}" type="presOf" srcId="{DB8DB7B7-98E0-40E3-9858-3750E9838224}" destId="{51685CFD-E7CB-4275-88B7-199768C315C9}" srcOrd="0" destOrd="1" presId="urn:microsoft.com/office/officeart/2005/8/layout/hList1"/>
    <dgm:cxn modelId="{F5E7168E-D904-4CB4-9BC7-CB1B879B35DF}" srcId="{71D89181-A9AD-49BE-95FC-C5D4F33112B4}" destId="{01163802-9090-463C-B846-12DE5663F9C2}" srcOrd="0" destOrd="0" parTransId="{E53083A0-C78E-4D66-B55C-B77B7BEA57DB}" sibTransId="{9CD6DF7E-34E8-4211-AB2E-3FBEE718E537}"/>
    <dgm:cxn modelId="{A3A12492-76C7-45A5-BC23-C034504D88C4}" srcId="{71D89181-A9AD-49BE-95FC-C5D4F33112B4}" destId="{3221D48A-9494-4B5F-8621-8B338C52875C}" srcOrd="1" destOrd="0" parTransId="{7CAE97E8-91C2-4130-87F2-B029D5071C62}" sibTransId="{C823E1B7-07A4-429F-B7F0-33722183AABA}"/>
    <dgm:cxn modelId="{80FE85A0-1058-4BD2-8982-5396CED280E5}" type="presOf" srcId="{745A3F20-A121-4035-9B4D-6BBAEFBA45E3}" destId="{827F9769-7226-4A14-8C39-7B65054CF82C}" srcOrd="0" destOrd="0" presId="urn:microsoft.com/office/officeart/2005/8/layout/hList1"/>
    <dgm:cxn modelId="{8D9518A1-1E6C-4B9F-B28F-15184CEEA74F}" srcId="{0CA88201-478C-44B3-A57E-0140E32EC9CA}" destId="{8A15053C-076F-4B50-906E-A95E4D398C32}" srcOrd="0" destOrd="0" parTransId="{3A034D4D-B62D-4267-84E0-1552C0140148}" sibTransId="{30221120-699E-4EF7-8DB0-F07A4E258C92}"/>
    <dgm:cxn modelId="{827C38A8-561D-4696-980C-3D9BC634FBA0}" type="presOf" srcId="{71D89181-A9AD-49BE-95FC-C5D4F33112B4}" destId="{3DBB6F35-645E-440C-BB50-7DF133B93EC9}" srcOrd="0" destOrd="0" presId="urn:microsoft.com/office/officeart/2005/8/layout/hList1"/>
    <dgm:cxn modelId="{3012A7A9-FED6-4709-8E07-A4EB8D1F103F}" srcId="{0CA88201-478C-44B3-A57E-0140E32EC9CA}" destId="{67C53B6B-D3AC-4F7E-B8F3-53B881051997}" srcOrd="3" destOrd="0" parTransId="{B54D412D-3BFD-4C86-9E64-8DADC9421C0A}" sibTransId="{E53A810F-7472-46A3-95FD-59D23151207B}"/>
    <dgm:cxn modelId="{0901B9B0-BD05-4182-8529-C2BA6EE37AC1}" srcId="{745A3F20-A121-4035-9B4D-6BBAEFBA45E3}" destId="{43C32FC6-A374-4D04-9C67-E7C6777629AD}" srcOrd="2" destOrd="0" parTransId="{C126B9D0-C642-4B71-95CC-D0F5CCD5111D}" sibTransId="{99C4B316-373C-4083-B0BF-3086F68D589B}"/>
    <dgm:cxn modelId="{0F880CB3-CA3C-4540-9426-4FA2238ADC99}" srcId="{745A3F20-A121-4035-9B4D-6BBAEFBA45E3}" destId="{4EFA5F38-B098-421B-BC30-4130EDF2B6C9}" srcOrd="3" destOrd="0" parTransId="{D1BB948D-9F56-4A76-A178-BC21DFB25538}" sibTransId="{5249D1A0-7307-44FF-B74D-7E1FD984998F}"/>
    <dgm:cxn modelId="{C98C29B6-A7D6-4E5E-9473-6369B5A941E8}" type="presOf" srcId="{0F16C886-D192-4934-92AF-DD458F788486}" destId="{EB1D9270-0CF0-4C5B-AB72-93764B0BD888}" srcOrd="0" destOrd="3" presId="urn:microsoft.com/office/officeart/2005/8/layout/hList1"/>
    <dgm:cxn modelId="{54E14FB6-667A-46A9-9C5F-41A5F8233106}" type="presOf" srcId="{43C32FC6-A374-4D04-9C67-E7C6777629AD}" destId="{31C44110-29BC-467D-B162-FF552499A280}" srcOrd="0" destOrd="2" presId="urn:microsoft.com/office/officeart/2005/8/layout/hList1"/>
    <dgm:cxn modelId="{E56C53B9-4CCF-4301-B552-C70F3C7515DF}" srcId="{92C48589-DD09-4BFB-B7C0-BF9875337EDB}" destId="{703A63CB-1206-4517-BE09-DECD865B705B}" srcOrd="0" destOrd="0" parTransId="{48D7C30E-5F93-4E58-8F4F-3DD2A78C3008}" sibTransId="{5ABBAFA2-673A-4EE7-8626-9C6787E0FC76}"/>
    <dgm:cxn modelId="{F879A6C4-DBC1-41E6-8C20-5921C2079BB8}" type="presOf" srcId="{24740A80-18C9-4E6F-A617-45052FCFF87D}" destId="{31C44110-29BC-467D-B162-FF552499A280}" srcOrd="0" destOrd="0" presId="urn:microsoft.com/office/officeart/2005/8/layout/hList1"/>
    <dgm:cxn modelId="{BA0A34C8-4AF9-44AC-8EFD-B530C3C9AB2C}" srcId="{0CA88201-478C-44B3-A57E-0140E32EC9CA}" destId="{92C48589-DD09-4BFB-B7C0-BF9875337EDB}" srcOrd="1" destOrd="0" parTransId="{EB657B16-FD47-414F-966B-22FFBD6B31DB}" sibTransId="{84B2361E-F7E5-4A8E-B57A-FCFF0F24C3AA}"/>
    <dgm:cxn modelId="{D77E37D4-6C60-48FF-9582-CFAC30183153}" srcId="{0CA88201-478C-44B3-A57E-0140E32EC9CA}" destId="{71D89181-A9AD-49BE-95FC-C5D4F33112B4}" srcOrd="2" destOrd="0" parTransId="{F466DC5B-FBAE-468B-9DB7-17347ACF9BEF}" sibTransId="{E0B9DB9D-131E-488A-BB39-6F92B3A1B7D5}"/>
    <dgm:cxn modelId="{75DAA0D8-E51E-4ACB-9EB5-6874BFBE937A}" srcId="{8A15053C-076F-4B50-906E-A95E4D398C32}" destId="{2F3F64C2-6FD8-4702-8F7C-5AF3C538E2F8}" srcOrd="3" destOrd="0" parTransId="{26BFCD3D-E149-4106-A59F-705867387414}" sibTransId="{A82E029A-B663-4596-9D6B-EB84B70AF511}"/>
    <dgm:cxn modelId="{F0004FDD-FA75-46C8-BC14-1FC6D168B651}" type="presOf" srcId="{4EFA5F38-B098-421B-BC30-4130EDF2B6C9}" destId="{31C44110-29BC-467D-B162-FF552499A280}" srcOrd="0" destOrd="3" presId="urn:microsoft.com/office/officeart/2005/8/layout/hList1"/>
    <dgm:cxn modelId="{69EAF0DF-E19E-49F6-A8A6-ACB5FE20465B}" type="presOf" srcId="{2F3F64C2-6FD8-4702-8F7C-5AF3C538E2F8}" destId="{D01EA6B6-23D7-423D-9805-5CEEF35A549D}" srcOrd="0" destOrd="3" presId="urn:microsoft.com/office/officeart/2005/8/layout/hList1"/>
    <dgm:cxn modelId="{D81125E1-C1D0-477A-9CAE-2C4E2F0CB7A3}" srcId="{92C48589-DD09-4BFB-B7C0-BF9875337EDB}" destId="{78CA1E49-52E8-4744-97D1-650F86F97275}" srcOrd="1" destOrd="0" parTransId="{C1C8C238-515C-4AE9-BA4E-63A979CC320B}" sibTransId="{80CB2399-F4DF-4B59-B219-58394F01F728}"/>
    <dgm:cxn modelId="{B5272DE1-9978-4537-9A80-3A6A3E50F347}" srcId="{8A15053C-076F-4B50-906E-A95E4D398C32}" destId="{330B2B57-332B-47AF-BBDF-E05755E3C308}" srcOrd="1" destOrd="0" parTransId="{BEAB3EFF-D2CD-4426-BA45-0D0E9745731A}" sibTransId="{DCAC0CB3-4FD6-4C28-BF7C-A36DD1D86EB4}"/>
    <dgm:cxn modelId="{33233FE2-3B7E-40DA-A491-BD0C78B3179E}" type="presOf" srcId="{8E909E19-48F5-4CEF-9A97-8DE7EEF89791}" destId="{EB1D9270-0CF0-4C5B-AB72-93764B0BD888}" srcOrd="0" destOrd="2" presId="urn:microsoft.com/office/officeart/2005/8/layout/hList1"/>
    <dgm:cxn modelId="{120DC8F3-5B46-470C-BDEF-F4AC95FEB966}" type="presOf" srcId="{92C48589-DD09-4BFB-B7C0-BF9875337EDB}" destId="{04148481-32C3-460D-BB36-65C3D119026B}" srcOrd="0" destOrd="0" presId="urn:microsoft.com/office/officeart/2005/8/layout/hList1"/>
    <dgm:cxn modelId="{A54EF2FE-EA52-414F-B0C3-BE54F145B481}" srcId="{92C48589-DD09-4BFB-B7C0-BF9875337EDB}" destId="{53836083-7F19-42F9-AC8D-66B81A947B28}" srcOrd="2" destOrd="0" parTransId="{F52743BA-B7A0-4123-8594-3390F7E3F941}" sibTransId="{8A18F764-942B-4B9C-8C70-03D893192C6E}"/>
    <dgm:cxn modelId="{FF344331-9C6C-47A7-B909-95E250B4DA74}" type="presParOf" srcId="{A06687CE-2838-40AA-9780-AADA71A0C33B}" destId="{4FBA7724-9DD3-44DE-AAF5-6687E954E455}" srcOrd="0" destOrd="0" presId="urn:microsoft.com/office/officeart/2005/8/layout/hList1"/>
    <dgm:cxn modelId="{71481065-6B3B-456B-94CC-C50F4CBB42F9}" type="presParOf" srcId="{4FBA7724-9DD3-44DE-AAF5-6687E954E455}" destId="{FE062270-8E59-4990-99F3-381F339588A5}" srcOrd="0" destOrd="0" presId="urn:microsoft.com/office/officeart/2005/8/layout/hList1"/>
    <dgm:cxn modelId="{FB0F949D-1E40-4399-AE9D-566F43B7F25E}" type="presParOf" srcId="{4FBA7724-9DD3-44DE-AAF5-6687E954E455}" destId="{D01EA6B6-23D7-423D-9805-5CEEF35A549D}" srcOrd="1" destOrd="0" presId="urn:microsoft.com/office/officeart/2005/8/layout/hList1"/>
    <dgm:cxn modelId="{9FEB71CC-0272-4A55-ADB5-EE95845749DF}" type="presParOf" srcId="{A06687CE-2838-40AA-9780-AADA71A0C33B}" destId="{73F8CF32-986F-4176-88A3-BE2E7914FA47}" srcOrd="1" destOrd="0" presId="urn:microsoft.com/office/officeart/2005/8/layout/hList1"/>
    <dgm:cxn modelId="{B6737897-7474-4A04-96D4-40438498D510}" type="presParOf" srcId="{A06687CE-2838-40AA-9780-AADA71A0C33B}" destId="{04A1BD16-DC38-4484-B5AD-8A8CBAF89FAE}" srcOrd="2" destOrd="0" presId="urn:microsoft.com/office/officeart/2005/8/layout/hList1"/>
    <dgm:cxn modelId="{4084E7E4-B7B4-47BC-A4A8-3E3B5A5E02D4}" type="presParOf" srcId="{04A1BD16-DC38-4484-B5AD-8A8CBAF89FAE}" destId="{04148481-32C3-460D-BB36-65C3D119026B}" srcOrd="0" destOrd="0" presId="urn:microsoft.com/office/officeart/2005/8/layout/hList1"/>
    <dgm:cxn modelId="{C9865D86-B339-4956-8F1A-C18CFC1450DE}" type="presParOf" srcId="{04A1BD16-DC38-4484-B5AD-8A8CBAF89FAE}" destId="{9FDD0B19-13A2-4473-B18D-47BA824AB879}" srcOrd="1" destOrd="0" presId="urn:microsoft.com/office/officeart/2005/8/layout/hList1"/>
    <dgm:cxn modelId="{51767D28-563C-4BAD-B6F7-D6A9A8C61EAA}" type="presParOf" srcId="{A06687CE-2838-40AA-9780-AADA71A0C33B}" destId="{F45122A9-1C7F-4F6A-A941-1F1F96DD3E01}" srcOrd="3" destOrd="0" presId="urn:microsoft.com/office/officeart/2005/8/layout/hList1"/>
    <dgm:cxn modelId="{2A6801F0-25F1-45A4-9BA8-259F86D492DB}" type="presParOf" srcId="{A06687CE-2838-40AA-9780-AADA71A0C33B}" destId="{53D5ACC2-538F-440D-8946-65CCF704E7A8}" srcOrd="4" destOrd="0" presId="urn:microsoft.com/office/officeart/2005/8/layout/hList1"/>
    <dgm:cxn modelId="{1301DCD2-9864-48D5-AA31-9C255BE1CAA5}" type="presParOf" srcId="{53D5ACC2-538F-440D-8946-65CCF704E7A8}" destId="{3DBB6F35-645E-440C-BB50-7DF133B93EC9}" srcOrd="0" destOrd="0" presId="urn:microsoft.com/office/officeart/2005/8/layout/hList1"/>
    <dgm:cxn modelId="{7D1D04B1-5DBA-4663-9424-428DB13D9285}" type="presParOf" srcId="{53D5ACC2-538F-440D-8946-65CCF704E7A8}" destId="{EB1D9270-0CF0-4C5B-AB72-93764B0BD888}" srcOrd="1" destOrd="0" presId="urn:microsoft.com/office/officeart/2005/8/layout/hList1"/>
    <dgm:cxn modelId="{125E560D-300B-4AF0-A730-F285E2AE8AC7}" type="presParOf" srcId="{A06687CE-2838-40AA-9780-AADA71A0C33B}" destId="{9E2CA018-6189-4B28-BF43-D39F21FDBECF}" srcOrd="5" destOrd="0" presId="urn:microsoft.com/office/officeart/2005/8/layout/hList1"/>
    <dgm:cxn modelId="{9C9D3515-8476-4C45-A5D3-6D2DE2189852}" type="presParOf" srcId="{A06687CE-2838-40AA-9780-AADA71A0C33B}" destId="{2E94C2CE-AB60-4237-8EA7-F612C3936BE4}" srcOrd="6" destOrd="0" presId="urn:microsoft.com/office/officeart/2005/8/layout/hList1"/>
    <dgm:cxn modelId="{E25A3CB9-AAEF-4972-982D-BF8B440EB05E}" type="presParOf" srcId="{2E94C2CE-AB60-4237-8EA7-F612C3936BE4}" destId="{32AF781D-ED9F-4171-879F-0E25D9FE12BA}" srcOrd="0" destOrd="0" presId="urn:microsoft.com/office/officeart/2005/8/layout/hList1"/>
    <dgm:cxn modelId="{B581092E-ADAC-4F5A-87E0-B64D8BE8FE9D}" type="presParOf" srcId="{2E94C2CE-AB60-4237-8EA7-F612C3936BE4}" destId="{51685CFD-E7CB-4275-88B7-199768C315C9}" srcOrd="1" destOrd="0" presId="urn:microsoft.com/office/officeart/2005/8/layout/hList1"/>
    <dgm:cxn modelId="{45C0C292-9CAA-488C-AE16-D30D4D52D383}" type="presParOf" srcId="{A06687CE-2838-40AA-9780-AADA71A0C33B}" destId="{C18CF988-364D-47D7-9E2C-B1EF6528FBDF}" srcOrd="7" destOrd="0" presId="urn:microsoft.com/office/officeart/2005/8/layout/hList1"/>
    <dgm:cxn modelId="{D984E45A-D912-4BD8-A8A3-215505763D13}" type="presParOf" srcId="{A06687CE-2838-40AA-9780-AADA71A0C33B}" destId="{F1C8E0F2-A293-4AA5-86ED-33F34A9B512F}" srcOrd="8" destOrd="0" presId="urn:microsoft.com/office/officeart/2005/8/layout/hList1"/>
    <dgm:cxn modelId="{2483E3FC-BBFA-466A-94BB-85985A72FF65}" type="presParOf" srcId="{F1C8E0F2-A293-4AA5-86ED-33F34A9B512F}" destId="{827F9769-7226-4A14-8C39-7B65054CF82C}" srcOrd="0" destOrd="0" presId="urn:microsoft.com/office/officeart/2005/8/layout/hList1"/>
    <dgm:cxn modelId="{B856704E-7442-4CD2-9AE8-AF534A53B2A1}" type="presParOf" srcId="{F1C8E0F2-A293-4AA5-86ED-33F34A9B512F}" destId="{31C44110-29BC-467D-B162-FF552499A28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CF2C8F-70AF-4568-B819-7C75BB2CDBD4}"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E5EA9D54-4F1D-4A68-AAA3-54257C8BD950}">
      <dgm:prSet phldrT="[Text]" phldr="1"/>
      <dgm:spPr>
        <a:noFill/>
      </dgm:spPr>
      <dgm:t>
        <a:bodyPr/>
        <a:lstStyle/>
        <a:p>
          <a:endParaRPr lang="en-GB"/>
        </a:p>
      </dgm:t>
    </dgm:pt>
    <dgm:pt modelId="{2A52C453-AB10-4FBA-B9C5-CF6FEFC27E29}" type="parTrans" cxnId="{C4EBDA09-D17B-4024-83E2-253F07BDD2AF}">
      <dgm:prSet/>
      <dgm:spPr/>
      <dgm:t>
        <a:bodyPr/>
        <a:lstStyle/>
        <a:p>
          <a:endParaRPr lang="en-GB"/>
        </a:p>
      </dgm:t>
    </dgm:pt>
    <dgm:pt modelId="{32521C26-E223-49B1-ABB5-408799FE11E0}" type="sibTrans" cxnId="{C4EBDA09-D17B-4024-83E2-253F07BDD2AF}">
      <dgm:prSet/>
      <dgm:spPr/>
      <dgm:t>
        <a:bodyPr/>
        <a:lstStyle/>
        <a:p>
          <a:endParaRPr lang="en-GB"/>
        </a:p>
      </dgm:t>
    </dgm:pt>
    <dgm:pt modelId="{7B5F10EA-D6F5-42E7-AFFF-B8844C968555}">
      <dgm:prSet phldrT="[Text]" phldr="1"/>
      <dgm:spPr>
        <a:solidFill>
          <a:schemeClr val="bg1"/>
        </a:solidFill>
      </dgm:spPr>
      <dgm:t>
        <a:bodyPr/>
        <a:lstStyle/>
        <a:p>
          <a:endParaRPr lang="en-GB"/>
        </a:p>
      </dgm:t>
    </dgm:pt>
    <dgm:pt modelId="{C76005E2-B6DA-47D8-8F9A-FA5A4A5E99F7}" type="parTrans" cxnId="{838820F0-D77F-4C30-9EE9-67DBACEFCB3A}">
      <dgm:prSet/>
      <dgm:spPr/>
      <dgm:t>
        <a:bodyPr/>
        <a:lstStyle/>
        <a:p>
          <a:endParaRPr lang="en-GB"/>
        </a:p>
      </dgm:t>
    </dgm:pt>
    <dgm:pt modelId="{7EF6EE13-F794-44F0-85B7-C7EF1DA90218}" type="sibTrans" cxnId="{838820F0-D77F-4C30-9EE9-67DBACEFCB3A}">
      <dgm:prSet/>
      <dgm:spPr/>
      <dgm:t>
        <a:bodyPr/>
        <a:lstStyle/>
        <a:p>
          <a:endParaRPr lang="en-GB"/>
        </a:p>
      </dgm:t>
    </dgm:pt>
    <dgm:pt modelId="{6E4D0091-12F3-4ACB-AB62-71A5F0FAD13B}">
      <dgm:prSet phldrT="[Text]"/>
      <dgm:spPr>
        <a:solidFill>
          <a:schemeClr val="bg1"/>
        </a:solidFill>
      </dgm:spPr>
      <dgm:t>
        <a:bodyPr/>
        <a:lstStyle/>
        <a:p>
          <a:endParaRPr lang="en-GB" dirty="0"/>
        </a:p>
      </dgm:t>
    </dgm:pt>
    <dgm:pt modelId="{CE2F93C0-3B23-4958-AA6D-7D0F95594758}" type="parTrans" cxnId="{D297DA15-3BF5-4A99-A0FB-4151BE824E36}">
      <dgm:prSet/>
      <dgm:spPr/>
      <dgm:t>
        <a:bodyPr/>
        <a:lstStyle/>
        <a:p>
          <a:endParaRPr lang="en-GB"/>
        </a:p>
      </dgm:t>
    </dgm:pt>
    <dgm:pt modelId="{F403D8D1-4B3C-47EF-9A7F-4F6216CA2392}" type="sibTrans" cxnId="{D297DA15-3BF5-4A99-A0FB-4151BE824E36}">
      <dgm:prSet/>
      <dgm:spPr/>
      <dgm:t>
        <a:bodyPr/>
        <a:lstStyle/>
        <a:p>
          <a:endParaRPr lang="en-GB"/>
        </a:p>
      </dgm:t>
    </dgm:pt>
    <dgm:pt modelId="{C7CE706E-EEA1-44B0-A95E-4DE3453B49D7}" type="pres">
      <dgm:prSet presAssocID="{8ACF2C8F-70AF-4568-B819-7C75BB2CDBD4}" presName="Name0" presStyleCnt="0">
        <dgm:presLayoutVars>
          <dgm:chMax val="21"/>
          <dgm:chPref val="21"/>
        </dgm:presLayoutVars>
      </dgm:prSet>
      <dgm:spPr/>
    </dgm:pt>
    <dgm:pt modelId="{06610579-F5A6-46F8-85E9-534633C1FCA9}" type="pres">
      <dgm:prSet presAssocID="{E5EA9D54-4F1D-4A68-AAA3-54257C8BD950}" presName="text1" presStyleCnt="0"/>
      <dgm:spPr/>
    </dgm:pt>
    <dgm:pt modelId="{C4F75DDE-56FD-4109-B6C7-96BB0AC7EAE9}" type="pres">
      <dgm:prSet presAssocID="{E5EA9D54-4F1D-4A68-AAA3-54257C8BD950}" presName="textRepeatNode" presStyleLbl="alignNode1" presStyleIdx="0" presStyleCnt="3" custScaleX="84497" custScaleY="78350">
        <dgm:presLayoutVars>
          <dgm:chMax val="0"/>
          <dgm:chPref val="0"/>
          <dgm:bulletEnabled val="1"/>
        </dgm:presLayoutVars>
      </dgm:prSet>
      <dgm:spPr/>
    </dgm:pt>
    <dgm:pt modelId="{369D4917-CB17-469C-8FB0-654BF02C7282}" type="pres">
      <dgm:prSet presAssocID="{E5EA9D54-4F1D-4A68-AAA3-54257C8BD950}" presName="textaccent1" presStyleCnt="0"/>
      <dgm:spPr/>
    </dgm:pt>
    <dgm:pt modelId="{DA991C4E-1F22-4D58-902C-F349EB4A92B9}" type="pres">
      <dgm:prSet presAssocID="{E5EA9D54-4F1D-4A68-AAA3-54257C8BD950}" presName="accentRepeatNode" presStyleLbl="solidAlignAcc1" presStyleIdx="0" presStyleCnt="6" custLinFactY="-200000" custLinFactNeighborX="-68126" custLinFactNeighborY="-237015"/>
      <dgm:spPr>
        <a:ln>
          <a:noFill/>
        </a:ln>
      </dgm:spPr>
    </dgm:pt>
    <dgm:pt modelId="{8EFC58A7-6EF3-44A2-A4F2-E69FD68A7713}" type="pres">
      <dgm:prSet presAssocID="{32521C26-E223-49B1-ABB5-408799FE11E0}" presName="image1" presStyleCnt="0"/>
      <dgm:spPr/>
    </dgm:pt>
    <dgm:pt modelId="{6CD44776-AB83-4544-803A-EBF09A1EE6C8}" type="pres">
      <dgm:prSet presAssocID="{32521C26-E223-49B1-ABB5-408799FE11E0}" presName="imageRepeatNode" presStyleLbl="alignAcc1" presStyleIdx="0" presStyleCnt="3" custScaleX="75297" custScaleY="75533" custLinFactNeighborX="4142" custLinFactNeighborY="-98863"/>
      <dgm:spPr/>
    </dgm:pt>
    <dgm:pt modelId="{F39B7B17-524C-40EA-A677-4419ED8FBF0C}" type="pres">
      <dgm:prSet presAssocID="{32521C26-E223-49B1-ABB5-408799FE11E0}" presName="imageaccent1" presStyleCnt="0"/>
      <dgm:spPr/>
    </dgm:pt>
    <dgm:pt modelId="{ABF7C989-CD0C-4338-8690-EE2C9FDD7C6A}" type="pres">
      <dgm:prSet presAssocID="{32521C26-E223-49B1-ABB5-408799FE11E0}" presName="accentRepeatNode" presStyleLbl="solidAlignAcc1" presStyleIdx="1" presStyleCnt="6" custScaleX="639440" custScaleY="600263" custLinFactX="-80955" custLinFactY="107076" custLinFactNeighborX="-100000" custLinFactNeighborY="200000"/>
      <dgm:spPr/>
    </dgm:pt>
    <dgm:pt modelId="{09AD3DF0-E61A-4C93-B3AB-6856FC8F315E}" type="pres">
      <dgm:prSet presAssocID="{7B5F10EA-D6F5-42E7-AFFF-B8844C968555}" presName="text2" presStyleCnt="0"/>
      <dgm:spPr/>
    </dgm:pt>
    <dgm:pt modelId="{07817DBE-8626-446A-87A7-7CF5D6336EE4}" type="pres">
      <dgm:prSet presAssocID="{7B5F10EA-D6F5-42E7-AFFF-B8844C968555}" presName="textRepeatNode" presStyleLbl="alignNode1" presStyleIdx="1" presStyleCnt="3" custScaleX="84610" custScaleY="78125">
        <dgm:presLayoutVars>
          <dgm:chMax val="0"/>
          <dgm:chPref val="0"/>
          <dgm:bulletEnabled val="1"/>
        </dgm:presLayoutVars>
      </dgm:prSet>
      <dgm:spPr/>
    </dgm:pt>
    <dgm:pt modelId="{D2FC0127-5ABD-48CD-B4F5-C47D3AEF5822}" type="pres">
      <dgm:prSet presAssocID="{7B5F10EA-D6F5-42E7-AFFF-B8844C968555}" presName="textaccent2" presStyleCnt="0"/>
      <dgm:spPr/>
    </dgm:pt>
    <dgm:pt modelId="{4E2153F3-5416-4C47-961D-AB5457632262}" type="pres">
      <dgm:prSet presAssocID="{7B5F10EA-D6F5-42E7-AFFF-B8844C968555}" presName="accentRepeatNode" presStyleLbl="solidAlignAcc1" presStyleIdx="2" presStyleCnt="6" custLinFactX="16267" custLinFactNeighborX="100000" custLinFactNeighborY="-28288"/>
      <dgm:spPr>
        <a:ln>
          <a:noFill/>
        </a:ln>
      </dgm:spPr>
    </dgm:pt>
    <dgm:pt modelId="{8F8C9C0F-29B4-4997-BD90-F0FC434AE1BB}" type="pres">
      <dgm:prSet presAssocID="{7EF6EE13-F794-44F0-85B7-C7EF1DA90218}" presName="image2" presStyleCnt="0"/>
      <dgm:spPr/>
    </dgm:pt>
    <dgm:pt modelId="{F0B7DE90-0943-4281-B89C-EE4FEC8E0841}" type="pres">
      <dgm:prSet presAssocID="{7EF6EE13-F794-44F0-85B7-C7EF1DA90218}" presName="imageRepeatNode" presStyleLbl="alignAcc1" presStyleIdx="1" presStyleCnt="3" custScaleX="75834" custScaleY="80185"/>
      <dgm:spPr/>
    </dgm:pt>
    <dgm:pt modelId="{559D9C62-93D2-4207-BD5E-CDE017338083}" type="pres">
      <dgm:prSet presAssocID="{7EF6EE13-F794-44F0-85B7-C7EF1DA90218}" presName="imageaccent2" presStyleCnt="0"/>
      <dgm:spPr/>
    </dgm:pt>
    <dgm:pt modelId="{C94E1EED-4C8D-4FCC-90D6-A1A7AC79408F}" type="pres">
      <dgm:prSet presAssocID="{7EF6EE13-F794-44F0-85B7-C7EF1DA90218}" presName="accentRepeatNode" presStyleLbl="solidAlignAcc1" presStyleIdx="3" presStyleCnt="6" custScaleX="662858" custScaleY="690738" custLinFactX="147657" custLinFactY="-465233" custLinFactNeighborX="200000" custLinFactNeighborY="-500000"/>
      <dgm:spPr/>
    </dgm:pt>
    <dgm:pt modelId="{C0F90688-5409-42EC-8FBE-02831E25C863}" type="pres">
      <dgm:prSet presAssocID="{6E4D0091-12F3-4ACB-AB62-71A5F0FAD13B}" presName="text3" presStyleCnt="0"/>
      <dgm:spPr/>
    </dgm:pt>
    <dgm:pt modelId="{C679EE88-9D99-4052-9FE0-96690BC73DFC}" type="pres">
      <dgm:prSet presAssocID="{6E4D0091-12F3-4ACB-AB62-71A5F0FAD13B}" presName="textRepeatNode" presStyleLbl="alignNode1" presStyleIdx="2" presStyleCnt="3" custScaleX="83784" custScaleY="83558">
        <dgm:presLayoutVars>
          <dgm:chMax val="0"/>
          <dgm:chPref val="0"/>
          <dgm:bulletEnabled val="1"/>
        </dgm:presLayoutVars>
      </dgm:prSet>
      <dgm:spPr/>
    </dgm:pt>
    <dgm:pt modelId="{DBAB6790-2415-41C9-91E6-8FA725CC6B69}" type="pres">
      <dgm:prSet presAssocID="{6E4D0091-12F3-4ACB-AB62-71A5F0FAD13B}" presName="textaccent3" presStyleCnt="0"/>
      <dgm:spPr/>
    </dgm:pt>
    <dgm:pt modelId="{7D214E1F-EC0F-45EF-9D72-454B116B01B5}" type="pres">
      <dgm:prSet presAssocID="{6E4D0091-12F3-4ACB-AB62-71A5F0FAD13B}" presName="accentRepeatNode" presStyleLbl="solidAlignAcc1" presStyleIdx="4" presStyleCnt="6" custScaleX="611572" custScaleY="569787" custLinFactX="226850" custLinFactY="758924" custLinFactNeighborX="300000" custLinFactNeighborY="800000"/>
      <dgm:spPr/>
    </dgm:pt>
    <dgm:pt modelId="{F697484D-889B-4945-AC1B-4A3E2961DB85}" type="pres">
      <dgm:prSet presAssocID="{F403D8D1-4B3C-47EF-9A7F-4F6216CA2392}" presName="image3" presStyleCnt="0"/>
      <dgm:spPr/>
    </dgm:pt>
    <dgm:pt modelId="{43A731A7-1F51-459A-98EC-3509BB44B8DE}" type="pres">
      <dgm:prSet presAssocID="{F403D8D1-4B3C-47EF-9A7F-4F6216CA2392}" presName="imageRepeatNode" presStyleLbl="alignAcc1" presStyleIdx="2" presStyleCnt="3" custScaleX="84610" custScaleY="81000" custLinFactNeighborX="1644" custLinFactNeighborY="17055"/>
      <dgm:spPr/>
    </dgm:pt>
    <dgm:pt modelId="{335C82E5-512E-4FC2-ABE3-B9D9BB69E379}" type="pres">
      <dgm:prSet presAssocID="{F403D8D1-4B3C-47EF-9A7F-4F6216CA2392}" presName="imageaccent3" presStyleCnt="0"/>
      <dgm:spPr/>
    </dgm:pt>
    <dgm:pt modelId="{DF13246C-ADA0-414B-98CC-D8A08BCCA628}" type="pres">
      <dgm:prSet presAssocID="{F403D8D1-4B3C-47EF-9A7F-4F6216CA2392}" presName="accentRepeatNode" presStyleLbl="solidAlignAcc1" presStyleIdx="5" presStyleCnt="6" custLinFactX="-1000000" custLinFactY="900676" custLinFactNeighborX="-1015725" custLinFactNeighborY="1000000"/>
      <dgm:spPr>
        <a:ln>
          <a:solidFill>
            <a:schemeClr val="bg1"/>
          </a:solidFill>
        </a:ln>
      </dgm:spPr>
    </dgm:pt>
  </dgm:ptLst>
  <dgm:cxnLst>
    <dgm:cxn modelId="{C4EBDA09-D17B-4024-83E2-253F07BDD2AF}" srcId="{8ACF2C8F-70AF-4568-B819-7C75BB2CDBD4}" destId="{E5EA9D54-4F1D-4A68-AAA3-54257C8BD950}" srcOrd="0" destOrd="0" parTransId="{2A52C453-AB10-4FBA-B9C5-CF6FEFC27E29}" sibTransId="{32521C26-E223-49B1-ABB5-408799FE11E0}"/>
    <dgm:cxn modelId="{6138C313-6624-4A94-BC13-3194AB214D9E}" type="presOf" srcId="{32521C26-E223-49B1-ABB5-408799FE11E0}" destId="{6CD44776-AB83-4544-803A-EBF09A1EE6C8}" srcOrd="0" destOrd="0" presId="urn:microsoft.com/office/officeart/2008/layout/HexagonCluster"/>
    <dgm:cxn modelId="{D297DA15-3BF5-4A99-A0FB-4151BE824E36}" srcId="{8ACF2C8F-70AF-4568-B819-7C75BB2CDBD4}" destId="{6E4D0091-12F3-4ACB-AB62-71A5F0FAD13B}" srcOrd="2" destOrd="0" parTransId="{CE2F93C0-3B23-4958-AA6D-7D0F95594758}" sibTransId="{F403D8D1-4B3C-47EF-9A7F-4F6216CA2392}"/>
    <dgm:cxn modelId="{7B61E93F-7021-44E1-B350-96527B8B6B76}" type="presOf" srcId="{8ACF2C8F-70AF-4568-B819-7C75BB2CDBD4}" destId="{C7CE706E-EEA1-44B0-A95E-4DE3453B49D7}" srcOrd="0" destOrd="0" presId="urn:microsoft.com/office/officeart/2008/layout/HexagonCluster"/>
    <dgm:cxn modelId="{B2374861-C3EC-426C-8861-10D7B150DA7F}" type="presOf" srcId="{7B5F10EA-D6F5-42E7-AFFF-B8844C968555}" destId="{07817DBE-8626-446A-87A7-7CF5D6336EE4}" srcOrd="0" destOrd="0" presId="urn:microsoft.com/office/officeart/2008/layout/HexagonCluster"/>
    <dgm:cxn modelId="{AD0BDA5A-1211-4B0B-A15B-609E44BB3B82}" type="presOf" srcId="{E5EA9D54-4F1D-4A68-AAA3-54257C8BD950}" destId="{C4F75DDE-56FD-4109-B6C7-96BB0AC7EAE9}" srcOrd="0" destOrd="0" presId="urn:microsoft.com/office/officeart/2008/layout/HexagonCluster"/>
    <dgm:cxn modelId="{36ACE692-5844-47BF-9074-D7274C5BE77E}" type="presOf" srcId="{F403D8D1-4B3C-47EF-9A7F-4F6216CA2392}" destId="{43A731A7-1F51-459A-98EC-3509BB44B8DE}" srcOrd="0" destOrd="0" presId="urn:microsoft.com/office/officeart/2008/layout/HexagonCluster"/>
    <dgm:cxn modelId="{1BBE8DC6-6F9C-4865-B8D5-45C0CED01EEF}" type="presOf" srcId="{7EF6EE13-F794-44F0-85B7-C7EF1DA90218}" destId="{F0B7DE90-0943-4281-B89C-EE4FEC8E0841}" srcOrd="0" destOrd="0" presId="urn:microsoft.com/office/officeart/2008/layout/HexagonCluster"/>
    <dgm:cxn modelId="{838820F0-D77F-4C30-9EE9-67DBACEFCB3A}" srcId="{8ACF2C8F-70AF-4568-B819-7C75BB2CDBD4}" destId="{7B5F10EA-D6F5-42E7-AFFF-B8844C968555}" srcOrd="1" destOrd="0" parTransId="{C76005E2-B6DA-47D8-8F9A-FA5A4A5E99F7}" sibTransId="{7EF6EE13-F794-44F0-85B7-C7EF1DA90218}"/>
    <dgm:cxn modelId="{DEE924F3-0567-4801-A06B-CA6C23326034}" type="presOf" srcId="{6E4D0091-12F3-4ACB-AB62-71A5F0FAD13B}" destId="{C679EE88-9D99-4052-9FE0-96690BC73DFC}" srcOrd="0" destOrd="0" presId="urn:microsoft.com/office/officeart/2008/layout/HexagonCluster"/>
    <dgm:cxn modelId="{F2783101-103B-4D5B-8BF3-7923A3CF5786}" type="presParOf" srcId="{C7CE706E-EEA1-44B0-A95E-4DE3453B49D7}" destId="{06610579-F5A6-46F8-85E9-534633C1FCA9}" srcOrd="0" destOrd="0" presId="urn:microsoft.com/office/officeart/2008/layout/HexagonCluster"/>
    <dgm:cxn modelId="{4D1B5E53-63E3-473F-96AD-F2512D1BBBF8}" type="presParOf" srcId="{06610579-F5A6-46F8-85E9-534633C1FCA9}" destId="{C4F75DDE-56FD-4109-B6C7-96BB0AC7EAE9}" srcOrd="0" destOrd="0" presId="urn:microsoft.com/office/officeart/2008/layout/HexagonCluster"/>
    <dgm:cxn modelId="{A4DA7653-3B4C-409F-9C60-574D52A0BA7C}" type="presParOf" srcId="{C7CE706E-EEA1-44B0-A95E-4DE3453B49D7}" destId="{369D4917-CB17-469C-8FB0-654BF02C7282}" srcOrd="1" destOrd="0" presId="urn:microsoft.com/office/officeart/2008/layout/HexagonCluster"/>
    <dgm:cxn modelId="{24C0DD7C-9F2D-4F93-9DED-B7C8151CD430}" type="presParOf" srcId="{369D4917-CB17-469C-8FB0-654BF02C7282}" destId="{DA991C4E-1F22-4D58-902C-F349EB4A92B9}" srcOrd="0" destOrd="0" presId="urn:microsoft.com/office/officeart/2008/layout/HexagonCluster"/>
    <dgm:cxn modelId="{D8C4F976-117E-40C4-8742-2786E5B1118A}" type="presParOf" srcId="{C7CE706E-EEA1-44B0-A95E-4DE3453B49D7}" destId="{8EFC58A7-6EF3-44A2-A4F2-E69FD68A7713}" srcOrd="2" destOrd="0" presId="urn:microsoft.com/office/officeart/2008/layout/HexagonCluster"/>
    <dgm:cxn modelId="{F231066E-D51D-42D3-9300-AAB2A978E030}" type="presParOf" srcId="{8EFC58A7-6EF3-44A2-A4F2-E69FD68A7713}" destId="{6CD44776-AB83-4544-803A-EBF09A1EE6C8}" srcOrd="0" destOrd="0" presId="urn:microsoft.com/office/officeart/2008/layout/HexagonCluster"/>
    <dgm:cxn modelId="{8C95EC56-FB03-4F63-A934-22B87390EC5C}" type="presParOf" srcId="{C7CE706E-EEA1-44B0-A95E-4DE3453B49D7}" destId="{F39B7B17-524C-40EA-A677-4419ED8FBF0C}" srcOrd="3" destOrd="0" presId="urn:microsoft.com/office/officeart/2008/layout/HexagonCluster"/>
    <dgm:cxn modelId="{971C35A5-BD5E-4129-A2B6-05C1D04E669F}" type="presParOf" srcId="{F39B7B17-524C-40EA-A677-4419ED8FBF0C}" destId="{ABF7C989-CD0C-4338-8690-EE2C9FDD7C6A}" srcOrd="0" destOrd="0" presId="urn:microsoft.com/office/officeart/2008/layout/HexagonCluster"/>
    <dgm:cxn modelId="{E36B8572-4BBF-4C09-AFE3-CEE083B49153}" type="presParOf" srcId="{C7CE706E-EEA1-44B0-A95E-4DE3453B49D7}" destId="{09AD3DF0-E61A-4C93-B3AB-6856FC8F315E}" srcOrd="4" destOrd="0" presId="urn:microsoft.com/office/officeart/2008/layout/HexagonCluster"/>
    <dgm:cxn modelId="{AECB4F2C-15B6-47D3-9FE4-50B2DCC3D6DC}" type="presParOf" srcId="{09AD3DF0-E61A-4C93-B3AB-6856FC8F315E}" destId="{07817DBE-8626-446A-87A7-7CF5D6336EE4}" srcOrd="0" destOrd="0" presId="urn:microsoft.com/office/officeart/2008/layout/HexagonCluster"/>
    <dgm:cxn modelId="{787E930F-5DE6-436E-8FBA-5A558937EB43}" type="presParOf" srcId="{C7CE706E-EEA1-44B0-A95E-4DE3453B49D7}" destId="{D2FC0127-5ABD-48CD-B4F5-C47D3AEF5822}" srcOrd="5" destOrd="0" presId="urn:microsoft.com/office/officeart/2008/layout/HexagonCluster"/>
    <dgm:cxn modelId="{62F6FF10-5219-4BAD-ABD1-2BE9A0ABD522}" type="presParOf" srcId="{D2FC0127-5ABD-48CD-B4F5-C47D3AEF5822}" destId="{4E2153F3-5416-4C47-961D-AB5457632262}" srcOrd="0" destOrd="0" presId="urn:microsoft.com/office/officeart/2008/layout/HexagonCluster"/>
    <dgm:cxn modelId="{82412E89-1620-4CFE-92A5-BFCD360B6372}" type="presParOf" srcId="{C7CE706E-EEA1-44B0-A95E-4DE3453B49D7}" destId="{8F8C9C0F-29B4-4997-BD90-F0FC434AE1BB}" srcOrd="6" destOrd="0" presId="urn:microsoft.com/office/officeart/2008/layout/HexagonCluster"/>
    <dgm:cxn modelId="{45EEAADD-2FBB-40C4-B8D4-3737C2B48335}" type="presParOf" srcId="{8F8C9C0F-29B4-4997-BD90-F0FC434AE1BB}" destId="{F0B7DE90-0943-4281-B89C-EE4FEC8E0841}" srcOrd="0" destOrd="0" presId="urn:microsoft.com/office/officeart/2008/layout/HexagonCluster"/>
    <dgm:cxn modelId="{A71C6870-AEF3-4E2C-973E-05B7BF614DA0}" type="presParOf" srcId="{C7CE706E-EEA1-44B0-A95E-4DE3453B49D7}" destId="{559D9C62-93D2-4207-BD5E-CDE017338083}" srcOrd="7" destOrd="0" presId="urn:microsoft.com/office/officeart/2008/layout/HexagonCluster"/>
    <dgm:cxn modelId="{5C8B57B2-37D6-473E-969D-98ECDE729E1F}" type="presParOf" srcId="{559D9C62-93D2-4207-BD5E-CDE017338083}" destId="{C94E1EED-4C8D-4FCC-90D6-A1A7AC79408F}" srcOrd="0" destOrd="0" presId="urn:microsoft.com/office/officeart/2008/layout/HexagonCluster"/>
    <dgm:cxn modelId="{556F7DEC-0113-4043-B016-78D5AC6B198A}" type="presParOf" srcId="{C7CE706E-EEA1-44B0-A95E-4DE3453B49D7}" destId="{C0F90688-5409-42EC-8FBE-02831E25C863}" srcOrd="8" destOrd="0" presId="urn:microsoft.com/office/officeart/2008/layout/HexagonCluster"/>
    <dgm:cxn modelId="{FAAF4E98-6317-4581-BF6D-6955CD0BF91C}" type="presParOf" srcId="{C0F90688-5409-42EC-8FBE-02831E25C863}" destId="{C679EE88-9D99-4052-9FE0-96690BC73DFC}" srcOrd="0" destOrd="0" presId="urn:microsoft.com/office/officeart/2008/layout/HexagonCluster"/>
    <dgm:cxn modelId="{D6D5F02B-AAEB-4812-9AEE-21F15CE6B9EA}" type="presParOf" srcId="{C7CE706E-EEA1-44B0-A95E-4DE3453B49D7}" destId="{DBAB6790-2415-41C9-91E6-8FA725CC6B69}" srcOrd="9" destOrd="0" presId="urn:microsoft.com/office/officeart/2008/layout/HexagonCluster"/>
    <dgm:cxn modelId="{01910068-C283-4F70-B60F-D52FE1B029F9}" type="presParOf" srcId="{DBAB6790-2415-41C9-91E6-8FA725CC6B69}" destId="{7D214E1F-EC0F-45EF-9D72-454B116B01B5}" srcOrd="0" destOrd="0" presId="urn:microsoft.com/office/officeart/2008/layout/HexagonCluster"/>
    <dgm:cxn modelId="{DEFD071B-154E-44D0-8919-160416F33D27}" type="presParOf" srcId="{C7CE706E-EEA1-44B0-A95E-4DE3453B49D7}" destId="{F697484D-889B-4945-AC1B-4A3E2961DB85}" srcOrd="10" destOrd="0" presId="urn:microsoft.com/office/officeart/2008/layout/HexagonCluster"/>
    <dgm:cxn modelId="{B7B82FE1-AC17-421D-98BA-6C61A6B62EE4}" type="presParOf" srcId="{F697484D-889B-4945-AC1B-4A3E2961DB85}" destId="{43A731A7-1F51-459A-98EC-3509BB44B8DE}" srcOrd="0" destOrd="0" presId="urn:microsoft.com/office/officeart/2008/layout/HexagonCluster"/>
    <dgm:cxn modelId="{99DE0076-67EB-4A7B-995B-0DA59CED3B38}" type="presParOf" srcId="{C7CE706E-EEA1-44B0-A95E-4DE3453B49D7}" destId="{335C82E5-512E-4FC2-ABE3-B9D9BB69E379}" srcOrd="11" destOrd="0" presId="urn:microsoft.com/office/officeart/2008/layout/HexagonCluster"/>
    <dgm:cxn modelId="{2A00B987-D10C-4E1F-BC7D-FAC569F4BCDA}" type="presParOf" srcId="{335C82E5-512E-4FC2-ABE3-B9D9BB69E379}" destId="{DF13246C-ADA0-414B-98CC-D8A08BCCA62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9C2A1-CE52-41D4-9978-F981FE6CFC73}">
      <dsp:nvSpPr>
        <dsp:cNvPr id="0" name=""/>
        <dsp:cNvSpPr/>
      </dsp:nvSpPr>
      <dsp:spPr>
        <a:xfrm>
          <a:off x="2532809" y="0"/>
          <a:ext cx="1266404" cy="1046304"/>
        </a:xfrm>
        <a:prstGeom prst="trapezoid">
          <a:avLst>
            <a:gd name="adj" fmla="val 605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Counseling &amp; education</a:t>
          </a:r>
          <a:endParaRPr lang="en-GB" sz="1800" kern="1200" dirty="0"/>
        </a:p>
      </dsp:txBody>
      <dsp:txXfrm>
        <a:off x="2532809" y="0"/>
        <a:ext cx="1266404" cy="1046304"/>
      </dsp:txXfrm>
    </dsp:sp>
    <dsp:sp modelId="{E7FB0D36-F4DD-4880-8B59-F26EAB13772C}">
      <dsp:nvSpPr>
        <dsp:cNvPr id="0" name=""/>
        <dsp:cNvSpPr/>
      </dsp:nvSpPr>
      <dsp:spPr>
        <a:xfrm>
          <a:off x="1899607" y="1046304"/>
          <a:ext cx="2532809" cy="1046304"/>
        </a:xfrm>
        <a:prstGeom prst="trapezoid">
          <a:avLst>
            <a:gd name="adj" fmla="val 605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Clinical Interventions</a:t>
          </a:r>
          <a:endParaRPr lang="en-GB" sz="2300" kern="1200" dirty="0"/>
        </a:p>
      </dsp:txBody>
      <dsp:txXfrm>
        <a:off x="2342848" y="1046304"/>
        <a:ext cx="1646326" cy="1046304"/>
      </dsp:txXfrm>
    </dsp:sp>
    <dsp:sp modelId="{53A30AE1-8AC9-40E1-A5AF-11D39D377475}">
      <dsp:nvSpPr>
        <dsp:cNvPr id="0" name=""/>
        <dsp:cNvSpPr/>
      </dsp:nvSpPr>
      <dsp:spPr>
        <a:xfrm>
          <a:off x="1266404" y="2092609"/>
          <a:ext cx="3799214" cy="1046304"/>
        </a:xfrm>
        <a:prstGeom prst="trapezoid">
          <a:avLst>
            <a:gd name="adj" fmla="val 605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Long-lasting protective Interventions</a:t>
          </a:r>
          <a:endParaRPr lang="en-GB" sz="2300" kern="1200" dirty="0"/>
        </a:p>
      </dsp:txBody>
      <dsp:txXfrm>
        <a:off x="1931267" y="2092609"/>
        <a:ext cx="2469489" cy="1046304"/>
      </dsp:txXfrm>
    </dsp:sp>
    <dsp:sp modelId="{EB67048E-271B-494E-BC71-97AC46A71828}">
      <dsp:nvSpPr>
        <dsp:cNvPr id="0" name=""/>
        <dsp:cNvSpPr/>
      </dsp:nvSpPr>
      <dsp:spPr>
        <a:xfrm>
          <a:off x="633202" y="3138913"/>
          <a:ext cx="5065619" cy="1046304"/>
        </a:xfrm>
        <a:prstGeom prst="trapezoid">
          <a:avLst>
            <a:gd name="adj" fmla="val 605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Changing individuals’ default decisions to be healthier</a:t>
          </a:r>
          <a:endParaRPr lang="en-GB" sz="2300" kern="1200" dirty="0"/>
        </a:p>
      </dsp:txBody>
      <dsp:txXfrm>
        <a:off x="1519685" y="3138913"/>
        <a:ext cx="3292652" cy="1046304"/>
      </dsp:txXfrm>
    </dsp:sp>
    <dsp:sp modelId="{0E65EBA9-2C4C-4FEF-A5EF-2911B7BFAF57}">
      <dsp:nvSpPr>
        <dsp:cNvPr id="0" name=""/>
        <dsp:cNvSpPr/>
      </dsp:nvSpPr>
      <dsp:spPr>
        <a:xfrm>
          <a:off x="0" y="4185218"/>
          <a:ext cx="6332024" cy="1046304"/>
        </a:xfrm>
        <a:prstGeom prst="trapezoid">
          <a:avLst>
            <a:gd name="adj" fmla="val 6051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Socioeconomic factors</a:t>
          </a:r>
          <a:endParaRPr lang="en-GB" sz="2300" kern="1200" dirty="0"/>
        </a:p>
      </dsp:txBody>
      <dsp:txXfrm>
        <a:off x="1108104" y="4185218"/>
        <a:ext cx="4115815" cy="10463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DE860-0924-434D-A631-837BD90DE23E}">
      <dsp:nvSpPr>
        <dsp:cNvPr id="0" name=""/>
        <dsp:cNvSpPr/>
      </dsp:nvSpPr>
      <dsp:spPr>
        <a:xfrm>
          <a:off x="1801696" y="1120"/>
          <a:ext cx="1290339" cy="1290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Built Environment</a:t>
          </a:r>
          <a:endParaRPr lang="en-GB" sz="1200" kern="1200" dirty="0"/>
        </a:p>
      </dsp:txBody>
      <dsp:txXfrm>
        <a:off x="1990662" y="190086"/>
        <a:ext cx="912407" cy="912407"/>
      </dsp:txXfrm>
    </dsp:sp>
    <dsp:sp modelId="{8B988DCE-F158-427A-890D-BD2909552951}">
      <dsp:nvSpPr>
        <dsp:cNvPr id="0" name=""/>
        <dsp:cNvSpPr/>
      </dsp:nvSpPr>
      <dsp:spPr>
        <a:xfrm rot="2160000">
          <a:off x="3051497" y="992808"/>
          <a:ext cx="344020" cy="4354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061352" y="1049575"/>
        <a:ext cx="240814" cy="261293"/>
      </dsp:txXfrm>
    </dsp:sp>
    <dsp:sp modelId="{20ACAF4D-3937-4CF6-9517-019C54F30EA2}">
      <dsp:nvSpPr>
        <dsp:cNvPr id="0" name=""/>
        <dsp:cNvSpPr/>
      </dsp:nvSpPr>
      <dsp:spPr>
        <a:xfrm>
          <a:off x="3370731" y="1141091"/>
          <a:ext cx="1290339" cy="1290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Health and Healthcare</a:t>
          </a:r>
          <a:endParaRPr lang="en-GB" sz="1400" kern="1200" dirty="0"/>
        </a:p>
      </dsp:txBody>
      <dsp:txXfrm>
        <a:off x="3559697" y="1330057"/>
        <a:ext cx="912407" cy="912407"/>
      </dsp:txXfrm>
    </dsp:sp>
    <dsp:sp modelId="{03216330-0D23-4DB8-A28B-74CCA6AD170A}">
      <dsp:nvSpPr>
        <dsp:cNvPr id="0" name=""/>
        <dsp:cNvSpPr/>
      </dsp:nvSpPr>
      <dsp:spPr>
        <a:xfrm rot="6480000">
          <a:off x="3547241" y="2481512"/>
          <a:ext cx="344020" cy="4354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3614790" y="2519533"/>
        <a:ext cx="240814" cy="261293"/>
      </dsp:txXfrm>
    </dsp:sp>
    <dsp:sp modelId="{E6B0A888-B657-45C6-938F-9578C3B6579E}">
      <dsp:nvSpPr>
        <dsp:cNvPr id="0" name=""/>
        <dsp:cNvSpPr/>
      </dsp:nvSpPr>
      <dsp:spPr>
        <a:xfrm>
          <a:off x="2771413" y="2985603"/>
          <a:ext cx="1290339" cy="1290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Social and Community Context</a:t>
          </a:r>
          <a:endParaRPr lang="en-GB" sz="1400" kern="1200" dirty="0"/>
        </a:p>
      </dsp:txBody>
      <dsp:txXfrm>
        <a:off x="2960379" y="3174569"/>
        <a:ext cx="912407" cy="912407"/>
      </dsp:txXfrm>
    </dsp:sp>
    <dsp:sp modelId="{10404E5F-9A32-49C0-91A0-34492193FE66}">
      <dsp:nvSpPr>
        <dsp:cNvPr id="0" name=""/>
        <dsp:cNvSpPr/>
      </dsp:nvSpPr>
      <dsp:spPr>
        <a:xfrm rot="10800000">
          <a:off x="2284592" y="3413028"/>
          <a:ext cx="344020" cy="4354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2387798" y="3500126"/>
        <a:ext cx="240814" cy="261293"/>
      </dsp:txXfrm>
    </dsp:sp>
    <dsp:sp modelId="{F317A329-E205-480A-9A75-72E0030D558B}">
      <dsp:nvSpPr>
        <dsp:cNvPr id="0" name=""/>
        <dsp:cNvSpPr/>
      </dsp:nvSpPr>
      <dsp:spPr>
        <a:xfrm>
          <a:off x="831979" y="2985603"/>
          <a:ext cx="1290339" cy="1290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Education</a:t>
          </a:r>
          <a:endParaRPr lang="en-GB" sz="1400" kern="1200" dirty="0"/>
        </a:p>
      </dsp:txBody>
      <dsp:txXfrm>
        <a:off x="1020945" y="3174569"/>
        <a:ext cx="912407" cy="912407"/>
      </dsp:txXfrm>
    </dsp:sp>
    <dsp:sp modelId="{616F4B46-145E-4D93-8C64-7C79F31D8F44}">
      <dsp:nvSpPr>
        <dsp:cNvPr id="0" name=""/>
        <dsp:cNvSpPr/>
      </dsp:nvSpPr>
      <dsp:spPr>
        <a:xfrm rot="15120000">
          <a:off x="1008488" y="2500032"/>
          <a:ext cx="344020" cy="4354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rot="10800000">
        <a:off x="1076037" y="2636207"/>
        <a:ext cx="240814" cy="261293"/>
      </dsp:txXfrm>
    </dsp:sp>
    <dsp:sp modelId="{55B2BBBC-A17B-4398-AB6C-522757DA1E4C}">
      <dsp:nvSpPr>
        <dsp:cNvPr id="0" name=""/>
        <dsp:cNvSpPr/>
      </dsp:nvSpPr>
      <dsp:spPr>
        <a:xfrm>
          <a:off x="232661" y="1141091"/>
          <a:ext cx="1290339" cy="1290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Economic Stability</a:t>
          </a:r>
          <a:endParaRPr lang="en-GB" sz="1400" kern="1200" dirty="0"/>
        </a:p>
      </dsp:txBody>
      <dsp:txXfrm>
        <a:off x="421627" y="1330057"/>
        <a:ext cx="912407" cy="912407"/>
      </dsp:txXfrm>
    </dsp:sp>
    <dsp:sp modelId="{FFD1C7F1-6F08-4EFA-A1E1-54EB0AC457B2}">
      <dsp:nvSpPr>
        <dsp:cNvPr id="0" name=""/>
        <dsp:cNvSpPr/>
      </dsp:nvSpPr>
      <dsp:spPr>
        <a:xfrm rot="19440000">
          <a:off x="1482461" y="1004254"/>
          <a:ext cx="344020" cy="4354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492316" y="1121683"/>
        <a:ext cx="240814" cy="261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62270-8E59-4990-99F3-381F339588A5}">
      <dsp:nvSpPr>
        <dsp:cNvPr id="0" name=""/>
        <dsp:cNvSpPr/>
      </dsp:nvSpPr>
      <dsp:spPr>
        <a:xfrm>
          <a:off x="7628" y="1438203"/>
          <a:ext cx="1583347" cy="6186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Economic Stability</a:t>
          </a:r>
          <a:endParaRPr lang="en-GB" sz="1700" kern="1200" dirty="0"/>
        </a:p>
      </dsp:txBody>
      <dsp:txXfrm>
        <a:off x="7628" y="1438203"/>
        <a:ext cx="1583347" cy="618646"/>
      </dsp:txXfrm>
    </dsp:sp>
    <dsp:sp modelId="{D01EA6B6-23D7-423D-9805-5CEEF35A549D}">
      <dsp:nvSpPr>
        <dsp:cNvPr id="0" name=""/>
        <dsp:cNvSpPr/>
      </dsp:nvSpPr>
      <dsp:spPr>
        <a:xfrm>
          <a:off x="7628" y="2056850"/>
          <a:ext cx="1583347" cy="252647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Employment</a:t>
          </a:r>
          <a:endParaRPr lang="en-GB" sz="1700" kern="1200" dirty="0"/>
        </a:p>
        <a:p>
          <a:pPr marL="171450" lvl="1" indent="-171450" algn="l" defTabSz="755650">
            <a:lnSpc>
              <a:spcPct val="90000"/>
            </a:lnSpc>
            <a:spcBef>
              <a:spcPct val="0"/>
            </a:spcBef>
            <a:spcAft>
              <a:spcPct val="15000"/>
            </a:spcAft>
            <a:buChar char="•"/>
          </a:pPr>
          <a:r>
            <a:rPr lang="en-US" sz="1700" kern="1200" dirty="0"/>
            <a:t>Food security</a:t>
          </a:r>
          <a:endParaRPr lang="en-GB" sz="1700" kern="1200" dirty="0"/>
        </a:p>
        <a:p>
          <a:pPr marL="171450" lvl="1" indent="-171450" algn="l" defTabSz="755650">
            <a:lnSpc>
              <a:spcPct val="90000"/>
            </a:lnSpc>
            <a:spcBef>
              <a:spcPct val="0"/>
            </a:spcBef>
            <a:spcAft>
              <a:spcPct val="15000"/>
            </a:spcAft>
            <a:buChar char="•"/>
          </a:pPr>
          <a:r>
            <a:rPr lang="en-US" sz="1700" kern="1200" dirty="0"/>
            <a:t>Housing stability</a:t>
          </a:r>
          <a:endParaRPr lang="en-GB" sz="1700" kern="1200" dirty="0"/>
        </a:p>
        <a:p>
          <a:pPr marL="171450" lvl="1" indent="-171450" algn="l" defTabSz="755650">
            <a:lnSpc>
              <a:spcPct val="90000"/>
            </a:lnSpc>
            <a:spcBef>
              <a:spcPct val="0"/>
            </a:spcBef>
            <a:spcAft>
              <a:spcPct val="15000"/>
            </a:spcAft>
            <a:buChar char="•"/>
          </a:pPr>
          <a:r>
            <a:rPr lang="en-US" sz="1700" kern="1200" dirty="0"/>
            <a:t>Poverty</a:t>
          </a:r>
          <a:endParaRPr lang="en-GB" sz="1700" kern="1200" dirty="0"/>
        </a:p>
      </dsp:txBody>
      <dsp:txXfrm>
        <a:off x="7628" y="2056850"/>
        <a:ext cx="1583347" cy="2526472"/>
      </dsp:txXfrm>
    </dsp:sp>
    <dsp:sp modelId="{04148481-32C3-460D-BB36-65C3D119026B}">
      <dsp:nvSpPr>
        <dsp:cNvPr id="0" name=""/>
        <dsp:cNvSpPr/>
      </dsp:nvSpPr>
      <dsp:spPr>
        <a:xfrm>
          <a:off x="1812644" y="1438203"/>
          <a:ext cx="1583347" cy="6186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Education</a:t>
          </a:r>
          <a:endParaRPr lang="en-GB" sz="1700" kern="1200" dirty="0"/>
        </a:p>
      </dsp:txBody>
      <dsp:txXfrm>
        <a:off x="1812644" y="1438203"/>
        <a:ext cx="1583347" cy="618646"/>
      </dsp:txXfrm>
    </dsp:sp>
    <dsp:sp modelId="{9FDD0B19-13A2-4473-B18D-47BA824AB879}">
      <dsp:nvSpPr>
        <dsp:cNvPr id="0" name=""/>
        <dsp:cNvSpPr/>
      </dsp:nvSpPr>
      <dsp:spPr>
        <a:xfrm>
          <a:off x="1812644" y="2056850"/>
          <a:ext cx="1583347" cy="252647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Early childhood education and development</a:t>
          </a:r>
          <a:endParaRPr lang="en-GB" sz="1700" kern="1200" dirty="0"/>
        </a:p>
        <a:p>
          <a:pPr marL="171450" lvl="1" indent="-171450" algn="l" defTabSz="755650">
            <a:lnSpc>
              <a:spcPct val="90000"/>
            </a:lnSpc>
            <a:spcBef>
              <a:spcPct val="0"/>
            </a:spcBef>
            <a:spcAft>
              <a:spcPct val="15000"/>
            </a:spcAft>
            <a:buChar char="•"/>
          </a:pPr>
          <a:r>
            <a:rPr lang="en-US" sz="1700" kern="1200" dirty="0"/>
            <a:t>High school graduation</a:t>
          </a:r>
          <a:endParaRPr lang="en-GB" sz="1700" kern="1200" dirty="0"/>
        </a:p>
        <a:p>
          <a:pPr marL="171450" lvl="1" indent="-171450" algn="l" defTabSz="755650">
            <a:lnSpc>
              <a:spcPct val="90000"/>
            </a:lnSpc>
            <a:spcBef>
              <a:spcPct val="0"/>
            </a:spcBef>
            <a:spcAft>
              <a:spcPct val="15000"/>
            </a:spcAft>
            <a:buChar char="•"/>
          </a:pPr>
          <a:r>
            <a:rPr lang="en-US" sz="1700" kern="1200" dirty="0"/>
            <a:t>Language and literacy</a:t>
          </a:r>
          <a:endParaRPr lang="en-GB" sz="1700" kern="1200" dirty="0"/>
        </a:p>
      </dsp:txBody>
      <dsp:txXfrm>
        <a:off x="1812644" y="2056850"/>
        <a:ext cx="1583347" cy="2526472"/>
      </dsp:txXfrm>
    </dsp:sp>
    <dsp:sp modelId="{3DBB6F35-645E-440C-BB50-7DF133B93EC9}">
      <dsp:nvSpPr>
        <dsp:cNvPr id="0" name=""/>
        <dsp:cNvSpPr/>
      </dsp:nvSpPr>
      <dsp:spPr>
        <a:xfrm>
          <a:off x="3632386" y="1438203"/>
          <a:ext cx="1680596" cy="6186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Social &amp; community context</a:t>
          </a:r>
          <a:endParaRPr lang="en-GB" sz="1700" kern="1200" dirty="0"/>
        </a:p>
      </dsp:txBody>
      <dsp:txXfrm>
        <a:off x="3632386" y="1438203"/>
        <a:ext cx="1680596" cy="618646"/>
      </dsp:txXfrm>
    </dsp:sp>
    <dsp:sp modelId="{EB1D9270-0CF0-4C5B-AB72-93764B0BD888}">
      <dsp:nvSpPr>
        <dsp:cNvPr id="0" name=""/>
        <dsp:cNvSpPr/>
      </dsp:nvSpPr>
      <dsp:spPr>
        <a:xfrm>
          <a:off x="3617660" y="2056850"/>
          <a:ext cx="1710046" cy="252647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Civic participation</a:t>
          </a:r>
          <a:endParaRPr lang="en-GB" sz="1700" kern="1200" dirty="0"/>
        </a:p>
        <a:p>
          <a:pPr marL="171450" lvl="1" indent="-171450" algn="l" defTabSz="755650">
            <a:lnSpc>
              <a:spcPct val="90000"/>
            </a:lnSpc>
            <a:spcBef>
              <a:spcPct val="0"/>
            </a:spcBef>
            <a:spcAft>
              <a:spcPct val="15000"/>
            </a:spcAft>
            <a:buChar char="•"/>
          </a:pPr>
          <a:r>
            <a:rPr lang="en-US" sz="1700" kern="1200" dirty="0"/>
            <a:t>Discrimination</a:t>
          </a:r>
          <a:endParaRPr lang="en-GB" sz="1700" kern="1200" dirty="0"/>
        </a:p>
        <a:p>
          <a:pPr marL="171450" lvl="1" indent="-171450" algn="l" defTabSz="755650">
            <a:lnSpc>
              <a:spcPct val="90000"/>
            </a:lnSpc>
            <a:spcBef>
              <a:spcPct val="0"/>
            </a:spcBef>
            <a:spcAft>
              <a:spcPct val="15000"/>
            </a:spcAft>
            <a:buChar char="•"/>
          </a:pPr>
          <a:r>
            <a:rPr lang="en-US" sz="1700" kern="1200" dirty="0"/>
            <a:t>Incarceration</a:t>
          </a:r>
          <a:endParaRPr lang="en-GB" sz="1700" kern="1200" dirty="0"/>
        </a:p>
        <a:p>
          <a:pPr marL="171450" lvl="1" indent="-171450" algn="l" defTabSz="755650">
            <a:lnSpc>
              <a:spcPct val="90000"/>
            </a:lnSpc>
            <a:spcBef>
              <a:spcPct val="0"/>
            </a:spcBef>
            <a:spcAft>
              <a:spcPct val="15000"/>
            </a:spcAft>
            <a:buChar char="•"/>
          </a:pPr>
          <a:r>
            <a:rPr lang="en-US" sz="1700" kern="1200" dirty="0"/>
            <a:t>Social cohesion</a:t>
          </a:r>
          <a:endParaRPr lang="en-GB" sz="1700" kern="1200" dirty="0"/>
        </a:p>
      </dsp:txBody>
      <dsp:txXfrm>
        <a:off x="3617660" y="2056850"/>
        <a:ext cx="1710046" cy="2526472"/>
      </dsp:txXfrm>
    </dsp:sp>
    <dsp:sp modelId="{32AF781D-ED9F-4171-879F-0E25D9FE12BA}">
      <dsp:nvSpPr>
        <dsp:cNvPr id="0" name=""/>
        <dsp:cNvSpPr/>
      </dsp:nvSpPr>
      <dsp:spPr>
        <a:xfrm>
          <a:off x="5549376" y="1438203"/>
          <a:ext cx="1583347" cy="6186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Health and Healthcare</a:t>
          </a:r>
          <a:endParaRPr lang="en-GB" sz="1700" kern="1200" dirty="0"/>
        </a:p>
      </dsp:txBody>
      <dsp:txXfrm>
        <a:off x="5549376" y="1438203"/>
        <a:ext cx="1583347" cy="618646"/>
      </dsp:txXfrm>
    </dsp:sp>
    <dsp:sp modelId="{51685CFD-E7CB-4275-88B7-199768C315C9}">
      <dsp:nvSpPr>
        <dsp:cNvPr id="0" name=""/>
        <dsp:cNvSpPr/>
      </dsp:nvSpPr>
      <dsp:spPr>
        <a:xfrm>
          <a:off x="5549376" y="2056850"/>
          <a:ext cx="1583347" cy="252647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Access to primary care and other healthcare services</a:t>
          </a:r>
          <a:endParaRPr lang="en-GB" sz="1700" kern="1200" dirty="0"/>
        </a:p>
        <a:p>
          <a:pPr marL="171450" lvl="1" indent="-171450" algn="l" defTabSz="755650">
            <a:lnSpc>
              <a:spcPct val="90000"/>
            </a:lnSpc>
            <a:spcBef>
              <a:spcPct val="0"/>
            </a:spcBef>
            <a:spcAft>
              <a:spcPct val="15000"/>
            </a:spcAft>
            <a:buChar char="•"/>
          </a:pPr>
          <a:r>
            <a:rPr lang="en-US" sz="1700" kern="1200" dirty="0"/>
            <a:t>Health literacy</a:t>
          </a:r>
          <a:endParaRPr lang="en-GB" sz="1700" kern="1200" dirty="0"/>
        </a:p>
      </dsp:txBody>
      <dsp:txXfrm>
        <a:off x="5549376" y="2056850"/>
        <a:ext cx="1583347" cy="2526472"/>
      </dsp:txXfrm>
    </dsp:sp>
    <dsp:sp modelId="{827F9769-7226-4A14-8C39-7B65054CF82C}">
      <dsp:nvSpPr>
        <dsp:cNvPr id="0" name=""/>
        <dsp:cNvSpPr/>
      </dsp:nvSpPr>
      <dsp:spPr>
        <a:xfrm>
          <a:off x="7354392" y="1438203"/>
          <a:ext cx="1742790" cy="61864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Built Environment</a:t>
          </a:r>
          <a:endParaRPr lang="en-GB" sz="1700" kern="1200" dirty="0"/>
        </a:p>
      </dsp:txBody>
      <dsp:txXfrm>
        <a:off x="7354392" y="1438203"/>
        <a:ext cx="1742790" cy="618646"/>
      </dsp:txXfrm>
    </dsp:sp>
    <dsp:sp modelId="{31C44110-29BC-467D-B162-FF552499A280}">
      <dsp:nvSpPr>
        <dsp:cNvPr id="0" name=""/>
        <dsp:cNvSpPr/>
      </dsp:nvSpPr>
      <dsp:spPr>
        <a:xfrm>
          <a:off x="7357440" y="2056850"/>
          <a:ext cx="1736694" cy="252647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Access to nutritious food</a:t>
          </a:r>
          <a:endParaRPr lang="en-GB" sz="1700" kern="1200" dirty="0"/>
        </a:p>
        <a:p>
          <a:pPr marL="171450" lvl="1" indent="-171450" algn="l" defTabSz="755650">
            <a:lnSpc>
              <a:spcPct val="90000"/>
            </a:lnSpc>
            <a:spcBef>
              <a:spcPct val="0"/>
            </a:spcBef>
            <a:spcAft>
              <a:spcPct val="15000"/>
            </a:spcAft>
            <a:buChar char="•"/>
          </a:pPr>
          <a:r>
            <a:rPr lang="en-US" sz="1700" kern="1200" dirty="0"/>
            <a:t>Crime and violence</a:t>
          </a:r>
          <a:endParaRPr lang="en-GB" sz="1700" kern="1200" dirty="0"/>
        </a:p>
        <a:p>
          <a:pPr marL="171450" lvl="1" indent="-171450" algn="l" defTabSz="755650">
            <a:lnSpc>
              <a:spcPct val="90000"/>
            </a:lnSpc>
            <a:spcBef>
              <a:spcPct val="0"/>
            </a:spcBef>
            <a:spcAft>
              <a:spcPct val="15000"/>
            </a:spcAft>
            <a:buChar char="•"/>
          </a:pPr>
          <a:r>
            <a:rPr lang="en-US" sz="1700" kern="1200" dirty="0"/>
            <a:t>Environmental conditions</a:t>
          </a:r>
          <a:endParaRPr lang="en-GB" sz="1700" kern="1200" dirty="0"/>
        </a:p>
        <a:p>
          <a:pPr marL="171450" lvl="1" indent="-171450" algn="l" defTabSz="755650">
            <a:lnSpc>
              <a:spcPct val="90000"/>
            </a:lnSpc>
            <a:spcBef>
              <a:spcPct val="0"/>
            </a:spcBef>
            <a:spcAft>
              <a:spcPct val="15000"/>
            </a:spcAft>
            <a:buChar char="•"/>
          </a:pPr>
          <a:r>
            <a:rPr lang="en-US" sz="1700" kern="1200" dirty="0"/>
            <a:t>Housing quality</a:t>
          </a:r>
          <a:endParaRPr lang="en-GB" sz="1700" kern="1200" dirty="0"/>
        </a:p>
      </dsp:txBody>
      <dsp:txXfrm>
        <a:off x="7357440" y="2056850"/>
        <a:ext cx="1736694" cy="25264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5DDE-56FD-4109-B6C7-96BB0AC7EAE9}">
      <dsp:nvSpPr>
        <dsp:cNvPr id="0" name=""/>
        <dsp:cNvSpPr/>
      </dsp:nvSpPr>
      <dsp:spPr>
        <a:xfrm>
          <a:off x="1861154" y="3294873"/>
          <a:ext cx="1689214" cy="1350447"/>
        </a:xfrm>
        <a:prstGeom prst="hexagon">
          <a:avLst>
            <a:gd name="adj" fmla="val 25000"/>
            <a:gd name="vf" fmla="val 115470"/>
          </a:avLst>
        </a:pr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2114459" y="3497378"/>
        <a:ext cx="1182604" cy="945437"/>
      </dsp:txXfrm>
    </dsp:sp>
    <dsp:sp modelId="{DA991C4E-1F22-4D58-902C-F349EB4A92B9}">
      <dsp:nvSpPr>
        <dsp:cNvPr id="0" name=""/>
        <dsp:cNvSpPr/>
      </dsp:nvSpPr>
      <dsp:spPr>
        <a:xfrm>
          <a:off x="1598668" y="2987628"/>
          <a:ext cx="234063" cy="201732"/>
        </a:xfrm>
        <a:prstGeom prst="hexagon">
          <a:avLst>
            <a:gd name="adj" fmla="val 25000"/>
            <a:gd name="vf" fmla="val 11547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CD44776-AB83-4544-803A-EBF09A1EE6C8}">
      <dsp:nvSpPr>
        <dsp:cNvPr id="0" name=""/>
        <dsp:cNvSpPr/>
      </dsp:nvSpPr>
      <dsp:spPr>
        <a:xfrm>
          <a:off x="327044" y="689354"/>
          <a:ext cx="1505293" cy="1301893"/>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7C989-CD0C-4338-8690-EE2C9FDD7C6A}">
      <dsp:nvSpPr>
        <dsp:cNvPr id="0" name=""/>
        <dsp:cNvSpPr/>
      </dsp:nvSpPr>
      <dsp:spPr>
        <a:xfrm>
          <a:off x="303433" y="3793303"/>
          <a:ext cx="1496693" cy="121092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17DBE-8626-446A-87A7-7CF5D6336EE4}">
      <dsp:nvSpPr>
        <dsp:cNvPr id="0" name=""/>
        <dsp:cNvSpPr/>
      </dsp:nvSpPr>
      <dsp:spPr>
        <a:xfrm>
          <a:off x="3563208" y="2350535"/>
          <a:ext cx="1691473" cy="1346569"/>
        </a:xfrm>
        <a:prstGeom prst="hexagon">
          <a:avLst>
            <a:gd name="adj" fmla="val 25000"/>
            <a:gd name="vf" fmla="val 11547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2070" rIns="0" bIns="52070" numCol="1" spcCol="1270" anchor="ctr" anchorCtr="0">
          <a:noAutofit/>
        </a:bodyPr>
        <a:lstStyle/>
        <a:p>
          <a:pPr marL="0" lvl="0" indent="0" algn="ctr" defTabSz="1822450">
            <a:lnSpc>
              <a:spcPct val="90000"/>
            </a:lnSpc>
            <a:spcBef>
              <a:spcPct val="0"/>
            </a:spcBef>
            <a:spcAft>
              <a:spcPct val="35000"/>
            </a:spcAft>
            <a:buNone/>
          </a:pPr>
          <a:endParaRPr lang="en-GB" sz="4100" kern="1200"/>
        </a:p>
      </dsp:txBody>
      <dsp:txXfrm>
        <a:off x="3816378" y="2552082"/>
        <a:ext cx="1185133" cy="943475"/>
      </dsp:txXfrm>
    </dsp:sp>
    <dsp:sp modelId="{4E2153F3-5416-4C47-961D-AB5457632262}">
      <dsp:nvSpPr>
        <dsp:cNvPr id="0" name=""/>
        <dsp:cNvSpPr/>
      </dsp:nvSpPr>
      <dsp:spPr>
        <a:xfrm>
          <a:off x="5048185" y="3599047"/>
          <a:ext cx="234063" cy="201732"/>
        </a:xfrm>
        <a:prstGeom prst="hexagon">
          <a:avLst>
            <a:gd name="adj" fmla="val 25000"/>
            <a:gd name="vf" fmla="val 11547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0B7DE90-0943-4281-B89C-EE4FEC8E0841}">
      <dsp:nvSpPr>
        <dsp:cNvPr id="0" name=""/>
        <dsp:cNvSpPr/>
      </dsp:nvSpPr>
      <dsp:spPr>
        <a:xfrm>
          <a:off x="5354113" y="3279059"/>
          <a:ext cx="1516029" cy="1382075"/>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4E1EED-4C8D-4FCC-90D6-A1A7AC79408F}">
      <dsp:nvSpPr>
        <dsp:cNvPr id="0" name=""/>
        <dsp:cNvSpPr/>
      </dsp:nvSpPr>
      <dsp:spPr>
        <a:xfrm>
          <a:off x="5319507" y="1326183"/>
          <a:ext cx="1551506" cy="1393445"/>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79EE88-9D99-4052-9FE0-96690BC73DFC}">
      <dsp:nvSpPr>
        <dsp:cNvPr id="0" name=""/>
        <dsp:cNvSpPr/>
      </dsp:nvSpPr>
      <dsp:spPr>
        <a:xfrm>
          <a:off x="1868281" y="1361535"/>
          <a:ext cx="1674960" cy="1440213"/>
        </a:xfrm>
        <a:prstGeom prst="hexagon">
          <a:avLst>
            <a:gd name="adj" fmla="val 25000"/>
            <a:gd name="vf" fmla="val 11547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2667000">
            <a:lnSpc>
              <a:spcPct val="90000"/>
            </a:lnSpc>
            <a:spcBef>
              <a:spcPct val="0"/>
            </a:spcBef>
            <a:spcAft>
              <a:spcPct val="35000"/>
            </a:spcAft>
            <a:buNone/>
          </a:pPr>
          <a:endParaRPr lang="en-GB" sz="6000" kern="1200" dirty="0"/>
        </a:p>
      </dsp:txBody>
      <dsp:txXfrm>
        <a:off x="2127879" y="1584750"/>
        <a:ext cx="1155764" cy="993783"/>
      </dsp:txXfrm>
    </dsp:sp>
    <dsp:sp modelId="{7D214E1F-EC0F-45EF-9D72-454B116B01B5}">
      <dsp:nvSpPr>
        <dsp:cNvPr id="0" name=""/>
        <dsp:cNvSpPr/>
      </dsp:nvSpPr>
      <dsp:spPr>
        <a:xfrm>
          <a:off x="3695941" y="3928182"/>
          <a:ext cx="1431464" cy="114944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A731A7-1F51-459A-98EC-3509BB44B8DE}">
      <dsp:nvSpPr>
        <dsp:cNvPr id="0" name=""/>
        <dsp:cNvSpPr/>
      </dsp:nvSpPr>
      <dsp:spPr>
        <a:xfrm>
          <a:off x="3596074" y="735818"/>
          <a:ext cx="1691473" cy="1396123"/>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13246C-ADA0-414B-98CC-D8A08BCCA628}">
      <dsp:nvSpPr>
        <dsp:cNvPr id="0" name=""/>
        <dsp:cNvSpPr/>
      </dsp:nvSpPr>
      <dsp:spPr>
        <a:xfrm>
          <a:off x="0" y="4869240"/>
          <a:ext cx="234063" cy="201732"/>
        </a:xfrm>
        <a:prstGeom prst="hexagon">
          <a:avLst>
            <a:gd name="adj" fmla="val 25000"/>
            <a:gd name="vf" fmla="val 115470"/>
          </a:avLst>
        </a:prstGeom>
        <a:solidFill>
          <a:schemeClr val="lt1">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CC7F7-4AF9-488C-8A41-DF704DE811F9}" type="datetimeFigureOut">
              <a:rPr lang="en-GB" smtClean="0"/>
              <a:t>01/02/2019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A0A2E-C160-4194-A1F0-26B287946A24}" type="slidenum">
              <a:rPr lang="en-GB" smtClean="0"/>
              <a:t>‹#›</a:t>
            </a:fld>
            <a:endParaRPr lang="en-GB"/>
          </a:p>
        </p:txBody>
      </p:sp>
    </p:spTree>
    <p:extLst>
      <p:ext uri="{BB962C8B-B14F-4D97-AF65-F5344CB8AC3E}">
        <p14:creationId xmlns:p14="http://schemas.microsoft.com/office/powerpoint/2010/main" val="2122827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a:t>
            </a:fld>
            <a:endParaRPr lang="en-GB"/>
          </a:p>
        </p:txBody>
      </p:sp>
    </p:spTree>
    <p:extLst>
      <p:ext uri="{BB962C8B-B14F-4D97-AF65-F5344CB8AC3E}">
        <p14:creationId xmlns:p14="http://schemas.microsoft.com/office/powerpoint/2010/main" val="351175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topics were split between both campuses followed by a process to harmonize the final content and structure to suit the needs of each campus</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12</a:t>
            </a:fld>
            <a:endParaRPr lang="en-GB"/>
          </a:p>
        </p:txBody>
      </p:sp>
    </p:spTree>
    <p:extLst>
      <p:ext uri="{BB962C8B-B14F-4D97-AF65-F5344CB8AC3E}">
        <p14:creationId xmlns:p14="http://schemas.microsoft.com/office/powerpoint/2010/main" val="397042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studies specifically chosen to depict community engagement opportunities for healthcare workers to address health disparities through a social determinants lens</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13</a:t>
            </a:fld>
            <a:endParaRPr lang="en-GB"/>
          </a:p>
        </p:txBody>
      </p:sp>
    </p:spTree>
    <p:extLst>
      <p:ext uri="{BB962C8B-B14F-4D97-AF65-F5344CB8AC3E}">
        <p14:creationId xmlns:p14="http://schemas.microsoft.com/office/powerpoint/2010/main" val="250663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modules-</a:t>
            </a:r>
          </a:p>
          <a:p>
            <a:r>
              <a:rPr lang="en-US" dirty="0"/>
              <a:t>-Population Health Management – factors of health analysis, drivers of population health, understanding health system financing and cost distribution</a:t>
            </a:r>
          </a:p>
          <a:p>
            <a:r>
              <a:rPr lang="en-US" dirty="0"/>
              <a:t>-Housing – including micro-environments and analysis of homelessness, its root causes, health impact and possible solutions driven by real-world case studies</a:t>
            </a:r>
          </a:p>
          <a:p>
            <a:r>
              <a:rPr lang="en-US" dirty="0"/>
              <a:t>-Environmental health – effect of water, soil and air quality on communities with in depth case studies based on Flint, MI (lead contamination of drinking water) and </a:t>
            </a:r>
            <a:r>
              <a:rPr lang="en-US" dirty="0" err="1"/>
              <a:t>Tooleville</a:t>
            </a:r>
            <a:r>
              <a:rPr lang="en-US" dirty="0"/>
              <a:t>, CA (arsenic contamination of community water sources). Students are introduced to the drinking water disparities framework to understand the factors, actors and impacts of environmental pollutants and how this plays out over existing socioeconomic and racial disparities. Encourages students to strongly consider the environmental exposures when addressing people’s health concerns.</a:t>
            </a:r>
          </a:p>
          <a:p>
            <a:r>
              <a:rPr lang="en-US" dirty="0"/>
              <a:t>-Childhood education and development – Reviews the ecologic model of childhood development to demonstrate effects of stress from poverty, malnutrition, violence, etc. on a child’s health, social and cognitive development. Themes drawn from the seminal textbook, “From Neurons to Neighborhoods” (</a:t>
            </a:r>
            <a:r>
              <a:rPr lang="en-US" sz="1200" b="0" i="0" kern="1200" dirty="0">
                <a:solidFill>
                  <a:schemeClr val="tx1"/>
                </a:solidFill>
                <a:effectLst/>
                <a:latin typeface="+mn-lt"/>
                <a:ea typeface="+mn-ea"/>
                <a:cs typeface="+mn-cs"/>
              </a:rPr>
              <a:t>The Committee on Integrating the Science of Early Childhood Development)</a:t>
            </a:r>
          </a:p>
          <a:p>
            <a:r>
              <a:rPr lang="en-US" sz="1200" b="0" i="0" kern="1200" dirty="0">
                <a:solidFill>
                  <a:schemeClr val="tx1"/>
                </a:solidFill>
                <a:effectLst/>
                <a:latin typeface="+mn-lt"/>
                <a:ea typeface="+mn-ea"/>
                <a:cs typeface="+mn-cs"/>
              </a:rPr>
              <a:t>-Built environment – Reviews practical examples of how elements of community design such as zoning policies, sidewalks, public transit infrastructure, parks and greenways affect peoples’ physical activity, use of alternative means of transportation (walking and biking) and degree of interconnectedness vs social isolation. Case studies draw on local examples of policies that have had positive health impacts</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14</a:t>
            </a:fld>
            <a:endParaRPr lang="en-GB"/>
          </a:p>
        </p:txBody>
      </p:sp>
    </p:spTree>
    <p:extLst>
      <p:ext uri="{BB962C8B-B14F-4D97-AF65-F5344CB8AC3E}">
        <p14:creationId xmlns:p14="http://schemas.microsoft.com/office/powerpoint/2010/main" val="99637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Walking/windshield survey:</a:t>
            </a:r>
          </a:p>
          <a:p>
            <a:endParaRPr lang="en-US" dirty="0"/>
          </a:p>
          <a:p>
            <a:r>
              <a:rPr lang="en-US" dirty="0" err="1"/>
              <a:t>Gapminder</a:t>
            </a:r>
            <a:r>
              <a:rPr lang="en-US" dirty="0"/>
              <a:t>: Interactive online activity guides students through a data visualization and analysis process to observe for correlations and associated shifts among multiple health, demographic and socioeconomic indicators.</a:t>
            </a:r>
          </a:p>
          <a:p>
            <a:endParaRPr lang="en-US" dirty="0"/>
          </a:p>
          <a:p>
            <a:r>
              <a:rPr lang="en-US" dirty="0"/>
              <a:t>County Health Rankings: Student conduct an analysis of population health measures at a county level to better understand the salient health and social trends in their geographic area of interest.</a:t>
            </a:r>
          </a:p>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15</a:t>
            </a:fld>
            <a:endParaRPr lang="en-GB"/>
          </a:p>
        </p:txBody>
      </p:sp>
    </p:spTree>
    <p:extLst>
      <p:ext uri="{BB962C8B-B14F-4D97-AF65-F5344CB8AC3E}">
        <p14:creationId xmlns:p14="http://schemas.microsoft.com/office/powerpoint/2010/main" val="207064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WF implementation includes a SDOH focus for each block clerkship.  Peds, food insecurity.  Surgery, transportation.</a:t>
            </a:r>
            <a:endParaRPr lang="en-GB" dirty="0"/>
          </a:p>
          <a:p>
            <a:endParaRPr lang="en-GB" dirty="0"/>
          </a:p>
          <a:p>
            <a:r>
              <a:rPr lang="en-GB" dirty="0"/>
              <a:t>Initially, the study population for this intervention was the Primary Care and Population Health Scholars (PCPHS) Program (# of students = 20).  Medical students in this program were selected for their interest in primary care and population health.  This program was discontinued due to funding cuts.  In addition, the scheduling complexity for UNC SOM students restricted the ability to enhance their learning with a community-focused experiential activity. </a:t>
            </a:r>
            <a:endParaRPr lang="en-US"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9F5A0A2E-C160-4194-A1F0-26B287946A24}" type="slidenum">
              <a:rPr lang="en-GB" smtClean="0"/>
              <a:t>16</a:t>
            </a:fld>
            <a:endParaRPr lang="en-GB"/>
          </a:p>
        </p:txBody>
      </p:sp>
    </p:spTree>
    <p:extLst>
      <p:ext uri="{BB962C8B-B14F-4D97-AF65-F5344CB8AC3E}">
        <p14:creationId xmlns:p14="http://schemas.microsoft.com/office/powerpoint/2010/main" val="967633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effectLst/>
                <a:latin typeface="+mn-lt"/>
                <a:ea typeface="+mn-ea"/>
                <a:cs typeface="+mn-cs"/>
              </a:rPr>
              <a:t>In the position paper </a:t>
            </a:r>
            <a:r>
              <a:rPr lang="en-US" sz="1200" b="0" i="1" kern="1200" dirty="0">
                <a:effectLst/>
                <a:latin typeface="+mn-lt"/>
                <a:ea typeface="+mn-ea"/>
                <a:cs typeface="+mn-cs"/>
              </a:rPr>
              <a:t>Addressing Social Determinants to Improve Patient care and Promote Health Equity</a:t>
            </a:r>
            <a:r>
              <a:rPr lang="en-US" sz="1200" b="0" i="0" kern="1200" dirty="0">
                <a:effectLst/>
                <a:latin typeface="+mn-lt"/>
                <a:ea typeface="+mn-ea"/>
                <a:cs typeface="+mn-cs"/>
              </a:rPr>
              <a:t>, the American College of Physicians supports interprofessional and community collaborations,</a:t>
            </a:r>
            <a:r>
              <a:rPr lang="en-US" dirty="0"/>
              <a:t> </a:t>
            </a:r>
            <a:r>
              <a:rPr lang="en-US" sz="1200" b="0" i="0" kern="1200" dirty="0">
                <a:effectLst/>
                <a:latin typeface="+mn-lt"/>
                <a:ea typeface="+mn-ea"/>
                <a:cs typeface="+mn-cs"/>
              </a:rPr>
              <a:t>recognizing that an all-hands-on-deck approach is needed to make progress on eliminating health inequities associated with social determinants of health.</a:t>
            </a:r>
            <a:r>
              <a:rPr lang="en-US" dirty="0"/>
              <a:t>  </a:t>
            </a:r>
            <a:r>
              <a:rPr lang="en-GB" dirty="0"/>
              <a:t> </a:t>
            </a:r>
          </a:p>
          <a:p>
            <a:r>
              <a:rPr lang="en-GB" dirty="0">
                <a:cs typeface="Calibri"/>
              </a:rPr>
              <a:t>Our pilot project was imbedded in a new course at UNC-CH called </a:t>
            </a:r>
            <a:r>
              <a:rPr lang="en-GB" dirty="0"/>
              <a:t>“Population Health and Inter-professional Management in Changing Healthcare Systems” within the Rural Interprofessional Health Initiative.  This course is offered to students in all UNC-CH professional schools, including the schools of dentistry and nursing, physician assistant program, physical therapy, social work, and public health.  Seminars focus on the major domains of population health as well as interprofessional healthcare. </a:t>
            </a:r>
            <a:endParaRPr lang="en-GB" dirty="0">
              <a:cs typeface="Calibri" panose="020F0502020204030204"/>
            </a:endParaRPr>
          </a:p>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9F5A0A2E-C160-4194-A1F0-26B287946A24}" type="slidenum">
              <a:rPr lang="en-GB" smtClean="0"/>
              <a:t>17</a:t>
            </a:fld>
            <a:endParaRPr lang="en-GB"/>
          </a:p>
        </p:txBody>
      </p:sp>
    </p:spTree>
    <p:extLst>
      <p:ext uri="{BB962C8B-B14F-4D97-AF65-F5344CB8AC3E}">
        <p14:creationId xmlns:p14="http://schemas.microsoft.com/office/powerpoint/2010/main" val="2560878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18</a:t>
            </a:fld>
            <a:endParaRPr lang="en-GB"/>
          </a:p>
        </p:txBody>
      </p:sp>
    </p:spTree>
    <p:extLst>
      <p:ext uri="{BB962C8B-B14F-4D97-AF65-F5344CB8AC3E}">
        <p14:creationId xmlns:p14="http://schemas.microsoft.com/office/powerpoint/2010/main" val="362456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100% of participating students ranked this community partner visit as valuable or very valuable to furthering their knowledge.  </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19</a:t>
            </a:fld>
            <a:endParaRPr lang="en-GB"/>
          </a:p>
        </p:txBody>
      </p:sp>
    </p:spTree>
    <p:extLst>
      <p:ext uri="{BB962C8B-B14F-4D97-AF65-F5344CB8AC3E}">
        <p14:creationId xmlns:p14="http://schemas.microsoft.com/office/powerpoint/2010/main" val="3562697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50% of surveyed students said they were extremely likely to reconnect with this organization. </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20</a:t>
            </a:fld>
            <a:endParaRPr lang="en-GB"/>
          </a:p>
        </p:txBody>
      </p:sp>
    </p:spTree>
    <p:extLst>
      <p:ext uri="{BB962C8B-B14F-4D97-AF65-F5344CB8AC3E}">
        <p14:creationId xmlns:p14="http://schemas.microsoft.com/office/powerpoint/2010/main" val="3088486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100% of participating students would recommend visiting this organization to other students.</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21</a:t>
            </a:fld>
            <a:endParaRPr lang="en-GB"/>
          </a:p>
        </p:txBody>
      </p:sp>
    </p:spTree>
    <p:extLst>
      <p:ext uri="{BB962C8B-B14F-4D97-AF65-F5344CB8AC3E}">
        <p14:creationId xmlns:p14="http://schemas.microsoft.com/office/powerpoint/2010/main" val="842187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emphasize people rather than patients in order to highlight the need to move our students’ thinking beyond the confines of a health facility and focus on the social networks in which our patients reside. We believe this will maximize the impact of related interventions or initiatives</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4</a:t>
            </a:fld>
            <a:endParaRPr lang="en-GB"/>
          </a:p>
        </p:txBody>
      </p:sp>
    </p:spTree>
    <p:extLst>
      <p:ext uri="{BB962C8B-B14F-4D97-AF65-F5344CB8AC3E}">
        <p14:creationId xmlns:p14="http://schemas.microsoft.com/office/powerpoint/2010/main" val="258932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22</a:t>
            </a:fld>
            <a:endParaRPr lang="en-GB"/>
          </a:p>
        </p:txBody>
      </p:sp>
    </p:spTree>
    <p:extLst>
      <p:ext uri="{BB962C8B-B14F-4D97-AF65-F5344CB8AC3E}">
        <p14:creationId xmlns:p14="http://schemas.microsoft.com/office/powerpoint/2010/main" val="44245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23</a:t>
            </a:fld>
            <a:endParaRPr lang="en-GB"/>
          </a:p>
        </p:txBody>
      </p:sp>
    </p:spTree>
    <p:extLst>
      <p:ext uri="{BB962C8B-B14F-4D97-AF65-F5344CB8AC3E}">
        <p14:creationId xmlns:p14="http://schemas.microsoft.com/office/powerpoint/2010/main" val="4210017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24</a:t>
            </a:fld>
            <a:endParaRPr lang="en-GB"/>
          </a:p>
        </p:txBody>
      </p:sp>
    </p:spTree>
    <p:extLst>
      <p:ext uri="{BB962C8B-B14F-4D97-AF65-F5344CB8AC3E}">
        <p14:creationId xmlns:p14="http://schemas.microsoft.com/office/powerpoint/2010/main" val="3998893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AMA, Health Systems Science includes “the principles, methods, and practice of improving quality, outcomes, and costs of health care delivery for patients and populations within systems of medical care.” </a:t>
            </a:r>
          </a:p>
          <a:p>
            <a:endParaRPr lang="en-US" dirty="0"/>
          </a:p>
          <a:p>
            <a:r>
              <a:rPr lang="en-US" dirty="0"/>
              <a:t>Social and Health Systems 1-4: Considered “coils” or longitudinal threads that are weaved throughout the curriculum.  Taught in weekly seminars throughout all 4 years.  The focus is on social, cultural, economic, and historical forces that shape health and disease, the patient experience, health disparities.</a:t>
            </a:r>
            <a:endParaRPr lang="en-US" dirty="0">
              <a:cs typeface="Calibri"/>
            </a:endParaRPr>
          </a:p>
          <a:p>
            <a:endParaRPr lang="en-US" sz="1200" b="0" i="0" kern="1200" dirty="0">
              <a:solidFill>
                <a:schemeClr val="tx1"/>
              </a:solidFill>
              <a:effectLst/>
              <a:latin typeface="Arial"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Arial" charset="0"/>
              </a:rPr>
              <a:t>Community Service and Care of the Underserved – actually starts in year 1 and continues through year 4.  Purpose is developing leadership skills applicable to experiences leading community service or resource-poor organizations.</a:t>
            </a:r>
          </a:p>
        </p:txBody>
      </p:sp>
      <p:sp>
        <p:nvSpPr>
          <p:cNvPr id="4" name="Slide Number Placeholder 3"/>
          <p:cNvSpPr>
            <a:spLocks noGrp="1"/>
          </p:cNvSpPr>
          <p:nvPr>
            <p:ph type="sldNum" sz="quarter" idx="5"/>
          </p:nvPr>
        </p:nvSpPr>
        <p:spPr/>
        <p:txBody>
          <a:bodyPr/>
          <a:lstStyle/>
          <a:p>
            <a:fld id="{9F5A0A2E-C160-4194-A1F0-26B287946A24}" type="slidenum">
              <a:rPr lang="en-GB" smtClean="0"/>
              <a:t>25</a:t>
            </a:fld>
            <a:endParaRPr lang="en-GB"/>
          </a:p>
        </p:txBody>
      </p:sp>
    </p:spTree>
    <p:extLst>
      <p:ext uri="{BB962C8B-B14F-4D97-AF65-F5344CB8AC3E}">
        <p14:creationId xmlns:p14="http://schemas.microsoft.com/office/powerpoint/2010/main" val="25426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26</a:t>
            </a:fld>
            <a:endParaRPr lang="en-GB"/>
          </a:p>
        </p:txBody>
      </p:sp>
    </p:spTree>
    <p:extLst>
      <p:ext uri="{BB962C8B-B14F-4D97-AF65-F5344CB8AC3E}">
        <p14:creationId xmlns:p14="http://schemas.microsoft.com/office/powerpoint/2010/main" val="2353066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lack of standardized/validated evaluation tools be limiting the wider adoption of a SDOH component in medical education?</a:t>
            </a:r>
          </a:p>
          <a:p>
            <a:endParaRPr lang="en-US" dirty="0"/>
          </a:p>
          <a:p>
            <a:r>
              <a:rPr lang="en-US" dirty="0"/>
              <a:t>Community Health Needs Assessment was published as a training tool for FM residents by Dr. Wilder and colleagues in Harlem, NY. Included primary (surveys, focus groups, key informant interviews) and secondary (review of public databases) data collection methods. Also included community resource survey.</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27</a:t>
            </a:fld>
            <a:endParaRPr lang="en-GB"/>
          </a:p>
        </p:txBody>
      </p:sp>
    </p:spTree>
    <p:extLst>
      <p:ext uri="{BB962C8B-B14F-4D97-AF65-F5344CB8AC3E}">
        <p14:creationId xmlns:p14="http://schemas.microsoft.com/office/powerpoint/2010/main" val="215317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importance of SDOH driven by WHO and its commission on the SDOH, 2005-08</a:t>
            </a:r>
          </a:p>
          <a:p>
            <a:endParaRPr lang="en-US" dirty="0"/>
          </a:p>
          <a:p>
            <a:r>
              <a:rPr lang="en-US" sz="1200" b="0" i="0" kern="1200" dirty="0">
                <a:solidFill>
                  <a:schemeClr val="tx1"/>
                </a:solidFill>
                <a:effectLst/>
                <a:latin typeface="+mn-lt"/>
                <a:ea typeface="+mn-ea"/>
                <a:cs typeface="+mn-cs"/>
              </a:rPr>
              <a:t>Despite increasing interest in teaching the social determinants of health in undergraduate medical education, few models exist. </a:t>
            </a:r>
          </a:p>
          <a:p>
            <a:r>
              <a:rPr lang="en-US" sz="1200" b="0" i="0" kern="1200" dirty="0">
                <a:solidFill>
                  <a:schemeClr val="tx1"/>
                </a:solidFill>
                <a:effectLst/>
                <a:latin typeface="+mn-lt"/>
                <a:ea typeface="+mn-ea"/>
                <a:cs typeface="+mn-cs"/>
              </a:rPr>
              <a:t>The IOM repeatedly has stated that increased clinician leadership is necessary for redesigning our health care system for the twenty-first century.</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 system must address population health, in concert with the public health system.</a:t>
            </a:r>
            <a:endParaRPr lang="en-GB" dirty="0"/>
          </a:p>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5</a:t>
            </a:fld>
            <a:endParaRPr lang="en-GB"/>
          </a:p>
        </p:txBody>
      </p:sp>
    </p:spTree>
    <p:extLst>
      <p:ext uri="{BB962C8B-B14F-4D97-AF65-F5344CB8AC3E}">
        <p14:creationId xmlns:p14="http://schemas.microsoft.com/office/powerpoint/2010/main" val="294203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a:t>Graphic from an article by Thomas Frieden, former Director of CDC. Factors of health pyramid is an idea that underlies the essence of what we’re trying to accomplish.</a:t>
            </a:r>
            <a:endParaRPr lang="en-US" dirty="0"/>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dirty="0"/>
              <a:t>Socioeconomic Factors are the single largest determinant</a:t>
            </a:r>
            <a:r>
              <a:rPr lang="en-US" baseline="0" dirty="0"/>
              <a:t> of health. </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a:t>Physicians have a necessary and important role, but in order to improve health outcomes, physicians need to better understand the foundation on which people’s health is built. </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a:t>Counseling &amp; Education, Clinical Interventions, and Long-lasting Protective Interventions are familiar territories for us. Clinicians should also be encouraged to participate in the two bottom tiers: Changing context and Socioeconomic Factors. (Examples from health policy, advocacy and public health measures demonstrate the opportunities for physician and healthcare worker leadership in general).</a:t>
            </a:r>
          </a:p>
          <a:p>
            <a:pPr marL="0" marR="0" indent="0" algn="l" defTabSz="914400" rtl="0" eaLnBrk="0" fontAlgn="base" latinLnBrk="0" hangingPunct="0">
              <a:lnSpc>
                <a:spcPct val="100000"/>
              </a:lnSpc>
              <a:spcBef>
                <a:spcPct val="30000"/>
              </a:spcBef>
              <a:spcAft>
                <a:spcPct val="0"/>
              </a:spcAft>
              <a:buClrTx/>
              <a:buSzTx/>
              <a:buFont typeface="Arial"/>
              <a:buChar char="•"/>
              <a:tabLst/>
              <a:defRPr/>
            </a:pPr>
            <a:r>
              <a:rPr lang="en-US" baseline="0" dirty="0"/>
              <a:t>Clinical interventions play an important role but have a relatively smaller impact on overall health. </a:t>
            </a:r>
          </a:p>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6</a:t>
            </a:fld>
            <a:endParaRPr lang="en-GB"/>
          </a:p>
        </p:txBody>
      </p:sp>
    </p:spTree>
    <p:extLst>
      <p:ext uri="{BB962C8B-B14F-4D97-AF65-F5344CB8AC3E}">
        <p14:creationId xmlns:p14="http://schemas.microsoft.com/office/powerpoint/2010/main" val="2973482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SDOH includes a multitude of social, economic, political and cultural factors which have the power to affect the health of people, communities and populations.</a:t>
            </a:r>
          </a:p>
          <a:p>
            <a:r>
              <a:rPr lang="en-US" dirty="0"/>
              <a:t>In designing a student-focused curriculum, we need to determine specific areas to focus on in order to maximize impact while forming partnerships to ensure coverage of as many domains as possible</a:t>
            </a:r>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7</a:t>
            </a:fld>
            <a:endParaRPr lang="en-GB"/>
          </a:p>
        </p:txBody>
      </p:sp>
    </p:spTree>
    <p:extLst>
      <p:ext uri="{BB962C8B-B14F-4D97-AF65-F5344CB8AC3E}">
        <p14:creationId xmlns:p14="http://schemas.microsoft.com/office/powerpoint/2010/main" val="405381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Healthy People 2020 approach to the SDOH includes this “place-based” organizing framework, reflecting five (5) key areas of social determinants of health (SDOH), which served as a model for our work.</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Run by the Department of Health and Human Services, Healthy</a:t>
            </a:r>
            <a:r>
              <a:rPr lang="en-US" baseline="0" dirty="0"/>
              <a:t> People 2020 is a </a:t>
            </a:r>
            <a:r>
              <a:rPr lang="en-US" dirty="0"/>
              <a:t>comprehensive</a:t>
            </a:r>
            <a:r>
              <a:rPr lang="en-US" baseline="0" dirty="0"/>
              <a:t>, national health promotion and disease prevention planning process. </a:t>
            </a:r>
          </a:p>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8</a:t>
            </a:fld>
            <a:endParaRPr lang="en-GB"/>
          </a:p>
        </p:txBody>
      </p:sp>
    </p:spTree>
    <p:extLst>
      <p:ext uri="{BB962C8B-B14F-4D97-AF65-F5344CB8AC3E}">
        <p14:creationId xmlns:p14="http://schemas.microsoft.com/office/powerpoint/2010/main" val="3669731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9</a:t>
            </a:fld>
            <a:endParaRPr lang="en-GB"/>
          </a:p>
        </p:txBody>
      </p:sp>
    </p:spTree>
    <p:extLst>
      <p:ext uri="{BB962C8B-B14F-4D97-AF65-F5344CB8AC3E}">
        <p14:creationId xmlns:p14="http://schemas.microsoft.com/office/powerpoint/2010/main" val="316547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10</a:t>
            </a:fld>
            <a:endParaRPr lang="en-GB"/>
          </a:p>
        </p:txBody>
      </p:sp>
    </p:spTree>
    <p:extLst>
      <p:ext uri="{BB962C8B-B14F-4D97-AF65-F5344CB8AC3E}">
        <p14:creationId xmlns:p14="http://schemas.microsoft.com/office/powerpoint/2010/main" val="4040395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5A0A2E-C160-4194-A1F0-26B287946A24}" type="slidenum">
              <a:rPr lang="en-GB" smtClean="0"/>
              <a:t>11</a:t>
            </a:fld>
            <a:endParaRPr lang="en-GB"/>
          </a:p>
        </p:txBody>
      </p:sp>
    </p:spTree>
    <p:extLst>
      <p:ext uri="{BB962C8B-B14F-4D97-AF65-F5344CB8AC3E}">
        <p14:creationId xmlns:p14="http://schemas.microsoft.com/office/powerpoint/2010/main" val="1636733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8.jpeg"/><Relationship Id="rId5" Type="http://schemas.openxmlformats.org/officeDocument/2006/relationships/diagramQuickStyle" Target="../diagrams/quickStyle4.xml"/><Relationship Id="rId15" Type="http://schemas.openxmlformats.org/officeDocument/2006/relationships/image" Target="../media/image22.jpeg"/><Relationship Id="rId10" Type="http://schemas.openxmlformats.org/officeDocument/2006/relationships/image" Target="../media/image17.png"/><Relationship Id="rId4" Type="http://schemas.openxmlformats.org/officeDocument/2006/relationships/diagramLayout" Target="../diagrams/layout4.xml"/><Relationship Id="rId9" Type="http://schemas.openxmlformats.org/officeDocument/2006/relationships/image" Target="../media/image16.png"/><Relationship Id="rId1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5294" y="1745014"/>
            <a:ext cx="6853412" cy="1470025"/>
          </a:xfrm>
        </p:spPr>
        <p:txBody>
          <a:bodyPr>
            <a:normAutofit fontScale="90000"/>
          </a:bodyPr>
          <a:lstStyle/>
          <a:p>
            <a:r>
              <a:rPr lang="en-US" b="0" dirty="0"/>
              <a:t>Designing a Social Determinants of Health Curriculum Through Interprofessional Education and Community Partnership</a:t>
            </a:r>
            <a:endParaRPr lang="en-US" dirty="0"/>
          </a:p>
        </p:txBody>
      </p:sp>
      <p:sp>
        <p:nvSpPr>
          <p:cNvPr id="3" name="Subtitle 2"/>
          <p:cNvSpPr>
            <a:spLocks noGrp="1"/>
          </p:cNvSpPr>
          <p:nvPr>
            <p:ph type="subTitle" idx="1"/>
          </p:nvPr>
        </p:nvSpPr>
        <p:spPr>
          <a:xfrm>
            <a:off x="1492316" y="4063709"/>
            <a:ext cx="6079746" cy="2145180"/>
          </a:xfrm>
        </p:spPr>
        <p:txBody>
          <a:bodyPr>
            <a:normAutofit fontScale="55000" lnSpcReduction="20000"/>
          </a:bodyPr>
          <a:lstStyle/>
          <a:p>
            <a:r>
              <a:rPr lang="en-US" b="1" dirty="0"/>
              <a:t>Alex Kaysin, MD, MPH</a:t>
            </a:r>
          </a:p>
          <a:p>
            <a:r>
              <a:rPr lang="en-US" b="1" dirty="0"/>
              <a:t>Sarah </a:t>
            </a:r>
            <a:r>
              <a:rPr lang="en-US" b="1" dirty="0" err="1"/>
              <a:t>Nickolich</a:t>
            </a:r>
            <a:r>
              <a:rPr lang="en-US" b="1" dirty="0"/>
              <a:t>, MD</a:t>
            </a:r>
          </a:p>
          <a:p>
            <a:endParaRPr lang="en-US" b="1" dirty="0"/>
          </a:p>
          <a:p>
            <a:r>
              <a:rPr lang="en-US" dirty="0"/>
              <a:t>Nancy </a:t>
            </a:r>
            <a:r>
              <a:rPr lang="en-US" dirty="0" err="1"/>
              <a:t>Denizard</a:t>
            </a:r>
            <a:r>
              <a:rPr lang="en-US" dirty="0"/>
              <a:t>-Thompson, MD</a:t>
            </a:r>
          </a:p>
          <a:p>
            <a:r>
              <a:rPr lang="en-US" dirty="0"/>
              <a:t>Amber Brooks, MD</a:t>
            </a:r>
          </a:p>
          <a:p>
            <a:r>
              <a:rPr lang="en-US" dirty="0"/>
              <a:t>Gia </a:t>
            </a:r>
            <a:r>
              <a:rPr lang="en-US" dirty="0" err="1"/>
              <a:t>DiGiacobbe</a:t>
            </a:r>
            <a:endParaRPr lang="en-US" dirty="0"/>
          </a:p>
          <a:p>
            <a:r>
              <a:rPr lang="en-US" dirty="0"/>
              <a:t>David Miller, MD, MS</a:t>
            </a:r>
          </a:p>
          <a:p>
            <a:r>
              <a:rPr lang="en-US" dirty="0"/>
              <a:t>Beat Steiner, MD, MPH</a:t>
            </a:r>
          </a:p>
        </p:txBody>
      </p:sp>
      <p:pic>
        <p:nvPicPr>
          <p:cNvPr id="2050" name="Picture 2" descr="Image result for unc family medicine logo">
            <a:extLst>
              <a:ext uri="{FF2B5EF4-FFF2-40B4-BE49-F238E27FC236}">
                <a16:creationId xmlns:a16="http://schemas.microsoft.com/office/drawing/2014/main" id="{5CCE7AE7-142B-4F0D-B9EA-1CF659401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37" r="976" b="12043"/>
          <a:stretch/>
        </p:blipFill>
        <p:spPr bwMode="auto">
          <a:xfrm>
            <a:off x="192793" y="5047061"/>
            <a:ext cx="129952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6C05337C-F8B9-4BE4-8A8F-97D3E133CA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9" t="10157" r="5957" b="14326"/>
          <a:stretch/>
        </p:blipFill>
        <p:spPr bwMode="auto">
          <a:xfrm>
            <a:off x="6194817" y="5383872"/>
            <a:ext cx="2754489" cy="679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2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a:bodyPr>
          <a:lstStyle/>
          <a:p>
            <a:r>
              <a:rPr lang="en-US" dirty="0"/>
              <a:t>Designing Web Modules</a:t>
            </a:r>
          </a:p>
        </p:txBody>
      </p:sp>
      <p:sp>
        <p:nvSpPr>
          <p:cNvPr id="2" name="TextBox 1">
            <a:extLst>
              <a:ext uri="{FF2B5EF4-FFF2-40B4-BE49-F238E27FC236}">
                <a16:creationId xmlns:a16="http://schemas.microsoft.com/office/drawing/2014/main" id="{8FF95390-573D-48E1-A78E-BD221DB9091F}"/>
              </a:ext>
            </a:extLst>
          </p:cNvPr>
          <p:cNvSpPr txBox="1"/>
          <p:nvPr/>
        </p:nvSpPr>
        <p:spPr>
          <a:xfrm>
            <a:off x="329757" y="4240608"/>
            <a:ext cx="8712643" cy="2215991"/>
          </a:xfrm>
          <a:prstGeom prst="rect">
            <a:avLst/>
          </a:prstGeom>
          <a:noFill/>
        </p:spPr>
        <p:txBody>
          <a:bodyPr wrap="square" rtlCol="0" anchor="t">
            <a:spAutoFit/>
          </a:bodyPr>
          <a:lstStyle/>
          <a:p>
            <a:pPr marL="285750" indent="-285750">
              <a:buFont typeface="Wingdings" panose="05000000000000000000" pitchFamily="2" charset="2"/>
              <a:buChar char="Ø"/>
            </a:pPr>
            <a:r>
              <a:rPr lang="en-US" sz="2000" dirty="0"/>
              <a:t>Grant funded by Fullerton Foundation, 2016-2019</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Partnership between Wake Forest and UNC Schools of Medicine</a:t>
            </a:r>
            <a:endParaRPr lang="en-US" sz="2000" dirty="0">
              <a:cs typeface="Calibri"/>
            </a:endParaRP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Primary care faculty and education specialists of UNC-Chapel Hill and Wake Forest SOM</a:t>
            </a:r>
          </a:p>
          <a:p>
            <a:endParaRPr lang="en-US" dirty="0"/>
          </a:p>
        </p:txBody>
      </p:sp>
      <p:pic>
        <p:nvPicPr>
          <p:cNvPr id="2050" name="Picture 2" descr="Image result for collaborative">
            <a:extLst>
              <a:ext uri="{FF2B5EF4-FFF2-40B4-BE49-F238E27FC236}">
                <a16:creationId xmlns:a16="http://schemas.microsoft.com/office/drawing/2014/main" id="{D474E655-228E-46F6-A96C-F597AFD94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252" y="2124111"/>
            <a:ext cx="3471496" cy="18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85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F95390-573D-48E1-A78E-BD221DB9091F}"/>
              </a:ext>
            </a:extLst>
          </p:cNvPr>
          <p:cNvSpPr txBox="1"/>
          <p:nvPr/>
        </p:nvSpPr>
        <p:spPr>
          <a:xfrm>
            <a:off x="147199" y="2184038"/>
            <a:ext cx="8904554" cy="1785104"/>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Focus groups with medical students in the UNC primary care and population health leadership track (MS1 and MS2)</a:t>
            </a:r>
          </a:p>
          <a:p>
            <a:endParaRPr lang="en-US" sz="2200" dirty="0"/>
          </a:p>
          <a:p>
            <a:pPr marL="342900" indent="-342900">
              <a:buFont typeface="Wingdings" panose="05000000000000000000" pitchFamily="2" charset="2"/>
              <a:buChar char="Ø"/>
            </a:pPr>
            <a:r>
              <a:rPr lang="en-US" sz="2200" dirty="0"/>
              <a:t>Module design in PowerPoint and enhanced in Storyline software from Articulate 360</a:t>
            </a:r>
            <a:endParaRPr lang="en-GB" sz="2200" dirty="0"/>
          </a:p>
        </p:txBody>
      </p:sp>
      <p:pic>
        <p:nvPicPr>
          <p:cNvPr id="1026" name="Picture 2" descr="TODO">
            <a:extLst>
              <a:ext uri="{FF2B5EF4-FFF2-40B4-BE49-F238E27FC236}">
                <a16:creationId xmlns:a16="http://schemas.microsoft.com/office/drawing/2014/main" id="{C35AF018-4BC9-410F-BB3B-5D5E3A8DC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7"/>
          <a:stretch/>
        </p:blipFill>
        <p:spPr bwMode="auto">
          <a:xfrm>
            <a:off x="5056846" y="3969142"/>
            <a:ext cx="3869772" cy="2376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B24DDE0-5023-4A6B-B2BD-4D771CA5BA0A}"/>
              </a:ext>
            </a:extLst>
          </p:cNvPr>
          <p:cNvPicPr>
            <a:picLocks noChangeAspect="1"/>
          </p:cNvPicPr>
          <p:nvPr/>
        </p:nvPicPr>
        <p:blipFill rotWithShape="1">
          <a:blip r:embed="rId4"/>
          <a:srcRect l="8390" t="12032" r="1610" b="13301"/>
          <a:stretch/>
        </p:blipFill>
        <p:spPr>
          <a:xfrm>
            <a:off x="147199" y="3969142"/>
            <a:ext cx="4784513" cy="2232773"/>
          </a:xfrm>
          <a:prstGeom prst="rect">
            <a:avLst/>
          </a:prstGeom>
        </p:spPr>
      </p:pic>
      <p:sp>
        <p:nvSpPr>
          <p:cNvPr id="8" name="Title 1">
            <a:extLst>
              <a:ext uri="{FF2B5EF4-FFF2-40B4-BE49-F238E27FC236}">
                <a16:creationId xmlns:a16="http://schemas.microsoft.com/office/drawing/2014/main" id="{DA1F3353-6838-453B-B3D7-46ABE668B8FD}"/>
              </a:ext>
            </a:extLst>
          </p:cNvPr>
          <p:cNvSpPr>
            <a:spLocks noGrp="1"/>
          </p:cNvSpPr>
          <p:nvPr>
            <p:ph type="title"/>
          </p:nvPr>
        </p:nvSpPr>
        <p:spPr>
          <a:xfrm>
            <a:off x="457200" y="944047"/>
            <a:ext cx="8229600" cy="1143000"/>
          </a:xfrm>
        </p:spPr>
        <p:txBody>
          <a:bodyPr>
            <a:normAutofit fontScale="90000"/>
          </a:bodyPr>
          <a:lstStyle/>
          <a:p>
            <a:r>
              <a:rPr lang="en-US" dirty="0"/>
              <a:t>Designing Web Modules: </a:t>
            </a:r>
            <a:br>
              <a:rPr lang="en-US" dirty="0"/>
            </a:br>
            <a:r>
              <a:rPr lang="en-US" dirty="0"/>
              <a:t>student-driven process</a:t>
            </a:r>
          </a:p>
        </p:txBody>
      </p:sp>
    </p:spTree>
    <p:extLst>
      <p:ext uri="{BB962C8B-B14F-4D97-AF65-F5344CB8AC3E}">
        <p14:creationId xmlns:p14="http://schemas.microsoft.com/office/powerpoint/2010/main" val="2545553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a:bodyPr>
          <a:lstStyle/>
          <a:p>
            <a:r>
              <a:rPr lang="en-US" dirty="0"/>
              <a:t>Digital Module Content</a:t>
            </a:r>
          </a:p>
        </p:txBody>
      </p:sp>
      <p:sp>
        <p:nvSpPr>
          <p:cNvPr id="3" name="TextBox 2">
            <a:extLst>
              <a:ext uri="{FF2B5EF4-FFF2-40B4-BE49-F238E27FC236}">
                <a16:creationId xmlns:a16="http://schemas.microsoft.com/office/drawing/2014/main" id="{0C5900E3-3AB3-46BD-990B-9707F75025E8}"/>
              </a:ext>
            </a:extLst>
          </p:cNvPr>
          <p:cNvSpPr txBox="1"/>
          <p:nvPr/>
        </p:nvSpPr>
        <p:spPr>
          <a:xfrm>
            <a:off x="147199" y="2184038"/>
            <a:ext cx="8904554" cy="3785652"/>
          </a:xfrm>
          <a:prstGeom prst="rect">
            <a:avLst/>
          </a:prstGeom>
          <a:noFill/>
        </p:spPr>
        <p:txBody>
          <a:bodyPr wrap="square" rtlCol="0" anchor="t">
            <a:spAutoFit/>
          </a:bodyPr>
          <a:lstStyle/>
          <a:p>
            <a:pPr marL="342900" indent="-342900">
              <a:buFont typeface="+mj-lt"/>
              <a:buAutoNum type="arabicParenR"/>
            </a:pPr>
            <a:r>
              <a:rPr lang="en-US" sz="2400" dirty="0"/>
              <a:t>Introduction: Population health to reduce health disparities</a:t>
            </a:r>
          </a:p>
          <a:p>
            <a:pPr marL="342900" indent="-342900">
              <a:buFont typeface="+mj-lt"/>
              <a:buAutoNum type="arabicParenR"/>
            </a:pPr>
            <a:r>
              <a:rPr lang="en-US" sz="2400" dirty="0"/>
              <a:t>Education and Health Disparities</a:t>
            </a:r>
          </a:p>
          <a:p>
            <a:pPr marL="342900" indent="-342900">
              <a:buFont typeface="+mj-lt"/>
              <a:buAutoNum type="arabicParenR"/>
            </a:pPr>
            <a:r>
              <a:rPr lang="en-US" sz="2400" dirty="0"/>
              <a:t>Housing and Built Environment as Social Determinants</a:t>
            </a:r>
          </a:p>
          <a:p>
            <a:pPr marL="342900" indent="-342900">
              <a:buFont typeface="+mj-lt"/>
              <a:buAutoNum type="arabicParenR"/>
            </a:pPr>
            <a:r>
              <a:rPr lang="en-US" sz="2400" dirty="0"/>
              <a:t>Environmental Health</a:t>
            </a:r>
          </a:p>
          <a:p>
            <a:pPr marL="342900" indent="-342900">
              <a:buFont typeface="+mj-lt"/>
              <a:buAutoNum type="arabicParenR"/>
            </a:pPr>
            <a:r>
              <a:rPr lang="en-US" sz="2400" dirty="0"/>
              <a:t>Access to care</a:t>
            </a:r>
          </a:p>
          <a:p>
            <a:pPr marL="342900" indent="-342900">
              <a:buFont typeface="+mj-lt"/>
              <a:buAutoNum type="arabicParenR"/>
            </a:pPr>
            <a:r>
              <a:rPr lang="en-US" sz="2400" dirty="0"/>
              <a:t>Food Insecurity</a:t>
            </a:r>
          </a:p>
          <a:p>
            <a:pPr marL="342900" indent="-342900">
              <a:buFont typeface="+mj-lt"/>
              <a:buAutoNum type="arabicParenR"/>
            </a:pPr>
            <a:r>
              <a:rPr lang="en-US" sz="2400" dirty="0"/>
              <a:t>Transportation as a Social Determinant</a:t>
            </a:r>
          </a:p>
          <a:p>
            <a:pPr marL="342900" indent="-342900">
              <a:buFont typeface="+mj-lt"/>
              <a:buAutoNum type="arabicParenR"/>
            </a:pPr>
            <a:r>
              <a:rPr lang="en-US" sz="2400" dirty="0"/>
              <a:t>Maternal and Infant Health Disparities</a:t>
            </a:r>
          </a:p>
          <a:p>
            <a:pPr marL="342900" indent="-342900">
              <a:buFont typeface="+mj-lt"/>
              <a:buAutoNum type="arabicParenR"/>
            </a:pPr>
            <a:r>
              <a:rPr lang="en-US" sz="2400" dirty="0"/>
              <a:t>Implicit Bias</a:t>
            </a:r>
            <a:endParaRPr lang="en-US" sz="2400" i="1" dirty="0"/>
          </a:p>
          <a:p>
            <a:pPr marL="342900" indent="-342900">
              <a:buFont typeface="+mj-lt"/>
              <a:buAutoNum type="arabicParenR"/>
            </a:pPr>
            <a:r>
              <a:rPr lang="en-US" sz="2400" dirty="0"/>
              <a:t> Social Networks and Health Equity</a:t>
            </a:r>
            <a:endParaRPr lang="en-US" sz="2400" dirty="0">
              <a:cs typeface="Calibri"/>
            </a:endParaRPr>
          </a:p>
        </p:txBody>
      </p:sp>
    </p:spTree>
    <p:extLst>
      <p:ext uri="{BB962C8B-B14F-4D97-AF65-F5344CB8AC3E}">
        <p14:creationId xmlns:p14="http://schemas.microsoft.com/office/powerpoint/2010/main" val="82940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fontScale="90000"/>
          </a:bodyPr>
          <a:lstStyle/>
          <a:p>
            <a:r>
              <a:rPr lang="en-US" dirty="0"/>
              <a:t>Designing Web Modules: </a:t>
            </a:r>
            <a:br>
              <a:rPr lang="en-US" dirty="0"/>
            </a:br>
            <a:r>
              <a:rPr lang="en-US" dirty="0"/>
              <a:t>student-driven process</a:t>
            </a:r>
          </a:p>
        </p:txBody>
      </p:sp>
      <p:sp>
        <p:nvSpPr>
          <p:cNvPr id="3" name="TextBox 2">
            <a:extLst>
              <a:ext uri="{FF2B5EF4-FFF2-40B4-BE49-F238E27FC236}">
                <a16:creationId xmlns:a16="http://schemas.microsoft.com/office/drawing/2014/main" id="{D127D05E-C369-4D40-B8ED-160DDE3B8F9E}"/>
              </a:ext>
            </a:extLst>
          </p:cNvPr>
          <p:cNvSpPr txBox="1"/>
          <p:nvPr/>
        </p:nvSpPr>
        <p:spPr>
          <a:xfrm>
            <a:off x="147199" y="2184038"/>
            <a:ext cx="8904554" cy="3970318"/>
          </a:xfrm>
          <a:prstGeom prst="rect">
            <a:avLst/>
          </a:prstGeom>
          <a:noFill/>
        </p:spPr>
        <p:txBody>
          <a:bodyPr wrap="square" rtlCol="0">
            <a:spAutoFit/>
          </a:bodyPr>
          <a:lstStyle/>
          <a:p>
            <a:pPr marL="342900" indent="-342900">
              <a:buFont typeface="+mj-lt"/>
              <a:buAutoNum type="arabicParenR"/>
            </a:pPr>
            <a:r>
              <a:rPr lang="en-US" b="1" u="sng" dirty="0"/>
              <a:t>Contextually relevant, concise </a:t>
            </a:r>
            <a:r>
              <a:rPr lang="en-US" dirty="0"/>
              <a:t>and </a:t>
            </a:r>
            <a:r>
              <a:rPr lang="en-US" b="1" u="sng" dirty="0"/>
              <a:t>evidence-based</a:t>
            </a:r>
            <a:r>
              <a:rPr lang="en-US" dirty="0"/>
              <a:t> modules on Social Determinants of Health and health disparities. 30-60 min run-time (podcast experience)</a:t>
            </a:r>
          </a:p>
          <a:p>
            <a:pPr marL="342900" indent="-342900">
              <a:buFont typeface="+mj-lt"/>
              <a:buAutoNum type="arabicParenR"/>
            </a:pPr>
            <a:endParaRPr lang="en-US" dirty="0"/>
          </a:p>
          <a:p>
            <a:pPr marL="342900" indent="-342900">
              <a:buFont typeface="+mj-lt"/>
              <a:buAutoNum type="arabicParenR"/>
            </a:pPr>
            <a:r>
              <a:rPr lang="en-US" b="1" u="sng" dirty="0"/>
              <a:t>Integrated case studies </a:t>
            </a:r>
            <a:r>
              <a:rPr lang="en-US" dirty="0"/>
              <a:t>emphasizing interprofessional and community-based projects</a:t>
            </a:r>
          </a:p>
          <a:p>
            <a:pPr marL="342900" indent="-342900">
              <a:buFont typeface="+mj-lt"/>
              <a:buAutoNum type="arabicParenR"/>
            </a:pPr>
            <a:endParaRPr lang="en-US" dirty="0"/>
          </a:p>
          <a:p>
            <a:pPr marL="342900" indent="-342900">
              <a:buFont typeface="+mj-lt"/>
              <a:buAutoNum type="arabicParenR"/>
            </a:pPr>
            <a:r>
              <a:rPr lang="en-US" b="1" u="sng" dirty="0"/>
              <a:t>Visually-appealing</a:t>
            </a:r>
            <a:r>
              <a:rPr lang="en-US" dirty="0"/>
              <a:t> content including short videos, links to external content and interactive digital exercises to better engage Millennial learners</a:t>
            </a:r>
          </a:p>
          <a:p>
            <a:endParaRPr lang="en-US" b="1" u="sng" dirty="0"/>
          </a:p>
          <a:p>
            <a:pPr marL="342900" indent="-342900">
              <a:buAutoNum type="arabicParenR" startAt="4"/>
            </a:pPr>
            <a:r>
              <a:rPr lang="en-US" b="1" u="sng" dirty="0"/>
              <a:t>Suggested exercises </a:t>
            </a:r>
            <a:r>
              <a:rPr lang="en-US" dirty="0"/>
              <a:t>involving short field work assignments in students’ communities to draw on real-world examples and experiential learning</a:t>
            </a:r>
          </a:p>
          <a:p>
            <a:pPr marL="342900" indent="-342900">
              <a:buAutoNum type="arabicParenR" startAt="4"/>
            </a:pPr>
            <a:endParaRPr lang="en-US" dirty="0"/>
          </a:p>
          <a:p>
            <a:pPr marL="342900" indent="-342900">
              <a:buAutoNum type="arabicParenR" startAt="4"/>
            </a:pPr>
            <a:r>
              <a:rPr lang="en-US" dirty="0"/>
              <a:t>Content from CDC, AAFP, DHHS, county health departments, NIH, peer-reviewed primary research, non-profit organizations working on health and social disparities, and general media content from NPR, ProPublica, TED, etc.</a:t>
            </a:r>
            <a:endParaRPr lang="en-GB" dirty="0"/>
          </a:p>
        </p:txBody>
      </p:sp>
    </p:spTree>
    <p:extLst>
      <p:ext uri="{BB962C8B-B14F-4D97-AF65-F5344CB8AC3E}">
        <p14:creationId xmlns:p14="http://schemas.microsoft.com/office/powerpoint/2010/main" val="1891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710549"/>
            <a:ext cx="8229600" cy="1143000"/>
          </a:xfrm>
        </p:spPr>
        <p:txBody>
          <a:bodyPr>
            <a:normAutofit/>
          </a:bodyPr>
          <a:lstStyle/>
          <a:p>
            <a:r>
              <a:rPr lang="en-US" dirty="0"/>
              <a:t>Digital Module Content</a:t>
            </a:r>
          </a:p>
        </p:txBody>
      </p:sp>
      <p:pic>
        <p:nvPicPr>
          <p:cNvPr id="2" name="Picture 1">
            <a:extLst>
              <a:ext uri="{FF2B5EF4-FFF2-40B4-BE49-F238E27FC236}">
                <a16:creationId xmlns:a16="http://schemas.microsoft.com/office/drawing/2014/main" id="{5E5D8EB0-45D8-4C53-8B38-C415CC8CCF17}"/>
              </a:ext>
            </a:extLst>
          </p:cNvPr>
          <p:cNvPicPr>
            <a:picLocks noChangeAspect="1"/>
          </p:cNvPicPr>
          <p:nvPr/>
        </p:nvPicPr>
        <p:blipFill>
          <a:blip r:embed="rId3"/>
          <a:stretch>
            <a:fillRect/>
          </a:stretch>
        </p:blipFill>
        <p:spPr>
          <a:xfrm>
            <a:off x="457200" y="2241913"/>
            <a:ext cx="6528071" cy="3672040"/>
          </a:xfrm>
          <a:prstGeom prst="rect">
            <a:avLst/>
          </a:prstGeom>
        </p:spPr>
      </p:pic>
      <p:pic>
        <p:nvPicPr>
          <p:cNvPr id="3" name="Picture 2">
            <a:extLst>
              <a:ext uri="{FF2B5EF4-FFF2-40B4-BE49-F238E27FC236}">
                <a16:creationId xmlns:a16="http://schemas.microsoft.com/office/drawing/2014/main" id="{BAB753B9-4DAC-4B49-951B-2643720DE108}"/>
              </a:ext>
            </a:extLst>
          </p:cNvPr>
          <p:cNvPicPr>
            <a:picLocks noChangeAspect="1"/>
          </p:cNvPicPr>
          <p:nvPr/>
        </p:nvPicPr>
        <p:blipFill>
          <a:blip r:embed="rId4"/>
          <a:stretch>
            <a:fillRect/>
          </a:stretch>
        </p:blipFill>
        <p:spPr>
          <a:xfrm>
            <a:off x="2116182" y="1823902"/>
            <a:ext cx="6910251" cy="3887016"/>
          </a:xfrm>
          <a:prstGeom prst="rect">
            <a:avLst/>
          </a:prstGeom>
        </p:spPr>
      </p:pic>
      <p:pic>
        <p:nvPicPr>
          <p:cNvPr id="5" name="Picture 4">
            <a:extLst>
              <a:ext uri="{FF2B5EF4-FFF2-40B4-BE49-F238E27FC236}">
                <a16:creationId xmlns:a16="http://schemas.microsoft.com/office/drawing/2014/main" id="{66774E8E-FB6D-4912-8157-7F4D073E34C1}"/>
              </a:ext>
            </a:extLst>
          </p:cNvPr>
          <p:cNvPicPr>
            <a:picLocks noChangeAspect="1"/>
          </p:cNvPicPr>
          <p:nvPr/>
        </p:nvPicPr>
        <p:blipFill>
          <a:blip r:embed="rId5"/>
          <a:stretch>
            <a:fillRect/>
          </a:stretch>
        </p:blipFill>
        <p:spPr>
          <a:xfrm>
            <a:off x="228599" y="2150982"/>
            <a:ext cx="6985271" cy="3929215"/>
          </a:xfrm>
          <a:prstGeom prst="rect">
            <a:avLst/>
          </a:prstGeom>
        </p:spPr>
      </p:pic>
      <p:pic>
        <p:nvPicPr>
          <p:cNvPr id="6" name="Picture 5">
            <a:extLst>
              <a:ext uri="{FF2B5EF4-FFF2-40B4-BE49-F238E27FC236}">
                <a16:creationId xmlns:a16="http://schemas.microsoft.com/office/drawing/2014/main" id="{3637CC90-891D-4709-BB5F-8EBB7DF55877}"/>
              </a:ext>
            </a:extLst>
          </p:cNvPr>
          <p:cNvPicPr>
            <a:picLocks noChangeAspect="1"/>
          </p:cNvPicPr>
          <p:nvPr/>
        </p:nvPicPr>
        <p:blipFill>
          <a:blip r:embed="rId6"/>
          <a:stretch>
            <a:fillRect/>
          </a:stretch>
        </p:blipFill>
        <p:spPr>
          <a:xfrm>
            <a:off x="2116181" y="1838726"/>
            <a:ext cx="6910251" cy="3887016"/>
          </a:xfrm>
          <a:prstGeom prst="rect">
            <a:avLst/>
          </a:prstGeom>
        </p:spPr>
      </p:pic>
      <p:pic>
        <p:nvPicPr>
          <p:cNvPr id="8" name="Picture 7">
            <a:extLst>
              <a:ext uri="{FF2B5EF4-FFF2-40B4-BE49-F238E27FC236}">
                <a16:creationId xmlns:a16="http://schemas.microsoft.com/office/drawing/2014/main" id="{BF5F7C07-90A1-44B3-AD1B-7AEE0026CB2B}"/>
              </a:ext>
            </a:extLst>
          </p:cNvPr>
          <p:cNvPicPr>
            <a:picLocks noChangeAspect="1"/>
          </p:cNvPicPr>
          <p:nvPr/>
        </p:nvPicPr>
        <p:blipFill>
          <a:blip r:embed="rId7"/>
          <a:stretch>
            <a:fillRect/>
          </a:stretch>
        </p:blipFill>
        <p:spPr>
          <a:xfrm>
            <a:off x="228599" y="2150982"/>
            <a:ext cx="6844032" cy="3849768"/>
          </a:xfrm>
          <a:prstGeom prst="rect">
            <a:avLst/>
          </a:prstGeom>
        </p:spPr>
      </p:pic>
    </p:spTree>
    <p:extLst>
      <p:ext uri="{BB962C8B-B14F-4D97-AF65-F5344CB8AC3E}">
        <p14:creationId xmlns:p14="http://schemas.microsoft.com/office/powerpoint/2010/main" val="38553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69CB-B037-430E-8DE7-867DE1C6B7C4}"/>
              </a:ext>
            </a:extLst>
          </p:cNvPr>
          <p:cNvSpPr>
            <a:spLocks noGrp="1"/>
          </p:cNvSpPr>
          <p:nvPr>
            <p:ph type="title"/>
          </p:nvPr>
        </p:nvSpPr>
        <p:spPr>
          <a:xfrm>
            <a:off x="457200" y="944047"/>
            <a:ext cx="8229600" cy="1143000"/>
          </a:xfrm>
        </p:spPr>
        <p:txBody>
          <a:bodyPr>
            <a:normAutofit fontScale="90000"/>
          </a:bodyPr>
          <a:lstStyle/>
          <a:p>
            <a:r>
              <a:rPr lang="en-US" dirty="0"/>
              <a:t>Digital Modules: Interactive Exercises</a:t>
            </a:r>
            <a:endParaRPr lang="en-GB" dirty="0"/>
          </a:p>
        </p:txBody>
      </p:sp>
      <p:sp>
        <p:nvSpPr>
          <p:cNvPr id="3" name="Content Placeholder 2">
            <a:extLst>
              <a:ext uri="{FF2B5EF4-FFF2-40B4-BE49-F238E27FC236}">
                <a16:creationId xmlns:a16="http://schemas.microsoft.com/office/drawing/2014/main" id="{21048300-09A8-4C95-826B-1606DBCD7248}"/>
              </a:ext>
            </a:extLst>
          </p:cNvPr>
          <p:cNvSpPr>
            <a:spLocks noGrp="1"/>
          </p:cNvSpPr>
          <p:nvPr>
            <p:ph idx="1"/>
          </p:nvPr>
        </p:nvSpPr>
        <p:spPr/>
        <p:txBody>
          <a:bodyPr>
            <a:normAutofit fontScale="70000" lnSpcReduction="20000"/>
          </a:bodyPr>
          <a:lstStyle/>
          <a:p>
            <a:r>
              <a:rPr lang="en-US" dirty="0"/>
              <a:t>Windshield or walking survey </a:t>
            </a:r>
          </a:p>
          <a:p>
            <a:pPr lvl="1"/>
            <a:r>
              <a:rPr lang="en-US" dirty="0"/>
              <a:t>important process of community needs assessment. Will give a view of the community to help decide how to take the next steps effectively in order to address real needs and improve the quality of community life.</a:t>
            </a:r>
          </a:p>
          <a:p>
            <a:r>
              <a:rPr lang="en-US" dirty="0"/>
              <a:t>Global literacy and child survival</a:t>
            </a:r>
          </a:p>
          <a:p>
            <a:pPr lvl="1"/>
            <a:r>
              <a:rPr lang="en-US" dirty="0"/>
              <a:t>Learning to use interactive graphing tools (i.e. www.gapminder.org) to plot women’s literacy and infant mortality rates in lower income countries</a:t>
            </a:r>
          </a:p>
          <a:p>
            <a:r>
              <a:rPr lang="en-US" dirty="0"/>
              <a:t>County level population health analytics</a:t>
            </a:r>
          </a:p>
          <a:p>
            <a:pPr lvl="1"/>
            <a:r>
              <a:rPr lang="en-US" dirty="0"/>
              <a:t>Using www.countyhealthrankings.org, students explore relationships between demographics, SES, and health behaviors to better understand distribution of health disparities within states</a:t>
            </a:r>
          </a:p>
          <a:p>
            <a:pPr lvl="1"/>
            <a:endParaRPr lang="en-GB" dirty="0"/>
          </a:p>
        </p:txBody>
      </p:sp>
    </p:spTree>
    <p:extLst>
      <p:ext uri="{BB962C8B-B14F-4D97-AF65-F5344CB8AC3E}">
        <p14:creationId xmlns:p14="http://schemas.microsoft.com/office/powerpoint/2010/main" val="106746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a:bodyPr>
          <a:lstStyle/>
          <a:p>
            <a:r>
              <a:rPr lang="en-US" dirty="0"/>
              <a:t>Barriers to Implementation</a:t>
            </a:r>
          </a:p>
        </p:txBody>
      </p:sp>
      <p:sp>
        <p:nvSpPr>
          <p:cNvPr id="3" name="TextBox 2">
            <a:extLst>
              <a:ext uri="{FF2B5EF4-FFF2-40B4-BE49-F238E27FC236}">
                <a16:creationId xmlns:a16="http://schemas.microsoft.com/office/drawing/2014/main" id="{205E5BCF-2590-412D-A6DA-D5DDEC8147A7}"/>
              </a:ext>
            </a:extLst>
          </p:cNvPr>
          <p:cNvSpPr txBox="1"/>
          <p:nvPr/>
        </p:nvSpPr>
        <p:spPr>
          <a:xfrm>
            <a:off x="147199" y="2184038"/>
            <a:ext cx="8904554" cy="3985706"/>
          </a:xfrm>
          <a:prstGeom prst="rect">
            <a:avLst/>
          </a:prstGeom>
          <a:noFill/>
        </p:spPr>
        <p:txBody>
          <a:bodyPr wrap="square" rtlCol="0">
            <a:spAutoFit/>
          </a:bodyPr>
          <a:lstStyle/>
          <a:p>
            <a:pPr marL="342900" indent="-342900">
              <a:buFont typeface="Arial" panose="020B0604020202020204" pitchFamily="34" charset="0"/>
              <a:buChar char="•"/>
            </a:pPr>
            <a:r>
              <a:rPr lang="en-US" sz="2300" dirty="0"/>
              <a:t>Inability to achieve parallel implementation at both institutions</a:t>
            </a:r>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r>
              <a:rPr lang="en-US" sz="2300" dirty="0"/>
              <a:t>UNC-CH completed a major overhaul of its entire SOM curriculum in 2014 </a:t>
            </a:r>
            <a:r>
              <a:rPr lang="en-US" sz="2300" dirty="0">
                <a:sym typeface="Wingdings" panose="05000000000000000000" pitchFamily="2" charset="2"/>
              </a:rPr>
              <a:t> difficulty finding available student cohort at UNC</a:t>
            </a:r>
            <a:endParaRPr lang="en-US" sz="2300" dirty="0"/>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r>
              <a:rPr lang="en-US" sz="2300" dirty="0"/>
              <a:t>Student schedules (MS3) constrained time available for community partner involvement</a:t>
            </a:r>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r>
              <a:rPr lang="en-US" sz="2300" dirty="0"/>
              <a:t>Faculty turnover at both institutions</a:t>
            </a:r>
          </a:p>
          <a:p>
            <a:pPr marL="342900" indent="-342900">
              <a:buFont typeface="Arial" panose="020B0604020202020204" pitchFamily="34" charset="0"/>
              <a:buChar char="•"/>
            </a:pPr>
            <a:endParaRPr lang="en-US" sz="2300" dirty="0"/>
          </a:p>
          <a:p>
            <a:pPr marL="342900" indent="-342900">
              <a:buFont typeface="Arial" panose="020B0604020202020204" pitchFamily="34" charset="0"/>
              <a:buChar char="•"/>
            </a:pPr>
            <a:r>
              <a:rPr lang="en-US" sz="2300" dirty="0"/>
              <a:t>F</a:t>
            </a:r>
            <a:r>
              <a:rPr lang="en-GB" sz="2300" dirty="0"/>
              <a:t>unding constraints were NOT an issue</a:t>
            </a:r>
            <a:endParaRPr lang="en-US" sz="2300" dirty="0"/>
          </a:p>
        </p:txBody>
      </p:sp>
    </p:spTree>
    <p:extLst>
      <p:ext uri="{BB962C8B-B14F-4D97-AF65-F5344CB8AC3E}">
        <p14:creationId xmlns:p14="http://schemas.microsoft.com/office/powerpoint/2010/main" val="1887302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59917"/>
            <a:ext cx="8229600" cy="1143000"/>
          </a:xfrm>
        </p:spPr>
        <p:txBody>
          <a:bodyPr>
            <a:normAutofit fontScale="90000"/>
          </a:bodyPr>
          <a:lstStyle/>
          <a:p>
            <a:pPr algn="l"/>
            <a:r>
              <a:rPr lang="en-US" sz="3300" dirty="0"/>
              <a:t>Implementation: Pilot #1: </a:t>
            </a:r>
            <a:br>
              <a:rPr lang="en-US" sz="3300" dirty="0"/>
            </a:br>
            <a:r>
              <a:rPr lang="en-US" sz="3100" dirty="0"/>
              <a:t>Rural Interprofessional Health Initiative Course </a:t>
            </a:r>
            <a:br>
              <a:rPr lang="en-US" dirty="0"/>
            </a:br>
            <a:endParaRPr lang="en-US" dirty="0"/>
          </a:p>
        </p:txBody>
      </p:sp>
      <p:sp>
        <p:nvSpPr>
          <p:cNvPr id="4" name="TextBox 3">
            <a:extLst>
              <a:ext uri="{FF2B5EF4-FFF2-40B4-BE49-F238E27FC236}">
                <a16:creationId xmlns:a16="http://schemas.microsoft.com/office/drawing/2014/main" id="{AD444647-9494-4AEB-BFC9-CAC60A1A786C}"/>
              </a:ext>
            </a:extLst>
          </p:cNvPr>
          <p:cNvSpPr txBox="1"/>
          <p:nvPr/>
        </p:nvSpPr>
        <p:spPr>
          <a:xfrm>
            <a:off x="187244" y="3561183"/>
            <a:ext cx="2998468" cy="1446550"/>
          </a:xfrm>
          <a:prstGeom prst="rect">
            <a:avLst/>
          </a:prstGeom>
          <a:noFill/>
        </p:spPr>
        <p:txBody>
          <a:bodyPr wrap="square" rtlCol="0">
            <a:spAutoFit/>
          </a:bodyPr>
          <a:lstStyle/>
          <a:p>
            <a:pPr marL="285750" indent="-285750">
              <a:buFont typeface="Wingdings" panose="05000000000000000000" pitchFamily="2" charset="2"/>
              <a:buChar char="§"/>
            </a:pPr>
            <a:r>
              <a:rPr lang="en-US" sz="2200" b="1" dirty="0"/>
              <a:t>Interprofessional case studies</a:t>
            </a:r>
          </a:p>
          <a:p>
            <a:pPr marL="285750" indent="-285750">
              <a:buFont typeface="Wingdings" panose="05000000000000000000" pitchFamily="2" charset="2"/>
              <a:buChar char="§"/>
            </a:pPr>
            <a:endParaRPr lang="en-US" sz="2200" dirty="0"/>
          </a:p>
          <a:p>
            <a:pPr marL="285750" indent="-285750">
              <a:buFont typeface="Wingdings" panose="05000000000000000000" pitchFamily="2" charset="2"/>
              <a:buChar char="§"/>
            </a:pPr>
            <a:r>
              <a:rPr lang="en-US" sz="2200" b="1" dirty="0"/>
              <a:t>Field Assignment</a:t>
            </a:r>
            <a:endParaRPr lang="en-GB" sz="2200" b="1" dirty="0"/>
          </a:p>
        </p:txBody>
      </p:sp>
      <p:graphicFrame>
        <p:nvGraphicFramePr>
          <p:cNvPr id="2" name="Diagram 1">
            <a:extLst>
              <a:ext uri="{FF2B5EF4-FFF2-40B4-BE49-F238E27FC236}">
                <a16:creationId xmlns:a16="http://schemas.microsoft.com/office/drawing/2014/main" id="{4CD55DB0-73CD-466D-8CC8-F71E8049F9FF}"/>
              </a:ext>
            </a:extLst>
          </p:cNvPr>
          <p:cNvGraphicFramePr/>
          <p:nvPr>
            <p:extLst>
              <p:ext uri="{D42A27DB-BD31-4B8C-83A1-F6EECF244321}">
                <p14:modId xmlns:p14="http://schemas.microsoft.com/office/powerpoint/2010/main" val="1875288207"/>
              </p:ext>
            </p:extLst>
          </p:nvPr>
        </p:nvGraphicFramePr>
        <p:xfrm>
          <a:off x="2093269" y="1319057"/>
          <a:ext cx="7114383" cy="5108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Image result for nursing symbol">
            <a:extLst>
              <a:ext uri="{FF2B5EF4-FFF2-40B4-BE49-F238E27FC236}">
                <a16:creationId xmlns:a16="http://schemas.microsoft.com/office/drawing/2014/main" id="{88F890A4-8AD0-4D19-BC0B-ED86D90DE2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959" t="10272" r="14403" b="11703"/>
          <a:stretch/>
        </p:blipFill>
        <p:spPr bwMode="auto">
          <a:xfrm>
            <a:off x="6001301" y="2204420"/>
            <a:ext cx="104943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edicine symbol">
            <a:extLst>
              <a:ext uri="{FF2B5EF4-FFF2-40B4-BE49-F238E27FC236}">
                <a16:creationId xmlns:a16="http://schemas.microsoft.com/office/drawing/2014/main" id="{28EA2D58-DB17-41F0-B512-A3124D8D5A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5731" y="2188707"/>
            <a:ext cx="977411" cy="9184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illings public health symbol">
            <a:extLst>
              <a:ext uri="{FF2B5EF4-FFF2-40B4-BE49-F238E27FC236}">
                <a16:creationId xmlns:a16="http://schemas.microsoft.com/office/drawing/2014/main" id="{6E1316A6-8182-47A7-9816-91A8AA6F0B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7146" y="2864483"/>
            <a:ext cx="1014880" cy="10148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entistry symbol">
            <a:extLst>
              <a:ext uri="{FF2B5EF4-FFF2-40B4-BE49-F238E27FC236}">
                <a16:creationId xmlns:a16="http://schemas.microsoft.com/office/drawing/2014/main" id="{A3B41EA4-4EBB-44E7-BE99-CEA7D089952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061" t="5028" r="7488" b="5724"/>
          <a:stretch/>
        </p:blipFill>
        <p:spPr bwMode="auto">
          <a:xfrm>
            <a:off x="4278155" y="4790292"/>
            <a:ext cx="1085119" cy="10179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physical therapy symbol">
            <a:extLst>
              <a:ext uri="{FF2B5EF4-FFF2-40B4-BE49-F238E27FC236}">
                <a16:creationId xmlns:a16="http://schemas.microsoft.com/office/drawing/2014/main" id="{22092FAC-9E28-4491-BB1A-072163E11DA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059" t="2859" r="6389" b="7955"/>
          <a:stretch/>
        </p:blipFill>
        <p:spPr bwMode="auto">
          <a:xfrm>
            <a:off x="7740006" y="2869940"/>
            <a:ext cx="913956" cy="9549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occupational therapy symbol">
            <a:extLst>
              <a:ext uri="{FF2B5EF4-FFF2-40B4-BE49-F238E27FC236}">
                <a16:creationId xmlns:a16="http://schemas.microsoft.com/office/drawing/2014/main" id="{661AFF3D-073D-4A59-A4D2-720D009689E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23" r="3242"/>
          <a:stretch/>
        </p:blipFill>
        <p:spPr bwMode="auto">
          <a:xfrm>
            <a:off x="7690259" y="4854722"/>
            <a:ext cx="996541" cy="8077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physician assistant symbol">
            <a:extLst>
              <a:ext uri="{FF2B5EF4-FFF2-40B4-BE49-F238E27FC236}">
                <a16:creationId xmlns:a16="http://schemas.microsoft.com/office/drawing/2014/main" id="{FF976B7D-1CA7-4333-BC15-07C71E78974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7410" r="16669" b="1524"/>
          <a:stretch/>
        </p:blipFill>
        <p:spPr bwMode="auto">
          <a:xfrm>
            <a:off x="6035933" y="3778624"/>
            <a:ext cx="990807" cy="101166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speech therapy symbol">
            <a:extLst>
              <a:ext uri="{FF2B5EF4-FFF2-40B4-BE49-F238E27FC236}">
                <a16:creationId xmlns:a16="http://schemas.microsoft.com/office/drawing/2014/main" id="{4A140D9C-ABF9-4B07-8247-705311502CC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4362"/>
          <a:stretch/>
        </p:blipFill>
        <p:spPr bwMode="auto">
          <a:xfrm>
            <a:off x="6088875" y="5352828"/>
            <a:ext cx="808636" cy="9187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ocial work symbol">
            <a:extLst>
              <a:ext uri="{FF2B5EF4-FFF2-40B4-BE49-F238E27FC236}">
                <a16:creationId xmlns:a16="http://schemas.microsoft.com/office/drawing/2014/main" id="{F4FFD4A3-3AB3-4EB5-BFD8-E006DC2BEA8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882" r="20882"/>
          <a:stretch/>
        </p:blipFill>
        <p:spPr bwMode="auto">
          <a:xfrm>
            <a:off x="2675226" y="5258609"/>
            <a:ext cx="955093" cy="91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3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fontScale="90000"/>
          </a:bodyPr>
          <a:lstStyle/>
          <a:p>
            <a:r>
              <a:rPr lang="en-US" dirty="0"/>
              <a:t>Building Campus-Community Partnerships</a:t>
            </a:r>
          </a:p>
        </p:txBody>
      </p:sp>
      <p:sp>
        <p:nvSpPr>
          <p:cNvPr id="2" name="TextBox 1">
            <a:extLst>
              <a:ext uri="{FF2B5EF4-FFF2-40B4-BE49-F238E27FC236}">
                <a16:creationId xmlns:a16="http://schemas.microsoft.com/office/drawing/2014/main" id="{20D3D8E5-CFC1-4301-88C3-BE681974CF9A}"/>
              </a:ext>
            </a:extLst>
          </p:cNvPr>
          <p:cNvSpPr txBox="1"/>
          <p:nvPr/>
        </p:nvSpPr>
        <p:spPr>
          <a:xfrm>
            <a:off x="311832" y="2211743"/>
            <a:ext cx="8731697" cy="4293483"/>
          </a:xfrm>
          <a:prstGeom prst="rect">
            <a:avLst/>
          </a:prstGeom>
          <a:noFill/>
        </p:spPr>
        <p:txBody>
          <a:bodyPr wrap="square" rtlCol="0">
            <a:spAutoFit/>
          </a:bodyPr>
          <a:lstStyle/>
          <a:p>
            <a:pPr marL="342900" lvl="0" indent="-342900" fontAlgn="base">
              <a:buFont typeface="Wingdings" panose="05000000000000000000" pitchFamily="2" charset="2"/>
              <a:buChar char="Ø"/>
            </a:pPr>
            <a:r>
              <a:rPr lang="en-US" sz="2100" dirty="0"/>
              <a:t>First year pilot: 3 community partner sites were visited – </a:t>
            </a:r>
          </a:p>
          <a:p>
            <a:pPr lvl="0" fontAlgn="base"/>
            <a:r>
              <a:rPr lang="en-US" sz="2100" dirty="0"/>
              <a:t>Women’s Birth and Wellness Center, Migrant Farmworker Outreach program via Piedmont Health Services, and the Chatham County Partnership for Children</a:t>
            </a:r>
          </a:p>
          <a:p>
            <a:pPr lvl="0" fontAlgn="base"/>
            <a:endParaRPr lang="en-GB" sz="2100" dirty="0"/>
          </a:p>
          <a:p>
            <a:pPr marL="342900" lvl="0" indent="-342900" fontAlgn="base">
              <a:buFont typeface="Wingdings" panose="05000000000000000000" pitchFamily="2" charset="2"/>
              <a:buChar char="Ø"/>
            </a:pPr>
            <a:r>
              <a:rPr lang="en-US" sz="2100" dirty="0"/>
              <a:t>Time spent with community organizations: 2-4 hours</a:t>
            </a:r>
          </a:p>
          <a:p>
            <a:pPr lvl="0" fontAlgn="base"/>
            <a:endParaRPr lang="en-GB" sz="2100" dirty="0"/>
          </a:p>
          <a:p>
            <a:pPr marL="342900" lvl="0" indent="-342900" fontAlgn="base">
              <a:buFont typeface="Wingdings" panose="05000000000000000000" pitchFamily="2" charset="2"/>
              <a:buChar char="Ø"/>
            </a:pPr>
            <a:r>
              <a:rPr lang="en-US" sz="2100" dirty="0"/>
              <a:t>Activities undertaken: </a:t>
            </a:r>
          </a:p>
          <a:p>
            <a:pPr marL="800100" lvl="1" indent="-342900" fontAlgn="base">
              <a:buFont typeface="Arial" panose="020B0604020202020204" pitchFamily="34" charset="0"/>
              <a:buChar char="•"/>
            </a:pPr>
            <a:r>
              <a:rPr lang="en-US" sz="2100" dirty="0"/>
              <a:t>meeting staff to learn about the organization (mission, activities, and target population), </a:t>
            </a:r>
          </a:p>
          <a:p>
            <a:pPr marL="800100" lvl="1" indent="-342900" fontAlgn="base">
              <a:buFont typeface="Arial" panose="020B0604020202020204" pitchFamily="34" charset="0"/>
              <a:buChar char="•"/>
            </a:pPr>
            <a:r>
              <a:rPr lang="en-US" sz="2100" dirty="0"/>
              <a:t>volunteer work, </a:t>
            </a:r>
          </a:p>
          <a:p>
            <a:pPr marL="800100" lvl="1" indent="-342900" fontAlgn="base">
              <a:buFont typeface="Arial" panose="020B0604020202020204" pitchFamily="34" charset="0"/>
              <a:buChar char="•"/>
            </a:pPr>
            <a:r>
              <a:rPr lang="en-US" sz="2100" dirty="0"/>
              <a:t>field visits to meet program beneficiaries, </a:t>
            </a:r>
          </a:p>
          <a:p>
            <a:pPr marL="800100" lvl="1" indent="-342900" fontAlgn="base">
              <a:buFont typeface="Arial" panose="020B0604020202020204" pitchFamily="34" charset="0"/>
              <a:buChar char="•"/>
            </a:pPr>
            <a:r>
              <a:rPr lang="en-US" sz="2100" dirty="0"/>
              <a:t>joining meetings with partner organizations </a:t>
            </a:r>
            <a:endParaRPr lang="en-GB" sz="2100" dirty="0"/>
          </a:p>
        </p:txBody>
      </p:sp>
    </p:spTree>
    <p:extLst>
      <p:ext uri="{BB962C8B-B14F-4D97-AF65-F5344CB8AC3E}">
        <p14:creationId xmlns:p14="http://schemas.microsoft.com/office/powerpoint/2010/main" val="1254063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512946"/>
            <a:ext cx="8229600" cy="1143000"/>
          </a:xfrm>
        </p:spPr>
        <p:txBody>
          <a:bodyPr>
            <a:normAutofit/>
          </a:bodyPr>
          <a:lstStyle/>
          <a:p>
            <a:r>
              <a:rPr lang="en-US" dirty="0"/>
              <a:t>Student Feedback</a:t>
            </a:r>
          </a:p>
        </p:txBody>
      </p:sp>
      <p:pic>
        <p:nvPicPr>
          <p:cNvPr id="5" name="Picture 4">
            <a:extLst>
              <a:ext uri="{FF2B5EF4-FFF2-40B4-BE49-F238E27FC236}">
                <a16:creationId xmlns:a16="http://schemas.microsoft.com/office/drawing/2014/main" id="{8542CB38-8A0D-469F-AE0D-994C0CC0ACDB}"/>
              </a:ext>
            </a:extLst>
          </p:cNvPr>
          <p:cNvPicPr/>
          <p:nvPr/>
        </p:nvPicPr>
        <p:blipFill rotWithShape="1">
          <a:blip r:embed="rId3" cstate="print">
            <a:extLst>
              <a:ext uri="{28A0092B-C50C-407E-A947-70E740481C1C}">
                <a14:useLocalDpi xmlns:a14="http://schemas.microsoft.com/office/drawing/2010/main" val="0"/>
              </a:ext>
            </a:extLst>
          </a:blip>
          <a:srcRect l="17948" t="46067" r="15867" b="17436"/>
          <a:stretch/>
        </p:blipFill>
        <p:spPr bwMode="auto">
          <a:xfrm>
            <a:off x="169818" y="2389889"/>
            <a:ext cx="8712925" cy="4010938"/>
          </a:xfrm>
          <a:prstGeom prst="rect">
            <a:avLst/>
          </a:prstGeom>
          <a:ln>
            <a:solidFill>
              <a:sysClr val="windowText" lastClr="000000"/>
            </a:solid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10BA4EE-707B-4C7C-9020-5BCBE3E737D3}"/>
              </a:ext>
            </a:extLst>
          </p:cNvPr>
          <p:cNvSpPr txBox="1"/>
          <p:nvPr/>
        </p:nvSpPr>
        <p:spPr>
          <a:xfrm>
            <a:off x="169818" y="1466559"/>
            <a:ext cx="8712926" cy="923330"/>
          </a:xfrm>
          <a:prstGeom prst="rect">
            <a:avLst/>
          </a:prstGeom>
          <a:noFill/>
        </p:spPr>
        <p:txBody>
          <a:bodyPr wrap="square" rtlCol="0">
            <a:spAutoFit/>
          </a:bodyPr>
          <a:lstStyle/>
          <a:p>
            <a:pPr algn="ctr"/>
            <a:r>
              <a:rPr lang="en-US" b="1" dirty="0"/>
              <a:t>How valuable was this experience in furthering your knowledge of the community or population needs in this country, including social determinants of health and health disparities?</a:t>
            </a:r>
            <a:endParaRPr lang="en-GB" b="1" dirty="0"/>
          </a:p>
        </p:txBody>
      </p:sp>
    </p:spTree>
    <p:extLst>
      <p:ext uri="{BB962C8B-B14F-4D97-AF65-F5344CB8AC3E}">
        <p14:creationId xmlns:p14="http://schemas.microsoft.com/office/powerpoint/2010/main" val="247502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None of the authors have any conflicts of interest</a:t>
            </a:r>
          </a:p>
          <a:p>
            <a:r>
              <a:rPr lang="en-US" dirty="0"/>
              <a:t>Curriculum design activities are funded by a grant from the Fullerton Foundation</a:t>
            </a:r>
          </a:p>
        </p:txBody>
      </p:sp>
    </p:spTree>
    <p:extLst>
      <p:ext uri="{BB962C8B-B14F-4D97-AF65-F5344CB8AC3E}">
        <p14:creationId xmlns:p14="http://schemas.microsoft.com/office/powerpoint/2010/main" val="428374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400685"/>
            <a:ext cx="8229600" cy="1143000"/>
          </a:xfrm>
        </p:spPr>
        <p:txBody>
          <a:bodyPr>
            <a:normAutofit/>
          </a:bodyPr>
          <a:lstStyle/>
          <a:p>
            <a:r>
              <a:rPr lang="en-US" dirty="0"/>
              <a:t>Student Feedback</a:t>
            </a:r>
          </a:p>
        </p:txBody>
      </p:sp>
      <p:pic>
        <p:nvPicPr>
          <p:cNvPr id="8" name="Picture 7">
            <a:extLst>
              <a:ext uri="{FF2B5EF4-FFF2-40B4-BE49-F238E27FC236}">
                <a16:creationId xmlns:a16="http://schemas.microsoft.com/office/drawing/2014/main" id="{D0E0A42A-06D9-4CA7-A8A4-6D67AA5CC24D}"/>
              </a:ext>
            </a:extLst>
          </p:cNvPr>
          <p:cNvPicPr/>
          <p:nvPr/>
        </p:nvPicPr>
        <p:blipFill rotWithShape="1">
          <a:blip r:embed="rId3" cstate="print">
            <a:extLst>
              <a:ext uri="{28A0092B-C50C-407E-A947-70E740481C1C}">
                <a14:useLocalDpi xmlns:a14="http://schemas.microsoft.com/office/drawing/2010/main" val="0"/>
              </a:ext>
            </a:extLst>
          </a:blip>
          <a:srcRect l="17948" t="54025" r="15545" b="12713"/>
          <a:stretch/>
        </p:blipFill>
        <p:spPr bwMode="auto">
          <a:xfrm>
            <a:off x="222070" y="1920240"/>
            <a:ext cx="8595360" cy="4376057"/>
          </a:xfrm>
          <a:prstGeom prst="rect">
            <a:avLst/>
          </a:prstGeom>
          <a:ln>
            <a:solidFill>
              <a:sysClr val="windowText" lastClr="000000"/>
            </a:solid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6258DFC9-B584-4420-88A3-C07CEBE297CD}"/>
              </a:ext>
            </a:extLst>
          </p:cNvPr>
          <p:cNvSpPr txBox="1"/>
          <p:nvPr/>
        </p:nvSpPr>
        <p:spPr>
          <a:xfrm>
            <a:off x="1867989" y="1441008"/>
            <a:ext cx="7276011" cy="369332"/>
          </a:xfrm>
          <a:prstGeom prst="rect">
            <a:avLst/>
          </a:prstGeom>
          <a:noFill/>
        </p:spPr>
        <p:txBody>
          <a:bodyPr wrap="square" rtlCol="0">
            <a:spAutoFit/>
          </a:bodyPr>
          <a:lstStyle/>
          <a:p>
            <a:r>
              <a:rPr lang="en-US" b="1" dirty="0"/>
              <a:t>How likely are you to reconnect with this organization?</a:t>
            </a:r>
            <a:endParaRPr lang="en-GB" b="1" dirty="0"/>
          </a:p>
        </p:txBody>
      </p:sp>
    </p:spTree>
    <p:extLst>
      <p:ext uri="{BB962C8B-B14F-4D97-AF65-F5344CB8AC3E}">
        <p14:creationId xmlns:p14="http://schemas.microsoft.com/office/powerpoint/2010/main" val="3098249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499910"/>
            <a:ext cx="8229600" cy="1143000"/>
          </a:xfrm>
        </p:spPr>
        <p:txBody>
          <a:bodyPr>
            <a:normAutofit/>
          </a:bodyPr>
          <a:lstStyle/>
          <a:p>
            <a:r>
              <a:rPr lang="en-US" dirty="0"/>
              <a:t>Student Feedback</a:t>
            </a:r>
          </a:p>
        </p:txBody>
      </p:sp>
      <p:pic>
        <p:nvPicPr>
          <p:cNvPr id="3" name="Picture 2">
            <a:extLst>
              <a:ext uri="{FF2B5EF4-FFF2-40B4-BE49-F238E27FC236}">
                <a16:creationId xmlns:a16="http://schemas.microsoft.com/office/drawing/2014/main" id="{0333FA8E-01F9-430B-ABA9-531843BC2956}"/>
              </a:ext>
            </a:extLst>
          </p:cNvPr>
          <p:cNvPicPr/>
          <p:nvPr/>
        </p:nvPicPr>
        <p:blipFill rotWithShape="1">
          <a:blip r:embed="rId3" cstate="print">
            <a:extLst>
              <a:ext uri="{28A0092B-C50C-407E-A947-70E740481C1C}">
                <a14:useLocalDpi xmlns:a14="http://schemas.microsoft.com/office/drawing/2010/main" val="0"/>
              </a:ext>
            </a:extLst>
          </a:blip>
          <a:srcRect l="17949" t="46226" r="15385" b="23847"/>
          <a:stretch/>
        </p:blipFill>
        <p:spPr bwMode="auto">
          <a:xfrm>
            <a:off x="287383" y="2076995"/>
            <a:ext cx="8503920" cy="4380250"/>
          </a:xfrm>
          <a:prstGeom prst="rect">
            <a:avLst/>
          </a:prstGeom>
          <a:ln>
            <a:solidFill>
              <a:sysClr val="windowText" lastClr="000000"/>
            </a:solid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7FFA16C2-6247-4907-937C-703D4987A529}"/>
              </a:ext>
            </a:extLst>
          </p:cNvPr>
          <p:cNvSpPr txBox="1"/>
          <p:nvPr/>
        </p:nvSpPr>
        <p:spPr>
          <a:xfrm>
            <a:off x="457200" y="1458244"/>
            <a:ext cx="8647611" cy="369332"/>
          </a:xfrm>
          <a:prstGeom prst="rect">
            <a:avLst/>
          </a:prstGeom>
          <a:noFill/>
        </p:spPr>
        <p:txBody>
          <a:bodyPr wrap="square" rtlCol="0">
            <a:spAutoFit/>
          </a:bodyPr>
          <a:lstStyle/>
          <a:p>
            <a:r>
              <a:rPr lang="en-US" b="1" dirty="0"/>
              <a:t>Would you recommend visiting this organization to other students taking this course?</a:t>
            </a:r>
            <a:endParaRPr lang="en-GB" b="1" dirty="0"/>
          </a:p>
        </p:txBody>
      </p:sp>
    </p:spTree>
    <p:extLst>
      <p:ext uri="{BB962C8B-B14F-4D97-AF65-F5344CB8AC3E}">
        <p14:creationId xmlns:p14="http://schemas.microsoft.com/office/powerpoint/2010/main" val="3113431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540469"/>
            <a:ext cx="8229600" cy="1143000"/>
          </a:xfrm>
        </p:spPr>
        <p:txBody>
          <a:bodyPr>
            <a:normAutofit/>
          </a:bodyPr>
          <a:lstStyle/>
          <a:p>
            <a:r>
              <a:rPr lang="en-US" dirty="0"/>
              <a:t>Student Feedback</a:t>
            </a:r>
          </a:p>
        </p:txBody>
      </p:sp>
      <p:sp>
        <p:nvSpPr>
          <p:cNvPr id="5" name="Rounded Rectangle 6">
            <a:extLst>
              <a:ext uri="{FF2B5EF4-FFF2-40B4-BE49-F238E27FC236}">
                <a16:creationId xmlns:a16="http://schemas.microsoft.com/office/drawing/2014/main" id="{10A3D041-F2C8-4549-BDDA-25EFDB949653}"/>
              </a:ext>
            </a:extLst>
          </p:cNvPr>
          <p:cNvSpPr/>
          <p:nvPr/>
        </p:nvSpPr>
        <p:spPr>
          <a:xfrm>
            <a:off x="457200" y="1676400"/>
            <a:ext cx="4800600" cy="1552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charset="0"/>
                <a:cs typeface="Arial" charset="0"/>
              </a:rPr>
              <a:t>“At the meeting, they told us that it has been very hard for them to get medical professionals (especially physicians) on board with any of their initiatives or for any type of collaboration…..”</a:t>
            </a:r>
            <a:endParaRPr lang="en-US" dirty="0">
              <a:solidFill>
                <a:schemeClr val="bg1"/>
              </a:solidFill>
            </a:endParaRPr>
          </a:p>
        </p:txBody>
      </p:sp>
      <p:sp>
        <p:nvSpPr>
          <p:cNvPr id="6" name="Rounded Rectangle 7">
            <a:extLst>
              <a:ext uri="{FF2B5EF4-FFF2-40B4-BE49-F238E27FC236}">
                <a16:creationId xmlns:a16="http://schemas.microsoft.com/office/drawing/2014/main" id="{A5441B88-8C4C-42D9-B3E6-D57D4191AB19}"/>
              </a:ext>
            </a:extLst>
          </p:cNvPr>
          <p:cNvSpPr/>
          <p:nvPr/>
        </p:nvSpPr>
        <p:spPr>
          <a:xfrm>
            <a:off x="1981200" y="3370262"/>
            <a:ext cx="5638800" cy="15176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charset="0"/>
                <a:cs typeface="Arial" charset="0"/>
              </a:rPr>
              <a:t>“There’s nothing better for gaining an understanding of what patients’ lives are like than going to visit them in their homes—going out for these [patient] outreach visits with [them] was invaluable….”</a:t>
            </a:r>
            <a:endParaRPr lang="en-US" dirty="0">
              <a:solidFill>
                <a:schemeClr val="bg1"/>
              </a:solidFill>
            </a:endParaRPr>
          </a:p>
        </p:txBody>
      </p:sp>
      <p:sp>
        <p:nvSpPr>
          <p:cNvPr id="8" name="Rounded Rectangle 9">
            <a:extLst>
              <a:ext uri="{FF2B5EF4-FFF2-40B4-BE49-F238E27FC236}">
                <a16:creationId xmlns:a16="http://schemas.microsoft.com/office/drawing/2014/main" id="{D7B2BDFE-FA11-4373-8346-3D3B13C95AA4}"/>
              </a:ext>
            </a:extLst>
          </p:cNvPr>
          <p:cNvSpPr/>
          <p:nvPr/>
        </p:nvSpPr>
        <p:spPr>
          <a:xfrm>
            <a:off x="3886200" y="5029200"/>
            <a:ext cx="4800600" cy="15176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charset="0"/>
                <a:cs typeface="Arial" charset="0"/>
              </a:rPr>
              <a:t>“This site visit really helped us understand the population needs for our project.”</a:t>
            </a:r>
            <a:endParaRPr lang="en-US" dirty="0">
              <a:solidFill>
                <a:schemeClr val="bg1"/>
              </a:solidFill>
            </a:endParaRPr>
          </a:p>
        </p:txBody>
      </p:sp>
    </p:spTree>
    <p:extLst>
      <p:ext uri="{BB962C8B-B14F-4D97-AF65-F5344CB8AC3E}">
        <p14:creationId xmlns:p14="http://schemas.microsoft.com/office/powerpoint/2010/main" val="345239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Autofit/>
          </a:bodyPr>
          <a:lstStyle/>
          <a:p>
            <a:r>
              <a:rPr lang="en-US" sz="3200" dirty="0"/>
              <a:t>Students’ Change in Knowledge and Confidence Working with Underserved Populations </a:t>
            </a:r>
            <a:r>
              <a:rPr lang="en-US" sz="3200" i="1" dirty="0"/>
              <a:t>(Wake Forest SOM)</a:t>
            </a:r>
            <a:endParaRPr lang="en-US" sz="3200" dirty="0"/>
          </a:p>
        </p:txBody>
      </p:sp>
      <p:graphicFrame>
        <p:nvGraphicFramePr>
          <p:cNvPr id="3" name="Chart 2">
            <a:extLst>
              <a:ext uri="{FF2B5EF4-FFF2-40B4-BE49-F238E27FC236}">
                <a16:creationId xmlns:a16="http://schemas.microsoft.com/office/drawing/2014/main" id="{33CF4734-AEFA-4A1D-9FC5-44571D95024F}"/>
              </a:ext>
            </a:extLst>
          </p:cNvPr>
          <p:cNvGraphicFramePr/>
          <p:nvPr>
            <p:extLst>
              <p:ext uri="{D42A27DB-BD31-4B8C-83A1-F6EECF244321}">
                <p14:modId xmlns:p14="http://schemas.microsoft.com/office/powerpoint/2010/main" val="2767372704"/>
              </p:ext>
            </p:extLst>
          </p:nvPr>
        </p:nvGraphicFramePr>
        <p:xfrm>
          <a:off x="770709" y="2860765"/>
          <a:ext cx="7367451" cy="357922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76F1DF2F-84A6-4A73-B337-095306FFF7F8}"/>
              </a:ext>
            </a:extLst>
          </p:cNvPr>
          <p:cNvSpPr txBox="1"/>
          <p:nvPr/>
        </p:nvSpPr>
        <p:spPr>
          <a:xfrm>
            <a:off x="152400" y="2244676"/>
            <a:ext cx="8839200" cy="923330"/>
          </a:xfrm>
          <a:prstGeom prst="rect">
            <a:avLst/>
          </a:prstGeom>
          <a:noFill/>
        </p:spPr>
        <p:txBody>
          <a:bodyPr wrap="square" rtlCol="0">
            <a:spAutoFit/>
          </a:bodyPr>
          <a:lstStyle/>
          <a:p>
            <a:r>
              <a:rPr lang="en-US" i="1" dirty="0"/>
              <a:t>I know how to engage effectively with community and public health teams to reduce health disparities and promote health.</a:t>
            </a:r>
            <a:endParaRPr lang="en-GB" dirty="0"/>
          </a:p>
          <a:p>
            <a:endParaRPr lang="en-GB" dirty="0"/>
          </a:p>
        </p:txBody>
      </p:sp>
    </p:spTree>
    <p:extLst>
      <p:ext uri="{BB962C8B-B14F-4D97-AF65-F5344CB8AC3E}">
        <p14:creationId xmlns:p14="http://schemas.microsoft.com/office/powerpoint/2010/main" val="2362831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176994" y="866330"/>
            <a:ext cx="8528756" cy="1143000"/>
          </a:xfrm>
        </p:spPr>
        <p:txBody>
          <a:bodyPr>
            <a:noAutofit/>
          </a:bodyPr>
          <a:lstStyle/>
          <a:p>
            <a:r>
              <a:rPr lang="en-US" sz="3200" dirty="0"/>
              <a:t>Students’ Change in Knowledge and Confidence Working with Underserved Populations </a:t>
            </a:r>
            <a:r>
              <a:rPr lang="en-US" sz="2800" i="1" dirty="0"/>
              <a:t>(Wake Forest SOM)</a:t>
            </a:r>
          </a:p>
        </p:txBody>
      </p:sp>
      <p:sp>
        <p:nvSpPr>
          <p:cNvPr id="2" name="TextBox 1">
            <a:extLst>
              <a:ext uri="{FF2B5EF4-FFF2-40B4-BE49-F238E27FC236}">
                <a16:creationId xmlns:a16="http://schemas.microsoft.com/office/drawing/2014/main" id="{76F1DF2F-84A6-4A73-B337-095306FFF7F8}"/>
              </a:ext>
            </a:extLst>
          </p:cNvPr>
          <p:cNvSpPr txBox="1"/>
          <p:nvPr/>
        </p:nvSpPr>
        <p:spPr>
          <a:xfrm>
            <a:off x="304800" y="2246114"/>
            <a:ext cx="8839200" cy="646331"/>
          </a:xfrm>
          <a:prstGeom prst="rect">
            <a:avLst/>
          </a:prstGeom>
          <a:noFill/>
        </p:spPr>
        <p:txBody>
          <a:bodyPr wrap="square" rtlCol="0">
            <a:spAutoFit/>
          </a:bodyPr>
          <a:lstStyle/>
          <a:p>
            <a:r>
              <a:rPr lang="en-US" i="1" dirty="0"/>
              <a:t>I feel comfortable negotiating a plan of care with patients from underserved populations, considering their constraints and expectations.</a:t>
            </a:r>
            <a:endParaRPr lang="en-GB" dirty="0"/>
          </a:p>
        </p:txBody>
      </p:sp>
      <p:graphicFrame>
        <p:nvGraphicFramePr>
          <p:cNvPr id="5" name="Chart 4">
            <a:extLst>
              <a:ext uri="{FF2B5EF4-FFF2-40B4-BE49-F238E27FC236}">
                <a16:creationId xmlns:a16="http://schemas.microsoft.com/office/drawing/2014/main" id="{4CFAA7FC-93E2-43A7-8D04-F9C2B87DE6A2}"/>
              </a:ext>
            </a:extLst>
          </p:cNvPr>
          <p:cNvGraphicFramePr/>
          <p:nvPr>
            <p:extLst>
              <p:ext uri="{D42A27DB-BD31-4B8C-83A1-F6EECF244321}">
                <p14:modId xmlns:p14="http://schemas.microsoft.com/office/powerpoint/2010/main" val="1349120378"/>
              </p:ext>
            </p:extLst>
          </p:nvPr>
        </p:nvGraphicFramePr>
        <p:xfrm>
          <a:off x="666207" y="2892445"/>
          <a:ext cx="7550330" cy="36128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2348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512972"/>
            <a:ext cx="8229600" cy="1143000"/>
          </a:xfrm>
        </p:spPr>
        <p:txBody>
          <a:bodyPr>
            <a:normAutofit/>
          </a:bodyPr>
          <a:lstStyle/>
          <a:p>
            <a:r>
              <a:rPr lang="en-US" dirty="0"/>
              <a:t>Barriers to Implementation</a:t>
            </a:r>
          </a:p>
        </p:txBody>
      </p:sp>
      <p:sp>
        <p:nvSpPr>
          <p:cNvPr id="5" name="Date Placeholder 3">
            <a:extLst>
              <a:ext uri="{FF2B5EF4-FFF2-40B4-BE49-F238E27FC236}">
                <a16:creationId xmlns:a16="http://schemas.microsoft.com/office/drawing/2014/main" id="{34E4B669-D0EB-4E10-953F-A9A82C878B6B}"/>
              </a:ext>
            </a:extLst>
          </p:cNvPr>
          <p:cNvSpPr txBox="1">
            <a:spLocks/>
          </p:cNvSpPr>
          <p:nvPr/>
        </p:nvSpPr>
        <p:spPr>
          <a:xfrm>
            <a:off x="381000" y="6461026"/>
            <a:ext cx="1870051" cy="32077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11CFDE-973F-4ABD-8E33-F53F70E52EFC}" type="datetime1">
              <a:rPr lang="en-US" smtClean="0"/>
              <a:pPr/>
              <a:t>2/1/2019</a:t>
            </a:fld>
            <a:endParaRPr lang="en-US"/>
          </a:p>
        </p:txBody>
      </p:sp>
      <p:sp>
        <p:nvSpPr>
          <p:cNvPr id="6" name="Slide Number Placeholder 4">
            <a:extLst>
              <a:ext uri="{FF2B5EF4-FFF2-40B4-BE49-F238E27FC236}">
                <a16:creationId xmlns:a16="http://schemas.microsoft.com/office/drawing/2014/main" id="{7108A602-11D6-4E85-AE32-A16935137845}"/>
              </a:ext>
            </a:extLst>
          </p:cNvPr>
          <p:cNvSpPr txBox="1">
            <a:spLocks/>
          </p:cNvSpPr>
          <p:nvPr/>
        </p:nvSpPr>
        <p:spPr>
          <a:xfrm>
            <a:off x="6858000" y="6458439"/>
            <a:ext cx="1870051" cy="3233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AB63A3-EE60-48B4-91D6-039F992FB1F9}" type="slidenum">
              <a:rPr lang="en-US" smtClean="0"/>
              <a:pPr/>
              <a:t>25</a:t>
            </a:fld>
            <a:endParaRPr lang="en-US"/>
          </a:p>
        </p:txBody>
      </p:sp>
      <p:grpSp>
        <p:nvGrpSpPr>
          <p:cNvPr id="8" name="Group 7">
            <a:extLst>
              <a:ext uri="{FF2B5EF4-FFF2-40B4-BE49-F238E27FC236}">
                <a16:creationId xmlns:a16="http://schemas.microsoft.com/office/drawing/2014/main" id="{B63BAA5D-3998-4AD8-B661-604DC0A07082}"/>
              </a:ext>
            </a:extLst>
          </p:cNvPr>
          <p:cNvGrpSpPr/>
          <p:nvPr/>
        </p:nvGrpSpPr>
        <p:grpSpPr>
          <a:xfrm>
            <a:off x="-1" y="1332410"/>
            <a:ext cx="8686801" cy="5525589"/>
            <a:chOff x="-1" y="76200"/>
            <a:chExt cx="9203111" cy="6781800"/>
          </a:xfrm>
        </p:grpSpPr>
        <p:pic>
          <p:nvPicPr>
            <p:cNvPr id="9" name="Picture 8">
              <a:extLst>
                <a:ext uri="{FF2B5EF4-FFF2-40B4-BE49-F238E27FC236}">
                  <a16:creationId xmlns:a16="http://schemas.microsoft.com/office/drawing/2014/main" id="{C0F52CDD-2D32-4264-9B5D-2E6F9CEBEE38}"/>
                </a:ext>
              </a:extLst>
            </p:cNvPr>
            <p:cNvPicPr>
              <a:picLocks noChangeAspect="1"/>
            </p:cNvPicPr>
            <p:nvPr/>
          </p:nvPicPr>
          <p:blipFill rotWithShape="1">
            <a:blip r:embed="rId3">
              <a:extLst>
                <a:ext uri="{28A0092B-C50C-407E-A947-70E740481C1C}">
                  <a14:useLocalDpi xmlns:a14="http://schemas.microsoft.com/office/drawing/2010/main" val="0"/>
                </a:ext>
              </a:extLst>
            </a:blip>
            <a:srcRect l="2229" r="1391" b="6898"/>
            <a:stretch/>
          </p:blipFill>
          <p:spPr>
            <a:xfrm>
              <a:off x="-1" y="76200"/>
              <a:ext cx="9203111" cy="6781800"/>
            </a:xfrm>
            <a:prstGeom prst="rect">
              <a:avLst/>
            </a:prstGeom>
          </p:spPr>
        </p:pic>
        <p:sp>
          <p:nvSpPr>
            <p:cNvPr id="10" name="Rounded Rectangle 8">
              <a:extLst>
                <a:ext uri="{FF2B5EF4-FFF2-40B4-BE49-F238E27FC236}">
                  <a16:creationId xmlns:a16="http://schemas.microsoft.com/office/drawing/2014/main" id="{1A39AB13-DE9B-4168-B6A4-E702D4C0AEFD}"/>
                </a:ext>
              </a:extLst>
            </p:cNvPr>
            <p:cNvSpPr/>
            <p:nvPr/>
          </p:nvSpPr>
          <p:spPr>
            <a:xfrm>
              <a:off x="990600" y="1905000"/>
              <a:ext cx="18288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2F8E33D3-CE24-429F-97C6-4DABCCB6249E}"/>
                </a:ext>
              </a:extLst>
            </p:cNvPr>
            <p:cNvSpPr/>
            <p:nvPr/>
          </p:nvSpPr>
          <p:spPr>
            <a:xfrm>
              <a:off x="4953000" y="1927123"/>
              <a:ext cx="18288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0">
              <a:extLst>
                <a:ext uri="{FF2B5EF4-FFF2-40B4-BE49-F238E27FC236}">
                  <a16:creationId xmlns:a16="http://schemas.microsoft.com/office/drawing/2014/main" id="{EE7A8573-621A-4F08-BFE2-E6FBBB3AFF72}"/>
                </a:ext>
              </a:extLst>
            </p:cNvPr>
            <p:cNvSpPr/>
            <p:nvPr/>
          </p:nvSpPr>
          <p:spPr>
            <a:xfrm>
              <a:off x="990600" y="3429000"/>
              <a:ext cx="18288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1">
              <a:extLst>
                <a:ext uri="{FF2B5EF4-FFF2-40B4-BE49-F238E27FC236}">
                  <a16:creationId xmlns:a16="http://schemas.microsoft.com/office/drawing/2014/main" id="{D6CC62B7-0AD5-4976-BCE2-0EB93CB14274}"/>
                </a:ext>
              </a:extLst>
            </p:cNvPr>
            <p:cNvSpPr/>
            <p:nvPr/>
          </p:nvSpPr>
          <p:spPr>
            <a:xfrm>
              <a:off x="533400" y="4708525"/>
              <a:ext cx="26670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2">
              <a:extLst>
                <a:ext uri="{FF2B5EF4-FFF2-40B4-BE49-F238E27FC236}">
                  <a16:creationId xmlns:a16="http://schemas.microsoft.com/office/drawing/2014/main" id="{48C1C0DF-0F82-47EF-A320-6FA1F6824E91}"/>
                </a:ext>
              </a:extLst>
            </p:cNvPr>
            <p:cNvSpPr/>
            <p:nvPr/>
          </p:nvSpPr>
          <p:spPr>
            <a:xfrm>
              <a:off x="6096000" y="3177152"/>
              <a:ext cx="2667000" cy="304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7AABDEB-F7A5-4F06-BC88-2578870B3015}"/>
                </a:ext>
              </a:extLst>
            </p:cNvPr>
            <p:cNvSpPr/>
            <p:nvPr/>
          </p:nvSpPr>
          <p:spPr>
            <a:xfrm>
              <a:off x="4085246" y="4572000"/>
              <a:ext cx="1172554" cy="2348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E32664D8-ED4F-41D0-9B54-1DEB29A24F26}"/>
                </a:ext>
              </a:extLst>
            </p:cNvPr>
            <p:cNvSpPr/>
            <p:nvPr/>
          </p:nvSpPr>
          <p:spPr>
            <a:xfrm rot="10800000">
              <a:off x="7696200" y="2766448"/>
              <a:ext cx="990600" cy="43395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7212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fontScale="90000"/>
          </a:bodyPr>
          <a:lstStyle/>
          <a:p>
            <a:r>
              <a:rPr lang="en-US" dirty="0"/>
              <a:t>Implementation: Pilot #2:</a:t>
            </a:r>
            <a:br>
              <a:rPr lang="en-US" dirty="0"/>
            </a:br>
            <a:r>
              <a:rPr lang="en-US" sz="3100" dirty="0"/>
              <a:t>Community-Based Longitudinal Course</a:t>
            </a:r>
          </a:p>
        </p:txBody>
      </p:sp>
      <p:sp>
        <p:nvSpPr>
          <p:cNvPr id="6" name="TextBox 5">
            <a:extLst>
              <a:ext uri="{FF2B5EF4-FFF2-40B4-BE49-F238E27FC236}">
                <a16:creationId xmlns:a16="http://schemas.microsoft.com/office/drawing/2014/main" id="{AFF6B34E-C8E0-4624-BC14-8CC44D815465}"/>
              </a:ext>
            </a:extLst>
          </p:cNvPr>
          <p:cNvSpPr txBox="1"/>
          <p:nvPr/>
        </p:nvSpPr>
        <p:spPr>
          <a:xfrm>
            <a:off x="790222" y="2115808"/>
            <a:ext cx="7563556" cy="4401205"/>
          </a:xfrm>
          <a:prstGeom prst="rect">
            <a:avLst/>
          </a:prstGeom>
          <a:noFill/>
          <a:ln>
            <a:noFill/>
          </a:ln>
        </p:spPr>
        <p:txBody>
          <a:bodyPr wrap="square" rtlCol="0" anchor="t">
            <a:spAutoFit/>
          </a:bodyPr>
          <a:lstStyle/>
          <a:p>
            <a:pPr marL="285750" indent="-285750">
              <a:buFont typeface="Wingdings" panose="05000000000000000000" pitchFamily="2" charset="2"/>
              <a:buChar char="§"/>
            </a:pPr>
            <a:r>
              <a:rPr lang="en-US" sz="2000" dirty="0"/>
              <a:t>MS3 students (n=140)</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16-week longitudinal block integrating clinical learning in FM, IM, and Peds with additional experiences in hospice, mental health, and senior care</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Identify patient(s) in a clinical setting with barriers to care.</a:t>
            </a:r>
          </a:p>
          <a:p>
            <a:pPr marL="742950" lvl="1" indent="-285750">
              <a:buFont typeface="Wingdings" panose="05000000000000000000" pitchFamily="2" charset="2"/>
              <a:buChar char="ü"/>
            </a:pPr>
            <a:r>
              <a:rPr lang="en-US" sz="2000" dirty="0"/>
              <a:t>Identify ≥2 SDOH corresponding to barrier(s)</a:t>
            </a:r>
            <a:endParaRPr lang="en-US" sz="2000" dirty="0">
              <a:cs typeface="Calibri"/>
            </a:endParaRPr>
          </a:p>
          <a:p>
            <a:pPr marL="742950" lvl="1" indent="-285750">
              <a:buFont typeface="Wingdings" panose="05000000000000000000" pitchFamily="2" charset="2"/>
              <a:buChar char="ü"/>
            </a:pPr>
            <a:r>
              <a:rPr lang="en-US" sz="2000" dirty="0"/>
              <a:t>Complete the corresponding digital modules</a:t>
            </a:r>
            <a:endParaRPr lang="en-US" sz="2000" dirty="0">
              <a:cs typeface="Calibri"/>
            </a:endParaRPr>
          </a:p>
          <a:p>
            <a:pPr marL="742950" lvl="1" indent="-285750">
              <a:buFont typeface="Wingdings" panose="05000000000000000000" pitchFamily="2" charset="2"/>
              <a:buChar char="ü"/>
            </a:pPr>
            <a:r>
              <a:rPr lang="en-US" sz="2000" dirty="0"/>
              <a:t>Choose community organization(s) that addresses those determinants</a:t>
            </a:r>
            <a:endParaRPr lang="en-US" sz="2000" dirty="0">
              <a:cs typeface="Calibri"/>
            </a:endParaRPr>
          </a:p>
          <a:p>
            <a:pPr marL="742950" lvl="1" indent="-285750">
              <a:buFont typeface="Wingdings" panose="05000000000000000000" pitchFamily="2" charset="2"/>
              <a:buChar char="ü"/>
            </a:pPr>
            <a:r>
              <a:rPr lang="en-US" sz="2000" dirty="0"/>
              <a:t>Conduct site visit and write a reflection piece regarding how this organization can address their patient’s barriers to care</a:t>
            </a:r>
            <a:endParaRPr lang="en-US" sz="2000" dirty="0">
              <a:cs typeface="Calibri"/>
            </a:endParaRPr>
          </a:p>
          <a:p>
            <a:pPr marL="742950" lvl="1" indent="-285750">
              <a:buFont typeface="Wingdings" panose="05000000000000000000" pitchFamily="2" charset="2"/>
              <a:buChar char="ü"/>
            </a:pPr>
            <a:r>
              <a:rPr lang="en-US" sz="2000" dirty="0">
                <a:cs typeface="Calibri"/>
              </a:rPr>
              <a:t>Optional but encouraged:  provide resources to the patient</a:t>
            </a:r>
          </a:p>
        </p:txBody>
      </p:sp>
    </p:spTree>
    <p:extLst>
      <p:ext uri="{BB962C8B-B14F-4D97-AF65-F5344CB8AC3E}">
        <p14:creationId xmlns:p14="http://schemas.microsoft.com/office/powerpoint/2010/main" val="3773191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97AE-0575-4168-921D-B1D09F686506}"/>
              </a:ext>
            </a:extLst>
          </p:cNvPr>
          <p:cNvSpPr>
            <a:spLocks noGrp="1"/>
          </p:cNvSpPr>
          <p:nvPr>
            <p:ph type="title"/>
          </p:nvPr>
        </p:nvSpPr>
        <p:spPr/>
        <p:txBody>
          <a:bodyPr/>
          <a:lstStyle/>
          <a:p>
            <a:r>
              <a:rPr lang="en-US" dirty="0"/>
              <a:t>Questions for Discussion</a:t>
            </a:r>
            <a:endParaRPr lang="en-GB" dirty="0"/>
          </a:p>
        </p:txBody>
      </p:sp>
      <p:sp>
        <p:nvSpPr>
          <p:cNvPr id="4" name="TextBox 3">
            <a:extLst>
              <a:ext uri="{FF2B5EF4-FFF2-40B4-BE49-F238E27FC236}">
                <a16:creationId xmlns:a16="http://schemas.microsoft.com/office/drawing/2014/main" id="{CAA0E5F7-36EC-4E1D-9947-D01DEE82DC90}"/>
              </a:ext>
            </a:extLst>
          </p:cNvPr>
          <p:cNvSpPr txBox="1"/>
          <p:nvPr/>
        </p:nvSpPr>
        <p:spPr>
          <a:xfrm>
            <a:off x="311832" y="2211743"/>
            <a:ext cx="8597037" cy="3323987"/>
          </a:xfrm>
          <a:prstGeom prst="rect">
            <a:avLst/>
          </a:prstGeom>
          <a:noFill/>
        </p:spPr>
        <p:txBody>
          <a:bodyPr wrap="square" rtlCol="0" anchor="t">
            <a:spAutoFit/>
          </a:bodyPr>
          <a:lstStyle/>
          <a:p>
            <a:pPr marL="342900" indent="-342900" fontAlgn="base">
              <a:buFont typeface="Wingdings" panose="05000000000000000000" pitchFamily="2" charset="2"/>
              <a:buChar char="Ø"/>
            </a:pPr>
            <a:r>
              <a:rPr lang="en-US" sz="2100" dirty="0"/>
              <a:t>How do we assess medical students’ (clinical vs pre-clinical) baseline understanding of SDOH within the larger effort of piquing student interest in addressing medical problems in a holistic, team-based approach?</a:t>
            </a:r>
          </a:p>
          <a:p>
            <a:pPr marL="342900" lvl="0" indent="-342900" fontAlgn="base">
              <a:buFont typeface="Wingdings" panose="05000000000000000000" pitchFamily="2" charset="2"/>
              <a:buChar char="Ø"/>
            </a:pPr>
            <a:endParaRPr lang="en-US" sz="2100" dirty="0"/>
          </a:p>
          <a:p>
            <a:pPr marL="342900" indent="-342900" fontAlgn="base">
              <a:buFont typeface="Wingdings" panose="05000000000000000000" pitchFamily="2" charset="2"/>
              <a:buChar char="Ø"/>
            </a:pPr>
            <a:r>
              <a:rPr lang="en-US" sz="2100" dirty="0"/>
              <a:t>Is there a need for standardized tools to evaluate teaching methods and measure students’ progress in mastering population health approaches to address complex health problems?</a:t>
            </a:r>
            <a:endParaRPr lang="en-US" sz="2100" dirty="0">
              <a:cs typeface="Calibri"/>
            </a:endParaRPr>
          </a:p>
          <a:p>
            <a:pPr marL="342900" lvl="0" indent="-342900" fontAlgn="base">
              <a:buFont typeface="Wingdings" panose="05000000000000000000" pitchFamily="2" charset="2"/>
              <a:buChar char="Ø"/>
            </a:pPr>
            <a:endParaRPr lang="en-US" sz="2100" dirty="0"/>
          </a:p>
          <a:p>
            <a:pPr marL="342900" indent="-342900" fontAlgn="base">
              <a:buFont typeface="Wingdings" panose="05000000000000000000" pitchFamily="2" charset="2"/>
              <a:buChar char="Ø"/>
            </a:pPr>
            <a:r>
              <a:rPr lang="en-US" sz="2100" dirty="0"/>
              <a:t>Do you have other ideas and examples of teaching population health and social determinants to medical students?</a:t>
            </a:r>
            <a:endParaRPr lang="en-US" sz="2100" dirty="0">
              <a:cs typeface="Calibri"/>
            </a:endParaRPr>
          </a:p>
        </p:txBody>
      </p:sp>
    </p:spTree>
    <p:extLst>
      <p:ext uri="{BB962C8B-B14F-4D97-AF65-F5344CB8AC3E}">
        <p14:creationId xmlns:p14="http://schemas.microsoft.com/office/powerpoint/2010/main" val="328493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 Simply click on the "clipboard" icon       on the presentation page.</a:t>
            </a:r>
          </a:p>
        </p:txBody>
      </p:sp>
      <p:pic>
        <p:nvPicPr>
          <p:cNvPr id="5" name="Picture 4"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4088416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457200" y="2087047"/>
            <a:ext cx="8229600" cy="4339879"/>
          </a:xfrm>
        </p:spPr>
        <p:txBody>
          <a:bodyPr vert="horz" lIns="91440" tIns="45720" rIns="91440" bIns="45720" rtlCol="0" anchor="t">
            <a:normAutofit fontScale="70000" lnSpcReduction="20000"/>
          </a:bodyPr>
          <a:lstStyle/>
          <a:p>
            <a:pPr marL="0" indent="0">
              <a:buNone/>
            </a:pPr>
            <a:r>
              <a:rPr lang="en-US" dirty="0"/>
              <a:t>On completion of this session, participants should be able to:</a:t>
            </a:r>
          </a:p>
          <a:p>
            <a:pPr marL="0" indent="0">
              <a:buNone/>
            </a:pPr>
            <a:endParaRPr lang="en-US" dirty="0"/>
          </a:p>
          <a:p>
            <a:pPr marL="514350" indent="-514350">
              <a:buAutoNum type="arabicPeriod"/>
            </a:pPr>
            <a:r>
              <a:rPr lang="en-US" sz="3600" dirty="0"/>
              <a:t>Describe a strategic approach to integrate social determinants of health into a population health training curriculum for undergraduate medical students</a:t>
            </a:r>
          </a:p>
          <a:p>
            <a:pPr marL="514350" indent="-514350">
              <a:buAutoNum type="arabicPeriod"/>
            </a:pPr>
            <a:r>
              <a:rPr lang="en-US" sz="3600" dirty="0"/>
              <a:t>Describe strategies to engage community partners and enable students to better understand and tackle local health disparities</a:t>
            </a:r>
          </a:p>
          <a:p>
            <a:pPr marL="514350" indent="-514350">
              <a:buAutoNum type="arabicPeriod"/>
            </a:pPr>
            <a:r>
              <a:rPr lang="en-US" sz="3600" dirty="0"/>
              <a:t>Describe the components of an interactive teaching method for health professions students learning to incorporate the social determinants of health into practice</a:t>
            </a:r>
          </a:p>
        </p:txBody>
      </p:sp>
    </p:spTree>
    <p:extLst>
      <p:ext uri="{BB962C8B-B14F-4D97-AF65-F5344CB8AC3E}">
        <p14:creationId xmlns:p14="http://schemas.microsoft.com/office/powerpoint/2010/main" val="154402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a:bodyPr>
          <a:lstStyle/>
          <a:p>
            <a:r>
              <a:rPr lang="en-US" dirty="0"/>
              <a:t>Main Objective</a:t>
            </a:r>
          </a:p>
        </p:txBody>
      </p:sp>
      <p:sp>
        <p:nvSpPr>
          <p:cNvPr id="2" name="TextBox 1">
            <a:extLst>
              <a:ext uri="{FF2B5EF4-FFF2-40B4-BE49-F238E27FC236}">
                <a16:creationId xmlns:a16="http://schemas.microsoft.com/office/drawing/2014/main" id="{20D3D8E5-CFC1-4301-88C3-BE681974CF9A}"/>
              </a:ext>
            </a:extLst>
          </p:cNvPr>
          <p:cNvSpPr txBox="1"/>
          <p:nvPr/>
        </p:nvSpPr>
        <p:spPr>
          <a:xfrm>
            <a:off x="206151" y="2534585"/>
            <a:ext cx="8731697" cy="2793842"/>
          </a:xfrm>
          <a:prstGeom prst="rect">
            <a:avLst/>
          </a:prstGeom>
          <a:noFill/>
        </p:spPr>
        <p:txBody>
          <a:bodyPr wrap="square" rtlCol="0" anchor="t">
            <a:spAutoFit/>
          </a:bodyPr>
          <a:lstStyle/>
          <a:p>
            <a:pPr>
              <a:lnSpc>
                <a:spcPct val="150000"/>
              </a:lnSpc>
            </a:pPr>
            <a:r>
              <a:rPr lang="en-US" sz="2400" dirty="0">
                <a:latin typeface="Arial"/>
                <a:cs typeface="Arial"/>
              </a:rPr>
              <a:t>Giving students the skills to identify </a:t>
            </a:r>
            <a:r>
              <a:rPr lang="en-US" sz="2400" i="1" dirty="0">
                <a:latin typeface="Arial"/>
                <a:cs typeface="Arial"/>
              </a:rPr>
              <a:t>people</a:t>
            </a:r>
            <a:r>
              <a:rPr lang="en-US" sz="2400" dirty="0">
                <a:latin typeface="Arial"/>
                <a:cs typeface="Arial"/>
              </a:rPr>
              <a:t> of diverse backgrounds with barriers to health; </a:t>
            </a:r>
          </a:p>
          <a:p>
            <a:pPr>
              <a:lnSpc>
                <a:spcPct val="150000"/>
              </a:lnSpc>
            </a:pPr>
            <a:r>
              <a:rPr lang="en-US" sz="2400" dirty="0">
                <a:latin typeface="Arial"/>
                <a:cs typeface="Arial"/>
              </a:rPr>
              <a:t>Naming associated social determinants; </a:t>
            </a:r>
          </a:p>
          <a:p>
            <a:pPr>
              <a:lnSpc>
                <a:spcPct val="150000"/>
              </a:lnSpc>
            </a:pPr>
            <a:r>
              <a:rPr lang="en-US" sz="2400" dirty="0">
                <a:latin typeface="Arial"/>
                <a:cs typeface="Arial"/>
              </a:rPr>
              <a:t>and applying appropriate tools and community resources to go beyond clinical care in reducing health disparities</a:t>
            </a:r>
          </a:p>
        </p:txBody>
      </p:sp>
    </p:spTree>
    <p:extLst>
      <p:ext uri="{BB962C8B-B14F-4D97-AF65-F5344CB8AC3E}">
        <p14:creationId xmlns:p14="http://schemas.microsoft.com/office/powerpoint/2010/main" val="2900346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261648-1B0F-491D-BDAE-1AFC417F5CE5}"/>
              </a:ext>
            </a:extLst>
          </p:cNvPr>
          <p:cNvPicPr>
            <a:picLocks noChangeAspect="1"/>
          </p:cNvPicPr>
          <p:nvPr/>
        </p:nvPicPr>
        <p:blipFill rotWithShape="1">
          <a:blip r:embed="rId3"/>
          <a:srcRect l="32963" t="11207" r="33951" b="5610"/>
          <a:stretch/>
        </p:blipFill>
        <p:spPr>
          <a:xfrm>
            <a:off x="2844003" y="985302"/>
            <a:ext cx="3455993" cy="4887394"/>
          </a:xfrm>
          <a:prstGeom prst="rect">
            <a:avLst/>
          </a:prstGeom>
        </p:spPr>
      </p:pic>
      <p:sp>
        <p:nvSpPr>
          <p:cNvPr id="8" name="TextBox 7">
            <a:extLst>
              <a:ext uri="{FF2B5EF4-FFF2-40B4-BE49-F238E27FC236}">
                <a16:creationId xmlns:a16="http://schemas.microsoft.com/office/drawing/2014/main" id="{57E478FE-B9F6-4F3D-B43F-39EFAC3C0597}"/>
              </a:ext>
            </a:extLst>
          </p:cNvPr>
          <p:cNvSpPr txBox="1"/>
          <p:nvPr/>
        </p:nvSpPr>
        <p:spPr>
          <a:xfrm>
            <a:off x="0" y="6050150"/>
            <a:ext cx="6224461" cy="307777"/>
          </a:xfrm>
          <a:prstGeom prst="rect">
            <a:avLst/>
          </a:prstGeom>
          <a:noFill/>
        </p:spPr>
        <p:txBody>
          <a:bodyPr wrap="none" rtlCol="0">
            <a:spAutoFit/>
          </a:bodyPr>
          <a:lstStyle/>
          <a:p>
            <a:r>
              <a:rPr lang="en-GB" sz="1400" dirty="0"/>
              <a:t>https://www.who.int/social_determinants/final_report/csdh_finalreport_2008.pdf</a:t>
            </a:r>
          </a:p>
        </p:txBody>
      </p:sp>
    </p:spTree>
    <p:extLst>
      <p:ext uri="{BB962C8B-B14F-4D97-AF65-F5344CB8AC3E}">
        <p14:creationId xmlns:p14="http://schemas.microsoft.com/office/powerpoint/2010/main" val="121056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D5C83A0B-984B-4432-96F8-A9DF9637F5B8}"/>
              </a:ext>
            </a:extLst>
          </p:cNvPr>
          <p:cNvSpPr>
            <a:spLocks noChangeArrowheads="1"/>
          </p:cNvSpPr>
          <p:nvPr/>
        </p:nvSpPr>
        <p:spPr bwMode="auto">
          <a:xfrm>
            <a:off x="6605588" y="2912983"/>
            <a:ext cx="2538412" cy="1736725"/>
          </a:xfrm>
          <a:prstGeom prst="leftArrow">
            <a:avLst>
              <a:gd name="adj1" fmla="val 50000"/>
              <a:gd name="adj2" fmla="val 36540"/>
            </a:avLst>
          </a:prstGeom>
          <a:solidFill>
            <a:srgbClr val="008000">
              <a:alpha val="70195"/>
            </a:srgbClr>
          </a:solidFill>
          <a:ln w="9525">
            <a:noFill/>
            <a:miter lim="800000"/>
            <a:headEnd/>
            <a:tailEnd/>
          </a:ln>
        </p:spPr>
        <p:txBody>
          <a:bodyPr wrap="none" anchor="ctr"/>
          <a:lstStyle/>
          <a:p>
            <a:pPr algn="ctr">
              <a:lnSpc>
                <a:spcPct val="85000"/>
              </a:lnSpc>
            </a:pPr>
            <a:endParaRPr lang="en-US" dirty="0">
              <a:solidFill>
                <a:schemeClr val="tx1"/>
              </a:solidFill>
              <a:ea typeface="ＭＳ Ｐゴシック" pitchFamily="-108" charset="-128"/>
            </a:endParaRPr>
          </a:p>
        </p:txBody>
      </p:sp>
      <p:sp>
        <p:nvSpPr>
          <p:cNvPr id="9" name="AutoShape 3">
            <a:extLst>
              <a:ext uri="{FF2B5EF4-FFF2-40B4-BE49-F238E27FC236}">
                <a16:creationId xmlns:a16="http://schemas.microsoft.com/office/drawing/2014/main" id="{149E54B1-ECD8-4CB3-B32F-6C66E8E48682}"/>
              </a:ext>
            </a:extLst>
          </p:cNvPr>
          <p:cNvSpPr>
            <a:spLocks noChangeArrowheads="1"/>
          </p:cNvSpPr>
          <p:nvPr/>
        </p:nvSpPr>
        <p:spPr bwMode="auto">
          <a:xfrm>
            <a:off x="6648450" y="1903333"/>
            <a:ext cx="2495550" cy="1736725"/>
          </a:xfrm>
          <a:prstGeom prst="leftArrow">
            <a:avLst>
              <a:gd name="adj1" fmla="val 50000"/>
              <a:gd name="adj2" fmla="val 35923"/>
            </a:avLst>
          </a:prstGeom>
          <a:solidFill>
            <a:srgbClr val="008000">
              <a:alpha val="70195"/>
            </a:srgbClr>
          </a:solidFill>
          <a:ln w="9525">
            <a:noFill/>
            <a:miter lim="800000"/>
            <a:headEnd/>
            <a:tailEnd/>
          </a:ln>
        </p:spPr>
        <p:txBody>
          <a:bodyPr wrap="none" anchor="ctr"/>
          <a:lstStyle/>
          <a:p>
            <a:pPr algn="ctr">
              <a:lnSpc>
                <a:spcPct val="85000"/>
              </a:lnSpc>
            </a:pPr>
            <a:endParaRPr lang="en-US" dirty="0">
              <a:solidFill>
                <a:schemeClr val="tx1"/>
              </a:solidFill>
              <a:ea typeface="ＭＳ Ｐゴシック" pitchFamily="-108" charset="-128"/>
            </a:endParaRPr>
          </a:p>
        </p:txBody>
      </p:sp>
      <p:sp>
        <p:nvSpPr>
          <p:cNvPr id="10" name="AutoShape 4">
            <a:extLst>
              <a:ext uri="{FF2B5EF4-FFF2-40B4-BE49-F238E27FC236}">
                <a16:creationId xmlns:a16="http://schemas.microsoft.com/office/drawing/2014/main" id="{82336B0C-FD88-4518-BE9C-FC73FB0F7EB3}"/>
              </a:ext>
            </a:extLst>
          </p:cNvPr>
          <p:cNvSpPr>
            <a:spLocks noChangeArrowheads="1"/>
          </p:cNvSpPr>
          <p:nvPr/>
        </p:nvSpPr>
        <p:spPr bwMode="auto">
          <a:xfrm>
            <a:off x="6678613" y="866695"/>
            <a:ext cx="2465387" cy="1736725"/>
          </a:xfrm>
          <a:prstGeom prst="leftArrow">
            <a:avLst>
              <a:gd name="adj1" fmla="val 50000"/>
              <a:gd name="adj2" fmla="val 35489"/>
            </a:avLst>
          </a:prstGeom>
          <a:solidFill>
            <a:srgbClr val="008000">
              <a:alpha val="70195"/>
            </a:srgbClr>
          </a:solidFill>
          <a:ln w="9525">
            <a:noFill/>
            <a:miter lim="800000"/>
            <a:headEnd/>
            <a:tailEnd/>
          </a:ln>
        </p:spPr>
        <p:txBody>
          <a:bodyPr wrap="none" anchor="ctr"/>
          <a:lstStyle/>
          <a:p>
            <a:pPr algn="ctr">
              <a:lnSpc>
                <a:spcPct val="85000"/>
              </a:lnSpc>
            </a:pPr>
            <a:endParaRPr lang="en-US" dirty="0">
              <a:solidFill>
                <a:schemeClr val="tx1"/>
              </a:solidFill>
              <a:ea typeface="ＭＳ Ｐゴシック" pitchFamily="-108" charset="-128"/>
            </a:endParaRPr>
          </a:p>
        </p:txBody>
      </p:sp>
      <p:sp>
        <p:nvSpPr>
          <p:cNvPr id="11" name="Text Box 6">
            <a:extLst>
              <a:ext uri="{FF2B5EF4-FFF2-40B4-BE49-F238E27FC236}">
                <a16:creationId xmlns:a16="http://schemas.microsoft.com/office/drawing/2014/main" id="{BAEEEB11-3FC9-47D0-A25D-2AF6D1CB19BE}"/>
              </a:ext>
            </a:extLst>
          </p:cNvPr>
          <p:cNvSpPr txBox="1">
            <a:spLocks noChangeArrowheads="1"/>
          </p:cNvSpPr>
          <p:nvPr/>
        </p:nvSpPr>
        <p:spPr bwMode="auto">
          <a:xfrm>
            <a:off x="6261100" y="1015920"/>
            <a:ext cx="1893888" cy="366713"/>
          </a:xfrm>
          <a:prstGeom prst="rect">
            <a:avLst/>
          </a:prstGeom>
          <a:noFill/>
          <a:ln w="9525">
            <a:noFill/>
            <a:miter lim="800000"/>
            <a:headEnd/>
            <a:tailEnd/>
          </a:ln>
        </p:spPr>
        <p:txBody>
          <a:bodyPr>
            <a:spAutoFit/>
          </a:bodyPr>
          <a:lstStyle/>
          <a:p>
            <a:pPr algn="r"/>
            <a:endParaRPr lang="en-US" sz="1800" b="0" dirty="0">
              <a:solidFill>
                <a:schemeClr val="tx1"/>
              </a:solidFill>
              <a:ea typeface="ＭＳ Ｐゴシック" pitchFamily="-108" charset="-128"/>
            </a:endParaRPr>
          </a:p>
        </p:txBody>
      </p:sp>
      <p:grpSp>
        <p:nvGrpSpPr>
          <p:cNvPr id="12" name="Group 6">
            <a:extLst>
              <a:ext uri="{FF2B5EF4-FFF2-40B4-BE49-F238E27FC236}">
                <a16:creationId xmlns:a16="http://schemas.microsoft.com/office/drawing/2014/main" id="{4AA42837-DA9E-43B7-8671-E69FAF610C7D}"/>
              </a:ext>
            </a:extLst>
          </p:cNvPr>
          <p:cNvGrpSpPr>
            <a:grpSpLocks/>
          </p:cNvGrpSpPr>
          <p:nvPr/>
        </p:nvGrpSpPr>
        <p:grpSpPr bwMode="auto">
          <a:xfrm>
            <a:off x="23814" y="1133396"/>
            <a:ext cx="1077914" cy="4730752"/>
            <a:chOff x="465" y="349"/>
            <a:chExt cx="679" cy="2980"/>
          </a:xfrm>
        </p:grpSpPr>
        <p:sp>
          <p:nvSpPr>
            <p:cNvPr id="13" name="AutoShape 5">
              <a:extLst>
                <a:ext uri="{FF2B5EF4-FFF2-40B4-BE49-F238E27FC236}">
                  <a16:creationId xmlns:a16="http://schemas.microsoft.com/office/drawing/2014/main" id="{5B4A611F-56A5-4A4F-9E50-F1DFFBE1183E}"/>
                </a:ext>
              </a:extLst>
            </p:cNvPr>
            <p:cNvSpPr>
              <a:spLocks noChangeArrowheads="1"/>
            </p:cNvSpPr>
            <p:nvPr/>
          </p:nvSpPr>
          <p:spPr bwMode="auto">
            <a:xfrm>
              <a:off x="629" y="720"/>
              <a:ext cx="336" cy="2304"/>
            </a:xfrm>
            <a:prstGeom prst="upDownArrow">
              <a:avLst>
                <a:gd name="adj1" fmla="val 50000"/>
                <a:gd name="adj2" fmla="val 137143"/>
              </a:avLst>
            </a:prstGeom>
            <a:gradFill rotWithShape="1">
              <a:gsLst>
                <a:gs pos="0">
                  <a:srgbClr val="DE0027"/>
                </a:gs>
                <a:gs pos="100000">
                  <a:srgbClr val="0033CC"/>
                </a:gs>
              </a:gsLst>
              <a:lin ang="5400000" scaled="1"/>
            </a:gradFill>
            <a:ln w="9525">
              <a:noFill/>
              <a:miter lim="800000"/>
              <a:headEnd/>
              <a:tailEnd/>
            </a:ln>
          </p:spPr>
          <p:txBody>
            <a:bodyPr vert="eaVert" wrap="none" anchor="ctr"/>
            <a:lstStyle/>
            <a:p>
              <a:pPr algn="r"/>
              <a:endParaRPr lang="en-US" sz="1800" b="0" dirty="0">
                <a:solidFill>
                  <a:schemeClr val="tx1"/>
                </a:solidFill>
                <a:ea typeface="ＭＳ Ｐゴシック" pitchFamily="-108" charset="-128"/>
              </a:endParaRPr>
            </a:p>
          </p:txBody>
        </p:sp>
        <p:sp>
          <p:nvSpPr>
            <p:cNvPr id="14" name="Text Box 7">
              <a:extLst>
                <a:ext uri="{FF2B5EF4-FFF2-40B4-BE49-F238E27FC236}">
                  <a16:creationId xmlns:a16="http://schemas.microsoft.com/office/drawing/2014/main" id="{E075C32B-A82A-48C7-9BFA-CEDEBD86C610}"/>
                </a:ext>
              </a:extLst>
            </p:cNvPr>
            <p:cNvSpPr txBox="1">
              <a:spLocks noChangeArrowheads="1"/>
            </p:cNvSpPr>
            <p:nvPr/>
          </p:nvSpPr>
          <p:spPr bwMode="auto">
            <a:xfrm>
              <a:off x="478" y="2961"/>
              <a:ext cx="614" cy="368"/>
            </a:xfrm>
            <a:prstGeom prst="rect">
              <a:avLst/>
            </a:prstGeom>
            <a:noFill/>
            <a:ln w="9525">
              <a:noFill/>
              <a:miter lim="800000"/>
              <a:headEnd/>
              <a:tailEnd/>
            </a:ln>
          </p:spPr>
          <p:txBody>
            <a:bodyPr wrap="none">
              <a:spAutoFit/>
            </a:bodyPr>
            <a:lstStyle/>
            <a:p>
              <a:pPr algn="ctr"/>
              <a:r>
                <a:rPr lang="en-US" sz="1600" b="1" i="1" dirty="0">
                  <a:solidFill>
                    <a:srgbClr val="0000FF"/>
                  </a:solidFill>
                  <a:latin typeface="Arial" pitchFamily="34" charset="0"/>
                  <a:ea typeface="ＭＳ Ｐゴシック" pitchFamily="-108" charset="-128"/>
                  <a:cs typeface="Arial" pitchFamily="34" charset="0"/>
                </a:rPr>
                <a:t>Largest</a:t>
              </a:r>
            </a:p>
            <a:p>
              <a:pPr algn="ctr"/>
              <a:r>
                <a:rPr lang="en-US" sz="1600" b="1" i="1" dirty="0">
                  <a:solidFill>
                    <a:srgbClr val="0000FF"/>
                  </a:solidFill>
                  <a:latin typeface="Arial" pitchFamily="34" charset="0"/>
                  <a:ea typeface="ＭＳ Ｐゴシック" pitchFamily="-108" charset="-128"/>
                  <a:cs typeface="Arial" pitchFamily="34" charset="0"/>
                </a:rPr>
                <a:t>Impact</a:t>
              </a:r>
            </a:p>
          </p:txBody>
        </p:sp>
        <p:sp>
          <p:nvSpPr>
            <p:cNvPr id="15" name="Text Box 8">
              <a:extLst>
                <a:ext uri="{FF2B5EF4-FFF2-40B4-BE49-F238E27FC236}">
                  <a16:creationId xmlns:a16="http://schemas.microsoft.com/office/drawing/2014/main" id="{5F674878-325C-4701-8773-C7B24EE76A42}"/>
                </a:ext>
              </a:extLst>
            </p:cNvPr>
            <p:cNvSpPr txBox="1">
              <a:spLocks noChangeArrowheads="1"/>
            </p:cNvSpPr>
            <p:nvPr/>
          </p:nvSpPr>
          <p:spPr bwMode="auto">
            <a:xfrm>
              <a:off x="465" y="349"/>
              <a:ext cx="679" cy="368"/>
            </a:xfrm>
            <a:prstGeom prst="rect">
              <a:avLst/>
            </a:prstGeom>
            <a:noFill/>
            <a:ln w="9525">
              <a:noFill/>
              <a:miter lim="800000"/>
              <a:headEnd/>
              <a:tailEnd/>
            </a:ln>
          </p:spPr>
          <p:txBody>
            <a:bodyPr wrap="none">
              <a:spAutoFit/>
            </a:bodyPr>
            <a:lstStyle/>
            <a:p>
              <a:pPr algn="ctr"/>
              <a:r>
                <a:rPr lang="en-US" sz="1600" b="1" i="1" dirty="0">
                  <a:solidFill>
                    <a:srgbClr val="FF0000"/>
                  </a:solidFill>
                  <a:latin typeface="Arial" pitchFamily="34" charset="0"/>
                  <a:ea typeface="ＭＳ Ｐゴシック" pitchFamily="-108" charset="-128"/>
                  <a:cs typeface="Arial" pitchFamily="34" charset="0"/>
                </a:rPr>
                <a:t>Smallest</a:t>
              </a:r>
            </a:p>
            <a:p>
              <a:pPr algn="ctr"/>
              <a:r>
                <a:rPr lang="en-US" sz="1600" b="1" i="1" dirty="0">
                  <a:solidFill>
                    <a:srgbClr val="FF0000"/>
                  </a:solidFill>
                  <a:latin typeface="Arial" pitchFamily="34" charset="0"/>
                  <a:ea typeface="ＭＳ Ｐゴシック" pitchFamily="-108" charset="-128"/>
                  <a:cs typeface="Arial" pitchFamily="34" charset="0"/>
                </a:rPr>
                <a:t>Impact</a:t>
              </a:r>
            </a:p>
          </p:txBody>
        </p:sp>
      </p:grpSp>
      <p:sp>
        <p:nvSpPr>
          <p:cNvPr id="16" name="Text Box 10">
            <a:extLst>
              <a:ext uri="{FF2B5EF4-FFF2-40B4-BE49-F238E27FC236}">
                <a16:creationId xmlns:a16="http://schemas.microsoft.com/office/drawing/2014/main" id="{71A5D886-9AF3-44E8-9FE3-9A00F15379D7}"/>
              </a:ext>
            </a:extLst>
          </p:cNvPr>
          <p:cNvSpPr txBox="1">
            <a:spLocks noChangeArrowheads="1"/>
          </p:cNvSpPr>
          <p:nvPr/>
        </p:nvSpPr>
        <p:spPr bwMode="auto">
          <a:xfrm>
            <a:off x="7345363" y="692070"/>
            <a:ext cx="2001837" cy="477054"/>
          </a:xfrm>
          <a:prstGeom prst="rect">
            <a:avLst/>
          </a:prstGeom>
          <a:noFill/>
          <a:ln w="9525">
            <a:noFill/>
            <a:miter lim="800000"/>
            <a:headEnd/>
            <a:tailEnd/>
          </a:ln>
        </p:spPr>
        <p:txBody>
          <a:bodyPr>
            <a:spAutoFit/>
          </a:bodyPr>
          <a:lstStyle/>
          <a:p>
            <a:pPr>
              <a:spcBef>
                <a:spcPct val="50000"/>
              </a:spcBef>
            </a:pPr>
            <a:r>
              <a:rPr lang="en-US" sz="2500" b="1" dirty="0">
                <a:solidFill>
                  <a:srgbClr val="FF0000"/>
                </a:solidFill>
                <a:latin typeface="Arial" pitchFamily="34" charset="0"/>
                <a:ea typeface="ＭＳ Ｐゴシック" pitchFamily="-108" charset="-128"/>
                <a:cs typeface="Arial" pitchFamily="34" charset="0"/>
              </a:rPr>
              <a:t>Examples</a:t>
            </a:r>
          </a:p>
        </p:txBody>
      </p:sp>
      <p:sp>
        <p:nvSpPr>
          <p:cNvPr id="17" name="AutoShape 31">
            <a:extLst>
              <a:ext uri="{FF2B5EF4-FFF2-40B4-BE49-F238E27FC236}">
                <a16:creationId xmlns:a16="http://schemas.microsoft.com/office/drawing/2014/main" id="{649E8761-F6C2-4B92-B8B4-0441DBA26514}"/>
              </a:ext>
            </a:extLst>
          </p:cNvPr>
          <p:cNvSpPr>
            <a:spLocks noChangeArrowheads="1"/>
          </p:cNvSpPr>
          <p:nvPr/>
        </p:nvSpPr>
        <p:spPr bwMode="auto">
          <a:xfrm>
            <a:off x="6575425" y="3922633"/>
            <a:ext cx="2568575" cy="1736725"/>
          </a:xfrm>
          <a:prstGeom prst="leftArrow">
            <a:avLst>
              <a:gd name="adj1" fmla="val 50000"/>
              <a:gd name="adj2" fmla="val 36974"/>
            </a:avLst>
          </a:prstGeom>
          <a:solidFill>
            <a:srgbClr val="008000">
              <a:alpha val="70195"/>
            </a:srgbClr>
          </a:solidFill>
          <a:ln w="9525">
            <a:noFill/>
            <a:miter lim="800000"/>
            <a:headEnd/>
            <a:tailEnd/>
          </a:ln>
        </p:spPr>
        <p:txBody>
          <a:bodyPr wrap="none" anchor="ctr"/>
          <a:lstStyle/>
          <a:p>
            <a:pPr algn="ctr">
              <a:lnSpc>
                <a:spcPct val="85000"/>
              </a:lnSpc>
            </a:pPr>
            <a:endParaRPr lang="en-US" dirty="0">
              <a:solidFill>
                <a:schemeClr val="tx1"/>
              </a:solidFill>
              <a:ea typeface="ＭＳ Ｐゴシック" pitchFamily="-108" charset="-128"/>
            </a:endParaRPr>
          </a:p>
        </p:txBody>
      </p:sp>
      <p:sp>
        <p:nvSpPr>
          <p:cNvPr id="18" name="Text Box 32">
            <a:extLst>
              <a:ext uri="{FF2B5EF4-FFF2-40B4-BE49-F238E27FC236}">
                <a16:creationId xmlns:a16="http://schemas.microsoft.com/office/drawing/2014/main" id="{AC63B1F5-6449-4E2B-BC8E-955E1C782228}"/>
              </a:ext>
            </a:extLst>
          </p:cNvPr>
          <p:cNvSpPr txBox="1">
            <a:spLocks noChangeArrowheads="1"/>
          </p:cNvSpPr>
          <p:nvPr/>
        </p:nvSpPr>
        <p:spPr bwMode="auto">
          <a:xfrm>
            <a:off x="6858000" y="1400547"/>
            <a:ext cx="2209800" cy="553998"/>
          </a:xfrm>
          <a:prstGeom prst="rect">
            <a:avLst/>
          </a:prstGeom>
          <a:noFill/>
          <a:ln w="9525">
            <a:noFill/>
            <a:miter lim="800000"/>
            <a:headEnd/>
            <a:tailEnd/>
          </a:ln>
        </p:spPr>
        <p:txBody>
          <a:bodyPr wrap="square">
            <a:spAutoFit/>
          </a:bodyPr>
          <a:lstStyle/>
          <a:p>
            <a:pPr>
              <a:spcBef>
                <a:spcPct val="50000"/>
              </a:spcBef>
            </a:pPr>
            <a:r>
              <a:rPr lang="en-US" sz="1500" b="1" dirty="0">
                <a:solidFill>
                  <a:srgbClr val="FFC000"/>
                </a:solidFill>
                <a:latin typeface="Arial" pitchFamily="34" charset="0"/>
                <a:ea typeface="ＭＳ Ｐゴシック" pitchFamily="-108" charset="-128"/>
                <a:cs typeface="Arial" pitchFamily="34" charset="0"/>
              </a:rPr>
              <a:t>Condoms, “eat less, move more”</a:t>
            </a:r>
          </a:p>
        </p:txBody>
      </p:sp>
      <p:sp>
        <p:nvSpPr>
          <p:cNvPr id="19" name="Text Box 33">
            <a:extLst>
              <a:ext uri="{FF2B5EF4-FFF2-40B4-BE49-F238E27FC236}">
                <a16:creationId xmlns:a16="http://schemas.microsoft.com/office/drawing/2014/main" id="{25598CC6-81CE-46BE-8C0A-AB69159DC125}"/>
              </a:ext>
            </a:extLst>
          </p:cNvPr>
          <p:cNvSpPr txBox="1">
            <a:spLocks noChangeArrowheads="1"/>
          </p:cNvSpPr>
          <p:nvPr/>
        </p:nvSpPr>
        <p:spPr bwMode="auto">
          <a:xfrm>
            <a:off x="6858000" y="2376362"/>
            <a:ext cx="2155825" cy="784830"/>
          </a:xfrm>
          <a:prstGeom prst="rect">
            <a:avLst/>
          </a:prstGeom>
          <a:noFill/>
          <a:ln w="9525">
            <a:noFill/>
            <a:miter lim="800000"/>
            <a:headEnd/>
            <a:tailEnd/>
          </a:ln>
        </p:spPr>
        <p:txBody>
          <a:bodyPr wrap="square">
            <a:spAutoFit/>
          </a:bodyPr>
          <a:lstStyle/>
          <a:p>
            <a:pPr>
              <a:spcBef>
                <a:spcPct val="50000"/>
              </a:spcBef>
            </a:pPr>
            <a:r>
              <a:rPr lang="en-US" sz="1500" b="1" dirty="0">
                <a:solidFill>
                  <a:srgbClr val="FFC000"/>
                </a:solidFill>
                <a:latin typeface="Arial" pitchFamily="34" charset="0"/>
                <a:ea typeface="ＭＳ Ｐゴシック" pitchFamily="-108" charset="-128"/>
                <a:cs typeface="Arial" pitchFamily="34" charset="0"/>
              </a:rPr>
              <a:t>Rx for high blood pressure, high cholesterol</a:t>
            </a:r>
          </a:p>
        </p:txBody>
      </p:sp>
      <p:sp>
        <p:nvSpPr>
          <p:cNvPr id="20" name="AutoShape 34">
            <a:extLst>
              <a:ext uri="{FF2B5EF4-FFF2-40B4-BE49-F238E27FC236}">
                <a16:creationId xmlns:a16="http://schemas.microsoft.com/office/drawing/2014/main" id="{E8275601-8638-415A-A8A0-6BD74FAD226F}"/>
              </a:ext>
            </a:extLst>
          </p:cNvPr>
          <p:cNvSpPr>
            <a:spLocks noChangeArrowheads="1"/>
          </p:cNvSpPr>
          <p:nvPr/>
        </p:nvSpPr>
        <p:spPr bwMode="auto">
          <a:xfrm>
            <a:off x="6553200" y="5029121"/>
            <a:ext cx="2590800" cy="1513900"/>
          </a:xfrm>
          <a:prstGeom prst="leftArrow">
            <a:avLst>
              <a:gd name="adj1" fmla="val 50000"/>
              <a:gd name="adj2" fmla="val 37569"/>
            </a:avLst>
          </a:prstGeom>
          <a:solidFill>
            <a:srgbClr val="008000">
              <a:alpha val="70195"/>
            </a:srgbClr>
          </a:solidFill>
          <a:ln w="9525">
            <a:noFill/>
            <a:miter lim="800000"/>
            <a:headEnd/>
            <a:tailEnd/>
          </a:ln>
        </p:spPr>
        <p:txBody>
          <a:bodyPr wrap="none" anchor="ctr"/>
          <a:lstStyle/>
          <a:p>
            <a:pPr algn="ctr">
              <a:lnSpc>
                <a:spcPct val="85000"/>
              </a:lnSpc>
            </a:pPr>
            <a:endParaRPr lang="en-US" dirty="0">
              <a:solidFill>
                <a:schemeClr val="tx1"/>
              </a:solidFill>
              <a:ea typeface="ＭＳ Ｐゴシック" pitchFamily="-108" charset="-128"/>
            </a:endParaRPr>
          </a:p>
        </p:txBody>
      </p:sp>
      <p:sp>
        <p:nvSpPr>
          <p:cNvPr id="21" name="Text Box 35">
            <a:extLst>
              <a:ext uri="{FF2B5EF4-FFF2-40B4-BE49-F238E27FC236}">
                <a16:creationId xmlns:a16="http://schemas.microsoft.com/office/drawing/2014/main" id="{574E57A1-947C-4F85-B75F-45A1B01C950A}"/>
              </a:ext>
            </a:extLst>
          </p:cNvPr>
          <p:cNvSpPr txBox="1">
            <a:spLocks noChangeArrowheads="1"/>
          </p:cNvSpPr>
          <p:nvPr/>
        </p:nvSpPr>
        <p:spPr bwMode="auto">
          <a:xfrm>
            <a:off x="6835775" y="5552420"/>
            <a:ext cx="2308225" cy="484748"/>
          </a:xfrm>
          <a:prstGeom prst="rect">
            <a:avLst/>
          </a:prstGeom>
          <a:noFill/>
          <a:ln w="9525">
            <a:noFill/>
            <a:miter lim="800000"/>
            <a:headEnd/>
            <a:tailEnd/>
          </a:ln>
        </p:spPr>
        <p:txBody>
          <a:bodyPr wrap="square">
            <a:spAutoFit/>
          </a:bodyPr>
          <a:lstStyle/>
          <a:p>
            <a:pPr>
              <a:lnSpc>
                <a:spcPct val="85000"/>
              </a:lnSpc>
              <a:spcBef>
                <a:spcPct val="50000"/>
              </a:spcBef>
            </a:pPr>
            <a:r>
              <a:rPr lang="en-US" sz="1500" b="1" dirty="0">
                <a:solidFill>
                  <a:srgbClr val="FFC000"/>
                </a:solidFill>
                <a:latin typeface="Arial" pitchFamily="34" charset="0"/>
                <a:ea typeface="ＭＳ Ｐゴシック" pitchFamily="-108" charset="-128"/>
                <a:cs typeface="Arial" pitchFamily="34" charset="0"/>
              </a:rPr>
              <a:t>Poverty, education, housing, inequality</a:t>
            </a:r>
          </a:p>
        </p:txBody>
      </p:sp>
      <p:sp>
        <p:nvSpPr>
          <p:cNvPr id="22" name="Text Box 36">
            <a:extLst>
              <a:ext uri="{FF2B5EF4-FFF2-40B4-BE49-F238E27FC236}">
                <a16:creationId xmlns:a16="http://schemas.microsoft.com/office/drawing/2014/main" id="{479FA7E5-8ACD-4703-BFEF-033CBFF39E42}"/>
              </a:ext>
            </a:extLst>
          </p:cNvPr>
          <p:cNvSpPr txBox="1">
            <a:spLocks noChangeArrowheads="1"/>
          </p:cNvSpPr>
          <p:nvPr/>
        </p:nvSpPr>
        <p:spPr bwMode="auto">
          <a:xfrm>
            <a:off x="6858000" y="3351585"/>
            <a:ext cx="2438401" cy="784830"/>
          </a:xfrm>
          <a:prstGeom prst="rect">
            <a:avLst/>
          </a:prstGeom>
          <a:noFill/>
          <a:ln w="9525">
            <a:noFill/>
            <a:miter lim="800000"/>
            <a:headEnd/>
            <a:tailEnd/>
          </a:ln>
        </p:spPr>
        <p:txBody>
          <a:bodyPr wrap="square">
            <a:spAutoFit/>
          </a:bodyPr>
          <a:lstStyle/>
          <a:p>
            <a:pPr>
              <a:spcBef>
                <a:spcPct val="50000"/>
              </a:spcBef>
            </a:pPr>
            <a:r>
              <a:rPr lang="en-US" sz="1500" b="1" dirty="0">
                <a:solidFill>
                  <a:srgbClr val="FFC000"/>
                </a:solidFill>
                <a:latin typeface="Arial" pitchFamily="34" charset="0"/>
                <a:ea typeface="ＭＳ Ｐゴシック" pitchFamily="-108" charset="-128"/>
                <a:cs typeface="Arial" pitchFamily="34" charset="0"/>
              </a:rPr>
              <a:t>Immunizations, brief intervention, cessation treatment, colonoscopy</a:t>
            </a:r>
          </a:p>
        </p:txBody>
      </p:sp>
      <p:sp>
        <p:nvSpPr>
          <p:cNvPr id="23" name="Text Box 37">
            <a:extLst>
              <a:ext uri="{FF2B5EF4-FFF2-40B4-BE49-F238E27FC236}">
                <a16:creationId xmlns:a16="http://schemas.microsoft.com/office/drawing/2014/main" id="{3E78583D-239E-4D39-AC0A-33F3B737D35C}"/>
              </a:ext>
            </a:extLst>
          </p:cNvPr>
          <p:cNvSpPr txBox="1">
            <a:spLocks noChangeArrowheads="1"/>
          </p:cNvSpPr>
          <p:nvPr/>
        </p:nvSpPr>
        <p:spPr bwMode="auto">
          <a:xfrm>
            <a:off x="6858000" y="4386590"/>
            <a:ext cx="2286000" cy="784830"/>
          </a:xfrm>
          <a:prstGeom prst="rect">
            <a:avLst/>
          </a:prstGeom>
          <a:noFill/>
          <a:ln w="9525">
            <a:noFill/>
            <a:miter lim="800000"/>
            <a:headEnd/>
            <a:tailEnd/>
          </a:ln>
        </p:spPr>
        <p:txBody>
          <a:bodyPr wrap="square">
            <a:spAutoFit/>
          </a:bodyPr>
          <a:lstStyle/>
          <a:p>
            <a:pPr>
              <a:spcBef>
                <a:spcPct val="50000"/>
              </a:spcBef>
            </a:pPr>
            <a:r>
              <a:rPr lang="en-US" sz="1500" b="1" dirty="0">
                <a:solidFill>
                  <a:srgbClr val="FFC000"/>
                </a:solidFill>
                <a:latin typeface="Arial" pitchFamily="34" charset="0"/>
                <a:ea typeface="ＭＳ Ｐゴシック" pitchFamily="-108" charset="-128"/>
                <a:cs typeface="Arial" pitchFamily="34" charset="0"/>
              </a:rPr>
              <a:t>Fluoridation, 0g trans fat, iodization, smoke-free laws, tobacco tax </a:t>
            </a:r>
          </a:p>
        </p:txBody>
      </p:sp>
      <p:grpSp>
        <p:nvGrpSpPr>
          <p:cNvPr id="31" name="Group 19">
            <a:extLst>
              <a:ext uri="{FF2B5EF4-FFF2-40B4-BE49-F238E27FC236}">
                <a16:creationId xmlns:a16="http://schemas.microsoft.com/office/drawing/2014/main" id="{747D3C5E-CA58-4057-9C1E-2597AE58E4CC}"/>
              </a:ext>
            </a:extLst>
          </p:cNvPr>
          <p:cNvGrpSpPr>
            <a:grpSpLocks/>
          </p:cNvGrpSpPr>
          <p:nvPr/>
        </p:nvGrpSpPr>
        <p:grpSpPr bwMode="auto">
          <a:xfrm>
            <a:off x="2917825" y="2363708"/>
            <a:ext cx="1997075" cy="63500"/>
            <a:chOff x="1908" y="1462"/>
            <a:chExt cx="1419" cy="70"/>
          </a:xfrm>
        </p:grpSpPr>
        <p:sp>
          <p:nvSpPr>
            <p:cNvPr id="32" name="Line 20">
              <a:extLst>
                <a:ext uri="{FF2B5EF4-FFF2-40B4-BE49-F238E27FC236}">
                  <a16:creationId xmlns:a16="http://schemas.microsoft.com/office/drawing/2014/main" id="{452AD321-F9B5-4E2B-81C0-0C8C1DB1D817}"/>
                </a:ext>
              </a:extLst>
            </p:cNvPr>
            <p:cNvSpPr>
              <a:spLocks noChangeShapeType="1"/>
            </p:cNvSpPr>
            <p:nvPr/>
          </p:nvSpPr>
          <p:spPr bwMode="auto">
            <a:xfrm>
              <a:off x="1908" y="1462"/>
              <a:ext cx="149" cy="70"/>
            </a:xfrm>
            <a:prstGeom prst="line">
              <a:avLst/>
            </a:prstGeom>
            <a:noFill/>
            <a:ln w="57150">
              <a:solidFill>
                <a:schemeClr val="bg1"/>
              </a:solidFill>
              <a:round/>
              <a:headEnd/>
              <a:tailEnd/>
            </a:ln>
          </p:spPr>
          <p:txBody>
            <a:bodyPr/>
            <a:lstStyle/>
            <a:p>
              <a:endParaRPr lang="en-US" dirty="0"/>
            </a:p>
          </p:txBody>
        </p:sp>
        <p:sp>
          <p:nvSpPr>
            <p:cNvPr id="33" name="Line 21">
              <a:extLst>
                <a:ext uri="{FF2B5EF4-FFF2-40B4-BE49-F238E27FC236}">
                  <a16:creationId xmlns:a16="http://schemas.microsoft.com/office/drawing/2014/main" id="{A7F19356-1DAE-4C53-A129-D7916AD66060}"/>
                </a:ext>
              </a:extLst>
            </p:cNvPr>
            <p:cNvSpPr>
              <a:spLocks noChangeShapeType="1"/>
            </p:cNvSpPr>
            <p:nvPr/>
          </p:nvSpPr>
          <p:spPr bwMode="auto">
            <a:xfrm>
              <a:off x="2046" y="1530"/>
              <a:ext cx="1281" cy="0"/>
            </a:xfrm>
            <a:prstGeom prst="line">
              <a:avLst/>
            </a:prstGeom>
            <a:noFill/>
            <a:ln w="57150">
              <a:solidFill>
                <a:schemeClr val="bg1"/>
              </a:solidFill>
              <a:round/>
              <a:headEnd/>
              <a:tailEnd/>
            </a:ln>
          </p:spPr>
          <p:txBody>
            <a:bodyPr/>
            <a:lstStyle/>
            <a:p>
              <a:endParaRPr lang="en-US" dirty="0"/>
            </a:p>
          </p:txBody>
        </p:sp>
      </p:grpSp>
      <p:grpSp>
        <p:nvGrpSpPr>
          <p:cNvPr id="34" name="Group 22">
            <a:extLst>
              <a:ext uri="{FF2B5EF4-FFF2-40B4-BE49-F238E27FC236}">
                <a16:creationId xmlns:a16="http://schemas.microsoft.com/office/drawing/2014/main" id="{4C7BC40D-94B1-4407-99AF-0D3E40C872CF}"/>
              </a:ext>
            </a:extLst>
          </p:cNvPr>
          <p:cNvGrpSpPr>
            <a:grpSpLocks/>
          </p:cNvGrpSpPr>
          <p:nvPr/>
        </p:nvGrpSpPr>
        <p:grpSpPr bwMode="auto">
          <a:xfrm>
            <a:off x="2322513" y="3289220"/>
            <a:ext cx="3125787" cy="177800"/>
            <a:chOff x="1419" y="2252"/>
            <a:chExt cx="2187" cy="116"/>
          </a:xfrm>
        </p:grpSpPr>
        <p:sp>
          <p:nvSpPr>
            <p:cNvPr id="35" name="Line 23">
              <a:extLst>
                <a:ext uri="{FF2B5EF4-FFF2-40B4-BE49-F238E27FC236}">
                  <a16:creationId xmlns:a16="http://schemas.microsoft.com/office/drawing/2014/main" id="{BBC5C5D2-91CA-4C71-9FB6-60E776A4BA9B}"/>
                </a:ext>
              </a:extLst>
            </p:cNvPr>
            <p:cNvSpPr>
              <a:spLocks noChangeShapeType="1"/>
            </p:cNvSpPr>
            <p:nvPr/>
          </p:nvSpPr>
          <p:spPr bwMode="auto">
            <a:xfrm>
              <a:off x="1603" y="2366"/>
              <a:ext cx="2003" cy="0"/>
            </a:xfrm>
            <a:prstGeom prst="line">
              <a:avLst/>
            </a:prstGeom>
            <a:noFill/>
            <a:ln w="57150">
              <a:solidFill>
                <a:schemeClr val="bg1"/>
              </a:solidFill>
              <a:round/>
              <a:headEnd/>
              <a:tailEnd/>
            </a:ln>
          </p:spPr>
          <p:txBody>
            <a:bodyPr/>
            <a:lstStyle/>
            <a:p>
              <a:endParaRPr lang="en-US" dirty="0"/>
            </a:p>
          </p:txBody>
        </p:sp>
        <p:sp>
          <p:nvSpPr>
            <p:cNvPr id="36" name="Line 24">
              <a:extLst>
                <a:ext uri="{FF2B5EF4-FFF2-40B4-BE49-F238E27FC236}">
                  <a16:creationId xmlns:a16="http://schemas.microsoft.com/office/drawing/2014/main" id="{3AF5B2DA-441D-49E0-9DC3-67450C743832}"/>
                </a:ext>
              </a:extLst>
            </p:cNvPr>
            <p:cNvSpPr>
              <a:spLocks noChangeShapeType="1"/>
            </p:cNvSpPr>
            <p:nvPr/>
          </p:nvSpPr>
          <p:spPr bwMode="auto">
            <a:xfrm>
              <a:off x="1419" y="2252"/>
              <a:ext cx="195" cy="116"/>
            </a:xfrm>
            <a:prstGeom prst="line">
              <a:avLst/>
            </a:prstGeom>
            <a:noFill/>
            <a:ln w="57150">
              <a:solidFill>
                <a:schemeClr val="bg1"/>
              </a:solidFill>
              <a:round/>
              <a:headEnd/>
              <a:tailEnd/>
            </a:ln>
          </p:spPr>
          <p:txBody>
            <a:bodyPr/>
            <a:lstStyle/>
            <a:p>
              <a:endParaRPr lang="en-US" dirty="0"/>
            </a:p>
          </p:txBody>
        </p:sp>
      </p:grpSp>
      <p:grpSp>
        <p:nvGrpSpPr>
          <p:cNvPr id="37" name="Group 25">
            <a:extLst>
              <a:ext uri="{FF2B5EF4-FFF2-40B4-BE49-F238E27FC236}">
                <a16:creationId xmlns:a16="http://schemas.microsoft.com/office/drawing/2014/main" id="{EC875260-AC13-4956-8A78-C56A31968360}"/>
              </a:ext>
            </a:extLst>
          </p:cNvPr>
          <p:cNvGrpSpPr>
            <a:grpSpLocks/>
          </p:cNvGrpSpPr>
          <p:nvPr/>
        </p:nvGrpSpPr>
        <p:grpSpPr bwMode="auto">
          <a:xfrm>
            <a:off x="1725613" y="4327445"/>
            <a:ext cx="4230687" cy="261938"/>
            <a:chOff x="1103" y="2759"/>
            <a:chExt cx="2845" cy="163"/>
          </a:xfrm>
        </p:grpSpPr>
        <p:sp>
          <p:nvSpPr>
            <p:cNvPr id="38" name="Line 26">
              <a:extLst>
                <a:ext uri="{FF2B5EF4-FFF2-40B4-BE49-F238E27FC236}">
                  <a16:creationId xmlns:a16="http://schemas.microsoft.com/office/drawing/2014/main" id="{B4EDA74C-C86A-49DD-A490-4015A42463C8}"/>
                </a:ext>
              </a:extLst>
            </p:cNvPr>
            <p:cNvSpPr>
              <a:spLocks noChangeShapeType="1"/>
            </p:cNvSpPr>
            <p:nvPr/>
          </p:nvSpPr>
          <p:spPr bwMode="auto">
            <a:xfrm>
              <a:off x="1314" y="2919"/>
              <a:ext cx="2634" cy="0"/>
            </a:xfrm>
            <a:prstGeom prst="line">
              <a:avLst/>
            </a:prstGeom>
            <a:noFill/>
            <a:ln w="57150">
              <a:solidFill>
                <a:schemeClr val="bg1"/>
              </a:solidFill>
              <a:round/>
              <a:headEnd/>
              <a:tailEnd/>
            </a:ln>
          </p:spPr>
          <p:txBody>
            <a:bodyPr/>
            <a:lstStyle/>
            <a:p>
              <a:endParaRPr lang="en-US" dirty="0"/>
            </a:p>
          </p:txBody>
        </p:sp>
        <p:sp>
          <p:nvSpPr>
            <p:cNvPr id="39" name="Line 27">
              <a:extLst>
                <a:ext uri="{FF2B5EF4-FFF2-40B4-BE49-F238E27FC236}">
                  <a16:creationId xmlns:a16="http://schemas.microsoft.com/office/drawing/2014/main" id="{FC39D900-90A3-4B6B-99BD-E14A4DAEA045}"/>
                </a:ext>
              </a:extLst>
            </p:cNvPr>
            <p:cNvSpPr>
              <a:spLocks noChangeShapeType="1"/>
            </p:cNvSpPr>
            <p:nvPr/>
          </p:nvSpPr>
          <p:spPr bwMode="auto">
            <a:xfrm>
              <a:off x="1103" y="2759"/>
              <a:ext cx="222" cy="163"/>
            </a:xfrm>
            <a:prstGeom prst="line">
              <a:avLst/>
            </a:prstGeom>
            <a:noFill/>
            <a:ln w="57150">
              <a:solidFill>
                <a:schemeClr val="bg1"/>
              </a:solidFill>
              <a:round/>
              <a:headEnd/>
              <a:tailEnd/>
            </a:ln>
          </p:spPr>
          <p:txBody>
            <a:bodyPr/>
            <a:lstStyle/>
            <a:p>
              <a:endParaRPr lang="en-US" dirty="0"/>
            </a:p>
          </p:txBody>
        </p:sp>
      </p:grpSp>
      <p:grpSp>
        <p:nvGrpSpPr>
          <p:cNvPr id="40" name="Group 28">
            <a:extLst>
              <a:ext uri="{FF2B5EF4-FFF2-40B4-BE49-F238E27FC236}">
                <a16:creationId xmlns:a16="http://schemas.microsoft.com/office/drawing/2014/main" id="{DCF9FE55-33E0-4F32-ACB4-5992E1DB70B3}"/>
              </a:ext>
            </a:extLst>
          </p:cNvPr>
          <p:cNvGrpSpPr>
            <a:grpSpLocks/>
          </p:cNvGrpSpPr>
          <p:nvPr/>
        </p:nvGrpSpPr>
        <p:grpSpPr bwMode="auto">
          <a:xfrm>
            <a:off x="1233488" y="5140245"/>
            <a:ext cx="5232400" cy="487363"/>
            <a:chOff x="696" y="3338"/>
            <a:chExt cx="3539" cy="319"/>
          </a:xfrm>
        </p:grpSpPr>
        <p:sp>
          <p:nvSpPr>
            <p:cNvPr id="41" name="Line 29">
              <a:extLst>
                <a:ext uri="{FF2B5EF4-FFF2-40B4-BE49-F238E27FC236}">
                  <a16:creationId xmlns:a16="http://schemas.microsoft.com/office/drawing/2014/main" id="{955531FB-CD9A-41C1-A8D0-15B571967429}"/>
                </a:ext>
              </a:extLst>
            </p:cNvPr>
            <p:cNvSpPr>
              <a:spLocks noChangeShapeType="1"/>
            </p:cNvSpPr>
            <p:nvPr/>
          </p:nvSpPr>
          <p:spPr bwMode="auto">
            <a:xfrm flipV="1">
              <a:off x="931" y="3649"/>
              <a:ext cx="3304" cy="1"/>
            </a:xfrm>
            <a:prstGeom prst="line">
              <a:avLst/>
            </a:prstGeom>
            <a:noFill/>
            <a:ln w="57150">
              <a:solidFill>
                <a:schemeClr val="bg1"/>
              </a:solidFill>
              <a:round/>
              <a:headEnd/>
              <a:tailEnd/>
            </a:ln>
          </p:spPr>
          <p:txBody>
            <a:bodyPr/>
            <a:lstStyle/>
            <a:p>
              <a:endParaRPr lang="en-US" dirty="0"/>
            </a:p>
          </p:txBody>
        </p:sp>
        <p:sp>
          <p:nvSpPr>
            <p:cNvPr id="42" name="Line 30">
              <a:extLst>
                <a:ext uri="{FF2B5EF4-FFF2-40B4-BE49-F238E27FC236}">
                  <a16:creationId xmlns:a16="http://schemas.microsoft.com/office/drawing/2014/main" id="{2FC365FC-58CB-44C6-BE31-114065C7110F}"/>
                </a:ext>
              </a:extLst>
            </p:cNvPr>
            <p:cNvSpPr>
              <a:spLocks noChangeShapeType="1"/>
            </p:cNvSpPr>
            <p:nvPr/>
          </p:nvSpPr>
          <p:spPr bwMode="auto">
            <a:xfrm>
              <a:off x="696" y="3338"/>
              <a:ext cx="249" cy="319"/>
            </a:xfrm>
            <a:prstGeom prst="line">
              <a:avLst/>
            </a:prstGeom>
            <a:noFill/>
            <a:ln w="57150">
              <a:solidFill>
                <a:schemeClr val="bg1"/>
              </a:solidFill>
              <a:round/>
              <a:headEnd/>
              <a:tailEnd/>
            </a:ln>
          </p:spPr>
          <p:txBody>
            <a:bodyPr/>
            <a:lstStyle/>
            <a:p>
              <a:endParaRPr lang="en-US" dirty="0"/>
            </a:p>
          </p:txBody>
        </p:sp>
      </p:grpSp>
      <p:sp>
        <p:nvSpPr>
          <p:cNvPr id="44" name="Rectangle 43">
            <a:extLst>
              <a:ext uri="{FF2B5EF4-FFF2-40B4-BE49-F238E27FC236}">
                <a16:creationId xmlns:a16="http://schemas.microsoft.com/office/drawing/2014/main" id="{1D877859-92E4-4D28-B884-642BB9D9893A}"/>
              </a:ext>
            </a:extLst>
          </p:cNvPr>
          <p:cNvSpPr/>
          <p:nvPr/>
        </p:nvSpPr>
        <p:spPr>
          <a:xfrm>
            <a:off x="156754" y="76200"/>
            <a:ext cx="8452261" cy="584776"/>
          </a:xfrm>
          <a:prstGeom prst="rect">
            <a:avLst/>
          </a:prstGeom>
          <a:solidFill>
            <a:schemeClr val="bg1"/>
          </a:solidFill>
        </p:spPr>
        <p:txBody>
          <a:bodyPr wrap="square">
            <a:spAutoFit/>
          </a:bodyPr>
          <a:lstStyle/>
          <a:p>
            <a:pPr algn="ctr"/>
            <a:r>
              <a:rPr lang="en-US" sz="3200" b="1" baseline="0" dirty="0">
                <a:solidFill>
                  <a:srgbClr val="092F6D"/>
                </a:solidFill>
                <a:latin typeface="Arial"/>
              </a:rPr>
              <a:t>Factors That Affect Health</a:t>
            </a:r>
          </a:p>
        </p:txBody>
      </p:sp>
      <p:sp>
        <p:nvSpPr>
          <p:cNvPr id="45" name="Rectangle 44">
            <a:extLst>
              <a:ext uri="{FF2B5EF4-FFF2-40B4-BE49-F238E27FC236}">
                <a16:creationId xmlns:a16="http://schemas.microsoft.com/office/drawing/2014/main" id="{21397C67-58B4-4B14-BE6A-552BBD4AA44C}"/>
              </a:ext>
            </a:extLst>
          </p:cNvPr>
          <p:cNvSpPr/>
          <p:nvPr/>
        </p:nvSpPr>
        <p:spPr>
          <a:xfrm>
            <a:off x="4053358" y="6587099"/>
            <a:ext cx="5090642" cy="246221"/>
          </a:xfrm>
          <a:prstGeom prst="rect">
            <a:avLst/>
          </a:prstGeom>
        </p:spPr>
        <p:txBody>
          <a:bodyPr wrap="square">
            <a:spAutoFit/>
          </a:bodyPr>
          <a:lstStyle/>
          <a:p>
            <a:r>
              <a:rPr lang="en-US" sz="1000" dirty="0">
                <a:solidFill>
                  <a:schemeClr val="tx1"/>
                </a:solidFill>
              </a:rPr>
              <a:t>Frieden TR. A framework for public health action. </a:t>
            </a:r>
            <a:r>
              <a:rPr lang="en-US" sz="1000" i="1" dirty="0">
                <a:solidFill>
                  <a:schemeClr val="tx1"/>
                </a:solidFill>
              </a:rPr>
              <a:t>Am J Public Health</a:t>
            </a:r>
            <a:r>
              <a:rPr lang="en-US" sz="1000" dirty="0">
                <a:solidFill>
                  <a:schemeClr val="tx1"/>
                </a:solidFill>
              </a:rPr>
              <a:t>. 2010;100(4):590–595.</a:t>
            </a:r>
          </a:p>
        </p:txBody>
      </p:sp>
      <p:graphicFrame>
        <p:nvGraphicFramePr>
          <p:cNvPr id="2" name="Diagram 1">
            <a:extLst>
              <a:ext uri="{FF2B5EF4-FFF2-40B4-BE49-F238E27FC236}">
                <a16:creationId xmlns:a16="http://schemas.microsoft.com/office/drawing/2014/main" id="{7DC8B3E5-5B02-4C76-87CE-01F34D6D0EFC}"/>
              </a:ext>
            </a:extLst>
          </p:cNvPr>
          <p:cNvGraphicFramePr/>
          <p:nvPr>
            <p:extLst>
              <p:ext uri="{D42A27DB-BD31-4B8C-83A1-F6EECF244321}">
                <p14:modId xmlns:p14="http://schemas.microsoft.com/office/powerpoint/2010/main" val="3123159665"/>
              </p:ext>
            </p:extLst>
          </p:nvPr>
        </p:nvGraphicFramePr>
        <p:xfrm>
          <a:off x="596221" y="1169124"/>
          <a:ext cx="6332024" cy="5231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74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ealthproconsulting.com/wp-content/uploads/2017/03/Social-Determinants.jpg">
            <a:extLst>
              <a:ext uri="{FF2B5EF4-FFF2-40B4-BE49-F238E27FC236}">
                <a16:creationId xmlns:a16="http://schemas.microsoft.com/office/drawing/2014/main" id="{ECA1964A-D1EC-4405-B41B-E3C61CDA0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761" y="916067"/>
            <a:ext cx="6808478" cy="5367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2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B9550B-A520-4FDC-B310-BFBC99B03676}"/>
              </a:ext>
            </a:extLst>
          </p:cNvPr>
          <p:cNvGrpSpPr/>
          <p:nvPr/>
        </p:nvGrpSpPr>
        <p:grpSpPr>
          <a:xfrm>
            <a:off x="2125133" y="1636889"/>
            <a:ext cx="4893733" cy="4277064"/>
            <a:chOff x="1524000" y="1397000"/>
            <a:chExt cx="6096000" cy="4064000"/>
          </a:xfrm>
        </p:grpSpPr>
        <p:graphicFrame>
          <p:nvGraphicFramePr>
            <p:cNvPr id="2" name="Diagram 1">
              <a:extLst>
                <a:ext uri="{FF2B5EF4-FFF2-40B4-BE49-F238E27FC236}">
                  <a16:creationId xmlns:a16="http://schemas.microsoft.com/office/drawing/2014/main" id="{2F0FD5F4-5DD1-470D-8FDF-DE4F5999C63E}"/>
                </a:ext>
              </a:extLst>
            </p:cNvPr>
            <p:cNvGraphicFramePr/>
            <p:nvPr>
              <p:extLst>
                <p:ext uri="{D42A27DB-BD31-4B8C-83A1-F6EECF244321}">
                  <p14:modId xmlns:p14="http://schemas.microsoft.com/office/powerpoint/2010/main" val="1585264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28EBE469-7753-4D1A-8E68-6D0A3504ED3D}"/>
                </a:ext>
              </a:extLst>
            </p:cNvPr>
            <p:cNvSpPr/>
            <p:nvPr/>
          </p:nvSpPr>
          <p:spPr>
            <a:xfrm>
              <a:off x="3817524" y="2887133"/>
              <a:ext cx="1514593" cy="10837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SDOH</a:t>
              </a:r>
              <a:endParaRPr lang="en-GB" sz="2000" dirty="0"/>
            </a:p>
          </p:txBody>
        </p:sp>
      </p:grpSp>
      <p:sp>
        <p:nvSpPr>
          <p:cNvPr id="5" name="TextBox 4">
            <a:extLst>
              <a:ext uri="{FF2B5EF4-FFF2-40B4-BE49-F238E27FC236}">
                <a16:creationId xmlns:a16="http://schemas.microsoft.com/office/drawing/2014/main" id="{77FEFB08-E15D-47F8-B25A-3B0374002882}"/>
              </a:ext>
            </a:extLst>
          </p:cNvPr>
          <p:cNvSpPr txBox="1"/>
          <p:nvPr/>
        </p:nvSpPr>
        <p:spPr>
          <a:xfrm>
            <a:off x="2210371" y="6177507"/>
            <a:ext cx="6933629" cy="307777"/>
          </a:xfrm>
          <a:prstGeom prst="rect">
            <a:avLst/>
          </a:prstGeom>
          <a:noFill/>
        </p:spPr>
        <p:txBody>
          <a:bodyPr wrap="none" rtlCol="0">
            <a:spAutoFit/>
          </a:bodyPr>
          <a:lstStyle/>
          <a:p>
            <a:r>
              <a:rPr lang="en-GB" sz="1400" dirty="0"/>
              <a:t>https://www.healthypeople.gov/2020/topics-objectives/topic/social-determinants-of-health</a:t>
            </a:r>
          </a:p>
        </p:txBody>
      </p:sp>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944047"/>
            <a:ext cx="8229600" cy="1143000"/>
          </a:xfrm>
        </p:spPr>
        <p:txBody>
          <a:bodyPr>
            <a:normAutofit fontScale="90000"/>
          </a:bodyPr>
          <a:lstStyle/>
          <a:p>
            <a:pPr algn="l"/>
            <a:r>
              <a:rPr lang="en-US" dirty="0"/>
              <a:t>Healthy People 2020 Approach to SDOH</a:t>
            </a:r>
          </a:p>
        </p:txBody>
      </p:sp>
    </p:spTree>
    <p:extLst>
      <p:ext uri="{BB962C8B-B14F-4D97-AF65-F5344CB8AC3E}">
        <p14:creationId xmlns:p14="http://schemas.microsoft.com/office/powerpoint/2010/main" val="370776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FEFB08-E15D-47F8-B25A-3B0374002882}"/>
              </a:ext>
            </a:extLst>
          </p:cNvPr>
          <p:cNvSpPr txBox="1"/>
          <p:nvPr/>
        </p:nvSpPr>
        <p:spPr>
          <a:xfrm>
            <a:off x="117566" y="5795331"/>
            <a:ext cx="6933629" cy="307777"/>
          </a:xfrm>
          <a:prstGeom prst="rect">
            <a:avLst/>
          </a:prstGeom>
          <a:noFill/>
        </p:spPr>
        <p:txBody>
          <a:bodyPr wrap="none" rtlCol="0">
            <a:spAutoFit/>
          </a:bodyPr>
          <a:lstStyle/>
          <a:p>
            <a:r>
              <a:rPr lang="en-GB" sz="1400" dirty="0"/>
              <a:t>https://www.healthypeople.gov/2020/topics-objectives/topic/social-determinants-of-health</a:t>
            </a:r>
          </a:p>
        </p:txBody>
      </p:sp>
      <p:sp>
        <p:nvSpPr>
          <p:cNvPr id="7" name="Title 1">
            <a:extLst>
              <a:ext uri="{FF2B5EF4-FFF2-40B4-BE49-F238E27FC236}">
                <a16:creationId xmlns:a16="http://schemas.microsoft.com/office/drawing/2014/main" id="{EF7E4744-1F4A-47CB-97DC-A0EAAD8BD348}"/>
              </a:ext>
            </a:extLst>
          </p:cNvPr>
          <p:cNvSpPr>
            <a:spLocks noGrp="1"/>
          </p:cNvSpPr>
          <p:nvPr>
            <p:ph type="title"/>
          </p:nvPr>
        </p:nvSpPr>
        <p:spPr>
          <a:xfrm>
            <a:off x="457200" y="767699"/>
            <a:ext cx="8229600" cy="1143000"/>
          </a:xfrm>
        </p:spPr>
        <p:txBody>
          <a:bodyPr>
            <a:normAutofit fontScale="90000"/>
          </a:bodyPr>
          <a:lstStyle/>
          <a:p>
            <a:r>
              <a:rPr lang="en-US" dirty="0"/>
              <a:t>Healthy People 2020 Approach to SDOH</a:t>
            </a:r>
          </a:p>
        </p:txBody>
      </p:sp>
      <p:graphicFrame>
        <p:nvGraphicFramePr>
          <p:cNvPr id="6" name="Diagram 5">
            <a:extLst>
              <a:ext uri="{FF2B5EF4-FFF2-40B4-BE49-F238E27FC236}">
                <a16:creationId xmlns:a16="http://schemas.microsoft.com/office/drawing/2014/main" id="{90D83C8C-8CB2-4A4A-8B99-FFDE4A867183}"/>
              </a:ext>
            </a:extLst>
          </p:cNvPr>
          <p:cNvGraphicFramePr/>
          <p:nvPr>
            <p:extLst>
              <p:ext uri="{D42A27DB-BD31-4B8C-83A1-F6EECF244321}">
                <p14:modId xmlns:p14="http://schemas.microsoft.com/office/powerpoint/2010/main" val="2437597069"/>
              </p:ext>
            </p:extLst>
          </p:nvPr>
        </p:nvGraphicFramePr>
        <p:xfrm>
          <a:off x="13062" y="640529"/>
          <a:ext cx="9104812" cy="6021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2921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2899</TotalTime>
  <Words>2319</Words>
  <Application>Microsoft Office PowerPoint</Application>
  <PresentationFormat>On-screen Show (4:3)</PresentationFormat>
  <Paragraphs>240</Paragraphs>
  <Slides>28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Helvetica</vt:lpstr>
      <vt:lpstr>Wingdings</vt:lpstr>
      <vt:lpstr>Office Theme</vt:lpstr>
      <vt:lpstr>Designing a Social Determinants of Health Curriculum Through Interprofessional Education and Community Partnership</vt:lpstr>
      <vt:lpstr>Disclosures</vt:lpstr>
      <vt:lpstr>Objectives</vt:lpstr>
      <vt:lpstr>Main Objective</vt:lpstr>
      <vt:lpstr>PowerPoint Presentation</vt:lpstr>
      <vt:lpstr>PowerPoint Presentation</vt:lpstr>
      <vt:lpstr>PowerPoint Presentation</vt:lpstr>
      <vt:lpstr>Healthy People 2020 Approach to SDOH</vt:lpstr>
      <vt:lpstr>Healthy People 2020 Approach to SDOH</vt:lpstr>
      <vt:lpstr>Designing Web Modules</vt:lpstr>
      <vt:lpstr>Designing Web Modules:  student-driven process</vt:lpstr>
      <vt:lpstr>Digital Module Content</vt:lpstr>
      <vt:lpstr>Designing Web Modules:  student-driven process</vt:lpstr>
      <vt:lpstr>Digital Module Content</vt:lpstr>
      <vt:lpstr>Digital Modules: Interactive Exercises</vt:lpstr>
      <vt:lpstr>Barriers to Implementation</vt:lpstr>
      <vt:lpstr>Implementation: Pilot #1:  Rural Interprofessional Health Initiative Course  </vt:lpstr>
      <vt:lpstr>Building Campus-Community Partnerships</vt:lpstr>
      <vt:lpstr>Student Feedback</vt:lpstr>
      <vt:lpstr>Student Feedback</vt:lpstr>
      <vt:lpstr>Student Feedback</vt:lpstr>
      <vt:lpstr>Student Feedback</vt:lpstr>
      <vt:lpstr>Students’ Change in Knowledge and Confidence Working with Underserved Populations (Wake Forest SOM)</vt:lpstr>
      <vt:lpstr>Students’ Change in Knowledge and Confidence Working with Underserved Populations (Wake Forest SOM)</vt:lpstr>
      <vt:lpstr>Barriers to Implementation</vt:lpstr>
      <vt:lpstr>Implementation: Pilot #2: Community-Based Longitudinal Course</vt:lpstr>
      <vt:lpstr>Questions for Discussion</vt:lpstr>
      <vt:lpstr>PowerPoint Presentation</vt:lpstr>
    </vt:vector>
  </TitlesOfParts>
  <Company>STFM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Alexander Kaysin</cp:lastModifiedBy>
  <cp:revision>197</cp:revision>
  <dcterms:created xsi:type="dcterms:W3CDTF">2013-07-17T19:19:39Z</dcterms:created>
  <dcterms:modified xsi:type="dcterms:W3CDTF">2019-02-01T18:56:29Z</dcterms:modified>
</cp:coreProperties>
</file>