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/>
    <p:restoredTop sz="94558"/>
  </p:normalViewPr>
  <p:slideViewPr>
    <p:cSldViewPr snapToGrid="0" snapToObjects="1">
      <p:cViewPr varScale="1">
        <p:scale>
          <a:sx n="110" d="100"/>
          <a:sy n="110" d="100"/>
        </p:scale>
        <p:origin x="20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FD317-F88F-4E2C-A716-6FF43B068DB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E4D4-8D3B-4A4E-9114-C80C2C0F3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 sample scoring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D1D3F-CC09-444E-8715-4269CF880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0857" y="1480616"/>
            <a:ext cx="6959286" cy="1470025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6732" y="3092116"/>
            <a:ext cx="6853411" cy="923330"/>
          </a:xfrm>
          <a:gradFill flip="none" rotWithShape="1">
            <a:gsLst>
              <a:gs pos="1000">
                <a:schemeClr val="accent6"/>
              </a:gs>
              <a:gs pos="1000">
                <a:schemeClr val="bg1"/>
              </a:gs>
            </a:gsLst>
            <a:lin ang="0" scaled="1"/>
            <a:tileRect/>
          </a:gradFill>
          <a:effectLst/>
        </p:spPr>
        <p:txBody>
          <a:bodyPr lIns="274320" t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1068404"/>
            <a:ext cx="8229600" cy="84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088683"/>
            <a:ext cx="8229600" cy="412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13CAF-5F83-774F-A930-5B042D24A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078029"/>
            <a:ext cx="4114800" cy="1414914"/>
          </a:xfrm>
          <a:ln>
            <a:noFill/>
          </a:ln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here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7CFB4D8-0201-784A-BCD3-3F8B8F114C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078029"/>
            <a:ext cx="3913188" cy="5005271"/>
          </a:xfrm>
        </p:spPr>
        <p:txBody>
          <a:bodyPr/>
          <a:lstStyle/>
          <a:p>
            <a:r>
              <a:rPr lang="en-US" dirty="0"/>
              <a:t>Click icon to add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4D75E5E-3848-A541-AEEB-66EED540A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2685448"/>
            <a:ext cx="4114800" cy="339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6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6444EF1-F302-D147-B06A-519B00527A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73612" y="1078029"/>
            <a:ext cx="3913188" cy="5005271"/>
          </a:xfrm>
        </p:spPr>
        <p:txBody>
          <a:bodyPr/>
          <a:lstStyle/>
          <a:p>
            <a:r>
              <a:rPr lang="en-US" dirty="0"/>
              <a:t>Click icon to add photo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08603B33-C2A0-794C-9A54-72D5E506D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685448"/>
            <a:ext cx="4114800" cy="339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7BF78AD-A83B-F943-9798-1A8055EE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8029"/>
            <a:ext cx="4114800" cy="1414914"/>
          </a:xfrm>
          <a:ln>
            <a:noFill/>
          </a:ln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here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86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9120F-C578-2C4A-B9F7-1DED2AE5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C2C1448-C593-CF4B-8DBA-BA9F8135E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99" y="2300537"/>
            <a:ext cx="4008923" cy="382112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98A6E4B8-8718-CD49-B746-84311C80F4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7877" y="2300537"/>
            <a:ext cx="4008923" cy="38211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7E607-FA20-AD4D-98B1-E7A80DFA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C85D90-8C13-4D44-9F56-15CD6BA1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BA5DC6-6F2A-5248-908A-6235FBAB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20CABC-F7CD-B749-A7BE-CF280347BFD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3CC7AA-B1D8-F041-A42D-ABD1981B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93E1D7-22F5-C74A-953E-2CB6829B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DCD51A-871F-A345-A23E-62F848D0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5C789A-ED35-5648-99B9-EA7AC06E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71B44-D452-1E4E-B7FE-15007A76B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EB8C6A-57C5-7F4E-83F4-8541EA26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B69E00-529D-224A-8B53-A39A9A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20CABC-F7CD-B749-A7BE-CF280347BFD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CC461C-1F81-A94C-858E-30950F05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79600E-0DE3-864E-BB1A-ADB06E20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DCD51A-871F-A345-A23E-62F848D0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6D44D-F05F-574D-98F1-22A33952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2C6D99-A13E-3040-A2B0-1821D6E9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2884EF-9768-764A-970E-F335C5967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D6AA22-CB44-0942-A53D-FAEE8902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20CABC-F7CD-B749-A7BE-CF280347BFD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76A953-8680-EA4A-818A-6C3FF4E2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D87AAE-9186-C440-A470-D8D4CB2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DCD51A-871F-A345-A23E-62F848D0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40295-D55D-0640-A988-193A8B5A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9BA3D-AEFC-5B43-B422-DC2F94EE4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F928F7-010C-BC40-A4F9-F6A0784F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20CABC-F7CD-B749-A7BE-CF280347BFD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1242A0-B1CB-FC48-BD03-399AD4C3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45ECA6-AFC5-DB45-8324-DFD4F86C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DCD51A-871F-A345-A23E-62F848D0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3D9BAC-59E9-684D-A5B8-CF2D4F14D04D}"/>
              </a:ext>
            </a:extLst>
          </p:cNvPr>
          <p:cNvSpPr txBox="1"/>
          <p:nvPr userDrawn="1"/>
        </p:nvSpPr>
        <p:spPr>
          <a:xfrm>
            <a:off x="-59635" y="6410739"/>
            <a:ext cx="3568149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36576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Join the conversation on Twitter: #STFM19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537069-74CB-414B-A376-180A604F2714}"/>
              </a:ext>
            </a:extLst>
          </p:cNvPr>
          <p:cNvSpPr txBox="1"/>
          <p:nvPr userDrawn="1"/>
        </p:nvSpPr>
        <p:spPr>
          <a:xfrm>
            <a:off x="8441355" y="6410739"/>
            <a:ext cx="762281" cy="276999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rIns="365760" rtlCol="0">
            <a:spAutoFit/>
          </a:bodyPr>
          <a:lstStyle/>
          <a:p>
            <a:pPr algn="l"/>
            <a:fld id="{4FEC295B-1AF7-4C4C-BF81-648092A4489C}" type="slidenum">
              <a:rPr lang="en-US" sz="1200" b="1" smtClean="0">
                <a:solidFill>
                  <a:schemeClr val="bg1"/>
                </a:solidFill>
                <a:latin typeface="Helvetica" pitchFamily="2" charset="0"/>
              </a:rPr>
              <a:pPr algn="l"/>
              <a:t>‹#›</a:t>
            </a:fld>
            <a:endParaRPr lang="en-US" sz="1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6F679A-DEA0-9A4D-8836-E8BAC9E813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55258" y="79142"/>
            <a:ext cx="1496292" cy="653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074C25-55F0-014B-9234-93FA875A15D8}"/>
              </a:ext>
            </a:extLst>
          </p:cNvPr>
          <p:cNvSpPr txBox="1"/>
          <p:nvPr userDrawn="1"/>
        </p:nvSpPr>
        <p:spPr>
          <a:xfrm>
            <a:off x="363572" y="182805"/>
            <a:ext cx="524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chemeClr val="bg1"/>
                </a:solidFill>
                <a:latin typeface="Helvetica" pitchFamily="2" charset="0"/>
              </a:rPr>
              <a:t>2019 Annual Spring Conference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polleverywhere.com/free_text_polls/fHmygvCMOOyuBQBjUAS5q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fp.org/cme/subscriptions/fp-essentials/editions/471-ed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14F3D-4F76-9248-A440-C716E3EE5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 well-being: Teaching resiliency and office efficiency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5712A4-0145-984C-A91B-BA8CFE716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732" y="3092116"/>
            <a:ext cx="6853411" cy="1015663"/>
          </a:xfrm>
        </p:spPr>
        <p:txBody>
          <a:bodyPr/>
          <a:lstStyle/>
          <a:p>
            <a:r>
              <a:rPr lang="en-US" dirty="0"/>
              <a:t>Matt Martin, PhD, LMFT</a:t>
            </a:r>
          </a:p>
          <a:p>
            <a:r>
              <a:rPr lang="en-US" dirty="0"/>
              <a:t>Lenny </a:t>
            </a:r>
            <a:r>
              <a:rPr lang="en-US" dirty="0" err="1"/>
              <a:t>Salzberg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22808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BE068-06B1-5B45-93C1-D6C3064C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0602"/>
            <a:ext cx="8229600" cy="1027580"/>
          </a:xfrm>
        </p:spPr>
        <p:txBody>
          <a:bodyPr/>
          <a:lstStyle/>
          <a:p>
            <a:r>
              <a:rPr lang="en-US" dirty="0"/>
              <a:t>2 – RECOGNIZE STRESS VIA MINDFULNESS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8B3FF64-0FC1-4540-932C-1F569DC3F7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561643"/>
            <a:ext cx="3886200" cy="259315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BAD4C8-3045-8948-A677-E9FA65C51B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Commit to increasing awareness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Sitting meditation before start of clinic each AM or PM</a:t>
            </a:r>
          </a:p>
          <a:p>
            <a:pPr lvl="1"/>
            <a:r>
              <a:rPr lang="en-US" dirty="0"/>
              <a:t>Turning off all music/news on way home from work</a:t>
            </a:r>
          </a:p>
          <a:p>
            <a:pPr lvl="1"/>
            <a:r>
              <a:rPr lang="en-US" dirty="0"/>
              <a:t>Controlled breathing before walking into exam room</a:t>
            </a:r>
          </a:p>
          <a:p>
            <a:pPr lvl="1"/>
            <a:r>
              <a:rPr lang="en-US" dirty="0"/>
              <a:t>Pay attention to your feet when sitting or standing</a:t>
            </a:r>
          </a:p>
          <a:p>
            <a:pPr lvl="1"/>
            <a:r>
              <a:rPr lang="en-US" dirty="0"/>
              <a:t>Identify emotion in vivo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B4BF817-7C60-DE4D-BCE4-A67903EB1F2D}"/>
              </a:ext>
            </a:extLst>
          </p:cNvPr>
          <p:cNvSpPr/>
          <p:nvPr/>
        </p:nvSpPr>
        <p:spPr>
          <a:xfrm>
            <a:off x="7054936" y="5885526"/>
            <a:ext cx="925930" cy="92593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421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377F7-4DFF-4644-B205-DDB4A1CB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IDENTIFY CHANGES AT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FB2D619-BE2A-C445-B93E-20B2CFBF5C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First, identify changes within your control</a:t>
            </a:r>
          </a:p>
          <a:p>
            <a:r>
              <a:rPr lang="en-US" dirty="0"/>
              <a:t>Second, talk to decision makers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Requesting reduction in work hours and responsibilities</a:t>
            </a:r>
          </a:p>
          <a:p>
            <a:pPr lvl="1"/>
            <a:r>
              <a:rPr lang="en-US" dirty="0"/>
              <a:t>Increase office efficiency</a:t>
            </a:r>
          </a:p>
          <a:p>
            <a:pPr lvl="1"/>
            <a:r>
              <a:rPr lang="en-US" dirty="0"/>
              <a:t>Engage leadership in organizational changes</a:t>
            </a:r>
          </a:p>
          <a:p>
            <a:pPr lvl="1"/>
            <a:r>
              <a:rPr lang="en-US" dirty="0"/>
              <a:t>Change critical aspects of care delivery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513C825-6508-2E47-AE8C-672B9537A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5576" y="2226468"/>
            <a:ext cx="4031741" cy="23115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C247B30D-A622-E540-9BF4-B303F4F20C30}"/>
              </a:ext>
            </a:extLst>
          </p:cNvPr>
          <p:cNvSpPr/>
          <p:nvPr/>
        </p:nvSpPr>
        <p:spPr>
          <a:xfrm>
            <a:off x="7077656" y="5880618"/>
            <a:ext cx="925930" cy="92593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9663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737046-B978-3D4D-8065-ED3BCB67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036245"/>
          </a:xfrm>
        </p:spPr>
        <p:txBody>
          <a:bodyPr/>
          <a:lstStyle/>
          <a:p>
            <a:r>
              <a:rPr lang="en-US" dirty="0"/>
              <a:t>4 – INCORPORATE RESILIENCY INTO YOUR LIFE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87F840-F80F-BE48-B616-FBF20A7949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Mindfulness</a:t>
            </a:r>
          </a:p>
          <a:p>
            <a:r>
              <a:rPr lang="en-US" dirty="0"/>
              <a:t>Stress management</a:t>
            </a:r>
          </a:p>
          <a:p>
            <a:r>
              <a:rPr lang="en-US" dirty="0"/>
              <a:t>Small group discussions</a:t>
            </a:r>
          </a:p>
          <a:p>
            <a:r>
              <a:rPr lang="en-US" dirty="0"/>
              <a:t>Self-compassion</a:t>
            </a:r>
          </a:p>
          <a:p>
            <a:r>
              <a:rPr lang="en-US" dirty="0"/>
              <a:t>Gratitude journals</a:t>
            </a:r>
          </a:p>
          <a:p>
            <a:r>
              <a:rPr lang="en-US" dirty="0"/>
              <a:t>Physical activity</a:t>
            </a:r>
          </a:p>
          <a:p>
            <a:r>
              <a:rPr lang="en-US" dirty="0"/>
              <a:t>Nutritious eating</a:t>
            </a:r>
          </a:p>
          <a:p>
            <a:r>
              <a:rPr lang="en-US" dirty="0"/>
              <a:t>Restful sleep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D1FBDD0-6EE0-0E42-A298-5E4F401836E9}"/>
              </a:ext>
            </a:extLst>
          </p:cNvPr>
          <p:cNvSpPr/>
          <p:nvPr/>
        </p:nvSpPr>
        <p:spPr>
          <a:xfrm>
            <a:off x="7090260" y="5891659"/>
            <a:ext cx="925930" cy="92593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STEP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79E014E-62E1-F44A-B988-3614D9EAEB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FBE38F7-3281-A240-9DF5-9FCE6055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00" y="2125267"/>
            <a:ext cx="2157955" cy="3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2CBA8D5-A6AD-6144-96B6-23DFF06C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B4838E6-0036-C546-9D28-50681C4F3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Efficiency and Physician Well-Being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“Seeing patients isn’t fun.  I spend more time pushing buttons and staring at a computer screen than I actually spend talking with patients. Don’t get me started on phone messages and refill requests.”</a:t>
            </a:r>
          </a:p>
          <a:p>
            <a:r>
              <a:rPr lang="en-US" dirty="0" smtClean="0"/>
              <a:t>Does this sound familiar? Did you choose family medicine for the paperwork? Do you enjoy completing FMLA forms and prior authorizations?</a:t>
            </a:r>
          </a:p>
          <a:p>
            <a:r>
              <a:rPr lang="en-US" dirty="0" smtClean="0"/>
              <a:t>Offices with:</a:t>
            </a:r>
          </a:p>
          <a:p>
            <a:pPr lvl="1"/>
            <a:r>
              <a:rPr lang="en-US" dirty="0" smtClean="0"/>
              <a:t>less chaos report less stress and less burnout</a:t>
            </a:r>
          </a:p>
          <a:p>
            <a:pPr lvl="1"/>
            <a:r>
              <a:rPr lang="en-US" dirty="0" smtClean="0"/>
              <a:t>more difficulty providing high quality care report more burnout</a:t>
            </a:r>
            <a:r>
              <a:rPr lang="en-US" baseline="30000" dirty="0" smtClean="0"/>
              <a:t>6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office inefficiency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Pre-visit</a:t>
            </a:r>
          </a:p>
          <a:p>
            <a:r>
              <a:rPr lang="en-US" dirty="0" smtClean="0"/>
              <a:t>During visit</a:t>
            </a:r>
          </a:p>
          <a:p>
            <a:r>
              <a:rPr lang="en-US" dirty="0" smtClean="0"/>
              <a:t>Post-visit</a:t>
            </a:r>
          </a:p>
        </p:txBody>
      </p:sp>
    </p:spTree>
    <p:extLst>
      <p:ext uri="{BB962C8B-B14F-4D97-AF65-F5344CB8AC3E}">
        <p14:creationId xmlns:p14="http://schemas.microsoft.com/office/powerpoint/2010/main" val="4707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office inefficiency- Previsit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18091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Related to visits:</a:t>
            </a:r>
          </a:p>
          <a:p>
            <a:pPr lvl="2"/>
            <a:r>
              <a:rPr lang="en-US" dirty="0" smtClean="0"/>
              <a:t>Missed appointments</a:t>
            </a:r>
          </a:p>
          <a:p>
            <a:pPr lvl="2"/>
            <a:r>
              <a:rPr lang="en-US" dirty="0" smtClean="0"/>
              <a:t>Late patients</a:t>
            </a:r>
          </a:p>
          <a:p>
            <a:pPr lvl="2"/>
            <a:r>
              <a:rPr lang="en-US" dirty="0" smtClean="0"/>
              <a:t>Length of visits</a:t>
            </a:r>
          </a:p>
          <a:p>
            <a:pPr lvl="1"/>
            <a:r>
              <a:rPr lang="en-US" dirty="0" smtClean="0"/>
              <a:t>Telephone messages/flags</a:t>
            </a:r>
          </a:p>
          <a:p>
            <a:pPr lvl="1"/>
            <a:r>
              <a:rPr lang="en-US" dirty="0" smtClean="0"/>
              <a:t>Portal messages</a:t>
            </a:r>
          </a:p>
          <a:p>
            <a:pPr lvl="1"/>
            <a:r>
              <a:rPr lang="en-US" dirty="0" smtClean="0"/>
              <a:t>Insurance eligibility verification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office inefficiency- During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Practice layout:</a:t>
            </a:r>
          </a:p>
          <a:p>
            <a:pPr lvl="2"/>
            <a:r>
              <a:rPr lang="en-US" dirty="0" smtClean="0"/>
              <a:t>Unnecessary patient movement</a:t>
            </a:r>
          </a:p>
          <a:p>
            <a:pPr lvl="2"/>
            <a:r>
              <a:rPr lang="en-US" dirty="0" smtClean="0"/>
              <a:t>Bottlenecks</a:t>
            </a:r>
          </a:p>
          <a:p>
            <a:pPr lvl="1"/>
            <a:r>
              <a:rPr lang="en-US" dirty="0" smtClean="0"/>
              <a:t>Inaccessible patient records</a:t>
            </a:r>
          </a:p>
          <a:p>
            <a:pPr lvl="1"/>
            <a:r>
              <a:rPr lang="en-US" dirty="0" smtClean="0"/>
              <a:t>Poor delegation</a:t>
            </a:r>
          </a:p>
          <a:p>
            <a:pPr lvl="1"/>
            <a:r>
              <a:rPr lang="en-US" dirty="0" smtClean="0"/>
              <a:t>Variable staffing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causes of office inefficiency- After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High volume of prescription refill requests</a:t>
            </a:r>
          </a:p>
          <a:p>
            <a:pPr lvl="1"/>
            <a:r>
              <a:rPr lang="en-US" dirty="0" smtClean="0"/>
              <a:t>Dealing with insurances regarding prescription coverage/ test coverage</a:t>
            </a:r>
          </a:p>
          <a:p>
            <a:pPr lvl="1"/>
            <a:r>
              <a:rPr lang="en-US" dirty="0" smtClean="0"/>
              <a:t>Getting prior authorization </a:t>
            </a:r>
          </a:p>
          <a:p>
            <a:pPr lvl="1"/>
            <a:r>
              <a:rPr lang="en-US" dirty="0" smtClean="0"/>
              <a:t>Test results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Strategies for office efficiency: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Scribes</a:t>
            </a:r>
          </a:p>
          <a:p>
            <a:r>
              <a:rPr lang="en-US" dirty="0" smtClean="0"/>
              <a:t>EHR templates</a:t>
            </a:r>
          </a:p>
          <a:p>
            <a:r>
              <a:rPr lang="en-US" dirty="0" smtClean="0"/>
              <a:t>Streamlined prescription refills</a:t>
            </a:r>
          </a:p>
          <a:p>
            <a:r>
              <a:rPr lang="en-US" dirty="0" smtClean="0"/>
              <a:t>Prior authorizations</a:t>
            </a:r>
          </a:p>
          <a:p>
            <a:r>
              <a:rPr lang="en-US" dirty="0" smtClean="0"/>
              <a:t>Improved appointment scheduling</a:t>
            </a:r>
          </a:p>
          <a:p>
            <a:r>
              <a:rPr lang="en-US" dirty="0" smtClean="0"/>
              <a:t>Template flexibility</a:t>
            </a:r>
          </a:p>
          <a:p>
            <a:r>
              <a:rPr lang="en-US" dirty="0" smtClean="0"/>
              <a:t>Group visits</a:t>
            </a:r>
          </a:p>
          <a:p>
            <a:r>
              <a:rPr lang="en-US" dirty="0" smtClean="0"/>
              <a:t>Asynchronous visits</a:t>
            </a:r>
          </a:p>
          <a:p>
            <a:r>
              <a:rPr lang="en-US" dirty="0" smtClean="0"/>
              <a:t>Advanced Practice Providers</a:t>
            </a:r>
          </a:p>
          <a:p>
            <a:r>
              <a:rPr lang="en-US" dirty="0" smtClean="0"/>
              <a:t>Huddles</a:t>
            </a:r>
          </a:p>
          <a:p>
            <a:r>
              <a:rPr lang="en-US" dirty="0" smtClean="0"/>
              <a:t>Proactive planned care</a:t>
            </a:r>
          </a:p>
          <a:p>
            <a:r>
              <a:rPr lang="en-US" dirty="0" smtClean="0"/>
              <a:t>Integrated care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0E6067-D3A4-D84E-B619-5DE8D3E3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A5CE0A-2403-8F41-8232-6A4B92FA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Evaluate a four-step model for developing resiliency in medicine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Identify practice-based strategies for increasing office efficiency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Implement recommendations into </a:t>
            </a:r>
            <a:r>
              <a:rPr lang="en-US" dirty="0" smtClean="0"/>
              <a:t>your </a:t>
            </a:r>
            <a:r>
              <a:rPr lang="en-US" dirty="0"/>
              <a:t>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26399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Training medical assistants as scribes for EHR data entry improves efficiency and patient satisfaction</a:t>
            </a:r>
          </a:p>
          <a:p>
            <a:r>
              <a:rPr lang="en-US" dirty="0" smtClean="0"/>
              <a:t>In one study:</a:t>
            </a:r>
          </a:p>
          <a:p>
            <a:pPr lvl="1"/>
            <a:r>
              <a:rPr lang="en-US" dirty="0" smtClean="0"/>
              <a:t>Cut documentation time by 5 hours per week per physician</a:t>
            </a:r>
          </a:p>
          <a:p>
            <a:pPr lvl="1"/>
            <a:r>
              <a:rPr lang="en-US" dirty="0" smtClean="0"/>
              <a:t>High degree of physician satisfaction</a:t>
            </a:r>
          </a:p>
          <a:p>
            <a:pPr lvl="1"/>
            <a:r>
              <a:rPr lang="en-US" dirty="0" smtClean="0"/>
              <a:t>Improved ability to stay on schedule</a:t>
            </a:r>
          </a:p>
          <a:p>
            <a:pPr lvl="1"/>
            <a:r>
              <a:rPr lang="en-US" dirty="0" smtClean="0"/>
              <a:t>Increased likelihood of completing notes at the end of each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Streamlines documentation</a:t>
            </a:r>
          </a:p>
          <a:p>
            <a:r>
              <a:rPr lang="en-US" dirty="0" smtClean="0"/>
              <a:t>Customize ROS and PE template to correspond with your usual practice</a:t>
            </a:r>
          </a:p>
          <a:p>
            <a:r>
              <a:rPr lang="en-US" dirty="0" smtClean="0"/>
              <a:t>Consider templates for common conditions </a:t>
            </a:r>
          </a:p>
          <a:p>
            <a:pPr lvl="1"/>
            <a:r>
              <a:rPr lang="en-US" dirty="0" smtClean="0"/>
              <a:t>Examples here include weight loss, ob visit, diabetes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Streamlined prescription refills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“Synchronized bundled prescription renewal”</a:t>
            </a:r>
          </a:p>
          <a:p>
            <a:r>
              <a:rPr lang="en-US" dirty="0" smtClean="0"/>
              <a:t>Policy for opioids</a:t>
            </a:r>
          </a:p>
          <a:p>
            <a:r>
              <a:rPr lang="en-US" dirty="0" smtClean="0"/>
              <a:t>Policy for antibiotics outside of office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authorizations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Physicians spend more than 30 minutes per day on formularies and prior authorizations</a:t>
            </a:r>
          </a:p>
          <a:p>
            <a:r>
              <a:rPr lang="en-US" dirty="0" smtClean="0"/>
              <a:t>One option is to examine which payers require frequent prior authorizations and balance that with level of reimbursement</a:t>
            </a:r>
          </a:p>
          <a:p>
            <a:r>
              <a:rPr lang="en-US" dirty="0" smtClean="0"/>
              <a:t>Payer websites save time</a:t>
            </a:r>
          </a:p>
          <a:p>
            <a:r>
              <a:rPr lang="en-US" dirty="0" smtClean="0"/>
              <a:t>Designating specific staff members for this task</a:t>
            </a:r>
          </a:p>
          <a:p>
            <a:pPr lvl="1"/>
            <a:r>
              <a:rPr lang="en-US" dirty="0" smtClean="0"/>
              <a:t>Become skilled</a:t>
            </a:r>
          </a:p>
          <a:p>
            <a:pPr lvl="1"/>
            <a:r>
              <a:rPr lang="en-US" dirty="0" smtClean="0"/>
              <a:t>Develop relationships</a:t>
            </a:r>
          </a:p>
          <a:p>
            <a:r>
              <a:rPr lang="en-US" dirty="0" smtClean="0"/>
              <a:t>Electronic prior authorizations can save time</a:t>
            </a:r>
          </a:p>
        </p:txBody>
      </p:sp>
    </p:spTree>
    <p:extLst>
      <p:ext uri="{BB962C8B-B14F-4D97-AF65-F5344CB8AC3E}">
        <p14:creationId xmlns:p14="http://schemas.microsoft.com/office/powerpoint/2010/main" val="10027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Missed appointment rates can be as high as 31%</a:t>
            </a:r>
          </a:p>
          <a:p>
            <a:pPr lvl="1"/>
            <a:r>
              <a:rPr lang="en-US" dirty="0" smtClean="0"/>
              <a:t>Reminder phone calls and/or texts can help</a:t>
            </a:r>
          </a:p>
          <a:p>
            <a:r>
              <a:rPr lang="en-US" dirty="0" smtClean="0"/>
              <a:t>Overbooking can increase patient wait time and staff overtime</a:t>
            </a:r>
          </a:p>
          <a:p>
            <a:pPr lvl="1"/>
            <a:r>
              <a:rPr lang="en-US" dirty="0" smtClean="0"/>
              <a:t>Generating schedules based on patient probability of missing appointments can address this</a:t>
            </a:r>
          </a:p>
          <a:p>
            <a:r>
              <a:rPr lang="en-US" dirty="0" smtClean="0"/>
              <a:t>Late patients can lead to staff overtime</a:t>
            </a:r>
          </a:p>
          <a:p>
            <a:pPr lvl="1"/>
            <a:r>
              <a:rPr lang="en-US" dirty="0" smtClean="0"/>
              <a:t>Patients can be rescheduled to another day</a:t>
            </a:r>
          </a:p>
          <a:p>
            <a:pPr lvl="1"/>
            <a:r>
              <a:rPr lang="en-US" dirty="0" smtClean="0"/>
              <a:t>Charging a late fee has been shown to be ineffective and may antagonize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Flexible appointment schedule templates, with longer slots for some physicians and shorter for others leads to better efficiency</a:t>
            </a:r>
          </a:p>
          <a:p>
            <a:r>
              <a:rPr lang="en-US" dirty="0" smtClean="0"/>
              <a:t>Standardized schedules leads to:</a:t>
            </a:r>
          </a:p>
          <a:p>
            <a:pPr lvl="1"/>
            <a:r>
              <a:rPr lang="en-US" dirty="0" smtClean="0"/>
              <a:t>Increased costs</a:t>
            </a:r>
          </a:p>
          <a:p>
            <a:pPr lvl="1"/>
            <a:r>
              <a:rPr lang="en-US" dirty="0" smtClean="0"/>
              <a:t>Increased patient wait time</a:t>
            </a:r>
          </a:p>
          <a:p>
            <a:pPr lvl="1"/>
            <a:r>
              <a:rPr lang="en-US" dirty="0" smtClean="0"/>
              <a:t>Physician idle time</a:t>
            </a:r>
          </a:p>
          <a:p>
            <a:pPr lvl="1"/>
            <a:r>
              <a:rPr lang="en-US" dirty="0" smtClean="0"/>
              <a:t>Overtime</a:t>
            </a:r>
          </a:p>
          <a:p>
            <a:pPr lvl="1"/>
            <a:r>
              <a:rPr lang="en-US" dirty="0" smtClean="0"/>
              <a:t>Decreased access to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visits improve efficiency</a:t>
            </a:r>
          </a:p>
          <a:p>
            <a:r>
              <a:rPr lang="en-US" dirty="0" smtClean="0"/>
              <a:t>They lead to reduced health care expenses, decreased ED visits, and improved physician and patient satisfaction</a:t>
            </a:r>
          </a:p>
          <a:p>
            <a:r>
              <a:rPr lang="en-US" dirty="0" smtClean="0"/>
              <a:t>Most effective for chronic conditions</a:t>
            </a:r>
          </a:p>
          <a:p>
            <a:pPr lvl="1"/>
            <a:r>
              <a:rPr lang="en-US" dirty="0" smtClean="0"/>
              <a:t>E.g.  Diabetes, hypertension, asthma, obesity</a:t>
            </a:r>
          </a:p>
          <a:p>
            <a:pPr lvl="1"/>
            <a:r>
              <a:rPr lang="en-US" dirty="0" smtClean="0"/>
              <a:t>Also effective for pregnancy</a:t>
            </a:r>
          </a:p>
          <a:p>
            <a:r>
              <a:rPr lang="en-US" dirty="0" smtClean="0"/>
              <a:t>Trained non-physician staff members can lead the education portion of these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visits </a:t>
            </a:r>
          </a:p>
          <a:p>
            <a:r>
              <a:rPr lang="en-US" dirty="0" smtClean="0"/>
              <a:t>Used for chronic conditions</a:t>
            </a:r>
          </a:p>
          <a:p>
            <a:r>
              <a:rPr lang="en-US" dirty="0" smtClean="0"/>
              <a:t>Time efficient for physicians</a:t>
            </a:r>
          </a:p>
          <a:p>
            <a:r>
              <a:rPr lang="en-US" dirty="0" smtClean="0"/>
              <a:t>High patient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Practice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improves practice efficiency</a:t>
            </a:r>
          </a:p>
          <a:p>
            <a:r>
              <a:rPr lang="en-US" dirty="0" smtClean="0"/>
              <a:t>APPs can conduct group visits and manage e-visits</a:t>
            </a:r>
          </a:p>
          <a:p>
            <a:r>
              <a:rPr lang="en-US" dirty="0" smtClean="0"/>
              <a:t>Clinical pharmacists can manage prescription refills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team roles</a:t>
            </a:r>
          </a:p>
          <a:p>
            <a:r>
              <a:rPr lang="en-US" dirty="0" smtClean="0"/>
              <a:t>Anticipate challenges or problems</a:t>
            </a:r>
          </a:p>
          <a:p>
            <a:r>
              <a:rPr lang="en-US" dirty="0" smtClean="0"/>
              <a:t>Foster relationships</a:t>
            </a:r>
          </a:p>
          <a:p>
            <a:r>
              <a:rPr lang="en-US" dirty="0" smtClean="0"/>
              <a:t>Improve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4067DA1-33F1-3B4E-AE8D-C7BF28A9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1E396E7-1179-5344-98B0-A1F332A17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we are and why we are here</a:t>
            </a:r>
          </a:p>
          <a:p>
            <a:endParaRPr lang="en-US" dirty="0"/>
          </a:p>
          <a:p>
            <a:r>
              <a:rPr lang="en-US" dirty="0"/>
              <a:t>What is your reason for attending this presentation?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Let’s take a poll!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04588607-124E-0640-BEAB-B0EBDF5CD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5871" y="2226469"/>
            <a:ext cx="3691091" cy="29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Planned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Previsit planning and </a:t>
            </a:r>
            <a:r>
              <a:rPr lang="en-US" dirty="0" err="1" smtClean="0"/>
              <a:t>previsit</a:t>
            </a:r>
            <a:r>
              <a:rPr lang="en-US" dirty="0" smtClean="0"/>
              <a:t> lab testing</a:t>
            </a:r>
          </a:p>
          <a:p>
            <a:r>
              <a:rPr lang="en-US" dirty="0" smtClean="0"/>
              <a:t>Review and organize patient charts before visit</a:t>
            </a:r>
          </a:p>
          <a:p>
            <a:r>
              <a:rPr lang="en-US" dirty="0" smtClean="0"/>
              <a:t>Review plan in previous notes</a:t>
            </a:r>
          </a:p>
          <a:p>
            <a:r>
              <a:rPr lang="en-US" dirty="0" smtClean="0"/>
              <a:t>Add notes about consultant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Care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On-site pharmacy service and mental health make management easier</a:t>
            </a:r>
          </a:p>
          <a:p>
            <a:r>
              <a:rPr lang="en-US" dirty="0" smtClean="0"/>
              <a:t>Improves physician satisfaction with care</a:t>
            </a:r>
          </a:p>
          <a:p>
            <a:r>
              <a:rPr lang="en-US" dirty="0" smtClean="0"/>
              <a:t>Improves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46CC4FE-FC52-2C4F-A93E-6830AEC9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88E79E-24FA-DB41-93DC-FE85DD64E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changes are </a:t>
            </a:r>
            <a:r>
              <a:rPr lang="en-US" dirty="0"/>
              <a:t>you going to implement into your </a:t>
            </a:r>
            <a:r>
              <a:rPr lang="en-US" dirty="0" smtClean="0"/>
              <a:t>practice </a:t>
            </a:r>
            <a:r>
              <a:rPr lang="en-US" dirty="0"/>
              <a:t>to improve your life?</a:t>
            </a:r>
          </a:p>
        </p:txBody>
      </p:sp>
    </p:spTree>
    <p:extLst>
      <p:ext uri="{BB962C8B-B14F-4D97-AF65-F5344CB8AC3E}">
        <p14:creationId xmlns:p14="http://schemas.microsoft.com/office/powerpoint/2010/main" val="23366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ACF1903-75F0-9D4D-BBDF-C5E73358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D29B06A-0E1F-C14E-94BB-E34DC5003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500" dirty="0" err="1"/>
              <a:t>Shanafelt</a:t>
            </a:r>
            <a:r>
              <a:rPr lang="en-US" sz="1500" dirty="0"/>
              <a:t> TD, Hasan O, </a:t>
            </a:r>
            <a:r>
              <a:rPr lang="en-US" sz="1500" dirty="0" err="1"/>
              <a:t>Dyrbye</a:t>
            </a:r>
            <a:r>
              <a:rPr lang="en-US" sz="1500" dirty="0"/>
              <a:t> LN, et al. Changes in burnout and satisfaction with work-life balance in physicians and the general US working population between 2011 and 2014. </a:t>
            </a:r>
            <a:r>
              <a:rPr lang="en-US" sz="1500" i="1" dirty="0"/>
              <a:t>Mayo Clinic Proceedings</a:t>
            </a:r>
            <a:r>
              <a:rPr lang="en-US" sz="1500" dirty="0"/>
              <a:t>. 2015;90(12):1600-1613.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/>
              <a:t>Maslach C, Jackson SE. </a:t>
            </a:r>
            <a:r>
              <a:rPr lang="en-US" sz="1500" i="1" dirty="0"/>
              <a:t>Maslach burnout inventory manual. </a:t>
            </a:r>
            <a:r>
              <a:rPr lang="en-US" sz="1500" dirty="0"/>
              <a:t>Palo Alto, CA: California: Consulting Psychological Press, Inc; 1996.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/>
              <a:t>Wallace JE, Lemaire JB, </a:t>
            </a:r>
            <a:r>
              <a:rPr lang="en-US" sz="1500" dirty="0" err="1"/>
              <a:t>Ghali</a:t>
            </a:r>
            <a:r>
              <a:rPr lang="en-US" sz="1500" dirty="0"/>
              <a:t> WA. Physician wellness: A missing quality indicator. </a:t>
            </a:r>
            <a:r>
              <a:rPr lang="en-US" sz="1500" i="1" dirty="0"/>
              <a:t>The Lancet</a:t>
            </a:r>
            <a:r>
              <a:rPr lang="en-US" sz="1500" dirty="0"/>
              <a:t>. 2009;374(9702):1714-1721.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 err="1"/>
              <a:t>Shanafelt</a:t>
            </a:r>
            <a:r>
              <a:rPr lang="en-US" sz="1500" dirty="0"/>
              <a:t> TD, </a:t>
            </a:r>
            <a:r>
              <a:rPr lang="en-US" sz="1500" dirty="0" err="1"/>
              <a:t>Dyrbye</a:t>
            </a:r>
            <a:r>
              <a:rPr lang="en-US" sz="1500" dirty="0"/>
              <a:t> LN, West CP. Addressing physician burnout: The way forward. </a:t>
            </a:r>
            <a:r>
              <a:rPr lang="en-US" sz="1500" i="1" dirty="0"/>
              <a:t>JAMA</a:t>
            </a:r>
            <a:r>
              <a:rPr lang="en-US" sz="1500" dirty="0"/>
              <a:t>. 2017;317(9):901-902.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/>
              <a:t>West CP, </a:t>
            </a:r>
            <a:r>
              <a:rPr lang="en-US" sz="1500" dirty="0" err="1"/>
              <a:t>Dyrbye</a:t>
            </a:r>
            <a:r>
              <a:rPr lang="en-US" sz="1500" dirty="0"/>
              <a:t> LN, Erwin PJ, </a:t>
            </a:r>
            <a:r>
              <a:rPr lang="en-US" sz="1500" dirty="0" err="1"/>
              <a:t>Shanafelt</a:t>
            </a:r>
            <a:r>
              <a:rPr lang="en-US" sz="1500" dirty="0"/>
              <a:t> TD. Interventions to prevent and reduce physician burnout: A systematic review and meta-analysis. </a:t>
            </a:r>
            <a:r>
              <a:rPr lang="en-US" sz="1500" i="1" dirty="0"/>
              <a:t>The Lancet</a:t>
            </a:r>
            <a:r>
              <a:rPr lang="en-US" sz="1500" dirty="0"/>
              <a:t>. 2016;388(10057):2272-2281.</a:t>
            </a:r>
            <a:r>
              <a:rPr lang="en-US" sz="1200" dirty="0"/>
              <a:t> </a:t>
            </a:r>
            <a:endParaRPr lang="en-US" sz="1200" dirty="0"/>
          </a:p>
          <a:p>
            <a:pPr marL="385763" indent="-385763">
              <a:buFont typeface="+mj-lt"/>
              <a:buAutoNum type="arabicPeriod"/>
            </a:pPr>
            <a:r>
              <a:rPr lang="en-US" sz="1500" dirty="0" err="1"/>
              <a:t>Alidina</a:t>
            </a:r>
            <a:r>
              <a:rPr lang="en-US" sz="1500" dirty="0"/>
              <a:t> S, Rosenthal MB, Schneider EC, Singer SJ, Friedberg NW. Practice environments and job satisfaction in patient-centered medical homes. </a:t>
            </a:r>
            <a:r>
              <a:rPr lang="en-US" sz="1500" i="1" dirty="0"/>
              <a:t>Ann Fam Med. </a:t>
            </a:r>
            <a:r>
              <a:rPr lang="en-US" sz="1500" dirty="0"/>
              <a:t>2014;12(4):331-337.</a:t>
            </a:r>
            <a:endParaRPr lang="en-US" sz="1500" dirty="0"/>
          </a:p>
          <a:p>
            <a:pPr marL="385763" indent="-385763">
              <a:buFont typeface="+mj-lt"/>
              <a:buAutoNum type="arabicPeriod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319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C8D8AFF5-17B2-A344-80A1-82932C73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Reference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0642625B-DED5-1B4E-BA07-FF075E67B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214" y="1319192"/>
            <a:ext cx="3593939" cy="46276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38385E5-9BA5-A646-A87B-BD533338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Link: </a:t>
            </a:r>
            <a:r>
              <a:rPr lang="en-US" dirty="0">
                <a:hlinkClick r:id="rId3"/>
              </a:rPr>
              <a:t>https://www.aafp.org/cme/subscriptions/fp-essentials/editions/471-ed.html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2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BFEF5F9-8EBC-2F4E-839D-797FF9C6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0E57708-7ECF-3644-84FD-F27B08AC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Todd, a 43-year-old family physician in Cheyenne, Wyoming, is the type of physician he never planned on becoming: impatient, sarcastic, and occasionally dismissive of his assistants. </a:t>
            </a:r>
          </a:p>
          <a:p>
            <a:pPr marL="0" indent="0">
              <a:buNone/>
            </a:pPr>
            <a:r>
              <a:rPr lang="en-US" i="1" dirty="0"/>
              <a:t>In the breakroom, he sometimes makes caustic jokes about his patients. He rarely takes vacation but rarely feels happy either. </a:t>
            </a:r>
          </a:p>
          <a:p>
            <a:pPr marL="0" indent="0">
              <a:buNone/>
            </a:pPr>
            <a:r>
              <a:rPr lang="en-US" i="1" dirty="0"/>
              <a:t>At home, he seldom expresses anything positive about his work to his family. “My work drains me” he says. “And honestly I sometimes don’t care what happens to my patients.” </a:t>
            </a:r>
          </a:p>
          <a:p>
            <a:pPr marL="0" indent="0">
              <a:buNone/>
            </a:pPr>
            <a:r>
              <a:rPr lang="en-US" i="1" dirty="0"/>
              <a:t>Todd has thought about changing careers and once, at his lowest point, he even considered ending his life.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1BE63-3A49-CC42-87D0-D2AE6F96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518CCE-6FA7-9D48-B3BF-D809CF19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Half of all physicians experience burnout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Symptoms include emotional exhaustion, depersonalization, cognitive weariness, physical fatigue, and disengagement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Can lead to substantial physical and psychosocial problems for physicians and decrease patient safety, quality of care, and satisfaction</a:t>
            </a:r>
            <a:r>
              <a:rPr lang="en-US" baseline="30000" dirty="0"/>
              <a:t>3-4</a:t>
            </a:r>
            <a:endParaRPr lang="en-US" dirty="0"/>
          </a:p>
          <a:p>
            <a:r>
              <a:rPr lang="en-US" dirty="0"/>
              <a:t>Healthcare work environment seems to be the main driver</a:t>
            </a:r>
            <a:r>
              <a:rPr lang="en-US" baseline="30000" dirty="0"/>
              <a:t>5</a:t>
            </a:r>
            <a:endParaRPr lang="en-US" dirty="0"/>
          </a:p>
          <a:p>
            <a:r>
              <a:rPr lang="en-US" dirty="0"/>
              <a:t>No conclusive research on what specific or combinations of interventions alleviate burnout symptoms</a:t>
            </a:r>
            <a:r>
              <a:rPr lang="en-US" baseline="30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9356-8088-AD4F-95CE-97EA745F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Resiliency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D5B86C-3125-CE43-9E15-1884E2DB2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D3B653-9984-7240-A966-529DE2B2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Resiliency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7738B-583B-4B41-9EFE-066D6863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Evaluate your own stress level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Develop ability to recognize stress using mindfulness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Identify changes at work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Incorporate activities into life that build resiliency</a:t>
            </a:r>
          </a:p>
        </p:txBody>
      </p:sp>
    </p:spTree>
    <p:extLst>
      <p:ext uri="{BB962C8B-B14F-4D97-AF65-F5344CB8AC3E}">
        <p14:creationId xmlns:p14="http://schemas.microsoft.com/office/powerpoint/2010/main" val="2535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51E710-F217-5540-9BE3-2D4BE58F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– EVALUATE YOUR OWN STRESS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AD823D-8B8C-4144-94C1-84F9442EA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Maslach Burnout Inventory</a:t>
            </a:r>
          </a:p>
          <a:p>
            <a:pPr marL="0" indent="0">
              <a:buNone/>
            </a:pPr>
            <a:r>
              <a:rPr lang="en-US" dirty="0"/>
              <a:t>How often do the following statements describe the way you feel about working as a doctor?</a:t>
            </a:r>
          </a:p>
          <a:p>
            <a:r>
              <a:rPr lang="en-US" dirty="0"/>
              <a:t>I deal very effectively with the problems of my patients</a:t>
            </a:r>
          </a:p>
          <a:p>
            <a:r>
              <a:rPr lang="en-US" dirty="0"/>
              <a:t>I feel I treat some patients as if they were impersonal objects</a:t>
            </a:r>
          </a:p>
          <a:p>
            <a:r>
              <a:rPr lang="en-US" dirty="0"/>
              <a:t>I feel emotionally drained from my work</a:t>
            </a:r>
          </a:p>
          <a:p>
            <a:r>
              <a:rPr lang="en-US" dirty="0"/>
              <a:t>I feel fatigued when I get up in the morning and have to face another day on the job</a:t>
            </a:r>
          </a:p>
          <a:p>
            <a:r>
              <a:rPr lang="en-US" dirty="0"/>
              <a:t>I've become more callous towards people since I took this job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6D9B1F72-20BF-094B-AE2B-BB8D1D23E0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246941"/>
            <a:ext cx="3886200" cy="25892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69CD4190-C02C-DA4B-9C3C-15553D53AB02}"/>
              </a:ext>
            </a:extLst>
          </p:cNvPr>
          <p:cNvSpPr/>
          <p:nvPr/>
        </p:nvSpPr>
        <p:spPr>
          <a:xfrm>
            <a:off x="7047638" y="5870264"/>
            <a:ext cx="925930" cy="92593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951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1155</Words>
  <Application>Microsoft Office PowerPoint</Application>
  <PresentationFormat>On-screen Show (4:3)</PresentationFormat>
  <Paragraphs>194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Helvetica</vt:lpstr>
      <vt:lpstr>Office Theme</vt:lpstr>
      <vt:lpstr>Physician well-being: Teaching resiliency and office efficiency </vt:lpstr>
      <vt:lpstr>Objectives</vt:lpstr>
      <vt:lpstr>Introductions</vt:lpstr>
      <vt:lpstr>Our Main Reference</vt:lpstr>
      <vt:lpstr>The Problem</vt:lpstr>
      <vt:lpstr>The Evidence</vt:lpstr>
      <vt:lpstr>Physician Resiliency</vt:lpstr>
      <vt:lpstr>Developing Resiliency</vt:lpstr>
      <vt:lpstr>1 – EVALUATE YOUR OWN STRESS LEVEL</vt:lpstr>
      <vt:lpstr>2 – RECOGNIZE STRESS VIA MINDFULNESS</vt:lpstr>
      <vt:lpstr>3 – IDENTIFY CHANGES AT WORK</vt:lpstr>
      <vt:lpstr>4 – INCORPORATE RESILIENCY INTO YOUR LIFE</vt:lpstr>
      <vt:lpstr>Office Efficiency</vt:lpstr>
      <vt:lpstr>Office Efficiency and Physician Well-Being</vt:lpstr>
      <vt:lpstr>Common causes of office inefficiency</vt:lpstr>
      <vt:lpstr>Common causes of office inefficiency- Previsit</vt:lpstr>
      <vt:lpstr>Common causes of office inefficiency- During visit</vt:lpstr>
      <vt:lpstr>Common causes of office inefficiency- After visit</vt:lpstr>
      <vt:lpstr>Evidence-based Strategies for office efficiency: </vt:lpstr>
      <vt:lpstr>Scribes</vt:lpstr>
      <vt:lpstr>EHR templates</vt:lpstr>
      <vt:lpstr>Streamlined prescription refills</vt:lpstr>
      <vt:lpstr>Prior authorizations</vt:lpstr>
      <vt:lpstr>Appointment Scheduling</vt:lpstr>
      <vt:lpstr>Template Flexibility</vt:lpstr>
      <vt:lpstr>Group Visits</vt:lpstr>
      <vt:lpstr>E-visits</vt:lpstr>
      <vt:lpstr>Advanced Practice Providers</vt:lpstr>
      <vt:lpstr>Huddles</vt:lpstr>
      <vt:lpstr>Proactive Planned Care</vt:lpstr>
      <vt:lpstr>Integrated Care Models</vt:lpstr>
      <vt:lpstr>Discussion</vt:lpstr>
      <vt:lpstr>References</vt:lpstr>
    </vt:vector>
  </TitlesOfParts>
  <Company>STFM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Lenny Salzberg</cp:lastModifiedBy>
  <cp:revision>43</cp:revision>
  <dcterms:created xsi:type="dcterms:W3CDTF">2013-07-17T19:19:39Z</dcterms:created>
  <dcterms:modified xsi:type="dcterms:W3CDTF">2019-04-15T20:10:49Z</dcterms:modified>
</cp:coreProperties>
</file>