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8" r:id="rId2"/>
    <p:sldId id="269" r:id="rId3"/>
    <p:sldId id="304" r:id="rId4"/>
    <p:sldId id="316" r:id="rId5"/>
    <p:sldId id="354" r:id="rId6"/>
    <p:sldId id="276" r:id="rId7"/>
    <p:sldId id="279" r:id="rId8"/>
    <p:sldId id="280" r:id="rId9"/>
    <p:sldId id="273" r:id="rId10"/>
    <p:sldId id="317" r:id="rId11"/>
    <p:sldId id="318" r:id="rId12"/>
    <p:sldId id="319" r:id="rId13"/>
    <p:sldId id="277" r:id="rId14"/>
    <p:sldId id="322" r:id="rId15"/>
    <p:sldId id="344" r:id="rId16"/>
    <p:sldId id="340" r:id="rId17"/>
    <p:sldId id="307" r:id="rId18"/>
    <p:sldId id="355" r:id="rId19"/>
    <p:sldId id="356" r:id="rId20"/>
    <p:sldId id="373" r:id="rId21"/>
    <p:sldId id="324" r:id="rId22"/>
    <p:sldId id="365" r:id="rId23"/>
    <p:sldId id="366" r:id="rId24"/>
    <p:sldId id="368" r:id="rId25"/>
    <p:sldId id="380" r:id="rId26"/>
    <p:sldId id="371" r:id="rId27"/>
    <p:sldId id="357" r:id="rId28"/>
    <p:sldId id="358" r:id="rId29"/>
    <p:sldId id="346" r:id="rId30"/>
    <p:sldId id="359" r:id="rId31"/>
    <p:sldId id="360" r:id="rId32"/>
    <p:sldId id="347" r:id="rId33"/>
    <p:sldId id="361" r:id="rId34"/>
    <p:sldId id="362" r:id="rId35"/>
    <p:sldId id="335" r:id="rId36"/>
    <p:sldId id="363" r:id="rId37"/>
    <p:sldId id="378" r:id="rId38"/>
    <p:sldId id="343" r:id="rId39"/>
    <p:sldId id="364" r:id="rId40"/>
    <p:sldId id="375" r:id="rId41"/>
    <p:sldId id="353" r:id="rId42"/>
    <p:sldId id="300" r:id="rId43"/>
    <p:sldId id="379" r:id="rId44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rini, Kara" initials="GK" lastIdx="1" clrIdx="0">
    <p:extLst>
      <p:ext uri="{19B8F6BF-5375-455C-9EA6-DF929625EA0E}">
        <p15:presenceInfo xmlns:p15="http://schemas.microsoft.com/office/powerpoint/2012/main" userId="S-1-5-21-1343289809-3328226397-1219879547-1103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EED"/>
    <a:srgbClr val="DA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6" autoAdjust="0"/>
    <p:restoredTop sz="85016" autoAdjust="0"/>
  </p:normalViewPr>
  <p:slideViewPr>
    <p:cSldViewPr snapToGrid="0">
      <p:cViewPr varScale="1">
        <p:scale>
          <a:sx n="75" d="100"/>
          <a:sy n="75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Pilot</a:t>
            </a:r>
            <a:r>
              <a:rPr lang="en-US" baseline="0" dirty="0">
                <a:latin typeface="Cambria" panose="02040503050406030204" pitchFamily="18" charset="0"/>
                <a:ea typeface="Cambria" panose="02040503050406030204" pitchFamily="18" charset="0"/>
              </a:rPr>
              <a:t> Year Evaluation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Knowledge</c:v>
                </c:pt>
                <c:pt idx="1">
                  <c:v>Confidence</c:v>
                </c:pt>
                <c:pt idx="2">
                  <c:v>Behaviors</c:v>
                </c:pt>
                <c:pt idx="3">
                  <c:v>Barriers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3.05</c:v>
                </c:pt>
                <c:pt idx="1">
                  <c:v>2.99</c:v>
                </c:pt>
                <c:pt idx="2">
                  <c:v>2.35</c:v>
                </c:pt>
                <c:pt idx="3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7-43D0-95DB-70CCBBB66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Knowledge</c:v>
                </c:pt>
                <c:pt idx="1">
                  <c:v>Confidence</c:v>
                </c:pt>
                <c:pt idx="2">
                  <c:v>Behaviors</c:v>
                </c:pt>
                <c:pt idx="3">
                  <c:v>Barriers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3.75</c:v>
                </c:pt>
                <c:pt idx="1">
                  <c:v>4.0999999999999996</c:v>
                </c:pt>
                <c:pt idx="2">
                  <c:v>3.24</c:v>
                </c:pt>
                <c:pt idx="3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7-43D0-95DB-70CCBBB66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204312"/>
        <c:axId val="490204640"/>
      </c:barChart>
      <c:catAx>
        <c:axId val="49020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204640"/>
        <c:crosses val="autoZero"/>
        <c:auto val="1"/>
        <c:lblAlgn val="ctr"/>
        <c:lblOffset val="100"/>
        <c:noMultiLvlLbl val="0"/>
      </c:catAx>
      <c:valAx>
        <c:axId val="4902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20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B04BA2B1-AA48-4303-ADB9-B243DD1671C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C0A47339-BED2-4EF4-B908-07FE3EEB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382E5301-3682-4601-8694-CE9F5E7026D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1224A903-F8E2-45EB-8BBF-62F2B236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Karly</a:t>
            </a:r>
            <a:r>
              <a:rPr lang="en-US" baseline="0" dirty="0"/>
              <a:t> – introduce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 asks the question, Karly and Susan engage with audience</a:t>
            </a:r>
          </a:p>
          <a:p>
            <a:r>
              <a:rPr lang="en-US" dirty="0"/>
              <a:t>- Kara helps with typing onto computer/Blair if flipcharts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3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</a:t>
            </a:r>
            <a:r>
              <a:rPr lang="en-US" baseline="0" dirty="0"/>
              <a:t> Q, “So there is an actual definition.  We take from First3Years the following:”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“More importantly, what we need to recognize is an epoch in medicine where we are learning and fostering the skills to have conversations again.”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Q “I suspect the themes we have been reviewing reverberate with what you know.  So we are asking you, how do we do this?”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Lead</a:t>
            </a:r>
            <a:r>
              <a:rPr lang="en-US">
                <a:solidFill>
                  <a:schemeClr val="bg1"/>
                </a:solidFill>
                <a:cs typeface="Calibri"/>
              </a:rPr>
              <a:t>: KA(5 </a:t>
            </a:r>
            <a:r>
              <a:rPr lang="en-US" dirty="0">
                <a:solidFill>
                  <a:schemeClr val="bg1"/>
                </a:solidFill>
                <a:cs typeface="Calibri"/>
              </a:rPr>
              <a:t>minutes)</a:t>
            </a:r>
          </a:p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How are you currently training residents to promote early relational health and childhood development?</a:t>
            </a:r>
            <a:endParaRPr lang="en-US" dirty="0">
              <a:cs typeface="Arial"/>
            </a:endParaRPr>
          </a:p>
          <a:p>
            <a:pPr defTabSz="950969">
              <a:defRPr/>
            </a:pPr>
            <a:r>
              <a:rPr lang="en-US" dirty="0">
                <a:solidFill>
                  <a:schemeClr val="bg1"/>
                </a:solidFill>
                <a:cs typeface="Calibri"/>
              </a:rPr>
              <a:t>What resources are you using?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950969">
              <a:defRPr/>
            </a:pPr>
            <a:r>
              <a:rPr lang="en-US" dirty="0">
                <a:solidFill>
                  <a:schemeClr val="bg1"/>
                </a:solidFill>
                <a:cs typeface="Arial"/>
              </a:rPr>
              <a:t>Where in resident trainings are you incorporating it?</a:t>
            </a:r>
          </a:p>
          <a:p>
            <a:pPr defTabSz="950969">
              <a:defRPr/>
            </a:pPr>
            <a:endParaRPr lang="en-US" dirty="0">
              <a:solidFill>
                <a:schemeClr val="bg1"/>
              </a:solidFill>
              <a:cs typeface="Arial"/>
            </a:endParaRPr>
          </a:p>
          <a:p>
            <a:pPr defTabSz="950969">
              <a:defRPr/>
            </a:pPr>
            <a:endParaRPr lang="en-US" dirty="0">
              <a:solidFill>
                <a:schemeClr val="bg1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Susan, Karly</a:t>
            </a:r>
            <a:r>
              <a:rPr lang="en-US" baseline="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cs typeface="Calibri"/>
              </a:rPr>
              <a:t>Type on screen, groups</a:t>
            </a:r>
            <a:r>
              <a:rPr lang="en-US" baseline="0" dirty="0">
                <a:solidFill>
                  <a:schemeClr val="bg1"/>
                </a:solidFill>
                <a:cs typeface="Calibri"/>
              </a:rPr>
              <a:t> share different pieces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(5 minutes)</a:t>
            </a:r>
          </a:p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How are you currently training residents to promote early relational health and childhood development?</a:t>
            </a:r>
            <a:endParaRPr lang="en-US" dirty="0">
              <a:cs typeface="Arial"/>
            </a:endParaRPr>
          </a:p>
          <a:p>
            <a:pPr defTabSz="932505">
              <a:defRPr/>
            </a:pPr>
            <a:r>
              <a:rPr lang="en-US" dirty="0">
                <a:solidFill>
                  <a:schemeClr val="bg1"/>
                </a:solidFill>
                <a:cs typeface="Calibri"/>
              </a:rPr>
              <a:t>What resources are you using?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defTabSz="932505">
              <a:defRPr/>
            </a:pPr>
            <a:r>
              <a:rPr lang="en-US" dirty="0">
                <a:solidFill>
                  <a:schemeClr val="bg1"/>
                </a:solidFill>
                <a:cs typeface="Arial"/>
              </a:rPr>
              <a:t>Where in resident trainings are you incorporating it?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dirty="0">
                <a:cs typeface="Times New Roman"/>
              </a:rPr>
              <a:t>Susan</a:t>
            </a:r>
          </a:p>
          <a:p>
            <a:pPr algn="l"/>
            <a:endParaRPr lang="en-US" sz="2000" dirty="0">
              <a:cs typeface="Times New Roman"/>
            </a:endParaRPr>
          </a:p>
          <a:p>
            <a:pPr marL="594356" lvl="1" indent="-297178">
              <a:buChar char="•"/>
            </a:pPr>
            <a:r>
              <a:rPr lang="en-US" sz="2400" dirty="0">
                <a:cs typeface="Times New Roman"/>
              </a:rPr>
              <a:t>What resources will you use?</a:t>
            </a:r>
            <a:endParaRPr lang="en-US" sz="2400" dirty="0"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cs typeface="Times New Roman"/>
              </a:rPr>
              <a:t>When in training will this occur?</a:t>
            </a:r>
            <a:endParaRPr lang="en-US" sz="2400" dirty="0"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ea typeface="+mj-lt"/>
                <a:cs typeface="+mj-lt"/>
              </a:rPr>
              <a:t>How can the learning be longitudinal?</a:t>
            </a:r>
            <a:endParaRPr lang="en-US" sz="2400" dirty="0">
              <a:ea typeface="+mj-lt"/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ea typeface="+mj-lt"/>
                <a:cs typeface="+mj-lt"/>
              </a:rPr>
              <a:t>How will you assess residents?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If you are already doing this well, are there opportunities to collaborate with another program?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Small groups (15 minutes), how would you incorporate this and challenge you might have, can you start to think about an assessment (OSCI, written reflection, parent survey, etc.) 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Different groups can discuss slightly different things (initial implementation, longitudinal assessment, learning) </a:t>
            </a:r>
          </a:p>
          <a:p>
            <a:endParaRPr lang="en-US" b="1" dirty="0">
              <a:cs typeface="Calibri"/>
            </a:endParaRPr>
          </a:p>
          <a:p>
            <a:pPr defTabSz="950969">
              <a:defRPr/>
            </a:pPr>
            <a:r>
              <a:rPr lang="en-US" dirty="0"/>
              <a:t>Lead: Leora</a:t>
            </a:r>
          </a:p>
          <a:p>
            <a:pPr defTabSz="950969">
              <a:defRPr/>
            </a:pPr>
            <a:r>
              <a:rPr lang="en-US" dirty="0"/>
              <a:t>Kara/Michelle/Chelsea</a:t>
            </a:r>
            <a:r>
              <a:rPr lang="en-US" baseline="0" dirty="0"/>
              <a:t> send to participants to breakout rooms and copy questions into the chat, include 1 presenter in each small group to facilitate and select someone from each group to share points when we come back together for a large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Lead:</a:t>
            </a:r>
            <a:r>
              <a:rPr lang="en-US" baseline="0" dirty="0">
                <a:cs typeface="Calibri"/>
              </a:rPr>
              <a:t> Susan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Lead:</a:t>
            </a:r>
            <a:r>
              <a:rPr lang="en-US" baseline="0" dirty="0">
                <a:cs typeface="Calibri"/>
              </a:rPr>
              <a:t> Blair</a:t>
            </a:r>
          </a:p>
          <a:p>
            <a:r>
              <a:rPr lang="en-US" baseline="0" dirty="0">
                <a:cs typeface="Calibri"/>
              </a:rPr>
              <a:t>I added the words in </a:t>
            </a:r>
            <a:r>
              <a:rPr lang="en-US" baseline="0" dirty="0" err="1">
                <a:cs typeface="Calibri"/>
              </a:rPr>
              <a:t>paratheses</a:t>
            </a:r>
            <a:r>
              <a:rPr lang="en-US" baseline="0" dirty="0">
                <a:cs typeface="Calibri"/>
              </a:rPr>
              <a:t> because I think that is better.  Adaptive skills is like ADLs and we’re really talking about emotional and mental health.  -QTN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Lead:</a:t>
            </a:r>
            <a:r>
              <a:rPr lang="en-US" baseline="0" dirty="0">
                <a:cs typeface="Calibri"/>
              </a:rPr>
              <a:t> Blair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Karly</a:t>
            </a:r>
            <a:r>
              <a:rPr lang="en-US" baseline="0" dirty="0"/>
              <a:t> leads - </a:t>
            </a:r>
            <a:r>
              <a:rPr lang="en-US" dirty="0"/>
              <a:t>Round the room introductions</a:t>
            </a:r>
            <a:r>
              <a:rPr lang="en-US" baseline="0" dirty="0"/>
              <a:t> (or raise hand to show where you are from)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Blair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5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969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969">
              <a:defRPr/>
            </a:pPr>
            <a:r>
              <a:rPr lang="en-US" dirty="0"/>
              <a:t>Lead: 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9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969">
              <a:defRPr/>
            </a:pPr>
            <a:r>
              <a:rPr lang="en-US" dirty="0"/>
              <a:t>Lead: 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0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07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676" y="4418806"/>
            <a:ext cx="56134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60" tIns="46980" rIns="93960" bIns="4698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974535" y="8835998"/>
            <a:ext cx="304059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60" tIns="46980" rIns="93960" bIns="4698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5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969">
              <a:defRPr/>
            </a:pPr>
            <a:r>
              <a:rPr lang="en-US" dirty="0"/>
              <a:t>Lead: 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8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3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8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0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9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73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7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8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8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09613"/>
            <a:ext cx="6308725" cy="3549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0:notes"/>
          <p:cNvSpPr txBox="1">
            <a:spLocks noGrp="1"/>
          </p:cNvSpPr>
          <p:nvPr>
            <p:ph type="body" idx="1"/>
          </p:nvPr>
        </p:nvSpPr>
        <p:spPr>
          <a:xfrm>
            <a:off x="717917" y="4495521"/>
            <a:ext cx="5743217" cy="42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0" tIns="47910" rIns="95820" bIns="47910" anchor="t" anchorCtr="0">
            <a:noAutofit/>
          </a:bodyPr>
          <a:lstStyle/>
          <a:p>
            <a:endParaRPr/>
          </a:p>
        </p:txBody>
      </p:sp>
      <p:sp>
        <p:nvSpPr>
          <p:cNvPr id="412" name="Google Shape;412;p30:notes"/>
          <p:cNvSpPr txBox="1">
            <a:spLocks noGrp="1"/>
          </p:cNvSpPr>
          <p:nvPr>
            <p:ph type="sldNum" idx="12"/>
          </p:nvPr>
        </p:nvSpPr>
        <p:spPr>
          <a:xfrm>
            <a:off x="4066538" y="8989402"/>
            <a:ext cx="3110935" cy="47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0" tIns="47910" rIns="95820" bIns="4791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630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05">
              <a:defRPr/>
            </a:pPr>
            <a:r>
              <a:rPr lang="en-US" dirty="0"/>
              <a:t>Lead: Blair</a:t>
            </a:r>
          </a:p>
          <a:p>
            <a:pPr defTabSz="932505">
              <a:defRPr/>
            </a:pPr>
            <a:endParaRPr lang="en-US" dirty="0"/>
          </a:p>
          <a:p>
            <a:pPr defTabSz="932505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42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0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Blair </a:t>
            </a:r>
          </a:p>
          <a:p>
            <a:r>
              <a:rPr lang="en-US" dirty="0"/>
              <a:t>3, 2, 1</a:t>
            </a:r>
            <a:r>
              <a:rPr lang="en-US" baseline="0" dirty="0"/>
              <a:t> impact </a:t>
            </a:r>
          </a:p>
          <a:p>
            <a:r>
              <a:rPr lang="en-US" baseline="0" dirty="0"/>
              <a:t>Well child visit planner </a:t>
            </a:r>
          </a:p>
          <a:p>
            <a:r>
              <a:rPr lang="en-US" baseline="0" dirty="0"/>
              <a:t>CDC milestones</a:t>
            </a:r>
          </a:p>
          <a:p>
            <a:endParaRPr lang="en-US" baseline="0" dirty="0"/>
          </a:p>
          <a:p>
            <a:r>
              <a:rPr lang="en-US" baseline="0" dirty="0"/>
              <a:t>Q: Trip P, Reach out and Read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5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Lead:</a:t>
            </a:r>
            <a:r>
              <a:rPr lang="en-US" baseline="0" dirty="0">
                <a:cs typeface="Calibri"/>
              </a:rPr>
              <a:t> Susan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2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dirty="0">
                <a:cs typeface="Times New Roman"/>
              </a:rPr>
              <a:t>Karly</a:t>
            </a:r>
          </a:p>
          <a:p>
            <a:pPr algn="l"/>
            <a:endParaRPr lang="en-US" sz="2000" dirty="0">
              <a:cs typeface="Times New Roman"/>
            </a:endParaRPr>
          </a:p>
          <a:p>
            <a:pPr marL="594356" lvl="1" indent="-297178">
              <a:buChar char="•"/>
            </a:pPr>
            <a:r>
              <a:rPr lang="en-US" sz="2400" dirty="0">
                <a:cs typeface="Times New Roman"/>
              </a:rPr>
              <a:t>What resources will you use?</a:t>
            </a:r>
            <a:endParaRPr lang="en-US" sz="2400" dirty="0"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cs typeface="Times New Roman"/>
              </a:rPr>
              <a:t>When in training will this occur?</a:t>
            </a:r>
            <a:endParaRPr lang="en-US" sz="2400" dirty="0"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ea typeface="+mj-lt"/>
                <a:cs typeface="+mj-lt"/>
              </a:rPr>
              <a:t>How can the learning be longitudinal?</a:t>
            </a:r>
            <a:endParaRPr lang="en-US" sz="2400" dirty="0">
              <a:ea typeface="+mj-lt"/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ea typeface="+mj-lt"/>
                <a:cs typeface="+mj-lt"/>
              </a:rPr>
              <a:t>How will you assess residents?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594356" lvl="1" indent="-297178"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If you are already doing this well, are there opportunities to collaborate with another program?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Small groups (15 minutes), how would you incorporate this and challenge you might have, can you start to think about an assessment (OSCI, written reflection, parent survey, etc.) 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Different groups can discuss slightly different things (initial implementation, longitudinal assessment, learning) </a:t>
            </a:r>
          </a:p>
          <a:p>
            <a:endParaRPr lang="en-US" b="1" dirty="0">
              <a:cs typeface="Calibri"/>
            </a:endParaRPr>
          </a:p>
          <a:p>
            <a:pPr defTabSz="950969">
              <a:defRPr/>
            </a:pPr>
            <a:r>
              <a:rPr lang="en-US" dirty="0"/>
              <a:t>Lead: Leora</a:t>
            </a:r>
          </a:p>
          <a:p>
            <a:pPr defTabSz="950969">
              <a:defRPr/>
            </a:pPr>
            <a:r>
              <a:rPr lang="en-US" dirty="0"/>
              <a:t>Kara/Michelle/Chelsea</a:t>
            </a:r>
            <a:r>
              <a:rPr lang="en-US" baseline="0" dirty="0"/>
              <a:t> send to participants to breakout rooms and copy questions into the chat, include 1 presenter in each small group to facilitate and select someone from each group to share points when we come back together for a large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88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0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6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Q/Blair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Q/Blair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Q/Blair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Q/Blair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0" dirty="0"/>
              <a:t> </a:t>
            </a:r>
            <a:r>
              <a:rPr lang="en-US" dirty="0"/>
              <a:t>and 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A903-F8E2-45EB-8BBF-62F2B2361B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59"/>
            <a:ext cx="8686800" cy="226314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6A474-F30A-403E-9C17-78F0C1540FC7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75FBDA-6A51-449C-92F5-7BEC7922DA7E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62E2BE-C737-45F8-9B9E-8F1AECA92055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B529A-0067-4E3D-BC9C-C5F1F748793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D31BFB-8388-42FC-8C2A-ED37C0195C1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2DA9E94F-F328-4137-B1A2-404139629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8433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2">
            <a:extLst>
              <a:ext uri="{FF2B5EF4-FFF2-40B4-BE49-F238E27FC236}">
                <a16:creationId xmlns:a16="http://schemas.microsoft.com/office/drawing/2014/main" id="{F7FB08B1-C883-448E-B983-D9922FC1F7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752599"/>
            <a:ext cx="8686799" cy="4495803"/>
          </a:xfrm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28600" indent="-228600">
              <a:buFont typeface="Arial" panose="020B0604020202020204" pitchFamily="34" charset="0"/>
              <a:buChar char="•"/>
              <a:defRPr sz="1800"/>
            </a:lvl3pPr>
            <a:lvl4pPr marL="457200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11277600" cy="502920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First level no bullet</a:t>
            </a:r>
          </a:p>
          <a:p>
            <a:pPr lvl="1"/>
            <a:r>
              <a:rPr lang="en-US"/>
              <a:t>Second level with bullet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A1AE6B-2F14-4A74-A3CC-76446DBB086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4">
            <a:extLst>
              <a:ext uri="{FF2B5EF4-FFF2-40B4-BE49-F238E27FC236}">
                <a16:creationId xmlns:a16="http://schemas.microsoft.com/office/drawing/2014/main" id="{F933D155-F191-4879-A47D-2913BBEF6E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24602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5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6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2">
            <a:extLst>
              <a:ext uri="{FF2B5EF4-FFF2-40B4-BE49-F238E27FC236}">
                <a16:creationId xmlns:a16="http://schemas.microsoft.com/office/drawing/2014/main" id="{821E3860-1780-4BB1-BE97-E092A75139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4">
            <a:extLst>
              <a:ext uri="{FF2B5EF4-FFF2-40B4-BE49-F238E27FC236}">
                <a16:creationId xmlns:a16="http://schemas.microsoft.com/office/drawing/2014/main" id="{16621A09-546F-4BEA-B504-5BB351D9E4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72357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6">
            <a:extLst>
              <a:ext uri="{FF2B5EF4-FFF2-40B4-BE49-F238E27FC236}">
                <a16:creationId xmlns:a16="http://schemas.microsoft.com/office/drawing/2014/main" id="{702818F6-E095-4414-855A-D207C8AE1B8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87514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8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9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3544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9888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5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6232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2">
            <a:extLst>
              <a:ext uri="{FF2B5EF4-FFF2-40B4-BE49-F238E27FC236}">
                <a16:creationId xmlns:a16="http://schemas.microsoft.com/office/drawing/2014/main" id="{D9856429-EE23-4F1A-BB24-E8DD612F865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4">
            <a:extLst>
              <a:ext uri="{FF2B5EF4-FFF2-40B4-BE49-F238E27FC236}">
                <a16:creationId xmlns:a16="http://schemas.microsoft.com/office/drawing/2014/main" id="{E456F1A2-1F7C-4F58-A21E-B92BFF80126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92567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2567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6">
            <a:extLst>
              <a:ext uri="{FF2B5EF4-FFF2-40B4-BE49-F238E27FC236}">
                <a16:creationId xmlns:a16="http://schemas.microsoft.com/office/drawing/2014/main" id="{6160383D-AA36-4A1C-A2A8-12E74AEB2CE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7934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7934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8">
            <a:extLst>
              <a:ext uri="{FF2B5EF4-FFF2-40B4-BE49-F238E27FC236}">
                <a16:creationId xmlns:a16="http://schemas.microsoft.com/office/drawing/2014/main" id="{FAC9BDC2-A551-44C2-9ADB-67B7FB1BD9C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633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9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33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10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11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E45-8D46-4FFE-BD8D-9181BEE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2">
            <a:extLst>
              <a:ext uri="{FF2B5EF4-FFF2-40B4-BE49-F238E27FC236}">
                <a16:creationId xmlns:a16="http://schemas.microsoft.com/office/drawing/2014/main" id="{56F27B58-6606-434A-8DE1-B56A20E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5" name="Slide Number 3">
            <a:extLst>
              <a:ext uri="{FF2B5EF4-FFF2-40B4-BE49-F238E27FC236}">
                <a16:creationId xmlns:a16="http://schemas.microsoft.com/office/drawing/2014/main" id="{1BE8A827-C09C-40B6-9186-EBE120FE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2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1">
            <a:extLst>
              <a:ext uri="{FF2B5EF4-FFF2-40B4-BE49-F238E27FC236}">
                <a16:creationId xmlns:a16="http://schemas.microsoft.com/office/drawing/2014/main" id="{C7015603-7456-4E63-8568-50B2CFA3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4" name="Slide Number 2">
            <a:extLst>
              <a:ext uri="{FF2B5EF4-FFF2-40B4-BE49-F238E27FC236}">
                <a16:creationId xmlns:a16="http://schemas.microsoft.com/office/drawing/2014/main" id="{A7A74CED-023E-47A1-BA8F-ABE93CB5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75E7-94E1-E043-84EC-B40CFC6E40FF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3181256-589D-9748-8C0F-9BB863F3FC55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D7BE765-B77A-424C-AD44-759D094646B1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8AFD78A-C8ED-8F43-8BFC-BA48DEA43BA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23D6E9-0977-B84C-85DB-E917F2EE76A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94243874-17F8-4D6C-A5EC-049C01749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8433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159F482-C82B-422B-95BD-5D52AAE8B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131807"/>
            <a:ext cx="8686800" cy="2263140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You/Any Questions?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9B2442-E537-4FFC-97BD-30B68EC17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15400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5" descr="pptbacktoc-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08256" cy="68671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963084" y="1684143"/>
            <a:ext cx="10363200" cy="27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imes New Roman"/>
              <a:buNone/>
              <a:defRPr sz="45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42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body" idx="1"/>
          </p:nvPr>
        </p:nvSpPr>
        <p:spPr>
          <a:xfrm>
            <a:off x="609600" y="1493087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260"/>
              <a:buChar char="▶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103;p2"/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322" y="-21590"/>
            <a:ext cx="1578489" cy="66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0" y="600973"/>
          <a:ext cx="1219200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6033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593612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146833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31835"/>
                  </a:ext>
                </a:extLst>
              </a:tr>
            </a:tbl>
          </a:graphicData>
        </a:graphic>
      </p:graphicFrame>
      <p:sp>
        <p:nvSpPr>
          <p:cNvPr id="11" name="Google Shape;104;p2"/>
          <p:cNvSpPr txBox="1">
            <a:spLocks/>
          </p:cNvSpPr>
          <p:nvPr userDrawn="1"/>
        </p:nvSpPr>
        <p:spPr>
          <a:xfrm>
            <a:off x="8116866" y="146301"/>
            <a:ext cx="4075135" cy="39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3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00"/>
              <a:buFont typeface="Times New Roman"/>
              <a:buNone/>
              <a:tabLst/>
              <a:defRPr/>
            </a:pPr>
            <a:r>
              <a:rPr lang="en-US" sz="930" b="0" i="0" dirty="0">
                <a:solidFill>
                  <a:schemeClr val="tx1"/>
                </a:solidFill>
                <a:latin typeface="+mj-lt"/>
                <a:ea typeface="Cambria"/>
                <a:cs typeface="Century Gothic"/>
                <a:sym typeface="Century Gothic"/>
              </a:rPr>
              <a:t>Promoting Early Relational Health and Child Development in Everyday Healthcare Moments</a:t>
            </a:r>
            <a:endParaRPr kumimoji="0" lang="en-US" sz="93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/>
              <a:cs typeface="Century Gothic"/>
              <a:sym typeface="Century Gothic"/>
            </a:endParaRPr>
          </a:p>
          <a:p>
            <a:pPr marL="180340" algn="ctr">
              <a:buClr>
                <a:srgbClr val="00AEEF"/>
              </a:buClr>
              <a:buSzPts val="3600"/>
            </a:pPr>
            <a:endParaRPr lang="en-US" sz="930" b="0" i="0" dirty="0">
              <a:solidFill>
                <a:schemeClr val="tx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238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601B6B-8706-4D11-AF1E-A58486EF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0773D5-2438-45EC-9A1B-B5CF5A3DC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17504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DDDCC9-169C-401D-A396-3F6133D2D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15BF09-8900-435E-ACF5-ED5A161065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15400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AB87C7-8670-4572-B050-49C891260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29507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1601979-2544-4041-ADA2-EC9142209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15400" y="4151376"/>
            <a:ext cx="151636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y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3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>
                <a:solidFill>
                  <a:schemeClr val="tx2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tx2"/>
                </a:solidFill>
              </a:defRPr>
            </a:lvl4pPr>
            <a:lvl5pPr marL="0" indent="0">
              <a:defRPr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 marL="341313" indent="0">
              <a:buNone/>
              <a:defRPr>
                <a:solidFill>
                  <a:schemeClr val="bg1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bg1"/>
                </a:solidFill>
              </a:defRPr>
            </a:lvl4pPr>
            <a:lvl5pPr marL="0" indent="0">
              <a:defRPr b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3CEF-11D9-4DC3-B9EF-1617A69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736A-6D1A-4423-9926-2754A19D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11277600" cy="5029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no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A167-EC98-47C4-A922-E2CD025C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410200" cy="4730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07F2-E279-4E4B-8DA3-CDA72378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9384" y="6248400"/>
            <a:ext cx="395416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FE11C-3606-4CAE-860D-6CA709C3DDAD}"/>
              </a:ext>
            </a:extLst>
          </p:cNvPr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3" r:id="rId21"/>
    <p:sldLayoutId id="2147483684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Wingdings" panose="05000000000000000000" pitchFamily="2" charset="2"/>
        <a:buNone/>
        <a:defRPr sz="1800" b="0" kern="1200" cap="none" spc="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7" orient="horz" pos="4224">
          <p15:clr>
            <a:srgbClr val="FDE53C"/>
          </p15:clr>
        </p15:guide>
        <p15:guide id="8" orient="horz" pos="3936">
          <p15:clr>
            <a:srgbClr val="F26B43"/>
          </p15:clr>
        </p15:guide>
        <p15:guide id="9" orient="horz" pos="3648">
          <p15:clr>
            <a:srgbClr val="F26B43"/>
          </p15:clr>
        </p15:guide>
        <p15:guide id="10" pos="3696">
          <p15:clr>
            <a:srgbClr val="F26B43"/>
          </p15:clr>
        </p15:guide>
        <p15:guide id="11" pos="3984">
          <p15:clr>
            <a:srgbClr val="F26B43"/>
          </p15:clr>
        </p15:guide>
        <p15:guide id="12" orient="horz" pos="528">
          <p15:clr>
            <a:srgbClr val="F26B43"/>
          </p15:clr>
        </p15:guide>
        <p15:guide id="13" orient="horz" pos="768">
          <p15:clr>
            <a:srgbClr val="F26B43"/>
          </p15:clr>
        </p15:guide>
        <p15:guide id="14" orient="horz" pos="2232">
          <p15:clr>
            <a:srgbClr val="F26B43"/>
          </p15:clr>
        </p15:guide>
        <p15:guide id="15" orient="horz" pos="2466">
          <p15:clr>
            <a:srgbClr val="F26B43"/>
          </p15:clr>
        </p15:guide>
        <p15:guide id="16" orient="horz" pos="2352">
          <p15:clr>
            <a:srgbClr val="F26B43"/>
          </p15:clr>
        </p15:guide>
        <p15:guide id="17" pos="5208">
          <p15:clr>
            <a:srgbClr val="FDE53C"/>
          </p15:clr>
        </p15:guide>
        <p15:guide id="21" orient="horz" pos="2160">
          <p15:clr>
            <a:srgbClr val="FDE53C"/>
          </p15:clr>
        </p15:guide>
        <p15:guide id="22" pos="2472">
          <p15:clr>
            <a:srgbClr val="FDE53C"/>
          </p15:clr>
        </p15:guide>
        <p15:guide id="23" pos="5832">
          <p15:clr>
            <a:srgbClr val="FDE53C"/>
          </p15:clr>
        </p15:guide>
        <p15:guide id="24" pos="1848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704519505?h=c14ef41ba6&amp;badge=0&amp;autopause=0&amp;player_id=0&amp;app_id=58479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704519517?h=97b10c2b5a&amp;badge=0&amp;autopause=0&amp;player_id=0&amp;app_id=58479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704519459?h=0ad2739774&amp;badge=0&amp;autopause=0&amp;player_id=0&amp;app_id=58479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537417135" TargetMode="Externa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704519486?h=c41d18420f&amp;badge=0&amp;autopause=0&amp;player_id=0&amp;app_id=58479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ngimg.com/download/5725" TargetMode="External"/><Relationship Id="rId5" Type="http://schemas.openxmlformats.org/officeDocument/2006/relationships/image" Target="../media/image38.pn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685606328?h=463db2e570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574C8-2EA2-4E9D-93FA-F21DF930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-2356678"/>
            <a:ext cx="9592539" cy="92160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7A13E0-B29F-45F6-A623-DE1D6648B9ED}"/>
              </a:ext>
            </a:extLst>
          </p:cNvPr>
          <p:cNvSpPr/>
          <p:nvPr/>
        </p:nvSpPr>
        <p:spPr>
          <a:xfrm rot="19560000">
            <a:off x="7800088" y="-1419827"/>
            <a:ext cx="2438399" cy="3442853"/>
          </a:xfrm>
          <a:prstGeom prst="rect">
            <a:avLst/>
          </a:prstGeom>
          <a:solidFill>
            <a:srgbClr val="45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7" name="Isosceles Triangle 6"/>
          <p:cNvSpPr/>
          <p:nvPr/>
        </p:nvSpPr>
        <p:spPr>
          <a:xfrm>
            <a:off x="8507721" y="3427816"/>
            <a:ext cx="2065728" cy="19922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672CF-7C61-445A-AACA-2AA9B78EA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60" y="1631435"/>
            <a:ext cx="8686800" cy="3589663"/>
          </a:xfrm>
        </p:spPr>
        <p:txBody>
          <a:bodyPr/>
          <a:lstStyle/>
          <a:p>
            <a:r>
              <a:rPr lang="en-US" sz="4000" b="0" dirty="0">
                <a:latin typeface="Cambria"/>
                <a:ea typeface="Cambria"/>
              </a:rPr>
              <a:t>Innovative, Online Resources to Promote Positive Parenting Behaviors and Early Childhood Development</a:t>
            </a:r>
            <a:br>
              <a:rPr lang="en-US" sz="4000" b="0" dirty="0">
                <a:latin typeface="Cambria"/>
                <a:ea typeface="Cambria"/>
              </a:rPr>
            </a:br>
            <a:r>
              <a:rPr lang="en-US" sz="4000" b="0" dirty="0">
                <a:latin typeface="Cambria"/>
                <a:ea typeface="Cambria"/>
              </a:rPr>
              <a:t/>
            </a:r>
            <a:br>
              <a:rPr lang="en-US" sz="4000" b="0" dirty="0">
                <a:latin typeface="Cambria"/>
                <a:ea typeface="Cambria"/>
              </a:rPr>
            </a:br>
            <a:r>
              <a:rPr lang="en-US" sz="3600" b="0" i="1" dirty="0">
                <a:latin typeface="Cambria"/>
                <a:ea typeface="Cambria"/>
              </a:rPr>
              <a:t>STFM 2022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endParaRPr lang="en-US" sz="2400" i="1" dirty="0">
              <a:solidFill>
                <a:schemeClr val="accent3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6200000">
            <a:off x="8781087" y="2852720"/>
            <a:ext cx="2272938" cy="768531"/>
          </a:xfrm>
          <a:prstGeom prst="triangle">
            <a:avLst/>
          </a:prstGeom>
          <a:solidFill>
            <a:srgbClr val="DA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grpSp>
        <p:nvGrpSpPr>
          <p:cNvPr id="14" name="Group 13"/>
          <p:cNvGrpSpPr/>
          <p:nvPr/>
        </p:nvGrpSpPr>
        <p:grpSpPr>
          <a:xfrm>
            <a:off x="6996330" y="3248526"/>
            <a:ext cx="5059755" cy="3609474"/>
            <a:chOff x="7010707" y="3248526"/>
            <a:chExt cx="5059755" cy="3609474"/>
          </a:xfrm>
        </p:grpSpPr>
        <p:sp>
          <p:nvSpPr>
            <p:cNvPr id="13" name="Isosceles Triangle 12"/>
            <p:cNvSpPr/>
            <p:nvPr/>
          </p:nvSpPr>
          <p:spPr>
            <a:xfrm>
              <a:off x="7010707" y="3248526"/>
              <a:ext cx="5059755" cy="36094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err="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9942" y="5526881"/>
              <a:ext cx="2941284" cy="1140289"/>
            </a:xfrm>
            <a:prstGeom prst="rect">
              <a:avLst/>
            </a:prstGeom>
          </p:spPr>
        </p:pic>
      </p:grp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BDF96BD2-18F7-48E9-B113-A1071CB3991A}"/>
              </a:ext>
            </a:extLst>
          </p:cNvPr>
          <p:cNvSpPr/>
          <p:nvPr/>
        </p:nvSpPr>
        <p:spPr>
          <a:xfrm rot="5400000">
            <a:off x="8539596" y="1590018"/>
            <a:ext cx="1988126" cy="1322691"/>
          </a:xfrm>
          <a:prstGeom prst="flowChartDecision">
            <a:avLst/>
          </a:prstGeom>
          <a:solidFill>
            <a:srgbClr val="45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00724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95086" y="1228542"/>
            <a:ext cx="11139714" cy="1933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69" y="2085990"/>
            <a:ext cx="11608547" cy="381000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How would you define early relational health </a:t>
            </a:r>
            <a:br>
              <a:rPr lang="en-US" sz="36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</a:br>
            <a:r>
              <a:rPr lang="en-US" sz="36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in a few words?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355272"/>
            <a:ext cx="10776856" cy="4495803"/>
          </a:xfrm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1" y="1720840"/>
            <a:ext cx="1088218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n-US" sz="2400">
              <a:latin typeface="Calibri"/>
              <a:ea typeface="Cambria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094B8-91B0-41D8-8E42-104F8B7F850F}"/>
              </a:ext>
            </a:extLst>
          </p:cNvPr>
          <p:cNvSpPr txBox="1"/>
          <p:nvPr/>
        </p:nvSpPr>
        <p:spPr>
          <a:xfrm>
            <a:off x="5399973" y="6367503"/>
            <a:ext cx="386463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cs typeface="Arial"/>
              </a:rPr>
              <a:t>Definition from the First3Years</a:t>
            </a:r>
            <a:endParaRPr lang="en-US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68AC55-BA48-4E9D-B03E-B43AC8654B73}"/>
              </a:ext>
            </a:extLst>
          </p:cNvPr>
          <p:cNvSpPr/>
          <p:nvPr/>
        </p:nvSpPr>
        <p:spPr>
          <a:xfrm>
            <a:off x="457202" y="1047332"/>
            <a:ext cx="10803406" cy="5111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A1342-74C8-4081-9AFF-5A7F8A150F2C}"/>
              </a:ext>
            </a:extLst>
          </p:cNvPr>
          <p:cNvSpPr txBox="1"/>
          <p:nvPr/>
        </p:nvSpPr>
        <p:spPr>
          <a:xfrm>
            <a:off x="905386" y="1463920"/>
            <a:ext cx="10449464" cy="36009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Times New Roman"/>
              </a:rPr>
              <a:t>Early relational health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Times New Roman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Times New Roman"/>
              </a:rPr>
              <a:t>is: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/>
                <a:cs typeface="Times New Roman"/>
              </a:rPr>
              <a:t>Positive, stimulating, and nurturing early relationships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/>
                <a:cs typeface="Times New Roman"/>
              </a:rPr>
              <a:t>Critical for emotional security and connection that advance physical health and development, social well-being, and resilience.</a:t>
            </a:r>
          </a:p>
        </p:txBody>
      </p:sp>
    </p:spTree>
    <p:extLst>
      <p:ext uri="{BB962C8B-B14F-4D97-AF65-F5344CB8AC3E}">
        <p14:creationId xmlns:p14="http://schemas.microsoft.com/office/powerpoint/2010/main" val="236788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072121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Early Relational Health is also…</a:t>
            </a:r>
            <a:endParaRPr lang="en-US" sz="4400" b="0" dirty="0">
              <a:solidFill>
                <a:schemeClr val="accent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355272"/>
            <a:ext cx="10776856" cy="4495803"/>
          </a:xfrm>
        </p:spPr>
        <p:txBody>
          <a:bodyPr/>
          <a:lstStyle/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1" y="1720840"/>
            <a:ext cx="1088218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n-US" sz="2400">
              <a:latin typeface="Calibri"/>
              <a:ea typeface="Cambri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83066-C78D-407F-8421-F13C9849AD21}"/>
              </a:ext>
            </a:extLst>
          </p:cNvPr>
          <p:cNvSpPr txBox="1"/>
          <p:nvPr/>
        </p:nvSpPr>
        <p:spPr>
          <a:xfrm>
            <a:off x="3410233" y="6369278"/>
            <a:ext cx="544039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cs typeface="Arial"/>
              </a:rPr>
              <a:t>Adapted from David Willis, Center for the Society for Social Policy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93D4F-964C-4745-9B7A-BF33B541BA68}"/>
              </a:ext>
            </a:extLst>
          </p:cNvPr>
          <p:cNvSpPr txBox="1"/>
          <p:nvPr/>
        </p:nvSpPr>
        <p:spPr>
          <a:xfrm>
            <a:off x="215283" y="1680317"/>
            <a:ext cx="1183029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A</a:t>
            </a:r>
            <a:r>
              <a:rPr lang="en-US" sz="2400" b="1" dirty="0">
                <a:latin typeface="Calibri"/>
                <a:cs typeface="Arial"/>
              </a:rPr>
              <a:t> paradigm shift </a:t>
            </a:r>
            <a:r>
              <a:rPr lang="en-US" sz="2400" dirty="0">
                <a:latin typeface="Calibri"/>
                <a:cs typeface="Arial"/>
              </a:rPr>
              <a:t>for early childhood, society and our culture 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Universal but </a:t>
            </a:r>
            <a:r>
              <a:rPr lang="en-US" sz="2400" b="1" dirty="0">
                <a:latin typeface="Calibri"/>
                <a:cs typeface="Arial"/>
              </a:rPr>
              <a:t>recognizes cultural variability </a:t>
            </a:r>
            <a:r>
              <a:rPr lang="en-US" sz="2400" dirty="0">
                <a:latin typeface="Calibri"/>
                <a:cs typeface="Arial"/>
              </a:rPr>
              <a:t>in parenting/caregiving  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Foundational to </a:t>
            </a:r>
            <a:r>
              <a:rPr lang="en-US" sz="2400" b="1" dirty="0">
                <a:latin typeface="Calibri"/>
                <a:cs typeface="Arial"/>
              </a:rPr>
              <a:t>equity, resiliency and recovery</a:t>
            </a:r>
            <a:r>
              <a:rPr lang="en-US" sz="2400" dirty="0">
                <a:latin typeface="Calibri"/>
                <a:cs typeface="Arial"/>
              </a:rPr>
              <a:t> using </a:t>
            </a:r>
            <a:r>
              <a:rPr lang="en-US" sz="2400" b="1" dirty="0">
                <a:latin typeface="Calibri"/>
                <a:cs typeface="Arial"/>
              </a:rPr>
              <a:t>science-based, family-centric care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Requires a dyadic and two-generational perspective for </a:t>
            </a:r>
            <a:r>
              <a:rPr lang="en-US" sz="2400" b="1" dirty="0">
                <a:latin typeface="Calibri"/>
                <a:cs typeface="Arial"/>
              </a:rPr>
              <a:t>caregiver-child development </a:t>
            </a:r>
          </a:p>
          <a:p>
            <a:pPr>
              <a:spcAft>
                <a:spcPts val="600"/>
              </a:spcAft>
            </a:pPr>
            <a:endParaRPr lang="en-US" sz="2400" b="1" i="1" dirty="0"/>
          </a:p>
          <a:p>
            <a:pPr algn="ctr">
              <a:spcAft>
                <a:spcPts val="600"/>
              </a:spcAft>
            </a:pPr>
            <a:r>
              <a:rPr lang="en-US" sz="2400" b="1" i="1" u="sng" dirty="0"/>
              <a:t>Promoting our families’ relational health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Improves our own relational health </a:t>
            </a:r>
          </a:p>
          <a:p>
            <a:pPr lvl="1" algn="ctr">
              <a:spcAft>
                <a:spcPts val="600"/>
              </a:spcAft>
            </a:pPr>
            <a:r>
              <a:rPr lang="en-US" sz="2400" dirty="0"/>
              <a:t>Decreases burnout </a:t>
            </a:r>
          </a:p>
          <a:p>
            <a:pPr lvl="1" algn="ctr">
              <a:spcAft>
                <a:spcPts val="600"/>
              </a:spcAft>
            </a:pPr>
            <a:r>
              <a:rPr lang="en-US" sz="2400" dirty="0"/>
              <a:t>Find meaning in our care practices again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Calibri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9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5086" y="2571848"/>
            <a:ext cx="11139714" cy="1933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088"/>
            <a:ext cx="11277600" cy="805765"/>
          </a:xfrm>
        </p:spPr>
        <p:txBody>
          <a:bodyPr/>
          <a:lstStyle/>
          <a:p>
            <a:pPr algn="ctr"/>
            <a:r>
              <a:rPr lang="en-US" sz="4000" b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How can we take what we </a:t>
            </a:r>
            <a:r>
              <a:rPr lang="en-US" sz="4000" b="0" u="sng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know intuitively</a:t>
            </a:r>
            <a:r>
              <a:rPr lang="en-US" sz="4000" b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 and </a:t>
            </a:r>
            <a:r>
              <a:rPr lang="en-US" sz="4000" b="0" u="sng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incorporate intentionally</a:t>
            </a:r>
            <a:r>
              <a:rPr lang="en-US" sz="4000" b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 in our future practice?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28F97-585E-4531-9896-429D9C689B74}"/>
              </a:ext>
            </a:extLst>
          </p:cNvPr>
          <p:cNvSpPr txBox="1">
            <a:spLocks/>
          </p:cNvSpPr>
          <p:nvPr/>
        </p:nvSpPr>
        <p:spPr>
          <a:xfrm>
            <a:off x="316642" y="620777"/>
            <a:ext cx="11277600" cy="1088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Small Group Breakout</a:t>
            </a:r>
            <a:r>
              <a:rPr lang="en-US" sz="32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  </a:t>
            </a:r>
            <a:endParaRPr lang="en-US" b="0" dirty="0">
              <a:solidFill>
                <a:schemeClr val="accent2"/>
              </a:solidFill>
              <a:latin typeface="Calibri"/>
              <a:ea typeface="Cambria"/>
              <a:cs typeface="Calibri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8B1E3A5-5545-48DE-979B-41032AC72C48}"/>
              </a:ext>
            </a:extLst>
          </p:cNvPr>
          <p:cNvSpPr/>
          <p:nvPr/>
        </p:nvSpPr>
        <p:spPr>
          <a:xfrm>
            <a:off x="526143" y="2339680"/>
            <a:ext cx="11143479" cy="9784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  <a:p>
            <a:pPr algn="ctr">
              <a:spcAft>
                <a:spcPts val="600"/>
              </a:spcAft>
            </a:pPr>
            <a:endParaRPr lang="en-US">
              <a:solidFill>
                <a:srgbClr val="FFFFFF"/>
              </a:solidFill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 sz="2400">
              <a:latin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91C8FDB-5B03-43A7-B282-C8612A6E187B}"/>
              </a:ext>
            </a:extLst>
          </p:cNvPr>
          <p:cNvSpPr/>
          <p:nvPr/>
        </p:nvSpPr>
        <p:spPr>
          <a:xfrm>
            <a:off x="526143" y="3654625"/>
            <a:ext cx="11143479" cy="9798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E2826BE-12B2-429D-9FF5-587F8E0FDB68}"/>
              </a:ext>
            </a:extLst>
          </p:cNvPr>
          <p:cNvSpPr/>
          <p:nvPr/>
        </p:nvSpPr>
        <p:spPr>
          <a:xfrm>
            <a:off x="526143" y="5075952"/>
            <a:ext cx="11143479" cy="9068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 sz="2400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 sz="2800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A219E-FF3E-4FE3-AFCC-E6BDBFA7FDBE}"/>
              </a:ext>
            </a:extLst>
          </p:cNvPr>
          <p:cNvSpPr txBox="1"/>
          <p:nvPr/>
        </p:nvSpPr>
        <p:spPr>
          <a:xfrm>
            <a:off x="617979" y="2544745"/>
            <a:ext cx="10674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How are you currently teaching early relational health and childhood development?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 dirty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9ED3F-D4C8-4EC7-8136-A05731103712}"/>
              </a:ext>
            </a:extLst>
          </p:cNvPr>
          <p:cNvSpPr txBox="1"/>
          <p:nvPr/>
        </p:nvSpPr>
        <p:spPr>
          <a:xfrm>
            <a:off x="758537" y="3919103"/>
            <a:ext cx="10674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What resources are you using?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FEDC1-7D96-411E-AA2A-7240D113BBD6}"/>
              </a:ext>
            </a:extLst>
          </p:cNvPr>
          <p:cNvSpPr txBox="1"/>
          <p:nvPr/>
        </p:nvSpPr>
        <p:spPr>
          <a:xfrm>
            <a:off x="758537" y="5295899"/>
            <a:ext cx="10674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alibri"/>
                <a:cs typeface="Arial"/>
              </a:rPr>
              <a:t>Where in resident training are you incorporating it?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2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9492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28F97-585E-4531-9896-429D9C689B74}"/>
              </a:ext>
            </a:extLst>
          </p:cNvPr>
          <p:cNvSpPr txBox="1">
            <a:spLocks/>
          </p:cNvSpPr>
          <p:nvPr/>
        </p:nvSpPr>
        <p:spPr>
          <a:xfrm>
            <a:off x="319918" y="897053"/>
            <a:ext cx="11277600" cy="4560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Current Training on Relational Health: Resources  </a:t>
            </a:r>
            <a:endParaRPr lang="en-US" b="0" dirty="0">
              <a:solidFill>
                <a:schemeClr val="accent2"/>
              </a:solidFill>
              <a:latin typeface="Calibri"/>
              <a:ea typeface="Cambria"/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B28F97-585E-4531-9896-429D9C689B74}"/>
              </a:ext>
            </a:extLst>
          </p:cNvPr>
          <p:cNvSpPr txBox="1">
            <a:spLocks/>
          </p:cNvSpPr>
          <p:nvPr/>
        </p:nvSpPr>
        <p:spPr>
          <a:xfrm>
            <a:off x="349978" y="3982119"/>
            <a:ext cx="11277600" cy="5282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Where in Training? Who is teaching this information?</a:t>
            </a:r>
            <a:endParaRPr lang="en-US" b="0" dirty="0">
              <a:solidFill>
                <a:schemeClr val="accent2"/>
              </a:solidFill>
              <a:latin typeface="Calibri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7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D816-9E11-4FC6-8AAB-A048A27E1F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450" y="1543200"/>
            <a:ext cx="7283139" cy="4591053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How can you enhance your current training </a:t>
            </a:r>
            <a:r>
              <a:rPr lang="en-US" sz="3600" dirty="0">
                <a:solidFill>
                  <a:srgbClr val="000000"/>
                </a:solidFill>
                <a:latin typeface="Calibri"/>
                <a:ea typeface="+mn-lt"/>
                <a:cs typeface="Times New Roman"/>
              </a:rPr>
              <a:t>on promoting relational health and child development?</a:t>
            </a:r>
            <a:endParaRPr lang="en-US" sz="2800" dirty="0">
              <a:latin typeface="Calibri"/>
              <a:cs typeface="Times New Roman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cs typeface="Times New Roman"/>
              </a:rPr>
              <a:t>What resources will you use?</a:t>
            </a:r>
            <a:endParaRPr lang="en-US" sz="2800" dirty="0">
              <a:latin typeface="Calibri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cs typeface="Times New Roman"/>
              </a:rPr>
              <a:t>When in training will this occur?</a:t>
            </a:r>
            <a:endParaRPr lang="en-US" sz="2800" dirty="0">
              <a:latin typeface="Calibri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ea typeface="+mj-lt"/>
                <a:cs typeface="+mj-lt"/>
              </a:rPr>
              <a:t>How can the learning be longitudinal?</a:t>
            </a:r>
            <a:endParaRPr lang="en-US" sz="2800" dirty="0">
              <a:latin typeface="Calibri"/>
              <a:ea typeface="+mj-lt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ea typeface="+mj-lt"/>
                <a:cs typeface="+mj-lt"/>
              </a:rPr>
              <a:t>How will you assess learners?</a:t>
            </a:r>
          </a:p>
          <a:p>
            <a:pPr marL="571500" lvl="1" indent="-285750"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How do we hardwire this into our process?</a:t>
            </a:r>
            <a:endParaRPr lang="en-US" sz="28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28650" lvl="1" indent="-342900">
              <a:buChar char="•"/>
            </a:pPr>
            <a:endParaRPr lang="en-US" dirty="0">
              <a:solidFill>
                <a:srgbClr val="000000"/>
              </a:solidFill>
              <a:latin typeface="Calibri"/>
              <a:ea typeface="+mn-lt"/>
              <a:cs typeface="Times New Roman"/>
            </a:endParaRPr>
          </a:p>
          <a:p>
            <a:pPr marL="285750" lvl="1"/>
            <a:endParaRPr lang="en-US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3AA82-A5D5-4664-952C-2D1207B5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5E5EBB-496D-4F10-9616-1391DF9454F6}"/>
              </a:ext>
            </a:extLst>
          </p:cNvPr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BA4B5E7-C481-49CA-9E19-9886585C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D2607A-FCE9-4FDC-AD4D-E828B88E13A1}"/>
              </a:ext>
            </a:extLst>
          </p:cNvPr>
          <p:cNvSpPr txBox="1">
            <a:spLocks/>
          </p:cNvSpPr>
          <p:nvPr/>
        </p:nvSpPr>
        <p:spPr>
          <a:xfrm>
            <a:off x="259492" y="897053"/>
            <a:ext cx="11277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Action Plan/Breakout Session:</a:t>
            </a:r>
            <a:endParaRPr lang="en-US" sz="4400" b="0" dirty="0">
              <a:solidFill>
                <a:schemeClr val="accent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8872439" y="1807274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For example: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85CCB24-D634-4A3D-8612-9E30615C1BE0}"/>
              </a:ext>
            </a:extLst>
          </p:cNvPr>
          <p:cNvSpPr/>
          <p:nvPr/>
        </p:nvSpPr>
        <p:spPr>
          <a:xfrm>
            <a:off x="7816662" y="2476798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Lectures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66A1E6A1-0B6C-4932-970D-A44B02A819D7}"/>
              </a:ext>
            </a:extLst>
          </p:cNvPr>
          <p:cNvSpPr/>
          <p:nvPr/>
        </p:nvSpPr>
        <p:spPr>
          <a:xfrm>
            <a:off x="7830084" y="435458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Morning Report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6BB783D7-42B1-4A1C-9C4D-C014AA2856F3}"/>
              </a:ext>
            </a:extLst>
          </p:cNvPr>
          <p:cNvSpPr/>
          <p:nvPr/>
        </p:nvSpPr>
        <p:spPr>
          <a:xfrm>
            <a:off x="7815951" y="5297246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Faculty Training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4E3CCEEB-46F5-4548-80CE-25C83966698E}"/>
              </a:ext>
            </a:extLst>
          </p:cNvPr>
          <p:cNvSpPr/>
          <p:nvPr/>
        </p:nvSpPr>
        <p:spPr>
          <a:xfrm>
            <a:off x="10012288" y="5279108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QI Projects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52B15127-A0D0-4025-A319-16F6F9205ADA}"/>
              </a:ext>
            </a:extLst>
          </p:cNvPr>
          <p:cNvSpPr/>
          <p:nvPr/>
        </p:nvSpPr>
        <p:spPr>
          <a:xfrm>
            <a:off x="9997104" y="247756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Grand Rounds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5B8486E2-942B-41B9-AEBC-6DAEB16F15BF}"/>
              </a:ext>
            </a:extLst>
          </p:cNvPr>
          <p:cNvSpPr/>
          <p:nvPr/>
        </p:nvSpPr>
        <p:spPr>
          <a:xfrm>
            <a:off x="7815951" y="3411920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Behavioral Health</a:t>
            </a: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8833ACDD-6E80-435E-AB68-6C1FB219F21B}"/>
              </a:ext>
            </a:extLst>
          </p:cNvPr>
          <p:cNvSpPr/>
          <p:nvPr/>
        </p:nvSpPr>
        <p:spPr>
          <a:xfrm>
            <a:off x="9997104" y="435458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Continuity Clinic and Observations</a:t>
            </a:r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41FC7B75-0ADE-4BA6-B460-A313158A9EAB}"/>
              </a:ext>
            </a:extLst>
          </p:cNvPr>
          <p:cNvSpPr/>
          <p:nvPr/>
        </p:nvSpPr>
        <p:spPr>
          <a:xfrm>
            <a:off x="10012288" y="341115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Well-Baby Nursery Rotation</a:t>
            </a:r>
          </a:p>
        </p:txBody>
      </p:sp>
    </p:spTree>
    <p:extLst>
      <p:ext uri="{BB962C8B-B14F-4D97-AF65-F5344CB8AC3E}">
        <p14:creationId xmlns:p14="http://schemas.microsoft.com/office/powerpoint/2010/main" val="181298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5086" y="2138082"/>
            <a:ext cx="11208657" cy="33617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3" y="3218544"/>
            <a:ext cx="11277600" cy="1320799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Before we break in to groups…</a:t>
            </a:r>
            <a:br>
              <a:rPr lang="en-US" sz="44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</a:br>
            <a:r>
              <a:rPr lang="en-US" sz="44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/>
            </a:r>
            <a:br>
              <a:rPr lang="en-US" sz="44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</a:br>
            <a:r>
              <a:rPr lang="en-US" sz="4400" b="0" dirty="0">
                <a:solidFill>
                  <a:schemeClr val="bg1"/>
                </a:solidFill>
                <a:latin typeface="Calibri"/>
                <a:ea typeface="Cambria"/>
                <a:cs typeface="Calibri"/>
              </a:rPr>
              <a:t>a few free, online resources to promote early relational health and child development in clinical practice and medical education</a:t>
            </a:r>
            <a:endParaRPr lang="en-US" sz="4400" b="0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5086" y="1745008"/>
            <a:ext cx="11139714" cy="14659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6308" y="1963040"/>
            <a:ext cx="1056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do we support safe, stable, nurturing relationships, and foster adaptive (resiliency) skills in our everyday healthcare moments?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5086" y="3770642"/>
            <a:ext cx="11139714" cy="16467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11" name="TextBox 10"/>
          <p:cNvSpPr txBox="1"/>
          <p:nvPr/>
        </p:nvSpPr>
        <p:spPr>
          <a:xfrm>
            <a:off x="880844" y="3952552"/>
            <a:ext cx="10568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do we move beyond identifying delays (in early childhood) to promoting healthy relationships through “keystones” of development?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3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3" name="Google Shape;102;p2"/>
          <p:cNvSpPr txBox="1">
            <a:spLocks/>
          </p:cNvSpPr>
          <p:nvPr/>
        </p:nvSpPr>
        <p:spPr>
          <a:xfrm>
            <a:off x="1760155" y="6049564"/>
            <a:ext cx="8535170" cy="439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8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833"/>
              </a:lnSpc>
              <a:spcBef>
                <a:spcPts val="0"/>
              </a:spcBef>
              <a:buSzPts val="1680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Partners:</a:t>
            </a:r>
            <a:endParaRPr lang="en-US" sz="20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Picture 4" descr="Bedtime Math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27" y="5884072"/>
            <a:ext cx="1513571" cy="7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ach Out and Read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8" y="5863798"/>
            <a:ext cx="1546654" cy="7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ezos Family Foundation - Sister Cities International (SCI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6" y="5874210"/>
            <a:ext cx="2111662" cy="6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4;p2"/>
          <p:cNvSpPr txBox="1">
            <a:spLocks/>
          </p:cNvSpPr>
          <p:nvPr/>
        </p:nvSpPr>
        <p:spPr>
          <a:xfrm>
            <a:off x="329927" y="902340"/>
            <a:ext cx="90013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340">
              <a:buClr>
                <a:srgbClr val="00AEEF"/>
              </a:buClr>
              <a:buSzPts val="3600"/>
            </a:pPr>
            <a:r>
              <a:rPr lang="en-US" sz="4000" b="0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Keystones</a:t>
            </a:r>
            <a:r>
              <a:rPr lang="en-US" sz="4000" b="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0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of Development Curriculum</a:t>
            </a:r>
          </a:p>
        </p:txBody>
      </p:sp>
      <p:pic>
        <p:nvPicPr>
          <p:cNvPr id="19" name="Google Shape;73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0869" y="1937858"/>
            <a:ext cx="4608654" cy="24138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74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0869" y="1972716"/>
            <a:ext cx="4601995" cy="25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7509" y="2047426"/>
            <a:ext cx="4698502" cy="2526925"/>
          </a:xfrm>
          <a:prstGeom prst="rect">
            <a:avLst/>
          </a:prstGeom>
        </p:spPr>
      </p:pic>
      <p:pic>
        <p:nvPicPr>
          <p:cNvPr id="12" name="Google Shape;74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86764" y="1812028"/>
            <a:ext cx="4871083" cy="3758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3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099" y="1466165"/>
            <a:ext cx="11549801" cy="44958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Karly Pippitt, MD - University of Utah (Family Medicine)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Susan Cochella, MD, MPH - University of Utah (Family Medicine)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Blair Hammond, MD - Mount Sinai Hospital (General Pediatrics)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Quang-Tuyen Nguyen, MD – University of Utah (General Pediatrics)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Aimee Mankodi, MD– Institute </a:t>
            </a:r>
            <a:r>
              <a:rPr lang="en-US" sz="240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Family Health (Family Medicine)</a:t>
            </a: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74418"/>
              </p:ext>
            </p:extLst>
          </p:nvPr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C419A-4092-4280-A647-DFDC81D0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5E9808-DE9C-4622-B5F7-6E7CC7C9A133}"/>
              </a:ext>
            </a:extLst>
          </p:cNvPr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4E90F8-99F8-4BD5-8BE5-1C70345E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0" name="description">
            <a:extLst>
              <a:ext uri="{FF2B5EF4-FFF2-40B4-BE49-F238E27FC236}">
                <a16:creationId xmlns:a16="http://schemas.microsoft.com/office/drawing/2014/main" id="{AD2AB29E-183D-47D6-96F6-0DD22AFDD056}"/>
              </a:ext>
            </a:extLst>
          </p:cNvPr>
          <p:cNvSpPr txBox="1"/>
          <p:nvPr/>
        </p:nvSpPr>
        <p:spPr>
          <a:xfrm>
            <a:off x="740063" y="1308071"/>
            <a:ext cx="109028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free, 3-4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hour, self-directed online residency curriculum that integrates the promotion of positive parenting behaviors into routine well-child visits.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1FBB828-5FD6-4B45-A303-941BE7F201C5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9282684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>
                <a:solidFill>
                  <a:srgbClr val="221F72"/>
                </a:solidFill>
                <a:latin typeface="Calibri"/>
                <a:cs typeface="Calibri"/>
              </a:rPr>
              <a:t>Keystones of Development</a:t>
            </a:r>
            <a:endParaRPr lang="en-US" sz="4400" spc="-35">
              <a:solidFill>
                <a:srgbClr val="221F72"/>
              </a:solidFill>
              <a:latin typeface="Calibri"/>
              <a:cs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A2C4B9-216B-4906-B11D-D24117D9FC8D}"/>
              </a:ext>
            </a:extLst>
          </p:cNvPr>
          <p:cNvGrpSpPr/>
          <p:nvPr/>
        </p:nvGrpSpPr>
        <p:grpSpPr>
          <a:xfrm>
            <a:off x="3808594" y="1965466"/>
            <a:ext cx="4765836" cy="3717110"/>
            <a:chOff x="2942285" y="1660934"/>
            <a:chExt cx="6303374" cy="4901112"/>
          </a:xfrm>
        </p:grpSpPr>
        <p:pic>
          <p:nvPicPr>
            <p:cNvPr id="25" name="Computer">
              <a:extLst>
                <a:ext uri="{FF2B5EF4-FFF2-40B4-BE49-F238E27FC236}">
                  <a16:creationId xmlns:a16="http://schemas.microsoft.com/office/drawing/2014/main" id="{679461D6-9689-4B51-9269-45308F9E375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42285" y="1660934"/>
              <a:ext cx="6303374" cy="490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35;p9">
              <a:extLst>
                <a:ext uri="{FF2B5EF4-FFF2-40B4-BE49-F238E27FC236}">
                  <a16:creationId xmlns:a16="http://schemas.microsoft.com/office/drawing/2014/main" id="{57D3CF7B-8447-41B7-AFEB-6B88678834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16390" y="1907990"/>
              <a:ext cx="5963781" cy="314742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7" name="description">
            <a:extLst>
              <a:ext uri="{FF2B5EF4-FFF2-40B4-BE49-F238E27FC236}">
                <a16:creationId xmlns:a16="http://schemas.microsoft.com/office/drawing/2014/main" id="{83CE6DBB-461E-4FF3-8A6B-78451DCD947F}"/>
              </a:ext>
            </a:extLst>
          </p:cNvPr>
          <p:cNvSpPr txBox="1"/>
          <p:nvPr/>
        </p:nvSpPr>
        <p:spPr>
          <a:xfrm>
            <a:off x="1110885" y="5812170"/>
            <a:ext cx="99702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Predictive of later well-being and largely dependent on parent/caregiver behaviors</a:t>
            </a:r>
            <a:endParaRPr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9BE444-B002-43E3-8C0C-1AF93CB8DA76}"/>
              </a:ext>
            </a:extLst>
          </p:cNvPr>
          <p:cNvGrpSpPr/>
          <p:nvPr/>
        </p:nvGrpSpPr>
        <p:grpSpPr>
          <a:xfrm>
            <a:off x="831771" y="1847377"/>
            <a:ext cx="11538566" cy="3835199"/>
            <a:chOff x="415120" y="2557422"/>
            <a:chExt cx="11626173" cy="38643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4EC644-CFFB-46A7-9B9C-BCBE3C99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889"/>
            <a:stretch/>
          </p:blipFill>
          <p:spPr>
            <a:xfrm>
              <a:off x="415120" y="2557422"/>
              <a:ext cx="888451" cy="10412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B2C5D5-20A0-451A-AC28-39DD5F73D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659" r="72401" b="-3659"/>
            <a:stretch/>
          </p:blipFill>
          <p:spPr>
            <a:xfrm>
              <a:off x="415120" y="3968946"/>
              <a:ext cx="888451" cy="10412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2F6ACA-4145-46A7-BF31-DE80973E8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2" t="2439" r="55057" b="-2439"/>
            <a:stretch/>
          </p:blipFill>
          <p:spPr>
            <a:xfrm>
              <a:off x="415120" y="5380470"/>
              <a:ext cx="888451" cy="10412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1D22CC-9E8E-4021-A09D-23577B752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6" t="-1220" r="37713" b="1220"/>
            <a:stretch/>
          </p:blipFill>
          <p:spPr>
            <a:xfrm>
              <a:off x="9553862" y="2557422"/>
              <a:ext cx="888451" cy="10412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7D94F4-54B5-4383-9399-0CF553DB5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6" t="1220" r="19213" b="-1220"/>
            <a:stretch/>
          </p:blipFill>
          <p:spPr>
            <a:xfrm>
              <a:off x="9553862" y="3968946"/>
              <a:ext cx="888451" cy="10412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EC4AFC-9E6C-45F0-AEE2-4E5DFAF5F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65" t="-3659" r="424" b="3659"/>
            <a:stretch/>
          </p:blipFill>
          <p:spPr>
            <a:xfrm>
              <a:off x="9553862" y="5380470"/>
              <a:ext cx="888451" cy="1041270"/>
            </a:xfrm>
            <a:prstGeom prst="rect">
              <a:avLst/>
            </a:prstGeom>
          </p:spPr>
        </p:pic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657228CE-604B-4DA5-AF7B-1AC65CBA76A3}"/>
                </a:ext>
              </a:extLst>
            </p:cNvPr>
            <p:cNvSpPr txBox="1"/>
            <p:nvPr/>
          </p:nvSpPr>
          <p:spPr>
            <a:xfrm>
              <a:off x="1372114" y="2794000"/>
              <a:ext cx="1356184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Secure Attachment</a:t>
              </a: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B4107378-358C-48D0-AE0B-11A6C632E685}"/>
                </a:ext>
              </a:extLst>
            </p:cNvPr>
            <p:cNvSpPr txBox="1"/>
            <p:nvPr/>
          </p:nvSpPr>
          <p:spPr>
            <a:xfrm>
              <a:off x="1372114" y="4256287"/>
              <a:ext cx="13561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Autonomy</a:t>
              </a: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87E6F548-BA9B-4C8A-855C-FA6A1030C8CB}"/>
                </a:ext>
              </a:extLst>
            </p:cNvPr>
            <p:cNvSpPr txBox="1"/>
            <p:nvPr/>
          </p:nvSpPr>
          <p:spPr>
            <a:xfrm>
              <a:off x="1372114" y="5597129"/>
              <a:ext cx="1356184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Self Regulation</a:t>
              </a: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F07FBB47-46F3-4271-BA62-EA6F2AFF1E92}"/>
                </a:ext>
              </a:extLst>
            </p:cNvPr>
            <p:cNvSpPr txBox="1"/>
            <p:nvPr/>
          </p:nvSpPr>
          <p:spPr>
            <a:xfrm>
              <a:off x="10442313" y="2754891"/>
              <a:ext cx="159898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Perspective Taking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69FC93BB-3816-48BC-BEA7-964AF911EA2B}"/>
                </a:ext>
              </a:extLst>
            </p:cNvPr>
            <p:cNvSpPr txBox="1"/>
            <p:nvPr/>
          </p:nvSpPr>
          <p:spPr>
            <a:xfrm>
              <a:off x="10442313" y="4166415"/>
              <a:ext cx="159898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Problem Solving</a:t>
              </a: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07C9FD92-4B32-4E91-B2EB-FE2634806BD6}"/>
                </a:ext>
              </a:extLst>
            </p:cNvPr>
            <p:cNvSpPr txBox="1"/>
            <p:nvPr/>
          </p:nvSpPr>
          <p:spPr>
            <a:xfrm>
              <a:off x="10442313" y="5641644"/>
              <a:ext cx="159898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Calibri"/>
                  <a:cs typeface="Arial"/>
                </a:rPr>
                <a:t>Academic Knowledge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1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>
                <a:solidFill>
                  <a:srgbClr val="221F72"/>
                </a:solidFill>
                <a:latin typeface="Calibri"/>
                <a:cs typeface="Calibri"/>
              </a:rPr>
              <a:t>Brief Tour of the Curriculum and Platform</a:t>
            </a:r>
          </a:p>
        </p:txBody>
      </p:sp>
      <p:pic>
        <p:nvPicPr>
          <p:cNvPr id="6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FBD4F4EF-C44A-4606-87BF-0BEDEBE1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244" y="1298246"/>
            <a:ext cx="8844394" cy="54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Keystones of Development: Introduction</a:t>
            </a:r>
          </a:p>
        </p:txBody>
      </p:sp>
      <p:pic>
        <p:nvPicPr>
          <p:cNvPr id="6" name="704519505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6526" y="1473962"/>
            <a:ext cx="9118947" cy="51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Exam Room: 0, 1, 2 Month Visit</a:t>
            </a:r>
          </a:p>
        </p:txBody>
      </p:sp>
      <p:pic>
        <p:nvPicPr>
          <p:cNvPr id="3" name="704519517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3742" y="1382112"/>
            <a:ext cx="9124515" cy="51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Exam Room: 4-9 months</a:t>
            </a:r>
          </a:p>
        </p:txBody>
      </p:sp>
      <p:pic>
        <p:nvPicPr>
          <p:cNvPr id="3" name="704519459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1113" y="1385490"/>
            <a:ext cx="9249774" cy="52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 idx="4294967295"/>
          </p:nvPr>
        </p:nvSpPr>
        <p:spPr>
          <a:xfrm>
            <a:off x="20053" y="818006"/>
            <a:ext cx="10033291" cy="5539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80340">
              <a:defRPr/>
            </a:pPr>
            <a:r>
              <a:rPr lang="en-US" sz="4400" b="0" dirty="0">
                <a:solidFill>
                  <a:srgbClr val="221F72"/>
                </a:solidFill>
                <a:latin typeface="Calibri"/>
                <a:cs typeface="Calibri"/>
              </a:rPr>
              <a:t>Exam Room: 12-18 months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600973"/>
          <a:ext cx="914400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760334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593612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146833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31835"/>
                  </a:ext>
                </a:extLst>
              </a:tr>
            </a:tbl>
          </a:graphicData>
        </a:graphic>
      </p:graphicFrame>
      <p:sp>
        <p:nvSpPr>
          <p:cNvPr id="114" name="Google Shape;151;p6"/>
          <p:cNvSpPr/>
          <p:nvPr/>
        </p:nvSpPr>
        <p:spPr>
          <a:xfrm>
            <a:off x="4087100" y="2273921"/>
            <a:ext cx="8220075" cy="941705"/>
          </a:xfrm>
          <a:custGeom>
            <a:avLst/>
            <a:gdLst/>
            <a:ahLst/>
            <a:cxnLst/>
            <a:rect l="l" t="t" r="r" b="b"/>
            <a:pathLst>
              <a:path w="8220075" h="941705" extrusionOk="0">
                <a:moveTo>
                  <a:pt x="0" y="941387"/>
                </a:moveTo>
                <a:lnTo>
                  <a:pt x="8220075" y="941387"/>
                </a:lnTo>
                <a:lnTo>
                  <a:pt x="8220075" y="0"/>
                </a:lnTo>
                <a:lnTo>
                  <a:pt x="0" y="0"/>
                </a:lnTo>
                <a:lnTo>
                  <a:pt x="0" y="94138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537417135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1232" y="1436637"/>
            <a:ext cx="9189536" cy="51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Classroom: Self Regulation</a:t>
            </a:r>
          </a:p>
        </p:txBody>
      </p:sp>
      <p:pic>
        <p:nvPicPr>
          <p:cNvPr id="2" name="704519486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7118" y="1409252"/>
            <a:ext cx="9217763" cy="51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Promoting Attachment in the Clinical Setting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668" y="1448519"/>
            <a:ext cx="3296668" cy="1666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0C016-1640-43E4-A29A-A1BF06D33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666" y="3206551"/>
            <a:ext cx="3267526" cy="1666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412F7-D685-42B4-8980-A5627C95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840" y="4976464"/>
            <a:ext cx="3267524" cy="166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3883D-F1E2-4A87-B7D1-3A3349B94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038" y="1436637"/>
            <a:ext cx="3282096" cy="1677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1588B-B9BA-4831-8571-A746C53B8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038" y="3206551"/>
            <a:ext cx="3282096" cy="16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8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Promoting Attachment in the Clinical Setting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25146" y="1473962"/>
            <a:ext cx="1109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SzPts val="18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Discuss: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Skin to skin – “Your touch teaches your baby”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“You can’t spoil a baby”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Noticing cues and responding to them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Avoid shaming older children</a:t>
            </a:r>
          </a:p>
          <a:p>
            <a:pPr marL="571500" lvl="1" indent="0"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Model: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Warm, positive affect, using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parentese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Back and forth interactions</a:t>
            </a:r>
          </a:p>
          <a:p>
            <a:pPr marL="571500" lvl="1" indent="0"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Praise what you observe…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“He calms down so nicely when he snuggles with you”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“Those kisses are so great for his development and actually help build his brain.”</a:t>
            </a:r>
          </a:p>
        </p:txBody>
      </p:sp>
    </p:spTree>
    <p:extLst>
      <p:ext uri="{BB962C8B-B14F-4D97-AF65-F5344CB8AC3E}">
        <p14:creationId xmlns:p14="http://schemas.microsoft.com/office/powerpoint/2010/main" val="191033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>
                <a:solidFill>
                  <a:srgbClr val="221F72"/>
                </a:solidFill>
                <a:latin typeface="Calibri"/>
                <a:cs typeface="Calibri"/>
              </a:rPr>
              <a:t>Brief Tour of the Curriculum and Platform</a:t>
            </a:r>
          </a:p>
        </p:txBody>
      </p:sp>
      <p:pic>
        <p:nvPicPr>
          <p:cNvPr id="2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0AA5570-48DE-428D-842F-98D12E74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69" y="1407716"/>
            <a:ext cx="4406175" cy="5177345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401BED78-697F-4D1C-8F56-D2791CD43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77" y="1294596"/>
            <a:ext cx="4110891" cy="54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4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355272"/>
            <a:ext cx="10776856" cy="4495803"/>
          </a:xfrm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1" y="1720840"/>
            <a:ext cx="1107989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/>
                <a:cs typeface="Calibri"/>
              </a:rPr>
              <a:t>Recognize the impact of specific parenting behaviors on early childhood development and role of safe stable nurturing relationships (SSNRs) in lifelong health.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two new resources to include in medical education to promote positive parenting behaviors and early childhood development within 3 months of the workshop.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/>
                <a:cs typeface="Calibri"/>
              </a:rPr>
              <a:t>Develop an action plan to support incorporation of these tools into medical education and medical education.</a:t>
            </a:r>
            <a:endParaRPr lang="en-US" sz="2400" dirty="0">
              <a:latin typeface="Calibri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535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2018-2019 Pilot Study</a:t>
            </a:r>
          </a:p>
        </p:txBody>
      </p:sp>
      <p:grpSp>
        <p:nvGrpSpPr>
          <p:cNvPr id="8" name="Google Shape;635;p71"/>
          <p:cNvGrpSpPr/>
          <p:nvPr/>
        </p:nvGrpSpPr>
        <p:grpSpPr>
          <a:xfrm>
            <a:off x="6944345" y="1600775"/>
            <a:ext cx="5299835" cy="2491998"/>
            <a:chOff x="81183" y="77519"/>
            <a:chExt cx="1786503" cy="2449206"/>
          </a:xfrm>
        </p:grpSpPr>
        <p:sp>
          <p:nvSpPr>
            <p:cNvPr id="9" name="Google Shape;636;p71"/>
            <p:cNvSpPr/>
            <p:nvPr/>
          </p:nvSpPr>
          <p:spPr>
            <a:xfrm>
              <a:off x="81183" y="77519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Google Shape;637;p71"/>
            <p:cNvSpPr/>
            <p:nvPr/>
          </p:nvSpPr>
          <p:spPr>
            <a:xfrm>
              <a:off x="234259" y="77519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Google Shape;638;p71"/>
            <p:cNvSpPr txBox="1"/>
            <p:nvPr/>
          </p:nvSpPr>
          <p:spPr>
            <a:xfrm>
              <a:off x="234259" y="77519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Mount Sinai Hospital  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" name="Google Shape;639;p71"/>
            <p:cNvSpPr/>
            <p:nvPr/>
          </p:nvSpPr>
          <p:spPr>
            <a:xfrm>
              <a:off x="81183" y="383670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640;p71"/>
            <p:cNvSpPr/>
            <p:nvPr/>
          </p:nvSpPr>
          <p:spPr>
            <a:xfrm>
              <a:off x="234259" y="383670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Google Shape;641;p71"/>
            <p:cNvSpPr txBox="1"/>
            <p:nvPr/>
          </p:nvSpPr>
          <p:spPr>
            <a:xfrm>
              <a:off x="234259" y="383670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Elmhurst Hospital 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" name="Google Shape;642;p71"/>
            <p:cNvSpPr/>
            <p:nvPr/>
          </p:nvSpPr>
          <p:spPr>
            <a:xfrm>
              <a:off x="81183" y="689821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Google Shape;643;p71"/>
            <p:cNvSpPr/>
            <p:nvPr/>
          </p:nvSpPr>
          <p:spPr>
            <a:xfrm>
              <a:off x="234259" y="689821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644;p71"/>
            <p:cNvSpPr txBox="1"/>
            <p:nvPr/>
          </p:nvSpPr>
          <p:spPr>
            <a:xfrm>
              <a:off x="234259" y="689821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Tulane Medical Center</a:t>
              </a:r>
              <a:endParaRPr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645;p71"/>
            <p:cNvSpPr/>
            <p:nvPr/>
          </p:nvSpPr>
          <p:spPr>
            <a:xfrm>
              <a:off x="81183" y="995972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Google Shape;646;p71"/>
            <p:cNvSpPr/>
            <p:nvPr/>
          </p:nvSpPr>
          <p:spPr>
            <a:xfrm>
              <a:off x="234259" y="995972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647;p71"/>
            <p:cNvSpPr txBox="1"/>
            <p:nvPr/>
          </p:nvSpPr>
          <p:spPr>
            <a:xfrm>
              <a:off x="234259" y="995972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Children’s Hospital LA  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3" name="Google Shape;648;p71"/>
            <p:cNvSpPr/>
            <p:nvPr/>
          </p:nvSpPr>
          <p:spPr>
            <a:xfrm>
              <a:off x="81183" y="1302122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Google Shape;649;p71"/>
            <p:cNvSpPr/>
            <p:nvPr/>
          </p:nvSpPr>
          <p:spPr>
            <a:xfrm>
              <a:off x="234259" y="1302122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Google Shape;650;p71"/>
            <p:cNvSpPr txBox="1"/>
            <p:nvPr/>
          </p:nvSpPr>
          <p:spPr>
            <a:xfrm>
              <a:off x="234259" y="1302122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Mass General Hospital  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6" name="Google Shape;651;p71"/>
            <p:cNvSpPr/>
            <p:nvPr/>
          </p:nvSpPr>
          <p:spPr>
            <a:xfrm>
              <a:off x="81183" y="1608273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Google Shape;652;p71"/>
            <p:cNvSpPr/>
            <p:nvPr/>
          </p:nvSpPr>
          <p:spPr>
            <a:xfrm>
              <a:off x="234259" y="1608273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653;p71"/>
            <p:cNvSpPr txBox="1"/>
            <p:nvPr/>
          </p:nvSpPr>
          <p:spPr>
            <a:xfrm>
              <a:off x="234259" y="1608273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University of Mississippi Medical Center</a:t>
              </a:r>
              <a:endParaRPr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9" name="Google Shape;654;p71"/>
            <p:cNvSpPr/>
            <p:nvPr/>
          </p:nvSpPr>
          <p:spPr>
            <a:xfrm>
              <a:off x="81183" y="1914424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Google Shape;655;p71"/>
            <p:cNvSpPr/>
            <p:nvPr/>
          </p:nvSpPr>
          <p:spPr>
            <a:xfrm>
              <a:off x="234259" y="1914424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Google Shape;656;p71"/>
            <p:cNvSpPr txBox="1"/>
            <p:nvPr/>
          </p:nvSpPr>
          <p:spPr>
            <a:xfrm>
              <a:off x="234259" y="1914424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UT Southwestern Medical Center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2" name="Google Shape;657;p71"/>
            <p:cNvSpPr/>
            <p:nvPr/>
          </p:nvSpPr>
          <p:spPr>
            <a:xfrm>
              <a:off x="81183" y="2220575"/>
              <a:ext cx="306150" cy="30615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Google Shape;658;p71"/>
            <p:cNvSpPr/>
            <p:nvPr/>
          </p:nvSpPr>
          <p:spPr>
            <a:xfrm>
              <a:off x="234259" y="2220575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Google Shape;659;p71"/>
            <p:cNvSpPr txBox="1"/>
            <p:nvPr/>
          </p:nvSpPr>
          <p:spPr>
            <a:xfrm>
              <a:off x="234259" y="2220575"/>
              <a:ext cx="1633427" cy="30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/>
                </a:rPr>
                <a:t>University of Utah      </a:t>
              </a:r>
              <a:endParaRPr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5" name="Google Shape;662;p71"/>
          <p:cNvGrpSpPr/>
          <p:nvPr/>
        </p:nvGrpSpPr>
        <p:grpSpPr>
          <a:xfrm>
            <a:off x="1184600" y="1596546"/>
            <a:ext cx="4993070" cy="2636940"/>
            <a:chOff x="0" y="1219200"/>
            <a:chExt cx="5808411" cy="3636020"/>
          </a:xfrm>
        </p:grpSpPr>
        <p:pic>
          <p:nvPicPr>
            <p:cNvPr id="36" name="Google Shape;663;p71"/>
            <p:cNvPicPr preferRelativeResize="0"/>
            <p:nvPr/>
          </p:nvPicPr>
          <p:blipFill rotWithShape="1">
            <a:blip r:embed="rId4">
              <a:alphaModFix/>
            </a:blip>
            <a:srcRect l="1854" t="3387"/>
            <a:stretch/>
          </p:blipFill>
          <p:spPr>
            <a:xfrm>
              <a:off x="0" y="1219200"/>
              <a:ext cx="5808411" cy="3636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664;p71"/>
            <p:cNvSpPr/>
            <p:nvPr/>
          </p:nvSpPr>
          <p:spPr>
            <a:xfrm>
              <a:off x="5195172" y="1920242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Google Shape;665;p71"/>
            <p:cNvSpPr/>
            <p:nvPr/>
          </p:nvSpPr>
          <p:spPr>
            <a:xfrm>
              <a:off x="4810534" y="2148842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Google Shape;666;p71"/>
            <p:cNvSpPr/>
            <p:nvPr/>
          </p:nvSpPr>
          <p:spPr>
            <a:xfrm>
              <a:off x="4913407" y="2257794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667;p71"/>
            <p:cNvSpPr/>
            <p:nvPr/>
          </p:nvSpPr>
          <p:spPr>
            <a:xfrm>
              <a:off x="3363696" y="3788290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668;p71"/>
            <p:cNvSpPr/>
            <p:nvPr/>
          </p:nvSpPr>
          <p:spPr>
            <a:xfrm>
              <a:off x="503878" y="3119403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Google Shape;669;p71"/>
            <p:cNvSpPr/>
            <p:nvPr/>
          </p:nvSpPr>
          <p:spPr>
            <a:xfrm>
              <a:off x="3681715" y="3544905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670;p71"/>
            <p:cNvSpPr/>
            <p:nvPr/>
          </p:nvSpPr>
          <p:spPr>
            <a:xfrm>
              <a:off x="2857256" y="3500403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671;p71"/>
            <p:cNvSpPr/>
            <p:nvPr/>
          </p:nvSpPr>
          <p:spPr>
            <a:xfrm>
              <a:off x="1143000" y="2662203"/>
              <a:ext cx="228600" cy="228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25400" cap="flat" cmpd="sng">
              <a:solidFill>
                <a:srgbClr val="007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5" name="Google Shape;675;p71"/>
          <p:cNvSpPr/>
          <p:nvPr/>
        </p:nvSpPr>
        <p:spPr>
          <a:xfrm>
            <a:off x="6177670" y="4966043"/>
            <a:ext cx="4949536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entury Gothic"/>
              </a:rPr>
              <a:t>23% increase in Knowledge</a:t>
            </a:r>
            <a:endParaRPr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entury Gothic"/>
              </a:rPr>
              <a:t>37% increase in Confidence</a:t>
            </a:r>
            <a:endParaRPr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entury Gothic"/>
              </a:rPr>
              <a:t>38% increase in Behaviors</a:t>
            </a:r>
            <a:endParaRPr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entury Gothic"/>
              </a:rPr>
              <a:t>20% reduction in Perceived Barriers</a:t>
            </a:r>
            <a:endParaRPr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2526" y="4289993"/>
            <a:ext cx="6216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108 residents completed the curriculum</a:t>
            </a:r>
          </a:p>
          <a:p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67 residents completed pre/posttest</a:t>
            </a:r>
          </a:p>
        </p:txBody>
      </p:sp>
    </p:spTree>
    <p:extLst>
      <p:ext uri="{BB962C8B-B14F-4D97-AF65-F5344CB8AC3E}">
        <p14:creationId xmlns:p14="http://schemas.microsoft.com/office/powerpoint/2010/main" val="208827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Pilot Study: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t="5360"/>
          <a:stretch/>
        </p:blipFill>
        <p:spPr>
          <a:xfrm>
            <a:off x="3146612" y="823546"/>
            <a:ext cx="6629400" cy="2579662"/>
          </a:xfrm>
          <a:prstGeom prst="rect">
            <a:avLst/>
          </a:prstGeom>
        </p:spPr>
      </p:pic>
      <p:sp>
        <p:nvSpPr>
          <p:cNvPr id="49" name="Google Shape;102;p2"/>
          <p:cNvSpPr txBox="1">
            <a:spLocks/>
          </p:cNvSpPr>
          <p:nvPr/>
        </p:nvSpPr>
        <p:spPr>
          <a:xfrm>
            <a:off x="337263" y="3403208"/>
            <a:ext cx="8387388" cy="2968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8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Changes in the predictors of behavior: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Barriers decreased from 2.65 to 2.12 (p&lt;0.01)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Knowledge increased from 61% to 75% (p&lt;0.01)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Self-efficacy increased 3.15 to 4.19 (p&lt;0.01)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Attitudes changed from 4.35 to 4.43 (p=0.35)</a:t>
            </a:r>
          </a:p>
          <a:p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Changes in Behaviors from 0.46 to 0.62 (p&lt;0.01):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Discussion 0.37 to 0.56 (p&lt;0.01)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Modeling 0.50 to 0.686 (p&lt;0.01)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Praising 0.67 to 0.75 (p=0.05)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>
              <a:lnSpc>
                <a:spcPct val="150000"/>
              </a:lnSpc>
              <a:buSzPts val="1800"/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0" name="Google Shape;674;p71"/>
          <p:cNvGraphicFramePr/>
          <p:nvPr>
            <p:extLst>
              <p:ext uri="{D42A27DB-BD31-4B8C-83A1-F6EECF244321}">
                <p14:modId xmlns:p14="http://schemas.microsoft.com/office/powerpoint/2010/main" val="2815880112"/>
              </p:ext>
            </p:extLst>
          </p:nvPr>
        </p:nvGraphicFramePr>
        <p:xfrm>
          <a:off x="6096000" y="3569155"/>
          <a:ext cx="4987338" cy="274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7225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Website and Tip of the Week</a:t>
            </a:r>
          </a:p>
        </p:txBody>
      </p:sp>
      <p:pic>
        <p:nvPicPr>
          <p:cNvPr id="10" name="Picture 3" descr="0cf561e6-dc4b-46f7-bc48-c7110255700f@nam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26" y="2155428"/>
            <a:ext cx="2199667" cy="47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hand holding a cellphone&#10;&#10;Description automatically generated">
            <a:extLst>
              <a:ext uri="{FF2B5EF4-FFF2-40B4-BE49-F238E27FC236}">
                <a16:creationId xmlns:a16="http://schemas.microsoft.com/office/drawing/2014/main" id="{071CBFE1-8EC1-4425-B549-652420907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flipH="1">
            <a:off x="-1478850" y="753373"/>
            <a:ext cx="8967618" cy="597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523" y="1869777"/>
            <a:ext cx="5255564" cy="2953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898" y="1826563"/>
            <a:ext cx="5260835" cy="2996290"/>
          </a:xfrm>
          <a:prstGeom prst="rect">
            <a:avLst/>
          </a:prstGeom>
        </p:spPr>
      </p:pic>
      <p:pic>
        <p:nvPicPr>
          <p:cNvPr id="9" name="Picture 2" descr="Desktop computer with blank screen for web presentation Premium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87" l="0" r="100000">
                        <a14:foregroundMark x1="5751" y1="73162" x2="5751" y2="73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78" y="1690201"/>
            <a:ext cx="5529986" cy="516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54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Faculty Guide and Training Module</a:t>
            </a: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DE0DAA-60AA-46DE-AE82-F4C33F34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54" y="1458463"/>
            <a:ext cx="7081404" cy="50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1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240DA5C-36AD-4111-9570-B097387B0C68}"/>
              </a:ext>
            </a:extLst>
          </p:cNvPr>
          <p:cNvSpPr txBox="1">
            <a:spLocks/>
          </p:cNvSpPr>
          <p:nvPr/>
        </p:nvSpPr>
        <p:spPr>
          <a:xfrm>
            <a:off x="124552" y="732144"/>
            <a:ext cx="1095388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defRPr/>
            </a:pPr>
            <a:r>
              <a:rPr lang="en-US" sz="4400" dirty="0">
                <a:solidFill>
                  <a:srgbClr val="221F72"/>
                </a:solidFill>
                <a:latin typeface="Calibri"/>
                <a:cs typeface="Calibri"/>
              </a:rPr>
              <a:t>Additional Modules and Resources for Families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2256" y="1494227"/>
            <a:ext cx="5432425" cy="5007346"/>
            <a:chOff x="1712564" y="1565903"/>
            <a:chExt cx="5432425" cy="50073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313" r="17790" b="3153"/>
            <a:stretch/>
          </p:blipFill>
          <p:spPr>
            <a:xfrm>
              <a:off x="1712564" y="1565904"/>
              <a:ext cx="5432425" cy="3911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23787" l="83890" r="100000">
                          <a14:foregroundMark x1="92816" y1="6864" x2="94122" y2="8994"/>
                          <a14:foregroundMark x1="94630" y1="10888" x2="91872" y2="8284"/>
                          <a14:foregroundMark x1="94340" y1="11598" x2="93469" y2="3550"/>
                          <a14:foregroundMark x1="92816" y1="5680" x2="94340" y2="5680"/>
                          <a14:foregroundMark x1="92598" y1="7219" x2="88534" y2="3195"/>
                          <a14:backgroundMark x1="86938" y1="14556" x2="87155" y2="11953"/>
                        </a14:backgroundRemoval>
                      </a14:imgEffect>
                    </a14:imgLayer>
                  </a14:imgProps>
                </a:ext>
              </a:extLst>
            </a:blip>
            <a:srcRect l="82150" t="442" r="-350" b="73595"/>
            <a:stretch/>
          </p:blipFill>
          <p:spPr>
            <a:xfrm>
              <a:off x="5682587" y="1565903"/>
              <a:ext cx="987281" cy="8635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38339"/>
            <a:stretch/>
          </p:blipFill>
          <p:spPr>
            <a:xfrm>
              <a:off x="1801692" y="5508559"/>
              <a:ext cx="5094407" cy="106469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494227"/>
            <a:ext cx="5329687" cy="48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42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2209800" y="2448697"/>
            <a:ext cx="77724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Additional Resources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53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" y="56165"/>
            <a:ext cx="1349829" cy="523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" y="801807"/>
            <a:ext cx="9299497" cy="59104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63913" y="792055"/>
            <a:ext cx="3403731" cy="6342381"/>
            <a:chOff x="9218909" y="-28100"/>
            <a:chExt cx="3187736" cy="6886100"/>
          </a:xfrm>
        </p:grpSpPr>
        <p:sp>
          <p:nvSpPr>
            <p:cNvPr id="15" name="Rectangle 14"/>
            <p:cNvSpPr/>
            <p:nvPr/>
          </p:nvSpPr>
          <p:spPr>
            <a:xfrm>
              <a:off x="9432544" y="-28100"/>
              <a:ext cx="2743393" cy="688610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27432" rtlCol="0" anchor="ctr"/>
            <a:lstStyle/>
            <a:p>
              <a:pPr marL="228611" algn="ctr" defTabSz="914446"/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11" algn="ctr" defTabSz="914446"/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23" lvl="1" indent="-457223" algn="ctr" defTabSz="914446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  <a:p>
              <a:pPr marL="457223" lvl="1" indent="-457223" algn="ctr" defTabSz="914446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  <a:p>
              <a:pPr marL="457223" lvl="1" indent="-457223" algn="ctr" defTabSz="914446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  <a:p>
              <a:pPr marL="457223" lvl="1" indent="-457223" algn="ctr" defTabSz="914446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  <a:p>
              <a:pPr algn="ctr" defTabSz="914446">
                <a:spcAft>
                  <a:spcPts val="600"/>
                </a:spcAft>
                <a:buClr>
                  <a:srgbClr val="00B0F0"/>
                </a:buClr>
                <a:buSzPct val="125000"/>
                <a:defRPr/>
              </a:pPr>
              <a:endParaRPr lang="en-US" sz="2400" dirty="0">
                <a:solidFill>
                  <a:srgbClr val="000000"/>
                </a:solidFill>
                <a:latin typeface="Arial"/>
              </a:endParaRPr>
            </a:p>
            <a:p>
              <a:pPr marL="228611" algn="ctr" defTabSz="914446"/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18909" y="421834"/>
              <a:ext cx="318773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 Video Series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432544" y="1893297"/>
              <a:ext cx="2759456" cy="164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41204" y="1441919"/>
            <a:ext cx="4589933" cy="3269430"/>
            <a:chOff x="282206" y="-87053"/>
            <a:chExt cx="5420155" cy="3860801"/>
          </a:xfrm>
        </p:grpSpPr>
        <p:sp>
          <p:nvSpPr>
            <p:cNvPr id="20" name="Oval Callout 19"/>
            <p:cNvSpPr/>
            <p:nvPr/>
          </p:nvSpPr>
          <p:spPr>
            <a:xfrm>
              <a:off x="1119034" y="-87053"/>
              <a:ext cx="3746500" cy="3860801"/>
            </a:xfrm>
            <a:prstGeom prst="wedgeEllipseCallout">
              <a:avLst>
                <a:gd name="adj1" fmla="val -56142"/>
                <a:gd name="adj2" fmla="val 30773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srgbClr val="FFFFFF"/>
                </a:solidFill>
                <a:latin typeface="Times New Roman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2206" y="75873"/>
              <a:ext cx="5420155" cy="3534947"/>
              <a:chOff x="4942809" y="3523795"/>
              <a:chExt cx="9671622" cy="58937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664A2E2-F84E-4C10-B66E-326242996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2809" y="3523795"/>
                <a:ext cx="9671622" cy="58937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1331287" y="6031925"/>
                <a:ext cx="1135310" cy="701387"/>
              </a:xfrm>
              <a:prstGeom prst="rect">
                <a:avLst/>
              </a:prstGeom>
              <a:solidFill>
                <a:srgbClr val="008F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396105" y="6187787"/>
                <a:ext cx="1179368" cy="545523"/>
              </a:xfrm>
              <a:prstGeom prst="rect">
                <a:avLst/>
              </a:prstGeom>
              <a:solidFill>
                <a:srgbClr val="008F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586066" y="6343651"/>
                <a:ext cx="1179368" cy="506558"/>
              </a:xfrm>
              <a:prstGeom prst="rect">
                <a:avLst/>
              </a:prstGeom>
              <a:solidFill>
                <a:srgbClr val="008F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508134" y="6070889"/>
                <a:ext cx="1179368" cy="545523"/>
              </a:xfrm>
              <a:prstGeom prst="rect">
                <a:avLst/>
              </a:prstGeom>
              <a:solidFill>
                <a:srgbClr val="008F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947304" y="6460549"/>
                <a:ext cx="1179368" cy="506558"/>
              </a:xfrm>
              <a:prstGeom prst="rect">
                <a:avLst/>
              </a:prstGeom>
              <a:solidFill>
                <a:srgbClr val="008F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330313" y="6367081"/>
                <a:ext cx="1433621" cy="45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46">
                  <a:defRPr/>
                </a:pPr>
                <a:r>
                  <a:rPr lang="en-US" sz="900" b="1" dirty="0">
                    <a:solidFill>
                      <a:srgbClr val="FFFFFF"/>
                    </a:solidFill>
                    <a:latin typeface="Arial"/>
                  </a:rPr>
                  <a:t>Nutrition</a:t>
                </a:r>
              </a:p>
            </p:txBody>
          </p:sp>
          <p:pic>
            <p:nvPicPr>
              <p:cNvPr id="29" name="Picture 28" descr="File:Twemoji 1f34e.svg - Wikimedia Commons"/>
              <p:cNvPicPr>
                <a:picLocks noChangeAspect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9283" y="6133604"/>
                <a:ext cx="653888" cy="653888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1160310" y="811377"/>
            <a:ext cx="38008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Summer 2022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49205" y="2741908"/>
            <a:ext cx="2668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 minute videos paired to each well child visit (0-5)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Discusses age-related health topics with practical skills to promote a child’s social-emotional-cognitive development.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362447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349" y="784101"/>
            <a:ext cx="2734057" cy="1714739"/>
          </a:xfrm>
          <a:prstGeom prst="rect">
            <a:avLst/>
          </a:prstGeom>
        </p:spPr>
      </p:pic>
      <p:pic>
        <p:nvPicPr>
          <p:cNvPr id="10" name="68560632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62504" y="2394668"/>
            <a:ext cx="7183745" cy="40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5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333602" y="1280425"/>
            <a:ext cx="1962178" cy="28955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latin typeface="Calibri"/>
                <a:cs typeface="Calibri"/>
              </a:rPr>
              <a:t>Keystones of Development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04202" y="1280136"/>
            <a:ext cx="2039133" cy="29660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healthychildren.org</a:t>
            </a: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4C0598-A6FD-475C-892D-88240D623CFE}"/>
              </a:ext>
            </a:extLst>
          </p:cNvPr>
          <p:cNvGrpSpPr/>
          <p:nvPr/>
        </p:nvGrpSpPr>
        <p:grpSpPr>
          <a:xfrm>
            <a:off x="41180" y="2899111"/>
            <a:ext cx="1962178" cy="2895506"/>
            <a:chOff x="40633" y="3157922"/>
            <a:chExt cx="1962178" cy="2895506"/>
          </a:xfrm>
        </p:grpSpPr>
        <p:sp>
          <p:nvSpPr>
            <p:cNvPr id="7" name="Rounded Rectangle 6"/>
            <p:cNvSpPr/>
            <p:nvPr/>
          </p:nvSpPr>
          <p:spPr>
            <a:xfrm>
              <a:off x="40633" y="3157922"/>
              <a:ext cx="1962178" cy="289550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400" b="1">
                  <a:latin typeface="Calibri"/>
                  <a:cs typeface="Calibri"/>
                </a:rPr>
                <a:t>Reach Out and Read</a:t>
              </a:r>
              <a:endParaRPr 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US"/>
            </a:p>
            <a:p>
              <a:pPr algn="ctr">
                <a:spcAft>
                  <a:spcPts val="600"/>
                </a:spcAft>
              </a:pPr>
              <a:endParaRPr lang="en-US"/>
            </a:p>
            <a:p>
              <a:pPr algn="ctr">
                <a:spcAft>
                  <a:spcPts val="600"/>
                </a:spcAft>
              </a:pPr>
              <a:endParaRPr lang="en-US"/>
            </a:p>
            <a:p>
              <a:pPr algn="ctr">
                <a:spcAft>
                  <a:spcPts val="600"/>
                </a:spcAft>
              </a:pPr>
              <a:endParaRPr lang="en-US"/>
            </a:p>
            <a:p>
              <a:pPr algn="ctr">
                <a:spcAft>
                  <a:spcPts val="600"/>
                </a:spcAft>
              </a:pPr>
              <a:endParaRPr lang="en-US"/>
            </a:p>
            <a:p>
              <a:pPr algn="ctr">
                <a:spcAft>
                  <a:spcPts val="600"/>
                </a:spcAft>
              </a:pPr>
              <a:endParaRPr lang="en-US" err="1">
                <a:cs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877" y="3646717"/>
              <a:ext cx="1695687" cy="10574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622" y="4805502"/>
              <a:ext cx="1086195" cy="10826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261AA3-9C28-4ABF-912F-3AECA7615560}"/>
              </a:ext>
            </a:extLst>
          </p:cNvPr>
          <p:cNvGrpSpPr/>
          <p:nvPr/>
        </p:nvGrpSpPr>
        <p:grpSpPr>
          <a:xfrm>
            <a:off x="1894739" y="1350648"/>
            <a:ext cx="1962178" cy="2895506"/>
            <a:chOff x="1894739" y="1281375"/>
            <a:chExt cx="1962178" cy="2895506"/>
          </a:xfrm>
        </p:grpSpPr>
        <p:sp>
          <p:nvSpPr>
            <p:cNvPr id="10" name="Rounded Rectangle 9"/>
            <p:cNvSpPr/>
            <p:nvPr/>
          </p:nvSpPr>
          <p:spPr>
            <a:xfrm>
              <a:off x="1894739" y="1281375"/>
              <a:ext cx="1962178" cy="289550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400" b="1">
                  <a:latin typeface="Calibri"/>
                  <a:cs typeface="Calibri"/>
                </a:rPr>
                <a:t>Newborn Video</a:t>
              </a: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2022" y="1672447"/>
              <a:ext cx="1894416" cy="10574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1098" y="2935964"/>
              <a:ext cx="1063696" cy="1056674"/>
            </a:xfrm>
            <a:prstGeom prst="rect">
              <a:avLst/>
            </a:prstGeom>
          </p:spPr>
        </p:pic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A1A9AE89-0E38-49E7-A846-D6A6E6C654BA}"/>
              </a:ext>
            </a:extLst>
          </p:cNvPr>
          <p:cNvSpPr/>
          <p:nvPr/>
        </p:nvSpPr>
        <p:spPr>
          <a:xfrm>
            <a:off x="3556402" y="2899111"/>
            <a:ext cx="1962178" cy="28955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latin typeface="Calibri"/>
                <a:cs typeface="Calibri"/>
              </a:rPr>
              <a:t>Triple P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3AC902F-9AC5-45D8-9B50-4BEA92F5E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666" y="3381819"/>
            <a:ext cx="1695450" cy="1285404"/>
          </a:xfrm>
          <a:prstGeom prst="rect">
            <a:avLst/>
          </a:prstGeom>
        </p:spPr>
      </p:pic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F897185D-3099-473D-B856-FE0A1C115F85}"/>
              </a:ext>
            </a:extLst>
          </p:cNvPr>
          <p:cNvSpPr/>
          <p:nvPr/>
        </p:nvSpPr>
        <p:spPr>
          <a:xfrm>
            <a:off x="6947782" y="2899111"/>
            <a:ext cx="1962178" cy="28955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Bright Futures</a:t>
            </a: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B755950A-9A1C-4120-B435-634C59C15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166" y="1854681"/>
            <a:ext cx="1402773" cy="1226992"/>
          </a:xfrm>
          <a:prstGeom prst="rect">
            <a:avLst/>
          </a:prstGeom>
        </p:spPr>
      </p:pic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9BB7700E-159A-4B3A-90A0-7EECBB0BF039}"/>
              </a:ext>
            </a:extLst>
          </p:cNvPr>
          <p:cNvSpPr/>
          <p:nvPr/>
        </p:nvSpPr>
        <p:spPr>
          <a:xfrm>
            <a:off x="10218382" y="2899111"/>
            <a:ext cx="1962178" cy="28955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Calibri"/>
                <a:cs typeface="Calibri"/>
              </a:rPr>
              <a:t>CDC Milestones 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4" descr="Qr code&#10;&#10;Description automatically generated">
            <a:extLst>
              <a:ext uri="{FF2B5EF4-FFF2-40B4-BE49-F238E27FC236}">
                <a16:creationId xmlns:a16="http://schemas.microsoft.com/office/drawing/2014/main" id="{43FF161D-CE0F-4929-AAC1-255E82C4FA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4440" y="4691054"/>
            <a:ext cx="1028700" cy="1028700"/>
          </a:xfrm>
          <a:prstGeom prst="rect">
            <a:avLst/>
          </a:prstGeom>
        </p:spPr>
      </p:pic>
      <p:pic>
        <p:nvPicPr>
          <p:cNvPr id="25" name="Picture 28" descr="Qr code&#10;&#10;Description automatically generated">
            <a:extLst>
              <a:ext uri="{FF2B5EF4-FFF2-40B4-BE49-F238E27FC236}">
                <a16:creationId xmlns:a16="http://schemas.microsoft.com/office/drawing/2014/main" id="{481035BE-24D8-4AD5-9B40-19E7DB18FD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6919" y="3100387"/>
            <a:ext cx="978693" cy="9548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229652" y="5873463"/>
            <a:ext cx="7732697" cy="811303"/>
            <a:chOff x="41180" y="5873463"/>
            <a:chExt cx="5150430" cy="811303"/>
          </a:xfrm>
        </p:grpSpPr>
        <p:sp>
          <p:nvSpPr>
            <p:cNvPr id="30" name="Rounded Rectangle 28">
              <a:extLst>
                <a:ext uri="{FF2B5EF4-FFF2-40B4-BE49-F238E27FC236}">
                  <a16:creationId xmlns:a16="http://schemas.microsoft.com/office/drawing/2014/main" id="{4B9D1C5F-F884-4B3C-A50B-98D6620F40E9}"/>
                </a:ext>
              </a:extLst>
            </p:cNvPr>
            <p:cNvSpPr/>
            <p:nvPr/>
          </p:nvSpPr>
          <p:spPr>
            <a:xfrm>
              <a:off x="41180" y="5894585"/>
              <a:ext cx="1962178" cy="4661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Coming Soon… </a:t>
              </a:r>
              <a:endParaRPr lang="en-US" dirty="0">
                <a:cs typeface="Arial"/>
              </a:endParaRPr>
            </a:p>
          </p:txBody>
        </p:sp>
        <p:sp>
          <p:nvSpPr>
            <p:cNvPr id="39" name="Rounded Rectangle 28">
              <a:extLst>
                <a:ext uri="{FF2B5EF4-FFF2-40B4-BE49-F238E27FC236}">
                  <a16:creationId xmlns:a16="http://schemas.microsoft.com/office/drawing/2014/main" id="{4B9D1C5F-F884-4B3C-A50B-98D6620F40E9}"/>
                </a:ext>
              </a:extLst>
            </p:cNvPr>
            <p:cNvSpPr/>
            <p:nvPr/>
          </p:nvSpPr>
          <p:spPr>
            <a:xfrm>
              <a:off x="2085700" y="5873463"/>
              <a:ext cx="3105910" cy="81130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dirty="0"/>
                <a:t>               Video Series</a:t>
              </a:r>
              <a:endParaRPr lang="en-US" sz="1600" dirty="0">
                <a:cs typeface="Arial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54181"/>
            <a:ext cx="1050745" cy="632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9676" y="3381819"/>
            <a:ext cx="1418385" cy="1382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5499" y="1951896"/>
            <a:ext cx="736538" cy="920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04128" y="3383143"/>
            <a:ext cx="790685" cy="533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4672" y="4823824"/>
            <a:ext cx="988395" cy="9472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2420" y="2975585"/>
            <a:ext cx="1020429" cy="10163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80482" y="4336340"/>
            <a:ext cx="1054318" cy="10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6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5086" y="2685143"/>
            <a:ext cx="11139714" cy="14659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3" y="2757714"/>
            <a:ext cx="11277600" cy="1320799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Think about your training of residents/learners and your clinical practice…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Disclosures and Confessions: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55272"/>
            <a:ext cx="11277599" cy="4495803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fontAlgn="base"/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 have </a:t>
            </a:r>
            <a:r>
              <a:rPr lang="en-US" sz="2400" b="0" i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 financial disclosures or conflicts of interest with the material presented.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​</a:t>
            </a:r>
          </a:p>
          <a:p>
            <a:pPr fontAlgn="base"/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​</a:t>
            </a:r>
          </a:p>
          <a:p>
            <a:pPr fontAlgn="base"/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 new clinicians, we made up parenting advice.​</a:t>
            </a:r>
          </a:p>
          <a:p>
            <a:pPr fontAlgn="base"/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fontAlgn="base"/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 parents, we often do not practice what we preach.</a:t>
            </a:r>
          </a:p>
          <a:p>
            <a:pPr fontAlgn="base"/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fontAlgn="base"/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 providers, we find it difficult to fit in everything we have to cover in a well-child visit. 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1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D816-9E11-4FC6-8AAB-A048A27E1F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450" y="1543200"/>
            <a:ext cx="7283139" cy="4591053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How can you enhance your current training </a:t>
            </a:r>
            <a:r>
              <a:rPr lang="en-US" sz="3600" dirty="0">
                <a:solidFill>
                  <a:srgbClr val="000000"/>
                </a:solidFill>
                <a:latin typeface="Calibri"/>
                <a:ea typeface="+mn-lt"/>
                <a:cs typeface="Times New Roman"/>
              </a:rPr>
              <a:t>on promoting relational health and child development?</a:t>
            </a:r>
            <a:endParaRPr lang="en-US" sz="2800" dirty="0">
              <a:latin typeface="Calibri"/>
              <a:cs typeface="Times New Roman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cs typeface="Times New Roman"/>
              </a:rPr>
              <a:t>What resources will you use?</a:t>
            </a:r>
            <a:endParaRPr lang="en-US" sz="2800" dirty="0">
              <a:latin typeface="Calibri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cs typeface="Times New Roman"/>
              </a:rPr>
              <a:t>When in training will this occur?</a:t>
            </a:r>
            <a:endParaRPr lang="en-US" sz="2800" dirty="0">
              <a:latin typeface="Calibri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ea typeface="+mj-lt"/>
                <a:cs typeface="+mj-lt"/>
              </a:rPr>
              <a:t>How can the learning be longitudinal?</a:t>
            </a:r>
            <a:endParaRPr lang="en-US" sz="2800" dirty="0">
              <a:latin typeface="Calibri"/>
              <a:ea typeface="+mj-lt"/>
              <a:cs typeface="Arial"/>
            </a:endParaRPr>
          </a:p>
          <a:p>
            <a:pPr marL="571500" lvl="1" indent="-285750">
              <a:buChar char="•"/>
            </a:pPr>
            <a:r>
              <a:rPr lang="en-US" sz="2800" dirty="0">
                <a:latin typeface="Calibri"/>
                <a:ea typeface="+mj-lt"/>
                <a:cs typeface="+mj-lt"/>
              </a:rPr>
              <a:t>How will you assess learners?</a:t>
            </a:r>
          </a:p>
          <a:p>
            <a:pPr marL="571500" lvl="1" indent="-285750"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How do we hardwire this into our process?</a:t>
            </a:r>
            <a:endParaRPr lang="en-US" sz="28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28650" lvl="1" indent="-342900">
              <a:buChar char="•"/>
            </a:pPr>
            <a:endParaRPr lang="en-US" dirty="0">
              <a:solidFill>
                <a:srgbClr val="000000"/>
              </a:solidFill>
              <a:latin typeface="Calibri"/>
              <a:ea typeface="+mn-lt"/>
              <a:cs typeface="Times New Roman"/>
            </a:endParaRPr>
          </a:p>
          <a:p>
            <a:pPr marL="285750" lvl="1"/>
            <a:endParaRPr lang="en-US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3AA82-A5D5-4664-952C-2D1207B5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5E5EBB-496D-4F10-9616-1391DF9454F6}"/>
              </a:ext>
            </a:extLst>
          </p:cNvPr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BA4B5E7-C481-49CA-9E19-9886585C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D2607A-FCE9-4FDC-AD4D-E828B88E13A1}"/>
              </a:ext>
            </a:extLst>
          </p:cNvPr>
          <p:cNvSpPr txBox="1">
            <a:spLocks/>
          </p:cNvSpPr>
          <p:nvPr/>
        </p:nvSpPr>
        <p:spPr>
          <a:xfrm>
            <a:off x="259492" y="897053"/>
            <a:ext cx="11277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accent2"/>
                </a:solidFill>
                <a:latin typeface="Calibri"/>
                <a:ea typeface="Cambria"/>
                <a:cs typeface="Calibri"/>
              </a:rPr>
              <a:t>Action Plan/Breakout Session:</a:t>
            </a:r>
            <a:endParaRPr lang="en-US" sz="4400" b="0" dirty="0">
              <a:solidFill>
                <a:schemeClr val="accent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8872439" y="1807274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For example: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85CCB24-D634-4A3D-8612-9E30615C1BE0}"/>
              </a:ext>
            </a:extLst>
          </p:cNvPr>
          <p:cNvSpPr/>
          <p:nvPr/>
        </p:nvSpPr>
        <p:spPr>
          <a:xfrm>
            <a:off x="7816662" y="2476798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Lectures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66A1E6A1-0B6C-4932-970D-A44B02A819D7}"/>
              </a:ext>
            </a:extLst>
          </p:cNvPr>
          <p:cNvSpPr/>
          <p:nvPr/>
        </p:nvSpPr>
        <p:spPr>
          <a:xfrm>
            <a:off x="7830084" y="435458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Morning Report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6BB783D7-42B1-4A1C-9C4D-C014AA2856F3}"/>
              </a:ext>
            </a:extLst>
          </p:cNvPr>
          <p:cNvSpPr/>
          <p:nvPr/>
        </p:nvSpPr>
        <p:spPr>
          <a:xfrm>
            <a:off x="7815951" y="5297246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Faculty Training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4E3CCEEB-46F5-4548-80CE-25C83966698E}"/>
              </a:ext>
            </a:extLst>
          </p:cNvPr>
          <p:cNvSpPr/>
          <p:nvPr/>
        </p:nvSpPr>
        <p:spPr>
          <a:xfrm>
            <a:off x="10012288" y="5279108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QI Projects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52B15127-A0D0-4025-A319-16F6F9205ADA}"/>
              </a:ext>
            </a:extLst>
          </p:cNvPr>
          <p:cNvSpPr/>
          <p:nvPr/>
        </p:nvSpPr>
        <p:spPr>
          <a:xfrm>
            <a:off x="9997104" y="247756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Grand Rounds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5B8486E2-942B-41B9-AEBC-6DAEB16F15BF}"/>
              </a:ext>
            </a:extLst>
          </p:cNvPr>
          <p:cNvSpPr/>
          <p:nvPr/>
        </p:nvSpPr>
        <p:spPr>
          <a:xfrm>
            <a:off x="7815951" y="3411920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Behavioral Health</a:t>
            </a: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8833ACDD-6E80-435E-AB68-6C1FB219F21B}"/>
              </a:ext>
            </a:extLst>
          </p:cNvPr>
          <p:cNvSpPr/>
          <p:nvPr/>
        </p:nvSpPr>
        <p:spPr>
          <a:xfrm>
            <a:off x="9997104" y="435458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Continuity Clinic and Observations</a:t>
            </a:r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41FC7B75-0ADE-4BA6-B460-A313158A9EAB}"/>
              </a:ext>
            </a:extLst>
          </p:cNvPr>
          <p:cNvSpPr/>
          <p:nvPr/>
        </p:nvSpPr>
        <p:spPr>
          <a:xfrm>
            <a:off x="10012288" y="3411153"/>
            <a:ext cx="2084710" cy="8551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Well-Baby Nursery Rotation</a:t>
            </a:r>
          </a:p>
        </p:txBody>
      </p:sp>
    </p:spTree>
    <p:extLst>
      <p:ext uri="{BB962C8B-B14F-4D97-AF65-F5344CB8AC3E}">
        <p14:creationId xmlns:p14="http://schemas.microsoft.com/office/powerpoint/2010/main" val="3914241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CF6FC665-0B7C-4E4B-AA80-BE195E3052FA}"/>
              </a:ext>
            </a:extLst>
          </p:cNvPr>
          <p:cNvSpPr/>
          <p:nvPr/>
        </p:nvSpPr>
        <p:spPr>
          <a:xfrm>
            <a:off x="259492" y="916383"/>
            <a:ext cx="4784781" cy="82198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dirty="0">
                <a:cs typeface="Arial"/>
              </a:rPr>
              <a:t>Large Group Share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367382" y="1910722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New Resources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2688059" y="1910721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Where in Training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5008736" y="1910721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Longitudinal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7329413" y="1910721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Assessment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16D84D48-9922-4C7B-B10D-3FCBECFC8772}"/>
              </a:ext>
            </a:extLst>
          </p:cNvPr>
          <p:cNvSpPr/>
          <p:nvPr/>
        </p:nvSpPr>
        <p:spPr>
          <a:xfrm>
            <a:off x="9650090" y="1910721"/>
            <a:ext cx="2084710" cy="589547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767958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Call to Action: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2" name="Google Shape;102;p2"/>
          <p:cNvSpPr txBox="1">
            <a:spLocks/>
          </p:cNvSpPr>
          <p:nvPr/>
        </p:nvSpPr>
        <p:spPr>
          <a:xfrm>
            <a:off x="537030" y="1355272"/>
            <a:ext cx="10447645" cy="2458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8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Average"/>
              <a:sym typeface="Cambria"/>
            </a:endParaRPr>
          </a:p>
          <a:p>
            <a:pPr marL="114300" lv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mbria"/>
                <a:cs typeface="Average"/>
                <a:sym typeface="Cambria"/>
              </a:rPr>
              <a:t>What are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mbria"/>
                <a:cs typeface="Average"/>
                <a:sym typeface="Cambria"/>
              </a:rPr>
              <a:t>one or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mbria"/>
                <a:cs typeface="Average"/>
                <a:sym typeface="Cambria"/>
              </a:rPr>
              <a:t>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mbria"/>
                <a:cs typeface="Average"/>
                <a:sym typeface="Cambria"/>
              </a:rPr>
              <a:t>two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mbria"/>
                <a:cs typeface="Average"/>
                <a:sym typeface="Cambria"/>
              </a:rPr>
              <a:t> specific things you are going to do to improve training on promoting early relational health and child development?</a:t>
            </a:r>
            <a:endParaRPr lang="en-US" sz="3200" b="1" dirty="0">
              <a:solidFill>
                <a:schemeClr val="dk1"/>
              </a:solidFill>
              <a:latin typeface="Cambria"/>
              <a:ea typeface="Average"/>
              <a:cs typeface="Average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44800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5" y="1706929"/>
            <a:ext cx="4115374" cy="4067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20" y="1659297"/>
            <a:ext cx="4077269" cy="4115374"/>
          </a:xfrm>
          <a:prstGeom prst="rect">
            <a:avLst/>
          </a:prstGeom>
        </p:spPr>
      </p:pic>
      <p:sp>
        <p:nvSpPr>
          <p:cNvPr id="10" name="Google Shape;104;p2"/>
          <p:cNvSpPr txBox="1">
            <a:spLocks/>
          </p:cNvSpPr>
          <p:nvPr/>
        </p:nvSpPr>
        <p:spPr>
          <a:xfrm>
            <a:off x="1760156" y="882639"/>
            <a:ext cx="85884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340">
              <a:buClr>
                <a:srgbClr val="00AEEF"/>
              </a:buClr>
              <a:buSzPts val="3600"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We Have Opportunities…</a:t>
            </a:r>
          </a:p>
        </p:txBody>
      </p:sp>
      <p:sp>
        <p:nvSpPr>
          <p:cNvPr id="11" name="Google Shape;104;p2"/>
          <p:cNvSpPr txBox="1">
            <a:spLocks/>
          </p:cNvSpPr>
          <p:nvPr/>
        </p:nvSpPr>
        <p:spPr>
          <a:xfrm>
            <a:off x="1612544" y="5724608"/>
            <a:ext cx="85884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340">
              <a:buClr>
                <a:srgbClr val="00AEEF"/>
              </a:buClr>
              <a:buSzPts val="3600"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Questions?....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Research has shown…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3FC9A-381C-46F3-B99E-7A928A7B38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355272"/>
            <a:ext cx="10776856" cy="4495803"/>
          </a:xfrm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946" y="1618565"/>
            <a:ext cx="111898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SzPts val="1800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Positive parenting/caregiving behaviors lead to improved health outcomes.</a:t>
            </a:r>
            <a:endParaRPr lang="en-US" sz="2400" b="1" dirty="0"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indent="-228600"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485900" lvl="3" indent="0"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Scientific literature now recognizes </a:t>
            </a:r>
            <a:r>
              <a:rPr lang="en-US" sz="2400" dirty="0"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parenting/caregiving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as a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near-universal determinant of social, economic, and  health outcomes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.</a:t>
            </a:r>
          </a:p>
          <a:p>
            <a:pPr marL="1485900" lvl="3" indent="0"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485900" lvl="3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Early negative experiences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relationships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with parents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change the expression of genes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and can modify a child’s development and health in profound ways.</a:t>
            </a:r>
          </a:p>
          <a:p>
            <a:pPr marL="1485900" lvl="3" indent="0"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485900" lvl="3" indent="0"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Pioneering research is identifying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specific parenting/caregiving behaviors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that are associated with improved outcomes and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reduced risk of diseases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such as asthma, obesity, diabetes and heart disease.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12;p3"/>
          <p:cNvSpPr/>
          <p:nvPr/>
        </p:nvSpPr>
        <p:spPr>
          <a:xfrm>
            <a:off x="1334113" y="3615787"/>
            <a:ext cx="430644" cy="8913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13;p3"/>
          <p:cNvSpPr/>
          <p:nvPr/>
        </p:nvSpPr>
        <p:spPr>
          <a:xfrm>
            <a:off x="1251908" y="5084684"/>
            <a:ext cx="714825" cy="8436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14;p3"/>
          <p:cNvSpPr/>
          <p:nvPr/>
        </p:nvSpPr>
        <p:spPr>
          <a:xfrm>
            <a:off x="1180870" y="2392236"/>
            <a:ext cx="737130" cy="76490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482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Science of Early Brain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84" y="1466165"/>
            <a:ext cx="8250216" cy="3272373"/>
          </a:xfrm>
          <a:prstGeom prst="rect">
            <a:avLst/>
          </a:prstGeom>
        </p:spPr>
      </p:pic>
      <p:sp>
        <p:nvSpPr>
          <p:cNvPr id="12" name="Google Shape;128;p4"/>
          <p:cNvSpPr txBox="1"/>
          <p:nvPr/>
        </p:nvSpPr>
        <p:spPr>
          <a:xfrm>
            <a:off x="2751153" y="4738538"/>
            <a:ext cx="6689694" cy="10809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mbria"/>
              </a:rPr>
              <a:t>In the first few years of life, more than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mbria"/>
              </a:rPr>
              <a:t>1 million new neural connections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mbria"/>
              </a:rPr>
              <a:t> are formed every second.</a:t>
            </a:r>
            <a:endParaRPr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Cambria"/>
            </a:endParaRPr>
          </a:p>
        </p:txBody>
      </p:sp>
      <p:sp>
        <p:nvSpPr>
          <p:cNvPr id="13" name="Google Shape;130;p4"/>
          <p:cNvSpPr/>
          <p:nvPr/>
        </p:nvSpPr>
        <p:spPr>
          <a:xfrm>
            <a:off x="4677600" y="6248400"/>
            <a:ext cx="705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Source: Image created based on work of Harvard University Center for the Developing Child</a:t>
            </a:r>
            <a:endParaRPr sz="1400" b="0" i="0" u="none" strike="noStrike" cap="non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8283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Early Parenting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3" name="Google Shape;130;p4"/>
          <p:cNvSpPr/>
          <p:nvPr/>
        </p:nvSpPr>
        <p:spPr>
          <a:xfrm>
            <a:off x="4677600" y="6248400"/>
            <a:ext cx="705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Source: Image created based on work of Harvard University Center for the Developing Child</a:t>
            </a:r>
            <a:endParaRPr sz="1400" b="0" i="0" u="none" strike="noStrike" cap="none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10" name="Google Shape;102;p2"/>
          <p:cNvSpPr txBox="1">
            <a:spLocks/>
          </p:cNvSpPr>
          <p:nvPr/>
        </p:nvSpPr>
        <p:spPr>
          <a:xfrm>
            <a:off x="259492" y="1442289"/>
            <a:ext cx="8518107" cy="6713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8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Stress and the Early Parenting Environment can…</a:t>
            </a:r>
            <a:endParaRPr lang="en-US" sz="2400" b="1" dirty="0"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sp>
        <p:nvSpPr>
          <p:cNvPr id="14" name="Google Shape;128;p4"/>
          <p:cNvSpPr txBox="1"/>
          <p:nvPr/>
        </p:nvSpPr>
        <p:spPr>
          <a:xfrm>
            <a:off x="804660" y="2013557"/>
            <a:ext cx="3853332" cy="346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Alter methylation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Modify brain architecture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Epigenetic changes affect:</a:t>
            </a:r>
          </a:p>
        </p:txBody>
      </p:sp>
      <p:pic>
        <p:nvPicPr>
          <p:cNvPr id="15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738" y="2013557"/>
            <a:ext cx="6170548" cy="398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51744" y="4137103"/>
            <a:ext cx="3535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Learning</a:t>
            </a:r>
          </a:p>
          <a:p>
            <a:pPr marL="285750" lvl="8" indent="-285750"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Behavior/development</a:t>
            </a:r>
          </a:p>
          <a:p>
            <a:pPr marL="285750" lvl="8" indent="-285750"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Physical health</a:t>
            </a:r>
          </a:p>
          <a:p>
            <a:pPr marL="285750" lvl="8" indent="-285750">
              <a:buClr>
                <a:srgbClr val="000000"/>
              </a:buClr>
              <a:buSzPts val="2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Long term disparities</a:t>
            </a:r>
          </a:p>
        </p:txBody>
      </p:sp>
    </p:spTree>
    <p:extLst>
      <p:ext uri="{BB962C8B-B14F-4D97-AF65-F5344CB8AC3E}">
        <p14:creationId xmlns:p14="http://schemas.microsoft.com/office/powerpoint/2010/main" val="35511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There’s Good News…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sp>
        <p:nvSpPr>
          <p:cNvPr id="12" name="Google Shape;102;p2"/>
          <p:cNvSpPr txBox="1">
            <a:spLocks/>
          </p:cNvSpPr>
          <p:nvPr/>
        </p:nvSpPr>
        <p:spPr>
          <a:xfrm>
            <a:off x="537030" y="1355272"/>
            <a:ext cx="10802354" cy="41808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8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Despite evidence that children exposed to early toxic stressors are at risk for poor outcomes, </a:t>
            </a: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studies show that strong, stable, nurturing parent-child relationships buffer the harmful effects of early stress</a:t>
            </a:r>
            <a:r>
              <a:rPr lang="en-US" sz="2400" b="1" baseline="30000" dirty="0">
                <a:solidFill>
                  <a:schemeClr val="accent3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1</a:t>
            </a: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.</a:t>
            </a:r>
          </a:p>
          <a:p>
            <a:pPr marL="11430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endParaRPr lang="en-US" sz="8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1430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We need to focus on promoting:</a:t>
            </a:r>
          </a:p>
          <a:p>
            <a:pPr marL="11430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1800"/>
            </a:pPr>
            <a:endParaRPr lang="en-US" sz="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028700" lvl="2" indent="0">
              <a:lnSpc>
                <a:spcPct val="127777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Safe, stable, nurturing relationships that buffer toxic stress</a:t>
            </a:r>
          </a:p>
          <a:p>
            <a:pPr marL="1028700" lvl="2" indent="0">
              <a:lnSpc>
                <a:spcPct val="127777"/>
              </a:lnSpc>
              <a:buFont typeface="Arial" panose="020B0604020202020204" pitchFamily="34" charset="0"/>
              <a:buNone/>
            </a:pPr>
            <a:endParaRPr lang="en-US" sz="400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1028700" lvl="2" indent="0">
              <a:lnSpc>
                <a:spcPct val="127777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The foundational social-emotional, language, and cognitive skills needed to develop healthy, adaptive coping skills</a:t>
            </a:r>
          </a:p>
        </p:txBody>
      </p:sp>
      <p:sp>
        <p:nvSpPr>
          <p:cNvPr id="17" name="Google Shape;191;p6"/>
          <p:cNvSpPr txBox="1"/>
          <p:nvPr/>
        </p:nvSpPr>
        <p:spPr>
          <a:xfrm>
            <a:off x="56858" y="6428641"/>
            <a:ext cx="1176269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200" i="1" dirty="0">
                <a:latin typeface="Cambria"/>
                <a:ea typeface="Cambria"/>
                <a:cs typeface="Cambria"/>
                <a:sym typeface="Cambria"/>
              </a:rPr>
              <a:t>“Home Visiting and the Biology of Toxic Stress: Opportunities to Address Early Childhood Adversity,” Pediatrics, November 2013, VOLUME 132, ISSUE Supplement 2.</a:t>
            </a:r>
          </a:p>
        </p:txBody>
      </p:sp>
      <p:sp>
        <p:nvSpPr>
          <p:cNvPr id="18" name="Google Shape;208;p7"/>
          <p:cNvSpPr/>
          <p:nvPr/>
        </p:nvSpPr>
        <p:spPr>
          <a:xfrm>
            <a:off x="934406" y="3665362"/>
            <a:ext cx="659797" cy="6872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09;p7"/>
          <p:cNvSpPr/>
          <p:nvPr/>
        </p:nvSpPr>
        <p:spPr>
          <a:xfrm>
            <a:off x="981848" y="4643162"/>
            <a:ext cx="564911" cy="6024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48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906-8D1E-46E3-AC95-0FE17F6C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897053"/>
            <a:ext cx="11277600" cy="381000"/>
          </a:xfrm>
        </p:spPr>
        <p:txBody>
          <a:bodyPr/>
          <a:lstStyle/>
          <a:p>
            <a:r>
              <a:rPr lang="en-US" sz="4400" b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AAP Policy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70496-488A-4BE5-86BB-E1915DB050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67434"/>
          <a:ext cx="12192000" cy="152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100648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0089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200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B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903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9834"/>
            <a:ext cx="1625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73483"/>
            <a:ext cx="1349829" cy="523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317" y="1312304"/>
            <a:ext cx="5549912" cy="369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0173" y="5126466"/>
            <a:ext cx="9799211" cy="1505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“The American Academy of Pediatrics asserts that </a:t>
            </a:r>
            <a:r>
              <a:rPr lang="en-US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SSNRs are biological necessities 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all children because they mitigate childhood toxic stress responses and </a:t>
            </a:r>
            <a:r>
              <a:rPr lang="en-US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proactively build resilience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by fostering the adaptive skills needed to cope with future adversity in a health manner.” </a:t>
            </a:r>
          </a:p>
        </p:txBody>
      </p:sp>
    </p:spTree>
    <p:extLst>
      <p:ext uri="{BB962C8B-B14F-4D97-AF65-F5344CB8AC3E}">
        <p14:creationId xmlns:p14="http://schemas.microsoft.com/office/powerpoint/2010/main" val="4255715478"/>
      </p:ext>
    </p:extLst>
  </p:cSld>
  <p:clrMapOvr>
    <a:masterClrMapping/>
  </p:clrMapOvr>
</p:sld>
</file>

<file path=ppt/theme/theme1.xml><?xml version="1.0" encoding="utf-8"?>
<a:theme xmlns:a="http://schemas.openxmlformats.org/drawingml/2006/main" name="MSHS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SHS_Prsntn_Tmplt_ISM_16x9.potx" id="{0AD6E820-68DE-479B-94F9-DFA484C00AAC}" vid="{0FA4EB63-C136-4D40-9586-16F7289C92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2270</Words>
  <Application>Microsoft Office PowerPoint</Application>
  <PresentationFormat>Widescreen</PresentationFormat>
  <Paragraphs>579</Paragraphs>
  <Slides>43</Slides>
  <Notes>43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Average</vt:lpstr>
      <vt:lpstr>Calibri</vt:lpstr>
      <vt:lpstr>Calibri Light</vt:lpstr>
      <vt:lpstr>Cambria</vt:lpstr>
      <vt:lpstr>Century Gothic</vt:lpstr>
      <vt:lpstr>Times New Roman</vt:lpstr>
      <vt:lpstr>Wingdings</vt:lpstr>
      <vt:lpstr>MSHS</vt:lpstr>
      <vt:lpstr>Innovative, Online Resources to Promote Positive Parenting Behaviors and Early Childhood Development  STFM 2022  </vt:lpstr>
      <vt:lpstr>Introductions</vt:lpstr>
      <vt:lpstr>Objectives</vt:lpstr>
      <vt:lpstr>Disclosures and Confessions:</vt:lpstr>
      <vt:lpstr>Research has shown…</vt:lpstr>
      <vt:lpstr>Science of Early Brain Development</vt:lpstr>
      <vt:lpstr>Early Parenting Environment</vt:lpstr>
      <vt:lpstr>There’s Good News…</vt:lpstr>
      <vt:lpstr>AAP Policy Statement</vt:lpstr>
      <vt:lpstr>How would you define early relational health  in a few words?</vt:lpstr>
      <vt:lpstr>PowerPoint Presentation</vt:lpstr>
      <vt:lpstr>Early Relational Health is also…</vt:lpstr>
      <vt:lpstr>How can we take what we know intuitively and incorporate intentionally in our future practice?</vt:lpstr>
      <vt:lpstr>PowerPoint Presentation</vt:lpstr>
      <vt:lpstr>PowerPoint Presentation</vt:lpstr>
      <vt:lpstr>PowerPoint Presentation</vt:lpstr>
      <vt:lpstr>Before we break in to groups…  a few free, online resources to promote early relational health and child development in clinical practice and medical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Room: 12-18 months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PowerPoint Presentation</vt:lpstr>
      <vt:lpstr>PowerPoint Presentation</vt:lpstr>
      <vt:lpstr>Resources</vt:lpstr>
      <vt:lpstr>Think about your training of residents/learners and your clinical practice…</vt:lpstr>
      <vt:lpstr>PowerPoint Presentation</vt:lpstr>
      <vt:lpstr>PowerPoint Presentation</vt:lpstr>
      <vt:lpstr>Call to Action:</vt:lpstr>
      <vt:lpstr>PowerPoint Presentation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Gasparrini, Kara</dc:creator>
  <cp:lastModifiedBy>Gasparrini, Kara</cp:lastModifiedBy>
  <cp:revision>78</cp:revision>
  <cp:lastPrinted>2022-05-03T18:56:47Z</cp:lastPrinted>
  <dcterms:created xsi:type="dcterms:W3CDTF">2022-01-31T17:12:20Z</dcterms:created>
  <dcterms:modified xsi:type="dcterms:W3CDTF">2022-05-03T20:43:03Z</dcterms:modified>
</cp:coreProperties>
</file>