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handoutMasterIdLst>
    <p:handoutMasterId r:id="rId53"/>
  </p:handoutMasterIdLst>
  <p:sldIdLst>
    <p:sldId id="256" r:id="rId2"/>
    <p:sldId id="257" r:id="rId3"/>
    <p:sldId id="258" r:id="rId4"/>
    <p:sldId id="259" r:id="rId5"/>
    <p:sldId id="264" r:id="rId6"/>
    <p:sldId id="265" r:id="rId7"/>
    <p:sldId id="268" r:id="rId8"/>
    <p:sldId id="270" r:id="rId9"/>
    <p:sldId id="272" r:id="rId10"/>
    <p:sldId id="273" r:id="rId11"/>
    <p:sldId id="274" r:id="rId12"/>
    <p:sldId id="275" r:id="rId13"/>
    <p:sldId id="266" r:id="rId14"/>
    <p:sldId id="276" r:id="rId15"/>
    <p:sldId id="277" r:id="rId16"/>
    <p:sldId id="278" r:id="rId17"/>
    <p:sldId id="279" r:id="rId18"/>
    <p:sldId id="280" r:id="rId19"/>
    <p:sldId id="281" r:id="rId20"/>
    <p:sldId id="284" r:id="rId21"/>
    <p:sldId id="300" r:id="rId22"/>
    <p:sldId id="299" r:id="rId23"/>
    <p:sldId id="298" r:id="rId24"/>
    <p:sldId id="297" r:id="rId25"/>
    <p:sldId id="296" r:id="rId26"/>
    <p:sldId id="295" r:id="rId27"/>
    <p:sldId id="294" r:id="rId28"/>
    <p:sldId id="293" r:id="rId29"/>
    <p:sldId id="292" r:id="rId30"/>
    <p:sldId id="291" r:id="rId31"/>
    <p:sldId id="290" r:id="rId32"/>
    <p:sldId id="289" r:id="rId33"/>
    <p:sldId id="288" r:id="rId34"/>
    <p:sldId id="287" r:id="rId35"/>
    <p:sldId id="286" r:id="rId36"/>
    <p:sldId id="285" r:id="rId37"/>
    <p:sldId id="282" r:id="rId38"/>
    <p:sldId id="283" r:id="rId39"/>
    <p:sldId id="301" r:id="rId40"/>
    <p:sldId id="302" r:id="rId41"/>
    <p:sldId id="303" r:id="rId42"/>
    <p:sldId id="304" r:id="rId43"/>
    <p:sldId id="305" r:id="rId44"/>
    <p:sldId id="306" r:id="rId45"/>
    <p:sldId id="307" r:id="rId46"/>
    <p:sldId id="309" r:id="rId47"/>
    <p:sldId id="308" r:id="rId48"/>
    <p:sldId id="310" r:id="rId49"/>
    <p:sldId id="271" r:id="rId50"/>
    <p:sldId id="260"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2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116BCAA-3F14-249C-2F29-43AE2D7D74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The 44th Forum for Behavioral Science in Family Medicine</a:t>
            </a:r>
          </a:p>
        </p:txBody>
      </p:sp>
      <p:sp>
        <p:nvSpPr>
          <p:cNvPr id="3" name="Date Placeholder 2">
            <a:extLst>
              <a:ext uri="{FF2B5EF4-FFF2-40B4-BE49-F238E27FC236}">
                <a16:creationId xmlns:a16="http://schemas.microsoft.com/office/drawing/2014/main" xmlns="" id="{9AAF7885-969A-566E-97A3-8840C09828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6860A61-9E8B-4F78-ACC8-4A9FA698772F}" type="datetimeFigureOut">
              <a:rPr lang="en-US" smtClean="0"/>
              <a:t>9/25/2023</a:t>
            </a:fld>
            <a:endParaRPr lang="en-US"/>
          </a:p>
        </p:txBody>
      </p:sp>
      <p:sp>
        <p:nvSpPr>
          <p:cNvPr id="4" name="Footer Placeholder 3">
            <a:extLst>
              <a:ext uri="{FF2B5EF4-FFF2-40B4-BE49-F238E27FC236}">
                <a16:creationId xmlns:a16="http://schemas.microsoft.com/office/drawing/2014/main" xmlns="" id="{2BE1299C-9346-58C6-DC20-4AED1CC52D3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Sponsored by the Medical College of Wisconsin</a:t>
            </a:r>
          </a:p>
        </p:txBody>
      </p:sp>
      <p:sp>
        <p:nvSpPr>
          <p:cNvPr id="5" name="Slide Number Placeholder 4">
            <a:extLst>
              <a:ext uri="{FF2B5EF4-FFF2-40B4-BE49-F238E27FC236}">
                <a16:creationId xmlns:a16="http://schemas.microsoft.com/office/drawing/2014/main" xmlns="" id="{FF408007-4C50-532E-B929-649F8D91ED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4D6F970-8F60-4FE6-ADB7-CFFDF9235849}" type="slidenum">
              <a:rPr lang="en-US" smtClean="0"/>
              <a:t>‹#›</a:t>
            </a:fld>
            <a:endParaRPr lang="en-US"/>
          </a:p>
        </p:txBody>
      </p:sp>
    </p:spTree>
    <p:extLst>
      <p:ext uri="{BB962C8B-B14F-4D97-AF65-F5344CB8AC3E}">
        <p14:creationId xmlns:p14="http://schemas.microsoft.com/office/powerpoint/2010/main" val="371568588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The 44th Forum for Behavioral Science in Family Medicine</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3A5443-EF8B-4C6A-8AE7-E6013C03E34E}" type="datetimeFigureOut">
              <a:rPr lang="en-US" smtClean="0"/>
              <a:t>9/25/2023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Sponsored by the Medical College of Wisconsin</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4F1BD7-1AA4-47F5-9A90-E877963D879E}" type="slidenum">
              <a:rPr lang="en-US" smtClean="0"/>
              <a:t>‹#›</a:t>
            </a:fld>
            <a:endParaRPr lang="en-US"/>
          </a:p>
        </p:txBody>
      </p:sp>
    </p:spTree>
    <p:extLst>
      <p:ext uri="{BB962C8B-B14F-4D97-AF65-F5344CB8AC3E}">
        <p14:creationId xmlns:p14="http://schemas.microsoft.com/office/powerpoint/2010/main" val="91773623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B35805-EEF3-4EB3-A00C-78CFBFFBB53C}" type="datetime1">
              <a:rPr lang="en-US" smtClean="0"/>
              <a:t>9/25/2023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1928725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59EAE1F-2847-4BAC-B5F7-6F9A3442B8FF}" type="datetime1">
              <a:rPr lang="en-US" smtClean="0"/>
              <a:t>9/25/2023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378822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05047B-8039-48CD-920E-4B9A101EFA8D}" type="datetime1">
              <a:rPr lang="en-US" smtClean="0"/>
              <a:t>9/25/2023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14840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305FD5-0AE8-4E59-9579-484D6E9D02E1}" type="datetime1">
              <a:rPr lang="en-US" smtClean="0"/>
              <a:t>9/25/2023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813037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F1362B-7D74-4ED2-8C32-EDB865BE5F43}" type="datetime1">
              <a:rPr lang="en-US" smtClean="0"/>
              <a:t>9/25/2023</a:t>
            </a:fld>
            <a:endParaRPr lang="en-US"/>
          </a:p>
        </p:txBody>
      </p:sp>
      <p:sp>
        <p:nvSpPr>
          <p:cNvPr id="5" name="Footer Placeholder 4"/>
          <p:cNvSpPr>
            <a:spLocks noGrp="1"/>
          </p:cNvSpPr>
          <p:nvPr>
            <p:ph type="ftr" sz="quarter" idx="11"/>
          </p:nvPr>
        </p:nvSpPr>
        <p:spPr/>
        <p:txBody>
          <a:bodyPr/>
          <a:lstStyle/>
          <a:p>
            <a:r>
              <a:rPr lang="en-US"/>
              <a:t>Sponsored by the Medical College of Wisconsin</a:t>
            </a:r>
          </a:p>
        </p:txBody>
      </p:sp>
      <p:sp>
        <p:nvSpPr>
          <p:cNvPr id="6" name="Slide Number Placeholder 5"/>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1624801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10A0BC-123E-40DF-88CD-D62674C8CCA4}" type="datetime1">
              <a:rPr lang="en-US" smtClean="0"/>
              <a:t>9/25/2023</a:t>
            </a:fld>
            <a:endParaRPr lang="en-US"/>
          </a:p>
        </p:txBody>
      </p:sp>
      <p:sp>
        <p:nvSpPr>
          <p:cNvPr id="6" name="Footer Placeholder 5"/>
          <p:cNvSpPr>
            <a:spLocks noGrp="1"/>
          </p:cNvSpPr>
          <p:nvPr>
            <p:ph type="ftr" sz="quarter" idx="11"/>
          </p:nvPr>
        </p:nvSpPr>
        <p:spPr/>
        <p:txBody>
          <a:bodyPr/>
          <a:lstStyle/>
          <a:p>
            <a:r>
              <a:rPr lang="en-US"/>
              <a:t>Sponsored by the Medical College of Wisconsin</a:t>
            </a:r>
          </a:p>
        </p:txBody>
      </p:sp>
      <p:sp>
        <p:nvSpPr>
          <p:cNvPr id="7" name="Slide Number Placeholder 6"/>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60681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E9D24C-015C-41F8-AE1A-623B87161C0E}" type="datetime1">
              <a:rPr lang="en-US" smtClean="0"/>
              <a:t>9/25/2023</a:t>
            </a:fld>
            <a:endParaRPr lang="en-US"/>
          </a:p>
        </p:txBody>
      </p:sp>
      <p:sp>
        <p:nvSpPr>
          <p:cNvPr id="8" name="Footer Placeholder 7"/>
          <p:cNvSpPr>
            <a:spLocks noGrp="1"/>
          </p:cNvSpPr>
          <p:nvPr>
            <p:ph type="ftr" sz="quarter" idx="11"/>
          </p:nvPr>
        </p:nvSpPr>
        <p:spPr/>
        <p:txBody>
          <a:bodyPr/>
          <a:lstStyle/>
          <a:p>
            <a:r>
              <a:rPr lang="en-US"/>
              <a:t>Sponsored by the Medical College of Wisconsin</a:t>
            </a:r>
          </a:p>
        </p:txBody>
      </p:sp>
      <p:sp>
        <p:nvSpPr>
          <p:cNvPr id="9" name="Slide Number Placeholder 8"/>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3914106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01B517-7DCB-46E4-94B8-B3DF4E8F27BB}" type="datetime1">
              <a:rPr lang="en-US" smtClean="0"/>
              <a:t>9/25/2023</a:t>
            </a:fld>
            <a:endParaRPr lang="en-US"/>
          </a:p>
        </p:txBody>
      </p:sp>
      <p:sp>
        <p:nvSpPr>
          <p:cNvPr id="4" name="Footer Placeholder 3"/>
          <p:cNvSpPr>
            <a:spLocks noGrp="1"/>
          </p:cNvSpPr>
          <p:nvPr>
            <p:ph type="ftr" sz="quarter" idx="11"/>
          </p:nvPr>
        </p:nvSpPr>
        <p:spPr/>
        <p:txBody>
          <a:bodyPr/>
          <a:lstStyle/>
          <a:p>
            <a:r>
              <a:rPr lang="en-US"/>
              <a:t>Sponsored by the Medical College of Wisconsin</a:t>
            </a:r>
          </a:p>
        </p:txBody>
      </p:sp>
      <p:sp>
        <p:nvSpPr>
          <p:cNvPr id="5" name="Slide Number Placeholder 4"/>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157652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D79F5-D53D-4572-BF42-B7CD2AA94A9E}" type="datetime1">
              <a:rPr lang="en-US" smtClean="0"/>
              <a:t>9/25/2023</a:t>
            </a:fld>
            <a:endParaRPr lang="en-US"/>
          </a:p>
        </p:txBody>
      </p:sp>
      <p:sp>
        <p:nvSpPr>
          <p:cNvPr id="3" name="Footer Placeholder 2"/>
          <p:cNvSpPr>
            <a:spLocks noGrp="1"/>
          </p:cNvSpPr>
          <p:nvPr>
            <p:ph type="ftr" sz="quarter" idx="11"/>
          </p:nvPr>
        </p:nvSpPr>
        <p:spPr/>
        <p:txBody>
          <a:bodyPr/>
          <a:lstStyle/>
          <a:p>
            <a:r>
              <a:rPr lang="en-US"/>
              <a:t>Sponsored by the Medical College of Wisconsin</a:t>
            </a:r>
          </a:p>
        </p:txBody>
      </p:sp>
      <p:sp>
        <p:nvSpPr>
          <p:cNvPr id="4" name="Slide Number Placeholder 3"/>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34212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C7879-CC09-44F9-8017-FB6174AAD0FD}" type="datetime1">
              <a:rPr lang="en-US" smtClean="0"/>
              <a:t>9/25/2023</a:t>
            </a:fld>
            <a:endParaRPr lang="en-US"/>
          </a:p>
        </p:txBody>
      </p:sp>
      <p:sp>
        <p:nvSpPr>
          <p:cNvPr id="6" name="Footer Placeholder 5"/>
          <p:cNvSpPr>
            <a:spLocks noGrp="1"/>
          </p:cNvSpPr>
          <p:nvPr>
            <p:ph type="ftr" sz="quarter" idx="11"/>
          </p:nvPr>
        </p:nvSpPr>
        <p:spPr/>
        <p:txBody>
          <a:bodyPr/>
          <a:lstStyle/>
          <a:p>
            <a:r>
              <a:rPr lang="en-US"/>
              <a:t>Sponsored by the Medical College of Wisconsin</a:t>
            </a:r>
          </a:p>
        </p:txBody>
      </p:sp>
      <p:sp>
        <p:nvSpPr>
          <p:cNvPr id="7" name="Slide Number Placeholder 6"/>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225517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E79CB8-CEF2-4DE9-8AC7-D4D4A1BF3CC1}" type="datetime1">
              <a:rPr lang="en-US" smtClean="0"/>
              <a:t>9/25/2023</a:t>
            </a:fld>
            <a:endParaRPr lang="en-US"/>
          </a:p>
        </p:txBody>
      </p:sp>
      <p:sp>
        <p:nvSpPr>
          <p:cNvPr id="6" name="Footer Placeholder 5"/>
          <p:cNvSpPr>
            <a:spLocks noGrp="1"/>
          </p:cNvSpPr>
          <p:nvPr>
            <p:ph type="ftr" sz="quarter" idx="11"/>
          </p:nvPr>
        </p:nvSpPr>
        <p:spPr/>
        <p:txBody>
          <a:bodyPr/>
          <a:lstStyle/>
          <a:p>
            <a:r>
              <a:rPr lang="en-US"/>
              <a:t>Sponsored by the Medical College of Wisconsin</a:t>
            </a:r>
          </a:p>
        </p:txBody>
      </p:sp>
      <p:sp>
        <p:nvSpPr>
          <p:cNvPr id="7" name="Slide Number Placeholder 6"/>
          <p:cNvSpPr>
            <a:spLocks noGrp="1"/>
          </p:cNvSpPr>
          <p:nvPr>
            <p:ph type="sldNum" sz="quarter" idx="12"/>
          </p:nvPr>
        </p:nvSpPr>
        <p:spPr/>
        <p:txBody>
          <a:bodyPr/>
          <a:lstStyle/>
          <a:p>
            <a:fld id="{4D89E361-724C-4C2E-B24B-94022B32CB8E}" type="slidenum">
              <a:rPr lang="en-US" smtClean="0"/>
              <a:t>‹#›</a:t>
            </a:fld>
            <a:endParaRPr lang="en-US"/>
          </a:p>
        </p:txBody>
      </p:sp>
    </p:spTree>
    <p:extLst>
      <p:ext uri="{BB962C8B-B14F-4D97-AF65-F5344CB8AC3E}">
        <p14:creationId xmlns:p14="http://schemas.microsoft.com/office/powerpoint/2010/main" val="397601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EE784-8D79-47D6-BBD3-A96962DB5F15}" type="datetime1">
              <a:rPr lang="en-US" smtClean="0"/>
              <a:t>9/25/2023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Sponsored by the Medical College of Wisconsin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9E361-724C-4C2E-B24B-94022B32CB8E}" type="slidenum">
              <a:rPr lang="en-US" smtClean="0"/>
              <a:t>‹#›</a:t>
            </a:fld>
            <a:endParaRPr lang="en-US"/>
          </a:p>
        </p:txBody>
      </p:sp>
    </p:spTree>
    <p:extLst>
      <p:ext uri="{BB962C8B-B14F-4D97-AF65-F5344CB8AC3E}">
        <p14:creationId xmlns:p14="http://schemas.microsoft.com/office/powerpoint/2010/main" val="199768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s://mcwisc.co1.qualtrics.com/jfe/form/SV_5AsiRN6fZQjzKh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B8019C-2EBF-D46D-A9AD-6858CE6227BD}"/>
              </a:ext>
            </a:extLst>
          </p:cNvPr>
          <p:cNvSpPr>
            <a:spLocks noGrp="1"/>
          </p:cNvSpPr>
          <p:nvPr>
            <p:ph type="ctrTitle"/>
          </p:nvPr>
        </p:nvSpPr>
        <p:spPr/>
        <p:txBody>
          <a:bodyPr>
            <a:normAutofit fontScale="90000"/>
          </a:bodyPr>
          <a:lstStyle/>
          <a:p>
            <a:r>
              <a:rPr lang="en-US" altLang="en-US" dirty="0"/>
              <a:t>Delivering Bad News: Challenges for Clinician-Patient Communication</a:t>
            </a:r>
            <a:endParaRPr lang="en-US" dirty="0"/>
          </a:p>
        </p:txBody>
      </p:sp>
      <p:sp>
        <p:nvSpPr>
          <p:cNvPr id="3" name="Subtitle 2">
            <a:extLst>
              <a:ext uri="{FF2B5EF4-FFF2-40B4-BE49-F238E27FC236}">
                <a16:creationId xmlns:a16="http://schemas.microsoft.com/office/drawing/2014/main" xmlns="" id="{1B3DA649-8E84-8CB1-285E-1DE69FDED234}"/>
              </a:ext>
            </a:extLst>
          </p:cNvPr>
          <p:cNvSpPr>
            <a:spLocks noGrp="1"/>
          </p:cNvSpPr>
          <p:nvPr>
            <p:ph type="subTitle" idx="1"/>
          </p:nvPr>
        </p:nvSpPr>
        <p:spPr/>
        <p:txBody>
          <a:bodyPr>
            <a:normAutofit fontScale="77500" lnSpcReduction="20000"/>
          </a:bodyPr>
          <a:lstStyle/>
          <a:p>
            <a:r>
              <a:rPr lang="en-US" altLang="en-US" dirty="0"/>
              <a:t>Scott A. Fields, Ph.D. </a:t>
            </a:r>
          </a:p>
          <a:p>
            <a:r>
              <a:rPr lang="en-US" altLang="en-US" dirty="0"/>
              <a:t>West Virginia University SOM - Charleston Div.</a:t>
            </a:r>
          </a:p>
          <a:p>
            <a:endParaRPr lang="en-US" altLang="en-US" dirty="0"/>
          </a:p>
          <a:p>
            <a:r>
              <a:rPr lang="en-US" altLang="en-US" dirty="0"/>
              <a:t>W. Michael Johnson, M.D.</a:t>
            </a:r>
          </a:p>
          <a:p>
            <a:r>
              <a:rPr lang="en-US" altLang="en-US" dirty="0"/>
              <a:t>Grant Medical Center, Columbus, OH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1" y="6356350"/>
            <a:ext cx="12191999"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i="1" dirty="0">
                <a:solidFill>
                  <a:schemeClr val="tx1"/>
                </a:solidFill>
                <a:latin typeface="Franklin Gothic Book" panose="020B0503020102020204" pitchFamily="34" charset="0"/>
              </a:rPr>
              <a:t>Sponsored by the </a:t>
            </a:r>
            <a:r>
              <a:rPr lang="en-US" sz="1600" b="1" i="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a:t>
            </a:fld>
            <a:endParaRPr lang="en-US"/>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151114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Delivering Bad News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200" dirty="0"/>
              <a:t>Issues with </a:t>
            </a:r>
            <a:r>
              <a:rPr lang="en-US" altLang="en-US" sz="3200" dirty="0" smtClean="0"/>
              <a:t>providers:</a:t>
            </a:r>
            <a:endParaRPr lang="en-US" altLang="en-US" sz="3200" dirty="0"/>
          </a:p>
          <a:p>
            <a:pPr lvl="1"/>
            <a:r>
              <a:rPr lang="en-US" altLang="en-US" sz="3200" dirty="0"/>
              <a:t>Unpleasant reactions</a:t>
            </a:r>
          </a:p>
          <a:p>
            <a:pPr lvl="2"/>
            <a:r>
              <a:rPr lang="en-US" altLang="en-US" sz="3200" dirty="0"/>
              <a:t>Patient</a:t>
            </a:r>
          </a:p>
          <a:p>
            <a:pPr lvl="2"/>
            <a:r>
              <a:rPr lang="en-US" altLang="en-US" sz="3200" dirty="0"/>
              <a:t>Family</a:t>
            </a:r>
          </a:p>
          <a:p>
            <a:pPr lvl="2"/>
            <a:r>
              <a:rPr lang="en-US" altLang="en-US" sz="3200" dirty="0" smtClean="0"/>
              <a:t>Provider</a:t>
            </a:r>
            <a:endParaRPr lang="en-US" altLang="en-US" sz="3200" dirty="0"/>
          </a:p>
          <a:p>
            <a:pPr lvl="1"/>
            <a:r>
              <a:rPr lang="en-US" altLang="en-US" sz="3200" dirty="0"/>
              <a:t>Time constraints</a:t>
            </a:r>
          </a:p>
          <a:p>
            <a:pPr lvl="1"/>
            <a:r>
              <a:rPr lang="en-US" altLang="en-US" sz="3200" dirty="0"/>
              <a:t>Squashing hope (realism) vs False hope (optimism)</a:t>
            </a:r>
          </a:p>
          <a:p>
            <a:pPr lvl="1"/>
            <a:r>
              <a:rPr lang="en-US" altLang="en-US" sz="3200" dirty="0"/>
              <a:t>Communication skills</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10</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219071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Delivering Bad News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dirty="0"/>
              <a:t>Our aging population</a:t>
            </a:r>
          </a:p>
          <a:p>
            <a:pPr lvl="1"/>
            <a:r>
              <a:rPr lang="en-US" altLang="en-US" sz="2800" dirty="0"/>
              <a:t>Older patients have more health problems</a:t>
            </a:r>
          </a:p>
          <a:p>
            <a:pPr lvl="1"/>
            <a:endParaRPr lang="en-US" altLang="en-US" sz="2800" dirty="0"/>
          </a:p>
          <a:p>
            <a:pPr lvl="1"/>
            <a:r>
              <a:rPr lang="en-US" altLang="en-US" sz="2800" dirty="0"/>
              <a:t>Older patients typically have more family members concerned about their health</a:t>
            </a:r>
          </a:p>
          <a:p>
            <a:pPr lvl="1"/>
            <a:endParaRPr lang="en-US" altLang="en-US" sz="2800" dirty="0"/>
          </a:p>
          <a:p>
            <a:pPr lvl="1"/>
            <a:r>
              <a:rPr lang="en-US" altLang="en-US" sz="2800" dirty="0"/>
              <a:t>Ultimately, the older the patient base in primary care, the more doctors would likely need to deliver bad news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11</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103286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Delivering Bad News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dirty="0"/>
              <a:t>Our aging population</a:t>
            </a:r>
          </a:p>
          <a:p>
            <a:pPr lvl="1"/>
            <a:r>
              <a:rPr lang="en-US" altLang="en-US" dirty="0"/>
              <a:t>US Census data indicates a surge in the percentage of adults 65 and older</a:t>
            </a:r>
          </a:p>
          <a:p>
            <a:pPr lvl="1"/>
            <a:r>
              <a:rPr lang="en-US" altLang="en-US" dirty="0"/>
              <a:t>2000 Census 		12%</a:t>
            </a:r>
          </a:p>
          <a:p>
            <a:pPr lvl="1"/>
            <a:r>
              <a:rPr lang="en-US" altLang="en-US" dirty="0"/>
              <a:t>2020 Census		17%</a:t>
            </a:r>
          </a:p>
          <a:p>
            <a:pPr lvl="1"/>
            <a:r>
              <a:rPr lang="en-US" altLang="en-US" dirty="0"/>
              <a:t>2040 Projection 	</a:t>
            </a:r>
            <a:r>
              <a:rPr lang="en-US" altLang="en-US" dirty="0" smtClean="0"/>
              <a:t>	22%</a:t>
            </a:r>
          </a:p>
          <a:p>
            <a:pPr lvl="1"/>
            <a:endParaRPr lang="en-US" altLang="en-US" dirty="0"/>
          </a:p>
          <a:p>
            <a:pPr lvl="1"/>
            <a:r>
              <a:rPr lang="en-US" altLang="en-US" dirty="0"/>
              <a:t>WV  2010		16% </a:t>
            </a:r>
          </a:p>
          <a:p>
            <a:pPr lvl="1"/>
            <a:r>
              <a:rPr lang="en-US" altLang="en-US" dirty="0"/>
              <a:t>WV  2022		21% </a:t>
            </a:r>
          </a:p>
          <a:p>
            <a:pPr lvl="1"/>
            <a:endParaRPr lang="en-US" altLang="en-US" dirty="0"/>
          </a:p>
          <a:p>
            <a:pPr lvl="1">
              <a:buNone/>
            </a:pPr>
            <a:r>
              <a:rPr lang="en-US" altLang="en-US" sz="2000" dirty="0"/>
              <a:t>www.census.gov</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12</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4250595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Frameworks for Delivering Bad News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dirty="0"/>
              <a:t>SPIKES</a:t>
            </a:r>
          </a:p>
          <a:p>
            <a:endParaRPr lang="en-US" dirty="0"/>
          </a:p>
          <a:p>
            <a:r>
              <a:rPr lang="en-US" dirty="0"/>
              <a:t>ABCDE</a:t>
            </a:r>
          </a:p>
          <a:p>
            <a:endParaRPr lang="en-US" dirty="0"/>
          </a:p>
          <a:p>
            <a:r>
              <a:rPr lang="en-US" dirty="0"/>
              <a:t>BREAKS</a:t>
            </a:r>
          </a:p>
          <a:p>
            <a:endParaRPr lang="en-US" dirty="0"/>
          </a:p>
          <a:p>
            <a:r>
              <a:rPr lang="en-US" dirty="0"/>
              <a:t>NURSE</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13</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616540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SPIKES Strategy</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dirty="0"/>
              <a:t>Setting</a:t>
            </a:r>
          </a:p>
          <a:p>
            <a:r>
              <a:rPr lang="en-US" altLang="en-US" dirty="0"/>
              <a:t>Perception</a:t>
            </a:r>
          </a:p>
          <a:p>
            <a:r>
              <a:rPr lang="en-US" altLang="en-US" dirty="0"/>
              <a:t>Invitation</a:t>
            </a:r>
          </a:p>
          <a:p>
            <a:r>
              <a:rPr lang="en-US" altLang="en-US" dirty="0"/>
              <a:t>Knowledge</a:t>
            </a:r>
          </a:p>
          <a:p>
            <a:r>
              <a:rPr lang="en-US" altLang="en-US" dirty="0"/>
              <a:t>Empathy</a:t>
            </a:r>
          </a:p>
          <a:p>
            <a:r>
              <a:rPr lang="en-US" altLang="en-US" dirty="0"/>
              <a:t>Strategy and Summary</a:t>
            </a:r>
          </a:p>
          <a:p>
            <a:pPr>
              <a:buFont typeface="Wingdings" panose="05000000000000000000" pitchFamily="2" charset="2"/>
              <a:buNone/>
            </a:pPr>
            <a:endParaRPr lang="en-US" altLang="en-US" sz="1600" dirty="0"/>
          </a:p>
          <a:p>
            <a:pPr>
              <a:buFont typeface="Wingdings" panose="05000000000000000000" pitchFamily="2" charset="2"/>
              <a:buNone/>
            </a:pPr>
            <a:r>
              <a:rPr lang="en-US" altLang="en-US" sz="1600" dirty="0" err="1"/>
              <a:t>Buckman</a:t>
            </a:r>
            <a:r>
              <a:rPr lang="en-US" altLang="en-US" sz="1600" dirty="0"/>
              <a:t>  (2005).  </a:t>
            </a:r>
            <a:r>
              <a:rPr lang="en-US" altLang="en-US" sz="1600" u="sng" dirty="0"/>
              <a:t>Psychosocial Oncology, 2</a:t>
            </a:r>
            <a:r>
              <a:rPr lang="en-US" altLang="en-US" sz="1600" dirty="0"/>
              <a:t>, 138-142</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14</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398708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SPIKES Strategy</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200" dirty="0"/>
              <a:t>Setting</a:t>
            </a:r>
          </a:p>
          <a:p>
            <a:pPr lvl="1"/>
            <a:r>
              <a:rPr lang="en-US" altLang="en-US" sz="3200" dirty="0"/>
              <a:t>Private room if possible</a:t>
            </a:r>
          </a:p>
          <a:p>
            <a:pPr lvl="1"/>
            <a:r>
              <a:rPr lang="en-US" altLang="en-US" sz="3200" dirty="0"/>
              <a:t>Involve family and or friends</a:t>
            </a:r>
          </a:p>
          <a:p>
            <a:pPr lvl="1"/>
            <a:r>
              <a:rPr lang="en-US" altLang="en-US" sz="3200" dirty="0"/>
              <a:t>Sit down </a:t>
            </a:r>
          </a:p>
          <a:p>
            <a:pPr lvl="1"/>
            <a:r>
              <a:rPr lang="en-US" altLang="en-US" sz="3200" dirty="0"/>
              <a:t>Exercise attentive non-</a:t>
            </a:r>
            <a:r>
              <a:rPr lang="en-US" altLang="en-US" sz="3200" dirty="0" err="1"/>
              <a:t>verbals</a:t>
            </a:r>
            <a:r>
              <a:rPr lang="en-US" altLang="en-US" sz="3200" dirty="0"/>
              <a:t> and </a:t>
            </a:r>
            <a:r>
              <a:rPr lang="en-US" altLang="en-US" sz="3200" dirty="0" err="1"/>
              <a:t>verbals</a:t>
            </a:r>
            <a:endParaRPr lang="en-US" altLang="en-US" sz="3200" dirty="0"/>
          </a:p>
          <a:p>
            <a:pPr lvl="1"/>
            <a:r>
              <a:rPr lang="en-US" altLang="en-US" sz="3200" dirty="0"/>
              <a:t>Make yourself available to the patient</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15</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907659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SPIKES Strategy</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a:bodyPr>
          <a:lstStyle/>
          <a:p>
            <a:r>
              <a:rPr lang="en-US" altLang="en-US" dirty="0"/>
              <a:t>Perception</a:t>
            </a:r>
          </a:p>
          <a:p>
            <a:pPr lvl="1"/>
            <a:r>
              <a:rPr lang="en-US" altLang="en-US" sz="2800" dirty="0"/>
              <a:t>Glean what the patient knows.</a:t>
            </a:r>
          </a:p>
          <a:p>
            <a:pPr lvl="2">
              <a:buFont typeface="Wingdings" panose="05000000000000000000" pitchFamily="2" charset="2"/>
              <a:buNone/>
            </a:pPr>
            <a:r>
              <a:rPr lang="en-US" altLang="en-US" sz="2800" dirty="0"/>
              <a:t>“What have you been told about your condition so far?”</a:t>
            </a:r>
          </a:p>
          <a:p>
            <a:r>
              <a:rPr lang="en-US" altLang="en-US" dirty="0"/>
              <a:t>Invitation</a:t>
            </a:r>
          </a:p>
          <a:p>
            <a:pPr lvl="1"/>
            <a:r>
              <a:rPr lang="en-US" altLang="en-US" sz="2800" dirty="0"/>
              <a:t>Gauge what they would like to know.</a:t>
            </a:r>
          </a:p>
          <a:p>
            <a:pPr lvl="2">
              <a:buFont typeface="Wingdings" panose="05000000000000000000" pitchFamily="2" charset="2"/>
              <a:buNone/>
            </a:pPr>
            <a:r>
              <a:rPr lang="en-US" altLang="en-US" sz="2800" dirty="0"/>
              <a:t>“How much information would you like to know about your diagnosis and treatment?”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16</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428480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SPIKES Strategy</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dirty="0"/>
              <a:t>Knowledge</a:t>
            </a:r>
          </a:p>
          <a:p>
            <a:pPr lvl="1"/>
            <a:r>
              <a:rPr lang="en-US" altLang="en-US" sz="2800" dirty="0"/>
              <a:t>Warning shot first</a:t>
            </a:r>
          </a:p>
          <a:p>
            <a:pPr lvl="1"/>
            <a:r>
              <a:rPr lang="en-US" altLang="en-US" sz="2800" dirty="0"/>
              <a:t>Small chunks of information</a:t>
            </a:r>
          </a:p>
          <a:p>
            <a:pPr lvl="1"/>
            <a:r>
              <a:rPr lang="en-US" altLang="en-US" sz="2800" dirty="0"/>
              <a:t>Avoid medical jargon</a:t>
            </a:r>
          </a:p>
          <a:p>
            <a:r>
              <a:rPr lang="en-US" altLang="en-US" dirty="0"/>
              <a:t>Empathy</a:t>
            </a:r>
          </a:p>
          <a:p>
            <a:pPr lvl="1"/>
            <a:r>
              <a:rPr lang="en-US" altLang="en-US" sz="2800" dirty="0"/>
              <a:t>Listen for and acknowledge emotion</a:t>
            </a:r>
          </a:p>
          <a:p>
            <a:pPr lvl="1"/>
            <a:r>
              <a:rPr lang="en-US" altLang="en-US" sz="2800" dirty="0"/>
              <a:t>Identify source of the emotion</a:t>
            </a:r>
          </a:p>
          <a:p>
            <a:pPr lvl="1"/>
            <a:r>
              <a:rPr lang="en-US" altLang="en-US" sz="2800" dirty="0"/>
              <a:t>Show them you have heard them</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17</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546574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SPIKES Strategy</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200" dirty="0"/>
              <a:t>Strategy and Summary</a:t>
            </a:r>
          </a:p>
          <a:p>
            <a:pPr lvl="1"/>
            <a:endParaRPr lang="en-US" altLang="en-US" sz="3200" dirty="0"/>
          </a:p>
          <a:p>
            <a:pPr lvl="1"/>
            <a:r>
              <a:rPr lang="en-US" altLang="en-US" sz="3200" dirty="0"/>
              <a:t>Leave the visit with a clear path regarding what the next step will be.  </a:t>
            </a:r>
          </a:p>
          <a:p>
            <a:pPr lvl="1"/>
            <a:endParaRPr lang="en-US" altLang="en-US" sz="3200" dirty="0"/>
          </a:p>
          <a:p>
            <a:pPr lvl="1"/>
            <a:r>
              <a:rPr lang="en-US" altLang="en-US" sz="3200" dirty="0"/>
              <a:t>Summarize what you have discussed to be sure the patient understands.  </a:t>
            </a:r>
          </a:p>
          <a:p>
            <a:pPr lvl="2">
              <a:buFont typeface="Wingdings" panose="05000000000000000000" pitchFamily="2" charset="2"/>
              <a:buNone/>
            </a:pPr>
            <a:r>
              <a:rPr lang="en-US" altLang="en-US" sz="3200" dirty="0"/>
              <a:t>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18</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36670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fontScale="92500" lnSpcReduction="20000"/>
          </a:bodyPr>
          <a:lstStyle/>
          <a:p>
            <a:r>
              <a:rPr lang="en-US" altLang="en-US" dirty="0"/>
              <a:t>Advance Preparation</a:t>
            </a:r>
          </a:p>
          <a:p>
            <a:endParaRPr lang="en-US" altLang="en-US" dirty="0"/>
          </a:p>
          <a:p>
            <a:r>
              <a:rPr lang="en-US" altLang="en-US" dirty="0"/>
              <a:t>Build therapeutic environment</a:t>
            </a:r>
          </a:p>
          <a:p>
            <a:endParaRPr lang="en-US" altLang="en-US" dirty="0"/>
          </a:p>
          <a:p>
            <a:r>
              <a:rPr lang="en-US" altLang="en-US" dirty="0"/>
              <a:t>Communicate well</a:t>
            </a:r>
          </a:p>
          <a:p>
            <a:endParaRPr lang="en-US" altLang="en-US" dirty="0"/>
          </a:p>
          <a:p>
            <a:r>
              <a:rPr lang="en-US" altLang="en-US" dirty="0"/>
              <a:t>Deal with patient and family reactions</a:t>
            </a:r>
          </a:p>
          <a:p>
            <a:endParaRPr lang="en-US" altLang="en-US" dirty="0"/>
          </a:p>
          <a:p>
            <a:r>
              <a:rPr lang="en-US" altLang="en-US" dirty="0"/>
              <a:t>Encourage and validate emotions</a:t>
            </a:r>
          </a:p>
          <a:p>
            <a:pPr>
              <a:buNone/>
            </a:pPr>
            <a:endParaRPr lang="en-US" altLang="en-US" baseline="30000" dirty="0"/>
          </a:p>
          <a:p>
            <a:pPr>
              <a:buNone/>
            </a:pPr>
            <a:r>
              <a:rPr lang="en-US" altLang="en-US" baseline="30000" dirty="0" err="1"/>
              <a:t>Vandekieft</a:t>
            </a:r>
            <a:r>
              <a:rPr lang="en-US" altLang="en-US" baseline="30000" dirty="0"/>
              <a:t> (2001).  </a:t>
            </a:r>
            <a:r>
              <a:rPr lang="en-US" altLang="en-US" u="sng" baseline="30000" dirty="0"/>
              <a:t>AFP, 64,</a:t>
            </a:r>
            <a:r>
              <a:rPr lang="en-US" altLang="en-US" baseline="30000" dirty="0"/>
              <a:t> 1975-1978.</a:t>
            </a:r>
            <a:endParaRPr lang="en-US" altLang="en-US" dirty="0"/>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19</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47035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a:t>
            </a:fld>
            <a:endParaRPr lang="en-US"/>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xmlns="" id="{4FFE417E-286B-912A-0E5F-1469866D80E4}"/>
              </a:ext>
            </a:extLst>
          </p:cNvPr>
          <p:cNvSpPr txBox="1"/>
          <p:nvPr/>
        </p:nvSpPr>
        <p:spPr>
          <a:xfrm>
            <a:off x="793102" y="979715"/>
            <a:ext cx="4068147" cy="1569660"/>
          </a:xfrm>
          <a:prstGeom prst="rect">
            <a:avLst/>
          </a:prstGeom>
          <a:noFill/>
        </p:spPr>
        <p:txBody>
          <a:bodyPr wrap="square" rtlCol="0">
            <a:spAutoFit/>
          </a:bodyPr>
          <a:lstStyle/>
          <a:p>
            <a:r>
              <a:rPr lang="en-US" sz="3200" b="1" dirty="0">
                <a:latin typeface="Franklin Gothic Book" panose="020B0503020102020204" pitchFamily="34" charset="0"/>
              </a:rPr>
              <a:t>Please check-in to this </a:t>
            </a:r>
            <a:r>
              <a:rPr lang="en-US" sz="3200" b="1" dirty="0" smtClean="0">
                <a:latin typeface="Franklin Gothic Book" panose="020B0503020102020204" pitchFamily="34" charset="0"/>
              </a:rPr>
              <a:t>session</a:t>
            </a:r>
          </a:p>
          <a:p>
            <a:endParaRPr lang="en-US" sz="3200" b="1" dirty="0">
              <a:latin typeface="Franklin Gothic Book" panose="020B0503020102020204" pitchFamily="34" charset="0"/>
            </a:endParaRPr>
          </a:p>
        </p:txBody>
      </p:sp>
      <p:sp>
        <p:nvSpPr>
          <p:cNvPr id="8" name="TextBox 7">
            <a:extLst>
              <a:ext uri="{FF2B5EF4-FFF2-40B4-BE49-F238E27FC236}">
                <a16:creationId xmlns:a16="http://schemas.microsoft.com/office/drawing/2014/main" xmlns="" id="{65F9FB0C-D7B6-6DAA-A408-0A0589172081}"/>
              </a:ext>
            </a:extLst>
          </p:cNvPr>
          <p:cNvSpPr txBox="1"/>
          <p:nvPr/>
        </p:nvSpPr>
        <p:spPr>
          <a:xfrm>
            <a:off x="793102" y="2048999"/>
            <a:ext cx="8595342" cy="2554545"/>
          </a:xfrm>
          <a:prstGeom prst="rect">
            <a:avLst/>
          </a:prstGeom>
          <a:noFill/>
        </p:spPr>
        <p:txBody>
          <a:bodyPr wrap="square" rtlCol="0">
            <a:spAutoFit/>
          </a:bodyPr>
          <a:lstStyle/>
          <a:p>
            <a:endParaRPr lang="en-US" sz="2000" dirty="0" smtClean="0">
              <a:latin typeface="Franklin Gothic Book" panose="020B0503020102020204" pitchFamily="34" charset="0"/>
            </a:endParaRPr>
          </a:p>
          <a:p>
            <a:r>
              <a:rPr lang="en-US" sz="2000" dirty="0">
                <a:latin typeface="Franklin Gothic Book" panose="020B0503020102020204" pitchFamily="34" charset="0"/>
              </a:rPr>
              <a:t>211 LD Delivering Bad News: Challenges for Clinician-Patient Communication</a:t>
            </a:r>
          </a:p>
          <a:p>
            <a:endParaRPr lang="en-US" sz="2000" dirty="0" smtClean="0">
              <a:latin typeface="Franklin Gothic Book" panose="020B0503020102020204" pitchFamily="34" charset="0"/>
            </a:endParaRPr>
          </a:p>
          <a:p>
            <a:r>
              <a:rPr lang="en-US" sz="2000" dirty="0" smtClean="0">
                <a:latin typeface="Franklin Gothic Book" panose="020B0503020102020204" pitchFamily="34" charset="0"/>
              </a:rPr>
              <a:t>You </a:t>
            </a:r>
            <a:r>
              <a:rPr lang="en-US" sz="2000" dirty="0">
                <a:latin typeface="Franklin Gothic Book" panose="020B0503020102020204" pitchFamily="34" charset="0"/>
              </a:rPr>
              <a:t>can use the QR code to the right which should also be available in written form at the entrance to the room.</a:t>
            </a:r>
          </a:p>
          <a:p>
            <a:endParaRPr lang="en-US" sz="2000" dirty="0">
              <a:latin typeface="Franklin Gothic Book" panose="020B0503020102020204" pitchFamily="34" charset="0"/>
            </a:endParaRPr>
          </a:p>
          <a:p>
            <a:r>
              <a:rPr lang="en-US" sz="2000" dirty="0">
                <a:latin typeface="Franklin Gothic Book" panose="020B0503020102020204" pitchFamily="34" charset="0"/>
              </a:rPr>
              <a:t>You can also use this code in your app.</a:t>
            </a:r>
          </a:p>
          <a:p>
            <a:endParaRPr lang="en-US" sz="2000" dirty="0">
              <a:latin typeface="Franklin Gothic Book" panose="020B0503020102020204" pitchFamily="34" charset="0"/>
            </a:endParaRPr>
          </a:p>
        </p:txBody>
      </p:sp>
    </p:spTree>
    <p:extLst>
      <p:ext uri="{BB962C8B-B14F-4D97-AF65-F5344CB8AC3E}">
        <p14:creationId xmlns:p14="http://schemas.microsoft.com/office/powerpoint/2010/main" val="630727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a:bodyPr>
          <a:lstStyle/>
          <a:p>
            <a:r>
              <a:rPr lang="en-US" altLang="en-US" sz="3200" u="sng" dirty="0"/>
              <a:t>A</a:t>
            </a:r>
            <a:r>
              <a:rPr lang="en-US" altLang="en-US" sz="3200" dirty="0"/>
              <a:t>dvance Preparation</a:t>
            </a:r>
          </a:p>
          <a:p>
            <a:pPr>
              <a:buNone/>
            </a:pPr>
            <a:endParaRPr lang="en-US" altLang="en-US" sz="3200" dirty="0"/>
          </a:p>
          <a:p>
            <a:pPr lvl="1"/>
            <a:r>
              <a:rPr lang="en-US" altLang="en-US" sz="3200" dirty="0"/>
              <a:t>Arrange for privacy and adequate time</a:t>
            </a:r>
          </a:p>
          <a:p>
            <a:pPr lvl="2"/>
            <a:r>
              <a:rPr lang="en-US" altLang="en-US" sz="3200" dirty="0"/>
              <a:t>At least 15-30 minutes</a:t>
            </a:r>
          </a:p>
          <a:p>
            <a:pPr lvl="1"/>
            <a:endParaRPr lang="en-US" altLang="en-US" sz="3200" dirty="0"/>
          </a:p>
          <a:p>
            <a:pPr lvl="1"/>
            <a:r>
              <a:rPr lang="en-US" altLang="en-US" sz="3200" dirty="0"/>
              <a:t>Review clinical information</a:t>
            </a:r>
          </a:p>
          <a:p>
            <a:pPr lvl="1"/>
            <a:endParaRPr lang="en-US" altLang="en-US" sz="3200" dirty="0"/>
          </a:p>
          <a:p>
            <a:pPr lvl="1"/>
            <a:r>
              <a:rPr lang="en-US" altLang="en-US" sz="3200" dirty="0"/>
              <a:t>Prepare yourself mentally and emotionally</a:t>
            </a:r>
          </a:p>
          <a:p>
            <a:endParaRPr lang="en-US" sz="3200"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20</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870929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Arrange for no interruptions</a:t>
            </a:r>
          </a:p>
          <a:p>
            <a:pPr lvl="1"/>
            <a:r>
              <a:rPr lang="en-US" altLang="en-US" sz="3200" dirty="0"/>
              <a:t>Turn phone to silent</a:t>
            </a:r>
          </a:p>
          <a:p>
            <a:pPr lvl="1"/>
            <a:endParaRPr lang="en-US" altLang="en-US" sz="3200" dirty="0"/>
          </a:p>
          <a:p>
            <a:pPr lvl="1"/>
            <a:r>
              <a:rPr lang="en-US" altLang="en-US" sz="3200" dirty="0"/>
              <a:t>Inform people that you are not to be disturbed for the next half hour</a:t>
            </a:r>
          </a:p>
          <a:p>
            <a:pPr lvl="1"/>
            <a:endParaRPr lang="en-US" altLang="en-US" sz="3200" dirty="0"/>
          </a:p>
          <a:p>
            <a:pPr lvl="1"/>
            <a:r>
              <a:rPr lang="en-US" altLang="en-US" sz="3200" dirty="0"/>
              <a:t>If in a hospital room, close the door and the curtain to decrease intrusions</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21</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564679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u="sng" dirty="0"/>
              <a:t>B</a:t>
            </a:r>
            <a:r>
              <a:rPr lang="en-US" altLang="en-US" sz="3600" dirty="0"/>
              <a:t>uild therapeutic environment</a:t>
            </a:r>
          </a:p>
          <a:p>
            <a:pPr lvl="1"/>
            <a:r>
              <a:rPr lang="en-US" altLang="en-US" sz="3200" dirty="0"/>
              <a:t>Determine what the patient wants to know</a:t>
            </a:r>
          </a:p>
          <a:p>
            <a:pPr lvl="1"/>
            <a:r>
              <a:rPr lang="en-US" altLang="en-US" sz="3200" dirty="0"/>
              <a:t>Have support persons present</a:t>
            </a:r>
          </a:p>
          <a:p>
            <a:pPr lvl="1"/>
            <a:r>
              <a:rPr lang="en-US" altLang="en-US" sz="3200" dirty="0"/>
              <a:t>Introduce yourself to everyone</a:t>
            </a:r>
          </a:p>
          <a:p>
            <a:pPr lvl="1"/>
            <a:r>
              <a:rPr lang="en-US" altLang="en-US" sz="3200" dirty="0"/>
              <a:t>Fire the warning shot</a:t>
            </a:r>
          </a:p>
          <a:p>
            <a:pPr lvl="1"/>
            <a:r>
              <a:rPr lang="en-US" altLang="en-US" sz="3200" dirty="0"/>
              <a:t>Schedule follow up</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22</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963943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a:bodyPr>
          <a:lstStyle/>
          <a:p>
            <a:pPr marL="0" indent="0">
              <a:buNone/>
            </a:pPr>
            <a:r>
              <a:rPr lang="en-US" altLang="en-US" sz="3200" dirty="0"/>
              <a:t>Should family members be present?</a:t>
            </a:r>
          </a:p>
          <a:p>
            <a:pPr lvl="1"/>
            <a:r>
              <a:rPr lang="en-US" altLang="en-US" sz="3200" dirty="0"/>
              <a:t>Experts would say patient is your guide.  </a:t>
            </a:r>
          </a:p>
          <a:p>
            <a:pPr lvl="1"/>
            <a:endParaRPr lang="en-US" altLang="en-US" sz="3200" dirty="0"/>
          </a:p>
          <a:p>
            <a:pPr lvl="1"/>
            <a:r>
              <a:rPr lang="en-US" altLang="en-US" sz="3200" dirty="0"/>
              <a:t>“I have some news that I would like to share with you. Would you like your family to be involved? Who should be there?”</a:t>
            </a:r>
          </a:p>
          <a:p>
            <a:pPr lvl="1"/>
            <a:endParaRPr lang="en-US" altLang="en-US" sz="3200" dirty="0"/>
          </a:p>
          <a:p>
            <a:pPr lvl="1"/>
            <a:r>
              <a:rPr lang="en-US" altLang="en-US" sz="3200" dirty="0"/>
              <a:t>Again, we want to focus on the patient’s wishes.  </a:t>
            </a:r>
          </a:p>
          <a:p>
            <a:endParaRPr lang="en-US" sz="3200"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23</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908950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The Warning Shot</a:t>
            </a:r>
          </a:p>
          <a:p>
            <a:pPr lvl="1"/>
            <a:r>
              <a:rPr lang="en-US" altLang="en-US" sz="3200" dirty="0"/>
              <a:t>Mentally prepares patient and their family that difficult news is coming.  </a:t>
            </a:r>
          </a:p>
          <a:p>
            <a:pPr lvl="1"/>
            <a:r>
              <a:rPr lang="en-US" altLang="en-US" sz="3200" dirty="0"/>
              <a:t>“I have brought you all together because I have some bad news.”</a:t>
            </a:r>
          </a:p>
          <a:p>
            <a:pPr lvl="1"/>
            <a:r>
              <a:rPr lang="en-US" altLang="en-US" sz="3200" dirty="0"/>
              <a:t>“I am sorry to say that I have difficult news.”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24</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5535305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u="sng" dirty="0"/>
              <a:t>C</a:t>
            </a:r>
            <a:r>
              <a:rPr lang="en-US" altLang="en-US" sz="3600" dirty="0"/>
              <a:t>ommunicate well</a:t>
            </a:r>
          </a:p>
          <a:p>
            <a:pPr lvl="1"/>
            <a:r>
              <a:rPr lang="en-US" altLang="en-US" sz="3600" dirty="0"/>
              <a:t>Ask what they know</a:t>
            </a:r>
          </a:p>
          <a:p>
            <a:pPr lvl="1"/>
            <a:r>
              <a:rPr lang="en-US" altLang="en-US" sz="3600" dirty="0"/>
              <a:t>Allow for tears and silence</a:t>
            </a:r>
          </a:p>
          <a:p>
            <a:pPr lvl="1"/>
            <a:r>
              <a:rPr lang="en-US" altLang="en-US" sz="3600" dirty="0"/>
              <a:t>Have them describe what they have heard</a:t>
            </a:r>
          </a:p>
          <a:p>
            <a:pPr lvl="1"/>
            <a:r>
              <a:rPr lang="en-US" altLang="en-US" sz="3600" dirty="0"/>
              <a:t>Allow time for questions and clarification</a:t>
            </a:r>
          </a:p>
          <a:p>
            <a:pPr lvl="1"/>
            <a:r>
              <a:rPr lang="en-US" altLang="en-US" sz="3600" dirty="0"/>
              <a:t>Stop if they request that you stop</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25</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943946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Before you tell, ask</a:t>
            </a:r>
          </a:p>
          <a:p>
            <a:pPr lvl="1"/>
            <a:r>
              <a:rPr lang="en-US" altLang="en-US" sz="3200" dirty="0"/>
              <a:t>Family and patient may know more than we think</a:t>
            </a:r>
          </a:p>
          <a:p>
            <a:pPr lvl="1"/>
            <a:endParaRPr lang="en-US" altLang="en-US" sz="3200" dirty="0"/>
          </a:p>
          <a:p>
            <a:pPr lvl="1"/>
            <a:r>
              <a:rPr lang="en-US" altLang="en-US" sz="3200" dirty="0"/>
              <a:t>Make an effort to be open-ended with questions</a:t>
            </a:r>
          </a:p>
          <a:p>
            <a:pPr lvl="1"/>
            <a:endParaRPr lang="en-US" altLang="en-US" sz="3200" dirty="0"/>
          </a:p>
          <a:p>
            <a:pPr lvl="1"/>
            <a:r>
              <a:rPr lang="en-US" altLang="en-US" sz="3200" dirty="0"/>
              <a:t>“What is your understanding of your health (medical) condition?”</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26</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983667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Silence issues</a:t>
            </a:r>
          </a:p>
          <a:p>
            <a:pPr lvl="1"/>
            <a:r>
              <a:rPr lang="en-US" altLang="en-US" sz="3200" dirty="0"/>
              <a:t>The patient and the family may need some time to process</a:t>
            </a:r>
          </a:p>
          <a:p>
            <a:pPr lvl="1"/>
            <a:r>
              <a:rPr lang="en-US" altLang="en-US" sz="3200" dirty="0"/>
              <a:t>If the silence seems to go too long, you may comment on it</a:t>
            </a:r>
          </a:p>
          <a:p>
            <a:pPr lvl="1"/>
            <a:r>
              <a:rPr lang="en-US" altLang="en-US" sz="3200" dirty="0"/>
              <a:t>A comment may help assess where they are and encourage discussion</a:t>
            </a:r>
          </a:p>
          <a:p>
            <a:pPr lvl="2"/>
            <a:r>
              <a:rPr lang="en-US" altLang="en-US" sz="2800" dirty="0"/>
              <a:t>“This news seems pretty tough to take in.”</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27</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443325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Communication skills</a:t>
            </a:r>
          </a:p>
          <a:p>
            <a:pPr lvl="1"/>
            <a:r>
              <a:rPr lang="en-US" altLang="en-US" sz="3200" dirty="0"/>
              <a:t>Reflection – “You are saying that you want to proceed with treatment.”</a:t>
            </a:r>
          </a:p>
          <a:p>
            <a:pPr lvl="1"/>
            <a:r>
              <a:rPr lang="en-US" altLang="en-US" sz="3200" dirty="0"/>
              <a:t>Empathic Listening</a:t>
            </a:r>
          </a:p>
          <a:p>
            <a:pPr lvl="1"/>
            <a:r>
              <a:rPr lang="en-US" altLang="en-US" sz="3200" dirty="0"/>
              <a:t>Frank speech w/o jargon, euphemisms</a:t>
            </a:r>
          </a:p>
          <a:p>
            <a:pPr lvl="1"/>
            <a:r>
              <a:rPr lang="en-US" altLang="en-US" sz="3200" dirty="0"/>
              <a:t>Non-</a:t>
            </a:r>
            <a:r>
              <a:rPr lang="en-US" altLang="en-US" sz="3200" dirty="0" err="1"/>
              <a:t>verbals</a:t>
            </a:r>
            <a:r>
              <a:rPr lang="en-US" altLang="en-US" sz="3200" dirty="0"/>
              <a:t> </a:t>
            </a:r>
          </a:p>
          <a:p>
            <a:pPr lvl="2"/>
            <a:r>
              <a:rPr lang="en-US" altLang="en-US" sz="2800" dirty="0"/>
              <a:t>Active posture</a:t>
            </a:r>
          </a:p>
          <a:p>
            <a:pPr lvl="2"/>
            <a:r>
              <a:rPr lang="en-US" altLang="en-US" sz="2800" dirty="0"/>
              <a:t>Touch on the arm or shoulder if appropriate</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28</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479580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Communication skills</a:t>
            </a:r>
          </a:p>
          <a:p>
            <a:pPr lvl="1"/>
            <a:r>
              <a:rPr lang="en-US" altLang="en-US" sz="3200" dirty="0"/>
              <a:t>Take your time (avoid a rush)</a:t>
            </a:r>
          </a:p>
          <a:p>
            <a:pPr lvl="1"/>
            <a:endParaRPr lang="en-US" altLang="en-US" sz="3200" dirty="0"/>
          </a:p>
          <a:p>
            <a:pPr lvl="1"/>
            <a:r>
              <a:rPr lang="en-US" altLang="en-US" sz="3200" dirty="0"/>
              <a:t>Allow patient to absorb information</a:t>
            </a:r>
          </a:p>
          <a:p>
            <a:pPr lvl="1"/>
            <a:endParaRPr lang="en-US" altLang="en-US" sz="3200" dirty="0"/>
          </a:p>
          <a:p>
            <a:pPr lvl="1"/>
            <a:r>
              <a:rPr lang="en-US" altLang="en-US" sz="3200" dirty="0"/>
              <a:t>You may wish to write a few things down for them as they often fail to remember when in an emotionally compromised state</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29</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09180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a:t>
            </a:fld>
            <a:endParaRPr lang="en-US"/>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xmlns=""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a:latin typeface="Franklin Gothic Book" panose="020B0503020102020204" pitchFamily="34" charset="0"/>
              </a:rPr>
              <a:t>Disclosures</a:t>
            </a:r>
          </a:p>
        </p:txBody>
      </p:sp>
      <p:sp>
        <p:nvSpPr>
          <p:cNvPr id="8" name="TextBox 7">
            <a:extLst>
              <a:ext uri="{FF2B5EF4-FFF2-40B4-BE49-F238E27FC236}">
                <a16:creationId xmlns:a16="http://schemas.microsoft.com/office/drawing/2014/main" xmlns="" id="{65F9FB0C-D7B6-6DAA-A408-0A0589172081}"/>
              </a:ext>
            </a:extLst>
          </p:cNvPr>
          <p:cNvSpPr txBox="1"/>
          <p:nvPr/>
        </p:nvSpPr>
        <p:spPr>
          <a:xfrm>
            <a:off x="793102" y="2048999"/>
            <a:ext cx="10605796" cy="1938992"/>
          </a:xfrm>
          <a:prstGeom prst="rect">
            <a:avLst/>
          </a:prstGeom>
          <a:noFill/>
        </p:spPr>
        <p:txBody>
          <a:bodyPr wrap="square" rtlCol="0">
            <a:spAutoFit/>
          </a:bodyPr>
          <a:lstStyle/>
          <a:p>
            <a:r>
              <a:rPr lang="en-US" sz="2000" i="1" dirty="0"/>
              <a:t>The speakers report no conflicts of interest for this presentation. </a:t>
            </a:r>
          </a:p>
          <a:p>
            <a:endParaRPr lang="en-US" sz="2000" i="1" dirty="0" smtClean="0"/>
          </a:p>
          <a:p>
            <a:r>
              <a:rPr lang="en-US" sz="2000" i="1" dirty="0" smtClean="0"/>
              <a:t>The content has to do with delivering difficult news to patients. </a:t>
            </a:r>
          </a:p>
          <a:p>
            <a:endParaRPr lang="en-US" sz="2000" i="1" dirty="0"/>
          </a:p>
          <a:p>
            <a:r>
              <a:rPr lang="en-US" sz="2000" i="1" dirty="0" smtClean="0"/>
              <a:t>While the topic is somewhat sensitive in nature, we do </a:t>
            </a:r>
            <a:r>
              <a:rPr lang="en-US" sz="2000" i="1" dirty="0"/>
              <a:t>not believe that any of the content or processes from our presentation will be particularly stressful for the attendees. </a:t>
            </a:r>
          </a:p>
        </p:txBody>
      </p:sp>
    </p:spTree>
    <p:extLst>
      <p:ext uri="{BB962C8B-B14F-4D97-AF65-F5344CB8AC3E}">
        <p14:creationId xmlns:p14="http://schemas.microsoft.com/office/powerpoint/2010/main" val="4180876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u="sng" dirty="0"/>
              <a:t>D</a:t>
            </a:r>
            <a:r>
              <a:rPr lang="en-US" altLang="en-US" sz="3600" dirty="0"/>
              <a:t>eal with patient and family reactions</a:t>
            </a:r>
          </a:p>
          <a:p>
            <a:pPr lvl="1"/>
            <a:r>
              <a:rPr lang="en-US" altLang="en-US" sz="3200" dirty="0"/>
              <a:t>Assess their emotional reaction</a:t>
            </a:r>
          </a:p>
          <a:p>
            <a:pPr lvl="1"/>
            <a:r>
              <a:rPr lang="en-US" altLang="en-US" sz="3200" dirty="0"/>
              <a:t>Be empathic</a:t>
            </a:r>
          </a:p>
          <a:p>
            <a:pPr lvl="1"/>
            <a:r>
              <a:rPr lang="en-US" altLang="en-US" sz="3200" dirty="0"/>
              <a:t>Do not argue or cut down colleagues</a:t>
            </a:r>
          </a:p>
          <a:p>
            <a:pPr lvl="1">
              <a:buNone/>
            </a:pPr>
            <a:endParaRPr lang="en-US" altLang="en-US" sz="3200" dirty="0"/>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30</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609311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Monitor closely</a:t>
            </a:r>
          </a:p>
          <a:p>
            <a:pPr lvl="1"/>
            <a:r>
              <a:rPr lang="en-US" altLang="en-US" sz="3600" dirty="0"/>
              <a:t>Patient and family coping strategies – denial, blame, disbelief, acceptance</a:t>
            </a:r>
          </a:p>
          <a:p>
            <a:pPr lvl="1"/>
            <a:r>
              <a:rPr lang="en-US" altLang="en-US" sz="3600" dirty="0"/>
              <a:t>It is okay to have your own emotional reaction as well </a:t>
            </a:r>
          </a:p>
          <a:p>
            <a:pPr lvl="1"/>
            <a:r>
              <a:rPr lang="en-US" altLang="en-US" sz="3600" dirty="0"/>
              <a:t>This is not a time to turn on colleagues</a:t>
            </a:r>
          </a:p>
          <a:p>
            <a:pPr lvl="1">
              <a:buNone/>
            </a:pPr>
            <a:endParaRPr lang="en-US" altLang="en-US" sz="3200" dirty="0"/>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31</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276842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Monitor closely</a:t>
            </a:r>
          </a:p>
          <a:p>
            <a:pPr lvl="1"/>
            <a:r>
              <a:rPr lang="en-US" altLang="en-US" sz="3200" dirty="0"/>
              <a:t>Patient and their family may direct anger at you. </a:t>
            </a:r>
          </a:p>
          <a:p>
            <a:pPr lvl="1"/>
            <a:r>
              <a:rPr lang="en-US" altLang="en-US" sz="3200" dirty="0"/>
              <a:t>Advice:</a:t>
            </a:r>
          </a:p>
          <a:p>
            <a:pPr lvl="2"/>
            <a:r>
              <a:rPr lang="en-US" altLang="en-US" sz="2800" dirty="0"/>
              <a:t>Let them know that you understand they are angry</a:t>
            </a:r>
          </a:p>
          <a:p>
            <a:pPr lvl="2"/>
            <a:r>
              <a:rPr lang="en-US" altLang="en-US" sz="2800" dirty="0"/>
              <a:t>This might be a good time to talk about what they are angry about </a:t>
            </a:r>
          </a:p>
          <a:p>
            <a:pPr lvl="1">
              <a:buNone/>
            </a:pPr>
            <a:r>
              <a:rPr lang="en-US" altLang="en-US" dirty="0"/>
              <a:t>			“I can see that you are angry, what </a:t>
            </a:r>
            <a:r>
              <a:rPr lang="en-US" altLang="en-US" dirty="0" smtClean="0"/>
              <a:t>upsets </a:t>
            </a:r>
            <a:r>
              <a:rPr lang="en-US" altLang="en-US" dirty="0"/>
              <a:t>you the most?”</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32</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9166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u="sng" dirty="0"/>
              <a:t>E</a:t>
            </a:r>
            <a:r>
              <a:rPr lang="en-US" altLang="en-US" sz="3600" dirty="0"/>
              <a:t>ncourage and validate emotions</a:t>
            </a:r>
          </a:p>
          <a:p>
            <a:pPr lvl="1"/>
            <a:r>
              <a:rPr lang="en-US" altLang="en-US" sz="3600" dirty="0"/>
              <a:t>Explore what the news means to the patient</a:t>
            </a:r>
          </a:p>
          <a:p>
            <a:pPr lvl="1"/>
            <a:r>
              <a:rPr lang="en-US" altLang="en-US" sz="3600" dirty="0"/>
              <a:t>Offer realistic hope</a:t>
            </a:r>
          </a:p>
          <a:p>
            <a:pPr lvl="1"/>
            <a:r>
              <a:rPr lang="en-US" altLang="en-US" sz="3600" dirty="0"/>
              <a:t>Use resources</a:t>
            </a:r>
          </a:p>
          <a:p>
            <a:pPr lvl="1"/>
            <a:r>
              <a:rPr lang="en-US" altLang="en-US" sz="3600" dirty="0"/>
              <a:t>Take care of your own needs/self care</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33</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221709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Hope</a:t>
            </a:r>
          </a:p>
          <a:p>
            <a:pPr lvl="1"/>
            <a:r>
              <a:rPr lang="en-US" altLang="en-US" sz="3200" dirty="0"/>
              <a:t>The idea of shifting hope is a good one</a:t>
            </a:r>
          </a:p>
          <a:p>
            <a:r>
              <a:rPr lang="en-US" altLang="en-US" sz="3600" dirty="0"/>
              <a:t>Resources</a:t>
            </a:r>
          </a:p>
          <a:p>
            <a:pPr lvl="1"/>
            <a:r>
              <a:rPr lang="en-US" altLang="en-US" sz="3200" dirty="0"/>
              <a:t>Hospice			</a:t>
            </a:r>
          </a:p>
          <a:p>
            <a:pPr lvl="1"/>
            <a:r>
              <a:rPr lang="en-US" altLang="en-US" sz="3200" dirty="0"/>
              <a:t>Behavioral Health  			</a:t>
            </a:r>
          </a:p>
          <a:p>
            <a:pPr lvl="1"/>
            <a:r>
              <a:rPr lang="en-US" altLang="en-US" sz="3200" dirty="0"/>
              <a:t>Cancer Support		</a:t>
            </a:r>
          </a:p>
          <a:p>
            <a:pPr lvl="1"/>
            <a:r>
              <a:rPr lang="en-US" altLang="en-US" sz="3200" dirty="0"/>
              <a:t>Cardiac Support	</a:t>
            </a:r>
          </a:p>
          <a:p>
            <a:pPr lvl="1"/>
            <a:r>
              <a:rPr lang="en-US" altLang="en-US" sz="3200" dirty="0"/>
              <a:t>Family Resources</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34</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7218522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dirty="0"/>
              <a:t>Follow up should be relatively soon</a:t>
            </a:r>
          </a:p>
          <a:p>
            <a:endParaRPr lang="en-US" altLang="en-US" dirty="0"/>
          </a:p>
          <a:p>
            <a:r>
              <a:rPr lang="en-US" altLang="en-US" dirty="0"/>
              <a:t>Patient likely should not drive home alone</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35</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56156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ABCDE Protocol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pPr marL="342900" lvl="0" indent="-342900" fontAlgn="base">
              <a:spcBef>
                <a:spcPct val="20000"/>
              </a:spcBef>
              <a:spcAft>
                <a:spcPct val="0"/>
              </a:spcAft>
              <a:buClr>
                <a:srgbClr val="996666"/>
              </a:buClr>
              <a:buSzPct val="80000"/>
              <a:buFont typeface="Wingdings" panose="05000000000000000000" pitchFamily="2" charset="2"/>
              <a:buChar char="l"/>
            </a:pPr>
            <a:r>
              <a:rPr lang="en-US" altLang="en-US" sz="3600" kern="0" dirty="0">
                <a:solidFill>
                  <a:srgbClr val="000000"/>
                </a:solidFill>
                <a:latin typeface="Arial"/>
              </a:rPr>
              <a:t>Notes: Taking care of yourself</a:t>
            </a:r>
          </a:p>
          <a:p>
            <a:pPr marL="742950" lvl="1" indent="-285750" fontAlgn="base">
              <a:spcBef>
                <a:spcPct val="20000"/>
              </a:spcBef>
              <a:spcAft>
                <a:spcPct val="0"/>
              </a:spcAft>
              <a:buClr>
                <a:srgbClr val="99CCFF"/>
              </a:buClr>
              <a:buSzPct val="70000"/>
              <a:buFont typeface="Wingdings" panose="05000000000000000000" pitchFamily="2" charset="2"/>
              <a:buChar char="l"/>
            </a:pPr>
            <a:r>
              <a:rPr lang="en-US" altLang="en-US" sz="3200" kern="0" dirty="0">
                <a:solidFill>
                  <a:srgbClr val="000000"/>
                </a:solidFill>
                <a:latin typeface="Arial"/>
              </a:rPr>
              <a:t>Bad news about a patient typically does not reflect on you or your abilities</a:t>
            </a:r>
          </a:p>
          <a:p>
            <a:pPr marL="742950" lvl="1" indent="-285750" fontAlgn="base">
              <a:spcBef>
                <a:spcPct val="20000"/>
              </a:spcBef>
              <a:spcAft>
                <a:spcPct val="0"/>
              </a:spcAft>
              <a:buClr>
                <a:srgbClr val="99CCFF"/>
              </a:buClr>
              <a:buSzPct val="70000"/>
              <a:buFont typeface="Wingdings" panose="05000000000000000000" pitchFamily="2" charset="2"/>
              <a:buChar char="l"/>
            </a:pPr>
            <a:r>
              <a:rPr lang="en-US" altLang="en-US" sz="3200" kern="0" dirty="0">
                <a:solidFill>
                  <a:srgbClr val="000000"/>
                </a:solidFill>
                <a:latin typeface="Arial"/>
              </a:rPr>
              <a:t>Disease and accidents, much like life, are not always fair</a:t>
            </a:r>
          </a:p>
          <a:p>
            <a:pPr marL="742950" lvl="1" indent="-285750" fontAlgn="base">
              <a:spcBef>
                <a:spcPct val="20000"/>
              </a:spcBef>
              <a:spcAft>
                <a:spcPct val="0"/>
              </a:spcAft>
              <a:buClr>
                <a:srgbClr val="99CCFF"/>
              </a:buClr>
              <a:buSzPct val="70000"/>
              <a:buFont typeface="Wingdings" panose="05000000000000000000" pitchFamily="2" charset="2"/>
              <a:buChar char="l"/>
            </a:pPr>
            <a:r>
              <a:rPr lang="en-US" altLang="en-US" sz="3200" kern="0" dirty="0">
                <a:solidFill>
                  <a:srgbClr val="000000"/>
                </a:solidFill>
                <a:latin typeface="Arial"/>
              </a:rPr>
              <a:t>Seek support from other residents and </a:t>
            </a:r>
            <a:r>
              <a:rPr lang="en-US" altLang="en-US" sz="3200" kern="0" dirty="0" err="1">
                <a:solidFill>
                  <a:srgbClr val="000000"/>
                </a:solidFill>
                <a:latin typeface="Arial"/>
              </a:rPr>
              <a:t>attendings</a:t>
            </a:r>
            <a:r>
              <a:rPr lang="en-US" altLang="en-US" sz="3200" kern="0" dirty="0">
                <a:solidFill>
                  <a:srgbClr val="000000"/>
                </a:solidFill>
                <a:latin typeface="Arial"/>
              </a:rPr>
              <a:t> as well as family/friends.</a:t>
            </a:r>
          </a:p>
          <a:p>
            <a:pPr marL="742950" lvl="1" indent="-285750" fontAlgn="base">
              <a:spcBef>
                <a:spcPct val="20000"/>
              </a:spcBef>
              <a:spcAft>
                <a:spcPct val="0"/>
              </a:spcAft>
              <a:buClr>
                <a:srgbClr val="99CCFF"/>
              </a:buClr>
              <a:buSzPct val="70000"/>
              <a:buFont typeface="Wingdings" panose="05000000000000000000" pitchFamily="2" charset="2"/>
              <a:buChar char="l"/>
            </a:pPr>
            <a:r>
              <a:rPr lang="en-US" altLang="en-US" sz="3200" kern="0" dirty="0">
                <a:solidFill>
                  <a:srgbClr val="000000"/>
                </a:solidFill>
                <a:latin typeface="Arial"/>
              </a:rPr>
              <a:t>For yourself, use your faith freely.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36</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080955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BREAKS Model</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dirty="0"/>
              <a:t>Background – know about patient</a:t>
            </a:r>
          </a:p>
          <a:p>
            <a:r>
              <a:rPr lang="en-US" dirty="0"/>
              <a:t>Rapport – Build the conversation</a:t>
            </a:r>
          </a:p>
          <a:p>
            <a:r>
              <a:rPr lang="en-US" dirty="0"/>
              <a:t>Explore – Start where the patient is</a:t>
            </a:r>
          </a:p>
          <a:p>
            <a:r>
              <a:rPr lang="en-US" dirty="0"/>
              <a:t>Announce – Preface with a warning</a:t>
            </a:r>
          </a:p>
          <a:p>
            <a:r>
              <a:rPr lang="en-US" dirty="0"/>
              <a:t>Kindle – Address emotions</a:t>
            </a:r>
          </a:p>
          <a:p>
            <a:r>
              <a:rPr lang="en-US" dirty="0"/>
              <a:t>Summarize – Recap at end </a:t>
            </a:r>
          </a:p>
          <a:p>
            <a:pPr marL="0" indent="0">
              <a:buNone/>
            </a:pPr>
            <a:endParaRPr lang="en-US" sz="1600" dirty="0"/>
          </a:p>
          <a:p>
            <a:pPr marL="0" indent="0">
              <a:buNone/>
            </a:pPr>
            <a:r>
              <a:rPr lang="en-US" sz="1600" dirty="0"/>
              <a:t>Narayanan, V, </a:t>
            </a:r>
            <a:r>
              <a:rPr lang="en-US" sz="1600" dirty="0" err="1"/>
              <a:t>Bista</a:t>
            </a:r>
            <a:r>
              <a:rPr lang="en-US" sz="1600" dirty="0"/>
              <a:t>, B, &amp; Koshy, C. (2010). ‘BREAKS’ protocol for breaking bad news. </a:t>
            </a:r>
            <a:r>
              <a:rPr lang="en-US" sz="1600" u="sng" dirty="0"/>
              <a:t>Indian Journal of Palliative Care</a:t>
            </a:r>
            <a:r>
              <a:rPr lang="en-US" sz="1600" dirty="0"/>
              <a:t>, 16, 61-65.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37</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099184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NURSE Mnemonic</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dirty="0"/>
              <a:t>Naming – Sounds like you are worried. </a:t>
            </a:r>
          </a:p>
          <a:p>
            <a:r>
              <a:rPr lang="en-US" dirty="0"/>
              <a:t>Understanding – I hear you. </a:t>
            </a:r>
          </a:p>
          <a:p>
            <a:r>
              <a:rPr lang="en-US" dirty="0"/>
              <a:t>Respecting – I like how you are handling this. </a:t>
            </a:r>
          </a:p>
          <a:p>
            <a:r>
              <a:rPr lang="en-US" dirty="0"/>
              <a:t>Supporting – I’ll be here for treatment.</a:t>
            </a:r>
          </a:p>
          <a:p>
            <a:r>
              <a:rPr lang="en-US" dirty="0"/>
              <a:t>Exploring – Tell me more. </a:t>
            </a:r>
          </a:p>
          <a:p>
            <a:pPr marL="0" indent="0">
              <a:buNone/>
            </a:pPr>
            <a:endParaRPr lang="en-US" sz="1600" dirty="0"/>
          </a:p>
          <a:p>
            <a:pPr marL="0" indent="0">
              <a:buNone/>
            </a:pPr>
            <a:r>
              <a:rPr lang="en-US" sz="1600" dirty="0" err="1"/>
              <a:t>Berkey</a:t>
            </a:r>
            <a:r>
              <a:rPr lang="en-US" sz="1600" dirty="0"/>
              <a:t>, F, </a:t>
            </a:r>
            <a:r>
              <a:rPr lang="en-US" sz="1600" dirty="0" err="1"/>
              <a:t>Wiedemer</a:t>
            </a:r>
            <a:r>
              <a:rPr lang="en-US" sz="1600" dirty="0"/>
              <a:t>, J., &amp; </a:t>
            </a:r>
            <a:r>
              <a:rPr lang="en-US" sz="1600" dirty="0" err="1"/>
              <a:t>Vithalani</a:t>
            </a:r>
            <a:r>
              <a:rPr lang="en-US" sz="1600" dirty="0"/>
              <a:t>, N. (2018). Delivering bad or life-altering news. </a:t>
            </a:r>
            <a:r>
              <a:rPr lang="en-US" sz="1600" u="sng" dirty="0"/>
              <a:t>American Family Physician</a:t>
            </a:r>
            <a:r>
              <a:rPr lang="en-US" sz="1600" dirty="0"/>
              <a:t>, 98 (2), 99-104.</a:t>
            </a:r>
            <a:endParaRPr lang="en-US" altLang="en-US" sz="1600" dirty="0"/>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38</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604859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Bad News in Obstetrics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a:bodyPr>
          <a:lstStyle/>
          <a:p>
            <a:r>
              <a:rPr lang="en-US" dirty="0"/>
              <a:t>Conversations about bad news are actually three intertwined parts:</a:t>
            </a:r>
          </a:p>
          <a:p>
            <a:pPr lvl="1"/>
            <a:r>
              <a:rPr lang="en-US" sz="2800" dirty="0"/>
              <a:t>Facts about the case</a:t>
            </a:r>
          </a:p>
          <a:p>
            <a:pPr lvl="1"/>
            <a:r>
              <a:rPr lang="en-US" sz="2800" dirty="0"/>
              <a:t>Emotional responses (patient and clinician)</a:t>
            </a:r>
          </a:p>
          <a:p>
            <a:pPr lvl="1"/>
            <a:r>
              <a:rPr lang="en-US" sz="2800" dirty="0"/>
              <a:t>Altered self-identity for patients</a:t>
            </a:r>
          </a:p>
          <a:p>
            <a:r>
              <a:rPr lang="en-US" dirty="0"/>
              <a:t>Clinicians are well trained in facts, but have to work at managing emotional responses and helping patients grapple with identity concerns</a:t>
            </a:r>
          </a:p>
          <a:p>
            <a:r>
              <a:rPr lang="en-US" sz="2000" dirty="0"/>
              <a:t>Burns, A. &amp; Barbieri, R. (2018). Delivering bad news in obstetric practice. </a:t>
            </a:r>
            <a:r>
              <a:rPr lang="en-US" sz="2000" u="sng" dirty="0"/>
              <a:t>OBG Management Issues, 6,</a:t>
            </a:r>
            <a:r>
              <a:rPr lang="en-US" sz="2000" dirty="0"/>
              <a:t> 5-87. </a:t>
            </a:r>
          </a:p>
          <a:p>
            <a:endParaRPr lang="en-US" sz="2000"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39</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67325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a:t>
            </a:fld>
            <a:endParaRPr lang="en-US"/>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xmlns="" id="{4FFE417E-286B-912A-0E5F-1469866D80E4}"/>
              </a:ext>
            </a:extLst>
          </p:cNvPr>
          <p:cNvSpPr txBox="1"/>
          <p:nvPr/>
        </p:nvSpPr>
        <p:spPr>
          <a:xfrm>
            <a:off x="793102" y="979715"/>
            <a:ext cx="10605796" cy="646331"/>
          </a:xfrm>
          <a:prstGeom prst="rect">
            <a:avLst/>
          </a:prstGeom>
          <a:noFill/>
        </p:spPr>
        <p:txBody>
          <a:bodyPr wrap="square" rtlCol="0">
            <a:spAutoFit/>
          </a:bodyPr>
          <a:lstStyle/>
          <a:p>
            <a:r>
              <a:rPr lang="en-US" sz="3600" b="1" dirty="0" smtClean="0">
                <a:latin typeface="Franklin Gothic Book" panose="020B0503020102020204" pitchFamily="34" charset="0"/>
              </a:rPr>
              <a:t>Objectives</a:t>
            </a:r>
            <a:endParaRPr lang="en-US" sz="3600" b="1" dirty="0">
              <a:latin typeface="Franklin Gothic Book" panose="020B0503020102020204" pitchFamily="34" charset="0"/>
            </a:endParaRPr>
          </a:p>
        </p:txBody>
      </p:sp>
      <p:sp>
        <p:nvSpPr>
          <p:cNvPr id="8" name="TextBox 7">
            <a:extLst>
              <a:ext uri="{FF2B5EF4-FFF2-40B4-BE49-F238E27FC236}">
                <a16:creationId xmlns:a16="http://schemas.microsoft.com/office/drawing/2014/main" xmlns="" id="{65F9FB0C-D7B6-6DAA-A408-0A0589172081}"/>
              </a:ext>
            </a:extLst>
          </p:cNvPr>
          <p:cNvSpPr txBox="1"/>
          <p:nvPr/>
        </p:nvSpPr>
        <p:spPr>
          <a:xfrm>
            <a:off x="793102" y="2048999"/>
            <a:ext cx="10605796" cy="4893647"/>
          </a:xfrm>
          <a:prstGeom prst="rect">
            <a:avLst/>
          </a:prstGeom>
          <a:noFill/>
        </p:spPr>
        <p:txBody>
          <a:bodyPr wrap="square" rtlCol="0">
            <a:spAutoFit/>
          </a:bodyPr>
          <a:lstStyle/>
          <a:p>
            <a:pPr marL="342900" indent="-342900">
              <a:buFont typeface="Arial" panose="020B0604020202020204" pitchFamily="34" charset="0"/>
              <a:buChar char="•"/>
            </a:pPr>
            <a:endParaRPr lang="en-US" sz="2400" i="1" dirty="0">
              <a:solidFill>
                <a:srgbClr val="FF0000"/>
              </a:solidFill>
              <a:latin typeface="Franklin Gothic Book" panose="020B0503020102020204" pitchFamily="34" charset="0"/>
            </a:endParaRPr>
          </a:p>
          <a:p>
            <a:pPr marL="457200" lvl="0" indent="-457200">
              <a:buAutoNum type="arabicPeriod"/>
            </a:pPr>
            <a:r>
              <a:rPr lang="en-US" sz="2400" dirty="0" smtClean="0"/>
              <a:t>Participants </a:t>
            </a:r>
            <a:r>
              <a:rPr lang="en-US" sz="2400" dirty="0"/>
              <a:t>will learn about delivering bad news and the scope of the problem </a:t>
            </a:r>
            <a:endParaRPr lang="en-US" sz="2400" dirty="0" smtClean="0"/>
          </a:p>
          <a:p>
            <a:pPr lvl="0"/>
            <a:r>
              <a:rPr lang="en-US" sz="2400" dirty="0" smtClean="0"/>
              <a:t>for </a:t>
            </a:r>
            <a:r>
              <a:rPr lang="en-US" sz="2400" dirty="0"/>
              <a:t>physicians and behavioral health scientists as it applies to practice.      </a:t>
            </a:r>
            <a:endParaRPr lang="en-US" sz="2400" dirty="0" smtClean="0"/>
          </a:p>
          <a:p>
            <a:pPr marL="457200" lvl="0" indent="-457200">
              <a:buAutoNum type="arabicPeriod"/>
            </a:pPr>
            <a:endParaRPr lang="en-US" sz="2400" dirty="0"/>
          </a:p>
          <a:p>
            <a:pPr lvl="0"/>
            <a:r>
              <a:rPr lang="en-US" sz="2400" dirty="0" smtClean="0"/>
              <a:t>2. 	Participants </a:t>
            </a:r>
            <a:r>
              <a:rPr lang="en-US" sz="2400" dirty="0"/>
              <a:t>will increase their understanding of effective frameworks from which </a:t>
            </a:r>
            <a:r>
              <a:rPr lang="en-US" sz="2400" dirty="0" smtClean="0"/>
              <a:t>to </a:t>
            </a:r>
            <a:r>
              <a:rPr lang="en-US" sz="2400" dirty="0"/>
              <a:t>manage the task of breaking bad news.  </a:t>
            </a:r>
            <a:endParaRPr lang="en-US" sz="2400" dirty="0" smtClean="0"/>
          </a:p>
          <a:p>
            <a:pPr lvl="0"/>
            <a:endParaRPr lang="en-US" sz="2400" dirty="0"/>
          </a:p>
          <a:p>
            <a:pPr lvl="0"/>
            <a:r>
              <a:rPr lang="en-US" sz="2400" dirty="0" smtClean="0"/>
              <a:t>3. Participants </a:t>
            </a:r>
            <a:r>
              <a:rPr lang="en-US" sz="2400" dirty="0"/>
              <a:t>will learn about the importance of individual factors such as physician self care and views on death and dying, and how those relate to the task of delivering difficult news to patients.   </a:t>
            </a:r>
            <a:endParaRPr lang="en-US" sz="2400" dirty="0" smtClean="0"/>
          </a:p>
          <a:p>
            <a:pPr lvl="0"/>
            <a:endParaRPr lang="en-US" sz="2400" dirty="0"/>
          </a:p>
          <a:p>
            <a:pPr marL="342900" indent="-342900">
              <a:buFont typeface="Arial" panose="020B0604020202020204" pitchFamily="34" charset="0"/>
              <a:buChar char="•"/>
            </a:pPr>
            <a:endParaRPr lang="en-US" sz="2400" i="1" dirty="0">
              <a:solidFill>
                <a:srgbClr val="FF0000"/>
              </a:solidFill>
              <a:latin typeface="Franklin Gothic Book" panose="020B0503020102020204" pitchFamily="34" charset="0"/>
            </a:endParaRPr>
          </a:p>
          <a:p>
            <a:pPr marL="342900" indent="-342900">
              <a:buFont typeface="Arial" panose="020B0604020202020204" pitchFamily="34" charset="0"/>
              <a:buChar char="•"/>
            </a:pPr>
            <a:endParaRPr lang="en-US" sz="2400" i="1" dirty="0">
              <a:solidFill>
                <a:srgbClr val="FF0000"/>
              </a:solidFill>
              <a:latin typeface="Franklin Gothic Book" panose="020B0503020102020204" pitchFamily="34" charset="0"/>
            </a:endParaRPr>
          </a:p>
        </p:txBody>
      </p:sp>
    </p:spTree>
    <p:extLst>
      <p:ext uri="{BB962C8B-B14F-4D97-AF65-F5344CB8AC3E}">
        <p14:creationId xmlns:p14="http://schemas.microsoft.com/office/powerpoint/2010/main" val="34828816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Bad News in Pediatrics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dirty="0"/>
              <a:t>It is important to deliver news at an age appropriate level </a:t>
            </a:r>
          </a:p>
          <a:p>
            <a:pPr lvl="1"/>
            <a:r>
              <a:rPr lang="en-US" sz="2800" dirty="0"/>
              <a:t>Young children may have numerous fears</a:t>
            </a:r>
          </a:p>
          <a:p>
            <a:pPr lvl="1"/>
            <a:r>
              <a:rPr lang="en-US" sz="2800" dirty="0"/>
              <a:t>Teens wonder how to discuss with peers</a:t>
            </a:r>
          </a:p>
          <a:p>
            <a:pPr lvl="1"/>
            <a:r>
              <a:rPr lang="en-US" sz="2800" dirty="0"/>
              <a:t>Parents have to work through what they perceived the childhood would be like</a:t>
            </a:r>
          </a:p>
          <a:p>
            <a:r>
              <a:rPr lang="en-US" dirty="0"/>
              <a:t>Optimism and realism both important</a:t>
            </a:r>
          </a:p>
          <a:p>
            <a:pPr marL="0" indent="0">
              <a:buNone/>
            </a:pPr>
            <a:endParaRPr lang="en-US" dirty="0"/>
          </a:p>
          <a:p>
            <a:pPr marL="0" indent="0">
              <a:buNone/>
            </a:pPr>
            <a:r>
              <a:rPr lang="en-US" sz="2400" dirty="0"/>
              <a:t>Nunn, K. (2019). Delivering bad news. </a:t>
            </a:r>
            <a:r>
              <a:rPr lang="en-US" sz="2400" u="sng" dirty="0"/>
              <a:t>Journal of </a:t>
            </a:r>
            <a:r>
              <a:rPr lang="en-US" sz="2400" u="sng" dirty="0" err="1"/>
              <a:t>Paediatrics</a:t>
            </a:r>
            <a:r>
              <a:rPr lang="en-US" sz="2400" u="sng" dirty="0"/>
              <a:t> and Child Health, 55</a:t>
            </a:r>
            <a:r>
              <a:rPr lang="en-US" sz="2400" dirty="0"/>
              <a:t>, 617-620.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40</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41078796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Bad News in Pediatrics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pPr marL="0" indent="0">
              <a:buNone/>
            </a:pPr>
            <a:r>
              <a:rPr lang="en-US" sz="3600" dirty="0"/>
              <a:t>“There is no perfect or polished way of presenting bad news. If we falter because we feel the weight of what we are saying, it is because we have not lost the pain that giving painful news gives us. A faltering truthfulness is better than a polished avoidance of saying the unsayable.”</a:t>
            </a:r>
          </a:p>
          <a:p>
            <a:pPr marL="0" indent="0">
              <a:buNone/>
            </a:pPr>
            <a:endParaRPr lang="en-US" sz="3600" dirty="0"/>
          </a:p>
          <a:p>
            <a:pPr marL="0" indent="0">
              <a:buNone/>
            </a:pPr>
            <a:r>
              <a:rPr lang="en-US" sz="1600" dirty="0"/>
              <a:t>Nunn, K. (2019). Delivering bad news. </a:t>
            </a:r>
            <a:r>
              <a:rPr lang="en-US" sz="1600" u="sng" dirty="0"/>
              <a:t>Journal of </a:t>
            </a:r>
            <a:r>
              <a:rPr lang="en-US" sz="1600" u="sng" dirty="0" err="1"/>
              <a:t>Paediatrics</a:t>
            </a:r>
            <a:r>
              <a:rPr lang="en-US" sz="1600" u="sng" dirty="0"/>
              <a:t> and Child Health, 55</a:t>
            </a:r>
            <a:r>
              <a:rPr lang="en-US" sz="1600" dirty="0"/>
              <a:t>, 617-620.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41</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8544724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Putting It All Together</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600" dirty="0"/>
              <a:t>While this news will be difficult for patients and their families, we can provide a few things to help them deal as best as they can with the situation.</a:t>
            </a:r>
          </a:p>
          <a:p>
            <a:pPr lvl="1"/>
            <a:endParaRPr lang="en-US" altLang="en-US" sz="3600" dirty="0"/>
          </a:p>
          <a:p>
            <a:pPr lvl="1"/>
            <a:r>
              <a:rPr lang="en-US" altLang="en-US" sz="3600" dirty="0"/>
              <a:t>A safe environment</a:t>
            </a:r>
          </a:p>
          <a:p>
            <a:pPr lvl="1"/>
            <a:r>
              <a:rPr lang="en-US" altLang="en-US" sz="3600" dirty="0"/>
              <a:t>Mutual respect</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42</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17284527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Putting It All Together</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a:bodyPr>
          <a:lstStyle/>
          <a:p>
            <a:r>
              <a:rPr lang="en-US" altLang="en-US" sz="3200" dirty="0"/>
              <a:t>Our tools to navigate delivering bad news</a:t>
            </a:r>
          </a:p>
          <a:p>
            <a:pPr lvl="1"/>
            <a:r>
              <a:rPr lang="en-US" altLang="en-US" sz="3200" dirty="0"/>
              <a:t>Communication skills</a:t>
            </a:r>
          </a:p>
          <a:p>
            <a:endParaRPr lang="en-US" altLang="en-US" sz="3200" dirty="0"/>
          </a:p>
          <a:p>
            <a:pPr lvl="1"/>
            <a:r>
              <a:rPr lang="en-US" altLang="en-US" sz="3200" dirty="0"/>
              <a:t>Professionalism</a:t>
            </a:r>
          </a:p>
          <a:p>
            <a:endParaRPr lang="en-US" altLang="en-US" sz="3200" dirty="0"/>
          </a:p>
          <a:p>
            <a:pPr lvl="1"/>
            <a:r>
              <a:rPr lang="en-US" altLang="en-US" sz="3200" dirty="0"/>
              <a:t>A Plan of action (ABCDE) or (SPIKES) or (BREAKS) or (NURSE)</a:t>
            </a:r>
          </a:p>
          <a:p>
            <a:endParaRPr lang="en-US" sz="3200"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43</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8164625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Resident Survey</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dirty="0"/>
              <a:t>Family Medicine residents given 1 hour lecture on the ABCDE Method (2010)</a:t>
            </a:r>
          </a:p>
          <a:p>
            <a:r>
              <a:rPr lang="en-US" altLang="en-US" dirty="0"/>
              <a:t>2 Locations; WVU-Charleston, Grant Medical Ctr.  </a:t>
            </a:r>
          </a:p>
          <a:p>
            <a:r>
              <a:rPr lang="en-US" altLang="en-US" u="sng" dirty="0"/>
              <a:t>N</a:t>
            </a:r>
            <a:r>
              <a:rPr lang="en-US" altLang="en-US" dirty="0"/>
              <a:t> = 33 </a:t>
            </a:r>
          </a:p>
          <a:p>
            <a:r>
              <a:rPr lang="en-US" altLang="en-US" dirty="0"/>
              <a:t>3</a:t>
            </a:r>
            <a:r>
              <a:rPr lang="en-US" altLang="en-US" baseline="30000" dirty="0"/>
              <a:t>rd</a:t>
            </a:r>
            <a:r>
              <a:rPr lang="en-US" altLang="en-US" dirty="0"/>
              <a:t> year = 15</a:t>
            </a:r>
          </a:p>
          <a:p>
            <a:r>
              <a:rPr lang="en-US" altLang="en-US" dirty="0"/>
              <a:t>2</a:t>
            </a:r>
            <a:r>
              <a:rPr lang="en-US" altLang="en-US" baseline="30000" dirty="0"/>
              <a:t>nd</a:t>
            </a:r>
            <a:r>
              <a:rPr lang="en-US" altLang="en-US" dirty="0"/>
              <a:t> year = 9</a:t>
            </a:r>
          </a:p>
          <a:p>
            <a:r>
              <a:rPr lang="en-US" altLang="en-US" dirty="0"/>
              <a:t>1</a:t>
            </a:r>
            <a:r>
              <a:rPr lang="en-US" altLang="en-US" baseline="30000" dirty="0"/>
              <a:t>st</a:t>
            </a:r>
            <a:r>
              <a:rPr lang="en-US" altLang="en-US" dirty="0"/>
              <a:t> year </a:t>
            </a:r>
            <a:r>
              <a:rPr lang="en-US" altLang="en-US" dirty="0" smtClean="0"/>
              <a:t>= </a:t>
            </a:r>
            <a:r>
              <a:rPr lang="en-US" altLang="en-US" dirty="0"/>
              <a:t>8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44</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7243652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Resident Survey</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dirty="0"/>
              <a:t>Residents completed brief survey</a:t>
            </a:r>
          </a:p>
          <a:p>
            <a:r>
              <a:rPr lang="en-US" altLang="en-US" dirty="0"/>
              <a:t>Findings</a:t>
            </a:r>
          </a:p>
          <a:p>
            <a:pPr lvl="1"/>
            <a:r>
              <a:rPr lang="en-US" altLang="en-US" dirty="0"/>
              <a:t>All but one resident had experience in delivering bad news (97%)</a:t>
            </a:r>
          </a:p>
          <a:p>
            <a:pPr lvl="1"/>
            <a:r>
              <a:rPr lang="en-US" altLang="en-US" dirty="0"/>
              <a:t>Average bad news delivered ranged from 0 times to “more than 50” in residency </a:t>
            </a:r>
          </a:p>
          <a:p>
            <a:pPr lvl="2">
              <a:buFont typeface="Wingdings" panose="05000000000000000000" pitchFamily="2" charset="2"/>
              <a:buNone/>
            </a:pPr>
            <a:r>
              <a:rPr lang="en-US" altLang="en-US" dirty="0"/>
              <a:t>Mean = 10.6, Standard Deviation = 9.99</a:t>
            </a:r>
          </a:p>
          <a:p>
            <a:pPr lvl="1"/>
            <a:r>
              <a:rPr lang="en-US" altLang="en-US" dirty="0"/>
              <a:t>Residents rated performance in delivering bad news as just above average (3.27 </a:t>
            </a:r>
            <a:r>
              <a:rPr lang="en-US" altLang="en-US" dirty="0" smtClean="0"/>
              <a:t>mean; Scale </a:t>
            </a:r>
            <a:r>
              <a:rPr lang="en-US" altLang="en-US" dirty="0"/>
              <a:t>1-5)</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45</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8797852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Resident Survey</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3200" dirty="0"/>
              <a:t>Confidence (Self-efficacy)</a:t>
            </a:r>
          </a:p>
          <a:p>
            <a:pPr lvl="1"/>
            <a:r>
              <a:rPr lang="en-US" altLang="en-US" sz="3200" dirty="0"/>
              <a:t>Prior to lecture, rated as average </a:t>
            </a:r>
            <a:r>
              <a:rPr lang="en-US" altLang="en-US" sz="3200" u="sng" dirty="0" smtClean="0"/>
              <a:t>M</a:t>
            </a:r>
            <a:r>
              <a:rPr lang="en-US" altLang="en-US" sz="3200" dirty="0" smtClean="0"/>
              <a:t> = </a:t>
            </a:r>
            <a:r>
              <a:rPr lang="en-US" altLang="en-US" sz="3200" dirty="0"/>
              <a:t>3.06</a:t>
            </a:r>
          </a:p>
          <a:p>
            <a:pPr lvl="1"/>
            <a:r>
              <a:rPr lang="en-US" altLang="en-US" sz="3200" dirty="0"/>
              <a:t>After lecture, rated higher 	     </a:t>
            </a:r>
            <a:r>
              <a:rPr lang="en-US" altLang="en-US" sz="3200" dirty="0" smtClean="0"/>
              <a:t>  </a:t>
            </a:r>
            <a:r>
              <a:rPr lang="en-US" altLang="en-US" sz="3200" u="sng" dirty="0" smtClean="0"/>
              <a:t>M</a:t>
            </a:r>
            <a:r>
              <a:rPr lang="en-US" altLang="en-US" sz="3200" dirty="0" smtClean="0"/>
              <a:t> = </a:t>
            </a:r>
            <a:r>
              <a:rPr lang="en-US" altLang="en-US" sz="3200" dirty="0"/>
              <a:t>3.87 </a:t>
            </a:r>
          </a:p>
          <a:p>
            <a:pPr lvl="1"/>
            <a:r>
              <a:rPr lang="en-US" altLang="en-US" sz="3200" dirty="0"/>
              <a:t>Thus, residents achieved small gains in confidence from discussing the topic. </a:t>
            </a:r>
          </a:p>
          <a:p>
            <a:r>
              <a:rPr lang="en-US" altLang="en-US" sz="3200" dirty="0"/>
              <a:t>Helpful Framework </a:t>
            </a:r>
          </a:p>
          <a:p>
            <a:pPr lvl="1"/>
            <a:r>
              <a:rPr lang="en-US" altLang="en-US" sz="3200" dirty="0"/>
              <a:t>Helpfulness of ABCDE framework for future situations was highly rated </a:t>
            </a:r>
            <a:r>
              <a:rPr lang="en-US" altLang="en-US" sz="3200" dirty="0" smtClean="0"/>
              <a:t>(</a:t>
            </a:r>
            <a:r>
              <a:rPr lang="en-US" altLang="en-US" sz="3200" u="sng" dirty="0" smtClean="0"/>
              <a:t>M</a:t>
            </a:r>
            <a:r>
              <a:rPr lang="en-US" altLang="en-US" sz="3200" dirty="0" smtClean="0"/>
              <a:t> = 4.03</a:t>
            </a:r>
            <a:r>
              <a:rPr lang="en-US" altLang="en-US" sz="3200" dirty="0"/>
              <a:t>, </a:t>
            </a:r>
            <a:r>
              <a:rPr lang="en-US" altLang="en-US" sz="3200" u="sng" dirty="0"/>
              <a:t>SD</a:t>
            </a:r>
            <a:r>
              <a:rPr lang="en-US" altLang="en-US" sz="3200" dirty="0"/>
              <a:t>= .75)</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46</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8935339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Resident Survey</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sz="4000" dirty="0"/>
              <a:t>Big Picture</a:t>
            </a:r>
          </a:p>
          <a:p>
            <a:pPr lvl="1"/>
            <a:r>
              <a:rPr lang="en-US" altLang="en-US" sz="4000" dirty="0"/>
              <a:t>Discussing delivering bad news allow residents and </a:t>
            </a:r>
            <a:r>
              <a:rPr lang="en-US" altLang="en-US" sz="4000" dirty="0" err="1"/>
              <a:t>attendings</a:t>
            </a:r>
            <a:r>
              <a:rPr lang="en-US" altLang="en-US" sz="4000" dirty="0"/>
              <a:t> alike to hash out the topic.</a:t>
            </a:r>
          </a:p>
          <a:p>
            <a:pPr lvl="1"/>
            <a:r>
              <a:rPr lang="en-US" altLang="en-US" sz="4000" dirty="0"/>
              <a:t>Good modeling</a:t>
            </a:r>
          </a:p>
          <a:p>
            <a:pPr lvl="1"/>
            <a:r>
              <a:rPr lang="en-US" altLang="en-US" sz="4000" dirty="0"/>
              <a:t>Provides framework</a:t>
            </a:r>
          </a:p>
          <a:p>
            <a:pPr lvl="1"/>
            <a:r>
              <a:rPr lang="en-US" altLang="en-US" sz="4000" dirty="0"/>
              <a:t>Eases tension</a:t>
            </a:r>
          </a:p>
          <a:p>
            <a:pPr lvl="1"/>
            <a:r>
              <a:rPr lang="en-US" altLang="en-US" sz="4000" dirty="0"/>
              <a:t>Helps confidence</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47</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33167495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References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fontScale="47500" lnSpcReduction="20000"/>
          </a:bodyPr>
          <a:lstStyle/>
          <a:p>
            <a:r>
              <a:rPr lang="en-US" sz="3300" dirty="0" err="1"/>
              <a:t>Berkey</a:t>
            </a:r>
            <a:r>
              <a:rPr lang="en-US" sz="3300" dirty="0"/>
              <a:t>, F, </a:t>
            </a:r>
            <a:r>
              <a:rPr lang="en-US" sz="3300" dirty="0" err="1"/>
              <a:t>Wiedemer</a:t>
            </a:r>
            <a:r>
              <a:rPr lang="en-US" sz="3300" dirty="0"/>
              <a:t>, J., &amp; </a:t>
            </a:r>
            <a:r>
              <a:rPr lang="en-US" sz="3300" dirty="0" err="1"/>
              <a:t>Vithalani</a:t>
            </a:r>
            <a:r>
              <a:rPr lang="en-US" sz="3300" dirty="0"/>
              <a:t>, N. (2018). Delivering bad or life-altering news. </a:t>
            </a:r>
            <a:r>
              <a:rPr lang="en-US" sz="3300" u="sng" dirty="0"/>
              <a:t>American Family Physician</a:t>
            </a:r>
            <a:r>
              <a:rPr lang="en-US" sz="3300" dirty="0"/>
              <a:t>, 98 (2), 99-104. </a:t>
            </a:r>
            <a:r>
              <a:rPr lang="en-US" altLang="en-US" sz="3300" dirty="0"/>
              <a:t>	</a:t>
            </a:r>
            <a:endParaRPr lang="en-US" sz="3300" dirty="0"/>
          </a:p>
          <a:p>
            <a:r>
              <a:rPr lang="en-US" sz="3300" dirty="0" err="1"/>
              <a:t>Buckman</a:t>
            </a:r>
            <a:r>
              <a:rPr lang="en-US" sz="3300" dirty="0"/>
              <a:t>, R. (1984). Breaking bad news: Why is it so difficult? British Medical Journal, 288, 1579-1599.</a:t>
            </a:r>
          </a:p>
          <a:p>
            <a:r>
              <a:rPr lang="en-US" sz="3300" dirty="0" err="1"/>
              <a:t>Buckman</a:t>
            </a:r>
            <a:r>
              <a:rPr lang="en-US" sz="3300" dirty="0"/>
              <a:t>, R. (2005). Breaking bad news: The S-P-I-K-E-S strategy.  </a:t>
            </a:r>
            <a:r>
              <a:rPr lang="en-US" sz="3300" u="sng" dirty="0"/>
              <a:t>Community Oncology</a:t>
            </a:r>
            <a:r>
              <a:rPr lang="en-US" sz="3300" dirty="0"/>
              <a:t>, 2, 138-142. </a:t>
            </a:r>
          </a:p>
          <a:p>
            <a:r>
              <a:rPr lang="en-US" sz="3300" dirty="0"/>
              <a:t>Burns, A. &amp; Barbieri, R. (2018). Delivering bad news in obstetric practice. </a:t>
            </a:r>
            <a:r>
              <a:rPr lang="en-US" sz="3300" u="sng" dirty="0"/>
              <a:t>OBG Management Issues, 6,</a:t>
            </a:r>
            <a:r>
              <a:rPr lang="en-US" sz="3300" dirty="0"/>
              <a:t> 5-87. </a:t>
            </a:r>
          </a:p>
          <a:p>
            <a:r>
              <a:rPr lang="en-US" sz="3300" dirty="0"/>
              <a:t>Fields, S. &amp; Johnson, W. (2012). Physician-patient communication: Breaking bad news.  </a:t>
            </a:r>
            <a:r>
              <a:rPr lang="en-US" sz="3300" u="sng" dirty="0"/>
              <a:t>West Virginia Medical Journal</a:t>
            </a:r>
            <a:r>
              <a:rPr lang="en-US" sz="3300" dirty="0"/>
              <a:t>, 108 (2), 32-35. </a:t>
            </a:r>
          </a:p>
          <a:p>
            <a:r>
              <a:rPr lang="en-US" sz="3300" dirty="0"/>
              <a:t>Narayanan, V, </a:t>
            </a:r>
            <a:r>
              <a:rPr lang="en-US" sz="3300" dirty="0" err="1"/>
              <a:t>Bista</a:t>
            </a:r>
            <a:r>
              <a:rPr lang="en-US" sz="3300" dirty="0"/>
              <a:t>, B, &amp; Koshy, C. (2010). ‘BREAKS’ protocol for breaking bad news. </a:t>
            </a:r>
            <a:r>
              <a:rPr lang="en-US" sz="3300" u="sng" dirty="0"/>
              <a:t>Indian Journal of Palliative Care</a:t>
            </a:r>
            <a:r>
              <a:rPr lang="en-US" sz="3300" dirty="0"/>
              <a:t>, 16, 61-65. </a:t>
            </a:r>
          </a:p>
          <a:p>
            <a:r>
              <a:rPr lang="en-US" sz="3300" dirty="0"/>
              <a:t>Nunn, K. (2019). Delivering bad news. </a:t>
            </a:r>
            <a:r>
              <a:rPr lang="en-US" sz="3300" u="sng" dirty="0"/>
              <a:t>Journal of </a:t>
            </a:r>
            <a:r>
              <a:rPr lang="en-US" sz="3300" u="sng" dirty="0" err="1"/>
              <a:t>Paediatrics</a:t>
            </a:r>
            <a:r>
              <a:rPr lang="en-US" sz="3300" u="sng" dirty="0"/>
              <a:t> and Child Health, 55</a:t>
            </a:r>
            <a:r>
              <a:rPr lang="en-US" sz="3300" dirty="0"/>
              <a:t>, 617-620. </a:t>
            </a:r>
          </a:p>
          <a:p>
            <a:r>
              <a:rPr lang="en-US" sz="3300" dirty="0" err="1"/>
              <a:t>Rabow</a:t>
            </a:r>
            <a:r>
              <a:rPr lang="en-US" sz="3300" dirty="0"/>
              <a:t>, M. &amp; McPhee, S. (1999). Beyond breaking bad news: how to help patients who</a:t>
            </a:r>
          </a:p>
          <a:p>
            <a:pPr marL="0" indent="0">
              <a:buNone/>
            </a:pPr>
            <a:r>
              <a:rPr lang="en-US" sz="3300" dirty="0"/>
              <a:t>       suffer.  </a:t>
            </a:r>
            <a:r>
              <a:rPr lang="en-US" sz="3300" u="sng" dirty="0"/>
              <a:t>Western Medicine</a:t>
            </a:r>
            <a:r>
              <a:rPr lang="en-US" sz="3300" dirty="0"/>
              <a:t>, 171</a:t>
            </a:r>
            <a:r>
              <a:rPr lang="en-US" sz="3300" u="sng" dirty="0"/>
              <a:t>,</a:t>
            </a:r>
            <a:r>
              <a:rPr lang="en-US" sz="3300" dirty="0"/>
              <a:t> 260-263. </a:t>
            </a:r>
          </a:p>
          <a:p>
            <a:r>
              <a:rPr lang="en-US" sz="3300" dirty="0"/>
              <a:t>US Census Data 2020. Available at: </a:t>
            </a:r>
          </a:p>
          <a:p>
            <a:pPr marL="0" indent="0">
              <a:buNone/>
            </a:pPr>
            <a:r>
              <a:rPr lang="en-US" sz="3300" dirty="0"/>
              <a:t>       https://www.census.gov/newsroom/press-releases/2022/population-estimates-</a:t>
            </a:r>
          </a:p>
          <a:p>
            <a:pPr marL="0" indent="0">
              <a:buNone/>
            </a:pPr>
            <a:r>
              <a:rPr lang="en-US" sz="3300" dirty="0"/>
              <a:t>       characteristics.html</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48</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4353828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Questions???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49</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419827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23271"/>
            <a:ext cx="10515600" cy="867417"/>
          </a:xfrm>
        </p:spPr>
        <p:txBody>
          <a:bodyPr/>
          <a:lstStyle/>
          <a:p>
            <a:r>
              <a:rPr lang="en-US" dirty="0" smtClean="0"/>
              <a:t>Lecture Overview</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fontScale="62500" lnSpcReduction="20000"/>
          </a:bodyPr>
          <a:lstStyle/>
          <a:p>
            <a:r>
              <a:rPr lang="en-US" altLang="en-US" sz="3600" dirty="0"/>
              <a:t>Breaking Bad News</a:t>
            </a:r>
          </a:p>
          <a:p>
            <a:r>
              <a:rPr lang="en-US" altLang="en-US" sz="3600" dirty="0"/>
              <a:t>The SPIKES Strategy</a:t>
            </a:r>
          </a:p>
          <a:p>
            <a:r>
              <a:rPr lang="en-US" altLang="en-US" sz="3600" dirty="0"/>
              <a:t>The ABCDE Protocol</a:t>
            </a:r>
          </a:p>
          <a:p>
            <a:r>
              <a:rPr lang="en-US" altLang="en-US" sz="3600" dirty="0"/>
              <a:t>The BREAKS Model</a:t>
            </a:r>
          </a:p>
          <a:p>
            <a:r>
              <a:rPr lang="en-US" altLang="en-US" sz="3600" dirty="0"/>
              <a:t>The NURSE Mnemonic</a:t>
            </a:r>
          </a:p>
          <a:p>
            <a:r>
              <a:rPr lang="en-US" altLang="en-US" sz="3600" dirty="0"/>
              <a:t>Putting It All Together</a:t>
            </a:r>
          </a:p>
          <a:p>
            <a:r>
              <a:rPr lang="en-US" altLang="en-US" sz="3600" dirty="0"/>
              <a:t>Resident Survey on Breaking Bad News</a:t>
            </a:r>
          </a:p>
          <a:p>
            <a:endParaRPr lang="en-US" altLang="en-US" sz="3600" dirty="0"/>
          </a:p>
          <a:p>
            <a:pPr marL="0" indent="0">
              <a:buNone/>
            </a:pPr>
            <a:r>
              <a:rPr lang="en-US" dirty="0" smtClean="0"/>
              <a:t>Fields</a:t>
            </a:r>
            <a:r>
              <a:rPr lang="en-US" dirty="0"/>
              <a:t>, S. &amp; Johnson, W. (2012). Physician-patient communication: Breaking bad news.  </a:t>
            </a:r>
            <a:r>
              <a:rPr lang="en-US" u="sng" dirty="0"/>
              <a:t>West Virginia Medical Journal</a:t>
            </a:r>
            <a:r>
              <a:rPr lang="en-US" dirty="0"/>
              <a:t>, 108 (2), 32-35. </a:t>
            </a:r>
          </a:p>
          <a:p>
            <a:pPr marL="0" indent="0">
              <a:buNone/>
            </a:pPr>
            <a:endParaRPr lang="en-US" dirty="0"/>
          </a:p>
          <a:p>
            <a:pPr marL="0" indent="0">
              <a:buNone/>
            </a:pPr>
            <a:r>
              <a:rPr lang="en-US" dirty="0" err="1"/>
              <a:t>Berkey</a:t>
            </a:r>
            <a:r>
              <a:rPr lang="en-US" dirty="0"/>
              <a:t>, F, </a:t>
            </a:r>
            <a:r>
              <a:rPr lang="en-US" dirty="0" err="1"/>
              <a:t>Wiedemer</a:t>
            </a:r>
            <a:r>
              <a:rPr lang="en-US" dirty="0"/>
              <a:t>, J., &amp; </a:t>
            </a:r>
            <a:r>
              <a:rPr lang="en-US" dirty="0" err="1"/>
              <a:t>Vithalani</a:t>
            </a:r>
            <a:r>
              <a:rPr lang="en-US" dirty="0"/>
              <a:t>, N. (2018). Delivering bad or life-altering news. </a:t>
            </a:r>
            <a:r>
              <a:rPr lang="en-US" u="sng" dirty="0"/>
              <a:t>American Family Physician</a:t>
            </a:r>
            <a:r>
              <a:rPr lang="en-US" dirty="0"/>
              <a:t>, 98 (2), 99-104.</a:t>
            </a:r>
            <a:endParaRPr lang="en-US" altLang="en-US" dirty="0"/>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5</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9140198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xmlns="" id="{7643541D-E239-8EF1-D191-BB9026C08A28}"/>
              </a:ext>
            </a:extLst>
          </p:cNvPr>
          <p:cNvSpPr>
            <a:spLocks noGrp="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50</a:t>
            </a:fld>
            <a:endParaRPr lang="en-US"/>
          </a:p>
        </p:txBody>
      </p:sp>
      <p:sp>
        <p:nvSpPr>
          <p:cNvPr id="14" name="TextBox 13">
            <a:extLst>
              <a:ext uri="{FF2B5EF4-FFF2-40B4-BE49-F238E27FC236}">
                <a16:creationId xmlns:a16="http://schemas.microsoft.com/office/drawing/2014/main" xmlns="" id="{8643D0FE-1B17-805B-E261-0BD215A5B662}"/>
              </a:ext>
            </a:extLst>
          </p:cNvPr>
          <p:cNvSpPr txBox="1"/>
          <p:nvPr/>
        </p:nvSpPr>
        <p:spPr>
          <a:xfrm>
            <a:off x="0" y="-27477"/>
            <a:ext cx="12236741"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
        <p:nvSpPr>
          <p:cNvPr id="6" name="TextBox 5">
            <a:extLst>
              <a:ext uri="{FF2B5EF4-FFF2-40B4-BE49-F238E27FC236}">
                <a16:creationId xmlns:a16="http://schemas.microsoft.com/office/drawing/2014/main" xmlns="" id="{4FFE417E-286B-912A-0E5F-1469866D80E4}"/>
              </a:ext>
            </a:extLst>
          </p:cNvPr>
          <p:cNvSpPr txBox="1"/>
          <p:nvPr/>
        </p:nvSpPr>
        <p:spPr>
          <a:xfrm>
            <a:off x="793102" y="1169324"/>
            <a:ext cx="5302898" cy="646331"/>
          </a:xfrm>
          <a:prstGeom prst="rect">
            <a:avLst/>
          </a:prstGeom>
          <a:noFill/>
        </p:spPr>
        <p:txBody>
          <a:bodyPr wrap="square" rtlCol="0">
            <a:spAutoFit/>
          </a:bodyPr>
          <a:lstStyle/>
          <a:p>
            <a:r>
              <a:rPr lang="en-US" sz="3600" b="1" dirty="0">
                <a:latin typeface="Franklin Gothic Book" panose="020B0503020102020204" pitchFamily="34" charset="0"/>
              </a:rPr>
              <a:t>Session Evaluation Link</a:t>
            </a:r>
          </a:p>
        </p:txBody>
      </p:sp>
      <p:sp>
        <p:nvSpPr>
          <p:cNvPr id="8" name="TextBox 7">
            <a:extLst>
              <a:ext uri="{FF2B5EF4-FFF2-40B4-BE49-F238E27FC236}">
                <a16:creationId xmlns:a16="http://schemas.microsoft.com/office/drawing/2014/main" xmlns="" id="{65F9FB0C-D7B6-6DAA-A408-0A0589172081}"/>
              </a:ext>
            </a:extLst>
          </p:cNvPr>
          <p:cNvSpPr txBox="1"/>
          <p:nvPr/>
        </p:nvSpPr>
        <p:spPr>
          <a:xfrm>
            <a:off x="793102" y="2313497"/>
            <a:ext cx="4869467" cy="2369880"/>
          </a:xfrm>
          <a:prstGeom prst="rect">
            <a:avLst/>
          </a:prstGeom>
          <a:noFill/>
        </p:spPr>
        <p:txBody>
          <a:bodyPr wrap="square" rtlCol="0">
            <a:spAutoFit/>
          </a:bodyPr>
          <a:lstStyle/>
          <a:p>
            <a:pPr marL="342900" indent="-342900">
              <a:buFont typeface="Arial" panose="020B0604020202020204" pitchFamily="34" charset="0"/>
              <a:buChar char="•"/>
            </a:pPr>
            <a:r>
              <a:rPr lang="en-US" sz="2800" b="1" i="1" dirty="0">
                <a:latin typeface="Franklin Gothic Book" panose="020B0503020102020204" pitchFamily="34" charset="0"/>
                <a:hlinkClick r:id="rId4"/>
              </a:rPr>
              <a:t>Session Evaluation Link</a:t>
            </a:r>
            <a:endParaRPr lang="en-US" sz="2800" b="1" i="1" dirty="0">
              <a:latin typeface="Franklin Gothic Book" panose="020B0503020102020204" pitchFamily="34" charset="0"/>
            </a:endParaRPr>
          </a:p>
          <a:p>
            <a:endParaRPr lang="en-US" sz="2400" dirty="0">
              <a:latin typeface="Franklin Gothic Book" panose="020B0503020102020204" pitchFamily="34" charset="0"/>
            </a:endParaRPr>
          </a:p>
          <a:p>
            <a:pPr marL="342900" indent="-342900">
              <a:buFont typeface="Arial" panose="020B0604020202020204" pitchFamily="34" charset="0"/>
              <a:buChar char="•"/>
            </a:pPr>
            <a:r>
              <a:rPr lang="en-US" sz="2400" dirty="0">
                <a:latin typeface="Franklin Gothic Book" panose="020B0503020102020204" pitchFamily="34" charset="0"/>
              </a:rPr>
              <a:t>Please complete an evaluation of this session.  There is a direct link in your conference app.  You can also use this QR code.</a:t>
            </a:r>
          </a:p>
        </p:txBody>
      </p:sp>
      <p:pic>
        <p:nvPicPr>
          <p:cNvPr id="3" name="Picture 2" descr="A qr code on a white background&#10;&#10;Description automatically generated">
            <a:extLst>
              <a:ext uri="{FF2B5EF4-FFF2-40B4-BE49-F238E27FC236}">
                <a16:creationId xmlns:a16="http://schemas.microsoft.com/office/drawing/2014/main" xmlns="" id="{94029A79-26AF-CBA4-7396-6E8185F71E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29349" y="1047749"/>
            <a:ext cx="4751840" cy="4751840"/>
          </a:xfrm>
          <a:prstGeom prst="rect">
            <a:avLst/>
          </a:prstGeom>
        </p:spPr>
      </p:pic>
    </p:spTree>
    <p:extLst>
      <p:ext uri="{BB962C8B-B14F-4D97-AF65-F5344CB8AC3E}">
        <p14:creationId xmlns:p14="http://schemas.microsoft.com/office/powerpoint/2010/main" val="1427567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Delivering Bad News </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dirty="0"/>
              <a:t>“Any news that drastically and negatively alters the patient’s view of her or his future.”  </a:t>
            </a:r>
          </a:p>
          <a:p>
            <a:pPr lvl="1"/>
            <a:r>
              <a:rPr lang="en-US" altLang="en-US" dirty="0"/>
              <a:t>Imminently deadly illness</a:t>
            </a:r>
          </a:p>
          <a:p>
            <a:pPr lvl="1"/>
            <a:r>
              <a:rPr lang="en-US" altLang="en-US" dirty="0"/>
              <a:t>Potentially deadly illness</a:t>
            </a:r>
          </a:p>
          <a:p>
            <a:pPr lvl="1"/>
            <a:r>
              <a:rPr lang="en-US" altLang="en-US" dirty="0"/>
              <a:t>Life-changing surgery</a:t>
            </a:r>
          </a:p>
          <a:p>
            <a:pPr lvl="1"/>
            <a:r>
              <a:rPr lang="en-US" altLang="en-US" dirty="0"/>
              <a:t>Fetal demise</a:t>
            </a:r>
          </a:p>
          <a:p>
            <a:pPr lvl="1"/>
            <a:r>
              <a:rPr lang="en-US" altLang="en-US" dirty="0"/>
              <a:t>Diabetes</a:t>
            </a:r>
          </a:p>
          <a:p>
            <a:pPr lvl="1"/>
            <a:r>
              <a:rPr lang="en-US" altLang="en-US" dirty="0"/>
              <a:t>MS</a:t>
            </a:r>
          </a:p>
          <a:p>
            <a:pPr lvl="1">
              <a:buNone/>
            </a:pPr>
            <a:endParaRPr lang="en-US" altLang="en-US" baseline="30000" dirty="0"/>
          </a:p>
          <a:p>
            <a:pPr lvl="1">
              <a:buNone/>
            </a:pPr>
            <a:r>
              <a:rPr lang="en-US" altLang="en-US" baseline="30000" dirty="0" err="1"/>
              <a:t>Buckman</a:t>
            </a:r>
            <a:r>
              <a:rPr lang="en-US" altLang="en-US" baseline="30000" dirty="0"/>
              <a:t> (1984).  </a:t>
            </a:r>
            <a:r>
              <a:rPr lang="en-US" altLang="en-US" u="sng" baseline="30000" dirty="0"/>
              <a:t>BMJ</a:t>
            </a:r>
            <a:r>
              <a:rPr lang="en-US" altLang="en-US" baseline="30000" dirty="0"/>
              <a:t>, </a:t>
            </a:r>
            <a:r>
              <a:rPr lang="en-US" altLang="en-US" u="sng" baseline="30000" dirty="0"/>
              <a:t>288</a:t>
            </a:r>
            <a:r>
              <a:rPr lang="en-US" altLang="en-US" baseline="30000" dirty="0"/>
              <a:t>, 1597-1599.  </a:t>
            </a:r>
            <a:endParaRPr lang="en-US" altLang="en-US" u="sng" baseline="30000" dirty="0"/>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6</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726951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a:t>Delivering Bad News </a:t>
            </a:r>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a:bodyPr>
          <a:lstStyle/>
          <a:p>
            <a:r>
              <a:rPr lang="en-US" altLang="en-US" sz="4000" dirty="0"/>
              <a:t>Other bad news may be a less serious problem that comes at a difficult time.</a:t>
            </a:r>
          </a:p>
          <a:p>
            <a:pPr lvl="1"/>
            <a:r>
              <a:rPr lang="en-US" altLang="en-US" sz="4000" dirty="0"/>
              <a:t>Need for surgery during a holiday.</a:t>
            </a:r>
          </a:p>
          <a:p>
            <a:pPr lvl="1"/>
            <a:r>
              <a:rPr lang="en-US" altLang="en-US" sz="4000" dirty="0"/>
              <a:t>Hospitalization needed before daughter’s wedding.</a:t>
            </a:r>
          </a:p>
          <a:p>
            <a:pPr lvl="1"/>
            <a:r>
              <a:rPr lang="en-US" altLang="en-US" sz="4000" dirty="0"/>
              <a:t>An athlete suffers a season ending injury in high school, college.   </a:t>
            </a:r>
          </a:p>
          <a:p>
            <a:endParaRPr lang="en-US" sz="4000"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7</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41673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Delivering Bad News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lstStyle/>
          <a:p>
            <a:r>
              <a:rPr lang="en-US" altLang="en-US" dirty="0"/>
              <a:t>Physicians historically report that they lack training in how to tell patients bad news.</a:t>
            </a:r>
          </a:p>
          <a:p>
            <a:r>
              <a:rPr lang="en-US" altLang="en-US" dirty="0"/>
              <a:t>Widely regarded as one of the most difficult tasks of a healthcare provider.</a:t>
            </a:r>
          </a:p>
          <a:p>
            <a:r>
              <a:rPr lang="en-US" altLang="en-US" dirty="0"/>
              <a:t>There is some fear that patients could figuratively “shoot the messenger.” </a:t>
            </a:r>
          </a:p>
          <a:p>
            <a:r>
              <a:rPr lang="en-US" altLang="en-US" dirty="0"/>
              <a:t>Unfortunately, some providers will disengage from patients at this time.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8</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2496620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3E3AAF76-99F7-96F4-C4AC-D74526B765A8}"/>
              </a:ext>
            </a:extLst>
          </p:cNvPr>
          <p:cNvSpPr>
            <a:spLocks noGrp="1"/>
          </p:cNvSpPr>
          <p:nvPr>
            <p:ph type="title"/>
          </p:nvPr>
        </p:nvSpPr>
        <p:spPr>
          <a:xfrm>
            <a:off x="838200" y="839940"/>
            <a:ext cx="10515600" cy="850748"/>
          </a:xfrm>
        </p:spPr>
        <p:txBody>
          <a:bodyPr/>
          <a:lstStyle/>
          <a:p>
            <a:r>
              <a:rPr lang="en-US" dirty="0" smtClean="0"/>
              <a:t>Delivering Bad News</a:t>
            </a:r>
            <a:endParaRPr lang="en-US" dirty="0"/>
          </a:p>
        </p:txBody>
      </p:sp>
      <p:sp>
        <p:nvSpPr>
          <p:cNvPr id="8" name="Content Placeholder 7">
            <a:extLst>
              <a:ext uri="{FF2B5EF4-FFF2-40B4-BE49-F238E27FC236}">
                <a16:creationId xmlns:a16="http://schemas.microsoft.com/office/drawing/2014/main" xmlns="" id="{A67153C6-B986-4661-33EC-71E4DF287C9A}"/>
              </a:ext>
            </a:extLst>
          </p:cNvPr>
          <p:cNvSpPr>
            <a:spLocks noGrp="1"/>
          </p:cNvSpPr>
          <p:nvPr>
            <p:ph idx="1"/>
          </p:nvPr>
        </p:nvSpPr>
        <p:spPr/>
        <p:txBody>
          <a:bodyPr>
            <a:normAutofit lnSpcReduction="10000"/>
          </a:bodyPr>
          <a:lstStyle/>
          <a:p>
            <a:r>
              <a:rPr lang="en-US" altLang="en-US" sz="3600" dirty="0"/>
              <a:t>Communication Dichotomy:</a:t>
            </a:r>
          </a:p>
          <a:p>
            <a:pPr lvl="1"/>
            <a:endParaRPr lang="en-US" altLang="en-US" sz="3600" dirty="0"/>
          </a:p>
          <a:p>
            <a:pPr lvl="1"/>
            <a:r>
              <a:rPr lang="en-US" altLang="en-US" sz="3600" dirty="0"/>
              <a:t>“Give it to me straight, doc.”</a:t>
            </a:r>
          </a:p>
          <a:p>
            <a:pPr lvl="1"/>
            <a:endParaRPr lang="en-US" altLang="en-US" sz="3600" dirty="0"/>
          </a:p>
          <a:p>
            <a:pPr lvl="1"/>
            <a:r>
              <a:rPr lang="en-US" altLang="en-US" sz="3600" dirty="0"/>
              <a:t>“Reveal (</a:t>
            </a:r>
            <a:r>
              <a:rPr lang="en-US" altLang="en-US" sz="3600" dirty="0" err="1"/>
              <a:t>ing</a:t>
            </a:r>
            <a:r>
              <a:rPr lang="en-US" altLang="en-US" sz="3600" dirty="0"/>
              <a:t>) nothing of the patient’s future or present condition.  For many patients…have taken a turn for the worse…by forecast of what is to come.”</a:t>
            </a:r>
          </a:p>
          <a:p>
            <a:pPr lvl="1">
              <a:buNone/>
            </a:pPr>
            <a:r>
              <a:rPr lang="en-US" altLang="en-US" sz="3600" dirty="0"/>
              <a:t>   Hippocrates </a:t>
            </a:r>
          </a:p>
          <a:p>
            <a:endParaRPr lang="en-US" dirty="0"/>
          </a:p>
        </p:txBody>
      </p:sp>
      <p:sp>
        <p:nvSpPr>
          <p:cNvPr id="4" name="Footer Placeholder 3">
            <a:extLst>
              <a:ext uri="{FF2B5EF4-FFF2-40B4-BE49-F238E27FC236}">
                <a16:creationId xmlns:a16="http://schemas.microsoft.com/office/drawing/2014/main" xmlns="" id="{7643541D-E239-8EF1-D191-BB9026C08A28}"/>
              </a:ext>
            </a:extLst>
          </p:cNvPr>
          <p:cNvSpPr>
            <a:spLocks noGrp="1" noRot="1" noMove="1" noResize="1" noEditPoints="1" noAdjustHandles="1" noChangeArrowheads="1" noChangeShapeType="1"/>
          </p:cNvSpPr>
          <p:nvPr>
            <p:ph type="ftr" sz="quarter" idx="11"/>
          </p:nvPr>
        </p:nvSpPr>
        <p:spPr>
          <a:xfrm>
            <a:off x="0" y="6356350"/>
            <a:ext cx="12192000" cy="49611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en-US" sz="1600" dirty="0">
                <a:solidFill>
                  <a:schemeClr val="tx1"/>
                </a:solidFill>
                <a:latin typeface="Franklin Gothic Book" panose="020B0503020102020204" pitchFamily="34" charset="0"/>
              </a:rPr>
              <a:t>Sponsored by the </a:t>
            </a:r>
            <a:r>
              <a:rPr lang="en-US" sz="1600" b="1" dirty="0">
                <a:solidFill>
                  <a:schemeClr val="tx1"/>
                </a:solidFill>
                <a:latin typeface="Franklin Gothic Book" panose="020B0503020102020204" pitchFamily="34" charset="0"/>
              </a:rPr>
              <a:t>Medical College of Wisconsin</a:t>
            </a:r>
          </a:p>
        </p:txBody>
      </p:sp>
      <p:sp>
        <p:nvSpPr>
          <p:cNvPr id="5" name="Slide Number Placeholder 4">
            <a:extLst>
              <a:ext uri="{FF2B5EF4-FFF2-40B4-BE49-F238E27FC236}">
                <a16:creationId xmlns:a16="http://schemas.microsoft.com/office/drawing/2014/main" xmlns="" id="{3C7CC904-EC01-5B14-D0B1-445C0CDBFF7C}"/>
              </a:ext>
            </a:extLst>
          </p:cNvPr>
          <p:cNvSpPr>
            <a:spLocks noGrp="1"/>
          </p:cNvSpPr>
          <p:nvPr>
            <p:ph type="sldNum" sz="quarter" idx="12"/>
          </p:nvPr>
        </p:nvSpPr>
        <p:spPr/>
        <p:txBody>
          <a:bodyPr/>
          <a:lstStyle/>
          <a:p>
            <a:fld id="{4D89E361-724C-4C2E-B24B-94022B32CB8E}" type="slidenum">
              <a:rPr lang="en-US" smtClean="0"/>
              <a:t>9</a:t>
            </a:fld>
            <a:endParaRPr lang="en-US" dirty="0"/>
          </a:p>
        </p:txBody>
      </p:sp>
      <p:sp>
        <p:nvSpPr>
          <p:cNvPr id="14" name="TextBox 13">
            <a:extLst>
              <a:ext uri="{FF2B5EF4-FFF2-40B4-BE49-F238E27FC236}">
                <a16:creationId xmlns:a16="http://schemas.microsoft.com/office/drawing/2014/main" xmlns="" id="{8643D0FE-1B17-805B-E261-0BD215A5B662}"/>
              </a:ext>
            </a:extLst>
          </p:cNvPr>
          <p:cNvSpPr txBox="1">
            <a:spLocks noGrp="1" noRot="1" noMove="1" noResize="1" noEditPoints="1" noAdjustHandles="1" noChangeArrowheads="1" noChangeShapeType="1"/>
          </p:cNvSpPr>
          <p:nvPr/>
        </p:nvSpPr>
        <p:spPr>
          <a:xfrm>
            <a:off x="1" y="-27477"/>
            <a:ext cx="12192000" cy="86741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rtlCol="0">
            <a:spAutoFit/>
          </a:bodyPr>
          <a:lstStyle/>
          <a:p>
            <a:pPr algn="ctr">
              <a:lnSpc>
                <a:spcPts val="1200"/>
              </a:lnSpc>
            </a:pPr>
            <a:endParaRPr lang="en-US" sz="2800" dirty="0">
              <a:latin typeface="Franklin Gothic Book" panose="020B0503020102020204" pitchFamily="34" charset="0"/>
            </a:endParaRPr>
          </a:p>
          <a:p>
            <a:pPr algn="ctr">
              <a:lnSpc>
                <a:spcPts val="1200"/>
              </a:lnSpc>
            </a:pPr>
            <a:endParaRPr lang="en-US" sz="2800" dirty="0">
              <a:latin typeface="Franklin Gothic Book" panose="020B0503020102020204" pitchFamily="34" charset="0"/>
            </a:endParaRPr>
          </a:p>
          <a:p>
            <a:pPr algn="ctr">
              <a:lnSpc>
                <a:spcPts val="800"/>
              </a:lnSpc>
            </a:pPr>
            <a:r>
              <a:rPr lang="en-US" sz="2800" dirty="0">
                <a:latin typeface="Franklin Gothic Book" panose="020B0503020102020204" pitchFamily="34" charset="0"/>
              </a:rPr>
              <a:t>The 44</a:t>
            </a:r>
            <a:r>
              <a:rPr lang="en-US" sz="2800" baseline="30000" dirty="0">
                <a:latin typeface="Franklin Gothic Book" panose="020B0503020102020204" pitchFamily="34" charset="0"/>
              </a:rPr>
              <a:t>th</a:t>
            </a:r>
            <a:r>
              <a:rPr lang="en-US" sz="2800" dirty="0">
                <a:latin typeface="Franklin Gothic Book" panose="020B0503020102020204" pitchFamily="34" charset="0"/>
              </a:rPr>
              <a:t> Forum for Behavioral Science in Family Medicine</a:t>
            </a: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a:p>
            <a:pPr algn="ctr">
              <a:lnSpc>
                <a:spcPts val="800"/>
              </a:lnSpc>
            </a:pPr>
            <a:endParaRPr lang="en-US" sz="2800" dirty="0">
              <a:latin typeface="Franklin Gothic Book" panose="020B0503020102020204" pitchFamily="34" charset="0"/>
            </a:endParaRPr>
          </a:p>
        </p:txBody>
      </p:sp>
      <p:pic>
        <p:nvPicPr>
          <p:cNvPr id="13" name="Picture 12">
            <a:extLst>
              <a:ext uri="{FF2B5EF4-FFF2-40B4-BE49-F238E27FC236}">
                <a16:creationId xmlns:a16="http://schemas.microsoft.com/office/drawing/2014/main" xmlns="" id="{E89BCB5D-62E3-69E6-3F10-B81E4C4AD376}"/>
              </a:ext>
            </a:extLst>
          </p:cNvPr>
          <p:cNvPicPr>
            <a:picLocks noChangeAspect="1"/>
          </p:cNvPicPr>
          <p:nvPr/>
        </p:nvPicPr>
        <p:blipFill>
          <a:blip r:embed="rId2"/>
          <a:stretch>
            <a:fillRect/>
          </a:stretch>
        </p:blipFill>
        <p:spPr>
          <a:xfrm>
            <a:off x="10696378" y="5539"/>
            <a:ext cx="1092039" cy="768902"/>
          </a:xfrm>
          <a:prstGeom prst="rect">
            <a:avLst/>
          </a:prstGeom>
        </p:spPr>
      </p:pic>
      <p:pic>
        <p:nvPicPr>
          <p:cNvPr id="7" name="Picture 6" descr="A logo for a forum&#10;&#10;Description automatically generated">
            <a:extLst>
              <a:ext uri="{FF2B5EF4-FFF2-40B4-BE49-F238E27FC236}">
                <a16:creationId xmlns:a16="http://schemas.microsoft.com/office/drawing/2014/main" xmlns="" id="{FC6820D0-A7B8-17D7-E985-8EBA9689D6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583" y="-27478"/>
            <a:ext cx="594793" cy="884660"/>
          </a:xfrm>
          <a:prstGeom prst="rect">
            <a:avLst/>
          </a:prstGeom>
        </p:spPr>
      </p:pic>
    </p:spTree>
    <p:extLst>
      <p:ext uri="{BB962C8B-B14F-4D97-AF65-F5344CB8AC3E}">
        <p14:creationId xmlns:p14="http://schemas.microsoft.com/office/powerpoint/2010/main" val="676784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5805090-46D3-4253-A301-9391F93B6C25}" vid="{A46854E2-D94C-41C7-960C-47A8E6C3D6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44th Forum PPT Template 2023</Template>
  <TotalTime>4504</TotalTime>
  <Words>2789</Words>
  <Application>Microsoft Office PowerPoint</Application>
  <PresentationFormat>Widescreen</PresentationFormat>
  <Paragraphs>659</Paragraphs>
  <Slides>50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Calibri Light</vt:lpstr>
      <vt:lpstr>Franklin Gothic Book</vt:lpstr>
      <vt:lpstr>Wingdings</vt:lpstr>
      <vt:lpstr>Office Theme</vt:lpstr>
      <vt:lpstr>Delivering Bad News: Challenges for Clinician-Patient Communication</vt:lpstr>
      <vt:lpstr>PowerPoint Presentation</vt:lpstr>
      <vt:lpstr>PowerPoint Presentation</vt:lpstr>
      <vt:lpstr>PowerPoint Presentation</vt:lpstr>
      <vt:lpstr>Lecture Overview</vt:lpstr>
      <vt:lpstr>Delivering Bad News </vt:lpstr>
      <vt:lpstr>Delivering Bad News </vt:lpstr>
      <vt:lpstr>Delivering Bad News</vt:lpstr>
      <vt:lpstr>Delivering Bad News</vt:lpstr>
      <vt:lpstr>Delivering Bad News</vt:lpstr>
      <vt:lpstr>Delivering Bad News</vt:lpstr>
      <vt:lpstr>Delivering Bad News</vt:lpstr>
      <vt:lpstr>Frameworks for Delivering Bad News</vt:lpstr>
      <vt:lpstr>SPIKES Strategy</vt:lpstr>
      <vt:lpstr>SPIKES Strategy</vt:lpstr>
      <vt:lpstr>SPIKES Strategy</vt:lpstr>
      <vt:lpstr>SPIKES Strategy</vt:lpstr>
      <vt:lpstr>SPIKES Strategy</vt:lpstr>
      <vt:lpstr>ABCDE Protocol</vt:lpstr>
      <vt:lpstr>ABCDE Protocol</vt:lpstr>
      <vt:lpstr>ABCDE Protocol</vt:lpstr>
      <vt:lpstr>ABCDE Protocol</vt:lpstr>
      <vt:lpstr>ABCDE Protocol</vt:lpstr>
      <vt:lpstr>ABCDE Protocol</vt:lpstr>
      <vt:lpstr>ABCDE Protocol</vt:lpstr>
      <vt:lpstr>ABCDE Protocol</vt:lpstr>
      <vt:lpstr>ABCDE Protocol</vt:lpstr>
      <vt:lpstr>ABCDE Protocol</vt:lpstr>
      <vt:lpstr>ABCDE Protocol</vt:lpstr>
      <vt:lpstr>ABCDE Protocol</vt:lpstr>
      <vt:lpstr>ABCDE Protocol</vt:lpstr>
      <vt:lpstr>ABCDE Protocol</vt:lpstr>
      <vt:lpstr>ABCDE Protocol</vt:lpstr>
      <vt:lpstr>ABCDE Protocol</vt:lpstr>
      <vt:lpstr>ABCDE Protocol</vt:lpstr>
      <vt:lpstr>ABCDE Protocol</vt:lpstr>
      <vt:lpstr>BREAKS Model</vt:lpstr>
      <vt:lpstr>NURSE Mnemonic</vt:lpstr>
      <vt:lpstr>Bad News in Obstetrics</vt:lpstr>
      <vt:lpstr>Bad News in Pediatrics</vt:lpstr>
      <vt:lpstr>Bad News in Pediatrics</vt:lpstr>
      <vt:lpstr>Putting It All Together</vt:lpstr>
      <vt:lpstr>Putting It All Together</vt:lpstr>
      <vt:lpstr>Resident Survey</vt:lpstr>
      <vt:lpstr>Resident Survey</vt:lpstr>
      <vt:lpstr>Resident Survey</vt:lpstr>
      <vt:lpstr>Resident Survey</vt:lpstr>
      <vt:lpstr>References</vt:lpstr>
      <vt:lpstr>Questions???</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Fields, Scott</dc:creator>
  <cp:lastModifiedBy>Fields, Scott</cp:lastModifiedBy>
  <cp:revision>10</cp:revision>
  <dcterms:created xsi:type="dcterms:W3CDTF">2023-08-21T17:22:29Z</dcterms:created>
  <dcterms:modified xsi:type="dcterms:W3CDTF">2023-09-25T13:42:42Z</dcterms:modified>
</cp:coreProperties>
</file>