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71" r:id="rId4"/>
    <p:sldId id="257" r:id="rId5"/>
    <p:sldId id="259" r:id="rId6"/>
    <p:sldId id="261" r:id="rId7"/>
    <p:sldId id="262" r:id="rId8"/>
    <p:sldId id="260" r:id="rId9"/>
    <p:sldId id="264" r:id="rId10"/>
    <p:sldId id="267" r:id="rId11"/>
    <p:sldId id="268" r:id="rId12"/>
    <p:sldId id="265" r:id="rId13"/>
    <p:sldId id="266" r:id="rId14"/>
    <p:sldId id="263"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7" d="100"/>
          <a:sy n="97" d="100"/>
        </p:scale>
        <p:origin x="246"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smtClean="0"/>
              <a:t>Deaths/100,000 – High Income vs. Africa Region</a:t>
            </a:r>
            <a:endParaRPr lang="en-US" sz="2000" dirty="0"/>
          </a:p>
        </c:rich>
      </c:tx>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519932291072314E-2"/>
          <c:y val="0.12852248323468707"/>
          <c:w val="0.94348006770892767"/>
          <c:h val="0.71045388797652587"/>
        </c:manualLayout>
      </c:layout>
      <c:barChart>
        <c:barDir val="col"/>
        <c:grouping val="clustered"/>
        <c:varyColors val="0"/>
        <c:ser>
          <c:idx val="0"/>
          <c:order val="0"/>
          <c:tx>
            <c:strRef>
              <c:f>Sheet1!$B$1</c:f>
              <c:strCache>
                <c:ptCount val="1"/>
                <c:pt idx="0">
                  <c:v>High Income Deaths 2015</c:v>
                </c:pt>
              </c:strCache>
            </c:strRef>
          </c:tx>
          <c:spPr>
            <a:solidFill>
              <a:schemeClr val="accent1"/>
            </a:solidFill>
            <a:ln>
              <a:noFill/>
            </a:ln>
            <a:effectLst/>
          </c:spPr>
          <c:invertIfNegative val="0"/>
          <c:cat>
            <c:strRef>
              <c:f>Sheet1!$A$2:$A$4</c:f>
              <c:strCache>
                <c:ptCount val="2"/>
                <c:pt idx="0">
                  <c:v>CVD</c:v>
                </c:pt>
                <c:pt idx="1">
                  <c:v>Inf. Disease</c:v>
                </c:pt>
              </c:strCache>
            </c:strRef>
          </c:cat>
          <c:val>
            <c:numRef>
              <c:f>Sheet1!$B$2:$B$4</c:f>
              <c:numCache>
                <c:formatCode>General</c:formatCode>
                <c:ptCount val="3"/>
                <c:pt idx="0">
                  <c:v>174</c:v>
                </c:pt>
                <c:pt idx="1">
                  <c:v>39</c:v>
                </c:pt>
              </c:numCache>
            </c:numRef>
          </c:val>
        </c:ser>
        <c:ser>
          <c:idx val="1"/>
          <c:order val="1"/>
          <c:tx>
            <c:strRef>
              <c:f>Sheet1!$C$1</c:f>
              <c:strCache>
                <c:ptCount val="1"/>
                <c:pt idx="0">
                  <c:v>High Income Deaths 2030</c:v>
                </c:pt>
              </c:strCache>
            </c:strRef>
          </c:tx>
          <c:spPr>
            <a:solidFill>
              <a:schemeClr val="accent2"/>
            </a:solidFill>
            <a:ln>
              <a:noFill/>
            </a:ln>
            <a:effectLst/>
          </c:spPr>
          <c:invertIfNegative val="0"/>
          <c:cat>
            <c:strRef>
              <c:f>Sheet1!$A$2:$A$4</c:f>
              <c:strCache>
                <c:ptCount val="2"/>
                <c:pt idx="0">
                  <c:v>CVD</c:v>
                </c:pt>
                <c:pt idx="1">
                  <c:v>Inf. Disease</c:v>
                </c:pt>
              </c:strCache>
            </c:strRef>
          </c:cat>
          <c:val>
            <c:numRef>
              <c:f>Sheet1!$C$2:$C$4</c:f>
              <c:numCache>
                <c:formatCode>0</c:formatCode>
                <c:ptCount val="3"/>
                <c:pt idx="0">
                  <c:v>190</c:v>
                </c:pt>
                <c:pt idx="1">
                  <c:v>52</c:v>
                </c:pt>
              </c:numCache>
            </c:numRef>
          </c:val>
        </c:ser>
        <c:ser>
          <c:idx val="2"/>
          <c:order val="2"/>
          <c:tx>
            <c:strRef>
              <c:f>Sheet1!$D$1</c:f>
              <c:strCache>
                <c:ptCount val="1"/>
                <c:pt idx="0">
                  <c:v>Africa Deaths/100,000 2015</c:v>
                </c:pt>
              </c:strCache>
            </c:strRef>
          </c:tx>
          <c:spPr>
            <a:solidFill>
              <a:schemeClr val="accent3"/>
            </a:solidFill>
            <a:ln>
              <a:noFill/>
            </a:ln>
            <a:effectLst/>
          </c:spPr>
          <c:invertIfNegative val="0"/>
          <c:cat>
            <c:strRef>
              <c:f>Sheet1!$A$2:$A$4</c:f>
              <c:strCache>
                <c:ptCount val="2"/>
                <c:pt idx="0">
                  <c:v>CVD</c:v>
                </c:pt>
                <c:pt idx="1">
                  <c:v>Inf. Disease</c:v>
                </c:pt>
              </c:strCache>
            </c:strRef>
          </c:cat>
          <c:val>
            <c:numRef>
              <c:f>Sheet1!$D$2:$D$4</c:f>
              <c:numCache>
                <c:formatCode>General</c:formatCode>
                <c:ptCount val="3"/>
                <c:pt idx="0">
                  <c:v>94</c:v>
                </c:pt>
                <c:pt idx="1">
                  <c:v>303</c:v>
                </c:pt>
              </c:numCache>
            </c:numRef>
          </c:val>
        </c:ser>
        <c:ser>
          <c:idx val="3"/>
          <c:order val="3"/>
          <c:tx>
            <c:strRef>
              <c:f>Sheet1!$E$1</c:f>
              <c:strCache>
                <c:ptCount val="1"/>
                <c:pt idx="0">
                  <c:v>Africa Deaths 2030</c:v>
                </c:pt>
              </c:strCache>
            </c:strRef>
          </c:tx>
          <c:spPr>
            <a:solidFill>
              <a:schemeClr val="accent4"/>
            </a:solidFill>
            <a:ln>
              <a:noFill/>
            </a:ln>
            <a:effectLst/>
          </c:spPr>
          <c:invertIfNegative val="0"/>
          <c:cat>
            <c:strRef>
              <c:f>Sheet1!$A$2:$A$4</c:f>
              <c:strCache>
                <c:ptCount val="2"/>
                <c:pt idx="0">
                  <c:v>CVD</c:v>
                </c:pt>
                <c:pt idx="1">
                  <c:v>Inf. Disease</c:v>
                </c:pt>
              </c:strCache>
            </c:strRef>
          </c:cat>
          <c:val>
            <c:numRef>
              <c:f>Sheet1!$E$2:$E$4</c:f>
              <c:numCache>
                <c:formatCode>0</c:formatCode>
                <c:ptCount val="3"/>
                <c:pt idx="0">
                  <c:v>113</c:v>
                </c:pt>
                <c:pt idx="1">
                  <c:v>229</c:v>
                </c:pt>
              </c:numCache>
            </c:numRef>
          </c:val>
        </c:ser>
        <c:dLbls>
          <c:showLegendKey val="0"/>
          <c:showVal val="0"/>
          <c:showCatName val="0"/>
          <c:showSerName val="0"/>
          <c:showPercent val="0"/>
          <c:showBubbleSize val="0"/>
        </c:dLbls>
        <c:gapWidth val="219"/>
        <c:overlap val="-27"/>
        <c:axId val="1803576624"/>
        <c:axId val="1803583152"/>
      </c:barChart>
      <c:catAx>
        <c:axId val="180357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803583152"/>
        <c:crosses val="autoZero"/>
        <c:auto val="1"/>
        <c:lblAlgn val="ctr"/>
        <c:lblOffset val="100"/>
        <c:noMultiLvlLbl val="0"/>
      </c:catAx>
      <c:valAx>
        <c:axId val="1803583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03576624"/>
        <c:crosses val="autoZero"/>
        <c:crossBetween val="between"/>
      </c:valAx>
      <c:spPr>
        <a:noFill/>
        <a:ln>
          <a:solidFill>
            <a:schemeClr val="accent1"/>
          </a:solidFill>
        </a:ln>
        <a:effectLst/>
      </c:spPr>
    </c:plotArea>
    <c:legend>
      <c:legendPos val="r"/>
      <c:layout>
        <c:manualLayout>
          <c:xMode val="edge"/>
          <c:yMode val="edge"/>
          <c:x val="0.68734309026589069"/>
          <c:y val="0.4224392877543921"/>
          <c:w val="0.27817404617901026"/>
          <c:h val="0.2831974084967819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0.10631</cdr:x>
      <cdr:y>0.35337</cdr:y>
    </cdr:from>
    <cdr:to>
      <cdr:x>0.17786</cdr:x>
      <cdr:y>0.42544</cdr:y>
    </cdr:to>
    <cdr:sp macro="" textlink="">
      <cdr:nvSpPr>
        <cdr:cNvPr id="2" name="TextBox 1"/>
        <cdr:cNvSpPr txBox="1"/>
      </cdr:nvSpPr>
      <cdr:spPr>
        <a:xfrm xmlns:a="http://schemas.openxmlformats.org/drawingml/2006/main">
          <a:off x="1117922" y="1759352"/>
          <a:ext cx="752353" cy="3588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9.1 %</a:t>
          </a:r>
          <a:endParaRPr lang="en-US" sz="1800" dirty="0"/>
        </a:p>
      </cdr:txBody>
    </cdr:sp>
  </cdr:relSizeAnchor>
  <cdr:relSizeAnchor xmlns:cdr="http://schemas.openxmlformats.org/drawingml/2006/chartDrawing">
    <cdr:from>
      <cdr:x>0.23509</cdr:x>
      <cdr:y>0.53936</cdr:y>
    </cdr:from>
    <cdr:to>
      <cdr:x>0.31985</cdr:x>
      <cdr:y>0.59748</cdr:y>
    </cdr:to>
    <cdr:sp macro="" textlink="">
      <cdr:nvSpPr>
        <cdr:cNvPr id="3" name="TextBox 2"/>
        <cdr:cNvSpPr txBox="1"/>
      </cdr:nvSpPr>
      <cdr:spPr>
        <a:xfrm xmlns:a="http://schemas.openxmlformats.org/drawingml/2006/main">
          <a:off x="2472159" y="2685327"/>
          <a:ext cx="891251" cy="2893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20.2 %</a:t>
          </a:r>
          <a:endParaRPr lang="en-US" sz="1800" dirty="0"/>
        </a:p>
      </cdr:txBody>
    </cdr:sp>
  </cdr:relSizeAnchor>
  <cdr:relSizeAnchor xmlns:cdr="http://schemas.openxmlformats.org/drawingml/2006/chartDrawing">
    <cdr:from>
      <cdr:x>0.42662</cdr:x>
      <cdr:y>0.66258</cdr:y>
    </cdr:from>
    <cdr:to>
      <cdr:x>0.51358</cdr:x>
      <cdr:y>0.71837</cdr:y>
    </cdr:to>
    <cdr:sp macro="" textlink="">
      <cdr:nvSpPr>
        <cdr:cNvPr id="4" name="TextBox 3"/>
        <cdr:cNvSpPr txBox="1"/>
      </cdr:nvSpPr>
      <cdr:spPr>
        <a:xfrm xmlns:a="http://schemas.openxmlformats.org/drawingml/2006/main">
          <a:off x="4486154" y="3298785"/>
          <a:ext cx="914400" cy="2777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33.3%</a:t>
          </a:r>
          <a:endParaRPr lang="en-US" sz="1800" dirty="0"/>
        </a:p>
      </cdr:txBody>
    </cdr:sp>
  </cdr:relSizeAnchor>
  <cdr:relSizeAnchor xmlns:cdr="http://schemas.openxmlformats.org/drawingml/2006/chartDrawing">
    <cdr:from>
      <cdr:x>0.56311</cdr:x>
      <cdr:y>0.14422</cdr:y>
    </cdr:from>
    <cdr:to>
      <cdr:x>0.64676</cdr:x>
      <cdr:y>0.20234</cdr:y>
    </cdr:to>
    <cdr:sp macro="" textlink="">
      <cdr:nvSpPr>
        <cdr:cNvPr id="5" name="TextBox 4"/>
        <cdr:cNvSpPr txBox="1"/>
      </cdr:nvSpPr>
      <cdr:spPr>
        <a:xfrm xmlns:a="http://schemas.openxmlformats.org/drawingml/2006/main">
          <a:off x="5921415" y="718022"/>
          <a:ext cx="879676" cy="2893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smtClean="0"/>
            <a:t>-24.4%</a:t>
          </a:r>
          <a:endParaRPr 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B0882E-9DF2-4480-BC70-65FC92727EBC}" type="datetimeFigureOut">
              <a:rPr lang="en-US" smtClean="0"/>
              <a:t>10/2/2017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CAE2D8-B895-4D1B-AF6E-F84E4D786782}" type="slidenum">
              <a:rPr lang="en-US" smtClean="0"/>
              <a:t>‹#›</a:t>
            </a:fld>
            <a:endParaRPr lang="en-US"/>
          </a:p>
        </p:txBody>
      </p:sp>
    </p:spTree>
    <p:extLst>
      <p:ext uri="{BB962C8B-B14F-4D97-AF65-F5344CB8AC3E}">
        <p14:creationId xmlns:p14="http://schemas.microsoft.com/office/powerpoint/2010/main" val="65401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CAE2D8-B895-4D1B-AF6E-F84E4D786782}" type="slidenum">
              <a:rPr lang="en-US" smtClean="0"/>
              <a:t>1</a:t>
            </a:fld>
            <a:endParaRPr lang="en-US"/>
          </a:p>
        </p:txBody>
      </p:sp>
    </p:spTree>
    <p:extLst>
      <p:ext uri="{BB962C8B-B14F-4D97-AF65-F5344CB8AC3E}">
        <p14:creationId xmlns:p14="http://schemas.microsoft.com/office/powerpoint/2010/main" val="2192413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4644" indent="-294094">
              <a:defRPr>
                <a:solidFill>
                  <a:schemeClr val="tx1"/>
                </a:solidFill>
                <a:latin typeface="Arial" panose="020B0604020202020204" pitchFamily="34" charset="0"/>
                <a:cs typeface="Arial" panose="020B0604020202020204" pitchFamily="34" charset="0"/>
              </a:defRPr>
            </a:lvl2pPr>
            <a:lvl3pPr marL="1176376" indent="-235275">
              <a:defRPr>
                <a:solidFill>
                  <a:schemeClr val="tx1"/>
                </a:solidFill>
                <a:latin typeface="Arial" panose="020B0604020202020204" pitchFamily="34" charset="0"/>
                <a:cs typeface="Arial" panose="020B0604020202020204" pitchFamily="34" charset="0"/>
              </a:defRPr>
            </a:lvl3pPr>
            <a:lvl4pPr marL="1646926" indent="-235275">
              <a:defRPr>
                <a:solidFill>
                  <a:schemeClr val="tx1"/>
                </a:solidFill>
                <a:latin typeface="Arial" panose="020B0604020202020204" pitchFamily="34" charset="0"/>
                <a:cs typeface="Arial" panose="020B0604020202020204" pitchFamily="34" charset="0"/>
              </a:defRPr>
            </a:lvl4pPr>
            <a:lvl5pPr marL="2117476" indent="-235275">
              <a:defRPr>
                <a:solidFill>
                  <a:schemeClr val="tx1"/>
                </a:solidFill>
                <a:latin typeface="Arial" panose="020B0604020202020204" pitchFamily="34" charset="0"/>
                <a:cs typeface="Arial" panose="020B0604020202020204" pitchFamily="34" charset="0"/>
              </a:defRPr>
            </a:lvl5pPr>
            <a:lvl6pPr marL="2588026" indent="-235275"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58577" indent="-235275"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29127" indent="-235275"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99677" indent="-235275"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5C239-9C28-4C38-A5DC-67B0821298E0}" type="slidenum">
              <a:rPr lang="en-US"/>
              <a:pPr/>
              <a:t>6</a:t>
            </a:fld>
            <a:endParaRPr lang="en-US"/>
          </a:p>
        </p:txBody>
      </p:sp>
      <p:sp>
        <p:nvSpPr>
          <p:cNvPr id="37891" name="Rectangle 2"/>
          <p:cNvSpPr>
            <a:spLocks noGrp="1" noRot="1" noChangeAspect="1" noChangeArrowheads="1" noTextEdit="1"/>
          </p:cNvSpPr>
          <p:nvPr>
            <p:ph type="sldImg"/>
          </p:nvPr>
        </p:nvSpPr>
        <p:spPr bwMode="auto">
          <a:xfrm>
            <a:off x="280988" y="738188"/>
            <a:ext cx="6473825" cy="3641725"/>
          </a:xfrm>
          <a:noFill/>
          <a:ln cap="flat">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428170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4EC63E-B141-418E-8BA9-C8E9D1A9E593}" type="datetime1">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3024060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EBC10-5EB4-4D1F-A29D-DC2F28DA494F}" type="datetime1">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10445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B6E75-E489-48D0-B9A7-83B78AF56692}" type="datetime1">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9571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4AB429-C306-4F0A-B3FF-75E8F56B8129}" type="datetime1">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39514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923FAC-2E95-483B-A5FC-0A1DA4F1AE8A}" type="datetime1">
              <a:rPr lang="en-US" smtClean="0"/>
              <a:t>10/2/2017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344762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402C79-D77D-489C-B9C3-2B94F076BEB8}" type="datetime1">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408705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5D1003-F0E4-41A4-A1EF-6DA45B952D79}" type="datetime1">
              <a:rPr lang="en-US" smtClean="0"/>
              <a:t>10/2/2017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58962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07E6C4-ED82-431C-8646-A0CC97F43EC0}" type="datetime1">
              <a:rPr lang="en-US" smtClean="0"/>
              <a:t>10/2/2017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2072000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44DD1-DD5D-45E2-B72F-EF0FC3334E3E}" type="datetime1">
              <a:rPr lang="en-US" smtClean="0"/>
              <a:t>10/2/2017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1021048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74CD10-EDCB-4350-AC59-9DF4F0B27413}" type="datetime1">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145205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E03F8-EA2B-498C-B171-D8683F7D65C4}" type="datetime1">
              <a:rPr lang="en-US" smtClean="0"/>
              <a:t>10/2/2017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3A827-7EA9-42E5-B3FD-84CEFFC9F024}" type="slidenum">
              <a:rPr lang="en-US" smtClean="0"/>
              <a:t>‹#›</a:t>
            </a:fld>
            <a:endParaRPr lang="en-US"/>
          </a:p>
        </p:txBody>
      </p:sp>
    </p:spTree>
    <p:extLst>
      <p:ext uri="{BB962C8B-B14F-4D97-AF65-F5344CB8AC3E}">
        <p14:creationId xmlns:p14="http://schemas.microsoft.com/office/powerpoint/2010/main" val="2887093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5A33-76BD-4B35-9694-A4CDBCEC674E}" type="datetime1">
              <a:rPr lang="en-US" smtClean="0"/>
              <a:t>10/2/2017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3A827-7EA9-42E5-B3FD-84CEFFC9F024}" type="slidenum">
              <a:rPr lang="en-US" smtClean="0"/>
              <a:t>‹#›</a:t>
            </a:fld>
            <a:endParaRPr lang="en-US"/>
          </a:p>
        </p:txBody>
      </p:sp>
    </p:spTree>
    <p:extLst>
      <p:ext uri="{BB962C8B-B14F-4D97-AF65-F5344CB8AC3E}">
        <p14:creationId xmlns:p14="http://schemas.microsoft.com/office/powerpoint/2010/main" val="3735245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Management of Cardiac Disease in the Developing World</a:t>
            </a:r>
            <a:endParaRPr lang="en-US" dirty="0"/>
          </a:p>
        </p:txBody>
      </p:sp>
      <p:sp>
        <p:nvSpPr>
          <p:cNvPr id="3" name="Subtitle 2"/>
          <p:cNvSpPr>
            <a:spLocks noGrp="1"/>
          </p:cNvSpPr>
          <p:nvPr>
            <p:ph type="subTitle" idx="1"/>
          </p:nvPr>
        </p:nvSpPr>
        <p:spPr/>
        <p:txBody>
          <a:bodyPr>
            <a:normAutofit lnSpcReduction="10000"/>
          </a:bodyPr>
          <a:lstStyle/>
          <a:p>
            <a:endParaRPr lang="en-US" dirty="0" smtClean="0"/>
          </a:p>
          <a:p>
            <a:r>
              <a:rPr lang="en-US" dirty="0" smtClean="0"/>
              <a:t>Dr. Calvin Wilson</a:t>
            </a:r>
          </a:p>
          <a:p>
            <a:r>
              <a:rPr lang="en-US" dirty="0" smtClean="0"/>
              <a:t>Clinical Professor of Family Medicine</a:t>
            </a:r>
          </a:p>
          <a:p>
            <a:r>
              <a:rPr lang="en-US" dirty="0" smtClean="0"/>
              <a:t>University of Colorado Anschutz School of Medicine</a:t>
            </a:r>
            <a:endParaRPr lang="en-US" dirty="0"/>
          </a:p>
        </p:txBody>
      </p:sp>
      <p:sp>
        <p:nvSpPr>
          <p:cNvPr id="4" name="Slide Number Placeholder 3"/>
          <p:cNvSpPr>
            <a:spLocks noGrp="1"/>
          </p:cNvSpPr>
          <p:nvPr>
            <p:ph type="sldNum" sz="quarter" idx="12"/>
          </p:nvPr>
        </p:nvSpPr>
        <p:spPr/>
        <p:txBody>
          <a:bodyPr/>
          <a:lstStyle/>
          <a:p>
            <a:fld id="{D013A827-7EA9-42E5-B3FD-84CEFFC9F024}" type="slidenum">
              <a:rPr lang="en-US" smtClean="0"/>
              <a:t>1</a:t>
            </a:fld>
            <a:endParaRPr lang="en-US"/>
          </a:p>
        </p:txBody>
      </p:sp>
    </p:spTree>
    <p:extLst>
      <p:ext uri="{BB962C8B-B14F-4D97-AF65-F5344CB8AC3E}">
        <p14:creationId xmlns:p14="http://schemas.microsoft.com/office/powerpoint/2010/main" val="409573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to CVD Management in Developing World</a:t>
            </a:r>
            <a:endParaRPr lang="en-US" dirty="0"/>
          </a:p>
        </p:txBody>
      </p:sp>
      <p:sp>
        <p:nvSpPr>
          <p:cNvPr id="3" name="Content Placeholder 2"/>
          <p:cNvSpPr>
            <a:spLocks noGrp="1"/>
          </p:cNvSpPr>
          <p:nvPr>
            <p:ph idx="1"/>
          </p:nvPr>
        </p:nvSpPr>
        <p:spPr>
          <a:xfrm>
            <a:off x="1295400" y="1848465"/>
            <a:ext cx="9753600" cy="4171336"/>
          </a:xfrm>
        </p:spPr>
        <p:txBody>
          <a:bodyPr/>
          <a:lstStyle/>
          <a:p>
            <a:r>
              <a:rPr lang="en-US" sz="3000" dirty="0"/>
              <a:t>Medical care is hospital based, and focuses on curative, acute care</a:t>
            </a:r>
          </a:p>
          <a:p>
            <a:r>
              <a:rPr lang="en-US" sz="3000" dirty="0"/>
              <a:t>No strategies or structure for long-term management of </a:t>
            </a:r>
            <a:r>
              <a:rPr lang="en-US" sz="3000" dirty="0" smtClean="0"/>
              <a:t>cardiovascular disease</a:t>
            </a:r>
            <a:endParaRPr lang="en-US" sz="3000" dirty="0"/>
          </a:p>
          <a:p>
            <a:r>
              <a:rPr lang="en-US" sz="3000" dirty="0"/>
              <a:t>Very little implementation of </a:t>
            </a:r>
            <a:r>
              <a:rPr lang="en-US" sz="3000" dirty="0" smtClean="0"/>
              <a:t>CVD preventive </a:t>
            </a:r>
            <a:r>
              <a:rPr lang="en-US" sz="3000" dirty="0"/>
              <a:t>care or community-based disease screening</a:t>
            </a:r>
          </a:p>
          <a:p>
            <a:r>
              <a:rPr lang="en-US" sz="3000" dirty="0"/>
              <a:t>Community health facilities staffed by non-physicians trained only in acute, curative care</a:t>
            </a:r>
          </a:p>
          <a:p>
            <a:endParaRPr lang="en-US" dirty="0"/>
          </a:p>
        </p:txBody>
      </p:sp>
      <p:sp>
        <p:nvSpPr>
          <p:cNvPr id="4" name="Slide Number Placeholder 3"/>
          <p:cNvSpPr>
            <a:spLocks noGrp="1"/>
          </p:cNvSpPr>
          <p:nvPr>
            <p:ph type="sldNum" sz="quarter" idx="10"/>
          </p:nvPr>
        </p:nvSpPr>
        <p:spPr>
          <a:xfrm>
            <a:off x="10825316" y="6297357"/>
            <a:ext cx="528484" cy="365125"/>
          </a:xfrm>
        </p:spPr>
        <p:txBody>
          <a:bodyPr/>
          <a:lstStyle/>
          <a:p>
            <a:fld id="{BF25531C-F3B7-4618-9A07-E14445AD441B}" type="slidenum">
              <a:rPr lang="en-US" smtClean="0"/>
              <a:pPr/>
              <a:t>10</a:t>
            </a:fld>
            <a:endParaRPr lang="en-US"/>
          </a:p>
        </p:txBody>
      </p:sp>
    </p:spTree>
    <p:extLst>
      <p:ext uri="{BB962C8B-B14F-4D97-AF65-F5344CB8AC3E}">
        <p14:creationId xmlns:p14="http://schemas.microsoft.com/office/powerpoint/2010/main" val="3090207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Barriers to </a:t>
            </a:r>
            <a:r>
              <a:rPr lang="en-US" dirty="0" smtClean="0"/>
              <a:t>CVD Management </a:t>
            </a:r>
            <a:r>
              <a:rPr lang="en-US" dirty="0"/>
              <a:t>in Developing World</a:t>
            </a:r>
          </a:p>
        </p:txBody>
      </p:sp>
      <p:sp>
        <p:nvSpPr>
          <p:cNvPr id="3" name="Content Placeholder 2"/>
          <p:cNvSpPr>
            <a:spLocks noGrp="1"/>
          </p:cNvSpPr>
          <p:nvPr>
            <p:ph idx="1"/>
          </p:nvPr>
        </p:nvSpPr>
        <p:spPr>
          <a:xfrm>
            <a:off x="1219200" y="1818968"/>
            <a:ext cx="9982200" cy="4307196"/>
          </a:xfrm>
        </p:spPr>
        <p:txBody>
          <a:bodyPr/>
          <a:lstStyle/>
          <a:p>
            <a:r>
              <a:rPr lang="en-US" dirty="0" smtClean="0"/>
              <a:t>Limited selection of cardio-active and diabetic medications</a:t>
            </a:r>
          </a:p>
          <a:p>
            <a:r>
              <a:rPr lang="en-US" dirty="0" smtClean="0"/>
              <a:t>Lack of public awareness of cardiac disease symptoms and risks</a:t>
            </a:r>
          </a:p>
          <a:p>
            <a:r>
              <a:rPr lang="en-US" dirty="0" smtClean="0"/>
              <a:t>Late presentation of patients – only when complications apparent</a:t>
            </a:r>
          </a:p>
          <a:p>
            <a:r>
              <a:rPr lang="en-US" dirty="0" smtClean="0"/>
              <a:t>Limited access to palliative care and attention</a:t>
            </a:r>
            <a:endParaRPr lang="en-US" dirty="0"/>
          </a:p>
        </p:txBody>
      </p:sp>
      <p:sp>
        <p:nvSpPr>
          <p:cNvPr id="4" name="Slide Number Placeholder 3"/>
          <p:cNvSpPr>
            <a:spLocks noGrp="1"/>
          </p:cNvSpPr>
          <p:nvPr>
            <p:ph type="sldNum" sz="quarter" idx="10"/>
          </p:nvPr>
        </p:nvSpPr>
        <p:spPr>
          <a:xfrm>
            <a:off x="10864645" y="6254444"/>
            <a:ext cx="489155" cy="365125"/>
          </a:xfrm>
        </p:spPr>
        <p:txBody>
          <a:bodyPr/>
          <a:lstStyle/>
          <a:p>
            <a:fld id="{BF25531C-F3B7-4618-9A07-E14445AD441B}" type="slidenum">
              <a:rPr lang="en-US" smtClean="0"/>
              <a:pPr/>
              <a:t>11</a:t>
            </a:fld>
            <a:endParaRPr lang="en-US" dirty="0"/>
          </a:p>
        </p:txBody>
      </p:sp>
    </p:spTree>
    <p:extLst>
      <p:ext uri="{BB962C8B-B14F-4D97-AF65-F5344CB8AC3E}">
        <p14:creationId xmlns:p14="http://schemas.microsoft.com/office/powerpoint/2010/main" val="399469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Strategies for Cardiac Disease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14875090"/>
              </p:ext>
            </p:extLst>
          </p:nvPr>
        </p:nvGraphicFramePr>
        <p:xfrm>
          <a:off x="1111046" y="1524000"/>
          <a:ext cx="9379974" cy="4526280"/>
        </p:xfrm>
        <a:graphic>
          <a:graphicData uri="http://schemas.openxmlformats.org/drawingml/2006/table">
            <a:tbl>
              <a:tblPr firstRow="1" bandRow="1">
                <a:tableStyleId>{5C22544A-7EE6-4342-B048-85BDC9FD1C3A}</a:tableStyleId>
              </a:tblPr>
              <a:tblGrid>
                <a:gridCol w="2153695"/>
                <a:gridCol w="3377500"/>
                <a:gridCol w="3848779"/>
              </a:tblGrid>
              <a:tr h="684532">
                <a:tc>
                  <a:txBody>
                    <a:bodyPr/>
                    <a:lstStyle/>
                    <a:p>
                      <a:pPr algn="ctr"/>
                      <a:r>
                        <a:rPr lang="en-US" sz="2400" dirty="0" smtClean="0">
                          <a:solidFill>
                            <a:schemeClr val="tx1"/>
                          </a:solidFill>
                        </a:rPr>
                        <a:t>Risk</a:t>
                      </a:r>
                      <a:endParaRPr lang="en-US" sz="2400" dirty="0">
                        <a:solidFill>
                          <a:schemeClr val="tx1"/>
                        </a:solidFill>
                      </a:endParaRPr>
                    </a:p>
                  </a:txBody>
                  <a:tcPr/>
                </a:tc>
                <a:tc>
                  <a:txBody>
                    <a:bodyPr/>
                    <a:lstStyle/>
                    <a:p>
                      <a:pPr algn="ctr"/>
                      <a:r>
                        <a:rPr lang="en-US" sz="2400" dirty="0" smtClean="0">
                          <a:solidFill>
                            <a:schemeClr val="tx1"/>
                          </a:solidFill>
                        </a:rPr>
                        <a:t>Developed World</a:t>
                      </a:r>
                      <a:endParaRPr lang="en-US" sz="2400" dirty="0">
                        <a:solidFill>
                          <a:schemeClr val="tx1"/>
                        </a:solidFill>
                      </a:endParaRPr>
                    </a:p>
                  </a:txBody>
                  <a:tcPr/>
                </a:tc>
                <a:tc>
                  <a:txBody>
                    <a:bodyPr/>
                    <a:lstStyle/>
                    <a:p>
                      <a:pPr algn="ctr"/>
                      <a:r>
                        <a:rPr lang="en-US" sz="2400" dirty="0" smtClean="0">
                          <a:solidFill>
                            <a:schemeClr val="tx1"/>
                          </a:solidFill>
                        </a:rPr>
                        <a:t>Developing World</a:t>
                      </a:r>
                      <a:endParaRPr lang="en-US" sz="2400" dirty="0">
                        <a:solidFill>
                          <a:schemeClr val="tx1"/>
                        </a:solidFill>
                      </a:endParaRPr>
                    </a:p>
                  </a:txBody>
                  <a:tcPr/>
                </a:tc>
              </a:tr>
              <a:tr h="958345">
                <a:tc>
                  <a:txBody>
                    <a:bodyPr/>
                    <a:lstStyle/>
                    <a:p>
                      <a:r>
                        <a:rPr lang="en-US" sz="2400" dirty="0" smtClean="0"/>
                        <a:t>Smoking</a:t>
                      </a:r>
                      <a:endParaRPr lang="en-US" sz="2400" dirty="0"/>
                    </a:p>
                  </a:txBody>
                  <a:tcPr/>
                </a:tc>
                <a:tc>
                  <a:txBody>
                    <a:bodyPr/>
                    <a:lstStyle/>
                    <a:p>
                      <a:r>
                        <a:rPr lang="en-US" sz="2400" dirty="0" smtClean="0"/>
                        <a:t>Stop-</a:t>
                      </a:r>
                      <a:r>
                        <a:rPr lang="en-US" sz="2400" baseline="0" dirty="0" smtClean="0"/>
                        <a:t>smoking programs for smokers</a:t>
                      </a:r>
                      <a:endParaRPr lang="en-US" sz="2400" dirty="0"/>
                    </a:p>
                  </a:txBody>
                  <a:tcPr/>
                </a:tc>
                <a:tc>
                  <a:txBody>
                    <a:bodyPr/>
                    <a:lstStyle/>
                    <a:p>
                      <a:r>
                        <a:rPr lang="en-US" sz="2400" dirty="0" smtClean="0"/>
                        <a:t>Target young people; ventilated </a:t>
                      </a:r>
                      <a:r>
                        <a:rPr lang="en-US" sz="2400" dirty="0" err="1" smtClean="0"/>
                        <a:t>cookstoves</a:t>
                      </a:r>
                      <a:endParaRPr lang="en-US" sz="2400" dirty="0"/>
                    </a:p>
                  </a:txBody>
                  <a:tcPr/>
                </a:tc>
              </a:tr>
              <a:tr h="871723">
                <a:tc>
                  <a:txBody>
                    <a:bodyPr/>
                    <a:lstStyle/>
                    <a:p>
                      <a:r>
                        <a:rPr lang="en-US" sz="2400" dirty="0" smtClean="0"/>
                        <a:t>Obesity</a:t>
                      </a:r>
                      <a:endParaRPr lang="en-US" sz="2400" dirty="0"/>
                    </a:p>
                  </a:txBody>
                  <a:tcPr/>
                </a:tc>
                <a:tc>
                  <a:txBody>
                    <a:bodyPr/>
                    <a:lstStyle/>
                    <a:p>
                      <a:r>
                        <a:rPr lang="en-US" sz="2400" dirty="0" smtClean="0"/>
                        <a:t>Weight loss programs</a:t>
                      </a:r>
                      <a:endParaRPr lang="en-US" sz="2400" dirty="0"/>
                    </a:p>
                  </a:txBody>
                  <a:tcPr/>
                </a:tc>
                <a:tc>
                  <a:txBody>
                    <a:bodyPr/>
                    <a:lstStyle/>
                    <a:p>
                      <a:r>
                        <a:rPr lang="en-US" sz="2400" dirty="0" smtClean="0"/>
                        <a:t>Mold cultural beliefs about </a:t>
                      </a:r>
                      <a:r>
                        <a:rPr lang="en-US" sz="2400" dirty="0" err="1" smtClean="0"/>
                        <a:t>overnutrition</a:t>
                      </a:r>
                      <a:endParaRPr lang="en-US" sz="2400" dirty="0"/>
                    </a:p>
                  </a:txBody>
                  <a:tcPr/>
                </a:tc>
              </a:tr>
              <a:tr h="958345">
                <a:tc>
                  <a:txBody>
                    <a:bodyPr/>
                    <a:lstStyle/>
                    <a:p>
                      <a:r>
                        <a:rPr lang="en-US" sz="2400" dirty="0" err="1" smtClean="0"/>
                        <a:t>Atherogenic</a:t>
                      </a:r>
                      <a:r>
                        <a:rPr lang="en-US" sz="2400" dirty="0" smtClean="0"/>
                        <a:t> diet</a:t>
                      </a:r>
                      <a:endParaRPr lang="en-US" sz="2400" dirty="0"/>
                    </a:p>
                  </a:txBody>
                  <a:tcPr/>
                </a:tc>
                <a:tc>
                  <a:txBody>
                    <a:bodyPr/>
                    <a:lstStyle/>
                    <a:p>
                      <a:r>
                        <a:rPr lang="en-US" sz="2400" dirty="0" smtClean="0"/>
                        <a:t>Public education regarding saturated</a:t>
                      </a:r>
                      <a:r>
                        <a:rPr lang="en-US" sz="2400" baseline="0" dirty="0" smtClean="0"/>
                        <a:t> </a:t>
                      </a:r>
                      <a:r>
                        <a:rPr lang="en-US" sz="2400" dirty="0" smtClean="0"/>
                        <a:t>and</a:t>
                      </a:r>
                      <a:r>
                        <a:rPr lang="en-US" sz="2400" baseline="0" dirty="0" smtClean="0"/>
                        <a:t> trans-fats</a:t>
                      </a:r>
                      <a:endParaRPr lang="en-US" sz="2400" dirty="0"/>
                    </a:p>
                  </a:txBody>
                  <a:tcPr/>
                </a:tc>
                <a:tc>
                  <a:txBody>
                    <a:bodyPr/>
                    <a:lstStyle/>
                    <a:p>
                      <a:r>
                        <a:rPr lang="en-US" sz="2400" dirty="0" smtClean="0"/>
                        <a:t>Public</a:t>
                      </a:r>
                      <a:r>
                        <a:rPr lang="en-US" sz="2400" baseline="0" dirty="0" smtClean="0"/>
                        <a:t> education, negotiate cultural beliefs about common foods</a:t>
                      </a:r>
                      <a:endParaRPr lang="en-US" sz="2400" dirty="0"/>
                    </a:p>
                  </a:txBody>
                  <a:tcPr/>
                </a:tc>
              </a:tr>
              <a:tr h="555232">
                <a:tc>
                  <a:txBody>
                    <a:bodyPr/>
                    <a:lstStyle/>
                    <a:p>
                      <a:r>
                        <a:rPr lang="en-US" sz="2400" dirty="0" smtClean="0"/>
                        <a:t>Inactivity</a:t>
                      </a:r>
                      <a:endParaRPr lang="en-US" sz="2400" dirty="0"/>
                    </a:p>
                  </a:txBody>
                  <a:tcPr/>
                </a:tc>
                <a:tc>
                  <a:txBody>
                    <a:bodyPr/>
                    <a:lstStyle/>
                    <a:p>
                      <a:r>
                        <a:rPr lang="en-US" sz="2400" dirty="0" smtClean="0"/>
                        <a:t>Personal</a:t>
                      </a:r>
                      <a:r>
                        <a:rPr lang="en-US" sz="2400" baseline="0" dirty="0" smtClean="0"/>
                        <a:t> and group exercise </a:t>
                      </a:r>
                      <a:endParaRPr lang="en-US" sz="2400" dirty="0"/>
                    </a:p>
                  </a:txBody>
                  <a:tcPr/>
                </a:tc>
                <a:tc>
                  <a:txBody>
                    <a:bodyPr/>
                    <a:lstStyle/>
                    <a:p>
                      <a:r>
                        <a:rPr lang="en-US" sz="2400" dirty="0" smtClean="0"/>
                        <a:t>Encourage normal walking</a:t>
                      </a:r>
                      <a:endParaRPr lang="en-US" sz="2400" dirty="0"/>
                    </a:p>
                  </a:txBody>
                  <a:tcPr/>
                </a:tc>
              </a:tr>
            </a:tbl>
          </a:graphicData>
        </a:graphic>
      </p:graphicFrame>
      <p:sp>
        <p:nvSpPr>
          <p:cNvPr id="4" name="Slide Number Placeholder 3"/>
          <p:cNvSpPr>
            <a:spLocks noGrp="1"/>
          </p:cNvSpPr>
          <p:nvPr>
            <p:ph type="sldNum" sz="quarter" idx="10"/>
          </p:nvPr>
        </p:nvSpPr>
        <p:spPr>
          <a:xfrm>
            <a:off x="10638503" y="6258027"/>
            <a:ext cx="715297" cy="365125"/>
          </a:xfrm>
        </p:spPr>
        <p:txBody>
          <a:bodyPr/>
          <a:lstStyle/>
          <a:p>
            <a:r>
              <a:rPr lang="en-US" dirty="0" smtClean="0"/>
              <a:t>11</a:t>
            </a:r>
            <a:endParaRPr lang="en-US" dirty="0"/>
          </a:p>
        </p:txBody>
      </p:sp>
    </p:spTree>
    <p:extLst>
      <p:ext uri="{BB962C8B-B14F-4D97-AF65-F5344CB8AC3E}">
        <p14:creationId xmlns:p14="http://schemas.microsoft.com/office/powerpoint/2010/main" val="155556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10540181" y="6218699"/>
            <a:ext cx="813619" cy="365125"/>
          </a:xfrm>
        </p:spPr>
        <p:txBody>
          <a:bodyPr/>
          <a:lstStyle/>
          <a:p>
            <a:r>
              <a:rPr lang="en-US" dirty="0" smtClean="0"/>
              <a:t>12</a:t>
            </a:r>
            <a:endParaRPr lang="en-US" dirty="0"/>
          </a:p>
        </p:txBody>
      </p:sp>
      <p:sp>
        <p:nvSpPr>
          <p:cNvPr id="2" name="Title 1"/>
          <p:cNvSpPr>
            <a:spLocks noGrp="1"/>
          </p:cNvSpPr>
          <p:nvPr>
            <p:ph type="title"/>
          </p:nvPr>
        </p:nvSpPr>
        <p:spPr>
          <a:xfrm>
            <a:off x="838200" y="335628"/>
            <a:ext cx="10515600" cy="1158875"/>
          </a:xfrm>
        </p:spPr>
        <p:txBody>
          <a:bodyPr/>
          <a:lstStyle/>
          <a:p>
            <a:r>
              <a:rPr lang="en-US" dirty="0"/>
              <a:t>Management Strategies for </a:t>
            </a:r>
            <a:r>
              <a:rPr lang="en-US" dirty="0" smtClean="0"/>
              <a:t>Cardiac Disease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26209143"/>
              </p:ext>
            </p:extLst>
          </p:nvPr>
        </p:nvGraphicFramePr>
        <p:xfrm>
          <a:off x="838200" y="1566125"/>
          <a:ext cx="10019071" cy="5017699"/>
        </p:xfrm>
        <a:graphic>
          <a:graphicData uri="http://schemas.openxmlformats.org/drawingml/2006/table">
            <a:tbl>
              <a:tblPr firstRow="1" bandRow="1">
                <a:tableStyleId>{5C22544A-7EE6-4342-B048-85BDC9FD1C3A}</a:tableStyleId>
              </a:tblPr>
              <a:tblGrid>
                <a:gridCol w="2330245"/>
                <a:gridCol w="3048000"/>
                <a:gridCol w="4640826"/>
              </a:tblGrid>
              <a:tr h="594003">
                <a:tc>
                  <a:txBody>
                    <a:bodyPr/>
                    <a:lstStyle/>
                    <a:p>
                      <a:pPr algn="ctr"/>
                      <a:r>
                        <a:rPr lang="en-US" sz="2400" dirty="0" smtClean="0">
                          <a:solidFill>
                            <a:schemeClr val="tx1"/>
                          </a:solidFill>
                        </a:rPr>
                        <a:t>Risk</a:t>
                      </a:r>
                      <a:endParaRPr lang="en-US" sz="2400" dirty="0">
                        <a:solidFill>
                          <a:schemeClr val="tx1"/>
                        </a:solidFill>
                      </a:endParaRPr>
                    </a:p>
                  </a:txBody>
                  <a:tcPr/>
                </a:tc>
                <a:tc>
                  <a:txBody>
                    <a:bodyPr/>
                    <a:lstStyle/>
                    <a:p>
                      <a:pPr algn="ctr"/>
                      <a:r>
                        <a:rPr lang="en-US" sz="2400" dirty="0" smtClean="0">
                          <a:solidFill>
                            <a:schemeClr val="tx1"/>
                          </a:solidFill>
                        </a:rPr>
                        <a:t>Developed World</a:t>
                      </a:r>
                      <a:endParaRPr lang="en-US" sz="2400" dirty="0">
                        <a:solidFill>
                          <a:schemeClr val="tx1"/>
                        </a:solidFill>
                      </a:endParaRPr>
                    </a:p>
                  </a:txBody>
                  <a:tcPr/>
                </a:tc>
                <a:tc>
                  <a:txBody>
                    <a:bodyPr/>
                    <a:lstStyle/>
                    <a:p>
                      <a:pPr algn="ctr"/>
                      <a:r>
                        <a:rPr lang="en-US" sz="2400" dirty="0" smtClean="0">
                          <a:solidFill>
                            <a:schemeClr val="tx1"/>
                          </a:solidFill>
                        </a:rPr>
                        <a:t>Developing World</a:t>
                      </a:r>
                      <a:endParaRPr lang="en-US" sz="2400" dirty="0">
                        <a:solidFill>
                          <a:schemeClr val="tx1"/>
                        </a:solidFill>
                      </a:endParaRPr>
                    </a:p>
                  </a:txBody>
                  <a:tcPr/>
                </a:tc>
              </a:tr>
              <a:tr h="1235526">
                <a:tc>
                  <a:txBody>
                    <a:bodyPr/>
                    <a:lstStyle/>
                    <a:p>
                      <a:r>
                        <a:rPr lang="en-US" sz="2200" dirty="0" smtClean="0"/>
                        <a:t>Diabetes</a:t>
                      </a:r>
                      <a:endParaRPr lang="en-US" sz="2200" dirty="0"/>
                    </a:p>
                  </a:txBody>
                  <a:tcPr/>
                </a:tc>
                <a:tc>
                  <a:txBody>
                    <a:bodyPr/>
                    <a:lstStyle/>
                    <a:p>
                      <a:r>
                        <a:rPr lang="en-US" sz="2200" dirty="0" smtClean="0"/>
                        <a:t>Intensive</a:t>
                      </a:r>
                      <a:r>
                        <a:rPr lang="en-US" sz="2200" baseline="0" dirty="0" smtClean="0"/>
                        <a:t> counseling and control</a:t>
                      </a:r>
                      <a:endParaRPr lang="en-US" sz="2200" dirty="0"/>
                    </a:p>
                  </a:txBody>
                  <a:tcPr/>
                </a:tc>
                <a:tc>
                  <a:txBody>
                    <a:bodyPr/>
                    <a:lstStyle/>
                    <a:p>
                      <a:r>
                        <a:rPr lang="en-US" sz="2200" dirty="0" smtClean="0"/>
                        <a:t>Identify diabetics in early</a:t>
                      </a:r>
                      <a:r>
                        <a:rPr lang="en-US" sz="2200" baseline="0" dirty="0" smtClean="0"/>
                        <a:t> stage; begin lifestyle and simple medication control strategies</a:t>
                      </a:r>
                      <a:endParaRPr lang="en-US" sz="2200" dirty="0"/>
                    </a:p>
                  </a:txBody>
                  <a:tcPr/>
                </a:tc>
              </a:tr>
              <a:tr h="1235526">
                <a:tc>
                  <a:txBody>
                    <a:bodyPr/>
                    <a:lstStyle/>
                    <a:p>
                      <a:r>
                        <a:rPr lang="en-US" sz="2200" dirty="0" smtClean="0"/>
                        <a:t>Hypertension</a:t>
                      </a:r>
                      <a:endParaRPr lang="en-US" sz="2200" dirty="0"/>
                    </a:p>
                  </a:txBody>
                  <a:tcPr/>
                </a:tc>
                <a:tc>
                  <a:txBody>
                    <a:bodyPr/>
                    <a:lstStyle/>
                    <a:p>
                      <a:r>
                        <a:rPr lang="en-US" sz="2200" dirty="0" smtClean="0"/>
                        <a:t>Intensive counseling and control</a:t>
                      </a:r>
                      <a:endParaRPr lang="en-US" sz="2200" dirty="0"/>
                    </a:p>
                  </a:txBody>
                  <a:tcPr/>
                </a:tc>
                <a:tc>
                  <a:txBody>
                    <a:bodyPr/>
                    <a:lstStyle/>
                    <a:p>
                      <a:r>
                        <a:rPr lang="en-US" sz="2200" dirty="0" smtClean="0"/>
                        <a:t>Identify</a:t>
                      </a:r>
                      <a:r>
                        <a:rPr lang="en-US" sz="2200" baseline="0" dirty="0" smtClean="0"/>
                        <a:t> hypertensives in early stage; </a:t>
                      </a:r>
                      <a:r>
                        <a:rPr lang="en-US" sz="2200" i="0" baseline="0" dirty="0" smtClean="0"/>
                        <a:t>begin lifestyle and simple </a:t>
                      </a:r>
                      <a:r>
                        <a:rPr lang="en-US" sz="2200" baseline="0" dirty="0" smtClean="0"/>
                        <a:t>medication strategies</a:t>
                      </a:r>
                      <a:endParaRPr lang="en-US" sz="2200" dirty="0"/>
                    </a:p>
                  </a:txBody>
                  <a:tcPr/>
                </a:tc>
              </a:tr>
              <a:tr h="855364">
                <a:tc>
                  <a:txBody>
                    <a:bodyPr/>
                    <a:lstStyle/>
                    <a:p>
                      <a:r>
                        <a:rPr lang="en-US" sz="2200" dirty="0" smtClean="0"/>
                        <a:t>Hyperlipidemia</a:t>
                      </a:r>
                      <a:endParaRPr lang="en-US" sz="2200" dirty="0"/>
                    </a:p>
                  </a:txBody>
                  <a:tcPr/>
                </a:tc>
                <a:tc>
                  <a:txBody>
                    <a:bodyPr/>
                    <a:lstStyle/>
                    <a:p>
                      <a:r>
                        <a:rPr lang="en-US" sz="2200" dirty="0" smtClean="0"/>
                        <a:t>Intensive counseling and control</a:t>
                      </a:r>
                      <a:endParaRPr lang="en-US" sz="2200" dirty="0"/>
                    </a:p>
                  </a:txBody>
                  <a:tcPr/>
                </a:tc>
                <a:tc>
                  <a:txBody>
                    <a:bodyPr/>
                    <a:lstStyle/>
                    <a:p>
                      <a:r>
                        <a:rPr lang="en-US" sz="2200" dirty="0" smtClean="0"/>
                        <a:t>Identify increased</a:t>
                      </a:r>
                      <a:r>
                        <a:rPr lang="en-US" sz="2200" baseline="0" dirty="0" smtClean="0"/>
                        <a:t> lipids; begin diet and medication control strategies</a:t>
                      </a:r>
                      <a:endParaRPr lang="en-US" sz="2200" dirty="0"/>
                    </a:p>
                  </a:txBody>
                  <a:tcPr/>
                </a:tc>
              </a:tr>
              <a:tr h="1063205">
                <a:tc>
                  <a:txBody>
                    <a:bodyPr/>
                    <a:lstStyle/>
                    <a:p>
                      <a:r>
                        <a:rPr lang="en-US" sz="2200" dirty="0" smtClean="0"/>
                        <a:t>Chronic</a:t>
                      </a:r>
                      <a:r>
                        <a:rPr lang="en-US" sz="2200" baseline="0" dirty="0" smtClean="0"/>
                        <a:t> disease management</a:t>
                      </a:r>
                      <a:endParaRPr lang="en-US" sz="2200" dirty="0"/>
                    </a:p>
                  </a:txBody>
                  <a:tcPr/>
                </a:tc>
                <a:tc>
                  <a:txBody>
                    <a:bodyPr/>
                    <a:lstStyle/>
                    <a:p>
                      <a:r>
                        <a:rPr lang="en-US" sz="2200" dirty="0" smtClean="0"/>
                        <a:t>Established chronic health programs and perspective</a:t>
                      </a:r>
                      <a:endParaRPr lang="en-US" sz="2200" dirty="0"/>
                    </a:p>
                  </a:txBody>
                  <a:tcPr/>
                </a:tc>
                <a:tc>
                  <a:txBody>
                    <a:bodyPr/>
                    <a:lstStyle/>
                    <a:p>
                      <a:r>
                        <a:rPr lang="en-US" sz="2200" dirty="0" smtClean="0"/>
                        <a:t>Develop</a:t>
                      </a:r>
                      <a:r>
                        <a:rPr lang="en-US" sz="2200" baseline="0" dirty="0" smtClean="0"/>
                        <a:t> chronic disease management perspective, and adapt primary health care system to chronic care needs</a:t>
                      </a:r>
                      <a:endParaRPr lang="en-US" sz="2200" dirty="0"/>
                    </a:p>
                  </a:txBody>
                  <a:tcPr/>
                </a:tc>
              </a:tr>
            </a:tbl>
          </a:graphicData>
        </a:graphic>
      </p:graphicFrame>
    </p:spTree>
    <p:extLst>
      <p:ext uri="{BB962C8B-B14F-4D97-AF65-F5344CB8AC3E}">
        <p14:creationId xmlns:p14="http://schemas.microsoft.com/office/powerpoint/2010/main" val="3604814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Cost-Effective Management Strategies</a:t>
            </a:r>
            <a:endParaRPr lang="en-US" dirty="0"/>
          </a:p>
        </p:txBody>
      </p:sp>
      <p:sp>
        <p:nvSpPr>
          <p:cNvPr id="3" name="Content Placeholder 2"/>
          <p:cNvSpPr>
            <a:spLocks noGrp="1"/>
          </p:cNvSpPr>
          <p:nvPr>
            <p:ph idx="1"/>
          </p:nvPr>
        </p:nvSpPr>
        <p:spPr/>
        <p:txBody>
          <a:bodyPr/>
          <a:lstStyle/>
          <a:p>
            <a:r>
              <a:rPr lang="en-US" dirty="0" smtClean="0"/>
              <a:t>Tobacco/</a:t>
            </a:r>
            <a:r>
              <a:rPr lang="en-US" dirty="0" err="1" smtClean="0"/>
              <a:t>cookstove</a:t>
            </a:r>
            <a:r>
              <a:rPr lang="en-US" dirty="0" smtClean="0"/>
              <a:t> education and government control</a:t>
            </a:r>
          </a:p>
          <a:p>
            <a:pPr lvl="1">
              <a:buFont typeface="Courier New" panose="02070309020205020404" pitchFamily="49" charset="0"/>
              <a:buChar char="o"/>
            </a:pPr>
            <a:r>
              <a:rPr lang="en-US" dirty="0"/>
              <a:t>Bhutan, Cuba, India, Ireland, Chile, Tonga, Thailand, </a:t>
            </a:r>
            <a:r>
              <a:rPr lang="en-US" dirty="0" smtClean="0"/>
              <a:t>Rwanda</a:t>
            </a:r>
          </a:p>
          <a:p>
            <a:r>
              <a:rPr lang="en-US" dirty="0" smtClean="0"/>
              <a:t>Obesity and nutritional counseling of mothers and workers</a:t>
            </a:r>
          </a:p>
          <a:p>
            <a:pPr lvl="1">
              <a:buFont typeface="Courier New" panose="02070309020205020404" pitchFamily="49" charset="0"/>
              <a:buChar char="o"/>
            </a:pPr>
            <a:r>
              <a:rPr lang="en-US" dirty="0"/>
              <a:t>activity, </a:t>
            </a:r>
            <a:r>
              <a:rPr lang="en-US" dirty="0" smtClean="0"/>
              <a:t>BP </a:t>
            </a:r>
            <a:r>
              <a:rPr lang="en-US" dirty="0"/>
              <a:t>and diabetes </a:t>
            </a:r>
            <a:r>
              <a:rPr lang="en-US" dirty="0" smtClean="0"/>
              <a:t>screening; many countries</a:t>
            </a:r>
          </a:p>
          <a:p>
            <a:r>
              <a:rPr lang="en-US" dirty="0" smtClean="0"/>
              <a:t>Community-based identification of hypertensive and diabetic individuals – enrollment in primary care </a:t>
            </a:r>
            <a:r>
              <a:rPr lang="en-US" dirty="0" err="1" smtClean="0"/>
              <a:t>followup</a:t>
            </a:r>
            <a:r>
              <a:rPr lang="en-US" dirty="0" smtClean="0"/>
              <a:t> clinics</a:t>
            </a:r>
          </a:p>
          <a:p>
            <a:pPr lvl="1">
              <a:buFont typeface="Courier New" panose="02070309020205020404" pitchFamily="49" charset="0"/>
              <a:buChar char="o"/>
            </a:pPr>
            <a:r>
              <a:rPr lang="en-US" dirty="0" smtClean="0"/>
              <a:t>South Africa, Peru, Rwanda</a:t>
            </a:r>
          </a:p>
          <a:p>
            <a:r>
              <a:rPr lang="en-US" dirty="0" smtClean="0"/>
              <a:t>Identification of cardiac disease patients – management in primary care clinics</a:t>
            </a:r>
          </a:p>
          <a:p>
            <a:pPr lvl="1">
              <a:buFont typeface="Courier New" panose="02070309020205020404" pitchFamily="49" charset="0"/>
              <a:buChar char="o"/>
            </a:pPr>
            <a:r>
              <a:rPr lang="en-US" dirty="0" smtClean="0"/>
              <a:t>Ecuador, South Africa</a:t>
            </a:r>
            <a:endParaRPr lang="en-US" dirty="0"/>
          </a:p>
        </p:txBody>
      </p:sp>
      <p:sp>
        <p:nvSpPr>
          <p:cNvPr id="4" name="Slide Number Placeholder 3"/>
          <p:cNvSpPr>
            <a:spLocks noGrp="1"/>
          </p:cNvSpPr>
          <p:nvPr>
            <p:ph type="sldNum" sz="quarter" idx="12"/>
          </p:nvPr>
        </p:nvSpPr>
        <p:spPr/>
        <p:txBody>
          <a:bodyPr/>
          <a:lstStyle/>
          <a:p>
            <a:fld id="{D013A827-7EA9-42E5-B3FD-84CEFFC9F024}" type="slidenum">
              <a:rPr lang="en-US" smtClean="0"/>
              <a:t>14</a:t>
            </a:fld>
            <a:endParaRPr lang="en-US"/>
          </a:p>
        </p:txBody>
      </p:sp>
    </p:spTree>
    <p:extLst>
      <p:ext uri="{BB962C8B-B14F-4D97-AF65-F5344CB8AC3E}">
        <p14:creationId xmlns:p14="http://schemas.microsoft.com/office/powerpoint/2010/main" val="1631049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Evidence-Based, Cost-Effective </a:t>
            </a:r>
            <a:r>
              <a:rPr lang="en-US" dirty="0" smtClean="0"/>
              <a:t>Medication Strategies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7196044"/>
              </p:ext>
            </p:extLst>
          </p:nvPr>
        </p:nvGraphicFramePr>
        <p:xfrm>
          <a:off x="838199" y="2462745"/>
          <a:ext cx="10813027" cy="3200400"/>
        </p:xfrm>
        <a:graphic>
          <a:graphicData uri="http://schemas.openxmlformats.org/drawingml/2006/table">
            <a:tbl>
              <a:tblPr firstRow="1" bandRow="1">
                <a:tableStyleId>{5C22544A-7EE6-4342-B048-85BDC9FD1C3A}</a:tableStyleId>
              </a:tblPr>
              <a:tblGrid>
                <a:gridCol w="3527324"/>
                <a:gridCol w="1307690"/>
                <a:gridCol w="1927122"/>
                <a:gridCol w="2320413"/>
                <a:gridCol w="1730478"/>
              </a:tblGrid>
              <a:tr h="370840">
                <a:tc>
                  <a:txBody>
                    <a:bodyPr/>
                    <a:lstStyle/>
                    <a:p>
                      <a:pPr algn="ctr"/>
                      <a:r>
                        <a:rPr lang="en-US" sz="2400" dirty="0" smtClean="0"/>
                        <a:t>WHO Region</a:t>
                      </a:r>
                      <a:endParaRPr lang="en-US" sz="2400" dirty="0"/>
                    </a:p>
                  </a:txBody>
                  <a:tcPr/>
                </a:tc>
                <a:tc>
                  <a:txBody>
                    <a:bodyPr/>
                    <a:lstStyle/>
                    <a:p>
                      <a:pPr algn="ctr"/>
                      <a:r>
                        <a:rPr lang="en-US" sz="2400" dirty="0" smtClean="0"/>
                        <a:t>ASA, BB</a:t>
                      </a:r>
                      <a:endParaRPr lang="en-US" sz="2400" dirty="0"/>
                    </a:p>
                  </a:txBody>
                  <a:tcPr/>
                </a:tc>
                <a:tc>
                  <a:txBody>
                    <a:bodyPr/>
                    <a:lstStyle/>
                    <a:p>
                      <a:pPr algn="ctr"/>
                      <a:r>
                        <a:rPr lang="en-US" sz="2400" dirty="0" smtClean="0"/>
                        <a:t>ASA, BB, ACEI</a:t>
                      </a:r>
                      <a:endParaRPr lang="en-US" sz="2400" dirty="0"/>
                    </a:p>
                  </a:txBody>
                  <a:tcPr/>
                </a:tc>
                <a:tc>
                  <a:txBody>
                    <a:bodyPr/>
                    <a:lstStyle/>
                    <a:p>
                      <a:pPr algn="ctr"/>
                      <a:r>
                        <a:rPr lang="en-US" sz="2400" dirty="0" smtClean="0"/>
                        <a:t>ASA, BB, ACEI, Statin</a:t>
                      </a:r>
                      <a:endParaRPr lang="en-US" sz="2400" dirty="0"/>
                    </a:p>
                  </a:txBody>
                  <a:tcPr/>
                </a:tc>
                <a:tc>
                  <a:txBody>
                    <a:bodyPr/>
                    <a:lstStyle/>
                    <a:p>
                      <a:pPr algn="ctr"/>
                      <a:r>
                        <a:rPr lang="en-US" sz="2400" dirty="0" smtClean="0"/>
                        <a:t>QALY level</a:t>
                      </a:r>
                      <a:endParaRPr lang="en-US" sz="2400" dirty="0"/>
                    </a:p>
                  </a:txBody>
                  <a:tcPr/>
                </a:tc>
              </a:tr>
              <a:tr h="370840">
                <a:tc>
                  <a:txBody>
                    <a:bodyPr/>
                    <a:lstStyle/>
                    <a:p>
                      <a:r>
                        <a:rPr lang="en-US" sz="2000" dirty="0" smtClean="0"/>
                        <a:t>East Asia, Pacific</a:t>
                      </a:r>
                      <a:endParaRPr lang="en-US" sz="2000" dirty="0"/>
                    </a:p>
                  </a:txBody>
                  <a:tcPr/>
                </a:tc>
                <a:tc>
                  <a:txBody>
                    <a:bodyPr/>
                    <a:lstStyle/>
                    <a:p>
                      <a:pPr algn="ctr"/>
                      <a:r>
                        <a:rPr lang="en-US" sz="2000" dirty="0" smtClean="0"/>
                        <a:t>$461</a:t>
                      </a:r>
                      <a:endParaRPr lang="en-US" sz="2000" dirty="0"/>
                    </a:p>
                  </a:txBody>
                  <a:tcPr/>
                </a:tc>
                <a:tc>
                  <a:txBody>
                    <a:bodyPr/>
                    <a:lstStyle/>
                    <a:p>
                      <a:pPr algn="ctr"/>
                      <a:r>
                        <a:rPr lang="en-US" sz="2000" dirty="0" smtClean="0"/>
                        <a:t>$942</a:t>
                      </a:r>
                      <a:endParaRPr lang="en-US" sz="2000" dirty="0"/>
                    </a:p>
                  </a:txBody>
                  <a:tcPr/>
                </a:tc>
                <a:tc>
                  <a:txBody>
                    <a:bodyPr/>
                    <a:lstStyle/>
                    <a:p>
                      <a:pPr algn="ctr"/>
                      <a:r>
                        <a:rPr lang="en-US" sz="2000" dirty="0" smtClean="0"/>
                        <a:t>$1914</a:t>
                      </a:r>
                      <a:endParaRPr lang="en-US" sz="2000" dirty="0"/>
                    </a:p>
                  </a:txBody>
                  <a:tcPr/>
                </a:tc>
                <a:tc>
                  <a:txBody>
                    <a:bodyPr/>
                    <a:lstStyle/>
                    <a:p>
                      <a:pPr algn="ctr"/>
                      <a:r>
                        <a:rPr lang="en-US" sz="2000" dirty="0" smtClean="0"/>
                        <a:t>$3180</a:t>
                      </a:r>
                      <a:endParaRPr lang="en-US" sz="2000" dirty="0"/>
                    </a:p>
                  </a:txBody>
                  <a:tcPr/>
                </a:tc>
              </a:tr>
              <a:tr h="370840">
                <a:tc>
                  <a:txBody>
                    <a:bodyPr/>
                    <a:lstStyle/>
                    <a:p>
                      <a:r>
                        <a:rPr lang="en-US" sz="2000" dirty="0" smtClean="0"/>
                        <a:t>Europe &amp; Central Asia</a:t>
                      </a:r>
                      <a:endParaRPr lang="en-US" sz="2000" dirty="0"/>
                    </a:p>
                  </a:txBody>
                  <a:tcPr/>
                </a:tc>
                <a:tc>
                  <a:txBody>
                    <a:bodyPr/>
                    <a:lstStyle/>
                    <a:p>
                      <a:pPr algn="ctr"/>
                      <a:r>
                        <a:rPr lang="en-US" sz="2000" dirty="0" smtClean="0"/>
                        <a:t>$530</a:t>
                      </a:r>
                      <a:endParaRPr lang="en-US" sz="2000" dirty="0"/>
                    </a:p>
                  </a:txBody>
                  <a:tcPr/>
                </a:tc>
                <a:tc>
                  <a:txBody>
                    <a:bodyPr/>
                    <a:lstStyle/>
                    <a:p>
                      <a:pPr algn="ctr"/>
                      <a:r>
                        <a:rPr lang="en-US" sz="2000" dirty="0" smtClean="0"/>
                        <a:t>$1097</a:t>
                      </a:r>
                      <a:endParaRPr lang="en-US" sz="2000" dirty="0"/>
                    </a:p>
                  </a:txBody>
                  <a:tcPr/>
                </a:tc>
                <a:tc>
                  <a:txBody>
                    <a:bodyPr/>
                    <a:lstStyle/>
                    <a:p>
                      <a:pPr algn="ctr"/>
                      <a:r>
                        <a:rPr lang="en-US" sz="2000" dirty="0" smtClean="0"/>
                        <a:t>$2026</a:t>
                      </a:r>
                      <a:endParaRPr lang="en-US" sz="2000" dirty="0"/>
                    </a:p>
                  </a:txBody>
                  <a:tcPr/>
                </a:tc>
                <a:tc>
                  <a:txBody>
                    <a:bodyPr/>
                    <a:lstStyle/>
                    <a:p>
                      <a:pPr algn="ctr"/>
                      <a:r>
                        <a:rPr lang="en-US" sz="2000" dirty="0" smtClean="0"/>
                        <a:t>$6030</a:t>
                      </a:r>
                      <a:endParaRPr lang="en-US" sz="2000" dirty="0"/>
                    </a:p>
                  </a:txBody>
                  <a:tcPr/>
                </a:tc>
              </a:tr>
              <a:tr h="370840">
                <a:tc>
                  <a:txBody>
                    <a:bodyPr/>
                    <a:lstStyle/>
                    <a:p>
                      <a:r>
                        <a:rPr lang="en-US" sz="2000" dirty="0" smtClean="0"/>
                        <a:t>Latin America &amp; Caribbean</a:t>
                      </a:r>
                      <a:endParaRPr lang="en-US" sz="2000" dirty="0"/>
                    </a:p>
                  </a:txBody>
                  <a:tcPr/>
                </a:tc>
                <a:tc>
                  <a:txBody>
                    <a:bodyPr/>
                    <a:lstStyle/>
                    <a:p>
                      <a:pPr algn="ctr"/>
                      <a:r>
                        <a:rPr lang="en-US" sz="2000" dirty="0" smtClean="0"/>
                        <a:t>$545</a:t>
                      </a:r>
                      <a:endParaRPr lang="en-US" sz="2000" dirty="0"/>
                    </a:p>
                  </a:txBody>
                  <a:tcPr/>
                </a:tc>
                <a:tc>
                  <a:txBody>
                    <a:bodyPr/>
                    <a:lstStyle/>
                    <a:p>
                      <a:pPr algn="ctr"/>
                      <a:r>
                        <a:rPr lang="en-US" sz="2000" dirty="0" smtClean="0"/>
                        <a:t>$111</a:t>
                      </a:r>
                      <a:endParaRPr lang="en-US" sz="2000" dirty="0"/>
                    </a:p>
                  </a:txBody>
                  <a:tcPr/>
                </a:tc>
                <a:tc>
                  <a:txBody>
                    <a:bodyPr/>
                    <a:lstStyle/>
                    <a:p>
                      <a:pPr algn="ctr"/>
                      <a:r>
                        <a:rPr lang="en-US" sz="2000" dirty="0" smtClean="0"/>
                        <a:t>$1942</a:t>
                      </a:r>
                      <a:endParaRPr lang="en-US" sz="2000" dirty="0"/>
                    </a:p>
                  </a:txBody>
                  <a:tcPr/>
                </a:tc>
                <a:tc>
                  <a:txBody>
                    <a:bodyPr/>
                    <a:lstStyle/>
                    <a:p>
                      <a:pPr algn="ctr"/>
                      <a:r>
                        <a:rPr lang="en-US" sz="2000" dirty="0" smtClean="0"/>
                        <a:t>$11010</a:t>
                      </a:r>
                      <a:endParaRPr lang="en-US" sz="2000" dirty="0"/>
                    </a:p>
                  </a:txBody>
                  <a:tcPr/>
                </a:tc>
              </a:tr>
              <a:tr h="370840">
                <a:tc>
                  <a:txBody>
                    <a:bodyPr/>
                    <a:lstStyle/>
                    <a:p>
                      <a:r>
                        <a:rPr lang="en-US" sz="2000" dirty="0" smtClean="0"/>
                        <a:t>Middle East &amp; North Africa</a:t>
                      </a:r>
                      <a:endParaRPr lang="en-US" sz="2000" dirty="0"/>
                    </a:p>
                  </a:txBody>
                  <a:tcPr/>
                </a:tc>
                <a:tc>
                  <a:txBody>
                    <a:bodyPr/>
                    <a:lstStyle/>
                    <a:p>
                      <a:pPr algn="ctr"/>
                      <a:r>
                        <a:rPr lang="en-US" sz="2000" dirty="0" smtClean="0"/>
                        <a:t>$527</a:t>
                      </a:r>
                      <a:endParaRPr lang="en-US" sz="2000" dirty="0"/>
                    </a:p>
                  </a:txBody>
                  <a:tcPr/>
                </a:tc>
                <a:tc>
                  <a:txBody>
                    <a:bodyPr/>
                    <a:lstStyle/>
                    <a:p>
                      <a:pPr algn="ctr"/>
                      <a:r>
                        <a:rPr lang="en-US" sz="2000" dirty="0" smtClean="0"/>
                        <a:t>$996</a:t>
                      </a:r>
                      <a:endParaRPr lang="en-US" sz="2000" dirty="0"/>
                    </a:p>
                  </a:txBody>
                  <a:tcPr/>
                </a:tc>
                <a:tc>
                  <a:txBody>
                    <a:bodyPr/>
                    <a:lstStyle/>
                    <a:p>
                      <a:pPr algn="ctr"/>
                      <a:r>
                        <a:rPr lang="en-US" sz="2000" dirty="0" smtClean="0"/>
                        <a:t>$1686</a:t>
                      </a:r>
                      <a:endParaRPr lang="en-US" sz="2000" dirty="0"/>
                    </a:p>
                  </a:txBody>
                  <a:tcPr/>
                </a:tc>
                <a:tc>
                  <a:txBody>
                    <a:bodyPr/>
                    <a:lstStyle/>
                    <a:p>
                      <a:pPr algn="ctr"/>
                      <a:r>
                        <a:rPr lang="en-US" sz="2000" dirty="0" smtClean="0"/>
                        <a:t>$6270</a:t>
                      </a:r>
                      <a:endParaRPr lang="en-US" sz="2000" dirty="0"/>
                    </a:p>
                  </a:txBody>
                  <a:tcPr/>
                </a:tc>
              </a:tr>
              <a:tr h="370840">
                <a:tc>
                  <a:txBody>
                    <a:bodyPr/>
                    <a:lstStyle/>
                    <a:p>
                      <a:r>
                        <a:rPr lang="en-US" sz="2000" dirty="0" smtClean="0"/>
                        <a:t>South Asia</a:t>
                      </a:r>
                      <a:endParaRPr lang="en-US" sz="2000" dirty="0"/>
                    </a:p>
                  </a:txBody>
                  <a:tcPr/>
                </a:tc>
                <a:tc>
                  <a:txBody>
                    <a:bodyPr/>
                    <a:lstStyle/>
                    <a:p>
                      <a:pPr algn="ctr"/>
                      <a:r>
                        <a:rPr lang="en-US" sz="2000" dirty="0" smtClean="0"/>
                        <a:t>$386</a:t>
                      </a:r>
                      <a:endParaRPr lang="en-US" sz="2000" dirty="0"/>
                    </a:p>
                  </a:txBody>
                  <a:tcPr/>
                </a:tc>
                <a:tc>
                  <a:txBody>
                    <a:bodyPr/>
                    <a:lstStyle/>
                    <a:p>
                      <a:pPr algn="ctr"/>
                      <a:r>
                        <a:rPr lang="en-US" sz="2000" dirty="0" smtClean="0"/>
                        <a:t>$828</a:t>
                      </a:r>
                      <a:endParaRPr lang="en-US" sz="2000" dirty="0"/>
                    </a:p>
                  </a:txBody>
                  <a:tcPr/>
                </a:tc>
                <a:tc>
                  <a:txBody>
                    <a:bodyPr/>
                    <a:lstStyle/>
                    <a:p>
                      <a:pPr algn="ctr"/>
                      <a:r>
                        <a:rPr lang="en-US" sz="2000" dirty="0" smtClean="0"/>
                        <a:t>$1819</a:t>
                      </a:r>
                      <a:endParaRPr lang="en-US" sz="2000" dirty="0"/>
                    </a:p>
                  </a:txBody>
                  <a:tcPr/>
                </a:tc>
                <a:tc>
                  <a:txBody>
                    <a:bodyPr/>
                    <a:lstStyle/>
                    <a:p>
                      <a:pPr algn="ctr"/>
                      <a:r>
                        <a:rPr lang="en-US" sz="2000" dirty="0" smtClean="0"/>
                        <a:t>$1320</a:t>
                      </a:r>
                      <a:endParaRPr lang="en-US" sz="2000" dirty="0"/>
                    </a:p>
                  </a:txBody>
                  <a:tcPr/>
                </a:tc>
              </a:tr>
              <a:tr h="370840">
                <a:tc>
                  <a:txBody>
                    <a:bodyPr/>
                    <a:lstStyle/>
                    <a:p>
                      <a:r>
                        <a:rPr lang="en-US" sz="2000" dirty="0" smtClean="0"/>
                        <a:t>Sub-Saharan</a:t>
                      </a:r>
                      <a:r>
                        <a:rPr lang="en-US" sz="2000" baseline="0" dirty="0" smtClean="0"/>
                        <a:t> Africa</a:t>
                      </a:r>
                      <a:endParaRPr lang="en-US" sz="2000" dirty="0"/>
                    </a:p>
                  </a:txBody>
                  <a:tcPr/>
                </a:tc>
                <a:tc>
                  <a:txBody>
                    <a:bodyPr/>
                    <a:lstStyle/>
                    <a:p>
                      <a:pPr algn="ctr"/>
                      <a:r>
                        <a:rPr lang="en-US" sz="2000" dirty="0" smtClean="0"/>
                        <a:t>$389</a:t>
                      </a:r>
                      <a:endParaRPr lang="en-US" sz="2000" dirty="0"/>
                    </a:p>
                  </a:txBody>
                  <a:tcPr/>
                </a:tc>
                <a:tc>
                  <a:txBody>
                    <a:bodyPr/>
                    <a:lstStyle/>
                    <a:p>
                      <a:pPr algn="ctr"/>
                      <a:r>
                        <a:rPr lang="en-US" sz="2000" dirty="0" smtClean="0"/>
                        <a:t>$783</a:t>
                      </a:r>
                      <a:endParaRPr lang="en-US" sz="2000" dirty="0"/>
                    </a:p>
                  </a:txBody>
                  <a:tcPr/>
                </a:tc>
                <a:tc>
                  <a:txBody>
                    <a:bodyPr/>
                    <a:lstStyle/>
                    <a:p>
                      <a:pPr algn="ctr"/>
                      <a:r>
                        <a:rPr lang="en-US" sz="2000" dirty="0" smtClean="0"/>
                        <a:t>$1720</a:t>
                      </a:r>
                      <a:endParaRPr lang="en-US" sz="2000" dirty="0"/>
                    </a:p>
                  </a:txBody>
                  <a:tcPr/>
                </a:tc>
                <a:tc>
                  <a:txBody>
                    <a:bodyPr/>
                    <a:lstStyle/>
                    <a:p>
                      <a:pPr algn="ctr"/>
                      <a:r>
                        <a:rPr lang="en-US" sz="2000" dirty="0" smtClean="0"/>
                        <a:t>$1410</a:t>
                      </a:r>
                      <a:endParaRPr lang="en-US" sz="2000" dirty="0"/>
                    </a:p>
                  </a:txBody>
                  <a:tcPr/>
                </a:tc>
              </a:tr>
            </a:tbl>
          </a:graphicData>
        </a:graphic>
      </p:graphicFrame>
      <p:sp>
        <p:nvSpPr>
          <p:cNvPr id="5" name="TextBox 4"/>
          <p:cNvSpPr txBox="1"/>
          <p:nvPr/>
        </p:nvSpPr>
        <p:spPr>
          <a:xfrm>
            <a:off x="639098" y="1845884"/>
            <a:ext cx="11336593" cy="461665"/>
          </a:xfrm>
          <a:prstGeom prst="rect">
            <a:avLst/>
          </a:prstGeom>
          <a:noFill/>
        </p:spPr>
        <p:txBody>
          <a:bodyPr wrap="square" rtlCol="0">
            <a:spAutoFit/>
          </a:bodyPr>
          <a:lstStyle/>
          <a:p>
            <a:r>
              <a:rPr lang="en-US" sz="2400" dirty="0" smtClean="0"/>
              <a:t>Medical treatment with baseline of no treatment, limited hospital access  -  $/QALY saved</a:t>
            </a:r>
            <a:endParaRPr lang="en-US" sz="2400" dirty="0"/>
          </a:p>
        </p:txBody>
      </p:sp>
      <p:sp>
        <p:nvSpPr>
          <p:cNvPr id="6" name="TextBox 5"/>
          <p:cNvSpPr txBox="1"/>
          <p:nvPr/>
        </p:nvSpPr>
        <p:spPr>
          <a:xfrm>
            <a:off x="838200" y="5859648"/>
            <a:ext cx="10240108" cy="646331"/>
          </a:xfrm>
          <a:prstGeom prst="rect">
            <a:avLst/>
          </a:prstGeom>
          <a:noFill/>
        </p:spPr>
        <p:txBody>
          <a:bodyPr wrap="square" rtlCol="0">
            <a:spAutoFit/>
          </a:bodyPr>
          <a:lstStyle/>
          <a:p>
            <a:r>
              <a:rPr lang="en-US" dirty="0" err="1" smtClean="0"/>
              <a:t>Gaziano</a:t>
            </a:r>
            <a:r>
              <a:rPr lang="en-US" dirty="0" smtClean="0"/>
              <a:t>, T, “Cardiovascular Disease in the Developing World and its Cost-Effective Management”, Circulation, 2005;112, pp. 3547-3553</a:t>
            </a:r>
            <a:endParaRPr lang="en-US" dirty="0"/>
          </a:p>
        </p:txBody>
      </p:sp>
      <p:sp>
        <p:nvSpPr>
          <p:cNvPr id="7" name="Slide Number Placeholder 6"/>
          <p:cNvSpPr>
            <a:spLocks noGrp="1"/>
          </p:cNvSpPr>
          <p:nvPr>
            <p:ph type="sldNum" sz="quarter" idx="12"/>
          </p:nvPr>
        </p:nvSpPr>
        <p:spPr/>
        <p:txBody>
          <a:bodyPr/>
          <a:lstStyle/>
          <a:p>
            <a:fld id="{D013A827-7EA9-42E5-B3FD-84CEFFC9F024}" type="slidenum">
              <a:rPr lang="en-US" smtClean="0"/>
              <a:t>15</a:t>
            </a:fld>
            <a:endParaRPr lang="en-US"/>
          </a:p>
        </p:txBody>
      </p:sp>
    </p:spTree>
    <p:extLst>
      <p:ext uri="{BB962C8B-B14F-4D97-AF65-F5344CB8AC3E}">
        <p14:creationId xmlns:p14="http://schemas.microsoft.com/office/powerpoint/2010/main" val="2924875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838200" y="1515704"/>
            <a:ext cx="10515600" cy="4673498"/>
          </a:xfrm>
        </p:spPr>
        <p:txBody>
          <a:bodyPr>
            <a:normAutofit/>
          </a:bodyPr>
          <a:lstStyle/>
          <a:p>
            <a:r>
              <a:rPr lang="en-US" dirty="0" smtClean="0"/>
              <a:t>Cardiovascular disease prevalence is rapidly increasing in the developing world</a:t>
            </a:r>
          </a:p>
          <a:p>
            <a:pPr lvl="1">
              <a:buFont typeface="Courier New" panose="02070309020205020404" pitchFamily="49" charset="0"/>
              <a:buChar char="o"/>
            </a:pPr>
            <a:r>
              <a:rPr lang="en-US" dirty="0" smtClean="0"/>
              <a:t>Will be the primary cause of death in most every country of the world by 2030</a:t>
            </a:r>
          </a:p>
          <a:p>
            <a:r>
              <a:rPr lang="en-US" dirty="0" smtClean="0"/>
              <a:t>Risk factors for CVD in poor countries are very similar to those in wealthy countries, but approach to management must vary</a:t>
            </a:r>
          </a:p>
          <a:p>
            <a:r>
              <a:rPr lang="en-US" dirty="0" smtClean="0"/>
              <a:t>Effective strategies exist for controlling risk factors and for maximizing medication benefit on a population basis</a:t>
            </a:r>
          </a:p>
          <a:p>
            <a:r>
              <a:rPr lang="en-US" dirty="0" smtClean="0"/>
              <a:t>Individual case management of CVD (especially surgical interventions) may be delayed for most in poorer countries, but significant improvements in mortality and morbidity can be achieved.</a:t>
            </a:r>
            <a:endParaRPr lang="en-US" dirty="0"/>
          </a:p>
        </p:txBody>
      </p:sp>
      <p:sp>
        <p:nvSpPr>
          <p:cNvPr id="4" name="Slide Number Placeholder 3"/>
          <p:cNvSpPr>
            <a:spLocks noGrp="1"/>
          </p:cNvSpPr>
          <p:nvPr>
            <p:ph type="sldNum" sz="quarter" idx="12"/>
          </p:nvPr>
        </p:nvSpPr>
        <p:spPr/>
        <p:txBody>
          <a:bodyPr/>
          <a:lstStyle/>
          <a:p>
            <a:fld id="{D013A827-7EA9-42E5-B3FD-84CEFFC9F024}" type="slidenum">
              <a:rPr lang="en-US" smtClean="0"/>
              <a:t>16</a:t>
            </a:fld>
            <a:endParaRPr lang="en-US"/>
          </a:p>
        </p:txBody>
      </p:sp>
    </p:spTree>
    <p:extLst>
      <p:ext uri="{BB962C8B-B14F-4D97-AF65-F5344CB8AC3E}">
        <p14:creationId xmlns:p14="http://schemas.microsoft.com/office/powerpoint/2010/main" val="4175211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dirty="0" smtClean="0"/>
              <a:t>By the end of this session, participants should be able to:</a:t>
            </a:r>
          </a:p>
          <a:p>
            <a:pPr marL="914400" lvl="1" indent="-457200">
              <a:buFont typeface="+mj-lt"/>
              <a:buAutoNum type="arabicPeriod"/>
            </a:pPr>
            <a:r>
              <a:rPr lang="en-US" dirty="0" smtClean="0"/>
              <a:t>Describe the current and evolving epidemiology of heart disease in the developing world</a:t>
            </a:r>
          </a:p>
          <a:p>
            <a:pPr marL="914400" lvl="1" indent="-457200">
              <a:buFont typeface="+mj-lt"/>
              <a:buAutoNum type="arabicPeriod"/>
            </a:pPr>
            <a:r>
              <a:rPr lang="en-US" dirty="0" smtClean="0"/>
              <a:t>Discuss the significant factors that contribute to the increasing prevalence of heart disease in poor countries</a:t>
            </a:r>
          </a:p>
          <a:p>
            <a:pPr marL="914400" lvl="1" indent="-457200">
              <a:buFont typeface="+mj-lt"/>
              <a:buAutoNum type="arabicPeriod"/>
            </a:pPr>
            <a:r>
              <a:rPr lang="en-US" dirty="0" smtClean="0"/>
              <a:t>List the specific cost-effective interventions that may be effective for management of heart disease in resource-constrained countries</a:t>
            </a:r>
            <a:endParaRPr lang="en-US" dirty="0"/>
          </a:p>
        </p:txBody>
      </p:sp>
      <p:sp>
        <p:nvSpPr>
          <p:cNvPr id="4" name="Slide Number Placeholder 3"/>
          <p:cNvSpPr>
            <a:spLocks noGrp="1"/>
          </p:cNvSpPr>
          <p:nvPr>
            <p:ph type="sldNum" sz="quarter" idx="12"/>
          </p:nvPr>
        </p:nvSpPr>
        <p:spPr/>
        <p:txBody>
          <a:bodyPr/>
          <a:lstStyle/>
          <a:p>
            <a:fld id="{D013A827-7EA9-42E5-B3FD-84CEFFC9F024}" type="slidenum">
              <a:rPr lang="en-US" smtClean="0"/>
              <a:t>2</a:t>
            </a:fld>
            <a:endParaRPr lang="en-US"/>
          </a:p>
        </p:txBody>
      </p:sp>
    </p:spTree>
    <p:extLst>
      <p:ext uri="{BB962C8B-B14F-4D97-AF65-F5344CB8AC3E}">
        <p14:creationId xmlns:p14="http://schemas.microsoft.com/office/powerpoint/2010/main" val="69109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2565"/>
          </a:xfrm>
        </p:spPr>
        <p:txBody>
          <a:bodyPr/>
          <a:lstStyle/>
          <a:p>
            <a:r>
              <a:rPr lang="en-US" dirty="0" smtClean="0"/>
              <a:t>Case Study</a:t>
            </a:r>
            <a:endParaRPr lang="en-US" dirty="0"/>
          </a:p>
        </p:txBody>
      </p:sp>
      <p:sp>
        <p:nvSpPr>
          <p:cNvPr id="3" name="Content Placeholder 2"/>
          <p:cNvSpPr>
            <a:spLocks noGrp="1"/>
          </p:cNvSpPr>
          <p:nvPr>
            <p:ph idx="1"/>
          </p:nvPr>
        </p:nvSpPr>
        <p:spPr>
          <a:xfrm>
            <a:off x="838200" y="1490713"/>
            <a:ext cx="10515600" cy="4865637"/>
          </a:xfrm>
        </p:spPr>
        <p:txBody>
          <a:bodyPr>
            <a:normAutofit lnSpcReduction="10000"/>
          </a:bodyPr>
          <a:lstStyle/>
          <a:p>
            <a:pPr marL="0" indent="0">
              <a:buNone/>
            </a:pPr>
            <a:r>
              <a:rPr lang="en-US" sz="2400" dirty="0" smtClean="0"/>
              <a:t>History: Gabriel is a 58 year old male in rural Uganda who presents to the outpatient dept. of the district hospital complaining of several months of fatigue, difficulty working, shortness of breath when exerting himself, ankle edema, and difficulty sleeping at night because of shortness of breath and frequent urination. He has occasional episodes of anterior chest pain with exertion, but this is infrequent. These symptoms appear to be getting slowly worse, and he is concerned about being able to continue working.</a:t>
            </a:r>
          </a:p>
          <a:p>
            <a:pPr marL="0" indent="0">
              <a:buNone/>
            </a:pPr>
            <a:r>
              <a:rPr lang="en-US" sz="2400" dirty="0" smtClean="0"/>
              <a:t>Exam: Wt. - 142 </a:t>
            </a:r>
            <a:r>
              <a:rPr lang="en-US" sz="2400" dirty="0" err="1" smtClean="0"/>
              <a:t>lbs</a:t>
            </a:r>
            <a:r>
              <a:rPr lang="en-US" sz="2400" dirty="0"/>
              <a:t>;</a:t>
            </a:r>
            <a:r>
              <a:rPr lang="en-US" sz="2400" dirty="0" smtClean="0"/>
              <a:t> BMI – 26.2; BP – 164/102; T – 36.4° C.; P – 96; RR – 32 and shallow </a:t>
            </a:r>
          </a:p>
          <a:p>
            <a:pPr marL="0" indent="0">
              <a:buNone/>
            </a:pPr>
            <a:r>
              <a:rPr lang="en-US" sz="2400" dirty="0" smtClean="0"/>
              <a:t>HEENT – normal except early </a:t>
            </a:r>
            <a:r>
              <a:rPr lang="en-US" sz="2400" dirty="0" err="1" smtClean="0"/>
              <a:t>bilat</a:t>
            </a:r>
            <a:r>
              <a:rPr lang="en-US" sz="2400" dirty="0" smtClean="0"/>
              <a:t>. cataract; Neck – thyroid slightly enlarged with no nodules, no nodes, trachea midline, visible neck veins sitting; Chest – </a:t>
            </a:r>
            <a:r>
              <a:rPr lang="en-US" sz="2400" dirty="0" err="1" smtClean="0"/>
              <a:t>bilat</a:t>
            </a:r>
            <a:r>
              <a:rPr lang="en-US" sz="2400" dirty="0" smtClean="0"/>
              <a:t>. fine rales lower half of chest with some dullness to percussion at bases; Heart – slight tachycardia with prominent S2, moderate enlargement with palpable chest heave; </a:t>
            </a:r>
            <a:r>
              <a:rPr lang="en-US" sz="2400" dirty="0" err="1" smtClean="0"/>
              <a:t>Abd</a:t>
            </a:r>
            <a:r>
              <a:rPr lang="en-US" sz="2400" dirty="0" smtClean="0"/>
              <a:t>. – liver 3 cm. below RCM and tender, + </a:t>
            </a:r>
            <a:r>
              <a:rPr lang="en-US" sz="2400" dirty="0" err="1" smtClean="0"/>
              <a:t>hepato</a:t>
            </a:r>
            <a:r>
              <a:rPr lang="en-US" sz="2400" dirty="0" smtClean="0"/>
              <a:t>-jugular reflux, otherwise neg.; Ext. – 2+ </a:t>
            </a:r>
            <a:r>
              <a:rPr lang="en-US" sz="2400" dirty="0" err="1" smtClean="0"/>
              <a:t>bilat</a:t>
            </a:r>
            <a:r>
              <a:rPr lang="en-US" sz="2400" dirty="0" smtClean="0"/>
              <a:t>. pitting edema; Neuro - normal</a:t>
            </a:r>
            <a:endParaRPr lang="en-US" sz="2400" dirty="0"/>
          </a:p>
        </p:txBody>
      </p:sp>
      <p:sp>
        <p:nvSpPr>
          <p:cNvPr id="4" name="Slide Number Placeholder 3"/>
          <p:cNvSpPr>
            <a:spLocks noGrp="1"/>
          </p:cNvSpPr>
          <p:nvPr>
            <p:ph type="sldNum" sz="quarter" idx="12"/>
          </p:nvPr>
        </p:nvSpPr>
        <p:spPr/>
        <p:txBody>
          <a:bodyPr/>
          <a:lstStyle/>
          <a:p>
            <a:fld id="{D013A827-7EA9-42E5-B3FD-84CEFFC9F024}" type="slidenum">
              <a:rPr lang="en-US" smtClean="0"/>
              <a:t>3</a:t>
            </a:fld>
            <a:endParaRPr lang="en-US"/>
          </a:p>
        </p:txBody>
      </p:sp>
    </p:spTree>
    <p:extLst>
      <p:ext uri="{BB962C8B-B14F-4D97-AF65-F5344CB8AC3E}">
        <p14:creationId xmlns:p14="http://schemas.microsoft.com/office/powerpoint/2010/main" val="53280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Projections - WHO</a:t>
            </a:r>
            <a:endParaRPr lang="en-US" dirty="0"/>
          </a:p>
        </p:txBody>
      </p:sp>
      <p:pic>
        <p:nvPicPr>
          <p:cNvPr id="11" name="Content Placeholder 10"/>
          <p:cNvPicPr>
            <a:picLocks noGrp="1" noChangeAspect="1"/>
          </p:cNvPicPr>
          <p:nvPr>
            <p:ph sz="half" idx="1"/>
          </p:nvPr>
        </p:nvPicPr>
        <p:blipFill>
          <a:blip r:embed="rId2"/>
          <a:stretch>
            <a:fillRect/>
          </a:stretch>
        </p:blipFill>
        <p:spPr>
          <a:xfrm>
            <a:off x="838200" y="1976285"/>
            <a:ext cx="5181600" cy="3281484"/>
          </a:xfrm>
          <a:prstGeom prst="rect">
            <a:avLst/>
          </a:prstGeom>
        </p:spPr>
      </p:pic>
      <p:pic>
        <p:nvPicPr>
          <p:cNvPr id="13" name="Content Placeholder 12"/>
          <p:cNvPicPr>
            <a:picLocks noGrp="1" noChangeAspect="1"/>
          </p:cNvPicPr>
          <p:nvPr>
            <p:ph sz="half" idx="2"/>
          </p:nvPr>
        </p:nvPicPr>
        <p:blipFill>
          <a:blip r:embed="rId3"/>
          <a:stretch>
            <a:fillRect/>
          </a:stretch>
        </p:blipFill>
        <p:spPr>
          <a:xfrm>
            <a:off x="6172200" y="1976284"/>
            <a:ext cx="5181600" cy="3294390"/>
          </a:xfrm>
          <a:prstGeom prst="rect">
            <a:avLst/>
          </a:prstGeom>
        </p:spPr>
      </p:pic>
      <p:sp>
        <p:nvSpPr>
          <p:cNvPr id="14" name="Slide Number Placeholder 13"/>
          <p:cNvSpPr>
            <a:spLocks noGrp="1"/>
          </p:cNvSpPr>
          <p:nvPr>
            <p:ph type="sldNum" sz="quarter" idx="12"/>
          </p:nvPr>
        </p:nvSpPr>
        <p:spPr/>
        <p:txBody>
          <a:bodyPr/>
          <a:lstStyle/>
          <a:p>
            <a:fld id="{D013A827-7EA9-42E5-B3FD-84CEFFC9F024}" type="slidenum">
              <a:rPr lang="en-US" smtClean="0"/>
              <a:t>4</a:t>
            </a:fld>
            <a:endParaRPr lang="en-US"/>
          </a:p>
        </p:txBody>
      </p:sp>
    </p:spTree>
    <p:extLst>
      <p:ext uri="{BB962C8B-B14F-4D97-AF65-F5344CB8AC3E}">
        <p14:creationId xmlns:p14="http://schemas.microsoft.com/office/powerpoint/2010/main" val="2062804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Epidemiology Projections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06190337"/>
              </p:ext>
            </p:extLst>
          </p:nvPr>
        </p:nvGraphicFramePr>
        <p:xfrm>
          <a:off x="838200" y="1608881"/>
          <a:ext cx="10515600" cy="4978732"/>
        </p:xfrm>
        <a:graphic>
          <a:graphicData uri="http://schemas.openxmlformats.org/drawingml/2006/chart">
            <c:chart xmlns:c="http://schemas.openxmlformats.org/drawingml/2006/chart" xmlns:r="http://schemas.openxmlformats.org/officeDocument/2006/relationships" r:id="rId2"/>
          </a:graphicData>
        </a:graphic>
      </p:graphicFrame>
      <p:sp>
        <p:nvSpPr>
          <p:cNvPr id="11" name="Slide Number Placeholder 10"/>
          <p:cNvSpPr>
            <a:spLocks noGrp="1"/>
          </p:cNvSpPr>
          <p:nvPr>
            <p:ph type="sldNum" sz="quarter" idx="12"/>
          </p:nvPr>
        </p:nvSpPr>
        <p:spPr/>
        <p:txBody>
          <a:bodyPr/>
          <a:lstStyle/>
          <a:p>
            <a:fld id="{D013A827-7EA9-42E5-B3FD-84CEFFC9F024}" type="slidenum">
              <a:rPr lang="en-US" smtClean="0"/>
              <a:t>5</a:t>
            </a:fld>
            <a:endParaRPr lang="en-US"/>
          </a:p>
        </p:txBody>
      </p:sp>
    </p:spTree>
    <p:extLst>
      <p:ext uri="{BB962C8B-B14F-4D97-AF65-F5344CB8AC3E}">
        <p14:creationId xmlns:p14="http://schemas.microsoft.com/office/powerpoint/2010/main" val="356357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495554" y="1243012"/>
            <a:ext cx="5534146" cy="3976688"/>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p>
        </p:txBody>
      </p:sp>
      <p:sp>
        <p:nvSpPr>
          <p:cNvPr id="10243" name="Line 3"/>
          <p:cNvSpPr>
            <a:spLocks noChangeShapeType="1"/>
          </p:cNvSpPr>
          <p:nvPr/>
        </p:nvSpPr>
        <p:spPr bwMode="auto">
          <a:xfrm>
            <a:off x="3048000" y="1447801"/>
            <a:ext cx="0" cy="3581400"/>
          </a:xfrm>
          <a:prstGeom prst="line">
            <a:avLst/>
          </a:prstGeom>
          <a:noFill/>
          <a:ln w="101600">
            <a:solidFill>
              <a:schemeClr val="hlink"/>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4" name="Line 4"/>
          <p:cNvSpPr>
            <a:spLocks noChangeShapeType="1"/>
          </p:cNvSpPr>
          <p:nvPr/>
        </p:nvSpPr>
        <p:spPr bwMode="auto">
          <a:xfrm flipV="1">
            <a:off x="2819400" y="2057400"/>
            <a:ext cx="0" cy="762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5" name="Line 5"/>
          <p:cNvSpPr>
            <a:spLocks noChangeShapeType="1"/>
          </p:cNvSpPr>
          <p:nvPr/>
        </p:nvSpPr>
        <p:spPr bwMode="auto">
          <a:xfrm>
            <a:off x="3390900" y="5410200"/>
            <a:ext cx="5181600" cy="0"/>
          </a:xfrm>
          <a:prstGeom prst="line">
            <a:avLst/>
          </a:prstGeom>
          <a:noFill/>
          <a:ln w="1016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10246" name="Rectangle 6"/>
          <p:cNvSpPr>
            <a:spLocks noChangeArrowheads="1"/>
          </p:cNvSpPr>
          <p:nvPr/>
        </p:nvSpPr>
        <p:spPr bwMode="auto">
          <a:xfrm>
            <a:off x="4633913" y="5480052"/>
            <a:ext cx="181883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dirty="0" smtClean="0"/>
              <a:t>Time (Decades)</a:t>
            </a:r>
            <a:endParaRPr lang="en-US" dirty="0"/>
          </a:p>
        </p:txBody>
      </p:sp>
      <p:sp>
        <p:nvSpPr>
          <p:cNvPr id="10247" name="Rectangle 7"/>
          <p:cNvSpPr>
            <a:spLocks noChangeArrowheads="1"/>
          </p:cNvSpPr>
          <p:nvPr/>
        </p:nvSpPr>
        <p:spPr bwMode="auto">
          <a:xfrm rot="-5400000">
            <a:off x="1868567" y="2891590"/>
            <a:ext cx="1788951"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dirty="0"/>
              <a:t>Mortality  Rates</a:t>
            </a:r>
          </a:p>
        </p:txBody>
      </p:sp>
      <p:grpSp>
        <p:nvGrpSpPr>
          <p:cNvPr id="10248" name="Group 8"/>
          <p:cNvGrpSpPr>
            <a:grpSpLocks/>
          </p:cNvGrpSpPr>
          <p:nvPr/>
        </p:nvGrpSpPr>
        <p:grpSpPr bwMode="auto">
          <a:xfrm>
            <a:off x="3810001" y="1309689"/>
            <a:ext cx="5121275" cy="3787775"/>
            <a:chOff x="1440" y="825"/>
            <a:chExt cx="3226" cy="2386"/>
          </a:xfrm>
        </p:grpSpPr>
        <p:sp>
          <p:nvSpPr>
            <p:cNvPr id="10253" name="Freeform 9"/>
            <p:cNvSpPr>
              <a:spLocks/>
            </p:cNvSpPr>
            <p:nvPr/>
          </p:nvSpPr>
          <p:spPr bwMode="auto">
            <a:xfrm>
              <a:off x="1440" y="912"/>
              <a:ext cx="3226" cy="2299"/>
            </a:xfrm>
            <a:custGeom>
              <a:avLst/>
              <a:gdLst>
                <a:gd name="T0" fmla="*/ 0 w 3226"/>
                <a:gd name="T1" fmla="*/ 0 h 2299"/>
                <a:gd name="T2" fmla="*/ 15 w 3226"/>
                <a:gd name="T3" fmla="*/ 63 h 2299"/>
                <a:gd name="T4" fmla="*/ 15 w 3226"/>
                <a:gd name="T5" fmla="*/ 108 h 2299"/>
                <a:gd name="T6" fmla="*/ 45 w 3226"/>
                <a:gd name="T7" fmla="*/ 153 h 2299"/>
                <a:gd name="T8" fmla="*/ 90 w 3226"/>
                <a:gd name="T9" fmla="*/ 198 h 2299"/>
                <a:gd name="T10" fmla="*/ 120 w 3226"/>
                <a:gd name="T11" fmla="*/ 243 h 2299"/>
                <a:gd name="T12" fmla="*/ 165 w 3226"/>
                <a:gd name="T13" fmla="*/ 288 h 2299"/>
                <a:gd name="T14" fmla="*/ 195 w 3226"/>
                <a:gd name="T15" fmla="*/ 333 h 2299"/>
                <a:gd name="T16" fmla="*/ 240 w 3226"/>
                <a:gd name="T17" fmla="*/ 378 h 2299"/>
                <a:gd name="T18" fmla="*/ 255 w 3226"/>
                <a:gd name="T19" fmla="*/ 423 h 2299"/>
                <a:gd name="T20" fmla="*/ 300 w 3226"/>
                <a:gd name="T21" fmla="*/ 453 h 2299"/>
                <a:gd name="T22" fmla="*/ 315 w 3226"/>
                <a:gd name="T23" fmla="*/ 498 h 2299"/>
                <a:gd name="T24" fmla="*/ 360 w 3226"/>
                <a:gd name="T25" fmla="*/ 528 h 2299"/>
                <a:gd name="T26" fmla="*/ 390 w 3226"/>
                <a:gd name="T27" fmla="*/ 573 h 2299"/>
                <a:gd name="T28" fmla="*/ 435 w 3226"/>
                <a:gd name="T29" fmla="*/ 603 h 2299"/>
                <a:gd name="T30" fmla="*/ 495 w 3226"/>
                <a:gd name="T31" fmla="*/ 648 h 2299"/>
                <a:gd name="T32" fmla="*/ 540 w 3226"/>
                <a:gd name="T33" fmla="*/ 678 h 2299"/>
                <a:gd name="T34" fmla="*/ 585 w 3226"/>
                <a:gd name="T35" fmla="*/ 708 h 2299"/>
                <a:gd name="T36" fmla="*/ 630 w 3226"/>
                <a:gd name="T37" fmla="*/ 738 h 2299"/>
                <a:gd name="T38" fmla="*/ 675 w 3226"/>
                <a:gd name="T39" fmla="*/ 783 h 2299"/>
                <a:gd name="T40" fmla="*/ 720 w 3226"/>
                <a:gd name="T41" fmla="*/ 828 h 2299"/>
                <a:gd name="T42" fmla="*/ 765 w 3226"/>
                <a:gd name="T43" fmla="*/ 873 h 2299"/>
                <a:gd name="T44" fmla="*/ 810 w 3226"/>
                <a:gd name="T45" fmla="*/ 918 h 2299"/>
                <a:gd name="T46" fmla="*/ 855 w 3226"/>
                <a:gd name="T47" fmla="*/ 978 h 2299"/>
                <a:gd name="T48" fmla="*/ 900 w 3226"/>
                <a:gd name="T49" fmla="*/ 1023 h 2299"/>
                <a:gd name="T50" fmla="*/ 960 w 3226"/>
                <a:gd name="T51" fmla="*/ 1083 h 2299"/>
                <a:gd name="T52" fmla="*/ 1020 w 3226"/>
                <a:gd name="T53" fmla="*/ 1128 h 2299"/>
                <a:gd name="T54" fmla="*/ 1110 w 3226"/>
                <a:gd name="T55" fmla="*/ 1158 h 2299"/>
                <a:gd name="T56" fmla="*/ 1230 w 3226"/>
                <a:gd name="T57" fmla="*/ 1218 h 2299"/>
                <a:gd name="T58" fmla="*/ 1335 w 3226"/>
                <a:gd name="T59" fmla="*/ 1263 h 2299"/>
                <a:gd name="T60" fmla="*/ 1455 w 3226"/>
                <a:gd name="T61" fmla="*/ 1308 h 2299"/>
                <a:gd name="T62" fmla="*/ 1560 w 3226"/>
                <a:gd name="T63" fmla="*/ 1353 h 2299"/>
                <a:gd name="T64" fmla="*/ 1665 w 3226"/>
                <a:gd name="T65" fmla="*/ 1383 h 2299"/>
                <a:gd name="T66" fmla="*/ 1785 w 3226"/>
                <a:gd name="T67" fmla="*/ 1428 h 2299"/>
                <a:gd name="T68" fmla="*/ 1845 w 3226"/>
                <a:gd name="T69" fmla="*/ 1458 h 2299"/>
                <a:gd name="T70" fmla="*/ 1965 w 3226"/>
                <a:gd name="T71" fmla="*/ 1503 h 2299"/>
                <a:gd name="T72" fmla="*/ 2085 w 3226"/>
                <a:gd name="T73" fmla="*/ 1533 h 2299"/>
                <a:gd name="T74" fmla="*/ 2145 w 3226"/>
                <a:gd name="T75" fmla="*/ 1563 h 2299"/>
                <a:gd name="T76" fmla="*/ 2190 w 3226"/>
                <a:gd name="T77" fmla="*/ 1593 h 2299"/>
                <a:gd name="T78" fmla="*/ 2235 w 3226"/>
                <a:gd name="T79" fmla="*/ 1608 h 2299"/>
                <a:gd name="T80" fmla="*/ 2280 w 3226"/>
                <a:gd name="T81" fmla="*/ 1638 h 2299"/>
                <a:gd name="T82" fmla="*/ 2310 w 3226"/>
                <a:gd name="T83" fmla="*/ 1683 h 2299"/>
                <a:gd name="T84" fmla="*/ 2355 w 3226"/>
                <a:gd name="T85" fmla="*/ 1728 h 2299"/>
                <a:gd name="T86" fmla="*/ 2400 w 3226"/>
                <a:gd name="T87" fmla="*/ 1758 h 2299"/>
                <a:gd name="T88" fmla="*/ 2445 w 3226"/>
                <a:gd name="T89" fmla="*/ 1803 h 2299"/>
                <a:gd name="T90" fmla="*/ 2490 w 3226"/>
                <a:gd name="T91" fmla="*/ 1833 h 2299"/>
                <a:gd name="T92" fmla="*/ 2535 w 3226"/>
                <a:gd name="T93" fmla="*/ 1878 h 2299"/>
                <a:gd name="T94" fmla="*/ 2565 w 3226"/>
                <a:gd name="T95" fmla="*/ 1923 h 2299"/>
                <a:gd name="T96" fmla="*/ 2610 w 3226"/>
                <a:gd name="T97" fmla="*/ 1953 h 2299"/>
                <a:gd name="T98" fmla="*/ 2670 w 3226"/>
                <a:gd name="T99" fmla="*/ 1998 h 2299"/>
                <a:gd name="T100" fmla="*/ 2730 w 3226"/>
                <a:gd name="T101" fmla="*/ 2043 h 2299"/>
                <a:gd name="T102" fmla="*/ 2775 w 3226"/>
                <a:gd name="T103" fmla="*/ 2088 h 2299"/>
                <a:gd name="T104" fmla="*/ 2820 w 3226"/>
                <a:gd name="T105" fmla="*/ 2118 h 2299"/>
                <a:gd name="T106" fmla="*/ 2865 w 3226"/>
                <a:gd name="T107" fmla="*/ 2148 h 2299"/>
                <a:gd name="T108" fmla="*/ 2910 w 3226"/>
                <a:gd name="T109" fmla="*/ 2163 h 2299"/>
                <a:gd name="T110" fmla="*/ 2955 w 3226"/>
                <a:gd name="T111" fmla="*/ 2163 h 2299"/>
                <a:gd name="T112" fmla="*/ 3000 w 3226"/>
                <a:gd name="T113" fmla="*/ 2178 h 2299"/>
                <a:gd name="T114" fmla="*/ 3045 w 3226"/>
                <a:gd name="T115" fmla="*/ 2178 h 2299"/>
                <a:gd name="T116" fmla="*/ 3090 w 3226"/>
                <a:gd name="T117" fmla="*/ 2208 h 2299"/>
                <a:gd name="T118" fmla="*/ 3135 w 3226"/>
                <a:gd name="T119" fmla="*/ 2238 h 2299"/>
                <a:gd name="T120" fmla="*/ 3180 w 3226"/>
                <a:gd name="T121" fmla="*/ 2253 h 2299"/>
                <a:gd name="T122" fmla="*/ 3225 w 3226"/>
                <a:gd name="T123" fmla="*/ 2298 h 22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226"/>
                <a:gd name="T187" fmla="*/ 0 h 2299"/>
                <a:gd name="T188" fmla="*/ 3226 w 3226"/>
                <a:gd name="T189" fmla="*/ 2299 h 22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226" h="2299">
                  <a:moveTo>
                    <a:pt x="0" y="0"/>
                  </a:moveTo>
                  <a:lnTo>
                    <a:pt x="15" y="63"/>
                  </a:lnTo>
                  <a:lnTo>
                    <a:pt x="15" y="108"/>
                  </a:lnTo>
                  <a:lnTo>
                    <a:pt x="45" y="153"/>
                  </a:lnTo>
                  <a:lnTo>
                    <a:pt x="90" y="198"/>
                  </a:lnTo>
                  <a:lnTo>
                    <a:pt x="120" y="243"/>
                  </a:lnTo>
                  <a:lnTo>
                    <a:pt x="165" y="288"/>
                  </a:lnTo>
                  <a:lnTo>
                    <a:pt x="195" y="333"/>
                  </a:lnTo>
                  <a:lnTo>
                    <a:pt x="240" y="378"/>
                  </a:lnTo>
                  <a:lnTo>
                    <a:pt x="255" y="423"/>
                  </a:lnTo>
                  <a:lnTo>
                    <a:pt x="300" y="453"/>
                  </a:lnTo>
                  <a:lnTo>
                    <a:pt x="315" y="498"/>
                  </a:lnTo>
                  <a:lnTo>
                    <a:pt x="360" y="528"/>
                  </a:lnTo>
                  <a:lnTo>
                    <a:pt x="390" y="573"/>
                  </a:lnTo>
                  <a:lnTo>
                    <a:pt x="435" y="603"/>
                  </a:lnTo>
                  <a:lnTo>
                    <a:pt x="495" y="648"/>
                  </a:lnTo>
                  <a:lnTo>
                    <a:pt x="540" y="678"/>
                  </a:lnTo>
                  <a:lnTo>
                    <a:pt x="585" y="708"/>
                  </a:lnTo>
                  <a:lnTo>
                    <a:pt x="630" y="738"/>
                  </a:lnTo>
                  <a:lnTo>
                    <a:pt x="675" y="783"/>
                  </a:lnTo>
                  <a:lnTo>
                    <a:pt x="720" y="828"/>
                  </a:lnTo>
                  <a:lnTo>
                    <a:pt x="765" y="873"/>
                  </a:lnTo>
                  <a:lnTo>
                    <a:pt x="810" y="918"/>
                  </a:lnTo>
                  <a:lnTo>
                    <a:pt x="855" y="978"/>
                  </a:lnTo>
                  <a:lnTo>
                    <a:pt x="900" y="1023"/>
                  </a:lnTo>
                  <a:lnTo>
                    <a:pt x="960" y="1083"/>
                  </a:lnTo>
                  <a:lnTo>
                    <a:pt x="1020" y="1128"/>
                  </a:lnTo>
                  <a:lnTo>
                    <a:pt x="1110" y="1158"/>
                  </a:lnTo>
                  <a:lnTo>
                    <a:pt x="1230" y="1218"/>
                  </a:lnTo>
                  <a:lnTo>
                    <a:pt x="1335" y="1263"/>
                  </a:lnTo>
                  <a:lnTo>
                    <a:pt x="1455" y="1308"/>
                  </a:lnTo>
                  <a:lnTo>
                    <a:pt x="1560" y="1353"/>
                  </a:lnTo>
                  <a:lnTo>
                    <a:pt x="1665" y="1383"/>
                  </a:lnTo>
                  <a:lnTo>
                    <a:pt x="1785" y="1428"/>
                  </a:lnTo>
                  <a:lnTo>
                    <a:pt x="1845" y="1458"/>
                  </a:lnTo>
                  <a:lnTo>
                    <a:pt x="1965" y="1503"/>
                  </a:lnTo>
                  <a:lnTo>
                    <a:pt x="2085" y="1533"/>
                  </a:lnTo>
                  <a:lnTo>
                    <a:pt x="2145" y="1563"/>
                  </a:lnTo>
                  <a:lnTo>
                    <a:pt x="2190" y="1593"/>
                  </a:lnTo>
                  <a:lnTo>
                    <a:pt x="2235" y="1608"/>
                  </a:lnTo>
                  <a:lnTo>
                    <a:pt x="2280" y="1638"/>
                  </a:lnTo>
                  <a:lnTo>
                    <a:pt x="2310" y="1683"/>
                  </a:lnTo>
                  <a:lnTo>
                    <a:pt x="2355" y="1728"/>
                  </a:lnTo>
                  <a:lnTo>
                    <a:pt x="2400" y="1758"/>
                  </a:lnTo>
                  <a:lnTo>
                    <a:pt x="2445" y="1803"/>
                  </a:lnTo>
                  <a:lnTo>
                    <a:pt x="2490" y="1833"/>
                  </a:lnTo>
                  <a:lnTo>
                    <a:pt x="2535" y="1878"/>
                  </a:lnTo>
                  <a:lnTo>
                    <a:pt x="2565" y="1923"/>
                  </a:lnTo>
                  <a:lnTo>
                    <a:pt x="2610" y="1953"/>
                  </a:lnTo>
                  <a:lnTo>
                    <a:pt x="2670" y="1998"/>
                  </a:lnTo>
                  <a:lnTo>
                    <a:pt x="2730" y="2043"/>
                  </a:lnTo>
                  <a:lnTo>
                    <a:pt x="2775" y="2088"/>
                  </a:lnTo>
                  <a:lnTo>
                    <a:pt x="2820" y="2118"/>
                  </a:lnTo>
                  <a:lnTo>
                    <a:pt x="2865" y="2148"/>
                  </a:lnTo>
                  <a:lnTo>
                    <a:pt x="2910" y="2163"/>
                  </a:lnTo>
                  <a:lnTo>
                    <a:pt x="2955" y="2163"/>
                  </a:lnTo>
                  <a:lnTo>
                    <a:pt x="3000" y="2178"/>
                  </a:lnTo>
                  <a:lnTo>
                    <a:pt x="3045" y="2178"/>
                  </a:lnTo>
                  <a:lnTo>
                    <a:pt x="3090" y="2208"/>
                  </a:lnTo>
                  <a:lnTo>
                    <a:pt x="3135" y="2238"/>
                  </a:lnTo>
                  <a:lnTo>
                    <a:pt x="3180" y="2253"/>
                  </a:lnTo>
                  <a:lnTo>
                    <a:pt x="3225" y="2298"/>
                  </a:lnTo>
                </a:path>
              </a:pathLst>
            </a:custGeom>
            <a:noFill/>
            <a:ln w="76200" cap="rnd" cmpd="sng">
              <a:solidFill>
                <a:srgbClr val="33CC33"/>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4" name="Rectangle 10"/>
            <p:cNvSpPr>
              <a:spLocks noChangeArrowheads="1"/>
            </p:cNvSpPr>
            <p:nvPr/>
          </p:nvSpPr>
          <p:spPr bwMode="auto">
            <a:xfrm>
              <a:off x="1622" y="825"/>
              <a:ext cx="137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a:solidFill>
                    <a:srgbClr val="33CC33"/>
                  </a:solidFill>
                </a:rPr>
                <a:t>Infectious Diseases</a:t>
              </a:r>
            </a:p>
          </p:txBody>
        </p:sp>
      </p:grpSp>
      <p:sp>
        <p:nvSpPr>
          <p:cNvPr id="10249" name="Freeform 11"/>
          <p:cNvSpPr>
            <a:spLocks/>
          </p:cNvSpPr>
          <p:nvPr/>
        </p:nvSpPr>
        <p:spPr bwMode="auto">
          <a:xfrm>
            <a:off x="3962401" y="1285876"/>
            <a:ext cx="4968875" cy="3502025"/>
          </a:xfrm>
          <a:custGeom>
            <a:avLst/>
            <a:gdLst>
              <a:gd name="T0" fmla="*/ 2147483647 w 3130"/>
              <a:gd name="T1" fmla="*/ 2147483647 h 2206"/>
              <a:gd name="T2" fmla="*/ 2147483647 w 3130"/>
              <a:gd name="T3" fmla="*/ 2147483647 h 2206"/>
              <a:gd name="T4" fmla="*/ 2147483647 w 3130"/>
              <a:gd name="T5" fmla="*/ 2147483647 h 2206"/>
              <a:gd name="T6" fmla="*/ 2147483647 w 3130"/>
              <a:gd name="T7" fmla="*/ 2147483647 h 2206"/>
              <a:gd name="T8" fmla="*/ 2147483647 w 3130"/>
              <a:gd name="T9" fmla="*/ 2147483647 h 2206"/>
              <a:gd name="T10" fmla="*/ 2147483647 w 3130"/>
              <a:gd name="T11" fmla="*/ 2147483647 h 2206"/>
              <a:gd name="T12" fmla="*/ 2147483647 w 3130"/>
              <a:gd name="T13" fmla="*/ 2147483647 h 2206"/>
              <a:gd name="T14" fmla="*/ 2147483647 w 3130"/>
              <a:gd name="T15" fmla="*/ 2147483647 h 2206"/>
              <a:gd name="T16" fmla="*/ 2147483647 w 3130"/>
              <a:gd name="T17" fmla="*/ 2147483647 h 2206"/>
              <a:gd name="T18" fmla="*/ 2147483647 w 3130"/>
              <a:gd name="T19" fmla="*/ 2147483647 h 2206"/>
              <a:gd name="T20" fmla="*/ 2147483647 w 3130"/>
              <a:gd name="T21" fmla="*/ 2147483647 h 2206"/>
              <a:gd name="T22" fmla="*/ 2147483647 w 3130"/>
              <a:gd name="T23" fmla="*/ 2147483647 h 2206"/>
              <a:gd name="T24" fmla="*/ 2147483647 w 3130"/>
              <a:gd name="T25" fmla="*/ 2147483647 h 2206"/>
              <a:gd name="T26" fmla="*/ 2147483647 w 3130"/>
              <a:gd name="T27" fmla="*/ 2147483647 h 2206"/>
              <a:gd name="T28" fmla="*/ 2147483647 w 3130"/>
              <a:gd name="T29" fmla="*/ 2147483647 h 2206"/>
              <a:gd name="T30" fmla="*/ 2147483647 w 3130"/>
              <a:gd name="T31" fmla="*/ 2147483647 h 2206"/>
              <a:gd name="T32" fmla="*/ 2147483647 w 3130"/>
              <a:gd name="T33" fmla="*/ 2147483647 h 2206"/>
              <a:gd name="T34" fmla="*/ 2147483647 w 3130"/>
              <a:gd name="T35" fmla="*/ 2147483647 h 2206"/>
              <a:gd name="T36" fmla="*/ 2147483647 w 3130"/>
              <a:gd name="T37" fmla="*/ 2147483647 h 2206"/>
              <a:gd name="T38" fmla="*/ 2147483647 w 3130"/>
              <a:gd name="T39" fmla="*/ 2147483647 h 2206"/>
              <a:gd name="T40" fmla="*/ 2147483647 w 3130"/>
              <a:gd name="T41" fmla="*/ 2147483647 h 2206"/>
              <a:gd name="T42" fmla="*/ 2147483647 w 3130"/>
              <a:gd name="T43" fmla="*/ 2147483647 h 2206"/>
              <a:gd name="T44" fmla="*/ 2147483647 w 3130"/>
              <a:gd name="T45" fmla="*/ 2147483647 h 2206"/>
              <a:gd name="T46" fmla="*/ 2147483647 w 3130"/>
              <a:gd name="T47" fmla="*/ 2147483647 h 2206"/>
              <a:gd name="T48" fmla="*/ 2147483647 w 3130"/>
              <a:gd name="T49" fmla="*/ 2147483647 h 2206"/>
              <a:gd name="T50" fmla="*/ 2147483647 w 3130"/>
              <a:gd name="T51" fmla="*/ 2147483647 h 2206"/>
              <a:gd name="T52" fmla="*/ 2147483647 w 3130"/>
              <a:gd name="T53" fmla="*/ 2147483647 h 2206"/>
              <a:gd name="T54" fmla="*/ 2147483647 w 3130"/>
              <a:gd name="T55" fmla="*/ 2147483647 h 2206"/>
              <a:gd name="T56" fmla="*/ 2147483647 w 3130"/>
              <a:gd name="T57" fmla="*/ 2147483647 h 2206"/>
              <a:gd name="T58" fmla="*/ 2147483647 w 3130"/>
              <a:gd name="T59" fmla="*/ 2147483647 h 2206"/>
              <a:gd name="T60" fmla="*/ 2147483647 w 3130"/>
              <a:gd name="T61" fmla="*/ 2147483647 h 2206"/>
              <a:gd name="T62" fmla="*/ 2147483647 w 3130"/>
              <a:gd name="T63" fmla="*/ 2147483647 h 2206"/>
              <a:gd name="T64" fmla="*/ 2147483647 w 3130"/>
              <a:gd name="T65" fmla="*/ 2147483647 h 2206"/>
              <a:gd name="T66" fmla="*/ 2147483647 w 3130"/>
              <a:gd name="T67" fmla="*/ 2147483647 h 2206"/>
              <a:gd name="T68" fmla="*/ 2147483647 w 3130"/>
              <a:gd name="T69" fmla="*/ 2147483647 h 2206"/>
              <a:gd name="T70" fmla="*/ 2147483647 w 3130"/>
              <a:gd name="T71" fmla="*/ 2147483647 h 22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30"/>
              <a:gd name="T109" fmla="*/ 0 h 2206"/>
              <a:gd name="T110" fmla="*/ 3130 w 3130"/>
              <a:gd name="T111" fmla="*/ 2206 h 22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30" h="2206">
                <a:moveTo>
                  <a:pt x="0" y="2166"/>
                </a:moveTo>
                <a:lnTo>
                  <a:pt x="69" y="2175"/>
                </a:lnTo>
                <a:lnTo>
                  <a:pt x="114" y="2190"/>
                </a:lnTo>
                <a:lnTo>
                  <a:pt x="159" y="2190"/>
                </a:lnTo>
                <a:lnTo>
                  <a:pt x="204" y="2190"/>
                </a:lnTo>
                <a:lnTo>
                  <a:pt x="249" y="2190"/>
                </a:lnTo>
                <a:lnTo>
                  <a:pt x="294" y="2205"/>
                </a:lnTo>
                <a:lnTo>
                  <a:pt x="339" y="2190"/>
                </a:lnTo>
                <a:lnTo>
                  <a:pt x="384" y="2190"/>
                </a:lnTo>
                <a:lnTo>
                  <a:pt x="429" y="2175"/>
                </a:lnTo>
                <a:lnTo>
                  <a:pt x="474" y="2160"/>
                </a:lnTo>
                <a:lnTo>
                  <a:pt x="519" y="2145"/>
                </a:lnTo>
                <a:lnTo>
                  <a:pt x="564" y="2130"/>
                </a:lnTo>
                <a:lnTo>
                  <a:pt x="609" y="2130"/>
                </a:lnTo>
                <a:lnTo>
                  <a:pt x="654" y="2115"/>
                </a:lnTo>
                <a:lnTo>
                  <a:pt x="699" y="2100"/>
                </a:lnTo>
                <a:lnTo>
                  <a:pt x="744" y="2085"/>
                </a:lnTo>
                <a:lnTo>
                  <a:pt x="789" y="2070"/>
                </a:lnTo>
                <a:lnTo>
                  <a:pt x="834" y="2055"/>
                </a:lnTo>
                <a:lnTo>
                  <a:pt x="879" y="2025"/>
                </a:lnTo>
                <a:lnTo>
                  <a:pt x="924" y="1995"/>
                </a:lnTo>
                <a:lnTo>
                  <a:pt x="954" y="1950"/>
                </a:lnTo>
                <a:lnTo>
                  <a:pt x="999" y="1920"/>
                </a:lnTo>
                <a:lnTo>
                  <a:pt x="1029" y="1875"/>
                </a:lnTo>
                <a:lnTo>
                  <a:pt x="1074" y="1845"/>
                </a:lnTo>
                <a:lnTo>
                  <a:pt x="1119" y="1800"/>
                </a:lnTo>
                <a:lnTo>
                  <a:pt x="1164" y="1770"/>
                </a:lnTo>
                <a:lnTo>
                  <a:pt x="1209" y="1740"/>
                </a:lnTo>
                <a:lnTo>
                  <a:pt x="1254" y="1710"/>
                </a:lnTo>
                <a:lnTo>
                  <a:pt x="1299" y="1680"/>
                </a:lnTo>
                <a:lnTo>
                  <a:pt x="1344" y="1650"/>
                </a:lnTo>
                <a:lnTo>
                  <a:pt x="1389" y="1605"/>
                </a:lnTo>
                <a:lnTo>
                  <a:pt x="1434" y="1560"/>
                </a:lnTo>
                <a:lnTo>
                  <a:pt x="1479" y="1530"/>
                </a:lnTo>
                <a:lnTo>
                  <a:pt x="1539" y="1485"/>
                </a:lnTo>
                <a:lnTo>
                  <a:pt x="1584" y="1440"/>
                </a:lnTo>
                <a:lnTo>
                  <a:pt x="1629" y="1410"/>
                </a:lnTo>
                <a:lnTo>
                  <a:pt x="1674" y="1365"/>
                </a:lnTo>
                <a:lnTo>
                  <a:pt x="1719" y="1320"/>
                </a:lnTo>
                <a:lnTo>
                  <a:pt x="1749" y="1275"/>
                </a:lnTo>
                <a:lnTo>
                  <a:pt x="1779" y="1230"/>
                </a:lnTo>
                <a:lnTo>
                  <a:pt x="1824" y="1170"/>
                </a:lnTo>
                <a:lnTo>
                  <a:pt x="1854" y="1125"/>
                </a:lnTo>
                <a:lnTo>
                  <a:pt x="1899" y="1005"/>
                </a:lnTo>
                <a:lnTo>
                  <a:pt x="1944" y="960"/>
                </a:lnTo>
                <a:lnTo>
                  <a:pt x="1974" y="900"/>
                </a:lnTo>
                <a:lnTo>
                  <a:pt x="2019" y="855"/>
                </a:lnTo>
                <a:lnTo>
                  <a:pt x="2049" y="810"/>
                </a:lnTo>
                <a:lnTo>
                  <a:pt x="2094" y="765"/>
                </a:lnTo>
                <a:lnTo>
                  <a:pt x="2139" y="720"/>
                </a:lnTo>
                <a:lnTo>
                  <a:pt x="2184" y="660"/>
                </a:lnTo>
                <a:lnTo>
                  <a:pt x="2229" y="630"/>
                </a:lnTo>
                <a:lnTo>
                  <a:pt x="2259" y="585"/>
                </a:lnTo>
                <a:lnTo>
                  <a:pt x="2304" y="540"/>
                </a:lnTo>
                <a:lnTo>
                  <a:pt x="2319" y="495"/>
                </a:lnTo>
                <a:lnTo>
                  <a:pt x="2364" y="450"/>
                </a:lnTo>
                <a:lnTo>
                  <a:pt x="2394" y="405"/>
                </a:lnTo>
                <a:lnTo>
                  <a:pt x="2439" y="360"/>
                </a:lnTo>
                <a:lnTo>
                  <a:pt x="2484" y="315"/>
                </a:lnTo>
                <a:lnTo>
                  <a:pt x="2529" y="285"/>
                </a:lnTo>
                <a:lnTo>
                  <a:pt x="2574" y="240"/>
                </a:lnTo>
                <a:lnTo>
                  <a:pt x="2634" y="195"/>
                </a:lnTo>
                <a:lnTo>
                  <a:pt x="2679" y="165"/>
                </a:lnTo>
                <a:lnTo>
                  <a:pt x="2724" y="135"/>
                </a:lnTo>
                <a:lnTo>
                  <a:pt x="2769" y="105"/>
                </a:lnTo>
                <a:lnTo>
                  <a:pt x="2814" y="75"/>
                </a:lnTo>
                <a:lnTo>
                  <a:pt x="2859" y="75"/>
                </a:lnTo>
                <a:lnTo>
                  <a:pt x="2904" y="75"/>
                </a:lnTo>
                <a:lnTo>
                  <a:pt x="2949" y="60"/>
                </a:lnTo>
                <a:lnTo>
                  <a:pt x="2994" y="45"/>
                </a:lnTo>
                <a:lnTo>
                  <a:pt x="3039" y="15"/>
                </a:lnTo>
                <a:lnTo>
                  <a:pt x="3084" y="15"/>
                </a:lnTo>
                <a:lnTo>
                  <a:pt x="3129" y="0"/>
                </a:lnTo>
              </a:path>
            </a:pathLst>
          </a:custGeom>
          <a:noFill/>
          <a:ln w="101600" cap="rnd" cmpd="sng">
            <a:solidFill>
              <a:schemeClr val="tx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0" name="Rectangle 12"/>
          <p:cNvSpPr>
            <a:spLocks noChangeArrowheads="1"/>
          </p:cNvSpPr>
          <p:nvPr/>
        </p:nvSpPr>
        <p:spPr bwMode="auto">
          <a:xfrm>
            <a:off x="7206445" y="2470898"/>
            <a:ext cx="1724831" cy="923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dirty="0" smtClean="0"/>
              <a:t>Non-</a:t>
            </a:r>
          </a:p>
          <a:p>
            <a:pPr algn="l"/>
            <a:r>
              <a:rPr lang="en-US" dirty="0" smtClean="0"/>
              <a:t>Communicable</a:t>
            </a:r>
          </a:p>
          <a:p>
            <a:pPr algn="l"/>
            <a:r>
              <a:rPr lang="en-US" dirty="0" smtClean="0"/>
              <a:t>Diseases</a:t>
            </a:r>
            <a:endParaRPr lang="en-US" dirty="0"/>
          </a:p>
        </p:txBody>
      </p:sp>
      <p:sp>
        <p:nvSpPr>
          <p:cNvPr id="13" name="Title 12"/>
          <p:cNvSpPr>
            <a:spLocks noGrp="1"/>
          </p:cNvSpPr>
          <p:nvPr>
            <p:ph type="title"/>
          </p:nvPr>
        </p:nvSpPr>
        <p:spPr>
          <a:xfrm>
            <a:off x="838200" y="296070"/>
            <a:ext cx="8229600" cy="636587"/>
          </a:xfrm>
        </p:spPr>
        <p:txBody>
          <a:bodyPr>
            <a:noAutofit/>
          </a:bodyPr>
          <a:lstStyle/>
          <a:p>
            <a:pPr>
              <a:defRPr/>
            </a:pPr>
            <a:r>
              <a:rPr lang="en-US" dirty="0" smtClean="0"/>
              <a:t>Epidemiologic Transition</a:t>
            </a:r>
            <a:endParaRPr lang="en-US" dirty="0"/>
          </a:p>
        </p:txBody>
      </p:sp>
      <p:sp>
        <p:nvSpPr>
          <p:cNvPr id="10252" name="TextBox 14"/>
          <p:cNvSpPr txBox="1">
            <a:spLocks noChangeArrowheads="1"/>
          </p:cNvSpPr>
          <p:nvPr/>
        </p:nvSpPr>
        <p:spPr bwMode="auto">
          <a:xfrm>
            <a:off x="2256503" y="6045288"/>
            <a:ext cx="7686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dirty="0" err="1"/>
              <a:t>LaPorte</a:t>
            </a:r>
            <a:r>
              <a:rPr lang="en-US" dirty="0"/>
              <a:t>, Ronald, Epidemiologic Transition, www.bibalex.org/supercourse/</a:t>
            </a:r>
          </a:p>
        </p:txBody>
      </p:sp>
      <p:sp>
        <p:nvSpPr>
          <p:cNvPr id="2" name="Slide Number Placeholder 1"/>
          <p:cNvSpPr>
            <a:spLocks noGrp="1"/>
          </p:cNvSpPr>
          <p:nvPr>
            <p:ph type="sldNum" sz="quarter" idx="10"/>
          </p:nvPr>
        </p:nvSpPr>
        <p:spPr>
          <a:xfrm>
            <a:off x="11083413" y="6415176"/>
            <a:ext cx="381000" cy="365125"/>
          </a:xfrm>
        </p:spPr>
        <p:txBody>
          <a:bodyPr/>
          <a:lstStyle/>
          <a:p>
            <a:fld id="{D05EB041-ED23-4471-A775-3B165D8EC509}" type="slidenum">
              <a:rPr lang="en-US" smtClean="0"/>
              <a:pPr/>
              <a:t>6</a:t>
            </a:fld>
            <a:endParaRPr lang="en-US"/>
          </a:p>
        </p:txBody>
      </p:sp>
    </p:spTree>
    <p:extLst>
      <p:ext uri="{BB962C8B-B14F-4D97-AF65-F5344CB8AC3E}">
        <p14:creationId xmlns:p14="http://schemas.microsoft.com/office/powerpoint/2010/main" val="3142955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283295" y="1877091"/>
            <a:ext cx="4222769" cy="3073349"/>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p>
        </p:txBody>
      </p:sp>
      <p:sp>
        <p:nvSpPr>
          <p:cNvPr id="5" name="Line 3"/>
          <p:cNvSpPr>
            <a:spLocks noChangeShapeType="1"/>
          </p:cNvSpPr>
          <p:nvPr/>
        </p:nvSpPr>
        <p:spPr bwMode="auto">
          <a:xfrm>
            <a:off x="1015181" y="2123540"/>
            <a:ext cx="0" cy="2767854"/>
          </a:xfrm>
          <a:prstGeom prst="line">
            <a:avLst/>
          </a:prstGeom>
          <a:noFill/>
          <a:ln w="101600">
            <a:solidFill>
              <a:schemeClr val="hlink"/>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 name="Line 4"/>
          <p:cNvSpPr>
            <a:spLocks noChangeShapeType="1"/>
          </p:cNvSpPr>
          <p:nvPr/>
        </p:nvSpPr>
        <p:spPr bwMode="auto">
          <a:xfrm flipV="1">
            <a:off x="607141" y="2691479"/>
            <a:ext cx="0" cy="58891"/>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 name="Line 5"/>
          <p:cNvSpPr>
            <a:spLocks noChangeShapeType="1"/>
          </p:cNvSpPr>
          <p:nvPr/>
        </p:nvSpPr>
        <p:spPr bwMode="auto">
          <a:xfrm>
            <a:off x="1296630" y="5207005"/>
            <a:ext cx="3953763" cy="0"/>
          </a:xfrm>
          <a:prstGeom prst="line">
            <a:avLst/>
          </a:prstGeom>
          <a:noFill/>
          <a:ln w="1016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6"/>
          <p:cNvSpPr>
            <a:spLocks noChangeArrowheads="1"/>
          </p:cNvSpPr>
          <p:nvPr/>
        </p:nvSpPr>
        <p:spPr bwMode="auto">
          <a:xfrm>
            <a:off x="2421654" y="5328829"/>
            <a:ext cx="1387839"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dirty="0" smtClean="0"/>
              <a:t>Time (Decades)</a:t>
            </a:r>
            <a:endParaRPr lang="en-US" dirty="0"/>
          </a:p>
        </p:txBody>
      </p:sp>
      <p:sp>
        <p:nvSpPr>
          <p:cNvPr id="9" name="Rectangle 7"/>
          <p:cNvSpPr>
            <a:spLocks noChangeArrowheads="1"/>
          </p:cNvSpPr>
          <p:nvPr/>
        </p:nvSpPr>
        <p:spPr bwMode="auto">
          <a:xfrm rot="-5400000">
            <a:off x="29276" y="2903032"/>
            <a:ext cx="1093778"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dirty="0"/>
              <a:t>Mortality  Rates</a:t>
            </a:r>
          </a:p>
        </p:txBody>
      </p:sp>
      <p:grpSp>
        <p:nvGrpSpPr>
          <p:cNvPr id="10" name="Group 8"/>
          <p:cNvGrpSpPr>
            <a:grpSpLocks/>
          </p:cNvGrpSpPr>
          <p:nvPr/>
        </p:nvGrpSpPr>
        <p:grpSpPr bwMode="auto">
          <a:xfrm>
            <a:off x="1597743" y="1943768"/>
            <a:ext cx="3907732" cy="2927349"/>
            <a:chOff x="1440" y="825"/>
            <a:chExt cx="3226" cy="2386"/>
          </a:xfrm>
        </p:grpSpPr>
        <p:sp>
          <p:nvSpPr>
            <p:cNvPr id="11" name="Freeform 9"/>
            <p:cNvSpPr>
              <a:spLocks/>
            </p:cNvSpPr>
            <p:nvPr/>
          </p:nvSpPr>
          <p:spPr bwMode="auto">
            <a:xfrm>
              <a:off x="1440" y="912"/>
              <a:ext cx="3226" cy="2299"/>
            </a:xfrm>
            <a:custGeom>
              <a:avLst/>
              <a:gdLst>
                <a:gd name="T0" fmla="*/ 0 w 3226"/>
                <a:gd name="T1" fmla="*/ 0 h 2299"/>
                <a:gd name="T2" fmla="*/ 15 w 3226"/>
                <a:gd name="T3" fmla="*/ 63 h 2299"/>
                <a:gd name="T4" fmla="*/ 15 w 3226"/>
                <a:gd name="T5" fmla="*/ 108 h 2299"/>
                <a:gd name="T6" fmla="*/ 45 w 3226"/>
                <a:gd name="T7" fmla="*/ 153 h 2299"/>
                <a:gd name="T8" fmla="*/ 90 w 3226"/>
                <a:gd name="T9" fmla="*/ 198 h 2299"/>
                <a:gd name="T10" fmla="*/ 120 w 3226"/>
                <a:gd name="T11" fmla="*/ 243 h 2299"/>
                <a:gd name="T12" fmla="*/ 165 w 3226"/>
                <a:gd name="T13" fmla="*/ 288 h 2299"/>
                <a:gd name="T14" fmla="*/ 195 w 3226"/>
                <a:gd name="T15" fmla="*/ 333 h 2299"/>
                <a:gd name="T16" fmla="*/ 240 w 3226"/>
                <a:gd name="T17" fmla="*/ 378 h 2299"/>
                <a:gd name="T18" fmla="*/ 255 w 3226"/>
                <a:gd name="T19" fmla="*/ 423 h 2299"/>
                <a:gd name="T20" fmla="*/ 300 w 3226"/>
                <a:gd name="T21" fmla="*/ 453 h 2299"/>
                <a:gd name="T22" fmla="*/ 315 w 3226"/>
                <a:gd name="T23" fmla="*/ 498 h 2299"/>
                <a:gd name="T24" fmla="*/ 360 w 3226"/>
                <a:gd name="T25" fmla="*/ 528 h 2299"/>
                <a:gd name="T26" fmla="*/ 390 w 3226"/>
                <a:gd name="T27" fmla="*/ 573 h 2299"/>
                <a:gd name="T28" fmla="*/ 435 w 3226"/>
                <a:gd name="T29" fmla="*/ 603 h 2299"/>
                <a:gd name="T30" fmla="*/ 495 w 3226"/>
                <a:gd name="T31" fmla="*/ 648 h 2299"/>
                <a:gd name="T32" fmla="*/ 540 w 3226"/>
                <a:gd name="T33" fmla="*/ 678 h 2299"/>
                <a:gd name="T34" fmla="*/ 585 w 3226"/>
                <a:gd name="T35" fmla="*/ 708 h 2299"/>
                <a:gd name="T36" fmla="*/ 630 w 3226"/>
                <a:gd name="T37" fmla="*/ 738 h 2299"/>
                <a:gd name="T38" fmla="*/ 675 w 3226"/>
                <a:gd name="T39" fmla="*/ 783 h 2299"/>
                <a:gd name="T40" fmla="*/ 720 w 3226"/>
                <a:gd name="T41" fmla="*/ 828 h 2299"/>
                <a:gd name="T42" fmla="*/ 765 w 3226"/>
                <a:gd name="T43" fmla="*/ 873 h 2299"/>
                <a:gd name="T44" fmla="*/ 810 w 3226"/>
                <a:gd name="T45" fmla="*/ 918 h 2299"/>
                <a:gd name="T46" fmla="*/ 855 w 3226"/>
                <a:gd name="T47" fmla="*/ 978 h 2299"/>
                <a:gd name="T48" fmla="*/ 900 w 3226"/>
                <a:gd name="T49" fmla="*/ 1023 h 2299"/>
                <a:gd name="T50" fmla="*/ 960 w 3226"/>
                <a:gd name="T51" fmla="*/ 1083 h 2299"/>
                <a:gd name="T52" fmla="*/ 1020 w 3226"/>
                <a:gd name="T53" fmla="*/ 1128 h 2299"/>
                <a:gd name="T54" fmla="*/ 1110 w 3226"/>
                <a:gd name="T55" fmla="*/ 1158 h 2299"/>
                <a:gd name="T56" fmla="*/ 1230 w 3226"/>
                <a:gd name="T57" fmla="*/ 1218 h 2299"/>
                <a:gd name="T58" fmla="*/ 1335 w 3226"/>
                <a:gd name="T59" fmla="*/ 1263 h 2299"/>
                <a:gd name="T60" fmla="*/ 1455 w 3226"/>
                <a:gd name="T61" fmla="*/ 1308 h 2299"/>
                <a:gd name="T62" fmla="*/ 1560 w 3226"/>
                <a:gd name="T63" fmla="*/ 1353 h 2299"/>
                <a:gd name="T64" fmla="*/ 1665 w 3226"/>
                <a:gd name="T65" fmla="*/ 1383 h 2299"/>
                <a:gd name="T66" fmla="*/ 1785 w 3226"/>
                <a:gd name="T67" fmla="*/ 1428 h 2299"/>
                <a:gd name="T68" fmla="*/ 1845 w 3226"/>
                <a:gd name="T69" fmla="*/ 1458 h 2299"/>
                <a:gd name="T70" fmla="*/ 1965 w 3226"/>
                <a:gd name="T71" fmla="*/ 1503 h 2299"/>
                <a:gd name="T72" fmla="*/ 2085 w 3226"/>
                <a:gd name="T73" fmla="*/ 1533 h 2299"/>
                <a:gd name="T74" fmla="*/ 2145 w 3226"/>
                <a:gd name="T75" fmla="*/ 1563 h 2299"/>
                <a:gd name="T76" fmla="*/ 2190 w 3226"/>
                <a:gd name="T77" fmla="*/ 1593 h 2299"/>
                <a:gd name="T78" fmla="*/ 2235 w 3226"/>
                <a:gd name="T79" fmla="*/ 1608 h 2299"/>
                <a:gd name="T80" fmla="*/ 2280 w 3226"/>
                <a:gd name="T81" fmla="*/ 1638 h 2299"/>
                <a:gd name="T82" fmla="*/ 2310 w 3226"/>
                <a:gd name="T83" fmla="*/ 1683 h 2299"/>
                <a:gd name="T84" fmla="*/ 2355 w 3226"/>
                <a:gd name="T85" fmla="*/ 1728 h 2299"/>
                <a:gd name="T86" fmla="*/ 2400 w 3226"/>
                <a:gd name="T87" fmla="*/ 1758 h 2299"/>
                <a:gd name="T88" fmla="*/ 2445 w 3226"/>
                <a:gd name="T89" fmla="*/ 1803 h 2299"/>
                <a:gd name="T90" fmla="*/ 2490 w 3226"/>
                <a:gd name="T91" fmla="*/ 1833 h 2299"/>
                <a:gd name="T92" fmla="*/ 2535 w 3226"/>
                <a:gd name="T93" fmla="*/ 1878 h 2299"/>
                <a:gd name="T94" fmla="*/ 2565 w 3226"/>
                <a:gd name="T95" fmla="*/ 1923 h 2299"/>
                <a:gd name="T96" fmla="*/ 2610 w 3226"/>
                <a:gd name="T97" fmla="*/ 1953 h 2299"/>
                <a:gd name="T98" fmla="*/ 2670 w 3226"/>
                <a:gd name="T99" fmla="*/ 1998 h 2299"/>
                <a:gd name="T100" fmla="*/ 2730 w 3226"/>
                <a:gd name="T101" fmla="*/ 2043 h 2299"/>
                <a:gd name="T102" fmla="*/ 2775 w 3226"/>
                <a:gd name="T103" fmla="*/ 2088 h 2299"/>
                <a:gd name="T104" fmla="*/ 2820 w 3226"/>
                <a:gd name="T105" fmla="*/ 2118 h 2299"/>
                <a:gd name="T106" fmla="*/ 2865 w 3226"/>
                <a:gd name="T107" fmla="*/ 2148 h 2299"/>
                <a:gd name="T108" fmla="*/ 2910 w 3226"/>
                <a:gd name="T109" fmla="*/ 2163 h 2299"/>
                <a:gd name="T110" fmla="*/ 2955 w 3226"/>
                <a:gd name="T111" fmla="*/ 2163 h 2299"/>
                <a:gd name="T112" fmla="*/ 3000 w 3226"/>
                <a:gd name="T113" fmla="*/ 2178 h 2299"/>
                <a:gd name="T114" fmla="*/ 3045 w 3226"/>
                <a:gd name="T115" fmla="*/ 2178 h 2299"/>
                <a:gd name="T116" fmla="*/ 3090 w 3226"/>
                <a:gd name="T117" fmla="*/ 2208 h 2299"/>
                <a:gd name="T118" fmla="*/ 3135 w 3226"/>
                <a:gd name="T119" fmla="*/ 2238 h 2299"/>
                <a:gd name="T120" fmla="*/ 3180 w 3226"/>
                <a:gd name="T121" fmla="*/ 2253 h 2299"/>
                <a:gd name="T122" fmla="*/ 3225 w 3226"/>
                <a:gd name="T123" fmla="*/ 2298 h 22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226"/>
                <a:gd name="T187" fmla="*/ 0 h 2299"/>
                <a:gd name="T188" fmla="*/ 3226 w 3226"/>
                <a:gd name="T189" fmla="*/ 2299 h 22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226" h="2299">
                  <a:moveTo>
                    <a:pt x="0" y="0"/>
                  </a:moveTo>
                  <a:lnTo>
                    <a:pt x="15" y="63"/>
                  </a:lnTo>
                  <a:lnTo>
                    <a:pt x="15" y="108"/>
                  </a:lnTo>
                  <a:lnTo>
                    <a:pt x="45" y="153"/>
                  </a:lnTo>
                  <a:lnTo>
                    <a:pt x="90" y="198"/>
                  </a:lnTo>
                  <a:lnTo>
                    <a:pt x="120" y="243"/>
                  </a:lnTo>
                  <a:lnTo>
                    <a:pt x="165" y="288"/>
                  </a:lnTo>
                  <a:lnTo>
                    <a:pt x="195" y="333"/>
                  </a:lnTo>
                  <a:lnTo>
                    <a:pt x="240" y="378"/>
                  </a:lnTo>
                  <a:lnTo>
                    <a:pt x="255" y="423"/>
                  </a:lnTo>
                  <a:lnTo>
                    <a:pt x="300" y="453"/>
                  </a:lnTo>
                  <a:lnTo>
                    <a:pt x="315" y="498"/>
                  </a:lnTo>
                  <a:lnTo>
                    <a:pt x="360" y="528"/>
                  </a:lnTo>
                  <a:lnTo>
                    <a:pt x="390" y="573"/>
                  </a:lnTo>
                  <a:lnTo>
                    <a:pt x="435" y="603"/>
                  </a:lnTo>
                  <a:lnTo>
                    <a:pt x="495" y="648"/>
                  </a:lnTo>
                  <a:lnTo>
                    <a:pt x="540" y="678"/>
                  </a:lnTo>
                  <a:lnTo>
                    <a:pt x="585" y="708"/>
                  </a:lnTo>
                  <a:lnTo>
                    <a:pt x="630" y="738"/>
                  </a:lnTo>
                  <a:lnTo>
                    <a:pt x="675" y="783"/>
                  </a:lnTo>
                  <a:lnTo>
                    <a:pt x="720" y="828"/>
                  </a:lnTo>
                  <a:lnTo>
                    <a:pt x="765" y="873"/>
                  </a:lnTo>
                  <a:lnTo>
                    <a:pt x="810" y="918"/>
                  </a:lnTo>
                  <a:lnTo>
                    <a:pt x="855" y="978"/>
                  </a:lnTo>
                  <a:lnTo>
                    <a:pt x="900" y="1023"/>
                  </a:lnTo>
                  <a:lnTo>
                    <a:pt x="960" y="1083"/>
                  </a:lnTo>
                  <a:lnTo>
                    <a:pt x="1020" y="1128"/>
                  </a:lnTo>
                  <a:lnTo>
                    <a:pt x="1110" y="1158"/>
                  </a:lnTo>
                  <a:lnTo>
                    <a:pt x="1230" y="1218"/>
                  </a:lnTo>
                  <a:lnTo>
                    <a:pt x="1335" y="1263"/>
                  </a:lnTo>
                  <a:lnTo>
                    <a:pt x="1455" y="1308"/>
                  </a:lnTo>
                  <a:lnTo>
                    <a:pt x="1560" y="1353"/>
                  </a:lnTo>
                  <a:lnTo>
                    <a:pt x="1665" y="1383"/>
                  </a:lnTo>
                  <a:lnTo>
                    <a:pt x="1785" y="1428"/>
                  </a:lnTo>
                  <a:lnTo>
                    <a:pt x="1845" y="1458"/>
                  </a:lnTo>
                  <a:lnTo>
                    <a:pt x="1965" y="1503"/>
                  </a:lnTo>
                  <a:lnTo>
                    <a:pt x="2085" y="1533"/>
                  </a:lnTo>
                  <a:lnTo>
                    <a:pt x="2145" y="1563"/>
                  </a:lnTo>
                  <a:lnTo>
                    <a:pt x="2190" y="1593"/>
                  </a:lnTo>
                  <a:lnTo>
                    <a:pt x="2235" y="1608"/>
                  </a:lnTo>
                  <a:lnTo>
                    <a:pt x="2280" y="1638"/>
                  </a:lnTo>
                  <a:lnTo>
                    <a:pt x="2310" y="1683"/>
                  </a:lnTo>
                  <a:lnTo>
                    <a:pt x="2355" y="1728"/>
                  </a:lnTo>
                  <a:lnTo>
                    <a:pt x="2400" y="1758"/>
                  </a:lnTo>
                  <a:lnTo>
                    <a:pt x="2445" y="1803"/>
                  </a:lnTo>
                  <a:lnTo>
                    <a:pt x="2490" y="1833"/>
                  </a:lnTo>
                  <a:lnTo>
                    <a:pt x="2535" y="1878"/>
                  </a:lnTo>
                  <a:lnTo>
                    <a:pt x="2565" y="1923"/>
                  </a:lnTo>
                  <a:lnTo>
                    <a:pt x="2610" y="1953"/>
                  </a:lnTo>
                  <a:lnTo>
                    <a:pt x="2670" y="1998"/>
                  </a:lnTo>
                  <a:lnTo>
                    <a:pt x="2730" y="2043"/>
                  </a:lnTo>
                  <a:lnTo>
                    <a:pt x="2775" y="2088"/>
                  </a:lnTo>
                  <a:lnTo>
                    <a:pt x="2820" y="2118"/>
                  </a:lnTo>
                  <a:lnTo>
                    <a:pt x="2865" y="2148"/>
                  </a:lnTo>
                  <a:lnTo>
                    <a:pt x="2910" y="2163"/>
                  </a:lnTo>
                  <a:lnTo>
                    <a:pt x="2955" y="2163"/>
                  </a:lnTo>
                  <a:lnTo>
                    <a:pt x="3000" y="2178"/>
                  </a:lnTo>
                  <a:lnTo>
                    <a:pt x="3045" y="2178"/>
                  </a:lnTo>
                  <a:lnTo>
                    <a:pt x="3090" y="2208"/>
                  </a:lnTo>
                  <a:lnTo>
                    <a:pt x="3135" y="2238"/>
                  </a:lnTo>
                  <a:lnTo>
                    <a:pt x="3180" y="2253"/>
                  </a:lnTo>
                  <a:lnTo>
                    <a:pt x="3225" y="2298"/>
                  </a:lnTo>
                </a:path>
              </a:pathLst>
            </a:custGeom>
            <a:noFill/>
            <a:ln w="76200" cap="rnd" cmpd="sng">
              <a:solidFill>
                <a:srgbClr val="33CC33"/>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10"/>
            <p:cNvSpPr>
              <a:spLocks noChangeArrowheads="1"/>
            </p:cNvSpPr>
            <p:nvPr/>
          </p:nvSpPr>
          <p:spPr bwMode="auto">
            <a:xfrm>
              <a:off x="1622" y="825"/>
              <a:ext cx="1621"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600" dirty="0">
                  <a:solidFill>
                    <a:srgbClr val="33CC33"/>
                  </a:solidFill>
                </a:rPr>
                <a:t>Infectious Diseases</a:t>
              </a:r>
            </a:p>
          </p:txBody>
        </p:sp>
      </p:grpSp>
      <p:sp>
        <p:nvSpPr>
          <p:cNvPr id="13" name="Freeform 11"/>
          <p:cNvSpPr>
            <a:spLocks/>
          </p:cNvSpPr>
          <p:nvPr/>
        </p:nvSpPr>
        <p:spPr bwMode="auto">
          <a:xfrm>
            <a:off x="1541326" y="2008568"/>
            <a:ext cx="3791445" cy="2706510"/>
          </a:xfrm>
          <a:custGeom>
            <a:avLst/>
            <a:gdLst>
              <a:gd name="T0" fmla="*/ 2147483647 w 3130"/>
              <a:gd name="T1" fmla="*/ 2147483647 h 2206"/>
              <a:gd name="T2" fmla="*/ 2147483647 w 3130"/>
              <a:gd name="T3" fmla="*/ 2147483647 h 2206"/>
              <a:gd name="T4" fmla="*/ 2147483647 w 3130"/>
              <a:gd name="T5" fmla="*/ 2147483647 h 2206"/>
              <a:gd name="T6" fmla="*/ 2147483647 w 3130"/>
              <a:gd name="T7" fmla="*/ 2147483647 h 2206"/>
              <a:gd name="T8" fmla="*/ 2147483647 w 3130"/>
              <a:gd name="T9" fmla="*/ 2147483647 h 2206"/>
              <a:gd name="T10" fmla="*/ 2147483647 w 3130"/>
              <a:gd name="T11" fmla="*/ 2147483647 h 2206"/>
              <a:gd name="T12" fmla="*/ 2147483647 w 3130"/>
              <a:gd name="T13" fmla="*/ 2147483647 h 2206"/>
              <a:gd name="T14" fmla="*/ 2147483647 w 3130"/>
              <a:gd name="T15" fmla="*/ 2147483647 h 2206"/>
              <a:gd name="T16" fmla="*/ 2147483647 w 3130"/>
              <a:gd name="T17" fmla="*/ 2147483647 h 2206"/>
              <a:gd name="T18" fmla="*/ 2147483647 w 3130"/>
              <a:gd name="T19" fmla="*/ 2147483647 h 2206"/>
              <a:gd name="T20" fmla="*/ 2147483647 w 3130"/>
              <a:gd name="T21" fmla="*/ 2147483647 h 2206"/>
              <a:gd name="T22" fmla="*/ 2147483647 w 3130"/>
              <a:gd name="T23" fmla="*/ 2147483647 h 2206"/>
              <a:gd name="T24" fmla="*/ 2147483647 w 3130"/>
              <a:gd name="T25" fmla="*/ 2147483647 h 2206"/>
              <a:gd name="T26" fmla="*/ 2147483647 w 3130"/>
              <a:gd name="T27" fmla="*/ 2147483647 h 2206"/>
              <a:gd name="T28" fmla="*/ 2147483647 w 3130"/>
              <a:gd name="T29" fmla="*/ 2147483647 h 2206"/>
              <a:gd name="T30" fmla="*/ 2147483647 w 3130"/>
              <a:gd name="T31" fmla="*/ 2147483647 h 2206"/>
              <a:gd name="T32" fmla="*/ 2147483647 w 3130"/>
              <a:gd name="T33" fmla="*/ 2147483647 h 2206"/>
              <a:gd name="T34" fmla="*/ 2147483647 w 3130"/>
              <a:gd name="T35" fmla="*/ 2147483647 h 2206"/>
              <a:gd name="T36" fmla="*/ 2147483647 w 3130"/>
              <a:gd name="T37" fmla="*/ 2147483647 h 2206"/>
              <a:gd name="T38" fmla="*/ 2147483647 w 3130"/>
              <a:gd name="T39" fmla="*/ 2147483647 h 2206"/>
              <a:gd name="T40" fmla="*/ 2147483647 w 3130"/>
              <a:gd name="T41" fmla="*/ 2147483647 h 2206"/>
              <a:gd name="T42" fmla="*/ 2147483647 w 3130"/>
              <a:gd name="T43" fmla="*/ 2147483647 h 2206"/>
              <a:gd name="T44" fmla="*/ 2147483647 w 3130"/>
              <a:gd name="T45" fmla="*/ 2147483647 h 2206"/>
              <a:gd name="T46" fmla="*/ 2147483647 w 3130"/>
              <a:gd name="T47" fmla="*/ 2147483647 h 2206"/>
              <a:gd name="T48" fmla="*/ 2147483647 w 3130"/>
              <a:gd name="T49" fmla="*/ 2147483647 h 2206"/>
              <a:gd name="T50" fmla="*/ 2147483647 w 3130"/>
              <a:gd name="T51" fmla="*/ 2147483647 h 2206"/>
              <a:gd name="T52" fmla="*/ 2147483647 w 3130"/>
              <a:gd name="T53" fmla="*/ 2147483647 h 2206"/>
              <a:gd name="T54" fmla="*/ 2147483647 w 3130"/>
              <a:gd name="T55" fmla="*/ 2147483647 h 2206"/>
              <a:gd name="T56" fmla="*/ 2147483647 w 3130"/>
              <a:gd name="T57" fmla="*/ 2147483647 h 2206"/>
              <a:gd name="T58" fmla="*/ 2147483647 w 3130"/>
              <a:gd name="T59" fmla="*/ 2147483647 h 2206"/>
              <a:gd name="T60" fmla="*/ 2147483647 w 3130"/>
              <a:gd name="T61" fmla="*/ 2147483647 h 2206"/>
              <a:gd name="T62" fmla="*/ 2147483647 w 3130"/>
              <a:gd name="T63" fmla="*/ 2147483647 h 2206"/>
              <a:gd name="T64" fmla="*/ 2147483647 w 3130"/>
              <a:gd name="T65" fmla="*/ 2147483647 h 2206"/>
              <a:gd name="T66" fmla="*/ 2147483647 w 3130"/>
              <a:gd name="T67" fmla="*/ 2147483647 h 2206"/>
              <a:gd name="T68" fmla="*/ 2147483647 w 3130"/>
              <a:gd name="T69" fmla="*/ 2147483647 h 2206"/>
              <a:gd name="T70" fmla="*/ 2147483647 w 3130"/>
              <a:gd name="T71" fmla="*/ 2147483647 h 22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30"/>
              <a:gd name="T109" fmla="*/ 0 h 2206"/>
              <a:gd name="T110" fmla="*/ 3130 w 3130"/>
              <a:gd name="T111" fmla="*/ 2206 h 22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30" h="2206">
                <a:moveTo>
                  <a:pt x="0" y="2166"/>
                </a:moveTo>
                <a:lnTo>
                  <a:pt x="69" y="2175"/>
                </a:lnTo>
                <a:lnTo>
                  <a:pt x="114" y="2190"/>
                </a:lnTo>
                <a:lnTo>
                  <a:pt x="159" y="2190"/>
                </a:lnTo>
                <a:lnTo>
                  <a:pt x="204" y="2190"/>
                </a:lnTo>
                <a:lnTo>
                  <a:pt x="249" y="2190"/>
                </a:lnTo>
                <a:lnTo>
                  <a:pt x="294" y="2205"/>
                </a:lnTo>
                <a:lnTo>
                  <a:pt x="339" y="2190"/>
                </a:lnTo>
                <a:lnTo>
                  <a:pt x="384" y="2190"/>
                </a:lnTo>
                <a:lnTo>
                  <a:pt x="429" y="2175"/>
                </a:lnTo>
                <a:lnTo>
                  <a:pt x="474" y="2160"/>
                </a:lnTo>
                <a:lnTo>
                  <a:pt x="519" y="2145"/>
                </a:lnTo>
                <a:lnTo>
                  <a:pt x="564" y="2130"/>
                </a:lnTo>
                <a:lnTo>
                  <a:pt x="609" y="2130"/>
                </a:lnTo>
                <a:lnTo>
                  <a:pt x="654" y="2115"/>
                </a:lnTo>
                <a:lnTo>
                  <a:pt x="699" y="2100"/>
                </a:lnTo>
                <a:lnTo>
                  <a:pt x="744" y="2085"/>
                </a:lnTo>
                <a:lnTo>
                  <a:pt x="789" y="2070"/>
                </a:lnTo>
                <a:lnTo>
                  <a:pt x="834" y="2055"/>
                </a:lnTo>
                <a:lnTo>
                  <a:pt x="879" y="2025"/>
                </a:lnTo>
                <a:lnTo>
                  <a:pt x="924" y="1995"/>
                </a:lnTo>
                <a:lnTo>
                  <a:pt x="954" y="1950"/>
                </a:lnTo>
                <a:lnTo>
                  <a:pt x="999" y="1920"/>
                </a:lnTo>
                <a:lnTo>
                  <a:pt x="1029" y="1875"/>
                </a:lnTo>
                <a:lnTo>
                  <a:pt x="1074" y="1845"/>
                </a:lnTo>
                <a:lnTo>
                  <a:pt x="1119" y="1800"/>
                </a:lnTo>
                <a:lnTo>
                  <a:pt x="1164" y="1770"/>
                </a:lnTo>
                <a:lnTo>
                  <a:pt x="1209" y="1740"/>
                </a:lnTo>
                <a:lnTo>
                  <a:pt x="1254" y="1710"/>
                </a:lnTo>
                <a:lnTo>
                  <a:pt x="1299" y="1680"/>
                </a:lnTo>
                <a:lnTo>
                  <a:pt x="1344" y="1650"/>
                </a:lnTo>
                <a:lnTo>
                  <a:pt x="1389" y="1605"/>
                </a:lnTo>
                <a:lnTo>
                  <a:pt x="1434" y="1560"/>
                </a:lnTo>
                <a:lnTo>
                  <a:pt x="1479" y="1530"/>
                </a:lnTo>
                <a:lnTo>
                  <a:pt x="1539" y="1485"/>
                </a:lnTo>
                <a:lnTo>
                  <a:pt x="1584" y="1440"/>
                </a:lnTo>
                <a:lnTo>
                  <a:pt x="1629" y="1410"/>
                </a:lnTo>
                <a:lnTo>
                  <a:pt x="1674" y="1365"/>
                </a:lnTo>
                <a:lnTo>
                  <a:pt x="1719" y="1320"/>
                </a:lnTo>
                <a:lnTo>
                  <a:pt x="1749" y="1275"/>
                </a:lnTo>
                <a:lnTo>
                  <a:pt x="1779" y="1230"/>
                </a:lnTo>
                <a:lnTo>
                  <a:pt x="1824" y="1170"/>
                </a:lnTo>
                <a:lnTo>
                  <a:pt x="1854" y="1125"/>
                </a:lnTo>
                <a:lnTo>
                  <a:pt x="1899" y="1005"/>
                </a:lnTo>
                <a:lnTo>
                  <a:pt x="1944" y="960"/>
                </a:lnTo>
                <a:lnTo>
                  <a:pt x="1974" y="900"/>
                </a:lnTo>
                <a:lnTo>
                  <a:pt x="2019" y="855"/>
                </a:lnTo>
                <a:lnTo>
                  <a:pt x="2049" y="810"/>
                </a:lnTo>
                <a:lnTo>
                  <a:pt x="2094" y="765"/>
                </a:lnTo>
                <a:lnTo>
                  <a:pt x="2139" y="720"/>
                </a:lnTo>
                <a:lnTo>
                  <a:pt x="2184" y="660"/>
                </a:lnTo>
                <a:lnTo>
                  <a:pt x="2229" y="630"/>
                </a:lnTo>
                <a:lnTo>
                  <a:pt x="2259" y="585"/>
                </a:lnTo>
                <a:lnTo>
                  <a:pt x="2304" y="540"/>
                </a:lnTo>
                <a:lnTo>
                  <a:pt x="2319" y="495"/>
                </a:lnTo>
                <a:lnTo>
                  <a:pt x="2364" y="450"/>
                </a:lnTo>
                <a:lnTo>
                  <a:pt x="2394" y="405"/>
                </a:lnTo>
                <a:lnTo>
                  <a:pt x="2439" y="360"/>
                </a:lnTo>
                <a:lnTo>
                  <a:pt x="2484" y="315"/>
                </a:lnTo>
                <a:lnTo>
                  <a:pt x="2529" y="285"/>
                </a:lnTo>
                <a:lnTo>
                  <a:pt x="2574" y="240"/>
                </a:lnTo>
                <a:lnTo>
                  <a:pt x="2634" y="195"/>
                </a:lnTo>
                <a:lnTo>
                  <a:pt x="2679" y="165"/>
                </a:lnTo>
                <a:lnTo>
                  <a:pt x="2724" y="135"/>
                </a:lnTo>
                <a:lnTo>
                  <a:pt x="2769" y="105"/>
                </a:lnTo>
                <a:lnTo>
                  <a:pt x="2814" y="75"/>
                </a:lnTo>
                <a:lnTo>
                  <a:pt x="2859" y="75"/>
                </a:lnTo>
                <a:lnTo>
                  <a:pt x="2904" y="75"/>
                </a:lnTo>
                <a:lnTo>
                  <a:pt x="2949" y="60"/>
                </a:lnTo>
                <a:lnTo>
                  <a:pt x="2994" y="45"/>
                </a:lnTo>
                <a:lnTo>
                  <a:pt x="3039" y="15"/>
                </a:lnTo>
                <a:lnTo>
                  <a:pt x="3084" y="15"/>
                </a:lnTo>
                <a:lnTo>
                  <a:pt x="3129" y="0"/>
                </a:lnTo>
              </a:path>
            </a:pathLst>
          </a:custGeom>
          <a:noFill/>
          <a:ln w="101600" cap="rnd" cmpd="sng">
            <a:solidFill>
              <a:schemeClr val="tx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Rectangle 12"/>
          <p:cNvSpPr>
            <a:spLocks noChangeArrowheads="1"/>
          </p:cNvSpPr>
          <p:nvPr/>
        </p:nvSpPr>
        <p:spPr bwMode="auto">
          <a:xfrm>
            <a:off x="4211136" y="2708480"/>
            <a:ext cx="1316113"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r>
              <a:rPr lang="en-US" sz="1200" dirty="0" smtClean="0"/>
              <a:t>Non-</a:t>
            </a:r>
          </a:p>
          <a:p>
            <a:pPr algn="l"/>
            <a:r>
              <a:rPr lang="en-US" sz="1200" dirty="0" smtClean="0"/>
              <a:t>Communicable</a:t>
            </a:r>
          </a:p>
          <a:p>
            <a:pPr algn="l"/>
            <a:r>
              <a:rPr lang="en-US" sz="1200" dirty="0" smtClean="0"/>
              <a:t>Diseases</a:t>
            </a:r>
            <a:endParaRPr lang="en-US" sz="1400" dirty="0"/>
          </a:p>
        </p:txBody>
      </p:sp>
      <p:sp>
        <p:nvSpPr>
          <p:cNvPr id="16" name="TextBox 15"/>
          <p:cNvSpPr txBox="1"/>
          <p:nvPr/>
        </p:nvSpPr>
        <p:spPr>
          <a:xfrm>
            <a:off x="6322142" y="1877091"/>
            <a:ext cx="4542503" cy="3447098"/>
          </a:xfrm>
          <a:prstGeom prst="rect">
            <a:avLst/>
          </a:prstGeom>
          <a:noFill/>
        </p:spPr>
        <p:txBody>
          <a:bodyPr wrap="square" rtlCol="0">
            <a:spAutoFit/>
          </a:bodyPr>
          <a:lstStyle/>
          <a:p>
            <a:pPr marL="285750" indent="-285750">
              <a:buFont typeface="Arial" panose="020B0604020202020204" pitchFamily="34" charset="0"/>
              <a:buChar char="•"/>
            </a:pPr>
            <a:r>
              <a:rPr lang="en-US" sz="2000" dirty="0"/>
              <a:t>Ischemic (atherosclerotic) heart </a:t>
            </a:r>
            <a:r>
              <a:rPr lang="en-US" sz="2000" dirty="0" smtClean="0"/>
              <a:t>disease and stroke</a:t>
            </a:r>
            <a:endParaRPr lang="en-US" sz="2000" dirty="0"/>
          </a:p>
          <a:p>
            <a:endParaRPr lang="en-US" sz="2000" dirty="0" smtClean="0"/>
          </a:p>
          <a:p>
            <a:pPr marL="285750" indent="-285750">
              <a:buFont typeface="Arial" panose="020B0604020202020204" pitchFamily="34" charset="0"/>
              <a:buChar char="•"/>
            </a:pPr>
            <a:r>
              <a:rPr lang="en-US" sz="2000" dirty="0" smtClean="0"/>
              <a:t>Hypertensive </a:t>
            </a:r>
            <a:r>
              <a:rPr lang="en-US" sz="2000" dirty="0"/>
              <a:t>heart disease (CHF</a:t>
            </a:r>
            <a:r>
              <a:rPr lang="en-US" sz="2000" dirty="0" smtClean="0"/>
              <a:t>) and stroke</a:t>
            </a:r>
            <a:endParaRPr lang="en-US" sz="2000" dirty="0"/>
          </a:p>
          <a:p>
            <a:endParaRPr lang="en-US" sz="2000" dirty="0"/>
          </a:p>
          <a:p>
            <a:pPr marL="285750" indent="-285750">
              <a:buFont typeface="Arial" panose="020B0604020202020204" pitchFamily="34" charset="0"/>
              <a:buChar char="•"/>
            </a:pPr>
            <a:r>
              <a:rPr lang="en-US" sz="2000" dirty="0" smtClean="0"/>
              <a:t>Nutritional </a:t>
            </a:r>
            <a:r>
              <a:rPr lang="en-US" sz="2000" dirty="0"/>
              <a:t>heart </a:t>
            </a:r>
            <a:r>
              <a:rPr lang="en-US" sz="2000" dirty="0" smtClean="0"/>
              <a:t>disease (alcohol, B vitamin deficiency)</a:t>
            </a:r>
            <a:endParaRPr lang="en-US" sz="2000" dirty="0"/>
          </a:p>
          <a:p>
            <a:endParaRPr lang="en-US" sz="2000" dirty="0"/>
          </a:p>
          <a:p>
            <a:pPr marL="285750" indent="-285750">
              <a:buFont typeface="Arial" panose="020B0604020202020204" pitchFamily="34" charset="0"/>
              <a:buChar char="•"/>
            </a:pPr>
            <a:r>
              <a:rPr lang="en-US" sz="2000" dirty="0" smtClean="0"/>
              <a:t>Rheumatic </a:t>
            </a:r>
            <a:r>
              <a:rPr lang="en-US" sz="2000" dirty="0"/>
              <a:t>heart disease</a:t>
            </a:r>
          </a:p>
          <a:p>
            <a:pPr marL="285750" indent="-285750">
              <a:buFont typeface="Arial" panose="020B0604020202020204" pitchFamily="34" charset="0"/>
              <a:buChar char="•"/>
            </a:pPr>
            <a:endParaRPr lang="en-US" dirty="0"/>
          </a:p>
        </p:txBody>
      </p:sp>
      <p:sp>
        <p:nvSpPr>
          <p:cNvPr id="17" name="Title 16"/>
          <p:cNvSpPr>
            <a:spLocks noGrp="1"/>
          </p:cNvSpPr>
          <p:nvPr>
            <p:ph type="title"/>
          </p:nvPr>
        </p:nvSpPr>
        <p:spPr/>
        <p:txBody>
          <a:bodyPr/>
          <a:lstStyle/>
          <a:p>
            <a:r>
              <a:rPr lang="en-US" dirty="0" smtClean="0"/>
              <a:t>Transition Dynamics of Cardiovascular Disease</a:t>
            </a:r>
            <a:endParaRPr lang="en-US" dirty="0"/>
          </a:p>
        </p:txBody>
      </p:sp>
      <p:sp>
        <p:nvSpPr>
          <p:cNvPr id="18" name="Slide Number Placeholder 17"/>
          <p:cNvSpPr>
            <a:spLocks noGrp="1"/>
          </p:cNvSpPr>
          <p:nvPr>
            <p:ph type="sldNum" sz="quarter" idx="12"/>
          </p:nvPr>
        </p:nvSpPr>
        <p:spPr/>
        <p:txBody>
          <a:bodyPr/>
          <a:lstStyle/>
          <a:p>
            <a:fld id="{D013A827-7EA9-42E5-B3FD-84CEFFC9F024}" type="slidenum">
              <a:rPr lang="en-US" smtClean="0"/>
              <a:t>7</a:t>
            </a:fld>
            <a:endParaRPr lang="en-US"/>
          </a:p>
        </p:txBody>
      </p:sp>
    </p:spTree>
    <p:extLst>
      <p:ext uri="{BB962C8B-B14F-4D97-AF65-F5344CB8AC3E}">
        <p14:creationId xmlns:p14="http://schemas.microsoft.com/office/powerpoint/2010/main" val="86744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Increasing Cardiovascular Disease in the Developing World</a:t>
            </a:r>
            <a:endParaRPr lang="en-US" dirty="0"/>
          </a:p>
        </p:txBody>
      </p:sp>
      <p:sp>
        <p:nvSpPr>
          <p:cNvPr id="3" name="Content Placeholder 2"/>
          <p:cNvSpPr>
            <a:spLocks noGrp="1"/>
          </p:cNvSpPr>
          <p:nvPr>
            <p:ph idx="1"/>
          </p:nvPr>
        </p:nvSpPr>
        <p:spPr/>
        <p:txBody>
          <a:bodyPr>
            <a:normAutofit lnSpcReduction="10000"/>
          </a:bodyPr>
          <a:lstStyle/>
          <a:p>
            <a:r>
              <a:rPr lang="en-US" dirty="0" smtClean="0"/>
              <a:t>Increased tobacco use</a:t>
            </a:r>
          </a:p>
          <a:p>
            <a:pPr lvl="1">
              <a:buFont typeface="Courier New" panose="02070309020205020404" pitchFamily="49" charset="0"/>
              <a:buChar char="o"/>
            </a:pPr>
            <a:r>
              <a:rPr lang="en-US" dirty="0" smtClean="0"/>
              <a:t>Globalization</a:t>
            </a:r>
          </a:p>
          <a:p>
            <a:pPr lvl="1">
              <a:buFont typeface="Courier New" panose="02070309020205020404" pitchFamily="49" charset="0"/>
              <a:buChar char="o"/>
            </a:pPr>
            <a:r>
              <a:rPr lang="en-US" dirty="0" smtClean="0"/>
              <a:t>Improved household economies</a:t>
            </a:r>
          </a:p>
          <a:p>
            <a:r>
              <a:rPr lang="en-US" dirty="0" smtClean="0"/>
              <a:t>Increasing indices of untreated hypertension</a:t>
            </a:r>
          </a:p>
          <a:p>
            <a:pPr lvl="1">
              <a:buFont typeface="Courier New" panose="02070309020205020404" pitchFamily="49" charset="0"/>
              <a:buChar char="o"/>
            </a:pPr>
            <a:r>
              <a:rPr lang="en-US" dirty="0" smtClean="0"/>
              <a:t>Urban transition</a:t>
            </a:r>
          </a:p>
          <a:p>
            <a:r>
              <a:rPr lang="en-US" dirty="0" smtClean="0"/>
              <a:t>Dietary and </a:t>
            </a:r>
            <a:r>
              <a:rPr lang="en-US" dirty="0"/>
              <a:t>a</a:t>
            </a:r>
            <a:r>
              <a:rPr lang="en-US" dirty="0" smtClean="0"/>
              <a:t>ctivity level changes</a:t>
            </a:r>
          </a:p>
          <a:p>
            <a:pPr lvl="1">
              <a:buFont typeface="Courier New" panose="02070309020205020404" pitchFamily="49" charset="0"/>
              <a:buChar char="o"/>
            </a:pPr>
            <a:r>
              <a:rPr lang="en-US" dirty="0" smtClean="0"/>
              <a:t>Increasing levels of obesity</a:t>
            </a:r>
          </a:p>
          <a:p>
            <a:pPr lvl="1">
              <a:buFont typeface="Courier New" panose="02070309020205020404" pitchFamily="49" charset="0"/>
              <a:buChar char="o"/>
            </a:pPr>
            <a:r>
              <a:rPr lang="en-US" dirty="0" smtClean="0"/>
              <a:t>Increased incidence of diabetes</a:t>
            </a:r>
          </a:p>
          <a:p>
            <a:pPr lvl="1">
              <a:buFont typeface="Courier New" panose="02070309020205020404" pitchFamily="49" charset="0"/>
              <a:buChar char="o"/>
            </a:pPr>
            <a:r>
              <a:rPr lang="en-US" dirty="0" smtClean="0"/>
              <a:t>Increased lipid levels</a:t>
            </a:r>
          </a:p>
          <a:p>
            <a:r>
              <a:rPr lang="en-US" dirty="0" smtClean="0"/>
              <a:t>Increased longevity and aged population</a:t>
            </a:r>
          </a:p>
          <a:p>
            <a:pPr lvl="1">
              <a:buFont typeface="Courier New" panose="02070309020205020404" pitchFamily="49" charset="0"/>
              <a:buChar char="o"/>
            </a:pPr>
            <a:r>
              <a:rPr lang="en-US" dirty="0" smtClean="0"/>
              <a:t>Improved public health and health care systems</a:t>
            </a:r>
          </a:p>
          <a:p>
            <a:pPr lvl="1">
              <a:buFont typeface="Courier New" panose="02070309020205020404" pitchFamily="49" charset="0"/>
              <a:buChar char="o"/>
            </a:pPr>
            <a:endParaRPr lang="en-US" dirty="0"/>
          </a:p>
        </p:txBody>
      </p:sp>
      <p:sp>
        <p:nvSpPr>
          <p:cNvPr id="4" name="Slide Number Placeholder 3"/>
          <p:cNvSpPr>
            <a:spLocks noGrp="1"/>
          </p:cNvSpPr>
          <p:nvPr>
            <p:ph type="sldNum" sz="quarter" idx="12"/>
          </p:nvPr>
        </p:nvSpPr>
        <p:spPr/>
        <p:txBody>
          <a:bodyPr/>
          <a:lstStyle/>
          <a:p>
            <a:fld id="{D013A827-7EA9-42E5-B3FD-84CEFFC9F024}" type="slidenum">
              <a:rPr lang="en-US" smtClean="0"/>
              <a:t>8</a:t>
            </a:fld>
            <a:endParaRPr lang="en-US"/>
          </a:p>
        </p:txBody>
      </p:sp>
    </p:spTree>
    <p:extLst>
      <p:ext uri="{BB962C8B-B14F-4D97-AF65-F5344CB8AC3E}">
        <p14:creationId xmlns:p14="http://schemas.microsoft.com/office/powerpoint/2010/main" val="2364205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35075"/>
          </a:xfrm>
        </p:spPr>
        <p:txBody>
          <a:bodyPr/>
          <a:lstStyle/>
          <a:p>
            <a:r>
              <a:rPr lang="en-US" dirty="0" smtClean="0"/>
              <a:t>Risk Factor Differences (WHO-2008)</a:t>
            </a:r>
            <a:endParaRPr lang="en-US" dirty="0"/>
          </a:p>
        </p:txBody>
      </p:sp>
      <p:graphicFrame>
        <p:nvGraphicFramePr>
          <p:cNvPr id="5" name="Content Placeholder 4"/>
          <p:cNvGraphicFramePr>
            <a:graphicFrameLocks noGrp="1"/>
          </p:cNvGraphicFramePr>
          <p:nvPr>
            <p:ph idx="1"/>
            <p:extLst/>
          </p:nvPr>
        </p:nvGraphicFramePr>
        <p:xfrm>
          <a:off x="1752600" y="1600200"/>
          <a:ext cx="8458200" cy="4354288"/>
        </p:xfrm>
        <a:graphic>
          <a:graphicData uri="http://schemas.openxmlformats.org/drawingml/2006/table">
            <a:tbl>
              <a:tblPr firstRow="1" bandRow="1">
                <a:tableStyleId>{5C22544A-7EE6-4342-B048-85BDC9FD1C3A}</a:tableStyleId>
              </a:tblPr>
              <a:tblGrid>
                <a:gridCol w="3200400"/>
                <a:gridCol w="2819400"/>
                <a:gridCol w="2438400"/>
              </a:tblGrid>
              <a:tr h="544286">
                <a:tc>
                  <a:txBody>
                    <a:bodyPr/>
                    <a:lstStyle/>
                    <a:p>
                      <a:pPr algn="ctr"/>
                      <a:r>
                        <a:rPr lang="en-US" sz="2400" dirty="0" smtClean="0">
                          <a:solidFill>
                            <a:schemeClr val="tx2"/>
                          </a:solidFill>
                        </a:rPr>
                        <a:t>Risk</a:t>
                      </a:r>
                      <a:endParaRPr lang="en-US" sz="2400" dirty="0">
                        <a:solidFill>
                          <a:schemeClr val="tx2"/>
                        </a:solidFill>
                      </a:endParaRPr>
                    </a:p>
                  </a:txBody>
                  <a:tcPr/>
                </a:tc>
                <a:tc>
                  <a:txBody>
                    <a:bodyPr/>
                    <a:lstStyle/>
                    <a:p>
                      <a:pPr algn="ctr"/>
                      <a:r>
                        <a:rPr lang="en-US" sz="2400" dirty="0" smtClean="0">
                          <a:solidFill>
                            <a:schemeClr val="tx2"/>
                          </a:solidFill>
                        </a:rPr>
                        <a:t>High Income</a:t>
                      </a:r>
                      <a:endParaRPr lang="en-US" sz="2400" dirty="0">
                        <a:solidFill>
                          <a:schemeClr val="tx2"/>
                        </a:solidFill>
                      </a:endParaRPr>
                    </a:p>
                  </a:txBody>
                  <a:tcPr/>
                </a:tc>
                <a:tc>
                  <a:txBody>
                    <a:bodyPr/>
                    <a:lstStyle/>
                    <a:p>
                      <a:pPr algn="ctr"/>
                      <a:r>
                        <a:rPr lang="en-US" sz="2400" dirty="0" smtClean="0">
                          <a:solidFill>
                            <a:schemeClr val="tx2"/>
                          </a:solidFill>
                        </a:rPr>
                        <a:t>Low Income</a:t>
                      </a:r>
                      <a:endParaRPr lang="en-US" sz="2400" dirty="0">
                        <a:solidFill>
                          <a:schemeClr val="tx2"/>
                        </a:solidFill>
                      </a:endParaRPr>
                    </a:p>
                  </a:txBody>
                  <a:tcPr/>
                </a:tc>
              </a:tr>
              <a:tr h="544286">
                <a:tc>
                  <a:txBody>
                    <a:bodyPr/>
                    <a:lstStyle/>
                    <a:p>
                      <a:r>
                        <a:rPr lang="en-US" sz="2400" dirty="0" smtClean="0"/>
                        <a:t>Tobacco Use</a:t>
                      </a:r>
                      <a:endParaRPr lang="en-US" sz="2400" dirty="0"/>
                    </a:p>
                  </a:txBody>
                  <a:tcPr/>
                </a:tc>
                <a:tc>
                  <a:txBody>
                    <a:bodyPr/>
                    <a:lstStyle/>
                    <a:p>
                      <a:pPr algn="ctr"/>
                      <a:r>
                        <a:rPr lang="en-US" sz="2400" dirty="0" smtClean="0"/>
                        <a:t>30%</a:t>
                      </a:r>
                      <a:endParaRPr lang="en-US" sz="2400" dirty="0"/>
                    </a:p>
                  </a:txBody>
                  <a:tcPr/>
                </a:tc>
                <a:tc>
                  <a:txBody>
                    <a:bodyPr/>
                    <a:lstStyle/>
                    <a:p>
                      <a:pPr algn="ctr"/>
                      <a:r>
                        <a:rPr lang="en-US" sz="2400" dirty="0" smtClean="0"/>
                        <a:t>15%</a:t>
                      </a:r>
                      <a:endParaRPr lang="en-US" sz="2400" dirty="0"/>
                    </a:p>
                  </a:txBody>
                  <a:tcPr/>
                </a:tc>
              </a:tr>
              <a:tr h="544286">
                <a:tc>
                  <a:txBody>
                    <a:bodyPr/>
                    <a:lstStyle/>
                    <a:p>
                      <a:r>
                        <a:rPr lang="en-US" sz="2400" dirty="0" smtClean="0"/>
                        <a:t>Inactivity</a:t>
                      </a:r>
                      <a:endParaRPr lang="en-US" sz="2400" dirty="0"/>
                    </a:p>
                  </a:txBody>
                  <a:tcPr/>
                </a:tc>
                <a:tc>
                  <a:txBody>
                    <a:bodyPr/>
                    <a:lstStyle/>
                    <a:p>
                      <a:pPr algn="ctr"/>
                      <a:r>
                        <a:rPr lang="en-US" sz="2400" dirty="0" smtClean="0"/>
                        <a:t>42%</a:t>
                      </a:r>
                      <a:endParaRPr lang="en-US" sz="2400" dirty="0"/>
                    </a:p>
                  </a:txBody>
                  <a:tcPr/>
                </a:tc>
                <a:tc>
                  <a:txBody>
                    <a:bodyPr/>
                    <a:lstStyle/>
                    <a:p>
                      <a:pPr algn="ctr"/>
                      <a:r>
                        <a:rPr lang="en-US" sz="2400" dirty="0" smtClean="0"/>
                        <a:t>22%</a:t>
                      </a:r>
                      <a:endParaRPr lang="en-US" sz="2400" dirty="0"/>
                    </a:p>
                  </a:txBody>
                  <a:tcPr/>
                </a:tc>
              </a:tr>
              <a:tr h="544286">
                <a:tc>
                  <a:txBody>
                    <a:bodyPr/>
                    <a:lstStyle/>
                    <a:p>
                      <a:r>
                        <a:rPr lang="en-US" sz="2400" dirty="0" smtClean="0"/>
                        <a:t>Dietary</a:t>
                      </a:r>
                      <a:r>
                        <a:rPr lang="en-US" sz="2400" baseline="0" dirty="0" smtClean="0"/>
                        <a:t> Fat</a:t>
                      </a:r>
                      <a:endParaRPr lang="en-US" sz="2400" dirty="0"/>
                    </a:p>
                  </a:txBody>
                  <a:tcPr/>
                </a:tc>
                <a:tc>
                  <a:txBody>
                    <a:bodyPr/>
                    <a:lstStyle/>
                    <a:p>
                      <a:pPr algn="ctr"/>
                      <a:r>
                        <a:rPr lang="en-US" sz="2400" dirty="0" smtClean="0"/>
                        <a:t>37%</a:t>
                      </a:r>
                      <a:endParaRPr lang="en-US" sz="2400" dirty="0"/>
                    </a:p>
                  </a:txBody>
                  <a:tcPr/>
                </a:tc>
                <a:tc>
                  <a:txBody>
                    <a:bodyPr/>
                    <a:lstStyle/>
                    <a:p>
                      <a:pPr algn="ctr"/>
                      <a:r>
                        <a:rPr lang="en-US" sz="2400" dirty="0" smtClean="0"/>
                        <a:t>18%</a:t>
                      </a:r>
                      <a:endParaRPr lang="en-US" sz="2400" dirty="0"/>
                    </a:p>
                  </a:txBody>
                  <a:tcPr/>
                </a:tc>
              </a:tr>
              <a:tr h="544286">
                <a:tc>
                  <a:txBody>
                    <a:bodyPr/>
                    <a:lstStyle/>
                    <a:p>
                      <a:r>
                        <a:rPr lang="en-US" sz="2400" dirty="0" smtClean="0"/>
                        <a:t>Overweight/Obesity</a:t>
                      </a:r>
                      <a:endParaRPr lang="en-US" sz="2400" dirty="0"/>
                    </a:p>
                  </a:txBody>
                  <a:tcPr/>
                </a:tc>
                <a:tc>
                  <a:txBody>
                    <a:bodyPr/>
                    <a:lstStyle/>
                    <a:p>
                      <a:pPr algn="ctr"/>
                      <a:r>
                        <a:rPr lang="en-US" sz="2400" dirty="0" smtClean="0"/>
                        <a:t>58% / 25%</a:t>
                      </a:r>
                      <a:endParaRPr lang="en-US" sz="2400" dirty="0"/>
                    </a:p>
                  </a:txBody>
                  <a:tcPr/>
                </a:tc>
                <a:tc>
                  <a:txBody>
                    <a:bodyPr/>
                    <a:lstStyle/>
                    <a:p>
                      <a:pPr algn="ctr"/>
                      <a:r>
                        <a:rPr lang="en-US" sz="2400" dirty="0" smtClean="0"/>
                        <a:t>17% / 4%</a:t>
                      </a:r>
                      <a:endParaRPr lang="en-US" sz="2400" dirty="0"/>
                    </a:p>
                  </a:txBody>
                  <a:tcPr/>
                </a:tc>
              </a:tr>
              <a:tr h="544286">
                <a:tc>
                  <a:txBody>
                    <a:bodyPr/>
                    <a:lstStyle/>
                    <a:p>
                      <a:r>
                        <a:rPr lang="en-US" sz="2400" dirty="0" smtClean="0"/>
                        <a:t>Hypertension</a:t>
                      </a:r>
                      <a:endParaRPr lang="en-US" sz="2400" dirty="0"/>
                    </a:p>
                  </a:txBody>
                  <a:tcPr/>
                </a:tc>
                <a:tc>
                  <a:txBody>
                    <a:bodyPr/>
                    <a:lstStyle/>
                    <a:p>
                      <a:pPr algn="ctr"/>
                      <a:r>
                        <a:rPr lang="en-US" sz="2400" dirty="0" smtClean="0"/>
                        <a:t>41%</a:t>
                      </a:r>
                      <a:endParaRPr lang="en-US" sz="2400" dirty="0"/>
                    </a:p>
                  </a:txBody>
                  <a:tcPr/>
                </a:tc>
                <a:tc>
                  <a:txBody>
                    <a:bodyPr/>
                    <a:lstStyle/>
                    <a:p>
                      <a:pPr algn="ctr"/>
                      <a:r>
                        <a:rPr lang="en-US" sz="2400" dirty="0" smtClean="0"/>
                        <a:t>41%</a:t>
                      </a:r>
                      <a:endParaRPr lang="en-US" sz="2400" dirty="0"/>
                    </a:p>
                  </a:txBody>
                  <a:tcPr/>
                </a:tc>
              </a:tr>
              <a:tr h="544286">
                <a:tc>
                  <a:txBody>
                    <a:bodyPr/>
                    <a:lstStyle/>
                    <a:p>
                      <a:r>
                        <a:rPr lang="en-US" sz="2400" dirty="0" smtClean="0"/>
                        <a:t>Diabetes</a:t>
                      </a:r>
                      <a:endParaRPr lang="en-US" sz="2400" dirty="0"/>
                    </a:p>
                  </a:txBody>
                  <a:tcPr/>
                </a:tc>
                <a:tc>
                  <a:txBody>
                    <a:bodyPr/>
                    <a:lstStyle/>
                    <a:p>
                      <a:pPr algn="ctr"/>
                      <a:r>
                        <a:rPr lang="en-US" sz="2400" dirty="0" smtClean="0"/>
                        <a:t>10%</a:t>
                      </a:r>
                      <a:endParaRPr lang="en-US" sz="2400" dirty="0"/>
                    </a:p>
                  </a:txBody>
                  <a:tcPr/>
                </a:tc>
                <a:tc>
                  <a:txBody>
                    <a:bodyPr/>
                    <a:lstStyle/>
                    <a:p>
                      <a:pPr algn="ctr"/>
                      <a:r>
                        <a:rPr lang="en-US" sz="2400" dirty="0" smtClean="0"/>
                        <a:t>8%</a:t>
                      </a:r>
                      <a:endParaRPr lang="en-US" sz="2400" dirty="0"/>
                    </a:p>
                  </a:txBody>
                  <a:tcPr/>
                </a:tc>
              </a:tr>
              <a:tr h="544286">
                <a:tc>
                  <a:txBody>
                    <a:bodyPr/>
                    <a:lstStyle/>
                    <a:p>
                      <a:r>
                        <a:rPr lang="en-US" sz="2400" dirty="0" smtClean="0"/>
                        <a:t>Increased Cholesterol</a:t>
                      </a:r>
                      <a:endParaRPr lang="en-US" sz="2400" dirty="0"/>
                    </a:p>
                  </a:txBody>
                  <a:tcPr/>
                </a:tc>
                <a:tc>
                  <a:txBody>
                    <a:bodyPr/>
                    <a:lstStyle/>
                    <a:p>
                      <a:pPr algn="ctr"/>
                      <a:r>
                        <a:rPr lang="en-US" sz="2400" dirty="0" smtClean="0"/>
                        <a:t>56%</a:t>
                      </a:r>
                      <a:endParaRPr lang="en-US" sz="2400" dirty="0"/>
                    </a:p>
                  </a:txBody>
                  <a:tcPr/>
                </a:tc>
                <a:tc>
                  <a:txBody>
                    <a:bodyPr/>
                    <a:lstStyle/>
                    <a:p>
                      <a:pPr algn="ctr"/>
                      <a:r>
                        <a:rPr lang="en-US" sz="2400" dirty="0" smtClean="0"/>
                        <a:t>25%</a:t>
                      </a:r>
                      <a:endParaRPr lang="en-US" sz="2400" dirty="0"/>
                    </a:p>
                  </a:txBody>
                  <a:tcPr/>
                </a:tc>
              </a:tr>
            </a:tbl>
          </a:graphicData>
        </a:graphic>
      </p:graphicFrame>
      <p:sp>
        <p:nvSpPr>
          <p:cNvPr id="4" name="Slide Number Placeholder 3"/>
          <p:cNvSpPr>
            <a:spLocks noGrp="1"/>
          </p:cNvSpPr>
          <p:nvPr>
            <p:ph type="sldNum" sz="quarter" idx="10"/>
          </p:nvPr>
        </p:nvSpPr>
        <p:spPr>
          <a:xfrm>
            <a:off x="10913806" y="6238363"/>
            <a:ext cx="439994" cy="365125"/>
          </a:xfrm>
        </p:spPr>
        <p:txBody>
          <a:bodyPr/>
          <a:lstStyle/>
          <a:p>
            <a:fld id="{BF25531C-F3B7-4618-9A07-E14445AD441B}" type="slidenum">
              <a:rPr lang="en-US" smtClean="0"/>
              <a:pPr/>
              <a:t>9</a:t>
            </a:fld>
            <a:endParaRPr lang="en-US" dirty="0"/>
          </a:p>
        </p:txBody>
      </p:sp>
    </p:spTree>
    <p:extLst>
      <p:ext uri="{BB962C8B-B14F-4D97-AF65-F5344CB8AC3E}">
        <p14:creationId xmlns:p14="http://schemas.microsoft.com/office/powerpoint/2010/main" val="664205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1055</Words>
  <Application>Microsoft Office PowerPoint</Application>
  <PresentationFormat>Widescreen</PresentationFormat>
  <Paragraphs>193</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Courier New</vt:lpstr>
      <vt:lpstr>Office Theme</vt:lpstr>
      <vt:lpstr>Management of Cardiac Disease in the Developing World</vt:lpstr>
      <vt:lpstr>Learning Objectives</vt:lpstr>
      <vt:lpstr>Case Study</vt:lpstr>
      <vt:lpstr>Epidemiology Projections - WHO</vt:lpstr>
      <vt:lpstr>Epidemiology Projections</vt:lpstr>
      <vt:lpstr>Epidemiologic Transition</vt:lpstr>
      <vt:lpstr>Transition Dynamics of Cardiovascular Disease</vt:lpstr>
      <vt:lpstr>Factors Increasing Cardiovascular Disease in the Developing World</vt:lpstr>
      <vt:lpstr>Risk Factor Differences (WHO-2008)</vt:lpstr>
      <vt:lpstr>Barriers to CVD Management in Developing World</vt:lpstr>
      <vt:lpstr>Barriers to CVD Management in Developing World</vt:lpstr>
      <vt:lpstr>Management Strategies for Cardiac Disease</vt:lpstr>
      <vt:lpstr>Management Strategies for Cardiac Disease</vt:lpstr>
      <vt:lpstr>Evidence-Based, Cost-Effective Management Strategies</vt:lpstr>
      <vt:lpstr>Evidence-Based, Cost-Effective Medication Strategies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Cardiac Disease in the Developing World</dc:title>
  <dc:creator>Calvin Wilson</dc:creator>
  <cp:lastModifiedBy>Calvin Wilson</cp:lastModifiedBy>
  <cp:revision>34</cp:revision>
  <dcterms:created xsi:type="dcterms:W3CDTF">2017-09-07T17:18:18Z</dcterms:created>
  <dcterms:modified xsi:type="dcterms:W3CDTF">2017-10-02T22:18:39Z</dcterms:modified>
</cp:coreProperties>
</file>