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9"/>
  </p:notesMasterIdLst>
  <p:sldIdLst>
    <p:sldId id="256" r:id="rId2"/>
    <p:sldId id="382" r:id="rId3"/>
    <p:sldId id="349" r:id="rId4"/>
    <p:sldId id="261" r:id="rId5"/>
    <p:sldId id="273" r:id="rId6"/>
    <p:sldId id="352" r:id="rId7"/>
    <p:sldId id="353" r:id="rId8"/>
    <p:sldId id="351" r:id="rId9"/>
    <p:sldId id="272" r:id="rId10"/>
    <p:sldId id="354" r:id="rId11"/>
    <p:sldId id="276" r:id="rId12"/>
    <p:sldId id="355" r:id="rId13"/>
    <p:sldId id="277" r:id="rId14"/>
    <p:sldId id="356" r:id="rId15"/>
    <p:sldId id="267" r:id="rId16"/>
    <p:sldId id="266" r:id="rId17"/>
    <p:sldId id="269" r:id="rId18"/>
    <p:sldId id="271" r:id="rId19"/>
    <p:sldId id="290" r:id="rId20"/>
    <p:sldId id="293" r:id="rId21"/>
    <p:sldId id="294" r:id="rId22"/>
    <p:sldId id="291" r:id="rId23"/>
    <p:sldId id="358" r:id="rId24"/>
    <p:sldId id="359" r:id="rId25"/>
    <p:sldId id="295" r:id="rId26"/>
    <p:sldId id="360" r:id="rId27"/>
    <p:sldId id="278" r:id="rId28"/>
    <p:sldId id="357" r:id="rId29"/>
    <p:sldId id="298" r:id="rId30"/>
    <p:sldId id="361" r:id="rId31"/>
    <p:sldId id="362" r:id="rId32"/>
    <p:sldId id="363" r:id="rId33"/>
    <p:sldId id="391" r:id="rId34"/>
    <p:sldId id="364" r:id="rId35"/>
    <p:sldId id="299" r:id="rId36"/>
    <p:sldId id="301" r:id="rId37"/>
    <p:sldId id="302" r:id="rId38"/>
    <p:sldId id="306" r:id="rId39"/>
    <p:sldId id="300" r:id="rId40"/>
    <p:sldId id="365" r:id="rId41"/>
    <p:sldId id="366" r:id="rId42"/>
    <p:sldId id="374" r:id="rId43"/>
    <p:sldId id="367" r:id="rId44"/>
    <p:sldId id="369" r:id="rId45"/>
    <p:sldId id="370" r:id="rId46"/>
    <p:sldId id="371" r:id="rId47"/>
    <p:sldId id="383" r:id="rId48"/>
    <p:sldId id="373" r:id="rId49"/>
    <p:sldId id="372" r:id="rId50"/>
    <p:sldId id="392" r:id="rId51"/>
    <p:sldId id="379" r:id="rId52"/>
    <p:sldId id="389" r:id="rId53"/>
    <p:sldId id="378" r:id="rId54"/>
    <p:sldId id="305" r:id="rId55"/>
    <p:sldId id="380" r:id="rId56"/>
    <p:sldId id="386" r:id="rId57"/>
    <p:sldId id="387" r:id="rId58"/>
    <p:sldId id="384" r:id="rId59"/>
    <p:sldId id="375" r:id="rId60"/>
    <p:sldId id="376" r:id="rId61"/>
    <p:sldId id="377" r:id="rId62"/>
    <p:sldId id="381" r:id="rId63"/>
    <p:sldId id="279" r:id="rId64"/>
    <p:sldId id="262" r:id="rId65"/>
    <p:sldId id="263" r:id="rId66"/>
    <p:sldId id="260" r:id="rId67"/>
    <p:sldId id="258" r:id="rId68"/>
  </p:sldIdLst>
  <p:sldSz cx="14630400" cy="8229600"/>
  <p:notesSz cx="6858000" cy="9144000"/>
  <p:defaultTextStyle>
    <a:defPPr>
      <a:defRPr lang="en-US"/>
    </a:defPPr>
    <a:lvl1pPr marL="0" algn="l" defTabSz="1141171" rtl="0" eaLnBrk="1" latinLnBrk="0" hangingPunct="1">
      <a:defRPr sz="2246" kern="1200">
        <a:solidFill>
          <a:schemeClr val="tx1"/>
        </a:solidFill>
        <a:latin typeface="+mn-lt"/>
        <a:ea typeface="+mn-ea"/>
        <a:cs typeface="+mn-cs"/>
      </a:defRPr>
    </a:lvl1pPr>
    <a:lvl2pPr marL="570586" algn="l" defTabSz="1141171" rtl="0" eaLnBrk="1" latinLnBrk="0" hangingPunct="1">
      <a:defRPr sz="2246" kern="1200">
        <a:solidFill>
          <a:schemeClr val="tx1"/>
        </a:solidFill>
        <a:latin typeface="+mn-lt"/>
        <a:ea typeface="+mn-ea"/>
        <a:cs typeface="+mn-cs"/>
      </a:defRPr>
    </a:lvl2pPr>
    <a:lvl3pPr marL="1141171" algn="l" defTabSz="1141171" rtl="0" eaLnBrk="1" latinLnBrk="0" hangingPunct="1">
      <a:defRPr sz="2246" kern="1200">
        <a:solidFill>
          <a:schemeClr val="tx1"/>
        </a:solidFill>
        <a:latin typeface="+mn-lt"/>
        <a:ea typeface="+mn-ea"/>
        <a:cs typeface="+mn-cs"/>
      </a:defRPr>
    </a:lvl3pPr>
    <a:lvl4pPr marL="1711757" algn="l" defTabSz="1141171" rtl="0" eaLnBrk="1" latinLnBrk="0" hangingPunct="1">
      <a:defRPr sz="2246" kern="1200">
        <a:solidFill>
          <a:schemeClr val="tx1"/>
        </a:solidFill>
        <a:latin typeface="+mn-lt"/>
        <a:ea typeface="+mn-ea"/>
        <a:cs typeface="+mn-cs"/>
      </a:defRPr>
    </a:lvl4pPr>
    <a:lvl5pPr marL="2282342" algn="l" defTabSz="1141171" rtl="0" eaLnBrk="1" latinLnBrk="0" hangingPunct="1">
      <a:defRPr sz="2246" kern="1200">
        <a:solidFill>
          <a:schemeClr val="tx1"/>
        </a:solidFill>
        <a:latin typeface="+mn-lt"/>
        <a:ea typeface="+mn-ea"/>
        <a:cs typeface="+mn-cs"/>
      </a:defRPr>
    </a:lvl5pPr>
    <a:lvl6pPr marL="2852928" algn="l" defTabSz="1141171" rtl="0" eaLnBrk="1" latinLnBrk="0" hangingPunct="1">
      <a:defRPr sz="2246" kern="1200">
        <a:solidFill>
          <a:schemeClr val="tx1"/>
        </a:solidFill>
        <a:latin typeface="+mn-lt"/>
        <a:ea typeface="+mn-ea"/>
        <a:cs typeface="+mn-cs"/>
      </a:defRPr>
    </a:lvl6pPr>
    <a:lvl7pPr marL="3423514" algn="l" defTabSz="1141171" rtl="0" eaLnBrk="1" latinLnBrk="0" hangingPunct="1">
      <a:defRPr sz="2246" kern="1200">
        <a:solidFill>
          <a:schemeClr val="tx1"/>
        </a:solidFill>
        <a:latin typeface="+mn-lt"/>
        <a:ea typeface="+mn-ea"/>
        <a:cs typeface="+mn-cs"/>
      </a:defRPr>
    </a:lvl7pPr>
    <a:lvl8pPr marL="3994099" algn="l" defTabSz="1141171" rtl="0" eaLnBrk="1" latinLnBrk="0" hangingPunct="1">
      <a:defRPr sz="2246" kern="1200">
        <a:solidFill>
          <a:schemeClr val="tx1"/>
        </a:solidFill>
        <a:latin typeface="+mn-lt"/>
        <a:ea typeface="+mn-ea"/>
        <a:cs typeface="+mn-cs"/>
      </a:defRPr>
    </a:lvl8pPr>
    <a:lvl9pPr marL="4564685" algn="l" defTabSz="1141171" rtl="0" eaLnBrk="1" latinLnBrk="0" hangingPunct="1">
      <a:defRPr sz="224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4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5" autoAdjust="0"/>
    <p:restoredTop sz="50000" autoAdjust="0"/>
  </p:normalViewPr>
  <p:slideViewPr>
    <p:cSldViewPr snapToGrid="0">
      <p:cViewPr varScale="1">
        <p:scale>
          <a:sx n="72" d="100"/>
          <a:sy n="72" d="100"/>
        </p:scale>
        <p:origin x="509" y="72"/>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650194-7DF0-4D6B-932B-6DF8CB1B4987}" type="datetimeFigureOut">
              <a:rPr lang="en-US" smtClean="0"/>
              <a:t>9/17/2018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B5047A-5F22-48E9-89B4-A7E5772FB3EF}" type="slidenum">
              <a:rPr lang="en-US" smtClean="0"/>
              <a:t>‹#›</a:t>
            </a:fld>
            <a:endParaRPr lang="en-US"/>
          </a:p>
        </p:txBody>
      </p:sp>
    </p:spTree>
    <p:extLst>
      <p:ext uri="{BB962C8B-B14F-4D97-AF65-F5344CB8AC3E}">
        <p14:creationId xmlns:p14="http://schemas.microsoft.com/office/powerpoint/2010/main" val="467946701"/>
      </p:ext>
    </p:extLst>
  </p:cSld>
  <p:clrMap bg1="lt1" tx1="dk1" bg2="lt2" tx2="dk2" accent1="accent1" accent2="accent2" accent3="accent3" accent4="accent4" accent5="accent5" accent6="accent6" hlink="hlink" folHlink="folHlink"/>
  <p:notesStyle>
    <a:lvl1pPr marL="0" algn="l" defTabSz="1141171" rtl="0" eaLnBrk="1" latinLnBrk="0" hangingPunct="1">
      <a:defRPr sz="1498" kern="1200">
        <a:solidFill>
          <a:schemeClr val="tx1"/>
        </a:solidFill>
        <a:latin typeface="+mn-lt"/>
        <a:ea typeface="+mn-ea"/>
        <a:cs typeface="+mn-cs"/>
      </a:defRPr>
    </a:lvl1pPr>
    <a:lvl2pPr marL="570586" algn="l" defTabSz="1141171" rtl="0" eaLnBrk="1" latinLnBrk="0" hangingPunct="1">
      <a:defRPr sz="1498" kern="1200">
        <a:solidFill>
          <a:schemeClr val="tx1"/>
        </a:solidFill>
        <a:latin typeface="+mn-lt"/>
        <a:ea typeface="+mn-ea"/>
        <a:cs typeface="+mn-cs"/>
      </a:defRPr>
    </a:lvl2pPr>
    <a:lvl3pPr marL="1141171" algn="l" defTabSz="1141171" rtl="0" eaLnBrk="1" latinLnBrk="0" hangingPunct="1">
      <a:defRPr sz="1498" kern="1200">
        <a:solidFill>
          <a:schemeClr val="tx1"/>
        </a:solidFill>
        <a:latin typeface="+mn-lt"/>
        <a:ea typeface="+mn-ea"/>
        <a:cs typeface="+mn-cs"/>
      </a:defRPr>
    </a:lvl3pPr>
    <a:lvl4pPr marL="1711757" algn="l" defTabSz="1141171" rtl="0" eaLnBrk="1" latinLnBrk="0" hangingPunct="1">
      <a:defRPr sz="1498" kern="1200">
        <a:solidFill>
          <a:schemeClr val="tx1"/>
        </a:solidFill>
        <a:latin typeface="+mn-lt"/>
        <a:ea typeface="+mn-ea"/>
        <a:cs typeface="+mn-cs"/>
      </a:defRPr>
    </a:lvl4pPr>
    <a:lvl5pPr marL="2282342" algn="l" defTabSz="1141171" rtl="0" eaLnBrk="1" latinLnBrk="0" hangingPunct="1">
      <a:defRPr sz="1498" kern="1200">
        <a:solidFill>
          <a:schemeClr val="tx1"/>
        </a:solidFill>
        <a:latin typeface="+mn-lt"/>
        <a:ea typeface="+mn-ea"/>
        <a:cs typeface="+mn-cs"/>
      </a:defRPr>
    </a:lvl5pPr>
    <a:lvl6pPr marL="2852928" algn="l" defTabSz="1141171" rtl="0" eaLnBrk="1" latinLnBrk="0" hangingPunct="1">
      <a:defRPr sz="1498" kern="1200">
        <a:solidFill>
          <a:schemeClr val="tx1"/>
        </a:solidFill>
        <a:latin typeface="+mn-lt"/>
        <a:ea typeface="+mn-ea"/>
        <a:cs typeface="+mn-cs"/>
      </a:defRPr>
    </a:lvl6pPr>
    <a:lvl7pPr marL="3423514" algn="l" defTabSz="1141171" rtl="0" eaLnBrk="1" latinLnBrk="0" hangingPunct="1">
      <a:defRPr sz="1498" kern="1200">
        <a:solidFill>
          <a:schemeClr val="tx1"/>
        </a:solidFill>
        <a:latin typeface="+mn-lt"/>
        <a:ea typeface="+mn-ea"/>
        <a:cs typeface="+mn-cs"/>
      </a:defRPr>
    </a:lvl7pPr>
    <a:lvl8pPr marL="3994099" algn="l" defTabSz="1141171" rtl="0" eaLnBrk="1" latinLnBrk="0" hangingPunct="1">
      <a:defRPr sz="1498" kern="1200">
        <a:solidFill>
          <a:schemeClr val="tx1"/>
        </a:solidFill>
        <a:latin typeface="+mn-lt"/>
        <a:ea typeface="+mn-ea"/>
        <a:cs typeface="+mn-cs"/>
      </a:defRPr>
    </a:lvl8pPr>
    <a:lvl9pPr marL="4564685" algn="l" defTabSz="1141171" rtl="0" eaLnBrk="1" latinLnBrk="0" hangingPunct="1">
      <a:defRPr sz="149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9BEBA-59C9-44F8-B95F-7ABF5350FF90}" type="slidenum">
              <a:rPr lang="en-US" smtClean="0"/>
              <a:pPr/>
              <a:t>25</a:t>
            </a:fld>
            <a:endParaRPr lang="en-US"/>
          </a:p>
        </p:txBody>
      </p:sp>
    </p:spTree>
    <p:extLst>
      <p:ext uri="{BB962C8B-B14F-4D97-AF65-F5344CB8AC3E}">
        <p14:creationId xmlns:p14="http://schemas.microsoft.com/office/powerpoint/2010/main" val="2698670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734B3A-8ED9-1B4D-B787-8933FB5A1EAE}" type="slidenum">
              <a:rPr lang="en-US" smtClean="0"/>
              <a:t>47</a:t>
            </a:fld>
            <a:endParaRPr lang="en-US"/>
          </a:p>
        </p:txBody>
      </p:sp>
    </p:spTree>
    <p:extLst>
      <p:ext uri="{BB962C8B-B14F-4D97-AF65-F5344CB8AC3E}">
        <p14:creationId xmlns:p14="http://schemas.microsoft.com/office/powerpoint/2010/main" val="2479224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9309D-75B8-44C8-937B-CE871D8758BE}"/>
              </a:ext>
            </a:extLst>
          </p:cNvPr>
          <p:cNvSpPr>
            <a:spLocks noGrp="1"/>
          </p:cNvSpPr>
          <p:nvPr>
            <p:ph type="ctrTitle"/>
          </p:nvPr>
        </p:nvSpPr>
        <p:spPr>
          <a:xfrm>
            <a:off x="1828800" y="1346835"/>
            <a:ext cx="10972800" cy="2865120"/>
          </a:xfrm>
        </p:spPr>
        <p:txBody>
          <a:bodyPr anchor="b"/>
          <a:lstStyle>
            <a:lvl1pPr algn="ctr">
              <a:defRPr sz="648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B78167-99EC-4A8E-8657-11DE43C0765F}"/>
              </a:ext>
            </a:extLst>
          </p:cNvPr>
          <p:cNvSpPr>
            <a:spLocks noGrp="1"/>
          </p:cNvSpPr>
          <p:nvPr>
            <p:ph type="subTitle" idx="1"/>
          </p:nvPr>
        </p:nvSpPr>
        <p:spPr>
          <a:xfrm>
            <a:off x="1828800" y="4322445"/>
            <a:ext cx="10972800" cy="1986915"/>
          </a:xfrm>
        </p:spPr>
        <p:txBody>
          <a:bodyPr/>
          <a:lstStyle>
            <a:lvl1pPr marL="0" indent="0" algn="ctr">
              <a:buNone/>
              <a:defRPr sz="2592"/>
            </a:lvl1pPr>
            <a:lvl2pPr marL="493776" indent="0" algn="ctr">
              <a:buNone/>
              <a:defRPr sz="2160"/>
            </a:lvl2pPr>
            <a:lvl3pPr marL="987552" indent="0" algn="ctr">
              <a:buNone/>
              <a:defRPr sz="1944"/>
            </a:lvl3pPr>
            <a:lvl4pPr marL="1481328" indent="0" algn="ctr">
              <a:buNone/>
              <a:defRPr sz="1728"/>
            </a:lvl4pPr>
            <a:lvl5pPr marL="1975104" indent="0" algn="ctr">
              <a:buNone/>
              <a:defRPr sz="1728"/>
            </a:lvl5pPr>
            <a:lvl6pPr marL="2468880" indent="0" algn="ctr">
              <a:buNone/>
              <a:defRPr sz="1728"/>
            </a:lvl6pPr>
            <a:lvl7pPr marL="2962656" indent="0" algn="ctr">
              <a:buNone/>
              <a:defRPr sz="1728"/>
            </a:lvl7pPr>
            <a:lvl8pPr marL="3456432" indent="0" algn="ctr">
              <a:buNone/>
              <a:defRPr sz="1728"/>
            </a:lvl8pPr>
            <a:lvl9pPr marL="3950208" indent="0" algn="ctr">
              <a:buNone/>
              <a:defRPr sz="1728"/>
            </a:lvl9pPr>
          </a:lstStyle>
          <a:p>
            <a:r>
              <a:rPr lang="en-US"/>
              <a:t>Click to edit Master subtitle style</a:t>
            </a:r>
          </a:p>
        </p:txBody>
      </p:sp>
      <p:sp>
        <p:nvSpPr>
          <p:cNvPr id="7" name="Slide Number Placeholder 6">
            <a:extLst>
              <a:ext uri="{FF2B5EF4-FFF2-40B4-BE49-F238E27FC236}">
                <a16:creationId xmlns:a16="http://schemas.microsoft.com/office/drawing/2014/main" id="{2A136683-5CA9-47C7-BE6D-C37EDD60CF5D}"/>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350564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7DD46-D5A0-44DB-81E2-6A4544F610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7D1E54-826D-4AFF-83D8-1D0BE0C9C2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5B8BC74-1035-4A81-B1E6-FC845E0EBE87}"/>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1872624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998FC4-58E4-417E-B9A8-8CFC5D7B9E8C}"/>
              </a:ext>
            </a:extLst>
          </p:cNvPr>
          <p:cNvSpPr>
            <a:spLocks noGrp="1"/>
          </p:cNvSpPr>
          <p:nvPr>
            <p:ph type="title" orient="vert"/>
          </p:nvPr>
        </p:nvSpPr>
        <p:spPr>
          <a:xfrm>
            <a:off x="10469882" y="438150"/>
            <a:ext cx="3154680" cy="697420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03B416-B0AD-4B34-8794-ABAEBB0093FB}"/>
              </a:ext>
            </a:extLst>
          </p:cNvPr>
          <p:cNvSpPr>
            <a:spLocks noGrp="1"/>
          </p:cNvSpPr>
          <p:nvPr>
            <p:ph type="body" orient="vert" idx="1"/>
          </p:nvPr>
        </p:nvSpPr>
        <p:spPr>
          <a:xfrm>
            <a:off x="1005842" y="438150"/>
            <a:ext cx="9281160" cy="69742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0C54C50-9CBE-478E-86AE-967C240AD1AA}"/>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931720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4C41D-6B53-4113-8C48-090D026B0876}"/>
              </a:ext>
            </a:extLst>
          </p:cNvPr>
          <p:cNvSpPr>
            <a:spLocks noGrp="1"/>
          </p:cNvSpPr>
          <p:nvPr>
            <p:ph type="title" hasCustomPrompt="1"/>
          </p:nvPr>
        </p:nvSpPr>
        <p:spPr/>
        <p:txBody>
          <a:bodyPr>
            <a:normAutofit/>
          </a:bodyPr>
          <a:lstStyle>
            <a:lvl1pPr>
              <a:defRPr sz="4800">
                <a:solidFill>
                  <a:schemeClr val="tx1"/>
                </a:solidFill>
              </a:defRPr>
            </a:lvl1pPr>
          </a:lstStyle>
          <a:p>
            <a:r>
              <a:rPr kumimoji="0" lang="en-US" sz="3456" b="0" i="0" u="none" strike="noStrike" kern="1200" cap="none" spc="0" normalizeH="0" baseline="0" noProof="0" dirty="0">
                <a:ln>
                  <a:noFill/>
                </a:ln>
                <a:solidFill>
                  <a:srgbClr val="444444"/>
                </a:solidFill>
                <a:effectLst/>
                <a:uLnTx/>
                <a:uFillTx/>
                <a:latin typeface="Arial" panose="020B0604020202020204" pitchFamily="34" charset="0"/>
                <a:ea typeface="+mj-ea"/>
                <a:cs typeface="Arial" panose="020B0604020202020204" pitchFamily="34" charset="0"/>
              </a:rPr>
              <a:t>Title style, Arial, size 32-48</a:t>
            </a:r>
            <a:endParaRPr lang="en-US" dirty="0"/>
          </a:p>
        </p:txBody>
      </p:sp>
      <p:sp>
        <p:nvSpPr>
          <p:cNvPr id="3" name="Content Placeholder 2">
            <a:extLst>
              <a:ext uri="{FF2B5EF4-FFF2-40B4-BE49-F238E27FC236}">
                <a16:creationId xmlns:a16="http://schemas.microsoft.com/office/drawing/2014/main" id="{38F3D4E5-E80D-4114-B02D-C96B4F46DD50}"/>
              </a:ext>
            </a:extLst>
          </p:cNvPr>
          <p:cNvSpPr>
            <a:spLocks noGrp="1"/>
          </p:cNvSpPr>
          <p:nvPr>
            <p:ph idx="1" hasCustomPrompt="1"/>
          </p:nvPr>
        </p:nvSpPr>
        <p:spPr>
          <a:xfrm>
            <a:off x="1005840" y="2173869"/>
            <a:ext cx="12618720" cy="5221606"/>
          </a:xfrm>
        </p:spPr>
        <p:txBody>
          <a:bodyPr/>
          <a:lstStyle>
            <a:lvl1pPr marL="185166" marR="0" indent="-185166" algn="l" defTabSz="740664" rtl="0" eaLnBrk="1" fontAlgn="auto" latinLnBrk="0" hangingPunct="1">
              <a:lnSpc>
                <a:spcPct val="100000"/>
              </a:lnSpc>
              <a:spcBef>
                <a:spcPts val="0"/>
              </a:spcBef>
              <a:spcAft>
                <a:spcPts val="0"/>
              </a:spcAft>
              <a:buClrTx/>
              <a:buSzTx/>
              <a:buFont typeface="Arial" panose="020B0604020202020204" pitchFamily="34" charset="0"/>
              <a:buChar char="•"/>
              <a:tabLst/>
              <a:defRPr sz="3200">
                <a:solidFill>
                  <a:schemeClr val="tx1"/>
                </a:solidFill>
              </a:defRPr>
            </a:lvl1pPr>
            <a:lvl2pPr marL="555499" marR="0" indent="-185166" algn="l" defTabSz="740664" rtl="0" eaLnBrk="1" fontAlgn="auto" latinLnBrk="0" hangingPunct="1">
              <a:lnSpc>
                <a:spcPct val="90000"/>
              </a:lnSpc>
              <a:spcBef>
                <a:spcPts val="405"/>
              </a:spcBef>
              <a:spcAft>
                <a:spcPts val="0"/>
              </a:spcAft>
              <a:buClrTx/>
              <a:buSzTx/>
              <a:buFont typeface="Arial" panose="020B0604020202020204" pitchFamily="34" charset="0"/>
              <a:buChar char="−"/>
              <a:tabLst/>
              <a:defRPr sz="2269"/>
            </a:lvl2pPr>
          </a:lstStyle>
          <a:p>
            <a:pPr marL="185166" marR="0" lvl="0" indent="-185166" algn="l" defTabSz="740664" rtl="0" eaLnBrk="1" fontAlgn="auto" latinLnBrk="0" hangingPunct="1">
              <a:lnSpc>
                <a:spcPct val="90000"/>
              </a:lnSpc>
              <a:spcBef>
                <a:spcPts val="811"/>
              </a:spcBef>
              <a:spcAft>
                <a:spcPts val="0"/>
              </a:spcAft>
              <a:buClrTx/>
              <a:buSzTx/>
              <a:buFont typeface="Arial" panose="020B0604020202020204" pitchFamily="34" charset="0"/>
              <a:buChar char="•"/>
              <a:tabLst/>
              <a:defRPr/>
            </a:pPr>
            <a:r>
              <a:rPr kumimoji="0" lang="en-US" sz="2269"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Body text style, Arial, size 18-32</a:t>
            </a:r>
          </a:p>
          <a:p>
            <a:pPr marL="555499" marR="0" lvl="1" indent="-185166" algn="l" defTabSz="740664" rtl="0" eaLnBrk="1" fontAlgn="auto" latinLnBrk="0" hangingPunct="1">
              <a:lnSpc>
                <a:spcPct val="90000"/>
              </a:lnSpc>
              <a:spcBef>
                <a:spcPts val="811"/>
              </a:spcBef>
              <a:spcAft>
                <a:spcPts val="0"/>
              </a:spcAft>
              <a:buClrTx/>
              <a:buSzTx/>
              <a:buFont typeface="Arial" panose="020B0604020202020204" pitchFamily="34" charset="0"/>
              <a:buChar char="•"/>
              <a:tabLst/>
              <a:defRPr/>
            </a:pPr>
            <a:endParaRPr kumimoji="0" lang="en-US" sz="2269"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1C31EDC9-20C4-4679-9EE4-5CC70D850C5B}"/>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3255650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9E782-422F-4063-AFF5-7FF1697CC9C7}"/>
              </a:ext>
            </a:extLst>
          </p:cNvPr>
          <p:cNvSpPr>
            <a:spLocks noGrp="1"/>
          </p:cNvSpPr>
          <p:nvPr>
            <p:ph type="title"/>
          </p:nvPr>
        </p:nvSpPr>
        <p:spPr>
          <a:xfrm>
            <a:off x="998221" y="2051687"/>
            <a:ext cx="12618720" cy="3423285"/>
          </a:xfrm>
        </p:spPr>
        <p:txBody>
          <a:bodyPr anchor="b"/>
          <a:lstStyle>
            <a:lvl1pPr>
              <a:defRPr sz="6480"/>
            </a:lvl1pPr>
          </a:lstStyle>
          <a:p>
            <a:r>
              <a:rPr lang="en-US"/>
              <a:t>Click to edit Master title style</a:t>
            </a:r>
          </a:p>
        </p:txBody>
      </p:sp>
      <p:sp>
        <p:nvSpPr>
          <p:cNvPr id="3" name="Text Placeholder 2">
            <a:extLst>
              <a:ext uri="{FF2B5EF4-FFF2-40B4-BE49-F238E27FC236}">
                <a16:creationId xmlns:a16="http://schemas.microsoft.com/office/drawing/2014/main" id="{B9387177-A29C-4908-9BB1-1CE0A7A3679F}"/>
              </a:ext>
            </a:extLst>
          </p:cNvPr>
          <p:cNvSpPr>
            <a:spLocks noGrp="1"/>
          </p:cNvSpPr>
          <p:nvPr>
            <p:ph type="body" idx="1"/>
          </p:nvPr>
        </p:nvSpPr>
        <p:spPr>
          <a:xfrm>
            <a:off x="998221" y="5507357"/>
            <a:ext cx="12618720" cy="1800224"/>
          </a:xfrm>
        </p:spPr>
        <p:txBody>
          <a:bodyPr/>
          <a:lstStyle>
            <a:lvl1pPr marL="0" indent="0">
              <a:buNone/>
              <a:defRPr sz="2592">
                <a:solidFill>
                  <a:schemeClr val="tx1">
                    <a:tint val="75000"/>
                  </a:schemeClr>
                </a:solidFill>
              </a:defRPr>
            </a:lvl1pPr>
            <a:lvl2pPr marL="493776" indent="0">
              <a:buNone/>
              <a:defRPr sz="2160">
                <a:solidFill>
                  <a:schemeClr val="tx1">
                    <a:tint val="75000"/>
                  </a:schemeClr>
                </a:solidFill>
              </a:defRPr>
            </a:lvl2pPr>
            <a:lvl3pPr marL="987552" indent="0">
              <a:buNone/>
              <a:defRPr sz="1944">
                <a:solidFill>
                  <a:schemeClr val="tx1">
                    <a:tint val="75000"/>
                  </a:schemeClr>
                </a:solidFill>
              </a:defRPr>
            </a:lvl3pPr>
            <a:lvl4pPr marL="1481328" indent="0">
              <a:buNone/>
              <a:defRPr sz="1728">
                <a:solidFill>
                  <a:schemeClr val="tx1">
                    <a:tint val="75000"/>
                  </a:schemeClr>
                </a:solidFill>
              </a:defRPr>
            </a:lvl4pPr>
            <a:lvl5pPr marL="1975104" indent="0">
              <a:buNone/>
              <a:defRPr sz="1728">
                <a:solidFill>
                  <a:schemeClr val="tx1">
                    <a:tint val="75000"/>
                  </a:schemeClr>
                </a:solidFill>
              </a:defRPr>
            </a:lvl5pPr>
            <a:lvl6pPr marL="2468880" indent="0">
              <a:buNone/>
              <a:defRPr sz="1728">
                <a:solidFill>
                  <a:schemeClr val="tx1">
                    <a:tint val="75000"/>
                  </a:schemeClr>
                </a:solidFill>
              </a:defRPr>
            </a:lvl6pPr>
            <a:lvl7pPr marL="2962656" indent="0">
              <a:buNone/>
              <a:defRPr sz="1728">
                <a:solidFill>
                  <a:schemeClr val="tx1">
                    <a:tint val="75000"/>
                  </a:schemeClr>
                </a:solidFill>
              </a:defRPr>
            </a:lvl7pPr>
            <a:lvl8pPr marL="3456432" indent="0">
              <a:buNone/>
              <a:defRPr sz="1728">
                <a:solidFill>
                  <a:schemeClr val="tx1">
                    <a:tint val="75000"/>
                  </a:schemeClr>
                </a:solidFill>
              </a:defRPr>
            </a:lvl8pPr>
            <a:lvl9pPr marL="3950208" indent="0">
              <a:buNone/>
              <a:defRPr sz="1728">
                <a:solidFill>
                  <a:schemeClr val="tx1">
                    <a:tint val="75000"/>
                  </a:schemeClr>
                </a:solidFill>
              </a:defRPr>
            </a:lvl9pPr>
          </a:lstStyle>
          <a:p>
            <a:pPr lvl="0"/>
            <a:r>
              <a:rPr lang="en-US"/>
              <a:t>Edit Master text styles</a:t>
            </a:r>
          </a:p>
        </p:txBody>
      </p:sp>
      <p:sp>
        <p:nvSpPr>
          <p:cNvPr id="7" name="Slide Number Placeholder 6">
            <a:extLst>
              <a:ext uri="{FF2B5EF4-FFF2-40B4-BE49-F238E27FC236}">
                <a16:creationId xmlns:a16="http://schemas.microsoft.com/office/drawing/2014/main" id="{E3DCD7E2-0B2A-425F-926D-8CD9CDDD544D}"/>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4098627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E17D-64C9-4F00-8FA9-CB931FC32A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080C3-2465-4F27-B903-E88824D60805}"/>
              </a:ext>
            </a:extLst>
          </p:cNvPr>
          <p:cNvSpPr>
            <a:spLocks noGrp="1"/>
          </p:cNvSpPr>
          <p:nvPr>
            <p:ph sz="half" idx="1"/>
          </p:nvPr>
        </p:nvSpPr>
        <p:spPr>
          <a:xfrm>
            <a:off x="1005840" y="2190751"/>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ABAD61-7B5D-4753-B34B-DDEAFFB12EDA}"/>
              </a:ext>
            </a:extLst>
          </p:cNvPr>
          <p:cNvSpPr>
            <a:spLocks noGrp="1"/>
          </p:cNvSpPr>
          <p:nvPr>
            <p:ph sz="half" idx="2"/>
          </p:nvPr>
        </p:nvSpPr>
        <p:spPr>
          <a:xfrm>
            <a:off x="7406640" y="2190751"/>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72037DF-F692-40D1-8720-DE0FA3FF650C}"/>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938365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970B1-29B2-4CA9-9B27-2DE162CDEDAF}"/>
              </a:ext>
            </a:extLst>
          </p:cNvPr>
          <p:cNvSpPr>
            <a:spLocks noGrp="1"/>
          </p:cNvSpPr>
          <p:nvPr>
            <p:ph type="title"/>
          </p:nvPr>
        </p:nvSpPr>
        <p:spPr>
          <a:xfrm>
            <a:off x="1007746" y="438151"/>
            <a:ext cx="12618720" cy="1590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76A8A5-9E91-4EC3-B2C9-2BED47BC3EAE}"/>
              </a:ext>
            </a:extLst>
          </p:cNvPr>
          <p:cNvSpPr>
            <a:spLocks noGrp="1"/>
          </p:cNvSpPr>
          <p:nvPr>
            <p:ph type="body" idx="1"/>
          </p:nvPr>
        </p:nvSpPr>
        <p:spPr>
          <a:xfrm>
            <a:off x="1007747" y="2017395"/>
            <a:ext cx="6189344" cy="988694"/>
          </a:xfrm>
        </p:spPr>
        <p:txBody>
          <a:bodyPr anchor="b"/>
          <a:lstStyle>
            <a:lvl1pPr marL="0" indent="0">
              <a:buNone/>
              <a:defRPr sz="2592" b="1"/>
            </a:lvl1pPr>
            <a:lvl2pPr marL="493776" indent="0">
              <a:buNone/>
              <a:defRPr sz="2160" b="1"/>
            </a:lvl2pPr>
            <a:lvl3pPr marL="987552" indent="0">
              <a:buNone/>
              <a:defRPr sz="1944" b="1"/>
            </a:lvl3pPr>
            <a:lvl4pPr marL="1481328" indent="0">
              <a:buNone/>
              <a:defRPr sz="1728" b="1"/>
            </a:lvl4pPr>
            <a:lvl5pPr marL="1975104" indent="0">
              <a:buNone/>
              <a:defRPr sz="1728" b="1"/>
            </a:lvl5pPr>
            <a:lvl6pPr marL="2468880" indent="0">
              <a:buNone/>
              <a:defRPr sz="1728" b="1"/>
            </a:lvl6pPr>
            <a:lvl7pPr marL="2962656" indent="0">
              <a:buNone/>
              <a:defRPr sz="1728" b="1"/>
            </a:lvl7pPr>
            <a:lvl8pPr marL="3456432" indent="0">
              <a:buNone/>
              <a:defRPr sz="1728" b="1"/>
            </a:lvl8pPr>
            <a:lvl9pPr marL="3950208" indent="0">
              <a:buNone/>
              <a:defRPr sz="1728" b="1"/>
            </a:lvl9pPr>
          </a:lstStyle>
          <a:p>
            <a:pPr lvl="0"/>
            <a:r>
              <a:rPr lang="en-US"/>
              <a:t>Edit Master text styles</a:t>
            </a:r>
          </a:p>
        </p:txBody>
      </p:sp>
      <p:sp>
        <p:nvSpPr>
          <p:cNvPr id="4" name="Content Placeholder 3">
            <a:extLst>
              <a:ext uri="{FF2B5EF4-FFF2-40B4-BE49-F238E27FC236}">
                <a16:creationId xmlns:a16="http://schemas.microsoft.com/office/drawing/2014/main" id="{05239059-8DED-4D3B-A027-DBE090247DFD}"/>
              </a:ext>
            </a:extLst>
          </p:cNvPr>
          <p:cNvSpPr>
            <a:spLocks noGrp="1"/>
          </p:cNvSpPr>
          <p:nvPr>
            <p:ph sz="half" idx="2"/>
          </p:nvPr>
        </p:nvSpPr>
        <p:spPr>
          <a:xfrm>
            <a:off x="1007747" y="3006092"/>
            <a:ext cx="6189344"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9D835-3194-414C-96ED-28BF1E6418D2}"/>
              </a:ext>
            </a:extLst>
          </p:cNvPr>
          <p:cNvSpPr>
            <a:spLocks noGrp="1"/>
          </p:cNvSpPr>
          <p:nvPr>
            <p:ph type="body" sz="quarter" idx="3"/>
          </p:nvPr>
        </p:nvSpPr>
        <p:spPr>
          <a:xfrm>
            <a:off x="7406642" y="2017395"/>
            <a:ext cx="6219826" cy="988694"/>
          </a:xfrm>
        </p:spPr>
        <p:txBody>
          <a:bodyPr anchor="b"/>
          <a:lstStyle>
            <a:lvl1pPr marL="0" indent="0">
              <a:buNone/>
              <a:defRPr sz="2592" b="1"/>
            </a:lvl1pPr>
            <a:lvl2pPr marL="493776" indent="0">
              <a:buNone/>
              <a:defRPr sz="2160" b="1"/>
            </a:lvl2pPr>
            <a:lvl3pPr marL="987552" indent="0">
              <a:buNone/>
              <a:defRPr sz="1944" b="1"/>
            </a:lvl3pPr>
            <a:lvl4pPr marL="1481328" indent="0">
              <a:buNone/>
              <a:defRPr sz="1728" b="1"/>
            </a:lvl4pPr>
            <a:lvl5pPr marL="1975104" indent="0">
              <a:buNone/>
              <a:defRPr sz="1728" b="1"/>
            </a:lvl5pPr>
            <a:lvl6pPr marL="2468880" indent="0">
              <a:buNone/>
              <a:defRPr sz="1728" b="1"/>
            </a:lvl6pPr>
            <a:lvl7pPr marL="2962656" indent="0">
              <a:buNone/>
              <a:defRPr sz="1728" b="1"/>
            </a:lvl7pPr>
            <a:lvl8pPr marL="3456432" indent="0">
              <a:buNone/>
              <a:defRPr sz="1728" b="1"/>
            </a:lvl8pPr>
            <a:lvl9pPr marL="3950208" indent="0">
              <a:buNone/>
              <a:defRPr sz="1728" b="1"/>
            </a:lvl9pPr>
          </a:lstStyle>
          <a:p>
            <a:pPr lvl="0"/>
            <a:r>
              <a:rPr lang="en-US"/>
              <a:t>Edit Master text styles</a:t>
            </a:r>
          </a:p>
        </p:txBody>
      </p:sp>
      <p:sp>
        <p:nvSpPr>
          <p:cNvPr id="6" name="Content Placeholder 5">
            <a:extLst>
              <a:ext uri="{FF2B5EF4-FFF2-40B4-BE49-F238E27FC236}">
                <a16:creationId xmlns:a16="http://schemas.microsoft.com/office/drawing/2014/main" id="{06573EAA-372F-410B-A16F-AED0375E8385}"/>
              </a:ext>
            </a:extLst>
          </p:cNvPr>
          <p:cNvSpPr>
            <a:spLocks noGrp="1"/>
          </p:cNvSpPr>
          <p:nvPr>
            <p:ph sz="quarter" idx="4"/>
          </p:nvPr>
        </p:nvSpPr>
        <p:spPr>
          <a:xfrm>
            <a:off x="7406642" y="3006092"/>
            <a:ext cx="6219826"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4B79809E-9CE1-4223-8635-C3090F720797}"/>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1681204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42791-8349-46EF-A9B8-572DA5216A1E}"/>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64022B49-59EF-41EF-AACE-A75C286531D8}"/>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1305834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B13DE10-AAF4-4A79-A313-FF9B07A0C03D}"/>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10899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81F76-62C3-4DA0-A45C-06A1CC5BF698}"/>
              </a:ext>
            </a:extLst>
          </p:cNvPr>
          <p:cNvSpPr>
            <a:spLocks noGrp="1"/>
          </p:cNvSpPr>
          <p:nvPr>
            <p:ph type="title"/>
          </p:nvPr>
        </p:nvSpPr>
        <p:spPr>
          <a:xfrm>
            <a:off x="1007746" y="548640"/>
            <a:ext cx="4718685" cy="1920240"/>
          </a:xfrm>
        </p:spPr>
        <p:txBody>
          <a:bodyPr anchor="b"/>
          <a:lstStyle>
            <a:lvl1pPr>
              <a:defRPr sz="3456"/>
            </a:lvl1pPr>
          </a:lstStyle>
          <a:p>
            <a:r>
              <a:rPr lang="en-US"/>
              <a:t>Click to edit Master title style</a:t>
            </a:r>
          </a:p>
        </p:txBody>
      </p:sp>
      <p:sp>
        <p:nvSpPr>
          <p:cNvPr id="3" name="Content Placeholder 2">
            <a:extLst>
              <a:ext uri="{FF2B5EF4-FFF2-40B4-BE49-F238E27FC236}">
                <a16:creationId xmlns:a16="http://schemas.microsoft.com/office/drawing/2014/main" id="{E414829D-84DE-4950-95BC-223792C63729}"/>
              </a:ext>
            </a:extLst>
          </p:cNvPr>
          <p:cNvSpPr>
            <a:spLocks noGrp="1"/>
          </p:cNvSpPr>
          <p:nvPr>
            <p:ph idx="1"/>
          </p:nvPr>
        </p:nvSpPr>
        <p:spPr>
          <a:xfrm>
            <a:off x="6219826" y="1184911"/>
            <a:ext cx="7406640" cy="5848350"/>
          </a:xfrm>
        </p:spPr>
        <p:txBody>
          <a:bodyPr/>
          <a:lstStyle>
            <a:lvl1pPr>
              <a:defRPr sz="3456"/>
            </a:lvl1pPr>
            <a:lvl2pPr>
              <a:defRPr sz="3024"/>
            </a:lvl2pPr>
            <a:lvl3pPr>
              <a:defRPr sz="2592"/>
            </a:lvl3pPr>
            <a:lvl4pPr>
              <a:defRPr sz="2160"/>
            </a:lvl4pPr>
            <a:lvl5pPr>
              <a:defRPr sz="2160"/>
            </a:lvl5pPr>
            <a:lvl6pPr>
              <a:defRPr sz="2160"/>
            </a:lvl6pPr>
            <a:lvl7pPr>
              <a:defRPr sz="2160"/>
            </a:lvl7pPr>
            <a:lvl8pPr>
              <a:defRPr sz="2160"/>
            </a:lvl8pPr>
            <a:lvl9pPr>
              <a:defRPr sz="2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215D34-8144-490C-9739-6F346324A1A6}"/>
              </a:ext>
            </a:extLst>
          </p:cNvPr>
          <p:cNvSpPr>
            <a:spLocks noGrp="1"/>
          </p:cNvSpPr>
          <p:nvPr>
            <p:ph type="body" sz="half" idx="2"/>
          </p:nvPr>
        </p:nvSpPr>
        <p:spPr>
          <a:xfrm>
            <a:off x="1007746" y="2468881"/>
            <a:ext cx="4718685" cy="4573906"/>
          </a:xfrm>
        </p:spPr>
        <p:txBody>
          <a:bodyPr/>
          <a:lstStyle>
            <a:lvl1pPr marL="0" indent="0">
              <a:buNone/>
              <a:defRPr sz="1728"/>
            </a:lvl1pPr>
            <a:lvl2pPr marL="493776" indent="0">
              <a:buNone/>
              <a:defRPr sz="1512"/>
            </a:lvl2pPr>
            <a:lvl3pPr marL="987552" indent="0">
              <a:buNone/>
              <a:defRPr sz="1296"/>
            </a:lvl3pPr>
            <a:lvl4pPr marL="1481328" indent="0">
              <a:buNone/>
              <a:defRPr sz="1080"/>
            </a:lvl4pPr>
            <a:lvl5pPr marL="1975104" indent="0">
              <a:buNone/>
              <a:defRPr sz="1080"/>
            </a:lvl5pPr>
            <a:lvl6pPr marL="2468880" indent="0">
              <a:buNone/>
              <a:defRPr sz="1080"/>
            </a:lvl6pPr>
            <a:lvl7pPr marL="2962656" indent="0">
              <a:buNone/>
              <a:defRPr sz="1080"/>
            </a:lvl7pPr>
            <a:lvl8pPr marL="3456432" indent="0">
              <a:buNone/>
              <a:defRPr sz="1080"/>
            </a:lvl8pPr>
            <a:lvl9pPr marL="3950208" indent="0">
              <a:buNone/>
              <a:defRPr sz="1080"/>
            </a:lvl9pPr>
          </a:lstStyle>
          <a:p>
            <a:pPr lvl="0"/>
            <a:r>
              <a:rPr lang="en-US"/>
              <a:t>Edit Master text styles</a:t>
            </a:r>
          </a:p>
        </p:txBody>
      </p:sp>
      <p:sp>
        <p:nvSpPr>
          <p:cNvPr id="8" name="Slide Number Placeholder 7">
            <a:extLst>
              <a:ext uri="{FF2B5EF4-FFF2-40B4-BE49-F238E27FC236}">
                <a16:creationId xmlns:a16="http://schemas.microsoft.com/office/drawing/2014/main" id="{AC44D365-4FE6-40EE-A297-655B9F85AF5F}"/>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2090750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04580-E102-4483-A12C-7D368F429F2C}"/>
              </a:ext>
            </a:extLst>
          </p:cNvPr>
          <p:cNvSpPr>
            <a:spLocks noGrp="1"/>
          </p:cNvSpPr>
          <p:nvPr>
            <p:ph type="title"/>
          </p:nvPr>
        </p:nvSpPr>
        <p:spPr>
          <a:xfrm>
            <a:off x="1007746" y="548640"/>
            <a:ext cx="4718685" cy="1920240"/>
          </a:xfrm>
        </p:spPr>
        <p:txBody>
          <a:bodyPr anchor="b"/>
          <a:lstStyle>
            <a:lvl1pPr>
              <a:defRPr sz="3456"/>
            </a:lvl1pPr>
          </a:lstStyle>
          <a:p>
            <a:r>
              <a:rPr lang="en-US"/>
              <a:t>Click to edit Master title style</a:t>
            </a:r>
          </a:p>
        </p:txBody>
      </p:sp>
      <p:sp>
        <p:nvSpPr>
          <p:cNvPr id="3" name="Picture Placeholder 2">
            <a:extLst>
              <a:ext uri="{FF2B5EF4-FFF2-40B4-BE49-F238E27FC236}">
                <a16:creationId xmlns:a16="http://schemas.microsoft.com/office/drawing/2014/main" id="{7A8BBFCB-E1F9-4E88-9D71-396B1CFA27C9}"/>
              </a:ext>
            </a:extLst>
          </p:cNvPr>
          <p:cNvSpPr>
            <a:spLocks noGrp="1"/>
          </p:cNvSpPr>
          <p:nvPr>
            <p:ph type="pic" idx="1"/>
          </p:nvPr>
        </p:nvSpPr>
        <p:spPr>
          <a:xfrm>
            <a:off x="6219826" y="1184911"/>
            <a:ext cx="7406640" cy="5848350"/>
          </a:xfrm>
        </p:spPr>
        <p:txBody>
          <a:bodyPr/>
          <a:lstStyle>
            <a:lvl1pPr marL="0" indent="0">
              <a:buNone/>
              <a:defRPr sz="3456"/>
            </a:lvl1pPr>
            <a:lvl2pPr marL="493776" indent="0">
              <a:buNone/>
              <a:defRPr sz="3024"/>
            </a:lvl2pPr>
            <a:lvl3pPr marL="987552" indent="0">
              <a:buNone/>
              <a:defRPr sz="2592"/>
            </a:lvl3pPr>
            <a:lvl4pPr marL="1481328" indent="0">
              <a:buNone/>
              <a:defRPr sz="2160"/>
            </a:lvl4pPr>
            <a:lvl5pPr marL="1975104" indent="0">
              <a:buNone/>
              <a:defRPr sz="2160"/>
            </a:lvl5pPr>
            <a:lvl6pPr marL="2468880" indent="0">
              <a:buNone/>
              <a:defRPr sz="2160"/>
            </a:lvl6pPr>
            <a:lvl7pPr marL="2962656" indent="0">
              <a:buNone/>
              <a:defRPr sz="2160"/>
            </a:lvl7pPr>
            <a:lvl8pPr marL="3456432" indent="0">
              <a:buNone/>
              <a:defRPr sz="2160"/>
            </a:lvl8pPr>
            <a:lvl9pPr marL="3950208" indent="0">
              <a:buNone/>
              <a:defRPr sz="2160"/>
            </a:lvl9pPr>
          </a:lstStyle>
          <a:p>
            <a:r>
              <a:rPr lang="en-US"/>
              <a:t>Click icon to add picture</a:t>
            </a:r>
          </a:p>
        </p:txBody>
      </p:sp>
      <p:sp>
        <p:nvSpPr>
          <p:cNvPr id="4" name="Text Placeholder 3">
            <a:extLst>
              <a:ext uri="{FF2B5EF4-FFF2-40B4-BE49-F238E27FC236}">
                <a16:creationId xmlns:a16="http://schemas.microsoft.com/office/drawing/2014/main" id="{F5190F76-EA69-459A-A918-462D5B593276}"/>
              </a:ext>
            </a:extLst>
          </p:cNvPr>
          <p:cNvSpPr>
            <a:spLocks noGrp="1"/>
          </p:cNvSpPr>
          <p:nvPr>
            <p:ph type="body" sz="half" idx="2"/>
          </p:nvPr>
        </p:nvSpPr>
        <p:spPr>
          <a:xfrm>
            <a:off x="1007746" y="2468881"/>
            <a:ext cx="4718685" cy="4573906"/>
          </a:xfrm>
        </p:spPr>
        <p:txBody>
          <a:bodyPr/>
          <a:lstStyle>
            <a:lvl1pPr marL="0" indent="0">
              <a:buNone/>
              <a:defRPr sz="1728"/>
            </a:lvl1pPr>
            <a:lvl2pPr marL="493776" indent="0">
              <a:buNone/>
              <a:defRPr sz="1512"/>
            </a:lvl2pPr>
            <a:lvl3pPr marL="987552" indent="0">
              <a:buNone/>
              <a:defRPr sz="1296"/>
            </a:lvl3pPr>
            <a:lvl4pPr marL="1481328" indent="0">
              <a:buNone/>
              <a:defRPr sz="1080"/>
            </a:lvl4pPr>
            <a:lvl5pPr marL="1975104" indent="0">
              <a:buNone/>
              <a:defRPr sz="1080"/>
            </a:lvl5pPr>
            <a:lvl6pPr marL="2468880" indent="0">
              <a:buNone/>
              <a:defRPr sz="1080"/>
            </a:lvl6pPr>
            <a:lvl7pPr marL="2962656" indent="0">
              <a:buNone/>
              <a:defRPr sz="1080"/>
            </a:lvl7pPr>
            <a:lvl8pPr marL="3456432" indent="0">
              <a:buNone/>
              <a:defRPr sz="1080"/>
            </a:lvl8pPr>
            <a:lvl9pPr marL="3950208" indent="0">
              <a:buNone/>
              <a:defRPr sz="1080"/>
            </a:lvl9pPr>
          </a:lstStyle>
          <a:p>
            <a:pPr lvl="0"/>
            <a:r>
              <a:rPr lang="en-US"/>
              <a:t>Edit Master text styles</a:t>
            </a:r>
          </a:p>
        </p:txBody>
      </p:sp>
      <p:sp>
        <p:nvSpPr>
          <p:cNvPr id="8" name="Slide Number Placeholder 7">
            <a:extLst>
              <a:ext uri="{FF2B5EF4-FFF2-40B4-BE49-F238E27FC236}">
                <a16:creationId xmlns:a16="http://schemas.microsoft.com/office/drawing/2014/main" id="{2731E8FC-0391-4EE9-9564-653640E7F2FF}"/>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733736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B0CB40-A814-4553-9276-ECBA8B9BFD53}"/>
              </a:ext>
            </a:extLst>
          </p:cNvPr>
          <p:cNvSpPr>
            <a:spLocks noGrp="1"/>
          </p:cNvSpPr>
          <p:nvPr>
            <p:ph type="title"/>
          </p:nvPr>
        </p:nvSpPr>
        <p:spPr>
          <a:xfrm>
            <a:off x="1005840" y="438151"/>
            <a:ext cx="12618720" cy="1590675"/>
          </a:xfrm>
          <a:prstGeom prst="rect">
            <a:avLst/>
          </a:prstGeom>
        </p:spPr>
        <p:txBody>
          <a:bodyPr vert="horz" lIns="91440" tIns="45720" rIns="91440" bIns="45720" rtlCol="0" anchor="t">
            <a:normAutofit/>
          </a:bodyPr>
          <a:lstStyle/>
          <a:p>
            <a:r>
              <a:rPr kumimoji="0" lang="en-US" sz="3456" b="0" i="0" u="none" strike="noStrike" kern="1200" cap="none" spc="0" normalizeH="0" baseline="0" noProof="0" dirty="0">
                <a:ln>
                  <a:noFill/>
                </a:ln>
                <a:solidFill>
                  <a:srgbClr val="444444"/>
                </a:solidFill>
                <a:effectLst/>
                <a:uLnTx/>
                <a:uFillTx/>
                <a:latin typeface="Arial" panose="020B0604020202020204" pitchFamily="34" charset="0"/>
                <a:ea typeface="+mj-ea"/>
                <a:cs typeface="Arial" panose="020B0604020202020204" pitchFamily="34" charset="0"/>
              </a:rPr>
              <a:t>Title style, Arial, size 32-48</a:t>
            </a:r>
            <a:endParaRPr lang="en-US" dirty="0"/>
          </a:p>
        </p:txBody>
      </p:sp>
      <p:sp>
        <p:nvSpPr>
          <p:cNvPr id="3" name="Text Placeholder 2">
            <a:extLst>
              <a:ext uri="{FF2B5EF4-FFF2-40B4-BE49-F238E27FC236}">
                <a16:creationId xmlns:a16="http://schemas.microsoft.com/office/drawing/2014/main" id="{613D0172-A179-4E8B-9F48-E1B529B5666B}"/>
              </a:ext>
            </a:extLst>
          </p:cNvPr>
          <p:cNvSpPr>
            <a:spLocks noGrp="1"/>
          </p:cNvSpPr>
          <p:nvPr>
            <p:ph type="body" idx="1"/>
          </p:nvPr>
        </p:nvSpPr>
        <p:spPr>
          <a:xfrm>
            <a:off x="1005840" y="2190751"/>
            <a:ext cx="12618720" cy="5221606"/>
          </a:xfrm>
          <a:prstGeom prst="rect">
            <a:avLst/>
          </a:prstGeom>
        </p:spPr>
        <p:txBody>
          <a:bodyPr vert="horz" lIns="91440" tIns="45720" rIns="91440" bIns="45720" rtlCol="0">
            <a:noAutofit/>
          </a:bodyPr>
          <a:lstStyle/>
          <a:p>
            <a:pPr marL="185166" marR="0" lvl="0" indent="-185166" algn="l" defTabSz="740664" rtl="0" eaLnBrk="1" fontAlgn="auto" latinLnBrk="0" hangingPunct="1">
              <a:lnSpc>
                <a:spcPct val="90000"/>
              </a:lnSpc>
              <a:spcBef>
                <a:spcPts val="811"/>
              </a:spcBef>
              <a:spcAft>
                <a:spcPts val="0"/>
              </a:spcAft>
              <a:buClrTx/>
              <a:buSzTx/>
              <a:buFont typeface="Arial" panose="020B0604020202020204" pitchFamily="34" charset="0"/>
              <a:buChar char="•"/>
              <a:tabLst/>
              <a:defRPr/>
            </a:pPr>
            <a:r>
              <a:rPr kumimoji="0" lang="en-US" sz="2269"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Body text style, Arial, size 18-32</a:t>
            </a:r>
          </a:p>
          <a:p>
            <a:pPr marL="555499" marR="0" lvl="1" indent="-185166" algn="l" defTabSz="740664" rtl="0" eaLnBrk="1" fontAlgn="auto" latinLnBrk="0" hangingPunct="1">
              <a:lnSpc>
                <a:spcPct val="90000"/>
              </a:lnSpc>
              <a:spcBef>
                <a:spcPts val="405"/>
              </a:spcBef>
              <a:spcAft>
                <a:spcPts val="0"/>
              </a:spcAft>
              <a:buClrTx/>
              <a:buSzTx/>
              <a:buFont typeface="Arial" panose="020B0604020202020204" pitchFamily="34" charset="0"/>
              <a:buChar char="•"/>
              <a:tabLst/>
              <a:defRPr/>
            </a:pPr>
            <a:r>
              <a:rPr kumimoji="0" lang="en-US" sz="1944"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Second level, all text in dark gray, R-68, G-68, B-68.</a:t>
            </a:r>
          </a:p>
        </p:txBody>
      </p:sp>
      <p:sp>
        <p:nvSpPr>
          <p:cNvPr id="6" name="Slide Number Placeholder 5">
            <a:extLst>
              <a:ext uri="{FF2B5EF4-FFF2-40B4-BE49-F238E27FC236}">
                <a16:creationId xmlns:a16="http://schemas.microsoft.com/office/drawing/2014/main" id="{4EFE0E2D-1A00-4F07-9113-B961C6B1180A}"/>
              </a:ext>
            </a:extLst>
          </p:cNvPr>
          <p:cNvSpPr>
            <a:spLocks noGrp="1"/>
          </p:cNvSpPr>
          <p:nvPr>
            <p:ph type="sldNum" sz="quarter" idx="4"/>
          </p:nvPr>
        </p:nvSpPr>
        <p:spPr>
          <a:xfrm>
            <a:off x="1005840" y="7574282"/>
            <a:ext cx="573725" cy="438150"/>
          </a:xfrm>
          <a:prstGeom prst="rect">
            <a:avLst/>
          </a:prstGeom>
          <a:noFill/>
        </p:spPr>
        <p:txBody>
          <a:bodyPr vert="horz" lIns="91440" tIns="45720" rIns="91440" bIns="45720" rtlCol="0" anchor="ctr"/>
          <a:lstStyle>
            <a:lvl1pPr algn="r">
              <a:defRPr sz="1600">
                <a:solidFill>
                  <a:schemeClr val="bg1"/>
                </a:solidFill>
                <a:latin typeface="Arial" panose="020B0604020202020204" pitchFamily="34" charset="0"/>
                <a:cs typeface="Arial" panose="020B0604020202020204" pitchFamily="34" charset="0"/>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2710113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87552"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185166" marR="0" indent="-185166" algn="l" defTabSz="740664" rtl="0" eaLnBrk="1" fontAlgn="auto" latinLnBrk="0" hangingPunct="1">
        <a:lnSpc>
          <a:spcPct val="90000"/>
        </a:lnSpc>
        <a:spcBef>
          <a:spcPts val="811"/>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370333" marR="0" indent="0" algn="l" defTabSz="740664" rtl="0" eaLnBrk="1" fontAlgn="auto" latinLnBrk="0" hangingPunct="1">
        <a:lnSpc>
          <a:spcPct val="100000"/>
        </a:lnSpc>
        <a:spcBef>
          <a:spcPts val="0"/>
        </a:spcBef>
        <a:spcAft>
          <a:spcPts val="0"/>
        </a:spcAft>
        <a:buClrTx/>
        <a:buSzTx/>
        <a:buFont typeface="Arial" panose="020B0604020202020204" pitchFamily="34" charset="0"/>
        <a:buNone/>
        <a:tabLst/>
        <a:defRPr sz="3200" kern="1200">
          <a:solidFill>
            <a:schemeClr val="tx1"/>
          </a:solidFill>
          <a:latin typeface="+mn-lt"/>
          <a:ea typeface="+mn-ea"/>
          <a:cs typeface="+mn-cs"/>
        </a:defRPr>
      </a:lvl2pPr>
      <a:lvl3pPr marL="1234440" indent="-246888" algn="l" defTabSz="987552" rtl="0" eaLnBrk="1" latinLnBrk="0" hangingPunct="1">
        <a:lnSpc>
          <a:spcPct val="90000"/>
        </a:lnSpc>
        <a:spcBef>
          <a:spcPts val="541"/>
        </a:spcBef>
        <a:buFont typeface="Arial" panose="020B0604020202020204" pitchFamily="34" charset="0"/>
        <a:buChar char="•"/>
        <a:defRPr sz="2160" kern="1200">
          <a:solidFill>
            <a:schemeClr val="tx1"/>
          </a:solidFill>
          <a:latin typeface="+mn-lt"/>
          <a:ea typeface="+mn-ea"/>
          <a:cs typeface="+mn-cs"/>
        </a:defRPr>
      </a:lvl3pPr>
      <a:lvl4pPr marL="1728216" indent="-246888" algn="l" defTabSz="987552" rtl="0" eaLnBrk="1" latinLnBrk="0" hangingPunct="1">
        <a:lnSpc>
          <a:spcPct val="90000"/>
        </a:lnSpc>
        <a:spcBef>
          <a:spcPts val="541"/>
        </a:spcBef>
        <a:buFont typeface="Arial" panose="020B0604020202020204" pitchFamily="34" charset="0"/>
        <a:buChar char="•"/>
        <a:defRPr sz="1944" kern="1200">
          <a:solidFill>
            <a:schemeClr val="tx1"/>
          </a:solidFill>
          <a:latin typeface="+mn-lt"/>
          <a:ea typeface="+mn-ea"/>
          <a:cs typeface="+mn-cs"/>
        </a:defRPr>
      </a:lvl4pPr>
      <a:lvl5pPr marL="2221992" indent="-246888" algn="l" defTabSz="987552" rtl="0" eaLnBrk="1" latinLnBrk="0" hangingPunct="1">
        <a:lnSpc>
          <a:spcPct val="90000"/>
        </a:lnSpc>
        <a:spcBef>
          <a:spcPts val="541"/>
        </a:spcBef>
        <a:buFont typeface="Arial" panose="020B0604020202020204" pitchFamily="34" charset="0"/>
        <a:buChar char="•"/>
        <a:defRPr sz="1944" kern="1200">
          <a:solidFill>
            <a:schemeClr val="tx1"/>
          </a:solidFill>
          <a:latin typeface="+mn-lt"/>
          <a:ea typeface="+mn-ea"/>
          <a:cs typeface="+mn-cs"/>
        </a:defRPr>
      </a:lvl5pPr>
      <a:lvl6pPr marL="2715768" indent="-246888" algn="l" defTabSz="987552" rtl="0" eaLnBrk="1" latinLnBrk="0" hangingPunct="1">
        <a:lnSpc>
          <a:spcPct val="90000"/>
        </a:lnSpc>
        <a:spcBef>
          <a:spcPts val="541"/>
        </a:spcBef>
        <a:buFont typeface="Arial" panose="020B0604020202020204" pitchFamily="34" charset="0"/>
        <a:buChar char="•"/>
        <a:defRPr sz="1944" kern="1200">
          <a:solidFill>
            <a:schemeClr val="tx1"/>
          </a:solidFill>
          <a:latin typeface="+mn-lt"/>
          <a:ea typeface="+mn-ea"/>
          <a:cs typeface="+mn-cs"/>
        </a:defRPr>
      </a:lvl6pPr>
      <a:lvl7pPr marL="3209544" indent="-246888" algn="l" defTabSz="987552" rtl="0" eaLnBrk="1" latinLnBrk="0" hangingPunct="1">
        <a:lnSpc>
          <a:spcPct val="90000"/>
        </a:lnSpc>
        <a:spcBef>
          <a:spcPts val="541"/>
        </a:spcBef>
        <a:buFont typeface="Arial" panose="020B0604020202020204" pitchFamily="34" charset="0"/>
        <a:buChar char="•"/>
        <a:defRPr sz="1944" kern="1200">
          <a:solidFill>
            <a:schemeClr val="tx1"/>
          </a:solidFill>
          <a:latin typeface="+mn-lt"/>
          <a:ea typeface="+mn-ea"/>
          <a:cs typeface="+mn-cs"/>
        </a:defRPr>
      </a:lvl7pPr>
      <a:lvl8pPr marL="3703320" indent="-246888" algn="l" defTabSz="987552" rtl="0" eaLnBrk="1" latinLnBrk="0" hangingPunct="1">
        <a:lnSpc>
          <a:spcPct val="90000"/>
        </a:lnSpc>
        <a:spcBef>
          <a:spcPts val="541"/>
        </a:spcBef>
        <a:buFont typeface="Arial" panose="020B0604020202020204" pitchFamily="34" charset="0"/>
        <a:buChar char="•"/>
        <a:defRPr sz="1944" kern="1200">
          <a:solidFill>
            <a:schemeClr val="tx1"/>
          </a:solidFill>
          <a:latin typeface="+mn-lt"/>
          <a:ea typeface="+mn-ea"/>
          <a:cs typeface="+mn-cs"/>
        </a:defRPr>
      </a:lvl8pPr>
      <a:lvl9pPr marL="4197096" indent="-246888" algn="l" defTabSz="987552" rtl="0" eaLnBrk="1" latinLnBrk="0" hangingPunct="1">
        <a:lnSpc>
          <a:spcPct val="90000"/>
        </a:lnSpc>
        <a:spcBef>
          <a:spcPts val="541"/>
        </a:spcBef>
        <a:buFont typeface="Arial" panose="020B0604020202020204" pitchFamily="34" charset="0"/>
        <a:buChar char="•"/>
        <a:defRPr sz="1944" kern="1200">
          <a:solidFill>
            <a:schemeClr val="tx1"/>
          </a:solidFill>
          <a:latin typeface="+mn-lt"/>
          <a:ea typeface="+mn-ea"/>
          <a:cs typeface="+mn-cs"/>
        </a:defRPr>
      </a:lvl9pPr>
    </p:bodyStyle>
    <p:otherStyle>
      <a:defPPr>
        <a:defRPr lang="en-US"/>
      </a:defPPr>
      <a:lvl1pPr marL="0" algn="l" defTabSz="987552" rtl="0" eaLnBrk="1" latinLnBrk="0" hangingPunct="1">
        <a:defRPr sz="1944" kern="1200">
          <a:solidFill>
            <a:schemeClr val="tx1"/>
          </a:solidFill>
          <a:latin typeface="+mn-lt"/>
          <a:ea typeface="+mn-ea"/>
          <a:cs typeface="+mn-cs"/>
        </a:defRPr>
      </a:lvl1pPr>
      <a:lvl2pPr marL="493776" algn="l" defTabSz="987552" rtl="0" eaLnBrk="1" latinLnBrk="0" hangingPunct="1">
        <a:defRPr sz="1944" kern="1200">
          <a:solidFill>
            <a:schemeClr val="tx1"/>
          </a:solidFill>
          <a:latin typeface="+mn-lt"/>
          <a:ea typeface="+mn-ea"/>
          <a:cs typeface="+mn-cs"/>
        </a:defRPr>
      </a:lvl2pPr>
      <a:lvl3pPr marL="987552" algn="l" defTabSz="987552" rtl="0" eaLnBrk="1" latinLnBrk="0" hangingPunct="1">
        <a:defRPr sz="1944" kern="1200">
          <a:solidFill>
            <a:schemeClr val="tx1"/>
          </a:solidFill>
          <a:latin typeface="+mn-lt"/>
          <a:ea typeface="+mn-ea"/>
          <a:cs typeface="+mn-cs"/>
        </a:defRPr>
      </a:lvl3pPr>
      <a:lvl4pPr marL="1481328" algn="l" defTabSz="987552" rtl="0" eaLnBrk="1" latinLnBrk="0" hangingPunct="1">
        <a:defRPr sz="1944" kern="1200">
          <a:solidFill>
            <a:schemeClr val="tx1"/>
          </a:solidFill>
          <a:latin typeface="+mn-lt"/>
          <a:ea typeface="+mn-ea"/>
          <a:cs typeface="+mn-cs"/>
        </a:defRPr>
      </a:lvl4pPr>
      <a:lvl5pPr marL="1975104" algn="l" defTabSz="987552" rtl="0" eaLnBrk="1" latinLnBrk="0" hangingPunct="1">
        <a:defRPr sz="1944" kern="1200">
          <a:solidFill>
            <a:schemeClr val="tx1"/>
          </a:solidFill>
          <a:latin typeface="+mn-lt"/>
          <a:ea typeface="+mn-ea"/>
          <a:cs typeface="+mn-cs"/>
        </a:defRPr>
      </a:lvl5pPr>
      <a:lvl6pPr marL="2468880" algn="l" defTabSz="987552" rtl="0" eaLnBrk="1" latinLnBrk="0" hangingPunct="1">
        <a:defRPr sz="1944" kern="1200">
          <a:solidFill>
            <a:schemeClr val="tx1"/>
          </a:solidFill>
          <a:latin typeface="+mn-lt"/>
          <a:ea typeface="+mn-ea"/>
          <a:cs typeface="+mn-cs"/>
        </a:defRPr>
      </a:lvl6pPr>
      <a:lvl7pPr marL="2962656" algn="l" defTabSz="987552" rtl="0" eaLnBrk="1" latinLnBrk="0" hangingPunct="1">
        <a:defRPr sz="1944" kern="1200">
          <a:solidFill>
            <a:schemeClr val="tx1"/>
          </a:solidFill>
          <a:latin typeface="+mn-lt"/>
          <a:ea typeface="+mn-ea"/>
          <a:cs typeface="+mn-cs"/>
        </a:defRPr>
      </a:lvl7pPr>
      <a:lvl8pPr marL="3456432" algn="l" defTabSz="987552" rtl="0" eaLnBrk="1" latinLnBrk="0" hangingPunct="1">
        <a:defRPr sz="1944" kern="1200">
          <a:solidFill>
            <a:schemeClr val="tx1"/>
          </a:solidFill>
          <a:latin typeface="+mn-lt"/>
          <a:ea typeface="+mn-ea"/>
          <a:cs typeface="+mn-cs"/>
        </a:defRPr>
      </a:lvl8pPr>
      <a:lvl9pPr marL="3950208" algn="l" defTabSz="987552" rtl="0" eaLnBrk="1" latinLnBrk="0" hangingPunct="1">
        <a:defRPr sz="194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medicine.hsc.wvu.edu/tropmed/"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www.aafp.org/cme/programs/also/international.html" TargetMode="External"/><Relationship Id="rId3" Type="http://schemas.openxmlformats.org/officeDocument/2006/relationships/hyperlink" Target="https://laerdalglobalhealth.com/products/helping-babies-breathe/" TargetMode="External"/><Relationship Id="rId7" Type="http://schemas.openxmlformats.org/officeDocument/2006/relationships/hyperlink" Target="https://www.aafp.org/cme/programs/also.html" TargetMode="External"/><Relationship Id="rId2" Type="http://schemas.openxmlformats.org/officeDocument/2006/relationships/hyperlink" Target="https://www.aap.org/en-us/advocacy-and-policy/aap-health-initiatives/helping-babies-survive/Pages/Helping-Babies-Breathe.aspx" TargetMode="External"/><Relationship Id="rId1" Type="http://schemas.openxmlformats.org/officeDocument/2006/relationships/slideLayout" Target="../slideLayouts/slideLayout2.xml"/><Relationship Id="rId6" Type="http://schemas.openxmlformats.org/officeDocument/2006/relationships/hyperlink" Target="https://hms.jhpiego.org/pre-eclampsia_eclampsia/" TargetMode="External"/><Relationship Id="rId5" Type="http://schemas.openxmlformats.org/officeDocument/2006/relationships/hyperlink" Target="https://laerdalglobalhealth.com/products/hms-bleeding-after-birth/" TargetMode="External"/><Relationship Id="rId4" Type="http://schemas.openxmlformats.org/officeDocument/2006/relationships/hyperlink" Target="https://hms.jhpiego.org/bleeding-after-birth-complet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resources.jhpiego.org/resources/trainer-educator" TargetMode="External"/><Relationship Id="rId2" Type="http://schemas.openxmlformats.org/officeDocument/2006/relationships/hyperlink" Target="https://www.malecircumcision.org/content/training-package-early-infant-male-circumcision-under-local-anaesthesia"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laerdalglobalhealth.com/products/neonatalie/" TargetMode="External"/><Relationship Id="rId2" Type="http://schemas.openxmlformats.org/officeDocument/2006/relationships/hyperlink" Target="https://laerdalglobalhealth.com" TargetMode="External"/><Relationship Id="rId1" Type="http://schemas.openxmlformats.org/officeDocument/2006/relationships/slideLayout" Target="../slideLayouts/slideLayout2.xml"/><Relationship Id="rId5" Type="http://schemas.openxmlformats.org/officeDocument/2006/relationships/hyperlink" Target="https://laerdalglobalhealth.com/products/mama-u/" TargetMode="External"/><Relationship Id="rId4" Type="http://schemas.openxmlformats.org/officeDocument/2006/relationships/hyperlink" Target="https://laerdalglobalhealth.com/products/mamanatali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aap.org/en-us/advocacy-and-policy/aap-health-initiatives/helping-babies-survive/Pages/Quality-Improvement.aspx" TargetMode="External"/><Relationship Id="rId2" Type="http://schemas.openxmlformats.org/officeDocument/2006/relationships/hyperlink" Target="https://hms.jhpiego.org/threatened-preterm-birth-care/" TargetMode="External"/><Relationship Id="rId1" Type="http://schemas.openxmlformats.org/officeDocument/2006/relationships/slideLayout" Target="../slideLayouts/slideLayout2.xml"/><Relationship Id="rId5" Type="http://schemas.openxmlformats.org/officeDocument/2006/relationships/hyperlink" Target="http://www.lancetglobalsurgery.org/implementation-tools" TargetMode="External"/><Relationship Id="rId4" Type="http://schemas.openxmlformats.org/officeDocument/2006/relationships/hyperlink" Target="http://www.who.int/surgery/en/"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aafp.org/fpm/2013/0900/p22.html" TargetMode="External"/><Relationship Id="rId2" Type="http://schemas.openxmlformats.org/officeDocument/2006/relationships/hyperlink" Target="https://www.huffingtonpost.com/entry/medical-voluntourism-needs-a-checkup_us_58d6a7b9e4b0f633072b3825"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resources.jhpiego.org/resources/helping-mothers-survive-bleeding-after-birth-training-package-english-0" TargetMode="External"/><Relationship Id="rId2" Type="http://schemas.openxmlformats.org/officeDocument/2006/relationships/hyperlink" Target="http://resources.jhpiego.org/resources/helping-babies-breathe-training-package" TargetMode="External"/><Relationship Id="rId1" Type="http://schemas.openxmlformats.org/officeDocument/2006/relationships/slideLayout" Target="../slideLayouts/slideLayout2.xml"/><Relationship Id="rId5" Type="http://schemas.openxmlformats.org/officeDocument/2006/relationships/hyperlink" Target="https://www.malecircumcision.org/resource-bundle/training-package-early-infant-male-circumcision-under-local-anaesthesia" TargetMode="External"/><Relationship Id="rId4" Type="http://schemas.openxmlformats.org/officeDocument/2006/relationships/hyperlink" Target="http://resources.jhpiego.org/resources/HMS-PEE"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8B4ADE-D665-4DB5-8B1B-1DBDE28B27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149" y="468206"/>
            <a:ext cx="12890793" cy="3383280"/>
          </a:xfrm>
          <a:prstGeom prst="rect">
            <a:avLst/>
          </a:prstGeom>
        </p:spPr>
      </p:pic>
      <p:sp>
        <p:nvSpPr>
          <p:cNvPr id="3" name="TextBox 2">
            <a:extLst>
              <a:ext uri="{FF2B5EF4-FFF2-40B4-BE49-F238E27FC236}">
                <a16:creationId xmlns:a16="http://schemas.microsoft.com/office/drawing/2014/main" id="{1BA713F7-7C38-409B-97A0-30C856C679F9}"/>
              </a:ext>
            </a:extLst>
          </p:cNvPr>
          <p:cNvSpPr txBox="1"/>
          <p:nvPr/>
        </p:nvSpPr>
        <p:spPr>
          <a:xfrm>
            <a:off x="3500945" y="3659293"/>
            <a:ext cx="7569200" cy="3894015"/>
          </a:xfrm>
          <a:prstGeom prst="rect">
            <a:avLst/>
          </a:prstGeom>
          <a:noFill/>
        </p:spPr>
        <p:txBody>
          <a:bodyPr wrap="square" rtlCol="0">
            <a:spAutoFit/>
          </a:bodyPr>
          <a:lstStyle/>
          <a:p>
            <a:pPr algn="ctr"/>
            <a:r>
              <a:rPr lang="en-US" b="1" dirty="0"/>
              <a:t>Learning by Teaching: Tools for Capacity Building, Meeting Local Health Needs and Global Health Targets in the Context of Family Medicine Graduate Medical Education</a:t>
            </a:r>
          </a:p>
          <a:p>
            <a:pPr algn="ctr"/>
            <a:endParaRPr lang="en-US" b="1" dirty="0"/>
          </a:p>
          <a:p>
            <a:pPr algn="ctr"/>
            <a:r>
              <a:rPr lang="en-US" dirty="0"/>
              <a:t>David </a:t>
            </a:r>
            <a:r>
              <a:rPr lang="en-US" dirty="0" err="1"/>
              <a:t>Baltierra</a:t>
            </a:r>
            <a:r>
              <a:rPr lang="en-US" dirty="0"/>
              <a:t>, MD</a:t>
            </a:r>
          </a:p>
          <a:p>
            <a:pPr algn="ctr"/>
            <a:r>
              <a:rPr lang="en-US" dirty="0" err="1"/>
              <a:t>Tembele</a:t>
            </a:r>
            <a:r>
              <a:rPr lang="en-US" dirty="0"/>
              <a:t> </a:t>
            </a:r>
            <a:r>
              <a:rPr lang="en-US" dirty="0" err="1"/>
              <a:t>Yangandawele</a:t>
            </a:r>
            <a:r>
              <a:rPr lang="en-US" dirty="0"/>
              <a:t>, MD</a:t>
            </a:r>
          </a:p>
          <a:p>
            <a:pPr algn="ctr"/>
            <a:r>
              <a:rPr lang="en-US" dirty="0"/>
              <a:t>WVU Rural Family Medicine Residency </a:t>
            </a:r>
          </a:p>
          <a:p>
            <a:pPr algn="ctr"/>
            <a:endParaRPr lang="en-US" dirty="0"/>
          </a:p>
          <a:p>
            <a:pPr algn="ctr"/>
            <a:r>
              <a:rPr lang="en-US" dirty="0"/>
              <a:t>September 13-15, 2018</a:t>
            </a:r>
          </a:p>
          <a:p>
            <a:pPr algn="ctr"/>
            <a:r>
              <a:rPr lang="en-US" dirty="0"/>
              <a:t>Jacksonville, FL</a:t>
            </a:r>
          </a:p>
        </p:txBody>
      </p:sp>
    </p:spTree>
    <p:extLst>
      <p:ext uri="{BB962C8B-B14F-4D97-AF65-F5344CB8AC3E}">
        <p14:creationId xmlns:p14="http://schemas.microsoft.com/office/powerpoint/2010/main" val="3797024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in Global Health and Graduate Medical Education</a:t>
            </a:r>
          </a:p>
        </p:txBody>
      </p:sp>
      <p:sp>
        <p:nvSpPr>
          <p:cNvPr id="3" name="Content Placeholder 2"/>
          <p:cNvSpPr>
            <a:spLocks noGrp="1"/>
          </p:cNvSpPr>
          <p:nvPr>
            <p:ph idx="1"/>
          </p:nvPr>
        </p:nvSpPr>
        <p:spPr/>
        <p:txBody>
          <a:bodyPr/>
          <a:lstStyle/>
          <a:p>
            <a:pPr marL="0" indent="0">
              <a:buNone/>
            </a:pPr>
            <a:r>
              <a:rPr lang="en-US" dirty="0"/>
              <a:t>Practical Challenges</a:t>
            </a:r>
          </a:p>
          <a:p>
            <a:pPr marL="0" indent="0">
              <a:buNone/>
            </a:pPr>
            <a:endParaRPr lang="en-US" dirty="0"/>
          </a:p>
          <a:p>
            <a:r>
              <a:rPr lang="en-US" dirty="0"/>
              <a:t>Adjustment to different culture, burden of disease, and challenging environment</a:t>
            </a:r>
          </a:p>
          <a:p>
            <a:r>
              <a:rPr lang="en-US" dirty="0"/>
              <a:t>Safety</a:t>
            </a:r>
          </a:p>
          <a:p>
            <a:r>
              <a:rPr lang="en-US" dirty="0"/>
              <a:t>Logistics</a:t>
            </a:r>
          </a:p>
          <a:p>
            <a:r>
              <a:rPr lang="en-US" dirty="0"/>
              <a:t>Costs</a:t>
            </a:r>
          </a:p>
          <a:p>
            <a:r>
              <a:rPr lang="en-US" dirty="0"/>
              <a:t>International regulations and licensing</a:t>
            </a:r>
          </a:p>
          <a:p>
            <a:r>
              <a:rPr lang="en-US" dirty="0"/>
              <a:t>Accreditation credit (ACGME)</a:t>
            </a:r>
          </a:p>
          <a:p>
            <a:pPr marL="0" indent="0">
              <a:buNone/>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10</a:t>
            </a:fld>
            <a:endParaRPr lang="en-US" dirty="0"/>
          </a:p>
        </p:txBody>
      </p:sp>
    </p:spTree>
    <p:extLst>
      <p:ext uri="{BB962C8B-B14F-4D97-AF65-F5344CB8AC3E}">
        <p14:creationId xmlns:p14="http://schemas.microsoft.com/office/powerpoint/2010/main" val="1803834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in Global Health and Graduate Medical Education</a:t>
            </a:r>
          </a:p>
        </p:txBody>
      </p:sp>
      <p:sp>
        <p:nvSpPr>
          <p:cNvPr id="3" name="Content Placeholder 2"/>
          <p:cNvSpPr>
            <a:spLocks noGrp="1"/>
          </p:cNvSpPr>
          <p:nvPr>
            <p:ph idx="1"/>
          </p:nvPr>
        </p:nvSpPr>
        <p:spPr/>
        <p:txBody>
          <a:bodyPr/>
          <a:lstStyle/>
          <a:p>
            <a:pPr marL="0" indent="0">
              <a:buNone/>
            </a:pPr>
            <a:r>
              <a:rPr lang="en-US" dirty="0"/>
              <a:t>ACGME (not official statements, just my personal take on the topic)</a:t>
            </a:r>
          </a:p>
          <a:p>
            <a:pPr marL="0" indent="0">
              <a:buNone/>
            </a:pPr>
            <a:endParaRPr lang="en-US" dirty="0"/>
          </a:p>
          <a:p>
            <a:r>
              <a:rPr lang="en-US" dirty="0"/>
              <a:t>Requirements vary by specialty</a:t>
            </a:r>
          </a:p>
          <a:p>
            <a:r>
              <a:rPr lang="en-US" dirty="0"/>
              <a:t>Education must not be compromised by service</a:t>
            </a:r>
          </a:p>
          <a:p>
            <a:r>
              <a:rPr lang="en-US" dirty="0"/>
              <a:t>Must meet same requirements as rotations within sponsoring institution such as work hours, supervision, evaluation, etc.</a:t>
            </a:r>
          </a:p>
          <a:p>
            <a:r>
              <a:rPr lang="en-US" dirty="0"/>
              <a:t>Not assumed to be in underserved area</a:t>
            </a:r>
          </a:p>
          <a:p>
            <a:r>
              <a:rPr lang="en-US" dirty="0"/>
              <a:t>Generates ethical concerns if used for case numbers</a:t>
            </a:r>
          </a:p>
          <a:p>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11</a:t>
            </a:fld>
            <a:endParaRPr lang="en-US" dirty="0"/>
          </a:p>
        </p:txBody>
      </p:sp>
    </p:spTree>
    <p:extLst>
      <p:ext uri="{BB962C8B-B14F-4D97-AF65-F5344CB8AC3E}">
        <p14:creationId xmlns:p14="http://schemas.microsoft.com/office/powerpoint/2010/main" val="2995943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in Global Health and Graduate Medical Education</a:t>
            </a:r>
          </a:p>
        </p:txBody>
      </p:sp>
      <p:sp>
        <p:nvSpPr>
          <p:cNvPr id="3" name="Content Placeholder 2"/>
          <p:cNvSpPr>
            <a:spLocks noGrp="1"/>
          </p:cNvSpPr>
          <p:nvPr>
            <p:ph idx="1"/>
          </p:nvPr>
        </p:nvSpPr>
        <p:spPr/>
        <p:txBody>
          <a:bodyPr/>
          <a:lstStyle/>
          <a:p>
            <a:pPr marL="0" indent="0">
              <a:buNone/>
            </a:pPr>
            <a:r>
              <a:rPr lang="en-US" dirty="0"/>
              <a:t>Example of Statement</a:t>
            </a:r>
          </a:p>
          <a:p>
            <a:pPr marL="0" indent="0">
              <a:buNone/>
            </a:pPr>
            <a:endParaRPr lang="en-US" dirty="0"/>
          </a:p>
          <a:p>
            <a:pPr marL="0" indent="0">
              <a:buNone/>
            </a:pPr>
            <a:r>
              <a:rPr lang="en-US" dirty="0"/>
              <a:t>ACGME </a:t>
            </a:r>
            <a:r>
              <a:rPr lang="mr-IN" dirty="0"/>
              <a:t>–</a:t>
            </a:r>
            <a:r>
              <a:rPr lang="en-US" dirty="0"/>
              <a:t> Otolaryngology Residency Review Committee FAQ</a:t>
            </a:r>
          </a:p>
          <a:p>
            <a:pPr marL="0" indent="0">
              <a:buNone/>
            </a:pPr>
            <a:r>
              <a:rPr lang="en-US" i="1" dirty="0"/>
              <a:t>While the Review Committee acknowledges that international rotations may be important, they are fraught with circumstances that may not be in compliance with ACGME institutional and program requirements, such as clinical and educational work hour violations, inadequate supervision, inadequate opportunities for pre-, </a:t>
            </a:r>
            <a:r>
              <a:rPr lang="en-US" i="1" dirty="0" err="1"/>
              <a:t>peri</a:t>
            </a:r>
            <a:r>
              <a:rPr lang="en-US" i="1" dirty="0"/>
              <a:t>-, and post- operative care, and questionable continuity of care. </a:t>
            </a:r>
          </a:p>
          <a:p>
            <a:pPr marL="0" indent="0">
              <a:buNone/>
            </a:pPr>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12</a:t>
            </a:fld>
            <a:endParaRPr lang="en-US" dirty="0"/>
          </a:p>
        </p:txBody>
      </p:sp>
    </p:spTree>
    <p:extLst>
      <p:ext uri="{BB962C8B-B14F-4D97-AF65-F5344CB8AC3E}">
        <p14:creationId xmlns:p14="http://schemas.microsoft.com/office/powerpoint/2010/main" val="3489589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162748"/>
            <a:ext cx="12618720" cy="1590675"/>
          </a:xfrm>
        </p:spPr>
        <p:txBody>
          <a:bodyPr/>
          <a:lstStyle/>
          <a:p>
            <a:r>
              <a:rPr lang="en-US" dirty="0"/>
              <a:t>ACGME Review Committee for Family Medicine FAQ Response </a:t>
            </a:r>
          </a:p>
        </p:txBody>
      </p:sp>
      <p:sp>
        <p:nvSpPr>
          <p:cNvPr id="3" name="Content Placeholder 2"/>
          <p:cNvSpPr>
            <a:spLocks noGrp="1"/>
          </p:cNvSpPr>
          <p:nvPr>
            <p:ph idx="1"/>
          </p:nvPr>
        </p:nvSpPr>
        <p:spPr>
          <a:xfrm>
            <a:off x="1005840" y="1759524"/>
            <a:ext cx="12618720" cy="5635951"/>
          </a:xfrm>
        </p:spPr>
        <p:txBody>
          <a:bodyPr/>
          <a:lstStyle/>
          <a:p>
            <a:pPr marL="0" indent="0">
              <a:buNone/>
            </a:pPr>
            <a:r>
              <a:rPr lang="mr-IN" sz="2800" i="1" dirty="0"/>
              <a:t>…</a:t>
            </a:r>
            <a:r>
              <a:rPr lang="en-US" sz="2800" i="1" dirty="0"/>
              <a:t>no specific language in the Program Requirements related to international rotations (broadly addressed under "Curriculum Organization and Resident Experience"), the Committee sees the following issue with regard to such rotations: </a:t>
            </a:r>
          </a:p>
          <a:p>
            <a:pPr marL="370333" lvl="1" indent="0">
              <a:buNone/>
            </a:pPr>
            <a:r>
              <a:rPr lang="en-US" sz="2800" i="1" dirty="0"/>
              <a:t>(1) A decision for an elective international rotation is a decision between the program and the Sponsoring Institution (assurance of resident safety, etc.) and would not require prior review/approval by the Review Committee</a:t>
            </a:r>
            <a:r>
              <a:rPr lang="en-US" sz="2800" dirty="0"/>
              <a:t>. </a:t>
            </a:r>
          </a:p>
          <a:p>
            <a:pPr marL="0" indent="0">
              <a:buNone/>
            </a:pPr>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13</a:t>
            </a:fld>
            <a:endParaRPr lang="en-US" dirty="0"/>
          </a:p>
        </p:txBody>
      </p:sp>
    </p:spTree>
    <p:extLst>
      <p:ext uri="{BB962C8B-B14F-4D97-AF65-F5344CB8AC3E}">
        <p14:creationId xmlns:p14="http://schemas.microsoft.com/office/powerpoint/2010/main" val="1237054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162748"/>
            <a:ext cx="12618720" cy="1590675"/>
          </a:xfrm>
        </p:spPr>
        <p:txBody>
          <a:bodyPr/>
          <a:lstStyle/>
          <a:p>
            <a:r>
              <a:rPr lang="en-US" dirty="0"/>
              <a:t>ACGME Review Committee for Family Medicine FAQ Response </a:t>
            </a:r>
          </a:p>
        </p:txBody>
      </p:sp>
      <p:sp>
        <p:nvSpPr>
          <p:cNvPr id="3" name="Content Placeholder 2"/>
          <p:cNvSpPr>
            <a:spLocks noGrp="1"/>
          </p:cNvSpPr>
          <p:nvPr>
            <p:ph idx="1"/>
          </p:nvPr>
        </p:nvSpPr>
        <p:spPr>
          <a:xfrm>
            <a:off x="1005840" y="1759524"/>
            <a:ext cx="12618720" cy="5635951"/>
          </a:xfrm>
        </p:spPr>
        <p:txBody>
          <a:bodyPr/>
          <a:lstStyle/>
          <a:p>
            <a:pPr marL="0" indent="0">
              <a:buNone/>
            </a:pPr>
            <a:r>
              <a:rPr lang="en-US" sz="2800" i="1" dirty="0"/>
              <a:t>A decision to allow international rotational experience (e.g., patient care experiences) by a resident to satisfy minimum standards requires prior review and approval by the Review Committee. The program must submit a request for credit for an international rotation experience, goals and objectives for the experience, names of physician faculty members responsible for on-site supervision, and an example of the evaluation for the experience</a:t>
            </a:r>
          </a:p>
          <a:p>
            <a:pPr marL="0" indent="0">
              <a:buNone/>
            </a:pPr>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14</a:t>
            </a:fld>
            <a:endParaRPr lang="en-US" dirty="0"/>
          </a:p>
        </p:txBody>
      </p:sp>
    </p:spTree>
    <p:extLst>
      <p:ext uri="{BB962C8B-B14F-4D97-AF65-F5344CB8AC3E}">
        <p14:creationId xmlns:p14="http://schemas.microsoft.com/office/powerpoint/2010/main" val="87441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in Global Health and Graduate Medical Education</a:t>
            </a:r>
          </a:p>
        </p:txBody>
      </p:sp>
      <p:sp>
        <p:nvSpPr>
          <p:cNvPr id="3" name="Content Placeholder 2"/>
          <p:cNvSpPr>
            <a:spLocks noGrp="1"/>
          </p:cNvSpPr>
          <p:nvPr>
            <p:ph idx="1"/>
          </p:nvPr>
        </p:nvSpPr>
        <p:spPr/>
        <p:txBody>
          <a:bodyPr/>
          <a:lstStyle/>
          <a:p>
            <a:pPr marL="0" indent="0" algn="ctr">
              <a:buNone/>
            </a:pPr>
            <a:endParaRPr lang="en-US" sz="6000" dirty="0"/>
          </a:p>
          <a:p>
            <a:pPr marL="0" indent="0" algn="ctr">
              <a:buNone/>
            </a:pPr>
            <a:r>
              <a:rPr lang="en-US" sz="6000" dirty="0"/>
              <a:t>What are the ethical challenges?</a:t>
            </a:r>
          </a:p>
          <a:p>
            <a:endParaRPr lang="en-US" dirty="0"/>
          </a:p>
          <a:p>
            <a:endParaRPr lang="en-US" dirty="0"/>
          </a:p>
          <a:p>
            <a:pPr marL="1049274" lvl="2" indent="0">
              <a:buNone/>
            </a:pPr>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15</a:t>
            </a:fld>
            <a:endParaRPr lang="en-US" dirty="0"/>
          </a:p>
        </p:txBody>
      </p:sp>
    </p:spTree>
    <p:extLst>
      <p:ext uri="{BB962C8B-B14F-4D97-AF65-F5344CB8AC3E}">
        <p14:creationId xmlns:p14="http://schemas.microsoft.com/office/powerpoint/2010/main" val="2628224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in Global Health and Graduate Medical Education</a:t>
            </a:r>
          </a:p>
        </p:txBody>
      </p:sp>
      <p:sp>
        <p:nvSpPr>
          <p:cNvPr id="3" name="Content Placeholder 2"/>
          <p:cNvSpPr>
            <a:spLocks noGrp="1"/>
          </p:cNvSpPr>
          <p:nvPr>
            <p:ph idx="1"/>
          </p:nvPr>
        </p:nvSpPr>
        <p:spPr/>
        <p:txBody>
          <a:bodyPr/>
          <a:lstStyle/>
          <a:p>
            <a:pPr marL="0" indent="0">
              <a:buNone/>
            </a:pPr>
            <a:r>
              <a:rPr lang="en-US" dirty="0"/>
              <a:t>What should the model be?</a:t>
            </a:r>
          </a:p>
          <a:p>
            <a:pPr lvl="2"/>
            <a:r>
              <a:rPr lang="en-US" sz="3200" dirty="0"/>
              <a:t>Conflict between needs of the community being served and those of the learner </a:t>
            </a:r>
            <a:r>
              <a:rPr lang="mr-IN" sz="3200" dirty="0"/>
              <a:t>–</a:t>
            </a:r>
            <a:r>
              <a:rPr lang="en-US" sz="3200" dirty="0"/>
              <a:t> who sets the agenda?</a:t>
            </a:r>
          </a:p>
          <a:p>
            <a:pPr lvl="2"/>
            <a:r>
              <a:rPr lang="en-US" sz="3200" dirty="0"/>
              <a:t>Direct Care, Medical Volunteerism, “</a:t>
            </a:r>
            <a:r>
              <a:rPr lang="en-US" sz="3200" dirty="0" err="1"/>
              <a:t>Proceduralism</a:t>
            </a:r>
            <a:r>
              <a:rPr lang="en-US" sz="3200" dirty="0"/>
              <a:t>”</a:t>
            </a:r>
          </a:p>
          <a:p>
            <a:pPr lvl="2"/>
            <a:r>
              <a:rPr lang="en-US" sz="3200" dirty="0"/>
              <a:t>Short-term medical service/experience </a:t>
            </a:r>
            <a:r>
              <a:rPr lang="en-US" sz="3200" dirty="0" err="1"/>
              <a:t>vs</a:t>
            </a:r>
            <a:r>
              <a:rPr lang="en-US" sz="3200" dirty="0"/>
              <a:t> Long-term impact</a:t>
            </a:r>
          </a:p>
          <a:p>
            <a:pPr lvl="2"/>
            <a:r>
              <a:rPr lang="en-US" sz="3200" dirty="0"/>
              <a:t>Capacity building </a:t>
            </a:r>
            <a:r>
              <a:rPr lang="mr-IN" sz="3200" dirty="0"/>
              <a:t>–</a:t>
            </a:r>
            <a:r>
              <a:rPr lang="en-US" sz="3200" dirty="0"/>
              <a:t> short and long term</a:t>
            </a:r>
          </a:p>
          <a:p>
            <a:pPr lvl="2"/>
            <a:r>
              <a:rPr lang="en-US" sz="3200" dirty="0"/>
              <a:t>Skill transference</a:t>
            </a:r>
          </a:p>
          <a:p>
            <a:pPr lvl="2"/>
            <a:r>
              <a:rPr lang="en-US" sz="3200" dirty="0"/>
              <a:t>Health system enhancement</a:t>
            </a:r>
          </a:p>
          <a:p>
            <a:pPr lvl="2"/>
            <a:r>
              <a:rPr lang="en-US" sz="3200" dirty="0"/>
              <a:t>Policy creation</a:t>
            </a:r>
          </a:p>
          <a:p>
            <a:pPr lvl="2"/>
            <a:r>
              <a:rPr lang="en-US" sz="3200" dirty="0"/>
              <a:t>Quality improvement</a:t>
            </a:r>
          </a:p>
          <a:p>
            <a:pPr lvl="1"/>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16</a:t>
            </a:fld>
            <a:endParaRPr lang="en-US" dirty="0"/>
          </a:p>
        </p:txBody>
      </p:sp>
    </p:spTree>
    <p:extLst>
      <p:ext uri="{BB962C8B-B14F-4D97-AF65-F5344CB8AC3E}">
        <p14:creationId xmlns:p14="http://schemas.microsoft.com/office/powerpoint/2010/main" val="3320731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WVU Rural Family Medicine Residency Model</a:t>
            </a:r>
          </a:p>
        </p:txBody>
      </p:sp>
      <p:sp>
        <p:nvSpPr>
          <p:cNvPr id="3" name="Content Placeholder 2"/>
          <p:cNvSpPr>
            <a:spLocks noGrp="1"/>
          </p:cNvSpPr>
          <p:nvPr>
            <p:ph idx="1"/>
          </p:nvPr>
        </p:nvSpPr>
        <p:spPr>
          <a:xfrm>
            <a:off x="1005841" y="1959666"/>
            <a:ext cx="12618720" cy="5221606"/>
          </a:xfrm>
        </p:spPr>
        <p:txBody>
          <a:bodyPr/>
          <a:lstStyle/>
          <a:p>
            <a:r>
              <a:rPr lang="en-US" dirty="0"/>
              <a:t>Promote Family Medicine </a:t>
            </a:r>
          </a:p>
          <a:p>
            <a:r>
              <a:rPr lang="en-US" dirty="0"/>
              <a:t>Provide family medicine resident educational experience</a:t>
            </a:r>
          </a:p>
          <a:p>
            <a:r>
              <a:rPr lang="en-US" dirty="0"/>
              <a:t>Partner with local health care providers to meet local needs</a:t>
            </a:r>
          </a:p>
          <a:p>
            <a:r>
              <a:rPr lang="en-US" dirty="0"/>
              <a:t>Work for long term improvements</a:t>
            </a:r>
          </a:p>
          <a:p>
            <a:r>
              <a:rPr lang="en-US" dirty="0"/>
              <a:t>Build capacity</a:t>
            </a:r>
          </a:p>
          <a:p>
            <a:r>
              <a:rPr lang="en-US" dirty="0"/>
              <a:t>Sustainable</a:t>
            </a:r>
          </a:p>
          <a:p>
            <a:r>
              <a:rPr lang="en-US" dirty="0"/>
              <a:t>Collaborative</a:t>
            </a:r>
          </a:p>
          <a:p>
            <a:r>
              <a:rPr lang="en-US" dirty="0"/>
              <a:t>Academic </a:t>
            </a:r>
            <a:r>
              <a:rPr lang="mr-IN" dirty="0"/>
              <a:t>–</a:t>
            </a:r>
            <a:r>
              <a:rPr lang="en-US" dirty="0"/>
              <a:t> Educational, Scholarly, Evidence Based Practice</a:t>
            </a:r>
          </a:p>
          <a:p>
            <a:r>
              <a:rPr lang="en-US" dirty="0"/>
              <a:t>Export expertise in education</a:t>
            </a:r>
          </a:p>
          <a:p>
            <a:r>
              <a:rPr lang="en-US" dirty="0"/>
              <a:t>Build academic and system relationships </a:t>
            </a:r>
          </a:p>
        </p:txBody>
      </p:sp>
      <p:sp>
        <p:nvSpPr>
          <p:cNvPr id="4" name="Slide Number Placeholder 3"/>
          <p:cNvSpPr>
            <a:spLocks noGrp="1"/>
          </p:cNvSpPr>
          <p:nvPr>
            <p:ph type="sldNum" sz="quarter" idx="10"/>
          </p:nvPr>
        </p:nvSpPr>
        <p:spPr/>
        <p:txBody>
          <a:bodyPr/>
          <a:lstStyle/>
          <a:p>
            <a:fld id="{B2B613A9-0196-4103-A730-64D9B0C7CDAE}" type="slidenum">
              <a:rPr lang="en-US" smtClean="0"/>
              <a:pPr/>
              <a:t>17</a:t>
            </a:fld>
            <a:endParaRPr lang="en-US" dirty="0"/>
          </a:p>
        </p:txBody>
      </p:sp>
    </p:spTree>
    <p:extLst>
      <p:ext uri="{BB962C8B-B14F-4D97-AF65-F5344CB8AC3E}">
        <p14:creationId xmlns:p14="http://schemas.microsoft.com/office/powerpoint/2010/main" val="1770499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Rwanda site chosen</a:t>
            </a:r>
          </a:p>
        </p:txBody>
      </p:sp>
      <p:sp>
        <p:nvSpPr>
          <p:cNvPr id="3" name="Content Placeholder 2"/>
          <p:cNvSpPr>
            <a:spLocks noGrp="1"/>
          </p:cNvSpPr>
          <p:nvPr>
            <p:ph idx="1"/>
          </p:nvPr>
        </p:nvSpPr>
        <p:spPr>
          <a:xfrm>
            <a:off x="1005840" y="1592461"/>
            <a:ext cx="12618720" cy="5221606"/>
          </a:xfrm>
        </p:spPr>
        <p:txBody>
          <a:bodyPr/>
          <a:lstStyle/>
          <a:p>
            <a:r>
              <a:rPr lang="en-US" dirty="0"/>
              <a:t>Faculty personal connection</a:t>
            </a:r>
          </a:p>
          <a:p>
            <a:r>
              <a:rPr lang="en-US" dirty="0"/>
              <a:t>Need </a:t>
            </a:r>
          </a:p>
          <a:p>
            <a:pPr lvl="1"/>
            <a:r>
              <a:rPr lang="en-US" sz="2800" dirty="0"/>
              <a:t>2015 Millennium Development Goals 4 &amp; 5 (Reduce Child Mortality, Improve Maternal Health)</a:t>
            </a:r>
          </a:p>
          <a:p>
            <a:r>
              <a:rPr lang="en-US" dirty="0"/>
              <a:t>Personal experience and skill set</a:t>
            </a:r>
          </a:p>
          <a:p>
            <a:pPr lvl="1"/>
            <a:r>
              <a:rPr lang="en-US" sz="2800" dirty="0"/>
              <a:t>Maternity care</a:t>
            </a:r>
          </a:p>
          <a:p>
            <a:pPr lvl="1"/>
            <a:r>
              <a:rPr lang="en-US" sz="2800" dirty="0"/>
              <a:t>Helping Babies Breathe</a:t>
            </a:r>
          </a:p>
          <a:p>
            <a:r>
              <a:rPr lang="en-US" dirty="0"/>
              <a:t>Stability, safety, coordinated national health planning, and need to educate health professionals</a:t>
            </a:r>
          </a:p>
          <a:p>
            <a:r>
              <a:rPr lang="en-US" dirty="0"/>
              <a:t>Family Medicine postgraduate training in place</a:t>
            </a:r>
          </a:p>
          <a:p>
            <a:r>
              <a:rPr lang="en-US" dirty="0"/>
              <a:t>WVU Global Health Program future site for students</a:t>
            </a:r>
          </a:p>
          <a:p>
            <a:pPr lvl="1"/>
            <a:r>
              <a:rPr lang="en-US" sz="2800" dirty="0">
                <a:hlinkClick r:id="rId2"/>
              </a:rPr>
              <a:t>http://medicine.hsc.wvu.edu/tropmed/</a:t>
            </a:r>
            <a:endParaRPr lang="en-US" sz="2800" dirty="0"/>
          </a:p>
          <a:p>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18</a:t>
            </a:fld>
            <a:endParaRPr lang="en-US" dirty="0"/>
          </a:p>
        </p:txBody>
      </p:sp>
    </p:spTree>
    <p:extLst>
      <p:ext uri="{BB962C8B-B14F-4D97-AF65-F5344CB8AC3E}">
        <p14:creationId xmlns:p14="http://schemas.microsoft.com/office/powerpoint/2010/main" val="2120476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WVU Rural FM program in Rwanda</a:t>
            </a:r>
          </a:p>
        </p:txBody>
      </p:sp>
      <p:sp>
        <p:nvSpPr>
          <p:cNvPr id="3" name="Content Placeholder 2"/>
          <p:cNvSpPr>
            <a:spLocks noGrp="1"/>
          </p:cNvSpPr>
          <p:nvPr>
            <p:ph idx="1"/>
          </p:nvPr>
        </p:nvSpPr>
        <p:spPr>
          <a:xfrm>
            <a:off x="1021142" y="1591222"/>
            <a:ext cx="12618720" cy="5706978"/>
          </a:xfrm>
        </p:spPr>
        <p:txBody>
          <a:bodyPr>
            <a:normAutofit/>
          </a:bodyPr>
          <a:lstStyle/>
          <a:p>
            <a:r>
              <a:rPr lang="en-US" dirty="0"/>
              <a:t>February 2014 </a:t>
            </a:r>
            <a:r>
              <a:rPr lang="mr-IN" dirty="0"/>
              <a:t>–</a:t>
            </a:r>
            <a:r>
              <a:rPr lang="en-US" sz="2400" dirty="0"/>
              <a:t> Faculty and residents</a:t>
            </a:r>
            <a:endParaRPr lang="en-US" dirty="0"/>
          </a:p>
          <a:p>
            <a:pPr lvl="1"/>
            <a:r>
              <a:rPr lang="en-US" sz="2400" dirty="0"/>
              <a:t>Exploration, contacts, site visits</a:t>
            </a:r>
          </a:p>
          <a:p>
            <a:pPr lvl="1"/>
            <a:r>
              <a:rPr lang="en-US" sz="2400" dirty="0"/>
              <a:t>Pilot of training program with Helping Babies Breathe, HMS Bleeding after Birth, </a:t>
            </a:r>
            <a:r>
              <a:rPr lang="en-US" sz="2400" dirty="0" err="1"/>
              <a:t>etc</a:t>
            </a:r>
            <a:r>
              <a:rPr lang="en-US" sz="2400" dirty="0"/>
              <a:t> </a:t>
            </a:r>
          </a:p>
          <a:p>
            <a:r>
              <a:rPr lang="en-US" dirty="0"/>
              <a:t>May 2015 </a:t>
            </a:r>
          </a:p>
          <a:p>
            <a:pPr lvl="1"/>
            <a:r>
              <a:rPr lang="en-US" sz="2400" dirty="0"/>
              <a:t>Medical school affiliation developed</a:t>
            </a:r>
          </a:p>
          <a:p>
            <a:r>
              <a:rPr lang="en-US" dirty="0"/>
              <a:t>September 2015</a:t>
            </a:r>
          </a:p>
          <a:p>
            <a:pPr lvl="1"/>
            <a:r>
              <a:rPr lang="en-US" sz="2400" dirty="0"/>
              <a:t>Partnering with </a:t>
            </a:r>
            <a:r>
              <a:rPr lang="en-US" sz="2400" dirty="0" err="1"/>
              <a:t>Shyira</a:t>
            </a:r>
            <a:r>
              <a:rPr lang="en-US" sz="2400" dirty="0"/>
              <a:t> Hospital</a:t>
            </a:r>
          </a:p>
          <a:p>
            <a:pPr lvl="1"/>
            <a:r>
              <a:rPr lang="en-US" sz="2400" dirty="0"/>
              <a:t>Training Program at hospital and health center</a:t>
            </a:r>
          </a:p>
          <a:p>
            <a:r>
              <a:rPr lang="en-US" dirty="0"/>
              <a:t>February 2016 – </a:t>
            </a:r>
            <a:r>
              <a:rPr lang="en-US" sz="2400" dirty="0"/>
              <a:t>Resident and Medical Student rotation</a:t>
            </a:r>
          </a:p>
          <a:p>
            <a:r>
              <a:rPr lang="en-US" dirty="0"/>
              <a:t>February 2018 </a:t>
            </a:r>
            <a:r>
              <a:rPr lang="mr-IN" dirty="0"/>
              <a:t>–</a:t>
            </a:r>
            <a:r>
              <a:rPr lang="en-US" dirty="0"/>
              <a:t> </a:t>
            </a:r>
            <a:r>
              <a:rPr lang="en-US" sz="2400" dirty="0"/>
              <a:t>Faculty and Resident training in Early Infant Male Circumcision and HMS Preeclampsia &amp; </a:t>
            </a:r>
            <a:r>
              <a:rPr lang="en-US" sz="2400" dirty="0" err="1"/>
              <a:t>Eclampsia</a:t>
            </a:r>
            <a:endParaRPr lang="en-US" sz="2400" dirty="0"/>
          </a:p>
          <a:p>
            <a:r>
              <a:rPr lang="en-US" dirty="0"/>
              <a:t>February 2019 (anticipated) </a:t>
            </a:r>
            <a:r>
              <a:rPr lang="mr-IN" dirty="0"/>
              <a:t>–</a:t>
            </a:r>
            <a:r>
              <a:rPr lang="en-US" dirty="0"/>
              <a:t> </a:t>
            </a:r>
            <a:r>
              <a:rPr lang="en-US" sz="2400" dirty="0"/>
              <a:t>EIMC and HMS expansion and follow up</a:t>
            </a:r>
            <a:endParaRPr lang="en-US" dirty="0"/>
          </a:p>
          <a:p>
            <a:endParaRPr lang="en-US" dirty="0"/>
          </a:p>
        </p:txBody>
      </p:sp>
    </p:spTree>
    <p:extLst>
      <p:ext uri="{BB962C8B-B14F-4D97-AF65-F5344CB8AC3E}">
        <p14:creationId xmlns:p14="http://schemas.microsoft.com/office/powerpoint/2010/main" val="3036724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Conflicts of Interest Disclaimer</a:t>
            </a:r>
            <a:br>
              <a:rPr lang="en-US" dirty="0"/>
            </a:br>
            <a:r>
              <a:rPr lang="en-US" dirty="0"/>
              <a:t>None to Report</a:t>
            </a:r>
          </a:p>
        </p:txBody>
      </p:sp>
      <p:sp>
        <p:nvSpPr>
          <p:cNvPr id="4" name="Slide Number Placeholder 3"/>
          <p:cNvSpPr>
            <a:spLocks noGrp="1"/>
          </p:cNvSpPr>
          <p:nvPr>
            <p:ph type="sldNum" sz="quarter" idx="10"/>
          </p:nvPr>
        </p:nvSpPr>
        <p:spPr/>
        <p:txBody>
          <a:bodyPr/>
          <a:lstStyle/>
          <a:p>
            <a:fld id="{B2B613A9-0196-4103-A730-64D9B0C7CDAE}" type="slidenum">
              <a:rPr lang="en-US" smtClean="0"/>
              <a:pPr/>
              <a:t>2</a:t>
            </a:fld>
            <a:endParaRPr lang="en-US" dirty="0"/>
          </a:p>
        </p:txBody>
      </p:sp>
    </p:spTree>
    <p:extLst>
      <p:ext uri="{BB962C8B-B14F-4D97-AF65-F5344CB8AC3E}">
        <p14:creationId xmlns:p14="http://schemas.microsoft.com/office/powerpoint/2010/main" val="2698859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182880"/>
            <a:ext cx="13533120" cy="969646"/>
          </a:xfrm>
        </p:spPr>
        <p:txBody>
          <a:bodyPr/>
          <a:lstStyle/>
          <a:p>
            <a:r>
              <a:rPr lang="en-US" dirty="0"/>
              <a:t>Where We Went</a:t>
            </a:r>
          </a:p>
        </p:txBody>
      </p:sp>
      <p:sp>
        <p:nvSpPr>
          <p:cNvPr id="3" name="Content Placeholder 2"/>
          <p:cNvSpPr>
            <a:spLocks noGrp="1"/>
          </p:cNvSpPr>
          <p:nvPr>
            <p:ph idx="1"/>
          </p:nvPr>
        </p:nvSpPr>
        <p:spPr>
          <a:xfrm>
            <a:off x="365760" y="1097280"/>
            <a:ext cx="13533120" cy="6254116"/>
          </a:xfrm>
        </p:spPr>
        <p:txBody>
          <a:bodyPr/>
          <a:lstStyle/>
          <a:p>
            <a:r>
              <a:rPr lang="en-US" dirty="0"/>
              <a:t>2014 </a:t>
            </a:r>
          </a:p>
          <a:p>
            <a:pPr lvl="1"/>
            <a:r>
              <a:rPr lang="en-US" sz="2800" dirty="0"/>
              <a:t>Kigali - </a:t>
            </a:r>
            <a:r>
              <a:rPr lang="en-US" sz="2800" dirty="0" err="1"/>
              <a:t>Nyabisindu</a:t>
            </a:r>
            <a:r>
              <a:rPr lang="en-US" sz="2800" dirty="0"/>
              <a:t> Maternity Clinic – Christian Life Assembly Church – Midwives</a:t>
            </a:r>
          </a:p>
          <a:p>
            <a:pPr lvl="1"/>
            <a:r>
              <a:rPr lang="en-US" sz="2800" dirty="0"/>
              <a:t>District Hospitals -</a:t>
            </a:r>
          </a:p>
          <a:p>
            <a:pPr lvl="2"/>
            <a:r>
              <a:rPr lang="en-US" sz="2800" dirty="0" err="1"/>
              <a:t>Rwinkwavu</a:t>
            </a:r>
            <a:r>
              <a:rPr lang="en-US" sz="2800" dirty="0"/>
              <a:t> Hospital - Partners In Health</a:t>
            </a:r>
          </a:p>
          <a:p>
            <a:pPr lvl="2"/>
            <a:r>
              <a:rPr lang="en-US" sz="2800" dirty="0" err="1"/>
              <a:t>Ruhengeri</a:t>
            </a:r>
            <a:r>
              <a:rPr lang="en-US" sz="2800" dirty="0"/>
              <a:t> Hospital-Northern Province/</a:t>
            </a:r>
            <a:r>
              <a:rPr lang="en-US" sz="2800" dirty="0" err="1"/>
              <a:t>Musanze</a:t>
            </a:r>
            <a:r>
              <a:rPr lang="en-US" sz="2800" dirty="0"/>
              <a:t> - </a:t>
            </a:r>
            <a:r>
              <a:rPr lang="en-US" sz="2800" dirty="0" err="1"/>
              <a:t>Rubanzabigwi</a:t>
            </a:r>
            <a:r>
              <a:rPr lang="en-US" sz="2800" dirty="0"/>
              <a:t> </a:t>
            </a:r>
            <a:r>
              <a:rPr lang="en-US" sz="2800" dirty="0" err="1"/>
              <a:t>Theoneste</a:t>
            </a:r>
            <a:r>
              <a:rPr lang="en-US" sz="2800" dirty="0"/>
              <a:t>, MD</a:t>
            </a:r>
          </a:p>
          <a:p>
            <a:r>
              <a:rPr lang="en-US" dirty="0"/>
              <a:t>2015-16 </a:t>
            </a:r>
          </a:p>
          <a:p>
            <a:pPr lvl="1"/>
            <a:r>
              <a:rPr lang="en-US" sz="2800" dirty="0" err="1"/>
              <a:t>Shyira</a:t>
            </a:r>
            <a:r>
              <a:rPr lang="en-US" sz="2800" dirty="0"/>
              <a:t> District Hospital and </a:t>
            </a:r>
            <a:r>
              <a:rPr lang="en-US" sz="2800" dirty="0" err="1"/>
              <a:t>Bigogwe</a:t>
            </a:r>
            <a:r>
              <a:rPr lang="en-US" sz="2800" dirty="0"/>
              <a:t> Health Center</a:t>
            </a:r>
          </a:p>
          <a:p>
            <a:r>
              <a:rPr lang="en-US" dirty="0"/>
              <a:t>2018 </a:t>
            </a:r>
          </a:p>
          <a:p>
            <a:pPr lvl="1"/>
            <a:r>
              <a:rPr lang="en-US" sz="2800" dirty="0" err="1"/>
              <a:t>Shyira</a:t>
            </a:r>
            <a:r>
              <a:rPr lang="en-US" sz="2800" dirty="0"/>
              <a:t> District Hospital (new hospital) and </a:t>
            </a:r>
            <a:r>
              <a:rPr lang="en-US" sz="2800" dirty="0" err="1"/>
              <a:t>Bigogwe</a:t>
            </a:r>
            <a:r>
              <a:rPr lang="en-US" sz="2800" dirty="0"/>
              <a:t> Health Center</a:t>
            </a:r>
          </a:p>
          <a:p>
            <a:r>
              <a:rPr lang="en-US" dirty="0"/>
              <a:t>Future </a:t>
            </a:r>
          </a:p>
          <a:p>
            <a:pPr lvl="1"/>
            <a:r>
              <a:rPr lang="en-US" sz="2800" dirty="0" err="1"/>
              <a:t>Shyira</a:t>
            </a:r>
            <a:r>
              <a:rPr lang="en-US" sz="2800" dirty="0"/>
              <a:t>, </a:t>
            </a:r>
            <a:r>
              <a:rPr lang="en-US" sz="2800" dirty="0" err="1"/>
              <a:t>Bigogwe</a:t>
            </a:r>
            <a:r>
              <a:rPr lang="en-US" sz="2800" dirty="0"/>
              <a:t>, and other health centers or other options</a:t>
            </a:r>
          </a:p>
        </p:txBody>
      </p:sp>
      <p:sp>
        <p:nvSpPr>
          <p:cNvPr id="4" name="Slide Number Placeholder 3"/>
          <p:cNvSpPr>
            <a:spLocks noGrp="1"/>
          </p:cNvSpPr>
          <p:nvPr>
            <p:ph type="sldNum" sz="quarter" idx="4294967295"/>
          </p:nvPr>
        </p:nvSpPr>
        <p:spPr>
          <a:xfrm>
            <a:off x="243840" y="7658100"/>
            <a:ext cx="853440" cy="571500"/>
          </a:xfrm>
          <a:prstGeom prst="rect">
            <a:avLst/>
          </a:prstGeom>
        </p:spPr>
        <p:txBody>
          <a:bodyPr/>
          <a:lstStyle/>
          <a:p>
            <a:fld id="{BF25531C-F3B7-4618-9A07-E14445AD441B}" type="slidenum">
              <a:rPr lang="en-US" smtClean="0"/>
              <a:pPr/>
              <a:t>20</a:t>
            </a:fld>
            <a:endParaRPr lang="en-US"/>
          </a:p>
        </p:txBody>
      </p:sp>
    </p:spTree>
    <p:extLst>
      <p:ext uri="{BB962C8B-B14F-4D97-AF65-F5344CB8AC3E}">
        <p14:creationId xmlns:p14="http://schemas.microsoft.com/office/powerpoint/2010/main" val="2196202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243840" y="7658100"/>
            <a:ext cx="853440" cy="571500"/>
          </a:xfrm>
          <a:prstGeom prst="rect">
            <a:avLst/>
          </a:prstGeom>
        </p:spPr>
        <p:txBody>
          <a:bodyPr/>
          <a:lstStyle/>
          <a:p>
            <a:fld id="{543AB522-D0C9-4EC7-8854-1D98DD2637B6}" type="slidenum">
              <a:rPr lang="en-US" smtClean="0"/>
              <a:pPr/>
              <a:t>21</a:t>
            </a:fld>
            <a:endParaRPr lang="en-US"/>
          </a:p>
        </p:txBody>
      </p:sp>
      <p:pic>
        <p:nvPicPr>
          <p:cNvPr id="2" name="Picture 1"/>
          <p:cNvPicPr>
            <a:picLocks noChangeAspect="1"/>
          </p:cNvPicPr>
          <p:nvPr/>
        </p:nvPicPr>
        <p:blipFill>
          <a:blip r:embed="rId2"/>
          <a:stretch>
            <a:fillRect/>
          </a:stretch>
        </p:blipFill>
        <p:spPr>
          <a:xfrm>
            <a:off x="2072640" y="640080"/>
            <a:ext cx="10911840" cy="6644640"/>
          </a:xfrm>
          <a:prstGeom prst="rect">
            <a:avLst/>
          </a:prstGeom>
        </p:spPr>
      </p:pic>
    </p:spTree>
    <p:extLst>
      <p:ext uri="{BB962C8B-B14F-4D97-AF65-F5344CB8AC3E}">
        <p14:creationId xmlns:p14="http://schemas.microsoft.com/office/powerpoint/2010/main" val="1834507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Taught</a:t>
            </a:r>
          </a:p>
        </p:txBody>
      </p:sp>
      <p:sp>
        <p:nvSpPr>
          <p:cNvPr id="3" name="Content Placeholder 2"/>
          <p:cNvSpPr>
            <a:spLocks noGrp="1"/>
          </p:cNvSpPr>
          <p:nvPr>
            <p:ph idx="1"/>
          </p:nvPr>
        </p:nvSpPr>
        <p:spPr>
          <a:xfrm>
            <a:off x="365760" y="1828800"/>
            <a:ext cx="13533120" cy="5431156"/>
          </a:xfrm>
        </p:spPr>
        <p:txBody>
          <a:bodyPr/>
          <a:lstStyle/>
          <a:p>
            <a:pPr marL="0" indent="0">
              <a:buNone/>
            </a:pPr>
            <a:r>
              <a:rPr lang="en-US" sz="4000" dirty="0"/>
              <a:t>2014 Pilot </a:t>
            </a:r>
          </a:p>
          <a:p>
            <a:r>
              <a:rPr lang="en-US" dirty="0"/>
              <a:t>Helping Mothers Survive</a:t>
            </a:r>
          </a:p>
          <a:p>
            <a:r>
              <a:rPr lang="en-US" dirty="0"/>
              <a:t>Helping Babies Breathe</a:t>
            </a:r>
          </a:p>
          <a:p>
            <a:r>
              <a:rPr lang="en-US" dirty="0"/>
              <a:t>One Day Program</a:t>
            </a:r>
          </a:p>
          <a:p>
            <a:r>
              <a:rPr lang="en-US" dirty="0"/>
              <a:t>Teach the Teacher</a:t>
            </a:r>
          </a:p>
          <a:p>
            <a:r>
              <a:rPr lang="en-US" dirty="0"/>
              <a:t>Modified ALSO (Obstetric Emergencies)</a:t>
            </a:r>
          </a:p>
          <a:p>
            <a:r>
              <a:rPr lang="en-US" dirty="0"/>
              <a:t>Teaching Continuum of Skills from Antenatal to Postnatal</a:t>
            </a:r>
          </a:p>
          <a:p>
            <a:endParaRPr lang="en-US" dirty="0"/>
          </a:p>
        </p:txBody>
      </p:sp>
      <p:sp>
        <p:nvSpPr>
          <p:cNvPr id="4" name="Slide Number Placeholder 3"/>
          <p:cNvSpPr>
            <a:spLocks noGrp="1"/>
          </p:cNvSpPr>
          <p:nvPr>
            <p:ph type="sldNum" sz="quarter" idx="4294967295"/>
          </p:nvPr>
        </p:nvSpPr>
        <p:spPr>
          <a:xfrm>
            <a:off x="243840" y="7658100"/>
            <a:ext cx="853440" cy="571500"/>
          </a:xfrm>
          <a:prstGeom prst="rect">
            <a:avLst/>
          </a:prstGeom>
        </p:spPr>
        <p:txBody>
          <a:bodyPr/>
          <a:lstStyle/>
          <a:p>
            <a:fld id="{BF25531C-F3B7-4618-9A07-E14445AD441B}" type="slidenum">
              <a:rPr lang="en-US" smtClean="0"/>
              <a:pPr/>
              <a:t>22</a:t>
            </a:fld>
            <a:endParaRPr lang="en-US"/>
          </a:p>
        </p:txBody>
      </p:sp>
    </p:spTree>
    <p:extLst>
      <p:ext uri="{BB962C8B-B14F-4D97-AF65-F5344CB8AC3E}">
        <p14:creationId xmlns:p14="http://schemas.microsoft.com/office/powerpoint/2010/main" val="2644765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Taught</a:t>
            </a:r>
          </a:p>
        </p:txBody>
      </p:sp>
      <p:sp>
        <p:nvSpPr>
          <p:cNvPr id="3" name="Content Placeholder 2"/>
          <p:cNvSpPr>
            <a:spLocks noGrp="1"/>
          </p:cNvSpPr>
          <p:nvPr>
            <p:ph idx="1"/>
          </p:nvPr>
        </p:nvSpPr>
        <p:spPr>
          <a:xfrm>
            <a:off x="365760" y="1828800"/>
            <a:ext cx="13533120" cy="5431156"/>
          </a:xfrm>
        </p:spPr>
        <p:txBody>
          <a:bodyPr/>
          <a:lstStyle/>
          <a:p>
            <a:pPr marL="0" indent="0">
              <a:buNone/>
            </a:pPr>
            <a:r>
              <a:rPr lang="en-US" sz="4000" dirty="0"/>
              <a:t>2015</a:t>
            </a:r>
          </a:p>
          <a:p>
            <a:r>
              <a:rPr lang="en-US" dirty="0"/>
              <a:t>Helping Mothers Survive</a:t>
            </a:r>
          </a:p>
          <a:p>
            <a:r>
              <a:rPr lang="en-US" dirty="0"/>
              <a:t>Helping Babies Breathe</a:t>
            </a:r>
          </a:p>
          <a:p>
            <a:r>
              <a:rPr lang="en-US" dirty="0"/>
              <a:t>One Day Program</a:t>
            </a:r>
          </a:p>
          <a:p>
            <a:r>
              <a:rPr lang="en-US" dirty="0"/>
              <a:t>Teach the Teacher</a:t>
            </a:r>
          </a:p>
          <a:p>
            <a:pPr marL="0" indent="0">
              <a:buNone/>
            </a:pPr>
            <a:endParaRPr lang="en-US" dirty="0"/>
          </a:p>
        </p:txBody>
      </p:sp>
      <p:sp>
        <p:nvSpPr>
          <p:cNvPr id="4" name="Slide Number Placeholder 3"/>
          <p:cNvSpPr>
            <a:spLocks noGrp="1"/>
          </p:cNvSpPr>
          <p:nvPr>
            <p:ph type="sldNum" sz="quarter" idx="4294967295"/>
          </p:nvPr>
        </p:nvSpPr>
        <p:spPr>
          <a:xfrm>
            <a:off x="243840" y="7658100"/>
            <a:ext cx="853440" cy="571500"/>
          </a:xfrm>
          <a:prstGeom prst="rect">
            <a:avLst/>
          </a:prstGeom>
        </p:spPr>
        <p:txBody>
          <a:bodyPr/>
          <a:lstStyle/>
          <a:p>
            <a:fld id="{BF25531C-F3B7-4618-9A07-E14445AD441B}" type="slidenum">
              <a:rPr lang="en-US" smtClean="0"/>
              <a:pPr/>
              <a:t>23</a:t>
            </a:fld>
            <a:endParaRPr lang="en-US"/>
          </a:p>
        </p:txBody>
      </p:sp>
    </p:spTree>
    <p:extLst>
      <p:ext uri="{BB962C8B-B14F-4D97-AF65-F5344CB8AC3E}">
        <p14:creationId xmlns:p14="http://schemas.microsoft.com/office/powerpoint/2010/main" val="3663600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Taught</a:t>
            </a:r>
          </a:p>
        </p:txBody>
      </p:sp>
      <p:sp>
        <p:nvSpPr>
          <p:cNvPr id="3" name="Content Placeholder 2"/>
          <p:cNvSpPr>
            <a:spLocks noGrp="1"/>
          </p:cNvSpPr>
          <p:nvPr>
            <p:ph idx="1"/>
          </p:nvPr>
        </p:nvSpPr>
        <p:spPr>
          <a:xfrm>
            <a:off x="365760" y="1828800"/>
            <a:ext cx="13533120" cy="5431156"/>
          </a:xfrm>
        </p:spPr>
        <p:txBody>
          <a:bodyPr/>
          <a:lstStyle/>
          <a:p>
            <a:pPr marL="0" indent="0">
              <a:buNone/>
            </a:pPr>
            <a:r>
              <a:rPr lang="en-US" sz="4000" dirty="0"/>
              <a:t>2018</a:t>
            </a:r>
          </a:p>
          <a:p>
            <a:r>
              <a:rPr lang="en-US" dirty="0"/>
              <a:t>Early Infant Male Circumcision</a:t>
            </a:r>
          </a:p>
          <a:p>
            <a:r>
              <a:rPr lang="en-US" dirty="0"/>
              <a:t>Helping Mothers Survive </a:t>
            </a:r>
            <a:r>
              <a:rPr lang="mr-IN" dirty="0"/>
              <a:t>–</a:t>
            </a:r>
            <a:r>
              <a:rPr lang="en-US" dirty="0"/>
              <a:t> Preeclampsia &amp; </a:t>
            </a:r>
            <a:r>
              <a:rPr lang="en-US" dirty="0" err="1"/>
              <a:t>Eclampsia</a:t>
            </a:r>
            <a:endParaRPr lang="en-US" dirty="0"/>
          </a:p>
          <a:p>
            <a:r>
              <a:rPr lang="en-US" dirty="0"/>
              <a:t>Teach the Teacher </a:t>
            </a:r>
          </a:p>
          <a:p>
            <a:r>
              <a:rPr lang="en-US" dirty="0"/>
              <a:t>Global Offsite Care Telemedicine Grand Rounds preparation</a:t>
            </a:r>
          </a:p>
          <a:p>
            <a:pPr marL="0" indent="0">
              <a:buNone/>
            </a:pPr>
            <a:endParaRPr lang="en-US" dirty="0"/>
          </a:p>
        </p:txBody>
      </p:sp>
      <p:sp>
        <p:nvSpPr>
          <p:cNvPr id="4" name="Slide Number Placeholder 3"/>
          <p:cNvSpPr>
            <a:spLocks noGrp="1"/>
          </p:cNvSpPr>
          <p:nvPr>
            <p:ph type="sldNum" sz="quarter" idx="4294967295"/>
          </p:nvPr>
        </p:nvSpPr>
        <p:spPr>
          <a:xfrm>
            <a:off x="243840" y="7658100"/>
            <a:ext cx="853440" cy="571500"/>
          </a:xfrm>
          <a:prstGeom prst="rect">
            <a:avLst/>
          </a:prstGeom>
        </p:spPr>
        <p:txBody>
          <a:bodyPr/>
          <a:lstStyle/>
          <a:p>
            <a:fld id="{BF25531C-F3B7-4618-9A07-E14445AD441B}" type="slidenum">
              <a:rPr lang="en-US" smtClean="0"/>
              <a:pPr/>
              <a:t>24</a:t>
            </a:fld>
            <a:endParaRPr lang="en-US"/>
          </a:p>
        </p:txBody>
      </p:sp>
    </p:spTree>
    <p:extLst>
      <p:ext uri="{BB962C8B-B14F-4D97-AF65-F5344CB8AC3E}">
        <p14:creationId xmlns:p14="http://schemas.microsoft.com/office/powerpoint/2010/main" val="1367428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We Taught</a:t>
            </a:r>
          </a:p>
        </p:txBody>
      </p:sp>
      <p:sp>
        <p:nvSpPr>
          <p:cNvPr id="3" name="Content Placeholder 2"/>
          <p:cNvSpPr>
            <a:spLocks noGrp="1"/>
          </p:cNvSpPr>
          <p:nvPr>
            <p:ph idx="1"/>
          </p:nvPr>
        </p:nvSpPr>
        <p:spPr>
          <a:xfrm>
            <a:off x="365760" y="1737360"/>
            <a:ext cx="13533120" cy="5431156"/>
          </a:xfrm>
        </p:spPr>
        <p:txBody>
          <a:bodyPr>
            <a:normAutofit/>
          </a:bodyPr>
          <a:lstStyle/>
          <a:p>
            <a:r>
              <a:rPr lang="en-US" dirty="0"/>
              <a:t>Rwandans and N. Americans</a:t>
            </a:r>
          </a:p>
          <a:p>
            <a:r>
              <a:rPr lang="en-US" dirty="0"/>
              <a:t>Midwives and Midwifery students</a:t>
            </a:r>
          </a:p>
          <a:p>
            <a:r>
              <a:rPr lang="en-US" dirty="0"/>
              <a:t>Nurses and Nursing students</a:t>
            </a:r>
          </a:p>
          <a:p>
            <a:r>
              <a:rPr lang="en-US" dirty="0"/>
              <a:t>Medical Students</a:t>
            </a:r>
          </a:p>
          <a:p>
            <a:r>
              <a:rPr lang="en-US" dirty="0"/>
              <a:t>Residents (Family Medicine, Med/</a:t>
            </a:r>
            <a:r>
              <a:rPr lang="en-US" dirty="0" err="1"/>
              <a:t>Peds</a:t>
            </a:r>
            <a:r>
              <a:rPr lang="en-US" dirty="0"/>
              <a:t>)</a:t>
            </a:r>
          </a:p>
          <a:p>
            <a:r>
              <a:rPr lang="en-US" dirty="0"/>
              <a:t>Physicians (Family Medicine, Interns, GPs, Pediatricians, OBs, Neonatologists, ) </a:t>
            </a:r>
          </a:p>
          <a:p>
            <a:r>
              <a:rPr lang="en-US" dirty="0"/>
              <a:t>Surgical technicians</a:t>
            </a:r>
          </a:p>
          <a:p>
            <a:r>
              <a:rPr lang="en-US" dirty="0"/>
              <a:t>Our residents and faculty</a:t>
            </a:r>
          </a:p>
        </p:txBody>
      </p:sp>
      <p:sp>
        <p:nvSpPr>
          <p:cNvPr id="4" name="Slide Number Placeholder 3"/>
          <p:cNvSpPr>
            <a:spLocks noGrp="1"/>
          </p:cNvSpPr>
          <p:nvPr>
            <p:ph type="sldNum" sz="quarter" idx="4294967295"/>
          </p:nvPr>
        </p:nvSpPr>
        <p:spPr>
          <a:xfrm>
            <a:off x="243840" y="7658100"/>
            <a:ext cx="853440" cy="571500"/>
          </a:xfrm>
          <a:prstGeom prst="rect">
            <a:avLst/>
          </a:prstGeom>
        </p:spPr>
        <p:txBody>
          <a:bodyPr/>
          <a:lstStyle/>
          <a:p>
            <a:fld id="{BF25531C-F3B7-4618-9A07-E14445AD441B}" type="slidenum">
              <a:rPr lang="en-US" smtClean="0"/>
              <a:pPr/>
              <a:t>25</a:t>
            </a:fld>
            <a:endParaRPr lang="en-US"/>
          </a:p>
        </p:txBody>
      </p:sp>
    </p:spTree>
    <p:extLst>
      <p:ext uri="{BB962C8B-B14F-4D97-AF65-F5344CB8AC3E}">
        <p14:creationId xmlns:p14="http://schemas.microsoft.com/office/powerpoint/2010/main" val="2539254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Maternal and Child Health Modules for Graduate Medical Global Health Experiences</a:t>
            </a:r>
          </a:p>
        </p:txBody>
      </p:sp>
      <p:sp>
        <p:nvSpPr>
          <p:cNvPr id="3" name="Content Placeholder 2"/>
          <p:cNvSpPr>
            <a:spLocks noGrp="1"/>
          </p:cNvSpPr>
          <p:nvPr>
            <p:ph idx="1"/>
          </p:nvPr>
        </p:nvSpPr>
        <p:spPr>
          <a:xfrm>
            <a:off x="1005840" y="2004327"/>
            <a:ext cx="12618720" cy="5391148"/>
          </a:xfrm>
        </p:spPr>
        <p:txBody>
          <a:bodyPr/>
          <a:lstStyle/>
          <a:p>
            <a:r>
              <a:rPr lang="en-US" dirty="0"/>
              <a:t>Helping Babies Breathe </a:t>
            </a:r>
          </a:p>
          <a:p>
            <a:pPr lvl="1"/>
            <a:r>
              <a:rPr lang="en-US" dirty="0">
                <a:hlinkClick r:id="rId2"/>
              </a:rPr>
              <a:t>https://www.aap.org/en-us/advocacy-and-policy/aap-health-initiatives/helping-babies-survive/Pages/Helping-Babies-Breathe.aspx</a:t>
            </a:r>
            <a:r>
              <a:rPr lang="en-US" dirty="0"/>
              <a:t> </a:t>
            </a:r>
          </a:p>
          <a:p>
            <a:pPr lvl="1"/>
            <a:r>
              <a:rPr lang="en-US" dirty="0">
                <a:hlinkClick r:id="rId3"/>
              </a:rPr>
              <a:t>https://laerdalglobalhealth.com/products/helping-babies-breathe/</a:t>
            </a:r>
            <a:r>
              <a:rPr lang="en-US" dirty="0"/>
              <a:t> </a:t>
            </a:r>
          </a:p>
          <a:p>
            <a:r>
              <a:rPr lang="en-US" dirty="0"/>
              <a:t>Helping Mothers Survive </a:t>
            </a:r>
            <a:r>
              <a:rPr lang="mr-IN" dirty="0"/>
              <a:t>–</a:t>
            </a:r>
            <a:r>
              <a:rPr lang="en-US" dirty="0"/>
              <a:t> Bleeding After Birth Complete</a:t>
            </a:r>
          </a:p>
          <a:p>
            <a:pPr lvl="1"/>
            <a:r>
              <a:rPr lang="en-US" dirty="0"/>
              <a:t> </a:t>
            </a:r>
            <a:r>
              <a:rPr lang="en-US" dirty="0">
                <a:hlinkClick r:id="rId4"/>
              </a:rPr>
              <a:t>https://hms.jhpiego.org/bleeding-after-birth-complete/</a:t>
            </a:r>
            <a:r>
              <a:rPr lang="en-US" dirty="0"/>
              <a:t> </a:t>
            </a:r>
          </a:p>
          <a:p>
            <a:pPr lvl="1"/>
            <a:r>
              <a:rPr lang="en-US" dirty="0">
                <a:hlinkClick r:id="rId5"/>
              </a:rPr>
              <a:t>https://laerdalglobalhealth.com/products/hms-bleeding-after-birth/</a:t>
            </a:r>
            <a:r>
              <a:rPr lang="en-US" dirty="0"/>
              <a:t> </a:t>
            </a:r>
          </a:p>
          <a:p>
            <a:r>
              <a:rPr lang="en-US" dirty="0"/>
              <a:t>Helping Mothers Survive </a:t>
            </a:r>
            <a:r>
              <a:rPr lang="mr-IN" dirty="0"/>
              <a:t>–</a:t>
            </a:r>
            <a:r>
              <a:rPr lang="en-US" dirty="0"/>
              <a:t> Preeclampsia &amp; </a:t>
            </a:r>
            <a:r>
              <a:rPr lang="en-US" dirty="0" err="1"/>
              <a:t>Eclampsia</a:t>
            </a:r>
            <a:endParaRPr lang="en-US" dirty="0"/>
          </a:p>
          <a:p>
            <a:pPr lvl="1"/>
            <a:r>
              <a:rPr lang="en-US" dirty="0">
                <a:hlinkClick r:id="rId6"/>
              </a:rPr>
              <a:t>https://hms.jhpiego.org/pre-eclampsia_eclampsia/</a:t>
            </a:r>
            <a:r>
              <a:rPr lang="en-US" dirty="0"/>
              <a:t> </a:t>
            </a:r>
          </a:p>
          <a:p>
            <a:r>
              <a:rPr lang="en-US" dirty="0"/>
              <a:t>Modified ALSO and Global ALSO</a:t>
            </a:r>
          </a:p>
          <a:p>
            <a:pPr lvl="1"/>
            <a:r>
              <a:rPr lang="en-US" dirty="0">
                <a:hlinkClick r:id="rId7"/>
              </a:rPr>
              <a:t>https://www.aafp.org/cme/programs/also.html</a:t>
            </a:r>
            <a:r>
              <a:rPr lang="en-US" dirty="0"/>
              <a:t> </a:t>
            </a:r>
          </a:p>
          <a:p>
            <a:pPr lvl="1"/>
            <a:r>
              <a:rPr lang="en-US" dirty="0">
                <a:hlinkClick r:id="rId8"/>
              </a:rPr>
              <a:t>https://www.aafp.org/cme/programs/also/international.html</a:t>
            </a:r>
            <a:r>
              <a:rPr lang="en-US" dirty="0"/>
              <a:t> </a:t>
            </a:r>
          </a:p>
        </p:txBody>
      </p:sp>
      <p:sp>
        <p:nvSpPr>
          <p:cNvPr id="4" name="Slide Number Placeholder 3"/>
          <p:cNvSpPr>
            <a:spLocks noGrp="1"/>
          </p:cNvSpPr>
          <p:nvPr>
            <p:ph type="sldNum" sz="quarter" idx="10"/>
          </p:nvPr>
        </p:nvSpPr>
        <p:spPr/>
        <p:txBody>
          <a:bodyPr/>
          <a:lstStyle/>
          <a:p>
            <a:fld id="{B2B613A9-0196-4103-A730-64D9B0C7CDAE}" type="slidenum">
              <a:rPr lang="en-US" smtClean="0"/>
              <a:pPr/>
              <a:t>26</a:t>
            </a:fld>
            <a:endParaRPr lang="en-US" dirty="0"/>
          </a:p>
        </p:txBody>
      </p:sp>
    </p:spTree>
    <p:extLst>
      <p:ext uri="{BB962C8B-B14F-4D97-AF65-F5344CB8AC3E}">
        <p14:creationId xmlns:p14="http://schemas.microsoft.com/office/powerpoint/2010/main" val="1685180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Maternal and Child Health Modules for Graduate Medical Global Health Experiences</a:t>
            </a:r>
          </a:p>
        </p:txBody>
      </p:sp>
      <p:sp>
        <p:nvSpPr>
          <p:cNvPr id="3" name="Content Placeholder 2"/>
          <p:cNvSpPr>
            <a:spLocks noGrp="1"/>
          </p:cNvSpPr>
          <p:nvPr>
            <p:ph idx="1"/>
          </p:nvPr>
        </p:nvSpPr>
        <p:spPr>
          <a:xfrm>
            <a:off x="1005840" y="2004327"/>
            <a:ext cx="12618720" cy="5391148"/>
          </a:xfrm>
        </p:spPr>
        <p:txBody>
          <a:bodyPr/>
          <a:lstStyle/>
          <a:p>
            <a:r>
              <a:rPr lang="en-US" dirty="0"/>
              <a:t>Early Infant Male Circumcision </a:t>
            </a:r>
          </a:p>
          <a:p>
            <a:pPr lvl="1"/>
            <a:r>
              <a:rPr lang="en-US" sz="2800" dirty="0">
                <a:hlinkClick r:id="rId2"/>
              </a:rPr>
              <a:t>https://www.malecircumcision.org/content/training-package-early-infant-male-circumcision-under-local-anaesthesia</a:t>
            </a:r>
            <a:r>
              <a:rPr lang="en-US" sz="2800" dirty="0"/>
              <a:t> </a:t>
            </a:r>
          </a:p>
          <a:p>
            <a:r>
              <a:rPr lang="en-US" dirty="0"/>
              <a:t>JHPIEGO Trainer Resources</a:t>
            </a:r>
          </a:p>
          <a:p>
            <a:pPr lvl="1"/>
            <a:r>
              <a:rPr lang="en-US" sz="2800" dirty="0">
                <a:hlinkClick r:id="rId3"/>
              </a:rPr>
              <a:t>http://resources.jhpiego.org/resources/trainer-educator</a:t>
            </a:r>
            <a:r>
              <a:rPr lang="en-US" sz="2800" dirty="0"/>
              <a:t> </a:t>
            </a:r>
          </a:p>
          <a:p>
            <a:pPr lvl="1"/>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27</a:t>
            </a:fld>
            <a:endParaRPr lang="en-US" dirty="0"/>
          </a:p>
        </p:txBody>
      </p:sp>
    </p:spTree>
    <p:extLst>
      <p:ext uri="{BB962C8B-B14F-4D97-AF65-F5344CB8AC3E}">
        <p14:creationId xmlns:p14="http://schemas.microsoft.com/office/powerpoint/2010/main" val="1249511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Maternal and Child Health Simulators for Graduate Medical Global Health Experiences</a:t>
            </a:r>
          </a:p>
        </p:txBody>
      </p:sp>
      <p:sp>
        <p:nvSpPr>
          <p:cNvPr id="3" name="Content Placeholder 2"/>
          <p:cNvSpPr>
            <a:spLocks noGrp="1"/>
          </p:cNvSpPr>
          <p:nvPr>
            <p:ph idx="1"/>
          </p:nvPr>
        </p:nvSpPr>
        <p:spPr>
          <a:xfrm>
            <a:off x="1005840" y="2004327"/>
            <a:ext cx="12618720" cy="5391148"/>
          </a:xfrm>
        </p:spPr>
        <p:txBody>
          <a:bodyPr/>
          <a:lstStyle/>
          <a:p>
            <a:r>
              <a:rPr lang="en-US" sz="3600" dirty="0" err="1"/>
              <a:t>Laerdal</a:t>
            </a:r>
            <a:r>
              <a:rPr lang="en-US" sz="3600" dirty="0"/>
              <a:t> Global Health </a:t>
            </a:r>
            <a:r>
              <a:rPr lang="en-US" sz="3600" dirty="0">
                <a:hlinkClick r:id="rId2"/>
              </a:rPr>
              <a:t>https://laerdalglobalhealth.com</a:t>
            </a:r>
            <a:r>
              <a:rPr lang="en-US" sz="3600" dirty="0"/>
              <a:t> </a:t>
            </a:r>
          </a:p>
          <a:p>
            <a:pPr lvl="1"/>
            <a:r>
              <a:rPr lang="en-US" sz="3600" dirty="0" err="1"/>
              <a:t>NeoNatalie</a:t>
            </a:r>
            <a:r>
              <a:rPr lang="en-US" sz="3600" dirty="0"/>
              <a:t> </a:t>
            </a:r>
            <a:r>
              <a:rPr lang="en-US" sz="3600" dirty="0">
                <a:hlinkClick r:id="rId3"/>
              </a:rPr>
              <a:t>https://laerdalglobalhealth.com/products/neonatalie/</a:t>
            </a:r>
            <a:r>
              <a:rPr lang="en-US" sz="3600" dirty="0"/>
              <a:t> </a:t>
            </a:r>
          </a:p>
          <a:p>
            <a:pPr lvl="1"/>
            <a:r>
              <a:rPr lang="en-US" sz="3600" dirty="0" err="1"/>
              <a:t>MamaNatalie</a:t>
            </a:r>
            <a:r>
              <a:rPr lang="en-US" sz="3600" dirty="0"/>
              <a:t> </a:t>
            </a:r>
            <a:r>
              <a:rPr lang="en-US" sz="3600" dirty="0">
                <a:hlinkClick r:id="rId4"/>
              </a:rPr>
              <a:t>https://laerdalglobalhealth.com/products/mamanatalie/</a:t>
            </a:r>
            <a:r>
              <a:rPr lang="en-US" sz="3600" dirty="0"/>
              <a:t> </a:t>
            </a:r>
          </a:p>
          <a:p>
            <a:pPr lvl="1"/>
            <a:r>
              <a:rPr lang="en-US" sz="3600" dirty="0" err="1"/>
              <a:t>MamaU</a:t>
            </a:r>
            <a:r>
              <a:rPr lang="en-US" sz="3600" dirty="0"/>
              <a:t> </a:t>
            </a:r>
            <a:r>
              <a:rPr lang="en-US" sz="3600" dirty="0">
                <a:hlinkClick r:id="rId5"/>
              </a:rPr>
              <a:t>https://laerdalglobalhealth.com/products/mama-u</a:t>
            </a:r>
            <a:r>
              <a:rPr lang="en-US" sz="3600">
                <a:hlinkClick r:id="rId5"/>
              </a:rPr>
              <a:t>/</a:t>
            </a:r>
            <a:r>
              <a:rPr lang="en-US" sz="3600"/>
              <a:t> </a:t>
            </a:r>
          </a:p>
          <a:p>
            <a:pPr marL="370333" lvl="1" indent="0">
              <a:buNone/>
            </a:pPr>
            <a:endParaRPr lang="en-US" sz="3600" dirty="0"/>
          </a:p>
          <a:p>
            <a:r>
              <a:rPr lang="en-US" sz="3600" dirty="0"/>
              <a:t>Circumcision model </a:t>
            </a:r>
            <a:r>
              <a:rPr lang="mr-IN" sz="3600" dirty="0"/>
              <a:t>–</a:t>
            </a:r>
            <a:r>
              <a:rPr lang="en-US" sz="3600" dirty="0"/>
              <a:t> custom made, low cost</a:t>
            </a:r>
          </a:p>
        </p:txBody>
      </p:sp>
      <p:sp>
        <p:nvSpPr>
          <p:cNvPr id="4" name="Slide Number Placeholder 3"/>
          <p:cNvSpPr>
            <a:spLocks noGrp="1"/>
          </p:cNvSpPr>
          <p:nvPr>
            <p:ph type="sldNum" sz="quarter" idx="10"/>
          </p:nvPr>
        </p:nvSpPr>
        <p:spPr/>
        <p:txBody>
          <a:bodyPr/>
          <a:lstStyle/>
          <a:p>
            <a:fld id="{B2B613A9-0196-4103-A730-64D9B0C7CDAE}" type="slidenum">
              <a:rPr lang="en-US" smtClean="0"/>
              <a:pPr/>
              <a:t>28</a:t>
            </a:fld>
            <a:endParaRPr lang="en-US" dirty="0"/>
          </a:p>
        </p:txBody>
      </p:sp>
    </p:spTree>
    <p:extLst>
      <p:ext uri="{BB962C8B-B14F-4D97-AF65-F5344CB8AC3E}">
        <p14:creationId xmlns:p14="http://schemas.microsoft.com/office/powerpoint/2010/main" val="70162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Helping Babies Breathe</a:t>
            </a:r>
          </a:p>
        </p:txBody>
      </p:sp>
      <p:sp>
        <p:nvSpPr>
          <p:cNvPr id="3" name="Content Placeholder 2"/>
          <p:cNvSpPr>
            <a:spLocks noGrp="1"/>
          </p:cNvSpPr>
          <p:nvPr>
            <p:ph idx="1"/>
          </p:nvPr>
        </p:nvSpPr>
        <p:spPr/>
        <p:txBody>
          <a:bodyPr/>
          <a:lstStyle/>
          <a:p>
            <a:pPr marL="0" indent="0">
              <a:buNone/>
            </a:pPr>
            <a:endParaRPr lang="en-US" dirty="0"/>
          </a:p>
          <a:p>
            <a:endParaRPr lang="en-US" dirty="0"/>
          </a:p>
        </p:txBody>
      </p:sp>
      <p:sp>
        <p:nvSpPr>
          <p:cNvPr id="4" name="Slide Number Placeholder 3"/>
          <p:cNvSpPr>
            <a:spLocks noGrp="1"/>
          </p:cNvSpPr>
          <p:nvPr>
            <p:ph type="sldNum" sz="quarter" idx="4294967295"/>
          </p:nvPr>
        </p:nvSpPr>
        <p:spPr>
          <a:xfrm>
            <a:off x="243840" y="7658100"/>
            <a:ext cx="853440" cy="571500"/>
          </a:xfrm>
          <a:prstGeom prst="rect">
            <a:avLst/>
          </a:prstGeom>
        </p:spPr>
        <p:txBody>
          <a:bodyPr/>
          <a:lstStyle/>
          <a:p>
            <a:fld id="{BF25531C-F3B7-4618-9A07-E14445AD441B}" type="slidenum">
              <a:rPr lang="en-US" smtClean="0"/>
              <a:pPr/>
              <a:t>29</a:t>
            </a:fld>
            <a:endParaRPr lang="en-US"/>
          </a:p>
        </p:txBody>
      </p:sp>
      <p:pic>
        <p:nvPicPr>
          <p:cNvPr id="6" name="Picture 5"/>
          <p:cNvPicPr>
            <a:picLocks noChangeAspect="1"/>
          </p:cNvPicPr>
          <p:nvPr/>
        </p:nvPicPr>
        <p:blipFill>
          <a:blip r:embed="rId2"/>
          <a:stretch>
            <a:fillRect/>
          </a:stretch>
        </p:blipFill>
        <p:spPr>
          <a:xfrm>
            <a:off x="609601" y="274321"/>
            <a:ext cx="12923518" cy="6898909"/>
          </a:xfrm>
          <a:prstGeom prst="rect">
            <a:avLst/>
          </a:prstGeom>
        </p:spPr>
      </p:pic>
    </p:spTree>
    <p:extLst>
      <p:ext uri="{BB962C8B-B14F-4D97-AF65-F5344CB8AC3E}">
        <p14:creationId xmlns:p14="http://schemas.microsoft.com/office/powerpoint/2010/main" val="3540363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32B65C-8A13-45BE-9BA7-386084A0037E}"/>
              </a:ext>
            </a:extLst>
          </p:cNvPr>
          <p:cNvSpPr>
            <a:spLocks noGrp="1"/>
          </p:cNvSpPr>
          <p:nvPr>
            <p:ph idx="1"/>
          </p:nvPr>
        </p:nvSpPr>
        <p:spPr>
          <a:xfrm>
            <a:off x="1005840" y="333639"/>
            <a:ext cx="12618720" cy="5221606"/>
          </a:xfrm>
        </p:spPr>
        <p:txBody>
          <a:bodyPr>
            <a:noAutofit/>
          </a:bodyPr>
          <a:lstStyle/>
          <a:p>
            <a:pPr marL="0" indent="0">
              <a:buNone/>
            </a:pPr>
            <a:r>
              <a:rPr lang="en-US" b="1" dirty="0"/>
              <a:t>Abstract</a:t>
            </a:r>
            <a:r>
              <a:rPr lang="en-US" sz="2800" b="1" dirty="0"/>
              <a:t> </a:t>
            </a:r>
            <a:endParaRPr lang="en-US" sz="2800" dirty="0"/>
          </a:p>
          <a:p>
            <a:r>
              <a:rPr lang="en-US" sz="2800" dirty="0"/>
              <a:t>Balance the need of learners for a valuable short-term experience while contributing to meeting the health needs and priorities of local under-resourced communities</a:t>
            </a:r>
          </a:p>
          <a:p>
            <a:r>
              <a:rPr lang="en-US" sz="2800" dirty="0"/>
              <a:t>Helping Babies Breathe, Helping Mothers Survive – Bleeding After Birth, Helping Mothers Survive – Preeclampsia and Eclampsia, and WHO and USAID Early Infant Male Circumcision Training Package, used by WVU Rural Family Medicine Residency Program as a strong educational experience while meeting the needs and health development priorities of local communities, working within the existing system to build capacity and strengthen the healthcare system, contributing to long term improvement</a:t>
            </a:r>
          </a:p>
          <a:p>
            <a:r>
              <a:rPr lang="en-US" sz="2800" dirty="0"/>
              <a:t>Family medicine residents used training and simulation models to teach specific and practical skills to local providers to maximize their own global health experience while moving the health of under-resourced and underserved populations forward toward specific global health goals.</a:t>
            </a:r>
          </a:p>
          <a:p>
            <a:pPr lvl="1">
              <a:lnSpc>
                <a:spcPct val="100000"/>
              </a:lnSpc>
              <a:spcBef>
                <a:spcPts val="0"/>
              </a:spcBef>
            </a:pPr>
            <a:endParaRPr lang="en-US" sz="2800" dirty="0">
              <a:solidFill>
                <a:srgbClr val="444444"/>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C4A1F2D-36F8-4E6E-84FD-C42F1FBEE1EB}"/>
              </a:ext>
            </a:extLst>
          </p:cNvPr>
          <p:cNvSpPr>
            <a:spLocks noGrp="1"/>
          </p:cNvSpPr>
          <p:nvPr>
            <p:ph type="sldNum" sz="quarter" idx="10"/>
          </p:nvPr>
        </p:nvSpPr>
        <p:spPr>
          <a:xfrm>
            <a:off x="1636778" y="7540517"/>
            <a:ext cx="457059" cy="504595"/>
          </a:xfrm>
        </p:spPr>
        <p:txBody>
          <a:bodyPr/>
          <a:lstStyle/>
          <a:p>
            <a:fld id="{B2B613A9-0196-4103-A730-64D9B0C7CDAE}" type="slidenum">
              <a:rPr lang="en-US" smtClean="0"/>
              <a:t>3</a:t>
            </a:fld>
            <a:endParaRPr lang="en-US" dirty="0"/>
          </a:p>
        </p:txBody>
      </p:sp>
    </p:spTree>
    <p:extLst>
      <p:ext uri="{BB962C8B-B14F-4D97-AF65-F5344CB8AC3E}">
        <p14:creationId xmlns:p14="http://schemas.microsoft.com/office/powerpoint/2010/main" val="3980901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2B613A9-0196-4103-A730-64D9B0C7CDAE}" type="slidenum">
              <a:rPr lang="en-US" smtClean="0"/>
              <a:pPr/>
              <a:t>30</a:t>
            </a:fld>
            <a:endParaRPr lang="en-US" dirty="0"/>
          </a:p>
        </p:txBody>
      </p:sp>
      <p:pic>
        <p:nvPicPr>
          <p:cNvPr id="6" name="Picture 5" descr="Screen Shot 2018-09-14 at 7.18.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202" y="249594"/>
            <a:ext cx="10629900" cy="6769100"/>
          </a:xfrm>
          <a:prstGeom prst="rect">
            <a:avLst/>
          </a:prstGeom>
        </p:spPr>
      </p:pic>
    </p:spTree>
    <p:extLst>
      <p:ext uri="{BB962C8B-B14F-4D97-AF65-F5344CB8AC3E}">
        <p14:creationId xmlns:p14="http://schemas.microsoft.com/office/powerpoint/2010/main" val="549785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31</a:t>
            </a:fld>
            <a:endParaRPr lang="en-US" dirty="0"/>
          </a:p>
        </p:txBody>
      </p:sp>
      <p:pic>
        <p:nvPicPr>
          <p:cNvPr id="3" name="Picture 2" descr="Screen Shot 2018-09-14 at 7.21.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187" y="0"/>
            <a:ext cx="10833100" cy="7302500"/>
          </a:xfrm>
          <a:prstGeom prst="rect">
            <a:avLst/>
          </a:prstGeom>
        </p:spPr>
      </p:pic>
    </p:spTree>
    <p:extLst>
      <p:ext uri="{BB962C8B-B14F-4D97-AF65-F5344CB8AC3E}">
        <p14:creationId xmlns:p14="http://schemas.microsoft.com/office/powerpoint/2010/main" val="1023881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32</a:t>
            </a:fld>
            <a:endParaRPr lang="en-US" dirty="0"/>
          </a:p>
        </p:txBody>
      </p:sp>
      <p:pic>
        <p:nvPicPr>
          <p:cNvPr id="3" name="Picture 2" descr="Screen Shot 2018-09-14 at 7.24.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45" y="994514"/>
            <a:ext cx="7816384" cy="5408203"/>
          </a:xfrm>
          <a:prstGeom prst="rect">
            <a:avLst/>
          </a:prstGeom>
        </p:spPr>
      </p:pic>
      <p:pic>
        <p:nvPicPr>
          <p:cNvPr id="4" name="Picture 3" descr="Screen Shot 2018-09-14 at 7.23.44 AM.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8106890" y="720999"/>
            <a:ext cx="5942043" cy="5521487"/>
          </a:xfrm>
          <a:prstGeom prst="rect">
            <a:avLst/>
          </a:prstGeom>
        </p:spPr>
      </p:pic>
    </p:spTree>
    <p:extLst>
      <p:ext uri="{BB962C8B-B14F-4D97-AF65-F5344CB8AC3E}">
        <p14:creationId xmlns:p14="http://schemas.microsoft.com/office/powerpoint/2010/main" val="2372171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33</a:t>
            </a:fld>
            <a:endParaRPr lang="en-US" dirty="0"/>
          </a:p>
        </p:txBody>
      </p:sp>
      <p:pic>
        <p:nvPicPr>
          <p:cNvPr id="3" name="Picture 2" descr="IMGP043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8088" y="0"/>
            <a:ext cx="10792377" cy="7194918"/>
          </a:xfrm>
          <a:prstGeom prst="rect">
            <a:avLst/>
          </a:prstGeom>
        </p:spPr>
      </p:pic>
    </p:spTree>
    <p:extLst>
      <p:ext uri="{BB962C8B-B14F-4D97-AF65-F5344CB8AC3E}">
        <p14:creationId xmlns:p14="http://schemas.microsoft.com/office/powerpoint/2010/main" val="1012136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34</a:t>
            </a:fld>
            <a:endParaRPr lang="en-US" dirty="0"/>
          </a:p>
        </p:txBody>
      </p:sp>
      <p:pic>
        <p:nvPicPr>
          <p:cNvPr id="3" name="Picture 2" descr="Screen Shot 2018-09-14 at 7.29.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5579" y="184095"/>
            <a:ext cx="9388152" cy="6991703"/>
          </a:xfrm>
          <a:prstGeom prst="rect">
            <a:avLst/>
          </a:prstGeom>
        </p:spPr>
      </p:pic>
    </p:spTree>
    <p:extLst>
      <p:ext uri="{BB962C8B-B14F-4D97-AF65-F5344CB8AC3E}">
        <p14:creationId xmlns:p14="http://schemas.microsoft.com/office/powerpoint/2010/main" val="2843858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243840" y="7658100"/>
            <a:ext cx="853440" cy="571500"/>
          </a:xfrm>
          <a:prstGeom prst="rect">
            <a:avLst/>
          </a:prstGeom>
        </p:spPr>
        <p:txBody>
          <a:bodyPr/>
          <a:lstStyle/>
          <a:p>
            <a:fld id="{BF25531C-F3B7-4618-9A07-E14445AD441B}" type="slidenum">
              <a:rPr lang="en-US" smtClean="0"/>
              <a:pPr/>
              <a:t>35</a:t>
            </a:fld>
            <a:endParaRPr lang="en-US"/>
          </a:p>
        </p:txBody>
      </p:sp>
      <p:pic>
        <p:nvPicPr>
          <p:cNvPr id="5" name="Picture 4"/>
          <p:cNvPicPr>
            <a:picLocks noChangeAspect="1"/>
          </p:cNvPicPr>
          <p:nvPr/>
        </p:nvPicPr>
        <p:blipFill>
          <a:blip r:embed="rId2"/>
          <a:stretch>
            <a:fillRect/>
          </a:stretch>
        </p:blipFill>
        <p:spPr>
          <a:xfrm>
            <a:off x="1584960" y="182880"/>
            <a:ext cx="11704320" cy="7029588"/>
          </a:xfrm>
          <a:prstGeom prst="rect">
            <a:avLst/>
          </a:prstGeom>
        </p:spPr>
      </p:pic>
    </p:spTree>
    <p:extLst>
      <p:ext uri="{BB962C8B-B14F-4D97-AF65-F5344CB8AC3E}">
        <p14:creationId xmlns:p14="http://schemas.microsoft.com/office/powerpoint/2010/main" val="519107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74320"/>
            <a:ext cx="13533120" cy="1152526"/>
          </a:xfrm>
        </p:spPr>
        <p:txBody>
          <a:bodyPr>
            <a:normAutofit/>
          </a:bodyPr>
          <a:lstStyle/>
          <a:p>
            <a:r>
              <a:rPr lang="en-US" dirty="0"/>
              <a:t>Mama Natalie &amp; NEO NATALIE</a:t>
            </a:r>
          </a:p>
        </p:txBody>
      </p:sp>
      <p:sp>
        <p:nvSpPr>
          <p:cNvPr id="4" name="Slide Number Placeholder 3"/>
          <p:cNvSpPr>
            <a:spLocks noGrp="1"/>
          </p:cNvSpPr>
          <p:nvPr>
            <p:ph type="sldNum" sz="quarter" idx="4294967295"/>
          </p:nvPr>
        </p:nvSpPr>
        <p:spPr>
          <a:xfrm>
            <a:off x="243840" y="7658100"/>
            <a:ext cx="853440" cy="571500"/>
          </a:xfrm>
          <a:prstGeom prst="rect">
            <a:avLst/>
          </a:prstGeom>
        </p:spPr>
        <p:txBody>
          <a:bodyPr/>
          <a:lstStyle/>
          <a:p>
            <a:fld id="{BF25531C-F3B7-4618-9A07-E14445AD441B}" type="slidenum">
              <a:rPr lang="en-US" smtClean="0"/>
              <a:pPr/>
              <a:t>36</a:t>
            </a:fld>
            <a:endParaRPr lang="en-US"/>
          </a:p>
        </p:txBody>
      </p:sp>
      <p:pic>
        <p:nvPicPr>
          <p:cNvPr id="6" name="Picture 5"/>
          <p:cNvPicPr>
            <a:picLocks noChangeAspect="1"/>
          </p:cNvPicPr>
          <p:nvPr/>
        </p:nvPicPr>
        <p:blipFill>
          <a:blip r:embed="rId2"/>
          <a:stretch>
            <a:fillRect/>
          </a:stretch>
        </p:blipFill>
        <p:spPr>
          <a:xfrm>
            <a:off x="1828800" y="1463040"/>
            <a:ext cx="11358880" cy="5760720"/>
          </a:xfrm>
          <a:prstGeom prst="rect">
            <a:avLst/>
          </a:prstGeom>
        </p:spPr>
      </p:pic>
    </p:spTree>
    <p:extLst>
      <p:ext uri="{BB962C8B-B14F-4D97-AF65-F5344CB8AC3E}">
        <p14:creationId xmlns:p14="http://schemas.microsoft.com/office/powerpoint/2010/main" val="654867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182880"/>
            <a:ext cx="13533120" cy="1061086"/>
          </a:xfrm>
        </p:spPr>
        <p:txBody>
          <a:bodyPr/>
          <a:lstStyle/>
          <a:p>
            <a:r>
              <a:rPr lang="en-US" dirty="0"/>
              <a:t>Mama U</a:t>
            </a:r>
          </a:p>
        </p:txBody>
      </p:sp>
      <p:sp>
        <p:nvSpPr>
          <p:cNvPr id="4" name="Slide Number Placeholder 3"/>
          <p:cNvSpPr>
            <a:spLocks noGrp="1"/>
          </p:cNvSpPr>
          <p:nvPr>
            <p:ph type="sldNum" sz="quarter" idx="4294967295"/>
          </p:nvPr>
        </p:nvSpPr>
        <p:spPr>
          <a:xfrm>
            <a:off x="243840" y="7658100"/>
            <a:ext cx="853440" cy="571500"/>
          </a:xfrm>
          <a:prstGeom prst="rect">
            <a:avLst/>
          </a:prstGeom>
        </p:spPr>
        <p:txBody>
          <a:bodyPr/>
          <a:lstStyle/>
          <a:p>
            <a:fld id="{BF25531C-F3B7-4618-9A07-E14445AD441B}" type="slidenum">
              <a:rPr lang="en-US" smtClean="0"/>
              <a:pPr/>
              <a:t>37</a:t>
            </a:fld>
            <a:endParaRPr lang="en-US"/>
          </a:p>
        </p:txBody>
      </p:sp>
      <p:pic>
        <p:nvPicPr>
          <p:cNvPr id="5" name="Picture 4"/>
          <p:cNvPicPr>
            <a:picLocks noChangeAspect="1"/>
          </p:cNvPicPr>
          <p:nvPr/>
        </p:nvPicPr>
        <p:blipFill>
          <a:blip r:embed="rId2"/>
          <a:stretch>
            <a:fillRect/>
          </a:stretch>
        </p:blipFill>
        <p:spPr>
          <a:xfrm>
            <a:off x="1041613" y="1371601"/>
            <a:ext cx="12207026" cy="5931769"/>
          </a:xfrm>
          <a:prstGeom prst="rect">
            <a:avLst/>
          </a:prstGeom>
        </p:spPr>
      </p:pic>
    </p:spTree>
    <p:extLst>
      <p:ext uri="{BB962C8B-B14F-4D97-AF65-F5344CB8AC3E}">
        <p14:creationId xmlns:p14="http://schemas.microsoft.com/office/powerpoint/2010/main" val="1445424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P134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3049" y="4787"/>
            <a:ext cx="4824667" cy="7236999"/>
          </a:xfrm>
          <a:prstGeom prst="rect">
            <a:avLst/>
          </a:prstGeom>
        </p:spPr>
      </p:pic>
      <p:pic>
        <p:nvPicPr>
          <p:cNvPr id="5" name="Picture 4" descr="IMGP177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595536" y="1211752"/>
            <a:ext cx="7241786" cy="4827857"/>
          </a:xfrm>
          <a:prstGeom prst="rect">
            <a:avLst/>
          </a:prstGeom>
          <a:noFill/>
          <a:ln>
            <a:noFill/>
          </a:ln>
        </p:spPr>
      </p:pic>
    </p:spTree>
    <p:extLst>
      <p:ext uri="{BB962C8B-B14F-4D97-AF65-F5344CB8AC3E}">
        <p14:creationId xmlns:p14="http://schemas.microsoft.com/office/powerpoint/2010/main" val="4078299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243840" y="7658100"/>
            <a:ext cx="853440" cy="571500"/>
          </a:xfrm>
          <a:prstGeom prst="rect">
            <a:avLst/>
          </a:prstGeom>
        </p:spPr>
        <p:txBody>
          <a:bodyPr/>
          <a:lstStyle/>
          <a:p>
            <a:fld id="{BF25531C-F3B7-4618-9A07-E14445AD441B}" type="slidenum">
              <a:rPr lang="en-US" smtClean="0"/>
              <a:pPr/>
              <a:t>39</a:t>
            </a:fld>
            <a:endParaRPr lang="en-US"/>
          </a:p>
        </p:txBody>
      </p:sp>
      <p:pic>
        <p:nvPicPr>
          <p:cNvPr id="5" name="Picture 4"/>
          <p:cNvPicPr>
            <a:picLocks noChangeAspect="1"/>
          </p:cNvPicPr>
          <p:nvPr/>
        </p:nvPicPr>
        <p:blipFill>
          <a:blip r:embed="rId2"/>
          <a:stretch>
            <a:fillRect/>
          </a:stretch>
        </p:blipFill>
        <p:spPr>
          <a:xfrm>
            <a:off x="853440" y="23438"/>
            <a:ext cx="13045440" cy="7200323"/>
          </a:xfrm>
          <a:prstGeom prst="rect">
            <a:avLst/>
          </a:prstGeom>
        </p:spPr>
      </p:pic>
      <p:sp>
        <p:nvSpPr>
          <p:cNvPr id="2" name="TextBox 1"/>
          <p:cNvSpPr txBox="1"/>
          <p:nvPr/>
        </p:nvSpPr>
        <p:spPr>
          <a:xfrm>
            <a:off x="5233389" y="7589521"/>
            <a:ext cx="9397011" cy="655118"/>
          </a:xfrm>
          <a:prstGeom prst="rect">
            <a:avLst/>
          </a:prstGeom>
          <a:noFill/>
        </p:spPr>
        <p:txBody>
          <a:bodyPr wrap="square" lIns="130622" tIns="65311" rIns="130622" bIns="65311" rtlCol="0">
            <a:spAutoFit/>
          </a:bodyPr>
          <a:lstStyle/>
          <a:p>
            <a:r>
              <a:rPr lang="en-US" sz="3400" dirty="0"/>
              <a:t>ALSO and Global ALSO (both modified)</a:t>
            </a:r>
          </a:p>
        </p:txBody>
      </p:sp>
    </p:spTree>
    <p:extLst>
      <p:ext uri="{BB962C8B-B14F-4D97-AF65-F5344CB8AC3E}">
        <p14:creationId xmlns:p14="http://schemas.microsoft.com/office/powerpoint/2010/main" val="3486137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1"/>
            <a:ext cx="12618720" cy="842009"/>
          </a:xfrm>
        </p:spPr>
        <p:txBody>
          <a:bodyPr/>
          <a:lstStyle/>
          <a:p>
            <a:r>
              <a:rPr lang="en-US" dirty="0"/>
              <a:t>Learning Objectives</a:t>
            </a:r>
          </a:p>
        </p:txBody>
      </p:sp>
      <p:sp>
        <p:nvSpPr>
          <p:cNvPr id="3" name="Content Placeholder 2"/>
          <p:cNvSpPr>
            <a:spLocks noGrp="1"/>
          </p:cNvSpPr>
          <p:nvPr>
            <p:ph idx="1"/>
          </p:nvPr>
        </p:nvSpPr>
        <p:spPr>
          <a:xfrm>
            <a:off x="1028700" y="1316618"/>
            <a:ext cx="12618720" cy="5987151"/>
          </a:xfrm>
        </p:spPr>
        <p:txBody>
          <a:bodyPr/>
          <a:lstStyle/>
          <a:p>
            <a:pPr marL="514350" lvl="0" indent="-514350">
              <a:buFont typeface="+mj-lt"/>
              <a:buAutoNum type="arabicPeriod"/>
            </a:pPr>
            <a:r>
              <a:rPr lang="en-US" sz="2800" dirty="0"/>
              <a:t>Participants will be able to articulate the practical and ethical challenges of global health resident and medical student experiences vis a vis the needs and priorities of local under-resource communities and populations</a:t>
            </a:r>
          </a:p>
          <a:p>
            <a:pPr marL="514350" lvl="0" indent="-514350">
              <a:buFont typeface="+mj-lt"/>
              <a:buAutoNum type="arabicPeriod"/>
            </a:pPr>
            <a:r>
              <a:rPr lang="en-US" sz="2800" dirty="0"/>
              <a:t>Participants will be able to describe and use various collaborative models that can be used by global health graduate and undergraduate medical and education programs for teaching neonatal resuscitation skills, maternal survival skills, and early infant male circumcisions for building health care provider capacity, meeting local health needs, and meeting global health targets while providing a valuable global health experience for resident and medical student learners</a:t>
            </a:r>
          </a:p>
          <a:p>
            <a:pPr marL="514350" lvl="0" indent="-514350">
              <a:buFont typeface="+mj-lt"/>
              <a:buAutoNum type="arabicPeriod"/>
            </a:pPr>
            <a:r>
              <a:rPr lang="en-US" sz="2800" dirty="0"/>
              <a:t>Participants will be able to identify barriers and techniques to implementing these global health learning and teaching models and capacity building programs in resource poor environments and how to overcome these</a:t>
            </a:r>
            <a:r>
              <a:rPr lang="en-US" sz="2800" i="1" dirty="0"/>
              <a:t> </a:t>
            </a:r>
            <a:endParaRPr lang="en-US" sz="2800"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4</a:t>
            </a:fld>
            <a:endParaRPr lang="en-US" dirty="0"/>
          </a:p>
        </p:txBody>
      </p:sp>
    </p:spTree>
    <p:extLst>
      <p:ext uri="{BB962C8B-B14F-4D97-AF65-F5344CB8AC3E}">
        <p14:creationId xmlns:p14="http://schemas.microsoft.com/office/powerpoint/2010/main" val="2128719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40</a:t>
            </a:fld>
            <a:endParaRPr lang="en-US" dirty="0"/>
          </a:p>
        </p:txBody>
      </p:sp>
      <p:pic>
        <p:nvPicPr>
          <p:cNvPr id="3" name="Picture 2" descr="Screen Shot 2018-09-14 at 7.35.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080" y="122401"/>
            <a:ext cx="10502900" cy="6997700"/>
          </a:xfrm>
          <a:prstGeom prst="rect">
            <a:avLst/>
          </a:prstGeom>
        </p:spPr>
      </p:pic>
    </p:spTree>
    <p:extLst>
      <p:ext uri="{BB962C8B-B14F-4D97-AF65-F5344CB8AC3E}">
        <p14:creationId xmlns:p14="http://schemas.microsoft.com/office/powerpoint/2010/main" val="272782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41</a:t>
            </a:fld>
            <a:endParaRPr lang="en-US" dirty="0"/>
          </a:p>
        </p:txBody>
      </p:sp>
      <p:pic>
        <p:nvPicPr>
          <p:cNvPr id="3" name="Picture 2" descr="Screen Shot 2018-09-14 at 7.36.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0387" y="183602"/>
            <a:ext cx="8511841" cy="6946563"/>
          </a:xfrm>
          <a:prstGeom prst="rect">
            <a:avLst/>
          </a:prstGeom>
        </p:spPr>
      </p:pic>
    </p:spTree>
    <p:extLst>
      <p:ext uri="{BB962C8B-B14F-4D97-AF65-F5344CB8AC3E}">
        <p14:creationId xmlns:p14="http://schemas.microsoft.com/office/powerpoint/2010/main" val="3910763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42</a:t>
            </a:fld>
            <a:endParaRPr lang="en-US" dirty="0"/>
          </a:p>
        </p:txBody>
      </p:sp>
      <p:pic>
        <p:nvPicPr>
          <p:cNvPr id="4" name="Picture 3" descr="Screen Shot 2018-09-14 at 9.29.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0" y="88900"/>
            <a:ext cx="6604372" cy="7073718"/>
          </a:xfrm>
          <a:prstGeom prst="rect">
            <a:avLst/>
          </a:prstGeom>
        </p:spPr>
      </p:pic>
    </p:spTree>
    <p:extLst>
      <p:ext uri="{BB962C8B-B14F-4D97-AF65-F5344CB8AC3E}">
        <p14:creationId xmlns:p14="http://schemas.microsoft.com/office/powerpoint/2010/main" val="14080337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43</a:t>
            </a:fld>
            <a:endParaRPr lang="en-US" dirty="0"/>
          </a:p>
        </p:txBody>
      </p:sp>
      <p:pic>
        <p:nvPicPr>
          <p:cNvPr id="3" name="Picture 2" descr="Manual infant MC local anesthes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977" y="306003"/>
            <a:ext cx="4603238" cy="6507642"/>
          </a:xfrm>
          <a:prstGeom prst="rect">
            <a:avLst/>
          </a:prstGeom>
        </p:spPr>
      </p:pic>
      <p:pic>
        <p:nvPicPr>
          <p:cNvPr id="4" name="Picture 3" descr="Manual infant MC local anesthesia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528" y="413107"/>
            <a:ext cx="4578017" cy="6471988"/>
          </a:xfrm>
          <a:prstGeom prst="rect">
            <a:avLst/>
          </a:prstGeom>
        </p:spPr>
      </p:pic>
    </p:spTree>
    <p:extLst>
      <p:ext uri="{BB962C8B-B14F-4D97-AF65-F5344CB8AC3E}">
        <p14:creationId xmlns:p14="http://schemas.microsoft.com/office/powerpoint/2010/main" val="16921020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44</a:t>
            </a:fld>
            <a:endParaRPr lang="en-US" dirty="0"/>
          </a:p>
        </p:txBody>
      </p:sp>
      <p:pic>
        <p:nvPicPr>
          <p:cNvPr id="3" name="Picture 2" descr="Manual infant MC local anesthesia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020" y="198905"/>
            <a:ext cx="4924345" cy="6961594"/>
          </a:xfrm>
          <a:prstGeom prst="rect">
            <a:avLst/>
          </a:prstGeom>
        </p:spPr>
      </p:pic>
      <p:pic>
        <p:nvPicPr>
          <p:cNvPr id="4" name="Picture 3" descr="Manual infant MC local anesthesia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4079" y="168303"/>
            <a:ext cx="4848587" cy="6854494"/>
          </a:xfrm>
          <a:prstGeom prst="rect">
            <a:avLst/>
          </a:prstGeom>
        </p:spPr>
      </p:pic>
    </p:spTree>
    <p:extLst>
      <p:ext uri="{BB962C8B-B14F-4D97-AF65-F5344CB8AC3E}">
        <p14:creationId xmlns:p14="http://schemas.microsoft.com/office/powerpoint/2010/main" val="240400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005840" y="168302"/>
            <a:ext cx="6217920" cy="7244055"/>
          </a:xfrm>
        </p:spPr>
        <p:txBody>
          <a:bodyPr/>
          <a:lstStyle/>
          <a:p>
            <a:r>
              <a:rPr lang="en-US" dirty="0">
                <a:solidFill>
                  <a:srgbClr val="EFA016"/>
                </a:solidFill>
                <a:latin typeface="MyriadPro"/>
              </a:rPr>
              <a:t>Chapter 1: </a:t>
            </a:r>
            <a:r>
              <a:rPr lang="en-US" dirty="0">
                <a:latin typeface="MyriadPro"/>
              </a:rPr>
              <a:t>Male circumcision introduction </a:t>
            </a:r>
            <a:endParaRPr lang="en-US" dirty="0">
              <a:solidFill>
                <a:srgbClr val="EFA016"/>
              </a:solidFill>
              <a:latin typeface="MyriadPro"/>
            </a:endParaRPr>
          </a:p>
          <a:p>
            <a:r>
              <a:rPr lang="en-US" dirty="0">
                <a:solidFill>
                  <a:srgbClr val="EFA016"/>
                </a:solidFill>
                <a:latin typeface="MyriadPro"/>
              </a:rPr>
              <a:t> Chapter 2: </a:t>
            </a:r>
            <a:r>
              <a:rPr lang="en-US" dirty="0">
                <a:latin typeface="MyriadPro"/>
              </a:rPr>
              <a:t>Overview of facility and equipment requirements</a:t>
            </a:r>
          </a:p>
          <a:p>
            <a:r>
              <a:rPr lang="en-US" dirty="0">
                <a:solidFill>
                  <a:srgbClr val="EFA016"/>
                </a:solidFill>
                <a:latin typeface="MyriadPro"/>
              </a:rPr>
              <a:t>Chapter 3: </a:t>
            </a:r>
            <a:r>
              <a:rPr lang="en-US" dirty="0">
                <a:latin typeface="MyriadPro"/>
              </a:rPr>
              <a:t>Group education and individual </a:t>
            </a:r>
            <a:r>
              <a:rPr lang="en-US" dirty="0" err="1">
                <a:latin typeface="MyriadPro"/>
              </a:rPr>
              <a:t>counselling</a:t>
            </a:r>
            <a:r>
              <a:rPr lang="en-US" dirty="0">
                <a:latin typeface="MyriadPro"/>
              </a:rPr>
              <a:t> </a:t>
            </a:r>
            <a:endParaRPr lang="en-US" dirty="0">
              <a:solidFill>
                <a:srgbClr val="EFA016"/>
              </a:solidFill>
              <a:latin typeface="MyriadPro"/>
            </a:endParaRPr>
          </a:p>
          <a:p>
            <a:r>
              <a:rPr lang="en-US" dirty="0">
                <a:solidFill>
                  <a:srgbClr val="EFA016"/>
                </a:solidFill>
                <a:latin typeface="MyriadPro"/>
              </a:rPr>
              <a:t>Chapter 4: </a:t>
            </a:r>
            <a:r>
              <a:rPr lang="en-US" dirty="0">
                <a:latin typeface="MyriadPro"/>
              </a:rPr>
              <a:t>Screening for early infant male circumcision</a:t>
            </a:r>
          </a:p>
          <a:p>
            <a:r>
              <a:rPr lang="en-US" dirty="0">
                <a:solidFill>
                  <a:srgbClr val="EFA016"/>
                </a:solidFill>
                <a:latin typeface="MyriadPro"/>
              </a:rPr>
              <a:t>Chapter 5: </a:t>
            </a:r>
            <a:r>
              <a:rPr lang="en-US" dirty="0">
                <a:latin typeface="MyriadPro"/>
              </a:rPr>
              <a:t>Overview of </a:t>
            </a:r>
            <a:r>
              <a:rPr lang="en-US" dirty="0" err="1">
                <a:latin typeface="MyriadPro"/>
              </a:rPr>
              <a:t>anaesthesia</a:t>
            </a:r>
            <a:endParaRPr lang="en-US" dirty="0">
              <a:latin typeface="MyriadPro"/>
            </a:endParaRPr>
          </a:p>
          <a:p>
            <a:r>
              <a:rPr lang="en-US" dirty="0">
                <a:solidFill>
                  <a:srgbClr val="EFA016"/>
                </a:solidFill>
                <a:latin typeface="MyriadPro"/>
              </a:rPr>
              <a:t>Chapter 6: </a:t>
            </a:r>
            <a:r>
              <a:rPr lang="en-US" dirty="0">
                <a:latin typeface="MyriadPro"/>
              </a:rPr>
              <a:t>Procedure preparation</a:t>
            </a:r>
          </a:p>
          <a:p>
            <a:r>
              <a:rPr lang="en-US" dirty="0">
                <a:solidFill>
                  <a:srgbClr val="EFA016"/>
                </a:solidFill>
                <a:latin typeface="MyriadPro"/>
              </a:rPr>
              <a:t>Chapter 7: </a:t>
            </a:r>
            <a:r>
              <a:rPr lang="en-US" dirty="0">
                <a:latin typeface="MyriadPro"/>
              </a:rPr>
              <a:t>Overview of surgical devices </a:t>
            </a:r>
            <a:endParaRPr lang="en-US" dirty="0">
              <a:solidFill>
                <a:srgbClr val="EFA016"/>
              </a:solidFill>
              <a:latin typeface="MyriadPro"/>
            </a:endParaRPr>
          </a:p>
          <a:p>
            <a:endParaRPr lang="en-US" dirty="0"/>
          </a:p>
        </p:txBody>
      </p:sp>
      <p:sp>
        <p:nvSpPr>
          <p:cNvPr id="10" name="Content Placeholder 9"/>
          <p:cNvSpPr>
            <a:spLocks noGrp="1"/>
          </p:cNvSpPr>
          <p:nvPr>
            <p:ph sz="half" idx="2"/>
          </p:nvPr>
        </p:nvSpPr>
        <p:spPr>
          <a:xfrm>
            <a:off x="7406640" y="198903"/>
            <a:ext cx="6217920" cy="7213454"/>
          </a:xfrm>
        </p:spPr>
        <p:txBody>
          <a:bodyPr/>
          <a:lstStyle/>
          <a:p>
            <a:r>
              <a:rPr lang="en-US" dirty="0">
                <a:solidFill>
                  <a:srgbClr val="EFA016"/>
                </a:solidFill>
                <a:latin typeface="MyriadPro"/>
              </a:rPr>
              <a:t>Chapter 8: </a:t>
            </a:r>
            <a:r>
              <a:rPr lang="en-US" dirty="0">
                <a:latin typeface="MyriadPro"/>
              </a:rPr>
              <a:t>Surgical techniques</a:t>
            </a:r>
          </a:p>
          <a:p>
            <a:r>
              <a:rPr lang="en-US" dirty="0">
                <a:solidFill>
                  <a:srgbClr val="EFA016"/>
                </a:solidFill>
                <a:latin typeface="MyriadPro"/>
              </a:rPr>
              <a:t>Chapter 9: </a:t>
            </a:r>
            <a:r>
              <a:rPr lang="en-US" dirty="0">
                <a:latin typeface="MyriadPro"/>
              </a:rPr>
              <a:t>Postoperative care</a:t>
            </a:r>
          </a:p>
          <a:p>
            <a:r>
              <a:rPr lang="en-US" dirty="0">
                <a:solidFill>
                  <a:srgbClr val="EFA016"/>
                </a:solidFill>
                <a:latin typeface="MyriadPro"/>
              </a:rPr>
              <a:t>Chapter 10: </a:t>
            </a:r>
            <a:r>
              <a:rPr lang="en-US" dirty="0">
                <a:latin typeface="MyriadPro"/>
              </a:rPr>
              <a:t>Postoperative complications</a:t>
            </a:r>
          </a:p>
          <a:p>
            <a:r>
              <a:rPr lang="en-US" dirty="0">
                <a:solidFill>
                  <a:srgbClr val="EFA016"/>
                </a:solidFill>
                <a:latin typeface="MyriadPro"/>
              </a:rPr>
              <a:t>Chapter 11: </a:t>
            </a:r>
            <a:r>
              <a:rPr lang="en-US" dirty="0">
                <a:latin typeface="MyriadPro"/>
              </a:rPr>
              <a:t>Standard precautions and instrument processing</a:t>
            </a:r>
          </a:p>
          <a:p>
            <a:r>
              <a:rPr lang="en-US" dirty="0">
                <a:solidFill>
                  <a:srgbClr val="EFA016"/>
                </a:solidFill>
                <a:latin typeface="MyriadPro"/>
              </a:rPr>
              <a:t>Chapter 12: </a:t>
            </a:r>
            <a:r>
              <a:rPr lang="en-US" dirty="0">
                <a:latin typeface="MyriadPro"/>
              </a:rPr>
              <a:t>Introduction to monitoring and evaluation</a:t>
            </a:r>
            <a:r>
              <a:rPr lang="en-US" dirty="0">
                <a:solidFill>
                  <a:srgbClr val="EFA016"/>
                </a:solidFill>
                <a:latin typeface="MyriadPro"/>
              </a:rPr>
              <a:t> </a:t>
            </a:r>
            <a:endParaRPr lang="en-US" dirty="0"/>
          </a:p>
          <a:p>
            <a:r>
              <a:rPr lang="en-US" dirty="0">
                <a:solidFill>
                  <a:srgbClr val="EFA016"/>
                </a:solidFill>
                <a:latin typeface="MyriadPro"/>
              </a:rPr>
              <a:t>Chapter 13: </a:t>
            </a:r>
            <a:r>
              <a:rPr lang="en-US" dirty="0">
                <a:latin typeface="MyriadPro"/>
              </a:rPr>
              <a:t>Early infant male circumcision service delivery</a:t>
            </a:r>
            <a:br>
              <a:rPr lang="en-US" dirty="0">
                <a:latin typeface="MyriadPro"/>
              </a:rPr>
            </a:br>
            <a:r>
              <a:rPr lang="en-US" dirty="0">
                <a:latin typeface="MyriadPro"/>
              </a:rPr>
              <a:t>and </a:t>
            </a:r>
            <a:r>
              <a:rPr lang="en-US" dirty="0" err="1">
                <a:latin typeface="MyriadPro"/>
              </a:rPr>
              <a:t>programme</a:t>
            </a:r>
            <a:r>
              <a:rPr lang="en-US" dirty="0">
                <a:latin typeface="MyriadPro"/>
              </a:rPr>
              <a:t> management </a:t>
            </a:r>
            <a:endParaRPr lang="en-US" dirty="0"/>
          </a:p>
          <a:p>
            <a:endParaRPr lang="en-US" dirty="0"/>
          </a:p>
        </p:txBody>
      </p:sp>
      <p:sp>
        <p:nvSpPr>
          <p:cNvPr id="2" name="Slide Number Placeholder 1"/>
          <p:cNvSpPr>
            <a:spLocks noGrp="1"/>
          </p:cNvSpPr>
          <p:nvPr>
            <p:ph type="sldNum" sz="quarter" idx="10"/>
          </p:nvPr>
        </p:nvSpPr>
        <p:spPr/>
        <p:txBody>
          <a:bodyPr/>
          <a:lstStyle/>
          <a:p>
            <a:fld id="{B2B613A9-0196-4103-A730-64D9B0C7CDAE}" type="slidenum">
              <a:rPr lang="en-US" smtClean="0"/>
              <a:pPr/>
              <a:t>45</a:t>
            </a:fld>
            <a:endParaRPr lang="en-US" dirty="0"/>
          </a:p>
        </p:txBody>
      </p:sp>
    </p:spTree>
    <p:extLst>
      <p:ext uri="{BB962C8B-B14F-4D97-AF65-F5344CB8AC3E}">
        <p14:creationId xmlns:p14="http://schemas.microsoft.com/office/powerpoint/2010/main" val="2243388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959935" y="0"/>
            <a:ext cx="6217920" cy="7167554"/>
          </a:xfrm>
        </p:spPr>
        <p:txBody>
          <a:bodyPr/>
          <a:lstStyle/>
          <a:p>
            <a:r>
              <a:rPr lang="en-US" sz="2800" dirty="0">
                <a:solidFill>
                  <a:srgbClr val="EFA016"/>
                </a:solidFill>
                <a:latin typeface="MyriadPro"/>
              </a:rPr>
              <a:t>Annex 1: </a:t>
            </a:r>
            <a:r>
              <a:rPr lang="en-US" sz="2800" dirty="0">
                <a:latin typeface="MyriadPro"/>
              </a:rPr>
              <a:t>Sample checklist for early infant male circumcision equipment</a:t>
            </a:r>
          </a:p>
          <a:p>
            <a:r>
              <a:rPr lang="en-US" sz="2800" dirty="0">
                <a:solidFill>
                  <a:srgbClr val="EFA016"/>
                </a:solidFill>
                <a:latin typeface="MyriadPro"/>
              </a:rPr>
              <a:t>Annex 2: </a:t>
            </a:r>
            <a:r>
              <a:rPr lang="en-US" sz="2800" dirty="0">
                <a:latin typeface="MyriadPro"/>
              </a:rPr>
              <a:t>Sample information sheet for early infant male circumcision </a:t>
            </a:r>
            <a:endParaRPr lang="en-US" sz="2800" dirty="0">
              <a:solidFill>
                <a:srgbClr val="EFA016"/>
              </a:solidFill>
              <a:latin typeface="MyriadPro"/>
            </a:endParaRPr>
          </a:p>
          <a:p>
            <a:r>
              <a:rPr lang="en-US" sz="2800" dirty="0">
                <a:solidFill>
                  <a:srgbClr val="EFA016"/>
                </a:solidFill>
                <a:latin typeface="MyriadPro"/>
              </a:rPr>
              <a:t>Annex 3: </a:t>
            </a:r>
            <a:r>
              <a:rPr lang="en-US" sz="2800" dirty="0">
                <a:latin typeface="MyriadPro"/>
              </a:rPr>
              <a:t>Overview of </a:t>
            </a:r>
            <a:r>
              <a:rPr lang="en-US" sz="2800" dirty="0" err="1">
                <a:latin typeface="MyriadPro"/>
              </a:rPr>
              <a:t>counselling</a:t>
            </a:r>
            <a:r>
              <a:rPr lang="en-US" sz="2800" dirty="0">
                <a:latin typeface="MyriadPro"/>
              </a:rPr>
              <a:t> skills</a:t>
            </a:r>
          </a:p>
          <a:p>
            <a:r>
              <a:rPr lang="en-US" sz="2800" dirty="0">
                <a:solidFill>
                  <a:srgbClr val="EFA016"/>
                </a:solidFill>
                <a:latin typeface="MyriadPro"/>
              </a:rPr>
              <a:t>Annex 4: </a:t>
            </a:r>
            <a:r>
              <a:rPr lang="en-US" sz="2800" dirty="0">
                <a:latin typeface="MyriadPro"/>
              </a:rPr>
              <a:t>Sample client record form for early infant male circumcision</a:t>
            </a:r>
          </a:p>
          <a:p>
            <a:r>
              <a:rPr lang="en-US" sz="2800" dirty="0">
                <a:solidFill>
                  <a:srgbClr val="EFA016"/>
                </a:solidFill>
                <a:latin typeface="MyriadPro"/>
              </a:rPr>
              <a:t>Annex 5: </a:t>
            </a:r>
            <a:r>
              <a:rPr lang="en-US" sz="2800" dirty="0">
                <a:latin typeface="MyriadPro"/>
              </a:rPr>
              <a:t>Reported inducers of </a:t>
            </a:r>
            <a:r>
              <a:rPr lang="en-US" sz="2800" dirty="0" err="1">
                <a:latin typeface="MyriadPro"/>
              </a:rPr>
              <a:t>methaemoglobinaemia</a:t>
            </a:r>
            <a:endParaRPr lang="en-US" sz="2800" dirty="0">
              <a:latin typeface="MyriadPro"/>
            </a:endParaRPr>
          </a:p>
          <a:p>
            <a:r>
              <a:rPr lang="en-US" sz="2800" dirty="0">
                <a:solidFill>
                  <a:srgbClr val="EFA016"/>
                </a:solidFill>
                <a:latin typeface="MyriadPro"/>
              </a:rPr>
              <a:t>Annex 6: </a:t>
            </a:r>
            <a:r>
              <a:rPr lang="en-US" sz="2800" dirty="0">
                <a:latin typeface="MyriadPro"/>
              </a:rPr>
              <a:t>Sample checklist for early infant male circumcision procedure</a:t>
            </a:r>
          </a:p>
          <a:p>
            <a:r>
              <a:rPr lang="en-US" sz="2800" dirty="0">
                <a:solidFill>
                  <a:srgbClr val="EFA016"/>
                </a:solidFill>
                <a:latin typeface="MyriadPro"/>
              </a:rPr>
              <a:t>Annex 7: </a:t>
            </a:r>
            <a:r>
              <a:rPr lang="en-US" sz="2800" dirty="0">
                <a:latin typeface="MyriadPro"/>
              </a:rPr>
              <a:t>Sample consent form for early infant male circumcision</a:t>
            </a:r>
          </a:p>
          <a:p>
            <a:r>
              <a:rPr lang="en-US" sz="2800" dirty="0">
                <a:solidFill>
                  <a:srgbClr val="EFA016"/>
                </a:solidFill>
                <a:latin typeface="MyriadPro"/>
              </a:rPr>
              <a:t>Annex 8: </a:t>
            </a:r>
            <a:r>
              <a:rPr lang="en-US" sz="2800" dirty="0">
                <a:latin typeface="MyriadPro"/>
              </a:rPr>
              <a:t>Sample documentation form for early infant male</a:t>
            </a:r>
            <a:br>
              <a:rPr lang="en-US" sz="2800" dirty="0">
                <a:latin typeface="MyriadPro"/>
              </a:rPr>
            </a:br>
            <a:r>
              <a:rPr lang="en-US" sz="2800" dirty="0">
                <a:latin typeface="MyriadPro"/>
              </a:rPr>
              <a:t>circumcision procedure </a:t>
            </a:r>
            <a:endParaRPr lang="en-US" sz="2800" dirty="0"/>
          </a:p>
          <a:p>
            <a:endParaRPr lang="en-US" sz="2800" dirty="0"/>
          </a:p>
        </p:txBody>
      </p:sp>
      <p:sp>
        <p:nvSpPr>
          <p:cNvPr id="5" name="Content Placeholder 4"/>
          <p:cNvSpPr>
            <a:spLocks noGrp="1"/>
          </p:cNvSpPr>
          <p:nvPr>
            <p:ph sz="half" idx="2"/>
          </p:nvPr>
        </p:nvSpPr>
        <p:spPr>
          <a:xfrm>
            <a:off x="7406640" y="260104"/>
            <a:ext cx="6217920" cy="7152253"/>
          </a:xfrm>
        </p:spPr>
        <p:txBody>
          <a:bodyPr/>
          <a:lstStyle/>
          <a:p>
            <a:r>
              <a:rPr lang="en-US" sz="2800" dirty="0">
                <a:solidFill>
                  <a:srgbClr val="EFA016"/>
                </a:solidFill>
                <a:latin typeface="MyriadPro"/>
              </a:rPr>
              <a:t>Annex 9: </a:t>
            </a:r>
            <a:r>
              <a:rPr lang="en-US" sz="2800" dirty="0">
                <a:latin typeface="MyriadPro"/>
              </a:rPr>
              <a:t>Overview of suturing and wound closure</a:t>
            </a:r>
          </a:p>
          <a:p>
            <a:r>
              <a:rPr lang="en-US" sz="2800" dirty="0">
                <a:solidFill>
                  <a:srgbClr val="EFA016"/>
                </a:solidFill>
                <a:latin typeface="MyriadPro"/>
              </a:rPr>
              <a:t>Annex 10: </a:t>
            </a:r>
            <a:r>
              <a:rPr lang="en-US" sz="2800" dirty="0">
                <a:latin typeface="MyriadPro"/>
              </a:rPr>
              <a:t>Sample postoperative information sheet for early infant </a:t>
            </a:r>
            <a:endParaRPr lang="en-US" sz="2800" dirty="0"/>
          </a:p>
          <a:p>
            <a:r>
              <a:rPr lang="en-US" sz="2800" dirty="0">
                <a:latin typeface="MyriadPro"/>
              </a:rPr>
              <a:t>male circumcision</a:t>
            </a:r>
          </a:p>
          <a:p>
            <a:r>
              <a:rPr lang="en-US" sz="2800" dirty="0">
                <a:solidFill>
                  <a:srgbClr val="EFA016"/>
                </a:solidFill>
                <a:latin typeface="MyriadPro"/>
              </a:rPr>
              <a:t>Annex 12: </a:t>
            </a:r>
            <a:r>
              <a:rPr lang="en-US" sz="2800" dirty="0">
                <a:latin typeface="MyriadPro"/>
              </a:rPr>
              <a:t>Sample postoperative bleeding protocol for early infant </a:t>
            </a:r>
            <a:endParaRPr lang="en-US" sz="2800" dirty="0"/>
          </a:p>
          <a:p>
            <a:r>
              <a:rPr lang="en-US" sz="2800" dirty="0">
                <a:latin typeface="MyriadPro"/>
              </a:rPr>
              <a:t>male circumcision</a:t>
            </a:r>
          </a:p>
          <a:p>
            <a:r>
              <a:rPr lang="en-US" sz="2800" dirty="0">
                <a:solidFill>
                  <a:srgbClr val="EFA016"/>
                </a:solidFill>
                <a:latin typeface="MyriadPro"/>
              </a:rPr>
              <a:t>Annex 13: </a:t>
            </a:r>
            <a:r>
              <a:rPr lang="en-US" sz="2800" dirty="0">
                <a:latin typeface="MyriadPro"/>
              </a:rPr>
              <a:t>Sample register for early infant male circumcision</a:t>
            </a:r>
            <a:endParaRPr lang="en-US" sz="2800" dirty="0"/>
          </a:p>
          <a:p>
            <a:r>
              <a:rPr lang="en-US" sz="2800" dirty="0">
                <a:solidFill>
                  <a:srgbClr val="EFA016"/>
                </a:solidFill>
                <a:latin typeface="MyriadPro"/>
              </a:rPr>
              <a:t>Annex 14: </a:t>
            </a:r>
            <a:r>
              <a:rPr lang="en-US" sz="2800" dirty="0">
                <a:latin typeface="MyriadPro"/>
              </a:rPr>
              <a:t>Sample monthly site summary form for early infant male circumcision</a:t>
            </a:r>
          </a:p>
          <a:p>
            <a:r>
              <a:rPr lang="en-US" sz="2800" dirty="0">
                <a:solidFill>
                  <a:srgbClr val="EFA016"/>
                </a:solidFill>
                <a:latin typeface="MyriadPro"/>
              </a:rPr>
              <a:t>Annex 15: </a:t>
            </a:r>
            <a:r>
              <a:rPr lang="en-US" sz="2800" dirty="0">
                <a:latin typeface="MyriadPro"/>
              </a:rPr>
              <a:t>Essential neonatal and infant care </a:t>
            </a:r>
            <a:endParaRPr lang="en-US" sz="2800" dirty="0"/>
          </a:p>
          <a:p>
            <a:endParaRPr lang="en-US" sz="2800" dirty="0"/>
          </a:p>
        </p:txBody>
      </p:sp>
      <p:sp>
        <p:nvSpPr>
          <p:cNvPr id="2" name="Slide Number Placeholder 1"/>
          <p:cNvSpPr>
            <a:spLocks noGrp="1"/>
          </p:cNvSpPr>
          <p:nvPr>
            <p:ph type="sldNum" sz="quarter" idx="10"/>
          </p:nvPr>
        </p:nvSpPr>
        <p:spPr/>
        <p:txBody>
          <a:bodyPr/>
          <a:lstStyle/>
          <a:p>
            <a:fld id="{B2B613A9-0196-4103-A730-64D9B0C7CDAE}" type="slidenum">
              <a:rPr lang="en-US" smtClean="0"/>
              <a:pPr/>
              <a:t>46</a:t>
            </a:fld>
            <a:endParaRPr lang="en-US" dirty="0"/>
          </a:p>
        </p:txBody>
      </p:sp>
    </p:spTree>
    <p:extLst>
      <p:ext uri="{BB962C8B-B14F-4D97-AF65-F5344CB8AC3E}">
        <p14:creationId xmlns:p14="http://schemas.microsoft.com/office/powerpoint/2010/main" val="1732667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
            <a:ext cx="14630400" cy="6806316"/>
          </a:xfrm>
          <a:prstGeom prst="rect">
            <a:avLst/>
          </a:prstGeom>
        </p:spPr>
      </p:pic>
      <p:sp>
        <p:nvSpPr>
          <p:cNvPr id="2" name="Title 1"/>
          <p:cNvSpPr>
            <a:spLocks noGrp="1"/>
          </p:cNvSpPr>
          <p:nvPr>
            <p:ph type="ctrTitle"/>
          </p:nvPr>
        </p:nvSpPr>
        <p:spPr>
          <a:xfrm>
            <a:off x="1804610" y="814626"/>
            <a:ext cx="10972800" cy="2865120"/>
          </a:xfrm>
        </p:spPr>
        <p:txBody>
          <a:bodyPr/>
          <a:lstStyle/>
          <a:p>
            <a:r>
              <a:rPr lang="en-US" dirty="0"/>
              <a:t>Early Infant Male Circumcision </a:t>
            </a:r>
          </a:p>
        </p:txBody>
      </p:sp>
      <p:sp>
        <p:nvSpPr>
          <p:cNvPr id="3" name="Subtitle 2"/>
          <p:cNvSpPr>
            <a:spLocks noGrp="1"/>
          </p:cNvSpPr>
          <p:nvPr>
            <p:ph type="subTitle" idx="1"/>
          </p:nvPr>
        </p:nvSpPr>
        <p:spPr>
          <a:xfrm>
            <a:off x="1840895" y="3850714"/>
            <a:ext cx="10972800" cy="2475328"/>
          </a:xfrm>
        </p:spPr>
        <p:txBody>
          <a:bodyPr>
            <a:normAutofit/>
          </a:bodyPr>
          <a:lstStyle/>
          <a:p>
            <a:r>
              <a:rPr lang="en-US" dirty="0"/>
              <a:t>David A Baltierra, MD</a:t>
            </a:r>
          </a:p>
          <a:p>
            <a:r>
              <a:rPr lang="en-US" dirty="0"/>
              <a:t>Amanda J Baltierra, DNP, FNP, PMHNP</a:t>
            </a:r>
          </a:p>
          <a:p>
            <a:r>
              <a:rPr lang="en-US" dirty="0" err="1"/>
              <a:t>Tembele</a:t>
            </a:r>
            <a:r>
              <a:rPr lang="en-US" dirty="0"/>
              <a:t> </a:t>
            </a:r>
            <a:r>
              <a:rPr lang="en-US" dirty="0" err="1"/>
              <a:t>Yangandawele</a:t>
            </a:r>
            <a:r>
              <a:rPr lang="en-US" dirty="0"/>
              <a:t>, MD</a:t>
            </a:r>
          </a:p>
          <a:p>
            <a:r>
              <a:rPr lang="en-US" dirty="0" err="1"/>
              <a:t>Shyira</a:t>
            </a:r>
            <a:r>
              <a:rPr lang="en-US" dirty="0"/>
              <a:t> </a:t>
            </a:r>
            <a:r>
              <a:rPr lang="en-US" dirty="0" err="1"/>
              <a:t>Distric</a:t>
            </a:r>
            <a:r>
              <a:rPr lang="en-US" dirty="0"/>
              <a:t> Hospital</a:t>
            </a:r>
          </a:p>
          <a:p>
            <a:r>
              <a:rPr lang="en-US" dirty="0"/>
              <a:t>February 2018</a:t>
            </a:r>
          </a:p>
        </p:txBody>
      </p:sp>
      <p:pic>
        <p:nvPicPr>
          <p:cNvPr id="6" name="Picture 5"/>
          <p:cNvPicPr>
            <a:picLocks noChangeAspect="1"/>
          </p:cNvPicPr>
          <p:nvPr/>
        </p:nvPicPr>
        <p:blipFill>
          <a:blip r:embed="rId4"/>
          <a:stretch>
            <a:fillRect/>
          </a:stretch>
        </p:blipFill>
        <p:spPr>
          <a:xfrm>
            <a:off x="9672946" y="7242963"/>
            <a:ext cx="4500254" cy="622535"/>
          </a:xfrm>
          <a:prstGeom prst="rect">
            <a:avLst/>
          </a:prstGeom>
        </p:spPr>
      </p:pic>
    </p:spTree>
    <p:extLst>
      <p:ext uri="{BB962C8B-B14F-4D97-AF65-F5344CB8AC3E}">
        <p14:creationId xmlns:p14="http://schemas.microsoft.com/office/powerpoint/2010/main" val="3345978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48</a:t>
            </a:fld>
            <a:endParaRPr lang="en-US" dirty="0"/>
          </a:p>
        </p:txBody>
      </p:sp>
      <p:pic>
        <p:nvPicPr>
          <p:cNvPr id="4" name="Picture 3" descr="IMGP425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3584" y="596708"/>
            <a:ext cx="8976361" cy="5945382"/>
          </a:xfrm>
          <a:prstGeom prst="rect">
            <a:avLst/>
          </a:prstGeom>
        </p:spPr>
      </p:pic>
    </p:spTree>
    <p:extLst>
      <p:ext uri="{BB962C8B-B14F-4D97-AF65-F5344CB8AC3E}">
        <p14:creationId xmlns:p14="http://schemas.microsoft.com/office/powerpoint/2010/main" val="2919557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49</a:t>
            </a:fld>
            <a:endParaRPr lang="en-US" dirty="0"/>
          </a:p>
        </p:txBody>
      </p:sp>
      <p:pic>
        <p:nvPicPr>
          <p:cNvPr id="6" name="Picture 5" descr="IMGP431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25025" y="1492456"/>
            <a:ext cx="6414387" cy="4248490"/>
          </a:xfrm>
          <a:prstGeom prst="rect">
            <a:avLst/>
          </a:prstGeom>
        </p:spPr>
      </p:pic>
      <p:pic>
        <p:nvPicPr>
          <p:cNvPr id="7" name="Picture 6" descr="IMGP429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8634" y="734410"/>
            <a:ext cx="8062010" cy="5339773"/>
          </a:xfrm>
          <a:prstGeom prst="rect">
            <a:avLst/>
          </a:prstGeom>
        </p:spPr>
      </p:pic>
    </p:spTree>
    <p:extLst>
      <p:ext uri="{BB962C8B-B14F-4D97-AF65-F5344CB8AC3E}">
        <p14:creationId xmlns:p14="http://schemas.microsoft.com/office/powerpoint/2010/main" val="3824063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Health Rotations in Residency/GME</a:t>
            </a:r>
            <a:br>
              <a:rPr lang="en-US" dirty="0"/>
            </a:br>
            <a:r>
              <a:rPr lang="en-US" dirty="0"/>
              <a:t>International Rotations</a:t>
            </a:r>
          </a:p>
        </p:txBody>
      </p:sp>
      <p:sp>
        <p:nvSpPr>
          <p:cNvPr id="3" name="Content Placeholder 2"/>
          <p:cNvSpPr>
            <a:spLocks noGrp="1"/>
          </p:cNvSpPr>
          <p:nvPr>
            <p:ph idx="1"/>
          </p:nvPr>
        </p:nvSpPr>
        <p:spPr/>
        <p:txBody>
          <a:bodyPr/>
          <a:lstStyle/>
          <a:p>
            <a:pPr marL="0" indent="0" algn="ctr">
              <a:buNone/>
            </a:pPr>
            <a:endParaRPr lang="en-US" sz="6000" dirty="0"/>
          </a:p>
          <a:p>
            <a:pPr marL="0" indent="0" algn="ctr">
              <a:buNone/>
            </a:pPr>
            <a:r>
              <a:rPr lang="en-US" sz="6000" dirty="0"/>
              <a:t>Who is doing GME global health rotations?</a:t>
            </a:r>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5</a:t>
            </a:fld>
            <a:endParaRPr lang="en-US" dirty="0"/>
          </a:p>
        </p:txBody>
      </p:sp>
    </p:spTree>
    <p:extLst>
      <p:ext uri="{BB962C8B-B14F-4D97-AF65-F5344CB8AC3E}">
        <p14:creationId xmlns:p14="http://schemas.microsoft.com/office/powerpoint/2010/main" val="3632302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50</a:t>
            </a:fld>
            <a:endParaRPr lang="en-US" dirty="0"/>
          </a:p>
        </p:txBody>
      </p:sp>
      <p:pic>
        <p:nvPicPr>
          <p:cNvPr id="4" name="Picture 3" descr="IMGP462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6908" y="489606"/>
            <a:ext cx="10223492" cy="6771404"/>
          </a:xfrm>
          <a:prstGeom prst="rect">
            <a:avLst/>
          </a:prstGeom>
        </p:spPr>
      </p:pic>
      <p:pic>
        <p:nvPicPr>
          <p:cNvPr id="3" name="Picture 2" descr="IMGP430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699092" cy="4437061"/>
          </a:xfrm>
          <a:prstGeom prst="rect">
            <a:avLst/>
          </a:prstGeom>
        </p:spPr>
      </p:pic>
      <p:pic>
        <p:nvPicPr>
          <p:cNvPr id="5" name="Picture 4" descr="IMGP427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95550"/>
            <a:ext cx="5600446" cy="3709387"/>
          </a:xfrm>
          <a:prstGeom prst="rect">
            <a:avLst/>
          </a:prstGeom>
        </p:spPr>
      </p:pic>
    </p:spTree>
    <p:extLst>
      <p:ext uri="{BB962C8B-B14F-4D97-AF65-F5344CB8AC3E}">
        <p14:creationId xmlns:p14="http://schemas.microsoft.com/office/powerpoint/2010/main" val="1551434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38" y="5502520"/>
            <a:ext cx="12618720" cy="1590675"/>
          </a:xfrm>
        </p:spPr>
        <p:txBody>
          <a:bodyPr/>
          <a:lstStyle/>
          <a:p>
            <a:r>
              <a:rPr lang="en-US" dirty="0"/>
              <a:t>https://</a:t>
            </a:r>
            <a:r>
              <a:rPr lang="en-US" dirty="0" err="1"/>
              <a:t>globaloffsitecare.org</a:t>
            </a:r>
            <a:endParaRPr lang="en-US" dirty="0"/>
          </a:p>
        </p:txBody>
      </p:sp>
      <p:pic>
        <p:nvPicPr>
          <p:cNvPr id="5" name="Content Placeholder 4" descr="Screen Shot 2018-09-14 at 9.50.33 AM.png"/>
          <p:cNvPicPr>
            <a:picLocks noGrp="1" noChangeAspect="1"/>
          </p:cNvPicPr>
          <p:nvPr>
            <p:ph idx="1"/>
          </p:nvPr>
        </p:nvPicPr>
        <p:blipFill>
          <a:blip r:embed="rId2">
            <a:extLst>
              <a:ext uri="{28A0092B-C50C-407E-A947-70E740481C1C}">
                <a14:useLocalDpi xmlns:a14="http://schemas.microsoft.com/office/drawing/2010/main" val="0"/>
              </a:ext>
            </a:extLst>
          </a:blip>
          <a:srcRect t="-19099" b="-19099"/>
          <a:stretch>
            <a:fillRect/>
          </a:stretch>
        </p:blipFill>
        <p:spPr>
          <a:xfrm>
            <a:off x="960438" y="322263"/>
            <a:ext cx="12617450" cy="5221287"/>
          </a:xfrm>
        </p:spPr>
      </p:pic>
      <p:sp>
        <p:nvSpPr>
          <p:cNvPr id="4" name="Slide Number Placeholder 3"/>
          <p:cNvSpPr>
            <a:spLocks noGrp="1"/>
          </p:cNvSpPr>
          <p:nvPr>
            <p:ph type="sldNum" sz="quarter" idx="10"/>
          </p:nvPr>
        </p:nvSpPr>
        <p:spPr/>
        <p:txBody>
          <a:bodyPr/>
          <a:lstStyle/>
          <a:p>
            <a:fld id="{B2B613A9-0196-4103-A730-64D9B0C7CDAE}" type="slidenum">
              <a:rPr lang="en-US" smtClean="0"/>
              <a:pPr/>
              <a:t>51</a:t>
            </a:fld>
            <a:endParaRPr lang="en-US" dirty="0"/>
          </a:p>
        </p:txBody>
      </p:sp>
    </p:spTree>
    <p:extLst>
      <p:ext uri="{BB962C8B-B14F-4D97-AF65-F5344CB8AC3E}">
        <p14:creationId xmlns:p14="http://schemas.microsoft.com/office/powerpoint/2010/main" val="7784166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52</a:t>
            </a:fld>
            <a:endParaRPr lang="en-US" dirty="0"/>
          </a:p>
        </p:txBody>
      </p:sp>
      <p:pic>
        <p:nvPicPr>
          <p:cNvPr id="3" name="Picture 2" descr="Screen Shot 2018-09-14 at 2.19.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4433" y="338001"/>
            <a:ext cx="8808810" cy="6761296"/>
          </a:xfrm>
          <a:prstGeom prst="rect">
            <a:avLst/>
          </a:prstGeom>
        </p:spPr>
      </p:pic>
    </p:spTree>
    <p:extLst>
      <p:ext uri="{BB962C8B-B14F-4D97-AF65-F5344CB8AC3E}">
        <p14:creationId xmlns:p14="http://schemas.microsoft.com/office/powerpoint/2010/main" val="3805153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Global Offsite Care Telemedicine Grand Rounds </a:t>
            </a:r>
            <a:br>
              <a:rPr lang="en-US" dirty="0"/>
            </a:br>
            <a:endParaRPr lang="en-US" dirty="0"/>
          </a:p>
        </p:txBody>
      </p:sp>
      <p:sp>
        <p:nvSpPr>
          <p:cNvPr id="4" name="Content Placeholder 3"/>
          <p:cNvSpPr>
            <a:spLocks noGrp="1"/>
          </p:cNvSpPr>
          <p:nvPr>
            <p:ph idx="1"/>
          </p:nvPr>
        </p:nvSpPr>
        <p:spPr>
          <a:xfrm>
            <a:off x="1005840" y="1606522"/>
            <a:ext cx="12618720" cy="5788953"/>
          </a:xfrm>
        </p:spPr>
        <p:txBody>
          <a:bodyPr/>
          <a:lstStyle/>
          <a:p>
            <a:r>
              <a:rPr lang="en-US" dirty="0"/>
              <a:t>Resident worked with local physician in how to prepare and present grand rounds</a:t>
            </a:r>
          </a:p>
          <a:p>
            <a:r>
              <a:rPr lang="en-US" dirty="0"/>
              <a:t>Skills developed</a:t>
            </a:r>
          </a:p>
          <a:p>
            <a:pPr lvl="1"/>
            <a:r>
              <a:rPr lang="en-US" dirty="0"/>
              <a:t>Case preparation</a:t>
            </a:r>
          </a:p>
          <a:p>
            <a:pPr lvl="1"/>
            <a:r>
              <a:rPr lang="en-US" dirty="0"/>
              <a:t>Literature search </a:t>
            </a:r>
            <a:r>
              <a:rPr lang="mr-IN" dirty="0"/>
              <a:t>–</a:t>
            </a:r>
            <a:r>
              <a:rPr lang="en-US" dirty="0"/>
              <a:t> evidence-based</a:t>
            </a:r>
          </a:p>
          <a:p>
            <a:pPr lvl="1"/>
            <a:r>
              <a:rPr lang="en-US" dirty="0"/>
              <a:t>Power point presentation</a:t>
            </a:r>
          </a:p>
          <a:p>
            <a:pPr lvl="1"/>
            <a:r>
              <a:rPr lang="en-US" dirty="0"/>
              <a:t>Telemedicine access and presence</a:t>
            </a:r>
          </a:p>
          <a:p>
            <a:pPr lvl="1"/>
            <a:r>
              <a:rPr lang="en-US" dirty="0"/>
              <a:t>Case review and critique</a:t>
            </a:r>
          </a:p>
          <a:p>
            <a:r>
              <a:rPr lang="en-US" dirty="0"/>
              <a:t>Increased confidence in telemedicine presentation, literature review and critique of own system of care</a:t>
            </a:r>
          </a:p>
          <a:p>
            <a:r>
              <a:rPr lang="en-US" dirty="0"/>
              <a:t>Analyzed call system and handoff system as contribution to gaps in care and need for improvement</a:t>
            </a:r>
          </a:p>
          <a:p>
            <a:pPr lvl="1"/>
            <a:endParaRPr lang="en-US" dirty="0"/>
          </a:p>
        </p:txBody>
      </p:sp>
      <p:sp>
        <p:nvSpPr>
          <p:cNvPr id="2" name="Slide Number Placeholder 1"/>
          <p:cNvSpPr>
            <a:spLocks noGrp="1"/>
          </p:cNvSpPr>
          <p:nvPr>
            <p:ph type="sldNum" sz="quarter" idx="10"/>
          </p:nvPr>
        </p:nvSpPr>
        <p:spPr/>
        <p:txBody>
          <a:bodyPr/>
          <a:lstStyle/>
          <a:p>
            <a:fld id="{B2B613A9-0196-4103-A730-64D9B0C7CDAE}" type="slidenum">
              <a:rPr lang="en-US" smtClean="0"/>
              <a:pPr/>
              <a:t>53</a:t>
            </a:fld>
            <a:endParaRPr lang="en-US" dirty="0"/>
          </a:p>
        </p:txBody>
      </p:sp>
    </p:spTree>
    <p:extLst>
      <p:ext uri="{BB962C8B-B14F-4D97-AF65-F5344CB8AC3E}">
        <p14:creationId xmlns:p14="http://schemas.microsoft.com/office/powerpoint/2010/main" val="37551386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74320"/>
            <a:ext cx="13533120" cy="1061086"/>
          </a:xfrm>
        </p:spPr>
        <p:txBody>
          <a:bodyPr/>
          <a:lstStyle/>
          <a:p>
            <a:r>
              <a:rPr lang="en-US" dirty="0"/>
              <a:t>Value to Resident Education</a:t>
            </a:r>
          </a:p>
        </p:txBody>
      </p:sp>
      <p:sp>
        <p:nvSpPr>
          <p:cNvPr id="3" name="Content Placeholder 2"/>
          <p:cNvSpPr>
            <a:spLocks noGrp="1"/>
          </p:cNvSpPr>
          <p:nvPr>
            <p:ph idx="1"/>
          </p:nvPr>
        </p:nvSpPr>
        <p:spPr>
          <a:xfrm>
            <a:off x="365760" y="1371599"/>
            <a:ext cx="13533120" cy="6003101"/>
          </a:xfrm>
        </p:spPr>
        <p:txBody>
          <a:bodyPr>
            <a:normAutofit/>
          </a:bodyPr>
          <a:lstStyle/>
          <a:p>
            <a:r>
              <a:rPr lang="en-US" dirty="0"/>
              <a:t>Teamwork</a:t>
            </a:r>
          </a:p>
          <a:p>
            <a:r>
              <a:rPr lang="en-US" dirty="0"/>
              <a:t>Multidisciplinary</a:t>
            </a:r>
          </a:p>
          <a:p>
            <a:r>
              <a:rPr lang="en-US" dirty="0"/>
              <a:t>Hands-On</a:t>
            </a:r>
          </a:p>
          <a:p>
            <a:r>
              <a:rPr lang="en-US" dirty="0"/>
              <a:t>Shared Collaborative Learning and Care</a:t>
            </a:r>
          </a:p>
          <a:p>
            <a:r>
              <a:rPr lang="en-US" dirty="0"/>
              <a:t>Flexibility</a:t>
            </a:r>
          </a:p>
          <a:p>
            <a:r>
              <a:rPr lang="en-US" dirty="0"/>
              <a:t>Culture impacts learners and teachers</a:t>
            </a:r>
          </a:p>
          <a:p>
            <a:r>
              <a:rPr lang="en-US" dirty="0"/>
              <a:t>Simulators and Hands-on is effective in low-resource and can assess competency</a:t>
            </a:r>
          </a:p>
          <a:p>
            <a:r>
              <a:rPr lang="en-US" dirty="0"/>
              <a:t>Meeting ACGME Family Medicine Milestones</a:t>
            </a:r>
          </a:p>
          <a:p>
            <a:pPr marL="0" indent="0">
              <a:buNone/>
            </a:pPr>
            <a:endParaRPr lang="en-US" dirty="0"/>
          </a:p>
          <a:p>
            <a:endParaRPr lang="en-US" dirty="0"/>
          </a:p>
        </p:txBody>
      </p:sp>
      <p:sp>
        <p:nvSpPr>
          <p:cNvPr id="4" name="Slide Number Placeholder 3"/>
          <p:cNvSpPr>
            <a:spLocks noGrp="1"/>
          </p:cNvSpPr>
          <p:nvPr>
            <p:ph type="sldNum" sz="quarter" idx="4294967295"/>
          </p:nvPr>
        </p:nvSpPr>
        <p:spPr>
          <a:xfrm>
            <a:off x="243840" y="7658100"/>
            <a:ext cx="853440" cy="571500"/>
          </a:xfrm>
          <a:prstGeom prst="rect">
            <a:avLst/>
          </a:prstGeom>
        </p:spPr>
        <p:txBody>
          <a:bodyPr/>
          <a:lstStyle/>
          <a:p>
            <a:fld id="{BF25531C-F3B7-4618-9A07-E14445AD441B}" type="slidenum">
              <a:rPr lang="en-US" smtClean="0"/>
              <a:pPr/>
              <a:t>54</a:t>
            </a:fld>
            <a:endParaRPr lang="en-US"/>
          </a:p>
        </p:txBody>
      </p:sp>
    </p:spTree>
    <p:extLst>
      <p:ext uri="{BB962C8B-B14F-4D97-AF65-F5344CB8AC3E}">
        <p14:creationId xmlns:p14="http://schemas.microsoft.com/office/powerpoint/2010/main" val="21859013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74320"/>
            <a:ext cx="13533120" cy="1061086"/>
          </a:xfrm>
        </p:spPr>
        <p:txBody>
          <a:bodyPr/>
          <a:lstStyle/>
          <a:p>
            <a:r>
              <a:rPr lang="en-US" dirty="0"/>
              <a:t>Value to Resident Education (</a:t>
            </a:r>
            <a:r>
              <a:rPr lang="en-US" dirty="0" err="1"/>
              <a:t>cont</a:t>
            </a:r>
            <a:r>
              <a:rPr lang="en-US" dirty="0"/>
              <a:t>)</a:t>
            </a:r>
          </a:p>
        </p:txBody>
      </p:sp>
      <p:sp>
        <p:nvSpPr>
          <p:cNvPr id="3" name="Content Placeholder 2"/>
          <p:cNvSpPr>
            <a:spLocks noGrp="1"/>
          </p:cNvSpPr>
          <p:nvPr>
            <p:ph idx="1"/>
          </p:nvPr>
        </p:nvSpPr>
        <p:spPr>
          <a:xfrm>
            <a:off x="365760" y="1371599"/>
            <a:ext cx="13533120" cy="6003101"/>
          </a:xfrm>
        </p:spPr>
        <p:txBody>
          <a:bodyPr>
            <a:normAutofit/>
          </a:bodyPr>
          <a:lstStyle/>
          <a:p>
            <a:r>
              <a:rPr lang="en-US" dirty="0"/>
              <a:t>Learn principles for better teaching</a:t>
            </a:r>
          </a:p>
          <a:p>
            <a:pPr lvl="1"/>
            <a:r>
              <a:rPr lang="en-US" dirty="0"/>
              <a:t>Learners are interested in learning</a:t>
            </a:r>
          </a:p>
          <a:p>
            <a:pPr lvl="1"/>
            <a:r>
              <a:rPr lang="en-US" dirty="0"/>
              <a:t>Teaching the Teacher made it acceptable</a:t>
            </a:r>
          </a:p>
          <a:p>
            <a:r>
              <a:rPr lang="en-US" dirty="0"/>
              <a:t>It is possible to do something in 2 weeks (taught ~ 90 health care professionals HBB and HMS) (10 in EIMC)</a:t>
            </a:r>
          </a:p>
          <a:p>
            <a:r>
              <a:rPr lang="en-US" dirty="0"/>
              <a:t>Direct care is not always primary goal</a:t>
            </a:r>
          </a:p>
          <a:p>
            <a:r>
              <a:rPr lang="en-US" dirty="0"/>
              <a:t>Learned about advantages of the local health system (centralized, SMS, drones)</a:t>
            </a:r>
          </a:p>
          <a:p>
            <a:r>
              <a:rPr lang="en-US" dirty="0"/>
              <a:t>Developed skills in telemedicine</a:t>
            </a:r>
          </a:p>
          <a:p>
            <a:r>
              <a:rPr lang="en-US" dirty="0"/>
              <a:t>Scholarly Activity</a:t>
            </a:r>
          </a:p>
        </p:txBody>
      </p:sp>
      <p:sp>
        <p:nvSpPr>
          <p:cNvPr id="4" name="Slide Number Placeholder 3"/>
          <p:cNvSpPr>
            <a:spLocks noGrp="1"/>
          </p:cNvSpPr>
          <p:nvPr>
            <p:ph type="sldNum" sz="quarter" idx="4294967295"/>
          </p:nvPr>
        </p:nvSpPr>
        <p:spPr>
          <a:xfrm>
            <a:off x="243840" y="7658100"/>
            <a:ext cx="853440" cy="571500"/>
          </a:xfrm>
          <a:prstGeom prst="rect">
            <a:avLst/>
          </a:prstGeom>
        </p:spPr>
        <p:txBody>
          <a:bodyPr/>
          <a:lstStyle/>
          <a:p>
            <a:fld id="{BF25531C-F3B7-4618-9A07-E14445AD441B}" type="slidenum">
              <a:rPr lang="en-US" smtClean="0"/>
              <a:pPr/>
              <a:t>55</a:t>
            </a:fld>
            <a:endParaRPr lang="en-US"/>
          </a:p>
        </p:txBody>
      </p:sp>
    </p:spTree>
    <p:extLst>
      <p:ext uri="{BB962C8B-B14F-4D97-AF65-F5344CB8AC3E}">
        <p14:creationId xmlns:p14="http://schemas.microsoft.com/office/powerpoint/2010/main" val="526793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ACGME FM Milestones Addressed</a:t>
            </a:r>
          </a:p>
        </p:txBody>
      </p:sp>
      <p:sp>
        <p:nvSpPr>
          <p:cNvPr id="8" name="Content Placeholder 7"/>
          <p:cNvSpPr>
            <a:spLocks noGrp="1"/>
          </p:cNvSpPr>
          <p:nvPr>
            <p:ph idx="1"/>
          </p:nvPr>
        </p:nvSpPr>
        <p:spPr/>
        <p:txBody>
          <a:bodyPr/>
          <a:lstStyle/>
          <a:p>
            <a:pPr lvl="0"/>
            <a:r>
              <a:rPr lang="en-US" dirty="0"/>
              <a:t>PC-3. Partners With the Patient, Family, and Community to Improve Health Through Disease Prevention and Health Promotion</a:t>
            </a:r>
          </a:p>
          <a:p>
            <a:pPr lvl="0" fontAlgn="base"/>
            <a:r>
              <a:rPr lang="en-US" dirty="0"/>
              <a:t>SBP-1. Provides Cost-Conscious Medical Care\</a:t>
            </a:r>
          </a:p>
          <a:p>
            <a:pPr lvl="0" fontAlgn="base"/>
            <a:r>
              <a:rPr lang="en-US" dirty="0"/>
              <a:t>SBP-2. Emphasizes Patient Safety</a:t>
            </a:r>
          </a:p>
          <a:p>
            <a:pPr lvl="0" fontAlgn="base"/>
            <a:r>
              <a:rPr lang="en-US" dirty="0"/>
              <a:t>SBP-3. Is an Advocate for Individual and Community Health</a:t>
            </a:r>
          </a:p>
          <a:p>
            <a:pPr lvl="0" fontAlgn="base"/>
            <a:r>
              <a:rPr lang="en-US" dirty="0"/>
              <a:t>SBP-4. Coordinates Team-Based Care </a:t>
            </a:r>
          </a:p>
          <a:p>
            <a:pPr lvl="0" fontAlgn="base"/>
            <a:r>
              <a:rPr lang="en-US" dirty="0"/>
              <a:t>PBLI-1. Locates, Appraises, and Assimilates Evidence From Scientific Studies Related to the Patients' Health Problems</a:t>
            </a:r>
          </a:p>
          <a:p>
            <a:pPr lvl="0" fontAlgn="base"/>
            <a:r>
              <a:rPr lang="en-US" dirty="0"/>
              <a:t>PBLI-2. Demonstrates Self-Directed Learning</a:t>
            </a:r>
          </a:p>
          <a:p>
            <a:pPr lvl="0" fontAlgn="base"/>
            <a:r>
              <a:rPr lang="en-US" dirty="0"/>
              <a:t>PBLI-3. Improves Systems in Which the Physician Provides Care</a:t>
            </a:r>
          </a:p>
          <a:p>
            <a:endParaRPr lang="en-US" dirty="0"/>
          </a:p>
        </p:txBody>
      </p:sp>
    </p:spTree>
    <p:extLst>
      <p:ext uri="{BB962C8B-B14F-4D97-AF65-F5344CB8AC3E}">
        <p14:creationId xmlns:p14="http://schemas.microsoft.com/office/powerpoint/2010/main" val="21266618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ACGME FM Milestones Addressed (</a:t>
            </a:r>
            <a:r>
              <a:rPr lang="en-US" dirty="0" err="1"/>
              <a:t>cont</a:t>
            </a:r>
            <a:r>
              <a:rPr lang="en-US" dirty="0"/>
              <a:t>)</a:t>
            </a:r>
          </a:p>
        </p:txBody>
      </p:sp>
      <p:sp>
        <p:nvSpPr>
          <p:cNvPr id="8" name="Content Placeholder 7"/>
          <p:cNvSpPr>
            <a:spLocks noGrp="1"/>
          </p:cNvSpPr>
          <p:nvPr>
            <p:ph idx="1"/>
          </p:nvPr>
        </p:nvSpPr>
        <p:spPr/>
        <p:txBody>
          <a:bodyPr/>
          <a:lstStyle/>
          <a:p>
            <a:pPr lvl="0" fontAlgn="base"/>
            <a:r>
              <a:rPr lang="en-US" dirty="0"/>
              <a:t>PBLI-1. Locates, Appraises, and Assimilates Evidence From Scientific Studies Related to the Patients' Health Problems</a:t>
            </a:r>
          </a:p>
          <a:p>
            <a:pPr lvl="0" fontAlgn="base"/>
            <a:r>
              <a:rPr lang="en-US" dirty="0"/>
              <a:t>PBLI-2. Demonstrates Self-Directed Learning</a:t>
            </a:r>
          </a:p>
          <a:p>
            <a:pPr lvl="0" fontAlgn="base"/>
            <a:r>
              <a:rPr lang="en-US" dirty="0"/>
              <a:t>PBLI-3. Improves Systems in Which the Physician Provides Care</a:t>
            </a:r>
          </a:p>
          <a:p>
            <a:r>
              <a:rPr lang="en-US" dirty="0"/>
              <a:t>PROF-3. Demonstrates Humanism and Cultural Proficiency </a:t>
            </a:r>
          </a:p>
          <a:p>
            <a:pPr lvl="0" fontAlgn="base"/>
            <a:r>
              <a:rPr lang="en-US" dirty="0"/>
              <a:t>C-3. Develops Relationships and Effectively Communicates With Physicians, Other Health Professionals, and Health Care Teams</a:t>
            </a:r>
          </a:p>
          <a:p>
            <a:r>
              <a:rPr lang="en-US" dirty="0"/>
              <a:t>C-4. Uses Technology to Optimize Communication </a:t>
            </a:r>
          </a:p>
        </p:txBody>
      </p:sp>
    </p:spTree>
    <p:extLst>
      <p:ext uri="{BB962C8B-B14F-4D97-AF65-F5344CB8AC3E}">
        <p14:creationId xmlns:p14="http://schemas.microsoft.com/office/powerpoint/2010/main" val="30306819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to Local Healthcare Community</a:t>
            </a:r>
          </a:p>
        </p:txBody>
      </p:sp>
      <p:sp>
        <p:nvSpPr>
          <p:cNvPr id="3" name="Content Placeholder 2"/>
          <p:cNvSpPr>
            <a:spLocks noGrp="1"/>
          </p:cNvSpPr>
          <p:nvPr>
            <p:ph idx="1"/>
          </p:nvPr>
        </p:nvSpPr>
        <p:spPr>
          <a:xfrm>
            <a:off x="1005840" y="1346418"/>
            <a:ext cx="12618720" cy="6049057"/>
          </a:xfrm>
        </p:spPr>
        <p:txBody>
          <a:bodyPr/>
          <a:lstStyle/>
          <a:p>
            <a:r>
              <a:rPr lang="en-US" dirty="0"/>
              <a:t>Mutual collaboration</a:t>
            </a:r>
          </a:p>
          <a:p>
            <a:r>
              <a:rPr lang="en-US" dirty="0"/>
              <a:t>Skills transfer and reinforcement</a:t>
            </a:r>
          </a:p>
          <a:p>
            <a:r>
              <a:rPr lang="en-US" dirty="0"/>
              <a:t>Assessment of skills of local system and providers</a:t>
            </a:r>
          </a:p>
          <a:p>
            <a:r>
              <a:rPr lang="en-US" dirty="0"/>
              <a:t>Empowering providers in view of local community</a:t>
            </a:r>
          </a:p>
          <a:p>
            <a:r>
              <a:rPr lang="en-US" dirty="0"/>
              <a:t>Development of teamwork, teaching skills, communication, quality improvement </a:t>
            </a:r>
          </a:p>
          <a:p>
            <a:r>
              <a:rPr lang="en-US" dirty="0"/>
              <a:t>Confidence in questioning status quo</a:t>
            </a:r>
          </a:p>
          <a:p>
            <a:r>
              <a:rPr lang="en-US" dirty="0"/>
              <a:t>Increased knowledge of quality improvement</a:t>
            </a:r>
          </a:p>
          <a:p>
            <a:r>
              <a:rPr lang="en-US" dirty="0"/>
              <a:t>Develop outreach programs to other communities</a:t>
            </a:r>
          </a:p>
          <a:p>
            <a:pPr marL="0" indent="0">
              <a:buNone/>
            </a:pPr>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58</a:t>
            </a:fld>
            <a:endParaRPr lang="en-US" dirty="0"/>
          </a:p>
        </p:txBody>
      </p:sp>
    </p:spTree>
    <p:extLst>
      <p:ext uri="{BB962C8B-B14F-4D97-AF65-F5344CB8AC3E}">
        <p14:creationId xmlns:p14="http://schemas.microsoft.com/office/powerpoint/2010/main" val="24978390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to Local Healthcare Community (</a:t>
            </a:r>
            <a:r>
              <a:rPr lang="en-US" dirty="0" err="1"/>
              <a:t>cont</a:t>
            </a:r>
            <a:r>
              <a:rPr lang="en-US" dirty="0"/>
              <a:t>)</a:t>
            </a:r>
          </a:p>
        </p:txBody>
      </p:sp>
      <p:sp>
        <p:nvSpPr>
          <p:cNvPr id="3" name="Content Placeholder 2"/>
          <p:cNvSpPr>
            <a:spLocks noGrp="1"/>
          </p:cNvSpPr>
          <p:nvPr>
            <p:ph idx="1"/>
          </p:nvPr>
        </p:nvSpPr>
        <p:spPr>
          <a:xfrm>
            <a:off x="1005840" y="1346418"/>
            <a:ext cx="12618720" cy="6049057"/>
          </a:xfrm>
        </p:spPr>
        <p:txBody>
          <a:bodyPr/>
          <a:lstStyle/>
          <a:p>
            <a:r>
              <a:rPr lang="en-US" dirty="0"/>
              <a:t>Stronger connections within healthcare network in region</a:t>
            </a:r>
          </a:p>
          <a:p>
            <a:r>
              <a:rPr lang="en-US" dirty="0"/>
              <a:t>Strengthen creative thinking and problem solving</a:t>
            </a:r>
          </a:p>
          <a:p>
            <a:r>
              <a:rPr lang="en-US" dirty="0"/>
              <a:t>Explore telemedicine</a:t>
            </a:r>
          </a:p>
          <a:p>
            <a:r>
              <a:rPr lang="en-US" dirty="0"/>
              <a:t>Develop relationships with US academic center</a:t>
            </a:r>
          </a:p>
          <a:p>
            <a:r>
              <a:rPr lang="en-US" dirty="0"/>
              <a:t>Partnership increased credibility and legitimacy of local programs</a:t>
            </a:r>
          </a:p>
          <a:p>
            <a:r>
              <a:rPr lang="en-US" dirty="0"/>
              <a:t>Increased political cache</a:t>
            </a:r>
          </a:p>
          <a:p>
            <a:r>
              <a:rPr lang="en-US" dirty="0"/>
              <a:t>Improved teaching skills</a:t>
            </a:r>
          </a:p>
          <a:p>
            <a:r>
              <a:rPr lang="en-US" dirty="0"/>
              <a:t>Improved evaluation skills</a:t>
            </a:r>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59</a:t>
            </a:fld>
            <a:endParaRPr lang="en-US" dirty="0"/>
          </a:p>
        </p:txBody>
      </p:sp>
    </p:spTree>
    <p:extLst>
      <p:ext uri="{BB962C8B-B14F-4D97-AF65-F5344CB8AC3E}">
        <p14:creationId xmlns:p14="http://schemas.microsoft.com/office/powerpoint/2010/main" val="3856604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Health Rotations in Residency/GME</a:t>
            </a:r>
            <a:br>
              <a:rPr lang="en-US" dirty="0"/>
            </a:br>
            <a:r>
              <a:rPr lang="en-US" dirty="0"/>
              <a:t>International Rotations</a:t>
            </a:r>
          </a:p>
        </p:txBody>
      </p:sp>
      <p:sp>
        <p:nvSpPr>
          <p:cNvPr id="3" name="Content Placeholder 2"/>
          <p:cNvSpPr>
            <a:spLocks noGrp="1"/>
          </p:cNvSpPr>
          <p:nvPr>
            <p:ph idx="1"/>
          </p:nvPr>
        </p:nvSpPr>
        <p:spPr/>
        <p:txBody>
          <a:bodyPr/>
          <a:lstStyle/>
          <a:p>
            <a:pPr marL="0" indent="0" algn="ctr">
              <a:buNone/>
            </a:pPr>
            <a:endParaRPr lang="en-US" sz="6000" dirty="0"/>
          </a:p>
          <a:p>
            <a:pPr marL="0" indent="0" algn="ctr">
              <a:buNone/>
            </a:pPr>
            <a:r>
              <a:rPr lang="en-US" sz="6000" dirty="0"/>
              <a:t>What do these rotations look like?</a:t>
            </a:r>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6</a:t>
            </a:fld>
            <a:endParaRPr lang="en-US" dirty="0"/>
          </a:p>
        </p:txBody>
      </p:sp>
    </p:spTree>
    <p:extLst>
      <p:ext uri="{BB962C8B-B14F-4D97-AF65-F5344CB8AC3E}">
        <p14:creationId xmlns:p14="http://schemas.microsoft.com/office/powerpoint/2010/main" val="19700635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Implementation</a:t>
            </a:r>
          </a:p>
        </p:txBody>
      </p:sp>
      <p:sp>
        <p:nvSpPr>
          <p:cNvPr id="3" name="Content Placeholder 2"/>
          <p:cNvSpPr>
            <a:spLocks noGrp="1"/>
          </p:cNvSpPr>
          <p:nvPr>
            <p:ph idx="1"/>
          </p:nvPr>
        </p:nvSpPr>
        <p:spPr>
          <a:xfrm>
            <a:off x="1005840" y="1346418"/>
            <a:ext cx="12618720" cy="6049057"/>
          </a:xfrm>
        </p:spPr>
        <p:txBody>
          <a:bodyPr/>
          <a:lstStyle/>
          <a:p>
            <a:r>
              <a:rPr lang="en-US" dirty="0"/>
              <a:t>Expectations and communication</a:t>
            </a:r>
          </a:p>
          <a:p>
            <a:r>
              <a:rPr lang="en-US" dirty="0"/>
              <a:t>Provider Mindset </a:t>
            </a:r>
            <a:r>
              <a:rPr lang="mr-IN" dirty="0"/>
              <a:t>–</a:t>
            </a:r>
            <a:r>
              <a:rPr lang="en-US" dirty="0"/>
              <a:t> scope of non-physicians, number of providers, way of doing thins</a:t>
            </a:r>
          </a:p>
          <a:p>
            <a:r>
              <a:rPr lang="en-US" dirty="0"/>
              <a:t>Cultural Limitations </a:t>
            </a:r>
            <a:r>
              <a:rPr lang="mr-IN" dirty="0"/>
              <a:t>–</a:t>
            </a:r>
            <a:r>
              <a:rPr lang="en-US" dirty="0"/>
              <a:t> power structure, acceptance, </a:t>
            </a:r>
            <a:r>
              <a:rPr lang="en-US" dirty="0" err="1"/>
              <a:t>etc</a:t>
            </a:r>
            <a:endParaRPr lang="en-US" dirty="0"/>
          </a:p>
          <a:p>
            <a:r>
              <a:rPr lang="en-US" dirty="0"/>
              <a:t>Resource Limitation </a:t>
            </a:r>
            <a:r>
              <a:rPr lang="mr-IN" dirty="0"/>
              <a:t>–</a:t>
            </a:r>
            <a:r>
              <a:rPr lang="en-US" dirty="0"/>
              <a:t> equipment, sterilization, staffing, transport, diapers, </a:t>
            </a:r>
          </a:p>
          <a:p>
            <a:r>
              <a:rPr lang="en-US" dirty="0"/>
              <a:t>Scope of project within local environment</a:t>
            </a:r>
          </a:p>
          <a:p>
            <a:r>
              <a:rPr lang="en-US" dirty="0"/>
              <a:t>Unexpected delays should be expected</a:t>
            </a:r>
          </a:p>
          <a:p>
            <a:r>
              <a:rPr lang="en-US" dirty="0"/>
              <a:t>Cost issues</a:t>
            </a:r>
          </a:p>
          <a:p>
            <a:r>
              <a:rPr lang="en-US" dirty="0"/>
              <a:t>Time needed to understand culture and mindset</a:t>
            </a:r>
          </a:p>
          <a:p>
            <a:r>
              <a:rPr lang="en-US" dirty="0"/>
              <a:t>Acceptance </a:t>
            </a:r>
            <a:r>
              <a:rPr lang="en-US" dirty="0" err="1"/>
              <a:t>vs</a:t>
            </a:r>
            <a:r>
              <a:rPr lang="en-US" dirty="0"/>
              <a:t> challenge of local bureaucracy and system</a:t>
            </a:r>
          </a:p>
          <a:p>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60</a:t>
            </a:fld>
            <a:endParaRPr lang="en-US" dirty="0"/>
          </a:p>
        </p:txBody>
      </p:sp>
    </p:spTree>
    <p:extLst>
      <p:ext uri="{BB962C8B-B14F-4D97-AF65-F5344CB8AC3E}">
        <p14:creationId xmlns:p14="http://schemas.microsoft.com/office/powerpoint/2010/main" val="27897525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 Suggestions</a:t>
            </a:r>
          </a:p>
        </p:txBody>
      </p:sp>
      <p:sp>
        <p:nvSpPr>
          <p:cNvPr id="3" name="Content Placeholder 2"/>
          <p:cNvSpPr>
            <a:spLocks noGrp="1"/>
          </p:cNvSpPr>
          <p:nvPr>
            <p:ph idx="1"/>
          </p:nvPr>
        </p:nvSpPr>
        <p:spPr>
          <a:xfrm>
            <a:off x="1005840" y="1438220"/>
            <a:ext cx="12618720" cy="5957255"/>
          </a:xfrm>
        </p:spPr>
        <p:txBody>
          <a:bodyPr/>
          <a:lstStyle/>
          <a:p>
            <a:r>
              <a:rPr lang="en-US" dirty="0"/>
              <a:t>Stronger two-way communication and verification </a:t>
            </a:r>
          </a:p>
          <a:p>
            <a:r>
              <a:rPr lang="en-US" dirty="0"/>
              <a:t>Clear articulation of plan and goals</a:t>
            </a:r>
          </a:p>
          <a:p>
            <a:r>
              <a:rPr lang="en-US" dirty="0"/>
              <a:t>Clear development of follow up after team leaves (data collection, expansion of training, etc.)</a:t>
            </a:r>
          </a:p>
          <a:p>
            <a:r>
              <a:rPr lang="en-US" dirty="0"/>
              <a:t>Definition of local support and resource needed</a:t>
            </a:r>
          </a:p>
          <a:p>
            <a:r>
              <a:rPr lang="en-US" dirty="0"/>
              <a:t>Shared decisions on scheduling and implementation plan and agreement to commit to schedule</a:t>
            </a:r>
          </a:p>
          <a:p>
            <a:r>
              <a:rPr lang="en-US" dirty="0"/>
              <a:t>Dissemination of plan to learners and hospital staff</a:t>
            </a:r>
          </a:p>
          <a:p>
            <a:r>
              <a:rPr lang="en-US" dirty="0"/>
              <a:t>Coverage of clinical duties</a:t>
            </a:r>
          </a:p>
          <a:p>
            <a:r>
              <a:rPr lang="en-US" dirty="0"/>
              <a:t>Cover costs of learners attending education</a:t>
            </a:r>
          </a:p>
        </p:txBody>
      </p:sp>
      <p:sp>
        <p:nvSpPr>
          <p:cNvPr id="4" name="Slide Number Placeholder 3"/>
          <p:cNvSpPr>
            <a:spLocks noGrp="1"/>
          </p:cNvSpPr>
          <p:nvPr>
            <p:ph type="sldNum" sz="quarter" idx="10"/>
          </p:nvPr>
        </p:nvSpPr>
        <p:spPr/>
        <p:txBody>
          <a:bodyPr/>
          <a:lstStyle/>
          <a:p>
            <a:fld id="{B2B613A9-0196-4103-A730-64D9B0C7CDAE}" type="slidenum">
              <a:rPr lang="en-US" smtClean="0"/>
              <a:pPr/>
              <a:t>61</a:t>
            </a:fld>
            <a:endParaRPr lang="en-US" dirty="0"/>
          </a:p>
        </p:txBody>
      </p:sp>
    </p:spTree>
    <p:extLst>
      <p:ext uri="{BB962C8B-B14F-4D97-AF65-F5344CB8AC3E}">
        <p14:creationId xmlns:p14="http://schemas.microsoft.com/office/powerpoint/2010/main" val="3086580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 Suggestions (</a:t>
            </a:r>
            <a:r>
              <a:rPr lang="en-US" dirty="0" err="1"/>
              <a:t>cont</a:t>
            </a:r>
            <a:r>
              <a:rPr lang="en-US" dirty="0"/>
              <a:t>)</a:t>
            </a:r>
          </a:p>
        </p:txBody>
      </p:sp>
      <p:sp>
        <p:nvSpPr>
          <p:cNvPr id="3" name="Content Placeholder 2"/>
          <p:cNvSpPr>
            <a:spLocks noGrp="1"/>
          </p:cNvSpPr>
          <p:nvPr>
            <p:ph idx="1"/>
          </p:nvPr>
        </p:nvSpPr>
        <p:spPr>
          <a:xfrm>
            <a:off x="1005840" y="1438220"/>
            <a:ext cx="12618720" cy="5957255"/>
          </a:xfrm>
        </p:spPr>
        <p:txBody>
          <a:bodyPr/>
          <a:lstStyle/>
          <a:p>
            <a:r>
              <a:rPr lang="en-US" dirty="0"/>
              <a:t>Approval via GME office, sponsoring institution, </a:t>
            </a:r>
            <a:r>
              <a:rPr lang="en-US" dirty="0" err="1"/>
              <a:t>etc</a:t>
            </a:r>
            <a:endParaRPr lang="en-US" dirty="0"/>
          </a:p>
          <a:p>
            <a:r>
              <a:rPr lang="en-US" dirty="0"/>
              <a:t>Use institutional resources (Travel office, tropical medicine program, office of global engagement, travel insurance </a:t>
            </a:r>
            <a:r>
              <a:rPr lang="en-US"/>
              <a:t>ex. International </a:t>
            </a:r>
            <a:r>
              <a:rPr lang="en-US" dirty="0"/>
              <a:t>SOS)</a:t>
            </a:r>
          </a:p>
          <a:p>
            <a:r>
              <a:rPr lang="en-US" dirty="0"/>
              <a:t>Approval of education and training via official CME/CPD</a:t>
            </a:r>
          </a:p>
          <a:p>
            <a:r>
              <a:rPr lang="en-US" dirty="0"/>
              <a:t>In depth preparation prior to arrival in country</a:t>
            </a:r>
          </a:p>
          <a:p>
            <a:r>
              <a:rPr lang="en-US" dirty="0"/>
              <a:t>Available translators and in country partner for teaching</a:t>
            </a:r>
          </a:p>
          <a:p>
            <a:r>
              <a:rPr lang="en-US" dirty="0"/>
              <a:t>Increase emphasis on evaluation</a:t>
            </a:r>
          </a:p>
          <a:p>
            <a:r>
              <a:rPr lang="en-US" dirty="0"/>
              <a:t>Certificates and recognition of participants are important</a:t>
            </a:r>
          </a:p>
          <a:p>
            <a:r>
              <a:rPr lang="en-US" dirty="0"/>
              <a:t>Training Master Trainers important for sustainability</a:t>
            </a:r>
          </a:p>
          <a:p>
            <a:r>
              <a:rPr lang="en-US" dirty="0"/>
              <a:t>Assessment of trainees and trainers essential</a:t>
            </a:r>
          </a:p>
          <a:p>
            <a:r>
              <a:rPr lang="en-US" dirty="0"/>
              <a:t>Remain optimistic, sell it, it spreads</a:t>
            </a:r>
          </a:p>
          <a:p>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62</a:t>
            </a:fld>
            <a:endParaRPr lang="en-US" dirty="0"/>
          </a:p>
        </p:txBody>
      </p:sp>
    </p:spTree>
    <p:extLst>
      <p:ext uri="{BB962C8B-B14F-4D97-AF65-F5344CB8AC3E}">
        <p14:creationId xmlns:p14="http://schemas.microsoft.com/office/powerpoint/2010/main" val="37134137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modules</a:t>
            </a:r>
          </a:p>
        </p:txBody>
      </p:sp>
      <p:sp>
        <p:nvSpPr>
          <p:cNvPr id="3" name="Content Placeholder 2"/>
          <p:cNvSpPr>
            <a:spLocks noGrp="1"/>
          </p:cNvSpPr>
          <p:nvPr>
            <p:ph idx="1"/>
          </p:nvPr>
        </p:nvSpPr>
        <p:spPr/>
        <p:txBody>
          <a:bodyPr/>
          <a:lstStyle/>
          <a:p>
            <a:r>
              <a:rPr lang="en-US" dirty="0"/>
              <a:t>Helping Mothers Survive - Threatened Preterm Birth Care</a:t>
            </a:r>
          </a:p>
          <a:p>
            <a:pPr lvl="1"/>
            <a:r>
              <a:rPr lang="en-US" dirty="0">
                <a:hlinkClick r:id="rId2"/>
              </a:rPr>
              <a:t>https://hms.jhpiego.org/threatened-preterm-birth-care/</a:t>
            </a:r>
            <a:r>
              <a:rPr lang="en-US" dirty="0"/>
              <a:t> </a:t>
            </a:r>
          </a:p>
          <a:p>
            <a:r>
              <a:rPr lang="en-US" dirty="0"/>
              <a:t>Helping Babies Survive </a:t>
            </a:r>
            <a:r>
              <a:rPr lang="mr-IN" dirty="0"/>
              <a:t>–</a:t>
            </a:r>
            <a:r>
              <a:rPr lang="en-US" dirty="0"/>
              <a:t> Essential Care for Every Baby, Essential Care for Small Babies, Improving Care of Mothers and Babies: A guide for improvement teams</a:t>
            </a:r>
          </a:p>
          <a:p>
            <a:pPr lvl="1"/>
            <a:r>
              <a:rPr lang="en-US" dirty="0">
                <a:hlinkClick r:id="rId3"/>
              </a:rPr>
              <a:t>https://www.aap.org/en-us/advocacy-and-policy/aap-health-initiatives/helping-babies-survive/Pages/Quality-Improvement.aspx</a:t>
            </a:r>
            <a:r>
              <a:rPr lang="en-US" dirty="0"/>
              <a:t> </a:t>
            </a:r>
          </a:p>
          <a:p>
            <a:r>
              <a:rPr lang="en-US" dirty="0"/>
              <a:t>Emergency and Essential Surgical Care</a:t>
            </a:r>
          </a:p>
          <a:p>
            <a:pPr lvl="1"/>
            <a:r>
              <a:rPr lang="en-US" dirty="0">
                <a:hlinkClick r:id="rId4"/>
              </a:rPr>
              <a:t>http://www.who.int/surgery/en/</a:t>
            </a:r>
            <a:r>
              <a:rPr lang="en-US" dirty="0"/>
              <a:t> </a:t>
            </a:r>
          </a:p>
          <a:p>
            <a:pPr lvl="1"/>
            <a:r>
              <a:rPr lang="en-US" dirty="0"/>
              <a:t> </a:t>
            </a:r>
            <a:r>
              <a:rPr lang="en-US" dirty="0">
                <a:hlinkClick r:id="rId5"/>
              </a:rPr>
              <a:t>http://www.lancetglobalsurgery.org/implementation-tools</a:t>
            </a:r>
            <a:r>
              <a:rPr lang="en-US" dirty="0"/>
              <a:t> </a:t>
            </a:r>
          </a:p>
          <a:p>
            <a:pPr lvl="1"/>
            <a:endParaRPr lang="en-US" dirty="0"/>
          </a:p>
          <a:p>
            <a:pPr lvl="1"/>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63</a:t>
            </a:fld>
            <a:endParaRPr lang="en-US" dirty="0"/>
          </a:p>
        </p:txBody>
      </p:sp>
    </p:spTree>
    <p:extLst>
      <p:ext uri="{BB962C8B-B14F-4D97-AF65-F5344CB8AC3E}">
        <p14:creationId xmlns:p14="http://schemas.microsoft.com/office/powerpoint/2010/main" val="16599324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1"/>
            <a:ext cx="12618720" cy="864869"/>
          </a:xfrm>
        </p:spPr>
        <p:txBody>
          <a:bodyPr/>
          <a:lstStyle/>
          <a:p>
            <a:r>
              <a:rPr lang="en-US" dirty="0"/>
              <a:t>References and Resources</a:t>
            </a:r>
          </a:p>
        </p:txBody>
      </p:sp>
      <p:sp>
        <p:nvSpPr>
          <p:cNvPr id="3" name="Content Placeholder 2"/>
          <p:cNvSpPr>
            <a:spLocks noGrp="1"/>
          </p:cNvSpPr>
          <p:nvPr>
            <p:ph idx="1"/>
          </p:nvPr>
        </p:nvSpPr>
        <p:spPr>
          <a:xfrm>
            <a:off x="1005840" y="1337310"/>
            <a:ext cx="12618720" cy="6149605"/>
          </a:xfrm>
        </p:spPr>
        <p:txBody>
          <a:bodyPr/>
          <a:lstStyle/>
          <a:p>
            <a:pPr lvl="0"/>
            <a:r>
              <a:rPr lang="en-US" sz="2800" dirty="0"/>
              <a:t>Am J Public Health. 2014 Jul;104(7):e38-48. doi:10.2105/AJPH.2014.301983. </a:t>
            </a:r>
            <a:r>
              <a:rPr lang="en-US" sz="2800" dirty="0" err="1"/>
              <a:t>Epub</a:t>
            </a:r>
            <a:r>
              <a:rPr lang="en-US" sz="2800" dirty="0"/>
              <a:t> 2014 May 15. Short-term medical service trips: a systematic review of the evidence.</a:t>
            </a:r>
          </a:p>
          <a:p>
            <a:pPr lvl="0"/>
            <a:r>
              <a:rPr lang="en-US" sz="2800" dirty="0"/>
              <a:t>Sykes KJ1. Medical </a:t>
            </a:r>
            <a:r>
              <a:rPr lang="en-US" sz="2800" dirty="0" err="1"/>
              <a:t>Voluntourism</a:t>
            </a:r>
            <a:r>
              <a:rPr lang="en-US" sz="2800" dirty="0"/>
              <a:t> Needs A Checkup. 03/25/2017 01:56 pm ET Updated Mar 27, 2017. </a:t>
            </a:r>
            <a:r>
              <a:rPr lang="en-US" sz="2800" u="sng" dirty="0">
                <a:hlinkClick r:id="rId2"/>
              </a:rPr>
              <a:t>https://www.huffingtonpost.com/entry/medical-voluntourism-needs-a-checkup_us_58d6a7b9e4b0f633072b3825</a:t>
            </a:r>
            <a:r>
              <a:rPr lang="en-US" sz="2800" dirty="0"/>
              <a:t> </a:t>
            </a:r>
          </a:p>
          <a:p>
            <a:pPr lvl="0"/>
            <a:r>
              <a:rPr lang="en-US" sz="2800" dirty="0"/>
              <a:t>Practical Realities of Doing Volunteer Medical Work in the Developing World. Kenneth V. </a:t>
            </a:r>
            <a:r>
              <a:rPr lang="en-US" sz="2800" dirty="0" err="1"/>
              <a:t>Iserson</a:t>
            </a:r>
            <a:r>
              <a:rPr lang="en-US" sz="2800" dirty="0"/>
              <a:t>, MD, MBA, FACEP. Fam </a:t>
            </a:r>
            <a:r>
              <a:rPr lang="en-US" sz="2800" dirty="0" err="1"/>
              <a:t>Pract</a:t>
            </a:r>
            <a:r>
              <a:rPr lang="en-US" sz="2800" dirty="0"/>
              <a:t> </a:t>
            </a:r>
            <a:r>
              <a:rPr lang="en-US" sz="2800" dirty="0" err="1"/>
              <a:t>Manag</a:t>
            </a:r>
            <a:r>
              <a:rPr lang="en-US" sz="2800" dirty="0"/>
              <a:t>. 2013 Sep-Oct;20(5):22-26. </a:t>
            </a:r>
            <a:r>
              <a:rPr lang="en-US" sz="2800" u="sng" dirty="0">
                <a:hlinkClick r:id="rId3"/>
              </a:rPr>
              <a:t>https://www.aafp.org/fpm/2013/0900/p22.html</a:t>
            </a:r>
            <a:r>
              <a:rPr lang="en-US" sz="2800" dirty="0"/>
              <a:t> </a:t>
            </a:r>
          </a:p>
          <a:p>
            <a:pPr lvl="0"/>
            <a:r>
              <a:rPr lang="en-US" sz="2800" dirty="0"/>
              <a:t>Global Health. 2018 Feb 7;14(1):18. </a:t>
            </a:r>
            <a:r>
              <a:rPr lang="en-US" sz="2800" dirty="0" err="1"/>
              <a:t>doi</a:t>
            </a:r>
            <a:r>
              <a:rPr lang="en-US" sz="2800" dirty="0"/>
              <a:t>: 10.1186/s12992-018-0330-4. Guidelines for responsible short-term global health activities: developing common principles. </a:t>
            </a:r>
            <a:r>
              <a:rPr lang="en-US" sz="2800" dirty="0" err="1"/>
              <a:t>Lasker</a:t>
            </a:r>
            <a:r>
              <a:rPr lang="en-US" sz="2800" dirty="0"/>
              <a:t> JN1, </a:t>
            </a:r>
            <a:r>
              <a:rPr lang="en-US" sz="2800" dirty="0" err="1"/>
              <a:t>Aldrink</a:t>
            </a:r>
            <a:r>
              <a:rPr lang="en-US" sz="2800" dirty="0"/>
              <a:t> M2, </a:t>
            </a:r>
            <a:r>
              <a:rPr lang="en-US" sz="2800" dirty="0" err="1"/>
              <a:t>Balasubramaniam</a:t>
            </a:r>
            <a:r>
              <a:rPr lang="en-US" sz="2800" dirty="0"/>
              <a:t> R3, Caldron P4, Compton B5, Evert J6, </a:t>
            </a:r>
            <a:r>
              <a:rPr lang="en-US" sz="2800" dirty="0" err="1"/>
              <a:t>Loh</a:t>
            </a:r>
            <a:r>
              <a:rPr lang="en-US" sz="2800" dirty="0"/>
              <a:t> LC7, Prasad S8, Siegel S9.</a:t>
            </a:r>
          </a:p>
        </p:txBody>
      </p:sp>
      <p:sp>
        <p:nvSpPr>
          <p:cNvPr id="4" name="Slide Number Placeholder 3"/>
          <p:cNvSpPr>
            <a:spLocks noGrp="1"/>
          </p:cNvSpPr>
          <p:nvPr>
            <p:ph type="sldNum" sz="quarter" idx="10"/>
          </p:nvPr>
        </p:nvSpPr>
        <p:spPr/>
        <p:txBody>
          <a:bodyPr/>
          <a:lstStyle/>
          <a:p>
            <a:fld id="{B2B613A9-0196-4103-A730-64D9B0C7CDAE}" type="slidenum">
              <a:rPr lang="en-US" smtClean="0"/>
              <a:pPr/>
              <a:t>64</a:t>
            </a:fld>
            <a:endParaRPr lang="en-US" dirty="0"/>
          </a:p>
        </p:txBody>
      </p:sp>
    </p:spTree>
    <p:extLst>
      <p:ext uri="{BB962C8B-B14F-4D97-AF65-F5344CB8AC3E}">
        <p14:creationId xmlns:p14="http://schemas.microsoft.com/office/powerpoint/2010/main" val="22694010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1"/>
            <a:ext cx="12618720" cy="864869"/>
          </a:xfrm>
        </p:spPr>
        <p:txBody>
          <a:bodyPr/>
          <a:lstStyle/>
          <a:p>
            <a:r>
              <a:rPr lang="en-US" dirty="0"/>
              <a:t>References and Resources</a:t>
            </a:r>
          </a:p>
        </p:txBody>
      </p:sp>
      <p:sp>
        <p:nvSpPr>
          <p:cNvPr id="3" name="Content Placeholder 2"/>
          <p:cNvSpPr>
            <a:spLocks noGrp="1"/>
          </p:cNvSpPr>
          <p:nvPr>
            <p:ph idx="1"/>
          </p:nvPr>
        </p:nvSpPr>
        <p:spPr>
          <a:xfrm>
            <a:off x="1005840" y="1245870"/>
            <a:ext cx="12618720" cy="6149605"/>
          </a:xfrm>
        </p:spPr>
        <p:txBody>
          <a:bodyPr/>
          <a:lstStyle/>
          <a:p>
            <a:pPr lvl="0"/>
            <a:r>
              <a:rPr lang="en-US" sz="2800" dirty="0"/>
              <a:t>Bauer I. More harm than good? The questionable ethics of medical volunteering and international student placements. Tropical Diseases, Travel Medicine and Vaccines. 2017;3:5. doi:10.1186/s40794-017-0048-y.</a:t>
            </a:r>
          </a:p>
          <a:p>
            <a:pPr lvl="0"/>
            <a:r>
              <a:rPr lang="en-US" sz="2800" dirty="0"/>
              <a:t>Helping Babies Breathe Training Package </a:t>
            </a:r>
            <a:r>
              <a:rPr lang="en-US" sz="2800" u="sng" dirty="0">
                <a:hlinkClick r:id="rId2"/>
              </a:rPr>
              <a:t>http://resources.jhpiego.org/resources/helping-babies-breathe-training-package</a:t>
            </a:r>
            <a:r>
              <a:rPr lang="en-US" sz="2800" dirty="0"/>
              <a:t> </a:t>
            </a:r>
          </a:p>
          <a:p>
            <a:pPr lvl="0"/>
            <a:r>
              <a:rPr lang="en-US" sz="2800" dirty="0"/>
              <a:t>Helping Mothers Survive Bleeding After Birth+ Training Package: English </a:t>
            </a:r>
            <a:r>
              <a:rPr lang="en-US" sz="2800" u="sng" dirty="0">
                <a:hlinkClick r:id="rId3"/>
              </a:rPr>
              <a:t>http://resources.jhpiego.org/resources/helping-mothers-survive-bleeding-after-birth-training-package-english-0</a:t>
            </a:r>
            <a:r>
              <a:rPr lang="en-US" sz="2800" dirty="0"/>
              <a:t> </a:t>
            </a:r>
          </a:p>
          <a:p>
            <a:pPr lvl="0"/>
            <a:r>
              <a:rPr lang="en-US" sz="2800" dirty="0"/>
              <a:t>Helping Mothers Survive Pre-Eclampsia &amp; Eclampsia Training Package </a:t>
            </a:r>
            <a:r>
              <a:rPr lang="en-US" sz="2800" u="sng" dirty="0">
                <a:hlinkClick r:id="rId4"/>
              </a:rPr>
              <a:t>http://resources.jhpiego.org/resources/HMS-PEE</a:t>
            </a:r>
            <a:r>
              <a:rPr lang="en-US" sz="2800" dirty="0"/>
              <a:t> </a:t>
            </a:r>
          </a:p>
          <a:p>
            <a:r>
              <a:rPr lang="en-US" sz="2800" dirty="0"/>
              <a:t>Training Package on Early Infant Male Circumcision under Local </a:t>
            </a:r>
            <a:r>
              <a:rPr lang="en-US" sz="2800" dirty="0" err="1"/>
              <a:t>Anaesthesia</a:t>
            </a:r>
            <a:r>
              <a:rPr lang="en-US" sz="2800" dirty="0"/>
              <a:t>  </a:t>
            </a:r>
            <a:r>
              <a:rPr lang="en-US" sz="2800" u="sng" dirty="0">
                <a:hlinkClick r:id="rId5"/>
              </a:rPr>
              <a:t>https://www.malecircumcision.org/resource-bundle/training-package-early-infant-male-circumcision-under-local-anaesthesia</a:t>
            </a:r>
            <a:endParaRPr lang="en-US" sz="2800"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65</a:t>
            </a:fld>
            <a:endParaRPr lang="en-US" dirty="0"/>
          </a:p>
        </p:txBody>
      </p:sp>
    </p:spTree>
    <p:extLst>
      <p:ext uri="{BB962C8B-B14F-4D97-AF65-F5344CB8AC3E}">
        <p14:creationId xmlns:p14="http://schemas.microsoft.com/office/powerpoint/2010/main" val="35552941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DE77A8-046E-4C41-894A-AF1FC00B1572}"/>
              </a:ext>
            </a:extLst>
          </p:cNvPr>
          <p:cNvSpPr>
            <a:spLocks noGrp="1"/>
          </p:cNvSpPr>
          <p:nvPr>
            <p:ph type="sldNum" sz="quarter" idx="10"/>
          </p:nvPr>
        </p:nvSpPr>
        <p:spPr>
          <a:xfrm>
            <a:off x="1636776" y="7574282"/>
            <a:ext cx="457059" cy="438150"/>
          </a:xfrm>
        </p:spPr>
        <p:txBody>
          <a:bodyPr/>
          <a:lstStyle/>
          <a:p>
            <a:fld id="{B2B613A9-0196-4103-A730-64D9B0C7CDAE}" type="slidenum">
              <a:rPr lang="en-US" smtClean="0">
                <a:solidFill>
                  <a:schemeClr val="bg1"/>
                </a:solidFill>
              </a:rPr>
              <a:pPr/>
              <a:t>66</a:t>
            </a:fld>
            <a:endParaRPr lang="en-US" dirty="0">
              <a:solidFill>
                <a:schemeClr val="bg1"/>
              </a:solidFill>
            </a:endParaRPr>
          </a:p>
        </p:txBody>
      </p:sp>
      <p:sp>
        <p:nvSpPr>
          <p:cNvPr id="3" name="Content Placeholder 2">
            <a:extLst>
              <a:ext uri="{FF2B5EF4-FFF2-40B4-BE49-F238E27FC236}">
                <a16:creationId xmlns:a16="http://schemas.microsoft.com/office/drawing/2014/main" id="{2835AF59-F0DA-44D6-8520-541501547CA1}"/>
              </a:ext>
            </a:extLst>
          </p:cNvPr>
          <p:cNvSpPr>
            <a:spLocks noGrp="1"/>
          </p:cNvSpPr>
          <p:nvPr>
            <p:ph idx="4294967295"/>
          </p:nvPr>
        </p:nvSpPr>
        <p:spPr>
          <a:xfrm>
            <a:off x="1636776" y="2186724"/>
            <a:ext cx="11356848" cy="3797374"/>
          </a:xfrm>
        </p:spPr>
        <p:txBody>
          <a:bodyPr>
            <a:noAutofit/>
          </a:bodyPr>
          <a:lstStyle/>
          <a:p>
            <a:pPr marL="0" indent="0" algn="ctr">
              <a:lnSpc>
                <a:spcPct val="150000"/>
              </a:lnSpc>
              <a:buNone/>
            </a:pPr>
            <a:r>
              <a:rPr lang="en-US" sz="1920" b="1" dirty="0">
                <a:latin typeface="Arial" charset="0"/>
                <a:ea typeface="Arial" charset="0"/>
                <a:cs typeface="Arial" charset="0"/>
              </a:rPr>
              <a:t>© 2018 American Academy of Family Physicians. All rights reserved.  </a:t>
            </a:r>
          </a:p>
          <a:p>
            <a:pPr marL="0" indent="0" algn="ctr">
              <a:lnSpc>
                <a:spcPct val="150000"/>
              </a:lnSpc>
              <a:buNone/>
            </a:pPr>
            <a:r>
              <a:rPr lang="en-US" sz="1920" dirty="0">
                <a:latin typeface="Arial" charset="0"/>
                <a:ea typeface="Arial" charset="0"/>
                <a:cs typeface="Arial" charset="0"/>
              </a:rPr>
              <a:t>All materials/content herein are protected by copyright and are for the sole, personal use of the user.  </a:t>
            </a:r>
          </a:p>
          <a:p>
            <a:pPr marL="0" indent="0" algn="ctr">
              <a:lnSpc>
                <a:spcPct val="150000"/>
              </a:lnSpc>
              <a:buNone/>
            </a:pPr>
            <a:r>
              <a:rPr lang="en-US" sz="1920" dirty="0">
                <a:latin typeface="Arial" charset="0"/>
                <a:ea typeface="Arial" charset="0"/>
                <a:cs typeface="Arial" charset="0"/>
              </a:rPr>
              <a:t>No part of the materials/content may be copied, duplicated, distributed or retransmitted </a:t>
            </a:r>
          </a:p>
          <a:p>
            <a:pPr marL="0" indent="0" algn="ctr">
              <a:lnSpc>
                <a:spcPct val="150000"/>
              </a:lnSpc>
              <a:buNone/>
            </a:pPr>
            <a:r>
              <a:rPr lang="en-US" sz="1920" dirty="0">
                <a:latin typeface="Arial" charset="0"/>
                <a:ea typeface="Arial" charset="0"/>
                <a:cs typeface="Arial" charset="0"/>
              </a:rPr>
              <a:t>in any form or medium without the prior permission of the applicable copyright owner.</a:t>
            </a:r>
          </a:p>
          <a:p>
            <a:pPr marL="0" indent="0">
              <a:buNone/>
            </a:pPr>
            <a:endParaRPr lang="en-US" dirty="0"/>
          </a:p>
        </p:txBody>
      </p:sp>
    </p:spTree>
    <p:extLst>
      <p:ext uri="{BB962C8B-B14F-4D97-AF65-F5344CB8AC3E}">
        <p14:creationId xmlns:p14="http://schemas.microsoft.com/office/powerpoint/2010/main" val="8301376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007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Health Rotations in Residency/GME</a:t>
            </a:r>
            <a:br>
              <a:rPr lang="en-US" dirty="0"/>
            </a:br>
            <a:r>
              <a:rPr lang="en-US" dirty="0"/>
              <a:t>International Rotations</a:t>
            </a:r>
          </a:p>
        </p:txBody>
      </p:sp>
      <p:sp>
        <p:nvSpPr>
          <p:cNvPr id="3" name="Content Placeholder 2"/>
          <p:cNvSpPr>
            <a:spLocks noGrp="1"/>
          </p:cNvSpPr>
          <p:nvPr>
            <p:ph idx="1"/>
          </p:nvPr>
        </p:nvSpPr>
        <p:spPr/>
        <p:txBody>
          <a:bodyPr/>
          <a:lstStyle/>
          <a:p>
            <a:pPr marL="0" indent="0" algn="ctr">
              <a:buNone/>
            </a:pPr>
            <a:endParaRPr lang="en-US" sz="6000" dirty="0"/>
          </a:p>
          <a:p>
            <a:pPr marL="0" indent="0" algn="ctr">
              <a:buNone/>
            </a:pPr>
            <a:r>
              <a:rPr lang="en-US" sz="6000" dirty="0"/>
              <a:t>Why are they valuable?</a:t>
            </a:r>
          </a:p>
          <a:p>
            <a:pPr marL="0" indent="0">
              <a:buNone/>
            </a:pPr>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7</a:t>
            </a:fld>
            <a:endParaRPr lang="en-US" dirty="0"/>
          </a:p>
        </p:txBody>
      </p:sp>
    </p:spTree>
    <p:extLst>
      <p:ext uri="{BB962C8B-B14F-4D97-AF65-F5344CB8AC3E}">
        <p14:creationId xmlns:p14="http://schemas.microsoft.com/office/powerpoint/2010/main" val="3941371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Health Rotations in Residency/GME</a:t>
            </a:r>
            <a:br>
              <a:rPr lang="en-US" dirty="0"/>
            </a:br>
            <a:r>
              <a:rPr lang="en-US" dirty="0"/>
              <a:t>International Rotations</a:t>
            </a:r>
          </a:p>
        </p:txBody>
      </p:sp>
      <p:sp>
        <p:nvSpPr>
          <p:cNvPr id="3" name="Content Placeholder 2"/>
          <p:cNvSpPr>
            <a:spLocks noGrp="1"/>
          </p:cNvSpPr>
          <p:nvPr>
            <p:ph idx="1"/>
          </p:nvPr>
        </p:nvSpPr>
        <p:spPr/>
        <p:txBody>
          <a:bodyPr/>
          <a:lstStyle/>
          <a:p>
            <a:pPr marL="0" indent="0">
              <a:buNone/>
            </a:pPr>
            <a:r>
              <a:rPr lang="en-US" dirty="0"/>
              <a:t>Valuable because:</a:t>
            </a:r>
          </a:p>
          <a:p>
            <a:r>
              <a:rPr lang="en-US" dirty="0"/>
              <a:t>Clinical experience</a:t>
            </a:r>
          </a:p>
          <a:p>
            <a:r>
              <a:rPr lang="en-US" dirty="0"/>
              <a:t>Globalization of disease</a:t>
            </a:r>
          </a:p>
          <a:p>
            <a:r>
              <a:rPr lang="en-US" dirty="0"/>
              <a:t>Fostering compassion and empathy</a:t>
            </a:r>
          </a:p>
          <a:p>
            <a:r>
              <a:rPr lang="en-US" dirty="0"/>
              <a:t>Learning to function in under-resourced setting</a:t>
            </a:r>
          </a:p>
          <a:p>
            <a:r>
              <a:rPr lang="en-US" dirty="0"/>
              <a:t>Career exploration and development</a:t>
            </a:r>
          </a:p>
          <a:p>
            <a:r>
              <a:rPr lang="en-US" dirty="0"/>
              <a:t>Learning principles of public health, health systems functioning, quality improvement, tropical diseases, evidence-based medicine</a:t>
            </a:r>
          </a:p>
          <a:p>
            <a:r>
              <a:rPr lang="en-US" dirty="0"/>
              <a:t>Train better future leaders in global health and family medicine</a:t>
            </a:r>
          </a:p>
          <a:p>
            <a:r>
              <a:rPr lang="en-US" dirty="0"/>
              <a:t>SERVING THE NEEDS OF THE LOCAL POPULATION</a:t>
            </a:r>
          </a:p>
          <a:p>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8</a:t>
            </a:fld>
            <a:endParaRPr lang="en-US" dirty="0"/>
          </a:p>
        </p:txBody>
      </p:sp>
    </p:spTree>
    <p:extLst>
      <p:ext uri="{BB962C8B-B14F-4D97-AF65-F5344CB8AC3E}">
        <p14:creationId xmlns:p14="http://schemas.microsoft.com/office/powerpoint/2010/main" val="2339781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in Global Health and Graduate Medical Education</a:t>
            </a:r>
          </a:p>
        </p:txBody>
      </p:sp>
      <p:sp>
        <p:nvSpPr>
          <p:cNvPr id="3" name="Content Placeholder 2"/>
          <p:cNvSpPr>
            <a:spLocks noGrp="1"/>
          </p:cNvSpPr>
          <p:nvPr>
            <p:ph idx="1"/>
          </p:nvPr>
        </p:nvSpPr>
        <p:spPr/>
        <p:txBody>
          <a:bodyPr/>
          <a:lstStyle/>
          <a:p>
            <a:pPr marL="0" indent="0" algn="ctr">
              <a:buNone/>
            </a:pPr>
            <a:endParaRPr lang="en-US" sz="6000" dirty="0"/>
          </a:p>
          <a:p>
            <a:pPr marL="0" indent="0" algn="ctr">
              <a:buNone/>
            </a:pPr>
            <a:r>
              <a:rPr lang="en-US" sz="6000" dirty="0"/>
              <a:t>Practical Challenges and Difficulties?</a:t>
            </a:r>
          </a:p>
          <a:p>
            <a:pPr marL="0" indent="0">
              <a:buNone/>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9</a:t>
            </a:fld>
            <a:endParaRPr lang="en-US" dirty="0"/>
          </a:p>
        </p:txBody>
      </p:sp>
    </p:spTree>
    <p:extLst>
      <p:ext uri="{BB962C8B-B14F-4D97-AF65-F5344CB8AC3E}">
        <p14:creationId xmlns:p14="http://schemas.microsoft.com/office/powerpoint/2010/main" val="1931917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564B667-7D1A-4B3D-A830-9B070311491C}" vid="{E2FD551A-2040-4896-8C5D-05C63CF312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AAFP PowerPoint 16x9 Template 2018 v7</Template>
  <TotalTime>1653</TotalTime>
  <Words>2971</Words>
  <Application>Microsoft Office PowerPoint</Application>
  <PresentationFormat>Custom</PresentationFormat>
  <Paragraphs>399</Paragraphs>
  <Slides>67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Mangal</vt:lpstr>
      <vt:lpstr>MyriadPro</vt:lpstr>
      <vt:lpstr>Office Theme</vt:lpstr>
      <vt:lpstr>PowerPoint Presentation</vt:lpstr>
      <vt:lpstr>Conflicts of Interest Disclaimer None to Report</vt:lpstr>
      <vt:lpstr>PowerPoint Presentation</vt:lpstr>
      <vt:lpstr>Learning Objectives</vt:lpstr>
      <vt:lpstr>Global Health Rotations in Residency/GME International Rotations</vt:lpstr>
      <vt:lpstr>Global Health Rotations in Residency/GME International Rotations</vt:lpstr>
      <vt:lpstr>Global Health Rotations in Residency/GME International Rotations</vt:lpstr>
      <vt:lpstr>Global Health Rotations in Residency/GME International Rotations</vt:lpstr>
      <vt:lpstr>Challenges in Global Health and Graduate Medical Education</vt:lpstr>
      <vt:lpstr>Challenges in Global Health and Graduate Medical Education</vt:lpstr>
      <vt:lpstr>Challenges in Global Health and Graduate Medical Education</vt:lpstr>
      <vt:lpstr>Challenges in Global Health and Graduate Medical Education</vt:lpstr>
      <vt:lpstr>ACGME Review Committee for Family Medicine FAQ Response </vt:lpstr>
      <vt:lpstr>ACGME Review Committee for Family Medicine FAQ Response </vt:lpstr>
      <vt:lpstr>Challenges in Global Health and Graduate Medical Education</vt:lpstr>
      <vt:lpstr>Challenges in Global Health and Graduate Medical Education</vt:lpstr>
      <vt:lpstr>WVU Rural Family Medicine Residency Model</vt:lpstr>
      <vt:lpstr>Rwanda site chosen</vt:lpstr>
      <vt:lpstr>WVU Rural FM program in Rwanda</vt:lpstr>
      <vt:lpstr>Where We Went</vt:lpstr>
      <vt:lpstr>PowerPoint Presentation</vt:lpstr>
      <vt:lpstr>What We Taught</vt:lpstr>
      <vt:lpstr>What We Taught</vt:lpstr>
      <vt:lpstr>What We Taught</vt:lpstr>
      <vt:lpstr>Who We Taught</vt:lpstr>
      <vt:lpstr>Maternal and Child Health Modules for Graduate Medical Global Health Experiences</vt:lpstr>
      <vt:lpstr>Maternal and Child Health Modules for Graduate Medical Global Health Experiences</vt:lpstr>
      <vt:lpstr>Maternal and Child Health Simulators for Graduate Medical Global Health Experiences</vt:lpstr>
      <vt:lpstr>Helping Babies Breathe</vt:lpstr>
      <vt:lpstr>PowerPoint Presentation</vt:lpstr>
      <vt:lpstr>PowerPoint Presentation</vt:lpstr>
      <vt:lpstr>PowerPoint Presentation</vt:lpstr>
      <vt:lpstr>PowerPoint Presentation</vt:lpstr>
      <vt:lpstr>PowerPoint Presentation</vt:lpstr>
      <vt:lpstr>PowerPoint Presentation</vt:lpstr>
      <vt:lpstr>Mama Natalie &amp; NEO NATALIE</vt:lpstr>
      <vt:lpstr>Mama 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Infant Male Circumcision </vt:lpstr>
      <vt:lpstr>PowerPoint Presentation</vt:lpstr>
      <vt:lpstr>PowerPoint Presentation</vt:lpstr>
      <vt:lpstr>PowerPoint Presentation</vt:lpstr>
      <vt:lpstr>https://globaloffsitecare.org</vt:lpstr>
      <vt:lpstr>PowerPoint Presentation</vt:lpstr>
      <vt:lpstr>Global Offsite Care Telemedicine Grand Rounds  </vt:lpstr>
      <vt:lpstr>Value to Resident Education</vt:lpstr>
      <vt:lpstr>Value to Resident Education (cont)</vt:lpstr>
      <vt:lpstr>ACGME FM Milestones Addressed</vt:lpstr>
      <vt:lpstr>ACGME FM Milestones Addressed (cont)</vt:lpstr>
      <vt:lpstr>Value to Local Healthcare Community</vt:lpstr>
      <vt:lpstr>Value to Local Healthcare Community (cont)</vt:lpstr>
      <vt:lpstr>Barriers to Implementation</vt:lpstr>
      <vt:lpstr>Implementation Suggestions</vt:lpstr>
      <vt:lpstr>Implementation Suggestions (cont)</vt:lpstr>
      <vt:lpstr>Additional modules</vt:lpstr>
      <vt:lpstr>References and Resources</vt:lpstr>
      <vt:lpstr>References and 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Camille Potchad</dc:creator>
  <cp:lastModifiedBy>Ashley Poole</cp:lastModifiedBy>
  <cp:revision>68</cp:revision>
  <cp:lastPrinted>2018-09-17T03:49:54Z</cp:lastPrinted>
  <dcterms:created xsi:type="dcterms:W3CDTF">2018-07-03T14:17:43Z</dcterms:created>
  <dcterms:modified xsi:type="dcterms:W3CDTF">2018-09-17T17:14:41Z</dcterms:modified>
</cp:coreProperties>
</file>