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89" r:id="rId2"/>
    <p:sldId id="288" r:id="rId3"/>
    <p:sldId id="380" r:id="rId4"/>
    <p:sldId id="257" r:id="rId5"/>
    <p:sldId id="258" r:id="rId6"/>
    <p:sldId id="301" r:id="rId7"/>
    <p:sldId id="302" r:id="rId8"/>
    <p:sldId id="332" r:id="rId9"/>
    <p:sldId id="304" r:id="rId10"/>
    <p:sldId id="262" r:id="rId11"/>
    <p:sldId id="265" r:id="rId12"/>
    <p:sldId id="266" r:id="rId13"/>
    <p:sldId id="308" r:id="rId14"/>
    <p:sldId id="309" r:id="rId15"/>
    <p:sldId id="310" r:id="rId16"/>
    <p:sldId id="290" r:id="rId17"/>
    <p:sldId id="291" r:id="rId18"/>
    <p:sldId id="292" r:id="rId19"/>
    <p:sldId id="314" r:id="rId20"/>
    <p:sldId id="315" r:id="rId21"/>
    <p:sldId id="293" r:id="rId22"/>
    <p:sldId id="294" r:id="rId23"/>
    <p:sldId id="295" r:id="rId24"/>
    <p:sldId id="296" r:id="rId25"/>
    <p:sldId id="279" r:id="rId26"/>
    <p:sldId id="337" r:id="rId27"/>
    <p:sldId id="281" r:id="rId28"/>
    <p:sldId id="333" r:id="rId29"/>
    <p:sldId id="283" r:id="rId30"/>
    <p:sldId id="284" r:id="rId31"/>
    <p:sldId id="339" r:id="rId32"/>
    <p:sldId id="286" r:id="rId33"/>
    <p:sldId id="287" r:id="rId34"/>
    <p:sldId id="334" r:id="rId35"/>
    <p:sldId id="340" r:id="rId36"/>
    <p:sldId id="335" r:id="rId37"/>
    <p:sldId id="336" r:id="rId38"/>
    <p:sldId id="341" r:id="rId3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urYDgNVdPJsRhpX2eaOdhgOI/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2A3E0-2C8D-5D47-AB66-2A68FA3915B6}" v="2" dt="2022-04-21T02:44:14.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0"/>
    <p:restoredTop sz="74880"/>
  </p:normalViewPr>
  <p:slideViewPr>
    <p:cSldViewPr snapToGrid="0">
      <p:cViewPr varScale="1">
        <p:scale>
          <a:sx n="83" d="100"/>
          <a:sy n="83" d="100"/>
        </p:scale>
        <p:origin x="2106" y="96"/>
      </p:cViewPr>
      <p:guideLst>
        <p:guide orient="horz" pos="2160"/>
        <p:guide pos="288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9422f7761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9422f7761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Welcome to “Interrogating the Systems: Steps Toward Community Empowerment in Community and Population Health Curriculum for Family Medicine Residents. My name is Christopher Barnes, and I’m a PhD candidate in the University of Wisconsin’s School of Education and I’m joined by members of the Department of Family Medicine and Community Health. These members include Maddie Batzli, our health equity coordinator; Shelly Shaw the Director of the Office of Community Health; and Karina Atwell and Jennifer Edgoose who are the co-faculty leads for the residency’s community and population health rotation.</a:t>
            </a:r>
          </a:p>
        </p:txBody>
      </p:sp>
      <p:sp>
        <p:nvSpPr>
          <p:cNvPr id="78" name="Google Shape;78;g119422f776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9c9c2adea_0_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9c9c2adea_0_4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Our team decided to ask the following questions: </a:t>
            </a:r>
            <a:r>
              <a:rPr lang="en-US" sz="1100" i="1" dirty="0">
                <a:highlight>
                  <a:srgbClr val="FFFFFF"/>
                </a:highlight>
              </a:rPr>
              <a:t> </a:t>
            </a:r>
            <a:endParaRPr sz="1100" i="1" dirty="0">
              <a:highlight>
                <a:srgbClr val="FFFFFF"/>
              </a:highlight>
            </a:endParaRPr>
          </a:p>
          <a:p>
            <a:pPr marL="0" lvl="0" indent="0" algn="l" rtl="0">
              <a:spcBef>
                <a:spcPts val="360"/>
              </a:spcBef>
              <a:spcAft>
                <a:spcPts val="0"/>
              </a:spcAft>
              <a:buNone/>
            </a:pPr>
            <a:r>
              <a:rPr lang="en-US" sz="1100" i="1" dirty="0"/>
              <a:t>Do the competencies address the understanding and skills needed by physicians to assure health equity such as community engagement, implicit bias mitigation, and power sharing?</a:t>
            </a:r>
            <a:endParaRPr sz="800" dirty="0"/>
          </a:p>
          <a:p>
            <a:pPr marL="0" lvl="0" indent="0" algn="l" rtl="0">
              <a:spcBef>
                <a:spcPts val="360"/>
              </a:spcBef>
              <a:spcAft>
                <a:spcPts val="0"/>
              </a:spcAft>
              <a:buNone/>
            </a:pPr>
            <a:r>
              <a:rPr lang="en-US" sz="1100" i="1" dirty="0"/>
              <a:t>Does  our curriculum address community partners’ priorities? and</a:t>
            </a:r>
            <a:endParaRPr sz="800" dirty="0"/>
          </a:p>
          <a:p>
            <a:pPr marL="0" lvl="0" indent="0" algn="l" rtl="0">
              <a:spcBef>
                <a:spcPts val="360"/>
              </a:spcBef>
              <a:spcAft>
                <a:spcPts val="0"/>
              </a:spcAft>
              <a:buNone/>
            </a:pPr>
            <a:r>
              <a:rPr lang="en-US" sz="1100" i="1" dirty="0"/>
              <a:t>Do the policies and practices of our department support long-term, community-engaged partnerships, and a learn-adapt process of continuous improvement of these partnerships within our curriculum and Department at large? </a:t>
            </a:r>
            <a:endParaRPr dirty="0"/>
          </a:p>
        </p:txBody>
      </p:sp>
      <p:sp>
        <p:nvSpPr>
          <p:cNvPr id="120" name="Google Shape;120;g119c9c2adea_0_4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9422f7761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To assess our teaching we reviewed best practices and competency standards; developed themes for our Office of Community Health and residency curriculum, developed evaluative tools to assess our teaching; explored relationships between our faculty/residents and community partners relative to our teaching goals; and established a learn-adapt model for our iterative curriculum development</a:t>
            </a:r>
            <a:endParaRPr dirty="0"/>
          </a:p>
        </p:txBody>
      </p:sp>
      <p:sp>
        <p:nvSpPr>
          <p:cNvPr id="138" name="Google Shape;138;g119422f7761_0_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9c9c2adea_0_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9c9c2adea_0_1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In trying to assess our own curriculum we turned to the ACGME family medicine milestones and the competencies for teaching population health outlined by our colleagues at Duke University including Viviana Martinez-Bianchi and Lloyd Michener.</a:t>
            </a:r>
            <a:endParaRPr dirty="0"/>
          </a:p>
        </p:txBody>
      </p:sp>
      <p:sp>
        <p:nvSpPr>
          <p:cNvPr id="145" name="Google Shape;145;g119c9c2adea_0_1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e8cd6b227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e8cd6b227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To</a:t>
            </a:r>
            <a:r>
              <a:rPr lang="en-US" baseline="0" dirty="0"/>
              <a:t> do our own competency-based assessment of our curriculum w</a:t>
            </a:r>
            <a:r>
              <a:rPr lang="en-US" dirty="0"/>
              <a:t>e identified the terms “community” and “population” in ACGME Milestones, then overlaid the Duke competencies table to this list.  A similar process was used to overlay competencies to our Office of Community Health mission and values. This exercise allowed us to identify gaps and uniqueness between our curriculum, and more broadly our Office of Community Health, and current competency frameworks</a:t>
            </a:r>
            <a:endParaRPr dirty="0"/>
          </a:p>
        </p:txBody>
      </p:sp>
      <p:sp>
        <p:nvSpPr>
          <p:cNvPr id="154" name="Google Shape;154;g11e8cd6b227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9422f7761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9422f7761_0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This is an example of aligning ACGME and Duke competencies. Blue text are Duke competencies,</a:t>
            </a:r>
            <a:r>
              <a:rPr lang="en-US" baseline="0" dirty="0"/>
              <a:t> aligned into the ACGME Milestones format. </a:t>
            </a:r>
            <a:endParaRPr dirty="0"/>
          </a:p>
        </p:txBody>
      </p:sp>
      <p:sp>
        <p:nvSpPr>
          <p:cNvPr id="161" name="Google Shape;161;g119422f7761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9422f7761_0_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9422f7761_0_1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Here</a:t>
            </a:r>
            <a:r>
              <a:rPr lang="en-US" baseline="0" dirty="0"/>
              <a:t> are some observations from our curriculum competencies evaluation process. Overall, Duke competencies align well, and typically expand on ACGME milestones. There are unique competencies in Duke that we feel are relevant to teaching community and population health principles for our residents, for instance community engagement skills. We noticed that some competencies relevant to our curriculum only fell in the higher levels of skill acquisition, for example level 4 or 5 in ACGME Milestones or level 2 or 3 in Duke. This prompted us to consider what level of knowledge and skill is appropriate to expect of all family medicine residents. We also wondered whether our curriculum is meeting learners at the right level upon entry into residency, recognizing that many medical schools have expanded their curriculum in these topics. Our curriculum does teach competencies not explicitly stated in current frameworks, such as discussing power dynamics in community engagement. Finally, the competencies most closely aligned with the mission and values of our Office of Community Health fall at the highest level of skill acquisition, which we would not expect of all residents. Thus, we need to consider how the Office of Community Health can best support, but also be unique and complementary to our resident education activities. </a:t>
            </a:r>
            <a:endParaRPr dirty="0"/>
          </a:p>
        </p:txBody>
      </p:sp>
      <p:sp>
        <p:nvSpPr>
          <p:cNvPr id="170" name="Google Shape;170;g119422f7761_0_1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9422f7761_0_7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In addition to ACGME and Duke, we also explored best practices, competencies, missions, and visions of 20 different institutions including a Federal Health Agency, National Healthcare Associations, and Academic Medical Centers</a:t>
            </a:r>
            <a:endParaRPr dirty="0"/>
          </a:p>
          <a:p>
            <a:pPr marL="0" lvl="0" indent="0" algn="l" rtl="0">
              <a:spcBef>
                <a:spcPts val="360"/>
              </a:spcBef>
              <a:spcAft>
                <a:spcPts val="0"/>
              </a:spcAft>
              <a:buNone/>
            </a:pPr>
            <a:endParaRPr dirty="0"/>
          </a:p>
        </p:txBody>
      </p:sp>
      <p:sp>
        <p:nvSpPr>
          <p:cNvPr id="183" name="Google Shape;183;g119422f7761_0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9422f7761_0_8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Using thematic analysis, we then categorized the best practices into 7 major themes. For the purpose of our Community Partner Evaluation, we specifically explored OCH’s role in “fostering community relationships” and “disrupting the norm”.*</a:t>
            </a:r>
            <a:endParaRPr dirty="0"/>
          </a:p>
          <a:p>
            <a:pPr marL="0" lvl="0" indent="0" algn="l" rtl="0">
              <a:spcBef>
                <a:spcPts val="360"/>
              </a:spcBef>
              <a:spcAft>
                <a:spcPts val="0"/>
              </a:spcAft>
              <a:buNone/>
            </a:pPr>
            <a:endParaRPr dirty="0"/>
          </a:p>
        </p:txBody>
      </p:sp>
      <p:sp>
        <p:nvSpPr>
          <p:cNvPr id="190" name="Google Shape;190;g119422f7761_0_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9422f7761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We then developed a series of objectives, within these themes, to guide the flow of our evaluation.*</a:t>
            </a:r>
            <a:endParaRPr dirty="0"/>
          </a:p>
          <a:p>
            <a:pPr marL="0" lvl="0" indent="0" algn="l" rtl="0">
              <a:lnSpc>
                <a:spcPct val="115000"/>
              </a:lnSpc>
              <a:spcBef>
                <a:spcPts val="400"/>
              </a:spcBef>
              <a:spcAft>
                <a:spcPts val="0"/>
              </a:spcAft>
              <a:buClr>
                <a:schemeClr val="dk1"/>
              </a:buClr>
              <a:buSzPts val="1100"/>
              <a:buFont typeface="Arial"/>
              <a:buNone/>
            </a:pPr>
            <a:endParaRPr dirty="0"/>
          </a:p>
          <a:p>
            <a:pPr marL="0" lvl="0" indent="0" algn="l" rtl="0">
              <a:lnSpc>
                <a:spcPct val="115000"/>
              </a:lnSpc>
              <a:spcBef>
                <a:spcPts val="400"/>
              </a:spcBef>
              <a:spcAft>
                <a:spcPts val="0"/>
              </a:spcAft>
              <a:buClr>
                <a:schemeClr val="dk1"/>
              </a:buClr>
              <a:buSzPts val="1100"/>
              <a:buFont typeface="Arial"/>
              <a:buNone/>
            </a:pPr>
            <a:r>
              <a:rPr lang="en-US" dirty="0"/>
              <a:t>- The objectives for “Fostering Community Relationships” included: defining “successful” partnerships, establishing a shared power structure, and establishing/maintaining successful mentoring support systems**</a:t>
            </a:r>
            <a:endParaRPr dirty="0"/>
          </a:p>
          <a:p>
            <a:pPr marL="0" lvl="0" indent="0" algn="l" rtl="0">
              <a:lnSpc>
                <a:spcPct val="115000"/>
              </a:lnSpc>
              <a:spcBef>
                <a:spcPts val="400"/>
              </a:spcBef>
              <a:spcAft>
                <a:spcPts val="0"/>
              </a:spcAft>
              <a:buClr>
                <a:schemeClr val="dk1"/>
              </a:buClr>
              <a:buSzPts val="1100"/>
              <a:buFont typeface="Arial"/>
              <a:buNone/>
            </a:pPr>
            <a:r>
              <a:rPr lang="en-US" dirty="0"/>
              <a:t>- The objectives for “Disrupting the Norm” included: consistently tracking/measuring shared power, centering marginalized voices, and encouraging physicians to reflect on their privileges as well as understand the impact of their privileges on communities**</a:t>
            </a:r>
            <a:endParaRPr dirty="0"/>
          </a:p>
          <a:p>
            <a:pPr marL="0" lvl="0" indent="0" algn="l" rtl="0">
              <a:spcBef>
                <a:spcPts val="360"/>
              </a:spcBef>
              <a:spcAft>
                <a:spcPts val="0"/>
              </a:spcAft>
              <a:buNone/>
            </a:pPr>
            <a:endParaRPr dirty="0"/>
          </a:p>
        </p:txBody>
      </p:sp>
      <p:sp>
        <p:nvSpPr>
          <p:cNvPr id="196" name="Google Shape;196;g119422f7761_0_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9422f7761_0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9422f7761_0_2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Moving from the curriculum, we wanted to looked into our partnerships.</a:t>
            </a:r>
            <a:endParaRPr dirty="0"/>
          </a:p>
        </p:txBody>
      </p:sp>
      <p:sp>
        <p:nvSpPr>
          <p:cNvPr id="196" name="Google Shape;196;g119422f7761_0_2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9c9c2adea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84" name="Google Shape;84;g119c9c2adea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3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9422f7761_0_12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76200" lvl="0" indent="0" algn="l" rtl="0">
              <a:spcBef>
                <a:spcPts val="0"/>
              </a:spcBef>
              <a:spcAft>
                <a:spcPts val="0"/>
              </a:spcAft>
              <a:buClr>
                <a:schemeClr val="dk1"/>
              </a:buClr>
              <a:buSzPts val="2000"/>
              <a:buNone/>
            </a:pPr>
            <a:r>
              <a:rPr lang="en-US" sz="2000" dirty="0">
                <a:latin typeface="Calibri"/>
                <a:ea typeface="Calibri"/>
                <a:cs typeface="Calibri"/>
                <a:sym typeface="Calibri"/>
              </a:rPr>
              <a:t>here we focused on our later two questions – </a:t>
            </a:r>
          </a:p>
          <a:p>
            <a:pPr marL="76200" lvl="0" indent="0" algn="l" rtl="0">
              <a:spcBef>
                <a:spcPts val="0"/>
              </a:spcBef>
              <a:spcAft>
                <a:spcPts val="0"/>
              </a:spcAft>
              <a:buClr>
                <a:schemeClr val="dk1"/>
              </a:buClr>
              <a:buSzPts val="2000"/>
              <a:buNone/>
            </a:pPr>
            <a:endParaRPr lang="en-US" sz="2000" dirty="0">
              <a:latin typeface="Calibri"/>
              <a:ea typeface="Calibri"/>
              <a:cs typeface="Calibri"/>
              <a:sym typeface="Calibri"/>
            </a:endParaRPr>
          </a:p>
          <a:p>
            <a:pPr marL="342900" lvl="0" indent="-266700" algn="l" rtl="0">
              <a:spcBef>
                <a:spcPts val="0"/>
              </a:spcBef>
              <a:spcAft>
                <a:spcPts val="0"/>
              </a:spcAft>
              <a:buClr>
                <a:schemeClr val="dk1"/>
              </a:buClr>
              <a:buSzPts val="2000"/>
              <a:buChar char="•"/>
            </a:pPr>
            <a:r>
              <a:rPr lang="en-US" sz="2000" dirty="0">
                <a:latin typeface="Calibri"/>
                <a:ea typeface="Calibri"/>
                <a:cs typeface="Calibri"/>
                <a:sym typeface="Calibri"/>
              </a:rPr>
              <a:t>Quality problem: </a:t>
            </a:r>
            <a:r>
              <a:rPr lang="en-US" sz="2000" i="1" dirty="0">
                <a:latin typeface="Calibri"/>
                <a:ea typeface="Calibri"/>
                <a:cs typeface="Calibri"/>
                <a:sym typeface="Calibri"/>
              </a:rPr>
              <a:t>Ill-defined definition of success for Community Health Learning Experience</a:t>
            </a:r>
            <a:endParaRPr sz="2000" dirty="0">
              <a:latin typeface="Calibri"/>
              <a:ea typeface="Calibri"/>
              <a:cs typeface="Calibri"/>
              <a:sym typeface="Calibri"/>
            </a:endParaRPr>
          </a:p>
          <a:p>
            <a:pPr marL="342900" lvl="0" indent="-266700" algn="l" rtl="0">
              <a:spcBef>
                <a:spcPts val="640"/>
              </a:spcBef>
              <a:spcAft>
                <a:spcPts val="0"/>
              </a:spcAft>
              <a:buClr>
                <a:schemeClr val="dk1"/>
              </a:buClr>
              <a:buSzPts val="2000"/>
              <a:buChar char="•"/>
            </a:pPr>
            <a:r>
              <a:rPr lang="en-US" sz="2000" dirty="0">
                <a:latin typeface="Calibri"/>
                <a:ea typeface="Calibri"/>
                <a:cs typeface="Calibri"/>
                <a:sym typeface="Calibri"/>
              </a:rPr>
              <a:t>Problem beyond DFMCH: </a:t>
            </a:r>
            <a:r>
              <a:rPr lang="en-US" sz="2000" i="1" dirty="0">
                <a:latin typeface="Calibri"/>
                <a:ea typeface="Calibri"/>
                <a:cs typeface="Calibri"/>
                <a:sym typeface="Calibri"/>
              </a:rPr>
              <a:t>Community wisdom is not commonly valued or compensated in clinical and academic spheres</a:t>
            </a:r>
            <a:endParaRPr sz="100" dirty="0"/>
          </a:p>
        </p:txBody>
      </p:sp>
      <p:sp>
        <p:nvSpPr>
          <p:cNvPr id="202" name="Google Shape;202;g119422f7761_0_1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9422f7761_0_1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None/>
            </a:pPr>
            <a:r>
              <a:rPr lang="en-US" dirty="0"/>
              <a:t>Our team conducted semi-structured individual interviews with 10 faculty-partners and 10 community-partners between January 2021 and December 2021. Because of the COVID-19 pandemic, all interviews were held virtually. Our interview protocol included approximately 20 questions across a series of broader variables.*</a:t>
            </a:r>
            <a:endParaRPr dirty="0"/>
          </a:p>
          <a:p>
            <a:pPr marL="0" lvl="0" indent="0" algn="l" rtl="0">
              <a:lnSpc>
                <a:spcPct val="115000"/>
              </a:lnSpc>
              <a:spcBef>
                <a:spcPts val="400"/>
              </a:spcBef>
              <a:spcAft>
                <a:spcPts val="0"/>
              </a:spcAft>
              <a:buClr>
                <a:schemeClr val="dk1"/>
              </a:buClr>
              <a:buSzPts val="1100"/>
              <a:buFont typeface="Arial"/>
              <a:buNone/>
            </a:pPr>
            <a:endParaRPr dirty="0"/>
          </a:p>
          <a:p>
            <a:pPr marL="0" lvl="0" indent="0" algn="l" rtl="0">
              <a:lnSpc>
                <a:spcPct val="115000"/>
              </a:lnSpc>
              <a:spcBef>
                <a:spcPts val="400"/>
              </a:spcBef>
              <a:spcAft>
                <a:spcPts val="0"/>
              </a:spcAft>
              <a:buClr>
                <a:schemeClr val="dk1"/>
              </a:buClr>
              <a:buSzPts val="1100"/>
              <a:buFont typeface="Arial"/>
              <a:buNone/>
            </a:pPr>
            <a:r>
              <a:rPr lang="en-US" dirty="0"/>
              <a:t>We originally planned to collect survey and interview data for both faculty/community partners, but decided against the survey after receiving feedback from colleagues suggesting interviews would allow us to provide better context regarding the purpose of this evaluation.**</a:t>
            </a:r>
            <a:endParaRPr dirty="0"/>
          </a:p>
          <a:p>
            <a:pPr marL="0" lvl="0" indent="0" algn="l" rtl="0">
              <a:spcBef>
                <a:spcPts val="360"/>
              </a:spcBef>
              <a:spcAft>
                <a:spcPts val="0"/>
              </a:spcAft>
              <a:buNone/>
            </a:pPr>
            <a:endParaRPr dirty="0"/>
          </a:p>
        </p:txBody>
      </p:sp>
      <p:sp>
        <p:nvSpPr>
          <p:cNvPr id="215" name="Google Shape;215;g119422f7761_0_1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9422f7761_0_13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These topics (derived from the objectives discussed earlier) include questions about the following. The topics/variables in red are areas we </a:t>
            </a:r>
            <a:r>
              <a:rPr lang="en-US" b="1" u="sng" dirty="0"/>
              <a:t>did not</a:t>
            </a:r>
            <a:r>
              <a:rPr lang="en-US" dirty="0"/>
              <a:t> ask community partners about because OCH either had no relationship, or a very limited relationship, with community partners prior to the interviews. Our goal, rather, was to introduce ourselves to the community partner, learn more generally about the partnership from their perspective, and begin establishing trust with plans to introduce the topics in red during future conversations with that partner.*</a:t>
            </a:r>
            <a:endParaRPr dirty="0"/>
          </a:p>
          <a:p>
            <a:pPr marL="0" lvl="0" indent="0" algn="l" rtl="0">
              <a:lnSpc>
                <a:spcPct val="115000"/>
              </a:lnSpc>
              <a:spcBef>
                <a:spcPts val="400"/>
              </a:spcBef>
              <a:spcAft>
                <a:spcPts val="0"/>
              </a:spcAft>
              <a:buClr>
                <a:schemeClr val="dk1"/>
              </a:buClr>
              <a:buSzPts val="1100"/>
              <a:buFont typeface="Arial"/>
              <a:buNone/>
            </a:pPr>
            <a:endParaRPr dirty="0"/>
          </a:p>
          <a:p>
            <a:pPr marL="0" lvl="0" indent="0" algn="l" rtl="0">
              <a:spcBef>
                <a:spcPts val="360"/>
              </a:spcBef>
              <a:spcAft>
                <a:spcPts val="0"/>
              </a:spcAft>
              <a:buNone/>
            </a:pPr>
            <a:endParaRPr dirty="0"/>
          </a:p>
        </p:txBody>
      </p:sp>
      <p:sp>
        <p:nvSpPr>
          <p:cNvPr id="221" name="Google Shape;221;g119422f7761_0_1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9422f7761_0_14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3200" dirty="0"/>
              <a:t>Although we considered different qualitative analysis techniques, we decided to use Constant Comparison Analysis for two reasons. First, it is a popular technique within qualitative studies and there’s a wealth of information on how to conduct it (this made it easier to assist team members with learning more about qualitative analysis). Second, Constant Comparison Analysis is considered one of the most time efficient techniques within qualitative analysis work (this was helpful because of the various time restraints associated with the evaluation).*</a:t>
            </a:r>
            <a:endParaRPr sz="3200" dirty="0"/>
          </a:p>
          <a:p>
            <a:pPr marL="0" lvl="0" indent="0" algn="l" rtl="0">
              <a:spcBef>
                <a:spcPts val="360"/>
              </a:spcBef>
              <a:spcAft>
                <a:spcPts val="0"/>
              </a:spcAft>
              <a:buNone/>
            </a:pPr>
            <a:endParaRPr dirty="0"/>
          </a:p>
        </p:txBody>
      </p:sp>
      <p:sp>
        <p:nvSpPr>
          <p:cNvPr id="227" name="Google Shape;227;g119422f7761_0_1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9422f7761_0_14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t>Within the larger Quality Improvement study, we used various techniques to validate our findings and establish trustworthiness with interviewees as well as our audience. These techniques included (the following)*:</a:t>
            </a:r>
            <a:endParaRPr dirty="0"/>
          </a:p>
          <a:p>
            <a:pPr marL="0" lvl="0" indent="0" algn="l" rtl="0">
              <a:lnSpc>
                <a:spcPct val="115000"/>
              </a:lnSpc>
              <a:spcBef>
                <a:spcPts val="400"/>
              </a:spcBef>
              <a:spcAft>
                <a:spcPts val="0"/>
              </a:spcAft>
              <a:buClr>
                <a:schemeClr val="dk1"/>
              </a:buClr>
              <a:buSzPts val="1100"/>
              <a:buFont typeface="Arial"/>
              <a:buNone/>
            </a:pPr>
            <a:r>
              <a:rPr lang="en-US" dirty="0"/>
              <a:t>- Multiple forms of data collection**</a:t>
            </a:r>
            <a:endParaRPr dirty="0"/>
          </a:p>
          <a:p>
            <a:pPr marL="0" lvl="0" indent="0" algn="l" rtl="0">
              <a:lnSpc>
                <a:spcPct val="115000"/>
              </a:lnSpc>
              <a:spcBef>
                <a:spcPts val="0"/>
              </a:spcBef>
              <a:spcAft>
                <a:spcPts val="0"/>
              </a:spcAft>
              <a:buClr>
                <a:schemeClr val="dk1"/>
              </a:buClr>
              <a:buSzPts val="1100"/>
              <a:buFont typeface="Arial"/>
              <a:buNone/>
            </a:pPr>
            <a:r>
              <a:rPr lang="en-US" sz="1400" dirty="0"/>
              <a:t>-</a:t>
            </a:r>
            <a:r>
              <a:rPr lang="en-US" dirty="0"/>
              <a:t>Member checking (interviewees received opportunity to review their transcripts and update/redact their statements)**</a:t>
            </a:r>
            <a:endParaRPr dirty="0"/>
          </a:p>
          <a:p>
            <a:pPr marL="0" lvl="0" indent="0" algn="l" rtl="0">
              <a:lnSpc>
                <a:spcPct val="115000"/>
              </a:lnSpc>
              <a:spcBef>
                <a:spcPts val="0"/>
              </a:spcBef>
              <a:spcAft>
                <a:spcPts val="0"/>
              </a:spcAft>
              <a:buClr>
                <a:schemeClr val="dk1"/>
              </a:buClr>
              <a:buSzPts val="1100"/>
              <a:buFont typeface="Arial"/>
              <a:buNone/>
            </a:pPr>
            <a:r>
              <a:rPr lang="en-US" sz="1400" dirty="0"/>
              <a:t>-</a:t>
            </a:r>
            <a:r>
              <a:rPr lang="en-US" dirty="0"/>
              <a:t>Peer debrief sessions (with DFMCH residency stakeholders not associated with QI study)**</a:t>
            </a:r>
            <a:endParaRPr dirty="0"/>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We also used multiple forms of data collection, member checking processes, and peer debrief sessions to establish trustworthiness with interviewees and our audience.</a:t>
            </a:r>
            <a:endParaRPr dirty="0"/>
          </a:p>
        </p:txBody>
      </p:sp>
      <p:sp>
        <p:nvSpPr>
          <p:cNvPr id="234" name="Google Shape;234;g119422f7761_0_1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9422f7761_0_1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19422f7761_0_1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Through these surveys and interviews six overarching themes emerged: Resources; Relationship Dynamics; Conflicting Interests; Labor of Love; Issues of Diversity, Equity and Inclusion; and General Suggestions. </a:t>
            </a:r>
          </a:p>
          <a:p>
            <a:pPr marL="0" lvl="0" indent="0" algn="l" rtl="0">
              <a:lnSpc>
                <a:spcPct val="115000"/>
              </a:lnSpc>
              <a:spcBef>
                <a:spcPts val="0"/>
              </a:spcBef>
              <a:spcAft>
                <a:spcPts val="0"/>
              </a:spcAft>
              <a:buClr>
                <a:schemeClr val="dk1"/>
              </a:buClr>
              <a:buSzPts val="1100"/>
              <a:buFont typeface="Arial"/>
              <a:buNone/>
            </a:pPr>
            <a:endParaRPr lang="en-US"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235" name="Google Shape;235;g119422f7761_0_1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0" u="none" strike="noStrike" dirty="0">
                <a:solidFill>
                  <a:srgbClr val="000000"/>
                </a:solidFill>
                <a:effectLst/>
                <a:latin typeface="Calibri" panose="020F0502020204030204" pitchFamily="34" charset="0"/>
              </a:rPr>
              <a:t>Most participant responses focused on both the limited availability of key resources within community partnerships and the value that additional resources would add to partners’ ability to fulfill their projects’ or programs’ missions, if they were available. A few partners shared the benefits that abundant or effectively leveraged resources have brought to their partnership. Faculty and community partners alike highlighted time, human resources, funding, and space as resources that were centrally important, yet often scarce, and therefore limited the scope and success of their partnerships. </a:t>
            </a:r>
            <a:endParaRPr lang="en-US" b="0" dirty="0">
              <a:effectLst/>
            </a:endParaRPr>
          </a:p>
          <a:p>
            <a:pPr rtl="0">
              <a:spcBef>
                <a:spcPts val="0"/>
              </a:spcBef>
              <a:spcAft>
                <a:spcPts val="800"/>
              </a:spcAft>
            </a:pPr>
            <a:r>
              <a:rPr lang="en-US" sz="1800" b="0" i="0" u="none" strike="noStrike" dirty="0">
                <a:solidFill>
                  <a:srgbClr val="000000"/>
                </a:solidFill>
                <a:effectLst/>
                <a:latin typeface="Calibri" panose="020F0502020204030204" pitchFamily="34" charset="0"/>
              </a:rPr>
              <a:t>One poignant example highlighted how physicians’ time constraints were a major barrier to the success of community work, and how community partners felt that their work would thrive if health systems included community work as a component of physicians’ positions. Even when trust was strong between physician and community partners, limited time remained a barrier to partnership success.</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2874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0863c5b1a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0863c5b1a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Relationship dynamics were an key component of successful community partnerships. As our team reviewed interview transcripts, we noted several factors which influenced relationship dynamics of the partners. These factors, or sub-themes included: personal connection, listening, showing up, physicians multiple roles, power dynamics, and establishing multi-disciplinary teams.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Despite their personal connection (or lack thereof), community and faculty partners sincerely respected each others skills and lived-experiences as captured by the following quote from a community partner…</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Although this community partner did not have the strongest personal connection to her faculty partner, she considered their partnership successful because of the physicians willingness to show-up, listen and acknowledge her as someone with “special gifts”.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249" name="Google Shape;249;g120863c5b1a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863c5b1a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0863c5b1a_0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A theme of alignment or </a:t>
            </a:r>
            <a:r>
              <a:rPr lang="en-US" dirty="0" err="1">
                <a:latin typeface="Calibri"/>
                <a:ea typeface="Calibri"/>
                <a:cs typeface="Calibri"/>
                <a:sym typeface="Calibri"/>
              </a:rPr>
              <a:t>lackthereof</a:t>
            </a:r>
            <a:r>
              <a:rPr lang="en-US" dirty="0">
                <a:latin typeface="Calibri"/>
                <a:ea typeface="Calibri"/>
                <a:cs typeface="Calibri"/>
                <a:sym typeface="Calibri"/>
              </a:rPr>
              <a:t> came up consistently throughout interviews with both community and physician partners. For example, alignment could look like aligned professional interests between community partners and physician partners (as seen in this first quote), aligned passions between partners, or aligned structures in workplaces or institutions that mirror the interests of partners. In that same vein, we saw themes of lack of alignment or conflicts such as conflicts of work-life balance or conflicts between the advancing project and adhering to the regulations the systems partners were working within.</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As seen in the second quote, the systems both physicians and community partners worked within were sited as frequent barriers to accomplishing work together. A community partner expresses alignment of interests with their physician partner, and yet barriers to getting the work moving because of the approval process needed on both sides.</a:t>
            </a:r>
            <a:endParaRPr sz="1100" dirty="0"/>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256" name="Google Shape;256;g120863c5b1a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0863c5b1a_0_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0863c5b1a_0_1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Community-engaged work is intimately connected to the notion of love – the passion and care that inspires us to labor for the betterment of our own local spheres, even with the many barriers and sacrifices. Writer and activist </a:t>
            </a:r>
            <a:r>
              <a:rPr lang="en-US" dirty="0" err="1">
                <a:latin typeface="Calibri"/>
                <a:ea typeface="Calibri"/>
                <a:cs typeface="Calibri"/>
                <a:sym typeface="Calibri"/>
              </a:rPr>
              <a:t>adrienne</a:t>
            </a:r>
            <a:r>
              <a:rPr lang="en-US" dirty="0">
                <a:latin typeface="Calibri"/>
                <a:ea typeface="Calibri"/>
                <a:cs typeface="Calibri"/>
                <a:sym typeface="Calibri"/>
              </a:rPr>
              <a:t> </a:t>
            </a:r>
            <a:r>
              <a:rPr lang="en-US" dirty="0" err="1">
                <a:latin typeface="Calibri"/>
                <a:ea typeface="Calibri"/>
                <a:cs typeface="Calibri"/>
                <a:sym typeface="Calibri"/>
              </a:rPr>
              <a:t>maree</a:t>
            </a:r>
            <a:r>
              <a:rPr lang="en-US" dirty="0">
                <a:latin typeface="Calibri"/>
                <a:ea typeface="Calibri"/>
                <a:cs typeface="Calibri"/>
                <a:sym typeface="Calibri"/>
              </a:rPr>
              <a:t> brown observes that “when we are engaged in acts of love, we humans are at our best and most resilient. … the love of community that makes us work tirelessly with broken hearts.” Merriam-Webster’s Dictionary describes a labor of love as “</a:t>
            </a:r>
            <a:r>
              <a:rPr lang="en-US" dirty="0">
                <a:highlight>
                  <a:srgbClr val="FFFFFF"/>
                </a:highlight>
                <a:latin typeface="Calibri"/>
                <a:ea typeface="Calibri"/>
                <a:cs typeface="Calibri"/>
                <a:sym typeface="Calibri"/>
              </a:rPr>
              <a:t>a labor voluntarily undertaken or performed without consideration of any benefit or reward.” For physicians and community partners, their work in partnership with community embodies the definition of a “labor of love.”</a:t>
            </a:r>
            <a:endParaRPr dirty="0">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dirty="0">
              <a:highlight>
                <a:srgbClr val="FFFFFF"/>
              </a:highligh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US" dirty="0">
                <a:latin typeface="Calibri"/>
                <a:ea typeface="Calibri"/>
                <a:cs typeface="Calibri"/>
                <a:sym typeface="Calibri"/>
              </a:rPr>
              <a:t>These quotes show how faculty and residents’ passion for community work is necessary for community partnership to be possible; it provides rationale for why faculty and residents go above and beyond for community work even though it doesn’t directly move their careers forward. </a:t>
            </a:r>
            <a:endParaRPr dirty="0">
              <a:highlight>
                <a:srgbClr val="FFFFFF"/>
              </a:highlight>
              <a:latin typeface="Calibri"/>
              <a:ea typeface="Calibri"/>
              <a:cs typeface="Calibri"/>
              <a:sym typeface="Calibri"/>
            </a:endParaRPr>
          </a:p>
        </p:txBody>
      </p:sp>
      <p:sp>
        <p:nvSpPr>
          <p:cNvPr id="263" name="Google Shape;263;g120863c5b1a_0_1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136AB-C1E6-8943-9FC6-A5F786CB979A}" type="slidenum">
              <a:rPr lang="en-US" smtClean="0"/>
              <a:t>3</a:t>
            </a:fld>
            <a:endParaRPr lang="en-US"/>
          </a:p>
        </p:txBody>
      </p:sp>
    </p:spTree>
    <p:extLst>
      <p:ext uri="{BB962C8B-B14F-4D97-AF65-F5344CB8AC3E}">
        <p14:creationId xmlns:p14="http://schemas.microsoft.com/office/powerpoint/2010/main" val="2210629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0863c5b1a_0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0863c5b1a_0_2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Based on our sampling frame, we naturally found that partners were focusing on dismantling systems of oppression and supporting learners, patients, and community members from groups that have been marginalized in many ways: by socioeconomic status, age, race, rural setting and so on. Both physician and community partners mentioned the long and important work ahead and the systems that are continuing to perpetuate these disparities.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The importance of training and education around DEI principles and building the capacity to weave those themes into daily training with residents came up regularly. </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270" name="Google Shape;270;g120863c5b1a_0_2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0863c5b1a_0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0863c5b1a_0_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07916"/>
              </a:lnSpc>
              <a:spcBef>
                <a:spcPts val="800"/>
              </a:spcBef>
              <a:spcAft>
                <a:spcPts val="0"/>
              </a:spcAft>
              <a:buClr>
                <a:schemeClr val="dk1"/>
              </a:buClr>
              <a:buSzPts val="1100"/>
              <a:buFont typeface="Arial"/>
              <a:buNone/>
            </a:pPr>
            <a:r>
              <a:rPr lang="en-US" dirty="0">
                <a:latin typeface="Calibri"/>
                <a:ea typeface="Calibri"/>
                <a:cs typeface="Calibri"/>
                <a:sym typeface="Calibri"/>
              </a:rPr>
              <a:t>Partners also identified a few recommendations for how the Office of Community Health could strengthen their partnership’s sustainability. Although they varied, a common theme amongst faculty and community partner suggestions was the importance of structure. </a:t>
            </a:r>
          </a:p>
          <a:p>
            <a:pPr marL="0" lvl="0" indent="0" algn="l" rtl="0">
              <a:lnSpc>
                <a:spcPct val="107916"/>
              </a:lnSpc>
              <a:spcBef>
                <a:spcPts val="800"/>
              </a:spcBef>
              <a:spcAft>
                <a:spcPts val="0"/>
              </a:spcAft>
              <a:buClr>
                <a:schemeClr val="dk1"/>
              </a:buClr>
              <a:buSzPts val="1100"/>
              <a:buFont typeface="Arial"/>
              <a:buNone/>
            </a:pPr>
            <a:endParaRPr lang="en-US" dirty="0">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dirty="0">
                <a:latin typeface="Calibri"/>
                <a:ea typeface="Calibri"/>
                <a:cs typeface="Calibri"/>
                <a:sym typeface="Calibri"/>
              </a:rPr>
              <a:t>The following quote emphasizes dedicated time for physicians to serve within the community. </a:t>
            </a:r>
          </a:p>
          <a:p>
            <a:pPr marL="0" lvl="0" indent="0" algn="l" rtl="0">
              <a:lnSpc>
                <a:spcPct val="107916"/>
              </a:lnSpc>
              <a:spcBef>
                <a:spcPts val="80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US" dirty="0">
                <a:latin typeface="Calibri"/>
                <a:ea typeface="Calibri"/>
                <a:cs typeface="Calibri"/>
                <a:sym typeface="Calibri"/>
              </a:rPr>
              <a:t>In reimagining the systems and structures we work within, it becomes clear that we have work to do, especially as we seek to improve the ways in which we advance community health for all. </a:t>
            </a:r>
            <a:endParaRPr dirty="0"/>
          </a:p>
        </p:txBody>
      </p:sp>
      <p:sp>
        <p:nvSpPr>
          <p:cNvPr id="277" name="Google Shape;277;g120863c5b1a_0_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0d863b86f_0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0d863b86f_0_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Our intention in our work of listening to our physician and community partners was to better define and take action on the </a:t>
            </a:r>
            <a:r>
              <a:rPr lang="en-US" dirty="0">
                <a:highlight>
                  <a:srgbClr val="FFFF00"/>
                </a:highlight>
                <a:latin typeface="Calibri"/>
                <a:ea typeface="Calibri"/>
                <a:cs typeface="Calibri"/>
                <a:sym typeface="Calibri"/>
              </a:rPr>
              <a:t>community health </a:t>
            </a:r>
            <a:r>
              <a:rPr lang="en-US" dirty="0">
                <a:latin typeface="Calibri"/>
                <a:ea typeface="Calibri"/>
                <a:cs typeface="Calibri"/>
                <a:sym typeface="Calibri"/>
              </a:rPr>
              <a:t>competency themes we </a:t>
            </a:r>
            <a:r>
              <a:rPr lang="en-US" dirty="0">
                <a:highlight>
                  <a:srgbClr val="FFFF00"/>
                </a:highlight>
                <a:latin typeface="Calibri"/>
                <a:ea typeface="Calibri"/>
                <a:cs typeface="Calibri"/>
                <a:sym typeface="Calibri"/>
              </a:rPr>
              <a:t>compiled as part of the first part of this project, by understanding perspectives and patterns in our faculty and community partners’ experiences</a:t>
            </a:r>
            <a:r>
              <a:rPr lang="en-US" dirty="0">
                <a:latin typeface="Calibri"/>
                <a:ea typeface="Calibri"/>
                <a:cs typeface="Calibri"/>
                <a:sym typeface="Calibri"/>
              </a:rPr>
              <a:t>. Now it is our turn to hold ourselves accountable to our own standards.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Calibri"/>
                <a:ea typeface="Calibri"/>
                <a:cs typeface="Calibri"/>
                <a:sym typeface="Calibri"/>
              </a:rPr>
              <a:t>Now, we have heard from those partnerships. We have a better sense of the barriers and importantly, the aspirations. We have seen the difficulty of supporting community power building. We know that fostering community relationships and disrupting the norm involves changing not only the way that we teach but the ways we provide systems, structures, and resources to support community health partnerships. Concepts such as flexible and persistent communication, taking time to build trust, mobilizing resources, and analyzing power structures and holding the tensions created by those preordained power structures are challenging us in the field and in our day-to-day work.  </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p:txBody>
      </p:sp>
      <p:sp>
        <p:nvSpPr>
          <p:cNvPr id="284" name="Google Shape;284;g120d863b86f_0_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f53481daa_0_2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f53481daa_0_20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We heard an emphasis on the important role DFMCH can serve in connecting partners with the various professionals needed to advance their community health goals and, ultimately, foster more sustainable community partnerships. We are in the process of hiring 3 health equity coordinators - not physicians, but people trained in public health and community organizing to serve as a bridge between our clinical, academic, and community efforts.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In order to not only support our clinicians on </a:t>
            </a:r>
            <a:r>
              <a:rPr lang="en-US" dirty="0">
                <a:highlight>
                  <a:srgbClr val="FFFF00"/>
                </a:highlight>
              </a:rPr>
              <a:t>that promotional track</a:t>
            </a:r>
            <a:r>
              <a:rPr lang="en-US" dirty="0"/>
              <a:t>, but also measure our work in advancing health equity, we hired a research scientist who, for the next 2 years, is completely funded by our Chair’s office - not grants - so she can be in service to those projects.</a:t>
            </a:r>
            <a:endParaRPr dirty="0"/>
          </a:p>
          <a:p>
            <a:pPr marL="0" lvl="0" indent="0" algn="l" rtl="0">
              <a:spcBef>
                <a:spcPts val="360"/>
              </a:spcBef>
              <a:spcAft>
                <a:spcPts val="0"/>
              </a:spcAft>
              <a:buNone/>
            </a:pPr>
            <a:endParaRPr dirty="0"/>
          </a:p>
          <a:p>
            <a:pPr marL="0" lvl="0" indent="0" algn="l" rtl="0">
              <a:spcBef>
                <a:spcPts val="360"/>
              </a:spcBef>
              <a:spcAft>
                <a:spcPts val="0"/>
              </a:spcAft>
              <a:buClr>
                <a:schemeClr val="dk1"/>
              </a:buClr>
              <a:buSzPts val="1100"/>
              <a:buFont typeface="Arial"/>
              <a:buNone/>
            </a:pPr>
            <a:r>
              <a:rPr lang="en-US" dirty="0"/>
              <a:t>Finally, we are hoping to annually host conversations with our partners similar to the conversations we had for this project - to keep learning how we can improve, to ask the questions we didn’t feel we had the relationships to ask.</a:t>
            </a:r>
            <a:endParaRPr dirty="0"/>
          </a:p>
        </p:txBody>
      </p:sp>
      <p:sp>
        <p:nvSpPr>
          <p:cNvPr id="291" name="Google Shape;291;g11f53481daa_0_20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9422f7761_0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9422f7761_0_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98" name="Google Shape;298;g119422f7761_0_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9422f7761_0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9422f7761_0_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98" name="Google Shape;298;g119422f7761_0_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338804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de30ff8ff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de30ff8ff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While we plan to host group breakout sessions on these questions at the STFM conference in person, in this virtual space, we encourage you to take some time to journal on these questions and meet up with a colleague to discuss.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Thank you for joining us and for your interest in this work. </a:t>
            </a:r>
            <a:endParaRPr dirty="0"/>
          </a:p>
        </p:txBody>
      </p:sp>
      <p:sp>
        <p:nvSpPr>
          <p:cNvPr id="306" name="Google Shape;306;g11de30ff8ff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e8cd6b227_0_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1e8cd6b227_0_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313" name="Google Shape;313;g11e8cd6b227_0_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9422f7761_0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9422f7761_0_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298" name="Google Shape;298;g119422f7761_0_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371621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9c9c2adea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We will share our experience exploring and interrogating the competencies to assess our community and population health curriculum; describe how faculty and community voices are informing our curriculum and departmental systems level changes; and hope that this will encourage you to explore how to increase community voice in your own curriculum development and strategies</a:t>
            </a:r>
            <a:endParaRPr dirty="0"/>
          </a:p>
        </p:txBody>
      </p:sp>
      <p:sp>
        <p:nvSpPr>
          <p:cNvPr id="84" name="Google Shape;84;g119c9c2adea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9c9c2adea_0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9c9c2adea_0_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Since the 2012 IOM report on the Integration of Primary Care and Public Health, there has been a resurgence of attention toward improved curricular development in community health from the revitalization of community-oriented primary care to recent cries for community-based community-oriented primary care. And of course, the latest ACGME family medicine milestones are now demanding greater attention toward advocacy which is a core component in effective community-engaged work.</a:t>
            </a:r>
            <a:endParaRPr dirty="0"/>
          </a:p>
        </p:txBody>
      </p:sp>
      <p:sp>
        <p:nvSpPr>
          <p:cNvPr id="91" name="Google Shape;91;g119c9c2adea_0_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9422f7761_0_4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We</a:t>
            </a:r>
            <a:r>
              <a:rPr lang="en-US" baseline="0" dirty="0"/>
              <a:t> will briefly describe how our current community and population health curriculum is structured. O</a:t>
            </a:r>
            <a:r>
              <a:rPr lang="en-US" dirty="0"/>
              <a:t>ur first year residents have 3 individual weeks of community health rotation experiences during which they engage with community partners through virtual and on site organization visits, work through a variety of health equity modules and complete a community mapping and scavenger hunt experience. There are also multiple seminars in formal didactic afternoons focused on community and population health topics</a:t>
            </a:r>
            <a:endParaRPr dirty="0"/>
          </a:p>
        </p:txBody>
      </p:sp>
      <p:sp>
        <p:nvSpPr>
          <p:cNvPr id="108" name="Google Shape;108;g119422f7761_0_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9422f7761_0_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In the second and third year residents are allotted 8 half days per year to engage with their unique community health learning experience activities. Residents may select to do a Pathway in Community and Population Health, which affords more time to commit to these activities. During formal didactics we expand on community and population health topics introduced in the R1 year</a:t>
            </a:r>
            <a:endParaRPr dirty="0"/>
          </a:p>
        </p:txBody>
      </p:sp>
      <p:sp>
        <p:nvSpPr>
          <p:cNvPr id="114" name="Google Shape;114;g119422f7761_0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9422f7761_0_6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But we wanted to know: what are the residents actually learning and does our teaching align with the competencies for family medicine residency training?</a:t>
            </a:r>
            <a:endParaRPr dirty="0"/>
          </a:p>
        </p:txBody>
      </p:sp>
      <p:sp>
        <p:nvSpPr>
          <p:cNvPr id="120" name="Google Shape;120;g119422f7761_0_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23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9422f7761_0_6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a:t>Shelly: Moreover, what should we be teaching?</a:t>
            </a:r>
            <a:endParaRPr/>
          </a:p>
        </p:txBody>
      </p:sp>
      <p:sp>
        <p:nvSpPr>
          <p:cNvPr id="126" name="Google Shape;126;g119422f7761_0_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9" name="Google Shape;19;p22"/>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74" name="Google Shape;74;p32"/>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52" name="Google Shape;52;p28"/>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54956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3"/>
          <p:cNvSpPr txBox="1">
            <a:spLocks noGrp="1"/>
          </p:cNvSpPr>
          <p:nvPr>
            <p:ph type="body" idx="1"/>
          </p:nvPr>
        </p:nvSpPr>
        <p:spPr>
          <a:xfrm>
            <a:off x="304800" y="1600200"/>
            <a:ext cx="8458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4" name="Google Shape;24;p23"/>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1"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1"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1"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1"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1"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1"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1"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rgbClr val="A71529"/>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9" name="Google Shape;2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30" name="Google Shape;30;p24"/>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36" name="Google Shape;36;p25"/>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4" name="Google Shape;44;p26"/>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8" name="Google Shape;48;p27"/>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1">
                <a:solidFill>
                  <a:schemeClr val="dk1"/>
                </a:solidFill>
                <a:latin typeface="Arial"/>
                <a:ea typeface="Arial"/>
                <a:cs typeface="Arial"/>
                <a:sym typeface="Arial"/>
              </a:defRPr>
            </a:lvl1pPr>
            <a:lvl2pPr marL="0" marR="0" lvl="1" indent="0" algn="l" rtl="0">
              <a:spcBef>
                <a:spcPts val="0"/>
              </a:spcBef>
              <a:spcAft>
                <a:spcPts val="0"/>
              </a:spcAft>
              <a:buNone/>
              <a:defRPr sz="1800" b="1">
                <a:solidFill>
                  <a:schemeClr val="dk1"/>
                </a:solidFill>
                <a:latin typeface="Arial"/>
                <a:ea typeface="Arial"/>
                <a:cs typeface="Arial"/>
                <a:sym typeface="Arial"/>
              </a:defRPr>
            </a:lvl2pPr>
            <a:lvl3pPr marL="0" marR="0" lvl="2" indent="0" algn="l" rtl="0">
              <a:spcBef>
                <a:spcPts val="0"/>
              </a:spcBef>
              <a:spcAft>
                <a:spcPts val="0"/>
              </a:spcAft>
              <a:buNone/>
              <a:defRPr sz="1800" b="1">
                <a:solidFill>
                  <a:schemeClr val="dk1"/>
                </a:solidFill>
                <a:latin typeface="Arial"/>
                <a:ea typeface="Arial"/>
                <a:cs typeface="Arial"/>
                <a:sym typeface="Arial"/>
              </a:defRPr>
            </a:lvl3pPr>
            <a:lvl4pPr marL="0" marR="0" lvl="3" indent="0" algn="l" rtl="0">
              <a:spcBef>
                <a:spcPts val="0"/>
              </a:spcBef>
              <a:spcAft>
                <a:spcPts val="0"/>
              </a:spcAft>
              <a:buNone/>
              <a:defRPr sz="1800" b="1">
                <a:solidFill>
                  <a:schemeClr val="dk1"/>
                </a:solidFill>
                <a:latin typeface="Arial"/>
                <a:ea typeface="Arial"/>
                <a:cs typeface="Arial"/>
                <a:sym typeface="Arial"/>
              </a:defRPr>
            </a:lvl4pPr>
            <a:lvl5pPr marL="0" marR="0" lvl="4" indent="0" algn="l" rtl="0">
              <a:spcBef>
                <a:spcPts val="0"/>
              </a:spcBef>
              <a:spcAft>
                <a:spcPts val="0"/>
              </a:spcAft>
              <a:buNone/>
              <a:defRPr sz="1800" b="1">
                <a:solidFill>
                  <a:schemeClr val="dk1"/>
                </a:solidFill>
                <a:latin typeface="Arial"/>
                <a:ea typeface="Arial"/>
                <a:cs typeface="Arial"/>
                <a:sym typeface="Arial"/>
              </a:defRPr>
            </a:lvl5pPr>
            <a:lvl6pPr marL="0" marR="0" lvl="5" indent="0" algn="l" rtl="0">
              <a:spcBef>
                <a:spcPts val="0"/>
              </a:spcBef>
              <a:spcAft>
                <a:spcPts val="0"/>
              </a:spcAft>
              <a:buNone/>
              <a:defRPr sz="1800" b="1">
                <a:solidFill>
                  <a:schemeClr val="dk1"/>
                </a:solidFill>
                <a:latin typeface="Arial"/>
                <a:ea typeface="Arial"/>
                <a:cs typeface="Arial"/>
                <a:sym typeface="Arial"/>
              </a:defRPr>
            </a:lvl6pPr>
            <a:lvl7pPr marL="0" marR="0" lvl="6" indent="0" algn="l" rtl="0">
              <a:spcBef>
                <a:spcPts val="0"/>
              </a:spcBef>
              <a:spcAft>
                <a:spcPts val="0"/>
              </a:spcAft>
              <a:buNone/>
              <a:defRPr sz="1800" b="1">
                <a:solidFill>
                  <a:schemeClr val="dk1"/>
                </a:solidFill>
                <a:latin typeface="Arial"/>
                <a:ea typeface="Arial"/>
                <a:cs typeface="Arial"/>
                <a:sym typeface="Arial"/>
              </a:defRPr>
            </a:lvl7pPr>
            <a:lvl8pPr marL="0" marR="0" lvl="7" indent="0" algn="l" rtl="0">
              <a:spcBef>
                <a:spcPts val="0"/>
              </a:spcBef>
              <a:spcAft>
                <a:spcPts val="0"/>
              </a:spcAft>
              <a:buNone/>
              <a:defRPr sz="1800" b="1">
                <a:solidFill>
                  <a:schemeClr val="dk1"/>
                </a:solidFill>
                <a:latin typeface="Arial"/>
                <a:ea typeface="Arial"/>
                <a:cs typeface="Arial"/>
                <a:sym typeface="Arial"/>
              </a:defRPr>
            </a:lvl8pPr>
            <a:lvl9pPr marL="0" marR="0" lvl="8" indent="0" algn="l" rtl="0">
              <a:spcBef>
                <a:spcPts val="0"/>
              </a:spcBef>
              <a:spcAft>
                <a:spcPts val="0"/>
              </a:spcAft>
              <a:buNone/>
              <a:defRPr sz="1800" b="1">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A7152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58" name="Google Shape;58;p29"/>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A7152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0"/>
          <p:cNvSpPr>
            <a:spLocks noGrp="1"/>
          </p:cNvSpPr>
          <p:nvPr>
            <p:ph type="pic" idx="2"/>
          </p:nvPr>
        </p:nvSpPr>
        <p:spPr>
          <a:xfrm>
            <a:off x="1792288" y="612775"/>
            <a:ext cx="5486400" cy="4114800"/>
          </a:xfrm>
          <a:prstGeom prst="rect">
            <a:avLst/>
          </a:prstGeom>
          <a:noFill/>
          <a:ln>
            <a:noFill/>
          </a:ln>
        </p:spPr>
      </p:sp>
      <p:sp>
        <p:nvSpPr>
          <p:cNvPr id="62" name="Google Shape;62;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64" name="Google Shape;64;p30"/>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A7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rot="5400000">
            <a:off x="2270919" y="-365918"/>
            <a:ext cx="4525963" cy="8458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900"/>
              </a:spcBef>
              <a:spcAft>
                <a:spcPts val="0"/>
              </a:spcAft>
              <a:buSzPts val="1400"/>
              <a:buNone/>
              <a:defRPr sz="1800" b="1">
                <a:solidFill>
                  <a:schemeClr val="dk1"/>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69" name="Google Shape;69;p31"/>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04800" y="304800"/>
            <a:ext cx="8534400" cy="1112838"/>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ts val="0"/>
              </a:spcBef>
              <a:spcAft>
                <a:spcPts val="0"/>
              </a:spcAft>
              <a:buClr>
                <a:srgbClr val="A71529"/>
              </a:buClr>
              <a:buSzPts val="3600"/>
              <a:buFont typeface="Calibri"/>
              <a:buNone/>
              <a:defRPr sz="3600" b="1" i="0" u="none" strike="noStrike" cap="none">
                <a:solidFill>
                  <a:srgbClr val="A7152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304800" y="1600200"/>
            <a:ext cx="8458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600"/>
              </a:spcBef>
              <a:spcAft>
                <a:spcPts val="0"/>
              </a:spcAft>
              <a:buSzPts val="1400"/>
              <a:buNone/>
              <a:defRPr sz="1200" b="1" i="0" u="none" strike="noStrike" cap="none">
                <a:solidFill>
                  <a:srgbClr val="888888"/>
                </a:solidFill>
                <a:latin typeface="Arial"/>
                <a:ea typeface="Arial"/>
                <a:cs typeface="Arial"/>
                <a:sym typeface="Arial"/>
              </a:defRPr>
            </a:lvl1pPr>
            <a:lvl2pPr marR="0" lvl="1" algn="l" rtl="0">
              <a:spcBef>
                <a:spcPts val="90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90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90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90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pic>
        <p:nvPicPr>
          <p:cNvPr id="13" name="Google Shape;13;p2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603745" y="6089323"/>
            <a:ext cx="2194560" cy="603504"/>
          </a:xfrm>
          <a:prstGeom prst="rect">
            <a:avLst/>
          </a:prstGeom>
          <a:noFill/>
          <a:ln>
            <a:noFill/>
          </a:ln>
        </p:spPr>
      </p:pic>
      <p:pic>
        <p:nvPicPr>
          <p:cNvPr id="14" name="Google Shape;14;p21" descr="background.jp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82676" y="174910"/>
            <a:ext cx="8556523" cy="138417"/>
          </a:xfrm>
          <a:prstGeom prst="rect">
            <a:avLst/>
          </a:prstGeom>
          <a:solidFill>
            <a:schemeClr val="lt1"/>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aafp.org/family-physician/patient-care/the-everyone-project/health-equity-tool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19422f7761_0_0"/>
          <p:cNvSpPr txBox="1">
            <a:spLocks noGrp="1"/>
          </p:cNvSpPr>
          <p:nvPr>
            <p:ph type="ctrTitle"/>
          </p:nvPr>
        </p:nvSpPr>
        <p:spPr>
          <a:xfrm>
            <a:off x="685800" y="1763475"/>
            <a:ext cx="7772400" cy="183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440"/>
              <a:t>Interrogating the Systems: </a:t>
            </a:r>
            <a:endParaRPr sz="3440"/>
          </a:p>
          <a:p>
            <a:pPr marL="0" lvl="0" indent="0" algn="ctr" rtl="0">
              <a:spcBef>
                <a:spcPts val="0"/>
              </a:spcBef>
              <a:spcAft>
                <a:spcPts val="0"/>
              </a:spcAft>
              <a:buSzPts val="990"/>
              <a:buNone/>
            </a:pPr>
            <a:r>
              <a:rPr lang="en-US" sz="3440"/>
              <a:t>Steps Toward Community Empowerment in Community and Population Health Curriculum for Family Medicine Residents</a:t>
            </a:r>
            <a:endParaRPr sz="3440"/>
          </a:p>
        </p:txBody>
      </p:sp>
      <p:sp>
        <p:nvSpPr>
          <p:cNvPr id="81" name="Google Shape;81;g119422f7761_0_0"/>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rmAutofit fontScale="85000" lnSpcReduction="20000"/>
          </a:bodyPr>
          <a:lstStyle/>
          <a:p>
            <a:pPr marL="0" lvl="0" indent="0" algn="ctr" rtl="0">
              <a:spcBef>
                <a:spcPts val="640"/>
              </a:spcBef>
              <a:spcAft>
                <a:spcPts val="0"/>
              </a:spcAft>
              <a:buNone/>
            </a:pPr>
            <a:r>
              <a:rPr lang="en-US">
                <a:solidFill>
                  <a:schemeClr val="dk1"/>
                </a:solidFill>
              </a:rPr>
              <a:t>STFM Annual Spring Conference</a:t>
            </a:r>
            <a:endParaRPr>
              <a:solidFill>
                <a:schemeClr val="dk1"/>
              </a:solidFill>
            </a:endParaRPr>
          </a:p>
          <a:p>
            <a:pPr marL="0" lvl="0" indent="0" algn="ctr" rtl="0">
              <a:spcBef>
                <a:spcPts val="640"/>
              </a:spcBef>
              <a:spcAft>
                <a:spcPts val="0"/>
              </a:spcAft>
              <a:buNone/>
            </a:pPr>
            <a:r>
              <a:rPr lang="en-US">
                <a:solidFill>
                  <a:schemeClr val="dk1"/>
                </a:solidFill>
              </a:rPr>
              <a:t>May 2022</a:t>
            </a:r>
            <a:endParaRPr>
              <a:solidFill>
                <a:schemeClr val="dk1"/>
              </a:solidFill>
            </a:endParaRPr>
          </a:p>
          <a:p>
            <a:pPr marL="0" lvl="0" indent="0" algn="ctr" rtl="0">
              <a:spcBef>
                <a:spcPts val="640"/>
              </a:spcBef>
              <a:spcAft>
                <a:spcPts val="0"/>
              </a:spcAft>
              <a:buNone/>
            </a:pPr>
            <a:r>
              <a:rPr lang="en-US">
                <a:solidFill>
                  <a:schemeClr val="dk1"/>
                </a:solidFill>
              </a:rPr>
              <a:t>Christopher Barnes, Shelly Shaw, Karina Atwell, Maddie Batzli, Jennifer Edgoose</a:t>
            </a: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19c9c2adea_0_40"/>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So we asked the following questions:</a:t>
            </a:r>
            <a:endParaRPr/>
          </a:p>
        </p:txBody>
      </p:sp>
      <p:sp>
        <p:nvSpPr>
          <p:cNvPr id="123" name="Google Shape;123;g119c9c2adea_0_40"/>
          <p:cNvSpPr txBox="1">
            <a:spLocks noGrp="1"/>
          </p:cNvSpPr>
          <p:nvPr>
            <p:ph type="body" idx="1"/>
          </p:nvPr>
        </p:nvSpPr>
        <p:spPr>
          <a:xfrm>
            <a:off x="304800" y="1264275"/>
            <a:ext cx="8458200" cy="50478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AutoNum type="arabicPeriod"/>
            </a:pPr>
            <a:r>
              <a:rPr lang="en-US" sz="2400" dirty="0">
                <a:latin typeface="Arial"/>
                <a:ea typeface="Arial"/>
                <a:cs typeface="Arial"/>
                <a:sym typeface="Arial"/>
              </a:rPr>
              <a:t>Do the current competencies sufficiently address the necessary skills for family medicine physicians to assure health equity such as community engagement, implicit bias mitigation, and power sharing?</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AutoNum type="arabicPeriod"/>
            </a:pPr>
            <a:r>
              <a:rPr lang="en-US" sz="2400" dirty="0">
                <a:latin typeface="Arial"/>
                <a:ea typeface="Arial"/>
                <a:cs typeface="Arial"/>
                <a:sym typeface="Arial"/>
              </a:rPr>
              <a:t>Does  our curriculum address community partners’ priorities for family medicine physicians?</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AutoNum type="arabicPeriod"/>
            </a:pPr>
            <a:r>
              <a:rPr lang="en-US" sz="2400" dirty="0">
                <a:latin typeface="Arial"/>
                <a:ea typeface="Arial"/>
                <a:cs typeface="Arial"/>
                <a:sym typeface="Arial"/>
              </a:rPr>
              <a:t>Do our Department of Family Medicine and Community Health (DFMCH) systems support long-term, community-engaged partnerships, and a learn-adapt process of continuous improvement of these partnerships within our curriculum and Department at large? </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19422f7761_0_73"/>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Our process for assessing what should we be teaching</a:t>
            </a:r>
            <a:endParaRPr/>
          </a:p>
        </p:txBody>
      </p:sp>
      <p:sp>
        <p:nvSpPr>
          <p:cNvPr id="141" name="Google Shape;141;g119422f7761_0_73"/>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a:t>Review best practices and competency standards</a:t>
            </a:r>
            <a:endParaRPr/>
          </a:p>
          <a:p>
            <a:pPr marL="742950" lvl="1" indent="-285750" algn="l" rtl="0">
              <a:spcBef>
                <a:spcPts val="392"/>
              </a:spcBef>
              <a:spcAft>
                <a:spcPts val="0"/>
              </a:spcAft>
              <a:buClr>
                <a:schemeClr val="dk1"/>
              </a:buClr>
              <a:buSzPct val="100000"/>
              <a:buChar char="–"/>
            </a:pPr>
            <a:r>
              <a:rPr lang="en-US"/>
              <a:t>ACGME Family Medicine Milestones</a:t>
            </a:r>
            <a:endParaRPr/>
          </a:p>
          <a:p>
            <a:pPr marL="742950" lvl="1" indent="-285750" algn="l" rtl="0">
              <a:spcBef>
                <a:spcPts val="392"/>
              </a:spcBef>
              <a:spcAft>
                <a:spcPts val="0"/>
              </a:spcAft>
              <a:buClr>
                <a:schemeClr val="dk1"/>
              </a:buClr>
              <a:buSzPct val="100000"/>
              <a:buChar char="–"/>
            </a:pPr>
            <a:r>
              <a:rPr lang="en-US"/>
              <a:t>Duke Population Health Competencies</a:t>
            </a:r>
            <a:endParaRPr/>
          </a:p>
          <a:p>
            <a:pPr marL="742950" lvl="1" indent="-285750" algn="l" rtl="0">
              <a:spcBef>
                <a:spcPts val="392"/>
              </a:spcBef>
              <a:spcAft>
                <a:spcPts val="0"/>
              </a:spcAft>
              <a:buClr>
                <a:schemeClr val="dk1"/>
              </a:buClr>
              <a:buSzPct val="100000"/>
              <a:buChar char="–"/>
            </a:pPr>
            <a:r>
              <a:rPr lang="en-US"/>
              <a:t>Other family medicine residency programs</a:t>
            </a:r>
            <a:endParaRPr/>
          </a:p>
          <a:p>
            <a:pPr marL="742950" lvl="1" indent="-285750" algn="l" rtl="0">
              <a:spcBef>
                <a:spcPts val="392"/>
              </a:spcBef>
              <a:spcAft>
                <a:spcPts val="0"/>
              </a:spcAft>
              <a:buClr>
                <a:schemeClr val="dk1"/>
              </a:buClr>
              <a:buSzPct val="100000"/>
              <a:buChar char="–"/>
            </a:pPr>
            <a:r>
              <a:rPr lang="en-US"/>
              <a:t>Mission and vision statements from other Offices of Community and Population Health</a:t>
            </a:r>
            <a:endParaRPr/>
          </a:p>
          <a:p>
            <a:pPr marL="342900" lvl="0" indent="-342900" algn="l" rtl="0">
              <a:spcBef>
                <a:spcPts val="448"/>
              </a:spcBef>
              <a:spcAft>
                <a:spcPts val="0"/>
              </a:spcAft>
              <a:buClr>
                <a:schemeClr val="dk1"/>
              </a:buClr>
              <a:buSzPct val="100000"/>
              <a:buChar char="•"/>
            </a:pPr>
            <a:r>
              <a:rPr lang="en-US"/>
              <a:t>Develop major themes for the OCH and DFMCH residency curriculum</a:t>
            </a:r>
            <a:endParaRPr/>
          </a:p>
          <a:p>
            <a:pPr marL="342900" lvl="0" indent="-342900" algn="l" rtl="0">
              <a:spcBef>
                <a:spcPts val="448"/>
              </a:spcBef>
              <a:spcAft>
                <a:spcPts val="0"/>
              </a:spcAft>
              <a:buClr>
                <a:schemeClr val="dk1"/>
              </a:buClr>
              <a:buSzPct val="100000"/>
              <a:buChar char="•"/>
            </a:pPr>
            <a:r>
              <a:rPr lang="en-US"/>
              <a:t>Develop evaluative tools to assess if we are addressing, and effectively teaching, competencies within curriculum</a:t>
            </a:r>
            <a:endParaRPr/>
          </a:p>
          <a:p>
            <a:pPr marL="342900" lvl="0" indent="-342900" algn="l" rtl="0">
              <a:spcBef>
                <a:spcPts val="448"/>
              </a:spcBef>
              <a:spcAft>
                <a:spcPts val="0"/>
              </a:spcAft>
              <a:buClr>
                <a:schemeClr val="dk1"/>
              </a:buClr>
              <a:buSzPct val="100000"/>
              <a:buChar char="•"/>
            </a:pPr>
            <a:r>
              <a:rPr lang="en-US"/>
              <a:t>Better understand relationship between DFMCH faculty/residents and community partners, and how this correlates to teaching goals</a:t>
            </a:r>
            <a:endParaRPr/>
          </a:p>
          <a:p>
            <a:pPr marL="342900" lvl="0" indent="-342900" algn="l" rtl="0">
              <a:spcBef>
                <a:spcPts val="448"/>
              </a:spcBef>
              <a:spcAft>
                <a:spcPts val="0"/>
              </a:spcAft>
              <a:buClr>
                <a:schemeClr val="dk1"/>
              </a:buClr>
              <a:buSzPct val="100000"/>
              <a:buChar char="•"/>
            </a:pPr>
            <a:r>
              <a:rPr lang="en-US"/>
              <a:t>Establish a learn-adapt (QI) model for the Community and Population Health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19c9c2adea_0_11"/>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900"/>
              <a:t>Aspiring toward competency-based medical education in community and population health curriculum</a:t>
            </a:r>
            <a:endParaRPr sz="2900"/>
          </a:p>
        </p:txBody>
      </p:sp>
      <p:pic>
        <p:nvPicPr>
          <p:cNvPr id="148" name="Google Shape;148;g119c9c2adea_0_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1487475"/>
            <a:ext cx="4438350" cy="3254118"/>
          </a:xfrm>
          <a:prstGeom prst="rect">
            <a:avLst/>
          </a:prstGeom>
          <a:noFill/>
          <a:ln>
            <a:noFill/>
          </a:ln>
        </p:spPr>
      </p:pic>
      <p:pic>
        <p:nvPicPr>
          <p:cNvPr id="149" name="Google Shape;149;g119c9c2adea_0_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558775"/>
            <a:ext cx="6188152" cy="269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1e8cd6b227_0_0"/>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CBME Review Methodology</a:t>
            </a:r>
            <a:endParaRPr dirty="0"/>
          </a:p>
        </p:txBody>
      </p:sp>
      <p:sp>
        <p:nvSpPr>
          <p:cNvPr id="157" name="Google Shape;157;g11e8cd6b227_0_0"/>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Font typeface="Times New Roman"/>
              <a:buChar char="•"/>
            </a:pPr>
            <a:r>
              <a:rPr lang="en-US" sz="2000" dirty="0">
                <a:latin typeface="+mn-lt"/>
                <a:ea typeface="Times New Roman"/>
                <a:cs typeface="Times New Roman"/>
                <a:sym typeface="Times New Roman"/>
              </a:rPr>
              <a:t>Highlight competencies from the most updated ACGME Family Medicine Milestones (2019) by searching the words “community” and “population”</a:t>
            </a:r>
            <a:endParaRPr sz="2000" dirty="0">
              <a:latin typeface="+mn-lt"/>
              <a:ea typeface="Times New Roman"/>
              <a:cs typeface="Times New Roman"/>
              <a:sym typeface="Times New Roman"/>
            </a:endParaRPr>
          </a:p>
          <a:p>
            <a:pPr marL="457200" lvl="0" indent="0" algn="l" rtl="0">
              <a:lnSpc>
                <a:spcPct val="100000"/>
              </a:lnSpc>
              <a:spcBef>
                <a:spcPts val="0"/>
              </a:spcBef>
              <a:spcAft>
                <a:spcPts val="0"/>
              </a:spcAft>
              <a:buNone/>
            </a:pPr>
            <a:endParaRPr sz="2000" dirty="0">
              <a:latin typeface="+mn-lt"/>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latin typeface="+mn-lt"/>
                <a:ea typeface="Times New Roman"/>
                <a:cs typeface="Times New Roman"/>
                <a:sym typeface="Times New Roman"/>
              </a:rPr>
              <a:t>Overlaid our review of ACGME milestones with the Duke population health competency map</a:t>
            </a:r>
          </a:p>
          <a:p>
            <a:pPr marL="457200" lvl="0" indent="0" algn="l" rtl="0">
              <a:lnSpc>
                <a:spcPct val="100000"/>
              </a:lnSpc>
              <a:spcBef>
                <a:spcPts val="0"/>
              </a:spcBef>
              <a:spcAft>
                <a:spcPts val="0"/>
              </a:spcAft>
              <a:buNone/>
            </a:pPr>
            <a:endParaRPr sz="2000" dirty="0">
              <a:latin typeface="+mn-lt"/>
              <a:ea typeface="Times New Roman"/>
              <a:cs typeface="Times New Roman"/>
              <a:sym typeface="Times New Roman"/>
            </a:endParaRPr>
          </a:p>
          <a:p>
            <a:pPr marL="457200" lvl="0" indent="-355600" algn="l" rtl="0">
              <a:lnSpc>
                <a:spcPct val="100000"/>
              </a:lnSpc>
              <a:spcBef>
                <a:spcPts val="1200"/>
              </a:spcBef>
              <a:spcAft>
                <a:spcPts val="0"/>
              </a:spcAft>
              <a:buSzPts val="2000"/>
              <a:buFont typeface="Times New Roman"/>
              <a:buChar char="•"/>
            </a:pPr>
            <a:r>
              <a:rPr lang="en-US" sz="2000" dirty="0">
                <a:latin typeface="+mn-lt"/>
                <a:ea typeface="Times New Roman"/>
                <a:cs typeface="Times New Roman"/>
                <a:sym typeface="Times New Roman"/>
              </a:rPr>
              <a:t>Thematically align these competencies with the larger objectives of our department’s Office of Community Health’s (OCH’s) mission and values</a:t>
            </a:r>
            <a:endParaRPr sz="2000" dirty="0">
              <a:latin typeface="+mn-lt"/>
              <a:ea typeface="Times New Roman"/>
              <a:cs typeface="Times New Roman"/>
              <a:sym typeface="Times New Roman"/>
            </a:endParaRPr>
          </a:p>
          <a:p>
            <a:pPr marL="457200" lvl="0" indent="0" algn="l" rtl="0">
              <a:lnSpc>
                <a:spcPct val="100000"/>
              </a:lnSpc>
              <a:spcBef>
                <a:spcPts val="1200"/>
              </a:spcBef>
              <a:spcAft>
                <a:spcPts val="0"/>
              </a:spcAft>
              <a:buNone/>
            </a:pPr>
            <a:endParaRPr sz="2000" dirty="0">
              <a:latin typeface="+mn-lt"/>
              <a:ea typeface="Times New Roman"/>
              <a:cs typeface="Times New Roman"/>
              <a:sym typeface="Times New Roman"/>
            </a:endParaRPr>
          </a:p>
          <a:p>
            <a:pPr marL="457200" lvl="0" indent="-355600" algn="l" rtl="0">
              <a:lnSpc>
                <a:spcPct val="100000"/>
              </a:lnSpc>
              <a:spcBef>
                <a:spcPts val="1200"/>
              </a:spcBef>
              <a:spcAft>
                <a:spcPts val="0"/>
              </a:spcAft>
              <a:buSzPts val="2000"/>
              <a:buFont typeface="Times New Roman"/>
              <a:buChar char="•"/>
            </a:pPr>
            <a:r>
              <a:rPr lang="en-US" sz="2000" dirty="0">
                <a:latin typeface="+mn-lt"/>
                <a:ea typeface="Times New Roman"/>
                <a:cs typeface="Times New Roman"/>
                <a:sym typeface="Times New Roman"/>
              </a:rPr>
              <a:t>Identify what gaps and unique attributes exist between our curriculum and competency frameworks</a:t>
            </a:r>
            <a:endParaRPr sz="2000" dirty="0">
              <a:latin typeface="+mn-lt"/>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19422f7761_0_12"/>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Mapping Curriculum Competencies</a:t>
            </a:r>
            <a:endParaRPr/>
          </a:p>
        </p:txBody>
      </p:sp>
      <p:sp>
        <p:nvSpPr>
          <p:cNvPr id="164" name="Google Shape;164;g119422f7761_0_12"/>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Example</a:t>
            </a:r>
            <a:endParaRPr/>
          </a:p>
        </p:txBody>
      </p:sp>
      <p:pic>
        <p:nvPicPr>
          <p:cNvPr id="166" name="Google Shape;166;g119422f7761_0_12"/>
          <p:cNvPicPr preferRelativeResize="0"/>
          <p:nvPr/>
        </p:nvPicPr>
        <p:blipFill>
          <a:blip r:embed="rId3">
            <a:alphaModFix/>
          </a:blip>
          <a:stretch>
            <a:fillRect/>
          </a:stretch>
        </p:blipFill>
        <p:spPr>
          <a:xfrm>
            <a:off x="26513" y="1284075"/>
            <a:ext cx="9090974" cy="2308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3" y="1526404"/>
            <a:ext cx="9090974" cy="45998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19422f7761_0_18"/>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Observations </a:t>
            </a:r>
            <a:endParaRPr dirty="0"/>
          </a:p>
        </p:txBody>
      </p:sp>
      <p:sp>
        <p:nvSpPr>
          <p:cNvPr id="173" name="Google Shape;173;g119422f7761_0_18"/>
          <p:cNvSpPr txBox="1">
            <a:spLocks noGrp="1"/>
          </p:cNvSpPr>
          <p:nvPr>
            <p:ph type="body" idx="1"/>
          </p:nvPr>
        </p:nvSpPr>
        <p:spPr>
          <a:xfrm>
            <a:off x="304800" y="1241250"/>
            <a:ext cx="8458200" cy="5173800"/>
          </a:xfrm>
          <a:prstGeom prst="rect">
            <a:avLst/>
          </a:prstGeom>
        </p:spPr>
        <p:txBody>
          <a:bodyPr spcFirstLastPara="1" wrap="square" lIns="91425" tIns="45700" rIns="91425" bIns="45700" anchor="t" anchorCtr="0">
            <a:normAutofit fontScale="70000" lnSpcReduction="20000"/>
          </a:bodyPr>
          <a:lstStyle/>
          <a:p>
            <a:pPr marL="457200" lvl="0" indent="-308610" algn="l" rtl="0">
              <a:spcBef>
                <a:spcPts val="360"/>
              </a:spcBef>
              <a:spcAft>
                <a:spcPts val="0"/>
              </a:spcAft>
              <a:buSzPct val="56250"/>
              <a:buChar char="•"/>
            </a:pPr>
            <a:r>
              <a:rPr lang="en-US" dirty="0"/>
              <a:t>Duke competencies align well, often expand on ACGME Milestones</a:t>
            </a:r>
            <a:endParaRPr dirty="0"/>
          </a:p>
          <a:p>
            <a:pPr marL="914400" lvl="1" indent="-308610" algn="l" rtl="0">
              <a:spcBef>
                <a:spcPts val="0"/>
              </a:spcBef>
              <a:spcAft>
                <a:spcPts val="0"/>
              </a:spcAft>
              <a:buSzPct val="64285"/>
              <a:buChar char="–"/>
            </a:pPr>
            <a:r>
              <a:rPr lang="en-US" dirty="0" err="1"/>
              <a:t>e.g</a:t>
            </a:r>
            <a:r>
              <a:rPr lang="en-US" dirty="0"/>
              <a:t>: Community Engagement category within Duke</a:t>
            </a:r>
            <a:endParaRPr dirty="0"/>
          </a:p>
          <a:p>
            <a:pPr marL="914400" lvl="0" indent="0" algn="l" rtl="0">
              <a:spcBef>
                <a:spcPts val="360"/>
              </a:spcBef>
              <a:spcAft>
                <a:spcPts val="0"/>
              </a:spcAft>
              <a:buNone/>
            </a:pPr>
            <a:endParaRPr dirty="0"/>
          </a:p>
          <a:p>
            <a:pPr marL="457200" lvl="0" indent="-308610" algn="l" rtl="0">
              <a:spcBef>
                <a:spcPts val="360"/>
              </a:spcBef>
              <a:spcAft>
                <a:spcPts val="0"/>
              </a:spcAft>
              <a:buSzPct val="56250"/>
              <a:buChar char="•"/>
            </a:pPr>
            <a:r>
              <a:rPr lang="en-US" dirty="0"/>
              <a:t>Some competencies only at the higher levels of skill acquisition (e.g. Level 4-5 for ACGME, Level 2-3 for Duke)</a:t>
            </a:r>
            <a:endParaRPr dirty="0"/>
          </a:p>
          <a:p>
            <a:pPr marL="914400" lvl="1" indent="-308610" algn="l" rtl="0">
              <a:spcBef>
                <a:spcPts val="0"/>
              </a:spcBef>
              <a:spcAft>
                <a:spcPts val="0"/>
              </a:spcAft>
              <a:buSzPct val="64285"/>
              <a:buChar char="–"/>
            </a:pPr>
            <a:r>
              <a:rPr lang="en-US" dirty="0"/>
              <a:t>What levels of knowledge and skills should we expect of all residents? Community Health Pathway residents?</a:t>
            </a:r>
            <a:endParaRPr dirty="0"/>
          </a:p>
          <a:p>
            <a:pPr marL="914400" lvl="1" indent="-308610" algn="l" rtl="0">
              <a:spcBef>
                <a:spcPts val="0"/>
              </a:spcBef>
              <a:spcAft>
                <a:spcPts val="0"/>
              </a:spcAft>
              <a:buSzPct val="64285"/>
              <a:buChar char="–"/>
            </a:pPr>
            <a:r>
              <a:rPr lang="en-US" dirty="0"/>
              <a:t>Is our curriculum aiming too high?</a:t>
            </a:r>
            <a:endParaRPr dirty="0"/>
          </a:p>
          <a:p>
            <a:pPr marL="914400" lvl="1" indent="-308610" algn="l" rtl="0">
              <a:spcBef>
                <a:spcPts val="0"/>
              </a:spcBef>
              <a:spcAft>
                <a:spcPts val="0"/>
              </a:spcAft>
              <a:buSzPct val="64285"/>
              <a:buChar char="–"/>
            </a:pPr>
            <a:r>
              <a:rPr lang="en-US" dirty="0"/>
              <a:t>How do we assess where learners are at when they start residency?</a:t>
            </a:r>
            <a:endParaRPr dirty="0"/>
          </a:p>
          <a:p>
            <a:pPr marL="0" lvl="0" indent="457200" algn="l" rtl="0">
              <a:spcBef>
                <a:spcPts val="0"/>
              </a:spcBef>
              <a:spcAft>
                <a:spcPts val="0"/>
              </a:spcAft>
              <a:buClr>
                <a:schemeClr val="dk1"/>
              </a:buClr>
              <a:buSzPct val="91666"/>
              <a:buFont typeface="Arial"/>
              <a:buNone/>
            </a:pPr>
            <a:endParaRPr sz="1200" b="1" dirty="0"/>
          </a:p>
          <a:p>
            <a:pPr marL="457200" lvl="0" indent="-308610" algn="l" rtl="0">
              <a:spcBef>
                <a:spcPts val="360"/>
              </a:spcBef>
              <a:spcAft>
                <a:spcPts val="0"/>
              </a:spcAft>
              <a:buSzPct val="56250"/>
              <a:buChar char="•"/>
            </a:pPr>
            <a:r>
              <a:rPr lang="en-US" dirty="0"/>
              <a:t>Our curriculum includes concepts not explicitly stated in competency frameworks</a:t>
            </a:r>
            <a:endParaRPr dirty="0"/>
          </a:p>
          <a:p>
            <a:pPr marL="914400" lvl="1" indent="-308610" algn="l" rtl="0">
              <a:spcBef>
                <a:spcPts val="0"/>
              </a:spcBef>
              <a:spcAft>
                <a:spcPts val="0"/>
              </a:spcAft>
              <a:buSzPct val="64285"/>
              <a:buChar char="–"/>
            </a:pPr>
            <a:r>
              <a:rPr lang="en-US" dirty="0" err="1"/>
              <a:t>e.g</a:t>
            </a:r>
            <a:r>
              <a:rPr lang="en-US" dirty="0"/>
              <a:t>: power, health equity and disparities</a:t>
            </a:r>
            <a:endParaRPr dirty="0"/>
          </a:p>
          <a:p>
            <a:pPr marL="914400" lvl="0" indent="0" algn="l" rtl="0">
              <a:spcBef>
                <a:spcPts val="360"/>
              </a:spcBef>
              <a:spcAft>
                <a:spcPts val="0"/>
              </a:spcAft>
              <a:buNone/>
            </a:pPr>
            <a:endParaRPr dirty="0"/>
          </a:p>
          <a:p>
            <a:pPr marL="457200" lvl="0" indent="-308610" algn="l" rtl="0">
              <a:spcBef>
                <a:spcPts val="360"/>
              </a:spcBef>
              <a:spcAft>
                <a:spcPts val="0"/>
              </a:spcAft>
              <a:buSzPct val="56250"/>
              <a:buChar char="•"/>
            </a:pPr>
            <a:r>
              <a:rPr lang="en-US" dirty="0"/>
              <a:t>Highest level competencies align best with Office of Community Health (OCH) Themes</a:t>
            </a:r>
            <a:endParaRPr dirty="0"/>
          </a:p>
          <a:p>
            <a:pPr marL="914400" lvl="1" indent="-308610" algn="l" rtl="0">
              <a:spcBef>
                <a:spcPts val="0"/>
              </a:spcBef>
              <a:spcAft>
                <a:spcPts val="0"/>
              </a:spcAft>
              <a:buSzPct val="64285"/>
              <a:buChar char="–"/>
            </a:pPr>
            <a:r>
              <a:rPr lang="en-US" dirty="0"/>
              <a:t>Where can the OCH best support curriculum?</a:t>
            </a:r>
            <a:endParaRPr dirty="0"/>
          </a:p>
          <a:p>
            <a:pPr marL="914400" lvl="1" indent="-308610" algn="l" rtl="0">
              <a:spcBef>
                <a:spcPts val="0"/>
              </a:spcBef>
              <a:spcAft>
                <a:spcPts val="0"/>
              </a:spcAft>
              <a:buSzPct val="64285"/>
              <a:buChar char="–"/>
            </a:pPr>
            <a:r>
              <a:rPr lang="en-US" dirty="0"/>
              <a:t>What OCH activities and practices are beyond the scope of resident learning?</a:t>
            </a:r>
            <a:endParaRPr dirty="0"/>
          </a:p>
          <a:p>
            <a:pPr marL="0" lvl="0" indent="0" algn="l" rtl="0">
              <a:spcBef>
                <a:spcPts val="36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9422f7761_0_78"/>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Best Practices, Competencies, Mission and Vision Review</a:t>
            </a:r>
            <a:endParaRPr/>
          </a:p>
        </p:txBody>
      </p:sp>
      <p:sp>
        <p:nvSpPr>
          <p:cNvPr id="186" name="Google Shape;186;g119422f7761_0_7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fontScale="55000" lnSpcReduction="20000"/>
          </a:bodyPr>
          <a:lstStyle/>
          <a:p>
            <a:pPr marL="342900" lvl="0" indent="-329565" algn="l" rtl="0">
              <a:spcBef>
                <a:spcPts val="0"/>
              </a:spcBef>
              <a:spcAft>
                <a:spcPts val="0"/>
              </a:spcAft>
              <a:buClr>
                <a:schemeClr val="dk1"/>
              </a:buClr>
              <a:buSzPct val="100000"/>
              <a:buChar char="•"/>
            </a:pPr>
            <a:r>
              <a:rPr lang="en-US" dirty="0"/>
              <a:t>Beyond Flexner Alliance</a:t>
            </a:r>
            <a:endParaRPr dirty="0"/>
          </a:p>
          <a:p>
            <a:pPr marL="342900" lvl="0" indent="-329565" algn="l" rtl="0">
              <a:spcBef>
                <a:spcPts val="350"/>
              </a:spcBef>
              <a:spcAft>
                <a:spcPts val="0"/>
              </a:spcAft>
              <a:buClr>
                <a:schemeClr val="dk1"/>
              </a:buClr>
              <a:buSzPct val="100000"/>
              <a:buChar char="•"/>
            </a:pPr>
            <a:r>
              <a:rPr lang="en-US" dirty="0"/>
              <a:t>Case Western Reserve School of Medicine Center for Community Health Integration</a:t>
            </a:r>
            <a:endParaRPr dirty="0"/>
          </a:p>
          <a:p>
            <a:pPr marL="342900" lvl="0" indent="-329565" algn="l" rtl="0">
              <a:spcBef>
                <a:spcPts val="350"/>
              </a:spcBef>
              <a:spcAft>
                <a:spcPts val="0"/>
              </a:spcAft>
              <a:buClr>
                <a:schemeClr val="dk1"/>
              </a:buClr>
              <a:buSzPct val="100000"/>
              <a:buChar char="•"/>
            </a:pPr>
            <a:r>
              <a:rPr lang="en-US" dirty="0"/>
              <a:t>CDC Principles of Community Engagement</a:t>
            </a:r>
            <a:endParaRPr dirty="0"/>
          </a:p>
          <a:p>
            <a:pPr marL="342900" lvl="0" indent="-329565" algn="l" rtl="0">
              <a:spcBef>
                <a:spcPts val="350"/>
              </a:spcBef>
              <a:spcAft>
                <a:spcPts val="0"/>
              </a:spcAft>
              <a:buClr>
                <a:schemeClr val="dk1"/>
              </a:buClr>
              <a:buSzPct val="100000"/>
              <a:buChar char="•"/>
            </a:pPr>
            <a:r>
              <a:rPr lang="en-US" dirty="0"/>
              <a:t>Duke Community and Family Medicine</a:t>
            </a:r>
            <a:endParaRPr dirty="0"/>
          </a:p>
          <a:p>
            <a:pPr marL="342900" lvl="0" indent="-329565" algn="l" rtl="0">
              <a:spcBef>
                <a:spcPts val="350"/>
              </a:spcBef>
              <a:spcAft>
                <a:spcPts val="0"/>
              </a:spcAft>
              <a:buClr>
                <a:schemeClr val="dk1"/>
              </a:buClr>
              <a:buSzPct val="100000"/>
              <a:buChar char="•"/>
            </a:pPr>
            <a:r>
              <a:rPr lang="en-US" dirty="0"/>
              <a:t>Georgetown Medical Center Dept. of Family Medicine</a:t>
            </a:r>
            <a:endParaRPr dirty="0"/>
          </a:p>
          <a:p>
            <a:pPr marL="342900" lvl="0" indent="-329565" algn="l" rtl="0">
              <a:spcBef>
                <a:spcPts val="350"/>
              </a:spcBef>
              <a:spcAft>
                <a:spcPts val="0"/>
              </a:spcAft>
              <a:buClr>
                <a:schemeClr val="dk1"/>
              </a:buClr>
              <a:buSzPct val="100000"/>
              <a:buChar char="•"/>
            </a:pPr>
            <a:r>
              <a:rPr lang="en-US" dirty="0"/>
              <a:t>Medical College of WI, Family and Community Medicine</a:t>
            </a:r>
            <a:endParaRPr dirty="0"/>
          </a:p>
          <a:p>
            <a:pPr marL="342900" lvl="0" indent="-329565" algn="l" rtl="0">
              <a:spcBef>
                <a:spcPts val="350"/>
              </a:spcBef>
              <a:spcAft>
                <a:spcPts val="0"/>
              </a:spcAft>
              <a:buClr>
                <a:schemeClr val="dk1"/>
              </a:buClr>
              <a:buSzPct val="100000"/>
              <a:buChar char="•"/>
            </a:pPr>
            <a:r>
              <a:rPr lang="en-US" dirty="0"/>
              <a:t>Oklahoma State University, Center for Health Sciences</a:t>
            </a:r>
            <a:endParaRPr dirty="0"/>
          </a:p>
          <a:p>
            <a:pPr marL="342900" lvl="0" indent="-329565" algn="l" rtl="0">
              <a:spcBef>
                <a:spcPts val="350"/>
              </a:spcBef>
              <a:spcAft>
                <a:spcPts val="0"/>
              </a:spcAft>
              <a:buClr>
                <a:schemeClr val="dk1"/>
              </a:buClr>
              <a:buSzPct val="100000"/>
              <a:buChar char="•"/>
            </a:pPr>
            <a:r>
              <a:rPr lang="en-US" dirty="0"/>
              <a:t>Robert Graham Center – Community Oriented Primary Care</a:t>
            </a:r>
            <a:endParaRPr dirty="0"/>
          </a:p>
          <a:p>
            <a:pPr marL="342900" lvl="0" indent="-329565" algn="l" rtl="0">
              <a:spcBef>
                <a:spcPts val="350"/>
              </a:spcBef>
              <a:spcAft>
                <a:spcPts val="0"/>
              </a:spcAft>
              <a:buClr>
                <a:schemeClr val="dk1"/>
              </a:buClr>
              <a:buSzPct val="100000"/>
              <a:buChar char="•"/>
            </a:pPr>
            <a:r>
              <a:rPr lang="en-US" dirty="0"/>
              <a:t>Stanford Medicine Office of Community Health</a:t>
            </a:r>
            <a:endParaRPr dirty="0"/>
          </a:p>
          <a:p>
            <a:pPr marL="342900" lvl="0" indent="-329565" algn="l" rtl="0">
              <a:spcBef>
                <a:spcPts val="350"/>
              </a:spcBef>
              <a:spcAft>
                <a:spcPts val="0"/>
              </a:spcAft>
              <a:buSzPct val="100000"/>
              <a:buChar char="•"/>
            </a:pPr>
            <a:r>
              <a:rPr lang="en-US" dirty="0"/>
              <a:t>Community Engaged Research steps</a:t>
            </a:r>
            <a:endParaRPr dirty="0"/>
          </a:p>
          <a:p>
            <a:pPr marL="342900" lvl="0" indent="-231775" algn="l" rtl="0">
              <a:spcBef>
                <a:spcPts val="350"/>
              </a:spcBef>
              <a:spcAft>
                <a:spcPts val="0"/>
              </a:spcAft>
              <a:buClr>
                <a:schemeClr val="dk1"/>
              </a:buClr>
              <a:buSzPct val="100000"/>
              <a:buNone/>
            </a:pPr>
            <a:endParaRPr dirty="0"/>
          </a:p>
          <a:p>
            <a:pPr marL="342900" lvl="0" indent="-231775" algn="l" rtl="0">
              <a:spcBef>
                <a:spcPts val="350"/>
              </a:spcBef>
              <a:spcAft>
                <a:spcPts val="0"/>
              </a:spcAft>
              <a:buClr>
                <a:schemeClr val="dk1"/>
              </a:buClr>
              <a:buSzPct val="100000"/>
              <a:buNone/>
            </a:pPr>
            <a:endParaRPr dirty="0"/>
          </a:p>
          <a:p>
            <a:pPr marL="342900" lvl="0" indent="-231775" algn="l" rtl="0">
              <a:spcBef>
                <a:spcPts val="350"/>
              </a:spcBef>
              <a:spcAft>
                <a:spcPts val="0"/>
              </a:spcAft>
              <a:buClr>
                <a:schemeClr val="dk1"/>
              </a:buClr>
              <a:buSzPct val="100000"/>
              <a:buNone/>
            </a:pPr>
            <a:endParaRPr dirty="0"/>
          </a:p>
        </p:txBody>
      </p:sp>
      <p:sp>
        <p:nvSpPr>
          <p:cNvPr id="187" name="Google Shape;187;g119422f7761_0_7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fontScale="55000" lnSpcReduction="20000"/>
          </a:bodyPr>
          <a:lstStyle/>
          <a:p>
            <a:pPr marL="342900" lvl="0" indent="-329565" algn="l" rtl="0">
              <a:spcBef>
                <a:spcPts val="0"/>
              </a:spcBef>
              <a:spcAft>
                <a:spcPts val="0"/>
              </a:spcAft>
              <a:buClr>
                <a:schemeClr val="dk1"/>
              </a:buClr>
              <a:buSzPct val="100000"/>
              <a:buChar char="•"/>
            </a:pPr>
            <a:r>
              <a:rPr lang="en-US"/>
              <a:t>University of Colorado Anschutz Medical Campus</a:t>
            </a:r>
            <a:endParaRPr/>
          </a:p>
          <a:p>
            <a:pPr marL="342900" lvl="0" indent="-329565" algn="l" rtl="0">
              <a:spcBef>
                <a:spcPts val="350"/>
              </a:spcBef>
              <a:spcAft>
                <a:spcPts val="0"/>
              </a:spcAft>
              <a:buClr>
                <a:schemeClr val="dk1"/>
              </a:buClr>
              <a:buSzPct val="100000"/>
              <a:buChar char="•"/>
            </a:pPr>
            <a:r>
              <a:rPr lang="en-US"/>
              <a:t>University of Hawaii at Manoa, John Burns School of Medicine</a:t>
            </a:r>
            <a:endParaRPr/>
          </a:p>
          <a:p>
            <a:pPr marL="342900" lvl="0" indent="-329565" algn="l" rtl="0">
              <a:spcBef>
                <a:spcPts val="350"/>
              </a:spcBef>
              <a:spcAft>
                <a:spcPts val="0"/>
              </a:spcAft>
              <a:buClr>
                <a:schemeClr val="dk1"/>
              </a:buClr>
              <a:buSzPct val="100000"/>
              <a:buChar char="•"/>
            </a:pPr>
            <a:r>
              <a:rPr lang="en-US"/>
              <a:t>University of Illinois, College of Medicine</a:t>
            </a:r>
            <a:endParaRPr/>
          </a:p>
          <a:p>
            <a:pPr marL="342900" lvl="0" indent="-329565" algn="l" rtl="0">
              <a:spcBef>
                <a:spcPts val="350"/>
              </a:spcBef>
              <a:spcAft>
                <a:spcPts val="0"/>
              </a:spcAft>
              <a:buClr>
                <a:schemeClr val="dk1"/>
              </a:buClr>
              <a:buSzPct val="100000"/>
              <a:buChar char="•"/>
            </a:pPr>
            <a:r>
              <a:rPr lang="en-US"/>
              <a:t>University of Houston College of Medicine</a:t>
            </a:r>
            <a:endParaRPr/>
          </a:p>
          <a:p>
            <a:pPr marL="342900" lvl="0" indent="-329565" algn="l" rtl="0">
              <a:spcBef>
                <a:spcPts val="350"/>
              </a:spcBef>
              <a:spcAft>
                <a:spcPts val="0"/>
              </a:spcAft>
              <a:buClr>
                <a:schemeClr val="dk1"/>
              </a:buClr>
              <a:buSzPct val="100000"/>
              <a:buChar char="•"/>
            </a:pPr>
            <a:r>
              <a:rPr lang="en-US"/>
              <a:t>University of Maryland Dept of Family and Community Medicine</a:t>
            </a:r>
            <a:endParaRPr/>
          </a:p>
          <a:p>
            <a:pPr marL="342900" lvl="0" indent="-329565" algn="l" rtl="0">
              <a:spcBef>
                <a:spcPts val="350"/>
              </a:spcBef>
              <a:spcAft>
                <a:spcPts val="0"/>
              </a:spcAft>
              <a:buClr>
                <a:schemeClr val="dk1"/>
              </a:buClr>
              <a:buSzPct val="100000"/>
              <a:buChar char="•"/>
            </a:pPr>
            <a:r>
              <a:rPr lang="en-US"/>
              <a:t>University of New Mexico, Office for Community Health</a:t>
            </a:r>
            <a:endParaRPr/>
          </a:p>
          <a:p>
            <a:pPr marL="342900" lvl="0" indent="-329565" algn="l" rtl="0">
              <a:spcBef>
                <a:spcPts val="350"/>
              </a:spcBef>
              <a:spcAft>
                <a:spcPts val="0"/>
              </a:spcAft>
              <a:buClr>
                <a:schemeClr val="dk1"/>
              </a:buClr>
              <a:buSzPct val="100000"/>
              <a:buChar char="•"/>
            </a:pPr>
            <a:r>
              <a:rPr lang="en-US"/>
              <a:t>University of Pennsylvania, DFMCH</a:t>
            </a:r>
            <a:endParaRPr/>
          </a:p>
          <a:p>
            <a:pPr marL="342900" lvl="0" indent="-329565" algn="l" rtl="0">
              <a:spcBef>
                <a:spcPts val="350"/>
              </a:spcBef>
              <a:spcAft>
                <a:spcPts val="0"/>
              </a:spcAft>
              <a:buClr>
                <a:schemeClr val="dk1"/>
              </a:buClr>
              <a:buSzPct val="100000"/>
              <a:buChar char="•"/>
            </a:pPr>
            <a:r>
              <a:rPr lang="en-US"/>
              <a:t>University of Rochester, Center for Advocacy, Community Health, Education and Diversity</a:t>
            </a:r>
            <a:endParaRPr/>
          </a:p>
          <a:p>
            <a:pPr marL="342900" lvl="0" indent="-329565" algn="l" rtl="0">
              <a:spcBef>
                <a:spcPts val="350"/>
              </a:spcBef>
              <a:spcAft>
                <a:spcPts val="0"/>
              </a:spcAft>
              <a:buClr>
                <a:schemeClr val="dk1"/>
              </a:buClr>
              <a:buSzPct val="100000"/>
              <a:buChar char="•"/>
            </a:pPr>
            <a:r>
              <a:rPr lang="en-US"/>
              <a:t>University of Texas, McGovern Medical School</a:t>
            </a:r>
            <a:endParaRPr/>
          </a:p>
          <a:p>
            <a:pPr marL="342900" lvl="0" indent="-329565" algn="l" rtl="0">
              <a:spcBef>
                <a:spcPts val="350"/>
              </a:spcBef>
              <a:spcAft>
                <a:spcPts val="0"/>
              </a:spcAft>
              <a:buClr>
                <a:schemeClr val="dk1"/>
              </a:buClr>
              <a:buSzPct val="100000"/>
              <a:buChar char="•"/>
            </a:pPr>
            <a:r>
              <a:rPr lang="en-US"/>
              <a:t>Washington University, Institute for Public Health</a:t>
            </a:r>
            <a:endParaRPr/>
          </a:p>
          <a:p>
            <a:pPr marL="342900" lvl="0" indent="-231775" algn="l" rtl="0">
              <a:spcBef>
                <a:spcPts val="350"/>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19422f7761_0_84"/>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Proposed Themes</a:t>
            </a:r>
            <a:endParaRPr/>
          </a:p>
        </p:txBody>
      </p:sp>
      <p:sp>
        <p:nvSpPr>
          <p:cNvPr id="193" name="Google Shape;193;g119422f7761_0_84"/>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b="1" u="sng" dirty="0"/>
              <a:t>Fostering Community Relationships</a:t>
            </a:r>
            <a:endParaRPr dirty="0"/>
          </a:p>
          <a:p>
            <a:pPr marL="342900" lvl="0" indent="-342900" algn="l" rtl="0">
              <a:spcBef>
                <a:spcPts val="640"/>
              </a:spcBef>
              <a:spcAft>
                <a:spcPts val="0"/>
              </a:spcAft>
              <a:buClr>
                <a:schemeClr val="dk1"/>
              </a:buClr>
              <a:buSzPts val="3200"/>
              <a:buChar char="•"/>
            </a:pPr>
            <a:r>
              <a:rPr lang="en-US" dirty="0"/>
              <a:t>Utilizing Academic/Health Partnerships</a:t>
            </a:r>
            <a:endParaRPr dirty="0"/>
          </a:p>
          <a:p>
            <a:pPr marL="342900" lvl="0" indent="-342900" algn="l" rtl="0">
              <a:spcBef>
                <a:spcPts val="640"/>
              </a:spcBef>
              <a:spcAft>
                <a:spcPts val="0"/>
              </a:spcAft>
              <a:buClr>
                <a:schemeClr val="dk1"/>
              </a:buClr>
              <a:buSzPts val="3200"/>
              <a:buChar char="•"/>
            </a:pPr>
            <a:r>
              <a:rPr lang="en-US" dirty="0"/>
              <a:t>Honing Career Development</a:t>
            </a:r>
            <a:endParaRPr dirty="0"/>
          </a:p>
          <a:p>
            <a:pPr marL="342900" lvl="0" indent="-342900" algn="l" rtl="0">
              <a:spcBef>
                <a:spcPts val="640"/>
              </a:spcBef>
              <a:spcAft>
                <a:spcPts val="0"/>
              </a:spcAft>
              <a:buClr>
                <a:schemeClr val="dk1"/>
              </a:buClr>
              <a:buSzPts val="3200"/>
              <a:buChar char="•"/>
            </a:pPr>
            <a:r>
              <a:rPr lang="en-US" dirty="0"/>
              <a:t>Advancing Scholarship through Research-to-Practice</a:t>
            </a:r>
            <a:endParaRPr dirty="0"/>
          </a:p>
          <a:p>
            <a:pPr marL="342900" lvl="0" indent="-342900" algn="l" rtl="0">
              <a:spcBef>
                <a:spcPts val="640"/>
              </a:spcBef>
              <a:spcAft>
                <a:spcPts val="0"/>
              </a:spcAft>
              <a:buClr>
                <a:schemeClr val="dk1"/>
              </a:buClr>
              <a:buSzPts val="3200"/>
              <a:buChar char="•"/>
            </a:pPr>
            <a:r>
              <a:rPr lang="en-US" dirty="0"/>
              <a:t>Contributing to Diverse Perspectives</a:t>
            </a:r>
            <a:endParaRPr dirty="0"/>
          </a:p>
          <a:p>
            <a:pPr marL="342900" lvl="0" indent="-342900" algn="l" rtl="0">
              <a:spcBef>
                <a:spcPts val="640"/>
              </a:spcBef>
              <a:spcAft>
                <a:spcPts val="0"/>
              </a:spcAft>
              <a:buClr>
                <a:schemeClr val="dk1"/>
              </a:buClr>
              <a:buSzPts val="3200"/>
              <a:buChar char="•"/>
            </a:pPr>
            <a:r>
              <a:rPr lang="en-US" dirty="0"/>
              <a:t>Developing Emotional Intelligence</a:t>
            </a:r>
            <a:endParaRPr dirty="0"/>
          </a:p>
          <a:p>
            <a:pPr marL="342900" lvl="0" indent="-342900" algn="l" rtl="0">
              <a:spcBef>
                <a:spcPts val="640"/>
              </a:spcBef>
              <a:spcAft>
                <a:spcPts val="0"/>
              </a:spcAft>
              <a:buClr>
                <a:schemeClr val="dk1"/>
              </a:buClr>
              <a:buSzPts val="3200"/>
              <a:buChar char="•"/>
            </a:pPr>
            <a:r>
              <a:rPr lang="en-US" b="1" u="sng" dirty="0"/>
              <a:t>Disrupting the Norm</a:t>
            </a:r>
            <a:endParaRPr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9422f7761_0_89"/>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Proposed Objectives (Comm. Eval.)</a:t>
            </a:r>
            <a:endParaRPr/>
          </a:p>
        </p:txBody>
      </p:sp>
      <p:sp>
        <p:nvSpPr>
          <p:cNvPr id="199" name="Google Shape;199;g119422f7761_0_89"/>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b="1"/>
              <a:t>Fostering Community Relationships</a:t>
            </a:r>
            <a:endParaRPr/>
          </a:p>
          <a:p>
            <a:pPr marL="742950" lvl="1" indent="-285750" algn="l" rtl="0">
              <a:spcBef>
                <a:spcPts val="518"/>
              </a:spcBef>
              <a:spcAft>
                <a:spcPts val="0"/>
              </a:spcAft>
              <a:buClr>
                <a:schemeClr val="dk1"/>
              </a:buClr>
              <a:buSzPct val="100000"/>
              <a:buChar char="–"/>
            </a:pPr>
            <a:r>
              <a:rPr lang="en-US"/>
              <a:t>Define "successful" partnerships...</a:t>
            </a:r>
            <a:endParaRPr/>
          </a:p>
          <a:p>
            <a:pPr marL="742950" lvl="1" indent="-285750" algn="l" rtl="0">
              <a:spcBef>
                <a:spcPts val="518"/>
              </a:spcBef>
              <a:spcAft>
                <a:spcPts val="0"/>
              </a:spcAft>
              <a:buClr>
                <a:schemeClr val="dk1"/>
              </a:buClr>
              <a:buSzPct val="100000"/>
              <a:buChar char="–"/>
            </a:pPr>
            <a:r>
              <a:rPr lang="en-US"/>
              <a:t>Establish a shared power structure...</a:t>
            </a:r>
            <a:endParaRPr/>
          </a:p>
          <a:p>
            <a:pPr marL="742950" lvl="1" indent="-285750" algn="l" rtl="0">
              <a:spcBef>
                <a:spcPts val="518"/>
              </a:spcBef>
              <a:spcAft>
                <a:spcPts val="0"/>
              </a:spcAft>
              <a:buClr>
                <a:schemeClr val="dk1"/>
              </a:buClr>
              <a:buSzPct val="100000"/>
              <a:buChar char="–"/>
            </a:pPr>
            <a:r>
              <a:rPr lang="en-US"/>
              <a:t>Establish/Maintain successful mentoring support systems...</a:t>
            </a:r>
            <a:endParaRPr/>
          </a:p>
          <a:p>
            <a:pPr marL="342900" lvl="0" indent="-342900" algn="l" rtl="0">
              <a:spcBef>
                <a:spcPts val="592"/>
              </a:spcBef>
              <a:spcAft>
                <a:spcPts val="0"/>
              </a:spcAft>
              <a:buClr>
                <a:schemeClr val="dk1"/>
              </a:buClr>
              <a:buSzPct val="100000"/>
              <a:buChar char="•"/>
            </a:pPr>
            <a:r>
              <a:rPr lang="en-US" b="1"/>
              <a:t>Disrupting the Norm</a:t>
            </a:r>
            <a:endParaRPr/>
          </a:p>
          <a:p>
            <a:pPr marL="742950" lvl="1" indent="-285750" algn="l" rtl="0">
              <a:spcBef>
                <a:spcPts val="518"/>
              </a:spcBef>
              <a:spcAft>
                <a:spcPts val="0"/>
              </a:spcAft>
              <a:buClr>
                <a:schemeClr val="dk1"/>
              </a:buClr>
              <a:buSzPct val="100000"/>
              <a:buChar char="–"/>
            </a:pPr>
            <a:r>
              <a:rPr lang="en-US"/>
              <a:t>Consistently track/measure shared power...</a:t>
            </a:r>
            <a:endParaRPr/>
          </a:p>
          <a:p>
            <a:pPr marL="742950" lvl="1" indent="-285750" algn="l" rtl="0">
              <a:spcBef>
                <a:spcPts val="518"/>
              </a:spcBef>
              <a:spcAft>
                <a:spcPts val="0"/>
              </a:spcAft>
              <a:buClr>
                <a:schemeClr val="dk1"/>
              </a:buClr>
              <a:buSzPct val="100000"/>
              <a:buChar char="–"/>
            </a:pPr>
            <a:r>
              <a:rPr lang="en-US"/>
              <a:t>Center marginalized voices by providing space for their voices to be heard</a:t>
            </a:r>
            <a:endParaRPr/>
          </a:p>
          <a:p>
            <a:pPr marL="742950" lvl="1" indent="-285750" algn="l" rtl="0">
              <a:spcBef>
                <a:spcPts val="518"/>
              </a:spcBef>
              <a:spcAft>
                <a:spcPts val="0"/>
              </a:spcAft>
              <a:buClr>
                <a:schemeClr val="dk1"/>
              </a:buClr>
              <a:buSzPct val="100000"/>
              <a:buChar char="–"/>
            </a:pPr>
            <a:r>
              <a:rPr lang="en-US"/>
              <a:t>Encourage physicians to reflect on their privileges / understand impact of privileges on communities...</a:t>
            </a:r>
            <a:endParaRPr/>
          </a:p>
          <a:p>
            <a:pPr marL="742950" lvl="1" indent="-121284" algn="l" rtl="0">
              <a:spcBef>
                <a:spcPts val="518"/>
              </a:spcBef>
              <a:spcAft>
                <a:spcPts val="0"/>
              </a:spcAft>
              <a:buClr>
                <a:schemeClr val="dk1"/>
              </a:buClr>
              <a:buSzPct val="100000"/>
              <a:buNone/>
            </a:pP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9422f7761_0_24"/>
          <p:cNvSpPr txBox="1">
            <a:spLocks noGrp="1"/>
          </p:cNvSpPr>
          <p:nvPr>
            <p:ph type="ctrTitle"/>
          </p:nvPr>
        </p:nvSpPr>
        <p:spPr>
          <a:xfrm>
            <a:off x="685800" y="2236800"/>
            <a:ext cx="7772400" cy="14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Community - Faculty Partnerships</a:t>
            </a:r>
            <a:br>
              <a:rPr lang="en-US" dirty="0"/>
            </a:br>
            <a:endParaRPr dirty="0"/>
          </a:p>
        </p:txBody>
      </p:sp>
      <p:sp>
        <p:nvSpPr>
          <p:cNvPr id="199" name="Google Shape;199;g119422f7761_0_24"/>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19c9c2adea_0_6"/>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dirty="0"/>
              <a:t>Disclosures</a:t>
            </a:r>
            <a:endParaRPr dirty="0"/>
          </a:p>
        </p:txBody>
      </p:sp>
      <p:sp>
        <p:nvSpPr>
          <p:cNvPr id="87" name="Google Shape;87;g119c9c2adea_0_6"/>
          <p:cNvSpPr txBox="1">
            <a:spLocks noGrp="1"/>
          </p:cNvSpPr>
          <p:nvPr>
            <p:ph type="body" idx="1"/>
          </p:nvPr>
        </p:nvSpPr>
        <p:spPr>
          <a:xfrm>
            <a:off x="304800" y="2762250"/>
            <a:ext cx="8458200" cy="336405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200"/>
              </a:spcBef>
              <a:spcAft>
                <a:spcPts val="0"/>
              </a:spcAft>
              <a:buNone/>
            </a:pPr>
            <a:r>
              <a:rPr lang="en-US" sz="2400" dirty="0"/>
              <a:t>We have no disclosures</a:t>
            </a:r>
            <a:endParaRPr sz="2400" dirty="0"/>
          </a:p>
        </p:txBody>
      </p:sp>
    </p:spTree>
    <p:extLst>
      <p:ext uri="{BB962C8B-B14F-4D97-AF65-F5344CB8AC3E}">
        <p14:creationId xmlns:p14="http://schemas.microsoft.com/office/powerpoint/2010/main" val="270045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9422f7761_0_125"/>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Community Review: </a:t>
            </a:r>
            <a:endParaRPr/>
          </a:p>
          <a:p>
            <a:pPr marL="0" lvl="0" indent="0" algn="ctr" rtl="0">
              <a:lnSpc>
                <a:spcPct val="80000"/>
              </a:lnSpc>
              <a:spcBef>
                <a:spcPts val="0"/>
              </a:spcBef>
              <a:spcAft>
                <a:spcPts val="0"/>
              </a:spcAft>
              <a:buClr>
                <a:srgbClr val="A71529"/>
              </a:buClr>
              <a:buSzPts val="3600"/>
              <a:buFont typeface="Calibri"/>
              <a:buNone/>
            </a:pPr>
            <a:r>
              <a:rPr lang="en-US"/>
              <a:t>Focus on Questions 2 and 3</a:t>
            </a:r>
            <a:endParaRPr/>
          </a:p>
        </p:txBody>
      </p:sp>
      <p:sp>
        <p:nvSpPr>
          <p:cNvPr id="205" name="Google Shape;205;g119422f7761_0_125"/>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sz="2400">
                <a:latin typeface="Arial"/>
                <a:ea typeface="Arial"/>
                <a:cs typeface="Arial"/>
                <a:sym typeface="Arial"/>
              </a:rPr>
              <a:t>2) Does our curriculum address community partners’ priorities for family medicine physicians?</a:t>
            </a:r>
            <a:endParaRPr sz="2400">
              <a:latin typeface="Arial"/>
              <a:ea typeface="Arial"/>
              <a:cs typeface="Arial"/>
              <a:sym typeface="Arial"/>
            </a:endParaRPr>
          </a:p>
          <a:p>
            <a:pPr marL="0" lvl="0" indent="0" algn="l" rtl="0">
              <a:lnSpc>
                <a:spcPct val="115000"/>
              </a:lnSpc>
              <a:spcBef>
                <a:spcPts val="1200"/>
              </a:spcBef>
              <a:spcAft>
                <a:spcPts val="1200"/>
              </a:spcAft>
              <a:buNone/>
            </a:pPr>
            <a:r>
              <a:rPr lang="en-US" sz="2400">
                <a:latin typeface="Arial"/>
                <a:ea typeface="Arial"/>
                <a:cs typeface="Arial"/>
                <a:sym typeface="Arial"/>
              </a:rPr>
              <a:t>3) Do our Department of Family Medicine and Community Health (DFMCH) systems support long-term, community-engaged partnerships, and a learn-adapt process of continuous improvement of these partnerships within our curriculum and Department at large? </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19422f7761_0_130"/>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Community Data Collection</a:t>
            </a:r>
            <a:endParaRPr/>
          </a:p>
        </p:txBody>
      </p:sp>
      <p:sp>
        <p:nvSpPr>
          <p:cNvPr id="218" name="Google Shape;218;g119422f7761_0_130"/>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fontScale="77500" lnSpcReduction="20000"/>
          </a:bodyPr>
          <a:lstStyle/>
          <a:p>
            <a:pPr marL="457200" lvl="0" indent="-413146" algn="l" rtl="0">
              <a:lnSpc>
                <a:spcPct val="115000"/>
              </a:lnSpc>
              <a:spcBef>
                <a:spcPts val="0"/>
              </a:spcBef>
              <a:spcAft>
                <a:spcPts val="0"/>
              </a:spcAft>
              <a:buSzPct val="100000"/>
              <a:buChar char="●"/>
            </a:pPr>
            <a:r>
              <a:rPr lang="en-US" sz="3750"/>
              <a:t>(20) participants</a:t>
            </a:r>
            <a:endParaRPr sz="3750"/>
          </a:p>
          <a:p>
            <a:pPr marL="914400" lvl="1" indent="-413146" algn="l" rtl="0">
              <a:lnSpc>
                <a:spcPct val="115000"/>
              </a:lnSpc>
              <a:spcBef>
                <a:spcPts val="0"/>
              </a:spcBef>
              <a:spcAft>
                <a:spcPts val="0"/>
              </a:spcAft>
              <a:buSzPct val="100000"/>
              <a:buChar char="○"/>
            </a:pPr>
            <a:r>
              <a:rPr lang="en-US" sz="3750"/>
              <a:t>10 faculty-partners</a:t>
            </a:r>
            <a:endParaRPr sz="3750"/>
          </a:p>
          <a:p>
            <a:pPr marL="914400" lvl="1" indent="-413146" algn="l" rtl="0">
              <a:lnSpc>
                <a:spcPct val="115000"/>
              </a:lnSpc>
              <a:spcBef>
                <a:spcPts val="0"/>
              </a:spcBef>
              <a:spcAft>
                <a:spcPts val="0"/>
              </a:spcAft>
              <a:buSzPct val="100000"/>
              <a:buChar char="○"/>
            </a:pPr>
            <a:r>
              <a:rPr lang="en-US" sz="3750"/>
              <a:t>10 community-partners (non-profit organization leaders)</a:t>
            </a:r>
            <a:endParaRPr sz="3750"/>
          </a:p>
          <a:p>
            <a:pPr marL="457200" lvl="0" indent="-413146" algn="l" rtl="0">
              <a:lnSpc>
                <a:spcPct val="115000"/>
              </a:lnSpc>
              <a:spcBef>
                <a:spcPts val="0"/>
              </a:spcBef>
              <a:spcAft>
                <a:spcPts val="0"/>
              </a:spcAft>
              <a:buSzPct val="100000"/>
              <a:buChar char="●"/>
            </a:pPr>
            <a:r>
              <a:rPr lang="en-US" sz="3750"/>
              <a:t>Semi-structured individual interviews</a:t>
            </a:r>
            <a:endParaRPr sz="3750"/>
          </a:p>
          <a:p>
            <a:pPr marL="914400" lvl="1" indent="-413146" algn="l" rtl="0">
              <a:lnSpc>
                <a:spcPct val="115000"/>
              </a:lnSpc>
              <a:spcBef>
                <a:spcPts val="0"/>
              </a:spcBef>
              <a:spcAft>
                <a:spcPts val="0"/>
              </a:spcAft>
              <a:buSzPct val="100000"/>
              <a:buChar char="○"/>
            </a:pPr>
            <a:r>
              <a:rPr lang="en-US" sz="3750"/>
              <a:t>Faculty-partner: Jan. ‘21 – Aug. ’21</a:t>
            </a:r>
            <a:endParaRPr sz="3750"/>
          </a:p>
          <a:p>
            <a:pPr marL="914400" lvl="1" indent="-413146" algn="l" rtl="0">
              <a:lnSpc>
                <a:spcPct val="115000"/>
              </a:lnSpc>
              <a:spcBef>
                <a:spcPts val="0"/>
              </a:spcBef>
              <a:spcAft>
                <a:spcPts val="0"/>
              </a:spcAft>
              <a:buSzPct val="100000"/>
              <a:buChar char="○"/>
            </a:pPr>
            <a:r>
              <a:rPr lang="en-US" sz="3750"/>
              <a:t>Community-partner: July ’21 – Dec. ’21</a:t>
            </a:r>
            <a:endParaRPr sz="3750"/>
          </a:p>
          <a:p>
            <a:pPr marL="457200" lvl="0" indent="-413146" algn="l" rtl="0">
              <a:lnSpc>
                <a:spcPct val="115000"/>
              </a:lnSpc>
              <a:spcBef>
                <a:spcPts val="0"/>
              </a:spcBef>
              <a:spcAft>
                <a:spcPts val="0"/>
              </a:spcAft>
              <a:buSzPct val="100000"/>
              <a:buChar char="●"/>
            </a:pPr>
            <a:r>
              <a:rPr lang="en-US" sz="3750"/>
              <a:t>Virtual meeting platform (Webex)</a:t>
            </a:r>
            <a:endParaRPr sz="3750"/>
          </a:p>
          <a:p>
            <a:pPr marL="457200" lvl="0" indent="-413146" algn="l" rtl="0">
              <a:lnSpc>
                <a:spcPct val="115000"/>
              </a:lnSpc>
              <a:spcBef>
                <a:spcPts val="0"/>
              </a:spcBef>
              <a:spcAft>
                <a:spcPts val="0"/>
              </a:spcAft>
              <a:buSzPct val="100000"/>
              <a:buChar char="●"/>
            </a:pPr>
            <a:r>
              <a:rPr lang="en-US" sz="3750"/>
              <a:t>Approximately 20 questions </a:t>
            </a:r>
            <a:r>
              <a:rPr lang="en-US" sz="3750">
                <a:highlight>
                  <a:srgbClr val="FFFFFF"/>
                </a:highlight>
              </a:rPr>
              <a:t>(multiple variables)</a:t>
            </a:r>
            <a:endParaRPr sz="3750">
              <a:highlight>
                <a:srgbClr val="FFFFFF"/>
              </a:highlight>
            </a:endParaRPr>
          </a:p>
          <a:p>
            <a:pPr marL="0" lvl="0" indent="0" algn="l" rtl="0">
              <a:spcBef>
                <a:spcPts val="64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19422f7761_0_135"/>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Community Evaluation Variables</a:t>
            </a:r>
            <a:endParaRPr/>
          </a:p>
        </p:txBody>
      </p:sp>
      <p:sp>
        <p:nvSpPr>
          <p:cNvPr id="224" name="Google Shape;224;g119422f7761_0_135"/>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a:bodyPr>
          <a:lstStyle/>
          <a:p>
            <a:pPr marL="342900" lvl="0" indent="-358140" algn="l" rtl="0">
              <a:spcBef>
                <a:spcPts val="592"/>
              </a:spcBef>
              <a:spcAft>
                <a:spcPts val="0"/>
              </a:spcAft>
              <a:buClr>
                <a:schemeClr val="dk1"/>
              </a:buClr>
              <a:buSzPts val="3200"/>
              <a:buChar char="•"/>
            </a:pPr>
            <a:r>
              <a:rPr lang="en-US"/>
              <a:t>Partnership origins, goals, successes</a:t>
            </a:r>
            <a:endParaRPr/>
          </a:p>
          <a:p>
            <a:pPr marL="342900" lvl="0" indent="-358140" algn="l" rtl="0">
              <a:spcBef>
                <a:spcPts val="592"/>
              </a:spcBef>
              <a:spcAft>
                <a:spcPts val="0"/>
              </a:spcAft>
              <a:buClr>
                <a:srgbClr val="980000"/>
              </a:buClr>
              <a:buSzPts val="3200"/>
              <a:buChar char="•"/>
            </a:pPr>
            <a:r>
              <a:rPr lang="en-US" b="1">
                <a:solidFill>
                  <a:srgbClr val="980000"/>
                </a:solidFill>
              </a:rPr>
              <a:t>Equity &amp; diversity</a:t>
            </a:r>
            <a:endParaRPr b="1">
              <a:solidFill>
                <a:srgbClr val="980000"/>
              </a:solidFill>
            </a:endParaRPr>
          </a:p>
          <a:p>
            <a:pPr marL="342900" lvl="0" indent="-358140" algn="l" rtl="0">
              <a:spcBef>
                <a:spcPts val="592"/>
              </a:spcBef>
              <a:spcAft>
                <a:spcPts val="0"/>
              </a:spcAft>
              <a:buClr>
                <a:srgbClr val="980000"/>
              </a:buClr>
              <a:buSzPts val="3200"/>
              <a:buChar char="•"/>
            </a:pPr>
            <a:r>
              <a:rPr lang="en-US" b="1">
                <a:solidFill>
                  <a:srgbClr val="980000"/>
                </a:solidFill>
              </a:rPr>
              <a:t>Power dynamics</a:t>
            </a:r>
            <a:endParaRPr b="1">
              <a:solidFill>
                <a:srgbClr val="980000"/>
              </a:solidFill>
            </a:endParaRPr>
          </a:p>
          <a:p>
            <a:pPr marL="342900" lvl="0" indent="-358140" algn="l" rtl="0">
              <a:spcBef>
                <a:spcPts val="592"/>
              </a:spcBef>
              <a:spcAft>
                <a:spcPts val="0"/>
              </a:spcAft>
              <a:buClr>
                <a:srgbClr val="980000"/>
              </a:buClr>
              <a:buSzPts val="3200"/>
              <a:buChar char="•"/>
            </a:pPr>
            <a:r>
              <a:rPr lang="en-US" b="1">
                <a:solidFill>
                  <a:srgbClr val="980000"/>
                </a:solidFill>
              </a:rPr>
              <a:t>Social identity</a:t>
            </a:r>
            <a:endParaRPr b="1">
              <a:solidFill>
                <a:srgbClr val="980000"/>
              </a:solidFill>
            </a:endParaRPr>
          </a:p>
          <a:p>
            <a:pPr marL="342900" lvl="0" indent="-269240" algn="l" rtl="0">
              <a:spcBef>
                <a:spcPts val="592"/>
              </a:spcBef>
              <a:spcAft>
                <a:spcPts val="0"/>
              </a:spcAft>
              <a:buSzPts val="1800"/>
              <a:buChar char="•"/>
            </a:pPr>
            <a:r>
              <a:rPr lang="en-US"/>
              <a:t>Suggestions for OCH support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19422f7761_0_140"/>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Qualitative Analysis</a:t>
            </a:r>
            <a:endParaRPr/>
          </a:p>
        </p:txBody>
      </p:sp>
      <p:sp>
        <p:nvSpPr>
          <p:cNvPr id="230" name="Google Shape;230;g119422f7761_0_140"/>
          <p:cNvSpPr txBox="1">
            <a:spLocks noGrp="1"/>
          </p:cNvSpPr>
          <p:nvPr>
            <p:ph type="body" idx="1"/>
          </p:nvPr>
        </p:nvSpPr>
        <p:spPr>
          <a:xfrm>
            <a:off x="304800" y="1552388"/>
            <a:ext cx="8458200" cy="45261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b="1" dirty="0"/>
              <a:t>Constant Comparison Analysis</a:t>
            </a:r>
            <a:endParaRPr dirty="0"/>
          </a:p>
          <a:p>
            <a:pPr marL="742950" lvl="1" indent="-285750" algn="l" rtl="0">
              <a:spcBef>
                <a:spcPts val="476"/>
              </a:spcBef>
              <a:spcAft>
                <a:spcPts val="0"/>
              </a:spcAft>
              <a:buClr>
                <a:schemeClr val="dk1"/>
              </a:buClr>
              <a:buSzPct val="100000"/>
              <a:buChar char="–"/>
            </a:pPr>
            <a:r>
              <a:rPr lang="en-US" dirty="0"/>
              <a:t>Highly used within qualitative research</a:t>
            </a:r>
            <a:endParaRPr dirty="0"/>
          </a:p>
          <a:p>
            <a:pPr marL="742950" lvl="1" indent="-285750" algn="l" rtl="0">
              <a:spcBef>
                <a:spcPts val="476"/>
              </a:spcBef>
              <a:spcAft>
                <a:spcPts val="0"/>
              </a:spcAft>
              <a:buClr>
                <a:schemeClr val="dk1"/>
              </a:buClr>
              <a:buSzPct val="100000"/>
              <a:buChar char="–"/>
            </a:pPr>
            <a:r>
              <a:rPr lang="en-US" dirty="0"/>
              <a:t>Deductive, Inductive, and Abductive coding</a:t>
            </a:r>
            <a:endParaRPr dirty="0"/>
          </a:p>
          <a:p>
            <a:pPr marL="742950" lvl="1" indent="-285750" algn="l" rtl="0">
              <a:spcBef>
                <a:spcPts val="476"/>
              </a:spcBef>
              <a:spcAft>
                <a:spcPts val="0"/>
              </a:spcAft>
              <a:buClr>
                <a:schemeClr val="dk1"/>
              </a:buClr>
              <a:buSzPct val="100000"/>
              <a:buChar char="–"/>
            </a:pPr>
            <a:r>
              <a:rPr lang="en-US" dirty="0"/>
              <a:t>Use codes to create themes</a:t>
            </a:r>
            <a:endParaRPr dirty="0"/>
          </a:p>
          <a:p>
            <a:pPr marL="342900" lvl="0" indent="-342900" algn="l" rtl="0">
              <a:spcBef>
                <a:spcPts val="544"/>
              </a:spcBef>
              <a:spcAft>
                <a:spcPts val="0"/>
              </a:spcAft>
              <a:buClr>
                <a:srgbClr val="B7B7B7"/>
              </a:buClr>
              <a:buSzPct val="100000"/>
              <a:buChar char="•"/>
            </a:pPr>
            <a:r>
              <a:rPr lang="en-US" b="1" dirty="0">
                <a:solidFill>
                  <a:srgbClr val="B7B7B7"/>
                </a:solidFill>
              </a:rPr>
              <a:t>Keyword In-Context (KWIC) Analysis</a:t>
            </a:r>
            <a:endParaRPr dirty="0">
              <a:solidFill>
                <a:srgbClr val="B7B7B7"/>
              </a:solidFill>
            </a:endParaRPr>
          </a:p>
          <a:p>
            <a:pPr marL="742950" lvl="1" indent="-285750" algn="l" rtl="0">
              <a:spcBef>
                <a:spcPts val="476"/>
              </a:spcBef>
              <a:spcAft>
                <a:spcPts val="0"/>
              </a:spcAft>
              <a:buClr>
                <a:srgbClr val="B7B7B7"/>
              </a:buClr>
              <a:buSzPct val="100000"/>
              <a:buChar char="–"/>
            </a:pPr>
            <a:r>
              <a:rPr lang="en-US" dirty="0">
                <a:solidFill>
                  <a:srgbClr val="B7B7B7"/>
                </a:solidFill>
              </a:rPr>
              <a:t>“Keywords” are center of analysis</a:t>
            </a:r>
            <a:endParaRPr dirty="0">
              <a:solidFill>
                <a:srgbClr val="B7B7B7"/>
              </a:solidFill>
            </a:endParaRPr>
          </a:p>
          <a:p>
            <a:pPr marL="742950" lvl="1" indent="-285750" algn="l" rtl="0">
              <a:spcBef>
                <a:spcPts val="476"/>
              </a:spcBef>
              <a:spcAft>
                <a:spcPts val="0"/>
              </a:spcAft>
              <a:buClr>
                <a:srgbClr val="B7B7B7"/>
              </a:buClr>
              <a:buSzPct val="100000"/>
              <a:buChar char="–"/>
            </a:pPr>
            <a:r>
              <a:rPr lang="en-US" dirty="0">
                <a:solidFill>
                  <a:srgbClr val="B7B7B7"/>
                </a:solidFill>
              </a:rPr>
              <a:t>Emphasis on words used before/after “keywords”</a:t>
            </a:r>
            <a:endParaRPr dirty="0">
              <a:solidFill>
                <a:srgbClr val="B7B7B7"/>
              </a:solidFill>
            </a:endParaRPr>
          </a:p>
          <a:p>
            <a:pPr marL="742950" lvl="1" indent="-285750" algn="l" rtl="0">
              <a:spcBef>
                <a:spcPts val="476"/>
              </a:spcBef>
              <a:spcAft>
                <a:spcPts val="0"/>
              </a:spcAft>
              <a:buClr>
                <a:srgbClr val="B7B7B7"/>
              </a:buClr>
              <a:buSzPct val="100000"/>
              <a:buChar char="–"/>
            </a:pPr>
            <a:r>
              <a:rPr lang="en-US" dirty="0">
                <a:solidFill>
                  <a:srgbClr val="B7B7B7"/>
                </a:solidFill>
              </a:rPr>
              <a:t>Help identify implied meaning(s) of speech</a:t>
            </a:r>
            <a:endParaRPr dirty="0">
              <a:solidFill>
                <a:srgbClr val="B7B7B7"/>
              </a:solidFill>
            </a:endParaRPr>
          </a:p>
          <a:p>
            <a:pPr marL="342900" lvl="0" indent="-342900" algn="l" rtl="0">
              <a:spcBef>
                <a:spcPts val="544"/>
              </a:spcBef>
              <a:spcAft>
                <a:spcPts val="0"/>
              </a:spcAft>
              <a:buClr>
                <a:srgbClr val="B7B7B7"/>
              </a:buClr>
              <a:buSzPct val="100000"/>
              <a:buChar char="•"/>
            </a:pPr>
            <a:r>
              <a:rPr lang="en-US" b="1" dirty="0">
                <a:solidFill>
                  <a:srgbClr val="B7B7B7"/>
                </a:solidFill>
              </a:rPr>
              <a:t>Classical Content Analysis</a:t>
            </a:r>
            <a:endParaRPr dirty="0">
              <a:solidFill>
                <a:srgbClr val="B7B7B7"/>
              </a:solidFill>
            </a:endParaRPr>
          </a:p>
          <a:p>
            <a:pPr marL="742950" lvl="1" indent="-285750" algn="l" rtl="0">
              <a:spcBef>
                <a:spcPts val="476"/>
              </a:spcBef>
              <a:spcAft>
                <a:spcPts val="0"/>
              </a:spcAft>
              <a:buClr>
                <a:srgbClr val="B7B7B7"/>
              </a:buClr>
              <a:buSzPct val="100000"/>
              <a:buChar char="–"/>
            </a:pPr>
            <a:r>
              <a:rPr lang="en-US" dirty="0">
                <a:solidFill>
                  <a:srgbClr val="B7B7B7"/>
                </a:solidFill>
              </a:rPr>
              <a:t>Similar to Constant Comparison Analysis</a:t>
            </a:r>
            <a:endParaRPr dirty="0">
              <a:solidFill>
                <a:srgbClr val="B7B7B7"/>
              </a:solidFill>
            </a:endParaRPr>
          </a:p>
          <a:p>
            <a:pPr marL="742950" lvl="1" indent="-285750" algn="l" rtl="0">
              <a:spcBef>
                <a:spcPts val="476"/>
              </a:spcBef>
              <a:spcAft>
                <a:spcPts val="0"/>
              </a:spcAft>
              <a:buClr>
                <a:srgbClr val="B7B7B7"/>
              </a:buClr>
              <a:buSzPct val="100000"/>
              <a:buChar char="–"/>
            </a:pPr>
            <a:r>
              <a:rPr lang="en-US" dirty="0">
                <a:solidFill>
                  <a:srgbClr val="B7B7B7"/>
                </a:solidFill>
              </a:rPr>
              <a:t>Instead of themes, frequency of codes counted</a:t>
            </a:r>
            <a:endParaRPr dirty="0">
              <a:solidFill>
                <a:srgbClr val="B7B7B7"/>
              </a:solidFill>
            </a:endParaRPr>
          </a:p>
          <a:p>
            <a:pPr marL="342900" lvl="0" indent="-170180" algn="l" rtl="0">
              <a:spcBef>
                <a:spcPts val="544"/>
              </a:spcBef>
              <a:spcAft>
                <a:spcPts val="0"/>
              </a:spcAft>
              <a:buClr>
                <a:schemeClr val="dk1"/>
              </a:buClr>
              <a:buSzPct val="100000"/>
              <a:buNone/>
            </a:pPr>
            <a:endParaRPr dirty="0"/>
          </a:p>
        </p:txBody>
      </p:sp>
      <p:sp>
        <p:nvSpPr>
          <p:cNvPr id="231" name="Google Shape;231;g119422f7761_0_140"/>
          <p:cNvSpPr txBox="1"/>
          <p:nvPr/>
        </p:nvSpPr>
        <p:spPr>
          <a:xfrm>
            <a:off x="457200" y="6019800"/>
            <a:ext cx="7010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Leech &amp; Onwuegbuzie, 2007; Leech &amp; Onwuegbuzie, 2011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9422f7761_0_146"/>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Establishing Trustworthiness</a:t>
            </a:r>
            <a:endParaRPr/>
          </a:p>
        </p:txBody>
      </p:sp>
      <p:sp>
        <p:nvSpPr>
          <p:cNvPr id="237" name="Google Shape;237;g119422f7761_0_146"/>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b="1" dirty="0"/>
              <a:t>Multiple forms of data collection</a:t>
            </a:r>
            <a:endParaRPr dirty="0"/>
          </a:p>
          <a:p>
            <a:pPr marL="742950" lvl="1" indent="-285750" algn="l" rtl="0">
              <a:spcBef>
                <a:spcPts val="560"/>
              </a:spcBef>
              <a:spcAft>
                <a:spcPts val="0"/>
              </a:spcAft>
              <a:buClr>
                <a:schemeClr val="dk1"/>
              </a:buClr>
              <a:buSzPts val="2800"/>
              <a:buChar char="–"/>
            </a:pPr>
            <a:r>
              <a:rPr lang="en-US" dirty="0"/>
              <a:t>Surveys, interviews, and journaling</a:t>
            </a:r>
            <a:endParaRPr dirty="0"/>
          </a:p>
          <a:p>
            <a:pPr marL="342900" lvl="0" indent="-342900" algn="l" rtl="0">
              <a:spcBef>
                <a:spcPts val="640"/>
              </a:spcBef>
              <a:spcAft>
                <a:spcPts val="0"/>
              </a:spcAft>
              <a:buClr>
                <a:schemeClr val="dk1"/>
              </a:buClr>
              <a:buSzPts val="3200"/>
              <a:buChar char="•"/>
            </a:pPr>
            <a:r>
              <a:rPr lang="en-US" b="1" dirty="0"/>
              <a:t>Member checking</a:t>
            </a:r>
            <a:endParaRPr dirty="0"/>
          </a:p>
          <a:p>
            <a:pPr marL="342900" lvl="0" indent="-342900" algn="l" rtl="0">
              <a:spcBef>
                <a:spcPts val="640"/>
              </a:spcBef>
              <a:spcAft>
                <a:spcPts val="0"/>
              </a:spcAft>
              <a:buClr>
                <a:schemeClr val="dk1"/>
              </a:buClr>
              <a:buSzPts val="3200"/>
              <a:buChar char="•"/>
            </a:pPr>
            <a:r>
              <a:rPr lang="en-US" b="1" dirty="0"/>
              <a:t>Peer debrief</a:t>
            </a:r>
            <a:endParaRPr dirty="0"/>
          </a:p>
          <a:p>
            <a:pPr marL="342900" lvl="0" indent="-342900" algn="l" rtl="0">
              <a:spcBef>
                <a:spcPts val="640"/>
              </a:spcBef>
              <a:spcAft>
                <a:spcPts val="0"/>
              </a:spcAft>
              <a:buClr>
                <a:schemeClr val="dk1"/>
              </a:buClr>
              <a:buSzPts val="3200"/>
              <a:buChar char="•"/>
            </a:pPr>
            <a:r>
              <a:rPr lang="en-US" b="1" dirty="0"/>
              <a:t>Multiple forms of data analysis</a:t>
            </a:r>
            <a:endParaRPr dirty="0"/>
          </a:p>
          <a:p>
            <a:pPr marL="742950" lvl="1" indent="-285750" algn="l" rtl="0">
              <a:spcBef>
                <a:spcPts val="560"/>
              </a:spcBef>
              <a:spcAft>
                <a:spcPts val="0"/>
              </a:spcAft>
              <a:buClr>
                <a:schemeClr val="dk1"/>
              </a:buClr>
              <a:buSzPts val="2800"/>
              <a:buChar char="–"/>
            </a:pPr>
            <a:r>
              <a:rPr lang="en-US" dirty="0"/>
              <a:t>Use multiple analysis methods</a:t>
            </a:r>
            <a:endParaRPr b="1" dirty="0"/>
          </a:p>
          <a:p>
            <a:pPr marL="342900" lvl="0" indent="-139700" algn="l" rtl="0">
              <a:spcBef>
                <a:spcPts val="640"/>
              </a:spcBef>
              <a:spcAft>
                <a:spcPts val="0"/>
              </a:spcAft>
              <a:buClr>
                <a:schemeClr val="dk1"/>
              </a:buClr>
              <a:buSzPts val="3200"/>
              <a:buNone/>
            </a:pPr>
            <a:endParaRPr dirty="0"/>
          </a:p>
        </p:txBody>
      </p:sp>
      <p:sp>
        <p:nvSpPr>
          <p:cNvPr id="238" name="Google Shape;238;g119422f7761_0_146"/>
          <p:cNvSpPr txBox="1"/>
          <p:nvPr/>
        </p:nvSpPr>
        <p:spPr>
          <a:xfrm>
            <a:off x="381000" y="5513169"/>
            <a:ext cx="7772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a:solidFill>
                  <a:schemeClr val="dk1"/>
                </a:solidFill>
                <a:latin typeface="Arial"/>
                <a:ea typeface="Arial"/>
                <a:cs typeface="Arial"/>
                <a:sym typeface="Arial"/>
              </a:rPr>
              <a:t>Palmer &amp; Struve, 2001; Carspecken, 1996; Merriam &amp; Tisdell, 2015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9422f7761_0_152"/>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Community-Faculty Results: Themes</a:t>
            </a:r>
            <a:endParaRPr/>
          </a:p>
        </p:txBody>
      </p:sp>
      <p:sp>
        <p:nvSpPr>
          <p:cNvPr id="238" name="Google Shape;238;g119422f7761_0_152"/>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Resources</a:t>
            </a:r>
            <a:endParaRPr/>
          </a:p>
          <a:p>
            <a:pPr marL="457200" lvl="0" indent="-342900" algn="l" rtl="0">
              <a:spcBef>
                <a:spcPts val="0"/>
              </a:spcBef>
              <a:spcAft>
                <a:spcPts val="0"/>
              </a:spcAft>
              <a:buSzPts val="1800"/>
              <a:buChar char="●"/>
            </a:pPr>
            <a:r>
              <a:rPr lang="en-US"/>
              <a:t>Relationship dynamics</a:t>
            </a:r>
            <a:endParaRPr/>
          </a:p>
          <a:p>
            <a:pPr marL="457200" lvl="0" indent="-342900" algn="l" rtl="0">
              <a:spcBef>
                <a:spcPts val="0"/>
              </a:spcBef>
              <a:spcAft>
                <a:spcPts val="0"/>
              </a:spcAft>
              <a:buSzPts val="1800"/>
              <a:buChar char="●"/>
            </a:pPr>
            <a:r>
              <a:rPr lang="en-US"/>
              <a:t>Conflicting and aligned interests</a:t>
            </a:r>
            <a:endParaRPr/>
          </a:p>
          <a:p>
            <a:pPr marL="457200" lvl="0" indent="-342900" algn="l" rtl="0">
              <a:spcBef>
                <a:spcPts val="0"/>
              </a:spcBef>
              <a:spcAft>
                <a:spcPts val="0"/>
              </a:spcAft>
              <a:buSzPts val="1800"/>
              <a:buChar char="●"/>
            </a:pPr>
            <a:r>
              <a:rPr lang="en-US"/>
              <a:t>Labor of love</a:t>
            </a:r>
            <a:endParaRPr/>
          </a:p>
          <a:p>
            <a:pPr marL="457200" lvl="0" indent="-342900" algn="l" rtl="0">
              <a:spcBef>
                <a:spcPts val="0"/>
              </a:spcBef>
              <a:spcAft>
                <a:spcPts val="0"/>
              </a:spcAft>
              <a:buSzPts val="1800"/>
              <a:buChar char="●"/>
            </a:pPr>
            <a:r>
              <a:rPr lang="en-US"/>
              <a:t>Diversity, equity, inclusion</a:t>
            </a:r>
            <a:endParaRPr/>
          </a:p>
          <a:p>
            <a:pPr marL="457200" lvl="0" indent="-342900" algn="l" rtl="0">
              <a:spcBef>
                <a:spcPts val="0"/>
              </a:spcBef>
              <a:spcAft>
                <a:spcPts val="0"/>
              </a:spcAft>
              <a:buSzPts val="1800"/>
              <a:buChar char="●"/>
            </a:pPr>
            <a:r>
              <a:rPr lang="en-US"/>
              <a:t>Suggestions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9248-88F7-40D0-A536-5B2F3EE6771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4709DC92-F2E1-4DFA-B9EC-F5E56799B85B}"/>
              </a:ext>
            </a:extLst>
          </p:cNvPr>
          <p:cNvSpPr>
            <a:spLocks noGrp="1"/>
          </p:cNvSpPr>
          <p:nvPr>
            <p:ph type="body" idx="1"/>
          </p:nvPr>
        </p:nvSpPr>
        <p:spPr>
          <a:xfrm>
            <a:off x="304800" y="1201993"/>
            <a:ext cx="8458200" cy="3148781"/>
          </a:xfrm>
        </p:spPr>
        <p:txBody>
          <a:bodyPr/>
          <a:lstStyle/>
          <a:p>
            <a:r>
              <a:rPr lang="en-US" dirty="0"/>
              <a:t>Subthemes:</a:t>
            </a:r>
          </a:p>
          <a:p>
            <a:pPr lvl="1"/>
            <a:r>
              <a:rPr lang="en-US" dirty="0"/>
              <a:t>Time</a:t>
            </a:r>
          </a:p>
          <a:p>
            <a:pPr lvl="1"/>
            <a:r>
              <a:rPr lang="en-US" dirty="0"/>
              <a:t>Human resources</a:t>
            </a:r>
          </a:p>
          <a:p>
            <a:pPr lvl="1"/>
            <a:r>
              <a:rPr lang="en-US" dirty="0"/>
              <a:t>Funding</a:t>
            </a:r>
          </a:p>
          <a:p>
            <a:pPr lvl="1"/>
            <a:r>
              <a:rPr lang="en-US" dirty="0"/>
              <a:t>Space</a:t>
            </a:r>
          </a:p>
          <a:p>
            <a:pPr lvl="1"/>
            <a:endParaRPr lang="en-US" dirty="0"/>
          </a:p>
          <a:p>
            <a:pPr lvl="1"/>
            <a:endParaRPr lang="en-US" dirty="0"/>
          </a:p>
          <a:p>
            <a:pPr lvl="1"/>
            <a:endParaRPr lang="en-US" dirty="0"/>
          </a:p>
        </p:txBody>
      </p:sp>
      <p:sp>
        <p:nvSpPr>
          <p:cNvPr id="5" name="TextBox 4">
            <a:extLst>
              <a:ext uri="{FF2B5EF4-FFF2-40B4-BE49-F238E27FC236}">
                <a16:creationId xmlns:a16="http://schemas.microsoft.com/office/drawing/2014/main" id="{4EFDDE5C-33DA-4A85-ABBF-F7FB7696E5B5}"/>
              </a:ext>
            </a:extLst>
          </p:cNvPr>
          <p:cNvSpPr txBox="1"/>
          <p:nvPr/>
        </p:nvSpPr>
        <p:spPr>
          <a:xfrm>
            <a:off x="381000" y="4271012"/>
            <a:ext cx="8534400" cy="1384995"/>
          </a:xfrm>
          <a:prstGeom prst="rect">
            <a:avLst/>
          </a:prstGeom>
          <a:noFill/>
        </p:spPr>
        <p:txBody>
          <a:bodyPr wrap="square" rtlCol="0">
            <a:spAutoFit/>
          </a:bodyPr>
          <a:lstStyle/>
          <a:p>
            <a:r>
              <a:rPr lang="en-US" sz="2800" i="1" dirty="0">
                <a:latin typeface="Calibri" panose="020F0502020204030204" pitchFamily="34" charset="0"/>
                <a:cs typeface="Calibri" panose="020F0502020204030204" pitchFamily="34" charset="0"/>
              </a:rPr>
              <a:t>“Structuring [faculty partner’s] position so it could have built in time to participate in community work would lift the ceiling on this work.” – Community Partner</a:t>
            </a:r>
          </a:p>
        </p:txBody>
      </p:sp>
    </p:spTree>
    <p:extLst>
      <p:ext uri="{BB962C8B-B14F-4D97-AF65-F5344CB8AC3E}">
        <p14:creationId xmlns:p14="http://schemas.microsoft.com/office/powerpoint/2010/main" val="261781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20863c5b1a_0_6"/>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Relationship Dynamics</a:t>
            </a:r>
            <a:endParaRPr/>
          </a:p>
        </p:txBody>
      </p:sp>
      <p:sp>
        <p:nvSpPr>
          <p:cNvPr id="252" name="Google Shape;252;g120863c5b1a_0_6"/>
          <p:cNvSpPr txBox="1">
            <a:spLocks noGrp="1"/>
          </p:cNvSpPr>
          <p:nvPr>
            <p:ph type="body" idx="1"/>
          </p:nvPr>
        </p:nvSpPr>
        <p:spPr>
          <a:xfrm>
            <a:off x="304800" y="1143000"/>
            <a:ext cx="8458200" cy="498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Subthemes</a:t>
            </a:r>
            <a:endParaRPr sz="2000"/>
          </a:p>
          <a:p>
            <a:pPr marL="457200" lvl="0" indent="-355600" algn="l" rtl="0">
              <a:spcBef>
                <a:spcPts val="360"/>
              </a:spcBef>
              <a:spcAft>
                <a:spcPts val="0"/>
              </a:spcAft>
              <a:buSzPts val="2000"/>
              <a:buChar char="•"/>
            </a:pPr>
            <a:r>
              <a:rPr lang="en-US" sz="2000"/>
              <a:t>Personal connection</a:t>
            </a:r>
            <a:endParaRPr sz="2000"/>
          </a:p>
          <a:p>
            <a:pPr marL="457200" lvl="0" indent="-355600" algn="l" rtl="0">
              <a:spcBef>
                <a:spcPts val="0"/>
              </a:spcBef>
              <a:spcAft>
                <a:spcPts val="0"/>
              </a:spcAft>
              <a:buSzPts val="2000"/>
              <a:buChar char="•"/>
            </a:pPr>
            <a:r>
              <a:rPr lang="en-US" sz="2000"/>
              <a:t>Listening</a:t>
            </a:r>
            <a:endParaRPr sz="2000"/>
          </a:p>
          <a:p>
            <a:pPr marL="457200" lvl="0" indent="-355600" algn="l" rtl="0">
              <a:spcBef>
                <a:spcPts val="0"/>
              </a:spcBef>
              <a:spcAft>
                <a:spcPts val="0"/>
              </a:spcAft>
              <a:buSzPts val="2000"/>
              <a:buChar char="•"/>
            </a:pPr>
            <a:r>
              <a:rPr lang="en-US" sz="2000"/>
              <a:t>Showing up</a:t>
            </a:r>
            <a:endParaRPr sz="2000"/>
          </a:p>
          <a:p>
            <a:pPr marL="457200" lvl="0" indent="-355600" algn="l" rtl="0">
              <a:spcBef>
                <a:spcPts val="0"/>
              </a:spcBef>
              <a:spcAft>
                <a:spcPts val="0"/>
              </a:spcAft>
              <a:buSzPts val="2000"/>
              <a:buChar char="•"/>
            </a:pPr>
            <a:r>
              <a:rPr lang="en-US" sz="2000"/>
              <a:t>Physicians’ many roles</a:t>
            </a:r>
            <a:endParaRPr sz="2000"/>
          </a:p>
          <a:p>
            <a:pPr marL="457200" lvl="0" indent="-355600" algn="l" rtl="0">
              <a:spcBef>
                <a:spcPts val="0"/>
              </a:spcBef>
              <a:spcAft>
                <a:spcPts val="0"/>
              </a:spcAft>
              <a:buSzPts val="2000"/>
              <a:buChar char="•"/>
            </a:pPr>
            <a:r>
              <a:rPr lang="en-US" sz="2000"/>
              <a:t>Power dynamics</a:t>
            </a:r>
            <a:endParaRPr sz="2000"/>
          </a:p>
          <a:p>
            <a:pPr marL="457200" lvl="0" indent="-355600" algn="l" rtl="0">
              <a:spcBef>
                <a:spcPts val="0"/>
              </a:spcBef>
              <a:spcAft>
                <a:spcPts val="0"/>
              </a:spcAft>
              <a:buSzPts val="2000"/>
              <a:buChar char="•"/>
            </a:pPr>
            <a:r>
              <a:rPr lang="en-US" sz="2000"/>
              <a:t>Building multi-disciplinary teams</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Clr>
                <a:schemeClr val="dk1"/>
              </a:buClr>
              <a:buSzPts val="1100"/>
              <a:buFont typeface="Arial"/>
              <a:buNone/>
            </a:pPr>
            <a:r>
              <a:rPr lang="en-US" sz="2000" i="1"/>
              <a:t>“We don't just leave [Physician Partner] to come with all the answers. We come with our own. We talk them out, processing. It's every part of it. We're all human. And we see him as a human individual with special gifts, as he sees in all of us.”  - Community Partner</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20863c5b1a_0_12"/>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Conflicting &amp; Aligned Interests</a:t>
            </a:r>
            <a:endParaRPr/>
          </a:p>
        </p:txBody>
      </p:sp>
      <p:sp>
        <p:nvSpPr>
          <p:cNvPr id="259" name="Google Shape;259;g120863c5b1a_0_12"/>
          <p:cNvSpPr txBox="1">
            <a:spLocks noGrp="1"/>
          </p:cNvSpPr>
          <p:nvPr>
            <p:ph type="body" idx="1"/>
          </p:nvPr>
        </p:nvSpPr>
        <p:spPr>
          <a:xfrm>
            <a:off x="342900" y="1097775"/>
            <a:ext cx="8458200" cy="4815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Subthemes</a:t>
            </a:r>
            <a:endParaRPr sz="2000"/>
          </a:p>
          <a:p>
            <a:pPr marL="457200" lvl="0" indent="-355600" algn="l" rtl="0">
              <a:spcBef>
                <a:spcPts val="360"/>
              </a:spcBef>
              <a:spcAft>
                <a:spcPts val="0"/>
              </a:spcAft>
              <a:buSzPts val="2000"/>
              <a:buChar char="•"/>
            </a:pPr>
            <a:r>
              <a:rPr lang="en-US" sz="2000"/>
              <a:t>Individual level</a:t>
            </a:r>
            <a:endParaRPr sz="2000"/>
          </a:p>
          <a:p>
            <a:pPr marL="457200" lvl="0" indent="-355600" algn="l" rtl="0">
              <a:spcBef>
                <a:spcPts val="0"/>
              </a:spcBef>
              <a:spcAft>
                <a:spcPts val="0"/>
              </a:spcAft>
              <a:buSzPts val="2000"/>
              <a:buChar char="•"/>
            </a:pPr>
            <a:r>
              <a:rPr lang="en-US" sz="2000"/>
              <a:t>Professional development and work-life balance</a:t>
            </a:r>
            <a:endParaRPr sz="2000"/>
          </a:p>
          <a:p>
            <a:pPr marL="457200" lvl="0" indent="-355600" algn="l" rtl="0">
              <a:spcBef>
                <a:spcPts val="0"/>
              </a:spcBef>
              <a:spcAft>
                <a:spcPts val="0"/>
              </a:spcAft>
              <a:buSzPts val="2000"/>
              <a:buChar char="•"/>
            </a:pPr>
            <a:r>
              <a:rPr lang="en-US" sz="2000"/>
              <a:t>Systems barriers</a:t>
            </a:r>
            <a:endParaRPr sz="2000"/>
          </a:p>
          <a:p>
            <a:pPr marL="457200" lvl="0" indent="0" algn="l" rtl="0">
              <a:spcBef>
                <a:spcPts val="360"/>
              </a:spcBef>
              <a:spcAft>
                <a:spcPts val="0"/>
              </a:spcAft>
              <a:buNone/>
            </a:pPr>
            <a:endParaRPr sz="2000"/>
          </a:p>
          <a:p>
            <a:pPr marL="0" lvl="0" indent="0" algn="l" rtl="0">
              <a:lnSpc>
                <a:spcPct val="115000"/>
              </a:lnSpc>
              <a:spcBef>
                <a:spcPts val="0"/>
              </a:spcBef>
              <a:spcAft>
                <a:spcPts val="0"/>
              </a:spcAft>
              <a:buClr>
                <a:schemeClr val="dk1"/>
              </a:buClr>
              <a:buSzPts val="1100"/>
              <a:buFont typeface="Arial"/>
              <a:buNone/>
            </a:pPr>
            <a:r>
              <a:rPr lang="en-US" sz="2000" i="1"/>
              <a:t>“[Physician partner] had mentioned that she was interested in getting [a topic area] certification or licensing or whatever the exact title is for a doctor. And it's like, ‘That's exactly the kind of thing we're looking for in someone, so if you're interested…’" [in being our medical director] - Community Partner</a:t>
            </a:r>
            <a:endParaRPr sz="2000" i="1"/>
          </a:p>
          <a:p>
            <a:pPr marL="0" lvl="0" indent="0" algn="l" rtl="0">
              <a:lnSpc>
                <a:spcPct val="107916"/>
              </a:lnSpc>
              <a:spcBef>
                <a:spcPts val="0"/>
              </a:spcBef>
              <a:spcAft>
                <a:spcPts val="0"/>
              </a:spcAft>
              <a:buNone/>
            </a:pPr>
            <a:endParaRPr sz="2000" i="1"/>
          </a:p>
          <a:p>
            <a:pPr marL="0" lvl="0" indent="0" algn="l" rtl="0">
              <a:lnSpc>
                <a:spcPct val="107916"/>
              </a:lnSpc>
              <a:spcBef>
                <a:spcPts val="800"/>
              </a:spcBef>
              <a:spcAft>
                <a:spcPts val="0"/>
              </a:spcAft>
              <a:buClr>
                <a:schemeClr val="dk1"/>
              </a:buClr>
              <a:buSzPts val="1100"/>
              <a:buFont typeface="Arial"/>
              <a:buNone/>
            </a:pPr>
            <a:r>
              <a:rPr lang="en-US" sz="2000" i="1"/>
              <a:t>“So I've got to get folks up my chain to agree with it and she would have to get folks on her side to agree with it. But if it would work, I think it would be a wonderful partnership because I think our goals and our ways of looking at things are very similar.” - Community Partner</a:t>
            </a:r>
            <a:endParaRPr sz="2000" i="1"/>
          </a:p>
          <a:p>
            <a:pPr marL="0" lvl="0" indent="0" algn="l" rtl="0">
              <a:lnSpc>
                <a:spcPct val="107916"/>
              </a:lnSpc>
              <a:spcBef>
                <a:spcPts val="800"/>
              </a:spcBef>
              <a:spcAft>
                <a:spcPts val="0"/>
              </a:spcAft>
              <a:buNone/>
            </a:pPr>
            <a:endParaRPr sz="2000" i="1"/>
          </a:p>
          <a:p>
            <a:pPr marL="0" lvl="0" indent="0" algn="l" rtl="0">
              <a:spcBef>
                <a:spcPts val="800"/>
              </a:spcBef>
              <a:spcAft>
                <a:spcPts val="0"/>
              </a:spcAft>
              <a:buNone/>
            </a:pP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20863c5b1a_0_18"/>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Labor of Love</a:t>
            </a:r>
            <a:endParaRPr/>
          </a:p>
        </p:txBody>
      </p:sp>
      <p:sp>
        <p:nvSpPr>
          <p:cNvPr id="266" name="Google Shape;266;g120863c5b1a_0_18"/>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400" i="1" dirty="0"/>
              <a:t>“Hard to know if it’s personal or professional interest or passion. When they intersect, it doesn’t matter what hat I’m wearing, I don’t care. </a:t>
            </a:r>
            <a:r>
              <a:rPr lang="en-US" sz="2400" b="1" i="1" dirty="0"/>
              <a:t>I do it because it feels right</a:t>
            </a:r>
            <a:r>
              <a:rPr lang="en-US" sz="2400" i="1" dirty="0"/>
              <a:t>. That is a descriptor of a good partnership.” - Faculty Partner</a:t>
            </a:r>
            <a:endParaRPr sz="2400" i="1" dirty="0"/>
          </a:p>
          <a:p>
            <a:pPr marL="0" lvl="0" indent="0" algn="l" rtl="0">
              <a:lnSpc>
                <a:spcPct val="107916"/>
              </a:lnSpc>
              <a:spcBef>
                <a:spcPts val="1200"/>
              </a:spcBef>
              <a:spcAft>
                <a:spcPts val="0"/>
              </a:spcAft>
              <a:buNone/>
            </a:pPr>
            <a:endParaRPr sz="2400" i="1" dirty="0"/>
          </a:p>
          <a:p>
            <a:pPr marL="0" lvl="0" indent="0" algn="l" rtl="0">
              <a:lnSpc>
                <a:spcPct val="107916"/>
              </a:lnSpc>
              <a:spcBef>
                <a:spcPts val="0"/>
              </a:spcBef>
              <a:spcAft>
                <a:spcPts val="0"/>
              </a:spcAft>
              <a:buClr>
                <a:schemeClr val="dk1"/>
              </a:buClr>
              <a:buSzPts val="1100"/>
              <a:buFont typeface="Arial"/>
              <a:buNone/>
            </a:pPr>
            <a:r>
              <a:rPr lang="en-US" sz="2400" i="1" dirty="0"/>
              <a:t>“Take faculty as an example… they don’t get any real credit for doing this work for their own promotion. When they do it it’s </a:t>
            </a:r>
            <a:r>
              <a:rPr lang="en-US" sz="2400" b="1" i="1" dirty="0"/>
              <a:t>out of love</a:t>
            </a:r>
            <a:r>
              <a:rPr lang="en-US" sz="2400" i="1" dirty="0"/>
              <a:t> for doing work with communities, but it’s sometimes they don’t even acknowledge it on their CV since it’s not considered an academic product.” - Faculty Partner</a:t>
            </a:r>
            <a:endParaRPr sz="24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C982-6042-5D47-9E55-9B91B7F0679C}"/>
              </a:ext>
            </a:extLst>
          </p:cNvPr>
          <p:cNvSpPr>
            <a:spLocks noGrp="1"/>
          </p:cNvSpPr>
          <p:nvPr>
            <p:ph type="title"/>
          </p:nvPr>
        </p:nvSpPr>
        <p:spPr>
          <a:xfrm>
            <a:off x="628650" y="435246"/>
            <a:ext cx="7886700" cy="994172"/>
          </a:xfrm>
        </p:spPr>
        <p:txBody>
          <a:bodyPr/>
          <a:lstStyle/>
          <a:p>
            <a:r>
              <a:rPr lang="en-US" dirty="0"/>
              <a:t>Our Team</a:t>
            </a:r>
          </a:p>
        </p:txBody>
      </p:sp>
      <p:pic>
        <p:nvPicPr>
          <p:cNvPr id="5" name="Content Placeholder 4" descr="A person smiling for the camera&#10;&#10;Description automatically generated">
            <a:extLst>
              <a:ext uri="{FF2B5EF4-FFF2-40B4-BE49-F238E27FC236}">
                <a16:creationId xmlns:a16="http://schemas.microsoft.com/office/drawing/2014/main" id="{D4D69421-B0D8-F64B-9016-C86DC62454E3}"/>
              </a:ext>
            </a:extLst>
          </p:cNvPr>
          <p:cNvPicPr>
            <a:picLocks noGrp="1" noChangeAspect="1"/>
          </p:cNvPicPr>
          <p:nvPr>
            <p:ph idx="1"/>
          </p:nvPr>
        </p:nvPicPr>
        <p:blipFill>
          <a:blip r:embed="rId3"/>
          <a:stretch>
            <a:fillRect/>
          </a:stretch>
        </p:blipFill>
        <p:spPr>
          <a:xfrm>
            <a:off x="214943" y="2339988"/>
            <a:ext cx="1612687" cy="2137296"/>
          </a:xfrm>
        </p:spPr>
      </p:pic>
      <p:pic>
        <p:nvPicPr>
          <p:cNvPr id="9" name="Picture 8" descr="A person smiling for the camera&#10;&#10;Description automatically generated">
            <a:extLst>
              <a:ext uri="{FF2B5EF4-FFF2-40B4-BE49-F238E27FC236}">
                <a16:creationId xmlns:a16="http://schemas.microsoft.com/office/drawing/2014/main" id="{01946915-19B9-2543-874E-41DB2434D5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2134" y="2941699"/>
            <a:ext cx="1520676" cy="2039931"/>
          </a:xfrm>
          <a:prstGeom prst="rect">
            <a:avLst/>
          </a:prstGeom>
        </p:spPr>
      </p:pic>
      <p:pic>
        <p:nvPicPr>
          <p:cNvPr id="11" name="Picture 10" descr="A person wearing a suit and tie smiling and looking at the camera&#10;&#10;Description automatically generated">
            <a:extLst>
              <a:ext uri="{FF2B5EF4-FFF2-40B4-BE49-F238E27FC236}">
                <a16:creationId xmlns:a16="http://schemas.microsoft.com/office/drawing/2014/main" id="{008DC623-94B5-0348-8A0B-33AAE21DF8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75557" y="1429418"/>
            <a:ext cx="1456445" cy="2186355"/>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0F7B7A2-A75F-E548-B6A5-91A01D385A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43788" y="2394852"/>
            <a:ext cx="1511785" cy="2027567"/>
          </a:xfrm>
          <a:prstGeom prst="rect">
            <a:avLst/>
          </a:prstGeom>
        </p:spPr>
      </p:pic>
      <p:pic>
        <p:nvPicPr>
          <p:cNvPr id="15" name="Picture 14" descr="A person smiling for the camera&#10;&#10;Description automatically generated">
            <a:extLst>
              <a:ext uri="{FF2B5EF4-FFF2-40B4-BE49-F238E27FC236}">
                <a16:creationId xmlns:a16="http://schemas.microsoft.com/office/drawing/2014/main" id="{AA769294-5D2E-AA4B-8879-BA534B864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70673" y="2339988"/>
            <a:ext cx="1421941" cy="1918764"/>
          </a:xfrm>
          <a:prstGeom prst="rect">
            <a:avLst/>
          </a:prstGeom>
        </p:spPr>
      </p:pic>
      <p:sp>
        <p:nvSpPr>
          <p:cNvPr id="16" name="TextBox 15">
            <a:extLst>
              <a:ext uri="{FF2B5EF4-FFF2-40B4-BE49-F238E27FC236}">
                <a16:creationId xmlns:a16="http://schemas.microsoft.com/office/drawing/2014/main" id="{78D37A8D-6D50-4049-950B-71598B1C068B}"/>
              </a:ext>
            </a:extLst>
          </p:cNvPr>
          <p:cNvSpPr txBox="1"/>
          <p:nvPr/>
        </p:nvSpPr>
        <p:spPr>
          <a:xfrm>
            <a:off x="367870" y="4495207"/>
            <a:ext cx="1309974" cy="323165"/>
          </a:xfrm>
          <a:prstGeom prst="rect">
            <a:avLst/>
          </a:prstGeom>
          <a:noFill/>
        </p:spPr>
        <p:txBody>
          <a:bodyPr wrap="none" rtlCol="0">
            <a:spAutoFit/>
          </a:bodyPr>
          <a:lstStyle/>
          <a:p>
            <a:r>
              <a:rPr lang="en-US" sz="1500" dirty="0"/>
              <a:t>Karina Atwell</a:t>
            </a:r>
          </a:p>
        </p:txBody>
      </p:sp>
      <p:sp>
        <p:nvSpPr>
          <p:cNvPr id="18" name="TextBox 17">
            <a:extLst>
              <a:ext uri="{FF2B5EF4-FFF2-40B4-BE49-F238E27FC236}">
                <a16:creationId xmlns:a16="http://schemas.microsoft.com/office/drawing/2014/main" id="{09518993-80A7-E546-B780-1257FA91E2F1}"/>
              </a:ext>
            </a:extLst>
          </p:cNvPr>
          <p:cNvSpPr txBox="1"/>
          <p:nvPr/>
        </p:nvSpPr>
        <p:spPr>
          <a:xfrm>
            <a:off x="7432330" y="4516237"/>
            <a:ext cx="1245854" cy="323165"/>
          </a:xfrm>
          <a:prstGeom prst="rect">
            <a:avLst/>
          </a:prstGeom>
          <a:noFill/>
        </p:spPr>
        <p:txBody>
          <a:bodyPr wrap="none" rtlCol="0">
            <a:spAutoFit/>
          </a:bodyPr>
          <a:lstStyle/>
          <a:p>
            <a:r>
              <a:rPr lang="en-US" sz="1500" dirty="0"/>
              <a:t>Shelly Shaw</a:t>
            </a:r>
          </a:p>
        </p:txBody>
      </p:sp>
      <p:sp>
        <p:nvSpPr>
          <p:cNvPr id="19" name="TextBox 18">
            <a:extLst>
              <a:ext uri="{FF2B5EF4-FFF2-40B4-BE49-F238E27FC236}">
                <a16:creationId xmlns:a16="http://schemas.microsoft.com/office/drawing/2014/main" id="{B25ECD2B-5A59-9045-8B37-00507C38A337}"/>
              </a:ext>
            </a:extLst>
          </p:cNvPr>
          <p:cNvSpPr txBox="1"/>
          <p:nvPr/>
        </p:nvSpPr>
        <p:spPr>
          <a:xfrm>
            <a:off x="1781090" y="3675865"/>
            <a:ext cx="1845377" cy="323165"/>
          </a:xfrm>
          <a:prstGeom prst="rect">
            <a:avLst/>
          </a:prstGeom>
          <a:noFill/>
        </p:spPr>
        <p:txBody>
          <a:bodyPr wrap="none" rtlCol="0">
            <a:spAutoFit/>
          </a:bodyPr>
          <a:lstStyle/>
          <a:p>
            <a:r>
              <a:rPr lang="en-US" sz="1500" dirty="0"/>
              <a:t>Christopher Barnes</a:t>
            </a:r>
          </a:p>
        </p:txBody>
      </p:sp>
      <p:sp>
        <p:nvSpPr>
          <p:cNvPr id="20" name="TextBox 19">
            <a:extLst>
              <a:ext uri="{FF2B5EF4-FFF2-40B4-BE49-F238E27FC236}">
                <a16:creationId xmlns:a16="http://schemas.microsoft.com/office/drawing/2014/main" id="{E56DDDA1-7FA0-3D46-A25B-25E52A4D6079}"/>
              </a:ext>
            </a:extLst>
          </p:cNvPr>
          <p:cNvSpPr txBox="1"/>
          <p:nvPr/>
        </p:nvSpPr>
        <p:spPr>
          <a:xfrm>
            <a:off x="5552134" y="5064490"/>
            <a:ext cx="1685077" cy="323165"/>
          </a:xfrm>
          <a:prstGeom prst="rect">
            <a:avLst/>
          </a:prstGeom>
          <a:noFill/>
        </p:spPr>
        <p:txBody>
          <a:bodyPr wrap="none" rtlCol="0">
            <a:spAutoFit/>
          </a:bodyPr>
          <a:lstStyle/>
          <a:p>
            <a:r>
              <a:rPr lang="en-US" sz="1500" dirty="0"/>
              <a:t>Jennifer Edgoose</a:t>
            </a:r>
          </a:p>
        </p:txBody>
      </p:sp>
      <p:sp>
        <p:nvSpPr>
          <p:cNvPr id="21" name="TextBox 20">
            <a:extLst>
              <a:ext uri="{FF2B5EF4-FFF2-40B4-BE49-F238E27FC236}">
                <a16:creationId xmlns:a16="http://schemas.microsoft.com/office/drawing/2014/main" id="{F268EF61-7B58-AA4E-8C1B-7DBE96630293}"/>
              </a:ext>
            </a:extLst>
          </p:cNvPr>
          <p:cNvSpPr txBox="1"/>
          <p:nvPr/>
        </p:nvSpPr>
        <p:spPr>
          <a:xfrm>
            <a:off x="3789035" y="4354655"/>
            <a:ext cx="1342034" cy="323165"/>
          </a:xfrm>
          <a:prstGeom prst="rect">
            <a:avLst/>
          </a:prstGeom>
          <a:noFill/>
        </p:spPr>
        <p:txBody>
          <a:bodyPr wrap="none" rtlCol="0">
            <a:spAutoFit/>
          </a:bodyPr>
          <a:lstStyle/>
          <a:p>
            <a:r>
              <a:rPr lang="en-US" sz="1500" dirty="0"/>
              <a:t>Maddie </a:t>
            </a:r>
            <a:r>
              <a:rPr lang="en-US" sz="1500" dirty="0" err="1"/>
              <a:t>Batzli</a:t>
            </a:r>
            <a:endParaRPr lang="en-US" sz="1500" dirty="0"/>
          </a:p>
        </p:txBody>
      </p:sp>
    </p:spTree>
    <p:extLst>
      <p:ext uri="{BB962C8B-B14F-4D97-AF65-F5344CB8AC3E}">
        <p14:creationId xmlns:p14="http://schemas.microsoft.com/office/powerpoint/2010/main" val="3198072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20863c5b1a_0_24"/>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Diversity - Equity - Inclusion</a:t>
            </a:r>
            <a:endParaRPr/>
          </a:p>
        </p:txBody>
      </p:sp>
      <p:sp>
        <p:nvSpPr>
          <p:cNvPr id="273" name="Google Shape;273;g120863c5b1a_0_24"/>
          <p:cNvSpPr txBox="1">
            <a:spLocks noGrp="1"/>
          </p:cNvSpPr>
          <p:nvPr>
            <p:ph type="body" idx="1"/>
          </p:nvPr>
        </p:nvSpPr>
        <p:spPr>
          <a:xfrm>
            <a:off x="304800" y="1189475"/>
            <a:ext cx="8458200" cy="4936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i="1"/>
              <a:t>“One thing is just how white supremacy culture shows up in our work and engagements with institutions…</a:t>
            </a:r>
            <a:r>
              <a:rPr lang="en-US" sz="2200" b="1" i="1"/>
              <a:t>Dismantling that is huge.</a:t>
            </a:r>
            <a:r>
              <a:rPr lang="en-US" sz="2200" i="1"/>
              <a:t>”  </a:t>
            </a:r>
            <a:endParaRPr sz="2200" i="1"/>
          </a:p>
          <a:p>
            <a:pPr marL="0" lvl="0" indent="0" algn="l" rtl="0">
              <a:lnSpc>
                <a:spcPct val="115000"/>
              </a:lnSpc>
              <a:spcBef>
                <a:spcPts val="0"/>
              </a:spcBef>
              <a:spcAft>
                <a:spcPts val="0"/>
              </a:spcAft>
              <a:buClr>
                <a:schemeClr val="dk1"/>
              </a:buClr>
              <a:buSzPts val="1100"/>
              <a:buFont typeface="Arial"/>
              <a:buNone/>
            </a:pPr>
            <a:r>
              <a:rPr lang="en-US" sz="2200" i="1"/>
              <a:t>- Community Partner</a:t>
            </a:r>
            <a:endParaRPr sz="2200" i="1"/>
          </a:p>
          <a:p>
            <a:pPr marL="0" lvl="0" indent="0" algn="l" rtl="0">
              <a:spcBef>
                <a:spcPts val="360"/>
              </a:spcBef>
              <a:spcAft>
                <a:spcPts val="0"/>
              </a:spcAft>
              <a:buNone/>
            </a:pPr>
            <a:endParaRPr sz="2200"/>
          </a:p>
          <a:p>
            <a:pPr marL="0" lvl="0" indent="0" algn="l" rtl="0">
              <a:spcBef>
                <a:spcPts val="360"/>
              </a:spcBef>
              <a:spcAft>
                <a:spcPts val="0"/>
              </a:spcAft>
              <a:buNone/>
            </a:pPr>
            <a:r>
              <a:rPr lang="en-US" sz="2200"/>
              <a:t>Subthemes:</a:t>
            </a:r>
            <a:endParaRPr sz="2200"/>
          </a:p>
          <a:p>
            <a:pPr marL="457200" lvl="0" indent="-368300" algn="l" rtl="0">
              <a:spcBef>
                <a:spcPts val="360"/>
              </a:spcBef>
              <a:spcAft>
                <a:spcPts val="0"/>
              </a:spcAft>
              <a:buSzPts val="2200"/>
              <a:buChar char="•"/>
            </a:pPr>
            <a:r>
              <a:rPr lang="en-US" sz="2200"/>
              <a:t>Pathways and representation</a:t>
            </a:r>
            <a:endParaRPr sz="2200"/>
          </a:p>
          <a:p>
            <a:pPr marL="457200" lvl="0" indent="-368300" algn="l" rtl="0">
              <a:spcBef>
                <a:spcPts val="0"/>
              </a:spcBef>
              <a:spcAft>
                <a:spcPts val="0"/>
              </a:spcAft>
              <a:buSzPts val="2200"/>
              <a:buChar char="•"/>
            </a:pPr>
            <a:r>
              <a:rPr lang="en-US" sz="2200"/>
              <a:t>DEI training and capacity building</a:t>
            </a:r>
            <a:endParaRPr sz="2200"/>
          </a:p>
          <a:p>
            <a:pPr marL="0" lvl="0" indent="0" algn="l" rtl="0">
              <a:spcBef>
                <a:spcPts val="360"/>
              </a:spcBef>
              <a:spcAft>
                <a:spcPts val="0"/>
              </a:spcAft>
              <a:buNone/>
            </a:pPr>
            <a:endParaRPr sz="2200"/>
          </a:p>
          <a:p>
            <a:pPr marL="0" lvl="0" indent="0" algn="l" rtl="0">
              <a:lnSpc>
                <a:spcPct val="115000"/>
              </a:lnSpc>
              <a:spcBef>
                <a:spcPts val="0"/>
              </a:spcBef>
              <a:spcAft>
                <a:spcPts val="0"/>
              </a:spcAft>
              <a:buClr>
                <a:schemeClr val="dk1"/>
              </a:buClr>
              <a:buSzPts val="1100"/>
              <a:buFont typeface="Arial"/>
              <a:buNone/>
            </a:pPr>
            <a:r>
              <a:rPr lang="en-US" sz="2200" i="1"/>
              <a:t>“[it] would be helpful to have training and resources on how to talk with residents about power dynamics and diversity and equity. It would take some time for me to figure out how to routinely build that in. </a:t>
            </a:r>
            <a:r>
              <a:rPr lang="en-US" sz="2200" b="1" i="1"/>
              <a:t>It hasn’t been a default part of our conversations.</a:t>
            </a:r>
            <a:r>
              <a:rPr lang="en-US" sz="2200" i="1"/>
              <a:t>” - Faculty Partner</a:t>
            </a:r>
            <a:endParaRPr sz="22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20863c5b1a_0_30"/>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Suggestions</a:t>
            </a:r>
            <a:endParaRPr/>
          </a:p>
        </p:txBody>
      </p:sp>
      <p:sp>
        <p:nvSpPr>
          <p:cNvPr id="280" name="Google Shape;280;g120863c5b1a_0_30"/>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dirty="0"/>
              <a:t>Subthemes:</a:t>
            </a:r>
            <a:endParaRPr sz="2000" dirty="0"/>
          </a:p>
          <a:p>
            <a:pPr marL="457200" lvl="0" indent="-355600" algn="l" rtl="0">
              <a:spcBef>
                <a:spcPts val="360"/>
              </a:spcBef>
              <a:spcAft>
                <a:spcPts val="0"/>
              </a:spcAft>
              <a:buSzPts val="2000"/>
              <a:buChar char="•"/>
            </a:pPr>
            <a:r>
              <a:rPr lang="en-US" sz="2000" dirty="0"/>
              <a:t>Faculty-partner suggestions</a:t>
            </a:r>
            <a:endParaRPr sz="2000" dirty="0"/>
          </a:p>
          <a:p>
            <a:pPr marL="914400" lvl="1" indent="-355600" algn="l" rtl="0">
              <a:spcBef>
                <a:spcPts val="0"/>
              </a:spcBef>
              <a:spcAft>
                <a:spcPts val="0"/>
              </a:spcAft>
              <a:buSzPts val="2000"/>
              <a:buChar char="–"/>
            </a:pPr>
            <a:r>
              <a:rPr lang="en-US" sz="2000" dirty="0"/>
              <a:t>Partnership check-ins</a:t>
            </a:r>
            <a:endParaRPr sz="2000" dirty="0"/>
          </a:p>
          <a:p>
            <a:pPr marL="914400" lvl="1" indent="-355600" algn="l" rtl="0">
              <a:spcBef>
                <a:spcPts val="0"/>
              </a:spcBef>
              <a:spcAft>
                <a:spcPts val="0"/>
              </a:spcAft>
              <a:buSzPts val="2000"/>
              <a:buChar char="–"/>
            </a:pPr>
            <a:r>
              <a:rPr lang="en-US" sz="2000" dirty="0"/>
              <a:t>Clinical learner development</a:t>
            </a:r>
            <a:endParaRPr sz="2000" dirty="0"/>
          </a:p>
          <a:p>
            <a:pPr marL="457200" lvl="0" indent="-355600" algn="l" rtl="0">
              <a:spcBef>
                <a:spcPts val="0"/>
              </a:spcBef>
              <a:spcAft>
                <a:spcPts val="0"/>
              </a:spcAft>
              <a:buSzPts val="2000"/>
              <a:buChar char="•"/>
            </a:pPr>
            <a:r>
              <a:rPr lang="en-US" sz="2000" dirty="0"/>
              <a:t>Community partner suggestions</a:t>
            </a:r>
            <a:endParaRPr sz="2000" dirty="0"/>
          </a:p>
          <a:p>
            <a:pPr marL="914400" lvl="1" indent="-355600" algn="l" rtl="0">
              <a:spcBef>
                <a:spcPts val="0"/>
              </a:spcBef>
              <a:spcAft>
                <a:spcPts val="0"/>
              </a:spcAft>
              <a:buSzPts val="2000"/>
              <a:buChar char="–"/>
            </a:pPr>
            <a:r>
              <a:rPr lang="en-US" sz="2000" dirty="0"/>
              <a:t>Dedicated partnership time</a:t>
            </a:r>
            <a:endParaRPr sz="2000" dirty="0"/>
          </a:p>
          <a:p>
            <a:pPr marL="914400" lvl="1" indent="-355600" algn="l" rtl="0">
              <a:spcBef>
                <a:spcPts val="0"/>
              </a:spcBef>
              <a:spcAft>
                <a:spcPts val="0"/>
              </a:spcAft>
              <a:buSzPts val="2000"/>
              <a:buChar char="–"/>
            </a:pPr>
            <a:r>
              <a:rPr lang="en-US" sz="2000" dirty="0"/>
              <a:t>Fostering new community connections</a:t>
            </a:r>
            <a:endParaRPr sz="2000" dirty="0"/>
          </a:p>
          <a:p>
            <a:pPr marL="457200" lvl="0" indent="0" algn="l" rtl="0">
              <a:spcBef>
                <a:spcPts val="360"/>
              </a:spcBef>
              <a:spcAft>
                <a:spcPts val="0"/>
              </a:spcAft>
              <a:buNone/>
            </a:pPr>
            <a:endParaRPr sz="2000" dirty="0"/>
          </a:p>
          <a:p>
            <a:pPr marL="0" lvl="0" indent="0" algn="l" rtl="0">
              <a:spcBef>
                <a:spcPts val="360"/>
              </a:spcBef>
              <a:spcAft>
                <a:spcPts val="0"/>
              </a:spcAft>
              <a:buNone/>
            </a:pPr>
            <a:r>
              <a:rPr lang="en-US" sz="2000" i="1" dirty="0"/>
              <a:t>“ [We] can be big dreamers, and often what we come up against is the clinic schedule. For example, what if [the clinic] staff volunteer every Monday for [a specific community event]? [The physician] would love that I know, but we come up against the clinic schedule and how physicians’ time is structured. </a:t>
            </a:r>
            <a:r>
              <a:rPr lang="en-US" sz="2000" b="1" i="1" dirty="0"/>
              <a:t>Dedicated time</a:t>
            </a:r>
            <a:r>
              <a:rPr lang="en-US" sz="2000" i="1" dirty="0"/>
              <a:t> to be community health liaisons at [the] clinic would be huge, and others having time set aside to work on community health clinics would be huge.” </a:t>
            </a:r>
            <a:endParaRPr sz="2000" i="1" dirty="0"/>
          </a:p>
          <a:p>
            <a:pPr marL="0" lvl="0" indent="0" algn="l" rtl="0">
              <a:spcBef>
                <a:spcPts val="360"/>
              </a:spcBef>
              <a:spcAft>
                <a:spcPts val="0"/>
              </a:spcAft>
              <a:buNone/>
            </a:pPr>
            <a:r>
              <a:rPr lang="en-US" sz="2000" i="1" dirty="0"/>
              <a:t>- Community Partner</a:t>
            </a:r>
            <a:endParaRPr sz="20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20d863b86f_0_1"/>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Discussion - Reflection - Accountability</a:t>
            </a:r>
            <a:endParaRPr/>
          </a:p>
        </p:txBody>
      </p:sp>
      <p:sp>
        <p:nvSpPr>
          <p:cNvPr id="287" name="Google Shape;287;g120d863b86f_0_1"/>
          <p:cNvSpPr txBox="1">
            <a:spLocks noGrp="1"/>
          </p:cNvSpPr>
          <p:nvPr>
            <p:ph type="body" idx="1"/>
          </p:nvPr>
        </p:nvSpPr>
        <p:spPr>
          <a:xfrm>
            <a:off x="342900" y="1263800"/>
            <a:ext cx="8458200" cy="4862400"/>
          </a:xfrm>
          <a:prstGeom prst="rect">
            <a:avLst/>
          </a:prstGeom>
        </p:spPr>
        <p:txBody>
          <a:bodyPr spcFirstLastPara="1" wrap="square" lIns="91425" tIns="45700" rIns="91425" bIns="45700" anchor="t" anchorCtr="0">
            <a:normAutofit fontScale="92500" lnSpcReduction="10000"/>
          </a:bodyPr>
          <a:lstStyle/>
          <a:p>
            <a:pPr marL="457200" lvl="0" indent="-416560" algn="l" rtl="0">
              <a:spcBef>
                <a:spcPts val="0"/>
              </a:spcBef>
              <a:spcAft>
                <a:spcPts val="0"/>
              </a:spcAft>
              <a:buSzPct val="100000"/>
              <a:buChar char="●"/>
            </a:pPr>
            <a:r>
              <a:rPr lang="en-US" b="1"/>
              <a:t>Fostering Community Relationships</a:t>
            </a:r>
            <a:endParaRPr/>
          </a:p>
          <a:p>
            <a:pPr marL="914400" lvl="1" indent="-393065" algn="l" rtl="0">
              <a:spcBef>
                <a:spcPts val="518"/>
              </a:spcBef>
              <a:spcAft>
                <a:spcPts val="0"/>
              </a:spcAft>
              <a:buSzPct val="100000"/>
              <a:buChar char="○"/>
            </a:pPr>
            <a:r>
              <a:rPr lang="en-US"/>
              <a:t>Define "successful" partnerships</a:t>
            </a:r>
            <a:endParaRPr/>
          </a:p>
          <a:p>
            <a:pPr marL="914400" lvl="1" indent="-393065" algn="l" rtl="0">
              <a:spcBef>
                <a:spcPts val="518"/>
              </a:spcBef>
              <a:spcAft>
                <a:spcPts val="0"/>
              </a:spcAft>
              <a:buSzPct val="100000"/>
              <a:buChar char="○"/>
            </a:pPr>
            <a:r>
              <a:rPr lang="en-US"/>
              <a:t>Establish a shared power structure</a:t>
            </a:r>
            <a:endParaRPr/>
          </a:p>
          <a:p>
            <a:pPr marL="914400" lvl="1" indent="-393065" algn="l" rtl="0">
              <a:spcBef>
                <a:spcPts val="518"/>
              </a:spcBef>
              <a:spcAft>
                <a:spcPts val="0"/>
              </a:spcAft>
              <a:buSzPct val="100000"/>
              <a:buChar char="○"/>
            </a:pPr>
            <a:r>
              <a:rPr lang="en-US"/>
              <a:t>Establish/Maintain successful mentoring support systems</a:t>
            </a:r>
            <a:endParaRPr/>
          </a:p>
          <a:p>
            <a:pPr marL="457200" lvl="0" indent="-416560" algn="l" rtl="0">
              <a:spcBef>
                <a:spcPts val="592"/>
              </a:spcBef>
              <a:spcAft>
                <a:spcPts val="0"/>
              </a:spcAft>
              <a:buSzPct val="100000"/>
              <a:buChar char="●"/>
            </a:pPr>
            <a:r>
              <a:rPr lang="en-US" b="1"/>
              <a:t>Disrupting the Norm</a:t>
            </a:r>
            <a:endParaRPr/>
          </a:p>
          <a:p>
            <a:pPr marL="914400" lvl="1" indent="-393065" algn="l" rtl="0">
              <a:spcBef>
                <a:spcPts val="518"/>
              </a:spcBef>
              <a:spcAft>
                <a:spcPts val="0"/>
              </a:spcAft>
              <a:buSzPct val="100000"/>
              <a:buChar char="○"/>
            </a:pPr>
            <a:r>
              <a:rPr lang="en-US"/>
              <a:t>Consistently track/measure shared power</a:t>
            </a:r>
            <a:endParaRPr/>
          </a:p>
          <a:p>
            <a:pPr marL="914400" lvl="1" indent="-393065" algn="l" rtl="0">
              <a:spcBef>
                <a:spcPts val="518"/>
              </a:spcBef>
              <a:spcAft>
                <a:spcPts val="0"/>
              </a:spcAft>
              <a:buSzPct val="100000"/>
              <a:buChar char="○"/>
            </a:pPr>
            <a:r>
              <a:rPr lang="en-US"/>
              <a:t>Center marginalized voices by providing space for their voices to be heard</a:t>
            </a:r>
            <a:endParaRPr/>
          </a:p>
          <a:p>
            <a:pPr marL="914400" lvl="1" indent="-393065" algn="l" rtl="0">
              <a:spcBef>
                <a:spcPts val="518"/>
              </a:spcBef>
              <a:spcAft>
                <a:spcPts val="0"/>
              </a:spcAft>
              <a:buSzPct val="100000"/>
              <a:buChar char="○"/>
            </a:pPr>
            <a:r>
              <a:rPr lang="en-US"/>
              <a:t>Encourage physicians to reflect on their privileges / understand impact of privileges on communities</a:t>
            </a:r>
            <a:endParaRPr/>
          </a:p>
          <a:p>
            <a:pPr marL="0" lvl="0" indent="0" algn="l" rtl="0">
              <a:lnSpc>
                <a:spcPct val="115000"/>
              </a:lnSpc>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1f53481daa_0_209"/>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Our Next Steps</a:t>
            </a:r>
            <a:endParaRPr/>
          </a:p>
        </p:txBody>
      </p:sp>
      <p:sp>
        <p:nvSpPr>
          <p:cNvPr id="294" name="Google Shape;294;g11f53481daa_0_209"/>
          <p:cNvSpPr txBox="1">
            <a:spLocks noGrp="1"/>
          </p:cNvSpPr>
          <p:nvPr>
            <p:ph type="body" idx="1"/>
          </p:nvPr>
        </p:nvSpPr>
        <p:spPr>
          <a:xfrm>
            <a:off x="304800" y="1600200"/>
            <a:ext cx="84582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Expanding our Team</a:t>
            </a:r>
            <a:endParaRPr/>
          </a:p>
          <a:p>
            <a:pPr marL="914400" lvl="1" indent="-342900" algn="l" rtl="0">
              <a:spcBef>
                <a:spcPts val="0"/>
              </a:spcBef>
              <a:spcAft>
                <a:spcPts val="0"/>
              </a:spcAft>
              <a:buSzPts val="1800"/>
              <a:buChar char="○"/>
            </a:pPr>
            <a:r>
              <a:rPr lang="en-US"/>
              <a:t>Health Equity Coordinator: Trust &amp; Relationships</a:t>
            </a:r>
            <a:endParaRPr/>
          </a:p>
          <a:p>
            <a:pPr marL="914400" lvl="1" indent="-342900" algn="l" rtl="0">
              <a:spcBef>
                <a:spcPts val="0"/>
              </a:spcBef>
              <a:spcAft>
                <a:spcPts val="0"/>
              </a:spcAft>
              <a:buSzPts val="1800"/>
              <a:buChar char="○"/>
            </a:pPr>
            <a:r>
              <a:rPr lang="en-US"/>
              <a:t>Research Scientist: Evaluating our community efforts</a:t>
            </a:r>
            <a:endParaRPr/>
          </a:p>
          <a:p>
            <a:pPr marL="457200" lvl="0" indent="-342900" algn="l" rtl="0">
              <a:spcBef>
                <a:spcPts val="0"/>
              </a:spcBef>
              <a:spcAft>
                <a:spcPts val="0"/>
              </a:spcAft>
              <a:buSzPts val="1800"/>
              <a:buChar char="●"/>
            </a:pPr>
            <a:r>
              <a:rPr lang="en-US"/>
              <a:t>Quality Improvement Strategies on Partnerships</a:t>
            </a:r>
            <a:endParaRPr/>
          </a:p>
          <a:p>
            <a:pPr marL="914400" lvl="1" indent="-342900" algn="l" rtl="0">
              <a:spcBef>
                <a:spcPts val="0"/>
              </a:spcBef>
              <a:spcAft>
                <a:spcPts val="0"/>
              </a:spcAft>
              <a:buSzPts val="1800"/>
              <a:buChar char="○"/>
            </a:pPr>
            <a:r>
              <a:rPr lang="en-US"/>
              <a:t>Annual evaluation</a:t>
            </a:r>
            <a:endParaRPr/>
          </a:p>
          <a:p>
            <a:pPr marL="914400" lvl="1" indent="-342900" algn="l" rtl="0">
              <a:spcBef>
                <a:spcPts val="0"/>
              </a:spcBef>
              <a:spcAft>
                <a:spcPts val="0"/>
              </a:spcAft>
              <a:buSzPts val="1800"/>
              <a:buChar char="○"/>
            </a:pPr>
            <a:r>
              <a:rPr lang="en-US"/>
              <a:t>Addition of community questions on power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19422f7761_0_30"/>
          <p:cNvSpPr txBox="1">
            <a:spLocks noGrp="1"/>
          </p:cNvSpPr>
          <p:nvPr>
            <p:ph type="ctrTitle"/>
          </p:nvPr>
        </p:nvSpPr>
        <p:spPr>
          <a:xfrm>
            <a:off x="685800" y="770652"/>
            <a:ext cx="7772400" cy="14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Questions?</a:t>
            </a:r>
            <a:endParaRPr dirty="0"/>
          </a:p>
        </p:txBody>
      </p:sp>
      <p:sp>
        <p:nvSpPr>
          <p:cNvPr id="301" name="Google Shape;301;g119422f7761_0_30"/>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endParaRPr/>
          </a:p>
        </p:txBody>
      </p:sp>
      <p:pic>
        <p:nvPicPr>
          <p:cNvPr id="4" name="Picture 3" descr="&#10;">
            <a:extLst>
              <a:ext uri="{FF2B5EF4-FFF2-40B4-BE49-F238E27FC236}">
                <a16:creationId xmlns:a16="http://schemas.microsoft.com/office/drawing/2014/main" id="{6C8B471B-2427-4125-8E2C-9BD9BC31735F}"/>
              </a:ext>
            </a:extLst>
          </p:cNvPr>
          <p:cNvPicPr>
            <a:picLocks noChangeAspect="1"/>
          </p:cNvPicPr>
          <p:nvPr/>
        </p:nvPicPr>
        <p:blipFill rotWithShape="1">
          <a:blip r:embed="rId3"/>
          <a:srcRect l="8690" t="1778" r="9227" b="22489"/>
          <a:stretch/>
        </p:blipFill>
        <p:spPr>
          <a:xfrm>
            <a:off x="2279904" y="2485422"/>
            <a:ext cx="4584192" cy="31909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19422f7761_0_30"/>
          <p:cNvSpPr txBox="1">
            <a:spLocks noGrp="1"/>
          </p:cNvSpPr>
          <p:nvPr>
            <p:ph type="ctrTitle"/>
          </p:nvPr>
        </p:nvSpPr>
        <p:spPr>
          <a:xfrm>
            <a:off x="685800" y="1307100"/>
            <a:ext cx="7772400" cy="14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Small Breakout Group Discussion </a:t>
            </a:r>
            <a:endParaRPr dirty="0"/>
          </a:p>
        </p:txBody>
      </p:sp>
      <p:sp>
        <p:nvSpPr>
          <p:cNvPr id="301" name="Google Shape;301;g119422f7761_0_30"/>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endParaRPr/>
          </a:p>
        </p:txBody>
      </p:sp>
      <p:pic>
        <p:nvPicPr>
          <p:cNvPr id="302" name="Google Shape;302;g119422f7761_0_30"/>
          <p:cNvPicPr preferRelativeResize="0"/>
          <p:nvPr/>
        </p:nvPicPr>
        <p:blipFill>
          <a:blip r:embed="rId3">
            <a:alphaModFix/>
          </a:blip>
          <a:stretch>
            <a:fillRect/>
          </a:stretch>
        </p:blipFill>
        <p:spPr>
          <a:xfrm>
            <a:off x="1761438" y="2777100"/>
            <a:ext cx="5621125" cy="3001675"/>
          </a:xfrm>
          <a:prstGeom prst="rect">
            <a:avLst/>
          </a:prstGeom>
          <a:noFill/>
          <a:ln>
            <a:noFill/>
          </a:ln>
        </p:spPr>
      </p:pic>
    </p:spTree>
    <p:extLst>
      <p:ext uri="{BB962C8B-B14F-4D97-AF65-F5344CB8AC3E}">
        <p14:creationId xmlns:p14="http://schemas.microsoft.com/office/powerpoint/2010/main" val="3362984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de30ff8ff_1_0"/>
          <p:cNvSpPr txBox="1">
            <a:spLocks noGrp="1"/>
          </p:cNvSpPr>
          <p:nvPr>
            <p:ph type="title"/>
          </p:nvPr>
        </p:nvSpPr>
        <p:spPr>
          <a:xfrm>
            <a:off x="304800" y="304800"/>
            <a:ext cx="8534400" cy="111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b="0">
                <a:solidFill>
                  <a:srgbClr val="A71529"/>
                </a:solidFill>
              </a:rPr>
              <a:t>Small Group Discussion Questions</a:t>
            </a:r>
            <a:endParaRPr sz="4300">
              <a:solidFill>
                <a:srgbClr val="A71529"/>
              </a:solidFill>
            </a:endParaRPr>
          </a:p>
        </p:txBody>
      </p:sp>
      <p:sp>
        <p:nvSpPr>
          <p:cNvPr id="309" name="Google Shape;309;g11de30ff8ff_1_0"/>
          <p:cNvSpPr txBox="1">
            <a:spLocks noGrp="1"/>
          </p:cNvSpPr>
          <p:nvPr>
            <p:ph type="body" idx="1"/>
          </p:nvPr>
        </p:nvSpPr>
        <p:spPr>
          <a:xfrm>
            <a:off x="304800" y="1417500"/>
            <a:ext cx="8458200" cy="4690872"/>
          </a:xfrm>
          <a:prstGeom prst="rect">
            <a:avLst/>
          </a:prstGeom>
        </p:spPr>
        <p:txBody>
          <a:bodyPr spcFirstLastPara="1" wrap="square" lIns="91425" tIns="45700" rIns="91425" bIns="45700" anchor="t" anchorCtr="0">
            <a:normAutofit fontScale="85000" lnSpcReduction="20000"/>
          </a:bodyPr>
          <a:lstStyle/>
          <a:p>
            <a:pPr marL="457200" lvl="0" indent="-325755" algn="l" rtl="0">
              <a:spcBef>
                <a:spcPts val="360"/>
              </a:spcBef>
              <a:spcAft>
                <a:spcPts val="0"/>
              </a:spcAft>
              <a:buSzPct val="56250"/>
              <a:buAutoNum type="arabicPeriod"/>
            </a:pPr>
            <a:r>
              <a:rPr lang="en-US" dirty="0"/>
              <a:t>What brought you to this presentation?</a:t>
            </a:r>
          </a:p>
          <a:p>
            <a:pPr marL="457200" lvl="0" indent="-325755" algn="l" rtl="0">
              <a:spcBef>
                <a:spcPts val="360"/>
              </a:spcBef>
              <a:spcAft>
                <a:spcPts val="0"/>
              </a:spcAft>
              <a:buSzPct val="56250"/>
              <a:buAutoNum type="arabicPeriod"/>
            </a:pPr>
            <a:r>
              <a:rPr lang="en-US" dirty="0"/>
              <a:t>Do you include learners in community work? If so, how?</a:t>
            </a:r>
          </a:p>
          <a:p>
            <a:pPr indent="-325755">
              <a:buSzPct val="56250"/>
              <a:buFont typeface="Arial"/>
              <a:buAutoNum type="arabicPeriod"/>
            </a:pPr>
            <a:r>
              <a:rPr lang="en-US" dirty="0"/>
              <a:t>What community organizations does your department or clinic partner with? What are the barriers, strengths,  and successes you’ve experienced in those relationships?</a:t>
            </a:r>
          </a:p>
          <a:p>
            <a:pPr indent="-325755">
              <a:buSzPct val="56250"/>
              <a:buFont typeface="Arial"/>
              <a:buAutoNum type="arabicPeriod"/>
            </a:pPr>
            <a:r>
              <a:rPr lang="en-US" dirty="0"/>
              <a:t>Have you addressed shared power in relationships with community partners?</a:t>
            </a:r>
            <a:endParaRPr dirty="0"/>
          </a:p>
          <a:p>
            <a:pPr marL="457200" lvl="0" indent="-325755" algn="l" rtl="0">
              <a:spcBef>
                <a:spcPts val="0"/>
              </a:spcBef>
              <a:spcAft>
                <a:spcPts val="0"/>
              </a:spcAft>
              <a:buSzPct val="56250"/>
              <a:buAutoNum type="arabicPeriod"/>
            </a:pPr>
            <a:r>
              <a:rPr lang="en-US" dirty="0"/>
              <a:t>What competencies are you currently using--or would like to use--beyond ACGME for community and population health curriculum?</a:t>
            </a:r>
            <a:endParaRPr dirty="0"/>
          </a:p>
          <a:p>
            <a:pPr marL="457200" lvl="0" indent="-325755" algn="l" rtl="0">
              <a:spcBef>
                <a:spcPts val="0"/>
              </a:spcBef>
              <a:spcAft>
                <a:spcPts val="0"/>
              </a:spcAft>
              <a:buSzPct val="56250"/>
              <a:buAutoNum type="arabicPeriod"/>
            </a:pPr>
            <a:r>
              <a:rPr lang="en-US" dirty="0"/>
              <a:t>How do you measure learners’ (e.g., residents, medical students, etc.) fulfillment of competencies?</a:t>
            </a:r>
            <a:endParaRPr dirty="0"/>
          </a:p>
          <a:p>
            <a:pPr marL="0" lvl="0" indent="0" algn="l" rtl="0">
              <a:spcBef>
                <a:spcPts val="36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11e8cd6b227_0_9"/>
          <p:cNvPicPr preferRelativeResize="0"/>
          <p:nvPr/>
        </p:nvPicPr>
        <p:blipFill>
          <a:blip r:embed="rId3">
            <a:alphaModFix/>
          </a:blip>
          <a:stretch>
            <a:fillRect/>
          </a:stretch>
        </p:blipFill>
        <p:spPr>
          <a:xfrm>
            <a:off x="152400" y="872825"/>
            <a:ext cx="8839201" cy="44196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19422f7761_0_30"/>
          <p:cNvSpPr txBox="1">
            <a:spLocks noGrp="1"/>
          </p:cNvSpPr>
          <p:nvPr>
            <p:ph type="ctrTitle"/>
          </p:nvPr>
        </p:nvSpPr>
        <p:spPr>
          <a:xfrm>
            <a:off x="685800" y="770652"/>
            <a:ext cx="7772400" cy="14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We want your feedback!</a:t>
            </a:r>
            <a:endParaRPr dirty="0"/>
          </a:p>
        </p:txBody>
      </p:sp>
      <p:sp>
        <p:nvSpPr>
          <p:cNvPr id="301" name="Google Shape;301;g119422f7761_0_30"/>
          <p:cNvSpPr txBox="1">
            <a:spLocks noGrp="1"/>
          </p:cNvSpPr>
          <p:nvPr>
            <p:ph type="subTitle" idx="1"/>
          </p:nvPr>
        </p:nvSpPr>
        <p:spPr>
          <a:xfrm>
            <a:off x="787908" y="1953396"/>
            <a:ext cx="7568184" cy="3593964"/>
          </a:xfrm>
          <a:prstGeom prst="rect">
            <a:avLst/>
          </a:prstGeom>
        </p:spPr>
        <p:txBody>
          <a:bodyPr spcFirstLastPara="1" wrap="square" lIns="91425" tIns="45700" rIns="91425" bIns="45700" anchor="t" anchorCtr="0">
            <a:normAutofit fontScale="92500" lnSpcReduction="10000"/>
          </a:bodyPr>
          <a:lstStyle/>
          <a:p>
            <a:pPr marL="0" lvl="0" indent="0" algn="ctr" rtl="0">
              <a:spcBef>
                <a:spcPts val="640"/>
              </a:spcBef>
              <a:spcAft>
                <a:spcPts val="0"/>
              </a:spcAft>
              <a:buNone/>
            </a:pPr>
            <a:r>
              <a:rPr lang="en-US" dirty="0">
                <a:solidFill>
                  <a:schemeClr val="tx1"/>
                </a:solidFill>
              </a:rPr>
              <a:t>Please fill out the evaluation for this session on your conference app.</a:t>
            </a:r>
          </a:p>
          <a:p>
            <a:pPr marL="0" lvl="0" indent="0" algn="ctr" rtl="0">
              <a:spcBef>
                <a:spcPts val="640"/>
              </a:spcBef>
              <a:spcAft>
                <a:spcPts val="0"/>
              </a:spcAft>
              <a:buNone/>
            </a:pPr>
            <a:endParaRPr lang="en-US" dirty="0">
              <a:solidFill>
                <a:schemeClr val="tx1"/>
              </a:solidFill>
            </a:endParaRPr>
          </a:p>
          <a:p>
            <a:pPr marL="0" lvl="0" indent="0" algn="ctr" rtl="0">
              <a:spcBef>
                <a:spcPts val="640"/>
              </a:spcBef>
              <a:spcAft>
                <a:spcPts val="0"/>
              </a:spcAft>
              <a:buNone/>
            </a:pPr>
            <a:endParaRPr lang="en-US" dirty="0">
              <a:solidFill>
                <a:schemeClr val="tx1"/>
              </a:solidFill>
            </a:endParaRPr>
          </a:p>
          <a:p>
            <a:pPr marL="0" lvl="0" indent="0" algn="ctr" rtl="0">
              <a:spcBef>
                <a:spcPts val="640"/>
              </a:spcBef>
              <a:spcAft>
                <a:spcPts val="0"/>
              </a:spcAft>
              <a:buNone/>
            </a:pPr>
            <a:r>
              <a:rPr lang="en-US" sz="5800" b="1" dirty="0">
                <a:solidFill>
                  <a:schemeClr val="tx1"/>
                </a:solidFill>
              </a:rPr>
              <a:t>Thank you for participating!</a:t>
            </a:r>
            <a:endParaRPr sz="5800" b="1" dirty="0">
              <a:solidFill>
                <a:schemeClr val="tx1"/>
              </a:solidFill>
            </a:endParaRPr>
          </a:p>
        </p:txBody>
      </p:sp>
    </p:spTree>
    <p:extLst>
      <p:ext uri="{BB962C8B-B14F-4D97-AF65-F5344CB8AC3E}">
        <p14:creationId xmlns:p14="http://schemas.microsoft.com/office/powerpoint/2010/main" val="274176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19c9c2adea_0_6"/>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Objectives</a:t>
            </a:r>
            <a:endParaRPr/>
          </a:p>
        </p:txBody>
      </p:sp>
      <p:sp>
        <p:nvSpPr>
          <p:cNvPr id="87" name="Google Shape;87;g119c9c2adea_0_6"/>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sz="2400" dirty="0">
                <a:latin typeface="Arial"/>
                <a:ea typeface="Arial"/>
                <a:cs typeface="Arial"/>
                <a:sym typeface="Arial"/>
              </a:rPr>
              <a:t>Participants will be able to:</a:t>
            </a:r>
            <a:endParaRPr sz="2400" dirty="0">
              <a:latin typeface="Arial"/>
              <a:ea typeface="Arial"/>
              <a:cs typeface="Arial"/>
              <a:sym typeface="Arial"/>
            </a:endParaRPr>
          </a:p>
          <a:p>
            <a:pPr marL="342900" lvl="0" indent="-381000" algn="l" rtl="0">
              <a:lnSpc>
                <a:spcPct val="115000"/>
              </a:lnSpc>
              <a:spcBef>
                <a:spcPts val="1200"/>
              </a:spcBef>
              <a:spcAft>
                <a:spcPts val="0"/>
              </a:spcAft>
              <a:buSzPts val="2400"/>
              <a:buChar char="●"/>
            </a:pPr>
            <a:r>
              <a:rPr lang="en-US" sz="2400" dirty="0">
                <a:latin typeface="Arial"/>
                <a:ea typeface="Arial"/>
                <a:cs typeface="Arial"/>
                <a:sym typeface="Arial"/>
              </a:rPr>
              <a:t>Understand the competencies beyond ACGME that the DFMCH believes are essential for training family medicine residents to actively participate in achieving health equity.</a:t>
            </a:r>
            <a:endParaRPr sz="2400" i="1" dirty="0">
              <a:latin typeface="Times New Roman"/>
              <a:ea typeface="Times New Roman"/>
              <a:cs typeface="Times New Roman"/>
              <a:sym typeface="Times New Roman"/>
            </a:endParaRPr>
          </a:p>
          <a:p>
            <a:pPr marL="342900" lvl="0" indent="-381000" algn="l" rtl="0">
              <a:lnSpc>
                <a:spcPct val="115000"/>
              </a:lnSpc>
              <a:spcBef>
                <a:spcPts val="0"/>
              </a:spcBef>
              <a:spcAft>
                <a:spcPts val="0"/>
              </a:spcAft>
              <a:buSzPts val="2400"/>
              <a:buChar char="●"/>
            </a:pPr>
            <a:r>
              <a:rPr lang="en-US" sz="2400" dirty="0">
                <a:latin typeface="Arial"/>
                <a:ea typeface="Arial"/>
                <a:cs typeface="Arial"/>
                <a:sym typeface="Arial"/>
              </a:rPr>
              <a:t>Describe how faculty and community voices are informing the curriculum and supporting systems changes at DFMCH</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Char char="●"/>
            </a:pPr>
            <a:r>
              <a:rPr lang="en-US" sz="2400" dirty="0">
                <a:latin typeface="Arial"/>
                <a:ea typeface="Arial"/>
                <a:cs typeface="Arial"/>
                <a:sym typeface="Arial"/>
              </a:rPr>
              <a:t>Collaborate in bi-directional learning about ways to increase community voice in family residency curriculum and strategies.</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g119c9c2adea_0_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4287" y="335900"/>
            <a:ext cx="3342671" cy="4718349"/>
          </a:xfrm>
          <a:prstGeom prst="rect">
            <a:avLst/>
          </a:prstGeom>
          <a:noFill/>
          <a:ln>
            <a:noFill/>
          </a:ln>
        </p:spPr>
      </p:pic>
      <p:pic>
        <p:nvPicPr>
          <p:cNvPr id="94" name="Google Shape;94;g119c9c2adea_0_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98975" y="531850"/>
            <a:ext cx="5554651" cy="3519684"/>
          </a:xfrm>
          <a:prstGeom prst="rect">
            <a:avLst/>
          </a:prstGeom>
          <a:noFill/>
          <a:ln>
            <a:noFill/>
          </a:ln>
        </p:spPr>
      </p:pic>
      <p:sp>
        <p:nvSpPr>
          <p:cNvPr id="95" name="Google Shape;95;g119c9c2adea_0_22"/>
          <p:cNvSpPr txBox="1"/>
          <p:nvPr/>
        </p:nvSpPr>
        <p:spPr>
          <a:xfrm>
            <a:off x="94275" y="5022400"/>
            <a:ext cx="3342600" cy="615600"/>
          </a:xfrm>
          <a:prstGeom prst="rect">
            <a:avLst/>
          </a:prstGeom>
          <a:solidFill>
            <a:srgbClr val="98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Community-Based Community-Oriented Primary Care</a:t>
            </a:r>
            <a:endParaRPr>
              <a:solidFill>
                <a:schemeClr val="lt1"/>
              </a:solidFill>
              <a:latin typeface="Calibri"/>
              <a:ea typeface="Calibri"/>
              <a:cs typeface="Calibri"/>
              <a:sym typeface="Calibri"/>
            </a:endParaRPr>
          </a:p>
        </p:txBody>
      </p:sp>
      <p:sp>
        <p:nvSpPr>
          <p:cNvPr id="96" name="Google Shape;96;g119c9c2adea_0_22"/>
          <p:cNvSpPr txBox="1"/>
          <p:nvPr/>
        </p:nvSpPr>
        <p:spPr>
          <a:xfrm>
            <a:off x="94275" y="5638000"/>
            <a:ext cx="3573300" cy="109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Green LA, Miller WL, Frey JJ, et al. The Time Is Now: A Plan to Redesign Family Medicine Residency Education. Fam Med. 2022;54(1):7-15.</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7" name="Google Shape;97;g119c9c2adea_0_22"/>
          <p:cNvSpPr txBox="1"/>
          <p:nvPr/>
        </p:nvSpPr>
        <p:spPr>
          <a:xfrm>
            <a:off x="3529950" y="4051525"/>
            <a:ext cx="5492700" cy="10905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300">
                <a:solidFill>
                  <a:srgbClr val="212121"/>
                </a:solidFill>
              </a:rPr>
              <a:t>Liaw W, Rankin J, Bazemore A, Ventres W. Teaching Population Health: Community-Oriented Primary Care Revisited. Acad Med. 2017 Mar;92(3):419.</a:t>
            </a:r>
            <a:endParaRPr sz="1300">
              <a:solidFill>
                <a:srgbClr val="212121"/>
              </a:solidFill>
            </a:endParaRPr>
          </a:p>
          <a:p>
            <a:pPr marL="0" lvl="0" indent="0" algn="l" rtl="0">
              <a:spcBef>
                <a:spcPts val="0"/>
              </a:spcBef>
              <a:spcAft>
                <a:spcPts val="0"/>
              </a:spcAft>
              <a:buNone/>
            </a:pPr>
            <a:endParaRPr>
              <a:latin typeface="Calibri"/>
              <a:ea typeface="Calibri"/>
              <a:cs typeface="Calibri"/>
              <a:sym typeface="Calibri"/>
            </a:endParaRPr>
          </a:p>
        </p:txBody>
      </p:sp>
      <p:pic>
        <p:nvPicPr>
          <p:cNvPr id="98" name="Google Shape;98;g119c9c2adea_0_2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98975" y="4879700"/>
            <a:ext cx="5386050" cy="11639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19422f7761_0_48"/>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Background: Current R1 Experience</a:t>
            </a:r>
            <a:endParaRPr/>
          </a:p>
        </p:txBody>
      </p:sp>
      <p:sp>
        <p:nvSpPr>
          <p:cNvPr id="111" name="Google Shape;111;g119422f7761_0_48"/>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dirty="0"/>
              <a:t>3 Community Health Week Rotations</a:t>
            </a:r>
            <a:endParaRPr dirty="0"/>
          </a:p>
          <a:p>
            <a:pPr marL="742950" lvl="1" indent="-285750" algn="l" rtl="0">
              <a:spcBef>
                <a:spcPts val="476"/>
              </a:spcBef>
              <a:spcAft>
                <a:spcPts val="0"/>
              </a:spcAft>
              <a:buClr>
                <a:schemeClr val="dk1"/>
              </a:buClr>
              <a:buSzPct val="100000"/>
              <a:buChar char="–"/>
            </a:pPr>
            <a:r>
              <a:rPr lang="en-US" dirty="0"/>
              <a:t>Community organization/partner visits </a:t>
            </a:r>
            <a:endParaRPr dirty="0"/>
          </a:p>
          <a:p>
            <a:pPr marL="742950" lvl="1" indent="-285750" algn="l" rtl="0">
              <a:spcBef>
                <a:spcPts val="476"/>
              </a:spcBef>
              <a:spcAft>
                <a:spcPts val="0"/>
              </a:spcAft>
              <a:buClr>
                <a:schemeClr val="dk1"/>
              </a:buClr>
              <a:buSzPct val="100000"/>
              <a:buChar char="–"/>
            </a:pPr>
            <a:r>
              <a:rPr lang="en-US" dirty="0"/>
              <a:t>Community mapping and scavenger hunt</a:t>
            </a:r>
            <a:endParaRPr dirty="0"/>
          </a:p>
          <a:p>
            <a:pPr marL="742950" lvl="1" indent="-285750" algn="l" rtl="0">
              <a:spcBef>
                <a:spcPts val="476"/>
              </a:spcBef>
              <a:spcAft>
                <a:spcPts val="0"/>
              </a:spcAft>
              <a:buClr>
                <a:schemeClr val="dk1"/>
              </a:buClr>
              <a:buSzPct val="100000"/>
              <a:buChar char="–"/>
            </a:pPr>
            <a:r>
              <a:rPr lang="en-US" dirty="0"/>
              <a:t>Discussion sessions based on </a:t>
            </a:r>
            <a:r>
              <a:rPr lang="en-US" u="sng" dirty="0">
                <a:solidFill>
                  <a:schemeClr val="hlink"/>
                </a:solidFill>
                <a:hlinkClick r:id="rId3"/>
              </a:rPr>
              <a:t>Health Equity Curricular Toolkit</a:t>
            </a:r>
            <a:endParaRPr dirty="0"/>
          </a:p>
          <a:p>
            <a:pPr marL="342900" lvl="0" indent="-342900" algn="l" rtl="0">
              <a:spcBef>
                <a:spcPts val="544"/>
              </a:spcBef>
              <a:spcAft>
                <a:spcPts val="0"/>
              </a:spcAft>
              <a:buClr>
                <a:schemeClr val="dk1"/>
              </a:buClr>
              <a:buSzPct val="100000"/>
              <a:buChar char="•"/>
            </a:pPr>
            <a:r>
              <a:rPr lang="en-US" dirty="0"/>
              <a:t>Seminars</a:t>
            </a:r>
            <a:endParaRPr dirty="0"/>
          </a:p>
          <a:p>
            <a:pPr marL="742950" lvl="1" indent="-285750" algn="l" rtl="0">
              <a:spcBef>
                <a:spcPts val="476"/>
              </a:spcBef>
              <a:spcAft>
                <a:spcPts val="0"/>
              </a:spcAft>
              <a:buClr>
                <a:schemeClr val="dk1"/>
              </a:buClr>
              <a:buSzPct val="100000"/>
              <a:buChar char="–"/>
            </a:pPr>
            <a:r>
              <a:rPr lang="en-US" dirty="0"/>
              <a:t>Intro to Community and Population Health</a:t>
            </a:r>
            <a:endParaRPr dirty="0"/>
          </a:p>
          <a:p>
            <a:pPr marL="742950" lvl="1" indent="-285750" algn="l" rtl="0">
              <a:spcBef>
                <a:spcPts val="476"/>
              </a:spcBef>
              <a:spcAft>
                <a:spcPts val="0"/>
              </a:spcAft>
              <a:buClr>
                <a:schemeClr val="dk1"/>
              </a:buClr>
              <a:buSzPct val="100000"/>
              <a:buChar char="–"/>
            </a:pPr>
            <a:r>
              <a:rPr lang="en-US" dirty="0"/>
              <a:t>Toward Health Equity: Beyond Disparities and Race</a:t>
            </a:r>
            <a:endParaRPr dirty="0"/>
          </a:p>
          <a:p>
            <a:pPr marL="742950" lvl="1" indent="-285750" algn="l" rtl="0">
              <a:spcBef>
                <a:spcPts val="476"/>
              </a:spcBef>
              <a:spcAft>
                <a:spcPts val="0"/>
              </a:spcAft>
              <a:buClr>
                <a:schemeClr val="dk1"/>
              </a:buClr>
              <a:buSzPct val="100000"/>
              <a:buChar char="–"/>
            </a:pPr>
            <a:r>
              <a:rPr lang="en-US" dirty="0"/>
              <a:t>Mitigating Implicit Bias</a:t>
            </a:r>
            <a:endParaRPr dirty="0"/>
          </a:p>
          <a:p>
            <a:pPr marL="742950" lvl="1" indent="-285750" algn="l" rtl="0">
              <a:spcBef>
                <a:spcPts val="476"/>
              </a:spcBef>
              <a:spcAft>
                <a:spcPts val="0"/>
              </a:spcAft>
              <a:buClr>
                <a:schemeClr val="dk1"/>
              </a:buClr>
              <a:buSzPct val="100000"/>
              <a:buChar char="–"/>
            </a:pPr>
            <a:r>
              <a:rPr lang="en-US" dirty="0"/>
              <a:t>Finding and Utilizing Community and Population Health Data </a:t>
            </a:r>
            <a:endParaRPr dirty="0"/>
          </a:p>
          <a:p>
            <a:pPr marL="742950" lvl="1" indent="-285750" algn="l" rtl="0">
              <a:spcBef>
                <a:spcPts val="476"/>
              </a:spcBef>
              <a:spcAft>
                <a:spcPts val="0"/>
              </a:spcAft>
              <a:buClr>
                <a:schemeClr val="dk1"/>
              </a:buClr>
              <a:buSzPct val="100000"/>
              <a:buChar char="–"/>
            </a:pPr>
            <a:r>
              <a:rPr lang="en-US" dirty="0"/>
              <a:t>Introduction to the Community Health Learning Experience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9422f7761_0_53"/>
          <p:cNvSpPr txBox="1">
            <a:spLocks noGrp="1"/>
          </p:cNvSpPr>
          <p:nvPr>
            <p:ph type="title"/>
          </p:nvPr>
        </p:nvSpPr>
        <p:spPr>
          <a:xfrm>
            <a:off x="304800" y="304800"/>
            <a:ext cx="8534400" cy="1112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A71529"/>
              </a:buClr>
              <a:buSzPts val="3600"/>
              <a:buFont typeface="Calibri"/>
              <a:buNone/>
            </a:pPr>
            <a:r>
              <a:rPr lang="en-US"/>
              <a:t>Background: Current R2/3 Experience</a:t>
            </a:r>
            <a:endParaRPr/>
          </a:p>
        </p:txBody>
      </p:sp>
      <p:sp>
        <p:nvSpPr>
          <p:cNvPr id="117" name="Google Shape;117;g119422f7761_0_53"/>
          <p:cNvSpPr txBox="1">
            <a:spLocks noGrp="1"/>
          </p:cNvSpPr>
          <p:nvPr>
            <p:ph type="body" idx="1"/>
          </p:nvPr>
        </p:nvSpPr>
        <p:spPr>
          <a:xfrm>
            <a:off x="304800" y="1600200"/>
            <a:ext cx="8458200" cy="4526100"/>
          </a:xfrm>
          <a:prstGeom prst="rect">
            <a:avLst/>
          </a:prstGeom>
          <a:noFill/>
          <a:ln>
            <a:noFill/>
          </a:ln>
        </p:spPr>
        <p:txBody>
          <a:bodyPr spcFirstLastPara="1" wrap="square" lIns="91425" tIns="45700" rIns="91425" bIns="45700" anchor="t" anchorCtr="0">
            <a:normAutofit fontScale="62500" lnSpcReduction="20000"/>
          </a:bodyPr>
          <a:lstStyle/>
          <a:p>
            <a:pPr marL="342900" lvl="0" indent="-297180" algn="l" rtl="0">
              <a:spcBef>
                <a:spcPts val="0"/>
              </a:spcBef>
              <a:spcAft>
                <a:spcPts val="0"/>
              </a:spcAft>
              <a:buClr>
                <a:schemeClr val="dk1"/>
              </a:buClr>
              <a:buSzPct val="100000"/>
              <a:buChar char="•"/>
            </a:pPr>
            <a:r>
              <a:rPr lang="en-US"/>
              <a:t>Community Health Learning Experience</a:t>
            </a:r>
            <a:endParaRPr/>
          </a:p>
          <a:p>
            <a:pPr marL="742950" lvl="1" indent="-245744" algn="l" rtl="0">
              <a:spcBef>
                <a:spcPts val="476"/>
              </a:spcBef>
              <a:spcAft>
                <a:spcPts val="0"/>
              </a:spcAft>
              <a:buClr>
                <a:schemeClr val="dk1"/>
              </a:buClr>
              <a:buSzPct val="100000"/>
              <a:buChar char="–"/>
            </a:pPr>
            <a:r>
              <a:rPr lang="en-US"/>
              <a:t>8, ½ days each year</a:t>
            </a:r>
            <a:endParaRPr/>
          </a:p>
          <a:p>
            <a:pPr marL="742950" lvl="1" indent="-245744" algn="l" rtl="0">
              <a:spcBef>
                <a:spcPts val="476"/>
              </a:spcBef>
              <a:spcAft>
                <a:spcPts val="0"/>
              </a:spcAft>
              <a:buClr>
                <a:schemeClr val="dk1"/>
              </a:buClr>
              <a:buSzPct val="100000"/>
              <a:buChar char="–"/>
            </a:pPr>
            <a:r>
              <a:rPr lang="en-US"/>
              <a:t>Partner with faculty and community partner on a community-based project</a:t>
            </a:r>
            <a:endParaRPr/>
          </a:p>
          <a:p>
            <a:pPr marL="742950" lvl="1" indent="-206057" algn="l" rtl="0">
              <a:spcBef>
                <a:spcPts val="476"/>
              </a:spcBef>
              <a:spcAft>
                <a:spcPts val="0"/>
              </a:spcAft>
              <a:buSzPct val="64285"/>
              <a:buChar char="–"/>
            </a:pPr>
            <a:r>
              <a:rPr lang="en-US"/>
              <a:t>Alternative option to expand time for Community Health activities through a Pathway</a:t>
            </a:r>
            <a:endParaRPr/>
          </a:p>
          <a:p>
            <a:pPr marL="342900" lvl="0" indent="-297180" algn="l" rtl="0">
              <a:spcBef>
                <a:spcPts val="544"/>
              </a:spcBef>
              <a:spcAft>
                <a:spcPts val="0"/>
              </a:spcAft>
              <a:buClr>
                <a:schemeClr val="dk1"/>
              </a:buClr>
              <a:buSzPct val="100000"/>
              <a:buChar char="•"/>
            </a:pPr>
            <a:r>
              <a:rPr lang="en-US"/>
              <a:t>Seminars</a:t>
            </a:r>
            <a:endParaRPr/>
          </a:p>
          <a:p>
            <a:pPr marL="742950" lvl="1" indent="-245744" algn="l" rtl="0">
              <a:spcBef>
                <a:spcPts val="476"/>
              </a:spcBef>
              <a:spcAft>
                <a:spcPts val="0"/>
              </a:spcAft>
              <a:buClr>
                <a:schemeClr val="dk1"/>
              </a:buClr>
              <a:buSzPct val="100000"/>
              <a:buChar char="–"/>
            </a:pPr>
            <a:r>
              <a:rPr lang="en-US"/>
              <a:t>Interrupting Microaggressions</a:t>
            </a:r>
            <a:endParaRPr/>
          </a:p>
          <a:p>
            <a:pPr marL="742950" lvl="1" indent="-245744" algn="l" rtl="0">
              <a:spcBef>
                <a:spcPts val="476"/>
              </a:spcBef>
              <a:spcAft>
                <a:spcPts val="0"/>
              </a:spcAft>
              <a:buClr>
                <a:schemeClr val="dk1"/>
              </a:buClr>
              <a:buSzPct val="100000"/>
              <a:buChar char="–"/>
            </a:pPr>
            <a:r>
              <a:rPr lang="en-US"/>
              <a:t>Advocacy </a:t>
            </a:r>
            <a:endParaRPr/>
          </a:p>
          <a:p>
            <a:pPr marL="1143000" lvl="2" indent="-185737" algn="l" rtl="0">
              <a:spcBef>
                <a:spcPts val="476"/>
              </a:spcBef>
              <a:spcAft>
                <a:spcPts val="0"/>
              </a:spcAft>
              <a:buSzPct val="64285"/>
              <a:buChar char="•"/>
            </a:pPr>
            <a:r>
              <a:rPr lang="en-US" sz="2800"/>
              <a:t>Community Engagement and Power and Advocating for Community Health</a:t>
            </a:r>
            <a:endParaRPr sz="2800"/>
          </a:p>
          <a:p>
            <a:pPr marL="1143000" lvl="2" indent="-225425" algn="l" rtl="0">
              <a:spcBef>
                <a:spcPts val="476"/>
              </a:spcBef>
              <a:spcAft>
                <a:spcPts val="0"/>
              </a:spcAft>
              <a:buSzPct val="100000"/>
              <a:buChar char="•"/>
            </a:pPr>
            <a:r>
              <a:rPr lang="en-US" sz="2800"/>
              <a:t>Advocacy in Action: Finding Your Voice</a:t>
            </a:r>
            <a:endParaRPr sz="2800"/>
          </a:p>
          <a:p>
            <a:pPr marL="742950" lvl="1" indent="-245744" algn="l" rtl="0">
              <a:spcBef>
                <a:spcPts val="476"/>
              </a:spcBef>
              <a:spcAft>
                <a:spcPts val="0"/>
              </a:spcAft>
              <a:buClr>
                <a:schemeClr val="dk1"/>
              </a:buClr>
              <a:buSzPct val="100000"/>
              <a:buChar char="–"/>
            </a:pPr>
            <a:r>
              <a:rPr lang="en-US"/>
              <a:t>Cross Cultural Issues</a:t>
            </a:r>
            <a:endParaRPr/>
          </a:p>
          <a:p>
            <a:pPr marL="742950" lvl="1" indent="-245744" algn="l" rtl="0">
              <a:spcBef>
                <a:spcPts val="476"/>
              </a:spcBef>
              <a:spcAft>
                <a:spcPts val="0"/>
              </a:spcAft>
              <a:buClr>
                <a:schemeClr val="dk1"/>
              </a:buClr>
              <a:buSzPct val="100000"/>
              <a:buChar char="–"/>
            </a:pPr>
            <a:r>
              <a:rPr lang="en-US"/>
              <a:t>Rural Health</a:t>
            </a:r>
            <a:endParaRPr/>
          </a:p>
          <a:p>
            <a:pPr marL="742950" lvl="1" indent="-245744" algn="l" rtl="0">
              <a:spcBef>
                <a:spcPts val="476"/>
              </a:spcBef>
              <a:spcAft>
                <a:spcPts val="0"/>
              </a:spcAft>
              <a:buClr>
                <a:schemeClr val="dk1"/>
              </a:buClr>
              <a:buSzPct val="100000"/>
              <a:buChar char="–"/>
            </a:pPr>
            <a:r>
              <a:rPr lang="en-US"/>
              <a:t>Patient Voices and Hope</a:t>
            </a:r>
            <a:endParaRPr/>
          </a:p>
          <a:p>
            <a:pPr marL="742950" lvl="1" indent="-245744" algn="l" rtl="0">
              <a:spcBef>
                <a:spcPts val="476"/>
              </a:spcBef>
              <a:spcAft>
                <a:spcPts val="0"/>
              </a:spcAft>
              <a:buClr>
                <a:schemeClr val="dk1"/>
              </a:buClr>
              <a:buSzPct val="100000"/>
              <a:buChar char="–"/>
            </a:pPr>
            <a:r>
              <a:rPr lang="en-US"/>
              <a:t>Social, Political, and Intellectual Origins of Family Medicine</a:t>
            </a:r>
            <a:endParaRPr/>
          </a:p>
          <a:p>
            <a:pPr marL="742950" lvl="1" indent="-134619" algn="l" rtl="0">
              <a:spcBef>
                <a:spcPts val="476"/>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19422f7761_0_63"/>
          <p:cNvSpPr txBox="1">
            <a:spLocks noGrp="1"/>
          </p:cNvSpPr>
          <p:nvPr>
            <p:ph type="title"/>
          </p:nvPr>
        </p:nvSpPr>
        <p:spPr>
          <a:xfrm>
            <a:off x="686218" y="2710447"/>
            <a:ext cx="8313900" cy="3178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0000"/>
              </a:lnSpc>
              <a:spcBef>
                <a:spcPts val="0"/>
              </a:spcBef>
              <a:spcAft>
                <a:spcPts val="0"/>
              </a:spcAft>
              <a:buClr>
                <a:srgbClr val="A71529"/>
              </a:buClr>
              <a:buSzPct val="100000"/>
              <a:buFont typeface="Calibri"/>
              <a:buNone/>
            </a:pPr>
            <a:r>
              <a:rPr lang="en-US" dirty="0"/>
              <a:t>WHAT ARE RESIDENTS ACTUALLY LEARNING?</a:t>
            </a:r>
            <a:br>
              <a:rPr lang="en-US" dirty="0"/>
            </a:br>
            <a:br>
              <a:rPr lang="en-US" dirty="0"/>
            </a:br>
            <a:r>
              <a:rPr lang="en-US" dirty="0"/>
              <a:t>HOW DOES THIS ALIGN WITH EXPECTED COMPETENCIES FOR FAMILY MEDICINE RESIDENCY TRAINING?</a:t>
            </a:r>
            <a:endParaRPr dirty="0"/>
          </a:p>
        </p:txBody>
      </p:sp>
      <p:sp>
        <p:nvSpPr>
          <p:cNvPr id="123" name="Google Shape;123;g119422f7761_0_63"/>
          <p:cNvSpPr txBox="1">
            <a:spLocks noGrp="1"/>
          </p:cNvSpPr>
          <p:nvPr>
            <p:ph type="body" idx="1"/>
          </p:nvPr>
        </p:nvSpPr>
        <p:spPr>
          <a:xfrm>
            <a:off x="722313" y="921502"/>
            <a:ext cx="7772400" cy="1500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3600"/>
              <a:buNone/>
            </a:pPr>
            <a:r>
              <a:rPr lang="en-US" sz="3600"/>
              <a:t>We wanted to know…</a:t>
            </a:r>
            <a:r>
              <a:rPr lang="en-US"/>
              <a:t> </a:t>
            </a:r>
            <a:endParaRPr/>
          </a:p>
        </p:txBody>
      </p:sp>
    </p:spTree>
    <p:extLst>
      <p:ext uri="{BB962C8B-B14F-4D97-AF65-F5344CB8AC3E}">
        <p14:creationId xmlns:p14="http://schemas.microsoft.com/office/powerpoint/2010/main" val="195843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19422f7761_0_68"/>
          <p:cNvSpPr txBox="1">
            <a:spLocks noGrp="1"/>
          </p:cNvSpPr>
          <p:nvPr>
            <p:ph type="title"/>
          </p:nvPr>
        </p:nvSpPr>
        <p:spPr>
          <a:xfrm>
            <a:off x="686218" y="3426326"/>
            <a:ext cx="7772400" cy="1362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A71529"/>
              </a:buClr>
              <a:buSzPts val="4000"/>
              <a:buFont typeface="Calibri"/>
              <a:buNone/>
            </a:pPr>
            <a:r>
              <a:rPr lang="en-US"/>
              <a:t>WHAT SHOULD WE BE TEACHING?</a:t>
            </a:r>
            <a:endParaRPr/>
          </a:p>
        </p:txBody>
      </p:sp>
      <p:sp>
        <p:nvSpPr>
          <p:cNvPr id="129" name="Google Shape;129;g119422f7761_0_68"/>
          <p:cNvSpPr txBox="1">
            <a:spLocks noGrp="1"/>
          </p:cNvSpPr>
          <p:nvPr>
            <p:ph type="body" idx="1"/>
          </p:nvPr>
        </p:nvSpPr>
        <p:spPr>
          <a:xfrm>
            <a:off x="722313" y="1499018"/>
            <a:ext cx="7772400" cy="1500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3600"/>
              <a:buNone/>
            </a:pPr>
            <a:r>
              <a:rPr lang="en-US" sz="3600"/>
              <a:t>Then we backed up further to ask...</a:t>
            </a:r>
            <a:endParaRPr/>
          </a:p>
        </p:txBody>
      </p:sp>
    </p:spTree>
  </p:cSld>
  <p:clrMapOvr>
    <a:masterClrMapping/>
  </p:clrMapOvr>
</p:sld>
</file>

<file path=ppt/theme/theme1.xml><?xml version="1.0" encoding="utf-8"?>
<a:theme xmlns:a="http://schemas.openxmlformats.org/drawingml/2006/main" name="Line at to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4889</Words>
  <Application>Microsoft Office PowerPoint</Application>
  <PresentationFormat>On-screen Show (4:3)</PresentationFormat>
  <Paragraphs>356</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Line at top</vt:lpstr>
      <vt:lpstr>Interrogating the Systems:  Steps Toward Community Empowerment in Community and Population Health Curriculum for Family Medicine Residents</vt:lpstr>
      <vt:lpstr>Disclosures</vt:lpstr>
      <vt:lpstr>Our Team</vt:lpstr>
      <vt:lpstr>Objectives</vt:lpstr>
      <vt:lpstr>PowerPoint Presentation</vt:lpstr>
      <vt:lpstr>Background: Current R1 Experience</vt:lpstr>
      <vt:lpstr>Background: Current R2/3 Experience</vt:lpstr>
      <vt:lpstr>WHAT ARE RESIDENTS ACTUALLY LEARNING?  HOW DOES THIS ALIGN WITH EXPECTED COMPETENCIES FOR FAMILY MEDICINE RESIDENCY TRAINING?</vt:lpstr>
      <vt:lpstr>WHAT SHOULD WE BE TEACHING?</vt:lpstr>
      <vt:lpstr>So we asked the following questions:</vt:lpstr>
      <vt:lpstr>Our process for assessing what should we be teaching</vt:lpstr>
      <vt:lpstr>Aspiring toward competency-based medical education in community and population health curriculum</vt:lpstr>
      <vt:lpstr>CBME Review Methodology</vt:lpstr>
      <vt:lpstr>Mapping Curriculum Competencies</vt:lpstr>
      <vt:lpstr>Observations </vt:lpstr>
      <vt:lpstr>Best Practices, Competencies, Mission and Vision Review</vt:lpstr>
      <vt:lpstr>Proposed Themes</vt:lpstr>
      <vt:lpstr>Proposed Objectives (Comm. Eval.)</vt:lpstr>
      <vt:lpstr>Community - Faculty Partnerships </vt:lpstr>
      <vt:lpstr>Community Review:  Focus on Questions 2 and 3</vt:lpstr>
      <vt:lpstr>Community Data Collection</vt:lpstr>
      <vt:lpstr>Community Evaluation Variables</vt:lpstr>
      <vt:lpstr>Qualitative Analysis</vt:lpstr>
      <vt:lpstr>Establishing Trustworthiness</vt:lpstr>
      <vt:lpstr>Community-Faculty Results: Themes</vt:lpstr>
      <vt:lpstr>Resources</vt:lpstr>
      <vt:lpstr>Relationship Dynamics</vt:lpstr>
      <vt:lpstr>Conflicting &amp; Aligned Interests</vt:lpstr>
      <vt:lpstr>Labor of Love</vt:lpstr>
      <vt:lpstr>Diversity - Equity - Inclusion</vt:lpstr>
      <vt:lpstr>Suggestions</vt:lpstr>
      <vt:lpstr>Discussion - Reflection - Accountability</vt:lpstr>
      <vt:lpstr>Our Next Steps</vt:lpstr>
      <vt:lpstr>Questions?</vt:lpstr>
      <vt:lpstr>Small Breakout Group Discussion </vt:lpstr>
      <vt:lpstr>Small Group Discussion Questions</vt:lpstr>
      <vt:lpstr>PowerPoint Presentation</vt:lpstr>
      <vt:lpstr>We want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Interrogating the Systems:  Community Empowerment in Community and Population Health Curriculum for Family Medicine Residents</dc:title>
  <dc:creator>School of Medicine and Public Health</dc:creator>
  <cp:lastModifiedBy>Shelly Shaw</cp:lastModifiedBy>
  <cp:revision>33</cp:revision>
  <dcterms:created xsi:type="dcterms:W3CDTF">2006-09-21T18:40:06Z</dcterms:created>
  <dcterms:modified xsi:type="dcterms:W3CDTF">2022-04-27T19:14:56Z</dcterms:modified>
</cp:coreProperties>
</file>