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58" r:id="rId5"/>
    <p:sldId id="267" r:id="rId6"/>
    <p:sldId id="265" r:id="rId7"/>
    <p:sldId id="263" r:id="rId8"/>
    <p:sldId id="266" r:id="rId9"/>
    <p:sldId id="277" r:id="rId10"/>
    <p:sldId id="276" r:id="rId11"/>
    <p:sldId id="264" r:id="rId12"/>
    <p:sldId id="279" r:id="rId13"/>
    <p:sldId id="268" r:id="rId14"/>
    <p:sldId id="269" r:id="rId15"/>
    <p:sldId id="270" r:id="rId16"/>
    <p:sldId id="271" r:id="rId17"/>
    <p:sldId id="272" r:id="rId18"/>
    <p:sldId id="273" r:id="rId19"/>
    <p:sldId id="260" r:id="rId20"/>
    <p:sldId id="261" r:id="rId21"/>
    <p:sldId id="262"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73469" autoAdjust="0"/>
  </p:normalViewPr>
  <p:slideViewPr>
    <p:cSldViewPr>
      <p:cViewPr>
        <p:scale>
          <a:sx n="85" d="100"/>
          <a:sy n="85" d="100"/>
        </p:scale>
        <p:origin x="-7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64E65-989F-431A-93E2-34672665A3C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11EAFE5-C2B5-43CC-B513-EC6806F69530}">
      <dgm:prSet phldrT="[Text]"/>
      <dgm:spPr>
        <a:xfrm rot="5400000">
          <a:off x="-181813" y="183105"/>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45 minutes</a:t>
          </a:r>
        </a:p>
      </dgm:t>
    </dgm:pt>
    <dgm:pt modelId="{28015A2E-B7F8-4E97-9EE5-126CA15D1876}" type="parTrans" cxnId="{32074E04-039F-4264-A534-D0AB5B4134E3}">
      <dgm:prSet/>
      <dgm:spPr/>
      <dgm:t>
        <a:bodyPr/>
        <a:lstStyle/>
        <a:p>
          <a:endParaRPr lang="en-US"/>
        </a:p>
      </dgm:t>
    </dgm:pt>
    <dgm:pt modelId="{D1C0C2C9-96FF-4ADB-88DE-E57344F0E9BD}" type="sibTrans" cxnId="{32074E04-039F-4264-A534-D0AB5B4134E3}">
      <dgm:prSet/>
      <dgm:spPr/>
      <dgm:t>
        <a:bodyPr/>
        <a:lstStyle/>
        <a:p>
          <a:endParaRPr lang="en-US"/>
        </a:p>
      </dgm:t>
    </dgm:pt>
    <dgm:pt modelId="{2858D4BF-0508-4B24-8D62-04C40215E0D8}">
      <dgm:prSet phldrT="[Text]"/>
      <dgm:spPr>
        <a:xfrm rot="5400000">
          <a:off x="1961398" y="-1111643"/>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Resident and therapy team view a family therapy session behind one way mirror</a:t>
          </a:r>
        </a:p>
      </dgm:t>
    </dgm:pt>
    <dgm:pt modelId="{1DFA7D50-4EB0-4CA3-B443-5F1F91790F58}" type="parTrans" cxnId="{CFB092DD-62E1-41FA-9119-09AAC5FCC10F}">
      <dgm:prSet/>
      <dgm:spPr/>
      <dgm:t>
        <a:bodyPr/>
        <a:lstStyle/>
        <a:p>
          <a:endParaRPr lang="en-US"/>
        </a:p>
      </dgm:t>
    </dgm:pt>
    <dgm:pt modelId="{11362CB7-2602-4B2F-A2DF-A2B2607E99A4}" type="sibTrans" cxnId="{CFB092DD-62E1-41FA-9119-09AAC5FCC10F}">
      <dgm:prSet/>
      <dgm:spPr/>
      <dgm:t>
        <a:bodyPr/>
        <a:lstStyle/>
        <a:p>
          <a:endParaRPr lang="en-US"/>
        </a:p>
      </dgm:t>
    </dgm:pt>
    <dgm:pt modelId="{F7216D2C-CB23-4DDA-B473-00ACE104F64C}">
      <dgm:prSet phldrT="[Text]"/>
      <dgm:spPr>
        <a:xfrm rot="5400000">
          <a:off x="-181813" y="1247934"/>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15 minutes</a:t>
          </a:r>
        </a:p>
      </dgm:t>
    </dgm:pt>
    <dgm:pt modelId="{DB0CEE51-4E39-4C7F-A3BD-C84857C4B434}" type="parTrans" cxnId="{3F83582A-7EB8-40E9-AB1E-847E3E371A05}">
      <dgm:prSet/>
      <dgm:spPr/>
      <dgm:t>
        <a:bodyPr/>
        <a:lstStyle/>
        <a:p>
          <a:endParaRPr lang="en-US"/>
        </a:p>
      </dgm:t>
    </dgm:pt>
    <dgm:pt modelId="{6BCCDE9D-DD60-4677-8177-2161CEEAAC10}" type="sibTrans" cxnId="{3F83582A-7EB8-40E9-AB1E-847E3E371A05}">
      <dgm:prSet/>
      <dgm:spPr/>
      <dgm:t>
        <a:bodyPr/>
        <a:lstStyle/>
        <a:p>
          <a:endParaRPr lang="en-US"/>
        </a:p>
      </dgm:t>
    </dgm:pt>
    <dgm:pt modelId="{5BABCBE9-3ED5-41B6-94C5-A4C16DD0C19E}">
      <dgm:prSet phldrT="[Text]"/>
      <dgm:spPr>
        <a:xfrm rot="5400000">
          <a:off x="1961398" y="-46814"/>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Family/Therapist and team switch, where the family hears the resident and therapy team reflect on the case.</a:t>
          </a:r>
        </a:p>
      </dgm:t>
    </dgm:pt>
    <dgm:pt modelId="{DCAE67D0-5892-4C67-BB7B-F9EBBD49F94A}" type="parTrans" cxnId="{CF83BA38-210A-42D0-88C5-96EE423FC2E6}">
      <dgm:prSet/>
      <dgm:spPr/>
      <dgm:t>
        <a:bodyPr/>
        <a:lstStyle/>
        <a:p>
          <a:endParaRPr lang="en-US"/>
        </a:p>
      </dgm:t>
    </dgm:pt>
    <dgm:pt modelId="{95167571-7C66-44AB-96D7-DD6850558DAD}" type="sibTrans" cxnId="{CF83BA38-210A-42D0-88C5-96EE423FC2E6}">
      <dgm:prSet/>
      <dgm:spPr/>
      <dgm:t>
        <a:bodyPr/>
        <a:lstStyle/>
        <a:p>
          <a:endParaRPr lang="en-US"/>
        </a:p>
      </dgm:t>
    </dgm:pt>
    <dgm:pt modelId="{EFFAB30E-ADB9-407B-91C8-5B6F4D1663A5}">
      <dgm:prSet phldrT="[Text]"/>
      <dgm:spPr>
        <a:xfrm rot="5400000">
          <a:off x="-181813" y="2312763"/>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15 minutes</a:t>
          </a:r>
        </a:p>
      </dgm:t>
    </dgm:pt>
    <dgm:pt modelId="{F95B7D49-B814-4F99-B4CF-A17CD83939E3}" type="parTrans" cxnId="{A72AA96B-58C2-4778-B940-6048EBB35ECB}">
      <dgm:prSet/>
      <dgm:spPr/>
      <dgm:t>
        <a:bodyPr/>
        <a:lstStyle/>
        <a:p>
          <a:endParaRPr lang="en-US"/>
        </a:p>
      </dgm:t>
    </dgm:pt>
    <dgm:pt modelId="{2582105D-C79E-443F-89D4-3A8017766F65}" type="sibTrans" cxnId="{A72AA96B-58C2-4778-B940-6048EBB35ECB}">
      <dgm:prSet/>
      <dgm:spPr/>
      <dgm:t>
        <a:bodyPr/>
        <a:lstStyle/>
        <a:p>
          <a:endParaRPr lang="en-US"/>
        </a:p>
      </dgm:t>
    </dgm:pt>
    <dgm:pt modelId="{A6B9DB5D-AE43-4DC3-AEC3-4FF5E0E0A670}">
      <dgm:prSet phldrT="[Text]"/>
      <dgm:spPr>
        <a:xfrm rot="5400000">
          <a:off x="1961398" y="1018014"/>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Family/therapist and team switch again, where the family reflections on the professional summaries, strengths and suggestions. </a:t>
          </a:r>
        </a:p>
      </dgm:t>
    </dgm:pt>
    <dgm:pt modelId="{A2B925B1-F8A4-4881-A885-8C1F3DE0B64D}" type="parTrans" cxnId="{EBBC1761-7454-4FC3-AA13-EB1B6EE7FE0D}">
      <dgm:prSet/>
      <dgm:spPr/>
      <dgm:t>
        <a:bodyPr/>
        <a:lstStyle/>
        <a:p>
          <a:endParaRPr lang="en-US"/>
        </a:p>
      </dgm:t>
    </dgm:pt>
    <dgm:pt modelId="{0E822F32-D595-4ED1-B27C-9DB83016131C}" type="sibTrans" cxnId="{EBBC1761-7454-4FC3-AA13-EB1B6EE7FE0D}">
      <dgm:prSet/>
      <dgm:spPr/>
      <dgm:t>
        <a:bodyPr/>
        <a:lstStyle/>
        <a:p>
          <a:endParaRPr lang="en-US"/>
        </a:p>
      </dgm:t>
    </dgm:pt>
    <dgm:pt modelId="{C9017F86-39D4-486F-A632-F7C87C51A0D8}">
      <dgm:prSet/>
      <dgm:spPr>
        <a:xfrm rot="5400000">
          <a:off x="-181813" y="3377592"/>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15 minutes</a:t>
          </a:r>
        </a:p>
      </dgm:t>
    </dgm:pt>
    <dgm:pt modelId="{E2C99AC3-5018-4BF5-92A6-9E1CDCC07A55}" type="parTrans" cxnId="{43633DCB-DA9D-4D4F-BB68-F80A7D16BA42}">
      <dgm:prSet/>
      <dgm:spPr/>
      <dgm:t>
        <a:bodyPr/>
        <a:lstStyle/>
        <a:p>
          <a:endParaRPr lang="en-US"/>
        </a:p>
      </dgm:t>
    </dgm:pt>
    <dgm:pt modelId="{B2799458-9A57-4277-811C-F033BBB47414}" type="sibTrans" cxnId="{43633DCB-DA9D-4D4F-BB68-F80A7D16BA42}">
      <dgm:prSet/>
      <dgm:spPr/>
      <dgm:t>
        <a:bodyPr/>
        <a:lstStyle/>
        <a:p>
          <a:endParaRPr lang="en-US"/>
        </a:p>
      </dgm:t>
    </dgm:pt>
    <dgm:pt modelId="{91963FE4-7231-424B-9237-83B8AD7F8B8F}">
      <dgm:prSet/>
      <dgm:spPr>
        <a:xfrm rot="5400000">
          <a:off x="1961398" y="2082843"/>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After patient leaves, the therapist, therapy team and resident process the session. The resident and therapy team give the therapist a session evaluation</a:t>
          </a:r>
        </a:p>
      </dgm:t>
    </dgm:pt>
    <dgm:pt modelId="{D4BFA18F-C368-4679-B5CF-1584EFE0DE4D}" type="parTrans" cxnId="{CBB1021D-8006-4D87-8B79-2C9A5F93B316}">
      <dgm:prSet/>
      <dgm:spPr/>
      <dgm:t>
        <a:bodyPr/>
        <a:lstStyle/>
        <a:p>
          <a:endParaRPr lang="en-US"/>
        </a:p>
      </dgm:t>
    </dgm:pt>
    <dgm:pt modelId="{2F48365F-1A85-4E39-BCB3-32301007B1DF}" type="sibTrans" cxnId="{CBB1021D-8006-4D87-8B79-2C9A5F93B316}">
      <dgm:prSet/>
      <dgm:spPr/>
      <dgm:t>
        <a:bodyPr/>
        <a:lstStyle/>
        <a:p>
          <a:endParaRPr lang="en-US"/>
        </a:p>
      </dgm:t>
    </dgm:pt>
    <dgm:pt modelId="{505117B8-6314-4E6C-9A45-230F767BF091}" type="pres">
      <dgm:prSet presAssocID="{A4064E65-989F-431A-93E2-34672665A3C8}" presName="linearFlow" presStyleCnt="0">
        <dgm:presLayoutVars>
          <dgm:dir/>
          <dgm:animLvl val="lvl"/>
          <dgm:resizeHandles val="exact"/>
        </dgm:presLayoutVars>
      </dgm:prSet>
      <dgm:spPr/>
      <dgm:t>
        <a:bodyPr/>
        <a:lstStyle/>
        <a:p>
          <a:endParaRPr lang="en-US"/>
        </a:p>
      </dgm:t>
    </dgm:pt>
    <dgm:pt modelId="{70FD1F8D-5078-49A1-B611-B1FCB8619338}" type="pres">
      <dgm:prSet presAssocID="{E11EAFE5-C2B5-43CC-B513-EC6806F69530}" presName="composite" presStyleCnt="0"/>
      <dgm:spPr/>
    </dgm:pt>
    <dgm:pt modelId="{D5FED87D-5571-48F2-8F45-CDA9721E55E4}" type="pres">
      <dgm:prSet presAssocID="{E11EAFE5-C2B5-43CC-B513-EC6806F69530}" presName="parentText" presStyleLbl="alignNode1" presStyleIdx="0" presStyleCnt="4">
        <dgm:presLayoutVars>
          <dgm:chMax val="1"/>
          <dgm:bulletEnabled val="1"/>
        </dgm:presLayoutVars>
      </dgm:prSet>
      <dgm:spPr/>
      <dgm:t>
        <a:bodyPr/>
        <a:lstStyle/>
        <a:p>
          <a:endParaRPr lang="en-US"/>
        </a:p>
      </dgm:t>
    </dgm:pt>
    <dgm:pt modelId="{93432212-1486-4CE6-9A5A-D0E28F2E682B}" type="pres">
      <dgm:prSet presAssocID="{E11EAFE5-C2B5-43CC-B513-EC6806F69530}" presName="descendantText" presStyleLbl="alignAcc1" presStyleIdx="0" presStyleCnt="4">
        <dgm:presLayoutVars>
          <dgm:bulletEnabled val="1"/>
        </dgm:presLayoutVars>
      </dgm:prSet>
      <dgm:spPr/>
      <dgm:t>
        <a:bodyPr/>
        <a:lstStyle/>
        <a:p>
          <a:endParaRPr lang="en-US"/>
        </a:p>
      </dgm:t>
    </dgm:pt>
    <dgm:pt modelId="{B9F2AC5C-80F2-42F5-B93D-11E3F79BBA04}" type="pres">
      <dgm:prSet presAssocID="{D1C0C2C9-96FF-4ADB-88DE-E57344F0E9BD}" presName="sp" presStyleCnt="0"/>
      <dgm:spPr/>
    </dgm:pt>
    <dgm:pt modelId="{AF0B8E54-3746-4225-B72E-951266EC6532}" type="pres">
      <dgm:prSet presAssocID="{F7216D2C-CB23-4DDA-B473-00ACE104F64C}" presName="composite" presStyleCnt="0"/>
      <dgm:spPr/>
    </dgm:pt>
    <dgm:pt modelId="{6C51EF5B-2A5A-48CF-A7C3-F2CED53D3FA4}" type="pres">
      <dgm:prSet presAssocID="{F7216D2C-CB23-4DDA-B473-00ACE104F64C}" presName="parentText" presStyleLbl="alignNode1" presStyleIdx="1" presStyleCnt="4">
        <dgm:presLayoutVars>
          <dgm:chMax val="1"/>
          <dgm:bulletEnabled val="1"/>
        </dgm:presLayoutVars>
      </dgm:prSet>
      <dgm:spPr/>
      <dgm:t>
        <a:bodyPr/>
        <a:lstStyle/>
        <a:p>
          <a:endParaRPr lang="en-US"/>
        </a:p>
      </dgm:t>
    </dgm:pt>
    <dgm:pt modelId="{065D6728-8CBE-42F9-9230-3CF479CA0B69}" type="pres">
      <dgm:prSet presAssocID="{F7216D2C-CB23-4DDA-B473-00ACE104F64C}" presName="descendantText" presStyleLbl="alignAcc1" presStyleIdx="1" presStyleCnt="4">
        <dgm:presLayoutVars>
          <dgm:bulletEnabled val="1"/>
        </dgm:presLayoutVars>
      </dgm:prSet>
      <dgm:spPr/>
      <dgm:t>
        <a:bodyPr/>
        <a:lstStyle/>
        <a:p>
          <a:endParaRPr lang="en-US"/>
        </a:p>
      </dgm:t>
    </dgm:pt>
    <dgm:pt modelId="{3761737B-8B48-4BC4-B32C-CC704DCEDBBB}" type="pres">
      <dgm:prSet presAssocID="{6BCCDE9D-DD60-4677-8177-2161CEEAAC10}" presName="sp" presStyleCnt="0"/>
      <dgm:spPr/>
    </dgm:pt>
    <dgm:pt modelId="{B873B79D-252E-4D0B-89B2-A02F1DA8CB9A}" type="pres">
      <dgm:prSet presAssocID="{EFFAB30E-ADB9-407B-91C8-5B6F4D1663A5}" presName="composite" presStyleCnt="0"/>
      <dgm:spPr/>
    </dgm:pt>
    <dgm:pt modelId="{4C7788FD-FAF9-406E-B71C-A59BAE7BEAE4}" type="pres">
      <dgm:prSet presAssocID="{EFFAB30E-ADB9-407B-91C8-5B6F4D1663A5}" presName="parentText" presStyleLbl="alignNode1" presStyleIdx="2" presStyleCnt="4">
        <dgm:presLayoutVars>
          <dgm:chMax val="1"/>
          <dgm:bulletEnabled val="1"/>
        </dgm:presLayoutVars>
      </dgm:prSet>
      <dgm:spPr/>
      <dgm:t>
        <a:bodyPr/>
        <a:lstStyle/>
        <a:p>
          <a:endParaRPr lang="en-US"/>
        </a:p>
      </dgm:t>
    </dgm:pt>
    <dgm:pt modelId="{59D1432C-EF82-4F4D-9601-06260365AFAC}" type="pres">
      <dgm:prSet presAssocID="{EFFAB30E-ADB9-407B-91C8-5B6F4D1663A5}" presName="descendantText" presStyleLbl="alignAcc1" presStyleIdx="2" presStyleCnt="4">
        <dgm:presLayoutVars>
          <dgm:bulletEnabled val="1"/>
        </dgm:presLayoutVars>
      </dgm:prSet>
      <dgm:spPr/>
      <dgm:t>
        <a:bodyPr/>
        <a:lstStyle/>
        <a:p>
          <a:endParaRPr lang="en-US"/>
        </a:p>
      </dgm:t>
    </dgm:pt>
    <dgm:pt modelId="{050D1852-2226-43AD-9698-A0C48478CFD4}" type="pres">
      <dgm:prSet presAssocID="{2582105D-C79E-443F-89D4-3A8017766F65}" presName="sp" presStyleCnt="0"/>
      <dgm:spPr/>
    </dgm:pt>
    <dgm:pt modelId="{877FBCC8-A24A-416F-BDCF-5B93E4D6B8BF}" type="pres">
      <dgm:prSet presAssocID="{C9017F86-39D4-486F-A632-F7C87C51A0D8}" presName="composite" presStyleCnt="0"/>
      <dgm:spPr/>
    </dgm:pt>
    <dgm:pt modelId="{1E67DA4D-2D67-46C0-BAB2-AF4BD46C29F3}" type="pres">
      <dgm:prSet presAssocID="{C9017F86-39D4-486F-A632-F7C87C51A0D8}" presName="parentText" presStyleLbl="alignNode1" presStyleIdx="3" presStyleCnt="4">
        <dgm:presLayoutVars>
          <dgm:chMax val="1"/>
          <dgm:bulletEnabled val="1"/>
        </dgm:presLayoutVars>
      </dgm:prSet>
      <dgm:spPr/>
      <dgm:t>
        <a:bodyPr/>
        <a:lstStyle/>
        <a:p>
          <a:endParaRPr lang="en-US"/>
        </a:p>
      </dgm:t>
    </dgm:pt>
    <dgm:pt modelId="{51AFDC82-EEAB-45FF-AC96-7B3336C9F4C6}" type="pres">
      <dgm:prSet presAssocID="{C9017F86-39D4-486F-A632-F7C87C51A0D8}" presName="descendantText" presStyleLbl="alignAcc1" presStyleIdx="3" presStyleCnt="4">
        <dgm:presLayoutVars>
          <dgm:bulletEnabled val="1"/>
        </dgm:presLayoutVars>
      </dgm:prSet>
      <dgm:spPr/>
      <dgm:t>
        <a:bodyPr/>
        <a:lstStyle/>
        <a:p>
          <a:endParaRPr lang="en-US"/>
        </a:p>
      </dgm:t>
    </dgm:pt>
  </dgm:ptLst>
  <dgm:cxnLst>
    <dgm:cxn modelId="{30716F20-3982-4A45-9796-B0B412D57DA9}" type="presOf" srcId="{F7216D2C-CB23-4DDA-B473-00ACE104F64C}" destId="{6C51EF5B-2A5A-48CF-A7C3-F2CED53D3FA4}" srcOrd="0" destOrd="0" presId="urn:microsoft.com/office/officeart/2005/8/layout/chevron2"/>
    <dgm:cxn modelId="{EB678618-C109-43C9-84E0-2F2E62BD19C9}" type="presOf" srcId="{A4064E65-989F-431A-93E2-34672665A3C8}" destId="{505117B8-6314-4E6C-9A45-230F767BF091}" srcOrd="0" destOrd="0" presId="urn:microsoft.com/office/officeart/2005/8/layout/chevron2"/>
    <dgm:cxn modelId="{6CD44980-D170-4D5A-8F9B-42E0A7F5EA69}" type="presOf" srcId="{5BABCBE9-3ED5-41B6-94C5-A4C16DD0C19E}" destId="{065D6728-8CBE-42F9-9230-3CF479CA0B69}" srcOrd="0" destOrd="0" presId="urn:microsoft.com/office/officeart/2005/8/layout/chevron2"/>
    <dgm:cxn modelId="{CFB092DD-62E1-41FA-9119-09AAC5FCC10F}" srcId="{E11EAFE5-C2B5-43CC-B513-EC6806F69530}" destId="{2858D4BF-0508-4B24-8D62-04C40215E0D8}" srcOrd="0" destOrd="0" parTransId="{1DFA7D50-4EB0-4CA3-B443-5F1F91790F58}" sibTransId="{11362CB7-2602-4B2F-A2DF-A2B2607E99A4}"/>
    <dgm:cxn modelId="{C8F66A15-F09A-491C-81C2-83C6222DC0CC}" type="presOf" srcId="{A6B9DB5D-AE43-4DC3-AEC3-4FF5E0E0A670}" destId="{59D1432C-EF82-4F4D-9601-06260365AFAC}" srcOrd="0" destOrd="0" presId="urn:microsoft.com/office/officeart/2005/8/layout/chevron2"/>
    <dgm:cxn modelId="{E51C774E-B382-44EA-B82D-B04E53D58ED2}" type="presOf" srcId="{EFFAB30E-ADB9-407B-91C8-5B6F4D1663A5}" destId="{4C7788FD-FAF9-406E-B71C-A59BAE7BEAE4}" srcOrd="0" destOrd="0" presId="urn:microsoft.com/office/officeart/2005/8/layout/chevron2"/>
    <dgm:cxn modelId="{CBB1021D-8006-4D87-8B79-2C9A5F93B316}" srcId="{C9017F86-39D4-486F-A632-F7C87C51A0D8}" destId="{91963FE4-7231-424B-9237-83B8AD7F8B8F}" srcOrd="0" destOrd="0" parTransId="{D4BFA18F-C368-4679-B5CF-1584EFE0DE4D}" sibTransId="{2F48365F-1A85-4E39-BCB3-32301007B1DF}"/>
    <dgm:cxn modelId="{CF83BA38-210A-42D0-88C5-96EE423FC2E6}" srcId="{F7216D2C-CB23-4DDA-B473-00ACE104F64C}" destId="{5BABCBE9-3ED5-41B6-94C5-A4C16DD0C19E}" srcOrd="0" destOrd="0" parTransId="{DCAE67D0-5892-4C67-BB7B-F9EBBD49F94A}" sibTransId="{95167571-7C66-44AB-96D7-DD6850558DAD}"/>
    <dgm:cxn modelId="{3F83582A-7EB8-40E9-AB1E-847E3E371A05}" srcId="{A4064E65-989F-431A-93E2-34672665A3C8}" destId="{F7216D2C-CB23-4DDA-B473-00ACE104F64C}" srcOrd="1" destOrd="0" parTransId="{DB0CEE51-4E39-4C7F-A3BD-C84857C4B434}" sibTransId="{6BCCDE9D-DD60-4677-8177-2161CEEAAC10}"/>
    <dgm:cxn modelId="{E9F37B51-2C64-4D7C-852E-11F69DE040C3}" type="presOf" srcId="{91963FE4-7231-424B-9237-83B8AD7F8B8F}" destId="{51AFDC82-EEAB-45FF-AC96-7B3336C9F4C6}" srcOrd="0" destOrd="0" presId="urn:microsoft.com/office/officeart/2005/8/layout/chevron2"/>
    <dgm:cxn modelId="{A72AA96B-58C2-4778-B940-6048EBB35ECB}" srcId="{A4064E65-989F-431A-93E2-34672665A3C8}" destId="{EFFAB30E-ADB9-407B-91C8-5B6F4D1663A5}" srcOrd="2" destOrd="0" parTransId="{F95B7D49-B814-4F99-B4CF-A17CD83939E3}" sibTransId="{2582105D-C79E-443F-89D4-3A8017766F65}"/>
    <dgm:cxn modelId="{F9AD903D-58C5-45C6-BCFE-40B2204F69A2}" type="presOf" srcId="{E11EAFE5-C2B5-43CC-B513-EC6806F69530}" destId="{D5FED87D-5571-48F2-8F45-CDA9721E55E4}" srcOrd="0" destOrd="0" presId="urn:microsoft.com/office/officeart/2005/8/layout/chevron2"/>
    <dgm:cxn modelId="{B66F2A82-D88A-4DBD-81C7-5F5AD4B21ED9}" type="presOf" srcId="{2858D4BF-0508-4B24-8D62-04C40215E0D8}" destId="{93432212-1486-4CE6-9A5A-D0E28F2E682B}" srcOrd="0" destOrd="0" presId="urn:microsoft.com/office/officeart/2005/8/layout/chevron2"/>
    <dgm:cxn modelId="{43633DCB-DA9D-4D4F-BB68-F80A7D16BA42}" srcId="{A4064E65-989F-431A-93E2-34672665A3C8}" destId="{C9017F86-39D4-486F-A632-F7C87C51A0D8}" srcOrd="3" destOrd="0" parTransId="{E2C99AC3-5018-4BF5-92A6-9E1CDCC07A55}" sibTransId="{B2799458-9A57-4277-811C-F033BBB47414}"/>
    <dgm:cxn modelId="{32074E04-039F-4264-A534-D0AB5B4134E3}" srcId="{A4064E65-989F-431A-93E2-34672665A3C8}" destId="{E11EAFE5-C2B5-43CC-B513-EC6806F69530}" srcOrd="0" destOrd="0" parTransId="{28015A2E-B7F8-4E97-9EE5-126CA15D1876}" sibTransId="{D1C0C2C9-96FF-4ADB-88DE-E57344F0E9BD}"/>
    <dgm:cxn modelId="{EBBC1761-7454-4FC3-AA13-EB1B6EE7FE0D}" srcId="{EFFAB30E-ADB9-407B-91C8-5B6F4D1663A5}" destId="{A6B9DB5D-AE43-4DC3-AEC3-4FF5E0E0A670}" srcOrd="0" destOrd="0" parTransId="{A2B925B1-F8A4-4881-A885-8C1F3DE0B64D}" sibTransId="{0E822F32-D595-4ED1-B27C-9DB83016131C}"/>
    <dgm:cxn modelId="{5238D1F7-005D-4B1C-8DE7-30509E27A631}" type="presOf" srcId="{C9017F86-39D4-486F-A632-F7C87C51A0D8}" destId="{1E67DA4D-2D67-46C0-BAB2-AF4BD46C29F3}" srcOrd="0" destOrd="0" presId="urn:microsoft.com/office/officeart/2005/8/layout/chevron2"/>
    <dgm:cxn modelId="{49A3E9D3-6B8F-436E-B947-75EC115B30FF}" type="presParOf" srcId="{505117B8-6314-4E6C-9A45-230F767BF091}" destId="{70FD1F8D-5078-49A1-B611-B1FCB8619338}" srcOrd="0" destOrd="0" presId="urn:microsoft.com/office/officeart/2005/8/layout/chevron2"/>
    <dgm:cxn modelId="{F7DA85F7-FDB1-46CE-9515-11B029A0855D}" type="presParOf" srcId="{70FD1F8D-5078-49A1-B611-B1FCB8619338}" destId="{D5FED87D-5571-48F2-8F45-CDA9721E55E4}" srcOrd="0" destOrd="0" presId="urn:microsoft.com/office/officeart/2005/8/layout/chevron2"/>
    <dgm:cxn modelId="{0C239FAC-F97B-4524-9760-1374439ECB18}" type="presParOf" srcId="{70FD1F8D-5078-49A1-B611-B1FCB8619338}" destId="{93432212-1486-4CE6-9A5A-D0E28F2E682B}" srcOrd="1" destOrd="0" presId="urn:microsoft.com/office/officeart/2005/8/layout/chevron2"/>
    <dgm:cxn modelId="{DAD4BC6C-8295-4592-A31D-019E6A7EF485}" type="presParOf" srcId="{505117B8-6314-4E6C-9A45-230F767BF091}" destId="{B9F2AC5C-80F2-42F5-B93D-11E3F79BBA04}" srcOrd="1" destOrd="0" presId="urn:microsoft.com/office/officeart/2005/8/layout/chevron2"/>
    <dgm:cxn modelId="{7A7DE427-2BFF-442E-A869-BCC44025A29D}" type="presParOf" srcId="{505117B8-6314-4E6C-9A45-230F767BF091}" destId="{AF0B8E54-3746-4225-B72E-951266EC6532}" srcOrd="2" destOrd="0" presId="urn:microsoft.com/office/officeart/2005/8/layout/chevron2"/>
    <dgm:cxn modelId="{74E87476-5FCA-4BAC-8AE7-D37FBD2F6055}" type="presParOf" srcId="{AF0B8E54-3746-4225-B72E-951266EC6532}" destId="{6C51EF5B-2A5A-48CF-A7C3-F2CED53D3FA4}" srcOrd="0" destOrd="0" presId="urn:microsoft.com/office/officeart/2005/8/layout/chevron2"/>
    <dgm:cxn modelId="{8E0B73E4-8376-43F2-A040-7AE891AB5572}" type="presParOf" srcId="{AF0B8E54-3746-4225-B72E-951266EC6532}" destId="{065D6728-8CBE-42F9-9230-3CF479CA0B69}" srcOrd="1" destOrd="0" presId="urn:microsoft.com/office/officeart/2005/8/layout/chevron2"/>
    <dgm:cxn modelId="{B061FEFF-DFFB-43FD-9FAC-2BBB55456CBB}" type="presParOf" srcId="{505117B8-6314-4E6C-9A45-230F767BF091}" destId="{3761737B-8B48-4BC4-B32C-CC704DCEDBBB}" srcOrd="3" destOrd="0" presId="urn:microsoft.com/office/officeart/2005/8/layout/chevron2"/>
    <dgm:cxn modelId="{F8C7686A-79A8-4793-B3EF-128662F84E6A}" type="presParOf" srcId="{505117B8-6314-4E6C-9A45-230F767BF091}" destId="{B873B79D-252E-4D0B-89B2-A02F1DA8CB9A}" srcOrd="4" destOrd="0" presId="urn:microsoft.com/office/officeart/2005/8/layout/chevron2"/>
    <dgm:cxn modelId="{70F2F521-33C2-4AB6-B392-41D312F2C1CE}" type="presParOf" srcId="{B873B79D-252E-4D0B-89B2-A02F1DA8CB9A}" destId="{4C7788FD-FAF9-406E-B71C-A59BAE7BEAE4}" srcOrd="0" destOrd="0" presId="urn:microsoft.com/office/officeart/2005/8/layout/chevron2"/>
    <dgm:cxn modelId="{8C5E9E53-A89E-4BBB-AB40-D9930BDDA418}" type="presParOf" srcId="{B873B79D-252E-4D0B-89B2-A02F1DA8CB9A}" destId="{59D1432C-EF82-4F4D-9601-06260365AFAC}" srcOrd="1" destOrd="0" presId="urn:microsoft.com/office/officeart/2005/8/layout/chevron2"/>
    <dgm:cxn modelId="{32704570-83C3-4CC4-B87C-A32AE70C335C}" type="presParOf" srcId="{505117B8-6314-4E6C-9A45-230F767BF091}" destId="{050D1852-2226-43AD-9698-A0C48478CFD4}" srcOrd="5" destOrd="0" presId="urn:microsoft.com/office/officeart/2005/8/layout/chevron2"/>
    <dgm:cxn modelId="{A4F46828-F610-4449-8FEF-90BCF0B4A900}" type="presParOf" srcId="{505117B8-6314-4E6C-9A45-230F767BF091}" destId="{877FBCC8-A24A-416F-BDCF-5B93E4D6B8BF}" srcOrd="6" destOrd="0" presId="urn:microsoft.com/office/officeart/2005/8/layout/chevron2"/>
    <dgm:cxn modelId="{94D73CE3-A68E-4F32-AC18-39DD386FDC14}" type="presParOf" srcId="{877FBCC8-A24A-416F-BDCF-5B93E4D6B8BF}" destId="{1E67DA4D-2D67-46C0-BAB2-AF4BD46C29F3}" srcOrd="0" destOrd="0" presId="urn:microsoft.com/office/officeart/2005/8/layout/chevron2"/>
    <dgm:cxn modelId="{94FB6C11-71BD-4CDE-BC6A-99FF899DE2CD}" type="presParOf" srcId="{877FBCC8-A24A-416F-BDCF-5B93E4D6B8BF}" destId="{51AFDC82-EEAB-45FF-AC96-7B3336C9F4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ED87D-5571-48F2-8F45-CDA9721E55E4}">
      <dsp:nvSpPr>
        <dsp:cNvPr id="0" name=""/>
        <dsp:cNvSpPr/>
      </dsp:nvSpPr>
      <dsp:spPr>
        <a:xfrm rot="5400000">
          <a:off x="-181813" y="183105"/>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45 minutes</a:t>
          </a:r>
        </a:p>
      </dsp:txBody>
      <dsp:txXfrm rot="-5400000">
        <a:off x="0" y="425523"/>
        <a:ext cx="848462" cy="363626"/>
      </dsp:txXfrm>
    </dsp:sp>
    <dsp:sp modelId="{93432212-1486-4CE6-9A5A-D0E28F2E682B}">
      <dsp:nvSpPr>
        <dsp:cNvPr id="0" name=""/>
        <dsp:cNvSpPr/>
      </dsp:nvSpPr>
      <dsp:spPr>
        <a:xfrm rot="5400000">
          <a:off x="1961398" y="-1111643"/>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a:ea typeface="+mn-ea"/>
              <a:cs typeface="+mn-cs"/>
            </a:rPr>
            <a:t>Resident and therapy team view a family therapy session behind one way mirror</a:t>
          </a:r>
        </a:p>
      </dsp:txBody>
      <dsp:txXfrm rot="-5400000">
        <a:off x="848462" y="39753"/>
        <a:ext cx="2975269" cy="710937"/>
      </dsp:txXfrm>
    </dsp:sp>
    <dsp:sp modelId="{6C51EF5B-2A5A-48CF-A7C3-F2CED53D3FA4}">
      <dsp:nvSpPr>
        <dsp:cNvPr id="0" name=""/>
        <dsp:cNvSpPr/>
      </dsp:nvSpPr>
      <dsp:spPr>
        <a:xfrm rot="5400000">
          <a:off x="-181813" y="1247934"/>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15 minutes</a:t>
          </a:r>
        </a:p>
      </dsp:txBody>
      <dsp:txXfrm rot="-5400000">
        <a:off x="0" y="1490352"/>
        <a:ext cx="848462" cy="363626"/>
      </dsp:txXfrm>
    </dsp:sp>
    <dsp:sp modelId="{065D6728-8CBE-42F9-9230-3CF479CA0B69}">
      <dsp:nvSpPr>
        <dsp:cNvPr id="0" name=""/>
        <dsp:cNvSpPr/>
      </dsp:nvSpPr>
      <dsp:spPr>
        <a:xfrm rot="5400000">
          <a:off x="1961398" y="-46814"/>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a:ea typeface="+mn-ea"/>
              <a:cs typeface="+mn-cs"/>
            </a:rPr>
            <a:t>Family/Therapist and team switch, where the family hears the resident and therapy team reflect on the case.</a:t>
          </a:r>
        </a:p>
      </dsp:txBody>
      <dsp:txXfrm rot="-5400000">
        <a:off x="848462" y="1104582"/>
        <a:ext cx="2975269" cy="710937"/>
      </dsp:txXfrm>
    </dsp:sp>
    <dsp:sp modelId="{4C7788FD-FAF9-406E-B71C-A59BAE7BEAE4}">
      <dsp:nvSpPr>
        <dsp:cNvPr id="0" name=""/>
        <dsp:cNvSpPr/>
      </dsp:nvSpPr>
      <dsp:spPr>
        <a:xfrm rot="5400000">
          <a:off x="-181813" y="2312763"/>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15 minutes</a:t>
          </a:r>
        </a:p>
      </dsp:txBody>
      <dsp:txXfrm rot="-5400000">
        <a:off x="0" y="2555181"/>
        <a:ext cx="848462" cy="363626"/>
      </dsp:txXfrm>
    </dsp:sp>
    <dsp:sp modelId="{59D1432C-EF82-4F4D-9601-06260365AFAC}">
      <dsp:nvSpPr>
        <dsp:cNvPr id="0" name=""/>
        <dsp:cNvSpPr/>
      </dsp:nvSpPr>
      <dsp:spPr>
        <a:xfrm rot="5400000">
          <a:off x="1961398" y="1018014"/>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a:ea typeface="+mn-ea"/>
              <a:cs typeface="+mn-cs"/>
            </a:rPr>
            <a:t>Family/therapist and team switch again, where the family reflections on the professional summaries, strengths and suggestions. </a:t>
          </a:r>
        </a:p>
      </dsp:txBody>
      <dsp:txXfrm rot="-5400000">
        <a:off x="848462" y="2169410"/>
        <a:ext cx="2975269" cy="710937"/>
      </dsp:txXfrm>
    </dsp:sp>
    <dsp:sp modelId="{1E67DA4D-2D67-46C0-BAB2-AF4BD46C29F3}">
      <dsp:nvSpPr>
        <dsp:cNvPr id="0" name=""/>
        <dsp:cNvSpPr/>
      </dsp:nvSpPr>
      <dsp:spPr>
        <a:xfrm rot="5400000">
          <a:off x="-181813" y="3377592"/>
          <a:ext cx="1212088" cy="848462"/>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solidFill>
                <a:sysClr val="window" lastClr="FFFFFF"/>
              </a:solidFill>
              <a:latin typeface="Calibri"/>
              <a:ea typeface="+mn-ea"/>
              <a:cs typeface="+mn-cs"/>
            </a:rPr>
            <a:t>15 minutes</a:t>
          </a:r>
        </a:p>
      </dsp:txBody>
      <dsp:txXfrm rot="-5400000">
        <a:off x="0" y="3620010"/>
        <a:ext cx="848462" cy="363626"/>
      </dsp:txXfrm>
    </dsp:sp>
    <dsp:sp modelId="{51AFDC82-EEAB-45FF-AC96-7B3336C9F4C6}">
      <dsp:nvSpPr>
        <dsp:cNvPr id="0" name=""/>
        <dsp:cNvSpPr/>
      </dsp:nvSpPr>
      <dsp:spPr>
        <a:xfrm rot="5400000">
          <a:off x="1961398" y="2082843"/>
          <a:ext cx="787857" cy="301372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Calibri"/>
              <a:ea typeface="+mn-ea"/>
              <a:cs typeface="+mn-cs"/>
            </a:rPr>
            <a:t>After patient leaves, the therapist, therapy team and resident process the session. The resident and therapy team give the therapist a session evaluation</a:t>
          </a:r>
        </a:p>
      </dsp:txBody>
      <dsp:txXfrm rot="-5400000">
        <a:off x="848462" y="3234239"/>
        <a:ext cx="2975269" cy="7109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10BF6-9A81-4001-BB5E-5319B232983F}" type="datetimeFigureOut">
              <a:rPr lang="en-US" smtClean="0"/>
              <a:t>9/26/2017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F9451-2BE4-4C8D-94D0-F61D0576EF05}" type="slidenum">
              <a:rPr lang="en-US" smtClean="0"/>
              <a:t>‹#›</a:t>
            </a:fld>
            <a:endParaRPr lang="en-US"/>
          </a:p>
        </p:txBody>
      </p:sp>
    </p:spTree>
    <p:extLst>
      <p:ext uri="{BB962C8B-B14F-4D97-AF65-F5344CB8AC3E}">
        <p14:creationId xmlns:p14="http://schemas.microsoft.com/office/powerpoint/2010/main" val="220387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F9451-2BE4-4C8D-94D0-F61D0576EF05}" type="slidenum">
              <a:rPr lang="en-US" smtClean="0"/>
              <a:t>1</a:t>
            </a:fld>
            <a:endParaRPr lang="en-US"/>
          </a:p>
        </p:txBody>
      </p:sp>
    </p:spTree>
    <p:extLst>
      <p:ext uri="{BB962C8B-B14F-4D97-AF65-F5344CB8AC3E}">
        <p14:creationId xmlns:p14="http://schemas.microsoft.com/office/powerpoint/2010/main" val="341581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F9451-2BE4-4C8D-94D0-F61D0576EF05}" type="slidenum">
              <a:rPr lang="en-US" smtClean="0"/>
              <a:t>2</a:t>
            </a:fld>
            <a:endParaRPr lang="en-US"/>
          </a:p>
        </p:txBody>
      </p:sp>
    </p:spTree>
    <p:extLst>
      <p:ext uri="{BB962C8B-B14F-4D97-AF65-F5344CB8AC3E}">
        <p14:creationId xmlns:p14="http://schemas.microsoft.com/office/powerpoint/2010/main" val="39375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F9451-2BE4-4C8D-94D0-F61D0576EF05}" type="slidenum">
              <a:rPr lang="en-US" smtClean="0"/>
              <a:t>3</a:t>
            </a:fld>
            <a:endParaRPr lang="en-US"/>
          </a:p>
        </p:txBody>
      </p:sp>
    </p:spTree>
    <p:extLst>
      <p:ext uri="{BB962C8B-B14F-4D97-AF65-F5344CB8AC3E}">
        <p14:creationId xmlns:p14="http://schemas.microsoft.com/office/powerpoint/2010/main" val="9646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F9451-2BE4-4C8D-94D0-F61D0576EF05}" type="slidenum">
              <a:rPr lang="en-US" smtClean="0"/>
              <a:t>9</a:t>
            </a:fld>
            <a:endParaRPr lang="en-US"/>
          </a:p>
        </p:txBody>
      </p:sp>
    </p:spTree>
    <p:extLst>
      <p:ext uri="{BB962C8B-B14F-4D97-AF65-F5344CB8AC3E}">
        <p14:creationId xmlns:p14="http://schemas.microsoft.com/office/powerpoint/2010/main" val="307250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9D475-3EB6-48F9-ABC6-817EE9D9B87A}" type="slidenum">
              <a:rPr lang="en-US" smtClean="0"/>
              <a:t>19</a:t>
            </a:fld>
            <a:endParaRPr lang="en-US"/>
          </a:p>
        </p:txBody>
      </p:sp>
    </p:spTree>
    <p:extLst>
      <p:ext uri="{BB962C8B-B14F-4D97-AF65-F5344CB8AC3E}">
        <p14:creationId xmlns:p14="http://schemas.microsoft.com/office/powerpoint/2010/main" val="214076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9D475-3EB6-48F9-ABC6-817EE9D9B87A}" type="slidenum">
              <a:rPr lang="en-US" smtClean="0"/>
              <a:t>20</a:t>
            </a:fld>
            <a:endParaRPr lang="en-US"/>
          </a:p>
        </p:txBody>
      </p:sp>
    </p:spTree>
    <p:extLst>
      <p:ext uri="{BB962C8B-B14F-4D97-AF65-F5344CB8AC3E}">
        <p14:creationId xmlns:p14="http://schemas.microsoft.com/office/powerpoint/2010/main" val="421846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9D475-3EB6-48F9-ABC6-817EE9D9B87A}" type="slidenum">
              <a:rPr lang="en-US" smtClean="0"/>
              <a:t>21</a:t>
            </a:fld>
            <a:endParaRPr lang="en-US"/>
          </a:p>
        </p:txBody>
      </p:sp>
    </p:spTree>
    <p:extLst>
      <p:ext uri="{BB962C8B-B14F-4D97-AF65-F5344CB8AC3E}">
        <p14:creationId xmlns:p14="http://schemas.microsoft.com/office/powerpoint/2010/main" val="2948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38</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Medical College of Wisconsin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8229600" cy="1470025"/>
          </a:xfrm>
        </p:spPr>
        <p:txBody>
          <a:bodyPr>
            <a:noAutofit/>
          </a:bodyPr>
          <a:lstStyle/>
          <a:p>
            <a:r>
              <a:rPr lang="en-US" sz="3600" dirty="0">
                <a:latin typeface="Andalus" panose="02020603050405020304" pitchFamily="18" charset="-78"/>
                <a:cs typeface="Andalus" panose="02020603050405020304" pitchFamily="18" charset="-78"/>
              </a:rPr>
              <a:t>Beyond the Identified Patient: From Family Medicine Resident into Systems Thinker</a:t>
            </a:r>
          </a:p>
        </p:txBody>
      </p:sp>
      <p:sp>
        <p:nvSpPr>
          <p:cNvPr id="3" name="Subtitle 2"/>
          <p:cNvSpPr>
            <a:spLocks noGrp="1"/>
          </p:cNvSpPr>
          <p:nvPr>
            <p:ph type="subTitle" idx="1"/>
          </p:nvPr>
        </p:nvSpPr>
        <p:spPr>
          <a:xfrm>
            <a:off x="381000" y="2971800"/>
            <a:ext cx="8534400" cy="3048000"/>
          </a:xfrm>
        </p:spPr>
        <p:txBody>
          <a:bodyPr>
            <a:normAutofit/>
          </a:bodyPr>
          <a:lstStyle/>
          <a:p>
            <a:r>
              <a:rPr lang="en-US" sz="2600" dirty="0">
                <a:solidFill>
                  <a:schemeClr val="tx1"/>
                </a:solidFill>
                <a:latin typeface="Andalus" panose="02020603050405020304" pitchFamily="18" charset="-78"/>
                <a:cs typeface="Andalus" panose="02020603050405020304" pitchFamily="18" charset="-78"/>
              </a:rPr>
              <a:t>Jay </a:t>
            </a:r>
            <a:r>
              <a:rPr lang="en-US" sz="2600" dirty="0" err="1">
                <a:solidFill>
                  <a:schemeClr val="tx1"/>
                </a:solidFill>
                <a:latin typeface="Andalus" panose="02020603050405020304" pitchFamily="18" charset="-78"/>
                <a:cs typeface="Andalus" panose="02020603050405020304" pitchFamily="18" charset="-78"/>
              </a:rPr>
              <a:t>Brieler</a:t>
            </a:r>
            <a:r>
              <a:rPr lang="en-US" sz="2600" dirty="0">
                <a:solidFill>
                  <a:schemeClr val="tx1"/>
                </a:solidFill>
                <a:latin typeface="Andalus" panose="02020603050405020304" pitchFamily="18" charset="-78"/>
                <a:cs typeface="Andalus" panose="02020603050405020304" pitchFamily="18" charset="-78"/>
              </a:rPr>
              <a:t>, MD</a:t>
            </a:r>
          </a:p>
          <a:p>
            <a:r>
              <a:rPr lang="en-US" sz="2600" dirty="0">
                <a:solidFill>
                  <a:schemeClr val="tx1"/>
                </a:solidFill>
                <a:latin typeface="Andalus" panose="02020603050405020304" pitchFamily="18" charset="-78"/>
                <a:cs typeface="Andalus" panose="02020603050405020304" pitchFamily="18" charset="-78"/>
              </a:rPr>
              <a:t>Max </a:t>
            </a:r>
            <a:r>
              <a:rPr lang="en-US" sz="2600" dirty="0" err="1">
                <a:solidFill>
                  <a:schemeClr val="tx1"/>
                </a:solidFill>
                <a:latin typeface="Andalus" panose="02020603050405020304" pitchFamily="18" charset="-78"/>
                <a:cs typeface="Andalus" panose="02020603050405020304" pitchFamily="18" charset="-78"/>
              </a:rPr>
              <a:t>Zubatsky</a:t>
            </a:r>
            <a:r>
              <a:rPr lang="en-US" sz="2600" dirty="0">
                <a:solidFill>
                  <a:schemeClr val="tx1"/>
                </a:solidFill>
                <a:latin typeface="Andalus" panose="02020603050405020304" pitchFamily="18" charset="-78"/>
                <a:cs typeface="Andalus" panose="02020603050405020304" pitchFamily="18" charset="-78"/>
              </a:rPr>
              <a:t>, PhD</a:t>
            </a:r>
          </a:p>
          <a:p>
            <a:r>
              <a:rPr lang="en-US" sz="2600" dirty="0">
                <a:solidFill>
                  <a:schemeClr val="tx1"/>
                </a:solidFill>
                <a:latin typeface="Andalus" panose="02020603050405020304" pitchFamily="18" charset="-78"/>
                <a:cs typeface="Andalus" panose="02020603050405020304" pitchFamily="18" charset="-78"/>
              </a:rPr>
              <a:t>Alicia Brooks, MD</a:t>
            </a:r>
          </a:p>
          <a:p>
            <a:r>
              <a:rPr lang="en-US" sz="2600" dirty="0">
                <a:solidFill>
                  <a:schemeClr val="tx1"/>
                </a:solidFill>
                <a:latin typeface="Andalus" panose="02020603050405020304" pitchFamily="18" charset="-78"/>
                <a:cs typeface="Andalus" panose="02020603050405020304" pitchFamily="18" charset="-78"/>
              </a:rPr>
              <a:t>Randy </a:t>
            </a:r>
            <a:r>
              <a:rPr lang="en-US" sz="2600" dirty="0" err="1">
                <a:solidFill>
                  <a:schemeClr val="tx1"/>
                </a:solidFill>
                <a:latin typeface="Andalus" panose="02020603050405020304" pitchFamily="18" charset="-78"/>
                <a:cs typeface="Andalus" panose="02020603050405020304" pitchFamily="18" charset="-78"/>
              </a:rPr>
              <a:t>Gallamore</a:t>
            </a:r>
            <a:r>
              <a:rPr lang="en-US" sz="2600" dirty="0">
                <a:solidFill>
                  <a:schemeClr val="tx1"/>
                </a:solidFill>
                <a:latin typeface="Andalus" panose="02020603050405020304" pitchFamily="18" charset="-78"/>
                <a:cs typeface="Andalus" panose="02020603050405020304" pitchFamily="18" charset="-78"/>
              </a:rPr>
              <a:t>, MA</a:t>
            </a:r>
          </a:p>
          <a:p>
            <a:endParaRPr lang="en-US" dirty="0">
              <a:solidFill>
                <a:schemeClr val="tx1"/>
              </a:solidFill>
              <a:latin typeface="Andalus" panose="02020603050405020304" pitchFamily="18" charset="-78"/>
              <a:cs typeface="Andalus" panose="02020603050405020304" pitchFamily="18" charset="-78"/>
            </a:endParaRPr>
          </a:p>
          <a:p>
            <a:r>
              <a:rPr lang="en-US" sz="2400" dirty="0">
                <a:solidFill>
                  <a:schemeClr val="tx1"/>
                </a:solidFill>
                <a:latin typeface="Andalus" panose="02020603050405020304" pitchFamily="18" charset="-78"/>
                <a:cs typeface="Andalus" panose="02020603050405020304" pitchFamily="18" charset="-78"/>
              </a:rPr>
              <a:t>Saint Louis University Family and Community Medicine</a:t>
            </a:r>
          </a:p>
        </p:txBody>
      </p:sp>
    </p:spTree>
    <p:extLst>
      <p:ext uri="{BB962C8B-B14F-4D97-AF65-F5344CB8AC3E}">
        <p14:creationId xmlns:p14="http://schemas.microsoft.com/office/powerpoint/2010/main" val="101185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C9047C-037C-49E5-9D7F-094B1CD9C191}"/>
              </a:ext>
            </a:extLst>
          </p:cNvPr>
          <p:cNvSpPr>
            <a:spLocks noGrp="1"/>
          </p:cNvSpPr>
          <p:nvPr>
            <p:ph type="title"/>
          </p:nvPr>
        </p:nvSpPr>
        <p:spPr>
          <a:xfrm>
            <a:off x="705062" y="1219200"/>
            <a:ext cx="7429499" cy="755294"/>
          </a:xfrm>
        </p:spPr>
        <p:txBody>
          <a:bodyPr>
            <a:noAutofit/>
          </a:bodyPr>
          <a:lstStyle/>
          <a:p>
            <a:pPr algn="ctr"/>
            <a:r>
              <a:rPr lang="en-US" sz="3200" dirty="0"/>
              <a:t>Psychotherapy Reflecting Teams</a:t>
            </a:r>
            <a:br>
              <a:rPr lang="en-US" sz="3200" dirty="0"/>
            </a:br>
            <a:r>
              <a:rPr lang="en-US" sz="3200" dirty="0"/>
              <a:t/>
            </a:r>
            <a:br>
              <a:rPr lang="en-US" sz="3200" dirty="0"/>
            </a:br>
            <a:r>
              <a:rPr lang="en-US" sz="2800" dirty="0"/>
              <a:t>Combining Narrative Medicine and Narrative Therapy Techniques</a:t>
            </a:r>
            <a:endParaRPr lang="en-US" sz="3200" dirty="0"/>
          </a:p>
        </p:txBody>
      </p:sp>
      <p:pic>
        <p:nvPicPr>
          <p:cNvPr id="4" name="Picture 3">
            <a:extLst>
              <a:ext uri="{FF2B5EF4-FFF2-40B4-BE49-F238E27FC236}">
                <a16:creationId xmlns="" xmlns:a16="http://schemas.microsoft.com/office/drawing/2014/main" id="{C5329CEE-EE0D-4A5A-BCE3-B92634D2E98F}"/>
              </a:ext>
            </a:extLst>
          </p:cNvPr>
          <p:cNvPicPr>
            <a:picLocks noChangeAspect="1"/>
          </p:cNvPicPr>
          <p:nvPr/>
        </p:nvPicPr>
        <p:blipFill>
          <a:blip r:embed="rId2"/>
          <a:stretch>
            <a:fillRect/>
          </a:stretch>
        </p:blipFill>
        <p:spPr>
          <a:xfrm>
            <a:off x="914400" y="2743200"/>
            <a:ext cx="2084644" cy="3086758"/>
          </a:xfrm>
          <a:prstGeom prst="rect">
            <a:avLst/>
          </a:prstGeom>
        </p:spPr>
      </p:pic>
      <p:pic>
        <p:nvPicPr>
          <p:cNvPr id="5" name="Picture 4">
            <a:extLst>
              <a:ext uri="{FF2B5EF4-FFF2-40B4-BE49-F238E27FC236}">
                <a16:creationId xmlns="" xmlns:a16="http://schemas.microsoft.com/office/drawing/2014/main" id="{8A7CBB88-EAEB-4929-A2F1-F2ED61879A3C}"/>
              </a:ext>
            </a:extLst>
          </p:cNvPr>
          <p:cNvPicPr>
            <a:picLocks noChangeAspect="1"/>
          </p:cNvPicPr>
          <p:nvPr/>
        </p:nvPicPr>
        <p:blipFill>
          <a:blip r:embed="rId3"/>
          <a:stretch>
            <a:fillRect/>
          </a:stretch>
        </p:blipFill>
        <p:spPr>
          <a:xfrm>
            <a:off x="6111639" y="2743200"/>
            <a:ext cx="2033555" cy="3046524"/>
          </a:xfrm>
          <a:prstGeom prst="rect">
            <a:avLst/>
          </a:prstGeom>
        </p:spPr>
      </p:pic>
      <p:pic>
        <p:nvPicPr>
          <p:cNvPr id="6" name="Picture 5">
            <a:extLst>
              <a:ext uri="{FF2B5EF4-FFF2-40B4-BE49-F238E27FC236}">
                <a16:creationId xmlns="" xmlns:a16="http://schemas.microsoft.com/office/drawing/2014/main" id="{6DAF56BA-99BF-4AE7-9231-AEA1B2933DF2}"/>
              </a:ext>
            </a:extLst>
          </p:cNvPr>
          <p:cNvPicPr>
            <a:picLocks noChangeAspect="1"/>
          </p:cNvPicPr>
          <p:nvPr/>
        </p:nvPicPr>
        <p:blipFill>
          <a:blip r:embed="rId4"/>
          <a:stretch>
            <a:fillRect/>
          </a:stretch>
        </p:blipFill>
        <p:spPr>
          <a:xfrm>
            <a:off x="3581032" y="2915928"/>
            <a:ext cx="1727178" cy="2741301"/>
          </a:xfrm>
          <a:prstGeom prst="rect">
            <a:avLst/>
          </a:prstGeom>
        </p:spPr>
      </p:pic>
    </p:spTree>
    <p:extLst>
      <p:ext uri="{BB962C8B-B14F-4D97-AF65-F5344CB8AC3E}">
        <p14:creationId xmlns:p14="http://schemas.microsoft.com/office/powerpoint/2010/main" val="2647538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latin typeface="Andalus" panose="02020603050405020304" pitchFamily="18" charset="-78"/>
                <a:cs typeface="Andalus" panose="02020603050405020304" pitchFamily="18" charset="-78"/>
              </a:rPr>
              <a:t>Reflecting Teams</a:t>
            </a:r>
          </a:p>
        </p:txBody>
      </p:sp>
      <p:graphicFrame>
        <p:nvGraphicFramePr>
          <p:cNvPr id="5" name="Diagram 4"/>
          <p:cNvGraphicFramePr/>
          <p:nvPr>
            <p:extLst>
              <p:ext uri="{D42A27DB-BD31-4B8C-83A1-F6EECF244321}">
                <p14:modId xmlns:p14="http://schemas.microsoft.com/office/powerpoint/2010/main" val="1495203628"/>
              </p:ext>
            </p:extLst>
          </p:nvPr>
        </p:nvGraphicFramePr>
        <p:xfrm>
          <a:off x="868309" y="1676400"/>
          <a:ext cx="3862192" cy="4409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 xmlns:a16="http://schemas.microsoft.com/office/drawing/2014/main" id="{C97CBDC2-1BE7-4029-9F58-E04FAFFF4423}"/>
              </a:ext>
            </a:extLst>
          </p:cNvPr>
          <p:cNvPicPr>
            <a:picLocks noChangeAspect="1"/>
          </p:cNvPicPr>
          <p:nvPr/>
        </p:nvPicPr>
        <p:blipFill>
          <a:blip r:embed="rId7"/>
          <a:stretch>
            <a:fillRect/>
          </a:stretch>
        </p:blipFill>
        <p:spPr>
          <a:xfrm>
            <a:off x="5105400" y="2438400"/>
            <a:ext cx="3766034" cy="2374532"/>
          </a:xfrm>
          <a:prstGeom prst="rect">
            <a:avLst/>
          </a:prstGeom>
        </p:spPr>
      </p:pic>
    </p:spTree>
    <p:extLst>
      <p:ext uri="{BB962C8B-B14F-4D97-AF65-F5344CB8AC3E}">
        <p14:creationId xmlns:p14="http://schemas.microsoft.com/office/powerpoint/2010/main" val="3920855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BB649BD-2D5C-4FF2-BCBD-DDD002F68CEC}"/>
              </a:ext>
            </a:extLst>
          </p:cNvPr>
          <p:cNvPicPr>
            <a:picLocks noChangeAspect="1"/>
          </p:cNvPicPr>
          <p:nvPr/>
        </p:nvPicPr>
        <p:blipFill>
          <a:blip r:embed="rId2"/>
          <a:stretch>
            <a:fillRect/>
          </a:stretch>
        </p:blipFill>
        <p:spPr>
          <a:xfrm>
            <a:off x="4506164" y="1993393"/>
            <a:ext cx="4229329" cy="2819552"/>
          </a:xfrm>
          <a:prstGeom prst="rect">
            <a:avLst/>
          </a:prstGeom>
        </p:spPr>
      </p:pic>
      <p:sp>
        <p:nvSpPr>
          <p:cNvPr id="5" name="TextBox 4">
            <a:extLst>
              <a:ext uri="{FF2B5EF4-FFF2-40B4-BE49-F238E27FC236}">
                <a16:creationId xmlns="" xmlns:a16="http://schemas.microsoft.com/office/drawing/2014/main" id="{2DA69A30-8578-453E-A811-AEE87784584C}"/>
              </a:ext>
            </a:extLst>
          </p:cNvPr>
          <p:cNvSpPr txBox="1"/>
          <p:nvPr/>
        </p:nvSpPr>
        <p:spPr>
          <a:xfrm>
            <a:off x="457200" y="1418010"/>
            <a:ext cx="3725266" cy="3970318"/>
          </a:xfrm>
          <a:prstGeom prst="rect">
            <a:avLst/>
          </a:prstGeom>
          <a:noFill/>
        </p:spPr>
        <p:txBody>
          <a:bodyPr wrap="square" rtlCol="0">
            <a:spAutoFit/>
          </a:bodyPr>
          <a:lstStyle/>
          <a:p>
            <a:r>
              <a:rPr lang="en-US" b="1" dirty="0"/>
              <a:t>Residents attend at least two psychotherapy reflecting teams on their behavioral health month.  The goal is to:</a:t>
            </a:r>
          </a:p>
          <a:p>
            <a:endParaRPr lang="en-US" b="1" dirty="0"/>
          </a:p>
          <a:p>
            <a:pPr marL="257175" indent="-257175">
              <a:buAutoNum type="arabicPeriod"/>
            </a:pPr>
            <a:r>
              <a:rPr lang="en-US" b="1" dirty="0"/>
              <a:t>Increase their expansion of counseling skills with a couple or family</a:t>
            </a:r>
          </a:p>
          <a:p>
            <a:pPr marL="257175" indent="-257175">
              <a:buAutoNum type="arabicPeriod"/>
            </a:pPr>
            <a:endParaRPr lang="en-US" b="1" dirty="0"/>
          </a:p>
          <a:p>
            <a:pPr marL="257175" indent="-257175">
              <a:buAutoNum type="arabicPeriod"/>
            </a:pPr>
            <a:r>
              <a:rPr lang="en-US" b="1" dirty="0"/>
              <a:t>View problems from a biopsychosocial </a:t>
            </a:r>
            <a:r>
              <a:rPr lang="en-US" b="1" dirty="0" smtClean="0"/>
              <a:t>perspective</a:t>
            </a:r>
            <a:endParaRPr lang="en-US" b="1" dirty="0"/>
          </a:p>
          <a:p>
            <a:pPr marL="257175" indent="-257175">
              <a:buAutoNum type="arabicPeriod"/>
            </a:pPr>
            <a:endParaRPr lang="en-US" b="1" dirty="0"/>
          </a:p>
          <a:p>
            <a:pPr marL="257175" indent="-257175">
              <a:buAutoNum type="arabicPeriod"/>
            </a:pPr>
            <a:r>
              <a:rPr lang="en-US" b="1" dirty="0"/>
              <a:t>Offer feedback to families that is strength-focused</a:t>
            </a:r>
          </a:p>
        </p:txBody>
      </p:sp>
    </p:spTree>
    <p:extLst>
      <p:ext uri="{BB962C8B-B14F-4D97-AF65-F5344CB8AC3E}">
        <p14:creationId xmlns:p14="http://schemas.microsoft.com/office/powerpoint/2010/main" val="3281922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F1762D-2AE6-4D88-B8C2-17BC271C2286}"/>
              </a:ext>
            </a:extLst>
          </p:cNvPr>
          <p:cNvSpPr>
            <a:spLocks noGrp="1"/>
          </p:cNvSpPr>
          <p:nvPr>
            <p:ph type="title"/>
          </p:nvPr>
        </p:nvSpPr>
        <p:spPr>
          <a:xfrm>
            <a:off x="304800" y="990600"/>
            <a:ext cx="8229600" cy="1143000"/>
          </a:xfrm>
        </p:spPr>
        <p:txBody>
          <a:bodyPr>
            <a:normAutofit fontScale="90000"/>
          </a:bodyPr>
          <a:lstStyle/>
          <a:p>
            <a:r>
              <a:rPr lang="en-US" dirty="0"/>
              <a:t>An interesting thing happen along the way to the clinic.</a:t>
            </a:r>
          </a:p>
        </p:txBody>
      </p:sp>
      <p:pic>
        <p:nvPicPr>
          <p:cNvPr id="4" name="Content Placeholder 3">
            <a:extLst>
              <a:ext uri="{FF2B5EF4-FFF2-40B4-BE49-F238E27FC236}">
                <a16:creationId xmlns="" xmlns:a16="http://schemas.microsoft.com/office/drawing/2014/main" id="{F9D3A19B-464C-433C-94FE-4B3F3AF030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2743200"/>
            <a:ext cx="971897" cy="2392363"/>
          </a:xfrm>
          <a:prstGeom prst="rect">
            <a:avLst/>
          </a:prstGeom>
        </p:spPr>
      </p:pic>
      <p:pic>
        <p:nvPicPr>
          <p:cNvPr id="5" name="Content Placeholder 4">
            <a:extLst>
              <a:ext uri="{FF2B5EF4-FFF2-40B4-BE49-F238E27FC236}">
                <a16:creationId xmlns="" xmlns:a16="http://schemas.microsoft.com/office/drawing/2014/main" id="{98246A08-6823-4A73-9CFF-03B5A5E4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286000"/>
            <a:ext cx="2775005" cy="2200182"/>
          </a:xfrm>
          <a:prstGeom prst="rect">
            <a:avLst/>
          </a:prstGeom>
        </p:spPr>
      </p:pic>
    </p:spTree>
    <p:extLst>
      <p:ext uri="{BB962C8B-B14F-4D97-AF65-F5344CB8AC3E}">
        <p14:creationId xmlns:p14="http://schemas.microsoft.com/office/powerpoint/2010/main" val="131410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A663A-7290-4C4B-AE3B-518B258193F5}"/>
              </a:ext>
            </a:extLst>
          </p:cNvPr>
          <p:cNvSpPr>
            <a:spLocks noGrp="1"/>
          </p:cNvSpPr>
          <p:nvPr>
            <p:ph type="title"/>
          </p:nvPr>
        </p:nvSpPr>
        <p:spPr>
          <a:xfrm>
            <a:off x="228600" y="914400"/>
            <a:ext cx="6324600" cy="533400"/>
          </a:xfrm>
        </p:spPr>
        <p:txBody>
          <a:bodyPr>
            <a:normAutofit fontScale="90000"/>
          </a:bodyPr>
          <a:lstStyle/>
          <a:p>
            <a:r>
              <a:rPr lang="en-US" dirty="0">
                <a:solidFill>
                  <a:schemeClr val="tx2"/>
                </a:solidFill>
              </a:rPr>
              <a:t>Seriously, lets be honest</a:t>
            </a:r>
            <a:endParaRPr lang="en-US" dirty="0"/>
          </a:p>
        </p:txBody>
      </p:sp>
      <p:pic>
        <p:nvPicPr>
          <p:cNvPr id="4" name="Content Placeholder 3">
            <a:extLst>
              <a:ext uri="{FF2B5EF4-FFF2-40B4-BE49-F238E27FC236}">
                <a16:creationId xmlns="" xmlns:a16="http://schemas.microsoft.com/office/drawing/2014/main" id="{6DF0A3E3-4B67-4AC2-A023-56D0A2FF5B69}"/>
              </a:ext>
            </a:extLst>
          </p:cNvPr>
          <p:cNvPicPr>
            <a:picLocks noGrp="1" noChangeAspect="1"/>
          </p:cNvPicPr>
          <p:nvPr>
            <p:ph idx="1"/>
          </p:nvPr>
        </p:nvPicPr>
        <p:blipFill>
          <a:blip r:embed="rId2"/>
          <a:stretch>
            <a:fillRect/>
          </a:stretch>
        </p:blipFill>
        <p:spPr>
          <a:xfrm>
            <a:off x="228600" y="1981201"/>
            <a:ext cx="3172844" cy="1981200"/>
          </a:xfrm>
          <a:prstGeom prst="rect">
            <a:avLst/>
          </a:prstGeom>
        </p:spPr>
      </p:pic>
      <p:sp>
        <p:nvSpPr>
          <p:cNvPr id="5" name="Rectangle 4">
            <a:extLst>
              <a:ext uri="{FF2B5EF4-FFF2-40B4-BE49-F238E27FC236}">
                <a16:creationId xmlns="" xmlns:a16="http://schemas.microsoft.com/office/drawing/2014/main" id="{7539B92B-9FD2-4BB3-8C8F-AEBB6CD87BDB}"/>
              </a:ext>
            </a:extLst>
          </p:cNvPr>
          <p:cNvSpPr/>
          <p:nvPr/>
        </p:nvSpPr>
        <p:spPr>
          <a:xfrm>
            <a:off x="3581400" y="1981201"/>
            <a:ext cx="4572000" cy="1477328"/>
          </a:xfrm>
          <a:prstGeom prst="rect">
            <a:avLst/>
          </a:prstGeom>
        </p:spPr>
        <p:txBody>
          <a:bodyPr>
            <a:spAutoFit/>
          </a:bodyPr>
          <a:lstStyle/>
          <a:p>
            <a:r>
              <a:rPr lang="en-US" dirty="0">
                <a:solidFill>
                  <a:schemeClr val="tx2"/>
                </a:solidFill>
              </a:rPr>
              <a:t>Most of us have all heard the terms: “Integrated Care”, “Behavioral Health Consultants, “Behavioral Health Providers”, “Mental Healthcare Providers” and “Medical Family Therapy”. </a:t>
            </a:r>
          </a:p>
        </p:txBody>
      </p:sp>
      <p:sp>
        <p:nvSpPr>
          <p:cNvPr id="6" name="Rectangle 5">
            <a:extLst>
              <a:ext uri="{FF2B5EF4-FFF2-40B4-BE49-F238E27FC236}">
                <a16:creationId xmlns="" xmlns:a16="http://schemas.microsoft.com/office/drawing/2014/main" id="{9788EFFD-50FE-41B7-B137-97AFB8E1B5DD}"/>
              </a:ext>
            </a:extLst>
          </p:cNvPr>
          <p:cNvSpPr/>
          <p:nvPr/>
        </p:nvSpPr>
        <p:spPr>
          <a:xfrm>
            <a:off x="3603171" y="3639235"/>
            <a:ext cx="4572000" cy="646331"/>
          </a:xfrm>
          <a:prstGeom prst="rect">
            <a:avLst/>
          </a:prstGeom>
        </p:spPr>
        <p:txBody>
          <a:bodyPr>
            <a:spAutoFit/>
          </a:bodyPr>
          <a:lstStyle/>
          <a:p>
            <a:r>
              <a:rPr lang="en-US" dirty="0">
                <a:solidFill>
                  <a:schemeClr val="tx2"/>
                </a:solidFill>
              </a:rPr>
              <a:t>Yet, we all have our own ideas what those terms mean. </a:t>
            </a:r>
          </a:p>
        </p:txBody>
      </p:sp>
      <p:sp>
        <p:nvSpPr>
          <p:cNvPr id="7" name="Rectangle 6">
            <a:extLst>
              <a:ext uri="{FF2B5EF4-FFF2-40B4-BE49-F238E27FC236}">
                <a16:creationId xmlns="" xmlns:a16="http://schemas.microsoft.com/office/drawing/2014/main" id="{9F4C69B5-EA1C-42F2-9491-7451DC2E7D69}"/>
              </a:ext>
            </a:extLst>
          </p:cNvPr>
          <p:cNvSpPr/>
          <p:nvPr/>
        </p:nvSpPr>
        <p:spPr>
          <a:xfrm>
            <a:off x="2057400" y="4495802"/>
            <a:ext cx="4572000" cy="1200329"/>
          </a:xfrm>
          <a:prstGeom prst="rect">
            <a:avLst/>
          </a:prstGeom>
        </p:spPr>
        <p:txBody>
          <a:bodyPr>
            <a:spAutoFit/>
          </a:bodyPr>
          <a:lstStyle/>
          <a:p>
            <a:r>
              <a:rPr lang="en-US" dirty="0">
                <a:solidFill>
                  <a:schemeClr val="tx2"/>
                </a:solidFill>
              </a:rPr>
              <a:t>Entering into my first medical care setting, I realized that my perceived definition of integrated care was about to be challenged and recreated. </a:t>
            </a:r>
          </a:p>
        </p:txBody>
      </p:sp>
    </p:spTree>
    <p:extLst>
      <p:ext uri="{BB962C8B-B14F-4D97-AF65-F5344CB8AC3E}">
        <p14:creationId xmlns:p14="http://schemas.microsoft.com/office/powerpoint/2010/main" val="370324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A5621-0BCB-4CF1-8087-0BF141FBCAC0}"/>
              </a:ext>
            </a:extLst>
          </p:cNvPr>
          <p:cNvSpPr>
            <a:spLocks noGrp="1"/>
          </p:cNvSpPr>
          <p:nvPr>
            <p:ph type="title"/>
          </p:nvPr>
        </p:nvSpPr>
        <p:spPr>
          <a:xfrm>
            <a:off x="381000" y="1150775"/>
            <a:ext cx="8229600" cy="381000"/>
          </a:xfrm>
        </p:spPr>
        <p:txBody>
          <a:bodyPr>
            <a:normAutofit fontScale="90000"/>
          </a:bodyPr>
          <a:lstStyle/>
          <a:p>
            <a:r>
              <a:rPr lang="en-US" dirty="0">
                <a:solidFill>
                  <a:schemeClr val="tx2"/>
                </a:solidFill>
              </a:rPr>
              <a:t>Integration of Care</a:t>
            </a:r>
            <a:br>
              <a:rPr lang="en-US" dirty="0">
                <a:solidFill>
                  <a:schemeClr val="tx2"/>
                </a:solidFill>
              </a:rPr>
            </a:br>
            <a:endParaRPr lang="en-US" dirty="0"/>
          </a:p>
        </p:txBody>
      </p:sp>
      <p:pic>
        <p:nvPicPr>
          <p:cNvPr id="4" name="Picture 3">
            <a:extLst>
              <a:ext uri="{FF2B5EF4-FFF2-40B4-BE49-F238E27FC236}">
                <a16:creationId xmlns="" xmlns:a16="http://schemas.microsoft.com/office/drawing/2014/main" id="{2E86E225-8A89-4C69-9B22-BC3D81DE4146}"/>
              </a:ext>
            </a:extLst>
          </p:cNvPr>
          <p:cNvPicPr>
            <a:picLocks noChangeAspect="1"/>
          </p:cNvPicPr>
          <p:nvPr/>
        </p:nvPicPr>
        <p:blipFill>
          <a:blip r:embed="rId2"/>
          <a:stretch>
            <a:fillRect/>
          </a:stretch>
        </p:blipFill>
        <p:spPr>
          <a:xfrm>
            <a:off x="2590800" y="1531775"/>
            <a:ext cx="3718961" cy="2923219"/>
          </a:xfrm>
          <a:prstGeom prst="rect">
            <a:avLst/>
          </a:prstGeom>
        </p:spPr>
      </p:pic>
      <p:sp>
        <p:nvSpPr>
          <p:cNvPr id="5" name="Rectangle 4">
            <a:extLst>
              <a:ext uri="{FF2B5EF4-FFF2-40B4-BE49-F238E27FC236}">
                <a16:creationId xmlns="" xmlns:a16="http://schemas.microsoft.com/office/drawing/2014/main" id="{64E9F1D9-40CE-4233-AED6-130C90277787}"/>
              </a:ext>
            </a:extLst>
          </p:cNvPr>
          <p:cNvSpPr/>
          <p:nvPr/>
        </p:nvSpPr>
        <p:spPr>
          <a:xfrm>
            <a:off x="32657" y="1531775"/>
            <a:ext cx="2362200" cy="2585323"/>
          </a:xfrm>
          <a:prstGeom prst="rect">
            <a:avLst/>
          </a:prstGeom>
        </p:spPr>
        <p:txBody>
          <a:bodyPr wrap="square">
            <a:spAutoFit/>
          </a:bodyPr>
          <a:lstStyle/>
          <a:p>
            <a:r>
              <a:rPr lang="en-US" dirty="0">
                <a:solidFill>
                  <a:schemeClr val="tx2"/>
                </a:solidFill>
              </a:rPr>
              <a:t>Mental Health: Assessing the emotive state of a patient.</a:t>
            </a:r>
          </a:p>
          <a:p>
            <a:endParaRPr lang="en-US" dirty="0">
              <a:solidFill>
                <a:schemeClr val="tx2"/>
              </a:solidFill>
            </a:endParaRPr>
          </a:p>
          <a:p>
            <a:r>
              <a:rPr lang="en-US" dirty="0">
                <a:solidFill>
                  <a:schemeClr val="tx2"/>
                </a:solidFill>
              </a:rPr>
              <a:t>Being mindful of the belief that emotions are learned behaviors when encountering a situation.</a:t>
            </a:r>
          </a:p>
        </p:txBody>
      </p:sp>
      <p:sp>
        <p:nvSpPr>
          <p:cNvPr id="6" name="Rectangle 5">
            <a:extLst>
              <a:ext uri="{FF2B5EF4-FFF2-40B4-BE49-F238E27FC236}">
                <a16:creationId xmlns="" xmlns:a16="http://schemas.microsoft.com/office/drawing/2014/main" id="{D3639840-7CA6-4983-8948-6070C3B959AA}"/>
              </a:ext>
            </a:extLst>
          </p:cNvPr>
          <p:cNvSpPr/>
          <p:nvPr/>
        </p:nvSpPr>
        <p:spPr>
          <a:xfrm>
            <a:off x="6521255" y="1393276"/>
            <a:ext cx="2362200" cy="2862322"/>
          </a:xfrm>
          <a:prstGeom prst="rect">
            <a:avLst/>
          </a:prstGeom>
        </p:spPr>
        <p:txBody>
          <a:bodyPr wrap="square">
            <a:spAutoFit/>
          </a:bodyPr>
          <a:lstStyle/>
          <a:p>
            <a:r>
              <a:rPr lang="en-US" dirty="0">
                <a:solidFill>
                  <a:schemeClr val="tx2"/>
                </a:solidFill>
              </a:rPr>
              <a:t>Behavioral Health: Assessing the types of actions, thoughts and communication styles that a patient uses to manage day to day living, especially those behaviors that hinder the patient’s well-being </a:t>
            </a:r>
          </a:p>
        </p:txBody>
      </p:sp>
    </p:spTree>
    <p:extLst>
      <p:ext uri="{BB962C8B-B14F-4D97-AF65-F5344CB8AC3E}">
        <p14:creationId xmlns:p14="http://schemas.microsoft.com/office/powerpoint/2010/main" val="350645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B61DA2-C2FB-4E9C-8789-0FA27696DE47}"/>
              </a:ext>
            </a:extLst>
          </p:cNvPr>
          <p:cNvSpPr>
            <a:spLocks noGrp="1"/>
          </p:cNvSpPr>
          <p:nvPr>
            <p:ph type="title"/>
          </p:nvPr>
        </p:nvSpPr>
        <p:spPr>
          <a:xfrm>
            <a:off x="1143000" y="685800"/>
            <a:ext cx="6781800" cy="762000"/>
          </a:xfrm>
        </p:spPr>
        <p:txBody>
          <a:bodyPr>
            <a:normAutofit/>
          </a:bodyPr>
          <a:lstStyle/>
          <a:p>
            <a:r>
              <a:rPr lang="en-US" dirty="0"/>
              <a:t>Genograms:</a:t>
            </a:r>
          </a:p>
        </p:txBody>
      </p:sp>
      <p:sp>
        <p:nvSpPr>
          <p:cNvPr id="4" name="Rectangle 3">
            <a:extLst>
              <a:ext uri="{FF2B5EF4-FFF2-40B4-BE49-F238E27FC236}">
                <a16:creationId xmlns="" xmlns:a16="http://schemas.microsoft.com/office/drawing/2014/main" id="{D05B780F-23F2-407F-BE76-52CFC73222BE}"/>
              </a:ext>
            </a:extLst>
          </p:cNvPr>
          <p:cNvSpPr/>
          <p:nvPr/>
        </p:nvSpPr>
        <p:spPr>
          <a:xfrm>
            <a:off x="762000" y="1720840"/>
            <a:ext cx="7848600" cy="3139321"/>
          </a:xfrm>
          <a:prstGeom prst="rect">
            <a:avLst/>
          </a:prstGeom>
        </p:spPr>
        <p:txBody>
          <a:bodyPr wrap="square">
            <a:spAutoFit/>
          </a:bodyPr>
          <a:lstStyle/>
          <a:p>
            <a:r>
              <a:rPr lang="en-US" dirty="0">
                <a:solidFill>
                  <a:schemeClr val="tx2"/>
                </a:solidFill>
              </a:rPr>
              <a:t>Presents a historical perspective on familial behaviors the either empowers or hinders healthy choice habits (Environment)</a:t>
            </a:r>
          </a:p>
          <a:p>
            <a:endParaRPr lang="en-US" dirty="0">
              <a:solidFill>
                <a:schemeClr val="tx2"/>
              </a:solidFill>
            </a:endParaRPr>
          </a:p>
          <a:p>
            <a:r>
              <a:rPr lang="en-US" dirty="0">
                <a:solidFill>
                  <a:schemeClr val="tx2"/>
                </a:solidFill>
              </a:rPr>
              <a:t>Helps determine learned behaviors of community in which the patient has developed patterns.  </a:t>
            </a:r>
          </a:p>
          <a:p>
            <a:endParaRPr lang="en-US" dirty="0">
              <a:solidFill>
                <a:schemeClr val="tx2"/>
              </a:solidFill>
            </a:endParaRPr>
          </a:p>
          <a:p>
            <a:r>
              <a:rPr lang="en-US" dirty="0">
                <a:solidFill>
                  <a:schemeClr val="tx2"/>
                </a:solidFill>
              </a:rPr>
              <a:t>Accesses events that a patient has encounters which have influenced past and present day health decisions. (Constraints)</a:t>
            </a:r>
          </a:p>
          <a:p>
            <a:endParaRPr lang="en-US" dirty="0">
              <a:solidFill>
                <a:schemeClr val="tx2"/>
              </a:solidFill>
            </a:endParaRPr>
          </a:p>
          <a:p>
            <a:r>
              <a:rPr lang="en-US" dirty="0">
                <a:solidFill>
                  <a:schemeClr val="tx2"/>
                </a:solidFill>
              </a:rPr>
              <a:t>Challenges and empowers the patient’s decision making that is based on their values. (Agency)</a:t>
            </a:r>
          </a:p>
        </p:txBody>
      </p:sp>
    </p:spTree>
    <p:extLst>
      <p:ext uri="{BB962C8B-B14F-4D97-AF65-F5344CB8AC3E}">
        <p14:creationId xmlns:p14="http://schemas.microsoft.com/office/powerpoint/2010/main" val="117617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10D6B9F-D626-4CA7-A1FC-8769E485A862}"/>
              </a:ext>
            </a:extLst>
          </p:cNvPr>
          <p:cNvPicPr>
            <a:picLocks noChangeAspect="1"/>
          </p:cNvPicPr>
          <p:nvPr/>
        </p:nvPicPr>
        <p:blipFill>
          <a:blip r:embed="rId2"/>
          <a:stretch>
            <a:fillRect/>
          </a:stretch>
        </p:blipFill>
        <p:spPr>
          <a:xfrm>
            <a:off x="914400" y="838200"/>
            <a:ext cx="2925538" cy="1932547"/>
          </a:xfrm>
          <a:prstGeom prst="rect">
            <a:avLst/>
          </a:prstGeom>
        </p:spPr>
      </p:pic>
      <p:pic>
        <p:nvPicPr>
          <p:cNvPr id="5" name="Picture 4">
            <a:extLst>
              <a:ext uri="{FF2B5EF4-FFF2-40B4-BE49-F238E27FC236}">
                <a16:creationId xmlns="" xmlns:a16="http://schemas.microsoft.com/office/drawing/2014/main" id="{2238F48C-AF1D-4229-9EC4-07691C6FFD03}"/>
              </a:ext>
            </a:extLst>
          </p:cNvPr>
          <p:cNvPicPr>
            <a:picLocks noChangeAspect="1"/>
          </p:cNvPicPr>
          <p:nvPr/>
        </p:nvPicPr>
        <p:blipFill>
          <a:blip r:embed="rId3"/>
          <a:stretch>
            <a:fillRect/>
          </a:stretch>
        </p:blipFill>
        <p:spPr>
          <a:xfrm>
            <a:off x="5334000" y="838200"/>
            <a:ext cx="2925538" cy="1932547"/>
          </a:xfrm>
          <a:prstGeom prst="rect">
            <a:avLst/>
          </a:prstGeom>
        </p:spPr>
      </p:pic>
      <p:sp>
        <p:nvSpPr>
          <p:cNvPr id="6" name="Rectangle 5">
            <a:extLst>
              <a:ext uri="{FF2B5EF4-FFF2-40B4-BE49-F238E27FC236}">
                <a16:creationId xmlns="" xmlns:a16="http://schemas.microsoft.com/office/drawing/2014/main" id="{125689CA-39B4-417C-900D-0749CE74A306}"/>
              </a:ext>
            </a:extLst>
          </p:cNvPr>
          <p:cNvSpPr/>
          <p:nvPr/>
        </p:nvSpPr>
        <p:spPr>
          <a:xfrm>
            <a:off x="914400" y="3124200"/>
            <a:ext cx="3077938" cy="1200329"/>
          </a:xfrm>
          <a:prstGeom prst="rect">
            <a:avLst/>
          </a:prstGeom>
        </p:spPr>
        <p:txBody>
          <a:bodyPr wrap="square">
            <a:spAutoFit/>
          </a:bodyPr>
          <a:lstStyle/>
          <a:p>
            <a:r>
              <a:rPr lang="en-US" dirty="0"/>
              <a:t>MJ – Single Father, Mid 30’s, Former athlete, Presenting concern: Broken Hand and “Lost Days” from blackouts</a:t>
            </a:r>
          </a:p>
        </p:txBody>
      </p:sp>
      <p:sp>
        <p:nvSpPr>
          <p:cNvPr id="7" name="Rectangle 6">
            <a:extLst>
              <a:ext uri="{FF2B5EF4-FFF2-40B4-BE49-F238E27FC236}">
                <a16:creationId xmlns="" xmlns:a16="http://schemas.microsoft.com/office/drawing/2014/main" id="{6E8D00C3-6DFB-49F9-BB40-9A0968D94ED3}"/>
              </a:ext>
            </a:extLst>
          </p:cNvPr>
          <p:cNvSpPr/>
          <p:nvPr/>
        </p:nvSpPr>
        <p:spPr>
          <a:xfrm>
            <a:off x="5334001" y="3124200"/>
            <a:ext cx="2925538" cy="1754326"/>
          </a:xfrm>
          <a:prstGeom prst="rect">
            <a:avLst/>
          </a:prstGeom>
        </p:spPr>
        <p:txBody>
          <a:bodyPr wrap="square">
            <a:spAutoFit/>
          </a:bodyPr>
          <a:lstStyle/>
          <a:p>
            <a:r>
              <a:rPr lang="en-US" dirty="0"/>
              <a:t>AC – Single female, Mid 40’s, Successful business woman, Presenting concern: Fatty Liver, Suffers from seizures, and recovering from substance abuse</a:t>
            </a:r>
          </a:p>
        </p:txBody>
      </p:sp>
    </p:spTree>
    <p:extLst>
      <p:ext uri="{BB962C8B-B14F-4D97-AF65-F5344CB8AC3E}">
        <p14:creationId xmlns:p14="http://schemas.microsoft.com/office/powerpoint/2010/main" val="425790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F43B0A3-2488-4890-AC4D-F40324CA2E6F}"/>
              </a:ext>
            </a:extLst>
          </p:cNvPr>
          <p:cNvSpPr/>
          <p:nvPr/>
        </p:nvSpPr>
        <p:spPr>
          <a:xfrm>
            <a:off x="489857" y="1219200"/>
            <a:ext cx="4158343" cy="923330"/>
          </a:xfrm>
          <a:prstGeom prst="rect">
            <a:avLst/>
          </a:prstGeom>
        </p:spPr>
        <p:txBody>
          <a:bodyPr wrap="square">
            <a:spAutoFit/>
          </a:bodyPr>
          <a:lstStyle/>
          <a:p>
            <a:r>
              <a:rPr lang="en-US" dirty="0">
                <a:solidFill>
                  <a:schemeClr val="tx2"/>
                </a:solidFill>
              </a:rPr>
              <a:t>As a integrated healthcare provider, my own biases and understanding has developed in the following ways:</a:t>
            </a:r>
          </a:p>
        </p:txBody>
      </p:sp>
      <p:sp>
        <p:nvSpPr>
          <p:cNvPr id="6" name="Rectangle 5">
            <a:extLst>
              <a:ext uri="{FF2B5EF4-FFF2-40B4-BE49-F238E27FC236}">
                <a16:creationId xmlns="" xmlns:a16="http://schemas.microsoft.com/office/drawing/2014/main" id="{E4D6FD57-F5F9-47A9-BE40-B09DF2CB0352}"/>
              </a:ext>
            </a:extLst>
          </p:cNvPr>
          <p:cNvSpPr/>
          <p:nvPr/>
        </p:nvSpPr>
        <p:spPr>
          <a:xfrm>
            <a:off x="480526" y="2286000"/>
            <a:ext cx="4343400" cy="923330"/>
          </a:xfrm>
          <a:prstGeom prst="rect">
            <a:avLst/>
          </a:prstGeom>
        </p:spPr>
        <p:txBody>
          <a:bodyPr wrap="square">
            <a:spAutoFit/>
          </a:bodyPr>
          <a:lstStyle/>
          <a:p>
            <a:r>
              <a:rPr lang="en-US" dirty="0">
                <a:solidFill>
                  <a:schemeClr val="tx2"/>
                </a:solidFill>
              </a:rPr>
              <a:t>-How to communicate more effectively within the system of healthcare and with families.</a:t>
            </a:r>
          </a:p>
        </p:txBody>
      </p:sp>
      <p:sp>
        <p:nvSpPr>
          <p:cNvPr id="7" name="Rectangle 6">
            <a:extLst>
              <a:ext uri="{FF2B5EF4-FFF2-40B4-BE49-F238E27FC236}">
                <a16:creationId xmlns="" xmlns:a16="http://schemas.microsoft.com/office/drawing/2014/main" id="{E0987FF1-0A45-47FE-8BC2-7D27F880DC25}"/>
              </a:ext>
            </a:extLst>
          </p:cNvPr>
          <p:cNvSpPr/>
          <p:nvPr/>
        </p:nvSpPr>
        <p:spPr>
          <a:xfrm>
            <a:off x="480526" y="3332584"/>
            <a:ext cx="4158343" cy="923330"/>
          </a:xfrm>
          <a:prstGeom prst="rect">
            <a:avLst/>
          </a:prstGeom>
        </p:spPr>
        <p:txBody>
          <a:bodyPr wrap="square">
            <a:spAutoFit/>
          </a:bodyPr>
          <a:lstStyle/>
          <a:p>
            <a:r>
              <a:rPr lang="en-US" dirty="0">
                <a:solidFill>
                  <a:schemeClr val="tx2"/>
                </a:solidFill>
              </a:rPr>
              <a:t>- How to craft my presence and the questions that I present to both the medical team and patient.</a:t>
            </a:r>
          </a:p>
        </p:txBody>
      </p:sp>
      <p:sp>
        <p:nvSpPr>
          <p:cNvPr id="8" name="Rectangle 7">
            <a:extLst>
              <a:ext uri="{FF2B5EF4-FFF2-40B4-BE49-F238E27FC236}">
                <a16:creationId xmlns="" xmlns:a16="http://schemas.microsoft.com/office/drawing/2014/main" id="{4E1E27FE-5F69-470C-9CAA-DABA162F1772}"/>
              </a:ext>
            </a:extLst>
          </p:cNvPr>
          <p:cNvSpPr/>
          <p:nvPr/>
        </p:nvSpPr>
        <p:spPr>
          <a:xfrm>
            <a:off x="489857" y="4366727"/>
            <a:ext cx="4572000" cy="646331"/>
          </a:xfrm>
          <a:prstGeom prst="rect">
            <a:avLst/>
          </a:prstGeom>
        </p:spPr>
        <p:txBody>
          <a:bodyPr>
            <a:spAutoFit/>
          </a:bodyPr>
          <a:lstStyle/>
          <a:p>
            <a:r>
              <a:rPr lang="en-US" dirty="0">
                <a:solidFill>
                  <a:schemeClr val="tx2"/>
                </a:solidFill>
              </a:rPr>
              <a:t>- My role as a family therapist is constantly evolving.</a:t>
            </a:r>
          </a:p>
        </p:txBody>
      </p:sp>
      <p:sp>
        <p:nvSpPr>
          <p:cNvPr id="9" name="Rectangle 8">
            <a:extLst>
              <a:ext uri="{FF2B5EF4-FFF2-40B4-BE49-F238E27FC236}">
                <a16:creationId xmlns="" xmlns:a16="http://schemas.microsoft.com/office/drawing/2014/main" id="{668A177C-E4E9-4F17-BABC-C305AA8F0021}"/>
              </a:ext>
            </a:extLst>
          </p:cNvPr>
          <p:cNvSpPr/>
          <p:nvPr/>
        </p:nvSpPr>
        <p:spPr>
          <a:xfrm>
            <a:off x="480527" y="5257800"/>
            <a:ext cx="8429430" cy="1077218"/>
          </a:xfrm>
          <a:prstGeom prst="rect">
            <a:avLst/>
          </a:prstGeom>
        </p:spPr>
        <p:txBody>
          <a:bodyPr wrap="square">
            <a:spAutoFit/>
          </a:bodyPr>
          <a:lstStyle/>
          <a:p>
            <a:r>
              <a:rPr lang="en-US" sz="1600" dirty="0">
                <a:solidFill>
                  <a:schemeClr val="tx2"/>
                </a:solidFill>
              </a:rPr>
              <a:t>“The important thing is not to stop questioning. Curiosity has its own reason for existence. One cannot help but be in awe when he contemplates the mysteries of eternity, of life, of the marvelous structure of reality. It is enough if one tries merely to comprehend a little of this mystery each day.” – Albert Einstein</a:t>
            </a:r>
          </a:p>
        </p:txBody>
      </p:sp>
      <p:pic>
        <p:nvPicPr>
          <p:cNvPr id="10" name="Picture 9">
            <a:extLst>
              <a:ext uri="{FF2B5EF4-FFF2-40B4-BE49-F238E27FC236}">
                <a16:creationId xmlns="" xmlns:a16="http://schemas.microsoft.com/office/drawing/2014/main" id="{8ADD76D9-EAA5-44C5-A400-33EEC18DC17F}"/>
              </a:ext>
            </a:extLst>
          </p:cNvPr>
          <p:cNvPicPr>
            <a:picLocks noChangeAspect="1"/>
          </p:cNvPicPr>
          <p:nvPr/>
        </p:nvPicPr>
        <p:blipFill>
          <a:blip r:embed="rId2"/>
          <a:stretch>
            <a:fillRect/>
          </a:stretch>
        </p:blipFill>
        <p:spPr>
          <a:xfrm>
            <a:off x="5257800" y="1349821"/>
            <a:ext cx="3225609" cy="2971998"/>
          </a:xfrm>
          <a:prstGeom prst="rect">
            <a:avLst/>
          </a:prstGeom>
        </p:spPr>
      </p:pic>
    </p:spTree>
    <p:extLst>
      <p:ext uri="{BB962C8B-B14F-4D97-AF65-F5344CB8AC3E}">
        <p14:creationId xmlns:p14="http://schemas.microsoft.com/office/powerpoint/2010/main" val="273821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en-US" sz="3600" u="sng" dirty="0">
                <a:latin typeface="Andalus" panose="02020603050405020304" pitchFamily="18" charset="-78"/>
                <a:cs typeface="Andalus" panose="02020603050405020304" pitchFamily="18" charset="-78"/>
              </a:rPr>
              <a:t>Resident</a:t>
            </a:r>
            <a:r>
              <a:rPr lang="en-US" sz="3200" u="sng" dirty="0">
                <a:latin typeface="Andalus" panose="02020603050405020304" pitchFamily="18" charset="-78"/>
                <a:cs typeface="Andalus" panose="02020603050405020304" pitchFamily="18" charset="-78"/>
              </a:rPr>
              <a:t> Perspective</a:t>
            </a:r>
          </a:p>
        </p:txBody>
      </p:sp>
      <p:sp>
        <p:nvSpPr>
          <p:cNvPr id="3" name="Content Placeholder 2"/>
          <p:cNvSpPr>
            <a:spLocks noGrp="1"/>
          </p:cNvSpPr>
          <p:nvPr>
            <p:ph idx="1"/>
          </p:nvPr>
        </p:nvSpPr>
        <p:spPr>
          <a:xfrm>
            <a:off x="990600" y="1447800"/>
            <a:ext cx="7315200" cy="4191000"/>
          </a:xfrm>
        </p:spPr>
        <p:txBody>
          <a:bodyPr>
            <a:normAutofit fontScale="92500"/>
          </a:bodyPr>
          <a:lstStyle/>
          <a:p>
            <a:r>
              <a:rPr lang="en-US" dirty="0">
                <a:latin typeface="Andalus" panose="02020603050405020304" pitchFamily="18" charset="-78"/>
                <a:cs typeface="Andalus" panose="02020603050405020304" pitchFamily="18" charset="-78"/>
              </a:rPr>
              <a:t>Medical school</a:t>
            </a:r>
          </a:p>
          <a:p>
            <a:pPr lvl="1"/>
            <a:r>
              <a:rPr lang="en-US" dirty="0">
                <a:latin typeface="Andalus" panose="02020603050405020304" pitchFamily="18" charset="-78"/>
                <a:cs typeface="Andalus" panose="02020603050405020304" pitchFamily="18" charset="-78"/>
              </a:rPr>
              <a:t>Little Behavioral Health training in coursework</a:t>
            </a:r>
          </a:p>
          <a:p>
            <a:pPr lvl="1"/>
            <a:r>
              <a:rPr lang="en-US" dirty="0">
                <a:latin typeface="Andalus" panose="02020603050405020304" pitchFamily="18" charset="-78"/>
                <a:cs typeface="Andalus" panose="02020603050405020304" pitchFamily="18" charset="-78"/>
              </a:rPr>
              <a:t>Psychiatry limited to inpatient experience</a:t>
            </a:r>
          </a:p>
          <a:p>
            <a:pPr lvl="1"/>
            <a:r>
              <a:rPr lang="en-US" dirty="0">
                <a:latin typeface="Andalus" panose="02020603050405020304" pitchFamily="18" charset="-78"/>
                <a:cs typeface="Andalus" panose="02020603050405020304" pitchFamily="18" charset="-78"/>
              </a:rPr>
              <a:t>Rarely modeled by residents and </a:t>
            </a:r>
            <a:r>
              <a:rPr lang="en-US" dirty="0" err="1">
                <a:latin typeface="Andalus" panose="02020603050405020304" pitchFamily="18" charset="-78"/>
                <a:cs typeface="Andalus" panose="02020603050405020304" pitchFamily="18" charset="-78"/>
              </a:rPr>
              <a:t>attendings</a:t>
            </a:r>
            <a:endParaRPr lang="en-US" dirty="0">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Residency</a:t>
            </a:r>
          </a:p>
          <a:p>
            <a:pPr lvl="1"/>
            <a:r>
              <a:rPr lang="en-US" dirty="0">
                <a:latin typeface="Andalus" panose="02020603050405020304" pitchFamily="18" charset="-78"/>
                <a:cs typeface="Andalus" panose="02020603050405020304" pitchFamily="18" charset="-78"/>
              </a:rPr>
              <a:t>Starting from groundwork laid by med school</a:t>
            </a:r>
          </a:p>
          <a:p>
            <a:pPr lvl="1"/>
            <a:r>
              <a:rPr lang="en-US" dirty="0">
                <a:latin typeface="Andalus" panose="02020603050405020304" pitchFamily="18" charset="-78"/>
                <a:cs typeface="Andalus" panose="02020603050405020304" pitchFamily="18" charset="-78"/>
              </a:rPr>
              <a:t>Narrow focus due to workload and need for efficiency </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4985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latin typeface="Andalus" panose="02020603050405020304" pitchFamily="18" charset="-78"/>
                <a:cs typeface="Andalus" panose="02020603050405020304" pitchFamily="18" charset="-78"/>
              </a:rPr>
              <a:t>Disclosures</a:t>
            </a:r>
          </a:p>
        </p:txBody>
      </p:sp>
      <p:sp>
        <p:nvSpPr>
          <p:cNvPr id="3" name="Subtitle 2"/>
          <p:cNvSpPr>
            <a:spLocks noGrp="1"/>
          </p:cNvSpPr>
          <p:nvPr>
            <p:ph type="subTitle" idx="1"/>
          </p:nvPr>
        </p:nvSpPr>
        <p:spPr>
          <a:xfrm>
            <a:off x="685800" y="2438400"/>
            <a:ext cx="7467600" cy="3124200"/>
          </a:xfrm>
        </p:spPr>
        <p:txBody>
          <a:bodyPr>
            <a:normAutofit fontScale="85000" lnSpcReduction="20000"/>
          </a:bodyPr>
          <a:lstStyle/>
          <a:p>
            <a:r>
              <a:rPr lang="en-US" dirty="0">
                <a:solidFill>
                  <a:schemeClr val="tx1"/>
                </a:solidFill>
                <a:latin typeface="Andalus" panose="02020603050405020304" pitchFamily="18" charset="-78"/>
                <a:cs typeface="Andalus" panose="02020603050405020304" pitchFamily="18" charset="-78"/>
              </a:rPr>
              <a:t>Funding: This project was supported by the Health Resources and Services Administration (HRSA) of the U.S. Department of Health and Human Services (HHS) under grant T0BHP30018 for Primary Care Training and Enhancement. This information or content and conclusions are those of the authors and should not be construed as the official position or policy of, nor should any endorsements be inferred by HRSA, HHS or the U.S. Government. </a:t>
            </a:r>
          </a:p>
        </p:txBody>
      </p:sp>
    </p:spTree>
    <p:extLst>
      <p:ext uri="{BB962C8B-B14F-4D97-AF65-F5344CB8AC3E}">
        <p14:creationId xmlns:p14="http://schemas.microsoft.com/office/powerpoint/2010/main" val="212790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95800"/>
            <a:ext cx="1705156" cy="170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94" t="3010" r="4097" b="47981"/>
          <a:stretch/>
        </p:blipFill>
        <p:spPr bwMode="auto">
          <a:xfrm>
            <a:off x="5762445" y="1431984"/>
            <a:ext cx="3001993" cy="222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914400"/>
            <a:ext cx="8382000" cy="4495800"/>
          </a:xfrm>
        </p:spPr>
        <p:txBody>
          <a:bodyPr>
            <a:normAutofit lnSpcReduction="10000"/>
          </a:bodyPr>
          <a:lstStyle/>
          <a:p>
            <a:r>
              <a:rPr lang="en-US" dirty="0">
                <a:latin typeface="Andalus" panose="02020603050405020304" pitchFamily="18" charset="-78"/>
                <a:cs typeface="Andalus" panose="02020603050405020304" pitchFamily="18" charset="-78"/>
              </a:rPr>
              <a:t>Interaction with Medical Family Therapy</a:t>
            </a:r>
          </a:p>
          <a:p>
            <a:pPr lvl="1"/>
            <a:r>
              <a:rPr lang="en-US" dirty="0">
                <a:latin typeface="Andalus" panose="02020603050405020304" pitchFamily="18" charset="-78"/>
                <a:cs typeface="Andalus" panose="02020603050405020304" pitchFamily="18" charset="-78"/>
              </a:rPr>
              <a:t>Inpatient service</a:t>
            </a:r>
          </a:p>
          <a:p>
            <a:pPr lvl="2"/>
            <a:r>
              <a:rPr lang="en-US" dirty="0">
                <a:latin typeface="Andalus" panose="02020603050405020304" pitchFamily="18" charset="-78"/>
                <a:cs typeface="Andalus" panose="02020603050405020304" pitchFamily="18" charset="-78"/>
              </a:rPr>
              <a:t>Perspective expansion with                                                     genograms and input during rounds</a:t>
            </a:r>
          </a:p>
          <a:p>
            <a:pPr lvl="1"/>
            <a:r>
              <a:rPr lang="en-US" dirty="0">
                <a:latin typeface="Andalus" panose="02020603050405020304" pitchFamily="18" charset="-78"/>
                <a:cs typeface="Andalus" panose="02020603050405020304" pitchFamily="18" charset="-78"/>
              </a:rPr>
              <a:t>Individual didactics</a:t>
            </a:r>
          </a:p>
          <a:p>
            <a:pPr lvl="2"/>
            <a:r>
              <a:rPr lang="en-US" dirty="0">
                <a:latin typeface="Andalus" panose="02020603050405020304" pitchFamily="18" charset="-78"/>
                <a:cs typeface="Andalus" panose="02020603050405020304" pitchFamily="18" charset="-78"/>
              </a:rPr>
              <a:t>Attachment theory with Dixie Meyer </a:t>
            </a:r>
          </a:p>
          <a:p>
            <a:pPr lvl="1"/>
            <a:r>
              <a:rPr lang="en-US" dirty="0">
                <a:latin typeface="Andalus" panose="02020603050405020304" pitchFamily="18" charset="-78"/>
                <a:cs typeface="Andalus" panose="02020603050405020304" pitchFamily="18" charset="-78"/>
              </a:rPr>
              <a:t>Teaching Med FT graduate students </a:t>
            </a:r>
          </a:p>
          <a:p>
            <a:pPr lvl="2"/>
            <a:r>
              <a:rPr lang="en-US" dirty="0">
                <a:latin typeface="Andalus" panose="02020603050405020304" pitchFamily="18" charset="-78"/>
                <a:cs typeface="Andalus" panose="02020603050405020304" pitchFamily="18" charset="-78"/>
              </a:rPr>
              <a:t>Defining common medical terms</a:t>
            </a:r>
          </a:p>
          <a:p>
            <a:pPr lvl="2"/>
            <a:r>
              <a:rPr lang="en-US" dirty="0">
                <a:latin typeface="Andalus" panose="02020603050405020304" pitchFamily="18" charset="-78"/>
                <a:cs typeface="Andalus" panose="02020603050405020304" pitchFamily="18" charset="-78"/>
              </a:rPr>
              <a:t>Giving medical framework for BH challenges</a:t>
            </a:r>
          </a:p>
          <a:p>
            <a:pPr lvl="2"/>
            <a:r>
              <a:rPr lang="en-US" dirty="0">
                <a:latin typeface="Andalus" panose="02020603050405020304" pitchFamily="18" charset="-78"/>
                <a:cs typeface="Andalus" panose="02020603050405020304" pitchFamily="18" charset="-78"/>
              </a:rPr>
              <a:t>Putting myself in their shoes during preparation</a:t>
            </a:r>
          </a:p>
        </p:txBody>
      </p:sp>
    </p:spTree>
    <p:extLst>
      <p:ext uri="{BB962C8B-B14F-4D97-AF65-F5344CB8AC3E}">
        <p14:creationId xmlns:p14="http://schemas.microsoft.com/office/powerpoint/2010/main" val="229802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609600"/>
            <a:ext cx="8534400" cy="3200400"/>
          </a:xfrm>
        </p:spPr>
        <p:txBody>
          <a:bodyPr>
            <a:normAutofit/>
          </a:bodyPr>
          <a:lstStyle/>
          <a:p>
            <a:r>
              <a:rPr lang="en-US" dirty="0">
                <a:latin typeface="Andalus" panose="02020603050405020304" pitchFamily="18" charset="-78"/>
                <a:cs typeface="Andalus" panose="02020603050405020304" pitchFamily="18" charset="-78"/>
              </a:rPr>
              <a:t>Bringing It All Together: Simulation </a:t>
            </a:r>
          </a:p>
          <a:p>
            <a:pPr lvl="1"/>
            <a:r>
              <a:rPr lang="en-US" dirty="0">
                <a:latin typeface="Andalus" panose="02020603050405020304" pitchFamily="18" charset="-78"/>
                <a:cs typeface="Andalus" panose="02020603050405020304" pitchFamily="18" charset="-78"/>
              </a:rPr>
              <a:t>Med FT students and faculty evaluators</a:t>
            </a:r>
          </a:p>
          <a:p>
            <a:pPr lvl="2"/>
            <a:r>
              <a:rPr lang="en-US" dirty="0">
                <a:latin typeface="Andalus" panose="02020603050405020304" pitchFamily="18" charset="-78"/>
                <a:cs typeface="Andalus" panose="02020603050405020304" pitchFamily="18" charset="-78"/>
              </a:rPr>
              <a:t>One way glass, simulated case and instant feedback</a:t>
            </a:r>
          </a:p>
          <a:p>
            <a:pPr lvl="1"/>
            <a:r>
              <a:rPr lang="en-US" dirty="0">
                <a:latin typeface="Andalus" panose="02020603050405020304" pitchFamily="18" charset="-78"/>
                <a:cs typeface="Andalus" panose="02020603050405020304" pitchFamily="18" charset="-78"/>
              </a:rPr>
              <a:t>Similar to standard observed learning</a:t>
            </a:r>
          </a:p>
          <a:p>
            <a:pPr lvl="2"/>
            <a:r>
              <a:rPr lang="en-US" dirty="0">
                <a:latin typeface="Andalus" panose="02020603050405020304" pitchFamily="18" charset="-78"/>
                <a:cs typeface="Andalus" panose="02020603050405020304" pitchFamily="18" charset="-78"/>
              </a:rPr>
              <a:t>Useful for reflection of skills and suggestions for improvement</a:t>
            </a:r>
          </a:p>
          <a:p>
            <a:pPr marL="0" indent="0">
              <a:buNone/>
            </a:pPr>
            <a:endParaRPr lang="en-US" dirty="0">
              <a:latin typeface="Andalus" panose="02020603050405020304" pitchFamily="18" charset="-78"/>
              <a:cs typeface="Andalus" panose="02020603050405020304" pitchFamily="18" charset="-7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898" y="3505200"/>
            <a:ext cx="3867150" cy="257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40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24652-89C1-40DA-8E51-504376898FC4}"/>
              </a:ext>
            </a:extLst>
          </p:cNvPr>
          <p:cNvSpPr>
            <a:spLocks noGrp="1"/>
          </p:cNvSpPr>
          <p:nvPr>
            <p:ph type="ctrTitle"/>
          </p:nvPr>
        </p:nvSpPr>
        <p:spPr>
          <a:xfrm>
            <a:off x="1313258" y="797031"/>
            <a:ext cx="6507167" cy="1342339"/>
          </a:xfrm>
        </p:spPr>
        <p:txBody>
          <a:bodyPr>
            <a:normAutofit fontScale="90000"/>
          </a:bodyPr>
          <a:lstStyle/>
          <a:p>
            <a:r>
              <a:rPr lang="en-US" dirty="0"/>
              <a:t>Let’s Create a Live Simulation!</a:t>
            </a:r>
          </a:p>
        </p:txBody>
      </p:sp>
      <p:pic>
        <p:nvPicPr>
          <p:cNvPr id="5" name="Picture 4">
            <a:extLst>
              <a:ext uri="{FF2B5EF4-FFF2-40B4-BE49-F238E27FC236}">
                <a16:creationId xmlns="" xmlns:a16="http://schemas.microsoft.com/office/drawing/2014/main" id="{C088CB96-59DF-4300-A041-A062A57859CE}"/>
              </a:ext>
            </a:extLst>
          </p:cNvPr>
          <p:cNvPicPr>
            <a:picLocks noChangeAspect="1"/>
          </p:cNvPicPr>
          <p:nvPr/>
        </p:nvPicPr>
        <p:blipFill>
          <a:blip r:embed="rId2"/>
          <a:stretch>
            <a:fillRect/>
          </a:stretch>
        </p:blipFill>
        <p:spPr>
          <a:xfrm>
            <a:off x="582839" y="3658154"/>
            <a:ext cx="2628288" cy="1914525"/>
          </a:xfrm>
          <a:prstGeom prst="rect">
            <a:avLst/>
          </a:prstGeom>
        </p:spPr>
      </p:pic>
      <p:pic>
        <p:nvPicPr>
          <p:cNvPr id="7" name="Picture 6">
            <a:extLst>
              <a:ext uri="{FF2B5EF4-FFF2-40B4-BE49-F238E27FC236}">
                <a16:creationId xmlns="" xmlns:a16="http://schemas.microsoft.com/office/drawing/2014/main" id="{A95B031E-8754-43BF-8197-238CC1283270}"/>
              </a:ext>
            </a:extLst>
          </p:cNvPr>
          <p:cNvPicPr>
            <a:picLocks noChangeAspect="1"/>
          </p:cNvPicPr>
          <p:nvPr/>
        </p:nvPicPr>
        <p:blipFill>
          <a:blip r:embed="rId3"/>
          <a:stretch>
            <a:fillRect/>
          </a:stretch>
        </p:blipFill>
        <p:spPr>
          <a:xfrm>
            <a:off x="6172200" y="3686507"/>
            <a:ext cx="2264569" cy="1914525"/>
          </a:xfrm>
          <a:prstGeom prst="rect">
            <a:avLst/>
          </a:prstGeom>
        </p:spPr>
      </p:pic>
      <p:pic>
        <p:nvPicPr>
          <p:cNvPr id="8" name="Picture 7">
            <a:extLst>
              <a:ext uri="{FF2B5EF4-FFF2-40B4-BE49-F238E27FC236}">
                <a16:creationId xmlns="" xmlns:a16="http://schemas.microsoft.com/office/drawing/2014/main" id="{35C6F681-B9CB-4A40-8999-8FA3F535E05A}"/>
              </a:ext>
            </a:extLst>
          </p:cNvPr>
          <p:cNvPicPr>
            <a:picLocks noChangeAspect="1"/>
          </p:cNvPicPr>
          <p:nvPr/>
        </p:nvPicPr>
        <p:blipFill>
          <a:blip r:embed="rId4"/>
          <a:stretch>
            <a:fillRect/>
          </a:stretch>
        </p:blipFill>
        <p:spPr>
          <a:xfrm>
            <a:off x="3211127" y="2286000"/>
            <a:ext cx="2711431" cy="1847248"/>
          </a:xfrm>
          <a:prstGeom prst="rect">
            <a:avLst/>
          </a:prstGeom>
        </p:spPr>
      </p:pic>
    </p:spTree>
    <p:extLst>
      <p:ext uri="{BB962C8B-B14F-4D97-AF65-F5344CB8AC3E}">
        <p14:creationId xmlns:p14="http://schemas.microsoft.com/office/powerpoint/2010/main" val="143793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r>
              <a:rPr lang="en-US" dirty="0" smtClean="0">
                <a:latin typeface="Andalus" panose="02020603050405020304" pitchFamily="18" charset="-78"/>
                <a:cs typeface="Andalus" panose="02020603050405020304" pitchFamily="18" charset="-78"/>
              </a:rPr>
              <a:t>Why Cross Training?</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81000" y="2057400"/>
            <a:ext cx="8534400" cy="4267200"/>
          </a:xfrm>
        </p:spPr>
        <p:txBody>
          <a:bodyPr>
            <a:normAutofit/>
          </a:bodyPr>
          <a:lstStyle/>
          <a:p>
            <a:r>
              <a:rPr lang="en-US" dirty="0" smtClean="0">
                <a:latin typeface="Andalus" panose="02020603050405020304" pitchFamily="18" charset="-78"/>
                <a:cs typeface="Andalus" panose="02020603050405020304" pitchFamily="18" charset="-78"/>
              </a:rPr>
              <a:t>Behavioral Health Integration as a standard</a:t>
            </a:r>
          </a:p>
          <a:p>
            <a:r>
              <a:rPr lang="en-US" dirty="0" smtClean="0">
                <a:latin typeface="Andalus" panose="02020603050405020304" pitchFamily="18" charset="-78"/>
                <a:cs typeface="Andalus" panose="02020603050405020304" pitchFamily="18" charset="-78"/>
              </a:rPr>
              <a:t>Training for practice in real environments</a:t>
            </a:r>
          </a:p>
          <a:p>
            <a:r>
              <a:rPr lang="en-US" dirty="0" smtClean="0">
                <a:latin typeface="Andalus" panose="02020603050405020304" pitchFamily="18" charset="-78"/>
                <a:cs typeface="Andalus" panose="02020603050405020304" pitchFamily="18" charset="-78"/>
              </a:rPr>
              <a:t>Residents want more interdisciplinary contact</a:t>
            </a:r>
          </a:p>
          <a:p>
            <a:r>
              <a:rPr lang="en-US" dirty="0" smtClean="0">
                <a:latin typeface="Andalus" panose="02020603050405020304" pitchFamily="18" charset="-78"/>
                <a:cs typeface="Andalus" panose="02020603050405020304" pitchFamily="18" charset="-78"/>
              </a:rPr>
              <a:t>Residents report team care experience as a strength of their behavioral health rotation</a:t>
            </a:r>
          </a:p>
          <a:p>
            <a:pPr marL="0" indent="0">
              <a:buNone/>
            </a:pPr>
            <a:endParaRPr lang="en-US" dirty="0">
              <a:latin typeface="Andalus" panose="02020603050405020304" pitchFamily="18" charset="-78"/>
              <a:cs typeface="Andalus" panose="02020603050405020304" pitchFamily="18" charset="-78"/>
            </a:endParaRPr>
          </a:p>
          <a:p>
            <a:r>
              <a:rPr lang="en-US" sz="1600" dirty="0" err="1">
                <a:latin typeface="Andalus" panose="02020603050405020304" pitchFamily="18" charset="-78"/>
                <a:cs typeface="Andalus" panose="02020603050405020304" pitchFamily="18" charset="-78"/>
              </a:rPr>
              <a:t>Zubatsky</a:t>
            </a:r>
            <a:r>
              <a:rPr lang="en-US" sz="1600" dirty="0">
                <a:latin typeface="Andalus" panose="02020603050405020304" pitchFamily="18" charset="-78"/>
                <a:cs typeface="Andalus" panose="02020603050405020304" pitchFamily="18" charset="-78"/>
              </a:rPr>
              <a:t>, M. </a:t>
            </a:r>
            <a:r>
              <a:rPr lang="en-US" sz="1600" dirty="0" err="1">
                <a:latin typeface="Andalus" panose="02020603050405020304" pitchFamily="18" charset="-78"/>
                <a:cs typeface="Andalus" panose="02020603050405020304" pitchFamily="18" charset="-78"/>
              </a:rPr>
              <a:t>Brieler</a:t>
            </a:r>
            <a:r>
              <a:rPr lang="en-US" sz="1600" dirty="0">
                <a:latin typeface="Andalus" panose="02020603050405020304" pitchFamily="18" charset="-78"/>
                <a:cs typeface="Andalus" panose="02020603050405020304" pitchFamily="18" charset="-78"/>
              </a:rPr>
              <a:t> J. Jacobs C. Clinical and Educational Experiences of Family Medicine Residents on Behavioral Health Rotations. </a:t>
            </a:r>
            <a:r>
              <a:rPr lang="en-US" sz="1600" i="1" dirty="0">
                <a:latin typeface="Andalus" panose="02020603050405020304" pitchFamily="18" charset="-78"/>
                <a:cs typeface="Andalus" panose="02020603050405020304" pitchFamily="18" charset="-78"/>
              </a:rPr>
              <a:t>Family Medicine</a:t>
            </a:r>
            <a:r>
              <a:rPr lang="en-US" sz="1600" dirty="0">
                <a:latin typeface="Andalus" panose="02020603050405020304" pitchFamily="18" charset="-78"/>
                <a:cs typeface="Andalus" panose="02020603050405020304" pitchFamily="18" charset="-78"/>
              </a:rPr>
              <a:t>. 2017; 49(8): 635-639. </a:t>
            </a:r>
          </a:p>
        </p:txBody>
      </p:sp>
    </p:spTree>
    <p:extLst>
      <p:ext uri="{BB962C8B-B14F-4D97-AF65-F5344CB8AC3E}">
        <p14:creationId xmlns:p14="http://schemas.microsoft.com/office/powerpoint/2010/main" val="150989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rmAutofit fontScale="90000"/>
          </a:bodyPr>
          <a:lstStyle/>
          <a:p>
            <a:r>
              <a:rPr lang="en-US" dirty="0">
                <a:latin typeface="Andalus" panose="02020603050405020304" pitchFamily="18" charset="-78"/>
                <a:cs typeface="Andalus" panose="02020603050405020304" pitchFamily="18" charset="-78"/>
              </a:rPr>
              <a:t>Goals and Objectives</a:t>
            </a:r>
          </a:p>
        </p:txBody>
      </p:sp>
      <p:sp>
        <p:nvSpPr>
          <p:cNvPr id="3" name="Content Placeholder 2"/>
          <p:cNvSpPr>
            <a:spLocks noGrp="1"/>
          </p:cNvSpPr>
          <p:nvPr>
            <p:ph idx="1"/>
          </p:nvPr>
        </p:nvSpPr>
        <p:spPr>
          <a:xfrm>
            <a:off x="1219200" y="2209800"/>
            <a:ext cx="7086600" cy="3657600"/>
          </a:xfrm>
        </p:spPr>
        <p:txBody>
          <a:bodyPr>
            <a:normAutofit fontScale="92500" lnSpcReduction="10000"/>
          </a:bodyPr>
          <a:lstStyle/>
          <a:p>
            <a:r>
              <a:rPr lang="en-US" dirty="0">
                <a:latin typeface="Andalus" panose="02020603050405020304" pitchFamily="18" charset="-78"/>
                <a:cs typeface="Andalus" panose="02020603050405020304" pitchFamily="18" charset="-78"/>
              </a:rPr>
              <a:t>To understand basic professional culture differences in medical and therapist training.</a:t>
            </a:r>
          </a:p>
          <a:p>
            <a:r>
              <a:rPr lang="en-US" dirty="0">
                <a:latin typeface="Andalus" panose="02020603050405020304" pitchFamily="18" charset="-78"/>
                <a:cs typeface="Andalus" panose="02020603050405020304" pitchFamily="18" charset="-78"/>
              </a:rPr>
              <a:t>To outline 3 training activities designed to optimize integrated training.</a:t>
            </a:r>
          </a:p>
          <a:p>
            <a:r>
              <a:rPr lang="en-US" dirty="0">
                <a:latin typeface="Andalus" panose="02020603050405020304" pitchFamily="18" charset="-78"/>
                <a:cs typeface="Andalus" panose="02020603050405020304" pitchFamily="18" charset="-78"/>
              </a:rPr>
              <a:t>To highlight the personal experience of trainees in a multi-disciplinary educational setting.</a:t>
            </a:r>
          </a:p>
        </p:txBody>
      </p:sp>
    </p:spTree>
    <p:extLst>
      <p:ext uri="{BB962C8B-B14F-4D97-AF65-F5344CB8AC3E}">
        <p14:creationId xmlns:p14="http://schemas.microsoft.com/office/powerpoint/2010/main" val="298118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latin typeface="Andalus" panose="02020603050405020304" pitchFamily="18" charset="-78"/>
                <a:cs typeface="Andalus" panose="02020603050405020304" pitchFamily="18" charset="-78"/>
              </a:rPr>
              <a:t>What is Systems Thinking?</a:t>
            </a:r>
          </a:p>
        </p:txBody>
      </p:sp>
      <p:sp>
        <p:nvSpPr>
          <p:cNvPr id="3" name="Content Placeholder 2"/>
          <p:cNvSpPr>
            <a:spLocks noGrp="1"/>
          </p:cNvSpPr>
          <p:nvPr>
            <p:ph idx="1"/>
          </p:nvPr>
        </p:nvSpPr>
        <p:spPr>
          <a:xfrm>
            <a:off x="381000" y="1676400"/>
            <a:ext cx="8458200" cy="4343400"/>
          </a:xfrm>
        </p:spPr>
        <p:txBody>
          <a:bodyPr/>
          <a:lstStyle/>
          <a:p>
            <a:r>
              <a:rPr lang="en-US" dirty="0">
                <a:latin typeface="Andalus" panose="02020603050405020304" pitchFamily="18" charset="-78"/>
                <a:cs typeface="Andalus" panose="02020603050405020304" pitchFamily="18" charset="-78"/>
              </a:rPr>
              <a:t>Focuses on connections</a:t>
            </a:r>
          </a:p>
          <a:p>
            <a:r>
              <a:rPr lang="en-US" dirty="0">
                <a:latin typeface="Andalus" panose="02020603050405020304" pitchFamily="18" charset="-78"/>
                <a:cs typeface="Andalus" panose="02020603050405020304" pitchFamily="18" charset="-78"/>
              </a:rPr>
              <a:t>Global perspective</a:t>
            </a:r>
          </a:p>
          <a:p>
            <a:r>
              <a:rPr lang="en-US" dirty="0">
                <a:latin typeface="Andalus" panose="02020603050405020304" pitchFamily="18" charset="-78"/>
                <a:cs typeface="Andalus" panose="02020603050405020304" pitchFamily="18" charset="-78"/>
              </a:rPr>
              <a:t>Non-linear causation</a:t>
            </a:r>
          </a:p>
          <a:p>
            <a:pPr lvl="1">
              <a:buFont typeface="Wingdings" panose="05000000000000000000" pitchFamily="2" charset="2"/>
              <a:buChar char="§"/>
            </a:pPr>
            <a:r>
              <a:rPr lang="en-US" dirty="0">
                <a:latin typeface="Andalus" panose="02020603050405020304" pitchFamily="18" charset="-78"/>
                <a:cs typeface="Andalus" panose="02020603050405020304" pitchFamily="18" charset="-78"/>
              </a:rPr>
              <a:t>Feedback loops </a:t>
            </a:r>
          </a:p>
          <a:p>
            <a:pPr lvl="1">
              <a:buFont typeface="Wingdings" panose="05000000000000000000" pitchFamily="2" charset="2"/>
              <a:buChar char="§"/>
            </a:pPr>
            <a:r>
              <a:rPr lang="en-US" dirty="0">
                <a:latin typeface="Andalus" panose="02020603050405020304" pitchFamily="18" charset="-78"/>
                <a:cs typeface="Andalus" panose="02020603050405020304" pitchFamily="18" charset="-78"/>
              </a:rPr>
              <a:t>Reinforcement</a:t>
            </a:r>
          </a:p>
          <a:p>
            <a:pPr lvl="1">
              <a:buFont typeface="Wingdings" panose="05000000000000000000" pitchFamily="2" charset="2"/>
              <a:buChar char="§"/>
            </a:pPr>
            <a:r>
              <a:rPr lang="en-US" dirty="0">
                <a:latin typeface="Andalus" panose="02020603050405020304" pitchFamily="18" charset="-78"/>
                <a:cs typeface="Andalus" panose="02020603050405020304" pitchFamily="18" charset="-78"/>
              </a:rPr>
              <a:t>Circular / spiral causation</a:t>
            </a:r>
          </a:p>
          <a:p>
            <a:pPr lvl="1">
              <a:buFont typeface="Wingdings" panose="05000000000000000000" pitchFamily="2" charset="2"/>
              <a:buChar char="§"/>
            </a:pPr>
            <a:r>
              <a:rPr lang="en-US" dirty="0">
                <a:latin typeface="Andalus" panose="02020603050405020304" pitchFamily="18" charset="-78"/>
                <a:cs typeface="Andalus" panose="02020603050405020304" pitchFamily="18" charset="-78"/>
              </a:rPr>
              <a:t>Connectivity webs</a:t>
            </a:r>
          </a:p>
          <a:p>
            <a:endParaRPr lang="en-US" dirty="0">
              <a:latin typeface="Andalus" panose="02020603050405020304" pitchFamily="18" charset="-78"/>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1752600"/>
            <a:ext cx="3038559" cy="392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417" y="5803037"/>
            <a:ext cx="995321" cy="261610"/>
          </a:xfrm>
          <a:prstGeom prst="rect">
            <a:avLst/>
          </a:prstGeom>
          <a:noFill/>
        </p:spPr>
        <p:txBody>
          <a:bodyPr wrap="square" rtlCol="0">
            <a:spAutoFit/>
          </a:bodyPr>
          <a:lstStyle/>
          <a:p>
            <a:r>
              <a:rPr lang="en-US" sz="1100" dirty="0">
                <a:latin typeface="Andalus" panose="02020603050405020304" pitchFamily="18" charset="-78"/>
                <a:cs typeface="Andalus" panose="02020603050405020304" pitchFamily="18" charset="-78"/>
              </a:rPr>
              <a:t>J.B. Landers ©</a:t>
            </a:r>
          </a:p>
        </p:txBody>
      </p:sp>
    </p:spTree>
    <p:extLst>
      <p:ext uri="{BB962C8B-B14F-4D97-AF65-F5344CB8AC3E}">
        <p14:creationId xmlns:p14="http://schemas.microsoft.com/office/powerpoint/2010/main" val="358088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latin typeface="Andalus" panose="02020603050405020304" pitchFamily="18" charset="-78"/>
                <a:cs typeface="Andalus" panose="02020603050405020304" pitchFamily="18" charset="-78"/>
              </a:rPr>
              <a:t>Biopsychosocial Model</a:t>
            </a:r>
          </a:p>
        </p:txBody>
      </p:sp>
      <p:sp>
        <p:nvSpPr>
          <p:cNvPr id="3" name="Content Placeholder 2"/>
          <p:cNvSpPr>
            <a:spLocks noGrp="1"/>
          </p:cNvSpPr>
          <p:nvPr>
            <p:ph idx="1"/>
          </p:nvPr>
        </p:nvSpPr>
        <p:spPr>
          <a:xfrm>
            <a:off x="533400" y="1524000"/>
            <a:ext cx="8153400" cy="4572000"/>
          </a:xfrm>
        </p:spPr>
        <p:txBody>
          <a:bodyPr>
            <a:normAutofit fontScale="55000" lnSpcReduction="20000"/>
          </a:bodyPr>
          <a:lstStyle/>
          <a:p>
            <a:pPr marL="0" indent="0" algn="ctr">
              <a:buNone/>
            </a:pPr>
            <a:r>
              <a:rPr lang="en-US" sz="3300" dirty="0">
                <a:latin typeface="Andalus" panose="02020603050405020304" pitchFamily="18" charset="-78"/>
                <a:cs typeface="Andalus" panose="02020603050405020304" pitchFamily="18" charset="-78"/>
              </a:rPr>
              <a:t>Biosphere</a:t>
            </a:r>
          </a:p>
          <a:p>
            <a:pPr marL="0" indent="0" algn="ctr">
              <a:buNone/>
            </a:pPr>
            <a:r>
              <a:rPr lang="en-US" sz="3300" dirty="0">
                <a:latin typeface="Andalus" panose="02020603050405020304" pitchFamily="18" charset="-78"/>
                <a:cs typeface="Andalus" panose="02020603050405020304" pitchFamily="18" charset="-78"/>
              </a:rPr>
              <a:t>Society-Nation</a:t>
            </a:r>
          </a:p>
          <a:p>
            <a:pPr marL="0" indent="0" algn="ctr">
              <a:buNone/>
            </a:pPr>
            <a:r>
              <a:rPr lang="en-US" sz="3300" dirty="0">
                <a:latin typeface="Andalus" panose="02020603050405020304" pitchFamily="18" charset="-78"/>
                <a:cs typeface="Andalus" panose="02020603050405020304" pitchFamily="18" charset="-78"/>
              </a:rPr>
              <a:t>Culture-subculture</a:t>
            </a:r>
          </a:p>
          <a:p>
            <a:pPr marL="0" indent="0" algn="ctr">
              <a:buNone/>
            </a:pPr>
            <a:r>
              <a:rPr lang="en-US" sz="3300" dirty="0">
                <a:latin typeface="Andalus" panose="02020603050405020304" pitchFamily="18" charset="-78"/>
                <a:cs typeface="Andalus" panose="02020603050405020304" pitchFamily="18" charset="-78"/>
              </a:rPr>
              <a:t>Community</a:t>
            </a:r>
          </a:p>
          <a:p>
            <a:pPr marL="0" indent="0" algn="ctr">
              <a:buNone/>
            </a:pPr>
            <a:r>
              <a:rPr lang="en-US" sz="3300" dirty="0">
                <a:latin typeface="Andalus" panose="02020603050405020304" pitchFamily="18" charset="-78"/>
                <a:cs typeface="Andalus" panose="02020603050405020304" pitchFamily="18" charset="-78"/>
              </a:rPr>
              <a:t>Family</a:t>
            </a:r>
          </a:p>
          <a:p>
            <a:pPr marL="0" indent="0" algn="ctr">
              <a:buNone/>
            </a:pPr>
            <a:r>
              <a:rPr lang="en-US" sz="3300" dirty="0">
                <a:latin typeface="Andalus" panose="02020603050405020304" pitchFamily="18" charset="-78"/>
                <a:cs typeface="Andalus" panose="02020603050405020304" pitchFamily="18" charset="-78"/>
              </a:rPr>
              <a:t>Two person dyad</a:t>
            </a:r>
          </a:p>
          <a:p>
            <a:pPr marL="0" indent="0" algn="ctr">
              <a:buNone/>
            </a:pPr>
            <a:r>
              <a:rPr lang="en-US" sz="3300" dirty="0">
                <a:latin typeface="Andalus" panose="02020603050405020304" pitchFamily="18" charset="-78"/>
                <a:cs typeface="Andalus" panose="02020603050405020304" pitchFamily="18" charset="-78"/>
              </a:rPr>
              <a:t>Individual</a:t>
            </a:r>
          </a:p>
          <a:p>
            <a:pPr marL="0" indent="0" algn="ctr">
              <a:buNone/>
            </a:pPr>
            <a:r>
              <a:rPr lang="en-US" sz="3300" dirty="0">
                <a:latin typeface="Andalus" panose="02020603050405020304" pitchFamily="18" charset="-78"/>
                <a:cs typeface="Andalus" panose="02020603050405020304" pitchFamily="18" charset="-78"/>
              </a:rPr>
              <a:t>Organ system</a:t>
            </a:r>
          </a:p>
          <a:p>
            <a:pPr marL="0" indent="0" algn="ctr">
              <a:buNone/>
            </a:pPr>
            <a:r>
              <a:rPr lang="en-US" sz="3300" dirty="0">
                <a:latin typeface="Andalus" panose="02020603050405020304" pitchFamily="18" charset="-78"/>
                <a:cs typeface="Andalus" panose="02020603050405020304" pitchFamily="18" charset="-78"/>
              </a:rPr>
              <a:t>Tissue</a:t>
            </a:r>
          </a:p>
          <a:p>
            <a:pPr marL="0" indent="0" algn="ctr">
              <a:buNone/>
            </a:pPr>
            <a:r>
              <a:rPr lang="en-US" sz="3300" dirty="0">
                <a:latin typeface="Andalus" panose="02020603050405020304" pitchFamily="18" charset="-78"/>
                <a:cs typeface="Andalus" panose="02020603050405020304" pitchFamily="18" charset="-78"/>
              </a:rPr>
              <a:t>Cells</a:t>
            </a:r>
          </a:p>
          <a:p>
            <a:pPr marL="0" indent="0" algn="ctr">
              <a:buNone/>
            </a:pPr>
            <a:r>
              <a:rPr lang="en-US" sz="3300" dirty="0">
                <a:latin typeface="Andalus" panose="02020603050405020304" pitchFamily="18" charset="-78"/>
                <a:cs typeface="Andalus" panose="02020603050405020304" pitchFamily="18" charset="-78"/>
              </a:rPr>
              <a:t>Organelles</a:t>
            </a:r>
          </a:p>
          <a:p>
            <a:pPr marL="0" indent="0" algn="ctr">
              <a:buNone/>
            </a:pPr>
            <a:r>
              <a:rPr lang="en-US" sz="3300" dirty="0">
                <a:latin typeface="Andalus" panose="02020603050405020304" pitchFamily="18" charset="-78"/>
                <a:cs typeface="Andalus" panose="02020603050405020304" pitchFamily="18" charset="-78"/>
              </a:rPr>
              <a:t>Molecules</a:t>
            </a:r>
          </a:p>
          <a:p>
            <a:pPr marL="0" indent="0" algn="ctr">
              <a:buNone/>
            </a:pPr>
            <a:r>
              <a:rPr lang="en-US" sz="3300" dirty="0">
                <a:latin typeface="Andalus" panose="02020603050405020304" pitchFamily="18" charset="-78"/>
                <a:cs typeface="Andalus" panose="02020603050405020304" pitchFamily="18" charset="-78"/>
              </a:rPr>
              <a:t>Atoms</a:t>
            </a:r>
          </a:p>
          <a:p>
            <a:pPr marL="0" indent="0" algn="ctr">
              <a:buNone/>
            </a:pPr>
            <a:r>
              <a:rPr lang="en-US" sz="3300" dirty="0">
                <a:latin typeface="Andalus" panose="02020603050405020304" pitchFamily="18" charset="-78"/>
                <a:cs typeface="Andalus" panose="02020603050405020304" pitchFamily="18" charset="-78"/>
              </a:rPr>
              <a:t>Subatomic Particles</a:t>
            </a:r>
          </a:p>
          <a:p>
            <a:pPr marL="0" indent="0" algn="ctr">
              <a:buNone/>
            </a:pPr>
            <a:endParaRPr lang="en-US" dirty="0"/>
          </a:p>
          <a:p>
            <a:pPr marL="0" indent="0" algn="ctr">
              <a:buNone/>
            </a:pPr>
            <a:endParaRPr lang="en-US" sz="2000" dirty="0"/>
          </a:p>
          <a:p>
            <a:pPr marL="0" indent="0">
              <a:buNone/>
            </a:pPr>
            <a:r>
              <a:rPr lang="en-US" sz="2000" dirty="0">
                <a:latin typeface="Andalus" panose="02020603050405020304" pitchFamily="18" charset="-78"/>
                <a:cs typeface="Andalus" panose="02020603050405020304" pitchFamily="18" charset="-78"/>
              </a:rPr>
              <a:t>Engel, G. L. (1980). The clinical application of the biopsychosocial model. The American Journal of Psychiatry 137(5): 535 – 544.</a:t>
            </a:r>
          </a:p>
        </p:txBody>
      </p:sp>
      <p:sp>
        <p:nvSpPr>
          <p:cNvPr id="6" name="Oval 5"/>
          <p:cNvSpPr/>
          <p:nvPr/>
        </p:nvSpPr>
        <p:spPr>
          <a:xfrm>
            <a:off x="3733800" y="3124200"/>
            <a:ext cx="16764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3200400" y="3124200"/>
            <a:ext cx="2743200" cy="251460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1447800"/>
            <a:ext cx="3048000" cy="198120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010400" y="2574539"/>
            <a:ext cx="762000" cy="1943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51" y="2533904"/>
            <a:ext cx="822325" cy="1974850"/>
          </a:xfrm>
          <a:prstGeom prst="rect">
            <a:avLst/>
          </a:prstGeom>
          <a:noFill/>
          <a:ln>
            <a:noFill/>
          </a:ln>
          <a:effectLst/>
          <a:scene3d>
            <a:camera prst="orthographicFront">
              <a:rot lat="108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228975"/>
            <a:ext cx="2254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457950" y="1981200"/>
            <a:ext cx="1866900" cy="369332"/>
          </a:xfrm>
          <a:prstGeom prst="rect">
            <a:avLst/>
          </a:prstGeom>
          <a:noFill/>
        </p:spPr>
        <p:txBody>
          <a:bodyPr wrap="square" rtlCol="0">
            <a:spAutoFit/>
          </a:bodyPr>
          <a:lstStyle/>
          <a:p>
            <a:pPr algn="ctr"/>
            <a:r>
              <a:rPr lang="en-US" dirty="0">
                <a:latin typeface="Andalus" panose="02020603050405020304" pitchFamily="18" charset="-78"/>
                <a:cs typeface="Andalus" panose="02020603050405020304" pitchFamily="18" charset="-78"/>
              </a:rPr>
              <a:t>Therapy Learners</a:t>
            </a:r>
          </a:p>
        </p:txBody>
      </p:sp>
      <p:sp>
        <p:nvSpPr>
          <p:cNvPr id="17" name="TextBox 16"/>
          <p:cNvSpPr txBox="1"/>
          <p:nvPr/>
        </p:nvSpPr>
        <p:spPr>
          <a:xfrm>
            <a:off x="741769" y="4712849"/>
            <a:ext cx="1842287" cy="369332"/>
          </a:xfrm>
          <a:prstGeom prst="rect">
            <a:avLst/>
          </a:prstGeom>
          <a:noFill/>
        </p:spPr>
        <p:txBody>
          <a:bodyPr wrap="square" rtlCol="0">
            <a:spAutoFit/>
          </a:bodyPr>
          <a:lstStyle/>
          <a:p>
            <a:pPr algn="ctr"/>
            <a:r>
              <a:rPr lang="en-US" dirty="0">
                <a:latin typeface="Andalus" panose="02020603050405020304" pitchFamily="18" charset="-78"/>
                <a:cs typeface="Andalus" panose="02020603050405020304" pitchFamily="18" charset="-78"/>
              </a:rPr>
              <a:t>Medical Learners</a:t>
            </a:r>
          </a:p>
        </p:txBody>
      </p:sp>
    </p:spTree>
    <p:extLst>
      <p:ext uri="{BB962C8B-B14F-4D97-AF65-F5344CB8AC3E}">
        <p14:creationId xmlns:p14="http://schemas.microsoft.com/office/powerpoint/2010/main" val="42498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erge 3"/>
          <p:cNvSpPr/>
          <p:nvPr/>
        </p:nvSpPr>
        <p:spPr>
          <a:xfrm>
            <a:off x="876822" y="1593937"/>
            <a:ext cx="3382025" cy="2965537"/>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ndalus" panose="02020603050405020304" pitchFamily="18" charset="-78"/>
              <a:cs typeface="Andalus" panose="02020603050405020304" pitchFamily="18" charset="-78"/>
            </a:endParaRPr>
          </a:p>
        </p:txBody>
      </p:sp>
      <p:sp>
        <p:nvSpPr>
          <p:cNvPr id="5" name="Flowchart: Merge 4"/>
          <p:cNvSpPr/>
          <p:nvPr/>
        </p:nvSpPr>
        <p:spPr>
          <a:xfrm>
            <a:off x="5076170" y="1593937"/>
            <a:ext cx="3382025" cy="2965537"/>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ndalus" panose="02020603050405020304" pitchFamily="18" charset="-78"/>
              <a:cs typeface="Andalus" panose="02020603050405020304" pitchFamily="18" charset="-78"/>
            </a:endParaRPr>
          </a:p>
        </p:txBody>
      </p:sp>
      <p:sp>
        <p:nvSpPr>
          <p:cNvPr id="6" name="TextBox 5"/>
          <p:cNvSpPr txBox="1"/>
          <p:nvPr/>
        </p:nvSpPr>
        <p:spPr>
          <a:xfrm>
            <a:off x="938721" y="1026220"/>
            <a:ext cx="3269293" cy="523220"/>
          </a:xfrm>
          <a:prstGeom prst="rect">
            <a:avLst/>
          </a:prstGeom>
          <a:noFill/>
        </p:spPr>
        <p:txBody>
          <a:bodyPr wrap="square" rtlCol="0">
            <a:spAutoFit/>
          </a:bodyPr>
          <a:lstStyle/>
          <a:p>
            <a:r>
              <a:rPr lang="en-US" sz="2000" b="1" dirty="0">
                <a:latin typeface="Andalus" panose="02020603050405020304" pitchFamily="18" charset="-78"/>
                <a:cs typeface="Andalus" panose="02020603050405020304" pitchFamily="18" charset="-78"/>
              </a:rPr>
              <a:t>          </a:t>
            </a:r>
            <a:r>
              <a:rPr lang="en-US" sz="2800" b="1" dirty="0">
                <a:latin typeface="Andalus" panose="02020603050405020304" pitchFamily="18" charset="-78"/>
                <a:cs typeface="Andalus" panose="02020603050405020304" pitchFamily="18" charset="-78"/>
              </a:rPr>
              <a:t>Medical Model</a:t>
            </a:r>
          </a:p>
        </p:txBody>
      </p:sp>
      <p:sp>
        <p:nvSpPr>
          <p:cNvPr id="7" name="TextBox 6"/>
          <p:cNvSpPr txBox="1"/>
          <p:nvPr/>
        </p:nvSpPr>
        <p:spPr>
          <a:xfrm>
            <a:off x="4705958" y="1026220"/>
            <a:ext cx="4148196" cy="523220"/>
          </a:xfrm>
          <a:prstGeom prst="rect">
            <a:avLst/>
          </a:prstGeom>
          <a:noFill/>
        </p:spPr>
        <p:txBody>
          <a:bodyPr wrap="square" rtlCol="0">
            <a:spAutoFit/>
          </a:bodyPr>
          <a:lstStyle/>
          <a:p>
            <a:r>
              <a:rPr lang="en-US" sz="2000" b="1" dirty="0">
                <a:latin typeface="Andalus" panose="02020603050405020304" pitchFamily="18" charset="-78"/>
                <a:cs typeface="Andalus" panose="02020603050405020304" pitchFamily="18" charset="-78"/>
              </a:rPr>
              <a:t>    </a:t>
            </a:r>
            <a:r>
              <a:rPr lang="en-US" sz="2800" b="1" dirty="0">
                <a:latin typeface="Andalus" panose="02020603050405020304" pitchFamily="18" charset="-78"/>
                <a:cs typeface="Andalus" panose="02020603050405020304" pitchFamily="18" charset="-78"/>
              </a:rPr>
              <a:t>Biopsychosocial Model</a:t>
            </a:r>
          </a:p>
        </p:txBody>
      </p:sp>
      <p:sp>
        <p:nvSpPr>
          <p:cNvPr id="8" name="Down Arrow 7"/>
          <p:cNvSpPr/>
          <p:nvPr/>
        </p:nvSpPr>
        <p:spPr>
          <a:xfrm>
            <a:off x="2104371" y="1719045"/>
            <a:ext cx="926926" cy="2141951"/>
          </a:xfrm>
          <a:prstGeom prst="downArrow">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ndalus" panose="02020603050405020304" pitchFamily="18" charset="-78"/>
              <a:cs typeface="Andalus" panose="02020603050405020304" pitchFamily="18" charset="-78"/>
            </a:endParaRPr>
          </a:p>
        </p:txBody>
      </p:sp>
      <p:sp>
        <p:nvSpPr>
          <p:cNvPr id="9" name="Down Arrow 8"/>
          <p:cNvSpPr/>
          <p:nvPr/>
        </p:nvSpPr>
        <p:spPr>
          <a:xfrm rot="10800000">
            <a:off x="6303719" y="1719046"/>
            <a:ext cx="926926" cy="2141951"/>
          </a:xfrm>
          <a:prstGeom prst="downArrow">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ndalus" panose="02020603050405020304" pitchFamily="18" charset="-78"/>
              <a:cs typeface="Andalus" panose="02020603050405020304" pitchFamily="18" charset="-78"/>
            </a:endParaRPr>
          </a:p>
        </p:txBody>
      </p:sp>
      <p:sp>
        <p:nvSpPr>
          <p:cNvPr id="10" name="TextBox 9"/>
          <p:cNvSpPr txBox="1"/>
          <p:nvPr/>
        </p:nvSpPr>
        <p:spPr>
          <a:xfrm>
            <a:off x="625570" y="4834337"/>
            <a:ext cx="3895594" cy="1323439"/>
          </a:xfrm>
          <a:prstGeom prst="rect">
            <a:avLst/>
          </a:prstGeom>
          <a:noFill/>
        </p:spPr>
        <p:txBody>
          <a:bodyPr wrap="square" rtlCol="0">
            <a:spAutoFit/>
          </a:bodyPr>
          <a:lstStyle/>
          <a:p>
            <a:pPr algn="ctr"/>
            <a:r>
              <a:rPr lang="en-US" sz="1600" dirty="0">
                <a:latin typeface="Andalus" panose="02020603050405020304" pitchFamily="18" charset="-78"/>
                <a:cs typeface="Andalus" panose="02020603050405020304" pitchFamily="18" charset="-78"/>
              </a:rPr>
              <a:t>A deductive way of assessing and determining criteria for a diagnosis. Taking a patient’s background information to make a final determination about their health based on biomedical information. </a:t>
            </a:r>
          </a:p>
        </p:txBody>
      </p:sp>
      <p:sp>
        <p:nvSpPr>
          <p:cNvPr id="11" name="TextBox 10"/>
          <p:cNvSpPr txBox="1"/>
          <p:nvPr/>
        </p:nvSpPr>
        <p:spPr>
          <a:xfrm>
            <a:off x="4693078" y="4803559"/>
            <a:ext cx="4027118" cy="1354217"/>
          </a:xfrm>
          <a:prstGeom prst="rect">
            <a:avLst/>
          </a:prstGeom>
          <a:noFill/>
        </p:spPr>
        <p:txBody>
          <a:bodyPr wrap="square" rtlCol="0">
            <a:spAutoFit/>
          </a:bodyPr>
          <a:lstStyle/>
          <a:p>
            <a:pPr algn="ctr"/>
            <a:r>
              <a:rPr lang="en-US" sz="1600" dirty="0">
                <a:latin typeface="Andalus" panose="02020603050405020304" pitchFamily="18" charset="-78"/>
                <a:cs typeface="Andalus" panose="02020603050405020304" pitchFamily="18" charset="-78"/>
              </a:rPr>
              <a:t>An inductive way to take a specific diagnosis or condition, and exploring the holistic perspective of the patient. Family/systemic/community connections around one’s condition are explored</a:t>
            </a:r>
            <a:r>
              <a:rPr lang="en-US" dirty="0">
                <a:latin typeface="Andalus" panose="02020603050405020304" pitchFamily="18" charset="-78"/>
                <a:cs typeface="Andalus" panose="02020603050405020304" pitchFamily="18" charset="-78"/>
              </a:rPr>
              <a:t>. </a:t>
            </a:r>
          </a:p>
        </p:txBody>
      </p:sp>
    </p:spTree>
    <p:extLst>
      <p:ext uri="{BB962C8B-B14F-4D97-AF65-F5344CB8AC3E}">
        <p14:creationId xmlns:p14="http://schemas.microsoft.com/office/powerpoint/2010/main" val="136406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latin typeface="Andalus" panose="02020603050405020304" pitchFamily="18" charset="-78"/>
                <a:cs typeface="Andalus" panose="02020603050405020304" pitchFamily="18" charset="-78"/>
              </a:rPr>
              <a:t>Cross Training Essentials</a:t>
            </a:r>
          </a:p>
        </p:txBody>
      </p:sp>
      <p:sp>
        <p:nvSpPr>
          <p:cNvPr id="3" name="Content Placeholder 2"/>
          <p:cNvSpPr>
            <a:spLocks noGrp="1"/>
          </p:cNvSpPr>
          <p:nvPr>
            <p:ph idx="1"/>
          </p:nvPr>
        </p:nvSpPr>
        <p:spPr>
          <a:xfrm>
            <a:off x="1066800" y="1676400"/>
            <a:ext cx="7620000" cy="3001963"/>
          </a:xfrm>
        </p:spPr>
        <p:txBody>
          <a:bodyPr>
            <a:normAutofit/>
          </a:bodyPr>
          <a:lstStyle/>
          <a:p>
            <a:r>
              <a:rPr lang="en-US" sz="3000" dirty="0">
                <a:latin typeface="Andalus" panose="02020603050405020304" pitchFamily="18" charset="-78"/>
                <a:cs typeface="Andalus" panose="02020603050405020304" pitchFamily="18" charset="-78"/>
              </a:rPr>
              <a:t>Create common language</a:t>
            </a:r>
          </a:p>
          <a:p>
            <a:r>
              <a:rPr lang="en-US" sz="3000" dirty="0">
                <a:latin typeface="Andalus" panose="02020603050405020304" pitchFamily="18" charset="-78"/>
                <a:cs typeface="Andalus" panose="02020603050405020304" pitchFamily="18" charset="-78"/>
              </a:rPr>
              <a:t>Start from the basics</a:t>
            </a:r>
          </a:p>
          <a:p>
            <a:r>
              <a:rPr lang="en-US" sz="3000" dirty="0">
                <a:latin typeface="Andalus" panose="02020603050405020304" pitchFamily="18" charset="-78"/>
                <a:cs typeface="Andalus" panose="02020603050405020304" pitchFamily="18" charset="-78"/>
              </a:rPr>
              <a:t>Overlapping skill sets</a:t>
            </a:r>
          </a:p>
          <a:p>
            <a:r>
              <a:rPr lang="en-US" sz="3000" dirty="0">
                <a:latin typeface="Andalus" panose="02020603050405020304" pitchFamily="18" charset="-78"/>
                <a:cs typeface="Andalus" panose="02020603050405020304" pitchFamily="18" charset="-78"/>
              </a:rPr>
              <a:t>Interdisciplinary care experience</a:t>
            </a:r>
          </a:p>
        </p:txBody>
      </p:sp>
      <p:sp>
        <p:nvSpPr>
          <p:cNvPr id="5" name="Oval 4"/>
          <p:cNvSpPr/>
          <p:nvPr/>
        </p:nvSpPr>
        <p:spPr>
          <a:xfrm>
            <a:off x="228600" y="4132556"/>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alus" panose="02020603050405020304" pitchFamily="18" charset="-78"/>
                <a:cs typeface="Andalus" panose="02020603050405020304" pitchFamily="18" charset="-78"/>
              </a:rPr>
              <a:t>Therapy</a:t>
            </a:r>
          </a:p>
        </p:txBody>
      </p:sp>
      <p:sp>
        <p:nvSpPr>
          <p:cNvPr id="6" name="Oval 5"/>
          <p:cNvSpPr/>
          <p:nvPr/>
        </p:nvSpPr>
        <p:spPr>
          <a:xfrm>
            <a:off x="1978981" y="4114060"/>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alus" panose="02020603050405020304" pitchFamily="18" charset="-78"/>
                <a:cs typeface="Andalus" panose="02020603050405020304" pitchFamily="18" charset="-78"/>
              </a:rPr>
              <a:t>Counselling</a:t>
            </a:r>
          </a:p>
        </p:txBody>
      </p:sp>
      <p:sp>
        <p:nvSpPr>
          <p:cNvPr id="7" name="Oval 6"/>
          <p:cNvSpPr/>
          <p:nvPr/>
        </p:nvSpPr>
        <p:spPr>
          <a:xfrm>
            <a:off x="3657600" y="4132556"/>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alus" panose="02020603050405020304" pitchFamily="18" charset="-78"/>
                <a:cs typeface="Andalus" panose="02020603050405020304" pitchFamily="18" charset="-78"/>
              </a:rPr>
              <a:t>Education</a:t>
            </a:r>
          </a:p>
        </p:txBody>
      </p:sp>
      <p:sp>
        <p:nvSpPr>
          <p:cNvPr id="9" name="Oval 8"/>
          <p:cNvSpPr/>
          <p:nvPr/>
        </p:nvSpPr>
        <p:spPr>
          <a:xfrm>
            <a:off x="5334000" y="4105922"/>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alus" panose="02020603050405020304" pitchFamily="18" charset="-78"/>
                <a:cs typeface="Andalus" panose="02020603050405020304" pitchFamily="18" charset="-78"/>
              </a:rPr>
              <a:t>Diagnosis</a:t>
            </a:r>
          </a:p>
        </p:txBody>
      </p:sp>
      <p:sp>
        <p:nvSpPr>
          <p:cNvPr id="10" name="Oval 9"/>
          <p:cNvSpPr/>
          <p:nvPr/>
        </p:nvSpPr>
        <p:spPr>
          <a:xfrm>
            <a:off x="7010400" y="4105922"/>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alus" panose="02020603050405020304" pitchFamily="18" charset="-78"/>
                <a:cs typeface="Andalus" panose="02020603050405020304" pitchFamily="18" charset="-78"/>
              </a:rPr>
              <a:t>Medication</a:t>
            </a:r>
          </a:p>
        </p:txBody>
      </p:sp>
    </p:spTree>
    <p:extLst>
      <p:ext uri="{BB962C8B-B14F-4D97-AF65-F5344CB8AC3E}">
        <p14:creationId xmlns:p14="http://schemas.microsoft.com/office/powerpoint/2010/main" val="380844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 xmlns:a16="http://schemas.microsoft.com/office/drawing/2014/main" id="{391FB829-6E9F-40CD-9C02-33CD529EDC47}"/>
              </a:ext>
            </a:extLst>
          </p:cNvPr>
          <p:cNvSpPr/>
          <p:nvPr/>
        </p:nvSpPr>
        <p:spPr>
          <a:xfrm>
            <a:off x="1042416" y="3057308"/>
            <a:ext cx="7126834" cy="86685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 xmlns:a16="http://schemas.microsoft.com/office/drawing/2014/main" id="{7D8F95D0-D7D1-4AFA-8D8E-D9DC0798D40F}"/>
              </a:ext>
            </a:extLst>
          </p:cNvPr>
          <p:cNvSpPr txBox="1"/>
          <p:nvPr/>
        </p:nvSpPr>
        <p:spPr>
          <a:xfrm>
            <a:off x="944341" y="974386"/>
            <a:ext cx="7203644" cy="830997"/>
          </a:xfrm>
          <a:prstGeom prst="rect">
            <a:avLst/>
          </a:prstGeom>
          <a:noFill/>
        </p:spPr>
        <p:txBody>
          <a:bodyPr wrap="square" rtlCol="0">
            <a:spAutoFit/>
          </a:bodyPr>
          <a:lstStyle/>
          <a:p>
            <a:pPr algn="ctr"/>
            <a:r>
              <a:rPr lang="en-US" sz="2400" b="1" dirty="0"/>
              <a:t>Timeline of Cross Training on the Behavioral Health Month at SLU</a:t>
            </a:r>
          </a:p>
        </p:txBody>
      </p:sp>
      <p:sp>
        <p:nvSpPr>
          <p:cNvPr id="6" name="Star: 5 Points 5">
            <a:extLst>
              <a:ext uri="{FF2B5EF4-FFF2-40B4-BE49-F238E27FC236}">
                <a16:creationId xmlns="" xmlns:a16="http://schemas.microsoft.com/office/drawing/2014/main" id="{E74D8D47-5C42-4B50-BBB9-3A096D19D7F6}"/>
              </a:ext>
            </a:extLst>
          </p:cNvPr>
          <p:cNvSpPr/>
          <p:nvPr/>
        </p:nvSpPr>
        <p:spPr>
          <a:xfrm>
            <a:off x="1653810" y="3352513"/>
            <a:ext cx="252375" cy="257861"/>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 name="Star: 5 Points 7">
            <a:extLst>
              <a:ext uri="{FF2B5EF4-FFF2-40B4-BE49-F238E27FC236}">
                <a16:creationId xmlns="" xmlns:a16="http://schemas.microsoft.com/office/drawing/2014/main" id="{889913A8-7465-465A-B057-ED0021A19169}"/>
              </a:ext>
            </a:extLst>
          </p:cNvPr>
          <p:cNvSpPr/>
          <p:nvPr/>
        </p:nvSpPr>
        <p:spPr>
          <a:xfrm>
            <a:off x="2769953" y="3337089"/>
            <a:ext cx="252375" cy="257861"/>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9" name="Picture 8">
            <a:extLst>
              <a:ext uri="{FF2B5EF4-FFF2-40B4-BE49-F238E27FC236}">
                <a16:creationId xmlns="" xmlns:a16="http://schemas.microsoft.com/office/drawing/2014/main" id="{29EED623-3AF0-411F-A766-8DF05D9BCD76}"/>
              </a:ext>
            </a:extLst>
          </p:cNvPr>
          <p:cNvPicPr>
            <a:picLocks noChangeAspect="1"/>
          </p:cNvPicPr>
          <p:nvPr/>
        </p:nvPicPr>
        <p:blipFill>
          <a:blip r:embed="rId3"/>
          <a:stretch>
            <a:fillRect/>
          </a:stretch>
        </p:blipFill>
        <p:spPr>
          <a:xfrm>
            <a:off x="3893503" y="3317887"/>
            <a:ext cx="292634" cy="301778"/>
          </a:xfrm>
          <a:prstGeom prst="rect">
            <a:avLst/>
          </a:prstGeom>
        </p:spPr>
      </p:pic>
      <p:pic>
        <p:nvPicPr>
          <p:cNvPr id="10" name="Picture 9">
            <a:extLst>
              <a:ext uri="{FF2B5EF4-FFF2-40B4-BE49-F238E27FC236}">
                <a16:creationId xmlns="" xmlns:a16="http://schemas.microsoft.com/office/drawing/2014/main" id="{5CC0F30D-7A30-4D89-923D-03A52AF55597}"/>
              </a:ext>
            </a:extLst>
          </p:cNvPr>
          <p:cNvPicPr>
            <a:picLocks noChangeAspect="1"/>
          </p:cNvPicPr>
          <p:nvPr/>
        </p:nvPicPr>
        <p:blipFill>
          <a:blip r:embed="rId3"/>
          <a:stretch>
            <a:fillRect/>
          </a:stretch>
        </p:blipFill>
        <p:spPr>
          <a:xfrm>
            <a:off x="5655257" y="3317912"/>
            <a:ext cx="292634" cy="301778"/>
          </a:xfrm>
          <a:prstGeom prst="rect">
            <a:avLst/>
          </a:prstGeom>
        </p:spPr>
      </p:pic>
      <p:pic>
        <p:nvPicPr>
          <p:cNvPr id="11" name="Picture 10">
            <a:extLst>
              <a:ext uri="{FF2B5EF4-FFF2-40B4-BE49-F238E27FC236}">
                <a16:creationId xmlns="" xmlns:a16="http://schemas.microsoft.com/office/drawing/2014/main" id="{9A29E952-5F46-4856-9F3D-D4A3E422064D}"/>
              </a:ext>
            </a:extLst>
          </p:cNvPr>
          <p:cNvPicPr>
            <a:picLocks noChangeAspect="1"/>
          </p:cNvPicPr>
          <p:nvPr/>
        </p:nvPicPr>
        <p:blipFill>
          <a:blip r:embed="rId3"/>
          <a:stretch>
            <a:fillRect/>
          </a:stretch>
        </p:blipFill>
        <p:spPr>
          <a:xfrm>
            <a:off x="5216600" y="3339845"/>
            <a:ext cx="292634" cy="301778"/>
          </a:xfrm>
          <a:prstGeom prst="rect">
            <a:avLst/>
          </a:prstGeom>
        </p:spPr>
      </p:pic>
      <p:sp>
        <p:nvSpPr>
          <p:cNvPr id="2" name="TextBox 1">
            <a:extLst>
              <a:ext uri="{FF2B5EF4-FFF2-40B4-BE49-F238E27FC236}">
                <a16:creationId xmlns="" xmlns:a16="http://schemas.microsoft.com/office/drawing/2014/main" id="{DFD49540-7B94-411E-AA09-313A6677F1A9}"/>
              </a:ext>
            </a:extLst>
          </p:cNvPr>
          <p:cNvSpPr txBox="1"/>
          <p:nvPr/>
        </p:nvSpPr>
        <p:spPr>
          <a:xfrm>
            <a:off x="0" y="3792487"/>
            <a:ext cx="1249986" cy="715581"/>
          </a:xfrm>
          <a:prstGeom prst="rect">
            <a:avLst/>
          </a:prstGeom>
          <a:noFill/>
        </p:spPr>
        <p:txBody>
          <a:bodyPr wrap="square" rtlCol="0">
            <a:spAutoFit/>
          </a:bodyPr>
          <a:lstStyle/>
          <a:p>
            <a:pPr algn="ctr"/>
            <a:r>
              <a:rPr lang="en-US" sz="1350" dirty="0"/>
              <a:t>Pre Test of Family Centered Skills</a:t>
            </a:r>
          </a:p>
        </p:txBody>
      </p:sp>
      <p:sp>
        <p:nvSpPr>
          <p:cNvPr id="3" name="TextBox 2">
            <a:extLst>
              <a:ext uri="{FF2B5EF4-FFF2-40B4-BE49-F238E27FC236}">
                <a16:creationId xmlns="" xmlns:a16="http://schemas.microsoft.com/office/drawing/2014/main" id="{915A863A-51B7-41DD-AC05-C54CDA2CC785}"/>
              </a:ext>
            </a:extLst>
          </p:cNvPr>
          <p:cNvSpPr txBox="1"/>
          <p:nvPr/>
        </p:nvSpPr>
        <p:spPr>
          <a:xfrm>
            <a:off x="927672" y="2396343"/>
            <a:ext cx="1653655" cy="923330"/>
          </a:xfrm>
          <a:prstGeom prst="rect">
            <a:avLst/>
          </a:prstGeom>
          <a:noFill/>
        </p:spPr>
        <p:txBody>
          <a:bodyPr wrap="square" rtlCol="0">
            <a:spAutoFit/>
          </a:bodyPr>
          <a:lstStyle/>
          <a:p>
            <a:pPr algn="ctr"/>
            <a:r>
              <a:rPr lang="en-US" sz="1350" dirty="0"/>
              <a:t>1:1 lectures and consultations on attachment and family systems</a:t>
            </a:r>
          </a:p>
        </p:txBody>
      </p:sp>
      <p:sp>
        <p:nvSpPr>
          <p:cNvPr id="7" name="TextBox 6">
            <a:extLst>
              <a:ext uri="{FF2B5EF4-FFF2-40B4-BE49-F238E27FC236}">
                <a16:creationId xmlns="" xmlns:a16="http://schemas.microsoft.com/office/drawing/2014/main" id="{31FC26A9-021E-4BFC-9942-B4E18504CC48}"/>
              </a:ext>
            </a:extLst>
          </p:cNvPr>
          <p:cNvSpPr txBox="1"/>
          <p:nvPr/>
        </p:nvSpPr>
        <p:spPr>
          <a:xfrm>
            <a:off x="2095126" y="3753817"/>
            <a:ext cx="1602029" cy="507831"/>
          </a:xfrm>
          <a:prstGeom prst="rect">
            <a:avLst/>
          </a:prstGeom>
          <a:noFill/>
        </p:spPr>
        <p:txBody>
          <a:bodyPr wrap="square" rtlCol="0">
            <a:spAutoFit/>
          </a:bodyPr>
          <a:lstStyle/>
          <a:p>
            <a:pPr algn="ctr"/>
            <a:r>
              <a:rPr lang="en-US" sz="1350" dirty="0"/>
              <a:t>First Psychotherapy Reflecting Team</a:t>
            </a:r>
          </a:p>
        </p:txBody>
      </p:sp>
      <p:sp>
        <p:nvSpPr>
          <p:cNvPr id="12" name="TextBox 11">
            <a:extLst>
              <a:ext uri="{FF2B5EF4-FFF2-40B4-BE49-F238E27FC236}">
                <a16:creationId xmlns="" xmlns:a16="http://schemas.microsoft.com/office/drawing/2014/main" id="{84422356-74E4-4B1C-9B46-EFC86F4C9898}"/>
              </a:ext>
            </a:extLst>
          </p:cNvPr>
          <p:cNvSpPr txBox="1"/>
          <p:nvPr/>
        </p:nvSpPr>
        <p:spPr>
          <a:xfrm>
            <a:off x="5021416" y="3753817"/>
            <a:ext cx="1602029" cy="715581"/>
          </a:xfrm>
          <a:prstGeom prst="rect">
            <a:avLst/>
          </a:prstGeom>
          <a:noFill/>
        </p:spPr>
        <p:txBody>
          <a:bodyPr wrap="square" rtlCol="0">
            <a:spAutoFit/>
          </a:bodyPr>
          <a:lstStyle/>
          <a:p>
            <a:pPr algn="ctr"/>
            <a:r>
              <a:rPr lang="en-US" sz="1350" dirty="0"/>
              <a:t>Second Psychotherapy Reflecting Team</a:t>
            </a:r>
          </a:p>
        </p:txBody>
      </p:sp>
      <p:sp>
        <p:nvSpPr>
          <p:cNvPr id="13" name="TextBox 12">
            <a:extLst>
              <a:ext uri="{FF2B5EF4-FFF2-40B4-BE49-F238E27FC236}">
                <a16:creationId xmlns="" xmlns:a16="http://schemas.microsoft.com/office/drawing/2014/main" id="{CD34903B-BE61-4A22-AA1B-2873D3ADF8A9}"/>
              </a:ext>
            </a:extLst>
          </p:cNvPr>
          <p:cNvSpPr txBox="1"/>
          <p:nvPr/>
        </p:nvSpPr>
        <p:spPr>
          <a:xfrm>
            <a:off x="3341218" y="2771017"/>
            <a:ext cx="1338681" cy="507831"/>
          </a:xfrm>
          <a:prstGeom prst="rect">
            <a:avLst/>
          </a:prstGeom>
          <a:noFill/>
        </p:spPr>
        <p:txBody>
          <a:bodyPr wrap="square" rtlCol="0">
            <a:spAutoFit/>
          </a:bodyPr>
          <a:lstStyle/>
          <a:p>
            <a:pPr algn="ctr"/>
            <a:r>
              <a:rPr lang="en-US" sz="1350" dirty="0"/>
              <a:t>Two lab simulations</a:t>
            </a:r>
          </a:p>
        </p:txBody>
      </p:sp>
      <p:sp>
        <p:nvSpPr>
          <p:cNvPr id="14" name="TextBox 13">
            <a:extLst>
              <a:ext uri="{FF2B5EF4-FFF2-40B4-BE49-F238E27FC236}">
                <a16:creationId xmlns="" xmlns:a16="http://schemas.microsoft.com/office/drawing/2014/main" id="{6061E153-697A-4CEF-AD83-F63AD8249BCB}"/>
              </a:ext>
            </a:extLst>
          </p:cNvPr>
          <p:cNvSpPr txBox="1"/>
          <p:nvPr/>
        </p:nvSpPr>
        <p:spPr>
          <a:xfrm>
            <a:off x="7676155" y="3924160"/>
            <a:ext cx="1249986" cy="715581"/>
          </a:xfrm>
          <a:prstGeom prst="rect">
            <a:avLst/>
          </a:prstGeom>
          <a:noFill/>
        </p:spPr>
        <p:txBody>
          <a:bodyPr wrap="square" rtlCol="0">
            <a:spAutoFit/>
          </a:bodyPr>
          <a:lstStyle/>
          <a:p>
            <a:pPr algn="ctr"/>
            <a:r>
              <a:rPr lang="en-US" sz="1350" dirty="0"/>
              <a:t>Post Test of Family Centered Skills</a:t>
            </a:r>
          </a:p>
        </p:txBody>
      </p:sp>
      <p:sp>
        <p:nvSpPr>
          <p:cNvPr id="15" name="TextBox 14">
            <a:extLst>
              <a:ext uri="{FF2B5EF4-FFF2-40B4-BE49-F238E27FC236}">
                <a16:creationId xmlns="" xmlns:a16="http://schemas.microsoft.com/office/drawing/2014/main" id="{08DC8CE1-9F9D-4521-8A66-2068AFD0EE3A}"/>
              </a:ext>
            </a:extLst>
          </p:cNvPr>
          <p:cNvSpPr txBox="1"/>
          <p:nvPr/>
        </p:nvSpPr>
        <p:spPr>
          <a:xfrm>
            <a:off x="4928146" y="1957037"/>
            <a:ext cx="894284" cy="1338828"/>
          </a:xfrm>
          <a:prstGeom prst="rect">
            <a:avLst/>
          </a:prstGeom>
          <a:noFill/>
        </p:spPr>
        <p:txBody>
          <a:bodyPr wrap="square" rtlCol="0">
            <a:spAutoFit/>
          </a:bodyPr>
          <a:lstStyle/>
          <a:p>
            <a:pPr algn="ctr"/>
            <a:r>
              <a:rPr lang="en-US" sz="1350" dirty="0"/>
              <a:t>Resident Presents on a medical issue to </a:t>
            </a:r>
            <a:r>
              <a:rPr lang="en-US" sz="1350" dirty="0" err="1"/>
              <a:t>MedFTs</a:t>
            </a:r>
            <a:endParaRPr lang="en-US" sz="1350" dirty="0"/>
          </a:p>
        </p:txBody>
      </p:sp>
    </p:spTree>
    <p:extLst>
      <p:ext uri="{BB962C8B-B14F-4D97-AF65-F5344CB8AC3E}">
        <p14:creationId xmlns:p14="http://schemas.microsoft.com/office/powerpoint/2010/main" val="38299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1500" autoRev="1" fill="remove"/>
                                        <p:tgtEl>
                                          <p:spTgt spid="8"/>
                                        </p:tgtEl>
                                        <p:attrNameLst>
                                          <p:attrName>style.color</p:attrName>
                                        </p:attrNameLst>
                                      </p:cBhvr>
                                      <p:to>
                                        <a:schemeClr val="bg1"/>
                                      </p:to>
                                    </p:animClr>
                                    <p:animClr clrSpc="rgb" dir="cw">
                                      <p:cBhvr>
                                        <p:cTn id="7" dur="1500" autoRev="1" fill="remove"/>
                                        <p:tgtEl>
                                          <p:spTgt spid="8"/>
                                        </p:tgtEl>
                                        <p:attrNameLst>
                                          <p:attrName>fillcolor</p:attrName>
                                        </p:attrNameLst>
                                      </p:cBhvr>
                                      <p:to>
                                        <a:schemeClr val="bg1"/>
                                      </p:to>
                                    </p:animClr>
                                    <p:set>
                                      <p:cBhvr>
                                        <p:cTn id="8" dur="1500" autoRev="1" fill="remove"/>
                                        <p:tgtEl>
                                          <p:spTgt spid="8"/>
                                        </p:tgtEl>
                                        <p:attrNameLst>
                                          <p:attrName>fill.type</p:attrName>
                                        </p:attrNameLst>
                                      </p:cBhvr>
                                      <p:to>
                                        <p:strVal val="solid"/>
                                      </p:to>
                                    </p:set>
                                    <p:set>
                                      <p:cBhvr>
                                        <p:cTn id="9" dur="1500" autoRev="1" fill="remove"/>
                                        <p:tgtEl>
                                          <p:spTgt spid="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1500" autoRev="1" fill="remove"/>
                                        <p:tgtEl>
                                          <p:spTgt spid="10"/>
                                        </p:tgtEl>
                                        <p:attrNameLst>
                                          <p:attrName>style.color</p:attrName>
                                        </p:attrNameLst>
                                      </p:cBhvr>
                                      <p:to>
                                        <a:schemeClr val="bg1"/>
                                      </p:to>
                                    </p:animClr>
                                    <p:animClr clrSpc="rgb" dir="cw">
                                      <p:cBhvr>
                                        <p:cTn id="14" dur="1500" autoRev="1" fill="remove"/>
                                        <p:tgtEl>
                                          <p:spTgt spid="10"/>
                                        </p:tgtEl>
                                        <p:attrNameLst>
                                          <p:attrName>fillcolor</p:attrName>
                                        </p:attrNameLst>
                                      </p:cBhvr>
                                      <p:to>
                                        <a:schemeClr val="bg1"/>
                                      </p:to>
                                    </p:animClr>
                                    <p:set>
                                      <p:cBhvr>
                                        <p:cTn id="15" dur="1500" autoRev="1" fill="remove"/>
                                        <p:tgtEl>
                                          <p:spTgt spid="10"/>
                                        </p:tgtEl>
                                        <p:attrNameLst>
                                          <p:attrName>fill.type</p:attrName>
                                        </p:attrNameLst>
                                      </p:cBhvr>
                                      <p:to>
                                        <p:strVal val="solid"/>
                                      </p:to>
                                    </p:set>
                                    <p:set>
                                      <p:cBhvr>
                                        <p:cTn id="16" dur="150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1093</Words>
  <Application>Microsoft Office PowerPoint</Application>
  <PresentationFormat>On-screen Show (4:3)</PresentationFormat>
  <Paragraphs>143</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forum2014</vt:lpstr>
      <vt:lpstr>Beyond the Identified Patient: From Family Medicine Resident into Systems Thinker</vt:lpstr>
      <vt:lpstr>Disclosures</vt:lpstr>
      <vt:lpstr>Why Cross Training?</vt:lpstr>
      <vt:lpstr>Goals and Objectives</vt:lpstr>
      <vt:lpstr>What is Systems Thinking?</vt:lpstr>
      <vt:lpstr>Biopsychosocial Model</vt:lpstr>
      <vt:lpstr>PowerPoint Presentation</vt:lpstr>
      <vt:lpstr>Cross Training Essentials</vt:lpstr>
      <vt:lpstr>PowerPoint Presentation</vt:lpstr>
      <vt:lpstr>Psychotherapy Reflecting Teams  Combining Narrative Medicine and Narrative Therapy Techniques</vt:lpstr>
      <vt:lpstr>Reflecting Teams</vt:lpstr>
      <vt:lpstr>PowerPoint Presentation</vt:lpstr>
      <vt:lpstr>An interesting thing happen along the way to the clinic.</vt:lpstr>
      <vt:lpstr>Seriously, lets be honest</vt:lpstr>
      <vt:lpstr>Integration of Care </vt:lpstr>
      <vt:lpstr>Genograms:</vt:lpstr>
      <vt:lpstr>PowerPoint Presentation</vt:lpstr>
      <vt:lpstr>PowerPoint Presentation</vt:lpstr>
      <vt:lpstr>Resident Perspective</vt:lpstr>
      <vt:lpstr>PowerPoint Presentation</vt:lpstr>
      <vt:lpstr>PowerPoint Presentation</vt:lpstr>
      <vt:lpstr>Let’s Create a Live Simulation!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brielerj</cp:lastModifiedBy>
  <cp:revision>49</cp:revision>
  <dcterms:created xsi:type="dcterms:W3CDTF">2014-07-22T20:27:04Z</dcterms:created>
  <dcterms:modified xsi:type="dcterms:W3CDTF">2017-09-26T20:48:57Z</dcterms:modified>
</cp:coreProperties>
</file>