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tags/tag1.xml" ContentType="application/vnd.openxmlformats-officedocument.presentationml.tags+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32"/>
  </p:notesMasterIdLst>
  <p:handoutMasterIdLst>
    <p:handoutMasterId r:id="rId33"/>
  </p:handoutMasterIdLst>
  <p:sldIdLst>
    <p:sldId id="263" r:id="rId2"/>
    <p:sldId id="264" r:id="rId3"/>
    <p:sldId id="265" r:id="rId4"/>
    <p:sldId id="266" r:id="rId5"/>
    <p:sldId id="268" r:id="rId6"/>
    <p:sldId id="269" r:id="rId7"/>
    <p:sldId id="297" r:id="rId8"/>
    <p:sldId id="270" r:id="rId9"/>
    <p:sldId id="272" r:id="rId10"/>
    <p:sldId id="273" r:id="rId11"/>
    <p:sldId id="275" r:id="rId12"/>
    <p:sldId id="277" r:id="rId13"/>
    <p:sldId id="299" r:id="rId14"/>
    <p:sldId id="279" r:id="rId15"/>
    <p:sldId id="303" r:id="rId16"/>
    <p:sldId id="280" r:id="rId17"/>
    <p:sldId id="296" r:id="rId18"/>
    <p:sldId id="281" r:id="rId19"/>
    <p:sldId id="291" r:id="rId20"/>
    <p:sldId id="300" r:id="rId21"/>
    <p:sldId id="301" r:id="rId22"/>
    <p:sldId id="302" r:id="rId23"/>
    <p:sldId id="304" r:id="rId24"/>
    <p:sldId id="305" r:id="rId25"/>
    <p:sldId id="295" r:id="rId26"/>
    <p:sldId id="293" r:id="rId27"/>
    <p:sldId id="294" r:id="rId28"/>
    <p:sldId id="260" r:id="rId29"/>
    <p:sldId id="283" r:id="rId30"/>
    <p:sldId id="284" r:id="rId31"/>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7600" autoAdjust="0"/>
  </p:normalViewPr>
  <p:slideViewPr>
    <p:cSldViewPr snapToGrid="0" snapToObjects="1">
      <p:cViewPr varScale="1">
        <p:scale>
          <a:sx n="81" d="100"/>
          <a:sy n="81" d="100"/>
        </p:scale>
        <p:origin x="1674" y="78"/>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ABE6E0C7-CAA4-3D46-A237-B4F6A3405274}" type="datetimeFigureOut">
              <a:rPr lang="en-US" smtClean="0"/>
              <a:t>6/8/2017</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436BD18C-1FB2-C64E-838F-7EBADD318E46}" type="slidenum">
              <a:rPr lang="en-US" smtClean="0"/>
              <a:t>‹#›</a:t>
            </a:fld>
            <a:endParaRPr lang="en-US"/>
          </a:p>
        </p:txBody>
      </p:sp>
    </p:spTree>
    <p:extLst>
      <p:ext uri="{BB962C8B-B14F-4D97-AF65-F5344CB8AC3E}">
        <p14:creationId xmlns:p14="http://schemas.microsoft.com/office/powerpoint/2010/main" val="209025321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7263FDD-3C87-F94A-A5D9-84F9CEDD1D4C}" type="datetimeFigureOut">
              <a:rPr lang="en-US" smtClean="0"/>
              <a:t>6/8/2017</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2BA9655-7395-C445-89D9-5FF8C7105DCB}" type="slidenum">
              <a:rPr lang="en-US" smtClean="0"/>
              <a:t>‹#›</a:t>
            </a:fld>
            <a:endParaRPr lang="en-US"/>
          </a:p>
        </p:txBody>
      </p:sp>
    </p:spTree>
    <p:extLst>
      <p:ext uri="{BB962C8B-B14F-4D97-AF65-F5344CB8AC3E}">
        <p14:creationId xmlns:p14="http://schemas.microsoft.com/office/powerpoint/2010/main" val="3616543935"/>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http://imslp.org/wiki/N._Simrock" TargetMode="External"/><Relationship Id="rId2" Type="http://schemas.openxmlformats.org/officeDocument/2006/relationships/slide" Target="../slides/slide1.xml"/><Relationship Id="rId1" Type="http://schemas.openxmlformats.org/officeDocument/2006/relationships/notesMaster" Target="../notesMasters/notesMaster1.xml"/><Relationship Id="rId6" Type="http://schemas.openxmlformats.org/officeDocument/2006/relationships/hyperlink" Target="http://imslp.org/wiki/IMSLP:Public_Domain" TargetMode="External"/><Relationship Id="rId5" Type="http://schemas.openxmlformats.org/officeDocument/2006/relationships/hyperlink" Target="http://imslp.org/wiki/Dover_Publications" TargetMode="External"/><Relationship Id="rId4" Type="http://schemas.openxmlformats.org/officeDocument/2006/relationships/hyperlink" Target="http://www.amazon.com/dp/0486245845/ref=nosim?tag=intemusiscorl-20&amp;linkCode=sb1" TargetMode="Externa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3" Type="http://schemas.openxmlformats.org/officeDocument/2006/relationships/hyperlink" Target="http://imslp.org/wiki/N._Simrock" TargetMode="External"/><Relationship Id="rId2" Type="http://schemas.openxmlformats.org/officeDocument/2006/relationships/slide" Target="../slides/slide22.xml"/><Relationship Id="rId1" Type="http://schemas.openxmlformats.org/officeDocument/2006/relationships/notesMaster" Target="../notesMasters/notesMaster1.xml"/><Relationship Id="rId6" Type="http://schemas.openxmlformats.org/officeDocument/2006/relationships/hyperlink" Target="http://imslp.org/wiki/IMSLP:Public_Domain" TargetMode="External"/><Relationship Id="rId5" Type="http://schemas.openxmlformats.org/officeDocument/2006/relationships/hyperlink" Target="http://imslp.org/wiki/Dover_Publications" TargetMode="External"/><Relationship Id="rId4" Type="http://schemas.openxmlformats.org/officeDocument/2006/relationships/hyperlink" Target="http://www.amazon.com/dp/0486245845/ref=nosim?tag=intemusiscorl-20&amp;linkCode=sb1" TargetMode="Externa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Rectangle 2"/>
          <p:cNvSpPr>
            <a:spLocks noGrp="1" noRot="1" noChangeAspect="1" noChangeArrowheads="1" noTextEdit="1"/>
          </p:cNvSpPr>
          <p:nvPr>
            <p:ph type="sldImg"/>
          </p:nvPr>
        </p:nvSpPr>
        <p:spPr>
          <a:xfrm>
            <a:off x="1143000" y="685800"/>
            <a:ext cx="4572000" cy="3429000"/>
          </a:xfrm>
          <a:ln/>
        </p:spPr>
      </p:sp>
      <p:sp>
        <p:nvSpPr>
          <p:cNvPr id="15362"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r>
              <a:rPr lang="en-US" dirty="0" smtClean="0">
                <a:latin typeface="Calibri" charset="0"/>
              </a:rPr>
              <a:t>Master class</a:t>
            </a:r>
            <a:r>
              <a:rPr lang="en-US" baseline="0" dirty="0" smtClean="0">
                <a:latin typeface="Calibri" charset="0"/>
              </a:rPr>
              <a:t> concepts incorporate coaching, experiential learning, live hands on learning and using the active experience.</a:t>
            </a:r>
          </a:p>
          <a:p>
            <a:r>
              <a:rPr lang="en-US" baseline="0" dirty="0" smtClean="0">
                <a:latin typeface="Calibri" charset="0"/>
              </a:rPr>
              <a:t>(Note even in music literature the spelling is varied – two words, one word master class, master class)</a:t>
            </a:r>
          </a:p>
          <a:p>
            <a:endParaRPr lang="en-US" baseline="0" dirty="0" smtClean="0">
              <a:latin typeface="Calibri" charset="0"/>
            </a:endParaRPr>
          </a:p>
          <a:p>
            <a:r>
              <a:rPr lang="en-US" baseline="0" dirty="0" smtClean="0">
                <a:latin typeface="Calibri" charset="0"/>
              </a:rPr>
              <a:t>Ask audience – background</a:t>
            </a:r>
          </a:p>
          <a:p>
            <a:r>
              <a:rPr lang="en-US" baseline="0" dirty="0" smtClean="0">
                <a:latin typeface="Calibri" charset="0"/>
              </a:rPr>
              <a:t>Any musicians in the group? How many of you have had master class experience?  How did that turn out?</a:t>
            </a:r>
          </a:p>
          <a:p>
            <a:endParaRPr lang="en-US" baseline="0" dirty="0" smtClean="0">
              <a:latin typeface="Calibri" charset="0"/>
            </a:endParaRPr>
          </a:p>
          <a:p>
            <a:r>
              <a:rPr lang="en-US" baseline="0" dirty="0" smtClean="0">
                <a:latin typeface="Calibri" charset="0"/>
              </a:rPr>
              <a:t>Natascha – music performance degree, cellist</a:t>
            </a:r>
          </a:p>
          <a:p>
            <a:r>
              <a:rPr lang="en-US" baseline="0" dirty="0" err="1" smtClean="0">
                <a:latin typeface="Calibri" charset="0"/>
              </a:rPr>
              <a:t>Hayam</a:t>
            </a:r>
            <a:r>
              <a:rPr lang="en-US" baseline="0" dirty="0" smtClean="0">
                <a:latin typeface="Calibri" charset="0"/>
              </a:rPr>
              <a:t> – Egyptian background where direct feedback is expected (HAYAM INSERT)</a:t>
            </a:r>
          </a:p>
          <a:p>
            <a:endParaRPr lang="en-US" baseline="0" dirty="0" smtClean="0">
              <a:latin typeface="Calibri" charset="0"/>
            </a:endParaRPr>
          </a:p>
          <a:p>
            <a:r>
              <a:rPr lang="en-US" baseline="0" dirty="0" smtClean="0">
                <a:latin typeface="Calibri" charset="0"/>
              </a:rPr>
              <a:t>For this section does everyone have a handout?  We also have a few copies of articles we found very helpful in the back for airplane and snacking reading.</a:t>
            </a:r>
          </a:p>
          <a:p>
            <a:r>
              <a:rPr lang="en-US" sz="1200" b="1" kern="1200" dirty="0" smtClean="0">
                <a:solidFill>
                  <a:schemeClr val="tx1"/>
                </a:solidFill>
                <a:latin typeface="+mn-lt"/>
                <a:ea typeface="+mn-ea"/>
                <a:cs typeface="+mn-cs"/>
              </a:rPr>
              <a:t>Editor	</a:t>
            </a:r>
            <a:r>
              <a:rPr lang="en-US" sz="1200" b="0" kern="1200" dirty="0" smtClean="0">
                <a:solidFill>
                  <a:schemeClr val="tx1"/>
                </a:solidFill>
                <a:latin typeface="+mn-lt"/>
                <a:ea typeface="+mn-ea"/>
                <a:cs typeface="+mn-cs"/>
              </a:rPr>
              <a:t>First edition	</a:t>
            </a:r>
          </a:p>
          <a:p>
            <a:r>
              <a:rPr lang="en-US" sz="1200" b="1" kern="1200" dirty="0" smtClean="0">
                <a:solidFill>
                  <a:schemeClr val="tx1"/>
                </a:solidFill>
                <a:latin typeface="+mn-lt"/>
                <a:ea typeface="+mn-ea"/>
                <a:cs typeface="+mn-cs"/>
              </a:rPr>
              <a:t>Publisher Info.	</a:t>
            </a:r>
            <a:r>
              <a:rPr lang="en-US" sz="1200" b="0" kern="1200" dirty="0" smtClean="0">
                <a:solidFill>
                  <a:schemeClr val="tx1"/>
                </a:solidFill>
                <a:latin typeface="+mn-lt"/>
                <a:ea typeface="+mn-ea"/>
                <a:cs typeface="+mn-cs"/>
              </a:rPr>
              <a:t>Berlin: </a:t>
            </a:r>
            <a:r>
              <a:rPr lang="en-US" sz="1200" b="0" kern="1200" dirty="0" smtClean="0">
                <a:solidFill>
                  <a:schemeClr val="tx1"/>
                </a:solidFill>
                <a:latin typeface="+mn-lt"/>
                <a:ea typeface="+mn-ea"/>
                <a:cs typeface="+mn-cs"/>
                <a:hlinkClick r:id="rId3"/>
              </a:rPr>
              <a:t>N. Simrock, 1896	</a:t>
            </a:r>
          </a:p>
          <a:p>
            <a:r>
              <a:rPr lang="en-US" sz="1200" b="1" kern="1200" dirty="0" smtClean="0">
                <a:solidFill>
                  <a:schemeClr val="tx1"/>
                </a:solidFill>
                <a:latin typeface="+mn-lt"/>
                <a:ea typeface="+mn-ea"/>
                <a:cs typeface="+mn-cs"/>
              </a:rPr>
              <a:t>Reprinted	</a:t>
            </a:r>
            <a:r>
              <a:rPr lang="en-US" sz="1200" b="0" kern="1200" dirty="0" smtClean="0">
                <a:solidFill>
                  <a:schemeClr val="tx1"/>
                </a:solidFill>
                <a:latin typeface="+mn-lt"/>
                <a:ea typeface="+mn-ea"/>
                <a:cs typeface="+mn-cs"/>
                <a:hlinkClick r:id="rId4"/>
              </a:rPr>
              <a:t>Great Romantic Cello Concertos (pp.113-88) </a:t>
            </a:r>
          </a:p>
          <a:p>
            <a:r>
              <a:rPr lang="en-US" sz="1200" b="0" kern="1200" dirty="0" smtClean="0">
                <a:solidFill>
                  <a:schemeClr val="tx1"/>
                </a:solidFill>
                <a:latin typeface="+mn-lt"/>
                <a:ea typeface="+mn-ea"/>
                <a:cs typeface="+mn-cs"/>
              </a:rPr>
              <a:t>Mineola: </a:t>
            </a:r>
            <a:r>
              <a:rPr lang="en-US" sz="1200" b="0" kern="1200" dirty="0" smtClean="0">
                <a:solidFill>
                  <a:schemeClr val="tx1"/>
                </a:solidFill>
                <a:latin typeface="+mn-lt"/>
                <a:ea typeface="+mn-ea"/>
                <a:cs typeface="+mn-cs"/>
                <a:hlinkClick r:id="rId5"/>
              </a:rPr>
              <a:t>Dover Publications, 1984.	</a:t>
            </a:r>
          </a:p>
          <a:p>
            <a:r>
              <a:rPr lang="en-US" sz="1200" b="1" kern="1200" dirty="0" smtClean="0">
                <a:solidFill>
                  <a:schemeClr val="tx1"/>
                </a:solidFill>
                <a:latin typeface="+mn-lt"/>
                <a:ea typeface="+mn-ea"/>
                <a:cs typeface="+mn-cs"/>
              </a:rPr>
              <a:t>Copyright	</a:t>
            </a:r>
            <a:r>
              <a:rPr lang="en-US" sz="1200" b="0" kern="1200" dirty="0" smtClean="0">
                <a:solidFill>
                  <a:schemeClr val="tx1"/>
                </a:solidFill>
                <a:latin typeface="+mn-lt"/>
                <a:ea typeface="+mn-ea"/>
                <a:cs typeface="+mn-cs"/>
                <a:hlinkClick r:id="rId6"/>
              </a:rPr>
              <a:t>Public Domain</a:t>
            </a:r>
            <a:r>
              <a:rPr lang="en-US" sz="1200" b="1" kern="1200" dirty="0" smtClean="0">
                <a:solidFill>
                  <a:schemeClr val="tx1"/>
                </a:solidFill>
                <a:latin typeface="+mn-lt"/>
                <a:ea typeface="+mn-ea"/>
                <a:cs typeface="+mn-cs"/>
                <a:hlinkClick r:id="rId6"/>
              </a:rPr>
              <a:t>	</a:t>
            </a:r>
          </a:p>
          <a:p>
            <a:endParaRPr lang="en-US" baseline="0" dirty="0" smtClean="0">
              <a:latin typeface="Calibri" charset="0"/>
            </a:endParaRPr>
          </a:p>
          <a:p>
            <a:endParaRPr lang="en-US" dirty="0">
              <a:latin typeface="Calibri" charset="0"/>
            </a:endParaRPr>
          </a:p>
        </p:txBody>
      </p:sp>
    </p:spTree>
    <p:extLst>
      <p:ext uri="{BB962C8B-B14F-4D97-AF65-F5344CB8AC3E}">
        <p14:creationId xmlns:p14="http://schemas.microsoft.com/office/powerpoint/2010/main" val="369314969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Here are several techniques</a:t>
            </a:r>
            <a:r>
              <a:rPr lang="en-US" baseline="0" dirty="0" smtClean="0"/>
              <a:t> used in a master class.</a:t>
            </a:r>
          </a:p>
          <a:p>
            <a:endParaRPr lang="en-US" baseline="0" dirty="0" smtClean="0"/>
          </a:p>
          <a:p>
            <a:r>
              <a:rPr lang="en-US" dirty="0" smtClean="0"/>
              <a:t>The</a:t>
            </a:r>
            <a:r>
              <a:rPr lang="en-US" baseline="0" dirty="0" smtClean="0"/>
              <a:t> feedback </a:t>
            </a:r>
            <a:r>
              <a:rPr lang="en-US" dirty="0" smtClean="0"/>
              <a:t>dialogue  - bringing</a:t>
            </a:r>
            <a:r>
              <a:rPr lang="en-US" baseline="0" dirty="0" smtClean="0"/>
              <a:t> out self reflection, then helping with this.  Also asking if the learner understands?  The dialogue </a:t>
            </a:r>
            <a:r>
              <a:rPr lang="en-US" dirty="0" smtClean="0"/>
              <a:t>may not just be verbal – student</a:t>
            </a:r>
            <a:r>
              <a:rPr lang="en-US" baseline="0" dirty="0" smtClean="0"/>
              <a:t> responds to the demonstration. Everyone is drawing on their past experiences and note the respect for those.  The master is constantly adjusting, checking for understanding as he builds rapport and feedback dialogue.  Self reflection, drawing on past experiences and also bringing out the nuances, discussing how to break it apart – practice?</a:t>
            </a:r>
          </a:p>
          <a:p>
            <a:r>
              <a:rPr lang="en-US" baseline="0" dirty="0" smtClean="0"/>
              <a:t>Studies show that students who become more active in the dialogue – offering performance, offering feedback become more confident performers.</a:t>
            </a:r>
          </a:p>
          <a:p>
            <a:pPr defTabSz="457175">
              <a:spcBef>
                <a:spcPct val="0"/>
              </a:spcBef>
            </a:pPr>
            <a:endParaRPr lang="en-US" dirty="0" smtClean="0">
              <a:latin typeface="Calibri" charset="0"/>
            </a:endParaRPr>
          </a:p>
          <a:p>
            <a:pPr eaLnBrk="1" hangingPunct="1">
              <a:lnSpc>
                <a:spcPct val="80000"/>
              </a:lnSpc>
              <a:defRPr/>
            </a:pPr>
            <a:r>
              <a:rPr lang="en-US" dirty="0">
                <a:latin typeface="Calibri" charset="0"/>
                <a:ea typeface="ＭＳ Ｐゴシック" charset="0"/>
                <a:cs typeface="ＭＳ Ｐゴシック" charset="0"/>
              </a:rPr>
              <a:t>Use of metaphors, nonverbal communication, demonstration</a:t>
            </a:r>
            <a:r>
              <a:rPr lang="en-US" altLang="ja-JP" dirty="0">
                <a:latin typeface="Calibri" charset="0"/>
                <a:ea typeface="ＭＳ Ｐゴシック" charset="0"/>
                <a:cs typeface="ＭＳ Ｐゴシック" charset="0"/>
              </a:rPr>
              <a:t>, discussion.  Thinking back to cognitive theory – sometimes a different metaphor or bridge is needed to build a connection to past experiences, to understanding a concept.</a:t>
            </a:r>
          </a:p>
          <a:p>
            <a:pPr eaLnBrk="1" hangingPunct="1">
              <a:lnSpc>
                <a:spcPct val="80000"/>
              </a:lnSpc>
              <a:defRPr/>
            </a:pPr>
            <a:endParaRPr lang="en-US" altLang="ja-JP" dirty="0">
              <a:latin typeface="Calibri" charset="0"/>
              <a:ea typeface="ＭＳ Ｐゴシック" charset="0"/>
              <a:cs typeface="ＭＳ Ｐゴシック" charset="0"/>
            </a:endParaRPr>
          </a:p>
          <a:p>
            <a:pPr eaLnBrk="1" hangingPunct="1">
              <a:lnSpc>
                <a:spcPct val="80000"/>
              </a:lnSpc>
              <a:defRPr/>
            </a:pPr>
            <a:r>
              <a:rPr lang="en-US" u="sng" dirty="0">
                <a:latin typeface="Calibri" charset="0"/>
                <a:ea typeface="ＭＳ Ｐゴシック" charset="0"/>
                <a:cs typeface="ＭＳ Ｐゴシック" charset="0"/>
              </a:rPr>
              <a:t>Imitation –  learn by doing before understanding.  In medicine, think of the bedside rounds or wards – how to find that heart murmur before you know what it signifies.</a:t>
            </a:r>
          </a:p>
          <a:p>
            <a:pPr eaLnBrk="1" hangingPunct="1">
              <a:lnSpc>
                <a:spcPct val="80000"/>
              </a:lnSpc>
              <a:defRPr/>
            </a:pPr>
            <a:endParaRPr lang="en-US" u="sng" dirty="0">
              <a:latin typeface="Calibri" charset="0"/>
              <a:ea typeface="ＭＳ Ｐゴシック" charset="0"/>
              <a:cs typeface="ＭＳ Ｐゴシック" charset="0"/>
            </a:endParaRPr>
          </a:p>
          <a:p>
            <a:pPr eaLnBrk="1" hangingPunct="1">
              <a:lnSpc>
                <a:spcPct val="80000"/>
              </a:lnSpc>
              <a:defRPr/>
            </a:pPr>
            <a:r>
              <a:rPr lang="en-US" dirty="0">
                <a:latin typeface="Calibri" charset="0"/>
                <a:ea typeface="ＭＳ Ｐゴシック" charset="0"/>
                <a:cs typeface="ＭＳ Ｐゴシック" charset="0"/>
              </a:rPr>
              <a:t>Live experimentation – this learning applies to the now and to the future:  Students are likely to perform the music in concert, ability to execute and memory (develop templates to use when practicing).</a:t>
            </a:r>
          </a:p>
          <a:p>
            <a:pPr eaLnBrk="1" hangingPunct="1">
              <a:lnSpc>
                <a:spcPct val="80000"/>
              </a:lnSpc>
              <a:defRPr/>
            </a:pPr>
            <a:endParaRPr lang="en-US" dirty="0">
              <a:latin typeface="Calibri" charset="0"/>
              <a:ea typeface="ＭＳ Ｐゴシック" charset="0"/>
              <a:cs typeface="ＭＳ Ｐゴシック" charset="0"/>
            </a:endParaRPr>
          </a:p>
          <a:p>
            <a:r>
              <a:rPr lang="en-US" dirty="0" smtClean="0"/>
              <a:t># # #</a:t>
            </a:r>
          </a:p>
          <a:p>
            <a:r>
              <a:rPr lang="en-US" baseline="0" dirty="0" smtClean="0"/>
              <a:t>Learning rules:</a:t>
            </a:r>
          </a:p>
          <a:p>
            <a:pPr marL="224325" indent="-224325">
              <a:buAutoNum type="arabicPeriod"/>
            </a:pPr>
            <a:r>
              <a:rPr lang="en-US" baseline="0" dirty="0" smtClean="0"/>
              <a:t>Bring experiences – all different, ready and able to work – ask folks who is what, from where. </a:t>
            </a:r>
          </a:p>
          <a:p>
            <a:pPr marL="224325" indent="-224325">
              <a:buAutoNum type="arabicPeriod"/>
            </a:pPr>
            <a:r>
              <a:rPr lang="en-US" baseline="0" dirty="0" smtClean="0"/>
              <a:t>Accountable for their own learning – problem needs to be relevant.   When the learner realizes what they need to learn to meet their own goals and objectives.</a:t>
            </a:r>
            <a:r>
              <a:rPr lang="en-US" b="0" i="1" u="sng" baseline="0" dirty="0" smtClean="0"/>
              <a:t>.</a:t>
            </a:r>
            <a:endParaRPr lang="en-US" baseline="0" dirty="0" smtClean="0"/>
          </a:p>
          <a:p>
            <a:pPr marL="224325" indent="-224325" defTabSz="897301" eaLnBrk="0" fontAlgn="base" hangingPunct="0">
              <a:spcBef>
                <a:spcPct val="30000"/>
              </a:spcBef>
              <a:spcAft>
                <a:spcPct val="0"/>
              </a:spcAft>
              <a:buFontTx/>
              <a:buAutoNum type="arabicPeriod" startAt="3"/>
              <a:defRPr/>
            </a:pPr>
            <a:r>
              <a:rPr lang="en-US" baseline="0" dirty="0" smtClean="0"/>
              <a:t>Learn in the here and now and apply those concepts immediately.  How to practice X?</a:t>
            </a:r>
          </a:p>
          <a:p>
            <a:pPr marL="224325" indent="-224325" defTabSz="897301" eaLnBrk="0" fontAlgn="base" hangingPunct="0">
              <a:spcBef>
                <a:spcPct val="30000"/>
              </a:spcBef>
              <a:spcAft>
                <a:spcPct val="0"/>
              </a:spcAft>
              <a:buFontTx/>
              <a:buAutoNum type="arabicPeriod" startAt="3"/>
              <a:defRPr/>
            </a:pPr>
            <a:r>
              <a:rPr lang="en-US" baseline="0" dirty="0" smtClean="0"/>
              <a:t>Learn best when integrating the learning with their lives. (the repertoire, performance)</a:t>
            </a:r>
          </a:p>
          <a:p>
            <a:pPr marL="224325" indent="-224325">
              <a:buAutoNum type="arabicPeriod" startAt="5"/>
            </a:pPr>
            <a:r>
              <a:rPr lang="en-US" dirty="0" smtClean="0"/>
              <a:t>Learn best when motivated and engaged.  Get them working:</a:t>
            </a:r>
            <a:r>
              <a:rPr lang="en-US" baseline="0" dirty="0" smtClean="0"/>
              <a:t> (In a seminar pulling the audience in as teachers and learners)</a:t>
            </a:r>
            <a:endParaRPr lang="en-US" i="1" u="sng" dirty="0" smtClean="0"/>
          </a:p>
          <a:p>
            <a:r>
              <a:rPr lang="en-US" dirty="0" smtClean="0"/>
              <a:t>6. Bring expectations</a:t>
            </a:r>
            <a:r>
              <a:rPr lang="en-US" baseline="0" dirty="0" smtClean="0"/>
              <a:t> of the teacher - </a:t>
            </a:r>
            <a:r>
              <a:rPr lang="en-US" i="1" u="sng" baseline="0" dirty="0" smtClean="0"/>
              <a:t>be collaborative.</a:t>
            </a:r>
          </a:p>
          <a:p>
            <a:endParaRPr lang="en-US" i="1" u="sng" baseline="0" dirty="0" smtClean="0"/>
          </a:p>
          <a:p>
            <a:r>
              <a:rPr lang="en-US" baseline="0" dirty="0" smtClean="0"/>
              <a:t>7. What are they leaving with – </a:t>
            </a:r>
            <a:r>
              <a:rPr lang="en-US" i="1" u="sng" baseline="0" dirty="0" smtClean="0"/>
              <a:t>what did they learn?   What are they going to do differently</a:t>
            </a:r>
          </a:p>
          <a:p>
            <a:endParaRPr lang="en-US" dirty="0"/>
          </a:p>
        </p:txBody>
      </p:sp>
      <p:sp>
        <p:nvSpPr>
          <p:cNvPr id="4" name="Slide Number Placeholder 3"/>
          <p:cNvSpPr>
            <a:spLocks noGrp="1"/>
          </p:cNvSpPr>
          <p:nvPr>
            <p:ph type="sldNum" sz="quarter" idx="10"/>
          </p:nvPr>
        </p:nvSpPr>
        <p:spPr/>
        <p:txBody>
          <a:bodyPr/>
          <a:lstStyle/>
          <a:p>
            <a:pPr>
              <a:defRPr/>
            </a:pPr>
            <a:fld id="{A6CC5038-632A-434F-A882-02E79ED427B7}" type="slidenum">
              <a:rPr lang="en-US" smtClean="0"/>
              <a:pPr>
                <a:defRPr/>
              </a:pPr>
              <a:t>11</a:t>
            </a:fld>
            <a:endParaRPr lang="en-US"/>
          </a:p>
        </p:txBody>
      </p:sp>
    </p:spTree>
    <p:extLst>
      <p:ext uri="{BB962C8B-B14F-4D97-AF65-F5344CB8AC3E}">
        <p14:creationId xmlns:p14="http://schemas.microsoft.com/office/powerpoint/2010/main" val="71904001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5" name="Rectangle 2"/>
          <p:cNvSpPr>
            <a:spLocks noGrp="1" noRot="1" noChangeAspect="1" noChangeArrowheads="1" noTextEdit="1"/>
          </p:cNvSpPr>
          <p:nvPr>
            <p:ph type="sldImg"/>
          </p:nvPr>
        </p:nvSpPr>
        <p:spPr>
          <a:xfrm>
            <a:off x="1143000" y="685800"/>
            <a:ext cx="4572000" cy="3429000"/>
          </a:xfrm>
          <a:ln/>
        </p:spPr>
      </p:sp>
      <p:sp>
        <p:nvSpPr>
          <p:cNvPr id="134146"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r>
              <a:rPr lang="en-US" dirty="0">
                <a:latin typeface="+mj-lt"/>
              </a:rPr>
              <a:t>HAYAM</a:t>
            </a:r>
          </a:p>
          <a:p>
            <a:r>
              <a:rPr lang="en-US" u="sng" dirty="0">
                <a:latin typeface="+mj-lt"/>
                <a:ea typeface="ＭＳ Ｐゴシック" charset="0"/>
                <a:cs typeface="ＭＳ Ｐゴシック" charset="0"/>
              </a:rPr>
              <a:t>When </a:t>
            </a:r>
            <a:r>
              <a:rPr lang="en-US" u="sng" dirty="0" err="1">
                <a:latin typeface="+mj-lt"/>
                <a:ea typeface="ＭＳ Ｐゴシック" charset="0"/>
                <a:cs typeface="ＭＳ Ｐゴシック" charset="0"/>
              </a:rPr>
              <a:t>Natascha</a:t>
            </a:r>
            <a:r>
              <a:rPr lang="en-US" u="sng" dirty="0">
                <a:latin typeface="+mj-lt"/>
                <a:ea typeface="ＭＳ Ｐゴシック" charset="0"/>
                <a:cs typeface="ＭＳ Ｐゴシック" charset="0"/>
              </a:rPr>
              <a:t> first approached me about presenting and actually doing – I was “you do it.”</a:t>
            </a:r>
          </a:p>
          <a:p>
            <a:endParaRPr lang="en-US" u="sng" dirty="0">
              <a:latin typeface="+mj-lt"/>
              <a:ea typeface="ＭＳ Ｐゴシック" charset="0"/>
              <a:cs typeface="ＭＳ Ｐゴシック" charset="0"/>
            </a:endParaRPr>
          </a:p>
          <a:p>
            <a:r>
              <a:rPr lang="en-US" dirty="0">
                <a:latin typeface="+mj-lt"/>
              </a:rPr>
              <a:t>Performance anxiety - Subject one</a:t>
            </a:r>
            <a:r>
              <a:rPr lang="ja-JP" altLang="en-US" dirty="0">
                <a:latin typeface="+mj-lt"/>
              </a:rPr>
              <a:t>’</a:t>
            </a:r>
            <a:r>
              <a:rPr lang="en-US" altLang="ja-JP" dirty="0">
                <a:latin typeface="+mj-lt"/>
              </a:rPr>
              <a:t>s self to continuous critique in public.  Likely someone in the audience will know your piece, know more than you, be competing for the same chair at some point.  When I get critiqued, my emotions first take over and I need to digest.</a:t>
            </a:r>
          </a:p>
          <a:p>
            <a:r>
              <a:rPr lang="en-US" altLang="ja-JP" dirty="0">
                <a:latin typeface="+mj-lt"/>
              </a:rPr>
              <a:t>A class that is harsh – it may be awkward later.  What about feedback you get in class but did not get one to one? – if the expectation of feedback is in the class, then this becomes less of an issue.  A bad master class is like a bad pimping – could it lead to humiliation or long term memories?  Thinking back to what you remember most – the negative.  We are wired this way.</a:t>
            </a:r>
          </a:p>
          <a:p>
            <a:endParaRPr lang="en-US" altLang="ja-JP" dirty="0">
              <a:latin typeface="+mj-lt"/>
            </a:endParaRPr>
          </a:p>
          <a:p>
            <a:r>
              <a:rPr lang="en-US" altLang="ja-JP" dirty="0">
                <a:latin typeface="+mj-lt"/>
              </a:rPr>
              <a:t>This format can be a challenge for the teaching – prepare on the spot and hope you know it!  The learners can be various levels. Not only does the teacher have to “read” the performer, but also the audience.  They also have to adjust to what may be best reviewed outside of the class.  </a:t>
            </a:r>
          </a:p>
          <a:p>
            <a:endParaRPr lang="en-US" altLang="ja-JP" dirty="0">
              <a:latin typeface="+mj-lt"/>
            </a:endParaRPr>
          </a:p>
          <a:p>
            <a:r>
              <a:rPr lang="en-US" altLang="ja-JP" dirty="0">
                <a:latin typeface="+mj-lt"/>
              </a:rPr>
              <a:t>Studies have shown the student who performed in a master class are much more receptive to the learning as audience members / observers in a future master class.  However, at first, people who are not performing are more likely to skip.  The audience  learners orientation to learning may be significantly different from the performer depending on past experience.  </a:t>
            </a:r>
          </a:p>
          <a:p>
            <a:r>
              <a:rPr lang="en-US" altLang="ja-JP" dirty="0">
                <a:latin typeface="+mj-lt"/>
              </a:rPr>
              <a:t>Learner are also at different levels and the master has to teach both the performer and the audience.  The audience also has to pull the learning out of the experience.  In those learning rules – it is somewhat in their peer review to keep and discard the portions of the teaching that is relevant to them.</a:t>
            </a:r>
          </a:p>
          <a:p>
            <a:endParaRPr lang="en-US" altLang="ja-JP" dirty="0">
              <a:latin typeface="+mj-lt"/>
            </a:endParaRPr>
          </a:p>
          <a:p>
            <a:r>
              <a:rPr lang="en-US" altLang="ja-JP" dirty="0">
                <a:latin typeface="+mj-lt"/>
              </a:rPr>
              <a:t>In applying to medicine – patient confidentiality – the more of an audience, the more this may be an issue.</a:t>
            </a:r>
          </a:p>
          <a:p>
            <a:r>
              <a:rPr lang="en-US" altLang="ja-JP" dirty="0">
                <a:latin typeface="+mj-lt"/>
              </a:rPr>
              <a:t>Future colleagues are also future competitors for those jobs and grants.</a:t>
            </a:r>
          </a:p>
          <a:p>
            <a:r>
              <a:rPr lang="en-US" altLang="ja-JP" dirty="0">
                <a:latin typeface="+mj-lt"/>
              </a:rPr>
              <a:t>Power and respect can also be a challenge – a professor who brings in $$ in grants gives a class on how to lecture  / </a:t>
            </a:r>
            <a:r>
              <a:rPr lang="en-US" altLang="ja-JP" dirty="0" err="1">
                <a:latin typeface="+mj-lt"/>
              </a:rPr>
              <a:t>powerpoint</a:t>
            </a:r>
            <a:r>
              <a:rPr lang="en-US" altLang="ja-JP" dirty="0">
                <a:latin typeface="+mj-lt"/>
              </a:rPr>
              <a:t> then asks for feedback – which no one wants to give because in the future they want this person’s support later.</a:t>
            </a:r>
          </a:p>
          <a:p>
            <a:endParaRPr lang="en-US" dirty="0">
              <a:latin typeface="+mj-lt"/>
            </a:endParaRPr>
          </a:p>
          <a:p>
            <a:r>
              <a:rPr lang="en-US" dirty="0">
                <a:latin typeface="+mj-lt"/>
              </a:rPr>
              <a:t>Back to those three parts that contribute to the master learns: self determination, cognitive load, and the learning environment.  Our learning environment in medicine is often overshadowed by the performance zone.</a:t>
            </a:r>
          </a:p>
          <a:p>
            <a:endParaRPr lang="en-US" dirty="0">
              <a:latin typeface="+mj-lt"/>
            </a:endParaRPr>
          </a:p>
          <a:p>
            <a:r>
              <a:rPr lang="en-US" dirty="0" smtClean="0"/>
              <a:t>How</a:t>
            </a:r>
            <a:r>
              <a:rPr lang="en-US" baseline="0" dirty="0" smtClean="0"/>
              <a:t> might you overcome barriers to this kind of feedback dialogue – learning format?</a:t>
            </a:r>
          </a:p>
          <a:p>
            <a:endParaRPr lang="en-US" baseline="0" dirty="0" smtClean="0"/>
          </a:p>
          <a:p>
            <a:r>
              <a:rPr lang="en-US" baseline="0" dirty="0" smtClean="0"/>
              <a:t>Expectations</a:t>
            </a:r>
          </a:p>
          <a:p>
            <a:r>
              <a:rPr lang="en-US" baseline="0" dirty="0" smtClean="0"/>
              <a:t>Environment</a:t>
            </a:r>
          </a:p>
          <a:p>
            <a:r>
              <a:rPr lang="en-US" baseline="0" dirty="0" smtClean="0"/>
              <a:t> - create safe islands</a:t>
            </a:r>
          </a:p>
          <a:p>
            <a:r>
              <a:rPr lang="en-US" baseline="0" dirty="0" smtClean="0"/>
              <a:t>- Try to avoid the perfection culture, the never make mistake culture.  Recognize it, discuss it.</a:t>
            </a:r>
          </a:p>
          <a:p>
            <a:r>
              <a:rPr lang="en-US" baseline="0" dirty="0" smtClean="0"/>
              <a:t>- Practice recognizing and teaching the Hidden Curriculum</a:t>
            </a:r>
          </a:p>
          <a:p>
            <a:r>
              <a:rPr lang="en-US" baseline="0" dirty="0" err="1" smtClean="0"/>
              <a:t>Modelllng</a:t>
            </a:r>
            <a:endParaRPr lang="en-US" baseline="0" dirty="0" smtClean="0"/>
          </a:p>
          <a:p>
            <a:pPr marL="168244" indent="-168244">
              <a:buFontTx/>
              <a:buChar char="-"/>
            </a:pPr>
            <a:r>
              <a:rPr lang="en-US" baseline="0" dirty="0" smtClean="0"/>
              <a:t>Welcoming mistakes</a:t>
            </a:r>
          </a:p>
          <a:p>
            <a:pPr marL="168244" indent="-168244">
              <a:buFontTx/>
              <a:buChar char="-"/>
            </a:pPr>
            <a:r>
              <a:rPr lang="en-US" baseline="0" dirty="0" smtClean="0"/>
              <a:t>Clarify zones?</a:t>
            </a:r>
          </a:p>
          <a:p>
            <a:pPr marL="168244" indent="-168244">
              <a:buFontTx/>
              <a:buChar char="-"/>
            </a:pPr>
            <a:r>
              <a:rPr lang="en-US" baseline="0" dirty="0" smtClean="0"/>
              <a:t>Share what you learned recently and how?</a:t>
            </a:r>
          </a:p>
          <a:p>
            <a:r>
              <a:rPr lang="en-US" baseline="0" dirty="0" smtClean="0"/>
              <a:t>Respect </a:t>
            </a:r>
          </a:p>
          <a:p>
            <a:r>
              <a:rPr lang="en-US" baseline="0" dirty="0" smtClean="0"/>
              <a:t>Training (like this one)</a:t>
            </a:r>
          </a:p>
          <a:p>
            <a:endParaRPr lang="en-US" baseline="0" dirty="0" smtClean="0"/>
          </a:p>
          <a:p>
            <a:r>
              <a:rPr lang="en-US" baseline="0" dirty="0" smtClean="0"/>
              <a:t>Bring the unspoken out</a:t>
            </a:r>
          </a:p>
          <a:p>
            <a:endParaRPr lang="en-US" baseline="0" dirty="0" smtClean="0"/>
          </a:p>
          <a:p>
            <a:r>
              <a:rPr lang="en-US" baseline="0" dirty="0" smtClean="0"/>
              <a:t>Learning rules:</a:t>
            </a:r>
          </a:p>
          <a:p>
            <a:pPr marL="224325" indent="-224325">
              <a:buAutoNum type="arabicPeriod"/>
            </a:pPr>
            <a:r>
              <a:rPr lang="en-US" baseline="0" dirty="0" smtClean="0"/>
              <a:t>Bring experiences – all different, ready and able to work – ask folks who is what, from where.  They all may have different knowledge deficits as well.  What do they know about the topic in advance?</a:t>
            </a:r>
          </a:p>
          <a:p>
            <a:r>
              <a:rPr lang="en-US" i="1" u="sng" baseline="0" dirty="0" smtClean="0"/>
              <a:t>Facilitators to observe and listen – what are their gaps in their own ability </a:t>
            </a:r>
            <a:endParaRPr lang="en-US" baseline="0" dirty="0" smtClean="0"/>
          </a:p>
          <a:p>
            <a:pPr defTabSz="897301" eaLnBrk="0" fontAlgn="base" hangingPunct="0">
              <a:spcBef>
                <a:spcPct val="30000"/>
              </a:spcBef>
              <a:spcAft>
                <a:spcPct val="0"/>
              </a:spcAft>
              <a:defRPr/>
            </a:pPr>
            <a:r>
              <a:rPr lang="en-US" baseline="0" dirty="0" smtClean="0"/>
              <a:t>2.  Accountable for their own learning – problem needs to be relevant.   When the learner realizes what they need to learn to meet their own goals and objectives.</a:t>
            </a:r>
            <a:r>
              <a:rPr lang="en-US" b="0" i="1" u="sng" baseline="0" dirty="0" smtClean="0"/>
              <a:t>.</a:t>
            </a:r>
            <a:endParaRPr lang="en-US" baseline="0" dirty="0" smtClean="0"/>
          </a:p>
          <a:p>
            <a:pPr marL="224325" indent="-224325" defTabSz="897301" eaLnBrk="0" fontAlgn="base" hangingPunct="0">
              <a:spcBef>
                <a:spcPct val="30000"/>
              </a:spcBef>
              <a:spcAft>
                <a:spcPct val="0"/>
              </a:spcAft>
              <a:buFontTx/>
              <a:buAutoNum type="arabicPeriod" startAt="3"/>
              <a:defRPr/>
            </a:pPr>
            <a:r>
              <a:rPr lang="en-US" baseline="0" dirty="0" smtClean="0"/>
              <a:t>Learn in the here and now and apply those concepts immediately.  Look for collaborative problem solving, suggest / get learner input on how the ideas and concepts may be used for them? </a:t>
            </a:r>
          </a:p>
          <a:p>
            <a:pPr marL="224325" indent="-224325" defTabSz="897301" eaLnBrk="0" fontAlgn="base" hangingPunct="0">
              <a:spcBef>
                <a:spcPct val="30000"/>
              </a:spcBef>
              <a:spcAft>
                <a:spcPct val="0"/>
              </a:spcAft>
              <a:buFontTx/>
              <a:buAutoNum type="arabicPeriod" startAt="3"/>
              <a:defRPr/>
            </a:pPr>
            <a:r>
              <a:rPr lang="en-US" baseline="0" dirty="0" smtClean="0"/>
              <a:t>Learn best when integrating the learning with their lives. </a:t>
            </a:r>
          </a:p>
          <a:p>
            <a:pPr marL="224325" indent="-224325">
              <a:buAutoNum type="arabicPeriod" startAt="5"/>
            </a:pPr>
            <a:r>
              <a:rPr lang="en-US" dirty="0" smtClean="0"/>
              <a:t>Learn best when motivated and engaged.  Get them working:</a:t>
            </a:r>
            <a:r>
              <a:rPr lang="en-US" baseline="0" dirty="0" smtClean="0"/>
              <a:t> (In a seminar pulling the audience in as teachers and learners.</a:t>
            </a:r>
            <a:endParaRPr lang="en-US" i="1" u="sng" dirty="0" smtClean="0"/>
          </a:p>
          <a:p>
            <a:r>
              <a:rPr lang="en-US" dirty="0" smtClean="0"/>
              <a:t>6. Bring expectations</a:t>
            </a:r>
            <a:r>
              <a:rPr lang="en-US" baseline="0" dirty="0" smtClean="0"/>
              <a:t> of the teacher - </a:t>
            </a:r>
            <a:r>
              <a:rPr lang="en-US" i="1" u="sng" baseline="0" dirty="0" smtClean="0"/>
              <a:t>be collaborative.</a:t>
            </a:r>
          </a:p>
          <a:p>
            <a:endParaRPr lang="en-US" i="1" u="sng" baseline="0" dirty="0" smtClean="0"/>
          </a:p>
          <a:p>
            <a:r>
              <a:rPr lang="en-US" baseline="0" dirty="0" smtClean="0"/>
              <a:t>7. What are they leaving with – </a:t>
            </a:r>
            <a:r>
              <a:rPr lang="en-US" i="1" u="sng" baseline="0" dirty="0" smtClean="0"/>
              <a:t>what did they learn?   What are they going to do differently</a:t>
            </a:r>
          </a:p>
          <a:p>
            <a:endParaRPr lang="en-US" baseline="0" dirty="0" smtClean="0"/>
          </a:p>
          <a:p>
            <a:endParaRPr lang="en-US" dirty="0" smtClean="0"/>
          </a:p>
          <a:p>
            <a:endParaRPr lang="en-US" dirty="0">
              <a:latin typeface="+mj-lt"/>
            </a:endParaRPr>
          </a:p>
        </p:txBody>
      </p:sp>
    </p:spTree>
    <p:extLst>
      <p:ext uri="{BB962C8B-B14F-4D97-AF65-F5344CB8AC3E}">
        <p14:creationId xmlns:p14="http://schemas.microsoft.com/office/powerpoint/2010/main" val="42500477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r>
              <a:rPr lang="en-US" dirty="0" smtClean="0"/>
              <a:t>Now to the environment – learners</a:t>
            </a:r>
            <a:r>
              <a:rPr lang="en-US" baseline="0" dirty="0" smtClean="0"/>
              <a:t> impact, teachers impact, environment impacts learner, environment impacts teacher, environment impacts topic, topic / patient impacts environment.   CONSIDER image here (image removed due to permission to use).  Circle)</a:t>
            </a:r>
          </a:p>
          <a:p>
            <a:endParaRPr lang="en-US" baseline="0" dirty="0" smtClean="0"/>
          </a:p>
          <a:p>
            <a:r>
              <a:rPr lang="en-US" baseline="0" dirty="0" smtClean="0"/>
              <a:t>The environment should promote learning and dialogue – this could be a physical space as well as the culture in the smaller groups, clinics and overall institution – vital to build this top down and bottom up. The environment acts on the learner and the learner/experience/teacher and they act on the environment.</a:t>
            </a:r>
          </a:p>
          <a:p>
            <a:endParaRPr lang="en-US" dirty="0" smtClean="0"/>
          </a:p>
          <a:p>
            <a:r>
              <a:rPr lang="en-US" baseline="0" dirty="0" smtClean="0"/>
              <a:t>Activities to help influence the environment (back to the learning rules)</a:t>
            </a:r>
          </a:p>
          <a:p>
            <a:pPr marL="168244" indent="-168244">
              <a:buFontTx/>
              <a:buChar char="-"/>
            </a:pPr>
            <a:r>
              <a:rPr lang="en-US" baseline="0" dirty="0" smtClean="0"/>
              <a:t>Role modeling and real learning.  Real activity, real patients. Integrating the Learning into their world.</a:t>
            </a:r>
          </a:p>
          <a:p>
            <a:r>
              <a:rPr lang="en-US" baseline="0" dirty="0" smtClean="0"/>
              <a:t>Mixed messages and hidden curriculums can impact the reflection and learning.   Thus experienced teachers can make explicit what is tacit – vocalize and express what is to be learned / the concepts, the tacit how to, etc..  Talking and learning about the hidden curriculum can help with favoritism and promote appropriate culture.</a:t>
            </a:r>
          </a:p>
          <a:p>
            <a:endParaRPr lang="en-US" baseline="0" dirty="0" smtClean="0"/>
          </a:p>
        </p:txBody>
      </p:sp>
      <p:sp>
        <p:nvSpPr>
          <p:cNvPr id="4" name="Slide Number Placeholder 3"/>
          <p:cNvSpPr>
            <a:spLocks noGrp="1"/>
          </p:cNvSpPr>
          <p:nvPr>
            <p:ph type="sldNum" sz="quarter" idx="10"/>
          </p:nvPr>
        </p:nvSpPr>
        <p:spPr/>
        <p:txBody>
          <a:bodyPr/>
          <a:lstStyle/>
          <a:p>
            <a:pPr>
              <a:defRPr/>
            </a:pPr>
            <a:fld id="{A6CC5038-632A-434F-A882-02E79ED427B7}" type="slidenum">
              <a:rPr lang="en-US" smtClean="0"/>
              <a:pPr>
                <a:defRPr/>
              </a:pPr>
              <a:t>13</a:t>
            </a:fld>
            <a:endParaRPr lang="en-US" dirty="0"/>
          </a:p>
        </p:txBody>
      </p:sp>
    </p:spTree>
    <p:extLst>
      <p:ext uri="{BB962C8B-B14F-4D97-AF65-F5344CB8AC3E}">
        <p14:creationId xmlns:p14="http://schemas.microsoft.com/office/powerpoint/2010/main" val="262181796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defRPr/>
            </a:pPr>
            <a:r>
              <a:rPr lang="en-US" dirty="0" smtClean="0">
                <a:latin typeface="Calibri" pitchFamily="34" charset="0"/>
                <a:ea typeface="ＭＳ Ｐゴシック" charset="0"/>
                <a:cs typeface="ＭＳ Ｐゴシック" charset="0"/>
              </a:rPr>
              <a:t>Have someone read (put in handout)</a:t>
            </a:r>
          </a:p>
          <a:p>
            <a:pPr eaLnBrk="1" hangingPunct="1">
              <a:defRPr/>
            </a:pPr>
            <a:endParaRPr lang="en-US" dirty="0" smtClean="0">
              <a:latin typeface="Calibri" pitchFamily="34" charset="0"/>
              <a:ea typeface="ＭＳ Ｐゴシック" charset="0"/>
              <a:cs typeface="ＭＳ Ｐゴシック" charset="0"/>
            </a:endParaRPr>
          </a:p>
          <a:p>
            <a:pPr defTabSz="897301" fontAlgn="base">
              <a:spcBef>
                <a:spcPct val="30000"/>
              </a:spcBef>
              <a:spcAft>
                <a:spcPct val="0"/>
              </a:spcAft>
              <a:defRPr/>
            </a:pPr>
            <a:r>
              <a:rPr lang="ja-JP" altLang="en-US" dirty="0" smtClean="0">
                <a:solidFill>
                  <a:schemeClr val="accent2"/>
                </a:solidFill>
                <a:latin typeface="Calibri" charset="0"/>
              </a:rPr>
              <a:t>“</a:t>
            </a:r>
            <a:r>
              <a:rPr lang="en-US" altLang="ja-JP" i="1" dirty="0" smtClean="0">
                <a:solidFill>
                  <a:schemeClr val="accent2"/>
                </a:solidFill>
                <a:latin typeface="Calibri" charset="0"/>
              </a:rPr>
              <a:t>The fact is that the culling of students perceived as less talented, less accomplished, or less musical is generally accepted as necessary and inevitable in conservatory life, even if this is accomplished in an unpleasant fashion.</a:t>
            </a:r>
            <a:r>
              <a:rPr lang="ja-JP" altLang="en-US" i="1" dirty="0" smtClean="0">
                <a:solidFill>
                  <a:schemeClr val="accent2"/>
                </a:solidFill>
                <a:latin typeface="Calibri" charset="0"/>
              </a:rPr>
              <a:t>”</a:t>
            </a:r>
            <a:endParaRPr lang="en-US" altLang="ja-JP" i="1" dirty="0" smtClean="0">
              <a:solidFill>
                <a:schemeClr val="accent2"/>
              </a:solidFill>
              <a:latin typeface="Calibri" charset="0"/>
            </a:endParaRPr>
          </a:p>
          <a:p>
            <a:pPr defTabSz="897301" fontAlgn="base">
              <a:spcBef>
                <a:spcPct val="30000"/>
              </a:spcBef>
              <a:spcAft>
                <a:spcPct val="0"/>
              </a:spcAft>
              <a:defRPr/>
            </a:pPr>
            <a:endParaRPr lang="en-US" altLang="ja-JP" i="1" dirty="0" smtClean="0">
              <a:solidFill>
                <a:schemeClr val="accent2"/>
              </a:solidFill>
              <a:latin typeface="Calibri" charset="0"/>
            </a:endParaRPr>
          </a:p>
          <a:p>
            <a:pPr defTabSz="897301" fontAlgn="base">
              <a:spcBef>
                <a:spcPct val="30000"/>
              </a:spcBef>
              <a:spcAft>
                <a:spcPct val="0"/>
              </a:spcAft>
              <a:defRPr/>
            </a:pPr>
            <a:r>
              <a:rPr lang="ja-JP" altLang="en-US" b="1" i="1" dirty="0" smtClean="0">
                <a:solidFill>
                  <a:schemeClr val="accent2"/>
                </a:solidFill>
                <a:latin typeface="+mn-lt"/>
                <a:cs typeface="Calibri"/>
              </a:rPr>
              <a:t>“</a:t>
            </a:r>
            <a:r>
              <a:rPr lang="en-US" altLang="ja-JP" b="1" i="1" dirty="0" smtClean="0">
                <a:solidFill>
                  <a:schemeClr val="accent2"/>
                </a:solidFill>
                <a:latin typeface="+mn-lt"/>
                <a:cs typeface="Calibri"/>
              </a:rPr>
              <a:t>Proper pimping inculcates </a:t>
            </a:r>
            <a:r>
              <a:rPr lang="en-US" b="1" i="1" dirty="0" smtClean="0">
                <a:solidFill>
                  <a:schemeClr val="accent2"/>
                </a:solidFill>
                <a:latin typeface="+mn-lt"/>
                <a:cs typeface="Calibri"/>
              </a:rPr>
              <a:t>the intern with a profound and abiding respect for his attending physician while ridding the intern of needless self-esteem.</a:t>
            </a:r>
            <a:r>
              <a:rPr lang="ja-JP" altLang="en-US" b="1" i="1" dirty="0" smtClean="0">
                <a:solidFill>
                  <a:schemeClr val="accent2"/>
                </a:solidFill>
                <a:latin typeface="+mn-lt"/>
                <a:cs typeface="Calibri"/>
              </a:rPr>
              <a:t>”</a:t>
            </a:r>
            <a:r>
              <a:rPr lang="en-US" altLang="ja-JP" b="1" i="1" dirty="0" smtClean="0">
                <a:solidFill>
                  <a:schemeClr val="accent2"/>
                </a:solidFill>
                <a:latin typeface="+mn-lt"/>
                <a:cs typeface="Calibri"/>
              </a:rPr>
              <a:t> </a:t>
            </a:r>
            <a:endParaRPr lang="en-US" altLang="ja-JP" i="1" dirty="0" smtClean="0">
              <a:solidFill>
                <a:schemeClr val="accent2"/>
              </a:solidFill>
              <a:latin typeface="Calibri" charset="0"/>
            </a:endParaRPr>
          </a:p>
          <a:p>
            <a:pPr eaLnBrk="1" hangingPunct="1">
              <a:defRPr/>
            </a:pPr>
            <a:r>
              <a:rPr lang="en-US" dirty="0" smtClean="0">
                <a:latin typeface="Calibri" pitchFamily="34" charset="0"/>
                <a:ea typeface="ＭＳ Ｐゴシック" charset="0"/>
                <a:cs typeface="ＭＳ Ｐゴシック" charset="0"/>
              </a:rPr>
              <a:t>Furthermore, after being pimped, he is drained of the desire to ask new questions – questions that his attending may be unable to answer.”</a:t>
            </a:r>
          </a:p>
          <a:p>
            <a:endParaRPr lang="en-US" dirty="0" smtClean="0"/>
          </a:p>
          <a:p>
            <a:endParaRPr lang="en-US" dirty="0" smtClean="0"/>
          </a:p>
          <a:p>
            <a:r>
              <a:rPr lang="en-US" dirty="0" smtClean="0"/>
              <a:t>Davidoff 2011, </a:t>
            </a:r>
            <a:r>
              <a:rPr lang="en-US" dirty="0" err="1" smtClean="0"/>
              <a:t>Hanken</a:t>
            </a:r>
            <a:r>
              <a:rPr lang="en-US" dirty="0" smtClean="0"/>
              <a:t> 2008, </a:t>
            </a:r>
          </a:p>
          <a:p>
            <a:endParaRPr lang="en-US" dirty="0"/>
          </a:p>
        </p:txBody>
      </p:sp>
      <p:sp>
        <p:nvSpPr>
          <p:cNvPr id="4" name="Slide Number Placeholder 3"/>
          <p:cNvSpPr>
            <a:spLocks noGrp="1"/>
          </p:cNvSpPr>
          <p:nvPr>
            <p:ph type="sldNum" sz="quarter" idx="10"/>
          </p:nvPr>
        </p:nvSpPr>
        <p:spPr/>
        <p:txBody>
          <a:bodyPr/>
          <a:lstStyle/>
          <a:p>
            <a:fld id="{42BA9655-7395-C445-89D9-5FF8C7105DCB}" type="slidenum">
              <a:rPr lang="en-US" smtClean="0"/>
              <a:t>14</a:t>
            </a:fld>
            <a:endParaRPr lang="en-US"/>
          </a:p>
        </p:txBody>
      </p:sp>
    </p:spTree>
    <p:extLst>
      <p:ext uri="{BB962C8B-B14F-4D97-AF65-F5344CB8AC3E}">
        <p14:creationId xmlns:p14="http://schemas.microsoft.com/office/powerpoint/2010/main" val="286861695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ACTIVE LEARNER</a:t>
            </a:r>
            <a:r>
              <a:rPr lang="en-US" baseline="0" dirty="0" smtClean="0"/>
              <a:t> – WHAT TO DO WITH IT NOW THAT YOU GOT IT.</a:t>
            </a:r>
            <a:endParaRPr lang="en-US" dirty="0" smtClean="0"/>
          </a:p>
          <a:p>
            <a:endParaRPr lang="en-US" dirty="0" smtClean="0"/>
          </a:p>
          <a:p>
            <a:r>
              <a:rPr lang="en-US" dirty="0" smtClean="0"/>
              <a:t>It gets worse before it gets better.</a:t>
            </a:r>
          </a:p>
          <a:p>
            <a:r>
              <a:rPr lang="en-US" dirty="0" smtClean="0"/>
              <a:t>When we begin to change our happiness may immediately drop.  We have high expectations.  We get worse before we get better, then we feel depressed.  For new skills, you almost</a:t>
            </a:r>
            <a:r>
              <a:rPr lang="en-US" baseline="0" dirty="0" smtClean="0"/>
              <a:t> always get worse before your get better.  Are you really worse?  No, you are developing an insight you did not have before.  Perhaps it is not a J curve of ability but a a J curve of your perception of your ability / performance.</a:t>
            </a:r>
          </a:p>
          <a:p>
            <a:r>
              <a:rPr lang="en-US" baseline="0" dirty="0" smtClean="0"/>
              <a:t>Also remember to cultivate complexity – you are not always, and never.  Correct it when you hear that kind of talk “the patient always comes first”  nope.</a:t>
            </a:r>
          </a:p>
        </p:txBody>
      </p:sp>
      <p:sp>
        <p:nvSpPr>
          <p:cNvPr id="4" name="Slide Number Placeholder 3"/>
          <p:cNvSpPr>
            <a:spLocks noGrp="1"/>
          </p:cNvSpPr>
          <p:nvPr>
            <p:ph type="sldNum" sz="quarter" idx="10"/>
          </p:nvPr>
        </p:nvSpPr>
        <p:spPr/>
        <p:txBody>
          <a:bodyPr/>
          <a:lstStyle/>
          <a:p>
            <a:fld id="{0E68BFF0-F393-634E-9886-2B89D1E5CB5F}" type="slidenum">
              <a:rPr lang="en-US" smtClean="0"/>
              <a:t>15</a:t>
            </a:fld>
            <a:endParaRPr lang="en-US"/>
          </a:p>
        </p:txBody>
      </p:sp>
    </p:spTree>
    <p:extLst>
      <p:ext uri="{BB962C8B-B14F-4D97-AF65-F5344CB8AC3E}">
        <p14:creationId xmlns:p14="http://schemas.microsoft.com/office/powerpoint/2010/main" val="220367113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09" name="Rectangle 2"/>
          <p:cNvSpPr>
            <a:spLocks noGrp="1" noRot="1" noChangeAspect="1" noChangeArrowheads="1" noTextEdit="1"/>
          </p:cNvSpPr>
          <p:nvPr>
            <p:ph type="sldImg"/>
          </p:nvPr>
        </p:nvSpPr>
        <p:spPr>
          <a:xfrm>
            <a:off x="1143000" y="685800"/>
            <a:ext cx="4572000" cy="3429000"/>
          </a:xfrm>
          <a:ln/>
        </p:spPr>
      </p:sp>
      <p:sp>
        <p:nvSpPr>
          <p:cNvPr id="119810"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1421" tIns="45711" rIns="91421" bIns="45711"/>
          <a:lstStyle/>
          <a:p>
            <a:pPr eaLnBrk="1" hangingPunct="1"/>
            <a:r>
              <a:rPr lang="en-US" dirty="0" smtClean="0">
                <a:latin typeface="Calibri" charset="0"/>
              </a:rPr>
              <a:t>Quote</a:t>
            </a:r>
            <a:r>
              <a:rPr lang="en-US" baseline="0" dirty="0" smtClean="0">
                <a:latin typeface="Calibri" charset="0"/>
              </a:rPr>
              <a:t> from Maria Callas (soprano)</a:t>
            </a:r>
            <a:endParaRPr lang="en-US" dirty="0">
              <a:latin typeface="Calibri" charset="0"/>
            </a:endParaRPr>
          </a:p>
        </p:txBody>
      </p:sp>
    </p:spTree>
    <p:extLst>
      <p:ext uri="{BB962C8B-B14F-4D97-AF65-F5344CB8AC3E}">
        <p14:creationId xmlns:p14="http://schemas.microsoft.com/office/powerpoint/2010/main" val="265263110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r>
              <a:rPr lang="en-US" dirty="0" smtClean="0"/>
              <a:t>HAYAM</a:t>
            </a:r>
          </a:p>
          <a:p>
            <a:r>
              <a:rPr lang="en-US" dirty="0" smtClean="0"/>
              <a:t>One to the aspects</a:t>
            </a:r>
            <a:r>
              <a:rPr lang="en-US" baseline="0" dirty="0" smtClean="0"/>
              <a:t> of Master Learner is the idea of Experiential Learning – learning in the real world.  The PROCESS is the driver of learning.</a:t>
            </a:r>
          </a:p>
          <a:p>
            <a:endParaRPr lang="en-US" baseline="0" dirty="0" smtClean="0"/>
          </a:p>
          <a:p>
            <a:r>
              <a:rPr lang="en-US" baseline="0" dirty="0" smtClean="0"/>
              <a:t>With experiential learning – ideas are formed and reformed, it is a continuous process, try it out and experience it, then experience it differently.  Learning is grounded in experience and the tension and conflict that comes from the process – tension from ideas and feedback that may not match what we are doing, want to do.  Ideas are formed and reformed through our experiences.  Learning is a process not an Outcome.    The continuous loop of four concepts of experiential learning was emphasized by Kolb in his paper “Experiential Learning.”</a:t>
            </a:r>
          </a:p>
          <a:p>
            <a:pPr marL="224325" indent="-224325">
              <a:buAutoNum type="arabicPeriod"/>
            </a:pPr>
            <a:r>
              <a:rPr lang="en-US" baseline="0" dirty="0" smtClean="0"/>
              <a:t>Concrete experience and our abilities</a:t>
            </a:r>
          </a:p>
          <a:p>
            <a:pPr marL="224325" indent="-224325">
              <a:buAutoNum type="arabicPeriod"/>
            </a:pPr>
            <a:r>
              <a:rPr lang="en-US" baseline="0" dirty="0" smtClean="0"/>
              <a:t>Self Reflection –Looking at our performance from many different perspectives.  Who can’t leave your body and see how you look from the outside?  YOU.   This is where input from the outside comes in and helps align the self observation as we move to </a:t>
            </a:r>
          </a:p>
          <a:p>
            <a:pPr marL="224325" indent="-224325">
              <a:buAutoNum type="arabicPeriod"/>
            </a:pPr>
            <a:r>
              <a:rPr lang="en-US" baseline="0" dirty="0" smtClean="0"/>
              <a:t>Abstract conceptualization – we make concepts and theories.  After we reflect on the what – looking to the process of why did this happen and what could be different so it does not happen, what do I change, what ideas do I have so I can have a different outcome?</a:t>
            </a:r>
          </a:p>
          <a:p>
            <a:r>
              <a:rPr lang="en-US" baseline="0" dirty="0" smtClean="0"/>
              <a:t>	Goal directed practice – break it into the parts. </a:t>
            </a:r>
          </a:p>
          <a:p>
            <a:pPr marL="224325" indent="-224325">
              <a:buAutoNum type="arabicPeriod"/>
            </a:pPr>
            <a:r>
              <a:rPr lang="en-US" baseline="0" dirty="0" smtClean="0"/>
              <a:t>Experimentation – try out those concepts and the results become those experiences and we cycle through the process.  Back to the “prewash.”  Then rinse and repeat.</a:t>
            </a:r>
          </a:p>
          <a:p>
            <a:pPr marL="224325" indent="-224325">
              <a:buAutoNum type="arabicPeriod"/>
            </a:pPr>
            <a:endParaRPr lang="en-US" baseline="0" dirty="0" smtClean="0"/>
          </a:p>
          <a:p>
            <a:pPr defTabSz="897301" eaLnBrk="0" fontAlgn="base" hangingPunct="0">
              <a:spcBef>
                <a:spcPct val="30000"/>
              </a:spcBef>
              <a:spcAft>
                <a:spcPct val="0"/>
              </a:spcAft>
              <a:defRPr/>
            </a:pPr>
            <a:r>
              <a:rPr lang="en-US" baseline="0" dirty="0" smtClean="0"/>
              <a:t>The Impulse of experience gives ideas their moving force, and ideas give direction to impulse.  Now the coach helps continue the cycle.</a:t>
            </a:r>
          </a:p>
          <a:p>
            <a:pPr defTabSz="897301" eaLnBrk="0" fontAlgn="base" hangingPunct="0">
              <a:spcBef>
                <a:spcPct val="30000"/>
              </a:spcBef>
              <a:spcAft>
                <a:spcPct val="0"/>
              </a:spcAft>
              <a:defRPr/>
            </a:pPr>
            <a:endParaRPr lang="en-US" baseline="0" dirty="0" smtClean="0"/>
          </a:p>
          <a:p>
            <a:pPr defTabSz="897301" eaLnBrk="0" fontAlgn="base" hangingPunct="0">
              <a:spcBef>
                <a:spcPct val="30000"/>
              </a:spcBef>
              <a:spcAft>
                <a:spcPct val="0"/>
              </a:spcAft>
              <a:defRPr/>
            </a:pPr>
            <a:r>
              <a:rPr lang="en-US" baseline="0" dirty="0" smtClean="0"/>
              <a:t>These four steps / concepts of experiential learning move into learning rules.  There are many iterations of these, and we are going with the more common concepts iterated in several papers as learning rules.</a:t>
            </a:r>
          </a:p>
          <a:p>
            <a:endParaRPr lang="en-US" baseline="0" dirty="0" smtClean="0"/>
          </a:p>
          <a:p>
            <a:r>
              <a:rPr lang="en-US" baseline="0" dirty="0" smtClean="0"/>
              <a:t>Taylor DC et al. Adult Learning Theories Med Teach 2013</a:t>
            </a:r>
          </a:p>
          <a:p>
            <a:r>
              <a:rPr lang="en-US" baseline="0" dirty="0" smtClean="0"/>
              <a:t>Kolb D. Experiential Learning</a:t>
            </a:r>
          </a:p>
          <a:p>
            <a:endParaRPr lang="en-US" baseline="0" dirty="0" smtClean="0"/>
          </a:p>
          <a:p>
            <a:pPr eaLnBrk="1" hangingPunct="1"/>
            <a:endParaRPr lang="en-US" dirty="0" smtClean="0">
              <a:latin typeface="Calibri" charset="0"/>
              <a:ea typeface="MS PGothic" charset="0"/>
              <a:cs typeface="MS PGothic" charset="0"/>
            </a:endParaRPr>
          </a:p>
          <a:p>
            <a:endParaRPr lang="en-US" baseline="0" dirty="0" smtClean="0"/>
          </a:p>
          <a:p>
            <a:endParaRPr lang="en-US" baseline="0" dirty="0" smtClean="0"/>
          </a:p>
          <a:p>
            <a:endParaRPr lang="en-US" dirty="0"/>
          </a:p>
        </p:txBody>
      </p:sp>
      <p:sp>
        <p:nvSpPr>
          <p:cNvPr id="4" name="Slide Number Placeholder 3"/>
          <p:cNvSpPr>
            <a:spLocks noGrp="1"/>
          </p:cNvSpPr>
          <p:nvPr>
            <p:ph type="sldNum" sz="quarter" idx="10"/>
          </p:nvPr>
        </p:nvSpPr>
        <p:spPr/>
        <p:txBody>
          <a:bodyPr/>
          <a:lstStyle/>
          <a:p>
            <a:pPr>
              <a:defRPr/>
            </a:pPr>
            <a:fld id="{A6CC5038-632A-434F-A882-02E79ED427B7}" type="slidenum">
              <a:rPr lang="en-US" smtClean="0"/>
              <a:pPr>
                <a:defRPr/>
              </a:pPr>
              <a:t>17</a:t>
            </a:fld>
            <a:endParaRPr lang="en-US"/>
          </a:p>
        </p:txBody>
      </p:sp>
    </p:spTree>
    <p:extLst>
      <p:ext uri="{BB962C8B-B14F-4D97-AF65-F5344CB8AC3E}">
        <p14:creationId xmlns:p14="http://schemas.microsoft.com/office/powerpoint/2010/main" val="191626229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r>
              <a:rPr lang="en-US" dirty="0" smtClean="0"/>
              <a:t>Audience – how might they use this in medicine?</a:t>
            </a:r>
          </a:p>
          <a:p>
            <a:r>
              <a:rPr lang="en-US" dirty="0" smtClean="0"/>
              <a:t>Video patient encounters</a:t>
            </a:r>
          </a:p>
          <a:p>
            <a:endParaRPr lang="en-US" dirty="0" smtClean="0"/>
          </a:p>
          <a:p>
            <a:r>
              <a:rPr lang="en-US" dirty="0" smtClean="0"/>
              <a:t>Presentations</a:t>
            </a:r>
            <a:r>
              <a:rPr lang="en-US" baseline="0" dirty="0" smtClean="0"/>
              <a:t> – did you rehearse with your peers before coming?  Slide / practice, records yourself, reflect?</a:t>
            </a:r>
          </a:p>
          <a:p>
            <a:r>
              <a:rPr lang="en-US" baseline="0" dirty="0" smtClean="0"/>
              <a:t>Do you watch the intern do an exam and discuss with the patient?  </a:t>
            </a:r>
          </a:p>
          <a:p>
            <a:r>
              <a:rPr lang="en-US" baseline="0" dirty="0" smtClean="0"/>
              <a:t>Open up for feedback after every grand rounds?  Teaching meeting?</a:t>
            </a:r>
          </a:p>
          <a:p>
            <a:r>
              <a:rPr lang="en-US" baseline="0" dirty="0" smtClean="0"/>
              <a:t>Peer observation and feedback</a:t>
            </a:r>
          </a:p>
          <a:p>
            <a:endParaRPr lang="en-US" dirty="0"/>
          </a:p>
        </p:txBody>
      </p:sp>
      <p:sp>
        <p:nvSpPr>
          <p:cNvPr id="4" name="Slide Number Placeholder 3"/>
          <p:cNvSpPr>
            <a:spLocks noGrp="1"/>
          </p:cNvSpPr>
          <p:nvPr>
            <p:ph type="sldNum" sz="quarter" idx="10"/>
          </p:nvPr>
        </p:nvSpPr>
        <p:spPr/>
        <p:txBody>
          <a:bodyPr/>
          <a:lstStyle/>
          <a:p>
            <a:pPr>
              <a:defRPr/>
            </a:pPr>
            <a:fld id="{A6CC5038-632A-434F-A882-02E79ED427B7}" type="slidenum">
              <a:rPr lang="en-US" smtClean="0"/>
              <a:pPr>
                <a:defRPr/>
              </a:pPr>
              <a:t>18</a:t>
            </a:fld>
            <a:endParaRPr lang="en-US"/>
          </a:p>
        </p:txBody>
      </p:sp>
    </p:spTree>
    <p:extLst>
      <p:ext uri="{BB962C8B-B14F-4D97-AF65-F5344CB8AC3E}">
        <p14:creationId xmlns:p14="http://schemas.microsoft.com/office/powerpoint/2010/main" val="1204419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pPr eaLnBrk="1" hangingPunct="1">
              <a:lnSpc>
                <a:spcPct val="80000"/>
              </a:lnSpc>
              <a:defRPr/>
            </a:pPr>
            <a:r>
              <a:rPr lang="en-US" dirty="0">
                <a:latin typeface="+mj-lt"/>
                <a:ea typeface="ＭＳ Ｐゴシック" charset="0"/>
                <a:cs typeface="ＭＳ Ｐゴシック" charset="0"/>
              </a:rPr>
              <a:t>AUDIENCE PREP</a:t>
            </a:r>
            <a:r>
              <a:rPr lang="en-US" dirty="0" smtClean="0">
                <a:latin typeface="+mj-lt"/>
                <a:ea typeface="ＭＳ Ｐゴシック" charset="0"/>
                <a:cs typeface="ＭＳ Ｐゴシック" charset="0"/>
              </a:rPr>
              <a:t>:</a:t>
            </a:r>
            <a:r>
              <a:rPr lang="en-US" baseline="0" dirty="0" smtClean="0">
                <a:latin typeface="+mj-lt"/>
                <a:ea typeface="ＭＳ Ｐゴシック" charset="0"/>
                <a:cs typeface="ＭＳ Ｐゴシック" charset="0"/>
              </a:rPr>
              <a:t> Yell out what you see happening – student and teacher.  What techniques:</a:t>
            </a:r>
          </a:p>
          <a:p>
            <a:pPr eaLnBrk="1" hangingPunct="1">
              <a:lnSpc>
                <a:spcPct val="80000"/>
              </a:lnSpc>
              <a:defRPr/>
            </a:pPr>
            <a:r>
              <a:rPr lang="en-US" baseline="0" dirty="0" smtClean="0">
                <a:latin typeface="+mj-lt"/>
                <a:ea typeface="ＭＳ Ｐゴシック" charset="0"/>
                <a:cs typeface="ＭＳ Ｐゴシック" charset="0"/>
              </a:rPr>
              <a:t>Up </a:t>
            </a:r>
            <a:r>
              <a:rPr lang="en-US" baseline="0" dirty="0" err="1" smtClean="0">
                <a:latin typeface="+mj-lt"/>
                <a:ea typeface="ＭＳ Ｐゴシック" charset="0"/>
                <a:cs typeface="ＭＳ Ｐゴシック" charset="0"/>
              </a:rPr>
              <a:t>buidling</a:t>
            </a:r>
            <a:r>
              <a:rPr lang="en-US" baseline="0" dirty="0" smtClean="0">
                <a:latin typeface="+mj-lt"/>
                <a:ea typeface="ＭＳ Ｐゴシック" charset="0"/>
                <a:cs typeface="ＭＳ Ｐゴシック" charset="0"/>
              </a:rPr>
              <a:t> – confidence</a:t>
            </a:r>
          </a:p>
          <a:p>
            <a:pPr eaLnBrk="1" hangingPunct="1">
              <a:lnSpc>
                <a:spcPct val="80000"/>
              </a:lnSpc>
              <a:defRPr/>
            </a:pPr>
            <a:r>
              <a:rPr lang="en-US" baseline="0" dirty="0" smtClean="0">
                <a:latin typeface="+mj-lt"/>
                <a:ea typeface="ＭＳ Ｐゴシック" charset="0"/>
                <a:cs typeface="ＭＳ Ｐゴシック" charset="0"/>
              </a:rPr>
              <a:t>Confirming her skill set (who is she talking to?  I think to herself; you think , etc.)</a:t>
            </a:r>
          </a:p>
          <a:p>
            <a:pPr eaLnBrk="1" hangingPunct="1">
              <a:lnSpc>
                <a:spcPct val="80000"/>
              </a:lnSpc>
              <a:defRPr/>
            </a:pPr>
            <a:r>
              <a:rPr lang="en-US" baseline="0" dirty="0" smtClean="0">
                <a:latin typeface="+mj-lt"/>
                <a:ea typeface="ＭＳ Ｐゴシック" charset="0"/>
                <a:cs typeface="ＭＳ Ｐゴシック" charset="0"/>
              </a:rPr>
              <a:t>Breaking it down</a:t>
            </a:r>
          </a:p>
          <a:p>
            <a:pPr eaLnBrk="1" hangingPunct="1">
              <a:lnSpc>
                <a:spcPct val="80000"/>
              </a:lnSpc>
              <a:defRPr/>
            </a:pPr>
            <a:r>
              <a:rPr lang="en-US" baseline="0" dirty="0" smtClean="0">
                <a:latin typeface="+mj-lt"/>
                <a:ea typeface="ＭＳ Ｐゴシック" charset="0"/>
                <a:cs typeface="ＭＳ Ｐゴシック" charset="0"/>
              </a:rPr>
              <a:t>Demonstration</a:t>
            </a:r>
          </a:p>
          <a:p>
            <a:pPr eaLnBrk="1" hangingPunct="1">
              <a:lnSpc>
                <a:spcPct val="80000"/>
              </a:lnSpc>
              <a:defRPr/>
            </a:pPr>
            <a:r>
              <a:rPr lang="en-US" baseline="0" dirty="0" smtClean="0">
                <a:latin typeface="+mj-lt"/>
                <a:ea typeface="ＭＳ Ｐゴシック" charset="0"/>
                <a:cs typeface="ＭＳ Ｐゴシック" charset="0"/>
              </a:rPr>
              <a:t>Metaphors</a:t>
            </a:r>
          </a:p>
          <a:p>
            <a:pPr eaLnBrk="1" hangingPunct="1">
              <a:lnSpc>
                <a:spcPct val="80000"/>
              </a:lnSpc>
              <a:defRPr/>
            </a:pPr>
            <a:r>
              <a:rPr lang="en-US" baseline="0" dirty="0" smtClean="0">
                <a:latin typeface="+mj-lt"/>
                <a:ea typeface="ＭＳ Ｐゴシック" charset="0"/>
                <a:cs typeface="ＭＳ Ｐゴシック" charset="0"/>
              </a:rPr>
              <a:t>Gestures</a:t>
            </a:r>
          </a:p>
          <a:p>
            <a:pPr eaLnBrk="1" hangingPunct="1">
              <a:lnSpc>
                <a:spcPct val="80000"/>
              </a:lnSpc>
              <a:defRPr/>
            </a:pPr>
            <a:r>
              <a:rPr lang="en-US" baseline="0" dirty="0" smtClean="0">
                <a:latin typeface="+mj-lt"/>
                <a:ea typeface="ＭＳ Ｐゴシック" charset="0"/>
                <a:cs typeface="ＭＳ Ｐゴシック" charset="0"/>
              </a:rPr>
              <a:t>Concepts </a:t>
            </a:r>
            <a:r>
              <a:rPr lang="en-US" baseline="0" dirty="0" err="1" smtClean="0">
                <a:latin typeface="+mj-lt"/>
                <a:ea typeface="ＭＳ Ｐゴシック" charset="0"/>
                <a:cs typeface="ＭＳ Ｐゴシック" charset="0"/>
              </a:rPr>
              <a:t>vs</a:t>
            </a:r>
            <a:r>
              <a:rPr lang="en-US" baseline="0" dirty="0" smtClean="0">
                <a:latin typeface="+mj-lt"/>
                <a:ea typeface="ＭＳ Ｐゴシック" charset="0"/>
                <a:cs typeface="ＭＳ Ｐゴシック" charset="0"/>
              </a:rPr>
              <a:t> technique – what can the class of learners related</a:t>
            </a:r>
          </a:p>
          <a:p>
            <a:pPr eaLnBrk="1" hangingPunct="1">
              <a:lnSpc>
                <a:spcPct val="80000"/>
              </a:lnSpc>
              <a:defRPr/>
            </a:pPr>
            <a:r>
              <a:rPr lang="en-US" baseline="0" dirty="0" err="1" smtClean="0">
                <a:latin typeface="+mj-lt"/>
                <a:ea typeface="ＭＳ Ｐゴシック" charset="0"/>
                <a:cs typeface="ＭＳ Ｐゴシック" charset="0"/>
              </a:rPr>
              <a:t>Verbalie</a:t>
            </a:r>
            <a:r>
              <a:rPr lang="en-US" baseline="0" dirty="0" smtClean="0">
                <a:latin typeface="+mj-lt"/>
                <a:ea typeface="ＭＳ Ｐゴシック" charset="0"/>
                <a:cs typeface="ＭＳ Ｐゴシック" charset="0"/>
              </a:rPr>
              <a:t> what is unspoken – explain / sign post to the audience and learner the practice technique</a:t>
            </a:r>
          </a:p>
          <a:p>
            <a:pPr eaLnBrk="1" hangingPunct="1">
              <a:lnSpc>
                <a:spcPct val="80000"/>
              </a:lnSpc>
              <a:defRPr/>
            </a:pPr>
            <a:r>
              <a:rPr lang="en-US" baseline="0" dirty="0" smtClean="0">
                <a:latin typeface="+mj-lt"/>
                <a:ea typeface="ＭＳ Ｐゴシック" charset="0"/>
                <a:cs typeface="ＭＳ Ｐゴシック" charset="0"/>
              </a:rPr>
              <a:t>Feedback dialogue</a:t>
            </a:r>
          </a:p>
        </p:txBody>
      </p:sp>
      <p:sp>
        <p:nvSpPr>
          <p:cNvPr id="4" name="Slide Number Placeholder 3"/>
          <p:cNvSpPr>
            <a:spLocks noGrp="1"/>
          </p:cNvSpPr>
          <p:nvPr>
            <p:ph type="sldNum" sz="quarter" idx="10"/>
          </p:nvPr>
        </p:nvSpPr>
        <p:spPr/>
        <p:txBody>
          <a:bodyPr/>
          <a:lstStyle/>
          <a:p>
            <a:pPr>
              <a:defRPr/>
            </a:pPr>
            <a:fld id="{A6CC5038-632A-434F-A882-02E79ED427B7}" type="slidenum">
              <a:rPr lang="en-US" smtClean="0"/>
              <a:pPr>
                <a:defRPr/>
              </a:pPr>
              <a:t>19</a:t>
            </a:fld>
            <a:endParaRPr lang="en-US"/>
          </a:p>
        </p:txBody>
      </p:sp>
    </p:spTree>
    <p:extLst>
      <p:ext uri="{BB962C8B-B14F-4D97-AF65-F5344CB8AC3E}">
        <p14:creationId xmlns:p14="http://schemas.microsoft.com/office/powerpoint/2010/main" val="75608440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A6CC5038-632A-434F-A882-02E79ED427B7}" type="slidenum">
              <a:rPr lang="en-US" smtClean="0"/>
              <a:pPr>
                <a:defRPr/>
              </a:pPr>
              <a:t>20</a:t>
            </a:fld>
            <a:endParaRPr lang="en-US"/>
          </a:p>
        </p:txBody>
      </p:sp>
    </p:spTree>
    <p:extLst>
      <p:ext uri="{BB962C8B-B14F-4D97-AF65-F5344CB8AC3E}">
        <p14:creationId xmlns:p14="http://schemas.microsoft.com/office/powerpoint/2010/main" val="304270737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dirty="0" smtClean="0">
                <a:latin typeface="Calibri" charset="0"/>
              </a:rPr>
              <a:t>Teaching is an essential and integral part of our professional life</a:t>
            </a:r>
          </a:p>
          <a:p>
            <a:pPr eaLnBrk="1" hangingPunct="1"/>
            <a:r>
              <a:rPr lang="en-US" dirty="0" smtClean="0">
                <a:latin typeface="Calibri" charset="0"/>
              </a:rPr>
              <a:t>Our goal is to have</a:t>
            </a:r>
            <a:r>
              <a:rPr lang="en-US" baseline="0" dirty="0" smtClean="0">
                <a:latin typeface="Calibri" charset="0"/>
              </a:rPr>
              <a:t> </a:t>
            </a:r>
            <a:r>
              <a:rPr lang="en-US" dirty="0" smtClean="0">
                <a:latin typeface="Calibri" charset="0"/>
              </a:rPr>
              <a:t>learning tools, habits and environments that improve our performance in teaching, learning, and communication skills.</a:t>
            </a:r>
          </a:p>
          <a:p>
            <a:endParaRPr lang="en-US" dirty="0" smtClean="0"/>
          </a:p>
          <a:p>
            <a:endParaRPr lang="en-US" dirty="0" smtClean="0"/>
          </a:p>
          <a:p>
            <a:r>
              <a:rPr lang="en-US" dirty="0" smtClean="0"/>
              <a:t>Describe key features of experiential learning theory – how it applies to excellent teaching </a:t>
            </a:r>
            <a:r>
              <a:rPr lang="en-US" i="1" dirty="0" smtClean="0"/>
              <a:t>and learning.</a:t>
            </a:r>
          </a:p>
          <a:p>
            <a:r>
              <a:rPr lang="en-US" dirty="0" smtClean="0"/>
              <a:t>Demonstrate three “master class” learning techniques that apply to excellent clinical teaching.  Notice we said Learning – not teaching.  We</a:t>
            </a:r>
            <a:r>
              <a:rPr lang="en-US" baseline="0" dirty="0" smtClean="0"/>
              <a:t> will discuss as we progress.  </a:t>
            </a:r>
            <a:endParaRPr lang="en-US" dirty="0" smtClean="0"/>
          </a:p>
          <a:p>
            <a:r>
              <a:rPr lang="en-US" dirty="0" smtClean="0"/>
              <a:t>Discuss common barriers to the master class teaching approach – and how to overcome them.</a:t>
            </a:r>
          </a:p>
          <a:p>
            <a:r>
              <a:rPr lang="en-US" dirty="0" smtClean="0"/>
              <a:t>Develop ideas on this format in medicine education – barriers to this approach and how might you incorporate these ideas. Master class format in music – demonstrating the feedback dialogue and those theories in this concept</a:t>
            </a:r>
          </a:p>
          <a:p>
            <a:endParaRPr lang="en-US" dirty="0"/>
          </a:p>
        </p:txBody>
      </p:sp>
      <p:sp>
        <p:nvSpPr>
          <p:cNvPr id="4" name="Slide Number Placeholder 3"/>
          <p:cNvSpPr>
            <a:spLocks noGrp="1"/>
          </p:cNvSpPr>
          <p:nvPr>
            <p:ph type="sldNum" sz="quarter" idx="10"/>
          </p:nvPr>
        </p:nvSpPr>
        <p:spPr/>
        <p:txBody>
          <a:bodyPr/>
          <a:lstStyle/>
          <a:p>
            <a:pPr>
              <a:defRPr/>
            </a:pPr>
            <a:fld id="{A6CC5038-632A-434F-A882-02E79ED427B7}" type="slidenum">
              <a:rPr lang="en-US" smtClean="0"/>
              <a:pPr>
                <a:defRPr/>
              </a:pPr>
              <a:t>2</a:t>
            </a:fld>
            <a:endParaRPr lang="en-US"/>
          </a:p>
        </p:txBody>
      </p:sp>
    </p:spTree>
    <p:extLst>
      <p:ext uri="{BB962C8B-B14F-4D97-AF65-F5344CB8AC3E}">
        <p14:creationId xmlns:p14="http://schemas.microsoft.com/office/powerpoint/2010/main" val="283641612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A6CC5038-632A-434F-A882-02E79ED427B7}" type="slidenum">
              <a:rPr lang="en-US" smtClean="0"/>
              <a:pPr>
                <a:defRPr/>
              </a:pPr>
              <a:t>21</a:t>
            </a:fld>
            <a:endParaRPr lang="en-US" dirty="0"/>
          </a:p>
        </p:txBody>
      </p:sp>
    </p:spTree>
    <p:extLst>
      <p:ext uri="{BB962C8B-B14F-4D97-AF65-F5344CB8AC3E}">
        <p14:creationId xmlns:p14="http://schemas.microsoft.com/office/powerpoint/2010/main" val="49012598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Get bolded copies for seminar audience</a:t>
            </a:r>
          </a:p>
          <a:p>
            <a:endParaRPr lang="en-US" dirty="0" smtClean="0"/>
          </a:p>
          <a:p>
            <a:endParaRPr lang="en-US" dirty="0" smtClean="0"/>
          </a:p>
          <a:p>
            <a:r>
              <a:rPr lang="en-US" sz="1200" b="1" kern="1200" dirty="0" smtClean="0">
                <a:solidFill>
                  <a:schemeClr val="tx1"/>
                </a:solidFill>
                <a:latin typeface="+mn-lt"/>
                <a:ea typeface="+mn-ea"/>
                <a:cs typeface="+mn-cs"/>
              </a:rPr>
              <a:t>Editor	</a:t>
            </a:r>
            <a:r>
              <a:rPr lang="en-US" sz="1200" b="0" kern="1200" dirty="0" smtClean="0">
                <a:solidFill>
                  <a:schemeClr val="tx1"/>
                </a:solidFill>
                <a:latin typeface="+mn-lt"/>
                <a:ea typeface="+mn-ea"/>
                <a:cs typeface="+mn-cs"/>
              </a:rPr>
              <a:t>First edition	</a:t>
            </a:r>
          </a:p>
          <a:p>
            <a:r>
              <a:rPr lang="en-US" sz="1200" b="1" kern="1200" dirty="0" smtClean="0">
                <a:solidFill>
                  <a:schemeClr val="tx1"/>
                </a:solidFill>
                <a:latin typeface="+mn-lt"/>
                <a:ea typeface="+mn-ea"/>
                <a:cs typeface="+mn-cs"/>
              </a:rPr>
              <a:t>Publisher Info.	</a:t>
            </a:r>
            <a:r>
              <a:rPr lang="en-US" sz="1200" b="0" kern="1200" dirty="0" smtClean="0">
                <a:solidFill>
                  <a:schemeClr val="tx1"/>
                </a:solidFill>
                <a:latin typeface="+mn-lt"/>
                <a:ea typeface="+mn-ea"/>
                <a:cs typeface="+mn-cs"/>
              </a:rPr>
              <a:t>Berlin: </a:t>
            </a:r>
            <a:r>
              <a:rPr lang="en-US" sz="1200" b="0" kern="1200" dirty="0" smtClean="0">
                <a:solidFill>
                  <a:schemeClr val="tx1"/>
                </a:solidFill>
                <a:latin typeface="+mn-lt"/>
                <a:ea typeface="+mn-ea"/>
                <a:cs typeface="+mn-cs"/>
                <a:hlinkClick r:id="rId3"/>
              </a:rPr>
              <a:t>N. Simrock, 1896	</a:t>
            </a:r>
          </a:p>
          <a:p>
            <a:r>
              <a:rPr lang="en-US" sz="1200" b="1" kern="1200" dirty="0" smtClean="0">
                <a:solidFill>
                  <a:schemeClr val="tx1"/>
                </a:solidFill>
                <a:latin typeface="+mn-lt"/>
                <a:ea typeface="+mn-ea"/>
                <a:cs typeface="+mn-cs"/>
              </a:rPr>
              <a:t>Reprinted	</a:t>
            </a:r>
            <a:r>
              <a:rPr lang="en-US" sz="1200" b="0" kern="1200" dirty="0" smtClean="0">
                <a:solidFill>
                  <a:schemeClr val="tx1"/>
                </a:solidFill>
                <a:latin typeface="+mn-lt"/>
                <a:ea typeface="+mn-ea"/>
                <a:cs typeface="+mn-cs"/>
                <a:hlinkClick r:id="rId4"/>
              </a:rPr>
              <a:t>Great Romantic Cello Concertos (pp.113-88) </a:t>
            </a:r>
          </a:p>
          <a:p>
            <a:r>
              <a:rPr lang="en-US" sz="1200" b="0" kern="1200" dirty="0" smtClean="0">
                <a:solidFill>
                  <a:schemeClr val="tx1"/>
                </a:solidFill>
                <a:latin typeface="+mn-lt"/>
                <a:ea typeface="+mn-ea"/>
                <a:cs typeface="+mn-cs"/>
              </a:rPr>
              <a:t>Mineola: </a:t>
            </a:r>
            <a:r>
              <a:rPr lang="en-US" sz="1200" b="0" kern="1200" dirty="0" smtClean="0">
                <a:solidFill>
                  <a:schemeClr val="tx1"/>
                </a:solidFill>
                <a:latin typeface="+mn-lt"/>
                <a:ea typeface="+mn-ea"/>
                <a:cs typeface="+mn-cs"/>
                <a:hlinkClick r:id="rId5"/>
              </a:rPr>
              <a:t>Dover Publications, 1984.	</a:t>
            </a:r>
          </a:p>
          <a:p>
            <a:r>
              <a:rPr lang="en-US" sz="1200" b="1" kern="1200" dirty="0" smtClean="0">
                <a:solidFill>
                  <a:schemeClr val="tx1"/>
                </a:solidFill>
                <a:latin typeface="+mn-lt"/>
                <a:ea typeface="+mn-ea"/>
                <a:cs typeface="+mn-cs"/>
              </a:rPr>
              <a:t>Copyright	</a:t>
            </a:r>
            <a:r>
              <a:rPr lang="en-US" sz="1200" b="0" kern="1200" dirty="0" smtClean="0">
                <a:solidFill>
                  <a:schemeClr val="tx1"/>
                </a:solidFill>
                <a:latin typeface="+mn-lt"/>
                <a:ea typeface="+mn-ea"/>
                <a:cs typeface="+mn-cs"/>
                <a:hlinkClick r:id="rId6"/>
              </a:rPr>
              <a:t>Public Domain</a:t>
            </a:r>
            <a:r>
              <a:rPr lang="en-US" sz="1200" b="1" kern="1200" dirty="0" smtClean="0">
                <a:solidFill>
                  <a:schemeClr val="tx1"/>
                </a:solidFill>
                <a:latin typeface="+mn-lt"/>
                <a:ea typeface="+mn-ea"/>
                <a:cs typeface="+mn-cs"/>
                <a:hlinkClick r:id="rId6"/>
              </a:rPr>
              <a:t>	</a:t>
            </a:r>
          </a:p>
          <a:p>
            <a:endParaRPr lang="en-US" dirty="0"/>
          </a:p>
        </p:txBody>
      </p:sp>
      <p:sp>
        <p:nvSpPr>
          <p:cNvPr id="4" name="Slide Number Placeholder 3"/>
          <p:cNvSpPr>
            <a:spLocks noGrp="1"/>
          </p:cNvSpPr>
          <p:nvPr>
            <p:ph type="sldNum" sz="quarter" idx="10"/>
          </p:nvPr>
        </p:nvSpPr>
        <p:spPr/>
        <p:txBody>
          <a:bodyPr/>
          <a:lstStyle/>
          <a:p>
            <a:pPr>
              <a:defRPr/>
            </a:pPr>
            <a:fld id="{A6CC5038-632A-434F-A882-02E79ED427B7}" type="slidenum">
              <a:rPr lang="en-US" smtClean="0"/>
              <a:pPr>
                <a:defRPr/>
              </a:pPr>
              <a:t>22</a:t>
            </a:fld>
            <a:endParaRPr lang="en-US" dirty="0"/>
          </a:p>
        </p:txBody>
      </p:sp>
    </p:spTree>
    <p:extLst>
      <p:ext uri="{BB962C8B-B14F-4D97-AF65-F5344CB8AC3E}">
        <p14:creationId xmlns:p14="http://schemas.microsoft.com/office/powerpoint/2010/main" val="212355343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Teacher of student in the audience – helps prepare</a:t>
            </a:r>
            <a:r>
              <a:rPr lang="en-US" baseline="0" dirty="0" smtClean="0"/>
              <a:t> for the class, can build on ideas presented, choose topic / repertoire.</a:t>
            </a:r>
            <a:endParaRPr lang="en-US" dirty="0"/>
          </a:p>
        </p:txBody>
      </p:sp>
      <p:sp>
        <p:nvSpPr>
          <p:cNvPr id="4" name="Slide Number Placeholder 3"/>
          <p:cNvSpPr>
            <a:spLocks noGrp="1"/>
          </p:cNvSpPr>
          <p:nvPr>
            <p:ph type="sldNum" sz="quarter" idx="10"/>
          </p:nvPr>
        </p:nvSpPr>
        <p:spPr/>
        <p:txBody>
          <a:bodyPr/>
          <a:lstStyle/>
          <a:p>
            <a:fld id="{42BA9655-7395-C445-89D9-5FF8C7105DCB}" type="slidenum">
              <a:rPr lang="en-US" smtClean="0"/>
              <a:t>26</a:t>
            </a:fld>
            <a:endParaRPr lang="en-US"/>
          </a:p>
        </p:txBody>
      </p:sp>
    </p:spTree>
    <p:extLst>
      <p:ext uri="{BB962C8B-B14F-4D97-AF65-F5344CB8AC3E}">
        <p14:creationId xmlns:p14="http://schemas.microsoft.com/office/powerpoint/2010/main" val="140915269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3" name="Slide Image Placeholder 1"/>
          <p:cNvSpPr>
            <a:spLocks noGrp="1" noRot="1" noChangeAspect="1" noTextEdit="1"/>
          </p:cNvSpPr>
          <p:nvPr>
            <p:ph type="sldImg"/>
          </p:nvPr>
        </p:nvSpPr>
        <p:spPr>
          <a:xfrm>
            <a:off x="1143000" y="685800"/>
            <a:ext cx="4572000" cy="3429000"/>
          </a:xfrm>
          <a:ln/>
        </p:spPr>
      </p:sp>
      <p:sp>
        <p:nvSpPr>
          <p:cNvPr id="64514" name="Notes Placeholder 2"/>
          <p:cNvSpPr>
            <a:spLocks noGrp="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1426" tIns="45714" rIns="91426" bIns="45714"/>
          <a:lstStyle/>
          <a:p>
            <a:pPr defTabSz="457175">
              <a:spcBef>
                <a:spcPct val="0"/>
              </a:spcBef>
            </a:pPr>
            <a:r>
              <a:rPr lang="en-US" sz="700">
                <a:latin typeface="Calibri" charset="0"/>
              </a:rPr>
              <a:t>HAYAM peer feedback by faculty to faculty or nsl</a:t>
            </a:r>
          </a:p>
          <a:p>
            <a:pPr defTabSz="457175">
              <a:spcBef>
                <a:spcPct val="0"/>
              </a:spcBef>
            </a:pPr>
            <a:r>
              <a:rPr lang="en-US" sz="700">
                <a:latin typeface="Calibri" charset="0"/>
              </a:rPr>
              <a:t>Macdugall J, Drummond MJ. </a:t>
            </a:r>
            <a:r>
              <a:rPr lang="en-US" sz="700" u="sng">
                <a:latin typeface="Calibri" charset="0"/>
              </a:rPr>
              <a:t>The Development of Medical Teachers: an Enquiry into the learning histories of ten experienced medical teachers.</a:t>
            </a:r>
            <a:r>
              <a:rPr lang="en-US" sz="700">
                <a:latin typeface="Calibri" charset="0"/>
              </a:rPr>
              <a:t> MEDICAL EDUCATION 2005; 39: 1213–1220</a:t>
            </a:r>
            <a:endParaRPr lang="en-US">
              <a:latin typeface="Calibri" charset="0"/>
            </a:endParaRPr>
          </a:p>
          <a:p>
            <a:pPr defTabSz="457175">
              <a:spcBef>
                <a:spcPct val="0"/>
              </a:spcBef>
            </a:pPr>
            <a:endParaRPr lang="en-US">
              <a:latin typeface="Calibri" charset="0"/>
            </a:endParaRPr>
          </a:p>
          <a:p>
            <a:pPr defTabSz="457175">
              <a:spcBef>
                <a:spcPct val="0"/>
              </a:spcBef>
            </a:pPr>
            <a:r>
              <a:rPr lang="en-US">
                <a:latin typeface="Calibri" charset="0"/>
              </a:rPr>
              <a:t>Strong analogy between doctor and patient and teacher and learner</a:t>
            </a:r>
          </a:p>
          <a:p>
            <a:pPr defTabSz="457175">
              <a:spcBef>
                <a:spcPct val="0"/>
              </a:spcBef>
            </a:pPr>
            <a:r>
              <a:rPr lang="en-US">
                <a:latin typeface="Calibri" charset="0"/>
              </a:rPr>
              <a:t>EMOTIONS – teachers seem less stressed than their non teaching clinical counterparts: excitement, challenge, enjoyment, frustration and anger – rarely acknowledged in medicine though a big part of teaching and learning</a:t>
            </a:r>
          </a:p>
          <a:p>
            <a:pPr defTabSz="457175">
              <a:spcBef>
                <a:spcPct val="0"/>
              </a:spcBef>
            </a:pPr>
            <a:endParaRPr lang="en-US">
              <a:latin typeface="Calibri" charset="0"/>
            </a:endParaRPr>
          </a:p>
          <a:p>
            <a:pPr defTabSz="457175">
              <a:spcBef>
                <a:spcPct val="0"/>
              </a:spcBef>
            </a:pPr>
            <a:r>
              <a:rPr lang="en-US">
                <a:latin typeface="Calibri" charset="0"/>
              </a:rPr>
              <a:t>Early on more courses to get knowledge, more experienced teachers value the reflection on teaching and discussion of teaching issues with colleagues</a:t>
            </a:r>
          </a:p>
          <a:p>
            <a:pPr defTabSz="457175">
              <a:spcBef>
                <a:spcPct val="0"/>
              </a:spcBef>
            </a:pPr>
            <a:endParaRPr lang="en-US">
              <a:latin typeface="Calibri" charset="0"/>
            </a:endParaRPr>
          </a:p>
        </p:txBody>
      </p:sp>
      <p:sp>
        <p:nvSpPr>
          <p:cNvPr id="64515" name="Slide Number Placeholder 3"/>
          <p:cNvSpPr txBox="1">
            <a:spLocks noGrp="1"/>
          </p:cNvSpPr>
          <p:nvPr/>
        </p:nvSpPr>
        <p:spPr bwMode="auto">
          <a:xfrm>
            <a:off x="3884613" y="8685213"/>
            <a:ext cx="2971800"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1426" tIns="45714" rIns="91426" bIns="45714" anchor="b"/>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algn="r" eaLnBrk="1" hangingPunct="1"/>
            <a:fld id="{30F8A4DE-087F-EC4B-BBC3-76F133A1E5D2}" type="slidenum">
              <a:rPr lang="en-US" sz="1200"/>
              <a:pPr algn="r" eaLnBrk="1" hangingPunct="1"/>
              <a:t>29</a:t>
            </a:fld>
            <a:endParaRPr lang="en-US" sz="1200"/>
          </a:p>
        </p:txBody>
      </p:sp>
    </p:spTree>
    <p:extLst>
      <p:ext uri="{BB962C8B-B14F-4D97-AF65-F5344CB8AC3E}">
        <p14:creationId xmlns:p14="http://schemas.microsoft.com/office/powerpoint/2010/main" val="11187416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1" name="Slide Image Placeholder 1"/>
          <p:cNvSpPr>
            <a:spLocks noGrp="1" noRot="1" noChangeAspect="1" noTextEdit="1"/>
          </p:cNvSpPr>
          <p:nvPr>
            <p:ph type="sldImg"/>
          </p:nvPr>
        </p:nvSpPr>
        <p:spPr>
          <a:xfrm>
            <a:off x="1143000" y="685800"/>
            <a:ext cx="4572000" cy="3429000"/>
          </a:xfrm>
          <a:ln/>
        </p:spPr>
      </p:sp>
      <p:sp>
        <p:nvSpPr>
          <p:cNvPr id="87042" name="Notes Placeholder 2"/>
          <p:cNvSpPr>
            <a:spLocks noGrp="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1426" tIns="45714" rIns="91426" bIns="45714"/>
          <a:lstStyle/>
          <a:p>
            <a:pPr defTabSz="457175">
              <a:spcBef>
                <a:spcPct val="0"/>
              </a:spcBef>
            </a:pPr>
            <a:r>
              <a:rPr lang="en-US" dirty="0" err="1">
                <a:latin typeface="+mj-lt"/>
              </a:rPr>
              <a:t>Nsl</a:t>
            </a:r>
            <a:r>
              <a:rPr lang="en-US" dirty="0">
                <a:latin typeface="+mj-lt"/>
              </a:rPr>
              <a:t> Peer </a:t>
            </a:r>
            <a:r>
              <a:rPr lang="en-US" dirty="0" err="1">
                <a:latin typeface="+mj-lt"/>
              </a:rPr>
              <a:t>obs</a:t>
            </a:r>
            <a:endParaRPr lang="en-US" dirty="0">
              <a:latin typeface="+mj-lt"/>
            </a:endParaRPr>
          </a:p>
          <a:p>
            <a:pPr defTabSz="457175">
              <a:spcBef>
                <a:spcPct val="0"/>
              </a:spcBef>
            </a:pPr>
            <a:r>
              <a:rPr lang="en-US" dirty="0">
                <a:latin typeface="+mj-lt"/>
              </a:rPr>
              <a:t>Finn K, et al. </a:t>
            </a:r>
            <a:r>
              <a:rPr lang="en-US" u="sng" dirty="0">
                <a:latin typeface="+mj-lt"/>
              </a:rPr>
              <a:t>How to become a better clinical teacher: A collaborative peer observation process</a:t>
            </a:r>
            <a:r>
              <a:rPr lang="en-US" dirty="0">
                <a:latin typeface="+mj-lt"/>
              </a:rPr>
              <a:t>. Medical Teacher 2011;33:151-155.</a:t>
            </a:r>
          </a:p>
          <a:p>
            <a:pPr defTabSz="457175">
              <a:spcBef>
                <a:spcPct val="0"/>
              </a:spcBef>
            </a:pPr>
            <a:r>
              <a:rPr lang="ja-JP" altLang="en-US" dirty="0">
                <a:latin typeface="+mj-lt"/>
              </a:rPr>
              <a:t>“</a:t>
            </a:r>
            <a:r>
              <a:rPr lang="en-US" altLang="ja-JP" dirty="0">
                <a:latin typeface="+mj-lt"/>
              </a:rPr>
              <a:t>I</a:t>
            </a:r>
            <a:r>
              <a:rPr lang="ja-JP" altLang="en-US" dirty="0">
                <a:latin typeface="+mj-lt"/>
              </a:rPr>
              <a:t>’</a:t>
            </a:r>
            <a:r>
              <a:rPr lang="en-US" altLang="ja-JP" dirty="0" err="1">
                <a:latin typeface="+mj-lt"/>
              </a:rPr>
              <a:t>ve</a:t>
            </a:r>
            <a:r>
              <a:rPr lang="en-US" altLang="ja-JP" dirty="0">
                <a:latin typeface="+mj-lt"/>
              </a:rPr>
              <a:t> been teaching for 35 years and this is the first time I</a:t>
            </a:r>
            <a:r>
              <a:rPr lang="ja-JP" altLang="en-US" dirty="0">
                <a:latin typeface="+mj-lt"/>
              </a:rPr>
              <a:t>’</a:t>
            </a:r>
            <a:r>
              <a:rPr lang="en-US" altLang="ja-JP" dirty="0" err="1">
                <a:latin typeface="+mj-lt"/>
              </a:rPr>
              <a:t>ve</a:t>
            </a:r>
            <a:r>
              <a:rPr lang="en-US" altLang="ja-JP" dirty="0">
                <a:latin typeface="+mj-lt"/>
              </a:rPr>
              <a:t> ever been observed by a peer focused on my teaching role.  Thank you.  I might have been doing this wrong for thirty years, so it</a:t>
            </a:r>
            <a:r>
              <a:rPr lang="ja-JP" altLang="en-US" dirty="0">
                <a:latin typeface="+mj-lt"/>
              </a:rPr>
              <a:t>’</a:t>
            </a:r>
            <a:r>
              <a:rPr lang="en-US" altLang="ja-JP" dirty="0">
                <a:latin typeface="+mj-lt"/>
              </a:rPr>
              <a:t>s good to know I</a:t>
            </a:r>
            <a:r>
              <a:rPr lang="ja-JP" altLang="en-US" dirty="0">
                <a:latin typeface="+mj-lt"/>
              </a:rPr>
              <a:t>’</a:t>
            </a:r>
            <a:r>
              <a:rPr lang="en-US" altLang="ja-JP" dirty="0">
                <a:latin typeface="+mj-lt"/>
              </a:rPr>
              <a:t>m doing some things right along with things I can improve.</a:t>
            </a:r>
            <a:r>
              <a:rPr lang="ja-JP" altLang="en-US" dirty="0">
                <a:latin typeface="+mj-lt"/>
              </a:rPr>
              <a:t>”</a:t>
            </a:r>
            <a:endParaRPr lang="en-US" altLang="ja-JP" dirty="0">
              <a:latin typeface="+mj-lt"/>
            </a:endParaRPr>
          </a:p>
          <a:p>
            <a:pPr defTabSz="457175">
              <a:spcBef>
                <a:spcPct val="0"/>
              </a:spcBef>
            </a:pPr>
            <a:endParaRPr lang="en-US" dirty="0">
              <a:latin typeface="+mj-lt"/>
            </a:endParaRPr>
          </a:p>
          <a:p>
            <a:pPr marL="0" lvl="1" defTabSz="457175">
              <a:spcBef>
                <a:spcPct val="0"/>
              </a:spcBef>
            </a:pPr>
            <a:r>
              <a:rPr lang="en-US" dirty="0">
                <a:latin typeface="+mj-lt"/>
              </a:rPr>
              <a:t>question strategies physical examination instruction, engagement of multiple learner levels, learner-focused teaching and teaching efficacy (time management)</a:t>
            </a:r>
          </a:p>
          <a:p>
            <a:pPr defTabSz="457175">
              <a:spcBef>
                <a:spcPct val="0"/>
              </a:spcBef>
            </a:pPr>
            <a:endParaRPr lang="en-US" dirty="0">
              <a:latin typeface="Calibri" charset="0"/>
            </a:endParaRPr>
          </a:p>
        </p:txBody>
      </p:sp>
      <p:sp>
        <p:nvSpPr>
          <p:cNvPr id="87043" name="Slide Number Placeholder 3"/>
          <p:cNvSpPr txBox="1">
            <a:spLocks noGrp="1"/>
          </p:cNvSpPr>
          <p:nvPr/>
        </p:nvSpPr>
        <p:spPr bwMode="auto">
          <a:xfrm>
            <a:off x="3884613" y="8685213"/>
            <a:ext cx="2971800"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1426" tIns="45714" rIns="91426" bIns="45714" anchor="b"/>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algn="r" eaLnBrk="1" hangingPunct="1"/>
            <a:fld id="{A9882C36-ECAF-D94C-AFAB-5B427A911B1D}" type="slidenum">
              <a:rPr lang="en-US" sz="1200"/>
              <a:pPr algn="r" eaLnBrk="1" hangingPunct="1"/>
              <a:t>30</a:t>
            </a:fld>
            <a:endParaRPr lang="en-US" sz="1200"/>
          </a:p>
        </p:txBody>
      </p:sp>
    </p:spTree>
    <p:extLst>
      <p:ext uri="{BB962C8B-B14F-4D97-AF65-F5344CB8AC3E}">
        <p14:creationId xmlns:p14="http://schemas.microsoft.com/office/powerpoint/2010/main" val="153013150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Slide Image Placeholder 1"/>
          <p:cNvSpPr>
            <a:spLocks noGrp="1" noRot="1" noChangeAspect="1"/>
          </p:cNvSpPr>
          <p:nvPr>
            <p:ph type="sldImg"/>
          </p:nvPr>
        </p:nvSpPr>
        <p:spPr>
          <a:xfrm>
            <a:off x="1143000" y="685800"/>
            <a:ext cx="4572000" cy="3429000"/>
          </a:xfrm>
          <a:ln/>
        </p:spPr>
      </p:sp>
      <p:sp>
        <p:nvSpPr>
          <p:cNvPr id="24578" name="Notes Placeholder 2"/>
          <p:cNvSpPr>
            <a:spLocks noGrp="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r>
              <a:rPr lang="en-US" dirty="0" smtClean="0">
                <a:latin typeface="Calibri" charset="0"/>
              </a:rPr>
              <a:t>There</a:t>
            </a:r>
            <a:r>
              <a:rPr lang="en-US" baseline="0" dirty="0" smtClean="0">
                <a:latin typeface="Calibri" charset="0"/>
              </a:rPr>
              <a:t> are surprising similarities to medicine and music teaching and learning – the overall experience for the music student.  Musicians learn both by the ‘books’ (who has sat through music theory?) and by cycles of experiential learning, hands on with their instrument, usually from day 1.  The end result is the performance or successful clinical practice involving the active audience (patients, families, communities).  To get here, the musical student has to acquire the core ability – practicing those scales and etudes to develop the dexterity and muscle memory.  Pedagogy (in music, the back bone – scales, etudes) becomes the core skills, the core music the advanced topics.  Our arpeggio is your MMSE or algorithm.</a:t>
            </a:r>
          </a:p>
          <a:p>
            <a:endParaRPr lang="en-US" baseline="0" dirty="0" smtClean="0">
              <a:latin typeface="Calibri" charset="0"/>
            </a:endParaRPr>
          </a:p>
          <a:p>
            <a:pPr defTabSz="897301" eaLnBrk="0" fontAlgn="base" hangingPunct="0">
              <a:spcBef>
                <a:spcPct val="30000"/>
              </a:spcBef>
              <a:spcAft>
                <a:spcPct val="0"/>
              </a:spcAft>
              <a:defRPr/>
            </a:pPr>
            <a:r>
              <a:rPr lang="en-US" dirty="0">
                <a:latin typeface="Calibri" pitchFamily="34" charset="0"/>
                <a:ea typeface="ＭＳ Ｐゴシック" charset="0"/>
                <a:cs typeface="ＭＳ Ｐゴシック" charset="0"/>
              </a:rPr>
              <a:t>Musicians spend a lot of time in self-regulated learning – Those hours in the practice room.  Just like you studying for boards, exams, reading that article.  Then precepting private lessons, group learning in master classes. </a:t>
            </a:r>
            <a:r>
              <a:rPr lang="en-US" dirty="0" smtClean="0">
                <a:latin typeface="Calibri" charset="0"/>
              </a:rPr>
              <a:t>Coaching</a:t>
            </a:r>
            <a:r>
              <a:rPr lang="en-US" baseline="0" dirty="0" smtClean="0">
                <a:latin typeface="Calibri" charset="0"/>
              </a:rPr>
              <a:t> with hands on, experiential learning which is live and in real time, hands on, reflection and learning how to see yourself and the performance from your point and also all over.  In medicine as in music, endless performance without feedback drifts into stagnation.  </a:t>
            </a:r>
          </a:p>
          <a:p>
            <a:pPr defTabSz="897301" eaLnBrk="0" fontAlgn="base" hangingPunct="0">
              <a:spcBef>
                <a:spcPct val="30000"/>
              </a:spcBef>
              <a:spcAft>
                <a:spcPct val="0"/>
              </a:spcAft>
              <a:defRPr/>
            </a:pPr>
            <a:endParaRPr lang="en-US" dirty="0">
              <a:latin typeface="Calibri" charset="0"/>
              <a:ea typeface="ＭＳ Ｐゴシック" charset="0"/>
              <a:cs typeface="ＭＳ Ｐゴシック" charset="0"/>
            </a:endParaRPr>
          </a:p>
          <a:p>
            <a:pPr defTabSz="897301" eaLnBrk="0" fontAlgn="base" hangingPunct="0">
              <a:spcBef>
                <a:spcPct val="30000"/>
              </a:spcBef>
              <a:spcAft>
                <a:spcPct val="0"/>
              </a:spcAft>
              <a:defRPr/>
            </a:pPr>
            <a:r>
              <a:rPr lang="en-US" dirty="0">
                <a:latin typeface="Calibri" charset="0"/>
                <a:ea typeface="ＭＳ Ｐゴシック" charset="0"/>
                <a:cs typeface="ＭＳ Ｐゴシック" charset="0"/>
              </a:rPr>
              <a:t>There is constant movement between the performance zone and the learning zone.  The development of musicians is based on the experience of being a musician.</a:t>
            </a:r>
            <a:endParaRPr lang="en-US" dirty="0">
              <a:latin typeface="Calibri" pitchFamily="34" charset="0"/>
              <a:ea typeface="ＭＳ Ｐゴシック" charset="0"/>
              <a:cs typeface="ＭＳ Ｐゴシック" charset="0"/>
            </a:endParaRPr>
          </a:p>
          <a:p>
            <a:r>
              <a:rPr lang="en-US" dirty="0">
                <a:latin typeface="Calibri" pitchFamily="34" charset="0"/>
                <a:ea typeface="ＭＳ Ｐゴシック" charset="0"/>
                <a:cs typeface="ＭＳ Ｐゴシック" charset="0"/>
              </a:rPr>
              <a:t>SLR = self thoughts, feelings, and actions that are planned and cyclically adapted to the attainment of personal goals” (Zimmerman, </a:t>
            </a:r>
            <a:r>
              <a:rPr lang="en-US" u="sng" dirty="0">
                <a:latin typeface="Calibri" pitchFamily="34" charset="0"/>
                <a:ea typeface="ＭＳ Ｐゴシック" charset="0"/>
                <a:cs typeface="ＭＳ Ｐゴシック" charset="0"/>
              </a:rPr>
              <a:t>2000, p. 14). </a:t>
            </a:r>
          </a:p>
          <a:p>
            <a:endParaRPr lang="en-US" u="sng" dirty="0">
              <a:latin typeface="Calibri" pitchFamily="34" charset="0"/>
              <a:ea typeface="ＭＳ Ｐゴシック" charset="0"/>
              <a:cs typeface="ＭＳ Ｐゴシック" charset="0"/>
            </a:endParaRPr>
          </a:p>
          <a:p>
            <a:endParaRPr lang="en-US" u="sng" dirty="0">
              <a:latin typeface="Calibri" pitchFamily="34" charset="0"/>
              <a:ea typeface="ＭＳ Ｐゴシック" charset="0"/>
              <a:cs typeface="ＭＳ Ｐゴシック" charset="0"/>
            </a:endParaRPr>
          </a:p>
          <a:p>
            <a:endParaRPr lang="en-US" dirty="0" smtClean="0">
              <a:latin typeface="Calibri" charset="0"/>
            </a:endParaRPr>
          </a:p>
        </p:txBody>
      </p:sp>
      <p:sp>
        <p:nvSpPr>
          <p:cNvPr id="4" name="Slide Number Placeholder 3"/>
          <p:cNvSpPr>
            <a:spLocks noGrp="1"/>
          </p:cNvSpPr>
          <p:nvPr>
            <p:ph type="sldNum" sz="quarter" idx="5"/>
          </p:nvPr>
        </p:nvSpPr>
        <p:spPr/>
        <p:txBody>
          <a:bodyPr/>
          <a:lstStyle/>
          <a:p>
            <a:pPr>
              <a:defRPr/>
            </a:pPr>
            <a:fld id="{7B3F833F-5F03-3B4C-AC94-D6C7C1BBC1B7}" type="slidenum">
              <a:rPr lang="en-US" smtClean="0"/>
              <a:pPr>
                <a:defRPr/>
              </a:pPr>
              <a:t>3</a:t>
            </a:fld>
            <a:endParaRPr lang="en-US"/>
          </a:p>
        </p:txBody>
      </p:sp>
    </p:spTree>
    <p:extLst>
      <p:ext uri="{BB962C8B-B14F-4D97-AF65-F5344CB8AC3E}">
        <p14:creationId xmlns:p14="http://schemas.microsoft.com/office/powerpoint/2010/main" val="235791734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Slide Image Placeholder 1"/>
          <p:cNvSpPr>
            <a:spLocks noGrp="1" noRot="1" noChangeAspect="1"/>
          </p:cNvSpPr>
          <p:nvPr>
            <p:ph type="sldImg"/>
          </p:nvPr>
        </p:nvSpPr>
        <p:spPr>
          <a:xfrm>
            <a:off x="1143000" y="685800"/>
            <a:ext cx="4572000" cy="3429000"/>
          </a:xfrm>
          <a:ln/>
        </p:spPr>
      </p:sp>
      <p:sp>
        <p:nvSpPr>
          <p:cNvPr id="26626" name="Notes Placeholder 2"/>
          <p:cNvSpPr>
            <a:spLocks noGrp="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defTabSz="897301" eaLnBrk="0" fontAlgn="base" hangingPunct="0">
              <a:spcBef>
                <a:spcPct val="30000"/>
              </a:spcBef>
              <a:spcAft>
                <a:spcPct val="0"/>
              </a:spcAft>
              <a:defRPr/>
            </a:pPr>
            <a:r>
              <a:rPr lang="en-US" dirty="0">
                <a:latin typeface="Calibri" charset="0"/>
              </a:rPr>
              <a:t>Experience and talent: </a:t>
            </a:r>
            <a:r>
              <a:rPr lang="en-US" dirty="0" smtClean="0">
                <a:latin typeface="Calibri" charset="0"/>
              </a:rPr>
              <a:t>Training</a:t>
            </a:r>
            <a:r>
              <a:rPr lang="en-US" baseline="0" dirty="0" smtClean="0">
                <a:latin typeface="Calibri" charset="0"/>
              </a:rPr>
              <a:t> and practice and real experience beats “natural” talent every time and studies back this up. . While there are cases where folks may not be cut to be a certain profession (if you faint at blood every time, phlebotomy is not a good option), and those are rare. Talent may be more that youngsters show an interest in an activity and then start doing it earlier or more often than those “without talent.”  Studies on expert performers in music vs. the good is the result of more frequent practice over many years of learning. Are the “talented” more skilled at practicing, self reflecting and adjusting, versus what we call “noodling around?” Practicing is goal directed to improving and growth.</a:t>
            </a:r>
          </a:p>
          <a:p>
            <a:endParaRPr lang="en-US" baseline="0" dirty="0" smtClean="0">
              <a:latin typeface="Calibri" charset="0"/>
            </a:endParaRPr>
          </a:p>
          <a:p>
            <a:pPr defTabSz="897301" eaLnBrk="0" fontAlgn="base" hangingPunct="0">
              <a:spcBef>
                <a:spcPct val="30000"/>
              </a:spcBef>
              <a:spcAft>
                <a:spcPct val="0"/>
              </a:spcAft>
              <a:defRPr/>
            </a:pPr>
            <a:endParaRPr lang="en-US" baseline="0" dirty="0" smtClean="0">
              <a:latin typeface="Calibri" charset="0"/>
            </a:endParaRPr>
          </a:p>
          <a:p>
            <a:pPr defTabSz="897301" eaLnBrk="0" fontAlgn="base" hangingPunct="0">
              <a:spcBef>
                <a:spcPct val="30000"/>
              </a:spcBef>
              <a:spcAft>
                <a:spcPct val="0"/>
              </a:spcAft>
              <a:defRPr/>
            </a:pPr>
            <a:r>
              <a:rPr lang="en-US" baseline="0" dirty="0" smtClean="0">
                <a:latin typeface="Calibri" charset="0"/>
              </a:rPr>
              <a:t>Time of training: It takes 10 years to make a bad cellist, 20 years to make one “you don’t run away from.”  Not unlike all of us here.</a:t>
            </a:r>
          </a:p>
          <a:p>
            <a:pPr defTabSz="897301" eaLnBrk="0" fontAlgn="base" hangingPunct="0">
              <a:spcBef>
                <a:spcPct val="30000"/>
              </a:spcBef>
              <a:spcAft>
                <a:spcPct val="0"/>
              </a:spcAft>
              <a:defRPr/>
            </a:pPr>
            <a:endParaRPr lang="en-US" baseline="0" dirty="0" smtClean="0">
              <a:latin typeface="Calibri" charset="0"/>
            </a:endParaRPr>
          </a:p>
          <a:p>
            <a:pPr defTabSz="897301" eaLnBrk="0" fontAlgn="base" hangingPunct="0">
              <a:spcBef>
                <a:spcPct val="30000"/>
              </a:spcBef>
              <a:spcAft>
                <a:spcPct val="0"/>
              </a:spcAft>
              <a:defRPr/>
            </a:pPr>
            <a:r>
              <a:rPr lang="en-US" baseline="0" dirty="0" smtClean="0">
                <a:latin typeface="Calibri" charset="0"/>
              </a:rPr>
              <a:t>Great stars in music (and medicine) are often not great teachers, and great teachers are often not the most amazing performers.  Coaching and performing may require different skills, personalities, understanding.</a:t>
            </a:r>
          </a:p>
          <a:p>
            <a:endParaRPr lang="en-US" baseline="0" dirty="0" smtClean="0">
              <a:latin typeface="Calibri" charset="0"/>
            </a:endParaRPr>
          </a:p>
          <a:p>
            <a:r>
              <a:rPr lang="en-US" baseline="0" dirty="0" smtClean="0">
                <a:latin typeface="Calibri" charset="0"/>
              </a:rPr>
              <a:t>Davidoff. What musicians can teach doctors. </a:t>
            </a:r>
            <a:r>
              <a:rPr lang="en-US" dirty="0">
                <a:latin typeface="Calibri" pitchFamily="34" charset="0"/>
                <a:ea typeface="ＭＳ Ｐゴシック" charset="0"/>
                <a:cs typeface="ＭＳ Ｐゴシック" charset="0"/>
              </a:rPr>
              <a:t>Ann Intern Med. 2011;154:426-429.</a:t>
            </a:r>
          </a:p>
          <a:p>
            <a:r>
              <a:rPr lang="en-US" dirty="0">
                <a:latin typeface="Calibri" pitchFamily="34" charset="0"/>
                <a:ea typeface="ＭＳ Ｐゴシック" charset="0"/>
                <a:cs typeface="ＭＳ Ｐゴシック" charset="0"/>
              </a:rPr>
              <a:t>Ericsson KA et al. The role of deliberate practice in the acquisition of expert performance. </a:t>
            </a:r>
            <a:r>
              <a:rPr lang="en-US" dirty="0" smtClean="0">
                <a:latin typeface="Calibri" pitchFamily="34" charset="0"/>
                <a:ea typeface="ＭＳ Ｐゴシック" charset="0"/>
                <a:cs typeface="ＭＳ Ｐゴシック" charset="0"/>
              </a:rPr>
              <a:t>1993</a:t>
            </a:r>
          </a:p>
          <a:p>
            <a:endParaRPr lang="en-US" dirty="0" smtClean="0">
              <a:latin typeface="Calibri" pitchFamily="34" charset="0"/>
              <a:ea typeface="ＭＳ Ｐゴシック" charset="0"/>
              <a:cs typeface="ＭＳ Ｐゴシック" charset="0"/>
            </a:endParaRPr>
          </a:p>
          <a:p>
            <a:r>
              <a:rPr lang="en-US" dirty="0" smtClean="0">
                <a:latin typeface="Calibri" charset="0"/>
              </a:rPr>
              <a:t>We also all improvise. Art is the lie that tells the truth.</a:t>
            </a:r>
            <a:r>
              <a:rPr lang="en-US" baseline="0" dirty="0" smtClean="0">
                <a:latin typeface="Calibri" charset="0"/>
              </a:rPr>
              <a:t>  </a:t>
            </a:r>
          </a:p>
          <a:p>
            <a:endParaRPr lang="en-US" baseline="0" dirty="0" smtClean="0">
              <a:latin typeface="Calibri" charset="0"/>
            </a:endParaRPr>
          </a:p>
          <a:p>
            <a:r>
              <a:rPr lang="en-US" baseline="0" dirty="0" smtClean="0">
                <a:latin typeface="Calibri" charset="0"/>
              </a:rPr>
              <a:t>In medicine and music there is room for interpretation.  Novices learn “the rules” and as they progress grow into interpretation.  There are numerous recordings of the same piece, such as Beethoven’s 9</a:t>
            </a:r>
            <a:r>
              <a:rPr lang="en-US" baseline="30000" dirty="0" smtClean="0">
                <a:latin typeface="Calibri" charset="0"/>
              </a:rPr>
              <a:t>th</a:t>
            </a:r>
            <a:r>
              <a:rPr lang="en-US" baseline="0" dirty="0" smtClean="0">
                <a:latin typeface="Calibri" charset="0"/>
              </a:rPr>
              <a:t> or Cohen’s </a:t>
            </a:r>
            <a:r>
              <a:rPr lang="en-US" baseline="0" dirty="0" err="1" smtClean="0">
                <a:latin typeface="Calibri" charset="0"/>
              </a:rPr>
              <a:t>Hallelelujah</a:t>
            </a:r>
            <a:r>
              <a:rPr lang="en-US" baseline="0" dirty="0" smtClean="0">
                <a:latin typeface="Calibri" charset="0"/>
              </a:rPr>
              <a:t>? We also interpret the guidelines to the individual patients, communities.  The joy and sometimes torture for the novice and experienced alike is that interpretive grey zone.</a:t>
            </a:r>
          </a:p>
          <a:p>
            <a:endParaRPr lang="en-US" baseline="0" dirty="0" smtClean="0">
              <a:latin typeface="Calibri" charset="0"/>
            </a:endParaRPr>
          </a:p>
          <a:p>
            <a:pPr defTabSz="897301" eaLnBrk="0" fontAlgn="base" hangingPunct="0">
              <a:spcBef>
                <a:spcPct val="30000"/>
              </a:spcBef>
              <a:spcAft>
                <a:spcPct val="0"/>
              </a:spcAft>
              <a:defRPr/>
            </a:pPr>
            <a:r>
              <a:rPr lang="en-US" dirty="0" smtClean="0">
                <a:latin typeface="Calibri" charset="0"/>
              </a:rPr>
              <a:t>“Don’t ply the butter notes,” Mile Davis – the piece is the same, just</a:t>
            </a:r>
            <a:r>
              <a:rPr lang="en-US" baseline="0" dirty="0" smtClean="0">
                <a:latin typeface="Calibri" charset="0"/>
              </a:rPr>
              <a:t> like the chief complaint and presentation.  Yet listening beyond the butter notes, rounding them out – each hall, each day, the weather, the audience, yields a difference as do patient who may present with the same butter notes of heart failure.   </a:t>
            </a:r>
            <a:r>
              <a:rPr lang="en-US" dirty="0" smtClean="0">
                <a:latin typeface="Calibri" pitchFamily="34" charset="0"/>
                <a:ea typeface="ＭＳ Ｐゴシック" charset="0"/>
                <a:cs typeface="ＭＳ Ｐゴシック" charset="0"/>
              </a:rPr>
              <a:t>The ‘butter notes’ are the differential diagnoses workup of a patient's chief complaint – core knowledge that every medical student needs to master for multiple-choice tests and national board requirements. The artful medical student needs to be coached to find the more subtle notes present in any patient encounter. Unlike the differential diagnosis, each patient is unique, the illness is unique, the story is unique – these themes run as an undercurrent to any patient presentation. </a:t>
            </a:r>
            <a:r>
              <a:rPr lang="en-US" baseline="0" dirty="0" smtClean="0">
                <a:latin typeface="Calibri" charset="0"/>
              </a:rPr>
              <a:t>Science using interpretive activity in the care of patients and communities.</a:t>
            </a:r>
          </a:p>
          <a:p>
            <a:pPr defTabSz="897301" eaLnBrk="0" fontAlgn="base" hangingPunct="0">
              <a:spcBef>
                <a:spcPct val="30000"/>
              </a:spcBef>
              <a:spcAft>
                <a:spcPct val="0"/>
              </a:spcAft>
              <a:defRPr/>
            </a:pPr>
            <a:r>
              <a:rPr lang="en-US" baseline="0" dirty="0" smtClean="0">
                <a:latin typeface="Calibri" charset="0"/>
              </a:rPr>
              <a:t>Counterpoint in music is like hearing the many voices in a patient encounter – what they want, what you want, what they need, the community, etc. – hearing the patterns </a:t>
            </a:r>
            <a:r>
              <a:rPr lang="en-US" baseline="0" dirty="0" err="1" smtClean="0">
                <a:latin typeface="Calibri" charset="0"/>
              </a:rPr>
              <a:t>simulatneously</a:t>
            </a:r>
            <a:r>
              <a:rPr lang="en-US" baseline="0" dirty="0" smtClean="0">
                <a:latin typeface="Calibri" charset="0"/>
              </a:rPr>
              <a:t> and knowing which to bring to the forefront and which is counterpoint and supporting.</a:t>
            </a:r>
          </a:p>
          <a:p>
            <a:endParaRPr lang="en-US" dirty="0" smtClean="0">
              <a:latin typeface="Calibri" pitchFamily="34" charset="0"/>
              <a:ea typeface="ＭＳ Ｐゴシック" charset="0"/>
              <a:cs typeface="ＭＳ Ｐゴシック" charset="0"/>
            </a:endParaRPr>
          </a:p>
          <a:p>
            <a:r>
              <a:rPr lang="en-US" dirty="0" smtClean="0">
                <a:latin typeface="Calibri" pitchFamily="34" charset="0"/>
                <a:ea typeface="ＭＳ Ｐゴシック" charset="0"/>
                <a:cs typeface="ＭＳ Ｐゴシック" charset="0"/>
              </a:rPr>
              <a:t>We have similar worries and conflicts: </a:t>
            </a:r>
            <a:r>
              <a:rPr lang="en-US" dirty="0" smtClean="0">
                <a:latin typeface="Calibri" charset="0"/>
              </a:rPr>
              <a:t>Solo and team work conflicts and tensions. </a:t>
            </a:r>
            <a:r>
              <a:rPr lang="en-US" baseline="0" dirty="0" smtClean="0">
                <a:latin typeface="Calibri" charset="0"/>
              </a:rPr>
              <a:t>We are all team-based until the lawyer calls – then it’s all on you.  In music and medicine there is a powerful drive to specialize – the must know all instruments and the complete score to negotiate the orchestra, yet there are far more jobs for the violist that for the conductor.  Then there are those quality metrics.  We have those in music too – nothing like reading about my tepid performance in this morning’s paper.</a:t>
            </a:r>
          </a:p>
          <a:p>
            <a:endParaRPr lang="en-US" baseline="0" dirty="0" smtClean="0">
              <a:latin typeface="Calibri" charset="0"/>
            </a:endParaRPr>
          </a:p>
          <a:p>
            <a:r>
              <a:rPr lang="en-US" baseline="0" dirty="0" smtClean="0">
                <a:latin typeface="Calibri" charset="0"/>
              </a:rPr>
              <a:t>To be successful, in both professions we need to become master learners.</a:t>
            </a:r>
            <a:endParaRPr lang="en-US" dirty="0" smtClean="0">
              <a:latin typeface="Calibri" charset="0"/>
            </a:endParaRPr>
          </a:p>
          <a:p>
            <a:pPr lvl="0">
              <a:defRPr/>
            </a:pPr>
            <a:endParaRPr lang="en-US" dirty="0" smtClean="0"/>
          </a:p>
          <a:p>
            <a:endParaRPr lang="en-US" dirty="0" smtClean="0">
              <a:latin typeface="Calibri" pitchFamily="34" charset="0"/>
              <a:ea typeface="ＭＳ Ｐゴシック" charset="0"/>
              <a:cs typeface="ＭＳ Ｐゴシック" charset="0"/>
            </a:endParaRPr>
          </a:p>
          <a:p>
            <a:r>
              <a:rPr lang="en-US" dirty="0" err="1" smtClean="0">
                <a:latin typeface="Calibri" pitchFamily="34" charset="0"/>
                <a:ea typeface="ＭＳ Ｐゴシック" charset="0"/>
                <a:cs typeface="ＭＳ Ｐゴシック" charset="0"/>
              </a:rPr>
              <a:t>Bradner</a:t>
            </a:r>
            <a:r>
              <a:rPr lang="en-US" dirty="0" smtClean="0">
                <a:latin typeface="Calibri" pitchFamily="34" charset="0"/>
                <a:ea typeface="ＭＳ Ｐゴシック" charset="0"/>
                <a:cs typeface="ＭＳ Ｐゴシック" charset="0"/>
              </a:rPr>
              <a:t> M, Harper DV, Ryan MH, Vanderbilt AA. “Don’t play the butter notes’: jazz in medical education. </a:t>
            </a:r>
            <a:r>
              <a:rPr lang="en-US" i="1" dirty="0" smtClean="0">
                <a:latin typeface="Calibri" pitchFamily="34" charset="0"/>
                <a:ea typeface="ＭＳ Ｐゴシック" charset="0"/>
                <a:cs typeface="ＭＳ Ｐゴシック" charset="0"/>
              </a:rPr>
              <a:t>Medical Education Online</a:t>
            </a:r>
            <a:r>
              <a:rPr lang="en-US" dirty="0" smtClean="0">
                <a:latin typeface="Calibri" pitchFamily="34" charset="0"/>
                <a:ea typeface="ＭＳ Ｐゴシック" charset="0"/>
                <a:cs typeface="ＭＳ Ｐゴシック" charset="0"/>
              </a:rPr>
              <a:t>. 2016;21:10.3402/meo.v21.30582. doi:10.3402/meo.v21.30582.</a:t>
            </a:r>
            <a:endParaRPr lang="en-US" dirty="0" smtClean="0">
              <a:latin typeface="Calibri" charset="0"/>
            </a:endParaRPr>
          </a:p>
          <a:p>
            <a:endParaRPr lang="en-US" dirty="0">
              <a:latin typeface="Calibri" charset="0"/>
            </a:endParaRPr>
          </a:p>
        </p:txBody>
      </p:sp>
      <p:sp>
        <p:nvSpPr>
          <p:cNvPr id="4" name="Slide Number Placeholder 3"/>
          <p:cNvSpPr>
            <a:spLocks noGrp="1"/>
          </p:cNvSpPr>
          <p:nvPr>
            <p:ph type="sldNum" sz="quarter" idx="5"/>
          </p:nvPr>
        </p:nvSpPr>
        <p:spPr/>
        <p:txBody>
          <a:bodyPr/>
          <a:lstStyle/>
          <a:p>
            <a:pPr>
              <a:defRPr/>
            </a:pPr>
            <a:fld id="{10FF6075-5C97-A04F-BF84-B7D0F5AEE02C}" type="slidenum">
              <a:rPr lang="en-US" smtClean="0"/>
              <a:pPr>
                <a:defRPr/>
              </a:pPr>
              <a:t>4</a:t>
            </a:fld>
            <a:endParaRPr lang="en-US"/>
          </a:p>
        </p:txBody>
      </p:sp>
    </p:spTree>
    <p:extLst>
      <p:ext uri="{BB962C8B-B14F-4D97-AF65-F5344CB8AC3E}">
        <p14:creationId xmlns:p14="http://schemas.microsoft.com/office/powerpoint/2010/main" val="381980736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r>
              <a:rPr lang="en-US" dirty="0">
                <a:latin typeface="Calibri" pitchFamily="34" charset="0"/>
                <a:ea typeface="ＭＳ Ｐゴシック" charset="0"/>
                <a:cs typeface="ＭＳ Ｐゴシック" charset="0"/>
              </a:rPr>
              <a:t>USE DRY POSTERS – AUDIENCE TO DEFINE A LIFE LONG LEARNER – WHAT IS IT?  WHAT ARE THE SKILLS?</a:t>
            </a:r>
          </a:p>
          <a:p>
            <a:endParaRPr lang="en-US" dirty="0">
              <a:latin typeface="Calibri" pitchFamily="34" charset="0"/>
              <a:ea typeface="ＭＳ Ｐゴシック" charset="0"/>
              <a:cs typeface="ＭＳ Ｐゴシック" charset="0"/>
            </a:endParaRPr>
          </a:p>
          <a:p>
            <a:r>
              <a:rPr lang="en-US" dirty="0">
                <a:latin typeface="Calibri" pitchFamily="34" charset="0"/>
                <a:ea typeface="ＭＳ Ｐゴシック" charset="0"/>
                <a:cs typeface="ＭＳ Ｐゴシック" charset="0"/>
              </a:rPr>
              <a:t>BUILD ON AUDIENCE INPUT: </a:t>
            </a:r>
          </a:p>
          <a:p>
            <a:r>
              <a:rPr lang="en-US" dirty="0">
                <a:latin typeface="Calibri" pitchFamily="34" charset="0"/>
                <a:ea typeface="ＭＳ Ｐゴシック" charset="0"/>
                <a:cs typeface="ＭＳ Ｐゴシック" charset="0"/>
              </a:rPr>
              <a:t>Group 1:  Traits</a:t>
            </a:r>
          </a:p>
          <a:p>
            <a:endParaRPr lang="en-US" dirty="0">
              <a:latin typeface="Calibri" pitchFamily="34" charset="0"/>
              <a:ea typeface="ＭＳ Ｐゴシック" charset="0"/>
              <a:cs typeface="ＭＳ Ｐゴシック" charset="0"/>
            </a:endParaRPr>
          </a:p>
          <a:p>
            <a:r>
              <a:rPr lang="en-US" dirty="0">
                <a:latin typeface="Calibri" pitchFamily="34" charset="0"/>
                <a:ea typeface="ＭＳ Ｐゴシック" charset="0"/>
                <a:cs typeface="ＭＳ Ｐゴシック" charset="0"/>
              </a:rPr>
              <a:t>Group 2: </a:t>
            </a:r>
            <a:r>
              <a:rPr lang="en-US" dirty="0" err="1">
                <a:latin typeface="Calibri" pitchFamily="34" charset="0"/>
                <a:ea typeface="ＭＳ Ｐゴシック" charset="0"/>
                <a:cs typeface="ＭＳ Ｐゴシック" charset="0"/>
              </a:rPr>
              <a:t>Skils</a:t>
            </a:r>
            <a:endParaRPr lang="en-US" dirty="0">
              <a:latin typeface="Calibri" pitchFamily="34" charset="0"/>
              <a:ea typeface="ＭＳ Ｐゴシック" charset="0"/>
              <a:cs typeface="ＭＳ Ｐゴシック" charset="0"/>
            </a:endParaRPr>
          </a:p>
          <a:p>
            <a:endParaRPr lang="en-US" dirty="0">
              <a:latin typeface="Calibri" pitchFamily="34" charset="0"/>
              <a:ea typeface="ＭＳ Ｐゴシック" charset="0"/>
              <a:cs typeface="ＭＳ Ｐゴシック" charset="0"/>
            </a:endParaRPr>
          </a:p>
          <a:p>
            <a:r>
              <a:rPr lang="en-US" dirty="0">
                <a:latin typeface="Calibri" pitchFamily="34" charset="0"/>
                <a:ea typeface="ＭＳ Ｐゴシック" charset="0"/>
                <a:cs typeface="ＭＳ Ｐゴシック" charset="0"/>
              </a:rPr>
              <a:t>Consider: </a:t>
            </a:r>
          </a:p>
          <a:p>
            <a:endParaRPr lang="en-US" dirty="0">
              <a:latin typeface="Calibri" pitchFamily="34" charset="0"/>
              <a:ea typeface="ＭＳ Ｐゴシック" charset="0"/>
              <a:cs typeface="ＭＳ Ｐゴシック" charset="0"/>
            </a:endParaRPr>
          </a:p>
          <a:p>
            <a:pPr marL="168244" indent="-168244">
              <a:buFont typeface="Arial" panose="020B0604020202020204" pitchFamily="34" charset="0"/>
              <a:buChar char="•"/>
            </a:pPr>
            <a:r>
              <a:rPr lang="en-US" dirty="0">
                <a:latin typeface="Calibri" pitchFamily="34" charset="0"/>
                <a:ea typeface="ＭＳ Ｐゴシック" charset="0"/>
                <a:cs typeface="ＭＳ Ｐゴシック" charset="0"/>
              </a:rPr>
              <a:t>Medical students and physicians and </a:t>
            </a:r>
            <a:r>
              <a:rPr lang="en-US" dirty="0" err="1">
                <a:latin typeface="Calibri" pitchFamily="34" charset="0"/>
                <a:ea typeface="ＭＳ Ｐゴシック" charset="0"/>
                <a:cs typeface="ＭＳ Ｐゴシック" charset="0"/>
              </a:rPr>
              <a:t>phDs</a:t>
            </a:r>
            <a:r>
              <a:rPr lang="en-US" dirty="0">
                <a:latin typeface="Calibri" pitchFamily="34" charset="0"/>
                <a:ea typeface="ＭＳ Ｐゴシック" charset="0"/>
                <a:cs typeface="ＭＳ Ｐゴシック" charset="0"/>
              </a:rPr>
              <a:t> at al levels  are both learners and teachers depending on the context.</a:t>
            </a:r>
          </a:p>
          <a:p>
            <a:pPr marL="168244" indent="-168244" defTabSz="897301" eaLnBrk="0" fontAlgn="base" hangingPunct="0">
              <a:spcBef>
                <a:spcPct val="30000"/>
              </a:spcBef>
              <a:spcAft>
                <a:spcPct val="0"/>
              </a:spcAft>
              <a:buFont typeface="Arial" panose="020B0604020202020204" pitchFamily="34" charset="0"/>
              <a:buChar char="•"/>
              <a:defRPr/>
            </a:pPr>
            <a:r>
              <a:rPr lang="en-US" dirty="0">
                <a:latin typeface="Calibri" pitchFamily="34" charset="0"/>
                <a:ea typeface="ＭＳ Ｐゴシック" charset="0"/>
                <a:cs typeface="ＭＳ Ｐゴシック" charset="0"/>
              </a:rPr>
              <a:t>“a learner who demonstrates the most advanced level of lifelong learning skills.” Indeed, previous research suggests that a focus on the practical implementation of principles from learning theories improves learning.</a:t>
            </a:r>
          </a:p>
          <a:p>
            <a:pPr defTabSz="897301" eaLnBrk="0" fontAlgn="base" hangingPunct="0">
              <a:spcBef>
                <a:spcPct val="30000"/>
              </a:spcBef>
              <a:spcAft>
                <a:spcPct val="0"/>
              </a:spcAft>
              <a:defRPr/>
            </a:pPr>
            <a:endParaRPr lang="en-US" dirty="0">
              <a:latin typeface="Calibri" pitchFamily="34" charset="0"/>
              <a:ea typeface="ＭＳ Ｐゴシック" charset="0"/>
              <a:cs typeface="ＭＳ Ｐゴシック" charset="0"/>
            </a:endParaRPr>
          </a:p>
          <a:p>
            <a:pPr defTabSz="897301" eaLnBrk="0" fontAlgn="base" hangingPunct="0">
              <a:spcBef>
                <a:spcPct val="30000"/>
              </a:spcBef>
              <a:spcAft>
                <a:spcPct val="0"/>
              </a:spcAft>
              <a:defRPr/>
            </a:pPr>
            <a:r>
              <a:rPr lang="en-US" dirty="0">
                <a:latin typeface="Calibri" pitchFamily="34" charset="0"/>
                <a:ea typeface="ＭＳ Ｐゴシック" charset="0"/>
                <a:cs typeface="ＭＳ Ｐゴシック" charset="0"/>
              </a:rPr>
              <a:t>I am hearing a lot about __________ experiences …. Master learners learn from real life, from experiences, basically are experiential learners.</a:t>
            </a:r>
          </a:p>
          <a:p>
            <a:endParaRPr lang="en-US" dirty="0" smtClean="0"/>
          </a:p>
          <a:p>
            <a:endParaRPr lang="en-US" dirty="0">
              <a:latin typeface="Calibri" pitchFamily="34" charset="0"/>
              <a:ea typeface="ＭＳ Ｐゴシック" charset="0"/>
              <a:cs typeface="ＭＳ Ｐゴシック" charset="0"/>
            </a:endParaRPr>
          </a:p>
          <a:p>
            <a:r>
              <a:rPr lang="en-US" dirty="0">
                <a:latin typeface="Calibri" pitchFamily="34" charset="0"/>
                <a:ea typeface="ＭＳ Ｐゴシック" charset="0"/>
                <a:cs typeface="ＭＳ Ｐゴシック" charset="0"/>
              </a:rPr>
              <a:t>(Developing the master learner: applying learning theory to the learner, the teacher, and the learning environment. 2013)</a:t>
            </a:r>
          </a:p>
          <a:p>
            <a:endParaRPr lang="en-US" dirty="0"/>
          </a:p>
        </p:txBody>
      </p:sp>
      <p:sp>
        <p:nvSpPr>
          <p:cNvPr id="4" name="Slide Number Placeholder 3"/>
          <p:cNvSpPr>
            <a:spLocks noGrp="1"/>
          </p:cNvSpPr>
          <p:nvPr>
            <p:ph type="sldNum" sz="quarter" idx="10"/>
          </p:nvPr>
        </p:nvSpPr>
        <p:spPr/>
        <p:txBody>
          <a:bodyPr/>
          <a:lstStyle/>
          <a:p>
            <a:pPr>
              <a:defRPr/>
            </a:pPr>
            <a:fld id="{A6CC5038-632A-434F-A882-02E79ED427B7}" type="slidenum">
              <a:rPr lang="en-US" smtClean="0"/>
              <a:pPr>
                <a:defRPr/>
              </a:pPr>
              <a:t>5</a:t>
            </a:fld>
            <a:endParaRPr lang="en-US"/>
          </a:p>
        </p:txBody>
      </p:sp>
    </p:spTree>
    <p:extLst>
      <p:ext uri="{BB962C8B-B14F-4D97-AF65-F5344CB8AC3E}">
        <p14:creationId xmlns:p14="http://schemas.microsoft.com/office/powerpoint/2010/main" val="303978927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A6CC5038-632A-434F-A882-02E79ED427B7}" type="slidenum">
              <a:rPr lang="en-US" smtClean="0"/>
              <a:pPr>
                <a:defRPr/>
              </a:pPr>
              <a:t>6</a:t>
            </a:fld>
            <a:endParaRPr lang="en-US"/>
          </a:p>
        </p:txBody>
      </p:sp>
    </p:spTree>
    <p:extLst>
      <p:ext uri="{BB962C8B-B14F-4D97-AF65-F5344CB8AC3E}">
        <p14:creationId xmlns:p14="http://schemas.microsoft.com/office/powerpoint/2010/main" val="191626229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r>
              <a:rPr lang="en-US" dirty="0" smtClean="0"/>
              <a:t>HAYAM</a:t>
            </a:r>
          </a:p>
          <a:p>
            <a:r>
              <a:rPr lang="en-US" dirty="0" smtClean="0"/>
              <a:t>One to the aspects</a:t>
            </a:r>
            <a:r>
              <a:rPr lang="en-US" baseline="0" dirty="0" smtClean="0"/>
              <a:t> of Master Learner is the idea of Experiential Learning – learning in the real world.  The PROCESS is the driver of learning.</a:t>
            </a:r>
          </a:p>
          <a:p>
            <a:endParaRPr lang="en-US" baseline="0" dirty="0" smtClean="0"/>
          </a:p>
          <a:p>
            <a:r>
              <a:rPr lang="en-US" baseline="0" dirty="0" smtClean="0"/>
              <a:t>With experiential learning – ideas are formed and reformed, it is a continuous process, try it out and experience it, then experience it differently.  Learning is grounded in experience and the tension and conflict that comes from the process – tension from ideas and feedback that may not match what we are doing, want to do.  Ideas are formed and reformed through our experiences.  Learning is a process not an Outcome.    The continuous loop of four concepts of experiential learning was emphasized by Kolb in his paper “Experiential Learning.”</a:t>
            </a:r>
          </a:p>
          <a:p>
            <a:pPr marL="224325" indent="-224325">
              <a:buAutoNum type="arabicPeriod"/>
            </a:pPr>
            <a:r>
              <a:rPr lang="en-US" baseline="0" dirty="0" smtClean="0"/>
              <a:t>Concrete experience and our abilities</a:t>
            </a:r>
          </a:p>
          <a:p>
            <a:pPr marL="224325" indent="-224325">
              <a:buAutoNum type="arabicPeriod"/>
            </a:pPr>
            <a:r>
              <a:rPr lang="en-US" baseline="0" dirty="0" smtClean="0"/>
              <a:t>Self Reflection –Looking at our performance from many different perspectives.  Who can’t leave your body and see how you look from the outside?  YOU.   This is where input from the outside comes in and helps align the self observation as we move to </a:t>
            </a:r>
          </a:p>
          <a:p>
            <a:pPr marL="224325" indent="-224325">
              <a:buAutoNum type="arabicPeriod"/>
            </a:pPr>
            <a:r>
              <a:rPr lang="en-US" baseline="0" dirty="0" smtClean="0"/>
              <a:t>Abstract conceptualization – we make concepts and theories.  After we reflect on the what – looking to the process of why did this happen and what could be different so it does not happen, what do I change, what ideas do I have so I can have a different outcome?</a:t>
            </a:r>
          </a:p>
          <a:p>
            <a:r>
              <a:rPr lang="en-US" baseline="0" dirty="0" smtClean="0"/>
              <a:t>	Goal directed practice – break it into the parts. </a:t>
            </a:r>
          </a:p>
          <a:p>
            <a:pPr marL="224325" indent="-224325">
              <a:buAutoNum type="arabicPeriod"/>
            </a:pPr>
            <a:r>
              <a:rPr lang="en-US" baseline="0" dirty="0" smtClean="0"/>
              <a:t>Experimentation – try out those concepts and the results become those experiences and we cycle through the process.  Back to the “prewash.”  Then rinse and repeat.</a:t>
            </a:r>
          </a:p>
          <a:p>
            <a:pPr marL="224325" indent="-224325">
              <a:buAutoNum type="arabicPeriod"/>
            </a:pPr>
            <a:endParaRPr lang="en-US" baseline="0" dirty="0" smtClean="0"/>
          </a:p>
          <a:p>
            <a:pPr defTabSz="897301" eaLnBrk="0" fontAlgn="base" hangingPunct="0">
              <a:spcBef>
                <a:spcPct val="30000"/>
              </a:spcBef>
              <a:spcAft>
                <a:spcPct val="0"/>
              </a:spcAft>
              <a:defRPr/>
            </a:pPr>
            <a:r>
              <a:rPr lang="en-US" baseline="0" dirty="0" smtClean="0"/>
              <a:t>The Impulse of experience gives ideas their moving force, and ideas give direction to impulse.  Now the coach helps continue the cycle.</a:t>
            </a:r>
          </a:p>
          <a:p>
            <a:pPr defTabSz="897301" eaLnBrk="0" fontAlgn="base" hangingPunct="0">
              <a:spcBef>
                <a:spcPct val="30000"/>
              </a:spcBef>
              <a:spcAft>
                <a:spcPct val="0"/>
              </a:spcAft>
              <a:defRPr/>
            </a:pPr>
            <a:endParaRPr lang="en-US" baseline="0" dirty="0" smtClean="0"/>
          </a:p>
          <a:p>
            <a:pPr defTabSz="897301" eaLnBrk="0" fontAlgn="base" hangingPunct="0">
              <a:spcBef>
                <a:spcPct val="30000"/>
              </a:spcBef>
              <a:spcAft>
                <a:spcPct val="0"/>
              </a:spcAft>
              <a:defRPr/>
            </a:pPr>
            <a:r>
              <a:rPr lang="en-US" baseline="0" dirty="0" smtClean="0"/>
              <a:t>These four steps / concepts of experiential learning move into learning rules.  There are many iterations of these, and we are going with the more common concepts iterated in several papers as learning rules.</a:t>
            </a:r>
          </a:p>
          <a:p>
            <a:endParaRPr lang="en-US" baseline="0" dirty="0" smtClean="0"/>
          </a:p>
          <a:p>
            <a:r>
              <a:rPr lang="en-US" baseline="0" dirty="0" smtClean="0"/>
              <a:t>Taylor DC et al. Adult Learning Theories Med Teach 2013</a:t>
            </a:r>
          </a:p>
          <a:p>
            <a:r>
              <a:rPr lang="en-US" baseline="0" dirty="0" smtClean="0"/>
              <a:t>Kolb D. Experiential Learning</a:t>
            </a:r>
          </a:p>
          <a:p>
            <a:endParaRPr lang="en-US" baseline="0" dirty="0" smtClean="0"/>
          </a:p>
          <a:p>
            <a:pPr eaLnBrk="1" hangingPunct="1"/>
            <a:endParaRPr lang="en-US" dirty="0" smtClean="0">
              <a:latin typeface="Calibri" charset="0"/>
              <a:ea typeface="MS PGothic" charset="0"/>
              <a:cs typeface="MS PGothic" charset="0"/>
            </a:endParaRPr>
          </a:p>
          <a:p>
            <a:endParaRPr lang="en-US" baseline="0" dirty="0" smtClean="0"/>
          </a:p>
          <a:p>
            <a:endParaRPr lang="en-US" baseline="0" dirty="0" smtClean="0"/>
          </a:p>
          <a:p>
            <a:endParaRPr lang="en-US" dirty="0"/>
          </a:p>
        </p:txBody>
      </p:sp>
      <p:sp>
        <p:nvSpPr>
          <p:cNvPr id="4" name="Slide Number Placeholder 3"/>
          <p:cNvSpPr>
            <a:spLocks noGrp="1"/>
          </p:cNvSpPr>
          <p:nvPr>
            <p:ph type="sldNum" sz="quarter" idx="10"/>
          </p:nvPr>
        </p:nvSpPr>
        <p:spPr/>
        <p:txBody>
          <a:bodyPr/>
          <a:lstStyle/>
          <a:p>
            <a:pPr>
              <a:defRPr/>
            </a:pPr>
            <a:fld id="{A6CC5038-632A-434F-A882-02E79ED427B7}" type="slidenum">
              <a:rPr lang="en-US" smtClean="0"/>
              <a:pPr>
                <a:defRPr/>
              </a:pPr>
              <a:t>7</a:t>
            </a:fld>
            <a:endParaRPr lang="en-US"/>
          </a:p>
        </p:txBody>
      </p:sp>
    </p:spTree>
    <p:extLst>
      <p:ext uri="{BB962C8B-B14F-4D97-AF65-F5344CB8AC3E}">
        <p14:creationId xmlns:p14="http://schemas.microsoft.com/office/powerpoint/2010/main" val="191626229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69" name="Rectangle 2"/>
          <p:cNvSpPr>
            <a:spLocks noGrp="1" noRot="1" noChangeAspect="1" noChangeArrowheads="1" noTextEdit="1"/>
          </p:cNvSpPr>
          <p:nvPr>
            <p:ph type="sldImg"/>
          </p:nvPr>
        </p:nvSpPr>
        <p:spPr>
          <a:xfrm>
            <a:off x="1143000" y="685800"/>
            <a:ext cx="4572000" cy="3429000"/>
          </a:xfrm>
          <a:ln/>
        </p:spPr>
      </p:sp>
      <p:sp>
        <p:nvSpPr>
          <p:cNvPr id="109570"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r>
              <a:rPr lang="en-US" dirty="0" smtClean="0">
                <a:latin typeface="+mj-lt"/>
              </a:rPr>
              <a:t>HAYAM / N?</a:t>
            </a:r>
          </a:p>
          <a:p>
            <a:endParaRPr lang="en-US" b="0" dirty="0" smtClean="0">
              <a:latin typeface="+mj-lt"/>
            </a:endParaRPr>
          </a:p>
          <a:p>
            <a:pPr defTabSz="897301" fontAlgn="base">
              <a:spcBef>
                <a:spcPct val="30000"/>
              </a:spcBef>
              <a:spcAft>
                <a:spcPct val="0"/>
              </a:spcAft>
              <a:defRPr/>
            </a:pPr>
            <a:r>
              <a:rPr lang="en-US" dirty="0">
                <a:solidFill>
                  <a:schemeClr val="accent2"/>
                </a:solidFill>
                <a:latin typeface="+mj-lt"/>
              </a:rPr>
              <a:t>The over all theme is experiential learning – building on an experience, reflecting and abstracting what to adjust, trying out and back to the loop.  Building our real life experiences.  </a:t>
            </a:r>
          </a:p>
          <a:p>
            <a:pPr defTabSz="897301" fontAlgn="base">
              <a:spcBef>
                <a:spcPct val="30000"/>
              </a:spcBef>
              <a:spcAft>
                <a:spcPct val="0"/>
              </a:spcAft>
              <a:defRPr/>
            </a:pPr>
            <a:r>
              <a:rPr lang="en-US" dirty="0">
                <a:solidFill>
                  <a:schemeClr val="accent2"/>
                </a:solidFill>
                <a:latin typeface="+mj-lt"/>
              </a:rPr>
              <a:t>Now coming back to music education and learning.  </a:t>
            </a:r>
          </a:p>
          <a:p>
            <a:pPr defTabSz="897301" fontAlgn="base">
              <a:spcBef>
                <a:spcPct val="30000"/>
              </a:spcBef>
              <a:spcAft>
                <a:spcPct val="0"/>
              </a:spcAft>
              <a:defRPr/>
            </a:pPr>
            <a:endParaRPr lang="en-US" dirty="0">
              <a:solidFill>
                <a:schemeClr val="accent2"/>
              </a:solidFill>
              <a:latin typeface="+mj-lt"/>
            </a:endParaRPr>
          </a:p>
          <a:p>
            <a:pPr defTabSz="897301" fontAlgn="base">
              <a:spcBef>
                <a:spcPct val="30000"/>
              </a:spcBef>
              <a:spcAft>
                <a:spcPct val="0"/>
              </a:spcAft>
              <a:defRPr/>
            </a:pPr>
            <a:r>
              <a:rPr lang="en-US" dirty="0">
                <a:solidFill>
                  <a:schemeClr val="accent2"/>
                </a:solidFill>
                <a:latin typeface="+mj-lt"/>
              </a:rPr>
              <a:t>A well known conductor visited several medical schools in the USA – what do you think he saw when he visited?  Precepting, core classes?</a:t>
            </a:r>
          </a:p>
          <a:p>
            <a:pPr defTabSz="897301" fontAlgn="base">
              <a:spcBef>
                <a:spcPct val="30000"/>
              </a:spcBef>
              <a:spcAft>
                <a:spcPct val="0"/>
              </a:spcAft>
              <a:defRPr/>
            </a:pPr>
            <a:endParaRPr lang="en-US" b="1" dirty="0">
              <a:solidFill>
                <a:schemeClr val="accent2"/>
              </a:solidFill>
              <a:latin typeface="+mj-lt"/>
            </a:endParaRPr>
          </a:p>
          <a:p>
            <a:pPr defTabSz="897301" fontAlgn="base">
              <a:spcBef>
                <a:spcPct val="30000"/>
              </a:spcBef>
              <a:spcAft>
                <a:spcPct val="0"/>
              </a:spcAft>
              <a:defRPr/>
            </a:pPr>
            <a:r>
              <a:rPr lang="en-US" b="1" dirty="0">
                <a:solidFill>
                  <a:schemeClr val="accent2"/>
                </a:solidFill>
                <a:latin typeface="+mj-lt"/>
              </a:rPr>
              <a:t>“If musicians learned to play their instruments as physicians learn to interview patients, the procedure would consist of presenting in lectures or maybe in a demonstration or two the theory and mechanisms of the music producing ability of the instrument and telling him to produce a melody. The instructor, of course, would not be present to observe or listen to the student's efforts, but would be satisfied with the student's subsequent verbal report of what came out of the instrument.”</a:t>
            </a:r>
          </a:p>
          <a:p>
            <a:pPr defTabSz="897301" eaLnBrk="0" hangingPunct="0">
              <a:defRPr/>
            </a:pPr>
            <a:r>
              <a:rPr lang="en-US" b="1" dirty="0">
                <a:solidFill>
                  <a:schemeClr val="accent2"/>
                </a:solidFill>
                <a:latin typeface="Lucida Calligraphy" charset="0"/>
                <a:ea typeface="ＭＳ Ｐゴシック" charset="0"/>
                <a:cs typeface="ＭＳ Ｐゴシック" charset="0"/>
              </a:rPr>
              <a:t>- </a:t>
            </a:r>
            <a:r>
              <a:rPr lang="en-US" sz="1000" dirty="0">
                <a:effectLst>
                  <a:outerShdw blurRad="38100" dist="38100" dir="2700000" algn="tl">
                    <a:srgbClr val="C0C0C0"/>
                  </a:outerShdw>
                </a:effectLst>
                <a:latin typeface="Lucida Calligraphy" charset="0"/>
                <a:ea typeface="ＭＳ Ｐゴシック" charset="0"/>
                <a:cs typeface="ＭＳ Ｐゴシック" charset="0"/>
              </a:rPr>
              <a:t>George Engel, after visiting 70 medical schools in North America  (Davidoff article)</a:t>
            </a:r>
          </a:p>
          <a:p>
            <a:endParaRPr lang="en-US" dirty="0" smtClean="0">
              <a:latin typeface="Calibri" charset="0"/>
            </a:endParaRPr>
          </a:p>
          <a:p>
            <a:pPr defTabSz="897301" eaLnBrk="0" fontAlgn="base" hangingPunct="0">
              <a:spcBef>
                <a:spcPct val="30000"/>
              </a:spcBef>
              <a:spcAft>
                <a:spcPct val="0"/>
              </a:spcAft>
              <a:defRPr/>
            </a:pPr>
            <a:r>
              <a:rPr lang="en-US" dirty="0" smtClean="0"/>
              <a:t>Per a formal definition “A</a:t>
            </a:r>
            <a:r>
              <a:rPr lang="en-US" baseline="0" dirty="0" smtClean="0"/>
              <a:t> class given by an expert, especially a musician, for exceptional students, usually presented in public or on television.” Not necessarily – the master class seminar is a backbone of music education.  Teacher and Peer coaching. Concentrated public coaching – sometimes performers take turns, have only 20 minutes or so with the teacher. </a:t>
            </a:r>
            <a:r>
              <a:rPr lang="en-US" sz="800" dirty="0">
                <a:latin typeface="Calibri" charset="0"/>
                <a:ea typeface="ＭＳ Ｐゴシック" charset="0"/>
                <a:cs typeface="ＭＳ Ｐゴシック" charset="0"/>
              </a:rPr>
              <a:t>Defined loosely as </a:t>
            </a:r>
            <a:r>
              <a:rPr lang="ja-JP" altLang="en-US" sz="800" dirty="0">
                <a:latin typeface="Calibri" charset="0"/>
                <a:ea typeface="ＭＳ Ｐゴシック" charset="0"/>
                <a:cs typeface="ＭＳ Ｐゴシック" charset="0"/>
              </a:rPr>
              <a:t>“</a:t>
            </a:r>
            <a:r>
              <a:rPr lang="en-US" altLang="ja-JP" sz="800" dirty="0">
                <a:latin typeface="Calibri" charset="0"/>
                <a:ea typeface="ＭＳ Ｐゴシック" charset="0"/>
                <a:cs typeface="ＭＳ Ｐゴシック" charset="0"/>
              </a:rPr>
              <a:t>dialogue</a:t>
            </a:r>
            <a:r>
              <a:rPr lang="ja-JP" altLang="en-US" sz="800" dirty="0">
                <a:latin typeface="Calibri" charset="0"/>
                <a:ea typeface="ＭＳ Ｐゴシック" charset="0"/>
                <a:cs typeface="ＭＳ Ｐゴシック" charset="0"/>
              </a:rPr>
              <a:t>”</a:t>
            </a:r>
            <a:r>
              <a:rPr lang="en-US" altLang="ja-JP" sz="800" dirty="0">
                <a:latin typeface="Calibri" charset="0"/>
                <a:ea typeface="ＭＳ Ｐゴシック" charset="0"/>
                <a:cs typeface="ＭＳ Ｐゴシック" charset="0"/>
              </a:rPr>
              <a:t> between master and student with student</a:t>
            </a:r>
            <a:r>
              <a:rPr lang="ja-JP" altLang="en-US" sz="800" dirty="0">
                <a:latin typeface="Calibri" charset="0"/>
                <a:ea typeface="ＭＳ Ｐゴシック" charset="0"/>
                <a:cs typeface="ＭＳ Ｐゴシック" charset="0"/>
              </a:rPr>
              <a:t>’</a:t>
            </a:r>
            <a:r>
              <a:rPr lang="en-US" altLang="ja-JP" sz="800" dirty="0">
                <a:latin typeface="Calibri" charset="0"/>
                <a:ea typeface="ＭＳ Ｐゴシック" charset="0"/>
                <a:cs typeface="ＭＳ Ｐゴシック" charset="0"/>
              </a:rPr>
              <a:t>s performance as focal point.  Feedback and instruction during the concert and makes a new effort then and there.</a:t>
            </a:r>
          </a:p>
          <a:p>
            <a:endParaRPr lang="en-US" baseline="0" dirty="0" smtClean="0"/>
          </a:p>
          <a:p>
            <a:r>
              <a:rPr lang="en-US" baseline="0" dirty="0" smtClean="0"/>
              <a:t>Though seen as a vital aspect to music teaching – even in music literature – there is not a lot of research done on this format.  A staple in music is the master class seminar where students and professors take turns giving feedback to a </a:t>
            </a:r>
            <a:r>
              <a:rPr lang="en-US" baseline="0" dirty="0" err="1" smtClean="0"/>
              <a:t>perfomer</a:t>
            </a:r>
            <a:r>
              <a:rPr lang="en-US" baseline="0" dirty="0" smtClean="0"/>
              <a:t> – where as here it is the outside expert.  There are not many examples of videoed seminars.</a:t>
            </a:r>
          </a:p>
          <a:p>
            <a:endParaRPr lang="en-US" baseline="0" dirty="0" smtClean="0"/>
          </a:p>
          <a:p>
            <a:r>
              <a:rPr lang="en-US" baseline="0" dirty="0" smtClean="0"/>
              <a:t>Before we go to  a video master class, let’s recap those learning rules: and experiential learning – combines the performance and learning zone in a safe environment:</a:t>
            </a:r>
          </a:p>
          <a:p>
            <a:r>
              <a:rPr lang="en-US" baseline="0" dirty="0" smtClean="0"/>
              <a:t>Concrete experiences, self reflection, abstract concepts, experimentation</a:t>
            </a:r>
          </a:p>
          <a:p>
            <a:pPr marL="224325" indent="-224325">
              <a:buAutoNum type="arabicPeriod"/>
            </a:pPr>
            <a:r>
              <a:rPr lang="en-US" baseline="0" dirty="0" smtClean="0"/>
              <a:t>Bring experiences – all different, ready and able to work </a:t>
            </a:r>
          </a:p>
          <a:p>
            <a:pPr marL="224325" indent="-224325">
              <a:buAutoNum type="arabicPeriod" startAt="2"/>
            </a:pPr>
            <a:r>
              <a:rPr lang="en-US" baseline="0" dirty="0" smtClean="0"/>
              <a:t>Accountable for their own learning – problem needs to be relevant</a:t>
            </a:r>
          </a:p>
          <a:p>
            <a:pPr marL="224325" indent="-224325">
              <a:buAutoNum type="arabicPeriod" startAt="2"/>
            </a:pPr>
            <a:r>
              <a:rPr lang="en-US" baseline="0" dirty="0" smtClean="0"/>
              <a:t>Learn in the here and now and apply those concepts immediately.  </a:t>
            </a:r>
            <a:endParaRPr lang="en-US" b="0" i="1" u="sng" baseline="0" dirty="0" smtClean="0"/>
          </a:p>
          <a:p>
            <a:pPr marL="224325" indent="-224325">
              <a:buAutoNum type="arabicPeriod" startAt="2"/>
            </a:pPr>
            <a:r>
              <a:rPr lang="en-US" baseline="0" dirty="0" smtClean="0"/>
              <a:t>Learn best when integrating the learning with their lives. </a:t>
            </a:r>
            <a:r>
              <a:rPr lang="en-US" i="1" u="sng" baseline="0" dirty="0" smtClean="0"/>
              <a:t>Make them work to learn.</a:t>
            </a:r>
          </a:p>
          <a:p>
            <a:pPr marL="224325" indent="-224325">
              <a:buAutoNum type="arabicPeriod" startAt="5"/>
            </a:pPr>
            <a:r>
              <a:rPr lang="en-US" dirty="0" smtClean="0"/>
              <a:t>Learn best when motivated and engaged.  Get them working:</a:t>
            </a:r>
          </a:p>
          <a:p>
            <a:pPr marL="224325" indent="-224325">
              <a:buAutoNum type="arabicPeriod" startAt="6"/>
            </a:pPr>
            <a:r>
              <a:rPr lang="en-US" dirty="0" smtClean="0"/>
              <a:t>Bring expectations</a:t>
            </a:r>
            <a:r>
              <a:rPr lang="en-US" baseline="0" dirty="0" smtClean="0"/>
              <a:t> of the teacher - </a:t>
            </a:r>
            <a:r>
              <a:rPr lang="en-US" i="1" u="sng" baseline="0" dirty="0" smtClean="0"/>
              <a:t>be collaborative.</a:t>
            </a:r>
          </a:p>
          <a:p>
            <a:pPr marL="224325" indent="-224325">
              <a:buAutoNum type="arabicPeriod" startAt="6"/>
            </a:pPr>
            <a:r>
              <a:rPr lang="en-US" i="0" u="none" baseline="0" dirty="0" smtClean="0"/>
              <a:t>What are they taking away from this?</a:t>
            </a:r>
          </a:p>
          <a:p>
            <a:endParaRPr lang="en-US" baseline="0" dirty="0" smtClean="0"/>
          </a:p>
          <a:p>
            <a:r>
              <a:rPr lang="en-US" baseline="0" dirty="0" smtClean="0"/>
              <a:t>Experiential Learning loop: experience, reflection (what went well / what did not), abstraction (how to change, practice, adjust, adapt), active experimentation (Try, try and try again).  </a:t>
            </a:r>
            <a:endParaRPr lang="en-US" dirty="0" smtClean="0"/>
          </a:p>
          <a:p>
            <a:endParaRPr lang="en-US" dirty="0" smtClean="0">
              <a:latin typeface="Calibri" charset="0"/>
            </a:endParaRPr>
          </a:p>
          <a:p>
            <a:r>
              <a:rPr lang="en-US" sz="1200" b="0" i="0" u="none" strike="noStrike" kern="1200" baseline="0" dirty="0" smtClean="0">
                <a:solidFill>
                  <a:schemeClr val="tx1"/>
                </a:solidFill>
                <a:latin typeface="+mn-lt"/>
                <a:ea typeface="+mn-ea"/>
                <a:cs typeface="+mn-cs"/>
              </a:rPr>
              <a:t>Differences were also found in modes of delivery, from a master-dominant approach to a more collaborative, student-</a:t>
            </a:r>
            <a:r>
              <a:rPr lang="en-US" sz="1200" b="0" i="0" u="none" strike="noStrike" kern="1200" baseline="0" dirty="0" err="1" smtClean="0">
                <a:solidFill>
                  <a:schemeClr val="tx1"/>
                </a:solidFill>
                <a:latin typeface="+mn-lt"/>
                <a:ea typeface="+mn-ea"/>
                <a:cs typeface="+mn-cs"/>
              </a:rPr>
              <a:t>centred</a:t>
            </a:r>
            <a:r>
              <a:rPr lang="en-US" sz="1200" b="0" i="0" u="none" strike="noStrike" kern="1200" baseline="0" dirty="0" smtClean="0">
                <a:solidFill>
                  <a:schemeClr val="tx1"/>
                </a:solidFill>
                <a:latin typeface="+mn-lt"/>
                <a:ea typeface="+mn-ea"/>
                <a:cs typeface="+mn-cs"/>
              </a:rPr>
              <a:t> approach. This indicates that the term master class covers many different forms and formats, but a common denominator is that it involves teaching a student or an ensemble in front of an audience, small or big. The presence of an audience will in itself offer both learning opportunities for the students performing as well as for the audience, but it also poses some challenges which are not present in one-to-one tuition. </a:t>
            </a:r>
          </a:p>
          <a:p>
            <a:endParaRPr lang="en-US" sz="1200" b="0" i="0" u="none" strike="noStrike" kern="1200" baseline="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A master class is a concentrated public coaching for the singers who participate. Because each turn is much shorter than an actual lesson or coaching and because the master must explain everything to an audience that may know little about singing, they'll focus on only one or two very specific aspects of each performance. That way, everyone learns: the singer receives a valuable nugget of information that they can later apply to the rest of their repertoire, and the audience experiences how the master's advice improved their performance. You'll definitely benefit from singing on master classes if you're the kind of person who performs well under pressure! There's incredible leverage and support created by the situation. Not only are you face to face with a prominent expert, but there's a whole audience rooting for you to succeed. </a:t>
            </a:r>
            <a:r>
              <a:rPr lang="en-US" sz="1200" kern="1200" smtClean="0">
                <a:solidFill>
                  <a:schemeClr val="tx1"/>
                </a:solidFill>
                <a:latin typeface="+mn-lt"/>
                <a:ea typeface="+mn-ea"/>
                <a:cs typeface="+mn-cs"/>
              </a:rPr>
              <a:t>So if you can handle it, a master class creates conditions where breakthroughs are likely to happen, and when they do it's exciting for everyone - the singer, the audience, and of course the teacher. </a:t>
            </a:r>
            <a:endParaRPr lang="en-US" dirty="0" smtClean="0">
              <a:latin typeface="Calibri" charset="0"/>
            </a:endParaRPr>
          </a:p>
        </p:txBody>
      </p:sp>
    </p:spTree>
    <p:extLst>
      <p:ext uri="{BB962C8B-B14F-4D97-AF65-F5344CB8AC3E}">
        <p14:creationId xmlns:p14="http://schemas.microsoft.com/office/powerpoint/2010/main" val="317234562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pPr eaLnBrk="1" hangingPunct="1">
              <a:lnSpc>
                <a:spcPct val="80000"/>
              </a:lnSpc>
              <a:defRPr/>
            </a:pPr>
            <a:r>
              <a:rPr lang="en-US" dirty="0" smtClean="0">
                <a:latin typeface="+mj-lt"/>
                <a:ea typeface="ＭＳ Ｐゴシック" charset="0"/>
                <a:cs typeface="ＭＳ Ｐゴシック" charset="0"/>
              </a:rPr>
              <a:t>Thomas </a:t>
            </a:r>
            <a:r>
              <a:rPr lang="en-US" dirty="0" err="1" smtClean="0">
                <a:latin typeface="+mj-lt"/>
                <a:ea typeface="ＭＳ Ｐゴシック" charset="0"/>
                <a:cs typeface="ＭＳ Ｐゴシック" charset="0"/>
              </a:rPr>
              <a:t>Hampson</a:t>
            </a:r>
            <a:r>
              <a:rPr lang="en-US" dirty="0" smtClean="0">
                <a:latin typeface="+mj-lt"/>
                <a:ea typeface="ＭＳ Ｐゴシック" charset="0"/>
                <a:cs typeface="ＭＳ Ｐゴシック" charset="0"/>
              </a:rPr>
              <a:t> Master class 2012 – </a:t>
            </a:r>
            <a:r>
              <a:rPr lang="en-US" dirty="0" err="1" smtClean="0">
                <a:latin typeface="+mj-lt"/>
                <a:ea typeface="ＭＳ Ｐゴシック" charset="0"/>
                <a:cs typeface="ＭＳ Ｐゴシック" charset="0"/>
              </a:rPr>
              <a:t>Manhatten</a:t>
            </a:r>
            <a:r>
              <a:rPr lang="en-US" dirty="0" smtClean="0">
                <a:latin typeface="+mj-lt"/>
                <a:ea typeface="ＭＳ Ｐゴシック" charset="0"/>
                <a:cs typeface="ＭＳ Ｐゴシック" charset="0"/>
              </a:rPr>
              <a:t> School of Music – This is cut / spliced to save time and emphasize the highlights of the teaching technique.  Full case on line is @ 20min.</a:t>
            </a:r>
          </a:p>
          <a:p>
            <a:pPr eaLnBrk="1" hangingPunct="1">
              <a:lnSpc>
                <a:spcPct val="80000"/>
              </a:lnSpc>
              <a:defRPr/>
            </a:pPr>
            <a:endParaRPr lang="en-US" dirty="0" smtClean="0">
              <a:latin typeface="+mj-lt"/>
              <a:ea typeface="ＭＳ Ｐゴシック" charset="0"/>
              <a:cs typeface="ＭＳ Ｐゴシック" charset="0"/>
            </a:endParaRPr>
          </a:p>
          <a:p>
            <a:pPr eaLnBrk="1" hangingPunct="1">
              <a:lnSpc>
                <a:spcPct val="80000"/>
              </a:lnSpc>
              <a:defRPr/>
            </a:pPr>
            <a:r>
              <a:rPr lang="en-US" dirty="0" smtClean="0">
                <a:latin typeface="+mj-lt"/>
                <a:ea typeface="ＭＳ Ｐゴシック" charset="0"/>
                <a:cs typeface="ＭＳ Ｐゴシック" charset="0"/>
              </a:rPr>
              <a:t>AUDIENCE </a:t>
            </a:r>
            <a:r>
              <a:rPr lang="en-US" dirty="0">
                <a:latin typeface="+mj-lt"/>
                <a:ea typeface="ＭＳ Ｐゴシック" charset="0"/>
                <a:cs typeface="ＭＳ Ｐゴシック" charset="0"/>
              </a:rPr>
              <a:t>PREP: This is an example of a master class where an outside </a:t>
            </a:r>
            <a:r>
              <a:rPr lang="en-US" dirty="0" err="1">
                <a:latin typeface="+mj-lt"/>
                <a:ea typeface="ＭＳ Ｐゴシック" charset="0"/>
                <a:cs typeface="ＭＳ Ｐゴシック" charset="0"/>
              </a:rPr>
              <a:t>wellknown</a:t>
            </a:r>
            <a:r>
              <a:rPr lang="en-US" dirty="0">
                <a:latin typeface="+mj-lt"/>
                <a:ea typeface="ＭＳ Ｐゴシック" charset="0"/>
                <a:cs typeface="ＭＳ Ｐゴシック" charset="0"/>
              </a:rPr>
              <a:t> expert is brought in to teach.  The audience is made up of fellow musicians, in this case voice students.  The performers are at an advanced level and she brings a prepared piece to perform.  He is going to give her a lesson while the experienced audience looks on.  While you are watching this – please think back on what we discussed earlier – experiential learning, learning rules, on developing the master learner.  After we watch this snippet we would like you to break into two groups:  </a:t>
            </a:r>
          </a:p>
          <a:p>
            <a:pPr eaLnBrk="1" hangingPunct="1">
              <a:lnSpc>
                <a:spcPct val="80000"/>
              </a:lnSpc>
              <a:defRPr/>
            </a:pPr>
            <a:endParaRPr lang="en-US" dirty="0">
              <a:latin typeface="+mj-lt"/>
              <a:ea typeface="ＭＳ Ｐゴシック" charset="0"/>
              <a:cs typeface="ＭＳ Ｐゴシック" charset="0"/>
            </a:endParaRPr>
          </a:p>
          <a:p>
            <a:pPr eaLnBrk="1" hangingPunct="1">
              <a:lnSpc>
                <a:spcPct val="80000"/>
              </a:lnSpc>
              <a:defRPr/>
            </a:pPr>
            <a:r>
              <a:rPr lang="en-US" dirty="0">
                <a:latin typeface="+mj-lt"/>
                <a:ea typeface="ＭＳ Ｐゴシック" charset="0"/>
                <a:cs typeface="ＭＳ Ｐゴシック" charset="0"/>
              </a:rPr>
              <a:t>GROUP What did you see from the teacher? </a:t>
            </a:r>
          </a:p>
          <a:p>
            <a:pPr eaLnBrk="1" hangingPunct="1">
              <a:lnSpc>
                <a:spcPct val="80000"/>
              </a:lnSpc>
              <a:defRPr/>
            </a:pPr>
            <a:endParaRPr lang="en-US" dirty="0">
              <a:latin typeface="+mj-lt"/>
              <a:ea typeface="ＭＳ Ｐゴシック" charset="0"/>
              <a:cs typeface="ＭＳ Ｐゴシック" charset="0"/>
            </a:endParaRPr>
          </a:p>
          <a:p>
            <a:pPr eaLnBrk="1" hangingPunct="1">
              <a:lnSpc>
                <a:spcPct val="80000"/>
              </a:lnSpc>
              <a:defRPr/>
            </a:pPr>
            <a:endParaRPr lang="en-US" dirty="0">
              <a:latin typeface="+mj-lt"/>
              <a:ea typeface="ＭＳ Ｐゴシック" charset="0"/>
              <a:cs typeface="ＭＳ Ｐゴシック" charset="0"/>
            </a:endParaRPr>
          </a:p>
          <a:p>
            <a:pPr eaLnBrk="1" hangingPunct="1">
              <a:lnSpc>
                <a:spcPct val="80000"/>
              </a:lnSpc>
              <a:defRPr/>
            </a:pPr>
            <a:r>
              <a:rPr lang="en-US" dirty="0">
                <a:latin typeface="+mj-lt"/>
                <a:ea typeface="ＭＳ Ｐゴシック" charset="0"/>
                <a:cs typeface="ＭＳ Ｐゴシック" charset="0"/>
              </a:rPr>
              <a:t>GROUP What did you feel / see from the performer?</a:t>
            </a:r>
          </a:p>
          <a:p>
            <a:pPr eaLnBrk="1" hangingPunct="1">
              <a:lnSpc>
                <a:spcPct val="80000"/>
              </a:lnSpc>
              <a:defRPr/>
            </a:pPr>
            <a:endParaRPr lang="en-US" dirty="0">
              <a:latin typeface="+mj-lt"/>
              <a:ea typeface="ＭＳ Ｐゴシック" charset="0"/>
              <a:cs typeface="ＭＳ Ｐゴシック" charset="0"/>
            </a:endParaRPr>
          </a:p>
          <a:p>
            <a:pPr eaLnBrk="1" hangingPunct="1">
              <a:lnSpc>
                <a:spcPct val="80000"/>
              </a:lnSpc>
              <a:defRPr/>
            </a:pPr>
            <a:r>
              <a:rPr lang="en-US" dirty="0">
                <a:latin typeface="+mj-lt"/>
                <a:ea typeface="ＭＳ Ｐゴシック" charset="0"/>
                <a:cs typeface="ＭＳ Ｐゴシック" charset="0"/>
              </a:rPr>
              <a:t>GROUP What about the Audience?</a:t>
            </a:r>
          </a:p>
          <a:p>
            <a:pPr eaLnBrk="1" hangingPunct="1">
              <a:lnSpc>
                <a:spcPct val="80000"/>
              </a:lnSpc>
              <a:defRPr/>
            </a:pPr>
            <a:endParaRPr lang="en-US" dirty="0">
              <a:latin typeface="+mj-lt"/>
              <a:ea typeface="ＭＳ Ｐゴシック" charset="0"/>
              <a:cs typeface="ＭＳ Ｐゴシック" charset="0"/>
            </a:endParaRPr>
          </a:p>
          <a:p>
            <a:pPr eaLnBrk="1" hangingPunct="1">
              <a:lnSpc>
                <a:spcPct val="80000"/>
              </a:lnSpc>
              <a:defRPr/>
            </a:pPr>
            <a:endParaRPr lang="en-US" dirty="0">
              <a:latin typeface="+mj-lt"/>
              <a:ea typeface="ＭＳ Ｐゴシック" charset="0"/>
              <a:cs typeface="ＭＳ Ｐゴシック" charset="0"/>
            </a:endParaRPr>
          </a:p>
          <a:p>
            <a:pPr eaLnBrk="1" hangingPunct="1">
              <a:lnSpc>
                <a:spcPct val="80000"/>
              </a:lnSpc>
              <a:defRPr/>
            </a:pPr>
            <a:r>
              <a:rPr lang="en-US" dirty="0">
                <a:latin typeface="+mj-lt"/>
                <a:ea typeface="ＭＳ Ｐゴシック" charset="0"/>
                <a:cs typeface="ＭＳ Ｐゴシック" charset="0"/>
              </a:rPr>
              <a:t>Is he kind of harsh on her?  What about the audience?  What are they doing?  How do you feel?  Is she open to feedback?  (Have audience write/ discuss what they see, what is good and what might be hard)</a:t>
            </a:r>
          </a:p>
          <a:p>
            <a:pPr eaLnBrk="1" hangingPunct="1">
              <a:lnSpc>
                <a:spcPct val="80000"/>
              </a:lnSpc>
              <a:defRPr/>
            </a:pPr>
            <a:endParaRPr lang="en-US" dirty="0">
              <a:latin typeface="+mj-lt"/>
              <a:ea typeface="ＭＳ Ｐゴシック" charset="0"/>
              <a:cs typeface="ＭＳ Ｐゴシック" charset="0"/>
            </a:endParaRPr>
          </a:p>
          <a:p>
            <a:pPr eaLnBrk="1" hangingPunct="1">
              <a:lnSpc>
                <a:spcPct val="80000"/>
              </a:lnSpc>
              <a:defRPr/>
            </a:pPr>
            <a:r>
              <a:rPr lang="en-US" dirty="0">
                <a:latin typeface="+mj-lt"/>
                <a:ea typeface="ＭＳ Ｐゴシック" charset="0"/>
                <a:cs typeface="ＭＳ Ｐゴシック" charset="0"/>
              </a:rPr>
              <a:t>5 Factors: </a:t>
            </a:r>
          </a:p>
          <a:p>
            <a:pPr eaLnBrk="1" hangingPunct="1">
              <a:lnSpc>
                <a:spcPct val="80000"/>
              </a:lnSpc>
              <a:defRPr/>
            </a:pPr>
            <a:r>
              <a:rPr lang="en-US" dirty="0">
                <a:latin typeface="+mj-lt"/>
                <a:ea typeface="ＭＳ Ｐゴシック" charset="0"/>
                <a:cs typeface="ＭＳ Ｐゴシック" charset="0"/>
              </a:rPr>
              <a:t>Performer, instrument, audience, hall/environment, piece</a:t>
            </a:r>
          </a:p>
          <a:p>
            <a:pPr eaLnBrk="1" hangingPunct="1">
              <a:lnSpc>
                <a:spcPct val="80000"/>
              </a:lnSpc>
              <a:defRPr/>
            </a:pPr>
            <a:endParaRPr lang="en-US" u="sng" dirty="0">
              <a:latin typeface="+mj-lt"/>
              <a:ea typeface="ＭＳ Ｐゴシック" charset="0"/>
              <a:cs typeface="ＭＳ Ｐゴシック" charset="0"/>
            </a:endParaRPr>
          </a:p>
          <a:p>
            <a:pPr eaLnBrk="1" hangingPunct="1">
              <a:lnSpc>
                <a:spcPct val="80000"/>
              </a:lnSpc>
              <a:defRPr/>
            </a:pPr>
            <a:r>
              <a:rPr lang="en-US" u="sng" dirty="0">
                <a:latin typeface="+mj-lt"/>
                <a:ea typeface="ＭＳ Ｐゴシック" charset="0"/>
                <a:cs typeface="ＭＳ Ｐゴシック" charset="0"/>
              </a:rPr>
              <a:t># # # </a:t>
            </a:r>
          </a:p>
          <a:p>
            <a:pPr eaLnBrk="1" hangingPunct="1">
              <a:lnSpc>
                <a:spcPct val="80000"/>
              </a:lnSpc>
              <a:defRPr/>
            </a:pPr>
            <a:endParaRPr lang="en-US" u="sng" dirty="0">
              <a:latin typeface="+mj-lt"/>
              <a:ea typeface="ＭＳ Ｐゴシック" charset="0"/>
              <a:cs typeface="ＭＳ Ｐゴシック" charset="0"/>
            </a:endParaRPr>
          </a:p>
          <a:p>
            <a:pPr eaLnBrk="1" hangingPunct="1">
              <a:lnSpc>
                <a:spcPct val="80000"/>
              </a:lnSpc>
              <a:defRPr/>
            </a:pPr>
            <a:r>
              <a:rPr lang="en-US" u="sng" dirty="0">
                <a:latin typeface="+mj-lt"/>
                <a:ea typeface="ＭＳ Ｐゴシック" charset="0"/>
                <a:cs typeface="ＭＳ Ｐゴシック" charset="0"/>
              </a:rPr>
              <a:t>Comments about Master class from Music literature</a:t>
            </a:r>
          </a:p>
          <a:p>
            <a:pPr eaLnBrk="1" hangingPunct="1">
              <a:lnSpc>
                <a:spcPct val="80000"/>
              </a:lnSpc>
              <a:defRPr/>
            </a:pPr>
            <a:endParaRPr lang="en-US" u="sng" dirty="0">
              <a:latin typeface="+mj-lt"/>
              <a:ea typeface="ＭＳ Ｐゴシック" charset="0"/>
              <a:cs typeface="ＭＳ Ｐゴシック" charset="0"/>
            </a:endParaRPr>
          </a:p>
          <a:p>
            <a:pPr eaLnBrk="1" hangingPunct="1">
              <a:lnSpc>
                <a:spcPct val="80000"/>
              </a:lnSpc>
              <a:defRPr/>
            </a:pPr>
            <a:r>
              <a:rPr lang="en-US" u="sng" dirty="0">
                <a:latin typeface="+mj-lt"/>
                <a:ea typeface="ＭＳ Ｐゴシック" charset="0"/>
                <a:cs typeface="ＭＳ Ｐゴシック" charset="0"/>
              </a:rPr>
              <a:t>Sharing balance of power</a:t>
            </a:r>
            <a:r>
              <a:rPr lang="en-US" dirty="0">
                <a:latin typeface="+mj-lt"/>
                <a:ea typeface="ＭＳ Ｐゴシック" charset="0"/>
                <a:cs typeface="ＭＳ Ｐゴシック" charset="0"/>
              </a:rPr>
              <a:t>, joint collaborators with audience.</a:t>
            </a:r>
          </a:p>
          <a:p>
            <a:pPr lvl="1" eaLnBrk="1" hangingPunct="1">
              <a:lnSpc>
                <a:spcPct val="80000"/>
              </a:lnSpc>
              <a:defRPr/>
            </a:pPr>
            <a:r>
              <a:rPr lang="en-US" dirty="0">
                <a:latin typeface="+mj-lt"/>
              </a:rPr>
              <a:t>Mutual support and interest from the audience – everyone is generally rooting for the performer to do well.  It is excellent practice for the real thing.</a:t>
            </a:r>
          </a:p>
          <a:p>
            <a:pPr lvl="1" eaLnBrk="1" hangingPunct="1">
              <a:lnSpc>
                <a:spcPct val="80000"/>
              </a:lnSpc>
              <a:defRPr/>
            </a:pPr>
            <a:endParaRPr lang="en-US" dirty="0">
              <a:latin typeface="+mj-lt"/>
            </a:endParaRPr>
          </a:p>
          <a:p>
            <a:pPr>
              <a:lnSpc>
                <a:spcPct val="80000"/>
              </a:lnSpc>
              <a:defRPr/>
            </a:pPr>
            <a:r>
              <a:rPr lang="en-US" dirty="0">
                <a:latin typeface="+mj-lt"/>
              </a:rPr>
              <a:t>Socio-cultural learning theory – situated learning and guided participation.  Team collaboration (when you bring in the audience)), the supervisor scaffolds the student learning.  Develop a professional identity by the process of becoming, interplay and dissonance of identities of us learning together.  Within a learning system, a safe environment.  When the performer experiments and has a breakthrough the audience may as well.</a:t>
            </a:r>
          </a:p>
          <a:p>
            <a:pPr>
              <a:lnSpc>
                <a:spcPct val="80000"/>
              </a:lnSpc>
              <a:defRPr/>
            </a:pPr>
            <a:endParaRPr lang="en-US" dirty="0">
              <a:latin typeface="+mj-lt"/>
            </a:endParaRPr>
          </a:p>
          <a:p>
            <a:pPr eaLnBrk="1" hangingPunct="1">
              <a:lnSpc>
                <a:spcPct val="80000"/>
              </a:lnSpc>
              <a:defRPr/>
            </a:pPr>
            <a:r>
              <a:rPr lang="en-US" u="sng" dirty="0">
                <a:latin typeface="+mj-lt"/>
                <a:ea typeface="ＭＳ Ｐゴシック" charset="0"/>
                <a:cs typeface="ＭＳ Ｐゴシック" charset="0"/>
              </a:rPr>
              <a:t>Watching others </a:t>
            </a:r>
            <a:r>
              <a:rPr lang="en-US" u="sng" dirty="0">
                <a:latin typeface="+mj-lt"/>
                <a:ea typeface="ＭＳ Ｐゴシック" charset="0"/>
                <a:cs typeface="ＭＳ Ｐゴシック" charset="0"/>
                <a:sym typeface="Wingdings" charset="0"/>
              </a:rPr>
              <a:t></a:t>
            </a:r>
            <a:r>
              <a:rPr lang="en-US" u="sng" dirty="0">
                <a:latin typeface="+mj-lt"/>
                <a:ea typeface="ＭＳ Ｐゴシック" charset="0"/>
                <a:cs typeface="ＭＳ Ｐゴシック" charset="0"/>
              </a:rPr>
              <a:t> accepting of new ideas</a:t>
            </a:r>
          </a:p>
          <a:p>
            <a:pPr eaLnBrk="1" hangingPunct="1">
              <a:lnSpc>
                <a:spcPct val="80000"/>
              </a:lnSpc>
              <a:defRPr/>
            </a:pPr>
            <a:r>
              <a:rPr lang="en-US" u="sng" dirty="0">
                <a:latin typeface="+mj-lt"/>
                <a:ea typeface="ＭＳ Ｐゴシック" charset="0"/>
                <a:cs typeface="ＭＳ Ｐゴシック" charset="0"/>
              </a:rPr>
              <a:t>Teach and learning in front of others – conflict tension and building of ego?</a:t>
            </a:r>
          </a:p>
          <a:p>
            <a:pPr eaLnBrk="1" hangingPunct="1">
              <a:lnSpc>
                <a:spcPct val="80000"/>
              </a:lnSpc>
              <a:defRPr/>
            </a:pPr>
            <a:r>
              <a:rPr lang="en-US" u="sng" dirty="0">
                <a:latin typeface="+mj-lt"/>
                <a:ea typeface="ＭＳ Ｐゴシック" charset="0"/>
                <a:cs typeface="ＭＳ Ｐゴシック" charset="0"/>
              </a:rPr>
              <a:t>Open dialogue – back and forth clarification.  Also the audience participates or watches and draws on their experiences</a:t>
            </a:r>
          </a:p>
          <a:p>
            <a:pPr>
              <a:lnSpc>
                <a:spcPct val="80000"/>
              </a:lnSpc>
              <a:defRPr/>
            </a:pPr>
            <a:endParaRPr lang="en-US" dirty="0">
              <a:latin typeface="+mj-lt"/>
              <a:ea typeface="ＭＳ Ｐゴシック" charset="0"/>
              <a:cs typeface="ＭＳ Ｐゴシック" charset="0"/>
            </a:endParaRPr>
          </a:p>
          <a:p>
            <a:pPr eaLnBrk="1" hangingPunct="1">
              <a:lnSpc>
                <a:spcPct val="80000"/>
              </a:lnSpc>
              <a:defRPr/>
            </a:pPr>
            <a:r>
              <a:rPr lang="en-US" dirty="0">
                <a:latin typeface="+mj-lt"/>
                <a:ea typeface="ＭＳ Ｐゴシック" charset="0"/>
                <a:cs typeface="ＭＳ Ｐゴシック" charset="0"/>
              </a:rPr>
              <a:t>Valuable practice in public performing. </a:t>
            </a:r>
          </a:p>
          <a:p>
            <a:pPr eaLnBrk="1" hangingPunct="1">
              <a:lnSpc>
                <a:spcPct val="80000"/>
              </a:lnSpc>
              <a:defRPr/>
            </a:pPr>
            <a:r>
              <a:rPr lang="en-US" dirty="0">
                <a:latin typeface="+mj-lt"/>
                <a:ea typeface="ＭＳ Ｐゴシック" charset="0"/>
                <a:cs typeface="ＭＳ Ｐゴシック" charset="0"/>
              </a:rPr>
              <a:t>Practice a suggestion on the spot.  Creates a Community of Practice – a group of people who share a passion for something they do and learn to do it better as they interact regularly.  Also builds that learning space.</a:t>
            </a:r>
          </a:p>
          <a:p>
            <a:pPr>
              <a:lnSpc>
                <a:spcPct val="80000"/>
              </a:lnSpc>
              <a:defRPr/>
            </a:pPr>
            <a:endParaRPr lang="en-US" dirty="0">
              <a:latin typeface="+mj-lt"/>
              <a:ea typeface="ＭＳ Ｐゴシック" charset="0"/>
              <a:cs typeface="ＭＳ Ｐゴシック" charset="0"/>
            </a:endParaRPr>
          </a:p>
          <a:p>
            <a:pPr>
              <a:lnSpc>
                <a:spcPct val="80000"/>
              </a:lnSpc>
              <a:defRPr/>
            </a:pPr>
            <a:r>
              <a:rPr lang="en-US" dirty="0">
                <a:latin typeface="+mj-lt"/>
                <a:ea typeface="ＭＳ Ｐゴシック" charset="0"/>
                <a:cs typeface="ＭＳ Ｐゴシック" charset="0"/>
              </a:rPr>
              <a:t>Research into the Master class format (master student pianists)</a:t>
            </a:r>
          </a:p>
          <a:p>
            <a:pPr marL="336488" indent="-336488">
              <a:lnSpc>
                <a:spcPct val="80000"/>
              </a:lnSpc>
              <a:buFontTx/>
              <a:buChar char="-"/>
              <a:defRPr/>
            </a:pPr>
            <a:r>
              <a:rPr lang="en-US" dirty="0">
                <a:latin typeface="+mj-lt"/>
                <a:ea typeface="ＭＳ Ｐゴシック" charset="0"/>
                <a:cs typeface="ＭＳ Ｐゴシック" charset="0"/>
              </a:rPr>
              <a:t>All noted worth doing even if disagreeing with suggestions.</a:t>
            </a:r>
          </a:p>
          <a:p>
            <a:pPr marL="336488" indent="-336488">
              <a:lnSpc>
                <a:spcPct val="80000"/>
              </a:lnSpc>
              <a:buFontTx/>
              <a:buChar char="-"/>
              <a:defRPr/>
            </a:pPr>
            <a:r>
              <a:rPr lang="en-US" dirty="0">
                <a:latin typeface="+mj-lt"/>
                <a:ea typeface="ＭＳ Ｐゴシック" charset="0"/>
                <a:cs typeface="ＭＳ Ｐゴシック" charset="0"/>
              </a:rPr>
              <a:t>Generally seen as a positive to self esteem, musical self efficacy, acquiring new music skills, stimulated participants to energize their peers.</a:t>
            </a:r>
          </a:p>
          <a:p>
            <a:endParaRPr lang="en-US" dirty="0">
              <a:latin typeface="+mj-lt"/>
            </a:endParaRPr>
          </a:p>
          <a:p>
            <a:r>
              <a:rPr lang="en-US" dirty="0">
                <a:latin typeface="+mj-lt"/>
              </a:rPr>
              <a:t>Discuss experiential learning here.  Learning principals: a room full of different experiences, they chose to be here and learn – they can go home an try it out, apply a technique to a piece they are working on, even more intense if they are working on something from the same time period, the same composer, the same opera?  What did they learn today?  Maybe a pearl about posture to a more intricate phrasing to a larger concept of the aria in the whole piece?</a:t>
            </a:r>
          </a:p>
          <a:p>
            <a:endParaRPr lang="en-US" dirty="0">
              <a:latin typeface="+mj-lt"/>
            </a:endParaRPr>
          </a:p>
          <a:p>
            <a:r>
              <a:rPr lang="en-US" dirty="0">
                <a:latin typeface="+mj-lt"/>
              </a:rPr>
              <a:t>Review the adult learning rules, how did they apply?</a:t>
            </a:r>
          </a:p>
          <a:p>
            <a:r>
              <a:rPr lang="en-US" dirty="0">
                <a:latin typeface="+mj-lt"/>
              </a:rPr>
              <a:t>Review the experiential learning 4 concepts:</a:t>
            </a:r>
          </a:p>
          <a:p>
            <a:endParaRPr lang="en-US" dirty="0">
              <a:latin typeface="+mj-lt"/>
            </a:endParaRPr>
          </a:p>
          <a:p>
            <a:r>
              <a:rPr lang="en-US" dirty="0">
                <a:latin typeface="+mj-lt"/>
              </a:rPr>
              <a:t>What about the Coach/ Master?</a:t>
            </a:r>
          </a:p>
          <a:p>
            <a:r>
              <a:rPr lang="en-US" dirty="0">
                <a:latin typeface="+mj-lt"/>
              </a:rPr>
              <a:t>Having to know the repertoire, having experience.  Has to come up with on the spot lessons and pearls and demos unique to that particular learner- their input closes that learning loop by giving the input</a:t>
            </a:r>
          </a:p>
          <a:p>
            <a:r>
              <a:rPr lang="en-US" dirty="0">
                <a:latin typeface="+mj-lt"/>
              </a:rPr>
              <a:t>Note the self directed learning and ‘sandwich feedback’ – ask – tell – ask.  Probing to find out her experience with the music, the motivation.  Why did she choose this piece?</a:t>
            </a:r>
          </a:p>
          <a:p>
            <a:endParaRPr lang="en-US" dirty="0">
              <a:latin typeface="+mj-lt"/>
            </a:endParaRPr>
          </a:p>
          <a:p>
            <a:r>
              <a:rPr lang="en-US" dirty="0">
                <a:latin typeface="+mj-lt"/>
              </a:rPr>
              <a:t>Behaviorism theory – watching and learning (stimulus and response)</a:t>
            </a:r>
          </a:p>
          <a:p>
            <a:pPr defTabSz="897301" eaLnBrk="0" fontAlgn="base" hangingPunct="0">
              <a:spcBef>
                <a:spcPct val="30000"/>
              </a:spcBef>
              <a:spcAft>
                <a:spcPct val="0"/>
              </a:spcAft>
              <a:defRPr/>
            </a:pPr>
            <a:r>
              <a:rPr lang="en-US" dirty="0">
                <a:latin typeface="+mj-lt"/>
              </a:rPr>
              <a:t>Social Constructivism – ideally learning is in the zone  of development, and then needs a more “expert cohort </a:t>
            </a:r>
            <a:r>
              <a:rPr lang="en-US" dirty="0" err="1">
                <a:latin typeface="+mj-lt"/>
              </a:rPr>
              <a:t>inorder</a:t>
            </a:r>
            <a:r>
              <a:rPr lang="en-US" dirty="0">
                <a:latin typeface="+mj-lt"/>
              </a:rPr>
              <a:t> to advance.”  (But not too expert, because then it out of the depth of the learners.  </a:t>
            </a:r>
          </a:p>
          <a:p>
            <a:endParaRPr lang="en-US" dirty="0">
              <a:latin typeface="+mj-lt"/>
            </a:endParaRPr>
          </a:p>
          <a:p>
            <a:pPr eaLnBrk="1" hangingPunct="1"/>
            <a:r>
              <a:rPr lang="en-US" dirty="0">
                <a:latin typeface="+mj-lt"/>
              </a:rPr>
              <a:t>Performing in front of others</a:t>
            </a:r>
          </a:p>
          <a:p>
            <a:pPr eaLnBrk="1" hangingPunct="1"/>
            <a:r>
              <a:rPr lang="en-US" dirty="0">
                <a:latin typeface="+mj-lt"/>
              </a:rPr>
              <a:t>Teach and learn in front of others</a:t>
            </a:r>
          </a:p>
          <a:p>
            <a:pPr eaLnBrk="1" hangingPunct="1"/>
            <a:r>
              <a:rPr lang="en-US" dirty="0">
                <a:latin typeface="+mj-lt"/>
              </a:rPr>
              <a:t>Open for audience comments and critiques</a:t>
            </a:r>
          </a:p>
          <a:p>
            <a:pPr eaLnBrk="1" hangingPunct="1"/>
            <a:r>
              <a:rPr lang="en-US" dirty="0">
                <a:latin typeface="+mj-lt"/>
              </a:rPr>
              <a:t>Dialogue for all involved</a:t>
            </a:r>
          </a:p>
          <a:p>
            <a:pPr eaLnBrk="1" hangingPunct="1"/>
            <a:r>
              <a:rPr lang="en-US" dirty="0">
                <a:latin typeface="+mj-lt"/>
              </a:rPr>
              <a:t>Shared balance of power</a:t>
            </a:r>
          </a:p>
          <a:p>
            <a:pPr eaLnBrk="1" hangingPunct="1"/>
            <a:r>
              <a:rPr lang="en-US" dirty="0">
                <a:latin typeface="+mj-lt"/>
              </a:rPr>
              <a:t>Experiment on the spot</a:t>
            </a:r>
          </a:p>
          <a:p>
            <a:endParaRPr lang="en-US" baseline="0" dirty="0" smtClean="0"/>
          </a:p>
          <a:p>
            <a:endParaRPr lang="en-US" dirty="0"/>
          </a:p>
        </p:txBody>
      </p:sp>
      <p:sp>
        <p:nvSpPr>
          <p:cNvPr id="4" name="Slide Number Placeholder 3"/>
          <p:cNvSpPr>
            <a:spLocks noGrp="1"/>
          </p:cNvSpPr>
          <p:nvPr>
            <p:ph type="sldNum" sz="quarter" idx="10"/>
          </p:nvPr>
        </p:nvSpPr>
        <p:spPr/>
        <p:txBody>
          <a:bodyPr/>
          <a:lstStyle/>
          <a:p>
            <a:pPr>
              <a:defRPr/>
            </a:pPr>
            <a:fld id="{A6CC5038-632A-434F-A882-02E79ED427B7}" type="slidenum">
              <a:rPr lang="en-US" smtClean="0"/>
              <a:pPr>
                <a:defRPr/>
              </a:pPr>
              <a:t>10</a:t>
            </a:fld>
            <a:endParaRPr lang="en-US"/>
          </a:p>
        </p:txBody>
      </p:sp>
    </p:spTree>
    <p:extLst>
      <p:ext uri="{BB962C8B-B14F-4D97-AF65-F5344CB8AC3E}">
        <p14:creationId xmlns:p14="http://schemas.microsoft.com/office/powerpoint/2010/main" val="75608440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106099" y="2106259"/>
            <a:ext cx="6853412" cy="1470025"/>
          </a:xfrm>
        </p:spPr>
        <p:txBody>
          <a:bodyPr>
            <a:normAutofit/>
          </a:bodyPr>
          <a:lstStyle>
            <a:lvl1pPr algn="ctr">
              <a:defRPr sz="3800" b="1" i="0">
                <a:solidFill>
                  <a:schemeClr val="tx1"/>
                </a:solidFill>
                <a:latin typeface="Helvetica"/>
                <a:cs typeface="Helvetica"/>
              </a:defRPr>
            </a:lvl1pPr>
          </a:lstStyle>
          <a:p>
            <a:r>
              <a:rPr lang="en-US" dirty="0" smtClean="0"/>
              <a:t>Click to edit Master title style</a:t>
            </a:r>
            <a:br>
              <a:rPr lang="en-US" dirty="0" smtClean="0"/>
            </a:br>
            <a:r>
              <a:rPr lang="en-US" dirty="0" smtClean="0"/>
              <a:t>Click to edit Master title style Click to edit Master title style</a:t>
            </a:r>
            <a:endParaRPr lang="en-US" dirty="0"/>
          </a:p>
        </p:txBody>
      </p:sp>
      <p:sp>
        <p:nvSpPr>
          <p:cNvPr id="3" name="Subtitle 2"/>
          <p:cNvSpPr>
            <a:spLocks noGrp="1"/>
          </p:cNvSpPr>
          <p:nvPr>
            <p:ph type="subTitle" idx="1" hasCustomPrompt="1"/>
          </p:nvPr>
        </p:nvSpPr>
        <p:spPr>
          <a:xfrm>
            <a:off x="1492316" y="4063709"/>
            <a:ext cx="6079746" cy="1752600"/>
          </a:xfrm>
        </p:spPr>
        <p:txBody>
          <a:bodyPr/>
          <a:lstStyle>
            <a:lvl1pPr marL="0" marR="0" indent="0" algn="ctr" defTabSz="457200" rtl="0" eaLnBrk="1" fontAlgn="auto" latinLnBrk="0" hangingPunct="1">
              <a:lnSpc>
                <a:spcPct val="100000"/>
              </a:lnSpc>
              <a:spcBef>
                <a:spcPct val="20000"/>
              </a:spcBef>
              <a:spcAft>
                <a:spcPts val="0"/>
              </a:spcAft>
              <a:buClrTx/>
              <a:buSzTx/>
              <a:buFont typeface="Arial"/>
              <a:buNone/>
              <a:tabLst/>
              <a:defRPr sz="3000" b="0" i="1">
                <a:solidFill>
                  <a:schemeClr val="tx1"/>
                </a:solidFill>
                <a:latin typeface="Helvetica"/>
                <a:cs typeface="Helvetica"/>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br>
              <a:rPr lang="en-US" dirty="0" smtClean="0"/>
            </a:br>
            <a:r>
              <a:rPr lang="en-US" dirty="0" smtClean="0"/>
              <a:t>Click to edit Master subtitle style</a:t>
            </a:r>
          </a:p>
          <a:p>
            <a:endParaRPr lang="en-US" dirty="0"/>
          </a:p>
        </p:txBody>
      </p:sp>
    </p:spTree>
    <p:extLst>
      <p:ext uri="{BB962C8B-B14F-4D97-AF65-F5344CB8AC3E}">
        <p14:creationId xmlns:p14="http://schemas.microsoft.com/office/powerpoint/2010/main" val="317455609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3" name="Title Placeholder 1"/>
          <p:cNvSpPr>
            <a:spLocks noGrp="1"/>
          </p:cNvSpPr>
          <p:nvPr>
            <p:ph type="title"/>
          </p:nvPr>
        </p:nvSpPr>
        <p:spPr>
          <a:xfrm>
            <a:off x="457200" y="944047"/>
            <a:ext cx="8229600" cy="1143000"/>
          </a:xfrm>
          <a:prstGeom prst="rect">
            <a:avLst/>
          </a:prstGeom>
        </p:spPr>
        <p:txBody>
          <a:bodyPr vert="horz" lIns="91440" tIns="45720" rIns="91440" bIns="45720" rtlCol="0" anchor="ctr">
            <a:normAutofit/>
          </a:bodyPr>
          <a:lstStyle/>
          <a:p>
            <a:r>
              <a:rPr lang="en-US" dirty="0" smtClean="0"/>
              <a:t>Click to edit Master title style</a:t>
            </a:r>
            <a:br>
              <a:rPr lang="en-US" dirty="0" smtClean="0"/>
            </a:br>
            <a:r>
              <a:rPr lang="en-US" dirty="0" smtClean="0"/>
              <a:t>Click to edit Master title style</a:t>
            </a:r>
            <a:endParaRPr lang="en-US" dirty="0"/>
          </a:p>
        </p:txBody>
      </p:sp>
      <p:sp>
        <p:nvSpPr>
          <p:cNvPr id="4" name="Text Placeholder 2"/>
          <p:cNvSpPr>
            <a:spLocks noGrp="1"/>
          </p:cNvSpPr>
          <p:nvPr>
            <p:ph idx="1"/>
          </p:nvPr>
        </p:nvSpPr>
        <p:spPr>
          <a:xfrm>
            <a:off x="457200" y="2269609"/>
            <a:ext cx="8229600" cy="3946879"/>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187795568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pPr>
              <a:defRPr/>
            </a:pPr>
            <a:fld id="{D201548C-D478-0642-9989-9D2D0D15A2EF}" type="datetimeFigureOut">
              <a:rPr lang="en-US" smtClean="0"/>
              <a:pPr>
                <a:defRPr/>
              </a:pPr>
              <a:t>6/8/2017</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pPr>
              <a:defRPr/>
            </a:pPr>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pPr>
              <a:defRPr/>
            </a:pPr>
            <a:fld id="{53EFF91B-AAB1-9544-ADA3-F92D3A1EA5C3}" type="slidenum">
              <a:rPr lang="en-US" smtClean="0"/>
              <a:pPr>
                <a:defRPr/>
              </a:pPr>
              <a:t>‹#›</a:t>
            </a:fld>
            <a:endParaRPr lang="en-US"/>
          </a:p>
        </p:txBody>
      </p:sp>
    </p:spTree>
    <p:extLst>
      <p:ext uri="{BB962C8B-B14F-4D97-AF65-F5344CB8AC3E}">
        <p14:creationId xmlns:p14="http://schemas.microsoft.com/office/powerpoint/2010/main" val="147507009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pPr>
              <a:defRPr/>
            </a:pPr>
            <a:fld id="{AD13CB8D-9A77-9A48-A376-2E751628F475}" type="datetimeFigureOut">
              <a:rPr lang="en-US" smtClean="0"/>
              <a:pPr>
                <a:defRPr/>
              </a:pPr>
              <a:t>6/8/2017</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pPr>
              <a:defRPr/>
            </a:pPr>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pPr>
              <a:defRPr/>
            </a:pPr>
            <a:fld id="{CD13EB23-360F-2B48-B3B8-195F08E31E19}" type="slidenum">
              <a:rPr lang="en-US" smtClean="0"/>
              <a:pPr>
                <a:defRPr/>
              </a:pPr>
              <a:t>‹#›</a:t>
            </a:fld>
            <a:endParaRPr lang="en-US"/>
          </a:p>
        </p:txBody>
      </p:sp>
    </p:spTree>
    <p:extLst>
      <p:ext uri="{BB962C8B-B14F-4D97-AF65-F5344CB8AC3E}">
        <p14:creationId xmlns:p14="http://schemas.microsoft.com/office/powerpoint/2010/main" val="2553061700"/>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1.jpg"/><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rotWithShape="1">
          <a:blip r:embed="rId6"/>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940601"/>
            <a:ext cx="8229600" cy="1187865"/>
          </a:xfrm>
          <a:prstGeom prst="rect">
            <a:avLst/>
          </a:prstGeom>
        </p:spPr>
        <p:txBody>
          <a:bodyPr vert="horz" lIns="91440" tIns="45720" rIns="91440" bIns="45720" rtlCol="0" anchor="ctr">
            <a:normAutofit/>
          </a:bodyPr>
          <a:lstStyle/>
          <a:p>
            <a:r>
              <a:rPr lang="en-US" dirty="0" smtClean="0"/>
              <a:t>Click to edit Master title style</a:t>
            </a:r>
            <a:br>
              <a:rPr lang="en-US" dirty="0" smtClean="0"/>
            </a:br>
            <a:r>
              <a:rPr lang="en-US" dirty="0" smtClean="0"/>
              <a:t>Click to edit Master title style</a:t>
            </a:r>
            <a:endParaRPr lang="en-US" dirty="0"/>
          </a:p>
        </p:txBody>
      </p:sp>
      <p:sp>
        <p:nvSpPr>
          <p:cNvPr id="3" name="Text Placeholder 2"/>
          <p:cNvSpPr>
            <a:spLocks noGrp="1"/>
          </p:cNvSpPr>
          <p:nvPr>
            <p:ph type="body" idx="1"/>
          </p:nvPr>
        </p:nvSpPr>
        <p:spPr>
          <a:xfrm>
            <a:off x="457200" y="2266165"/>
            <a:ext cx="8229600" cy="3956218"/>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135839504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Lst>
  <p:txStyles>
    <p:titleStyle>
      <a:lvl1pPr algn="ctr" defTabSz="457200" rtl="0" eaLnBrk="1" latinLnBrk="0" hangingPunct="1">
        <a:spcBef>
          <a:spcPct val="0"/>
        </a:spcBef>
        <a:buNone/>
        <a:defRPr sz="4000" b="1" i="0" kern="1200">
          <a:solidFill>
            <a:schemeClr val="tx1"/>
          </a:solidFill>
          <a:latin typeface="Helvetica"/>
          <a:ea typeface="+mj-ea"/>
          <a:cs typeface="Helvetica"/>
        </a:defRPr>
      </a:lvl1pPr>
    </p:titleStyle>
    <p:bodyStyle>
      <a:lvl1pPr marL="342900" indent="-342900" algn="l" defTabSz="457200" rtl="0" eaLnBrk="1" latinLnBrk="0" hangingPunct="1">
        <a:spcBef>
          <a:spcPct val="20000"/>
        </a:spcBef>
        <a:buFont typeface="Arial"/>
        <a:buChar char="•"/>
        <a:defRPr sz="3200" b="0" i="0" kern="1200">
          <a:solidFill>
            <a:schemeClr val="tx1"/>
          </a:solidFill>
          <a:latin typeface="Helvetica"/>
          <a:ea typeface="+mn-ea"/>
          <a:cs typeface="Helvetica"/>
        </a:defRPr>
      </a:lvl1pPr>
      <a:lvl2pPr marL="742950" indent="-285750" algn="l" defTabSz="457200" rtl="0" eaLnBrk="1" latinLnBrk="0" hangingPunct="1">
        <a:spcBef>
          <a:spcPct val="20000"/>
        </a:spcBef>
        <a:buFont typeface="Arial"/>
        <a:buChar char="–"/>
        <a:defRPr sz="2800" b="0" i="0" kern="1200">
          <a:solidFill>
            <a:schemeClr val="tx1"/>
          </a:solidFill>
          <a:latin typeface="Helvetica"/>
          <a:ea typeface="+mn-ea"/>
          <a:cs typeface="Helvetica"/>
        </a:defRPr>
      </a:lvl2pPr>
      <a:lvl3pPr marL="1143000" indent="-228600" algn="l" defTabSz="457200" rtl="0" eaLnBrk="1" latinLnBrk="0" hangingPunct="1">
        <a:spcBef>
          <a:spcPct val="20000"/>
        </a:spcBef>
        <a:buFont typeface="Arial"/>
        <a:buChar char="•"/>
        <a:defRPr sz="2400" b="0" i="0" kern="1200">
          <a:solidFill>
            <a:schemeClr val="tx1"/>
          </a:solidFill>
          <a:latin typeface="Helvetica"/>
          <a:ea typeface="+mn-ea"/>
          <a:cs typeface="Helvetica"/>
        </a:defRPr>
      </a:lvl3pPr>
      <a:lvl4pPr marL="1600200" indent="-228600" algn="l" defTabSz="457200" rtl="0" eaLnBrk="1" latinLnBrk="0" hangingPunct="1">
        <a:spcBef>
          <a:spcPct val="20000"/>
        </a:spcBef>
        <a:buFont typeface="Arial"/>
        <a:buChar char="–"/>
        <a:defRPr sz="2000" b="0" i="0" kern="1200">
          <a:solidFill>
            <a:schemeClr val="tx1"/>
          </a:solidFill>
          <a:latin typeface="Helvetica"/>
          <a:ea typeface="+mn-ea"/>
          <a:cs typeface="Helvetica"/>
        </a:defRPr>
      </a:lvl4pPr>
      <a:lvl5pPr marL="2057400" indent="-228600" algn="l" defTabSz="457200" rtl="0" eaLnBrk="1" latinLnBrk="0" hangingPunct="1">
        <a:spcBef>
          <a:spcPct val="20000"/>
        </a:spcBef>
        <a:buFont typeface="Arial"/>
        <a:buChar char="»"/>
        <a:defRPr sz="2000" b="0" i="0" kern="1200">
          <a:solidFill>
            <a:schemeClr val="tx1"/>
          </a:solidFill>
          <a:latin typeface="Helvetica"/>
          <a:ea typeface="+mn-ea"/>
          <a:cs typeface="Helvetica"/>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3.xml"/><Relationship Id="rId1" Type="http://schemas.openxmlformats.org/officeDocument/2006/relationships/tags" Target="../tags/tag1.xml"/><Relationship Id="rId4" Type="http://schemas.openxmlformats.org/officeDocument/2006/relationships/image" Target="../media/image8.png"/></Relationships>
</file>

<file path=ppt/slides/_rels/slide16.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3" Type="http://schemas.openxmlformats.org/officeDocument/2006/relationships/hyperlink" Target="https://www.youtube.com/watch?v=n2i6UuCAw0Y" TargetMode="External"/><Relationship Id="rId2" Type="http://schemas.openxmlformats.org/officeDocument/2006/relationships/hyperlink" Target="https://www.ted.com/talks/eduardo_briceno_how_to_get_better_at_the_things_you_care_about" TargetMode="Externa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3" Type="http://schemas.openxmlformats.org/officeDocument/2006/relationships/hyperlink" Target="mailto:hshaker@brchs.com" TargetMode="External"/><Relationship Id="rId2" Type="http://schemas.openxmlformats.org/officeDocument/2006/relationships/hyperlink" Target="mailto:Natascha.lautenschlaeger@unchealth.unc.edu" TargetMode="Externa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3.xml"/><Relationship Id="rId4" Type="http://schemas.openxmlformats.org/officeDocument/2006/relationships/image" Target="../media/image7.png"/></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ctrTitle"/>
          </p:nvPr>
        </p:nvSpPr>
        <p:spPr>
          <a:xfrm>
            <a:off x="685800" y="1164448"/>
            <a:ext cx="7772400" cy="1470025"/>
          </a:xfrm>
        </p:spPr>
        <p:txBody>
          <a:bodyPr>
            <a:normAutofit/>
          </a:bodyPr>
          <a:lstStyle/>
          <a:p>
            <a:pPr eaLnBrk="1" hangingPunct="1"/>
            <a:r>
              <a:rPr lang="en-US" sz="4000" dirty="0" smtClean="0">
                <a:solidFill>
                  <a:srgbClr val="0033CC"/>
                </a:solidFill>
                <a:latin typeface="Calibri" charset="0"/>
              </a:rPr>
              <a:t>Learning and Teaching Theory</a:t>
            </a:r>
            <a:r>
              <a:rPr lang="en-US" sz="4000" dirty="0" smtClean="0">
                <a:solidFill>
                  <a:schemeClr val="tx2"/>
                </a:solidFill>
                <a:latin typeface="Calibri" charset="0"/>
              </a:rPr>
              <a:t/>
            </a:r>
            <a:br>
              <a:rPr lang="en-US" sz="4000" dirty="0" smtClean="0">
                <a:solidFill>
                  <a:schemeClr val="tx2"/>
                </a:solidFill>
                <a:latin typeface="Calibri" charset="0"/>
              </a:rPr>
            </a:br>
            <a:endParaRPr lang="en-US" sz="2800" dirty="0">
              <a:solidFill>
                <a:srgbClr val="0033CC"/>
              </a:solidFill>
              <a:latin typeface="Calibri" charset="0"/>
            </a:endParaRPr>
          </a:p>
        </p:txBody>
      </p:sp>
      <p:sp>
        <p:nvSpPr>
          <p:cNvPr id="14339" name="Subtitle 2"/>
          <p:cNvSpPr>
            <a:spLocks noGrp="1"/>
          </p:cNvSpPr>
          <p:nvPr>
            <p:ph type="subTitle" idx="1"/>
          </p:nvPr>
        </p:nvSpPr>
        <p:spPr>
          <a:xfrm>
            <a:off x="1454151" y="4667250"/>
            <a:ext cx="6400800" cy="1752600"/>
          </a:xfrm>
        </p:spPr>
        <p:txBody>
          <a:bodyPr>
            <a:normAutofit fontScale="92500" lnSpcReduction="20000"/>
          </a:bodyPr>
          <a:lstStyle/>
          <a:p>
            <a:pPr eaLnBrk="1" hangingPunct="1"/>
            <a:r>
              <a:rPr lang="en-US" sz="2800" dirty="0" smtClean="0">
                <a:solidFill>
                  <a:schemeClr val="tx1"/>
                </a:solidFill>
                <a:latin typeface="Calibri" charset="0"/>
              </a:rPr>
              <a:t>Master class Concepts</a:t>
            </a:r>
          </a:p>
          <a:p>
            <a:pPr eaLnBrk="1" hangingPunct="1"/>
            <a:endParaRPr lang="en-US" dirty="0">
              <a:solidFill>
                <a:schemeClr val="tx1"/>
              </a:solidFill>
              <a:latin typeface="Calibri" charset="0"/>
            </a:endParaRPr>
          </a:p>
          <a:p>
            <a:pPr eaLnBrk="1" hangingPunct="1"/>
            <a:r>
              <a:rPr lang="en-US" dirty="0" err="1" smtClean="0">
                <a:solidFill>
                  <a:schemeClr val="tx1"/>
                </a:solidFill>
                <a:latin typeface="Calibri" charset="0"/>
              </a:rPr>
              <a:t>Lautenschläger</a:t>
            </a:r>
            <a:r>
              <a:rPr lang="en-US" dirty="0" smtClean="0">
                <a:solidFill>
                  <a:schemeClr val="tx1"/>
                </a:solidFill>
                <a:latin typeface="Calibri" charset="0"/>
              </a:rPr>
              <a:t>, MD</a:t>
            </a:r>
          </a:p>
          <a:p>
            <a:pPr eaLnBrk="1" hangingPunct="1"/>
            <a:r>
              <a:rPr lang="en-US" dirty="0" smtClean="0">
                <a:solidFill>
                  <a:schemeClr val="tx1"/>
                </a:solidFill>
                <a:latin typeface="Calibri" charset="0"/>
              </a:rPr>
              <a:t>Shaker</a:t>
            </a:r>
            <a:r>
              <a:rPr lang="en-US" dirty="0">
                <a:solidFill>
                  <a:schemeClr val="tx1"/>
                </a:solidFill>
                <a:latin typeface="Calibri" charset="0"/>
              </a:rPr>
              <a:t>, </a:t>
            </a:r>
            <a:r>
              <a:rPr lang="en-US" dirty="0" smtClean="0">
                <a:solidFill>
                  <a:schemeClr val="tx1"/>
                </a:solidFill>
                <a:latin typeface="Calibri" charset="0"/>
              </a:rPr>
              <a:t>MD</a:t>
            </a:r>
            <a:endParaRPr lang="en-US" dirty="0">
              <a:solidFill>
                <a:schemeClr val="tx1"/>
              </a:solidFill>
              <a:latin typeface="Calibri" charset="0"/>
            </a:endParaRPr>
          </a:p>
        </p:txBody>
      </p:sp>
      <p:pic>
        <p:nvPicPr>
          <p:cNvPr id="14340" name="Picture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177" y="2304477"/>
            <a:ext cx="9140825" cy="22256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2" name="Picture 1"/>
          <p:cNvPicPr>
            <a:picLocks noChangeAspect="1"/>
          </p:cNvPicPr>
          <p:nvPr/>
        </p:nvPicPr>
        <p:blipFill>
          <a:blip r:embed="rId4"/>
          <a:stretch>
            <a:fillRect/>
          </a:stretch>
        </p:blipFill>
        <p:spPr>
          <a:xfrm>
            <a:off x="3812982" y="3240007"/>
            <a:ext cx="1518036" cy="377985"/>
          </a:xfrm>
          <a:prstGeom prst="rect">
            <a:avLst/>
          </a:prstGeom>
        </p:spPr>
      </p:pic>
      <p:sp>
        <p:nvSpPr>
          <p:cNvPr id="3" name="TextBox 2"/>
          <p:cNvSpPr txBox="1"/>
          <p:nvPr/>
        </p:nvSpPr>
        <p:spPr>
          <a:xfrm>
            <a:off x="3177" y="6419850"/>
            <a:ext cx="4708970" cy="276999"/>
          </a:xfrm>
          <a:prstGeom prst="rect">
            <a:avLst/>
          </a:prstGeom>
          <a:noFill/>
        </p:spPr>
        <p:txBody>
          <a:bodyPr wrap="square" rtlCol="0">
            <a:spAutoFit/>
          </a:bodyPr>
          <a:lstStyle/>
          <a:p>
            <a:r>
              <a:rPr lang="en-US" sz="1200" dirty="0" smtClean="0">
                <a:solidFill>
                  <a:srgbClr val="EEECE1"/>
                </a:solidFill>
              </a:rPr>
              <a:t>Dvorak Cello Concerto 1896 Public Domain</a:t>
            </a:r>
            <a:endParaRPr lang="en-US" sz="1200" dirty="0">
              <a:solidFill>
                <a:srgbClr val="EEECE1"/>
              </a:solidFill>
            </a:endParaRPr>
          </a:p>
        </p:txBody>
      </p:sp>
    </p:spTree>
    <p:extLst>
      <p:ext uri="{BB962C8B-B14F-4D97-AF65-F5344CB8AC3E}">
        <p14:creationId xmlns:p14="http://schemas.microsoft.com/office/powerpoint/2010/main" val="1494826869"/>
      </p:ext>
    </p:extLst>
  </p:cSld>
  <p:clrMapOvr>
    <a:masterClrMapping/>
  </p:clrMapOvr>
  <p:transition spd="slow" advTm="14461"/>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0" y="0"/>
            <a:ext cx="9144000" cy="6858000"/>
          </a:xfrm>
          <a:prstGeom prst="rect">
            <a:avLst/>
          </a:prstGeom>
          <a:solidFill>
            <a:srgbClr val="00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457200" y="501657"/>
            <a:ext cx="8229600" cy="1187865"/>
          </a:xfrm>
        </p:spPr>
        <p:txBody>
          <a:bodyPr/>
          <a:lstStyle/>
          <a:p>
            <a:r>
              <a:rPr lang="en-US" dirty="0" smtClean="0"/>
              <a:t>VIDEO Master class</a:t>
            </a:r>
            <a:endParaRPr lang="en-US" dirty="0"/>
          </a:p>
        </p:txBody>
      </p:sp>
      <p:sp>
        <p:nvSpPr>
          <p:cNvPr id="3" name="Content Placeholder 2"/>
          <p:cNvSpPr>
            <a:spLocks noGrp="1"/>
          </p:cNvSpPr>
          <p:nvPr>
            <p:ph idx="1"/>
          </p:nvPr>
        </p:nvSpPr>
        <p:spPr>
          <a:xfrm>
            <a:off x="457200" y="1355886"/>
            <a:ext cx="8229600" cy="3956218"/>
          </a:xfrm>
        </p:spPr>
        <p:txBody>
          <a:bodyPr>
            <a:normAutofit fontScale="92500" lnSpcReduction="20000"/>
          </a:bodyPr>
          <a:lstStyle/>
          <a:p>
            <a:pPr marL="0" indent="0">
              <a:buNone/>
            </a:pPr>
            <a:r>
              <a:rPr lang="en-US" dirty="0">
                <a:solidFill>
                  <a:schemeClr val="bg2"/>
                </a:solidFill>
              </a:rPr>
              <a:t>https://</a:t>
            </a:r>
            <a:r>
              <a:rPr lang="en-US" dirty="0" err="1">
                <a:solidFill>
                  <a:schemeClr val="bg2"/>
                </a:solidFill>
              </a:rPr>
              <a:t>www.youtube.com</a:t>
            </a:r>
            <a:r>
              <a:rPr lang="en-US" dirty="0">
                <a:solidFill>
                  <a:schemeClr val="bg2"/>
                </a:solidFill>
              </a:rPr>
              <a:t>/</a:t>
            </a:r>
            <a:r>
              <a:rPr lang="en-US" dirty="0" err="1">
                <a:solidFill>
                  <a:schemeClr val="bg2"/>
                </a:solidFill>
              </a:rPr>
              <a:t>watch?v</a:t>
            </a:r>
            <a:r>
              <a:rPr lang="en-US" dirty="0">
                <a:solidFill>
                  <a:schemeClr val="bg2"/>
                </a:solidFill>
              </a:rPr>
              <a:t>=n2i6UuCAw0Y</a:t>
            </a:r>
          </a:p>
          <a:p>
            <a:pPr marL="0" indent="0">
              <a:buNone/>
            </a:pPr>
            <a:endParaRPr lang="en-US" b="1" dirty="0" smtClean="0">
              <a:solidFill>
                <a:srgbClr val="0000FF"/>
              </a:solidFill>
            </a:endParaRPr>
          </a:p>
          <a:p>
            <a:pPr marL="0" indent="0">
              <a:buNone/>
            </a:pPr>
            <a:r>
              <a:rPr lang="en-US" b="1" dirty="0" smtClean="0">
                <a:solidFill>
                  <a:srgbClr val="0000FF"/>
                </a:solidFill>
              </a:rPr>
              <a:t>Fast Forward to past the performance to when teacher starts.  This movie is @ 18 minutes after her performance.  Watch for teacher and performer teaching and learning techniques.  What about the audience?  (fellow performers).  How are they learning, how is he teaching for them?</a:t>
            </a:r>
            <a:endParaRPr lang="en-US" b="1" dirty="0">
              <a:solidFill>
                <a:srgbClr val="0000FF"/>
              </a:solidFill>
            </a:endParaRPr>
          </a:p>
        </p:txBody>
      </p:sp>
      <p:sp>
        <p:nvSpPr>
          <p:cNvPr id="4" name="TextBox 3"/>
          <p:cNvSpPr txBox="1"/>
          <p:nvPr/>
        </p:nvSpPr>
        <p:spPr>
          <a:xfrm>
            <a:off x="707398" y="316991"/>
            <a:ext cx="7979402" cy="369332"/>
          </a:xfrm>
          <a:prstGeom prst="rect">
            <a:avLst/>
          </a:prstGeom>
          <a:noFill/>
        </p:spPr>
        <p:txBody>
          <a:bodyPr wrap="square" rtlCol="0">
            <a:spAutoFit/>
          </a:bodyPr>
          <a:lstStyle/>
          <a:p>
            <a:r>
              <a:rPr lang="en-US" dirty="0">
                <a:solidFill>
                  <a:schemeClr val="bg2"/>
                </a:solidFill>
              </a:rPr>
              <a:t>https://</a:t>
            </a:r>
            <a:r>
              <a:rPr lang="en-US" dirty="0" err="1">
                <a:solidFill>
                  <a:schemeClr val="bg2"/>
                </a:solidFill>
              </a:rPr>
              <a:t>www.youtube.com</a:t>
            </a:r>
            <a:r>
              <a:rPr lang="en-US" dirty="0">
                <a:solidFill>
                  <a:schemeClr val="bg2"/>
                </a:solidFill>
              </a:rPr>
              <a:t>/</a:t>
            </a:r>
            <a:r>
              <a:rPr lang="en-US" dirty="0" err="1">
                <a:solidFill>
                  <a:schemeClr val="bg2"/>
                </a:solidFill>
              </a:rPr>
              <a:t>watch?v</a:t>
            </a:r>
            <a:r>
              <a:rPr lang="en-US" dirty="0">
                <a:solidFill>
                  <a:schemeClr val="bg2"/>
                </a:solidFill>
              </a:rPr>
              <a:t>=n2i6UuCAw0Y</a:t>
            </a:r>
          </a:p>
        </p:txBody>
      </p:sp>
    </p:spTree>
    <p:extLst>
      <p:ext uri="{BB962C8B-B14F-4D97-AF65-F5344CB8AC3E}">
        <p14:creationId xmlns:p14="http://schemas.microsoft.com/office/powerpoint/2010/main" val="158435435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Techniques</a:t>
            </a:r>
            <a:endParaRPr lang="en-US" dirty="0"/>
          </a:p>
        </p:txBody>
      </p:sp>
      <p:sp>
        <p:nvSpPr>
          <p:cNvPr id="3" name="Content Placeholder 2"/>
          <p:cNvSpPr>
            <a:spLocks noGrp="1"/>
          </p:cNvSpPr>
          <p:nvPr>
            <p:ph idx="1"/>
          </p:nvPr>
        </p:nvSpPr>
        <p:spPr/>
        <p:txBody>
          <a:bodyPr/>
          <a:lstStyle/>
          <a:p>
            <a:r>
              <a:rPr lang="en-US" sz="2800" b="1" u="sng" dirty="0" smtClean="0"/>
              <a:t>Feedback dialogue</a:t>
            </a:r>
          </a:p>
          <a:p>
            <a:r>
              <a:rPr lang="en-US" sz="2800" dirty="0" smtClean="0"/>
              <a:t>Metaphors, nonverbal, gestures</a:t>
            </a:r>
          </a:p>
          <a:p>
            <a:r>
              <a:rPr lang="en-US" sz="2800" dirty="0" smtClean="0"/>
              <a:t>Reflection / </a:t>
            </a:r>
            <a:r>
              <a:rPr lang="en-US" sz="2800" b="1" u="sng" dirty="0" smtClean="0"/>
              <a:t>scaffolding</a:t>
            </a:r>
            <a:r>
              <a:rPr lang="en-US" sz="2800" dirty="0" smtClean="0"/>
              <a:t> / dissonance</a:t>
            </a:r>
          </a:p>
          <a:p>
            <a:r>
              <a:rPr lang="en-US" sz="2800" dirty="0" smtClean="0"/>
              <a:t>Demonstration, </a:t>
            </a:r>
            <a:r>
              <a:rPr lang="en-US" sz="2800" u="sng" dirty="0" smtClean="0"/>
              <a:t>follow me</a:t>
            </a:r>
          </a:p>
          <a:p>
            <a:r>
              <a:rPr lang="en-US" sz="2800" u="sng" dirty="0" smtClean="0"/>
              <a:t>Live experimentation</a:t>
            </a:r>
          </a:p>
          <a:p>
            <a:r>
              <a:rPr lang="en-US" sz="2800" dirty="0" smtClean="0"/>
              <a:t>Self - </a:t>
            </a:r>
            <a:r>
              <a:rPr lang="en-US" sz="2800" u="sng" dirty="0" smtClean="0"/>
              <a:t>Feedback Receiving</a:t>
            </a:r>
          </a:p>
          <a:p>
            <a:r>
              <a:rPr lang="en-US" sz="2800" b="1" u="sng" dirty="0" smtClean="0"/>
              <a:t>Signpost</a:t>
            </a:r>
            <a:r>
              <a:rPr lang="en-US" sz="2800" u="sng" dirty="0" smtClean="0"/>
              <a:t> </a:t>
            </a:r>
            <a:r>
              <a:rPr lang="en-US" sz="2800" dirty="0" smtClean="0"/>
              <a:t>relevance to audience / learner</a:t>
            </a:r>
          </a:p>
          <a:p>
            <a:endParaRPr lang="en-US" dirty="0"/>
          </a:p>
        </p:txBody>
      </p:sp>
      <p:sp>
        <p:nvSpPr>
          <p:cNvPr id="4" name="TextBox 3"/>
          <p:cNvSpPr txBox="1"/>
          <p:nvPr/>
        </p:nvSpPr>
        <p:spPr>
          <a:xfrm>
            <a:off x="4934938" y="6094059"/>
            <a:ext cx="4084929" cy="615553"/>
          </a:xfrm>
          <a:prstGeom prst="rect">
            <a:avLst/>
          </a:prstGeom>
          <a:noFill/>
        </p:spPr>
        <p:txBody>
          <a:bodyPr wrap="square" rtlCol="0">
            <a:spAutoFit/>
          </a:bodyPr>
          <a:lstStyle/>
          <a:p>
            <a:r>
              <a:rPr lang="en-US" sz="1600" i="1" dirty="0" smtClean="0"/>
              <a:t>(</a:t>
            </a:r>
            <a:r>
              <a:rPr lang="en-US" sz="1600" i="1" dirty="0" err="1" smtClean="0"/>
              <a:t>Hanken</a:t>
            </a:r>
            <a:r>
              <a:rPr lang="en-US" sz="1600" i="1" dirty="0" smtClean="0"/>
              <a:t> 2008 &amp; 2012, </a:t>
            </a:r>
            <a:r>
              <a:rPr lang="en-US" sz="1600" i="1" dirty="0" err="1" smtClean="0"/>
              <a:t>Jørgensen</a:t>
            </a:r>
            <a:r>
              <a:rPr lang="en-US" sz="1600" i="1" dirty="0" smtClean="0"/>
              <a:t> </a:t>
            </a:r>
            <a:r>
              <a:rPr lang="en-US" sz="1600" i="1" dirty="0"/>
              <a:t>2008)</a:t>
            </a:r>
          </a:p>
          <a:p>
            <a:endParaRPr lang="en-US" dirty="0"/>
          </a:p>
        </p:txBody>
      </p:sp>
    </p:spTree>
    <p:extLst>
      <p:ext uri="{BB962C8B-B14F-4D97-AF65-F5344CB8AC3E}">
        <p14:creationId xmlns:p14="http://schemas.microsoft.com/office/powerpoint/2010/main" val="408200515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1" name="Title 1"/>
          <p:cNvSpPr>
            <a:spLocks noGrp="1"/>
          </p:cNvSpPr>
          <p:nvPr>
            <p:ph type="title"/>
          </p:nvPr>
        </p:nvSpPr>
        <p:spPr/>
        <p:txBody>
          <a:bodyPr/>
          <a:lstStyle/>
          <a:p>
            <a:pPr eaLnBrk="1" hangingPunct="1"/>
            <a:r>
              <a:rPr lang="en-US">
                <a:latin typeface="Calibri" charset="0"/>
              </a:rPr>
              <a:t>Challenging Arena</a:t>
            </a:r>
          </a:p>
        </p:txBody>
      </p:sp>
      <p:sp>
        <p:nvSpPr>
          <p:cNvPr id="133122" name="Content Placeholder 2"/>
          <p:cNvSpPr>
            <a:spLocks noGrp="1"/>
          </p:cNvSpPr>
          <p:nvPr>
            <p:ph idx="1"/>
          </p:nvPr>
        </p:nvSpPr>
        <p:spPr>
          <a:xfrm>
            <a:off x="457200" y="2128466"/>
            <a:ext cx="4038600" cy="4525963"/>
          </a:xfrm>
        </p:spPr>
        <p:txBody>
          <a:bodyPr/>
          <a:lstStyle/>
          <a:p>
            <a:pPr eaLnBrk="1" hangingPunct="1"/>
            <a:r>
              <a:rPr lang="en-US" sz="3200" dirty="0" smtClean="0">
                <a:latin typeface="Calibri" charset="0"/>
              </a:rPr>
              <a:t>Performance anxiety - emotional</a:t>
            </a:r>
            <a:endParaRPr lang="en-US" sz="3200" dirty="0">
              <a:latin typeface="Calibri" charset="0"/>
            </a:endParaRPr>
          </a:p>
          <a:p>
            <a:pPr eaLnBrk="1" hangingPunct="1"/>
            <a:r>
              <a:rPr lang="en-US" sz="3200" dirty="0" smtClean="0">
                <a:latin typeface="Calibri" charset="0"/>
              </a:rPr>
              <a:t>Cognitive challenge Teacher</a:t>
            </a:r>
          </a:p>
          <a:p>
            <a:pPr eaLnBrk="1" hangingPunct="1"/>
            <a:r>
              <a:rPr lang="en-US" sz="3200" dirty="0" smtClean="0">
                <a:latin typeface="Calibri" charset="0"/>
              </a:rPr>
              <a:t>Cognitive differences in learners</a:t>
            </a:r>
            <a:endParaRPr lang="en-US" sz="3200" dirty="0">
              <a:latin typeface="Calibri" charset="0"/>
            </a:endParaRPr>
          </a:p>
        </p:txBody>
      </p:sp>
      <p:sp>
        <p:nvSpPr>
          <p:cNvPr id="133123" name="Rectangle 4"/>
          <p:cNvSpPr>
            <a:spLocks noGrp="1"/>
          </p:cNvSpPr>
          <p:nvPr>
            <p:ph type="body" sz="half" idx="4294967295"/>
          </p:nvPr>
        </p:nvSpPr>
        <p:spPr>
          <a:xfrm>
            <a:off x="5105400" y="2128466"/>
            <a:ext cx="4038600" cy="4525963"/>
          </a:xfrm>
        </p:spPr>
        <p:txBody>
          <a:bodyPr>
            <a:normAutofit/>
          </a:bodyPr>
          <a:lstStyle/>
          <a:p>
            <a:r>
              <a:rPr lang="en-US" sz="3200" dirty="0" smtClean="0">
                <a:latin typeface="Calibri" charset="0"/>
              </a:rPr>
              <a:t>Awkward – after the class</a:t>
            </a:r>
          </a:p>
          <a:p>
            <a:r>
              <a:rPr lang="en-US" sz="3200" dirty="0" smtClean="0">
                <a:latin typeface="Calibri" charset="0"/>
              </a:rPr>
              <a:t>Power</a:t>
            </a:r>
          </a:p>
          <a:p>
            <a:endParaRPr lang="en-US" sz="3200" dirty="0" smtClean="0">
              <a:latin typeface="Calibri" charset="0"/>
            </a:endParaRPr>
          </a:p>
          <a:p>
            <a:r>
              <a:rPr lang="en-US" sz="3200" dirty="0" smtClean="0">
                <a:latin typeface="Calibri" charset="0"/>
              </a:rPr>
              <a:t>Feedback resistance</a:t>
            </a:r>
          </a:p>
        </p:txBody>
      </p:sp>
      <p:sp>
        <p:nvSpPr>
          <p:cNvPr id="7" name="TextBox 6"/>
          <p:cNvSpPr txBox="1"/>
          <p:nvPr/>
        </p:nvSpPr>
        <p:spPr>
          <a:xfrm>
            <a:off x="6569075" y="5972275"/>
            <a:ext cx="1676401" cy="307777"/>
          </a:xfrm>
          <a:prstGeom prst="rect">
            <a:avLst/>
          </a:prstGeom>
          <a:noFill/>
        </p:spPr>
        <p:txBody>
          <a:bodyPr wrap="square" rtlCol="0">
            <a:spAutoFit/>
          </a:bodyPr>
          <a:lstStyle/>
          <a:p>
            <a:r>
              <a:rPr lang="en-US" sz="1400" i="1" dirty="0" smtClean="0"/>
              <a:t>(</a:t>
            </a:r>
            <a:r>
              <a:rPr lang="en-US" sz="1400" i="1" dirty="0" err="1" smtClean="0"/>
              <a:t>Hanken</a:t>
            </a:r>
            <a:r>
              <a:rPr lang="en-US" sz="1400" i="1" dirty="0" smtClean="0"/>
              <a:t>, 2012)</a:t>
            </a:r>
            <a:endParaRPr lang="en-US" sz="1400" i="1" dirty="0"/>
          </a:p>
        </p:txBody>
      </p:sp>
    </p:spTree>
    <p:extLst>
      <p:ext uri="{BB962C8B-B14F-4D97-AF65-F5344CB8AC3E}">
        <p14:creationId xmlns:p14="http://schemas.microsoft.com/office/powerpoint/2010/main" val="938282479"/>
      </p:ext>
    </p:extLst>
  </p:cSld>
  <p:clrMapOvr>
    <a:masterClrMapping/>
  </p:clrMapOvr>
  <p:transition spd="slow" advTm="140312"/>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15475" y="50444"/>
            <a:ext cx="7430002" cy="1339850"/>
          </a:xfrm>
          <a:solidFill>
            <a:srgbClr val="FFFFFF"/>
          </a:solidFill>
        </p:spPr>
        <p:txBody>
          <a:bodyPr/>
          <a:lstStyle/>
          <a:p>
            <a:r>
              <a:rPr lang="en-US" dirty="0" smtClean="0"/>
              <a:t>Learning Environment</a:t>
            </a:r>
            <a:endParaRPr lang="en-US" dirty="0"/>
          </a:p>
        </p:txBody>
      </p:sp>
      <p:sp>
        <p:nvSpPr>
          <p:cNvPr id="3" name="TextBox 2"/>
          <p:cNvSpPr txBox="1"/>
          <p:nvPr/>
        </p:nvSpPr>
        <p:spPr>
          <a:xfrm>
            <a:off x="639825" y="3628117"/>
            <a:ext cx="8328524" cy="584776"/>
          </a:xfrm>
          <a:prstGeom prst="rect">
            <a:avLst/>
          </a:prstGeom>
          <a:noFill/>
        </p:spPr>
        <p:txBody>
          <a:bodyPr wrap="square" rtlCol="0">
            <a:spAutoFit/>
          </a:bodyPr>
          <a:lstStyle/>
          <a:p>
            <a:r>
              <a:rPr lang="en-US" sz="3200" dirty="0" smtClean="0"/>
              <a:t>Learners	</a:t>
            </a:r>
            <a:r>
              <a:rPr lang="en-US" sz="2800" dirty="0" smtClean="0"/>
              <a:t>				                    </a:t>
            </a:r>
            <a:r>
              <a:rPr lang="en-US" sz="3200" dirty="0" smtClean="0"/>
              <a:t>Topic / Patient</a:t>
            </a:r>
          </a:p>
        </p:txBody>
      </p:sp>
      <p:sp>
        <p:nvSpPr>
          <p:cNvPr id="4" name="TextBox 3"/>
          <p:cNvSpPr txBox="1"/>
          <p:nvPr/>
        </p:nvSpPr>
        <p:spPr>
          <a:xfrm>
            <a:off x="2780001" y="1441868"/>
            <a:ext cx="3084050" cy="5509201"/>
          </a:xfrm>
          <a:prstGeom prst="rect">
            <a:avLst/>
          </a:prstGeom>
          <a:noFill/>
        </p:spPr>
        <p:txBody>
          <a:bodyPr wrap="square" rtlCol="0">
            <a:spAutoFit/>
          </a:bodyPr>
          <a:lstStyle/>
          <a:p>
            <a:pPr algn="ctr"/>
            <a:r>
              <a:rPr lang="en-US" sz="3600" dirty="0" smtClean="0"/>
              <a:t>Environment </a:t>
            </a:r>
          </a:p>
          <a:p>
            <a:pPr algn="ctr"/>
            <a:endParaRPr lang="en-US" sz="3600" dirty="0"/>
          </a:p>
          <a:p>
            <a:pPr algn="ctr"/>
            <a:endParaRPr lang="en-US" sz="3600" dirty="0" smtClean="0"/>
          </a:p>
          <a:p>
            <a:pPr algn="ctr"/>
            <a:endParaRPr lang="en-US" sz="3600" dirty="0"/>
          </a:p>
          <a:p>
            <a:pPr algn="ctr"/>
            <a:endParaRPr lang="en-US" sz="3600" dirty="0" smtClean="0"/>
          </a:p>
          <a:p>
            <a:pPr algn="ctr"/>
            <a:endParaRPr lang="en-US" sz="3600" dirty="0"/>
          </a:p>
          <a:p>
            <a:pPr algn="ctr"/>
            <a:endParaRPr lang="en-US" sz="3600" dirty="0" smtClean="0"/>
          </a:p>
          <a:p>
            <a:pPr algn="ctr"/>
            <a:endParaRPr lang="en-US" sz="3600" dirty="0" smtClean="0"/>
          </a:p>
          <a:p>
            <a:pPr algn="ctr"/>
            <a:r>
              <a:rPr lang="en-US" sz="3600" dirty="0"/>
              <a:t>T</a:t>
            </a:r>
            <a:r>
              <a:rPr lang="en-US" sz="3600" dirty="0" smtClean="0"/>
              <a:t>eacher </a:t>
            </a:r>
            <a:endParaRPr lang="en-US" sz="3600" dirty="0"/>
          </a:p>
          <a:p>
            <a:pPr algn="ctr"/>
            <a:endParaRPr lang="en-US" sz="2800" dirty="0"/>
          </a:p>
        </p:txBody>
      </p:sp>
      <p:sp>
        <p:nvSpPr>
          <p:cNvPr id="5" name="Quad Arrow 4"/>
          <p:cNvSpPr/>
          <p:nvPr/>
        </p:nvSpPr>
        <p:spPr>
          <a:xfrm>
            <a:off x="2780001" y="2217890"/>
            <a:ext cx="3084050" cy="3586886"/>
          </a:xfrm>
          <a:prstGeom prst="quad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3759607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Overcoming Barriers</a:t>
            </a:r>
            <a:endParaRPr lang="en-US" dirty="0"/>
          </a:p>
        </p:txBody>
      </p:sp>
      <p:sp>
        <p:nvSpPr>
          <p:cNvPr id="3" name="Content Placeholder 2"/>
          <p:cNvSpPr>
            <a:spLocks noGrp="1"/>
          </p:cNvSpPr>
          <p:nvPr>
            <p:ph idx="1"/>
          </p:nvPr>
        </p:nvSpPr>
        <p:spPr/>
        <p:txBody>
          <a:bodyPr>
            <a:normAutofit/>
          </a:bodyPr>
          <a:lstStyle/>
          <a:p>
            <a:r>
              <a:rPr lang="en-US" dirty="0" smtClean="0"/>
              <a:t>Modeling</a:t>
            </a:r>
            <a:endParaRPr lang="en-US" dirty="0"/>
          </a:p>
          <a:p>
            <a:r>
              <a:rPr lang="en-US" smtClean="0"/>
              <a:t>Nurture </a:t>
            </a:r>
            <a:r>
              <a:rPr lang="en-US" dirty="0"/>
              <a:t>the </a:t>
            </a:r>
            <a:r>
              <a:rPr lang="en-US" dirty="0" smtClean="0"/>
              <a:t>environment  / Make it safe</a:t>
            </a:r>
          </a:p>
          <a:p>
            <a:r>
              <a:rPr lang="en-US" dirty="0" smtClean="0"/>
              <a:t>Make </a:t>
            </a:r>
            <a:r>
              <a:rPr lang="en-US" dirty="0"/>
              <a:t>it routine / </a:t>
            </a:r>
            <a:r>
              <a:rPr lang="en-US" dirty="0" smtClean="0"/>
              <a:t>time / place</a:t>
            </a:r>
          </a:p>
          <a:p>
            <a:r>
              <a:rPr lang="en-US" dirty="0" smtClean="0"/>
              <a:t>Respect</a:t>
            </a:r>
          </a:p>
          <a:p>
            <a:r>
              <a:rPr lang="en-US" dirty="0" smtClean="0"/>
              <a:t>Training / practice</a:t>
            </a:r>
            <a:endParaRPr lang="en-US" dirty="0"/>
          </a:p>
          <a:p>
            <a:r>
              <a:rPr lang="en-US" dirty="0" smtClean="0"/>
              <a:t>Welcome </a:t>
            </a:r>
            <a:r>
              <a:rPr lang="en-US" dirty="0"/>
              <a:t>mistakes </a:t>
            </a:r>
          </a:p>
          <a:p>
            <a:pPr marL="0" indent="0">
              <a:buNone/>
            </a:pPr>
            <a:endParaRPr lang="en-US" dirty="0" smtClean="0"/>
          </a:p>
          <a:p>
            <a:endParaRPr lang="en-US" dirty="0"/>
          </a:p>
        </p:txBody>
      </p:sp>
      <p:sp>
        <p:nvSpPr>
          <p:cNvPr id="4" name="TextBox 3"/>
          <p:cNvSpPr txBox="1"/>
          <p:nvPr/>
        </p:nvSpPr>
        <p:spPr>
          <a:xfrm>
            <a:off x="7029890" y="6413024"/>
            <a:ext cx="2039205" cy="338554"/>
          </a:xfrm>
          <a:prstGeom prst="rect">
            <a:avLst/>
          </a:prstGeom>
          <a:noFill/>
        </p:spPr>
        <p:txBody>
          <a:bodyPr wrap="square" rtlCol="0">
            <a:spAutoFit/>
          </a:bodyPr>
          <a:lstStyle/>
          <a:p>
            <a:r>
              <a:rPr lang="en-US" sz="1600" i="1" dirty="0" smtClean="0"/>
              <a:t>(</a:t>
            </a:r>
            <a:r>
              <a:rPr lang="en-US" sz="1600" i="1" dirty="0" err="1" smtClean="0"/>
              <a:t>Hanken</a:t>
            </a:r>
            <a:r>
              <a:rPr lang="en-US" sz="1600" i="1" dirty="0" smtClean="0"/>
              <a:t> 2012)</a:t>
            </a:r>
            <a:endParaRPr lang="en-US" sz="1600" i="1" dirty="0"/>
          </a:p>
        </p:txBody>
      </p:sp>
    </p:spTree>
    <p:extLst>
      <p:ext uri="{BB962C8B-B14F-4D97-AF65-F5344CB8AC3E}">
        <p14:creationId xmlns:p14="http://schemas.microsoft.com/office/powerpoint/2010/main" val="252924109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6530"/>
            <a:ext cx="8229600" cy="1143000"/>
          </a:xfrm>
          <a:solidFill>
            <a:srgbClr val="FFFF00"/>
          </a:solidFill>
        </p:spPr>
        <p:txBody>
          <a:bodyPr/>
          <a:lstStyle/>
          <a:p>
            <a:r>
              <a:rPr lang="en-US" dirty="0" smtClean="0">
                <a:solidFill>
                  <a:srgbClr val="17375E"/>
                </a:solidFill>
              </a:rPr>
              <a:t>Action: </a:t>
            </a:r>
            <a:r>
              <a:rPr lang="en-US" b="1" dirty="0" smtClean="0">
                <a:solidFill>
                  <a:srgbClr val="17375E"/>
                </a:solidFill>
              </a:rPr>
              <a:t>Ride out the J curve</a:t>
            </a:r>
            <a:endParaRPr lang="en-US" b="1" dirty="0">
              <a:solidFill>
                <a:srgbClr val="17375E"/>
              </a:solidFill>
            </a:endParaRPr>
          </a:p>
        </p:txBody>
      </p:sp>
      <p:pic>
        <p:nvPicPr>
          <p:cNvPr id="3" name="Picture 2"/>
          <p:cNvPicPr>
            <a:picLocks noChangeAspect="1"/>
          </p:cNvPicPr>
          <p:nvPr/>
        </p:nvPicPr>
        <p:blipFill rotWithShape="1">
          <a:blip r:embed="rId4"/>
          <a:srcRect l="4787" r="25042"/>
          <a:stretch/>
        </p:blipFill>
        <p:spPr>
          <a:xfrm>
            <a:off x="2207980" y="1179530"/>
            <a:ext cx="4978781" cy="5242373"/>
          </a:xfrm>
          <a:prstGeom prst="rect">
            <a:avLst/>
          </a:prstGeom>
        </p:spPr>
      </p:pic>
      <p:sp>
        <p:nvSpPr>
          <p:cNvPr id="4" name="TextBox 3"/>
          <p:cNvSpPr txBox="1"/>
          <p:nvPr/>
        </p:nvSpPr>
        <p:spPr>
          <a:xfrm>
            <a:off x="663837" y="6211669"/>
            <a:ext cx="8364713" cy="276999"/>
          </a:xfrm>
          <a:prstGeom prst="rect">
            <a:avLst/>
          </a:prstGeom>
          <a:noFill/>
        </p:spPr>
        <p:txBody>
          <a:bodyPr wrap="square" rtlCol="0">
            <a:spAutoFit/>
          </a:bodyPr>
          <a:lstStyle/>
          <a:p>
            <a:r>
              <a:rPr lang="en-US" sz="1200" dirty="0" smtClean="0"/>
              <a:t>Open Source – J curve, retrieved from Wikipedia, accessed May 2017</a:t>
            </a:r>
            <a:endParaRPr lang="en-US" sz="1200" dirty="0"/>
          </a:p>
        </p:txBody>
      </p:sp>
      <p:sp>
        <p:nvSpPr>
          <p:cNvPr id="5" name="TextBox 4"/>
          <p:cNvSpPr txBox="1"/>
          <p:nvPr/>
        </p:nvSpPr>
        <p:spPr>
          <a:xfrm>
            <a:off x="7287781" y="5842337"/>
            <a:ext cx="1616300" cy="369332"/>
          </a:xfrm>
          <a:prstGeom prst="rect">
            <a:avLst/>
          </a:prstGeom>
          <a:noFill/>
        </p:spPr>
        <p:txBody>
          <a:bodyPr wrap="square" rtlCol="0">
            <a:spAutoFit/>
          </a:bodyPr>
          <a:lstStyle/>
          <a:p>
            <a:r>
              <a:rPr lang="en-US" dirty="0" smtClean="0"/>
              <a:t>Stone 2015</a:t>
            </a:r>
            <a:endParaRPr lang="en-US" dirty="0"/>
          </a:p>
        </p:txBody>
      </p:sp>
    </p:spTree>
    <p:custDataLst>
      <p:tags r:id="rId1"/>
    </p:custDataLst>
    <p:extLst>
      <p:ext uri="{BB962C8B-B14F-4D97-AF65-F5344CB8AC3E}">
        <p14:creationId xmlns:p14="http://schemas.microsoft.com/office/powerpoint/2010/main" val="792551395"/>
      </p:ext>
    </p:extLst>
  </p:cSld>
  <p:clrMapOvr>
    <a:masterClrMapping/>
  </p:clrMapOvr>
  <mc:AlternateContent xmlns:mc="http://schemas.openxmlformats.org/markup-compatibility/2006" xmlns:p14="http://schemas.microsoft.com/office/powerpoint/2010/main">
    <mc:Choice Requires="p14">
      <p:transition spd="slow" p14:dur="2000" advTm="135096"/>
    </mc:Choice>
    <mc:Fallback xmlns="">
      <p:transition xmlns:p14="http://schemas.microsoft.com/office/powerpoint/2010/main" spd="slow" advTm="135096"/>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5" name="Rectangle 2"/>
          <p:cNvSpPr>
            <a:spLocks noGrp="1"/>
          </p:cNvSpPr>
          <p:nvPr>
            <p:ph idx="1"/>
          </p:nvPr>
        </p:nvSpPr>
        <p:spPr>
          <a:xfrm>
            <a:off x="332441" y="753181"/>
            <a:ext cx="7763049" cy="7717863"/>
          </a:xfrm>
          <a:solidFill>
            <a:srgbClr val="FFFFFF"/>
          </a:solidFill>
        </p:spPr>
        <p:txBody>
          <a:bodyPr>
            <a:noAutofit/>
          </a:bodyPr>
          <a:lstStyle/>
          <a:p>
            <a:pPr eaLnBrk="1" hangingPunct="1">
              <a:buFont typeface="Arial" charset="0"/>
              <a:buNone/>
            </a:pPr>
            <a:r>
              <a:rPr lang="en-US" sz="4400" i="1" dirty="0" smtClean="0">
                <a:solidFill>
                  <a:schemeClr val="accent2"/>
                </a:solidFill>
                <a:latin typeface="GungsuhChe" panose="02030609000101010101" pitchFamily="49" charset="-127"/>
                <a:ea typeface="GungsuhChe" panose="02030609000101010101" pitchFamily="49" charset="-127"/>
              </a:rPr>
              <a:t>  All </a:t>
            </a:r>
            <a:r>
              <a:rPr lang="en-US" sz="4400" i="1" dirty="0">
                <a:solidFill>
                  <a:schemeClr val="accent2"/>
                </a:solidFill>
                <a:latin typeface="GungsuhChe" panose="02030609000101010101" pitchFamily="49" charset="-127"/>
                <a:ea typeface="GungsuhChe" panose="02030609000101010101" pitchFamily="49" charset="-127"/>
              </a:rPr>
              <a:t>opinions are </a:t>
            </a:r>
            <a:r>
              <a:rPr lang="en-US" sz="4400" i="1" dirty="0" smtClean="0">
                <a:solidFill>
                  <a:schemeClr val="accent2"/>
                </a:solidFill>
                <a:latin typeface="GungsuhChe" panose="02030609000101010101" pitchFamily="49" charset="-127"/>
                <a:ea typeface="GungsuhChe" panose="02030609000101010101" pitchFamily="49" charset="-127"/>
              </a:rPr>
              <a:t>not </a:t>
            </a:r>
          </a:p>
          <a:p>
            <a:pPr eaLnBrk="1" hangingPunct="1">
              <a:buFont typeface="Arial" charset="0"/>
              <a:buNone/>
            </a:pPr>
            <a:r>
              <a:rPr lang="en-US" sz="4400" i="1" dirty="0" smtClean="0">
                <a:solidFill>
                  <a:schemeClr val="accent2"/>
                </a:solidFill>
                <a:latin typeface="GungsuhChe" panose="02030609000101010101" pitchFamily="49" charset="-127"/>
                <a:ea typeface="GungsuhChe" panose="02030609000101010101" pitchFamily="49" charset="-127"/>
              </a:rPr>
              <a:t>equally brilliant</a:t>
            </a:r>
            <a:r>
              <a:rPr lang="en-US" sz="4400" i="1" dirty="0">
                <a:solidFill>
                  <a:schemeClr val="accent2"/>
                </a:solidFill>
                <a:latin typeface="GungsuhChe" panose="02030609000101010101" pitchFamily="49" charset="-127"/>
                <a:ea typeface="GungsuhChe" panose="02030609000101010101" pitchFamily="49" charset="-127"/>
              </a:rPr>
              <a:t>, </a:t>
            </a:r>
            <a:endParaRPr lang="en-US" sz="4400" i="1" dirty="0" smtClean="0">
              <a:solidFill>
                <a:schemeClr val="accent2"/>
              </a:solidFill>
              <a:latin typeface="GungsuhChe" panose="02030609000101010101" pitchFamily="49" charset="-127"/>
              <a:ea typeface="GungsuhChe" panose="02030609000101010101" pitchFamily="49" charset="-127"/>
            </a:endParaRPr>
          </a:p>
          <a:p>
            <a:pPr eaLnBrk="1" hangingPunct="1">
              <a:buFont typeface="Arial" charset="0"/>
              <a:buNone/>
            </a:pPr>
            <a:endParaRPr lang="en-US" sz="4400" i="1" dirty="0" smtClean="0">
              <a:solidFill>
                <a:schemeClr val="accent2"/>
              </a:solidFill>
              <a:latin typeface="GungsuhChe" panose="02030609000101010101" pitchFamily="49" charset="-127"/>
              <a:ea typeface="GungsuhChe" panose="02030609000101010101" pitchFamily="49" charset="-127"/>
            </a:endParaRPr>
          </a:p>
          <a:p>
            <a:pPr eaLnBrk="1" hangingPunct="1">
              <a:buFont typeface="Arial" charset="0"/>
              <a:buNone/>
            </a:pPr>
            <a:r>
              <a:rPr lang="en-US" sz="4400" i="1" dirty="0" smtClean="0">
                <a:solidFill>
                  <a:schemeClr val="accent2"/>
                </a:solidFill>
                <a:latin typeface="GungsuhChe" panose="02030609000101010101" pitchFamily="49" charset="-127"/>
                <a:ea typeface="GungsuhChe" panose="02030609000101010101" pitchFamily="49" charset="-127"/>
              </a:rPr>
              <a:t>but </a:t>
            </a:r>
            <a:r>
              <a:rPr lang="en-US" sz="4400" i="1" dirty="0">
                <a:solidFill>
                  <a:schemeClr val="accent2"/>
                </a:solidFill>
                <a:latin typeface="GungsuhChe" panose="02030609000101010101" pitchFamily="49" charset="-127"/>
                <a:ea typeface="GungsuhChe" panose="02030609000101010101" pitchFamily="49" charset="-127"/>
              </a:rPr>
              <a:t>all opinions can be a </a:t>
            </a:r>
            <a:r>
              <a:rPr lang="en-US" sz="4400" i="1" dirty="0" smtClean="0">
                <a:solidFill>
                  <a:schemeClr val="accent2"/>
                </a:solidFill>
                <a:latin typeface="GungsuhChe" panose="02030609000101010101" pitchFamily="49" charset="-127"/>
                <a:ea typeface="GungsuhChe" panose="02030609000101010101" pitchFamily="49" charset="-127"/>
              </a:rPr>
              <a:t>vehicle </a:t>
            </a:r>
            <a:r>
              <a:rPr lang="en-US" sz="4400" i="1" dirty="0">
                <a:solidFill>
                  <a:schemeClr val="accent2"/>
                </a:solidFill>
                <a:latin typeface="GungsuhChe" panose="02030609000101010101" pitchFamily="49" charset="-127"/>
                <a:ea typeface="GungsuhChe" panose="02030609000101010101" pitchFamily="49" charset="-127"/>
              </a:rPr>
              <a:t>to learning by those who </a:t>
            </a:r>
            <a:r>
              <a:rPr lang="en-US" sz="4400" i="1" dirty="0" smtClean="0">
                <a:solidFill>
                  <a:schemeClr val="accent2"/>
                </a:solidFill>
                <a:latin typeface="GungsuhChe" panose="02030609000101010101" pitchFamily="49" charset="-127"/>
                <a:ea typeface="GungsuhChe" panose="02030609000101010101" pitchFamily="49" charset="-127"/>
              </a:rPr>
              <a:t> propose </a:t>
            </a:r>
            <a:r>
              <a:rPr lang="en-US" sz="4400" i="1" dirty="0">
                <a:solidFill>
                  <a:schemeClr val="accent2"/>
                </a:solidFill>
                <a:latin typeface="GungsuhChe" panose="02030609000101010101" pitchFamily="49" charset="-127"/>
                <a:ea typeface="GungsuhChe" panose="02030609000101010101" pitchFamily="49" charset="-127"/>
              </a:rPr>
              <a:t>or oppose them.</a:t>
            </a:r>
          </a:p>
        </p:txBody>
      </p:sp>
      <p:pic>
        <p:nvPicPr>
          <p:cNvPr id="5" name="Picture 4"/>
          <p:cNvPicPr>
            <a:picLocks noChangeAspect="1"/>
          </p:cNvPicPr>
          <p:nvPr/>
        </p:nvPicPr>
        <p:blipFill rotWithShape="1">
          <a:blip r:embed="rId3"/>
          <a:srcRect l="21302" t="17593" r="34610" b="12230"/>
          <a:stretch/>
        </p:blipFill>
        <p:spPr>
          <a:xfrm>
            <a:off x="8830966" y="249729"/>
            <a:ext cx="313034" cy="435153"/>
          </a:xfrm>
          <a:prstGeom prst="rect">
            <a:avLst/>
          </a:prstGeom>
        </p:spPr>
      </p:pic>
      <p:sp>
        <p:nvSpPr>
          <p:cNvPr id="6" name="TextBox 5"/>
          <p:cNvSpPr txBox="1"/>
          <p:nvPr/>
        </p:nvSpPr>
        <p:spPr>
          <a:xfrm>
            <a:off x="7256585" y="5970898"/>
            <a:ext cx="1617784" cy="307777"/>
          </a:xfrm>
          <a:prstGeom prst="rect">
            <a:avLst/>
          </a:prstGeom>
          <a:noFill/>
        </p:spPr>
        <p:txBody>
          <a:bodyPr wrap="square" rtlCol="0">
            <a:spAutoFit/>
          </a:bodyPr>
          <a:lstStyle/>
          <a:p>
            <a:r>
              <a:rPr lang="en-US" sz="1400" i="1" dirty="0" smtClean="0"/>
              <a:t>(</a:t>
            </a:r>
            <a:r>
              <a:rPr lang="en-US" sz="1400" i="1" dirty="0" err="1" smtClean="0"/>
              <a:t>Hanken</a:t>
            </a:r>
            <a:r>
              <a:rPr lang="en-US" sz="1400" i="1" dirty="0" smtClean="0"/>
              <a:t>, 2008)</a:t>
            </a:r>
            <a:endParaRPr lang="en-US" sz="1400" i="1" dirty="0"/>
          </a:p>
        </p:txBody>
      </p:sp>
    </p:spTree>
    <p:extLst>
      <p:ext uri="{BB962C8B-B14F-4D97-AF65-F5344CB8AC3E}">
        <p14:creationId xmlns:p14="http://schemas.microsoft.com/office/powerpoint/2010/main" val="1230616807"/>
      </p:ext>
    </p:extLst>
  </p:cSld>
  <p:clrMapOvr>
    <a:masterClrMapping/>
  </p:clrMapOvr>
  <p:transition spd="slow" advTm="12239"/>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25403" y="-139523"/>
            <a:ext cx="7345363" cy="981811"/>
          </a:xfrm>
          <a:solidFill>
            <a:schemeClr val="bg1"/>
          </a:solidFill>
        </p:spPr>
        <p:txBody>
          <a:bodyPr>
            <a:normAutofit/>
          </a:bodyPr>
          <a:lstStyle/>
          <a:p>
            <a:r>
              <a:rPr lang="en-US" sz="4400" dirty="0" smtClean="0"/>
              <a:t>Summary</a:t>
            </a:r>
            <a:endParaRPr lang="en-US" sz="4400" dirty="0"/>
          </a:p>
        </p:txBody>
      </p:sp>
      <p:sp>
        <p:nvSpPr>
          <p:cNvPr id="3" name="Content Placeholder 2"/>
          <p:cNvSpPr>
            <a:spLocks noGrp="1"/>
          </p:cNvSpPr>
          <p:nvPr>
            <p:ph idx="1"/>
          </p:nvPr>
        </p:nvSpPr>
        <p:spPr>
          <a:xfrm>
            <a:off x="457200" y="1400999"/>
            <a:ext cx="8229600" cy="4598896"/>
          </a:xfrm>
        </p:spPr>
        <p:txBody>
          <a:bodyPr>
            <a:normAutofit fontScale="92500"/>
          </a:bodyPr>
          <a:lstStyle/>
          <a:p>
            <a:r>
              <a:rPr lang="en-US" sz="3600" dirty="0"/>
              <a:t>M</a:t>
            </a:r>
            <a:r>
              <a:rPr lang="en-US" sz="3600" dirty="0" smtClean="0"/>
              <a:t>aster learner = Experiential Learning</a:t>
            </a:r>
          </a:p>
          <a:p>
            <a:endParaRPr lang="en-US" sz="3600" dirty="0" smtClean="0"/>
          </a:p>
          <a:p>
            <a:r>
              <a:rPr lang="en-US" sz="3600" dirty="0" smtClean="0"/>
              <a:t>Dialogue, demo, on the spot, metaphors, scaffolding, self reflection guide, break it down, observation, voice unspoken.</a:t>
            </a:r>
          </a:p>
          <a:p>
            <a:endParaRPr lang="en-US" sz="3600" dirty="0" smtClean="0"/>
          </a:p>
          <a:p>
            <a:r>
              <a:rPr lang="en-US" sz="3600" dirty="0" smtClean="0"/>
              <a:t>Overcome – make it routine, experts model, discuss, process of learning</a:t>
            </a:r>
          </a:p>
        </p:txBody>
      </p:sp>
      <p:pic>
        <p:nvPicPr>
          <p:cNvPr id="4" name="Picture 3"/>
          <p:cNvPicPr>
            <a:picLocks noChangeAspect="1"/>
          </p:cNvPicPr>
          <p:nvPr/>
        </p:nvPicPr>
        <p:blipFill rotWithShape="1">
          <a:blip r:embed="rId3"/>
          <a:srcRect l="-9158" t="3600" r="-5027"/>
          <a:stretch/>
        </p:blipFill>
        <p:spPr>
          <a:xfrm>
            <a:off x="234462" y="732511"/>
            <a:ext cx="8342923" cy="6018027"/>
          </a:xfrm>
          <a:prstGeom prst="rect">
            <a:avLst/>
          </a:prstGeom>
          <a:solidFill>
            <a:schemeClr val="bg1"/>
          </a:solidFill>
        </p:spPr>
      </p:pic>
      <p:sp>
        <p:nvSpPr>
          <p:cNvPr id="6" name="TextBox 5"/>
          <p:cNvSpPr txBox="1"/>
          <p:nvPr/>
        </p:nvSpPr>
        <p:spPr>
          <a:xfrm>
            <a:off x="7326923" y="6379307"/>
            <a:ext cx="1504462" cy="276999"/>
          </a:xfrm>
          <a:prstGeom prst="rect">
            <a:avLst/>
          </a:prstGeom>
          <a:noFill/>
        </p:spPr>
        <p:txBody>
          <a:bodyPr wrap="square" rtlCol="0">
            <a:spAutoFit/>
          </a:bodyPr>
          <a:lstStyle/>
          <a:p>
            <a:r>
              <a:rPr lang="en-US" sz="1200" i="1" dirty="0" smtClean="0"/>
              <a:t>(Taylor 2013)</a:t>
            </a:r>
            <a:endParaRPr lang="en-US" sz="1200" i="1" dirty="0"/>
          </a:p>
        </p:txBody>
      </p:sp>
    </p:spTree>
    <p:extLst>
      <p:ext uri="{BB962C8B-B14F-4D97-AF65-F5344CB8AC3E}">
        <p14:creationId xmlns:p14="http://schemas.microsoft.com/office/powerpoint/2010/main" val="310889480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358281"/>
            <a:ext cx="8229600" cy="1187865"/>
          </a:xfrm>
        </p:spPr>
        <p:txBody>
          <a:bodyPr>
            <a:normAutofit fontScale="90000"/>
          </a:bodyPr>
          <a:lstStyle/>
          <a:p>
            <a:r>
              <a:rPr lang="en-US" dirty="0" smtClean="0"/>
              <a:t>So, How might we master class in </a:t>
            </a:r>
            <a:r>
              <a:rPr lang="en-US" dirty="0"/>
              <a:t>m</a:t>
            </a:r>
            <a:r>
              <a:rPr lang="en-US" dirty="0" smtClean="0"/>
              <a:t>edical education?</a:t>
            </a:r>
            <a:endParaRPr lang="en-US" dirty="0"/>
          </a:p>
        </p:txBody>
      </p:sp>
      <p:sp>
        <p:nvSpPr>
          <p:cNvPr id="3" name="Content Placeholder 2"/>
          <p:cNvSpPr>
            <a:spLocks noGrp="1"/>
          </p:cNvSpPr>
          <p:nvPr>
            <p:ph idx="1"/>
          </p:nvPr>
        </p:nvSpPr>
        <p:spPr>
          <a:xfrm>
            <a:off x="457200" y="2778527"/>
            <a:ext cx="7964685" cy="3443855"/>
          </a:xfrm>
        </p:spPr>
        <p:txBody>
          <a:bodyPr/>
          <a:lstStyle/>
          <a:p>
            <a:endParaRPr lang="en-US" dirty="0"/>
          </a:p>
        </p:txBody>
      </p:sp>
    </p:spTree>
    <p:extLst>
      <p:ext uri="{BB962C8B-B14F-4D97-AF65-F5344CB8AC3E}">
        <p14:creationId xmlns:p14="http://schemas.microsoft.com/office/powerpoint/2010/main" val="307596009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VIDEO Master class</a:t>
            </a:r>
            <a:endParaRPr lang="en-US" dirty="0"/>
          </a:p>
        </p:txBody>
      </p:sp>
      <p:pic>
        <p:nvPicPr>
          <p:cNvPr id="5" name="Picture 4"/>
          <p:cNvPicPr>
            <a:picLocks noChangeAspect="1"/>
          </p:cNvPicPr>
          <p:nvPr/>
        </p:nvPicPr>
        <p:blipFill rotWithShape="1">
          <a:blip r:embed="rId3"/>
          <a:srcRect l="21302" t="17593" r="34610" b="12230"/>
          <a:stretch/>
        </p:blipFill>
        <p:spPr>
          <a:xfrm>
            <a:off x="8686800" y="122673"/>
            <a:ext cx="374764" cy="520964"/>
          </a:xfrm>
          <a:prstGeom prst="rect">
            <a:avLst/>
          </a:prstGeom>
        </p:spPr>
      </p:pic>
      <p:pic>
        <p:nvPicPr>
          <p:cNvPr id="7" name="Picture 6"/>
          <p:cNvPicPr>
            <a:picLocks noChangeAspect="1"/>
          </p:cNvPicPr>
          <p:nvPr/>
        </p:nvPicPr>
        <p:blipFill rotWithShape="1">
          <a:blip r:embed="rId3"/>
          <a:srcRect l="21302" t="17593" r="34610" b="12230"/>
          <a:stretch/>
        </p:blipFill>
        <p:spPr>
          <a:xfrm>
            <a:off x="8312036" y="275073"/>
            <a:ext cx="374764" cy="520964"/>
          </a:xfrm>
          <a:prstGeom prst="rect">
            <a:avLst/>
          </a:prstGeom>
        </p:spPr>
      </p:pic>
      <p:sp>
        <p:nvSpPr>
          <p:cNvPr id="3" name="TextBox 2"/>
          <p:cNvSpPr txBox="1"/>
          <p:nvPr/>
        </p:nvSpPr>
        <p:spPr>
          <a:xfrm>
            <a:off x="1404824" y="2899408"/>
            <a:ext cx="6754394" cy="646331"/>
          </a:xfrm>
          <a:prstGeom prst="rect">
            <a:avLst/>
          </a:prstGeom>
          <a:noFill/>
        </p:spPr>
        <p:txBody>
          <a:bodyPr wrap="square" rtlCol="0">
            <a:spAutoFit/>
          </a:bodyPr>
          <a:lstStyle/>
          <a:p>
            <a:r>
              <a:rPr lang="en-US" dirty="0" smtClean="0"/>
              <a:t>Repeat the video – speed past the performance and note the teaching and learning </a:t>
            </a:r>
            <a:r>
              <a:rPr lang="en-US" smtClean="0"/>
              <a:t>techniques you see.</a:t>
            </a:r>
            <a:endParaRPr lang="en-US"/>
          </a:p>
        </p:txBody>
      </p:sp>
    </p:spTree>
    <p:extLst>
      <p:ext uri="{BB962C8B-B14F-4D97-AF65-F5344CB8AC3E}">
        <p14:creationId xmlns:p14="http://schemas.microsoft.com/office/powerpoint/2010/main" val="59154392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04785"/>
            <a:ext cx="8229600" cy="1187865"/>
          </a:xfrm>
        </p:spPr>
        <p:txBody>
          <a:bodyPr/>
          <a:lstStyle/>
          <a:p>
            <a:r>
              <a:rPr lang="en-US" dirty="0" smtClean="0"/>
              <a:t>Objectives</a:t>
            </a:r>
            <a:endParaRPr lang="en-US" dirty="0"/>
          </a:p>
        </p:txBody>
      </p:sp>
      <p:sp>
        <p:nvSpPr>
          <p:cNvPr id="3" name="Content Placeholder 2"/>
          <p:cNvSpPr>
            <a:spLocks noGrp="1"/>
          </p:cNvSpPr>
          <p:nvPr>
            <p:ph idx="1"/>
          </p:nvPr>
        </p:nvSpPr>
        <p:spPr>
          <a:xfrm>
            <a:off x="457200" y="1892649"/>
            <a:ext cx="8229600" cy="4457103"/>
          </a:xfrm>
        </p:spPr>
        <p:txBody>
          <a:bodyPr>
            <a:normAutofit fontScale="92500" lnSpcReduction="20000"/>
          </a:bodyPr>
          <a:lstStyle/>
          <a:p>
            <a:r>
              <a:rPr lang="en-US" dirty="0"/>
              <a:t>Describe </a:t>
            </a:r>
            <a:r>
              <a:rPr lang="en-US" dirty="0" smtClean="0"/>
              <a:t>key </a:t>
            </a:r>
            <a:r>
              <a:rPr lang="en-US" dirty="0"/>
              <a:t>features of experiential learning theory – how it applies to excellent </a:t>
            </a:r>
            <a:r>
              <a:rPr lang="en-US" dirty="0" smtClean="0"/>
              <a:t>teaching</a:t>
            </a:r>
          </a:p>
          <a:p>
            <a:pPr marL="0" indent="0">
              <a:buNone/>
            </a:pPr>
            <a:endParaRPr lang="en-US" dirty="0"/>
          </a:p>
          <a:p>
            <a:r>
              <a:rPr lang="en-US" dirty="0"/>
              <a:t>Demonstrate three “master class” </a:t>
            </a:r>
            <a:r>
              <a:rPr lang="en-US" dirty="0" smtClean="0"/>
              <a:t>learning techniques </a:t>
            </a:r>
            <a:r>
              <a:rPr lang="en-US" dirty="0"/>
              <a:t>that apply to excellent clinical </a:t>
            </a:r>
            <a:r>
              <a:rPr lang="en-US" dirty="0" smtClean="0"/>
              <a:t>teaching</a:t>
            </a:r>
          </a:p>
          <a:p>
            <a:pPr marL="0" indent="0">
              <a:buNone/>
            </a:pPr>
            <a:endParaRPr lang="en-US" dirty="0"/>
          </a:p>
          <a:p>
            <a:r>
              <a:rPr lang="en-US" dirty="0" smtClean="0"/>
              <a:t>Discuss </a:t>
            </a:r>
            <a:r>
              <a:rPr lang="en-US" dirty="0"/>
              <a:t>common barriers to the master class teaching approach – and how to overcome them</a:t>
            </a:r>
            <a:r>
              <a:rPr lang="en-US" dirty="0" smtClean="0"/>
              <a:t>.</a:t>
            </a:r>
            <a:endParaRPr lang="en-US" dirty="0"/>
          </a:p>
        </p:txBody>
      </p:sp>
    </p:spTree>
    <p:extLst>
      <p:ext uri="{BB962C8B-B14F-4D97-AF65-F5344CB8AC3E}">
        <p14:creationId xmlns:p14="http://schemas.microsoft.com/office/powerpoint/2010/main" val="392649496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5713" name="Picture 9"/>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914401" y="0"/>
            <a:ext cx="7296151" cy="6858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3" name="Rectangle 2"/>
          <p:cNvSpPr/>
          <p:nvPr/>
        </p:nvSpPr>
        <p:spPr>
          <a:xfrm>
            <a:off x="-90777" y="6488668"/>
            <a:ext cx="4572000" cy="369332"/>
          </a:xfrm>
          <a:prstGeom prst="rect">
            <a:avLst/>
          </a:prstGeom>
          <a:solidFill>
            <a:schemeClr val="bg1"/>
          </a:solidFill>
        </p:spPr>
        <p:txBody>
          <a:bodyPr>
            <a:spAutoFit/>
          </a:bodyPr>
          <a:lstStyle/>
          <a:p>
            <a:r>
              <a:rPr lang="en-US" dirty="0" smtClean="0"/>
              <a:t>Barber, David. A musician’s Dictionary. 1997</a:t>
            </a:r>
            <a:endParaRPr lang="en-US" dirty="0"/>
          </a:p>
        </p:txBody>
      </p:sp>
    </p:spTree>
    <p:extLst>
      <p:ext uri="{BB962C8B-B14F-4D97-AF65-F5344CB8AC3E}">
        <p14:creationId xmlns:p14="http://schemas.microsoft.com/office/powerpoint/2010/main" val="227383562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4"/>
          <p:cNvSpPr>
            <a:spLocks noGrp="1"/>
          </p:cNvSpPr>
          <p:nvPr>
            <p:ph type="title"/>
          </p:nvPr>
        </p:nvSpPr>
        <p:spPr>
          <a:xfrm>
            <a:off x="316559" y="787639"/>
            <a:ext cx="8229600" cy="776967"/>
          </a:xfrm>
        </p:spPr>
        <p:txBody>
          <a:bodyPr>
            <a:normAutofit/>
          </a:bodyPr>
          <a:lstStyle/>
          <a:p>
            <a:pPr eaLnBrk="1" hangingPunct="1"/>
            <a:r>
              <a:rPr lang="en-US" dirty="0">
                <a:latin typeface="Calibri" charset="0"/>
              </a:rPr>
              <a:t>References</a:t>
            </a:r>
          </a:p>
        </p:txBody>
      </p:sp>
      <p:sp>
        <p:nvSpPr>
          <p:cNvPr id="3" name="Content Placeholder 2"/>
          <p:cNvSpPr>
            <a:spLocks noGrp="1"/>
          </p:cNvSpPr>
          <p:nvPr>
            <p:ph idx="1"/>
          </p:nvPr>
        </p:nvSpPr>
        <p:spPr>
          <a:xfrm>
            <a:off x="316559" y="1524912"/>
            <a:ext cx="8196410" cy="4835513"/>
          </a:xfrm>
          <a:solidFill>
            <a:srgbClr val="FFFFFF"/>
          </a:solidFill>
        </p:spPr>
        <p:txBody>
          <a:bodyPr>
            <a:normAutofit fontScale="92500" lnSpcReduction="20000"/>
          </a:bodyPr>
          <a:lstStyle/>
          <a:p>
            <a:pPr marL="0" indent="0">
              <a:buNone/>
            </a:pPr>
            <a:r>
              <a:rPr lang="en-US" sz="1900" dirty="0"/>
              <a:t>Barber, David. A musician’s Dictionary. </a:t>
            </a:r>
            <a:r>
              <a:rPr lang="en-US" sz="1900" dirty="0" smtClean="0"/>
              <a:t>1997 (humor)</a:t>
            </a:r>
            <a:endParaRPr lang="en-US" sz="1900" dirty="0"/>
          </a:p>
          <a:p>
            <a:pPr marL="0" indent="0">
              <a:buNone/>
            </a:pPr>
            <a:r>
              <a:rPr lang="en-US" sz="1900" dirty="0" smtClean="0">
                <a:latin typeface="+mj-lt"/>
              </a:rPr>
              <a:t>Bradner </a:t>
            </a:r>
            <a:r>
              <a:rPr lang="en-US" sz="1900" dirty="0">
                <a:latin typeface="+mj-lt"/>
              </a:rPr>
              <a:t>M, Harper DV, Ryan MH, Vanderbilt AA. “</a:t>
            </a:r>
            <a:r>
              <a:rPr lang="en-US" sz="1900" dirty="0" smtClean="0">
                <a:latin typeface="+mj-lt"/>
              </a:rPr>
              <a:t>Don’t </a:t>
            </a:r>
            <a:r>
              <a:rPr lang="en-US" sz="1900" dirty="0">
                <a:latin typeface="+mj-lt"/>
              </a:rPr>
              <a:t>play the butter notes’: jazz in medical education. </a:t>
            </a:r>
            <a:r>
              <a:rPr lang="en-US" sz="1900" i="1" dirty="0">
                <a:latin typeface="+mj-lt"/>
              </a:rPr>
              <a:t>Medical Education Online</a:t>
            </a:r>
            <a:r>
              <a:rPr lang="en-US" sz="1900" dirty="0">
                <a:latin typeface="+mj-lt"/>
              </a:rPr>
              <a:t>. 2016;21:10.3402/meo.v21.30582. doi:10.3402/</a:t>
            </a:r>
            <a:r>
              <a:rPr lang="en-US" sz="1900" dirty="0" smtClean="0">
                <a:latin typeface="+mj-lt"/>
              </a:rPr>
              <a:t>meo.v21.30582</a:t>
            </a:r>
          </a:p>
          <a:p>
            <a:pPr marL="0" indent="0">
              <a:buNone/>
            </a:pPr>
            <a:r>
              <a:rPr lang="en-US" sz="1900" b="1" dirty="0" smtClean="0">
                <a:latin typeface="+mj-lt"/>
              </a:rPr>
              <a:t>Davidoff </a:t>
            </a:r>
            <a:r>
              <a:rPr lang="en-US" sz="1900" b="1" dirty="0">
                <a:latin typeface="+mj-lt"/>
              </a:rPr>
              <a:t>F.  Music lessons:  What musicians can teach doctors (and other health professionals).  Ann Intern Med 2011;154:426-</a:t>
            </a:r>
            <a:r>
              <a:rPr lang="en-US" sz="1900" b="1" dirty="0" smtClean="0">
                <a:latin typeface="+mj-lt"/>
              </a:rPr>
              <a:t>429</a:t>
            </a:r>
            <a:endParaRPr lang="en-US" sz="1900" b="1" dirty="0">
              <a:latin typeface="+mj-lt"/>
            </a:endParaRPr>
          </a:p>
          <a:p>
            <a:pPr marL="0" indent="0">
              <a:buNone/>
            </a:pPr>
            <a:r>
              <a:rPr lang="en-US" sz="1900" dirty="0">
                <a:latin typeface="+mj-lt"/>
              </a:rPr>
              <a:t>Ericsson </a:t>
            </a:r>
            <a:r>
              <a:rPr lang="en-US" sz="1900" dirty="0" err="1">
                <a:latin typeface="+mj-lt"/>
              </a:rPr>
              <a:t>KA</a:t>
            </a:r>
            <a:r>
              <a:rPr lang="en-US" sz="1900" dirty="0" err="1" smtClean="0">
                <a:latin typeface="+mj-lt"/>
              </a:rPr>
              <a:t>,Krampe</a:t>
            </a:r>
            <a:r>
              <a:rPr lang="en-US" sz="1900" dirty="0" smtClean="0">
                <a:latin typeface="+mj-lt"/>
              </a:rPr>
              <a:t> </a:t>
            </a:r>
            <a:r>
              <a:rPr lang="en-US" sz="1900" dirty="0">
                <a:latin typeface="+mj-lt"/>
              </a:rPr>
              <a:t>RT, </a:t>
            </a:r>
            <a:r>
              <a:rPr lang="en-US" sz="1900" dirty="0" err="1">
                <a:latin typeface="+mj-lt"/>
              </a:rPr>
              <a:t>Tesch-Romer</a:t>
            </a:r>
            <a:r>
              <a:rPr lang="en-US" sz="1900" dirty="0">
                <a:latin typeface="+mj-lt"/>
              </a:rPr>
              <a:t> C. The role of deliberate practice in the acquisition of expert performance. </a:t>
            </a:r>
            <a:r>
              <a:rPr lang="en-US" sz="1900" i="1" dirty="0">
                <a:latin typeface="+mj-lt"/>
              </a:rPr>
              <a:t>Psychological Review. </a:t>
            </a:r>
            <a:r>
              <a:rPr lang="en-US" sz="1900" dirty="0">
                <a:latin typeface="+mj-lt"/>
              </a:rPr>
              <a:t>1993; 100(3): 363-406 </a:t>
            </a:r>
          </a:p>
          <a:p>
            <a:pPr marL="0" indent="0">
              <a:buNone/>
            </a:pPr>
            <a:r>
              <a:rPr lang="en-US" sz="1900" b="1" dirty="0">
                <a:latin typeface="+mj-lt"/>
              </a:rPr>
              <a:t>Finn K, et al. How to become a better clinical teacher: A collaborative peer observation process. </a:t>
            </a:r>
            <a:r>
              <a:rPr lang="en-US" sz="1900" b="1" i="1" dirty="0">
                <a:latin typeface="+mj-lt"/>
              </a:rPr>
              <a:t>Medical Teacher </a:t>
            </a:r>
            <a:r>
              <a:rPr lang="en-US" sz="1900" b="1" dirty="0">
                <a:latin typeface="+mj-lt"/>
              </a:rPr>
              <a:t>2011;33:151-155</a:t>
            </a:r>
            <a:endParaRPr lang="en-US" sz="1900" b="1" dirty="0" smtClean="0">
              <a:latin typeface="+mj-lt"/>
            </a:endParaRPr>
          </a:p>
          <a:p>
            <a:pPr marL="0" indent="0">
              <a:buNone/>
            </a:pPr>
            <a:r>
              <a:rPr lang="en-US" sz="1900" dirty="0" smtClean="0">
                <a:latin typeface="+mj-lt"/>
              </a:rPr>
              <a:t>Gottlieb </a:t>
            </a:r>
            <a:r>
              <a:rPr lang="en-US" sz="1900" dirty="0">
                <a:latin typeface="+mj-lt"/>
              </a:rPr>
              <a:t>M, </a:t>
            </a:r>
            <a:r>
              <a:rPr lang="en-US" sz="1900" dirty="0" err="1">
                <a:latin typeface="+mj-lt"/>
              </a:rPr>
              <a:t>Boysen</a:t>
            </a:r>
            <a:r>
              <a:rPr lang="en-US" sz="1900" dirty="0">
                <a:latin typeface="+mj-lt"/>
              </a:rPr>
              <a:t>-Osborn M, Chan TM, et al. Academic Primer Series: Eight Key Papers about Education Theory. </a:t>
            </a:r>
            <a:r>
              <a:rPr lang="en-US" sz="1900" i="1" dirty="0">
                <a:latin typeface="+mj-lt"/>
              </a:rPr>
              <a:t>Western Journal of Emergency Medicine</a:t>
            </a:r>
            <a:r>
              <a:rPr lang="en-US" sz="1900" dirty="0">
                <a:latin typeface="+mj-lt"/>
              </a:rPr>
              <a:t>. 2017;18(2):293-302. doi:10.5811/westjem.</a:t>
            </a:r>
            <a:r>
              <a:rPr lang="en-US" sz="1900" dirty="0" smtClean="0">
                <a:latin typeface="+mj-lt"/>
              </a:rPr>
              <a:t>2016.11.32315</a:t>
            </a:r>
          </a:p>
          <a:p>
            <a:pPr marL="0" indent="0">
              <a:buNone/>
            </a:pPr>
            <a:r>
              <a:rPr lang="en-US" sz="1900" dirty="0">
                <a:latin typeface="+mj-lt"/>
              </a:rPr>
              <a:t>Hanken MI. Teaching and learning music performance: The master class. </a:t>
            </a:r>
            <a:r>
              <a:rPr lang="en-US" sz="1900" i="1" dirty="0">
                <a:latin typeface="+mj-lt"/>
              </a:rPr>
              <a:t>FJME</a:t>
            </a:r>
            <a:r>
              <a:rPr lang="en-US" sz="1900" dirty="0">
                <a:latin typeface="+mj-lt"/>
              </a:rPr>
              <a:t> 2008;11 (1-2) </a:t>
            </a:r>
            <a:r>
              <a:rPr lang="en-US" sz="1900" dirty="0" smtClean="0">
                <a:latin typeface="+mj-lt"/>
              </a:rPr>
              <a:t>25-36</a:t>
            </a:r>
          </a:p>
          <a:p>
            <a:pPr marL="0" indent="0">
              <a:buNone/>
            </a:pPr>
            <a:r>
              <a:rPr lang="en-US" sz="1900" dirty="0" smtClean="0">
                <a:latin typeface="+mj-lt"/>
                <a:cs typeface="Arial" panose="020B0604020202020204" pitchFamily="34" charset="0"/>
              </a:rPr>
              <a:t>Hanken M, Long M. Master classes – What do they offer? Norwegian Academy of Music (Seminar) 2012</a:t>
            </a:r>
          </a:p>
          <a:p>
            <a:pPr marL="0" indent="0">
              <a:buNone/>
            </a:pPr>
            <a:r>
              <a:rPr lang="en-US" sz="1900" dirty="0" smtClean="0">
                <a:latin typeface="+mj-lt"/>
                <a:cs typeface="Arial" panose="020B0604020202020204" pitchFamily="34" charset="0"/>
              </a:rPr>
              <a:t>Jorgenson ER. The art of teaching music.  Indiana University Press. 2008:215-233</a:t>
            </a:r>
          </a:p>
          <a:p>
            <a:pPr marL="0" indent="0">
              <a:buNone/>
            </a:pPr>
            <a:endParaRPr lang="en-US" sz="1400" dirty="0">
              <a:latin typeface="Calibri" charset="0"/>
            </a:endParaRPr>
          </a:p>
          <a:p>
            <a:pPr marL="0" indent="0">
              <a:buNone/>
            </a:pPr>
            <a:endParaRPr lang="en-US" sz="1800" dirty="0"/>
          </a:p>
        </p:txBody>
      </p:sp>
    </p:spTree>
    <p:extLst>
      <p:ext uri="{BB962C8B-B14F-4D97-AF65-F5344CB8AC3E}">
        <p14:creationId xmlns:p14="http://schemas.microsoft.com/office/powerpoint/2010/main" val="663439283"/>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74754" y="971139"/>
            <a:ext cx="8349521" cy="5594552"/>
          </a:xfrm>
          <a:solidFill>
            <a:srgbClr val="FFFFFF"/>
          </a:solidFill>
        </p:spPr>
        <p:txBody>
          <a:bodyPr>
            <a:normAutofit fontScale="77500" lnSpcReduction="20000"/>
          </a:bodyPr>
          <a:lstStyle/>
          <a:p>
            <a:pPr marL="0" indent="0">
              <a:buNone/>
            </a:pPr>
            <a:r>
              <a:rPr lang="pl-PL" sz="2300" dirty="0" smtClean="0">
                <a:latin typeface="Arial" panose="020B0604020202020204" pitchFamily="34" charset="0"/>
                <a:cs typeface="Arial" panose="020B0604020202020204" pitchFamily="34" charset="0"/>
              </a:rPr>
              <a:t>Jabush </a:t>
            </a:r>
            <a:r>
              <a:rPr lang="pl-PL" sz="2300" dirty="0">
                <a:latin typeface="Arial" panose="020B0604020202020204" pitchFamily="34" charset="0"/>
                <a:cs typeface="Arial" panose="020B0604020202020204" pitchFamily="34" charset="0"/>
              </a:rPr>
              <a:t>HC. </a:t>
            </a:r>
            <a:r>
              <a:rPr lang="en-US" sz="2300" dirty="0">
                <a:latin typeface="Arial" panose="020B0604020202020204" pitchFamily="34" charset="0"/>
                <a:cs typeface="Arial" panose="020B0604020202020204" pitchFamily="34" charset="0"/>
              </a:rPr>
              <a:t>Setting the Stage for Self-Regulated Learning Instruction and Metacognition Instruction in Musical Practice.  </a:t>
            </a:r>
            <a:r>
              <a:rPr lang="pl-PL" sz="2300" dirty="0">
                <a:latin typeface="Arial" panose="020B0604020202020204" pitchFamily="34" charset="0"/>
                <a:cs typeface="Arial" panose="020B0604020202020204" pitchFamily="34" charset="0"/>
              </a:rPr>
              <a:t>Front Psychol. 2016; 7: </a:t>
            </a:r>
            <a:r>
              <a:rPr lang="pl-PL" sz="2300" dirty="0" smtClean="0">
                <a:latin typeface="Arial" panose="020B0604020202020204" pitchFamily="34" charset="0"/>
                <a:cs typeface="Arial" panose="020B0604020202020204" pitchFamily="34" charset="0"/>
              </a:rPr>
              <a:t>1319</a:t>
            </a:r>
            <a:endParaRPr lang="en-US" sz="2300" dirty="0" smtClean="0">
              <a:latin typeface="Arial" panose="020B0604020202020204" pitchFamily="34" charset="0"/>
              <a:cs typeface="Arial" panose="020B0604020202020204" pitchFamily="34" charset="0"/>
            </a:endParaRPr>
          </a:p>
          <a:p>
            <a:pPr marL="0" indent="0">
              <a:buNone/>
            </a:pPr>
            <a:r>
              <a:rPr lang="en-US" sz="2300" dirty="0">
                <a:latin typeface="Arial" panose="020B0604020202020204" pitchFamily="34" charset="0"/>
                <a:cs typeface="Arial" panose="020B0604020202020204" pitchFamily="34" charset="0"/>
              </a:rPr>
              <a:t>Kingsbury, H. 1988. Music, Talent and </a:t>
            </a:r>
            <a:r>
              <a:rPr lang="en-US" sz="2300" dirty="0" smtClean="0">
                <a:latin typeface="Arial" panose="020B0604020202020204" pitchFamily="34" charset="0"/>
                <a:cs typeface="Arial" panose="020B0604020202020204" pitchFamily="34" charset="0"/>
              </a:rPr>
              <a:t>Performance. A </a:t>
            </a:r>
            <a:r>
              <a:rPr lang="en-US" sz="2300" dirty="0">
                <a:latin typeface="Arial" panose="020B0604020202020204" pitchFamily="34" charset="0"/>
                <a:cs typeface="Arial" panose="020B0604020202020204" pitchFamily="34" charset="0"/>
              </a:rPr>
              <a:t>Conservatory Cultural System. </a:t>
            </a:r>
            <a:r>
              <a:rPr lang="en-US" sz="2300" dirty="0" smtClean="0">
                <a:latin typeface="Arial" panose="020B0604020202020204" pitchFamily="34" charset="0"/>
                <a:cs typeface="Arial" panose="020B0604020202020204" pitchFamily="34" charset="0"/>
              </a:rPr>
              <a:t> Philadelphia: Temple </a:t>
            </a:r>
            <a:r>
              <a:rPr lang="en-US" sz="2300" dirty="0">
                <a:latin typeface="Arial" panose="020B0604020202020204" pitchFamily="34" charset="0"/>
                <a:cs typeface="Arial" panose="020B0604020202020204" pitchFamily="34" charset="0"/>
              </a:rPr>
              <a:t>University Press.</a:t>
            </a:r>
            <a:endParaRPr lang="en-US" sz="2300" dirty="0" smtClean="0">
              <a:latin typeface="Arial" panose="020B0604020202020204" pitchFamily="34" charset="0"/>
              <a:cs typeface="Arial" panose="020B0604020202020204" pitchFamily="34" charset="0"/>
            </a:endParaRPr>
          </a:p>
          <a:p>
            <a:pPr marL="0" indent="0">
              <a:buNone/>
            </a:pPr>
            <a:r>
              <a:rPr lang="en-US" sz="2300" dirty="0" smtClean="0">
                <a:latin typeface="Arial" panose="020B0604020202020204" pitchFamily="34" charset="0"/>
                <a:cs typeface="Arial" panose="020B0604020202020204" pitchFamily="34" charset="0"/>
              </a:rPr>
              <a:t>Kolb</a:t>
            </a:r>
            <a:r>
              <a:rPr lang="en-US" sz="2300" dirty="0">
                <a:latin typeface="Arial" panose="020B0604020202020204" pitchFamily="34" charset="0"/>
                <a:cs typeface="Arial" panose="020B0604020202020204" pitchFamily="34" charset="0"/>
              </a:rPr>
              <a:t>, D.A. (1984): Experiential learning: experience as the source of learning and development. Englewood Cliffs, NJ: Prentice Hall</a:t>
            </a:r>
          </a:p>
          <a:p>
            <a:pPr marL="0" indent="0">
              <a:buNone/>
            </a:pPr>
            <a:r>
              <a:rPr lang="en-US" sz="2300" dirty="0">
                <a:latin typeface="Arial" panose="020B0604020202020204" pitchFamily="34" charset="0"/>
                <a:cs typeface="Arial" panose="020B0604020202020204" pitchFamily="34" charset="0"/>
              </a:rPr>
              <a:t>McQueen SA, et al. Examining the barriers to meaningful assessment and feedback in medical training American Journal of Surgery. 2016:211 </a:t>
            </a:r>
            <a:endParaRPr lang="en-US" sz="2300" dirty="0" smtClean="0">
              <a:latin typeface="Arial" panose="020B0604020202020204" pitchFamily="34" charset="0"/>
              <a:cs typeface="Arial" panose="020B0604020202020204" pitchFamily="34" charset="0"/>
            </a:endParaRPr>
          </a:p>
          <a:p>
            <a:pPr marL="0" indent="0">
              <a:buNone/>
            </a:pPr>
            <a:r>
              <a:rPr lang="en-US" sz="2300" b="1" dirty="0" smtClean="0">
                <a:latin typeface="Arial" panose="020B0604020202020204" pitchFamily="34" charset="0"/>
                <a:cs typeface="Arial" panose="020B0604020202020204" pitchFamily="34" charset="0"/>
              </a:rPr>
              <a:t>Reed </a:t>
            </a:r>
            <a:r>
              <a:rPr lang="en-US" sz="2300" b="1" dirty="0">
                <a:latin typeface="Arial" panose="020B0604020202020204" pitchFamily="34" charset="0"/>
                <a:cs typeface="Arial" panose="020B0604020202020204" pitchFamily="34" charset="0"/>
              </a:rPr>
              <a:t>S, et al.  </a:t>
            </a:r>
            <a:r>
              <a:rPr lang="en-US" sz="2300" b="1" dirty="0" smtClean="0">
                <a:latin typeface="Arial" panose="020B0604020202020204" pitchFamily="34" charset="0"/>
                <a:cs typeface="Arial" panose="020B0604020202020204" pitchFamily="34" charset="0"/>
              </a:rPr>
              <a:t>Applying Adult Learning Practices in Medical Education</a:t>
            </a:r>
            <a:r>
              <a:rPr lang="en-US" sz="2300" b="1" dirty="0">
                <a:latin typeface="Arial" panose="020B0604020202020204" pitchFamily="34" charset="0"/>
                <a:cs typeface="Arial" panose="020B0604020202020204" pitchFamily="34" charset="0"/>
              </a:rPr>
              <a:t>. Curr Probl Pediatr </a:t>
            </a:r>
            <a:r>
              <a:rPr lang="en-US" sz="2300" b="1" dirty="0" smtClean="0">
                <a:latin typeface="Arial" panose="020B0604020202020204" pitchFamily="34" charset="0"/>
                <a:cs typeface="Arial" panose="020B0604020202020204" pitchFamily="34" charset="0"/>
              </a:rPr>
              <a:t>Adolescent </a:t>
            </a:r>
            <a:r>
              <a:rPr lang="en-US" sz="2300" b="1" dirty="0">
                <a:latin typeface="Arial" panose="020B0604020202020204" pitchFamily="34" charset="0"/>
                <a:cs typeface="Arial" panose="020B0604020202020204" pitchFamily="34" charset="0"/>
              </a:rPr>
              <a:t>Health Care 2014;44:170-181 </a:t>
            </a:r>
            <a:endParaRPr lang="pl-PL" sz="2300" b="1" dirty="0">
              <a:latin typeface="Arial" panose="020B0604020202020204" pitchFamily="34" charset="0"/>
              <a:cs typeface="Arial" panose="020B0604020202020204" pitchFamily="34" charset="0"/>
            </a:endParaRPr>
          </a:p>
          <a:p>
            <a:pPr marL="0" indent="0">
              <a:buNone/>
            </a:pPr>
            <a:r>
              <a:rPr lang="en-US" sz="2300" b="1" dirty="0">
                <a:latin typeface="Arial" panose="020B0604020202020204" pitchFamily="34" charset="0"/>
                <a:cs typeface="Arial" panose="020B0604020202020204" pitchFamily="34" charset="0"/>
              </a:rPr>
              <a:t>Schumacher DJ, Englander R, Carraccio C. Developing the master learner: applying learning theory to the learner, the teacher, and the learning environment. </a:t>
            </a:r>
            <a:r>
              <a:rPr lang="en-US" sz="2300" b="1" i="1" dirty="0">
                <a:latin typeface="Arial" panose="020B0604020202020204" pitchFamily="34" charset="0"/>
                <a:cs typeface="Arial" panose="020B0604020202020204" pitchFamily="34" charset="0"/>
              </a:rPr>
              <a:t>Acad Med. </a:t>
            </a:r>
            <a:r>
              <a:rPr lang="en-US" sz="2300" b="1" dirty="0">
                <a:latin typeface="Arial" panose="020B0604020202020204" pitchFamily="34" charset="0"/>
                <a:cs typeface="Arial" panose="020B0604020202020204" pitchFamily="34" charset="0"/>
              </a:rPr>
              <a:t>2013 Nov;88(11):1635-45 </a:t>
            </a:r>
            <a:endParaRPr lang="en-US" sz="2300" b="1" dirty="0" smtClean="0">
              <a:latin typeface="Arial" panose="020B0604020202020204" pitchFamily="34" charset="0"/>
              <a:cs typeface="Arial" panose="020B0604020202020204" pitchFamily="34" charset="0"/>
            </a:endParaRPr>
          </a:p>
          <a:p>
            <a:pPr marL="0" indent="0">
              <a:buNone/>
            </a:pPr>
            <a:r>
              <a:rPr lang="en-US" sz="2300" dirty="0">
                <a:latin typeface="Arial" panose="020B0604020202020204" pitchFamily="34" charset="0"/>
                <a:cs typeface="Arial" panose="020B0604020202020204" pitchFamily="34" charset="0"/>
              </a:rPr>
              <a:t>Taylor A.  Participation in a master class: experiences of older amateur pianists.  </a:t>
            </a:r>
            <a:r>
              <a:rPr lang="en-US" sz="2300" i="1" dirty="0">
                <a:latin typeface="Arial" panose="020B0604020202020204" pitchFamily="34" charset="0"/>
                <a:cs typeface="Arial" panose="020B0604020202020204" pitchFamily="34" charset="0"/>
              </a:rPr>
              <a:t>Music Education Research</a:t>
            </a:r>
            <a:r>
              <a:rPr lang="en-US" sz="2300" dirty="0">
                <a:latin typeface="Arial" panose="020B0604020202020204" pitchFamily="34" charset="0"/>
                <a:cs typeface="Arial" panose="020B0604020202020204" pitchFamily="34" charset="0"/>
              </a:rPr>
              <a:t> 2010; 12(2) 199-</a:t>
            </a:r>
            <a:r>
              <a:rPr lang="en-US" sz="2300" dirty="0" smtClean="0">
                <a:latin typeface="Arial" panose="020B0604020202020204" pitchFamily="34" charset="0"/>
                <a:cs typeface="Arial" panose="020B0604020202020204" pitchFamily="34" charset="0"/>
              </a:rPr>
              <a:t>217</a:t>
            </a:r>
          </a:p>
          <a:p>
            <a:pPr marL="0" indent="0">
              <a:buNone/>
            </a:pPr>
            <a:r>
              <a:rPr lang="en-US" sz="2300" dirty="0" smtClean="0">
                <a:latin typeface="Arial" panose="020B0604020202020204" pitchFamily="34" charset="0"/>
                <a:cs typeface="Arial" panose="020B0604020202020204" pitchFamily="34" charset="0"/>
              </a:rPr>
              <a:t>Taylor </a:t>
            </a:r>
            <a:r>
              <a:rPr lang="en-US" sz="2300" dirty="0">
                <a:latin typeface="Arial" panose="020B0604020202020204" pitchFamily="34" charset="0"/>
                <a:cs typeface="Arial" panose="020B0604020202020204" pitchFamily="34" charset="0"/>
              </a:rPr>
              <a:t>DC, Hamdy H. Adult learning theories: implications for learning and teaching in medical education: AMEE Guide No. 83. </a:t>
            </a:r>
            <a:r>
              <a:rPr lang="en-US" sz="2300" i="1" dirty="0">
                <a:latin typeface="Arial" panose="020B0604020202020204" pitchFamily="34" charset="0"/>
                <a:cs typeface="Arial" panose="020B0604020202020204" pitchFamily="34" charset="0"/>
              </a:rPr>
              <a:t>Med Teach. </a:t>
            </a:r>
            <a:r>
              <a:rPr lang="en-US" sz="2300" dirty="0">
                <a:latin typeface="Arial" panose="020B0604020202020204" pitchFamily="34" charset="0"/>
                <a:cs typeface="Arial" panose="020B0604020202020204" pitchFamily="34" charset="0"/>
              </a:rPr>
              <a:t>2013 Nov;35(11):e1561-72 </a:t>
            </a:r>
            <a:endParaRPr lang="en-US" sz="2300" dirty="0" smtClean="0">
              <a:latin typeface="Arial" panose="020B0604020202020204" pitchFamily="34" charset="0"/>
              <a:cs typeface="Arial" panose="020B0604020202020204" pitchFamily="34" charset="0"/>
            </a:endParaRPr>
          </a:p>
          <a:p>
            <a:pPr marL="0" indent="0">
              <a:buNone/>
            </a:pPr>
            <a:r>
              <a:rPr lang="en-US" sz="2300" dirty="0" smtClean="0">
                <a:latin typeface="Arial" panose="020B0604020202020204" pitchFamily="34" charset="0"/>
                <a:cs typeface="Arial" panose="020B0604020202020204" pitchFamily="34" charset="0"/>
              </a:rPr>
              <a:t>Young </a:t>
            </a:r>
            <a:r>
              <a:rPr lang="en-US" sz="2300" dirty="0">
                <a:latin typeface="Arial" panose="020B0604020202020204" pitchFamily="34" charset="0"/>
                <a:cs typeface="Arial" panose="020B0604020202020204" pitchFamily="34" charset="0"/>
              </a:rPr>
              <a:t>JQ, Van Merrienboer J, Durning S, Ten Cate O. Cognitive load theory: implications for medical education: AMEE Guide No. 86. </a:t>
            </a:r>
            <a:r>
              <a:rPr lang="en-US" sz="2300" i="1" dirty="0">
                <a:latin typeface="Arial" panose="020B0604020202020204" pitchFamily="34" charset="0"/>
                <a:cs typeface="Arial" panose="020B0604020202020204" pitchFamily="34" charset="0"/>
              </a:rPr>
              <a:t>Med Teach. </a:t>
            </a:r>
            <a:r>
              <a:rPr lang="en-US" sz="2300" dirty="0">
                <a:latin typeface="Arial" panose="020B0604020202020204" pitchFamily="34" charset="0"/>
                <a:cs typeface="Arial" panose="020B0604020202020204" pitchFamily="34" charset="0"/>
              </a:rPr>
              <a:t>2014 May;36(5):</a:t>
            </a:r>
            <a:r>
              <a:rPr lang="en-US" sz="2300" dirty="0" smtClean="0">
                <a:latin typeface="Arial" panose="020B0604020202020204" pitchFamily="34" charset="0"/>
                <a:cs typeface="Arial" panose="020B0604020202020204" pitchFamily="34" charset="0"/>
              </a:rPr>
              <a:t>371-84</a:t>
            </a:r>
            <a:endParaRPr lang="en-US" sz="2300" dirty="0">
              <a:latin typeface="Arial" panose="020B0604020202020204" pitchFamily="34" charset="0"/>
              <a:cs typeface="Arial" panose="020B0604020202020204" pitchFamily="34" charset="0"/>
            </a:endParaRPr>
          </a:p>
          <a:p>
            <a:pPr marL="0" indent="0">
              <a:buNone/>
            </a:pPr>
            <a:r>
              <a:rPr lang="en-US" sz="2300" dirty="0"/>
              <a:t>https://</a:t>
            </a:r>
            <a:r>
              <a:rPr lang="en-US" sz="2300" dirty="0" err="1"/>
              <a:t>www.youtube.com</a:t>
            </a:r>
            <a:r>
              <a:rPr lang="en-US" sz="2300" dirty="0"/>
              <a:t>/</a:t>
            </a:r>
            <a:r>
              <a:rPr lang="en-US" sz="2300" dirty="0" err="1"/>
              <a:t>watch?v</a:t>
            </a:r>
            <a:r>
              <a:rPr lang="en-US" sz="2300" dirty="0"/>
              <a:t>=n2i6UuCAw0Y</a:t>
            </a:r>
          </a:p>
          <a:p>
            <a:pPr marL="0" indent="0">
              <a:buNone/>
            </a:pPr>
            <a:endParaRPr lang="en-US" dirty="0"/>
          </a:p>
          <a:p>
            <a:pPr marL="0" indent="0">
              <a:buNone/>
            </a:pPr>
            <a:endParaRPr lang="en-US" dirty="0"/>
          </a:p>
        </p:txBody>
      </p:sp>
    </p:spTree>
    <p:extLst>
      <p:ext uri="{BB962C8B-B14F-4D97-AF65-F5344CB8AC3E}">
        <p14:creationId xmlns:p14="http://schemas.microsoft.com/office/powerpoint/2010/main" val="2511512195"/>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973228"/>
            <a:ext cx="8229600" cy="948474"/>
          </a:xfrm>
        </p:spPr>
        <p:txBody>
          <a:bodyPr/>
          <a:lstStyle/>
          <a:p>
            <a:r>
              <a:rPr lang="en-US" dirty="0" smtClean="0"/>
              <a:t>Image Credits</a:t>
            </a:r>
            <a:endParaRPr lang="en-US" dirty="0"/>
          </a:p>
        </p:txBody>
      </p:sp>
      <p:sp>
        <p:nvSpPr>
          <p:cNvPr id="3" name="Content Placeholder 2"/>
          <p:cNvSpPr>
            <a:spLocks noGrp="1"/>
          </p:cNvSpPr>
          <p:nvPr>
            <p:ph idx="1"/>
          </p:nvPr>
        </p:nvSpPr>
        <p:spPr>
          <a:xfrm>
            <a:off x="89909" y="1921702"/>
            <a:ext cx="8900965" cy="4708728"/>
          </a:xfrm>
        </p:spPr>
        <p:txBody>
          <a:bodyPr>
            <a:normAutofit fontScale="62500" lnSpcReduction="20000"/>
          </a:bodyPr>
          <a:lstStyle/>
          <a:p>
            <a:r>
              <a:rPr lang="en-US" dirty="0" smtClean="0"/>
              <a:t>Slide #1: Dvorak Cello Concerto, 1896, Public Domain</a:t>
            </a:r>
          </a:p>
          <a:p>
            <a:r>
              <a:rPr lang="en-US" dirty="0" smtClean="0"/>
              <a:t>Slide # 6: </a:t>
            </a:r>
            <a:r>
              <a:rPr lang="en-US" dirty="0" err="1" smtClean="0"/>
              <a:t>Briceno</a:t>
            </a:r>
            <a:r>
              <a:rPr lang="en-US" dirty="0" smtClean="0"/>
              <a:t> E.  TED Talk.  Accessed 4/2017 at </a:t>
            </a:r>
            <a:r>
              <a:rPr lang="en-US" dirty="0" smtClean="0">
                <a:hlinkClick r:id="rId2"/>
              </a:rPr>
              <a:t>https</a:t>
            </a:r>
            <a:r>
              <a:rPr lang="en-US" dirty="0">
                <a:hlinkClick r:id="rId2"/>
              </a:rPr>
              <a:t>://www.ted.com/</a:t>
            </a:r>
            <a:r>
              <a:rPr lang="en-US" dirty="0" smtClean="0">
                <a:hlinkClick r:id="rId2"/>
              </a:rPr>
              <a:t>talks/eduardo_briceno_how_to_get_better_at_the_things_you_care_about</a:t>
            </a:r>
            <a:endParaRPr lang="en-US" dirty="0" smtClean="0"/>
          </a:p>
          <a:p>
            <a:r>
              <a:rPr lang="en-US" dirty="0" smtClean="0"/>
              <a:t>Slide #10 &amp; 19: Video - </a:t>
            </a:r>
            <a:r>
              <a:rPr lang="en-US" dirty="0" err="1" smtClean="0"/>
              <a:t>Hampson</a:t>
            </a:r>
            <a:r>
              <a:rPr lang="en-US" dirty="0" smtClean="0"/>
              <a:t> T. Master class 2012 with </a:t>
            </a:r>
            <a:r>
              <a:rPr lang="en-US" dirty="0" err="1" smtClean="0"/>
              <a:t>Leela</a:t>
            </a:r>
            <a:r>
              <a:rPr lang="en-US" dirty="0" smtClean="0"/>
              <a:t> </a:t>
            </a:r>
            <a:r>
              <a:rPr lang="en-US" dirty="0" err="1"/>
              <a:t>Subramaniam</a:t>
            </a:r>
            <a:r>
              <a:rPr lang="en-US" dirty="0"/>
              <a:t>, soprano and Sue </a:t>
            </a:r>
            <a:r>
              <a:rPr lang="en-US" dirty="0" err="1"/>
              <a:t>Yeon</a:t>
            </a:r>
            <a:r>
              <a:rPr lang="en-US" dirty="0"/>
              <a:t> Han, pianist</a:t>
            </a:r>
            <a:r>
              <a:rPr lang="en-US" dirty="0" smtClean="0"/>
              <a:t>. Manhattan School of Music. Accessed 4/2017 at </a:t>
            </a:r>
            <a:r>
              <a:rPr lang="en-US" dirty="0" smtClean="0">
                <a:hlinkClick r:id="rId3"/>
              </a:rPr>
              <a:t>https</a:t>
            </a:r>
            <a:r>
              <a:rPr lang="en-US" dirty="0">
                <a:hlinkClick r:id="rId3"/>
              </a:rPr>
              <a:t>://www.youtube.com/watch?v=</a:t>
            </a:r>
            <a:r>
              <a:rPr lang="en-US" dirty="0" smtClean="0">
                <a:hlinkClick r:id="rId3"/>
              </a:rPr>
              <a:t>n2i6UuCAw0Y</a:t>
            </a:r>
            <a:endParaRPr lang="en-US" dirty="0" smtClean="0"/>
          </a:p>
          <a:p>
            <a:r>
              <a:rPr lang="en-US" dirty="0" smtClean="0"/>
              <a:t>Slide #15: </a:t>
            </a:r>
            <a:r>
              <a:rPr lang="en-US" dirty="0"/>
              <a:t>Open Source – J curve, retrieved from Wikipedia, accessed May </a:t>
            </a:r>
            <a:r>
              <a:rPr lang="en-US" dirty="0" smtClean="0"/>
              <a:t>2017</a:t>
            </a:r>
          </a:p>
          <a:p>
            <a:r>
              <a:rPr lang="en-US" dirty="0" smtClean="0"/>
              <a:t>Slide #20: Barber</a:t>
            </a:r>
            <a:r>
              <a:rPr lang="en-US" dirty="0"/>
              <a:t>, David. A musician’s Dictionary. </a:t>
            </a:r>
            <a:r>
              <a:rPr lang="en-US" dirty="0" smtClean="0"/>
              <a:t>P41. 1997 </a:t>
            </a:r>
            <a:r>
              <a:rPr lang="en-US" dirty="0"/>
              <a:t>(humor</a:t>
            </a:r>
            <a:r>
              <a:rPr lang="en-US" dirty="0" smtClean="0"/>
              <a:t>)</a:t>
            </a:r>
          </a:p>
          <a:p>
            <a:pPr marL="0" indent="0">
              <a:buNone/>
            </a:pPr>
            <a:endParaRPr lang="en-US" dirty="0"/>
          </a:p>
          <a:p>
            <a:pPr marL="0" indent="0">
              <a:buNone/>
            </a:pPr>
            <a:r>
              <a:rPr lang="en-US" dirty="0" smtClean="0"/>
              <a:t>(Others as referenced from respective articles)</a:t>
            </a:r>
            <a:endParaRPr lang="en-US" dirty="0"/>
          </a:p>
          <a:p>
            <a:pPr marL="0" indent="0">
              <a:buNone/>
            </a:pPr>
            <a:endParaRPr lang="en-US" sz="2400" dirty="0"/>
          </a:p>
          <a:p>
            <a:endParaRPr lang="en-US" sz="2400" dirty="0" smtClean="0"/>
          </a:p>
          <a:p>
            <a:r>
              <a:rPr lang="en-US" sz="2400" dirty="0" smtClean="0">
                <a:solidFill>
                  <a:schemeClr val="bg2"/>
                </a:solidFill>
              </a:rPr>
              <a:t>n2i6UuCAw0Y</a:t>
            </a:r>
            <a:endParaRPr lang="en-US" sz="2400" dirty="0">
              <a:solidFill>
                <a:schemeClr val="bg2"/>
              </a:solidFill>
            </a:endParaRPr>
          </a:p>
          <a:p>
            <a:endParaRPr lang="en-US" sz="2400" dirty="0" smtClean="0"/>
          </a:p>
          <a:p>
            <a:pPr marL="0" indent="0">
              <a:buNone/>
            </a:pPr>
            <a:endParaRPr lang="en-US" sz="2400" dirty="0" smtClean="0"/>
          </a:p>
          <a:p>
            <a:pPr marL="0" indent="0">
              <a:buNone/>
            </a:pPr>
            <a:endParaRPr lang="en-US" dirty="0"/>
          </a:p>
        </p:txBody>
      </p:sp>
    </p:spTree>
    <p:extLst>
      <p:ext uri="{BB962C8B-B14F-4D97-AF65-F5344CB8AC3E}">
        <p14:creationId xmlns:p14="http://schemas.microsoft.com/office/powerpoint/2010/main" val="194333055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97087"/>
            <a:ext cx="8229600" cy="1350999"/>
          </a:xfrm>
        </p:spPr>
        <p:txBody>
          <a:bodyPr>
            <a:normAutofit fontScale="90000"/>
          </a:bodyPr>
          <a:lstStyle/>
          <a:p>
            <a:r>
              <a:rPr lang="en-US" sz="2800" dirty="0" smtClean="0"/>
              <a:t>Contacts:  (Please email if questions, interest in partnering for future presentations / research)</a:t>
            </a:r>
            <a:endParaRPr lang="en-US" sz="2800" dirty="0"/>
          </a:p>
        </p:txBody>
      </p:sp>
      <p:sp>
        <p:nvSpPr>
          <p:cNvPr id="3" name="Content Placeholder 2"/>
          <p:cNvSpPr>
            <a:spLocks noGrp="1"/>
          </p:cNvSpPr>
          <p:nvPr>
            <p:ph idx="1"/>
          </p:nvPr>
        </p:nvSpPr>
        <p:spPr>
          <a:xfrm>
            <a:off x="457200" y="2012986"/>
            <a:ext cx="8229600" cy="4606901"/>
          </a:xfrm>
        </p:spPr>
        <p:txBody>
          <a:bodyPr>
            <a:normAutofit fontScale="55000" lnSpcReduction="20000"/>
          </a:bodyPr>
          <a:lstStyle/>
          <a:p>
            <a:pPr marL="0" indent="0">
              <a:buNone/>
            </a:pPr>
            <a:r>
              <a:rPr lang="en-US" sz="4300" dirty="0" err="1" smtClean="0"/>
              <a:t>Natascha</a:t>
            </a:r>
            <a:r>
              <a:rPr lang="en-US" sz="4300" dirty="0" smtClean="0"/>
              <a:t> </a:t>
            </a:r>
            <a:r>
              <a:rPr lang="en-US" sz="4300" dirty="0" err="1"/>
              <a:t>Lautenschläger</a:t>
            </a:r>
            <a:r>
              <a:rPr lang="en-US" sz="4300" dirty="0"/>
              <a:t>, MD, MSPH</a:t>
            </a:r>
          </a:p>
          <a:p>
            <a:pPr marL="0" indent="0">
              <a:buNone/>
            </a:pPr>
            <a:r>
              <a:rPr lang="en-US" sz="4300" dirty="0"/>
              <a:t>Assistant Program Director, Hendersonville Family Medicine Residency </a:t>
            </a:r>
            <a:r>
              <a:rPr lang="en-US" sz="4300" dirty="0" smtClean="0"/>
              <a:t>Blue Ridge Health Center, Hendersonville, NC</a:t>
            </a:r>
            <a:endParaRPr lang="en-US" sz="4300" dirty="0"/>
          </a:p>
          <a:p>
            <a:pPr marL="0" indent="0">
              <a:buNone/>
            </a:pPr>
            <a:r>
              <a:rPr lang="en-US" sz="4300" dirty="0"/>
              <a:t>CMIO and Vice Chief of Staff, Pardee Hospital</a:t>
            </a:r>
          </a:p>
          <a:p>
            <a:pPr marL="0" indent="0">
              <a:buNone/>
            </a:pPr>
            <a:r>
              <a:rPr lang="en-US" sz="4300" u="sng" dirty="0">
                <a:hlinkClick r:id="rId2"/>
              </a:rPr>
              <a:t>n</a:t>
            </a:r>
            <a:r>
              <a:rPr lang="en-US" sz="4300" u="sng" dirty="0" smtClean="0">
                <a:hlinkClick r:id="rId2"/>
              </a:rPr>
              <a:t>atascha.lautenschlaeger</a:t>
            </a:r>
            <a:r>
              <a:rPr lang="en-US" sz="4300" u="sng" dirty="0">
                <a:hlinkClick r:id="rId2"/>
              </a:rPr>
              <a:t>@unchealth.unc.edu</a:t>
            </a:r>
            <a:endParaRPr lang="en-US" sz="4300" dirty="0"/>
          </a:p>
          <a:p>
            <a:pPr marL="0" indent="0">
              <a:buNone/>
            </a:pPr>
            <a:r>
              <a:rPr lang="en-US" sz="4300" dirty="0"/>
              <a:t> </a:t>
            </a:r>
          </a:p>
          <a:p>
            <a:pPr marL="0" indent="0">
              <a:buNone/>
            </a:pPr>
            <a:r>
              <a:rPr lang="en-US" sz="4300" dirty="0" err="1"/>
              <a:t>Hayam</a:t>
            </a:r>
            <a:r>
              <a:rPr lang="en-US" sz="4300" dirty="0"/>
              <a:t> Shaker, MD</a:t>
            </a:r>
          </a:p>
          <a:p>
            <a:pPr marL="0" indent="0">
              <a:buNone/>
            </a:pPr>
            <a:r>
              <a:rPr lang="en-US" sz="4300" dirty="0"/>
              <a:t>Faculty and Medical Student Director, Hendersonville Family Medicine </a:t>
            </a:r>
            <a:r>
              <a:rPr lang="en-US" sz="4300" dirty="0" smtClean="0"/>
              <a:t>Residency,  Hendersonville, NC</a:t>
            </a:r>
            <a:endParaRPr lang="en-US" sz="4300" dirty="0"/>
          </a:p>
          <a:p>
            <a:pPr marL="0" indent="0">
              <a:buNone/>
            </a:pPr>
            <a:r>
              <a:rPr lang="en-US" sz="4300" dirty="0"/>
              <a:t>Associate Professor, UNC Chapel Hill School of Medicine</a:t>
            </a:r>
          </a:p>
          <a:p>
            <a:pPr marL="0" indent="0">
              <a:buNone/>
            </a:pPr>
            <a:r>
              <a:rPr lang="en-US" sz="4300" u="sng" dirty="0">
                <a:hlinkClick r:id="rId3"/>
              </a:rPr>
              <a:t>hshaker@brchs.com</a:t>
            </a:r>
            <a:endParaRPr lang="en-US" sz="4300" dirty="0"/>
          </a:p>
          <a:p>
            <a:pPr marL="0" indent="0">
              <a:buNone/>
            </a:pPr>
            <a:r>
              <a:rPr lang="en-US" sz="4300" dirty="0"/>
              <a:t> </a:t>
            </a:r>
            <a:endParaRPr lang="en-US" dirty="0"/>
          </a:p>
        </p:txBody>
      </p:sp>
    </p:spTree>
    <p:extLst>
      <p:ext uri="{BB962C8B-B14F-4D97-AF65-F5344CB8AC3E}">
        <p14:creationId xmlns:p14="http://schemas.microsoft.com/office/powerpoint/2010/main" val="279476922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Extra info</a:t>
            </a:r>
            <a:endParaRPr lang="en-US" dirty="0"/>
          </a:p>
        </p:txBody>
      </p:sp>
      <p:sp>
        <p:nvSpPr>
          <p:cNvPr id="3" name="Content Placeholder 2"/>
          <p:cNvSpPr>
            <a:spLocks noGrp="1"/>
          </p:cNvSpPr>
          <p:nvPr>
            <p:ph idx="1"/>
          </p:nvPr>
        </p:nvSpPr>
        <p:spPr/>
        <p:txBody>
          <a:bodyPr/>
          <a:lstStyle/>
          <a:p>
            <a:pPr marL="0" indent="0">
              <a:buNone/>
            </a:pPr>
            <a:endParaRPr lang="en-US" dirty="0"/>
          </a:p>
        </p:txBody>
      </p:sp>
    </p:spTree>
    <p:extLst>
      <p:ext uri="{BB962C8B-B14F-4D97-AF65-F5344CB8AC3E}">
        <p14:creationId xmlns:p14="http://schemas.microsoft.com/office/powerpoint/2010/main" val="1813640677"/>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Audience</a:t>
            </a:r>
            <a:endParaRPr lang="en-US" dirty="0"/>
          </a:p>
        </p:txBody>
      </p:sp>
      <p:sp>
        <p:nvSpPr>
          <p:cNvPr id="3" name="Content Placeholder 2"/>
          <p:cNvSpPr>
            <a:spLocks noGrp="1"/>
          </p:cNvSpPr>
          <p:nvPr>
            <p:ph idx="1"/>
          </p:nvPr>
        </p:nvSpPr>
        <p:spPr/>
        <p:txBody>
          <a:bodyPr>
            <a:normAutofit fontScale="92500"/>
          </a:bodyPr>
          <a:lstStyle/>
          <a:p>
            <a:r>
              <a:rPr lang="en-US" u="sng" dirty="0">
                <a:latin typeface="Calibri" charset="0"/>
              </a:rPr>
              <a:t>Learning by </a:t>
            </a:r>
            <a:r>
              <a:rPr lang="en-US" u="sng" dirty="0" smtClean="0">
                <a:latin typeface="Calibri" charset="0"/>
              </a:rPr>
              <a:t>observing – development – their own</a:t>
            </a:r>
          </a:p>
          <a:p>
            <a:r>
              <a:rPr lang="en-US" dirty="0" smtClean="0">
                <a:latin typeface="Calibri" charset="0"/>
              </a:rPr>
              <a:t>Learning to assess performance</a:t>
            </a:r>
          </a:p>
          <a:p>
            <a:r>
              <a:rPr lang="en-US" u="sng" dirty="0" smtClean="0">
                <a:latin typeface="Calibri" charset="0"/>
              </a:rPr>
              <a:t>Developing feedback skills</a:t>
            </a:r>
          </a:p>
          <a:p>
            <a:r>
              <a:rPr lang="en-US" dirty="0" smtClean="0">
                <a:latin typeface="Calibri" charset="0"/>
              </a:rPr>
              <a:t>Understanding their own level</a:t>
            </a:r>
          </a:p>
          <a:p>
            <a:r>
              <a:rPr lang="en-US" u="sng" dirty="0" smtClean="0">
                <a:latin typeface="Calibri" charset="0"/>
              </a:rPr>
              <a:t>Exposure new ideas, less resistance</a:t>
            </a:r>
          </a:p>
          <a:p>
            <a:r>
              <a:rPr lang="en-US" dirty="0" smtClean="0">
                <a:latin typeface="Calibri" charset="0"/>
              </a:rPr>
              <a:t>Abstraction – applies to their situation</a:t>
            </a:r>
          </a:p>
          <a:p>
            <a:r>
              <a:rPr lang="en-US" dirty="0" smtClean="0">
                <a:latin typeface="Calibri" charset="0"/>
              </a:rPr>
              <a:t>Co-operative attitudes, modeling, environment</a:t>
            </a:r>
          </a:p>
          <a:p>
            <a:endParaRPr lang="en-US" dirty="0">
              <a:latin typeface="Calibri" charset="0"/>
            </a:endParaRPr>
          </a:p>
          <a:p>
            <a:endParaRPr lang="en-US" dirty="0"/>
          </a:p>
        </p:txBody>
      </p:sp>
      <p:sp>
        <p:nvSpPr>
          <p:cNvPr id="4" name="TextBox 3"/>
          <p:cNvSpPr txBox="1"/>
          <p:nvPr/>
        </p:nvSpPr>
        <p:spPr>
          <a:xfrm>
            <a:off x="6762679" y="6222383"/>
            <a:ext cx="1834499" cy="276999"/>
          </a:xfrm>
          <a:prstGeom prst="rect">
            <a:avLst/>
          </a:prstGeom>
          <a:noFill/>
        </p:spPr>
        <p:txBody>
          <a:bodyPr wrap="square" rtlCol="0">
            <a:spAutoFit/>
          </a:bodyPr>
          <a:lstStyle/>
          <a:p>
            <a:r>
              <a:rPr lang="en-US" sz="1200" i="1" dirty="0" smtClean="0"/>
              <a:t>(</a:t>
            </a:r>
            <a:r>
              <a:rPr lang="en-US" sz="1200" i="1" dirty="0" err="1" smtClean="0"/>
              <a:t>Hanken</a:t>
            </a:r>
            <a:r>
              <a:rPr lang="en-US" sz="1200" i="1" dirty="0" smtClean="0"/>
              <a:t> 2008 / 2012)</a:t>
            </a:r>
            <a:endParaRPr lang="en-US" sz="1200" i="1" dirty="0"/>
          </a:p>
        </p:txBody>
      </p:sp>
    </p:spTree>
    <p:extLst>
      <p:ext uri="{BB962C8B-B14F-4D97-AF65-F5344CB8AC3E}">
        <p14:creationId xmlns:p14="http://schemas.microsoft.com/office/powerpoint/2010/main" val="3456916457"/>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Master / Teacher</a:t>
            </a:r>
            <a:endParaRPr lang="en-US" dirty="0"/>
          </a:p>
        </p:txBody>
      </p:sp>
      <p:sp>
        <p:nvSpPr>
          <p:cNvPr id="3" name="Content Placeholder 2"/>
          <p:cNvSpPr>
            <a:spLocks noGrp="1"/>
          </p:cNvSpPr>
          <p:nvPr>
            <p:ph idx="1"/>
          </p:nvPr>
        </p:nvSpPr>
        <p:spPr/>
        <p:txBody>
          <a:bodyPr>
            <a:normAutofit/>
          </a:bodyPr>
          <a:lstStyle/>
          <a:p>
            <a:r>
              <a:rPr lang="en-US" dirty="0" smtClean="0"/>
              <a:t>Assessments</a:t>
            </a:r>
          </a:p>
          <a:p>
            <a:r>
              <a:rPr lang="en-US" dirty="0" smtClean="0"/>
              <a:t>Devise lesson and adjust </a:t>
            </a:r>
          </a:p>
          <a:p>
            <a:r>
              <a:rPr lang="en-US" dirty="0" smtClean="0"/>
              <a:t>Safe, up-building – focus on performance</a:t>
            </a:r>
          </a:p>
          <a:p>
            <a:r>
              <a:rPr lang="en-US" dirty="0" smtClean="0"/>
              <a:t>Humor</a:t>
            </a:r>
            <a:r>
              <a:rPr lang="en-US" dirty="0"/>
              <a:t> </a:t>
            </a:r>
            <a:r>
              <a:rPr lang="en-US" dirty="0" smtClean="0"/>
              <a:t>/ rapport</a:t>
            </a:r>
          </a:p>
          <a:p>
            <a:r>
              <a:rPr lang="en-US" dirty="0" smtClean="0"/>
              <a:t>Repetition, teaching to all</a:t>
            </a:r>
          </a:p>
          <a:p>
            <a:r>
              <a:rPr lang="en-US" dirty="0" smtClean="0"/>
              <a:t>Protection of performer / Shielding</a:t>
            </a:r>
          </a:p>
        </p:txBody>
      </p:sp>
      <p:sp>
        <p:nvSpPr>
          <p:cNvPr id="4" name="TextBox 3"/>
          <p:cNvSpPr txBox="1"/>
          <p:nvPr/>
        </p:nvSpPr>
        <p:spPr>
          <a:xfrm>
            <a:off x="5865506" y="6444421"/>
            <a:ext cx="3138011" cy="307777"/>
          </a:xfrm>
          <a:prstGeom prst="rect">
            <a:avLst/>
          </a:prstGeom>
          <a:noFill/>
        </p:spPr>
        <p:txBody>
          <a:bodyPr wrap="square" rtlCol="0">
            <a:spAutoFit/>
          </a:bodyPr>
          <a:lstStyle/>
          <a:p>
            <a:r>
              <a:rPr lang="en-US" sz="1400" i="1" dirty="0" smtClean="0"/>
              <a:t>(</a:t>
            </a:r>
            <a:r>
              <a:rPr lang="en-US" sz="1400" i="1" dirty="0" err="1" smtClean="0"/>
              <a:t>Hanken</a:t>
            </a:r>
            <a:r>
              <a:rPr lang="en-US" sz="1400" i="1" dirty="0" smtClean="0"/>
              <a:t> 2008/2012, Taylor 2010)</a:t>
            </a:r>
            <a:endParaRPr lang="en-US" sz="1400" i="1" dirty="0"/>
          </a:p>
        </p:txBody>
      </p:sp>
    </p:spTree>
    <p:extLst>
      <p:ext uri="{BB962C8B-B14F-4D97-AF65-F5344CB8AC3E}">
        <p14:creationId xmlns:p14="http://schemas.microsoft.com/office/powerpoint/2010/main" val="2316454764"/>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92069" y="2529334"/>
            <a:ext cx="8400499" cy="2172982"/>
          </a:xfrm>
        </p:spPr>
        <p:txBody>
          <a:bodyPr/>
          <a:lstStyle/>
          <a:p>
            <a:pPr marL="0" indent="0">
              <a:buNone/>
            </a:pPr>
            <a:r>
              <a:rPr lang="en-US" dirty="0"/>
              <a:t>Please evaluate this presentation using the conference mobile app</a:t>
            </a:r>
            <a:r>
              <a:rPr lang="en-US" dirty="0" smtClean="0"/>
              <a:t>! Simply </a:t>
            </a:r>
            <a:r>
              <a:rPr lang="en-US" dirty="0"/>
              <a:t>click on the "clipboard" icon </a:t>
            </a:r>
            <a:r>
              <a:rPr lang="en-US" dirty="0" smtClean="0"/>
              <a:t>      on </a:t>
            </a:r>
            <a:r>
              <a:rPr lang="en-US" dirty="0"/>
              <a:t>the presentation page.</a:t>
            </a:r>
          </a:p>
        </p:txBody>
      </p:sp>
      <p:pic>
        <p:nvPicPr>
          <p:cNvPr id="2" name="Picture 1" descr="Clipboard.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431871" y="3595625"/>
            <a:ext cx="465083" cy="491989"/>
          </a:xfrm>
          <a:prstGeom prst="rect">
            <a:avLst/>
          </a:prstGeom>
        </p:spPr>
      </p:pic>
    </p:spTree>
    <p:extLst>
      <p:ext uri="{BB962C8B-B14F-4D97-AF65-F5344CB8AC3E}">
        <p14:creationId xmlns:p14="http://schemas.microsoft.com/office/powerpoint/2010/main" val="2147900541"/>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89" name="Title 1"/>
          <p:cNvSpPr>
            <a:spLocks noGrp="1"/>
          </p:cNvSpPr>
          <p:nvPr>
            <p:ph type="title"/>
          </p:nvPr>
        </p:nvSpPr>
        <p:spPr>
          <a:xfrm>
            <a:off x="457200" y="0"/>
            <a:ext cx="8229600" cy="1600200"/>
          </a:xfrm>
          <a:solidFill>
            <a:srgbClr val="FFFFFF"/>
          </a:solidFill>
        </p:spPr>
        <p:txBody>
          <a:bodyPr>
            <a:normAutofit/>
          </a:bodyPr>
          <a:lstStyle/>
          <a:p>
            <a:pPr eaLnBrk="1" hangingPunct="1"/>
            <a:r>
              <a:rPr lang="en-US" sz="3200" u="sng" dirty="0">
                <a:latin typeface="Calibri" charset="0"/>
              </a:rPr>
              <a:t>Medical Teacher Development: Ten experienced medical teachers give input</a:t>
            </a:r>
            <a:r>
              <a:rPr lang="en-US" sz="3000" dirty="0">
                <a:latin typeface="Calibri" charset="0"/>
              </a:rPr>
              <a:t> </a:t>
            </a:r>
          </a:p>
        </p:txBody>
      </p:sp>
      <p:sp>
        <p:nvSpPr>
          <p:cNvPr id="63490" name="Content Placeholder 2"/>
          <p:cNvSpPr>
            <a:spLocks noGrp="1"/>
          </p:cNvSpPr>
          <p:nvPr>
            <p:ph idx="1"/>
          </p:nvPr>
        </p:nvSpPr>
        <p:spPr>
          <a:xfrm>
            <a:off x="457200" y="1960563"/>
            <a:ext cx="8229600" cy="4525962"/>
          </a:xfrm>
        </p:spPr>
        <p:txBody>
          <a:bodyPr/>
          <a:lstStyle/>
          <a:p>
            <a:pPr eaLnBrk="1" hangingPunct="1"/>
            <a:r>
              <a:rPr lang="en-US" dirty="0">
                <a:latin typeface="Calibri" charset="0"/>
              </a:rPr>
              <a:t>Use of feedback, mentors and co-teaching rec by many studies but rarely used.</a:t>
            </a:r>
          </a:p>
          <a:p>
            <a:pPr eaLnBrk="1" hangingPunct="1"/>
            <a:r>
              <a:rPr lang="en-US" dirty="0">
                <a:latin typeface="Calibri" charset="0"/>
              </a:rPr>
              <a:t>Emotional context of teaching</a:t>
            </a:r>
          </a:p>
          <a:p>
            <a:pPr eaLnBrk="1" hangingPunct="1"/>
            <a:r>
              <a:rPr lang="en-US" dirty="0">
                <a:latin typeface="Calibri" charset="0"/>
              </a:rPr>
              <a:t>Medical teaching learned by observing others, understanding, practicing skills</a:t>
            </a:r>
          </a:p>
          <a:p>
            <a:pPr eaLnBrk="1" hangingPunct="1">
              <a:buFont typeface="Arial" charset="0"/>
              <a:buNone/>
            </a:pPr>
            <a:endParaRPr lang="en-US" dirty="0">
              <a:latin typeface="Calibri" charset="0"/>
            </a:endParaRPr>
          </a:p>
          <a:p>
            <a:pPr eaLnBrk="1" hangingPunct="1">
              <a:buFont typeface="Arial" charset="0"/>
              <a:buNone/>
            </a:pPr>
            <a:r>
              <a:rPr lang="ja-JP" altLang="en-US" b="1" i="1" dirty="0">
                <a:solidFill>
                  <a:schemeClr val="accent2"/>
                </a:solidFill>
                <a:latin typeface="Calibri" charset="0"/>
              </a:rPr>
              <a:t> </a:t>
            </a:r>
            <a:r>
              <a:rPr lang="ja-JP" altLang="en-US" b="1" i="1" dirty="0" smtClean="0">
                <a:solidFill>
                  <a:schemeClr val="accent2"/>
                </a:solidFill>
                <a:latin typeface="Calibri" charset="0"/>
              </a:rPr>
              <a:t>“</a:t>
            </a:r>
            <a:r>
              <a:rPr lang="en-US" altLang="ja-JP" b="1" i="1" dirty="0">
                <a:solidFill>
                  <a:schemeClr val="accent2"/>
                </a:solidFill>
                <a:latin typeface="Calibri" charset="0"/>
              </a:rPr>
              <a:t>Medical teachers need time to try out </a:t>
            </a:r>
            <a:r>
              <a:rPr lang="en-US" altLang="ja-JP" b="1" i="1" dirty="0" smtClean="0">
                <a:solidFill>
                  <a:schemeClr val="accent2"/>
                </a:solidFill>
                <a:latin typeface="Calibri" charset="0"/>
              </a:rPr>
              <a:t>new teaching </a:t>
            </a:r>
            <a:r>
              <a:rPr lang="en-US" altLang="ja-JP" b="1" i="1" dirty="0">
                <a:solidFill>
                  <a:schemeClr val="accent2"/>
                </a:solidFill>
                <a:latin typeface="Calibri" charset="0"/>
              </a:rPr>
              <a:t>techniques on the job.</a:t>
            </a:r>
            <a:r>
              <a:rPr lang="ja-JP" altLang="en-US" b="1" i="1" dirty="0">
                <a:solidFill>
                  <a:schemeClr val="accent2"/>
                </a:solidFill>
                <a:latin typeface="Calibri" charset="0"/>
              </a:rPr>
              <a:t>”</a:t>
            </a:r>
            <a:endParaRPr lang="en-US" dirty="0">
              <a:latin typeface="Calibri" charset="0"/>
            </a:endParaRPr>
          </a:p>
        </p:txBody>
      </p:sp>
      <p:sp>
        <p:nvSpPr>
          <p:cNvPr id="63491" name="Footer Placeholder 1"/>
          <p:cNvSpPr txBox="1">
            <a:spLocks noGrp="1"/>
          </p:cNvSpPr>
          <p:nvPr/>
        </p:nvSpPr>
        <p:spPr bwMode="auto">
          <a:xfrm>
            <a:off x="5929754" y="6303962"/>
            <a:ext cx="2895600" cy="3651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eaLnBrk="1" hangingPunct="1"/>
            <a:r>
              <a:rPr lang="en-US" sz="1800" dirty="0" smtClean="0"/>
              <a:t>(</a:t>
            </a:r>
            <a:r>
              <a:rPr lang="en-US" sz="1800" dirty="0" err="1" smtClean="0"/>
              <a:t>Macdugall</a:t>
            </a:r>
            <a:r>
              <a:rPr lang="en-US" sz="1800" dirty="0" smtClean="0"/>
              <a:t> 2005)</a:t>
            </a:r>
            <a:endParaRPr lang="en-US" sz="1800" dirty="0"/>
          </a:p>
        </p:txBody>
      </p:sp>
      <p:pic>
        <p:nvPicPr>
          <p:cNvPr id="6" name="Picture 5"/>
          <p:cNvPicPr>
            <a:picLocks noChangeAspect="1"/>
          </p:cNvPicPr>
          <p:nvPr/>
        </p:nvPicPr>
        <p:blipFill rotWithShape="1">
          <a:blip r:embed="rId3"/>
          <a:srcRect l="21302" t="17593" r="34610" b="12230"/>
          <a:stretch/>
        </p:blipFill>
        <p:spPr>
          <a:xfrm>
            <a:off x="2" y="440388"/>
            <a:ext cx="506996" cy="704782"/>
          </a:xfrm>
          <a:prstGeom prst="rect">
            <a:avLst/>
          </a:prstGeom>
        </p:spPr>
      </p:pic>
    </p:spTree>
    <p:extLst>
      <p:ext uri="{BB962C8B-B14F-4D97-AF65-F5344CB8AC3E}">
        <p14:creationId xmlns:p14="http://schemas.microsoft.com/office/powerpoint/2010/main" val="2833324502"/>
      </p:ext>
    </p:extLst>
  </p:cSld>
  <p:clrMapOvr>
    <a:masterClrMapping/>
  </p:clrMapOvr>
  <p:transition spd="slow" advTm="48867"/>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Title 1"/>
          <p:cNvSpPr>
            <a:spLocks noGrp="1"/>
          </p:cNvSpPr>
          <p:nvPr>
            <p:ph type="title"/>
          </p:nvPr>
        </p:nvSpPr>
        <p:spPr/>
        <p:txBody>
          <a:bodyPr>
            <a:normAutofit/>
          </a:bodyPr>
          <a:lstStyle/>
          <a:p>
            <a:r>
              <a:rPr lang="en-US" sz="3200" dirty="0" smtClean="0">
                <a:latin typeface="Calibri" charset="0"/>
              </a:rPr>
              <a:t>Musicians and Medicine: Learning</a:t>
            </a:r>
            <a:endParaRPr lang="en-US" sz="3200" dirty="0">
              <a:latin typeface="Calibri" charset="0"/>
            </a:endParaRPr>
          </a:p>
        </p:txBody>
      </p:sp>
      <p:sp>
        <p:nvSpPr>
          <p:cNvPr id="23554" name="Content Placeholder 2"/>
          <p:cNvSpPr>
            <a:spLocks noGrp="1"/>
          </p:cNvSpPr>
          <p:nvPr>
            <p:ph idx="1"/>
          </p:nvPr>
        </p:nvSpPr>
        <p:spPr/>
        <p:txBody>
          <a:bodyPr/>
          <a:lstStyle/>
          <a:p>
            <a:r>
              <a:rPr lang="en-US" sz="3600" dirty="0" smtClean="0">
                <a:latin typeface="Calibri" charset="0"/>
              </a:rPr>
              <a:t>Performance to </a:t>
            </a:r>
            <a:r>
              <a:rPr lang="en-US" sz="3600" dirty="0">
                <a:latin typeface="Calibri" charset="0"/>
              </a:rPr>
              <a:t>clinical practice </a:t>
            </a:r>
            <a:endParaRPr lang="en-US" sz="3600" dirty="0" smtClean="0">
              <a:latin typeface="Calibri" charset="0"/>
            </a:endParaRPr>
          </a:p>
          <a:p>
            <a:r>
              <a:rPr lang="en-US" sz="3600" dirty="0" smtClean="0">
                <a:latin typeface="Calibri" charset="0"/>
              </a:rPr>
              <a:t>Pedagogy and core repertoire</a:t>
            </a:r>
          </a:p>
          <a:p>
            <a:r>
              <a:rPr lang="en-US" sz="3600" dirty="0" smtClean="0">
                <a:latin typeface="Calibri" charset="0"/>
              </a:rPr>
              <a:t>Coaching and </a:t>
            </a:r>
            <a:r>
              <a:rPr lang="en-US" sz="3600" dirty="0">
                <a:latin typeface="Calibri" charset="0"/>
              </a:rPr>
              <a:t>experiential </a:t>
            </a:r>
            <a:r>
              <a:rPr lang="en-US" sz="3600" dirty="0" smtClean="0">
                <a:latin typeface="Calibri" charset="0"/>
              </a:rPr>
              <a:t>learning</a:t>
            </a:r>
          </a:p>
          <a:p>
            <a:r>
              <a:rPr lang="en-US" sz="3600" dirty="0" smtClean="0">
                <a:latin typeface="Calibri" charset="0"/>
              </a:rPr>
              <a:t>Self Regulated Learning  </a:t>
            </a:r>
          </a:p>
          <a:p>
            <a:pPr lvl="1"/>
            <a:endParaRPr lang="en-US" dirty="0">
              <a:latin typeface="Calibri" charset="0"/>
            </a:endParaRPr>
          </a:p>
          <a:p>
            <a:endParaRPr lang="en-US" dirty="0">
              <a:latin typeface="Calibri" charset="0"/>
            </a:endParaRPr>
          </a:p>
        </p:txBody>
      </p:sp>
      <p:pic>
        <p:nvPicPr>
          <p:cNvPr id="4" name="Picture 3"/>
          <p:cNvPicPr>
            <a:picLocks noChangeAspect="1"/>
          </p:cNvPicPr>
          <p:nvPr/>
        </p:nvPicPr>
        <p:blipFill rotWithShape="1">
          <a:blip r:embed="rId3"/>
          <a:srcRect l="21302" t="17593" r="34610" b="12230"/>
          <a:stretch/>
        </p:blipFill>
        <p:spPr>
          <a:xfrm>
            <a:off x="8688390" y="110861"/>
            <a:ext cx="371957" cy="517062"/>
          </a:xfrm>
          <a:prstGeom prst="rect">
            <a:avLst/>
          </a:prstGeom>
        </p:spPr>
      </p:pic>
      <p:sp>
        <p:nvSpPr>
          <p:cNvPr id="6" name="TextBox 5"/>
          <p:cNvSpPr txBox="1"/>
          <p:nvPr/>
        </p:nvSpPr>
        <p:spPr>
          <a:xfrm>
            <a:off x="5310554" y="5970898"/>
            <a:ext cx="3563815" cy="307777"/>
          </a:xfrm>
          <a:prstGeom prst="rect">
            <a:avLst/>
          </a:prstGeom>
          <a:noFill/>
        </p:spPr>
        <p:txBody>
          <a:bodyPr wrap="square" rtlCol="0">
            <a:spAutoFit/>
          </a:bodyPr>
          <a:lstStyle/>
          <a:p>
            <a:r>
              <a:rPr lang="en-US" sz="1400" i="1" dirty="0" smtClean="0"/>
              <a:t>(</a:t>
            </a:r>
            <a:r>
              <a:rPr lang="en-US" sz="1400" i="1" dirty="0" err="1" smtClean="0"/>
              <a:t>Bradner</a:t>
            </a:r>
            <a:r>
              <a:rPr lang="en-US" sz="1400" i="1" dirty="0" smtClean="0"/>
              <a:t> 2016</a:t>
            </a:r>
            <a:r>
              <a:rPr lang="en-US" sz="1400" i="1" dirty="0"/>
              <a:t>,</a:t>
            </a:r>
            <a:r>
              <a:rPr lang="en-US" sz="1400" i="1" dirty="0" smtClean="0"/>
              <a:t> Davidoff 2011</a:t>
            </a:r>
            <a:r>
              <a:rPr lang="en-US" sz="1400" i="1" dirty="0"/>
              <a:t>,</a:t>
            </a:r>
            <a:r>
              <a:rPr lang="en-US" sz="1400" i="1" dirty="0" smtClean="0"/>
              <a:t> Ericsson 1993)</a:t>
            </a:r>
            <a:endParaRPr lang="en-US" sz="1400" i="1" dirty="0"/>
          </a:p>
        </p:txBody>
      </p:sp>
    </p:spTree>
    <p:extLst>
      <p:ext uri="{BB962C8B-B14F-4D97-AF65-F5344CB8AC3E}">
        <p14:creationId xmlns:p14="http://schemas.microsoft.com/office/powerpoint/2010/main" val="2834718771"/>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7" name="Title 1"/>
          <p:cNvSpPr>
            <a:spLocks noGrp="1"/>
          </p:cNvSpPr>
          <p:nvPr>
            <p:ph type="title"/>
          </p:nvPr>
        </p:nvSpPr>
        <p:spPr>
          <a:xfrm>
            <a:off x="371817" y="1"/>
            <a:ext cx="8229600" cy="1429788"/>
          </a:xfrm>
          <a:solidFill>
            <a:srgbClr val="FFFFFF"/>
          </a:solidFill>
        </p:spPr>
        <p:txBody>
          <a:bodyPr/>
          <a:lstStyle/>
          <a:p>
            <a:pPr eaLnBrk="1" hangingPunct="1"/>
            <a:r>
              <a:rPr lang="en-US" sz="3200" b="1" u="sng" dirty="0">
                <a:latin typeface="Calibri" charset="0"/>
              </a:rPr>
              <a:t>Become a better clinical teacher: A collaborative peer observation process</a:t>
            </a:r>
            <a:endParaRPr lang="en-US" sz="2400" b="1" dirty="0">
              <a:latin typeface="Calibri" charset="0"/>
            </a:endParaRPr>
          </a:p>
        </p:txBody>
      </p:sp>
      <p:sp>
        <p:nvSpPr>
          <p:cNvPr id="186371" name="Content Placeholder 2"/>
          <p:cNvSpPr>
            <a:spLocks noGrp="1"/>
          </p:cNvSpPr>
          <p:nvPr>
            <p:ph idx="1"/>
          </p:nvPr>
        </p:nvSpPr>
        <p:spPr>
          <a:xfrm>
            <a:off x="457200" y="1417638"/>
            <a:ext cx="8229600" cy="4525962"/>
          </a:xfrm>
        </p:spPr>
        <p:txBody>
          <a:bodyPr>
            <a:normAutofit/>
          </a:bodyPr>
          <a:lstStyle/>
          <a:p>
            <a:pPr eaLnBrk="1" hangingPunct="1">
              <a:lnSpc>
                <a:spcPct val="80000"/>
              </a:lnSpc>
              <a:buFont typeface="Arial" charset="0"/>
              <a:buNone/>
              <a:defRPr/>
            </a:pPr>
            <a:r>
              <a:rPr lang="ja-JP" altLang="en-US" sz="2400" dirty="0">
                <a:latin typeface="Calibri" charset="0"/>
                <a:cs typeface="+mn-cs"/>
              </a:rPr>
              <a:t>“</a:t>
            </a:r>
            <a:r>
              <a:rPr lang="en-US" altLang="ja-JP" sz="2400" dirty="0">
                <a:latin typeface="Calibri" charset="0"/>
                <a:cs typeface="+mn-cs"/>
              </a:rPr>
              <a:t>Co attending</a:t>
            </a:r>
            <a:r>
              <a:rPr lang="ja-JP" altLang="en-US" sz="2400" dirty="0">
                <a:latin typeface="Calibri" charset="0"/>
                <a:cs typeface="+mn-cs"/>
              </a:rPr>
              <a:t>”</a:t>
            </a:r>
            <a:r>
              <a:rPr lang="en-US" altLang="ja-JP" sz="2400" dirty="0">
                <a:latin typeface="Calibri" charset="0"/>
                <a:cs typeface="+mn-cs"/>
              </a:rPr>
              <a:t> to in-</a:t>
            </a:r>
            <a:r>
              <a:rPr lang="en-US" altLang="ja-JP" sz="2400" dirty="0" err="1">
                <a:latin typeface="Calibri" charset="0"/>
                <a:cs typeface="+mn-cs"/>
              </a:rPr>
              <a:t>pt</a:t>
            </a:r>
            <a:r>
              <a:rPr lang="en-US" altLang="ja-JP" sz="2400" dirty="0">
                <a:latin typeface="Calibri" charset="0"/>
                <a:cs typeface="+mn-cs"/>
              </a:rPr>
              <a:t> team who g</a:t>
            </a:r>
            <a:r>
              <a:rPr lang="en-US" sz="2400" dirty="0">
                <a:latin typeface="Calibri" charset="0"/>
                <a:cs typeface="+mn-cs"/>
              </a:rPr>
              <a:t>ives feedback, written comments, observes rounds.</a:t>
            </a:r>
          </a:p>
          <a:p>
            <a:pPr eaLnBrk="1" hangingPunct="1">
              <a:lnSpc>
                <a:spcPct val="80000"/>
              </a:lnSpc>
              <a:buFont typeface="Arial" charset="0"/>
              <a:buNone/>
              <a:defRPr/>
            </a:pPr>
            <a:endParaRPr lang="en-US" sz="2400" dirty="0">
              <a:latin typeface="Calibri" charset="0"/>
              <a:cs typeface="+mn-cs"/>
            </a:endParaRPr>
          </a:p>
          <a:p>
            <a:pPr eaLnBrk="1" hangingPunct="1">
              <a:lnSpc>
                <a:spcPct val="80000"/>
              </a:lnSpc>
              <a:defRPr/>
            </a:pPr>
            <a:r>
              <a:rPr lang="en-US" sz="2400" dirty="0" smtClean="0">
                <a:latin typeface="Calibri" charset="0"/>
                <a:cs typeface="+mn-cs"/>
              </a:rPr>
              <a:t>All </a:t>
            </a:r>
            <a:r>
              <a:rPr lang="en-US" sz="2400" dirty="0">
                <a:latin typeface="Calibri" charset="0"/>
                <a:cs typeface="+mn-cs"/>
              </a:rPr>
              <a:t>had issues with timing and appropriateness of </a:t>
            </a:r>
            <a:r>
              <a:rPr lang="en-US" sz="2400" dirty="0" smtClean="0">
                <a:latin typeface="Calibri" charset="0"/>
                <a:cs typeface="+mn-cs"/>
              </a:rPr>
              <a:t>questions</a:t>
            </a:r>
          </a:p>
          <a:p>
            <a:pPr eaLnBrk="1" hangingPunct="1">
              <a:lnSpc>
                <a:spcPct val="90000"/>
              </a:lnSpc>
            </a:pPr>
            <a:r>
              <a:rPr lang="en-US" sz="2400" dirty="0" smtClean="0">
                <a:latin typeface="Calibri" charset="0"/>
              </a:rPr>
              <a:t>Wards: challenge to think of appropriate question in the moment</a:t>
            </a:r>
          </a:p>
          <a:p>
            <a:pPr eaLnBrk="1" hangingPunct="1">
              <a:lnSpc>
                <a:spcPct val="90000"/>
              </a:lnSpc>
            </a:pPr>
            <a:r>
              <a:rPr lang="en-US" sz="2400" dirty="0" smtClean="0">
                <a:latin typeface="Calibri" charset="0"/>
              </a:rPr>
              <a:t>How to engage different learner levels</a:t>
            </a:r>
          </a:p>
          <a:p>
            <a:pPr eaLnBrk="1" hangingPunct="1">
              <a:lnSpc>
                <a:spcPct val="90000"/>
              </a:lnSpc>
              <a:buNone/>
            </a:pPr>
            <a:endParaRPr lang="en-US" sz="2400" dirty="0" smtClean="0">
              <a:latin typeface="Calibri" charset="0"/>
            </a:endParaRPr>
          </a:p>
          <a:p>
            <a:pPr eaLnBrk="1" hangingPunct="1">
              <a:lnSpc>
                <a:spcPct val="90000"/>
              </a:lnSpc>
            </a:pPr>
            <a:r>
              <a:rPr lang="en-US" sz="2400" dirty="0" smtClean="0">
                <a:latin typeface="Calibri" charset="0"/>
              </a:rPr>
              <a:t>Jr. faculty benefited from both observing and being observed.</a:t>
            </a:r>
          </a:p>
          <a:p>
            <a:pPr eaLnBrk="1" hangingPunct="1">
              <a:lnSpc>
                <a:spcPct val="90000"/>
              </a:lnSpc>
            </a:pPr>
            <a:r>
              <a:rPr lang="en-US" sz="2400" dirty="0" smtClean="0">
                <a:latin typeface="Calibri" charset="0"/>
              </a:rPr>
              <a:t>Sr. teachers also identified new techniques.</a:t>
            </a:r>
          </a:p>
          <a:p>
            <a:pPr eaLnBrk="1" hangingPunct="1">
              <a:lnSpc>
                <a:spcPct val="80000"/>
              </a:lnSpc>
              <a:defRPr/>
            </a:pPr>
            <a:endParaRPr lang="en-US" sz="2400" dirty="0">
              <a:latin typeface="Calibri" charset="0"/>
              <a:cs typeface="+mn-cs"/>
            </a:endParaRPr>
          </a:p>
        </p:txBody>
      </p:sp>
      <p:sp>
        <p:nvSpPr>
          <p:cNvPr id="2" name="Footer Placeholder 1"/>
          <p:cNvSpPr txBox="1">
            <a:spLocks noGrp="1"/>
          </p:cNvSpPr>
          <p:nvPr/>
        </p:nvSpPr>
        <p:spPr>
          <a:xfrm>
            <a:off x="5573037" y="6127751"/>
            <a:ext cx="2895600" cy="365125"/>
          </a:xfrm>
          <a:prstGeom prst="rect">
            <a:avLst/>
          </a:prstGeom>
          <a:noFill/>
        </p:spPr>
        <p:txBody>
          <a:bodyPr/>
          <a:lstStyle/>
          <a:p>
            <a:pPr fontAlgn="auto">
              <a:spcBef>
                <a:spcPts val="0"/>
              </a:spcBef>
              <a:spcAft>
                <a:spcPts val="0"/>
              </a:spcAft>
              <a:defRPr/>
            </a:pPr>
            <a:r>
              <a:rPr lang="en-US" dirty="0" smtClean="0">
                <a:latin typeface="+mn-lt"/>
                <a:ea typeface="+mn-ea"/>
                <a:cs typeface="+mn-cs"/>
              </a:rPr>
              <a:t>(Finn 2011)</a:t>
            </a:r>
            <a:endParaRPr lang="en-US" dirty="0">
              <a:latin typeface="+mn-lt"/>
              <a:ea typeface="+mn-ea"/>
              <a:cs typeface="+mn-cs"/>
            </a:endParaRPr>
          </a:p>
        </p:txBody>
      </p:sp>
      <p:pic>
        <p:nvPicPr>
          <p:cNvPr id="5" name="Picture 4"/>
          <p:cNvPicPr>
            <a:picLocks noChangeAspect="1"/>
          </p:cNvPicPr>
          <p:nvPr/>
        </p:nvPicPr>
        <p:blipFill rotWithShape="1">
          <a:blip r:embed="rId3"/>
          <a:srcRect l="21302" t="17593" r="34610" b="12230"/>
          <a:stretch/>
        </p:blipFill>
        <p:spPr>
          <a:xfrm>
            <a:off x="1" y="450630"/>
            <a:ext cx="664879" cy="924257"/>
          </a:xfrm>
          <a:prstGeom prst="rect">
            <a:avLst/>
          </a:prstGeom>
        </p:spPr>
      </p:pic>
    </p:spTree>
    <p:extLst>
      <p:ext uri="{BB962C8B-B14F-4D97-AF65-F5344CB8AC3E}">
        <p14:creationId xmlns:p14="http://schemas.microsoft.com/office/powerpoint/2010/main" val="642409621"/>
      </p:ext>
    </p:extLst>
  </p:cSld>
  <p:clrMapOvr>
    <a:masterClrMapping/>
  </p:clrMapOvr>
  <p:transition spd="slow" advTm="93191"/>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Title 1"/>
          <p:cNvSpPr>
            <a:spLocks noGrp="1"/>
          </p:cNvSpPr>
          <p:nvPr>
            <p:ph type="title"/>
          </p:nvPr>
        </p:nvSpPr>
        <p:spPr>
          <a:xfrm>
            <a:off x="457200" y="779605"/>
            <a:ext cx="8229600" cy="1187865"/>
          </a:xfrm>
        </p:spPr>
        <p:txBody>
          <a:bodyPr>
            <a:normAutofit/>
          </a:bodyPr>
          <a:lstStyle/>
          <a:p>
            <a:r>
              <a:rPr lang="en-US" sz="3600" dirty="0">
                <a:latin typeface="Calibri" charset="0"/>
              </a:rPr>
              <a:t>What Musicians can teach Doctors</a:t>
            </a:r>
          </a:p>
        </p:txBody>
      </p:sp>
      <p:sp>
        <p:nvSpPr>
          <p:cNvPr id="25602" name="Content Placeholder 2"/>
          <p:cNvSpPr>
            <a:spLocks noGrp="1"/>
          </p:cNvSpPr>
          <p:nvPr>
            <p:ph idx="1"/>
          </p:nvPr>
        </p:nvSpPr>
        <p:spPr>
          <a:xfrm>
            <a:off x="900113" y="1757421"/>
            <a:ext cx="7345363" cy="4548617"/>
          </a:xfrm>
        </p:spPr>
        <p:txBody>
          <a:bodyPr>
            <a:normAutofit/>
          </a:bodyPr>
          <a:lstStyle/>
          <a:p>
            <a:r>
              <a:rPr lang="en-US" sz="3600" dirty="0" smtClean="0">
                <a:latin typeface="+mn-lt"/>
              </a:rPr>
              <a:t>Experience </a:t>
            </a:r>
            <a:r>
              <a:rPr lang="en-US" sz="3600" dirty="0">
                <a:latin typeface="+mn-lt"/>
              </a:rPr>
              <a:t>vs. talent </a:t>
            </a:r>
            <a:endParaRPr lang="en-US" sz="3600" dirty="0" smtClean="0">
              <a:latin typeface="+mn-lt"/>
            </a:endParaRPr>
          </a:p>
          <a:p>
            <a:r>
              <a:rPr lang="en-US" sz="3600" dirty="0" smtClean="0">
                <a:latin typeface="+mn-lt"/>
              </a:rPr>
              <a:t>10K hours</a:t>
            </a:r>
          </a:p>
          <a:p>
            <a:endParaRPr lang="en-US" sz="3600" dirty="0" smtClean="0">
              <a:latin typeface="+mn-lt"/>
            </a:endParaRPr>
          </a:p>
          <a:p>
            <a:pPr>
              <a:defRPr/>
            </a:pPr>
            <a:r>
              <a:rPr lang="en-US" sz="3600" dirty="0">
                <a:latin typeface="+mn-lt"/>
              </a:rPr>
              <a:t>Repertoire, improvising the </a:t>
            </a:r>
            <a:r>
              <a:rPr lang="en-US" sz="3600" dirty="0" smtClean="0">
                <a:latin typeface="+mn-lt"/>
              </a:rPr>
              <a:t>score</a:t>
            </a:r>
            <a:endParaRPr lang="en-US" sz="3600" dirty="0">
              <a:latin typeface="+mn-lt"/>
            </a:endParaRPr>
          </a:p>
          <a:p>
            <a:r>
              <a:rPr lang="en-US" sz="3600" dirty="0">
                <a:latin typeface="+mn-lt"/>
              </a:rPr>
              <a:t>Art; technical skill &amp; musicality</a:t>
            </a:r>
          </a:p>
          <a:p>
            <a:pPr lvl="1"/>
            <a:r>
              <a:rPr lang="en-US" sz="3200" dirty="0">
                <a:latin typeface="+mn-lt"/>
              </a:rPr>
              <a:t>“Science using interpretive activity”</a:t>
            </a:r>
            <a:endParaRPr lang="en-US" dirty="0">
              <a:latin typeface="+mn-lt"/>
            </a:endParaRPr>
          </a:p>
          <a:p>
            <a:endParaRPr lang="en-US" sz="3600" dirty="0">
              <a:latin typeface="+mn-lt"/>
            </a:endParaRPr>
          </a:p>
          <a:p>
            <a:endParaRPr lang="en-US" sz="3600" dirty="0" smtClean="0">
              <a:latin typeface="Calibri" charset="0"/>
            </a:endParaRPr>
          </a:p>
          <a:p>
            <a:pPr lvl="1"/>
            <a:endParaRPr lang="en-US" dirty="0">
              <a:latin typeface="Calibri" charset="0"/>
            </a:endParaRPr>
          </a:p>
          <a:p>
            <a:endParaRPr lang="en-US" dirty="0">
              <a:latin typeface="Calibri" charset="0"/>
            </a:endParaRPr>
          </a:p>
        </p:txBody>
      </p:sp>
      <p:sp>
        <p:nvSpPr>
          <p:cNvPr id="6" name="TextBox 5"/>
          <p:cNvSpPr txBox="1"/>
          <p:nvPr/>
        </p:nvSpPr>
        <p:spPr>
          <a:xfrm>
            <a:off x="5208999" y="6306038"/>
            <a:ext cx="3665370" cy="307777"/>
          </a:xfrm>
          <a:prstGeom prst="rect">
            <a:avLst/>
          </a:prstGeom>
          <a:noFill/>
        </p:spPr>
        <p:txBody>
          <a:bodyPr wrap="square" rtlCol="0">
            <a:spAutoFit/>
          </a:bodyPr>
          <a:lstStyle/>
          <a:p>
            <a:r>
              <a:rPr lang="en-US" sz="1400" i="1" dirty="0" smtClean="0"/>
              <a:t>(Davidoff 2011, Ericsson 1993, Kingsbury 1988)</a:t>
            </a:r>
            <a:endParaRPr lang="en-US" sz="1400" i="1" dirty="0"/>
          </a:p>
        </p:txBody>
      </p:sp>
      <p:pic>
        <p:nvPicPr>
          <p:cNvPr id="7" name="Picture 6"/>
          <p:cNvPicPr>
            <a:picLocks noChangeAspect="1"/>
          </p:cNvPicPr>
          <p:nvPr/>
        </p:nvPicPr>
        <p:blipFill rotWithShape="1">
          <a:blip r:embed="rId3"/>
          <a:srcRect l="21302" t="17593" r="34610" b="12230"/>
          <a:stretch/>
        </p:blipFill>
        <p:spPr>
          <a:xfrm>
            <a:off x="8688390" y="110861"/>
            <a:ext cx="371957" cy="517062"/>
          </a:xfrm>
          <a:prstGeom prst="rect">
            <a:avLst/>
          </a:prstGeom>
        </p:spPr>
      </p:pic>
      <p:pic>
        <p:nvPicPr>
          <p:cNvPr id="8" name="Picture 7"/>
          <p:cNvPicPr>
            <a:picLocks noChangeAspect="1"/>
          </p:cNvPicPr>
          <p:nvPr/>
        </p:nvPicPr>
        <p:blipFill rotWithShape="1">
          <a:blip r:embed="rId3"/>
          <a:srcRect l="21302" t="17593" r="34610" b="12230"/>
          <a:stretch/>
        </p:blipFill>
        <p:spPr>
          <a:xfrm>
            <a:off x="8318725" y="110861"/>
            <a:ext cx="371957" cy="517062"/>
          </a:xfrm>
          <a:prstGeom prst="rect">
            <a:avLst/>
          </a:prstGeom>
        </p:spPr>
      </p:pic>
    </p:spTree>
    <p:extLst>
      <p:ext uri="{BB962C8B-B14F-4D97-AF65-F5344CB8AC3E}">
        <p14:creationId xmlns:p14="http://schemas.microsoft.com/office/powerpoint/2010/main" val="1349126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Master Learner</a:t>
            </a:r>
            <a:endParaRPr lang="en-US" dirty="0"/>
          </a:p>
        </p:txBody>
      </p:sp>
      <p:sp>
        <p:nvSpPr>
          <p:cNvPr id="3" name="Text Placeholder 2"/>
          <p:cNvSpPr>
            <a:spLocks noGrp="1"/>
          </p:cNvSpPr>
          <p:nvPr>
            <p:ph type="body" idx="1"/>
          </p:nvPr>
        </p:nvSpPr>
        <p:spPr/>
        <p:txBody>
          <a:bodyPr/>
          <a:lstStyle/>
          <a:p>
            <a:r>
              <a:rPr lang="en-US" b="1" dirty="0" smtClean="0"/>
              <a:t>Life long learning skill</a:t>
            </a:r>
          </a:p>
          <a:p>
            <a:r>
              <a:rPr lang="en-US" b="1" dirty="0" smtClean="0"/>
              <a:t>Learning Theory</a:t>
            </a:r>
            <a:endParaRPr lang="en-US" b="1" dirty="0"/>
          </a:p>
        </p:txBody>
      </p:sp>
      <p:pic>
        <p:nvPicPr>
          <p:cNvPr id="4" name="Picture 3"/>
          <p:cNvPicPr>
            <a:picLocks noChangeAspect="1"/>
          </p:cNvPicPr>
          <p:nvPr/>
        </p:nvPicPr>
        <p:blipFill rotWithShape="1">
          <a:blip r:embed="rId3"/>
          <a:srcRect l="21302" t="17593" r="34610" b="12230"/>
          <a:stretch/>
        </p:blipFill>
        <p:spPr>
          <a:xfrm>
            <a:off x="8800465" y="0"/>
            <a:ext cx="343535" cy="477552"/>
          </a:xfrm>
          <a:prstGeom prst="rect">
            <a:avLst/>
          </a:prstGeom>
        </p:spPr>
      </p:pic>
    </p:spTree>
    <p:extLst>
      <p:ext uri="{BB962C8B-B14F-4D97-AF65-F5344CB8AC3E}">
        <p14:creationId xmlns:p14="http://schemas.microsoft.com/office/powerpoint/2010/main" val="420538631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25403" y="-139523"/>
            <a:ext cx="7345363" cy="981811"/>
          </a:xfrm>
          <a:solidFill>
            <a:schemeClr val="bg1"/>
          </a:solidFill>
        </p:spPr>
        <p:txBody>
          <a:bodyPr>
            <a:normAutofit/>
          </a:bodyPr>
          <a:lstStyle/>
          <a:p>
            <a:r>
              <a:rPr lang="en-US" sz="4400" dirty="0" smtClean="0"/>
              <a:t>Experiential Learning</a:t>
            </a:r>
            <a:endParaRPr lang="en-US" sz="4400" dirty="0"/>
          </a:p>
        </p:txBody>
      </p:sp>
      <p:sp>
        <p:nvSpPr>
          <p:cNvPr id="3" name="Content Placeholder 2"/>
          <p:cNvSpPr>
            <a:spLocks noGrp="1"/>
          </p:cNvSpPr>
          <p:nvPr>
            <p:ph idx="1"/>
          </p:nvPr>
        </p:nvSpPr>
        <p:spPr/>
        <p:txBody>
          <a:bodyPr>
            <a:normAutofit/>
          </a:bodyPr>
          <a:lstStyle/>
          <a:p>
            <a:pPr marL="742950" indent="-742950">
              <a:buFont typeface="+mj-lt"/>
              <a:buAutoNum type="arabicPeriod"/>
            </a:pPr>
            <a:r>
              <a:rPr lang="en-US" sz="3600" dirty="0" smtClean="0"/>
              <a:t>Concrete Experience abilities</a:t>
            </a:r>
          </a:p>
          <a:p>
            <a:pPr marL="742950" indent="-742950">
              <a:buFont typeface="+mj-lt"/>
              <a:buAutoNum type="arabicPeriod"/>
            </a:pPr>
            <a:r>
              <a:rPr lang="en-US" sz="3600" dirty="0" smtClean="0"/>
              <a:t>Reflective observation (Self)</a:t>
            </a:r>
          </a:p>
          <a:p>
            <a:pPr marL="742950" indent="-742950">
              <a:buFont typeface="+mj-lt"/>
              <a:buAutoNum type="arabicPeriod"/>
            </a:pPr>
            <a:r>
              <a:rPr lang="en-US" sz="3600" dirty="0" smtClean="0"/>
              <a:t>Abstract conceptualization</a:t>
            </a:r>
          </a:p>
          <a:p>
            <a:pPr marL="742950" indent="-742950">
              <a:buFont typeface="+mj-lt"/>
              <a:buAutoNum type="arabicPeriod"/>
            </a:pPr>
            <a:r>
              <a:rPr lang="en-US" sz="3600" dirty="0" smtClean="0"/>
              <a:t>Active experimentation</a:t>
            </a:r>
            <a:endParaRPr lang="en-US" sz="3600" dirty="0"/>
          </a:p>
        </p:txBody>
      </p:sp>
      <p:pic>
        <p:nvPicPr>
          <p:cNvPr id="5" name="Picture 4"/>
          <p:cNvPicPr>
            <a:picLocks noChangeAspect="1"/>
          </p:cNvPicPr>
          <p:nvPr/>
        </p:nvPicPr>
        <p:blipFill rotWithShape="1">
          <a:blip r:embed="rId3"/>
          <a:srcRect b="9611"/>
          <a:stretch/>
        </p:blipFill>
        <p:spPr>
          <a:xfrm>
            <a:off x="0" y="746241"/>
            <a:ext cx="9144000" cy="5900421"/>
          </a:xfrm>
          <a:prstGeom prst="rect">
            <a:avLst/>
          </a:prstGeom>
        </p:spPr>
      </p:pic>
      <p:sp>
        <p:nvSpPr>
          <p:cNvPr id="4" name="TextBox 3"/>
          <p:cNvSpPr txBox="1"/>
          <p:nvPr/>
        </p:nvSpPr>
        <p:spPr>
          <a:xfrm>
            <a:off x="6393803" y="6100270"/>
            <a:ext cx="3337102" cy="369332"/>
          </a:xfrm>
          <a:prstGeom prst="rect">
            <a:avLst/>
          </a:prstGeom>
          <a:noFill/>
        </p:spPr>
        <p:txBody>
          <a:bodyPr wrap="square" rtlCol="0">
            <a:spAutoFit/>
          </a:bodyPr>
          <a:lstStyle/>
          <a:p>
            <a:r>
              <a:rPr lang="en-US" dirty="0" smtClean="0"/>
              <a:t>(Kolb D 1984)</a:t>
            </a:r>
            <a:endParaRPr lang="en-US" dirty="0"/>
          </a:p>
        </p:txBody>
      </p:sp>
      <p:grpSp>
        <p:nvGrpSpPr>
          <p:cNvPr id="6" name="Group 5"/>
          <p:cNvGrpSpPr/>
          <p:nvPr/>
        </p:nvGrpSpPr>
        <p:grpSpPr>
          <a:xfrm>
            <a:off x="137705" y="842288"/>
            <a:ext cx="9006295" cy="5589109"/>
            <a:chOff x="137705" y="1204484"/>
            <a:chExt cx="8823823" cy="5271996"/>
          </a:xfrm>
        </p:grpSpPr>
        <p:pic>
          <p:nvPicPr>
            <p:cNvPr id="7" name="Picture 6"/>
            <p:cNvPicPr>
              <a:picLocks noChangeAspect="1"/>
            </p:cNvPicPr>
            <p:nvPr/>
          </p:nvPicPr>
          <p:blipFill>
            <a:blip r:embed="rId4"/>
            <a:stretch>
              <a:fillRect/>
            </a:stretch>
          </p:blipFill>
          <p:spPr>
            <a:xfrm>
              <a:off x="137705" y="1204484"/>
              <a:ext cx="8823823" cy="5271996"/>
            </a:xfrm>
            <a:prstGeom prst="rect">
              <a:avLst/>
            </a:prstGeom>
          </p:spPr>
        </p:pic>
        <p:sp>
          <p:nvSpPr>
            <p:cNvPr id="8" name="TextBox 7"/>
            <p:cNvSpPr txBox="1"/>
            <p:nvPr/>
          </p:nvSpPr>
          <p:spPr>
            <a:xfrm>
              <a:off x="6196729" y="6065521"/>
              <a:ext cx="2432790" cy="261283"/>
            </a:xfrm>
            <a:prstGeom prst="rect">
              <a:avLst/>
            </a:prstGeom>
            <a:noFill/>
          </p:spPr>
          <p:txBody>
            <a:bodyPr wrap="square" rtlCol="0">
              <a:spAutoFit/>
            </a:bodyPr>
            <a:lstStyle/>
            <a:p>
              <a:r>
                <a:rPr lang="en-US" sz="1200" i="1" dirty="0" err="1" smtClean="0">
                  <a:solidFill>
                    <a:schemeClr val="bg1"/>
                  </a:solidFill>
                </a:rPr>
                <a:t>Briceno</a:t>
              </a:r>
              <a:r>
                <a:rPr lang="en-US" sz="1200" i="1" dirty="0" smtClean="0">
                  <a:solidFill>
                    <a:schemeClr val="bg1"/>
                  </a:solidFill>
                </a:rPr>
                <a:t>, 2010</a:t>
              </a:r>
              <a:endParaRPr lang="en-US" sz="1200" i="1" dirty="0">
                <a:solidFill>
                  <a:schemeClr val="bg1"/>
                </a:solidFill>
              </a:endParaRPr>
            </a:p>
          </p:txBody>
        </p:sp>
      </p:grpSp>
    </p:spTree>
    <p:extLst>
      <p:ext uri="{BB962C8B-B14F-4D97-AF65-F5344CB8AC3E}">
        <p14:creationId xmlns:p14="http://schemas.microsoft.com/office/powerpoint/2010/main" val="16026754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xit" presetSubtype="0" fill="hold" nodeType="clickEffect">
                                  <p:stCondLst>
                                    <p:cond delay="0"/>
                                  </p:stCondLst>
                                  <p:childTnLst>
                                    <p:animEffect transition="out" filter="dissolve">
                                      <p:cBhvr>
                                        <p:cTn id="6" dur="500"/>
                                        <p:tgtEl>
                                          <p:spTgt spid="6"/>
                                        </p:tgtEl>
                                      </p:cBhvr>
                                    </p:animEffect>
                                    <p:set>
                                      <p:cBhvr>
                                        <p:cTn id="7" dur="1" fill="hold">
                                          <p:stCondLst>
                                            <p:cond delay="499"/>
                                          </p:stCondLst>
                                        </p:cTn>
                                        <p:tgtEl>
                                          <p:spTgt spid="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25403" y="-139523"/>
            <a:ext cx="7345363" cy="981811"/>
          </a:xfrm>
          <a:solidFill>
            <a:schemeClr val="bg1"/>
          </a:solidFill>
        </p:spPr>
        <p:txBody>
          <a:bodyPr>
            <a:normAutofit/>
          </a:bodyPr>
          <a:lstStyle/>
          <a:p>
            <a:r>
              <a:rPr lang="en-US" sz="4400" dirty="0" smtClean="0"/>
              <a:t>Experiential Learning</a:t>
            </a:r>
            <a:endParaRPr lang="en-US" sz="4400" dirty="0"/>
          </a:p>
        </p:txBody>
      </p:sp>
      <p:sp>
        <p:nvSpPr>
          <p:cNvPr id="3" name="Content Placeholder 2"/>
          <p:cNvSpPr>
            <a:spLocks noGrp="1"/>
          </p:cNvSpPr>
          <p:nvPr>
            <p:ph idx="1"/>
          </p:nvPr>
        </p:nvSpPr>
        <p:spPr/>
        <p:txBody>
          <a:bodyPr>
            <a:normAutofit/>
          </a:bodyPr>
          <a:lstStyle/>
          <a:p>
            <a:pPr marL="742950" indent="-742950">
              <a:buFont typeface="+mj-lt"/>
              <a:buAutoNum type="arabicPeriod"/>
            </a:pPr>
            <a:r>
              <a:rPr lang="en-US" sz="3600" dirty="0" smtClean="0"/>
              <a:t>Concrete Experience abilities</a:t>
            </a:r>
          </a:p>
          <a:p>
            <a:pPr marL="742950" indent="-742950">
              <a:buFont typeface="+mj-lt"/>
              <a:buAutoNum type="arabicPeriod"/>
            </a:pPr>
            <a:r>
              <a:rPr lang="en-US" sz="3600" dirty="0" smtClean="0"/>
              <a:t>Reflective observation (Self)</a:t>
            </a:r>
          </a:p>
          <a:p>
            <a:pPr marL="742950" indent="-742950">
              <a:buFont typeface="+mj-lt"/>
              <a:buAutoNum type="arabicPeriod"/>
            </a:pPr>
            <a:r>
              <a:rPr lang="en-US" sz="3600" dirty="0" smtClean="0"/>
              <a:t>Abstract conceptualization</a:t>
            </a:r>
          </a:p>
          <a:p>
            <a:pPr marL="742950" indent="-742950">
              <a:buFont typeface="+mj-lt"/>
              <a:buAutoNum type="arabicPeriod"/>
            </a:pPr>
            <a:r>
              <a:rPr lang="en-US" sz="3600" dirty="0" smtClean="0"/>
              <a:t>Active experimentation</a:t>
            </a:r>
            <a:endParaRPr lang="en-US" sz="3600" dirty="0"/>
          </a:p>
        </p:txBody>
      </p:sp>
      <p:pic>
        <p:nvPicPr>
          <p:cNvPr id="5" name="Picture 4"/>
          <p:cNvPicPr>
            <a:picLocks noChangeAspect="1"/>
          </p:cNvPicPr>
          <p:nvPr/>
        </p:nvPicPr>
        <p:blipFill rotWithShape="1">
          <a:blip r:embed="rId3"/>
          <a:srcRect b="9611"/>
          <a:stretch/>
        </p:blipFill>
        <p:spPr>
          <a:xfrm>
            <a:off x="0" y="746241"/>
            <a:ext cx="9144000" cy="5900421"/>
          </a:xfrm>
          <a:prstGeom prst="rect">
            <a:avLst/>
          </a:prstGeom>
        </p:spPr>
      </p:pic>
      <p:sp>
        <p:nvSpPr>
          <p:cNvPr id="4" name="TextBox 3"/>
          <p:cNvSpPr txBox="1"/>
          <p:nvPr/>
        </p:nvSpPr>
        <p:spPr>
          <a:xfrm>
            <a:off x="6393803" y="6100270"/>
            <a:ext cx="3337102" cy="369332"/>
          </a:xfrm>
          <a:prstGeom prst="rect">
            <a:avLst/>
          </a:prstGeom>
          <a:noFill/>
        </p:spPr>
        <p:txBody>
          <a:bodyPr wrap="square" rtlCol="0">
            <a:spAutoFit/>
          </a:bodyPr>
          <a:lstStyle/>
          <a:p>
            <a:r>
              <a:rPr lang="en-US" dirty="0" smtClean="0"/>
              <a:t>(Kolb D 1984)</a:t>
            </a:r>
            <a:endParaRPr lang="en-US" dirty="0"/>
          </a:p>
        </p:txBody>
      </p:sp>
    </p:spTree>
    <p:extLst>
      <p:ext uri="{BB962C8B-B14F-4D97-AF65-F5344CB8AC3E}">
        <p14:creationId xmlns:p14="http://schemas.microsoft.com/office/powerpoint/2010/main" val="228813247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Master Class</a:t>
            </a:r>
            <a:endParaRPr lang="en-US" dirty="0"/>
          </a:p>
        </p:txBody>
      </p:sp>
      <p:sp>
        <p:nvSpPr>
          <p:cNvPr id="3" name="Content Placeholder 2"/>
          <p:cNvSpPr>
            <a:spLocks noGrp="1"/>
          </p:cNvSpPr>
          <p:nvPr>
            <p:ph idx="1"/>
          </p:nvPr>
        </p:nvSpPr>
        <p:spPr/>
        <p:txBody>
          <a:bodyPr>
            <a:normAutofit lnSpcReduction="10000"/>
          </a:bodyPr>
          <a:lstStyle/>
          <a:p>
            <a:pPr marL="0" indent="0">
              <a:buNone/>
            </a:pPr>
            <a:r>
              <a:rPr lang="en-US" sz="3200" dirty="0" smtClean="0"/>
              <a:t>Transforming </a:t>
            </a:r>
            <a:r>
              <a:rPr lang="en-US" dirty="0"/>
              <a:t>e</a:t>
            </a:r>
            <a:r>
              <a:rPr lang="en-US" sz="3200" dirty="0" smtClean="0"/>
              <a:t>xperiential learning theory into practice</a:t>
            </a:r>
          </a:p>
          <a:p>
            <a:pPr marL="0" indent="0">
              <a:buNone/>
            </a:pPr>
            <a:endParaRPr lang="en-US" sz="3200" dirty="0" smtClean="0"/>
          </a:p>
          <a:p>
            <a:pPr marL="0" indent="0">
              <a:buNone/>
            </a:pPr>
            <a:r>
              <a:rPr lang="en-US" sz="3200" dirty="0" smtClean="0"/>
              <a:t>Incorporates:</a:t>
            </a:r>
          </a:p>
          <a:p>
            <a:pPr marL="0" indent="0">
              <a:buNone/>
            </a:pPr>
            <a:r>
              <a:rPr lang="en-US" sz="3200" dirty="0"/>
              <a:t>	</a:t>
            </a:r>
            <a:r>
              <a:rPr lang="en-US" sz="3200" dirty="0" smtClean="0"/>
              <a:t>Social Learning Theory</a:t>
            </a:r>
          </a:p>
          <a:p>
            <a:pPr marL="0" indent="0">
              <a:buNone/>
            </a:pPr>
            <a:r>
              <a:rPr lang="en-US" sz="3200" dirty="0" smtClean="0"/>
              <a:t>	Learning Environment</a:t>
            </a:r>
          </a:p>
          <a:p>
            <a:pPr marL="0" indent="0">
              <a:buNone/>
            </a:pPr>
            <a:r>
              <a:rPr lang="en-US" sz="3200" dirty="0"/>
              <a:t>	</a:t>
            </a:r>
          </a:p>
        </p:txBody>
      </p:sp>
      <p:sp>
        <p:nvSpPr>
          <p:cNvPr id="4" name="Footer Placeholder 8"/>
          <p:cNvSpPr>
            <a:spLocks noGrp="1"/>
          </p:cNvSpPr>
          <p:nvPr>
            <p:ph type="ftr" sz="quarter" idx="11"/>
          </p:nvPr>
        </p:nvSpPr>
        <p:spPr>
          <a:xfrm>
            <a:off x="5948792" y="6472868"/>
            <a:ext cx="3657991" cy="257810"/>
          </a:xfrm>
        </p:spPr>
        <p:txBody>
          <a:bodyPr/>
          <a:lstStyle/>
          <a:p>
            <a:pPr>
              <a:defRPr/>
            </a:pPr>
            <a:r>
              <a:rPr lang="en-US" sz="1200" i="1" dirty="0" smtClean="0">
                <a:solidFill>
                  <a:srgbClr val="000000"/>
                </a:solidFill>
                <a:latin typeface="Calibri" panose="020F0502020204030204" pitchFamily="34" charset="0"/>
              </a:rPr>
              <a:t>(Gottlieb 2017, Schumacher 2013, Reed 2013)</a:t>
            </a:r>
            <a:endParaRPr lang="en-US" sz="1200" i="1" dirty="0">
              <a:solidFill>
                <a:srgbClr val="000000"/>
              </a:solidFill>
              <a:latin typeface="Calibri" panose="020F0502020204030204" pitchFamily="34" charset="0"/>
            </a:endParaRPr>
          </a:p>
        </p:txBody>
      </p:sp>
    </p:spTree>
    <p:extLst>
      <p:ext uri="{BB962C8B-B14F-4D97-AF65-F5344CB8AC3E}">
        <p14:creationId xmlns:p14="http://schemas.microsoft.com/office/powerpoint/2010/main" val="374675843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5" name="Rectangle 2"/>
          <p:cNvSpPr>
            <a:spLocks noGrp="1"/>
          </p:cNvSpPr>
          <p:nvPr>
            <p:ph type="title"/>
          </p:nvPr>
        </p:nvSpPr>
        <p:spPr>
          <a:xfrm>
            <a:off x="369888" y="917575"/>
            <a:ext cx="8229600" cy="1143000"/>
          </a:xfrm>
        </p:spPr>
        <p:txBody>
          <a:bodyPr/>
          <a:lstStyle/>
          <a:p>
            <a:r>
              <a:rPr lang="en-US" sz="5400" dirty="0">
                <a:latin typeface="Calibri" charset="0"/>
              </a:rPr>
              <a:t>Now to the </a:t>
            </a:r>
            <a:r>
              <a:rPr lang="en-US" sz="5400" dirty="0" smtClean="0">
                <a:latin typeface="Calibri" charset="0"/>
              </a:rPr>
              <a:t>Master class</a:t>
            </a:r>
            <a:endParaRPr lang="en-US" sz="5400" dirty="0">
              <a:latin typeface="Calibri" charset="0"/>
            </a:endParaRPr>
          </a:p>
        </p:txBody>
      </p:sp>
      <p:pic>
        <p:nvPicPr>
          <p:cNvPr id="5" name="Picture 4"/>
          <p:cNvPicPr>
            <a:picLocks noChangeAspect="1"/>
          </p:cNvPicPr>
          <p:nvPr/>
        </p:nvPicPr>
        <p:blipFill rotWithShape="1">
          <a:blip r:embed="rId3"/>
          <a:srcRect l="21302" t="17593" r="34610" b="12230"/>
          <a:stretch/>
        </p:blipFill>
        <p:spPr>
          <a:xfrm>
            <a:off x="1" y="440388"/>
            <a:ext cx="664879" cy="924257"/>
          </a:xfrm>
          <a:prstGeom prst="rect">
            <a:avLst/>
          </a:prstGeom>
        </p:spPr>
      </p:pic>
    </p:spTree>
    <p:extLst>
      <p:ext uri="{BB962C8B-B14F-4D97-AF65-F5344CB8AC3E}">
        <p14:creationId xmlns:p14="http://schemas.microsoft.com/office/powerpoint/2010/main" val="1575901157"/>
      </p:ext>
    </p:extLst>
  </p:cSld>
  <p:clrMapOvr>
    <a:masterClrMapping/>
  </p:clrMapOvr>
  <p:transition advTm="14446"/>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TIMING" val="|99.6"/>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2537</TotalTime>
  <Words>6673</Words>
  <Application>Microsoft Office PowerPoint</Application>
  <PresentationFormat>On-screen Show (4:3)</PresentationFormat>
  <Paragraphs>529</Paragraphs>
  <Slides>30</Slides>
  <Notes>24</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30</vt:i4>
      </vt:variant>
    </vt:vector>
  </HeadingPairs>
  <TitlesOfParts>
    <vt:vector size="39" baseType="lpstr">
      <vt:lpstr>GungsuhChe</vt:lpstr>
      <vt:lpstr>ＭＳ Ｐゴシック</vt:lpstr>
      <vt:lpstr>ＭＳ Ｐゴシック</vt:lpstr>
      <vt:lpstr>Arial</vt:lpstr>
      <vt:lpstr>Calibri</vt:lpstr>
      <vt:lpstr>Helvetica</vt:lpstr>
      <vt:lpstr>Lucida Calligraphy</vt:lpstr>
      <vt:lpstr>Wingdings</vt:lpstr>
      <vt:lpstr>Office Theme</vt:lpstr>
      <vt:lpstr>Learning and Teaching Theory </vt:lpstr>
      <vt:lpstr>Objectives</vt:lpstr>
      <vt:lpstr>Musicians and Medicine: Learning</vt:lpstr>
      <vt:lpstr>What Musicians can teach Doctors</vt:lpstr>
      <vt:lpstr>Master Learner</vt:lpstr>
      <vt:lpstr>Experiential Learning</vt:lpstr>
      <vt:lpstr>Experiential Learning</vt:lpstr>
      <vt:lpstr>Master Class</vt:lpstr>
      <vt:lpstr>Now to the Master class</vt:lpstr>
      <vt:lpstr>VIDEO Master class</vt:lpstr>
      <vt:lpstr>Techniques</vt:lpstr>
      <vt:lpstr>Challenging Arena</vt:lpstr>
      <vt:lpstr>Learning Environment</vt:lpstr>
      <vt:lpstr>Overcoming Barriers</vt:lpstr>
      <vt:lpstr>Action: Ride out the J curve</vt:lpstr>
      <vt:lpstr>PowerPoint Presentation</vt:lpstr>
      <vt:lpstr>Summary</vt:lpstr>
      <vt:lpstr>So, How might we master class in medical education?</vt:lpstr>
      <vt:lpstr>VIDEO Master class</vt:lpstr>
      <vt:lpstr>PowerPoint Presentation</vt:lpstr>
      <vt:lpstr>References</vt:lpstr>
      <vt:lpstr>PowerPoint Presentation</vt:lpstr>
      <vt:lpstr>Image Credits</vt:lpstr>
      <vt:lpstr>Contacts:  (Please email if questions, interest in partnering for future presentations / research)</vt:lpstr>
      <vt:lpstr>Extra info</vt:lpstr>
      <vt:lpstr>Audience</vt:lpstr>
      <vt:lpstr>Master / Teacher</vt:lpstr>
      <vt:lpstr>PowerPoint Presentation</vt:lpstr>
      <vt:lpstr>Medical Teacher Development: Ten experienced medical teachers give input </vt:lpstr>
      <vt:lpstr>Become a better clinical teacher: A collaborative peer observation process</vt:lpstr>
    </vt:vector>
  </TitlesOfParts>
  <Company>STFM</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Melissa Abuel</dc:creator>
  <cp:lastModifiedBy>Fraser, Kathryn</cp:lastModifiedBy>
  <cp:revision>70</cp:revision>
  <cp:lastPrinted>2017-05-05T03:50:13Z</cp:lastPrinted>
  <dcterms:created xsi:type="dcterms:W3CDTF">2013-07-17T19:19:39Z</dcterms:created>
  <dcterms:modified xsi:type="dcterms:W3CDTF">2017-06-08T12:56:24Z</dcterms:modified>
</cp:coreProperties>
</file>