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5" r:id="rId6"/>
    <p:sldId id="266" r:id="rId7"/>
    <p:sldId id="267" r:id="rId8"/>
    <p:sldId id="269" r:id="rId9"/>
    <p:sldId id="264" r:id="rId10"/>
    <p:sldId id="260" r:id="rId11"/>
    <p:sldId id="273" r:id="rId12"/>
    <p:sldId id="262" r:id="rId13"/>
    <p:sldId id="263" r:id="rId14"/>
    <p:sldId id="271" r:id="rId15"/>
    <p:sldId id="272" r:id="rId16"/>
    <p:sldId id="296" r:id="rId17"/>
    <p:sldId id="321" r:id="rId18"/>
    <p:sldId id="322" r:id="rId19"/>
    <p:sldId id="274" r:id="rId20"/>
    <p:sldId id="275" r:id="rId21"/>
    <p:sldId id="286" r:id="rId22"/>
    <p:sldId id="291" r:id="rId23"/>
    <p:sldId id="292" r:id="rId24"/>
    <p:sldId id="293" r:id="rId25"/>
    <p:sldId id="294" r:id="rId26"/>
    <p:sldId id="298" r:id="rId27"/>
    <p:sldId id="281" r:id="rId28"/>
    <p:sldId id="282" r:id="rId29"/>
    <p:sldId id="299" r:id="rId30"/>
    <p:sldId id="300" r:id="rId31"/>
    <p:sldId id="301" r:id="rId32"/>
    <p:sldId id="312" r:id="rId33"/>
    <p:sldId id="305" r:id="rId34"/>
    <p:sldId id="306" r:id="rId35"/>
    <p:sldId id="307" r:id="rId36"/>
    <p:sldId id="309" r:id="rId37"/>
    <p:sldId id="310" r:id="rId38"/>
    <p:sldId id="313" r:id="rId39"/>
    <p:sldId id="316" r:id="rId40"/>
    <p:sldId id="320" r:id="rId41"/>
    <p:sldId id="319" r:id="rId42"/>
    <p:sldId id="317" r:id="rId43"/>
    <p:sldId id="323" r:id="rId44"/>
    <p:sldId id="32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87" autoAdjust="0"/>
  </p:normalViewPr>
  <p:slideViewPr>
    <p:cSldViewPr>
      <p:cViewPr varScale="1">
        <p:scale>
          <a:sx n="87" d="100"/>
          <a:sy n="87" d="100"/>
        </p:scale>
        <p:origin x="145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Item #1</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6A72-4104-A52D-05527432AC29}"/>
              </c:ext>
            </c:extLst>
          </c:dPt>
          <c:dPt>
            <c:idx val="2"/>
            <c:invertIfNegative val="0"/>
            <c:bubble3D val="0"/>
            <c:spPr>
              <a:solidFill>
                <a:schemeClr val="accent3"/>
              </a:solidFill>
              <a:ln>
                <a:solidFill>
                  <a:srgbClr val="92D050"/>
                </a:solidFill>
              </a:ln>
              <a:effectLst/>
            </c:spPr>
            <c:extLst xmlns:c16r2="http://schemas.microsoft.com/office/drawing/2015/06/chart">
              <c:ext xmlns:c16="http://schemas.microsoft.com/office/drawing/2014/chart" uri="{C3380CC4-5D6E-409C-BE32-E72D297353CC}">
                <c16:uniqueId val="{00000004-6A72-4104-A52D-05527432AC29}"/>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6A72-4104-A52D-05527432AC29}"/>
              </c:ext>
            </c:extLst>
          </c:dPt>
          <c:cat>
            <c:strRef>
              <c:f>Sheet1!$A$2:$A$5</c:f>
              <c:strCache>
                <c:ptCount val="4"/>
                <c:pt idx="0">
                  <c:v>Resident 4</c:v>
                </c:pt>
                <c:pt idx="1">
                  <c:v>Resident 3</c:v>
                </c:pt>
                <c:pt idx="2">
                  <c:v>Resident 2</c:v>
                </c:pt>
                <c:pt idx="3">
                  <c:v>Resident1</c:v>
                </c:pt>
              </c:strCache>
            </c:strRef>
          </c:cat>
          <c:val>
            <c:numRef>
              <c:f>Sheet1!$B$2:$B$5</c:f>
              <c:numCache>
                <c:formatCode>General</c:formatCode>
                <c:ptCount val="4"/>
                <c:pt idx="0">
                  <c:v>9</c:v>
                </c:pt>
                <c:pt idx="1">
                  <c:v>9</c:v>
                </c:pt>
                <c:pt idx="2">
                  <c:v>8</c:v>
                </c:pt>
                <c:pt idx="3">
                  <c:v>8</c:v>
                </c:pt>
              </c:numCache>
            </c:numRef>
          </c:val>
          <c:extLst xmlns:c16r2="http://schemas.microsoft.com/office/drawing/2015/06/chart">
            <c:ext xmlns:c16="http://schemas.microsoft.com/office/drawing/2014/chart" uri="{C3380CC4-5D6E-409C-BE32-E72D297353CC}">
              <c16:uniqueId val="{00000000-6A72-4104-A52D-05527432AC29}"/>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Resident 4</c:v>
                </c:pt>
                <c:pt idx="1">
                  <c:v>Resident 3</c:v>
                </c:pt>
                <c:pt idx="2">
                  <c:v>Resident 2</c:v>
                </c:pt>
                <c:pt idx="3">
                  <c:v>Resident1</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6A72-4104-A52D-05527432AC29}"/>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Resident 4</c:v>
                </c:pt>
                <c:pt idx="1">
                  <c:v>Resident 3</c:v>
                </c:pt>
                <c:pt idx="2">
                  <c:v>Resident 2</c:v>
                </c:pt>
                <c:pt idx="3">
                  <c:v>Resident1</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6A72-4104-A52D-05527432AC29}"/>
            </c:ext>
          </c:extLst>
        </c:ser>
        <c:dLbls>
          <c:showLegendKey val="0"/>
          <c:showVal val="0"/>
          <c:showCatName val="0"/>
          <c:showSerName val="0"/>
          <c:showPercent val="0"/>
          <c:showBubbleSize val="0"/>
        </c:dLbls>
        <c:gapWidth val="219"/>
        <c:overlap val="-27"/>
        <c:axId val="201231368"/>
        <c:axId val="201231760"/>
      </c:barChart>
      <c:catAx>
        <c:axId val="20123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1760"/>
        <c:crosses val="autoZero"/>
        <c:auto val="1"/>
        <c:lblAlgn val="ctr"/>
        <c:lblOffset val="100"/>
        <c:noMultiLvlLbl val="0"/>
      </c:catAx>
      <c:valAx>
        <c:axId val="20123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1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Item</a:t>
            </a:r>
            <a:r>
              <a:rPr lang="en-US" baseline="0" dirty="0"/>
              <a:t> #2</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E927-4E74-AC12-0DF7DA90E00D}"/>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E927-4E74-AC12-0DF7DA90E00D}"/>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E927-4E74-AC12-0DF7DA90E00D}"/>
              </c:ext>
            </c:extLst>
          </c:dPt>
          <c:cat>
            <c:strRef>
              <c:f>Sheet1!$A$2:$A$5</c:f>
              <c:strCache>
                <c:ptCount val="4"/>
                <c:pt idx="0">
                  <c:v>Resident 4</c:v>
                </c:pt>
                <c:pt idx="1">
                  <c:v>Resident 3</c:v>
                </c:pt>
                <c:pt idx="2">
                  <c:v>Resident 2</c:v>
                </c:pt>
                <c:pt idx="3">
                  <c:v>Resident</c:v>
                </c:pt>
              </c:strCache>
            </c:strRef>
          </c:cat>
          <c:val>
            <c:numRef>
              <c:f>Sheet1!$B$2:$B$5</c:f>
              <c:numCache>
                <c:formatCode>General</c:formatCode>
                <c:ptCount val="4"/>
                <c:pt idx="0">
                  <c:v>9</c:v>
                </c:pt>
                <c:pt idx="1">
                  <c:v>9</c:v>
                </c:pt>
                <c:pt idx="2">
                  <c:v>9</c:v>
                </c:pt>
                <c:pt idx="3">
                  <c:v>7</c:v>
                </c:pt>
              </c:numCache>
            </c:numRef>
          </c:val>
          <c:extLst xmlns:c16r2="http://schemas.microsoft.com/office/drawing/2015/06/chart">
            <c:ext xmlns:c16="http://schemas.microsoft.com/office/drawing/2014/chart" uri="{C3380CC4-5D6E-409C-BE32-E72D297353CC}">
              <c16:uniqueId val="{00000000-E927-4E74-AC12-0DF7DA90E00D}"/>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Resident 4</c:v>
                </c:pt>
                <c:pt idx="1">
                  <c:v>Resident 3</c:v>
                </c:pt>
                <c:pt idx="2">
                  <c:v>Resident 2</c:v>
                </c:pt>
                <c:pt idx="3">
                  <c:v>Resident</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E927-4E74-AC12-0DF7DA90E00D}"/>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Resident 4</c:v>
                </c:pt>
                <c:pt idx="1">
                  <c:v>Resident 3</c:v>
                </c:pt>
                <c:pt idx="2">
                  <c:v>Resident 2</c:v>
                </c:pt>
                <c:pt idx="3">
                  <c:v>Resident</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E927-4E74-AC12-0DF7DA90E00D}"/>
            </c:ext>
          </c:extLst>
        </c:ser>
        <c:dLbls>
          <c:showLegendKey val="0"/>
          <c:showVal val="0"/>
          <c:showCatName val="0"/>
          <c:showSerName val="0"/>
          <c:showPercent val="0"/>
          <c:showBubbleSize val="0"/>
        </c:dLbls>
        <c:gapWidth val="219"/>
        <c:overlap val="-27"/>
        <c:axId val="201232544"/>
        <c:axId val="201232936"/>
      </c:barChart>
      <c:catAx>
        <c:axId val="20123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2936"/>
        <c:crosses val="autoZero"/>
        <c:auto val="1"/>
        <c:lblAlgn val="ctr"/>
        <c:lblOffset val="100"/>
        <c:noMultiLvlLbl val="0"/>
      </c:catAx>
      <c:valAx>
        <c:axId val="201232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2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Item #3</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2B87-4056-AB50-4A54EBE99419}"/>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2B87-4056-AB50-4A54EBE99419}"/>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2B87-4056-AB50-4A54EBE99419}"/>
              </c:ext>
            </c:extLst>
          </c:dPt>
          <c:cat>
            <c:strRef>
              <c:f>Sheet1!$A$2:$A$5</c:f>
              <c:strCache>
                <c:ptCount val="4"/>
                <c:pt idx="0">
                  <c:v>Resident 4</c:v>
                </c:pt>
                <c:pt idx="1">
                  <c:v>Resident 3</c:v>
                </c:pt>
                <c:pt idx="2">
                  <c:v>Resident 2</c:v>
                </c:pt>
                <c:pt idx="3">
                  <c:v>Resident 1</c:v>
                </c:pt>
              </c:strCache>
            </c:strRef>
          </c:cat>
          <c:val>
            <c:numRef>
              <c:f>Sheet1!$B$2:$B$5</c:f>
              <c:numCache>
                <c:formatCode>General</c:formatCode>
                <c:ptCount val="4"/>
                <c:pt idx="0">
                  <c:v>7</c:v>
                </c:pt>
                <c:pt idx="1">
                  <c:v>8</c:v>
                </c:pt>
                <c:pt idx="2">
                  <c:v>8</c:v>
                </c:pt>
                <c:pt idx="3">
                  <c:v>4.5</c:v>
                </c:pt>
              </c:numCache>
            </c:numRef>
          </c:val>
          <c:extLst xmlns:c16r2="http://schemas.microsoft.com/office/drawing/2015/06/chart">
            <c:ext xmlns:c16="http://schemas.microsoft.com/office/drawing/2014/chart" uri="{C3380CC4-5D6E-409C-BE32-E72D297353CC}">
              <c16:uniqueId val="{00000000-2B87-4056-AB50-4A54EBE99419}"/>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Resident 4</c:v>
                </c:pt>
                <c:pt idx="1">
                  <c:v>Resident 3</c:v>
                </c:pt>
                <c:pt idx="2">
                  <c:v>Resident 2</c:v>
                </c:pt>
                <c:pt idx="3">
                  <c:v>Resident 1</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2B87-4056-AB50-4A54EBE99419}"/>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Resident 4</c:v>
                </c:pt>
                <c:pt idx="1">
                  <c:v>Resident 3</c:v>
                </c:pt>
                <c:pt idx="2">
                  <c:v>Resident 2</c:v>
                </c:pt>
                <c:pt idx="3">
                  <c:v>Resident 1</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2B87-4056-AB50-4A54EBE99419}"/>
            </c:ext>
          </c:extLst>
        </c:ser>
        <c:dLbls>
          <c:showLegendKey val="0"/>
          <c:showVal val="0"/>
          <c:showCatName val="0"/>
          <c:showSerName val="0"/>
          <c:showPercent val="0"/>
          <c:showBubbleSize val="0"/>
        </c:dLbls>
        <c:gapWidth val="219"/>
        <c:overlap val="-27"/>
        <c:axId val="201233720"/>
        <c:axId val="201234112"/>
      </c:barChart>
      <c:catAx>
        <c:axId val="20123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4112"/>
        <c:crosses val="autoZero"/>
        <c:auto val="1"/>
        <c:lblAlgn val="ctr"/>
        <c:lblOffset val="100"/>
        <c:noMultiLvlLbl val="0"/>
      </c:catAx>
      <c:valAx>
        <c:axId val="201234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3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Item #4</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4E38-4A0E-9CDE-E4B3B1AB816A}"/>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4E38-4A0E-9CDE-E4B3B1AB816A}"/>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4E38-4A0E-9CDE-E4B3B1AB816A}"/>
              </c:ext>
            </c:extLst>
          </c:dPt>
          <c:cat>
            <c:strRef>
              <c:f>Sheet1!$A$2:$A$5</c:f>
              <c:strCache>
                <c:ptCount val="4"/>
                <c:pt idx="0">
                  <c:v>Resident 4</c:v>
                </c:pt>
                <c:pt idx="1">
                  <c:v>Resident 3</c:v>
                </c:pt>
                <c:pt idx="2">
                  <c:v>Resident 2</c:v>
                </c:pt>
                <c:pt idx="3">
                  <c:v>Resident 1</c:v>
                </c:pt>
              </c:strCache>
            </c:strRef>
          </c:cat>
          <c:val>
            <c:numRef>
              <c:f>Sheet1!$B$2:$B$5</c:f>
              <c:numCache>
                <c:formatCode>General</c:formatCode>
                <c:ptCount val="4"/>
                <c:pt idx="0">
                  <c:v>9</c:v>
                </c:pt>
                <c:pt idx="1">
                  <c:v>8</c:v>
                </c:pt>
                <c:pt idx="2">
                  <c:v>9</c:v>
                </c:pt>
                <c:pt idx="3">
                  <c:v>4.5</c:v>
                </c:pt>
              </c:numCache>
            </c:numRef>
          </c:val>
          <c:extLst xmlns:c16r2="http://schemas.microsoft.com/office/drawing/2015/06/chart">
            <c:ext xmlns:c16="http://schemas.microsoft.com/office/drawing/2014/chart" uri="{C3380CC4-5D6E-409C-BE32-E72D297353CC}">
              <c16:uniqueId val="{00000000-4E38-4A0E-9CDE-E4B3B1AB816A}"/>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Resident 4</c:v>
                </c:pt>
                <c:pt idx="1">
                  <c:v>Resident 3</c:v>
                </c:pt>
                <c:pt idx="2">
                  <c:v>Resident 2</c:v>
                </c:pt>
                <c:pt idx="3">
                  <c:v>Resident 1</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4E38-4A0E-9CDE-E4B3B1AB816A}"/>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Resident 4</c:v>
                </c:pt>
                <c:pt idx="1">
                  <c:v>Resident 3</c:v>
                </c:pt>
                <c:pt idx="2">
                  <c:v>Resident 2</c:v>
                </c:pt>
                <c:pt idx="3">
                  <c:v>Resident 1</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4E38-4A0E-9CDE-E4B3B1AB816A}"/>
            </c:ext>
          </c:extLst>
        </c:ser>
        <c:dLbls>
          <c:showLegendKey val="0"/>
          <c:showVal val="0"/>
          <c:showCatName val="0"/>
          <c:showSerName val="0"/>
          <c:showPercent val="0"/>
          <c:showBubbleSize val="0"/>
        </c:dLbls>
        <c:gapWidth val="219"/>
        <c:overlap val="-27"/>
        <c:axId val="201234896"/>
        <c:axId val="201235288"/>
      </c:barChart>
      <c:catAx>
        <c:axId val="20123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5288"/>
        <c:crosses val="autoZero"/>
        <c:auto val="1"/>
        <c:lblAlgn val="ctr"/>
        <c:lblOffset val="100"/>
        <c:noMultiLvlLbl val="0"/>
      </c:catAx>
      <c:valAx>
        <c:axId val="201235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4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Item# 5</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0043-4032-820B-9092A1BF961A}"/>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0043-4032-820B-9092A1BF961A}"/>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0043-4032-820B-9092A1BF961A}"/>
              </c:ext>
            </c:extLst>
          </c:dPt>
          <c:cat>
            <c:strRef>
              <c:f>Sheet1!$A$2:$A$5</c:f>
              <c:strCache>
                <c:ptCount val="4"/>
                <c:pt idx="0">
                  <c:v>Resident 4</c:v>
                </c:pt>
                <c:pt idx="1">
                  <c:v>Resident 3</c:v>
                </c:pt>
                <c:pt idx="2">
                  <c:v>Resident 2</c:v>
                </c:pt>
                <c:pt idx="3">
                  <c:v>Resident 1</c:v>
                </c:pt>
              </c:strCache>
            </c:strRef>
          </c:cat>
          <c:val>
            <c:numRef>
              <c:f>Sheet1!$B$2:$B$5</c:f>
              <c:numCache>
                <c:formatCode>General</c:formatCode>
                <c:ptCount val="4"/>
                <c:pt idx="0">
                  <c:v>8</c:v>
                </c:pt>
                <c:pt idx="1">
                  <c:v>8</c:v>
                </c:pt>
                <c:pt idx="2">
                  <c:v>9</c:v>
                </c:pt>
                <c:pt idx="3">
                  <c:v>4.5</c:v>
                </c:pt>
              </c:numCache>
            </c:numRef>
          </c:val>
          <c:extLst xmlns:c16r2="http://schemas.microsoft.com/office/drawing/2015/06/chart">
            <c:ext xmlns:c16="http://schemas.microsoft.com/office/drawing/2014/chart" uri="{C3380CC4-5D6E-409C-BE32-E72D297353CC}">
              <c16:uniqueId val="{00000000-0043-4032-820B-9092A1BF961A}"/>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Resident 4</c:v>
                </c:pt>
                <c:pt idx="1">
                  <c:v>Resident 3</c:v>
                </c:pt>
                <c:pt idx="2">
                  <c:v>Resident 2</c:v>
                </c:pt>
                <c:pt idx="3">
                  <c:v>Resident 1</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0043-4032-820B-9092A1BF961A}"/>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Resident 4</c:v>
                </c:pt>
                <c:pt idx="1">
                  <c:v>Resident 3</c:v>
                </c:pt>
                <c:pt idx="2">
                  <c:v>Resident 2</c:v>
                </c:pt>
                <c:pt idx="3">
                  <c:v>Resident 1</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0043-4032-820B-9092A1BF961A}"/>
            </c:ext>
          </c:extLst>
        </c:ser>
        <c:dLbls>
          <c:showLegendKey val="0"/>
          <c:showVal val="0"/>
          <c:showCatName val="0"/>
          <c:showSerName val="0"/>
          <c:showPercent val="0"/>
          <c:showBubbleSize val="0"/>
        </c:dLbls>
        <c:gapWidth val="219"/>
        <c:overlap val="-27"/>
        <c:axId val="201236072"/>
        <c:axId val="201236464"/>
      </c:barChart>
      <c:catAx>
        <c:axId val="20123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6464"/>
        <c:crosses val="autoZero"/>
        <c:auto val="1"/>
        <c:lblAlgn val="ctr"/>
        <c:lblOffset val="100"/>
        <c:noMultiLvlLbl val="0"/>
      </c:catAx>
      <c:valAx>
        <c:axId val="20123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6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Item #6</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10FA-41B6-98AD-89D5C6559393}"/>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10FA-41B6-98AD-89D5C6559393}"/>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10FA-41B6-98AD-89D5C6559393}"/>
              </c:ext>
            </c:extLst>
          </c:dPt>
          <c:cat>
            <c:strRef>
              <c:f>Sheet1!$A$2:$A$5</c:f>
              <c:strCache>
                <c:ptCount val="4"/>
                <c:pt idx="0">
                  <c:v>Resident 4</c:v>
                </c:pt>
                <c:pt idx="1">
                  <c:v>Resident 3</c:v>
                </c:pt>
                <c:pt idx="2">
                  <c:v>Resident 2</c:v>
                </c:pt>
                <c:pt idx="3">
                  <c:v>Resident 1</c:v>
                </c:pt>
              </c:strCache>
            </c:strRef>
          </c:cat>
          <c:val>
            <c:numRef>
              <c:f>Sheet1!$B$2:$B$5</c:f>
              <c:numCache>
                <c:formatCode>General</c:formatCode>
                <c:ptCount val="4"/>
                <c:pt idx="0">
                  <c:v>8</c:v>
                </c:pt>
                <c:pt idx="1">
                  <c:v>7</c:v>
                </c:pt>
                <c:pt idx="2">
                  <c:v>8</c:v>
                </c:pt>
                <c:pt idx="3">
                  <c:v>4.5</c:v>
                </c:pt>
              </c:numCache>
            </c:numRef>
          </c:val>
          <c:extLst xmlns:c16r2="http://schemas.microsoft.com/office/drawing/2015/06/chart">
            <c:ext xmlns:c16="http://schemas.microsoft.com/office/drawing/2014/chart" uri="{C3380CC4-5D6E-409C-BE32-E72D297353CC}">
              <c16:uniqueId val="{00000000-10FA-41B6-98AD-89D5C6559393}"/>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Resident 4</c:v>
                </c:pt>
                <c:pt idx="1">
                  <c:v>Resident 3</c:v>
                </c:pt>
                <c:pt idx="2">
                  <c:v>Resident 2</c:v>
                </c:pt>
                <c:pt idx="3">
                  <c:v>Resident 1</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10FA-41B6-98AD-89D5C6559393}"/>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Resident 4</c:v>
                </c:pt>
                <c:pt idx="1">
                  <c:v>Resident 3</c:v>
                </c:pt>
                <c:pt idx="2">
                  <c:v>Resident 2</c:v>
                </c:pt>
                <c:pt idx="3">
                  <c:v>Resident 1</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10FA-41B6-98AD-89D5C6559393}"/>
            </c:ext>
          </c:extLst>
        </c:ser>
        <c:dLbls>
          <c:showLegendKey val="0"/>
          <c:showVal val="0"/>
          <c:showCatName val="0"/>
          <c:showSerName val="0"/>
          <c:showPercent val="0"/>
          <c:showBubbleSize val="0"/>
        </c:dLbls>
        <c:gapWidth val="219"/>
        <c:overlap val="-27"/>
        <c:axId val="201237248"/>
        <c:axId val="224860816"/>
      </c:barChart>
      <c:catAx>
        <c:axId val="20123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860816"/>
        <c:crosses val="autoZero"/>
        <c:auto val="1"/>
        <c:lblAlgn val="ctr"/>
        <c:lblOffset val="100"/>
        <c:noMultiLvlLbl val="0"/>
      </c:catAx>
      <c:valAx>
        <c:axId val="224860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37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Item #7</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E79E-421A-8727-0BDBD3FB57AB}"/>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4-E79E-421A-8727-0BDBD3FB57AB}"/>
              </c:ext>
            </c:extLst>
          </c:dPt>
          <c:dPt>
            <c:idx val="3"/>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5-E79E-421A-8727-0BDBD3FB57AB}"/>
              </c:ext>
            </c:extLst>
          </c:dPt>
          <c:cat>
            <c:strRef>
              <c:f>Sheet1!$A$2:$A$5</c:f>
              <c:strCache>
                <c:ptCount val="4"/>
                <c:pt idx="0">
                  <c:v>Resident 4</c:v>
                </c:pt>
                <c:pt idx="1">
                  <c:v>Resident 3</c:v>
                </c:pt>
                <c:pt idx="2">
                  <c:v>Resident 2</c:v>
                </c:pt>
                <c:pt idx="3">
                  <c:v>Resident 1</c:v>
                </c:pt>
              </c:strCache>
            </c:strRef>
          </c:cat>
          <c:val>
            <c:numRef>
              <c:f>Sheet1!$B$2:$B$5</c:f>
              <c:numCache>
                <c:formatCode>General</c:formatCode>
                <c:ptCount val="4"/>
                <c:pt idx="0">
                  <c:v>9</c:v>
                </c:pt>
                <c:pt idx="1">
                  <c:v>9</c:v>
                </c:pt>
                <c:pt idx="2">
                  <c:v>9</c:v>
                </c:pt>
                <c:pt idx="3">
                  <c:v>4.5</c:v>
                </c:pt>
              </c:numCache>
            </c:numRef>
          </c:val>
          <c:extLst xmlns:c16r2="http://schemas.microsoft.com/office/drawing/2015/06/chart">
            <c:ext xmlns:c16="http://schemas.microsoft.com/office/drawing/2014/chart" uri="{C3380CC4-5D6E-409C-BE32-E72D297353CC}">
              <c16:uniqueId val="{00000000-E79E-421A-8727-0BDBD3FB57AB}"/>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Resident 4</c:v>
                </c:pt>
                <c:pt idx="1">
                  <c:v>Resident 3</c:v>
                </c:pt>
                <c:pt idx="2">
                  <c:v>Resident 2</c:v>
                </c:pt>
                <c:pt idx="3">
                  <c:v>Resident 1</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E79E-421A-8727-0BDBD3FB57AB}"/>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Resident 4</c:v>
                </c:pt>
                <c:pt idx="1">
                  <c:v>Resident 3</c:v>
                </c:pt>
                <c:pt idx="2">
                  <c:v>Resident 2</c:v>
                </c:pt>
                <c:pt idx="3">
                  <c:v>Resident 1</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E79E-421A-8727-0BDBD3FB57AB}"/>
            </c:ext>
          </c:extLst>
        </c:ser>
        <c:dLbls>
          <c:showLegendKey val="0"/>
          <c:showVal val="0"/>
          <c:showCatName val="0"/>
          <c:showSerName val="0"/>
          <c:showPercent val="0"/>
          <c:showBubbleSize val="0"/>
        </c:dLbls>
        <c:gapWidth val="219"/>
        <c:overlap val="-27"/>
        <c:axId val="224861600"/>
        <c:axId val="224861992"/>
      </c:barChart>
      <c:catAx>
        <c:axId val="22486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861992"/>
        <c:crosses val="autoZero"/>
        <c:auto val="1"/>
        <c:lblAlgn val="ctr"/>
        <c:lblOffset val="100"/>
        <c:noMultiLvlLbl val="0"/>
      </c:catAx>
      <c:valAx>
        <c:axId val="224861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861600"/>
        <c:crosses val="autoZero"/>
        <c:crossBetween val="between"/>
      </c:valAx>
      <c:spPr>
        <a:noFill/>
        <a:ln>
          <a:noFill/>
        </a:ln>
        <a:effectLst/>
      </c:spPr>
    </c:plotArea>
    <c:legend>
      <c:legendPos val="b"/>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90A7C-4FF7-4112-B501-1F104BAC1F0C}"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98B94CCD-C493-451E-8613-58B9769D890D}">
      <dgm:prSet phldrT="[Text]"/>
      <dgm:spPr/>
      <dgm:t>
        <a:bodyPr/>
        <a:lstStyle/>
        <a:p>
          <a:r>
            <a:rPr lang="en-US" dirty="0"/>
            <a:t>Health Coaching</a:t>
          </a:r>
        </a:p>
      </dgm:t>
    </dgm:pt>
    <dgm:pt modelId="{8B3AC9DA-58C4-4DDC-BCFD-200B591CE01A}" type="parTrans" cxnId="{F04B11F5-1AE7-47D0-A1AD-FA65AB91B13F}">
      <dgm:prSet/>
      <dgm:spPr/>
      <dgm:t>
        <a:bodyPr/>
        <a:lstStyle/>
        <a:p>
          <a:endParaRPr lang="en-US"/>
        </a:p>
      </dgm:t>
    </dgm:pt>
    <dgm:pt modelId="{89C7A3AE-FA8E-4A26-9BD4-C2BB997CE922}" type="sibTrans" cxnId="{F04B11F5-1AE7-47D0-A1AD-FA65AB91B13F}">
      <dgm:prSet/>
      <dgm:spPr/>
      <dgm:t>
        <a:bodyPr/>
        <a:lstStyle/>
        <a:p>
          <a:endParaRPr lang="en-US"/>
        </a:p>
      </dgm:t>
    </dgm:pt>
    <dgm:pt modelId="{4BDD1ED1-C2D6-4B54-AB30-27EC7C1D997A}">
      <dgm:prSet phldrT="[Text]"/>
      <dgm:spPr/>
      <dgm:t>
        <a:bodyPr/>
        <a:lstStyle/>
        <a:p>
          <a:r>
            <a:rPr lang="en-US" dirty="0"/>
            <a:t>Primary Care</a:t>
          </a:r>
        </a:p>
      </dgm:t>
    </dgm:pt>
    <dgm:pt modelId="{5111BE6C-5FEA-4B37-9D58-152300B9B6E0}" type="parTrans" cxnId="{96F76A5E-918B-4C92-890D-31608ADCAD40}">
      <dgm:prSet/>
      <dgm:spPr/>
      <dgm:t>
        <a:bodyPr/>
        <a:lstStyle/>
        <a:p>
          <a:endParaRPr lang="en-US"/>
        </a:p>
      </dgm:t>
    </dgm:pt>
    <dgm:pt modelId="{5B92B767-FC2E-411A-8589-7521C3C9F4AC}" type="sibTrans" cxnId="{96F76A5E-918B-4C92-890D-31608ADCAD40}">
      <dgm:prSet/>
      <dgm:spPr/>
      <dgm:t>
        <a:bodyPr/>
        <a:lstStyle/>
        <a:p>
          <a:endParaRPr lang="en-US"/>
        </a:p>
      </dgm:t>
    </dgm:pt>
    <dgm:pt modelId="{93132CCC-60C7-45E5-B12E-3282F7C7CC43}">
      <dgm:prSet phldrT="[Text]"/>
      <dgm:spPr/>
      <dgm:t>
        <a:bodyPr/>
        <a:lstStyle/>
        <a:p>
          <a:r>
            <a:rPr lang="en-US" dirty="0"/>
            <a:t>Care Coordination</a:t>
          </a:r>
        </a:p>
      </dgm:t>
    </dgm:pt>
    <dgm:pt modelId="{12E56744-A3EC-4ACC-810E-D4CC68E78447}" type="parTrans" cxnId="{AE1A0BDE-A922-411F-BF46-40A160CF4C0C}">
      <dgm:prSet/>
      <dgm:spPr/>
      <dgm:t>
        <a:bodyPr/>
        <a:lstStyle/>
        <a:p>
          <a:endParaRPr lang="en-US"/>
        </a:p>
      </dgm:t>
    </dgm:pt>
    <dgm:pt modelId="{CDE298B3-CEE2-4891-B1A0-5A01E0D46CE5}" type="sibTrans" cxnId="{AE1A0BDE-A922-411F-BF46-40A160CF4C0C}">
      <dgm:prSet/>
      <dgm:spPr/>
      <dgm:t>
        <a:bodyPr/>
        <a:lstStyle/>
        <a:p>
          <a:endParaRPr lang="en-US"/>
        </a:p>
      </dgm:t>
    </dgm:pt>
    <dgm:pt modelId="{03398A48-F472-4CDF-8861-CFE0D4BD9DF1}">
      <dgm:prSet phldrT="[Text]"/>
      <dgm:spPr/>
      <dgm:t>
        <a:bodyPr/>
        <a:lstStyle/>
        <a:p>
          <a:r>
            <a:rPr lang="en-US" dirty="0"/>
            <a:t>Behavioral Health</a:t>
          </a:r>
        </a:p>
      </dgm:t>
    </dgm:pt>
    <dgm:pt modelId="{F28573B3-0E68-45FD-A115-28E7A07D7F1B}" type="parTrans" cxnId="{29D8150B-8A45-446C-BE93-0CF2A256CF70}">
      <dgm:prSet/>
      <dgm:spPr/>
      <dgm:t>
        <a:bodyPr/>
        <a:lstStyle/>
        <a:p>
          <a:endParaRPr lang="en-US"/>
        </a:p>
      </dgm:t>
    </dgm:pt>
    <dgm:pt modelId="{910D0180-E44F-4FB7-B0F1-4C69731CADE0}" type="sibTrans" cxnId="{29D8150B-8A45-446C-BE93-0CF2A256CF70}">
      <dgm:prSet/>
      <dgm:spPr/>
      <dgm:t>
        <a:bodyPr/>
        <a:lstStyle/>
        <a:p>
          <a:endParaRPr lang="en-US"/>
        </a:p>
      </dgm:t>
    </dgm:pt>
    <dgm:pt modelId="{2934C603-678E-40FF-8614-22268AAF1A38}" type="pres">
      <dgm:prSet presAssocID="{CCC90A7C-4FF7-4112-B501-1F104BAC1F0C}" presName="cycleMatrixDiagram" presStyleCnt="0">
        <dgm:presLayoutVars>
          <dgm:chMax val="1"/>
          <dgm:dir/>
          <dgm:animLvl val="lvl"/>
          <dgm:resizeHandles val="exact"/>
        </dgm:presLayoutVars>
      </dgm:prSet>
      <dgm:spPr/>
      <dgm:t>
        <a:bodyPr/>
        <a:lstStyle/>
        <a:p>
          <a:endParaRPr lang="en-US"/>
        </a:p>
      </dgm:t>
    </dgm:pt>
    <dgm:pt modelId="{086EC5A4-5487-49D2-A754-71B4FF1774DC}" type="pres">
      <dgm:prSet presAssocID="{CCC90A7C-4FF7-4112-B501-1F104BAC1F0C}" presName="children" presStyleCnt="0"/>
      <dgm:spPr/>
    </dgm:pt>
    <dgm:pt modelId="{CFFE8CBE-4A04-4A31-B7AF-BF5B3424B0D9}" type="pres">
      <dgm:prSet presAssocID="{CCC90A7C-4FF7-4112-B501-1F104BAC1F0C}" presName="childPlaceholder" presStyleCnt="0"/>
      <dgm:spPr/>
    </dgm:pt>
    <dgm:pt modelId="{04E1064A-6F27-494F-A421-85B971A79A0D}" type="pres">
      <dgm:prSet presAssocID="{CCC90A7C-4FF7-4112-B501-1F104BAC1F0C}" presName="circle" presStyleCnt="0"/>
      <dgm:spPr/>
    </dgm:pt>
    <dgm:pt modelId="{FDE5DA1E-1E55-4A4E-AE60-C08E282B2CB9}" type="pres">
      <dgm:prSet presAssocID="{CCC90A7C-4FF7-4112-B501-1F104BAC1F0C}" presName="quadrant1" presStyleLbl="node1" presStyleIdx="0" presStyleCnt="4">
        <dgm:presLayoutVars>
          <dgm:chMax val="1"/>
          <dgm:bulletEnabled val="1"/>
        </dgm:presLayoutVars>
      </dgm:prSet>
      <dgm:spPr/>
      <dgm:t>
        <a:bodyPr/>
        <a:lstStyle/>
        <a:p>
          <a:endParaRPr lang="en-US"/>
        </a:p>
      </dgm:t>
    </dgm:pt>
    <dgm:pt modelId="{4FE635D9-4E7C-4F3A-AAD0-1E9028E24BC8}" type="pres">
      <dgm:prSet presAssocID="{CCC90A7C-4FF7-4112-B501-1F104BAC1F0C}" presName="quadrant2" presStyleLbl="node1" presStyleIdx="1" presStyleCnt="4" custLinFactNeighborX="-2309" custLinFactNeighborY="-1260">
        <dgm:presLayoutVars>
          <dgm:chMax val="1"/>
          <dgm:bulletEnabled val="1"/>
        </dgm:presLayoutVars>
      </dgm:prSet>
      <dgm:spPr/>
      <dgm:t>
        <a:bodyPr/>
        <a:lstStyle/>
        <a:p>
          <a:endParaRPr lang="en-US"/>
        </a:p>
      </dgm:t>
    </dgm:pt>
    <dgm:pt modelId="{1DAEED73-851C-4BF0-9CC2-6A08A445803D}" type="pres">
      <dgm:prSet presAssocID="{CCC90A7C-4FF7-4112-B501-1F104BAC1F0C}" presName="quadrant3" presStyleLbl="node1" presStyleIdx="2" presStyleCnt="4">
        <dgm:presLayoutVars>
          <dgm:chMax val="1"/>
          <dgm:bulletEnabled val="1"/>
        </dgm:presLayoutVars>
      </dgm:prSet>
      <dgm:spPr/>
      <dgm:t>
        <a:bodyPr/>
        <a:lstStyle/>
        <a:p>
          <a:endParaRPr lang="en-US"/>
        </a:p>
      </dgm:t>
    </dgm:pt>
    <dgm:pt modelId="{B7292B50-33CD-434F-ACD9-3DE17DB785A0}" type="pres">
      <dgm:prSet presAssocID="{CCC90A7C-4FF7-4112-B501-1F104BAC1F0C}" presName="quadrant4" presStyleLbl="node1" presStyleIdx="3" presStyleCnt="4">
        <dgm:presLayoutVars>
          <dgm:chMax val="1"/>
          <dgm:bulletEnabled val="1"/>
        </dgm:presLayoutVars>
      </dgm:prSet>
      <dgm:spPr/>
      <dgm:t>
        <a:bodyPr/>
        <a:lstStyle/>
        <a:p>
          <a:endParaRPr lang="en-US"/>
        </a:p>
      </dgm:t>
    </dgm:pt>
    <dgm:pt modelId="{ACDC94CE-CFEF-4CAC-B90C-4B3DCEE81091}" type="pres">
      <dgm:prSet presAssocID="{CCC90A7C-4FF7-4112-B501-1F104BAC1F0C}" presName="quadrantPlaceholder" presStyleCnt="0"/>
      <dgm:spPr/>
    </dgm:pt>
    <dgm:pt modelId="{D81138E5-70C5-45B8-8B37-0D07D30A7853}" type="pres">
      <dgm:prSet presAssocID="{CCC90A7C-4FF7-4112-B501-1F104BAC1F0C}" presName="center1" presStyleLbl="fgShp" presStyleIdx="0" presStyleCnt="2"/>
      <dgm:spPr/>
    </dgm:pt>
    <dgm:pt modelId="{2C1ABE26-E642-40D0-AD61-B10673F07B72}" type="pres">
      <dgm:prSet presAssocID="{CCC90A7C-4FF7-4112-B501-1F104BAC1F0C}" presName="center2" presStyleLbl="fgShp" presStyleIdx="1" presStyleCnt="2"/>
      <dgm:spPr/>
    </dgm:pt>
  </dgm:ptLst>
  <dgm:cxnLst>
    <dgm:cxn modelId="{9C38F0D7-E370-4793-BC37-A59DF61DF72B}" type="presOf" srcId="{03398A48-F472-4CDF-8861-CFE0D4BD9DF1}" destId="{B7292B50-33CD-434F-ACD9-3DE17DB785A0}" srcOrd="0" destOrd="0" presId="urn:microsoft.com/office/officeart/2005/8/layout/cycle4"/>
    <dgm:cxn modelId="{4C97E5D4-96C0-493B-A277-1510C61B4134}" type="presOf" srcId="{4BDD1ED1-C2D6-4B54-AB30-27EC7C1D997A}" destId="{4FE635D9-4E7C-4F3A-AAD0-1E9028E24BC8}" srcOrd="0" destOrd="0" presId="urn:microsoft.com/office/officeart/2005/8/layout/cycle4"/>
    <dgm:cxn modelId="{F04B11F5-1AE7-47D0-A1AD-FA65AB91B13F}" srcId="{CCC90A7C-4FF7-4112-B501-1F104BAC1F0C}" destId="{98B94CCD-C493-451E-8613-58B9769D890D}" srcOrd="0" destOrd="0" parTransId="{8B3AC9DA-58C4-4DDC-BCFD-200B591CE01A}" sibTransId="{89C7A3AE-FA8E-4A26-9BD4-C2BB997CE922}"/>
    <dgm:cxn modelId="{B171B837-55AB-4B2D-A395-3DE15AA605A7}" type="presOf" srcId="{98B94CCD-C493-451E-8613-58B9769D890D}" destId="{FDE5DA1E-1E55-4A4E-AE60-C08E282B2CB9}" srcOrd="0" destOrd="0" presId="urn:microsoft.com/office/officeart/2005/8/layout/cycle4"/>
    <dgm:cxn modelId="{96F76A5E-918B-4C92-890D-31608ADCAD40}" srcId="{CCC90A7C-4FF7-4112-B501-1F104BAC1F0C}" destId="{4BDD1ED1-C2D6-4B54-AB30-27EC7C1D997A}" srcOrd="1" destOrd="0" parTransId="{5111BE6C-5FEA-4B37-9D58-152300B9B6E0}" sibTransId="{5B92B767-FC2E-411A-8589-7521C3C9F4AC}"/>
    <dgm:cxn modelId="{5553DAF6-1BBD-417E-9F16-58BEF166A33A}" type="presOf" srcId="{CCC90A7C-4FF7-4112-B501-1F104BAC1F0C}" destId="{2934C603-678E-40FF-8614-22268AAF1A38}" srcOrd="0" destOrd="0" presId="urn:microsoft.com/office/officeart/2005/8/layout/cycle4"/>
    <dgm:cxn modelId="{AE1A0BDE-A922-411F-BF46-40A160CF4C0C}" srcId="{CCC90A7C-4FF7-4112-B501-1F104BAC1F0C}" destId="{93132CCC-60C7-45E5-B12E-3282F7C7CC43}" srcOrd="2" destOrd="0" parTransId="{12E56744-A3EC-4ACC-810E-D4CC68E78447}" sibTransId="{CDE298B3-CEE2-4891-B1A0-5A01E0D46CE5}"/>
    <dgm:cxn modelId="{29D8150B-8A45-446C-BE93-0CF2A256CF70}" srcId="{CCC90A7C-4FF7-4112-B501-1F104BAC1F0C}" destId="{03398A48-F472-4CDF-8861-CFE0D4BD9DF1}" srcOrd="3" destOrd="0" parTransId="{F28573B3-0E68-45FD-A115-28E7A07D7F1B}" sibTransId="{910D0180-E44F-4FB7-B0F1-4C69731CADE0}"/>
    <dgm:cxn modelId="{18041FEC-EF0F-49DF-A5E0-037450EC3D96}" type="presOf" srcId="{93132CCC-60C7-45E5-B12E-3282F7C7CC43}" destId="{1DAEED73-851C-4BF0-9CC2-6A08A445803D}" srcOrd="0" destOrd="0" presId="urn:microsoft.com/office/officeart/2005/8/layout/cycle4"/>
    <dgm:cxn modelId="{900B44FA-8B0A-4A08-BA13-74C7E6E6DF8C}" type="presParOf" srcId="{2934C603-678E-40FF-8614-22268AAF1A38}" destId="{086EC5A4-5487-49D2-A754-71B4FF1774DC}" srcOrd="0" destOrd="0" presId="urn:microsoft.com/office/officeart/2005/8/layout/cycle4"/>
    <dgm:cxn modelId="{EE8477A9-526D-419E-8DB0-68A1F1296FB6}" type="presParOf" srcId="{086EC5A4-5487-49D2-A754-71B4FF1774DC}" destId="{CFFE8CBE-4A04-4A31-B7AF-BF5B3424B0D9}" srcOrd="0" destOrd="0" presId="urn:microsoft.com/office/officeart/2005/8/layout/cycle4"/>
    <dgm:cxn modelId="{10B1AF82-D732-4C86-AF3A-35B2A964A544}" type="presParOf" srcId="{2934C603-678E-40FF-8614-22268AAF1A38}" destId="{04E1064A-6F27-494F-A421-85B971A79A0D}" srcOrd="1" destOrd="0" presId="urn:microsoft.com/office/officeart/2005/8/layout/cycle4"/>
    <dgm:cxn modelId="{E6FEA56D-F8D9-403B-B4E4-682C7AD7E361}" type="presParOf" srcId="{04E1064A-6F27-494F-A421-85B971A79A0D}" destId="{FDE5DA1E-1E55-4A4E-AE60-C08E282B2CB9}" srcOrd="0" destOrd="0" presId="urn:microsoft.com/office/officeart/2005/8/layout/cycle4"/>
    <dgm:cxn modelId="{86102099-CB85-470A-8BF4-1CF9D415339A}" type="presParOf" srcId="{04E1064A-6F27-494F-A421-85B971A79A0D}" destId="{4FE635D9-4E7C-4F3A-AAD0-1E9028E24BC8}" srcOrd="1" destOrd="0" presId="urn:microsoft.com/office/officeart/2005/8/layout/cycle4"/>
    <dgm:cxn modelId="{1800A2B7-9D02-40E2-9F2C-E06F5DCBA87F}" type="presParOf" srcId="{04E1064A-6F27-494F-A421-85B971A79A0D}" destId="{1DAEED73-851C-4BF0-9CC2-6A08A445803D}" srcOrd="2" destOrd="0" presId="urn:microsoft.com/office/officeart/2005/8/layout/cycle4"/>
    <dgm:cxn modelId="{D2D0F6BF-732E-465B-8547-607B70068464}" type="presParOf" srcId="{04E1064A-6F27-494F-A421-85B971A79A0D}" destId="{B7292B50-33CD-434F-ACD9-3DE17DB785A0}" srcOrd="3" destOrd="0" presId="urn:microsoft.com/office/officeart/2005/8/layout/cycle4"/>
    <dgm:cxn modelId="{24FFFC73-8815-4F31-9ADE-FC48F0CC9CAD}" type="presParOf" srcId="{04E1064A-6F27-494F-A421-85B971A79A0D}" destId="{ACDC94CE-CFEF-4CAC-B90C-4B3DCEE81091}" srcOrd="4" destOrd="0" presId="urn:microsoft.com/office/officeart/2005/8/layout/cycle4"/>
    <dgm:cxn modelId="{48C57C29-7189-44AE-861F-C94C6369BB7E}" type="presParOf" srcId="{2934C603-678E-40FF-8614-22268AAF1A38}" destId="{D81138E5-70C5-45B8-8B37-0D07D30A7853}" srcOrd="2" destOrd="0" presId="urn:microsoft.com/office/officeart/2005/8/layout/cycle4"/>
    <dgm:cxn modelId="{5B11CD2C-2AB5-43AA-8881-CCDC9CA4BAC2}" type="presParOf" srcId="{2934C603-678E-40FF-8614-22268AAF1A38}" destId="{2C1ABE26-E642-40D0-AD61-B10673F07B7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5DA1E-1E55-4A4E-AE60-C08E282B2CB9}">
      <dsp:nvSpPr>
        <dsp:cNvPr id="0" name=""/>
        <dsp:cNvSpPr/>
      </dsp:nvSpPr>
      <dsp:spPr>
        <a:xfrm>
          <a:off x="728003" y="1085984"/>
          <a:ext cx="1522827" cy="1522827"/>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Health Coaching</a:t>
          </a:r>
        </a:p>
      </dsp:txBody>
      <dsp:txXfrm>
        <a:off x="1174029" y="1532010"/>
        <a:ext cx="1076801" cy="1076801"/>
      </dsp:txXfrm>
    </dsp:sp>
    <dsp:sp modelId="{4FE635D9-4E7C-4F3A-AAD0-1E9028E24BC8}">
      <dsp:nvSpPr>
        <dsp:cNvPr id="0" name=""/>
        <dsp:cNvSpPr/>
      </dsp:nvSpPr>
      <dsp:spPr>
        <a:xfrm rot="5400000">
          <a:off x="2286007" y="1066796"/>
          <a:ext cx="1522827" cy="1522827"/>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Primary Care</a:t>
          </a:r>
        </a:p>
      </dsp:txBody>
      <dsp:txXfrm rot="-5400000">
        <a:off x="2286007" y="1512822"/>
        <a:ext cx="1076801" cy="1076801"/>
      </dsp:txXfrm>
    </dsp:sp>
    <dsp:sp modelId="{1DAEED73-851C-4BF0-9CC2-6A08A445803D}">
      <dsp:nvSpPr>
        <dsp:cNvPr id="0" name=""/>
        <dsp:cNvSpPr/>
      </dsp:nvSpPr>
      <dsp:spPr>
        <a:xfrm rot="10800000">
          <a:off x="2321169" y="2679150"/>
          <a:ext cx="1522827" cy="1522827"/>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Care Coordination</a:t>
          </a:r>
        </a:p>
      </dsp:txBody>
      <dsp:txXfrm rot="10800000">
        <a:off x="2321169" y="2679150"/>
        <a:ext cx="1076801" cy="1076801"/>
      </dsp:txXfrm>
    </dsp:sp>
    <dsp:sp modelId="{B7292B50-33CD-434F-ACD9-3DE17DB785A0}">
      <dsp:nvSpPr>
        <dsp:cNvPr id="0" name=""/>
        <dsp:cNvSpPr/>
      </dsp:nvSpPr>
      <dsp:spPr>
        <a:xfrm rot="16200000">
          <a:off x="728003" y="2679150"/>
          <a:ext cx="1522827" cy="1522827"/>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Behavioral Health</a:t>
          </a:r>
        </a:p>
      </dsp:txBody>
      <dsp:txXfrm rot="5400000">
        <a:off x="1174029" y="2679150"/>
        <a:ext cx="1076801" cy="1076801"/>
      </dsp:txXfrm>
    </dsp:sp>
    <dsp:sp modelId="{D81138E5-70C5-45B8-8B37-0D07D30A7853}">
      <dsp:nvSpPr>
        <dsp:cNvPr id="0" name=""/>
        <dsp:cNvSpPr/>
      </dsp:nvSpPr>
      <dsp:spPr>
        <a:xfrm>
          <a:off x="2023110" y="2327458"/>
          <a:ext cx="525780" cy="45720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1ABE26-E642-40D0-AD61-B10673F07B72}">
      <dsp:nvSpPr>
        <dsp:cNvPr id="0" name=""/>
        <dsp:cNvSpPr/>
      </dsp:nvSpPr>
      <dsp:spPr>
        <a:xfrm rot="10800000">
          <a:off x="2023110" y="2503304"/>
          <a:ext cx="525780" cy="45720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99AE4-2FEF-4956-BD86-7EFA441B3E69}" type="datetimeFigureOut">
              <a:rPr lang="en-US" smtClean="0"/>
              <a:t>9/14/2016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8E176-0C7B-420E-AA66-BCFD7BE28570}" type="slidenum">
              <a:rPr lang="en-US" smtClean="0"/>
              <a:t>‹#›</a:t>
            </a:fld>
            <a:endParaRPr lang="en-US" dirty="0"/>
          </a:p>
        </p:txBody>
      </p:sp>
    </p:spTree>
    <p:extLst>
      <p:ext uri="{BB962C8B-B14F-4D97-AF65-F5344CB8AC3E}">
        <p14:creationId xmlns:p14="http://schemas.microsoft.com/office/powerpoint/2010/main" val="259776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a:t>Grant Update</a:t>
            </a:r>
            <a:endParaRPr lang="en-US" altLang="en-US" dirty="0"/>
          </a:p>
          <a:p>
            <a:pPr>
              <a:spcBef>
                <a:spcPct val="0"/>
              </a:spcBef>
            </a:pPr>
            <a:r>
              <a:rPr lang="en-US" altLang="en-US" b="1" dirty="0"/>
              <a:t>Integration Grant Awarded - Pending Review for Acceptance</a:t>
            </a:r>
            <a:r>
              <a:rPr lang="en-US" altLang="en-US" dirty="0"/>
              <a:t> </a:t>
            </a:r>
          </a:p>
          <a:p>
            <a:pPr>
              <a:spcBef>
                <a:spcPct val="0"/>
              </a:spcBef>
            </a:pPr>
            <a:r>
              <a:rPr lang="en-US" altLang="en-US" dirty="0"/>
              <a:t>The Substance Abuse and Mental Health Services Administration (SAMHSA), Center for Mental Health Services notified Mental Health Centers of Central Illinois on August 13 of an award of funding for a Primary and Behavioral Health Care Integration (PBHCI) Grant. Examination of the potential award and ramifications for accepting federal funding is underway. If accepted, the grant award would fund $377,229 for year one, with subsequent potential funding through year four totaling $1,555,587, subject to availability of funds and satisfactory progress on the project. If accepted, funding would establish coordinated and integrated services through the co-location of primary care services within MHCCI’s adult medical services in Springfield. The grant objective is to improve the physical health of adults with serious mental illness and/or adults with co-occurring substance use disorders who have or are at risk for co-morbid conditions and chronic diseases. </a:t>
            </a:r>
          </a:p>
          <a:p>
            <a:pPr>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B822D5C0-FCB5-4E94-A6D8-2E025E6124FC}" type="slidenum">
              <a:rPr lang="en-US" altLang="en-US">
                <a:solidFill>
                  <a:srgbClr val="000000"/>
                </a:solidFill>
                <a:latin typeface="Calibri" panose="020F0502020204030204" pitchFamily="34" charset="0"/>
              </a:rPr>
              <a:pPr/>
              <a:t>8</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9230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Serves Greater</a:t>
            </a:r>
            <a:r>
              <a:rPr lang="en-US" baseline="0" dirty="0"/>
              <a:t> than 9000 annually</a:t>
            </a:r>
          </a:p>
          <a:p>
            <a:r>
              <a:rPr lang="en-US" baseline="0" dirty="0"/>
              <a:t>9 sites of care in Springfield, Sangamon County Illinois</a:t>
            </a:r>
            <a:endParaRPr lang="en-US" dirty="0"/>
          </a:p>
        </p:txBody>
      </p:sp>
      <p:sp>
        <p:nvSpPr>
          <p:cNvPr id="4" name="Slide Number Placeholder 3"/>
          <p:cNvSpPr>
            <a:spLocks noGrp="1"/>
          </p:cNvSpPr>
          <p:nvPr>
            <p:ph type="sldNum" sz="quarter" idx="10"/>
          </p:nvPr>
        </p:nvSpPr>
        <p:spPr/>
        <p:txBody>
          <a:bodyPr/>
          <a:lstStyle/>
          <a:p>
            <a:fld id="{9698E176-0C7B-420E-AA66-BCFD7BE28570}" type="slidenum">
              <a:rPr lang="en-US" smtClean="0"/>
              <a:t>9</a:t>
            </a:fld>
            <a:endParaRPr lang="en-US" dirty="0"/>
          </a:p>
        </p:txBody>
      </p:sp>
    </p:spTree>
    <p:extLst>
      <p:ext uri="{BB962C8B-B14F-4D97-AF65-F5344CB8AC3E}">
        <p14:creationId xmlns:p14="http://schemas.microsoft.com/office/powerpoint/2010/main" val="418484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Collaborative</a:t>
            </a:r>
            <a:r>
              <a:rPr lang="en-US" baseline="0" dirty="0"/>
              <a:t> Family Healthcare Association</a:t>
            </a:r>
            <a:endParaRPr lang="en-US" dirty="0"/>
          </a:p>
        </p:txBody>
      </p:sp>
      <p:sp>
        <p:nvSpPr>
          <p:cNvPr id="4" name="Slide Number Placeholder 3"/>
          <p:cNvSpPr>
            <a:spLocks noGrp="1"/>
          </p:cNvSpPr>
          <p:nvPr>
            <p:ph type="sldNum" sz="quarter" idx="10"/>
          </p:nvPr>
        </p:nvSpPr>
        <p:spPr/>
        <p:txBody>
          <a:bodyPr/>
          <a:lstStyle/>
          <a:p>
            <a:fld id="{9698E176-0C7B-420E-AA66-BCFD7BE28570}" type="slidenum">
              <a:rPr lang="en-US" smtClean="0"/>
              <a:t>11</a:t>
            </a:fld>
            <a:endParaRPr lang="en-US" dirty="0"/>
          </a:p>
        </p:txBody>
      </p:sp>
    </p:spTree>
    <p:extLst>
      <p:ext uri="{BB962C8B-B14F-4D97-AF65-F5344CB8AC3E}">
        <p14:creationId xmlns:p14="http://schemas.microsoft.com/office/powerpoint/2010/main" val="335685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Behavioral</a:t>
            </a:r>
            <a:r>
              <a:rPr lang="en-US" baseline="0" dirty="0"/>
              <a:t> health staff have access to behavioral health chart</a:t>
            </a:r>
          </a:p>
          <a:p>
            <a:r>
              <a:rPr lang="en-US" baseline="0" dirty="0"/>
              <a:t>Health </a:t>
            </a:r>
            <a:r>
              <a:rPr lang="en-US" baseline="0" dirty="0" smtClean="0"/>
              <a:t>indicators </a:t>
            </a:r>
            <a:r>
              <a:rPr lang="en-US" baseline="0" dirty="0"/>
              <a:t>discussed; some may have been recently completed so avoid duplication.</a:t>
            </a:r>
            <a:endParaRPr lang="en-US" dirty="0"/>
          </a:p>
        </p:txBody>
      </p:sp>
      <p:sp>
        <p:nvSpPr>
          <p:cNvPr id="4" name="Slide Number Placeholder 3"/>
          <p:cNvSpPr>
            <a:spLocks noGrp="1"/>
          </p:cNvSpPr>
          <p:nvPr>
            <p:ph type="sldNum" sz="quarter" idx="10"/>
          </p:nvPr>
        </p:nvSpPr>
        <p:spPr/>
        <p:txBody>
          <a:bodyPr/>
          <a:lstStyle/>
          <a:p>
            <a:fld id="{9698E176-0C7B-420E-AA66-BCFD7BE28570}" type="slidenum">
              <a:rPr lang="en-US" smtClean="0"/>
              <a:t>22</a:t>
            </a:fld>
            <a:endParaRPr lang="en-US" dirty="0"/>
          </a:p>
        </p:txBody>
      </p:sp>
    </p:spTree>
    <p:extLst>
      <p:ext uri="{BB962C8B-B14F-4D97-AF65-F5344CB8AC3E}">
        <p14:creationId xmlns:p14="http://schemas.microsoft.com/office/powerpoint/2010/main" val="420566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Laws more restrictive for substance abuse and mental health</a:t>
            </a:r>
          </a:p>
        </p:txBody>
      </p:sp>
      <p:sp>
        <p:nvSpPr>
          <p:cNvPr id="4" name="Slide Number Placeholder 3"/>
          <p:cNvSpPr>
            <a:spLocks noGrp="1"/>
          </p:cNvSpPr>
          <p:nvPr>
            <p:ph type="sldNum" sz="quarter" idx="10"/>
          </p:nvPr>
        </p:nvSpPr>
        <p:spPr/>
        <p:txBody>
          <a:bodyPr/>
          <a:lstStyle/>
          <a:p>
            <a:fld id="{9698E176-0C7B-420E-AA66-BCFD7BE28570}" type="slidenum">
              <a:rPr lang="en-US" smtClean="0"/>
              <a:t>40</a:t>
            </a:fld>
            <a:endParaRPr lang="en-US" dirty="0"/>
          </a:p>
        </p:txBody>
      </p:sp>
    </p:spTree>
    <p:extLst>
      <p:ext uri="{BB962C8B-B14F-4D97-AF65-F5344CB8AC3E}">
        <p14:creationId xmlns:p14="http://schemas.microsoft.com/office/powerpoint/2010/main" val="252665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6938" eaLnBrk="0" hangingPunct="0"/>
            <a:r>
              <a:rPr lang="en-US" altLang="en-US" dirty="0"/>
              <a:t>The impact of consistent and thorough care has been evidenced by the success stories from the clinic, both large and small. </a:t>
            </a:r>
          </a:p>
          <a:p>
            <a:pPr defTabSz="896938" eaLnBrk="0" hangingPunct="0"/>
            <a:r>
              <a:rPr lang="en-US" altLang="en-US" dirty="0"/>
              <a:t>Dr. Thomas  Atrial Fibrillation in one client and ordered the appropriate tests / labs.</a:t>
            </a:r>
          </a:p>
          <a:p>
            <a:pPr defTabSz="896938" eaLnBrk="0" hangingPunct="0"/>
            <a:r>
              <a:rPr lang="en-US" altLang="en-US" dirty="0"/>
              <a:t>Dr. Thomas has had to provide intensive services to address “routine” needs – mostly involving feet and ears. </a:t>
            </a:r>
          </a:p>
          <a:p>
            <a:pPr defTabSz="896938" eaLnBrk="0" hangingPunct="0"/>
            <a:r>
              <a:rPr lang="en-US" altLang="en-US" dirty="0"/>
              <a:t>There have been a couple of patients that could not hear due to impacted cerumen and this was removed, resulting in improved hearing.  One removal took 30 minutes…  Others have toenails that were overgrown and affecting the ability to walk without pain.  Trimming was provided along with referrals for further podiatry care… </a:t>
            </a:r>
            <a:endParaRPr lang="en-US" altLang="en-US" sz="1800" dirty="0"/>
          </a:p>
          <a:p>
            <a:pPr defTabSz="896938">
              <a:spcBef>
                <a:spcPct val="0"/>
              </a:spcBef>
            </a:pP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9F0616E-8C6F-40A0-ACC7-254DEF1FD358}" type="slidenum">
              <a:rPr lang="en-US" altLang="en-US">
                <a:solidFill>
                  <a:srgbClr val="000000"/>
                </a:solidFill>
                <a:latin typeface="Calibri" panose="020F0502020204030204" pitchFamily="34" charset="0"/>
              </a:rPr>
              <a:pPr/>
              <a:t>42</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70990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C79FC58-CB40-4A38-8479-0296E13E7D5D}" type="datetimeFigureOut">
              <a:rPr lang="en-US"/>
              <a:pPr>
                <a:defRPr/>
              </a:pPr>
              <a:t>9/14/2016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fld id="{0D21D77F-91F7-4FD3-A0EB-B86B024CA0A2}" type="slidenum">
              <a:rPr lang="en-US" altLang="en-US"/>
              <a:pPr/>
              <a:t>‹#›</a:t>
            </a:fld>
            <a:endParaRPr lang="en-US" altLang="en-US" dirty="0"/>
          </a:p>
        </p:txBody>
      </p:sp>
    </p:spTree>
    <p:extLst>
      <p:ext uri="{BB962C8B-B14F-4D97-AF65-F5344CB8AC3E}">
        <p14:creationId xmlns:p14="http://schemas.microsoft.com/office/powerpoint/2010/main" val="3368132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37</a:t>
            </a:r>
            <a:r>
              <a:rPr lang="en-US" sz="2400" baseline="30000" dirty="0"/>
              <a:t>th</a:t>
            </a:r>
            <a:r>
              <a:rPr lang="en-US" sz="2400" dirty="0"/>
              <a: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Medical College of Wisconsin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ahUKEwihh8D-g7fLAhUiuIMKHQ7qCesQjRwIBw&amp;url=http://wawalove.pl/Mroz-co-roku-zabija-kilkadziesiat-osob-Dowiedz-sie-jak-mozna-temu-zapobiec-a16699&amp;psig=AFQjCNEkcgHQCOhaYO9P4r7H5uLnZoy9DA&amp;ust=145773056371782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8" Type="http://schemas.openxmlformats.org/officeDocument/2006/relationships/hyperlink" Target="http://www.ncbi.nlm.nih.gov/pubmed/?term=Ciechanowski%20P%5bAuthor%5d&amp;cauthor=true&amp;cauthor_uid=22074851" TargetMode="External"/><Relationship Id="rId13" Type="http://schemas.openxmlformats.org/officeDocument/2006/relationships/hyperlink" Target="http://www.ncbi.nlm.nih.gov/entrez/eutils/elink.fcgi?dbfrom=pubmed&amp;retmode=ref&amp;cmd=prlinks&amp;id=22566583" TargetMode="External"/><Relationship Id="rId18" Type="http://schemas.openxmlformats.org/officeDocument/2006/relationships/hyperlink" Target="http://www.ncbi.nlm.nih.gov/pubmed/?term=Katon%20W%5bAuthor%5d&amp;cauthor=true&amp;cauthor_uid=22566583" TargetMode="External"/><Relationship Id="rId3" Type="http://schemas.openxmlformats.org/officeDocument/2006/relationships/hyperlink" Target="http://www.macmhp.org/pdfs/levelsofsyst.pdf" TargetMode="External"/><Relationship Id="rId7" Type="http://schemas.openxmlformats.org/officeDocument/2006/relationships/hyperlink" Target="http://www.ncbi.nlm.nih.gov/pubmed/?term=Lin%20EH%5bAuthor%5d&amp;cauthor=true&amp;cauthor_uid=22074851" TargetMode="External"/><Relationship Id="rId12" Type="http://schemas.openxmlformats.org/officeDocument/2006/relationships/hyperlink" Target="http://www.ncbi.nlm.nih.gov/pubmed/?term=Rutter%20CM%5bAuthor%5d&amp;cauthor=true&amp;cauthor_uid=22074851" TargetMode="External"/><Relationship Id="rId17" Type="http://schemas.openxmlformats.org/officeDocument/2006/relationships/hyperlink" Target="http://www.ncbi.nlm.nih.gov/pubmed/23799670" TargetMode="External"/><Relationship Id="rId2" Type="http://schemas.openxmlformats.org/officeDocument/2006/relationships/hyperlink" Target="http://onlinelibrary.wiley.com/doi/10.1111/hesr.2013.48.issue-1/issuetoc" TargetMode="External"/><Relationship Id="rId16" Type="http://schemas.openxmlformats.org/officeDocument/2006/relationships/hyperlink" Target="http://www.ncbi.nlm.nih.gov/pubmed/?term=Amick%20HR%5bAuthor%5d&amp;cauthor=true&amp;cauthor_uid=23799670" TargetMode="External"/><Relationship Id="rId1" Type="http://schemas.openxmlformats.org/officeDocument/2006/relationships/slideLayout" Target="../slideLayouts/slideLayout2.xml"/><Relationship Id="rId6" Type="http://schemas.openxmlformats.org/officeDocument/2006/relationships/hyperlink" Target="http://www.ncbi.nlm.nih.gov/pubmed/?term=Katon%20WJ%5bAuthor%5d&amp;cauthor=true&amp;cauthor_uid=22074851" TargetMode="External"/><Relationship Id="rId11" Type="http://schemas.openxmlformats.org/officeDocument/2006/relationships/hyperlink" Target="http://www.ncbi.nlm.nih.gov/pubmed/?term=Young%20B%5bAuthor%5d&amp;cauthor=true&amp;cauthor_uid=22074851" TargetMode="External"/><Relationship Id="rId5" Type="http://schemas.openxmlformats.org/officeDocument/2006/relationships/hyperlink" Target="http://www.ncbi.nlm.nih.gov/pubmed/?term=Von%20Korff%20M%5bAuthor%5d&amp;cauthor=true&amp;cauthor_uid=22074851" TargetMode="External"/><Relationship Id="rId15" Type="http://schemas.openxmlformats.org/officeDocument/2006/relationships/hyperlink" Target="http://www.ncbi.nlm.nih.gov/pubmed/?term=Watson%20LC%5bAuthor%5d&amp;cauthor=true&amp;cauthor_uid=23799670" TargetMode="External"/><Relationship Id="rId10" Type="http://schemas.openxmlformats.org/officeDocument/2006/relationships/hyperlink" Target="http://www.ncbi.nlm.nih.gov/pubmed/?term=Ludman%20EJ%5bAuthor%5d&amp;cauthor=true&amp;cauthor_uid=22074851" TargetMode="External"/><Relationship Id="rId19" Type="http://schemas.openxmlformats.org/officeDocument/2006/relationships/hyperlink" Target="http://www.ncbi.nlm.nih.gov/pubmed/?term=Russo%20J%5bAuthor%5d&amp;cauthor=true&amp;cauthor_uid=22566583" TargetMode="External"/><Relationship Id="rId4" Type="http://schemas.openxmlformats.org/officeDocument/2006/relationships/hyperlink" Target="http://www.integration.samhsa.gov/integrated-care-models/primary-care-in-behavioral-health#resources" TargetMode="External"/><Relationship Id="rId9" Type="http://schemas.openxmlformats.org/officeDocument/2006/relationships/hyperlink" Target="http://www.ncbi.nlm.nih.gov/pubmed/?term=Peterson%20D%5bAuthor%5d&amp;cauthor=true&amp;cauthor_uid=22074851" TargetMode="External"/><Relationship Id="rId14" Type="http://schemas.openxmlformats.org/officeDocument/2006/relationships/hyperlink" Target="http://www.ncbi.nlm.nih.gov/pubmed/22074851"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XR5KT2gMgCFQ8Dkgod8UEBSg&amp;url=http://girlhostings.tk/mental/mental-health-first-aid-samhsa-hrsa.html&amp;psig=AFQjCNG5-uuAirvbeqswAtiXJFMNYsx-cg&amp;ust=1442677376987766"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470025"/>
          </a:xfrm>
        </p:spPr>
        <p:txBody>
          <a:bodyPr>
            <a:normAutofit fontScale="90000"/>
          </a:bodyPr>
          <a:lstStyle/>
          <a:p>
            <a:r>
              <a:rPr lang="en-US" sz="3200" b="1" dirty="0"/>
              <a:t>Family Medicine Collaboration with Behavioral Health: A Model of Integration</a:t>
            </a:r>
            <a:br>
              <a:rPr lang="en-US" sz="3200" b="1" dirty="0"/>
            </a:br>
            <a:endParaRPr lang="en-US" sz="3200" b="1" dirty="0"/>
          </a:p>
        </p:txBody>
      </p:sp>
      <p:sp>
        <p:nvSpPr>
          <p:cNvPr id="3" name="Subtitle 2"/>
          <p:cNvSpPr>
            <a:spLocks noGrp="1"/>
          </p:cNvSpPr>
          <p:nvPr>
            <p:ph type="subTitle" idx="1"/>
          </p:nvPr>
        </p:nvSpPr>
        <p:spPr>
          <a:xfrm>
            <a:off x="1371600" y="3962400"/>
            <a:ext cx="6400800" cy="1828800"/>
          </a:xfrm>
        </p:spPr>
        <p:txBody>
          <a:bodyPr>
            <a:normAutofit fontScale="92500" lnSpcReduction="20000"/>
          </a:bodyPr>
          <a:lstStyle/>
          <a:p>
            <a:r>
              <a:rPr lang="en-US" sz="2500" b="1" dirty="0"/>
              <a:t>Cynthia Thomas, M.D.</a:t>
            </a:r>
          </a:p>
          <a:p>
            <a:r>
              <a:rPr lang="en-US" sz="1800" b="1" dirty="0"/>
              <a:t>Assistant Professor of Clinical Medicine,</a:t>
            </a:r>
          </a:p>
          <a:p>
            <a:r>
              <a:rPr lang="en-US" sz="1800" b="1" dirty="0"/>
              <a:t>SIU School Medicine, Dept of Family and Community Medicine</a:t>
            </a:r>
          </a:p>
          <a:p>
            <a:r>
              <a:rPr lang="en-US" sz="2600" b="1" dirty="0"/>
              <a:t> </a:t>
            </a:r>
            <a:r>
              <a:rPr lang="en-US" sz="2300" b="1" dirty="0"/>
              <a:t>Michael Owolabi, M.D. M.D., MPH</a:t>
            </a:r>
          </a:p>
          <a:p>
            <a:r>
              <a:rPr lang="en-US" sz="1800" b="1" dirty="0"/>
              <a:t>Resident Physician</a:t>
            </a:r>
          </a:p>
          <a:p>
            <a:r>
              <a:rPr lang="en-US" sz="1800" b="1" dirty="0"/>
              <a:t>SIU School of Medicine, Dept of Family and Community Medicine </a:t>
            </a:r>
          </a:p>
        </p:txBody>
      </p:sp>
      <p:pic>
        <p:nvPicPr>
          <p:cNvPr id="4" name="Picture 3"/>
          <p:cNvPicPr>
            <a:picLocks noChangeAspect="1"/>
          </p:cNvPicPr>
          <p:nvPr/>
        </p:nvPicPr>
        <p:blipFill>
          <a:blip r:embed="rId2"/>
          <a:stretch>
            <a:fillRect/>
          </a:stretch>
        </p:blipFill>
        <p:spPr>
          <a:xfrm>
            <a:off x="3429000" y="2133600"/>
            <a:ext cx="2152650" cy="1524000"/>
          </a:xfrm>
          <a:prstGeom prst="rect">
            <a:avLst/>
          </a:prstGeom>
        </p:spPr>
      </p:pic>
    </p:spTree>
    <p:extLst>
      <p:ext uri="{BB962C8B-B14F-4D97-AF65-F5344CB8AC3E}">
        <p14:creationId xmlns:p14="http://schemas.microsoft.com/office/powerpoint/2010/main" val="1011858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a:bodyPr>
          <a:lstStyle/>
          <a:p>
            <a:r>
              <a:rPr lang="en-US" dirty="0"/>
              <a:t>SIU Center for Family Medicine</a:t>
            </a:r>
          </a:p>
        </p:txBody>
      </p:sp>
      <p:sp>
        <p:nvSpPr>
          <p:cNvPr id="3" name="Content Placeholder 2"/>
          <p:cNvSpPr>
            <a:spLocks noGrp="1"/>
          </p:cNvSpPr>
          <p:nvPr>
            <p:ph idx="1"/>
          </p:nvPr>
        </p:nvSpPr>
        <p:spPr>
          <a:xfrm>
            <a:off x="1143000" y="1676400"/>
            <a:ext cx="7086600" cy="4724400"/>
          </a:xfrm>
        </p:spPr>
        <p:txBody>
          <a:bodyPr>
            <a:normAutofit/>
          </a:bodyPr>
          <a:lstStyle/>
          <a:p>
            <a:r>
              <a:rPr lang="en-US" sz="2400" dirty="0"/>
              <a:t>One of two Federally Qualified Health Centers(FQHCs)in Springfield</a:t>
            </a:r>
          </a:p>
          <a:p>
            <a:r>
              <a:rPr lang="en-US" sz="2400" dirty="0" smtClean="0"/>
              <a:t>Residency </a:t>
            </a:r>
            <a:r>
              <a:rPr lang="en-US" sz="2400" dirty="0"/>
              <a:t>Training program(30 </a:t>
            </a:r>
            <a:r>
              <a:rPr lang="en-US" sz="2400" dirty="0" smtClean="0"/>
              <a:t>residents)</a:t>
            </a:r>
          </a:p>
          <a:p>
            <a:r>
              <a:rPr lang="en-US" sz="2400" dirty="0" smtClean="0"/>
              <a:t>Behavior </a:t>
            </a:r>
            <a:r>
              <a:rPr lang="en-US" sz="2400" dirty="0"/>
              <a:t>health consultants </a:t>
            </a:r>
            <a:r>
              <a:rPr lang="en-US" sz="2400" dirty="0" smtClean="0"/>
              <a:t>embedded </a:t>
            </a:r>
            <a:r>
              <a:rPr lang="en-US" sz="2400" dirty="0"/>
              <a:t>in clinic </a:t>
            </a:r>
            <a:endParaRPr lang="en-US" sz="2400" dirty="0" smtClean="0"/>
          </a:p>
          <a:p>
            <a:r>
              <a:rPr lang="en-US" sz="2400" dirty="0" smtClean="0"/>
              <a:t>&gt;13,000 pt. visits</a:t>
            </a:r>
            <a:r>
              <a:rPr lang="en-US" sz="2000" dirty="0" smtClean="0"/>
              <a:t>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41813"/>
            <a:ext cx="3810000" cy="2119682"/>
          </a:xfrm>
          <a:prstGeom prst="rect">
            <a:avLst/>
          </a:prstGeom>
        </p:spPr>
      </p:pic>
    </p:spTree>
    <p:extLst>
      <p:ext uri="{BB962C8B-B14F-4D97-AF65-F5344CB8AC3E}">
        <p14:creationId xmlns:p14="http://schemas.microsoft.com/office/powerpoint/2010/main" val="3881257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a:t>CHFA Levels of Integration</a:t>
            </a:r>
          </a:p>
        </p:txBody>
      </p:sp>
      <p:sp>
        <p:nvSpPr>
          <p:cNvPr id="3" name="Content Placeholder 2"/>
          <p:cNvSpPr>
            <a:spLocks noGrp="1"/>
          </p:cNvSpPr>
          <p:nvPr>
            <p:ph idx="1"/>
          </p:nvPr>
        </p:nvSpPr>
        <p:spPr>
          <a:xfrm>
            <a:off x="1219200" y="1714041"/>
            <a:ext cx="7086600" cy="3772359"/>
          </a:xfrm>
        </p:spPr>
        <p:txBody>
          <a:bodyPr>
            <a:normAutofit/>
          </a:bodyPr>
          <a:lstStyle/>
          <a:p>
            <a:r>
              <a:rPr lang="en-US" sz="2600" dirty="0"/>
              <a:t>Minimal Collaboration</a:t>
            </a:r>
          </a:p>
          <a:p>
            <a:r>
              <a:rPr lang="en-US" sz="2600" dirty="0"/>
              <a:t>Basic Collaboration</a:t>
            </a:r>
          </a:p>
          <a:p>
            <a:r>
              <a:rPr lang="en-US" sz="2600" dirty="0"/>
              <a:t>Basic on site collaboration with minimal integration</a:t>
            </a:r>
          </a:p>
          <a:p>
            <a:r>
              <a:rPr lang="en-US" sz="2600" dirty="0"/>
              <a:t>Close collaboration onsite in a partially integrated system</a:t>
            </a:r>
          </a:p>
          <a:p>
            <a:r>
              <a:rPr lang="en-US" sz="2600" dirty="0"/>
              <a:t>Full Collaboration in a fully integrated system</a:t>
            </a:r>
          </a:p>
          <a:p>
            <a:endParaRPr lang="en-US" dirty="0"/>
          </a:p>
        </p:txBody>
      </p:sp>
    </p:spTree>
    <p:extLst>
      <p:ext uri="{BB962C8B-B14F-4D97-AF65-F5344CB8AC3E}">
        <p14:creationId xmlns:p14="http://schemas.microsoft.com/office/powerpoint/2010/main" val="1385499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The Four Elements of PBHCI</a:t>
            </a:r>
            <a:endParaRPr lang="en-US" dirty="0"/>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4123779404"/>
              </p:ext>
            </p:extLst>
          </p:nvPr>
        </p:nvGraphicFramePr>
        <p:xfrm>
          <a:off x="-152400" y="838200"/>
          <a:ext cx="45720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half" idx="2"/>
          </p:nvPr>
        </p:nvSpPr>
        <p:spPr/>
        <p:txBody>
          <a:bodyPr>
            <a:normAutofit fontScale="92500" lnSpcReduction="20000"/>
          </a:bodyPr>
          <a:lstStyle/>
          <a:p>
            <a:pPr marL="174625" indent="-174625">
              <a:spcBef>
                <a:spcPts val="0"/>
              </a:spcBef>
              <a:defRPr/>
            </a:pPr>
            <a:r>
              <a:rPr lang="en-US" sz="2300" b="1" u="sng" dirty="0">
                <a:solidFill>
                  <a:prstClr val="black"/>
                </a:solidFill>
              </a:rPr>
              <a:t>Behavioral Health</a:t>
            </a:r>
            <a:r>
              <a:rPr lang="en-US" sz="2300" dirty="0">
                <a:solidFill>
                  <a:prstClr val="black"/>
                </a:solidFill>
              </a:rPr>
              <a:t>:  Core population/core service—health home for consumers with serious mental illness</a:t>
            </a:r>
          </a:p>
          <a:p>
            <a:pPr marL="174625" indent="-174625">
              <a:spcBef>
                <a:spcPts val="0"/>
              </a:spcBef>
              <a:defRPr/>
            </a:pPr>
            <a:endParaRPr lang="en-US" sz="2300" b="1" u="sng" dirty="0">
              <a:solidFill>
                <a:prstClr val="black"/>
              </a:solidFill>
            </a:endParaRPr>
          </a:p>
          <a:p>
            <a:pPr marL="174625" indent="-174625">
              <a:spcBef>
                <a:spcPts val="0"/>
              </a:spcBef>
              <a:defRPr/>
            </a:pPr>
            <a:r>
              <a:rPr lang="en-US" sz="2300" b="1" u="sng" dirty="0">
                <a:solidFill>
                  <a:prstClr val="black"/>
                </a:solidFill>
              </a:rPr>
              <a:t>Primary Care</a:t>
            </a:r>
            <a:r>
              <a:rPr lang="en-US" sz="2300" dirty="0">
                <a:solidFill>
                  <a:prstClr val="black"/>
                </a:solidFill>
              </a:rPr>
              <a:t>:  Director of primary and other specialty services</a:t>
            </a:r>
          </a:p>
          <a:p>
            <a:pPr marL="174625" indent="-174625">
              <a:spcBef>
                <a:spcPts val="0"/>
              </a:spcBef>
              <a:defRPr/>
            </a:pPr>
            <a:endParaRPr lang="en-US" sz="2300" b="1" u="sng" dirty="0">
              <a:solidFill>
                <a:prstClr val="black"/>
              </a:solidFill>
            </a:endParaRPr>
          </a:p>
          <a:p>
            <a:pPr marL="174625" indent="-174625">
              <a:spcBef>
                <a:spcPts val="0"/>
              </a:spcBef>
              <a:defRPr/>
            </a:pPr>
            <a:r>
              <a:rPr lang="en-US" sz="2300" b="1" u="sng" dirty="0">
                <a:solidFill>
                  <a:prstClr val="black"/>
                </a:solidFill>
              </a:rPr>
              <a:t>Care Coordination</a:t>
            </a:r>
            <a:r>
              <a:rPr lang="en-US" sz="2300" dirty="0">
                <a:solidFill>
                  <a:prstClr val="black"/>
                </a:solidFill>
              </a:rPr>
              <a:t>:  the traffic controller and interpreter for the consumer</a:t>
            </a:r>
          </a:p>
          <a:p>
            <a:pPr marL="174625" indent="-174625">
              <a:spcBef>
                <a:spcPts val="0"/>
              </a:spcBef>
              <a:defRPr/>
            </a:pPr>
            <a:endParaRPr lang="en-US" sz="2300" b="1" u="sng" dirty="0">
              <a:solidFill>
                <a:prstClr val="black"/>
              </a:solidFill>
            </a:endParaRPr>
          </a:p>
          <a:p>
            <a:pPr marL="174625" indent="-174625">
              <a:spcBef>
                <a:spcPts val="0"/>
              </a:spcBef>
              <a:defRPr/>
            </a:pPr>
            <a:r>
              <a:rPr lang="en-US" sz="2300" b="1" u="sng" dirty="0">
                <a:solidFill>
                  <a:prstClr val="black"/>
                </a:solidFill>
              </a:rPr>
              <a:t>Health Promotion</a:t>
            </a:r>
            <a:r>
              <a:rPr lang="en-US" sz="2300" dirty="0">
                <a:solidFill>
                  <a:prstClr val="black"/>
                </a:solidFill>
              </a:rPr>
              <a:t>:  activation of the consumer in own health outcomes</a:t>
            </a:r>
          </a:p>
          <a:p>
            <a:pPr marL="0" indent="0" fontAlgn="auto">
              <a:spcBef>
                <a:spcPts val="0"/>
              </a:spcBef>
              <a:spcAft>
                <a:spcPts val="0"/>
              </a:spcAft>
              <a:buNone/>
              <a:defRPr/>
            </a:pPr>
            <a:r>
              <a:rPr lang="en-US" sz="2300" dirty="0">
                <a:solidFill>
                  <a:prstClr val="black"/>
                </a:solidFill>
              </a:rPr>
              <a:t> </a:t>
            </a:r>
          </a:p>
          <a:p>
            <a:endParaRPr lang="en-US" dirty="0"/>
          </a:p>
        </p:txBody>
      </p:sp>
    </p:spTree>
    <p:extLst>
      <p:ext uri="{BB962C8B-B14F-4D97-AF65-F5344CB8AC3E}">
        <p14:creationId xmlns:p14="http://schemas.microsoft.com/office/powerpoint/2010/main" val="1249083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TEAM</a:t>
            </a:r>
          </a:p>
        </p:txBody>
      </p:sp>
      <p:pic>
        <p:nvPicPr>
          <p:cNvPr id="4" name="Picture 2" descr="C:\Users\mrm9684\AppData\Local\Microsoft\Windows\Temporary Internet Files\Content.Outlook\NSQTURD3\114-16-014 (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752601"/>
            <a:ext cx="3657600" cy="332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half" idx="2"/>
          </p:nvPr>
        </p:nvSpPr>
        <p:spPr/>
        <p:txBody>
          <a:bodyPr>
            <a:normAutofit fontScale="92500" lnSpcReduction="20000"/>
          </a:bodyPr>
          <a:lstStyle/>
          <a:p>
            <a:r>
              <a:rPr lang="en-US" dirty="0"/>
              <a:t>Psychiatrist</a:t>
            </a:r>
          </a:p>
          <a:p>
            <a:r>
              <a:rPr lang="en-US" dirty="0"/>
              <a:t>Psychiatric Nurse manager</a:t>
            </a:r>
          </a:p>
          <a:p>
            <a:r>
              <a:rPr lang="en-US" dirty="0"/>
              <a:t>Family Physician</a:t>
            </a:r>
          </a:p>
          <a:p>
            <a:r>
              <a:rPr lang="en-US" dirty="0"/>
              <a:t>Physician Assistant</a:t>
            </a:r>
          </a:p>
          <a:p>
            <a:r>
              <a:rPr lang="en-US" dirty="0"/>
              <a:t>Clinic Nurse</a:t>
            </a:r>
          </a:p>
          <a:p>
            <a:r>
              <a:rPr lang="en-US" dirty="0"/>
              <a:t>Project Manager</a:t>
            </a:r>
          </a:p>
          <a:p>
            <a:r>
              <a:rPr lang="en-US" dirty="0"/>
              <a:t>Peer Navigator</a:t>
            </a:r>
          </a:p>
          <a:p>
            <a:r>
              <a:rPr lang="en-US" dirty="0"/>
              <a:t>Care Coordinator</a:t>
            </a:r>
          </a:p>
          <a:p>
            <a:r>
              <a:rPr lang="en-US" dirty="0"/>
              <a:t>Wellness Coach</a:t>
            </a:r>
          </a:p>
          <a:p>
            <a:r>
              <a:rPr lang="en-US" dirty="0"/>
              <a:t>Substance Abuse Counselor</a:t>
            </a:r>
          </a:p>
          <a:p>
            <a:endParaRPr lang="en-US" dirty="0"/>
          </a:p>
        </p:txBody>
      </p:sp>
    </p:spTree>
    <p:extLst>
      <p:ext uri="{BB962C8B-B14F-4D97-AF65-F5344CB8AC3E}">
        <p14:creationId xmlns:p14="http://schemas.microsoft.com/office/powerpoint/2010/main" val="783770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0"/>
            <a:ext cx="8229600" cy="685800"/>
          </a:xfrm>
        </p:spPr>
        <p:txBody>
          <a:bodyPr>
            <a:normAutofit fontScale="90000"/>
          </a:bodyPr>
          <a:lstStyle/>
          <a:p>
            <a:r>
              <a:rPr lang="en-US" altLang="en-US" dirty="0"/>
              <a:t>A.H. (cont’d)</a:t>
            </a:r>
          </a:p>
        </p:txBody>
      </p:sp>
      <p:sp>
        <p:nvSpPr>
          <p:cNvPr id="14339" name="Content Placeholder 2"/>
          <p:cNvSpPr>
            <a:spLocks noGrp="1"/>
          </p:cNvSpPr>
          <p:nvPr>
            <p:ph idx="1"/>
          </p:nvPr>
        </p:nvSpPr>
        <p:spPr>
          <a:xfrm>
            <a:off x="1219200" y="1600200"/>
            <a:ext cx="7086600" cy="3687763"/>
          </a:xfrm>
        </p:spPr>
        <p:txBody>
          <a:bodyPr>
            <a:normAutofit fontScale="85000" lnSpcReduction="10000"/>
          </a:bodyPr>
          <a:lstStyle/>
          <a:p>
            <a:r>
              <a:rPr lang="en-US" altLang="en-US" dirty="0"/>
              <a:t>A.H. establishes care with PBHCI Clinic accompanied by case manager</a:t>
            </a:r>
          </a:p>
          <a:p>
            <a:endParaRPr lang="en-US" altLang="en-US" dirty="0"/>
          </a:p>
          <a:p>
            <a:r>
              <a:rPr lang="en-US" altLang="en-US" dirty="0"/>
              <a:t>Examined, labs ordered , INHALERS REFILLED</a:t>
            </a:r>
          </a:p>
          <a:p>
            <a:endParaRPr lang="en-US" altLang="en-US" dirty="0"/>
          </a:p>
          <a:p>
            <a:r>
              <a:rPr lang="en-US" altLang="en-US" dirty="0"/>
              <a:t>Asthma education provided with discussion on controller inhalers  and rescue inhalers</a:t>
            </a:r>
          </a:p>
          <a:p>
            <a:endParaRPr lang="en-US" altLang="en-US" dirty="0"/>
          </a:p>
          <a:p>
            <a:endParaRPr lang="en-US" altLang="en-US" dirty="0"/>
          </a:p>
        </p:txBody>
      </p:sp>
    </p:spTree>
    <p:extLst>
      <p:ext uri="{BB962C8B-B14F-4D97-AF65-F5344CB8AC3E}">
        <p14:creationId xmlns:p14="http://schemas.microsoft.com/office/powerpoint/2010/main" val="4271678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Autofit/>
          </a:bodyPr>
          <a:lstStyle/>
          <a:p>
            <a:r>
              <a:rPr lang="en-US" sz="2800" b="1" dirty="0"/>
              <a:t>Seven Reasons for Integration</a:t>
            </a:r>
          </a:p>
        </p:txBody>
      </p:sp>
      <p:sp>
        <p:nvSpPr>
          <p:cNvPr id="3" name="Content Placeholder 2"/>
          <p:cNvSpPr>
            <a:spLocks noGrp="1"/>
          </p:cNvSpPr>
          <p:nvPr>
            <p:ph idx="1"/>
          </p:nvPr>
        </p:nvSpPr>
        <p:spPr>
          <a:xfrm>
            <a:off x="457200" y="1524000"/>
            <a:ext cx="7848600" cy="3763963"/>
          </a:xfrm>
        </p:spPr>
        <p:txBody>
          <a:bodyPr>
            <a:normAutofit fontScale="25000" lnSpcReduction="20000"/>
          </a:bodyPr>
          <a:lstStyle/>
          <a:p>
            <a:r>
              <a:rPr lang="en-US" sz="5600" dirty="0"/>
              <a:t>The burden of mental disorders is great</a:t>
            </a:r>
          </a:p>
          <a:p>
            <a:endParaRPr lang="en-US" sz="5600" dirty="0"/>
          </a:p>
          <a:p>
            <a:r>
              <a:rPr lang="en-US" sz="5600" dirty="0"/>
              <a:t> Mental and physical health problems are interwoven.</a:t>
            </a:r>
          </a:p>
          <a:p>
            <a:endParaRPr lang="en-US" sz="5600" dirty="0"/>
          </a:p>
          <a:p>
            <a:r>
              <a:rPr lang="en-US" sz="5600" dirty="0"/>
              <a:t> The treatment gap for mental disorders is enormous.</a:t>
            </a:r>
          </a:p>
          <a:p>
            <a:endParaRPr lang="en-US" sz="5600" dirty="0"/>
          </a:p>
          <a:p>
            <a:r>
              <a:rPr lang="en-US" sz="5600" dirty="0"/>
              <a:t>Enhance access. </a:t>
            </a:r>
          </a:p>
          <a:p>
            <a:endParaRPr lang="en-US" sz="5600" dirty="0"/>
          </a:p>
          <a:p>
            <a:r>
              <a:rPr lang="en-US" sz="5600" dirty="0"/>
              <a:t>Reduces stigma and discrimination. </a:t>
            </a:r>
          </a:p>
          <a:p>
            <a:pPr marL="0" indent="0">
              <a:buNone/>
            </a:pPr>
            <a:endParaRPr lang="en-US" sz="5600" dirty="0"/>
          </a:p>
          <a:p>
            <a:r>
              <a:rPr lang="en-US" sz="5600" dirty="0"/>
              <a:t>Treating common mental disorders in primary care settings is cost-effective.</a:t>
            </a:r>
          </a:p>
          <a:p>
            <a:endParaRPr lang="en-US" sz="5600" dirty="0"/>
          </a:p>
          <a:p>
            <a:r>
              <a:rPr lang="en-US" sz="5600" dirty="0"/>
              <a:t>The majority of people with mental disorders treated in collaborative primary care have good outcomes</a:t>
            </a:r>
          </a:p>
          <a:p>
            <a:pPr marL="914400" indent="-914400">
              <a:buFont typeface="+mj-lt"/>
              <a:buAutoNum type="arabicParenR"/>
            </a:pPr>
            <a:endParaRPr lang="en-US" sz="5600" dirty="0"/>
          </a:p>
          <a:p>
            <a:pPr marL="0" indent="0">
              <a:buNone/>
            </a:pPr>
            <a:r>
              <a:rPr lang="en-US" sz="3600" dirty="0"/>
              <a:t>Evolving Models of Behavioral Health Integration in Primary Care</a:t>
            </a:r>
          </a:p>
          <a:p>
            <a:pPr marL="0" indent="0">
              <a:buNone/>
            </a:pPr>
            <a:r>
              <a:rPr lang="en-US" sz="3600" dirty="0"/>
              <a:t>Milbank Memorial Fund</a:t>
            </a:r>
          </a:p>
          <a:p>
            <a:pPr marL="0" indent="0">
              <a:buNone/>
            </a:pPr>
            <a:r>
              <a:rPr lang="en-US" sz="3600" dirty="0"/>
              <a:t>by Chris Collins, Denise Levis Hewson, Richard Munger, and Torlen Wade</a:t>
            </a:r>
          </a:p>
        </p:txBody>
      </p:sp>
    </p:spTree>
    <p:extLst>
      <p:ext uri="{BB962C8B-B14F-4D97-AF65-F5344CB8AC3E}">
        <p14:creationId xmlns:p14="http://schemas.microsoft.com/office/powerpoint/2010/main" val="847994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685800"/>
            <a:ext cx="8229600" cy="914400"/>
          </a:xfrm>
        </p:spPr>
        <p:txBody>
          <a:bodyPr>
            <a:normAutofit/>
          </a:bodyPr>
          <a:lstStyle/>
          <a:p>
            <a:pPr eaLnBrk="1" hangingPunct="1"/>
            <a:r>
              <a:rPr lang="en-US" altLang="en-US" dirty="0">
                <a:ea typeface="ＭＳ Ｐゴシック" panose="020B0600070205080204" pitchFamily="34" charset="-128"/>
              </a:rPr>
              <a:t>At follow up visit…………….</a:t>
            </a:r>
          </a:p>
        </p:txBody>
      </p:sp>
      <p:sp>
        <p:nvSpPr>
          <p:cNvPr id="28674" name="Content Placeholder 2"/>
          <p:cNvSpPr>
            <a:spLocks noGrp="1"/>
          </p:cNvSpPr>
          <p:nvPr>
            <p:ph idx="1"/>
          </p:nvPr>
        </p:nvSpPr>
        <p:spPr>
          <a:xfrm>
            <a:off x="1219200" y="1905000"/>
            <a:ext cx="7086600" cy="3382963"/>
          </a:xfrm>
        </p:spPr>
        <p:txBody>
          <a:bodyPr>
            <a:normAutofit/>
          </a:bodyPr>
          <a:lstStyle/>
          <a:p>
            <a:pPr eaLnBrk="1" hangingPunct="1"/>
            <a:r>
              <a:rPr lang="en-US" altLang="en-US" dirty="0">
                <a:ea typeface="ＭＳ Ｐゴシック" panose="020B0600070205080204" pitchFamily="34" charset="-128"/>
              </a:rPr>
              <a:t>A.H.  and case manager report no ER visits in the past month</a:t>
            </a:r>
          </a:p>
          <a:p>
            <a:pPr eaLnBrk="1" hangingPunct="1"/>
            <a:endParaRPr lang="en-US" altLang="en-US" dirty="0" smtClean="0">
              <a:ea typeface="ＭＳ Ｐゴシック" panose="020B0600070205080204" pitchFamily="34" charset="-128"/>
            </a:endParaRPr>
          </a:p>
          <a:p>
            <a:pPr eaLnBrk="1" hangingPunct="1"/>
            <a:r>
              <a:rPr lang="en-US" altLang="en-US" dirty="0" smtClean="0">
                <a:ea typeface="ＭＳ Ｐゴシック" panose="020B0600070205080204" pitchFamily="34" charset="-128"/>
              </a:rPr>
              <a:t>A.H</a:t>
            </a:r>
            <a:r>
              <a:rPr lang="en-US" altLang="en-US" dirty="0">
                <a:ea typeface="ＭＳ Ｐゴシック" panose="020B0600070205080204" pitchFamily="34" charset="-128"/>
              </a:rPr>
              <a:t>. articulated having “rescue inhaler” with him and using controller inhaler daily</a:t>
            </a: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66162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609600"/>
            <a:ext cx="9144000" cy="5638800"/>
          </a:xfrm>
          <a:prstGeom prst="rect">
            <a:avLst/>
          </a:prstGeom>
        </p:spPr>
      </p:pic>
    </p:spTree>
    <p:extLst>
      <p:ext uri="{BB962C8B-B14F-4D97-AF65-F5344CB8AC3E}">
        <p14:creationId xmlns:p14="http://schemas.microsoft.com/office/powerpoint/2010/main" val="253374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 y="609600"/>
            <a:ext cx="9144001" cy="5638800"/>
          </a:xfrm>
          <a:prstGeom prst="rect">
            <a:avLst/>
          </a:prstGeom>
        </p:spPr>
      </p:pic>
    </p:spTree>
    <p:extLst>
      <p:ext uri="{BB962C8B-B14F-4D97-AF65-F5344CB8AC3E}">
        <p14:creationId xmlns:p14="http://schemas.microsoft.com/office/powerpoint/2010/main" val="4222044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Incorporating FM Residents</a:t>
            </a:r>
          </a:p>
        </p:txBody>
      </p:sp>
      <p:sp>
        <p:nvSpPr>
          <p:cNvPr id="3" name="Content Placeholder 2"/>
          <p:cNvSpPr>
            <a:spLocks noGrp="1"/>
          </p:cNvSpPr>
          <p:nvPr>
            <p:ph idx="1"/>
          </p:nvPr>
        </p:nvSpPr>
        <p:spPr>
          <a:xfrm>
            <a:off x="1219200" y="1447800"/>
            <a:ext cx="7086600" cy="3840163"/>
          </a:xfrm>
        </p:spPr>
        <p:txBody>
          <a:bodyPr/>
          <a:lstStyle/>
          <a:p>
            <a:endParaRPr lang="en-US" dirty="0"/>
          </a:p>
          <a:p>
            <a:r>
              <a:rPr lang="en-US" dirty="0"/>
              <a:t>Scheduled during  Behavioral Science rotation or Community Medicine</a:t>
            </a:r>
          </a:p>
          <a:p>
            <a:endParaRPr lang="en-US" dirty="0"/>
          </a:p>
          <a:p>
            <a:r>
              <a:rPr lang="en-US" dirty="0"/>
              <a:t>Usually one half day</a:t>
            </a:r>
          </a:p>
          <a:p>
            <a:pPr marL="0" indent="0">
              <a:buNone/>
            </a:pPr>
            <a:endParaRPr lang="en-US" dirty="0"/>
          </a:p>
        </p:txBody>
      </p:sp>
    </p:spTree>
    <p:extLst>
      <p:ext uri="{BB962C8B-B14F-4D97-AF65-F5344CB8AC3E}">
        <p14:creationId xmlns:p14="http://schemas.microsoft.com/office/powerpoint/2010/main" val="2332472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800"/>
          </a:xfrm>
        </p:spPr>
        <p:txBody>
          <a:bodyPr/>
          <a:lstStyle/>
          <a:p>
            <a:r>
              <a:rPr lang="en-US" dirty="0"/>
              <a:t>Disclosures</a:t>
            </a:r>
          </a:p>
        </p:txBody>
      </p:sp>
      <p:sp>
        <p:nvSpPr>
          <p:cNvPr id="3" name="Subtitle 2"/>
          <p:cNvSpPr>
            <a:spLocks noGrp="1"/>
          </p:cNvSpPr>
          <p:nvPr>
            <p:ph type="subTitle" idx="1"/>
          </p:nvPr>
        </p:nvSpPr>
        <p:spPr>
          <a:xfrm>
            <a:off x="685800" y="2438400"/>
            <a:ext cx="7467600" cy="3124200"/>
          </a:xfrm>
        </p:spPr>
        <p:txBody>
          <a:bodyPr/>
          <a:lstStyle/>
          <a:p>
            <a:r>
              <a:rPr lang="en-US" dirty="0"/>
              <a:t>Nothing to Disclose</a:t>
            </a:r>
          </a:p>
        </p:txBody>
      </p:sp>
    </p:spTree>
    <p:extLst>
      <p:ext uri="{BB962C8B-B14F-4D97-AF65-F5344CB8AC3E}">
        <p14:creationId xmlns:p14="http://schemas.microsoft.com/office/powerpoint/2010/main" val="2127906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normAutofit fontScale="90000"/>
          </a:bodyPr>
          <a:lstStyle/>
          <a:p>
            <a:r>
              <a:rPr lang="en-US" dirty="0"/>
              <a:t>Resident Learning Objectives for PBHCI</a:t>
            </a:r>
          </a:p>
        </p:txBody>
      </p:sp>
      <p:sp>
        <p:nvSpPr>
          <p:cNvPr id="3" name="Content Placeholder 2"/>
          <p:cNvSpPr>
            <a:spLocks noGrp="1"/>
          </p:cNvSpPr>
          <p:nvPr>
            <p:ph idx="1"/>
          </p:nvPr>
        </p:nvSpPr>
        <p:spPr>
          <a:xfrm>
            <a:off x="1219200" y="1600200"/>
            <a:ext cx="7086600" cy="3687763"/>
          </a:xfrm>
        </p:spPr>
        <p:txBody>
          <a:bodyPr>
            <a:normAutofit fontScale="70000" lnSpcReduction="20000"/>
          </a:bodyPr>
          <a:lstStyle/>
          <a:p>
            <a:r>
              <a:rPr lang="en-US" dirty="0" smtClean="0"/>
              <a:t>The </a:t>
            </a:r>
            <a:r>
              <a:rPr lang="en-US" dirty="0"/>
              <a:t>resident will be exposed to team care</a:t>
            </a:r>
          </a:p>
          <a:p>
            <a:endParaRPr lang="en-US" dirty="0" smtClean="0"/>
          </a:p>
          <a:p>
            <a:r>
              <a:rPr lang="en-US" dirty="0" smtClean="0"/>
              <a:t>Resident </a:t>
            </a:r>
            <a:r>
              <a:rPr lang="en-US" dirty="0"/>
              <a:t>will be exposed to pre visit planning</a:t>
            </a:r>
          </a:p>
          <a:p>
            <a:endParaRPr lang="en-US" dirty="0" smtClean="0"/>
          </a:p>
          <a:p>
            <a:r>
              <a:rPr lang="en-US" dirty="0" smtClean="0"/>
              <a:t>Resident </a:t>
            </a:r>
            <a:r>
              <a:rPr lang="en-US" dirty="0"/>
              <a:t>will enhance skills of caring for severely mentally ill</a:t>
            </a:r>
          </a:p>
          <a:p>
            <a:endParaRPr lang="en-US" dirty="0" smtClean="0"/>
          </a:p>
          <a:p>
            <a:r>
              <a:rPr lang="en-US" dirty="0" smtClean="0"/>
              <a:t>Resident </a:t>
            </a:r>
            <a:r>
              <a:rPr lang="en-US" dirty="0"/>
              <a:t>will be more familiar with MBH</a:t>
            </a:r>
          </a:p>
          <a:p>
            <a:endParaRPr lang="en-US" dirty="0" smtClean="0"/>
          </a:p>
          <a:p>
            <a:r>
              <a:rPr lang="en-US" dirty="0" smtClean="0"/>
              <a:t>Resident </a:t>
            </a:r>
            <a:r>
              <a:rPr lang="en-US" dirty="0"/>
              <a:t>will learn particular  techniques to enhance clinical care </a:t>
            </a:r>
            <a:r>
              <a:rPr lang="en-US" dirty="0" smtClean="0"/>
              <a:t>for SMI  </a:t>
            </a:r>
            <a:r>
              <a:rPr lang="en-US" dirty="0"/>
              <a:t>and improve compliance</a:t>
            </a:r>
          </a:p>
          <a:p>
            <a:endParaRPr lang="en-US" dirty="0"/>
          </a:p>
        </p:txBody>
      </p:sp>
    </p:spTree>
    <p:extLst>
      <p:ext uri="{BB962C8B-B14F-4D97-AF65-F5344CB8AC3E}">
        <p14:creationId xmlns:p14="http://schemas.microsoft.com/office/powerpoint/2010/main" val="639278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dirty="0"/>
              <a:t>Resident Exposure to team care</a:t>
            </a:r>
          </a:p>
        </p:txBody>
      </p:sp>
      <p:sp>
        <p:nvSpPr>
          <p:cNvPr id="3" name="Content Placeholder 2"/>
          <p:cNvSpPr>
            <a:spLocks noGrp="1"/>
          </p:cNvSpPr>
          <p:nvPr>
            <p:ph idx="1"/>
          </p:nvPr>
        </p:nvSpPr>
        <p:spPr>
          <a:xfrm>
            <a:off x="1219200" y="1752600"/>
            <a:ext cx="7086600" cy="3535363"/>
          </a:xfrm>
        </p:spPr>
        <p:txBody>
          <a:bodyPr>
            <a:normAutofit/>
          </a:bodyPr>
          <a:lstStyle/>
          <a:p>
            <a:endParaRPr lang="en-US" dirty="0" smtClean="0"/>
          </a:p>
          <a:p>
            <a:r>
              <a:rPr lang="en-US" dirty="0" smtClean="0"/>
              <a:t>Attend </a:t>
            </a:r>
            <a:r>
              <a:rPr lang="en-US" dirty="0"/>
              <a:t>huddles before clinic</a:t>
            </a:r>
          </a:p>
          <a:p>
            <a:r>
              <a:rPr lang="en-US" dirty="0"/>
              <a:t>Increase appreciation for contribution of all team members</a:t>
            </a:r>
          </a:p>
          <a:p>
            <a:r>
              <a:rPr lang="en-US" dirty="0"/>
              <a:t>Enhance ability to interact with other professionals involved with process</a:t>
            </a:r>
          </a:p>
        </p:txBody>
      </p:sp>
      <p:pic>
        <p:nvPicPr>
          <p:cNvPr id="5" name="Picture 4"/>
          <p:cNvPicPr>
            <a:picLocks noChangeAspect="1"/>
          </p:cNvPicPr>
          <p:nvPr/>
        </p:nvPicPr>
        <p:blipFill>
          <a:blip r:embed="rId2"/>
          <a:stretch>
            <a:fillRect/>
          </a:stretch>
        </p:blipFill>
        <p:spPr>
          <a:xfrm>
            <a:off x="6706518" y="1524000"/>
            <a:ext cx="1600200" cy="1600200"/>
          </a:xfrm>
          <a:prstGeom prst="rect">
            <a:avLst/>
          </a:prstGeom>
        </p:spPr>
      </p:pic>
    </p:spTree>
    <p:extLst>
      <p:ext uri="{BB962C8B-B14F-4D97-AF65-F5344CB8AC3E}">
        <p14:creationId xmlns:p14="http://schemas.microsoft.com/office/powerpoint/2010/main" val="3818852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Resident Exposure to pre visit planning </a:t>
            </a:r>
          </a:p>
        </p:txBody>
      </p:sp>
      <p:sp>
        <p:nvSpPr>
          <p:cNvPr id="3" name="Content Placeholder 2"/>
          <p:cNvSpPr>
            <a:spLocks noGrp="1"/>
          </p:cNvSpPr>
          <p:nvPr>
            <p:ph idx="1"/>
          </p:nvPr>
        </p:nvSpPr>
        <p:spPr>
          <a:xfrm>
            <a:off x="1219200" y="2438400"/>
            <a:ext cx="7086600" cy="2849563"/>
          </a:xfrm>
        </p:spPr>
        <p:txBody>
          <a:bodyPr>
            <a:normAutofit fontScale="92500" lnSpcReduction="10000"/>
          </a:bodyPr>
          <a:lstStyle/>
          <a:p>
            <a:r>
              <a:rPr lang="en-US" dirty="0"/>
              <a:t>Records pulled from hospital by nurse</a:t>
            </a:r>
          </a:p>
          <a:p>
            <a:r>
              <a:rPr lang="en-US" dirty="0"/>
              <a:t>Behavioral staff present concerns/ background</a:t>
            </a:r>
          </a:p>
          <a:p>
            <a:r>
              <a:rPr lang="en-US" dirty="0"/>
              <a:t>Review  patient  records in electronic health record</a:t>
            </a:r>
          </a:p>
          <a:p>
            <a:r>
              <a:rPr lang="en-US" dirty="0"/>
              <a:t>Determine labs/ tests requiring follow up</a:t>
            </a:r>
          </a:p>
        </p:txBody>
      </p:sp>
    </p:spTree>
    <p:extLst>
      <p:ext uri="{BB962C8B-B14F-4D97-AF65-F5344CB8AC3E}">
        <p14:creationId xmlns:p14="http://schemas.microsoft.com/office/powerpoint/2010/main" val="346430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r>
              <a:rPr lang="en-US" sz="3200" dirty="0"/>
              <a:t>Enhancing Skills Caring for Severely Mentally Ill</a:t>
            </a:r>
          </a:p>
        </p:txBody>
      </p:sp>
      <p:sp>
        <p:nvSpPr>
          <p:cNvPr id="3" name="Content Placeholder 2"/>
          <p:cNvSpPr>
            <a:spLocks noGrp="1"/>
          </p:cNvSpPr>
          <p:nvPr>
            <p:ph idx="1"/>
          </p:nvPr>
        </p:nvSpPr>
        <p:spPr>
          <a:xfrm>
            <a:off x="1219200" y="1905000"/>
            <a:ext cx="7086600" cy="4267200"/>
          </a:xfrm>
        </p:spPr>
        <p:txBody>
          <a:bodyPr>
            <a:normAutofit fontScale="92500" lnSpcReduction="10000"/>
          </a:bodyPr>
          <a:lstStyle/>
          <a:p>
            <a:r>
              <a:rPr lang="en-US" dirty="0"/>
              <a:t>Position in room</a:t>
            </a:r>
          </a:p>
          <a:p>
            <a:endParaRPr lang="en-US" dirty="0"/>
          </a:p>
          <a:p>
            <a:r>
              <a:rPr lang="en-US" dirty="0"/>
              <a:t>Delusional behavior</a:t>
            </a:r>
          </a:p>
          <a:p>
            <a:endParaRPr lang="en-US" dirty="0"/>
          </a:p>
          <a:p>
            <a:r>
              <a:rPr lang="en-US" dirty="0"/>
              <a:t>Adjusting instruction complexity  to patient level</a:t>
            </a:r>
          </a:p>
          <a:p>
            <a:endParaRPr lang="en-US" dirty="0"/>
          </a:p>
          <a:p>
            <a:r>
              <a:rPr lang="en-US" dirty="0"/>
              <a:t>Being aware of body language and voice</a:t>
            </a:r>
          </a:p>
        </p:txBody>
      </p:sp>
    </p:spTree>
    <p:extLst>
      <p:ext uri="{BB962C8B-B14F-4D97-AF65-F5344CB8AC3E}">
        <p14:creationId xmlns:p14="http://schemas.microsoft.com/office/powerpoint/2010/main" val="84442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r>
              <a:rPr lang="en-US" dirty="0"/>
              <a:t>Enhance Familiarity with MBH</a:t>
            </a:r>
          </a:p>
        </p:txBody>
      </p:sp>
      <p:sp>
        <p:nvSpPr>
          <p:cNvPr id="3" name="Content Placeholder 2"/>
          <p:cNvSpPr>
            <a:spLocks noGrp="1"/>
          </p:cNvSpPr>
          <p:nvPr>
            <p:ph idx="1"/>
          </p:nvPr>
        </p:nvSpPr>
        <p:spPr>
          <a:xfrm>
            <a:off x="1219200" y="1676400"/>
            <a:ext cx="7086600" cy="3886200"/>
          </a:xfrm>
        </p:spPr>
        <p:txBody>
          <a:bodyPr>
            <a:normAutofit fontScale="92500" lnSpcReduction="10000"/>
          </a:bodyPr>
          <a:lstStyle/>
          <a:p>
            <a:r>
              <a:rPr lang="en-US" dirty="0"/>
              <a:t>Location: have referred patient but often not gone themselves</a:t>
            </a:r>
          </a:p>
          <a:p>
            <a:endParaRPr lang="en-US" dirty="0"/>
          </a:p>
          <a:p>
            <a:r>
              <a:rPr lang="en-US" dirty="0"/>
              <a:t>Level of services: Case managers, therapy, psychiatrist</a:t>
            </a:r>
          </a:p>
          <a:p>
            <a:endParaRPr lang="en-US" dirty="0"/>
          </a:p>
          <a:p>
            <a:r>
              <a:rPr lang="en-US" dirty="0"/>
              <a:t>Services provided: Unit dose </a:t>
            </a:r>
            <a:r>
              <a:rPr lang="en-US" dirty="0" smtClean="0"/>
              <a:t>packaging </a:t>
            </a:r>
            <a:r>
              <a:rPr lang="en-US" dirty="0"/>
              <a:t>for meds</a:t>
            </a:r>
          </a:p>
        </p:txBody>
      </p:sp>
    </p:spTree>
    <p:extLst>
      <p:ext uri="{BB962C8B-B14F-4D97-AF65-F5344CB8AC3E}">
        <p14:creationId xmlns:p14="http://schemas.microsoft.com/office/powerpoint/2010/main" val="2582762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a:t>Improving Medical Care and Increasing Compliance</a:t>
            </a:r>
          </a:p>
        </p:txBody>
      </p:sp>
      <p:sp>
        <p:nvSpPr>
          <p:cNvPr id="3" name="Content Placeholder 2"/>
          <p:cNvSpPr>
            <a:spLocks noGrp="1"/>
          </p:cNvSpPr>
          <p:nvPr>
            <p:ph idx="1"/>
          </p:nvPr>
        </p:nvSpPr>
        <p:spPr>
          <a:xfrm>
            <a:off x="1219200" y="1981200"/>
            <a:ext cx="7086600" cy="3962400"/>
          </a:xfrm>
        </p:spPr>
        <p:txBody>
          <a:bodyPr>
            <a:normAutofit/>
          </a:bodyPr>
          <a:lstStyle/>
          <a:p>
            <a:r>
              <a:rPr lang="en-US" dirty="0"/>
              <a:t>Realistic goals</a:t>
            </a:r>
          </a:p>
          <a:p>
            <a:r>
              <a:rPr lang="en-US" dirty="0"/>
              <a:t>Prioritize</a:t>
            </a:r>
          </a:p>
          <a:p>
            <a:r>
              <a:rPr lang="en-US" dirty="0"/>
              <a:t>Engage patient in planning</a:t>
            </a:r>
          </a:p>
          <a:p>
            <a:r>
              <a:rPr lang="en-US" dirty="0"/>
              <a:t>Document specific instructions on visit summary</a:t>
            </a:r>
          </a:p>
          <a:p>
            <a:r>
              <a:rPr lang="en-US" dirty="0"/>
              <a:t>Share instructions with case manager.</a:t>
            </a:r>
          </a:p>
        </p:txBody>
      </p:sp>
    </p:spTree>
    <p:extLst>
      <p:ext uri="{BB962C8B-B14F-4D97-AF65-F5344CB8AC3E}">
        <p14:creationId xmlns:p14="http://schemas.microsoft.com/office/powerpoint/2010/main" val="4121197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rmAutofit fontScale="90000"/>
          </a:bodyPr>
          <a:lstStyle/>
          <a:p>
            <a:r>
              <a:rPr lang="en-US" altLang="en-US" sz="4000" dirty="0">
                <a:ea typeface="ＭＳ Ｐゴシック" panose="020B0600070205080204" pitchFamily="34" charset="-128"/>
              </a:rPr>
              <a:t>My Experience as a Resident</a:t>
            </a:r>
            <a:endParaRPr lang="en-US" sz="4000" dirty="0"/>
          </a:p>
        </p:txBody>
      </p:sp>
      <p:sp>
        <p:nvSpPr>
          <p:cNvPr id="3" name="Content Placeholder 2"/>
          <p:cNvSpPr>
            <a:spLocks noGrp="1"/>
          </p:cNvSpPr>
          <p:nvPr>
            <p:ph idx="1"/>
          </p:nvPr>
        </p:nvSpPr>
        <p:spPr>
          <a:xfrm>
            <a:off x="1219200" y="1219200"/>
            <a:ext cx="7086600" cy="4068763"/>
          </a:xfrm>
        </p:spPr>
        <p:txBody>
          <a:bodyPr>
            <a:normAutofit/>
          </a:bodyPr>
          <a:lstStyle/>
          <a:p>
            <a:endParaRPr lang="en-US" altLang="en-US" sz="2600" dirty="0">
              <a:ea typeface="ＭＳ Ｐゴシック" panose="020B0600070205080204" pitchFamily="34" charset="-128"/>
            </a:endParaRPr>
          </a:p>
          <a:p>
            <a:r>
              <a:rPr lang="en-US" altLang="en-US" sz="2600" dirty="0">
                <a:ea typeface="ＭＳ Ｐゴシック" panose="020B0600070205080204" pitchFamily="34" charset="-128"/>
              </a:rPr>
              <a:t>Witnessed  the PBHCI clinic firsthand</a:t>
            </a:r>
          </a:p>
          <a:p>
            <a:endParaRPr lang="en-US" altLang="en-US" sz="2600" dirty="0">
              <a:ea typeface="ＭＳ Ｐゴシック" panose="020B0600070205080204" pitchFamily="34" charset="-128"/>
            </a:endParaRPr>
          </a:p>
          <a:p>
            <a:r>
              <a:rPr lang="en-US" altLang="en-US" sz="2600" dirty="0">
                <a:ea typeface="ＭＳ Ｐゴシック" panose="020B0600070205080204" pitchFamily="34" charset="-128"/>
              </a:rPr>
              <a:t>Pre-visit huddle by the team</a:t>
            </a:r>
          </a:p>
          <a:p>
            <a:pPr lvl="1"/>
            <a:r>
              <a:rPr lang="en-US" altLang="en-US" sz="2200" dirty="0">
                <a:ea typeface="ＭＳ Ｐゴシック" panose="020B0600070205080204" pitchFamily="34" charset="-128"/>
              </a:rPr>
              <a:t>every patient was discussed </a:t>
            </a:r>
          </a:p>
          <a:p>
            <a:pPr lvl="1"/>
            <a:r>
              <a:rPr lang="en-US" altLang="en-US" sz="2200" dirty="0">
                <a:ea typeface="ＭＳ Ｐゴシック" panose="020B0600070205080204" pitchFamily="34" charset="-128"/>
              </a:rPr>
              <a:t>medical and behavioral problems </a:t>
            </a:r>
          </a:p>
          <a:p>
            <a:pPr marL="457200" lvl="1" indent="0">
              <a:buNone/>
            </a:pPr>
            <a:r>
              <a:rPr lang="en-US" altLang="en-US" sz="2200" dirty="0">
                <a:ea typeface="ＭＳ Ｐゴシック" panose="020B0600070205080204" pitchFamily="34" charset="-128"/>
              </a:rPr>
              <a:t>     were discussed </a:t>
            </a:r>
          </a:p>
          <a:p>
            <a:pPr lvl="1"/>
            <a:r>
              <a:rPr lang="en-US" altLang="en-US" sz="2200" dirty="0">
                <a:ea typeface="ＭＳ Ｐゴシック" panose="020B0600070205080204" pitchFamily="34" charset="-128"/>
              </a:rPr>
              <a:t>goals and plans were also addressed.</a:t>
            </a:r>
          </a:p>
          <a:p>
            <a:endParaRPr lang="en-US" dirty="0"/>
          </a:p>
        </p:txBody>
      </p:sp>
      <p:pic>
        <p:nvPicPr>
          <p:cNvPr id="4" name="Picture 3" descr="residen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4542" y="2895600"/>
            <a:ext cx="2849458" cy="307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303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altLang="en-US" dirty="0">
                <a:ea typeface="ＭＳ Ｐゴシック" panose="020B0600070205080204" pitchFamily="34" charset="-128"/>
              </a:rPr>
              <a:t>My Experience</a:t>
            </a:r>
            <a:endParaRPr lang="en-US" dirty="0"/>
          </a:p>
        </p:txBody>
      </p:sp>
      <p:sp>
        <p:nvSpPr>
          <p:cNvPr id="3" name="Content Placeholder 2"/>
          <p:cNvSpPr>
            <a:spLocks noGrp="1"/>
          </p:cNvSpPr>
          <p:nvPr>
            <p:ph idx="1"/>
          </p:nvPr>
        </p:nvSpPr>
        <p:spPr>
          <a:xfrm>
            <a:off x="1219200" y="1676400"/>
            <a:ext cx="7086600" cy="3611563"/>
          </a:xfrm>
        </p:spPr>
        <p:txBody>
          <a:bodyPr>
            <a:normAutofit fontScale="92500" lnSpcReduction="20000"/>
          </a:bodyPr>
          <a:lstStyle/>
          <a:p>
            <a:r>
              <a:rPr lang="en-US" altLang="en-US" dirty="0">
                <a:ea typeface="ＭＳ Ｐゴシック" panose="020B0600070205080204" pitchFamily="34" charset="-128"/>
              </a:rPr>
              <a:t>After every </a:t>
            </a:r>
            <a:r>
              <a:rPr lang="en-US" altLang="en-US" dirty="0" smtClean="0">
                <a:ea typeface="ＭＳ Ｐゴシック" panose="020B0600070205080204" pitchFamily="34" charset="-128"/>
              </a:rPr>
              <a:t>patient's </a:t>
            </a:r>
            <a:r>
              <a:rPr lang="en-US" altLang="en-US" dirty="0">
                <a:ea typeface="ＭＳ Ｐゴシック" panose="020B0600070205080204" pitchFamily="34" charset="-128"/>
              </a:rPr>
              <a:t>individual case was discussed, the pts were then assessed and evaluated. Goals and plans of care were then laid out/collaborated with each </a:t>
            </a:r>
            <a:r>
              <a:rPr lang="en-US" altLang="en-US" dirty="0" smtClean="0">
                <a:ea typeface="ＭＳ Ｐゴシック" panose="020B0600070205080204" pitchFamily="34" charset="-128"/>
              </a:rPr>
              <a:t>patient</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the afternoon (around 1pm), the pre-visit huddle was </a:t>
            </a:r>
            <a:r>
              <a:rPr lang="en-US" altLang="en-US" dirty="0" smtClean="0">
                <a:ea typeface="ＭＳ Ｐゴシック" panose="020B0600070205080204" pitchFamily="34" charset="-128"/>
              </a:rPr>
              <a:t>to also done to discuss afternoon clinic</a:t>
            </a:r>
            <a:endParaRPr lang="en-US" dirty="0"/>
          </a:p>
        </p:txBody>
      </p:sp>
    </p:spTree>
    <p:extLst>
      <p:ext uri="{BB962C8B-B14F-4D97-AF65-F5344CB8AC3E}">
        <p14:creationId xmlns:p14="http://schemas.microsoft.com/office/powerpoint/2010/main" val="867971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altLang="en-US" dirty="0">
                <a:ea typeface="ＭＳ Ｐゴシック" panose="020B0600070205080204" pitchFamily="34" charset="-128"/>
              </a:rPr>
              <a:t>My takeaway</a:t>
            </a:r>
            <a:endParaRPr lang="en-US" dirty="0"/>
          </a:p>
        </p:txBody>
      </p:sp>
      <p:sp>
        <p:nvSpPr>
          <p:cNvPr id="3" name="Content Placeholder 2"/>
          <p:cNvSpPr>
            <a:spLocks noGrp="1"/>
          </p:cNvSpPr>
          <p:nvPr>
            <p:ph idx="1"/>
          </p:nvPr>
        </p:nvSpPr>
        <p:spPr>
          <a:xfrm>
            <a:off x="1219200" y="1524000"/>
            <a:ext cx="7086600" cy="3763963"/>
          </a:xfrm>
        </p:spPr>
        <p:txBody>
          <a:bodyPr/>
          <a:lstStyle/>
          <a:p>
            <a:r>
              <a:rPr lang="en-US" altLang="en-US" dirty="0">
                <a:ea typeface="ＭＳ Ｐゴシック" panose="020B0600070205080204" pitchFamily="34" charset="-128"/>
              </a:rPr>
              <a:t>It was a great experience because it provided the opportunity for behavioral health pts who may not have had consistent follow ups with their primary care physicians, to have one available where they had their care addressed for their psychiatric needs.</a:t>
            </a:r>
          </a:p>
          <a:p>
            <a:endParaRPr lang="en-US" dirty="0"/>
          </a:p>
        </p:txBody>
      </p:sp>
    </p:spTree>
    <p:extLst>
      <p:ext uri="{BB962C8B-B14F-4D97-AF65-F5344CB8AC3E}">
        <p14:creationId xmlns:p14="http://schemas.microsoft.com/office/powerpoint/2010/main" val="272029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7467600" cy="579438"/>
          </a:xfrm>
        </p:spPr>
        <p:txBody>
          <a:bodyPr>
            <a:normAutofit fontScale="90000"/>
          </a:bodyPr>
          <a:lstStyle/>
          <a:p>
            <a:pPr algn="l"/>
            <a:r>
              <a:rPr lang="en-US" altLang="en-US" dirty="0">
                <a:ea typeface="ＭＳ Ｐゴシック" panose="020B0600070205080204" pitchFamily="34" charset="-128"/>
              </a:rPr>
              <a:t>Success Story</a:t>
            </a:r>
            <a:endParaRPr lang="en-US" dirty="0"/>
          </a:p>
        </p:txBody>
      </p:sp>
      <p:sp>
        <p:nvSpPr>
          <p:cNvPr id="3" name="Content Placeholder 2"/>
          <p:cNvSpPr>
            <a:spLocks noGrp="1"/>
          </p:cNvSpPr>
          <p:nvPr>
            <p:ph sz="half" idx="1"/>
          </p:nvPr>
        </p:nvSpPr>
        <p:spPr/>
        <p:txBody>
          <a:bodyPr>
            <a:normAutofit fontScale="92500" lnSpcReduction="10000"/>
          </a:bodyPr>
          <a:lstStyle/>
          <a:p>
            <a:r>
              <a:rPr lang="en-US" altLang="en-US" sz="2400" dirty="0">
                <a:ea typeface="ＭＳ Ｐゴシック" panose="020B0600070205080204" pitchFamily="34" charset="-128"/>
              </a:rPr>
              <a:t>I saw a young man who was obese and had several medical problems in addition to his depression and anxiety, through the PBHCI team, he had become motivated about losing weight, improving his BP, that he began to eat better and had lost 14 </a:t>
            </a:r>
            <a:r>
              <a:rPr lang="en-US" altLang="en-US" sz="2400" dirty="0" smtClean="0">
                <a:ea typeface="ＭＳ Ｐゴシック" panose="020B0600070205080204" pitchFamily="34" charset="-128"/>
              </a:rPr>
              <a:t>lbs. </a:t>
            </a:r>
            <a:r>
              <a:rPr lang="en-US" altLang="en-US" sz="2400" dirty="0">
                <a:ea typeface="ＭＳ Ｐゴシック" panose="020B0600070205080204" pitchFamily="34" charset="-128"/>
              </a:rPr>
              <a:t>in 2 months, and spoke about how he had been walking miles that morning. </a:t>
            </a:r>
          </a:p>
          <a:p>
            <a:endParaRPr lang="en-US" dirty="0"/>
          </a:p>
        </p:txBody>
      </p:sp>
      <p:pic>
        <p:nvPicPr>
          <p:cNvPr id="5" name="Picture 3" descr="success-story.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1394984"/>
            <a:ext cx="3657600" cy="439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910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a:bodyPr>
          <a:lstStyle/>
          <a:p>
            <a:r>
              <a:rPr lang="en-US" dirty="0"/>
              <a:t>Goals and Objectives</a:t>
            </a:r>
          </a:p>
        </p:txBody>
      </p:sp>
      <p:sp>
        <p:nvSpPr>
          <p:cNvPr id="3" name="Content Placeholder 2"/>
          <p:cNvSpPr>
            <a:spLocks noGrp="1"/>
          </p:cNvSpPr>
          <p:nvPr>
            <p:ph idx="1"/>
          </p:nvPr>
        </p:nvSpPr>
        <p:spPr>
          <a:xfrm>
            <a:off x="1143000" y="2209800"/>
            <a:ext cx="7086600" cy="3382963"/>
          </a:xfrm>
        </p:spPr>
        <p:txBody>
          <a:bodyPr>
            <a:normAutofit fontScale="77500" lnSpcReduction="20000"/>
          </a:bodyPr>
          <a:lstStyle/>
          <a:p>
            <a:r>
              <a:rPr lang="en-US" dirty="0"/>
              <a:t>Discuss higher prevalence physical </a:t>
            </a:r>
            <a:r>
              <a:rPr lang="en-US" dirty="0" smtClean="0"/>
              <a:t>conditions </a:t>
            </a:r>
            <a:r>
              <a:rPr lang="en-US" dirty="0" smtClean="0"/>
              <a:t>and </a:t>
            </a:r>
            <a:r>
              <a:rPr lang="en-US" dirty="0"/>
              <a:t>life expectancy gap in the severely mentally ill</a:t>
            </a:r>
          </a:p>
          <a:p>
            <a:r>
              <a:rPr lang="en-US" dirty="0"/>
              <a:t>Discuss importance of primary care and behavioral  health integration</a:t>
            </a:r>
          </a:p>
          <a:p>
            <a:r>
              <a:rPr lang="en-US" dirty="0"/>
              <a:t>Discuss levels of integration</a:t>
            </a:r>
          </a:p>
          <a:p>
            <a:r>
              <a:rPr lang="en-US" dirty="0"/>
              <a:t>Discuss potential resident learning objectives in this setting </a:t>
            </a:r>
          </a:p>
          <a:p>
            <a:r>
              <a:rPr lang="en-US" dirty="0"/>
              <a:t>Discuss  potential integration barriers</a:t>
            </a:r>
          </a:p>
          <a:p>
            <a:endParaRPr lang="en-US" dirty="0"/>
          </a:p>
          <a:p>
            <a:endParaRPr lang="en-US" dirty="0"/>
          </a:p>
        </p:txBody>
      </p:sp>
    </p:spTree>
    <p:extLst>
      <p:ext uri="{BB962C8B-B14F-4D97-AF65-F5344CB8AC3E}">
        <p14:creationId xmlns:p14="http://schemas.microsoft.com/office/powerpoint/2010/main" val="2981187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normAutofit fontScale="90000"/>
          </a:bodyPr>
          <a:lstStyle/>
          <a:p>
            <a:r>
              <a:rPr lang="en-US" altLang="en-US" dirty="0">
                <a:ea typeface="ＭＳ Ｐゴシック" panose="020B0600070205080204" pitchFamily="34" charset="-128"/>
              </a:rPr>
              <a:t>Integration of Residents</a:t>
            </a:r>
            <a:endParaRPr lang="en-US" dirty="0"/>
          </a:p>
        </p:txBody>
      </p:sp>
      <p:sp>
        <p:nvSpPr>
          <p:cNvPr id="3" name="Content Placeholder 2"/>
          <p:cNvSpPr>
            <a:spLocks noGrp="1"/>
          </p:cNvSpPr>
          <p:nvPr>
            <p:ph idx="1"/>
          </p:nvPr>
        </p:nvSpPr>
        <p:spPr>
          <a:xfrm>
            <a:off x="1219200" y="1447800"/>
            <a:ext cx="7086600" cy="3840163"/>
          </a:xfrm>
        </p:spPr>
        <p:txBody>
          <a:bodyPr/>
          <a:lstStyle/>
          <a:p>
            <a:pPr>
              <a:buFont typeface="Wingdings 2" charset="0"/>
              <a:buChar char=""/>
              <a:defRPr/>
            </a:pPr>
            <a:r>
              <a:rPr lang="en-US" sz="2400" dirty="0"/>
              <a:t>Since the emergence of the PBHCI, </a:t>
            </a:r>
          </a:p>
          <a:p>
            <a:pPr marL="36512" indent="0">
              <a:buFont typeface="Wingdings 2" charset="0"/>
              <a:buNone/>
              <a:defRPr/>
            </a:pPr>
            <a:r>
              <a:rPr lang="en-US" sz="2400" dirty="0"/>
              <a:t>4 residents from the SIU-SOM FM residency have had the opportunity to rotate through, work in the clinic and provided feedback based on their experience at the clinic</a:t>
            </a:r>
          </a:p>
          <a:p>
            <a:endParaRPr lang="en-US" dirty="0"/>
          </a:p>
        </p:txBody>
      </p:sp>
      <p:pic>
        <p:nvPicPr>
          <p:cNvPr id="4" name="Picture 3" descr="SIU FM 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352800"/>
            <a:ext cx="9067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097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609600"/>
            <a:ext cx="8229600" cy="685800"/>
          </a:xfrm>
        </p:spPr>
        <p:txBody>
          <a:bodyPr>
            <a:normAutofit fontScale="90000"/>
          </a:bodyPr>
          <a:lstStyle/>
          <a:p>
            <a:r>
              <a:rPr lang="en-US" altLang="en-US" dirty="0">
                <a:ea typeface="ＭＳ Ｐゴシック" panose="020B0600070205080204" pitchFamily="34" charset="-128"/>
              </a:rPr>
              <a:t>Questionnaire</a:t>
            </a:r>
          </a:p>
        </p:txBody>
      </p:sp>
      <p:sp>
        <p:nvSpPr>
          <p:cNvPr id="36866" name="Content Placeholder 2"/>
          <p:cNvSpPr>
            <a:spLocks noGrp="1"/>
          </p:cNvSpPr>
          <p:nvPr>
            <p:ph idx="1"/>
          </p:nvPr>
        </p:nvSpPr>
        <p:spPr>
          <a:xfrm>
            <a:off x="1295400" y="1314680"/>
            <a:ext cx="7086600" cy="4628920"/>
          </a:xfrm>
        </p:spPr>
        <p:txBody>
          <a:bodyPr>
            <a:normAutofit lnSpcReduction="10000"/>
          </a:bodyPr>
          <a:lstStyle/>
          <a:p>
            <a:r>
              <a:rPr lang="en-US" altLang="en-US" dirty="0">
                <a:ea typeface="ＭＳ Ｐゴシック" panose="020B0600070205080204" pitchFamily="34" charset="-128"/>
              </a:rPr>
              <a:t>A 7-question survey was provided to the residents to assess their feedback</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survey was based on a numeric, 9 point, Likert scale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survey was based on their level of strong disagreement to strong agreement.</a:t>
            </a:r>
          </a:p>
        </p:txBody>
      </p:sp>
    </p:spTree>
    <p:extLst>
      <p:ext uri="{BB962C8B-B14F-4D97-AF65-F5344CB8AC3E}">
        <p14:creationId xmlns:p14="http://schemas.microsoft.com/office/powerpoint/2010/main" val="1117389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a typeface="ＭＳ Ｐゴシック" panose="020B0600070205080204" pitchFamily="34" charset="-128"/>
              </a:rPr>
              <a:t/>
            </a:r>
            <a:br>
              <a:rPr lang="en-US" sz="2400" dirty="0">
                <a:ea typeface="ＭＳ Ｐゴシック" panose="020B0600070205080204" pitchFamily="34" charset="-128"/>
              </a:rPr>
            </a:br>
            <a:r>
              <a:rPr lang="en-US" sz="2400" dirty="0">
                <a:ea typeface="ＭＳ Ｐゴシック" panose="020B0600070205080204" pitchFamily="34" charset="-128"/>
              </a:rPr>
              <a:t>1.</a:t>
            </a:r>
            <a:r>
              <a:rPr lang="en-US" sz="2400" dirty="0"/>
              <a:t> The clinic was helpful to my knowledge </a:t>
            </a:r>
            <a:br>
              <a:rPr lang="en-US" sz="2400" dirty="0"/>
            </a:br>
            <a:r>
              <a:rPr lang="en-US" sz="2400" dirty="0"/>
              <a:t>(Score 1-9, Average 8.5)</a:t>
            </a:r>
            <a:br>
              <a:rPr lang="en-US" sz="2400" dirty="0"/>
            </a:b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4007505"/>
              </p:ext>
            </p:extLst>
          </p:nvPr>
        </p:nvGraphicFramePr>
        <p:xfrm>
          <a:off x="1219200" y="2895600"/>
          <a:ext cx="7086600" cy="2392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4374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800" dirty="0">
                <a:ea typeface="ＭＳ Ｐゴシック" panose="020B0600070205080204" pitchFamily="34" charset="-128"/>
              </a:rPr>
              <a:t>2. I learned more about integrating family medicine with mental health (Average 8.5)</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867577"/>
              </p:ext>
            </p:extLst>
          </p:nvPr>
        </p:nvGraphicFramePr>
        <p:xfrm>
          <a:off x="1219200" y="2438400"/>
          <a:ext cx="70866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607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295400"/>
          </a:xfrm>
        </p:spPr>
        <p:txBody>
          <a:bodyPr>
            <a:normAutofit fontScale="90000"/>
          </a:bodyPr>
          <a:lstStyle/>
          <a:p>
            <a:r>
              <a:rPr lang="en-US" altLang="en-US" sz="2700" dirty="0">
                <a:ea typeface="ＭＳ Ｐゴシック" panose="020B0600070205080204" pitchFamily="34" charset="-128"/>
              </a:rPr>
              <a:t>3. I feel more comfortable applying my care and knowledge of family medicine to mentally ill pts (Average 7.5)</a:t>
            </a:r>
            <a:r>
              <a:rPr lang="en-US" altLang="en-US" dirty="0">
                <a:ea typeface="ＭＳ Ｐゴシック" panose="020B0600070205080204" pitchFamily="34" charset="-128"/>
              </a:rPr>
              <a:t/>
            </a:r>
            <a:br>
              <a:rPr lang="en-US" altLang="en-US" dirty="0">
                <a:ea typeface="ＭＳ Ｐゴシック" panose="020B0600070205080204" pitchFamily="34" charset="-128"/>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8984780"/>
              </p:ext>
            </p:extLst>
          </p:nvPr>
        </p:nvGraphicFramePr>
        <p:xfrm>
          <a:off x="838200" y="1600200"/>
          <a:ext cx="7467600" cy="3382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1091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609600"/>
          </a:xfrm>
        </p:spPr>
        <p:txBody>
          <a:bodyPr>
            <a:normAutofit fontScale="90000"/>
          </a:bodyPr>
          <a:lstStyle/>
          <a:p>
            <a:r>
              <a:rPr lang="en-US" altLang="en-US" sz="2400" dirty="0">
                <a:ea typeface="ＭＳ Ｐゴシック" panose="020B0600070205080204" pitchFamily="34" charset="-128"/>
              </a:rPr>
              <a:t>4. I learned about the team approach to patient care through the huddle meeting before pt was seen (Average 8.5)</a:t>
            </a:r>
            <a:br>
              <a:rPr lang="en-US" altLang="en-US" sz="2400" dirty="0">
                <a:ea typeface="ＭＳ Ｐゴシック" panose="020B0600070205080204" pitchFamily="34" charset="-128"/>
              </a:rPr>
            </a:b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8648985"/>
              </p:ext>
            </p:extLst>
          </p:nvPr>
        </p:nvGraphicFramePr>
        <p:xfrm>
          <a:off x="1219200" y="1447800"/>
          <a:ext cx="7086600" cy="3840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128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r>
              <a:rPr lang="en-US" altLang="en-US" sz="2400" dirty="0">
                <a:ea typeface="ＭＳ Ｐゴシック" panose="020B0600070205080204" pitchFamily="34" charset="-128"/>
              </a:rPr>
              <a:t>5. I learned about the team approach to patient care through the huddle meeting after the pt was seen (Average 8)</a:t>
            </a:r>
            <a:br>
              <a:rPr lang="en-US" altLang="en-US" sz="2400" dirty="0">
                <a:ea typeface="ＭＳ Ｐゴシック" panose="020B0600070205080204" pitchFamily="34" charset="-128"/>
              </a:rPr>
            </a:b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3965591"/>
              </p:ext>
            </p:extLst>
          </p:nvPr>
        </p:nvGraphicFramePr>
        <p:xfrm>
          <a:off x="1219200" y="1447800"/>
          <a:ext cx="7086600" cy="3840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8149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04800"/>
          </a:xfrm>
        </p:spPr>
        <p:txBody>
          <a:bodyPr>
            <a:normAutofit fontScale="90000"/>
          </a:bodyPr>
          <a:lstStyle/>
          <a:p>
            <a:r>
              <a:rPr lang="en-US" altLang="en-US" sz="2400" dirty="0">
                <a:ea typeface="ＭＳ Ｐゴシック" panose="020B0600070205080204" pitchFamily="34" charset="-128"/>
              </a:rPr>
              <a:t>6. Understanding and interacting with mentally ill pts will continue to help me provide better care for this pt population (Average 7.75)</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
            </a:r>
            <a:br>
              <a:rPr lang="en-US" altLang="en-US" sz="2400" dirty="0">
                <a:ea typeface="ＭＳ Ｐゴシック" panose="020B0600070205080204" pitchFamily="34" charset="-128"/>
              </a:rPr>
            </a:b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92163901"/>
              </p:ext>
            </p:extLst>
          </p:nvPr>
        </p:nvGraphicFramePr>
        <p:xfrm>
          <a:off x="1219200" y="1447800"/>
          <a:ext cx="7086600" cy="3840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7810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fontScale="90000"/>
          </a:bodyPr>
          <a:lstStyle/>
          <a:p>
            <a:r>
              <a:rPr lang="en-US" altLang="en-US" sz="2400" dirty="0">
                <a:ea typeface="ＭＳ Ｐゴシック" panose="020B0600070205080204" pitchFamily="34" charset="-128"/>
              </a:rPr>
              <a:t>7. The idea of integrating family medicine to the psychiatric setting, will help in the holistic care of mentally ill pts (Average 8.75)</a:t>
            </a:r>
            <a:br>
              <a:rPr lang="en-US" altLang="en-US" sz="2400" dirty="0">
                <a:ea typeface="ＭＳ Ｐゴシック" panose="020B0600070205080204" pitchFamily="34" charset="-128"/>
              </a:rPr>
            </a:b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1587885"/>
              </p:ext>
            </p:extLst>
          </p:nvPr>
        </p:nvGraphicFramePr>
        <p:xfrm>
          <a:off x="1219200" y="1447800"/>
          <a:ext cx="7086600" cy="3840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7587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731838"/>
          </a:xfrm>
        </p:spPr>
        <p:txBody>
          <a:bodyPr>
            <a:normAutofit fontScale="90000"/>
          </a:bodyPr>
          <a:lstStyle/>
          <a:p>
            <a:pPr algn="l"/>
            <a:r>
              <a:rPr lang="en-US" altLang="en-US" dirty="0">
                <a:ea typeface="ＭＳ Ｐゴシック" panose="020B0600070205080204" pitchFamily="34" charset="-128"/>
              </a:rPr>
              <a:t>Results</a:t>
            </a:r>
            <a:endParaRPr lang="en-US" dirty="0"/>
          </a:p>
        </p:txBody>
      </p:sp>
      <p:sp>
        <p:nvSpPr>
          <p:cNvPr id="3" name="Content Placeholder 2"/>
          <p:cNvSpPr>
            <a:spLocks noGrp="1"/>
          </p:cNvSpPr>
          <p:nvPr>
            <p:ph sz="half" idx="1"/>
          </p:nvPr>
        </p:nvSpPr>
        <p:spPr/>
        <p:txBody>
          <a:bodyPr>
            <a:normAutofit lnSpcReduction="10000"/>
          </a:bodyPr>
          <a:lstStyle/>
          <a:p>
            <a:r>
              <a:rPr lang="en-US" altLang="en-US" dirty="0">
                <a:ea typeface="ＭＳ Ｐゴシック" panose="020B0600070205080204" pitchFamily="34" charset="-128"/>
              </a:rPr>
              <a:t>Although the results were obtained from a small sample size, the idea of integrating family medicine into behavioral health is one that the residents strongly agree would be beneficial towards their medical knowledge and training. </a:t>
            </a:r>
          </a:p>
          <a:p>
            <a:endParaRPr lang="en-US" dirty="0"/>
          </a:p>
        </p:txBody>
      </p:sp>
      <p:pic>
        <p:nvPicPr>
          <p:cNvPr id="5" name="Picture 3" descr="success-story (1).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676400"/>
            <a:ext cx="3657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31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Intended Audience</a:t>
            </a:r>
          </a:p>
        </p:txBody>
      </p:sp>
      <p:sp>
        <p:nvSpPr>
          <p:cNvPr id="3" name="Content Placeholder 2"/>
          <p:cNvSpPr>
            <a:spLocks noGrp="1"/>
          </p:cNvSpPr>
          <p:nvPr>
            <p:ph idx="1"/>
          </p:nvPr>
        </p:nvSpPr>
        <p:spPr/>
        <p:txBody>
          <a:bodyPr/>
          <a:lstStyle/>
          <a:p>
            <a:r>
              <a:rPr lang="en-US" dirty="0"/>
              <a:t>Family Medicine </a:t>
            </a:r>
            <a:r>
              <a:rPr lang="en-US" dirty="0" smtClean="0"/>
              <a:t>Faculty and Residents</a:t>
            </a:r>
            <a:endParaRPr lang="en-US" dirty="0"/>
          </a:p>
          <a:p>
            <a:r>
              <a:rPr lang="en-US" dirty="0"/>
              <a:t>Behavioral Health Specialists</a:t>
            </a:r>
          </a:p>
        </p:txBody>
      </p:sp>
    </p:spTree>
    <p:extLst>
      <p:ext uri="{BB962C8B-B14F-4D97-AF65-F5344CB8AC3E}">
        <p14:creationId xmlns:p14="http://schemas.microsoft.com/office/powerpoint/2010/main" val="61602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a:r>
            <a:br>
              <a:rPr lang="en-US" sz="3200" dirty="0"/>
            </a:br>
            <a:r>
              <a:rPr lang="en-US" sz="3200" dirty="0"/>
              <a:t>Potential Barriers to Integration</a:t>
            </a:r>
          </a:p>
        </p:txBody>
      </p:sp>
      <p:sp>
        <p:nvSpPr>
          <p:cNvPr id="3" name="Content Placeholder 2"/>
          <p:cNvSpPr>
            <a:spLocks noGrp="1"/>
          </p:cNvSpPr>
          <p:nvPr>
            <p:ph sz="half" idx="1"/>
          </p:nvPr>
        </p:nvSpPr>
        <p:spPr/>
        <p:txBody>
          <a:bodyPr>
            <a:normAutofit lnSpcReduction="10000"/>
          </a:bodyPr>
          <a:lstStyle/>
          <a:p>
            <a:pPr marL="0" indent="0" algn="ctr">
              <a:buNone/>
            </a:pPr>
            <a:r>
              <a:rPr lang="en-US" sz="1800" b="1" u="sng" dirty="0"/>
              <a:t>Basic Integration</a:t>
            </a:r>
          </a:p>
          <a:p>
            <a:endParaRPr lang="en-US" sz="1800" dirty="0"/>
          </a:p>
          <a:p>
            <a:r>
              <a:rPr lang="en-US" sz="1800" dirty="0"/>
              <a:t>Behavioral and physical health providers have long operated in their separate silos</a:t>
            </a:r>
          </a:p>
          <a:p>
            <a:endParaRPr lang="en-US" sz="1800" dirty="0"/>
          </a:p>
          <a:p>
            <a:r>
              <a:rPr lang="en-US" sz="1800" dirty="0"/>
              <a:t>Sharing of information rarely occurs</a:t>
            </a:r>
          </a:p>
          <a:p>
            <a:endParaRPr lang="en-US" sz="1800" dirty="0"/>
          </a:p>
          <a:p>
            <a:r>
              <a:rPr lang="en-US" sz="1800" dirty="0"/>
              <a:t>Confidentiality laws</a:t>
            </a:r>
          </a:p>
          <a:p>
            <a:endParaRPr lang="en-US" sz="1800" dirty="0"/>
          </a:p>
          <a:p>
            <a:r>
              <a:rPr lang="en-US" sz="1800" dirty="0"/>
              <a:t>Payment and parity issues</a:t>
            </a:r>
          </a:p>
          <a:p>
            <a:endParaRPr lang="en-US" sz="1800" dirty="0"/>
          </a:p>
          <a:p>
            <a:pPr marL="0" indent="0">
              <a:buNone/>
            </a:pPr>
            <a:endParaRPr lang="en-US" sz="1050" dirty="0"/>
          </a:p>
          <a:p>
            <a:pPr marL="0" indent="0">
              <a:buNone/>
            </a:pPr>
            <a:r>
              <a:rPr lang="en-US" sz="1050" dirty="0"/>
              <a:t>Evolving Models of Behavioral Health Integration in Primary Care</a:t>
            </a:r>
          </a:p>
          <a:p>
            <a:pPr marL="0" indent="0">
              <a:buNone/>
            </a:pPr>
            <a:r>
              <a:rPr lang="en-US" sz="1050" dirty="0"/>
              <a:t>Milbank Memorial Fund</a:t>
            </a:r>
          </a:p>
          <a:p>
            <a:endParaRPr lang="en-US" sz="1800" dirty="0"/>
          </a:p>
        </p:txBody>
      </p:sp>
      <p:sp>
        <p:nvSpPr>
          <p:cNvPr id="4" name="Content Placeholder 3"/>
          <p:cNvSpPr>
            <a:spLocks noGrp="1"/>
          </p:cNvSpPr>
          <p:nvPr>
            <p:ph sz="half" idx="2"/>
          </p:nvPr>
        </p:nvSpPr>
        <p:spPr/>
        <p:txBody>
          <a:bodyPr>
            <a:normAutofit lnSpcReduction="10000"/>
          </a:bodyPr>
          <a:lstStyle/>
          <a:p>
            <a:pPr marL="0" indent="0" algn="ctr">
              <a:buNone/>
            </a:pPr>
            <a:r>
              <a:rPr lang="en-US" sz="2000" b="1" u="sng" dirty="0"/>
              <a:t>Resident  Barriers</a:t>
            </a:r>
          </a:p>
          <a:p>
            <a:endParaRPr lang="en-US" sz="2000" dirty="0"/>
          </a:p>
          <a:p>
            <a:r>
              <a:rPr lang="en-US" sz="2000" dirty="0"/>
              <a:t>Scheduling Times</a:t>
            </a:r>
          </a:p>
          <a:p>
            <a:endParaRPr lang="en-US" sz="2000" dirty="0"/>
          </a:p>
          <a:p>
            <a:r>
              <a:rPr lang="en-US" sz="2000" dirty="0"/>
              <a:t>No show</a:t>
            </a:r>
          </a:p>
          <a:p>
            <a:endParaRPr lang="en-US" sz="2000" dirty="0"/>
          </a:p>
          <a:p>
            <a:r>
              <a:rPr lang="en-US" sz="2000" dirty="0"/>
              <a:t>Patient comfort</a:t>
            </a:r>
          </a:p>
          <a:p>
            <a:endParaRPr lang="en-US" sz="2000" dirty="0"/>
          </a:p>
          <a:p>
            <a:r>
              <a:rPr lang="en-US" sz="2000" dirty="0"/>
              <a:t>Space constraints</a:t>
            </a:r>
          </a:p>
        </p:txBody>
      </p:sp>
    </p:spTree>
    <p:extLst>
      <p:ext uri="{BB962C8B-B14F-4D97-AF65-F5344CB8AC3E}">
        <p14:creationId xmlns:p14="http://schemas.microsoft.com/office/powerpoint/2010/main" val="1550673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dirty="0"/>
              <a:t>More Resident comments…….</a:t>
            </a:r>
          </a:p>
        </p:txBody>
      </p:sp>
      <p:sp>
        <p:nvSpPr>
          <p:cNvPr id="3" name="Content Placeholder 2"/>
          <p:cNvSpPr>
            <a:spLocks noGrp="1"/>
          </p:cNvSpPr>
          <p:nvPr>
            <p:ph idx="1"/>
          </p:nvPr>
        </p:nvSpPr>
        <p:spPr>
          <a:xfrm>
            <a:off x="1219200" y="1676400"/>
            <a:ext cx="7086600" cy="3611563"/>
          </a:xfrm>
        </p:spPr>
        <p:txBody>
          <a:bodyPr>
            <a:normAutofit fontScale="40000" lnSpcReduction="20000"/>
          </a:bodyPr>
          <a:lstStyle/>
          <a:p>
            <a:pPr marL="0" indent="0">
              <a:buNone/>
            </a:pPr>
            <a:r>
              <a:rPr lang="en-US" dirty="0"/>
              <a:t>“I really liked the concept of the clinic at behavioral center</a:t>
            </a:r>
          </a:p>
          <a:p>
            <a:pPr marL="0" indent="0">
              <a:buNone/>
            </a:pPr>
            <a:r>
              <a:rPr lang="en-US" dirty="0"/>
              <a:t>I think it is a very patient centered approach to help patients with anxiety, depression or social phobias to feel comfortable and be in the same environment and get all the medical needs. Though we do see psych patients in our clinic, but at the center its sure you will see all of them and it was fun and challenging to provide them primary care.</a:t>
            </a:r>
          </a:p>
          <a:p>
            <a:pPr marL="0" indent="0">
              <a:buNone/>
            </a:pPr>
            <a:r>
              <a:rPr lang="en-US" dirty="0"/>
              <a:t> </a:t>
            </a:r>
          </a:p>
          <a:p>
            <a:pPr marL="0" indent="0">
              <a:buNone/>
            </a:pPr>
            <a:r>
              <a:rPr lang="en-US" dirty="0"/>
              <a:t>I always believe integrating family medicine with mental health is important. The very def of health is mental and physical well being. Both go hand in hand in providing comfort and ease. If someone is stressed it messes their physical health and if they sick its stresses them out. </a:t>
            </a:r>
          </a:p>
          <a:p>
            <a:pPr marL="0" indent="0">
              <a:buNone/>
            </a:pPr>
            <a:r>
              <a:rPr lang="en-US" dirty="0"/>
              <a:t> </a:t>
            </a:r>
          </a:p>
          <a:p>
            <a:pPr marL="0" indent="0">
              <a:buNone/>
            </a:pPr>
            <a:r>
              <a:rPr lang="en-US" dirty="0"/>
              <a:t>Yes I did feel comfortable providing care to mentally ill patient, and I would love to do it once or twice every month too!</a:t>
            </a:r>
          </a:p>
          <a:p>
            <a:pPr marL="0" indent="0">
              <a:buNone/>
            </a:pPr>
            <a:r>
              <a:rPr lang="en-US" dirty="0"/>
              <a:t> </a:t>
            </a:r>
          </a:p>
          <a:p>
            <a:pPr marL="0" indent="0">
              <a:buNone/>
            </a:pPr>
            <a:r>
              <a:rPr lang="en-US" dirty="0"/>
              <a:t>The huddle was interesting, because you learn about the whole aspect of the patient. His previous needs, were they met? The mental treatment he is getting and also finding out which health aspect is bothering him more, which patient talks about to the therapist</a:t>
            </a:r>
          </a:p>
          <a:p>
            <a:pPr marL="0" indent="0">
              <a:buNone/>
            </a:pPr>
            <a:r>
              <a:rPr lang="en-US" dirty="0"/>
              <a:t> </a:t>
            </a:r>
          </a:p>
          <a:p>
            <a:pPr marL="0" indent="0">
              <a:buNone/>
            </a:pPr>
            <a:r>
              <a:rPr lang="en-US" dirty="0">
                <a:highlight>
                  <a:srgbClr val="000000"/>
                </a:highlight>
              </a:rPr>
              <a:t>Like I told deepa and Dr. thomas, </a:t>
            </a:r>
            <a:r>
              <a:rPr lang="en-US" dirty="0"/>
              <a:t>I really like the concept and would be excited to see if we can make it a regular thing like we do for CCHC and nursing home..”</a:t>
            </a:r>
          </a:p>
          <a:p>
            <a:endParaRPr lang="en-US" dirty="0"/>
          </a:p>
        </p:txBody>
      </p:sp>
    </p:spTree>
    <p:extLst>
      <p:ext uri="{BB962C8B-B14F-4D97-AF65-F5344CB8AC3E}">
        <p14:creationId xmlns:p14="http://schemas.microsoft.com/office/powerpoint/2010/main" val="2634685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0600"/>
            <a:ext cx="8229600" cy="762000"/>
          </a:xfrm>
        </p:spPr>
        <p:txBody>
          <a:bodyPr>
            <a:noAutofit/>
          </a:bodyPr>
          <a:lstStyle/>
          <a:p>
            <a:pPr fontAlgn="auto">
              <a:spcAft>
                <a:spcPts val="0"/>
              </a:spcAft>
              <a:defRPr/>
            </a:pPr>
            <a:r>
              <a:rPr lang="en-US" sz="2800" dirty="0">
                <a:cs typeface="Arial" charset="0"/>
              </a:rPr>
              <a:t>Making a Difference One Clinic at a Time…</a:t>
            </a:r>
            <a:br>
              <a:rPr lang="en-US" sz="2800" dirty="0">
                <a:cs typeface="Arial" charset="0"/>
              </a:rPr>
            </a:br>
            <a:r>
              <a:rPr lang="en-US" sz="2800" dirty="0">
                <a:cs typeface="Arial" charset="0"/>
              </a:rPr>
              <a:t>One resident at a time….</a:t>
            </a:r>
            <a:r>
              <a:rPr lang="en-US" sz="3200" dirty="0">
                <a:cs typeface="Arial" charset="0"/>
              </a:rPr>
              <a:t/>
            </a:r>
            <a:br>
              <a:rPr lang="en-US" sz="3200" dirty="0">
                <a:cs typeface="Arial" charset="0"/>
              </a:rPr>
            </a:br>
            <a:endParaRPr sz="3200" dirty="0"/>
          </a:p>
        </p:txBody>
      </p:sp>
      <p:sp>
        <p:nvSpPr>
          <p:cNvPr id="17411" name="Content Placeholder 1"/>
          <p:cNvSpPr>
            <a:spLocks noGrp="1"/>
          </p:cNvSpPr>
          <p:nvPr>
            <p:ph idx="1"/>
          </p:nvPr>
        </p:nvSpPr>
        <p:spPr>
          <a:xfrm>
            <a:off x="457200" y="1600200"/>
            <a:ext cx="8458200" cy="4525963"/>
          </a:xfrm>
        </p:spPr>
        <p:txBody>
          <a:bodyPr/>
          <a:lstStyle/>
          <a:p>
            <a:pPr marL="457200" lvl="1" indent="0">
              <a:buNone/>
            </a:pPr>
            <a:endParaRPr lang="en-US" altLang="en-US" sz="2400" dirty="0">
              <a:cs typeface="Arial" panose="020B0604020202020204" pitchFamily="34" charset="0"/>
            </a:endParaRPr>
          </a:p>
          <a:p>
            <a:pPr marL="457200" lvl="1" indent="0">
              <a:buNone/>
            </a:pPr>
            <a:r>
              <a:rPr lang="en-US" altLang="en-US" sz="2400" dirty="0">
                <a:cs typeface="Arial" panose="020B0604020202020204" pitchFamily="34" charset="0"/>
              </a:rPr>
              <a:t>-FCM patient with atrial fibrillation, syncope, poor adherence and SMI, evaluated, expedited appointment with MBH</a:t>
            </a:r>
          </a:p>
          <a:p>
            <a:pPr lvl="1"/>
            <a:r>
              <a:rPr lang="en-US" altLang="en-US" sz="2400" dirty="0">
                <a:cs typeface="Arial" panose="020B0604020202020204" pitchFamily="34" charset="0"/>
              </a:rPr>
              <a:t>Coordinating with other departments on PBHCI patients</a:t>
            </a:r>
          </a:p>
          <a:p>
            <a:pPr lvl="1"/>
            <a:r>
              <a:rPr lang="en-US" altLang="en-US" sz="2400" dirty="0">
                <a:cs typeface="Arial" panose="020B0604020202020204" pitchFamily="34" charset="0"/>
              </a:rPr>
              <a:t>Routine care that has gone long untreated(pap, mammo)</a:t>
            </a:r>
          </a:p>
          <a:p>
            <a:pPr lvl="1"/>
            <a:r>
              <a:rPr lang="en-US" altLang="en-US" sz="2400" dirty="0">
                <a:cs typeface="Arial" panose="020B0604020202020204" pitchFamily="34" charset="0"/>
              </a:rPr>
              <a:t>Risk reduction (obesity, cholesterol)</a:t>
            </a:r>
          </a:p>
          <a:p>
            <a:pPr lvl="1"/>
            <a:r>
              <a:rPr lang="en-US" altLang="en-US" sz="2400" dirty="0">
                <a:cs typeface="Arial" panose="020B0604020202020204" pitchFamily="34" charset="0"/>
              </a:rPr>
              <a:t>Feet and Ears</a:t>
            </a:r>
          </a:p>
          <a:p>
            <a:pPr lvl="1">
              <a:buFont typeface="Wingdings 2" panose="05020102010507070707" pitchFamily="18" charset="2"/>
              <a:buNone/>
            </a:pPr>
            <a:endParaRPr lang="en-US" altLang="en-US" dirty="0"/>
          </a:p>
          <a:p>
            <a:pPr lvl="1"/>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pPr>
              <a:buFont typeface="Wingdings" panose="05000000000000000000" pitchFamily="2" charset="2"/>
              <a:buNone/>
            </a:pPr>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p:txBody>
      </p:sp>
      <p:pic>
        <p:nvPicPr>
          <p:cNvPr id="17412" name="Picture 6" descr="http://p2.wawalove.pl/p2.wawalove.pl/8ee588030218f0d889bcf3147fcafcb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19600"/>
            <a:ext cx="26860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846884"/>
      </p:ext>
    </p:extLst>
  </p:cSld>
  <p:clrMapOvr>
    <a:masterClrMapping/>
  </p:clrMapOvr>
  <p:transition>
    <p:blind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r>
              <a:rPr lang="en-US" sz="3200" dirty="0"/>
              <a:t>References</a:t>
            </a:r>
          </a:p>
        </p:txBody>
      </p:sp>
      <p:sp>
        <p:nvSpPr>
          <p:cNvPr id="3" name="Content Placeholder 2"/>
          <p:cNvSpPr>
            <a:spLocks noGrp="1"/>
          </p:cNvSpPr>
          <p:nvPr>
            <p:ph idx="1"/>
          </p:nvPr>
        </p:nvSpPr>
        <p:spPr>
          <a:xfrm>
            <a:off x="0" y="1371600"/>
            <a:ext cx="9220200" cy="3992563"/>
          </a:xfrm>
        </p:spPr>
        <p:txBody>
          <a:bodyPr>
            <a:normAutofit fontScale="40000" lnSpcReduction="20000"/>
          </a:bodyPr>
          <a:lstStyle/>
          <a:p>
            <a:pPr marL="0" indent="0">
              <a:buNone/>
            </a:pPr>
            <a:r>
              <a:rPr lang="en-US" sz="2800" dirty="0"/>
              <a:t>Chris Collins, Denise Levis Hewson, Richard </a:t>
            </a:r>
            <a:r>
              <a:rPr lang="en-US" sz="2800" dirty="0" err="1"/>
              <a:t>Munger</a:t>
            </a:r>
            <a:r>
              <a:rPr lang="en-US" sz="2800" dirty="0"/>
              <a:t>, and </a:t>
            </a:r>
            <a:r>
              <a:rPr lang="en-US" sz="2800" dirty="0" err="1"/>
              <a:t>Torlen</a:t>
            </a:r>
            <a:r>
              <a:rPr lang="en-US" sz="2800" dirty="0"/>
              <a:t> </a:t>
            </a:r>
            <a:r>
              <a:rPr lang="en-US" sz="2800" dirty="0" smtClean="0"/>
              <a:t>Wade. “Evolving </a:t>
            </a:r>
            <a:r>
              <a:rPr lang="en-US" sz="2800" dirty="0"/>
              <a:t>Models of Behavioral Health Integration in Primary </a:t>
            </a:r>
            <a:r>
              <a:rPr lang="en-US" sz="2800" dirty="0" smtClean="0"/>
              <a:t>Care”.</a:t>
            </a:r>
            <a:endParaRPr lang="en-US" sz="2800" dirty="0"/>
          </a:p>
          <a:p>
            <a:pPr marL="0" indent="0">
              <a:buNone/>
            </a:pPr>
            <a:r>
              <a:rPr lang="en-US" sz="2800" u="sng" dirty="0"/>
              <a:t>Milbank Memorial </a:t>
            </a:r>
            <a:r>
              <a:rPr lang="en-US" sz="2800" u="sng" dirty="0" smtClean="0"/>
              <a:t>Fund by</a:t>
            </a:r>
            <a:r>
              <a:rPr lang="en-US" sz="2600" u="sng" dirty="0" smtClean="0"/>
              <a:t> </a:t>
            </a:r>
            <a:r>
              <a:rPr lang="en-US" sz="2600" u="sng" dirty="0" smtClean="0"/>
              <a:t>Health </a:t>
            </a:r>
            <a:r>
              <a:rPr lang="en-US" sz="2600" u="sng" dirty="0"/>
              <a:t>Services Research</a:t>
            </a:r>
            <a:r>
              <a:rPr lang="en-US" sz="2600" dirty="0"/>
              <a:t>. </a:t>
            </a:r>
            <a:r>
              <a:rPr lang="en-US" sz="2600" u="sng" dirty="0">
                <a:hlinkClick r:id="rId2"/>
              </a:rPr>
              <a:t>Volume 48, Issue 1, </a:t>
            </a:r>
            <a:r>
              <a:rPr lang="en-US" sz="2600" dirty="0"/>
              <a:t>pages 175–194, February </a:t>
            </a:r>
            <a:r>
              <a:rPr lang="en-US" sz="2600" dirty="0" smtClean="0"/>
              <a:t>2013</a:t>
            </a:r>
          </a:p>
          <a:p>
            <a:endParaRPr lang="en-US" sz="2600" dirty="0" smtClean="0"/>
          </a:p>
          <a:p>
            <a:pPr marL="0" indent="0">
              <a:buNone/>
            </a:pPr>
            <a:r>
              <a:rPr lang="en-US" sz="2600" dirty="0" smtClean="0"/>
              <a:t>MARC </a:t>
            </a:r>
            <a:r>
              <a:rPr lang="en-US" sz="2600" dirty="0"/>
              <a:t>DE HERT, CHRISTOPH U. CORRELL, JULIO BOBES, et. al. </a:t>
            </a:r>
            <a:r>
              <a:rPr lang="en-US" sz="2600" dirty="0" smtClean="0"/>
              <a:t>“Physical </a:t>
            </a:r>
            <a:r>
              <a:rPr lang="en-US" sz="2600" dirty="0"/>
              <a:t>illness in patients with severe mental disorders. I. </a:t>
            </a:r>
            <a:r>
              <a:rPr lang="en-US" sz="2600" dirty="0" smtClean="0"/>
              <a:t>Prevalence</a:t>
            </a:r>
            <a:r>
              <a:rPr lang="en-US" sz="2600" dirty="0"/>
              <a:t>, impact of medications </a:t>
            </a:r>
            <a:r>
              <a:rPr lang="en-US" sz="2600" dirty="0" smtClean="0"/>
              <a:t>and </a:t>
            </a:r>
            <a:r>
              <a:rPr lang="en-US" sz="2600" dirty="0"/>
              <a:t>disparities in </a:t>
            </a:r>
            <a:r>
              <a:rPr lang="en-US" sz="2600" dirty="0" smtClean="0"/>
              <a:t>	health care”.</a:t>
            </a:r>
            <a:r>
              <a:rPr lang="en-US" sz="2600" b="1" dirty="0" smtClean="0"/>
              <a:t> </a:t>
            </a:r>
            <a:r>
              <a:rPr lang="en-US" sz="2600" u="sng" dirty="0"/>
              <a:t>World Psychiatry</a:t>
            </a:r>
            <a:r>
              <a:rPr lang="en-US" sz="2600" b="1" dirty="0"/>
              <a:t>. </a:t>
            </a:r>
            <a:r>
              <a:rPr lang="en-US" sz="2600" dirty="0"/>
              <a:t>Volume 10, Issue 1.  </a:t>
            </a:r>
            <a:r>
              <a:rPr lang="en-US" sz="2600" dirty="0" smtClean="0"/>
              <a:t>	February </a:t>
            </a:r>
            <a:r>
              <a:rPr lang="en-US" sz="2600" dirty="0"/>
              <a:t>2011 .Pages 52–77</a:t>
            </a:r>
          </a:p>
          <a:p>
            <a:endParaRPr lang="en-US" sz="2600" dirty="0"/>
          </a:p>
          <a:p>
            <a:pPr marL="0" indent="0">
              <a:buNone/>
            </a:pPr>
            <a:r>
              <a:rPr lang="en-US" sz="2600" dirty="0"/>
              <a:t>MARC DE HERT, DAN COHEN, JULIO </a:t>
            </a:r>
            <a:r>
              <a:rPr lang="en-US" sz="2600" dirty="0" smtClean="0"/>
              <a:t>BOBES, et. </a:t>
            </a:r>
            <a:r>
              <a:rPr lang="en-US" sz="2600" dirty="0"/>
              <a:t>a</a:t>
            </a:r>
            <a:r>
              <a:rPr lang="en-US" sz="2600" dirty="0" smtClean="0"/>
              <a:t>l.  “Physical </a:t>
            </a:r>
            <a:r>
              <a:rPr lang="en-US" sz="2600" dirty="0"/>
              <a:t>illness in patients with severe mental disorders. II. Barriers to </a:t>
            </a:r>
            <a:r>
              <a:rPr lang="en-US" sz="2600" dirty="0" smtClean="0"/>
              <a:t>	care</a:t>
            </a:r>
            <a:r>
              <a:rPr lang="en-US" sz="2600" dirty="0"/>
              <a:t>, monitoring and treatment </a:t>
            </a:r>
            <a:r>
              <a:rPr lang="en-US" sz="2600" dirty="0" smtClean="0"/>
              <a:t>guidelines</a:t>
            </a:r>
            <a:r>
              <a:rPr lang="en-US" sz="2600" dirty="0"/>
              <a:t>, plus </a:t>
            </a:r>
            <a:r>
              <a:rPr lang="en-US" sz="2600" dirty="0" smtClean="0"/>
              <a:t>	recommendations </a:t>
            </a:r>
            <a:r>
              <a:rPr lang="en-US" sz="2600" dirty="0"/>
              <a:t>at the system and  </a:t>
            </a:r>
            <a:r>
              <a:rPr lang="en-US" sz="2600" dirty="0" smtClean="0"/>
              <a:t>individual level”.</a:t>
            </a:r>
            <a:r>
              <a:rPr lang="en-US" sz="2600" b="1" dirty="0" smtClean="0"/>
              <a:t> </a:t>
            </a:r>
            <a:r>
              <a:rPr lang="en-US" sz="2600" u="sng" dirty="0"/>
              <a:t>World </a:t>
            </a:r>
            <a:r>
              <a:rPr lang="en-US" sz="2600" u="sng" dirty="0" smtClean="0"/>
              <a:t>Psychiatry</a:t>
            </a:r>
            <a:r>
              <a:rPr lang="en-US" sz="2600" b="1" dirty="0"/>
              <a:t>. </a:t>
            </a:r>
            <a:r>
              <a:rPr lang="en-US" sz="2600" dirty="0"/>
              <a:t>Volume 10, Issue 2.  June 2011 </a:t>
            </a:r>
            <a:r>
              <a:rPr lang="en-US" sz="2600" dirty="0" smtClean="0"/>
              <a:t>.  Pages </a:t>
            </a:r>
            <a:r>
              <a:rPr lang="en-US" sz="2600" dirty="0"/>
              <a:t>138–151</a:t>
            </a:r>
          </a:p>
          <a:p>
            <a:endParaRPr lang="en-US" sz="2600" b="1" dirty="0"/>
          </a:p>
          <a:p>
            <a:pPr marL="0" indent="0">
              <a:buNone/>
            </a:pPr>
            <a:r>
              <a:rPr lang="en-US" sz="2600" dirty="0" smtClean="0"/>
              <a:t>Minnesota </a:t>
            </a:r>
            <a:r>
              <a:rPr lang="en-US" sz="2600" dirty="0"/>
              <a:t>Association of Community Mental Health Programs. Levels of Systematic Collaboration/Integration.  Retrieved </a:t>
            </a:r>
            <a:r>
              <a:rPr lang="en-US" sz="2600" dirty="0" smtClean="0"/>
              <a:t>	from 	</a:t>
            </a:r>
            <a:r>
              <a:rPr lang="en-US" sz="2600" dirty="0" smtClean="0">
                <a:hlinkClick r:id="rId3"/>
              </a:rPr>
              <a:t>http</a:t>
            </a:r>
            <a:r>
              <a:rPr lang="en-US" sz="2600" dirty="0">
                <a:hlinkClick r:id="rId3"/>
              </a:rPr>
              <a:t>://www.macmhp.org/pdfs/levelsofsyst.pdf</a:t>
            </a:r>
            <a:endParaRPr lang="en-US" sz="2600" dirty="0"/>
          </a:p>
          <a:p>
            <a:pPr marL="0" indent="0">
              <a:buNone/>
            </a:pPr>
            <a:endParaRPr lang="en-US" sz="2600" dirty="0"/>
          </a:p>
          <a:p>
            <a:pPr marL="0" indent="0">
              <a:buNone/>
            </a:pPr>
            <a:r>
              <a:rPr lang="en-US" sz="2600" dirty="0" smtClean="0"/>
              <a:t>SAMSHA </a:t>
            </a:r>
            <a:r>
              <a:rPr lang="en-US" sz="2600" dirty="0"/>
              <a:t>Slides .</a:t>
            </a:r>
            <a:r>
              <a:rPr lang="en-US" sz="2600" u="sng" dirty="0">
                <a:hlinkClick r:id="rId4"/>
              </a:rPr>
              <a:t>http://</a:t>
            </a:r>
            <a:r>
              <a:rPr lang="en-US" sz="2600" u="sng" dirty="0" smtClean="0">
                <a:hlinkClick r:id="rId4"/>
              </a:rPr>
              <a:t>www.integration.samhsa.gov/integrated-care-models/primary-care-in-behavioral-health#resources</a:t>
            </a:r>
            <a:endParaRPr lang="en-US" sz="2600" u="sng" dirty="0" smtClean="0"/>
          </a:p>
          <a:p>
            <a:pPr marL="0" indent="0">
              <a:buNone/>
            </a:pPr>
            <a:endParaRPr lang="en-US" sz="2600" u="sng" dirty="0">
              <a:hlinkClick r:id="rId5"/>
            </a:endParaRPr>
          </a:p>
          <a:p>
            <a:pPr marL="0" indent="0">
              <a:buNone/>
            </a:pPr>
            <a:r>
              <a:rPr lang="en-US" sz="2600" u="sng" dirty="0" smtClean="0">
                <a:hlinkClick r:id="rId5"/>
              </a:rPr>
              <a:t>Von </a:t>
            </a:r>
            <a:r>
              <a:rPr lang="en-US" sz="2600" u="sng" dirty="0">
                <a:hlinkClick r:id="rId5"/>
              </a:rPr>
              <a:t>Korff M</a:t>
            </a:r>
            <a:r>
              <a:rPr lang="en-US" sz="2600" dirty="0"/>
              <a:t>, </a:t>
            </a:r>
            <a:r>
              <a:rPr lang="en-US" sz="2600" u="sng" dirty="0">
                <a:hlinkClick r:id="rId6"/>
              </a:rPr>
              <a:t>Katon WJ</a:t>
            </a:r>
            <a:r>
              <a:rPr lang="en-US" sz="2600" dirty="0"/>
              <a:t>, </a:t>
            </a:r>
            <a:r>
              <a:rPr lang="en-US" sz="2600" u="sng" dirty="0">
                <a:hlinkClick r:id="rId7"/>
              </a:rPr>
              <a:t>Lin EH</a:t>
            </a:r>
            <a:r>
              <a:rPr lang="en-US" sz="2600" dirty="0"/>
              <a:t>, </a:t>
            </a:r>
            <a:r>
              <a:rPr lang="en-US" sz="2600" u="sng" dirty="0">
                <a:hlinkClick r:id="rId8"/>
              </a:rPr>
              <a:t>Ciechanowski P</a:t>
            </a:r>
            <a:r>
              <a:rPr lang="en-US" sz="2600" dirty="0"/>
              <a:t>, </a:t>
            </a:r>
            <a:r>
              <a:rPr lang="en-US" sz="2600" u="sng" dirty="0">
                <a:hlinkClick r:id="rId9"/>
              </a:rPr>
              <a:t>Peterson D</a:t>
            </a:r>
            <a:r>
              <a:rPr lang="en-US" sz="2600" dirty="0"/>
              <a:t>, </a:t>
            </a:r>
            <a:r>
              <a:rPr lang="en-US" sz="2600" u="sng" dirty="0">
                <a:hlinkClick r:id="rId10"/>
              </a:rPr>
              <a:t>Ludman EJ</a:t>
            </a:r>
            <a:r>
              <a:rPr lang="en-US" sz="2600" dirty="0"/>
              <a:t>, </a:t>
            </a:r>
            <a:r>
              <a:rPr lang="en-US" sz="2600" u="sng" dirty="0">
                <a:hlinkClick r:id="rId11"/>
              </a:rPr>
              <a:t>Young B</a:t>
            </a:r>
            <a:r>
              <a:rPr lang="en-US" sz="2600" dirty="0"/>
              <a:t>, </a:t>
            </a:r>
            <a:r>
              <a:rPr lang="en-US" sz="2600" u="sng" dirty="0">
                <a:hlinkClick r:id="rId12"/>
              </a:rPr>
              <a:t>Rutter CM</a:t>
            </a:r>
            <a:r>
              <a:rPr lang="en-US" sz="2600" u="sng" dirty="0"/>
              <a:t>. </a:t>
            </a:r>
            <a:r>
              <a:rPr lang="en-US" sz="2600" dirty="0" smtClean="0"/>
              <a:t>“</a:t>
            </a:r>
            <a:r>
              <a:rPr lang="en-US" sz="2600" dirty="0"/>
              <a:t>Functional outcomes of </a:t>
            </a:r>
            <a:r>
              <a:rPr lang="en-US" sz="2600" dirty="0" smtClean="0"/>
              <a:t>multi-	condition </a:t>
            </a:r>
            <a:r>
              <a:rPr lang="en-US" sz="2600" dirty="0"/>
              <a:t>collaborative care and successful ageing: </a:t>
            </a:r>
            <a:r>
              <a:rPr lang="en-US" sz="2600" dirty="0" smtClean="0"/>
              <a:t>	results </a:t>
            </a:r>
            <a:r>
              <a:rPr lang="en-US" sz="2600" dirty="0"/>
              <a:t>of </a:t>
            </a:r>
            <a:r>
              <a:rPr lang="en-US" sz="2600" dirty="0" smtClean="0"/>
              <a:t>randomized </a:t>
            </a:r>
            <a:r>
              <a:rPr lang="en-US" sz="2600" dirty="0"/>
              <a:t>trial</a:t>
            </a:r>
            <a:r>
              <a:rPr lang="en-US" sz="2600" dirty="0" smtClean="0"/>
              <a:t>”. </a:t>
            </a:r>
            <a:r>
              <a:rPr lang="en-US" sz="2600" u="sng" dirty="0" smtClean="0">
                <a:hlinkClick r:id="rId13"/>
              </a:rPr>
              <a:t> </a:t>
            </a:r>
            <a:r>
              <a:rPr lang="en-US" sz="2600" u="sng" dirty="0">
                <a:hlinkClick r:id="rId14" tooltip="BMJ (Clinical research ed.)."/>
              </a:rPr>
              <a:t>BMJ.</a:t>
            </a:r>
            <a:r>
              <a:rPr lang="en-US" sz="2600" dirty="0"/>
              <a:t>  2011 Nov </a:t>
            </a:r>
            <a:r>
              <a:rPr lang="en-US" sz="2600" dirty="0" smtClean="0"/>
              <a:t>	10;343:d6612.</a:t>
            </a:r>
          </a:p>
          <a:p>
            <a:pPr marL="0" indent="0">
              <a:buNone/>
            </a:pPr>
            <a:endParaRPr lang="en-US" sz="2600" u="sng" dirty="0">
              <a:hlinkClick r:id="rId15"/>
            </a:endParaRPr>
          </a:p>
          <a:p>
            <a:pPr marL="0" indent="0">
              <a:buNone/>
            </a:pPr>
            <a:r>
              <a:rPr lang="en-US" sz="2800" u="sng" dirty="0" smtClean="0">
                <a:hlinkClick r:id="rId15"/>
              </a:rPr>
              <a:t> </a:t>
            </a:r>
            <a:r>
              <a:rPr lang="en-US" sz="2800" u="sng" dirty="0">
                <a:hlinkClick r:id="rId15"/>
              </a:rPr>
              <a:t>Watson LC</a:t>
            </a:r>
            <a:r>
              <a:rPr lang="en-US" sz="2800" dirty="0"/>
              <a:t>, </a:t>
            </a:r>
            <a:r>
              <a:rPr lang="en-US" sz="2800" u="sng" dirty="0">
                <a:hlinkClick r:id="rId16"/>
              </a:rPr>
              <a:t>Amick HR</a:t>
            </a:r>
            <a:r>
              <a:rPr lang="en-US" sz="2800" dirty="0"/>
              <a:t>, et al. “Practice-based interventions addressing concomitant depression and 	chronic 	medical conditions in the </a:t>
            </a:r>
            <a:r>
              <a:rPr lang="en-US" sz="2800" dirty="0" smtClean="0"/>
              <a:t>	primary </a:t>
            </a:r>
            <a:r>
              <a:rPr lang="en-US" sz="2800" dirty="0"/>
              <a:t>care setting: a systematic review and meta-analysis”. 	</a:t>
            </a:r>
            <a:r>
              <a:rPr lang="en-US" sz="2800" u="sng" dirty="0" smtClean="0">
                <a:hlinkClick r:id="rId17" tooltip="Journal of primary care &amp; community health."/>
              </a:rPr>
              <a:t>Journal </a:t>
            </a:r>
            <a:r>
              <a:rPr lang="en-US" sz="2800" u="sng" dirty="0">
                <a:hlinkClick r:id="rId17" tooltip="Journal of primary care &amp; community health."/>
              </a:rPr>
              <a:t>Prim Care Community Health.</a:t>
            </a:r>
            <a:r>
              <a:rPr lang="en-US" sz="2800" dirty="0"/>
              <a:t> 2013 Oct;4(4):294-306. </a:t>
            </a:r>
          </a:p>
          <a:p>
            <a:pPr marL="0" indent="0">
              <a:buNone/>
            </a:pPr>
            <a:endParaRPr lang="en-US" sz="2800" dirty="0">
              <a:hlinkClick r:id="rId18"/>
            </a:endParaRPr>
          </a:p>
          <a:p>
            <a:pPr marL="0" indent="0">
              <a:buNone/>
            </a:pPr>
            <a:r>
              <a:rPr lang="en-US" sz="2800" dirty="0">
                <a:hlinkClick r:id="rId18"/>
              </a:rPr>
              <a:t>Wayne Katon</a:t>
            </a:r>
            <a:r>
              <a:rPr lang="en-US" sz="2800" dirty="0"/>
              <a:t>, MD, </a:t>
            </a:r>
            <a:r>
              <a:rPr lang="en-US" sz="2800" dirty="0">
                <a:hlinkClick r:id="rId19"/>
              </a:rPr>
              <a:t>Joan Russo</a:t>
            </a:r>
            <a:r>
              <a:rPr lang="en-US" sz="2800" dirty="0"/>
              <a:t>, PhD, et al. “Cost-effectiveness of a Multicondition Collaborative Care </a:t>
            </a:r>
            <a:r>
              <a:rPr lang="en-US" sz="2800" dirty="0" smtClean="0"/>
              <a:t>Intervention</a:t>
            </a:r>
            <a:r>
              <a:rPr lang="en-US" sz="2800" dirty="0"/>
              <a:t>”.  </a:t>
            </a:r>
            <a:endParaRPr lang="en-US" sz="2800" dirty="0" smtClean="0"/>
          </a:p>
          <a:p>
            <a:pPr marL="0" indent="0">
              <a:buNone/>
            </a:pPr>
            <a:r>
              <a:rPr lang="en-US" sz="2800" dirty="0"/>
              <a:t>	</a:t>
            </a:r>
            <a:r>
              <a:rPr lang="en-US" sz="2800" u="sng" dirty="0" smtClean="0"/>
              <a:t>JAMA</a:t>
            </a:r>
            <a:r>
              <a:rPr lang="en-US" sz="2800" dirty="0" smtClean="0"/>
              <a:t> </a:t>
            </a:r>
            <a:r>
              <a:rPr lang="en-US" sz="2800" u="sng" dirty="0"/>
              <a:t>Psychiatry, 2012</a:t>
            </a:r>
            <a:r>
              <a:rPr lang="en-US" sz="2800" dirty="0"/>
              <a:t> :</a:t>
            </a:r>
            <a:r>
              <a:rPr lang="en-US" sz="2800" u="sng" dirty="0">
                <a:hlinkClick r:id="rId13"/>
              </a:rPr>
              <a:t>Arch </a:t>
            </a:r>
            <a:r>
              <a:rPr lang="en-US" sz="2800" u="sng" dirty="0" smtClean="0">
                <a:hlinkClick r:id="rId13"/>
              </a:rPr>
              <a:t>	Gen </a:t>
            </a:r>
            <a:r>
              <a:rPr lang="en-US" sz="2800" u="sng" dirty="0">
                <a:hlinkClick r:id="rId13"/>
              </a:rPr>
              <a:t>Psychiatry. 2012 </a:t>
            </a:r>
            <a:r>
              <a:rPr lang="en-US" sz="2800" u="sng" dirty="0" smtClean="0">
                <a:hlinkClick r:id="rId13"/>
              </a:rPr>
              <a:t>May</a:t>
            </a:r>
            <a:r>
              <a:rPr lang="en-US" sz="2800" u="sng" dirty="0">
                <a:hlinkClick r:id="rId13"/>
              </a:rPr>
              <a:t>; 69(5)</a:t>
            </a:r>
          </a:p>
          <a:p>
            <a:endParaRPr lang="en-US" sz="2800" dirty="0"/>
          </a:p>
          <a:p>
            <a:endParaRPr lang="en-US" sz="2800" dirty="0"/>
          </a:p>
          <a:p>
            <a:pPr marL="0" indent="0">
              <a:buNone/>
            </a:pPr>
            <a:endParaRPr lang="en-US" sz="2600" dirty="0"/>
          </a:p>
          <a:p>
            <a:pPr marL="0" indent="0">
              <a:buNone/>
            </a:pPr>
            <a:endParaRPr lang="en-US" sz="1900" u="sng" dirty="0" smtClean="0"/>
          </a:p>
          <a:p>
            <a:pPr marL="0" indent="0">
              <a:buNone/>
            </a:pPr>
            <a:endParaRPr lang="en-US" sz="1900" u="sng" dirty="0"/>
          </a:p>
          <a:p>
            <a:pPr marL="0" indent="0">
              <a:buNone/>
            </a:pPr>
            <a:endParaRPr lang="en-US" sz="1900" dirty="0"/>
          </a:p>
          <a:p>
            <a:endParaRPr lang="en-US" sz="1900" dirty="0"/>
          </a:p>
          <a:p>
            <a:endParaRPr lang="en-US" sz="1900" dirty="0"/>
          </a:p>
          <a:p>
            <a:endParaRPr lang="en-US" sz="1400" dirty="0"/>
          </a:p>
          <a:p>
            <a:endParaRPr lang="en-US" dirty="0"/>
          </a:p>
        </p:txBody>
      </p:sp>
    </p:spTree>
    <p:extLst>
      <p:ext uri="{BB962C8B-B14F-4D97-AF65-F5344CB8AC3E}">
        <p14:creationId xmlns:p14="http://schemas.microsoft.com/office/powerpoint/2010/main" val="22636155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08124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normAutofit fontScale="90000"/>
          </a:bodyPr>
          <a:lstStyle/>
          <a:p>
            <a:r>
              <a:rPr lang="en-US" altLang="en-US" dirty="0"/>
              <a:t>A.H.</a:t>
            </a:r>
          </a:p>
        </p:txBody>
      </p:sp>
      <p:sp>
        <p:nvSpPr>
          <p:cNvPr id="6" name="Content Placeholder 5"/>
          <p:cNvSpPr>
            <a:spLocks noGrp="1"/>
          </p:cNvSpPr>
          <p:nvPr>
            <p:ph idx="1"/>
          </p:nvPr>
        </p:nvSpPr>
        <p:spPr>
          <a:xfrm>
            <a:off x="1219200" y="2133600"/>
            <a:ext cx="7086600" cy="4038600"/>
          </a:xfrm>
        </p:spPr>
        <p:txBody>
          <a:bodyPr>
            <a:normAutofit fontScale="32500" lnSpcReduction="20000"/>
          </a:bodyPr>
          <a:lstStyle/>
          <a:p>
            <a:pPr marL="420624" indent="-384048" fontAlgn="auto">
              <a:spcAft>
                <a:spcPts val="0"/>
              </a:spcAft>
              <a:buFont typeface="Wingdings 2"/>
              <a:buChar char=""/>
              <a:defRPr/>
            </a:pPr>
            <a:r>
              <a:rPr lang="en-US" sz="6000" dirty="0"/>
              <a:t>A.H. is a 32 year old AA male with hx of schizophrenia followed by MBH (previously MHCCI ) on 5 meds for mental illness</a:t>
            </a:r>
          </a:p>
          <a:p>
            <a:pPr marL="420624" indent="-384048" fontAlgn="auto">
              <a:spcAft>
                <a:spcPts val="0"/>
              </a:spcAft>
              <a:buFont typeface="Wingdings 2"/>
              <a:buChar char=""/>
              <a:defRPr/>
            </a:pPr>
            <a:endParaRPr lang="en-US" sz="6000" dirty="0"/>
          </a:p>
          <a:p>
            <a:pPr marL="420624" indent="-384048" fontAlgn="auto">
              <a:spcAft>
                <a:spcPts val="0"/>
              </a:spcAft>
              <a:buFont typeface="Wingdings 2"/>
              <a:buChar char=""/>
              <a:defRPr/>
            </a:pPr>
            <a:r>
              <a:rPr lang="en-US" sz="6000" dirty="0"/>
              <a:t>A.H. lives at “Jeremiah’s House” and has a case manager</a:t>
            </a:r>
          </a:p>
          <a:p>
            <a:pPr marL="420624" indent="-384048" fontAlgn="auto">
              <a:spcAft>
                <a:spcPts val="0"/>
              </a:spcAft>
              <a:buFont typeface="Wingdings 2"/>
              <a:buChar char=""/>
              <a:defRPr/>
            </a:pPr>
            <a:endParaRPr lang="en-US" sz="6000" dirty="0"/>
          </a:p>
          <a:p>
            <a:pPr marL="420624" indent="-384048" fontAlgn="auto">
              <a:spcAft>
                <a:spcPts val="0"/>
              </a:spcAft>
              <a:buFont typeface="Wingdings 2"/>
              <a:buChar char=""/>
              <a:defRPr/>
            </a:pPr>
            <a:r>
              <a:rPr lang="en-US" sz="6000" dirty="0"/>
              <a:t>Hx of asthma since age 2</a:t>
            </a:r>
          </a:p>
          <a:p>
            <a:pPr marL="420624" indent="-384048" fontAlgn="auto">
              <a:spcAft>
                <a:spcPts val="0"/>
              </a:spcAft>
              <a:buFont typeface="Wingdings 2"/>
              <a:buChar char=""/>
              <a:defRPr/>
            </a:pPr>
            <a:endParaRPr lang="en-US" sz="6000" dirty="0"/>
          </a:p>
          <a:p>
            <a:pPr marL="420624" indent="-384048" fontAlgn="auto">
              <a:spcAft>
                <a:spcPts val="0"/>
              </a:spcAft>
              <a:buFont typeface="Wingdings 2"/>
              <a:buChar char=""/>
              <a:defRPr/>
            </a:pPr>
            <a:r>
              <a:rPr lang="en-US" sz="6000" dirty="0"/>
              <a:t>Smokes cigarettes</a:t>
            </a:r>
          </a:p>
          <a:p>
            <a:pPr marL="420624" indent="-384048" fontAlgn="auto">
              <a:spcAft>
                <a:spcPts val="0"/>
              </a:spcAft>
              <a:buFont typeface="Wingdings 2"/>
              <a:buChar char=""/>
              <a:defRPr/>
            </a:pPr>
            <a:endParaRPr lang="en-US" sz="6000" dirty="0"/>
          </a:p>
          <a:p>
            <a:pPr marL="420624" indent="-384048" fontAlgn="auto">
              <a:spcAft>
                <a:spcPts val="0"/>
              </a:spcAft>
              <a:buFont typeface="Wingdings 2"/>
              <a:buChar char=""/>
              <a:defRPr/>
            </a:pPr>
            <a:r>
              <a:rPr lang="en-US" sz="6000" dirty="0"/>
              <a:t>Previous PCP retiring </a:t>
            </a:r>
          </a:p>
          <a:p>
            <a:pPr marL="420624" indent="-384048" fontAlgn="auto">
              <a:spcAft>
                <a:spcPts val="0"/>
              </a:spcAft>
              <a:buFont typeface="Wingdings 2"/>
              <a:buChar char=""/>
              <a:defRPr/>
            </a:pPr>
            <a:endParaRPr lang="en-US" sz="6000" dirty="0"/>
          </a:p>
          <a:p>
            <a:pPr marL="420624" indent="-384048" fontAlgn="auto">
              <a:spcAft>
                <a:spcPts val="0"/>
              </a:spcAft>
              <a:buFont typeface="Wingdings 2"/>
              <a:buChar char=""/>
              <a:defRPr/>
            </a:pPr>
            <a:r>
              <a:rPr lang="en-US" sz="6000" dirty="0"/>
              <a:t>Frequent emergency room visits for refill of inhalers</a:t>
            </a:r>
          </a:p>
          <a:p>
            <a:pPr marL="420624" indent="-384048" fontAlgn="auto">
              <a:spcAft>
                <a:spcPts val="0"/>
              </a:spcAft>
              <a:buFont typeface="Wingdings 2"/>
              <a:buChar char=""/>
              <a:defRPr/>
            </a:pPr>
            <a:endParaRPr lang="en-US" dirty="0"/>
          </a:p>
        </p:txBody>
      </p:sp>
    </p:spTree>
    <p:extLst>
      <p:ext uri="{BB962C8B-B14F-4D97-AF65-F5344CB8AC3E}">
        <p14:creationId xmlns:p14="http://schemas.microsoft.com/office/powerpoint/2010/main" val="1613321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Content Placeholder 3" descr="2.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457200"/>
            <a:ext cx="9753600" cy="5638800"/>
          </a:xfrm>
          <a:prstGeom prst="rect">
            <a:avLst/>
          </a:prstGeom>
          <a:gradFill>
            <a:gsLst>
              <a:gs pos="4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3" name="Picture 2"/>
          <p:cNvPicPr>
            <a:picLocks noChangeAspect="1"/>
          </p:cNvPicPr>
          <p:nvPr/>
        </p:nvPicPr>
        <p:blipFill>
          <a:blip r:embed="rId3"/>
          <a:stretch>
            <a:fillRect/>
          </a:stretch>
        </p:blipFill>
        <p:spPr>
          <a:xfrm>
            <a:off x="152400" y="4724400"/>
            <a:ext cx="1676399" cy="934156"/>
          </a:xfrm>
          <a:prstGeom prst="rect">
            <a:avLst/>
          </a:prstGeom>
        </p:spPr>
      </p:pic>
    </p:spTree>
    <p:extLst>
      <p:ext uri="{BB962C8B-B14F-4D97-AF65-F5344CB8AC3E}">
        <p14:creationId xmlns:p14="http://schemas.microsoft.com/office/powerpoint/2010/main" val="2335281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700" y="1219200"/>
            <a:ext cx="8229600" cy="45719"/>
          </a:xfrm>
        </p:spPr>
        <p:txBody>
          <a:bodyPr>
            <a:normAutofit fontScale="90000"/>
          </a:bodyPr>
          <a:lstStyle/>
          <a:p>
            <a:endParaRPr lang="en-US" dirty="0"/>
          </a:p>
        </p:txBody>
      </p:sp>
      <p:pic>
        <p:nvPicPr>
          <p:cNvPr id="4" name="Content Placeholder 3" descr="3.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609600"/>
            <a:ext cx="9296400" cy="5474110"/>
          </a:xfrm>
          <a:prstGeom prst="rect">
            <a:avLst/>
          </a:prstGeom>
          <a:solidFill>
            <a:schemeClr val="accent6">
              <a:lumMod val="40000"/>
              <a:lumOff val="60000"/>
            </a:schemeClr>
          </a:solidFill>
        </p:spPr>
      </p:pic>
      <p:pic>
        <p:nvPicPr>
          <p:cNvPr id="5" name="Picture 4"/>
          <p:cNvPicPr>
            <a:picLocks noChangeAspect="1"/>
          </p:cNvPicPr>
          <p:nvPr/>
        </p:nvPicPr>
        <p:blipFill>
          <a:blip r:embed="rId3"/>
          <a:stretch>
            <a:fillRect/>
          </a:stretch>
        </p:blipFill>
        <p:spPr>
          <a:xfrm>
            <a:off x="152400" y="4724400"/>
            <a:ext cx="1676399" cy="934156"/>
          </a:xfrm>
          <a:prstGeom prst="rect">
            <a:avLst/>
          </a:prstGeom>
        </p:spPr>
      </p:pic>
    </p:spTree>
    <p:extLst>
      <p:ext uri="{BB962C8B-B14F-4D97-AF65-F5344CB8AC3E}">
        <p14:creationId xmlns:p14="http://schemas.microsoft.com/office/powerpoint/2010/main" val="797276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229600" cy="762001"/>
          </a:xfrm>
          <a:noFill/>
        </p:spPr>
        <p:txBody>
          <a:bodyPr>
            <a:normAutofit/>
          </a:bodyPr>
          <a:lstStyle/>
          <a:p>
            <a:pPr fontAlgn="auto">
              <a:spcAft>
                <a:spcPts val="0"/>
              </a:spcAft>
              <a:defRPr/>
            </a:pPr>
            <a:r>
              <a:rPr lang="en-US" sz="4000" dirty="0"/>
              <a:t>The Solution</a:t>
            </a:r>
          </a:p>
        </p:txBody>
      </p:sp>
      <p:sp>
        <p:nvSpPr>
          <p:cNvPr id="3" name="Content Placeholder 2"/>
          <p:cNvSpPr>
            <a:spLocks noGrp="1"/>
          </p:cNvSpPr>
          <p:nvPr>
            <p:ph sz="half" idx="1"/>
          </p:nvPr>
        </p:nvSpPr>
        <p:spPr>
          <a:xfrm>
            <a:off x="3048000" y="1828800"/>
            <a:ext cx="5486400" cy="4191000"/>
          </a:xfrm>
        </p:spPr>
        <p:txBody>
          <a:bodyPr>
            <a:normAutofit fontScale="70000" lnSpcReduction="20000"/>
          </a:bodyPr>
          <a:lstStyle/>
          <a:p>
            <a:pPr marL="420624" indent="-384048" fontAlgn="auto">
              <a:spcAft>
                <a:spcPts val="0"/>
              </a:spcAft>
              <a:buFont typeface="Wingdings 2"/>
              <a:buChar char=""/>
              <a:defRPr/>
            </a:pPr>
            <a:r>
              <a:rPr lang="en-US" sz="2900" b="1" dirty="0"/>
              <a:t>Primary &amp; Behavioral Healthcare Integration Grant</a:t>
            </a:r>
          </a:p>
          <a:p>
            <a:pPr marL="420624" indent="-384048" fontAlgn="auto">
              <a:spcAft>
                <a:spcPts val="0"/>
              </a:spcAft>
              <a:buFont typeface="Wingdings 2"/>
              <a:buChar char=""/>
              <a:defRPr/>
            </a:pPr>
            <a:r>
              <a:rPr lang="en-US" sz="2400" dirty="0"/>
              <a:t>Substance Abuse and Mental Health Services Administration (SAMHSA), Center for Mental Health Services</a:t>
            </a:r>
          </a:p>
          <a:p>
            <a:pPr marL="420624" indent="-384048" fontAlgn="auto">
              <a:spcAft>
                <a:spcPts val="0"/>
              </a:spcAft>
              <a:buFont typeface="Wingdings 2"/>
              <a:buChar char=""/>
              <a:defRPr/>
            </a:pPr>
            <a:endParaRPr lang="en-US" sz="2400" dirty="0"/>
          </a:p>
          <a:p>
            <a:pPr marL="420624" indent="-384048" fontAlgn="auto">
              <a:spcAft>
                <a:spcPts val="0"/>
              </a:spcAft>
              <a:buFont typeface="Wingdings 2"/>
              <a:buChar char=""/>
              <a:defRPr/>
            </a:pPr>
            <a:r>
              <a:rPr lang="en-US" sz="2400" dirty="0"/>
              <a:t>$1,555,587 ($377,229/year for 3 years)</a:t>
            </a:r>
          </a:p>
          <a:p>
            <a:pPr marL="420624" indent="-384048" fontAlgn="auto">
              <a:spcAft>
                <a:spcPts val="0"/>
              </a:spcAft>
              <a:buFont typeface="Wingdings 2"/>
              <a:buChar char=""/>
              <a:defRPr/>
            </a:pPr>
            <a:endParaRPr lang="en-US" sz="2400" dirty="0"/>
          </a:p>
          <a:p>
            <a:pPr marL="420624" indent="-384048" fontAlgn="auto">
              <a:spcAft>
                <a:spcPts val="0"/>
              </a:spcAft>
              <a:buFont typeface="Wingdings 2"/>
              <a:buChar char=""/>
              <a:defRPr/>
            </a:pPr>
            <a:r>
              <a:rPr lang="en-US" sz="2400" dirty="0"/>
              <a:t>Co-locate primary care at MBH and provide care coordination to adults with serious mental illness related to their physical health care</a:t>
            </a:r>
          </a:p>
          <a:p>
            <a:pPr marL="420624" indent="-384048" fontAlgn="auto">
              <a:spcAft>
                <a:spcPts val="0"/>
              </a:spcAft>
              <a:buFont typeface="Wingdings 2"/>
              <a:buNone/>
              <a:defRPr/>
            </a:pPr>
            <a:endParaRPr lang="en-US" sz="2400" dirty="0"/>
          </a:p>
          <a:p>
            <a:pPr marL="420624" indent="-384048" fontAlgn="auto">
              <a:spcAft>
                <a:spcPts val="0"/>
              </a:spcAft>
              <a:buFont typeface="Wingdings 2"/>
              <a:buChar char=""/>
              <a:defRPr/>
            </a:pPr>
            <a:r>
              <a:rPr lang="en-US" sz="2400" dirty="0"/>
              <a:t>Improve health of adults with serious mental illness and/or co-occurring substance use disorders who are at risk for co-morbid conditions &amp; chronic diseases </a:t>
            </a:r>
          </a:p>
          <a:p>
            <a:pPr marL="420624" indent="-384048" fontAlgn="auto">
              <a:spcAft>
                <a:spcPts val="0"/>
              </a:spcAft>
              <a:buFont typeface="Wingdings 2"/>
              <a:buChar char=""/>
              <a:defRPr/>
            </a:pPr>
            <a:endParaRPr lang="en-US" dirty="0"/>
          </a:p>
        </p:txBody>
      </p:sp>
      <p:pic>
        <p:nvPicPr>
          <p:cNvPr id="9220" name="irc_mi" descr="http://www.thenationalcouncil.org/wp-content/uploads/2012/09/integrated-care.jp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1905000"/>
            <a:ext cx="2590800" cy="2286000"/>
          </a:xfrm>
        </p:spPr>
      </p:pic>
      <p:pic>
        <p:nvPicPr>
          <p:cNvPr id="9221" name="Picture 2" descr="Image result for PBHC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1" y="4343399"/>
            <a:ext cx="2133599" cy="98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06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935895"/>
            <a:ext cx="8229600" cy="685800"/>
          </a:xfrm>
        </p:spPr>
        <p:txBody>
          <a:bodyPr>
            <a:normAutofit fontScale="90000"/>
          </a:bodyPr>
          <a:lstStyle/>
          <a:p>
            <a:r>
              <a:rPr lang="en-US" dirty="0"/>
              <a:t>Memorial Behavioral Health Center</a:t>
            </a:r>
          </a:p>
        </p:txBody>
      </p:sp>
      <p:sp>
        <p:nvSpPr>
          <p:cNvPr id="6" name="Content Placeholder 5"/>
          <p:cNvSpPr>
            <a:spLocks noGrp="1"/>
          </p:cNvSpPr>
          <p:nvPr>
            <p:ph idx="1"/>
          </p:nvPr>
        </p:nvSpPr>
        <p:spPr>
          <a:xfrm>
            <a:off x="1143000" y="1752600"/>
            <a:ext cx="7086600" cy="2392363"/>
          </a:xfrm>
        </p:spPr>
        <p:txBody>
          <a:bodyPr>
            <a:normAutofit/>
          </a:bodyPr>
          <a:lstStyle/>
          <a:p>
            <a:r>
              <a:rPr lang="en-US" sz="2400" dirty="0"/>
              <a:t>Previously Mental Health </a:t>
            </a:r>
            <a:r>
              <a:rPr lang="en-US" sz="2400" dirty="0" smtClean="0"/>
              <a:t>Centers </a:t>
            </a:r>
            <a:r>
              <a:rPr lang="en-US" sz="2400" dirty="0"/>
              <a:t>of Central Illinois</a:t>
            </a:r>
          </a:p>
          <a:p>
            <a:r>
              <a:rPr lang="en-US" sz="2400" dirty="0"/>
              <a:t>Private, non –profit organization</a:t>
            </a:r>
          </a:p>
          <a:p>
            <a:r>
              <a:rPr lang="en-US" sz="2400" dirty="0"/>
              <a:t>One of the largest behavioral health systems in central Illinois</a:t>
            </a:r>
          </a:p>
          <a:p>
            <a:r>
              <a:rPr lang="en-US" sz="2400" dirty="0"/>
              <a:t>Hospital affiliation in 1996</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182709"/>
            <a:ext cx="3042051" cy="2026006"/>
          </a:xfrm>
          <a:prstGeom prst="rect">
            <a:avLst/>
          </a:prstGeom>
        </p:spPr>
      </p:pic>
    </p:spTree>
    <p:extLst>
      <p:ext uri="{BB962C8B-B14F-4D97-AF65-F5344CB8AC3E}">
        <p14:creationId xmlns:p14="http://schemas.microsoft.com/office/powerpoint/2010/main" val="3429563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651</TotalTime>
  <Words>1863</Words>
  <Application>Microsoft Office PowerPoint</Application>
  <PresentationFormat>On-screen Show (4:3)</PresentationFormat>
  <Paragraphs>291</Paragraphs>
  <Slides>44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Calibri</vt:lpstr>
      <vt:lpstr>Wingdings</vt:lpstr>
      <vt:lpstr>Wingdings 2</vt:lpstr>
      <vt:lpstr>forum2014</vt:lpstr>
      <vt:lpstr>Family Medicine Collaboration with Behavioral Health: A Model of Integration </vt:lpstr>
      <vt:lpstr>Disclosures</vt:lpstr>
      <vt:lpstr>Goals and Objectives</vt:lpstr>
      <vt:lpstr>Intended Audience</vt:lpstr>
      <vt:lpstr>A.H.</vt:lpstr>
      <vt:lpstr>PowerPoint Presentation</vt:lpstr>
      <vt:lpstr>PowerPoint Presentation</vt:lpstr>
      <vt:lpstr>The Solution</vt:lpstr>
      <vt:lpstr>Memorial Behavioral Health Center</vt:lpstr>
      <vt:lpstr>SIU Center for Family Medicine</vt:lpstr>
      <vt:lpstr>CHFA Levels of Integration</vt:lpstr>
      <vt:lpstr>The Four Elements of PBHCI</vt:lpstr>
      <vt:lpstr>The TEAM</vt:lpstr>
      <vt:lpstr>A.H. (cont’d)</vt:lpstr>
      <vt:lpstr>Seven Reasons for Integration</vt:lpstr>
      <vt:lpstr>At follow up visit…………….</vt:lpstr>
      <vt:lpstr>PowerPoint Presentation</vt:lpstr>
      <vt:lpstr>PowerPoint Presentation</vt:lpstr>
      <vt:lpstr>Incorporating FM Residents</vt:lpstr>
      <vt:lpstr>Resident Learning Objectives for PBHCI</vt:lpstr>
      <vt:lpstr>Resident Exposure to team care</vt:lpstr>
      <vt:lpstr>Resident Exposure to pre visit planning </vt:lpstr>
      <vt:lpstr>Enhancing Skills Caring for Severely Mentally Ill</vt:lpstr>
      <vt:lpstr>Enhance Familiarity with MBH</vt:lpstr>
      <vt:lpstr>Improving Medical Care and Increasing Compliance</vt:lpstr>
      <vt:lpstr>My Experience as a Resident</vt:lpstr>
      <vt:lpstr>My Experience</vt:lpstr>
      <vt:lpstr>My takeaway</vt:lpstr>
      <vt:lpstr>Success Story</vt:lpstr>
      <vt:lpstr>Integration of Residents</vt:lpstr>
      <vt:lpstr>Questionnaire</vt:lpstr>
      <vt:lpstr> 1. The clinic was helpful to my knowledge  (Score 1-9, Average 8.5) </vt:lpstr>
      <vt:lpstr>2. I learned more about integrating family medicine with mental health (Average 8.5)</vt:lpstr>
      <vt:lpstr>3. I feel more comfortable applying my care and knowledge of family medicine to mentally ill pts (Average 7.5) </vt:lpstr>
      <vt:lpstr>4. I learned about the team approach to patient care through the huddle meeting before pt was seen (Average 8.5) </vt:lpstr>
      <vt:lpstr>5. I learned about the team approach to patient care through the huddle meeting after the pt was seen (Average 8) </vt:lpstr>
      <vt:lpstr>6. Understanding and interacting with mentally ill pts will continue to help me provide better care for this pt population (Average 7.75)  </vt:lpstr>
      <vt:lpstr>7. The idea of integrating family medicine to the psychiatric setting, will help in the holistic care of mentally ill pts (Average 8.75) </vt:lpstr>
      <vt:lpstr>Results</vt:lpstr>
      <vt:lpstr> Potential Barriers to Integration</vt:lpstr>
      <vt:lpstr>More Resident comments…….</vt:lpstr>
      <vt:lpstr>Making a Difference One Clinic at a Time… One resident at a time…. </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Cynthia Thomas</cp:lastModifiedBy>
  <cp:revision>69</cp:revision>
  <dcterms:created xsi:type="dcterms:W3CDTF">2014-07-22T20:27:04Z</dcterms:created>
  <dcterms:modified xsi:type="dcterms:W3CDTF">2016-09-15T01:29:09Z</dcterms:modified>
</cp:coreProperties>
</file>