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65" r:id="rId1"/>
  </p:sldMasterIdLst>
  <p:notesMasterIdLst>
    <p:notesMasterId r:id="rId3"/>
  </p:notesMasterIdLst>
  <p:sldIdLst>
    <p:sldId id="258" r:id="rId2"/>
  </p:sldIdLst>
  <p:sldSz cx="43891200" cy="32918400"/>
  <p:notesSz cx="37947600" cy="50749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400" b="1" kern="1200" baseline="-250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399662" algn="l" rtl="0" fontAlgn="base">
      <a:spcBef>
        <a:spcPct val="0"/>
      </a:spcBef>
      <a:spcAft>
        <a:spcPct val="0"/>
      </a:spcAft>
      <a:defRPr sz="3400" b="1" kern="1200" baseline="-250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799310" algn="l" rtl="0" fontAlgn="base">
      <a:spcBef>
        <a:spcPct val="0"/>
      </a:spcBef>
      <a:spcAft>
        <a:spcPct val="0"/>
      </a:spcAft>
      <a:defRPr sz="3400" b="1" kern="1200" baseline="-250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198973" algn="l" rtl="0" fontAlgn="base">
      <a:spcBef>
        <a:spcPct val="0"/>
      </a:spcBef>
      <a:spcAft>
        <a:spcPct val="0"/>
      </a:spcAft>
      <a:defRPr sz="3400" b="1" kern="1200" baseline="-250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598630" algn="l" rtl="0" fontAlgn="base">
      <a:spcBef>
        <a:spcPct val="0"/>
      </a:spcBef>
      <a:spcAft>
        <a:spcPct val="0"/>
      </a:spcAft>
      <a:defRPr sz="3400" b="1" kern="1200" baseline="-250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1998278" algn="l" defTabSz="799310" rtl="0" eaLnBrk="1" latinLnBrk="0" hangingPunct="1">
      <a:defRPr sz="3400" b="1" kern="1200" baseline="-250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397941" algn="l" defTabSz="799310" rtl="0" eaLnBrk="1" latinLnBrk="0" hangingPunct="1">
      <a:defRPr sz="3400" b="1" kern="1200" baseline="-250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2797603" algn="l" defTabSz="799310" rtl="0" eaLnBrk="1" latinLnBrk="0" hangingPunct="1">
      <a:defRPr sz="3400" b="1" kern="1200" baseline="-250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197251" algn="l" defTabSz="799310" rtl="0" eaLnBrk="1" latinLnBrk="0" hangingPunct="1">
      <a:defRPr sz="3400" b="1" kern="1200" baseline="-250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7E3"/>
    <a:srgbClr val="E5DFDB"/>
    <a:srgbClr val="FFF7DA"/>
    <a:srgbClr val="EDDFDF"/>
    <a:srgbClr val="DACDCD"/>
    <a:srgbClr val="DAC4B2"/>
    <a:srgbClr val="CA0202"/>
    <a:srgbClr val="E20000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545" autoAdjust="0"/>
    <p:restoredTop sz="99296" autoAdjust="0"/>
  </p:normalViewPr>
  <p:slideViewPr>
    <p:cSldViewPr>
      <p:cViewPr>
        <p:scale>
          <a:sx n="50" d="100"/>
          <a:sy n="50" d="100"/>
        </p:scale>
        <p:origin x="3936" y="5496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6459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charset="0"/>
                <a:ea typeface="+mn-ea"/>
                <a:cs typeface="宋体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1488400" y="0"/>
            <a:ext cx="16459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charset="0"/>
                <a:ea typeface="+mn-ea"/>
                <a:cs typeface="宋体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273800" y="3810000"/>
            <a:ext cx="25400000" cy="1905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029200" y="24079200"/>
            <a:ext cx="27889200" cy="22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8234600"/>
            <a:ext cx="16459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charset="0"/>
                <a:ea typeface="+mn-ea"/>
                <a:cs typeface="宋体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1488400" y="48234600"/>
            <a:ext cx="16459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ea typeface="SimSun" pitchFamily="2" charset="-122"/>
              </a:defRPr>
            </a:lvl1pPr>
          </a:lstStyle>
          <a:p>
            <a:fld id="{F292183B-F5F8-4439-922E-D0C2BF219BD4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40747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MS PGothic" pitchFamily="34" charset="-128"/>
        <a:cs typeface="ＭＳ Ｐゴシック" charset="-128"/>
      </a:defRPr>
    </a:lvl1pPr>
    <a:lvl2pPr marL="399662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79931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1989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59863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1998278" algn="l" defTabSz="39966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97941" algn="l" defTabSz="39966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97603" algn="l" defTabSz="39966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97251" algn="l" defTabSz="39966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4000" b="1"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4000" b="1"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4000" b="1"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4000" b="1"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D314095F-9EDE-4C7C-9E58-3C0D148A5523}" type="slidenum">
              <a:rPr lang="en-US" altLang="zh-CN" sz="1200" baseline="0">
                <a:ea typeface="SimSun" pitchFamily="2" charset="-122"/>
              </a:rPr>
              <a:pPr eaLnBrk="1" hangingPunct="1"/>
              <a:t>1</a:t>
            </a:fld>
            <a:endParaRPr lang="en-US" altLang="zh-CN" sz="1200" baseline="0" dirty="0">
              <a:ea typeface="SimSun" pitchFamily="2" charset="-122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273800" y="3810000"/>
            <a:ext cx="25400000" cy="19050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6367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2926085"/>
            <a:ext cx="37307520" cy="2048256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23774400"/>
            <a:ext cx="30723840" cy="5852160"/>
          </a:xfrm>
        </p:spPr>
        <p:txBody>
          <a:bodyPr>
            <a:normAutofit/>
          </a:bodyPr>
          <a:lstStyle>
            <a:lvl1pPr marL="0" indent="0" algn="ctr">
              <a:buNone/>
              <a:defRPr sz="115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A3E2A6-8D49-4474-8C7A-1BD77D36969A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706F-022A-4C06-A89D-CC6518B0B387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C460-F9B2-4FAC-8639-76A81A2F1E07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DA40-2263-4835-8046-3E03B8C47302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6583682"/>
            <a:ext cx="37307520" cy="12024360"/>
          </a:xfrm>
        </p:spPr>
        <p:txBody>
          <a:bodyPr anchor="b"/>
          <a:lstStyle>
            <a:lvl1pPr algn="ctr" defTabSz="438912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30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9530065"/>
            <a:ext cx="37307520" cy="5433058"/>
          </a:xfrm>
        </p:spPr>
        <p:txBody>
          <a:bodyPr anchor="t"/>
          <a:lstStyle>
            <a:lvl1pPr marL="0" indent="0" algn="ctr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81DC-2011-4E15-83C5-CAC2DE521040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7" name="Oval 6"/>
          <p:cNvSpPr/>
          <p:nvPr/>
        </p:nvSpPr>
        <p:spPr>
          <a:xfrm>
            <a:off x="21579840" y="18836640"/>
            <a:ext cx="406906" cy="4069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2539960" y="18836640"/>
            <a:ext cx="406906" cy="4069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0624294" y="18836640"/>
            <a:ext cx="406906" cy="4069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1500"/>
            </a:lvl1pPr>
            <a:lvl2pPr>
              <a:defRPr sz="7700"/>
            </a:lvl2pPr>
            <a:lvl3pPr>
              <a:defRPr sz="7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600D-CC02-4B88-8ABC-93DD868FEC1E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55648" y="7680960"/>
            <a:ext cx="19399910" cy="217261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0"/>
            <a:ext cx="19392902" cy="2926080"/>
          </a:xfrm>
        </p:spPr>
        <p:txBody>
          <a:bodyPr anchor="b">
            <a:noAutofit/>
          </a:bodyPr>
          <a:lstStyle>
            <a:lvl1pPr marL="0" indent="0" algn="ctr">
              <a:buNone/>
              <a:defRPr sz="11500" b="0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311362" y="7680960"/>
            <a:ext cx="19400520" cy="2926080"/>
          </a:xfrm>
        </p:spPr>
        <p:txBody>
          <a:bodyPr anchor="b">
            <a:noAutofit/>
          </a:bodyPr>
          <a:lstStyle>
            <a:lvl1pPr marL="0" indent="0" algn="ctr">
              <a:buNone/>
              <a:defRPr sz="11500" b="0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7EAE-744C-41DB-963D-B3771F2464B5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194560" y="10621670"/>
            <a:ext cx="19399910" cy="187854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22428403" y="10621673"/>
            <a:ext cx="19399910" cy="187832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57B5-3395-4EC7-A25C-53DFE322190F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38B8-F8C0-4B85-A092-4472F1EEDAFC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4020" y="1280160"/>
            <a:ext cx="14439902" cy="10058400"/>
          </a:xfrm>
        </p:spPr>
        <p:txBody>
          <a:bodyPr anchor="b"/>
          <a:lstStyle>
            <a:lvl1pPr algn="ctr">
              <a:lnSpc>
                <a:spcPct val="100000"/>
              </a:lnSpc>
              <a:defRPr sz="134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1860" y="1310643"/>
            <a:ext cx="23980142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54020" y="11704323"/>
            <a:ext cx="14439902" cy="1770126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7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ED376-DFAC-423C-9B3E-7CFD32B53ECF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965" y="1097280"/>
            <a:ext cx="27416755" cy="4297680"/>
          </a:xfrm>
        </p:spPr>
        <p:txBody>
          <a:bodyPr anchor="b"/>
          <a:lstStyle>
            <a:lvl1pPr algn="ctr">
              <a:lnSpc>
                <a:spcPct val="100000"/>
              </a:lnSpc>
              <a:defRPr sz="13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239005" y="5486400"/>
            <a:ext cx="29062675" cy="21797011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1965" y="27889200"/>
            <a:ext cx="27416755" cy="2560320"/>
          </a:xfrm>
        </p:spPr>
        <p:txBody>
          <a:bodyPr>
            <a:normAutofit/>
          </a:bodyPr>
          <a:lstStyle>
            <a:lvl1pPr marL="0" indent="0" algn="ctr">
              <a:buNone/>
              <a:defRPr sz="7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2008-6B2E-4E35-B5DB-FCAB12E44FEF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0"/>
            <a:ext cx="39502080" cy="7680960"/>
          </a:xfrm>
          <a:prstGeom prst="rect">
            <a:avLst/>
          </a:prstGeom>
        </p:spPr>
        <p:txBody>
          <a:bodyPr vert="horz" lIns="438912" tIns="219456" rIns="438912" bIns="219456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44068" y="30510482"/>
            <a:ext cx="10012680" cy="1752600"/>
          </a:xfrm>
          <a:prstGeom prst="rect">
            <a:avLst/>
          </a:prstGeom>
        </p:spPr>
        <p:txBody>
          <a:bodyPr vert="horz" lIns="438912" tIns="219456" rIns="219456" bIns="219456" rtlCol="0" anchor="ctr"/>
          <a:lstStyle>
            <a:lvl1pPr algn="r">
              <a:defRPr sz="5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63994" y="30510482"/>
            <a:ext cx="13670280" cy="1752600"/>
          </a:xfrm>
          <a:prstGeom prst="rect">
            <a:avLst/>
          </a:prstGeom>
        </p:spPr>
        <p:txBody>
          <a:bodyPr vert="horz" lIns="219456" tIns="219456" rIns="438912" bIns="219456" rtlCol="0" anchor="ctr"/>
          <a:lstStyle>
            <a:lvl1pPr algn="l">
              <a:defRPr sz="5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007737" y="30510482"/>
            <a:ext cx="2697480" cy="1752600"/>
          </a:xfrm>
          <a:prstGeom prst="rect">
            <a:avLst/>
          </a:prstGeom>
        </p:spPr>
        <p:txBody>
          <a:bodyPr vert="horz" lIns="131674" tIns="219456" rIns="219456" bIns="219456" rtlCol="0" anchor="ctr"/>
          <a:lstStyle>
            <a:lvl1pPr algn="l">
              <a:defRPr sz="5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9B2E749-6C7C-465B-A61C-951C49A85D32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7" name="Oval 6"/>
          <p:cNvSpPr/>
          <p:nvPr/>
        </p:nvSpPr>
        <p:spPr>
          <a:xfrm>
            <a:off x="40597248" y="31197043"/>
            <a:ext cx="406906" cy="4069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marL="0" algn="ctr" defTabSz="4389120" rtl="0" eaLnBrk="1" latinLnBrk="0" hangingPunct="1"/>
            <a:endParaRPr lang="en-US" sz="86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31771" y="31197043"/>
            <a:ext cx="406906" cy="4069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defTabSz="4389120" rtl="0" eaLnBrk="1" latinLnBrk="0" hangingPunct="1">
        <a:lnSpc>
          <a:spcPts val="27840"/>
        </a:lnSpc>
        <a:spcBef>
          <a:spcPct val="0"/>
        </a:spcBef>
        <a:buNone/>
        <a:defRPr sz="259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Courier New" pitchFamily="49" charset="0"/>
        <a:buChar char="o"/>
        <a:defRPr sz="77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Courier New" pitchFamily="49" charset="0"/>
        <a:buChar char="o"/>
        <a:defRPr sz="77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Courier New" pitchFamily="49" charset="0"/>
        <a:buChar char="o"/>
        <a:defRPr sz="77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Courier New" pitchFamily="49" charset="0"/>
        <a:buChar char="o"/>
        <a:defRPr sz="77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6"/>
          <p:cNvSpPr txBox="1">
            <a:spLocks noChangeArrowheads="1"/>
          </p:cNvSpPr>
          <p:nvPr/>
        </p:nvSpPr>
        <p:spPr bwMode="auto">
          <a:xfrm>
            <a:off x="8556173" y="806067"/>
            <a:ext cx="28019827" cy="346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25" tIns="39970" rIns="79925" bIns="39970">
            <a:spAutoFit/>
          </a:bodyPr>
          <a:lstStyle>
            <a:lvl1pPr defTabSz="5016500" eaLnBrk="0" hangingPunct="0">
              <a:defRPr sz="4000" b="1"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5016500" eaLnBrk="0" hangingPunct="0">
              <a:defRPr sz="4000" b="1"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5016500" eaLnBrk="0" hangingPunct="0">
              <a:defRPr sz="4000" b="1"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5016500" eaLnBrk="0" hangingPunct="0">
              <a:defRPr sz="4000" b="1"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5016500" eaLnBrk="0" hangingPunct="0">
              <a:defRPr sz="4000" b="1"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50165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50165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50165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50165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zh-CN" sz="7200" baseline="0" dirty="0" smtClean="0">
                <a:ea typeface="SimSun" pitchFamily="2" charset="-122"/>
              </a:rPr>
              <a:t>Four “</a:t>
            </a:r>
            <a:r>
              <a:rPr lang="en-US" altLang="zh-CN" sz="7200" baseline="0" dirty="0" smtClean="0">
                <a:solidFill>
                  <a:srgbClr val="CA0202"/>
                </a:solidFill>
                <a:ea typeface="SimSun" pitchFamily="2" charset="-122"/>
              </a:rPr>
              <a:t>I</a:t>
            </a:r>
            <a:r>
              <a:rPr lang="en-US" altLang="zh-CN" sz="7200" baseline="0" dirty="0" smtClean="0">
                <a:ea typeface="SimSun" pitchFamily="2" charset="-122"/>
              </a:rPr>
              <a:t>”s to develop Global Health Program</a:t>
            </a:r>
            <a:endParaRPr lang="en-US" altLang="zh-CN" sz="7200" baseline="0" dirty="0">
              <a:ea typeface="SimSun" pitchFamily="2" charset="-122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8200" dirty="0" smtClean="0"/>
              <a:t>Karen </a:t>
            </a:r>
            <a:r>
              <a:rPr lang="en-US" sz="8200" dirty="0" smtClean="0"/>
              <a:t>WeiRu</a:t>
            </a:r>
            <a:r>
              <a:rPr lang="en-US" sz="8200" dirty="0" smtClean="0"/>
              <a:t> Lin., MD. MS.</a:t>
            </a:r>
            <a:endParaRPr lang="en-US" sz="8200" dirty="0"/>
          </a:p>
          <a:p>
            <a:pPr algn="ctr" eaLnBrk="1" hangingPunct="1">
              <a:spcBef>
                <a:spcPct val="50000"/>
              </a:spcBef>
            </a:pPr>
            <a:endParaRPr lang="en-US" altLang="zh-CN" sz="6200" baseline="0" dirty="0">
              <a:solidFill>
                <a:srgbClr val="CA0202"/>
              </a:solidFill>
              <a:ea typeface="SimSun" pitchFamily="2" charset="-122"/>
            </a:endParaRPr>
          </a:p>
        </p:txBody>
      </p:sp>
      <p:sp>
        <p:nvSpPr>
          <p:cNvPr id="14341" name="Text Box 18"/>
          <p:cNvSpPr txBox="1">
            <a:spLocks noChangeArrowheads="1"/>
          </p:cNvSpPr>
          <p:nvPr/>
        </p:nvSpPr>
        <p:spPr bwMode="auto">
          <a:xfrm>
            <a:off x="4449533" y="4539454"/>
            <a:ext cx="37359773" cy="5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25" tIns="39970" rIns="79925" bIns="39970">
            <a:spAutoFit/>
          </a:bodyPr>
          <a:lstStyle>
            <a:lvl1pPr defTabSz="5016500" eaLnBrk="0" hangingPunct="0">
              <a:defRPr sz="4000" b="1"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5016500" eaLnBrk="0" hangingPunct="0">
              <a:defRPr sz="4000" b="1"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5016500" eaLnBrk="0" hangingPunct="0">
              <a:defRPr sz="4000" b="1"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5016500" eaLnBrk="0" hangingPunct="0">
              <a:defRPr sz="4000" b="1"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5016500" eaLnBrk="0" hangingPunct="0">
              <a:defRPr sz="4000" b="1"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50165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50165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50165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5016500" eaLnBrk="0" fontAlgn="base" hangingPunct="0">
              <a:spcBef>
                <a:spcPct val="0"/>
              </a:spcBef>
              <a:spcAft>
                <a:spcPct val="0"/>
              </a:spcAft>
              <a:defRPr sz="4000" b="1" baseline="-25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zh-CN" sz="4800" baseline="0" dirty="0" smtClean="0">
                <a:ea typeface="SimSun" pitchFamily="2" charset="-122"/>
              </a:rPr>
              <a:t>Family Medicine and Community Health, Rutgers Robert Wood Johnson Medical School, New Jersey</a:t>
            </a:r>
            <a:endParaRPr lang="en-US" altLang="zh-CN" sz="4800" baseline="0" dirty="0">
              <a:ea typeface="SimSun" pitchFamily="2" charset="-122"/>
            </a:endParaRPr>
          </a:p>
        </p:txBody>
      </p:sp>
      <p:sp>
        <p:nvSpPr>
          <p:cNvPr id="14346" name="Rectangle 45"/>
          <p:cNvSpPr>
            <a:spLocks noChangeArrowheads="1"/>
          </p:cNvSpPr>
          <p:nvPr/>
        </p:nvSpPr>
        <p:spPr bwMode="auto">
          <a:xfrm>
            <a:off x="1371600" y="9391567"/>
            <a:ext cx="13128173" cy="106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25" tIns="39970" rIns="79925" bIns="39970" anchor="ctr">
            <a:spAutoFit/>
          </a:bodyPr>
          <a:lstStyle/>
          <a:p>
            <a:pPr algn="ctr"/>
            <a:endParaRPr lang="en-US" altLang="zh-CN" sz="4300" dirty="0">
              <a:ea typeface="SimSun" pitchFamily="2" charset="-122"/>
            </a:endParaRPr>
          </a:p>
          <a:p>
            <a:pPr algn="ctr"/>
            <a:endParaRPr lang="en-US" altLang="zh-CN" sz="1900" dirty="0">
              <a:ea typeface="SimSun" pitchFamily="2" charset="-122"/>
            </a:endParaRPr>
          </a:p>
          <a:p>
            <a:pPr algn="just">
              <a:spcAft>
                <a:spcPts val="2626"/>
              </a:spcAft>
            </a:pPr>
            <a:r>
              <a:rPr lang="en-US" altLang="zh-CN" dirty="0">
                <a:ea typeface="SimSun" pitchFamily="2" charset="-122"/>
              </a:rPr>
              <a:t>	</a:t>
            </a:r>
            <a:endParaRPr lang="en-US" altLang="zh-CN" baseline="0" dirty="0">
              <a:ea typeface="SimSun" pitchFamily="2" charset="-122"/>
            </a:endParaRPr>
          </a:p>
        </p:txBody>
      </p:sp>
      <p:pic>
        <p:nvPicPr>
          <p:cNvPr id="14355" name="Picture 4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8600" y="533400"/>
            <a:ext cx="4297680" cy="4297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04800" y="5410200"/>
            <a:ext cx="14173200" cy="6248400"/>
            <a:chOff x="1219200" y="6557962"/>
            <a:chExt cx="16106775" cy="4122881"/>
          </a:xfrm>
        </p:grpSpPr>
        <p:sp>
          <p:nvSpPr>
            <p:cNvPr id="14342" name="Rectangle 31"/>
            <p:cNvSpPr>
              <a:spLocks noChangeArrowheads="1"/>
            </p:cNvSpPr>
            <p:nvPr/>
          </p:nvSpPr>
          <p:spPr bwMode="auto">
            <a:xfrm>
              <a:off x="1219200" y="6557963"/>
              <a:ext cx="16078200" cy="4122880"/>
            </a:xfrm>
            <a:prstGeom prst="rect">
              <a:avLst/>
            </a:prstGeom>
            <a:noFill/>
            <a:ln w="12700" cmpd="sng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aseline="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550365" y="6557962"/>
              <a:ext cx="15775610" cy="671074"/>
            </a:xfrm>
            <a:custGeom>
              <a:avLst/>
              <a:gdLst>
                <a:gd name="connsiteX0" fmla="*/ 0 w 16106775"/>
                <a:gd name="connsiteY0" fmla="*/ 0 h 646331"/>
                <a:gd name="connsiteX1" fmla="*/ 16106775 w 16106775"/>
                <a:gd name="connsiteY1" fmla="*/ 0 h 646331"/>
                <a:gd name="connsiteX2" fmla="*/ 16106775 w 16106775"/>
                <a:gd name="connsiteY2" fmla="*/ 646331 h 646331"/>
                <a:gd name="connsiteX3" fmla="*/ 0 w 16106775"/>
                <a:gd name="connsiteY3" fmla="*/ 646331 h 646331"/>
                <a:gd name="connsiteX4" fmla="*/ 0 w 16106775"/>
                <a:gd name="connsiteY4" fmla="*/ 0 h 646331"/>
                <a:gd name="connsiteX0" fmla="*/ 0 w 16106775"/>
                <a:gd name="connsiteY0" fmla="*/ 0 h 817781"/>
                <a:gd name="connsiteX1" fmla="*/ 16106775 w 16106775"/>
                <a:gd name="connsiteY1" fmla="*/ 0 h 817781"/>
                <a:gd name="connsiteX2" fmla="*/ 16106775 w 16106775"/>
                <a:gd name="connsiteY2" fmla="*/ 646331 h 817781"/>
                <a:gd name="connsiteX3" fmla="*/ 0 w 16106775"/>
                <a:gd name="connsiteY3" fmla="*/ 817781 h 817781"/>
                <a:gd name="connsiteX4" fmla="*/ 0 w 16106775"/>
                <a:gd name="connsiteY4" fmla="*/ 0 h 817781"/>
                <a:gd name="connsiteX0" fmla="*/ 0 w 16106775"/>
                <a:gd name="connsiteY0" fmla="*/ 0 h 817781"/>
                <a:gd name="connsiteX1" fmla="*/ 16106775 w 16106775"/>
                <a:gd name="connsiteY1" fmla="*/ 0 h 817781"/>
                <a:gd name="connsiteX2" fmla="*/ 16106775 w 16106775"/>
                <a:gd name="connsiteY2" fmla="*/ 817781 h 817781"/>
                <a:gd name="connsiteX3" fmla="*/ 0 w 16106775"/>
                <a:gd name="connsiteY3" fmla="*/ 817781 h 817781"/>
                <a:gd name="connsiteX4" fmla="*/ 0 w 16106775"/>
                <a:gd name="connsiteY4" fmla="*/ 0 h 817781"/>
                <a:gd name="connsiteX0" fmla="*/ 0 w 16106775"/>
                <a:gd name="connsiteY0" fmla="*/ 0 h 979756"/>
                <a:gd name="connsiteX1" fmla="*/ 16106775 w 16106775"/>
                <a:gd name="connsiteY1" fmla="*/ 0 h 979756"/>
                <a:gd name="connsiteX2" fmla="*/ 16106775 w 16106775"/>
                <a:gd name="connsiteY2" fmla="*/ 817781 h 979756"/>
                <a:gd name="connsiteX3" fmla="*/ 0 w 16106775"/>
                <a:gd name="connsiteY3" fmla="*/ 979756 h 979756"/>
                <a:gd name="connsiteX4" fmla="*/ 0 w 16106775"/>
                <a:gd name="connsiteY4" fmla="*/ 0 h 979756"/>
                <a:gd name="connsiteX0" fmla="*/ 0 w 16106775"/>
                <a:gd name="connsiteY0" fmla="*/ 0 h 979756"/>
                <a:gd name="connsiteX1" fmla="*/ 16106775 w 16106775"/>
                <a:gd name="connsiteY1" fmla="*/ 0 h 979756"/>
                <a:gd name="connsiteX2" fmla="*/ 16106775 w 16106775"/>
                <a:gd name="connsiteY2" fmla="*/ 979756 h 979756"/>
                <a:gd name="connsiteX3" fmla="*/ 0 w 16106775"/>
                <a:gd name="connsiteY3" fmla="*/ 979756 h 979756"/>
                <a:gd name="connsiteX4" fmla="*/ 0 w 16106775"/>
                <a:gd name="connsiteY4" fmla="*/ 0 h 979756"/>
                <a:gd name="connsiteX0" fmla="*/ 0 w 16106775"/>
                <a:gd name="connsiteY0" fmla="*/ 0 h 979756"/>
                <a:gd name="connsiteX1" fmla="*/ 16106775 w 16106775"/>
                <a:gd name="connsiteY1" fmla="*/ 0 h 979756"/>
                <a:gd name="connsiteX2" fmla="*/ 16106775 w 16106775"/>
                <a:gd name="connsiteY2" fmla="*/ 979756 h 979756"/>
                <a:gd name="connsiteX3" fmla="*/ 15741 w 16106775"/>
                <a:gd name="connsiteY3" fmla="*/ 763643 h 979756"/>
                <a:gd name="connsiteX4" fmla="*/ 0 w 16106775"/>
                <a:gd name="connsiteY4" fmla="*/ 0 h 979756"/>
                <a:gd name="connsiteX0" fmla="*/ 0 w 16106775"/>
                <a:gd name="connsiteY0" fmla="*/ 0 h 763643"/>
                <a:gd name="connsiteX1" fmla="*/ 16106775 w 16106775"/>
                <a:gd name="connsiteY1" fmla="*/ 0 h 763643"/>
                <a:gd name="connsiteX2" fmla="*/ 16091032 w 16106775"/>
                <a:gd name="connsiteY2" fmla="*/ 750930 h 763643"/>
                <a:gd name="connsiteX3" fmla="*/ 15741 w 16106775"/>
                <a:gd name="connsiteY3" fmla="*/ 763643 h 763643"/>
                <a:gd name="connsiteX4" fmla="*/ 0 w 16106775"/>
                <a:gd name="connsiteY4" fmla="*/ 0 h 76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06775" h="763643">
                  <a:moveTo>
                    <a:pt x="0" y="0"/>
                  </a:moveTo>
                  <a:lnTo>
                    <a:pt x="16106775" y="0"/>
                  </a:lnTo>
                  <a:lnTo>
                    <a:pt x="16091032" y="750930"/>
                  </a:lnTo>
                  <a:lnTo>
                    <a:pt x="15741" y="763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12700" cmpd="sng"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800" baseline="0" dirty="0" smtClean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Abstract</a:t>
              </a:r>
              <a:endParaRPr lang="en-US" sz="4800" baseline="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3400" y="6553200"/>
            <a:ext cx="14173200" cy="6667140"/>
          </a:xfrm>
          <a:prstGeom prst="rect">
            <a:avLst/>
          </a:prstGeom>
          <a:noFill/>
        </p:spPr>
        <p:txBody>
          <a:bodyPr wrap="square" lIns="79925" tIns="39970" rIns="79925" bIns="39970" rtlCol="0">
            <a:spAutoFit/>
          </a:bodyPr>
          <a:lstStyle/>
          <a:p>
            <a:r>
              <a:rPr lang="en-US" sz="3600" baseline="0" dirty="0"/>
              <a:t>The growing interest in Global Health has resulted in a need for comprehensive training and developing global health curricula, tracks and international exchange programs. </a:t>
            </a:r>
          </a:p>
          <a:p>
            <a:r>
              <a:rPr lang="en-US" sz="3600" baseline="0" dirty="0" smtClean="0"/>
              <a:t>The four “I”s  are </a:t>
            </a:r>
            <a:r>
              <a:rPr lang="en-US" sz="3600" baseline="0" dirty="0"/>
              <a:t>critical to ensure the </a:t>
            </a:r>
            <a:r>
              <a:rPr lang="en-US" sz="3600" baseline="0" dirty="0" smtClean="0"/>
              <a:t>success of Global Health development:</a:t>
            </a:r>
          </a:p>
          <a:p>
            <a:r>
              <a:rPr lang="en-US" sz="3600" baseline="0" dirty="0" smtClean="0"/>
              <a:t>1.</a:t>
            </a:r>
            <a:r>
              <a:rPr lang="en-US" sz="3600" baseline="0" dirty="0" smtClean="0">
                <a:solidFill>
                  <a:srgbClr val="FF0000"/>
                </a:solidFill>
              </a:rPr>
              <a:t> </a:t>
            </a:r>
            <a:r>
              <a:rPr lang="en-US" sz="3600" u="sng" baseline="0" dirty="0" smtClean="0">
                <a:solidFill>
                  <a:srgbClr val="CA0202"/>
                </a:solidFill>
              </a:rPr>
              <a:t>I</a:t>
            </a:r>
            <a:r>
              <a:rPr lang="en-US" sz="3600" baseline="0" dirty="0" smtClean="0">
                <a:solidFill>
                  <a:srgbClr val="CA0202"/>
                </a:solidFill>
              </a:rPr>
              <a:t>nstitutional</a:t>
            </a:r>
            <a:r>
              <a:rPr lang="en-US" sz="3600" baseline="0" dirty="0" smtClean="0">
                <a:solidFill>
                  <a:srgbClr val="FF0000"/>
                </a:solidFill>
              </a:rPr>
              <a:t> </a:t>
            </a:r>
            <a:r>
              <a:rPr lang="en-US" sz="3600" baseline="0" dirty="0"/>
              <a:t>support </a:t>
            </a:r>
            <a:endParaRPr lang="en-US" sz="3600" baseline="0" dirty="0" smtClean="0"/>
          </a:p>
          <a:p>
            <a:r>
              <a:rPr lang="en-US" sz="3600" baseline="0" dirty="0" smtClean="0"/>
              <a:t>2</a:t>
            </a:r>
            <a:r>
              <a:rPr lang="en-US" sz="3600" baseline="0" dirty="0"/>
              <a:t>. </a:t>
            </a:r>
            <a:r>
              <a:rPr lang="en-US" sz="3600" u="sng" baseline="0" dirty="0">
                <a:solidFill>
                  <a:srgbClr val="CA0202"/>
                </a:solidFill>
              </a:rPr>
              <a:t>I</a:t>
            </a:r>
            <a:r>
              <a:rPr lang="en-US" sz="3600" baseline="0" dirty="0">
                <a:solidFill>
                  <a:srgbClr val="CA0202"/>
                </a:solidFill>
              </a:rPr>
              <a:t>ndividual </a:t>
            </a:r>
            <a:r>
              <a:rPr lang="en-US" sz="3600" baseline="0" dirty="0" smtClean="0"/>
              <a:t>commitment </a:t>
            </a:r>
            <a:endParaRPr lang="en-US" sz="3600" baseline="0" dirty="0"/>
          </a:p>
          <a:p>
            <a:r>
              <a:rPr lang="en-US" sz="3600" baseline="0" dirty="0" smtClean="0"/>
              <a:t>3</a:t>
            </a:r>
            <a:r>
              <a:rPr lang="en-US" sz="3600" baseline="0" dirty="0"/>
              <a:t>. </a:t>
            </a:r>
            <a:r>
              <a:rPr lang="en-US" sz="3600" u="sng" baseline="0" dirty="0">
                <a:solidFill>
                  <a:srgbClr val="CA0202"/>
                </a:solidFill>
              </a:rPr>
              <a:t>I</a:t>
            </a:r>
            <a:r>
              <a:rPr lang="en-US" sz="3600" baseline="0" dirty="0">
                <a:solidFill>
                  <a:srgbClr val="CA0202"/>
                </a:solidFill>
              </a:rPr>
              <a:t>nter-professional </a:t>
            </a:r>
            <a:r>
              <a:rPr lang="en-US" sz="3600" baseline="0" dirty="0" smtClean="0"/>
              <a:t>education</a:t>
            </a:r>
          </a:p>
          <a:p>
            <a:r>
              <a:rPr lang="en-US" sz="3600" baseline="0" dirty="0" smtClean="0"/>
              <a:t>4. </a:t>
            </a:r>
            <a:r>
              <a:rPr lang="en-US" sz="3600" u="sng" baseline="0" dirty="0" smtClean="0">
                <a:solidFill>
                  <a:srgbClr val="CA0202"/>
                </a:solidFill>
              </a:rPr>
              <a:t>I</a:t>
            </a:r>
            <a:r>
              <a:rPr lang="en-US" sz="3600" baseline="0" dirty="0" smtClean="0">
                <a:solidFill>
                  <a:srgbClr val="CA0202"/>
                </a:solidFill>
              </a:rPr>
              <a:t>mmigration</a:t>
            </a:r>
            <a:r>
              <a:rPr lang="en-US" sz="3600" baseline="0" dirty="0" smtClean="0"/>
              <a:t> Health in a </a:t>
            </a:r>
            <a:r>
              <a:rPr lang="en-US" sz="3600" baseline="0" dirty="0" smtClean="0"/>
              <a:t>student- run </a:t>
            </a:r>
            <a:r>
              <a:rPr lang="en-US" sz="3600" baseline="0" dirty="0" smtClean="0"/>
              <a:t>clinic</a:t>
            </a:r>
          </a:p>
          <a:p>
            <a:endParaRPr lang="en-US" sz="3600" baseline="0" dirty="0" smtClean="0"/>
          </a:p>
          <a:p>
            <a:endParaRPr lang="en-US" b="0" baseline="0" dirty="0">
              <a:latin typeface="Calibri" panose="020F0502020204030204" pitchFamily="34" charset="0"/>
            </a:endParaRPr>
          </a:p>
          <a:p>
            <a:endParaRPr lang="en-US" b="0" baseline="0" dirty="0">
              <a:latin typeface="Calibri" panose="020F050202020403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9413198" y="5410200"/>
            <a:ext cx="14097001" cy="9677401"/>
            <a:chOff x="34856966" y="21085710"/>
            <a:chExt cx="15599224" cy="5088854"/>
          </a:xfrm>
        </p:grpSpPr>
        <p:sp>
          <p:nvSpPr>
            <p:cNvPr id="84" name="Title 1"/>
            <p:cNvSpPr txBox="1">
              <a:spLocks/>
            </p:cNvSpPr>
            <p:nvPr/>
          </p:nvSpPr>
          <p:spPr>
            <a:xfrm>
              <a:off x="34856967" y="21085710"/>
              <a:ext cx="15517729" cy="609772"/>
            </a:xfrm>
            <a:custGeom>
              <a:avLst/>
              <a:gdLst>
                <a:gd name="connsiteX0" fmla="*/ 0 w 15547215"/>
                <a:gd name="connsiteY0" fmla="*/ 0 h 852488"/>
                <a:gd name="connsiteX1" fmla="*/ 15547215 w 15547215"/>
                <a:gd name="connsiteY1" fmla="*/ 0 h 852488"/>
                <a:gd name="connsiteX2" fmla="*/ 15547215 w 15547215"/>
                <a:gd name="connsiteY2" fmla="*/ 852488 h 852488"/>
                <a:gd name="connsiteX3" fmla="*/ 0 w 15547215"/>
                <a:gd name="connsiteY3" fmla="*/ 852488 h 852488"/>
                <a:gd name="connsiteX4" fmla="*/ 0 w 15547215"/>
                <a:gd name="connsiteY4" fmla="*/ 0 h 852488"/>
                <a:gd name="connsiteX0" fmla="*/ 0 w 15547215"/>
                <a:gd name="connsiteY0" fmla="*/ 0 h 939573"/>
                <a:gd name="connsiteX1" fmla="*/ 15547215 w 15547215"/>
                <a:gd name="connsiteY1" fmla="*/ 0 h 939573"/>
                <a:gd name="connsiteX2" fmla="*/ 15547215 w 15547215"/>
                <a:gd name="connsiteY2" fmla="*/ 852488 h 939573"/>
                <a:gd name="connsiteX3" fmla="*/ 43543 w 15547215"/>
                <a:gd name="connsiteY3" fmla="*/ 939573 h 939573"/>
                <a:gd name="connsiteX4" fmla="*/ 0 w 15547215"/>
                <a:gd name="connsiteY4" fmla="*/ 0 h 939573"/>
                <a:gd name="connsiteX0" fmla="*/ 0 w 15547215"/>
                <a:gd name="connsiteY0" fmla="*/ 0 h 939574"/>
                <a:gd name="connsiteX1" fmla="*/ 15547215 w 15547215"/>
                <a:gd name="connsiteY1" fmla="*/ 0 h 939574"/>
                <a:gd name="connsiteX2" fmla="*/ 15547215 w 15547215"/>
                <a:gd name="connsiteY2" fmla="*/ 939574 h 939574"/>
                <a:gd name="connsiteX3" fmla="*/ 43543 w 15547215"/>
                <a:gd name="connsiteY3" fmla="*/ 939573 h 939574"/>
                <a:gd name="connsiteX4" fmla="*/ 0 w 15547215"/>
                <a:gd name="connsiteY4" fmla="*/ 0 h 939574"/>
                <a:gd name="connsiteX0" fmla="*/ 0 w 15547215"/>
                <a:gd name="connsiteY0" fmla="*/ 0 h 939574"/>
                <a:gd name="connsiteX1" fmla="*/ 15547215 w 15547215"/>
                <a:gd name="connsiteY1" fmla="*/ 0 h 939574"/>
                <a:gd name="connsiteX2" fmla="*/ 15547215 w 15547215"/>
                <a:gd name="connsiteY2" fmla="*/ 939574 h 939574"/>
                <a:gd name="connsiteX3" fmla="*/ 0 w 15547215"/>
                <a:gd name="connsiteY3" fmla="*/ 939573 h 939574"/>
                <a:gd name="connsiteX4" fmla="*/ 0 w 15547215"/>
                <a:gd name="connsiteY4" fmla="*/ 0 h 939574"/>
                <a:gd name="connsiteX0" fmla="*/ 0 w 15547215"/>
                <a:gd name="connsiteY0" fmla="*/ 0 h 939574"/>
                <a:gd name="connsiteX1" fmla="*/ 15547215 w 15547215"/>
                <a:gd name="connsiteY1" fmla="*/ 0 h 939574"/>
                <a:gd name="connsiteX2" fmla="*/ 15547215 w 15547215"/>
                <a:gd name="connsiteY2" fmla="*/ 939574 h 939574"/>
                <a:gd name="connsiteX3" fmla="*/ 0 w 15547215"/>
                <a:gd name="connsiteY3" fmla="*/ 810928 h 939574"/>
                <a:gd name="connsiteX4" fmla="*/ 0 w 15547215"/>
                <a:gd name="connsiteY4" fmla="*/ 0 h 939574"/>
                <a:gd name="connsiteX0" fmla="*/ 0 w 15547215"/>
                <a:gd name="connsiteY0" fmla="*/ 0 h 810928"/>
                <a:gd name="connsiteX1" fmla="*/ 15547215 w 15547215"/>
                <a:gd name="connsiteY1" fmla="*/ 0 h 810928"/>
                <a:gd name="connsiteX2" fmla="*/ 15547215 w 15547215"/>
                <a:gd name="connsiteY2" fmla="*/ 762686 h 810928"/>
                <a:gd name="connsiteX3" fmla="*/ 0 w 15547215"/>
                <a:gd name="connsiteY3" fmla="*/ 810928 h 810928"/>
                <a:gd name="connsiteX4" fmla="*/ 0 w 15547215"/>
                <a:gd name="connsiteY4" fmla="*/ 0 h 810928"/>
                <a:gd name="connsiteX0" fmla="*/ 0 w 15547215"/>
                <a:gd name="connsiteY0" fmla="*/ 0 h 827010"/>
                <a:gd name="connsiteX1" fmla="*/ 15547215 w 15547215"/>
                <a:gd name="connsiteY1" fmla="*/ 0 h 827010"/>
                <a:gd name="connsiteX2" fmla="*/ 15547215 w 15547215"/>
                <a:gd name="connsiteY2" fmla="*/ 827010 h 827010"/>
                <a:gd name="connsiteX3" fmla="*/ 0 w 15547215"/>
                <a:gd name="connsiteY3" fmla="*/ 810928 h 827010"/>
                <a:gd name="connsiteX4" fmla="*/ 0 w 15547215"/>
                <a:gd name="connsiteY4" fmla="*/ 0 h 827010"/>
                <a:gd name="connsiteX0" fmla="*/ 0 w 15547215"/>
                <a:gd name="connsiteY0" fmla="*/ 0 h 810928"/>
                <a:gd name="connsiteX1" fmla="*/ 15547215 w 15547215"/>
                <a:gd name="connsiteY1" fmla="*/ 0 h 810928"/>
                <a:gd name="connsiteX2" fmla="*/ 15547215 w 15547215"/>
                <a:gd name="connsiteY2" fmla="*/ 778767 h 810928"/>
                <a:gd name="connsiteX3" fmla="*/ 0 w 15547215"/>
                <a:gd name="connsiteY3" fmla="*/ 810928 h 810928"/>
                <a:gd name="connsiteX4" fmla="*/ 0 w 15547215"/>
                <a:gd name="connsiteY4" fmla="*/ 0 h 810928"/>
                <a:gd name="connsiteX0" fmla="*/ 0 w 15547215"/>
                <a:gd name="connsiteY0" fmla="*/ 0 h 843091"/>
                <a:gd name="connsiteX1" fmla="*/ 15547215 w 15547215"/>
                <a:gd name="connsiteY1" fmla="*/ 0 h 843091"/>
                <a:gd name="connsiteX2" fmla="*/ 15547215 w 15547215"/>
                <a:gd name="connsiteY2" fmla="*/ 843091 h 843091"/>
                <a:gd name="connsiteX3" fmla="*/ 0 w 15547215"/>
                <a:gd name="connsiteY3" fmla="*/ 810928 h 843091"/>
                <a:gd name="connsiteX4" fmla="*/ 0 w 15547215"/>
                <a:gd name="connsiteY4" fmla="*/ 0 h 84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7215" h="843091">
                  <a:moveTo>
                    <a:pt x="0" y="0"/>
                  </a:moveTo>
                  <a:lnTo>
                    <a:pt x="15547215" y="0"/>
                  </a:lnTo>
                  <a:lnTo>
                    <a:pt x="15547215" y="843091"/>
                  </a:lnTo>
                  <a:lnTo>
                    <a:pt x="0" y="8109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/>
            <a:lstStyle>
              <a:lvl1pPr eaLnBrk="0" hangingPunct="0">
                <a:defRPr sz="4000" b="1" baseline="-25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4000" b="1" baseline="-25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4000" b="1" baseline="-25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4000" b="1" baseline="-25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4000" b="1" baseline="-25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baseline="-25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baseline="-25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baseline="-25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 baseline="-25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4800" baseline="0" dirty="0" smtClean="0">
                  <a:solidFill>
                    <a:schemeClr val="bg1"/>
                  </a:solidFill>
                </a:rPr>
                <a:t>Immigration</a:t>
              </a:r>
              <a:r>
                <a:rPr lang="en-US" sz="4300" baseline="0" dirty="0" smtClean="0">
                  <a:solidFill>
                    <a:schemeClr val="bg1"/>
                  </a:solidFill>
                </a:rPr>
                <a:t> Health</a:t>
              </a:r>
              <a:endParaRPr lang="en-US" sz="4300" baseline="0" dirty="0">
                <a:solidFill>
                  <a:schemeClr val="bg1"/>
                </a:solidFill>
              </a:endParaRPr>
            </a:p>
          </p:txBody>
        </p:sp>
        <p:sp>
          <p:nvSpPr>
            <p:cNvPr id="14356" name="Rectangle 36"/>
            <p:cNvSpPr>
              <a:spLocks noChangeArrowheads="1"/>
            </p:cNvSpPr>
            <p:nvPr/>
          </p:nvSpPr>
          <p:spPr bwMode="auto">
            <a:xfrm>
              <a:off x="34856966" y="21137270"/>
              <a:ext cx="15599224" cy="5037294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aseline="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4800" y="12268200"/>
            <a:ext cx="14554200" cy="18821400"/>
            <a:chOff x="852939" y="12077342"/>
            <a:chExt cx="16419741" cy="18561438"/>
          </a:xfrm>
        </p:grpSpPr>
        <p:sp>
          <p:nvSpPr>
            <p:cNvPr id="14353" name="Rectangle 20"/>
            <p:cNvSpPr>
              <a:spLocks noChangeArrowheads="1"/>
            </p:cNvSpPr>
            <p:nvPr/>
          </p:nvSpPr>
          <p:spPr bwMode="auto">
            <a:xfrm>
              <a:off x="852939" y="12153725"/>
              <a:ext cx="16419741" cy="18485055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aseline="0" dirty="0"/>
            </a:p>
          </p:txBody>
        </p:sp>
        <p:sp>
          <p:nvSpPr>
            <p:cNvPr id="46" name="Rectangle 69"/>
            <p:cNvSpPr/>
            <p:nvPr/>
          </p:nvSpPr>
          <p:spPr>
            <a:xfrm>
              <a:off x="852939" y="12077342"/>
              <a:ext cx="16393020" cy="833009"/>
            </a:xfrm>
            <a:custGeom>
              <a:avLst/>
              <a:gdLst>
                <a:gd name="connsiteX0" fmla="*/ 0 w 16078200"/>
                <a:gd name="connsiteY0" fmla="*/ 0 h 671050"/>
                <a:gd name="connsiteX1" fmla="*/ 16078200 w 16078200"/>
                <a:gd name="connsiteY1" fmla="*/ 0 h 671050"/>
                <a:gd name="connsiteX2" fmla="*/ 16078200 w 16078200"/>
                <a:gd name="connsiteY2" fmla="*/ 671050 h 671050"/>
                <a:gd name="connsiteX3" fmla="*/ 0 w 16078200"/>
                <a:gd name="connsiteY3" fmla="*/ 671050 h 671050"/>
                <a:gd name="connsiteX4" fmla="*/ 0 w 16078200"/>
                <a:gd name="connsiteY4" fmla="*/ 0 h 671050"/>
                <a:gd name="connsiteX0" fmla="*/ 0 w 16106775"/>
                <a:gd name="connsiteY0" fmla="*/ 0 h 871075"/>
                <a:gd name="connsiteX1" fmla="*/ 16078200 w 16106775"/>
                <a:gd name="connsiteY1" fmla="*/ 0 h 871075"/>
                <a:gd name="connsiteX2" fmla="*/ 16106775 w 16106775"/>
                <a:gd name="connsiteY2" fmla="*/ 871075 h 871075"/>
                <a:gd name="connsiteX3" fmla="*/ 0 w 16106775"/>
                <a:gd name="connsiteY3" fmla="*/ 671050 h 871075"/>
                <a:gd name="connsiteX4" fmla="*/ 0 w 16106775"/>
                <a:gd name="connsiteY4" fmla="*/ 0 h 871075"/>
                <a:gd name="connsiteX0" fmla="*/ 0 w 16106775"/>
                <a:gd name="connsiteY0" fmla="*/ 0 h 871075"/>
                <a:gd name="connsiteX1" fmla="*/ 16078200 w 16106775"/>
                <a:gd name="connsiteY1" fmla="*/ 0 h 871075"/>
                <a:gd name="connsiteX2" fmla="*/ 16106775 w 16106775"/>
                <a:gd name="connsiteY2" fmla="*/ 871075 h 871075"/>
                <a:gd name="connsiteX3" fmla="*/ 57150 w 16106775"/>
                <a:gd name="connsiteY3" fmla="*/ 813925 h 871075"/>
                <a:gd name="connsiteX4" fmla="*/ 0 w 16106775"/>
                <a:gd name="connsiteY4" fmla="*/ 0 h 871075"/>
                <a:gd name="connsiteX0" fmla="*/ 0 w 16163925"/>
                <a:gd name="connsiteY0" fmla="*/ 0 h 1140653"/>
                <a:gd name="connsiteX1" fmla="*/ 16078200 w 16163925"/>
                <a:gd name="connsiteY1" fmla="*/ 0 h 1140653"/>
                <a:gd name="connsiteX2" fmla="*/ 16163925 w 16163925"/>
                <a:gd name="connsiteY2" fmla="*/ 1140653 h 1140653"/>
                <a:gd name="connsiteX3" fmla="*/ 57150 w 16163925"/>
                <a:gd name="connsiteY3" fmla="*/ 813925 h 1140653"/>
                <a:gd name="connsiteX4" fmla="*/ 0 w 16163925"/>
                <a:gd name="connsiteY4" fmla="*/ 0 h 1140653"/>
                <a:gd name="connsiteX0" fmla="*/ 0 w 16163925"/>
                <a:gd name="connsiteY0" fmla="*/ 0 h 1140653"/>
                <a:gd name="connsiteX1" fmla="*/ 16078200 w 16163925"/>
                <a:gd name="connsiteY1" fmla="*/ 0 h 1140653"/>
                <a:gd name="connsiteX2" fmla="*/ 16163925 w 16163925"/>
                <a:gd name="connsiteY2" fmla="*/ 1140653 h 1140653"/>
                <a:gd name="connsiteX3" fmla="*/ 57150 w 16163925"/>
                <a:gd name="connsiteY3" fmla="*/ 1122014 h 1140653"/>
                <a:gd name="connsiteX4" fmla="*/ 0 w 16163925"/>
                <a:gd name="connsiteY4" fmla="*/ 0 h 1140653"/>
                <a:gd name="connsiteX0" fmla="*/ 0 w 16078200"/>
                <a:gd name="connsiteY0" fmla="*/ 0 h 1140653"/>
                <a:gd name="connsiteX1" fmla="*/ 16078200 w 16078200"/>
                <a:gd name="connsiteY1" fmla="*/ 0 h 1140653"/>
                <a:gd name="connsiteX2" fmla="*/ 16078200 w 16078200"/>
                <a:gd name="connsiteY2" fmla="*/ 1140653 h 1140653"/>
                <a:gd name="connsiteX3" fmla="*/ 57150 w 16078200"/>
                <a:gd name="connsiteY3" fmla="*/ 1122014 h 1140653"/>
                <a:gd name="connsiteX4" fmla="*/ 0 w 16078200"/>
                <a:gd name="connsiteY4" fmla="*/ 0 h 1140653"/>
                <a:gd name="connsiteX0" fmla="*/ 0 w 16078200"/>
                <a:gd name="connsiteY0" fmla="*/ 0 h 1140653"/>
                <a:gd name="connsiteX1" fmla="*/ 16078200 w 16078200"/>
                <a:gd name="connsiteY1" fmla="*/ 0 h 1140653"/>
                <a:gd name="connsiteX2" fmla="*/ 16078200 w 16078200"/>
                <a:gd name="connsiteY2" fmla="*/ 1140653 h 1140653"/>
                <a:gd name="connsiteX3" fmla="*/ 57150 w 16078200"/>
                <a:gd name="connsiteY3" fmla="*/ 1122014 h 1140653"/>
                <a:gd name="connsiteX4" fmla="*/ 0 w 16078200"/>
                <a:gd name="connsiteY4" fmla="*/ 0 h 1140653"/>
                <a:gd name="connsiteX0" fmla="*/ 0 w 16078200"/>
                <a:gd name="connsiteY0" fmla="*/ 0 h 1347939"/>
                <a:gd name="connsiteX1" fmla="*/ 16078200 w 16078200"/>
                <a:gd name="connsiteY1" fmla="*/ 0 h 1347939"/>
                <a:gd name="connsiteX2" fmla="*/ 16078200 w 16078200"/>
                <a:gd name="connsiteY2" fmla="*/ 1140653 h 1347939"/>
                <a:gd name="connsiteX3" fmla="*/ 118110 w 16078200"/>
                <a:gd name="connsiteY3" fmla="*/ 1347939 h 1347939"/>
                <a:gd name="connsiteX4" fmla="*/ 0 w 16078200"/>
                <a:gd name="connsiteY4" fmla="*/ 0 h 1347939"/>
                <a:gd name="connsiteX0" fmla="*/ 0 w 16078200"/>
                <a:gd name="connsiteY0" fmla="*/ 0 h 1411763"/>
                <a:gd name="connsiteX1" fmla="*/ 16078200 w 16078200"/>
                <a:gd name="connsiteY1" fmla="*/ 0 h 1411763"/>
                <a:gd name="connsiteX2" fmla="*/ 16047720 w 16078200"/>
                <a:gd name="connsiteY2" fmla="*/ 1411763 h 1411763"/>
                <a:gd name="connsiteX3" fmla="*/ 118110 w 16078200"/>
                <a:gd name="connsiteY3" fmla="*/ 1347939 h 1411763"/>
                <a:gd name="connsiteX4" fmla="*/ 0 w 16078200"/>
                <a:gd name="connsiteY4" fmla="*/ 0 h 1411763"/>
                <a:gd name="connsiteX0" fmla="*/ 3810 w 16082010"/>
                <a:gd name="connsiteY0" fmla="*/ 0 h 1411763"/>
                <a:gd name="connsiteX1" fmla="*/ 16082010 w 16082010"/>
                <a:gd name="connsiteY1" fmla="*/ 0 h 1411763"/>
                <a:gd name="connsiteX2" fmla="*/ 16051530 w 16082010"/>
                <a:gd name="connsiteY2" fmla="*/ 1411763 h 1411763"/>
                <a:gd name="connsiteX3" fmla="*/ 0 w 16082010"/>
                <a:gd name="connsiteY3" fmla="*/ 1393124 h 1411763"/>
                <a:gd name="connsiteX4" fmla="*/ 3810 w 16082010"/>
                <a:gd name="connsiteY4" fmla="*/ 0 h 1411763"/>
                <a:gd name="connsiteX0" fmla="*/ 3810 w 16112490"/>
                <a:gd name="connsiteY0" fmla="*/ 0 h 1502133"/>
                <a:gd name="connsiteX1" fmla="*/ 16082010 w 16112490"/>
                <a:gd name="connsiteY1" fmla="*/ 0 h 1502133"/>
                <a:gd name="connsiteX2" fmla="*/ 16112490 w 16112490"/>
                <a:gd name="connsiteY2" fmla="*/ 1502133 h 1502133"/>
                <a:gd name="connsiteX3" fmla="*/ 0 w 16112490"/>
                <a:gd name="connsiteY3" fmla="*/ 1393124 h 1502133"/>
                <a:gd name="connsiteX4" fmla="*/ 3810 w 16112490"/>
                <a:gd name="connsiteY4" fmla="*/ 0 h 1502133"/>
                <a:gd name="connsiteX0" fmla="*/ 3810 w 16112490"/>
                <a:gd name="connsiteY0" fmla="*/ 0 h 1623345"/>
                <a:gd name="connsiteX1" fmla="*/ 16082010 w 16112490"/>
                <a:gd name="connsiteY1" fmla="*/ 0 h 1623345"/>
                <a:gd name="connsiteX2" fmla="*/ 16112490 w 16112490"/>
                <a:gd name="connsiteY2" fmla="*/ 1502133 h 1623345"/>
                <a:gd name="connsiteX3" fmla="*/ 0 w 16112490"/>
                <a:gd name="connsiteY3" fmla="*/ 1623345 h 1623345"/>
                <a:gd name="connsiteX4" fmla="*/ 3810 w 16112490"/>
                <a:gd name="connsiteY4" fmla="*/ 0 h 1623345"/>
                <a:gd name="connsiteX0" fmla="*/ 3810 w 16112490"/>
                <a:gd name="connsiteY0" fmla="*/ 0 h 1787789"/>
                <a:gd name="connsiteX1" fmla="*/ 16082010 w 16112490"/>
                <a:gd name="connsiteY1" fmla="*/ 0 h 1787789"/>
                <a:gd name="connsiteX2" fmla="*/ 16112490 w 16112490"/>
                <a:gd name="connsiteY2" fmla="*/ 1502133 h 1787789"/>
                <a:gd name="connsiteX3" fmla="*/ 0 w 16112490"/>
                <a:gd name="connsiteY3" fmla="*/ 1787789 h 1787789"/>
                <a:gd name="connsiteX4" fmla="*/ 3810 w 16112490"/>
                <a:gd name="connsiteY4" fmla="*/ 0 h 1787789"/>
                <a:gd name="connsiteX0" fmla="*/ 3810 w 16126292"/>
                <a:gd name="connsiteY0" fmla="*/ 0 h 1787789"/>
                <a:gd name="connsiteX1" fmla="*/ 16082010 w 16126292"/>
                <a:gd name="connsiteY1" fmla="*/ 0 h 1787789"/>
                <a:gd name="connsiteX2" fmla="*/ 16126292 w 16126292"/>
                <a:gd name="connsiteY2" fmla="*/ 1765243 h 1787789"/>
                <a:gd name="connsiteX3" fmla="*/ 0 w 16126292"/>
                <a:gd name="connsiteY3" fmla="*/ 1787789 h 1787789"/>
                <a:gd name="connsiteX4" fmla="*/ 3810 w 16126292"/>
                <a:gd name="connsiteY4" fmla="*/ 0 h 1787789"/>
                <a:gd name="connsiteX0" fmla="*/ 3810 w 16098689"/>
                <a:gd name="connsiteY0" fmla="*/ 0 h 1798132"/>
                <a:gd name="connsiteX1" fmla="*/ 16082010 w 16098689"/>
                <a:gd name="connsiteY1" fmla="*/ 0 h 1798132"/>
                <a:gd name="connsiteX2" fmla="*/ 16098689 w 16098689"/>
                <a:gd name="connsiteY2" fmla="*/ 1798132 h 1798132"/>
                <a:gd name="connsiteX3" fmla="*/ 0 w 16098689"/>
                <a:gd name="connsiteY3" fmla="*/ 1787789 h 1798132"/>
                <a:gd name="connsiteX4" fmla="*/ 3810 w 16098689"/>
                <a:gd name="connsiteY4" fmla="*/ 0 h 1798132"/>
                <a:gd name="connsiteX0" fmla="*/ 3810 w 16082010"/>
                <a:gd name="connsiteY0" fmla="*/ 0 h 1798132"/>
                <a:gd name="connsiteX1" fmla="*/ 16082010 w 16082010"/>
                <a:gd name="connsiteY1" fmla="*/ 0 h 1798132"/>
                <a:gd name="connsiteX2" fmla="*/ 16071086 w 16082010"/>
                <a:gd name="connsiteY2" fmla="*/ 1798132 h 1798132"/>
                <a:gd name="connsiteX3" fmla="*/ 0 w 16082010"/>
                <a:gd name="connsiteY3" fmla="*/ 1787789 h 1798132"/>
                <a:gd name="connsiteX4" fmla="*/ 3810 w 16082010"/>
                <a:gd name="connsiteY4" fmla="*/ 0 h 1798132"/>
                <a:gd name="connsiteX0" fmla="*/ 3810 w 16085689"/>
                <a:gd name="connsiteY0" fmla="*/ 0 h 1798132"/>
                <a:gd name="connsiteX1" fmla="*/ 16082010 w 16085689"/>
                <a:gd name="connsiteY1" fmla="*/ 0 h 1798132"/>
                <a:gd name="connsiteX2" fmla="*/ 16084888 w 16085689"/>
                <a:gd name="connsiteY2" fmla="*/ 1798132 h 1798132"/>
                <a:gd name="connsiteX3" fmla="*/ 0 w 16085689"/>
                <a:gd name="connsiteY3" fmla="*/ 1787789 h 1798132"/>
                <a:gd name="connsiteX4" fmla="*/ 3810 w 16085689"/>
                <a:gd name="connsiteY4" fmla="*/ 0 h 179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85689" h="1798132">
                  <a:moveTo>
                    <a:pt x="3810" y="0"/>
                  </a:moveTo>
                  <a:lnTo>
                    <a:pt x="16082010" y="0"/>
                  </a:lnTo>
                  <a:cubicBezTo>
                    <a:pt x="16078369" y="599377"/>
                    <a:pt x="16088529" y="1198755"/>
                    <a:pt x="16084888" y="1798132"/>
                  </a:cubicBezTo>
                  <a:lnTo>
                    <a:pt x="0" y="178778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800" baseline="0" dirty="0" smtClean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Institutional</a:t>
              </a:r>
              <a:r>
                <a:rPr lang="en-US" sz="4300" baseline="0" dirty="0" smtClean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Support</a:t>
              </a:r>
              <a:endParaRPr lang="en-US" sz="4300" baseline="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413200" y="24917400"/>
            <a:ext cx="14173200" cy="5029200"/>
            <a:chOff x="35093410" y="27278392"/>
            <a:chExt cx="16451574" cy="5497477"/>
          </a:xfrm>
        </p:grpSpPr>
        <p:sp>
          <p:nvSpPr>
            <p:cNvPr id="14344" name="Rectangle 36"/>
            <p:cNvSpPr>
              <a:spLocks noChangeArrowheads="1"/>
            </p:cNvSpPr>
            <p:nvPr/>
          </p:nvSpPr>
          <p:spPr bwMode="auto">
            <a:xfrm>
              <a:off x="35093410" y="27323165"/>
              <a:ext cx="16451574" cy="5452704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aseline="0" dirty="0"/>
            </a:p>
          </p:txBody>
        </p:sp>
        <p:sp>
          <p:nvSpPr>
            <p:cNvPr id="68" name="Rectangle 2"/>
            <p:cNvSpPr txBox="1">
              <a:spLocks noChangeArrowheads="1"/>
            </p:cNvSpPr>
            <p:nvPr/>
          </p:nvSpPr>
          <p:spPr>
            <a:xfrm>
              <a:off x="35185832" y="27278392"/>
              <a:ext cx="16266726" cy="1249427"/>
            </a:xfrm>
            <a:custGeom>
              <a:avLst/>
              <a:gdLst>
                <a:gd name="connsiteX0" fmla="*/ 0 w 15528165"/>
                <a:gd name="connsiteY0" fmla="*/ 0 h 838200"/>
                <a:gd name="connsiteX1" fmla="*/ 15528165 w 15528165"/>
                <a:gd name="connsiteY1" fmla="*/ 0 h 838200"/>
                <a:gd name="connsiteX2" fmla="*/ 15528165 w 15528165"/>
                <a:gd name="connsiteY2" fmla="*/ 838200 h 838200"/>
                <a:gd name="connsiteX3" fmla="*/ 0 w 15528165"/>
                <a:gd name="connsiteY3" fmla="*/ 838200 h 838200"/>
                <a:gd name="connsiteX4" fmla="*/ 0 w 15528165"/>
                <a:gd name="connsiteY4" fmla="*/ 0 h 838200"/>
                <a:gd name="connsiteX0" fmla="*/ 0 w 15528165"/>
                <a:gd name="connsiteY0" fmla="*/ 0 h 939800"/>
                <a:gd name="connsiteX1" fmla="*/ 15528165 w 15528165"/>
                <a:gd name="connsiteY1" fmla="*/ 0 h 939800"/>
                <a:gd name="connsiteX2" fmla="*/ 15528165 w 15528165"/>
                <a:gd name="connsiteY2" fmla="*/ 838200 h 939800"/>
                <a:gd name="connsiteX3" fmla="*/ 14515 w 15528165"/>
                <a:gd name="connsiteY3" fmla="*/ 939800 h 939800"/>
                <a:gd name="connsiteX4" fmla="*/ 0 w 15528165"/>
                <a:gd name="connsiteY4" fmla="*/ 0 h 939800"/>
                <a:gd name="connsiteX0" fmla="*/ 14514 w 15542679"/>
                <a:gd name="connsiteY0" fmla="*/ 0 h 896257"/>
                <a:gd name="connsiteX1" fmla="*/ 15542679 w 15542679"/>
                <a:gd name="connsiteY1" fmla="*/ 0 h 896257"/>
                <a:gd name="connsiteX2" fmla="*/ 15542679 w 15542679"/>
                <a:gd name="connsiteY2" fmla="*/ 838200 h 896257"/>
                <a:gd name="connsiteX3" fmla="*/ 0 w 15542679"/>
                <a:gd name="connsiteY3" fmla="*/ 896257 h 896257"/>
                <a:gd name="connsiteX4" fmla="*/ 14514 w 15542679"/>
                <a:gd name="connsiteY4" fmla="*/ 0 h 896257"/>
                <a:gd name="connsiteX0" fmla="*/ 14514 w 15542679"/>
                <a:gd name="connsiteY0" fmla="*/ 0 h 925285"/>
                <a:gd name="connsiteX1" fmla="*/ 15542679 w 15542679"/>
                <a:gd name="connsiteY1" fmla="*/ 0 h 925285"/>
                <a:gd name="connsiteX2" fmla="*/ 15542679 w 15542679"/>
                <a:gd name="connsiteY2" fmla="*/ 925285 h 925285"/>
                <a:gd name="connsiteX3" fmla="*/ 0 w 15542679"/>
                <a:gd name="connsiteY3" fmla="*/ 896257 h 925285"/>
                <a:gd name="connsiteX4" fmla="*/ 14514 w 15542679"/>
                <a:gd name="connsiteY4" fmla="*/ 0 h 925285"/>
                <a:gd name="connsiteX0" fmla="*/ 14514 w 15542679"/>
                <a:gd name="connsiteY0" fmla="*/ 0 h 896257"/>
                <a:gd name="connsiteX1" fmla="*/ 15542679 w 15542679"/>
                <a:gd name="connsiteY1" fmla="*/ 0 h 896257"/>
                <a:gd name="connsiteX2" fmla="*/ 15528164 w 15542679"/>
                <a:gd name="connsiteY2" fmla="*/ 867228 h 896257"/>
                <a:gd name="connsiteX3" fmla="*/ 0 w 15542679"/>
                <a:gd name="connsiteY3" fmla="*/ 896257 h 896257"/>
                <a:gd name="connsiteX4" fmla="*/ 14514 w 15542679"/>
                <a:gd name="connsiteY4" fmla="*/ 0 h 896257"/>
                <a:gd name="connsiteX0" fmla="*/ 14514 w 15542679"/>
                <a:gd name="connsiteY0" fmla="*/ 0 h 925285"/>
                <a:gd name="connsiteX1" fmla="*/ 15542679 w 15542679"/>
                <a:gd name="connsiteY1" fmla="*/ 0 h 925285"/>
                <a:gd name="connsiteX2" fmla="*/ 15499136 w 15542679"/>
                <a:gd name="connsiteY2" fmla="*/ 925285 h 925285"/>
                <a:gd name="connsiteX3" fmla="*/ 0 w 15542679"/>
                <a:gd name="connsiteY3" fmla="*/ 896257 h 925285"/>
                <a:gd name="connsiteX4" fmla="*/ 14514 w 15542679"/>
                <a:gd name="connsiteY4" fmla="*/ 0 h 925285"/>
                <a:gd name="connsiteX0" fmla="*/ 14514 w 15542679"/>
                <a:gd name="connsiteY0" fmla="*/ 0 h 925285"/>
                <a:gd name="connsiteX1" fmla="*/ 15542679 w 15542679"/>
                <a:gd name="connsiteY1" fmla="*/ 0 h 925285"/>
                <a:gd name="connsiteX2" fmla="*/ 15542679 w 15542679"/>
                <a:gd name="connsiteY2" fmla="*/ 925285 h 925285"/>
                <a:gd name="connsiteX3" fmla="*/ 0 w 15542679"/>
                <a:gd name="connsiteY3" fmla="*/ 896257 h 925285"/>
                <a:gd name="connsiteX4" fmla="*/ 14514 w 15542679"/>
                <a:gd name="connsiteY4" fmla="*/ 0 h 925285"/>
                <a:gd name="connsiteX0" fmla="*/ 14514 w 15542679"/>
                <a:gd name="connsiteY0" fmla="*/ 0 h 925285"/>
                <a:gd name="connsiteX1" fmla="*/ 15542679 w 15542679"/>
                <a:gd name="connsiteY1" fmla="*/ 0 h 925285"/>
                <a:gd name="connsiteX2" fmla="*/ 15542679 w 15542679"/>
                <a:gd name="connsiteY2" fmla="*/ 925285 h 925285"/>
                <a:gd name="connsiteX3" fmla="*/ 0 w 15542679"/>
                <a:gd name="connsiteY3" fmla="*/ 819990 h 925285"/>
                <a:gd name="connsiteX4" fmla="*/ 14514 w 15542679"/>
                <a:gd name="connsiteY4" fmla="*/ 0 h 925285"/>
                <a:gd name="connsiteX0" fmla="*/ 14514 w 15542679"/>
                <a:gd name="connsiteY0" fmla="*/ 0 h 819990"/>
                <a:gd name="connsiteX1" fmla="*/ 15542679 w 15542679"/>
                <a:gd name="connsiteY1" fmla="*/ 0 h 819990"/>
                <a:gd name="connsiteX2" fmla="*/ 15542679 w 15542679"/>
                <a:gd name="connsiteY2" fmla="*/ 818511 h 819990"/>
                <a:gd name="connsiteX3" fmla="*/ 0 w 15542679"/>
                <a:gd name="connsiteY3" fmla="*/ 819990 h 819990"/>
                <a:gd name="connsiteX4" fmla="*/ 14514 w 15542679"/>
                <a:gd name="connsiteY4" fmla="*/ 0 h 81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2679" h="819990">
                  <a:moveTo>
                    <a:pt x="14514" y="0"/>
                  </a:moveTo>
                  <a:lnTo>
                    <a:pt x="15542679" y="0"/>
                  </a:lnTo>
                  <a:lnTo>
                    <a:pt x="15542679" y="818511"/>
                  </a:lnTo>
                  <a:lnTo>
                    <a:pt x="0" y="819990"/>
                  </a:lnTo>
                  <a:lnTo>
                    <a:pt x="1451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/>
            <a:lstStyle>
              <a:lvl1pPr defTabSz="5016500" eaLnBrk="0" hangingPunct="0">
                <a:defRPr sz="4000" b="1" baseline="-25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5016500" eaLnBrk="0" hangingPunct="0">
                <a:defRPr sz="4000" b="1" baseline="-25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5016500" eaLnBrk="0" hangingPunct="0">
                <a:defRPr sz="4000" b="1" baseline="-25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5016500" eaLnBrk="0" hangingPunct="0">
                <a:defRPr sz="4000" b="1" baseline="-25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5016500" eaLnBrk="0" hangingPunct="0">
                <a:defRPr sz="4000" b="1" baseline="-25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5016500" eaLnBrk="0" fontAlgn="base" hangingPunct="0">
                <a:spcBef>
                  <a:spcPct val="0"/>
                </a:spcBef>
                <a:spcAft>
                  <a:spcPct val="0"/>
                </a:spcAft>
                <a:defRPr sz="4000" b="1" baseline="-25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5016500" eaLnBrk="0" fontAlgn="base" hangingPunct="0">
                <a:spcBef>
                  <a:spcPct val="0"/>
                </a:spcBef>
                <a:spcAft>
                  <a:spcPct val="0"/>
                </a:spcAft>
                <a:defRPr sz="4000" b="1" baseline="-25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5016500" eaLnBrk="0" fontAlgn="base" hangingPunct="0">
                <a:spcBef>
                  <a:spcPct val="0"/>
                </a:spcBef>
                <a:spcAft>
                  <a:spcPct val="0"/>
                </a:spcAft>
                <a:defRPr sz="4000" b="1" baseline="-25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5016500" eaLnBrk="0" fontAlgn="base" hangingPunct="0">
                <a:spcBef>
                  <a:spcPct val="0"/>
                </a:spcBef>
                <a:spcAft>
                  <a:spcPct val="0"/>
                </a:spcAft>
                <a:defRPr sz="4000" b="1" baseline="-25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sz="4800" baseline="0" dirty="0">
                  <a:solidFill>
                    <a:schemeClr val="bg1"/>
                  </a:solidFill>
                  <a:ea typeface="ヒラギノ角ゴ Pro W3" charset="-128"/>
                </a:rPr>
                <a:t>Future</a:t>
              </a:r>
              <a:r>
                <a:rPr lang="en-US" sz="4300" baseline="0" dirty="0">
                  <a:solidFill>
                    <a:schemeClr val="bg1"/>
                  </a:solidFill>
                  <a:ea typeface="ヒラギノ角ゴ Pro W3" charset="-128"/>
                </a:rPr>
                <a:t> Direction</a:t>
              </a:r>
              <a:endParaRPr lang="en-US" baseline="0" dirty="0">
                <a:solidFill>
                  <a:schemeClr val="bg1"/>
                </a:solidFill>
                <a:ea typeface="ヒラギノ角ゴ Pro W3" charset="-12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163800" y="5486400"/>
            <a:ext cx="13868401" cy="24765000"/>
            <a:chOff x="17946053" y="6547784"/>
            <a:chExt cx="16234410" cy="29575779"/>
          </a:xfrm>
        </p:grpSpPr>
        <p:sp>
          <p:nvSpPr>
            <p:cNvPr id="9" name="Rectangle 8"/>
            <p:cNvSpPr/>
            <p:nvPr/>
          </p:nvSpPr>
          <p:spPr>
            <a:xfrm>
              <a:off x="17946053" y="6547784"/>
              <a:ext cx="16145209" cy="992424"/>
            </a:xfrm>
            <a:custGeom>
              <a:avLst/>
              <a:gdLst>
                <a:gd name="connsiteX0" fmla="*/ 0 w 16230600"/>
                <a:gd name="connsiteY0" fmla="*/ 0 h 646331"/>
                <a:gd name="connsiteX1" fmla="*/ 16230600 w 16230600"/>
                <a:gd name="connsiteY1" fmla="*/ 0 h 646331"/>
                <a:gd name="connsiteX2" fmla="*/ 16230600 w 16230600"/>
                <a:gd name="connsiteY2" fmla="*/ 646331 h 646331"/>
                <a:gd name="connsiteX3" fmla="*/ 0 w 16230600"/>
                <a:gd name="connsiteY3" fmla="*/ 646331 h 646331"/>
                <a:gd name="connsiteX4" fmla="*/ 0 w 16230600"/>
                <a:gd name="connsiteY4" fmla="*/ 0 h 646331"/>
                <a:gd name="connsiteX0" fmla="*/ 0 w 16230600"/>
                <a:gd name="connsiteY0" fmla="*/ 0 h 817781"/>
                <a:gd name="connsiteX1" fmla="*/ 16230600 w 16230600"/>
                <a:gd name="connsiteY1" fmla="*/ 0 h 817781"/>
                <a:gd name="connsiteX2" fmla="*/ 16230600 w 16230600"/>
                <a:gd name="connsiteY2" fmla="*/ 646331 h 817781"/>
                <a:gd name="connsiteX3" fmla="*/ 57150 w 16230600"/>
                <a:gd name="connsiteY3" fmla="*/ 817781 h 817781"/>
                <a:gd name="connsiteX4" fmla="*/ 0 w 16230600"/>
                <a:gd name="connsiteY4" fmla="*/ 0 h 817781"/>
                <a:gd name="connsiteX0" fmla="*/ 0 w 16230600"/>
                <a:gd name="connsiteY0" fmla="*/ 0 h 846356"/>
                <a:gd name="connsiteX1" fmla="*/ 16230600 w 16230600"/>
                <a:gd name="connsiteY1" fmla="*/ 0 h 846356"/>
                <a:gd name="connsiteX2" fmla="*/ 16202025 w 16230600"/>
                <a:gd name="connsiteY2" fmla="*/ 846356 h 846356"/>
                <a:gd name="connsiteX3" fmla="*/ 57150 w 16230600"/>
                <a:gd name="connsiteY3" fmla="*/ 817781 h 846356"/>
                <a:gd name="connsiteX4" fmla="*/ 0 w 16230600"/>
                <a:gd name="connsiteY4" fmla="*/ 0 h 846356"/>
                <a:gd name="connsiteX0" fmla="*/ 0 w 16230600"/>
                <a:gd name="connsiteY0" fmla="*/ 0 h 932081"/>
                <a:gd name="connsiteX1" fmla="*/ 16230600 w 16230600"/>
                <a:gd name="connsiteY1" fmla="*/ 0 h 932081"/>
                <a:gd name="connsiteX2" fmla="*/ 16202025 w 16230600"/>
                <a:gd name="connsiteY2" fmla="*/ 846356 h 932081"/>
                <a:gd name="connsiteX3" fmla="*/ 0 w 16230600"/>
                <a:gd name="connsiteY3" fmla="*/ 932081 h 932081"/>
                <a:gd name="connsiteX4" fmla="*/ 0 w 16230600"/>
                <a:gd name="connsiteY4" fmla="*/ 0 h 932081"/>
                <a:gd name="connsiteX0" fmla="*/ 0 w 16230600"/>
                <a:gd name="connsiteY0" fmla="*/ 0 h 960656"/>
                <a:gd name="connsiteX1" fmla="*/ 16230600 w 16230600"/>
                <a:gd name="connsiteY1" fmla="*/ 0 h 960656"/>
                <a:gd name="connsiteX2" fmla="*/ 16202025 w 16230600"/>
                <a:gd name="connsiteY2" fmla="*/ 960656 h 960656"/>
                <a:gd name="connsiteX3" fmla="*/ 0 w 16230600"/>
                <a:gd name="connsiteY3" fmla="*/ 932081 h 960656"/>
                <a:gd name="connsiteX4" fmla="*/ 0 w 16230600"/>
                <a:gd name="connsiteY4" fmla="*/ 0 h 960656"/>
                <a:gd name="connsiteX0" fmla="*/ 0 w 16230600"/>
                <a:gd name="connsiteY0" fmla="*/ 0 h 1229383"/>
                <a:gd name="connsiteX1" fmla="*/ 16230600 w 16230600"/>
                <a:gd name="connsiteY1" fmla="*/ 0 h 1229383"/>
                <a:gd name="connsiteX2" fmla="*/ 16202025 w 16230600"/>
                <a:gd name="connsiteY2" fmla="*/ 960656 h 1229383"/>
                <a:gd name="connsiteX3" fmla="*/ 28575 w 16230600"/>
                <a:gd name="connsiteY3" fmla="*/ 1229383 h 1229383"/>
                <a:gd name="connsiteX4" fmla="*/ 0 w 16230600"/>
                <a:gd name="connsiteY4" fmla="*/ 0 h 1229383"/>
                <a:gd name="connsiteX0" fmla="*/ 0 w 16230600"/>
                <a:gd name="connsiteY0" fmla="*/ 0 h 1257958"/>
                <a:gd name="connsiteX1" fmla="*/ 16230600 w 16230600"/>
                <a:gd name="connsiteY1" fmla="*/ 0 h 1257958"/>
                <a:gd name="connsiteX2" fmla="*/ 16173450 w 16230600"/>
                <a:gd name="connsiteY2" fmla="*/ 1257958 h 1257958"/>
                <a:gd name="connsiteX3" fmla="*/ 28575 w 16230600"/>
                <a:gd name="connsiteY3" fmla="*/ 1229383 h 1257958"/>
                <a:gd name="connsiteX4" fmla="*/ 0 w 16230600"/>
                <a:gd name="connsiteY4" fmla="*/ 0 h 1257958"/>
                <a:gd name="connsiteX0" fmla="*/ 0 w 16230600"/>
                <a:gd name="connsiteY0" fmla="*/ 0 h 1428710"/>
                <a:gd name="connsiteX1" fmla="*/ 16230600 w 16230600"/>
                <a:gd name="connsiteY1" fmla="*/ 0 h 1428710"/>
                <a:gd name="connsiteX2" fmla="*/ 16173450 w 16230600"/>
                <a:gd name="connsiteY2" fmla="*/ 1257958 h 1428710"/>
                <a:gd name="connsiteX3" fmla="*/ 28575 w 16230600"/>
                <a:gd name="connsiteY3" fmla="*/ 1428710 h 1428710"/>
                <a:gd name="connsiteX4" fmla="*/ 0 w 16230600"/>
                <a:gd name="connsiteY4" fmla="*/ 0 h 1428710"/>
                <a:gd name="connsiteX0" fmla="*/ 0 w 16234410"/>
                <a:gd name="connsiteY0" fmla="*/ 0 h 1507116"/>
                <a:gd name="connsiteX1" fmla="*/ 16230600 w 16234410"/>
                <a:gd name="connsiteY1" fmla="*/ 0 h 1507116"/>
                <a:gd name="connsiteX2" fmla="*/ 16234410 w 16234410"/>
                <a:gd name="connsiteY2" fmla="*/ 1507116 h 1507116"/>
                <a:gd name="connsiteX3" fmla="*/ 28575 w 16234410"/>
                <a:gd name="connsiteY3" fmla="*/ 1428710 h 1507116"/>
                <a:gd name="connsiteX4" fmla="*/ 0 w 16234410"/>
                <a:gd name="connsiteY4" fmla="*/ 0 h 1507116"/>
                <a:gd name="connsiteX0" fmla="*/ 0 w 16234410"/>
                <a:gd name="connsiteY0" fmla="*/ 0 h 1628036"/>
                <a:gd name="connsiteX1" fmla="*/ 16230600 w 16234410"/>
                <a:gd name="connsiteY1" fmla="*/ 0 h 1628036"/>
                <a:gd name="connsiteX2" fmla="*/ 16234410 w 16234410"/>
                <a:gd name="connsiteY2" fmla="*/ 1507116 h 1628036"/>
                <a:gd name="connsiteX3" fmla="*/ 59055 w 16234410"/>
                <a:gd name="connsiteY3" fmla="*/ 1628036 h 1628036"/>
                <a:gd name="connsiteX4" fmla="*/ 0 w 16234410"/>
                <a:gd name="connsiteY4" fmla="*/ 0 h 1628036"/>
                <a:gd name="connsiteX0" fmla="*/ 0 w 16230600"/>
                <a:gd name="connsiteY0" fmla="*/ 0 h 1706442"/>
                <a:gd name="connsiteX1" fmla="*/ 16230600 w 16230600"/>
                <a:gd name="connsiteY1" fmla="*/ 0 h 1706442"/>
                <a:gd name="connsiteX2" fmla="*/ 16173450 w 16230600"/>
                <a:gd name="connsiteY2" fmla="*/ 1706442 h 1706442"/>
                <a:gd name="connsiteX3" fmla="*/ 59055 w 16230600"/>
                <a:gd name="connsiteY3" fmla="*/ 1628036 h 1706442"/>
                <a:gd name="connsiteX4" fmla="*/ 0 w 16230600"/>
                <a:gd name="connsiteY4" fmla="*/ 0 h 1706442"/>
                <a:gd name="connsiteX0" fmla="*/ 0 w 16230600"/>
                <a:gd name="connsiteY0" fmla="*/ 0 h 1706442"/>
                <a:gd name="connsiteX1" fmla="*/ 16230600 w 16230600"/>
                <a:gd name="connsiteY1" fmla="*/ 0 h 1706442"/>
                <a:gd name="connsiteX2" fmla="*/ 16173450 w 16230600"/>
                <a:gd name="connsiteY2" fmla="*/ 1706442 h 1706442"/>
                <a:gd name="connsiteX3" fmla="*/ 1905 w 16230600"/>
                <a:gd name="connsiteY3" fmla="*/ 1690325 h 1706442"/>
                <a:gd name="connsiteX4" fmla="*/ 0 w 16230600"/>
                <a:gd name="connsiteY4" fmla="*/ 0 h 1706442"/>
                <a:gd name="connsiteX0" fmla="*/ 0 w 16230600"/>
                <a:gd name="connsiteY0" fmla="*/ 0 h 1706442"/>
                <a:gd name="connsiteX1" fmla="*/ 16230600 w 16230600"/>
                <a:gd name="connsiteY1" fmla="*/ 0 h 1706442"/>
                <a:gd name="connsiteX2" fmla="*/ 16216993 w 16230600"/>
                <a:gd name="connsiteY2" fmla="*/ 1706442 h 1706442"/>
                <a:gd name="connsiteX3" fmla="*/ 1905 w 16230600"/>
                <a:gd name="connsiteY3" fmla="*/ 1690325 h 1706442"/>
                <a:gd name="connsiteX4" fmla="*/ 0 w 16230600"/>
                <a:gd name="connsiteY4" fmla="*/ 0 h 1706442"/>
                <a:gd name="connsiteX0" fmla="*/ 36195 w 16266795"/>
                <a:gd name="connsiteY0" fmla="*/ 0 h 2028313"/>
                <a:gd name="connsiteX1" fmla="*/ 16266795 w 16266795"/>
                <a:gd name="connsiteY1" fmla="*/ 0 h 2028313"/>
                <a:gd name="connsiteX2" fmla="*/ 16253188 w 16266795"/>
                <a:gd name="connsiteY2" fmla="*/ 1706442 h 2028313"/>
                <a:gd name="connsiteX3" fmla="*/ 0 w 16266795"/>
                <a:gd name="connsiteY3" fmla="*/ 2028313 h 2028313"/>
                <a:gd name="connsiteX4" fmla="*/ 36195 w 16266795"/>
                <a:gd name="connsiteY4" fmla="*/ 0 h 2028313"/>
                <a:gd name="connsiteX0" fmla="*/ 0 w 16230600"/>
                <a:gd name="connsiteY0" fmla="*/ 0 h 2028313"/>
                <a:gd name="connsiteX1" fmla="*/ 16230600 w 16230600"/>
                <a:gd name="connsiteY1" fmla="*/ 0 h 2028313"/>
                <a:gd name="connsiteX2" fmla="*/ 16216993 w 16230600"/>
                <a:gd name="connsiteY2" fmla="*/ 1706442 h 2028313"/>
                <a:gd name="connsiteX3" fmla="*/ 14605 w 16230600"/>
                <a:gd name="connsiteY3" fmla="*/ 2028313 h 2028313"/>
                <a:gd name="connsiteX4" fmla="*/ 0 w 16230600"/>
                <a:gd name="connsiteY4" fmla="*/ 0 h 2028313"/>
                <a:gd name="connsiteX0" fmla="*/ 0 w 16230600"/>
                <a:gd name="connsiteY0" fmla="*/ 0 h 2140976"/>
                <a:gd name="connsiteX1" fmla="*/ 16230600 w 16230600"/>
                <a:gd name="connsiteY1" fmla="*/ 0 h 2140976"/>
                <a:gd name="connsiteX2" fmla="*/ 16216993 w 16230600"/>
                <a:gd name="connsiteY2" fmla="*/ 1706442 h 2140976"/>
                <a:gd name="connsiteX3" fmla="*/ 40005 w 16230600"/>
                <a:gd name="connsiteY3" fmla="*/ 2140976 h 2140976"/>
                <a:gd name="connsiteX4" fmla="*/ 0 w 16230600"/>
                <a:gd name="connsiteY4" fmla="*/ 0 h 2140976"/>
                <a:gd name="connsiteX0" fmla="*/ 0 w 16230600"/>
                <a:gd name="connsiteY0" fmla="*/ 0 h 2140976"/>
                <a:gd name="connsiteX1" fmla="*/ 16230600 w 16230600"/>
                <a:gd name="connsiteY1" fmla="*/ 0 h 2140976"/>
                <a:gd name="connsiteX2" fmla="*/ 16216993 w 16230600"/>
                <a:gd name="connsiteY2" fmla="*/ 1706442 h 2140976"/>
                <a:gd name="connsiteX3" fmla="*/ 14605 w 16230600"/>
                <a:gd name="connsiteY3" fmla="*/ 2140976 h 2140976"/>
                <a:gd name="connsiteX4" fmla="*/ 0 w 16230600"/>
                <a:gd name="connsiteY4" fmla="*/ 0 h 2140976"/>
                <a:gd name="connsiteX0" fmla="*/ 0 w 16242393"/>
                <a:gd name="connsiteY0" fmla="*/ 0 h 2140976"/>
                <a:gd name="connsiteX1" fmla="*/ 16230600 w 16242393"/>
                <a:gd name="connsiteY1" fmla="*/ 0 h 2140976"/>
                <a:gd name="connsiteX2" fmla="*/ 16242393 w 16242393"/>
                <a:gd name="connsiteY2" fmla="*/ 2016264 h 2140976"/>
                <a:gd name="connsiteX3" fmla="*/ 14605 w 16242393"/>
                <a:gd name="connsiteY3" fmla="*/ 2140976 h 2140976"/>
                <a:gd name="connsiteX4" fmla="*/ 0 w 16242393"/>
                <a:gd name="connsiteY4" fmla="*/ 0 h 2140976"/>
                <a:gd name="connsiteX0" fmla="*/ 0 w 16242393"/>
                <a:gd name="connsiteY0" fmla="*/ 0 h 2140976"/>
                <a:gd name="connsiteX1" fmla="*/ 16230600 w 16242393"/>
                <a:gd name="connsiteY1" fmla="*/ 0 h 2140976"/>
                <a:gd name="connsiteX2" fmla="*/ 16242393 w 16242393"/>
                <a:gd name="connsiteY2" fmla="*/ 2100761 h 2140976"/>
                <a:gd name="connsiteX3" fmla="*/ 14605 w 16242393"/>
                <a:gd name="connsiteY3" fmla="*/ 2140976 h 2140976"/>
                <a:gd name="connsiteX4" fmla="*/ 0 w 16242393"/>
                <a:gd name="connsiteY4" fmla="*/ 0 h 214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42393" h="2140976">
                  <a:moveTo>
                    <a:pt x="0" y="0"/>
                  </a:moveTo>
                  <a:lnTo>
                    <a:pt x="16230600" y="0"/>
                  </a:lnTo>
                  <a:lnTo>
                    <a:pt x="16242393" y="2100761"/>
                  </a:lnTo>
                  <a:lnTo>
                    <a:pt x="14605" y="2140976"/>
                  </a:lnTo>
                  <a:cubicBezTo>
                    <a:pt x="9737" y="1427317"/>
                    <a:pt x="4868" y="713659"/>
                    <a:pt x="0" y="0"/>
                  </a:cubicBez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300" baseline="0" dirty="0" smtClean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Individual </a:t>
              </a:r>
              <a:r>
                <a:rPr lang="en-US" sz="4800" baseline="0" dirty="0" smtClean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Commitment</a:t>
              </a:r>
              <a:endParaRPr lang="en-US" sz="4800" baseline="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351" name="Rectangle 21"/>
            <p:cNvSpPr>
              <a:spLocks noChangeArrowheads="1"/>
            </p:cNvSpPr>
            <p:nvPr/>
          </p:nvSpPr>
          <p:spPr bwMode="auto">
            <a:xfrm>
              <a:off x="17949863" y="6557963"/>
              <a:ext cx="16230600" cy="29565600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aseline="0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85800" y="13258800"/>
            <a:ext cx="13335000" cy="18885867"/>
          </a:xfrm>
          <a:prstGeom prst="rect">
            <a:avLst/>
          </a:prstGeom>
          <a:noFill/>
        </p:spPr>
        <p:txBody>
          <a:bodyPr wrap="square" lIns="79925" tIns="39970" rIns="79925" bIns="39970" rtlCol="0">
            <a:spAutoFit/>
          </a:bodyPr>
          <a:lstStyle/>
          <a:p>
            <a:r>
              <a:rPr lang="en-US" sz="3600" baseline="0" dirty="0" smtClean="0"/>
              <a:t>Rutgers University –</a:t>
            </a:r>
          </a:p>
          <a:p>
            <a:r>
              <a:rPr lang="en-US" sz="3600" baseline="0" dirty="0"/>
              <a:t>I</a:t>
            </a:r>
            <a:r>
              <a:rPr lang="en-US" sz="3600" baseline="0" dirty="0" smtClean="0"/>
              <a:t>dentified </a:t>
            </a:r>
            <a:r>
              <a:rPr lang="en-US" sz="3600" i="1" baseline="0" dirty="0" smtClean="0"/>
              <a:t>Global Health</a:t>
            </a:r>
            <a:r>
              <a:rPr lang="en-US" sz="3600" baseline="0" dirty="0" smtClean="0"/>
              <a:t> as biennial</a:t>
            </a:r>
            <a:r>
              <a:rPr lang="en-US" sz="3600" i="1" baseline="0" dirty="0" smtClean="0"/>
              <a:t> </a:t>
            </a:r>
            <a:r>
              <a:rPr lang="en-US" sz="3600" baseline="0" dirty="0" smtClean="0"/>
              <a:t>theme during 2013-2015 to harness the intellectual strengths of humanities, social and life sciences; business, law, and economics; education, and the care professions with the biomedical and health sciences. </a:t>
            </a:r>
          </a:p>
          <a:p>
            <a:endParaRPr lang="en-US" sz="3600" baseline="0" dirty="0" smtClean="0"/>
          </a:p>
          <a:p>
            <a:r>
              <a:rPr lang="en-US" sz="3600" baseline="0" dirty="0" smtClean="0"/>
              <a:t>Rutgers Biomedical Health Sciences – </a:t>
            </a:r>
          </a:p>
          <a:p>
            <a:r>
              <a:rPr lang="en-US" sz="3600" baseline="0" dirty="0"/>
              <a:t>R</a:t>
            </a:r>
            <a:r>
              <a:rPr lang="en-US" sz="3600" baseline="0" dirty="0" smtClean="0"/>
              <a:t>ecruiting director and </a:t>
            </a:r>
            <a:r>
              <a:rPr lang="en-US" sz="3600" i="1" baseline="0" dirty="0" smtClean="0"/>
              <a:t>Henry Rutgers Professor of Global </a:t>
            </a:r>
            <a:r>
              <a:rPr lang="en-US" sz="3600" baseline="0" dirty="0" smtClean="0"/>
              <a:t>Health to</a:t>
            </a:r>
            <a:r>
              <a:rPr lang="en-US" sz="3600" baseline="0" dirty="0"/>
              <a:t> </a:t>
            </a:r>
            <a:r>
              <a:rPr lang="en-US" sz="3600" baseline="0" dirty="0" smtClean="0"/>
              <a:t>lead the activities with global health leaders in each of the 13 schools under the umbrella of RBHS, and the faculty in global health throughout Rutgers </a:t>
            </a:r>
            <a:r>
              <a:rPr lang="en-US" sz="3600" baseline="0" dirty="0" smtClean="0"/>
              <a:t>University.</a:t>
            </a:r>
            <a:endParaRPr lang="en-US" sz="3600" baseline="0" dirty="0" smtClean="0"/>
          </a:p>
          <a:p>
            <a:r>
              <a:rPr lang="en-US" sz="3600" baseline="0" dirty="0" smtClean="0"/>
              <a:t>	Ernest Mario School of Pharmacy</a:t>
            </a:r>
          </a:p>
          <a:p>
            <a:r>
              <a:rPr lang="en-US" sz="3600" baseline="0" dirty="0" smtClean="0"/>
              <a:t>    	Graduate School of Biomedical Sciences</a:t>
            </a:r>
          </a:p>
          <a:p>
            <a:r>
              <a:rPr lang="en-US" sz="3600" baseline="0" dirty="0" smtClean="0"/>
              <a:t>	New Jersey Medical School</a:t>
            </a:r>
          </a:p>
          <a:p>
            <a:r>
              <a:rPr lang="en-US" sz="3600" baseline="0" dirty="0" smtClean="0"/>
              <a:t>	Robert Wood Johnson Medical School</a:t>
            </a:r>
          </a:p>
          <a:p>
            <a:r>
              <a:rPr lang="en-US" sz="3600" baseline="0" dirty="0" smtClean="0"/>
              <a:t>	Rutgers School of Dental Medicine</a:t>
            </a:r>
          </a:p>
          <a:p>
            <a:r>
              <a:rPr lang="en-US" sz="3600" baseline="0" dirty="0" smtClean="0"/>
              <a:t>	School of Health Related Professions</a:t>
            </a:r>
          </a:p>
          <a:p>
            <a:r>
              <a:rPr lang="en-US" sz="3600" baseline="0" dirty="0" smtClean="0"/>
              <a:t>	School of Nursing</a:t>
            </a:r>
          </a:p>
          <a:p>
            <a:r>
              <a:rPr lang="en-US" sz="3600" baseline="0" dirty="0" smtClean="0"/>
              <a:t>	School of Public Health</a:t>
            </a:r>
          </a:p>
          <a:p>
            <a:r>
              <a:rPr lang="en-US" sz="3600" baseline="0" dirty="0" smtClean="0"/>
              <a:t>	Brain Health Institute</a:t>
            </a:r>
          </a:p>
          <a:p>
            <a:r>
              <a:rPr lang="en-US" sz="3600" baseline="0" dirty="0" smtClean="0"/>
              <a:t>	Center for Advanced Biotechnology and Medicine</a:t>
            </a:r>
          </a:p>
          <a:p>
            <a:r>
              <a:rPr lang="en-US" sz="3600" baseline="0" dirty="0" smtClean="0"/>
              <a:t>	Environmental and Occupational Health Sciences Institute</a:t>
            </a:r>
          </a:p>
          <a:p>
            <a:r>
              <a:rPr lang="en-US" sz="3600" baseline="0" dirty="0" smtClean="0"/>
              <a:t>	Institute for Health Health Care Policy and Aging Research</a:t>
            </a:r>
          </a:p>
          <a:p>
            <a:r>
              <a:rPr lang="en-US" sz="3600" baseline="0" dirty="0" smtClean="0"/>
              <a:t>	Rutgers Cancer Institute of New Jersey</a:t>
            </a:r>
          </a:p>
          <a:p>
            <a:r>
              <a:rPr lang="en-US" sz="3600" baseline="0" dirty="0" smtClean="0"/>
              <a:t>	University Behavioral Health Care</a:t>
            </a:r>
          </a:p>
          <a:p>
            <a:endParaRPr lang="en-US" sz="3600" baseline="0" dirty="0" smtClean="0"/>
          </a:p>
          <a:p>
            <a:r>
              <a:rPr lang="en-US" sz="3600" baseline="0" dirty="0" smtClean="0"/>
              <a:t>RWJ Medical School -  </a:t>
            </a:r>
          </a:p>
          <a:p>
            <a:r>
              <a:rPr lang="en-US" sz="3600" i="1" baseline="0" dirty="0" smtClean="0"/>
              <a:t>Chancellor Global Health Scholars </a:t>
            </a:r>
            <a:r>
              <a:rPr lang="en-US" sz="3600" baseline="0" dirty="0" smtClean="0"/>
              <a:t>for class of 2019 </a:t>
            </a:r>
          </a:p>
          <a:p>
            <a:r>
              <a:rPr lang="en-US" sz="3600" baseline="0" dirty="0" smtClean="0"/>
              <a:t>   	</a:t>
            </a:r>
            <a:r>
              <a:rPr lang="en-US" sz="3600" baseline="0" dirty="0" smtClean="0"/>
              <a:t>full</a:t>
            </a:r>
            <a:r>
              <a:rPr lang="en-US" sz="3600" baseline="0" dirty="0" smtClean="0"/>
              <a:t>-tuition scholarships </a:t>
            </a:r>
            <a:endParaRPr lang="en-US" sz="3600" baseline="0" dirty="0" smtClean="0"/>
          </a:p>
          <a:p>
            <a:r>
              <a:rPr lang="en-US" sz="3600" i="1" baseline="0" dirty="0" smtClean="0"/>
              <a:t>Distinction </a:t>
            </a:r>
            <a:r>
              <a:rPr lang="en-US" sz="3600" i="1" baseline="0" dirty="0" smtClean="0"/>
              <a:t>in Global Health program </a:t>
            </a:r>
            <a:r>
              <a:rPr lang="en-US" sz="3600" baseline="0" dirty="0" smtClean="0"/>
              <a:t>for classes of 2016-</a:t>
            </a:r>
            <a:r>
              <a:rPr lang="en-US" sz="3600" baseline="0" dirty="0" smtClean="0"/>
              <a:t>2018 upon graduation</a:t>
            </a:r>
            <a:endParaRPr lang="en-US" sz="3600" i="1" baseline="0" dirty="0" smtClean="0"/>
          </a:p>
          <a:p>
            <a:r>
              <a:rPr lang="en-US" sz="3600" baseline="0" dirty="0" smtClean="0"/>
              <a:t> 	</a:t>
            </a:r>
            <a:endParaRPr lang="en-US" sz="4000" baseline="0" dirty="0" smtClean="0"/>
          </a:p>
          <a:p>
            <a:endParaRPr lang="en-US" baseline="0" dirty="0"/>
          </a:p>
        </p:txBody>
      </p:sp>
      <p:sp>
        <p:nvSpPr>
          <p:cNvPr id="53" name="TextBox 52"/>
          <p:cNvSpPr txBox="1"/>
          <p:nvPr/>
        </p:nvSpPr>
        <p:spPr>
          <a:xfrm>
            <a:off x="29718000" y="6172200"/>
            <a:ext cx="13487400" cy="1127161"/>
          </a:xfrm>
          <a:prstGeom prst="rect">
            <a:avLst/>
          </a:prstGeom>
          <a:noFill/>
        </p:spPr>
        <p:txBody>
          <a:bodyPr wrap="square" lIns="79925" tIns="39970" rIns="79925" bIns="39970" rtlCol="0">
            <a:spAutoFit/>
          </a:bodyPr>
          <a:lstStyle/>
          <a:p>
            <a:pPr algn="just"/>
            <a:endParaRPr lang="en-US" b="0" baseline="0" dirty="0">
              <a:latin typeface="Calibri" panose="020F0502020204030204" pitchFamily="34" charset="0"/>
            </a:endParaRPr>
          </a:p>
          <a:p>
            <a:pPr algn="just"/>
            <a:endParaRPr lang="en-US" b="0" baseline="0" dirty="0">
              <a:latin typeface="Calibri" panose="020F0502020204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9794200" y="6858000"/>
            <a:ext cx="13335000" cy="9006243"/>
          </a:xfrm>
          <a:prstGeom prst="rect">
            <a:avLst/>
          </a:prstGeom>
          <a:noFill/>
        </p:spPr>
        <p:txBody>
          <a:bodyPr wrap="square" lIns="79925" tIns="39970" rIns="79925" bIns="39970" rtlCol="0">
            <a:spAutoFit/>
          </a:bodyPr>
          <a:lstStyle/>
          <a:p>
            <a:r>
              <a:rPr lang="en-US" sz="3600" baseline="0" dirty="0" smtClean="0">
                <a:latin typeface="Arial"/>
                <a:cs typeface="Arial"/>
              </a:rPr>
              <a:t>10th </a:t>
            </a:r>
            <a:r>
              <a:rPr lang="en-US" sz="3600" baseline="0" dirty="0" smtClean="0">
                <a:latin typeface="Arial"/>
                <a:cs typeface="Arial"/>
              </a:rPr>
              <a:t>Anniversary </a:t>
            </a:r>
            <a:r>
              <a:rPr lang="en-US" sz="3600" baseline="0" dirty="0" smtClean="0">
                <a:latin typeface="Arial"/>
                <a:cs typeface="Arial"/>
              </a:rPr>
              <a:t>partnership of RWJ Medical School and </a:t>
            </a:r>
            <a:r>
              <a:rPr lang="en-US" sz="3600" baseline="0" dirty="0" smtClean="0">
                <a:latin typeface="Arial"/>
                <a:cs typeface="Arial"/>
              </a:rPr>
              <a:t>community </a:t>
            </a:r>
            <a:r>
              <a:rPr lang="en-US" sz="3600" baseline="0" dirty="0" smtClean="0">
                <a:latin typeface="Arial"/>
                <a:cs typeface="Arial"/>
              </a:rPr>
              <a:t>Elijah’s </a:t>
            </a:r>
            <a:r>
              <a:rPr lang="en-US" sz="3600" baseline="0" dirty="0" smtClean="0">
                <a:latin typeface="Arial"/>
                <a:cs typeface="Arial"/>
              </a:rPr>
              <a:t>Promise.</a:t>
            </a:r>
          </a:p>
          <a:p>
            <a:endParaRPr lang="en-US" sz="3600" baseline="0" dirty="0" smtClean="0">
              <a:latin typeface="Arial"/>
              <a:cs typeface="Arial"/>
            </a:endParaRPr>
          </a:p>
          <a:p>
            <a:r>
              <a:rPr lang="en-US" sz="3600" baseline="0" dirty="0" smtClean="0">
                <a:latin typeface="Arial"/>
                <a:cs typeface="Arial"/>
              </a:rPr>
              <a:t>The HIPHOP-Promise Clinic</a:t>
            </a:r>
            <a:r>
              <a:rPr lang="en-US" sz="3600" baseline="0" dirty="0" smtClean="0">
                <a:latin typeface="Arial"/>
                <a:cs typeface="Arial"/>
              </a:rPr>
              <a:t>,  </a:t>
            </a:r>
            <a:r>
              <a:rPr lang="en-US" sz="3600" baseline="0" dirty="0" smtClean="0">
                <a:latin typeface="Arial"/>
                <a:cs typeface="Arial"/>
              </a:rPr>
              <a:t>a student run clinic, for homeless clients of Elijah’s </a:t>
            </a:r>
            <a:r>
              <a:rPr lang="en-US" sz="3600" baseline="0" dirty="0" smtClean="0">
                <a:latin typeface="Arial"/>
                <a:cs typeface="Arial"/>
              </a:rPr>
              <a:t>Promise, Provide free </a:t>
            </a:r>
            <a:r>
              <a:rPr lang="en-US" sz="3600" baseline="0" dirty="0" smtClean="0">
                <a:latin typeface="Arial"/>
                <a:cs typeface="Arial"/>
              </a:rPr>
              <a:t>continuity care for chronic disease management, acute intervention and mental health</a:t>
            </a:r>
            <a:r>
              <a:rPr lang="en-US" sz="3600" baseline="0" dirty="0" smtClean="0">
                <a:latin typeface="Arial"/>
                <a:cs typeface="Arial"/>
              </a:rPr>
              <a:t>.</a:t>
            </a:r>
          </a:p>
          <a:p>
            <a:endParaRPr lang="en-US" sz="3600" baseline="0" dirty="0" smtClean="0">
              <a:latin typeface="Arial"/>
              <a:cs typeface="Arial"/>
            </a:endParaRPr>
          </a:p>
          <a:p>
            <a:r>
              <a:rPr lang="en-US" sz="3600" baseline="0" dirty="0" smtClean="0">
                <a:latin typeface="Arial"/>
                <a:cs typeface="Arial"/>
              </a:rPr>
              <a:t>Student leaders: 5 directors, 6 operation managers </a:t>
            </a:r>
          </a:p>
          <a:p>
            <a:r>
              <a:rPr lang="en-US" sz="3600" baseline="0" dirty="0" smtClean="0">
                <a:latin typeface="Arial"/>
                <a:cs typeface="Arial"/>
              </a:rPr>
              <a:t>12 steering committees and </a:t>
            </a:r>
            <a:r>
              <a:rPr lang="en-US" sz="3600" baseline="0" dirty="0" smtClean="0">
                <a:latin typeface="Arial"/>
                <a:cs typeface="Arial"/>
              </a:rPr>
              <a:t>40 student </a:t>
            </a:r>
            <a:r>
              <a:rPr lang="en-US" sz="3600" baseline="0" dirty="0" smtClean="0">
                <a:latin typeface="Arial"/>
                <a:cs typeface="Arial"/>
              </a:rPr>
              <a:t>doctors:</a:t>
            </a:r>
          </a:p>
          <a:p>
            <a:r>
              <a:rPr lang="en-US" sz="3600" baseline="0" dirty="0" smtClean="0">
                <a:latin typeface="Arial"/>
                <a:cs typeface="Arial"/>
              </a:rPr>
              <a:t>Faculty </a:t>
            </a:r>
            <a:r>
              <a:rPr lang="en-US" sz="3600" baseline="0" dirty="0">
                <a:latin typeface="Arial"/>
                <a:cs typeface="Arial"/>
              </a:rPr>
              <a:t>advisors: associate and assistant deans</a:t>
            </a:r>
          </a:p>
          <a:p>
            <a:r>
              <a:rPr lang="en-US" sz="3600" baseline="0" dirty="0" smtClean="0">
                <a:latin typeface="Arial"/>
                <a:cs typeface="Arial"/>
              </a:rPr>
              <a:t>Faculty preceptors: Family Medicine, Internal Medicine</a:t>
            </a:r>
          </a:p>
          <a:p>
            <a:r>
              <a:rPr lang="en-US" sz="3600" baseline="0" dirty="0" smtClean="0">
                <a:latin typeface="Arial"/>
                <a:cs typeface="Arial"/>
              </a:rPr>
              <a:t>Program coordinator</a:t>
            </a:r>
          </a:p>
          <a:p>
            <a:endParaRPr lang="en-US" sz="3600" baseline="0" dirty="0" smtClean="0">
              <a:latin typeface="Arial"/>
              <a:cs typeface="Arial"/>
            </a:endParaRPr>
          </a:p>
          <a:p>
            <a:r>
              <a:rPr lang="en-US" sz="3600" baseline="0" dirty="0" smtClean="0">
                <a:latin typeface="Arial"/>
                <a:cs typeface="Arial"/>
              </a:rPr>
              <a:t>Approximately 560 students involved in past 10 years.</a:t>
            </a:r>
          </a:p>
          <a:p>
            <a:endParaRPr lang="en-US" sz="4000" baseline="0" dirty="0" smtClean="0">
              <a:latin typeface="Arial"/>
              <a:cs typeface="Arial"/>
            </a:endParaRPr>
          </a:p>
        </p:txBody>
      </p:sp>
      <p:pic>
        <p:nvPicPr>
          <p:cNvPr id="35" name="Picture 34" descr="RU_SIG_RWJMS_CMYK_S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12702"/>
            <a:ext cx="7239000" cy="29121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989839" y="7778187"/>
            <a:ext cx="184666" cy="441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316200" y="6934200"/>
            <a:ext cx="13563600" cy="23360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0" dirty="0"/>
              <a:t>A </a:t>
            </a:r>
            <a:r>
              <a:rPr lang="en-US" sz="3600" baseline="0" dirty="0" smtClean="0"/>
              <a:t>Director </a:t>
            </a:r>
            <a:r>
              <a:rPr lang="en-US" sz="3600" baseline="0" dirty="0"/>
              <a:t>and Henry Rutgers Professor of Global Health </a:t>
            </a:r>
            <a:endParaRPr lang="en-US" sz="3600" baseline="0" dirty="0" smtClean="0"/>
          </a:p>
          <a:p>
            <a:r>
              <a:rPr lang="en-US" sz="3600" baseline="0" dirty="0" smtClean="0"/>
              <a:t>	</a:t>
            </a:r>
            <a:r>
              <a:rPr lang="en-US" sz="3600" baseline="0" dirty="0" smtClean="0"/>
              <a:t>lead</a:t>
            </a:r>
            <a:r>
              <a:rPr lang="en-US" sz="3600" baseline="0" dirty="0" smtClean="0"/>
              <a:t> faculty towards a cohesive, university-wide global 	health program.</a:t>
            </a:r>
          </a:p>
          <a:p>
            <a:r>
              <a:rPr lang="en-US" sz="3600" baseline="0" dirty="0" smtClean="0"/>
              <a:t> </a:t>
            </a:r>
          </a:p>
          <a:p>
            <a:r>
              <a:rPr lang="en-US" sz="3600" baseline="0" dirty="0" smtClean="0"/>
              <a:t>RWJMS Steering </a:t>
            </a:r>
            <a:r>
              <a:rPr lang="en-US" sz="3600" baseline="0" dirty="0" smtClean="0"/>
              <a:t>Committee and faculty </a:t>
            </a:r>
            <a:r>
              <a:rPr lang="en-US" sz="3600" baseline="0" dirty="0" smtClean="0"/>
              <a:t>with extensive scholarly and service projects</a:t>
            </a:r>
            <a:r>
              <a:rPr lang="en-US" sz="3600" baseline="0" dirty="0" smtClean="0"/>
              <a:t> are available </a:t>
            </a:r>
            <a:r>
              <a:rPr lang="en-US" sz="3600" baseline="0" dirty="0" smtClean="0"/>
              <a:t>to be the </a:t>
            </a:r>
            <a:r>
              <a:rPr lang="en-US" sz="3600" baseline="0" dirty="0" smtClean="0"/>
              <a:t>mentors: </a:t>
            </a:r>
            <a:endParaRPr lang="en-US" sz="3600" baseline="0" dirty="0"/>
          </a:p>
          <a:p>
            <a:r>
              <a:rPr lang="en-US" sz="3600" baseline="0" dirty="0" smtClean="0"/>
              <a:t>	Cancer Institute of NJ </a:t>
            </a:r>
          </a:p>
          <a:p>
            <a:r>
              <a:rPr lang="en-US" sz="3600" baseline="0" dirty="0" smtClean="0"/>
              <a:t>	School of Nursing </a:t>
            </a:r>
          </a:p>
          <a:p>
            <a:r>
              <a:rPr lang="en-US" sz="3600" baseline="0" dirty="0" smtClean="0"/>
              <a:t>	School of Pharmacy </a:t>
            </a:r>
          </a:p>
          <a:p>
            <a:r>
              <a:rPr lang="en-US" sz="3600" baseline="0" dirty="0" smtClean="0"/>
              <a:t>	</a:t>
            </a:r>
            <a:r>
              <a:rPr lang="en-US" sz="3600" baseline="0" dirty="0" smtClean="0"/>
              <a:t>School </a:t>
            </a:r>
            <a:r>
              <a:rPr lang="en-US" sz="3600" baseline="0" dirty="0" smtClean="0"/>
              <a:t>of Social Work </a:t>
            </a:r>
          </a:p>
          <a:p>
            <a:r>
              <a:rPr lang="en-US" sz="3600" baseline="0" dirty="0" smtClean="0"/>
              <a:t>	School of Public Health </a:t>
            </a:r>
          </a:p>
          <a:p>
            <a:r>
              <a:rPr lang="en-US" sz="3600" baseline="0" dirty="0"/>
              <a:t>	</a:t>
            </a:r>
            <a:r>
              <a:rPr lang="en-US" sz="3600" baseline="0" dirty="0" smtClean="0"/>
              <a:t>Human Ecology </a:t>
            </a:r>
          </a:p>
          <a:p>
            <a:r>
              <a:rPr lang="en-US" sz="3600" baseline="0" dirty="0"/>
              <a:t>	Robert Wood Johnson Medical School </a:t>
            </a:r>
            <a:r>
              <a:rPr lang="en-US" sz="3600" baseline="0" dirty="0" smtClean="0"/>
              <a:t>– </a:t>
            </a:r>
          </a:p>
          <a:p>
            <a:r>
              <a:rPr lang="en-US" sz="3600" baseline="0" dirty="0"/>
              <a:t>	</a:t>
            </a:r>
            <a:r>
              <a:rPr lang="en-US" sz="3600" baseline="0" dirty="0" smtClean="0"/>
              <a:t>		Family Medicine </a:t>
            </a:r>
          </a:p>
          <a:p>
            <a:r>
              <a:rPr lang="en-US" sz="3600" baseline="0" dirty="0"/>
              <a:t>	</a:t>
            </a:r>
            <a:r>
              <a:rPr lang="en-US" sz="3600" baseline="0" dirty="0" smtClean="0"/>
              <a:t>		</a:t>
            </a:r>
            <a:r>
              <a:rPr lang="en-US" sz="3600" baseline="0" dirty="0" smtClean="0"/>
              <a:t>Anesthesiology</a:t>
            </a:r>
            <a:endParaRPr lang="en-US" sz="3600" baseline="0" dirty="0" smtClean="0"/>
          </a:p>
          <a:p>
            <a:r>
              <a:rPr lang="en-US" sz="3600" baseline="0" dirty="0"/>
              <a:t>	</a:t>
            </a:r>
            <a:r>
              <a:rPr lang="en-US" sz="3600" baseline="0" dirty="0" smtClean="0"/>
              <a:t>		</a:t>
            </a:r>
            <a:r>
              <a:rPr lang="en-US" sz="3600" baseline="0" dirty="0" smtClean="0"/>
              <a:t>Internal Medicine-</a:t>
            </a:r>
          </a:p>
          <a:p>
            <a:r>
              <a:rPr lang="en-US" sz="3600" baseline="0" dirty="0"/>
              <a:t>	</a:t>
            </a:r>
            <a:r>
              <a:rPr lang="en-US" sz="3600" baseline="0" dirty="0" smtClean="0"/>
              <a:t>			</a:t>
            </a:r>
            <a:r>
              <a:rPr lang="en-US" sz="3600" baseline="0" dirty="0" smtClean="0"/>
              <a:t>Cardiology</a:t>
            </a:r>
            <a:r>
              <a:rPr lang="en-US" sz="3600" baseline="0" dirty="0" smtClean="0"/>
              <a:t>, </a:t>
            </a:r>
            <a:r>
              <a:rPr lang="en-US" sz="3600" baseline="0" dirty="0" smtClean="0"/>
              <a:t>Dermatology</a:t>
            </a:r>
            <a:r>
              <a:rPr lang="en-US" sz="3600" baseline="0" dirty="0" smtClean="0"/>
              <a:t>, 								</a:t>
            </a:r>
            <a:r>
              <a:rPr lang="en-US" sz="3600" baseline="0" dirty="0" smtClean="0"/>
              <a:t>Endocrinology</a:t>
            </a:r>
            <a:r>
              <a:rPr lang="en-US" sz="3600" baseline="0" dirty="0" smtClean="0"/>
              <a:t>, </a:t>
            </a:r>
            <a:r>
              <a:rPr lang="en-US" sz="3600" baseline="0" dirty="0" smtClean="0"/>
              <a:t>Gastroenterology </a:t>
            </a:r>
            <a:endParaRPr lang="en-US" sz="3600" baseline="0" dirty="0" smtClean="0"/>
          </a:p>
          <a:p>
            <a:r>
              <a:rPr lang="en-US" sz="3600" baseline="0" dirty="0"/>
              <a:t>	</a:t>
            </a:r>
            <a:r>
              <a:rPr lang="en-US" sz="3600" baseline="0" dirty="0" smtClean="0"/>
              <a:t>		</a:t>
            </a:r>
            <a:r>
              <a:rPr lang="en-US" sz="3600" baseline="0" dirty="0" smtClean="0"/>
              <a:t>Neurosciences and Cell Biology</a:t>
            </a:r>
            <a:endParaRPr lang="en-US" sz="3600" baseline="0" dirty="0" smtClean="0"/>
          </a:p>
          <a:p>
            <a:r>
              <a:rPr lang="en-US" sz="3600" baseline="0" dirty="0"/>
              <a:t>	</a:t>
            </a:r>
            <a:r>
              <a:rPr lang="en-US" sz="3600" baseline="0" dirty="0" smtClean="0"/>
              <a:t>		</a:t>
            </a:r>
            <a:r>
              <a:rPr lang="en-US" sz="3600" baseline="0" dirty="0" smtClean="0"/>
              <a:t>OB</a:t>
            </a:r>
            <a:r>
              <a:rPr lang="en-US" sz="3600" baseline="0" dirty="0" smtClean="0"/>
              <a:t>/GYN</a:t>
            </a:r>
          </a:p>
          <a:p>
            <a:r>
              <a:rPr lang="en-US" sz="3600" baseline="0" dirty="0"/>
              <a:t>	</a:t>
            </a:r>
            <a:r>
              <a:rPr lang="en-US" sz="3600" baseline="0" dirty="0" smtClean="0"/>
              <a:t>		Pediatrics</a:t>
            </a:r>
          </a:p>
          <a:p>
            <a:r>
              <a:rPr lang="en-US" sz="3600" baseline="0" dirty="0"/>
              <a:t>	</a:t>
            </a:r>
            <a:r>
              <a:rPr lang="en-US" sz="3600" baseline="0" dirty="0" smtClean="0"/>
              <a:t>		Psychiatry</a:t>
            </a:r>
          </a:p>
          <a:p>
            <a:r>
              <a:rPr lang="en-US" sz="3600" baseline="0" dirty="0"/>
              <a:t>	</a:t>
            </a:r>
            <a:r>
              <a:rPr lang="en-US" sz="3600" baseline="0" dirty="0" smtClean="0"/>
              <a:t>		Radiology</a:t>
            </a:r>
          </a:p>
          <a:p>
            <a:r>
              <a:rPr lang="en-US" sz="3600" baseline="0" dirty="0"/>
              <a:t>	</a:t>
            </a:r>
            <a:r>
              <a:rPr lang="en-US" sz="3600" baseline="0" dirty="0" smtClean="0"/>
              <a:t>		Surgery</a:t>
            </a:r>
          </a:p>
          <a:p>
            <a:endParaRPr lang="en-US" sz="3600" baseline="0" dirty="0"/>
          </a:p>
          <a:p>
            <a:r>
              <a:rPr lang="en-US" sz="3600" baseline="0" dirty="0" smtClean="0"/>
              <a:t>Annual Global Health Fair: </a:t>
            </a:r>
          </a:p>
          <a:p>
            <a:r>
              <a:rPr lang="en-US" sz="3600" baseline="0" dirty="0"/>
              <a:t>	</a:t>
            </a:r>
            <a:r>
              <a:rPr lang="en-US" sz="3600" baseline="0" dirty="0" smtClean="0"/>
              <a:t>keynote speech and poster presentations </a:t>
            </a:r>
            <a:r>
              <a:rPr lang="en-US" sz="3600" baseline="0" dirty="0" smtClean="0"/>
              <a:t>university wide</a:t>
            </a:r>
            <a:r>
              <a:rPr lang="en-US" sz="3600" baseline="0" dirty="0" smtClean="0"/>
              <a:t> </a:t>
            </a:r>
            <a:endParaRPr lang="en-US" sz="3600" baseline="0" dirty="0" smtClean="0"/>
          </a:p>
          <a:p>
            <a:endParaRPr lang="en-US" sz="3600" baseline="0" dirty="0"/>
          </a:p>
          <a:p>
            <a:r>
              <a:rPr lang="en-US" sz="3600" baseline="0" dirty="0" smtClean="0"/>
              <a:t>Medical </a:t>
            </a:r>
            <a:r>
              <a:rPr lang="en-US" sz="3600" baseline="0" dirty="0" smtClean="0"/>
              <a:t>Spanish and Mandarin electives </a:t>
            </a:r>
            <a:r>
              <a:rPr lang="en-US" sz="3600" baseline="0" dirty="0" smtClean="0"/>
              <a:t>for students:</a:t>
            </a:r>
          </a:p>
          <a:p>
            <a:r>
              <a:rPr lang="en-US" sz="3600" baseline="0" dirty="0" smtClean="0"/>
              <a:t>	FM faculty advisor, </a:t>
            </a:r>
            <a:r>
              <a:rPr lang="en-US" sz="3600" baseline="0" dirty="0" smtClean="0"/>
              <a:t>professional </a:t>
            </a:r>
            <a:r>
              <a:rPr lang="en-US" sz="3600" baseline="0" dirty="0" smtClean="0"/>
              <a:t>instructor, student leaders</a:t>
            </a:r>
          </a:p>
          <a:p>
            <a:r>
              <a:rPr lang="en-US" sz="3600" baseline="0" dirty="0"/>
              <a:t>	</a:t>
            </a:r>
            <a:endParaRPr lang="en-US" sz="3600" baseline="0" dirty="0" smtClean="0"/>
          </a:p>
          <a:p>
            <a:r>
              <a:rPr lang="en-US" sz="3600" baseline="0" dirty="0" smtClean="0"/>
              <a:t>Community Interpreters for </a:t>
            </a:r>
            <a:r>
              <a:rPr lang="en-US" sz="3600" baseline="0" dirty="0" smtClean="0"/>
              <a:t>students</a:t>
            </a:r>
            <a:r>
              <a:rPr lang="en-US" sz="3600" baseline="0" dirty="0" smtClean="0"/>
              <a:t>:</a:t>
            </a:r>
          </a:p>
          <a:p>
            <a:r>
              <a:rPr lang="en-US" sz="3600" baseline="0" dirty="0" smtClean="0"/>
              <a:t>	FM faculty/professional </a:t>
            </a:r>
            <a:r>
              <a:rPr lang="en-US" sz="3600" baseline="0" dirty="0"/>
              <a:t>S</a:t>
            </a:r>
            <a:r>
              <a:rPr lang="en-US" sz="3600" baseline="0" dirty="0" smtClean="0"/>
              <a:t>panish instructor</a:t>
            </a:r>
          </a:p>
          <a:p>
            <a:endParaRPr lang="en-US" sz="3600" baseline="0" dirty="0"/>
          </a:p>
          <a:p>
            <a:r>
              <a:rPr lang="en-US" sz="3600" baseline="0" dirty="0" smtClean="0"/>
              <a:t>“A </a:t>
            </a:r>
            <a:r>
              <a:rPr lang="en-US" sz="3600" baseline="0" dirty="0" smtClean="0"/>
              <a:t>Primer on </a:t>
            </a:r>
            <a:r>
              <a:rPr lang="en-US" sz="3600" baseline="0" dirty="0"/>
              <a:t>Global Health</a:t>
            </a:r>
            <a:r>
              <a:rPr lang="en-US" sz="3600" baseline="0" dirty="0" smtClean="0"/>
              <a:t>” at Rutgers Graduate </a:t>
            </a:r>
            <a:r>
              <a:rPr lang="en-US" sz="3600" baseline="0" dirty="0"/>
              <a:t>School of </a:t>
            </a:r>
            <a:r>
              <a:rPr lang="en-US" sz="3600" baseline="0" dirty="0" smtClean="0"/>
              <a:t>Biomedical </a:t>
            </a:r>
            <a:r>
              <a:rPr lang="en-US" sz="3600" baseline="0" dirty="0" smtClean="0"/>
              <a:t>Sciences by Global Health faculty</a:t>
            </a:r>
            <a:endParaRPr lang="en-US" sz="3600" baseline="0" dirty="0" smtClean="0"/>
          </a:p>
          <a:p>
            <a:endParaRPr lang="en-US" sz="3600" baseline="0" dirty="0"/>
          </a:p>
          <a:p>
            <a:r>
              <a:rPr lang="en-US" sz="3600" baseline="0" dirty="0" smtClean="0"/>
              <a:t>Scholarships </a:t>
            </a:r>
            <a:r>
              <a:rPr lang="en-US" sz="3600" baseline="0" dirty="0" smtClean="0"/>
              <a:t>for </a:t>
            </a:r>
            <a:r>
              <a:rPr lang="en-US" sz="3600" baseline="0" dirty="0" smtClean="0"/>
              <a:t>Global </a:t>
            </a:r>
            <a:r>
              <a:rPr lang="en-US" sz="3600" baseline="0" dirty="0" smtClean="0"/>
              <a:t>Health electives abroad</a:t>
            </a:r>
            <a:r>
              <a:rPr lang="en-US" sz="3600" baseline="0" dirty="0"/>
              <a:t>:</a:t>
            </a:r>
            <a:r>
              <a:rPr lang="en-US" sz="3600" baseline="0" dirty="0" smtClean="0"/>
              <a:t> </a:t>
            </a:r>
          </a:p>
          <a:p>
            <a:r>
              <a:rPr lang="en-US" sz="3600" baseline="0" dirty="0" smtClean="0"/>
              <a:t>	Retired </a:t>
            </a:r>
            <a:r>
              <a:rPr lang="en-US" sz="3600" baseline="0" dirty="0"/>
              <a:t>Faculty Association </a:t>
            </a:r>
          </a:p>
          <a:p>
            <a:r>
              <a:rPr lang="en-US" sz="3600" baseline="0" dirty="0" smtClean="0"/>
              <a:t>	Association </a:t>
            </a:r>
            <a:r>
              <a:rPr lang="en-US" sz="3600" baseline="0" dirty="0" smtClean="0"/>
              <a:t>of </a:t>
            </a:r>
            <a:r>
              <a:rPr lang="en-US" sz="3600" baseline="0" dirty="0"/>
              <a:t>Families </a:t>
            </a:r>
            <a:r>
              <a:rPr lang="en-US" sz="3600" baseline="0" dirty="0" smtClean="0"/>
              <a:t>&amp; Friends,</a:t>
            </a:r>
            <a:r>
              <a:rPr lang="en-US" sz="3600" baseline="0" dirty="0" smtClean="0"/>
              <a:t> RWJ</a:t>
            </a:r>
            <a:r>
              <a:rPr lang="en-US" sz="3600" baseline="0" dirty="0" smtClean="0"/>
              <a:t> </a:t>
            </a:r>
            <a:r>
              <a:rPr lang="en-US" sz="3600" baseline="0" dirty="0"/>
              <a:t>medical </a:t>
            </a:r>
            <a:r>
              <a:rPr lang="en-US" sz="3600" baseline="0" dirty="0" smtClean="0"/>
              <a:t>school</a:t>
            </a:r>
            <a:endParaRPr lang="en-US" sz="3600" baseline="0" dirty="0"/>
          </a:p>
          <a:p>
            <a:endParaRPr lang="en-US" sz="3600" baseline="0" dirty="0"/>
          </a:p>
        </p:txBody>
      </p:sp>
      <p:sp>
        <p:nvSpPr>
          <p:cNvPr id="15" name="TextBox 14"/>
          <p:cNvSpPr txBox="1"/>
          <p:nvPr/>
        </p:nvSpPr>
        <p:spPr>
          <a:xfrm rot="10800000" flipH="1" flipV="1">
            <a:off x="30022800" y="25984200"/>
            <a:ext cx="131826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aseline="0" dirty="0"/>
              <a:t>Develop sustainable medical service through </a:t>
            </a:r>
            <a:r>
              <a:rPr lang="en-US" sz="3600" baseline="0" dirty="0"/>
              <a:t>Interprofessional</a:t>
            </a:r>
            <a:r>
              <a:rPr lang="en-US" sz="3600" baseline="0" dirty="0"/>
              <a:t> collaboration</a:t>
            </a:r>
            <a:r>
              <a:rPr lang="en-US" sz="3600" baseline="0" dirty="0" smtClean="0"/>
              <a:t>.</a:t>
            </a:r>
          </a:p>
          <a:p>
            <a:endParaRPr lang="en-US" sz="3600" baseline="0" dirty="0"/>
          </a:p>
          <a:p>
            <a:r>
              <a:rPr lang="en-US" sz="3600" baseline="0" dirty="0"/>
              <a:t>the NGO partner runs operations </a:t>
            </a:r>
          </a:p>
          <a:p>
            <a:r>
              <a:rPr lang="en-US" sz="3600" baseline="0" dirty="0"/>
              <a:t>the academic partners work as “manpower” and help do </a:t>
            </a:r>
            <a:r>
              <a:rPr lang="en-US" sz="3600" baseline="0" dirty="0" smtClean="0"/>
              <a:t>research, education </a:t>
            </a:r>
            <a:r>
              <a:rPr lang="en-US" sz="3600" baseline="0" dirty="0"/>
              <a:t>and </a:t>
            </a:r>
            <a:r>
              <a:rPr lang="en-US" sz="3600" baseline="0" dirty="0" smtClean="0"/>
              <a:t>services.  </a:t>
            </a:r>
          </a:p>
          <a:p>
            <a:endParaRPr lang="en-US" sz="3600" baseline="0" dirty="0"/>
          </a:p>
          <a:p>
            <a:endParaRPr lang="en-US" sz="3600" baseline="0" dirty="0"/>
          </a:p>
          <a:p>
            <a:r>
              <a:rPr lang="en-US" sz="3600" baseline="0" dirty="0" smtClean="0"/>
              <a:t>Karen.weiru.lin@rutgers.edu</a:t>
            </a:r>
            <a:endParaRPr lang="en-US" sz="3600" baseline="0" dirty="0"/>
          </a:p>
        </p:txBody>
      </p:sp>
      <p:sp>
        <p:nvSpPr>
          <p:cNvPr id="16" name="Rectangle 15"/>
          <p:cNvSpPr/>
          <p:nvPr/>
        </p:nvSpPr>
        <p:spPr>
          <a:xfrm>
            <a:off x="30022800" y="16916400"/>
            <a:ext cx="13030200" cy="7391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aseline="0" dirty="0"/>
              <a:t>New Brunswick community Interpreter projects: </a:t>
            </a:r>
          </a:p>
          <a:p>
            <a:r>
              <a:rPr lang="en-US" sz="3600" baseline="0" dirty="0"/>
              <a:t>	</a:t>
            </a:r>
            <a:r>
              <a:rPr lang="en-US" sz="3600" baseline="0" dirty="0" smtClean="0"/>
              <a:t>Rutgers </a:t>
            </a:r>
            <a:r>
              <a:rPr lang="en-US" sz="3600" baseline="0" dirty="0"/>
              <a:t>undergraduate Students, medical staff </a:t>
            </a:r>
          </a:p>
          <a:p>
            <a:r>
              <a:rPr lang="en-US" sz="3600" baseline="0" dirty="0"/>
              <a:t>	</a:t>
            </a:r>
            <a:r>
              <a:rPr lang="en-US" sz="3600" baseline="0" dirty="0" smtClean="0"/>
              <a:t>medical </a:t>
            </a:r>
            <a:r>
              <a:rPr lang="en-US" sz="3600" baseline="0" dirty="0"/>
              <a:t>students </a:t>
            </a:r>
            <a:endParaRPr lang="en-US" sz="3600" baseline="0" dirty="0" smtClean="0"/>
          </a:p>
          <a:p>
            <a:endParaRPr lang="en-US" sz="3600" baseline="0" dirty="0" smtClean="0"/>
          </a:p>
          <a:p>
            <a:r>
              <a:rPr lang="en-US" sz="3600" baseline="0" dirty="0" smtClean="0"/>
              <a:t>Medical Spanish and Mandarin electives and service to ethnic communities: </a:t>
            </a:r>
            <a:r>
              <a:rPr lang="en-US" sz="3600" baseline="0" dirty="0"/>
              <a:t>medical students with </a:t>
            </a:r>
            <a:r>
              <a:rPr lang="en-US" sz="3600" baseline="0" dirty="0" smtClean="0"/>
              <a:t>instructor</a:t>
            </a:r>
          </a:p>
          <a:p>
            <a:endParaRPr lang="en-US" sz="3600" baseline="0" dirty="0"/>
          </a:p>
          <a:p>
            <a:r>
              <a:rPr lang="en-US" sz="3600" baseline="0" dirty="0"/>
              <a:t>At student-run clinic for continuity care: </a:t>
            </a:r>
          </a:p>
          <a:p>
            <a:r>
              <a:rPr lang="en-US" sz="3600" baseline="0" dirty="0"/>
              <a:t>	Interdisciplinary model of students </a:t>
            </a:r>
            <a:r>
              <a:rPr lang="en-US" sz="3600" baseline="0" dirty="0" smtClean="0"/>
              <a:t>from</a:t>
            </a:r>
          </a:p>
          <a:p>
            <a:r>
              <a:rPr lang="en-US" sz="3600" baseline="0" dirty="0"/>
              <a:t>	</a:t>
            </a:r>
            <a:r>
              <a:rPr lang="en-US" sz="3600" baseline="0" dirty="0" smtClean="0"/>
              <a:t>	</a:t>
            </a:r>
            <a:r>
              <a:rPr lang="en-US" sz="3600" baseline="0" dirty="0" smtClean="0"/>
              <a:t> </a:t>
            </a:r>
            <a:r>
              <a:rPr lang="en-US" sz="3600" baseline="0" dirty="0"/>
              <a:t>MD, </a:t>
            </a:r>
            <a:r>
              <a:rPr lang="en-US" sz="3600" baseline="0" dirty="0"/>
              <a:t>PharmD</a:t>
            </a:r>
            <a:r>
              <a:rPr lang="en-US" sz="3600" baseline="0" dirty="0"/>
              <a:t>, </a:t>
            </a:r>
            <a:r>
              <a:rPr lang="en-US" sz="3600" baseline="0" dirty="0" smtClean="0"/>
              <a:t>MSW, MPH, </a:t>
            </a:r>
            <a:r>
              <a:rPr lang="en-US" sz="3600" baseline="0" dirty="0"/>
              <a:t>Physician assistant </a:t>
            </a:r>
          </a:p>
          <a:p>
            <a:r>
              <a:rPr lang="en-US" sz="3600" baseline="0" dirty="0" smtClean="0"/>
              <a:t>	Residents  </a:t>
            </a:r>
            <a:r>
              <a:rPr lang="en-US" sz="3600" baseline="0" dirty="0"/>
              <a:t>as teachers: </a:t>
            </a:r>
          </a:p>
          <a:p>
            <a:r>
              <a:rPr lang="en-US" sz="3600" baseline="0" dirty="0"/>
              <a:t>	</a:t>
            </a:r>
            <a:r>
              <a:rPr lang="en-US" sz="3600" baseline="0" dirty="0" smtClean="0"/>
              <a:t>	FM </a:t>
            </a:r>
            <a:r>
              <a:rPr lang="en-US" sz="3600" baseline="0" dirty="0"/>
              <a:t>residents as junior preceptors to </a:t>
            </a:r>
            <a:r>
              <a:rPr lang="en-US" sz="3600" baseline="0" dirty="0" smtClean="0"/>
              <a:t>	student  	</a:t>
            </a:r>
            <a:endParaRPr lang="en-US" sz="3600" baseline="0" dirty="0"/>
          </a:p>
          <a:p>
            <a:r>
              <a:rPr lang="en-US" sz="3600" baseline="0" dirty="0"/>
              <a:t>	</a:t>
            </a:r>
            <a:r>
              <a:rPr lang="en-US" sz="3600" baseline="0" dirty="0" smtClean="0"/>
              <a:t>	Psychiatry </a:t>
            </a:r>
            <a:r>
              <a:rPr lang="en-US" sz="3600" baseline="0" dirty="0"/>
              <a:t>residents provide </a:t>
            </a:r>
            <a:r>
              <a:rPr lang="en-US" sz="3600" baseline="0" dirty="0" smtClean="0"/>
              <a:t>counseling</a:t>
            </a:r>
            <a:endParaRPr lang="en-US" sz="3600" baseline="0" dirty="0"/>
          </a:p>
        </p:txBody>
      </p:sp>
      <p:grpSp>
        <p:nvGrpSpPr>
          <p:cNvPr id="59" name="Group 58"/>
          <p:cNvGrpSpPr/>
          <p:nvPr/>
        </p:nvGrpSpPr>
        <p:grpSpPr>
          <a:xfrm>
            <a:off x="29536870" y="15925800"/>
            <a:ext cx="13973330" cy="8763000"/>
            <a:chOff x="34822415" y="6449161"/>
            <a:chExt cx="15977514" cy="10880111"/>
          </a:xfrm>
        </p:grpSpPr>
        <p:sp>
          <p:nvSpPr>
            <p:cNvPr id="60" name="Rectangle 34"/>
            <p:cNvSpPr>
              <a:spLocks noChangeArrowheads="1"/>
            </p:cNvSpPr>
            <p:nvPr/>
          </p:nvSpPr>
          <p:spPr bwMode="auto">
            <a:xfrm>
              <a:off x="34822415" y="6557962"/>
              <a:ext cx="15714605" cy="10771310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aseline="0" dirty="0"/>
            </a:p>
          </p:txBody>
        </p:sp>
        <p:sp>
          <p:nvSpPr>
            <p:cNvPr id="61" name="Rectangle 8"/>
            <p:cNvSpPr/>
            <p:nvPr/>
          </p:nvSpPr>
          <p:spPr>
            <a:xfrm>
              <a:off x="34914250" y="6449161"/>
              <a:ext cx="15885679" cy="1031763"/>
            </a:xfrm>
            <a:custGeom>
              <a:avLst/>
              <a:gdLst>
                <a:gd name="connsiteX0" fmla="*/ 0 w 16230600"/>
                <a:gd name="connsiteY0" fmla="*/ 0 h 646331"/>
                <a:gd name="connsiteX1" fmla="*/ 16230600 w 16230600"/>
                <a:gd name="connsiteY1" fmla="*/ 0 h 646331"/>
                <a:gd name="connsiteX2" fmla="*/ 16230600 w 16230600"/>
                <a:gd name="connsiteY2" fmla="*/ 646331 h 646331"/>
                <a:gd name="connsiteX3" fmla="*/ 0 w 16230600"/>
                <a:gd name="connsiteY3" fmla="*/ 646331 h 646331"/>
                <a:gd name="connsiteX4" fmla="*/ 0 w 16230600"/>
                <a:gd name="connsiteY4" fmla="*/ 0 h 646331"/>
                <a:gd name="connsiteX0" fmla="*/ 0 w 16230600"/>
                <a:gd name="connsiteY0" fmla="*/ 0 h 817781"/>
                <a:gd name="connsiteX1" fmla="*/ 16230600 w 16230600"/>
                <a:gd name="connsiteY1" fmla="*/ 0 h 817781"/>
                <a:gd name="connsiteX2" fmla="*/ 16230600 w 16230600"/>
                <a:gd name="connsiteY2" fmla="*/ 646331 h 817781"/>
                <a:gd name="connsiteX3" fmla="*/ 57150 w 16230600"/>
                <a:gd name="connsiteY3" fmla="*/ 817781 h 817781"/>
                <a:gd name="connsiteX4" fmla="*/ 0 w 16230600"/>
                <a:gd name="connsiteY4" fmla="*/ 0 h 817781"/>
                <a:gd name="connsiteX0" fmla="*/ 0 w 16230600"/>
                <a:gd name="connsiteY0" fmla="*/ 0 h 846356"/>
                <a:gd name="connsiteX1" fmla="*/ 16230600 w 16230600"/>
                <a:gd name="connsiteY1" fmla="*/ 0 h 846356"/>
                <a:gd name="connsiteX2" fmla="*/ 16202025 w 16230600"/>
                <a:gd name="connsiteY2" fmla="*/ 846356 h 846356"/>
                <a:gd name="connsiteX3" fmla="*/ 57150 w 16230600"/>
                <a:gd name="connsiteY3" fmla="*/ 817781 h 846356"/>
                <a:gd name="connsiteX4" fmla="*/ 0 w 16230600"/>
                <a:gd name="connsiteY4" fmla="*/ 0 h 846356"/>
                <a:gd name="connsiteX0" fmla="*/ 0 w 16230600"/>
                <a:gd name="connsiteY0" fmla="*/ 0 h 932081"/>
                <a:gd name="connsiteX1" fmla="*/ 16230600 w 16230600"/>
                <a:gd name="connsiteY1" fmla="*/ 0 h 932081"/>
                <a:gd name="connsiteX2" fmla="*/ 16202025 w 16230600"/>
                <a:gd name="connsiteY2" fmla="*/ 846356 h 932081"/>
                <a:gd name="connsiteX3" fmla="*/ 0 w 16230600"/>
                <a:gd name="connsiteY3" fmla="*/ 932081 h 932081"/>
                <a:gd name="connsiteX4" fmla="*/ 0 w 16230600"/>
                <a:gd name="connsiteY4" fmla="*/ 0 h 932081"/>
                <a:gd name="connsiteX0" fmla="*/ 0 w 16230600"/>
                <a:gd name="connsiteY0" fmla="*/ 0 h 960656"/>
                <a:gd name="connsiteX1" fmla="*/ 16230600 w 16230600"/>
                <a:gd name="connsiteY1" fmla="*/ 0 h 960656"/>
                <a:gd name="connsiteX2" fmla="*/ 16202025 w 16230600"/>
                <a:gd name="connsiteY2" fmla="*/ 960656 h 960656"/>
                <a:gd name="connsiteX3" fmla="*/ 0 w 16230600"/>
                <a:gd name="connsiteY3" fmla="*/ 932081 h 960656"/>
                <a:gd name="connsiteX4" fmla="*/ 0 w 16230600"/>
                <a:gd name="connsiteY4" fmla="*/ 0 h 960656"/>
                <a:gd name="connsiteX0" fmla="*/ 0 w 16230600"/>
                <a:gd name="connsiteY0" fmla="*/ 0 h 1229383"/>
                <a:gd name="connsiteX1" fmla="*/ 16230600 w 16230600"/>
                <a:gd name="connsiteY1" fmla="*/ 0 h 1229383"/>
                <a:gd name="connsiteX2" fmla="*/ 16202025 w 16230600"/>
                <a:gd name="connsiteY2" fmla="*/ 960656 h 1229383"/>
                <a:gd name="connsiteX3" fmla="*/ 28575 w 16230600"/>
                <a:gd name="connsiteY3" fmla="*/ 1229383 h 1229383"/>
                <a:gd name="connsiteX4" fmla="*/ 0 w 16230600"/>
                <a:gd name="connsiteY4" fmla="*/ 0 h 1229383"/>
                <a:gd name="connsiteX0" fmla="*/ 0 w 16230600"/>
                <a:gd name="connsiteY0" fmla="*/ 0 h 1257958"/>
                <a:gd name="connsiteX1" fmla="*/ 16230600 w 16230600"/>
                <a:gd name="connsiteY1" fmla="*/ 0 h 1257958"/>
                <a:gd name="connsiteX2" fmla="*/ 16173450 w 16230600"/>
                <a:gd name="connsiteY2" fmla="*/ 1257958 h 1257958"/>
                <a:gd name="connsiteX3" fmla="*/ 28575 w 16230600"/>
                <a:gd name="connsiteY3" fmla="*/ 1229383 h 1257958"/>
                <a:gd name="connsiteX4" fmla="*/ 0 w 16230600"/>
                <a:gd name="connsiteY4" fmla="*/ 0 h 1257958"/>
                <a:gd name="connsiteX0" fmla="*/ 0 w 16230600"/>
                <a:gd name="connsiteY0" fmla="*/ 0 h 1618692"/>
                <a:gd name="connsiteX1" fmla="*/ 16230600 w 16230600"/>
                <a:gd name="connsiteY1" fmla="*/ 0 h 1618692"/>
                <a:gd name="connsiteX2" fmla="*/ 16173450 w 16230600"/>
                <a:gd name="connsiteY2" fmla="*/ 1257958 h 1618692"/>
                <a:gd name="connsiteX3" fmla="*/ 28575 w 16230600"/>
                <a:gd name="connsiteY3" fmla="*/ 1618692 h 1618692"/>
                <a:gd name="connsiteX4" fmla="*/ 0 w 16230600"/>
                <a:gd name="connsiteY4" fmla="*/ 0 h 1618692"/>
                <a:gd name="connsiteX0" fmla="*/ 0 w 16233122"/>
                <a:gd name="connsiteY0" fmla="*/ 0 h 1618692"/>
                <a:gd name="connsiteX1" fmla="*/ 16230600 w 16233122"/>
                <a:gd name="connsiteY1" fmla="*/ 0 h 1618692"/>
                <a:gd name="connsiteX2" fmla="*/ 16233122 w 16233122"/>
                <a:gd name="connsiteY2" fmla="*/ 1591652 h 1618692"/>
                <a:gd name="connsiteX3" fmla="*/ 28575 w 16233122"/>
                <a:gd name="connsiteY3" fmla="*/ 1618692 h 1618692"/>
                <a:gd name="connsiteX4" fmla="*/ 0 w 16233122"/>
                <a:gd name="connsiteY4" fmla="*/ 0 h 1618692"/>
                <a:gd name="connsiteX0" fmla="*/ 16889 w 16250011"/>
                <a:gd name="connsiteY0" fmla="*/ 0 h 1985100"/>
                <a:gd name="connsiteX1" fmla="*/ 16247489 w 16250011"/>
                <a:gd name="connsiteY1" fmla="*/ 0 h 1985100"/>
                <a:gd name="connsiteX2" fmla="*/ 16250011 w 16250011"/>
                <a:gd name="connsiteY2" fmla="*/ 1591652 h 1985100"/>
                <a:gd name="connsiteX3" fmla="*/ 0 w 16250011"/>
                <a:gd name="connsiteY3" fmla="*/ 1985100 h 1985100"/>
                <a:gd name="connsiteX4" fmla="*/ 16889 w 16250011"/>
                <a:gd name="connsiteY4" fmla="*/ 0 h 1985100"/>
                <a:gd name="connsiteX0" fmla="*/ 16889 w 16280321"/>
                <a:gd name="connsiteY0" fmla="*/ 0 h 1985100"/>
                <a:gd name="connsiteX1" fmla="*/ 16247489 w 16280321"/>
                <a:gd name="connsiteY1" fmla="*/ 0 h 1985100"/>
                <a:gd name="connsiteX2" fmla="*/ 16280321 w 16280321"/>
                <a:gd name="connsiteY2" fmla="*/ 1866458 h 1985100"/>
                <a:gd name="connsiteX3" fmla="*/ 0 w 16280321"/>
                <a:gd name="connsiteY3" fmla="*/ 1985100 h 1985100"/>
                <a:gd name="connsiteX4" fmla="*/ 16889 w 16280321"/>
                <a:gd name="connsiteY4" fmla="*/ 0 h 1985100"/>
                <a:gd name="connsiteX0" fmla="*/ 16889 w 16280321"/>
                <a:gd name="connsiteY0" fmla="*/ 0 h 1988596"/>
                <a:gd name="connsiteX1" fmla="*/ 16247489 w 16280321"/>
                <a:gd name="connsiteY1" fmla="*/ 0 h 1988596"/>
                <a:gd name="connsiteX2" fmla="*/ 16280321 w 16280321"/>
                <a:gd name="connsiteY2" fmla="*/ 1988596 h 1988596"/>
                <a:gd name="connsiteX3" fmla="*/ 0 w 16280321"/>
                <a:gd name="connsiteY3" fmla="*/ 1985100 h 1988596"/>
                <a:gd name="connsiteX4" fmla="*/ 16889 w 16280321"/>
                <a:gd name="connsiteY4" fmla="*/ 0 h 1988596"/>
                <a:gd name="connsiteX0" fmla="*/ 16889 w 16247524"/>
                <a:gd name="connsiteY0" fmla="*/ 0 h 1988596"/>
                <a:gd name="connsiteX1" fmla="*/ 16247489 w 16247524"/>
                <a:gd name="connsiteY1" fmla="*/ 0 h 1988596"/>
                <a:gd name="connsiteX2" fmla="*/ 16234857 w 16247524"/>
                <a:gd name="connsiteY2" fmla="*/ 1988596 h 1988596"/>
                <a:gd name="connsiteX3" fmla="*/ 0 w 16247524"/>
                <a:gd name="connsiteY3" fmla="*/ 1985100 h 1988596"/>
                <a:gd name="connsiteX4" fmla="*/ 16889 w 16247524"/>
                <a:gd name="connsiteY4" fmla="*/ 0 h 1988596"/>
                <a:gd name="connsiteX0" fmla="*/ 16889 w 16250013"/>
                <a:gd name="connsiteY0" fmla="*/ 0 h 1985100"/>
                <a:gd name="connsiteX1" fmla="*/ 16247489 w 16250013"/>
                <a:gd name="connsiteY1" fmla="*/ 0 h 1985100"/>
                <a:gd name="connsiteX2" fmla="*/ 16250013 w 16250013"/>
                <a:gd name="connsiteY2" fmla="*/ 1958060 h 1985100"/>
                <a:gd name="connsiteX3" fmla="*/ 0 w 16250013"/>
                <a:gd name="connsiteY3" fmla="*/ 1985100 h 1985100"/>
                <a:gd name="connsiteX4" fmla="*/ 16889 w 16250013"/>
                <a:gd name="connsiteY4" fmla="*/ 0 h 198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50013" h="1985100">
                  <a:moveTo>
                    <a:pt x="16889" y="0"/>
                  </a:moveTo>
                  <a:lnTo>
                    <a:pt x="16247489" y="0"/>
                  </a:lnTo>
                  <a:cubicBezTo>
                    <a:pt x="16248330" y="530551"/>
                    <a:pt x="16249172" y="1427509"/>
                    <a:pt x="16250013" y="1958060"/>
                  </a:cubicBezTo>
                  <a:lnTo>
                    <a:pt x="0" y="1985100"/>
                  </a:lnTo>
                  <a:lnTo>
                    <a:pt x="1688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800" baseline="0" dirty="0" smtClean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Interprofessional</a:t>
              </a:r>
              <a:r>
                <a:rPr lang="en-US" sz="4300" baseline="0" dirty="0" smtClean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 Education</a:t>
              </a:r>
              <a:endParaRPr lang="en-US" sz="4300" baseline="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16670</TotalTime>
  <Words>339</Words>
  <Application>Microsoft Macintosh PowerPoint</Application>
  <PresentationFormat>Custom</PresentationFormat>
  <Paragraphs>111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Executive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lilu1</dc:creator>
  <cp:lastModifiedBy>Karen Lin</cp:lastModifiedBy>
  <cp:revision>252</cp:revision>
  <cp:lastPrinted>2015-09-21T22:12:18Z</cp:lastPrinted>
  <dcterms:created xsi:type="dcterms:W3CDTF">2011-10-21T15:46:33Z</dcterms:created>
  <dcterms:modified xsi:type="dcterms:W3CDTF">2015-09-30T11:58:33Z</dcterms:modified>
</cp:coreProperties>
</file>