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3" r:id="rId2"/>
    <p:sldId id="257" r:id="rId3"/>
    <p:sldId id="260" r:id="rId4"/>
    <p:sldId id="261" r:id="rId5"/>
    <p:sldId id="262" r:id="rId6"/>
    <p:sldId id="263" r:id="rId7"/>
    <p:sldId id="284" r:id="rId8"/>
    <p:sldId id="264" r:id="rId9"/>
    <p:sldId id="265" r:id="rId10"/>
    <p:sldId id="285" r:id="rId11"/>
    <p:sldId id="266" r:id="rId12"/>
    <p:sldId id="267" r:id="rId13"/>
    <p:sldId id="287" r:id="rId14"/>
    <p:sldId id="268" r:id="rId15"/>
    <p:sldId id="293" r:id="rId16"/>
    <p:sldId id="292" r:id="rId17"/>
    <p:sldId id="295" r:id="rId18"/>
    <p:sldId id="294" r:id="rId19"/>
    <p:sldId id="28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91" r:id="rId33"/>
    <p:sldId id="281" r:id="rId34"/>
    <p:sldId id="28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use-Fromm, Karen" initials="KK" lastIdx="1" clrIdx="0">
    <p:extLst>
      <p:ext uri="{19B8F6BF-5375-455C-9EA6-DF929625EA0E}">
        <p15:presenceInfo xmlns:p15="http://schemas.microsoft.com/office/powerpoint/2012/main" userId="S::kkrause@mcw.edu::4a46f22c-cdda-4d26-8202-d2147e1de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75" autoAdjust="0"/>
    <p:restoredTop sz="69483" autoAdjust="0"/>
  </p:normalViewPr>
  <p:slideViewPr>
    <p:cSldViewPr>
      <p:cViewPr varScale="1">
        <p:scale>
          <a:sx n="59" d="100"/>
          <a:sy n="59" d="100"/>
        </p:scale>
        <p:origin x="1493"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1122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92A03-A354-4938-B507-C59B728A967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478E2820-79F0-4B45-8DAC-C45C62C82803}">
      <dgm:prSet phldrT="[Text]" custT="1"/>
      <dgm:spPr/>
      <dgm:t>
        <a:bodyPr/>
        <a:lstStyle/>
        <a:p>
          <a:r>
            <a:rPr lang="en-US" sz="1800" dirty="0"/>
            <a:t>Coordinated</a:t>
          </a:r>
        </a:p>
      </dgm:t>
    </dgm:pt>
    <dgm:pt modelId="{05B70302-693A-4D36-A51F-4B88C0A360E6}" type="parTrans" cxnId="{8B1CE421-9BB6-4598-AC65-A7D889F6AF53}">
      <dgm:prSet/>
      <dgm:spPr/>
      <dgm:t>
        <a:bodyPr/>
        <a:lstStyle/>
        <a:p>
          <a:endParaRPr lang="en-US" sz="2000"/>
        </a:p>
      </dgm:t>
    </dgm:pt>
    <dgm:pt modelId="{C849026A-DE95-4BFD-82BA-0DCD84E7372C}" type="sibTrans" cxnId="{8B1CE421-9BB6-4598-AC65-A7D889F6AF53}">
      <dgm:prSet/>
      <dgm:spPr/>
      <dgm:t>
        <a:bodyPr/>
        <a:lstStyle/>
        <a:p>
          <a:endParaRPr lang="en-US" sz="2000"/>
        </a:p>
      </dgm:t>
    </dgm:pt>
    <dgm:pt modelId="{9D9264FC-FDF0-46C0-AA19-42946A973B1B}">
      <dgm:prSet phldrT="[Text]" custT="1"/>
      <dgm:spPr/>
      <dgm:t>
        <a:bodyPr/>
        <a:lstStyle/>
        <a:p>
          <a:r>
            <a:rPr lang="en-US" sz="1800" dirty="0"/>
            <a:t>Co-Located</a:t>
          </a:r>
        </a:p>
      </dgm:t>
    </dgm:pt>
    <dgm:pt modelId="{E21C9358-E664-4310-8247-C72073A838BD}" type="parTrans" cxnId="{F352F2D9-290C-4AFB-9302-A2D2A92F13B2}">
      <dgm:prSet/>
      <dgm:spPr/>
      <dgm:t>
        <a:bodyPr/>
        <a:lstStyle/>
        <a:p>
          <a:endParaRPr lang="en-US" sz="2000"/>
        </a:p>
      </dgm:t>
    </dgm:pt>
    <dgm:pt modelId="{17A30249-FAC5-40EE-889C-7A3CE26AEE3B}" type="sibTrans" cxnId="{F352F2D9-290C-4AFB-9302-A2D2A92F13B2}">
      <dgm:prSet/>
      <dgm:spPr/>
      <dgm:t>
        <a:bodyPr/>
        <a:lstStyle/>
        <a:p>
          <a:endParaRPr lang="en-US" sz="2000"/>
        </a:p>
      </dgm:t>
    </dgm:pt>
    <dgm:pt modelId="{F3C03945-9053-4E65-B419-8889742AAC3D}">
      <dgm:prSet phldrT="[Text]" custT="1"/>
      <dgm:spPr/>
      <dgm:t>
        <a:bodyPr/>
        <a:lstStyle/>
        <a:p>
          <a:r>
            <a:rPr lang="en-US" sz="1800" dirty="0"/>
            <a:t>Shared </a:t>
          </a:r>
          <a:r>
            <a:rPr lang="en-US" sz="1800" dirty="0" err="1"/>
            <a:t>tx</a:t>
          </a:r>
          <a:r>
            <a:rPr lang="en-US" sz="1800" dirty="0"/>
            <a:t> plans</a:t>
          </a:r>
        </a:p>
      </dgm:t>
    </dgm:pt>
    <dgm:pt modelId="{EE55B820-2C17-4995-949B-11C0E844952C}" type="sibTrans" cxnId="{C6618DCD-7A57-457C-8818-12D46C1AE7CC}">
      <dgm:prSet/>
      <dgm:spPr/>
      <dgm:t>
        <a:bodyPr/>
        <a:lstStyle/>
        <a:p>
          <a:endParaRPr lang="en-US" sz="2000"/>
        </a:p>
      </dgm:t>
    </dgm:pt>
    <dgm:pt modelId="{C77CC84F-1A56-41D9-BCF6-BB43991FEAFF}" type="parTrans" cxnId="{C6618DCD-7A57-457C-8818-12D46C1AE7CC}">
      <dgm:prSet/>
      <dgm:spPr/>
      <dgm:t>
        <a:bodyPr/>
        <a:lstStyle/>
        <a:p>
          <a:endParaRPr lang="en-US" sz="2000"/>
        </a:p>
      </dgm:t>
    </dgm:pt>
    <dgm:pt modelId="{15A5D5BA-F53B-4CDD-A3A9-83C8BE944CC6}">
      <dgm:prSet phldrT="[Text]" custT="1"/>
      <dgm:spPr/>
      <dgm:t>
        <a:bodyPr/>
        <a:lstStyle/>
        <a:p>
          <a:r>
            <a:rPr lang="en-US" sz="1800" dirty="0"/>
            <a:t>Integrated</a:t>
          </a:r>
        </a:p>
      </dgm:t>
    </dgm:pt>
    <dgm:pt modelId="{6CCEEC62-675A-45B6-A692-600D95A6E2AD}" type="sibTrans" cxnId="{C2042C27-F0A8-4FEB-A347-F7753381638C}">
      <dgm:prSet/>
      <dgm:spPr/>
      <dgm:t>
        <a:bodyPr/>
        <a:lstStyle/>
        <a:p>
          <a:endParaRPr lang="en-US" sz="2000"/>
        </a:p>
      </dgm:t>
    </dgm:pt>
    <dgm:pt modelId="{3D776E9D-1434-45B2-8AAC-B51248F72292}" type="parTrans" cxnId="{C2042C27-F0A8-4FEB-A347-F7753381638C}">
      <dgm:prSet/>
      <dgm:spPr/>
      <dgm:t>
        <a:bodyPr/>
        <a:lstStyle/>
        <a:p>
          <a:endParaRPr lang="en-US" sz="2000"/>
        </a:p>
      </dgm:t>
    </dgm:pt>
    <dgm:pt modelId="{A4BBD9EF-A968-4544-B3B9-A6BECA6A156B}">
      <dgm:prSet phldrT="[Text]" custT="1"/>
      <dgm:spPr/>
      <dgm:t>
        <a:bodyPr/>
        <a:lstStyle/>
        <a:p>
          <a:r>
            <a:rPr lang="en-US" sz="1800" dirty="0"/>
            <a:t>Referral processes </a:t>
          </a:r>
        </a:p>
      </dgm:t>
    </dgm:pt>
    <dgm:pt modelId="{DD4E7E7E-BCCD-4120-8809-1E5191A176AF}" type="sibTrans" cxnId="{ADC73213-EF91-4ED9-A116-9B340A1ED32E}">
      <dgm:prSet/>
      <dgm:spPr/>
      <dgm:t>
        <a:bodyPr/>
        <a:lstStyle/>
        <a:p>
          <a:endParaRPr lang="en-US" sz="2000"/>
        </a:p>
      </dgm:t>
    </dgm:pt>
    <dgm:pt modelId="{072E1FA2-D6F4-4259-AA8C-CD6F1A36ED9A}" type="parTrans" cxnId="{ADC73213-EF91-4ED9-A116-9B340A1ED32E}">
      <dgm:prSet/>
      <dgm:spPr/>
      <dgm:t>
        <a:bodyPr/>
        <a:lstStyle/>
        <a:p>
          <a:endParaRPr lang="en-US" sz="2000"/>
        </a:p>
      </dgm:t>
    </dgm:pt>
    <dgm:pt modelId="{14A70971-A390-4344-B85A-E4517CB8F386}">
      <dgm:prSet custT="1"/>
      <dgm:spPr/>
      <dgm:t>
        <a:bodyPr/>
        <a:lstStyle/>
        <a:p>
          <a:r>
            <a:rPr lang="en-US" sz="1800" dirty="0"/>
            <a:t>Bidirectional sharing</a:t>
          </a:r>
        </a:p>
      </dgm:t>
    </dgm:pt>
    <dgm:pt modelId="{09415A2B-2E35-4C57-881F-1CE1A2B32614}" type="parTrans" cxnId="{3E2069DF-ED8D-468F-A29A-5A133E70E6A0}">
      <dgm:prSet/>
      <dgm:spPr/>
      <dgm:t>
        <a:bodyPr/>
        <a:lstStyle/>
        <a:p>
          <a:endParaRPr lang="en-US" sz="2000"/>
        </a:p>
      </dgm:t>
    </dgm:pt>
    <dgm:pt modelId="{7A566BDC-67F1-4EAC-BAC7-F8C3749E2DB1}" type="sibTrans" cxnId="{3E2069DF-ED8D-468F-A29A-5A133E70E6A0}">
      <dgm:prSet/>
      <dgm:spPr/>
      <dgm:t>
        <a:bodyPr/>
        <a:lstStyle/>
        <a:p>
          <a:endParaRPr lang="en-US" sz="2000"/>
        </a:p>
      </dgm:t>
    </dgm:pt>
    <dgm:pt modelId="{50FF9AE8-E4F5-45C3-9C58-C4BD5B3B54D1}">
      <dgm:prSet custT="1"/>
      <dgm:spPr/>
      <dgm:t>
        <a:bodyPr/>
        <a:lstStyle/>
        <a:p>
          <a:r>
            <a:rPr lang="en-US" sz="1800" dirty="0"/>
            <a:t>BH services meet clinic needs</a:t>
          </a:r>
        </a:p>
      </dgm:t>
    </dgm:pt>
    <dgm:pt modelId="{199D51F5-182F-4C22-9EB5-C81C10E6ADC3}" type="parTrans" cxnId="{EE90AC34-54F4-48D1-ABB0-92385E600143}">
      <dgm:prSet/>
      <dgm:spPr/>
      <dgm:t>
        <a:bodyPr/>
        <a:lstStyle/>
        <a:p>
          <a:endParaRPr lang="en-US" sz="2000"/>
        </a:p>
      </dgm:t>
    </dgm:pt>
    <dgm:pt modelId="{BFAE76EC-C117-466A-BE35-F53075420469}" type="sibTrans" cxnId="{EE90AC34-54F4-48D1-ABB0-92385E600143}">
      <dgm:prSet/>
      <dgm:spPr/>
      <dgm:t>
        <a:bodyPr/>
        <a:lstStyle/>
        <a:p>
          <a:endParaRPr lang="en-US" sz="2000"/>
        </a:p>
      </dgm:t>
    </dgm:pt>
    <dgm:pt modelId="{A016E251-6855-462B-933F-FB047182ACE2}">
      <dgm:prSet custT="1"/>
      <dgm:spPr/>
      <dgm:t>
        <a:bodyPr/>
        <a:lstStyle/>
        <a:p>
          <a:r>
            <a:rPr lang="en-US" sz="1800" dirty="0"/>
            <a:t>Multidisciplinary teams</a:t>
          </a:r>
        </a:p>
      </dgm:t>
    </dgm:pt>
    <dgm:pt modelId="{45DA8A9F-7E79-4AAE-9429-F5F2579E7EF0}" type="parTrans" cxnId="{45747756-A22B-46CD-9715-EB4C4B68F46D}">
      <dgm:prSet/>
      <dgm:spPr/>
      <dgm:t>
        <a:bodyPr/>
        <a:lstStyle/>
        <a:p>
          <a:endParaRPr lang="en-US" sz="2000"/>
        </a:p>
      </dgm:t>
    </dgm:pt>
    <dgm:pt modelId="{72C8869D-2654-47A0-8B45-9B62CD70AA45}" type="sibTrans" cxnId="{45747756-A22B-46CD-9715-EB4C4B68F46D}">
      <dgm:prSet/>
      <dgm:spPr/>
      <dgm:t>
        <a:bodyPr/>
        <a:lstStyle/>
        <a:p>
          <a:endParaRPr lang="en-US" sz="2000"/>
        </a:p>
      </dgm:t>
    </dgm:pt>
    <dgm:pt modelId="{806E478E-8401-4158-9E3B-3FF95D2A6DDC}">
      <dgm:prSet custT="1"/>
      <dgm:spPr/>
      <dgm:t>
        <a:bodyPr/>
        <a:lstStyle/>
        <a:p>
          <a:r>
            <a:rPr lang="en-US" sz="1800" dirty="0"/>
            <a:t>Patient registry</a:t>
          </a:r>
        </a:p>
      </dgm:t>
    </dgm:pt>
    <dgm:pt modelId="{5F21C179-F3B6-415B-8E3E-CB6C02D7FC5B}" type="parTrans" cxnId="{6FD61DD4-1CE4-4173-9474-A7A17CC09B8F}">
      <dgm:prSet/>
      <dgm:spPr/>
      <dgm:t>
        <a:bodyPr/>
        <a:lstStyle/>
        <a:p>
          <a:endParaRPr lang="en-US" sz="2000"/>
        </a:p>
      </dgm:t>
    </dgm:pt>
    <dgm:pt modelId="{97CA770F-9223-443A-B09D-EF75AF206127}" type="sibTrans" cxnId="{6FD61DD4-1CE4-4173-9474-A7A17CC09B8F}">
      <dgm:prSet/>
      <dgm:spPr/>
      <dgm:t>
        <a:bodyPr/>
        <a:lstStyle/>
        <a:p>
          <a:endParaRPr lang="en-US" sz="2000"/>
        </a:p>
      </dgm:t>
    </dgm:pt>
    <dgm:pt modelId="{B7B146F9-58F2-44E6-993E-41B64591433B}">
      <dgm:prSet custT="1"/>
      <dgm:spPr/>
      <dgm:t>
        <a:bodyPr/>
        <a:lstStyle/>
        <a:p>
          <a:r>
            <a:rPr lang="en-US" sz="1800" dirty="0"/>
            <a:t>Treat to target</a:t>
          </a:r>
        </a:p>
      </dgm:t>
    </dgm:pt>
    <dgm:pt modelId="{649160FE-BA8A-4968-B2F7-2E0E595E609E}" type="parTrans" cxnId="{A0C578BF-F813-48AC-AD36-E70B3F4076CC}">
      <dgm:prSet/>
      <dgm:spPr/>
      <dgm:t>
        <a:bodyPr/>
        <a:lstStyle/>
        <a:p>
          <a:endParaRPr lang="en-US" sz="2000"/>
        </a:p>
      </dgm:t>
    </dgm:pt>
    <dgm:pt modelId="{9DF2AA76-ED0C-4F44-85D0-199FE8769486}" type="sibTrans" cxnId="{A0C578BF-F813-48AC-AD36-E70B3F4076CC}">
      <dgm:prSet/>
      <dgm:spPr/>
      <dgm:t>
        <a:bodyPr/>
        <a:lstStyle/>
        <a:p>
          <a:endParaRPr lang="en-US" sz="2000"/>
        </a:p>
      </dgm:t>
    </dgm:pt>
    <dgm:pt modelId="{BDEBECA0-938F-4B95-86D5-E04AC2DC0B8B}">
      <dgm:prSet custT="1"/>
      <dgm:spPr/>
      <dgm:t>
        <a:bodyPr/>
        <a:lstStyle/>
        <a:p>
          <a:r>
            <a:rPr lang="en-US" sz="1800" dirty="0"/>
            <a:t>Population treatment goals</a:t>
          </a:r>
        </a:p>
      </dgm:t>
    </dgm:pt>
    <dgm:pt modelId="{42A9526D-82FA-4C9A-A964-692BBE2D3308}" type="parTrans" cxnId="{DE126352-67C4-4AB3-9068-8495AF75A6EF}">
      <dgm:prSet/>
      <dgm:spPr/>
      <dgm:t>
        <a:bodyPr/>
        <a:lstStyle/>
        <a:p>
          <a:endParaRPr lang="en-US" sz="2000"/>
        </a:p>
      </dgm:t>
    </dgm:pt>
    <dgm:pt modelId="{EC9F3FFE-FE78-4794-A0E5-6A52AFC7CAB6}" type="sibTrans" cxnId="{DE126352-67C4-4AB3-9068-8495AF75A6EF}">
      <dgm:prSet/>
      <dgm:spPr/>
      <dgm:t>
        <a:bodyPr/>
        <a:lstStyle/>
        <a:p>
          <a:endParaRPr lang="en-US" sz="2000"/>
        </a:p>
      </dgm:t>
    </dgm:pt>
    <dgm:pt modelId="{CD7528D3-C47B-450C-A634-943F55C8F2D8}">
      <dgm:prSet custT="1"/>
      <dgm:spPr/>
      <dgm:t>
        <a:bodyPr/>
        <a:lstStyle/>
        <a:p>
          <a:r>
            <a:rPr lang="en-US" sz="1800" dirty="0"/>
            <a:t>PCP brief interventions</a:t>
          </a:r>
        </a:p>
      </dgm:t>
    </dgm:pt>
    <dgm:pt modelId="{D1C9B866-72DB-47AF-8B3A-F1916F768AB6}" type="sibTrans" cxnId="{8386C34C-DAD8-44F4-86C7-393218338444}">
      <dgm:prSet/>
      <dgm:spPr/>
      <dgm:t>
        <a:bodyPr/>
        <a:lstStyle/>
        <a:p>
          <a:endParaRPr lang="en-US" sz="2000"/>
        </a:p>
      </dgm:t>
    </dgm:pt>
    <dgm:pt modelId="{AC678BC9-B91F-47BA-81FD-928A0E892B4D}" type="parTrans" cxnId="{8386C34C-DAD8-44F4-86C7-393218338444}">
      <dgm:prSet/>
      <dgm:spPr/>
      <dgm:t>
        <a:bodyPr/>
        <a:lstStyle/>
        <a:p>
          <a:endParaRPr lang="en-US" sz="2000"/>
        </a:p>
      </dgm:t>
    </dgm:pt>
    <dgm:pt modelId="{823F03D2-07BB-4788-9F6D-3BBF4D93C1D7}">
      <dgm:prSet custT="1"/>
      <dgm:spPr/>
      <dgm:t>
        <a:bodyPr/>
        <a:lstStyle/>
        <a:p>
          <a:r>
            <a:rPr lang="en-US" sz="1800" dirty="0"/>
            <a:t>Information sharing</a:t>
          </a:r>
        </a:p>
      </dgm:t>
    </dgm:pt>
    <dgm:pt modelId="{9468F889-02AA-4AE7-9C6B-F1E140573B92}" type="sibTrans" cxnId="{FB632B99-5CCA-4705-9599-D0BF8566C61F}">
      <dgm:prSet/>
      <dgm:spPr/>
      <dgm:t>
        <a:bodyPr/>
        <a:lstStyle/>
        <a:p>
          <a:endParaRPr lang="en-US" sz="2000"/>
        </a:p>
      </dgm:t>
    </dgm:pt>
    <dgm:pt modelId="{F44FFD37-913D-48CA-A46F-F695060DD791}" type="parTrans" cxnId="{FB632B99-5CCA-4705-9599-D0BF8566C61F}">
      <dgm:prSet/>
      <dgm:spPr/>
      <dgm:t>
        <a:bodyPr/>
        <a:lstStyle/>
        <a:p>
          <a:endParaRPr lang="en-US" sz="2000"/>
        </a:p>
      </dgm:t>
    </dgm:pt>
    <dgm:pt modelId="{620C1BCA-7642-46A8-8E4B-A6A3BE151D47}">
      <dgm:prSet custT="1"/>
      <dgm:spPr/>
      <dgm:t>
        <a:bodyPr/>
        <a:lstStyle/>
        <a:p>
          <a:r>
            <a:rPr lang="en-US" sz="1800" dirty="0"/>
            <a:t>Referral relationships </a:t>
          </a:r>
        </a:p>
      </dgm:t>
    </dgm:pt>
    <dgm:pt modelId="{070C694C-E27A-4AC1-AA01-C0A8B3B1B2ED}" type="sibTrans" cxnId="{7D0EBA42-1BEA-4CBF-A209-2EF4B750B4C1}">
      <dgm:prSet/>
      <dgm:spPr/>
      <dgm:t>
        <a:bodyPr/>
        <a:lstStyle/>
        <a:p>
          <a:endParaRPr lang="en-US" sz="2000"/>
        </a:p>
      </dgm:t>
    </dgm:pt>
    <dgm:pt modelId="{2507B3B6-638C-48F8-ACC2-7C29423AE4EA}" type="parTrans" cxnId="{7D0EBA42-1BEA-4CBF-A209-2EF4B750B4C1}">
      <dgm:prSet/>
      <dgm:spPr/>
      <dgm:t>
        <a:bodyPr/>
        <a:lstStyle/>
        <a:p>
          <a:endParaRPr lang="en-US" sz="2000"/>
        </a:p>
      </dgm:t>
    </dgm:pt>
    <dgm:pt modelId="{08543157-D863-42D8-AECC-EC2A6CB6E9A2}">
      <dgm:prSet phldrT="[Text]" custT="1"/>
      <dgm:spPr/>
      <dgm:t>
        <a:bodyPr/>
        <a:lstStyle/>
        <a:p>
          <a:r>
            <a:rPr lang="en-US" sz="1800" dirty="0"/>
            <a:t>Screening</a:t>
          </a:r>
        </a:p>
      </dgm:t>
    </dgm:pt>
    <dgm:pt modelId="{5B2C5D78-5FFB-4D71-8A88-F46E257BDEF7}" type="sibTrans" cxnId="{AB25E05F-F847-4025-863B-686C1966251F}">
      <dgm:prSet/>
      <dgm:spPr/>
      <dgm:t>
        <a:bodyPr/>
        <a:lstStyle/>
        <a:p>
          <a:endParaRPr lang="en-US" sz="2000"/>
        </a:p>
      </dgm:t>
    </dgm:pt>
    <dgm:pt modelId="{D3FD7A9E-6C21-4B74-A2F1-F1EE7C9C0B0C}" type="parTrans" cxnId="{AB25E05F-F847-4025-863B-686C1966251F}">
      <dgm:prSet/>
      <dgm:spPr/>
      <dgm:t>
        <a:bodyPr/>
        <a:lstStyle/>
        <a:p>
          <a:endParaRPr lang="en-US" sz="2000"/>
        </a:p>
      </dgm:t>
    </dgm:pt>
    <dgm:pt modelId="{01F2E0B9-DDAE-4666-8787-6E98DDDF621D}" type="pres">
      <dgm:prSet presAssocID="{32D92A03-A354-4938-B507-C59B728A9673}" presName="Name0" presStyleCnt="0">
        <dgm:presLayoutVars>
          <dgm:dir/>
          <dgm:animLvl val="lvl"/>
          <dgm:resizeHandles val="exact"/>
        </dgm:presLayoutVars>
      </dgm:prSet>
      <dgm:spPr/>
    </dgm:pt>
    <dgm:pt modelId="{248F6E33-27FD-4703-8E88-706CC19FA97B}" type="pres">
      <dgm:prSet presAssocID="{478E2820-79F0-4B45-8DAC-C45C62C82803}" presName="composite" presStyleCnt="0"/>
      <dgm:spPr/>
    </dgm:pt>
    <dgm:pt modelId="{960CBD2F-AD72-4877-A584-27B020FCC7CA}" type="pres">
      <dgm:prSet presAssocID="{478E2820-79F0-4B45-8DAC-C45C62C82803}" presName="parTx" presStyleLbl="alignNode1" presStyleIdx="0" presStyleCnt="3" custLinFactNeighborX="-103" custLinFactNeighborY="-31141">
        <dgm:presLayoutVars>
          <dgm:chMax val="0"/>
          <dgm:chPref val="0"/>
          <dgm:bulletEnabled val="1"/>
        </dgm:presLayoutVars>
      </dgm:prSet>
      <dgm:spPr/>
    </dgm:pt>
    <dgm:pt modelId="{64093854-C641-437A-9944-F0A7AA67498B}" type="pres">
      <dgm:prSet presAssocID="{478E2820-79F0-4B45-8DAC-C45C62C82803}" presName="desTx" presStyleLbl="alignAccFollowNode1" presStyleIdx="0" presStyleCnt="3" custScaleY="80129" custLinFactNeighborX="-103" custLinFactNeighborY="-15918">
        <dgm:presLayoutVars>
          <dgm:bulletEnabled val="1"/>
        </dgm:presLayoutVars>
      </dgm:prSet>
      <dgm:spPr/>
    </dgm:pt>
    <dgm:pt modelId="{99B917BF-C42D-4C9B-A287-B405EE2EA092}" type="pres">
      <dgm:prSet presAssocID="{C849026A-DE95-4BFD-82BA-0DCD84E7372C}" presName="space" presStyleCnt="0"/>
      <dgm:spPr/>
    </dgm:pt>
    <dgm:pt modelId="{64CEAEF1-CB3A-4232-A6F5-45906400E78C}" type="pres">
      <dgm:prSet presAssocID="{9D9264FC-FDF0-46C0-AA19-42946A973B1B}" presName="composite" presStyleCnt="0"/>
      <dgm:spPr/>
    </dgm:pt>
    <dgm:pt modelId="{B14BB124-B140-4DEA-BC44-E6CFE71636F1}" type="pres">
      <dgm:prSet presAssocID="{9D9264FC-FDF0-46C0-AA19-42946A973B1B}" presName="parTx" presStyleLbl="alignNode1" presStyleIdx="1" presStyleCnt="3" custLinFactNeighborX="610" custLinFactNeighborY="-28880">
        <dgm:presLayoutVars>
          <dgm:chMax val="0"/>
          <dgm:chPref val="0"/>
          <dgm:bulletEnabled val="1"/>
        </dgm:presLayoutVars>
      </dgm:prSet>
      <dgm:spPr/>
    </dgm:pt>
    <dgm:pt modelId="{7214F74F-B8ED-4A48-9FEC-E46BE6C53CD3}" type="pres">
      <dgm:prSet presAssocID="{9D9264FC-FDF0-46C0-AA19-42946A973B1B}" presName="desTx" presStyleLbl="alignAccFollowNode1" presStyleIdx="1" presStyleCnt="3" custScaleY="81092" custLinFactNeighborX="610" custLinFactNeighborY="-14412">
        <dgm:presLayoutVars>
          <dgm:bulletEnabled val="1"/>
        </dgm:presLayoutVars>
      </dgm:prSet>
      <dgm:spPr/>
    </dgm:pt>
    <dgm:pt modelId="{029E721D-D5A9-43FF-8967-7118AF5CDE3B}" type="pres">
      <dgm:prSet presAssocID="{17A30249-FAC5-40EE-889C-7A3CE26AEE3B}" presName="space" presStyleCnt="0"/>
      <dgm:spPr/>
    </dgm:pt>
    <dgm:pt modelId="{2E21E5CD-E533-4567-81DF-B9330BE5CF09}" type="pres">
      <dgm:prSet presAssocID="{15A5D5BA-F53B-4CDD-A3A9-83C8BE944CC6}" presName="composite" presStyleCnt="0"/>
      <dgm:spPr/>
    </dgm:pt>
    <dgm:pt modelId="{D4B1859E-8C5E-4BD7-A73C-CD66D6738E02}" type="pres">
      <dgm:prSet presAssocID="{15A5D5BA-F53B-4CDD-A3A9-83C8BE944CC6}" presName="parTx" presStyleLbl="alignNode1" presStyleIdx="2" presStyleCnt="3" custScaleY="98332" custLinFactNeighborX="103" custLinFactNeighborY="-26305">
        <dgm:presLayoutVars>
          <dgm:chMax val="0"/>
          <dgm:chPref val="0"/>
          <dgm:bulletEnabled val="1"/>
        </dgm:presLayoutVars>
      </dgm:prSet>
      <dgm:spPr/>
    </dgm:pt>
    <dgm:pt modelId="{433F386E-BD67-4DF1-A9A6-921691D7D213}" type="pres">
      <dgm:prSet presAssocID="{15A5D5BA-F53B-4CDD-A3A9-83C8BE944CC6}" presName="desTx" presStyleLbl="alignAccFollowNode1" presStyleIdx="2" presStyleCnt="3" custScaleY="80716" custLinFactNeighborX="103" custLinFactNeighborY="-14457">
        <dgm:presLayoutVars>
          <dgm:bulletEnabled val="1"/>
        </dgm:presLayoutVars>
      </dgm:prSet>
      <dgm:spPr/>
    </dgm:pt>
  </dgm:ptLst>
  <dgm:cxnLst>
    <dgm:cxn modelId="{C8F9C400-410D-4512-81D6-A67375EA2A06}" type="presOf" srcId="{14A70971-A390-4344-B85A-E4517CB8F386}" destId="{7214F74F-B8ED-4A48-9FEC-E46BE6C53CD3}" srcOrd="0" destOrd="1" presId="urn:microsoft.com/office/officeart/2005/8/layout/hList1"/>
    <dgm:cxn modelId="{ADC73213-EF91-4ED9-A116-9B340A1ED32E}" srcId="{9D9264FC-FDF0-46C0-AA19-42946A973B1B}" destId="{A4BBD9EF-A968-4544-B3B9-A6BECA6A156B}" srcOrd="0" destOrd="0" parTransId="{072E1FA2-D6F4-4259-AA8C-CD6F1A36ED9A}" sibTransId="{DD4E7E7E-BCCD-4120-8809-1E5191A176AF}"/>
    <dgm:cxn modelId="{8B1CE421-9BB6-4598-AC65-A7D889F6AF53}" srcId="{32D92A03-A354-4938-B507-C59B728A9673}" destId="{478E2820-79F0-4B45-8DAC-C45C62C82803}" srcOrd="0" destOrd="0" parTransId="{05B70302-693A-4D36-A51F-4B88C0A360E6}" sibTransId="{C849026A-DE95-4BFD-82BA-0DCD84E7372C}"/>
    <dgm:cxn modelId="{C2042C27-F0A8-4FEB-A347-F7753381638C}" srcId="{32D92A03-A354-4938-B507-C59B728A9673}" destId="{15A5D5BA-F53B-4CDD-A3A9-83C8BE944CC6}" srcOrd="2" destOrd="0" parTransId="{3D776E9D-1434-45B2-8AAC-B51248F72292}" sibTransId="{6CCEEC62-675A-45B6-A692-600D95A6E2AD}"/>
    <dgm:cxn modelId="{C8E93D2B-A616-4372-8268-37859AC9A921}" type="presOf" srcId="{CD7528D3-C47B-450C-A634-943F55C8F2D8}" destId="{64093854-C641-437A-9944-F0A7AA67498B}" srcOrd="0" destOrd="3" presId="urn:microsoft.com/office/officeart/2005/8/layout/hList1"/>
    <dgm:cxn modelId="{EE90AC34-54F4-48D1-ABB0-92385E600143}" srcId="{9D9264FC-FDF0-46C0-AA19-42946A973B1B}" destId="{50FF9AE8-E4F5-45C3-9C58-C4BD5B3B54D1}" srcOrd="2" destOrd="0" parTransId="{199D51F5-182F-4C22-9EB5-C81C10E6ADC3}" sibTransId="{BFAE76EC-C117-466A-BE35-F53075420469}"/>
    <dgm:cxn modelId="{96AA8A5F-5264-4D76-A357-282FE8C5C375}" type="presOf" srcId="{823F03D2-07BB-4788-9F6D-3BBF4D93C1D7}" destId="{64093854-C641-437A-9944-F0A7AA67498B}" srcOrd="0" destOrd="2" presId="urn:microsoft.com/office/officeart/2005/8/layout/hList1"/>
    <dgm:cxn modelId="{AB25E05F-F847-4025-863B-686C1966251F}" srcId="{478E2820-79F0-4B45-8DAC-C45C62C82803}" destId="{08543157-D863-42D8-AECC-EC2A6CB6E9A2}" srcOrd="0" destOrd="0" parTransId="{D3FD7A9E-6C21-4B74-A2F1-F1EE7C9C0B0C}" sibTransId="{5B2C5D78-5FFB-4D71-8A88-F46E257BDEF7}"/>
    <dgm:cxn modelId="{A350F041-6272-452C-81D1-FB60A61086B6}" type="presOf" srcId="{806E478E-8401-4158-9E3B-3FF95D2A6DDC}" destId="{433F386E-BD67-4DF1-A9A6-921691D7D213}" srcOrd="0" destOrd="2" presId="urn:microsoft.com/office/officeart/2005/8/layout/hList1"/>
    <dgm:cxn modelId="{7D0EBA42-1BEA-4CBF-A209-2EF4B750B4C1}" srcId="{478E2820-79F0-4B45-8DAC-C45C62C82803}" destId="{620C1BCA-7642-46A8-8E4B-A6A3BE151D47}" srcOrd="1" destOrd="0" parTransId="{2507B3B6-638C-48F8-ACC2-7C29423AE4EA}" sibTransId="{070C694C-E27A-4AC1-AA01-C0A8B3B1B2ED}"/>
    <dgm:cxn modelId="{655F1B45-9E92-43D1-9C12-0D179E02B79A}" type="presOf" srcId="{32D92A03-A354-4938-B507-C59B728A9673}" destId="{01F2E0B9-DDAE-4666-8787-6E98DDDF621D}" srcOrd="0" destOrd="0" presId="urn:microsoft.com/office/officeart/2005/8/layout/hList1"/>
    <dgm:cxn modelId="{8E62BF65-DD7B-4728-AE09-031AD956506D}" type="presOf" srcId="{B7B146F9-58F2-44E6-993E-41B64591433B}" destId="{433F386E-BD67-4DF1-A9A6-921691D7D213}" srcOrd="0" destOrd="3" presId="urn:microsoft.com/office/officeart/2005/8/layout/hList1"/>
    <dgm:cxn modelId="{8386C34C-DAD8-44F4-86C7-393218338444}" srcId="{478E2820-79F0-4B45-8DAC-C45C62C82803}" destId="{CD7528D3-C47B-450C-A634-943F55C8F2D8}" srcOrd="3" destOrd="0" parTransId="{AC678BC9-B91F-47BA-81FD-928A0E892B4D}" sibTransId="{D1C9B866-72DB-47AF-8B3A-F1916F768AB6}"/>
    <dgm:cxn modelId="{DE126352-67C4-4AB3-9068-8495AF75A6EF}" srcId="{15A5D5BA-F53B-4CDD-A3A9-83C8BE944CC6}" destId="{BDEBECA0-938F-4B95-86D5-E04AC2DC0B8B}" srcOrd="4" destOrd="0" parTransId="{42A9526D-82FA-4C9A-A964-692BBE2D3308}" sibTransId="{EC9F3FFE-FE78-4794-A0E5-6A52AFC7CAB6}"/>
    <dgm:cxn modelId="{45747756-A22B-46CD-9715-EB4C4B68F46D}" srcId="{15A5D5BA-F53B-4CDD-A3A9-83C8BE944CC6}" destId="{A016E251-6855-462B-933F-FB047182ACE2}" srcOrd="1" destOrd="0" parTransId="{45DA8A9F-7E79-4AAE-9429-F5F2579E7EF0}" sibTransId="{72C8869D-2654-47A0-8B45-9B62CD70AA45}"/>
    <dgm:cxn modelId="{22982B85-DBFA-45A2-9F9E-EBBDD83846D5}" type="presOf" srcId="{50FF9AE8-E4F5-45C3-9C58-C4BD5B3B54D1}" destId="{7214F74F-B8ED-4A48-9FEC-E46BE6C53CD3}" srcOrd="0" destOrd="2" presId="urn:microsoft.com/office/officeart/2005/8/layout/hList1"/>
    <dgm:cxn modelId="{CBE78294-C290-4B9C-8867-B8F0E9D18CBC}" type="presOf" srcId="{9D9264FC-FDF0-46C0-AA19-42946A973B1B}" destId="{B14BB124-B140-4DEA-BC44-E6CFE71636F1}" srcOrd="0" destOrd="0" presId="urn:microsoft.com/office/officeart/2005/8/layout/hList1"/>
    <dgm:cxn modelId="{4C39D397-51AD-41D4-AEC7-6A40F083585D}" type="presOf" srcId="{F3C03945-9053-4E65-B419-8889742AAC3D}" destId="{433F386E-BD67-4DF1-A9A6-921691D7D213}" srcOrd="0" destOrd="0" presId="urn:microsoft.com/office/officeart/2005/8/layout/hList1"/>
    <dgm:cxn modelId="{FB632B99-5CCA-4705-9599-D0BF8566C61F}" srcId="{478E2820-79F0-4B45-8DAC-C45C62C82803}" destId="{823F03D2-07BB-4788-9F6D-3BBF4D93C1D7}" srcOrd="2" destOrd="0" parTransId="{F44FFD37-913D-48CA-A46F-F695060DD791}" sibTransId="{9468F889-02AA-4AE7-9C6B-F1E140573B92}"/>
    <dgm:cxn modelId="{85FC4F9F-A90F-4CB0-93F5-1FE56300E7C4}" type="presOf" srcId="{BDEBECA0-938F-4B95-86D5-E04AC2DC0B8B}" destId="{433F386E-BD67-4DF1-A9A6-921691D7D213}" srcOrd="0" destOrd="4" presId="urn:microsoft.com/office/officeart/2005/8/layout/hList1"/>
    <dgm:cxn modelId="{AC3142B0-A35F-435C-9A47-E55F63DEBE25}" type="presOf" srcId="{A4BBD9EF-A968-4544-B3B9-A6BECA6A156B}" destId="{7214F74F-B8ED-4A48-9FEC-E46BE6C53CD3}" srcOrd="0" destOrd="0" presId="urn:microsoft.com/office/officeart/2005/8/layout/hList1"/>
    <dgm:cxn modelId="{98BBE6BB-F0ED-4EF3-A69E-C0682682F417}" type="presOf" srcId="{08543157-D863-42D8-AECC-EC2A6CB6E9A2}" destId="{64093854-C641-437A-9944-F0A7AA67498B}" srcOrd="0" destOrd="0" presId="urn:microsoft.com/office/officeart/2005/8/layout/hList1"/>
    <dgm:cxn modelId="{796635BD-56AD-4A0D-B602-32DA7DFAC260}" type="presOf" srcId="{478E2820-79F0-4B45-8DAC-C45C62C82803}" destId="{960CBD2F-AD72-4877-A584-27B020FCC7CA}" srcOrd="0" destOrd="0" presId="urn:microsoft.com/office/officeart/2005/8/layout/hList1"/>
    <dgm:cxn modelId="{A0C578BF-F813-48AC-AD36-E70B3F4076CC}" srcId="{15A5D5BA-F53B-4CDD-A3A9-83C8BE944CC6}" destId="{B7B146F9-58F2-44E6-993E-41B64591433B}" srcOrd="3" destOrd="0" parTransId="{649160FE-BA8A-4968-B2F7-2E0E595E609E}" sibTransId="{9DF2AA76-ED0C-4F44-85D0-199FE8769486}"/>
    <dgm:cxn modelId="{314036C7-7BED-4159-A437-C2381EB53233}" type="presOf" srcId="{A016E251-6855-462B-933F-FB047182ACE2}" destId="{433F386E-BD67-4DF1-A9A6-921691D7D213}" srcOrd="0" destOrd="1" presId="urn:microsoft.com/office/officeart/2005/8/layout/hList1"/>
    <dgm:cxn modelId="{C6618DCD-7A57-457C-8818-12D46C1AE7CC}" srcId="{15A5D5BA-F53B-4CDD-A3A9-83C8BE944CC6}" destId="{F3C03945-9053-4E65-B419-8889742AAC3D}" srcOrd="0" destOrd="0" parTransId="{C77CC84F-1A56-41D9-BCF6-BB43991FEAFF}" sibTransId="{EE55B820-2C17-4995-949B-11C0E844952C}"/>
    <dgm:cxn modelId="{6FD61DD4-1CE4-4173-9474-A7A17CC09B8F}" srcId="{15A5D5BA-F53B-4CDD-A3A9-83C8BE944CC6}" destId="{806E478E-8401-4158-9E3B-3FF95D2A6DDC}" srcOrd="2" destOrd="0" parTransId="{5F21C179-F3B6-415B-8E3E-CB6C02D7FC5B}" sibTransId="{97CA770F-9223-443A-B09D-EF75AF206127}"/>
    <dgm:cxn modelId="{F352F2D9-290C-4AFB-9302-A2D2A92F13B2}" srcId="{32D92A03-A354-4938-B507-C59B728A9673}" destId="{9D9264FC-FDF0-46C0-AA19-42946A973B1B}" srcOrd="1" destOrd="0" parTransId="{E21C9358-E664-4310-8247-C72073A838BD}" sibTransId="{17A30249-FAC5-40EE-889C-7A3CE26AEE3B}"/>
    <dgm:cxn modelId="{3E2069DF-ED8D-468F-A29A-5A133E70E6A0}" srcId="{9D9264FC-FDF0-46C0-AA19-42946A973B1B}" destId="{14A70971-A390-4344-B85A-E4517CB8F386}" srcOrd="1" destOrd="0" parTransId="{09415A2B-2E35-4C57-881F-1CE1A2B32614}" sibTransId="{7A566BDC-67F1-4EAC-BAC7-F8C3749E2DB1}"/>
    <dgm:cxn modelId="{9A2DE3F8-30C2-4754-B1AC-77D9090B801D}" type="presOf" srcId="{620C1BCA-7642-46A8-8E4B-A6A3BE151D47}" destId="{64093854-C641-437A-9944-F0A7AA67498B}" srcOrd="0" destOrd="1" presId="urn:microsoft.com/office/officeart/2005/8/layout/hList1"/>
    <dgm:cxn modelId="{262AA2FE-2E88-4EA0-BB7D-BF8991241C41}" type="presOf" srcId="{15A5D5BA-F53B-4CDD-A3A9-83C8BE944CC6}" destId="{D4B1859E-8C5E-4BD7-A73C-CD66D6738E02}" srcOrd="0" destOrd="0" presId="urn:microsoft.com/office/officeart/2005/8/layout/hList1"/>
    <dgm:cxn modelId="{2B5F75AE-DAEA-4C3B-99D3-1BFCB3AC21B0}" type="presParOf" srcId="{01F2E0B9-DDAE-4666-8787-6E98DDDF621D}" destId="{248F6E33-27FD-4703-8E88-706CC19FA97B}" srcOrd="0" destOrd="0" presId="urn:microsoft.com/office/officeart/2005/8/layout/hList1"/>
    <dgm:cxn modelId="{50B75002-824C-4E09-981B-EE22EFF8440B}" type="presParOf" srcId="{248F6E33-27FD-4703-8E88-706CC19FA97B}" destId="{960CBD2F-AD72-4877-A584-27B020FCC7CA}" srcOrd="0" destOrd="0" presId="urn:microsoft.com/office/officeart/2005/8/layout/hList1"/>
    <dgm:cxn modelId="{6CC0ED41-EE31-44DE-A612-2D93A43CA9E5}" type="presParOf" srcId="{248F6E33-27FD-4703-8E88-706CC19FA97B}" destId="{64093854-C641-437A-9944-F0A7AA67498B}" srcOrd="1" destOrd="0" presId="urn:microsoft.com/office/officeart/2005/8/layout/hList1"/>
    <dgm:cxn modelId="{99491A44-1ED6-4E63-81B7-F94C02FB89A9}" type="presParOf" srcId="{01F2E0B9-DDAE-4666-8787-6E98DDDF621D}" destId="{99B917BF-C42D-4C9B-A287-B405EE2EA092}" srcOrd="1" destOrd="0" presId="urn:microsoft.com/office/officeart/2005/8/layout/hList1"/>
    <dgm:cxn modelId="{BC63AE57-1097-40AF-B300-4257C7AD80A5}" type="presParOf" srcId="{01F2E0B9-DDAE-4666-8787-6E98DDDF621D}" destId="{64CEAEF1-CB3A-4232-A6F5-45906400E78C}" srcOrd="2" destOrd="0" presId="urn:microsoft.com/office/officeart/2005/8/layout/hList1"/>
    <dgm:cxn modelId="{9E56D861-5F42-48D1-8F02-F0D8C92A63F3}" type="presParOf" srcId="{64CEAEF1-CB3A-4232-A6F5-45906400E78C}" destId="{B14BB124-B140-4DEA-BC44-E6CFE71636F1}" srcOrd="0" destOrd="0" presId="urn:microsoft.com/office/officeart/2005/8/layout/hList1"/>
    <dgm:cxn modelId="{BF92368B-7EE6-46D0-A838-2A67366F04C4}" type="presParOf" srcId="{64CEAEF1-CB3A-4232-A6F5-45906400E78C}" destId="{7214F74F-B8ED-4A48-9FEC-E46BE6C53CD3}" srcOrd="1" destOrd="0" presId="urn:microsoft.com/office/officeart/2005/8/layout/hList1"/>
    <dgm:cxn modelId="{8046B1AB-120C-4009-A324-488971EABB91}" type="presParOf" srcId="{01F2E0B9-DDAE-4666-8787-6E98DDDF621D}" destId="{029E721D-D5A9-43FF-8967-7118AF5CDE3B}" srcOrd="3" destOrd="0" presId="urn:microsoft.com/office/officeart/2005/8/layout/hList1"/>
    <dgm:cxn modelId="{EB4DC7E2-B26F-48B3-A78B-BDBA1EB8E589}" type="presParOf" srcId="{01F2E0B9-DDAE-4666-8787-6E98DDDF621D}" destId="{2E21E5CD-E533-4567-81DF-B9330BE5CF09}" srcOrd="4" destOrd="0" presId="urn:microsoft.com/office/officeart/2005/8/layout/hList1"/>
    <dgm:cxn modelId="{4119E85C-DF31-429F-B775-2CAB2B221C02}" type="presParOf" srcId="{2E21E5CD-E533-4567-81DF-B9330BE5CF09}" destId="{D4B1859E-8C5E-4BD7-A73C-CD66D6738E02}" srcOrd="0" destOrd="0" presId="urn:microsoft.com/office/officeart/2005/8/layout/hList1"/>
    <dgm:cxn modelId="{D95A3EA5-5ED4-4EEB-B14A-F53C70B43811}" type="presParOf" srcId="{2E21E5CD-E533-4567-81DF-B9330BE5CF09}" destId="{433F386E-BD67-4DF1-A9A6-921691D7D21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6ACDFC-64BA-8F46-9EE4-7FAEE93251A6}" type="doc">
      <dgm:prSet loTypeId="urn:microsoft.com/office/officeart/2008/layout/HorizontalMultiLevelHierarchy" loCatId="" qsTypeId="urn:microsoft.com/office/officeart/2005/8/quickstyle/simple2" qsCatId="simple" csTypeId="urn:microsoft.com/office/officeart/2005/8/colors/colorful2" csCatId="colorful" phldr="1"/>
      <dgm:spPr/>
      <dgm:t>
        <a:bodyPr/>
        <a:lstStyle/>
        <a:p>
          <a:endParaRPr lang="en-US"/>
        </a:p>
      </dgm:t>
    </dgm:pt>
    <dgm:pt modelId="{3124F6B9-3F3E-AF4E-B35E-2CBABB1DACBA}">
      <dgm:prSet/>
      <dgm:spPr/>
      <dgm:t>
        <a:bodyPr/>
        <a:lstStyle/>
        <a:p>
          <a:pPr rtl="0"/>
          <a:r>
            <a:rPr lang="en-US" b="0" i="0" dirty="0"/>
            <a:t>ACGME Milestones</a:t>
          </a:r>
          <a:endParaRPr lang="en-US" dirty="0"/>
        </a:p>
      </dgm:t>
    </dgm:pt>
    <dgm:pt modelId="{23FACC87-AF3E-0E42-B8CB-02EB50E9CAEA}" type="parTrans" cxnId="{D2CC2E03-C2FF-E84B-8CB0-469AB1A3F82D}">
      <dgm:prSet/>
      <dgm:spPr/>
      <dgm:t>
        <a:bodyPr/>
        <a:lstStyle/>
        <a:p>
          <a:endParaRPr lang="en-US"/>
        </a:p>
      </dgm:t>
    </dgm:pt>
    <dgm:pt modelId="{CC2EEC7D-244E-A94F-B98E-4D4814FA7629}" type="sibTrans" cxnId="{D2CC2E03-C2FF-E84B-8CB0-469AB1A3F82D}">
      <dgm:prSet/>
      <dgm:spPr/>
      <dgm:t>
        <a:bodyPr/>
        <a:lstStyle/>
        <a:p>
          <a:endParaRPr lang="en-US"/>
        </a:p>
      </dgm:t>
    </dgm:pt>
    <dgm:pt modelId="{4B292712-3BAE-C046-B030-F2575629EB32}">
      <dgm:prSet/>
      <dgm:spPr/>
      <dgm:t>
        <a:bodyPr/>
        <a:lstStyle/>
        <a:p>
          <a:pPr rtl="0"/>
          <a:r>
            <a:rPr lang="en-US" b="0" i="0" dirty="0"/>
            <a:t>Diagnose and manage common pediatric behavior problems and pediatric ADHD, depression, anxiety and oppositional defiant disorder</a:t>
          </a:r>
          <a:endParaRPr lang="en-US" dirty="0"/>
        </a:p>
      </dgm:t>
    </dgm:pt>
    <dgm:pt modelId="{801EF5E2-321B-D540-9DF0-11378411CD0E}" type="parTrans" cxnId="{88DEEB33-E435-2748-B181-BFB0CA73EE09}">
      <dgm:prSet/>
      <dgm:spPr/>
      <dgm:t>
        <a:bodyPr/>
        <a:lstStyle/>
        <a:p>
          <a:endParaRPr lang="en-US"/>
        </a:p>
      </dgm:t>
    </dgm:pt>
    <dgm:pt modelId="{430A54C3-0537-E74A-8FD4-E3F274D96101}" type="sibTrans" cxnId="{88DEEB33-E435-2748-B181-BFB0CA73EE09}">
      <dgm:prSet/>
      <dgm:spPr/>
      <dgm:t>
        <a:bodyPr/>
        <a:lstStyle/>
        <a:p>
          <a:endParaRPr lang="en-US"/>
        </a:p>
      </dgm:t>
    </dgm:pt>
    <dgm:pt modelId="{BF0AA563-5EE2-8940-8602-3A41C2EAB481}">
      <dgm:prSet custT="1"/>
      <dgm:spPr/>
      <dgm:t>
        <a:bodyPr/>
        <a:lstStyle/>
        <a:p>
          <a:pPr rtl="0"/>
          <a:r>
            <a:rPr lang="en-US" sz="1700" b="0" i="0" dirty="0"/>
            <a:t>Practice based learning and improvement </a:t>
          </a:r>
          <a:r>
            <a:rPr lang="en-US" sz="1400" b="0" i="0" dirty="0"/>
            <a:t>(PBLI 1)</a:t>
          </a:r>
          <a:endParaRPr lang="en-US" sz="1400" dirty="0"/>
        </a:p>
      </dgm:t>
    </dgm:pt>
    <dgm:pt modelId="{95100EF9-4764-5B4C-A2D2-0F0544E30D32}" type="parTrans" cxnId="{5EEC22BA-2302-3742-9139-A6A83F62C787}">
      <dgm:prSet/>
      <dgm:spPr/>
      <dgm:t>
        <a:bodyPr/>
        <a:lstStyle/>
        <a:p>
          <a:endParaRPr lang="en-US"/>
        </a:p>
      </dgm:t>
    </dgm:pt>
    <dgm:pt modelId="{E81AB34A-731A-5640-953F-6C7F1A95689D}" type="sibTrans" cxnId="{5EEC22BA-2302-3742-9139-A6A83F62C787}">
      <dgm:prSet/>
      <dgm:spPr/>
      <dgm:t>
        <a:bodyPr/>
        <a:lstStyle/>
        <a:p>
          <a:endParaRPr lang="en-US"/>
        </a:p>
      </dgm:t>
    </dgm:pt>
    <dgm:pt modelId="{6BEE5644-4F8D-FF4D-B0BE-09C4952D5AF6}">
      <dgm:prSet custT="1"/>
      <dgm:spPr/>
      <dgm:t>
        <a:bodyPr/>
        <a:lstStyle/>
        <a:p>
          <a:pPr rtl="0"/>
          <a:r>
            <a:rPr lang="en-US" sz="1700" b="0" i="0" dirty="0"/>
            <a:t>Interpersonal and communication skills</a:t>
          </a:r>
        </a:p>
        <a:p>
          <a:pPr rtl="0"/>
          <a:r>
            <a:rPr lang="en-US" sz="1400" b="0" i="0" dirty="0"/>
            <a:t>(C1-2)</a:t>
          </a:r>
          <a:endParaRPr lang="en-US" sz="1400" dirty="0"/>
        </a:p>
      </dgm:t>
    </dgm:pt>
    <dgm:pt modelId="{9513D508-FE58-0B48-A214-F4D517908412}" type="parTrans" cxnId="{556E1D10-335C-294E-BFCA-152CD6645AD1}">
      <dgm:prSet/>
      <dgm:spPr/>
      <dgm:t>
        <a:bodyPr/>
        <a:lstStyle/>
        <a:p>
          <a:endParaRPr lang="en-US"/>
        </a:p>
      </dgm:t>
    </dgm:pt>
    <dgm:pt modelId="{04DCAB20-92C1-114D-A607-A8A1C3FD1AAA}" type="sibTrans" cxnId="{556E1D10-335C-294E-BFCA-152CD6645AD1}">
      <dgm:prSet/>
      <dgm:spPr/>
      <dgm:t>
        <a:bodyPr/>
        <a:lstStyle/>
        <a:p>
          <a:endParaRPr lang="en-US"/>
        </a:p>
      </dgm:t>
    </dgm:pt>
    <dgm:pt modelId="{A6CF7653-6D58-044E-896C-8003101DC1A6}">
      <dgm:prSet custT="1"/>
      <dgm:spPr/>
      <dgm:t>
        <a:bodyPr/>
        <a:lstStyle/>
        <a:p>
          <a:pPr rtl="0"/>
          <a:r>
            <a:rPr lang="en-US" sz="1700" b="0" i="0" dirty="0"/>
            <a:t>System-based practice </a:t>
          </a:r>
          <a:r>
            <a:rPr lang="en-US" sz="1400" b="0" i="0" dirty="0"/>
            <a:t>(SBP 2)</a:t>
          </a:r>
          <a:endParaRPr lang="en-US" sz="1400" dirty="0"/>
        </a:p>
      </dgm:t>
    </dgm:pt>
    <dgm:pt modelId="{84F94F85-3B05-9B4B-882D-943F0D509B6D}" type="parTrans" cxnId="{77F3902D-63F7-204C-A274-654C08217BDB}">
      <dgm:prSet/>
      <dgm:spPr/>
      <dgm:t>
        <a:bodyPr/>
        <a:lstStyle/>
        <a:p>
          <a:endParaRPr lang="en-US"/>
        </a:p>
      </dgm:t>
    </dgm:pt>
    <dgm:pt modelId="{A7A4BEDC-1C71-2F40-9B59-E4F90170BA62}" type="sibTrans" cxnId="{77F3902D-63F7-204C-A274-654C08217BDB}">
      <dgm:prSet/>
      <dgm:spPr/>
      <dgm:t>
        <a:bodyPr/>
        <a:lstStyle/>
        <a:p>
          <a:endParaRPr lang="en-US"/>
        </a:p>
      </dgm:t>
    </dgm:pt>
    <dgm:pt modelId="{E5A79CEC-8F69-9B46-A640-BF9D88C0F090}">
      <dgm:prSet custT="1"/>
      <dgm:spPr/>
      <dgm:t>
        <a:bodyPr/>
        <a:lstStyle/>
        <a:p>
          <a:pPr rtl="0"/>
          <a:r>
            <a:rPr lang="en-US" sz="1700" b="0" i="0" dirty="0"/>
            <a:t>Patient care (PC 1-4);           Medical knowledge (</a:t>
          </a:r>
          <a:r>
            <a:rPr lang="en-US" sz="1400" b="0" i="0" dirty="0"/>
            <a:t>MK1-2)</a:t>
          </a:r>
          <a:endParaRPr lang="en-US" sz="1400" dirty="0"/>
        </a:p>
      </dgm:t>
    </dgm:pt>
    <dgm:pt modelId="{38C3BDAB-C357-4643-A41B-98FC35FAFE7E}" type="parTrans" cxnId="{941D1D71-3A8C-3248-A956-B2AEB32A689F}">
      <dgm:prSet/>
      <dgm:spPr/>
      <dgm:t>
        <a:bodyPr/>
        <a:lstStyle/>
        <a:p>
          <a:endParaRPr lang="en-US"/>
        </a:p>
      </dgm:t>
    </dgm:pt>
    <dgm:pt modelId="{64274ABE-EBE5-6046-8B8D-CC3EE4A0F859}" type="sibTrans" cxnId="{941D1D71-3A8C-3248-A956-B2AEB32A689F}">
      <dgm:prSet/>
      <dgm:spPr/>
      <dgm:t>
        <a:bodyPr/>
        <a:lstStyle/>
        <a:p>
          <a:endParaRPr lang="en-US"/>
        </a:p>
      </dgm:t>
    </dgm:pt>
    <dgm:pt modelId="{5F6D70B3-3A05-5A47-A092-0F55264593F4}">
      <dgm:prSet/>
      <dgm:spPr/>
      <dgm:t>
        <a:bodyPr/>
        <a:lstStyle/>
        <a:p>
          <a:pPr rtl="0"/>
          <a:r>
            <a:rPr lang="en-US" dirty="0"/>
            <a:t>Access and utilize point-of-care tools (e.g., belly breathing)</a:t>
          </a:r>
        </a:p>
      </dgm:t>
    </dgm:pt>
    <dgm:pt modelId="{B90725E7-F565-2B4E-A311-F3B5D3BD29F2}" type="parTrans" cxnId="{8C670AEF-75CC-4840-8CF0-3194F2CCD536}">
      <dgm:prSet/>
      <dgm:spPr/>
      <dgm:t>
        <a:bodyPr/>
        <a:lstStyle/>
        <a:p>
          <a:endParaRPr lang="en-US"/>
        </a:p>
      </dgm:t>
    </dgm:pt>
    <dgm:pt modelId="{2E26ECFA-7A51-8846-9051-368B90969C63}" type="sibTrans" cxnId="{8C670AEF-75CC-4840-8CF0-3194F2CCD536}">
      <dgm:prSet/>
      <dgm:spPr/>
      <dgm:t>
        <a:bodyPr/>
        <a:lstStyle/>
        <a:p>
          <a:endParaRPr lang="en-US"/>
        </a:p>
      </dgm:t>
    </dgm:pt>
    <dgm:pt modelId="{BC7B2C9C-8115-B34C-A1CF-7BFC1287AEFA}">
      <dgm:prSet/>
      <dgm:spPr/>
      <dgm:t>
        <a:bodyPr/>
        <a:lstStyle/>
        <a:p>
          <a:pPr rtl="0"/>
          <a:r>
            <a:rPr lang="en-US" dirty="0"/>
            <a:t>Family-based pediatric interviewing</a:t>
          </a:r>
        </a:p>
      </dgm:t>
    </dgm:pt>
    <dgm:pt modelId="{491DD09E-02FC-3740-A7C6-5E1CED518BAD}" type="parTrans" cxnId="{57F727F9-1750-6E44-AA42-B243B3EFD7AA}">
      <dgm:prSet/>
      <dgm:spPr/>
      <dgm:t>
        <a:bodyPr/>
        <a:lstStyle/>
        <a:p>
          <a:endParaRPr lang="en-US"/>
        </a:p>
      </dgm:t>
    </dgm:pt>
    <dgm:pt modelId="{AA0C1322-A710-404F-848A-556794E4FF2A}" type="sibTrans" cxnId="{57F727F9-1750-6E44-AA42-B243B3EFD7AA}">
      <dgm:prSet/>
      <dgm:spPr/>
      <dgm:t>
        <a:bodyPr/>
        <a:lstStyle/>
        <a:p>
          <a:endParaRPr lang="en-US"/>
        </a:p>
      </dgm:t>
    </dgm:pt>
    <dgm:pt modelId="{6868141D-6464-5B44-BA2D-C20D86E0C65D}">
      <dgm:prSet/>
      <dgm:spPr/>
      <dgm:t>
        <a:bodyPr/>
        <a:lstStyle/>
        <a:p>
          <a:pPr rtl="0"/>
          <a:r>
            <a:rPr lang="en-US" dirty="0"/>
            <a:t>Link  family/patient to community resources</a:t>
          </a:r>
        </a:p>
      </dgm:t>
    </dgm:pt>
    <dgm:pt modelId="{80A28197-B70C-F946-8677-A6C672246477}" type="parTrans" cxnId="{82365A10-61C0-6743-9450-1376C3E6F153}">
      <dgm:prSet/>
      <dgm:spPr/>
      <dgm:t>
        <a:bodyPr/>
        <a:lstStyle/>
        <a:p>
          <a:endParaRPr lang="en-US"/>
        </a:p>
      </dgm:t>
    </dgm:pt>
    <dgm:pt modelId="{03C4AE58-6D85-5A41-BE13-E5335FA769F6}" type="sibTrans" cxnId="{82365A10-61C0-6743-9450-1376C3E6F153}">
      <dgm:prSet/>
      <dgm:spPr/>
      <dgm:t>
        <a:bodyPr/>
        <a:lstStyle/>
        <a:p>
          <a:endParaRPr lang="en-US"/>
        </a:p>
      </dgm:t>
    </dgm:pt>
    <dgm:pt modelId="{5A893162-D689-7040-8812-DE913C371B0D}" type="pres">
      <dgm:prSet presAssocID="{836ACDFC-64BA-8F46-9EE4-7FAEE93251A6}" presName="Name0" presStyleCnt="0">
        <dgm:presLayoutVars>
          <dgm:chPref val="1"/>
          <dgm:dir/>
          <dgm:animOne val="branch"/>
          <dgm:animLvl val="lvl"/>
          <dgm:resizeHandles val="exact"/>
        </dgm:presLayoutVars>
      </dgm:prSet>
      <dgm:spPr/>
    </dgm:pt>
    <dgm:pt modelId="{8100510A-10E6-114B-AB3F-D58D212F96D2}" type="pres">
      <dgm:prSet presAssocID="{3124F6B9-3F3E-AF4E-B35E-2CBABB1DACBA}" presName="root1" presStyleCnt="0"/>
      <dgm:spPr/>
    </dgm:pt>
    <dgm:pt modelId="{7761D139-9A2A-B840-BE31-EEDD7C3FD5DF}" type="pres">
      <dgm:prSet presAssocID="{3124F6B9-3F3E-AF4E-B35E-2CBABB1DACBA}" presName="LevelOneTextNode" presStyleLbl="node0" presStyleIdx="0" presStyleCnt="1" custScaleY="113274">
        <dgm:presLayoutVars>
          <dgm:chPref val="3"/>
        </dgm:presLayoutVars>
      </dgm:prSet>
      <dgm:spPr/>
    </dgm:pt>
    <dgm:pt modelId="{21336ECD-1230-8347-A24D-E7EFF8447B9D}" type="pres">
      <dgm:prSet presAssocID="{3124F6B9-3F3E-AF4E-B35E-2CBABB1DACBA}" presName="level2hierChild" presStyleCnt="0"/>
      <dgm:spPr/>
    </dgm:pt>
    <dgm:pt modelId="{BD54F04E-6A1B-784B-BDC6-BF517188618C}" type="pres">
      <dgm:prSet presAssocID="{38C3BDAB-C357-4643-A41B-98FC35FAFE7E}" presName="conn2-1" presStyleLbl="parChTrans1D2" presStyleIdx="0" presStyleCnt="4"/>
      <dgm:spPr/>
    </dgm:pt>
    <dgm:pt modelId="{4B5D3BBE-F0AB-AE4E-9BAC-6ACC1D0CCBBC}" type="pres">
      <dgm:prSet presAssocID="{38C3BDAB-C357-4643-A41B-98FC35FAFE7E}" presName="connTx" presStyleLbl="parChTrans1D2" presStyleIdx="0" presStyleCnt="4"/>
      <dgm:spPr/>
    </dgm:pt>
    <dgm:pt modelId="{E7114C78-CBA2-5E46-874C-2397B8C6FF55}" type="pres">
      <dgm:prSet presAssocID="{E5A79CEC-8F69-9B46-A640-BF9D88C0F090}" presName="root2" presStyleCnt="0"/>
      <dgm:spPr/>
    </dgm:pt>
    <dgm:pt modelId="{C4FCC5D2-F745-6048-8DA2-034D164B8582}" type="pres">
      <dgm:prSet presAssocID="{E5A79CEC-8F69-9B46-A640-BF9D88C0F090}" presName="LevelTwoTextNode" presStyleLbl="node2" presStyleIdx="0" presStyleCnt="4" custLinFactNeighborX="1294" custLinFactNeighborY="-1919">
        <dgm:presLayoutVars>
          <dgm:chPref val="3"/>
        </dgm:presLayoutVars>
      </dgm:prSet>
      <dgm:spPr/>
    </dgm:pt>
    <dgm:pt modelId="{5DF57969-CC46-944F-8E38-EEC2D7580B6B}" type="pres">
      <dgm:prSet presAssocID="{E5A79CEC-8F69-9B46-A640-BF9D88C0F090}" presName="level3hierChild" presStyleCnt="0"/>
      <dgm:spPr/>
    </dgm:pt>
    <dgm:pt modelId="{0B8B233A-2623-9B4E-ADCA-11DF95C29D9F}" type="pres">
      <dgm:prSet presAssocID="{801EF5E2-321B-D540-9DF0-11378411CD0E}" presName="conn2-1" presStyleLbl="parChTrans1D3" presStyleIdx="0" presStyleCnt="4"/>
      <dgm:spPr/>
    </dgm:pt>
    <dgm:pt modelId="{38A7C8A9-A081-914E-8B35-16E106595787}" type="pres">
      <dgm:prSet presAssocID="{801EF5E2-321B-D540-9DF0-11378411CD0E}" presName="connTx" presStyleLbl="parChTrans1D3" presStyleIdx="0" presStyleCnt="4"/>
      <dgm:spPr/>
    </dgm:pt>
    <dgm:pt modelId="{1086B73E-2270-5B45-90E0-C4AC7A00BCE4}" type="pres">
      <dgm:prSet presAssocID="{4B292712-3BAE-C046-B030-F2575629EB32}" presName="root2" presStyleCnt="0"/>
      <dgm:spPr/>
    </dgm:pt>
    <dgm:pt modelId="{6C9289FB-7AEC-4F47-AD30-50E8D15DDC51}" type="pres">
      <dgm:prSet presAssocID="{4B292712-3BAE-C046-B030-F2575629EB32}" presName="LevelTwoTextNode" presStyleLbl="node3" presStyleIdx="0" presStyleCnt="4" custScaleY="196831">
        <dgm:presLayoutVars>
          <dgm:chPref val="3"/>
        </dgm:presLayoutVars>
      </dgm:prSet>
      <dgm:spPr/>
    </dgm:pt>
    <dgm:pt modelId="{73403D13-E2F2-F14F-AC67-7860AA0C206C}" type="pres">
      <dgm:prSet presAssocID="{4B292712-3BAE-C046-B030-F2575629EB32}" presName="level3hierChild" presStyleCnt="0"/>
      <dgm:spPr/>
    </dgm:pt>
    <dgm:pt modelId="{C02A4357-450F-664D-916F-6E8E8BA52DEF}" type="pres">
      <dgm:prSet presAssocID="{95100EF9-4764-5B4C-A2D2-0F0544E30D32}" presName="conn2-1" presStyleLbl="parChTrans1D2" presStyleIdx="1" presStyleCnt="4"/>
      <dgm:spPr/>
    </dgm:pt>
    <dgm:pt modelId="{05E8C134-618A-E04C-8796-D5BA5223F1EE}" type="pres">
      <dgm:prSet presAssocID="{95100EF9-4764-5B4C-A2D2-0F0544E30D32}" presName="connTx" presStyleLbl="parChTrans1D2" presStyleIdx="1" presStyleCnt="4"/>
      <dgm:spPr/>
    </dgm:pt>
    <dgm:pt modelId="{5C3BBB51-3CD9-A340-A3D4-60FA792B1566}" type="pres">
      <dgm:prSet presAssocID="{BF0AA563-5EE2-8940-8602-3A41C2EAB481}" presName="root2" presStyleCnt="0"/>
      <dgm:spPr/>
    </dgm:pt>
    <dgm:pt modelId="{4AC926C8-0F81-D046-AA81-CF44153EDD23}" type="pres">
      <dgm:prSet presAssocID="{BF0AA563-5EE2-8940-8602-3A41C2EAB481}" presName="LevelTwoTextNode" presStyleLbl="node2" presStyleIdx="1" presStyleCnt="4">
        <dgm:presLayoutVars>
          <dgm:chPref val="3"/>
        </dgm:presLayoutVars>
      </dgm:prSet>
      <dgm:spPr/>
    </dgm:pt>
    <dgm:pt modelId="{B9AE8452-7CCC-B848-BDFE-85B616B1A851}" type="pres">
      <dgm:prSet presAssocID="{BF0AA563-5EE2-8940-8602-3A41C2EAB481}" presName="level3hierChild" presStyleCnt="0"/>
      <dgm:spPr/>
    </dgm:pt>
    <dgm:pt modelId="{D2A1BC1E-BBFC-694A-A8CD-8B95E15F8B75}" type="pres">
      <dgm:prSet presAssocID="{B90725E7-F565-2B4E-A311-F3B5D3BD29F2}" presName="conn2-1" presStyleLbl="parChTrans1D3" presStyleIdx="1" presStyleCnt="4"/>
      <dgm:spPr/>
    </dgm:pt>
    <dgm:pt modelId="{738B91B1-76E3-9949-98BB-722BA49FCE4F}" type="pres">
      <dgm:prSet presAssocID="{B90725E7-F565-2B4E-A311-F3B5D3BD29F2}" presName="connTx" presStyleLbl="parChTrans1D3" presStyleIdx="1" presStyleCnt="4"/>
      <dgm:spPr/>
    </dgm:pt>
    <dgm:pt modelId="{E1BF63C6-7FDF-054E-A7F5-CAD6236DB1E9}" type="pres">
      <dgm:prSet presAssocID="{5F6D70B3-3A05-5A47-A092-0F55264593F4}" presName="root2" presStyleCnt="0"/>
      <dgm:spPr/>
    </dgm:pt>
    <dgm:pt modelId="{8AF19687-908D-5945-A4E6-5E6B49939227}" type="pres">
      <dgm:prSet presAssocID="{5F6D70B3-3A05-5A47-A092-0F55264593F4}" presName="LevelTwoTextNode" presStyleLbl="node3" presStyleIdx="1" presStyleCnt="4">
        <dgm:presLayoutVars>
          <dgm:chPref val="3"/>
        </dgm:presLayoutVars>
      </dgm:prSet>
      <dgm:spPr/>
    </dgm:pt>
    <dgm:pt modelId="{39A9C1FD-B5C4-D34F-85AA-ED4469986C56}" type="pres">
      <dgm:prSet presAssocID="{5F6D70B3-3A05-5A47-A092-0F55264593F4}" presName="level3hierChild" presStyleCnt="0"/>
      <dgm:spPr/>
    </dgm:pt>
    <dgm:pt modelId="{0D9BA38A-415C-2945-9F63-6E717AB13833}" type="pres">
      <dgm:prSet presAssocID="{9513D508-FE58-0B48-A214-F4D517908412}" presName="conn2-1" presStyleLbl="parChTrans1D2" presStyleIdx="2" presStyleCnt="4"/>
      <dgm:spPr/>
    </dgm:pt>
    <dgm:pt modelId="{75B9E4FF-A364-6F4C-8E47-714A1F6AD0F2}" type="pres">
      <dgm:prSet presAssocID="{9513D508-FE58-0B48-A214-F4D517908412}" presName="connTx" presStyleLbl="parChTrans1D2" presStyleIdx="2" presStyleCnt="4"/>
      <dgm:spPr/>
    </dgm:pt>
    <dgm:pt modelId="{F4687CCE-5D12-D249-9F30-3A58E33173CA}" type="pres">
      <dgm:prSet presAssocID="{6BEE5644-4F8D-FF4D-B0BE-09C4952D5AF6}" presName="root2" presStyleCnt="0"/>
      <dgm:spPr/>
    </dgm:pt>
    <dgm:pt modelId="{5136F20B-EED1-E647-9F86-5C2C63D72580}" type="pres">
      <dgm:prSet presAssocID="{6BEE5644-4F8D-FF4D-B0BE-09C4952D5AF6}" presName="LevelTwoTextNode" presStyleLbl="node2" presStyleIdx="2" presStyleCnt="4">
        <dgm:presLayoutVars>
          <dgm:chPref val="3"/>
        </dgm:presLayoutVars>
      </dgm:prSet>
      <dgm:spPr/>
    </dgm:pt>
    <dgm:pt modelId="{46F30DE3-AD7B-6747-B897-D247FD561456}" type="pres">
      <dgm:prSet presAssocID="{6BEE5644-4F8D-FF4D-B0BE-09C4952D5AF6}" presName="level3hierChild" presStyleCnt="0"/>
      <dgm:spPr/>
    </dgm:pt>
    <dgm:pt modelId="{29021094-E38A-BD4A-8FAA-7FE19FF61169}" type="pres">
      <dgm:prSet presAssocID="{491DD09E-02FC-3740-A7C6-5E1CED518BAD}" presName="conn2-1" presStyleLbl="parChTrans1D3" presStyleIdx="2" presStyleCnt="4"/>
      <dgm:spPr/>
    </dgm:pt>
    <dgm:pt modelId="{1A52E192-F4F5-034E-A0BB-C7D907EFF1C0}" type="pres">
      <dgm:prSet presAssocID="{491DD09E-02FC-3740-A7C6-5E1CED518BAD}" presName="connTx" presStyleLbl="parChTrans1D3" presStyleIdx="2" presStyleCnt="4"/>
      <dgm:spPr/>
    </dgm:pt>
    <dgm:pt modelId="{3D5B63C6-49B9-AF42-92F4-BCCB8B53BBE9}" type="pres">
      <dgm:prSet presAssocID="{BC7B2C9C-8115-B34C-A1CF-7BFC1287AEFA}" presName="root2" presStyleCnt="0"/>
      <dgm:spPr/>
    </dgm:pt>
    <dgm:pt modelId="{20E49F16-F138-5F40-88C7-CAB154AA52F3}" type="pres">
      <dgm:prSet presAssocID="{BC7B2C9C-8115-B34C-A1CF-7BFC1287AEFA}" presName="LevelTwoTextNode" presStyleLbl="node3" presStyleIdx="2" presStyleCnt="4">
        <dgm:presLayoutVars>
          <dgm:chPref val="3"/>
        </dgm:presLayoutVars>
      </dgm:prSet>
      <dgm:spPr/>
    </dgm:pt>
    <dgm:pt modelId="{BE63E520-945C-AB46-AABB-EC69857A9BFD}" type="pres">
      <dgm:prSet presAssocID="{BC7B2C9C-8115-B34C-A1CF-7BFC1287AEFA}" presName="level3hierChild" presStyleCnt="0"/>
      <dgm:spPr/>
    </dgm:pt>
    <dgm:pt modelId="{795371E7-4088-B145-84F8-BBCB34F4413F}" type="pres">
      <dgm:prSet presAssocID="{84F94F85-3B05-9B4B-882D-943F0D509B6D}" presName="conn2-1" presStyleLbl="parChTrans1D2" presStyleIdx="3" presStyleCnt="4"/>
      <dgm:spPr/>
    </dgm:pt>
    <dgm:pt modelId="{DB378C9D-C74B-BD4F-9AA0-15BEDD883196}" type="pres">
      <dgm:prSet presAssocID="{84F94F85-3B05-9B4B-882D-943F0D509B6D}" presName="connTx" presStyleLbl="parChTrans1D2" presStyleIdx="3" presStyleCnt="4"/>
      <dgm:spPr/>
    </dgm:pt>
    <dgm:pt modelId="{08CB9945-56DE-A24F-B310-666DDCFA3D5F}" type="pres">
      <dgm:prSet presAssocID="{A6CF7653-6D58-044E-896C-8003101DC1A6}" presName="root2" presStyleCnt="0"/>
      <dgm:spPr/>
    </dgm:pt>
    <dgm:pt modelId="{EC89D528-B95B-8E46-901B-EB3D402EC24F}" type="pres">
      <dgm:prSet presAssocID="{A6CF7653-6D58-044E-896C-8003101DC1A6}" presName="LevelTwoTextNode" presStyleLbl="node2" presStyleIdx="3" presStyleCnt="4" custScaleY="75752">
        <dgm:presLayoutVars>
          <dgm:chPref val="3"/>
        </dgm:presLayoutVars>
      </dgm:prSet>
      <dgm:spPr/>
    </dgm:pt>
    <dgm:pt modelId="{F7F0DE16-0482-0041-B97D-2A47ED72CADB}" type="pres">
      <dgm:prSet presAssocID="{A6CF7653-6D58-044E-896C-8003101DC1A6}" presName="level3hierChild" presStyleCnt="0"/>
      <dgm:spPr/>
    </dgm:pt>
    <dgm:pt modelId="{7FBA1CAF-AE96-EC46-B2E8-464445AF72B7}" type="pres">
      <dgm:prSet presAssocID="{80A28197-B70C-F946-8677-A6C672246477}" presName="conn2-1" presStyleLbl="parChTrans1D3" presStyleIdx="3" presStyleCnt="4"/>
      <dgm:spPr/>
    </dgm:pt>
    <dgm:pt modelId="{FE882D86-8808-5047-8776-12A7295FBCFD}" type="pres">
      <dgm:prSet presAssocID="{80A28197-B70C-F946-8677-A6C672246477}" presName="connTx" presStyleLbl="parChTrans1D3" presStyleIdx="3" presStyleCnt="4"/>
      <dgm:spPr/>
    </dgm:pt>
    <dgm:pt modelId="{1C9BADA3-A16B-B047-8D0D-BB4544B64F54}" type="pres">
      <dgm:prSet presAssocID="{6868141D-6464-5B44-BA2D-C20D86E0C65D}" presName="root2" presStyleCnt="0"/>
      <dgm:spPr/>
    </dgm:pt>
    <dgm:pt modelId="{ED032A46-EA9D-8147-A243-F13A026E526E}" type="pres">
      <dgm:prSet presAssocID="{6868141D-6464-5B44-BA2D-C20D86E0C65D}" presName="LevelTwoTextNode" presStyleLbl="node3" presStyleIdx="3" presStyleCnt="4" custScaleY="71929">
        <dgm:presLayoutVars>
          <dgm:chPref val="3"/>
        </dgm:presLayoutVars>
      </dgm:prSet>
      <dgm:spPr/>
    </dgm:pt>
    <dgm:pt modelId="{8B39518C-70A2-6047-967A-26CA44AF775A}" type="pres">
      <dgm:prSet presAssocID="{6868141D-6464-5B44-BA2D-C20D86E0C65D}" presName="level3hierChild" presStyleCnt="0"/>
      <dgm:spPr/>
    </dgm:pt>
  </dgm:ptLst>
  <dgm:cxnLst>
    <dgm:cxn modelId="{D2CC2E03-C2FF-E84B-8CB0-469AB1A3F82D}" srcId="{836ACDFC-64BA-8F46-9EE4-7FAEE93251A6}" destId="{3124F6B9-3F3E-AF4E-B35E-2CBABB1DACBA}" srcOrd="0" destOrd="0" parTransId="{23FACC87-AF3E-0E42-B8CB-02EB50E9CAEA}" sibTransId="{CC2EEC7D-244E-A94F-B98E-4D4814FA7629}"/>
    <dgm:cxn modelId="{2620D60B-9EE2-42EA-ACBD-E16BE02D3947}" type="presOf" srcId="{84F94F85-3B05-9B4B-882D-943F0D509B6D}" destId="{DB378C9D-C74B-BD4F-9AA0-15BEDD883196}" srcOrd="1" destOrd="0" presId="urn:microsoft.com/office/officeart/2008/layout/HorizontalMultiLevelHierarchy"/>
    <dgm:cxn modelId="{556E1D10-335C-294E-BFCA-152CD6645AD1}" srcId="{3124F6B9-3F3E-AF4E-B35E-2CBABB1DACBA}" destId="{6BEE5644-4F8D-FF4D-B0BE-09C4952D5AF6}" srcOrd="2" destOrd="0" parTransId="{9513D508-FE58-0B48-A214-F4D517908412}" sibTransId="{04DCAB20-92C1-114D-A607-A8A1C3FD1AAA}"/>
    <dgm:cxn modelId="{82365A10-61C0-6743-9450-1376C3E6F153}" srcId="{A6CF7653-6D58-044E-896C-8003101DC1A6}" destId="{6868141D-6464-5B44-BA2D-C20D86E0C65D}" srcOrd="0" destOrd="0" parTransId="{80A28197-B70C-F946-8677-A6C672246477}" sibTransId="{03C4AE58-6D85-5A41-BE13-E5335FA769F6}"/>
    <dgm:cxn modelId="{8749A42B-4E55-409F-A79A-653BA7D31D71}" type="presOf" srcId="{E5A79CEC-8F69-9B46-A640-BF9D88C0F090}" destId="{C4FCC5D2-F745-6048-8DA2-034D164B8582}" srcOrd="0" destOrd="0" presId="urn:microsoft.com/office/officeart/2008/layout/HorizontalMultiLevelHierarchy"/>
    <dgm:cxn modelId="{77F3902D-63F7-204C-A274-654C08217BDB}" srcId="{3124F6B9-3F3E-AF4E-B35E-2CBABB1DACBA}" destId="{A6CF7653-6D58-044E-896C-8003101DC1A6}" srcOrd="3" destOrd="0" parTransId="{84F94F85-3B05-9B4B-882D-943F0D509B6D}" sibTransId="{A7A4BEDC-1C71-2F40-9B59-E4F90170BA62}"/>
    <dgm:cxn modelId="{88DEEB33-E435-2748-B181-BFB0CA73EE09}" srcId="{E5A79CEC-8F69-9B46-A640-BF9D88C0F090}" destId="{4B292712-3BAE-C046-B030-F2575629EB32}" srcOrd="0" destOrd="0" parTransId="{801EF5E2-321B-D540-9DF0-11378411CD0E}" sibTransId="{430A54C3-0537-E74A-8FD4-E3F274D96101}"/>
    <dgm:cxn modelId="{E5A22935-E517-40C9-B7C5-ABD8C2B82476}" type="presOf" srcId="{4B292712-3BAE-C046-B030-F2575629EB32}" destId="{6C9289FB-7AEC-4F47-AD30-50E8D15DDC51}" srcOrd="0" destOrd="0" presId="urn:microsoft.com/office/officeart/2008/layout/HorizontalMultiLevelHierarchy"/>
    <dgm:cxn modelId="{65F5CC35-A5D7-4ED2-A027-F9A93A7F5763}" type="presOf" srcId="{9513D508-FE58-0B48-A214-F4D517908412}" destId="{75B9E4FF-A364-6F4C-8E47-714A1F6AD0F2}" srcOrd="1" destOrd="0" presId="urn:microsoft.com/office/officeart/2008/layout/HorizontalMultiLevelHierarchy"/>
    <dgm:cxn modelId="{371C7936-4AD6-4935-9FFD-E07A1E0E6376}" type="presOf" srcId="{BF0AA563-5EE2-8940-8602-3A41C2EAB481}" destId="{4AC926C8-0F81-D046-AA81-CF44153EDD23}" srcOrd="0" destOrd="0" presId="urn:microsoft.com/office/officeart/2008/layout/HorizontalMultiLevelHierarchy"/>
    <dgm:cxn modelId="{A8295539-228B-4BD9-B05B-055F2946E4B0}" type="presOf" srcId="{5F6D70B3-3A05-5A47-A092-0F55264593F4}" destId="{8AF19687-908D-5945-A4E6-5E6B49939227}" srcOrd="0" destOrd="0" presId="urn:microsoft.com/office/officeart/2008/layout/HorizontalMultiLevelHierarchy"/>
    <dgm:cxn modelId="{9845AA5D-0F44-4631-968A-B4C874AA8BE0}" type="presOf" srcId="{491DD09E-02FC-3740-A7C6-5E1CED518BAD}" destId="{29021094-E38A-BD4A-8FAA-7FE19FF61169}" srcOrd="0" destOrd="0" presId="urn:microsoft.com/office/officeart/2008/layout/HorizontalMultiLevelHierarchy"/>
    <dgm:cxn modelId="{51AFFC42-E738-4CD0-A948-90E63784ECBA}" type="presOf" srcId="{38C3BDAB-C357-4643-A41B-98FC35FAFE7E}" destId="{4B5D3BBE-F0AB-AE4E-9BAC-6ACC1D0CCBBC}" srcOrd="1" destOrd="0" presId="urn:microsoft.com/office/officeart/2008/layout/HorizontalMultiLevelHierarchy"/>
    <dgm:cxn modelId="{94EB9749-E2A3-428F-B353-055A4E773C9F}" type="presOf" srcId="{B90725E7-F565-2B4E-A311-F3B5D3BD29F2}" destId="{738B91B1-76E3-9949-98BB-722BA49FCE4F}" srcOrd="1" destOrd="0" presId="urn:microsoft.com/office/officeart/2008/layout/HorizontalMultiLevelHierarchy"/>
    <dgm:cxn modelId="{FBFCCF4B-D976-48BB-A87E-F77C770F4FD6}" type="presOf" srcId="{836ACDFC-64BA-8F46-9EE4-7FAEE93251A6}" destId="{5A893162-D689-7040-8812-DE913C371B0D}" srcOrd="0" destOrd="0" presId="urn:microsoft.com/office/officeart/2008/layout/HorizontalMultiLevelHierarchy"/>
    <dgm:cxn modelId="{056E836C-FA6C-4936-BAF6-6D6E2DB43543}" type="presOf" srcId="{A6CF7653-6D58-044E-896C-8003101DC1A6}" destId="{EC89D528-B95B-8E46-901B-EB3D402EC24F}" srcOrd="0" destOrd="0" presId="urn:microsoft.com/office/officeart/2008/layout/HorizontalMultiLevelHierarchy"/>
    <dgm:cxn modelId="{B74D926C-AC86-4BC4-B4D6-DF88F6AF9D15}" type="presOf" srcId="{84F94F85-3B05-9B4B-882D-943F0D509B6D}" destId="{795371E7-4088-B145-84F8-BBCB34F4413F}" srcOrd="0" destOrd="0" presId="urn:microsoft.com/office/officeart/2008/layout/HorizontalMultiLevelHierarchy"/>
    <dgm:cxn modelId="{A77E556D-CF73-4407-A7B7-6EB78B3391F5}" type="presOf" srcId="{BC7B2C9C-8115-B34C-A1CF-7BFC1287AEFA}" destId="{20E49F16-F138-5F40-88C7-CAB154AA52F3}" srcOrd="0" destOrd="0" presId="urn:microsoft.com/office/officeart/2008/layout/HorizontalMultiLevelHierarchy"/>
    <dgm:cxn modelId="{A112694E-E95A-4D6E-A31A-F0F26EF18A05}" type="presOf" srcId="{801EF5E2-321B-D540-9DF0-11378411CD0E}" destId="{0B8B233A-2623-9B4E-ADCA-11DF95C29D9F}" srcOrd="0" destOrd="0" presId="urn:microsoft.com/office/officeart/2008/layout/HorizontalMultiLevelHierarchy"/>
    <dgm:cxn modelId="{941D1D71-3A8C-3248-A956-B2AEB32A689F}" srcId="{3124F6B9-3F3E-AF4E-B35E-2CBABB1DACBA}" destId="{E5A79CEC-8F69-9B46-A640-BF9D88C0F090}" srcOrd="0" destOrd="0" parTransId="{38C3BDAB-C357-4643-A41B-98FC35FAFE7E}" sibTransId="{64274ABE-EBE5-6046-8B8D-CC3EE4A0F859}"/>
    <dgm:cxn modelId="{29DEEC57-58DB-4FB8-9CA0-81D0C2AB10E3}" type="presOf" srcId="{6BEE5644-4F8D-FF4D-B0BE-09C4952D5AF6}" destId="{5136F20B-EED1-E647-9F86-5C2C63D72580}" srcOrd="0" destOrd="0" presId="urn:microsoft.com/office/officeart/2008/layout/HorizontalMultiLevelHierarchy"/>
    <dgm:cxn modelId="{AED7F878-8119-481C-9566-47CDCED4FC51}" type="presOf" srcId="{801EF5E2-321B-D540-9DF0-11378411CD0E}" destId="{38A7C8A9-A081-914E-8B35-16E106595787}" srcOrd="1" destOrd="0" presId="urn:microsoft.com/office/officeart/2008/layout/HorizontalMultiLevelHierarchy"/>
    <dgm:cxn modelId="{83DBB659-1F2A-486B-96BC-1A95D9187E08}" type="presOf" srcId="{3124F6B9-3F3E-AF4E-B35E-2CBABB1DACBA}" destId="{7761D139-9A2A-B840-BE31-EEDD7C3FD5DF}" srcOrd="0" destOrd="0" presId="urn:microsoft.com/office/officeart/2008/layout/HorizontalMultiLevelHierarchy"/>
    <dgm:cxn modelId="{E0B5C87F-7B93-4E2E-B102-EB82985D4B59}" type="presOf" srcId="{6868141D-6464-5B44-BA2D-C20D86E0C65D}" destId="{ED032A46-EA9D-8147-A243-F13A026E526E}" srcOrd="0" destOrd="0" presId="urn:microsoft.com/office/officeart/2008/layout/HorizontalMultiLevelHierarchy"/>
    <dgm:cxn modelId="{4E2E058D-E2A8-4F72-ABA9-CC801277E0D3}" type="presOf" srcId="{491DD09E-02FC-3740-A7C6-5E1CED518BAD}" destId="{1A52E192-F4F5-034E-A0BB-C7D907EFF1C0}" srcOrd="1" destOrd="0" presId="urn:microsoft.com/office/officeart/2008/layout/HorizontalMultiLevelHierarchy"/>
    <dgm:cxn modelId="{BC7AE98F-A899-4EDC-BBFA-348814050E58}" type="presOf" srcId="{80A28197-B70C-F946-8677-A6C672246477}" destId="{7FBA1CAF-AE96-EC46-B2E8-464445AF72B7}" srcOrd="0" destOrd="0" presId="urn:microsoft.com/office/officeart/2008/layout/HorizontalMultiLevelHierarchy"/>
    <dgm:cxn modelId="{F3B2F1B2-4AA0-42FD-95E1-945D931EF518}" type="presOf" srcId="{38C3BDAB-C357-4643-A41B-98FC35FAFE7E}" destId="{BD54F04E-6A1B-784B-BDC6-BF517188618C}" srcOrd="0" destOrd="0" presId="urn:microsoft.com/office/officeart/2008/layout/HorizontalMultiLevelHierarchy"/>
    <dgm:cxn modelId="{5EEC22BA-2302-3742-9139-A6A83F62C787}" srcId="{3124F6B9-3F3E-AF4E-B35E-2CBABB1DACBA}" destId="{BF0AA563-5EE2-8940-8602-3A41C2EAB481}" srcOrd="1" destOrd="0" parTransId="{95100EF9-4764-5B4C-A2D2-0F0544E30D32}" sibTransId="{E81AB34A-731A-5640-953F-6C7F1A95689D}"/>
    <dgm:cxn modelId="{09044FC1-290F-443C-8AE0-D08432ADE75C}" type="presOf" srcId="{80A28197-B70C-F946-8677-A6C672246477}" destId="{FE882D86-8808-5047-8776-12A7295FBCFD}" srcOrd="1" destOrd="0" presId="urn:microsoft.com/office/officeart/2008/layout/HorizontalMultiLevelHierarchy"/>
    <dgm:cxn modelId="{2646B0C2-0BB3-4F34-B561-FB707016A018}" type="presOf" srcId="{B90725E7-F565-2B4E-A311-F3B5D3BD29F2}" destId="{D2A1BC1E-BBFC-694A-A8CD-8B95E15F8B75}" srcOrd="0" destOrd="0" presId="urn:microsoft.com/office/officeart/2008/layout/HorizontalMultiLevelHierarchy"/>
    <dgm:cxn modelId="{0F7360DF-FD5F-4C6F-A3AE-154580C80420}" type="presOf" srcId="{9513D508-FE58-0B48-A214-F4D517908412}" destId="{0D9BA38A-415C-2945-9F63-6E717AB13833}" srcOrd="0" destOrd="0" presId="urn:microsoft.com/office/officeart/2008/layout/HorizontalMultiLevelHierarchy"/>
    <dgm:cxn modelId="{DA084FE9-3CDC-4152-A707-28DCDEBB7DB8}" type="presOf" srcId="{95100EF9-4764-5B4C-A2D2-0F0544E30D32}" destId="{C02A4357-450F-664D-916F-6E8E8BA52DEF}" srcOrd="0" destOrd="0" presId="urn:microsoft.com/office/officeart/2008/layout/HorizontalMultiLevelHierarchy"/>
    <dgm:cxn modelId="{8C670AEF-75CC-4840-8CF0-3194F2CCD536}" srcId="{BF0AA563-5EE2-8940-8602-3A41C2EAB481}" destId="{5F6D70B3-3A05-5A47-A092-0F55264593F4}" srcOrd="0" destOrd="0" parTransId="{B90725E7-F565-2B4E-A311-F3B5D3BD29F2}" sibTransId="{2E26ECFA-7A51-8846-9051-368B90969C63}"/>
    <dgm:cxn modelId="{DC20C6F0-4180-414F-B0F3-FAEEA6107B03}" type="presOf" srcId="{95100EF9-4764-5B4C-A2D2-0F0544E30D32}" destId="{05E8C134-618A-E04C-8796-D5BA5223F1EE}" srcOrd="1" destOrd="0" presId="urn:microsoft.com/office/officeart/2008/layout/HorizontalMultiLevelHierarchy"/>
    <dgm:cxn modelId="{57F727F9-1750-6E44-AA42-B243B3EFD7AA}" srcId="{6BEE5644-4F8D-FF4D-B0BE-09C4952D5AF6}" destId="{BC7B2C9C-8115-B34C-A1CF-7BFC1287AEFA}" srcOrd="0" destOrd="0" parTransId="{491DD09E-02FC-3740-A7C6-5E1CED518BAD}" sibTransId="{AA0C1322-A710-404F-848A-556794E4FF2A}"/>
    <dgm:cxn modelId="{18D30FAB-0E2B-4CD8-A3C6-FF1836519B1D}" type="presParOf" srcId="{5A893162-D689-7040-8812-DE913C371B0D}" destId="{8100510A-10E6-114B-AB3F-D58D212F96D2}" srcOrd="0" destOrd="0" presId="urn:microsoft.com/office/officeart/2008/layout/HorizontalMultiLevelHierarchy"/>
    <dgm:cxn modelId="{CB4C3B0E-5C8F-4978-922B-3FE13955E7AF}" type="presParOf" srcId="{8100510A-10E6-114B-AB3F-D58D212F96D2}" destId="{7761D139-9A2A-B840-BE31-EEDD7C3FD5DF}" srcOrd="0" destOrd="0" presId="urn:microsoft.com/office/officeart/2008/layout/HorizontalMultiLevelHierarchy"/>
    <dgm:cxn modelId="{6F914B67-F18E-4EDB-B2F1-41B05629B9A0}" type="presParOf" srcId="{8100510A-10E6-114B-AB3F-D58D212F96D2}" destId="{21336ECD-1230-8347-A24D-E7EFF8447B9D}" srcOrd="1" destOrd="0" presId="urn:microsoft.com/office/officeart/2008/layout/HorizontalMultiLevelHierarchy"/>
    <dgm:cxn modelId="{20FF1BCC-D485-4C6B-A8A1-00DEC182267B}" type="presParOf" srcId="{21336ECD-1230-8347-A24D-E7EFF8447B9D}" destId="{BD54F04E-6A1B-784B-BDC6-BF517188618C}" srcOrd="0" destOrd="0" presId="urn:microsoft.com/office/officeart/2008/layout/HorizontalMultiLevelHierarchy"/>
    <dgm:cxn modelId="{9A635CED-C372-4418-AB33-9ADF7DFB8383}" type="presParOf" srcId="{BD54F04E-6A1B-784B-BDC6-BF517188618C}" destId="{4B5D3BBE-F0AB-AE4E-9BAC-6ACC1D0CCBBC}" srcOrd="0" destOrd="0" presId="urn:microsoft.com/office/officeart/2008/layout/HorizontalMultiLevelHierarchy"/>
    <dgm:cxn modelId="{662AE240-3132-4DC5-899F-F3C87B188E04}" type="presParOf" srcId="{21336ECD-1230-8347-A24D-E7EFF8447B9D}" destId="{E7114C78-CBA2-5E46-874C-2397B8C6FF55}" srcOrd="1" destOrd="0" presId="urn:microsoft.com/office/officeart/2008/layout/HorizontalMultiLevelHierarchy"/>
    <dgm:cxn modelId="{AE57C68E-122D-41D5-AAAC-03C86EAA9DE8}" type="presParOf" srcId="{E7114C78-CBA2-5E46-874C-2397B8C6FF55}" destId="{C4FCC5D2-F745-6048-8DA2-034D164B8582}" srcOrd="0" destOrd="0" presId="urn:microsoft.com/office/officeart/2008/layout/HorizontalMultiLevelHierarchy"/>
    <dgm:cxn modelId="{912F998E-68BA-49D6-AB15-D35EAB8ED087}" type="presParOf" srcId="{E7114C78-CBA2-5E46-874C-2397B8C6FF55}" destId="{5DF57969-CC46-944F-8E38-EEC2D7580B6B}" srcOrd="1" destOrd="0" presId="urn:microsoft.com/office/officeart/2008/layout/HorizontalMultiLevelHierarchy"/>
    <dgm:cxn modelId="{F7136769-0EF6-40ED-973B-1A8E3008E823}" type="presParOf" srcId="{5DF57969-CC46-944F-8E38-EEC2D7580B6B}" destId="{0B8B233A-2623-9B4E-ADCA-11DF95C29D9F}" srcOrd="0" destOrd="0" presId="urn:microsoft.com/office/officeart/2008/layout/HorizontalMultiLevelHierarchy"/>
    <dgm:cxn modelId="{6F2718D6-726B-4FCC-B726-65C958FEB1B2}" type="presParOf" srcId="{0B8B233A-2623-9B4E-ADCA-11DF95C29D9F}" destId="{38A7C8A9-A081-914E-8B35-16E106595787}" srcOrd="0" destOrd="0" presId="urn:microsoft.com/office/officeart/2008/layout/HorizontalMultiLevelHierarchy"/>
    <dgm:cxn modelId="{84E73358-9DF5-4AA9-A71E-4FFD5F7857B3}" type="presParOf" srcId="{5DF57969-CC46-944F-8E38-EEC2D7580B6B}" destId="{1086B73E-2270-5B45-90E0-C4AC7A00BCE4}" srcOrd="1" destOrd="0" presId="urn:microsoft.com/office/officeart/2008/layout/HorizontalMultiLevelHierarchy"/>
    <dgm:cxn modelId="{E0194770-764F-4E26-9B4B-630F4E31F170}" type="presParOf" srcId="{1086B73E-2270-5B45-90E0-C4AC7A00BCE4}" destId="{6C9289FB-7AEC-4F47-AD30-50E8D15DDC51}" srcOrd="0" destOrd="0" presId="urn:microsoft.com/office/officeart/2008/layout/HorizontalMultiLevelHierarchy"/>
    <dgm:cxn modelId="{1FC73740-DB4D-47AD-9AEA-5B4159180ACD}" type="presParOf" srcId="{1086B73E-2270-5B45-90E0-C4AC7A00BCE4}" destId="{73403D13-E2F2-F14F-AC67-7860AA0C206C}" srcOrd="1" destOrd="0" presId="urn:microsoft.com/office/officeart/2008/layout/HorizontalMultiLevelHierarchy"/>
    <dgm:cxn modelId="{1EA772D3-8F88-4BF1-870D-9E7FD29095B8}" type="presParOf" srcId="{21336ECD-1230-8347-A24D-E7EFF8447B9D}" destId="{C02A4357-450F-664D-916F-6E8E8BA52DEF}" srcOrd="2" destOrd="0" presId="urn:microsoft.com/office/officeart/2008/layout/HorizontalMultiLevelHierarchy"/>
    <dgm:cxn modelId="{14B73883-9F3A-41B2-A341-C18EA264D0FB}" type="presParOf" srcId="{C02A4357-450F-664D-916F-6E8E8BA52DEF}" destId="{05E8C134-618A-E04C-8796-D5BA5223F1EE}" srcOrd="0" destOrd="0" presId="urn:microsoft.com/office/officeart/2008/layout/HorizontalMultiLevelHierarchy"/>
    <dgm:cxn modelId="{80F19298-2257-47C6-8912-29178620D4B0}" type="presParOf" srcId="{21336ECD-1230-8347-A24D-E7EFF8447B9D}" destId="{5C3BBB51-3CD9-A340-A3D4-60FA792B1566}" srcOrd="3" destOrd="0" presId="urn:microsoft.com/office/officeart/2008/layout/HorizontalMultiLevelHierarchy"/>
    <dgm:cxn modelId="{2C593050-B66D-4C36-A7AF-6D31D4DCE640}" type="presParOf" srcId="{5C3BBB51-3CD9-A340-A3D4-60FA792B1566}" destId="{4AC926C8-0F81-D046-AA81-CF44153EDD23}" srcOrd="0" destOrd="0" presId="urn:microsoft.com/office/officeart/2008/layout/HorizontalMultiLevelHierarchy"/>
    <dgm:cxn modelId="{FCA50639-DCEF-451A-A91C-2CB9F90FB260}" type="presParOf" srcId="{5C3BBB51-3CD9-A340-A3D4-60FA792B1566}" destId="{B9AE8452-7CCC-B848-BDFE-85B616B1A851}" srcOrd="1" destOrd="0" presId="urn:microsoft.com/office/officeart/2008/layout/HorizontalMultiLevelHierarchy"/>
    <dgm:cxn modelId="{06312C23-FC41-42A6-A2B9-394D57A8B682}" type="presParOf" srcId="{B9AE8452-7CCC-B848-BDFE-85B616B1A851}" destId="{D2A1BC1E-BBFC-694A-A8CD-8B95E15F8B75}" srcOrd="0" destOrd="0" presId="urn:microsoft.com/office/officeart/2008/layout/HorizontalMultiLevelHierarchy"/>
    <dgm:cxn modelId="{B5DCEA96-068C-4D57-9DE5-B09E47C99449}" type="presParOf" srcId="{D2A1BC1E-BBFC-694A-A8CD-8B95E15F8B75}" destId="{738B91B1-76E3-9949-98BB-722BA49FCE4F}" srcOrd="0" destOrd="0" presId="urn:microsoft.com/office/officeart/2008/layout/HorizontalMultiLevelHierarchy"/>
    <dgm:cxn modelId="{C30FC3D1-004D-452F-BACA-FDD5DF515D3D}" type="presParOf" srcId="{B9AE8452-7CCC-B848-BDFE-85B616B1A851}" destId="{E1BF63C6-7FDF-054E-A7F5-CAD6236DB1E9}" srcOrd="1" destOrd="0" presId="urn:microsoft.com/office/officeart/2008/layout/HorizontalMultiLevelHierarchy"/>
    <dgm:cxn modelId="{73D0E9AA-1515-4725-9145-401B6F5A08BC}" type="presParOf" srcId="{E1BF63C6-7FDF-054E-A7F5-CAD6236DB1E9}" destId="{8AF19687-908D-5945-A4E6-5E6B49939227}" srcOrd="0" destOrd="0" presId="urn:microsoft.com/office/officeart/2008/layout/HorizontalMultiLevelHierarchy"/>
    <dgm:cxn modelId="{48EE61E0-FD6F-4467-A110-1E711FE6D4A6}" type="presParOf" srcId="{E1BF63C6-7FDF-054E-A7F5-CAD6236DB1E9}" destId="{39A9C1FD-B5C4-D34F-85AA-ED4469986C56}" srcOrd="1" destOrd="0" presId="urn:microsoft.com/office/officeart/2008/layout/HorizontalMultiLevelHierarchy"/>
    <dgm:cxn modelId="{8629EB83-FEDE-420C-80EB-C8EB264D417F}" type="presParOf" srcId="{21336ECD-1230-8347-A24D-E7EFF8447B9D}" destId="{0D9BA38A-415C-2945-9F63-6E717AB13833}" srcOrd="4" destOrd="0" presId="urn:microsoft.com/office/officeart/2008/layout/HorizontalMultiLevelHierarchy"/>
    <dgm:cxn modelId="{A2A67C51-57B4-4733-AC34-64AA13B82C92}" type="presParOf" srcId="{0D9BA38A-415C-2945-9F63-6E717AB13833}" destId="{75B9E4FF-A364-6F4C-8E47-714A1F6AD0F2}" srcOrd="0" destOrd="0" presId="urn:microsoft.com/office/officeart/2008/layout/HorizontalMultiLevelHierarchy"/>
    <dgm:cxn modelId="{7014FAEE-B28A-4B86-8EB4-E14104D61196}" type="presParOf" srcId="{21336ECD-1230-8347-A24D-E7EFF8447B9D}" destId="{F4687CCE-5D12-D249-9F30-3A58E33173CA}" srcOrd="5" destOrd="0" presId="urn:microsoft.com/office/officeart/2008/layout/HorizontalMultiLevelHierarchy"/>
    <dgm:cxn modelId="{823E7093-7994-4805-8F4C-D4074C9D1262}" type="presParOf" srcId="{F4687CCE-5D12-D249-9F30-3A58E33173CA}" destId="{5136F20B-EED1-E647-9F86-5C2C63D72580}" srcOrd="0" destOrd="0" presId="urn:microsoft.com/office/officeart/2008/layout/HorizontalMultiLevelHierarchy"/>
    <dgm:cxn modelId="{C17C0A95-0936-4B3E-8127-CA99270C008C}" type="presParOf" srcId="{F4687CCE-5D12-D249-9F30-3A58E33173CA}" destId="{46F30DE3-AD7B-6747-B897-D247FD561456}" srcOrd="1" destOrd="0" presId="urn:microsoft.com/office/officeart/2008/layout/HorizontalMultiLevelHierarchy"/>
    <dgm:cxn modelId="{909D9706-184A-4EFA-8932-4B6EB36E2329}" type="presParOf" srcId="{46F30DE3-AD7B-6747-B897-D247FD561456}" destId="{29021094-E38A-BD4A-8FAA-7FE19FF61169}" srcOrd="0" destOrd="0" presId="urn:microsoft.com/office/officeart/2008/layout/HorizontalMultiLevelHierarchy"/>
    <dgm:cxn modelId="{785625FE-F7FE-4044-A74F-54A250CEF33C}" type="presParOf" srcId="{29021094-E38A-BD4A-8FAA-7FE19FF61169}" destId="{1A52E192-F4F5-034E-A0BB-C7D907EFF1C0}" srcOrd="0" destOrd="0" presId="urn:microsoft.com/office/officeart/2008/layout/HorizontalMultiLevelHierarchy"/>
    <dgm:cxn modelId="{82D816F4-2E0E-48B6-B4B3-ECCCCD35A0C9}" type="presParOf" srcId="{46F30DE3-AD7B-6747-B897-D247FD561456}" destId="{3D5B63C6-49B9-AF42-92F4-BCCB8B53BBE9}" srcOrd="1" destOrd="0" presId="urn:microsoft.com/office/officeart/2008/layout/HorizontalMultiLevelHierarchy"/>
    <dgm:cxn modelId="{11A01483-8F24-48E5-A76E-52B151406823}" type="presParOf" srcId="{3D5B63C6-49B9-AF42-92F4-BCCB8B53BBE9}" destId="{20E49F16-F138-5F40-88C7-CAB154AA52F3}" srcOrd="0" destOrd="0" presId="urn:microsoft.com/office/officeart/2008/layout/HorizontalMultiLevelHierarchy"/>
    <dgm:cxn modelId="{1ED44AA8-FECC-4F14-8436-A4B8CEB5EDAA}" type="presParOf" srcId="{3D5B63C6-49B9-AF42-92F4-BCCB8B53BBE9}" destId="{BE63E520-945C-AB46-AABB-EC69857A9BFD}" srcOrd="1" destOrd="0" presId="urn:microsoft.com/office/officeart/2008/layout/HorizontalMultiLevelHierarchy"/>
    <dgm:cxn modelId="{AC714B85-3934-42B2-8A7A-64524399C2F9}" type="presParOf" srcId="{21336ECD-1230-8347-A24D-E7EFF8447B9D}" destId="{795371E7-4088-B145-84F8-BBCB34F4413F}" srcOrd="6" destOrd="0" presId="urn:microsoft.com/office/officeart/2008/layout/HorizontalMultiLevelHierarchy"/>
    <dgm:cxn modelId="{1B1F52A9-62E9-4EC7-A0F6-BD2BE0EFE02E}" type="presParOf" srcId="{795371E7-4088-B145-84F8-BBCB34F4413F}" destId="{DB378C9D-C74B-BD4F-9AA0-15BEDD883196}" srcOrd="0" destOrd="0" presId="urn:microsoft.com/office/officeart/2008/layout/HorizontalMultiLevelHierarchy"/>
    <dgm:cxn modelId="{0F94C17C-02C0-4946-88E6-8DFC3916F23D}" type="presParOf" srcId="{21336ECD-1230-8347-A24D-E7EFF8447B9D}" destId="{08CB9945-56DE-A24F-B310-666DDCFA3D5F}" srcOrd="7" destOrd="0" presId="urn:microsoft.com/office/officeart/2008/layout/HorizontalMultiLevelHierarchy"/>
    <dgm:cxn modelId="{7690E3E0-B928-4CDA-B6AB-BA76158AFA2A}" type="presParOf" srcId="{08CB9945-56DE-A24F-B310-666DDCFA3D5F}" destId="{EC89D528-B95B-8E46-901B-EB3D402EC24F}" srcOrd="0" destOrd="0" presId="urn:microsoft.com/office/officeart/2008/layout/HorizontalMultiLevelHierarchy"/>
    <dgm:cxn modelId="{1C65E86A-7B39-4FE3-81D9-003064C60D33}" type="presParOf" srcId="{08CB9945-56DE-A24F-B310-666DDCFA3D5F}" destId="{F7F0DE16-0482-0041-B97D-2A47ED72CADB}" srcOrd="1" destOrd="0" presId="urn:microsoft.com/office/officeart/2008/layout/HorizontalMultiLevelHierarchy"/>
    <dgm:cxn modelId="{21C945D2-891D-443C-9A6D-6D9EE61530C6}" type="presParOf" srcId="{F7F0DE16-0482-0041-B97D-2A47ED72CADB}" destId="{7FBA1CAF-AE96-EC46-B2E8-464445AF72B7}" srcOrd="0" destOrd="0" presId="urn:microsoft.com/office/officeart/2008/layout/HorizontalMultiLevelHierarchy"/>
    <dgm:cxn modelId="{877D2423-C93A-44DA-B865-2042032BB249}" type="presParOf" srcId="{7FBA1CAF-AE96-EC46-B2E8-464445AF72B7}" destId="{FE882D86-8808-5047-8776-12A7295FBCFD}" srcOrd="0" destOrd="0" presId="urn:microsoft.com/office/officeart/2008/layout/HorizontalMultiLevelHierarchy"/>
    <dgm:cxn modelId="{ABE63014-00AC-474D-85F9-4343BDCFF21E}" type="presParOf" srcId="{F7F0DE16-0482-0041-B97D-2A47ED72CADB}" destId="{1C9BADA3-A16B-B047-8D0D-BB4544B64F54}" srcOrd="1" destOrd="0" presId="urn:microsoft.com/office/officeart/2008/layout/HorizontalMultiLevelHierarchy"/>
    <dgm:cxn modelId="{E9614632-EE5B-45CF-A145-48FA06F946D2}" type="presParOf" srcId="{1C9BADA3-A16B-B047-8D0D-BB4544B64F54}" destId="{ED032A46-EA9D-8147-A243-F13A026E526E}" srcOrd="0" destOrd="0" presId="urn:microsoft.com/office/officeart/2008/layout/HorizontalMultiLevelHierarchy"/>
    <dgm:cxn modelId="{040C4E2A-1744-4778-8F76-B91F6BDBC7E5}" type="presParOf" srcId="{1C9BADA3-A16B-B047-8D0D-BB4544B64F54}" destId="{8B39518C-70A2-6047-967A-26CA44AF775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CBD2F-AD72-4877-A584-27B020FCC7CA}">
      <dsp:nvSpPr>
        <dsp:cNvPr id="0" name=""/>
        <dsp:cNvSpPr/>
      </dsp:nvSpPr>
      <dsp:spPr>
        <a:xfrm>
          <a:off x="0" y="240217"/>
          <a:ext cx="2081807" cy="818833"/>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Coordinated</a:t>
          </a:r>
        </a:p>
      </dsp:txBody>
      <dsp:txXfrm>
        <a:off x="0" y="240217"/>
        <a:ext cx="2081807" cy="818833"/>
      </dsp:txXfrm>
    </dsp:sp>
    <dsp:sp modelId="{64093854-C641-437A-9944-F0A7AA67498B}">
      <dsp:nvSpPr>
        <dsp:cNvPr id="0" name=""/>
        <dsp:cNvSpPr/>
      </dsp:nvSpPr>
      <dsp:spPr>
        <a:xfrm>
          <a:off x="0" y="1145883"/>
          <a:ext cx="2081807" cy="225233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Screening</a:t>
          </a:r>
        </a:p>
        <a:p>
          <a:pPr marL="171450" lvl="1" indent="-171450" algn="l" defTabSz="800100">
            <a:lnSpc>
              <a:spcPct val="90000"/>
            </a:lnSpc>
            <a:spcBef>
              <a:spcPct val="0"/>
            </a:spcBef>
            <a:spcAft>
              <a:spcPct val="15000"/>
            </a:spcAft>
            <a:buChar char="•"/>
          </a:pPr>
          <a:r>
            <a:rPr lang="en-US" sz="1800" kern="1200" dirty="0"/>
            <a:t>Referral relationships </a:t>
          </a:r>
        </a:p>
        <a:p>
          <a:pPr marL="171450" lvl="1" indent="-171450" algn="l" defTabSz="800100">
            <a:lnSpc>
              <a:spcPct val="90000"/>
            </a:lnSpc>
            <a:spcBef>
              <a:spcPct val="0"/>
            </a:spcBef>
            <a:spcAft>
              <a:spcPct val="15000"/>
            </a:spcAft>
            <a:buChar char="•"/>
          </a:pPr>
          <a:r>
            <a:rPr lang="en-US" sz="1800" kern="1200" dirty="0"/>
            <a:t>Information sharing</a:t>
          </a:r>
        </a:p>
        <a:p>
          <a:pPr marL="171450" lvl="1" indent="-171450" algn="l" defTabSz="800100">
            <a:lnSpc>
              <a:spcPct val="90000"/>
            </a:lnSpc>
            <a:spcBef>
              <a:spcPct val="0"/>
            </a:spcBef>
            <a:spcAft>
              <a:spcPct val="15000"/>
            </a:spcAft>
            <a:buChar char="•"/>
          </a:pPr>
          <a:r>
            <a:rPr lang="en-US" sz="1800" kern="1200" dirty="0"/>
            <a:t>PCP brief interventions</a:t>
          </a:r>
        </a:p>
      </dsp:txBody>
      <dsp:txXfrm>
        <a:off x="0" y="1145883"/>
        <a:ext cx="2081807" cy="2252330"/>
      </dsp:txXfrm>
    </dsp:sp>
    <dsp:sp modelId="{B14BB124-B140-4DEA-BC44-E6CFE71636F1}">
      <dsp:nvSpPr>
        <dsp:cNvPr id="0" name=""/>
        <dsp:cNvSpPr/>
      </dsp:nvSpPr>
      <dsp:spPr>
        <a:xfrm>
          <a:off x="2388095" y="251964"/>
          <a:ext cx="2081807" cy="818833"/>
        </a:xfrm>
        <a:prstGeom prst="rect">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Co-Located</a:t>
          </a:r>
        </a:p>
      </dsp:txBody>
      <dsp:txXfrm>
        <a:off x="2388095" y="251964"/>
        <a:ext cx="2081807" cy="818833"/>
      </dsp:txXfrm>
    </dsp:sp>
    <dsp:sp modelId="{7214F74F-B8ED-4A48-9FEC-E46BE6C53CD3}">
      <dsp:nvSpPr>
        <dsp:cNvPr id="0" name=""/>
        <dsp:cNvSpPr/>
      </dsp:nvSpPr>
      <dsp:spPr>
        <a:xfrm>
          <a:off x="2388095" y="1167913"/>
          <a:ext cx="2081807" cy="2279398"/>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Referral processes </a:t>
          </a:r>
        </a:p>
        <a:p>
          <a:pPr marL="171450" lvl="1" indent="-171450" algn="l" defTabSz="800100">
            <a:lnSpc>
              <a:spcPct val="90000"/>
            </a:lnSpc>
            <a:spcBef>
              <a:spcPct val="0"/>
            </a:spcBef>
            <a:spcAft>
              <a:spcPct val="15000"/>
            </a:spcAft>
            <a:buChar char="•"/>
          </a:pPr>
          <a:r>
            <a:rPr lang="en-US" sz="1800" kern="1200" dirty="0"/>
            <a:t>Bidirectional sharing</a:t>
          </a:r>
        </a:p>
        <a:p>
          <a:pPr marL="171450" lvl="1" indent="-171450" algn="l" defTabSz="800100">
            <a:lnSpc>
              <a:spcPct val="90000"/>
            </a:lnSpc>
            <a:spcBef>
              <a:spcPct val="0"/>
            </a:spcBef>
            <a:spcAft>
              <a:spcPct val="15000"/>
            </a:spcAft>
            <a:buChar char="•"/>
          </a:pPr>
          <a:r>
            <a:rPr lang="en-US" sz="1800" kern="1200" dirty="0"/>
            <a:t>BH services meet clinic needs</a:t>
          </a:r>
        </a:p>
      </dsp:txBody>
      <dsp:txXfrm>
        <a:off x="2388095" y="1167913"/>
        <a:ext cx="2081807" cy="2279398"/>
      </dsp:txXfrm>
    </dsp:sp>
    <dsp:sp modelId="{D4B1859E-8C5E-4BD7-A73C-CD66D6738E02}">
      <dsp:nvSpPr>
        <dsp:cNvPr id="0" name=""/>
        <dsp:cNvSpPr/>
      </dsp:nvSpPr>
      <dsp:spPr>
        <a:xfrm>
          <a:off x="4750792" y="285935"/>
          <a:ext cx="2081807" cy="805175"/>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Integrated</a:t>
          </a:r>
        </a:p>
      </dsp:txBody>
      <dsp:txXfrm>
        <a:off x="4750792" y="285935"/>
        <a:ext cx="2081807" cy="805175"/>
      </dsp:txXfrm>
    </dsp:sp>
    <dsp:sp modelId="{433F386E-BD67-4DF1-A9A6-921691D7D213}">
      <dsp:nvSpPr>
        <dsp:cNvPr id="0" name=""/>
        <dsp:cNvSpPr/>
      </dsp:nvSpPr>
      <dsp:spPr>
        <a:xfrm>
          <a:off x="4750792" y="1164331"/>
          <a:ext cx="2081807" cy="2268829"/>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Shared </a:t>
          </a:r>
          <a:r>
            <a:rPr lang="en-US" sz="1800" kern="1200" dirty="0" err="1"/>
            <a:t>tx</a:t>
          </a:r>
          <a:r>
            <a:rPr lang="en-US" sz="1800" kern="1200" dirty="0"/>
            <a:t> plans</a:t>
          </a:r>
        </a:p>
        <a:p>
          <a:pPr marL="171450" lvl="1" indent="-171450" algn="l" defTabSz="800100">
            <a:lnSpc>
              <a:spcPct val="90000"/>
            </a:lnSpc>
            <a:spcBef>
              <a:spcPct val="0"/>
            </a:spcBef>
            <a:spcAft>
              <a:spcPct val="15000"/>
            </a:spcAft>
            <a:buChar char="•"/>
          </a:pPr>
          <a:r>
            <a:rPr lang="en-US" sz="1800" kern="1200" dirty="0"/>
            <a:t>Multidisciplinary teams</a:t>
          </a:r>
        </a:p>
        <a:p>
          <a:pPr marL="171450" lvl="1" indent="-171450" algn="l" defTabSz="800100">
            <a:lnSpc>
              <a:spcPct val="90000"/>
            </a:lnSpc>
            <a:spcBef>
              <a:spcPct val="0"/>
            </a:spcBef>
            <a:spcAft>
              <a:spcPct val="15000"/>
            </a:spcAft>
            <a:buChar char="•"/>
          </a:pPr>
          <a:r>
            <a:rPr lang="en-US" sz="1800" kern="1200" dirty="0"/>
            <a:t>Patient registry</a:t>
          </a:r>
        </a:p>
        <a:p>
          <a:pPr marL="171450" lvl="1" indent="-171450" algn="l" defTabSz="800100">
            <a:lnSpc>
              <a:spcPct val="90000"/>
            </a:lnSpc>
            <a:spcBef>
              <a:spcPct val="0"/>
            </a:spcBef>
            <a:spcAft>
              <a:spcPct val="15000"/>
            </a:spcAft>
            <a:buChar char="•"/>
          </a:pPr>
          <a:r>
            <a:rPr lang="en-US" sz="1800" kern="1200" dirty="0"/>
            <a:t>Treat to target</a:t>
          </a:r>
        </a:p>
        <a:p>
          <a:pPr marL="171450" lvl="1" indent="-171450" algn="l" defTabSz="800100">
            <a:lnSpc>
              <a:spcPct val="90000"/>
            </a:lnSpc>
            <a:spcBef>
              <a:spcPct val="0"/>
            </a:spcBef>
            <a:spcAft>
              <a:spcPct val="15000"/>
            </a:spcAft>
            <a:buChar char="•"/>
          </a:pPr>
          <a:r>
            <a:rPr lang="en-US" sz="1800" kern="1200" dirty="0"/>
            <a:t>Population treatment goals</a:t>
          </a:r>
        </a:p>
      </dsp:txBody>
      <dsp:txXfrm>
        <a:off x="4750792" y="1164331"/>
        <a:ext cx="2081807" cy="22688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A1CAF-AE96-EC46-B2E8-464445AF72B7}">
      <dsp:nvSpPr>
        <dsp:cNvPr id="0" name=""/>
        <dsp:cNvSpPr/>
      </dsp:nvSpPr>
      <dsp:spPr>
        <a:xfrm>
          <a:off x="4543105" y="4321263"/>
          <a:ext cx="561936" cy="91440"/>
        </a:xfrm>
        <a:custGeom>
          <a:avLst/>
          <a:gdLst/>
          <a:ahLst/>
          <a:cxnLst/>
          <a:rect l="0" t="0" r="0" b="0"/>
          <a:pathLst>
            <a:path>
              <a:moveTo>
                <a:pt x="0" y="45720"/>
              </a:moveTo>
              <a:lnTo>
                <a:pt x="561936"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10024" y="4352935"/>
        <a:ext cx="28096" cy="28096"/>
      </dsp:txXfrm>
    </dsp:sp>
    <dsp:sp modelId="{795371E7-4088-B145-84F8-BBCB34F4413F}">
      <dsp:nvSpPr>
        <dsp:cNvPr id="0" name=""/>
        <dsp:cNvSpPr/>
      </dsp:nvSpPr>
      <dsp:spPr>
        <a:xfrm>
          <a:off x="1171486" y="2553473"/>
          <a:ext cx="561936" cy="1813510"/>
        </a:xfrm>
        <a:custGeom>
          <a:avLst/>
          <a:gdLst/>
          <a:ahLst/>
          <a:cxnLst/>
          <a:rect l="0" t="0" r="0" b="0"/>
          <a:pathLst>
            <a:path>
              <a:moveTo>
                <a:pt x="0" y="0"/>
              </a:moveTo>
              <a:lnTo>
                <a:pt x="280968" y="0"/>
              </a:lnTo>
              <a:lnTo>
                <a:pt x="280968" y="1813510"/>
              </a:lnTo>
              <a:lnTo>
                <a:pt x="561936" y="181351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404990" y="3412763"/>
        <a:ext cx="94928" cy="94928"/>
      </dsp:txXfrm>
    </dsp:sp>
    <dsp:sp modelId="{29021094-E38A-BD4A-8FAA-7FE19FF61169}">
      <dsp:nvSpPr>
        <dsp:cNvPr id="0" name=""/>
        <dsp:cNvSpPr/>
      </dsp:nvSpPr>
      <dsp:spPr>
        <a:xfrm>
          <a:off x="4543105" y="3354356"/>
          <a:ext cx="561936" cy="91440"/>
        </a:xfrm>
        <a:custGeom>
          <a:avLst/>
          <a:gdLst/>
          <a:ahLst/>
          <a:cxnLst/>
          <a:rect l="0" t="0" r="0" b="0"/>
          <a:pathLst>
            <a:path>
              <a:moveTo>
                <a:pt x="0" y="45720"/>
              </a:moveTo>
              <a:lnTo>
                <a:pt x="561936"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10024" y="3386027"/>
        <a:ext cx="28096" cy="28096"/>
      </dsp:txXfrm>
    </dsp:sp>
    <dsp:sp modelId="{0D9BA38A-415C-2945-9F63-6E717AB13833}">
      <dsp:nvSpPr>
        <dsp:cNvPr id="0" name=""/>
        <dsp:cNvSpPr/>
      </dsp:nvSpPr>
      <dsp:spPr>
        <a:xfrm>
          <a:off x="1171486" y="2553473"/>
          <a:ext cx="561936" cy="846603"/>
        </a:xfrm>
        <a:custGeom>
          <a:avLst/>
          <a:gdLst/>
          <a:ahLst/>
          <a:cxnLst/>
          <a:rect l="0" t="0" r="0" b="0"/>
          <a:pathLst>
            <a:path>
              <a:moveTo>
                <a:pt x="0" y="0"/>
              </a:moveTo>
              <a:lnTo>
                <a:pt x="280968" y="0"/>
              </a:lnTo>
              <a:lnTo>
                <a:pt x="280968" y="846603"/>
              </a:lnTo>
              <a:lnTo>
                <a:pt x="561936" y="84660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27051" y="2951371"/>
        <a:ext cx="50806" cy="50806"/>
      </dsp:txXfrm>
    </dsp:sp>
    <dsp:sp modelId="{D2A1BC1E-BBFC-694A-A8CD-8B95E15F8B75}">
      <dsp:nvSpPr>
        <dsp:cNvPr id="0" name=""/>
        <dsp:cNvSpPr/>
      </dsp:nvSpPr>
      <dsp:spPr>
        <a:xfrm>
          <a:off x="4543105" y="2283593"/>
          <a:ext cx="561936" cy="91440"/>
        </a:xfrm>
        <a:custGeom>
          <a:avLst/>
          <a:gdLst/>
          <a:ahLst/>
          <a:cxnLst/>
          <a:rect l="0" t="0" r="0" b="0"/>
          <a:pathLst>
            <a:path>
              <a:moveTo>
                <a:pt x="0" y="45720"/>
              </a:moveTo>
              <a:lnTo>
                <a:pt x="561936"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10024" y="2315264"/>
        <a:ext cx="28096" cy="28096"/>
      </dsp:txXfrm>
    </dsp:sp>
    <dsp:sp modelId="{C02A4357-450F-664D-916F-6E8E8BA52DEF}">
      <dsp:nvSpPr>
        <dsp:cNvPr id="0" name=""/>
        <dsp:cNvSpPr/>
      </dsp:nvSpPr>
      <dsp:spPr>
        <a:xfrm>
          <a:off x="1171486" y="2329313"/>
          <a:ext cx="561936" cy="224159"/>
        </a:xfrm>
        <a:custGeom>
          <a:avLst/>
          <a:gdLst/>
          <a:ahLst/>
          <a:cxnLst/>
          <a:rect l="0" t="0" r="0" b="0"/>
          <a:pathLst>
            <a:path>
              <a:moveTo>
                <a:pt x="0" y="224159"/>
              </a:moveTo>
              <a:lnTo>
                <a:pt x="280968" y="224159"/>
              </a:lnTo>
              <a:lnTo>
                <a:pt x="280968" y="0"/>
              </a:lnTo>
              <a:lnTo>
                <a:pt x="561936"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37329" y="2426268"/>
        <a:ext cx="30249" cy="30249"/>
      </dsp:txXfrm>
    </dsp:sp>
    <dsp:sp modelId="{0B8B233A-2623-9B4E-ADCA-11DF95C29D9F}">
      <dsp:nvSpPr>
        <dsp:cNvPr id="0" name=""/>
        <dsp:cNvSpPr/>
      </dsp:nvSpPr>
      <dsp:spPr>
        <a:xfrm>
          <a:off x="4579462" y="781659"/>
          <a:ext cx="525579" cy="91440"/>
        </a:xfrm>
        <a:custGeom>
          <a:avLst/>
          <a:gdLst/>
          <a:ahLst/>
          <a:cxnLst/>
          <a:rect l="0" t="0" r="0" b="0"/>
          <a:pathLst>
            <a:path>
              <a:moveTo>
                <a:pt x="0" y="45720"/>
              </a:moveTo>
              <a:lnTo>
                <a:pt x="262789" y="45720"/>
              </a:lnTo>
              <a:lnTo>
                <a:pt x="262789" y="62158"/>
              </a:lnTo>
              <a:lnTo>
                <a:pt x="525579" y="621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29106" y="814233"/>
        <a:ext cx="26291" cy="26291"/>
      </dsp:txXfrm>
    </dsp:sp>
    <dsp:sp modelId="{BD54F04E-6A1B-784B-BDC6-BF517188618C}">
      <dsp:nvSpPr>
        <dsp:cNvPr id="0" name=""/>
        <dsp:cNvSpPr/>
      </dsp:nvSpPr>
      <dsp:spPr>
        <a:xfrm>
          <a:off x="1171486" y="827379"/>
          <a:ext cx="598293" cy="1726093"/>
        </a:xfrm>
        <a:custGeom>
          <a:avLst/>
          <a:gdLst/>
          <a:ahLst/>
          <a:cxnLst/>
          <a:rect l="0" t="0" r="0" b="0"/>
          <a:pathLst>
            <a:path>
              <a:moveTo>
                <a:pt x="0" y="1726093"/>
              </a:moveTo>
              <a:lnTo>
                <a:pt x="299146" y="1726093"/>
              </a:lnTo>
              <a:lnTo>
                <a:pt x="299146" y="0"/>
              </a:lnTo>
              <a:lnTo>
                <a:pt x="598293"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424962" y="1644755"/>
        <a:ext cx="91342" cy="91342"/>
      </dsp:txXfrm>
    </dsp:sp>
    <dsp:sp modelId="{7761D139-9A2A-B840-BE31-EEDD7C3FD5DF}">
      <dsp:nvSpPr>
        <dsp:cNvPr id="0" name=""/>
        <dsp:cNvSpPr/>
      </dsp:nvSpPr>
      <dsp:spPr>
        <a:xfrm rot="16200000">
          <a:off x="-1810283" y="2125167"/>
          <a:ext cx="5106930" cy="85661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rtl="0">
            <a:lnSpc>
              <a:spcPct val="90000"/>
            </a:lnSpc>
            <a:spcBef>
              <a:spcPct val="0"/>
            </a:spcBef>
            <a:spcAft>
              <a:spcPct val="35000"/>
            </a:spcAft>
            <a:buNone/>
          </a:pPr>
          <a:r>
            <a:rPr lang="en-US" sz="5000" b="0" i="0" kern="1200" dirty="0"/>
            <a:t>ACGME Milestones</a:t>
          </a:r>
          <a:endParaRPr lang="en-US" sz="5000" kern="1200" dirty="0"/>
        </a:p>
      </dsp:txBody>
      <dsp:txXfrm>
        <a:off x="-1810283" y="2125167"/>
        <a:ext cx="5106930" cy="856610"/>
      </dsp:txXfrm>
    </dsp:sp>
    <dsp:sp modelId="{C4FCC5D2-F745-6048-8DA2-034D164B8582}">
      <dsp:nvSpPr>
        <dsp:cNvPr id="0" name=""/>
        <dsp:cNvSpPr/>
      </dsp:nvSpPr>
      <dsp:spPr>
        <a:xfrm>
          <a:off x="1769780" y="399074"/>
          <a:ext cx="2809682" cy="85661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b="0" i="0" kern="1200" dirty="0"/>
            <a:t>Patient care (PC 1-4);           Medical knowledge (</a:t>
          </a:r>
          <a:r>
            <a:rPr lang="en-US" sz="1400" b="0" i="0" kern="1200" dirty="0"/>
            <a:t>MK1-2)</a:t>
          </a:r>
          <a:endParaRPr lang="en-US" sz="1400" kern="1200" dirty="0"/>
        </a:p>
      </dsp:txBody>
      <dsp:txXfrm>
        <a:off x="1769780" y="399074"/>
        <a:ext cx="2809682" cy="856610"/>
      </dsp:txXfrm>
    </dsp:sp>
    <dsp:sp modelId="{6C9289FB-7AEC-4F47-AD30-50E8D15DDC51}">
      <dsp:nvSpPr>
        <dsp:cNvPr id="0" name=""/>
        <dsp:cNvSpPr/>
      </dsp:nvSpPr>
      <dsp:spPr>
        <a:xfrm>
          <a:off x="5105041" y="780"/>
          <a:ext cx="2809682" cy="168607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0" i="0" kern="1200" dirty="0"/>
            <a:t>Diagnose and manage common pediatric behavior problems and pediatric ADHD, depression, anxiety and oppositional defiant disorder</a:t>
          </a:r>
          <a:endParaRPr lang="en-US" sz="1800" kern="1200" dirty="0"/>
        </a:p>
      </dsp:txBody>
      <dsp:txXfrm>
        <a:off x="5105041" y="780"/>
        <a:ext cx="2809682" cy="1686074"/>
      </dsp:txXfrm>
    </dsp:sp>
    <dsp:sp modelId="{4AC926C8-0F81-D046-AA81-CF44153EDD23}">
      <dsp:nvSpPr>
        <dsp:cNvPr id="0" name=""/>
        <dsp:cNvSpPr/>
      </dsp:nvSpPr>
      <dsp:spPr>
        <a:xfrm>
          <a:off x="1733423" y="1901007"/>
          <a:ext cx="2809682" cy="85661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b="0" i="0" kern="1200" dirty="0"/>
            <a:t>Practice based learning and improvement </a:t>
          </a:r>
          <a:r>
            <a:rPr lang="en-US" sz="1400" b="0" i="0" kern="1200" dirty="0"/>
            <a:t>(PBLI 1)</a:t>
          </a:r>
          <a:endParaRPr lang="en-US" sz="1400" kern="1200" dirty="0"/>
        </a:p>
      </dsp:txBody>
      <dsp:txXfrm>
        <a:off x="1733423" y="1901007"/>
        <a:ext cx="2809682" cy="856610"/>
      </dsp:txXfrm>
    </dsp:sp>
    <dsp:sp modelId="{8AF19687-908D-5945-A4E6-5E6B49939227}">
      <dsp:nvSpPr>
        <dsp:cNvPr id="0" name=""/>
        <dsp:cNvSpPr/>
      </dsp:nvSpPr>
      <dsp:spPr>
        <a:xfrm>
          <a:off x="5105041" y="1901007"/>
          <a:ext cx="2809682" cy="856610"/>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Access and utilize point-of-care tools (e.g., belly breathing)</a:t>
          </a:r>
        </a:p>
      </dsp:txBody>
      <dsp:txXfrm>
        <a:off x="5105041" y="1901007"/>
        <a:ext cx="2809682" cy="856610"/>
      </dsp:txXfrm>
    </dsp:sp>
    <dsp:sp modelId="{5136F20B-EED1-E647-9F86-5C2C63D72580}">
      <dsp:nvSpPr>
        <dsp:cNvPr id="0" name=""/>
        <dsp:cNvSpPr/>
      </dsp:nvSpPr>
      <dsp:spPr>
        <a:xfrm>
          <a:off x="1733423" y="2971770"/>
          <a:ext cx="2809682" cy="85661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b="0" i="0" kern="1200" dirty="0"/>
            <a:t>Interpersonal and communication skills</a:t>
          </a:r>
        </a:p>
        <a:p>
          <a:pPr marL="0" lvl="0" indent="0" algn="ctr" defTabSz="755650" rtl="0">
            <a:lnSpc>
              <a:spcPct val="90000"/>
            </a:lnSpc>
            <a:spcBef>
              <a:spcPct val="0"/>
            </a:spcBef>
            <a:spcAft>
              <a:spcPct val="35000"/>
            </a:spcAft>
            <a:buNone/>
          </a:pPr>
          <a:r>
            <a:rPr lang="en-US" sz="1400" b="0" i="0" kern="1200" dirty="0"/>
            <a:t>(C1-2)</a:t>
          </a:r>
          <a:endParaRPr lang="en-US" sz="1400" kern="1200" dirty="0"/>
        </a:p>
      </dsp:txBody>
      <dsp:txXfrm>
        <a:off x="1733423" y="2971770"/>
        <a:ext cx="2809682" cy="856610"/>
      </dsp:txXfrm>
    </dsp:sp>
    <dsp:sp modelId="{20E49F16-F138-5F40-88C7-CAB154AA52F3}">
      <dsp:nvSpPr>
        <dsp:cNvPr id="0" name=""/>
        <dsp:cNvSpPr/>
      </dsp:nvSpPr>
      <dsp:spPr>
        <a:xfrm>
          <a:off x="5105041" y="2971770"/>
          <a:ext cx="2809682" cy="856610"/>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Family-based pediatric interviewing</a:t>
          </a:r>
        </a:p>
      </dsp:txBody>
      <dsp:txXfrm>
        <a:off x="5105041" y="2971770"/>
        <a:ext cx="2809682" cy="856610"/>
      </dsp:txXfrm>
    </dsp:sp>
    <dsp:sp modelId="{EC89D528-B95B-8E46-901B-EB3D402EC24F}">
      <dsp:nvSpPr>
        <dsp:cNvPr id="0" name=""/>
        <dsp:cNvSpPr/>
      </dsp:nvSpPr>
      <dsp:spPr>
        <a:xfrm>
          <a:off x="1733423" y="4042533"/>
          <a:ext cx="2809682" cy="648899"/>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b="0" i="0" kern="1200" dirty="0"/>
            <a:t>System-based practice </a:t>
          </a:r>
          <a:r>
            <a:rPr lang="en-US" sz="1400" b="0" i="0" kern="1200" dirty="0"/>
            <a:t>(SBP 2)</a:t>
          </a:r>
          <a:endParaRPr lang="en-US" sz="1400" kern="1200" dirty="0"/>
        </a:p>
      </dsp:txBody>
      <dsp:txXfrm>
        <a:off x="1733423" y="4042533"/>
        <a:ext cx="2809682" cy="648899"/>
      </dsp:txXfrm>
    </dsp:sp>
    <dsp:sp modelId="{ED032A46-EA9D-8147-A243-F13A026E526E}">
      <dsp:nvSpPr>
        <dsp:cNvPr id="0" name=""/>
        <dsp:cNvSpPr/>
      </dsp:nvSpPr>
      <dsp:spPr>
        <a:xfrm>
          <a:off x="5105041" y="4058907"/>
          <a:ext cx="2809682" cy="61615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Link  family/patient to community resources</a:t>
          </a:r>
        </a:p>
      </dsp:txBody>
      <dsp:txXfrm>
        <a:off x="5105041" y="4058907"/>
        <a:ext cx="2809682" cy="61615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38FF6-4200-46A5-9C1E-DD176030296B}" type="datetimeFigureOut">
              <a:rPr lang="en-US" smtClean="0"/>
              <a:t>11/4/2020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A56F8-51E7-4831-BBAA-63C0CA655DC9}" type="slidenum">
              <a:rPr lang="en-US" smtClean="0"/>
              <a:t>‹#›</a:t>
            </a:fld>
            <a:endParaRPr lang="en-US"/>
          </a:p>
        </p:txBody>
      </p:sp>
    </p:spTree>
    <p:extLst>
      <p:ext uri="{BB962C8B-B14F-4D97-AF65-F5344CB8AC3E}">
        <p14:creationId xmlns:p14="http://schemas.microsoft.com/office/powerpoint/2010/main" val="3751849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we need to introduce ourselves?</a:t>
            </a:r>
          </a:p>
          <a:p>
            <a:endParaRPr lang="en-US" dirty="0"/>
          </a:p>
        </p:txBody>
      </p:sp>
      <p:sp>
        <p:nvSpPr>
          <p:cNvPr id="4" name="Slide Number Placeholder 3"/>
          <p:cNvSpPr>
            <a:spLocks noGrp="1"/>
          </p:cNvSpPr>
          <p:nvPr>
            <p:ph type="sldNum" sz="quarter" idx="10"/>
          </p:nvPr>
        </p:nvSpPr>
        <p:spPr/>
        <p:txBody>
          <a:bodyPr/>
          <a:lstStyle/>
          <a:p>
            <a:fld id="{873735B2-C77D-4D46-A52B-D463128D3264}" type="slidenum">
              <a:rPr lang="en-US" smtClean="0"/>
              <a:t>1</a:t>
            </a:fld>
            <a:endParaRPr lang="en-US"/>
          </a:p>
        </p:txBody>
      </p:sp>
    </p:spTree>
    <p:extLst>
      <p:ext uri="{BB962C8B-B14F-4D97-AF65-F5344CB8AC3E}">
        <p14:creationId xmlns:p14="http://schemas.microsoft.com/office/powerpoint/2010/main" val="2322324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These are the assessment tools that we teach.  Most of you are familiar with the typical screens but we wanted to describe a few of the tools available for younger children that you may not be routinely using.  In the western US we have access to a wonderful child psychiatry telemedicine and online resource called the Partnership Access Line.  Free access to the Vanderbilt tools, SCARED anxiety screen and the SMFQ depression screen is available through their website, </a:t>
            </a:r>
            <a:r>
              <a:rPr lang="en-US" dirty="0" err="1"/>
              <a:t>palforkids.org</a:t>
            </a:r>
            <a:r>
              <a:rPr lang="en-US" dirty="0"/>
              <a:t>.</a:t>
            </a:r>
          </a:p>
        </p:txBody>
      </p:sp>
      <p:sp>
        <p:nvSpPr>
          <p:cNvPr id="4" name="Slide Number Placeholder 3"/>
          <p:cNvSpPr>
            <a:spLocks noGrp="1"/>
          </p:cNvSpPr>
          <p:nvPr>
            <p:ph type="sldNum" sz="quarter" idx="10"/>
          </p:nvPr>
        </p:nvSpPr>
        <p:spPr/>
        <p:txBody>
          <a:bodyPr/>
          <a:lstStyle/>
          <a:p>
            <a:fld id="{873735B2-C77D-4D46-A52B-D463128D3264}" type="slidenum">
              <a:rPr lang="en-US" smtClean="0"/>
              <a:t>14</a:t>
            </a:fld>
            <a:endParaRPr lang="en-US"/>
          </a:p>
        </p:txBody>
      </p:sp>
    </p:spTree>
    <p:extLst>
      <p:ext uri="{BB962C8B-B14F-4D97-AF65-F5344CB8AC3E}">
        <p14:creationId xmlns:p14="http://schemas.microsoft.com/office/powerpoint/2010/main" val="169468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SCARED tool looks like.</a:t>
            </a:r>
          </a:p>
        </p:txBody>
      </p:sp>
      <p:sp>
        <p:nvSpPr>
          <p:cNvPr id="4" name="Slide Number Placeholder 3"/>
          <p:cNvSpPr>
            <a:spLocks noGrp="1"/>
          </p:cNvSpPr>
          <p:nvPr>
            <p:ph type="sldNum" sz="quarter" idx="5"/>
          </p:nvPr>
        </p:nvSpPr>
        <p:spPr/>
        <p:txBody>
          <a:bodyPr/>
          <a:lstStyle/>
          <a:p>
            <a:fld id="{CF6A56F8-51E7-4831-BBAA-63C0CA655DC9}" type="slidenum">
              <a:rPr lang="en-US" smtClean="0"/>
              <a:t>15</a:t>
            </a:fld>
            <a:endParaRPr lang="en-US"/>
          </a:p>
        </p:txBody>
      </p:sp>
    </p:spTree>
    <p:extLst>
      <p:ext uri="{BB962C8B-B14F-4D97-AF65-F5344CB8AC3E}">
        <p14:creationId xmlns:p14="http://schemas.microsoft.com/office/powerpoint/2010/main" val="3371379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for depression in younger children, validated from age 6 yr.</a:t>
            </a:r>
          </a:p>
          <a:p>
            <a:r>
              <a:rPr lang="en-US" dirty="0"/>
              <a:t>Parent and self report.  Score 0,1,2 – add total </a:t>
            </a:r>
          </a:p>
          <a:p>
            <a:r>
              <a:rPr lang="en-US" dirty="0"/>
              <a:t>Sensitivity 60% and specificity of 85% for major depression at cut off 8.  </a:t>
            </a:r>
          </a:p>
        </p:txBody>
      </p:sp>
      <p:sp>
        <p:nvSpPr>
          <p:cNvPr id="4" name="Slide Number Placeholder 3"/>
          <p:cNvSpPr>
            <a:spLocks noGrp="1"/>
          </p:cNvSpPr>
          <p:nvPr>
            <p:ph type="sldNum" sz="quarter" idx="5"/>
          </p:nvPr>
        </p:nvSpPr>
        <p:spPr/>
        <p:txBody>
          <a:bodyPr/>
          <a:lstStyle/>
          <a:p>
            <a:fld id="{CF6A56F8-51E7-4831-BBAA-63C0CA655DC9}" type="slidenum">
              <a:rPr lang="en-US" smtClean="0"/>
              <a:t>16</a:t>
            </a:fld>
            <a:endParaRPr lang="en-US"/>
          </a:p>
        </p:txBody>
      </p:sp>
    </p:spTree>
    <p:extLst>
      <p:ext uri="{BB962C8B-B14F-4D97-AF65-F5344CB8AC3E}">
        <p14:creationId xmlns:p14="http://schemas.microsoft.com/office/powerpoint/2010/main" val="2449494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A56F8-51E7-4831-BBAA-63C0CA655DC9}" type="slidenum">
              <a:rPr lang="en-US" smtClean="0"/>
              <a:t>17</a:t>
            </a:fld>
            <a:endParaRPr lang="en-US"/>
          </a:p>
        </p:txBody>
      </p:sp>
    </p:spTree>
    <p:extLst>
      <p:ext uri="{BB962C8B-B14F-4D97-AF65-F5344CB8AC3E}">
        <p14:creationId xmlns:p14="http://schemas.microsoft.com/office/powerpoint/2010/main" val="2676310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6A56F8-51E7-4831-BBAA-63C0CA655DC9}" type="slidenum">
              <a:rPr lang="en-US" smtClean="0"/>
              <a:t>18</a:t>
            </a:fld>
            <a:endParaRPr lang="en-US"/>
          </a:p>
        </p:txBody>
      </p:sp>
    </p:spTree>
    <p:extLst>
      <p:ext uri="{BB962C8B-B14F-4D97-AF65-F5344CB8AC3E}">
        <p14:creationId xmlns:p14="http://schemas.microsoft.com/office/powerpoint/2010/main" val="2915440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Rick</a:t>
            </a:r>
          </a:p>
          <a:p>
            <a:endParaRPr lang="en-US" dirty="0">
              <a:effectLst/>
            </a:endParaRPr>
          </a:p>
          <a:p>
            <a:r>
              <a:rPr lang="en-US" dirty="0">
                <a:effectLst/>
              </a:rPr>
              <a:t>Cohen Effect size </a:t>
            </a:r>
            <a:r>
              <a:rPr lang="en-US" i="1" dirty="0">
                <a:effectLst/>
              </a:rPr>
              <a:t>r </a:t>
            </a:r>
          </a:p>
          <a:p>
            <a:r>
              <a:rPr lang="en-US" dirty="0">
                <a:effectLst/>
              </a:rPr>
              <a:t>Small0.10</a:t>
            </a:r>
          </a:p>
          <a:p>
            <a:r>
              <a:rPr lang="en-US" dirty="0">
                <a:effectLst/>
              </a:rPr>
              <a:t>Medium0.30</a:t>
            </a:r>
          </a:p>
          <a:p>
            <a:r>
              <a:rPr lang="en-US" dirty="0">
                <a:effectLst/>
              </a:rPr>
              <a:t>Large0.50</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58B1A-F648-49AA-B3C9-8B3EFEE0E119}" type="slidenum">
              <a:rPr kumimoji="0" lang="en-US" sz="1200" b="0" i="0" u="none" strike="noStrike" kern="1200" cap="none" spc="0" normalizeH="0" baseline="0" noProof="0" smtClean="0">
                <a:ln>
                  <a:noFill/>
                </a:ln>
                <a:solidFill>
                  <a:srgbClr val="595959"/>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595959"/>
              </a:solidFill>
              <a:effectLst/>
              <a:uLnTx/>
              <a:uFillTx/>
              <a:latin typeface="Euphemia"/>
              <a:ea typeface="+mn-ea"/>
              <a:cs typeface="+mn-cs"/>
            </a:endParaRPr>
          </a:p>
        </p:txBody>
      </p:sp>
    </p:spTree>
    <p:extLst>
      <p:ext uri="{BB962C8B-B14F-4D97-AF65-F5344CB8AC3E}">
        <p14:creationId xmlns:p14="http://schemas.microsoft.com/office/powerpoint/2010/main" val="1787553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a:t>
            </a:r>
          </a:p>
          <a:p>
            <a:r>
              <a:rPr lang="en-US" dirty="0"/>
              <a:t>Jason had irritable depression</a:t>
            </a:r>
          </a:p>
          <a:p>
            <a:r>
              <a:rPr lang="en-US" dirty="0"/>
              <a:t>Significant</a:t>
            </a:r>
            <a:r>
              <a:rPr lang="en-US" baseline="0" dirty="0"/>
              <a:t> inactivity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E2820-AFE1-45FA-949E-17BDB534E1DC}" type="slidenum">
              <a:rPr kumimoji="0" lang="en-US" sz="1200" b="0" i="0" u="none" strike="noStrike" kern="1200" cap="none" spc="0" normalizeH="0" baseline="0" noProof="0" smtClean="0">
                <a:ln>
                  <a:noFill/>
                </a:ln>
                <a:solidFill>
                  <a:srgbClr val="595959"/>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595959"/>
              </a:solidFill>
              <a:effectLst/>
              <a:uLnTx/>
              <a:uFillTx/>
              <a:latin typeface="Euphemia"/>
              <a:ea typeface="+mn-ea"/>
              <a:cs typeface="+mn-cs"/>
            </a:endParaRPr>
          </a:p>
        </p:txBody>
      </p:sp>
    </p:spTree>
    <p:extLst>
      <p:ext uri="{BB962C8B-B14F-4D97-AF65-F5344CB8AC3E}">
        <p14:creationId xmlns:p14="http://schemas.microsoft.com/office/powerpoint/2010/main" val="881902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a:t>
            </a:r>
          </a:p>
        </p:txBody>
      </p:sp>
      <p:sp>
        <p:nvSpPr>
          <p:cNvPr id="4" name="Slide Number Placeholder 3"/>
          <p:cNvSpPr>
            <a:spLocks noGrp="1"/>
          </p:cNvSpPr>
          <p:nvPr>
            <p:ph type="sldNum" sz="quarter" idx="10"/>
          </p:nvPr>
        </p:nvSpPr>
        <p:spPr/>
        <p:txBody>
          <a:bodyPr/>
          <a:lstStyle/>
          <a:p>
            <a:fld id="{873735B2-C77D-4D46-A52B-D463128D3264}" type="slidenum">
              <a:rPr lang="en-US" smtClean="0"/>
              <a:t>22</a:t>
            </a:fld>
            <a:endParaRPr lang="en-US"/>
          </a:p>
        </p:txBody>
      </p:sp>
    </p:spTree>
    <p:extLst>
      <p:ext uri="{BB962C8B-B14F-4D97-AF65-F5344CB8AC3E}">
        <p14:creationId xmlns:p14="http://schemas.microsoft.com/office/powerpoint/2010/main" val="2819089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Rick</a:t>
            </a:r>
          </a:p>
          <a:p>
            <a:endParaRPr lang="en-US" dirty="0"/>
          </a:p>
        </p:txBody>
      </p:sp>
      <p:sp>
        <p:nvSpPr>
          <p:cNvPr id="4" name="Slide Number Placeholder 3"/>
          <p:cNvSpPr>
            <a:spLocks noGrp="1"/>
          </p:cNvSpPr>
          <p:nvPr>
            <p:ph type="sldNum" sz="quarter" idx="10"/>
          </p:nvPr>
        </p:nvSpPr>
        <p:spPr/>
        <p:txBody>
          <a:bodyPr/>
          <a:lstStyle/>
          <a:p>
            <a:fld id="{873735B2-C77D-4D46-A52B-D463128D3264}" type="slidenum">
              <a:rPr lang="en-US" smtClean="0"/>
              <a:t>23</a:t>
            </a:fld>
            <a:endParaRPr lang="en-US"/>
          </a:p>
        </p:txBody>
      </p:sp>
    </p:spTree>
    <p:extLst>
      <p:ext uri="{BB962C8B-B14F-4D97-AF65-F5344CB8AC3E}">
        <p14:creationId xmlns:p14="http://schemas.microsoft.com/office/powerpoint/2010/main" val="145492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Rick</a:t>
            </a:r>
          </a:p>
          <a:p>
            <a:endParaRPr lang="en-US" dirty="0"/>
          </a:p>
        </p:txBody>
      </p:sp>
      <p:sp>
        <p:nvSpPr>
          <p:cNvPr id="4" name="Slide Number Placeholder 3"/>
          <p:cNvSpPr>
            <a:spLocks noGrp="1"/>
          </p:cNvSpPr>
          <p:nvPr>
            <p:ph type="sldNum" sz="quarter" idx="10"/>
          </p:nvPr>
        </p:nvSpPr>
        <p:spPr/>
        <p:txBody>
          <a:bodyPr/>
          <a:lstStyle/>
          <a:p>
            <a:fld id="{873735B2-C77D-4D46-A52B-D463128D3264}" type="slidenum">
              <a:rPr lang="en-US" smtClean="0"/>
              <a:t>24</a:t>
            </a:fld>
            <a:endParaRPr lang="en-US"/>
          </a:p>
        </p:txBody>
      </p:sp>
    </p:spTree>
    <p:extLst>
      <p:ext uri="{BB962C8B-B14F-4D97-AF65-F5344CB8AC3E}">
        <p14:creationId xmlns:p14="http://schemas.microsoft.com/office/powerpoint/2010/main" val="218360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behavior scientists working in family medicine, you are all well aware of …</a:t>
            </a:r>
          </a:p>
        </p:txBody>
      </p:sp>
      <p:sp>
        <p:nvSpPr>
          <p:cNvPr id="4" name="Slide Number Placeholder 3"/>
          <p:cNvSpPr>
            <a:spLocks noGrp="1"/>
          </p:cNvSpPr>
          <p:nvPr>
            <p:ph type="sldNum" sz="quarter" idx="10"/>
          </p:nvPr>
        </p:nvSpPr>
        <p:spPr/>
        <p:txBody>
          <a:bodyPr/>
          <a:lstStyle/>
          <a:p>
            <a:fld id="{873735B2-C77D-4D46-A52B-D463128D3264}" type="slidenum">
              <a:rPr lang="en-US" smtClean="0"/>
              <a:t>3</a:t>
            </a:fld>
            <a:endParaRPr lang="en-US"/>
          </a:p>
        </p:txBody>
      </p:sp>
    </p:spTree>
    <p:extLst>
      <p:ext uri="{BB962C8B-B14F-4D97-AF65-F5344CB8AC3E}">
        <p14:creationId xmlns:p14="http://schemas.microsoft.com/office/powerpoint/2010/main" val="350082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Rick</a:t>
            </a:r>
          </a:p>
          <a:p>
            <a:endParaRPr lang="en-US" dirty="0"/>
          </a:p>
        </p:txBody>
      </p:sp>
      <p:sp>
        <p:nvSpPr>
          <p:cNvPr id="4" name="Slide Number Placeholder 3"/>
          <p:cNvSpPr>
            <a:spLocks noGrp="1"/>
          </p:cNvSpPr>
          <p:nvPr>
            <p:ph type="sldNum" sz="quarter" idx="10"/>
          </p:nvPr>
        </p:nvSpPr>
        <p:spPr/>
        <p:txBody>
          <a:bodyPr/>
          <a:lstStyle/>
          <a:p>
            <a:fld id="{873735B2-C77D-4D46-A52B-D463128D3264}" type="slidenum">
              <a:rPr lang="en-US" smtClean="0"/>
              <a:t>25</a:t>
            </a:fld>
            <a:endParaRPr lang="en-US"/>
          </a:p>
        </p:txBody>
      </p:sp>
    </p:spTree>
    <p:extLst>
      <p:ext uri="{BB962C8B-B14F-4D97-AF65-F5344CB8AC3E}">
        <p14:creationId xmlns:p14="http://schemas.microsoft.com/office/powerpoint/2010/main" val="2820588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Rick</a:t>
            </a:r>
          </a:p>
          <a:p>
            <a:endParaRPr lang="en-US" dirty="0"/>
          </a:p>
        </p:txBody>
      </p:sp>
      <p:sp>
        <p:nvSpPr>
          <p:cNvPr id="4" name="Slide Number Placeholder 3"/>
          <p:cNvSpPr>
            <a:spLocks noGrp="1"/>
          </p:cNvSpPr>
          <p:nvPr>
            <p:ph type="sldNum" sz="quarter" idx="10"/>
          </p:nvPr>
        </p:nvSpPr>
        <p:spPr/>
        <p:txBody>
          <a:bodyPr/>
          <a:lstStyle/>
          <a:p>
            <a:fld id="{873735B2-C77D-4D46-A52B-D463128D3264}" type="slidenum">
              <a:rPr lang="en-US" smtClean="0"/>
              <a:t>26</a:t>
            </a:fld>
            <a:endParaRPr lang="en-US"/>
          </a:p>
        </p:txBody>
      </p:sp>
    </p:spTree>
    <p:extLst>
      <p:ext uri="{BB962C8B-B14F-4D97-AF65-F5344CB8AC3E}">
        <p14:creationId xmlns:p14="http://schemas.microsoft.com/office/powerpoint/2010/main" val="4224452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Rick</a:t>
            </a:r>
          </a:p>
          <a:p>
            <a:endParaRPr lang="en-US" dirty="0"/>
          </a:p>
        </p:txBody>
      </p:sp>
      <p:sp>
        <p:nvSpPr>
          <p:cNvPr id="4" name="Slide Number Placeholder 3"/>
          <p:cNvSpPr>
            <a:spLocks noGrp="1"/>
          </p:cNvSpPr>
          <p:nvPr>
            <p:ph type="sldNum" sz="quarter" idx="10"/>
          </p:nvPr>
        </p:nvSpPr>
        <p:spPr/>
        <p:txBody>
          <a:bodyPr/>
          <a:lstStyle/>
          <a:p>
            <a:fld id="{873735B2-C77D-4D46-A52B-D463128D3264}" type="slidenum">
              <a:rPr lang="en-US" smtClean="0"/>
              <a:t>27</a:t>
            </a:fld>
            <a:endParaRPr lang="en-US"/>
          </a:p>
        </p:txBody>
      </p:sp>
    </p:spTree>
    <p:extLst>
      <p:ext uri="{BB962C8B-B14F-4D97-AF65-F5344CB8AC3E}">
        <p14:creationId xmlns:p14="http://schemas.microsoft.com/office/powerpoint/2010/main" val="1979914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3735B2-C77D-4D46-A52B-D463128D3264}" type="slidenum">
              <a:rPr lang="en-US" smtClean="0"/>
              <a:t>28</a:t>
            </a:fld>
            <a:endParaRPr lang="en-US"/>
          </a:p>
        </p:txBody>
      </p:sp>
    </p:spTree>
    <p:extLst>
      <p:ext uri="{BB962C8B-B14F-4D97-AF65-F5344CB8AC3E}">
        <p14:creationId xmlns:p14="http://schemas.microsoft.com/office/powerpoint/2010/main" val="1666473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Rupi</a:t>
            </a:r>
            <a:endParaRPr lang="en-US" dirty="0"/>
          </a:p>
        </p:txBody>
      </p:sp>
      <p:sp>
        <p:nvSpPr>
          <p:cNvPr id="4" name="Slide Number Placeholder 3"/>
          <p:cNvSpPr>
            <a:spLocks noGrp="1"/>
          </p:cNvSpPr>
          <p:nvPr>
            <p:ph type="sldNum" sz="quarter" idx="10"/>
          </p:nvPr>
        </p:nvSpPr>
        <p:spPr/>
        <p:txBody>
          <a:bodyPr/>
          <a:lstStyle/>
          <a:p>
            <a:fld id="{873735B2-C77D-4D46-A52B-D463128D3264}" type="slidenum">
              <a:rPr lang="en-US" smtClean="0"/>
              <a:t>29</a:t>
            </a:fld>
            <a:endParaRPr lang="en-US"/>
          </a:p>
        </p:txBody>
      </p:sp>
    </p:spTree>
    <p:extLst>
      <p:ext uri="{BB962C8B-B14F-4D97-AF65-F5344CB8AC3E}">
        <p14:creationId xmlns:p14="http://schemas.microsoft.com/office/powerpoint/2010/main" val="2931431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Kelvie</a:t>
            </a:r>
            <a:endParaRPr lang="en-US" dirty="0"/>
          </a:p>
        </p:txBody>
      </p:sp>
      <p:sp>
        <p:nvSpPr>
          <p:cNvPr id="4" name="Slide Number Placeholder 3"/>
          <p:cNvSpPr>
            <a:spLocks noGrp="1"/>
          </p:cNvSpPr>
          <p:nvPr>
            <p:ph type="sldNum" sz="quarter" idx="10"/>
          </p:nvPr>
        </p:nvSpPr>
        <p:spPr/>
        <p:txBody>
          <a:bodyPr/>
          <a:lstStyle/>
          <a:p>
            <a:fld id="{873735B2-C77D-4D46-A52B-D463128D3264}" type="slidenum">
              <a:rPr lang="en-US" smtClean="0"/>
              <a:t>30</a:t>
            </a:fld>
            <a:endParaRPr lang="en-US"/>
          </a:p>
        </p:txBody>
      </p:sp>
    </p:spTree>
    <p:extLst>
      <p:ext uri="{BB962C8B-B14F-4D97-AF65-F5344CB8AC3E}">
        <p14:creationId xmlns:p14="http://schemas.microsoft.com/office/powerpoint/2010/main" val="2782890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Increased access to  peds behavioral and MH services both by providing direct care in clinic and improving skill of primary care workforce.  Teaching Screening and intervention tools is our core strategy, can also be used by PCP independently.</a:t>
            </a:r>
          </a:p>
        </p:txBody>
      </p:sp>
      <p:sp>
        <p:nvSpPr>
          <p:cNvPr id="4" name="Slide Number Placeholder 3"/>
          <p:cNvSpPr>
            <a:spLocks noGrp="1"/>
          </p:cNvSpPr>
          <p:nvPr>
            <p:ph type="sldNum" sz="quarter" idx="5"/>
          </p:nvPr>
        </p:nvSpPr>
        <p:spPr/>
        <p:txBody>
          <a:bodyPr/>
          <a:lstStyle/>
          <a:p>
            <a:fld id="{CF6A56F8-51E7-4831-BBAA-63C0CA655DC9}" type="slidenum">
              <a:rPr lang="en-US" smtClean="0"/>
              <a:t>31</a:t>
            </a:fld>
            <a:endParaRPr lang="en-US"/>
          </a:p>
        </p:txBody>
      </p:sp>
    </p:spTree>
    <p:extLst>
      <p:ext uri="{BB962C8B-B14F-4D97-AF65-F5344CB8AC3E}">
        <p14:creationId xmlns:p14="http://schemas.microsoft.com/office/powerpoint/2010/main" val="2081226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Kelvie</a:t>
            </a:r>
            <a:endParaRPr lang="en-US" dirty="0"/>
          </a:p>
        </p:txBody>
      </p:sp>
      <p:sp>
        <p:nvSpPr>
          <p:cNvPr id="4" name="Slide Number Placeholder 3"/>
          <p:cNvSpPr>
            <a:spLocks noGrp="1"/>
          </p:cNvSpPr>
          <p:nvPr>
            <p:ph type="sldNum" sz="quarter" idx="10"/>
          </p:nvPr>
        </p:nvSpPr>
        <p:spPr/>
        <p:txBody>
          <a:bodyPr/>
          <a:lstStyle/>
          <a:p>
            <a:fld id="{873735B2-C77D-4D46-A52B-D463128D3264}" type="slidenum">
              <a:rPr lang="en-US" smtClean="0"/>
              <a:t>34</a:t>
            </a:fld>
            <a:endParaRPr lang="en-US"/>
          </a:p>
        </p:txBody>
      </p:sp>
    </p:spTree>
    <p:extLst>
      <p:ext uri="{BB962C8B-B14F-4D97-AF65-F5344CB8AC3E}">
        <p14:creationId xmlns:p14="http://schemas.microsoft.com/office/powerpoint/2010/main" val="143680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735B2-C77D-4D46-A52B-D463128D3264}" type="slidenum">
              <a:rPr lang="en-US" smtClean="0"/>
              <a:t>4</a:t>
            </a:fld>
            <a:endParaRPr lang="en-US"/>
          </a:p>
        </p:txBody>
      </p:sp>
    </p:spTree>
    <p:extLst>
      <p:ext uri="{BB962C8B-B14F-4D97-AF65-F5344CB8AC3E}">
        <p14:creationId xmlns:p14="http://schemas.microsoft.com/office/powerpoint/2010/main" val="82735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a:t>
            </a:r>
          </a:p>
          <a:p>
            <a:r>
              <a:rPr lang="en-US" dirty="0"/>
              <a:t>2015 Survey of WA practicing FM docs:</a:t>
            </a:r>
          </a:p>
          <a:p>
            <a:pPr lvl="1"/>
            <a:r>
              <a:rPr lang="en-US" dirty="0"/>
              <a:t>Need more well child skills and communication pediatrics in training in residency</a:t>
            </a:r>
          </a:p>
          <a:p>
            <a:r>
              <a:rPr lang="en-US" dirty="0"/>
              <a:t>	</a:t>
            </a:r>
          </a:p>
          <a:p>
            <a:endParaRPr lang="en-US" dirty="0"/>
          </a:p>
          <a:p>
            <a:r>
              <a:rPr lang="en-US" dirty="0" err="1"/>
              <a:t>MacMillian</a:t>
            </a:r>
            <a:r>
              <a:rPr lang="en-US" dirty="0"/>
              <a:t> 2017: Lack of mental</a:t>
            </a:r>
            <a:r>
              <a:rPr lang="en-US" baseline="0" dirty="0"/>
              <a:t> health training with </a:t>
            </a:r>
            <a:r>
              <a:rPr lang="en-US" baseline="0" dirty="0" err="1"/>
              <a:t>peds</a:t>
            </a:r>
            <a:r>
              <a:rPr lang="en-US" baseline="0" dirty="0"/>
              <a:t> residents and recommends integrated and longitudinal training with BH and </a:t>
            </a:r>
            <a:r>
              <a:rPr lang="en-US" baseline="0" dirty="0" err="1"/>
              <a:t>peds</a:t>
            </a:r>
            <a:r>
              <a:rPr lang="en-US" baseline="0" dirty="0"/>
              <a:t> providers and </a:t>
            </a:r>
            <a:endParaRPr lang="en-US" dirty="0"/>
          </a:p>
        </p:txBody>
      </p:sp>
      <p:sp>
        <p:nvSpPr>
          <p:cNvPr id="4" name="Slide Number Placeholder 3"/>
          <p:cNvSpPr>
            <a:spLocks noGrp="1"/>
          </p:cNvSpPr>
          <p:nvPr>
            <p:ph type="sldNum" sz="quarter" idx="10"/>
          </p:nvPr>
        </p:nvSpPr>
        <p:spPr/>
        <p:txBody>
          <a:bodyPr/>
          <a:lstStyle/>
          <a:p>
            <a:fld id="{873735B2-C77D-4D46-A52B-D463128D3264}" type="slidenum">
              <a:rPr lang="en-US" smtClean="0"/>
              <a:t>5</a:t>
            </a:fld>
            <a:endParaRPr lang="en-US"/>
          </a:p>
        </p:txBody>
      </p:sp>
    </p:spTree>
    <p:extLst>
      <p:ext uri="{BB962C8B-B14F-4D97-AF65-F5344CB8AC3E}">
        <p14:creationId xmlns:p14="http://schemas.microsoft.com/office/powerpoint/2010/main" val="206201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Kelvie</a:t>
            </a:r>
            <a:endParaRPr lang="en-US" dirty="0"/>
          </a:p>
        </p:txBody>
      </p:sp>
      <p:sp>
        <p:nvSpPr>
          <p:cNvPr id="4" name="Slide Number Placeholder 3"/>
          <p:cNvSpPr>
            <a:spLocks noGrp="1"/>
          </p:cNvSpPr>
          <p:nvPr>
            <p:ph type="sldNum" sz="quarter" idx="10"/>
          </p:nvPr>
        </p:nvSpPr>
        <p:spPr/>
        <p:txBody>
          <a:bodyPr/>
          <a:lstStyle/>
          <a:p>
            <a:fld id="{873735B2-C77D-4D46-A52B-D463128D3264}" type="slidenum">
              <a:rPr lang="en-US" smtClean="0"/>
              <a:t>6</a:t>
            </a:fld>
            <a:endParaRPr lang="en-US"/>
          </a:p>
        </p:txBody>
      </p:sp>
    </p:spTree>
    <p:extLst>
      <p:ext uri="{BB962C8B-B14F-4D97-AF65-F5344CB8AC3E}">
        <p14:creationId xmlns:p14="http://schemas.microsoft.com/office/powerpoint/2010/main" val="70456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of our integrated curriculum is PCC – peds faculty panel </a:t>
            </a:r>
            <a:r>
              <a:rPr lang="en-US" dirty="0" err="1"/>
              <a:t>pt</a:t>
            </a:r>
            <a:r>
              <a:rPr lang="en-US" dirty="0"/>
              <a:t>, and referrals.  Seen jointly with resident, bs fac and peds</a:t>
            </a:r>
          </a:p>
        </p:txBody>
      </p:sp>
      <p:sp>
        <p:nvSpPr>
          <p:cNvPr id="4" name="Slide Number Placeholder 3"/>
          <p:cNvSpPr>
            <a:spLocks noGrp="1"/>
          </p:cNvSpPr>
          <p:nvPr>
            <p:ph type="sldNum" sz="quarter" idx="10"/>
          </p:nvPr>
        </p:nvSpPr>
        <p:spPr/>
        <p:txBody>
          <a:bodyPr/>
          <a:lstStyle/>
          <a:p>
            <a:fld id="{873735B2-C77D-4D46-A52B-D463128D3264}" type="slidenum">
              <a:rPr lang="en-US" smtClean="0"/>
              <a:t>8</a:t>
            </a:fld>
            <a:endParaRPr lang="en-US"/>
          </a:p>
        </p:txBody>
      </p:sp>
    </p:spTree>
    <p:extLst>
      <p:ext uri="{BB962C8B-B14F-4D97-AF65-F5344CB8AC3E}">
        <p14:creationId xmlns:p14="http://schemas.microsoft.com/office/powerpoint/2010/main" val="305473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a:t>
            </a:r>
          </a:p>
        </p:txBody>
      </p:sp>
      <p:sp>
        <p:nvSpPr>
          <p:cNvPr id="4" name="Slide Number Placeholder 3"/>
          <p:cNvSpPr>
            <a:spLocks noGrp="1"/>
          </p:cNvSpPr>
          <p:nvPr>
            <p:ph type="sldNum" sz="quarter" idx="10"/>
          </p:nvPr>
        </p:nvSpPr>
        <p:spPr/>
        <p:txBody>
          <a:bodyPr/>
          <a:lstStyle/>
          <a:p>
            <a:fld id="{873735B2-C77D-4D46-A52B-D463128D3264}" type="slidenum">
              <a:rPr lang="en-US" smtClean="0"/>
              <a:t>9</a:t>
            </a:fld>
            <a:endParaRPr lang="en-US"/>
          </a:p>
        </p:txBody>
      </p:sp>
    </p:spTree>
    <p:extLst>
      <p:ext uri="{BB962C8B-B14F-4D97-AF65-F5344CB8AC3E}">
        <p14:creationId xmlns:p14="http://schemas.microsoft.com/office/powerpoint/2010/main" val="118825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 boxes show the </a:t>
            </a:r>
            <a:r>
              <a:rPr lang="en-US" dirty="0" err="1"/>
              <a:t>acgme</a:t>
            </a:r>
            <a:r>
              <a:rPr lang="en-US" dirty="0"/>
              <a:t> milestones residents are meeting over the course of their rotations as they gain the skills listed in the   purple boxes.   Of course there are many different ways these skills can be taught, but in our experience the integrated model provides a particularly rich learning opportunity</a:t>
            </a:r>
          </a:p>
          <a:p>
            <a:endParaRPr lang="en-US" dirty="0"/>
          </a:p>
        </p:txBody>
      </p:sp>
      <p:sp>
        <p:nvSpPr>
          <p:cNvPr id="4" name="Slide Number Placeholder 3"/>
          <p:cNvSpPr>
            <a:spLocks noGrp="1"/>
          </p:cNvSpPr>
          <p:nvPr>
            <p:ph type="sldNum" sz="quarter" idx="10"/>
          </p:nvPr>
        </p:nvSpPr>
        <p:spPr/>
        <p:txBody>
          <a:bodyPr/>
          <a:lstStyle/>
          <a:p>
            <a:fld id="{873735B2-C77D-4D46-A52B-D463128D3264}" type="slidenum">
              <a:rPr lang="en-US" smtClean="0"/>
              <a:t>11</a:t>
            </a:fld>
            <a:endParaRPr lang="en-US"/>
          </a:p>
        </p:txBody>
      </p:sp>
    </p:spTree>
    <p:extLst>
      <p:ext uri="{BB962C8B-B14F-4D97-AF65-F5344CB8AC3E}">
        <p14:creationId xmlns:p14="http://schemas.microsoft.com/office/powerpoint/2010/main" val="3650507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I;m</a:t>
            </a:r>
            <a:r>
              <a:rPr lang="en-US" dirty="0"/>
              <a:t> sure you are all familiar with this pyramid depicting the precursors and outcomes of adverse </a:t>
            </a:r>
            <a:r>
              <a:rPr lang="en-US" dirty="0" err="1"/>
              <a:t>childnood</a:t>
            </a:r>
            <a:r>
              <a:rPr lang="en-US" dirty="0"/>
              <a:t> experiences. One of the first considerations when evaluating a behavior concern is assessing for history of trauma.   Residents are also taught to differentiate behaviors that may be extremes of normal from more significant behavior disorders. We talk about the importance of considering the behavior within the context of the child’s developmental stage and assessing for any delays.  Also important is to understand how the child’s temperament is contributing to the behavior, and how his </a:t>
            </a:r>
            <a:r>
              <a:rPr lang="en-US" dirty="0" err="1"/>
              <a:t>temperamemt</a:t>
            </a:r>
            <a:r>
              <a:rPr lang="en-US" dirty="0"/>
              <a:t> may or may not fit with the parent’s.  Finally, we need to assess the child’s environment at home and school since the behavior may be a normal response to a problem in his environment.  Residents are taught to use a number of primary care oriented screening tools that can aid in the assessment.</a:t>
            </a:r>
          </a:p>
        </p:txBody>
      </p:sp>
      <p:sp>
        <p:nvSpPr>
          <p:cNvPr id="4" name="Slide Number Placeholder 3"/>
          <p:cNvSpPr>
            <a:spLocks noGrp="1"/>
          </p:cNvSpPr>
          <p:nvPr>
            <p:ph type="sldNum" sz="quarter" idx="10"/>
          </p:nvPr>
        </p:nvSpPr>
        <p:spPr/>
        <p:txBody>
          <a:bodyPr/>
          <a:lstStyle/>
          <a:p>
            <a:fld id="{873735B2-C77D-4D46-A52B-D463128D3264}" type="slidenum">
              <a:rPr lang="en-US" smtClean="0"/>
              <a:t>12</a:t>
            </a:fld>
            <a:endParaRPr lang="en-US"/>
          </a:p>
        </p:txBody>
      </p:sp>
    </p:spTree>
    <p:extLst>
      <p:ext uri="{BB962C8B-B14F-4D97-AF65-F5344CB8AC3E}">
        <p14:creationId xmlns:p14="http://schemas.microsoft.com/office/powerpoint/2010/main" val="1738806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6868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057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1068404"/>
            <a:ext cx="8229600" cy="845388"/>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088683"/>
            <a:ext cx="8229600" cy="41278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775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Right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444EF1-F302-D147-B06A-519B00527A2A}"/>
              </a:ext>
            </a:extLst>
          </p:cNvPr>
          <p:cNvSpPr>
            <a:spLocks noGrp="1"/>
          </p:cNvSpPr>
          <p:nvPr>
            <p:ph type="pic" sz="quarter" idx="10" hasCustomPrompt="1"/>
          </p:nvPr>
        </p:nvSpPr>
        <p:spPr>
          <a:xfrm>
            <a:off x="4773612" y="1078029"/>
            <a:ext cx="3913188" cy="5005271"/>
          </a:xfrm>
        </p:spPr>
        <p:txBody>
          <a:bodyPr/>
          <a:lstStyle/>
          <a:p>
            <a:r>
              <a:rPr lang="en-US" dirty="0"/>
              <a:t>Click icon to add photo</a:t>
            </a:r>
          </a:p>
        </p:txBody>
      </p:sp>
      <p:sp>
        <p:nvSpPr>
          <p:cNvPr id="9" name="Text Placeholder 5">
            <a:extLst>
              <a:ext uri="{FF2B5EF4-FFF2-40B4-BE49-F238E27FC236}">
                <a16:creationId xmlns:a16="http://schemas.microsoft.com/office/drawing/2014/main" id="{08603B33-C2A0-794C-9A54-72D5E506D80B}"/>
              </a:ext>
            </a:extLst>
          </p:cNvPr>
          <p:cNvSpPr>
            <a:spLocks noGrp="1"/>
          </p:cNvSpPr>
          <p:nvPr>
            <p:ph type="body" sz="quarter" idx="12"/>
          </p:nvPr>
        </p:nvSpPr>
        <p:spPr>
          <a:xfrm>
            <a:off x="457200" y="2685448"/>
            <a:ext cx="4114800" cy="3397851"/>
          </a:xfrm>
        </p:spPr>
        <p:txBody>
          <a:bodyPr>
            <a:normAutofit/>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Title 1">
            <a:extLst>
              <a:ext uri="{FF2B5EF4-FFF2-40B4-BE49-F238E27FC236}">
                <a16:creationId xmlns:a16="http://schemas.microsoft.com/office/drawing/2014/main" id="{07BF78AD-A83B-F943-9798-1A8055EEB913}"/>
              </a:ext>
            </a:extLst>
          </p:cNvPr>
          <p:cNvSpPr>
            <a:spLocks noGrp="1"/>
          </p:cNvSpPr>
          <p:nvPr>
            <p:ph type="title" hasCustomPrompt="1"/>
          </p:nvPr>
        </p:nvSpPr>
        <p:spPr>
          <a:xfrm>
            <a:off x="457200" y="1078029"/>
            <a:ext cx="4114800" cy="1414914"/>
          </a:xfrm>
          <a:ln>
            <a:noFill/>
          </a:ln>
        </p:spPr>
        <p:txBody>
          <a:bodyPr anchor="b" anchorCtr="0"/>
          <a:lstStyle>
            <a:lvl1pPr algn="l">
              <a:defRPr/>
            </a:lvl1pPr>
          </a:lstStyle>
          <a:p>
            <a:br>
              <a:rPr lang="en-US" dirty="0"/>
            </a:br>
            <a:r>
              <a:rPr lang="en-US" dirty="0"/>
              <a:t>Click here to edit Master title style</a:t>
            </a:r>
          </a:p>
        </p:txBody>
      </p:sp>
    </p:spTree>
    <p:extLst>
      <p:ext uri="{BB962C8B-B14F-4D97-AF65-F5344CB8AC3E}">
        <p14:creationId xmlns:p14="http://schemas.microsoft.com/office/powerpoint/2010/main" val="19714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40857" y="1480616"/>
            <a:ext cx="6959286" cy="1470025"/>
          </a:xfrm>
        </p:spPr>
        <p:txBody>
          <a:bodyPr anchor="b" anchorCtr="0">
            <a:noAutofit/>
          </a:bodyPr>
          <a:lstStyle>
            <a:lvl1pPr algn="l">
              <a:defRPr sz="3600" b="1" i="0">
                <a:solidFill>
                  <a:schemeClr val="tx1"/>
                </a:solidFill>
                <a:latin typeface="Helvetica"/>
                <a:cs typeface="Helvetica"/>
              </a:defRPr>
            </a:lvl1pPr>
          </a:lstStyle>
          <a:p>
            <a:r>
              <a:rPr lang="en-US" dirty="0"/>
              <a:t>Click to edit Master title style</a:t>
            </a:r>
            <a:br>
              <a:rPr lang="en-US" dirty="0"/>
            </a:br>
            <a:r>
              <a:rPr lang="en-US" dirty="0"/>
              <a:t>Click to edit Master title style Click to edit Master title style</a:t>
            </a:r>
          </a:p>
        </p:txBody>
      </p:sp>
      <p:sp>
        <p:nvSpPr>
          <p:cNvPr id="3" name="Subtitle 2"/>
          <p:cNvSpPr>
            <a:spLocks noGrp="1"/>
          </p:cNvSpPr>
          <p:nvPr>
            <p:ph type="subTitle" idx="1" hasCustomPrompt="1"/>
          </p:nvPr>
        </p:nvSpPr>
        <p:spPr>
          <a:xfrm>
            <a:off x="1346732" y="3092116"/>
            <a:ext cx="6853411" cy="923330"/>
          </a:xfrm>
          <a:gradFill flip="none" rotWithShape="1">
            <a:gsLst>
              <a:gs pos="1000">
                <a:schemeClr val="accent6"/>
              </a:gs>
              <a:gs pos="1000">
                <a:schemeClr val="bg1"/>
              </a:gs>
            </a:gsLst>
            <a:lin ang="0" scaled="1"/>
            <a:tileRect/>
          </a:gradFill>
          <a:effectLst/>
        </p:spPr>
        <p:txBody>
          <a:bodyPr lIns="274320" tIns="0" bIns="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000" b="0"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br>
              <a:rPr lang="en-US" dirty="0"/>
            </a:br>
            <a:r>
              <a:rPr lang="en-US" dirty="0"/>
              <a:t>Click to edit Master subtitle style</a:t>
            </a:r>
          </a:p>
        </p:txBody>
      </p:sp>
    </p:spTree>
    <p:extLst>
      <p:ext uri="{BB962C8B-B14F-4D97-AF65-F5344CB8AC3E}">
        <p14:creationId xmlns:p14="http://schemas.microsoft.com/office/powerpoint/2010/main" val="3611191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2895600"/>
            <a:ext cx="7086600" cy="239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txBox="1">
            <a:spLocks/>
          </p:cNvSpPr>
          <p:nvPr/>
        </p:nvSpPr>
        <p:spPr>
          <a:xfrm>
            <a:off x="0" y="0"/>
            <a:ext cx="9144000"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 41st Forum for Behavioral Science in Family Medicine  </a:t>
            </a:r>
          </a:p>
        </p:txBody>
      </p:sp>
      <p:sp>
        <p:nvSpPr>
          <p:cNvPr id="8" name="Text Placeholder 11"/>
          <p:cNvSpPr txBox="1">
            <a:spLocks/>
          </p:cNvSpPr>
          <p:nvPr/>
        </p:nvSpPr>
        <p:spPr>
          <a:xfrm>
            <a:off x="0" y="6248400"/>
            <a:ext cx="9169958"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1800" i="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Sponsored by The </a:t>
            </a:r>
            <a:r>
              <a:rPr lang="en-US" b="1" dirty="0"/>
              <a:t>Medical College of Wisconsin</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1999" y="43179"/>
            <a:ext cx="381001" cy="566421"/>
          </a:xfrm>
          <a:prstGeom prst="rect">
            <a:avLst/>
          </a:prstGeom>
        </p:spPr>
      </p:pic>
    </p:spTree>
    <p:extLst>
      <p:ext uri="{BB962C8B-B14F-4D97-AF65-F5344CB8AC3E}">
        <p14:creationId xmlns:p14="http://schemas.microsoft.com/office/powerpoint/2010/main" val="105762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eattlechildrens.org/healthcare-professionals/access-services/partnership-access-lin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autismresearchcentre.com/tests/childhood-autism-spectrum-test-cas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youtube.com/watch?v=_mZbzDOpyl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richard.brandt-Kreutz@providence.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s://www.seattlechildrens.org/globalassets/documents/healthcare-professionals/pal/ratings/smfq-rating-scale.pdf" TargetMode="External"/><Relationship Id="rId3" Type="http://schemas.openxmlformats.org/officeDocument/2006/relationships/hyperlink" Target="https://www.aacap.org/App_Themes/AACAP/docs/member_resources/toolbox_for_clinical_practice_and_outcomes/symptoms/GLAD-PC_PHQ-9.pdf" TargetMode="External"/><Relationship Id="rId7" Type="http://schemas.openxmlformats.org/officeDocument/2006/relationships/hyperlink" Target="https://www.autismresearchcentre.com/tests/childhood-autism-spectrum-test-cast/" TargetMode="External"/><Relationship Id="rId2" Type="http://schemas.openxmlformats.org/officeDocument/2006/relationships/hyperlink" Target="https://www.nichq.org/resource/nichq-vanderbilt-assessment-scales" TargetMode="External"/><Relationship Id="rId1" Type="http://schemas.openxmlformats.org/officeDocument/2006/relationships/slideLayout" Target="../slideLayouts/slideLayout3.xml"/><Relationship Id="rId6" Type="http://schemas.openxmlformats.org/officeDocument/2006/relationships/hyperlink" Target="https://m-chat.org/" TargetMode="External"/><Relationship Id="rId5" Type="http://schemas.openxmlformats.org/officeDocument/2006/relationships/hyperlink" Target="https://www.seattlechildrens.org/globalassets/documents/healthcare-professionals/pal/ratings/scared-rating-scale-parent-and-child.pdf" TargetMode="External"/><Relationship Id="rId4" Type="http://schemas.openxmlformats.org/officeDocument/2006/relationships/hyperlink" Target="https://www.hrsa.gov/behavioral-health/gad-7-general-anxiety-disorder-7" TargetMode="External"/><Relationship Id="rId9" Type="http://schemas.openxmlformats.org/officeDocument/2006/relationships/hyperlink" Target="https://www.acesaware.org/screen/screening-tool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pediatrics.org/cgi/doi/10.1542/peds.2008-0565" TargetMode="External"/><Relationship Id="rId2" Type="http://schemas.openxmlformats.org/officeDocument/2006/relationships/hyperlink" Target="https://doi.org/10.1016/j.brat.2015.10.008" TargetMode="External"/><Relationship Id="rId1" Type="http://schemas.openxmlformats.org/officeDocument/2006/relationships/slideLayout" Target="../slideLayouts/slideLayout2.xml"/><Relationship Id="rId4" Type="http://schemas.openxmlformats.org/officeDocument/2006/relationships/hyperlink" Target="https://doi.org/10.1007/s00787-018-1126-z"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E89DF-0EF5-434D-B72D-B4ED6A1F2161}"/>
              </a:ext>
            </a:extLst>
          </p:cNvPr>
          <p:cNvSpPr>
            <a:spLocks noGrp="1"/>
          </p:cNvSpPr>
          <p:nvPr>
            <p:ph type="ctrTitle"/>
          </p:nvPr>
        </p:nvSpPr>
        <p:spPr>
          <a:xfrm>
            <a:off x="902961" y="1143000"/>
            <a:ext cx="7328712" cy="2182181"/>
          </a:xfrm>
        </p:spPr>
        <p:txBody>
          <a:bodyPr/>
          <a:lstStyle/>
          <a:p>
            <a:pPr algn="ctr"/>
            <a:r>
              <a:rPr lang="en-US" dirty="0">
                <a:solidFill>
                  <a:schemeClr val="accent5">
                    <a:lumMod val="75000"/>
                  </a:schemeClr>
                </a:solidFill>
              </a:rPr>
              <a:t>Partnering With Pediatrics:</a:t>
            </a:r>
            <a:br>
              <a:rPr lang="en-US" dirty="0"/>
            </a:br>
            <a:br>
              <a:rPr lang="en-US" dirty="0"/>
            </a:br>
            <a:r>
              <a:rPr lang="en-US" sz="2400" i="1" dirty="0"/>
              <a:t>Integrating &amp; Teaching Family-Oriented Behavioral Care</a:t>
            </a:r>
          </a:p>
        </p:txBody>
      </p:sp>
      <p:sp>
        <p:nvSpPr>
          <p:cNvPr id="3" name="Subtitle 2">
            <a:extLst>
              <a:ext uri="{FF2B5EF4-FFF2-40B4-BE49-F238E27FC236}">
                <a16:creationId xmlns:a16="http://schemas.microsoft.com/office/drawing/2014/main" id="{4F7F3CA3-99B1-284E-B0D8-D27D038AAF16}"/>
              </a:ext>
            </a:extLst>
          </p:cNvPr>
          <p:cNvSpPr>
            <a:spLocks noGrp="1"/>
          </p:cNvSpPr>
          <p:nvPr>
            <p:ph type="subTitle" idx="1"/>
          </p:nvPr>
        </p:nvSpPr>
        <p:spPr>
          <a:xfrm>
            <a:off x="1346731" y="4065132"/>
            <a:ext cx="6853411" cy="1384995"/>
          </a:xfrm>
        </p:spPr>
        <p:txBody>
          <a:bodyPr/>
          <a:lstStyle/>
          <a:p>
            <a:r>
              <a:rPr lang="en-US" dirty="0"/>
              <a:t>Rick Brandt-Kreutz, MA, MSW</a:t>
            </a:r>
          </a:p>
          <a:p>
            <a:r>
              <a:rPr lang="en-US" dirty="0"/>
              <a:t>Kelvie Johnson, MD</a:t>
            </a:r>
          </a:p>
          <a:p>
            <a:r>
              <a:rPr lang="en-US" sz="2000" dirty="0">
                <a:solidFill>
                  <a:schemeClr val="accent2"/>
                </a:solidFill>
              </a:rPr>
              <a:t>St. Peter Family Medicine Residency, Olympia WA</a:t>
            </a:r>
          </a:p>
        </p:txBody>
      </p:sp>
      <p:sp>
        <p:nvSpPr>
          <p:cNvPr id="4" name="TextBox 3">
            <a:extLst>
              <a:ext uri="{FF2B5EF4-FFF2-40B4-BE49-F238E27FC236}">
                <a16:creationId xmlns:a16="http://schemas.microsoft.com/office/drawing/2014/main" id="{8D2FD14D-BCC7-4700-B4EF-01697EA54E3F}"/>
              </a:ext>
            </a:extLst>
          </p:cNvPr>
          <p:cNvSpPr txBox="1"/>
          <p:nvPr/>
        </p:nvSpPr>
        <p:spPr>
          <a:xfrm>
            <a:off x="8645161" y="6324600"/>
            <a:ext cx="484495" cy="369332"/>
          </a:xfrm>
          <a:prstGeom prst="rect">
            <a:avLst/>
          </a:prstGeom>
          <a:noFill/>
        </p:spPr>
        <p:txBody>
          <a:bodyPr wrap="square" rtlCol="0">
            <a:spAutoFit/>
          </a:bodyPr>
          <a:lstStyle/>
          <a:p>
            <a:r>
              <a:rPr lang="en-US" dirty="0">
                <a:solidFill>
                  <a:schemeClr val="bg1"/>
                </a:solidFill>
              </a:rPr>
              <a:t>K</a:t>
            </a:r>
          </a:p>
        </p:txBody>
      </p:sp>
    </p:spTree>
    <p:extLst>
      <p:ext uri="{BB962C8B-B14F-4D97-AF65-F5344CB8AC3E}">
        <p14:creationId xmlns:p14="http://schemas.microsoft.com/office/powerpoint/2010/main" val="1671461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0223" y="914400"/>
            <a:ext cx="1066800" cy="685800"/>
          </a:xfrm>
        </p:spPr>
        <p:txBody>
          <a:bodyPr>
            <a:normAutofit/>
          </a:bodyPr>
          <a:lstStyle/>
          <a:p>
            <a:r>
              <a:rPr lang="en-US" sz="2400" dirty="0"/>
              <a:t>Poll #2</a:t>
            </a:r>
          </a:p>
        </p:txBody>
      </p:sp>
      <p:sp>
        <p:nvSpPr>
          <p:cNvPr id="3" name="Content Placeholder 2"/>
          <p:cNvSpPr>
            <a:spLocks noGrp="1"/>
          </p:cNvSpPr>
          <p:nvPr>
            <p:ph idx="1"/>
          </p:nvPr>
        </p:nvSpPr>
        <p:spPr>
          <a:xfrm>
            <a:off x="342900" y="2514600"/>
            <a:ext cx="8458200" cy="3974374"/>
          </a:xfrm>
        </p:spPr>
        <p:txBody>
          <a:bodyPr>
            <a:normAutofit fontScale="92500" lnSpcReduction="10000"/>
          </a:bodyPr>
          <a:lstStyle/>
          <a:p>
            <a:pPr marL="0" lvl="0" indent="0">
              <a:buNone/>
            </a:pPr>
            <a:r>
              <a:rPr lang="en-US" sz="2400" dirty="0"/>
              <a:t>Who provides out-patient pediatric behavior and/or mental health training for residents?</a:t>
            </a:r>
          </a:p>
          <a:p>
            <a:pPr lvl="1"/>
            <a:r>
              <a:rPr lang="en-US" sz="2000" dirty="0"/>
              <a:t>We have a pediatrician(s) on faculty</a:t>
            </a:r>
          </a:p>
          <a:p>
            <a:pPr lvl="1"/>
            <a:r>
              <a:rPr lang="en-US" sz="2000" dirty="0"/>
              <a:t>We have Family Medicine physician(s) faculty with a pediatric area of focus</a:t>
            </a:r>
          </a:p>
          <a:p>
            <a:pPr lvl="1"/>
            <a:r>
              <a:rPr lang="en-US" sz="2000" dirty="0"/>
              <a:t>We have medical non-physician pediatric provider(s) (e.g., </a:t>
            </a:r>
            <a:r>
              <a:rPr lang="en-US" sz="2000" dirty="0" err="1"/>
              <a:t>peds</a:t>
            </a:r>
            <a:r>
              <a:rPr lang="en-US" sz="2000" dirty="0"/>
              <a:t> ARNP) on faculty</a:t>
            </a:r>
          </a:p>
          <a:p>
            <a:pPr lvl="1"/>
            <a:r>
              <a:rPr lang="en-US" sz="2000" dirty="0"/>
              <a:t>We have behavioral provider(s) trained in pediatrics on faculty</a:t>
            </a:r>
          </a:p>
          <a:p>
            <a:pPr lvl="1"/>
            <a:r>
              <a:rPr lang="en-US" sz="2000" dirty="0"/>
              <a:t>Residents rotate with out-patient pediatric behavior and/or mental health providers in the community</a:t>
            </a:r>
          </a:p>
          <a:p>
            <a:pPr lvl="1"/>
            <a:r>
              <a:rPr lang="en-US" sz="2000" dirty="0"/>
              <a:t>Other</a:t>
            </a:r>
          </a:p>
          <a:p>
            <a:pPr lvl="1"/>
            <a:r>
              <a:rPr lang="en-US" sz="2000" dirty="0"/>
              <a:t>I don’t know</a:t>
            </a:r>
          </a:p>
          <a:p>
            <a:pPr lvl="1"/>
            <a:r>
              <a:rPr lang="en-US" sz="2000" dirty="0"/>
              <a:t>N/A</a:t>
            </a:r>
          </a:p>
        </p:txBody>
      </p:sp>
      <p:pic>
        <p:nvPicPr>
          <p:cNvPr id="4" name="Picture 2" descr="Poll #2">
            <a:extLst>
              <a:ext uri="{FF2B5EF4-FFF2-40B4-BE49-F238E27FC236}">
                <a16:creationId xmlns:a16="http://schemas.microsoft.com/office/drawing/2014/main" id="{F54D5E24-050C-4F16-9A7F-45CB979C5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838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087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78491323"/>
              </p:ext>
            </p:extLst>
          </p:nvPr>
        </p:nvGraphicFramePr>
        <p:xfrm>
          <a:off x="457200" y="1109543"/>
          <a:ext cx="8229600" cy="5106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C0CD7C7-9D26-4103-BF3B-C191C48D619D}"/>
              </a:ext>
            </a:extLst>
          </p:cNvPr>
          <p:cNvSpPr txBox="1"/>
          <p:nvPr/>
        </p:nvSpPr>
        <p:spPr>
          <a:xfrm>
            <a:off x="8778861" y="6361357"/>
            <a:ext cx="484495" cy="369332"/>
          </a:xfrm>
          <a:prstGeom prst="rect">
            <a:avLst/>
          </a:prstGeom>
          <a:noFill/>
        </p:spPr>
        <p:txBody>
          <a:bodyPr wrap="square" rtlCol="0">
            <a:spAutoFit/>
          </a:bodyPr>
          <a:lstStyle/>
          <a:p>
            <a:r>
              <a:rPr lang="en-US" dirty="0">
                <a:solidFill>
                  <a:schemeClr val="bg1"/>
                </a:solidFill>
              </a:rPr>
              <a:t>K</a:t>
            </a:r>
          </a:p>
        </p:txBody>
      </p:sp>
    </p:spTree>
    <p:extLst>
      <p:ext uri="{BB962C8B-B14F-4D97-AF65-F5344CB8AC3E}">
        <p14:creationId xmlns:p14="http://schemas.microsoft.com/office/powerpoint/2010/main" val="4109461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4741"/>
            <a:ext cx="8229600" cy="845388"/>
          </a:xfrm>
        </p:spPr>
        <p:txBody>
          <a:bodyPr>
            <a:normAutofit fontScale="90000"/>
          </a:bodyPr>
          <a:lstStyle/>
          <a:p>
            <a:r>
              <a:rPr lang="en-US" dirty="0"/>
              <a:t>Evaluating pediatric behavior concerns</a:t>
            </a:r>
          </a:p>
        </p:txBody>
      </p:sp>
      <p:sp>
        <p:nvSpPr>
          <p:cNvPr id="3" name="Content Placeholder 2"/>
          <p:cNvSpPr>
            <a:spLocks noGrp="1"/>
          </p:cNvSpPr>
          <p:nvPr>
            <p:ph idx="1"/>
          </p:nvPr>
        </p:nvSpPr>
        <p:spPr>
          <a:xfrm>
            <a:off x="304800" y="1766016"/>
            <a:ext cx="4343400" cy="4127806"/>
          </a:xfrm>
        </p:spPr>
        <p:txBody>
          <a:bodyPr>
            <a:normAutofit/>
          </a:bodyPr>
          <a:lstStyle/>
          <a:p>
            <a:r>
              <a:rPr lang="en-US" sz="2800" dirty="0"/>
              <a:t>History of trauma - ACEs </a:t>
            </a:r>
          </a:p>
          <a:p>
            <a:r>
              <a:rPr lang="en-US" sz="2800" dirty="0"/>
              <a:t>Behavior problem v. behavior disorder</a:t>
            </a:r>
          </a:p>
          <a:p>
            <a:r>
              <a:rPr lang="en-US" sz="2800" dirty="0"/>
              <a:t>Developmental context, delays?</a:t>
            </a:r>
          </a:p>
          <a:p>
            <a:r>
              <a:rPr lang="en-US" sz="2800" dirty="0"/>
              <a:t>Temperament, fit </a:t>
            </a:r>
          </a:p>
          <a:p>
            <a:r>
              <a:rPr lang="en-US" sz="2800" dirty="0"/>
              <a:t>Environment</a:t>
            </a:r>
          </a:p>
          <a:p>
            <a:pPr lvl="1"/>
            <a:r>
              <a:rPr lang="en-US" dirty="0"/>
              <a:t>Family, school</a:t>
            </a:r>
          </a:p>
        </p:txBody>
      </p:sp>
      <p:sp>
        <p:nvSpPr>
          <p:cNvPr id="7" name="TextBox 6">
            <a:extLst>
              <a:ext uri="{FF2B5EF4-FFF2-40B4-BE49-F238E27FC236}">
                <a16:creationId xmlns:a16="http://schemas.microsoft.com/office/drawing/2014/main" id="{4AA7C4A7-AFAA-4C54-88CF-E885C3242976}"/>
              </a:ext>
            </a:extLst>
          </p:cNvPr>
          <p:cNvSpPr txBox="1"/>
          <p:nvPr/>
        </p:nvSpPr>
        <p:spPr>
          <a:xfrm>
            <a:off x="8877868" y="6352967"/>
            <a:ext cx="484495" cy="369332"/>
          </a:xfrm>
          <a:prstGeom prst="rect">
            <a:avLst/>
          </a:prstGeom>
          <a:noFill/>
        </p:spPr>
        <p:txBody>
          <a:bodyPr wrap="square" rtlCol="0">
            <a:spAutoFit/>
          </a:bodyPr>
          <a:lstStyle/>
          <a:p>
            <a:r>
              <a:rPr lang="en-US" dirty="0">
                <a:solidFill>
                  <a:schemeClr val="bg1"/>
                </a:solidFill>
              </a:rPr>
              <a:t>K</a:t>
            </a:r>
          </a:p>
        </p:txBody>
      </p:sp>
      <p:pic>
        <p:nvPicPr>
          <p:cNvPr id="9" name="Picture 8"/>
          <p:cNvPicPr>
            <a:picLocks noChangeAspect="1"/>
          </p:cNvPicPr>
          <p:nvPr/>
        </p:nvPicPr>
        <p:blipFill>
          <a:blip r:embed="rId3"/>
          <a:stretch>
            <a:fillRect/>
          </a:stretch>
        </p:blipFill>
        <p:spPr>
          <a:xfrm>
            <a:off x="4202594" y="2160429"/>
            <a:ext cx="5159769" cy="3912622"/>
          </a:xfrm>
          <a:prstGeom prst="rect">
            <a:avLst/>
          </a:prstGeom>
        </p:spPr>
      </p:pic>
    </p:spTree>
    <p:extLst>
      <p:ext uri="{BB962C8B-B14F-4D97-AF65-F5344CB8AC3E}">
        <p14:creationId xmlns:p14="http://schemas.microsoft.com/office/powerpoint/2010/main" val="2601794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0" y="838200"/>
            <a:ext cx="1143000" cy="685800"/>
          </a:xfrm>
        </p:spPr>
        <p:txBody>
          <a:bodyPr>
            <a:normAutofit/>
          </a:bodyPr>
          <a:lstStyle/>
          <a:p>
            <a:r>
              <a:rPr lang="en-US" sz="2400" dirty="0"/>
              <a:t>Poll #4</a:t>
            </a:r>
          </a:p>
        </p:txBody>
      </p:sp>
      <p:sp>
        <p:nvSpPr>
          <p:cNvPr id="3" name="Content Placeholder 2"/>
          <p:cNvSpPr>
            <a:spLocks noGrp="1"/>
          </p:cNvSpPr>
          <p:nvPr>
            <p:ph idx="1"/>
          </p:nvPr>
        </p:nvSpPr>
        <p:spPr>
          <a:xfrm>
            <a:off x="342900" y="2362200"/>
            <a:ext cx="8458200" cy="3733799"/>
          </a:xfrm>
        </p:spPr>
        <p:txBody>
          <a:bodyPr>
            <a:normAutofit fontScale="70000" lnSpcReduction="20000"/>
          </a:bodyPr>
          <a:lstStyle/>
          <a:p>
            <a:pPr marL="0" lvl="0" indent="0">
              <a:buNone/>
            </a:pPr>
            <a:r>
              <a:rPr lang="en-US" dirty="0"/>
              <a:t>Which of the following screening tools are residents expected to learn and use in your out-patient care setting?</a:t>
            </a:r>
          </a:p>
          <a:p>
            <a:pPr lvl="1"/>
            <a:r>
              <a:rPr lang="en-US" dirty="0"/>
              <a:t>SCARED (anxiety screen)</a:t>
            </a:r>
          </a:p>
          <a:p>
            <a:pPr lvl="1"/>
            <a:r>
              <a:rPr lang="en-US" dirty="0"/>
              <a:t>GAD-7 (anxiety screen)</a:t>
            </a:r>
          </a:p>
          <a:p>
            <a:pPr lvl="1"/>
            <a:r>
              <a:rPr lang="en-US" dirty="0"/>
              <a:t>PHQ-9 Adolescent (depression)</a:t>
            </a:r>
          </a:p>
          <a:p>
            <a:pPr lvl="1"/>
            <a:r>
              <a:rPr lang="en-US" dirty="0"/>
              <a:t>SMFQ (Short Mood and Feelings Questionnaire)</a:t>
            </a:r>
          </a:p>
          <a:p>
            <a:pPr lvl="1"/>
            <a:r>
              <a:rPr lang="en-US" dirty="0"/>
              <a:t>Vanderbilt Forms (ADHD, behavior, emotions)</a:t>
            </a:r>
          </a:p>
          <a:p>
            <a:pPr lvl="1"/>
            <a:r>
              <a:rPr lang="en-US" dirty="0"/>
              <a:t>M-CHAT (Autism)</a:t>
            </a:r>
          </a:p>
          <a:p>
            <a:pPr lvl="1"/>
            <a:r>
              <a:rPr lang="en-US" dirty="0"/>
              <a:t>CAST 2 (Autism)</a:t>
            </a:r>
          </a:p>
          <a:p>
            <a:pPr lvl="1"/>
            <a:r>
              <a:rPr lang="en-US" dirty="0"/>
              <a:t>Other screening tool not listed here</a:t>
            </a:r>
          </a:p>
          <a:p>
            <a:pPr lvl="1"/>
            <a:r>
              <a:rPr lang="en-US" dirty="0"/>
              <a:t>I don’t know</a:t>
            </a:r>
          </a:p>
          <a:p>
            <a:pPr lvl="1"/>
            <a:r>
              <a:rPr lang="en-US" dirty="0"/>
              <a:t>N/A</a:t>
            </a:r>
          </a:p>
          <a:p>
            <a:endParaRPr lang="en-US" dirty="0"/>
          </a:p>
        </p:txBody>
      </p:sp>
      <p:pic>
        <p:nvPicPr>
          <p:cNvPr id="4" name="Picture 2" descr="Poll #4 (skipped #3)">
            <a:extLst>
              <a:ext uri="{FF2B5EF4-FFF2-40B4-BE49-F238E27FC236}">
                <a16:creationId xmlns:a16="http://schemas.microsoft.com/office/drawing/2014/main" id="{41C51DA1-CB6B-421C-ABFB-1D1B4C9C5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838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746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68555"/>
            <a:ext cx="8534400" cy="1075592"/>
          </a:xfrm>
        </p:spPr>
        <p:txBody>
          <a:bodyPr>
            <a:normAutofit/>
          </a:bodyPr>
          <a:lstStyle/>
          <a:p>
            <a:r>
              <a:rPr lang="en-US" sz="3200" b="1" dirty="0"/>
              <a:t>Screening tools for evaluating behavioral concerns</a:t>
            </a:r>
          </a:p>
        </p:txBody>
      </p:sp>
      <p:sp>
        <p:nvSpPr>
          <p:cNvPr id="3" name="Content Placeholder 2"/>
          <p:cNvSpPr>
            <a:spLocks noGrp="1"/>
          </p:cNvSpPr>
          <p:nvPr>
            <p:ph idx="1"/>
          </p:nvPr>
        </p:nvSpPr>
        <p:spPr>
          <a:xfrm>
            <a:off x="199304" y="1669085"/>
            <a:ext cx="5873328" cy="4127806"/>
          </a:xfrm>
        </p:spPr>
        <p:txBody>
          <a:bodyPr>
            <a:normAutofit fontScale="85000" lnSpcReduction="10000"/>
          </a:bodyPr>
          <a:lstStyle/>
          <a:p>
            <a:r>
              <a:rPr lang="en-US" dirty="0"/>
              <a:t>Anxiety: SCARED, GAD-7</a:t>
            </a:r>
          </a:p>
          <a:p>
            <a:r>
              <a:rPr lang="en-US" dirty="0"/>
              <a:t>Depression: PHQ-9 Adolescent, SMFQ</a:t>
            </a:r>
          </a:p>
          <a:p>
            <a:r>
              <a:rPr lang="en-US" dirty="0"/>
              <a:t>Hyperactivity/impulsivity: Vanderbilt</a:t>
            </a:r>
          </a:p>
          <a:p>
            <a:r>
              <a:rPr lang="en-US" dirty="0"/>
              <a:t>ASD: M-CHAT, CAST 2</a:t>
            </a:r>
          </a:p>
          <a:p>
            <a:r>
              <a:rPr lang="en-US" dirty="0"/>
              <a:t>Trauma: </a:t>
            </a:r>
          </a:p>
          <a:p>
            <a:pPr lvl="1"/>
            <a:r>
              <a:rPr lang="en-US" i="1" dirty="0"/>
              <a:t>Question:</a:t>
            </a:r>
            <a:r>
              <a:rPr lang="en-US" dirty="0"/>
              <a:t> “has anything bad or scary happened to you?”</a:t>
            </a:r>
          </a:p>
          <a:p>
            <a:pPr lvl="1"/>
            <a:r>
              <a:rPr lang="en-US" dirty="0"/>
              <a:t>PEARLS screen</a:t>
            </a:r>
          </a:p>
          <a:p>
            <a:r>
              <a:rPr lang="en-US" dirty="0">
                <a:hlinkClick r:id="rId3"/>
              </a:rPr>
              <a:t>palforkids.org</a:t>
            </a:r>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3CFF140C-E699-486B-B1BF-5C2F44FA08E3}"/>
              </a:ext>
            </a:extLst>
          </p:cNvPr>
          <p:cNvSpPr txBox="1"/>
          <p:nvPr/>
        </p:nvSpPr>
        <p:spPr>
          <a:xfrm>
            <a:off x="8877868" y="6352967"/>
            <a:ext cx="484495" cy="369332"/>
          </a:xfrm>
          <a:prstGeom prst="rect">
            <a:avLst/>
          </a:prstGeom>
          <a:noFill/>
        </p:spPr>
        <p:txBody>
          <a:bodyPr wrap="square" rtlCol="0">
            <a:spAutoFit/>
          </a:bodyPr>
          <a:lstStyle/>
          <a:p>
            <a:r>
              <a:rPr lang="en-US" dirty="0">
                <a:solidFill>
                  <a:schemeClr val="bg1"/>
                </a:solidFill>
              </a:rPr>
              <a:t>K</a:t>
            </a:r>
          </a:p>
        </p:txBody>
      </p:sp>
      <p:pic>
        <p:nvPicPr>
          <p:cNvPr id="5" name="Picture 4">
            <a:hlinkClick r:id="rId3"/>
          </p:cNvPr>
          <p:cNvPicPr>
            <a:picLocks noChangeAspect="1"/>
          </p:cNvPicPr>
          <p:nvPr/>
        </p:nvPicPr>
        <p:blipFill rotWithShape="1">
          <a:blip r:embed="rId4"/>
          <a:srcRect l="59389"/>
          <a:stretch/>
        </p:blipFill>
        <p:spPr>
          <a:xfrm>
            <a:off x="5969049" y="2603957"/>
            <a:ext cx="2852140" cy="2584958"/>
          </a:xfrm>
          <a:prstGeom prst="rect">
            <a:avLst/>
          </a:prstGeom>
          <a:ln w="19050" cmpd="sng">
            <a:solidFill>
              <a:srgbClr val="5D96D0"/>
            </a:solidFill>
          </a:ln>
        </p:spPr>
      </p:pic>
    </p:spTree>
    <p:extLst>
      <p:ext uri="{BB962C8B-B14F-4D97-AF65-F5344CB8AC3E}">
        <p14:creationId xmlns:p14="http://schemas.microsoft.com/office/powerpoint/2010/main" val="4088468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543C-76E6-0C41-B1C7-09C3AEA48E36}"/>
              </a:ext>
            </a:extLst>
          </p:cNvPr>
          <p:cNvSpPr>
            <a:spLocks noGrp="1"/>
          </p:cNvSpPr>
          <p:nvPr>
            <p:ph type="title"/>
          </p:nvPr>
        </p:nvSpPr>
        <p:spPr>
          <a:xfrm>
            <a:off x="6400800" y="1068404"/>
            <a:ext cx="304800" cy="226996"/>
          </a:xfrm>
        </p:spPr>
        <p:txBody>
          <a:bodyPr/>
          <a:lstStyle/>
          <a:p>
            <a:endParaRPr lang="en-US" dirty="0"/>
          </a:p>
        </p:txBody>
      </p:sp>
      <p:sp>
        <p:nvSpPr>
          <p:cNvPr id="3" name="Content Placeholder 2">
            <a:extLst>
              <a:ext uri="{FF2B5EF4-FFF2-40B4-BE49-F238E27FC236}">
                <a16:creationId xmlns:a16="http://schemas.microsoft.com/office/drawing/2014/main" id="{CEFF24F3-701F-5043-9910-CA13A8D5902B}"/>
              </a:ext>
            </a:extLst>
          </p:cNvPr>
          <p:cNvSpPr>
            <a:spLocks noGrp="1"/>
          </p:cNvSpPr>
          <p:nvPr>
            <p:ph idx="1"/>
          </p:nvPr>
        </p:nvSpPr>
        <p:spPr>
          <a:xfrm>
            <a:off x="457200" y="2088683"/>
            <a:ext cx="5574030" cy="4127806"/>
          </a:xfrm>
        </p:spPr>
        <p:txBody>
          <a:bodyPr/>
          <a:lstStyle/>
          <a:p>
            <a:pPr marL="0" indent="0">
              <a:buNone/>
            </a:pPr>
            <a:endParaRPr lang="en-US" dirty="0"/>
          </a:p>
        </p:txBody>
      </p:sp>
      <p:pic>
        <p:nvPicPr>
          <p:cNvPr id="5" name="Picture 4">
            <a:extLst>
              <a:ext uri="{FF2B5EF4-FFF2-40B4-BE49-F238E27FC236}">
                <a16:creationId xmlns:a16="http://schemas.microsoft.com/office/drawing/2014/main" id="{CEA825E8-5127-E14D-A7C1-FAB27FB12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21" y="889843"/>
            <a:ext cx="5148070" cy="5078313"/>
          </a:xfrm>
          <a:prstGeom prst="rect">
            <a:avLst/>
          </a:prstGeom>
        </p:spPr>
      </p:pic>
      <p:sp>
        <p:nvSpPr>
          <p:cNvPr id="7" name="TextBox 6">
            <a:extLst>
              <a:ext uri="{FF2B5EF4-FFF2-40B4-BE49-F238E27FC236}">
                <a16:creationId xmlns:a16="http://schemas.microsoft.com/office/drawing/2014/main" id="{A27953C1-72C3-1E42-979B-5A765C99E061}"/>
              </a:ext>
            </a:extLst>
          </p:cNvPr>
          <p:cNvSpPr txBox="1"/>
          <p:nvPr/>
        </p:nvSpPr>
        <p:spPr>
          <a:xfrm>
            <a:off x="5105400" y="1524000"/>
            <a:ext cx="3810000" cy="3970318"/>
          </a:xfrm>
          <a:prstGeom prst="rect">
            <a:avLst/>
          </a:prstGeom>
          <a:noFill/>
        </p:spPr>
        <p:txBody>
          <a:bodyPr wrap="square" rtlCol="0">
            <a:spAutoFit/>
          </a:bodyPr>
          <a:lstStyle/>
          <a:p>
            <a:r>
              <a:rPr lang="en-US" sz="2400" dirty="0"/>
              <a:t>9-18 </a:t>
            </a:r>
            <a:r>
              <a:rPr lang="en-US" sz="2400" dirty="0" err="1"/>
              <a:t>yo</a:t>
            </a:r>
            <a:endParaRPr lang="en-US" sz="2400" dirty="0"/>
          </a:p>
          <a:p>
            <a:r>
              <a:rPr lang="en-US" sz="2400" dirty="0"/>
              <a:t>Child and parent form</a:t>
            </a:r>
          </a:p>
          <a:p>
            <a:r>
              <a:rPr lang="en-US" sz="2400" dirty="0"/>
              <a:t>41 questions</a:t>
            </a:r>
          </a:p>
          <a:p>
            <a:r>
              <a:rPr lang="en-US" sz="2400" dirty="0"/>
              <a:t>Scoring 0,1,2</a:t>
            </a:r>
          </a:p>
          <a:p>
            <a:r>
              <a:rPr lang="en-US" sz="2400" dirty="0"/>
              <a:t>Total score &gt; 25 suggestive of anxiety, &gt;30 more significant</a:t>
            </a:r>
          </a:p>
          <a:p>
            <a:r>
              <a:rPr lang="en-US" sz="2400" dirty="0"/>
              <a:t>Sub scores for social, separation, panic and school</a:t>
            </a:r>
          </a:p>
          <a:p>
            <a:r>
              <a:rPr lang="en-US" sz="2400" dirty="0"/>
              <a:t>Includes short PTSD screen</a:t>
            </a:r>
          </a:p>
          <a:p>
            <a:endParaRPr lang="en-US" dirty="0"/>
          </a:p>
          <a:p>
            <a:endParaRPr lang="en-US" dirty="0"/>
          </a:p>
        </p:txBody>
      </p:sp>
    </p:spTree>
    <p:extLst>
      <p:ext uri="{BB962C8B-B14F-4D97-AF65-F5344CB8AC3E}">
        <p14:creationId xmlns:p14="http://schemas.microsoft.com/office/powerpoint/2010/main" val="3594233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21AA-8BB7-A646-83DC-B0D0A308D6FA}"/>
              </a:ext>
            </a:extLst>
          </p:cNvPr>
          <p:cNvSpPr>
            <a:spLocks noGrp="1"/>
          </p:cNvSpPr>
          <p:nvPr>
            <p:ph type="title"/>
          </p:nvPr>
        </p:nvSpPr>
        <p:spPr/>
        <p:txBody>
          <a:bodyPr/>
          <a:lstStyle/>
          <a:p>
            <a:endParaRPr lang="en-US"/>
          </a:p>
        </p:txBody>
      </p:sp>
      <p:sp>
        <p:nvSpPr>
          <p:cNvPr id="8" name="AutoShape 8">
            <a:extLst>
              <a:ext uri="{FF2B5EF4-FFF2-40B4-BE49-F238E27FC236}">
                <a16:creationId xmlns:a16="http://schemas.microsoft.com/office/drawing/2014/main" id="{FBA23E3F-6C90-AD46-BA46-85A8F51ABCF4}"/>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descr="Table&#10;&#10;Description automatically generated">
            <a:extLst>
              <a:ext uri="{FF2B5EF4-FFF2-40B4-BE49-F238E27FC236}">
                <a16:creationId xmlns:a16="http://schemas.microsoft.com/office/drawing/2014/main" id="{034997D0-1FE2-9840-8D99-E013020F8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656751"/>
            <a:ext cx="6242127" cy="5601690"/>
          </a:xfrm>
          <a:prstGeom prst="rect">
            <a:avLst/>
          </a:prstGeom>
        </p:spPr>
      </p:pic>
    </p:spTree>
    <p:extLst>
      <p:ext uri="{BB962C8B-B14F-4D97-AF65-F5344CB8AC3E}">
        <p14:creationId xmlns:p14="http://schemas.microsoft.com/office/powerpoint/2010/main" val="751414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3681C-0957-2E45-82E3-D1475C7E75DC}"/>
              </a:ext>
            </a:extLst>
          </p:cNvPr>
          <p:cNvSpPr>
            <a:spLocks noGrp="1"/>
          </p:cNvSpPr>
          <p:nvPr>
            <p:ph type="title"/>
          </p:nvPr>
        </p:nvSpPr>
        <p:spPr/>
        <p:txBody>
          <a:bodyPr/>
          <a:lstStyle/>
          <a:p>
            <a:r>
              <a:rPr lang="en-US" dirty="0"/>
              <a:t>Childhood Autism Spectrum Test</a:t>
            </a:r>
          </a:p>
        </p:txBody>
      </p:sp>
      <p:sp>
        <p:nvSpPr>
          <p:cNvPr id="3" name="Content Placeholder 2">
            <a:extLst>
              <a:ext uri="{FF2B5EF4-FFF2-40B4-BE49-F238E27FC236}">
                <a16:creationId xmlns:a16="http://schemas.microsoft.com/office/drawing/2014/main" id="{37B82512-C65A-CF48-92C4-FE44F95FC19D}"/>
              </a:ext>
            </a:extLst>
          </p:cNvPr>
          <p:cNvSpPr>
            <a:spLocks noGrp="1"/>
          </p:cNvSpPr>
          <p:nvPr>
            <p:ph idx="1"/>
          </p:nvPr>
        </p:nvSpPr>
        <p:spPr/>
        <p:txBody>
          <a:bodyPr/>
          <a:lstStyle/>
          <a:p>
            <a:r>
              <a:rPr lang="en-US" dirty="0"/>
              <a:t>Screening tool for children 5-11 </a:t>
            </a:r>
            <a:r>
              <a:rPr lang="en-US" dirty="0" err="1"/>
              <a:t>yo</a:t>
            </a:r>
            <a:endParaRPr lang="en-US" dirty="0"/>
          </a:p>
          <a:p>
            <a:r>
              <a:rPr lang="en-US" dirty="0"/>
              <a:t>Parent completed</a:t>
            </a:r>
          </a:p>
          <a:p>
            <a:r>
              <a:rPr lang="en-US" dirty="0"/>
              <a:t>37 item</a:t>
            </a:r>
          </a:p>
          <a:p>
            <a:r>
              <a:rPr lang="en-US" dirty="0"/>
              <a:t>Score &gt; 15 is &gt; 95% sensitive and specific</a:t>
            </a:r>
          </a:p>
          <a:p>
            <a:r>
              <a:rPr lang="en-US" b="1" dirty="0"/>
              <a:t>CAST 2: </a:t>
            </a:r>
            <a:r>
              <a:rPr lang="en-US" dirty="0">
                <a:hlinkClick r:id="rId3"/>
              </a:rPr>
              <a:t>https://www.autismresearchcentre.com/tests/childhood-autism-spectrum-test-cast/</a:t>
            </a:r>
            <a:endParaRPr lang="en-US" dirty="0"/>
          </a:p>
          <a:p>
            <a:endParaRPr lang="en-US" dirty="0"/>
          </a:p>
        </p:txBody>
      </p:sp>
    </p:spTree>
    <p:extLst>
      <p:ext uri="{BB962C8B-B14F-4D97-AF65-F5344CB8AC3E}">
        <p14:creationId xmlns:p14="http://schemas.microsoft.com/office/powerpoint/2010/main" val="3009389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4BF7-42CD-3E40-8418-82143C67E4C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EBAF6B3-42A7-0044-8C5C-AE8311D97A97}"/>
              </a:ext>
            </a:extLst>
          </p:cNvPr>
          <p:cNvSpPr>
            <a:spLocks noGrp="1"/>
          </p:cNvSpPr>
          <p:nvPr>
            <p:ph idx="1"/>
          </p:nvPr>
        </p:nvSpPr>
        <p:spPr>
          <a:xfrm>
            <a:off x="457200" y="2590800"/>
            <a:ext cx="8229600" cy="4127806"/>
          </a:xfrm>
        </p:spPr>
        <p:txBody>
          <a:bodyPr/>
          <a:lstStyle/>
          <a:p>
            <a:r>
              <a:rPr lang="en-US" dirty="0"/>
              <a:t>Developed by Center for Youth Wellness, UCSF</a:t>
            </a:r>
          </a:p>
          <a:p>
            <a:r>
              <a:rPr lang="en-US" dirty="0"/>
              <a:t>Screens for child (parent) and teen</a:t>
            </a:r>
          </a:p>
          <a:p>
            <a:r>
              <a:rPr lang="en-US" dirty="0"/>
              <a:t>Available in 17 languages</a:t>
            </a:r>
          </a:p>
          <a:p>
            <a:r>
              <a:rPr lang="en-US" dirty="0"/>
              <a:t>Used statewide now in California</a:t>
            </a:r>
          </a:p>
          <a:p>
            <a:r>
              <a:rPr lang="en-US" dirty="0"/>
              <a:t>“Has anything bad or scary happened to you?”</a:t>
            </a:r>
          </a:p>
        </p:txBody>
      </p:sp>
      <p:pic>
        <p:nvPicPr>
          <p:cNvPr id="5" name="Picture 4" descr="A picture containing text&#10;&#10;Description automatically generated">
            <a:extLst>
              <a:ext uri="{FF2B5EF4-FFF2-40B4-BE49-F238E27FC236}">
                <a16:creationId xmlns:a16="http://schemas.microsoft.com/office/drawing/2014/main" id="{DD203429-E9B3-5142-B70D-BB7C2C453A4E}"/>
              </a:ext>
            </a:extLst>
          </p:cNvPr>
          <p:cNvPicPr>
            <a:picLocks noChangeAspect="1"/>
          </p:cNvPicPr>
          <p:nvPr/>
        </p:nvPicPr>
        <p:blipFill rotWithShape="1">
          <a:blip r:embed="rId3">
            <a:extLst>
              <a:ext uri="{28A0092B-C50C-407E-A947-70E740481C1C}">
                <a14:useLocalDpi xmlns:a14="http://schemas.microsoft.com/office/drawing/2010/main" val="0"/>
              </a:ext>
            </a:extLst>
          </a:blip>
          <a:srcRect l="1537" t="24694"/>
          <a:stretch/>
        </p:blipFill>
        <p:spPr>
          <a:xfrm>
            <a:off x="1600200" y="682851"/>
            <a:ext cx="6298726" cy="1680001"/>
          </a:xfrm>
          <a:prstGeom prst="rect">
            <a:avLst/>
          </a:prstGeom>
        </p:spPr>
      </p:pic>
    </p:spTree>
    <p:extLst>
      <p:ext uri="{BB962C8B-B14F-4D97-AF65-F5344CB8AC3E}">
        <p14:creationId xmlns:p14="http://schemas.microsoft.com/office/powerpoint/2010/main" val="450512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8600" y="864326"/>
            <a:ext cx="1066800" cy="685800"/>
          </a:xfrm>
        </p:spPr>
        <p:txBody>
          <a:bodyPr>
            <a:normAutofit/>
          </a:bodyPr>
          <a:lstStyle/>
          <a:p>
            <a:r>
              <a:rPr lang="en-US" sz="2400" dirty="0"/>
              <a:t>Poll #5</a:t>
            </a:r>
          </a:p>
        </p:txBody>
      </p:sp>
      <p:sp>
        <p:nvSpPr>
          <p:cNvPr id="3" name="Content Placeholder 2"/>
          <p:cNvSpPr>
            <a:spLocks noGrp="1"/>
          </p:cNvSpPr>
          <p:nvPr>
            <p:ph idx="1"/>
          </p:nvPr>
        </p:nvSpPr>
        <p:spPr>
          <a:xfrm>
            <a:off x="228600" y="2412274"/>
            <a:ext cx="8686800" cy="3581400"/>
          </a:xfrm>
        </p:spPr>
        <p:txBody>
          <a:bodyPr>
            <a:normAutofit fontScale="70000" lnSpcReduction="20000"/>
          </a:bodyPr>
          <a:lstStyle/>
          <a:p>
            <a:pPr marL="0" lvl="0" indent="0">
              <a:buNone/>
            </a:pPr>
            <a:r>
              <a:rPr lang="en-US" dirty="0"/>
              <a:t>For which of the following common pediatric issues do your residents receive training in behavioral intervention?</a:t>
            </a:r>
          </a:p>
          <a:p>
            <a:pPr lvl="1"/>
            <a:r>
              <a:rPr lang="en-US" dirty="0"/>
              <a:t>Anxiety (e.g., belly breathing, worry/comfort list, or other)</a:t>
            </a:r>
          </a:p>
          <a:p>
            <a:pPr lvl="1"/>
            <a:r>
              <a:rPr lang="en-US" dirty="0"/>
              <a:t>Depression (e.g., behavioral activation, positive activity scheduling, or other)</a:t>
            </a:r>
          </a:p>
          <a:p>
            <a:pPr lvl="1"/>
            <a:r>
              <a:rPr lang="en-US" dirty="0"/>
              <a:t>Oppositional behavior (e.g., Anger management, behavior calendar, trigger cards, or other)</a:t>
            </a:r>
          </a:p>
          <a:p>
            <a:pPr lvl="1"/>
            <a:r>
              <a:rPr lang="en-US" dirty="0"/>
              <a:t>Parenting (e.g., positive time out, parenting continuum, connect before correct, or other)</a:t>
            </a:r>
          </a:p>
          <a:p>
            <a:pPr lvl="1"/>
            <a:r>
              <a:rPr lang="en-US" dirty="0"/>
              <a:t>Other</a:t>
            </a:r>
          </a:p>
          <a:p>
            <a:pPr lvl="1"/>
            <a:r>
              <a:rPr lang="en-US" dirty="0"/>
              <a:t>I don’t know</a:t>
            </a:r>
          </a:p>
          <a:p>
            <a:pPr lvl="1"/>
            <a:r>
              <a:rPr lang="en-US" dirty="0"/>
              <a:t>N/A</a:t>
            </a:r>
          </a:p>
        </p:txBody>
      </p:sp>
      <p:pic>
        <p:nvPicPr>
          <p:cNvPr id="4" name="Picture 2" descr="Poll #5">
            <a:extLst>
              <a:ext uri="{FF2B5EF4-FFF2-40B4-BE49-F238E27FC236}">
                <a16:creationId xmlns:a16="http://schemas.microsoft.com/office/drawing/2014/main" id="{EA3C54C9-120A-44A3-AC15-A8B06DE7C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678179"/>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836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a:t>Disclosures</a:t>
            </a:r>
          </a:p>
        </p:txBody>
      </p:sp>
      <p:sp>
        <p:nvSpPr>
          <p:cNvPr id="3" name="Subtitle 2"/>
          <p:cNvSpPr>
            <a:spLocks noGrp="1"/>
          </p:cNvSpPr>
          <p:nvPr>
            <p:ph type="subTitle" idx="1"/>
          </p:nvPr>
        </p:nvSpPr>
        <p:spPr>
          <a:xfrm>
            <a:off x="685800" y="2438400"/>
            <a:ext cx="7467600" cy="3124200"/>
          </a:xfrm>
        </p:spPr>
        <p:txBody>
          <a:bodyPr/>
          <a:lstStyle/>
          <a:p>
            <a:r>
              <a:rPr lang="en-US" dirty="0"/>
              <a:t>We have no conflicts of interest and/or disclosures</a:t>
            </a:r>
          </a:p>
        </p:txBody>
      </p:sp>
      <p:pic>
        <p:nvPicPr>
          <p:cNvPr id="4" name="Picture 3"/>
          <p:cNvPicPr>
            <a:picLocks noChangeAspect="1"/>
          </p:cNvPicPr>
          <p:nvPr/>
        </p:nvPicPr>
        <p:blipFill rotWithShape="1">
          <a:blip r:embed="rId2"/>
          <a:srcRect t="18539" b="29775"/>
          <a:stretch/>
        </p:blipFill>
        <p:spPr>
          <a:xfrm>
            <a:off x="5562600" y="4724400"/>
            <a:ext cx="3057525" cy="1250188"/>
          </a:xfrm>
          <a:prstGeom prst="rect">
            <a:avLst/>
          </a:prstGeom>
        </p:spPr>
      </p:pic>
      <p:sp>
        <p:nvSpPr>
          <p:cNvPr id="5" name="TextBox 4">
            <a:extLst>
              <a:ext uri="{FF2B5EF4-FFF2-40B4-BE49-F238E27FC236}">
                <a16:creationId xmlns:a16="http://schemas.microsoft.com/office/drawing/2014/main" id="{8D2FD14D-BCC7-4700-B4EF-01697EA54E3F}"/>
              </a:ext>
            </a:extLst>
          </p:cNvPr>
          <p:cNvSpPr txBox="1"/>
          <p:nvPr/>
        </p:nvSpPr>
        <p:spPr>
          <a:xfrm>
            <a:off x="8620125" y="6400800"/>
            <a:ext cx="484495" cy="369332"/>
          </a:xfrm>
          <a:prstGeom prst="rect">
            <a:avLst/>
          </a:prstGeom>
          <a:noFill/>
        </p:spPr>
        <p:txBody>
          <a:bodyPr wrap="square" rtlCol="0">
            <a:spAutoFit/>
          </a:bodyPr>
          <a:lstStyle/>
          <a:p>
            <a:r>
              <a:rPr lang="en-US" dirty="0">
                <a:solidFill>
                  <a:schemeClr val="bg1"/>
                </a:solidFill>
              </a:rPr>
              <a:t>K</a:t>
            </a:r>
          </a:p>
        </p:txBody>
      </p:sp>
    </p:spTree>
    <p:extLst>
      <p:ext uri="{BB962C8B-B14F-4D97-AF65-F5344CB8AC3E}">
        <p14:creationId xmlns:p14="http://schemas.microsoft.com/office/powerpoint/2010/main" val="2127906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48673"/>
            <a:ext cx="8991600" cy="1564271"/>
          </a:xfrm>
        </p:spPr>
        <p:txBody>
          <a:bodyPr>
            <a:normAutofit/>
          </a:bodyPr>
          <a:lstStyle/>
          <a:p>
            <a:r>
              <a:rPr lang="en-US" sz="4000" dirty="0"/>
              <a:t>Pediatric Behavioral Activation for Depression</a:t>
            </a:r>
          </a:p>
        </p:txBody>
      </p:sp>
      <p:sp>
        <p:nvSpPr>
          <p:cNvPr id="3" name="Content Placeholder 2"/>
          <p:cNvSpPr>
            <a:spLocks noGrp="1"/>
          </p:cNvSpPr>
          <p:nvPr>
            <p:ph idx="1"/>
          </p:nvPr>
        </p:nvSpPr>
        <p:spPr>
          <a:xfrm>
            <a:off x="365760" y="2146062"/>
            <a:ext cx="4599432" cy="1636275"/>
          </a:xfrm>
          <a:ln>
            <a:solidFill>
              <a:schemeClr val="accent1"/>
            </a:solidFill>
          </a:ln>
        </p:spPr>
        <p:txBody>
          <a:bodyPr>
            <a:normAutofit/>
          </a:bodyPr>
          <a:lstStyle/>
          <a:p>
            <a:pPr marL="0" indent="0">
              <a:buNone/>
            </a:pPr>
            <a:r>
              <a:rPr lang="en-US" sz="2400" dirty="0"/>
              <a:t>Meta-analysis with 4 RCT’s treating pediatric depression with Behavioral Activation: </a:t>
            </a:r>
            <a:r>
              <a:rPr lang="en-US" sz="2100" b="1" i="1" dirty="0"/>
              <a:t>Large effect size</a:t>
            </a:r>
          </a:p>
        </p:txBody>
      </p:sp>
      <p:sp>
        <p:nvSpPr>
          <p:cNvPr id="5" name="Rectangle 4"/>
          <p:cNvSpPr/>
          <p:nvPr/>
        </p:nvSpPr>
        <p:spPr>
          <a:xfrm>
            <a:off x="5168347" y="2151530"/>
            <a:ext cx="3697357" cy="3631763"/>
          </a:xfrm>
          <a:prstGeom prst="rect">
            <a:avLst/>
          </a:prstGeom>
          <a:ln>
            <a:solidFill>
              <a:schemeClr val="accent1"/>
            </a:solidFill>
          </a:ln>
        </p:spPr>
        <p:txBody>
          <a:bodyPr wrap="square">
            <a:spAutoFit/>
          </a:bodyPr>
          <a:lstStyle/>
          <a:p>
            <a:pPr defTabSz="685800">
              <a:defRPr/>
            </a:pPr>
            <a:r>
              <a:rPr lang="en-US" sz="2000" b="1" dirty="0">
                <a:latin typeface="Euphemia"/>
              </a:rPr>
              <a:t>Elements of  BA Treatment:</a:t>
            </a:r>
          </a:p>
          <a:p>
            <a:pPr marL="342900" lvl="1" defTabSz="685800">
              <a:defRPr/>
            </a:pPr>
            <a:r>
              <a:rPr lang="en-US" dirty="0">
                <a:latin typeface="Euphemia"/>
              </a:rPr>
              <a:t>Activity monitoring</a:t>
            </a:r>
          </a:p>
          <a:p>
            <a:pPr marL="342900" lvl="1" defTabSz="685800">
              <a:defRPr/>
            </a:pPr>
            <a:r>
              <a:rPr lang="en-US" sz="2000" b="1" dirty="0">
                <a:solidFill>
                  <a:schemeClr val="accent6"/>
                </a:solidFill>
                <a:latin typeface="Euphemia"/>
              </a:rPr>
              <a:t>Activity scheduling</a:t>
            </a:r>
          </a:p>
          <a:p>
            <a:pPr marL="342900" lvl="1" defTabSz="685800">
              <a:defRPr/>
            </a:pPr>
            <a:r>
              <a:rPr lang="en-US" dirty="0">
                <a:latin typeface="Euphemia"/>
              </a:rPr>
              <a:t>Contingency management</a:t>
            </a:r>
          </a:p>
          <a:p>
            <a:pPr marL="342900" lvl="1" defTabSz="685800">
              <a:defRPr/>
            </a:pPr>
            <a:r>
              <a:rPr lang="en-US" b="1" dirty="0">
                <a:solidFill>
                  <a:schemeClr val="accent6"/>
                </a:solidFill>
                <a:latin typeface="Euphemia"/>
              </a:rPr>
              <a:t>Va</a:t>
            </a:r>
            <a:r>
              <a:rPr lang="en-US" sz="2000" b="1" dirty="0">
                <a:solidFill>
                  <a:schemeClr val="accent6"/>
                </a:solidFill>
                <a:latin typeface="Euphemia"/>
              </a:rPr>
              <a:t>lues &amp; goals assessment</a:t>
            </a:r>
          </a:p>
          <a:p>
            <a:pPr marL="342900" lvl="1" defTabSz="685800">
              <a:defRPr/>
            </a:pPr>
            <a:r>
              <a:rPr lang="en-US" dirty="0">
                <a:latin typeface="Euphemia"/>
              </a:rPr>
              <a:t>Skills training</a:t>
            </a:r>
          </a:p>
          <a:p>
            <a:pPr marL="342900" lvl="1" defTabSz="685800">
              <a:defRPr/>
            </a:pPr>
            <a:r>
              <a:rPr lang="en-US" dirty="0">
                <a:latin typeface="Euphemia"/>
              </a:rPr>
              <a:t>Relaxation</a:t>
            </a:r>
          </a:p>
          <a:p>
            <a:pPr marL="342900" lvl="1" defTabSz="685800">
              <a:defRPr/>
            </a:pPr>
            <a:r>
              <a:rPr lang="en-US" dirty="0">
                <a:latin typeface="Euphemia"/>
              </a:rPr>
              <a:t>Targeting verbal behaviors</a:t>
            </a:r>
          </a:p>
          <a:p>
            <a:pPr marL="342900" lvl="1" defTabSz="685800">
              <a:defRPr/>
            </a:pPr>
            <a:r>
              <a:rPr lang="en-US" dirty="0">
                <a:latin typeface="Euphemia"/>
              </a:rPr>
              <a:t>Avoidance</a:t>
            </a:r>
          </a:p>
          <a:p>
            <a:pPr marL="342900" lvl="1" defTabSz="685800">
              <a:defRPr/>
            </a:pPr>
            <a:r>
              <a:rPr lang="en-US" sz="2000" b="1" dirty="0">
                <a:solidFill>
                  <a:schemeClr val="accent6"/>
                </a:solidFill>
                <a:latin typeface="Euphemia"/>
              </a:rPr>
              <a:t>Psycho-education</a:t>
            </a:r>
          </a:p>
          <a:p>
            <a:pPr marL="342900" lvl="1" defTabSz="685800">
              <a:defRPr/>
            </a:pPr>
            <a:r>
              <a:rPr lang="en-US" dirty="0">
                <a:latin typeface="Euphemia"/>
              </a:rPr>
              <a:t>Functional analysis</a:t>
            </a:r>
          </a:p>
          <a:p>
            <a:pPr marL="342900" lvl="1" defTabSz="685800">
              <a:defRPr/>
            </a:pPr>
            <a:r>
              <a:rPr lang="en-US" dirty="0">
                <a:latin typeface="Euphemia"/>
              </a:rPr>
              <a:t>Relapse prevention</a:t>
            </a:r>
          </a:p>
        </p:txBody>
      </p:sp>
      <p:sp>
        <p:nvSpPr>
          <p:cNvPr id="4" name="Rectangle 3"/>
          <p:cNvSpPr/>
          <p:nvPr/>
        </p:nvSpPr>
        <p:spPr>
          <a:xfrm>
            <a:off x="7572897" y="5917399"/>
            <a:ext cx="1547218" cy="369332"/>
          </a:xfrm>
          <a:prstGeom prst="rect">
            <a:avLst/>
          </a:prstGeom>
        </p:spPr>
        <p:txBody>
          <a:bodyPr wrap="none">
            <a:spAutoFit/>
          </a:bodyPr>
          <a:lstStyle/>
          <a:p>
            <a:r>
              <a:rPr lang="en-US" i="1" dirty="0"/>
              <a:t>(Martin, 2019)</a:t>
            </a:r>
          </a:p>
        </p:txBody>
      </p:sp>
      <p:pic>
        <p:nvPicPr>
          <p:cNvPr id="7" name="Picture 6"/>
          <p:cNvPicPr>
            <a:picLocks noChangeAspect="1"/>
          </p:cNvPicPr>
          <p:nvPr/>
        </p:nvPicPr>
        <p:blipFill>
          <a:blip r:embed="rId3"/>
          <a:stretch>
            <a:fillRect/>
          </a:stretch>
        </p:blipFill>
        <p:spPr>
          <a:xfrm>
            <a:off x="991595" y="3935896"/>
            <a:ext cx="2683697" cy="1410712"/>
          </a:xfrm>
          <a:prstGeom prst="rect">
            <a:avLst/>
          </a:prstGeom>
        </p:spPr>
      </p:pic>
      <p:sp>
        <p:nvSpPr>
          <p:cNvPr id="8" name="Rectangle 7"/>
          <p:cNvSpPr/>
          <p:nvPr/>
        </p:nvSpPr>
        <p:spPr>
          <a:xfrm>
            <a:off x="906449" y="5566115"/>
            <a:ext cx="2719346" cy="584775"/>
          </a:xfrm>
          <a:prstGeom prst="rect">
            <a:avLst/>
          </a:prstGeom>
          <a:ln>
            <a:solidFill>
              <a:schemeClr val="accent1"/>
            </a:solidFill>
          </a:ln>
        </p:spPr>
        <p:txBody>
          <a:bodyPr wrap="square">
            <a:spAutoFit/>
          </a:bodyPr>
          <a:lstStyle/>
          <a:p>
            <a:r>
              <a:rPr lang="en-US" sz="1600" b="1" dirty="0"/>
              <a:t>− 0.70; 95% CI; [− 1.20, − 0.20]; age range: 8-19 y/o</a:t>
            </a:r>
          </a:p>
        </p:txBody>
      </p:sp>
      <p:sp>
        <p:nvSpPr>
          <p:cNvPr id="9" name="TextBox 8">
            <a:extLst>
              <a:ext uri="{FF2B5EF4-FFF2-40B4-BE49-F238E27FC236}">
                <a16:creationId xmlns:a16="http://schemas.microsoft.com/office/drawing/2014/main" id="{A98A7E60-15E4-444D-A2AE-E5313CF418F9}"/>
              </a:ext>
            </a:extLst>
          </p:cNvPr>
          <p:cNvSpPr txBox="1"/>
          <p:nvPr/>
        </p:nvSpPr>
        <p:spPr>
          <a:xfrm>
            <a:off x="8877868" y="6352967"/>
            <a:ext cx="484495" cy="369332"/>
          </a:xfrm>
          <a:prstGeom prst="rect">
            <a:avLst/>
          </a:prstGeom>
          <a:noFill/>
        </p:spPr>
        <p:txBody>
          <a:bodyPr wrap="square" rtlCol="0">
            <a:spAutoFit/>
          </a:bodyPr>
          <a:lstStyle/>
          <a:p>
            <a:r>
              <a:rPr lang="en-US" dirty="0">
                <a:solidFill>
                  <a:schemeClr val="bg1"/>
                </a:solidFill>
              </a:rPr>
              <a:t>B</a:t>
            </a:r>
          </a:p>
        </p:txBody>
      </p:sp>
    </p:spTree>
    <p:extLst>
      <p:ext uri="{BB962C8B-B14F-4D97-AF65-F5344CB8AC3E}">
        <p14:creationId xmlns:p14="http://schemas.microsoft.com/office/powerpoint/2010/main" val="3082130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46" y="788500"/>
            <a:ext cx="8229600" cy="685800"/>
          </a:xfrm>
        </p:spPr>
        <p:txBody>
          <a:bodyPr>
            <a:normAutofit fontScale="90000"/>
          </a:bodyPr>
          <a:lstStyle/>
          <a:p>
            <a:r>
              <a:rPr lang="en-US" dirty="0"/>
              <a:t>Pediatric Behavioral Activation</a:t>
            </a:r>
            <a:r>
              <a:rPr lang="en-US" b="1" dirty="0"/>
              <a:t> </a:t>
            </a:r>
            <a:r>
              <a:rPr lang="en-US" sz="2700" dirty="0">
                <a:solidFill>
                  <a:schemeClr val="bg1">
                    <a:lumMod val="50000"/>
                  </a:schemeClr>
                </a:solidFill>
              </a:rPr>
              <a:t>(handout)</a:t>
            </a:r>
            <a:endParaRPr lang="en-US" dirty="0">
              <a:solidFill>
                <a:schemeClr val="bg1">
                  <a:lumMod val="50000"/>
                </a:schemeClr>
              </a:solidFill>
            </a:endParaRPr>
          </a:p>
        </p:txBody>
      </p:sp>
      <p:sp>
        <p:nvSpPr>
          <p:cNvPr id="8" name="TextBox 7"/>
          <p:cNvSpPr txBox="1"/>
          <p:nvPr/>
        </p:nvSpPr>
        <p:spPr>
          <a:xfrm>
            <a:off x="4639919" y="1620371"/>
            <a:ext cx="3867976" cy="830997"/>
          </a:xfrm>
          <a:prstGeom prst="rect">
            <a:avLst/>
          </a:prstGeom>
          <a:noFill/>
          <a:ln>
            <a:solidFill>
              <a:srgbClr val="92D050"/>
            </a:solidFill>
          </a:ln>
        </p:spPr>
        <p:txBody>
          <a:bodyPr wrap="square" rtlCol="0">
            <a:spAutoFit/>
          </a:bodyPr>
          <a:lstStyle/>
          <a:p>
            <a:r>
              <a:rPr lang="en-US" sz="2400" b="1" dirty="0"/>
              <a:t>Positive Activities: ________</a:t>
            </a:r>
          </a:p>
          <a:p>
            <a:r>
              <a:rPr lang="en-US" sz="2400" b="1" dirty="0"/>
              <a:t>Set a Goal: ______________</a:t>
            </a:r>
            <a:endParaRPr lang="en-US" sz="2100" dirty="0">
              <a:solidFill>
                <a:srgbClr val="595959"/>
              </a:solidFill>
              <a:latin typeface="Euphemia"/>
            </a:endParaRPr>
          </a:p>
        </p:txBody>
      </p:sp>
      <p:sp>
        <p:nvSpPr>
          <p:cNvPr id="10" name="TextBox 9"/>
          <p:cNvSpPr txBox="1"/>
          <p:nvPr/>
        </p:nvSpPr>
        <p:spPr>
          <a:xfrm>
            <a:off x="3730336" y="5825768"/>
            <a:ext cx="4956464" cy="369332"/>
          </a:xfrm>
          <a:prstGeom prst="rect">
            <a:avLst/>
          </a:prstGeom>
          <a:noFill/>
          <a:ln>
            <a:solidFill>
              <a:srgbClr val="92D050"/>
            </a:solidFill>
          </a:ln>
        </p:spPr>
        <p:txBody>
          <a:bodyPr wrap="square" rtlCol="0">
            <a:spAutoFit/>
          </a:bodyPr>
          <a:lstStyle/>
          <a:p>
            <a:pPr defTabSz="685800">
              <a:defRPr/>
            </a:pPr>
            <a:r>
              <a:rPr lang="en-US" i="1" dirty="0">
                <a:solidFill>
                  <a:srgbClr val="595959"/>
                </a:solidFill>
                <a:latin typeface="Euphemia"/>
              </a:rPr>
              <a:t>For younger kids (7 and below) involve parent</a:t>
            </a:r>
          </a:p>
        </p:txBody>
      </p:sp>
      <p:pic>
        <p:nvPicPr>
          <p:cNvPr id="11" name="Picture 10"/>
          <p:cNvPicPr>
            <a:picLocks noChangeAspect="1"/>
          </p:cNvPicPr>
          <p:nvPr/>
        </p:nvPicPr>
        <p:blipFill>
          <a:blip r:embed="rId3"/>
          <a:stretch>
            <a:fillRect/>
          </a:stretch>
        </p:blipFill>
        <p:spPr>
          <a:xfrm>
            <a:off x="345183" y="2261619"/>
            <a:ext cx="3769617" cy="2587081"/>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562837118"/>
              </p:ext>
            </p:extLst>
          </p:nvPr>
        </p:nvGraphicFramePr>
        <p:xfrm>
          <a:off x="4639919" y="3477599"/>
          <a:ext cx="3871891" cy="1868848"/>
        </p:xfrm>
        <a:graphic>
          <a:graphicData uri="http://schemas.openxmlformats.org/drawingml/2006/table">
            <a:tbl>
              <a:tblPr firstRow="1" bandRow="1">
                <a:tableStyleId>{72833802-FEF1-4C79-8D5D-14CF1EAF98D9}</a:tableStyleId>
              </a:tblPr>
              <a:tblGrid>
                <a:gridCol w="2242685">
                  <a:extLst>
                    <a:ext uri="{9D8B030D-6E8A-4147-A177-3AD203B41FA5}">
                      <a16:colId xmlns:a16="http://schemas.microsoft.com/office/drawing/2014/main" val="20000"/>
                    </a:ext>
                  </a:extLst>
                </a:gridCol>
                <a:gridCol w="1629206">
                  <a:extLst>
                    <a:ext uri="{9D8B030D-6E8A-4147-A177-3AD203B41FA5}">
                      <a16:colId xmlns:a16="http://schemas.microsoft.com/office/drawing/2014/main" val="20001"/>
                    </a:ext>
                  </a:extLst>
                </a:gridCol>
              </a:tblGrid>
              <a:tr h="382948">
                <a:tc>
                  <a:txBody>
                    <a:bodyPr/>
                    <a:lstStyle/>
                    <a:p>
                      <a:r>
                        <a:rPr lang="en-US" sz="1600" dirty="0"/>
                        <a:t>Steps</a:t>
                      </a:r>
                      <a:r>
                        <a:rPr lang="en-US" sz="1600" baseline="0" dirty="0"/>
                        <a:t> to my GOAL:</a:t>
                      </a:r>
                      <a:endParaRPr lang="en-US" sz="1600" dirty="0"/>
                    </a:p>
                  </a:txBody>
                  <a:tcPr marL="68580" marR="68580" marT="34290" marB="34290"/>
                </a:tc>
                <a:tc>
                  <a:txBody>
                    <a:bodyPr/>
                    <a:lstStyle/>
                    <a:p>
                      <a:r>
                        <a:rPr lang="en-US" sz="1600" dirty="0"/>
                        <a:t>When</a:t>
                      </a:r>
                      <a:r>
                        <a:rPr lang="en-US" sz="1600" baseline="0" dirty="0"/>
                        <a:t> I will do it:</a:t>
                      </a:r>
                      <a:endParaRPr lang="en-US" sz="1600" dirty="0"/>
                    </a:p>
                  </a:txBody>
                  <a:tcPr marL="68580" marR="68580" marT="34290" marB="34290"/>
                </a:tc>
                <a:extLst>
                  <a:ext uri="{0D108BD9-81ED-4DB2-BD59-A6C34878D82A}">
                    <a16:rowId xmlns:a16="http://schemas.microsoft.com/office/drawing/2014/main" val="10000"/>
                  </a:ext>
                </a:extLst>
              </a:tr>
              <a:tr h="441087">
                <a:tc>
                  <a:txBody>
                    <a:bodyPr/>
                    <a:lstStyle/>
                    <a:p>
                      <a:pPr marL="0" indent="0">
                        <a:buFont typeface="+mj-lt"/>
                        <a:buNone/>
                      </a:pPr>
                      <a:r>
                        <a:rPr lang="en-US" sz="1400" i="1" dirty="0"/>
                        <a:t>1.</a:t>
                      </a:r>
                      <a:r>
                        <a:rPr lang="en-US" sz="1400" i="1" baseline="0" dirty="0"/>
                        <a:t> Start with walking a couple of times a week </a:t>
                      </a:r>
                      <a:endParaRPr lang="en-US" sz="1400" i="1" dirty="0"/>
                    </a:p>
                  </a:txBody>
                  <a:tcPr marL="68580" marR="68580" marT="34290" marB="34290"/>
                </a:tc>
                <a:tc>
                  <a:txBody>
                    <a:bodyPr/>
                    <a:lstStyle/>
                    <a:p>
                      <a:r>
                        <a:rPr lang="en-US" sz="1400" i="1" dirty="0"/>
                        <a:t>1. Today</a:t>
                      </a:r>
                    </a:p>
                  </a:txBody>
                  <a:tcPr marL="68580" marR="68580" marT="34290" marB="34290"/>
                </a:tc>
                <a:extLst>
                  <a:ext uri="{0D108BD9-81ED-4DB2-BD59-A6C34878D82A}">
                    <a16:rowId xmlns:a16="http://schemas.microsoft.com/office/drawing/2014/main" val="10001"/>
                  </a:ext>
                </a:extLst>
              </a:tr>
              <a:tr h="441087">
                <a:tc>
                  <a:txBody>
                    <a:bodyPr/>
                    <a:lstStyle/>
                    <a:p>
                      <a:pPr marL="0" indent="0">
                        <a:buFont typeface="+mj-lt"/>
                        <a:buNone/>
                      </a:pPr>
                      <a:r>
                        <a:rPr lang="en-US" sz="1400" i="1" dirty="0"/>
                        <a:t>2. Walk daily, even short walk</a:t>
                      </a:r>
                    </a:p>
                  </a:txBody>
                  <a:tcPr marL="68580" marR="68580" marT="34290" marB="34290"/>
                </a:tc>
                <a:tc>
                  <a:txBody>
                    <a:bodyPr/>
                    <a:lstStyle/>
                    <a:p>
                      <a:r>
                        <a:rPr lang="en-US" sz="1400" i="1" dirty="0"/>
                        <a:t>2. By next clinic visit</a:t>
                      </a:r>
                    </a:p>
                  </a:txBody>
                  <a:tcPr marL="68580" marR="68580" marT="34290" marB="34290"/>
                </a:tc>
                <a:extLst>
                  <a:ext uri="{0D108BD9-81ED-4DB2-BD59-A6C34878D82A}">
                    <a16:rowId xmlns:a16="http://schemas.microsoft.com/office/drawing/2014/main" val="10002"/>
                  </a:ext>
                </a:extLst>
              </a:tr>
              <a:tr h="441087">
                <a:tc>
                  <a:txBody>
                    <a:bodyPr/>
                    <a:lstStyle/>
                    <a:p>
                      <a:pPr marL="0" indent="0">
                        <a:buFont typeface="+mj-lt"/>
                        <a:buNone/>
                      </a:pPr>
                      <a:r>
                        <a:rPr lang="en-US" sz="1400" i="1" dirty="0"/>
                        <a:t>3. Earn full video privileges for</a:t>
                      </a:r>
                      <a:r>
                        <a:rPr lang="en-US" sz="1400" i="1" baseline="0" dirty="0"/>
                        <a:t> walking</a:t>
                      </a:r>
                      <a:endParaRPr lang="en-US" sz="1400" i="1" dirty="0"/>
                    </a:p>
                  </a:txBody>
                  <a:tcPr marL="68580" marR="68580" marT="34290" marB="34290"/>
                </a:tc>
                <a:tc>
                  <a:txBody>
                    <a:bodyPr/>
                    <a:lstStyle/>
                    <a:p>
                      <a:r>
                        <a:rPr lang="en-US" sz="1400" i="1" dirty="0"/>
                        <a:t>3. Today</a:t>
                      </a:r>
                    </a:p>
                  </a:txBody>
                  <a:tcPr marL="68580" marR="68580" marT="34290" marB="34290"/>
                </a:tc>
                <a:extLst>
                  <a:ext uri="{0D108BD9-81ED-4DB2-BD59-A6C34878D82A}">
                    <a16:rowId xmlns:a16="http://schemas.microsoft.com/office/drawing/2014/main" val="10003"/>
                  </a:ext>
                </a:extLst>
              </a:tr>
            </a:tbl>
          </a:graphicData>
        </a:graphic>
      </p:graphicFrame>
      <p:cxnSp>
        <p:nvCxnSpPr>
          <p:cNvPr id="5" name="Straight Connector 4"/>
          <p:cNvCxnSpPr/>
          <p:nvPr/>
        </p:nvCxnSpPr>
        <p:spPr>
          <a:xfrm flipH="1">
            <a:off x="6917636" y="3856383"/>
            <a:ext cx="7950" cy="1490064"/>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925587" y="3477599"/>
            <a:ext cx="0" cy="37878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028953" y="5388046"/>
            <a:ext cx="1478942" cy="338554"/>
          </a:xfrm>
          <a:prstGeom prst="rect">
            <a:avLst/>
          </a:prstGeom>
          <a:noFill/>
        </p:spPr>
        <p:txBody>
          <a:bodyPr wrap="square" rtlCol="0">
            <a:spAutoFit/>
          </a:bodyPr>
          <a:lstStyle/>
          <a:p>
            <a:r>
              <a:rPr lang="en-US" sz="1600" dirty="0"/>
              <a:t>14 y/o “Jason”</a:t>
            </a:r>
          </a:p>
        </p:txBody>
      </p:sp>
      <p:sp>
        <p:nvSpPr>
          <p:cNvPr id="14" name="TextBox 13">
            <a:extLst>
              <a:ext uri="{FF2B5EF4-FFF2-40B4-BE49-F238E27FC236}">
                <a16:creationId xmlns:a16="http://schemas.microsoft.com/office/drawing/2014/main" id="{D4C31A2A-66B7-4601-BE34-63067BC852D5}"/>
              </a:ext>
            </a:extLst>
          </p:cNvPr>
          <p:cNvSpPr txBox="1"/>
          <p:nvPr/>
        </p:nvSpPr>
        <p:spPr>
          <a:xfrm>
            <a:off x="8877868" y="6352967"/>
            <a:ext cx="484495" cy="369332"/>
          </a:xfrm>
          <a:prstGeom prst="rect">
            <a:avLst/>
          </a:prstGeom>
          <a:noFill/>
        </p:spPr>
        <p:txBody>
          <a:bodyPr wrap="square" rtlCol="0">
            <a:spAutoFit/>
          </a:bodyPr>
          <a:lstStyle/>
          <a:p>
            <a:r>
              <a:rPr lang="en-US" dirty="0">
                <a:solidFill>
                  <a:schemeClr val="bg1"/>
                </a:solidFill>
              </a:rPr>
              <a:t>B</a:t>
            </a:r>
          </a:p>
        </p:txBody>
      </p:sp>
      <p:sp>
        <p:nvSpPr>
          <p:cNvPr id="15" name="TextBox 14"/>
          <p:cNvSpPr txBox="1"/>
          <p:nvPr/>
        </p:nvSpPr>
        <p:spPr>
          <a:xfrm>
            <a:off x="4639919" y="2919092"/>
            <a:ext cx="1810576" cy="461665"/>
          </a:xfrm>
          <a:prstGeom prst="rect">
            <a:avLst/>
          </a:prstGeom>
          <a:noFill/>
          <a:ln>
            <a:solidFill>
              <a:srgbClr val="92D050"/>
            </a:solidFill>
          </a:ln>
        </p:spPr>
        <p:txBody>
          <a:bodyPr wrap="square" rtlCol="0">
            <a:spAutoFit/>
          </a:bodyPr>
          <a:lstStyle/>
          <a:p>
            <a:r>
              <a:rPr lang="en-US" sz="2400" b="1" dirty="0"/>
              <a:t>Action Plan:</a:t>
            </a:r>
            <a:endParaRPr lang="en-US" sz="2100" dirty="0">
              <a:solidFill>
                <a:srgbClr val="595959"/>
              </a:solidFill>
              <a:latin typeface="Euphemia"/>
            </a:endParaRPr>
          </a:p>
        </p:txBody>
      </p:sp>
    </p:spTree>
    <p:extLst>
      <p:ext uri="{BB962C8B-B14F-4D97-AF65-F5344CB8AC3E}">
        <p14:creationId xmlns:p14="http://schemas.microsoft.com/office/powerpoint/2010/main" val="1641247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02" y="762000"/>
            <a:ext cx="8476753" cy="989151"/>
          </a:xfrm>
        </p:spPr>
        <p:txBody>
          <a:bodyPr>
            <a:normAutofit/>
          </a:bodyPr>
          <a:lstStyle/>
          <a:p>
            <a:r>
              <a:rPr lang="en-US" dirty="0"/>
              <a:t>CBT Effective for Anxiety in Children</a:t>
            </a:r>
          </a:p>
        </p:txBody>
      </p:sp>
      <p:sp>
        <p:nvSpPr>
          <p:cNvPr id="3" name="Content Placeholder 2"/>
          <p:cNvSpPr>
            <a:spLocks noGrp="1"/>
          </p:cNvSpPr>
          <p:nvPr>
            <p:ph idx="1"/>
          </p:nvPr>
        </p:nvSpPr>
        <p:spPr>
          <a:xfrm>
            <a:off x="572494" y="2128466"/>
            <a:ext cx="4492487" cy="3956218"/>
          </a:xfrm>
        </p:spPr>
        <p:txBody>
          <a:bodyPr>
            <a:normAutofit/>
          </a:bodyPr>
          <a:lstStyle/>
          <a:p>
            <a:pPr marL="0" indent="0">
              <a:buNone/>
            </a:pPr>
            <a:r>
              <a:rPr lang="en-US" sz="2000" b="1" dirty="0">
                <a:latin typeface="Euphemia" panose="020B0503040102020104" pitchFamily="34" charset="0"/>
              </a:rPr>
              <a:t>RCT of CBT and Sertraline</a:t>
            </a:r>
          </a:p>
          <a:p>
            <a:r>
              <a:rPr lang="en-US" sz="1800" dirty="0">
                <a:latin typeface="Euphemia" panose="020B0503040102020104" pitchFamily="34" charset="0"/>
              </a:rPr>
              <a:t>N=488, 7-17 years</a:t>
            </a:r>
            <a:endParaRPr lang="en-US" sz="2400" dirty="0">
              <a:latin typeface="Euphemia" panose="020B0503040102020104" pitchFamily="34" charset="0"/>
            </a:endParaRPr>
          </a:p>
          <a:p>
            <a:r>
              <a:rPr lang="en-US" sz="1800" dirty="0">
                <a:latin typeface="Euphemia" panose="020B0503040102020104" pitchFamily="34" charset="0"/>
              </a:rPr>
              <a:t>60% response CBT only (P&lt;0.001)</a:t>
            </a:r>
          </a:p>
          <a:p>
            <a:r>
              <a:rPr lang="en-US" sz="1800" dirty="0">
                <a:latin typeface="Euphemia" panose="020B0503040102020104" pitchFamily="34" charset="0"/>
              </a:rPr>
              <a:t>81% sertraline &amp; CBT (P&lt;0.001)</a:t>
            </a:r>
          </a:p>
          <a:p>
            <a:r>
              <a:rPr lang="en-US" sz="1800" dirty="0">
                <a:latin typeface="Euphemia" panose="020B0503040102020104" pitchFamily="34" charset="0"/>
              </a:rPr>
              <a:t>5 year remission rates around 50%</a:t>
            </a:r>
          </a:p>
          <a:p>
            <a:pPr marL="0" indent="0">
              <a:buNone/>
            </a:pPr>
            <a:endParaRPr lang="en-US" dirty="0">
              <a:latin typeface="Euphemia" panose="020B0503040102020104" pitchFamily="34" charset="0"/>
            </a:endParaRPr>
          </a:p>
          <a:p>
            <a:pPr marL="0" indent="0">
              <a:buNone/>
            </a:pPr>
            <a:r>
              <a:rPr lang="en-US" sz="2400" dirty="0">
                <a:latin typeface="Euphemia" panose="020B0503040102020104" pitchFamily="34" charset="0"/>
              </a:rPr>
              <a:t>Promising studies showing </a:t>
            </a:r>
            <a:r>
              <a:rPr lang="en-US" sz="2400" b="1" dirty="0">
                <a:latin typeface="Euphemia" panose="020B0503040102020104" pitchFamily="34" charset="0"/>
              </a:rPr>
              <a:t>mindfulness</a:t>
            </a:r>
            <a:r>
              <a:rPr lang="en-US" sz="2400" dirty="0">
                <a:latin typeface="Euphemia" panose="020B0503040102020104" pitchFamily="34" charset="0"/>
              </a:rPr>
              <a:t> as effective as CBT with children</a:t>
            </a:r>
          </a:p>
        </p:txBody>
      </p:sp>
      <p:sp>
        <p:nvSpPr>
          <p:cNvPr id="5" name="Rectangle 4"/>
          <p:cNvSpPr/>
          <p:nvPr/>
        </p:nvSpPr>
        <p:spPr>
          <a:xfrm>
            <a:off x="5303521" y="2133934"/>
            <a:ext cx="3554232" cy="2400657"/>
          </a:xfrm>
          <a:prstGeom prst="rect">
            <a:avLst/>
          </a:prstGeom>
          <a:ln>
            <a:solidFill>
              <a:schemeClr val="accent1"/>
            </a:solidFill>
          </a:ln>
        </p:spPr>
        <p:txBody>
          <a:bodyPr wrap="square">
            <a:spAutoFit/>
          </a:bodyPr>
          <a:lstStyle/>
          <a:p>
            <a:pPr defTabSz="685800">
              <a:defRPr/>
            </a:pPr>
            <a:r>
              <a:rPr lang="en-US" sz="2000" b="1" dirty="0">
                <a:latin typeface="Euphemia" panose="020B0503040102020104" pitchFamily="34" charset="0"/>
              </a:rPr>
              <a:t>Elements of  CBT Treatment:</a:t>
            </a:r>
          </a:p>
          <a:p>
            <a:pPr lvl="1"/>
            <a:r>
              <a:rPr lang="en-US" sz="2000" b="1" dirty="0">
                <a:solidFill>
                  <a:schemeClr val="accent6"/>
                </a:solidFill>
                <a:latin typeface="Euphemia" panose="020B0503040102020104" pitchFamily="34" charset="0"/>
              </a:rPr>
              <a:t>Psycho-education</a:t>
            </a:r>
          </a:p>
          <a:p>
            <a:pPr lvl="1"/>
            <a:r>
              <a:rPr lang="en-US" dirty="0">
                <a:solidFill>
                  <a:srgbClr val="000000"/>
                </a:solidFill>
                <a:latin typeface="Euphemia" panose="020B0503040102020104" pitchFamily="34" charset="0"/>
              </a:rPr>
              <a:t>Relaxation training</a:t>
            </a:r>
          </a:p>
          <a:p>
            <a:pPr lvl="1"/>
            <a:r>
              <a:rPr lang="en-US" sz="2000" b="1" dirty="0">
                <a:solidFill>
                  <a:schemeClr val="accent6"/>
                </a:solidFill>
                <a:latin typeface="Euphemia" panose="020B0503040102020104" pitchFamily="34" charset="0"/>
              </a:rPr>
              <a:t>Diaphragmatic breathing</a:t>
            </a:r>
          </a:p>
          <a:p>
            <a:pPr lvl="1"/>
            <a:r>
              <a:rPr lang="en-US" dirty="0">
                <a:solidFill>
                  <a:srgbClr val="000000"/>
                </a:solidFill>
                <a:latin typeface="Euphemia" panose="020B0503040102020104" pitchFamily="34" charset="0"/>
              </a:rPr>
              <a:t>Cognitive restructuring </a:t>
            </a:r>
          </a:p>
          <a:p>
            <a:pPr lvl="1"/>
            <a:r>
              <a:rPr lang="en-US" dirty="0">
                <a:solidFill>
                  <a:srgbClr val="000000"/>
                </a:solidFill>
                <a:latin typeface="Euphemia" panose="020B0503040102020104" pitchFamily="34" charset="0"/>
              </a:rPr>
              <a:t>Problem-solving </a:t>
            </a:r>
          </a:p>
          <a:p>
            <a:pPr lvl="1"/>
            <a:r>
              <a:rPr lang="en-US" dirty="0">
                <a:solidFill>
                  <a:srgbClr val="000000"/>
                </a:solidFill>
                <a:latin typeface="Euphemia" panose="020B0503040102020104" pitchFamily="34" charset="0"/>
              </a:rPr>
              <a:t>Systematic desensitization </a:t>
            </a:r>
          </a:p>
          <a:p>
            <a:pPr lvl="1"/>
            <a:r>
              <a:rPr lang="en-US" dirty="0">
                <a:solidFill>
                  <a:srgbClr val="000000"/>
                </a:solidFill>
                <a:latin typeface="Euphemia" panose="020B0503040102020104" pitchFamily="34" charset="0"/>
              </a:rPr>
              <a:t>Relapse prevention plans </a:t>
            </a:r>
            <a:endParaRPr lang="en-US" dirty="0">
              <a:latin typeface="Euphemia" panose="020B0503040102020104" pitchFamily="34" charset="0"/>
            </a:endParaRPr>
          </a:p>
        </p:txBody>
      </p:sp>
      <p:sp>
        <p:nvSpPr>
          <p:cNvPr id="6" name="Rectangle 5"/>
          <p:cNvSpPr/>
          <p:nvPr/>
        </p:nvSpPr>
        <p:spPr>
          <a:xfrm>
            <a:off x="6096000" y="5791200"/>
            <a:ext cx="2852319" cy="369332"/>
          </a:xfrm>
          <a:prstGeom prst="rect">
            <a:avLst/>
          </a:prstGeom>
        </p:spPr>
        <p:txBody>
          <a:bodyPr wrap="none">
            <a:spAutoFit/>
          </a:bodyPr>
          <a:lstStyle/>
          <a:p>
            <a:r>
              <a:rPr lang="en-US" i="1" dirty="0"/>
              <a:t>(Walkup, 2008; </a:t>
            </a:r>
            <a:r>
              <a:rPr lang="en-US" i="1" dirty="0" err="1"/>
              <a:t>Wehry</a:t>
            </a:r>
            <a:r>
              <a:rPr lang="en-US" i="1" dirty="0"/>
              <a:t> 2015)</a:t>
            </a:r>
          </a:p>
        </p:txBody>
      </p:sp>
      <p:sp>
        <p:nvSpPr>
          <p:cNvPr id="7" name="TextBox 6">
            <a:extLst>
              <a:ext uri="{FF2B5EF4-FFF2-40B4-BE49-F238E27FC236}">
                <a16:creationId xmlns:a16="http://schemas.microsoft.com/office/drawing/2014/main" id="{05455BE5-4D07-49E0-9E77-56A893CE2A86}"/>
              </a:ext>
            </a:extLst>
          </p:cNvPr>
          <p:cNvSpPr txBox="1"/>
          <p:nvPr/>
        </p:nvSpPr>
        <p:spPr>
          <a:xfrm>
            <a:off x="8877868" y="6352967"/>
            <a:ext cx="484495" cy="369332"/>
          </a:xfrm>
          <a:prstGeom prst="rect">
            <a:avLst/>
          </a:prstGeom>
          <a:noFill/>
        </p:spPr>
        <p:txBody>
          <a:bodyPr wrap="square" rtlCol="0">
            <a:spAutoFit/>
          </a:bodyPr>
          <a:lstStyle/>
          <a:p>
            <a:r>
              <a:rPr lang="en-US" dirty="0">
                <a:solidFill>
                  <a:schemeClr val="bg1"/>
                </a:solidFill>
              </a:rPr>
              <a:t>B</a:t>
            </a:r>
          </a:p>
        </p:txBody>
      </p:sp>
    </p:spTree>
    <p:extLst>
      <p:ext uri="{BB962C8B-B14F-4D97-AF65-F5344CB8AC3E}">
        <p14:creationId xmlns:p14="http://schemas.microsoft.com/office/powerpoint/2010/main" val="2058761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69" y="801581"/>
            <a:ext cx="8388062" cy="994172"/>
          </a:xfrm>
        </p:spPr>
        <p:txBody>
          <a:bodyPr>
            <a:normAutofit/>
          </a:bodyPr>
          <a:lstStyle/>
          <a:p>
            <a:r>
              <a:rPr lang="en-US" b="1" dirty="0"/>
              <a:t>The Belly Breathing Game </a:t>
            </a:r>
            <a:r>
              <a:rPr lang="en-US" sz="4000" dirty="0">
                <a:solidFill>
                  <a:schemeClr val="bg1">
                    <a:lumMod val="50000"/>
                  </a:schemeClr>
                </a:solidFill>
              </a:rPr>
              <a:t>(handout)</a:t>
            </a:r>
            <a:endParaRPr lang="en-US" sz="4000" dirty="0"/>
          </a:p>
        </p:txBody>
      </p:sp>
      <p:sp>
        <p:nvSpPr>
          <p:cNvPr id="3" name="Content Placeholder 2"/>
          <p:cNvSpPr>
            <a:spLocks noGrp="1"/>
          </p:cNvSpPr>
          <p:nvPr>
            <p:ph idx="1"/>
          </p:nvPr>
        </p:nvSpPr>
        <p:spPr>
          <a:xfrm>
            <a:off x="2269439" y="2226573"/>
            <a:ext cx="6596932" cy="3086100"/>
          </a:xfrm>
        </p:spPr>
        <p:txBody>
          <a:bodyPr>
            <a:normAutofit fontScale="70000" lnSpcReduction="20000"/>
          </a:bodyPr>
          <a:lstStyle/>
          <a:p>
            <a:r>
              <a:rPr lang="en-US" b="1" dirty="0"/>
              <a:t>Education: </a:t>
            </a:r>
            <a:r>
              <a:rPr lang="en-US" i="1" dirty="0"/>
              <a:t>Try holding your breath for sixty seconds…</a:t>
            </a:r>
          </a:p>
          <a:p>
            <a:r>
              <a:rPr lang="en-US" b="1" dirty="0"/>
              <a:t>Family: </a:t>
            </a:r>
            <a:r>
              <a:rPr lang="en-US" dirty="0"/>
              <a:t>Kids and parents together…</a:t>
            </a:r>
          </a:p>
          <a:p>
            <a:r>
              <a:rPr lang="en-US" b="1" dirty="0"/>
              <a:t>Quiet: </a:t>
            </a:r>
            <a:r>
              <a:rPr lang="en-US" dirty="0"/>
              <a:t>Turn off electronics, maybe play music</a:t>
            </a:r>
          </a:p>
          <a:p>
            <a:r>
              <a:rPr lang="en-US" b="1" dirty="0"/>
              <a:t>Sit or lie down: </a:t>
            </a:r>
            <a:r>
              <a:rPr lang="en-US" dirty="0"/>
              <a:t>Close your eyes…</a:t>
            </a:r>
          </a:p>
          <a:p>
            <a:pPr lvl="1"/>
            <a:r>
              <a:rPr lang="en-US" i="1" dirty="0"/>
              <a:t>Place your hands on your belly…</a:t>
            </a:r>
          </a:p>
          <a:p>
            <a:r>
              <a:rPr lang="en-US" b="1" dirty="0"/>
              <a:t>Breathe deep: </a:t>
            </a:r>
            <a:r>
              <a:rPr lang="en-US" dirty="0"/>
              <a:t>Three breaths counting, “one…two…three”…</a:t>
            </a:r>
          </a:p>
          <a:p>
            <a:r>
              <a:rPr lang="en-US" i="1" dirty="0"/>
              <a:t>Breathing, you can be still, quiet and calm.</a:t>
            </a:r>
            <a:endParaRPr lang="en-US" dirty="0"/>
          </a:p>
        </p:txBody>
      </p:sp>
      <p:sp>
        <p:nvSpPr>
          <p:cNvPr id="6" name="Rectangle 5"/>
          <p:cNvSpPr/>
          <p:nvPr/>
        </p:nvSpPr>
        <p:spPr>
          <a:xfrm>
            <a:off x="6185818" y="5190001"/>
            <a:ext cx="2958182" cy="369332"/>
          </a:xfrm>
          <a:prstGeom prst="rect">
            <a:avLst/>
          </a:prstGeom>
        </p:spPr>
        <p:txBody>
          <a:bodyPr wrap="none">
            <a:spAutoFit/>
          </a:bodyPr>
          <a:lstStyle/>
          <a:p>
            <a:r>
              <a:rPr lang="en-US" i="1" dirty="0"/>
              <a:t>(Adapted from Shapiro, 2009)</a:t>
            </a:r>
          </a:p>
        </p:txBody>
      </p:sp>
      <p:pic>
        <p:nvPicPr>
          <p:cNvPr id="4" name="Picture 3"/>
          <p:cNvPicPr>
            <a:picLocks noChangeAspect="1"/>
          </p:cNvPicPr>
          <p:nvPr/>
        </p:nvPicPr>
        <p:blipFill rotWithShape="1">
          <a:blip r:embed="rId3"/>
          <a:srcRect l="10508" t="55587" r="54495" b="14875"/>
          <a:stretch/>
        </p:blipFill>
        <p:spPr>
          <a:xfrm>
            <a:off x="527338" y="2711393"/>
            <a:ext cx="866693" cy="914401"/>
          </a:xfrm>
          <a:prstGeom prst="rect">
            <a:avLst/>
          </a:prstGeom>
        </p:spPr>
      </p:pic>
      <p:pic>
        <p:nvPicPr>
          <p:cNvPr id="7" name="Picture 6">
            <a:hlinkClick r:id="rId4"/>
          </p:cNvPr>
          <p:cNvPicPr>
            <a:picLocks noChangeAspect="1"/>
          </p:cNvPicPr>
          <p:nvPr/>
        </p:nvPicPr>
        <p:blipFill>
          <a:blip r:embed="rId5"/>
          <a:stretch>
            <a:fillRect/>
          </a:stretch>
        </p:blipFill>
        <p:spPr>
          <a:xfrm>
            <a:off x="256001" y="5131062"/>
            <a:ext cx="1811338" cy="1013486"/>
          </a:xfrm>
          <a:prstGeom prst="rect">
            <a:avLst/>
          </a:prstGeom>
        </p:spPr>
      </p:pic>
      <p:sp>
        <p:nvSpPr>
          <p:cNvPr id="8" name="Rectangle 7"/>
          <p:cNvSpPr/>
          <p:nvPr/>
        </p:nvSpPr>
        <p:spPr>
          <a:xfrm>
            <a:off x="2269439" y="5805994"/>
            <a:ext cx="4572000" cy="338554"/>
          </a:xfrm>
          <a:prstGeom prst="rect">
            <a:avLst/>
          </a:prstGeom>
        </p:spPr>
        <p:txBody>
          <a:bodyPr>
            <a:spAutoFit/>
          </a:bodyPr>
          <a:lstStyle/>
          <a:p>
            <a:r>
              <a:rPr lang="en-US" sz="1600" dirty="0">
                <a:hlinkClick r:id="rId4"/>
              </a:rPr>
              <a:t>https://www.youtube.com/watch?v=_mZbzDOpylA</a:t>
            </a:r>
            <a:endParaRPr lang="en-US" sz="1600" dirty="0"/>
          </a:p>
        </p:txBody>
      </p:sp>
      <p:sp>
        <p:nvSpPr>
          <p:cNvPr id="10" name="TextBox 9">
            <a:extLst>
              <a:ext uri="{FF2B5EF4-FFF2-40B4-BE49-F238E27FC236}">
                <a16:creationId xmlns:a16="http://schemas.microsoft.com/office/drawing/2014/main" id="{E865054F-D837-4D73-A6D4-8C9C82C140EC}"/>
              </a:ext>
            </a:extLst>
          </p:cNvPr>
          <p:cNvSpPr txBox="1"/>
          <p:nvPr/>
        </p:nvSpPr>
        <p:spPr>
          <a:xfrm>
            <a:off x="8877868" y="6352967"/>
            <a:ext cx="484495" cy="369332"/>
          </a:xfrm>
          <a:prstGeom prst="rect">
            <a:avLst/>
          </a:prstGeom>
          <a:noFill/>
        </p:spPr>
        <p:txBody>
          <a:bodyPr wrap="square" rtlCol="0">
            <a:spAutoFit/>
          </a:bodyPr>
          <a:lstStyle/>
          <a:p>
            <a:r>
              <a:rPr lang="en-US" dirty="0">
                <a:solidFill>
                  <a:schemeClr val="bg1"/>
                </a:solidFill>
              </a:rPr>
              <a:t>B</a:t>
            </a:r>
          </a:p>
        </p:txBody>
      </p:sp>
    </p:spTree>
    <p:extLst>
      <p:ext uri="{BB962C8B-B14F-4D97-AF65-F5344CB8AC3E}">
        <p14:creationId xmlns:p14="http://schemas.microsoft.com/office/powerpoint/2010/main" val="3336172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DC5D11-48B2-4ADD-A3A8-18F665181810}"/>
              </a:ext>
            </a:extLst>
          </p:cNvPr>
          <p:cNvSpPr txBox="1"/>
          <p:nvPr/>
        </p:nvSpPr>
        <p:spPr>
          <a:xfrm>
            <a:off x="8778861" y="6361357"/>
            <a:ext cx="484495" cy="369332"/>
          </a:xfrm>
          <a:prstGeom prst="rect">
            <a:avLst/>
          </a:prstGeom>
          <a:noFill/>
        </p:spPr>
        <p:txBody>
          <a:bodyPr wrap="square" rtlCol="0">
            <a:spAutoFit/>
          </a:bodyPr>
          <a:lstStyle/>
          <a:p>
            <a:r>
              <a:rPr lang="en-US" dirty="0">
                <a:solidFill>
                  <a:schemeClr val="bg1"/>
                </a:solidFill>
              </a:rPr>
              <a:t>B</a:t>
            </a:r>
          </a:p>
        </p:txBody>
      </p:sp>
      <p:pic>
        <p:nvPicPr>
          <p:cNvPr id="2" name="Picture 1">
            <a:extLst>
              <a:ext uri="{FF2B5EF4-FFF2-40B4-BE49-F238E27FC236}">
                <a16:creationId xmlns:a16="http://schemas.microsoft.com/office/drawing/2014/main" id="{0ACB88DD-310A-4EA0-A135-6DA750E731BF}"/>
              </a:ext>
            </a:extLst>
          </p:cNvPr>
          <p:cNvPicPr>
            <a:picLocks noChangeAspect="1"/>
          </p:cNvPicPr>
          <p:nvPr/>
        </p:nvPicPr>
        <p:blipFill rotWithShape="1">
          <a:blip r:embed="rId3"/>
          <a:srcRect l="6667" t="10000" r="7500" b="13858"/>
          <a:stretch/>
        </p:blipFill>
        <p:spPr>
          <a:xfrm>
            <a:off x="685800" y="1143000"/>
            <a:ext cx="7848600" cy="3916363"/>
          </a:xfrm>
          <a:prstGeom prst="rect">
            <a:avLst/>
          </a:prstGeom>
        </p:spPr>
      </p:pic>
      <p:sp>
        <p:nvSpPr>
          <p:cNvPr id="3" name="TextBox 2"/>
          <p:cNvSpPr txBox="1"/>
          <p:nvPr/>
        </p:nvSpPr>
        <p:spPr>
          <a:xfrm>
            <a:off x="857250" y="5486400"/>
            <a:ext cx="7505700" cy="461665"/>
          </a:xfrm>
          <a:prstGeom prst="rect">
            <a:avLst/>
          </a:prstGeom>
          <a:noFill/>
          <a:ln w="12700">
            <a:solidFill>
              <a:schemeClr val="accent2"/>
            </a:solidFill>
          </a:ln>
        </p:spPr>
        <p:txBody>
          <a:bodyPr wrap="square" rtlCol="0">
            <a:spAutoFit/>
          </a:bodyPr>
          <a:lstStyle/>
          <a:p>
            <a:pPr algn="ctr"/>
            <a:r>
              <a:rPr lang="en-US" sz="2400" b="1" i="1" dirty="0"/>
              <a:t>NOTE: </a:t>
            </a:r>
            <a:r>
              <a:rPr lang="en-US" sz="2400" i="1" dirty="0"/>
              <a:t>You may want to turn up your volume for the video</a:t>
            </a:r>
          </a:p>
        </p:txBody>
      </p:sp>
    </p:spTree>
    <p:extLst>
      <p:ext uri="{BB962C8B-B14F-4D97-AF65-F5344CB8AC3E}">
        <p14:creationId xmlns:p14="http://schemas.microsoft.com/office/powerpoint/2010/main" val="2302139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normAutofit fontScale="90000"/>
          </a:bodyPr>
          <a:lstStyle/>
          <a:p>
            <a:r>
              <a:rPr lang="en-US" dirty="0"/>
              <a:t>Pediatric CBT for Oppositional Behavior</a:t>
            </a:r>
          </a:p>
        </p:txBody>
      </p:sp>
      <p:sp>
        <p:nvSpPr>
          <p:cNvPr id="3" name="Content Placeholder 2"/>
          <p:cNvSpPr>
            <a:spLocks noGrp="1"/>
          </p:cNvSpPr>
          <p:nvPr>
            <p:ph idx="1"/>
          </p:nvPr>
        </p:nvSpPr>
        <p:spPr>
          <a:xfrm>
            <a:off x="457200" y="2133934"/>
            <a:ext cx="4572000" cy="3962066"/>
          </a:xfrm>
        </p:spPr>
        <p:txBody>
          <a:bodyPr>
            <a:normAutofit/>
          </a:bodyPr>
          <a:lstStyle/>
          <a:p>
            <a:pPr marL="0" indent="0">
              <a:buNone/>
            </a:pPr>
            <a:r>
              <a:rPr lang="en-US" sz="2800" b="1" dirty="0"/>
              <a:t>Meta-analysis</a:t>
            </a:r>
          </a:p>
          <a:p>
            <a:r>
              <a:rPr lang="en-US" sz="2800" dirty="0"/>
              <a:t>21 RCTs, N= 1960, &lt;18 y/o</a:t>
            </a:r>
            <a:endParaRPr lang="en-US" sz="2800" b="1" dirty="0"/>
          </a:p>
          <a:p>
            <a:r>
              <a:rPr lang="en-US" sz="2800" dirty="0"/>
              <a:t>Large effect size in </a:t>
            </a:r>
            <a:r>
              <a:rPr lang="en-US" sz="2800" b="1" dirty="0"/>
              <a:t>reducing oppositional behaviors </a:t>
            </a:r>
            <a:r>
              <a:rPr lang="it-IT" sz="1600" dirty="0"/>
              <a:t>(-0.879; 95% CI [1.244, 0.513]</a:t>
            </a:r>
            <a:r>
              <a:rPr lang="en-US" sz="1600" dirty="0"/>
              <a:t>)</a:t>
            </a:r>
          </a:p>
          <a:p>
            <a:r>
              <a:rPr lang="en-US" sz="2800" dirty="0"/>
              <a:t>Large effect size in </a:t>
            </a:r>
            <a:r>
              <a:rPr lang="en-US" sz="2800" b="1" dirty="0"/>
              <a:t>reducing </a:t>
            </a:r>
            <a:r>
              <a:rPr lang="sv-SE" sz="2800" b="1" dirty="0"/>
              <a:t>parental stress</a:t>
            </a:r>
            <a:r>
              <a:rPr lang="en-US" sz="2800" b="1" dirty="0"/>
              <a:t> </a:t>
            </a:r>
            <a:r>
              <a:rPr lang="en-US" sz="2800" dirty="0"/>
              <a:t>(- 0.607; 95% CI [0.803, 0.412]</a:t>
            </a:r>
            <a:r>
              <a:rPr lang="sv-SE" sz="2800" dirty="0"/>
              <a:t>)</a:t>
            </a:r>
          </a:p>
        </p:txBody>
      </p:sp>
      <p:sp>
        <p:nvSpPr>
          <p:cNvPr id="4" name="Rectangle 3"/>
          <p:cNvSpPr/>
          <p:nvPr/>
        </p:nvSpPr>
        <p:spPr>
          <a:xfrm>
            <a:off x="6705600" y="5758934"/>
            <a:ext cx="2133533" cy="369332"/>
          </a:xfrm>
          <a:prstGeom prst="rect">
            <a:avLst/>
          </a:prstGeom>
        </p:spPr>
        <p:txBody>
          <a:bodyPr wrap="none">
            <a:spAutoFit/>
          </a:bodyPr>
          <a:lstStyle/>
          <a:p>
            <a:r>
              <a:rPr lang="en-US" dirty="0"/>
              <a:t>(</a:t>
            </a:r>
            <a:r>
              <a:rPr lang="en-US" dirty="0" err="1"/>
              <a:t>Battagliese</a:t>
            </a:r>
            <a:r>
              <a:rPr lang="en-US" dirty="0"/>
              <a:t>, 2015)</a:t>
            </a:r>
          </a:p>
        </p:txBody>
      </p:sp>
      <p:sp>
        <p:nvSpPr>
          <p:cNvPr id="5" name="Rectangle 4"/>
          <p:cNvSpPr/>
          <p:nvPr/>
        </p:nvSpPr>
        <p:spPr>
          <a:xfrm>
            <a:off x="5736722" y="2133934"/>
            <a:ext cx="3154679" cy="2923877"/>
          </a:xfrm>
          <a:prstGeom prst="rect">
            <a:avLst/>
          </a:prstGeom>
          <a:ln>
            <a:solidFill>
              <a:schemeClr val="accent1"/>
            </a:solidFill>
          </a:ln>
        </p:spPr>
        <p:txBody>
          <a:bodyPr wrap="square">
            <a:spAutoFit/>
          </a:bodyPr>
          <a:lstStyle/>
          <a:p>
            <a:r>
              <a:rPr lang="en-US" sz="2400" b="1" dirty="0">
                <a:latin typeface="Euphemia" panose="020B0503040102020104" pitchFamily="34" charset="0"/>
              </a:rPr>
              <a:t>Recommendations:</a:t>
            </a:r>
          </a:p>
          <a:p>
            <a:endParaRPr lang="en-US" sz="2000" dirty="0">
              <a:latin typeface="Euphemia" panose="020B0503040102020104" pitchFamily="34" charset="0"/>
            </a:endParaRPr>
          </a:p>
          <a:p>
            <a:r>
              <a:rPr lang="en-US" sz="2000" dirty="0">
                <a:latin typeface="Euphemia" panose="020B0503040102020104" pitchFamily="34" charset="0"/>
              </a:rPr>
              <a:t>Target both children and caregivers' symptoms</a:t>
            </a:r>
          </a:p>
          <a:p>
            <a:endParaRPr lang="en-US" sz="2000" b="1" dirty="0">
              <a:solidFill>
                <a:schemeClr val="accent6"/>
              </a:solidFill>
              <a:latin typeface="Euphemia" panose="020B0503040102020104" pitchFamily="34" charset="0"/>
            </a:endParaRPr>
          </a:p>
          <a:p>
            <a:r>
              <a:rPr lang="en-US" sz="2000" b="1" dirty="0">
                <a:solidFill>
                  <a:schemeClr val="accent6"/>
                </a:solidFill>
                <a:latin typeface="Euphemia" panose="020B0503040102020104" pitchFamily="34" charset="0"/>
              </a:rPr>
              <a:t>Parenting to reinforce positive behaviors and ignore or disincentivize misbehavior</a:t>
            </a:r>
            <a:endParaRPr lang="en-US" dirty="0">
              <a:latin typeface="Euphemia" panose="020B0503040102020104" pitchFamily="34" charset="0"/>
            </a:endParaRPr>
          </a:p>
        </p:txBody>
      </p:sp>
      <p:sp>
        <p:nvSpPr>
          <p:cNvPr id="6" name="TextBox 5">
            <a:extLst>
              <a:ext uri="{FF2B5EF4-FFF2-40B4-BE49-F238E27FC236}">
                <a16:creationId xmlns:a16="http://schemas.microsoft.com/office/drawing/2014/main" id="{0C7FB689-6ED0-4814-9C0D-4C423768A58D}"/>
              </a:ext>
            </a:extLst>
          </p:cNvPr>
          <p:cNvSpPr txBox="1"/>
          <p:nvPr/>
        </p:nvSpPr>
        <p:spPr>
          <a:xfrm>
            <a:off x="8877868" y="6352967"/>
            <a:ext cx="484495" cy="369332"/>
          </a:xfrm>
          <a:prstGeom prst="rect">
            <a:avLst/>
          </a:prstGeom>
          <a:noFill/>
        </p:spPr>
        <p:txBody>
          <a:bodyPr wrap="square" rtlCol="0">
            <a:spAutoFit/>
          </a:bodyPr>
          <a:lstStyle/>
          <a:p>
            <a:r>
              <a:rPr lang="en-US" dirty="0">
                <a:solidFill>
                  <a:schemeClr val="bg1"/>
                </a:solidFill>
              </a:rPr>
              <a:t>B</a:t>
            </a:r>
          </a:p>
        </p:txBody>
      </p:sp>
    </p:spTree>
    <p:extLst>
      <p:ext uri="{BB962C8B-B14F-4D97-AF65-F5344CB8AC3E}">
        <p14:creationId xmlns:p14="http://schemas.microsoft.com/office/powerpoint/2010/main" val="20635839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11" y="1014041"/>
            <a:ext cx="8229600" cy="685800"/>
          </a:xfrm>
        </p:spPr>
        <p:txBody>
          <a:bodyPr>
            <a:normAutofit fontScale="90000"/>
          </a:bodyPr>
          <a:lstStyle/>
          <a:p>
            <a:r>
              <a:rPr lang="en-US" dirty="0"/>
              <a:t>Behavior Calendar</a:t>
            </a:r>
            <a:r>
              <a:rPr lang="en-US" dirty="0">
                <a:solidFill>
                  <a:schemeClr val="bg1">
                    <a:lumMod val="50000"/>
                  </a:schemeClr>
                </a:solidFill>
              </a:rPr>
              <a:t> </a:t>
            </a:r>
            <a:r>
              <a:rPr lang="en-US" sz="3600" dirty="0">
                <a:solidFill>
                  <a:schemeClr val="bg1">
                    <a:lumMod val="50000"/>
                  </a:schemeClr>
                </a:solidFill>
              </a:rPr>
              <a:t>(handout)</a:t>
            </a:r>
            <a:endParaRPr lang="en-US" dirty="0"/>
          </a:p>
        </p:txBody>
      </p:sp>
      <p:sp>
        <p:nvSpPr>
          <p:cNvPr id="3" name="Content Placeholder 2"/>
          <p:cNvSpPr>
            <a:spLocks noGrp="1"/>
          </p:cNvSpPr>
          <p:nvPr>
            <p:ph idx="1"/>
          </p:nvPr>
        </p:nvSpPr>
        <p:spPr>
          <a:xfrm>
            <a:off x="457200" y="2266165"/>
            <a:ext cx="4069080" cy="3956218"/>
          </a:xfrm>
        </p:spPr>
        <p:txBody>
          <a:bodyPr>
            <a:normAutofit fontScale="62500" lnSpcReduction="20000"/>
          </a:bodyPr>
          <a:lstStyle/>
          <a:p>
            <a:pPr marL="0" indent="0">
              <a:buNone/>
            </a:pPr>
            <a:r>
              <a:rPr lang="en-US" b="1" dirty="0"/>
              <a:t>Set a goal or goals: </a:t>
            </a:r>
          </a:p>
          <a:p>
            <a:pPr marL="0" indent="0">
              <a:buNone/>
            </a:pPr>
            <a:r>
              <a:rPr lang="en-US" i="1" dirty="0"/>
              <a:t>What behavior do you and your child want to get better?</a:t>
            </a:r>
          </a:p>
          <a:p>
            <a:pPr marL="0" indent="0">
              <a:buNone/>
            </a:pPr>
            <a:endParaRPr lang="en-US" dirty="0"/>
          </a:p>
          <a:p>
            <a:pPr marL="0" indent="0">
              <a:buNone/>
            </a:pPr>
            <a:r>
              <a:rPr lang="en-US" b="1" dirty="0"/>
              <a:t>Decide on the time period</a:t>
            </a:r>
            <a:r>
              <a:rPr lang="en-US" dirty="0"/>
              <a:t>:</a:t>
            </a:r>
          </a:p>
          <a:p>
            <a:pPr marL="0" indent="0">
              <a:buNone/>
            </a:pPr>
            <a:r>
              <a:rPr lang="en-US" i="1" dirty="0"/>
              <a:t>For older children keep track of each day, for younger children, divide the day in 2-4 periods of time.</a:t>
            </a:r>
          </a:p>
          <a:p>
            <a:pPr marL="0" indent="0">
              <a:buNone/>
            </a:pPr>
            <a:endParaRPr lang="en-US" dirty="0"/>
          </a:p>
          <a:p>
            <a:pPr marL="0" indent="0">
              <a:buNone/>
            </a:pPr>
            <a:r>
              <a:rPr lang="en-US" b="1" dirty="0"/>
              <a:t>Use incentives:</a:t>
            </a:r>
          </a:p>
          <a:p>
            <a:pPr marL="0" indent="0">
              <a:buNone/>
            </a:pPr>
            <a:r>
              <a:rPr lang="en-US" i="1" dirty="0"/>
              <a:t>Give stickers or mark on the calendar when your child succeeds.</a:t>
            </a:r>
          </a:p>
          <a:p>
            <a:endParaRPr lang="en-US" dirty="0"/>
          </a:p>
        </p:txBody>
      </p:sp>
      <p:graphicFrame>
        <p:nvGraphicFramePr>
          <p:cNvPr id="6" name="Table 5"/>
          <p:cNvGraphicFramePr>
            <a:graphicFrameLocks noGrp="1"/>
          </p:cNvGraphicFramePr>
          <p:nvPr/>
        </p:nvGraphicFramePr>
        <p:xfrm>
          <a:off x="4572000" y="2769085"/>
          <a:ext cx="4251959" cy="2256533"/>
        </p:xfrm>
        <a:graphic>
          <a:graphicData uri="http://schemas.openxmlformats.org/drawingml/2006/table">
            <a:tbl>
              <a:tblPr firstRow="1" firstCol="1" bandRow="1">
                <a:tableStyleId>{5940675A-B579-460E-94D1-54222C63F5DA}</a:tableStyleId>
              </a:tblPr>
              <a:tblGrid>
                <a:gridCol w="598831">
                  <a:extLst>
                    <a:ext uri="{9D8B030D-6E8A-4147-A177-3AD203B41FA5}">
                      <a16:colId xmlns:a16="http://schemas.microsoft.com/office/drawing/2014/main" val="20000"/>
                    </a:ext>
                  </a:extLst>
                </a:gridCol>
                <a:gridCol w="599991">
                  <a:extLst>
                    <a:ext uri="{9D8B030D-6E8A-4147-A177-3AD203B41FA5}">
                      <a16:colId xmlns:a16="http://schemas.microsoft.com/office/drawing/2014/main" val="20001"/>
                    </a:ext>
                  </a:extLst>
                </a:gridCol>
                <a:gridCol w="601445">
                  <a:extLst>
                    <a:ext uri="{9D8B030D-6E8A-4147-A177-3AD203B41FA5}">
                      <a16:colId xmlns:a16="http://schemas.microsoft.com/office/drawing/2014/main" val="20002"/>
                    </a:ext>
                  </a:extLst>
                </a:gridCol>
                <a:gridCol w="644738">
                  <a:extLst>
                    <a:ext uri="{9D8B030D-6E8A-4147-A177-3AD203B41FA5}">
                      <a16:colId xmlns:a16="http://schemas.microsoft.com/office/drawing/2014/main" val="20003"/>
                    </a:ext>
                  </a:extLst>
                </a:gridCol>
                <a:gridCol w="604641">
                  <a:extLst>
                    <a:ext uri="{9D8B030D-6E8A-4147-A177-3AD203B41FA5}">
                      <a16:colId xmlns:a16="http://schemas.microsoft.com/office/drawing/2014/main" val="20004"/>
                    </a:ext>
                  </a:extLst>
                </a:gridCol>
                <a:gridCol w="597379">
                  <a:extLst>
                    <a:ext uri="{9D8B030D-6E8A-4147-A177-3AD203B41FA5}">
                      <a16:colId xmlns:a16="http://schemas.microsoft.com/office/drawing/2014/main" val="20005"/>
                    </a:ext>
                  </a:extLst>
                </a:gridCol>
                <a:gridCol w="604934">
                  <a:extLst>
                    <a:ext uri="{9D8B030D-6E8A-4147-A177-3AD203B41FA5}">
                      <a16:colId xmlns:a16="http://schemas.microsoft.com/office/drawing/2014/main" val="20006"/>
                    </a:ext>
                  </a:extLst>
                </a:gridCol>
              </a:tblGrid>
              <a:tr h="140742">
                <a:tc gridSpan="7">
                  <a:txBody>
                    <a:bodyPr/>
                    <a:lstStyle/>
                    <a:p>
                      <a:pPr marL="0" marR="0" algn="ctr">
                        <a:spcBef>
                          <a:spcPts val="600"/>
                        </a:spcBef>
                        <a:spcAft>
                          <a:spcPts val="600"/>
                        </a:spcAft>
                      </a:pPr>
                      <a:r>
                        <a:rPr lang="en-US" sz="1000" dirty="0">
                          <a:effectLst/>
                        </a:rPr>
                        <a:t>BEHAVIOR CALENDAR</a:t>
                      </a:r>
                      <a:endParaRPr lang="en-US" sz="7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8588">
                <a:tc>
                  <a:txBody>
                    <a:bodyPr/>
                    <a:lstStyle/>
                    <a:p>
                      <a:pPr marL="0" marR="0" algn="ctr">
                        <a:spcBef>
                          <a:spcPts val="0"/>
                        </a:spcBef>
                        <a:spcAft>
                          <a:spcPts val="0"/>
                        </a:spcAft>
                      </a:pPr>
                      <a:r>
                        <a:rPr lang="en-US" sz="800" dirty="0">
                          <a:effectLst/>
                        </a:rPr>
                        <a:t>SUNDAY</a:t>
                      </a:r>
                      <a:endParaRPr lang="en-US" sz="8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ctr">
                        <a:spcBef>
                          <a:spcPts val="0"/>
                        </a:spcBef>
                        <a:spcAft>
                          <a:spcPts val="0"/>
                        </a:spcAft>
                      </a:pPr>
                      <a:r>
                        <a:rPr lang="en-US" sz="800">
                          <a:effectLst/>
                        </a:rPr>
                        <a:t>MONDAY</a:t>
                      </a:r>
                      <a:endParaRPr lang="en-US" sz="8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ctr">
                        <a:spcBef>
                          <a:spcPts val="0"/>
                        </a:spcBef>
                        <a:spcAft>
                          <a:spcPts val="0"/>
                        </a:spcAft>
                      </a:pPr>
                      <a:r>
                        <a:rPr lang="en-US" sz="800" dirty="0">
                          <a:effectLst/>
                        </a:rPr>
                        <a:t>TUESDAY</a:t>
                      </a:r>
                      <a:endParaRPr lang="en-US" sz="8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ctr">
                        <a:spcBef>
                          <a:spcPts val="0"/>
                        </a:spcBef>
                        <a:spcAft>
                          <a:spcPts val="0"/>
                        </a:spcAft>
                      </a:pPr>
                      <a:r>
                        <a:rPr lang="en-US" sz="800" dirty="0">
                          <a:effectLst/>
                        </a:rPr>
                        <a:t>WEDNESDAY</a:t>
                      </a:r>
                      <a:endParaRPr lang="en-US" sz="8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ctr">
                        <a:spcBef>
                          <a:spcPts val="0"/>
                        </a:spcBef>
                        <a:spcAft>
                          <a:spcPts val="0"/>
                        </a:spcAft>
                      </a:pPr>
                      <a:r>
                        <a:rPr lang="en-US" sz="800" dirty="0">
                          <a:effectLst/>
                        </a:rPr>
                        <a:t>THURSDAY</a:t>
                      </a:r>
                      <a:endParaRPr lang="en-US" sz="8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ctr">
                        <a:spcBef>
                          <a:spcPts val="0"/>
                        </a:spcBef>
                        <a:spcAft>
                          <a:spcPts val="0"/>
                        </a:spcAft>
                      </a:pPr>
                      <a:r>
                        <a:rPr lang="en-US" sz="800" dirty="0">
                          <a:effectLst/>
                        </a:rPr>
                        <a:t>FRIDAY</a:t>
                      </a:r>
                      <a:endParaRPr lang="en-US" sz="8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ctr">
                        <a:spcBef>
                          <a:spcPts val="0"/>
                        </a:spcBef>
                        <a:spcAft>
                          <a:spcPts val="0"/>
                        </a:spcAft>
                      </a:pPr>
                      <a:r>
                        <a:rPr lang="en-US" sz="800" dirty="0">
                          <a:effectLst/>
                        </a:rPr>
                        <a:t>SATURDAY</a:t>
                      </a:r>
                      <a:endParaRPr lang="en-US" sz="8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extLst>
                  <a:ext uri="{0D108BD9-81ED-4DB2-BD59-A6C34878D82A}">
                    <a16:rowId xmlns:a16="http://schemas.microsoft.com/office/drawing/2014/main" val="10001"/>
                  </a:ext>
                </a:extLst>
              </a:tr>
              <a:tr h="327109">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extLst>
                  <a:ext uri="{0D108BD9-81ED-4DB2-BD59-A6C34878D82A}">
                    <a16:rowId xmlns:a16="http://schemas.microsoft.com/office/drawing/2014/main" val="10002"/>
                  </a:ext>
                </a:extLst>
              </a:tr>
              <a:tr h="327109">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dirty="0">
                          <a:effectLst/>
                        </a:rPr>
                        <a:t> </a:t>
                      </a:r>
                      <a:endParaRPr lang="en-US" sz="7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extLst>
                  <a:ext uri="{0D108BD9-81ED-4DB2-BD59-A6C34878D82A}">
                    <a16:rowId xmlns:a16="http://schemas.microsoft.com/office/drawing/2014/main" val="10003"/>
                  </a:ext>
                </a:extLst>
              </a:tr>
              <a:tr h="327109">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extLst>
                  <a:ext uri="{0D108BD9-81ED-4DB2-BD59-A6C34878D82A}">
                    <a16:rowId xmlns:a16="http://schemas.microsoft.com/office/drawing/2014/main" val="10004"/>
                  </a:ext>
                </a:extLst>
              </a:tr>
              <a:tr h="327109">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extLst>
                  <a:ext uri="{0D108BD9-81ED-4DB2-BD59-A6C34878D82A}">
                    <a16:rowId xmlns:a16="http://schemas.microsoft.com/office/drawing/2014/main" val="10005"/>
                  </a:ext>
                </a:extLst>
              </a:tr>
              <a:tr h="327109">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a:effectLst/>
                        </a:rPr>
                        <a:t> </a:t>
                      </a:r>
                      <a:endParaRPr lang="en-US" sz="70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dirty="0">
                          <a:effectLst/>
                        </a:rPr>
                        <a:t> </a:t>
                      </a:r>
                      <a:endParaRPr lang="en-US" sz="7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tc>
                  <a:txBody>
                    <a:bodyPr/>
                    <a:lstStyle/>
                    <a:p>
                      <a:pPr marL="0" marR="0" algn="l">
                        <a:spcBef>
                          <a:spcPts val="0"/>
                        </a:spcBef>
                        <a:spcAft>
                          <a:spcPts val="0"/>
                        </a:spcAft>
                      </a:pPr>
                      <a:r>
                        <a:rPr lang="en-US" sz="700" dirty="0">
                          <a:effectLst/>
                        </a:rPr>
                        <a:t> </a:t>
                      </a:r>
                      <a:endParaRPr lang="en-US" sz="7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42219" marR="42219" marT="0" marB="0"/>
                </a:tc>
                <a:extLst>
                  <a:ext uri="{0D108BD9-81ED-4DB2-BD59-A6C34878D82A}">
                    <a16:rowId xmlns:a16="http://schemas.microsoft.com/office/drawing/2014/main" val="10006"/>
                  </a:ext>
                </a:extLst>
              </a:tr>
            </a:tbl>
          </a:graphicData>
        </a:graphic>
      </p:graphicFrame>
      <p:sp>
        <p:nvSpPr>
          <p:cNvPr id="7" name="TextBox 6"/>
          <p:cNvSpPr txBox="1"/>
          <p:nvPr/>
        </p:nvSpPr>
        <p:spPr>
          <a:xfrm>
            <a:off x="4829346" y="5466182"/>
            <a:ext cx="3737265" cy="400110"/>
          </a:xfrm>
          <a:prstGeom prst="rect">
            <a:avLst/>
          </a:prstGeom>
          <a:noFill/>
          <a:ln>
            <a:solidFill>
              <a:srgbClr val="92D050"/>
            </a:solidFill>
          </a:ln>
        </p:spPr>
        <p:txBody>
          <a:bodyPr wrap="square" rtlCol="0">
            <a:spAutoFit/>
          </a:bodyPr>
          <a:lstStyle/>
          <a:p>
            <a:pPr defTabSz="685800">
              <a:defRPr/>
            </a:pPr>
            <a:r>
              <a:rPr lang="en-US" sz="2000" i="1" dirty="0">
                <a:solidFill>
                  <a:srgbClr val="595959"/>
                </a:solidFill>
                <a:latin typeface="Euphemia" panose="020B0503040102020104" pitchFamily="34" charset="0"/>
              </a:rPr>
              <a:t>For younger kids  about  </a:t>
            </a:r>
            <a:r>
              <a:rPr lang="en-US" sz="2000" i="1" dirty="0">
                <a:solidFill>
                  <a:srgbClr val="595959"/>
                </a:solidFill>
                <a:latin typeface="Euphemia" panose="020B0503040102020104" pitchFamily="34" charset="0"/>
                <a:cs typeface="Times New Roman" panose="02020603050405020304" pitchFamily="18" charset="0"/>
              </a:rPr>
              <a:t>≤12 </a:t>
            </a:r>
            <a:endParaRPr lang="en-US" sz="2000" i="1" dirty="0">
              <a:solidFill>
                <a:srgbClr val="595959"/>
              </a:solidFill>
              <a:latin typeface="Euphemia" panose="020B0503040102020104" pitchFamily="34" charset="0"/>
            </a:endParaRPr>
          </a:p>
        </p:txBody>
      </p:sp>
      <p:sp>
        <p:nvSpPr>
          <p:cNvPr id="8" name="TextBox 7">
            <a:extLst>
              <a:ext uri="{FF2B5EF4-FFF2-40B4-BE49-F238E27FC236}">
                <a16:creationId xmlns:a16="http://schemas.microsoft.com/office/drawing/2014/main" id="{9F84D40A-6B74-46EA-8A5F-F039066A0C87}"/>
              </a:ext>
            </a:extLst>
          </p:cNvPr>
          <p:cNvSpPr txBox="1"/>
          <p:nvPr/>
        </p:nvSpPr>
        <p:spPr>
          <a:xfrm>
            <a:off x="8877868" y="6352967"/>
            <a:ext cx="484495" cy="369332"/>
          </a:xfrm>
          <a:prstGeom prst="rect">
            <a:avLst/>
          </a:prstGeom>
          <a:noFill/>
        </p:spPr>
        <p:txBody>
          <a:bodyPr wrap="square" rtlCol="0">
            <a:spAutoFit/>
          </a:bodyPr>
          <a:lstStyle/>
          <a:p>
            <a:r>
              <a:rPr lang="en-US" dirty="0">
                <a:solidFill>
                  <a:schemeClr val="bg1"/>
                </a:solidFill>
              </a:rPr>
              <a:t>B</a:t>
            </a:r>
          </a:p>
        </p:txBody>
      </p:sp>
    </p:spTree>
    <p:extLst>
      <p:ext uri="{BB962C8B-B14F-4D97-AF65-F5344CB8AC3E}">
        <p14:creationId xmlns:p14="http://schemas.microsoft.com/office/powerpoint/2010/main" val="288610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371600"/>
          </a:xfrm>
        </p:spPr>
        <p:txBody>
          <a:bodyPr>
            <a:normAutofit fontScale="90000"/>
          </a:bodyPr>
          <a:lstStyle/>
          <a:p>
            <a:r>
              <a:rPr lang="en-US" dirty="0"/>
              <a:t>Other Behavioral Pediatric Tools for Primary Care</a:t>
            </a:r>
          </a:p>
        </p:txBody>
      </p:sp>
      <p:sp>
        <p:nvSpPr>
          <p:cNvPr id="3" name="Content Placeholder 2"/>
          <p:cNvSpPr>
            <a:spLocks noGrp="1"/>
          </p:cNvSpPr>
          <p:nvPr>
            <p:ph idx="1"/>
          </p:nvPr>
        </p:nvSpPr>
        <p:spPr>
          <a:xfrm>
            <a:off x="137160" y="2266165"/>
            <a:ext cx="4922520" cy="3956218"/>
          </a:xfrm>
        </p:spPr>
        <p:txBody>
          <a:bodyPr>
            <a:normAutofit fontScale="92500"/>
          </a:bodyPr>
          <a:lstStyle/>
          <a:p>
            <a:pPr marL="57150" indent="0">
              <a:buNone/>
            </a:pPr>
            <a:r>
              <a:rPr lang="en-US" b="1" dirty="0"/>
              <a:t>Anxiety:</a:t>
            </a:r>
            <a:endParaRPr lang="en-US" dirty="0"/>
          </a:p>
          <a:p>
            <a:pPr marL="514350" lvl="1" indent="0">
              <a:buNone/>
            </a:pPr>
            <a:r>
              <a:rPr lang="en-US" dirty="0"/>
              <a:t>Elevator breathing</a:t>
            </a:r>
          </a:p>
          <a:p>
            <a:pPr marL="514350" lvl="1" indent="0">
              <a:buNone/>
            </a:pPr>
            <a:r>
              <a:rPr lang="en-US" b="1" dirty="0"/>
              <a:t>Belly breathing</a:t>
            </a:r>
          </a:p>
          <a:p>
            <a:pPr marL="514350" lvl="1" indent="0">
              <a:buNone/>
            </a:pPr>
            <a:r>
              <a:rPr lang="en-US" dirty="0"/>
              <a:t>Worry/comfort list	</a:t>
            </a:r>
          </a:p>
          <a:p>
            <a:pPr marL="57150" indent="0">
              <a:buNone/>
            </a:pPr>
            <a:r>
              <a:rPr lang="en-US" b="1" dirty="0"/>
              <a:t>Depression:</a:t>
            </a:r>
            <a:r>
              <a:rPr lang="en-US" dirty="0"/>
              <a:t> </a:t>
            </a:r>
          </a:p>
          <a:p>
            <a:pPr marL="514350" lvl="1" indent="0">
              <a:buNone/>
            </a:pPr>
            <a:r>
              <a:rPr lang="en-US" b="1" dirty="0"/>
              <a:t>Pediatric behavior activation</a:t>
            </a:r>
          </a:p>
          <a:p>
            <a:pPr marL="514350" lvl="1" indent="0">
              <a:buNone/>
            </a:pPr>
            <a:r>
              <a:rPr lang="en-US" dirty="0"/>
              <a:t>Positive activity scheduling</a:t>
            </a:r>
          </a:p>
          <a:p>
            <a:pPr marL="514350" lvl="1" indent="0">
              <a:buNone/>
            </a:pPr>
            <a:r>
              <a:rPr lang="en-US" dirty="0"/>
              <a:t>Goal setting</a:t>
            </a:r>
          </a:p>
        </p:txBody>
      </p:sp>
      <p:sp>
        <p:nvSpPr>
          <p:cNvPr id="4" name="Rectangle 3"/>
          <p:cNvSpPr/>
          <p:nvPr/>
        </p:nvSpPr>
        <p:spPr>
          <a:xfrm>
            <a:off x="5059680" y="2266165"/>
            <a:ext cx="3931920" cy="3785652"/>
          </a:xfrm>
          <a:prstGeom prst="rect">
            <a:avLst/>
          </a:prstGeom>
        </p:spPr>
        <p:txBody>
          <a:bodyPr wrap="square">
            <a:spAutoFit/>
          </a:bodyPr>
          <a:lstStyle/>
          <a:p>
            <a:pPr marL="57150" indent="0">
              <a:buNone/>
            </a:pPr>
            <a:r>
              <a:rPr lang="en-US" sz="2400" b="1" dirty="0">
                <a:latin typeface="Helvetica" panose="020B0604020202020204" pitchFamily="34" charset="0"/>
                <a:cs typeface="Helvetica" panose="020B0604020202020204" pitchFamily="34" charset="0"/>
              </a:rPr>
              <a:t>Oppositional behavior:</a:t>
            </a:r>
            <a:endParaRPr lang="en-US" sz="2400" dirty="0">
              <a:latin typeface="Helvetica" panose="020B0604020202020204" pitchFamily="34" charset="0"/>
              <a:cs typeface="Helvetica" panose="020B0604020202020204" pitchFamily="34" charset="0"/>
            </a:endParaRPr>
          </a:p>
          <a:p>
            <a:pPr marL="514350" lvl="1" indent="0">
              <a:buNone/>
            </a:pPr>
            <a:r>
              <a:rPr lang="en-US" sz="2400" b="1" dirty="0">
                <a:latin typeface="Helvetica" panose="020B0604020202020204" pitchFamily="34" charset="0"/>
                <a:cs typeface="Helvetica" panose="020B0604020202020204" pitchFamily="34" charset="0"/>
              </a:rPr>
              <a:t>Behavior calendar</a:t>
            </a:r>
          </a:p>
          <a:p>
            <a:pPr marL="514350" lvl="1" indent="0">
              <a:buNone/>
            </a:pPr>
            <a:r>
              <a:rPr lang="en-US" sz="2400" dirty="0">
                <a:latin typeface="Helvetica" panose="020B0604020202020204" pitchFamily="34" charset="0"/>
                <a:cs typeface="Helvetica" panose="020B0604020202020204" pitchFamily="34" charset="0"/>
              </a:rPr>
              <a:t>Trigger Cards</a:t>
            </a:r>
          </a:p>
          <a:p>
            <a:pPr marL="514350" lvl="1" indent="0">
              <a:buNone/>
            </a:pPr>
            <a:r>
              <a:rPr lang="en-US" sz="2400" dirty="0">
                <a:latin typeface="Helvetica" panose="020B0604020202020204" pitchFamily="34" charset="0"/>
                <a:cs typeface="Helvetica" panose="020B0604020202020204" pitchFamily="34" charset="0"/>
              </a:rPr>
              <a:t>CARTT</a:t>
            </a:r>
          </a:p>
          <a:p>
            <a:pPr marL="57150" indent="0">
              <a:buNone/>
            </a:pPr>
            <a:endParaRPr lang="en-US" sz="2400" b="1" dirty="0">
              <a:latin typeface="Helvetica" panose="020B0604020202020204" pitchFamily="34" charset="0"/>
              <a:cs typeface="Helvetica" panose="020B0604020202020204" pitchFamily="34" charset="0"/>
            </a:endParaRPr>
          </a:p>
          <a:p>
            <a:pPr marL="57150" indent="0">
              <a:buNone/>
            </a:pPr>
            <a:r>
              <a:rPr lang="en-US" sz="2400" b="1" dirty="0">
                <a:latin typeface="Helvetica" panose="020B0604020202020204" pitchFamily="34" charset="0"/>
                <a:cs typeface="Helvetica" panose="020B0604020202020204" pitchFamily="34" charset="0"/>
              </a:rPr>
              <a:t>Parenting:</a:t>
            </a:r>
            <a:r>
              <a:rPr lang="en-US" sz="2400" dirty="0">
                <a:latin typeface="Helvetica" panose="020B0604020202020204" pitchFamily="34" charset="0"/>
                <a:cs typeface="Helvetica" panose="020B0604020202020204" pitchFamily="34" charset="0"/>
              </a:rPr>
              <a:t> </a:t>
            </a:r>
          </a:p>
          <a:p>
            <a:pPr marL="514350" lvl="1" indent="0">
              <a:buNone/>
            </a:pPr>
            <a:r>
              <a:rPr lang="en-US" sz="2400" dirty="0">
                <a:latin typeface="Helvetica" panose="020B0604020202020204" pitchFamily="34" charset="0"/>
                <a:cs typeface="Helvetica" panose="020B0604020202020204" pitchFamily="34" charset="0"/>
              </a:rPr>
              <a:t>Positive timeout </a:t>
            </a:r>
          </a:p>
          <a:p>
            <a:pPr marL="514350" lvl="1" indent="0">
              <a:buNone/>
            </a:pPr>
            <a:r>
              <a:rPr lang="en-US" sz="2400" dirty="0">
                <a:latin typeface="Helvetica" panose="020B0604020202020204" pitchFamily="34" charset="0"/>
                <a:cs typeface="Helvetica" panose="020B0604020202020204" pitchFamily="34" charset="0"/>
              </a:rPr>
              <a:t>Parenting continuum </a:t>
            </a:r>
          </a:p>
          <a:p>
            <a:pPr marL="514350" lvl="1" indent="0">
              <a:buNone/>
            </a:pPr>
            <a:r>
              <a:rPr lang="en-US" sz="2400" dirty="0">
                <a:latin typeface="Helvetica" panose="020B0604020202020204" pitchFamily="34" charset="0"/>
                <a:cs typeface="Helvetica" panose="020B0604020202020204" pitchFamily="34" charset="0"/>
              </a:rPr>
              <a:t>Connect before correct</a:t>
            </a:r>
          </a:p>
          <a:p>
            <a:pPr marL="514350" lvl="1" indent="0">
              <a:buNone/>
            </a:pPr>
            <a:r>
              <a:rPr lang="en-US" sz="2400" dirty="0">
                <a:latin typeface="Helvetica" panose="020B0604020202020204" pitchFamily="34" charset="0"/>
                <a:cs typeface="Helvetica" panose="020B0604020202020204" pitchFamily="34" charset="0"/>
              </a:rPr>
              <a:t>Special time</a:t>
            </a:r>
          </a:p>
        </p:txBody>
      </p:sp>
      <p:sp>
        <p:nvSpPr>
          <p:cNvPr id="5" name="TextBox 4"/>
          <p:cNvSpPr txBox="1"/>
          <p:nvPr/>
        </p:nvSpPr>
        <p:spPr>
          <a:xfrm>
            <a:off x="0" y="6352967"/>
            <a:ext cx="8877868" cy="369332"/>
          </a:xfrm>
          <a:prstGeom prst="rect">
            <a:avLst/>
          </a:prstGeom>
          <a:solidFill>
            <a:schemeClr val="accent1">
              <a:lumMod val="20000"/>
              <a:lumOff val="80000"/>
            </a:schemeClr>
          </a:solidFill>
          <a:ln>
            <a:solidFill>
              <a:schemeClr val="accent6"/>
            </a:solidFill>
          </a:ln>
        </p:spPr>
        <p:txBody>
          <a:bodyPr wrap="square" rtlCol="0">
            <a:spAutoFit/>
          </a:bodyPr>
          <a:lstStyle/>
          <a:p>
            <a:pPr algn="r"/>
            <a:r>
              <a:rPr lang="en-US" dirty="0">
                <a:hlinkClick r:id="rId3"/>
              </a:rPr>
              <a:t>richard.brandt-Kreutz@providence.org</a:t>
            </a:r>
            <a:endParaRPr lang="en-US" dirty="0"/>
          </a:p>
        </p:txBody>
      </p:sp>
      <p:sp>
        <p:nvSpPr>
          <p:cNvPr id="6" name="TextBox 5">
            <a:extLst>
              <a:ext uri="{FF2B5EF4-FFF2-40B4-BE49-F238E27FC236}">
                <a16:creationId xmlns:a16="http://schemas.microsoft.com/office/drawing/2014/main" id="{6D9F6E51-FFC7-4027-AB01-9B12596D11DF}"/>
              </a:ext>
            </a:extLst>
          </p:cNvPr>
          <p:cNvSpPr txBox="1"/>
          <p:nvPr/>
        </p:nvSpPr>
        <p:spPr>
          <a:xfrm>
            <a:off x="8877868" y="6352967"/>
            <a:ext cx="484495" cy="369332"/>
          </a:xfrm>
          <a:prstGeom prst="rect">
            <a:avLst/>
          </a:prstGeom>
          <a:noFill/>
        </p:spPr>
        <p:txBody>
          <a:bodyPr wrap="square" rtlCol="0">
            <a:spAutoFit/>
          </a:bodyPr>
          <a:lstStyle/>
          <a:p>
            <a:r>
              <a:rPr lang="en-US" dirty="0">
                <a:solidFill>
                  <a:schemeClr val="bg1"/>
                </a:solidFill>
              </a:rPr>
              <a:t>B</a:t>
            </a:r>
          </a:p>
        </p:txBody>
      </p:sp>
    </p:spTree>
    <p:extLst>
      <p:ext uri="{BB962C8B-B14F-4D97-AF65-F5344CB8AC3E}">
        <p14:creationId xmlns:p14="http://schemas.microsoft.com/office/powerpoint/2010/main" val="1571765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0608"/>
            <a:ext cx="8229600" cy="760992"/>
          </a:xfrm>
        </p:spPr>
        <p:txBody>
          <a:bodyPr>
            <a:normAutofit fontScale="90000"/>
          </a:bodyPr>
          <a:lstStyle/>
          <a:p>
            <a:r>
              <a:rPr lang="en-US" dirty="0"/>
              <a:t>Resident Survey Data</a:t>
            </a:r>
          </a:p>
        </p:txBody>
      </p:sp>
      <p:sp>
        <p:nvSpPr>
          <p:cNvPr id="6" name="Content Placeholder 5"/>
          <p:cNvSpPr>
            <a:spLocks noGrp="1"/>
          </p:cNvSpPr>
          <p:nvPr>
            <p:ph idx="1"/>
          </p:nvPr>
        </p:nvSpPr>
        <p:spPr>
          <a:xfrm>
            <a:off x="304800" y="1371600"/>
            <a:ext cx="7086600" cy="4800600"/>
          </a:xfrm>
        </p:spPr>
        <p:txBody>
          <a:bodyPr>
            <a:noAutofit/>
          </a:bodyPr>
          <a:lstStyle/>
          <a:p>
            <a:pPr marL="0" indent="0">
              <a:buNone/>
            </a:pPr>
            <a:r>
              <a:rPr lang="en-US" sz="2000" b="1" dirty="0"/>
              <a:t>“How comfortable are you…”</a:t>
            </a:r>
          </a:p>
          <a:p>
            <a:pPr marL="914400" lvl="1" indent="-457200">
              <a:buFont typeface="+mj-lt"/>
              <a:buAutoNum type="arabicPeriod"/>
            </a:pPr>
            <a:r>
              <a:rPr lang="en-US" sz="1800" dirty="0"/>
              <a:t>Using pediatric screening tools such as:</a:t>
            </a:r>
          </a:p>
          <a:p>
            <a:pPr marL="1314450" lvl="2" indent="-457200"/>
            <a:r>
              <a:rPr lang="en-US" sz="1400" dirty="0"/>
              <a:t>Vanderbilt assessment scales</a:t>
            </a:r>
          </a:p>
          <a:p>
            <a:pPr marL="1314450" lvl="2" indent="-457200"/>
            <a:r>
              <a:rPr lang="en-US" sz="1400" dirty="0"/>
              <a:t>SCARED</a:t>
            </a:r>
          </a:p>
          <a:p>
            <a:pPr marL="1314450" lvl="2" indent="-457200"/>
            <a:r>
              <a:rPr lang="en-US" sz="1400" dirty="0"/>
              <a:t>PHQ9-A</a:t>
            </a:r>
          </a:p>
          <a:p>
            <a:pPr marL="1314450" lvl="2" indent="-457200"/>
            <a:r>
              <a:rPr lang="en-US" sz="1400" dirty="0"/>
              <a:t>MCHAT</a:t>
            </a:r>
          </a:p>
          <a:p>
            <a:pPr marL="914400" lvl="1" indent="-457200">
              <a:buFont typeface="+mj-lt"/>
              <a:buAutoNum type="arabicPeriod"/>
            </a:pPr>
            <a:r>
              <a:rPr lang="en-US" sz="1800" dirty="0"/>
              <a:t>Addressing pediatric concerns or parenting issues relative to:</a:t>
            </a:r>
          </a:p>
          <a:p>
            <a:pPr marL="1314450" lvl="2" indent="-457200"/>
            <a:r>
              <a:rPr lang="en-US" sz="1400" dirty="0"/>
              <a:t>Anxiety</a:t>
            </a:r>
          </a:p>
          <a:p>
            <a:pPr marL="1314450" lvl="2" indent="-457200"/>
            <a:r>
              <a:rPr lang="en-US" sz="1400" dirty="0"/>
              <a:t>Depression</a:t>
            </a:r>
          </a:p>
          <a:p>
            <a:pPr marL="1314450" lvl="2" indent="-457200"/>
            <a:r>
              <a:rPr lang="en-US" sz="1400" dirty="0"/>
              <a:t>Oppositional defiant behavior</a:t>
            </a:r>
          </a:p>
          <a:p>
            <a:pPr marL="1314450" lvl="2" indent="-457200"/>
            <a:r>
              <a:rPr lang="en-US" sz="1400" dirty="0"/>
              <a:t>Parenting</a:t>
            </a:r>
          </a:p>
          <a:p>
            <a:pPr marL="914400" lvl="1" indent="-457200">
              <a:buFont typeface="+mj-lt"/>
              <a:buAutoNum type="arabicPeriod"/>
            </a:pPr>
            <a:r>
              <a:rPr lang="en-US" sz="1800" dirty="0"/>
              <a:t>Linking pediatric patients to community resources for:</a:t>
            </a:r>
          </a:p>
          <a:p>
            <a:pPr marL="1314450" lvl="2" indent="-457200"/>
            <a:r>
              <a:rPr lang="en-US" sz="1400" dirty="0"/>
              <a:t>Parenting</a:t>
            </a:r>
          </a:p>
          <a:p>
            <a:pPr marL="1314450" lvl="2" indent="-457200"/>
            <a:r>
              <a:rPr lang="en-US" sz="1400" dirty="0"/>
              <a:t>Mental health</a:t>
            </a:r>
          </a:p>
          <a:p>
            <a:pPr marL="1314450" lvl="2" indent="-457200"/>
            <a:r>
              <a:rPr lang="en-US" sz="1400" dirty="0"/>
              <a:t>Developmental delay/special needs/early intervention</a:t>
            </a:r>
          </a:p>
          <a:p>
            <a:pPr marL="1314450" lvl="2" indent="-457200"/>
            <a:r>
              <a:rPr lang="en-US" sz="1400" dirty="0"/>
              <a:t>Autism</a:t>
            </a:r>
          </a:p>
          <a:p>
            <a:pPr marL="914400" lvl="1" indent="-457200">
              <a:buFont typeface="+mj-lt"/>
              <a:buAutoNum type="arabicPeriod"/>
            </a:pPr>
            <a:r>
              <a:rPr lang="en-US" sz="1800" dirty="0"/>
              <a:t>Additional comments/feedback</a:t>
            </a:r>
          </a:p>
        </p:txBody>
      </p:sp>
      <p:sp>
        <p:nvSpPr>
          <p:cNvPr id="4" name="TextBox 3">
            <a:extLst>
              <a:ext uri="{FF2B5EF4-FFF2-40B4-BE49-F238E27FC236}">
                <a16:creationId xmlns:a16="http://schemas.microsoft.com/office/drawing/2014/main" id="{C26D0876-98B0-4292-884C-7D29B4D1220D}"/>
              </a:ext>
            </a:extLst>
          </p:cNvPr>
          <p:cNvSpPr txBox="1"/>
          <p:nvPr/>
        </p:nvSpPr>
        <p:spPr>
          <a:xfrm>
            <a:off x="8778861" y="6361357"/>
            <a:ext cx="484495" cy="369332"/>
          </a:xfrm>
          <a:prstGeom prst="rect">
            <a:avLst/>
          </a:prstGeom>
          <a:noFill/>
        </p:spPr>
        <p:txBody>
          <a:bodyPr wrap="square" rtlCol="0">
            <a:spAutoFit/>
          </a:bodyPr>
          <a:lstStyle/>
          <a:p>
            <a:r>
              <a:rPr lang="en-US" dirty="0">
                <a:solidFill>
                  <a:schemeClr val="bg1"/>
                </a:solidFill>
              </a:rPr>
              <a:t>K</a:t>
            </a:r>
          </a:p>
        </p:txBody>
      </p:sp>
      <p:sp>
        <p:nvSpPr>
          <p:cNvPr id="3" name="Rectangle 2"/>
          <p:cNvSpPr/>
          <p:nvPr/>
        </p:nvSpPr>
        <p:spPr>
          <a:xfrm>
            <a:off x="5486400" y="1371600"/>
            <a:ext cx="3534709" cy="1483035"/>
          </a:xfrm>
          <a:prstGeom prst="rect">
            <a:avLst/>
          </a:prstGeom>
          <a:ln w="19050">
            <a:solidFill>
              <a:schemeClr val="accent2">
                <a:lumMod val="75000"/>
              </a:schemeClr>
            </a:solidFill>
          </a:ln>
        </p:spPr>
        <p:txBody>
          <a:bodyPr wrap="square">
            <a:spAutoFit/>
          </a:bodyPr>
          <a:lstStyle/>
          <a:p>
            <a:pPr>
              <a:lnSpc>
                <a:spcPct val="107000"/>
              </a:lnSpc>
              <a:spcAft>
                <a:spcPts val="800"/>
              </a:spcAft>
            </a:pPr>
            <a:r>
              <a:rPr lang="en-US" sz="24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1 = Not comfortable</a:t>
            </a:r>
          </a:p>
          <a:p>
            <a:pPr>
              <a:lnSpc>
                <a:spcPct val="107000"/>
              </a:lnSpc>
              <a:spcAft>
                <a:spcPts val="800"/>
              </a:spcAft>
            </a:pPr>
            <a:r>
              <a:rPr lang="en-US" sz="24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3 = Somewhat comfortable</a:t>
            </a:r>
          </a:p>
          <a:p>
            <a:pPr>
              <a:lnSpc>
                <a:spcPct val="107000"/>
              </a:lnSpc>
              <a:spcAft>
                <a:spcPts val="800"/>
              </a:spcAft>
            </a:pPr>
            <a:r>
              <a:rPr lang="en-US" sz="24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5 = Very comfortable</a:t>
            </a:r>
            <a:endParaRPr lang="en-US" sz="2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2014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304800" y="1080261"/>
            <a:ext cx="5410200" cy="5314743"/>
          </a:xfrm>
        </p:spPr>
        <p:txBody>
          <a:bodyPr>
            <a:normAutofit/>
          </a:bodyPr>
          <a:lstStyle/>
          <a:p>
            <a:pPr marL="342900" indent="-342900">
              <a:buFont typeface="Arial"/>
              <a:buChar char="•"/>
            </a:pPr>
            <a:r>
              <a:rPr lang="en-US" sz="2800" dirty="0"/>
              <a:t>As residents advance through training -&gt; more comfort with completing all screens</a:t>
            </a:r>
          </a:p>
          <a:p>
            <a:endParaRPr lang="en-US" sz="2800" dirty="0"/>
          </a:p>
          <a:p>
            <a:pPr marL="342900" indent="-342900">
              <a:buFont typeface="Arial"/>
              <a:buChar char="•"/>
            </a:pPr>
            <a:r>
              <a:rPr lang="en-US" sz="2800" dirty="0"/>
              <a:t>Comfort level with behavioral interventions increases with year, but still not optimal</a:t>
            </a:r>
          </a:p>
          <a:p>
            <a:endParaRPr lang="en-US" sz="2800" dirty="0"/>
          </a:p>
          <a:p>
            <a:pPr marL="342900" indent="-342900">
              <a:buFont typeface="Arial"/>
              <a:buChar char="•"/>
            </a:pPr>
            <a:r>
              <a:rPr lang="en-US" sz="2800" dirty="0"/>
              <a:t>Across all residents, most difficulty/discomfort dealing with oppositional defiant disorder</a:t>
            </a:r>
          </a:p>
        </p:txBody>
      </p:sp>
      <p:sp>
        <p:nvSpPr>
          <p:cNvPr id="6" name="TextBox 5">
            <a:extLst>
              <a:ext uri="{FF2B5EF4-FFF2-40B4-BE49-F238E27FC236}">
                <a16:creationId xmlns:a16="http://schemas.microsoft.com/office/drawing/2014/main" id="{9FA2E72F-AC28-4B5A-9ADB-71293C51B801}"/>
              </a:ext>
            </a:extLst>
          </p:cNvPr>
          <p:cNvSpPr txBox="1"/>
          <p:nvPr/>
        </p:nvSpPr>
        <p:spPr>
          <a:xfrm>
            <a:off x="8778861" y="6361357"/>
            <a:ext cx="484495" cy="369332"/>
          </a:xfrm>
          <a:prstGeom prst="rect">
            <a:avLst/>
          </a:prstGeom>
          <a:noFill/>
        </p:spPr>
        <p:txBody>
          <a:bodyPr wrap="square" rtlCol="0">
            <a:spAutoFit/>
          </a:bodyPr>
          <a:lstStyle/>
          <a:p>
            <a:r>
              <a:rPr lang="en-US" dirty="0">
                <a:solidFill>
                  <a:schemeClr val="bg1"/>
                </a:solidFill>
              </a:rPr>
              <a:t>K</a:t>
            </a:r>
          </a:p>
        </p:txBody>
      </p:sp>
      <p:pic>
        <p:nvPicPr>
          <p:cNvPr id="4" name="Picture 3"/>
          <p:cNvPicPr>
            <a:picLocks noChangeAspect="1"/>
          </p:cNvPicPr>
          <p:nvPr/>
        </p:nvPicPr>
        <p:blipFill>
          <a:blip r:embed="rId3"/>
          <a:stretch>
            <a:fillRect/>
          </a:stretch>
        </p:blipFill>
        <p:spPr>
          <a:xfrm>
            <a:off x="5943600" y="677159"/>
            <a:ext cx="2947585" cy="1769881"/>
          </a:xfrm>
          <a:prstGeom prst="rect">
            <a:avLst/>
          </a:prstGeom>
        </p:spPr>
      </p:pic>
      <p:pic>
        <p:nvPicPr>
          <p:cNvPr id="7" name="Picture 6"/>
          <p:cNvPicPr>
            <a:picLocks noChangeAspect="1"/>
          </p:cNvPicPr>
          <p:nvPr/>
        </p:nvPicPr>
        <p:blipFill>
          <a:blip r:embed="rId4"/>
          <a:stretch>
            <a:fillRect/>
          </a:stretch>
        </p:blipFill>
        <p:spPr>
          <a:xfrm>
            <a:off x="5933090" y="2447040"/>
            <a:ext cx="2958095" cy="1776192"/>
          </a:xfrm>
          <a:prstGeom prst="rect">
            <a:avLst/>
          </a:prstGeom>
        </p:spPr>
      </p:pic>
      <p:pic>
        <p:nvPicPr>
          <p:cNvPr id="9" name="Picture 8"/>
          <p:cNvPicPr>
            <a:picLocks noChangeAspect="1"/>
          </p:cNvPicPr>
          <p:nvPr/>
        </p:nvPicPr>
        <p:blipFill>
          <a:blip r:embed="rId5"/>
          <a:stretch>
            <a:fillRect/>
          </a:stretch>
        </p:blipFill>
        <p:spPr>
          <a:xfrm>
            <a:off x="5959367" y="4343400"/>
            <a:ext cx="2931818" cy="1760414"/>
          </a:xfrm>
          <a:prstGeom prst="rect">
            <a:avLst/>
          </a:prstGeom>
        </p:spPr>
      </p:pic>
      <p:sp>
        <p:nvSpPr>
          <p:cNvPr id="11" name="Rectangle 10"/>
          <p:cNvSpPr/>
          <p:nvPr/>
        </p:nvSpPr>
        <p:spPr>
          <a:xfrm>
            <a:off x="1066800" y="677159"/>
            <a:ext cx="3665042" cy="461665"/>
          </a:xfrm>
          <a:prstGeom prst="rect">
            <a:avLst/>
          </a:prstGeom>
          <a:ln w="19050">
            <a:solidFill>
              <a:schemeClr val="accent2">
                <a:lumMod val="75000"/>
              </a:schemeClr>
            </a:solidFill>
          </a:ln>
        </p:spPr>
        <p:txBody>
          <a:bodyPr wrap="none">
            <a:spAutoFit/>
          </a:bodyPr>
          <a:lstStyle/>
          <a:p>
            <a:r>
              <a:rPr lang="en-US" sz="2400" dirty="0">
                <a:solidFill>
                  <a:schemeClr val="accent6">
                    <a:lumMod val="75000"/>
                  </a:schemeClr>
                </a:solidFill>
              </a:rPr>
              <a:t>74% of residents responded</a:t>
            </a:r>
          </a:p>
        </p:txBody>
      </p:sp>
    </p:spTree>
    <p:extLst>
      <p:ext uri="{BB962C8B-B14F-4D97-AF65-F5344CB8AC3E}">
        <p14:creationId xmlns:p14="http://schemas.microsoft.com/office/powerpoint/2010/main" val="3423778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87" y="863528"/>
            <a:ext cx="8229600" cy="845388"/>
          </a:xfrm>
        </p:spPr>
        <p:txBody>
          <a:bodyPr>
            <a:normAutofit fontScale="90000"/>
          </a:bodyPr>
          <a:lstStyle/>
          <a:p>
            <a:r>
              <a:rPr lang="en-US" dirty="0"/>
              <a:t> Improved access to pediatric mental health services is needed </a:t>
            </a:r>
          </a:p>
        </p:txBody>
      </p:sp>
      <p:sp>
        <p:nvSpPr>
          <p:cNvPr id="3" name="Content Placeholder 2"/>
          <p:cNvSpPr>
            <a:spLocks noGrp="1"/>
          </p:cNvSpPr>
          <p:nvPr>
            <p:ph idx="1"/>
          </p:nvPr>
        </p:nvSpPr>
        <p:spPr/>
        <p:txBody>
          <a:bodyPr>
            <a:normAutofit lnSpcReduction="10000"/>
          </a:bodyPr>
          <a:lstStyle/>
          <a:p>
            <a:r>
              <a:rPr lang="en-US" sz="2800" dirty="0"/>
              <a:t>Increasing rates of mental health disorders</a:t>
            </a:r>
          </a:p>
          <a:p>
            <a:pPr lvl="1"/>
            <a:r>
              <a:rPr lang="en-US" dirty="0"/>
              <a:t>1 in 5 children</a:t>
            </a:r>
          </a:p>
          <a:p>
            <a:r>
              <a:rPr lang="en-US" sz="2800" dirty="0"/>
              <a:t>National shortage of pediatric mental health services</a:t>
            </a:r>
          </a:p>
          <a:p>
            <a:r>
              <a:rPr lang="en-US" sz="2800" dirty="0"/>
              <a:t>PCP is often the most accessible resource for behavioral assessment  and parenting advice </a:t>
            </a:r>
          </a:p>
          <a:p>
            <a:endParaRPr lang="en-US" sz="2400" dirty="0"/>
          </a:p>
          <a:p>
            <a:pPr marL="0" indent="0">
              <a:buNone/>
            </a:pPr>
            <a:endParaRPr lang="en-US" sz="1800" dirty="0"/>
          </a:p>
          <a:p>
            <a:pPr marL="0" indent="0">
              <a:buNone/>
            </a:pPr>
            <a:endParaRPr lang="en-US" sz="1800" dirty="0"/>
          </a:p>
          <a:p>
            <a:pPr marL="0" indent="0">
              <a:buNone/>
            </a:pPr>
            <a:r>
              <a:rPr lang="en-US" sz="1800" dirty="0"/>
              <a:t>								</a:t>
            </a:r>
          </a:p>
          <a:p>
            <a:pPr marL="0" indent="0">
              <a:buNone/>
            </a:pPr>
            <a:r>
              <a:rPr lang="en-US" sz="1800" dirty="0"/>
              <a:t>								</a:t>
            </a:r>
            <a:endParaRPr lang="en-US" sz="2400" dirty="0"/>
          </a:p>
        </p:txBody>
      </p:sp>
      <p:pic>
        <p:nvPicPr>
          <p:cNvPr id="2052" name="Picture 4" descr="Image result for pediatric mental health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883" t="16279" r="1116" b="51914"/>
          <a:stretch/>
        </p:blipFill>
        <p:spPr bwMode="auto">
          <a:xfrm>
            <a:off x="297455" y="4549966"/>
            <a:ext cx="3668618" cy="12154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8D2FD14D-BCC7-4700-B4EF-01697EA54E3F}"/>
              </a:ext>
            </a:extLst>
          </p:cNvPr>
          <p:cNvSpPr txBox="1"/>
          <p:nvPr/>
        </p:nvSpPr>
        <p:spPr>
          <a:xfrm>
            <a:off x="8877868" y="6359791"/>
            <a:ext cx="484495" cy="369332"/>
          </a:xfrm>
          <a:prstGeom prst="rect">
            <a:avLst/>
          </a:prstGeom>
          <a:noFill/>
        </p:spPr>
        <p:txBody>
          <a:bodyPr wrap="square" rtlCol="0">
            <a:spAutoFit/>
          </a:bodyPr>
          <a:lstStyle/>
          <a:p>
            <a:r>
              <a:rPr lang="en-US" dirty="0">
                <a:solidFill>
                  <a:schemeClr val="bg1"/>
                </a:solidFill>
              </a:rPr>
              <a:t>K</a:t>
            </a:r>
          </a:p>
        </p:txBody>
      </p:sp>
      <p:sp>
        <p:nvSpPr>
          <p:cNvPr id="4" name="Rectangle 3"/>
          <p:cNvSpPr/>
          <p:nvPr/>
        </p:nvSpPr>
        <p:spPr>
          <a:xfrm>
            <a:off x="4548115" y="5762809"/>
            <a:ext cx="4572000" cy="738664"/>
          </a:xfrm>
          <a:prstGeom prst="rect">
            <a:avLst/>
          </a:prstGeom>
        </p:spPr>
        <p:txBody>
          <a:bodyPr>
            <a:spAutoFit/>
          </a:bodyPr>
          <a:lstStyle/>
          <a:p>
            <a:r>
              <a:rPr lang="en-US" dirty="0"/>
              <a:t>(</a:t>
            </a:r>
            <a:r>
              <a:rPr lang="en-US" i="1" dirty="0" err="1">
                <a:latin typeface="Calibri" panose="020F0502020204030204" pitchFamily="34" charset="0"/>
              </a:rPr>
              <a:t>Houtrow</a:t>
            </a:r>
            <a:r>
              <a:rPr lang="en-US" i="1" dirty="0">
                <a:latin typeface="Calibri" panose="020F0502020204030204" pitchFamily="34" charset="0"/>
              </a:rPr>
              <a:t>, 2014; Perrin, 2016;Murphey, 2014</a:t>
            </a:r>
            <a:r>
              <a:rPr lang="en-US" dirty="0"/>
              <a:t>)</a:t>
            </a:r>
          </a:p>
          <a:p>
            <a:endParaRPr lang="en-US" sz="2400" dirty="0"/>
          </a:p>
        </p:txBody>
      </p:sp>
    </p:spTree>
    <p:extLst>
      <p:ext uri="{BB962C8B-B14F-4D97-AF65-F5344CB8AC3E}">
        <p14:creationId xmlns:p14="http://schemas.microsoft.com/office/powerpoint/2010/main" val="2419076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8983"/>
            <a:ext cx="8229600" cy="845388"/>
          </a:xfrm>
        </p:spPr>
        <p:txBody>
          <a:bodyPr>
            <a:normAutofit/>
          </a:bodyPr>
          <a:lstStyle/>
          <a:p>
            <a:r>
              <a:rPr lang="en-US" sz="4000" dirty="0"/>
              <a:t>Lessons learned</a:t>
            </a:r>
          </a:p>
        </p:txBody>
      </p:sp>
      <p:sp>
        <p:nvSpPr>
          <p:cNvPr id="3" name="Content Placeholder 2"/>
          <p:cNvSpPr>
            <a:spLocks noGrp="1"/>
          </p:cNvSpPr>
          <p:nvPr>
            <p:ph idx="1"/>
          </p:nvPr>
        </p:nvSpPr>
        <p:spPr>
          <a:xfrm>
            <a:off x="258287" y="1594371"/>
            <a:ext cx="4588329" cy="4349584"/>
          </a:xfrm>
        </p:spPr>
        <p:txBody>
          <a:bodyPr>
            <a:normAutofit/>
          </a:bodyPr>
          <a:lstStyle/>
          <a:p>
            <a:pPr marL="0" indent="0">
              <a:buNone/>
            </a:pPr>
            <a:r>
              <a:rPr lang="en-US" sz="2800" b="1" u="sng" dirty="0"/>
              <a:t>Strengths/advantages</a:t>
            </a:r>
          </a:p>
          <a:p>
            <a:r>
              <a:rPr lang="en-US" sz="2800" dirty="0"/>
              <a:t>Integration of teaching with patient care</a:t>
            </a:r>
          </a:p>
          <a:p>
            <a:r>
              <a:rPr lang="en-US" sz="2800" dirty="0"/>
              <a:t>1:1 teaching</a:t>
            </a:r>
          </a:p>
          <a:p>
            <a:r>
              <a:rPr lang="en-US" sz="2800" dirty="0"/>
              <a:t>Residents practice using tools</a:t>
            </a:r>
          </a:p>
          <a:p>
            <a:r>
              <a:rPr lang="en-US" sz="2800" dirty="0"/>
              <a:t>Embedded BH collaboration</a:t>
            </a:r>
          </a:p>
          <a:p>
            <a:endParaRPr lang="en-US" dirty="0"/>
          </a:p>
        </p:txBody>
      </p:sp>
      <p:sp>
        <p:nvSpPr>
          <p:cNvPr id="4" name="Content Placeholder 2"/>
          <p:cNvSpPr txBox="1">
            <a:spLocks/>
          </p:cNvSpPr>
          <p:nvPr/>
        </p:nvSpPr>
        <p:spPr>
          <a:xfrm>
            <a:off x="4816799" y="1705260"/>
            <a:ext cx="4098473" cy="4127806"/>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8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4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u="sng" dirty="0"/>
              <a:t> </a:t>
            </a:r>
            <a:r>
              <a:rPr lang="en-US" sz="4000" b="1" u="sng" dirty="0">
                <a:latin typeface="+mn-lt"/>
              </a:rPr>
              <a:t>Challenges </a:t>
            </a:r>
          </a:p>
          <a:p>
            <a:pPr>
              <a:lnSpc>
                <a:spcPct val="120000"/>
              </a:lnSpc>
            </a:pPr>
            <a:r>
              <a:rPr lang="en-US" sz="4000" dirty="0">
                <a:latin typeface="+mn-lt"/>
              </a:rPr>
              <a:t>Number of people</a:t>
            </a:r>
          </a:p>
          <a:p>
            <a:pPr>
              <a:lnSpc>
                <a:spcPct val="120000"/>
              </a:lnSpc>
            </a:pPr>
            <a:r>
              <a:rPr lang="en-US" sz="4000" dirty="0">
                <a:latin typeface="+mn-lt"/>
              </a:rPr>
              <a:t>Schedule variability</a:t>
            </a:r>
          </a:p>
          <a:p>
            <a:pPr>
              <a:lnSpc>
                <a:spcPct val="120000"/>
              </a:lnSpc>
            </a:pPr>
            <a:r>
              <a:rPr lang="en-US" sz="4000" dirty="0">
                <a:latin typeface="+mn-lt"/>
              </a:rPr>
              <a:t>Faculty must be flexible</a:t>
            </a:r>
          </a:p>
          <a:p>
            <a:pPr>
              <a:lnSpc>
                <a:spcPct val="120000"/>
              </a:lnSpc>
            </a:pPr>
            <a:r>
              <a:rPr lang="en-US" sz="4000" dirty="0">
                <a:latin typeface="+mn-lt"/>
              </a:rPr>
              <a:t>Faculty intensive session = lower productivity </a:t>
            </a:r>
          </a:p>
          <a:p>
            <a:pPr>
              <a:lnSpc>
                <a:spcPct val="120000"/>
              </a:lnSpc>
            </a:pPr>
            <a:r>
              <a:rPr lang="en-US" sz="4000" dirty="0">
                <a:latin typeface="+mn-lt"/>
              </a:rPr>
              <a:t>Schedule often runs behind</a:t>
            </a:r>
          </a:p>
        </p:txBody>
      </p:sp>
      <p:sp>
        <p:nvSpPr>
          <p:cNvPr id="5" name="TextBox 4">
            <a:extLst>
              <a:ext uri="{FF2B5EF4-FFF2-40B4-BE49-F238E27FC236}">
                <a16:creationId xmlns:a16="http://schemas.microsoft.com/office/drawing/2014/main" id="{D42A0CA9-342C-47C8-BB49-B21395D55BFC}"/>
              </a:ext>
            </a:extLst>
          </p:cNvPr>
          <p:cNvSpPr txBox="1"/>
          <p:nvPr/>
        </p:nvSpPr>
        <p:spPr>
          <a:xfrm>
            <a:off x="8778861" y="6361357"/>
            <a:ext cx="484495" cy="369332"/>
          </a:xfrm>
          <a:prstGeom prst="rect">
            <a:avLst/>
          </a:prstGeom>
          <a:noFill/>
        </p:spPr>
        <p:txBody>
          <a:bodyPr wrap="square" rtlCol="0">
            <a:spAutoFit/>
          </a:bodyPr>
          <a:lstStyle/>
          <a:p>
            <a:r>
              <a:rPr lang="en-US" dirty="0">
                <a:solidFill>
                  <a:schemeClr val="bg1"/>
                </a:solidFill>
              </a:rPr>
              <a:t>K</a:t>
            </a:r>
          </a:p>
        </p:txBody>
      </p:sp>
    </p:spTree>
    <p:extLst>
      <p:ext uri="{BB962C8B-B14F-4D97-AF65-F5344CB8AC3E}">
        <p14:creationId xmlns:p14="http://schemas.microsoft.com/office/powerpoint/2010/main" val="140350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5173"/>
            <a:ext cx="8229600" cy="845388"/>
          </a:xfrm>
        </p:spPr>
        <p:txBody>
          <a:bodyPr>
            <a:normAutofit/>
          </a:bodyPr>
          <a:lstStyle/>
          <a:p>
            <a:r>
              <a:rPr lang="en-US" sz="4000" dirty="0"/>
              <a:t>Summary &amp; Questions</a:t>
            </a:r>
          </a:p>
        </p:txBody>
      </p:sp>
      <p:sp>
        <p:nvSpPr>
          <p:cNvPr id="3" name="Content Placeholder 2"/>
          <p:cNvSpPr>
            <a:spLocks noGrp="1"/>
          </p:cNvSpPr>
          <p:nvPr>
            <p:ph idx="1"/>
          </p:nvPr>
        </p:nvSpPr>
        <p:spPr>
          <a:xfrm>
            <a:off x="453309" y="1905000"/>
            <a:ext cx="8229600" cy="2855526"/>
          </a:xfrm>
        </p:spPr>
        <p:txBody>
          <a:bodyPr>
            <a:normAutofit fontScale="85000" lnSpcReduction="10000"/>
          </a:bodyPr>
          <a:lstStyle/>
          <a:p>
            <a:r>
              <a:rPr lang="en-US" dirty="0"/>
              <a:t>Peds BH integration serves patient/family need</a:t>
            </a:r>
          </a:p>
          <a:p>
            <a:r>
              <a:rPr lang="en-US" dirty="0"/>
              <a:t>Unique educational model enhances resident comfort and skill in pediatric behavioral health </a:t>
            </a:r>
          </a:p>
          <a:p>
            <a:r>
              <a:rPr lang="en-US" dirty="0"/>
              <a:t>Core strategies: Screening and BH Intervention tools</a:t>
            </a:r>
          </a:p>
          <a:p>
            <a:r>
              <a:rPr lang="en-US" dirty="0"/>
              <a:t>Rewarding collaboration also develops faculty expertise</a:t>
            </a:r>
          </a:p>
        </p:txBody>
      </p:sp>
      <p:sp>
        <p:nvSpPr>
          <p:cNvPr id="4" name="TextBox 3">
            <a:extLst>
              <a:ext uri="{FF2B5EF4-FFF2-40B4-BE49-F238E27FC236}">
                <a16:creationId xmlns:a16="http://schemas.microsoft.com/office/drawing/2014/main" id="{C7A86914-EF7B-4104-AD1D-566ED80A4FC5}"/>
              </a:ext>
            </a:extLst>
          </p:cNvPr>
          <p:cNvSpPr txBox="1"/>
          <p:nvPr/>
        </p:nvSpPr>
        <p:spPr>
          <a:xfrm>
            <a:off x="8682909" y="6360147"/>
            <a:ext cx="576556" cy="369332"/>
          </a:xfrm>
          <a:prstGeom prst="rect">
            <a:avLst/>
          </a:prstGeom>
          <a:noFill/>
        </p:spPr>
        <p:txBody>
          <a:bodyPr wrap="square" rtlCol="0">
            <a:spAutoFit/>
          </a:bodyPr>
          <a:lstStyle/>
          <a:p>
            <a:r>
              <a:rPr lang="en-US" dirty="0">
                <a:solidFill>
                  <a:schemeClr val="bg1"/>
                </a:solidFill>
              </a:rPr>
              <a:t>ALL</a:t>
            </a:r>
          </a:p>
        </p:txBody>
      </p:sp>
      <p:pic>
        <p:nvPicPr>
          <p:cNvPr id="1026" name="Picture 2" descr="Image result for kids questions?">
            <a:extLst>
              <a:ext uri="{FF2B5EF4-FFF2-40B4-BE49-F238E27FC236}">
                <a16:creationId xmlns:a16="http://schemas.microsoft.com/office/drawing/2014/main" id="{42A93BC9-EA88-4DFD-B752-69840BB46B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702"/>
          <a:stretch/>
        </p:blipFill>
        <p:spPr bwMode="auto">
          <a:xfrm>
            <a:off x="3124200" y="4386943"/>
            <a:ext cx="2475647" cy="16132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71504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45388"/>
          </a:xfrm>
        </p:spPr>
        <p:txBody>
          <a:bodyPr/>
          <a:lstStyle/>
          <a:p>
            <a:r>
              <a:rPr lang="en-US" dirty="0"/>
              <a:t>Screening Form Links</a:t>
            </a:r>
          </a:p>
        </p:txBody>
      </p:sp>
      <p:sp>
        <p:nvSpPr>
          <p:cNvPr id="3" name="Content Placeholder 2"/>
          <p:cNvSpPr>
            <a:spLocks noGrp="1"/>
          </p:cNvSpPr>
          <p:nvPr>
            <p:ph idx="1"/>
          </p:nvPr>
        </p:nvSpPr>
        <p:spPr/>
        <p:txBody>
          <a:bodyPr>
            <a:normAutofit/>
          </a:bodyPr>
          <a:lstStyle/>
          <a:p>
            <a:r>
              <a:rPr lang="en-US" sz="1600" b="1" dirty="0"/>
              <a:t>Vanderbilt (ADHD): </a:t>
            </a:r>
            <a:r>
              <a:rPr lang="en-US" sz="1600" dirty="0">
                <a:hlinkClick r:id="rId2"/>
              </a:rPr>
              <a:t>https://www.nichq.org/resource/nichq-vanderbilt-assessment-scales</a:t>
            </a:r>
            <a:endParaRPr lang="en-US" sz="1600" dirty="0"/>
          </a:p>
          <a:p>
            <a:r>
              <a:rPr lang="en-US" sz="1600" b="1" dirty="0"/>
              <a:t>Adolescent PHQ9 Depression): </a:t>
            </a:r>
            <a:r>
              <a:rPr lang="en-US" sz="1600" dirty="0">
                <a:hlinkClick r:id="rId3"/>
              </a:rPr>
              <a:t>https://www.aacap.org/App_Themes/AACAP/docs/member_resources/toolbox_for_clinical_practice_and_outcomes/symptoms/GLAD-PC_PHQ-9.pdf</a:t>
            </a:r>
            <a:endParaRPr lang="en-US" sz="1600" dirty="0"/>
          </a:p>
          <a:p>
            <a:r>
              <a:rPr lang="en-US" sz="1600" b="1" dirty="0"/>
              <a:t>GAD7 (Anxiety): </a:t>
            </a:r>
            <a:r>
              <a:rPr lang="en-US" sz="1600" dirty="0">
                <a:hlinkClick r:id="rId4"/>
              </a:rPr>
              <a:t>https://www.hrsa.gov/behavioral-health/gad-7-general-anxiety-disorder-7</a:t>
            </a:r>
            <a:endParaRPr lang="en-US" sz="1600" dirty="0"/>
          </a:p>
          <a:p>
            <a:r>
              <a:rPr lang="en-US" sz="1600" b="1" dirty="0"/>
              <a:t>SCARED (Anxiety): </a:t>
            </a:r>
            <a:r>
              <a:rPr lang="en-US" sz="1600" dirty="0">
                <a:hlinkClick r:id="rId5"/>
              </a:rPr>
              <a:t>https://www.seattlechildrens.org/globalassets/documents/healthcare-professionals/pal/ratings/scared-rating-scale-parent-and-child.pdf</a:t>
            </a:r>
            <a:endParaRPr lang="en-US" sz="1600" dirty="0"/>
          </a:p>
          <a:p>
            <a:r>
              <a:rPr lang="en-US" sz="1600" b="1" dirty="0"/>
              <a:t>M-CHAT (Autism): </a:t>
            </a:r>
            <a:r>
              <a:rPr lang="en-US" sz="1600" dirty="0">
                <a:hlinkClick r:id="rId6"/>
              </a:rPr>
              <a:t>https://m-chat.org/</a:t>
            </a:r>
            <a:endParaRPr lang="en-US" sz="1600" dirty="0"/>
          </a:p>
          <a:p>
            <a:r>
              <a:rPr lang="en-US" sz="1600" b="1" dirty="0"/>
              <a:t>CAST Autism): </a:t>
            </a:r>
            <a:r>
              <a:rPr lang="en-US" sz="1600" dirty="0">
                <a:hlinkClick r:id="rId7"/>
              </a:rPr>
              <a:t>https://www.autismresearchcentre.com/tests/childhood-autism-spectrum-test-cast/</a:t>
            </a:r>
            <a:endParaRPr lang="en-US" sz="1600" dirty="0"/>
          </a:p>
          <a:p>
            <a:r>
              <a:rPr lang="en-US" sz="1600" b="1" dirty="0"/>
              <a:t>SMFQ (Short Mood and Feelings Questionnaire): </a:t>
            </a:r>
            <a:r>
              <a:rPr lang="en-US" sz="1600" dirty="0">
                <a:hlinkClick r:id="rId8"/>
              </a:rPr>
              <a:t>https://www.seattlechildrens.org/globalassets/documents/healthcare-professionals/pal/ratings/smfq-rating-scale.pdf</a:t>
            </a:r>
            <a:endParaRPr lang="en-US" sz="1600" dirty="0"/>
          </a:p>
          <a:p>
            <a:r>
              <a:rPr lang="en-US" sz="1600" b="1" dirty="0"/>
              <a:t>PEARLS (ACES): </a:t>
            </a:r>
            <a:r>
              <a:rPr lang="en-US" sz="1600" dirty="0">
                <a:hlinkClick r:id="rId9"/>
              </a:rPr>
              <a:t>https://www.acesaware.org/screen/screening-tools/</a:t>
            </a:r>
            <a:endParaRPr lang="en-US" sz="1600" dirty="0"/>
          </a:p>
        </p:txBody>
      </p:sp>
    </p:spTree>
    <p:extLst>
      <p:ext uri="{BB962C8B-B14F-4D97-AF65-F5344CB8AC3E}">
        <p14:creationId xmlns:p14="http://schemas.microsoft.com/office/powerpoint/2010/main" val="1658817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65" y="857251"/>
            <a:ext cx="7886700" cy="994172"/>
          </a:xfrm>
        </p:spPr>
        <p:txBody>
          <a:bodyPr/>
          <a:lstStyle/>
          <a:p>
            <a:r>
              <a:rPr lang="en-US" dirty="0"/>
              <a:t>References</a:t>
            </a:r>
          </a:p>
        </p:txBody>
      </p:sp>
      <p:sp>
        <p:nvSpPr>
          <p:cNvPr id="3" name="Content Placeholder 2"/>
          <p:cNvSpPr>
            <a:spLocks noGrp="1"/>
          </p:cNvSpPr>
          <p:nvPr>
            <p:ph idx="1"/>
          </p:nvPr>
        </p:nvSpPr>
        <p:spPr>
          <a:xfrm>
            <a:off x="392009" y="1706198"/>
            <a:ext cx="8359981" cy="4536604"/>
          </a:xfrm>
        </p:spPr>
        <p:txBody>
          <a:bodyPr>
            <a:noAutofit/>
          </a:bodyPr>
          <a:lstStyle/>
          <a:p>
            <a:pPr lvl="0"/>
            <a:r>
              <a:rPr lang="en-US" sz="1200" dirty="0" err="1"/>
              <a:t>Battagliese</a:t>
            </a:r>
            <a:r>
              <a:rPr lang="en-US" sz="1200" dirty="0"/>
              <a:t> G, et al. Cognitive-behavioral therapy for externalizing disorders: a meta-analysis of treatment effectiveness. </a:t>
            </a:r>
            <a:r>
              <a:rPr lang="en-US" sz="1200" dirty="0" err="1"/>
              <a:t>Behaviour</a:t>
            </a:r>
            <a:r>
              <a:rPr lang="en-US" sz="1200" dirty="0"/>
              <a:t> Research and Therapy 75 (2015) 60e71. </a:t>
            </a:r>
            <a:r>
              <a:rPr lang="en-US" sz="1200" u="sng" dirty="0">
                <a:hlinkClick r:id="rId2"/>
              </a:rPr>
              <a:t>https://doi.org/10.1016/j.brat.2015.10.008</a:t>
            </a:r>
            <a:endParaRPr lang="en-US" sz="1200" dirty="0"/>
          </a:p>
          <a:p>
            <a:pPr lvl="0"/>
            <a:r>
              <a:rPr lang="en-US" sz="1200" dirty="0"/>
              <a:t>Dixon SD, Stein MT. Encounters with children: pediatric behavior and development, 4</a:t>
            </a:r>
            <a:r>
              <a:rPr lang="en-US" sz="1200" baseline="30000" dirty="0"/>
              <a:t>th</a:t>
            </a:r>
            <a:r>
              <a:rPr lang="en-US" sz="1200" dirty="0"/>
              <a:t> ed. Mosby Elsevier, Philadelphia, 2006.</a:t>
            </a:r>
          </a:p>
          <a:p>
            <a:pPr lvl="0"/>
            <a:r>
              <a:rPr lang="en-US" sz="1200" dirty="0"/>
              <a:t>Heath B, Wise Romero P, and Reynolds K. A Review and Proposed Standard Framework for Levels of Integrated Healthcare. Washington, D.C.SAMHSA-HRSA Center for Integrated Health Solutions. March 2013</a:t>
            </a:r>
          </a:p>
          <a:p>
            <a:pPr lvl="0"/>
            <a:r>
              <a:rPr lang="en-US" sz="1200" dirty="0" err="1"/>
              <a:t>Levetown</a:t>
            </a:r>
            <a:r>
              <a:rPr lang="en-US" sz="1200" dirty="0"/>
              <a:t> M, et al. Communicating with children and families: from everyday interactions to skill in conveying distressing information. PEDIATRICS Volume 121, Number 5, May 2008 e1441. </a:t>
            </a:r>
            <a:r>
              <a:rPr lang="en-US" sz="1200" u="sng" dirty="0">
                <a:hlinkClick r:id="rId3"/>
              </a:rPr>
              <a:t>www.pediatrics.org/cgi/doi/10.1542/peds.2008-0565</a:t>
            </a:r>
            <a:r>
              <a:rPr lang="en-US" sz="1200" dirty="0"/>
              <a:t>. doi:10.1542/peds.2008-0565</a:t>
            </a:r>
          </a:p>
          <a:p>
            <a:pPr lvl="0"/>
            <a:r>
              <a:rPr lang="en-US" sz="1200" dirty="0"/>
              <a:t>Martin F, Oliver T. Behavioral activation for children and adolescents: a systematic review of progress and promise. European Child &amp; Adolescent Psychiatry (2019) 28:427–44. </a:t>
            </a:r>
            <a:r>
              <a:rPr lang="en-US" sz="1200" u="sng" dirty="0">
                <a:hlinkClick r:id="rId4"/>
              </a:rPr>
              <a:t>https://doi.org/10.1007/s00787-018-1126-z</a:t>
            </a:r>
            <a:endParaRPr lang="en-US" sz="1200" dirty="0"/>
          </a:p>
          <a:p>
            <a:r>
              <a:rPr lang="en-US" altLang="en-US" sz="1200" dirty="0">
                <a:latin typeface="Arial" panose="020B0604020202020204" pitchFamily="34" charset="0"/>
              </a:rPr>
              <a:t>Martin, F. &amp; Oliver, T. </a:t>
            </a:r>
            <a:r>
              <a:rPr lang="en-US" altLang="en-US" sz="1200" dirty="0" err="1">
                <a:latin typeface="Arial" panose="020B0604020202020204" pitchFamily="34" charset="0"/>
              </a:rPr>
              <a:t>Eur</a:t>
            </a:r>
            <a:r>
              <a:rPr lang="en-US" altLang="en-US" sz="1200" dirty="0">
                <a:latin typeface="Arial" panose="020B0604020202020204" pitchFamily="34" charset="0"/>
              </a:rPr>
              <a:t> Child </a:t>
            </a:r>
            <a:r>
              <a:rPr lang="en-US" altLang="en-US" sz="1200" dirty="0" err="1">
                <a:latin typeface="Arial" panose="020B0604020202020204" pitchFamily="34" charset="0"/>
              </a:rPr>
              <a:t>Adolesc</a:t>
            </a:r>
            <a:r>
              <a:rPr lang="en-US" altLang="en-US" sz="1200" dirty="0">
                <a:latin typeface="Arial" panose="020B0604020202020204" pitchFamily="34" charset="0"/>
              </a:rPr>
              <a:t> Psychiatry (2019) 28: 427. https://doi.org/10.1007/s00787-018-1126-z</a:t>
            </a:r>
          </a:p>
          <a:p>
            <a:pPr lvl="0"/>
            <a:r>
              <a:rPr lang="en-US" sz="1200" dirty="0"/>
              <a:t>McMillan JA, Land M, Leslie LK. Pediatric residency education and the behavioral and mental health crisis: a call to action. Pediatrics.</a:t>
            </a:r>
            <a:r>
              <a:rPr lang="en-US" sz="1200" i="1" dirty="0"/>
              <a:t> </a:t>
            </a:r>
            <a:r>
              <a:rPr lang="en-US" sz="1200" dirty="0"/>
              <a:t>2017;139(1):e20162141.</a:t>
            </a:r>
          </a:p>
          <a:p>
            <a:pPr lvl="0"/>
            <a:r>
              <a:rPr lang="en-US" sz="1200" dirty="0"/>
              <a:t>Nelson J, Lott L. Positive discipline A-Z: 1001 solutions to everyday parenting problems. Harmony; 3rd Revised ed. edition (2007).</a:t>
            </a:r>
          </a:p>
          <a:p>
            <a:pPr lvl="0"/>
            <a:r>
              <a:rPr lang="en-US" sz="1200" dirty="0"/>
              <a:t>Richardson L, McCarty CA, </a:t>
            </a:r>
            <a:r>
              <a:rPr lang="en-US" sz="1200" dirty="0" err="1"/>
              <a:t>Radovic</a:t>
            </a:r>
            <a:r>
              <a:rPr lang="en-US" sz="1200" dirty="0"/>
              <a:t> A &amp; Suleiman AB. Research in the integration of behavioral health for adolescents and young adults in primary care settings: a systematic review. Journal of Adolescent Health 60 (2017) 261e269.</a:t>
            </a:r>
          </a:p>
          <a:p>
            <a:pPr lvl="0"/>
            <a:r>
              <a:rPr lang="en-US" sz="1200" dirty="0"/>
              <a:t>Shapiro L, Sprague R. The relaxation and stress reduction workbook for kids: help for children to cope with stress, anxiety &amp; transitions. Harbinger, Oakland, CA, 2009, p41-42.</a:t>
            </a:r>
          </a:p>
          <a:p>
            <a:pPr lvl="0"/>
            <a:r>
              <a:rPr lang="en-US" sz="1200" dirty="0" err="1"/>
              <a:t>Wehry</a:t>
            </a:r>
            <a:r>
              <a:rPr lang="en-US" sz="1200" dirty="0"/>
              <a:t> AM, </a:t>
            </a:r>
            <a:r>
              <a:rPr lang="en-US" sz="1200" dirty="0" err="1"/>
              <a:t>Beesdo</a:t>
            </a:r>
            <a:r>
              <a:rPr lang="en-US" sz="1200" dirty="0"/>
              <a:t>-Baum K, </a:t>
            </a:r>
            <a:r>
              <a:rPr lang="en-US" sz="1200" dirty="0" err="1"/>
              <a:t>Hennelly</a:t>
            </a:r>
            <a:r>
              <a:rPr lang="en-US" sz="1200" dirty="0"/>
              <a:t> MM, Connolly SD, Strawn JR. Assessment and Treatment of Anxiety Disorders in Children and Adolescents. </a:t>
            </a:r>
            <a:r>
              <a:rPr lang="en-US" sz="1200" i="1" dirty="0"/>
              <a:t>Current psychiatry reports</a:t>
            </a:r>
            <a:r>
              <a:rPr lang="en-US" sz="1200" dirty="0"/>
              <a:t>. 2015;17(7):591. doi:10.1007/s11920-015-0591-z.</a:t>
            </a:r>
          </a:p>
        </p:txBody>
      </p:sp>
    </p:spTree>
    <p:extLst>
      <p:ext uri="{BB962C8B-B14F-4D97-AF65-F5344CB8AC3E}">
        <p14:creationId xmlns:p14="http://schemas.microsoft.com/office/powerpoint/2010/main" val="541404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a:bodyPr>
          <a:lstStyle/>
          <a:p>
            <a:r>
              <a:rPr lang="en-US" sz="4000" dirty="0"/>
              <a:t>Scheduling Issues</a:t>
            </a:r>
          </a:p>
        </p:txBody>
      </p:sp>
      <p:sp>
        <p:nvSpPr>
          <p:cNvPr id="3" name="Content Placeholder 2"/>
          <p:cNvSpPr>
            <a:spLocks noGrp="1"/>
          </p:cNvSpPr>
          <p:nvPr>
            <p:ph idx="1"/>
          </p:nvPr>
        </p:nvSpPr>
        <p:spPr>
          <a:xfrm>
            <a:off x="457200" y="1600200"/>
            <a:ext cx="8229600" cy="4588446"/>
          </a:xfrm>
        </p:spPr>
        <p:txBody>
          <a:bodyPr>
            <a:normAutofit fontScale="92500" lnSpcReduction="10000"/>
          </a:bodyPr>
          <a:lstStyle/>
          <a:p>
            <a:r>
              <a:rPr lang="en-US" dirty="0"/>
              <a:t>Short duration of visits </a:t>
            </a:r>
          </a:p>
          <a:p>
            <a:pPr lvl="1"/>
            <a:r>
              <a:rPr lang="en-US" dirty="0"/>
              <a:t>Difficulty addressing all issues, let alone performing/teaching CBT</a:t>
            </a:r>
          </a:p>
          <a:p>
            <a:r>
              <a:rPr lang="en-US" dirty="0"/>
              <a:t>Time of day for visit </a:t>
            </a:r>
          </a:p>
          <a:p>
            <a:pPr lvl="1"/>
            <a:r>
              <a:rPr lang="en-US" dirty="0"/>
              <a:t>Is it before, during or after school?</a:t>
            </a:r>
          </a:p>
          <a:p>
            <a:pPr lvl="1"/>
            <a:r>
              <a:rPr lang="en-US" dirty="0"/>
              <a:t>Do parents work? What are their schedules like?</a:t>
            </a:r>
          </a:p>
          <a:p>
            <a:r>
              <a:rPr lang="en-US" dirty="0"/>
              <a:t>Sensitive issues</a:t>
            </a:r>
          </a:p>
          <a:p>
            <a:pPr lvl="1"/>
            <a:r>
              <a:rPr lang="en-US" dirty="0"/>
              <a:t>Who will be there with the patient</a:t>
            </a:r>
          </a:p>
          <a:p>
            <a:r>
              <a:rPr lang="en-US" dirty="0"/>
              <a:t>Gender of child/provider </a:t>
            </a:r>
          </a:p>
          <a:p>
            <a:pPr lvl="1"/>
            <a:r>
              <a:rPr lang="en-US" dirty="0"/>
              <a:t>Patient preference</a:t>
            </a:r>
          </a:p>
          <a:p>
            <a:endParaRPr lang="en-US" dirty="0"/>
          </a:p>
        </p:txBody>
      </p:sp>
      <p:sp>
        <p:nvSpPr>
          <p:cNvPr id="4" name="TextBox 3">
            <a:extLst>
              <a:ext uri="{FF2B5EF4-FFF2-40B4-BE49-F238E27FC236}">
                <a16:creationId xmlns:a16="http://schemas.microsoft.com/office/drawing/2014/main" id="{7929A633-9877-4644-A00B-4ED46D2E7503}"/>
              </a:ext>
            </a:extLst>
          </p:cNvPr>
          <p:cNvSpPr txBox="1"/>
          <p:nvPr/>
        </p:nvSpPr>
        <p:spPr>
          <a:xfrm>
            <a:off x="8778861" y="6361357"/>
            <a:ext cx="484495" cy="369332"/>
          </a:xfrm>
          <a:prstGeom prst="rect">
            <a:avLst/>
          </a:prstGeom>
          <a:noFill/>
        </p:spPr>
        <p:txBody>
          <a:bodyPr wrap="square" rtlCol="0">
            <a:spAutoFit/>
          </a:bodyPr>
          <a:lstStyle/>
          <a:p>
            <a:r>
              <a:rPr lang="en-US" dirty="0">
                <a:solidFill>
                  <a:schemeClr val="bg1"/>
                </a:solidFill>
              </a:rPr>
              <a:t>K</a:t>
            </a:r>
          </a:p>
        </p:txBody>
      </p:sp>
    </p:spTree>
    <p:extLst>
      <p:ext uri="{BB962C8B-B14F-4D97-AF65-F5344CB8AC3E}">
        <p14:creationId xmlns:p14="http://schemas.microsoft.com/office/powerpoint/2010/main" val="2268961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8226"/>
            <a:ext cx="8229600" cy="845388"/>
          </a:xfrm>
        </p:spPr>
        <p:txBody>
          <a:bodyPr>
            <a:normAutofit fontScale="90000"/>
          </a:bodyPr>
          <a:lstStyle/>
          <a:p>
            <a:r>
              <a:rPr lang="en-US" dirty="0"/>
              <a:t>Family physicians are uniquely suited to provide these services</a:t>
            </a:r>
          </a:p>
        </p:txBody>
      </p:sp>
      <p:sp>
        <p:nvSpPr>
          <p:cNvPr id="3" name="Content Placeholder 2"/>
          <p:cNvSpPr>
            <a:spLocks noGrp="1"/>
          </p:cNvSpPr>
          <p:nvPr>
            <p:ph idx="1"/>
          </p:nvPr>
        </p:nvSpPr>
        <p:spPr/>
        <p:txBody>
          <a:bodyPr>
            <a:normAutofit/>
          </a:bodyPr>
          <a:lstStyle/>
          <a:p>
            <a:r>
              <a:rPr lang="en-US" sz="2800" dirty="0"/>
              <a:t>20% of pediatric visits are provided by family physician</a:t>
            </a:r>
          </a:p>
          <a:p>
            <a:r>
              <a:rPr lang="en-US" sz="2800" dirty="0"/>
              <a:t>Longitudinal relationship with families</a:t>
            </a:r>
          </a:p>
          <a:p>
            <a:r>
              <a:rPr lang="en-US" sz="2800" dirty="0"/>
              <a:t>Medical home setting </a:t>
            </a:r>
          </a:p>
          <a:p>
            <a:pPr lvl="1"/>
            <a:r>
              <a:rPr lang="en-US" dirty="0"/>
              <a:t>Prevention and health                                     promotion</a:t>
            </a:r>
          </a:p>
          <a:p>
            <a:pPr lvl="1"/>
            <a:r>
              <a:rPr lang="en-US" dirty="0"/>
              <a:t>Early intervention </a:t>
            </a:r>
          </a:p>
          <a:p>
            <a:pPr lvl="1"/>
            <a:r>
              <a:rPr lang="en-US" dirty="0"/>
              <a:t>Treatment </a:t>
            </a:r>
          </a:p>
          <a:p>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119" y="3564001"/>
            <a:ext cx="3585881" cy="268941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29E962D7-AA72-42AC-A13A-16AF79E42048}"/>
              </a:ext>
            </a:extLst>
          </p:cNvPr>
          <p:cNvSpPr txBox="1"/>
          <p:nvPr/>
        </p:nvSpPr>
        <p:spPr>
          <a:xfrm>
            <a:off x="8877868" y="6352967"/>
            <a:ext cx="484495" cy="369332"/>
          </a:xfrm>
          <a:prstGeom prst="rect">
            <a:avLst/>
          </a:prstGeom>
          <a:noFill/>
        </p:spPr>
        <p:txBody>
          <a:bodyPr wrap="square" rtlCol="0">
            <a:spAutoFit/>
          </a:bodyPr>
          <a:lstStyle/>
          <a:p>
            <a:r>
              <a:rPr lang="en-US" dirty="0">
                <a:solidFill>
                  <a:schemeClr val="bg1"/>
                </a:solidFill>
              </a:rPr>
              <a:t>K</a:t>
            </a:r>
          </a:p>
        </p:txBody>
      </p:sp>
    </p:spTree>
    <p:extLst>
      <p:ext uri="{BB962C8B-B14F-4D97-AF65-F5344CB8AC3E}">
        <p14:creationId xmlns:p14="http://schemas.microsoft.com/office/powerpoint/2010/main" val="649542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3541"/>
            <a:ext cx="8229600" cy="1151792"/>
          </a:xfrm>
        </p:spPr>
        <p:txBody>
          <a:bodyPr>
            <a:normAutofit fontScale="90000"/>
          </a:bodyPr>
          <a:lstStyle/>
          <a:p>
            <a:r>
              <a:rPr lang="en-US" dirty="0"/>
              <a:t>Family physicians feel under-prepared to provide pediatric mental health care</a:t>
            </a:r>
          </a:p>
        </p:txBody>
      </p:sp>
      <p:sp>
        <p:nvSpPr>
          <p:cNvPr id="3" name="Content Placeholder 2"/>
          <p:cNvSpPr>
            <a:spLocks noGrp="1"/>
          </p:cNvSpPr>
          <p:nvPr>
            <p:ph idx="1"/>
          </p:nvPr>
        </p:nvSpPr>
        <p:spPr>
          <a:xfrm>
            <a:off x="266132" y="2446537"/>
            <a:ext cx="8420668" cy="3778717"/>
          </a:xfrm>
        </p:spPr>
        <p:txBody>
          <a:bodyPr>
            <a:normAutofit fontScale="85000" lnSpcReduction="20000"/>
          </a:bodyPr>
          <a:lstStyle/>
          <a:p>
            <a:r>
              <a:rPr lang="en-US" sz="3000" dirty="0"/>
              <a:t>2015 Survey of WA practicing FM docs:</a:t>
            </a:r>
          </a:p>
          <a:p>
            <a:pPr lvl="1"/>
            <a:r>
              <a:rPr lang="en-US" sz="3000" dirty="0"/>
              <a:t>Need more well child skills and                    communication training in residency</a:t>
            </a:r>
          </a:p>
          <a:p>
            <a:r>
              <a:rPr lang="en-US" sz="3000" dirty="0"/>
              <a:t>2017 Survey of FM residents:</a:t>
            </a:r>
          </a:p>
          <a:p>
            <a:pPr lvl="1"/>
            <a:r>
              <a:rPr lang="en-US" sz="3000" dirty="0"/>
              <a:t>Need more behavioral health training,  including ADHD and family skills</a:t>
            </a:r>
          </a:p>
          <a:p>
            <a:r>
              <a:rPr lang="en-US" sz="3000" dirty="0"/>
              <a:t>2017 Review:</a:t>
            </a:r>
          </a:p>
          <a:p>
            <a:pPr lvl="1"/>
            <a:r>
              <a:rPr lang="en-US" sz="3000" dirty="0"/>
              <a:t>Lack of </a:t>
            </a:r>
            <a:r>
              <a:rPr lang="en-US" sz="3000" dirty="0" err="1"/>
              <a:t>peds</a:t>
            </a:r>
            <a:r>
              <a:rPr lang="en-US" sz="3000" dirty="0"/>
              <a:t> mental health training and the need for integrated, longitudinal resident training</a:t>
            </a:r>
            <a:r>
              <a:rPr lang="en-US" sz="3000" i="1" dirty="0">
                <a:latin typeface="Calibri" panose="020F0502020204030204" pitchFamily="34" charset="0"/>
              </a:rPr>
              <a:t>	</a:t>
            </a:r>
            <a:r>
              <a:rPr lang="en-US" sz="1800" i="1" dirty="0">
                <a:latin typeface="Calibri" panose="020F0502020204030204" pitchFamily="34" charset="0"/>
              </a:rPr>
              <a:t>							</a:t>
            </a:r>
          </a:p>
        </p:txBody>
      </p:sp>
      <p:sp>
        <p:nvSpPr>
          <p:cNvPr id="4" name="TextBox 3">
            <a:extLst>
              <a:ext uri="{FF2B5EF4-FFF2-40B4-BE49-F238E27FC236}">
                <a16:creationId xmlns:a16="http://schemas.microsoft.com/office/drawing/2014/main" id="{9E2D9842-DDC6-425B-9EA9-6A484B4F3230}"/>
              </a:ext>
            </a:extLst>
          </p:cNvPr>
          <p:cNvSpPr txBox="1"/>
          <p:nvPr/>
        </p:nvSpPr>
        <p:spPr>
          <a:xfrm>
            <a:off x="8877868" y="6352967"/>
            <a:ext cx="484495" cy="369332"/>
          </a:xfrm>
          <a:prstGeom prst="rect">
            <a:avLst/>
          </a:prstGeom>
          <a:noFill/>
        </p:spPr>
        <p:txBody>
          <a:bodyPr wrap="square" rtlCol="0">
            <a:spAutoFit/>
          </a:bodyPr>
          <a:lstStyle/>
          <a:p>
            <a:r>
              <a:rPr lang="en-US" dirty="0">
                <a:solidFill>
                  <a:schemeClr val="bg1"/>
                </a:solidFill>
              </a:rPr>
              <a:t>B</a:t>
            </a:r>
          </a:p>
        </p:txBody>
      </p:sp>
      <p:sp>
        <p:nvSpPr>
          <p:cNvPr id="5" name="Rectangle 4"/>
          <p:cNvSpPr/>
          <p:nvPr/>
        </p:nvSpPr>
        <p:spPr>
          <a:xfrm>
            <a:off x="5294610" y="5908976"/>
            <a:ext cx="3854645" cy="369332"/>
          </a:xfrm>
          <a:prstGeom prst="rect">
            <a:avLst/>
          </a:prstGeom>
        </p:spPr>
        <p:txBody>
          <a:bodyPr wrap="none">
            <a:spAutoFit/>
          </a:bodyPr>
          <a:lstStyle/>
          <a:p>
            <a:r>
              <a:rPr lang="en-US" i="1" dirty="0">
                <a:latin typeface="Calibri" panose="020F0502020204030204" pitchFamily="34" charset="0"/>
              </a:rPr>
              <a:t>(Brandt-Kreutz; </a:t>
            </a:r>
            <a:r>
              <a:rPr lang="en-US" i="1" dirty="0" err="1">
                <a:latin typeface="Calibri" panose="020F0502020204030204" pitchFamily="34" charset="0"/>
              </a:rPr>
              <a:t>Zubatsky</a:t>
            </a:r>
            <a:r>
              <a:rPr lang="en-US" i="1" dirty="0">
                <a:latin typeface="Calibri" panose="020F0502020204030204" pitchFamily="34" charset="0"/>
              </a:rPr>
              <a:t>,; </a:t>
            </a:r>
            <a:r>
              <a:rPr lang="en-US" i="1" dirty="0" err="1">
                <a:latin typeface="Calibri" panose="020F0502020204030204" pitchFamily="34" charset="0"/>
              </a:rPr>
              <a:t>MacMillian</a:t>
            </a:r>
            <a:r>
              <a:rPr lang="en-US" i="1" dirty="0">
                <a:latin typeface="Calibri" panose="020F0502020204030204" pitchFamily="34" charset="0"/>
              </a:rPr>
              <a:t>)</a:t>
            </a:r>
            <a:endParaRPr lang="en-US" dirty="0"/>
          </a:p>
        </p:txBody>
      </p:sp>
      <p:pic>
        <p:nvPicPr>
          <p:cNvPr id="6" name="Picture 5" descr="Tantrum-1">
            <a:extLst>
              <a:ext uri="{FF2B5EF4-FFF2-40B4-BE49-F238E27FC236}">
                <a16:creationId xmlns:a16="http://schemas.microsoft.com/office/drawing/2014/main" id="{86CB3775-4B95-B747-A16B-E1049BDA2866}"/>
              </a:ext>
            </a:extLst>
          </p:cNvPr>
          <p:cNvPicPr>
            <a:picLocks noChangeAspect="1" noChangeArrowheads="1"/>
          </p:cNvPicPr>
          <p:nvPr/>
        </p:nvPicPr>
        <p:blipFill>
          <a:blip r:embed="rId3" cstate="print"/>
          <a:srcRect/>
          <a:stretch>
            <a:fillRect/>
          </a:stretch>
        </p:blipFill>
        <p:spPr bwMode="auto">
          <a:xfrm>
            <a:off x="6553200" y="1963011"/>
            <a:ext cx="1926212" cy="1949143"/>
          </a:xfrm>
          <a:prstGeom prst="rect">
            <a:avLst/>
          </a:prstGeom>
          <a:noFill/>
          <a:ln w="9525">
            <a:noFill/>
            <a:miter lim="800000"/>
            <a:headEnd/>
            <a:tailEnd/>
          </a:ln>
        </p:spPr>
      </p:pic>
    </p:spTree>
    <p:extLst>
      <p:ext uri="{BB962C8B-B14F-4D97-AF65-F5344CB8AC3E}">
        <p14:creationId xmlns:p14="http://schemas.microsoft.com/office/powerpoint/2010/main" val="1368990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dirty="0"/>
              <a:t>On completion of this session you will be able to:</a:t>
            </a:r>
          </a:p>
        </p:txBody>
      </p:sp>
      <p:sp>
        <p:nvSpPr>
          <p:cNvPr id="3" name="Content Placeholder 2"/>
          <p:cNvSpPr>
            <a:spLocks noGrp="1"/>
          </p:cNvSpPr>
          <p:nvPr>
            <p:ph idx="1"/>
          </p:nvPr>
        </p:nvSpPr>
        <p:spPr>
          <a:xfrm>
            <a:off x="457200" y="1981200"/>
            <a:ext cx="8229600" cy="4127806"/>
          </a:xfrm>
        </p:spPr>
        <p:txBody>
          <a:bodyPr>
            <a:noAutofit/>
          </a:bodyPr>
          <a:lstStyle/>
          <a:p>
            <a:pPr marL="514350" lvl="0" indent="-514350">
              <a:buFont typeface="+mj-lt"/>
              <a:buAutoNum type="arabicPeriod"/>
            </a:pPr>
            <a:r>
              <a:rPr lang="en-US" sz="2800" dirty="0"/>
              <a:t>Describe the advantages and challenges of using an integrated model to teach pediatric behavioral health to family medicine residents.</a:t>
            </a:r>
          </a:p>
          <a:p>
            <a:pPr marL="514350" lvl="0" indent="-514350">
              <a:buFont typeface="+mj-lt"/>
              <a:buAutoNum type="arabicPeriod"/>
            </a:pPr>
            <a:r>
              <a:rPr lang="en-US" sz="2800" dirty="0"/>
              <a:t>Identify 4 evidence-based pediatric behavioral screening tools applicable to primary care.</a:t>
            </a:r>
          </a:p>
          <a:p>
            <a:pPr marL="514350" lvl="0" indent="-514350">
              <a:buFont typeface="+mj-lt"/>
              <a:buAutoNum type="arabicPeriod"/>
            </a:pPr>
            <a:r>
              <a:rPr lang="en-US" sz="2800" dirty="0"/>
              <a:t>Instruct residents in utilizing 3 evidence-based pediatric behavioral interventions.</a:t>
            </a:r>
          </a:p>
        </p:txBody>
      </p:sp>
      <p:sp>
        <p:nvSpPr>
          <p:cNvPr id="4" name="TextBox 3">
            <a:extLst>
              <a:ext uri="{FF2B5EF4-FFF2-40B4-BE49-F238E27FC236}">
                <a16:creationId xmlns:a16="http://schemas.microsoft.com/office/drawing/2014/main" id="{6876DB6F-BE88-47B8-B085-020A146E0A39}"/>
              </a:ext>
            </a:extLst>
          </p:cNvPr>
          <p:cNvSpPr txBox="1"/>
          <p:nvPr/>
        </p:nvSpPr>
        <p:spPr>
          <a:xfrm>
            <a:off x="8877868" y="6352967"/>
            <a:ext cx="484495" cy="369332"/>
          </a:xfrm>
          <a:prstGeom prst="rect">
            <a:avLst/>
          </a:prstGeom>
          <a:noFill/>
        </p:spPr>
        <p:txBody>
          <a:bodyPr wrap="square" rtlCol="0">
            <a:spAutoFit/>
          </a:bodyPr>
          <a:lstStyle/>
          <a:p>
            <a:r>
              <a:rPr lang="en-US" dirty="0">
                <a:solidFill>
                  <a:schemeClr val="bg1"/>
                </a:solidFill>
              </a:rPr>
              <a:t>K</a:t>
            </a:r>
          </a:p>
        </p:txBody>
      </p:sp>
    </p:spTree>
    <p:extLst>
      <p:ext uri="{BB962C8B-B14F-4D97-AF65-F5344CB8AC3E}">
        <p14:creationId xmlns:p14="http://schemas.microsoft.com/office/powerpoint/2010/main" val="432120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0" y="762000"/>
            <a:ext cx="1371600" cy="685800"/>
          </a:xfrm>
        </p:spPr>
        <p:txBody>
          <a:bodyPr>
            <a:normAutofit/>
          </a:bodyPr>
          <a:lstStyle/>
          <a:p>
            <a:r>
              <a:rPr lang="en-US" sz="2400" dirty="0"/>
              <a:t>Poll #1</a:t>
            </a:r>
          </a:p>
        </p:txBody>
      </p:sp>
      <p:sp>
        <p:nvSpPr>
          <p:cNvPr id="3" name="Content Placeholder 2"/>
          <p:cNvSpPr>
            <a:spLocks noGrp="1"/>
          </p:cNvSpPr>
          <p:nvPr>
            <p:ph idx="1"/>
          </p:nvPr>
        </p:nvSpPr>
        <p:spPr>
          <a:xfrm>
            <a:off x="1714500" y="2473234"/>
            <a:ext cx="5715000" cy="3394166"/>
          </a:xfrm>
        </p:spPr>
        <p:txBody>
          <a:bodyPr>
            <a:normAutofit fontScale="85000" lnSpcReduction="20000"/>
          </a:bodyPr>
          <a:lstStyle/>
          <a:p>
            <a:pPr marL="0" lvl="0" indent="0">
              <a:buNone/>
            </a:pPr>
            <a:r>
              <a:rPr lang="en-US" dirty="0"/>
              <a:t>Does your residency program provide integrated pediatric behavioral care?</a:t>
            </a:r>
          </a:p>
          <a:p>
            <a:pPr lvl="1"/>
            <a:r>
              <a:rPr lang="en-US" dirty="0"/>
              <a:t>Yes, well developed</a:t>
            </a:r>
          </a:p>
          <a:p>
            <a:pPr lvl="1"/>
            <a:r>
              <a:rPr lang="en-US" dirty="0"/>
              <a:t>Some or developing programs/services</a:t>
            </a:r>
          </a:p>
          <a:p>
            <a:pPr lvl="1"/>
            <a:r>
              <a:rPr lang="en-US" dirty="0"/>
              <a:t>None or very little</a:t>
            </a:r>
          </a:p>
          <a:p>
            <a:pPr lvl="1"/>
            <a:r>
              <a:rPr lang="en-US" dirty="0"/>
              <a:t>Other</a:t>
            </a:r>
          </a:p>
          <a:p>
            <a:pPr lvl="1"/>
            <a:r>
              <a:rPr lang="en-US" dirty="0"/>
              <a:t>I don’t know</a:t>
            </a:r>
          </a:p>
          <a:p>
            <a:pPr lvl="1"/>
            <a:r>
              <a:rPr lang="en-US" dirty="0"/>
              <a:t>N/A</a:t>
            </a:r>
          </a:p>
          <a:p>
            <a:endParaRPr lang="en-US" dirty="0"/>
          </a:p>
        </p:txBody>
      </p:sp>
      <p:pic>
        <p:nvPicPr>
          <p:cNvPr id="1026" name="Picture 2" descr="Poll #1">
            <a:extLst>
              <a:ext uri="{FF2B5EF4-FFF2-40B4-BE49-F238E27FC236}">
                <a16:creationId xmlns:a16="http://schemas.microsoft.com/office/drawing/2014/main" id="{02733904-733F-427C-9B4A-99C0975C3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838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366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629393"/>
            <a:ext cx="8915400" cy="762000"/>
          </a:xfrm>
        </p:spPr>
        <p:txBody>
          <a:bodyPr>
            <a:normAutofit/>
          </a:bodyPr>
          <a:lstStyle/>
          <a:p>
            <a:r>
              <a:rPr lang="en-US" sz="2800" b="1" dirty="0"/>
              <a:t>SPFM  integrated pediatric behavioral health curriculum</a:t>
            </a:r>
          </a:p>
        </p:txBody>
      </p:sp>
      <p:sp>
        <p:nvSpPr>
          <p:cNvPr id="3" name="Content Placeholder 2"/>
          <p:cNvSpPr>
            <a:spLocks noGrp="1"/>
          </p:cNvSpPr>
          <p:nvPr>
            <p:ph idx="1"/>
          </p:nvPr>
        </p:nvSpPr>
        <p:spPr>
          <a:xfrm>
            <a:off x="424543" y="1419102"/>
            <a:ext cx="8229600" cy="4214199"/>
          </a:xfrm>
        </p:spPr>
        <p:txBody>
          <a:bodyPr>
            <a:noAutofit/>
          </a:bodyPr>
          <a:lstStyle/>
          <a:p>
            <a:r>
              <a:rPr lang="en-US" sz="2400" dirty="0"/>
              <a:t>PCC -  pediatric and behavioral health faculty with resident</a:t>
            </a:r>
          </a:p>
          <a:p>
            <a:pPr lvl="1"/>
            <a:r>
              <a:rPr lang="en-US" sz="2400" dirty="0"/>
              <a:t>Ambulatory pediatric rotation</a:t>
            </a:r>
          </a:p>
          <a:p>
            <a:pPr lvl="1"/>
            <a:r>
              <a:rPr lang="en-US" sz="2400" dirty="0"/>
              <a:t>R-1: anticipatory  guidance, assessment of behavioral concerns, simple behavioral interventions</a:t>
            </a:r>
          </a:p>
          <a:p>
            <a:pPr lvl="1"/>
            <a:r>
              <a:rPr lang="en-US" sz="2400" dirty="0"/>
              <a:t>R-2: ADHD, anxiety, depression</a:t>
            </a:r>
          </a:p>
          <a:p>
            <a:r>
              <a:rPr lang="en-US" sz="2400" dirty="0"/>
              <a:t>Workshops and didactics</a:t>
            </a:r>
          </a:p>
          <a:p>
            <a:pPr lvl="1"/>
            <a:r>
              <a:rPr lang="en-US" sz="2400" dirty="0"/>
              <a:t>Role plays</a:t>
            </a:r>
          </a:p>
          <a:p>
            <a:pPr lvl="1"/>
            <a:r>
              <a:rPr lang="en-US" sz="2400" dirty="0"/>
              <a:t>Flipped classroom</a:t>
            </a:r>
          </a:p>
          <a:p>
            <a:r>
              <a:rPr lang="en-US" sz="2400" dirty="0"/>
              <a:t>Point of Care resources</a:t>
            </a:r>
          </a:p>
          <a:p>
            <a:r>
              <a:rPr lang="en-US" sz="2400" dirty="0"/>
              <a:t>Playgroup</a:t>
            </a:r>
          </a:p>
        </p:txBody>
      </p:sp>
      <p:sp>
        <p:nvSpPr>
          <p:cNvPr id="4" name="TextBox 3">
            <a:extLst>
              <a:ext uri="{FF2B5EF4-FFF2-40B4-BE49-F238E27FC236}">
                <a16:creationId xmlns:a16="http://schemas.microsoft.com/office/drawing/2014/main" id="{00C83710-A331-4762-9F6F-125FA01A8741}"/>
              </a:ext>
            </a:extLst>
          </p:cNvPr>
          <p:cNvSpPr txBox="1"/>
          <p:nvPr/>
        </p:nvSpPr>
        <p:spPr>
          <a:xfrm>
            <a:off x="8877868" y="6352967"/>
            <a:ext cx="484495" cy="369332"/>
          </a:xfrm>
          <a:prstGeom prst="rect">
            <a:avLst/>
          </a:prstGeom>
          <a:noFill/>
        </p:spPr>
        <p:txBody>
          <a:bodyPr wrap="square" rtlCol="0">
            <a:spAutoFit/>
          </a:bodyPr>
          <a:lstStyle/>
          <a:p>
            <a:r>
              <a:rPr lang="en-US" dirty="0">
                <a:solidFill>
                  <a:schemeClr val="bg1"/>
                </a:solidFill>
              </a:rPr>
              <a:t>K</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652" t="23384" r="17009" b="22078"/>
          <a:stretch/>
        </p:blipFill>
        <p:spPr>
          <a:xfrm>
            <a:off x="5682343" y="3229559"/>
            <a:ext cx="2971800" cy="2939672"/>
          </a:xfrm>
          <a:prstGeom prst="rect">
            <a:avLst/>
          </a:prstGeom>
        </p:spPr>
      </p:pic>
    </p:spTree>
    <p:extLst>
      <p:ext uri="{BB962C8B-B14F-4D97-AF65-F5344CB8AC3E}">
        <p14:creationId xmlns:p14="http://schemas.microsoft.com/office/powerpoint/2010/main" val="31276584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762000"/>
            <a:ext cx="8229600" cy="999832"/>
          </a:xfrm>
        </p:spPr>
        <p:txBody>
          <a:bodyPr>
            <a:normAutofit fontScale="90000"/>
          </a:bodyPr>
          <a:lstStyle/>
          <a:p>
            <a:r>
              <a:rPr lang="en-US" dirty="0"/>
              <a:t>SPFM Pediatric Integrated Behavioral Health</a:t>
            </a:r>
          </a:p>
        </p:txBody>
      </p:sp>
      <p:graphicFrame>
        <p:nvGraphicFramePr>
          <p:cNvPr id="8" name="Diagram 7"/>
          <p:cNvGraphicFramePr/>
          <p:nvPr/>
        </p:nvGraphicFramePr>
        <p:xfrm>
          <a:off x="1143000" y="1913792"/>
          <a:ext cx="6832600" cy="4340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244600" y="3136900"/>
            <a:ext cx="1524000" cy="1930400"/>
          </a:xfrm>
          <a:prstGeom prst="rect">
            <a:avLst/>
          </a:prstGeom>
          <a:noFill/>
          <a:ln w="28575">
            <a:solidFill>
              <a:schemeClr val="tx1"/>
            </a:solidFill>
          </a:ln>
        </p:spPr>
        <p:txBody>
          <a:bodyPr wrap="square" rtlCol="0">
            <a:spAutoFit/>
          </a:bodyPr>
          <a:lstStyle/>
          <a:p>
            <a:endParaRPr lang="en-US" dirty="0"/>
          </a:p>
        </p:txBody>
      </p:sp>
      <p:sp>
        <p:nvSpPr>
          <p:cNvPr id="11" name="TextBox 10"/>
          <p:cNvSpPr txBox="1"/>
          <p:nvPr/>
        </p:nvSpPr>
        <p:spPr>
          <a:xfrm>
            <a:off x="5981700" y="3136900"/>
            <a:ext cx="1841500" cy="876300"/>
          </a:xfrm>
          <a:prstGeom prst="rect">
            <a:avLst/>
          </a:prstGeom>
          <a:noFill/>
          <a:ln w="28575">
            <a:solidFill>
              <a:schemeClr val="tx1"/>
            </a:solidFill>
          </a:ln>
        </p:spPr>
        <p:txBody>
          <a:bodyPr wrap="square" rtlCol="0">
            <a:spAutoFit/>
          </a:bodyPr>
          <a:lstStyle/>
          <a:p>
            <a:endParaRPr lang="en-US" dirty="0"/>
          </a:p>
        </p:txBody>
      </p:sp>
      <p:sp>
        <p:nvSpPr>
          <p:cNvPr id="12" name="TextBox 11"/>
          <p:cNvSpPr txBox="1"/>
          <p:nvPr/>
        </p:nvSpPr>
        <p:spPr>
          <a:xfrm>
            <a:off x="3606800" y="3119022"/>
            <a:ext cx="1905000" cy="1930400"/>
          </a:xfrm>
          <a:prstGeom prst="rect">
            <a:avLst/>
          </a:prstGeom>
          <a:noFill/>
          <a:ln w="28575">
            <a:solidFill>
              <a:schemeClr val="tx1"/>
            </a:solidFill>
          </a:ln>
        </p:spPr>
        <p:txBody>
          <a:bodyPr wrap="square" rtlCol="0">
            <a:spAutoFit/>
          </a:bodyPr>
          <a:lstStyle/>
          <a:p>
            <a:endParaRPr lang="en-US" dirty="0"/>
          </a:p>
        </p:txBody>
      </p:sp>
      <p:sp>
        <p:nvSpPr>
          <p:cNvPr id="13" name="Rectangle 12"/>
          <p:cNvSpPr/>
          <p:nvPr/>
        </p:nvSpPr>
        <p:spPr>
          <a:xfrm>
            <a:off x="2362200" y="6450546"/>
            <a:ext cx="6515668" cy="369332"/>
          </a:xfrm>
          <a:prstGeom prst="rect">
            <a:avLst/>
          </a:prstGeom>
          <a:solidFill>
            <a:schemeClr val="accent1">
              <a:lumMod val="20000"/>
              <a:lumOff val="80000"/>
            </a:schemeClr>
          </a:solidFill>
        </p:spPr>
        <p:txBody>
          <a:bodyPr wrap="square">
            <a:spAutoFit/>
          </a:bodyPr>
          <a:lstStyle/>
          <a:p>
            <a:r>
              <a:rPr lang="en-US" i="1" dirty="0"/>
              <a:t>		          (Richardson, 2017; Heath (SAMHSA) 2013)</a:t>
            </a:r>
          </a:p>
        </p:txBody>
      </p:sp>
      <p:pic>
        <p:nvPicPr>
          <p:cNvPr id="14" name="Picture 13" descr="CIHS_Framework_Final-10.jpg"/>
          <p:cNvPicPr>
            <a:picLocks noChangeAspect="1"/>
          </p:cNvPicPr>
          <p:nvPr/>
        </p:nvPicPr>
        <p:blipFill rotWithShape="1">
          <a:blip r:embed="rId8" cstate="print">
            <a:extLst>
              <a:ext uri="{28A0092B-C50C-407E-A947-70E740481C1C}">
                <a14:useLocalDpi xmlns:a14="http://schemas.microsoft.com/office/drawing/2010/main" val="0"/>
              </a:ext>
            </a:extLst>
          </a:blip>
          <a:srcRect t="16212" b="69673"/>
          <a:stretch/>
        </p:blipFill>
        <p:spPr>
          <a:xfrm>
            <a:off x="622300" y="5447860"/>
            <a:ext cx="7899400" cy="724112"/>
          </a:xfrm>
          <a:prstGeom prst="rect">
            <a:avLst/>
          </a:prstGeom>
        </p:spPr>
      </p:pic>
      <p:sp>
        <p:nvSpPr>
          <p:cNvPr id="15" name="TextBox 14"/>
          <p:cNvSpPr txBox="1"/>
          <p:nvPr/>
        </p:nvSpPr>
        <p:spPr>
          <a:xfrm>
            <a:off x="4572000" y="5370390"/>
            <a:ext cx="2565400" cy="876300"/>
          </a:xfrm>
          <a:prstGeom prst="rect">
            <a:avLst/>
          </a:prstGeom>
          <a:noFill/>
          <a:ln w="28575">
            <a:solidFill>
              <a:schemeClr val="tx1"/>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8041AE3F-EC03-4567-B270-D096FBBC7506}"/>
              </a:ext>
            </a:extLst>
          </p:cNvPr>
          <p:cNvSpPr txBox="1"/>
          <p:nvPr/>
        </p:nvSpPr>
        <p:spPr>
          <a:xfrm>
            <a:off x="8877868" y="6352967"/>
            <a:ext cx="484495" cy="369332"/>
          </a:xfrm>
          <a:prstGeom prst="rect">
            <a:avLst/>
          </a:prstGeom>
          <a:noFill/>
        </p:spPr>
        <p:txBody>
          <a:bodyPr wrap="square" rtlCol="0">
            <a:spAutoFit/>
          </a:bodyPr>
          <a:lstStyle/>
          <a:p>
            <a:r>
              <a:rPr lang="en-US" dirty="0">
                <a:solidFill>
                  <a:schemeClr val="bg1"/>
                </a:solidFill>
              </a:rPr>
              <a:t>B</a:t>
            </a:r>
          </a:p>
        </p:txBody>
      </p:sp>
    </p:spTree>
    <p:extLst>
      <p:ext uri="{BB962C8B-B14F-4D97-AF65-F5344CB8AC3E}">
        <p14:creationId xmlns:p14="http://schemas.microsoft.com/office/powerpoint/2010/main" val="1119100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5" grpId="0" animBg="1"/>
    </p:bldLst>
  </p:timing>
</p:sld>
</file>

<file path=ppt/theme/theme1.xml><?xml version="1.0" encoding="utf-8"?>
<a:theme xmlns:a="http://schemas.openxmlformats.org/drawingml/2006/main" name="foru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2750</TotalTime>
  <Words>2918</Words>
  <Application>Microsoft Office PowerPoint</Application>
  <PresentationFormat>On-screen Show (4:3)</PresentationFormat>
  <Paragraphs>454</Paragraphs>
  <Slides>34</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Euphemia</vt:lpstr>
      <vt:lpstr>Helvetica</vt:lpstr>
      <vt:lpstr>Tw Cen MT</vt:lpstr>
      <vt:lpstr>forum2014</vt:lpstr>
      <vt:lpstr>Partnering With Pediatrics:  Integrating &amp; Teaching Family-Oriented Behavioral Care</vt:lpstr>
      <vt:lpstr>Disclosures</vt:lpstr>
      <vt:lpstr> Improved access to pediatric mental health services is needed </vt:lpstr>
      <vt:lpstr>Family physicians are uniquely suited to provide these services</vt:lpstr>
      <vt:lpstr>Family physicians feel under-prepared to provide pediatric mental health care</vt:lpstr>
      <vt:lpstr>On completion of this session you will be able to:</vt:lpstr>
      <vt:lpstr>Poll #1</vt:lpstr>
      <vt:lpstr>SPFM  integrated pediatric behavioral health curriculum</vt:lpstr>
      <vt:lpstr>SPFM Pediatric Integrated Behavioral Health</vt:lpstr>
      <vt:lpstr>Poll #2</vt:lpstr>
      <vt:lpstr>PowerPoint Presentation</vt:lpstr>
      <vt:lpstr>Evaluating pediatric behavior concerns</vt:lpstr>
      <vt:lpstr>Poll #4</vt:lpstr>
      <vt:lpstr>Screening tools for evaluating behavioral concerns</vt:lpstr>
      <vt:lpstr>PowerPoint Presentation</vt:lpstr>
      <vt:lpstr>PowerPoint Presentation</vt:lpstr>
      <vt:lpstr>Childhood Autism Spectrum Test</vt:lpstr>
      <vt:lpstr>PowerPoint Presentation</vt:lpstr>
      <vt:lpstr>Poll #5</vt:lpstr>
      <vt:lpstr>Pediatric Behavioral Activation for Depression</vt:lpstr>
      <vt:lpstr>Pediatric Behavioral Activation (handout)</vt:lpstr>
      <vt:lpstr>CBT Effective for Anxiety in Children</vt:lpstr>
      <vt:lpstr>The Belly Breathing Game (handout)</vt:lpstr>
      <vt:lpstr>PowerPoint Presentation</vt:lpstr>
      <vt:lpstr>Pediatric CBT for Oppositional Behavior</vt:lpstr>
      <vt:lpstr>Behavior Calendar (handout)</vt:lpstr>
      <vt:lpstr>Other Behavioral Pediatric Tools for Primary Care</vt:lpstr>
      <vt:lpstr>Resident Survey Data</vt:lpstr>
      <vt:lpstr>PowerPoint Presentation</vt:lpstr>
      <vt:lpstr>Lessons learned</vt:lpstr>
      <vt:lpstr>Summary &amp; Questions</vt:lpstr>
      <vt:lpstr>Screening Form Links</vt:lpstr>
      <vt:lpstr>References</vt:lpstr>
      <vt:lpstr>Scheduling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Radjenovich, MaryEllen</dc:creator>
  <cp:lastModifiedBy>Brandt-Kreutz, Richard L</cp:lastModifiedBy>
  <cp:revision>62</cp:revision>
  <dcterms:created xsi:type="dcterms:W3CDTF">2014-07-22T20:27:04Z</dcterms:created>
  <dcterms:modified xsi:type="dcterms:W3CDTF">2020-11-04T19:17:47Z</dcterms:modified>
</cp:coreProperties>
</file>