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77" r:id="rId10"/>
    <p:sldId id="265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67" r:id="rId19"/>
    <p:sldId id="270" r:id="rId20"/>
    <p:sldId id="266" r:id="rId21"/>
    <p:sldId id="269" r:id="rId22"/>
    <p:sldId id="268" r:id="rId23"/>
    <p:sldId id="271" r:id="rId24"/>
    <p:sldId id="272" r:id="rId25"/>
    <p:sldId id="273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F1E99-4675-42D0-B1DC-4FD6B74F2C5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4F83A-13E3-4AD7-9984-50D5E01C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Raise your hand if you were taught to facilitate GMV in grad</a:t>
            </a:r>
            <a:r>
              <a:rPr lang="en-US" baseline="0" dirty="0" smtClean="0"/>
              <a:t> school- either med school or your graduate program. Our BHC colleagues were taught but this is a hole in most of our medical education, mine included!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4F83A-13E3-4AD7-9984-50D5E01C419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discuss</a:t>
            </a:r>
            <a:r>
              <a:rPr lang="en-US" baseline="0" dirty="0" smtClean="0"/>
              <a:t> what staff might be needed today and you will role play different team members roles later 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4F83A-13E3-4AD7-9984-50D5E01C41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27C912-B484-4415-86C7-CD71E08AFADA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143F99-54B4-4F76-BE8C-63633C8B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Group Medical Visits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Micahlyn</a:t>
            </a:r>
            <a:r>
              <a:rPr lang="en-US" dirty="0" smtClean="0"/>
              <a:t> Powers MD </a:t>
            </a:r>
          </a:p>
          <a:p>
            <a:r>
              <a:rPr lang="en-US" dirty="0" smtClean="0"/>
              <a:t>Bridget </a:t>
            </a:r>
            <a:r>
              <a:rPr lang="en-US" dirty="0" err="1" smtClean="0"/>
              <a:t>Beachy</a:t>
            </a:r>
            <a:r>
              <a:rPr lang="en-US" dirty="0" smtClean="0"/>
              <a:t> PhD </a:t>
            </a:r>
          </a:p>
          <a:p>
            <a:r>
              <a:rPr lang="en-US" dirty="0" smtClean="0"/>
              <a:t>September 2016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Bridget slides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group facilitator training </a:t>
            </a:r>
          </a:p>
          <a:p>
            <a:pPr marL="624078" indent="-514350">
              <a:buAutoNum type="arabicPeriod"/>
            </a:pPr>
            <a:r>
              <a:rPr lang="en-US" dirty="0" smtClean="0"/>
              <a:t>Body language </a:t>
            </a:r>
          </a:p>
          <a:p>
            <a:pPr marL="624078" indent="-514350">
              <a:buAutoNum type="arabicPeriod"/>
            </a:pPr>
            <a:r>
              <a:rPr lang="en-US" dirty="0" smtClean="0"/>
              <a:t>Acknowledge Refer Return (use survey results) </a:t>
            </a:r>
          </a:p>
          <a:p>
            <a:pPr marL="624078" indent="-514350">
              <a:buAutoNum type="arabicPeriod"/>
            </a:pPr>
            <a:r>
              <a:rPr lang="en-US" dirty="0" smtClean="0"/>
              <a:t>Challenges to facilitation 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en-US" dirty="0" smtClean="0"/>
              <a:t>Trouble shooting group dynamics 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Monopolizer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Shy hermit</a:t>
            </a:r>
          </a:p>
          <a:p>
            <a:pPr marL="624078" indent="-514350">
              <a:buAutoNum type="arabicPeriod"/>
            </a:pPr>
            <a:r>
              <a:rPr lang="en-US" dirty="0" smtClean="0"/>
              <a:t>Negative Nick</a:t>
            </a:r>
          </a:p>
          <a:p>
            <a:pPr marL="624078" indent="-514350">
              <a:buAutoNum type="arabicPeriod"/>
            </a:pPr>
            <a:r>
              <a:rPr lang="en-US" dirty="0" smtClean="0"/>
              <a:t>Know-it-all Nancy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are you all feeling?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those who’ve done groups…</a:t>
            </a:r>
          </a:p>
          <a:p>
            <a:pPr lvl="1"/>
            <a:r>
              <a:rPr lang="en-US" dirty="0" smtClean="0"/>
              <a:t>What’s worked?</a:t>
            </a:r>
          </a:p>
          <a:p>
            <a:pPr lvl="1"/>
            <a:r>
              <a:rPr lang="en-US" dirty="0" smtClean="0"/>
              <a:t>What hasn’t?</a:t>
            </a:r>
          </a:p>
          <a:p>
            <a:r>
              <a:rPr lang="en-US" dirty="0" smtClean="0"/>
              <a:t>For those who haven’t done groups…</a:t>
            </a:r>
          </a:p>
          <a:p>
            <a:pPr lvl="1"/>
            <a:r>
              <a:rPr lang="en-US" dirty="0" smtClean="0"/>
              <a:t>Do you want to?</a:t>
            </a:r>
          </a:p>
          <a:p>
            <a:pPr lvl="2"/>
            <a:r>
              <a:rPr lang="en-US" dirty="0" smtClean="0"/>
              <a:t>What do you like about them?</a:t>
            </a:r>
          </a:p>
          <a:p>
            <a:pPr lvl="1"/>
            <a:r>
              <a:rPr lang="en-US" dirty="0" smtClean="0"/>
              <a:t>Don’t want to?</a:t>
            </a:r>
          </a:p>
          <a:p>
            <a:pPr lvl="2"/>
            <a:r>
              <a:rPr lang="en-US" dirty="0" smtClean="0"/>
              <a:t>What’s concerning you?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Being an Effective Group Facilitator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Body language</a:t>
            </a:r>
          </a:p>
          <a:p>
            <a:pPr lvl="1"/>
            <a:r>
              <a:rPr lang="en-US" dirty="0" smtClean="0"/>
              <a:t>If you act tentative, they will notice</a:t>
            </a:r>
          </a:p>
          <a:p>
            <a:pPr lvl="0"/>
            <a:r>
              <a:rPr lang="en-US" dirty="0" smtClean="0"/>
              <a:t>Verbal language</a:t>
            </a:r>
          </a:p>
          <a:p>
            <a:pPr lvl="1"/>
            <a:r>
              <a:rPr lang="en-US" dirty="0" smtClean="0"/>
              <a:t>Speaking in layman’s terms</a:t>
            </a:r>
          </a:p>
          <a:p>
            <a:pPr lvl="1"/>
            <a:r>
              <a:rPr lang="en-US" dirty="0" smtClean="0"/>
              <a:t>If you talk “at” them, they will notice</a:t>
            </a:r>
          </a:p>
          <a:p>
            <a:pPr lvl="1"/>
            <a:r>
              <a:rPr lang="en-US" dirty="0" smtClean="0"/>
              <a:t>Use open ended questions</a:t>
            </a:r>
          </a:p>
          <a:p>
            <a:pPr lvl="0"/>
            <a:r>
              <a:rPr lang="en-US" dirty="0" smtClean="0"/>
              <a:t>Acknowledge-Refer-Return </a:t>
            </a:r>
          </a:p>
          <a:p>
            <a:pPr lvl="1"/>
            <a:r>
              <a:rPr lang="en-US" dirty="0" smtClean="0"/>
              <a:t>Engaging others will help build confidence</a:t>
            </a:r>
          </a:p>
          <a:p>
            <a:r>
              <a:rPr lang="en-US" dirty="0" smtClean="0"/>
              <a:t>Be enthusiastic</a:t>
            </a:r>
          </a:p>
          <a:p>
            <a:r>
              <a:rPr lang="en-US" dirty="0" smtClean="0"/>
              <a:t>Know your material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Facilitation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fright</a:t>
            </a:r>
          </a:p>
          <a:p>
            <a:pPr lvl="1"/>
            <a:r>
              <a:rPr lang="en-US" dirty="0" smtClean="0"/>
              <a:t>Get them started with an exercise </a:t>
            </a:r>
          </a:p>
          <a:p>
            <a:pPr lvl="1"/>
            <a:r>
              <a:rPr lang="en-US" dirty="0" smtClean="0"/>
              <a:t>Make a clear plan before group (be ready for flexibility as well)</a:t>
            </a:r>
          </a:p>
          <a:p>
            <a:r>
              <a:rPr lang="en-US" dirty="0" smtClean="0"/>
              <a:t>Personalities in groups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Group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“Monopolizing Monty” </a:t>
            </a:r>
          </a:p>
          <a:p>
            <a:pPr lvl="1"/>
            <a:r>
              <a:rPr lang="en-US" dirty="0" smtClean="0"/>
              <a:t>Look to others, say thank you, and shift attention to the rest of the class</a:t>
            </a:r>
          </a:p>
          <a:p>
            <a:pPr lvl="0"/>
            <a:r>
              <a:rPr lang="en-US" dirty="0" smtClean="0"/>
              <a:t>“Shy Sharon” </a:t>
            </a:r>
          </a:p>
          <a:p>
            <a:pPr lvl="1"/>
            <a:r>
              <a:rPr lang="en-US" dirty="0" smtClean="0"/>
              <a:t>Break into smaller groups or partner work</a:t>
            </a:r>
          </a:p>
          <a:p>
            <a:pPr lvl="0"/>
            <a:r>
              <a:rPr lang="en-US" dirty="0" smtClean="0"/>
              <a:t>“Negative Nick” </a:t>
            </a:r>
          </a:p>
          <a:p>
            <a:pPr lvl="1"/>
            <a:r>
              <a:rPr lang="en-US" dirty="0" smtClean="0"/>
              <a:t>Validate experience, and re-frame, highlight resiliency</a:t>
            </a:r>
          </a:p>
          <a:p>
            <a:pPr lvl="0"/>
            <a:r>
              <a:rPr lang="en-US" dirty="0" smtClean="0"/>
              <a:t>“Know-it-all Nancy” </a:t>
            </a:r>
          </a:p>
          <a:p>
            <a:pPr lvl="1"/>
            <a:r>
              <a:rPr lang="en-US" dirty="0" smtClean="0"/>
              <a:t>Validate and redirect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Stages (</a:t>
            </a:r>
            <a:r>
              <a:rPr lang="en-US" dirty="0" err="1" smtClean="0"/>
              <a:t>Tuckman</a:t>
            </a:r>
            <a:r>
              <a:rPr lang="en-US" dirty="0" smtClean="0"/>
              <a:t>, 1965)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Forming</a:t>
            </a:r>
          </a:p>
          <a:p>
            <a:pPr lvl="1"/>
            <a:r>
              <a:rPr lang="en-US" dirty="0" smtClean="0"/>
              <a:t>Normally nice, polite; feeling things out; establishing roles</a:t>
            </a:r>
          </a:p>
          <a:p>
            <a:r>
              <a:rPr lang="en-US" dirty="0" smtClean="0"/>
              <a:t>Storming</a:t>
            </a:r>
          </a:p>
          <a:p>
            <a:pPr lvl="1"/>
            <a:r>
              <a:rPr lang="en-US" dirty="0" smtClean="0"/>
              <a:t>Opening up and confronting others’ ideas</a:t>
            </a:r>
          </a:p>
          <a:p>
            <a:r>
              <a:rPr lang="en-US" dirty="0" err="1" smtClean="0"/>
              <a:t>Norming</a:t>
            </a:r>
            <a:endParaRPr lang="en-US" dirty="0" smtClean="0"/>
          </a:p>
          <a:p>
            <a:pPr lvl="1"/>
            <a:r>
              <a:rPr lang="en-US" dirty="0" smtClean="0"/>
              <a:t>Focusing on shared values</a:t>
            </a:r>
          </a:p>
          <a:p>
            <a:r>
              <a:rPr lang="en-US" dirty="0" smtClean="0"/>
              <a:t>Performing &amp; Adjourning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</a:t>
            </a:r>
            <a:r>
              <a:rPr lang="en-US" dirty="0" err="1" smtClean="0"/>
              <a:t>Beachy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Robinson, P., &amp; Reiter, J. (2016). </a:t>
            </a:r>
            <a:r>
              <a:rPr lang="en-US" i="1" dirty="0" smtClean="0"/>
              <a:t>Behavioral consultation and primary care: A guide to integrating services (2nd ed.)</a:t>
            </a:r>
            <a:r>
              <a:rPr lang="en-US" dirty="0" smtClean="0"/>
              <a:t>. New York, NY: Springer Science, Business Media, LLC. </a:t>
            </a:r>
          </a:p>
          <a:p>
            <a:r>
              <a:rPr lang="en-US" dirty="0" err="1" smtClean="0"/>
              <a:t>Tuckman</a:t>
            </a:r>
            <a:r>
              <a:rPr lang="en-US" dirty="0" smtClean="0"/>
              <a:t>, B. W. (1965). Developmental sequences in small groups. Psychological Bulletin, 63(6), 384–399.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Annual Wellness Visit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Covered 100% by Medicare, no co-pay</a:t>
            </a:r>
          </a:p>
          <a:p>
            <a:r>
              <a:rPr lang="en-US" dirty="0" smtClean="0"/>
              <a:t>Once a year </a:t>
            </a:r>
          </a:p>
          <a:p>
            <a:r>
              <a:rPr lang="en-US" dirty="0" smtClean="0"/>
              <a:t>NO physical exam or problem focus</a:t>
            </a:r>
          </a:p>
          <a:p>
            <a:r>
              <a:rPr lang="en-US" dirty="0" smtClean="0"/>
              <a:t>Risk screenings (falls, dementia, depression) </a:t>
            </a:r>
          </a:p>
          <a:p>
            <a:r>
              <a:rPr lang="en-US" dirty="0" smtClean="0"/>
              <a:t>Vitals and visual acuity testing </a:t>
            </a:r>
          </a:p>
          <a:p>
            <a:r>
              <a:rPr lang="en-US" dirty="0" smtClean="0"/>
              <a:t>Preventative care discussion &amp; decision </a:t>
            </a:r>
          </a:p>
          <a:p>
            <a:pPr>
              <a:buNone/>
            </a:pPr>
            <a:r>
              <a:rPr lang="en-US" dirty="0" smtClean="0"/>
              <a:t>*See Medicare preventative care recommendations handout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POLST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997174">
            <a:off x="5867400" y="5699611"/>
            <a:ext cx="289560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AllScripts</a:t>
            </a:r>
            <a:r>
              <a:rPr lang="en-US" sz="2000" dirty="0" smtClean="0"/>
              <a:t> Template!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Medicare Wellness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Reimbursement: encounter rate PLUS 34%</a:t>
            </a:r>
          </a:p>
          <a:p>
            <a:r>
              <a:rPr lang="en-US" dirty="0" smtClean="0"/>
              <a:t>Quality Improvement </a:t>
            </a:r>
          </a:p>
          <a:p>
            <a:r>
              <a:rPr lang="en-US" dirty="0" smtClean="0"/>
              <a:t>Medicare Wellness Visits are 30min if done individually</a:t>
            </a:r>
            <a:r>
              <a:rPr lang="en-US" dirty="0" smtClean="0">
                <a:sym typeface="Wingdings" pitchFamily="2" charset="2"/>
              </a:rPr>
              <a:t> you can increase your productivity by 150-250% by running a GMV!  </a:t>
            </a:r>
          </a:p>
          <a:p>
            <a:r>
              <a:rPr lang="en-US" dirty="0" smtClean="0">
                <a:sym typeface="Wingdings" pitchFamily="2" charset="2"/>
              </a:rPr>
              <a:t>Documentation is done by end of GMV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WHAT IF </a:t>
            </a:r>
            <a:endParaRPr lang="en-US" sz="6600" dirty="0"/>
          </a:p>
        </p:txBody>
      </p:sp>
      <p:pic>
        <p:nvPicPr>
          <p:cNvPr id="7171" name="Picture 3" descr="C:\Users\David\AppData\Local\Microsoft\Windows\Temporary Internet Files\Content.IE5\SO923GVR\question-mark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438400"/>
            <a:ext cx="3157537" cy="3157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GMV Logistics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Space </a:t>
            </a:r>
          </a:p>
          <a:p>
            <a:pPr>
              <a:buNone/>
            </a:pPr>
            <a:r>
              <a:rPr lang="en-US" dirty="0" smtClean="0"/>
              <a:t>-Room for 6-12 patients </a:t>
            </a:r>
          </a:p>
          <a:p>
            <a:pPr>
              <a:buNone/>
            </a:pPr>
            <a:r>
              <a:rPr lang="en-US" dirty="0" smtClean="0"/>
              <a:t>-Break room? Conference room? Lobby? </a:t>
            </a:r>
          </a:p>
          <a:p>
            <a:pPr>
              <a:buNone/>
            </a:pPr>
            <a:r>
              <a:rPr lang="en-US" dirty="0" smtClean="0"/>
              <a:t>-Comfortable chairs</a:t>
            </a:r>
          </a:p>
          <a:p>
            <a:pPr>
              <a:buNone/>
            </a:pPr>
            <a:r>
              <a:rPr lang="en-US" dirty="0" smtClean="0"/>
              <a:t>-Tables for laptops, educational materials, snacks</a:t>
            </a:r>
          </a:p>
          <a:p>
            <a:pPr>
              <a:buNone/>
            </a:pPr>
            <a:r>
              <a:rPr lang="en-US" dirty="0" smtClean="0"/>
              <a:t>-Whiteboards (optional) </a:t>
            </a:r>
          </a:p>
          <a:p>
            <a:pPr>
              <a:buNone/>
            </a:pPr>
            <a:r>
              <a:rPr lang="en-US" dirty="0" smtClean="0"/>
              <a:t>-Area for vitals, eye exam, vaccines (can be separate from group area) </a:t>
            </a:r>
          </a:p>
        </p:txBody>
      </p:sp>
      <p:pic>
        <p:nvPicPr>
          <p:cNvPr id="10" name="Picture 2" descr="C:\Users\David\AppData\Local\Microsoft\Windows\Temporary Internet Files\Content.IE5\8MS6W74N\puzzle-pieces-connected-md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886200" y="533400"/>
            <a:ext cx="2405318" cy="2569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GMV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Time</a:t>
            </a:r>
          </a:p>
          <a:p>
            <a:pPr>
              <a:buNone/>
            </a:pPr>
            <a:r>
              <a:rPr lang="en-US" dirty="0" smtClean="0"/>
              <a:t>-Usually 90min sessions </a:t>
            </a:r>
          </a:p>
          <a:p>
            <a:pPr>
              <a:buNone/>
            </a:pPr>
            <a:r>
              <a:rPr lang="en-US" dirty="0" smtClean="0"/>
              <a:t>-Patients must arrive on time </a:t>
            </a:r>
          </a:p>
          <a:p>
            <a:pPr>
              <a:buNone/>
            </a:pPr>
            <a:r>
              <a:rPr lang="en-US" dirty="0" smtClean="0"/>
              <a:t>-Patients must fill out questionnaires at home PRIOR to visit </a:t>
            </a:r>
          </a:p>
          <a:p>
            <a:pPr>
              <a:buNone/>
            </a:pPr>
            <a:r>
              <a:rPr lang="en-US" dirty="0" smtClean="0"/>
              <a:t>-Plan agenda to ensure all preventative care topics are covered but can customize based on patients present (all female, all diabetic, etc.) </a:t>
            </a:r>
            <a:endParaRPr lang="en-US" dirty="0"/>
          </a:p>
        </p:txBody>
      </p:sp>
      <p:pic>
        <p:nvPicPr>
          <p:cNvPr id="1026" name="Picture 2" descr="C:\Users\David\AppData\Local\Microsoft\Windows\Temporary Internet Files\Content.IE5\Y5Y68TMV\Metric_clock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914400"/>
            <a:ext cx="2676525" cy="2641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GMV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/>
              <a:t>Team Roles</a:t>
            </a:r>
          </a:p>
          <a:p>
            <a:pPr>
              <a:buNone/>
            </a:pPr>
            <a:r>
              <a:rPr lang="en-US" dirty="0" smtClean="0"/>
              <a:t>-Reception: schedule patients, recruit patients in person or by phone</a:t>
            </a:r>
          </a:p>
          <a:p>
            <a:pPr>
              <a:buNone/>
            </a:pPr>
            <a:r>
              <a:rPr lang="en-US" dirty="0" smtClean="0"/>
              <a:t>-MA/RN: vitals, documentation, vaccinations, education</a:t>
            </a:r>
          </a:p>
          <a:p>
            <a:pPr>
              <a:buNone/>
            </a:pPr>
            <a:r>
              <a:rPr lang="en-US" dirty="0" smtClean="0"/>
              <a:t>-BHC/Psych intern: facilitation, motivation</a:t>
            </a:r>
          </a:p>
          <a:p>
            <a:pPr>
              <a:buNone/>
            </a:pPr>
            <a:r>
              <a:rPr lang="en-US" dirty="0" smtClean="0"/>
              <a:t>-Care Coordinator: education, invitations </a:t>
            </a:r>
          </a:p>
          <a:p>
            <a:pPr>
              <a:buNone/>
            </a:pPr>
            <a:r>
              <a:rPr lang="en-US" dirty="0" smtClean="0"/>
              <a:t>-Resident/Attending: facilitation, education, documentation, planning &amp; invitations </a:t>
            </a:r>
          </a:p>
          <a:p>
            <a:pPr>
              <a:buNone/>
            </a:pPr>
            <a:r>
              <a:rPr lang="en-US" dirty="0" smtClean="0"/>
              <a:t>-Outreach team: invitations, follow up phone calls, scheduling</a:t>
            </a:r>
          </a:p>
          <a:p>
            <a:pPr>
              <a:buNone/>
            </a:pPr>
            <a:r>
              <a:rPr lang="en-US" dirty="0" smtClean="0"/>
              <a:t>-Dietician: education (depending on topic)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GMV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Snacks</a:t>
            </a:r>
          </a:p>
          <a:p>
            <a:pPr>
              <a:buNone/>
            </a:pPr>
            <a:r>
              <a:rPr lang="en-US" dirty="0" smtClean="0"/>
              <a:t>-Healthy? </a:t>
            </a:r>
          </a:p>
          <a:p>
            <a:pPr>
              <a:buNone/>
            </a:pPr>
            <a:r>
              <a:rPr lang="en-US" dirty="0" smtClean="0"/>
              <a:t>-Themed with the health topic for the day? </a:t>
            </a:r>
          </a:p>
          <a:p>
            <a:pPr>
              <a:buNone/>
            </a:pPr>
            <a:r>
              <a:rPr lang="en-US" dirty="0" smtClean="0"/>
              <a:t>-Water </a:t>
            </a:r>
          </a:p>
          <a:p>
            <a:pPr>
              <a:buNone/>
            </a:pPr>
            <a:r>
              <a:rPr lang="en-US" dirty="0" smtClean="0"/>
              <a:t>-Nothing too noisy… </a:t>
            </a:r>
          </a:p>
          <a:p>
            <a:pPr>
              <a:buNone/>
            </a:pPr>
            <a:r>
              <a:rPr lang="en-US" dirty="0" smtClean="0"/>
              <a:t>-Kept in an easy to access location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 descr="C:\Users\David\AppData\Local\Microsoft\Windows\Temporary Internet Files\Content.IE5\SO923GVR\ico-vlakni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685800"/>
            <a:ext cx="2714625" cy="2650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GMV Logistics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Scheduling</a:t>
            </a:r>
          </a:p>
          <a:p>
            <a:pPr>
              <a:buNone/>
            </a:pPr>
            <a:r>
              <a:rPr lang="en-US" dirty="0" smtClean="0"/>
              <a:t>-Residents- ambulatory family medicine, R3?</a:t>
            </a:r>
          </a:p>
          <a:p>
            <a:pPr>
              <a:buNone/>
            </a:pPr>
            <a:r>
              <a:rPr lang="en-US" dirty="0" smtClean="0"/>
              <a:t>-Preceptor- can be present for direct observation, can co-lead group, decide what level will be billed so preceptor can be present to examine pt if needed. </a:t>
            </a:r>
          </a:p>
          <a:p>
            <a:pPr>
              <a:buNone/>
            </a:pPr>
            <a:r>
              <a:rPr lang="en-US" dirty="0" smtClean="0"/>
              <a:t>-BHC- can co-lead, be present for some or all of group. </a:t>
            </a:r>
          </a:p>
        </p:txBody>
      </p:sp>
      <p:pic>
        <p:nvPicPr>
          <p:cNvPr id="3074" name="Picture 2" descr="C:\Users\David\AppData\Local\Microsoft\Windows\Temporary Internet Files\Content.IE5\SO923GVR\Apple_Calendar_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57200"/>
            <a:ext cx="2565567" cy="2565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GMV Logistics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Planning </a:t>
            </a:r>
          </a:p>
          <a:p>
            <a:pPr>
              <a:buNone/>
            </a:pPr>
            <a:r>
              <a:rPr lang="en-US" dirty="0" smtClean="0"/>
              <a:t>-Set dates 2-3 months ahead</a:t>
            </a:r>
          </a:p>
          <a:p>
            <a:pPr>
              <a:buNone/>
            </a:pPr>
            <a:r>
              <a:rPr lang="en-US" dirty="0" smtClean="0"/>
              <a:t>-Requires consistent communication with multi-disciplinary team </a:t>
            </a:r>
          </a:p>
          <a:p>
            <a:pPr>
              <a:buNone/>
            </a:pPr>
            <a:r>
              <a:rPr lang="en-US" dirty="0" smtClean="0"/>
              <a:t>-Target census </a:t>
            </a:r>
          </a:p>
          <a:p>
            <a:pPr>
              <a:buNone/>
            </a:pPr>
            <a:r>
              <a:rPr lang="en-US" dirty="0" smtClean="0"/>
              <a:t>-Patient selection </a:t>
            </a:r>
          </a:p>
          <a:p>
            <a:pPr>
              <a:buNone/>
            </a:pPr>
            <a:r>
              <a:rPr lang="en-US" dirty="0" smtClean="0"/>
              <a:t>-Written, verbal, phone invitations </a:t>
            </a:r>
          </a:p>
          <a:p>
            <a:pPr>
              <a:buNone/>
            </a:pPr>
            <a:r>
              <a:rPr lang="en-US" dirty="0" smtClean="0"/>
              <a:t>-Agenda </a:t>
            </a:r>
          </a:p>
          <a:p>
            <a:pPr>
              <a:buNone/>
            </a:pPr>
            <a:r>
              <a:rPr lang="en-US" dirty="0" smtClean="0"/>
              <a:t>-Educational materials/media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 descr="C:\Users\David\AppData\Local\Microsoft\Windows\Temporary Internet Files\Content.IE5\EBTDU0U9\you__re_invited_by_chibitaryn-d4tnprd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33499">
            <a:off x="4191000" y="1295400"/>
            <a:ext cx="396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GMV Logistics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Documentation &amp; Billing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AllScripts</a:t>
            </a:r>
            <a:r>
              <a:rPr lang="en-US" dirty="0" smtClean="0"/>
              <a:t> template (Medicare Annual Wellness Visit, diabetic f/u visit) </a:t>
            </a:r>
          </a:p>
          <a:p>
            <a:pPr>
              <a:buNone/>
            </a:pPr>
            <a:r>
              <a:rPr lang="en-US" dirty="0" smtClean="0"/>
              <a:t>-Send chart to billing </a:t>
            </a:r>
          </a:p>
          <a:p>
            <a:pPr>
              <a:buNone/>
            </a:pPr>
            <a:r>
              <a:rPr lang="en-US" dirty="0" smtClean="0"/>
              <a:t>-Physician must have face to face contact with each patient in order to bill </a:t>
            </a:r>
          </a:p>
          <a:p>
            <a:pPr>
              <a:buNone/>
            </a:pPr>
            <a:r>
              <a:rPr lang="en-US" dirty="0" smtClean="0"/>
              <a:t>-Group visit allows for more education to take place </a:t>
            </a:r>
          </a:p>
          <a:p>
            <a:pPr>
              <a:buNone/>
            </a:pPr>
            <a:r>
              <a:rPr lang="en-US" dirty="0" smtClean="0"/>
              <a:t>-Bill for time? </a:t>
            </a:r>
            <a:endParaRPr lang="en-US" dirty="0"/>
          </a:p>
        </p:txBody>
      </p:sp>
      <p:pic>
        <p:nvPicPr>
          <p:cNvPr id="5124" name="Picture 4" descr="C:\Users\David\AppData\Local\Microsoft\Windows\Temporary Internet Files\Content.IE5\Y5Y68TMV\US10dollarbill-Series_2004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2409">
            <a:off x="5222353" y="947254"/>
            <a:ext cx="3617641" cy="1530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Role Play Instructions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en-US" sz="2200" dirty="0" smtClean="0"/>
              <a:t>Divide into 2 groups- diabetes GMV vs. Medicare  GMV </a:t>
            </a:r>
          </a:p>
          <a:p>
            <a:pPr marL="502920" indent="-457200">
              <a:buAutoNum type="arabicPeriod"/>
            </a:pPr>
            <a:r>
              <a:rPr lang="en-US" sz="2200" dirty="0" smtClean="0"/>
              <a:t>Scripts for each group member. Assign roles. </a:t>
            </a:r>
          </a:p>
          <a:p>
            <a:pPr marL="502920" indent="-457200">
              <a:buAutoNum type="arabicPeriod"/>
            </a:pPr>
            <a:r>
              <a:rPr lang="en-US" sz="2200" dirty="0" smtClean="0"/>
              <a:t>Role play for 20min </a:t>
            </a:r>
          </a:p>
          <a:p>
            <a:pPr marL="502920" indent="-457200">
              <a:buAutoNum type="arabicPeriod"/>
            </a:pPr>
            <a:r>
              <a:rPr lang="en-US" sz="2200" dirty="0" smtClean="0"/>
              <a:t>Debrief in large group </a:t>
            </a:r>
            <a:endParaRPr lang="en-US"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Debrief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500312"/>
          </a:xfrm>
        </p:spPr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en-US" sz="2200" dirty="0" smtClean="0"/>
              <a:t>What went well? </a:t>
            </a:r>
          </a:p>
          <a:p>
            <a:pPr marL="502920" indent="-457200">
              <a:buAutoNum type="arabicPeriod"/>
            </a:pPr>
            <a:r>
              <a:rPr lang="en-US" sz="2200" dirty="0" smtClean="0"/>
              <a:t>What needed improvement? </a:t>
            </a:r>
          </a:p>
          <a:p>
            <a:pPr marL="502920" indent="-457200">
              <a:buAutoNum type="arabicPeriod"/>
            </a:pPr>
            <a:r>
              <a:rPr lang="en-US" sz="2200" dirty="0" smtClean="0"/>
              <a:t>What facilitative techniques did you observe? </a:t>
            </a:r>
          </a:p>
          <a:p>
            <a:pPr marL="502920" indent="-457200">
              <a:buAutoNum type="arabicPeriod"/>
            </a:pPr>
            <a:r>
              <a:rPr lang="en-US" sz="2200" dirty="0" smtClean="0"/>
              <a:t>Open feedback </a:t>
            </a:r>
          </a:p>
          <a:p>
            <a:pPr marL="502920" indent="-457200">
              <a:buAutoNum type="arabicPeriod"/>
            </a:pPr>
            <a:r>
              <a:rPr lang="en-US" sz="2200" dirty="0" smtClean="0"/>
              <a:t>Post-training Catalyst survey 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You could simultaneously educate residents and increase your clinical revenue? </a:t>
            </a:r>
          </a:p>
          <a:p>
            <a:r>
              <a:rPr lang="en-US" dirty="0" smtClean="0"/>
              <a:t>You could dramatically increase the preventative care you provide without working more hours? </a:t>
            </a:r>
          </a:p>
          <a:p>
            <a:r>
              <a:rPr lang="en-US" dirty="0" smtClean="0"/>
              <a:t>You could get a better sense of how well your advisee leads and educates their patients? </a:t>
            </a:r>
          </a:p>
          <a:p>
            <a:r>
              <a:rPr lang="en-US" dirty="0" smtClean="0"/>
              <a:t>You could deliver healthcare in a novel, effective way? </a:t>
            </a:r>
          </a:p>
          <a:p>
            <a:r>
              <a:rPr lang="en-US" dirty="0" smtClean="0"/>
              <a:t>You could be more satisfied with your practice AND see more patients?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G</a:t>
            </a:r>
            <a:r>
              <a:rPr lang="en-US" sz="7200" dirty="0" smtClean="0"/>
              <a:t>roup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M</a:t>
            </a:r>
            <a:r>
              <a:rPr lang="en-US" sz="7200" dirty="0" smtClean="0"/>
              <a:t>edical 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V</a:t>
            </a:r>
            <a:r>
              <a:rPr lang="en-US" sz="7200" dirty="0" smtClean="0"/>
              <a:t>isits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3 techniques used by an effective GMV facilitator </a:t>
            </a:r>
          </a:p>
          <a:p>
            <a:r>
              <a:rPr lang="en-US" dirty="0" smtClean="0"/>
              <a:t>Identify the cornerstones of GMV planning</a:t>
            </a:r>
          </a:p>
          <a:p>
            <a:r>
              <a:rPr lang="en-US" dirty="0" smtClean="0"/>
              <a:t>Describe basic components of Medicare Annual Wellness Visit </a:t>
            </a:r>
          </a:p>
          <a:p>
            <a:r>
              <a:rPr lang="en-US" dirty="0" smtClean="0"/>
              <a:t>Practice a GMV to provide perspective on team roles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92% believe GMV are a valuable way to deliver healthcare </a:t>
            </a:r>
          </a:p>
          <a:p>
            <a:r>
              <a:rPr lang="en-US" sz="3200" dirty="0" smtClean="0"/>
              <a:t>84% have little to no experience leading a GMV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93% are willing to learn about GMV and facilitate a group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Everyone has a concern…or 2…or 3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46% concerned about loss of patient-physician connection </a:t>
            </a:r>
          </a:p>
          <a:p>
            <a:r>
              <a:rPr lang="en-US" dirty="0" smtClean="0"/>
              <a:t>46% feel GMV are too much effort to organize </a:t>
            </a:r>
          </a:p>
          <a:p>
            <a:r>
              <a:rPr lang="en-US" dirty="0" smtClean="0"/>
              <a:t>38% are concerned that our administration is not supportive of beginning GMV </a:t>
            </a:r>
          </a:p>
          <a:p>
            <a:r>
              <a:rPr lang="en-US" dirty="0" smtClean="0"/>
              <a:t>61% are concerned that we have inadequate numbers of clinical staff to run GMV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That you would recognize GMV as a method that can improve outcomes &amp; increase uptake of preventative care services </a:t>
            </a:r>
          </a:p>
          <a:p>
            <a:r>
              <a:rPr lang="en-US" dirty="0" smtClean="0"/>
              <a:t>That you would feel confident to lead a group visit with help from your team </a:t>
            </a:r>
          </a:p>
          <a:p>
            <a:r>
              <a:rPr lang="en-US" dirty="0" smtClean="0"/>
              <a:t>That each resident would lead 1 GMV before they graduate </a:t>
            </a:r>
          </a:p>
          <a:p>
            <a:r>
              <a:rPr lang="en-US" dirty="0" smtClean="0"/>
              <a:t>That GMV would increase your job satisfaction and make you a happier &amp; more effective clinician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BB</a:t>
            </a:r>
            <a:endParaRPr lang="en-US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2496</TotalTime>
  <Words>1131</Words>
  <Application>Microsoft Office PowerPoint</Application>
  <PresentationFormat>On-screen Show (4:3)</PresentationFormat>
  <Paragraphs>169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Urban</vt:lpstr>
      <vt:lpstr>Group Medical Visits </vt:lpstr>
      <vt:lpstr>WHAT IF </vt:lpstr>
      <vt:lpstr>What if…</vt:lpstr>
      <vt:lpstr>Group Medical  Visits</vt:lpstr>
      <vt:lpstr>Objectives </vt:lpstr>
      <vt:lpstr>Survey Results</vt:lpstr>
      <vt:lpstr>Everyone has a concern…or 2…or 3  </vt:lpstr>
      <vt:lpstr>Goals </vt:lpstr>
      <vt:lpstr>Slide 9</vt:lpstr>
      <vt:lpstr>Bridget slides </vt:lpstr>
      <vt:lpstr>Poll Results</vt:lpstr>
      <vt:lpstr>So, how are you all feeling?</vt:lpstr>
      <vt:lpstr>Being an Effective Group Facilitator</vt:lpstr>
      <vt:lpstr>Challenges to Facilitation</vt:lpstr>
      <vt:lpstr>Troubleshooting Group Dynamics</vt:lpstr>
      <vt:lpstr>Group Stages (Tuckman, 1965) </vt:lpstr>
      <vt:lpstr>References (Beachy) </vt:lpstr>
      <vt:lpstr>Medicare Annual Wellness Visit </vt:lpstr>
      <vt:lpstr>Medicare Wellness Visit</vt:lpstr>
      <vt:lpstr>GMV Logistics</vt:lpstr>
      <vt:lpstr>GMV Logistics</vt:lpstr>
      <vt:lpstr>GMV Logistics</vt:lpstr>
      <vt:lpstr>GMV Logistics</vt:lpstr>
      <vt:lpstr>GMV Logistics </vt:lpstr>
      <vt:lpstr>GMV Logistics </vt:lpstr>
      <vt:lpstr>GMV Logistics  </vt:lpstr>
      <vt:lpstr>Role Play Instructions</vt:lpstr>
      <vt:lpstr>Debrief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Medical Visits</dc:title>
  <dc:creator>David Hall</dc:creator>
  <cp:lastModifiedBy>David Hall</cp:lastModifiedBy>
  <cp:revision>17</cp:revision>
  <dcterms:created xsi:type="dcterms:W3CDTF">2016-09-03T23:04:39Z</dcterms:created>
  <dcterms:modified xsi:type="dcterms:W3CDTF">2016-09-28T02:46:56Z</dcterms:modified>
</cp:coreProperties>
</file>