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6"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2" d="100"/>
          <a:sy n="132" d="100"/>
        </p:scale>
        <p:origin x="-18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CB9A37-7268-1F4B-B7D1-F53594A4F2F8}" type="datetimeFigureOut">
              <a:rPr lang="en-US" smtClean="0"/>
              <a:t>3/2/17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403855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B9A37-7268-1F4B-B7D1-F53594A4F2F8}" type="datetimeFigureOut">
              <a:rPr lang="en-US" smtClean="0"/>
              <a:t>3/2/17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285892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B9A37-7268-1F4B-B7D1-F53594A4F2F8}" type="datetimeFigureOut">
              <a:rPr lang="en-US" smtClean="0"/>
              <a:t>3/2/17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294832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B9A37-7268-1F4B-B7D1-F53594A4F2F8}" type="datetimeFigureOut">
              <a:rPr lang="en-US" smtClean="0"/>
              <a:t>3/2/17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122606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CB9A37-7268-1F4B-B7D1-F53594A4F2F8}" type="datetimeFigureOut">
              <a:rPr lang="en-US" smtClean="0"/>
              <a:t>3/2/17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161584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CB9A37-7268-1F4B-B7D1-F53594A4F2F8}" type="datetimeFigureOut">
              <a:rPr lang="en-US" smtClean="0"/>
              <a:t>3/2/17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104286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CB9A37-7268-1F4B-B7D1-F53594A4F2F8}" type="datetimeFigureOut">
              <a:rPr lang="en-US" smtClean="0"/>
              <a:t>3/2/17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4037371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CB9A37-7268-1F4B-B7D1-F53594A4F2F8}" type="datetimeFigureOut">
              <a:rPr lang="en-US" smtClean="0"/>
              <a:t>3/2/17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3513148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B9A37-7268-1F4B-B7D1-F53594A4F2F8}" type="datetimeFigureOut">
              <a:rPr lang="en-US" smtClean="0"/>
              <a:t>3/2/17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27695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B9A37-7268-1F4B-B7D1-F53594A4F2F8}" type="datetimeFigureOut">
              <a:rPr lang="en-US" smtClean="0"/>
              <a:t>3/2/17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118617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B9A37-7268-1F4B-B7D1-F53594A4F2F8}" type="datetimeFigureOut">
              <a:rPr lang="en-US" smtClean="0"/>
              <a:t>3/2/17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23CE35-CB3A-0F44-A4CA-29EC8AB14437}" type="slidenum">
              <a:rPr lang="en-US" smtClean="0"/>
              <a:t>‹#›</a:t>
            </a:fld>
            <a:endParaRPr lang="en-US" dirty="0"/>
          </a:p>
        </p:txBody>
      </p:sp>
    </p:spTree>
    <p:extLst>
      <p:ext uri="{BB962C8B-B14F-4D97-AF65-F5344CB8AC3E}">
        <p14:creationId xmlns:p14="http://schemas.microsoft.com/office/powerpoint/2010/main" val="11454296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B9A37-7268-1F4B-B7D1-F53594A4F2F8}" type="datetimeFigureOut">
              <a:rPr lang="en-US" smtClean="0"/>
              <a:t>3/2/17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3CE35-CB3A-0F44-A4CA-29EC8AB14437}" type="slidenum">
              <a:rPr lang="en-US" smtClean="0"/>
              <a:t>‹#›</a:t>
            </a:fld>
            <a:endParaRPr lang="en-US" dirty="0"/>
          </a:p>
        </p:txBody>
      </p:sp>
    </p:spTree>
    <p:extLst>
      <p:ext uri="{BB962C8B-B14F-4D97-AF65-F5344CB8AC3E}">
        <p14:creationId xmlns:p14="http://schemas.microsoft.com/office/powerpoint/2010/main" val="2684049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From:</a:t>
            </a:r>
            <a:endParaRPr lang="en-US" sz="2800" dirty="0"/>
          </a:p>
        </p:txBody>
      </p:sp>
      <p:sp>
        <p:nvSpPr>
          <p:cNvPr id="3" name="Content Placeholder 2"/>
          <p:cNvSpPr>
            <a:spLocks noGrp="1"/>
          </p:cNvSpPr>
          <p:nvPr>
            <p:ph idx="1"/>
          </p:nvPr>
        </p:nvSpPr>
        <p:spPr/>
        <p:txBody>
          <a:bodyPr>
            <a:normAutofit/>
          </a:bodyPr>
          <a:lstStyle/>
          <a:p>
            <a:pPr algn="ctr"/>
            <a:r>
              <a:rPr lang="en-US" sz="2800" b="1" dirty="0"/>
              <a:t>Reflections on a 37 Year Career Spent Building Better Doctors with </a:t>
            </a:r>
            <a:r>
              <a:rPr lang="en-US" sz="2800" b="1" dirty="0" err="1"/>
              <a:t>Balint</a:t>
            </a:r>
            <a:r>
              <a:rPr lang="en-US" sz="2800" b="1" dirty="0"/>
              <a:t> Groups</a:t>
            </a:r>
            <a:r>
              <a:rPr lang="en-US" sz="2800" dirty="0"/>
              <a:t/>
            </a:r>
            <a:br>
              <a:rPr lang="en-US" sz="2800" dirty="0"/>
            </a:br>
            <a:r>
              <a:rPr lang="en-US" sz="2800" dirty="0"/>
              <a:t>Laurel C. Milberg, PhD</a:t>
            </a:r>
            <a:br>
              <a:rPr lang="en-US" sz="2800" dirty="0"/>
            </a:br>
            <a:r>
              <a:rPr lang="en-US" sz="2800" dirty="0"/>
              <a:t>Clinical Associate Professor of Family Medicine</a:t>
            </a:r>
            <a:br>
              <a:rPr lang="en-US" sz="2800" dirty="0"/>
            </a:br>
            <a:r>
              <a:rPr lang="en-US" sz="2800" dirty="0"/>
              <a:t>University of Pittsburgh, School of Medicine</a:t>
            </a:r>
            <a:br>
              <a:rPr lang="en-US" sz="2800" dirty="0"/>
            </a:br>
            <a:r>
              <a:rPr lang="en-US" sz="2800" dirty="0"/>
              <a:t>Pittsburgh, Pennsylvania</a:t>
            </a:r>
            <a:br>
              <a:rPr lang="en-US" sz="2800" dirty="0"/>
            </a:br>
            <a:r>
              <a:rPr lang="en-US" sz="2800" dirty="0" smtClean="0"/>
              <a:t>Presented at the First National Meeting of the American </a:t>
            </a:r>
            <a:r>
              <a:rPr lang="en-US" sz="2800" dirty="0" err="1" smtClean="0"/>
              <a:t>Balint</a:t>
            </a:r>
            <a:r>
              <a:rPr lang="en-US" sz="2800" dirty="0" smtClean="0"/>
              <a:t> Society, July </a:t>
            </a:r>
            <a:r>
              <a:rPr lang="en-US" sz="2800" dirty="0"/>
              <a:t>2014</a:t>
            </a:r>
          </a:p>
        </p:txBody>
      </p:sp>
    </p:spTree>
    <p:extLst>
      <p:ext uri="{BB962C8B-B14F-4D97-AF65-F5344CB8AC3E}">
        <p14:creationId xmlns:p14="http://schemas.microsoft.com/office/powerpoint/2010/main" val="2604079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can be gained in general from participation in a Balint group?</a:t>
            </a:r>
            <a:endParaRPr lang="en-US" sz="2800" dirty="0"/>
          </a:p>
        </p:txBody>
      </p:sp>
      <p:sp>
        <p:nvSpPr>
          <p:cNvPr id="3" name="Content Placeholder 2"/>
          <p:cNvSpPr>
            <a:spLocks noGrp="1"/>
          </p:cNvSpPr>
          <p:nvPr>
            <p:ph idx="1"/>
          </p:nvPr>
        </p:nvSpPr>
        <p:spPr/>
        <p:txBody>
          <a:bodyPr>
            <a:normAutofit/>
          </a:bodyPr>
          <a:lstStyle/>
          <a:p>
            <a:r>
              <a:rPr lang="en-US" sz="2800" dirty="0"/>
              <a:t>i</a:t>
            </a:r>
            <a:r>
              <a:rPr lang="en-US" sz="2800" dirty="0" smtClean="0"/>
              <a:t>ncreased sense of camaraderie</a:t>
            </a:r>
          </a:p>
          <a:p>
            <a:r>
              <a:rPr lang="en-US" sz="2800" dirty="0"/>
              <a:t>b</a:t>
            </a:r>
            <a:r>
              <a:rPr lang="en-US" sz="2800" dirty="0" smtClean="0"/>
              <a:t>ecoming less judgmental toward patients and peers</a:t>
            </a:r>
          </a:p>
          <a:p>
            <a:r>
              <a:rPr lang="en-US" sz="2800" dirty="0"/>
              <a:t>b</a:t>
            </a:r>
            <a:r>
              <a:rPr lang="en-US" sz="2800" dirty="0" smtClean="0"/>
              <a:t>etter able to cope with the stress of practice</a:t>
            </a:r>
          </a:p>
          <a:p>
            <a:r>
              <a:rPr lang="en-US" sz="2800" dirty="0"/>
              <a:t>m</a:t>
            </a:r>
            <a:r>
              <a:rPr lang="en-US" sz="2800" dirty="0" smtClean="0"/>
              <a:t>akes you a better doc</a:t>
            </a:r>
            <a:endParaRPr lang="en-US" sz="2800" dirty="0"/>
          </a:p>
        </p:txBody>
      </p:sp>
    </p:spTree>
    <p:extLst>
      <p:ext uri="{BB962C8B-B14F-4D97-AF65-F5344CB8AC3E}">
        <p14:creationId xmlns:p14="http://schemas.microsoft.com/office/powerpoint/2010/main" val="12909552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are the drawbacks of participating in a Balint group? </a:t>
            </a:r>
            <a:endParaRPr lang="en-US" sz="2800" dirty="0"/>
          </a:p>
        </p:txBody>
      </p:sp>
      <p:sp>
        <p:nvSpPr>
          <p:cNvPr id="3" name="Content Placeholder 2"/>
          <p:cNvSpPr>
            <a:spLocks noGrp="1"/>
          </p:cNvSpPr>
          <p:nvPr>
            <p:ph idx="1"/>
          </p:nvPr>
        </p:nvSpPr>
        <p:spPr/>
        <p:txBody>
          <a:bodyPr>
            <a:normAutofit lnSpcReduction="10000"/>
          </a:bodyPr>
          <a:lstStyle/>
          <a:p>
            <a:r>
              <a:rPr lang="en-US" sz="2800" dirty="0" smtClean="0"/>
              <a:t>Difficult emotionally:  sometimes it is extremely emotional and it is hard to reset oneself to get back to work</a:t>
            </a:r>
          </a:p>
          <a:p>
            <a:r>
              <a:rPr lang="en-US" sz="2800" dirty="0" smtClean="0"/>
              <a:t>Lack of skill:  new people to the group don’t have the feel for how the group can work to explore complicated feelings, issues and can stop the momentum by side tracking or getting superficial</a:t>
            </a:r>
          </a:p>
          <a:p>
            <a:r>
              <a:rPr lang="en-US" sz="2800" dirty="0" smtClean="0"/>
              <a:t>Vulnerability:  uncomfortable to be that revealing </a:t>
            </a:r>
          </a:p>
          <a:p>
            <a:r>
              <a:rPr lang="en-US" sz="2800" dirty="0" smtClean="0"/>
              <a:t>Hard work:  even understanding the benefits, I didn’t always look forward to working that hard</a:t>
            </a:r>
            <a:endParaRPr lang="en-US" sz="2800" dirty="0"/>
          </a:p>
        </p:txBody>
      </p:sp>
    </p:spTree>
    <p:extLst>
      <p:ext uri="{BB962C8B-B14F-4D97-AF65-F5344CB8AC3E}">
        <p14:creationId xmlns:p14="http://schemas.microsoft.com/office/powerpoint/2010/main" val="13572024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is the value of Balint groups to the residency as a whole?</a:t>
            </a:r>
            <a:endParaRPr lang="en-US" sz="2800" dirty="0"/>
          </a:p>
        </p:txBody>
      </p:sp>
      <p:sp>
        <p:nvSpPr>
          <p:cNvPr id="3" name="Content Placeholder 2"/>
          <p:cNvSpPr>
            <a:spLocks noGrp="1"/>
          </p:cNvSpPr>
          <p:nvPr>
            <p:ph idx="1"/>
          </p:nvPr>
        </p:nvSpPr>
        <p:spPr/>
        <p:txBody>
          <a:bodyPr>
            <a:normAutofit lnSpcReduction="10000"/>
          </a:bodyPr>
          <a:lstStyle/>
          <a:p>
            <a:r>
              <a:rPr lang="en-US" sz="2800" dirty="0" smtClean="0"/>
              <a:t>Cohesion:  decreased a sense of isolation as a resident, helped establish closer relationships among the residents, made us a team, a confident team</a:t>
            </a:r>
          </a:p>
          <a:p>
            <a:r>
              <a:rPr lang="en-US" sz="2800" dirty="0" smtClean="0"/>
              <a:t>Intimacy:  facilitated getting to know other residents better through what they express in Balint</a:t>
            </a:r>
          </a:p>
          <a:p>
            <a:r>
              <a:rPr lang="en-US" sz="2800" dirty="0" smtClean="0"/>
              <a:t>Reinforced Values: empathy, the importance of seeking help from others, social aspects of a patient’s life have an impact on their health, better trained FP’s know how to use the doctor-patient relationship</a:t>
            </a:r>
            <a:endParaRPr lang="en-US" sz="2800" dirty="0"/>
          </a:p>
        </p:txBody>
      </p:sp>
    </p:spTree>
    <p:extLst>
      <p:ext uri="{BB962C8B-B14F-4D97-AF65-F5344CB8AC3E}">
        <p14:creationId xmlns:p14="http://schemas.microsoft.com/office/powerpoint/2010/main" val="532687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Results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What</a:t>
            </a:r>
            <a:r>
              <a:rPr lang="en-US" dirty="0" smtClean="0"/>
              <a:t> </a:t>
            </a:r>
            <a:r>
              <a:rPr lang="en-US" dirty="0" smtClean="0">
                <a:solidFill>
                  <a:schemeClr val="tx1"/>
                </a:solidFill>
              </a:rPr>
              <a:t>the residents said</a:t>
            </a:r>
            <a:r>
              <a:rPr lang="en-US" dirty="0">
                <a:solidFill>
                  <a:schemeClr val="tx1"/>
                </a:solidFill>
              </a:rPr>
              <a:t> </a:t>
            </a:r>
            <a:r>
              <a:rPr lang="en-US" dirty="0" smtClean="0">
                <a:solidFill>
                  <a:schemeClr val="tx1"/>
                </a:solidFill>
              </a:rPr>
              <a:t>they personally gained from participation in a </a:t>
            </a:r>
            <a:r>
              <a:rPr lang="en-US" dirty="0" err="1" smtClean="0">
                <a:solidFill>
                  <a:schemeClr val="tx1"/>
                </a:solidFill>
              </a:rPr>
              <a:t>Balint</a:t>
            </a:r>
            <a:r>
              <a:rPr lang="en-US" dirty="0" smtClean="0">
                <a:solidFill>
                  <a:schemeClr val="tx1"/>
                </a:solidFill>
              </a:rPr>
              <a:t> group</a:t>
            </a:r>
          </a:p>
          <a:p>
            <a:endParaRPr lang="en-US" dirty="0"/>
          </a:p>
        </p:txBody>
      </p:sp>
    </p:spTree>
    <p:extLst>
      <p:ext uri="{BB962C8B-B14F-4D97-AF65-F5344CB8AC3E}">
        <p14:creationId xmlns:p14="http://schemas.microsoft.com/office/powerpoint/2010/main" val="3788899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733034"/>
          </a:xfrm>
        </p:spPr>
        <p:txBody>
          <a:bodyPr>
            <a:noAutofit/>
          </a:bodyPr>
          <a:lstStyle/>
          <a:p>
            <a:r>
              <a:rPr lang="en-US" sz="2800" dirty="0"/>
              <a:t>c</a:t>
            </a:r>
            <a:r>
              <a:rPr lang="en-US" sz="2800" dirty="0" smtClean="0"/>
              <a:t>atharsis</a:t>
            </a:r>
            <a:br>
              <a:rPr lang="en-US" sz="2800" dirty="0" smtClean="0"/>
            </a:br>
            <a:endParaRPr lang="en-US" sz="2800" dirty="0"/>
          </a:p>
        </p:txBody>
      </p:sp>
      <p:sp>
        <p:nvSpPr>
          <p:cNvPr id="3" name="Content Placeholder 2"/>
          <p:cNvSpPr>
            <a:spLocks noGrp="1"/>
          </p:cNvSpPr>
          <p:nvPr>
            <p:ph idx="1"/>
          </p:nvPr>
        </p:nvSpPr>
        <p:spPr>
          <a:xfrm>
            <a:off x="457200" y="1774534"/>
            <a:ext cx="8229600" cy="4351630"/>
          </a:xfrm>
        </p:spPr>
        <p:txBody>
          <a:bodyPr>
            <a:normAutofit lnSpcReduction="10000"/>
          </a:bodyPr>
          <a:lstStyle/>
          <a:p>
            <a:r>
              <a:rPr lang="en-US" sz="2800" dirty="0" smtClean="0"/>
              <a:t> a place to get rid of frustrations  built up over time from dealing with patients</a:t>
            </a:r>
          </a:p>
          <a:p>
            <a:r>
              <a:rPr lang="en-US" sz="2800" dirty="0"/>
              <a:t>a</a:t>
            </a:r>
            <a:r>
              <a:rPr lang="en-US" sz="2800" dirty="0" smtClean="0"/>
              <a:t> forum that normalizes and accepts even negative feelings toward patients</a:t>
            </a:r>
          </a:p>
          <a:p>
            <a:r>
              <a:rPr lang="en-US" sz="2800" dirty="0"/>
              <a:t>b</a:t>
            </a:r>
            <a:r>
              <a:rPr lang="en-US" sz="2800" dirty="0" smtClean="0"/>
              <a:t>uilds back confidence when I make a mistake or have heinous feelings about a patient </a:t>
            </a:r>
          </a:p>
          <a:p>
            <a:r>
              <a:rPr lang="en-US" sz="2800" dirty="0"/>
              <a:t>m</a:t>
            </a:r>
            <a:r>
              <a:rPr lang="en-US" sz="2800" dirty="0" smtClean="0"/>
              <a:t>akes me feel more like it is human to have these reactions and less like it is a fault in me </a:t>
            </a:r>
          </a:p>
          <a:p>
            <a:r>
              <a:rPr lang="en-US" sz="2800" dirty="0"/>
              <a:t>m</a:t>
            </a:r>
            <a:r>
              <a:rPr lang="en-US" sz="2800" dirty="0" smtClean="0"/>
              <a:t>akes it OK to admit I have emotional responses to patients and I’m not the only one who does</a:t>
            </a:r>
          </a:p>
          <a:p>
            <a:endParaRPr lang="en-US" dirty="0"/>
          </a:p>
        </p:txBody>
      </p:sp>
    </p:spTree>
    <p:extLst>
      <p:ext uri="{BB962C8B-B14F-4D97-AF65-F5344CB8AC3E}">
        <p14:creationId xmlns:p14="http://schemas.microsoft.com/office/powerpoint/2010/main" val="1655046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empathy</a:t>
            </a:r>
            <a:endParaRPr lang="en-US" sz="2800" dirty="0"/>
          </a:p>
        </p:txBody>
      </p:sp>
      <p:sp>
        <p:nvSpPr>
          <p:cNvPr id="3" name="Content Placeholder 2"/>
          <p:cNvSpPr>
            <a:spLocks noGrp="1"/>
          </p:cNvSpPr>
          <p:nvPr>
            <p:ph idx="1"/>
          </p:nvPr>
        </p:nvSpPr>
        <p:spPr/>
        <p:txBody>
          <a:bodyPr>
            <a:normAutofit/>
          </a:bodyPr>
          <a:lstStyle/>
          <a:p>
            <a:r>
              <a:rPr lang="en-US" sz="2800" dirty="0" smtClean="0"/>
              <a:t>I get empathy for my reactions from my fellow physicians which frees me to connect to patients who would be too scary for me to empathize with otherwise</a:t>
            </a:r>
            <a:endParaRPr lang="en-US" sz="2800" dirty="0"/>
          </a:p>
        </p:txBody>
      </p:sp>
    </p:spTree>
    <p:extLst>
      <p:ext uri="{BB962C8B-B14F-4D97-AF65-F5344CB8AC3E}">
        <p14:creationId xmlns:p14="http://schemas.microsoft.com/office/powerpoint/2010/main" val="12591865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insight</a:t>
            </a:r>
            <a:endParaRPr lang="en-US" sz="2800" dirty="0"/>
          </a:p>
        </p:txBody>
      </p:sp>
      <p:sp>
        <p:nvSpPr>
          <p:cNvPr id="3" name="Content Placeholder 2"/>
          <p:cNvSpPr>
            <a:spLocks noGrp="1"/>
          </p:cNvSpPr>
          <p:nvPr>
            <p:ph idx="1"/>
          </p:nvPr>
        </p:nvSpPr>
        <p:spPr/>
        <p:txBody>
          <a:bodyPr>
            <a:normAutofit/>
          </a:bodyPr>
          <a:lstStyle/>
          <a:p>
            <a:r>
              <a:rPr lang="en-US" sz="2800" dirty="0"/>
              <a:t>n</a:t>
            </a:r>
            <a:r>
              <a:rPr lang="en-US" sz="2800" dirty="0" smtClean="0"/>
              <a:t>ew perspectives were brought up in the group  that I couldn’t see from being too close to the situation</a:t>
            </a:r>
          </a:p>
          <a:p>
            <a:r>
              <a:rPr lang="en-US" sz="2800" dirty="0" smtClean="0"/>
              <a:t>provided a place to work through what was difficult about the relationship</a:t>
            </a:r>
          </a:p>
          <a:p>
            <a:r>
              <a:rPr lang="en-US" sz="2800" dirty="0"/>
              <a:t>i</a:t>
            </a:r>
            <a:r>
              <a:rPr lang="en-US" sz="2800" dirty="0" smtClean="0"/>
              <a:t>nsight on where to go, questions to ask, practical ideas so I don’t flounder with patients who have me stuck</a:t>
            </a:r>
          </a:p>
          <a:p>
            <a:r>
              <a:rPr lang="en-US" sz="2800" dirty="0"/>
              <a:t>b</a:t>
            </a:r>
            <a:r>
              <a:rPr lang="en-US" sz="2800" dirty="0" smtClean="0"/>
              <a:t>etter insight into the dr.-patient relationship, especially from the patient’s point of view</a:t>
            </a:r>
            <a:endParaRPr lang="en-US" sz="2800" dirty="0"/>
          </a:p>
        </p:txBody>
      </p:sp>
    </p:spTree>
    <p:extLst>
      <p:ext uri="{BB962C8B-B14F-4D97-AF65-F5344CB8AC3E}">
        <p14:creationId xmlns:p14="http://schemas.microsoft.com/office/powerpoint/2010/main" val="1444665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k</a:t>
            </a:r>
            <a:r>
              <a:rPr lang="en-US" sz="2800" dirty="0" smtClean="0"/>
              <a:t>nowledge of the patient</a:t>
            </a:r>
            <a:endParaRPr lang="en-US" sz="2800" dirty="0"/>
          </a:p>
        </p:txBody>
      </p:sp>
      <p:sp>
        <p:nvSpPr>
          <p:cNvPr id="3" name="Content Placeholder 2"/>
          <p:cNvSpPr>
            <a:spLocks noGrp="1"/>
          </p:cNvSpPr>
          <p:nvPr>
            <p:ph idx="1"/>
          </p:nvPr>
        </p:nvSpPr>
        <p:spPr/>
        <p:txBody>
          <a:bodyPr>
            <a:normAutofit lnSpcReduction="10000"/>
          </a:bodyPr>
          <a:lstStyle/>
          <a:p>
            <a:r>
              <a:rPr lang="en-US" sz="2800" dirty="0" smtClean="0"/>
              <a:t>I was motivated to get to know my patient better</a:t>
            </a:r>
          </a:p>
          <a:p>
            <a:r>
              <a:rPr lang="en-US" sz="2800" dirty="0" smtClean="0"/>
              <a:t>I realized there is more than one way to see patients and I began to look for those alternative ways</a:t>
            </a:r>
          </a:p>
          <a:p>
            <a:r>
              <a:rPr lang="en-US" sz="2800" dirty="0"/>
              <a:t>g</a:t>
            </a:r>
            <a:r>
              <a:rPr lang="en-US" sz="2800" dirty="0" smtClean="0"/>
              <a:t>roup made me hate fewer people and be more tolerant of difficult patients, I asked more questions of a difficult patient</a:t>
            </a:r>
          </a:p>
          <a:p>
            <a:r>
              <a:rPr lang="en-US" sz="2800" dirty="0" smtClean="0"/>
              <a:t>I realized that the feeling I have when I leave the exam room may be the feeling the patient brought in</a:t>
            </a:r>
          </a:p>
          <a:p>
            <a:r>
              <a:rPr lang="en-US" sz="2800" dirty="0" smtClean="0"/>
              <a:t>I gained insight into particular patients and their relationship with me</a:t>
            </a:r>
            <a:endParaRPr lang="en-US" sz="2800" dirty="0"/>
          </a:p>
        </p:txBody>
      </p:sp>
    </p:spTree>
    <p:extLst>
      <p:ext uri="{BB962C8B-B14F-4D97-AF65-F5344CB8AC3E}">
        <p14:creationId xmlns:p14="http://schemas.microsoft.com/office/powerpoint/2010/main" val="36843789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skills</a:t>
            </a:r>
            <a:endParaRPr lang="en-US" sz="2800" dirty="0"/>
          </a:p>
        </p:txBody>
      </p:sp>
      <p:sp>
        <p:nvSpPr>
          <p:cNvPr id="3" name="Content Placeholder 2"/>
          <p:cNvSpPr>
            <a:spLocks noGrp="1"/>
          </p:cNvSpPr>
          <p:nvPr>
            <p:ph idx="1"/>
          </p:nvPr>
        </p:nvSpPr>
        <p:spPr/>
        <p:txBody>
          <a:bodyPr>
            <a:normAutofit/>
          </a:bodyPr>
          <a:lstStyle/>
          <a:p>
            <a:r>
              <a:rPr lang="en-US" sz="2800" dirty="0" smtClean="0"/>
              <a:t>I gained a small useable amount of “touchy feely”</a:t>
            </a:r>
          </a:p>
          <a:p>
            <a:r>
              <a:rPr lang="en-US" sz="2800" dirty="0" smtClean="0"/>
              <a:t>I gained some mental skills to deal with difficult cases</a:t>
            </a:r>
          </a:p>
          <a:p>
            <a:r>
              <a:rPr lang="en-US" sz="2800" dirty="0" smtClean="0"/>
              <a:t>I developed a more holistic approach to patients</a:t>
            </a:r>
          </a:p>
          <a:p>
            <a:r>
              <a:rPr lang="en-US" sz="2800" dirty="0" smtClean="0"/>
              <a:t>I learned not to put up barriers which is what I’d be doing otherwise</a:t>
            </a:r>
          </a:p>
          <a:p>
            <a:pPr marL="0" indent="0">
              <a:buNone/>
            </a:pPr>
            <a:endParaRPr lang="en-US" sz="2800" dirty="0"/>
          </a:p>
        </p:txBody>
      </p:sp>
    </p:spTree>
    <p:extLst>
      <p:ext uri="{BB962C8B-B14F-4D97-AF65-F5344CB8AC3E}">
        <p14:creationId xmlns:p14="http://schemas.microsoft.com/office/powerpoint/2010/main" val="26389475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transformation</a:t>
            </a:r>
            <a:endParaRPr lang="en-US" sz="2800" dirty="0"/>
          </a:p>
        </p:txBody>
      </p:sp>
      <p:sp>
        <p:nvSpPr>
          <p:cNvPr id="3" name="Content Placeholder 2"/>
          <p:cNvSpPr>
            <a:spLocks noGrp="1"/>
          </p:cNvSpPr>
          <p:nvPr>
            <p:ph idx="1"/>
          </p:nvPr>
        </p:nvSpPr>
        <p:spPr/>
        <p:txBody>
          <a:bodyPr>
            <a:normAutofit/>
          </a:bodyPr>
          <a:lstStyle/>
          <a:p>
            <a:r>
              <a:rPr lang="en-US" sz="2800" dirty="0" smtClean="0"/>
              <a:t>I learned ways I interact with patients that get in the way of connecting</a:t>
            </a:r>
          </a:p>
          <a:p>
            <a:r>
              <a:rPr lang="en-US" sz="2800" dirty="0"/>
              <a:t>g</a:t>
            </a:r>
            <a:r>
              <a:rPr lang="en-US" sz="2800" dirty="0" smtClean="0"/>
              <a:t>roup frequently revealed other avenues to pursue with difficult patients, new ways to face a similar situation in the future </a:t>
            </a:r>
          </a:p>
          <a:p>
            <a:r>
              <a:rPr lang="en-US" sz="2800" dirty="0" smtClean="0"/>
              <a:t>I heard different people’s reactions to my patient in a non-confrontational setting which gave me a fresh perspective on a difficult dr-patient relationship</a:t>
            </a:r>
            <a:endParaRPr lang="en-US" sz="2800" dirty="0"/>
          </a:p>
        </p:txBody>
      </p:sp>
    </p:spTree>
    <p:extLst>
      <p:ext uri="{BB962C8B-B14F-4D97-AF65-F5344CB8AC3E}">
        <p14:creationId xmlns:p14="http://schemas.microsoft.com/office/powerpoint/2010/main" val="2514864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support</a:t>
            </a:r>
            <a:endParaRPr lang="en-US" sz="2800" dirty="0"/>
          </a:p>
        </p:txBody>
      </p:sp>
      <p:sp>
        <p:nvSpPr>
          <p:cNvPr id="3" name="Content Placeholder 2"/>
          <p:cNvSpPr>
            <a:spLocks noGrp="1"/>
          </p:cNvSpPr>
          <p:nvPr>
            <p:ph idx="1"/>
          </p:nvPr>
        </p:nvSpPr>
        <p:spPr/>
        <p:txBody>
          <a:bodyPr>
            <a:normAutofit/>
          </a:bodyPr>
          <a:lstStyle/>
          <a:p>
            <a:r>
              <a:rPr lang="en-US" sz="2800" dirty="0" smtClean="0"/>
              <a:t>as opposed to just getting advice on what to do, Balint group made me not feel so alone in my frustration</a:t>
            </a:r>
          </a:p>
          <a:p>
            <a:r>
              <a:rPr lang="en-US" sz="2800" dirty="0"/>
              <a:t>d</a:t>
            </a:r>
            <a:r>
              <a:rPr lang="en-US" sz="2800" dirty="0" smtClean="0"/>
              <a:t>ecreased my sense of isolation and guilt</a:t>
            </a:r>
          </a:p>
          <a:p>
            <a:r>
              <a:rPr lang="en-US" sz="2800" dirty="0"/>
              <a:t>m</a:t>
            </a:r>
            <a:r>
              <a:rPr lang="en-US" sz="2800" dirty="0" smtClean="0"/>
              <a:t>ade me feel understood and cared for</a:t>
            </a:r>
            <a:endParaRPr lang="en-US" sz="2800" dirty="0"/>
          </a:p>
        </p:txBody>
      </p:sp>
    </p:spTree>
    <p:extLst>
      <p:ext uri="{BB962C8B-B14F-4D97-AF65-F5344CB8AC3E}">
        <p14:creationId xmlns:p14="http://schemas.microsoft.com/office/powerpoint/2010/main" val="8620046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TotalTime>
  <Words>667</Words>
  <Application>Microsoft Macintosh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From:</vt:lpstr>
      <vt:lpstr>Results</vt:lpstr>
      <vt:lpstr>catharsis </vt:lpstr>
      <vt:lpstr>empathy</vt:lpstr>
      <vt:lpstr>insight</vt:lpstr>
      <vt:lpstr>knowledge of the patient</vt:lpstr>
      <vt:lpstr>skills</vt:lpstr>
      <vt:lpstr>transformation</vt:lpstr>
      <vt:lpstr>support</vt:lpstr>
      <vt:lpstr>What can be gained in general from participation in a Balint group?</vt:lpstr>
      <vt:lpstr>What are the drawbacks of participating in a Balint group? </vt:lpstr>
      <vt:lpstr>What is the value of Balint groups to the residency as a whole?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dc:title>
  <dc:creator>Laurel Milberg</dc:creator>
  <cp:lastModifiedBy>Laurel Milberg</cp:lastModifiedBy>
  <cp:revision>12</cp:revision>
  <dcterms:created xsi:type="dcterms:W3CDTF">2014-07-22T03:33:41Z</dcterms:created>
  <dcterms:modified xsi:type="dcterms:W3CDTF">2017-03-02T22:32:14Z</dcterms:modified>
</cp:coreProperties>
</file>