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27432000" cy="16459200"/>
  <p:notesSz cx="6858000" cy="9144000"/>
  <p:custDataLst>
    <p:tags r:id="rId7"/>
  </p:custDataLst>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orient="horz" pos="4656" userDrawn="1">
          <p15:clr>
            <a:srgbClr val="A4A3A4"/>
          </p15:clr>
        </p15:guide>
        <p15:guide id="3" orient="horz" pos="10032" userDrawn="1">
          <p15:clr>
            <a:srgbClr val="A4A3A4"/>
          </p15:clr>
        </p15:guide>
        <p15:guide id="4" orient="horz" pos="5568" userDrawn="1">
          <p15:clr>
            <a:srgbClr val="A4A3A4"/>
          </p15:clr>
        </p15:guide>
        <p15:guide id="5" pos="456" userDrawn="1">
          <p15:clr>
            <a:srgbClr val="A4A3A4"/>
          </p15:clr>
        </p15:guide>
        <p15:guide id="6" pos="16896" userDrawn="1">
          <p15:clr>
            <a:srgbClr val="A4A3A4"/>
          </p15:clr>
        </p15:guide>
        <p15:guide id="7" orient="horz" pos="7848" userDrawn="1">
          <p15:clr>
            <a:srgbClr val="A4A3A4"/>
          </p15:clr>
        </p15:guide>
        <p15:guide id="8" pos="2544" userDrawn="1">
          <p15:clr>
            <a:srgbClr val="A4A3A4"/>
          </p15:clr>
        </p15:guide>
        <p15:guide id="9" pos="3888" userDrawn="1">
          <p15:clr>
            <a:srgbClr val="A4A3A4"/>
          </p15:clr>
        </p15:guide>
        <p15:guide id="10" pos="4344" userDrawn="1">
          <p15:clr>
            <a:srgbClr val="A4A3A4"/>
          </p15:clr>
        </p15:guide>
        <p15:guide id="11" pos="12096" userDrawn="1">
          <p15:clr>
            <a:srgbClr val="A4A3A4"/>
          </p15:clr>
        </p15:guide>
        <p15:guide id="12" pos="129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CDB"/>
    <a:srgbClr val="0B409C"/>
    <a:srgbClr val="305C5C"/>
    <a:srgbClr val="FFCE63"/>
    <a:srgbClr val="408853"/>
    <a:srgbClr val="CC0000"/>
    <a:srgbClr val="B87EB8"/>
    <a:srgbClr val="FCCE51"/>
    <a:srgbClr val="7BAFD4"/>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00" autoAdjust="0"/>
    <p:restoredTop sz="96586" autoAdjust="0"/>
  </p:normalViewPr>
  <p:slideViewPr>
    <p:cSldViewPr snapToGrid="0" snapToObjects="1" showGuides="1">
      <p:cViewPr varScale="1">
        <p:scale>
          <a:sx n="30" d="100"/>
          <a:sy n="30" d="100"/>
        </p:scale>
        <p:origin x="1254" y="66"/>
      </p:cViewPr>
      <p:guideLst>
        <p:guide orient="horz" pos="2112"/>
        <p:guide orient="horz" pos="4656"/>
        <p:guide orient="horz" pos="10032"/>
        <p:guide orient="horz" pos="5568"/>
        <p:guide pos="456"/>
        <p:guide pos="16896"/>
        <p:guide orient="horz" pos="7848"/>
        <p:guide pos="2544"/>
        <p:guide pos="3888"/>
        <p:guide pos="4344"/>
        <p:guide pos="12096"/>
        <p:guide pos="129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257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spc="100" baseline="0">
                <a:solidFill>
                  <a:sysClr val="window" lastClr="FFFFFF">
                    <a:lumMod val="95000"/>
                  </a:sysClr>
                </a:solidFill>
                <a:effectLst>
                  <a:outerShdw blurRad="50800" dist="38100" dir="5400000" algn="t" rotWithShape="0">
                    <a:prstClr val="black">
                      <a:alpha val="40000"/>
                    </a:prstClr>
                  </a:outerShdw>
                </a:effectLst>
                <a:latin typeface="+mn-lt"/>
                <a:ea typeface="+mn-ea"/>
                <a:cs typeface="+mn-cs"/>
              </a:defRPr>
            </a:pPr>
            <a:r>
              <a:rPr lang="en-US" sz="1400" dirty="0">
                <a:solidFill>
                  <a:schemeClr val="tx1"/>
                </a:solidFill>
                <a:effectLst/>
              </a:rPr>
              <a:t>Do you believe physicians should serve on hospital committees? (2016)</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 lastClr="FFFFFF">
                    <a:lumMod val="95000"/>
                  </a:sysClr>
                </a:solidFill>
              </a:defRPr>
            </a:pPr>
            <a:r>
              <a:rPr lang="en-US" sz="1400" dirty="0">
                <a:solidFill>
                  <a:schemeClr val="tx1"/>
                </a:solidFill>
                <a:effectLst/>
              </a:rPr>
              <a:t>n=92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 lastClr="FFFFFF">
                    <a:lumMod val="95000"/>
                  </a:sysClr>
                </a:solidFill>
              </a:defRPr>
            </a:pPr>
            <a:endParaRPr lang="en-US" dirty="0"/>
          </a:p>
        </c:rich>
      </c:tx>
      <c:layout>
        <c:manualLayout>
          <c:xMode val="edge"/>
          <c:yMode val="edge"/>
          <c:x val="0.10251596269680847"/>
          <c:y val="0"/>
        </c:manualLayout>
      </c:layout>
      <c:overlay val="0"/>
      <c:spPr>
        <a:noFill/>
        <a:ln>
          <a:solidFill>
            <a:schemeClr val="bg1"/>
          </a:solid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spc="100" baseline="0">
              <a:solidFill>
                <a:sysClr val="window" lastClr="FFFFFF">
                  <a:lumMod val="95000"/>
                </a:sys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28194630821440886"/>
          <c:y val="0.35641172316278291"/>
          <c:w val="0.36001606410091735"/>
          <c:h val="0.62122666958296879"/>
        </c:manualLayout>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1-2960-410C-A856-8A6A83B3F24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3-2960-410C-A856-8A6A83B3F24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5-2960-410C-A856-8A6A83B3F2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Lit>
              <c:ptCount val="3"/>
              <c:pt idx="0">
                <c:v>May</c:v>
              </c:pt>
              <c:pt idx="1">
                <c:v> Yes</c:v>
              </c:pt>
              <c:pt idx="2">
                <c:v> No</c:v>
              </c:pt>
            </c:strLit>
          </c:cat>
          <c:val>
            <c:numRef>
              <c:f>Sheet1!$A$1:$A$3</c:f>
              <c:numCache>
                <c:formatCode>General</c:formatCode>
                <c:ptCount val="3"/>
                <c:pt idx="1">
                  <c:v>97.83</c:v>
                </c:pt>
                <c:pt idx="2">
                  <c:v>2.17</c:v>
                </c:pt>
              </c:numCache>
            </c:numRef>
          </c:val>
          <c:extLst xmlns:c16r2="http://schemas.microsoft.com/office/drawing/2015/06/chart">
            <c:ext xmlns:c16="http://schemas.microsoft.com/office/drawing/2014/chart" uri="{C3380CC4-5D6E-409C-BE32-E72D297353CC}">
              <c16:uniqueId val="{00000006-2960-410C-A856-8A6A83B3F24F}"/>
            </c:ext>
          </c:extLst>
        </c:ser>
        <c:dLbls>
          <c:dLblPos val="ctr"/>
          <c:showLegendKey val="0"/>
          <c:showVal val="0"/>
          <c:showCatName val="0"/>
          <c:showSerName val="0"/>
          <c:showPercent val="1"/>
          <c:showBubbleSize val="0"/>
          <c:showLeaderLines val="1"/>
        </c:dLbls>
        <c:firstSliceAng val="0"/>
        <c:extLst xmlns:c16r2="http://schemas.microsoft.com/office/drawing/2015/06/chart">
          <c:ext xmlns:c15="http://schemas.microsoft.com/office/drawing/2012/chart" uri="{02D57815-91ED-43cb-92C2-25804820EDAC}">
            <c15:filteredPieSeries>
              <c15:ser>
                <c:idx val="1"/>
                <c:order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8-2960-410C-A856-8A6A83B3F24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A-2960-410C-A856-8A6A83B3F24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xmlns:c16r2="http://schemas.microsoft.com/office/drawing/2015/06/chart">
                    <c:ext xmlns:c16="http://schemas.microsoft.com/office/drawing/2014/chart" uri="{C3380CC4-5D6E-409C-BE32-E72D297353CC}">
                      <c16:uniqueId val="{0000000C-2960-410C-A856-8A6A83B3F2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uri="{CE6537A1-D6FC-4f65-9D91-7224C49458BB}"/>
                  </c:extLst>
                </c:dLbls>
                <c:cat>
                  <c:strLit>
                    <c:ptCount val="3"/>
                    <c:pt idx="0">
                      <c:v>May</c:v>
                    </c:pt>
                    <c:pt idx="1">
                      <c:v> Yes</c:v>
                    </c:pt>
                    <c:pt idx="2">
                      <c:v> No</c:v>
                    </c:pt>
                  </c:strLit>
                </c:cat>
                <c:val>
                  <c:numRef>
                    <c:extLst xmlns:c16r2="http://schemas.microsoft.com/office/drawing/2015/06/chart">
                      <c:ext uri="{02D57815-91ED-43cb-92C2-25804820EDAC}">
                        <c15:formulaRef>
                          <c15:sqref>Sheet1!$B$1:$B$3</c15:sqref>
                        </c15:formulaRef>
                      </c:ext>
                    </c:extLst>
                    <c:numCache>
                      <c:formatCode>General</c:formatCode>
                      <c:ptCount val="3"/>
                    </c:numCache>
                  </c:numRef>
                </c:val>
                <c:extLst xmlns:c16r2="http://schemas.microsoft.com/office/drawing/2015/06/chart">
                  <c:ext xmlns:c16="http://schemas.microsoft.com/office/drawing/2014/chart" uri="{C3380CC4-5D6E-409C-BE32-E72D297353CC}">
                    <c16:uniqueId val="{0000000D-2960-410C-A856-8A6A83B3F24F}"/>
                  </c:ext>
                </c:extLst>
              </c15:ser>
            </c15:filteredPieSeries>
          </c:ext>
        </c:extLst>
      </c:pieChart>
      <c:spPr>
        <a:noFill/>
        <a:ln>
          <a:noFill/>
        </a:ln>
        <a:effectLst/>
      </c:spPr>
    </c:plotArea>
    <c:legend>
      <c:legendPos val="r"/>
      <c:legendEntry>
        <c:idx val="0"/>
        <c:delete val="1"/>
      </c:legendEntry>
      <c:legendEntry>
        <c:idx val="1"/>
        <c:txPr>
          <a:bodyPr rot="0" spcFirstLastPara="1" vertOverflow="ellipsis" vert="horz" wrap="square" anchor="ctr" anchorCtr="1"/>
          <a:lstStyle/>
          <a:p>
            <a:pPr rtl="0">
              <a:defRPr sz="1200" b="0"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rtl="0">
              <a:defRPr sz="1200" b="0" i="0" u="none" strike="noStrike" kern="1200" baseline="0">
                <a:solidFill>
                  <a:schemeClr val="tx1"/>
                </a:solidFill>
                <a:latin typeface="+mn-lt"/>
                <a:ea typeface="+mn-ea"/>
                <a:cs typeface="+mn-cs"/>
              </a:defRPr>
            </a:pPr>
            <a:endParaRPr lang="en-US"/>
          </a:p>
        </c:txPr>
      </c:legendEntry>
      <c:layout/>
      <c:overlay val="0"/>
      <c:spPr>
        <a:noFill/>
        <a:ln>
          <a:noFill/>
        </a:ln>
        <a:effectLst/>
      </c:spPr>
      <c:txPr>
        <a:bodyPr rot="0" spcFirstLastPara="1" vertOverflow="ellipsis" vert="horz" wrap="square" anchor="ctr" anchorCtr="1"/>
        <a:lstStyle/>
        <a:p>
          <a:pPr rtl="0">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spc="0" normalizeH="0" baseline="0">
                <a:solidFill>
                  <a:sysClr val="windowText" lastClr="000000">
                    <a:lumMod val="50000"/>
                    <a:lumOff val="50000"/>
                  </a:sysClr>
                </a:solidFill>
                <a:latin typeface="+mj-lt"/>
                <a:ea typeface="+mj-ea"/>
                <a:cs typeface="+mj-cs"/>
              </a:defRPr>
            </a:pPr>
            <a:r>
              <a:rPr lang="en-US" sz="1400" b="1" i="0" baseline="0" dirty="0">
                <a:solidFill>
                  <a:schemeClr val="tx1"/>
                </a:solidFill>
                <a:effectLst/>
              </a:rPr>
              <a:t>Do you believe physicians should serve on hospital committees? (2018)</a:t>
            </a:r>
            <a:endParaRPr lang="en-US" sz="140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50000"/>
                    <a:lumOff val="50000"/>
                  </a:sysClr>
                </a:solidFill>
              </a:defRPr>
            </a:pPr>
            <a:r>
              <a:rPr lang="en-US" sz="1400" dirty="0">
                <a:solidFill>
                  <a:schemeClr val="tx1"/>
                </a:solidFill>
              </a:rPr>
              <a:t>n=18</a:t>
            </a:r>
          </a:p>
        </c:rich>
      </c:tx>
      <c:layout>
        <c:manualLayout>
          <c:xMode val="edge"/>
          <c:yMode val="edge"/>
          <c:x val="9.8113659705580267E-2"/>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spc="0" normalizeH="0" baseline="0">
              <a:solidFill>
                <a:sysClr val="windowText" lastClr="000000">
                  <a:lumMod val="50000"/>
                  <a:lumOff val="50000"/>
                </a:sysClr>
              </a:solidFill>
              <a:latin typeface="+mj-lt"/>
              <a:ea typeface="+mj-ea"/>
              <a:cs typeface="+mj-cs"/>
            </a:defRPr>
          </a:pPr>
          <a:endParaRPr lang="en-US"/>
        </a:p>
      </c:txPr>
    </c:title>
    <c:autoTitleDeleted val="0"/>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1-EB75-4280-8DF5-01B44DD673C0}"/>
              </c:ext>
            </c:extLst>
          </c:dPt>
          <c:dPt>
            <c:idx val="1"/>
            <c:bubble3D val="0"/>
            <c:explosion val="16"/>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3-EB75-4280-8DF5-01B44DD673C0}"/>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5-EB75-4280-8DF5-01B44DD673C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Lit>
              <c:ptCount val="3"/>
              <c:pt idx="0">
                <c:v>Maybe</c:v>
              </c:pt>
              <c:pt idx="1">
                <c:v> Yes</c:v>
              </c:pt>
              <c:pt idx="2">
                <c:v> No</c:v>
              </c:pt>
            </c:strLit>
          </c:cat>
          <c:val>
            <c:numRef>
              <c:f>Sheet1!$L$1:$L$3</c:f>
              <c:numCache>
                <c:formatCode>General</c:formatCode>
                <c:ptCount val="3"/>
                <c:pt idx="1">
                  <c:v>100</c:v>
                </c:pt>
                <c:pt idx="2">
                  <c:v>0</c:v>
                </c:pt>
              </c:numCache>
            </c:numRef>
          </c:val>
          <c:extLst xmlns:c16r2="http://schemas.microsoft.com/office/drawing/2015/06/chart">
            <c:ext xmlns:c16="http://schemas.microsoft.com/office/drawing/2014/chart" uri="{C3380CC4-5D6E-409C-BE32-E72D297353CC}">
              <c16:uniqueId val="{00000006-EB75-4280-8DF5-01B44DD673C0}"/>
            </c:ext>
          </c:extLst>
        </c:ser>
        <c:dLbls>
          <c:dLblPos val="ctr"/>
          <c:showLegendKey val="0"/>
          <c:showVal val="0"/>
          <c:showCatName val="0"/>
          <c:showSerName val="0"/>
          <c:showPercent val="1"/>
          <c:showBubbleSize val="0"/>
          <c:showLeaderLines val="1"/>
        </c:dLbls>
        <c:firstSliceAng val="0"/>
        <c:extLst xmlns:c16r2="http://schemas.microsoft.com/office/drawing/2015/06/chart">
          <c:ext xmlns:c15="http://schemas.microsoft.com/office/drawing/2012/chart" uri="{02D57815-91ED-43cb-92C2-25804820EDAC}">
            <c15:filteredPieSeries>
              <c15:ser>
                <c:idx val="1"/>
                <c:order val="1"/>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8-EB75-4280-8DF5-01B44DD673C0}"/>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A-EB75-4280-8DF5-01B44DD673C0}"/>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xmlns:c16r2="http://schemas.microsoft.com/office/drawing/2015/06/chart">
                    <c:ext xmlns:c16="http://schemas.microsoft.com/office/drawing/2014/chart" uri="{C3380CC4-5D6E-409C-BE32-E72D297353CC}">
                      <c16:uniqueId val="{0000000C-EB75-4280-8DF5-01B44DD673C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uri="{CE6537A1-D6FC-4f65-9D91-7224C49458BB}"/>
                  </c:extLst>
                </c:dLbls>
                <c:cat>
                  <c:strLit>
                    <c:ptCount val="3"/>
                    <c:pt idx="0">
                      <c:v>Maybe</c:v>
                    </c:pt>
                    <c:pt idx="1">
                      <c:v> Yes</c:v>
                    </c:pt>
                    <c:pt idx="2">
                      <c:v> No</c:v>
                    </c:pt>
                  </c:strLit>
                </c:cat>
                <c:val>
                  <c:numRef>
                    <c:extLst xmlns:c16r2="http://schemas.microsoft.com/office/drawing/2015/06/chart">
                      <c:ext uri="{02D57815-91ED-43cb-92C2-25804820EDAC}">
                        <c15:formulaRef>
                          <c15:sqref>Sheet1!$M$1:$M$3</c15:sqref>
                        </c15:formulaRef>
                      </c:ext>
                    </c:extLst>
                    <c:numCache>
                      <c:formatCode>General</c:formatCode>
                      <c:ptCount val="3"/>
                    </c:numCache>
                  </c:numRef>
                </c:val>
                <c:extLst xmlns:c16r2="http://schemas.microsoft.com/office/drawing/2015/06/chart">
                  <c:ext xmlns:c16="http://schemas.microsoft.com/office/drawing/2014/chart" uri="{C3380CC4-5D6E-409C-BE32-E72D297353CC}">
                    <c16:uniqueId val="{0000000D-EB75-4280-8DF5-01B44DD673C0}"/>
                  </c:ext>
                </c:extLst>
              </c15:ser>
            </c15:filteredPieSeries>
          </c:ext>
        </c:extLst>
      </c:pieChart>
      <c:spPr>
        <a:noFill/>
        <a:ln>
          <a:noFill/>
        </a:ln>
        <a:effectLst/>
      </c:spPr>
    </c:plotArea>
    <c:legend>
      <c:legendPos val="r"/>
      <c:legendEntry>
        <c:idx val="0"/>
        <c:delete val="1"/>
      </c:legendEntry>
      <c:layout/>
      <c:overlay val="0"/>
      <c:spPr>
        <a:solidFill>
          <a:schemeClr val="lt1">
            <a:alpha val="50000"/>
          </a:schemeClr>
        </a:solidFill>
        <a:ln>
          <a:noFill/>
        </a:ln>
        <a:effectLst/>
      </c:spPr>
      <c:txPr>
        <a:bodyPr rot="0" spcFirstLastPara="1" vertOverflow="ellipsis" vert="horz" wrap="square" anchor="ctr" anchorCtr="1"/>
        <a:lstStyle/>
        <a:p>
          <a:pPr rtl="0">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4/9/2019</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24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24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24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24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1" name="TextBox 40"/>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
        <p:nvSpPr>
          <p:cNvPr id="42" name="Text Box 14"/>
          <p:cNvSpPr txBox="1">
            <a:spLocks noChangeArrowheads="1"/>
          </p:cNvSpPr>
          <p:nvPr userDrawn="1"/>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grpSp>
        <p:nvGrpSpPr>
          <p:cNvPr id="2" name="Group 1"/>
          <p:cNvGrpSpPr/>
          <p:nvPr userDrawn="1"/>
        </p:nvGrpSpPr>
        <p:grpSpPr>
          <a:xfrm>
            <a:off x="572988" y="2628900"/>
            <a:ext cx="26286024" cy="13373100"/>
            <a:chOff x="571500" y="2628900"/>
            <a:chExt cx="26286024" cy="13373100"/>
          </a:xfrm>
          <a:solidFill>
            <a:schemeClr val="bg1"/>
          </a:solidFill>
        </p:grpSpPr>
        <p:sp>
          <p:nvSpPr>
            <p:cNvPr id="8" name="Rectangle 33"/>
            <p:cNvSpPr>
              <a:spLocks noChangeArrowheads="1"/>
            </p:cNvSpPr>
            <p:nvPr/>
          </p:nvSpPr>
          <p:spPr bwMode="auto">
            <a:xfrm>
              <a:off x="571500" y="2628900"/>
              <a:ext cx="8490857" cy="13373100"/>
            </a:xfrm>
            <a:prstGeom prst="roundRect">
              <a:avLst>
                <a:gd name="adj" fmla="val 4941"/>
              </a:avLst>
            </a:prstGeom>
            <a:grpFill/>
            <a:ln w="9525">
              <a:no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pFill/>
            <a:ln w="9525">
              <a:no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pFill/>
            <a:ln w="9525">
              <a:noFill/>
              <a:miter lim="800000"/>
              <a:headEnd/>
              <a:tailEnd/>
            </a:ln>
            <a:effectLst/>
          </p:spPr>
          <p:txBody>
            <a:bodyPr wrap="none" lIns="52249" tIns="26124" rIns="52249" bIns="26124" anchor="ctr"/>
            <a:lstStyle/>
            <a:p>
              <a:pPr>
                <a:defRPr/>
              </a:pPr>
              <a:endParaRPr lang="en-US" dirty="0"/>
            </a:p>
          </p:txBody>
        </p:sp>
      </p:gr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227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227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grpSp>
        <p:nvGrpSpPr>
          <p:cNvPr id="38" name="Group 37"/>
          <p:cNvGrpSpPr>
            <a:grpSpLocks noChangeAspect="1"/>
          </p:cNvGrpSpPr>
          <p:nvPr userDrawn="1"/>
        </p:nvGrpSpPr>
        <p:grpSpPr>
          <a:xfrm>
            <a:off x="-7233765" y="3"/>
            <a:ext cx="6608534" cy="16459197"/>
            <a:chOff x="-11220550" y="-1"/>
            <a:chExt cx="11014226" cy="27432000"/>
          </a:xfrm>
        </p:grpSpPr>
        <p:sp>
          <p:nvSpPr>
            <p:cNvPr id="40" name="Rectangle 39"/>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1" name="Straight Connector 40"/>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userDrawn="1"/>
          </p:nvPicPr>
          <p:blipFill>
            <a:blip r:embed="rId11"/>
            <a:stretch>
              <a:fillRect/>
            </a:stretch>
          </p:blipFill>
          <p:spPr>
            <a:xfrm>
              <a:off x="-10736023" y="7928687"/>
              <a:ext cx="1597665" cy="1001614"/>
            </a:xfrm>
            <a:prstGeom prst="rect">
              <a:avLst/>
            </a:prstGeom>
          </p:spPr>
        </p:pic>
        <p:pic>
          <p:nvPicPr>
            <p:cNvPr id="44" name="Picture 43"/>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5" name="Group 44"/>
            <p:cNvGrpSpPr/>
            <p:nvPr userDrawn="1"/>
          </p:nvGrpSpPr>
          <p:grpSpPr>
            <a:xfrm>
              <a:off x="-9844888" y="19920591"/>
              <a:ext cx="7631077" cy="1987421"/>
              <a:chOff x="-4516464" y="11354920"/>
              <a:chExt cx="3516822" cy="1095725"/>
            </a:xfrm>
          </p:grpSpPr>
          <p:grpSp>
            <p:nvGrpSpPr>
              <p:cNvPr id="66" name="Group 65"/>
              <p:cNvGrpSpPr/>
              <p:nvPr userDrawn="1"/>
            </p:nvGrpSpPr>
            <p:grpSpPr>
              <a:xfrm>
                <a:off x="-2783494" y="11354967"/>
                <a:ext cx="624373" cy="894738"/>
                <a:chOff x="-3958698" y="11538812"/>
                <a:chExt cx="779266" cy="1282149"/>
              </a:xfrm>
            </p:grpSpPr>
            <p:pic>
              <p:nvPicPr>
                <p:cNvPr id="72" name="Picture 71"/>
                <p:cNvPicPr>
                  <a:picLocks noChangeAspect="1"/>
                </p:cNvPicPr>
                <p:nvPr userDrawn="1"/>
              </p:nvPicPr>
              <p:blipFill>
                <a:blip r:embed="rId13"/>
                <a:stretch>
                  <a:fillRect/>
                </a:stretch>
              </p:blipFill>
              <p:spPr>
                <a:xfrm>
                  <a:off x="-3948160" y="11538812"/>
                  <a:ext cx="768728" cy="1090753"/>
                </a:xfrm>
                <a:prstGeom prst="rect">
                  <a:avLst/>
                </a:prstGeom>
              </p:spPr>
            </p:pic>
            <p:sp>
              <p:nvSpPr>
                <p:cNvPr id="73" name="TextBox 72"/>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67" name="Group 66"/>
              <p:cNvGrpSpPr/>
              <p:nvPr userDrawn="1"/>
            </p:nvGrpSpPr>
            <p:grpSpPr>
              <a:xfrm>
                <a:off x="-2033159" y="11354920"/>
                <a:ext cx="1033517" cy="907668"/>
                <a:chOff x="-2921738" y="11604219"/>
                <a:chExt cx="1420279" cy="1247338"/>
              </a:xfrm>
            </p:grpSpPr>
            <p:pic>
              <p:nvPicPr>
                <p:cNvPr id="70" name="Picture 69"/>
                <p:cNvPicPr>
                  <a:picLocks noChangeAspect="1"/>
                </p:cNvPicPr>
                <p:nvPr userDrawn="1"/>
              </p:nvPicPr>
              <p:blipFill>
                <a:blip r:embed="rId13"/>
                <a:stretch>
                  <a:fillRect/>
                </a:stretch>
              </p:blipFill>
              <p:spPr>
                <a:xfrm>
                  <a:off x="-2921738" y="11604219"/>
                  <a:ext cx="1420279" cy="1029695"/>
                </a:xfrm>
                <a:prstGeom prst="rect">
                  <a:avLst/>
                </a:prstGeom>
              </p:spPr>
            </p:pic>
            <p:sp>
              <p:nvSpPr>
                <p:cNvPr id="71" name="TextBox 70"/>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8" name="Picture 67"/>
              <p:cNvPicPr>
                <a:picLocks noChangeAspect="1"/>
              </p:cNvPicPr>
              <p:nvPr userDrawn="1"/>
            </p:nvPicPr>
            <p:blipFill>
              <a:blip r:embed="rId14"/>
              <a:stretch>
                <a:fillRect/>
              </a:stretch>
            </p:blipFill>
            <p:spPr>
              <a:xfrm>
                <a:off x="-4516464" y="11354941"/>
                <a:ext cx="1098742" cy="847761"/>
              </a:xfrm>
              <a:prstGeom prst="rect">
                <a:avLst/>
              </a:prstGeom>
            </p:spPr>
          </p:pic>
          <p:sp>
            <p:nvSpPr>
              <p:cNvPr id="69" name="TextBox 68"/>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6" name="Group 45"/>
            <p:cNvGrpSpPr/>
            <p:nvPr userDrawn="1"/>
          </p:nvGrpSpPr>
          <p:grpSpPr>
            <a:xfrm>
              <a:off x="-10453959" y="23717523"/>
              <a:ext cx="9139095" cy="2061267"/>
              <a:chOff x="-4818881" y="13423406"/>
              <a:chExt cx="4211800" cy="1136440"/>
            </a:xfrm>
          </p:grpSpPr>
          <p:graphicFrame>
            <p:nvGraphicFramePr>
              <p:cNvPr id="47" name="Object 46"/>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227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48" name="Object 47"/>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227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49" name="TextBox 48"/>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0" name="TextBox 49"/>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
        <p:nvSpPr>
          <p:cNvPr id="39" name="TextBox 38"/>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
        <p:nvSpPr>
          <p:cNvPr id="43" name="Text Box 14"/>
          <p:cNvSpPr txBox="1">
            <a:spLocks noChangeArrowheads="1"/>
          </p:cNvSpPr>
          <p:nvPr userDrawn="1"/>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6400800" y="0"/>
            <a:ext cx="14630400" cy="2400300"/>
          </a:xfrm>
          <a:prstGeom prst="rect">
            <a:avLst/>
          </a:prstGeom>
          <a:solidFill>
            <a:schemeClr val="bg1"/>
          </a:solidFill>
          <a:ln w="9525">
            <a:no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solidFill>
            <a:schemeClr val="bg1"/>
          </a:solidFill>
          <a:ln w="9525">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2015</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solidFill>
            <a:schemeClr val="bg1"/>
          </a:solidFill>
          <a:ln w="9525">
            <a:no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solidFill>
            <a:schemeClr val="bg1"/>
          </a:solidFill>
          <a:ln w="9525">
            <a:noFill/>
            <a:miter lim="800000"/>
            <a:headEnd/>
            <a:tailEnd/>
          </a:ln>
          <a:effectLst/>
        </p:spPr>
        <p:txBody>
          <a:bodyPr wrap="none" lIns="52249" tIns="26124" rIns="52249" bIns="26124" anchor="ctr"/>
          <a:lstStyle/>
          <a:p>
            <a:pPr>
              <a:defRPr/>
            </a:pPr>
            <a:endParaRPr lang="en-US" dirty="0"/>
          </a:p>
        </p:txBody>
      </p:sp>
      <p:sp>
        <p:nvSpPr>
          <p:cNvPr id="37" name="TextBox 36"/>
          <p:cNvSpPr txBox="1"/>
          <p:nvPr userDrawn="1"/>
        </p:nvSpPr>
        <p:spPr>
          <a:xfrm>
            <a:off x="28116888" y="14859146"/>
            <a:ext cx="5820416" cy="927714"/>
          </a:xfrm>
          <a:prstGeom prst="rect">
            <a:avLst/>
          </a:prstGeom>
          <a:noFill/>
        </p:spPr>
        <p:txBody>
          <a:bodyPr wrap="square" lIns="65304" tIns="32651" rIns="65304" bIns="32651" rtlCol="0">
            <a:spAutoFit/>
          </a:bodyPr>
          <a:lstStyle/>
          <a:p>
            <a:pPr marL="176213" indent="-176213">
              <a:lnSpc>
                <a:spcPct val="100000"/>
              </a:lnSpc>
            </a:pPr>
            <a:r>
              <a:rPr lang="en-US" sz="1400" dirty="0" smtClean="0">
                <a:solidFill>
                  <a:schemeClr val="bg1"/>
                </a:solidFill>
              </a:rPr>
              <a:t>© 2015</a:t>
            </a:r>
            <a:r>
              <a:rPr lang="en-US" sz="1400" baseline="0" dirty="0" smtClean="0">
                <a:solidFill>
                  <a:schemeClr val="bg1"/>
                </a:solidFill>
              </a:rPr>
              <a:t> </a:t>
            </a:r>
            <a:r>
              <a:rPr lang="en-US" sz="1400" dirty="0" smtClean="0">
                <a:solidFill>
                  <a:schemeClr val="bg1"/>
                </a:solidFill>
              </a:rPr>
              <a:t>PosterPresentations.com</a:t>
            </a:r>
            <a:br>
              <a:rPr lang="en-US" sz="1400" dirty="0" smtClean="0">
                <a:solidFill>
                  <a:schemeClr val="bg1"/>
                </a:solidFill>
              </a:rPr>
            </a:br>
            <a:r>
              <a:rPr lang="en-US" sz="1400" dirty="0" smtClean="0">
                <a:solidFill>
                  <a:schemeClr val="bg1"/>
                </a:solidFill>
              </a:rPr>
              <a:t>2117 Fourth Street ,</a:t>
            </a:r>
            <a:r>
              <a:rPr lang="en-US" sz="1400" baseline="0" dirty="0" smtClean="0">
                <a:solidFill>
                  <a:schemeClr val="bg1"/>
                </a:solidFill>
              </a:rPr>
              <a:t> Unit C</a:t>
            </a:r>
          </a:p>
          <a:p>
            <a:pPr marL="176213" indent="-4763">
              <a:lnSpc>
                <a:spcPct val="100000"/>
              </a:lnSpc>
            </a:pPr>
            <a:r>
              <a:rPr lang="en-US" sz="1400" baseline="0" dirty="0" smtClean="0">
                <a:solidFill>
                  <a:schemeClr val="bg1"/>
                </a:solidFill>
              </a:rPr>
              <a:t>Berkeley CA 94710</a:t>
            </a:r>
            <a:br>
              <a:rPr lang="en-US" sz="1400" baseline="0" dirty="0" smtClean="0">
                <a:solidFill>
                  <a:schemeClr val="bg1"/>
                </a:solidFill>
              </a:rPr>
            </a:br>
            <a:r>
              <a:rPr lang="en-US" sz="1400" b="1" baseline="0" dirty="0" smtClean="0">
                <a:solidFill>
                  <a:srgbClr val="FFFF00"/>
                </a:solidFill>
              </a:rPr>
              <a:t>posterpresenter@gmail.com</a:t>
            </a:r>
            <a:endParaRPr lang="en-US" sz="14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184" userDrawn="1">
          <p15:clr>
            <a:srgbClr val="F26B43"/>
          </p15:clr>
        </p15:guide>
        <p15:guide id="2" pos="4032" userDrawn="1">
          <p15:clr>
            <a:srgbClr val="F26B43"/>
          </p15:clr>
        </p15:guide>
        <p15:guide id="3" pos="132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a:xfrm>
            <a:off x="560581" y="3200275"/>
            <a:ext cx="7194971" cy="4092536"/>
          </a:xfrm>
        </p:spPr>
        <p:txBody>
          <a:bodyPr/>
          <a:lstStyle/>
          <a:p>
            <a:pPr marL="285750" indent="-285750">
              <a:buFont typeface="Arial" panose="020B0604020202020204" pitchFamily="34" charset="0"/>
              <a:buChar char="•"/>
            </a:pPr>
            <a:r>
              <a:rPr lang="en-US" sz="2000" dirty="0">
                <a:solidFill>
                  <a:schemeClr val="tx1"/>
                </a:solidFill>
                <a:latin typeface="+mn-lt"/>
              </a:rPr>
              <a:t>Systems-based practice is a core competency for family </a:t>
            </a:r>
            <a:r>
              <a:rPr lang="en-US" sz="2000" dirty="0" smtClean="0">
                <a:solidFill>
                  <a:schemeClr val="tx1"/>
                </a:solidFill>
                <a:latin typeface="+mn-lt"/>
              </a:rPr>
              <a:t>medicine. </a:t>
            </a:r>
          </a:p>
          <a:p>
            <a:pPr marL="285750" indent="-285750">
              <a:buFont typeface="Arial" panose="020B0604020202020204" pitchFamily="34" charset="0"/>
              <a:buChar char="•"/>
            </a:pPr>
            <a:r>
              <a:rPr lang="en-US" sz="2000" dirty="0" smtClean="0">
                <a:solidFill>
                  <a:srgbClr val="585CDB"/>
                </a:solidFill>
                <a:latin typeface="+mn-lt"/>
              </a:rPr>
              <a:t>Resident </a:t>
            </a:r>
            <a:r>
              <a:rPr lang="en-US" sz="2000" dirty="0">
                <a:solidFill>
                  <a:srgbClr val="585CDB"/>
                </a:solidFill>
                <a:latin typeface="+mn-lt"/>
              </a:rPr>
              <a:t>participation </a:t>
            </a:r>
            <a:r>
              <a:rPr lang="en-US" sz="2000" dirty="0">
                <a:solidFill>
                  <a:schemeClr val="tx1"/>
                </a:solidFill>
                <a:latin typeface="+mn-lt"/>
              </a:rPr>
              <a:t>on hospital </a:t>
            </a:r>
            <a:r>
              <a:rPr lang="en-US" sz="2000" dirty="0" smtClean="0">
                <a:solidFill>
                  <a:schemeClr val="tx1"/>
                </a:solidFill>
                <a:latin typeface="+mn-lt"/>
              </a:rPr>
              <a:t>committees encourages </a:t>
            </a:r>
            <a:r>
              <a:rPr lang="en-US" sz="2000" dirty="0">
                <a:solidFill>
                  <a:schemeClr val="tx1"/>
                </a:solidFill>
                <a:latin typeface="+mn-lt"/>
              </a:rPr>
              <a:t>leadership, inter-professional practice, and involvement at an institutional level. </a:t>
            </a:r>
            <a:endParaRPr lang="en-US" sz="2000" dirty="0" smtClean="0">
              <a:solidFill>
                <a:schemeClr val="tx1"/>
              </a:solidFill>
              <a:latin typeface="+mn-lt"/>
            </a:endParaRPr>
          </a:p>
          <a:p>
            <a:pPr marL="285750" indent="-285750">
              <a:buFont typeface="Arial" panose="020B0604020202020204" pitchFamily="34" charset="0"/>
              <a:buChar char="•"/>
            </a:pPr>
            <a:r>
              <a:rPr lang="en-US" sz="2000" dirty="0" smtClean="0">
                <a:solidFill>
                  <a:srgbClr val="585CDB"/>
                </a:solidFill>
                <a:latin typeface="+mn-lt"/>
              </a:rPr>
              <a:t>Confusion</a:t>
            </a:r>
            <a:r>
              <a:rPr lang="en-US" sz="2000" dirty="0" smtClean="0">
                <a:latin typeface="+mn-lt"/>
              </a:rPr>
              <a:t> </a:t>
            </a:r>
            <a:r>
              <a:rPr lang="en-US" sz="2000" dirty="0">
                <a:solidFill>
                  <a:schemeClr val="tx1"/>
                </a:solidFill>
                <a:latin typeface="+mn-lt"/>
              </a:rPr>
              <a:t>regarding the roles and responsibilities of residents on hospital committees can lead to dissatisfaction and resistance to participation. </a:t>
            </a:r>
            <a:endParaRPr lang="en-US" sz="2000" dirty="0" smtClean="0">
              <a:solidFill>
                <a:schemeClr val="tx1"/>
              </a:solidFill>
              <a:latin typeface="+mn-lt"/>
            </a:endParaRPr>
          </a:p>
          <a:p>
            <a:pPr marL="285750" indent="-285750">
              <a:buFont typeface="Arial" panose="020B0604020202020204" pitchFamily="34" charset="0"/>
              <a:buChar char="•"/>
            </a:pPr>
            <a:r>
              <a:rPr lang="en-US" sz="2000" dirty="0" smtClean="0">
                <a:solidFill>
                  <a:schemeClr val="tx1"/>
                </a:solidFill>
                <a:latin typeface="+mn-lt"/>
              </a:rPr>
              <a:t>Our </a:t>
            </a:r>
            <a:r>
              <a:rPr lang="en-US" sz="2000" dirty="0">
                <a:solidFill>
                  <a:schemeClr val="tx1"/>
                </a:solidFill>
                <a:latin typeface="+mn-lt"/>
              </a:rPr>
              <a:t>study </a:t>
            </a:r>
            <a:r>
              <a:rPr lang="en-US" sz="2000" dirty="0" smtClean="0">
                <a:solidFill>
                  <a:schemeClr val="tx1"/>
                </a:solidFill>
                <a:latin typeface="+mn-lt"/>
              </a:rPr>
              <a:t>examines </a:t>
            </a:r>
            <a:r>
              <a:rPr lang="en-US" sz="2000" dirty="0">
                <a:solidFill>
                  <a:srgbClr val="585CDB"/>
                </a:solidFill>
                <a:latin typeface="+mn-lt"/>
              </a:rPr>
              <a:t>overall resident attitudes </a:t>
            </a:r>
            <a:r>
              <a:rPr lang="en-US" sz="2000" dirty="0">
                <a:solidFill>
                  <a:schemeClr val="tx1"/>
                </a:solidFill>
                <a:latin typeface="+mn-lt"/>
              </a:rPr>
              <a:t>regarding participation on hospital </a:t>
            </a:r>
            <a:r>
              <a:rPr lang="en-US" sz="2000" dirty="0" smtClean="0">
                <a:solidFill>
                  <a:schemeClr val="tx1"/>
                </a:solidFill>
                <a:latin typeface="+mn-lt"/>
              </a:rPr>
              <a:t>committees and how their perception may change over the course of residency.</a:t>
            </a:r>
            <a:endParaRPr lang="en-US" sz="2000" dirty="0">
              <a:solidFill>
                <a:schemeClr val="tx1"/>
              </a:solidFill>
              <a:latin typeface="+mn-lt"/>
            </a:endParaRPr>
          </a:p>
          <a:p>
            <a:endParaRPr lang="en-US" dirty="0"/>
          </a:p>
        </p:txBody>
      </p:sp>
      <p:sp>
        <p:nvSpPr>
          <p:cNvPr id="299" name="Text Placeholder 298"/>
          <p:cNvSpPr>
            <a:spLocks noGrp="1"/>
          </p:cNvSpPr>
          <p:nvPr>
            <p:ph type="body" sz="quarter" idx="11"/>
          </p:nvPr>
        </p:nvSpPr>
        <p:spPr>
          <a:xfrm>
            <a:off x="1017793" y="2675282"/>
            <a:ext cx="6280547" cy="536406"/>
          </a:xfrm>
        </p:spPr>
        <p:txBody>
          <a:bodyPr/>
          <a:lstStyle/>
          <a:p>
            <a:r>
              <a:rPr lang="en-US" sz="2800" dirty="0" smtClean="0">
                <a:solidFill>
                  <a:srgbClr val="0B409C"/>
                </a:solidFill>
              </a:rPr>
              <a:t>INTRODUCTION</a:t>
            </a:r>
            <a:endParaRPr lang="en-US" sz="2800" dirty="0">
              <a:solidFill>
                <a:srgbClr val="0B409C"/>
              </a:solidFill>
            </a:endParaRPr>
          </a:p>
        </p:txBody>
      </p:sp>
      <p:sp>
        <p:nvSpPr>
          <p:cNvPr id="302" name="Text Placeholder 301"/>
          <p:cNvSpPr>
            <a:spLocks noGrp="1"/>
          </p:cNvSpPr>
          <p:nvPr>
            <p:ph type="body" sz="quarter" idx="19"/>
          </p:nvPr>
        </p:nvSpPr>
        <p:spPr>
          <a:xfrm>
            <a:off x="626589" y="8297395"/>
            <a:ext cx="7062955" cy="5742218"/>
          </a:xfrm>
        </p:spPr>
        <p:txBody>
          <a:bodyPr/>
          <a:lstStyle/>
          <a:p>
            <a:pPr marL="285750" indent="-285750">
              <a:buFont typeface="Arial" panose="020B0604020202020204" pitchFamily="34" charset="0"/>
              <a:buChar char="•"/>
            </a:pPr>
            <a:r>
              <a:rPr lang="en-US" sz="2000" dirty="0">
                <a:solidFill>
                  <a:srgbClr val="585CDB"/>
                </a:solidFill>
                <a:latin typeface="+mn-lt"/>
              </a:rPr>
              <a:t>Leadership, advocacy, </a:t>
            </a:r>
            <a:r>
              <a:rPr lang="en-US" sz="2000" dirty="0">
                <a:solidFill>
                  <a:schemeClr val="tx1"/>
                </a:solidFill>
                <a:latin typeface="+mn-lt"/>
              </a:rPr>
              <a:t>and </a:t>
            </a:r>
            <a:r>
              <a:rPr lang="en-US" sz="2000" dirty="0">
                <a:solidFill>
                  <a:srgbClr val="585CDB"/>
                </a:solidFill>
                <a:latin typeface="+mn-lt"/>
              </a:rPr>
              <a:t>service </a:t>
            </a:r>
            <a:r>
              <a:rPr lang="en-US" sz="2000" dirty="0">
                <a:solidFill>
                  <a:schemeClr val="tx1"/>
                </a:solidFill>
                <a:latin typeface="+mn-lt"/>
              </a:rPr>
              <a:t>to the profession are crucial skills and behaviors that family medicine educators strive to cultivate in their residents.  </a:t>
            </a:r>
            <a:endParaRPr lang="en-US" sz="2000" dirty="0" smtClean="0">
              <a:solidFill>
                <a:schemeClr val="tx1"/>
              </a:solidFill>
              <a:latin typeface="+mn-lt"/>
            </a:endParaRPr>
          </a:p>
          <a:p>
            <a:pPr marL="285750" indent="-285750">
              <a:buFont typeface="Arial" panose="020B0604020202020204" pitchFamily="34" charset="0"/>
              <a:buChar char="•"/>
            </a:pPr>
            <a:r>
              <a:rPr lang="en-US" sz="2000" dirty="0" smtClean="0">
                <a:solidFill>
                  <a:schemeClr val="tx1"/>
                </a:solidFill>
                <a:latin typeface="+mn-lt"/>
              </a:rPr>
              <a:t>As educators, we need to </a:t>
            </a:r>
            <a:r>
              <a:rPr lang="en-US" sz="2000" dirty="0" smtClean="0">
                <a:solidFill>
                  <a:srgbClr val="585CDB"/>
                </a:solidFill>
                <a:latin typeface="+mn-lt"/>
              </a:rPr>
              <a:t>value the involvement </a:t>
            </a:r>
            <a:r>
              <a:rPr lang="en-US" sz="2000" dirty="0" smtClean="0">
                <a:solidFill>
                  <a:schemeClr val="tx1"/>
                </a:solidFill>
                <a:latin typeface="+mn-lt"/>
              </a:rPr>
              <a:t>of young physicians in hospital committees and appreciate the </a:t>
            </a:r>
            <a:r>
              <a:rPr lang="en-US" sz="2000" dirty="0" smtClean="0">
                <a:solidFill>
                  <a:srgbClr val="585CDB"/>
                </a:solidFill>
                <a:latin typeface="+mn-lt"/>
              </a:rPr>
              <a:t>perceptions of learners </a:t>
            </a:r>
            <a:r>
              <a:rPr lang="en-US" sz="2000" dirty="0" smtClean="0">
                <a:solidFill>
                  <a:schemeClr val="tx1"/>
                </a:solidFill>
                <a:latin typeface="+mn-lt"/>
              </a:rPr>
              <a:t>regarding these activities. </a:t>
            </a:r>
          </a:p>
          <a:p>
            <a:pPr marL="285750" indent="-285750">
              <a:buFont typeface="Arial" panose="020B0604020202020204" pitchFamily="34" charset="0"/>
              <a:buChar char="•"/>
            </a:pPr>
            <a:r>
              <a:rPr lang="en-US" sz="2000" dirty="0" smtClean="0">
                <a:solidFill>
                  <a:schemeClr val="tx1"/>
                </a:solidFill>
                <a:latin typeface="+mn-lt"/>
              </a:rPr>
              <a:t>If </a:t>
            </a:r>
            <a:r>
              <a:rPr lang="en-US" sz="2000" dirty="0">
                <a:solidFill>
                  <a:schemeClr val="tx1"/>
                </a:solidFill>
                <a:latin typeface="+mn-lt"/>
              </a:rPr>
              <a:t>we understand the perceptions of </a:t>
            </a:r>
            <a:r>
              <a:rPr lang="en-US" sz="2000" dirty="0" smtClean="0">
                <a:solidFill>
                  <a:schemeClr val="tx1"/>
                </a:solidFill>
                <a:latin typeface="+mn-lt"/>
              </a:rPr>
              <a:t>residents, </a:t>
            </a:r>
            <a:r>
              <a:rPr lang="en-US" sz="2000" dirty="0">
                <a:solidFill>
                  <a:schemeClr val="tx1"/>
                </a:solidFill>
                <a:latin typeface="+mn-lt"/>
              </a:rPr>
              <a:t>then we can </a:t>
            </a:r>
            <a:r>
              <a:rPr lang="en-US" sz="2000" dirty="0" smtClean="0">
                <a:solidFill>
                  <a:srgbClr val="585CDB"/>
                </a:solidFill>
                <a:latin typeface="+mn-lt"/>
              </a:rPr>
              <a:t>adapt </a:t>
            </a:r>
            <a:r>
              <a:rPr lang="en-US" sz="2000" dirty="0" smtClean="0">
                <a:solidFill>
                  <a:schemeClr val="tx1"/>
                </a:solidFill>
                <a:latin typeface="+mn-lt"/>
              </a:rPr>
              <a:t>our curricula to </a:t>
            </a:r>
            <a:r>
              <a:rPr lang="en-US" sz="2000" dirty="0" smtClean="0">
                <a:solidFill>
                  <a:srgbClr val="585CDB"/>
                </a:solidFill>
                <a:latin typeface="+mn-lt"/>
              </a:rPr>
              <a:t>mitigate negative perceptions</a:t>
            </a:r>
            <a:r>
              <a:rPr lang="en-US" sz="2000" dirty="0">
                <a:solidFill>
                  <a:srgbClr val="585CDB"/>
                </a:solidFill>
                <a:latin typeface="+mn-lt"/>
              </a:rPr>
              <a:t>.</a:t>
            </a:r>
            <a:endParaRPr lang="en-US" sz="2000" dirty="0" smtClean="0">
              <a:solidFill>
                <a:schemeClr val="tx1"/>
              </a:solidFill>
              <a:latin typeface="+mn-lt"/>
            </a:endParaRPr>
          </a:p>
          <a:p>
            <a:pPr marL="285750" indent="-285750">
              <a:buFont typeface="Arial" panose="020B0604020202020204" pitchFamily="34" charset="0"/>
              <a:buChar char="•"/>
            </a:pPr>
            <a:r>
              <a:rPr lang="en-US" sz="2000" dirty="0" smtClean="0">
                <a:solidFill>
                  <a:schemeClr val="tx1"/>
                </a:solidFill>
                <a:latin typeface="+mn-lt"/>
              </a:rPr>
              <a:t>Without</a:t>
            </a:r>
            <a:r>
              <a:rPr lang="en-US" sz="2000" dirty="0" smtClean="0">
                <a:latin typeface="+mn-lt"/>
              </a:rPr>
              <a:t> </a:t>
            </a:r>
            <a:r>
              <a:rPr lang="en-US" sz="2000" dirty="0">
                <a:solidFill>
                  <a:srgbClr val="585CDB"/>
                </a:solidFill>
                <a:latin typeface="+mn-lt"/>
              </a:rPr>
              <a:t>evaluating </a:t>
            </a:r>
            <a:r>
              <a:rPr lang="en-US" sz="2000" dirty="0" smtClean="0">
                <a:solidFill>
                  <a:srgbClr val="585CDB"/>
                </a:solidFill>
                <a:latin typeface="+mn-lt"/>
              </a:rPr>
              <a:t>resident perceptions</a:t>
            </a:r>
            <a:r>
              <a:rPr lang="en-US" sz="2000" dirty="0" smtClean="0">
                <a:solidFill>
                  <a:schemeClr val="tx1"/>
                </a:solidFill>
                <a:latin typeface="+mn-lt"/>
              </a:rPr>
              <a:t>, </a:t>
            </a:r>
            <a:r>
              <a:rPr lang="en-US" sz="2000" dirty="0">
                <a:solidFill>
                  <a:schemeClr val="tx1"/>
                </a:solidFill>
                <a:latin typeface="+mn-lt"/>
              </a:rPr>
              <a:t>a plan of action to foster a culture of engagement in the health system cannot be developed.  </a:t>
            </a:r>
            <a:endParaRPr lang="en-US" sz="2000" dirty="0" smtClean="0">
              <a:solidFill>
                <a:schemeClr val="tx1"/>
              </a:solidFill>
              <a:latin typeface="+mn-lt"/>
            </a:endParaRPr>
          </a:p>
          <a:p>
            <a:pPr marL="285750" indent="-285750">
              <a:buFont typeface="Arial" panose="020B0604020202020204" pitchFamily="34" charset="0"/>
              <a:buChar char="•"/>
            </a:pPr>
            <a:r>
              <a:rPr lang="en-US" sz="2000" dirty="0">
                <a:solidFill>
                  <a:schemeClr val="tx1"/>
                </a:solidFill>
                <a:latin typeface="+mn-lt"/>
              </a:rPr>
              <a:t>We aim to measure </a:t>
            </a:r>
            <a:r>
              <a:rPr lang="en-US" sz="2000" dirty="0">
                <a:solidFill>
                  <a:srgbClr val="585CDB"/>
                </a:solidFill>
                <a:latin typeface="+mn-lt"/>
              </a:rPr>
              <a:t>current resident perceptions </a:t>
            </a:r>
            <a:r>
              <a:rPr lang="en-US" sz="2000" dirty="0">
                <a:solidFill>
                  <a:schemeClr val="tx1"/>
                </a:solidFill>
                <a:latin typeface="+mn-lt"/>
              </a:rPr>
              <a:t>regarding hospital committee service, determine </a:t>
            </a:r>
            <a:r>
              <a:rPr lang="en-US" sz="2000" dirty="0">
                <a:solidFill>
                  <a:srgbClr val="585CDB"/>
                </a:solidFill>
                <a:latin typeface="+mn-lt"/>
              </a:rPr>
              <a:t>levels of resident involvement </a:t>
            </a:r>
            <a:r>
              <a:rPr lang="en-US" sz="2000" dirty="0">
                <a:solidFill>
                  <a:schemeClr val="tx1"/>
                </a:solidFill>
                <a:latin typeface="+mn-lt"/>
              </a:rPr>
              <a:t>in hospital committees and monitor for a shift in perception by the end of residency that may translate into </a:t>
            </a:r>
            <a:r>
              <a:rPr lang="en-US" sz="2000" dirty="0">
                <a:solidFill>
                  <a:srgbClr val="585CDB"/>
                </a:solidFill>
                <a:latin typeface="+mn-lt"/>
              </a:rPr>
              <a:t>continued service to the profession </a:t>
            </a:r>
            <a:r>
              <a:rPr lang="en-US" sz="2000" dirty="0">
                <a:solidFill>
                  <a:schemeClr val="tx1"/>
                </a:solidFill>
                <a:latin typeface="+mn-lt"/>
              </a:rPr>
              <a:t>throughout their career</a:t>
            </a:r>
            <a:r>
              <a:rPr lang="en-US" sz="2000" dirty="0" smtClean="0">
                <a:solidFill>
                  <a:schemeClr val="tx1"/>
                </a:solidFill>
                <a:latin typeface="+mn-lt"/>
              </a:rPr>
              <a:t>.</a:t>
            </a:r>
            <a:endParaRPr lang="en-US" sz="2000" dirty="0">
              <a:solidFill>
                <a:schemeClr val="tx1"/>
              </a:solidFill>
              <a:latin typeface="+mn-lt"/>
            </a:endParaRPr>
          </a:p>
        </p:txBody>
      </p:sp>
      <p:sp>
        <p:nvSpPr>
          <p:cNvPr id="303" name="Text Placeholder 302"/>
          <p:cNvSpPr>
            <a:spLocks noGrp="1"/>
          </p:cNvSpPr>
          <p:nvPr>
            <p:ph type="body" sz="quarter" idx="20"/>
          </p:nvPr>
        </p:nvSpPr>
        <p:spPr>
          <a:xfrm>
            <a:off x="1017297" y="7516853"/>
            <a:ext cx="6281539" cy="536406"/>
          </a:xfrm>
        </p:spPr>
        <p:txBody>
          <a:bodyPr/>
          <a:lstStyle/>
          <a:p>
            <a:r>
              <a:rPr lang="en-US" sz="2800" dirty="0" smtClean="0">
                <a:solidFill>
                  <a:srgbClr val="0B409C"/>
                </a:solidFill>
              </a:rPr>
              <a:t>WHY DOES THIS MATTER?</a:t>
            </a:r>
            <a:endParaRPr lang="en-US" sz="2800" dirty="0">
              <a:solidFill>
                <a:srgbClr val="0B409C"/>
              </a:solidFill>
            </a:endParaRPr>
          </a:p>
        </p:txBody>
      </p:sp>
      <p:sp>
        <p:nvSpPr>
          <p:cNvPr id="304" name="Text Placeholder 303"/>
          <p:cNvSpPr>
            <a:spLocks noGrp="1"/>
          </p:cNvSpPr>
          <p:nvPr>
            <p:ph type="body" sz="quarter" idx="21"/>
          </p:nvPr>
        </p:nvSpPr>
        <p:spPr>
          <a:xfrm>
            <a:off x="8597955" y="3557979"/>
            <a:ext cx="10168750" cy="1790367"/>
          </a:xfrm>
        </p:spPr>
        <p:txBody>
          <a:bodyPr/>
          <a:lstStyle/>
          <a:p>
            <a:pPr algn="ctr"/>
            <a:r>
              <a:rPr lang="en-US" sz="2000" dirty="0">
                <a:solidFill>
                  <a:schemeClr val="tx1"/>
                </a:solidFill>
                <a:latin typeface="+mn-lt"/>
              </a:rPr>
              <a:t>An anonymous survey regarding attitudes towards hospital committee involvement was distributed electronically to residents of 13 family medicine residency programs </a:t>
            </a:r>
            <a:r>
              <a:rPr lang="en-US" sz="2000" dirty="0" smtClean="0">
                <a:solidFill>
                  <a:schemeClr val="tx1"/>
                </a:solidFill>
                <a:latin typeface="+mn-lt"/>
              </a:rPr>
              <a:t>across the US during June-July 2016 and a repeat survey was sent during June-July 2018. </a:t>
            </a:r>
            <a:r>
              <a:rPr lang="en-US" sz="2000" dirty="0">
                <a:solidFill>
                  <a:schemeClr val="tx1"/>
                </a:solidFill>
                <a:latin typeface="+mn-lt"/>
              </a:rPr>
              <a:t>Results were received from 94 </a:t>
            </a:r>
            <a:r>
              <a:rPr lang="en-US" sz="2000" dirty="0" smtClean="0">
                <a:solidFill>
                  <a:schemeClr val="tx1"/>
                </a:solidFill>
                <a:latin typeface="+mn-lt"/>
              </a:rPr>
              <a:t>residents in 2016 and 18 residents in 2018.. </a:t>
            </a:r>
            <a:endParaRPr lang="en-US" sz="2000" dirty="0">
              <a:solidFill>
                <a:schemeClr val="tx1"/>
              </a:solidFill>
              <a:latin typeface="+mn-lt"/>
            </a:endParaRPr>
          </a:p>
          <a:p>
            <a:endParaRPr lang="en-US" sz="1600" dirty="0"/>
          </a:p>
        </p:txBody>
      </p:sp>
      <p:sp>
        <p:nvSpPr>
          <p:cNvPr id="305" name="Text Placeholder 304"/>
          <p:cNvSpPr>
            <a:spLocks noGrp="1"/>
          </p:cNvSpPr>
          <p:nvPr>
            <p:ph type="body" sz="quarter" idx="22"/>
          </p:nvPr>
        </p:nvSpPr>
        <p:spPr>
          <a:xfrm>
            <a:off x="8155619" y="2951441"/>
            <a:ext cx="10980370" cy="536406"/>
          </a:xfrm>
        </p:spPr>
        <p:txBody>
          <a:bodyPr/>
          <a:lstStyle/>
          <a:p>
            <a:r>
              <a:rPr lang="en-US" sz="2800" dirty="0" smtClean="0">
                <a:solidFill>
                  <a:srgbClr val="0B409C"/>
                </a:solidFill>
              </a:rPr>
              <a:t>METHODS</a:t>
            </a:r>
            <a:endParaRPr lang="en-US" sz="2800" dirty="0">
              <a:solidFill>
                <a:srgbClr val="0B409C"/>
              </a:solidFill>
            </a:endParaRPr>
          </a:p>
        </p:txBody>
      </p:sp>
      <p:sp>
        <p:nvSpPr>
          <p:cNvPr id="307" name="Text Placeholder 306"/>
          <p:cNvSpPr>
            <a:spLocks noGrp="1"/>
          </p:cNvSpPr>
          <p:nvPr>
            <p:ph type="body" sz="quarter" idx="24"/>
          </p:nvPr>
        </p:nvSpPr>
        <p:spPr>
          <a:xfrm>
            <a:off x="7139173" y="5293986"/>
            <a:ext cx="12950031" cy="536406"/>
          </a:xfrm>
        </p:spPr>
        <p:txBody>
          <a:bodyPr/>
          <a:lstStyle/>
          <a:p>
            <a:r>
              <a:rPr lang="en-US" sz="2800" dirty="0" smtClean="0">
                <a:solidFill>
                  <a:srgbClr val="0B409C"/>
                </a:solidFill>
              </a:rPr>
              <a:t>RESULTS</a:t>
            </a:r>
            <a:endParaRPr lang="en-US" sz="2800" dirty="0">
              <a:solidFill>
                <a:srgbClr val="0B409C"/>
              </a:solidFill>
            </a:endParaRPr>
          </a:p>
        </p:txBody>
      </p:sp>
      <p:sp>
        <p:nvSpPr>
          <p:cNvPr id="308" name="Text Placeholder 307"/>
          <p:cNvSpPr>
            <a:spLocks noGrp="1"/>
          </p:cNvSpPr>
          <p:nvPr>
            <p:ph type="body" sz="quarter" idx="25"/>
          </p:nvPr>
        </p:nvSpPr>
        <p:spPr>
          <a:xfrm>
            <a:off x="20228471" y="2660700"/>
            <a:ext cx="6279386" cy="536406"/>
          </a:xfrm>
        </p:spPr>
        <p:txBody>
          <a:bodyPr/>
          <a:lstStyle/>
          <a:p>
            <a:r>
              <a:rPr lang="en-US" sz="2800" dirty="0" smtClean="0">
                <a:solidFill>
                  <a:srgbClr val="0B409C"/>
                </a:solidFill>
              </a:rPr>
              <a:t>CONCLUSION</a:t>
            </a:r>
            <a:endParaRPr lang="en-US" sz="2800" dirty="0">
              <a:solidFill>
                <a:srgbClr val="0B409C"/>
              </a:solidFill>
            </a:endParaRPr>
          </a:p>
        </p:txBody>
      </p:sp>
      <p:sp>
        <p:nvSpPr>
          <p:cNvPr id="309" name="Text Placeholder 308"/>
          <p:cNvSpPr>
            <a:spLocks noGrp="1"/>
          </p:cNvSpPr>
          <p:nvPr>
            <p:ph type="body" sz="quarter" idx="26"/>
          </p:nvPr>
        </p:nvSpPr>
        <p:spPr>
          <a:xfrm>
            <a:off x="19759270" y="3173862"/>
            <a:ext cx="7217788" cy="6567059"/>
          </a:xfrm>
        </p:spPr>
        <p:txBody>
          <a:bodyPr/>
          <a:lstStyle/>
          <a:p>
            <a:pPr marL="285750" indent="-285750">
              <a:buFont typeface="Arial" panose="020B0604020202020204" pitchFamily="34" charset="0"/>
              <a:buChar char="•"/>
            </a:pPr>
            <a:r>
              <a:rPr lang="en-US" sz="2000" dirty="0" smtClean="0">
                <a:solidFill>
                  <a:schemeClr val="tx1"/>
                </a:solidFill>
                <a:latin typeface="+mn-lt"/>
              </a:rPr>
              <a:t>Residents </a:t>
            </a:r>
            <a:r>
              <a:rPr lang="en-US" sz="2000" dirty="0">
                <a:solidFill>
                  <a:schemeClr val="tx1"/>
                </a:solidFill>
                <a:latin typeface="+mn-lt"/>
              </a:rPr>
              <a:t>report that hospital committee service by physicians is important.</a:t>
            </a:r>
          </a:p>
          <a:p>
            <a:pPr marL="285750" indent="-285750">
              <a:buFont typeface="Arial" panose="020B0604020202020204" pitchFamily="34" charset="0"/>
              <a:buChar char="•"/>
            </a:pPr>
            <a:r>
              <a:rPr lang="en-US" sz="2000" dirty="0" smtClean="0">
                <a:solidFill>
                  <a:schemeClr val="tx1"/>
                </a:solidFill>
                <a:latin typeface="+mn-lt"/>
              </a:rPr>
              <a:t>About </a:t>
            </a:r>
            <a:r>
              <a:rPr lang="en-US" sz="2000" dirty="0">
                <a:solidFill>
                  <a:schemeClr val="tx1"/>
                </a:solidFill>
                <a:latin typeface="+mn-lt"/>
              </a:rPr>
              <a:t>half of residents do not think it would be a valuable use of time during residency.</a:t>
            </a:r>
          </a:p>
          <a:p>
            <a:pPr marL="285750" indent="-285750">
              <a:buFont typeface="Arial" panose="020B0604020202020204" pitchFamily="34" charset="0"/>
              <a:buChar char="•"/>
            </a:pPr>
            <a:r>
              <a:rPr lang="en-US" sz="2000" dirty="0" smtClean="0">
                <a:solidFill>
                  <a:schemeClr val="tx1"/>
                </a:solidFill>
                <a:latin typeface="+mn-lt"/>
              </a:rPr>
              <a:t>It </a:t>
            </a:r>
            <a:r>
              <a:rPr lang="en-US" sz="2000" dirty="0">
                <a:solidFill>
                  <a:schemeClr val="tx1"/>
                </a:solidFill>
                <a:latin typeface="+mn-lt"/>
              </a:rPr>
              <a:t>appears that most resident participation in hospital committees is to meet </a:t>
            </a:r>
            <a:r>
              <a:rPr lang="en-US" sz="2000" dirty="0" smtClean="0">
                <a:solidFill>
                  <a:schemeClr val="tx1"/>
                </a:solidFill>
                <a:latin typeface="+mn-lt"/>
              </a:rPr>
              <a:t>mandatory education </a:t>
            </a:r>
            <a:r>
              <a:rPr lang="en-US" sz="2000" dirty="0">
                <a:solidFill>
                  <a:schemeClr val="tx1"/>
                </a:solidFill>
                <a:latin typeface="+mn-lt"/>
              </a:rPr>
              <a:t>requirements.</a:t>
            </a:r>
          </a:p>
          <a:p>
            <a:pPr marL="285750" indent="-285750">
              <a:buFont typeface="Arial" panose="020B0604020202020204" pitchFamily="34" charset="0"/>
              <a:buChar char="•"/>
            </a:pPr>
            <a:r>
              <a:rPr lang="en-US" sz="2000" dirty="0" smtClean="0">
                <a:solidFill>
                  <a:schemeClr val="tx1"/>
                </a:solidFill>
                <a:latin typeface="+mn-lt"/>
              </a:rPr>
              <a:t>Family </a:t>
            </a:r>
            <a:r>
              <a:rPr lang="en-US" sz="2000" dirty="0">
                <a:solidFill>
                  <a:schemeClr val="tx1"/>
                </a:solidFill>
                <a:latin typeface="+mn-lt"/>
              </a:rPr>
              <a:t>Medicine residency training programs may help to </a:t>
            </a:r>
            <a:r>
              <a:rPr lang="en-US" sz="2000" dirty="0">
                <a:solidFill>
                  <a:srgbClr val="585CDB"/>
                </a:solidFill>
                <a:latin typeface="+mn-lt"/>
              </a:rPr>
              <a:t>improve resident perception </a:t>
            </a:r>
            <a:r>
              <a:rPr lang="en-US" sz="2000" dirty="0">
                <a:solidFill>
                  <a:schemeClr val="tx1"/>
                </a:solidFill>
                <a:latin typeface="+mn-lt"/>
              </a:rPr>
              <a:t>of committee service through:</a:t>
            </a:r>
          </a:p>
          <a:p>
            <a:pPr marL="1134793" lvl="1" indent="-285750">
              <a:buFont typeface="Arial" panose="020B0604020202020204" pitchFamily="34" charset="0"/>
              <a:buChar char="•"/>
            </a:pPr>
            <a:r>
              <a:rPr lang="en-US" sz="2000" dirty="0" smtClean="0">
                <a:solidFill>
                  <a:schemeClr val="tx1"/>
                </a:solidFill>
                <a:latin typeface="+mn-lt"/>
              </a:rPr>
              <a:t>Allowing </a:t>
            </a:r>
            <a:r>
              <a:rPr lang="en-US" sz="2000" dirty="0">
                <a:solidFill>
                  <a:schemeClr val="tx1"/>
                </a:solidFill>
                <a:latin typeface="+mn-lt"/>
              </a:rPr>
              <a:t>residents to </a:t>
            </a:r>
            <a:r>
              <a:rPr lang="en-US" sz="2000" dirty="0">
                <a:solidFill>
                  <a:srgbClr val="585CDB"/>
                </a:solidFill>
                <a:latin typeface="+mn-lt"/>
              </a:rPr>
              <a:t>choose committees of interest</a:t>
            </a:r>
          </a:p>
          <a:p>
            <a:pPr marL="1134793" lvl="1" indent="-285750">
              <a:buFont typeface="Arial" panose="020B0604020202020204" pitchFamily="34" charset="0"/>
              <a:buChar char="•"/>
            </a:pPr>
            <a:r>
              <a:rPr lang="en-US" sz="2000" dirty="0" smtClean="0">
                <a:solidFill>
                  <a:schemeClr val="tx1"/>
                </a:solidFill>
                <a:latin typeface="+mn-lt"/>
              </a:rPr>
              <a:t>Giving </a:t>
            </a:r>
            <a:r>
              <a:rPr lang="en-US" sz="2000" dirty="0">
                <a:solidFill>
                  <a:schemeClr val="tx1"/>
                </a:solidFill>
                <a:latin typeface="+mn-lt"/>
              </a:rPr>
              <a:t>residents a </a:t>
            </a:r>
            <a:r>
              <a:rPr lang="en-US" sz="2000" dirty="0">
                <a:solidFill>
                  <a:srgbClr val="585CDB"/>
                </a:solidFill>
                <a:latin typeface="+mn-lt"/>
              </a:rPr>
              <a:t>voice/vote</a:t>
            </a:r>
            <a:r>
              <a:rPr lang="en-US" sz="2000" dirty="0">
                <a:solidFill>
                  <a:schemeClr val="tx1"/>
                </a:solidFill>
                <a:latin typeface="+mn-lt"/>
              </a:rPr>
              <a:t> on the committee</a:t>
            </a:r>
          </a:p>
          <a:p>
            <a:pPr marL="1134793" lvl="1" indent="-285750">
              <a:buFont typeface="Arial" panose="020B0604020202020204" pitchFamily="34" charset="0"/>
              <a:buChar char="•"/>
            </a:pPr>
            <a:r>
              <a:rPr lang="en-US" sz="2000" dirty="0" smtClean="0">
                <a:solidFill>
                  <a:schemeClr val="tx1"/>
                </a:solidFill>
                <a:latin typeface="+mn-lt"/>
              </a:rPr>
              <a:t>Small </a:t>
            </a:r>
            <a:r>
              <a:rPr lang="en-US" sz="2000" dirty="0">
                <a:solidFill>
                  <a:schemeClr val="tx1"/>
                </a:solidFill>
                <a:latin typeface="+mn-lt"/>
              </a:rPr>
              <a:t>group </a:t>
            </a:r>
            <a:r>
              <a:rPr lang="en-US" sz="2000" dirty="0">
                <a:solidFill>
                  <a:srgbClr val="585CDB"/>
                </a:solidFill>
                <a:latin typeface="+mn-lt"/>
              </a:rPr>
              <a:t>discussions </a:t>
            </a:r>
            <a:r>
              <a:rPr lang="en-US" sz="2000" dirty="0">
                <a:solidFill>
                  <a:schemeClr val="tx1"/>
                </a:solidFill>
                <a:latin typeface="+mn-lt"/>
              </a:rPr>
              <a:t>regarding what it means to practice a profession</a:t>
            </a:r>
          </a:p>
          <a:p>
            <a:pPr marL="1134793" lvl="1" indent="-285750">
              <a:buFont typeface="Arial" panose="020B0604020202020204" pitchFamily="34" charset="0"/>
              <a:buChar char="•"/>
            </a:pPr>
            <a:r>
              <a:rPr lang="en-US" sz="2000" dirty="0" smtClean="0">
                <a:solidFill>
                  <a:schemeClr val="tx1"/>
                </a:solidFill>
                <a:latin typeface="+mn-lt"/>
              </a:rPr>
              <a:t>Forums </a:t>
            </a:r>
            <a:r>
              <a:rPr lang="en-US" sz="2000" dirty="0">
                <a:solidFill>
                  <a:schemeClr val="tx1"/>
                </a:solidFill>
                <a:latin typeface="+mn-lt"/>
              </a:rPr>
              <a:t>to discuss the connection between hospital committees</a:t>
            </a:r>
            <a:r>
              <a:rPr lang="en-US" sz="2000" dirty="0">
                <a:solidFill>
                  <a:srgbClr val="585CDB"/>
                </a:solidFill>
                <a:latin typeface="+mn-lt"/>
              </a:rPr>
              <a:t>, patient outcomes</a:t>
            </a:r>
            <a:r>
              <a:rPr lang="en-US" sz="2000" dirty="0">
                <a:solidFill>
                  <a:schemeClr val="tx1"/>
                </a:solidFill>
                <a:latin typeface="+mn-lt"/>
              </a:rPr>
              <a:t>, </a:t>
            </a:r>
            <a:r>
              <a:rPr lang="en-US" sz="2000" dirty="0">
                <a:solidFill>
                  <a:srgbClr val="585CDB"/>
                </a:solidFill>
                <a:latin typeface="+mn-lt"/>
              </a:rPr>
              <a:t>patient safety</a:t>
            </a:r>
            <a:r>
              <a:rPr lang="en-US" sz="2000" dirty="0">
                <a:solidFill>
                  <a:schemeClr val="tx1"/>
                </a:solidFill>
                <a:latin typeface="+mn-lt"/>
              </a:rPr>
              <a:t>, </a:t>
            </a:r>
            <a:r>
              <a:rPr lang="en-US" sz="2000" dirty="0">
                <a:solidFill>
                  <a:srgbClr val="585CDB"/>
                </a:solidFill>
                <a:latin typeface="+mn-lt"/>
              </a:rPr>
              <a:t>standards of care </a:t>
            </a:r>
            <a:endParaRPr lang="en-US" sz="2000" dirty="0" smtClean="0">
              <a:solidFill>
                <a:srgbClr val="585CDB"/>
              </a:solidFill>
              <a:latin typeface="+mn-lt"/>
            </a:endParaRPr>
          </a:p>
          <a:p>
            <a:pPr marL="1134793" lvl="1" indent="-285750">
              <a:buFont typeface="Arial" panose="020B0604020202020204" pitchFamily="34" charset="0"/>
              <a:buChar char="•"/>
            </a:pPr>
            <a:r>
              <a:rPr lang="en-US" sz="2000" dirty="0" smtClean="0">
                <a:latin typeface="+mn-lt"/>
              </a:rPr>
              <a:t>Allowing </a:t>
            </a:r>
            <a:r>
              <a:rPr lang="en-US" sz="2000" dirty="0" smtClean="0">
                <a:solidFill>
                  <a:schemeClr val="accent5">
                    <a:lumMod val="75000"/>
                  </a:schemeClr>
                </a:solidFill>
                <a:latin typeface="+mn-lt"/>
              </a:rPr>
              <a:t>protected</a:t>
            </a:r>
            <a:r>
              <a:rPr lang="en-US" sz="2000" dirty="0" smtClean="0">
                <a:latin typeface="+mn-lt"/>
              </a:rPr>
              <a:t> </a:t>
            </a:r>
            <a:r>
              <a:rPr lang="en-US" sz="2000" dirty="0" smtClean="0">
                <a:solidFill>
                  <a:schemeClr val="accent5">
                    <a:lumMod val="75000"/>
                  </a:schemeClr>
                </a:solidFill>
                <a:latin typeface="+mn-lt"/>
              </a:rPr>
              <a:t>time</a:t>
            </a:r>
            <a:r>
              <a:rPr lang="en-US" sz="2000" dirty="0" smtClean="0">
                <a:latin typeface="+mn-lt"/>
              </a:rPr>
              <a:t> for committee involvement </a:t>
            </a:r>
            <a:endParaRPr lang="en-US" sz="2000" dirty="0" smtClean="0">
              <a:latin typeface="+mn-lt"/>
            </a:endParaRPr>
          </a:p>
          <a:p>
            <a:pPr marL="285750" indent="-285750">
              <a:buFont typeface="Arial" panose="020B0604020202020204" pitchFamily="34" charset="0"/>
              <a:buChar char="•"/>
            </a:pPr>
            <a:r>
              <a:rPr lang="en-US" sz="1800" dirty="0" smtClean="0">
                <a:solidFill>
                  <a:schemeClr val="tx1"/>
                </a:solidFill>
                <a:latin typeface="+mn-lt"/>
              </a:rPr>
              <a:t>The response rate for the 2018 follow-up survey was significantly lower than 2016, therefore it is difficult to ascertain any comparable differences.</a:t>
            </a:r>
            <a:endParaRPr lang="en-US" sz="1800" dirty="0">
              <a:solidFill>
                <a:schemeClr val="tx1"/>
              </a:solidFill>
              <a:latin typeface="+mn-lt"/>
            </a:endParaRPr>
          </a:p>
        </p:txBody>
      </p:sp>
      <p:sp>
        <p:nvSpPr>
          <p:cNvPr id="310" name="Text Placeholder 309"/>
          <p:cNvSpPr>
            <a:spLocks noGrp="1"/>
          </p:cNvSpPr>
          <p:nvPr>
            <p:ph type="body" sz="quarter" idx="27"/>
          </p:nvPr>
        </p:nvSpPr>
        <p:spPr>
          <a:xfrm>
            <a:off x="20228471" y="9666458"/>
            <a:ext cx="6279386" cy="536406"/>
          </a:xfrm>
        </p:spPr>
        <p:txBody>
          <a:bodyPr/>
          <a:lstStyle/>
          <a:p>
            <a:r>
              <a:rPr lang="en-US" sz="2800" dirty="0" smtClean="0">
                <a:solidFill>
                  <a:srgbClr val="0B409C"/>
                </a:solidFill>
              </a:rPr>
              <a:t>REFERENCES</a:t>
            </a:r>
            <a:endParaRPr lang="en-US" sz="2800" dirty="0">
              <a:solidFill>
                <a:srgbClr val="0B409C"/>
              </a:solidFill>
            </a:endParaRPr>
          </a:p>
        </p:txBody>
      </p:sp>
      <p:sp>
        <p:nvSpPr>
          <p:cNvPr id="311" name="Text Placeholder 310"/>
          <p:cNvSpPr>
            <a:spLocks noGrp="1"/>
          </p:cNvSpPr>
          <p:nvPr>
            <p:ph type="body" sz="quarter" idx="28"/>
          </p:nvPr>
        </p:nvSpPr>
        <p:spPr>
          <a:xfrm>
            <a:off x="19828010" y="10079337"/>
            <a:ext cx="7080309" cy="2313661"/>
          </a:xfrm>
        </p:spPr>
        <p:txBody>
          <a:bodyPr/>
          <a:lstStyle/>
          <a:p>
            <a:pPr>
              <a:lnSpc>
                <a:spcPct val="115000"/>
              </a:lnSpc>
              <a:spcBef>
                <a:spcPts val="0"/>
              </a:spcBef>
              <a:spcAft>
                <a:spcPts val="1000"/>
              </a:spcAft>
            </a:pPr>
            <a:r>
              <a:rPr lang="en-US" sz="1100" dirty="0">
                <a:solidFill>
                  <a:schemeClr val="tx1"/>
                </a:solidFill>
                <a:latin typeface="+mn-lt"/>
                <a:ea typeface="Calibri" panose="020F0502020204030204" pitchFamily="34" charset="0"/>
              </a:rPr>
              <a:t>Dyne, P., Strauss, R. &amp; </a:t>
            </a:r>
            <a:r>
              <a:rPr lang="en-US" sz="1100" dirty="0" err="1">
                <a:solidFill>
                  <a:schemeClr val="tx1"/>
                </a:solidFill>
                <a:latin typeface="+mn-lt"/>
                <a:ea typeface="Calibri" panose="020F0502020204030204" pitchFamily="34" charset="0"/>
              </a:rPr>
              <a:t>Rinnery</a:t>
            </a:r>
            <a:r>
              <a:rPr lang="en-US" sz="1100" dirty="0">
                <a:solidFill>
                  <a:schemeClr val="tx1"/>
                </a:solidFill>
                <a:latin typeface="+mn-lt"/>
                <a:ea typeface="Calibri" panose="020F0502020204030204" pitchFamily="34" charset="0"/>
              </a:rPr>
              <a:t>, S., Systems-based Practice:  The Sixth Core Competency. </a:t>
            </a:r>
            <a:r>
              <a:rPr lang="en-US" sz="1100" dirty="0" err="1">
                <a:solidFill>
                  <a:schemeClr val="tx1"/>
                </a:solidFill>
                <a:latin typeface="+mn-lt"/>
                <a:ea typeface="Calibri" panose="020F0502020204030204" pitchFamily="34" charset="0"/>
              </a:rPr>
              <a:t>Acad</a:t>
            </a:r>
            <a:r>
              <a:rPr lang="en-US" sz="1100" dirty="0">
                <a:solidFill>
                  <a:schemeClr val="tx1"/>
                </a:solidFill>
                <a:latin typeface="+mn-lt"/>
                <a:ea typeface="Calibri" panose="020F0502020204030204" pitchFamily="34" charset="0"/>
              </a:rPr>
              <a:t> </a:t>
            </a:r>
            <a:r>
              <a:rPr lang="en-US" sz="1100" dirty="0" err="1">
                <a:solidFill>
                  <a:schemeClr val="tx1"/>
                </a:solidFill>
                <a:latin typeface="+mn-lt"/>
                <a:ea typeface="Calibri" panose="020F0502020204030204" pitchFamily="34" charset="0"/>
              </a:rPr>
              <a:t>Emerg</a:t>
            </a:r>
            <a:r>
              <a:rPr lang="en-US" sz="1100" dirty="0">
                <a:solidFill>
                  <a:schemeClr val="tx1"/>
                </a:solidFill>
                <a:latin typeface="+mn-lt"/>
                <a:ea typeface="Calibri" panose="020F0502020204030204" pitchFamily="34" charset="0"/>
              </a:rPr>
              <a:t> Med. Vol. 9 No. 11, November 2011.</a:t>
            </a:r>
          </a:p>
          <a:p>
            <a:pPr>
              <a:lnSpc>
                <a:spcPct val="115000"/>
              </a:lnSpc>
              <a:spcBef>
                <a:spcPts val="0"/>
              </a:spcBef>
              <a:spcAft>
                <a:spcPts val="1000"/>
              </a:spcAft>
            </a:pPr>
            <a:r>
              <a:rPr lang="en-US" sz="1100" dirty="0" err="1">
                <a:solidFill>
                  <a:schemeClr val="tx1"/>
                </a:solidFill>
                <a:latin typeface="+mn-lt"/>
                <a:ea typeface="Calibri" panose="020F0502020204030204" pitchFamily="34" charset="0"/>
              </a:rPr>
              <a:t>Dunnington</a:t>
            </a:r>
            <a:r>
              <a:rPr lang="en-US" sz="1100" dirty="0">
                <a:solidFill>
                  <a:schemeClr val="tx1"/>
                </a:solidFill>
                <a:latin typeface="+mn-lt"/>
                <a:ea typeface="Calibri" panose="020F0502020204030204" pitchFamily="34" charset="0"/>
              </a:rPr>
              <a:t>, G. &amp; Williams, R. Addressing the New Competencies for Residents’ Surgical Training. Academic Medicine, Vol. 78, No. 1. January 2003.</a:t>
            </a:r>
          </a:p>
          <a:p>
            <a:pPr>
              <a:lnSpc>
                <a:spcPct val="115000"/>
              </a:lnSpc>
              <a:spcBef>
                <a:spcPts val="0"/>
              </a:spcBef>
              <a:spcAft>
                <a:spcPts val="1000"/>
              </a:spcAft>
            </a:pPr>
            <a:r>
              <a:rPr lang="en-US" sz="1100" dirty="0" err="1">
                <a:solidFill>
                  <a:schemeClr val="tx1"/>
                </a:solidFill>
                <a:latin typeface="+mn-lt"/>
                <a:ea typeface="Calibri" panose="020F0502020204030204" pitchFamily="34" charset="0"/>
              </a:rPr>
              <a:t>O’Heron</a:t>
            </a:r>
            <a:r>
              <a:rPr lang="en-US" sz="1100" dirty="0">
                <a:solidFill>
                  <a:schemeClr val="tx1"/>
                </a:solidFill>
                <a:latin typeface="+mn-lt"/>
                <a:ea typeface="Calibri" panose="020F0502020204030204" pitchFamily="34" charset="0"/>
              </a:rPr>
              <a:t>, C., </a:t>
            </a:r>
            <a:r>
              <a:rPr lang="en-US" sz="1100" dirty="0" err="1">
                <a:solidFill>
                  <a:schemeClr val="tx1"/>
                </a:solidFill>
                <a:latin typeface="+mn-lt"/>
                <a:ea typeface="Calibri" panose="020F0502020204030204" pitchFamily="34" charset="0"/>
              </a:rPr>
              <a:t>Jarman</a:t>
            </a:r>
            <a:r>
              <a:rPr lang="en-US" sz="1100" dirty="0">
                <a:solidFill>
                  <a:schemeClr val="tx1"/>
                </a:solidFill>
                <a:latin typeface="+mn-lt"/>
                <a:ea typeface="Calibri" panose="020F0502020204030204" pitchFamily="34" charset="0"/>
              </a:rPr>
              <a:t>, B. A Strategic Approach to Quality Improvement and Patient Safety Education and Resident Integration in a General Surgery Residency. Journal of Surgical Education. Vol 71 (1). Jan/Feb 2014.</a:t>
            </a:r>
          </a:p>
          <a:p>
            <a:pPr>
              <a:lnSpc>
                <a:spcPct val="115000"/>
              </a:lnSpc>
              <a:spcBef>
                <a:spcPts val="0"/>
              </a:spcBef>
              <a:spcAft>
                <a:spcPts val="1000"/>
              </a:spcAft>
            </a:pPr>
            <a:r>
              <a:rPr lang="en-US" sz="1100" dirty="0">
                <a:solidFill>
                  <a:schemeClr val="tx1"/>
                </a:solidFill>
                <a:latin typeface="+mn-lt"/>
                <a:ea typeface="Calibri" panose="020F0502020204030204" pitchFamily="34" charset="0"/>
              </a:rPr>
              <a:t>Dixon, J., </a:t>
            </a:r>
            <a:r>
              <a:rPr lang="en-US" sz="1100" dirty="0" err="1">
                <a:solidFill>
                  <a:schemeClr val="tx1"/>
                </a:solidFill>
                <a:latin typeface="+mn-lt"/>
                <a:ea typeface="Calibri" panose="020F0502020204030204" pitchFamily="34" charset="0"/>
              </a:rPr>
              <a:t>Papaconstantinou</a:t>
            </a:r>
            <a:r>
              <a:rPr lang="en-US" sz="1100" dirty="0">
                <a:solidFill>
                  <a:schemeClr val="tx1"/>
                </a:solidFill>
                <a:latin typeface="+mn-lt"/>
                <a:ea typeface="Calibri" panose="020F0502020204030204" pitchFamily="34" charset="0"/>
              </a:rPr>
              <a:t>, H., Erwin, J., et al. House Staff Quality Council: One Institution’s Experience to Integrate Resident Involvement in Patient Care Improvement Initiatives. The </a:t>
            </a:r>
            <a:r>
              <a:rPr lang="en-US" sz="1100" dirty="0" err="1">
                <a:solidFill>
                  <a:schemeClr val="tx1"/>
                </a:solidFill>
                <a:latin typeface="+mn-lt"/>
                <a:ea typeface="Calibri" panose="020F0502020204030204" pitchFamily="34" charset="0"/>
              </a:rPr>
              <a:t>Ochsner</a:t>
            </a:r>
            <a:r>
              <a:rPr lang="en-US" sz="1100" dirty="0">
                <a:solidFill>
                  <a:schemeClr val="tx1"/>
                </a:solidFill>
                <a:latin typeface="+mn-lt"/>
                <a:ea typeface="Calibri" panose="020F0502020204030204" pitchFamily="34" charset="0"/>
              </a:rPr>
              <a:t> Journal 13:394-399, 2013.</a:t>
            </a:r>
          </a:p>
          <a:p>
            <a:endParaRPr lang="en-US" dirty="0"/>
          </a:p>
        </p:txBody>
      </p:sp>
      <p:sp>
        <p:nvSpPr>
          <p:cNvPr id="312" name="Text Placeholder 311"/>
          <p:cNvSpPr>
            <a:spLocks noGrp="1"/>
          </p:cNvSpPr>
          <p:nvPr>
            <p:ph type="body" sz="quarter" idx="29"/>
          </p:nvPr>
        </p:nvSpPr>
        <p:spPr>
          <a:xfrm>
            <a:off x="20228471" y="12494744"/>
            <a:ext cx="6279386" cy="536406"/>
          </a:xfrm>
        </p:spPr>
        <p:txBody>
          <a:bodyPr/>
          <a:lstStyle/>
          <a:p>
            <a:r>
              <a:rPr lang="en-US" sz="2800" dirty="0" smtClean="0">
                <a:solidFill>
                  <a:srgbClr val="0B409C"/>
                </a:solidFill>
              </a:rPr>
              <a:t>ACKNOWLEDGEMENTS</a:t>
            </a:r>
            <a:endParaRPr lang="en-US" sz="2800" dirty="0">
              <a:solidFill>
                <a:srgbClr val="0B409C"/>
              </a:solidFill>
            </a:endParaRPr>
          </a:p>
        </p:txBody>
      </p:sp>
      <p:sp>
        <p:nvSpPr>
          <p:cNvPr id="313" name="Text Placeholder 312"/>
          <p:cNvSpPr>
            <a:spLocks noGrp="1"/>
          </p:cNvSpPr>
          <p:nvPr>
            <p:ph type="body" sz="quarter" idx="30"/>
          </p:nvPr>
        </p:nvSpPr>
        <p:spPr>
          <a:xfrm>
            <a:off x="19660992" y="12956687"/>
            <a:ext cx="7414344" cy="3378494"/>
          </a:xfrm>
        </p:spPr>
        <p:txBody>
          <a:bodyPr/>
          <a:lstStyle/>
          <a:p>
            <a:pPr algn="ctr"/>
            <a:r>
              <a:rPr lang="en-US" dirty="0" smtClean="0">
                <a:solidFill>
                  <a:schemeClr val="tx1"/>
                </a:solidFill>
                <a:latin typeface="+mn-lt"/>
              </a:rPr>
              <a:t>We would like to thank residents from the following programs for participating:</a:t>
            </a:r>
          </a:p>
          <a:p>
            <a:pPr algn="ctr"/>
            <a:r>
              <a:rPr lang="en-US" sz="1100" dirty="0">
                <a:solidFill>
                  <a:schemeClr val="tx1"/>
                </a:solidFill>
                <a:latin typeface="+mn-lt"/>
              </a:rPr>
              <a:t>Community Hospital East Family Medicine Residency</a:t>
            </a:r>
          </a:p>
          <a:p>
            <a:pPr algn="ctr"/>
            <a:r>
              <a:rPr lang="en-US" sz="1100" dirty="0">
                <a:solidFill>
                  <a:schemeClr val="tx1"/>
                </a:solidFill>
                <a:latin typeface="+mn-lt"/>
              </a:rPr>
              <a:t>Cone Health Family Medicine Residency Program</a:t>
            </a:r>
          </a:p>
          <a:p>
            <a:pPr algn="ctr"/>
            <a:r>
              <a:rPr lang="en-US" sz="1100" dirty="0">
                <a:solidFill>
                  <a:schemeClr val="tx1"/>
                </a:solidFill>
                <a:latin typeface="+mn-lt"/>
              </a:rPr>
              <a:t>Houston Family Medicine Residency Program</a:t>
            </a:r>
          </a:p>
          <a:p>
            <a:pPr algn="ctr"/>
            <a:r>
              <a:rPr lang="en-US" sz="1100" dirty="0">
                <a:solidFill>
                  <a:schemeClr val="tx1"/>
                </a:solidFill>
                <a:latin typeface="+mn-lt"/>
              </a:rPr>
              <a:t>Martin Army Community Hospital FMR</a:t>
            </a:r>
          </a:p>
          <a:p>
            <a:pPr algn="ctr"/>
            <a:r>
              <a:rPr lang="en-US" sz="1100" dirty="0">
                <a:solidFill>
                  <a:schemeClr val="tx1"/>
                </a:solidFill>
                <a:latin typeface="+mn-lt"/>
              </a:rPr>
              <a:t>Penn State Health St Joseph's Family Medicine Residency Program</a:t>
            </a:r>
          </a:p>
          <a:p>
            <a:pPr algn="ctr"/>
            <a:r>
              <a:rPr lang="en-US" sz="1100" dirty="0">
                <a:solidFill>
                  <a:schemeClr val="tx1"/>
                </a:solidFill>
                <a:latin typeface="+mn-lt"/>
              </a:rPr>
              <a:t>SLU/Scott AFB FMR</a:t>
            </a:r>
          </a:p>
          <a:p>
            <a:pPr algn="ctr"/>
            <a:r>
              <a:rPr lang="en-US" sz="1100" dirty="0">
                <a:solidFill>
                  <a:schemeClr val="tx1"/>
                </a:solidFill>
                <a:latin typeface="+mn-lt"/>
              </a:rPr>
              <a:t>The Wright Center for GME Family Medicine Residency Program - Lackawanna</a:t>
            </a:r>
          </a:p>
          <a:p>
            <a:pPr algn="ctr"/>
            <a:r>
              <a:rPr lang="en-US" sz="1100" dirty="0">
                <a:solidFill>
                  <a:schemeClr val="tx1"/>
                </a:solidFill>
                <a:latin typeface="+mn-lt"/>
              </a:rPr>
              <a:t>The Wright Center for GME Family Medicine Residency Program - Luzerne</a:t>
            </a:r>
          </a:p>
          <a:p>
            <a:pPr algn="ctr"/>
            <a:r>
              <a:rPr lang="en-US" sz="1100" dirty="0">
                <a:solidFill>
                  <a:schemeClr val="tx1"/>
                </a:solidFill>
                <a:latin typeface="+mn-lt"/>
              </a:rPr>
              <a:t>UNC-Chapel Hill Family Medicine Residency</a:t>
            </a:r>
          </a:p>
          <a:p>
            <a:pPr algn="ctr"/>
            <a:r>
              <a:rPr lang="en-US" sz="1100" dirty="0">
                <a:solidFill>
                  <a:schemeClr val="tx1"/>
                </a:solidFill>
                <a:latin typeface="+mn-lt"/>
              </a:rPr>
              <a:t>Union Hospital Family Medicine Residency</a:t>
            </a:r>
          </a:p>
          <a:p>
            <a:pPr algn="ctr"/>
            <a:r>
              <a:rPr lang="en-US" sz="1100" dirty="0">
                <a:solidFill>
                  <a:schemeClr val="tx1"/>
                </a:solidFill>
                <a:latin typeface="+mn-lt"/>
              </a:rPr>
              <a:t>UNMC/Offutt AFB FMR</a:t>
            </a:r>
          </a:p>
          <a:p>
            <a:pPr algn="ctr"/>
            <a:r>
              <a:rPr lang="en-US" sz="1100" dirty="0">
                <a:solidFill>
                  <a:schemeClr val="tx1"/>
                </a:solidFill>
                <a:latin typeface="+mn-lt"/>
              </a:rPr>
              <a:t>Westview Family Medicine Residency</a:t>
            </a:r>
          </a:p>
          <a:p>
            <a:pPr algn="ctr"/>
            <a:r>
              <a:rPr lang="en-US" sz="1100" dirty="0">
                <a:solidFill>
                  <a:schemeClr val="tx1"/>
                </a:solidFill>
                <a:latin typeface="+mn-lt"/>
              </a:rPr>
              <a:t>Womack Army Medical Center</a:t>
            </a:r>
          </a:p>
          <a:p>
            <a:endParaRPr lang="en-US" dirty="0">
              <a:solidFill>
                <a:schemeClr val="tx1"/>
              </a:solidFill>
              <a:latin typeface="+mn-lt"/>
            </a:endParaRPr>
          </a:p>
        </p:txBody>
      </p:sp>
      <p:sp>
        <p:nvSpPr>
          <p:cNvPr id="351" name="Text Placeholder 350"/>
          <p:cNvSpPr>
            <a:spLocks noGrp="1"/>
          </p:cNvSpPr>
          <p:nvPr>
            <p:ph type="body" sz="quarter" idx="150"/>
          </p:nvPr>
        </p:nvSpPr>
        <p:spPr>
          <a:xfrm>
            <a:off x="6367130" y="948740"/>
            <a:ext cx="14630400" cy="1137888"/>
          </a:xfrm>
        </p:spPr>
        <p:txBody>
          <a:bodyPr>
            <a:normAutofit lnSpcReduction="10000"/>
          </a:bodyPr>
          <a:lstStyle/>
          <a:p>
            <a:r>
              <a:rPr lang="en-US" b="1" dirty="0" smtClean="0">
                <a:solidFill>
                  <a:srgbClr val="0B409C"/>
                </a:solidFill>
              </a:rPr>
              <a:t>Do Resident Perceptions of Active Participation Change over the course of their Residency</a:t>
            </a:r>
            <a:endParaRPr lang="en-US" dirty="0">
              <a:solidFill>
                <a:srgbClr val="0B409C"/>
              </a:solidFill>
            </a:endParaRPr>
          </a:p>
        </p:txBody>
      </p:sp>
      <p:sp>
        <p:nvSpPr>
          <p:cNvPr id="352" name="Text Placeholder 351"/>
          <p:cNvSpPr>
            <a:spLocks noGrp="1"/>
          </p:cNvSpPr>
          <p:nvPr>
            <p:ph type="body" sz="quarter" idx="184"/>
          </p:nvPr>
        </p:nvSpPr>
        <p:spPr>
          <a:xfrm>
            <a:off x="6430221" y="1999314"/>
            <a:ext cx="14630400" cy="634555"/>
          </a:xfrm>
        </p:spPr>
        <p:txBody>
          <a:bodyPr>
            <a:normAutofit fontScale="77500" lnSpcReduction="20000"/>
          </a:bodyPr>
          <a:lstStyle/>
          <a:p>
            <a:r>
              <a:rPr lang="en-US" sz="2400" dirty="0" smtClean="0">
                <a:solidFill>
                  <a:schemeClr val="tx1"/>
                </a:solidFill>
              </a:rPr>
              <a:t>Christina </a:t>
            </a:r>
            <a:r>
              <a:rPr lang="en-US" sz="2400" dirty="0">
                <a:solidFill>
                  <a:schemeClr val="tx1"/>
                </a:solidFill>
              </a:rPr>
              <a:t>Raguckas, DO; </a:t>
            </a:r>
            <a:r>
              <a:rPr lang="en-US" sz="2400" dirty="0" err="1">
                <a:solidFill>
                  <a:schemeClr val="tx1"/>
                </a:solidFill>
              </a:rPr>
              <a:t>Kehinde</a:t>
            </a:r>
            <a:r>
              <a:rPr lang="en-US" sz="2400" dirty="0">
                <a:solidFill>
                  <a:schemeClr val="tx1"/>
                </a:solidFill>
              </a:rPr>
              <a:t> </a:t>
            </a:r>
            <a:r>
              <a:rPr lang="en-US" sz="2400" dirty="0" err="1">
                <a:solidFill>
                  <a:schemeClr val="tx1"/>
                </a:solidFill>
              </a:rPr>
              <a:t>Eniola</a:t>
            </a:r>
            <a:r>
              <a:rPr lang="en-US" sz="2400" dirty="0">
                <a:solidFill>
                  <a:schemeClr val="tx1"/>
                </a:solidFill>
              </a:rPr>
              <a:t>, MD, MPH</a:t>
            </a:r>
            <a:r>
              <a:rPr lang="en-US" sz="2400" dirty="0" smtClean="0">
                <a:solidFill>
                  <a:schemeClr val="tx1"/>
                </a:solidFill>
              </a:rPr>
              <a:t>; Katie </a:t>
            </a:r>
            <a:r>
              <a:rPr lang="en-US" sz="2400" dirty="0" err="1">
                <a:solidFill>
                  <a:schemeClr val="tx1"/>
                </a:solidFill>
              </a:rPr>
              <a:t>Westerfield</a:t>
            </a:r>
            <a:r>
              <a:rPr lang="en-US" sz="2400" dirty="0">
                <a:solidFill>
                  <a:schemeClr val="tx1"/>
                </a:solidFill>
              </a:rPr>
              <a:t>, </a:t>
            </a:r>
            <a:r>
              <a:rPr lang="en-US" sz="2400" dirty="0" smtClean="0">
                <a:solidFill>
                  <a:schemeClr val="tx1"/>
                </a:solidFill>
              </a:rPr>
              <a:t>DO; Jesse </a:t>
            </a:r>
            <a:r>
              <a:rPr lang="en-US" sz="2400" dirty="0">
                <a:solidFill>
                  <a:schemeClr val="tx1"/>
                </a:solidFill>
              </a:rPr>
              <a:t>Clark, DO; Richard Gray, DO</a:t>
            </a:r>
            <a:r>
              <a:rPr lang="en-US" sz="2400" dirty="0" smtClean="0">
                <a:solidFill>
                  <a:schemeClr val="tx1"/>
                </a:solidFill>
              </a:rPr>
              <a:t>; </a:t>
            </a:r>
          </a:p>
          <a:p>
            <a:r>
              <a:rPr lang="en-US" sz="2400" dirty="0" smtClean="0">
                <a:solidFill>
                  <a:schemeClr val="tx1"/>
                </a:solidFill>
              </a:rPr>
              <a:t>La </a:t>
            </a:r>
            <a:r>
              <a:rPr lang="en-US" sz="2400" dirty="0">
                <a:solidFill>
                  <a:schemeClr val="tx1"/>
                </a:solidFill>
              </a:rPr>
              <a:t>Toya Jackson, DO; Lisa Harris, DO; Jasmyne Womack, MPH; Todd </a:t>
            </a:r>
            <a:r>
              <a:rPr lang="en-US" sz="2400" dirty="0" err="1">
                <a:solidFill>
                  <a:schemeClr val="tx1"/>
                </a:solidFill>
              </a:rPr>
              <a:t>Zakrajsek</a:t>
            </a:r>
            <a:r>
              <a:rPr lang="en-US" sz="2400" dirty="0">
                <a:solidFill>
                  <a:schemeClr val="tx1"/>
                </a:solidFill>
              </a:rPr>
              <a:t>, PhD</a:t>
            </a:r>
          </a:p>
          <a:p>
            <a:endParaRPr lang="en-US" dirty="0"/>
          </a:p>
        </p:txBody>
      </p:sp>
      <p:sp>
        <p:nvSpPr>
          <p:cNvPr id="353" name="Text Placeholder 352"/>
          <p:cNvSpPr>
            <a:spLocks noGrp="1"/>
          </p:cNvSpPr>
          <p:nvPr>
            <p:ph type="body" sz="quarter" idx="185"/>
          </p:nvPr>
        </p:nvSpPr>
        <p:spPr>
          <a:xfrm>
            <a:off x="6330604" y="149881"/>
            <a:ext cx="14630400" cy="834414"/>
          </a:xfrm>
        </p:spPr>
        <p:txBody>
          <a:bodyPr/>
          <a:lstStyle/>
          <a:p>
            <a:r>
              <a:rPr lang="en-US" b="1" dirty="0" smtClean="0">
                <a:solidFill>
                  <a:srgbClr val="0B409C"/>
                </a:solidFill>
              </a:rPr>
              <a:t>HOSPITAL COMMITTEES:</a:t>
            </a:r>
            <a:endParaRPr lang="en-US" b="1" dirty="0">
              <a:solidFill>
                <a:srgbClr val="0B409C"/>
              </a:solidFill>
            </a:endParaRPr>
          </a:p>
        </p:txBody>
      </p:sp>
      <p:cxnSp>
        <p:nvCxnSpPr>
          <p:cNvPr id="5" name="Straight Connector 4"/>
          <p:cNvCxnSpPr/>
          <p:nvPr/>
        </p:nvCxnSpPr>
        <p:spPr>
          <a:xfrm>
            <a:off x="8237912" y="3055451"/>
            <a:ext cx="0" cy="12875085"/>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9209969" y="3055451"/>
            <a:ext cx="11728" cy="12870349"/>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505700" y="2928903"/>
            <a:ext cx="12372748" cy="0"/>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472016" y="7165523"/>
            <a:ext cx="5372100" cy="0"/>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0784818" y="9666458"/>
            <a:ext cx="5376672" cy="0"/>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0581873" y="12392999"/>
            <a:ext cx="5376672" cy="0"/>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8555174" y="5135869"/>
            <a:ext cx="10058402" cy="1"/>
          </a:xfrm>
          <a:prstGeom prst="line">
            <a:avLst/>
          </a:prstGeom>
          <a:ln w="25400" cap="flat" cmpd="sng">
            <a:solidFill>
              <a:srgbClr val="FFCE63"/>
            </a:solidFill>
            <a:round/>
            <a:headEnd type="diamond" w="lg" len="med"/>
            <a:tailEnd type="diamond" w="lg" len="med"/>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2129146" y="493457"/>
            <a:ext cx="4057841" cy="1482576"/>
            <a:chOff x="1472172" y="493457"/>
            <a:chExt cx="4057841" cy="1482576"/>
          </a:xfrm>
        </p:grpSpPr>
        <p:sp>
          <p:nvSpPr>
            <p:cNvPr id="37" name="Oval 36"/>
            <p:cNvSpPr>
              <a:spLocks noChangeAspect="1"/>
            </p:cNvSpPr>
            <p:nvPr/>
          </p:nvSpPr>
          <p:spPr>
            <a:xfrm>
              <a:off x="4061177" y="493457"/>
              <a:ext cx="1468836" cy="1417594"/>
            </a:xfrm>
            <a:prstGeom prst="ellipse">
              <a:avLst/>
            </a:prstGeom>
            <a:solidFill>
              <a:srgbClr val="0B40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1472172" y="493457"/>
              <a:ext cx="1468836" cy="1417594"/>
            </a:xfrm>
            <a:prstGeom prst="ellipse">
              <a:avLst/>
            </a:prstGeom>
            <a:solidFill>
              <a:srgbClr val="0B40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9795" y="498555"/>
              <a:ext cx="1371600" cy="1371600"/>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0790" y="604433"/>
              <a:ext cx="1371600" cy="1371600"/>
            </a:xfrm>
            <a:prstGeom prst="rect">
              <a:avLst/>
            </a:prstGeom>
          </p:spPr>
        </p:pic>
      </p:grpSp>
      <p:sp>
        <p:nvSpPr>
          <p:cNvPr id="15" name="Rectangle 14"/>
          <p:cNvSpPr/>
          <p:nvPr/>
        </p:nvSpPr>
        <p:spPr>
          <a:xfrm>
            <a:off x="723900" y="15944850"/>
            <a:ext cx="1552575" cy="514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10513844" y="12731186"/>
            <a:ext cx="6635151" cy="369332"/>
          </a:xfrm>
          <a:prstGeom prst="rect">
            <a:avLst/>
          </a:prstGeom>
          <a:noFill/>
        </p:spPr>
        <p:txBody>
          <a:bodyPr wrap="square" rtlCol="0">
            <a:spAutoFit/>
          </a:bodyPr>
          <a:lstStyle/>
          <a:p>
            <a:pPr algn="ctr"/>
            <a:r>
              <a:rPr lang="en-US" sz="1800" b="1" dirty="0" smtClean="0">
                <a:cs typeface="Times New Roman" panose="02020603050405020304" pitchFamily="18" charset="0"/>
              </a:rPr>
              <a:t>Why or why </a:t>
            </a:r>
            <a:r>
              <a:rPr lang="en-US" sz="1800" b="1" dirty="0" smtClean="0">
                <a:cs typeface="Times New Roman" panose="02020603050405020304" pitchFamily="18" charset="0"/>
              </a:rPr>
              <a:t>not participate?  Shared Themes</a:t>
            </a:r>
            <a:endParaRPr lang="en-US" sz="1800" b="1" dirty="0" smtClean="0">
              <a:cs typeface="Times New Roman" panose="02020603050405020304" pitchFamily="18" charset="0"/>
            </a:endParaRPr>
          </a:p>
        </p:txBody>
      </p:sp>
      <p:sp>
        <p:nvSpPr>
          <p:cNvPr id="29" name="TextBox 28"/>
          <p:cNvSpPr txBox="1"/>
          <p:nvPr/>
        </p:nvSpPr>
        <p:spPr>
          <a:xfrm>
            <a:off x="9913102" y="8943958"/>
            <a:ext cx="7465405" cy="307777"/>
          </a:xfrm>
          <a:prstGeom prst="rect">
            <a:avLst/>
          </a:prstGeom>
          <a:noFill/>
        </p:spPr>
        <p:txBody>
          <a:bodyPr wrap="square" rtlCol="0">
            <a:spAutoFit/>
          </a:bodyPr>
          <a:lstStyle/>
          <a:p>
            <a:endParaRPr lang="en-US" sz="1400" dirty="0">
              <a:latin typeface="Times New Roman" panose="02020603050405020304" pitchFamily="18" charset="0"/>
              <a:cs typeface="Times New Roman" panose="02020603050405020304" pitchFamily="18" charset="0"/>
            </a:endParaRPr>
          </a:p>
        </p:txBody>
      </p:sp>
      <p:grpSp>
        <p:nvGrpSpPr>
          <p:cNvPr id="94" name="Group 93"/>
          <p:cNvGrpSpPr/>
          <p:nvPr/>
        </p:nvGrpSpPr>
        <p:grpSpPr>
          <a:xfrm flipH="1">
            <a:off x="21339244" y="561047"/>
            <a:ext cx="4057841" cy="1482576"/>
            <a:chOff x="1472172" y="493457"/>
            <a:chExt cx="4057841" cy="1482576"/>
          </a:xfrm>
        </p:grpSpPr>
        <p:sp>
          <p:nvSpPr>
            <p:cNvPr id="96" name="Oval 95"/>
            <p:cNvSpPr>
              <a:spLocks noChangeAspect="1"/>
            </p:cNvSpPr>
            <p:nvPr/>
          </p:nvSpPr>
          <p:spPr>
            <a:xfrm>
              <a:off x="4061177" y="493457"/>
              <a:ext cx="1468836" cy="1417594"/>
            </a:xfrm>
            <a:prstGeom prst="ellipse">
              <a:avLst/>
            </a:prstGeom>
            <a:solidFill>
              <a:srgbClr val="0B40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a:spLocks noChangeAspect="1"/>
            </p:cNvSpPr>
            <p:nvPr/>
          </p:nvSpPr>
          <p:spPr>
            <a:xfrm>
              <a:off x="1472172" y="493457"/>
              <a:ext cx="1468836" cy="1417594"/>
            </a:xfrm>
            <a:prstGeom prst="ellipse">
              <a:avLst/>
            </a:prstGeom>
            <a:solidFill>
              <a:srgbClr val="0B409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 name="Picture 10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9795" y="498555"/>
              <a:ext cx="1371600" cy="1371600"/>
            </a:xfrm>
            <a:prstGeom prst="rect">
              <a:avLst/>
            </a:prstGeom>
          </p:spPr>
        </p:pic>
        <p:pic>
          <p:nvPicPr>
            <p:cNvPr id="103" name="Picture 10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0790" y="604433"/>
              <a:ext cx="1371600" cy="1371600"/>
            </a:xfrm>
            <a:prstGeom prst="rect">
              <a:avLst/>
            </a:prstGeom>
          </p:spPr>
        </p:pic>
      </p:grpSp>
      <p:sp>
        <p:nvSpPr>
          <p:cNvPr id="46" name="TextBox 45"/>
          <p:cNvSpPr txBox="1"/>
          <p:nvPr/>
        </p:nvSpPr>
        <p:spPr>
          <a:xfrm>
            <a:off x="682309" y="15637073"/>
            <a:ext cx="6781800" cy="307777"/>
          </a:xfrm>
          <a:prstGeom prst="rect">
            <a:avLst/>
          </a:prstGeom>
          <a:noFill/>
        </p:spPr>
        <p:txBody>
          <a:bodyPr wrap="square" rtlCol="0">
            <a:spAutoFit/>
          </a:bodyPr>
          <a:lstStyle/>
          <a:p>
            <a:pPr algn="ctr"/>
            <a:r>
              <a:rPr lang="en-US" sz="1400" i="1" dirty="0" smtClean="0">
                <a:cs typeface="Times New Roman" panose="02020603050405020304" pitchFamily="18" charset="0"/>
              </a:rPr>
              <a:t>Icons by Melissa Schmitt and Patrick Morrison from the “Noun Project</a:t>
            </a:r>
            <a:r>
              <a:rPr lang="en-US" sz="1400" dirty="0" smtClean="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p:txBody>
      </p:sp>
      <p:graphicFrame>
        <p:nvGraphicFramePr>
          <p:cNvPr id="115" name="Chart 114">
            <a:extLst>
              <a:ext uri="{FF2B5EF4-FFF2-40B4-BE49-F238E27FC236}">
                <a16:creationId xmlns:lc="http://schemas.openxmlformats.org/drawingml/2006/lockedCanva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id="{041B8108-3D49-459A-BC21-FD012585E642}"/>
              </a:ext>
            </a:extLst>
          </p:cNvPr>
          <p:cNvGraphicFramePr/>
          <p:nvPr>
            <p:extLst>
              <p:ext uri="{D42A27DB-BD31-4B8C-83A1-F6EECF244321}">
                <p14:modId xmlns:p14="http://schemas.microsoft.com/office/powerpoint/2010/main" val="3235755623"/>
              </p:ext>
            </p:extLst>
          </p:nvPr>
        </p:nvGraphicFramePr>
        <p:xfrm>
          <a:off x="8694628" y="5922207"/>
          <a:ext cx="4733536" cy="26676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9" name="Chart 118">
            <a:extLst>
              <a:ext uri="{FF2B5EF4-FFF2-40B4-BE49-F238E27FC236}">
                <a16:creationId xmlns:lc="http://schemas.openxmlformats.org/drawingml/2006/lockedCanvas"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id="{36B49DE7-3CB2-45E7-BD77-2E86F87DB604}"/>
              </a:ext>
            </a:extLst>
          </p:cNvPr>
          <p:cNvGraphicFramePr/>
          <p:nvPr>
            <p:extLst>
              <p:ext uri="{D42A27DB-BD31-4B8C-83A1-F6EECF244321}">
                <p14:modId xmlns:p14="http://schemas.microsoft.com/office/powerpoint/2010/main" val="1965359642"/>
              </p:ext>
            </p:extLst>
          </p:nvPr>
        </p:nvGraphicFramePr>
        <p:xfrm>
          <a:off x="14000473" y="5912369"/>
          <a:ext cx="4965700" cy="267751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01591769"/>
              </p:ext>
            </p:extLst>
          </p:nvPr>
        </p:nvGraphicFramePr>
        <p:xfrm>
          <a:off x="8573524" y="8682153"/>
          <a:ext cx="10106362" cy="3753090"/>
        </p:xfrm>
        <a:graphic>
          <a:graphicData uri="http://schemas.openxmlformats.org/drawingml/2006/table">
            <a:tbl>
              <a:tblPr firstRow="1" firstCol="1" bandRow="1">
                <a:tableStyleId>{5C22544A-7EE6-4342-B048-85BDC9FD1C3A}</a:tableStyleId>
              </a:tblPr>
              <a:tblGrid>
                <a:gridCol w="6654006"/>
                <a:gridCol w="914400"/>
                <a:gridCol w="783772"/>
                <a:gridCol w="807127"/>
                <a:gridCol w="947057"/>
              </a:tblGrid>
              <a:tr h="250371">
                <a:tc>
                  <a:txBody>
                    <a:bodyPr/>
                    <a:lstStyle/>
                    <a:p>
                      <a:pPr marL="0" marR="0">
                        <a:lnSpc>
                          <a:spcPct val="2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a:effectLst/>
                        </a:rPr>
                        <a:t>Year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smtClean="0">
                          <a:effectLst/>
                        </a:rPr>
                        <a:t>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smtClean="0">
                          <a:effectLst/>
                        </a:rPr>
                        <a:t>Mean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a:effectLst/>
                        </a:rPr>
                        <a:t>SD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r>
              <a:tr h="705090">
                <a:tc>
                  <a:txBody>
                    <a:bodyPr/>
                    <a:lstStyle/>
                    <a:p>
                      <a:pPr algn="ctr"/>
                      <a:r>
                        <a:rPr lang="en-US" sz="2000" dirty="0" smtClean="0">
                          <a:cs typeface="Times New Roman" panose="02020603050405020304" pitchFamily="18" charset="0"/>
                        </a:rPr>
                        <a:t>Do you believe there is value in being assigned to a hospital committee during residency?</a:t>
                      </a:r>
                      <a:endParaRPr lang="en-US" sz="2000" dirty="0" smtClean="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a:effectLst/>
                        </a:rPr>
                        <a:t>2016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51.74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26.01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r>
              <a:tr h="471614">
                <a:tc>
                  <a:txBody>
                    <a:bodyPr/>
                    <a:lstStyle/>
                    <a:p>
                      <a:pPr marL="0" marR="0" algn="ctr">
                        <a:lnSpc>
                          <a:spcPct val="200000"/>
                        </a:lnSpc>
                        <a:spcBef>
                          <a:spcPts val="0"/>
                        </a:spcBef>
                        <a:spcAft>
                          <a:spcPts val="0"/>
                        </a:spcAft>
                      </a:pPr>
                      <a:r>
                        <a:rPr lang="en-US" sz="2000" baseline="0" dirty="0">
                          <a:effectLst/>
                        </a:rPr>
                        <a:t> </a:t>
                      </a:r>
                      <a:r>
                        <a:rPr lang="en-US" sz="1800" dirty="0" smtClean="0">
                          <a:effectLst/>
                        </a:rPr>
                        <a:t>0</a:t>
                      </a:r>
                      <a:r>
                        <a:rPr lang="en-US" sz="1800" baseline="0" dirty="0" smtClean="0">
                          <a:effectLst/>
                        </a:rPr>
                        <a:t> = extremely </a:t>
                      </a:r>
                      <a:r>
                        <a:rPr lang="en-US" sz="1800" baseline="0" dirty="0" err="1" smtClean="0">
                          <a:effectLst/>
                        </a:rPr>
                        <a:t>unvaluable</a:t>
                      </a:r>
                      <a:r>
                        <a:rPr lang="en-US" sz="1800" baseline="0" dirty="0" smtClean="0">
                          <a:effectLst/>
                        </a:rPr>
                        <a:t> to 100 = extremely valuable</a:t>
                      </a:r>
                    </a:p>
                  </a:txBody>
                  <a:tcPr marL="68580" marR="68580" marT="0" marB="0" anchor="b">
                    <a:solidFill>
                      <a:schemeClr val="bg2">
                        <a:lumMod val="50000"/>
                      </a:schemeClr>
                    </a:solidFill>
                  </a:tcPr>
                </a:tc>
                <a:tc>
                  <a:txBody>
                    <a:bodyPr/>
                    <a:lstStyle/>
                    <a:p>
                      <a:pPr marL="0" marR="0" algn="r">
                        <a:lnSpc>
                          <a:spcPct val="200000"/>
                        </a:lnSpc>
                        <a:spcBef>
                          <a:spcPts val="0"/>
                        </a:spcBef>
                        <a:spcAft>
                          <a:spcPts val="0"/>
                        </a:spcAft>
                      </a:pPr>
                      <a:r>
                        <a:rPr lang="en-US" sz="2000" dirty="0">
                          <a:effectLst/>
                        </a:rPr>
                        <a:t>2018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dirty="0">
                          <a:effectLst/>
                        </a:rPr>
                        <a:t>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a:effectLst/>
                        </a:rPr>
                        <a:t>64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dirty="0">
                          <a:effectLst/>
                        </a:rPr>
                        <a:t>30.72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r>
              <a:tr h="550216">
                <a:tc>
                  <a:txBody>
                    <a:bodyPr/>
                    <a:lstStyle/>
                    <a:p>
                      <a:pPr marL="0" marR="0">
                        <a:lnSpc>
                          <a:spcPct val="200000"/>
                        </a:lnSpc>
                        <a:spcBef>
                          <a:spcPts val="0"/>
                        </a:spcBef>
                        <a:spcAft>
                          <a:spcPts val="0"/>
                        </a:spcAft>
                      </a:pPr>
                      <a:endParaRPr lang="en-US" sz="2000" baseline="0" dirty="0" smtClean="0">
                        <a:effectLst/>
                      </a:endParaRPr>
                    </a:p>
                  </a:txBody>
                  <a:tcPr marL="68580" marR="68580" marT="0" marB="0" anchor="b">
                    <a:solidFill>
                      <a:schemeClr val="bg2">
                        <a:lumMod val="50000"/>
                      </a:schemeClr>
                    </a:solidFill>
                  </a:tcPr>
                </a:tc>
                <a:tc>
                  <a:txBody>
                    <a:bodyPr/>
                    <a:lstStyle/>
                    <a:p>
                      <a:pPr marL="0" marR="0" algn="r">
                        <a:lnSpc>
                          <a:spcPct val="2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r>
              <a:tr h="593523">
                <a:tc>
                  <a:txBody>
                    <a:bodyPr/>
                    <a:lstStyle/>
                    <a:p>
                      <a:pPr algn="ctr"/>
                      <a:r>
                        <a:rPr lang="en-US" sz="2000" dirty="0" smtClean="0">
                          <a:cs typeface="Times New Roman" panose="02020603050405020304" pitchFamily="18" charset="0"/>
                        </a:rPr>
                        <a:t>Do you see yourself participating in a hospital committee within the next year?</a:t>
                      </a:r>
                      <a:endParaRPr lang="en-US" sz="2000" dirty="0" smtClean="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r">
                        <a:lnSpc>
                          <a:spcPct val="200000"/>
                        </a:lnSpc>
                        <a:spcBef>
                          <a:spcPts val="0"/>
                        </a:spcBef>
                        <a:spcAft>
                          <a:spcPts val="0"/>
                        </a:spcAft>
                      </a:pPr>
                      <a:r>
                        <a:rPr lang="en-US" sz="2000" dirty="0">
                          <a:effectLst/>
                        </a:rPr>
                        <a:t>2016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92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64.82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algn="r">
                        <a:lnSpc>
                          <a:spcPct val="200000"/>
                        </a:lnSpc>
                        <a:spcBef>
                          <a:spcPts val="0"/>
                        </a:spcBef>
                        <a:spcAft>
                          <a:spcPts val="0"/>
                        </a:spcAft>
                      </a:pPr>
                      <a:r>
                        <a:rPr lang="en-US" sz="2000" dirty="0">
                          <a:effectLst/>
                        </a:rPr>
                        <a:t>32.72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r>
              <a:tr h="550216">
                <a:tc>
                  <a:txBody>
                    <a:bodyPr/>
                    <a:lstStyle/>
                    <a:p>
                      <a:pPr marL="0" marR="0" algn="ctr">
                        <a:lnSpc>
                          <a:spcPct val="200000"/>
                        </a:lnSpc>
                        <a:spcBef>
                          <a:spcPts val="0"/>
                        </a:spcBef>
                        <a:spcAft>
                          <a:spcPts val="0"/>
                        </a:spcAft>
                      </a:pPr>
                      <a:r>
                        <a:rPr lang="en-US" sz="2000" dirty="0">
                          <a:effectLst/>
                        </a:rPr>
                        <a:t> </a:t>
                      </a:r>
                      <a:r>
                        <a:rPr lang="en-US" sz="1800" dirty="0" smtClean="0">
                          <a:effectLst/>
                        </a:rPr>
                        <a:t>0 = extremely</a:t>
                      </a:r>
                      <a:r>
                        <a:rPr lang="en-US" sz="1800" baseline="0" dirty="0" smtClean="0">
                          <a:effectLst/>
                        </a:rPr>
                        <a:t> unlikely to 100 = extremely likely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bg2">
                        <a:lumMod val="50000"/>
                      </a:schemeClr>
                    </a:solidFill>
                  </a:tcPr>
                </a:tc>
                <a:tc>
                  <a:txBody>
                    <a:bodyPr/>
                    <a:lstStyle/>
                    <a:p>
                      <a:pPr marL="0" marR="0" algn="r">
                        <a:lnSpc>
                          <a:spcPct val="200000"/>
                        </a:lnSpc>
                        <a:spcBef>
                          <a:spcPts val="0"/>
                        </a:spcBef>
                        <a:spcAft>
                          <a:spcPts val="0"/>
                        </a:spcAft>
                      </a:pPr>
                      <a:r>
                        <a:rPr lang="en-US" sz="2000">
                          <a:effectLst/>
                        </a:rPr>
                        <a:t>2018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dirty="0">
                          <a:effectLst/>
                        </a:rPr>
                        <a:t>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a:effectLst/>
                        </a:rPr>
                        <a:t>75.24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marL="0" marR="0" algn="r">
                        <a:lnSpc>
                          <a:spcPct val="200000"/>
                        </a:lnSpc>
                        <a:spcBef>
                          <a:spcPts val="0"/>
                        </a:spcBef>
                        <a:spcAft>
                          <a:spcPts val="0"/>
                        </a:spcAft>
                      </a:pPr>
                      <a:r>
                        <a:rPr lang="en-US" sz="2000" dirty="0">
                          <a:effectLst/>
                        </a:rPr>
                        <a:t>27.47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solidFill>
                  </a:tcPr>
                </a:tc>
              </a:tr>
            </a:tbl>
          </a:graphicData>
        </a:graphic>
      </p:graphicFrame>
      <p:sp>
        <p:nvSpPr>
          <p:cNvPr id="3" name="Rectangle 2"/>
          <p:cNvSpPr/>
          <p:nvPr/>
        </p:nvSpPr>
        <p:spPr>
          <a:xfrm>
            <a:off x="11266439" y="13921194"/>
            <a:ext cx="5106014" cy="830997"/>
          </a:xfrm>
          <a:prstGeom prst="rect">
            <a:avLst/>
          </a:prstGeom>
          <a:noFill/>
        </p:spPr>
        <p:txBody>
          <a:bodyPr wrap="none" lIns="91440" tIns="45720" rIns="91440" bIns="45720">
            <a:spAutoFit/>
          </a:bodyPr>
          <a:lstStyle/>
          <a:p>
            <a:pPr algn="ctr"/>
            <a:r>
              <a:rPr lang="en-US" sz="4800" b="1" dirty="0" smtClean="0">
                <a:ln w="9525">
                  <a:solidFill>
                    <a:schemeClr val="bg1"/>
                  </a:solidFill>
                  <a:prstDash val="solid"/>
                </a:ln>
                <a:effectLst>
                  <a:outerShdw blurRad="12700" dist="38100" dir="2700000" algn="tl" rotWithShape="0">
                    <a:schemeClr val="bg1">
                      <a:lumMod val="50000"/>
                    </a:schemeClr>
                  </a:outerShdw>
                </a:effectLst>
              </a:rPr>
              <a:t>Time constraints</a:t>
            </a:r>
            <a:endParaRPr lang="en-US"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ectangle 3"/>
          <p:cNvSpPr/>
          <p:nvPr/>
        </p:nvSpPr>
        <p:spPr>
          <a:xfrm rot="1412262">
            <a:off x="15517920" y="13783414"/>
            <a:ext cx="3749744" cy="646331"/>
          </a:xfrm>
          <a:prstGeom prst="rect">
            <a:avLst/>
          </a:prstGeom>
          <a:noFill/>
        </p:spPr>
        <p:txBody>
          <a:bodyPr wrap="none" lIns="91440" tIns="45720" rIns="91440" bIns="45720">
            <a:spAutoFit/>
          </a:bodyPr>
          <a:lstStyle/>
          <a:p>
            <a:pPr algn="ctr"/>
            <a:r>
              <a:rPr lang="en-US" sz="3600" b="1" dirty="0" smtClean="0">
                <a:ln w="13462">
                  <a:solidFill>
                    <a:schemeClr val="bg1"/>
                  </a:solidFill>
                  <a:prstDash val="solid"/>
                </a:ln>
                <a:solidFill>
                  <a:srgbClr val="002060"/>
                </a:solidFill>
                <a:effectLst>
                  <a:outerShdw dist="38100" dir="2700000" algn="bl" rotWithShape="0">
                    <a:schemeClr val="accent5"/>
                  </a:outerShdw>
                </a:effectLst>
              </a:rPr>
              <a:t>Lack knowledge</a:t>
            </a:r>
            <a:endParaRPr lang="en-US" sz="3600" b="1" cap="none" spc="0" dirty="0">
              <a:ln w="13462">
                <a:solidFill>
                  <a:schemeClr val="bg1"/>
                </a:solidFill>
                <a:prstDash val="solid"/>
              </a:ln>
              <a:solidFill>
                <a:srgbClr val="002060"/>
              </a:solidFill>
              <a:effectLst>
                <a:outerShdw dist="38100" dir="2700000" algn="bl" rotWithShape="0">
                  <a:schemeClr val="accent5"/>
                </a:outerShdw>
              </a:effectLst>
            </a:endParaRPr>
          </a:p>
        </p:txBody>
      </p:sp>
      <p:sp>
        <p:nvSpPr>
          <p:cNvPr id="7" name="Rectangle 6"/>
          <p:cNvSpPr/>
          <p:nvPr/>
        </p:nvSpPr>
        <p:spPr>
          <a:xfrm rot="20262400">
            <a:off x="8410713" y="13680351"/>
            <a:ext cx="3467616" cy="646331"/>
          </a:xfrm>
          <a:prstGeom prst="rect">
            <a:avLst/>
          </a:prstGeom>
          <a:noFill/>
        </p:spPr>
        <p:txBody>
          <a:bodyPr wrap="none" lIns="91440" tIns="45720" rIns="91440" bIns="45720">
            <a:spAutoFit/>
          </a:bodyPr>
          <a:lstStyle/>
          <a:p>
            <a:pPr algn="ctr"/>
            <a:r>
              <a:rPr lang="en-US" sz="3600" b="1" cap="none" spc="0" dirty="0" smtClean="0">
                <a:ln w="13462">
                  <a:solidFill>
                    <a:schemeClr val="bg1"/>
                  </a:solidFill>
                  <a:prstDash val="solid"/>
                </a:ln>
                <a:solidFill>
                  <a:srgbClr val="002060"/>
                </a:solidFill>
                <a:effectLst>
                  <a:outerShdw dist="38100" dir="2700000" algn="bl" rotWithShape="0">
                    <a:schemeClr val="accent5"/>
                  </a:outerShdw>
                </a:effectLst>
              </a:rPr>
              <a:t>Make a change</a:t>
            </a:r>
            <a:endParaRPr lang="en-US" sz="3600" b="1" cap="none" spc="0" dirty="0">
              <a:ln w="13462">
                <a:solidFill>
                  <a:schemeClr val="bg1"/>
                </a:solidFill>
                <a:prstDash val="solid"/>
              </a:ln>
              <a:solidFill>
                <a:srgbClr val="002060"/>
              </a:solidFill>
              <a:effectLst>
                <a:outerShdw dist="38100" dir="2700000" algn="bl" rotWithShape="0">
                  <a:schemeClr val="accent5"/>
                </a:outerShdw>
              </a:effectLst>
            </a:endParaRPr>
          </a:p>
        </p:txBody>
      </p:sp>
      <p:sp>
        <p:nvSpPr>
          <p:cNvPr id="8" name="Rectangle 7"/>
          <p:cNvSpPr/>
          <p:nvPr/>
        </p:nvSpPr>
        <p:spPr>
          <a:xfrm>
            <a:off x="14963781" y="14827384"/>
            <a:ext cx="2185214" cy="646331"/>
          </a:xfrm>
          <a:prstGeom prst="rect">
            <a:avLst/>
          </a:prstGeom>
          <a:noFill/>
        </p:spPr>
        <p:txBody>
          <a:bodyPr wrap="none" lIns="91440" tIns="45720" rIns="91440" bIns="45720">
            <a:spAutoFit/>
          </a:bodyPr>
          <a:lstStyle/>
          <a:p>
            <a:pPr algn="ctr"/>
            <a:r>
              <a:rPr lang="en-US" sz="3600" b="1" cap="none" spc="0" dirty="0" smtClean="0">
                <a:ln w="13462">
                  <a:solidFill>
                    <a:schemeClr val="bg1"/>
                  </a:solidFill>
                  <a:prstDash val="solid"/>
                </a:ln>
                <a:solidFill>
                  <a:srgbClr val="002060"/>
                </a:solidFill>
                <a:effectLst>
                  <a:outerShdw dist="38100" dir="2700000" algn="bl" rotWithShape="0">
                    <a:schemeClr val="accent5"/>
                  </a:outerShdw>
                </a:effectLst>
              </a:rPr>
              <a:t>Required</a:t>
            </a:r>
            <a:endParaRPr lang="en-US" sz="3600" b="1" cap="none" spc="0" dirty="0">
              <a:ln w="13462">
                <a:solidFill>
                  <a:schemeClr val="bg1"/>
                </a:solidFill>
                <a:prstDash val="solid"/>
              </a:ln>
              <a:solidFill>
                <a:srgbClr val="002060"/>
              </a:solidFill>
              <a:effectLst>
                <a:outerShdw dist="38100" dir="2700000" algn="bl" rotWithShape="0">
                  <a:schemeClr val="accent5"/>
                </a:outerShdw>
              </a:effectLst>
            </a:endParaRPr>
          </a:p>
        </p:txBody>
      </p:sp>
      <p:sp>
        <p:nvSpPr>
          <p:cNvPr id="9" name="Rectangle 8"/>
          <p:cNvSpPr/>
          <p:nvPr/>
        </p:nvSpPr>
        <p:spPr>
          <a:xfrm>
            <a:off x="10566649" y="14807140"/>
            <a:ext cx="2980303" cy="646331"/>
          </a:xfrm>
          <a:prstGeom prst="rect">
            <a:avLst/>
          </a:prstGeom>
          <a:noFill/>
        </p:spPr>
        <p:txBody>
          <a:bodyPr wrap="none" lIns="91440" tIns="45720" rIns="91440" bIns="45720">
            <a:spAutoFit/>
          </a:bodyPr>
          <a:lstStyle/>
          <a:p>
            <a:pPr algn="ctr"/>
            <a:r>
              <a:rPr lang="en-US" sz="3600" b="1" cap="none" spc="0" dirty="0" smtClean="0">
                <a:ln w="13462">
                  <a:solidFill>
                    <a:schemeClr val="bg1"/>
                  </a:solidFill>
                  <a:prstDash val="solid"/>
                </a:ln>
                <a:solidFill>
                  <a:srgbClr val="002060"/>
                </a:solidFill>
                <a:effectLst>
                  <a:outerShdw dist="38100" dir="2700000" algn="bl" rotWithShape="0">
                    <a:schemeClr val="accent5"/>
                  </a:outerShdw>
                </a:effectLst>
              </a:rPr>
              <a:t>Have a voice</a:t>
            </a:r>
            <a:endParaRPr lang="en-US" sz="3600" b="1" cap="none" spc="0" dirty="0">
              <a:ln w="13462">
                <a:solidFill>
                  <a:schemeClr val="bg1"/>
                </a:solidFill>
                <a:prstDash val="solid"/>
              </a:ln>
              <a:solidFill>
                <a:srgbClr val="002060"/>
              </a:solidFill>
              <a:effectLst>
                <a:outerShdw dist="38100" dir="2700000" algn="bl" rotWithShape="0">
                  <a:schemeClr val="accent5"/>
                </a:outerShdw>
              </a:effectLst>
            </a:endParaRPr>
          </a:p>
        </p:txBody>
      </p:sp>
      <p:sp>
        <p:nvSpPr>
          <p:cNvPr id="10" name="Rectangle 9"/>
          <p:cNvSpPr/>
          <p:nvPr/>
        </p:nvSpPr>
        <p:spPr>
          <a:xfrm>
            <a:off x="12368349" y="15621684"/>
            <a:ext cx="3339376" cy="646331"/>
          </a:xfrm>
          <a:prstGeom prst="rect">
            <a:avLst/>
          </a:prstGeom>
          <a:noFill/>
        </p:spPr>
        <p:txBody>
          <a:bodyPr wrap="none" lIns="91440" tIns="45720" rIns="91440" bIns="45720">
            <a:spAutoFit/>
          </a:bodyPr>
          <a:lstStyle/>
          <a:p>
            <a:pPr algn="ctr"/>
            <a:r>
              <a:rPr lang="en-US" sz="3600" b="1" dirty="0" smtClean="0">
                <a:ln w="13462">
                  <a:solidFill>
                    <a:schemeClr val="bg1"/>
                  </a:solidFill>
                  <a:prstDash val="solid"/>
                </a:ln>
                <a:solidFill>
                  <a:srgbClr val="002060"/>
                </a:solidFill>
                <a:effectLst>
                  <a:outerShdw dist="38100" dir="2700000" algn="bl" rotWithShape="0">
                    <a:schemeClr val="accent5"/>
                  </a:outerShdw>
                </a:effectLst>
              </a:rPr>
              <a:t>Overburdened</a:t>
            </a:r>
            <a:endParaRPr lang="en-US" sz="3600" b="1" cap="none" spc="0" dirty="0">
              <a:ln w="13462">
                <a:solidFill>
                  <a:schemeClr val="bg1"/>
                </a:solidFill>
                <a:prstDash val="solid"/>
              </a:ln>
              <a:solidFill>
                <a:srgbClr val="002060"/>
              </a:solidFill>
              <a:effectLst>
                <a:outerShdw dist="38100" dir="2700000" algn="bl" rotWithShape="0">
                  <a:schemeClr val="accent5"/>
                </a:outerShdw>
              </a:effectLst>
            </a:endParaRPr>
          </a:p>
        </p:txBody>
      </p:sp>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5"/>
  <p:tag name="TPOS" val="2"/>
</p:tagLst>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1">
      <a:majorFont>
        <a:latin typeface="Expressway Rg"/>
        <a:ea typeface=""/>
        <a:cs typeface=""/>
      </a:majorFont>
      <a:minorFont>
        <a:latin typeface="Expressway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3824</TotalTime>
  <Words>826</Words>
  <Application>Microsoft Office PowerPoint</Application>
  <PresentationFormat>Custom</PresentationFormat>
  <Paragraphs>86</Paragraphs>
  <Slides>1</Slides>
  <Notes>1</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Expressway Rg</vt:lpstr>
      <vt:lpstr>Times New Roman</vt:lpstr>
      <vt:lpstr>Trebuchet MS</vt:lpstr>
      <vt:lpstr>PosterPresentations.com-36x60-Template-V3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Christina Raguckas</cp:lastModifiedBy>
  <cp:revision>84</cp:revision>
  <dcterms:created xsi:type="dcterms:W3CDTF">2012-02-06T18:46:22Z</dcterms:created>
  <dcterms:modified xsi:type="dcterms:W3CDTF">2019-04-09T17:57:50Z</dcterms:modified>
</cp:coreProperties>
</file>