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</p:sldMasterIdLst>
  <p:notesMasterIdLst>
    <p:notesMasterId r:id="rId21"/>
  </p:notesMasterIdLst>
  <p:sldIdLst>
    <p:sldId id="261" r:id="rId6"/>
    <p:sldId id="281" r:id="rId7"/>
    <p:sldId id="280" r:id="rId8"/>
    <p:sldId id="264" r:id="rId9"/>
    <p:sldId id="284" r:id="rId10"/>
    <p:sldId id="266" r:id="rId11"/>
    <p:sldId id="271" r:id="rId12"/>
    <p:sldId id="272" r:id="rId13"/>
    <p:sldId id="285" r:id="rId14"/>
    <p:sldId id="274" r:id="rId15"/>
    <p:sldId id="275" r:id="rId16"/>
    <p:sldId id="276" r:id="rId17"/>
    <p:sldId id="283" r:id="rId18"/>
    <p:sldId id="286" r:id="rId19"/>
    <p:sldId id="27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803"/>
    <a:srgbClr val="CC9900"/>
    <a:srgbClr val="0099FF"/>
    <a:srgbClr val="336BAF"/>
    <a:srgbClr val="3270A4"/>
    <a:srgbClr val="4B76CD"/>
    <a:srgbClr val="B2B2B2"/>
    <a:srgbClr val="66CCFF"/>
    <a:srgbClr val="0066CC"/>
    <a:srgbClr val="E9E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2365" autoAdjust="0"/>
  </p:normalViewPr>
  <p:slideViewPr>
    <p:cSldViewPr>
      <p:cViewPr varScale="1">
        <p:scale>
          <a:sx n="50" d="100"/>
          <a:sy n="50" d="100"/>
        </p:scale>
        <p:origin x="10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FB83B-F943-41EF-91D4-C6084B9CB087}" type="doc">
      <dgm:prSet loTypeId="urn:microsoft.com/office/officeart/2005/8/layout/defaul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2E95C99-6FDA-4376-849E-0807929FF3B4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Introduce 2 strategies for gathering narrative driven point-of-care evaluative feedback</a:t>
          </a:r>
          <a:endParaRPr lang="en-US" dirty="0"/>
        </a:p>
      </dgm:t>
    </dgm:pt>
    <dgm:pt modelId="{F9ADC4F7-D497-4C1E-9DC1-0ECEE4DFA6E4}" type="parTrans" cxnId="{96E1642D-6EF7-4463-8629-74D58C9872A0}">
      <dgm:prSet/>
      <dgm:spPr/>
      <dgm:t>
        <a:bodyPr/>
        <a:lstStyle/>
        <a:p>
          <a:endParaRPr lang="en-US"/>
        </a:p>
      </dgm:t>
    </dgm:pt>
    <dgm:pt modelId="{E8591C1E-C028-43E4-896B-E38E04EE41F9}" type="sibTrans" cxnId="{96E1642D-6EF7-4463-8629-74D58C9872A0}">
      <dgm:prSet/>
      <dgm:spPr/>
      <dgm:t>
        <a:bodyPr/>
        <a:lstStyle/>
        <a:p>
          <a:endParaRPr lang="en-US"/>
        </a:p>
      </dgm:t>
    </dgm:pt>
    <dgm:pt modelId="{4282606D-3053-4A26-9213-95A16A71D23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Discuss the value, challenges, and strategies for gathering feedback</a:t>
          </a:r>
          <a:endParaRPr lang="en-US" dirty="0">
            <a:latin typeface="+mj-lt"/>
          </a:endParaRPr>
        </a:p>
      </dgm:t>
    </dgm:pt>
    <dgm:pt modelId="{9EBA7F25-0A34-4FB9-BBE0-840E66DCFBC4}" type="parTrans" cxnId="{64531CC0-17A5-46E5-9785-74E29BC92B6F}">
      <dgm:prSet/>
      <dgm:spPr/>
      <dgm:t>
        <a:bodyPr/>
        <a:lstStyle/>
        <a:p>
          <a:endParaRPr lang="en-US"/>
        </a:p>
      </dgm:t>
    </dgm:pt>
    <dgm:pt modelId="{89700AF4-12B5-4083-B35D-67B305926DEF}" type="sibTrans" cxnId="{64531CC0-17A5-46E5-9785-74E29BC92B6F}">
      <dgm:prSet/>
      <dgm:spPr/>
      <dgm:t>
        <a:bodyPr/>
        <a:lstStyle/>
        <a:p>
          <a:endParaRPr lang="en-US"/>
        </a:p>
      </dgm:t>
    </dgm:pt>
    <dgm:pt modelId="{1E64BEDF-07DB-4EE4-8C31-648C9F5D44A6}">
      <dgm:prSet/>
      <dgm:spPr/>
      <dgm:t>
        <a:bodyPr/>
        <a:lstStyle/>
        <a:p>
          <a:r>
            <a:rPr lang="en-US" dirty="0" smtClean="0">
              <a:latin typeface="+mj-lt"/>
            </a:rPr>
            <a:t>Identify next steps to implement narrative driven point-of-care feedback tools for faculty feedback</a:t>
          </a:r>
          <a:endParaRPr lang="en-US" dirty="0">
            <a:latin typeface="+mj-lt"/>
          </a:endParaRPr>
        </a:p>
      </dgm:t>
    </dgm:pt>
    <dgm:pt modelId="{8CF65DEA-2852-4D6F-82CF-DFA01AD8B7D5}" type="parTrans" cxnId="{B367B94C-136C-4649-A5AB-7471CA1F8303}">
      <dgm:prSet/>
      <dgm:spPr/>
      <dgm:t>
        <a:bodyPr/>
        <a:lstStyle/>
        <a:p>
          <a:endParaRPr lang="en-US"/>
        </a:p>
      </dgm:t>
    </dgm:pt>
    <dgm:pt modelId="{A47F5DDA-4AA1-482F-9722-A25131A0383E}" type="sibTrans" cxnId="{B367B94C-136C-4649-A5AB-7471CA1F8303}">
      <dgm:prSet/>
      <dgm:spPr/>
      <dgm:t>
        <a:bodyPr/>
        <a:lstStyle/>
        <a:p>
          <a:endParaRPr lang="en-US"/>
        </a:p>
      </dgm:t>
    </dgm:pt>
    <dgm:pt modelId="{CEC2E364-E179-4881-98BE-CD2774B80A28}" type="pres">
      <dgm:prSet presAssocID="{BA1FB83B-F943-41EF-91D4-C6084B9CB0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2C85E-5DB1-4E67-A51D-5297E2CA8237}" type="pres">
      <dgm:prSet presAssocID="{12E95C99-6FDA-4376-849E-0807929FF3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792EE-60E2-46AD-9B2E-240F55A486F5}" type="pres">
      <dgm:prSet presAssocID="{E8591C1E-C028-43E4-896B-E38E04EE41F9}" presName="sibTrans" presStyleCnt="0"/>
      <dgm:spPr/>
    </dgm:pt>
    <dgm:pt modelId="{C581A9E6-6C10-4317-945F-B58725C33990}" type="pres">
      <dgm:prSet presAssocID="{4282606D-3053-4A26-9213-95A16A71D2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4796-3F6A-4850-B9F2-A274EFF55E14}" type="pres">
      <dgm:prSet presAssocID="{89700AF4-12B5-4083-B35D-67B305926DEF}" presName="sibTrans" presStyleCnt="0"/>
      <dgm:spPr/>
    </dgm:pt>
    <dgm:pt modelId="{62C2F4AD-CD0E-46AE-A656-D8160743CE2C}" type="pres">
      <dgm:prSet presAssocID="{1E64BEDF-07DB-4EE4-8C31-648C9F5D44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2B890-173E-4622-9D5E-03BD20456B7B}" type="presOf" srcId="{4282606D-3053-4A26-9213-95A16A71D235}" destId="{C581A9E6-6C10-4317-945F-B58725C33990}" srcOrd="0" destOrd="0" presId="urn:microsoft.com/office/officeart/2005/8/layout/default"/>
    <dgm:cxn modelId="{3C22D7DC-0C05-41BF-9943-885123470450}" type="presOf" srcId="{12E95C99-6FDA-4376-849E-0807929FF3B4}" destId="{74E2C85E-5DB1-4E67-A51D-5297E2CA8237}" srcOrd="0" destOrd="0" presId="urn:microsoft.com/office/officeart/2005/8/layout/default"/>
    <dgm:cxn modelId="{E8A6345B-A9AE-4CFD-B15C-4006EBAD0E96}" type="presOf" srcId="{BA1FB83B-F943-41EF-91D4-C6084B9CB087}" destId="{CEC2E364-E179-4881-98BE-CD2774B80A28}" srcOrd="0" destOrd="0" presId="urn:microsoft.com/office/officeart/2005/8/layout/default"/>
    <dgm:cxn modelId="{64531CC0-17A5-46E5-9785-74E29BC92B6F}" srcId="{BA1FB83B-F943-41EF-91D4-C6084B9CB087}" destId="{4282606D-3053-4A26-9213-95A16A71D235}" srcOrd="1" destOrd="0" parTransId="{9EBA7F25-0A34-4FB9-BBE0-840E66DCFBC4}" sibTransId="{89700AF4-12B5-4083-B35D-67B305926DEF}"/>
    <dgm:cxn modelId="{96E1642D-6EF7-4463-8629-74D58C9872A0}" srcId="{BA1FB83B-F943-41EF-91D4-C6084B9CB087}" destId="{12E95C99-6FDA-4376-849E-0807929FF3B4}" srcOrd="0" destOrd="0" parTransId="{F9ADC4F7-D497-4C1E-9DC1-0ECEE4DFA6E4}" sibTransId="{E8591C1E-C028-43E4-896B-E38E04EE41F9}"/>
    <dgm:cxn modelId="{CBFD4D92-6CD5-4B77-A3CB-F22903C36EA0}" type="presOf" srcId="{1E64BEDF-07DB-4EE4-8C31-648C9F5D44A6}" destId="{62C2F4AD-CD0E-46AE-A656-D8160743CE2C}" srcOrd="0" destOrd="0" presId="urn:microsoft.com/office/officeart/2005/8/layout/default"/>
    <dgm:cxn modelId="{B367B94C-136C-4649-A5AB-7471CA1F8303}" srcId="{BA1FB83B-F943-41EF-91D4-C6084B9CB087}" destId="{1E64BEDF-07DB-4EE4-8C31-648C9F5D44A6}" srcOrd="2" destOrd="0" parTransId="{8CF65DEA-2852-4D6F-82CF-DFA01AD8B7D5}" sibTransId="{A47F5DDA-4AA1-482F-9722-A25131A0383E}"/>
    <dgm:cxn modelId="{1EE101EC-933A-4638-A358-45CB301CA204}" type="presParOf" srcId="{CEC2E364-E179-4881-98BE-CD2774B80A28}" destId="{74E2C85E-5DB1-4E67-A51D-5297E2CA8237}" srcOrd="0" destOrd="0" presId="urn:microsoft.com/office/officeart/2005/8/layout/default"/>
    <dgm:cxn modelId="{9AEC8D26-8315-4DD1-AC1A-E828E0B04294}" type="presParOf" srcId="{CEC2E364-E179-4881-98BE-CD2774B80A28}" destId="{04D792EE-60E2-46AD-9B2E-240F55A486F5}" srcOrd="1" destOrd="0" presId="urn:microsoft.com/office/officeart/2005/8/layout/default"/>
    <dgm:cxn modelId="{BB32C14A-5DDF-4379-A3FA-2C4795557839}" type="presParOf" srcId="{CEC2E364-E179-4881-98BE-CD2774B80A28}" destId="{C581A9E6-6C10-4317-945F-B58725C33990}" srcOrd="2" destOrd="0" presId="urn:microsoft.com/office/officeart/2005/8/layout/default"/>
    <dgm:cxn modelId="{D0E4662F-E011-418A-BAFE-98842A7A4C9A}" type="presParOf" srcId="{CEC2E364-E179-4881-98BE-CD2774B80A28}" destId="{B2A54796-3F6A-4850-B9F2-A274EFF55E14}" srcOrd="3" destOrd="0" presId="urn:microsoft.com/office/officeart/2005/8/layout/default"/>
    <dgm:cxn modelId="{90DBD60A-922B-4876-A56D-1221FAD7B47A}" type="presParOf" srcId="{CEC2E364-E179-4881-98BE-CD2774B80A28}" destId="{62C2F4AD-CD0E-46AE-A656-D8160743CE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2C85E-5DB1-4E67-A51D-5297E2CA8237}">
      <dsp:nvSpPr>
        <dsp:cNvPr id="0" name=""/>
        <dsp:cNvSpPr/>
      </dsp:nvSpPr>
      <dsp:spPr>
        <a:xfrm>
          <a:off x="837" y="398753"/>
          <a:ext cx="3264916" cy="1958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Introduce 2 strategies for gathering narrative driven point-of-care evaluative feedback</a:t>
          </a:r>
          <a:endParaRPr lang="en-US" sz="2500" kern="1200" dirty="0"/>
        </a:p>
      </dsp:txBody>
      <dsp:txXfrm>
        <a:off x="837" y="398753"/>
        <a:ext cx="3264916" cy="1958950"/>
      </dsp:txXfrm>
    </dsp:sp>
    <dsp:sp modelId="{C581A9E6-6C10-4317-945F-B58725C33990}">
      <dsp:nvSpPr>
        <dsp:cNvPr id="0" name=""/>
        <dsp:cNvSpPr/>
      </dsp:nvSpPr>
      <dsp:spPr>
        <a:xfrm>
          <a:off x="3592245" y="398753"/>
          <a:ext cx="3264916" cy="1958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Discuss the value, challenges, and strategies for gathering feedback</a:t>
          </a:r>
          <a:endParaRPr lang="en-US" sz="2500" kern="1200" dirty="0">
            <a:latin typeface="+mj-lt"/>
          </a:endParaRPr>
        </a:p>
      </dsp:txBody>
      <dsp:txXfrm>
        <a:off x="3592245" y="398753"/>
        <a:ext cx="3264916" cy="1958950"/>
      </dsp:txXfrm>
    </dsp:sp>
    <dsp:sp modelId="{62C2F4AD-CD0E-46AE-A656-D8160743CE2C}">
      <dsp:nvSpPr>
        <dsp:cNvPr id="0" name=""/>
        <dsp:cNvSpPr/>
      </dsp:nvSpPr>
      <dsp:spPr>
        <a:xfrm>
          <a:off x="1796541" y="2684195"/>
          <a:ext cx="3264916" cy="19589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Identify next steps to implement narrative driven point-of-care feedback tools for faculty feedback</a:t>
          </a:r>
          <a:endParaRPr lang="en-US" sz="2500" kern="1200" dirty="0">
            <a:latin typeface="+mj-lt"/>
          </a:endParaRPr>
        </a:p>
      </dsp:txBody>
      <dsp:txXfrm>
        <a:off x="1796541" y="2684195"/>
        <a:ext cx="3264916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C75CF05-D4EB-41BA-9F20-235FDF90A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1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of Faculty Teaching Milestones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Rating scale similar to resident milestones</a:t>
            </a:r>
          </a:p>
          <a:p>
            <a:r>
              <a:rPr lang="en-US" dirty="0" smtClean="0"/>
              <a:t>Residents</a:t>
            </a:r>
            <a:r>
              <a:rPr lang="en-US" baseline="0" dirty="0" smtClean="0"/>
              <a:t> instructed- faculty must consistently demonstrate all of the milestones in a category to earn a full rating. “0.5” used if not consistently demonstrating all milestones in Level 1;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Difference from resident milestones- use Level 2 and Level 4 as the “in between” – faculty demonstrating all of Level 1 and some of Level 3 would be rated a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Qualtrics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Font typeface="+mj-lt"/>
              <a:buAutoNum type="arabicPeriod"/>
            </a:pPr>
            <a:r>
              <a:rPr lang="en-US" dirty="0" err="1" smtClean="0"/>
              <a:t>Qualtrics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smtClean="0"/>
              <a:t>M3App©</a:t>
            </a:r>
          </a:p>
          <a:p>
            <a:endParaRPr lang="en-US" dirty="0" smtClean="0"/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Participation </a:t>
            </a:r>
          </a:p>
          <a:p>
            <a:pPr marL="241653" indent="-241653">
              <a:buFont typeface="+mj-lt"/>
              <a:buAutoNum type="arabicPeriod"/>
            </a:pPr>
            <a:endParaRPr lang="en-US" dirty="0" smtClean="0"/>
          </a:p>
          <a:p>
            <a:pPr marL="241653" indent="-241653">
              <a:buFont typeface="+mj-lt"/>
              <a:buAutoNum type="arabicPeriod"/>
            </a:pPr>
            <a:r>
              <a:rPr lang="en-US" dirty="0" smtClean="0"/>
              <a:t>Next Steps- F3 app; Faculty teaching milestones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 smtClean="0"/>
              <a:t>of direct observation &amp; narrative description</a:t>
            </a:r>
          </a:p>
          <a:p>
            <a:r>
              <a:rPr lang="en-US" dirty="0" smtClean="0"/>
              <a:t>M3 </a:t>
            </a:r>
            <a:r>
              <a:rPr lang="en-US" dirty="0" smtClean="0"/>
              <a:t>app- Mobile Medical Milestones </a:t>
            </a:r>
            <a:endParaRPr lang="en-US" dirty="0" smtClean="0"/>
          </a:p>
          <a:p>
            <a:r>
              <a:rPr lang="en-US" dirty="0" smtClean="0"/>
              <a:t>Focus has been on capturing narrative data on resident performance- linked to milestones</a:t>
            </a:r>
          </a:p>
          <a:p>
            <a:r>
              <a:rPr lang="en-US" dirty="0" smtClean="0"/>
              <a:t>Culture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used in any setting where competencies are observed- not limited to outpatient. Smartphone, tablet,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5CF05-D4EB-41BA-9F20-235FDF90A6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9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 from Elin and Alex</a:t>
            </a:r>
          </a:p>
          <a:p>
            <a:r>
              <a:rPr lang="en-US" dirty="0" smtClean="0"/>
              <a:t>Challenges &amp; strategies implemented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5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Capitalize on experience</a:t>
            </a:r>
          </a:p>
          <a:p>
            <a:endParaRPr lang="en-US" baseline="0" dirty="0" smtClean="0"/>
          </a:p>
          <a:p>
            <a:pPr lvl="1"/>
            <a:r>
              <a:rPr lang="en-US" dirty="0" smtClean="0"/>
              <a:t>Strategies for engaging residents (focus groups, feedback on tools, stress anonymity</a:t>
            </a:r>
          </a:p>
          <a:p>
            <a:pPr lvl="1"/>
            <a:r>
              <a:rPr lang="en-US" dirty="0" smtClean="0"/>
              <a:t>Addressing system level evaluation needs</a:t>
            </a:r>
          </a:p>
          <a:p>
            <a:pPr lvl="1"/>
            <a:endParaRPr lang="en-US" dirty="0" smtClean="0"/>
          </a:p>
          <a:p>
            <a:pPr marL="483306" lvl="1" defTabSz="966612">
              <a:defRPr/>
            </a:pPr>
            <a:r>
              <a:rPr lang="en-US" dirty="0" smtClean="0"/>
              <a:t>Stress anonymous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of F3</a:t>
            </a:r>
          </a:p>
          <a:p>
            <a:pPr lvl="1"/>
            <a:r>
              <a:rPr lang="en-US" dirty="0" smtClean="0"/>
              <a:t>Needs to be </a:t>
            </a:r>
            <a:r>
              <a:rPr lang="en-US" dirty="0" smtClean="0"/>
              <a:t>anonymous</a:t>
            </a:r>
          </a:p>
          <a:p>
            <a:pPr lvl="1"/>
            <a:r>
              <a:rPr lang="en-US" dirty="0" smtClean="0"/>
              <a:t>Goal: Release July 2017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Not for profit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D5E3-8D03-40D3-9991-205CC05EC4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895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E7E58C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B40125-7F13-44A6-BAB7-8F4B151C061C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C45DAC-79B2-48E1-B622-F75E122434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225" name="Picture 9" descr="UNC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812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36672-F5A3-4FA5-933C-B04C0352F0BC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402E-A5D9-42BD-9F1A-312CF0335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52400"/>
            <a:ext cx="1695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4933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F81A7-C202-4AB2-BD3C-92764C183D5E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ADE44-5E93-4592-AC86-372A390E9E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9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5A4D5-22DB-4294-9D80-D186081F8BE0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DDB1A-DAD6-44B0-8690-A61DD370E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2C54A-E28D-4904-9A14-6F605DD774D6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586C-0FF0-4206-B0EB-E9C01C5061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55052-AA66-48B0-B586-50F76BEF607C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2596-9450-4E4B-9D2E-05EBE4331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17638"/>
            <a:ext cx="41529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C2F06-C3B2-4268-BE22-0F7180ABF4D1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880F-DAE2-4D2E-8D2B-D275A0A27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D6A9B-354F-4686-ADE2-E32124ACDA47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64F6A-501A-4695-A26B-A26D01DAF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ED2A4E-6238-4D7A-96A0-8CF15C714747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9E08-4194-4C67-9A7B-5E9C025BB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5E456-A5BD-4B1F-9922-B27A83107837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28F2-F409-4128-AE8C-73EF09DAD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1CFDE-973F-4ABD-8E33-F53F70E52EFC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B63A3-EE60-48B4-91D6-039F992FB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D0143-DC3E-4EC6-9F48-48B6665F7301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6BF-CD30-4EB0-80A4-3EE6E2521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3821B-510B-469F-8236-A5D95798D7D4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BAB3-FE89-4894-A884-41D108665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0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66078-B265-4984-BB18-33981B66E184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36CC-B783-4E69-9EFD-8D3AF9DBF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7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858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EDE01-382B-426E-A4ED-08E2FC7AA3FD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7457E-0227-44F2-8F92-A042A2875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52F25-63C5-43EB-9F8A-B22C0A1EE369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E9D5-C0C2-4072-872F-D8533F99B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143000"/>
            <a:ext cx="3276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276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E44A-2614-49F5-AF6C-1C8877036FE2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3EFF-AE0B-471C-BAEB-0F91D60D2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683C6-E118-4B84-8FD6-350D4DD62461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20196-352E-4F31-86C2-0B7CCCB82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4F4C3-78F5-42B8-9D14-37BCEAFFEBC3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BB872-BF44-44EE-91ED-070AC0DB9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4AC9F-61F9-44C7-8672-DF7F3A5EB475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4F45-5E00-458E-AEAF-0075668EB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464CF-F010-4991-9D0D-CA98840F62F5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B0E7A-710F-40B8-86F5-4686BA678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876D6-4019-4424-8939-52A05CCA40BB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886C-93FB-4B4B-8F62-47983C1CE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143000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3849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BCDA53CE-C54A-4C5E-B47A-953013324F1B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84925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84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086A3F3-6F7D-404F-90EA-E2AB1B080A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>
          <a:solidFill>
            <a:srgbClr val="41414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58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8100"/>
            <a:ext cx="1981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176C2E1-3319-4A81-ACF3-FBE386705C94}" type="datetime1">
              <a:rPr lang="en-US"/>
              <a:pPr/>
              <a:t>4/26/2017</a:t>
            </a:fld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84925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49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63FC11C-0073-4B58-8AC5-425947C2D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284B9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335FB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 sz="2200">
          <a:solidFill>
            <a:srgbClr val="41414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rgbClr val="41414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»"/>
        <a:defRPr>
          <a:solidFill>
            <a:srgbClr val="41414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rgbClr val="41414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Direct Observation Web-based Apps to Faculty Evaluation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0" dirty="0">
                <a:latin typeface="+mj-lt"/>
              </a:rPr>
              <a:t>Linda Myerholtz, </a:t>
            </a:r>
            <a:r>
              <a:rPr lang="en-US" sz="2400" i="0" dirty="0" smtClean="0">
                <a:latin typeface="+mj-lt"/>
              </a:rPr>
              <a:t>PhD</a:t>
            </a:r>
          </a:p>
          <a:p>
            <a:r>
              <a:rPr lang="en-US" sz="2400" i="0" dirty="0" smtClean="0">
                <a:latin typeface="+mj-lt"/>
              </a:rPr>
              <a:t> </a:t>
            </a:r>
            <a:r>
              <a:rPr lang="en-US" sz="2400" i="0" dirty="0">
                <a:latin typeface="+mj-lt"/>
              </a:rPr>
              <a:t>Alfred Reid, </a:t>
            </a:r>
            <a:r>
              <a:rPr lang="en-US" sz="2400" i="0" dirty="0" smtClean="0">
                <a:latin typeface="+mj-lt"/>
              </a:rPr>
              <a:t>MA</a:t>
            </a:r>
          </a:p>
          <a:p>
            <a:r>
              <a:rPr lang="en-US" sz="2400" i="0" dirty="0" smtClean="0">
                <a:latin typeface="+mj-lt"/>
              </a:rPr>
              <a:t> </a:t>
            </a:r>
            <a:r>
              <a:rPr lang="en-US" sz="2400" i="0" dirty="0">
                <a:latin typeface="+mj-lt"/>
              </a:rPr>
              <a:t>Alexei Decastro, </a:t>
            </a:r>
            <a:r>
              <a:rPr lang="en-US" sz="2400" i="0" dirty="0" smtClean="0">
                <a:latin typeface="+mj-lt"/>
              </a:rPr>
              <a:t>MD</a:t>
            </a:r>
          </a:p>
          <a:p>
            <a:r>
              <a:rPr lang="en-US" sz="2400" i="0" dirty="0" smtClean="0">
                <a:latin typeface="+mj-lt"/>
              </a:rPr>
              <a:t> </a:t>
            </a:r>
            <a:r>
              <a:rPr lang="en-US" sz="2400" i="0" dirty="0">
                <a:latin typeface="+mj-lt"/>
              </a:rPr>
              <a:t>Elin Kondrad, </a:t>
            </a:r>
            <a:r>
              <a:rPr lang="en-US" dirty="0" smtClean="0">
                <a:latin typeface="+mj-lt"/>
              </a:rPr>
              <a:t>MD</a:t>
            </a:r>
          </a:p>
          <a:p>
            <a:r>
              <a:rPr lang="en-US" dirty="0" err="1" smtClean="0">
                <a:latin typeface="+mj-lt"/>
              </a:rPr>
              <a:t>Cristy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Page, MD, MPH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31" y="2130165"/>
            <a:ext cx="3643035" cy="2415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4" y="3567779"/>
            <a:ext cx="4144231" cy="23758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76" y="1828800"/>
            <a:ext cx="2806368" cy="28063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72417" y="2860350"/>
            <a:ext cx="1108077" cy="6577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81600" y="980945"/>
            <a:ext cx="3048000" cy="655638"/>
          </a:xfrm>
        </p:spPr>
        <p:txBody>
          <a:bodyPr/>
          <a:lstStyle/>
          <a:p>
            <a:r>
              <a:rPr lang="en-US" sz="8000" dirty="0" smtClean="0"/>
              <a:t>F3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5417206" y="6096000"/>
            <a:ext cx="352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Faculty Feedback Facilitation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1586" y="6096000"/>
            <a:ext cx="35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Mobile Medical </a:t>
            </a:r>
            <a:r>
              <a:rPr lang="en-US" b="1" dirty="0" smtClean="0"/>
              <a:t>Milestones</a:t>
            </a:r>
            <a:r>
              <a:rPr lang="en-US" dirty="0"/>
              <a:t> </a:t>
            </a:r>
            <a:r>
              <a:rPr lang="en-US" sz="1400" dirty="0"/>
              <a:t>M3App</a:t>
            </a:r>
            <a:r>
              <a:rPr lang="en-US" sz="1400" dirty="0" smtClean="0"/>
              <a:t>©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4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Milestones?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82" y="1828800"/>
            <a:ext cx="6592218" cy="4485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6274750"/>
            <a:ext cx="2792625" cy="406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98" y="838200"/>
            <a:ext cx="1800652" cy="2400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Competency &amp; Milestones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9" t="18687" r="37499" b="24052"/>
          <a:stretch/>
        </p:blipFill>
        <p:spPr>
          <a:xfrm>
            <a:off x="2242296" y="1941731"/>
            <a:ext cx="6259606" cy="3620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8448" y="1143000"/>
            <a:ext cx="598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Jane Doe creates a learning climate in which my learning is facilitated.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82" t="83354"/>
          <a:stretch/>
        </p:blipFill>
        <p:spPr>
          <a:xfrm>
            <a:off x="1904999" y="5524500"/>
            <a:ext cx="6460751" cy="7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30735"/>
            <a:ext cx="6781800" cy="838200"/>
          </a:xfrm>
        </p:spPr>
        <p:txBody>
          <a:bodyPr/>
          <a:lstStyle/>
          <a:p>
            <a:r>
              <a:rPr lang="en-US" dirty="0" smtClean="0"/>
              <a:t>Faculty Milestone Review Pilot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F4C3-78F5-42B8-9D14-37BCEAFFEB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B872-BF44-44EE-91ED-070AC0DB9C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10" y="685800"/>
            <a:ext cx="2514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63" y="1190243"/>
            <a:ext cx="2514600" cy="442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616" y="1746123"/>
            <a:ext cx="2524125" cy="440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632" y="2292478"/>
            <a:ext cx="2514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F4C3-78F5-42B8-9D14-37BCEAFFEBC3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B872-BF44-44EE-91ED-070AC0DB9C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4162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228600"/>
            <a:ext cx="6781800" cy="838200"/>
          </a:xfrm>
        </p:spPr>
        <p:txBody>
          <a:bodyPr/>
          <a:lstStyle/>
          <a:p>
            <a:r>
              <a:rPr lang="en-US" dirty="0" smtClean="0"/>
              <a:t>We Want Your Feedback!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57300"/>
            <a:ext cx="67056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Please evaluate this presentation using the conference mobile app</a:t>
            </a:r>
            <a:r>
              <a:rPr lang="en-US" dirty="0" smtClean="0">
                <a:latin typeface="+mj-lt"/>
              </a:rPr>
              <a:t>!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Simply </a:t>
            </a:r>
            <a:r>
              <a:rPr lang="en-US" dirty="0">
                <a:latin typeface="+mj-lt"/>
              </a:rPr>
              <a:t>click on the "clipboard" icon </a:t>
            </a:r>
            <a:r>
              <a:rPr lang="en-US" dirty="0" smtClean="0">
                <a:latin typeface="+mj-lt"/>
              </a:rPr>
              <a:t>      on </a:t>
            </a:r>
            <a:r>
              <a:rPr lang="en-US" dirty="0">
                <a:latin typeface="+mj-lt"/>
              </a:rPr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381000" cy="403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10000"/>
            <a:ext cx="4465628" cy="3170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331422"/>
            <a:ext cx="245690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0"/>
            <a:ext cx="6705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Since the pilot study was completed, Dr</a:t>
            </a:r>
            <a:r>
              <a:rPr lang="en-US" dirty="0" smtClean="0">
                <a:latin typeface="+mj-lt"/>
              </a:rPr>
              <a:t>. Page </a:t>
            </a:r>
            <a:r>
              <a:rPr lang="en-US" dirty="0">
                <a:latin typeface="+mj-lt"/>
              </a:rPr>
              <a:t>has joined the Board of Directors for the non profit, Mission3, to which the M3App is licensed.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CFDE-973F-4ABD-8E33-F53F70E52EFC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3A3-EE60-48B4-91D6-039F992FB1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292629"/>
              </p:ext>
            </p:extLst>
          </p:nvPr>
        </p:nvGraphicFramePr>
        <p:xfrm>
          <a:off x="2057400" y="1295400"/>
          <a:ext cx="6858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5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Capturing Direct Observations in the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4572000"/>
            <a:ext cx="67056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+mj-lt"/>
              </a:rPr>
              <a:t>Page C, Reid A, Coe CL, Beste J, Fagan B, </a:t>
            </a:r>
            <a:r>
              <a:rPr lang="en-US" sz="1600" dirty="0" err="1">
                <a:latin typeface="+mj-lt"/>
              </a:rPr>
              <a:t>Steinbacher</a:t>
            </a:r>
            <a:r>
              <a:rPr lang="en-US" sz="1600" dirty="0">
                <a:latin typeface="+mj-lt"/>
              </a:rPr>
              <a:t> E, et al. Piloting the Mobile Medical Milestones Application (M3App©): A Multi-Institution Evaluation. Fam Med. 2017 Jan;49(1):35–41.</a:t>
            </a:r>
          </a:p>
          <a:p>
            <a:pPr marL="0" indent="0">
              <a:buNone/>
            </a:pPr>
            <a:endParaRPr lang="en-US" sz="1600" dirty="0" smtClean="0">
              <a:latin typeface="+mj-lt"/>
            </a:endParaRPr>
          </a:p>
          <a:p>
            <a:pPr marL="0" indent="0">
              <a:buNone/>
            </a:pPr>
            <a:r>
              <a:rPr lang="en-US" sz="1600" dirty="0" smtClean="0">
                <a:latin typeface="+mj-lt"/>
              </a:rPr>
              <a:t>Page </a:t>
            </a:r>
            <a:r>
              <a:rPr lang="en-US" sz="1600" dirty="0">
                <a:latin typeface="+mj-lt"/>
              </a:rPr>
              <a:t>CP, Reid A, Coe CL, </a:t>
            </a:r>
            <a:r>
              <a:rPr lang="en-US" sz="1600" dirty="0" err="1">
                <a:latin typeface="+mj-lt"/>
              </a:rPr>
              <a:t>Carlough</a:t>
            </a:r>
            <a:r>
              <a:rPr lang="en-US" sz="1600" dirty="0">
                <a:latin typeface="+mj-lt"/>
              </a:rPr>
              <a:t> M, Rosenbaum D, Beste J, et al. Learnings From the Pilot Implementation of Mobile Medical Milestones Application. J Grad Med Educ. 2016 Oct;8(4):569–75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66" y="1387690"/>
            <a:ext cx="4931868" cy="2603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3845" y="3936011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M3App©</a:t>
            </a:r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CFDE-973F-4ABD-8E33-F53F70E52EFC}" type="datetime1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63A3-EE60-48B4-91D6-039F992FB1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7962066" cy="6419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67602" y="6384925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M3App©</a:t>
            </a:r>
          </a:p>
        </p:txBody>
      </p:sp>
    </p:spTree>
    <p:extLst>
      <p:ext uri="{BB962C8B-B14F-4D97-AF65-F5344CB8AC3E}">
        <p14:creationId xmlns:p14="http://schemas.microsoft.com/office/powerpoint/2010/main" val="12587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1A18-424B-42C4-B734-956896F48520}" type="datetime1">
              <a:rPr lang="en-US" smtClean="0"/>
              <a:t>4/26/2017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586C-0FF0-4206-B0EB-E9C01C5061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90678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 </a:t>
            </a:r>
            <a:r>
              <a:rPr lang="en-US" dirty="0"/>
              <a:t>FM </a:t>
            </a:r>
            <a:r>
              <a:rPr lang="en-US" dirty="0" smtClean="0"/>
              <a:t>programs &amp; </a:t>
            </a:r>
            <a:r>
              <a:rPr lang="en-US" dirty="0"/>
              <a:t>4 IM programs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usa 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" y="1441206"/>
            <a:ext cx="8369300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27" y="4082194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51" y="4164491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22" y="420981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36" y="4114198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75" y="401832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4271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13" y="4101244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04" y="4100483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48" y="4140098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65" y="426017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72" y="4360697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21" y="4296689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38" y="4241814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03977" y="4324178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UNC FM</a:t>
            </a:r>
          </a:p>
          <a:p>
            <a:r>
              <a:rPr lang="en-US" sz="900" b="1" dirty="0">
                <a:solidFill>
                  <a:srgbClr val="66CCFF"/>
                </a:solidFill>
              </a:rPr>
              <a:t>UNC IM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MAHEC-Asheville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MAHEC-Hendersonville</a:t>
            </a:r>
          </a:p>
          <a:p>
            <a:r>
              <a:rPr lang="en-US" sz="900" b="1" dirty="0">
                <a:solidFill>
                  <a:srgbClr val="66CCFF"/>
                </a:solidFill>
              </a:rPr>
              <a:t>Moses Cone Memorial Hospital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Wake Forest FM</a:t>
            </a:r>
          </a:p>
          <a:p>
            <a:r>
              <a:rPr lang="en-US" sz="900" b="1" dirty="0">
                <a:solidFill>
                  <a:srgbClr val="66CCFF"/>
                </a:solidFill>
              </a:rPr>
              <a:t>Charlotte AHEC -  CMC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Charlotte AHEC -  Cabarrus</a:t>
            </a:r>
          </a:p>
          <a:p>
            <a:r>
              <a:rPr lang="en-US" sz="900" b="1" dirty="0" smtClean="0">
                <a:solidFill>
                  <a:srgbClr val="0070C0"/>
                </a:solidFill>
              </a:rPr>
              <a:t>CMC </a:t>
            </a:r>
            <a:r>
              <a:rPr lang="en-US" sz="900" b="1" dirty="0">
                <a:solidFill>
                  <a:srgbClr val="0070C0"/>
                </a:solidFill>
              </a:rPr>
              <a:t>Charlotte Family Medicine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SR-AHEC-Fayetteville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SEAHEC – Wilmington</a:t>
            </a:r>
          </a:p>
          <a:p>
            <a:r>
              <a:rPr lang="en-US" sz="900" b="1" dirty="0">
                <a:solidFill>
                  <a:srgbClr val="66CCFF"/>
                </a:solidFill>
              </a:rPr>
              <a:t>SEAHEC – Wilmington </a:t>
            </a:r>
          </a:p>
        </p:txBody>
      </p:sp>
      <p:pic>
        <p:nvPicPr>
          <p:cNvPr id="53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654808" y="166918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University of North Dakota</a:t>
            </a:r>
          </a:p>
        </p:txBody>
      </p:sp>
      <p:pic>
        <p:nvPicPr>
          <p:cNvPr id="55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2" y="3681612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391400" y="3728943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University of Virginia</a:t>
            </a:r>
          </a:p>
        </p:txBody>
      </p:sp>
      <p:pic>
        <p:nvPicPr>
          <p:cNvPr id="57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92" y="3300532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644858" y="3322659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Lancaster General</a:t>
            </a:r>
          </a:p>
        </p:txBody>
      </p:sp>
      <p:pic>
        <p:nvPicPr>
          <p:cNvPr id="59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24" y="442347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843020" y="4360086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University of South Carolina</a:t>
            </a:r>
          </a:p>
        </p:txBody>
      </p:sp>
      <p:pic>
        <p:nvPicPr>
          <p:cNvPr id="31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370617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49908" y="3293301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Saint Joseph’s Hospital</a:t>
            </a:r>
          </a:p>
        </p:txBody>
      </p:sp>
      <p:pic>
        <p:nvPicPr>
          <p:cNvPr id="33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95570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89579" y="3177885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Bronx-Lebanon Hospital</a:t>
            </a:r>
          </a:p>
        </p:txBody>
      </p:sp>
      <p:pic>
        <p:nvPicPr>
          <p:cNvPr id="49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71939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63312" y="2717421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Beaumont Hospital</a:t>
            </a:r>
          </a:p>
        </p:txBody>
      </p:sp>
      <p:pic>
        <p:nvPicPr>
          <p:cNvPr id="52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19" y="4294625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5505376" y="4212972"/>
            <a:ext cx="98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rgbClr val="0070C0"/>
                </a:solidFill>
              </a:rPr>
              <a:t>Anmed</a:t>
            </a:r>
            <a:r>
              <a:rPr lang="en-US" sz="900" b="1" dirty="0">
                <a:solidFill>
                  <a:srgbClr val="0070C0"/>
                </a:solidFill>
              </a:rPr>
              <a:t> Health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10745" y="4554920"/>
            <a:ext cx="2162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University of Alabama, Birmingham</a:t>
            </a:r>
          </a:p>
        </p:txBody>
      </p:sp>
      <p:pic>
        <p:nvPicPr>
          <p:cNvPr id="63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43387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www.fancyicons.com/download/?id=3344&amp;t=png&amp;s=2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90" y="4533872"/>
            <a:ext cx="64008" cy="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179111" y="4545848"/>
            <a:ext cx="608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MUSC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642" y="3058822"/>
            <a:ext cx="209550" cy="23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1069" y="2763587"/>
            <a:ext cx="15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</a:rPr>
              <a:t>Lincoln Medical Education Partnership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250" y="3472534"/>
            <a:ext cx="209550" cy="23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014" y="3590943"/>
            <a:ext cx="15232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</a:rPr>
              <a:t>University of Kansas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8" y="3626557"/>
            <a:ext cx="209550" cy="23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379" y="3821775"/>
            <a:ext cx="133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</a:rPr>
              <a:t>San Joaquin General Hospital</a:t>
            </a:r>
            <a:endParaRPr lang="en-US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to Peer </a:t>
            </a:r>
            <a:r>
              <a:rPr lang="en-US" dirty="0"/>
              <a:t>O</a:t>
            </a:r>
            <a:r>
              <a:rPr lang="en-US" dirty="0" smtClean="0"/>
              <a:t>bservers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93157"/>
            <a:ext cx="3524250" cy="2343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439" t="15149" r="5681" b="11634"/>
          <a:stretch/>
        </p:blipFill>
        <p:spPr>
          <a:xfrm>
            <a:off x="3210025" y="3886200"/>
            <a:ext cx="5903495" cy="22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Feedback for Faculty?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447800"/>
            <a:ext cx="5429250" cy="40671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399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to Faculty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Culture change 2.0</a:t>
            </a:r>
          </a:p>
          <a:p>
            <a:r>
              <a:rPr lang="en-US" dirty="0" err="1" smtClean="0">
                <a:latin typeface="+mj-lt"/>
              </a:rPr>
              <a:t>Qualtrics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survey experience (F3 1.0)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57400"/>
            <a:ext cx="5676848" cy="45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 Template 1">
  <a:themeElements>
    <a:clrScheme name="Default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414141"/>
      </a:dk1>
      <a:lt1>
        <a:srgbClr val="FFFFFF"/>
      </a:lt1>
      <a:dk2>
        <a:srgbClr val="284B90"/>
      </a:dk2>
      <a:lt2>
        <a:srgbClr val="909090"/>
      </a:lt2>
      <a:accent1>
        <a:srgbClr val="BBE0E3"/>
      </a:accent1>
      <a:accent2>
        <a:srgbClr val="335FB7"/>
      </a:accent2>
      <a:accent3>
        <a:srgbClr val="FFFFFF"/>
      </a:accent3>
      <a:accent4>
        <a:srgbClr val="363636"/>
      </a:accent4>
      <a:accent5>
        <a:srgbClr val="DAEDEF"/>
      </a:accent5>
      <a:accent6>
        <a:srgbClr val="2D55A6"/>
      </a:accent6>
      <a:hlink>
        <a:srgbClr val="99CC00"/>
      </a:hlink>
      <a:folHlink>
        <a:srgbClr val="E9E08B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414141"/>
        </a:dk1>
        <a:lt1>
          <a:srgbClr val="FFFFFF"/>
        </a:lt1>
        <a:dk2>
          <a:srgbClr val="284B90"/>
        </a:dk2>
        <a:lt2>
          <a:srgbClr val="909090"/>
        </a:lt2>
        <a:accent1>
          <a:srgbClr val="BBE0E3"/>
        </a:accent1>
        <a:accent2>
          <a:srgbClr val="335FB7"/>
        </a:accent2>
        <a:accent3>
          <a:srgbClr val="FFFFFF"/>
        </a:accent3>
        <a:accent4>
          <a:srgbClr val="363636"/>
        </a:accent4>
        <a:accent5>
          <a:srgbClr val="DAEDEF"/>
        </a:accent5>
        <a:accent6>
          <a:srgbClr val="2D55A6"/>
        </a:accent6>
        <a:hlink>
          <a:srgbClr val="99CC00"/>
        </a:hlink>
        <a:folHlink>
          <a:srgbClr val="E9E0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418B1C4E0F64E995065CF74336D82" ma:contentTypeVersion="8" ma:contentTypeDescription="Create a new document." ma:contentTypeScope="" ma:versionID="bb1336f168ce4aaef14860f7127679eb">
  <xsd:schema xmlns:xsd="http://www.w3.org/2001/XMLSchema" xmlns:xs="http://www.w3.org/2001/XMLSchema" xmlns:p="http://schemas.microsoft.com/office/2006/metadata/properties" xmlns:ns2="69e21dfb-de9a-4109-978d-aa6e9bdede94" targetNamespace="http://schemas.microsoft.com/office/2006/metadata/properties" ma:root="true" ma:fieldsID="edf5aa6a0656d24d1df16fac7471a193" ns2:_="">
    <xsd:import namespace="69e21dfb-de9a-4109-978d-aa6e9bdede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21dfb-de9a-4109-978d-aa6e9bdede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142EB0-DA86-43FC-9E73-40773B20FB84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69e21dfb-de9a-4109-978d-aa6e9bdede94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CF85B0-D859-4B8B-BE9C-36F44030D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e21dfb-de9a-4109-978d-aa6e9bdede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33812F-CBDD-46A4-8497-289774878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 Template 1</Template>
  <TotalTime>3090</TotalTime>
  <Words>571</Words>
  <Application>Microsoft Office PowerPoint</Application>
  <PresentationFormat>On-screen Show (4:3)</PresentationFormat>
  <Paragraphs>114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FM Template 1</vt:lpstr>
      <vt:lpstr>Custom Design</vt:lpstr>
      <vt:lpstr>Expanding Direct Observation Web-based Apps to Faculty Evaluation Systems</vt:lpstr>
      <vt:lpstr>Disclosures</vt:lpstr>
      <vt:lpstr>Objectives</vt:lpstr>
      <vt:lpstr>Capturing Direct Observations in the Moment</vt:lpstr>
      <vt:lpstr>PowerPoint Presentation</vt:lpstr>
      <vt:lpstr>20 FM programs &amp; 4 IM programs </vt:lpstr>
      <vt:lpstr>Expanding to Peer Observers</vt:lpstr>
      <vt:lpstr>What about Feedback for Faculty?</vt:lpstr>
      <vt:lpstr>Expanding to Faculty Evaluation</vt:lpstr>
      <vt:lpstr>F3</vt:lpstr>
      <vt:lpstr>Teaching Milestones?</vt:lpstr>
      <vt:lpstr>Sample Competency &amp; Milestones</vt:lpstr>
      <vt:lpstr>Faculty Milestone Review Pilot</vt:lpstr>
      <vt:lpstr>Questions &amp; Discussion</vt:lpstr>
      <vt:lpstr>We Want Your Feedback!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Wilson, Brad S</dc:creator>
  <cp:lastModifiedBy>Myerholtz, Linda E</cp:lastModifiedBy>
  <cp:revision>43</cp:revision>
  <cp:lastPrinted>2017-04-26T15:45:02Z</cp:lastPrinted>
  <dcterms:created xsi:type="dcterms:W3CDTF">2012-04-18T19:45:17Z</dcterms:created>
  <dcterms:modified xsi:type="dcterms:W3CDTF">2017-04-26T15:56:28Z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0x0101007EF418B1C4E0F64E995065CF74336D82</vt:lpwstr>
  </property>
</Properties>
</file>