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emf" ContentType="image/x-emf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60"/>
  </p:notesMasterIdLst>
  <p:sldIdLst>
    <p:sldId id="256" r:id="rId5"/>
    <p:sldId id="311" r:id="rId6"/>
    <p:sldId id="348" r:id="rId7"/>
    <p:sldId id="257" r:id="rId8"/>
    <p:sldId id="335" r:id="rId9"/>
    <p:sldId id="325" r:id="rId10"/>
    <p:sldId id="314" r:id="rId11"/>
    <p:sldId id="326" r:id="rId12"/>
    <p:sldId id="278" r:id="rId13"/>
    <p:sldId id="292" r:id="rId14"/>
    <p:sldId id="316" r:id="rId15"/>
    <p:sldId id="260" r:id="rId16"/>
    <p:sldId id="309" r:id="rId17"/>
    <p:sldId id="315" r:id="rId18"/>
    <p:sldId id="287" r:id="rId19"/>
    <p:sldId id="320" r:id="rId20"/>
    <p:sldId id="341" r:id="rId21"/>
    <p:sldId id="347" r:id="rId22"/>
    <p:sldId id="317" r:id="rId23"/>
    <p:sldId id="274" r:id="rId24"/>
    <p:sldId id="345" r:id="rId25"/>
    <p:sldId id="286" r:id="rId26"/>
    <p:sldId id="276" r:id="rId27"/>
    <p:sldId id="327" r:id="rId28"/>
    <p:sldId id="318" r:id="rId29"/>
    <p:sldId id="288" r:id="rId30"/>
    <p:sldId id="289" r:id="rId31"/>
    <p:sldId id="290" r:id="rId32"/>
    <p:sldId id="291" r:id="rId33"/>
    <p:sldId id="300" r:id="rId34"/>
    <p:sldId id="308" r:id="rId35"/>
    <p:sldId id="321" r:id="rId36"/>
    <p:sldId id="336" r:id="rId37"/>
    <p:sldId id="297" r:id="rId38"/>
    <p:sldId id="299" r:id="rId39"/>
    <p:sldId id="298" r:id="rId40"/>
    <p:sldId id="344" r:id="rId41"/>
    <p:sldId id="295" r:id="rId42"/>
    <p:sldId id="323" r:id="rId43"/>
    <p:sldId id="324" r:id="rId44"/>
    <p:sldId id="294" r:id="rId45"/>
    <p:sldId id="339" r:id="rId46"/>
    <p:sldId id="293" r:id="rId47"/>
    <p:sldId id="346" r:id="rId48"/>
    <p:sldId id="319" r:id="rId49"/>
    <p:sldId id="268" r:id="rId50"/>
    <p:sldId id="328" r:id="rId51"/>
    <p:sldId id="310" r:id="rId52"/>
    <p:sldId id="329" r:id="rId53"/>
    <p:sldId id="340" r:id="rId54"/>
    <p:sldId id="342" r:id="rId55"/>
    <p:sldId id="312" r:id="rId56"/>
    <p:sldId id="330" r:id="rId57"/>
    <p:sldId id="331" r:id="rId58"/>
    <p:sldId id="343" r:id="rId5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lyssa Bruehlman" initials="AB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24A0E"/>
    <a:srgbClr val="9751CB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532" autoAdjust="0"/>
    <p:restoredTop sz="83256" autoAdjust="0"/>
  </p:normalViewPr>
  <p:slideViewPr>
    <p:cSldViewPr snapToGrid="0">
      <p:cViewPr varScale="1">
        <p:scale>
          <a:sx n="85" d="100"/>
          <a:sy n="85" d="100"/>
        </p:scale>
        <p:origin x="-1464" y="-112"/>
      </p:cViewPr>
      <p:guideLst>
        <p:guide orient="horz" pos="2160"/>
        <p:guide pos="384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308"/>
    </p:cViewPr>
  </p:sorterViewPr>
  <p:notesViewPr>
    <p:cSldViewPr snapToGrid="0">
      <p:cViewPr varScale="1">
        <p:scale>
          <a:sx n="88" d="100"/>
          <a:sy n="88" d="100"/>
        </p:scale>
        <p:origin x="3822" y="6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63" Type="http://schemas.openxmlformats.org/officeDocument/2006/relationships/presProps" Target="presProps.xml"/><Relationship Id="rId64" Type="http://schemas.openxmlformats.org/officeDocument/2006/relationships/viewProps" Target="viewProps.xml"/><Relationship Id="rId65" Type="http://schemas.openxmlformats.org/officeDocument/2006/relationships/theme" Target="theme/theme1.xml"/><Relationship Id="rId66" Type="http://schemas.openxmlformats.org/officeDocument/2006/relationships/tableStyles" Target="tableStyles.xml"/><Relationship Id="rId50" Type="http://schemas.openxmlformats.org/officeDocument/2006/relationships/slide" Target="slides/slide46.xml"/><Relationship Id="rId51" Type="http://schemas.openxmlformats.org/officeDocument/2006/relationships/slide" Target="slides/slide47.xml"/><Relationship Id="rId52" Type="http://schemas.openxmlformats.org/officeDocument/2006/relationships/slide" Target="slides/slide48.xml"/><Relationship Id="rId53" Type="http://schemas.openxmlformats.org/officeDocument/2006/relationships/slide" Target="slides/slide49.xml"/><Relationship Id="rId54" Type="http://schemas.openxmlformats.org/officeDocument/2006/relationships/slide" Target="slides/slide50.xml"/><Relationship Id="rId55" Type="http://schemas.openxmlformats.org/officeDocument/2006/relationships/slide" Target="slides/slide51.xml"/><Relationship Id="rId56" Type="http://schemas.openxmlformats.org/officeDocument/2006/relationships/slide" Target="slides/slide52.xml"/><Relationship Id="rId57" Type="http://schemas.openxmlformats.org/officeDocument/2006/relationships/slide" Target="slides/slide53.xml"/><Relationship Id="rId58" Type="http://schemas.openxmlformats.org/officeDocument/2006/relationships/slide" Target="slides/slide54.xml"/><Relationship Id="rId59" Type="http://schemas.openxmlformats.org/officeDocument/2006/relationships/slide" Target="slides/slide55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slide" Target="slides/slide38.xml"/><Relationship Id="rId43" Type="http://schemas.openxmlformats.org/officeDocument/2006/relationships/slide" Target="slides/slide39.xml"/><Relationship Id="rId44" Type="http://schemas.openxmlformats.org/officeDocument/2006/relationships/slide" Target="slides/slide40.xml"/><Relationship Id="rId45" Type="http://schemas.openxmlformats.org/officeDocument/2006/relationships/slide" Target="slides/slide41.xml"/><Relationship Id="rId46" Type="http://schemas.openxmlformats.org/officeDocument/2006/relationships/slide" Target="slides/slide42.xml"/><Relationship Id="rId47" Type="http://schemas.openxmlformats.org/officeDocument/2006/relationships/slide" Target="slides/slide43.xml"/><Relationship Id="rId48" Type="http://schemas.openxmlformats.org/officeDocument/2006/relationships/slide" Target="slides/slide44.xml"/><Relationship Id="rId49" Type="http://schemas.openxmlformats.org/officeDocument/2006/relationships/slide" Target="slides/slide45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60" Type="http://schemas.openxmlformats.org/officeDocument/2006/relationships/notesMaster" Target="notesMasters/notesMaster1.xml"/><Relationship Id="rId61" Type="http://schemas.openxmlformats.org/officeDocument/2006/relationships/printerSettings" Target="printerSettings/printerSettings1.bin"/><Relationship Id="rId62" Type="http://schemas.openxmlformats.org/officeDocument/2006/relationships/commentAuthors" Target="commentAuthors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9-09-02T19:07:15.443" idx="1">
    <p:pos x="10" y="10"/>
    <p:text/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2B169D3-C1F0-4750-9F73-33785C336018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A353851-5FE3-4EDF-81E6-AD5B0C0A6715}">
      <dgm:prSet custT="1"/>
      <dgm:spPr>
        <a:solidFill>
          <a:srgbClr val="0070C0"/>
        </a:solidFill>
      </dgm:spPr>
      <dgm:t>
        <a:bodyPr/>
        <a:lstStyle/>
        <a:p>
          <a:r>
            <a:rPr lang="en-US" sz="2400" dirty="0" smtClean="0"/>
            <a:t>Humanistic Values</a:t>
          </a:r>
        </a:p>
      </dgm:t>
    </dgm:pt>
    <dgm:pt modelId="{826B2894-DEF3-4910-826E-91BBA78DBFBD}" type="parTrans" cxnId="{827686A3-C23B-4433-BD1D-12E3D6532B1D}">
      <dgm:prSet/>
      <dgm:spPr/>
      <dgm:t>
        <a:bodyPr/>
        <a:lstStyle/>
        <a:p>
          <a:endParaRPr lang="en-US"/>
        </a:p>
      </dgm:t>
    </dgm:pt>
    <dgm:pt modelId="{76139E2E-6027-47BA-A79F-0308468BA21E}" type="sibTrans" cxnId="{827686A3-C23B-4433-BD1D-12E3D6532B1D}">
      <dgm:prSet/>
      <dgm:spPr/>
      <dgm:t>
        <a:bodyPr/>
        <a:lstStyle/>
        <a:p>
          <a:endParaRPr lang="en-US"/>
        </a:p>
      </dgm:t>
    </dgm:pt>
    <dgm:pt modelId="{2C755EE1-21EF-4AB9-B3B0-341AA644927D}">
      <dgm:prSet custT="1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en-US" sz="2400" dirty="0" smtClean="0"/>
            <a:t>Pragmatism</a:t>
          </a:r>
        </a:p>
      </dgm:t>
    </dgm:pt>
    <dgm:pt modelId="{6B308649-C7F2-4620-8F01-821D7082B3BB}" type="parTrans" cxnId="{AD5F8437-0C8D-44E1-8944-432B40BBFB4A}">
      <dgm:prSet/>
      <dgm:spPr/>
      <dgm:t>
        <a:bodyPr/>
        <a:lstStyle/>
        <a:p>
          <a:endParaRPr lang="en-US"/>
        </a:p>
      </dgm:t>
    </dgm:pt>
    <dgm:pt modelId="{2CCD3AE5-AC00-4F98-B028-FB707FCA05F8}" type="sibTrans" cxnId="{AD5F8437-0C8D-44E1-8944-432B40BBFB4A}">
      <dgm:prSet/>
      <dgm:spPr/>
      <dgm:t>
        <a:bodyPr/>
        <a:lstStyle/>
        <a:p>
          <a:endParaRPr lang="en-US"/>
        </a:p>
      </dgm:t>
    </dgm:pt>
    <dgm:pt modelId="{9555D770-8B91-4EDB-8A88-BA202DA26F82}">
      <dgm:prSet custT="1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en-US" sz="2400" dirty="0" smtClean="0"/>
            <a:t>Focus on Harms</a:t>
          </a:r>
        </a:p>
      </dgm:t>
    </dgm:pt>
    <dgm:pt modelId="{A412FD61-F949-4B82-AD58-0CC1B8F72301}" type="parTrans" cxnId="{C70DA93D-C0C0-487A-9E0A-F93FD5069C19}">
      <dgm:prSet/>
      <dgm:spPr/>
      <dgm:t>
        <a:bodyPr/>
        <a:lstStyle/>
        <a:p>
          <a:endParaRPr lang="en-US"/>
        </a:p>
      </dgm:t>
    </dgm:pt>
    <dgm:pt modelId="{C08E2E06-CDB8-46BC-AF66-284A9A98AFD4}" type="sibTrans" cxnId="{C70DA93D-C0C0-487A-9E0A-F93FD5069C19}">
      <dgm:prSet/>
      <dgm:spPr/>
      <dgm:t>
        <a:bodyPr/>
        <a:lstStyle/>
        <a:p>
          <a:endParaRPr lang="en-US"/>
        </a:p>
      </dgm:t>
    </dgm:pt>
    <dgm:pt modelId="{3EBBA9E5-8463-43D3-85BE-F3068294CD9C}">
      <dgm:prSet custT="1"/>
      <dgm:spPr>
        <a:solidFill>
          <a:srgbClr val="0070C0"/>
        </a:solidFill>
      </dgm:spPr>
      <dgm:t>
        <a:bodyPr/>
        <a:lstStyle/>
        <a:p>
          <a:r>
            <a:rPr lang="en-US" sz="2400" dirty="0" smtClean="0"/>
            <a:t>Balancing Costs and Benefits</a:t>
          </a:r>
        </a:p>
      </dgm:t>
    </dgm:pt>
    <dgm:pt modelId="{DB6539E1-985D-442D-8FE9-85C3532AABCB}" type="parTrans" cxnId="{237BDCC7-9B7E-4473-9EA5-CCA497C28BEA}">
      <dgm:prSet/>
      <dgm:spPr/>
      <dgm:t>
        <a:bodyPr/>
        <a:lstStyle/>
        <a:p>
          <a:endParaRPr lang="en-US"/>
        </a:p>
      </dgm:t>
    </dgm:pt>
    <dgm:pt modelId="{21882822-D697-4E85-A186-F1E9AD65EBBA}" type="sibTrans" cxnId="{237BDCC7-9B7E-4473-9EA5-CCA497C28BEA}">
      <dgm:prSet/>
      <dgm:spPr/>
      <dgm:t>
        <a:bodyPr/>
        <a:lstStyle/>
        <a:p>
          <a:endParaRPr lang="en-US"/>
        </a:p>
      </dgm:t>
    </dgm:pt>
    <dgm:pt modelId="{1D5A257F-8F8D-4735-A378-09C352BB7730}">
      <dgm:prSet custT="1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en-US" sz="2400" dirty="0" smtClean="0"/>
            <a:t>Priority of Immediate Goals</a:t>
          </a:r>
        </a:p>
      </dgm:t>
    </dgm:pt>
    <dgm:pt modelId="{F4AAE796-451B-46CE-A70F-B3CD101FF918}" type="parTrans" cxnId="{4AC11EBC-680F-4CBE-A265-B4680F286881}">
      <dgm:prSet/>
      <dgm:spPr/>
      <dgm:t>
        <a:bodyPr/>
        <a:lstStyle/>
        <a:p>
          <a:endParaRPr lang="en-US"/>
        </a:p>
      </dgm:t>
    </dgm:pt>
    <dgm:pt modelId="{F5B74F6C-90B9-42CF-9A4E-BA48B44A9573}" type="sibTrans" cxnId="{4AC11EBC-680F-4CBE-A265-B4680F286881}">
      <dgm:prSet/>
      <dgm:spPr/>
      <dgm:t>
        <a:bodyPr/>
        <a:lstStyle/>
        <a:p>
          <a:endParaRPr lang="en-US"/>
        </a:p>
      </dgm:t>
    </dgm:pt>
    <dgm:pt modelId="{808D1EF1-E8DA-483A-84A9-553B679D0F82}">
      <dgm:prSet custT="1"/>
      <dgm:spPr/>
      <dgm:t>
        <a:bodyPr/>
        <a:lstStyle/>
        <a:p>
          <a:r>
            <a:rPr lang="en-US" sz="1800" b="1" i="1" dirty="0" smtClean="0"/>
            <a:t>Are we going to eliminate drug use?</a:t>
          </a:r>
          <a:endParaRPr lang="en-US" sz="1800" b="1" dirty="0"/>
        </a:p>
      </dgm:t>
    </dgm:pt>
    <dgm:pt modelId="{1B650EE9-27FB-4A6C-9E5E-0A550F65D61E}" type="parTrans" cxnId="{8639CB54-9755-4EFC-8C8E-7B9F00F03C6E}">
      <dgm:prSet/>
      <dgm:spPr/>
      <dgm:t>
        <a:bodyPr/>
        <a:lstStyle/>
        <a:p>
          <a:endParaRPr lang="en-US"/>
        </a:p>
      </dgm:t>
    </dgm:pt>
    <dgm:pt modelId="{775AD2F6-B994-4845-8273-734FC7D1DBBF}" type="sibTrans" cxnId="{8639CB54-9755-4EFC-8C8E-7B9F00F03C6E}">
      <dgm:prSet/>
      <dgm:spPr/>
      <dgm:t>
        <a:bodyPr/>
        <a:lstStyle/>
        <a:p>
          <a:endParaRPr lang="en-US"/>
        </a:p>
      </dgm:t>
    </dgm:pt>
    <dgm:pt modelId="{7A30DA2F-ABAB-41F0-8720-1941A305AA20}">
      <dgm:prSet custT="1"/>
      <dgm:spPr/>
      <dgm:t>
        <a:bodyPr/>
        <a:lstStyle/>
        <a:p>
          <a:r>
            <a:rPr lang="en-US" sz="1800" b="1" i="1" dirty="0" smtClean="0"/>
            <a:t>Goal Setting</a:t>
          </a:r>
          <a:endParaRPr lang="en-US" sz="1800" b="1" dirty="0"/>
        </a:p>
      </dgm:t>
    </dgm:pt>
    <dgm:pt modelId="{AC57358A-9088-4C60-970C-7B683C179503}" type="parTrans" cxnId="{9C8D75BB-3E89-41E0-9B5C-F6BFF1A6643D}">
      <dgm:prSet/>
      <dgm:spPr/>
      <dgm:t>
        <a:bodyPr/>
        <a:lstStyle/>
        <a:p>
          <a:endParaRPr lang="en-US"/>
        </a:p>
      </dgm:t>
    </dgm:pt>
    <dgm:pt modelId="{D50FDC3A-BF50-4ED7-BA06-58ECD42A1DD5}" type="sibTrans" cxnId="{9C8D75BB-3E89-41E0-9B5C-F6BFF1A6643D}">
      <dgm:prSet/>
      <dgm:spPr/>
      <dgm:t>
        <a:bodyPr/>
        <a:lstStyle/>
        <a:p>
          <a:endParaRPr lang="en-US"/>
        </a:p>
      </dgm:t>
    </dgm:pt>
    <dgm:pt modelId="{D5393094-8445-49D3-B7D2-FDB889DB34FD}">
      <dgm:prSet custT="1"/>
      <dgm:spPr/>
      <dgm:t>
        <a:bodyPr/>
        <a:lstStyle/>
        <a:p>
          <a:r>
            <a:rPr lang="en-US" sz="1800" b="1" i="1" dirty="0" smtClean="0"/>
            <a:t>Not approval but not moral judgment</a:t>
          </a:r>
          <a:endParaRPr lang="en-US" sz="1800" b="1" dirty="0"/>
        </a:p>
      </dgm:t>
    </dgm:pt>
    <dgm:pt modelId="{7243C391-4BD8-4E83-82FC-49F2765199DB}" type="parTrans" cxnId="{DFC27906-68EB-44E1-88B9-FFD7DC45F355}">
      <dgm:prSet/>
      <dgm:spPr/>
      <dgm:t>
        <a:bodyPr/>
        <a:lstStyle/>
        <a:p>
          <a:endParaRPr lang="en-US"/>
        </a:p>
      </dgm:t>
    </dgm:pt>
    <dgm:pt modelId="{8D38A6DB-C0DA-4349-B702-7D2880C1AB2C}" type="sibTrans" cxnId="{DFC27906-68EB-44E1-88B9-FFD7DC45F355}">
      <dgm:prSet/>
      <dgm:spPr/>
      <dgm:t>
        <a:bodyPr/>
        <a:lstStyle/>
        <a:p>
          <a:endParaRPr lang="en-US"/>
        </a:p>
      </dgm:t>
    </dgm:pt>
    <dgm:pt modelId="{A93FBBE1-1347-4C7E-BDF7-7EA4F91D7FFE}">
      <dgm:prSet custT="1"/>
      <dgm:spPr/>
      <dgm:t>
        <a:bodyPr/>
        <a:lstStyle/>
        <a:p>
          <a:r>
            <a:rPr lang="en-US" sz="1800" b="1" i="1" dirty="0" smtClean="0"/>
            <a:t>Not on the use itself</a:t>
          </a:r>
          <a:endParaRPr lang="en-US" sz="1800" b="1" dirty="0"/>
        </a:p>
      </dgm:t>
    </dgm:pt>
    <dgm:pt modelId="{E2319E56-09D9-43C9-9C75-A54FC0F49D18}" type="parTrans" cxnId="{B9196A33-A20D-43F0-90F4-03926988B7B7}">
      <dgm:prSet/>
      <dgm:spPr/>
      <dgm:t>
        <a:bodyPr/>
        <a:lstStyle/>
        <a:p>
          <a:endParaRPr lang="en-US"/>
        </a:p>
      </dgm:t>
    </dgm:pt>
    <dgm:pt modelId="{4C0CC282-8C3B-4B3D-BF8A-F234B2CCCC7F}" type="sibTrans" cxnId="{B9196A33-A20D-43F0-90F4-03926988B7B7}">
      <dgm:prSet/>
      <dgm:spPr/>
      <dgm:t>
        <a:bodyPr/>
        <a:lstStyle/>
        <a:p>
          <a:endParaRPr lang="en-US"/>
        </a:p>
      </dgm:t>
    </dgm:pt>
    <dgm:pt modelId="{DFEDFE08-A164-4939-880A-6A0389FE59FE}">
      <dgm:prSet custT="1"/>
      <dgm:spPr/>
      <dgm:t>
        <a:bodyPr/>
        <a:lstStyle/>
        <a:p>
          <a:r>
            <a:rPr lang="en-US" sz="1300" i="1" dirty="0" smtClean="0"/>
            <a:t> </a:t>
          </a:r>
          <a:r>
            <a:rPr lang="en-US" sz="1800" b="1" i="1" dirty="0" smtClean="0"/>
            <a:t>Evaluation</a:t>
          </a:r>
          <a:endParaRPr lang="en-US" sz="1800" b="1" dirty="0"/>
        </a:p>
      </dgm:t>
    </dgm:pt>
    <dgm:pt modelId="{BA67B90A-B647-4EF2-8739-42D3DDF009DA}" type="parTrans" cxnId="{F49FB50E-2AA4-4BAE-BD18-8D8DB0D7D3DF}">
      <dgm:prSet/>
      <dgm:spPr/>
      <dgm:t>
        <a:bodyPr/>
        <a:lstStyle/>
        <a:p>
          <a:endParaRPr lang="en-US"/>
        </a:p>
      </dgm:t>
    </dgm:pt>
    <dgm:pt modelId="{C067750F-FC14-4E8D-906D-0554C4DB33B3}" type="sibTrans" cxnId="{F49FB50E-2AA4-4BAE-BD18-8D8DB0D7D3DF}">
      <dgm:prSet/>
      <dgm:spPr/>
      <dgm:t>
        <a:bodyPr/>
        <a:lstStyle/>
        <a:p>
          <a:endParaRPr lang="en-US"/>
        </a:p>
      </dgm:t>
    </dgm:pt>
    <dgm:pt modelId="{7A0EE7F2-4900-42D7-AC3F-6194945C317B}" type="pres">
      <dgm:prSet presAssocID="{52B169D3-C1F0-4750-9F73-33785C336018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4900100-3323-483D-91EE-FA25A57AB01C}" type="pres">
      <dgm:prSet presAssocID="{2C755EE1-21EF-4AB9-B3B0-341AA644927D}" presName="parentLin" presStyleCnt="0"/>
      <dgm:spPr/>
    </dgm:pt>
    <dgm:pt modelId="{ADE2E414-9D9D-4B81-A1ED-5BF8AD2C376F}" type="pres">
      <dgm:prSet presAssocID="{2C755EE1-21EF-4AB9-B3B0-341AA644927D}" presName="parentLeftMargin" presStyleLbl="node1" presStyleIdx="0" presStyleCnt="5"/>
      <dgm:spPr/>
      <dgm:t>
        <a:bodyPr/>
        <a:lstStyle/>
        <a:p>
          <a:endParaRPr lang="en-US"/>
        </a:p>
      </dgm:t>
    </dgm:pt>
    <dgm:pt modelId="{2051D961-B0E0-479E-9323-DF1A835BFED8}" type="pres">
      <dgm:prSet presAssocID="{2C755EE1-21EF-4AB9-B3B0-341AA644927D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B6F9407-B5E9-4BE7-9695-12D5414863A3}" type="pres">
      <dgm:prSet presAssocID="{2C755EE1-21EF-4AB9-B3B0-341AA644927D}" presName="negativeSpace" presStyleCnt="0"/>
      <dgm:spPr/>
    </dgm:pt>
    <dgm:pt modelId="{2F0C7213-A199-4FC2-92F1-B45C05EF3F93}" type="pres">
      <dgm:prSet presAssocID="{2C755EE1-21EF-4AB9-B3B0-341AA644927D}" presName="childText" presStyleLbl="conFgAcc1" presStyleIdx="0" presStyleCnt="5" custLinFactNeighborX="0" custLinFactNeighborY="-6200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3D49501-85D8-4527-ADBB-4A3C0C8278F8}" type="pres">
      <dgm:prSet presAssocID="{2CCD3AE5-AC00-4F98-B028-FB707FCA05F8}" presName="spaceBetweenRectangles" presStyleCnt="0"/>
      <dgm:spPr/>
    </dgm:pt>
    <dgm:pt modelId="{35FF1366-212B-4A21-BC0E-44B5A74DEBC5}" type="pres">
      <dgm:prSet presAssocID="{4A353851-5FE3-4EDF-81E6-AD5B0C0A6715}" presName="parentLin" presStyleCnt="0"/>
      <dgm:spPr/>
    </dgm:pt>
    <dgm:pt modelId="{0B734F36-8E7D-4A93-9923-C63B7FFDF644}" type="pres">
      <dgm:prSet presAssocID="{4A353851-5FE3-4EDF-81E6-AD5B0C0A6715}" presName="parentLeftMargin" presStyleLbl="node1" presStyleIdx="0" presStyleCnt="5"/>
      <dgm:spPr/>
      <dgm:t>
        <a:bodyPr/>
        <a:lstStyle/>
        <a:p>
          <a:endParaRPr lang="en-US"/>
        </a:p>
      </dgm:t>
    </dgm:pt>
    <dgm:pt modelId="{0AF1C150-39C8-4252-935A-F0C823A6E19B}" type="pres">
      <dgm:prSet presAssocID="{4A353851-5FE3-4EDF-81E6-AD5B0C0A6715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4CCDC00-AA96-4546-94C8-1508F4E883F7}" type="pres">
      <dgm:prSet presAssocID="{4A353851-5FE3-4EDF-81E6-AD5B0C0A6715}" presName="negativeSpace" presStyleCnt="0"/>
      <dgm:spPr/>
    </dgm:pt>
    <dgm:pt modelId="{B16600F0-EC50-4364-8A4A-B107C0BAA6F9}" type="pres">
      <dgm:prSet presAssocID="{4A353851-5FE3-4EDF-81E6-AD5B0C0A6715}" presName="childText" presStyleLbl="conFgAcc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79F0DD3-6FDC-4F0B-8639-8B77FC0BC9CA}" type="pres">
      <dgm:prSet presAssocID="{76139E2E-6027-47BA-A79F-0308468BA21E}" presName="spaceBetweenRectangles" presStyleCnt="0"/>
      <dgm:spPr/>
    </dgm:pt>
    <dgm:pt modelId="{1B744035-5149-490F-8218-A704BD9CED53}" type="pres">
      <dgm:prSet presAssocID="{9555D770-8B91-4EDB-8A88-BA202DA26F82}" presName="parentLin" presStyleCnt="0"/>
      <dgm:spPr/>
    </dgm:pt>
    <dgm:pt modelId="{3DAB0AD6-8187-4FF9-A1D9-2D4BA27A9695}" type="pres">
      <dgm:prSet presAssocID="{9555D770-8B91-4EDB-8A88-BA202DA26F82}" presName="parentLeftMargin" presStyleLbl="node1" presStyleIdx="1" presStyleCnt="5"/>
      <dgm:spPr/>
      <dgm:t>
        <a:bodyPr/>
        <a:lstStyle/>
        <a:p>
          <a:endParaRPr lang="en-US"/>
        </a:p>
      </dgm:t>
    </dgm:pt>
    <dgm:pt modelId="{2FF035A9-F817-41BF-8F9F-1BFD86D0BA2D}" type="pres">
      <dgm:prSet presAssocID="{9555D770-8B91-4EDB-8A88-BA202DA26F82}" presName="parentText" presStyleLbl="node1" presStyleIdx="2" presStyleCnt="5" custLinFactNeighborX="4734" custLinFactNeighborY="-1536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1095B85-F4E0-4055-AA57-2C0852F57191}" type="pres">
      <dgm:prSet presAssocID="{9555D770-8B91-4EDB-8A88-BA202DA26F82}" presName="negativeSpace" presStyleCnt="0"/>
      <dgm:spPr/>
    </dgm:pt>
    <dgm:pt modelId="{370B08E6-661A-4B3E-A80C-EFFF0C39E995}" type="pres">
      <dgm:prSet presAssocID="{9555D770-8B91-4EDB-8A88-BA202DA26F82}" presName="childText" presStyleLbl="conFgAcc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B7A983F-6522-4D4F-A8B7-D6AF0BF27511}" type="pres">
      <dgm:prSet presAssocID="{C08E2E06-CDB8-46BC-AF66-284A9A98AFD4}" presName="spaceBetweenRectangles" presStyleCnt="0"/>
      <dgm:spPr/>
    </dgm:pt>
    <dgm:pt modelId="{A9C2410F-81F3-4DAE-8736-51764EA54194}" type="pres">
      <dgm:prSet presAssocID="{3EBBA9E5-8463-43D3-85BE-F3068294CD9C}" presName="parentLin" presStyleCnt="0"/>
      <dgm:spPr/>
    </dgm:pt>
    <dgm:pt modelId="{E5D28734-ABB7-47C6-8A6D-89129286016E}" type="pres">
      <dgm:prSet presAssocID="{3EBBA9E5-8463-43D3-85BE-F3068294CD9C}" presName="parentLeftMargin" presStyleLbl="node1" presStyleIdx="2" presStyleCnt="5"/>
      <dgm:spPr/>
      <dgm:t>
        <a:bodyPr/>
        <a:lstStyle/>
        <a:p>
          <a:endParaRPr lang="en-US"/>
        </a:p>
      </dgm:t>
    </dgm:pt>
    <dgm:pt modelId="{11849558-BEE3-4F74-ACBD-4B7395F659C4}" type="pres">
      <dgm:prSet presAssocID="{3EBBA9E5-8463-43D3-85BE-F3068294CD9C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7BACBED-9E57-48C1-9D03-F6247E9D96F9}" type="pres">
      <dgm:prSet presAssocID="{3EBBA9E5-8463-43D3-85BE-F3068294CD9C}" presName="negativeSpace" presStyleCnt="0"/>
      <dgm:spPr/>
    </dgm:pt>
    <dgm:pt modelId="{641E87DA-20A5-45FB-A9A8-558BB074327B}" type="pres">
      <dgm:prSet presAssocID="{3EBBA9E5-8463-43D3-85BE-F3068294CD9C}" presName="childText" presStyleLbl="conFgAcc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6BC8DB8-D136-4F75-8D8A-11543DB2BD67}" type="pres">
      <dgm:prSet presAssocID="{21882822-D697-4E85-A186-F1E9AD65EBBA}" presName="spaceBetweenRectangles" presStyleCnt="0"/>
      <dgm:spPr/>
    </dgm:pt>
    <dgm:pt modelId="{D6AFCA40-4E58-4893-82F6-3459EF39DE10}" type="pres">
      <dgm:prSet presAssocID="{1D5A257F-8F8D-4735-A378-09C352BB7730}" presName="parentLin" presStyleCnt="0"/>
      <dgm:spPr/>
    </dgm:pt>
    <dgm:pt modelId="{2790BCA1-5D3C-45F8-9AAE-070965334676}" type="pres">
      <dgm:prSet presAssocID="{1D5A257F-8F8D-4735-A378-09C352BB7730}" presName="parentLeftMargin" presStyleLbl="node1" presStyleIdx="3" presStyleCnt="5"/>
      <dgm:spPr/>
      <dgm:t>
        <a:bodyPr/>
        <a:lstStyle/>
        <a:p>
          <a:endParaRPr lang="en-US"/>
        </a:p>
      </dgm:t>
    </dgm:pt>
    <dgm:pt modelId="{15FBA553-D9CF-48BF-97B5-050BB2094717}" type="pres">
      <dgm:prSet presAssocID="{1D5A257F-8F8D-4735-A378-09C352BB7730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05E20DD-81AB-472E-9C9A-7EF5A1589DE8}" type="pres">
      <dgm:prSet presAssocID="{1D5A257F-8F8D-4735-A378-09C352BB7730}" presName="negativeSpace" presStyleCnt="0"/>
      <dgm:spPr/>
    </dgm:pt>
    <dgm:pt modelId="{DB521250-1207-48DD-BE19-EC69AC94A55B}" type="pres">
      <dgm:prSet presAssocID="{1D5A257F-8F8D-4735-A378-09C352BB7730}" presName="childText" presStyleLbl="conFgAcc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639CB54-9755-4EFC-8C8E-7B9F00F03C6E}" srcId="{2C755EE1-21EF-4AB9-B3B0-341AA644927D}" destId="{808D1EF1-E8DA-483A-84A9-553B679D0F82}" srcOrd="0" destOrd="0" parTransId="{1B650EE9-27FB-4A6C-9E5E-0A550F65D61E}" sibTransId="{775AD2F6-B994-4845-8273-734FC7D1DBBF}"/>
    <dgm:cxn modelId="{EDE049C3-C17B-47A9-B37C-198F94B02903}" type="presOf" srcId="{A93FBBE1-1347-4C7E-BDF7-7EA4F91D7FFE}" destId="{370B08E6-661A-4B3E-A80C-EFFF0C39E995}" srcOrd="0" destOrd="0" presId="urn:microsoft.com/office/officeart/2005/8/layout/list1"/>
    <dgm:cxn modelId="{AD5F8437-0C8D-44E1-8944-432B40BBFB4A}" srcId="{52B169D3-C1F0-4750-9F73-33785C336018}" destId="{2C755EE1-21EF-4AB9-B3B0-341AA644927D}" srcOrd="0" destOrd="0" parTransId="{6B308649-C7F2-4620-8F01-821D7082B3BB}" sibTransId="{2CCD3AE5-AC00-4F98-B028-FB707FCA05F8}"/>
    <dgm:cxn modelId="{D9EC76A7-CF8D-41CE-A542-9E9AE7BCA1BB}" type="presOf" srcId="{1D5A257F-8F8D-4735-A378-09C352BB7730}" destId="{2790BCA1-5D3C-45F8-9AAE-070965334676}" srcOrd="0" destOrd="0" presId="urn:microsoft.com/office/officeart/2005/8/layout/list1"/>
    <dgm:cxn modelId="{F99C2D83-23B7-451D-A7CE-2F9A9BD7CCD5}" type="presOf" srcId="{D5393094-8445-49D3-B7D2-FDB889DB34FD}" destId="{B16600F0-EC50-4364-8A4A-B107C0BAA6F9}" srcOrd="0" destOrd="0" presId="urn:microsoft.com/office/officeart/2005/8/layout/list1"/>
    <dgm:cxn modelId="{B9196A33-A20D-43F0-90F4-03926988B7B7}" srcId="{9555D770-8B91-4EDB-8A88-BA202DA26F82}" destId="{A93FBBE1-1347-4C7E-BDF7-7EA4F91D7FFE}" srcOrd="0" destOrd="0" parTransId="{E2319E56-09D9-43C9-9C75-A54FC0F49D18}" sibTransId="{4C0CC282-8C3B-4B3D-BF8A-F234B2CCCC7F}"/>
    <dgm:cxn modelId="{3AF71AFD-FB45-41CE-A171-604F92F2C265}" type="presOf" srcId="{4A353851-5FE3-4EDF-81E6-AD5B0C0A6715}" destId="{0AF1C150-39C8-4252-935A-F0C823A6E19B}" srcOrd="1" destOrd="0" presId="urn:microsoft.com/office/officeart/2005/8/layout/list1"/>
    <dgm:cxn modelId="{F6710219-DB29-426B-99B7-252F763EF7A3}" type="presOf" srcId="{2C755EE1-21EF-4AB9-B3B0-341AA644927D}" destId="{ADE2E414-9D9D-4B81-A1ED-5BF8AD2C376F}" srcOrd="0" destOrd="0" presId="urn:microsoft.com/office/officeart/2005/8/layout/list1"/>
    <dgm:cxn modelId="{C70DA93D-C0C0-487A-9E0A-F93FD5069C19}" srcId="{52B169D3-C1F0-4750-9F73-33785C336018}" destId="{9555D770-8B91-4EDB-8A88-BA202DA26F82}" srcOrd="2" destOrd="0" parTransId="{A412FD61-F949-4B82-AD58-0CC1B8F72301}" sibTransId="{C08E2E06-CDB8-46BC-AF66-284A9A98AFD4}"/>
    <dgm:cxn modelId="{64C9DBB4-3050-453F-8F1F-1976F881A0A2}" type="presOf" srcId="{52B169D3-C1F0-4750-9F73-33785C336018}" destId="{7A0EE7F2-4900-42D7-AC3F-6194945C317B}" srcOrd="0" destOrd="0" presId="urn:microsoft.com/office/officeart/2005/8/layout/list1"/>
    <dgm:cxn modelId="{4AC11EBC-680F-4CBE-A265-B4680F286881}" srcId="{52B169D3-C1F0-4750-9F73-33785C336018}" destId="{1D5A257F-8F8D-4735-A378-09C352BB7730}" srcOrd="4" destOrd="0" parTransId="{F4AAE796-451B-46CE-A70F-B3CD101FF918}" sibTransId="{F5B74F6C-90B9-42CF-9A4E-BA48B44A9573}"/>
    <dgm:cxn modelId="{9EBE4D32-3BDA-4728-B63F-E22C4AE2F102}" type="presOf" srcId="{808D1EF1-E8DA-483A-84A9-553B679D0F82}" destId="{2F0C7213-A199-4FC2-92F1-B45C05EF3F93}" srcOrd="0" destOrd="0" presId="urn:microsoft.com/office/officeart/2005/8/layout/list1"/>
    <dgm:cxn modelId="{72EAA06F-7AB5-4F81-BD3D-EA0B14E1EB1A}" type="presOf" srcId="{3EBBA9E5-8463-43D3-85BE-F3068294CD9C}" destId="{E5D28734-ABB7-47C6-8A6D-89129286016E}" srcOrd="0" destOrd="0" presId="urn:microsoft.com/office/officeart/2005/8/layout/list1"/>
    <dgm:cxn modelId="{F7EA7093-4A6C-47B2-BF28-239702102B63}" type="presOf" srcId="{1D5A257F-8F8D-4735-A378-09C352BB7730}" destId="{15FBA553-D9CF-48BF-97B5-050BB2094717}" srcOrd="1" destOrd="0" presId="urn:microsoft.com/office/officeart/2005/8/layout/list1"/>
    <dgm:cxn modelId="{827686A3-C23B-4433-BD1D-12E3D6532B1D}" srcId="{52B169D3-C1F0-4750-9F73-33785C336018}" destId="{4A353851-5FE3-4EDF-81E6-AD5B0C0A6715}" srcOrd="1" destOrd="0" parTransId="{826B2894-DEF3-4910-826E-91BBA78DBFBD}" sibTransId="{76139E2E-6027-47BA-A79F-0308468BA21E}"/>
    <dgm:cxn modelId="{DFC27906-68EB-44E1-88B9-FFD7DC45F355}" srcId="{4A353851-5FE3-4EDF-81E6-AD5B0C0A6715}" destId="{D5393094-8445-49D3-B7D2-FDB889DB34FD}" srcOrd="0" destOrd="0" parTransId="{7243C391-4BD8-4E83-82FC-49F2765199DB}" sibTransId="{8D38A6DB-C0DA-4349-B702-7D2880C1AB2C}"/>
    <dgm:cxn modelId="{C688EA2A-4C66-4807-A139-19C2A1B23213}" type="presOf" srcId="{3EBBA9E5-8463-43D3-85BE-F3068294CD9C}" destId="{11849558-BEE3-4F74-ACBD-4B7395F659C4}" srcOrd="1" destOrd="0" presId="urn:microsoft.com/office/officeart/2005/8/layout/list1"/>
    <dgm:cxn modelId="{3D8FFE50-158D-4FBB-9720-6943E6708F3D}" type="presOf" srcId="{9555D770-8B91-4EDB-8A88-BA202DA26F82}" destId="{2FF035A9-F817-41BF-8F9F-1BFD86D0BA2D}" srcOrd="1" destOrd="0" presId="urn:microsoft.com/office/officeart/2005/8/layout/list1"/>
    <dgm:cxn modelId="{237BDCC7-9B7E-4473-9EA5-CCA497C28BEA}" srcId="{52B169D3-C1F0-4750-9F73-33785C336018}" destId="{3EBBA9E5-8463-43D3-85BE-F3068294CD9C}" srcOrd="3" destOrd="0" parTransId="{DB6539E1-985D-442D-8FE9-85C3532AABCB}" sibTransId="{21882822-D697-4E85-A186-F1E9AD65EBBA}"/>
    <dgm:cxn modelId="{F49FB50E-2AA4-4BAE-BD18-8D8DB0D7D3DF}" srcId="{3EBBA9E5-8463-43D3-85BE-F3068294CD9C}" destId="{DFEDFE08-A164-4939-880A-6A0389FE59FE}" srcOrd="0" destOrd="0" parTransId="{BA67B90A-B647-4EF2-8739-42D3DDF009DA}" sibTransId="{C067750F-FC14-4E8D-906D-0554C4DB33B3}"/>
    <dgm:cxn modelId="{9C8D75BB-3E89-41E0-9B5C-F6BFF1A6643D}" srcId="{1D5A257F-8F8D-4735-A378-09C352BB7730}" destId="{7A30DA2F-ABAB-41F0-8720-1941A305AA20}" srcOrd="0" destOrd="0" parTransId="{AC57358A-9088-4C60-970C-7B683C179503}" sibTransId="{D50FDC3A-BF50-4ED7-BA06-58ECD42A1DD5}"/>
    <dgm:cxn modelId="{EC7FB3A5-EA7A-4634-A24D-C6F10D7FC814}" type="presOf" srcId="{7A30DA2F-ABAB-41F0-8720-1941A305AA20}" destId="{DB521250-1207-48DD-BE19-EC69AC94A55B}" srcOrd="0" destOrd="0" presId="urn:microsoft.com/office/officeart/2005/8/layout/list1"/>
    <dgm:cxn modelId="{3C4BD4EC-8C1F-4413-A927-360B997AFC1B}" type="presOf" srcId="{9555D770-8B91-4EDB-8A88-BA202DA26F82}" destId="{3DAB0AD6-8187-4FF9-A1D9-2D4BA27A9695}" srcOrd="0" destOrd="0" presId="urn:microsoft.com/office/officeart/2005/8/layout/list1"/>
    <dgm:cxn modelId="{E2A92650-BCBD-4AD5-82C2-8C5E47C2C8F3}" type="presOf" srcId="{4A353851-5FE3-4EDF-81E6-AD5B0C0A6715}" destId="{0B734F36-8E7D-4A93-9923-C63B7FFDF644}" srcOrd="0" destOrd="0" presId="urn:microsoft.com/office/officeart/2005/8/layout/list1"/>
    <dgm:cxn modelId="{77920CEA-6980-417E-9DA8-10B456606404}" type="presOf" srcId="{DFEDFE08-A164-4939-880A-6A0389FE59FE}" destId="{641E87DA-20A5-45FB-A9A8-558BB074327B}" srcOrd="0" destOrd="0" presId="urn:microsoft.com/office/officeart/2005/8/layout/list1"/>
    <dgm:cxn modelId="{0D85956B-D524-43A0-95BA-F05008F41B87}" type="presOf" srcId="{2C755EE1-21EF-4AB9-B3B0-341AA644927D}" destId="{2051D961-B0E0-479E-9323-DF1A835BFED8}" srcOrd="1" destOrd="0" presId="urn:microsoft.com/office/officeart/2005/8/layout/list1"/>
    <dgm:cxn modelId="{CD24602E-CE2E-4758-AE69-74700EE0476D}" type="presParOf" srcId="{7A0EE7F2-4900-42D7-AC3F-6194945C317B}" destId="{F4900100-3323-483D-91EE-FA25A57AB01C}" srcOrd="0" destOrd="0" presId="urn:microsoft.com/office/officeart/2005/8/layout/list1"/>
    <dgm:cxn modelId="{97729574-EF58-4CB4-BC67-5EB8B47D722A}" type="presParOf" srcId="{F4900100-3323-483D-91EE-FA25A57AB01C}" destId="{ADE2E414-9D9D-4B81-A1ED-5BF8AD2C376F}" srcOrd="0" destOrd="0" presId="urn:microsoft.com/office/officeart/2005/8/layout/list1"/>
    <dgm:cxn modelId="{B8DC8DBB-798A-4D14-9163-58891C4B19B1}" type="presParOf" srcId="{F4900100-3323-483D-91EE-FA25A57AB01C}" destId="{2051D961-B0E0-479E-9323-DF1A835BFED8}" srcOrd="1" destOrd="0" presId="urn:microsoft.com/office/officeart/2005/8/layout/list1"/>
    <dgm:cxn modelId="{361148A2-C5DB-455E-8A2C-52DEB5D5E953}" type="presParOf" srcId="{7A0EE7F2-4900-42D7-AC3F-6194945C317B}" destId="{1B6F9407-B5E9-4BE7-9695-12D5414863A3}" srcOrd="1" destOrd="0" presId="urn:microsoft.com/office/officeart/2005/8/layout/list1"/>
    <dgm:cxn modelId="{9C12A581-D9A2-4EE2-BD40-FE7F96549433}" type="presParOf" srcId="{7A0EE7F2-4900-42D7-AC3F-6194945C317B}" destId="{2F0C7213-A199-4FC2-92F1-B45C05EF3F93}" srcOrd="2" destOrd="0" presId="urn:microsoft.com/office/officeart/2005/8/layout/list1"/>
    <dgm:cxn modelId="{FA0A3EE1-C709-4BF7-B68B-D2E5905BA340}" type="presParOf" srcId="{7A0EE7F2-4900-42D7-AC3F-6194945C317B}" destId="{53D49501-85D8-4527-ADBB-4A3C0C8278F8}" srcOrd="3" destOrd="0" presId="urn:microsoft.com/office/officeart/2005/8/layout/list1"/>
    <dgm:cxn modelId="{F42C1CD6-185E-4001-BFBB-7C7025DF8141}" type="presParOf" srcId="{7A0EE7F2-4900-42D7-AC3F-6194945C317B}" destId="{35FF1366-212B-4A21-BC0E-44B5A74DEBC5}" srcOrd="4" destOrd="0" presId="urn:microsoft.com/office/officeart/2005/8/layout/list1"/>
    <dgm:cxn modelId="{78F2B37E-F0DA-4E51-B97B-B53A43FEFE63}" type="presParOf" srcId="{35FF1366-212B-4A21-BC0E-44B5A74DEBC5}" destId="{0B734F36-8E7D-4A93-9923-C63B7FFDF644}" srcOrd="0" destOrd="0" presId="urn:microsoft.com/office/officeart/2005/8/layout/list1"/>
    <dgm:cxn modelId="{FA681C7B-B754-437F-8FA8-4FF6AB1C45A4}" type="presParOf" srcId="{35FF1366-212B-4A21-BC0E-44B5A74DEBC5}" destId="{0AF1C150-39C8-4252-935A-F0C823A6E19B}" srcOrd="1" destOrd="0" presId="urn:microsoft.com/office/officeart/2005/8/layout/list1"/>
    <dgm:cxn modelId="{432E6CFA-E6EB-4A8B-B56B-1C3B17EF53D2}" type="presParOf" srcId="{7A0EE7F2-4900-42D7-AC3F-6194945C317B}" destId="{A4CCDC00-AA96-4546-94C8-1508F4E883F7}" srcOrd="5" destOrd="0" presId="urn:microsoft.com/office/officeart/2005/8/layout/list1"/>
    <dgm:cxn modelId="{B34DBCF4-E827-48BE-A6F9-1B6E63532B23}" type="presParOf" srcId="{7A0EE7F2-4900-42D7-AC3F-6194945C317B}" destId="{B16600F0-EC50-4364-8A4A-B107C0BAA6F9}" srcOrd="6" destOrd="0" presId="urn:microsoft.com/office/officeart/2005/8/layout/list1"/>
    <dgm:cxn modelId="{81A4DF1E-32A1-4315-B2AB-E944DDD7C107}" type="presParOf" srcId="{7A0EE7F2-4900-42D7-AC3F-6194945C317B}" destId="{479F0DD3-6FDC-4F0B-8639-8B77FC0BC9CA}" srcOrd="7" destOrd="0" presId="urn:microsoft.com/office/officeart/2005/8/layout/list1"/>
    <dgm:cxn modelId="{9F99BD80-D456-42E1-9046-12F9AB0F88EB}" type="presParOf" srcId="{7A0EE7F2-4900-42D7-AC3F-6194945C317B}" destId="{1B744035-5149-490F-8218-A704BD9CED53}" srcOrd="8" destOrd="0" presId="urn:microsoft.com/office/officeart/2005/8/layout/list1"/>
    <dgm:cxn modelId="{776B1053-828B-4CD8-86AD-AD6F5389C065}" type="presParOf" srcId="{1B744035-5149-490F-8218-A704BD9CED53}" destId="{3DAB0AD6-8187-4FF9-A1D9-2D4BA27A9695}" srcOrd="0" destOrd="0" presId="urn:microsoft.com/office/officeart/2005/8/layout/list1"/>
    <dgm:cxn modelId="{0941B65E-8D66-4482-AE55-02B31B2E9988}" type="presParOf" srcId="{1B744035-5149-490F-8218-A704BD9CED53}" destId="{2FF035A9-F817-41BF-8F9F-1BFD86D0BA2D}" srcOrd="1" destOrd="0" presId="urn:microsoft.com/office/officeart/2005/8/layout/list1"/>
    <dgm:cxn modelId="{91C26CB2-7961-48A7-977F-19CA6DF08AD3}" type="presParOf" srcId="{7A0EE7F2-4900-42D7-AC3F-6194945C317B}" destId="{E1095B85-F4E0-4055-AA57-2C0852F57191}" srcOrd="9" destOrd="0" presId="urn:microsoft.com/office/officeart/2005/8/layout/list1"/>
    <dgm:cxn modelId="{9C7DC60A-D6AB-4298-956C-3E48BDA2D0AC}" type="presParOf" srcId="{7A0EE7F2-4900-42D7-AC3F-6194945C317B}" destId="{370B08E6-661A-4B3E-A80C-EFFF0C39E995}" srcOrd="10" destOrd="0" presId="urn:microsoft.com/office/officeart/2005/8/layout/list1"/>
    <dgm:cxn modelId="{6452E830-72FD-48B1-AD5C-786C5F86807D}" type="presParOf" srcId="{7A0EE7F2-4900-42D7-AC3F-6194945C317B}" destId="{DB7A983F-6522-4D4F-A8B7-D6AF0BF27511}" srcOrd="11" destOrd="0" presId="urn:microsoft.com/office/officeart/2005/8/layout/list1"/>
    <dgm:cxn modelId="{42A4209D-C014-4761-8771-DB747B9B0C22}" type="presParOf" srcId="{7A0EE7F2-4900-42D7-AC3F-6194945C317B}" destId="{A9C2410F-81F3-4DAE-8736-51764EA54194}" srcOrd="12" destOrd="0" presId="urn:microsoft.com/office/officeart/2005/8/layout/list1"/>
    <dgm:cxn modelId="{DE5B84D8-69BD-495D-83E9-766A95DC5017}" type="presParOf" srcId="{A9C2410F-81F3-4DAE-8736-51764EA54194}" destId="{E5D28734-ABB7-47C6-8A6D-89129286016E}" srcOrd="0" destOrd="0" presId="urn:microsoft.com/office/officeart/2005/8/layout/list1"/>
    <dgm:cxn modelId="{186BE896-E5A6-469D-AAAD-4399B9514B60}" type="presParOf" srcId="{A9C2410F-81F3-4DAE-8736-51764EA54194}" destId="{11849558-BEE3-4F74-ACBD-4B7395F659C4}" srcOrd="1" destOrd="0" presId="urn:microsoft.com/office/officeart/2005/8/layout/list1"/>
    <dgm:cxn modelId="{2A1E70A4-8C60-486F-9159-12EDEEBA0A1E}" type="presParOf" srcId="{7A0EE7F2-4900-42D7-AC3F-6194945C317B}" destId="{77BACBED-9E57-48C1-9D03-F6247E9D96F9}" srcOrd="13" destOrd="0" presId="urn:microsoft.com/office/officeart/2005/8/layout/list1"/>
    <dgm:cxn modelId="{AD3D7B6A-8A5A-4D6A-8824-157C6F78250B}" type="presParOf" srcId="{7A0EE7F2-4900-42D7-AC3F-6194945C317B}" destId="{641E87DA-20A5-45FB-A9A8-558BB074327B}" srcOrd="14" destOrd="0" presId="urn:microsoft.com/office/officeart/2005/8/layout/list1"/>
    <dgm:cxn modelId="{2552F5E8-12F9-4DB5-9BF3-DA22955A4D11}" type="presParOf" srcId="{7A0EE7F2-4900-42D7-AC3F-6194945C317B}" destId="{86BC8DB8-D136-4F75-8D8A-11543DB2BD67}" srcOrd="15" destOrd="0" presId="urn:microsoft.com/office/officeart/2005/8/layout/list1"/>
    <dgm:cxn modelId="{E56D6029-8EDB-4CFE-8A48-50795E1FCDCF}" type="presParOf" srcId="{7A0EE7F2-4900-42D7-AC3F-6194945C317B}" destId="{D6AFCA40-4E58-4893-82F6-3459EF39DE10}" srcOrd="16" destOrd="0" presId="urn:microsoft.com/office/officeart/2005/8/layout/list1"/>
    <dgm:cxn modelId="{8E706799-B2AD-4D64-9E0C-FF46A313ABF6}" type="presParOf" srcId="{D6AFCA40-4E58-4893-82F6-3459EF39DE10}" destId="{2790BCA1-5D3C-45F8-9AAE-070965334676}" srcOrd="0" destOrd="0" presId="urn:microsoft.com/office/officeart/2005/8/layout/list1"/>
    <dgm:cxn modelId="{3A248A2A-9D38-49CB-BE82-6BA6DE698B46}" type="presParOf" srcId="{D6AFCA40-4E58-4893-82F6-3459EF39DE10}" destId="{15FBA553-D9CF-48BF-97B5-050BB2094717}" srcOrd="1" destOrd="0" presId="urn:microsoft.com/office/officeart/2005/8/layout/list1"/>
    <dgm:cxn modelId="{D4D696E9-1350-4E0B-9068-4B5B8589A120}" type="presParOf" srcId="{7A0EE7F2-4900-42D7-AC3F-6194945C317B}" destId="{405E20DD-81AB-472E-9C9A-7EF5A1589DE8}" srcOrd="17" destOrd="0" presId="urn:microsoft.com/office/officeart/2005/8/layout/list1"/>
    <dgm:cxn modelId="{83D0A77C-6346-47BE-B56C-C5AD337E7FA7}" type="presParOf" srcId="{7A0EE7F2-4900-42D7-AC3F-6194945C317B}" destId="{DB521250-1207-48DD-BE19-EC69AC94A55B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0C7213-A199-4FC2-92F1-B45C05EF3F93}">
      <dsp:nvSpPr>
        <dsp:cNvPr id="0" name=""/>
        <dsp:cNvSpPr/>
      </dsp:nvSpPr>
      <dsp:spPr>
        <a:xfrm>
          <a:off x="0" y="212096"/>
          <a:ext cx="7077333" cy="5985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49280" tIns="208280" rIns="549280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1" i="1" kern="1200" dirty="0" smtClean="0"/>
            <a:t>Are we going to eliminate drug use?</a:t>
          </a:r>
          <a:endParaRPr lang="en-US" sz="1800" b="1" kern="1200" dirty="0"/>
        </a:p>
      </dsp:txBody>
      <dsp:txXfrm>
        <a:off x="0" y="212096"/>
        <a:ext cx="7077333" cy="598500"/>
      </dsp:txXfrm>
    </dsp:sp>
    <dsp:sp modelId="{2051D961-B0E0-479E-9323-DF1A835BFED8}">
      <dsp:nvSpPr>
        <dsp:cNvPr id="0" name=""/>
        <dsp:cNvSpPr/>
      </dsp:nvSpPr>
      <dsp:spPr>
        <a:xfrm>
          <a:off x="353866" y="97978"/>
          <a:ext cx="4954133" cy="295200"/>
        </a:xfrm>
        <a:prstGeom prst="roundRect">
          <a:avLst/>
        </a:prstGeom>
        <a:solidFill>
          <a:schemeClr val="accent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7254" tIns="0" rIns="187254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Pragmatism</a:t>
          </a:r>
        </a:p>
      </dsp:txBody>
      <dsp:txXfrm>
        <a:off x="368276" y="112388"/>
        <a:ext cx="4925313" cy="266380"/>
      </dsp:txXfrm>
    </dsp:sp>
    <dsp:sp modelId="{B16600F0-EC50-4364-8A4A-B107C0BAA6F9}">
      <dsp:nvSpPr>
        <dsp:cNvPr id="0" name=""/>
        <dsp:cNvSpPr/>
      </dsp:nvSpPr>
      <dsp:spPr>
        <a:xfrm>
          <a:off x="0" y="1045678"/>
          <a:ext cx="7077333" cy="5985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49280" tIns="208280" rIns="549280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1" i="1" kern="1200" dirty="0" smtClean="0"/>
            <a:t>Not approval but not moral judgment</a:t>
          </a:r>
          <a:endParaRPr lang="en-US" sz="1800" b="1" kern="1200" dirty="0"/>
        </a:p>
      </dsp:txBody>
      <dsp:txXfrm>
        <a:off x="0" y="1045678"/>
        <a:ext cx="7077333" cy="598500"/>
      </dsp:txXfrm>
    </dsp:sp>
    <dsp:sp modelId="{0AF1C150-39C8-4252-935A-F0C823A6E19B}">
      <dsp:nvSpPr>
        <dsp:cNvPr id="0" name=""/>
        <dsp:cNvSpPr/>
      </dsp:nvSpPr>
      <dsp:spPr>
        <a:xfrm>
          <a:off x="353866" y="898078"/>
          <a:ext cx="4954133" cy="295200"/>
        </a:xfrm>
        <a:prstGeom prst="roundRect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7254" tIns="0" rIns="187254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Humanistic Values</a:t>
          </a:r>
        </a:p>
      </dsp:txBody>
      <dsp:txXfrm>
        <a:off x="368276" y="912488"/>
        <a:ext cx="4925313" cy="266380"/>
      </dsp:txXfrm>
    </dsp:sp>
    <dsp:sp modelId="{370B08E6-661A-4B3E-A80C-EFFF0C39E995}">
      <dsp:nvSpPr>
        <dsp:cNvPr id="0" name=""/>
        <dsp:cNvSpPr/>
      </dsp:nvSpPr>
      <dsp:spPr>
        <a:xfrm>
          <a:off x="0" y="1845778"/>
          <a:ext cx="7077333" cy="5985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49280" tIns="208280" rIns="549280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1" i="1" kern="1200" dirty="0" smtClean="0"/>
            <a:t>Not on the use itself</a:t>
          </a:r>
          <a:endParaRPr lang="en-US" sz="1800" b="1" kern="1200" dirty="0"/>
        </a:p>
      </dsp:txBody>
      <dsp:txXfrm>
        <a:off x="0" y="1845778"/>
        <a:ext cx="7077333" cy="598500"/>
      </dsp:txXfrm>
    </dsp:sp>
    <dsp:sp modelId="{2FF035A9-F817-41BF-8F9F-1BFD86D0BA2D}">
      <dsp:nvSpPr>
        <dsp:cNvPr id="0" name=""/>
        <dsp:cNvSpPr/>
      </dsp:nvSpPr>
      <dsp:spPr>
        <a:xfrm>
          <a:off x="370618" y="1652821"/>
          <a:ext cx="4954133" cy="295200"/>
        </a:xfrm>
        <a:prstGeom prst="roundRect">
          <a:avLst/>
        </a:prstGeom>
        <a:solidFill>
          <a:schemeClr val="accent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7254" tIns="0" rIns="187254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Focus on Harms</a:t>
          </a:r>
        </a:p>
      </dsp:txBody>
      <dsp:txXfrm>
        <a:off x="385028" y="1667231"/>
        <a:ext cx="4925313" cy="266380"/>
      </dsp:txXfrm>
    </dsp:sp>
    <dsp:sp modelId="{641E87DA-20A5-45FB-A9A8-558BB074327B}">
      <dsp:nvSpPr>
        <dsp:cNvPr id="0" name=""/>
        <dsp:cNvSpPr/>
      </dsp:nvSpPr>
      <dsp:spPr>
        <a:xfrm>
          <a:off x="0" y="2645879"/>
          <a:ext cx="7077333" cy="567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49280" tIns="208280" rIns="549280" bIns="92456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i="1" kern="1200" dirty="0" smtClean="0"/>
            <a:t> </a:t>
          </a:r>
          <a:r>
            <a:rPr lang="en-US" sz="1800" b="1" i="1" kern="1200" dirty="0" smtClean="0"/>
            <a:t>Evaluation</a:t>
          </a:r>
          <a:endParaRPr lang="en-US" sz="1800" b="1" kern="1200" dirty="0"/>
        </a:p>
      </dsp:txBody>
      <dsp:txXfrm>
        <a:off x="0" y="2645879"/>
        <a:ext cx="7077333" cy="567000"/>
      </dsp:txXfrm>
    </dsp:sp>
    <dsp:sp modelId="{11849558-BEE3-4F74-ACBD-4B7395F659C4}">
      <dsp:nvSpPr>
        <dsp:cNvPr id="0" name=""/>
        <dsp:cNvSpPr/>
      </dsp:nvSpPr>
      <dsp:spPr>
        <a:xfrm>
          <a:off x="353866" y="2498279"/>
          <a:ext cx="4954133" cy="295200"/>
        </a:xfrm>
        <a:prstGeom prst="roundRect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7254" tIns="0" rIns="187254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Balancing Costs and Benefits</a:t>
          </a:r>
        </a:p>
      </dsp:txBody>
      <dsp:txXfrm>
        <a:off x="368276" y="2512689"/>
        <a:ext cx="4925313" cy="266380"/>
      </dsp:txXfrm>
    </dsp:sp>
    <dsp:sp modelId="{DB521250-1207-48DD-BE19-EC69AC94A55B}">
      <dsp:nvSpPr>
        <dsp:cNvPr id="0" name=""/>
        <dsp:cNvSpPr/>
      </dsp:nvSpPr>
      <dsp:spPr>
        <a:xfrm>
          <a:off x="0" y="3414479"/>
          <a:ext cx="7077333" cy="5985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49280" tIns="208280" rIns="549280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1" i="1" kern="1200" dirty="0" smtClean="0"/>
            <a:t>Goal Setting</a:t>
          </a:r>
          <a:endParaRPr lang="en-US" sz="1800" b="1" kern="1200" dirty="0"/>
        </a:p>
      </dsp:txBody>
      <dsp:txXfrm>
        <a:off x="0" y="3414479"/>
        <a:ext cx="7077333" cy="598500"/>
      </dsp:txXfrm>
    </dsp:sp>
    <dsp:sp modelId="{15FBA553-D9CF-48BF-97B5-050BB2094717}">
      <dsp:nvSpPr>
        <dsp:cNvPr id="0" name=""/>
        <dsp:cNvSpPr/>
      </dsp:nvSpPr>
      <dsp:spPr>
        <a:xfrm>
          <a:off x="353866" y="3266879"/>
          <a:ext cx="4954133" cy="295200"/>
        </a:xfrm>
        <a:prstGeom prst="roundRect">
          <a:avLst/>
        </a:prstGeom>
        <a:solidFill>
          <a:schemeClr val="accent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7254" tIns="0" rIns="187254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Priority of Immediate Goals</a:t>
          </a:r>
        </a:p>
      </dsp:txBody>
      <dsp:txXfrm>
        <a:off x="368276" y="3281289"/>
        <a:ext cx="4925313" cy="2663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553750-1DE9-A14C-BA50-0518369261E8}" type="datetimeFigureOut">
              <a:rPr lang="en-US" smtClean="0"/>
              <a:t>9/20/19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61D3C0-40A9-C24F-813A-7E85886A4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7026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1D3C0-40A9-C24F-813A-7E85886A4F9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2090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1D3C0-40A9-C24F-813A-7E85886A4F9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5998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DSM5</a:t>
            </a:r>
          </a:p>
          <a:p>
            <a:r>
              <a:rPr lang="en-US" i="1" dirty="0" smtClean="0"/>
              <a:t>Impaired</a:t>
            </a:r>
            <a:r>
              <a:rPr lang="en-US" i="1" baseline="0" dirty="0" smtClean="0"/>
              <a:t> control</a:t>
            </a:r>
            <a:endParaRPr lang="en-US" i="1" dirty="0" smtClean="0"/>
          </a:p>
          <a:p>
            <a:pPr lvl="1" fontAlgn="base"/>
            <a:r>
              <a:rPr lang="en-US" sz="3500" dirty="0" smtClean="0"/>
              <a:t>Opioids often taken in larger amounts or over a longer period than was intended</a:t>
            </a:r>
          </a:p>
          <a:p>
            <a:pPr lvl="1" fontAlgn="base"/>
            <a:r>
              <a:rPr lang="en-US" sz="3500" dirty="0" smtClean="0"/>
              <a:t>Persistent desire or unsuccessful effort to cut down or control opioid use</a:t>
            </a:r>
          </a:p>
          <a:p>
            <a:pPr lvl="1" fontAlgn="base"/>
            <a:r>
              <a:rPr lang="en-US" sz="3500" dirty="0" smtClean="0"/>
              <a:t>A great deal of time is spent in activities necessary to obtain the substance, use opioids, or recover from its effects</a:t>
            </a:r>
          </a:p>
          <a:p>
            <a:pPr lvl="1" fontAlgn="base"/>
            <a:r>
              <a:rPr lang="en-US" sz="3500" dirty="0" smtClean="0"/>
              <a:t>Craving, or a strong desire or urge to use opioids occurs</a:t>
            </a:r>
          </a:p>
          <a:p>
            <a:pPr marL="0" indent="0" fontAlgn="base">
              <a:buNone/>
            </a:pPr>
            <a:r>
              <a:rPr lang="en-US" sz="3000" i="1" dirty="0" smtClean="0"/>
              <a:t>Social Impairment</a:t>
            </a:r>
            <a:endParaRPr lang="en-US" sz="3000" dirty="0" smtClean="0"/>
          </a:p>
          <a:p>
            <a:pPr lvl="1" fontAlgn="base"/>
            <a:r>
              <a:rPr lang="en-US" sz="3500" dirty="0" smtClean="0"/>
              <a:t>Recurrent use of opioids results in a failure to fulfill major role obligations at work, school, or home</a:t>
            </a:r>
          </a:p>
          <a:p>
            <a:pPr lvl="1" fontAlgn="base"/>
            <a:r>
              <a:rPr lang="en-US" sz="3500" dirty="0" smtClean="0"/>
              <a:t>Use of opioids continues despite having persistent or recurrent social or interpersonal problems caused/exacerbated by effects of use</a:t>
            </a:r>
          </a:p>
          <a:p>
            <a:pPr lvl="1" fontAlgn="base"/>
            <a:r>
              <a:rPr lang="en-US" sz="3500" dirty="0" smtClean="0"/>
              <a:t>Important social, occupational, or recreational activities are given up or reduced because of opioid use</a:t>
            </a:r>
          </a:p>
          <a:p>
            <a:pPr marL="0" indent="0" fontAlgn="base">
              <a:buNone/>
            </a:pPr>
            <a:r>
              <a:rPr lang="en-US" sz="2900" i="1" dirty="0" smtClean="0"/>
              <a:t>Risky Use</a:t>
            </a:r>
            <a:endParaRPr lang="en-US" sz="2900" dirty="0" smtClean="0"/>
          </a:p>
          <a:p>
            <a:pPr lvl="1" fontAlgn="base"/>
            <a:r>
              <a:rPr lang="en-US" sz="3500" dirty="0" smtClean="0"/>
              <a:t>Use of opioids is recurrent in situations in which it is physically hazardous</a:t>
            </a:r>
          </a:p>
          <a:p>
            <a:pPr lvl="1" fontAlgn="base"/>
            <a:r>
              <a:rPr lang="en-US" sz="3500" dirty="0" smtClean="0"/>
              <a:t>Use of opioids is continued despite knowledge of having a persistent or recurrent physical or psychological problem that is likely to have been caused or exacerbated by opioid use</a:t>
            </a:r>
          </a:p>
          <a:p>
            <a:pPr marL="0" indent="0" fontAlgn="base">
              <a:buNone/>
            </a:pPr>
            <a:r>
              <a:rPr lang="en-US" sz="3000" i="1" dirty="0" smtClean="0"/>
              <a:t>Pharmacological Dependence</a:t>
            </a:r>
            <a:endParaRPr lang="en-US" sz="3000" dirty="0" smtClean="0"/>
          </a:p>
          <a:p>
            <a:pPr lvl="1" fontAlgn="base"/>
            <a:r>
              <a:rPr lang="en-US" sz="3500" dirty="0" smtClean="0"/>
              <a:t>Tolerance, as defined by either of the following:</a:t>
            </a:r>
          </a:p>
          <a:p>
            <a:pPr lvl="2" fontAlgn="base"/>
            <a:r>
              <a:rPr lang="en-US" sz="3000" dirty="0" smtClean="0"/>
              <a:t>Need for markedly increased amounts of opioids to achieve intoxication or desired effect</a:t>
            </a:r>
          </a:p>
          <a:p>
            <a:pPr lvl="2" fontAlgn="base"/>
            <a:r>
              <a:rPr lang="en-US" sz="3000" dirty="0" smtClean="0"/>
              <a:t>Markedly diminished effect with continued use of the same amount of opioids</a:t>
            </a:r>
          </a:p>
          <a:p>
            <a:pPr lvl="1" fontAlgn="base"/>
            <a:r>
              <a:rPr lang="en-US" sz="3500" dirty="0" smtClean="0"/>
              <a:t>Withdrawal, as manifested by either of the following:</a:t>
            </a:r>
          </a:p>
          <a:p>
            <a:pPr lvl="2" fontAlgn="base"/>
            <a:r>
              <a:rPr lang="en-US" sz="3000" dirty="0" smtClean="0"/>
              <a:t>Characteristic opioid withdrawal syndrome </a:t>
            </a:r>
          </a:p>
          <a:p>
            <a:pPr lvl="2" fontAlgn="base"/>
            <a:r>
              <a:rPr lang="en-US" sz="3000" dirty="0" smtClean="0"/>
              <a:t>Use of opioids to relieve or avoid withdrawal symptoms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1D3C0-40A9-C24F-813A-7E85886A4F9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2584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1D3C0-40A9-C24F-813A-7E85886A4F9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1712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 CURE OR ABSTAIN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1D3C0-40A9-C24F-813A-7E85886A4F9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1712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1D3C0-40A9-C24F-813A-7E85886A4F9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0703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1D3C0-40A9-C24F-813A-7E85886A4F9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0266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1D3C0-40A9-C24F-813A-7E85886A4F9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0873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74812" y="4343400"/>
            <a:ext cx="6302188" cy="41148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1D3C0-40A9-C24F-813A-7E85886A4F9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1728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573213" y="685800"/>
            <a:ext cx="3711575" cy="27828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88259" y="3469341"/>
            <a:ext cx="6668154" cy="5419165"/>
          </a:xfrm>
        </p:spPr>
        <p:txBody>
          <a:bodyPr/>
          <a:lstStyle/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1D3C0-40A9-C24F-813A-7E85886A4F9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9539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88259" y="4343400"/>
            <a:ext cx="5983941" cy="4114800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1D3C0-40A9-C24F-813A-7E85886A4F9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678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1D3C0-40A9-C24F-813A-7E85886A4F9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603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81000" y="4343400"/>
            <a:ext cx="6096000" cy="4114800"/>
          </a:xfrm>
        </p:spPr>
        <p:txBody>
          <a:bodyPr/>
          <a:lstStyle/>
          <a:p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1D3C0-40A9-C24F-813A-7E85886A4F9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78498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81000" y="4343400"/>
            <a:ext cx="5791200" cy="4114800"/>
          </a:xfrm>
        </p:spPr>
        <p:txBody>
          <a:bodyPr/>
          <a:lstStyle/>
          <a:p>
            <a:r>
              <a:rPr lang="en-US" dirty="0" smtClean="0"/>
              <a:t>As</a:t>
            </a:r>
            <a:r>
              <a:rPr lang="en-US" baseline="0" dirty="0" smtClean="0"/>
              <a:t> we mentioned previously, opioids bind </a:t>
            </a:r>
            <a:r>
              <a:rPr lang="en-US" dirty="0" smtClean="0"/>
              <a:t>to receptors in brain, spinal cord, GI tract and can affect body systems which regulate breathing, blood pressure, mood, can minimize perception of pain and stimulate brain reward centers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u="none" strike="noStrike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baseline="0" dirty="0" smtClean="0"/>
              <a:t>Three types of opioid receptors are found in our nervous system with opioid analgesia act primarily on the mu receptor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u="none" strike="noStrike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Methadone, buprenorphine, and naltrexone bind to the mu-opioid receptors in the central and peripheral nervous systems, gastrointestinal tract, and vascular system.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brain, these receptors mediate opioids’ analgesic and other effects (e.g., euphoria, respiratory depression, meiosis).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Through modulation of mu-opioid receptor activity in the brain, these medications exert therapeutic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effcacy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treating OUD. </a:t>
            </a:r>
            <a:endParaRPr lang="en-US" sz="1200" b="0" i="0" u="none" strike="noStrike" baseline="0" dirty="0" smtClean="0"/>
          </a:p>
          <a:p>
            <a:endParaRPr lang="en-US" u="sng" dirty="0" smtClean="0"/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7C8970-C3B7-487A-B850-E43EF9A0D45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96486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1D3C0-40A9-C24F-813A-7E85886A4F99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99378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1D3C0-40A9-C24F-813A-7E85886A4F99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99378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1D3C0-40A9-C24F-813A-7E85886A4F99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60752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54150" y="152400"/>
            <a:ext cx="3905250" cy="29289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87086" y="3254829"/>
            <a:ext cx="6629400" cy="5573485"/>
          </a:xfrm>
        </p:spPr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1D3C0-40A9-C24F-813A-7E85886A4F99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21718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854200" y="130175"/>
            <a:ext cx="3149600" cy="23622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219301" y="2590801"/>
            <a:ext cx="6399213" cy="6259286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556522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585913" y="185738"/>
            <a:ext cx="3686175" cy="2763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08857" y="2950029"/>
            <a:ext cx="6607629" cy="591094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1D3C0-40A9-C24F-813A-7E85886A4F99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29202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Use other team</a:t>
            </a:r>
            <a:r>
              <a:rPr lang="en-US" baseline="0" dirty="0" smtClean="0"/>
              <a:t> members!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1D3C0-40A9-C24F-813A-7E85886A4F99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71057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1D3C0-40A9-C24F-813A-7E85886A4F99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7105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** Study on impact</a:t>
            </a:r>
            <a:r>
              <a:rPr lang="en-US" baseline="0" dirty="0" smtClean="0"/>
              <a:t> of clinician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1D3C0-40A9-C24F-813A-7E85886A4F9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35200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255494" y="4343400"/>
            <a:ext cx="5916706" cy="4114800"/>
          </a:xfrm>
        </p:spPr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1D3C0-40A9-C24F-813A-7E85886A4F99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26035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228599" y="4343400"/>
            <a:ext cx="6104965" cy="4114800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1D3C0-40A9-C24F-813A-7E85886A4F99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55683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1D3C0-40A9-C24F-813A-7E85886A4F99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91015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1D3C0-40A9-C24F-813A-7E85886A4F99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71057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1D3C0-40A9-C24F-813A-7E85886A4F99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9349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 smtClean="0"/>
              <a:t>Heroin</a:t>
            </a:r>
          </a:p>
          <a:p>
            <a:pPr lvl="0"/>
            <a:r>
              <a:rPr lang="en-US" dirty="0" err="1" smtClean="0"/>
              <a:t>Carfentanyl</a:t>
            </a:r>
            <a:endParaRPr lang="en-US" dirty="0" smtClean="0"/>
          </a:p>
          <a:p>
            <a:pPr lvl="0"/>
            <a:r>
              <a:rPr lang="en-US" dirty="0" err="1" smtClean="0"/>
              <a:t>Acetylfentanyl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1D3C0-40A9-C24F-813A-7E85886A4F9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658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1D3C0-40A9-C24F-813A-7E85886A4F9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3365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Long-term opioid med management of chronic pain</a:t>
            </a:r>
          </a:p>
          <a:p>
            <a:r>
              <a:rPr lang="en-US" dirty="0"/>
              <a:t>Need for opioids pain meds for acute pain with history of opioid misuse</a:t>
            </a:r>
          </a:p>
          <a:p>
            <a:r>
              <a:rPr lang="en-US" dirty="0"/>
              <a:t>Illegal opioid use </a:t>
            </a:r>
          </a:p>
          <a:p>
            <a:r>
              <a:rPr lang="en-US" dirty="0"/>
              <a:t>Misuse of prescription pain relievers </a:t>
            </a:r>
          </a:p>
          <a:p>
            <a:r>
              <a:rPr lang="en-US" dirty="0"/>
              <a:t>Recent discharge from emergency medical care following opioid overdose</a:t>
            </a:r>
          </a:p>
          <a:p>
            <a:r>
              <a:rPr lang="en-US" dirty="0"/>
              <a:t>Recent detox from opioids</a:t>
            </a:r>
          </a:p>
          <a:p>
            <a:r>
              <a:rPr lang="en-US" dirty="0"/>
              <a:t>Abstinent from opioids for a period of time</a:t>
            </a:r>
          </a:p>
          <a:p>
            <a:r>
              <a:rPr lang="en-US" dirty="0"/>
              <a:t>Recent release from incarceration with prior history of opioid misuse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1D3C0-40A9-C24F-813A-7E85886A4F9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1154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Image; </a:t>
            </a:r>
            <a:r>
              <a:rPr lang="en-US" dirty="0" err="1" smtClean="0"/>
              <a:t>cdc.gov</a:t>
            </a:r>
            <a:r>
              <a:rPr lang="en-US" dirty="0" smtClean="0"/>
              <a:t>/</a:t>
            </a:r>
            <a:r>
              <a:rPr lang="en-US" dirty="0" err="1" smtClean="0"/>
              <a:t>drugoverdose</a:t>
            </a:r>
            <a:r>
              <a:rPr lang="en-US" dirty="0" smtClean="0"/>
              <a:t>/epidemic/</a:t>
            </a:r>
            <a:r>
              <a:rPr lang="en-US" dirty="0" err="1" smtClean="0"/>
              <a:t>index.html</a:t>
            </a:r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 PA: 2017 3</a:t>
            </a:r>
            <a:r>
              <a:rPr lang="en-US" baseline="30000" dirty="0" smtClean="0"/>
              <a:t>rd</a:t>
            </a:r>
            <a:r>
              <a:rPr lang="en-US" dirty="0" smtClean="0"/>
              <a:t> highest death rate 44/100,000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Wisconsin increase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1D3C0-40A9-C24F-813A-7E85886A4F9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3269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NCHS Data Brief “Drug Overdose Deaths in the United</a:t>
            </a:r>
            <a:r>
              <a:rPr lang="en-US" baseline="0" dirty="0" smtClean="0"/>
              <a:t> States, 1999-2017” November 2018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1D3C0-40A9-C24F-813A-7E85886A4F9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6444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DSM5</a:t>
            </a:r>
          </a:p>
          <a:p>
            <a:r>
              <a:rPr lang="en-US" i="1" dirty="0" smtClean="0"/>
              <a:t>Impaired</a:t>
            </a:r>
            <a:r>
              <a:rPr lang="en-US" i="1" baseline="0" dirty="0" smtClean="0"/>
              <a:t> control</a:t>
            </a:r>
            <a:endParaRPr lang="en-US" i="1" dirty="0" smtClean="0"/>
          </a:p>
          <a:p>
            <a:pPr lvl="1" fontAlgn="base"/>
            <a:r>
              <a:rPr lang="en-US" sz="3500" dirty="0" smtClean="0"/>
              <a:t>Opioids often taken in larger amounts or over a longer period than was intended</a:t>
            </a:r>
          </a:p>
          <a:p>
            <a:pPr lvl="1" fontAlgn="base"/>
            <a:r>
              <a:rPr lang="en-US" sz="3500" dirty="0" smtClean="0"/>
              <a:t>Persistent desire or unsuccessful effort to cut down or control opioid use</a:t>
            </a:r>
          </a:p>
          <a:p>
            <a:pPr lvl="1" fontAlgn="base"/>
            <a:r>
              <a:rPr lang="en-US" sz="3500" dirty="0" smtClean="0"/>
              <a:t>A great deal of time is spent in activities necessary to obtain the substance, use opioids, or recover from its effects</a:t>
            </a:r>
          </a:p>
          <a:p>
            <a:pPr lvl="1" fontAlgn="base"/>
            <a:r>
              <a:rPr lang="en-US" sz="3500" dirty="0" smtClean="0"/>
              <a:t>Craving, or a strong desire or urge to use opioids occurs</a:t>
            </a:r>
          </a:p>
          <a:p>
            <a:pPr marL="0" indent="0" fontAlgn="base">
              <a:buNone/>
            </a:pPr>
            <a:r>
              <a:rPr lang="en-US" sz="3000" i="1" dirty="0" smtClean="0"/>
              <a:t>Social Impairment</a:t>
            </a:r>
            <a:endParaRPr lang="en-US" sz="3000" dirty="0" smtClean="0"/>
          </a:p>
          <a:p>
            <a:pPr lvl="1" fontAlgn="base"/>
            <a:r>
              <a:rPr lang="en-US" sz="3500" dirty="0" smtClean="0"/>
              <a:t>Recurrent use of opioids results in a failure to fulfill major role obligations at work, school, or home</a:t>
            </a:r>
          </a:p>
          <a:p>
            <a:pPr lvl="1" fontAlgn="base"/>
            <a:r>
              <a:rPr lang="en-US" sz="3500" dirty="0" smtClean="0"/>
              <a:t>Use of opioids continues despite having persistent or recurrent social or interpersonal problems caused/exacerbated by effects of use</a:t>
            </a:r>
          </a:p>
          <a:p>
            <a:pPr lvl="1" fontAlgn="base"/>
            <a:r>
              <a:rPr lang="en-US" sz="3500" dirty="0" smtClean="0"/>
              <a:t>Important social, occupational, or recreational activities are given up or reduced because of opioid use</a:t>
            </a:r>
          </a:p>
          <a:p>
            <a:pPr marL="0" indent="0" fontAlgn="base">
              <a:buNone/>
            </a:pPr>
            <a:r>
              <a:rPr lang="en-US" sz="2900" i="1" dirty="0" smtClean="0"/>
              <a:t>Risky Use</a:t>
            </a:r>
            <a:endParaRPr lang="en-US" sz="2900" dirty="0" smtClean="0"/>
          </a:p>
          <a:p>
            <a:pPr lvl="1" fontAlgn="base"/>
            <a:r>
              <a:rPr lang="en-US" sz="3500" dirty="0" smtClean="0"/>
              <a:t>Use of opioids is recurrent in situations in which it is physically hazardous</a:t>
            </a:r>
          </a:p>
          <a:p>
            <a:pPr lvl="1" fontAlgn="base"/>
            <a:r>
              <a:rPr lang="en-US" sz="3500" dirty="0" smtClean="0"/>
              <a:t>Use of opioids is continued despite knowledge of having a persistent or recurrent physical or psychological problem that is likely to have been caused or exacerbated by opioid use</a:t>
            </a:r>
          </a:p>
          <a:p>
            <a:pPr marL="0" indent="0" fontAlgn="base">
              <a:buNone/>
            </a:pPr>
            <a:r>
              <a:rPr lang="en-US" sz="3000" i="1" dirty="0" smtClean="0"/>
              <a:t>Pharmacological Dependence</a:t>
            </a:r>
            <a:endParaRPr lang="en-US" sz="3000" dirty="0" smtClean="0"/>
          </a:p>
          <a:p>
            <a:pPr lvl="1" fontAlgn="base"/>
            <a:r>
              <a:rPr lang="en-US" sz="3500" dirty="0" smtClean="0"/>
              <a:t>Tolerance, as defined by either of the following:</a:t>
            </a:r>
          </a:p>
          <a:p>
            <a:pPr lvl="2" fontAlgn="base"/>
            <a:r>
              <a:rPr lang="en-US" sz="3000" dirty="0" smtClean="0"/>
              <a:t>Need for markedly increased amounts of opioids to achieve intoxication or desired effect</a:t>
            </a:r>
          </a:p>
          <a:p>
            <a:pPr lvl="2" fontAlgn="base"/>
            <a:r>
              <a:rPr lang="en-US" sz="3000" dirty="0" smtClean="0"/>
              <a:t>Markedly diminished effect with continued use of the same amount of opioids</a:t>
            </a:r>
          </a:p>
          <a:p>
            <a:pPr lvl="1" fontAlgn="base"/>
            <a:r>
              <a:rPr lang="en-US" sz="3500" dirty="0" smtClean="0"/>
              <a:t>Withdrawal, as manifested by either of the following:</a:t>
            </a:r>
          </a:p>
          <a:p>
            <a:pPr lvl="2" fontAlgn="base"/>
            <a:r>
              <a:rPr lang="en-US" sz="3000" dirty="0" smtClean="0"/>
              <a:t>Characteristic opioid withdrawal syndrome </a:t>
            </a:r>
          </a:p>
          <a:p>
            <a:pPr lvl="2" fontAlgn="base"/>
            <a:r>
              <a:rPr lang="en-US" sz="3000" dirty="0" smtClean="0"/>
              <a:t>Use of opioids to relieve or avoid withdrawal symptoms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1D3C0-40A9-C24F-813A-7E85886A4F9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2584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6861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5703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/>
          <a:lstStyle/>
          <a:p>
            <a:fld id="{34CA7CF5-7EBB-423F-9364-38C072E87817}" type="datetimeFigureOut">
              <a:rPr lang="en-US" smtClean="0"/>
              <a:t>9/20/19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/>
          <a:lstStyle/>
          <a:p>
            <a:fld id="{97A4E9B6-2DD5-4FC2-8DAE-6165A9E817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0080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/>
          <a:lstStyle/>
          <a:p>
            <a:fld id="{34CA7CF5-7EBB-423F-9364-38C072E87817}" type="datetimeFigureOut">
              <a:rPr lang="en-US" smtClean="0"/>
              <a:t>9/20/19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/>
          <a:lstStyle/>
          <a:p>
            <a:fld id="{97A4E9B6-2DD5-4FC2-8DAE-6165A9E817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4172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0"/>
            <a:ext cx="82296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2895603"/>
            <a:ext cx="7086600" cy="2392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Text Placeholder 11"/>
          <p:cNvSpPr txBox="1">
            <a:spLocks/>
          </p:cNvSpPr>
          <p:nvPr/>
        </p:nvSpPr>
        <p:spPr>
          <a:xfrm>
            <a:off x="0" y="0"/>
            <a:ext cx="9144000" cy="609600"/>
          </a:xfrm>
          <a:prstGeom prst="rect">
            <a:avLst/>
          </a:prstGeom>
          <a:gradFill>
            <a:gsLst>
              <a:gs pos="0">
                <a:schemeClr val="tx2">
                  <a:lumMod val="60000"/>
                  <a:lumOff val="4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anchor="ctr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The </a:t>
            </a:r>
            <a:r>
              <a:rPr lang="en-US" sz="2400" dirty="0" smtClean="0"/>
              <a:t>40</a:t>
            </a:r>
            <a:r>
              <a:rPr lang="en-US" sz="2400" baseline="30000" dirty="0" smtClean="0"/>
              <a:t>th</a:t>
            </a:r>
            <a:r>
              <a:rPr lang="en-US" sz="2400" dirty="0" smtClean="0"/>
              <a:t> </a:t>
            </a:r>
            <a:r>
              <a:rPr lang="en-US" sz="2400" dirty="0"/>
              <a:t>Forum for Behavioral Science in Family Medicine  </a:t>
            </a:r>
          </a:p>
        </p:txBody>
      </p:sp>
      <p:sp>
        <p:nvSpPr>
          <p:cNvPr id="8" name="Text Placeholder 11"/>
          <p:cNvSpPr txBox="1">
            <a:spLocks/>
          </p:cNvSpPr>
          <p:nvPr/>
        </p:nvSpPr>
        <p:spPr>
          <a:xfrm>
            <a:off x="1" y="6248400"/>
            <a:ext cx="9169958" cy="609600"/>
          </a:xfrm>
          <a:prstGeom prst="rect">
            <a:avLst/>
          </a:prstGeom>
          <a:gradFill>
            <a:gsLst>
              <a:gs pos="0">
                <a:schemeClr val="tx2">
                  <a:lumMod val="60000"/>
                  <a:lumOff val="4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anchor="ctr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i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Sponsored by The </a:t>
            </a:r>
            <a:r>
              <a:rPr lang="en-US" b="1" dirty="0"/>
              <a:t>Medical College of Wisconsin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2" y="43182"/>
            <a:ext cx="381001" cy="566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620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0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7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2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omments" Target="../comments/commen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em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dc.gov/drugoverdose/pdf/pubs/2018-cdc-drug-surveillance-report.pdf" TargetMode="External"/><Relationship Id="rId4" Type="http://schemas.openxmlformats.org/officeDocument/2006/relationships/hyperlink" Target="https://ajph.aphapublications.org/doi/10.2105/AJPH.2017.304265" TargetMode="External"/><Relationship Id="rId5" Type="http://schemas.openxmlformats.org/officeDocument/2006/relationships/hyperlink" Target="http://dx.doi.org/10.1016/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ihra.net/files/2010/05/31/HIVTop50Documents11.pdf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31676" y="869396"/>
            <a:ext cx="6858000" cy="2387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Medication Assisted Treatment </a:t>
            </a:r>
            <a:br>
              <a:rPr lang="en-US" dirty="0" smtClean="0"/>
            </a:br>
            <a:r>
              <a:rPr lang="en-US" dirty="0" smtClean="0"/>
              <a:t>for </a:t>
            </a:r>
            <a:br>
              <a:rPr lang="en-US" dirty="0" smtClean="0"/>
            </a:br>
            <a:r>
              <a:rPr lang="en-US" dirty="0" smtClean="0"/>
              <a:t>Opioid Use Disorder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92599" y="4121976"/>
            <a:ext cx="5351401" cy="2026719"/>
          </a:xfrm>
        </p:spPr>
        <p:txBody>
          <a:bodyPr>
            <a:normAutofit fontScale="92500" lnSpcReduction="20000"/>
          </a:bodyPr>
          <a:lstStyle/>
          <a:p>
            <a:pPr algn="r"/>
            <a:r>
              <a:rPr lang="en-US" sz="1600" b="1" dirty="0" smtClean="0">
                <a:solidFill>
                  <a:srgbClr val="000000"/>
                </a:solidFill>
              </a:rPr>
              <a:t>Alyssa Bruehlman, MD</a:t>
            </a:r>
            <a:endParaRPr lang="en-US" sz="1600" dirty="0">
              <a:solidFill>
                <a:srgbClr val="000000"/>
              </a:solidFill>
            </a:endParaRPr>
          </a:p>
          <a:p>
            <a:pPr algn="r"/>
            <a:r>
              <a:rPr lang="en-US" sz="1600" i="1" dirty="0" smtClean="0">
                <a:solidFill>
                  <a:srgbClr val="000000"/>
                </a:solidFill>
              </a:rPr>
              <a:t>University of Wisconsin Madison Family Medicine Residency</a:t>
            </a:r>
          </a:p>
          <a:p>
            <a:pPr algn="r"/>
            <a:endParaRPr lang="en-US" sz="1600" i="1" dirty="0" smtClean="0">
              <a:solidFill>
                <a:srgbClr val="000000"/>
              </a:solidFill>
            </a:endParaRPr>
          </a:p>
          <a:p>
            <a:pPr algn="r"/>
            <a:r>
              <a:rPr lang="en-US" sz="1600" b="1" dirty="0" smtClean="0">
                <a:solidFill>
                  <a:srgbClr val="000000"/>
                </a:solidFill>
              </a:rPr>
              <a:t>Marianne Koenig, </a:t>
            </a:r>
            <a:r>
              <a:rPr lang="en-US" sz="1600" b="1" dirty="0" err="1" smtClean="0">
                <a:solidFill>
                  <a:srgbClr val="000000"/>
                </a:solidFill>
              </a:rPr>
              <a:t>PharmD</a:t>
            </a:r>
            <a:r>
              <a:rPr lang="en-US" sz="1600" b="1" dirty="0" smtClean="0">
                <a:solidFill>
                  <a:srgbClr val="000000"/>
                </a:solidFill>
              </a:rPr>
              <a:t>, BCPS</a:t>
            </a:r>
          </a:p>
          <a:p>
            <a:pPr algn="r"/>
            <a:r>
              <a:rPr lang="en-US" sz="1600" i="1" dirty="0" smtClean="0">
                <a:solidFill>
                  <a:srgbClr val="000000"/>
                </a:solidFill>
              </a:rPr>
              <a:t>UPMC St. Margaret Family Medicine Residency</a:t>
            </a:r>
          </a:p>
          <a:p>
            <a:pPr algn="r"/>
            <a:endParaRPr lang="en-US" sz="1600" i="1" dirty="0" smtClean="0">
              <a:solidFill>
                <a:srgbClr val="000000"/>
              </a:solidFill>
            </a:endParaRPr>
          </a:p>
          <a:p>
            <a:pPr algn="r"/>
            <a:r>
              <a:rPr lang="en-US" sz="1600" b="1" dirty="0" smtClean="0">
                <a:solidFill>
                  <a:srgbClr val="000000"/>
                </a:solidFill>
              </a:rPr>
              <a:t>Patricia McGuire, MD</a:t>
            </a:r>
          </a:p>
          <a:p>
            <a:pPr algn="r"/>
            <a:r>
              <a:rPr lang="en-US" sz="1600" i="1" dirty="0">
                <a:solidFill>
                  <a:srgbClr val="000000"/>
                </a:solidFill>
              </a:rPr>
              <a:t>UPMC St. Margaret Family Medicine </a:t>
            </a:r>
            <a:r>
              <a:rPr lang="en-US" sz="1600" i="1" dirty="0" smtClean="0">
                <a:solidFill>
                  <a:srgbClr val="000000"/>
                </a:solidFill>
              </a:rPr>
              <a:t>Residency</a:t>
            </a:r>
          </a:p>
          <a:p>
            <a:pPr algn="r"/>
            <a:endParaRPr lang="en-US" dirty="0" smtClean="0"/>
          </a:p>
          <a:p>
            <a:pPr algn="r"/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65393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063" y="3598864"/>
            <a:ext cx="1964531" cy="17430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694" y="831190"/>
            <a:ext cx="8229600" cy="6858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Who </a:t>
            </a:r>
            <a:r>
              <a:rPr lang="en-US" sz="3600" dirty="0"/>
              <a:t>i</a:t>
            </a:r>
            <a:r>
              <a:rPr lang="en-US" sz="3600" dirty="0" smtClean="0"/>
              <a:t>s </a:t>
            </a:r>
            <a:r>
              <a:rPr lang="en-US" sz="3600" dirty="0"/>
              <a:t>a</a:t>
            </a:r>
            <a:r>
              <a:rPr lang="en-US" sz="3600" dirty="0" smtClean="0"/>
              <a:t>t risk for overdose?</a:t>
            </a: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181906" y="1805855"/>
            <a:ext cx="1598291" cy="21310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8633" y="2344886"/>
            <a:ext cx="2124269" cy="11686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326" y="1538185"/>
            <a:ext cx="2228850" cy="15430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7700" y="3152778"/>
            <a:ext cx="2111265" cy="14710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9041" y="4668223"/>
            <a:ext cx="1966388" cy="146823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19947" y="4208331"/>
            <a:ext cx="1850231" cy="184785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15713" y="5028221"/>
            <a:ext cx="2165292" cy="10421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55816" y="1453149"/>
            <a:ext cx="1582463" cy="1415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3804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 smtClean="0"/>
              <a:t>Goals and Objectives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3793" y="2664666"/>
            <a:ext cx="8296608" cy="3108755"/>
          </a:xfrm>
        </p:spPr>
        <p:txBody>
          <a:bodyPr>
            <a:normAutofit fontScale="85000" lnSpcReduction="10000"/>
          </a:bodyPr>
          <a:lstStyle/>
          <a:p>
            <a:r>
              <a:rPr lang="en-US" sz="3000" dirty="0" smtClean="0"/>
              <a:t>Describe opioids and opioid effects</a:t>
            </a:r>
          </a:p>
          <a:p>
            <a:r>
              <a:rPr lang="en-US" sz="3000" b="1" dirty="0" smtClean="0">
                <a:solidFill>
                  <a:srgbClr val="0000FF"/>
                </a:solidFill>
              </a:rPr>
              <a:t>Discuss </a:t>
            </a:r>
            <a:r>
              <a:rPr lang="en-US" sz="3000" b="1" dirty="0">
                <a:solidFill>
                  <a:srgbClr val="0000FF"/>
                </a:solidFill>
              </a:rPr>
              <a:t>scope </a:t>
            </a:r>
            <a:r>
              <a:rPr lang="en-US" sz="3000" b="1" dirty="0" smtClean="0">
                <a:solidFill>
                  <a:srgbClr val="0000FF"/>
                </a:solidFill>
              </a:rPr>
              <a:t>of </a:t>
            </a:r>
            <a:r>
              <a:rPr lang="en-US" sz="3000" b="1" dirty="0">
                <a:solidFill>
                  <a:srgbClr val="0000FF"/>
                </a:solidFill>
              </a:rPr>
              <a:t>opioid epidemic </a:t>
            </a:r>
            <a:r>
              <a:rPr lang="en-US" sz="3000" b="1" dirty="0" smtClean="0">
                <a:solidFill>
                  <a:srgbClr val="0000FF"/>
                </a:solidFill>
              </a:rPr>
              <a:t>in US</a:t>
            </a:r>
            <a:endParaRPr lang="en-US" sz="3000" b="1" dirty="0">
              <a:solidFill>
                <a:srgbClr val="0000FF"/>
              </a:solidFill>
            </a:endParaRPr>
          </a:p>
          <a:p>
            <a:r>
              <a:rPr lang="en-US" sz="3000" dirty="0"/>
              <a:t>Review </a:t>
            </a:r>
            <a:r>
              <a:rPr lang="en-US" sz="3000" dirty="0" smtClean="0"/>
              <a:t>diagnostic </a:t>
            </a:r>
            <a:r>
              <a:rPr lang="en-US" sz="3000" dirty="0"/>
              <a:t>criteria for Opioid Use Disorder (OUD</a:t>
            </a:r>
            <a:r>
              <a:rPr lang="en-US" sz="3000" dirty="0" smtClean="0"/>
              <a:t>)</a:t>
            </a:r>
            <a:endParaRPr lang="en-US" sz="3000" dirty="0"/>
          </a:p>
          <a:p>
            <a:r>
              <a:rPr lang="en-US" sz="3000" dirty="0"/>
              <a:t>Summarize principles of harm </a:t>
            </a:r>
            <a:r>
              <a:rPr lang="en-US" sz="3000" dirty="0" smtClean="0"/>
              <a:t>reduction</a:t>
            </a:r>
            <a:endParaRPr lang="en-US" sz="3000" dirty="0"/>
          </a:p>
          <a:p>
            <a:r>
              <a:rPr lang="en-US" sz="3000" dirty="0"/>
              <a:t>Review </a:t>
            </a:r>
            <a:r>
              <a:rPr lang="en-US" sz="3000" dirty="0" smtClean="0"/>
              <a:t>Medication Assisted Treatments (MAT) for OUD</a:t>
            </a:r>
          </a:p>
          <a:p>
            <a:r>
              <a:rPr lang="en-US" sz="3000" dirty="0" smtClean="0"/>
              <a:t>Examine strategies to support recovery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86109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63153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Opioid Crisis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334" y="1616558"/>
            <a:ext cx="8247125" cy="45362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From 1997 – 2017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sz="2400" dirty="0" smtClean="0">
                <a:solidFill>
                  <a:srgbClr val="000000"/>
                </a:solidFill>
              </a:rPr>
              <a:t>400,000 deaths of opioid-related overdose</a:t>
            </a:r>
          </a:p>
          <a:p>
            <a:r>
              <a:rPr lang="en-US" sz="2400" dirty="0">
                <a:solidFill>
                  <a:srgbClr val="000000"/>
                </a:solidFill>
              </a:rPr>
              <a:t>S</a:t>
            </a:r>
            <a:r>
              <a:rPr lang="en-US" sz="2400" dirty="0" smtClean="0">
                <a:solidFill>
                  <a:srgbClr val="000000"/>
                </a:solidFill>
              </a:rPr>
              <a:t>ale of Rx opioids </a:t>
            </a:r>
            <a:r>
              <a:rPr lang="en-US" sz="2400" dirty="0">
                <a:solidFill>
                  <a:srgbClr val="000000"/>
                </a:solidFill>
              </a:rPr>
              <a:t>in the </a:t>
            </a:r>
            <a:r>
              <a:rPr lang="en-US" sz="2400" dirty="0" smtClean="0">
                <a:solidFill>
                  <a:srgbClr val="000000"/>
                </a:solidFill>
              </a:rPr>
              <a:t>U.S</a:t>
            </a:r>
            <a:r>
              <a:rPr lang="en-US" sz="2400" dirty="0">
                <a:solidFill>
                  <a:srgbClr val="000000"/>
                </a:solidFill>
              </a:rPr>
              <a:t>. nearly </a:t>
            </a:r>
            <a:r>
              <a:rPr lang="en-US" sz="2400" dirty="0" smtClean="0">
                <a:solidFill>
                  <a:srgbClr val="000000"/>
                </a:solidFill>
              </a:rPr>
              <a:t>quadrupled</a:t>
            </a:r>
          </a:p>
          <a:p>
            <a:pPr lvl="1">
              <a:buFontTx/>
              <a:buChar char="-"/>
            </a:pPr>
            <a:endParaRPr lang="en-US" dirty="0" smtClean="0"/>
          </a:p>
          <a:p>
            <a:pPr>
              <a:buFontTx/>
              <a:buChar char="-"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 descr="cdc daily deat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022" y="3123023"/>
            <a:ext cx="5927621" cy="2963812"/>
          </a:xfrm>
          <a:prstGeom prst="rect">
            <a:avLst/>
          </a:prstGeom>
        </p:spPr>
      </p:pic>
      <p:pic>
        <p:nvPicPr>
          <p:cNvPr id="5" name="Picture 4" descr="Screen Shot 2019-09-14 at 4.53.3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672" y="3016562"/>
            <a:ext cx="6758880" cy="3136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3188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9-09-02 at 3.59.30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516"/>
          <a:stretch/>
        </p:blipFill>
        <p:spPr>
          <a:xfrm>
            <a:off x="1369023" y="802477"/>
            <a:ext cx="6427666" cy="503468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255517" y="6070340"/>
            <a:ext cx="48884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/>
              <a:t>NCHS Data Brief “Drug Overdose Deaths in the United States, 1999-2017” November 2018</a:t>
            </a:r>
          </a:p>
          <a:p>
            <a:pPr algn="r"/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2208679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 smtClean="0"/>
              <a:t>Goals and Objectives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3793" y="2664666"/>
            <a:ext cx="8296608" cy="3108755"/>
          </a:xfrm>
        </p:spPr>
        <p:txBody>
          <a:bodyPr>
            <a:normAutofit fontScale="85000" lnSpcReduction="10000"/>
          </a:bodyPr>
          <a:lstStyle/>
          <a:p>
            <a:r>
              <a:rPr lang="en-US" sz="3000" dirty="0" smtClean="0"/>
              <a:t>Describe opioids and opioid effects</a:t>
            </a:r>
          </a:p>
          <a:p>
            <a:r>
              <a:rPr lang="en-US" sz="3000" dirty="0" smtClean="0"/>
              <a:t>Discuss </a:t>
            </a:r>
            <a:r>
              <a:rPr lang="en-US" sz="3000" dirty="0"/>
              <a:t>scope </a:t>
            </a:r>
            <a:r>
              <a:rPr lang="en-US" sz="3000" dirty="0" smtClean="0"/>
              <a:t>of </a:t>
            </a:r>
            <a:r>
              <a:rPr lang="en-US" sz="3000" dirty="0"/>
              <a:t>opioid epidemic </a:t>
            </a:r>
            <a:r>
              <a:rPr lang="en-US" sz="3000" dirty="0" smtClean="0"/>
              <a:t>in US</a:t>
            </a:r>
            <a:endParaRPr lang="en-US" sz="3000" dirty="0"/>
          </a:p>
          <a:p>
            <a:r>
              <a:rPr lang="en-US" sz="3000" b="1" dirty="0">
                <a:solidFill>
                  <a:srgbClr val="0000FF"/>
                </a:solidFill>
              </a:rPr>
              <a:t>Review </a:t>
            </a:r>
            <a:r>
              <a:rPr lang="en-US" sz="3000" b="1" dirty="0" smtClean="0">
                <a:solidFill>
                  <a:srgbClr val="0000FF"/>
                </a:solidFill>
              </a:rPr>
              <a:t>diagnostic </a:t>
            </a:r>
            <a:r>
              <a:rPr lang="en-US" sz="3000" b="1" dirty="0">
                <a:solidFill>
                  <a:srgbClr val="0000FF"/>
                </a:solidFill>
              </a:rPr>
              <a:t>criteria for Opioid Use Disorder (OUD</a:t>
            </a:r>
            <a:r>
              <a:rPr lang="en-US" sz="3000" b="1" dirty="0" smtClean="0">
                <a:solidFill>
                  <a:srgbClr val="0000FF"/>
                </a:solidFill>
              </a:rPr>
              <a:t>)</a:t>
            </a:r>
            <a:endParaRPr lang="en-US" sz="3000" b="1" dirty="0">
              <a:solidFill>
                <a:srgbClr val="0000FF"/>
              </a:solidFill>
            </a:endParaRPr>
          </a:p>
          <a:p>
            <a:r>
              <a:rPr lang="en-US" sz="3000" dirty="0"/>
              <a:t>Summarize principles of harm </a:t>
            </a:r>
            <a:r>
              <a:rPr lang="en-US" sz="3000" dirty="0" smtClean="0"/>
              <a:t>reduction</a:t>
            </a:r>
            <a:endParaRPr lang="en-US" sz="3000" dirty="0"/>
          </a:p>
          <a:p>
            <a:r>
              <a:rPr lang="en-US" sz="3000" dirty="0"/>
              <a:t>Review </a:t>
            </a:r>
            <a:r>
              <a:rPr lang="en-US" sz="3000" dirty="0" smtClean="0"/>
              <a:t>Medication Assisted Treatments (MAT) for OUD</a:t>
            </a:r>
          </a:p>
          <a:p>
            <a:r>
              <a:rPr lang="en-US" sz="3000" dirty="0" smtClean="0"/>
              <a:t>Examine strategies to support recovery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86109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71879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i="1" dirty="0" smtClean="0"/>
              <a:t>What is Opioid Use Disorder (OUD)?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038" y="1638088"/>
            <a:ext cx="7942926" cy="4382765"/>
          </a:xfrm>
        </p:spPr>
        <p:txBody>
          <a:bodyPr>
            <a:normAutofit fontScale="85000" lnSpcReduction="20000"/>
          </a:bodyPr>
          <a:lstStyle/>
          <a:p>
            <a:pPr fontAlgn="base"/>
            <a:r>
              <a:rPr lang="en-US" dirty="0"/>
              <a:t>Problematic pattern of opioid use leading to clinically significant impairment or </a:t>
            </a:r>
            <a:r>
              <a:rPr lang="en-US" dirty="0" smtClean="0"/>
              <a:t>distress</a:t>
            </a:r>
          </a:p>
          <a:p>
            <a:pPr fontAlgn="base"/>
            <a:r>
              <a:rPr lang="en-US" dirty="0" smtClean="0"/>
              <a:t>≥ </a:t>
            </a:r>
            <a:r>
              <a:rPr lang="en-US" dirty="0"/>
              <a:t>2 </a:t>
            </a:r>
            <a:r>
              <a:rPr lang="en-US" dirty="0" smtClean="0"/>
              <a:t>criteria within 12 months</a:t>
            </a:r>
          </a:p>
          <a:p>
            <a:pPr fontAlgn="base"/>
            <a:endParaRPr lang="en-US" dirty="0"/>
          </a:p>
          <a:p>
            <a:pPr fontAlgn="base"/>
            <a:endParaRPr lang="en-US" dirty="0" smtClean="0"/>
          </a:p>
          <a:p>
            <a:pPr fontAlgn="base"/>
            <a:endParaRPr lang="en-US" dirty="0"/>
          </a:p>
          <a:p>
            <a:pPr fontAlgn="base"/>
            <a:endParaRPr lang="en-US" dirty="0" smtClean="0"/>
          </a:p>
          <a:p>
            <a:pPr fontAlgn="base"/>
            <a:endParaRPr lang="en-US" dirty="0" smtClean="0"/>
          </a:p>
          <a:p>
            <a:pPr fontAlgn="base"/>
            <a:endParaRPr lang="en-US" dirty="0" smtClean="0"/>
          </a:p>
          <a:p>
            <a:pPr fontAlgn="base"/>
            <a:r>
              <a:rPr lang="en-US" dirty="0" smtClean="0"/>
              <a:t>Mild (2</a:t>
            </a:r>
            <a:r>
              <a:rPr lang="en-US" dirty="0"/>
              <a:t>-3 </a:t>
            </a:r>
            <a:r>
              <a:rPr lang="en-US" dirty="0" smtClean="0"/>
              <a:t>criteria); Moderate (4-5); Severe (≥ 6)</a:t>
            </a:r>
            <a:endParaRPr lang="en-US" dirty="0"/>
          </a:p>
          <a:p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5498076"/>
              </p:ext>
            </p:extLst>
          </p:nvPr>
        </p:nvGraphicFramePr>
        <p:xfrm>
          <a:off x="1616435" y="3011700"/>
          <a:ext cx="5921438" cy="2083656"/>
        </p:xfrm>
        <a:graphic>
          <a:graphicData uri="http://schemas.openxmlformats.org/drawingml/2006/table">
            <a:tbl>
              <a:tblPr bandRow="1">
                <a:tableStyleId>{3C2FFA5D-87B4-456A-9821-1D502468CF0F}</a:tableStyleId>
              </a:tblPr>
              <a:tblGrid>
                <a:gridCol w="296071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96071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894936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IMPAIRED CONTROL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SOCIAL IMPAIRMENT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9493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/>
                        <a:t>RISKY USE</a:t>
                      </a:r>
                    </a:p>
                    <a:p>
                      <a:pPr algn="ctr"/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PHARMACOLOGIC</a:t>
                      </a:r>
                      <a:r>
                        <a:rPr lang="en-US" b="1" baseline="0" dirty="0" smtClean="0"/>
                        <a:t> </a:t>
                      </a:r>
                      <a:r>
                        <a:rPr lang="en-US" b="1" baseline="0" dirty="0" smtClean="0"/>
                        <a:t>DEPENDENCE</a:t>
                      </a:r>
                    </a:p>
                    <a:p>
                      <a:pPr marL="1200150" lvl="2" indent="-285750" algn="l">
                        <a:buFont typeface="Arial"/>
                        <a:buChar char="•"/>
                      </a:pPr>
                      <a:r>
                        <a:rPr lang="en-US" b="0" baseline="0" dirty="0" smtClean="0"/>
                        <a:t>tolerance</a:t>
                      </a:r>
                    </a:p>
                    <a:p>
                      <a:pPr marL="1200150" lvl="2" indent="-285750" algn="l">
                        <a:buFont typeface="Arial"/>
                        <a:buChar char="•"/>
                      </a:pPr>
                      <a:r>
                        <a:rPr lang="en-US" b="0" baseline="0" dirty="0" smtClean="0"/>
                        <a:t>withdrawal</a:t>
                      </a:r>
                      <a:endParaRPr lang="en-US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568908" y="5987862"/>
            <a:ext cx="434740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 smtClean="0"/>
              <a:t>Diagnostic and Statistical Manual of </a:t>
            </a:r>
            <a:r>
              <a:rPr lang="en-US" sz="800" dirty="0" err="1" smtClean="0"/>
              <a:t>Menatal</a:t>
            </a:r>
            <a:r>
              <a:rPr lang="en-US" sz="800" dirty="0" smtClean="0"/>
              <a:t> Disorders, 5</a:t>
            </a:r>
            <a:r>
              <a:rPr lang="en-US" sz="800" baseline="30000" dirty="0" smtClean="0"/>
              <a:t>th</a:t>
            </a:r>
            <a:r>
              <a:rPr lang="en-US" sz="800" dirty="0" smtClean="0"/>
              <a:t> Edition 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6569689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695" y="814694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Spectrum of Chronic Pain and OUD</a:t>
            </a:r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2276207" y="1517584"/>
            <a:ext cx="4803778" cy="4730082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2985459" y="2193900"/>
            <a:ext cx="3480286" cy="4074385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500732" y="3579521"/>
            <a:ext cx="2618634" cy="2692704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114971" y="4338313"/>
            <a:ext cx="1493074" cy="1937852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331839" y="1748522"/>
            <a:ext cx="27545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Chronic Pain on Opioids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731653" y="2841165"/>
            <a:ext cx="188034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Physiologic Dependence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13276" y="3781408"/>
            <a:ext cx="254406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Complex persistent dependence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4288504" y="5163087"/>
            <a:ext cx="129445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Addiction +</a:t>
            </a:r>
          </a:p>
          <a:p>
            <a:pPr algn="ctr"/>
            <a:r>
              <a:rPr lang="en-US" sz="1600" dirty="0" smtClean="0"/>
              <a:t>SUD</a:t>
            </a:r>
            <a:endParaRPr lang="en-US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6518940" y="5629100"/>
            <a:ext cx="262506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/>
              <a:t>Manhapra</a:t>
            </a:r>
            <a:r>
              <a:rPr lang="en-US" sz="800" dirty="0"/>
              <a:t> A, Arias AJ, </a:t>
            </a:r>
            <a:r>
              <a:rPr lang="en-US" sz="800" dirty="0" err="1"/>
              <a:t>Ballantyne</a:t>
            </a:r>
            <a:r>
              <a:rPr lang="en-US" sz="800" dirty="0"/>
              <a:t> JC. The conundrum of opioid tapering in long-term opioid therapy for chronic pain: A commentary. </a:t>
            </a:r>
            <a:r>
              <a:rPr lang="en-US" sz="800" dirty="0" err="1"/>
              <a:t>Subst</a:t>
            </a:r>
            <a:r>
              <a:rPr lang="en-US" sz="800" dirty="0"/>
              <a:t> </a:t>
            </a:r>
            <a:r>
              <a:rPr lang="en-US" sz="800" dirty="0" err="1"/>
              <a:t>Abus</a:t>
            </a:r>
            <a:r>
              <a:rPr lang="en-US" sz="800" dirty="0"/>
              <a:t>. 2018;39(2):152–161. doi:10.1080/08897077.2017.1381663</a:t>
            </a:r>
          </a:p>
        </p:txBody>
      </p:sp>
    </p:spTree>
    <p:extLst>
      <p:ext uri="{BB962C8B-B14F-4D97-AF65-F5344CB8AC3E}">
        <p14:creationId xmlns:p14="http://schemas.microsoft.com/office/powerpoint/2010/main" val="9690558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107" y="644769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sz="3100" i="1" dirty="0" smtClean="0"/>
              <a:t>Corey</a:t>
            </a:r>
            <a:r>
              <a:rPr lang="en-US" i="1" dirty="0" smtClean="0"/>
              <a:t> - </a:t>
            </a:r>
            <a:r>
              <a:rPr lang="en-US" sz="3100" i="1" dirty="0" smtClean="0"/>
              <a:t>Diagnosis</a:t>
            </a:r>
            <a:endParaRPr lang="en-US" sz="310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6138" y="1330569"/>
            <a:ext cx="8036169" cy="4665785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Heroin use has increased over time, particularly after grandmother’s death in February 2019</a:t>
            </a:r>
          </a:p>
          <a:p>
            <a:r>
              <a:rPr lang="en-US" dirty="0" smtClean="0"/>
              <a:t>Dropped out of high school; ran with peers who were skipping school and </a:t>
            </a:r>
            <a:r>
              <a:rPr lang="en-US" dirty="0" smtClean="0"/>
              <a:t>using drugs</a:t>
            </a:r>
            <a:endParaRPr lang="en-US" dirty="0" smtClean="0"/>
          </a:p>
          <a:p>
            <a:r>
              <a:rPr lang="en-US" dirty="0" smtClean="0"/>
              <a:t> Unemployed. </a:t>
            </a:r>
            <a:r>
              <a:rPr lang="en-US" dirty="0"/>
              <a:t>T</a:t>
            </a:r>
            <a:r>
              <a:rPr lang="en-US" dirty="0" smtClean="0"/>
              <a:t>rouble keeping a job due to attendance issues</a:t>
            </a:r>
          </a:p>
          <a:p>
            <a:r>
              <a:rPr lang="en-US" dirty="0" smtClean="0"/>
              <a:t>Incarcerated x3 (retail theft, possession)</a:t>
            </a:r>
          </a:p>
          <a:p>
            <a:r>
              <a:rPr lang="en-US" dirty="0" smtClean="0"/>
              <a:t>Overdosed </a:t>
            </a:r>
            <a:r>
              <a:rPr lang="en-US" dirty="0"/>
              <a:t>2x after getting out of jail in </a:t>
            </a:r>
            <a:r>
              <a:rPr lang="en-US" dirty="0" smtClean="0"/>
              <a:t>May 2019</a:t>
            </a:r>
            <a:endParaRPr lang="en-US" dirty="0"/>
          </a:p>
          <a:p>
            <a:r>
              <a:rPr lang="en-US" dirty="0" smtClean="0"/>
              <a:t>Has shared needles in past; has Hepatitis C</a:t>
            </a:r>
          </a:p>
          <a:p>
            <a:r>
              <a:rPr lang="en-US" dirty="0" smtClean="0"/>
              <a:t>Limited </a:t>
            </a:r>
            <a:r>
              <a:rPr lang="en-US" dirty="0"/>
              <a:t>social </a:t>
            </a:r>
            <a:r>
              <a:rPr lang="en-US" dirty="0" smtClean="0"/>
              <a:t>supports -  </a:t>
            </a:r>
            <a:r>
              <a:rPr lang="en-US" dirty="0"/>
              <a:t>only </a:t>
            </a:r>
            <a:r>
              <a:rPr lang="en-US" dirty="0" smtClean="0"/>
              <a:t>her current boyfriend and her mother, but conflicts with them due to her </a:t>
            </a:r>
            <a:r>
              <a:rPr lang="en-US" dirty="0" smtClean="0"/>
              <a:t>drug use</a:t>
            </a:r>
            <a:endParaRPr lang="en-US" dirty="0" smtClean="0"/>
          </a:p>
          <a:p>
            <a:r>
              <a:rPr lang="en-US" dirty="0" smtClean="0"/>
              <a:t>Has relapsed several times after prior substance use treatment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7578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71879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i="1" dirty="0" smtClean="0"/>
              <a:t>Diagnosis of</a:t>
            </a:r>
            <a:r>
              <a:rPr lang="en-US" i="1" dirty="0" smtClean="0"/>
              <a:t> OUD?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038" y="1638088"/>
            <a:ext cx="7942926" cy="4382765"/>
          </a:xfrm>
        </p:spPr>
        <p:txBody>
          <a:bodyPr>
            <a:normAutofit fontScale="85000" lnSpcReduction="20000"/>
          </a:bodyPr>
          <a:lstStyle/>
          <a:p>
            <a:pPr fontAlgn="base"/>
            <a:r>
              <a:rPr lang="en-US" dirty="0"/>
              <a:t>Problematic pattern of opioid use leading to clinically significant impairment or </a:t>
            </a:r>
            <a:r>
              <a:rPr lang="en-US" dirty="0" smtClean="0"/>
              <a:t>distress</a:t>
            </a:r>
          </a:p>
          <a:p>
            <a:pPr fontAlgn="base"/>
            <a:r>
              <a:rPr lang="en-US" dirty="0" smtClean="0"/>
              <a:t>≥ </a:t>
            </a:r>
            <a:r>
              <a:rPr lang="en-US" dirty="0"/>
              <a:t>2 </a:t>
            </a:r>
            <a:r>
              <a:rPr lang="en-US" dirty="0" smtClean="0"/>
              <a:t>criteria within 12 months</a:t>
            </a:r>
          </a:p>
          <a:p>
            <a:pPr fontAlgn="base"/>
            <a:endParaRPr lang="en-US" dirty="0"/>
          </a:p>
          <a:p>
            <a:pPr fontAlgn="base"/>
            <a:endParaRPr lang="en-US" dirty="0" smtClean="0"/>
          </a:p>
          <a:p>
            <a:pPr fontAlgn="base"/>
            <a:endParaRPr lang="en-US" dirty="0"/>
          </a:p>
          <a:p>
            <a:pPr fontAlgn="base"/>
            <a:endParaRPr lang="en-US" dirty="0" smtClean="0"/>
          </a:p>
          <a:p>
            <a:pPr fontAlgn="base"/>
            <a:endParaRPr lang="en-US" dirty="0" smtClean="0"/>
          </a:p>
          <a:p>
            <a:pPr fontAlgn="base"/>
            <a:endParaRPr lang="en-US" dirty="0" smtClean="0"/>
          </a:p>
          <a:p>
            <a:pPr fontAlgn="base"/>
            <a:r>
              <a:rPr lang="en-US" dirty="0" smtClean="0"/>
              <a:t>Mild (2</a:t>
            </a:r>
            <a:r>
              <a:rPr lang="en-US" dirty="0"/>
              <a:t>-3 </a:t>
            </a:r>
            <a:r>
              <a:rPr lang="en-US" dirty="0" smtClean="0"/>
              <a:t>criteria); Moderate (4-5); Severe (≥ 6)</a:t>
            </a:r>
            <a:endParaRPr lang="en-US" dirty="0"/>
          </a:p>
          <a:p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4527547"/>
              </p:ext>
            </p:extLst>
          </p:nvPr>
        </p:nvGraphicFramePr>
        <p:xfrm>
          <a:off x="1616435" y="3011700"/>
          <a:ext cx="5921438" cy="2083656"/>
        </p:xfrm>
        <a:graphic>
          <a:graphicData uri="http://schemas.openxmlformats.org/drawingml/2006/table">
            <a:tbl>
              <a:tblPr bandRow="1">
                <a:tableStyleId>{3C2FFA5D-87B4-456A-9821-1D502468CF0F}</a:tableStyleId>
              </a:tblPr>
              <a:tblGrid>
                <a:gridCol w="296071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96071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894936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IMPAIRED CONTROL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SOCIAL IMPAIRMENT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9493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/>
                        <a:t>RISKY USE</a:t>
                      </a:r>
                    </a:p>
                    <a:p>
                      <a:pPr algn="ctr"/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PHARMACOLOGIC</a:t>
                      </a:r>
                      <a:r>
                        <a:rPr lang="en-US" b="1" baseline="0" dirty="0" smtClean="0"/>
                        <a:t> </a:t>
                      </a:r>
                      <a:r>
                        <a:rPr lang="en-US" b="1" baseline="0" dirty="0" smtClean="0"/>
                        <a:t>DEPENDENCE</a:t>
                      </a:r>
                    </a:p>
                    <a:p>
                      <a:pPr marL="1200150" lvl="2" indent="-285750" algn="l">
                        <a:buFont typeface="Arial"/>
                        <a:buChar char="•"/>
                      </a:pPr>
                      <a:r>
                        <a:rPr lang="en-US" b="0" baseline="0" dirty="0" smtClean="0"/>
                        <a:t>tolerance</a:t>
                      </a:r>
                    </a:p>
                    <a:p>
                      <a:pPr marL="1200150" lvl="2" indent="-285750" algn="l">
                        <a:buFont typeface="Arial"/>
                        <a:buChar char="•"/>
                      </a:pPr>
                      <a:r>
                        <a:rPr lang="en-US" b="0" baseline="0" dirty="0" smtClean="0"/>
                        <a:t>withdrawal</a:t>
                      </a:r>
                      <a:endParaRPr lang="en-US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568908" y="5987862"/>
            <a:ext cx="434740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 smtClean="0"/>
              <a:t>Diagnostic and Statistical Manual of </a:t>
            </a:r>
            <a:r>
              <a:rPr lang="en-US" sz="800" dirty="0" err="1" smtClean="0"/>
              <a:t>Menatal</a:t>
            </a:r>
            <a:r>
              <a:rPr lang="en-US" sz="800" dirty="0" smtClean="0"/>
              <a:t> Disorders, 5</a:t>
            </a:r>
            <a:r>
              <a:rPr lang="en-US" sz="800" baseline="30000" dirty="0" smtClean="0"/>
              <a:t>th</a:t>
            </a:r>
            <a:r>
              <a:rPr lang="en-US" sz="800" dirty="0" smtClean="0"/>
              <a:t> Edition 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786362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 smtClean="0"/>
              <a:t>Goals and Objectives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3793" y="2664666"/>
            <a:ext cx="8296608" cy="3108755"/>
          </a:xfrm>
        </p:spPr>
        <p:txBody>
          <a:bodyPr>
            <a:normAutofit fontScale="85000" lnSpcReduction="10000"/>
          </a:bodyPr>
          <a:lstStyle/>
          <a:p>
            <a:r>
              <a:rPr lang="en-US" sz="3000" dirty="0" smtClean="0"/>
              <a:t>Describe opioids and opioid effects</a:t>
            </a:r>
          </a:p>
          <a:p>
            <a:r>
              <a:rPr lang="en-US" sz="3000" dirty="0" smtClean="0"/>
              <a:t>Discuss </a:t>
            </a:r>
            <a:r>
              <a:rPr lang="en-US" sz="3000" dirty="0"/>
              <a:t>scope </a:t>
            </a:r>
            <a:r>
              <a:rPr lang="en-US" sz="3000" dirty="0" smtClean="0"/>
              <a:t>of </a:t>
            </a:r>
            <a:r>
              <a:rPr lang="en-US" sz="3000" dirty="0"/>
              <a:t>opioid epidemic </a:t>
            </a:r>
            <a:r>
              <a:rPr lang="en-US" sz="3000" dirty="0" smtClean="0"/>
              <a:t>in US</a:t>
            </a:r>
            <a:endParaRPr lang="en-US" sz="3000" dirty="0"/>
          </a:p>
          <a:p>
            <a:r>
              <a:rPr lang="en-US" sz="3000" dirty="0"/>
              <a:t>Review </a:t>
            </a:r>
            <a:r>
              <a:rPr lang="en-US" sz="3000" dirty="0" smtClean="0"/>
              <a:t>diagnostic </a:t>
            </a:r>
            <a:r>
              <a:rPr lang="en-US" sz="3000" dirty="0"/>
              <a:t>criteria for Opioid Use Disorder (OUD</a:t>
            </a:r>
            <a:r>
              <a:rPr lang="en-US" sz="3000" dirty="0" smtClean="0"/>
              <a:t>)</a:t>
            </a:r>
            <a:endParaRPr lang="en-US" sz="3000" dirty="0"/>
          </a:p>
          <a:p>
            <a:r>
              <a:rPr lang="en-US" sz="3000" b="1" dirty="0">
                <a:solidFill>
                  <a:srgbClr val="0000FF"/>
                </a:solidFill>
              </a:rPr>
              <a:t>Summarize principles of harm </a:t>
            </a:r>
            <a:r>
              <a:rPr lang="en-US" sz="3000" b="1" dirty="0" smtClean="0">
                <a:solidFill>
                  <a:srgbClr val="0000FF"/>
                </a:solidFill>
              </a:rPr>
              <a:t>reduction</a:t>
            </a:r>
            <a:endParaRPr lang="en-US" sz="3000" b="1" dirty="0">
              <a:solidFill>
                <a:srgbClr val="0000FF"/>
              </a:solidFill>
            </a:endParaRPr>
          </a:p>
          <a:p>
            <a:r>
              <a:rPr lang="en-US" sz="3000" dirty="0"/>
              <a:t>Review </a:t>
            </a:r>
            <a:r>
              <a:rPr lang="en-US" sz="3000" dirty="0" smtClean="0"/>
              <a:t>Medication Assisted Treatments (MAT) for OUD</a:t>
            </a:r>
          </a:p>
          <a:p>
            <a:r>
              <a:rPr lang="en-US" sz="3000" dirty="0" smtClean="0"/>
              <a:t>Examine strategies to support recovery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86109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Disclosures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2895603"/>
            <a:ext cx="7086600" cy="3095809"/>
          </a:xfrm>
        </p:spPr>
        <p:txBody>
          <a:bodyPr>
            <a:normAutofit/>
          </a:bodyPr>
          <a:lstStyle/>
          <a:p>
            <a:r>
              <a:rPr lang="en-US" dirty="0" smtClean="0"/>
              <a:t>No financial or commercial disclosures</a:t>
            </a:r>
          </a:p>
          <a:p>
            <a:r>
              <a:rPr lang="en-US" dirty="0" smtClean="0"/>
              <a:t>Discussion of opioid epidemic can be </a:t>
            </a:r>
            <a:r>
              <a:rPr lang="en-US" dirty="0" smtClean="0"/>
              <a:t>distressing</a:t>
            </a:r>
          </a:p>
          <a:p>
            <a:r>
              <a:rPr lang="en-US" dirty="0" smtClean="0"/>
              <a:t>Ongoing learners in MAT</a:t>
            </a:r>
          </a:p>
          <a:p>
            <a:r>
              <a:rPr lang="en-US" dirty="0" smtClean="0"/>
              <a:t>Will primarily use generic drug names 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5170267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i="1" dirty="0" smtClean="0">
                <a:latin typeface="+mn-lt"/>
              </a:rPr>
              <a:t>What is Harm Reduction?</a:t>
            </a:r>
            <a:endParaRPr lang="en-US" sz="4000" i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4325" y="1948105"/>
            <a:ext cx="8196809" cy="4351339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3200" dirty="0" smtClean="0"/>
              <a:t>Per World Health Organization:</a:t>
            </a:r>
            <a:endParaRPr lang="en-US" sz="3200" dirty="0"/>
          </a:p>
          <a:p>
            <a:pPr marL="400050" lvl="1" indent="0">
              <a:buNone/>
            </a:pPr>
            <a:r>
              <a:rPr lang="en-US" sz="2800" i="1" dirty="0" smtClean="0"/>
              <a:t>“concept aiming to prevent or reduce negative health consequences associated with certain behaviors”</a:t>
            </a:r>
          </a:p>
          <a:p>
            <a:pPr marL="0" indent="0">
              <a:buNone/>
            </a:pP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1328125" y="5999725"/>
            <a:ext cx="781587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r"/>
            <a:r>
              <a:rPr lang="en-US" sz="800" dirty="0" smtClean="0"/>
              <a:t>“WPRO: Harm Reduction Among Injecting Drug Users” WPRO 2013. http://www.wpro.who.int/topics/harm_reduction_injection/en/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8669762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i="1" dirty="0" smtClean="0">
                <a:latin typeface="+mn-lt"/>
              </a:rPr>
              <a:t>What is Harm Reduction?</a:t>
            </a:r>
            <a:endParaRPr lang="en-US" sz="4000" i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4325" y="1948105"/>
            <a:ext cx="8196809" cy="4351339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3200" dirty="0" smtClean="0"/>
              <a:t>Per World Health Organization:</a:t>
            </a:r>
            <a:endParaRPr lang="en-US" sz="3200" dirty="0"/>
          </a:p>
          <a:p>
            <a:pPr marL="400050" lvl="1" indent="0">
              <a:buNone/>
            </a:pPr>
            <a:r>
              <a:rPr lang="en-US" sz="2800" i="1" dirty="0" smtClean="0"/>
              <a:t>“concept aiming to </a:t>
            </a:r>
            <a:r>
              <a:rPr lang="en-US" sz="2800" b="1" i="1" dirty="0" smtClean="0"/>
              <a:t>prevent</a:t>
            </a:r>
            <a:r>
              <a:rPr lang="en-US" sz="2800" i="1" dirty="0" smtClean="0"/>
              <a:t> or </a:t>
            </a:r>
            <a:r>
              <a:rPr lang="en-US" sz="2800" b="1" i="1" dirty="0" smtClean="0"/>
              <a:t>reduce</a:t>
            </a:r>
            <a:r>
              <a:rPr lang="en-US" sz="2800" i="1" dirty="0" smtClean="0"/>
              <a:t> negative health consequences associated with certain behaviors”</a:t>
            </a:r>
          </a:p>
          <a:p>
            <a:pPr marL="0" indent="0">
              <a:buNone/>
            </a:pP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1328125" y="5999725"/>
            <a:ext cx="781587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r"/>
            <a:r>
              <a:rPr lang="en-US" sz="800" dirty="0" smtClean="0"/>
              <a:t>“WPRO: Harm Reduction Among Injecting Drug Users” WPRO 2013. http://www.wpro.who.int/topics/harm_reduction_injection/en/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1897239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9893" y="395892"/>
            <a:ext cx="7886700" cy="1325563"/>
          </a:xfrm>
        </p:spPr>
        <p:txBody>
          <a:bodyPr/>
          <a:lstStyle/>
          <a:p>
            <a:r>
              <a:rPr lang="en-US" dirty="0" smtClean="0"/>
              <a:t>Principles of Harm Reduction</a:t>
            </a:r>
            <a:endParaRPr lang="en-US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822396812"/>
              </p:ext>
            </p:extLst>
          </p:nvPr>
        </p:nvGraphicFramePr>
        <p:xfrm>
          <a:off x="1072125" y="1633054"/>
          <a:ext cx="7077333" cy="41109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Rectangle 4"/>
          <p:cNvSpPr/>
          <p:nvPr/>
        </p:nvSpPr>
        <p:spPr>
          <a:xfrm>
            <a:off x="412355" y="5964282"/>
            <a:ext cx="860925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800" dirty="0"/>
              <a:t>Hunt, Neil. “A review of the evidence-base for harm reduction approaches to drug use” IHRA, http://www.ihra.net/files/2010/05/31/HIVTop50Documents11.pdf</a:t>
            </a:r>
          </a:p>
        </p:txBody>
      </p:sp>
    </p:spTree>
    <p:extLst>
      <p:ext uri="{BB962C8B-B14F-4D97-AF65-F5344CB8AC3E}">
        <p14:creationId xmlns:p14="http://schemas.microsoft.com/office/powerpoint/2010/main" val="31458660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457200" lvl="1" indent="0" algn="ctr"/>
            <a:r>
              <a:rPr lang="en-US" sz="4000" dirty="0" smtClean="0"/>
              <a:t>Harm </a:t>
            </a:r>
            <a:r>
              <a:rPr lang="en-US" sz="4000" dirty="0"/>
              <a:t>R</a:t>
            </a:r>
            <a:r>
              <a:rPr lang="en-US" sz="4000" dirty="0" smtClean="0"/>
              <a:t>eduction versus Abstinence</a:t>
            </a:r>
            <a:r>
              <a:rPr lang="en-US" sz="3200" dirty="0" smtClean="0"/>
              <a:t/>
            </a:r>
            <a:br>
              <a:rPr lang="en-US" sz="3200" dirty="0" smtClean="0"/>
            </a:b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021269" y="2796629"/>
            <a:ext cx="7086600" cy="2392363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i="1" dirty="0" smtClean="0"/>
              <a:t>HARM REDUCTION IS </a:t>
            </a:r>
          </a:p>
          <a:p>
            <a:pPr marL="0" indent="0" algn="ctr">
              <a:buNone/>
            </a:pPr>
            <a:r>
              <a:rPr lang="en-US" b="1" i="1" dirty="0" smtClean="0"/>
              <a:t>STANDARD OF CARE</a:t>
            </a:r>
            <a:endParaRPr lang="en-US" sz="3200" b="1" i="1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0" y="6356350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AF81091-555A-427F-878C-681BC77F91B3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23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1445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9-09-06 at 7.29.5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9080"/>
            <a:ext cx="1638300" cy="762000"/>
          </a:xfrm>
          <a:prstGeom prst="rect">
            <a:avLst/>
          </a:prstGeom>
        </p:spPr>
      </p:pic>
      <p:pic>
        <p:nvPicPr>
          <p:cNvPr id="3" name="Picture 2" descr="Screen Shot 2019-09-08 at 5.15.50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209" y="739654"/>
            <a:ext cx="5566181" cy="5477406"/>
          </a:xfrm>
          <a:prstGeom prst="rect">
            <a:avLst/>
          </a:prstGeom>
        </p:spPr>
      </p:pic>
      <p:pic>
        <p:nvPicPr>
          <p:cNvPr id="6" name="Picture 5" descr="Screen Shot 2019-09-08 at 5.16.53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648" y="699461"/>
            <a:ext cx="5754693" cy="5548206"/>
          </a:xfrm>
          <a:prstGeom prst="rect">
            <a:avLst/>
          </a:prstGeom>
        </p:spPr>
      </p:pic>
      <p:pic>
        <p:nvPicPr>
          <p:cNvPr id="8" name="Picture 7" descr="Screen Shot 2019-09-08 at 5.17.20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819" y="659818"/>
            <a:ext cx="5815490" cy="5549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5229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 smtClean="0"/>
              <a:t>Goals and Objectives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3793" y="2664666"/>
            <a:ext cx="8296608" cy="3108755"/>
          </a:xfrm>
        </p:spPr>
        <p:txBody>
          <a:bodyPr>
            <a:normAutofit fontScale="85000" lnSpcReduction="10000"/>
          </a:bodyPr>
          <a:lstStyle/>
          <a:p>
            <a:r>
              <a:rPr lang="en-US" sz="3000" dirty="0" smtClean="0"/>
              <a:t>Describe opioids and opioid effects</a:t>
            </a:r>
          </a:p>
          <a:p>
            <a:r>
              <a:rPr lang="en-US" sz="3000" dirty="0" smtClean="0"/>
              <a:t>Discuss </a:t>
            </a:r>
            <a:r>
              <a:rPr lang="en-US" sz="3000" dirty="0"/>
              <a:t>scope </a:t>
            </a:r>
            <a:r>
              <a:rPr lang="en-US" sz="3000" dirty="0" smtClean="0"/>
              <a:t>of </a:t>
            </a:r>
            <a:r>
              <a:rPr lang="en-US" sz="3000" dirty="0"/>
              <a:t>opioid epidemic </a:t>
            </a:r>
            <a:r>
              <a:rPr lang="en-US" sz="3000" dirty="0" smtClean="0"/>
              <a:t>in US</a:t>
            </a:r>
            <a:endParaRPr lang="en-US" sz="3000" dirty="0"/>
          </a:p>
          <a:p>
            <a:r>
              <a:rPr lang="en-US" sz="3000" dirty="0"/>
              <a:t>Review </a:t>
            </a:r>
            <a:r>
              <a:rPr lang="en-US" sz="3000" dirty="0" smtClean="0"/>
              <a:t>diagnostic </a:t>
            </a:r>
            <a:r>
              <a:rPr lang="en-US" sz="3000" dirty="0"/>
              <a:t>criteria for Opioid Use Disorder (OUD</a:t>
            </a:r>
            <a:r>
              <a:rPr lang="en-US" sz="3000" dirty="0" smtClean="0"/>
              <a:t>)</a:t>
            </a:r>
            <a:endParaRPr lang="en-US" sz="3000" dirty="0"/>
          </a:p>
          <a:p>
            <a:r>
              <a:rPr lang="en-US" sz="3000" dirty="0"/>
              <a:t>Summarize principles of harm </a:t>
            </a:r>
            <a:r>
              <a:rPr lang="en-US" sz="3000" dirty="0" smtClean="0"/>
              <a:t>reduction</a:t>
            </a:r>
            <a:endParaRPr lang="en-US" sz="3000" dirty="0"/>
          </a:p>
          <a:p>
            <a:r>
              <a:rPr lang="en-US" sz="3000" b="1" dirty="0">
                <a:solidFill>
                  <a:srgbClr val="0000FF"/>
                </a:solidFill>
              </a:rPr>
              <a:t>Review </a:t>
            </a:r>
            <a:r>
              <a:rPr lang="en-US" sz="3000" b="1" dirty="0" smtClean="0">
                <a:solidFill>
                  <a:srgbClr val="0000FF"/>
                </a:solidFill>
              </a:rPr>
              <a:t>Medication Assisted Treatments (MAT) for OUD</a:t>
            </a:r>
          </a:p>
          <a:p>
            <a:r>
              <a:rPr lang="en-US" sz="3000" dirty="0" smtClean="0"/>
              <a:t>Examine strategies to support recovery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86109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8409" y="2786128"/>
            <a:ext cx="7708529" cy="201406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8409" y="482441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/>
              <a:t>MAT </a:t>
            </a:r>
            <a:r>
              <a:rPr lang="en-US" b="1" dirty="0"/>
              <a:t>for </a:t>
            </a:r>
            <a:r>
              <a:rPr lang="en-US" b="1" dirty="0" smtClean="0"/>
              <a:t>OUD</a:t>
            </a:r>
            <a:endParaRPr lang="en-US" b="1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9399119"/>
              </p:ext>
            </p:extLst>
          </p:nvPr>
        </p:nvGraphicFramePr>
        <p:xfrm>
          <a:off x="732949" y="1479080"/>
          <a:ext cx="7708530" cy="9787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69510">
                  <a:extLst>
                    <a:ext uri="{9D8B030D-6E8A-4147-A177-3AD203B41FA5}">
                      <a16:colId xmlns:a16="http://schemas.microsoft.com/office/drawing/2014/main" xmlns="" val="2628905082"/>
                    </a:ext>
                  </a:extLst>
                </a:gridCol>
                <a:gridCol w="2569510">
                  <a:extLst>
                    <a:ext uri="{9D8B030D-6E8A-4147-A177-3AD203B41FA5}">
                      <a16:colId xmlns:a16="http://schemas.microsoft.com/office/drawing/2014/main" xmlns="" val="498671630"/>
                    </a:ext>
                  </a:extLst>
                </a:gridCol>
                <a:gridCol w="2569510">
                  <a:extLst>
                    <a:ext uri="{9D8B030D-6E8A-4147-A177-3AD203B41FA5}">
                      <a16:colId xmlns:a16="http://schemas.microsoft.com/office/drawing/2014/main" xmlns="" val="1848139312"/>
                    </a:ext>
                  </a:extLst>
                </a:gridCol>
              </a:tblGrid>
              <a:tr h="97874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Acute overdose</a:t>
                      </a:r>
                    </a:p>
                  </a:txBody>
                  <a:tcPr marL="68580" marR="6858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Acute withdrawal</a:t>
                      </a:r>
                    </a:p>
                  </a:txBody>
                  <a:tcPr marL="68580" marR="6858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Opioid dependence </a:t>
                      </a:r>
                    </a:p>
                  </a:txBody>
                  <a:tcPr marL="68580" marR="6858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038686201"/>
                  </a:ext>
                </a:extLst>
              </a:tr>
            </a:tbl>
          </a:graphicData>
        </a:graphic>
      </p:graphicFrame>
      <p:sp>
        <p:nvSpPr>
          <p:cNvPr id="6" name="Down Arrow 5"/>
          <p:cNvSpPr/>
          <p:nvPr/>
        </p:nvSpPr>
        <p:spPr>
          <a:xfrm>
            <a:off x="1859871" y="2641370"/>
            <a:ext cx="390197" cy="2510116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own Arrow 6"/>
          <p:cNvSpPr/>
          <p:nvPr/>
        </p:nvSpPr>
        <p:spPr>
          <a:xfrm>
            <a:off x="4264276" y="2641371"/>
            <a:ext cx="390197" cy="2510117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own Arrow 7"/>
          <p:cNvSpPr/>
          <p:nvPr/>
        </p:nvSpPr>
        <p:spPr>
          <a:xfrm>
            <a:off x="6954400" y="2641371"/>
            <a:ext cx="390197" cy="2510117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581493"/>
              </p:ext>
            </p:extLst>
          </p:nvPr>
        </p:nvGraphicFramePr>
        <p:xfrm>
          <a:off x="412358" y="5204347"/>
          <a:ext cx="8346090" cy="6448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82030">
                  <a:extLst>
                    <a:ext uri="{9D8B030D-6E8A-4147-A177-3AD203B41FA5}">
                      <a16:colId xmlns:a16="http://schemas.microsoft.com/office/drawing/2014/main" xmlns="" val="2628905082"/>
                    </a:ext>
                  </a:extLst>
                </a:gridCol>
                <a:gridCol w="2782030">
                  <a:extLst>
                    <a:ext uri="{9D8B030D-6E8A-4147-A177-3AD203B41FA5}">
                      <a16:colId xmlns:a16="http://schemas.microsoft.com/office/drawing/2014/main" xmlns="" val="498671630"/>
                    </a:ext>
                  </a:extLst>
                </a:gridCol>
                <a:gridCol w="2782030">
                  <a:extLst>
                    <a:ext uri="{9D8B030D-6E8A-4147-A177-3AD203B41FA5}">
                      <a16:colId xmlns:a16="http://schemas.microsoft.com/office/drawing/2014/main" xmlns="" val="1848139312"/>
                    </a:ext>
                  </a:extLst>
                </a:gridCol>
              </a:tblGrid>
              <a:tr h="64489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Reversal medication</a:t>
                      </a:r>
                    </a:p>
                  </a:txBody>
                  <a:tcPr marL="68580" marR="6858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Comfort medications</a:t>
                      </a:r>
                    </a:p>
                  </a:txBody>
                  <a:tcPr marL="68580" marR="6858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Maintenance meds</a:t>
                      </a:r>
                    </a:p>
                  </a:txBody>
                  <a:tcPr marL="68580" marR="6858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0386862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75097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5883" y="804787"/>
            <a:ext cx="7886700" cy="75344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Acute Overdose- Naloxone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00807" y="1715532"/>
            <a:ext cx="3437094" cy="14367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3817" y="3138826"/>
            <a:ext cx="4222849" cy="29737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0322" y="1712413"/>
            <a:ext cx="4774100" cy="15817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833" y="3566222"/>
            <a:ext cx="2195315" cy="19267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/>
          <a:srcRect l="20047" r="18107"/>
          <a:stretch/>
        </p:blipFill>
        <p:spPr>
          <a:xfrm>
            <a:off x="7026551" y="3645504"/>
            <a:ext cx="1880344" cy="240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8212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8779209"/>
              </p:ext>
            </p:extLst>
          </p:nvPr>
        </p:nvGraphicFramePr>
        <p:xfrm>
          <a:off x="1904683" y="700777"/>
          <a:ext cx="5391807" cy="5495165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619487">
                  <a:extLst>
                    <a:ext uri="{9D8B030D-6E8A-4147-A177-3AD203B41FA5}">
                      <a16:colId xmlns:a16="http://schemas.microsoft.com/office/drawing/2014/main" xmlns="" val="1727525333"/>
                    </a:ext>
                  </a:extLst>
                </a:gridCol>
                <a:gridCol w="2772320">
                  <a:extLst>
                    <a:ext uri="{9D8B030D-6E8A-4147-A177-3AD203B41FA5}">
                      <a16:colId xmlns:a16="http://schemas.microsoft.com/office/drawing/2014/main" xmlns="" val="2457219002"/>
                    </a:ext>
                  </a:extLst>
                </a:gridCol>
              </a:tblGrid>
              <a:tr h="94877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Acute Withdrawal Symptoms</a:t>
                      </a:r>
                      <a:endParaRPr lang="en-US" sz="28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598752308"/>
                  </a:ext>
                </a:extLst>
              </a:tr>
              <a:tr h="744924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Runny Nose</a:t>
                      </a:r>
                      <a:endParaRPr lang="en-US" sz="1800" b="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Increased tear production</a:t>
                      </a:r>
                      <a:endParaRPr lang="en-US" sz="1800" b="0" dirty="0"/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2035713828"/>
                  </a:ext>
                </a:extLst>
              </a:tr>
              <a:tr h="821773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Yawning</a:t>
                      </a:r>
                      <a:endParaRPr lang="en-US" sz="1800" b="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Dilated pupils</a:t>
                      </a:r>
                    </a:p>
                    <a:p>
                      <a:pPr algn="ctr"/>
                      <a:endParaRPr lang="en-US" sz="1800" b="0" dirty="0"/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3080482921"/>
                  </a:ext>
                </a:extLst>
              </a:tr>
              <a:tr h="744924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Sweating</a:t>
                      </a:r>
                      <a:endParaRPr lang="en-US" sz="1800" b="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Chills</a:t>
                      </a:r>
                    </a:p>
                    <a:p>
                      <a:pPr algn="ctr"/>
                      <a:endParaRPr lang="en-US" sz="1800" b="0" dirty="0"/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2937633445"/>
                  </a:ext>
                </a:extLst>
              </a:tr>
              <a:tr h="744924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Insomnia</a:t>
                      </a:r>
                      <a:endParaRPr lang="en-US" sz="1800" b="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Anxiety</a:t>
                      </a:r>
                    </a:p>
                    <a:p>
                      <a:pPr algn="ctr"/>
                      <a:endParaRPr lang="en-US" sz="1800" b="0" dirty="0"/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1124266943"/>
                  </a:ext>
                </a:extLst>
              </a:tr>
              <a:tr h="744924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Muscle aches</a:t>
                      </a:r>
                      <a:endParaRPr lang="en-US" sz="1800" b="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Stomach cramps</a:t>
                      </a:r>
                    </a:p>
                    <a:p>
                      <a:pPr algn="ctr"/>
                      <a:endParaRPr lang="en-US" sz="1800" b="0" dirty="0"/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4291266615"/>
                  </a:ext>
                </a:extLst>
              </a:tr>
              <a:tr h="744924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Diarrhea</a:t>
                      </a:r>
                      <a:endParaRPr lang="en-US" sz="1800" b="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Vomiting</a:t>
                      </a:r>
                    </a:p>
                    <a:p>
                      <a:pPr algn="ctr"/>
                      <a:endParaRPr lang="en-US" sz="1800" b="0" dirty="0"/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38046346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271923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009886" y="1229736"/>
            <a:ext cx="7369193" cy="101282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MAT for Opioid Dependence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" y="6328193"/>
            <a:ext cx="55475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https://www.samhsa.gov/medication-assisted-treatment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247" y="2521581"/>
            <a:ext cx="7214347" cy="2665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9079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moji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6823" y="948765"/>
            <a:ext cx="4930587" cy="4930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9482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9781" y="746680"/>
            <a:ext cx="7886700" cy="997511"/>
          </a:xfrm>
        </p:spPr>
        <p:txBody>
          <a:bodyPr/>
          <a:lstStyle/>
          <a:p>
            <a:r>
              <a:rPr lang="en-US" dirty="0" smtClean="0"/>
              <a:t>Opioid Receptors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345" y="1687513"/>
            <a:ext cx="3365126" cy="4351339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Opiates </a:t>
            </a:r>
            <a:r>
              <a:rPr lang="en-US" dirty="0"/>
              <a:t>exert their actions at multiple receptor sites </a:t>
            </a:r>
            <a:r>
              <a:rPr lang="en-US" dirty="0" smtClean="0"/>
              <a:t>that </a:t>
            </a:r>
            <a:r>
              <a:rPr lang="en-US" dirty="0"/>
              <a:t>mediate both analgesic and rewarding effects on many systems in the body</a:t>
            </a:r>
          </a:p>
          <a:p>
            <a:r>
              <a:rPr lang="en-US" dirty="0" smtClean="0"/>
              <a:t>Opioid analgesics act primarily on </a:t>
            </a:r>
            <a:r>
              <a:rPr lang="en-US" b="1" i="1" dirty="0" smtClean="0"/>
              <a:t>mu receptors</a:t>
            </a:r>
          </a:p>
          <a:p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2672" y="1732026"/>
            <a:ext cx="3709072" cy="40867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0602" y="5114245"/>
            <a:ext cx="3616037" cy="536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7414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96097" y="4953056"/>
            <a:ext cx="786926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234767" y="646788"/>
            <a:ext cx="17341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/>
              <a:t>Methadone</a:t>
            </a:r>
            <a:r>
              <a:rPr lang="en-US" dirty="0" smtClean="0"/>
              <a:t>			</a:t>
            </a:r>
            <a:endParaRPr lang="en-US" dirty="0"/>
          </a:p>
        </p:txBody>
      </p:sp>
      <p:sp>
        <p:nvSpPr>
          <p:cNvPr id="9" name="Trapezoid 8"/>
          <p:cNvSpPr/>
          <p:nvPr/>
        </p:nvSpPr>
        <p:spPr>
          <a:xfrm rot="10800000">
            <a:off x="6799882" y="1924569"/>
            <a:ext cx="871780" cy="743919"/>
          </a:xfrm>
          <a:prstGeom prst="trapezoi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rapezoid 9"/>
          <p:cNvSpPr/>
          <p:nvPr/>
        </p:nvSpPr>
        <p:spPr>
          <a:xfrm rot="10800000">
            <a:off x="4167107" y="1921785"/>
            <a:ext cx="871780" cy="743919"/>
          </a:xfrm>
          <a:prstGeom prst="trapezoi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rapezoid 10"/>
          <p:cNvSpPr/>
          <p:nvPr/>
        </p:nvSpPr>
        <p:spPr>
          <a:xfrm rot="10800000">
            <a:off x="1567033" y="1966631"/>
            <a:ext cx="871780" cy="743919"/>
          </a:xfrm>
          <a:prstGeom prst="trapezoi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rapezoid 11"/>
          <p:cNvSpPr/>
          <p:nvPr/>
        </p:nvSpPr>
        <p:spPr>
          <a:xfrm>
            <a:off x="4167107" y="1555271"/>
            <a:ext cx="871780" cy="356461"/>
          </a:xfrm>
          <a:prstGeom prst="trapezoid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riangle 12"/>
          <p:cNvSpPr/>
          <p:nvPr/>
        </p:nvSpPr>
        <p:spPr>
          <a:xfrm>
            <a:off x="1567034" y="1143909"/>
            <a:ext cx="871781" cy="822720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3480286" y="663283"/>
            <a:ext cx="2259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/>
              <a:t>Buprenorphine</a:t>
            </a:r>
            <a:r>
              <a:rPr lang="en-US" dirty="0" smtClean="0"/>
              <a:t>			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333792" y="642115"/>
            <a:ext cx="16866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/>
              <a:t>Naltrexone</a:t>
            </a:r>
            <a:r>
              <a:rPr lang="en-US" dirty="0" smtClean="0"/>
              <a:t>			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431425" y="2724095"/>
            <a:ext cx="130539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Agonist</a:t>
            </a:r>
            <a:r>
              <a:rPr lang="en-US" dirty="0" smtClean="0"/>
              <a:t>			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3645229" y="2723043"/>
            <a:ext cx="192982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Partial</a:t>
            </a:r>
            <a:r>
              <a:rPr lang="en-US" dirty="0" smtClean="0"/>
              <a:t> </a:t>
            </a:r>
            <a:r>
              <a:rPr lang="en-US" sz="2000" b="1" dirty="0"/>
              <a:t>Agonist</a:t>
            </a:r>
            <a:r>
              <a:rPr lang="en-US" dirty="0" smtClean="0"/>
              <a:t>			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6473160" y="2723042"/>
            <a:ext cx="159252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Antagonist</a:t>
            </a:r>
            <a:r>
              <a:rPr lang="en-US" dirty="0" smtClean="0"/>
              <a:t>			</a:t>
            </a:r>
            <a:endParaRPr lang="en-US" dirty="0"/>
          </a:p>
        </p:txBody>
      </p:sp>
      <p:sp>
        <p:nvSpPr>
          <p:cNvPr id="22" name="Down Arrow 21"/>
          <p:cNvSpPr/>
          <p:nvPr/>
        </p:nvSpPr>
        <p:spPr>
          <a:xfrm>
            <a:off x="1910353" y="3223472"/>
            <a:ext cx="178904" cy="47223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Down Arrow 22"/>
          <p:cNvSpPr/>
          <p:nvPr/>
        </p:nvSpPr>
        <p:spPr>
          <a:xfrm>
            <a:off x="4513543" y="3203597"/>
            <a:ext cx="178904" cy="47223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Down Arrow 23"/>
          <p:cNvSpPr/>
          <p:nvPr/>
        </p:nvSpPr>
        <p:spPr>
          <a:xfrm>
            <a:off x="7181803" y="3223472"/>
            <a:ext cx="178904" cy="47223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50709" y="4491392"/>
            <a:ext cx="130539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 smtClean="0"/>
              <a:t>Activity</a:t>
            </a:r>
            <a:r>
              <a:rPr lang="en-US" dirty="0" smtClean="0"/>
              <a:t>			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50709" y="5042899"/>
            <a:ext cx="130539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/>
              <a:t>Affinity</a:t>
            </a:r>
            <a:r>
              <a:rPr lang="en-US" dirty="0" smtClean="0"/>
              <a:t>			</a:t>
            </a:r>
            <a:endParaRPr lang="en-US" dirty="0"/>
          </a:p>
        </p:txBody>
      </p:sp>
      <p:sp>
        <p:nvSpPr>
          <p:cNvPr id="27" name="Trapezoid 26"/>
          <p:cNvSpPr/>
          <p:nvPr/>
        </p:nvSpPr>
        <p:spPr>
          <a:xfrm rot="10800000">
            <a:off x="1567033" y="4935362"/>
            <a:ext cx="871780" cy="743919"/>
          </a:xfrm>
          <a:prstGeom prst="trapezoi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riangle 27"/>
          <p:cNvSpPr/>
          <p:nvPr/>
        </p:nvSpPr>
        <p:spPr>
          <a:xfrm>
            <a:off x="1567034" y="4097191"/>
            <a:ext cx="871781" cy="822720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rapezoid 28"/>
          <p:cNvSpPr/>
          <p:nvPr/>
        </p:nvSpPr>
        <p:spPr>
          <a:xfrm rot="10800000">
            <a:off x="4167107" y="4929965"/>
            <a:ext cx="871780" cy="743919"/>
          </a:xfrm>
          <a:prstGeom prst="trapezoi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rapezoid 29"/>
          <p:cNvSpPr/>
          <p:nvPr/>
        </p:nvSpPr>
        <p:spPr>
          <a:xfrm>
            <a:off x="4167107" y="4563451"/>
            <a:ext cx="871780" cy="356461"/>
          </a:xfrm>
          <a:prstGeom prst="trapezoid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rapezoid 30"/>
          <p:cNvSpPr/>
          <p:nvPr/>
        </p:nvSpPr>
        <p:spPr>
          <a:xfrm rot="10800000">
            <a:off x="6799881" y="4958225"/>
            <a:ext cx="871780" cy="743919"/>
          </a:xfrm>
          <a:prstGeom prst="trapezoi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rapezoid 31"/>
          <p:cNvSpPr>
            <a:spLocks noChangeAspect="1"/>
          </p:cNvSpPr>
          <p:nvPr/>
        </p:nvSpPr>
        <p:spPr>
          <a:xfrm rot="10800000">
            <a:off x="1420754" y="4941260"/>
            <a:ext cx="1167633" cy="996381"/>
          </a:xfrm>
          <a:prstGeom prst="trapezoid">
            <a:avLst/>
          </a:prstGeom>
          <a:noFill/>
          <a:ln w="53975" cmpd="sng">
            <a:solidFill>
              <a:srgbClr val="FF0000">
                <a:alpha val="51000"/>
              </a:srgbClr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riangle 32"/>
          <p:cNvSpPr>
            <a:spLocks noChangeAspect="1"/>
          </p:cNvSpPr>
          <p:nvPr/>
        </p:nvSpPr>
        <p:spPr>
          <a:xfrm>
            <a:off x="1431422" y="3846674"/>
            <a:ext cx="1156964" cy="1091855"/>
          </a:xfrm>
          <a:prstGeom prst="triangle">
            <a:avLst/>
          </a:prstGeom>
          <a:noFill/>
          <a:ln w="53975" cmpd="sng">
            <a:solidFill>
              <a:srgbClr val="FF0000">
                <a:alpha val="51000"/>
              </a:srgbClr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rapezoid 33"/>
          <p:cNvSpPr>
            <a:spLocks noChangeAspect="1"/>
          </p:cNvSpPr>
          <p:nvPr/>
        </p:nvSpPr>
        <p:spPr>
          <a:xfrm rot="10800000">
            <a:off x="4006617" y="4929964"/>
            <a:ext cx="1167633" cy="996381"/>
          </a:xfrm>
          <a:prstGeom prst="trapezoid">
            <a:avLst/>
          </a:prstGeom>
          <a:noFill/>
          <a:ln w="53975" cmpd="sng">
            <a:solidFill>
              <a:srgbClr val="FF0000">
                <a:alpha val="51000"/>
              </a:srgbClr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riangle 34"/>
          <p:cNvSpPr>
            <a:spLocks noChangeAspect="1"/>
          </p:cNvSpPr>
          <p:nvPr/>
        </p:nvSpPr>
        <p:spPr>
          <a:xfrm>
            <a:off x="4017284" y="3838109"/>
            <a:ext cx="1156964" cy="1091855"/>
          </a:xfrm>
          <a:prstGeom prst="triangle">
            <a:avLst/>
          </a:prstGeom>
          <a:noFill/>
          <a:ln w="53975" cmpd="sng">
            <a:solidFill>
              <a:srgbClr val="FF0000">
                <a:alpha val="51000"/>
              </a:srgbClr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rapezoid 35"/>
          <p:cNvSpPr>
            <a:spLocks noChangeAspect="1"/>
          </p:cNvSpPr>
          <p:nvPr/>
        </p:nvSpPr>
        <p:spPr>
          <a:xfrm rot="10800000">
            <a:off x="6671950" y="4957004"/>
            <a:ext cx="1167633" cy="996381"/>
          </a:xfrm>
          <a:prstGeom prst="trapezoid">
            <a:avLst/>
          </a:prstGeom>
          <a:noFill/>
          <a:ln w="53975" cmpd="sng">
            <a:solidFill>
              <a:srgbClr val="FF0000">
                <a:alpha val="51000"/>
              </a:srgbClr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riangle 36"/>
          <p:cNvSpPr>
            <a:spLocks noChangeAspect="1"/>
          </p:cNvSpPr>
          <p:nvPr/>
        </p:nvSpPr>
        <p:spPr>
          <a:xfrm>
            <a:off x="6682618" y="3865149"/>
            <a:ext cx="1156964" cy="1091855"/>
          </a:xfrm>
          <a:prstGeom prst="triangle">
            <a:avLst/>
          </a:prstGeom>
          <a:noFill/>
          <a:ln w="53975" cmpd="sng">
            <a:solidFill>
              <a:srgbClr val="FF0000">
                <a:alpha val="51000"/>
              </a:srgbClr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/>
          <p:cNvSpPr/>
          <p:nvPr/>
        </p:nvSpPr>
        <p:spPr>
          <a:xfrm>
            <a:off x="1321481" y="2546228"/>
            <a:ext cx="1514305" cy="74322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1724" y="2602546"/>
            <a:ext cx="1929827" cy="8948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9528" y="2420928"/>
            <a:ext cx="1545470" cy="9341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8866" y="3976822"/>
            <a:ext cx="1783235" cy="536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40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96097" y="4953056"/>
            <a:ext cx="786926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234767" y="646788"/>
            <a:ext cx="17341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/>
              <a:t>Methadone</a:t>
            </a:r>
            <a:r>
              <a:rPr lang="en-US" dirty="0" smtClean="0"/>
              <a:t>			</a:t>
            </a:r>
            <a:endParaRPr lang="en-US" dirty="0"/>
          </a:p>
        </p:txBody>
      </p:sp>
      <p:sp>
        <p:nvSpPr>
          <p:cNvPr id="9" name="Trapezoid 8"/>
          <p:cNvSpPr/>
          <p:nvPr/>
        </p:nvSpPr>
        <p:spPr>
          <a:xfrm rot="10800000">
            <a:off x="6799882" y="1924569"/>
            <a:ext cx="871780" cy="743919"/>
          </a:xfrm>
          <a:prstGeom prst="trapezoi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rapezoid 9"/>
          <p:cNvSpPr/>
          <p:nvPr/>
        </p:nvSpPr>
        <p:spPr>
          <a:xfrm rot="10800000">
            <a:off x="4167107" y="1921785"/>
            <a:ext cx="871780" cy="743919"/>
          </a:xfrm>
          <a:prstGeom prst="trapezoi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rapezoid 10"/>
          <p:cNvSpPr/>
          <p:nvPr/>
        </p:nvSpPr>
        <p:spPr>
          <a:xfrm rot="10800000">
            <a:off x="1567033" y="1966631"/>
            <a:ext cx="871780" cy="743919"/>
          </a:xfrm>
          <a:prstGeom prst="trapezoi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rapezoid 11"/>
          <p:cNvSpPr/>
          <p:nvPr/>
        </p:nvSpPr>
        <p:spPr>
          <a:xfrm>
            <a:off x="4167107" y="1555271"/>
            <a:ext cx="871780" cy="356461"/>
          </a:xfrm>
          <a:prstGeom prst="trapezoid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riangle 12"/>
          <p:cNvSpPr/>
          <p:nvPr/>
        </p:nvSpPr>
        <p:spPr>
          <a:xfrm>
            <a:off x="1567034" y="1143909"/>
            <a:ext cx="871781" cy="822720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3480286" y="663283"/>
            <a:ext cx="2259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/>
              <a:t>Buprenorphine</a:t>
            </a:r>
            <a:r>
              <a:rPr lang="en-US" dirty="0" smtClean="0"/>
              <a:t>			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333792" y="642115"/>
            <a:ext cx="16866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/>
              <a:t>Naltrexone</a:t>
            </a:r>
            <a:r>
              <a:rPr lang="en-US" dirty="0" smtClean="0"/>
              <a:t>			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431425" y="2724095"/>
            <a:ext cx="130539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Agonist</a:t>
            </a:r>
            <a:r>
              <a:rPr lang="en-US" dirty="0" smtClean="0"/>
              <a:t>			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3645229" y="2723043"/>
            <a:ext cx="192982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Partial</a:t>
            </a:r>
            <a:r>
              <a:rPr lang="en-US" dirty="0" smtClean="0"/>
              <a:t> </a:t>
            </a:r>
            <a:r>
              <a:rPr lang="en-US" sz="2000" b="1" dirty="0"/>
              <a:t>Agonist</a:t>
            </a:r>
            <a:r>
              <a:rPr lang="en-US" dirty="0" smtClean="0"/>
              <a:t>			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6473160" y="2723042"/>
            <a:ext cx="159252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Antagonist</a:t>
            </a:r>
            <a:r>
              <a:rPr lang="en-US" dirty="0" smtClean="0"/>
              <a:t>			</a:t>
            </a:r>
            <a:endParaRPr lang="en-US" dirty="0"/>
          </a:p>
        </p:txBody>
      </p:sp>
      <p:sp>
        <p:nvSpPr>
          <p:cNvPr id="22" name="Down Arrow 21"/>
          <p:cNvSpPr/>
          <p:nvPr/>
        </p:nvSpPr>
        <p:spPr>
          <a:xfrm>
            <a:off x="1910353" y="3223472"/>
            <a:ext cx="178904" cy="47223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Down Arrow 22"/>
          <p:cNvSpPr/>
          <p:nvPr/>
        </p:nvSpPr>
        <p:spPr>
          <a:xfrm>
            <a:off x="4513543" y="3203597"/>
            <a:ext cx="178904" cy="47223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Down Arrow 23"/>
          <p:cNvSpPr/>
          <p:nvPr/>
        </p:nvSpPr>
        <p:spPr>
          <a:xfrm>
            <a:off x="7181803" y="3223472"/>
            <a:ext cx="178904" cy="47223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50709" y="4491392"/>
            <a:ext cx="130539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 smtClean="0"/>
              <a:t>Activity</a:t>
            </a:r>
            <a:r>
              <a:rPr lang="en-US" dirty="0" smtClean="0"/>
              <a:t>			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50709" y="5042899"/>
            <a:ext cx="130539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/>
              <a:t>Affinity</a:t>
            </a:r>
            <a:r>
              <a:rPr lang="en-US" dirty="0" smtClean="0"/>
              <a:t>			</a:t>
            </a:r>
            <a:endParaRPr lang="en-US" dirty="0"/>
          </a:p>
        </p:txBody>
      </p:sp>
      <p:sp>
        <p:nvSpPr>
          <p:cNvPr id="27" name="Trapezoid 26"/>
          <p:cNvSpPr/>
          <p:nvPr/>
        </p:nvSpPr>
        <p:spPr>
          <a:xfrm rot="10800000">
            <a:off x="1567033" y="4935362"/>
            <a:ext cx="871780" cy="743919"/>
          </a:xfrm>
          <a:prstGeom prst="trapezoi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riangle 27"/>
          <p:cNvSpPr/>
          <p:nvPr/>
        </p:nvSpPr>
        <p:spPr>
          <a:xfrm>
            <a:off x="1567034" y="4097191"/>
            <a:ext cx="871781" cy="822720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rapezoid 28"/>
          <p:cNvSpPr/>
          <p:nvPr/>
        </p:nvSpPr>
        <p:spPr>
          <a:xfrm rot="10800000">
            <a:off x="4167107" y="4929965"/>
            <a:ext cx="871780" cy="743919"/>
          </a:xfrm>
          <a:prstGeom prst="trapezoi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rapezoid 29"/>
          <p:cNvSpPr/>
          <p:nvPr/>
        </p:nvSpPr>
        <p:spPr>
          <a:xfrm>
            <a:off x="4167107" y="4563451"/>
            <a:ext cx="871780" cy="356461"/>
          </a:xfrm>
          <a:prstGeom prst="trapezoid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rapezoid 30"/>
          <p:cNvSpPr/>
          <p:nvPr/>
        </p:nvSpPr>
        <p:spPr>
          <a:xfrm rot="10800000">
            <a:off x="6799881" y="4958225"/>
            <a:ext cx="871780" cy="743919"/>
          </a:xfrm>
          <a:prstGeom prst="trapezoi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rapezoid 31"/>
          <p:cNvSpPr>
            <a:spLocks noChangeAspect="1"/>
          </p:cNvSpPr>
          <p:nvPr/>
        </p:nvSpPr>
        <p:spPr>
          <a:xfrm rot="10800000">
            <a:off x="1420754" y="4941260"/>
            <a:ext cx="1167633" cy="996381"/>
          </a:xfrm>
          <a:prstGeom prst="trapezoid">
            <a:avLst/>
          </a:prstGeom>
          <a:noFill/>
          <a:ln w="53975" cmpd="sng">
            <a:solidFill>
              <a:srgbClr val="FF0000">
                <a:alpha val="51000"/>
              </a:srgbClr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riangle 32"/>
          <p:cNvSpPr>
            <a:spLocks noChangeAspect="1"/>
          </p:cNvSpPr>
          <p:nvPr/>
        </p:nvSpPr>
        <p:spPr>
          <a:xfrm>
            <a:off x="1431422" y="3846674"/>
            <a:ext cx="1156964" cy="1091855"/>
          </a:xfrm>
          <a:prstGeom prst="triangle">
            <a:avLst/>
          </a:prstGeom>
          <a:noFill/>
          <a:ln w="53975" cmpd="sng">
            <a:solidFill>
              <a:srgbClr val="FF0000">
                <a:alpha val="51000"/>
              </a:srgbClr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rapezoid 33"/>
          <p:cNvSpPr>
            <a:spLocks noChangeAspect="1"/>
          </p:cNvSpPr>
          <p:nvPr/>
        </p:nvSpPr>
        <p:spPr>
          <a:xfrm rot="10800000">
            <a:off x="4006617" y="4929964"/>
            <a:ext cx="1167633" cy="996381"/>
          </a:xfrm>
          <a:prstGeom prst="trapezoid">
            <a:avLst/>
          </a:prstGeom>
          <a:noFill/>
          <a:ln w="53975" cmpd="sng">
            <a:solidFill>
              <a:srgbClr val="FF0000">
                <a:alpha val="51000"/>
              </a:srgbClr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riangle 34"/>
          <p:cNvSpPr>
            <a:spLocks noChangeAspect="1"/>
          </p:cNvSpPr>
          <p:nvPr/>
        </p:nvSpPr>
        <p:spPr>
          <a:xfrm>
            <a:off x="4017284" y="3838109"/>
            <a:ext cx="1156964" cy="1091855"/>
          </a:xfrm>
          <a:prstGeom prst="triangle">
            <a:avLst/>
          </a:prstGeom>
          <a:noFill/>
          <a:ln w="53975" cmpd="sng">
            <a:solidFill>
              <a:srgbClr val="FF0000">
                <a:alpha val="51000"/>
              </a:srgbClr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rapezoid 35"/>
          <p:cNvSpPr>
            <a:spLocks noChangeAspect="1"/>
          </p:cNvSpPr>
          <p:nvPr/>
        </p:nvSpPr>
        <p:spPr>
          <a:xfrm rot="10800000">
            <a:off x="6671950" y="4957004"/>
            <a:ext cx="1167633" cy="996381"/>
          </a:xfrm>
          <a:prstGeom prst="trapezoid">
            <a:avLst/>
          </a:prstGeom>
          <a:noFill/>
          <a:ln w="53975" cmpd="sng">
            <a:solidFill>
              <a:srgbClr val="FF0000">
                <a:alpha val="51000"/>
              </a:srgbClr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riangle 36"/>
          <p:cNvSpPr>
            <a:spLocks noChangeAspect="1"/>
          </p:cNvSpPr>
          <p:nvPr/>
        </p:nvSpPr>
        <p:spPr>
          <a:xfrm>
            <a:off x="6682618" y="3865149"/>
            <a:ext cx="1156964" cy="1091855"/>
          </a:xfrm>
          <a:prstGeom prst="triangle">
            <a:avLst/>
          </a:prstGeom>
          <a:noFill/>
          <a:ln w="53975" cmpd="sng">
            <a:solidFill>
              <a:srgbClr val="FF0000">
                <a:alpha val="51000"/>
              </a:srgbClr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371305"/>
            <a:ext cx="1545470" cy="6168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8866" y="3976822"/>
            <a:ext cx="1783235" cy="53649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969083"/>
            <a:ext cx="1545470" cy="61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7419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9277" y="838200"/>
            <a:ext cx="8229600" cy="685800"/>
          </a:xfrm>
        </p:spPr>
        <p:txBody>
          <a:bodyPr>
            <a:normAutofit/>
          </a:bodyPr>
          <a:lstStyle/>
          <a:p>
            <a:r>
              <a:rPr lang="en-US" sz="2800" i="1" dirty="0" smtClean="0"/>
              <a:t>Corey – </a:t>
            </a:r>
            <a:r>
              <a:rPr lang="en-US" sz="2800" i="1" dirty="0" smtClean="0"/>
              <a:t>treatment</a:t>
            </a:r>
            <a:r>
              <a:rPr lang="en-US" sz="2800" i="1" dirty="0" smtClean="0"/>
              <a:t> history</a:t>
            </a:r>
            <a:endParaRPr lang="en-US" sz="280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4062" y="1670539"/>
            <a:ext cx="7754815" cy="3991708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Prior behavioral treatments/supports: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 smtClean="0"/>
              <a:t>In-Patient Rehab x 4 (most recent June 2019)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 smtClean="0"/>
              <a:t>IOP x 1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 smtClean="0"/>
              <a:t>No 12 step groups </a:t>
            </a:r>
          </a:p>
          <a:p>
            <a:r>
              <a:rPr lang="en-US" dirty="0" smtClean="0"/>
              <a:t>Prior medications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T</a:t>
            </a:r>
            <a:r>
              <a:rPr lang="en-US" dirty="0" smtClean="0"/>
              <a:t>ried several Buprenorphine preparations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 smtClean="0"/>
              <a:t>Tried Methadone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 smtClean="0"/>
              <a:t>Has Naloxone at home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4729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 fontAlgn="t">
              <a:spcBef>
                <a:spcPts val="0"/>
              </a:spcBef>
              <a:buNone/>
            </a:pPr>
            <a:endParaRPr lang="en-US" sz="2000" dirty="0">
              <a:latin typeface="Arial" panose="020B0604020202020204" pitchFamily="34" charset="0"/>
            </a:endParaRPr>
          </a:p>
          <a:p>
            <a:pPr marL="0" fontAlgn="t">
              <a:spcBef>
                <a:spcPts val="0"/>
              </a:spcBef>
            </a:pPr>
            <a:r>
              <a:rPr lang="en-US" b="1" dirty="0">
                <a:solidFill>
                  <a:srgbClr val="FFFFFF"/>
                </a:solidFill>
                <a:latin typeface="Calibri" panose="020F0502020204030204" pitchFamily="34" charset="0"/>
              </a:rPr>
              <a:t>II</a:t>
            </a:r>
            <a:endParaRPr lang="en-US" sz="2000" dirty="0">
              <a:latin typeface="Arial" panose="020B0604020202020204" pitchFamily="34" charset="0"/>
            </a:endParaRPr>
          </a:p>
          <a:p>
            <a:pPr marL="0" fontAlgn="t">
              <a:spcBef>
                <a:spcPts val="0"/>
              </a:spcBef>
            </a:pPr>
            <a:r>
              <a:rPr lang="en-US" b="1" dirty="0">
                <a:solidFill>
                  <a:srgbClr val="FFFFFF"/>
                </a:solidFill>
                <a:latin typeface="Calibri" panose="020F0502020204030204" pitchFamily="34" charset="0"/>
              </a:rPr>
              <a:t>Liquid (Tabs for pain)</a:t>
            </a:r>
            <a:endParaRPr lang="en-US" sz="2000" dirty="0">
              <a:latin typeface="Arial" panose="020B0604020202020204" pitchFamily="34" charset="0"/>
            </a:endParaRPr>
          </a:p>
          <a:p>
            <a:pPr marL="0" fontAlgn="t">
              <a:spcBef>
                <a:spcPts val="0"/>
              </a:spcBef>
            </a:pPr>
            <a:r>
              <a:rPr lang="en-US" b="1" dirty="0">
                <a:solidFill>
                  <a:srgbClr val="FFFFFF"/>
                </a:solidFill>
                <a:latin typeface="Calibri" panose="020F0502020204030204" pitchFamily="34" charset="0"/>
              </a:rPr>
              <a:t>Provided at</a:t>
            </a:r>
            <a:r>
              <a:rPr lang="en-US" sz="2400" b="1" dirty="0">
                <a:solidFill>
                  <a:srgbClr val="FFFFFF"/>
                </a:solidFill>
                <a:latin typeface="Calibri" panose="020F0502020204030204" pitchFamily="34" charset="0"/>
              </a:rPr>
              <a:t> specialized clinics</a:t>
            </a:r>
            <a:endParaRPr lang="en-US" sz="2000" dirty="0">
              <a:latin typeface="Arial" panose="020B0604020202020204" pitchFamily="34" charset="0"/>
            </a:endParaRPr>
          </a:p>
          <a:p>
            <a:pPr marL="0" fontAlgn="t">
              <a:spcBef>
                <a:spcPts val="0"/>
              </a:spcBef>
            </a:pPr>
            <a:r>
              <a:rPr lang="en-US" b="1" dirty="0">
                <a:solidFill>
                  <a:srgbClr val="FFFFFF"/>
                </a:solidFill>
                <a:latin typeface="Calibri" panose="020F0502020204030204" pitchFamily="34" charset="0"/>
              </a:rPr>
              <a:t>Dosing, </a:t>
            </a:r>
            <a:endParaRPr lang="en-US" sz="2000" dirty="0">
              <a:latin typeface="Arial" panose="020B0604020202020204" pitchFamily="34" charset="0"/>
            </a:endParaRPr>
          </a:p>
          <a:p>
            <a:pPr marL="0" fontAlgn="t">
              <a:spcBef>
                <a:spcPts val="0"/>
              </a:spcBef>
            </a:pPr>
            <a:r>
              <a:rPr lang="en-US" b="1" dirty="0">
                <a:solidFill>
                  <a:srgbClr val="FFFFFF"/>
                </a:solidFill>
                <a:latin typeface="Calibri" panose="020F0502020204030204" pitchFamily="34" charset="0"/>
              </a:rPr>
              <a:t>Consistent,</a:t>
            </a:r>
            <a:endParaRPr lang="en-US" sz="2000" dirty="0">
              <a:latin typeface="Arial" panose="020B0604020202020204" pitchFamily="34" charset="0"/>
            </a:endParaRPr>
          </a:p>
          <a:p>
            <a:pPr marL="0" fontAlgn="t">
              <a:spcBef>
                <a:spcPts val="0"/>
              </a:spcBef>
            </a:pPr>
            <a:r>
              <a:rPr lang="en-US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Compliance</a:t>
            </a:r>
            <a:endParaRPr lang="en-US" sz="2000" dirty="0">
              <a:latin typeface="Arial" panose="020B0604020202020204" pitchFamily="34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2755003"/>
              </p:ext>
            </p:extLst>
          </p:nvPr>
        </p:nvGraphicFramePr>
        <p:xfrm>
          <a:off x="808219" y="737746"/>
          <a:ext cx="7569494" cy="54128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35615">
                  <a:extLst>
                    <a:ext uri="{9D8B030D-6E8A-4147-A177-3AD203B41FA5}">
                      <a16:colId xmlns:a16="http://schemas.microsoft.com/office/drawing/2014/main" xmlns="" val="3711738245"/>
                    </a:ext>
                  </a:extLst>
                </a:gridCol>
                <a:gridCol w="4833879">
                  <a:extLst>
                    <a:ext uri="{9D8B030D-6E8A-4147-A177-3AD203B41FA5}">
                      <a16:colId xmlns:a16="http://schemas.microsoft.com/office/drawing/2014/main" xmlns="" val="784390064"/>
                    </a:ext>
                  </a:extLst>
                </a:gridCol>
              </a:tblGrid>
              <a:tr h="734158">
                <a:tc gridSpan="2"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solidFill>
                            <a:schemeClr val="tx1"/>
                          </a:solidFill>
                        </a:rPr>
                        <a:t>Methadone</a:t>
                      </a:r>
                      <a:endParaRPr lang="en-US" sz="40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21112715"/>
                  </a:ext>
                </a:extLst>
              </a:tr>
              <a:tr h="428676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Waiver needed?</a:t>
                      </a:r>
                      <a:endParaRPr lang="en-US" sz="20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No</a:t>
                      </a:r>
                      <a:endParaRPr lang="en-US" sz="2000" dirty="0"/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2400812012"/>
                  </a:ext>
                </a:extLst>
              </a:tr>
              <a:tr h="428676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DEA</a:t>
                      </a:r>
                      <a:r>
                        <a:rPr lang="en-US" sz="2000" baseline="0" dirty="0" smtClean="0"/>
                        <a:t> schedule</a:t>
                      </a:r>
                      <a:endParaRPr lang="en-US" sz="20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II</a:t>
                      </a:r>
                      <a:endParaRPr lang="en-US" sz="2000" dirty="0"/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2495444870"/>
                  </a:ext>
                </a:extLst>
              </a:tr>
              <a:tr h="944388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Form</a:t>
                      </a:r>
                      <a:endParaRPr lang="en-US" sz="20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dirty="0" smtClean="0"/>
                        <a:t>Liquid, dissolvable</a:t>
                      </a:r>
                      <a:r>
                        <a:rPr lang="en-US" sz="2000" baseline="0" dirty="0" smtClean="0"/>
                        <a:t> powder/</a:t>
                      </a:r>
                      <a:r>
                        <a:rPr lang="en-US" sz="2000" baseline="0" dirty="0" err="1" smtClean="0"/>
                        <a:t>dispersable</a:t>
                      </a:r>
                      <a:r>
                        <a:rPr lang="en-US" sz="2000" baseline="0" dirty="0" smtClean="0"/>
                        <a:t> tabs</a:t>
                      </a:r>
                      <a:r>
                        <a:rPr lang="en-US" sz="2000" dirty="0" smtClean="0"/>
                        <a:t> </a:t>
                      </a:r>
                    </a:p>
                    <a:p>
                      <a:pPr>
                        <a:buNone/>
                      </a:pPr>
                      <a:r>
                        <a:rPr lang="en-US" sz="2000" dirty="0" smtClean="0"/>
                        <a:t>(tablets for pain)</a:t>
                      </a:r>
                      <a:endParaRPr lang="en-US" sz="2000" dirty="0"/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3546018561"/>
                  </a:ext>
                </a:extLst>
              </a:tr>
              <a:tr h="653807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dirty="0" smtClean="0"/>
                        <a:t>Location of</a:t>
                      </a:r>
                      <a:r>
                        <a:rPr lang="en-US" sz="2000" baseline="0" dirty="0" smtClean="0"/>
                        <a:t> administration</a:t>
                      </a:r>
                      <a:endParaRPr lang="en-US" sz="20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dirty="0" smtClean="0"/>
                        <a:t>Provided</a:t>
                      </a:r>
                      <a:r>
                        <a:rPr lang="en-US" sz="2000" baseline="0" dirty="0" smtClean="0"/>
                        <a:t> at specialized clinics</a:t>
                      </a:r>
                      <a:endParaRPr lang="en-US" sz="2000" dirty="0" smtClean="0"/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814085659"/>
                  </a:ext>
                </a:extLst>
              </a:tr>
              <a:tr h="10879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Pros</a:t>
                      </a:r>
                      <a:endParaRPr lang="en-US" sz="20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dirty="0" smtClean="0"/>
                        <a:t>Dosing</a:t>
                      </a:r>
                      <a:r>
                        <a:rPr lang="en-US" sz="2000" baseline="0" dirty="0" smtClean="0"/>
                        <a:t> range</a:t>
                      </a:r>
                      <a:endParaRPr lang="en-US" sz="2000" dirty="0" smtClean="0"/>
                    </a:p>
                    <a:p>
                      <a:pPr lvl="0">
                        <a:buNone/>
                      </a:pPr>
                      <a:r>
                        <a:rPr lang="en-US" sz="2000" dirty="0" smtClean="0"/>
                        <a:t>Consistency</a:t>
                      </a:r>
                    </a:p>
                    <a:p>
                      <a:pPr lvl="0">
                        <a:buNone/>
                      </a:pPr>
                      <a:r>
                        <a:rPr lang="en-US" sz="2000" dirty="0" smtClean="0"/>
                        <a:t>Structure/</a:t>
                      </a:r>
                      <a:r>
                        <a:rPr lang="en-US" sz="2000" baseline="0" dirty="0" smtClean="0"/>
                        <a:t> c</a:t>
                      </a:r>
                      <a:r>
                        <a:rPr lang="en-US" sz="2000" dirty="0" smtClean="0"/>
                        <a:t>ompliance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3323620163"/>
                  </a:ext>
                </a:extLst>
              </a:tr>
              <a:tr h="10879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Cons</a:t>
                      </a:r>
                      <a:endParaRPr lang="en-US" sz="20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dirty="0" smtClean="0"/>
                        <a:t>Opioid</a:t>
                      </a:r>
                      <a:r>
                        <a:rPr lang="en-US" sz="2000" baseline="0" dirty="0" smtClean="0"/>
                        <a:t> replacement therapy (ORT)</a:t>
                      </a:r>
                    </a:p>
                    <a:p>
                      <a:pPr>
                        <a:buNone/>
                      </a:pPr>
                      <a:r>
                        <a:rPr lang="en-US" sz="2000" dirty="0" smtClean="0"/>
                        <a:t>Cardiac effects (</a:t>
                      </a:r>
                      <a:r>
                        <a:rPr lang="en-US" sz="2000" dirty="0" err="1" smtClean="0"/>
                        <a:t>QTc</a:t>
                      </a:r>
                      <a:r>
                        <a:rPr lang="en-US" sz="2000" dirty="0" smtClean="0"/>
                        <a:t> prolongation)</a:t>
                      </a:r>
                    </a:p>
                    <a:p>
                      <a:pPr lvl="0">
                        <a:buNone/>
                      </a:pPr>
                      <a:r>
                        <a:rPr lang="en-US" sz="2000" dirty="0" smtClean="0"/>
                        <a:t>Drug interactions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24616796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874507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30343119"/>
              </p:ext>
            </p:extLst>
          </p:nvPr>
        </p:nvGraphicFramePr>
        <p:xfrm>
          <a:off x="264971" y="739045"/>
          <a:ext cx="8463395" cy="54628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2485">
                  <a:extLst>
                    <a:ext uri="{9D8B030D-6E8A-4147-A177-3AD203B41FA5}">
                      <a16:colId xmlns:a16="http://schemas.microsoft.com/office/drawing/2014/main" xmlns="" val="3010473506"/>
                    </a:ext>
                  </a:extLst>
                </a:gridCol>
                <a:gridCol w="6590910">
                  <a:extLst>
                    <a:ext uri="{9D8B030D-6E8A-4147-A177-3AD203B41FA5}">
                      <a16:colId xmlns:a16="http://schemas.microsoft.com/office/drawing/2014/main" xmlns="" val="298623297"/>
                    </a:ext>
                  </a:extLst>
                </a:gridCol>
              </a:tblGrid>
              <a:tr h="624256">
                <a:tc gridSpan="2"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solidFill>
                            <a:schemeClr val="tx1"/>
                          </a:solidFill>
                        </a:rPr>
                        <a:t>Naltrexone XR</a:t>
                      </a:r>
                      <a:endParaRPr lang="en-US" sz="36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28898060"/>
                  </a:ext>
                </a:extLst>
              </a:tr>
              <a:tr h="589143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Waiver needed?</a:t>
                      </a:r>
                      <a:endParaRPr lang="en-US" sz="20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No</a:t>
                      </a:r>
                      <a:endParaRPr lang="en-US" sz="2000" dirty="0"/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2126033336"/>
                  </a:ext>
                </a:extLst>
              </a:tr>
              <a:tr h="477754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DEA</a:t>
                      </a:r>
                      <a:r>
                        <a:rPr lang="en-US" sz="2000" baseline="0" dirty="0" smtClean="0"/>
                        <a:t> schedule</a:t>
                      </a:r>
                      <a:endParaRPr lang="en-US" sz="20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Not controlled</a:t>
                      </a:r>
                      <a:r>
                        <a:rPr lang="en-US" sz="2000" baseline="0" dirty="0" smtClean="0"/>
                        <a:t> substance</a:t>
                      </a:r>
                      <a:endParaRPr lang="en-US" sz="2000" dirty="0"/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3080172053"/>
                  </a:ext>
                </a:extLst>
              </a:tr>
              <a:tr h="893192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Form</a:t>
                      </a:r>
                      <a:endParaRPr lang="en-US" sz="20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IM Injection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Tablet (for alcohol use disorder or for challenge dose)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1697229002"/>
                  </a:ext>
                </a:extLst>
              </a:tr>
              <a:tr h="850985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Location</a:t>
                      </a:r>
                      <a:r>
                        <a:rPr lang="en-US" sz="2000" baseline="0" dirty="0" smtClean="0"/>
                        <a:t> of ad</a:t>
                      </a:r>
                      <a:r>
                        <a:rPr lang="en-US" sz="2000" dirty="0" smtClean="0"/>
                        <a:t>ministration</a:t>
                      </a:r>
                      <a:endParaRPr lang="en-US" sz="20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Injection in office</a:t>
                      </a:r>
                      <a:endParaRPr lang="en-US" sz="2000" dirty="0"/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1563932279"/>
                  </a:ext>
                </a:extLst>
              </a:tr>
              <a:tr h="683709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Pros</a:t>
                      </a:r>
                      <a:endParaRPr lang="en-US" sz="20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dirty="0" smtClean="0"/>
                        <a:t>Non-agonist</a:t>
                      </a:r>
                    </a:p>
                    <a:p>
                      <a:pPr>
                        <a:buNone/>
                      </a:pPr>
                      <a:r>
                        <a:rPr lang="en-US" sz="2000" dirty="0" smtClean="0"/>
                        <a:t>Once monthly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3576652074"/>
                  </a:ext>
                </a:extLst>
              </a:tr>
              <a:tr h="1278239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Cons</a:t>
                      </a:r>
                      <a:endParaRPr lang="en-US" sz="20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dirty="0" smtClean="0"/>
                        <a:t>Overdose death</a:t>
                      </a:r>
                    </a:p>
                    <a:p>
                      <a:pPr>
                        <a:buNone/>
                      </a:pPr>
                      <a:r>
                        <a:rPr lang="en-US" sz="2000" dirty="0" smtClean="0"/>
                        <a:t>Precipitated withdrawal</a:t>
                      </a:r>
                    </a:p>
                    <a:p>
                      <a:pPr lvl="0">
                        <a:buNone/>
                      </a:pPr>
                      <a:r>
                        <a:rPr lang="en-US" sz="2000" dirty="0" smtClean="0"/>
                        <a:t>Coordination with pharmacy, prior authorizations, delivery &amp; storage</a:t>
                      </a:r>
                      <a:endParaRPr lang="en-US" sz="2000" dirty="0"/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38685327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714847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07984976"/>
              </p:ext>
            </p:extLst>
          </p:nvPr>
        </p:nvGraphicFramePr>
        <p:xfrm>
          <a:off x="366977" y="676314"/>
          <a:ext cx="8463396" cy="55114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54778">
                  <a:extLst>
                    <a:ext uri="{9D8B030D-6E8A-4147-A177-3AD203B41FA5}">
                      <a16:colId xmlns:a16="http://schemas.microsoft.com/office/drawing/2014/main" xmlns="" val="834367761"/>
                    </a:ext>
                  </a:extLst>
                </a:gridCol>
                <a:gridCol w="6608618">
                  <a:extLst>
                    <a:ext uri="{9D8B030D-6E8A-4147-A177-3AD203B41FA5}">
                      <a16:colId xmlns:a16="http://schemas.microsoft.com/office/drawing/2014/main" xmlns="" val="2422599696"/>
                    </a:ext>
                  </a:extLst>
                </a:gridCol>
              </a:tblGrid>
              <a:tr h="608922">
                <a:tc gridSpan="2"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solidFill>
                            <a:schemeClr val="tx1"/>
                          </a:solidFill>
                        </a:rPr>
                        <a:t>Buprenorphine/Naloxone</a:t>
                      </a:r>
                      <a:endParaRPr lang="en-US" sz="36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23728417"/>
                  </a:ext>
                </a:extLst>
              </a:tr>
              <a:tr h="666914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Waiver needed?</a:t>
                      </a:r>
                      <a:endParaRPr lang="en-US" sz="18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Yes;  Waiver training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dirty="0" smtClean="0"/>
                        <a:t>provided through pcssmat.org</a:t>
                      </a:r>
                    </a:p>
                    <a:p>
                      <a:pPr algn="l"/>
                      <a:r>
                        <a:rPr lang="en-US" sz="1800" dirty="0" smtClean="0"/>
                        <a:t>Navigate patient limits (30 patients</a:t>
                      </a:r>
                      <a:r>
                        <a:rPr lang="en-US" sz="1800" baseline="0" dirty="0" smtClean="0"/>
                        <a:t> i</a:t>
                      </a:r>
                      <a:r>
                        <a:rPr lang="en-US" sz="1800" dirty="0" smtClean="0"/>
                        <a:t>n first year)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2012854882"/>
                  </a:ext>
                </a:extLst>
              </a:tr>
              <a:tr h="376952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DEA</a:t>
                      </a:r>
                      <a:r>
                        <a:rPr lang="en-US" sz="1800" baseline="0" dirty="0" smtClean="0"/>
                        <a:t> schedule</a:t>
                      </a:r>
                      <a:endParaRPr lang="en-US" sz="18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III</a:t>
                      </a:r>
                      <a:endParaRPr lang="en-US" sz="1800" dirty="0"/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1677314718"/>
                  </a:ext>
                </a:extLst>
              </a:tr>
              <a:tr h="666914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Form</a:t>
                      </a:r>
                      <a:endParaRPr lang="en-US" sz="18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Sublingual film</a:t>
                      </a:r>
                      <a:r>
                        <a:rPr lang="en-US" sz="1800" baseline="0" dirty="0" smtClean="0"/>
                        <a:t> &amp; </a:t>
                      </a:r>
                      <a:r>
                        <a:rPr lang="en-US" sz="1800" dirty="0" smtClean="0"/>
                        <a:t>tablets, implant,</a:t>
                      </a:r>
                      <a:r>
                        <a:rPr lang="en-US" sz="1800" baseline="0" dirty="0" smtClean="0"/>
                        <a:t> extended release injection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(Patch is for pain)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2020233827"/>
                  </a:ext>
                </a:extLst>
              </a:tr>
              <a:tr h="66691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 dirty="0" smtClean="0"/>
                        <a:t>Location of administration</a:t>
                      </a:r>
                      <a:endParaRPr lang="en-US" sz="18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Prescribed in office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Taken at home or office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541124668"/>
                  </a:ext>
                </a:extLst>
              </a:tr>
              <a:tr h="956877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Pros</a:t>
                      </a:r>
                      <a:endParaRPr lang="en-US" sz="18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 dirty="0" smtClean="0"/>
                        <a:t>Effective</a:t>
                      </a:r>
                    </a:p>
                    <a:p>
                      <a:pPr>
                        <a:buNone/>
                      </a:pPr>
                      <a:r>
                        <a:rPr lang="en-US" sz="1800" dirty="0" smtClean="0"/>
                        <a:t>Immediate </a:t>
                      </a:r>
                    </a:p>
                    <a:p>
                      <a:pPr lvl="0">
                        <a:buNone/>
                      </a:pPr>
                      <a:r>
                        <a:rPr lang="en-US" sz="1800" dirty="0" smtClean="0"/>
                        <a:t>Flexibility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3956960289"/>
                  </a:ext>
                </a:extLst>
              </a:tr>
              <a:tr h="1536803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Cons</a:t>
                      </a:r>
                      <a:endParaRPr lang="en-US" sz="18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 dirty="0" smtClean="0"/>
                        <a:t>Opioid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dirty="0" smtClean="0"/>
                        <a:t>Repla</a:t>
                      </a:r>
                      <a:r>
                        <a:rPr lang="en-US" sz="1800" baseline="0" dirty="0" smtClean="0"/>
                        <a:t>ce</a:t>
                      </a:r>
                      <a:r>
                        <a:rPr lang="en-US" sz="1800" dirty="0" smtClean="0"/>
                        <a:t> Therapy</a:t>
                      </a:r>
                      <a:r>
                        <a:rPr lang="en-US" sz="1800" baseline="0" dirty="0" smtClean="0"/>
                        <a:t> (ORT)</a:t>
                      </a:r>
                      <a:endParaRPr lang="en-US" sz="1800" dirty="0" smtClean="0"/>
                    </a:p>
                    <a:p>
                      <a:pPr>
                        <a:buNone/>
                      </a:pPr>
                      <a:r>
                        <a:rPr lang="en-US" sz="1800" dirty="0" smtClean="0"/>
                        <a:t>Dose max</a:t>
                      </a:r>
                    </a:p>
                    <a:p>
                      <a:pPr>
                        <a:buNone/>
                      </a:pPr>
                      <a:r>
                        <a:rPr lang="en-US" sz="1800" dirty="0" smtClean="0"/>
                        <a:t>Some risk of withdrawal </a:t>
                      </a:r>
                    </a:p>
                    <a:p>
                      <a:pPr>
                        <a:buNone/>
                      </a:pPr>
                      <a:r>
                        <a:rPr lang="en-US" sz="1800" dirty="0" smtClean="0"/>
                        <a:t>Diversion</a:t>
                      </a:r>
                    </a:p>
                    <a:p>
                      <a:pPr>
                        <a:buNone/>
                      </a:pPr>
                      <a:r>
                        <a:rPr lang="en-US" sz="1800" dirty="0" smtClean="0"/>
                        <a:t>Office visits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4156146008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5335859" y="1051274"/>
            <a:ext cx="33955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85602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i="1" dirty="0" smtClean="0"/>
              <a:t>Discussion of </a:t>
            </a:r>
            <a:r>
              <a:rPr lang="en-US" sz="3600" i="1" dirty="0" smtClean="0"/>
              <a:t>options </a:t>
            </a:r>
            <a:r>
              <a:rPr lang="en-US" sz="3600" i="1" dirty="0" smtClean="0"/>
              <a:t>with Corey</a:t>
            </a:r>
            <a:endParaRPr lang="en-US" sz="360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1616" y="2667003"/>
            <a:ext cx="7086600" cy="2392363"/>
          </a:xfrm>
        </p:spPr>
        <p:txBody>
          <a:bodyPr>
            <a:normAutofit/>
          </a:bodyPr>
          <a:lstStyle/>
          <a:p>
            <a:r>
              <a:rPr lang="en-US" dirty="0" smtClean="0"/>
              <a:t>Would like to stay at </a:t>
            </a:r>
            <a:r>
              <a:rPr lang="en-US" dirty="0"/>
              <a:t>p</a:t>
            </a:r>
            <a:r>
              <a:rPr lang="en-US" dirty="0" smtClean="0"/>
              <a:t>rimary care clinic</a:t>
            </a:r>
          </a:p>
          <a:p>
            <a:r>
              <a:rPr lang="en-US" dirty="0" smtClean="0"/>
              <a:t>Would like to avoid full withdrawal</a:t>
            </a:r>
          </a:p>
          <a:p>
            <a:r>
              <a:rPr lang="en-US" dirty="0" smtClean="0"/>
              <a:t>Previously purchased buprenorphine off the street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49662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694" y="83119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Office-based MAT - Initial Visit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6"/>
            <a:ext cx="8321040" cy="51847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Assessment:</a:t>
            </a:r>
            <a:endParaRPr lang="en-US" dirty="0"/>
          </a:p>
          <a:p>
            <a:r>
              <a:rPr lang="en-US" dirty="0" smtClean="0"/>
              <a:t>Substance </a:t>
            </a:r>
            <a:r>
              <a:rPr lang="en-US" dirty="0"/>
              <a:t>u</a:t>
            </a:r>
            <a:r>
              <a:rPr lang="en-US" dirty="0" smtClean="0"/>
              <a:t>se </a:t>
            </a:r>
          </a:p>
          <a:p>
            <a:r>
              <a:rPr lang="en-US" dirty="0" smtClean="0"/>
              <a:t>Behavioral health </a:t>
            </a:r>
            <a:endParaRPr lang="en-US" dirty="0"/>
          </a:p>
          <a:p>
            <a:r>
              <a:rPr lang="en-US" dirty="0" smtClean="0"/>
              <a:t>Physical </a:t>
            </a:r>
            <a:r>
              <a:rPr lang="en-US" dirty="0"/>
              <a:t>health </a:t>
            </a:r>
            <a:r>
              <a:rPr lang="en-US" dirty="0" smtClean="0"/>
              <a:t>and exam</a:t>
            </a:r>
          </a:p>
          <a:p>
            <a:r>
              <a:rPr lang="en-US" dirty="0" smtClean="0"/>
              <a:t>Current meds</a:t>
            </a:r>
            <a:endParaRPr lang="en-US" dirty="0"/>
          </a:p>
          <a:p>
            <a:r>
              <a:rPr lang="en-US" dirty="0" smtClean="0"/>
              <a:t>Labs:</a:t>
            </a:r>
          </a:p>
          <a:p>
            <a:pPr lvl="2"/>
            <a:r>
              <a:rPr lang="en-US" dirty="0" smtClean="0"/>
              <a:t>HIV</a:t>
            </a:r>
            <a:r>
              <a:rPr lang="en-US" dirty="0"/>
              <a:t>, Hepatitis </a:t>
            </a:r>
            <a:r>
              <a:rPr lang="en-US" dirty="0" smtClean="0"/>
              <a:t>A/B/C, TB, STIs, LFTs</a:t>
            </a:r>
          </a:p>
          <a:p>
            <a:pPr lvl="2"/>
            <a:r>
              <a:rPr lang="en-US" sz="2000" dirty="0" smtClean="0"/>
              <a:t>Obtain </a:t>
            </a:r>
            <a:r>
              <a:rPr lang="en-US" sz="2000" b="1" dirty="0"/>
              <a:t>Urine</a:t>
            </a:r>
            <a:r>
              <a:rPr lang="en-US" sz="2000" dirty="0"/>
              <a:t> </a:t>
            </a:r>
            <a:r>
              <a:rPr lang="en-US" sz="2000" b="1" dirty="0"/>
              <a:t>Toxicology </a:t>
            </a:r>
            <a:r>
              <a:rPr lang="en-US" sz="2000" b="1" dirty="0" smtClean="0"/>
              <a:t>Screen</a:t>
            </a:r>
          </a:p>
          <a:p>
            <a:pPr marL="457200" lvl="1" indent="0">
              <a:buNone/>
            </a:pPr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31139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694" y="83119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Office-based MAT - Initial Visit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6"/>
            <a:ext cx="8321040" cy="51847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Treatment planning:</a:t>
            </a:r>
            <a:endParaRPr lang="en-US" dirty="0"/>
          </a:p>
          <a:p>
            <a:r>
              <a:rPr lang="en-US" dirty="0"/>
              <a:t>Review </a:t>
            </a:r>
            <a:r>
              <a:rPr lang="en-US" dirty="0" smtClean="0"/>
              <a:t>structure </a:t>
            </a:r>
            <a:r>
              <a:rPr lang="en-US" dirty="0"/>
              <a:t>and expectations</a:t>
            </a:r>
          </a:p>
          <a:p>
            <a:r>
              <a:rPr lang="en-US" dirty="0" smtClean="0"/>
              <a:t>Controlled substance agreement</a:t>
            </a:r>
          </a:p>
          <a:p>
            <a:pPr lvl="2"/>
            <a:r>
              <a:rPr lang="en-US" dirty="0" smtClean="0"/>
              <a:t>Serial Urine </a:t>
            </a:r>
            <a:r>
              <a:rPr lang="en-US" dirty="0" err="1" smtClean="0"/>
              <a:t>Tox</a:t>
            </a:r>
            <a:endParaRPr lang="en-US" dirty="0" smtClean="0"/>
          </a:p>
          <a:p>
            <a:pPr lvl="2"/>
            <a:r>
              <a:rPr lang="en-US" dirty="0" smtClean="0"/>
              <a:t>Single pharmacy</a:t>
            </a:r>
          </a:p>
          <a:p>
            <a:pPr lvl="2"/>
            <a:r>
              <a:rPr lang="en-US" dirty="0" smtClean="0"/>
              <a:t>Random pill or film counts</a:t>
            </a:r>
          </a:p>
          <a:p>
            <a:r>
              <a:rPr lang="en-US" dirty="0" smtClean="0"/>
              <a:t>Check PDMP </a:t>
            </a:r>
            <a:r>
              <a:rPr lang="en-US" sz="2400" dirty="0" smtClean="0"/>
              <a:t>(prescription drug monitoring program)</a:t>
            </a:r>
            <a:endParaRPr lang="en-US" sz="2400" dirty="0"/>
          </a:p>
          <a:p>
            <a:pPr marL="457200" lvl="1" indent="0">
              <a:buNone/>
            </a:pPr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23456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 smtClean="0"/>
              <a:t>Goals and Objectives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3793" y="2664666"/>
            <a:ext cx="8296608" cy="3108755"/>
          </a:xfrm>
        </p:spPr>
        <p:txBody>
          <a:bodyPr>
            <a:normAutofit fontScale="85000" lnSpcReduction="10000"/>
          </a:bodyPr>
          <a:lstStyle/>
          <a:p>
            <a:r>
              <a:rPr lang="en-US" sz="3000" dirty="0" smtClean="0"/>
              <a:t>Describe opioids and opioid effects</a:t>
            </a:r>
          </a:p>
          <a:p>
            <a:r>
              <a:rPr lang="en-US" sz="3000" dirty="0" smtClean="0"/>
              <a:t>Discuss </a:t>
            </a:r>
            <a:r>
              <a:rPr lang="en-US" sz="3000" dirty="0"/>
              <a:t>scope </a:t>
            </a:r>
            <a:r>
              <a:rPr lang="en-US" sz="3000" dirty="0" smtClean="0"/>
              <a:t>of </a:t>
            </a:r>
            <a:r>
              <a:rPr lang="en-US" sz="3000" dirty="0"/>
              <a:t>opioid epidemic </a:t>
            </a:r>
            <a:r>
              <a:rPr lang="en-US" sz="3000" dirty="0" smtClean="0"/>
              <a:t>in US</a:t>
            </a:r>
            <a:endParaRPr lang="en-US" sz="3000" dirty="0"/>
          </a:p>
          <a:p>
            <a:r>
              <a:rPr lang="en-US" sz="3000" dirty="0"/>
              <a:t>Review </a:t>
            </a:r>
            <a:r>
              <a:rPr lang="en-US" sz="3000" dirty="0" smtClean="0"/>
              <a:t>diagnostic </a:t>
            </a:r>
            <a:r>
              <a:rPr lang="en-US" sz="3000" dirty="0"/>
              <a:t>criteria for Opioid Use Disorder (OUD</a:t>
            </a:r>
            <a:r>
              <a:rPr lang="en-US" sz="3000" dirty="0" smtClean="0"/>
              <a:t>)</a:t>
            </a:r>
            <a:endParaRPr lang="en-US" sz="3000" dirty="0"/>
          </a:p>
          <a:p>
            <a:r>
              <a:rPr lang="en-US" sz="3000" dirty="0"/>
              <a:t>Summarize principles of harm </a:t>
            </a:r>
            <a:r>
              <a:rPr lang="en-US" sz="3000" dirty="0" smtClean="0"/>
              <a:t>reduction</a:t>
            </a:r>
            <a:endParaRPr lang="en-US" sz="3000" dirty="0"/>
          </a:p>
          <a:p>
            <a:r>
              <a:rPr lang="en-US" sz="3000" dirty="0"/>
              <a:t>Review </a:t>
            </a:r>
            <a:r>
              <a:rPr lang="en-US" sz="3000" dirty="0" smtClean="0"/>
              <a:t>Medication Assisted Treatments (MAT) for OUD</a:t>
            </a:r>
          </a:p>
          <a:p>
            <a:r>
              <a:rPr lang="en-US" sz="3000" dirty="0" smtClean="0"/>
              <a:t>Examine strategies to support recovery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29673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14694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Buprenorphine Induction</a:t>
            </a:r>
            <a:endParaRPr lang="en-US" dirty="0"/>
          </a:p>
        </p:txBody>
      </p:sp>
      <p:pic>
        <p:nvPicPr>
          <p:cNvPr id="4" name="Content Placeholder 3" descr="suboxone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928" r="-6119"/>
          <a:stretch/>
        </p:blipFill>
        <p:spPr>
          <a:xfrm>
            <a:off x="-164943" y="1823397"/>
            <a:ext cx="5269533" cy="3504647"/>
          </a:xfrm>
        </p:spPr>
      </p:pic>
      <p:sp>
        <p:nvSpPr>
          <p:cNvPr id="5" name="TextBox 4"/>
          <p:cNvSpPr txBox="1"/>
          <p:nvPr/>
        </p:nvSpPr>
        <p:spPr>
          <a:xfrm>
            <a:off x="4898793" y="1748521"/>
            <a:ext cx="4245207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Home &gt; Clinic</a:t>
            </a:r>
          </a:p>
          <a:p>
            <a:r>
              <a:rPr lang="en-US" sz="2400" dirty="0" smtClean="0"/>
              <a:t>Day 1: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 dirty="0" smtClean="0"/>
              <a:t>Mild withdrawal</a:t>
            </a:r>
          </a:p>
        </p:txBody>
      </p:sp>
    </p:spTree>
    <p:extLst>
      <p:ext uri="{BB962C8B-B14F-4D97-AF65-F5344CB8AC3E}">
        <p14:creationId xmlns:p14="http://schemas.microsoft.com/office/powerpoint/2010/main" val="21068215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34590"/>
            <a:ext cx="8229600" cy="6858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Clinical Opiate Withdrawal Score (COWS)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800" dirty="0" smtClean="0">
                <a:solidFill>
                  <a:srgbClr val="000000"/>
                </a:solidFill>
              </a:rPr>
              <a:t>National Institute on Drug Abuse</a:t>
            </a:r>
            <a:endParaRPr lang="en-US" sz="800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11832" t="24295" r="1185"/>
          <a:stretch/>
        </p:blipFill>
        <p:spPr>
          <a:xfrm>
            <a:off x="1115645" y="1312714"/>
            <a:ext cx="7294604" cy="46849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72799" y="6009042"/>
            <a:ext cx="594861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 smtClean="0"/>
              <a:t>National Institute on Drug Abuse   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7770974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785445"/>
            <a:ext cx="8308242" cy="1201616"/>
          </a:xfrm>
        </p:spPr>
        <p:txBody>
          <a:bodyPr>
            <a:normAutofit fontScale="90000"/>
          </a:bodyPr>
          <a:lstStyle/>
          <a:p>
            <a:pPr algn="l"/>
            <a:r>
              <a:rPr lang="en-US" sz="2800" dirty="0" smtClean="0"/>
              <a:t>       		using 10 bags heroin per day</a:t>
            </a:r>
            <a:br>
              <a:rPr lang="en-US" sz="2800" dirty="0" smtClean="0"/>
            </a:br>
            <a:r>
              <a:rPr lang="en-US" sz="2800" dirty="0" smtClean="0"/>
              <a:t>     </a:t>
            </a:r>
            <a:r>
              <a:rPr lang="en-US" sz="3100" dirty="0" smtClean="0"/>
              <a:t> </a:t>
            </a:r>
            <a:r>
              <a:rPr lang="en-US" sz="3100" b="1" dirty="0" smtClean="0"/>
              <a:t>Corey    </a:t>
            </a:r>
            <a:r>
              <a:rPr lang="en-US" sz="2800" b="1" dirty="0" smtClean="0"/>
              <a:t>	</a:t>
            </a:r>
            <a:r>
              <a:rPr lang="en-US" sz="2800" dirty="0" smtClean="0"/>
              <a:t>last use 14 hours ago</a:t>
            </a:r>
            <a:br>
              <a:rPr lang="en-US" sz="2800" dirty="0" smtClean="0"/>
            </a:br>
            <a:r>
              <a:rPr lang="en-US" sz="2800" dirty="0" smtClean="0"/>
              <a:t>		current </a:t>
            </a:r>
            <a:r>
              <a:rPr lang="en-US" sz="2800" dirty="0" smtClean="0"/>
              <a:t>symptoms:</a:t>
            </a:r>
            <a:endParaRPr lang="en-US" sz="2800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71123119"/>
              </p:ext>
            </p:extLst>
          </p:nvPr>
        </p:nvGraphicFramePr>
        <p:xfrm>
          <a:off x="650875" y="2182447"/>
          <a:ext cx="7931150" cy="33168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65575">
                  <a:extLst>
                    <a:ext uri="{9D8B030D-6E8A-4147-A177-3AD203B41FA5}">
                      <a16:colId xmlns:a16="http://schemas.microsoft.com/office/drawing/2014/main" xmlns="" val="2207103305"/>
                    </a:ext>
                  </a:extLst>
                </a:gridCol>
                <a:gridCol w="3965575">
                  <a:extLst>
                    <a:ext uri="{9D8B030D-6E8A-4147-A177-3AD203B41FA5}">
                      <a16:colId xmlns:a16="http://schemas.microsoft.com/office/drawing/2014/main" xmlns="" val="261323085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dirty="0" smtClean="0"/>
                        <a:t>Objective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Subjective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6252200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Pulse</a:t>
                      </a:r>
                      <a:r>
                        <a:rPr lang="en-US" baseline="0" dirty="0" smtClean="0"/>
                        <a:t> = 78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937582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Pupils mid</a:t>
                      </a:r>
                      <a:r>
                        <a:rPr lang="en-US" baseline="0" dirty="0" smtClean="0"/>
                        <a:t> size – normal for room light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558133388"/>
                  </a:ext>
                </a:extLst>
              </a:tr>
              <a:tr h="370448">
                <a:tc>
                  <a:txBody>
                    <a:bodyPr/>
                    <a:lstStyle/>
                    <a:p>
                      <a:r>
                        <a:rPr lang="en-US" dirty="0" smtClean="0"/>
                        <a:t>No</a:t>
                      </a:r>
                      <a:r>
                        <a:rPr lang="en-US" baseline="0" dirty="0" smtClean="0"/>
                        <a:t> yawning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Reports nasal congestion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6733106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Mild hand tremor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Reports</a:t>
                      </a:r>
                      <a:r>
                        <a:rPr lang="en-US" baseline="0" dirty="0" smtClean="0"/>
                        <a:t> s</a:t>
                      </a:r>
                      <a:r>
                        <a:rPr lang="en-US" dirty="0" smtClean="0"/>
                        <a:t>tomach</a:t>
                      </a:r>
                      <a:r>
                        <a:rPr lang="en-US" baseline="0" dirty="0" smtClean="0"/>
                        <a:t> ache, cramps</a:t>
                      </a:r>
                      <a:endParaRPr lang="en-US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926573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Irritable mood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Feels anxious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89455746"/>
                  </a:ext>
                </a:extLst>
              </a:tr>
              <a:tr h="205373">
                <a:tc>
                  <a:txBody>
                    <a:bodyPr/>
                    <a:lstStyle/>
                    <a:p>
                      <a:r>
                        <a:rPr lang="en-US" dirty="0" smtClean="0"/>
                        <a:t>Goosebumps noticeable on</a:t>
                      </a:r>
                      <a:r>
                        <a:rPr lang="en-US" baseline="0" dirty="0" smtClean="0"/>
                        <a:t> arms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Reports</a:t>
                      </a:r>
                      <a:r>
                        <a:rPr lang="en-US" baseline="0" dirty="0" smtClean="0"/>
                        <a:t> bone/joint achiness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39202415"/>
                  </a:ext>
                </a:extLst>
              </a:tr>
              <a:tr h="205373">
                <a:tc>
                  <a:txBody>
                    <a:bodyPr/>
                    <a:lstStyle/>
                    <a:p>
                      <a:r>
                        <a:rPr lang="en-US" dirty="0" smtClean="0"/>
                        <a:t>No sweating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Feels</a:t>
                      </a:r>
                      <a:r>
                        <a:rPr lang="en-US" baseline="0" dirty="0" smtClean="0"/>
                        <a:t> flushed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501051379"/>
                  </a:ext>
                </a:extLst>
              </a:tr>
              <a:tr h="205373">
                <a:tc>
                  <a:txBody>
                    <a:bodyPr/>
                    <a:lstStyle/>
                    <a:p>
                      <a:r>
                        <a:rPr lang="en-US" dirty="0" smtClean="0"/>
                        <a:t>Sitting still</a:t>
                      </a:r>
                      <a:r>
                        <a:rPr lang="en-US" baseline="0" dirty="0" smtClean="0"/>
                        <a:t> in chair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Feels restless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27046432"/>
                  </a:ext>
                </a:extLst>
              </a:tr>
            </a:tbl>
          </a:graphicData>
        </a:graphic>
      </p:graphicFrame>
      <p:cxnSp>
        <p:nvCxnSpPr>
          <p:cNvPr id="8" name="Straight Arrow Connector 7"/>
          <p:cNvCxnSpPr/>
          <p:nvPr/>
        </p:nvCxnSpPr>
        <p:spPr>
          <a:xfrm flipV="1">
            <a:off x="2092569" y="1114667"/>
            <a:ext cx="386861" cy="1934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2092570" y="1389185"/>
            <a:ext cx="386861" cy="351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2092568" y="1459522"/>
            <a:ext cx="386861" cy="3868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08551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09" y="1012390"/>
            <a:ext cx="8293472" cy="65577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Comfort </a:t>
            </a:r>
            <a:r>
              <a:rPr lang="en-US" dirty="0" smtClean="0"/>
              <a:t>Meds for Opioid Withdrawal</a:t>
            </a:r>
            <a:br>
              <a:rPr lang="en-US" dirty="0" smtClean="0"/>
            </a:b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642717"/>
              </p:ext>
            </p:extLst>
          </p:nvPr>
        </p:nvGraphicFramePr>
        <p:xfrm>
          <a:off x="362873" y="1682539"/>
          <a:ext cx="8461549" cy="43383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1432">
                  <a:extLst>
                    <a:ext uri="{9D8B030D-6E8A-4147-A177-3AD203B41FA5}">
                      <a16:colId xmlns:a16="http://schemas.microsoft.com/office/drawing/2014/main" xmlns="" val="849057516"/>
                    </a:ext>
                  </a:extLst>
                </a:gridCol>
                <a:gridCol w="822945">
                  <a:extLst>
                    <a:ext uri="{9D8B030D-6E8A-4147-A177-3AD203B41FA5}">
                      <a16:colId xmlns:a16="http://schemas.microsoft.com/office/drawing/2014/main" xmlns="" val="1962232664"/>
                    </a:ext>
                  </a:extLst>
                </a:gridCol>
                <a:gridCol w="838415">
                  <a:extLst>
                    <a:ext uri="{9D8B030D-6E8A-4147-A177-3AD203B41FA5}">
                      <a16:colId xmlns:a16="http://schemas.microsoft.com/office/drawing/2014/main" xmlns="" val="2740157389"/>
                    </a:ext>
                  </a:extLst>
                </a:gridCol>
                <a:gridCol w="1057692">
                  <a:extLst>
                    <a:ext uri="{9D8B030D-6E8A-4147-A177-3AD203B41FA5}">
                      <a16:colId xmlns:a16="http://schemas.microsoft.com/office/drawing/2014/main" xmlns="" val="3700789028"/>
                    </a:ext>
                  </a:extLst>
                </a:gridCol>
                <a:gridCol w="799719">
                  <a:extLst>
                    <a:ext uri="{9D8B030D-6E8A-4147-A177-3AD203B41FA5}">
                      <a16:colId xmlns:a16="http://schemas.microsoft.com/office/drawing/2014/main" xmlns="" val="1335151893"/>
                    </a:ext>
                  </a:extLst>
                </a:gridCol>
                <a:gridCol w="700829">
                  <a:extLst>
                    <a:ext uri="{9D8B030D-6E8A-4147-A177-3AD203B41FA5}">
                      <a16:colId xmlns:a16="http://schemas.microsoft.com/office/drawing/2014/main" xmlns="" val="3607917057"/>
                    </a:ext>
                  </a:extLst>
                </a:gridCol>
                <a:gridCol w="940172">
                  <a:extLst>
                    <a:ext uri="{9D8B030D-6E8A-4147-A177-3AD203B41FA5}">
                      <a16:colId xmlns:a16="http://schemas.microsoft.com/office/drawing/2014/main" xmlns="" val="623200909"/>
                    </a:ext>
                  </a:extLst>
                </a:gridCol>
                <a:gridCol w="1067726">
                  <a:extLst>
                    <a:ext uri="{9D8B030D-6E8A-4147-A177-3AD203B41FA5}">
                      <a16:colId xmlns:a16="http://schemas.microsoft.com/office/drawing/2014/main" xmlns="" val="1329041270"/>
                    </a:ext>
                  </a:extLst>
                </a:gridCol>
                <a:gridCol w="812619">
                  <a:extLst>
                    <a:ext uri="{9D8B030D-6E8A-4147-A177-3AD203B41FA5}">
                      <a16:colId xmlns:a16="http://schemas.microsoft.com/office/drawing/2014/main" xmlns="" val="848657085"/>
                    </a:ext>
                  </a:extLst>
                </a:gridCol>
              </a:tblGrid>
              <a:tr h="642214"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Medication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Blood Pressure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Diarrhea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Stomach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</a:rPr>
                        <a:t> Cramping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Nausea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Anxiety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Muscle aches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Restlessness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Insomnia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197743276"/>
                  </a:ext>
                </a:extLst>
              </a:tr>
              <a:tr h="448531"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en-US" sz="1400" b="1" dirty="0" smtClean="0"/>
                        <a:t>Clonidine</a:t>
                      </a:r>
                    </a:p>
                    <a:p>
                      <a:pPr algn="ctr">
                        <a:lnSpc>
                          <a:spcPct val="70000"/>
                        </a:lnSpc>
                      </a:pPr>
                      <a:endParaRPr lang="en-US" sz="1400" b="1" dirty="0" smtClean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en-US" sz="1400" dirty="0" smtClean="0"/>
                        <a:t>X</a:t>
                      </a:r>
                      <a:endParaRPr lang="en-US" sz="14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endParaRPr lang="en-US" sz="14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endParaRPr lang="en-US" sz="14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endParaRPr lang="en-US" sz="14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en-US" sz="1400" dirty="0" smtClean="0"/>
                        <a:t>X</a:t>
                      </a:r>
                      <a:endParaRPr lang="en-US" sz="14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endParaRPr lang="en-US" sz="14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en-US" sz="1400" dirty="0" smtClean="0"/>
                        <a:t>X</a:t>
                      </a:r>
                      <a:endParaRPr lang="en-US" sz="14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endParaRPr lang="en-US" sz="1400" dirty="0"/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1912342930"/>
                  </a:ext>
                </a:extLst>
              </a:tr>
              <a:tr h="642214"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en-US" sz="1400" b="1" dirty="0" smtClean="0"/>
                        <a:t>Acetaminophen or</a:t>
                      </a:r>
                    </a:p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en-US" sz="1400" b="1" dirty="0" smtClean="0"/>
                        <a:t>Ibuprofen</a:t>
                      </a:r>
                      <a:endParaRPr lang="en-US" sz="1400" b="1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endParaRPr lang="en-US" sz="14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endParaRPr lang="en-US" sz="14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endParaRPr lang="en-US" sz="14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endParaRPr lang="en-US" sz="14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endParaRPr lang="en-US" sz="14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en-US" sz="1400" dirty="0" smtClean="0"/>
                        <a:t>X</a:t>
                      </a:r>
                      <a:endParaRPr lang="en-US" sz="14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endParaRPr lang="en-US" sz="14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endParaRPr lang="en-US" sz="1400" dirty="0"/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2004759735"/>
                  </a:ext>
                </a:extLst>
              </a:tr>
              <a:tr h="448531"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en-US" sz="1400" b="1" dirty="0" smtClean="0"/>
                        <a:t>Hydroxyzine</a:t>
                      </a:r>
                    </a:p>
                    <a:p>
                      <a:pPr algn="ctr">
                        <a:lnSpc>
                          <a:spcPct val="70000"/>
                        </a:lnSpc>
                      </a:pPr>
                      <a:endParaRPr lang="en-US" sz="1400" b="1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endParaRPr lang="en-US" sz="14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endParaRPr lang="en-US" sz="140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endParaRPr lang="en-US" sz="14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endParaRPr lang="en-US" sz="14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en-US" sz="1400" dirty="0" smtClean="0"/>
                        <a:t>X</a:t>
                      </a:r>
                      <a:endParaRPr lang="en-US" sz="14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endParaRPr lang="en-US" sz="14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en-US" sz="1400" dirty="0" smtClean="0"/>
                        <a:t>X</a:t>
                      </a:r>
                      <a:endParaRPr lang="en-US" sz="14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en-US" sz="1400" dirty="0" smtClean="0"/>
                        <a:t>X</a:t>
                      </a:r>
                      <a:endParaRPr lang="en-US" sz="1400" dirty="0"/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2926138895"/>
                  </a:ext>
                </a:extLst>
              </a:tr>
              <a:tr h="617551"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en-US" sz="1400" b="1" dirty="0" err="1" smtClean="0"/>
                        <a:t>Loperamide</a:t>
                      </a:r>
                      <a:endParaRPr lang="en-US" sz="1400" b="1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endParaRPr lang="en-US" sz="14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en-US" sz="1400" dirty="0" smtClean="0"/>
                        <a:t>X</a:t>
                      </a:r>
                      <a:endParaRPr lang="en-US" sz="14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endParaRPr lang="en-US" sz="14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endParaRPr lang="en-US" sz="14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endParaRPr lang="en-US" sz="140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endParaRPr lang="en-US" sz="14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endParaRPr lang="en-US" sz="14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endParaRPr lang="en-US" sz="1400" dirty="0"/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2426429226"/>
                  </a:ext>
                </a:extLst>
              </a:tr>
              <a:tr h="448531"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en-US" sz="1400" b="1" dirty="0" err="1" smtClean="0"/>
                        <a:t>Dicyclomine</a:t>
                      </a:r>
                      <a:endParaRPr lang="en-US" sz="1400" b="1" dirty="0" smtClean="0"/>
                    </a:p>
                    <a:p>
                      <a:pPr algn="ctr">
                        <a:lnSpc>
                          <a:spcPct val="70000"/>
                        </a:lnSpc>
                      </a:pPr>
                      <a:endParaRPr lang="en-US" sz="1400" b="1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endParaRPr lang="en-US" sz="14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endParaRPr lang="en-US" sz="14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en-US" sz="1400" dirty="0" smtClean="0"/>
                        <a:t>X</a:t>
                      </a:r>
                      <a:endParaRPr lang="en-US" sz="14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endParaRPr lang="en-US" sz="14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endParaRPr lang="en-US" sz="140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endParaRPr lang="en-US" sz="14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endParaRPr lang="en-US" sz="14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endParaRPr lang="en-US" sz="1400" dirty="0"/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3826706996"/>
                  </a:ext>
                </a:extLst>
              </a:tr>
              <a:tr h="642214"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en-US" sz="1400" b="1" dirty="0" err="1" smtClean="0"/>
                        <a:t>Prochlorperazine</a:t>
                      </a:r>
                      <a:r>
                        <a:rPr lang="en-US" sz="1400" b="1" dirty="0" smtClean="0"/>
                        <a:t> or</a:t>
                      </a:r>
                    </a:p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en-US" sz="1400" b="1" dirty="0" err="1" smtClean="0"/>
                        <a:t>Ondansetron</a:t>
                      </a:r>
                      <a:r>
                        <a:rPr lang="en-US" sz="1400" b="1" dirty="0" smtClean="0"/>
                        <a:t> </a:t>
                      </a:r>
                      <a:endParaRPr lang="en-US" sz="1400" b="1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endParaRPr lang="en-US" sz="14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endParaRPr lang="en-US" sz="14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endParaRPr lang="en-US" sz="14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en-US" sz="1400" dirty="0" smtClean="0"/>
                        <a:t>X</a:t>
                      </a:r>
                      <a:endParaRPr lang="en-US" sz="14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endParaRPr lang="en-US" sz="14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endParaRPr lang="en-US" sz="14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en-US" sz="1400" dirty="0" smtClean="0"/>
                        <a:t>X</a:t>
                      </a:r>
                      <a:endParaRPr lang="en-US" sz="14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endParaRPr lang="en-US" sz="1400" dirty="0"/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768134766"/>
                  </a:ext>
                </a:extLst>
              </a:tr>
              <a:tr h="448531"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en-US" sz="1400" b="1" dirty="0" smtClean="0"/>
                        <a:t>Trazodone</a:t>
                      </a:r>
                    </a:p>
                    <a:p>
                      <a:pPr algn="ctr">
                        <a:lnSpc>
                          <a:spcPct val="70000"/>
                        </a:lnSpc>
                      </a:pPr>
                      <a:endParaRPr lang="en-US" sz="1400" b="1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endParaRPr lang="en-US" sz="14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endParaRPr lang="en-US" sz="14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endParaRPr lang="en-US" sz="14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endParaRPr lang="en-US" sz="14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endParaRPr lang="en-US" sz="14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endParaRPr lang="en-US" sz="14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endParaRPr lang="en-US" sz="14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en-US" sz="1400" dirty="0" smtClean="0"/>
                        <a:t>X</a:t>
                      </a:r>
                      <a:endParaRPr lang="en-US" sz="1400" dirty="0"/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5833325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679899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14694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Buprenorphine Induction</a:t>
            </a:r>
            <a:endParaRPr lang="en-US" dirty="0"/>
          </a:p>
        </p:txBody>
      </p:sp>
      <p:pic>
        <p:nvPicPr>
          <p:cNvPr id="4" name="Content Placeholder 3" descr="suboxone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928" r="-6119"/>
          <a:stretch/>
        </p:blipFill>
        <p:spPr>
          <a:xfrm>
            <a:off x="-164943" y="1823397"/>
            <a:ext cx="5269533" cy="3504647"/>
          </a:xfrm>
        </p:spPr>
      </p:pic>
      <p:sp>
        <p:nvSpPr>
          <p:cNvPr id="5" name="TextBox 4"/>
          <p:cNvSpPr txBox="1"/>
          <p:nvPr/>
        </p:nvSpPr>
        <p:spPr>
          <a:xfrm>
            <a:off x="4898793" y="1748521"/>
            <a:ext cx="4245207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Home &gt; Clinic</a:t>
            </a:r>
          </a:p>
          <a:p>
            <a:r>
              <a:rPr lang="en-US" sz="2400" dirty="0" smtClean="0"/>
              <a:t>Day 1: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 dirty="0" smtClean="0"/>
              <a:t>Mild withdrawal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 dirty="0" smtClean="0"/>
              <a:t>4mg dose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 dirty="0" smtClean="0"/>
              <a:t>Repeat 4mg in 1hr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 dirty="0" smtClean="0"/>
              <a:t>8mg dose in 4hrs</a:t>
            </a:r>
          </a:p>
          <a:p>
            <a:r>
              <a:rPr lang="en-US" sz="2400" dirty="0" smtClean="0"/>
              <a:t>Day 2: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 dirty="0" smtClean="0"/>
              <a:t>8mg strip in AM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 dirty="0" smtClean="0"/>
              <a:t>Repeat in 12 </a:t>
            </a:r>
            <a:r>
              <a:rPr lang="en-US" sz="2400" dirty="0" err="1" smtClean="0"/>
              <a:t>hrs</a:t>
            </a:r>
            <a:r>
              <a:rPr lang="en-US" sz="2400" dirty="0" smtClean="0"/>
              <a:t> if needed</a:t>
            </a:r>
          </a:p>
          <a:p>
            <a:r>
              <a:rPr lang="en-US" sz="2400" dirty="0" smtClean="0"/>
              <a:t>Day 3: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 dirty="0" smtClean="0"/>
              <a:t>16 mg daily dose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20682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 smtClean="0"/>
              <a:t>Goals and Objectives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3793" y="2664666"/>
            <a:ext cx="8296608" cy="3108755"/>
          </a:xfrm>
        </p:spPr>
        <p:txBody>
          <a:bodyPr>
            <a:normAutofit fontScale="85000" lnSpcReduction="10000"/>
          </a:bodyPr>
          <a:lstStyle/>
          <a:p>
            <a:r>
              <a:rPr lang="en-US" sz="3000" dirty="0" smtClean="0"/>
              <a:t>Describe opioids and opioid effects</a:t>
            </a:r>
          </a:p>
          <a:p>
            <a:r>
              <a:rPr lang="en-US" sz="3000" dirty="0" smtClean="0"/>
              <a:t>Discuss </a:t>
            </a:r>
            <a:r>
              <a:rPr lang="en-US" sz="3000" dirty="0"/>
              <a:t>scope </a:t>
            </a:r>
            <a:r>
              <a:rPr lang="en-US" sz="3000" dirty="0" smtClean="0"/>
              <a:t>of </a:t>
            </a:r>
            <a:r>
              <a:rPr lang="en-US" sz="3000" dirty="0"/>
              <a:t>opioid epidemic </a:t>
            </a:r>
            <a:r>
              <a:rPr lang="en-US" sz="3000" dirty="0" smtClean="0"/>
              <a:t>in US</a:t>
            </a:r>
            <a:endParaRPr lang="en-US" sz="3000" dirty="0"/>
          </a:p>
          <a:p>
            <a:r>
              <a:rPr lang="en-US" sz="3000" dirty="0"/>
              <a:t>Review </a:t>
            </a:r>
            <a:r>
              <a:rPr lang="en-US" sz="3000" dirty="0" smtClean="0"/>
              <a:t>diagnostic </a:t>
            </a:r>
            <a:r>
              <a:rPr lang="en-US" sz="3000" dirty="0"/>
              <a:t>criteria for Opioid Use Disorder (OUD</a:t>
            </a:r>
            <a:r>
              <a:rPr lang="en-US" sz="3000" dirty="0" smtClean="0"/>
              <a:t>)</a:t>
            </a:r>
            <a:endParaRPr lang="en-US" sz="3000" dirty="0"/>
          </a:p>
          <a:p>
            <a:r>
              <a:rPr lang="en-US" sz="3000" dirty="0"/>
              <a:t>Summarize principles of harm </a:t>
            </a:r>
            <a:r>
              <a:rPr lang="en-US" sz="3000" dirty="0" smtClean="0"/>
              <a:t>reduction</a:t>
            </a:r>
            <a:endParaRPr lang="en-US" sz="3000" dirty="0"/>
          </a:p>
          <a:p>
            <a:r>
              <a:rPr lang="en-US" sz="3000" dirty="0"/>
              <a:t>Review </a:t>
            </a:r>
            <a:r>
              <a:rPr lang="en-US" sz="3000" dirty="0" smtClean="0"/>
              <a:t>Medication Assisted Treatments (MAT) for OUD</a:t>
            </a:r>
          </a:p>
          <a:p>
            <a:r>
              <a:rPr lang="en-US" sz="3000" b="1" dirty="0" smtClean="0">
                <a:solidFill>
                  <a:srgbClr val="0000FF"/>
                </a:solidFill>
              </a:rPr>
              <a:t>Examine strategies to support recovery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86109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</a:t>
            </a:r>
            <a:r>
              <a:rPr lang="en-US" dirty="0" smtClean="0"/>
              <a:t>trategies </a:t>
            </a:r>
            <a:r>
              <a:rPr lang="en-US" dirty="0"/>
              <a:t>to </a:t>
            </a:r>
            <a:r>
              <a:rPr lang="en-US" dirty="0" smtClean="0"/>
              <a:t>Support Recovery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2358855"/>
            <a:ext cx="7086600" cy="3596017"/>
          </a:xfrm>
        </p:spPr>
        <p:txBody>
          <a:bodyPr>
            <a:normAutofit/>
          </a:bodyPr>
          <a:lstStyle/>
          <a:p>
            <a:r>
              <a:rPr lang="en-US" dirty="0"/>
              <a:t>Frequent visits</a:t>
            </a:r>
          </a:p>
          <a:p>
            <a:r>
              <a:rPr lang="en-US" dirty="0" smtClean="0"/>
              <a:t>Patient agreements</a:t>
            </a:r>
          </a:p>
          <a:p>
            <a:r>
              <a:rPr lang="en-US" dirty="0"/>
              <a:t>C</a:t>
            </a:r>
            <a:r>
              <a:rPr lang="en-US" dirty="0" smtClean="0"/>
              <a:t>heck </a:t>
            </a:r>
            <a:r>
              <a:rPr lang="en-US" dirty="0"/>
              <a:t>PDMP and </a:t>
            </a:r>
            <a:r>
              <a:rPr lang="en-US" dirty="0" err="1" smtClean="0"/>
              <a:t>Utox</a:t>
            </a:r>
            <a:endParaRPr lang="en-US" dirty="0" smtClean="0"/>
          </a:p>
          <a:p>
            <a:r>
              <a:rPr lang="en-US" dirty="0" smtClean="0"/>
              <a:t>Multidisciplinary team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61462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Psychosocial Interventions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9770" y="2523810"/>
            <a:ext cx="7810972" cy="3176543"/>
          </a:xfrm>
        </p:spPr>
        <p:txBody>
          <a:bodyPr>
            <a:normAutofit/>
          </a:bodyPr>
          <a:lstStyle/>
          <a:p>
            <a:r>
              <a:rPr lang="en-US" dirty="0" smtClean="0"/>
              <a:t>Social resources</a:t>
            </a:r>
          </a:p>
          <a:p>
            <a:r>
              <a:rPr lang="en-US" dirty="0" smtClean="0"/>
              <a:t>Motivational Interviewing</a:t>
            </a:r>
          </a:p>
          <a:p>
            <a:r>
              <a:rPr lang="en-US" dirty="0" smtClean="0"/>
              <a:t>Support groups – 12 step, SMART</a:t>
            </a:r>
          </a:p>
          <a:p>
            <a:r>
              <a:rPr lang="en-US" dirty="0" smtClean="0"/>
              <a:t>CBT</a:t>
            </a:r>
          </a:p>
          <a:p>
            <a:r>
              <a:rPr lang="en-US" dirty="0" smtClean="0"/>
              <a:t>Contingency Management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15715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Relapse or Misuse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7763" y="2672269"/>
            <a:ext cx="7086600" cy="3546530"/>
          </a:xfrm>
        </p:spPr>
        <p:txBody>
          <a:bodyPr>
            <a:normAutofit/>
          </a:bodyPr>
          <a:lstStyle/>
          <a:p>
            <a:r>
              <a:rPr lang="en-US" dirty="0" smtClean="0"/>
              <a:t>Remember: goal is HARM REDUCTION</a:t>
            </a:r>
          </a:p>
          <a:p>
            <a:r>
              <a:rPr lang="en-US" dirty="0" err="1" smtClean="0"/>
              <a:t>Utox</a:t>
            </a:r>
            <a:r>
              <a:rPr lang="en-US" dirty="0" smtClean="0"/>
              <a:t> is informative, not punitive</a:t>
            </a:r>
          </a:p>
          <a:p>
            <a:r>
              <a:rPr lang="en-US" dirty="0" smtClean="0"/>
              <a:t>Diversion as opportunity for further engagement</a:t>
            </a:r>
          </a:p>
        </p:txBody>
      </p:sp>
    </p:spTree>
    <p:extLst>
      <p:ext uri="{BB962C8B-B14F-4D97-AF65-F5344CB8AC3E}">
        <p14:creationId xmlns:p14="http://schemas.microsoft.com/office/powerpoint/2010/main" val="8205389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694" y="83119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UDS/</a:t>
            </a:r>
            <a:r>
              <a:rPr lang="en-US" dirty="0" err="1" smtClean="0"/>
              <a:t>UTox</a:t>
            </a:r>
            <a:endParaRPr lang="en-US" dirty="0"/>
          </a:p>
        </p:txBody>
      </p:sp>
      <p:pic>
        <p:nvPicPr>
          <p:cNvPr id="5" name="Content Placeholder 4" descr="Screen Shot 2019-09-08 at 9.15.36 PM.pn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" b="152"/>
          <a:stretch/>
        </p:blipFill>
        <p:spPr>
          <a:xfrm>
            <a:off x="37812" y="1737640"/>
            <a:ext cx="9106188" cy="4350189"/>
          </a:xfrm>
        </p:spPr>
      </p:pic>
    </p:spTree>
    <p:extLst>
      <p:ext uri="{BB962C8B-B14F-4D97-AF65-F5344CB8AC3E}">
        <p14:creationId xmlns:p14="http://schemas.microsoft.com/office/powerpoint/2010/main" val="37884349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694" y="930162"/>
            <a:ext cx="8229600" cy="685800"/>
          </a:xfrm>
        </p:spPr>
        <p:txBody>
          <a:bodyPr>
            <a:normAutofit/>
          </a:bodyPr>
          <a:lstStyle/>
          <a:p>
            <a:r>
              <a:rPr lang="en-US" sz="2800" i="1" dirty="0" smtClean="0"/>
              <a:t>Patient Case - Corey</a:t>
            </a:r>
            <a:endParaRPr lang="en-US" sz="280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3694" y="1615961"/>
            <a:ext cx="8441706" cy="4415561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27 </a:t>
            </a:r>
            <a:r>
              <a:rPr lang="en-US" dirty="0" smtClean="0"/>
              <a:t>yo female lives with her boyfriend and her mother</a:t>
            </a:r>
          </a:p>
          <a:p>
            <a:r>
              <a:rPr lang="en-US" dirty="0" smtClean="0"/>
              <a:t>Wants </a:t>
            </a:r>
            <a:r>
              <a:rPr lang="en-US" dirty="0"/>
              <a:t>to initiate </a:t>
            </a:r>
            <a:r>
              <a:rPr lang="en-US" dirty="0" smtClean="0"/>
              <a:t>MAT (Buprenorphine) for OUD</a:t>
            </a:r>
          </a:p>
          <a:p>
            <a:r>
              <a:rPr lang="en-US" dirty="0"/>
              <a:t>O</a:t>
            </a:r>
            <a:r>
              <a:rPr lang="en-US" dirty="0" smtClean="0"/>
              <a:t>pioid </a:t>
            </a:r>
            <a:r>
              <a:rPr lang="en-US" dirty="0"/>
              <a:t>use </a:t>
            </a:r>
            <a:r>
              <a:rPr lang="en-US" dirty="0" smtClean="0"/>
              <a:t>started at age </a:t>
            </a:r>
            <a:r>
              <a:rPr lang="en-US" dirty="0"/>
              <a:t>16 </a:t>
            </a:r>
            <a:r>
              <a:rPr lang="en-US" dirty="0" smtClean="0"/>
              <a:t>after </a:t>
            </a:r>
            <a:r>
              <a:rPr lang="en-US" dirty="0"/>
              <a:t>knee </a:t>
            </a:r>
            <a:r>
              <a:rPr lang="en-US" dirty="0" smtClean="0"/>
              <a:t>injury. Was started on opioids for pain for several weeks</a:t>
            </a:r>
          </a:p>
          <a:p>
            <a:r>
              <a:rPr lang="en-US" dirty="0" smtClean="0"/>
              <a:t>After prescription ran out, “I got </a:t>
            </a:r>
            <a:r>
              <a:rPr lang="en-US" dirty="0" err="1" smtClean="0"/>
              <a:t>Oxy’s</a:t>
            </a:r>
            <a:r>
              <a:rPr lang="en-US" dirty="0" smtClean="0"/>
              <a:t> off the street.”</a:t>
            </a:r>
          </a:p>
          <a:p>
            <a:r>
              <a:rPr lang="en-US" dirty="0" smtClean="0"/>
              <a:t>Later transitioned to heroin IV</a:t>
            </a:r>
          </a:p>
          <a:p>
            <a:r>
              <a:rPr lang="en-US" dirty="0" smtClean="0"/>
              <a:t>Intermittently uses benzos and cocaine; no alcohol</a:t>
            </a:r>
          </a:p>
          <a:p>
            <a:r>
              <a:rPr lang="en-US" dirty="0" smtClean="0"/>
              <a:t>Now </a:t>
            </a:r>
            <a:r>
              <a:rPr lang="en-US" dirty="0"/>
              <a:t>voices strong motivation for recovery -</a:t>
            </a:r>
            <a:r>
              <a:rPr lang="en-US" dirty="0" smtClean="0"/>
              <a:t> </a:t>
            </a:r>
            <a:r>
              <a:rPr lang="en-US" dirty="0"/>
              <a:t>"I need to do </a:t>
            </a:r>
            <a:r>
              <a:rPr lang="en-US" dirty="0" smtClean="0"/>
              <a:t>something. I’m </a:t>
            </a:r>
            <a:r>
              <a:rPr lang="en-US" dirty="0"/>
              <a:t>here because I want to get clean for </a:t>
            </a:r>
            <a:r>
              <a:rPr lang="en-US" dirty="0" smtClean="0"/>
              <a:t>myself."</a:t>
            </a: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73603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784" y="943708"/>
            <a:ext cx="8229600" cy="685800"/>
          </a:xfrm>
        </p:spPr>
        <p:txBody>
          <a:bodyPr>
            <a:normAutofit/>
          </a:bodyPr>
          <a:lstStyle/>
          <a:p>
            <a:r>
              <a:rPr lang="en-US" sz="2800" i="1" dirty="0" smtClean="0"/>
              <a:t>Corey – UDS (struggling)</a:t>
            </a:r>
            <a:endParaRPr lang="en-US" sz="2800" i="1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1308" y="1881555"/>
            <a:ext cx="9271286" cy="39116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53555" y="1881555"/>
            <a:ext cx="967154" cy="22859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46938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784" y="943708"/>
            <a:ext cx="8229600" cy="685800"/>
          </a:xfrm>
        </p:spPr>
        <p:txBody>
          <a:bodyPr>
            <a:normAutofit/>
          </a:bodyPr>
          <a:lstStyle/>
          <a:p>
            <a:r>
              <a:rPr lang="en-US" sz="2800" i="1" dirty="0" smtClean="0"/>
              <a:t>Corey – UDS (stabilizing)</a:t>
            </a:r>
            <a:endParaRPr lang="en-US" sz="2800" i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7088" y="2021872"/>
            <a:ext cx="7478712" cy="30380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99740" y="2021872"/>
            <a:ext cx="967154" cy="22859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81336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Change in Plans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7763" y="2285270"/>
            <a:ext cx="7086600" cy="3768575"/>
          </a:xfrm>
        </p:spPr>
        <p:txBody>
          <a:bodyPr>
            <a:normAutofit fontScale="62500" lnSpcReduction="20000"/>
          </a:bodyPr>
          <a:lstStyle/>
          <a:p>
            <a:r>
              <a:rPr lang="en-US" sz="4100" dirty="0" smtClean="0"/>
              <a:t>Inevitable scenarios:</a:t>
            </a:r>
          </a:p>
          <a:p>
            <a:pPr lvl="1"/>
            <a:r>
              <a:rPr lang="en-US" sz="4100" dirty="0" smtClean="0"/>
              <a:t>Surgeries</a:t>
            </a:r>
          </a:p>
          <a:p>
            <a:pPr lvl="1"/>
            <a:r>
              <a:rPr lang="en-US" sz="4100" dirty="0" smtClean="0"/>
              <a:t>Acute pain</a:t>
            </a:r>
          </a:p>
          <a:p>
            <a:pPr lvl="1"/>
            <a:r>
              <a:rPr lang="en-US" sz="4100" dirty="0" smtClean="0"/>
              <a:t>Pregnancy</a:t>
            </a:r>
          </a:p>
          <a:p>
            <a:pPr lvl="1"/>
            <a:r>
              <a:rPr lang="en-US" sz="4100" dirty="0" smtClean="0"/>
              <a:t>Incarceration</a:t>
            </a:r>
          </a:p>
          <a:p>
            <a:r>
              <a:rPr lang="en-US" sz="4100" dirty="0" smtClean="0"/>
              <a:t>Communication between providers and patient</a:t>
            </a:r>
          </a:p>
          <a:p>
            <a:r>
              <a:rPr lang="en-US" sz="4100" dirty="0" smtClean="0"/>
              <a:t>Individualized and institutional protocols</a:t>
            </a:r>
          </a:p>
          <a:p>
            <a:r>
              <a:rPr lang="en-US" sz="4100" dirty="0" smtClean="0"/>
              <a:t>Advocacy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00823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Take-Home Points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1269" y="2483216"/>
            <a:ext cx="7086600" cy="3587124"/>
          </a:xfrm>
        </p:spPr>
        <p:txBody>
          <a:bodyPr>
            <a:normAutofit/>
          </a:bodyPr>
          <a:lstStyle/>
          <a:p>
            <a:r>
              <a:rPr lang="en-US" dirty="0" smtClean="0"/>
              <a:t>Opioid epidemic is active and ongoing</a:t>
            </a:r>
          </a:p>
          <a:p>
            <a:r>
              <a:rPr lang="en-US" dirty="0" smtClean="0"/>
              <a:t>OUD is multifaceted (illicit; pain)</a:t>
            </a:r>
          </a:p>
          <a:p>
            <a:r>
              <a:rPr lang="en-US" dirty="0" smtClean="0"/>
              <a:t>Harm reduction is focus of treatment</a:t>
            </a:r>
          </a:p>
          <a:p>
            <a:r>
              <a:rPr lang="en-US" dirty="0" smtClean="0"/>
              <a:t>MAT is evidence-based and effective</a:t>
            </a:r>
          </a:p>
          <a:p>
            <a:r>
              <a:rPr lang="en-US" dirty="0" smtClean="0"/>
              <a:t>Best treatment is multimodal and what works best for </a:t>
            </a:r>
            <a:r>
              <a:rPr lang="en-US" dirty="0" smtClean="0"/>
              <a:t>patient recovery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4570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Questions?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2010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3045" y="609599"/>
            <a:ext cx="8229600" cy="6858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References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6137" y="1459523"/>
            <a:ext cx="7930663" cy="4712676"/>
          </a:xfrm>
        </p:spPr>
        <p:txBody>
          <a:bodyPr>
            <a:normAutofit fontScale="25000" lnSpcReduction="20000"/>
          </a:bodyPr>
          <a:lstStyle/>
          <a:p>
            <a:endParaRPr lang="en-US" dirty="0"/>
          </a:p>
          <a:p>
            <a:r>
              <a:rPr lang="en-US" sz="5600" dirty="0"/>
              <a:t>Hunt, Neil. A review of the evidence-base for harm reduction approaches to drug use. IHRA, </a:t>
            </a:r>
            <a:r>
              <a:rPr lang="en-US" sz="5600" u="sng" dirty="0">
                <a:hlinkClick r:id="rId2"/>
              </a:rPr>
              <a:t>http://www.ihra.net/files/2010/05/31/HIVTop50Documents11.pdf</a:t>
            </a:r>
            <a:endParaRPr lang="en-US" sz="5600" dirty="0"/>
          </a:p>
          <a:p>
            <a:r>
              <a:rPr lang="en-US" sz="5600" dirty="0"/>
              <a:t>Annual Surveillance Report of Drug-Related Risks and Outcomes. (2018). CDC National Center for Injury Prevention and Control. </a:t>
            </a:r>
            <a:r>
              <a:rPr lang="en-US" sz="5600" u="sng" dirty="0">
                <a:hlinkClick r:id="rId3"/>
              </a:rPr>
              <a:t>https://www.cdc.gov/drugoverdose/pdf/pubs/2018-cdc-drug-surveillance-report.pdf</a:t>
            </a:r>
            <a:endParaRPr lang="en-US" sz="5600" dirty="0"/>
          </a:p>
          <a:p>
            <a:r>
              <a:rPr lang="en-US" sz="5600" dirty="0"/>
              <a:t>Seth P, et al, Quantifying the Epidemic of Prescription Opioid Overdose Deaths. (2018). American Journal of Public Health, March 2018;108(4):e1-e3. </a:t>
            </a:r>
            <a:r>
              <a:rPr lang="en-US" sz="5600" u="sng" dirty="0">
                <a:hlinkClick r:id="rId4"/>
              </a:rPr>
              <a:t>https://ajph.aphapublications.org/doi/10.2105/AJPH.2017.304265</a:t>
            </a:r>
            <a:endParaRPr lang="en-US" sz="5600" dirty="0"/>
          </a:p>
          <a:p>
            <a:r>
              <a:rPr lang="en-US" sz="5600" dirty="0"/>
              <a:t>Skolnick P. On the front lines of the opioid epidemic: Rescue by naloxone. </a:t>
            </a:r>
            <a:r>
              <a:rPr lang="en-US" sz="5600" dirty="0" err="1"/>
              <a:t>Eur</a:t>
            </a:r>
            <a:r>
              <a:rPr lang="en-US" sz="5600" dirty="0"/>
              <a:t> J Pharm. 2018; 835:147–153</a:t>
            </a:r>
          </a:p>
          <a:p>
            <a:r>
              <a:rPr lang="en-US" sz="5600" dirty="0"/>
              <a:t>Ryan SA, Dunne RB, Pharmacokinetic properties of intranasal and injectable formulations of naloxone for community use: a systematic review. Pain Manag.2018;8(3):231–245</a:t>
            </a:r>
            <a:r>
              <a:rPr lang="en-US" sz="5600" dirty="0" smtClean="0"/>
              <a:t>.</a:t>
            </a:r>
            <a:endParaRPr lang="en-US" sz="5600" dirty="0"/>
          </a:p>
          <a:p>
            <a:r>
              <a:rPr lang="en-US" sz="5600" dirty="0"/>
              <a:t>American Society of Addiction Medicine. (2015). The ASAM national practice guideline for the use of medications in the treatment of addiction involving opioid use. Chevy Chase, MD.</a:t>
            </a:r>
          </a:p>
          <a:p>
            <a:r>
              <a:rPr lang="en-US" sz="5600" dirty="0"/>
              <a:t>Substance Abuse and Mental Health Services Administration. (2018). Medications for Opioid Use Disorder. HHS Publication No. (SMA) 18-5063PT3. Rockville, MD: Substance Abuse and Mental Health Services Administration.</a:t>
            </a:r>
          </a:p>
          <a:p>
            <a:r>
              <a:rPr lang="en-US" sz="5600" dirty="0"/>
              <a:t>Joshua D Lee, et. al. Comparative effectiveness of extended-release naltrexone versus buprenorphine-naloxone for opioid relapse prevention (X:BOT): a </a:t>
            </a:r>
            <a:r>
              <a:rPr lang="en-US" sz="5600" dirty="0" err="1"/>
              <a:t>multicentre</a:t>
            </a:r>
            <a:r>
              <a:rPr lang="en-US" sz="5600" dirty="0"/>
              <a:t>, open-label, randomized controlled trial. Lancet 2018; 391: 309–18; Published Online, November 14, 2017; </a:t>
            </a:r>
            <a:r>
              <a:rPr lang="en-US" sz="5600" u="sng" dirty="0">
                <a:hlinkClick r:id="rId5"/>
              </a:rPr>
              <a:t>http://dx.doi.org/10.1016</a:t>
            </a:r>
            <a:r>
              <a:rPr lang="en-US" sz="5600" u="sng" dirty="0" smtClean="0">
                <a:hlinkClick r:id="rId5"/>
              </a:rPr>
              <a:t>/</a:t>
            </a:r>
            <a:endParaRPr lang="en-US" sz="5600" dirty="0" smtClean="0"/>
          </a:p>
        </p:txBody>
      </p:sp>
    </p:spTree>
    <p:extLst>
      <p:ext uri="{BB962C8B-B14F-4D97-AF65-F5344CB8AC3E}">
        <p14:creationId xmlns:p14="http://schemas.microsoft.com/office/powerpoint/2010/main" val="31440085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1189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Language and Stigma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1314328"/>
              </p:ext>
            </p:extLst>
          </p:nvPr>
        </p:nvGraphicFramePr>
        <p:xfrm>
          <a:off x="1138104" y="1699037"/>
          <a:ext cx="6894252" cy="4120015"/>
        </p:xfrm>
        <a:graphic>
          <a:graphicData uri="http://schemas.openxmlformats.org/drawingml/2006/table">
            <a:tbl>
              <a:tblPr firstRow="1" bandRow="1">
                <a:tableStyleId>{775DCB02-9BB8-47FD-8907-85C794F793BA}</a:tableStyleId>
              </a:tblPr>
              <a:tblGrid>
                <a:gridCol w="229808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29808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29808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64529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ENCOURAGED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AVOID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591140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PERSON-CENTERED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i="1" dirty="0" smtClean="0"/>
                        <a:t>“People who use drugs”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i="1" dirty="0" smtClean="0"/>
                        <a:t>“Person with substance use disorder”</a:t>
                      </a:r>
                    </a:p>
                    <a:p>
                      <a:pPr marL="0" indent="0">
                        <a:buFont typeface="Arial"/>
                        <a:buNone/>
                      </a:pP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i="1" dirty="0" smtClean="0"/>
                        <a:t>“User”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i="1" dirty="0" smtClean="0"/>
                        <a:t>“Substance Abuser”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i="1" dirty="0" smtClean="0"/>
                        <a:t>“Addict”</a:t>
                      </a:r>
                      <a:endParaRPr lang="en-US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591140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CLINICAL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i="1" dirty="0" smtClean="0"/>
                        <a:t>“Substance</a:t>
                      </a:r>
                      <a:r>
                        <a:rPr lang="en-US" i="1" baseline="0" dirty="0" smtClean="0"/>
                        <a:t> use disorder”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i="1" baseline="0" dirty="0" smtClean="0"/>
                        <a:t>“Use,” “Reduction,” “Abstinence”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i="1" baseline="0" dirty="0" smtClean="0"/>
                        <a:t>“Expected” </a:t>
                      </a:r>
                      <a:r>
                        <a:rPr lang="en-US" i="1" baseline="0" dirty="0" err="1" smtClean="0"/>
                        <a:t>vs</a:t>
                      </a:r>
                      <a:r>
                        <a:rPr lang="en-US" i="1" baseline="0" dirty="0" smtClean="0"/>
                        <a:t> “Unexpected”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i="1" dirty="0" smtClean="0"/>
                        <a:t>“Abuse”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i="1" dirty="0" smtClean="0"/>
                        <a:t>“Clean”</a:t>
                      </a:r>
                      <a:r>
                        <a:rPr lang="en-US" i="1" baseline="0" dirty="0" smtClean="0"/>
                        <a:t> </a:t>
                      </a:r>
                      <a:r>
                        <a:rPr lang="en-US" i="1" baseline="0" dirty="0" err="1" smtClean="0"/>
                        <a:t>vs</a:t>
                      </a:r>
                      <a:r>
                        <a:rPr lang="en-US" i="1" baseline="0" dirty="0" smtClean="0"/>
                        <a:t> “dirty”</a:t>
                      </a:r>
                      <a:endParaRPr lang="en-US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693224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 smtClean="0"/>
              <a:t>Goals and Objectives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3793" y="2664666"/>
            <a:ext cx="8296608" cy="3108755"/>
          </a:xfrm>
        </p:spPr>
        <p:txBody>
          <a:bodyPr>
            <a:normAutofit fontScale="85000" lnSpcReduction="10000"/>
          </a:bodyPr>
          <a:lstStyle/>
          <a:p>
            <a:r>
              <a:rPr lang="en-US" sz="3000" b="1" dirty="0" smtClean="0">
                <a:solidFill>
                  <a:srgbClr val="0000FF"/>
                </a:solidFill>
              </a:rPr>
              <a:t>Describe opioids and opioid effects</a:t>
            </a:r>
          </a:p>
          <a:p>
            <a:r>
              <a:rPr lang="en-US" sz="3000" dirty="0" smtClean="0"/>
              <a:t>Discuss </a:t>
            </a:r>
            <a:r>
              <a:rPr lang="en-US" sz="3000" dirty="0"/>
              <a:t>scope </a:t>
            </a:r>
            <a:r>
              <a:rPr lang="en-US" sz="3000" dirty="0" smtClean="0"/>
              <a:t>of </a:t>
            </a:r>
            <a:r>
              <a:rPr lang="en-US" sz="3000" dirty="0"/>
              <a:t>opioid epidemic </a:t>
            </a:r>
            <a:r>
              <a:rPr lang="en-US" sz="3000" dirty="0" smtClean="0"/>
              <a:t>in US</a:t>
            </a:r>
            <a:endParaRPr lang="en-US" sz="3000" dirty="0"/>
          </a:p>
          <a:p>
            <a:r>
              <a:rPr lang="en-US" sz="3000" dirty="0"/>
              <a:t>Review </a:t>
            </a:r>
            <a:r>
              <a:rPr lang="en-US" sz="3000" dirty="0" smtClean="0"/>
              <a:t>diagnostic </a:t>
            </a:r>
            <a:r>
              <a:rPr lang="en-US" sz="3000" dirty="0"/>
              <a:t>criteria for Opioid Use Disorder (OUD</a:t>
            </a:r>
            <a:r>
              <a:rPr lang="en-US" sz="3000" dirty="0" smtClean="0"/>
              <a:t>)</a:t>
            </a:r>
            <a:endParaRPr lang="en-US" sz="3000" dirty="0"/>
          </a:p>
          <a:p>
            <a:r>
              <a:rPr lang="en-US" sz="3000" dirty="0"/>
              <a:t>Summarize principles of harm </a:t>
            </a:r>
            <a:r>
              <a:rPr lang="en-US" sz="3000" dirty="0" smtClean="0"/>
              <a:t>reduction</a:t>
            </a:r>
            <a:endParaRPr lang="en-US" sz="3000" dirty="0"/>
          </a:p>
          <a:p>
            <a:r>
              <a:rPr lang="en-US" sz="3000" dirty="0"/>
              <a:t>Review </a:t>
            </a:r>
            <a:r>
              <a:rPr lang="en-US" sz="3000" dirty="0" smtClean="0"/>
              <a:t>Medication Assisted Treatments (MAT) for OUD</a:t>
            </a:r>
          </a:p>
          <a:p>
            <a:r>
              <a:rPr lang="en-US" sz="3000" dirty="0" smtClean="0"/>
              <a:t>Examine strategies to support recovery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86109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piates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6" t="13946" r="9788" b="11778"/>
          <a:stretch/>
        </p:blipFill>
        <p:spPr>
          <a:xfrm>
            <a:off x="189508" y="1022721"/>
            <a:ext cx="8799858" cy="4470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2176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1784"/>
            <a:ext cx="5200328" cy="1418016"/>
          </a:xfrm>
        </p:spPr>
        <p:txBody>
          <a:bodyPr>
            <a:normAutofit/>
          </a:bodyPr>
          <a:lstStyle/>
          <a:p>
            <a:r>
              <a:rPr lang="en-US" dirty="0" smtClean="0"/>
              <a:t>What do </a:t>
            </a:r>
            <a:r>
              <a:rPr lang="en-US" dirty="0"/>
              <a:t>o</a:t>
            </a:r>
            <a:r>
              <a:rPr lang="en-US" dirty="0" smtClean="0"/>
              <a:t>pioids do?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8396" y="2334757"/>
            <a:ext cx="5724879" cy="3537637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R</a:t>
            </a:r>
            <a:r>
              <a:rPr lang="en-US" dirty="0" smtClean="0"/>
              <a:t>eceptors in brain, spinal cord, GI tract</a:t>
            </a:r>
          </a:p>
          <a:p>
            <a:r>
              <a:rPr lang="en-US" dirty="0" smtClean="0"/>
              <a:t>Affect body </a:t>
            </a:r>
            <a:r>
              <a:rPr lang="en-US" dirty="0"/>
              <a:t>systems </a:t>
            </a:r>
            <a:r>
              <a:rPr lang="en-US" dirty="0" smtClean="0"/>
              <a:t>which regulate breathing</a:t>
            </a:r>
            <a:r>
              <a:rPr lang="en-US" dirty="0"/>
              <a:t>, blood </a:t>
            </a:r>
            <a:r>
              <a:rPr lang="en-US" dirty="0" smtClean="0"/>
              <a:t>pressure, mood</a:t>
            </a:r>
          </a:p>
          <a:p>
            <a:r>
              <a:rPr lang="en-US" dirty="0" smtClean="0"/>
              <a:t>Minimize perception of pain</a:t>
            </a:r>
          </a:p>
          <a:p>
            <a:r>
              <a:rPr lang="en-US" dirty="0" smtClean="0"/>
              <a:t>Stimulate brain reward centers</a:t>
            </a:r>
          </a:p>
          <a:p>
            <a:r>
              <a:rPr lang="en-US" dirty="0" smtClean="0"/>
              <a:t>Overdose </a:t>
            </a:r>
            <a:r>
              <a:rPr lang="en-US" dirty="0" smtClean="0">
                <a:sym typeface="Wingdings"/>
              </a:rPr>
              <a:t> </a:t>
            </a:r>
            <a:r>
              <a:rPr lang="en-US" i="1" dirty="0" smtClean="0"/>
              <a:t>Classic Triad</a:t>
            </a:r>
          </a:p>
          <a:p>
            <a:pPr lvl="1"/>
            <a:r>
              <a:rPr lang="en-US" dirty="0" smtClean="0"/>
              <a:t>pinpoint pupils</a:t>
            </a:r>
          </a:p>
          <a:p>
            <a:pPr lvl="1"/>
            <a:r>
              <a:rPr lang="en-US" dirty="0" smtClean="0"/>
              <a:t>respiratory depression</a:t>
            </a:r>
          </a:p>
          <a:p>
            <a:pPr lvl="1"/>
            <a:r>
              <a:rPr lang="en-US" dirty="0"/>
              <a:t>c</a:t>
            </a:r>
            <a:r>
              <a:rPr lang="en-US" dirty="0" smtClean="0"/>
              <a:t>oma, death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5230" y="662995"/>
            <a:ext cx="2439698" cy="5536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4637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Forum_2019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A255A8C4664E149A9DD32799B4F5457" ma:contentTypeVersion="6" ma:contentTypeDescription="Create a new document." ma:contentTypeScope="" ma:versionID="c61972c4186e1556ad32d5569b84d530">
  <xsd:schema xmlns:xsd="http://www.w3.org/2001/XMLSchema" xmlns:xs="http://www.w3.org/2001/XMLSchema" xmlns:p="http://schemas.microsoft.com/office/2006/metadata/properties" xmlns:ns3="0799db50-5a1a-4560-89a6-3b3dd0a6923d" xmlns:ns4="af8e9bde-8a33-4545-9c99-33cbd6bf9586" targetNamespace="http://schemas.microsoft.com/office/2006/metadata/properties" ma:root="true" ma:fieldsID="def5f9a851a2cfc797b59505f61dd58b" ns3:_="" ns4:_="">
    <xsd:import namespace="0799db50-5a1a-4560-89a6-3b3dd0a6923d"/>
    <xsd:import namespace="af8e9bde-8a33-4545-9c99-33cbd6bf9586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99db50-5a1a-4560-89a6-3b3dd0a6923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f8e9bde-8a33-4545-9c99-33cbd6bf9586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32B7CA1-F411-4EE2-B684-E3F35DBF97E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99db50-5a1a-4560-89a6-3b3dd0a6923d"/>
    <ds:schemaRef ds:uri="af8e9bde-8a33-4545-9c99-33cbd6bf958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D5C92EB-0FB1-4297-A57C-82B6EA8FE7AB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af8e9bde-8a33-4545-9c99-33cbd6bf9586"/>
    <ds:schemaRef ds:uri="0799db50-5a1a-4560-89a6-3b3dd0a6923d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188F661A-A13E-4851-8FBE-3A6D3E2BB83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Forum_2019.thmx</Template>
  <TotalTime>8535</TotalTime>
  <Words>2601</Words>
  <Application>Microsoft Macintosh PowerPoint</Application>
  <PresentationFormat>On-screen Show (4:3)</PresentationFormat>
  <Paragraphs>533</Paragraphs>
  <Slides>55</Slides>
  <Notes>34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56" baseType="lpstr">
      <vt:lpstr>Forum_2019</vt:lpstr>
      <vt:lpstr>Medication Assisted Treatment  for  Opioid Use Disorder</vt:lpstr>
      <vt:lpstr>Disclosures</vt:lpstr>
      <vt:lpstr>PowerPoint Presentation</vt:lpstr>
      <vt:lpstr>Goals and Objectives</vt:lpstr>
      <vt:lpstr>Patient Case - Corey</vt:lpstr>
      <vt:lpstr>Language and Stigma</vt:lpstr>
      <vt:lpstr>Goals and Objectives</vt:lpstr>
      <vt:lpstr>PowerPoint Presentation</vt:lpstr>
      <vt:lpstr>What do opioids do?</vt:lpstr>
      <vt:lpstr>Who is at risk for overdose?</vt:lpstr>
      <vt:lpstr>Goals and Objectives</vt:lpstr>
      <vt:lpstr>Opioid Crisis</vt:lpstr>
      <vt:lpstr>PowerPoint Presentation</vt:lpstr>
      <vt:lpstr>Goals and Objectives</vt:lpstr>
      <vt:lpstr>What is Opioid Use Disorder (OUD)?</vt:lpstr>
      <vt:lpstr>Spectrum of Chronic Pain and OUD</vt:lpstr>
      <vt:lpstr>Corey - Diagnosis</vt:lpstr>
      <vt:lpstr>Diagnosis of OUD?</vt:lpstr>
      <vt:lpstr>Goals and Objectives</vt:lpstr>
      <vt:lpstr>What is Harm Reduction?</vt:lpstr>
      <vt:lpstr>What is Harm Reduction?</vt:lpstr>
      <vt:lpstr>Principles of Harm Reduction</vt:lpstr>
      <vt:lpstr>Harm Reduction versus Abstinence </vt:lpstr>
      <vt:lpstr>PowerPoint Presentation</vt:lpstr>
      <vt:lpstr>Goals and Objectives</vt:lpstr>
      <vt:lpstr>MAT for OUD</vt:lpstr>
      <vt:lpstr>Acute Overdose- Naloxone</vt:lpstr>
      <vt:lpstr>PowerPoint Presentation</vt:lpstr>
      <vt:lpstr>MAT for Opioid Dependence </vt:lpstr>
      <vt:lpstr>Opioid Receptors</vt:lpstr>
      <vt:lpstr>PowerPoint Presentation</vt:lpstr>
      <vt:lpstr>PowerPoint Presentation</vt:lpstr>
      <vt:lpstr>Corey – treatment history</vt:lpstr>
      <vt:lpstr>PowerPoint Presentation</vt:lpstr>
      <vt:lpstr>PowerPoint Presentation</vt:lpstr>
      <vt:lpstr>PowerPoint Presentation</vt:lpstr>
      <vt:lpstr>Discussion of options with Corey</vt:lpstr>
      <vt:lpstr>Office-based MAT - Initial Visit</vt:lpstr>
      <vt:lpstr>Office-based MAT - Initial Visit</vt:lpstr>
      <vt:lpstr>Buprenorphine Induction</vt:lpstr>
      <vt:lpstr>Clinical Opiate Withdrawal Score (COWS)</vt:lpstr>
      <vt:lpstr>         using 10 bags heroin per day       Corey     last use 14 hours ago   current symptoms:</vt:lpstr>
      <vt:lpstr>Comfort Meds for Opioid Withdrawal </vt:lpstr>
      <vt:lpstr>Buprenorphine Induction</vt:lpstr>
      <vt:lpstr>Goals and Objectives</vt:lpstr>
      <vt:lpstr>Strategies to Support Recovery</vt:lpstr>
      <vt:lpstr>Psychosocial Interventions</vt:lpstr>
      <vt:lpstr>Relapse or Misuse</vt:lpstr>
      <vt:lpstr>UDS/UTox</vt:lpstr>
      <vt:lpstr>Corey – UDS (struggling)</vt:lpstr>
      <vt:lpstr>Corey – UDS (stabilizing)</vt:lpstr>
      <vt:lpstr>Change in Plans</vt:lpstr>
      <vt:lpstr>Take-Home Points</vt:lpstr>
      <vt:lpstr>Questions?</vt:lpstr>
      <vt:lpstr>References</vt:lpstr>
    </vt:vector>
  </TitlesOfParts>
  <Company>UPMC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Medication Assisted Treatment for Opioid Use Disorder</dc:title>
  <dc:creator>Patricia McGuire</dc:creator>
  <cp:lastModifiedBy>Patricia McGuire</cp:lastModifiedBy>
  <cp:revision>199</cp:revision>
  <dcterms:created xsi:type="dcterms:W3CDTF">2019-07-25T12:53:39Z</dcterms:created>
  <dcterms:modified xsi:type="dcterms:W3CDTF">2019-09-20T16:11:13Z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0x010100EA255A8C4664E149A9DD32799B4F5457</vt:lpwstr>
  </property>
</Properties>
</file>