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57" r:id="rId4"/>
    <p:sldId id="262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75" r:id="rId13"/>
    <p:sldId id="277" r:id="rId14"/>
    <p:sldId id="274" r:id="rId15"/>
    <p:sldId id="273" r:id="rId16"/>
    <p:sldId id="272" r:id="rId17"/>
    <p:sldId id="279" r:id="rId18"/>
    <p:sldId id="281" r:id="rId19"/>
    <p:sldId id="283" r:id="rId20"/>
    <p:sldId id="285" r:id="rId21"/>
    <p:sldId id="286" r:id="rId22"/>
    <p:sldId id="289" r:id="rId23"/>
    <p:sldId id="288" r:id="rId24"/>
    <p:sldId id="268" r:id="rId25"/>
    <p:sldId id="269" r:id="rId26"/>
    <p:sldId id="270" r:id="rId27"/>
    <p:sldId id="271" r:id="rId28"/>
    <p:sldId id="290" r:id="rId29"/>
    <p:sldId id="291" r:id="rId30"/>
    <p:sldId id="293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87" autoAdjust="0"/>
  </p:normalViewPr>
  <p:slideViewPr>
    <p:cSldViewPr>
      <p:cViewPr>
        <p:scale>
          <a:sx n="123" d="100"/>
          <a:sy n="123" d="100"/>
        </p:scale>
        <p:origin x="-11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68AAB-6A85-4B80-BFF7-8E887FFEBF61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001A3-84D6-49B4-9C1F-6E24B936E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3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07/09/06/business/06popcorn.html?_r=2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7826e42d3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7826e42d3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094f8b9db_2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094f8b9db_2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094f8b9d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094f8b9db_2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555559"/>
                </a:solidFill>
              </a:rPr>
              <a:t>Over a decade ago, workers in a microwave popcorn factory were sickened by breathing in diacetyl—the buttery-flavored chemical in foods like popcorn, caramel and dairy products. While this flavoring may be tasty, it was linked to deaths and hundreds of cases of bronchiolitis obliterans, a serious and irreversible lung disease. As a result, the major popcorn manufacturers </a:t>
            </a:r>
            <a:r>
              <a:rPr lang="en" sz="1350" u="sng">
                <a:solidFill>
                  <a:srgbClr val="3A75C4"/>
                </a:solidFill>
                <a:hlinkClick r:id="rId3"/>
              </a:rPr>
              <a:t>removed diacetyl from their products</a:t>
            </a:r>
            <a:r>
              <a:rPr lang="en" sz="1350">
                <a:solidFill>
                  <a:srgbClr val="555559"/>
                </a:solidFill>
              </a:rPr>
              <a:t>,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094f8b9db_2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094f8b9db_2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***also, open tellurian desktop and show them how to access the vaping toolkit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094f8b9db_2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094f8b9db_2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Surgeon General, link at end of PP under resources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094f8b9db_2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6094f8b9db_2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094f8b9db_2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6094f8b9db_2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094f8b9db_2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094f8b9db_2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first link -- gives good info about how parents can educate themselves and be ready for their kids questions about vaping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094f8b9db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094f8b9db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094f8b9db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094f8b9db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Vaping use is up among teens. Why?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2014, use of e-cigarettes among youth and young adults surpassed use of conventional cigarettes.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094f8b9db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094f8b9db_2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094f8b9db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094f8b9db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094f8b9db_2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094f8b9db_2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94f8b9db_2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94f8b9db_2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094f8b9db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094f8b9db_2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590"/>
              <a:buChar char="•"/>
            </a:pPr>
            <a:r>
              <a:rPr lang="en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Nicotine is </a:t>
            </a:r>
            <a:r>
              <a:rPr lang="en" sz="2590" b="1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highly addictive</a:t>
            </a:r>
            <a:r>
              <a:rPr lang="en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by activating areas of the brain involving feelings of pleasure (dopamine)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094f8b9db_2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6094f8b9db_2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68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57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6245226"/>
            <a:ext cx="2133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95600"/>
            <a:ext cx="7086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</a:t>
            </a:r>
            <a:r>
              <a:rPr lang="en-US" sz="2400" dirty="0" smtClean="0"/>
              <a:t>40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Forum for Behavioral Science in Family Medicine  </a:t>
            </a:r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0" y="6248400"/>
            <a:ext cx="9169958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Sponsored by The </a:t>
            </a:r>
            <a:r>
              <a:rPr lang="en-US" b="1" dirty="0"/>
              <a:t>Medical College of Wisconsin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43179"/>
            <a:ext cx="381001" cy="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nn.com/2019/03/26/health/gottlieb-ecigarette-partner/index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dc.gov/tobacco/infographics/youth/pdfs/e-cigarettes-usb-flash-508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ntgetvapedin.com" TargetMode="External"/><Relationship Id="rId3" Type="http://schemas.openxmlformats.org/officeDocument/2006/relationships/hyperlink" Target="https://e-cigarettes.surgeongeneral.gov/documents/SGR_ECig_ParentTipSheet_508.pdf" TargetMode="External"/><Relationship Id="rId7" Type="http://schemas.openxmlformats.org/officeDocument/2006/relationships/hyperlink" Target="https://www.abstractsonline.com/pp8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een.smokefree.gov/" TargetMode="External"/><Relationship Id="rId5" Type="http://schemas.openxmlformats.org/officeDocument/2006/relationships/hyperlink" Target="http://www.tobaccofreenj.com/" TargetMode="External"/><Relationship Id="rId4" Type="http://schemas.openxmlformats.org/officeDocument/2006/relationships/hyperlink" Target="https://truthinitiative.org/sites/default/files/Truth_E-Cigarette_FactSheet_FINAL.pdf" TargetMode="External"/><Relationship Id="rId9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zixcentral.com/u/779bdca2/4mQ8-nbL6RGLFXMrh3soMg?u=https://click.mail.medscape.com/?qs=43c449ba6050ed974b88f50e4ba3ee766a307ff8370437c6bb782cf10bf6104eb667588e6a1086e236ba10179bbf1ca688b55378c2876a7ca4fcc2a26d09fa3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nbc.com/jessica-bursztynsky/" TargetMode="External"/><Relationship Id="rId5" Type="http://schemas.openxmlformats.org/officeDocument/2006/relationships/hyperlink" Target="https://www.nytimes.com/by/matt-richtel" TargetMode="External"/><Relationship Id="rId4" Type="http://schemas.openxmlformats.org/officeDocument/2006/relationships/hyperlink" Target="https://www.nytimes.com/by/sheila-kapla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8153400" cy="147002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chemeClr val="dk1"/>
                </a:solidFill>
              </a:rPr>
              <a:t>E-Cigarettes:  </a:t>
            </a:r>
            <a:br>
              <a:rPr lang="en-US" dirty="0" smtClean="0">
                <a:solidFill>
                  <a:schemeClr val="dk1"/>
                </a:solidFill>
              </a:rPr>
            </a:br>
            <a:r>
              <a:rPr lang="en-US" dirty="0" smtClean="0">
                <a:solidFill>
                  <a:schemeClr val="dk1"/>
                </a:solidFill>
              </a:rPr>
              <a:t>What We Know, What We’re Teaching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05200"/>
            <a:ext cx="7010400" cy="1752600"/>
          </a:xfrm>
        </p:spPr>
        <p:txBody>
          <a:bodyPr>
            <a:normAutofit fontScale="92500"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 err="1" smtClean="0">
                <a:solidFill>
                  <a:srgbClr val="595959"/>
                </a:solidFill>
              </a:rPr>
              <a:t>Beverlee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Ciccone</a:t>
            </a:r>
            <a:r>
              <a:rPr lang="en-US" dirty="0" smtClean="0">
                <a:solidFill>
                  <a:srgbClr val="595959"/>
                </a:solidFill>
              </a:rPr>
              <a:t> PhD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 smtClean="0">
                <a:solidFill>
                  <a:srgbClr val="595959"/>
                </a:solidFill>
              </a:rPr>
              <a:t>Cindy Barter MD, MPH, IBCLC, CTTS, FAAFP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 smtClean="0">
                <a:solidFill>
                  <a:srgbClr val="595959"/>
                </a:solidFill>
              </a:rPr>
              <a:t>Debra Moorhead PhD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" dirty="0" smtClean="0">
                <a:solidFill>
                  <a:schemeClr val="dk1"/>
                </a:solidFill>
              </a:rPr>
              <a:t>Findings of interest: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72000"/>
          </a:xfrm>
        </p:spPr>
        <p:txBody>
          <a:bodyPr>
            <a:normAutofit/>
          </a:bodyPr>
          <a:lstStyle/>
          <a:p>
            <a:pPr marL="457200" lvl="0" indent="-3048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200"/>
              <a:buAutoNum type="arabicPeriod"/>
            </a:pPr>
            <a:r>
              <a:rPr lang="en-US" sz="1600" dirty="0" smtClean="0">
                <a:solidFill>
                  <a:srgbClr val="595959"/>
                </a:solidFill>
              </a:rPr>
              <a:t>Most (61%) from both groups felt that e-cigarette use was somewhat prevalent amongst their patient population. (15% not very prevalent; 16% very prevalent).</a:t>
            </a:r>
          </a:p>
          <a:p>
            <a:pPr marL="457200" lvl="0" indent="-3048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200"/>
              <a:buAutoNum type="arabicPeriod"/>
            </a:pPr>
            <a:r>
              <a:rPr lang="en-US" sz="1600" dirty="0" smtClean="0">
                <a:solidFill>
                  <a:srgbClr val="595959"/>
                </a:solidFill>
              </a:rPr>
              <a:t>How often providers asked teens about </a:t>
            </a:r>
            <a:r>
              <a:rPr lang="en-US" sz="1600" dirty="0" err="1" smtClean="0">
                <a:solidFill>
                  <a:srgbClr val="595959"/>
                </a:solidFill>
              </a:rPr>
              <a:t>vaping</a:t>
            </a:r>
            <a:r>
              <a:rPr lang="en-US" sz="1600" dirty="0" smtClean="0">
                <a:solidFill>
                  <a:srgbClr val="595959"/>
                </a:solidFill>
              </a:rPr>
              <a:t>:</a:t>
            </a:r>
          </a:p>
          <a:p>
            <a:pPr marL="914400" lvl="1" indent="-3048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200"/>
              <a:buAutoNum type="alphaLcPeriod"/>
            </a:pPr>
            <a:r>
              <a:rPr lang="en-US" sz="1600" dirty="0" smtClean="0">
                <a:solidFill>
                  <a:srgbClr val="595959"/>
                </a:solidFill>
              </a:rPr>
              <a:t>Brown equally over all, most and some of the time;</a:t>
            </a:r>
          </a:p>
          <a:p>
            <a:pPr marL="914400" lvl="1" indent="-3048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200"/>
              <a:buAutoNum type="alphaLcPeriod"/>
            </a:pPr>
            <a:r>
              <a:rPr lang="en-US" sz="1600" dirty="0" smtClean="0">
                <a:solidFill>
                  <a:srgbClr val="595959"/>
                </a:solidFill>
              </a:rPr>
              <a:t>Hunterdon more than half bring it up most and all the time; 16% some of the time or never;</a:t>
            </a:r>
          </a:p>
          <a:p>
            <a:pPr marL="457200" lvl="0" indent="-3048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200"/>
              <a:buAutoNum type="arabicPeriod"/>
            </a:pPr>
            <a:r>
              <a:rPr lang="en-US" sz="1600" dirty="0" smtClean="0">
                <a:solidFill>
                  <a:srgbClr val="595959"/>
                </a:solidFill>
              </a:rPr>
              <a:t>How frequently providers address this with parents of teens:</a:t>
            </a:r>
          </a:p>
          <a:p>
            <a:pPr marL="914400" lvl="1" indent="-3048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200"/>
              <a:buAutoNum type="alphaLcPeriod"/>
            </a:pPr>
            <a:r>
              <a:rPr lang="en-US" sz="1600" dirty="0" smtClean="0">
                <a:solidFill>
                  <a:srgbClr val="595959"/>
                </a:solidFill>
              </a:rPr>
              <a:t>Brown 10/11 said some of the time or never (1 respondent said always);</a:t>
            </a:r>
          </a:p>
          <a:p>
            <a:pPr marL="914400" lvl="1" indent="-3048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200"/>
              <a:buAutoNum type="alphaLcPeriod"/>
            </a:pPr>
            <a:r>
              <a:rPr lang="en-US" sz="1600" dirty="0" smtClean="0">
                <a:solidFill>
                  <a:srgbClr val="595959"/>
                </a:solidFill>
              </a:rPr>
              <a:t>Hunterdon respondents were all along the frequencies, basically half all or most of the time, and half indicated some of the time or never;</a:t>
            </a:r>
          </a:p>
          <a:p>
            <a:pPr marL="457200" lvl="0" indent="-3048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200"/>
              <a:buAutoNum type="arabicPeriod"/>
            </a:pPr>
            <a:r>
              <a:rPr lang="en-US" sz="1600" dirty="0" smtClean="0">
                <a:solidFill>
                  <a:srgbClr val="595959"/>
                </a:solidFill>
              </a:rPr>
              <a:t>Whether information about e-cigarette use is easily recordable in the EHRs:</a:t>
            </a:r>
          </a:p>
          <a:p>
            <a:pPr marL="914400" lvl="1" indent="-3048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200"/>
              <a:buAutoNum type="alphaLcPeriod"/>
            </a:pPr>
            <a:r>
              <a:rPr lang="en-US" sz="1600" dirty="0" smtClean="0">
                <a:solidFill>
                  <a:srgbClr val="595959"/>
                </a:solidFill>
              </a:rPr>
              <a:t>Brown respondents didn’t strongly agree or disagree;</a:t>
            </a:r>
          </a:p>
          <a:p>
            <a:pPr marL="914400" lvl="1" indent="-3048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200"/>
              <a:buAutoNum type="alphaLcPeriod"/>
            </a:pPr>
            <a:r>
              <a:rPr lang="en-US" sz="1600" dirty="0" smtClean="0">
                <a:solidFill>
                  <a:srgbClr val="595959"/>
                </a:solidFill>
              </a:rPr>
              <a:t>Hunterdon, 42% strongly or somewhat agreed; 21% strongly or somewhat disagreed.</a:t>
            </a:r>
            <a:endParaRPr lang="en-US" sz="1600" dirty="0" smtClean="0">
              <a:solidFill>
                <a:srgbClr val="CC0000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n-US" sz="1600" dirty="0" smtClean="0">
                <a:solidFill>
                  <a:srgbClr val="CC0000"/>
                </a:solidFill>
              </a:rPr>
              <a:t>Again, this information was gathered spring 2019!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8013900" cy="1223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Project Objectives</a:t>
            </a:r>
            <a:endParaRPr sz="4000" dirty="0"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0" y="1752600"/>
            <a:ext cx="9144000" cy="586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 b="1" dirty="0">
                <a:solidFill>
                  <a:srgbClr val="000000"/>
                </a:solidFill>
              </a:rPr>
              <a:t>Understand the different types of ENDS (Electronic Nicotine </a:t>
            </a:r>
            <a:r>
              <a:rPr lang="en" sz="2000" b="1" dirty="0" smtClean="0">
                <a:solidFill>
                  <a:srgbClr val="000000"/>
                </a:solidFill>
              </a:rPr>
              <a:t/>
            </a:r>
            <a:br>
              <a:rPr lang="en" sz="2000" b="1" dirty="0" smtClean="0">
                <a:solidFill>
                  <a:srgbClr val="000000"/>
                </a:solidFill>
              </a:rPr>
            </a:br>
            <a:r>
              <a:rPr lang="en" sz="2000" b="1" dirty="0" smtClean="0">
                <a:solidFill>
                  <a:srgbClr val="000000"/>
                </a:solidFill>
              </a:rPr>
              <a:t>Delivery </a:t>
            </a:r>
            <a:r>
              <a:rPr lang="en" sz="2000" b="1" dirty="0">
                <a:solidFill>
                  <a:srgbClr val="000000"/>
                </a:solidFill>
              </a:rPr>
              <a:t>Systems) </a:t>
            </a:r>
            <a:r>
              <a:rPr lang="en" sz="2000" b="1" dirty="0" smtClean="0">
                <a:solidFill>
                  <a:srgbClr val="000000"/>
                </a:solidFill>
              </a:rPr>
              <a:t>available</a:t>
            </a:r>
            <a:br>
              <a:rPr lang="en" sz="2000" b="1" dirty="0" smtClean="0">
                <a:solidFill>
                  <a:srgbClr val="000000"/>
                </a:solidFill>
              </a:rPr>
            </a:br>
            <a:endParaRPr sz="2000" b="1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 b="1" dirty="0">
                <a:solidFill>
                  <a:srgbClr val="000000"/>
                </a:solidFill>
              </a:rPr>
              <a:t>Review the rising prevalence of vaping in adolescents and </a:t>
            </a:r>
            <a:r>
              <a:rPr lang="en" sz="2000" b="1" dirty="0" smtClean="0">
                <a:solidFill>
                  <a:srgbClr val="000000"/>
                </a:solidFill>
              </a:rPr>
              <a:t>teenagers</a:t>
            </a:r>
            <a:br>
              <a:rPr lang="en" sz="2000" b="1" dirty="0" smtClean="0">
                <a:solidFill>
                  <a:srgbClr val="000000"/>
                </a:solidFill>
              </a:rPr>
            </a:br>
            <a:endParaRPr sz="2000" b="1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 b="1" dirty="0">
                <a:solidFill>
                  <a:srgbClr val="000000"/>
                </a:solidFill>
              </a:rPr>
              <a:t>Understand the health effects of </a:t>
            </a:r>
            <a:r>
              <a:rPr lang="en" sz="2000" b="1" dirty="0" smtClean="0">
                <a:solidFill>
                  <a:srgbClr val="000000"/>
                </a:solidFill>
              </a:rPr>
              <a:t>ENDS/vaping</a:t>
            </a:r>
            <a:br>
              <a:rPr lang="en" sz="2000" b="1" dirty="0" smtClean="0">
                <a:solidFill>
                  <a:srgbClr val="000000"/>
                </a:solidFill>
              </a:rPr>
            </a:br>
            <a:endParaRPr sz="2000" b="1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 b="1" dirty="0">
                <a:solidFill>
                  <a:srgbClr val="000000"/>
                </a:solidFill>
              </a:rPr>
              <a:t>Understand how and where to accurately document in EMR (NextGen</a:t>
            </a:r>
            <a:r>
              <a:rPr lang="en" sz="2000" b="1" dirty="0" smtClean="0">
                <a:solidFill>
                  <a:srgbClr val="000000"/>
                </a:solidFill>
              </a:rPr>
              <a:t>)</a:t>
            </a:r>
            <a:br>
              <a:rPr lang="en" sz="2000" b="1" dirty="0" smtClean="0">
                <a:solidFill>
                  <a:srgbClr val="000000"/>
                </a:solidFill>
              </a:rPr>
            </a:br>
            <a:endParaRPr sz="2000" b="1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 b="1" dirty="0">
                <a:solidFill>
                  <a:srgbClr val="000000"/>
                </a:solidFill>
              </a:rPr>
              <a:t>Understand how to counsel and what resources are available to patients</a:t>
            </a:r>
            <a:endParaRPr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ctrTitle"/>
          </p:nvPr>
        </p:nvSpPr>
        <p:spPr>
          <a:xfrm>
            <a:off x="383450" y="123875"/>
            <a:ext cx="8563500" cy="119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Current Tobacco Product Use Among U.S. High School Students by Tobacco Product – NYTS 2011-2017</a:t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68202" y="1621726"/>
            <a:ext cx="6439800" cy="47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/>
          <p:nvPr/>
        </p:nvSpPr>
        <p:spPr>
          <a:xfrm>
            <a:off x="902929" y="5148821"/>
            <a:ext cx="1075500" cy="290100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Questrial"/>
              <a:buNone/>
            </a:pPr>
            <a:r>
              <a:rPr lang="en" sz="13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E-cigarette</a:t>
            </a:r>
            <a:endParaRPr sz="13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902929" y="4509874"/>
            <a:ext cx="1075500" cy="2901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Questrial"/>
              <a:buNone/>
            </a:pPr>
            <a:r>
              <a:rPr lang="en" sz="13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Pipe</a:t>
            </a:r>
            <a:endParaRPr sz="13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902931" y="4210954"/>
            <a:ext cx="1075500" cy="290100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Questrial"/>
              <a:buNone/>
            </a:pPr>
            <a:r>
              <a:rPr lang="en" sz="13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Hookah</a:t>
            </a:r>
            <a:endParaRPr sz="13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912132" y="3719210"/>
            <a:ext cx="1075500" cy="290100"/>
          </a:xfrm>
          <a:prstGeom prst="roundRect">
            <a:avLst>
              <a:gd name="adj" fmla="val 16667"/>
            </a:avLst>
          </a:prstGeom>
          <a:solidFill>
            <a:srgbClr val="9D9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Questrial"/>
              <a:buNone/>
            </a:pPr>
            <a:r>
              <a:rPr lang="en" sz="13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Smokeless</a:t>
            </a:r>
            <a:endParaRPr sz="13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910766" y="2025109"/>
            <a:ext cx="1075500" cy="290100"/>
          </a:xfrm>
          <a:prstGeom prst="roundRect">
            <a:avLst>
              <a:gd name="adj" fmla="val 16667"/>
            </a:avLst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Questrial"/>
              <a:buNone/>
            </a:pPr>
            <a:r>
              <a:rPr lang="en" sz="13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Cigarette</a:t>
            </a:r>
            <a:endParaRPr sz="13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902930" y="2846345"/>
            <a:ext cx="1075500" cy="290100"/>
          </a:xfrm>
          <a:prstGeom prst="roundRect">
            <a:avLst>
              <a:gd name="adj" fmla="val 16667"/>
            </a:avLst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Questrial"/>
              <a:buNone/>
            </a:pPr>
            <a:r>
              <a:rPr lang="en" sz="13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Cigar</a:t>
            </a:r>
            <a:endParaRPr sz="13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1984257" y="5080068"/>
            <a:ext cx="629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500"/>
              <a:buFont typeface="Questrial"/>
              <a:buNone/>
            </a:pPr>
            <a:r>
              <a:rPr lang="en" sz="1500" b="0" i="0" u="none" strike="noStrike" cap="none">
                <a:solidFill>
                  <a:srgbClr val="FF0066"/>
                </a:solidFill>
                <a:latin typeface="Questrial"/>
                <a:ea typeface="Questrial"/>
                <a:cs typeface="Questrial"/>
                <a:sym typeface="Questrial"/>
              </a:rPr>
              <a:t>1.5%</a:t>
            </a:r>
            <a:endParaRPr sz="1500" b="0" i="0" u="none" strike="noStrike" cap="none">
              <a:solidFill>
                <a:srgbClr val="FF00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1984257" y="4222661"/>
            <a:ext cx="629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500"/>
              <a:buFont typeface="Questrial"/>
              <a:buNone/>
            </a:pPr>
            <a:r>
              <a:rPr lang="en" sz="1500" b="0" i="0" u="none" strike="noStrike" cap="none">
                <a:solidFill>
                  <a:srgbClr val="FF9933"/>
                </a:solidFill>
                <a:latin typeface="Questrial"/>
                <a:ea typeface="Questrial"/>
                <a:cs typeface="Questrial"/>
                <a:sym typeface="Questrial"/>
              </a:rPr>
              <a:t>4.1%</a:t>
            </a:r>
            <a:endParaRPr sz="1500" b="0" i="0" u="none" strike="noStrike" cap="none">
              <a:solidFill>
                <a:srgbClr val="FF993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1984257" y="2827131"/>
            <a:ext cx="740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ts val="1500"/>
              <a:buFont typeface="Questrial"/>
              <a:buNone/>
            </a:pPr>
            <a:r>
              <a:rPr lang="en" sz="1500" b="0" i="0" u="none" strike="noStrike" cap="none">
                <a:solidFill>
                  <a:srgbClr val="297FD5"/>
                </a:solidFill>
                <a:latin typeface="Questrial"/>
                <a:ea typeface="Questrial"/>
                <a:cs typeface="Questrial"/>
                <a:sym typeface="Questrial"/>
              </a:rPr>
              <a:t>11.6%</a:t>
            </a:r>
            <a:endParaRPr sz="1500" b="0" i="0" u="none" strike="noStrike" cap="none">
              <a:solidFill>
                <a:srgbClr val="297FD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1984257" y="3716311"/>
            <a:ext cx="629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0A0"/>
              </a:buClr>
              <a:buSzPts val="1500"/>
              <a:buFont typeface="Questrial"/>
              <a:buNone/>
            </a:pPr>
            <a:r>
              <a:rPr lang="en" sz="1500" b="0" i="0" u="none" strike="noStrike" cap="none">
                <a:solidFill>
                  <a:srgbClr val="9D90A0"/>
                </a:solidFill>
                <a:latin typeface="Questrial"/>
                <a:ea typeface="Questrial"/>
                <a:cs typeface="Questrial"/>
                <a:sym typeface="Questrial"/>
              </a:rPr>
              <a:t>7.9%</a:t>
            </a:r>
            <a:endParaRPr sz="1500" b="0" i="0" u="none" strike="noStrike" cap="none">
              <a:solidFill>
                <a:srgbClr val="9D90A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1984257" y="4486485"/>
            <a:ext cx="629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1500"/>
              <a:buFont typeface="Questrial"/>
              <a:buNone/>
            </a:pPr>
            <a:r>
              <a:rPr lang="en" sz="1500" b="0" i="0" u="none" strike="noStrike" cap="none">
                <a:solidFill>
                  <a:srgbClr val="339966"/>
                </a:solidFill>
                <a:latin typeface="Questrial"/>
                <a:ea typeface="Questrial"/>
                <a:cs typeface="Questrial"/>
                <a:sym typeface="Questrial"/>
              </a:rPr>
              <a:t>4.0%</a:t>
            </a:r>
            <a:endParaRPr sz="1500" b="0" i="0" u="none" strike="noStrike" cap="none">
              <a:solidFill>
                <a:srgbClr val="3399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1984257" y="1999927"/>
            <a:ext cx="740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Quest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15.8%</a:t>
            </a:r>
            <a:endParaRPr sz="15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902929" y="4840082"/>
            <a:ext cx="1075500" cy="29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Questrial"/>
              <a:buNone/>
            </a:pPr>
            <a:r>
              <a:rPr lang="en" sz="13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Bidi</a:t>
            </a:r>
            <a:endParaRPr sz="13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1984257" y="4857120"/>
            <a:ext cx="629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500"/>
              <a:buFont typeface="Questrial"/>
              <a:buNone/>
            </a:pPr>
            <a:r>
              <a:rPr lang="en" sz="1500" b="0" i="0" u="none" strike="noStrike" cap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2.0%</a:t>
            </a:r>
            <a:endParaRPr sz="1500" b="0" i="0" u="none" strike="noStrike" cap="none">
              <a:solidFill>
                <a:srgbClr val="7030A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2" name="Google Shape;159;p26"/>
          <p:cNvGrpSpPr/>
          <p:nvPr/>
        </p:nvGrpSpPr>
        <p:grpSpPr>
          <a:xfrm>
            <a:off x="8096428" y="2828832"/>
            <a:ext cx="740573" cy="2718189"/>
            <a:chOff x="7704543" y="2888494"/>
            <a:chExt cx="704101" cy="2672227"/>
          </a:xfrm>
        </p:grpSpPr>
        <p:grpSp>
          <p:nvGrpSpPr>
            <p:cNvPr id="3" name="Google Shape;160;p26"/>
            <p:cNvGrpSpPr/>
            <p:nvPr/>
          </p:nvGrpSpPr>
          <p:grpSpPr>
            <a:xfrm>
              <a:off x="7704544" y="2888494"/>
              <a:ext cx="704100" cy="2493147"/>
              <a:chOff x="7704544" y="2888494"/>
              <a:chExt cx="704100" cy="2493147"/>
            </a:xfrm>
          </p:grpSpPr>
          <p:sp>
            <p:nvSpPr>
              <p:cNvPr id="161" name="Google Shape;161;p26"/>
              <p:cNvSpPr txBox="1"/>
              <p:nvPr/>
            </p:nvSpPr>
            <p:spPr>
              <a:xfrm>
                <a:off x="7704544" y="2888494"/>
                <a:ext cx="704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SzPts val="1500"/>
                  <a:buFont typeface="Questrial"/>
                  <a:buNone/>
                </a:pPr>
                <a:r>
                  <a:rPr lang="en" sz="1500" b="0" i="0" u="none" strike="noStrike" cap="none">
                    <a:solidFill>
                      <a:srgbClr val="FF0066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11.7%</a:t>
                </a:r>
                <a:endParaRPr sz="1500" b="0" i="0" u="none" strike="noStrike" cap="none">
                  <a:solidFill>
                    <a:srgbClr val="FF0066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62" name="Google Shape;162;p26"/>
              <p:cNvSpPr txBox="1"/>
              <p:nvPr/>
            </p:nvSpPr>
            <p:spPr>
              <a:xfrm>
                <a:off x="7704544" y="5058541"/>
                <a:ext cx="5982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9966"/>
                  </a:buClr>
                  <a:buSzPts val="1500"/>
                  <a:buFont typeface="Questrial"/>
                  <a:buNone/>
                </a:pPr>
                <a:r>
                  <a:rPr lang="en" sz="1500" b="0" i="0" u="none" strike="noStrike" cap="none">
                    <a:solidFill>
                      <a:srgbClr val="339966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0.8%</a:t>
                </a:r>
                <a:endParaRPr sz="1500" b="0" i="0" u="none" strike="noStrike" cap="none">
                  <a:solidFill>
                    <a:srgbClr val="339966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63" name="Google Shape;163;p26"/>
              <p:cNvSpPr txBox="1"/>
              <p:nvPr/>
            </p:nvSpPr>
            <p:spPr>
              <a:xfrm>
                <a:off x="7704544" y="4628843"/>
                <a:ext cx="5982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9933"/>
                  </a:buClr>
                  <a:buSzPts val="1500"/>
                  <a:buFont typeface="Questrial"/>
                  <a:buNone/>
                </a:pPr>
                <a:r>
                  <a:rPr lang="en" sz="1500" b="0" i="0" u="none" strike="noStrike" cap="none">
                    <a:solidFill>
                      <a:srgbClr val="FF9933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3.3%</a:t>
                </a:r>
                <a:endParaRPr sz="1500" b="0" i="0" u="none" strike="noStrike" cap="none">
                  <a:solidFill>
                    <a:srgbClr val="FF9933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64" name="Google Shape;164;p26"/>
              <p:cNvSpPr txBox="1"/>
              <p:nvPr/>
            </p:nvSpPr>
            <p:spPr>
              <a:xfrm>
                <a:off x="7704544" y="4146689"/>
                <a:ext cx="5982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D90A0"/>
                  </a:buClr>
                  <a:buSzPts val="1500"/>
                  <a:buFont typeface="Questrial"/>
                  <a:buNone/>
                </a:pPr>
                <a:r>
                  <a:rPr lang="en" sz="1500" b="0" i="0" u="none" strike="noStrike" cap="none">
                    <a:solidFill>
                      <a:srgbClr val="9D90A0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5.5%</a:t>
                </a:r>
                <a:endParaRPr sz="1500" b="0" i="0" u="none" strike="noStrike" cap="none">
                  <a:solidFill>
                    <a:srgbClr val="9D90A0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65" name="Google Shape;165;p26"/>
              <p:cNvSpPr txBox="1"/>
              <p:nvPr/>
            </p:nvSpPr>
            <p:spPr>
              <a:xfrm>
                <a:off x="7704544" y="3744029"/>
                <a:ext cx="5982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97FD5"/>
                  </a:buClr>
                  <a:buSzPts val="1500"/>
                  <a:buFont typeface="Questrial"/>
                  <a:buNone/>
                </a:pPr>
                <a:r>
                  <a:rPr lang="en" sz="1500" b="0" i="0" u="none" strike="noStrike" cap="none">
                    <a:solidFill>
                      <a:srgbClr val="297FD5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7.7%</a:t>
                </a:r>
                <a:endParaRPr sz="1500" b="0" i="0" u="none" strike="noStrike" cap="none">
                  <a:solidFill>
                    <a:srgbClr val="297FD5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66" name="Google Shape;166;p26"/>
              <p:cNvSpPr txBox="1"/>
              <p:nvPr/>
            </p:nvSpPr>
            <p:spPr>
              <a:xfrm>
                <a:off x="7704544" y="3942731"/>
                <a:ext cx="5982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Questrial"/>
                  <a:buNone/>
                </a:pPr>
                <a:r>
                  <a:rPr lang="en" sz="1500" b="0" i="0" u="none" strike="noStrike" cap="none">
                    <a:solidFill>
                      <a:srgbClr val="000000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7.6%</a:t>
                </a:r>
                <a:endParaRPr sz="1500" b="0" i="0" u="none" strike="noStrike" cap="non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167" name="Google Shape;167;p26"/>
            <p:cNvSpPr txBox="1"/>
            <p:nvPr/>
          </p:nvSpPr>
          <p:spPr>
            <a:xfrm>
              <a:off x="7704543" y="5237621"/>
              <a:ext cx="598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500"/>
                <a:buFont typeface="Questrial"/>
                <a:buNone/>
              </a:pPr>
              <a:r>
                <a:rPr lang="en" sz="1500" b="0" i="0" u="none" strike="noStrike" cap="none">
                  <a:solidFill>
                    <a:srgbClr val="7030A0"/>
                  </a:solidFill>
                  <a:latin typeface="Questrial"/>
                  <a:ea typeface="Questrial"/>
                  <a:cs typeface="Questrial"/>
                  <a:sym typeface="Questrial"/>
                </a:rPr>
                <a:t>0.7%</a:t>
              </a:r>
              <a:endParaRPr sz="1500" b="0" i="0" u="none" strike="noStrike" cap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pic>
        <p:nvPicPr>
          <p:cNvPr id="168" name="Google Shape;168;p26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10549" y="5208657"/>
            <a:ext cx="433235" cy="27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15756" y="1999927"/>
            <a:ext cx="472211" cy="30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 rotWithShape="1">
          <a:blip r:embed="rId6" cstate="print">
            <a:alphaModFix/>
          </a:blip>
          <a:srcRect b="29403"/>
          <a:stretch/>
        </p:blipFill>
        <p:spPr>
          <a:xfrm rot="10800000" flipH="1">
            <a:off x="139376" y="2960455"/>
            <a:ext cx="675057" cy="21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 rotWithShape="1">
          <a:blip r:embed="rId7" cstate="print">
            <a:alphaModFix/>
          </a:blip>
          <a:srcRect l="2424" t="14329" r="-1365" b="16144"/>
          <a:stretch/>
        </p:blipFill>
        <p:spPr>
          <a:xfrm>
            <a:off x="222722" y="3630659"/>
            <a:ext cx="508365" cy="34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222722" y="4111011"/>
            <a:ext cx="410806" cy="40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299973" y="4584081"/>
            <a:ext cx="408038" cy="2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 rotWithShape="1">
          <a:blip r:embed="rId10" cstate="print">
            <a:alphaModFix/>
          </a:blip>
          <a:srcRect/>
          <a:stretch/>
        </p:blipFill>
        <p:spPr>
          <a:xfrm>
            <a:off x="280466" y="4863655"/>
            <a:ext cx="342791" cy="19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/>
          <p:nvPr/>
        </p:nvSpPr>
        <p:spPr>
          <a:xfrm>
            <a:off x="294752" y="6248400"/>
            <a:ext cx="8849248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r>
              <a:rPr lang="en" sz="1200" b="1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Source: </a:t>
            </a:r>
            <a:r>
              <a:rPr lang="en" sz="105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Wang TW, Gentzke A, Sharapova S, Cullen KA, Ambrose BK, Jamal A. Tobacco Product Use Among Middle and High School Students — United States, 2011–2017. MMWR Morb Mortal Wkly Rep 2018;67:629–633.</a:t>
            </a:r>
            <a:endParaRPr sz="1050" b="0" i="0" u="none" strike="noStrike" cap="none" dirty="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ctrTitle"/>
          </p:nvPr>
        </p:nvSpPr>
        <p:spPr>
          <a:xfrm>
            <a:off x="685800" y="279851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 Vaping Rates Continue to Rise</a:t>
            </a:r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subTitle" idx="1"/>
          </p:nvPr>
        </p:nvSpPr>
        <p:spPr>
          <a:xfrm>
            <a:off x="228600" y="2031206"/>
            <a:ext cx="4363225" cy="406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rgbClr val="262626"/>
              </a:buClr>
              <a:buSzPts val="3000"/>
              <a:buNone/>
            </a:pPr>
            <a:r>
              <a:rPr lang="en" dirty="0">
                <a:solidFill>
                  <a:srgbClr val="262626"/>
                </a:solidFill>
              </a:rPr>
              <a:t>According to the CDC, </a:t>
            </a:r>
            <a:r>
              <a:rPr lang="en" b="1" dirty="0">
                <a:solidFill>
                  <a:srgbClr val="262626"/>
                </a:solidFill>
              </a:rPr>
              <a:t>1 in 5</a:t>
            </a:r>
            <a:r>
              <a:rPr lang="en" dirty="0">
                <a:solidFill>
                  <a:srgbClr val="262626"/>
                </a:solidFill>
              </a:rPr>
              <a:t> high school-age students were reported to use electronic cigarettes (March 2019)</a:t>
            </a:r>
            <a:endParaRPr dirty="0"/>
          </a:p>
        </p:txBody>
      </p:sp>
      <p:pic>
        <p:nvPicPr>
          <p:cNvPr id="183" name="Google Shape;183;p2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648200" y="2438400"/>
            <a:ext cx="41910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/>
          <p:nvPr/>
        </p:nvSpPr>
        <p:spPr>
          <a:xfrm>
            <a:off x="366150" y="6145475"/>
            <a:ext cx="85899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hlinkClick r:id="rId4"/>
              </a:rPr>
              <a:t>https://www.cnn.com/2019/03/26/health/gottlieb-ecigarette-partner/index.html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ctrTitle"/>
          </p:nvPr>
        </p:nvSpPr>
        <p:spPr>
          <a:xfrm>
            <a:off x="-218350" y="169384"/>
            <a:ext cx="8577300" cy="115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Youth Initiation and Use</a:t>
            </a:r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subTitle" idx="1"/>
          </p:nvPr>
        </p:nvSpPr>
        <p:spPr>
          <a:xfrm>
            <a:off x="1884000" y="1067308"/>
            <a:ext cx="4947600" cy="124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Combination of Factors...</a:t>
            </a:r>
            <a:endParaRPr/>
          </a:p>
        </p:txBody>
      </p:sp>
      <p:sp>
        <p:nvSpPr>
          <p:cNvPr id="192" name="Google Shape;192;p28"/>
          <p:cNvSpPr/>
          <p:nvPr/>
        </p:nvSpPr>
        <p:spPr>
          <a:xfrm>
            <a:off x="6955685" y="2844535"/>
            <a:ext cx="1537800" cy="1551600"/>
          </a:xfrm>
          <a:prstGeom prst="ellipse">
            <a:avLst/>
          </a:prstGeom>
          <a:solidFill>
            <a:srgbClr val="9FC3E3"/>
          </a:solidFill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est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3" name="Google Shape;193;p2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025236" y="2347681"/>
            <a:ext cx="2533560" cy="253356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/>
        </p:nvSpPr>
        <p:spPr>
          <a:xfrm>
            <a:off x="105033" y="2016957"/>
            <a:ext cx="230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est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Advertising</a:t>
            </a:r>
            <a:endParaRPr sz="2800" b="1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3204145" y="2017957"/>
            <a:ext cx="230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est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Flavors</a:t>
            </a:r>
            <a:endParaRPr sz="2800" b="1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6570978" y="2016957"/>
            <a:ext cx="230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est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Nicotine</a:t>
            </a:r>
            <a:endParaRPr sz="2800" b="1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7" name="Google Shape;197;p28"/>
          <p:cNvSpPr/>
          <p:nvPr/>
        </p:nvSpPr>
        <p:spPr>
          <a:xfrm>
            <a:off x="2333729" y="3045240"/>
            <a:ext cx="967500" cy="1150200"/>
          </a:xfrm>
          <a:prstGeom prst="chevron">
            <a:avLst>
              <a:gd name="adj" fmla="val 50000"/>
            </a:avLst>
          </a:prstGeom>
          <a:solidFill>
            <a:srgbClr val="4A66AC"/>
          </a:solidFill>
          <a:ln w="15875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estrial"/>
              <a:buNone/>
            </a:pPr>
            <a:endParaRPr sz="18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5414262" y="3045240"/>
            <a:ext cx="967500" cy="1150200"/>
          </a:xfrm>
          <a:prstGeom prst="chevron">
            <a:avLst>
              <a:gd name="adj" fmla="val 50000"/>
            </a:avLst>
          </a:prstGeom>
          <a:solidFill>
            <a:srgbClr val="4A66AC"/>
          </a:solidFill>
          <a:ln w="15875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estrial"/>
              <a:buNone/>
            </a:pPr>
            <a:endParaRPr sz="18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9" name="Google Shape;199;p2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93979" y="2908647"/>
            <a:ext cx="1163741" cy="155165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/>
          <p:nvPr/>
        </p:nvSpPr>
        <p:spPr>
          <a:xfrm>
            <a:off x="7042936" y="2914579"/>
            <a:ext cx="1379700" cy="1408200"/>
          </a:xfrm>
          <a:prstGeom prst="ellipse">
            <a:avLst/>
          </a:prstGeom>
          <a:solidFill>
            <a:srgbClr val="FFFFFF"/>
          </a:solidFill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est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1" name="Google Shape;201;p28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7217515" y="3221730"/>
            <a:ext cx="767356" cy="85773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/>
          <p:nvPr/>
        </p:nvSpPr>
        <p:spPr>
          <a:xfrm>
            <a:off x="151176" y="5867400"/>
            <a:ext cx="8459424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Source: CDC, 2018 The Rise of JUUL, Implications for Public Health Policy and Practice. Brian A. King PHD, MPH. </a:t>
            </a:r>
            <a:r>
              <a:rPr lang="en" dirty="0" smtClean="0"/>
              <a:t>   October </a:t>
            </a:r>
            <a:r>
              <a:rPr lang="en" dirty="0"/>
              <a:t>26, 2018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25;p31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" y="1059725"/>
            <a:ext cx="9132625" cy="18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80871" y="176609"/>
            <a:ext cx="86616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highlight>
                  <a:srgbClr val="FFFFFF"/>
                </a:highlight>
                <a:latin typeface="Rockwell"/>
                <a:ea typeface="Rockwell"/>
                <a:cs typeface="Rockwell"/>
                <a:sym typeface="Rockwell"/>
              </a:rPr>
              <a:t>Nicotine salts allow particularly high levels of nicotine to be inhaled more easily and with less irritation than free base nicotine</a:t>
            </a:r>
            <a:endParaRPr lang="en-US" sz="2200" dirty="0">
              <a:highlight>
                <a:srgbClr val="FFFFFF"/>
              </a:highlight>
            </a:endParaRPr>
          </a:p>
        </p:txBody>
      </p:sp>
      <p:pic>
        <p:nvPicPr>
          <p:cNvPr id="6" name="Google Shape;226;p31" descr="image001"/>
          <p:cNvPicPr preferRelativeResize="0"/>
          <p:nvPr/>
        </p:nvPicPr>
        <p:blipFill rotWithShape="1">
          <a:blip r:embed="rId3" cstate="print">
            <a:alphaModFix/>
          </a:blip>
          <a:srcRect l="7460" t="36928" r="73987"/>
          <a:stretch/>
        </p:blipFill>
        <p:spPr>
          <a:xfrm>
            <a:off x="7346634" y="3423096"/>
            <a:ext cx="1537867" cy="23134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0;p31"/>
          <p:cNvSpPr/>
          <p:nvPr/>
        </p:nvSpPr>
        <p:spPr>
          <a:xfrm flipH="1">
            <a:off x="5560770" y="3879547"/>
            <a:ext cx="1083600" cy="1533000"/>
          </a:xfrm>
          <a:prstGeom prst="chevron">
            <a:avLst>
              <a:gd name="adj" fmla="val 50000"/>
            </a:avLst>
          </a:prstGeom>
          <a:solidFill>
            <a:srgbClr val="1E5F9F"/>
          </a:solidFill>
          <a:ln w="15875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" name="Google Shape;231;p31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506905" y="3805360"/>
            <a:ext cx="1331216" cy="18081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29;p31"/>
          <p:cNvSpPr/>
          <p:nvPr/>
        </p:nvSpPr>
        <p:spPr>
          <a:xfrm flipH="1">
            <a:off x="2192717" y="3879547"/>
            <a:ext cx="1083600" cy="1533000"/>
          </a:xfrm>
          <a:prstGeom prst="chevron">
            <a:avLst>
              <a:gd name="adj" fmla="val 50000"/>
            </a:avLst>
          </a:prstGeom>
          <a:solidFill>
            <a:srgbClr val="FFFF00"/>
          </a:solidFill>
          <a:ln w="15875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" name="Google Shape;234;p31"/>
          <p:cNvPicPr preferRelativeResize="0"/>
          <p:nvPr/>
        </p:nvPicPr>
        <p:blipFill rotWithShape="1">
          <a:blip r:embed="rId5" cstate="print">
            <a:alphaModFix/>
          </a:blip>
          <a:srcRect b="17769"/>
          <a:stretch/>
        </p:blipFill>
        <p:spPr>
          <a:xfrm>
            <a:off x="71017" y="3192351"/>
            <a:ext cx="1371115" cy="2544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35;p31"/>
          <p:cNvSpPr/>
          <p:nvPr/>
        </p:nvSpPr>
        <p:spPr>
          <a:xfrm>
            <a:off x="620344" y="4881947"/>
            <a:ext cx="1778700" cy="1808100"/>
          </a:xfrm>
          <a:prstGeom prst="ellipse">
            <a:avLst/>
          </a:prstGeom>
          <a:solidFill>
            <a:srgbClr val="FF0000"/>
          </a:solidFill>
          <a:ln w="15875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b="1" dirty="0" smtClean="0">
                <a:latin typeface="Questrial"/>
                <a:ea typeface="Questrial"/>
                <a:cs typeface="Questrial"/>
                <a:sym typeface="Questrial"/>
              </a:rPr>
              <a:t>Nicotine Salts</a:t>
            </a:r>
            <a:endParaRPr lang="en-US" sz="1800" b="1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236;p31"/>
          <p:cNvSpPr/>
          <p:nvPr/>
        </p:nvSpPr>
        <p:spPr>
          <a:xfrm>
            <a:off x="6723748" y="4898691"/>
            <a:ext cx="1778700" cy="1808100"/>
          </a:xfrm>
          <a:prstGeom prst="ellipse">
            <a:avLst/>
          </a:prstGeom>
          <a:solidFill>
            <a:srgbClr val="5963B8"/>
          </a:solidFill>
          <a:ln w="15875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b="1" dirty="0" smtClean="0">
                <a:latin typeface="Questrial"/>
                <a:ea typeface="Questrial"/>
                <a:cs typeface="Questrial"/>
                <a:sym typeface="Questrial"/>
              </a:rPr>
              <a:t>Free Base Nicotine</a:t>
            </a:r>
            <a:endParaRPr lang="en-US" sz="1800" b="1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2911" y="6057781"/>
            <a:ext cx="38771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smtClean="0">
                <a:solidFill>
                  <a:schemeClr val="dk1"/>
                </a:solidFill>
              </a:rPr>
              <a:t>Source: CDC, 2018 The Rise of JUUL, Implications for Public Health Policy and Practice. Brian A. King PHD, MPH. October 26, 2018</a:t>
            </a:r>
            <a:endParaRPr lang="en-US"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npr.org/assets/img/2014/02/28/ecig_custom-f5195ef495c578ad8c8850130b0d053934b80041-s300-c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1670" y="2626837"/>
            <a:ext cx="2380029" cy="4231163"/>
          </a:xfrm>
          <a:prstGeom prst="rect">
            <a:avLst/>
          </a:prstGeom>
          <a:noFill/>
        </p:spPr>
      </p:pic>
      <p:sp>
        <p:nvSpPr>
          <p:cNvPr id="1028" name="AutoShape 4" descr="Image result for e cigarette ads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nycsmokefree.files.wordpress.com/2013/08/blu-ad-in-sports-illustra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63816"/>
            <a:ext cx="2034643" cy="3294184"/>
          </a:xfrm>
          <a:prstGeom prst="rect">
            <a:avLst/>
          </a:prstGeom>
          <a:noFill/>
        </p:spPr>
      </p:pic>
      <p:pic>
        <p:nvPicPr>
          <p:cNvPr id="7" name="Google Shape;249;p32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0" y="219026"/>
            <a:ext cx="3344758" cy="3024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0;p32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944746" y="1"/>
            <a:ext cx="3199255" cy="269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51;p32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 rot="615208">
            <a:off x="3278866" y="2107015"/>
            <a:ext cx="2613132" cy="261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48;p32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2642716" y="4610562"/>
            <a:ext cx="3053143" cy="22474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426490" y="321547"/>
            <a:ext cx="2522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200" b="1" dirty="0" smtClean="0"/>
              <a:t>Youth Advertising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>
            <a:spLocks noGrp="1"/>
          </p:cNvSpPr>
          <p:nvPr>
            <p:ph type="ctrTitle"/>
          </p:nvPr>
        </p:nvSpPr>
        <p:spPr>
          <a:xfrm>
            <a:off x="339450" y="210575"/>
            <a:ext cx="8345700" cy="102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&amp; Youth Marketing</a:t>
            </a:r>
            <a:endParaRPr/>
          </a:p>
        </p:txBody>
      </p:sp>
      <p:pic>
        <p:nvPicPr>
          <p:cNvPr id="257" name="Google Shape;257;p3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873576" y="1406338"/>
            <a:ext cx="4432224" cy="446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757100" y="3810000"/>
            <a:ext cx="2671900" cy="28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3"/>
          <p:cNvSpPr txBox="1"/>
          <p:nvPr/>
        </p:nvSpPr>
        <p:spPr>
          <a:xfrm>
            <a:off x="415625" y="1236875"/>
            <a:ext cx="3354900" cy="30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000" dirty="0"/>
              <a:t>JUUL’s Instagram is age-restricted (must be &gt;18 yo)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000" dirty="0"/>
              <a:t>BUT, their Twitter is NOT, and features almost identical content to their Instagram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</p:txBody>
      </p:sp>
      <p:sp>
        <p:nvSpPr>
          <p:cNvPr id="260" name="Google Shape;260;p33"/>
          <p:cNvSpPr txBox="1"/>
          <p:nvPr/>
        </p:nvSpPr>
        <p:spPr>
          <a:xfrm>
            <a:off x="4038600" y="6096000"/>
            <a:ext cx="42651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</a:rPr>
              <a:t>Bach, Laura. </a:t>
            </a:r>
            <a:r>
              <a:rPr lang="en" sz="800" i="1">
                <a:solidFill>
                  <a:srgbClr val="333333"/>
                </a:solidFill>
              </a:rPr>
              <a:t>JUUL and Youth: Rising E-Cigarette Popularity</a:t>
            </a:r>
            <a:r>
              <a:rPr lang="en" sz="800">
                <a:solidFill>
                  <a:srgbClr val="333333"/>
                </a:solidFill>
              </a:rPr>
              <a:t>. Campaign for Tobacco Free Kids, Aug. 2018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>
            <a:spLocks noGrp="1"/>
          </p:cNvSpPr>
          <p:nvPr>
            <p:ph type="ctrTitle"/>
          </p:nvPr>
        </p:nvSpPr>
        <p:spPr>
          <a:xfrm>
            <a:off x="94825" y="82651"/>
            <a:ext cx="8989500" cy="104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Are Youth Using E-cigarettes with Nicotine?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66" name="Google Shape;266;p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319687" y="992971"/>
            <a:ext cx="2072674" cy="504701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/>
          <p:nvPr/>
        </p:nvSpPr>
        <p:spPr>
          <a:xfrm>
            <a:off x="349825" y="1293841"/>
            <a:ext cx="5263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Self-reported nicotine consumption among youth may be subject to bias:</a:t>
            </a:r>
            <a:endParaRPr sz="2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Quest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en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Youth may not know what nicotine is, let alone whether it is in their e-cigarette. </a:t>
            </a:r>
            <a:endParaRPr/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en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Youth who access e-cigarettes from peers may not see packaging.</a:t>
            </a:r>
            <a:endParaRPr/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en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Some e-cigarette labels obscure nicotine content.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Questrial"/>
              <a:buNone/>
            </a:pPr>
            <a:endParaRPr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n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Question asked respondents to choose only one response option</a:t>
            </a:r>
            <a:r>
              <a:rPr lang="en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/>
          </a:p>
        </p:txBody>
      </p:sp>
      <p:sp>
        <p:nvSpPr>
          <p:cNvPr id="268" name="Google Shape;268;p34"/>
          <p:cNvSpPr/>
          <p:nvPr/>
        </p:nvSpPr>
        <p:spPr>
          <a:xfrm>
            <a:off x="141931" y="5758625"/>
            <a:ext cx="5384662" cy="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Questrial"/>
                <a:ea typeface="Questrial"/>
                <a:cs typeface="Questrial"/>
                <a:sym typeface="Questrial"/>
              </a:rPr>
              <a:t>Source</a:t>
            </a:r>
            <a:r>
              <a:rPr lang="en" sz="1000" dirty="0"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" sz="10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www.drugabuse.gov/related-topics/trends-statistics/infographics/monitoring-future-2016-survey-results </a:t>
            </a:r>
            <a:endParaRPr sz="1000" b="0" i="0" u="none" strike="noStrike" cap="none"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</a:rPr>
              <a:t>CDC, 2018 The Rise of JUUL, Implications for Public Health Policy and Practice. Brian A. King PHD, MPH. October 26, 2018</a:t>
            </a:r>
            <a:endParaRPr sz="1000" dirty="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ctrTitle"/>
          </p:nvPr>
        </p:nvSpPr>
        <p:spPr>
          <a:xfrm>
            <a:off x="204800" y="1"/>
            <a:ext cx="8879700" cy="1278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Nicotine Addiction &amp; Youth</a:t>
            </a:r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subTitle" idx="1"/>
          </p:nvPr>
        </p:nvSpPr>
        <p:spPr>
          <a:xfrm>
            <a:off x="0" y="1600200"/>
            <a:ext cx="8783400" cy="431262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800"/>
              <a:buChar char="•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Nicotine is dangerous and highly addictive for youth at any age because the brain is still developing</a:t>
            </a: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" sz="2400" dirty="0" smtClean="0">
                <a:latin typeface="Calibri"/>
                <a:ea typeface="Calibri"/>
                <a:cs typeface="Calibri"/>
                <a:sym typeface="Calibri"/>
              </a:rPr>
            </a:b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ts val="2800"/>
              <a:buChar char="•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Nicotine effects brain circuits that control attention, learning, mood, impulse control, and increase susceptibility to addiction and other drugs </a:t>
            </a: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use</a:t>
            </a:r>
            <a:br>
              <a:rPr lang="en" sz="2400" dirty="0" smtClean="0">
                <a:latin typeface="Calibri"/>
                <a:ea typeface="Calibri"/>
                <a:cs typeface="Calibri"/>
                <a:sym typeface="Calibri"/>
              </a:rPr>
            </a:b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ts val="2800"/>
              <a:buChar char="•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In addition to nicotine exposure, e-cig use can be </a:t>
            </a: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harmful 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due to the other </a:t>
            </a:r>
            <a:r>
              <a:rPr lang="en" sz="24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chemicals/substances</a:t>
            </a: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present in e-cig devices.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7D31"/>
              </a:buClr>
              <a:buSzPts val="2400"/>
              <a:buChar char="•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Nearly 1 in 11 middle and high school vaped cannabis in the US</a:t>
            </a:r>
            <a:endParaRPr sz="2400" dirty="0"/>
          </a:p>
        </p:txBody>
      </p:sp>
      <p:sp>
        <p:nvSpPr>
          <p:cNvPr id="219" name="Google Shape;219;p30"/>
          <p:cNvSpPr txBox="1"/>
          <p:nvPr/>
        </p:nvSpPr>
        <p:spPr>
          <a:xfrm>
            <a:off x="609600" y="6233600"/>
            <a:ext cx="5486400" cy="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Source: </a:t>
            </a: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Tobacco Free for a Healthy NJ, NJ Dept of Health, 2018.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3;p1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5295040" y="278135"/>
            <a:ext cx="3139893" cy="596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2;p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04255" y="237941"/>
            <a:ext cx="3383457" cy="59673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1535" y="6324600"/>
            <a:ext cx="8612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smtClean="0">
                <a:solidFill>
                  <a:srgbClr val="333333"/>
                </a:solidFill>
              </a:rPr>
              <a:t>Keller, Kate. </a:t>
            </a:r>
            <a:r>
              <a:rPr lang="en-US" sz="1100" i="1" dirty="0" smtClean="0">
                <a:solidFill>
                  <a:srgbClr val="333333"/>
                </a:solidFill>
              </a:rPr>
              <a:t>Ads for E-Cigarettes Today Hearken Back to the Banned Tricks of Big Tobacco</a:t>
            </a:r>
            <a:r>
              <a:rPr lang="en-US" sz="1100" dirty="0" smtClean="0">
                <a:solidFill>
                  <a:srgbClr val="333333"/>
                </a:solidFill>
              </a:rPr>
              <a:t>. Smithsonian.com, Apr. 2018, www.smithsonianmag.com/history/electronic-cigarettes-millennial-appeal-ushers-next-generation-nicotine-addicts-180968747/</a:t>
            </a:r>
            <a:endParaRPr lang="en-US" sz="11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>
            <a:spLocks noGrp="1"/>
          </p:cNvSpPr>
          <p:nvPr>
            <p:ph type="ctrTitle"/>
          </p:nvPr>
        </p:nvSpPr>
        <p:spPr>
          <a:xfrm>
            <a:off x="-327250" y="-66392"/>
            <a:ext cx="9144000" cy="137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Nicotine in E-cigarettes and the Brain</a:t>
            </a:r>
            <a:endParaRPr sz="3600"/>
          </a:p>
        </p:txBody>
      </p:sp>
      <p:pic>
        <p:nvPicPr>
          <p:cNvPr id="283" name="Google Shape;283;p3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029200" y="1219200"/>
            <a:ext cx="3733800" cy="4267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284" name="Google Shape;284;p36"/>
          <p:cNvSpPr txBox="1"/>
          <p:nvPr/>
        </p:nvSpPr>
        <p:spPr>
          <a:xfrm>
            <a:off x="152400" y="6019800"/>
            <a:ext cx="8762998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latin typeface="Questrial"/>
                <a:ea typeface="Questrial"/>
                <a:cs typeface="Questrial"/>
                <a:sym typeface="Questrial"/>
              </a:rPr>
              <a:t>Source: </a:t>
            </a:r>
            <a:r>
              <a:rPr lang="en" sz="900" dirty="0">
                <a:latin typeface="Questrial"/>
                <a:ea typeface="Questrial"/>
                <a:cs typeface="Questrial"/>
                <a:sym typeface="Questrial"/>
              </a:rPr>
              <a:t>Centers for Disease Control and Prevention. E-Cigarette Fact Sheet; </a:t>
            </a:r>
            <a:r>
              <a:rPr lang="en" sz="900" u="sng" dirty="0"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https://www.cdc.gov/tobacco/infographics/youth/pdfs/e-cigarettes-usb-flash-508.pdf</a:t>
            </a:r>
            <a:r>
              <a:rPr lang="en" sz="900" dirty="0">
                <a:latin typeface="Questrial"/>
                <a:ea typeface="Questrial"/>
                <a:cs typeface="Questrial"/>
                <a:sym typeface="Questrial"/>
              </a:rPr>
              <a:t>; accessed: October 15, 2018. U.S. Department of Health and Human Services. </a:t>
            </a:r>
            <a:r>
              <a:rPr lang="en" sz="900" i="1" dirty="0">
                <a:latin typeface="Questrial"/>
                <a:ea typeface="Questrial"/>
                <a:cs typeface="Questrial"/>
                <a:sym typeface="Questrial"/>
              </a:rPr>
              <a:t>E-Cigarette Use Among Youth and Young Adults. A Report of the Surgeon General. </a:t>
            </a:r>
            <a:r>
              <a:rPr lang="en" sz="900" dirty="0">
                <a:latin typeface="Questrial"/>
                <a:ea typeface="Questrial"/>
                <a:cs typeface="Questrial"/>
                <a:sym typeface="Questrial"/>
              </a:rPr>
              <a:t>Atlanta, GA: U.S. Department of HHS, CDC, NCCDPHP, Office on Smoking and Health, 2016.</a:t>
            </a:r>
            <a:endParaRPr sz="900" dirty="0"/>
          </a:p>
        </p:txBody>
      </p:sp>
      <p:sp>
        <p:nvSpPr>
          <p:cNvPr id="285" name="Google Shape;285;p36"/>
          <p:cNvSpPr txBox="1"/>
          <p:nvPr/>
        </p:nvSpPr>
        <p:spPr>
          <a:xfrm>
            <a:off x="304800" y="1371600"/>
            <a:ext cx="44379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Each time a new memory is created or a new skill is learned, stronger connections are built between brain cells. </a:t>
            </a:r>
            <a:endParaRPr sz="1800" dirty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Young people's brains build these connections faster than adults. </a:t>
            </a:r>
            <a:endParaRPr sz="1800" dirty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Because addiction is a form of learning, adolescents can get addicted more easily than adults.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8700" y="3328749"/>
            <a:ext cx="6324300" cy="304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5"/>
          <p:cNvSpPr txBox="1">
            <a:spLocks noGrp="1"/>
          </p:cNvSpPr>
          <p:nvPr>
            <p:ph type="ctrTitle"/>
          </p:nvPr>
        </p:nvSpPr>
        <p:spPr>
          <a:xfrm>
            <a:off x="232275" y="165100"/>
            <a:ext cx="8673600" cy="94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ENDs Vapor</a:t>
            </a:r>
            <a:endParaRPr sz="3600"/>
          </a:p>
        </p:txBody>
      </p:sp>
      <p:sp>
        <p:nvSpPr>
          <p:cNvPr id="275" name="Google Shape;275;p35"/>
          <p:cNvSpPr txBox="1">
            <a:spLocks noGrp="1"/>
          </p:cNvSpPr>
          <p:nvPr>
            <p:ph type="subTitle" idx="1"/>
          </p:nvPr>
        </p:nvSpPr>
        <p:spPr>
          <a:xfrm>
            <a:off x="153475" y="959304"/>
            <a:ext cx="8604900" cy="312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The vapor does not contain the 7,000 chemicals traditional cigarette smoke does...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BUT is unregulated by the FDA and contains: heavy metals, organic compounds, cancer causing chemicals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b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99%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of ALL e-cigs sold at convenience stores, supermarkets and similar outlets contain nicotine.</a:t>
            </a:r>
            <a:endParaRPr sz="2400"/>
          </a:p>
        </p:txBody>
      </p:sp>
      <p:sp>
        <p:nvSpPr>
          <p:cNvPr id="276" name="Google Shape;276;p35"/>
          <p:cNvSpPr txBox="1"/>
          <p:nvPr/>
        </p:nvSpPr>
        <p:spPr>
          <a:xfrm>
            <a:off x="0" y="65913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 CDC,2018. Truth Initiative, </a:t>
            </a: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2018.    </a:t>
            </a:r>
            <a:r>
              <a:rPr lang="en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Tobacco 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for a Healthy NJ, NJ Dept of Health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ctrTitle"/>
          </p:nvPr>
        </p:nvSpPr>
        <p:spPr>
          <a:xfrm>
            <a:off x="264300" y="0"/>
            <a:ext cx="8879700" cy="131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Popcorn Lung</a:t>
            </a:r>
            <a:endParaRPr dirty="0"/>
          </a:p>
        </p:txBody>
      </p:sp>
      <p:sp>
        <p:nvSpPr>
          <p:cNvPr id="209" name="Google Shape;209;p29"/>
          <p:cNvSpPr txBox="1">
            <a:spLocks noGrp="1"/>
          </p:cNvSpPr>
          <p:nvPr>
            <p:ph type="subTitle" idx="1"/>
          </p:nvPr>
        </p:nvSpPr>
        <p:spPr>
          <a:xfrm>
            <a:off x="302270" y="1100427"/>
            <a:ext cx="8688600" cy="326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" sz="3000" dirty="0"/>
              <a:t>When inhaled, diacetyl causes bronchiolitis obliterans</a:t>
            </a:r>
            <a:endParaRPr sz="3000" dirty="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–"/>
            </a:pPr>
            <a:r>
              <a:rPr lang="en" sz="2400" dirty="0">
                <a:solidFill>
                  <a:srgbClr val="000000"/>
                </a:solidFill>
              </a:rPr>
              <a:t>scarring of the tiny air sacs in the lungs resulting in the thickening and narrowing of the airways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 dirty="0">
                <a:solidFill>
                  <a:srgbClr val="000000"/>
                </a:solidFill>
              </a:rPr>
              <a:t>Sxs: coughing, wheezing, SOB</a:t>
            </a:r>
            <a:endParaRPr sz="3000" dirty="0">
              <a:solidFill>
                <a:srgbClr val="000000"/>
              </a:solidFill>
            </a:endParaRPr>
          </a:p>
        </p:txBody>
      </p:sp>
      <p:pic>
        <p:nvPicPr>
          <p:cNvPr id="210" name="Google Shape;210;p2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" y="4568651"/>
            <a:ext cx="9144000" cy="228934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9"/>
          <p:cNvSpPr txBox="1"/>
          <p:nvPr/>
        </p:nvSpPr>
        <p:spPr>
          <a:xfrm>
            <a:off x="140677" y="4186705"/>
            <a:ext cx="88644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Source: American Lung Association, July 2016 https://www.lung.org/about-us/blog/2016/07/popcorn-lung-risk-ecigs.html</a:t>
            </a: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>
            <a:spLocks noGrp="1"/>
          </p:cNvSpPr>
          <p:nvPr>
            <p:ph type="ctrTitle"/>
          </p:nvPr>
        </p:nvSpPr>
        <p:spPr>
          <a:xfrm>
            <a:off x="67350" y="1"/>
            <a:ext cx="9076500" cy="140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EMR</a:t>
            </a:r>
            <a:endParaRPr dirty="0"/>
          </a:p>
        </p:txBody>
      </p:sp>
      <p:pic>
        <p:nvPicPr>
          <p:cNvPr id="299" name="Google Shape;299;p3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09200" y="1186951"/>
            <a:ext cx="8072800" cy="43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8600" y="5791200"/>
            <a:ext cx="8403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2018:  No place to record screening for </a:t>
            </a:r>
            <a:r>
              <a:rPr lang="en-US" dirty="0" err="1" smtClean="0"/>
              <a:t>vaping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2019:  End of 2019 Q2 Hunterdon primary care practices had screened 12.91% of patients age 13 and above for </a:t>
            </a:r>
            <a:r>
              <a:rPr lang="en-US" dirty="0" err="1" smtClean="0"/>
              <a:t>vaping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" dirty="0" smtClean="0">
                <a:solidFill>
                  <a:schemeClr val="dk1"/>
                </a:solidFill>
              </a:rPr>
              <a:t>Small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4196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US" dirty="0" smtClean="0">
                <a:solidFill>
                  <a:srgbClr val="595959"/>
                </a:solidFill>
              </a:rPr>
              <a:t>For providers:</a:t>
            </a: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US" dirty="0" smtClean="0">
                <a:solidFill>
                  <a:srgbClr val="595959"/>
                </a:solidFill>
              </a:rPr>
              <a:t>	</a:t>
            </a:r>
            <a:r>
              <a:rPr lang="en-US" i="1" dirty="0" smtClean="0">
                <a:solidFill>
                  <a:srgbClr val="595959"/>
                </a:solidFill>
              </a:rPr>
              <a:t>How has your discussion about </a:t>
            </a:r>
            <a:r>
              <a:rPr lang="en-US" i="1" dirty="0" err="1" smtClean="0">
                <a:solidFill>
                  <a:srgbClr val="595959"/>
                </a:solidFill>
              </a:rPr>
              <a:t>vaping</a:t>
            </a:r>
            <a:r>
              <a:rPr lang="en-US" i="1" dirty="0" smtClean="0">
                <a:solidFill>
                  <a:srgbClr val="595959"/>
                </a:solidFill>
              </a:rPr>
              <a:t> changed recently?</a:t>
            </a:r>
            <a:r>
              <a:rPr lang="en-US" dirty="0" smtClean="0">
                <a:solidFill>
                  <a:srgbClr val="595959"/>
                </a:solidFill>
              </a:rPr>
              <a:t/>
            </a:r>
            <a:br>
              <a:rPr lang="en-US" dirty="0" smtClean="0">
                <a:solidFill>
                  <a:srgbClr val="595959"/>
                </a:solidFill>
              </a:rPr>
            </a:br>
            <a:endParaRPr lang="en-US" dirty="0" smtClean="0">
              <a:solidFill>
                <a:srgbClr val="595959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US" dirty="0" smtClean="0">
                <a:solidFill>
                  <a:srgbClr val="595959"/>
                </a:solidFill>
              </a:rPr>
              <a:t>For Behavioral Science Faculty:</a:t>
            </a: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n-US" dirty="0" smtClean="0">
                <a:solidFill>
                  <a:srgbClr val="595959"/>
                </a:solidFill>
              </a:rPr>
              <a:t>	</a:t>
            </a:r>
            <a:r>
              <a:rPr lang="en-US" i="1" dirty="0" smtClean="0">
                <a:solidFill>
                  <a:srgbClr val="595959"/>
                </a:solidFill>
              </a:rPr>
              <a:t>How has your instruction to residents regarding </a:t>
            </a:r>
            <a:r>
              <a:rPr lang="en-US" i="1" dirty="0" err="1" smtClean="0">
                <a:solidFill>
                  <a:srgbClr val="595959"/>
                </a:solidFill>
              </a:rPr>
              <a:t>vaping</a:t>
            </a:r>
            <a:r>
              <a:rPr lang="en-US" i="1" dirty="0" smtClean="0">
                <a:solidFill>
                  <a:srgbClr val="595959"/>
                </a:solidFill>
              </a:rPr>
              <a:t> changed recently?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991600" cy="685800"/>
          </a:xfrm>
        </p:spPr>
        <p:txBody>
          <a:bodyPr>
            <a:noAutofit/>
          </a:bodyPr>
          <a:lstStyle/>
          <a:p>
            <a:pPr algn="l"/>
            <a:r>
              <a:rPr lang="en" sz="3200" i="1" dirty="0" smtClean="0">
                <a:solidFill>
                  <a:schemeClr val="dk1"/>
                </a:solidFill>
              </a:rPr>
              <a:t>So what do we know about use of these devices now: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086600" cy="4191000"/>
          </a:xfrm>
        </p:spPr>
        <p:txBody>
          <a:bodyPr>
            <a:normAutofit fontScale="92500" lnSpcReduction="20000"/>
          </a:bodyPr>
          <a:lstStyle/>
          <a:p>
            <a:pPr marL="457200" lvl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●"/>
            </a:pPr>
            <a:r>
              <a:rPr lang="en-US" dirty="0" smtClean="0">
                <a:solidFill>
                  <a:srgbClr val="595959"/>
                </a:solidFill>
              </a:rPr>
              <a:t>Aid for quitting combustible products</a:t>
            </a:r>
            <a:br>
              <a:rPr lang="en-US" dirty="0" smtClean="0">
                <a:solidFill>
                  <a:srgbClr val="595959"/>
                </a:solidFill>
              </a:rPr>
            </a:br>
            <a:endParaRPr lang="en-US" dirty="0" smtClean="0">
              <a:solidFill>
                <a:srgbClr val="595959"/>
              </a:solidFill>
            </a:endParaRPr>
          </a:p>
          <a:p>
            <a:pPr marL="457200" lvl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●"/>
            </a:pPr>
            <a:r>
              <a:rPr lang="en-US" dirty="0" smtClean="0">
                <a:solidFill>
                  <a:srgbClr val="595959"/>
                </a:solidFill>
              </a:rPr>
              <a:t>Attractiveness</a:t>
            </a:r>
            <a:br>
              <a:rPr lang="en-US" dirty="0" smtClean="0">
                <a:solidFill>
                  <a:srgbClr val="595959"/>
                </a:solidFill>
              </a:rPr>
            </a:br>
            <a:endParaRPr lang="en-US" dirty="0" smtClean="0">
              <a:solidFill>
                <a:srgbClr val="595959"/>
              </a:solidFill>
            </a:endParaRPr>
          </a:p>
          <a:p>
            <a:pPr marL="457200" lvl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●"/>
            </a:pPr>
            <a:r>
              <a:rPr lang="en-US" dirty="0" smtClean="0">
                <a:solidFill>
                  <a:srgbClr val="595959"/>
                </a:solidFill>
              </a:rPr>
              <a:t>Ease of access</a:t>
            </a:r>
            <a:br>
              <a:rPr lang="en-US" dirty="0" smtClean="0">
                <a:solidFill>
                  <a:srgbClr val="595959"/>
                </a:solidFill>
              </a:rPr>
            </a:br>
            <a:endParaRPr lang="en-US" dirty="0" smtClean="0">
              <a:solidFill>
                <a:srgbClr val="595959"/>
              </a:solidFill>
            </a:endParaRPr>
          </a:p>
          <a:p>
            <a:pPr marL="457200" lvl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●"/>
            </a:pPr>
            <a:r>
              <a:rPr lang="en-US" dirty="0" smtClean="0">
                <a:solidFill>
                  <a:srgbClr val="595959"/>
                </a:solidFill>
              </a:rPr>
              <a:t>Addictiveness</a:t>
            </a:r>
            <a:br>
              <a:rPr lang="en-US" dirty="0" smtClean="0">
                <a:solidFill>
                  <a:srgbClr val="595959"/>
                </a:solidFill>
              </a:rPr>
            </a:br>
            <a:endParaRPr lang="en-US" dirty="0" smtClean="0">
              <a:solidFill>
                <a:srgbClr val="595959"/>
              </a:solidFill>
            </a:endParaRPr>
          </a:p>
          <a:p>
            <a:pPr marL="457200" lvl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●"/>
            </a:pPr>
            <a:r>
              <a:rPr lang="en-US" dirty="0" smtClean="0">
                <a:solidFill>
                  <a:srgbClr val="595959"/>
                </a:solidFill>
              </a:rPr>
              <a:t>Harmfulness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85800"/>
          </a:xfrm>
        </p:spPr>
        <p:txBody>
          <a:bodyPr>
            <a:noAutofit/>
          </a:bodyPr>
          <a:lstStyle/>
          <a:p>
            <a:pPr algn="l"/>
            <a:r>
              <a:rPr lang="en" sz="3600" dirty="0" smtClean="0">
                <a:solidFill>
                  <a:schemeClr val="dk1"/>
                </a:solidFill>
              </a:rPr>
              <a:t>How does the discussion vary in these settings: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724400"/>
          </a:xfrm>
        </p:spPr>
        <p:txBody>
          <a:bodyPr>
            <a:normAutofit fontScale="92500" lnSpcReduction="20000"/>
          </a:bodyPr>
          <a:lstStyle/>
          <a:p>
            <a:pPr marL="457200" lvl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●"/>
            </a:pPr>
            <a:r>
              <a:rPr lang="en-US" dirty="0" smtClean="0">
                <a:solidFill>
                  <a:srgbClr val="595959"/>
                </a:solidFill>
              </a:rPr>
              <a:t>With children:</a:t>
            </a:r>
            <a:br>
              <a:rPr lang="en-US" dirty="0" smtClean="0">
                <a:solidFill>
                  <a:srgbClr val="595959"/>
                </a:solidFill>
              </a:rPr>
            </a:br>
            <a:endParaRPr lang="en-US" dirty="0" smtClean="0">
              <a:solidFill>
                <a:srgbClr val="595959"/>
              </a:solidFill>
            </a:endParaRPr>
          </a:p>
          <a:p>
            <a:pPr marL="457200" lvl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●"/>
            </a:pPr>
            <a:r>
              <a:rPr lang="en-US" dirty="0" smtClean="0">
                <a:solidFill>
                  <a:srgbClr val="595959"/>
                </a:solidFill>
              </a:rPr>
              <a:t>With adolescents:</a:t>
            </a:r>
            <a:br>
              <a:rPr lang="en-US" dirty="0" smtClean="0">
                <a:solidFill>
                  <a:srgbClr val="595959"/>
                </a:solidFill>
              </a:rPr>
            </a:br>
            <a:endParaRPr lang="en-US" dirty="0" smtClean="0">
              <a:solidFill>
                <a:srgbClr val="595959"/>
              </a:solidFill>
            </a:endParaRPr>
          </a:p>
          <a:p>
            <a:pPr marL="457200" lvl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●"/>
            </a:pPr>
            <a:r>
              <a:rPr lang="en-US" dirty="0" smtClean="0">
                <a:solidFill>
                  <a:srgbClr val="595959"/>
                </a:solidFill>
              </a:rPr>
              <a:t>With parents:</a:t>
            </a:r>
            <a:br>
              <a:rPr lang="en-US" dirty="0" smtClean="0">
                <a:solidFill>
                  <a:srgbClr val="595959"/>
                </a:solidFill>
              </a:rPr>
            </a:br>
            <a:endParaRPr lang="en-US" dirty="0" smtClean="0">
              <a:solidFill>
                <a:srgbClr val="595959"/>
              </a:solidFill>
            </a:endParaRPr>
          </a:p>
          <a:p>
            <a:pPr marL="457200" lvl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●"/>
            </a:pPr>
            <a:r>
              <a:rPr lang="en-US" dirty="0" smtClean="0">
                <a:solidFill>
                  <a:srgbClr val="595959"/>
                </a:solidFill>
              </a:rPr>
              <a:t>With adults:</a:t>
            </a: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lang="en-US" dirty="0" smtClean="0">
              <a:solidFill>
                <a:srgbClr val="595959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n-US" dirty="0" smtClean="0">
                <a:solidFill>
                  <a:srgbClr val="595959"/>
                </a:solidFill>
              </a:rPr>
              <a:t>How is this documented in our EHRs?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>
            <a:normAutofit/>
          </a:bodyPr>
          <a:lstStyle/>
          <a:p>
            <a:pPr algn="l"/>
            <a:r>
              <a:rPr lang="en" sz="3200" dirty="0" smtClean="0">
                <a:solidFill>
                  <a:schemeClr val="dk1"/>
                </a:solidFill>
              </a:rPr>
              <a:t>How are we teaching our residents to address vaping?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610600" cy="4114800"/>
          </a:xfrm>
        </p:spPr>
        <p:txBody>
          <a:bodyPr>
            <a:normAutofit fontScale="92500" lnSpcReduction="10000"/>
          </a:bodyPr>
          <a:lstStyle/>
          <a:p>
            <a:pPr marL="457200" lvl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●"/>
            </a:pPr>
            <a:r>
              <a:rPr lang="en-US" dirty="0" smtClean="0">
                <a:solidFill>
                  <a:srgbClr val="595959"/>
                </a:solidFill>
              </a:rPr>
              <a:t>Tobacco use questions</a:t>
            </a:r>
            <a:br>
              <a:rPr lang="en-US" dirty="0" smtClean="0">
                <a:solidFill>
                  <a:srgbClr val="595959"/>
                </a:solidFill>
              </a:rPr>
            </a:br>
            <a:endParaRPr lang="en-US" dirty="0" smtClean="0">
              <a:solidFill>
                <a:srgbClr val="595959"/>
              </a:solidFill>
            </a:endParaRPr>
          </a:p>
          <a:p>
            <a:pPr marL="457200" lvl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●"/>
            </a:pPr>
            <a:r>
              <a:rPr lang="en-US" dirty="0" smtClean="0">
                <a:solidFill>
                  <a:srgbClr val="595959"/>
                </a:solidFill>
              </a:rPr>
              <a:t>Documentation</a:t>
            </a:r>
            <a:br>
              <a:rPr lang="en-US" dirty="0" smtClean="0">
                <a:solidFill>
                  <a:srgbClr val="595959"/>
                </a:solidFill>
              </a:rPr>
            </a:br>
            <a:endParaRPr lang="en-US" dirty="0" smtClean="0">
              <a:solidFill>
                <a:srgbClr val="595959"/>
              </a:solidFill>
            </a:endParaRPr>
          </a:p>
          <a:p>
            <a:pPr marL="457200" lvl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●"/>
            </a:pPr>
            <a:r>
              <a:rPr lang="en-US" dirty="0" smtClean="0">
                <a:solidFill>
                  <a:srgbClr val="595959"/>
                </a:solidFill>
              </a:rPr>
              <a:t>Motivational Interviewing techniques</a:t>
            </a:r>
            <a:br>
              <a:rPr lang="en-US" dirty="0" smtClean="0">
                <a:solidFill>
                  <a:srgbClr val="595959"/>
                </a:solidFill>
              </a:rPr>
            </a:br>
            <a:endParaRPr lang="en-US" dirty="0" smtClean="0">
              <a:solidFill>
                <a:srgbClr val="595959"/>
              </a:solidFill>
            </a:endParaRPr>
          </a:p>
          <a:p>
            <a:pPr marL="457200" lvl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●"/>
            </a:pPr>
            <a:r>
              <a:rPr lang="en-US" dirty="0" smtClean="0">
                <a:solidFill>
                  <a:srgbClr val="595959"/>
                </a:solidFill>
              </a:rPr>
              <a:t>Preparedness for subsequent unexpected situations.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 txBox="1">
            <a:spLocks noGrp="1"/>
          </p:cNvSpPr>
          <p:nvPr>
            <p:ph type="ctrTitle"/>
          </p:nvPr>
        </p:nvSpPr>
        <p:spPr>
          <a:xfrm>
            <a:off x="206375" y="219267"/>
            <a:ext cx="8062500" cy="73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Resources For Parents</a:t>
            </a:r>
            <a:endParaRPr sz="3600"/>
          </a:p>
        </p:txBody>
      </p:sp>
      <p:pic>
        <p:nvPicPr>
          <p:cNvPr id="342" name="Google Shape;342;p4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81001" y="1260825"/>
            <a:ext cx="8229600" cy="46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4"/>
          <p:cNvSpPr txBox="1"/>
          <p:nvPr/>
        </p:nvSpPr>
        <p:spPr>
          <a:xfrm>
            <a:off x="692724" y="880751"/>
            <a:ext cx="4946075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From the Surgeon General’s Office and the CDC:</a:t>
            </a:r>
            <a:endParaRPr dirty="0"/>
          </a:p>
        </p:txBody>
      </p:sp>
      <p:sp>
        <p:nvSpPr>
          <p:cNvPr id="344" name="Google Shape;344;p44"/>
          <p:cNvSpPr txBox="1"/>
          <p:nvPr/>
        </p:nvSpPr>
        <p:spPr>
          <a:xfrm>
            <a:off x="108851" y="6353400"/>
            <a:ext cx="9035149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Talk with Your Teen About E-Cigarettes: A Tip Sheet For Parents. </a:t>
            </a:r>
            <a:r>
              <a:rPr lang="en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CDC, DHHS, Office of the Surgeon General, e-cigarettes.surgeongeneral.gov/documents/SGR_ECig_ParentTipSheet_508.pdf.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5"/>
          <p:cNvSpPr txBox="1">
            <a:spLocks noGrp="1"/>
          </p:cNvSpPr>
          <p:nvPr>
            <p:ph type="ctrTitle"/>
          </p:nvPr>
        </p:nvSpPr>
        <p:spPr>
          <a:xfrm>
            <a:off x="-128050" y="37951"/>
            <a:ext cx="8639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Know the Facts, Answer Their Questions</a:t>
            </a:r>
            <a:endParaRPr sz="3000"/>
          </a:p>
        </p:txBody>
      </p:sp>
      <p:pic>
        <p:nvPicPr>
          <p:cNvPr id="351" name="Google Shape;351;p4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31864" y="1595500"/>
            <a:ext cx="7521536" cy="4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5"/>
          <p:cNvSpPr txBox="1"/>
          <p:nvPr/>
        </p:nvSpPr>
        <p:spPr>
          <a:xfrm>
            <a:off x="304800" y="6172200"/>
            <a:ext cx="857895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Talk with Your Teen About E-Cigarettes: A Tip Sheet For Parents. </a:t>
            </a:r>
            <a:r>
              <a:rPr lang="en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CDC, DHHS, Office of the Surgeon General, e-cigarettes.surgeongeneral.gov/documents/SGR_ECig_ParentTipSheet_508.pdf.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066800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8839200" cy="3124200"/>
          </a:xfrm>
        </p:spPr>
        <p:txBody>
          <a:bodyPr/>
          <a:lstStyle/>
          <a:p>
            <a:pPr lv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3600" dirty="0" smtClean="0">
                <a:solidFill>
                  <a:srgbClr val="595959"/>
                </a:solidFill>
              </a:rPr>
              <a:t>We have none.</a:t>
            </a:r>
          </a:p>
          <a:p>
            <a:pPr lvl="0" algn="l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-US" dirty="0" smtClean="0">
                <a:solidFill>
                  <a:srgbClr val="595959"/>
                </a:solidFill>
              </a:rPr>
              <a:t>			</a:t>
            </a:r>
            <a:r>
              <a:rPr lang="en-US" i="1" dirty="0" smtClean="0">
                <a:solidFill>
                  <a:srgbClr val="FF0066"/>
                </a:solidFill>
              </a:rPr>
              <a:t>Except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</a:p>
          <a:p>
            <a:pPr lvl="0" algn="l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-US" dirty="0" smtClean="0">
                <a:solidFill>
                  <a:srgbClr val="595959"/>
                </a:solidFill>
              </a:rPr>
              <a:t>	</a:t>
            </a:r>
            <a:r>
              <a:rPr lang="en-US" sz="2800" i="1" dirty="0" smtClean="0">
                <a:solidFill>
                  <a:srgbClr val="595959"/>
                </a:solidFill>
              </a:rPr>
              <a:t>Since we began this project, much more has been studied and published</a:t>
            </a:r>
            <a:r>
              <a:rPr lang="en-US" sz="2800" dirty="0" smtClean="0">
                <a:solidFill>
                  <a:srgbClr val="595959"/>
                </a:solidFill>
              </a:rPr>
              <a:t>...…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1114289"/>
            <a:ext cx="8763000" cy="46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6"/>
          <p:cNvSpPr txBox="1">
            <a:spLocks noGrp="1"/>
          </p:cNvSpPr>
          <p:nvPr>
            <p:ph type="ctrTitle"/>
          </p:nvPr>
        </p:nvSpPr>
        <p:spPr>
          <a:xfrm>
            <a:off x="-383650" y="193133"/>
            <a:ext cx="8062500" cy="73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Resources For Parents</a:t>
            </a:r>
            <a:endParaRPr sz="3600"/>
          </a:p>
        </p:txBody>
      </p:sp>
      <p:sp>
        <p:nvSpPr>
          <p:cNvPr id="360" name="Google Shape;360;p46"/>
          <p:cNvSpPr txBox="1"/>
          <p:nvPr/>
        </p:nvSpPr>
        <p:spPr>
          <a:xfrm>
            <a:off x="457200" y="6096000"/>
            <a:ext cx="8343949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Talk with Your Teen About E-Cigarettes: A Tip Sheet For Parents. </a:t>
            </a:r>
            <a:r>
              <a:rPr lang="en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CDC, DHHS, Office of the Surgeon General, e-cigarettes.surgeongeneral.gov/documents/SGR_ECig_ParentTipSheet_508.pdf.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7"/>
          <p:cNvSpPr txBox="1">
            <a:spLocks noGrp="1"/>
          </p:cNvSpPr>
          <p:nvPr>
            <p:ph type="ctrTitle"/>
          </p:nvPr>
        </p:nvSpPr>
        <p:spPr>
          <a:xfrm>
            <a:off x="-600150" y="0"/>
            <a:ext cx="8907300" cy="118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More Resources</a:t>
            </a:r>
            <a:endParaRPr sz="3000"/>
          </a:p>
        </p:txBody>
      </p:sp>
      <p:sp>
        <p:nvSpPr>
          <p:cNvPr id="367" name="Google Shape;367;p47"/>
          <p:cNvSpPr txBox="1"/>
          <p:nvPr/>
        </p:nvSpPr>
        <p:spPr>
          <a:xfrm>
            <a:off x="308324" y="1253400"/>
            <a:ext cx="8835675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Talk With Your Teen - CDC/Surgeon General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https://truthinitiative.org/sites/default/files/Truth_E-Cigarette_FactSheet_FINAL.pdf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www.tobaccofreenj.com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www.teen.smokefree.gov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u="sng" dirty="0">
                <a:solidFill>
                  <a:schemeClr val="hlink"/>
                </a:solidFill>
                <a:hlinkClick r:id="rId7"/>
              </a:rPr>
              <a:t>Impact on Cardiovascular Outcomes Among E-Cigarette Users: A Review From National Health Interview Surveys; Mohinder R. Vindhyal, et al; 3/18/2019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Klein MD, Sokol RA, Stroud. Electronic cigarettes: common questions and answers, </a:t>
            </a:r>
            <a:r>
              <a:rPr lang="en" i="1" dirty="0">
                <a:solidFill>
                  <a:srgbClr val="666666"/>
                </a:solidFill>
                <a:highlight>
                  <a:srgbClr val="FFFFFF"/>
                </a:highlight>
              </a:rPr>
              <a:t>Am Fam Physician.</a:t>
            </a:r>
            <a:r>
              <a:rPr lang="en" dirty="0">
                <a:solidFill>
                  <a:srgbClr val="666666"/>
                </a:solidFill>
                <a:highlight>
                  <a:srgbClr val="FFFFFF"/>
                </a:highlight>
              </a:rPr>
              <a:t> 2019 Aug 15;100(4):227-235.</a:t>
            </a:r>
            <a:endParaRPr dirty="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u="sng" dirty="0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https://www.dontgetvapedin.com</a:t>
            </a:r>
            <a:r>
              <a:rPr lang="en" dirty="0">
                <a:solidFill>
                  <a:srgbClr val="666666"/>
                </a:solidFill>
                <a:highlight>
                  <a:srgbClr val="FFFFFF"/>
                </a:highlight>
              </a:rPr>
              <a:t> </a:t>
            </a:r>
            <a:r>
              <a:rPr lang="en" i="1" dirty="0">
                <a:solidFill>
                  <a:srgbClr val="666666"/>
                </a:solidFill>
                <a:highlight>
                  <a:srgbClr val="FFFFFF"/>
                </a:highlight>
              </a:rPr>
              <a:t>A website for teens.</a:t>
            </a:r>
            <a:endParaRPr i="1" dirty="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 dirty="0">
                <a:solidFill>
                  <a:srgbClr val="666666"/>
                </a:solidFill>
                <a:highlight>
                  <a:srgbClr val="FFFFFF"/>
                </a:highlight>
              </a:rPr>
              <a:t>https://www.thetruth.com</a:t>
            </a:r>
            <a:endParaRPr dirty="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47"/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3505200" y="4343400"/>
            <a:ext cx="32004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subTitle" idx="1"/>
          </p:nvPr>
        </p:nvSpPr>
        <p:spPr>
          <a:xfrm>
            <a:off x="29525" y="0"/>
            <a:ext cx="8901900" cy="150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953735"/>
                </a:solidFill>
                <a:highlight>
                  <a:srgbClr val="FEFEFE"/>
                </a:highlight>
              </a:rPr>
              <a:t>Juul went into a ninth-grade classroom and called its device 'totally safe,' teens testify </a:t>
            </a:r>
            <a:endParaRPr lang="en" sz="1600" dirty="0" smtClean="0">
              <a:solidFill>
                <a:srgbClr val="953735"/>
              </a:solidFill>
              <a:highlight>
                <a:srgbClr val="FEFEFE"/>
              </a:highlight>
            </a:endParaRPr>
          </a:p>
          <a:p>
            <a:pPr marL="0" lvl="0" indent="0" algn="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737373"/>
                </a:solidFill>
                <a:highlight>
                  <a:srgbClr val="FEFEFE"/>
                </a:highlight>
              </a:rPr>
              <a:t>By </a:t>
            </a:r>
            <a:r>
              <a:rPr lang="en" sz="1200" b="1" dirty="0">
                <a:solidFill>
                  <a:srgbClr val="737373"/>
                </a:solidFill>
                <a:highlight>
                  <a:srgbClr val="FEFEFE"/>
                </a:highlight>
              </a:rPr>
              <a:t>Arman Azad, CNN  Thu July 25, </a:t>
            </a:r>
            <a:r>
              <a:rPr lang="en" sz="1200" dirty="0">
                <a:solidFill>
                  <a:srgbClr val="737373"/>
                </a:solidFill>
                <a:highlight>
                  <a:srgbClr val="FEFEFE"/>
                </a:highlight>
              </a:rPr>
              <a:t>2019 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 dirty="0"/>
              <a:t>NBC Nightly News Aug 14, 2019</a:t>
            </a:r>
            <a:r>
              <a:rPr lang="en" sz="2300" dirty="0"/>
              <a:t> </a:t>
            </a:r>
            <a:endParaRPr sz="2300" dirty="0"/>
          </a:p>
          <a:p>
            <a:pPr marL="0" lvl="0" indent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i="1" dirty="0">
                <a:solidFill>
                  <a:srgbClr val="339966"/>
                </a:solidFill>
              </a:rPr>
              <a:t>Officials investigating after young adults hospitalized with lung damage from </a:t>
            </a:r>
            <a:r>
              <a:rPr lang="en" sz="1800" i="1" dirty="0" smtClean="0">
                <a:solidFill>
                  <a:srgbClr val="339966"/>
                </a:solidFill>
              </a:rPr>
              <a:t>vaping</a:t>
            </a:r>
            <a:br>
              <a:rPr lang="en" sz="1800" i="1" dirty="0" smtClean="0">
                <a:solidFill>
                  <a:srgbClr val="339966"/>
                </a:solidFill>
              </a:rPr>
            </a:br>
            <a:r>
              <a:rPr lang="en" sz="1800" b="1" u="sng" dirty="0" smtClean="0">
                <a:solidFill>
                  <a:srgbClr val="006699"/>
                </a:solidFill>
                <a:highlight>
                  <a:schemeClr val="lt1"/>
                </a:highlight>
                <a:hlinkClick r:id="rId3"/>
              </a:rPr>
              <a:t> Calls Mount to Stop Vaping as Lung Injury Cases Skyrocket</a:t>
            </a:r>
            <a:r>
              <a:rPr lang="en" sz="1800" dirty="0" smtClean="0">
                <a:solidFill>
                  <a:srgbClr val="666666"/>
                </a:solidFill>
                <a:highlight>
                  <a:schemeClr val="lt1"/>
                </a:highlight>
              </a:rPr>
              <a:t> </a:t>
            </a:r>
          </a:p>
          <a:p>
            <a:pPr marL="0" lvl="0" indent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 smtClean="0">
                <a:solidFill>
                  <a:srgbClr val="666666"/>
                </a:solidFill>
                <a:highlight>
                  <a:schemeClr val="lt1"/>
                </a:highlight>
              </a:rPr>
              <a:t>Medscape Medical News  August 30, 2019</a:t>
            </a:r>
            <a:endParaRPr lang="en" sz="1800" i="1" dirty="0" smtClean="0">
              <a:solidFill>
                <a:srgbClr val="3399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dirty="0">
                <a:solidFill>
                  <a:srgbClr val="FFFFFF"/>
                </a:solidFill>
                <a:highlight>
                  <a:schemeClr val="dk2"/>
                </a:highlight>
                <a:latin typeface="Georgia"/>
                <a:ea typeface="Georgia"/>
                <a:cs typeface="Georgia"/>
                <a:sym typeface="Georgia"/>
              </a:rPr>
              <a:t>The Mysterious Vaping Illness That’s  </a:t>
            </a:r>
            <a:endParaRPr sz="2400" b="1" i="1" dirty="0">
              <a:solidFill>
                <a:srgbClr val="FFFFFF"/>
              </a:solidFill>
              <a:highlight>
                <a:schemeClr val="dk2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dirty="0">
                <a:solidFill>
                  <a:srgbClr val="FFFFFF"/>
                </a:solidFill>
                <a:highlight>
                  <a:schemeClr val="dk2"/>
                </a:highlight>
                <a:latin typeface="Georgia"/>
                <a:ea typeface="Georgia"/>
                <a:cs typeface="Georgia"/>
                <a:sym typeface="Georgia"/>
              </a:rPr>
              <a:t> ‘Becoming an Epidemic’</a:t>
            </a:r>
            <a:endParaRPr sz="2400" b="1" i="1" dirty="0">
              <a:solidFill>
                <a:srgbClr val="FFFFFF"/>
              </a:solidFill>
              <a:highlight>
                <a:schemeClr val="dk2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  <a:highlight>
                  <a:schemeClr val="dk2"/>
                </a:highlight>
                <a:latin typeface="Georgia"/>
                <a:ea typeface="Georgia"/>
                <a:cs typeface="Georgia"/>
                <a:sym typeface="Georgia"/>
              </a:rPr>
              <a:t>A surge of severe lung ailments has baffled doctors and public health experts.</a:t>
            </a:r>
            <a:endParaRPr sz="1200" dirty="0">
              <a:solidFill>
                <a:srgbClr val="FFFFFF"/>
              </a:solidFill>
              <a:highlight>
                <a:schemeClr val="dk2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333333"/>
                </a:solidFill>
                <a:highlight>
                  <a:srgbClr val="FFFFFF"/>
                </a:highlight>
              </a:rPr>
              <a:t>By </a:t>
            </a:r>
            <a:r>
              <a:rPr lang="en" sz="1200" b="1" u="sng" dirty="0">
                <a:solidFill>
                  <a:srgbClr val="333333"/>
                </a:solidFill>
                <a:highlight>
                  <a:srgbClr val="FFFFFF"/>
                </a:highlight>
                <a:hlinkClick r:id="rId4"/>
              </a:rPr>
              <a:t>Sheila Kaplan</a:t>
            </a:r>
            <a:r>
              <a:rPr lang="en" sz="1200" b="1" dirty="0">
                <a:solidFill>
                  <a:srgbClr val="333333"/>
                </a:solidFill>
                <a:highlight>
                  <a:srgbClr val="FFFFFF"/>
                </a:highlight>
              </a:rPr>
              <a:t> and </a:t>
            </a:r>
            <a:r>
              <a:rPr lang="en" sz="1200" b="1" u="sng" dirty="0">
                <a:solidFill>
                  <a:srgbClr val="333333"/>
                </a:solidFill>
                <a:highlight>
                  <a:srgbClr val="FFFFFF"/>
                </a:highlight>
                <a:hlinkClick r:id="rId5"/>
              </a:rPr>
              <a:t>Matt Richtel</a:t>
            </a:r>
            <a:r>
              <a:rPr lang="en" sz="1200" b="1" dirty="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" sz="1200" dirty="0">
                <a:solidFill>
                  <a:srgbClr val="333333"/>
                </a:solidFill>
                <a:highlight>
                  <a:srgbClr val="FFFFFF"/>
                </a:highlight>
              </a:rPr>
              <a:t>Published Aug. 31, 2019 Updated Sept. 1, 2019, 4:05 p.m. ET </a:t>
            </a:r>
            <a:r>
              <a:rPr lang="en" sz="800" b="1" i="1" dirty="0">
                <a:solidFill>
                  <a:srgbClr val="333333"/>
                </a:solidFill>
                <a:highlight>
                  <a:srgbClr val="FFFFFF"/>
                </a:highlight>
              </a:rPr>
              <a:t>New York Times</a:t>
            </a:r>
            <a:r>
              <a:rPr lang="en" sz="800" b="1" dirty="0">
                <a:solidFill>
                  <a:srgbClr val="FFFFFF"/>
                </a:solidFill>
                <a:highlight>
                  <a:srgbClr val="FEFEFE"/>
                </a:highlight>
              </a:rPr>
              <a:t> </a:t>
            </a:r>
            <a:r>
              <a:rPr lang="en" sz="1200" b="1" dirty="0" smtClean="0">
                <a:solidFill>
                  <a:srgbClr val="FFFFFF"/>
                </a:solidFill>
                <a:highlight>
                  <a:srgbClr val="FEFEFE"/>
                </a:highlight>
              </a:rPr>
              <a:t>m</a:t>
            </a:r>
            <a:br>
              <a:rPr lang="en" sz="1200" b="1" dirty="0" smtClean="0">
                <a:solidFill>
                  <a:srgbClr val="FFFFFF"/>
                </a:solidFill>
                <a:highlight>
                  <a:srgbClr val="FEFEFE"/>
                </a:highlight>
              </a:rPr>
            </a:br>
            <a:r>
              <a:rPr lang="en" sz="1200" b="1" dirty="0" smtClean="0">
                <a:solidFill>
                  <a:srgbClr val="FFFFFF"/>
                </a:solidFill>
                <a:highlight>
                  <a:srgbClr val="FEFEFE"/>
                </a:highlight>
              </a:rPr>
              <a:t>a</a:t>
            </a:r>
            <a:br>
              <a:rPr lang="en" sz="1200" b="1" dirty="0" smtClean="0">
                <a:solidFill>
                  <a:srgbClr val="FFFFFF"/>
                </a:solidFill>
                <a:highlight>
                  <a:srgbClr val="FEFEFE"/>
                </a:highlight>
              </a:rPr>
            </a:br>
            <a:r>
              <a:rPr lang="en" sz="1200" b="1" dirty="0" smtClean="0">
                <a:solidFill>
                  <a:srgbClr val="FFFFFF"/>
                </a:solidFill>
                <a:highlight>
                  <a:srgbClr val="FEFEFE"/>
                </a:highlight>
              </a:rPr>
              <a:t>rketer </a:t>
            </a:r>
            <a:r>
              <a:rPr lang="en" sz="1200" b="1" dirty="0">
                <a:solidFill>
                  <a:srgbClr val="FFFFFF"/>
                </a:solidFill>
                <a:highlight>
                  <a:srgbClr val="FEFEFE"/>
                </a:highlight>
              </a:rPr>
              <a:t>of poison and your target has been young people," one congressman told executives during a ring Thursday.  </a:t>
            </a:r>
            <a:endParaRPr sz="1200" b="1" dirty="0">
              <a:solidFill>
                <a:srgbClr val="FFFFFF"/>
              </a:solidFill>
              <a:highlight>
                <a:srgbClr val="FEFEFE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9/9/2019 CDC Investigation Notice </a:t>
            </a:r>
            <a:r>
              <a:rPr lang="en" sz="1600" i="1" dirty="0">
                <a:solidFill>
                  <a:srgbClr val="9900FF"/>
                </a:solidFill>
              </a:rPr>
              <a:t>Outbreak of Lung Illness Associated with Using E-cigarette </a:t>
            </a:r>
            <a:r>
              <a:rPr lang="en" sz="1600" i="1" dirty="0" smtClean="0">
                <a:solidFill>
                  <a:srgbClr val="9900FF"/>
                </a:solidFill>
              </a:rPr>
              <a:t>Products</a:t>
            </a:r>
            <a:br>
              <a:rPr lang="en" sz="1600" i="1" dirty="0" smtClean="0">
                <a:solidFill>
                  <a:srgbClr val="9900FF"/>
                </a:solidFill>
              </a:rPr>
            </a:br>
            <a:r>
              <a:rPr lang="en" sz="900" dirty="0" smtClean="0">
                <a:solidFill>
                  <a:srgbClr val="666666"/>
                </a:solidFill>
                <a:highlight>
                  <a:schemeClr val="lt1"/>
                </a:highlight>
              </a:rPr>
              <a:t/>
            </a:r>
            <a:br>
              <a:rPr lang="en" sz="900" dirty="0" smtClean="0">
                <a:solidFill>
                  <a:srgbClr val="666666"/>
                </a:solidFill>
                <a:highlight>
                  <a:schemeClr val="lt1"/>
                </a:highlight>
              </a:rPr>
            </a:br>
            <a:endParaRPr sz="900" dirty="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marR="292100" lvl="0" indent="0" algn="l" rtl="0">
              <a:lnSpc>
                <a:spcPct val="103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FF0000"/>
                </a:solidFill>
              </a:rPr>
              <a:t>It’s time for a ‘federal reckoning’ in the wake of vaping-linked deaths, says former FDA chief</a:t>
            </a:r>
            <a:endParaRPr sz="14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300"/>
              </a:spcAft>
              <a:buNone/>
            </a:pPr>
            <a:r>
              <a:rPr lang="en" sz="1000" dirty="0">
                <a:solidFill>
                  <a:srgbClr val="FF0000"/>
                </a:solidFill>
              </a:rPr>
              <a:t>PUBLISHED MON, SEP 9 2019  8:47 AM EDT UPDATED MON, SEP 9 2019  10:30 AM EDT    </a:t>
            </a:r>
            <a:r>
              <a:rPr lang="en" sz="900" u="sng" dirty="0">
                <a:solidFill>
                  <a:srgbClr val="FF0000"/>
                </a:solidFill>
                <a:hlinkClick r:id="rId6"/>
              </a:rPr>
              <a:t>Jessica Bursztynsky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6850875" y="5431033"/>
            <a:ext cx="3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https://www.cnbc.com/jessica-bursztynsky/</a:t>
            </a: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219200" y="5638800"/>
            <a:ext cx="69342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Trump moves to ban flavored e-cigarettes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6248400"/>
            <a:ext cx="3149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Washington Post 9/11//19 Laurie McGinley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4958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 smtClean="0">
                <a:solidFill>
                  <a:srgbClr val="595959"/>
                </a:solidFill>
              </a:rPr>
              <a:t>Participants in this lecture/discussion will:</a:t>
            </a: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US" dirty="0" smtClean="0">
                <a:solidFill>
                  <a:srgbClr val="595959"/>
                </a:solidFill>
              </a:rPr>
              <a:t>Increase their knowledge about the use and effects of electronic nicotine delivery systems.</a:t>
            </a: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US" dirty="0" smtClean="0">
                <a:solidFill>
                  <a:srgbClr val="595959"/>
                </a:solidFill>
              </a:rPr>
              <a:t>Gain understanding of the current level of patient education about this topic given by primary health providers.</a:t>
            </a: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US" dirty="0" smtClean="0">
                <a:solidFill>
                  <a:srgbClr val="595959"/>
                </a:solidFill>
              </a:rPr>
              <a:t>Strategize ways to increase both patients’ and health providers’ knowledge about ENDS use. </a:t>
            </a: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n-US" dirty="0" smtClean="0">
                <a:solidFill>
                  <a:srgbClr val="FF0000"/>
                </a:solidFill>
              </a:rPr>
              <a:t>Discuss readiness to respond and teach regarding emerging health risk behaviors</a:t>
            </a:r>
            <a:r>
              <a:rPr lang="en-US" dirty="0" smtClean="0">
                <a:solidFill>
                  <a:srgbClr val="595959"/>
                </a:solidFill>
              </a:rPr>
              <a:t>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" sz="2800" dirty="0" smtClean="0">
                <a:solidFill>
                  <a:srgbClr val="595959"/>
                </a:solidFill>
              </a:rPr>
              <a:t>What do you all know: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057400"/>
            <a:ext cx="7620000" cy="34290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595959"/>
                </a:solidFill>
              </a:rPr>
              <a:t>Let’s get some baseline indicators …</a:t>
            </a:r>
          </a:p>
          <a:p>
            <a:pPr lvl="0"/>
            <a:endParaRPr lang="en-US" dirty="0" smtClean="0">
              <a:solidFill>
                <a:srgbClr val="595959"/>
              </a:solidFill>
            </a:endParaRPr>
          </a:p>
          <a:p>
            <a:pPr lvl="0" algn="ctr">
              <a:buNone/>
            </a:pPr>
            <a:r>
              <a:rPr lang="en" sz="8600" dirty="0" smtClean="0">
                <a:solidFill>
                  <a:srgbClr val="FF00FF"/>
                </a:solidFill>
              </a:rPr>
              <a:t>www.kahoot.it</a:t>
            </a:r>
            <a:endParaRPr lang="en-US" sz="8600" dirty="0" smtClean="0">
              <a:solidFill>
                <a:srgbClr val="595959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" dirty="0" smtClean="0">
                <a:solidFill>
                  <a:schemeClr val="dk1"/>
                </a:solidFill>
              </a:rPr>
              <a:t>Our “project”: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42672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 smtClean="0">
                <a:solidFill>
                  <a:srgbClr val="595959"/>
                </a:solidFill>
              </a:rPr>
              <a:t>R2 Community Medicine  project:</a:t>
            </a: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US" dirty="0" smtClean="0">
                <a:solidFill>
                  <a:srgbClr val="595959"/>
                </a:solidFill>
              </a:rPr>
              <a:t>Goal: </a:t>
            </a:r>
          </a:p>
          <a:p>
            <a:pPr marL="457200" lvl="0" indent="-317500">
              <a:lnSpc>
                <a:spcPct val="115000"/>
              </a:lnSpc>
              <a:spcBef>
                <a:spcPts val="1600"/>
              </a:spcBef>
              <a:buClr>
                <a:srgbClr val="595959"/>
              </a:buClr>
              <a:buSzPts val="1400"/>
              <a:buChar char="●"/>
            </a:pPr>
            <a:r>
              <a:rPr lang="en-US" dirty="0" smtClean="0">
                <a:solidFill>
                  <a:srgbClr val="595959"/>
                </a:solidFill>
              </a:rPr>
              <a:t>Increase awareness, provide resources and subsequently increase screening of </a:t>
            </a:r>
            <a:r>
              <a:rPr lang="en-US" dirty="0" err="1" smtClean="0">
                <a:solidFill>
                  <a:srgbClr val="595959"/>
                </a:solidFill>
              </a:rPr>
              <a:t>vaping</a:t>
            </a:r>
            <a:r>
              <a:rPr lang="en-US" dirty="0" smtClean="0">
                <a:solidFill>
                  <a:srgbClr val="595959"/>
                </a:solidFill>
              </a:rPr>
              <a:t> use in primary care practices;</a:t>
            </a:r>
            <a:endParaRPr lang="en-US" sz="2800" dirty="0" smtClean="0">
              <a:solidFill>
                <a:srgbClr val="595959"/>
              </a:solidFill>
            </a:endParaRP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Char char="●"/>
            </a:pPr>
            <a:r>
              <a:rPr lang="en-US" dirty="0" smtClean="0">
                <a:solidFill>
                  <a:srgbClr val="595959"/>
                </a:solidFill>
              </a:rPr>
              <a:t>Questionnaire “pretest” regarding knowledge and practices regarding e-cigarette use</a:t>
            </a: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ts val="1400"/>
              <a:buChar char="●"/>
            </a:pPr>
            <a:r>
              <a:rPr lang="en-US" dirty="0" smtClean="0">
                <a:solidFill>
                  <a:srgbClr val="FF0000"/>
                </a:solidFill>
              </a:rPr>
              <a:t>Surveys collected March-June 2019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Char char="●"/>
            </a:pPr>
            <a:r>
              <a:rPr lang="en-US" dirty="0" smtClean="0">
                <a:solidFill>
                  <a:srgbClr val="595959"/>
                </a:solidFill>
              </a:rPr>
              <a:t>Followed by lecture presentation</a:t>
            </a:r>
            <a:br>
              <a:rPr lang="en-US" dirty="0" smtClean="0">
                <a:solidFill>
                  <a:srgbClr val="595959"/>
                </a:solidFill>
              </a:rPr>
            </a:br>
            <a:endParaRPr lang="en-US" dirty="0" smtClean="0">
              <a:solidFill>
                <a:srgbClr val="595959"/>
              </a:solidFill>
            </a:endParaRP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Char char="●"/>
            </a:pPr>
            <a:r>
              <a:rPr lang="en-US" dirty="0" smtClean="0">
                <a:solidFill>
                  <a:srgbClr val="595959"/>
                </a:solidFill>
              </a:rPr>
              <a:t>Data reviewed in the EMR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" sz="3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E-Cigarettes Questionnaire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800600" cy="52578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1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1.  How prevalent is e-cigarette use among the patients in your practice: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en-US" sz="1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Not very prevalent      Somewhat prevalent     Very prevalent</a:t>
            </a:r>
          </a:p>
          <a:p>
            <a:pPr marL="0" lvl="0" indent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1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Please answer the following statements according to your practices up to this point:</a:t>
            </a:r>
          </a:p>
          <a:p>
            <a:pPr marL="0" lvl="0" indent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1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2.  In my well-visit sessions with middle-school-aged patients and teens, I ask them about e-cigarette use and </a:t>
            </a:r>
            <a:r>
              <a:rPr lang="en-US" sz="13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vaping</a:t>
            </a:r>
            <a:r>
              <a:rPr lang="en-US" sz="1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</a:t>
            </a:r>
          </a:p>
          <a:p>
            <a:pPr marL="0" lvl="0" indent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1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All of the time             Most of the time             Some of the time             Never</a:t>
            </a:r>
          </a:p>
          <a:p>
            <a:pPr marL="914400" lvl="0" indent="-457200">
              <a:lnSpc>
                <a:spcPct val="115000"/>
              </a:lnSpc>
              <a:spcBef>
                <a:spcPts val="1000"/>
              </a:spcBef>
              <a:buNone/>
            </a:pPr>
            <a:endParaRPr lang="en-US" sz="13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3.  I talk to parents of young teens about starting conversations with their kids  about e-cigarette use:</a:t>
            </a:r>
          </a:p>
          <a:p>
            <a:pPr marL="457200" lvl="0" indent="-45720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1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All of the time            Most of the time            Some of the time             Never</a:t>
            </a:r>
          </a:p>
          <a:p>
            <a:pPr marL="0" lvl="0" indent="457200">
              <a:lnSpc>
                <a:spcPct val="115000"/>
              </a:lnSpc>
              <a:spcBef>
                <a:spcPts val="1000"/>
              </a:spcBef>
              <a:buNone/>
            </a:pPr>
            <a:endParaRPr lang="en-US" sz="13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4.   Information about e-cigarette use is easily recordable in the electronic   medical records used in my practice.</a:t>
            </a:r>
          </a:p>
          <a:p>
            <a:pPr marL="457200" lvl="0" indent="-45720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1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Strongly agree    Somewhat agree       Neither agree nor disagree      Somewhat disagree       Strongly disagree</a:t>
            </a:r>
          </a:p>
          <a:p>
            <a:pPr marL="200025" lvl="0" indent="-200025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r>
              <a:rPr lang="en-US" sz="1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5.  Which of the following is NOT considered an electronic nicotine delivery system device:</a:t>
            </a:r>
          </a:p>
          <a:p>
            <a:pPr marL="914400" lvl="1" indent="-27940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800"/>
              <a:buFont typeface="Calibri"/>
              <a:buAutoNum type="alphaLcPeriod"/>
            </a:pPr>
            <a:r>
              <a:rPr lang="en-US" sz="1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E-cigarettes</a:t>
            </a:r>
          </a:p>
          <a:p>
            <a:pPr marL="914400" lvl="1" indent="-279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800"/>
              <a:buFont typeface="Calibri"/>
              <a:buAutoNum type="alphaLcPeriod"/>
            </a:pPr>
            <a:r>
              <a:rPr lang="en-US" sz="13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Vapes</a:t>
            </a:r>
            <a:endParaRPr lang="en-US" sz="13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914400" lvl="1" indent="-279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800"/>
              <a:buFont typeface="Calibri"/>
              <a:buAutoNum type="alphaLcPeriod"/>
            </a:pPr>
            <a:r>
              <a:rPr lang="en-US" sz="13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Juuls</a:t>
            </a:r>
            <a:endParaRPr lang="en-US" sz="13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914400" lvl="1" indent="-279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800"/>
              <a:buFont typeface="Calibri"/>
              <a:buAutoNum type="alphaLcPeriod"/>
            </a:pPr>
            <a:r>
              <a:rPr lang="en-US" sz="1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Tank device</a:t>
            </a:r>
          </a:p>
          <a:p>
            <a:pPr marL="914400" lvl="1" indent="-2794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800"/>
              <a:buFont typeface="Calibri"/>
              <a:buAutoNum type="alphaLcPeriod"/>
            </a:pPr>
            <a:r>
              <a:rPr lang="en-US" sz="1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None of the above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1" y="990600"/>
            <a:ext cx="4876799" cy="527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lvl="0" indent="-200025">
              <a:lnSpc>
                <a:spcPct val="115000"/>
              </a:lnSpc>
              <a:spcBef>
                <a:spcPts val="1000"/>
              </a:spcBef>
            </a:pP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6.  E-cigarettes are now the most commonly used tobacco product among youth.                                   		True                    	False</a:t>
            </a:r>
          </a:p>
          <a:p>
            <a:pPr lv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7.  E-cigarette use is considered a safe alternative to traditional combustible           	cigarette use.     True          	False</a:t>
            </a:r>
          </a:p>
          <a:p>
            <a:pPr marL="228600" lvl="0" indent="-22860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8.  All of the following statements are true EXCEPT:</a:t>
            </a:r>
          </a:p>
          <a:p>
            <a:pPr marL="685800" lvl="0" indent="-27940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800"/>
              <a:buFont typeface="Calibri"/>
              <a:buAutoNum type="alphaLcPeriod"/>
            </a:pP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Most e-cigarettes contain nicotine which has known health effects.</a:t>
            </a:r>
          </a:p>
          <a:p>
            <a:pPr marL="685800" lvl="0" indent="-279400">
              <a:lnSpc>
                <a:spcPct val="115000"/>
              </a:lnSpc>
              <a:spcBef>
                <a:spcPts val="640"/>
              </a:spcBef>
              <a:buClr>
                <a:schemeClr val="dk1"/>
              </a:buClr>
              <a:buSzPts val="800"/>
              <a:buFont typeface="Calibri"/>
              <a:buAutoNum type="alphaLcPeriod"/>
            </a:pP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battery-heated liquid produces an aerosol that is a harmless water vapor.</a:t>
            </a:r>
          </a:p>
          <a:p>
            <a:pPr marL="685800" lvl="0" indent="-279400">
              <a:lnSpc>
                <a:spcPct val="115000"/>
              </a:lnSpc>
              <a:spcBef>
                <a:spcPts val="640"/>
              </a:spcBef>
              <a:buClr>
                <a:schemeClr val="dk1"/>
              </a:buClr>
              <a:buSzPts val="800"/>
              <a:buFont typeface="Calibri"/>
              <a:buAutoNum type="alphaLcPeriod"/>
            </a:pP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E-cigarettes may help non-pregnant adult smokers if used as a complete substitute for smoked tobacco products.</a:t>
            </a:r>
          </a:p>
          <a:p>
            <a:pPr marL="685800" lvl="0" indent="-279400">
              <a:lnSpc>
                <a:spcPct val="115000"/>
              </a:lnSpc>
              <a:spcBef>
                <a:spcPts val="640"/>
              </a:spcBef>
              <a:buClr>
                <a:schemeClr val="dk1"/>
              </a:buClr>
              <a:buSzPts val="800"/>
              <a:buFont typeface="Calibri"/>
              <a:buAutoNum type="alphaLcPeriod"/>
            </a:pP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E-cigarettes can be used to deliver marijuana and other drugs.</a:t>
            </a:r>
          </a:p>
          <a:p>
            <a:pPr marL="228600" lvl="0" indent="-22860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9.   Which of the following statements is NOT true about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Juuls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</a:t>
            </a:r>
          </a:p>
          <a:p>
            <a:pPr lvl="0" indent="457200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a.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Juul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“pods” contains as much nicotine as a pack of traditional cigarettes.</a:t>
            </a:r>
          </a:p>
          <a:p>
            <a:pPr marL="457200" lvl="0" indent="-457200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	b.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Juul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is available in many flavors that are especially appealing to adolescents and   adults.</a:t>
            </a:r>
          </a:p>
          <a:p>
            <a:pPr lvl="0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c. The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Juul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product is manufactured to resemble a USB flash drive device.</a:t>
            </a:r>
          </a:p>
          <a:p>
            <a:pPr lvl="0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d. 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Juul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users have a significant risk of becoming combustible cigarette 	smokers.</a:t>
            </a:r>
          </a:p>
          <a:p>
            <a:pPr marL="685800" lvl="0" indent="-279400">
              <a:spcBef>
                <a:spcPts val="1000"/>
              </a:spcBef>
              <a:buClr>
                <a:schemeClr val="dk1"/>
              </a:buClr>
              <a:buSzPts val="800"/>
            </a:pP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e.  All of the above are true.</a:t>
            </a:r>
            <a:endParaRPr lang="en-US" sz="11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" dirty="0" smtClean="0">
                <a:solidFill>
                  <a:schemeClr val="dk1"/>
                </a:solidFill>
              </a:rPr>
              <a:t>Pre-Test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3434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3600" dirty="0" smtClean="0">
                <a:solidFill>
                  <a:srgbClr val="595959"/>
                </a:solidFill>
              </a:rPr>
              <a:t>At Hunterdon:  Primary Care offices;  n=61</a:t>
            </a: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US" sz="3600" dirty="0" smtClean="0">
                <a:solidFill>
                  <a:srgbClr val="595959"/>
                </a:solidFill>
              </a:rPr>
              <a:t>At Brown: Family Medicine residents; n=11</a:t>
            </a:r>
            <a:br>
              <a:rPr lang="en-US" sz="3600" dirty="0" smtClean="0">
                <a:solidFill>
                  <a:srgbClr val="595959"/>
                </a:solidFill>
              </a:rPr>
            </a:br>
            <a:endParaRPr lang="en-US" sz="3600" dirty="0" smtClean="0">
              <a:solidFill>
                <a:srgbClr val="595959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US" dirty="0" smtClean="0">
                <a:solidFill>
                  <a:srgbClr val="595959"/>
                </a:solidFill>
              </a:rPr>
              <a:t>Groups aren’t </a:t>
            </a:r>
            <a:r>
              <a:rPr lang="en-US" dirty="0" err="1" smtClean="0">
                <a:solidFill>
                  <a:srgbClr val="595959"/>
                </a:solidFill>
              </a:rPr>
              <a:t>heterogenous</a:t>
            </a:r>
            <a:r>
              <a:rPr lang="en-US" dirty="0" smtClean="0">
                <a:solidFill>
                  <a:srgbClr val="595959"/>
                </a:solidFill>
              </a:rPr>
              <a:t>:</a:t>
            </a:r>
          </a:p>
          <a:p>
            <a:pPr marL="0" lvl="0" indent="4572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US" dirty="0" smtClean="0">
                <a:solidFill>
                  <a:srgbClr val="595959"/>
                </a:solidFill>
              </a:rPr>
              <a:t> Hunterdon much larger group comprised of primary practice staffs including physicians, clinical and office staff.</a:t>
            </a:r>
            <a:br>
              <a:rPr lang="en-US" dirty="0" smtClean="0">
                <a:solidFill>
                  <a:srgbClr val="595959"/>
                </a:solidFill>
              </a:rPr>
            </a:br>
            <a:endParaRPr lang="en-US" dirty="0" smtClean="0">
              <a:solidFill>
                <a:srgbClr val="595959"/>
              </a:solidFill>
            </a:endParaRPr>
          </a:p>
          <a:p>
            <a:pPr marL="0" lvl="0" indent="457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n-US" dirty="0" smtClean="0">
                <a:solidFill>
                  <a:srgbClr val="595959"/>
                </a:solidFill>
              </a:rPr>
              <a:t>Brown comprised of all FM residents;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um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1681</Words>
  <Application>Microsoft Office PowerPoint</Application>
  <PresentationFormat>On-screen Show (4:3)</PresentationFormat>
  <Paragraphs>227</Paragraphs>
  <Slides>31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forum2014</vt:lpstr>
      <vt:lpstr>E-Cigarettes:   What We Know, What We’re Teaching</vt:lpstr>
      <vt:lpstr>PowerPoint Presentation</vt:lpstr>
      <vt:lpstr>Disclosures</vt:lpstr>
      <vt:lpstr>PowerPoint Presentation</vt:lpstr>
      <vt:lpstr>Goals and Objectives</vt:lpstr>
      <vt:lpstr>What do you all know:</vt:lpstr>
      <vt:lpstr>Our “project”:</vt:lpstr>
      <vt:lpstr>E-Cigarettes Questionnaire</vt:lpstr>
      <vt:lpstr>Pre-Test results</vt:lpstr>
      <vt:lpstr>Findings of interest:</vt:lpstr>
      <vt:lpstr>Project Objectives</vt:lpstr>
      <vt:lpstr>Current Tobacco Product Use Among U.S. High School Students by Tobacco Product – NYTS 2011-2017</vt:lpstr>
      <vt:lpstr>Teen Vaping Rates Continue to Rise</vt:lpstr>
      <vt:lpstr>Youth Initiation and Use</vt:lpstr>
      <vt:lpstr>PowerPoint Presentation</vt:lpstr>
      <vt:lpstr>PowerPoint Presentation</vt:lpstr>
      <vt:lpstr>Social Media &amp; Youth Marketing</vt:lpstr>
      <vt:lpstr>Are Youth Using E-cigarettes with Nicotine?</vt:lpstr>
      <vt:lpstr>Nicotine Addiction &amp; Youth</vt:lpstr>
      <vt:lpstr>Nicotine in E-cigarettes and the Brain</vt:lpstr>
      <vt:lpstr>ENDs Vapor</vt:lpstr>
      <vt:lpstr>Popcorn Lung</vt:lpstr>
      <vt:lpstr>EMR</vt:lpstr>
      <vt:lpstr>Small group discussion</vt:lpstr>
      <vt:lpstr>So what do we know about use of these devices now:</vt:lpstr>
      <vt:lpstr>How does the discussion vary in these settings: </vt:lpstr>
      <vt:lpstr>How are we teaching our residents to address vaping?</vt:lpstr>
      <vt:lpstr>Resources For Parents</vt:lpstr>
      <vt:lpstr>Know the Facts, Answer Their Questions</vt:lpstr>
      <vt:lpstr>Resources For Parents</vt:lpstr>
      <vt:lpstr>More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Radjenovich, MaryEllen</dc:creator>
  <cp:lastModifiedBy>Bev</cp:lastModifiedBy>
  <cp:revision>13</cp:revision>
  <dcterms:created xsi:type="dcterms:W3CDTF">2014-07-22T20:27:04Z</dcterms:created>
  <dcterms:modified xsi:type="dcterms:W3CDTF">2019-09-15T21:27:07Z</dcterms:modified>
</cp:coreProperties>
</file>