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6.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tags/tag21.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79" r:id="rId2"/>
  </p:sldMasterIdLst>
  <p:notesMasterIdLst>
    <p:notesMasterId r:id="rId29"/>
  </p:notesMasterIdLst>
  <p:sldIdLst>
    <p:sldId id="268" r:id="rId3"/>
    <p:sldId id="257" r:id="rId4"/>
    <p:sldId id="270" r:id="rId5"/>
    <p:sldId id="279" r:id="rId6"/>
    <p:sldId id="291" r:id="rId7"/>
    <p:sldId id="283" r:id="rId8"/>
    <p:sldId id="281" r:id="rId9"/>
    <p:sldId id="273" r:id="rId10"/>
    <p:sldId id="256" r:id="rId11"/>
    <p:sldId id="284" r:id="rId12"/>
    <p:sldId id="341" r:id="rId13"/>
    <p:sldId id="342" r:id="rId14"/>
    <p:sldId id="287" r:id="rId15"/>
    <p:sldId id="288" r:id="rId16"/>
    <p:sldId id="286" r:id="rId17"/>
    <p:sldId id="343" r:id="rId18"/>
    <p:sldId id="289" r:id="rId19"/>
    <p:sldId id="348" r:id="rId20"/>
    <p:sldId id="345" r:id="rId21"/>
    <p:sldId id="344" r:id="rId22"/>
    <p:sldId id="350" r:id="rId23"/>
    <p:sldId id="347" r:id="rId24"/>
    <p:sldId id="349" r:id="rId25"/>
    <p:sldId id="274" r:id="rId26"/>
    <p:sldId id="277" r:id="rId27"/>
    <p:sldId id="266" r:id="rId28"/>
  </p:sldIdLst>
  <p:sldSz cx="9144000" cy="5143500" type="screen16x9"/>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ki" initials="VH" lastIdx="1" clrIdx="0">
    <p:extLst>
      <p:ext uri="{19B8F6BF-5375-455C-9EA6-DF929625EA0E}">
        <p15:presenceInfo xmlns:p15="http://schemas.microsoft.com/office/powerpoint/2012/main" userId="Vick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7E5"/>
    <a:srgbClr val="009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76923" autoAdjust="0"/>
  </p:normalViewPr>
  <p:slideViewPr>
    <p:cSldViewPr snapToGrid="0" snapToObjects="1" showGuides="1">
      <p:cViewPr varScale="1">
        <p:scale>
          <a:sx n="71" d="100"/>
          <a:sy n="71" d="100"/>
        </p:scale>
        <p:origin x="43" y="1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23A32A-8902-4703-BF55-CB0A2EA018C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1BAC368E-3CBC-4A47-996D-C7DA0416ACF4}">
      <dgm:prSet phldrT="[Text]"/>
      <dgm:spPr>
        <a:solidFill>
          <a:schemeClr val="accent2"/>
        </a:solidFill>
      </dgm:spPr>
      <dgm:t>
        <a:bodyPr/>
        <a:lstStyle/>
        <a:p>
          <a:r>
            <a:rPr lang="en-US" dirty="0"/>
            <a:t>1</a:t>
          </a:r>
        </a:p>
      </dgm:t>
    </dgm:pt>
    <dgm:pt modelId="{7D20EACC-922A-4423-8BA3-9C6E6EE58A73}" type="parTrans" cxnId="{2CC39F5D-5BFA-4190-83F4-824A47C3A811}">
      <dgm:prSet/>
      <dgm:spPr/>
      <dgm:t>
        <a:bodyPr/>
        <a:lstStyle/>
        <a:p>
          <a:endParaRPr lang="en-US"/>
        </a:p>
      </dgm:t>
    </dgm:pt>
    <dgm:pt modelId="{C81D0314-3470-449C-885C-D4BF173B351D}" type="sibTrans" cxnId="{2CC39F5D-5BFA-4190-83F4-824A47C3A811}">
      <dgm:prSet/>
      <dgm:spPr/>
      <dgm:t>
        <a:bodyPr/>
        <a:lstStyle/>
        <a:p>
          <a:endParaRPr lang="en-US"/>
        </a:p>
      </dgm:t>
    </dgm:pt>
    <dgm:pt modelId="{25EF2122-1EF3-4265-B9DA-FDDA2DEA00B5}">
      <dgm:prSet phldrT="[Text]"/>
      <dgm:spPr>
        <a:ln>
          <a:solidFill>
            <a:srgbClr val="C00000"/>
          </a:solidFill>
        </a:ln>
      </dgm:spPr>
      <dgm:t>
        <a:bodyPr/>
        <a:lstStyle/>
        <a:p>
          <a:r>
            <a:rPr lang="en-US" dirty="0"/>
            <a:t>Bio, Statements</a:t>
          </a:r>
        </a:p>
      </dgm:t>
    </dgm:pt>
    <dgm:pt modelId="{8295B33D-1533-4B6E-B5F8-C52BB95AA904}" type="parTrans" cxnId="{0F7024A3-6E50-41A9-A1B7-72CF1B649DB9}">
      <dgm:prSet/>
      <dgm:spPr/>
      <dgm:t>
        <a:bodyPr/>
        <a:lstStyle/>
        <a:p>
          <a:endParaRPr lang="en-US"/>
        </a:p>
      </dgm:t>
    </dgm:pt>
    <dgm:pt modelId="{79329513-6B61-445C-9530-943B2242753C}" type="sibTrans" cxnId="{0F7024A3-6E50-41A9-A1B7-72CF1B649DB9}">
      <dgm:prSet/>
      <dgm:spPr/>
      <dgm:t>
        <a:bodyPr/>
        <a:lstStyle/>
        <a:p>
          <a:endParaRPr lang="en-US"/>
        </a:p>
      </dgm:t>
    </dgm:pt>
    <dgm:pt modelId="{2687CBCA-DB16-4576-9104-5ED8EF335184}">
      <dgm:prSet phldrT="[Text]"/>
      <dgm:spPr>
        <a:ln>
          <a:solidFill>
            <a:srgbClr val="C00000"/>
          </a:solidFill>
        </a:ln>
      </dgm:spPr>
      <dgm:t>
        <a:bodyPr/>
        <a:lstStyle/>
        <a:p>
          <a:r>
            <a:rPr lang="en-US" dirty="0"/>
            <a:t>Meet with Dept Chair</a:t>
          </a:r>
        </a:p>
      </dgm:t>
    </dgm:pt>
    <dgm:pt modelId="{5311CACF-52B7-4674-BB37-AB2A285AECDE}" type="parTrans" cxnId="{FA3AC18F-6623-4CC3-897A-07BAAA845CAD}">
      <dgm:prSet/>
      <dgm:spPr/>
      <dgm:t>
        <a:bodyPr/>
        <a:lstStyle/>
        <a:p>
          <a:endParaRPr lang="en-US"/>
        </a:p>
      </dgm:t>
    </dgm:pt>
    <dgm:pt modelId="{C55AC206-2BAD-445B-ADE0-4C40DF7E0521}" type="sibTrans" cxnId="{FA3AC18F-6623-4CC3-897A-07BAAA845CAD}">
      <dgm:prSet/>
      <dgm:spPr/>
      <dgm:t>
        <a:bodyPr/>
        <a:lstStyle/>
        <a:p>
          <a:endParaRPr lang="en-US"/>
        </a:p>
      </dgm:t>
    </dgm:pt>
    <dgm:pt modelId="{BBA6AC5C-2780-42FD-BC2D-ACCBFCF46879}">
      <dgm:prSet phldrT="[Text]"/>
      <dgm:spPr>
        <a:solidFill>
          <a:schemeClr val="accent2"/>
        </a:solidFill>
      </dgm:spPr>
      <dgm:t>
        <a:bodyPr/>
        <a:lstStyle/>
        <a:p>
          <a:r>
            <a:rPr lang="en-US" dirty="0"/>
            <a:t>2</a:t>
          </a:r>
        </a:p>
      </dgm:t>
    </dgm:pt>
    <dgm:pt modelId="{68AEC514-9F3B-4C04-B3F7-504FD9164CC9}" type="parTrans" cxnId="{E4BE451A-F400-45FC-8F09-E8ED550F4330}">
      <dgm:prSet/>
      <dgm:spPr/>
      <dgm:t>
        <a:bodyPr/>
        <a:lstStyle/>
        <a:p>
          <a:endParaRPr lang="en-US"/>
        </a:p>
      </dgm:t>
    </dgm:pt>
    <dgm:pt modelId="{D551FB34-D427-46A1-A692-464A987CBADB}" type="sibTrans" cxnId="{E4BE451A-F400-45FC-8F09-E8ED550F4330}">
      <dgm:prSet/>
      <dgm:spPr/>
      <dgm:t>
        <a:bodyPr/>
        <a:lstStyle/>
        <a:p>
          <a:endParaRPr lang="en-US"/>
        </a:p>
      </dgm:t>
    </dgm:pt>
    <dgm:pt modelId="{45ECE730-03DB-4017-A7F8-FC452FF2DD87}">
      <dgm:prSet phldrT="[Text]" custT="1"/>
      <dgm:spPr>
        <a:ln>
          <a:solidFill>
            <a:srgbClr val="C00000"/>
          </a:solidFill>
        </a:ln>
      </dgm:spPr>
      <dgm:t>
        <a:bodyPr/>
        <a:lstStyle/>
        <a:p>
          <a:pPr>
            <a:buNone/>
          </a:pPr>
          <a:r>
            <a:rPr lang="en-US" sz="2800" dirty="0">
              <a:solidFill>
                <a:srgbClr val="C00000"/>
              </a:solidFill>
            </a:rPr>
            <a:t>External Review </a:t>
          </a:r>
        </a:p>
      </dgm:t>
    </dgm:pt>
    <dgm:pt modelId="{A1519A07-B7D7-41A3-982B-4932BB535502}" type="parTrans" cxnId="{12DD0742-7E0C-4F14-BBE3-E4FB1DB97061}">
      <dgm:prSet/>
      <dgm:spPr/>
      <dgm:t>
        <a:bodyPr/>
        <a:lstStyle/>
        <a:p>
          <a:endParaRPr lang="en-US"/>
        </a:p>
      </dgm:t>
    </dgm:pt>
    <dgm:pt modelId="{2B8F1C4A-F118-430B-92E3-FBADEEDC823C}" type="sibTrans" cxnId="{12DD0742-7E0C-4F14-BBE3-E4FB1DB97061}">
      <dgm:prSet/>
      <dgm:spPr/>
      <dgm:t>
        <a:bodyPr/>
        <a:lstStyle/>
        <a:p>
          <a:endParaRPr lang="en-US"/>
        </a:p>
      </dgm:t>
    </dgm:pt>
    <dgm:pt modelId="{66A5DB9C-6F29-4B53-9339-B54285EB62CB}">
      <dgm:prSet phldrT="[Text]"/>
      <dgm:spPr>
        <a:solidFill>
          <a:schemeClr val="accent2"/>
        </a:solidFill>
      </dgm:spPr>
      <dgm:t>
        <a:bodyPr/>
        <a:lstStyle/>
        <a:p>
          <a:r>
            <a:rPr lang="en-US" dirty="0"/>
            <a:t>3</a:t>
          </a:r>
        </a:p>
      </dgm:t>
    </dgm:pt>
    <dgm:pt modelId="{0864B4B5-D89C-4A41-BF4C-5672476BE6E2}" type="parTrans" cxnId="{C259E197-F1E6-47C9-870F-330063858813}">
      <dgm:prSet/>
      <dgm:spPr/>
      <dgm:t>
        <a:bodyPr/>
        <a:lstStyle/>
        <a:p>
          <a:endParaRPr lang="en-US"/>
        </a:p>
      </dgm:t>
    </dgm:pt>
    <dgm:pt modelId="{5898373C-3CF1-425B-931D-D940FE1B0A0B}" type="sibTrans" cxnId="{C259E197-F1E6-47C9-870F-330063858813}">
      <dgm:prSet/>
      <dgm:spPr/>
      <dgm:t>
        <a:bodyPr/>
        <a:lstStyle/>
        <a:p>
          <a:endParaRPr lang="en-US"/>
        </a:p>
      </dgm:t>
    </dgm:pt>
    <dgm:pt modelId="{3B38B241-5688-49C1-BC93-B607EBD934FA}">
      <dgm:prSet phldrT="[Text]"/>
      <dgm:spPr>
        <a:ln>
          <a:solidFill>
            <a:srgbClr val="C00000"/>
          </a:solidFill>
        </a:ln>
      </dgm:spPr>
      <dgm:t>
        <a:bodyPr/>
        <a:lstStyle/>
        <a:p>
          <a:r>
            <a:rPr lang="en-US" dirty="0"/>
            <a:t>Dept Committee reviews application, including external letters of review </a:t>
          </a:r>
        </a:p>
      </dgm:t>
    </dgm:pt>
    <dgm:pt modelId="{EE811204-76FA-4F8E-BACB-00CF2C019F7C}" type="parTrans" cxnId="{7712461E-715E-4F46-92A8-EEB2B8A16A4E}">
      <dgm:prSet/>
      <dgm:spPr/>
      <dgm:t>
        <a:bodyPr/>
        <a:lstStyle/>
        <a:p>
          <a:endParaRPr lang="en-US"/>
        </a:p>
      </dgm:t>
    </dgm:pt>
    <dgm:pt modelId="{F587D17B-FA1B-49C9-9E4C-994BDDCC0765}" type="sibTrans" cxnId="{7712461E-715E-4F46-92A8-EEB2B8A16A4E}">
      <dgm:prSet/>
      <dgm:spPr/>
      <dgm:t>
        <a:bodyPr/>
        <a:lstStyle/>
        <a:p>
          <a:endParaRPr lang="en-US"/>
        </a:p>
      </dgm:t>
    </dgm:pt>
    <dgm:pt modelId="{13E918DD-834E-44FF-8ADA-3EC7E38CA734}">
      <dgm:prSet phldrT="[Text]"/>
      <dgm:spPr>
        <a:ln>
          <a:solidFill>
            <a:srgbClr val="C00000"/>
          </a:solidFill>
        </a:ln>
      </dgm:spPr>
      <dgm:t>
        <a:bodyPr/>
        <a:lstStyle/>
        <a:p>
          <a:r>
            <a:rPr lang="en-US" dirty="0"/>
            <a:t>Then Dept Chair, Dean, Provost review application</a:t>
          </a:r>
        </a:p>
      </dgm:t>
    </dgm:pt>
    <dgm:pt modelId="{922B6E02-8470-43EB-946C-09259CDBA79B}" type="parTrans" cxnId="{4293C421-DC24-4898-9984-61EB13492A89}">
      <dgm:prSet/>
      <dgm:spPr/>
      <dgm:t>
        <a:bodyPr/>
        <a:lstStyle/>
        <a:p>
          <a:endParaRPr lang="en-US"/>
        </a:p>
      </dgm:t>
    </dgm:pt>
    <dgm:pt modelId="{40C55F9C-A245-496F-82E3-20559680BCDA}" type="sibTrans" cxnId="{4293C421-DC24-4898-9984-61EB13492A89}">
      <dgm:prSet/>
      <dgm:spPr/>
      <dgm:t>
        <a:bodyPr/>
        <a:lstStyle/>
        <a:p>
          <a:endParaRPr lang="en-US"/>
        </a:p>
      </dgm:t>
    </dgm:pt>
    <dgm:pt modelId="{33AD82BA-06D1-4F94-8D7A-D5DC6B58329D}">
      <dgm:prSet phldrT="[Text]"/>
      <dgm:spPr>
        <a:ln>
          <a:solidFill>
            <a:srgbClr val="C00000"/>
          </a:solidFill>
        </a:ln>
      </dgm:spPr>
      <dgm:t>
        <a:bodyPr/>
        <a:lstStyle/>
        <a:p>
          <a:r>
            <a:rPr lang="en-US" dirty="0"/>
            <a:t>Submit application</a:t>
          </a:r>
        </a:p>
      </dgm:t>
    </dgm:pt>
    <dgm:pt modelId="{515D5853-6980-41E5-828A-7925D4C5CDCF}" type="parTrans" cxnId="{C388FD59-8D81-4B02-ABF8-EABA727E8877}">
      <dgm:prSet/>
      <dgm:spPr/>
      <dgm:t>
        <a:bodyPr/>
        <a:lstStyle/>
        <a:p>
          <a:endParaRPr lang="en-US"/>
        </a:p>
      </dgm:t>
    </dgm:pt>
    <dgm:pt modelId="{B0E4C207-6267-4D3F-906A-7C5910A6ADB9}" type="sibTrans" cxnId="{C388FD59-8D81-4B02-ABF8-EABA727E8877}">
      <dgm:prSet/>
      <dgm:spPr/>
      <dgm:t>
        <a:bodyPr/>
        <a:lstStyle/>
        <a:p>
          <a:endParaRPr lang="en-US"/>
        </a:p>
      </dgm:t>
    </dgm:pt>
    <dgm:pt modelId="{F48A277E-DEB5-4FBF-B68D-00EFBE7E17BE}" type="pres">
      <dgm:prSet presAssocID="{6823A32A-8902-4703-BF55-CB0A2EA018C9}" presName="linearFlow" presStyleCnt="0">
        <dgm:presLayoutVars>
          <dgm:dir/>
          <dgm:animLvl val="lvl"/>
          <dgm:resizeHandles val="exact"/>
        </dgm:presLayoutVars>
      </dgm:prSet>
      <dgm:spPr/>
    </dgm:pt>
    <dgm:pt modelId="{EF207899-6D8B-4BD4-BA3C-0CDD17531180}" type="pres">
      <dgm:prSet presAssocID="{1BAC368E-3CBC-4A47-996D-C7DA0416ACF4}" presName="composite" presStyleCnt="0"/>
      <dgm:spPr/>
    </dgm:pt>
    <dgm:pt modelId="{FD42B602-2A4F-4E41-8989-F0CBE784223F}" type="pres">
      <dgm:prSet presAssocID="{1BAC368E-3CBC-4A47-996D-C7DA0416ACF4}" presName="parentText" presStyleLbl="alignNode1" presStyleIdx="0" presStyleCnt="3" custLinFactNeighborX="0" custLinFactNeighborY="-18735">
        <dgm:presLayoutVars>
          <dgm:chMax val="1"/>
          <dgm:bulletEnabled val="1"/>
        </dgm:presLayoutVars>
      </dgm:prSet>
      <dgm:spPr/>
    </dgm:pt>
    <dgm:pt modelId="{6E97AF18-24E9-4C85-B02F-7CEC1DB5F649}" type="pres">
      <dgm:prSet presAssocID="{1BAC368E-3CBC-4A47-996D-C7DA0416ACF4}" presName="descendantText" presStyleLbl="alignAcc1" presStyleIdx="0" presStyleCnt="3">
        <dgm:presLayoutVars>
          <dgm:bulletEnabled val="1"/>
        </dgm:presLayoutVars>
      </dgm:prSet>
      <dgm:spPr/>
    </dgm:pt>
    <dgm:pt modelId="{6ED75DD0-46EA-46C4-A688-96265BD0B3A1}" type="pres">
      <dgm:prSet presAssocID="{C81D0314-3470-449C-885C-D4BF173B351D}" presName="sp" presStyleCnt="0"/>
      <dgm:spPr/>
    </dgm:pt>
    <dgm:pt modelId="{E157F6FE-CAF5-4B82-9CEF-13678686F758}" type="pres">
      <dgm:prSet presAssocID="{BBA6AC5C-2780-42FD-BC2D-ACCBFCF46879}" presName="composite" presStyleCnt="0"/>
      <dgm:spPr/>
    </dgm:pt>
    <dgm:pt modelId="{848736FE-2264-4EA4-9654-29DDA38D39CF}" type="pres">
      <dgm:prSet presAssocID="{BBA6AC5C-2780-42FD-BC2D-ACCBFCF46879}" presName="parentText" presStyleLbl="alignNode1" presStyleIdx="1" presStyleCnt="3">
        <dgm:presLayoutVars>
          <dgm:chMax val="1"/>
          <dgm:bulletEnabled val="1"/>
        </dgm:presLayoutVars>
      </dgm:prSet>
      <dgm:spPr/>
    </dgm:pt>
    <dgm:pt modelId="{114308C7-B02A-4646-A0B8-F32ECCDC457F}" type="pres">
      <dgm:prSet presAssocID="{BBA6AC5C-2780-42FD-BC2D-ACCBFCF46879}" presName="descendantText" presStyleLbl="alignAcc1" presStyleIdx="1" presStyleCnt="3">
        <dgm:presLayoutVars>
          <dgm:bulletEnabled val="1"/>
        </dgm:presLayoutVars>
      </dgm:prSet>
      <dgm:spPr/>
    </dgm:pt>
    <dgm:pt modelId="{0AFF4208-FF77-4CCB-8316-987375847FA7}" type="pres">
      <dgm:prSet presAssocID="{D551FB34-D427-46A1-A692-464A987CBADB}" presName="sp" presStyleCnt="0"/>
      <dgm:spPr/>
    </dgm:pt>
    <dgm:pt modelId="{2839FF84-59DF-4611-8690-B17A1B66246E}" type="pres">
      <dgm:prSet presAssocID="{66A5DB9C-6F29-4B53-9339-B54285EB62CB}" presName="composite" presStyleCnt="0"/>
      <dgm:spPr/>
    </dgm:pt>
    <dgm:pt modelId="{18F29DEB-0A9A-4CE6-B2B1-6869E3D5FC74}" type="pres">
      <dgm:prSet presAssocID="{66A5DB9C-6F29-4B53-9339-B54285EB62CB}" presName="parentText" presStyleLbl="alignNode1" presStyleIdx="2" presStyleCnt="3">
        <dgm:presLayoutVars>
          <dgm:chMax val="1"/>
          <dgm:bulletEnabled val="1"/>
        </dgm:presLayoutVars>
      </dgm:prSet>
      <dgm:spPr/>
    </dgm:pt>
    <dgm:pt modelId="{FD04C42A-4049-4EB7-A15F-AE91EBFFEC16}" type="pres">
      <dgm:prSet presAssocID="{66A5DB9C-6F29-4B53-9339-B54285EB62CB}" presName="descendantText" presStyleLbl="alignAcc1" presStyleIdx="2" presStyleCnt="3">
        <dgm:presLayoutVars>
          <dgm:bulletEnabled val="1"/>
        </dgm:presLayoutVars>
      </dgm:prSet>
      <dgm:spPr/>
    </dgm:pt>
  </dgm:ptLst>
  <dgm:cxnLst>
    <dgm:cxn modelId="{E4BE451A-F400-45FC-8F09-E8ED550F4330}" srcId="{6823A32A-8902-4703-BF55-CB0A2EA018C9}" destId="{BBA6AC5C-2780-42FD-BC2D-ACCBFCF46879}" srcOrd="1" destOrd="0" parTransId="{68AEC514-9F3B-4C04-B3F7-504FD9164CC9}" sibTransId="{D551FB34-D427-46A1-A692-464A987CBADB}"/>
    <dgm:cxn modelId="{7712461E-715E-4F46-92A8-EEB2B8A16A4E}" srcId="{66A5DB9C-6F29-4B53-9339-B54285EB62CB}" destId="{3B38B241-5688-49C1-BC93-B607EBD934FA}" srcOrd="0" destOrd="0" parTransId="{EE811204-76FA-4F8E-BACB-00CF2C019F7C}" sibTransId="{F587D17B-FA1B-49C9-9E4C-994BDDCC0765}"/>
    <dgm:cxn modelId="{9A21021F-204B-4D21-866C-3A2771BC54F2}" type="presOf" srcId="{25EF2122-1EF3-4265-B9DA-FDDA2DEA00B5}" destId="{6E97AF18-24E9-4C85-B02F-7CEC1DB5F649}" srcOrd="0" destOrd="0" presId="urn:microsoft.com/office/officeart/2005/8/layout/chevron2"/>
    <dgm:cxn modelId="{4293C421-DC24-4898-9984-61EB13492A89}" srcId="{66A5DB9C-6F29-4B53-9339-B54285EB62CB}" destId="{13E918DD-834E-44FF-8ADA-3EC7E38CA734}" srcOrd="1" destOrd="0" parTransId="{922B6E02-8470-43EB-946C-09259CDBA79B}" sibTransId="{40C55F9C-A245-496F-82E3-20559680BCDA}"/>
    <dgm:cxn modelId="{ABE6BB24-04E9-4F32-B81D-E1DF0BDC3A00}" type="presOf" srcId="{BBA6AC5C-2780-42FD-BC2D-ACCBFCF46879}" destId="{848736FE-2264-4EA4-9654-29DDA38D39CF}" srcOrd="0" destOrd="0" presId="urn:microsoft.com/office/officeart/2005/8/layout/chevron2"/>
    <dgm:cxn modelId="{C71A0130-819E-4EA4-AC22-10E97E2D7016}" type="presOf" srcId="{45ECE730-03DB-4017-A7F8-FC452FF2DD87}" destId="{114308C7-B02A-4646-A0B8-F32ECCDC457F}" srcOrd="0" destOrd="0" presId="urn:microsoft.com/office/officeart/2005/8/layout/chevron2"/>
    <dgm:cxn modelId="{2CC39F5D-5BFA-4190-83F4-824A47C3A811}" srcId="{6823A32A-8902-4703-BF55-CB0A2EA018C9}" destId="{1BAC368E-3CBC-4A47-996D-C7DA0416ACF4}" srcOrd="0" destOrd="0" parTransId="{7D20EACC-922A-4423-8BA3-9C6E6EE58A73}" sibTransId="{C81D0314-3470-449C-885C-D4BF173B351D}"/>
    <dgm:cxn modelId="{12DD0742-7E0C-4F14-BBE3-E4FB1DB97061}" srcId="{BBA6AC5C-2780-42FD-BC2D-ACCBFCF46879}" destId="{45ECE730-03DB-4017-A7F8-FC452FF2DD87}" srcOrd="0" destOrd="0" parTransId="{A1519A07-B7D7-41A3-982B-4932BB535502}" sibTransId="{2B8F1C4A-F118-430B-92E3-FBADEEDC823C}"/>
    <dgm:cxn modelId="{12F65669-9106-442D-8B2B-D320768EC992}" type="presOf" srcId="{3B38B241-5688-49C1-BC93-B607EBD934FA}" destId="{FD04C42A-4049-4EB7-A15F-AE91EBFFEC16}" srcOrd="0" destOrd="0" presId="urn:microsoft.com/office/officeart/2005/8/layout/chevron2"/>
    <dgm:cxn modelId="{5866A657-0BE0-4262-A36B-E4815D5789E1}" type="presOf" srcId="{1BAC368E-3CBC-4A47-996D-C7DA0416ACF4}" destId="{FD42B602-2A4F-4E41-8989-F0CBE784223F}" srcOrd="0" destOrd="0" presId="urn:microsoft.com/office/officeart/2005/8/layout/chevron2"/>
    <dgm:cxn modelId="{C388FD59-8D81-4B02-ABF8-EABA727E8877}" srcId="{1BAC368E-3CBC-4A47-996D-C7DA0416ACF4}" destId="{33AD82BA-06D1-4F94-8D7A-D5DC6B58329D}" srcOrd="2" destOrd="0" parTransId="{515D5853-6980-41E5-828A-7925D4C5CDCF}" sibTransId="{B0E4C207-6267-4D3F-906A-7C5910A6ADB9}"/>
    <dgm:cxn modelId="{FA3AC18F-6623-4CC3-897A-07BAAA845CAD}" srcId="{1BAC368E-3CBC-4A47-996D-C7DA0416ACF4}" destId="{2687CBCA-DB16-4576-9104-5ED8EF335184}" srcOrd="1" destOrd="0" parTransId="{5311CACF-52B7-4674-BB37-AB2A285AECDE}" sibTransId="{C55AC206-2BAD-445B-ADE0-4C40DF7E0521}"/>
    <dgm:cxn modelId="{C259E197-F1E6-47C9-870F-330063858813}" srcId="{6823A32A-8902-4703-BF55-CB0A2EA018C9}" destId="{66A5DB9C-6F29-4B53-9339-B54285EB62CB}" srcOrd="2" destOrd="0" parTransId="{0864B4B5-D89C-4A41-BF4C-5672476BE6E2}" sibTransId="{5898373C-3CF1-425B-931D-D940FE1B0A0B}"/>
    <dgm:cxn modelId="{8FEB4F9D-9A62-4439-9E4A-FFC38FF712DE}" type="presOf" srcId="{6823A32A-8902-4703-BF55-CB0A2EA018C9}" destId="{F48A277E-DEB5-4FBF-B68D-00EFBE7E17BE}" srcOrd="0" destOrd="0" presId="urn:microsoft.com/office/officeart/2005/8/layout/chevron2"/>
    <dgm:cxn modelId="{0F7024A3-6E50-41A9-A1B7-72CF1B649DB9}" srcId="{1BAC368E-3CBC-4A47-996D-C7DA0416ACF4}" destId="{25EF2122-1EF3-4265-B9DA-FDDA2DEA00B5}" srcOrd="0" destOrd="0" parTransId="{8295B33D-1533-4B6E-B5F8-C52BB95AA904}" sibTransId="{79329513-6B61-445C-9530-943B2242753C}"/>
    <dgm:cxn modelId="{61D91FE1-0D91-4868-9B9A-FDC8431FBE62}" type="presOf" srcId="{2687CBCA-DB16-4576-9104-5ED8EF335184}" destId="{6E97AF18-24E9-4C85-B02F-7CEC1DB5F649}" srcOrd="0" destOrd="1" presId="urn:microsoft.com/office/officeart/2005/8/layout/chevron2"/>
    <dgm:cxn modelId="{9322F5E1-7CD4-4458-B48B-DD0E9A6A19C5}" type="presOf" srcId="{66A5DB9C-6F29-4B53-9339-B54285EB62CB}" destId="{18F29DEB-0A9A-4CE6-B2B1-6869E3D5FC74}" srcOrd="0" destOrd="0" presId="urn:microsoft.com/office/officeart/2005/8/layout/chevron2"/>
    <dgm:cxn modelId="{96FB61FE-5EA2-4424-A67C-FC23466BF6AE}" type="presOf" srcId="{13E918DD-834E-44FF-8ADA-3EC7E38CA734}" destId="{FD04C42A-4049-4EB7-A15F-AE91EBFFEC16}" srcOrd="0" destOrd="1" presId="urn:microsoft.com/office/officeart/2005/8/layout/chevron2"/>
    <dgm:cxn modelId="{62B62FFF-86E0-44A4-93AC-84BDF3A42735}" type="presOf" srcId="{33AD82BA-06D1-4F94-8D7A-D5DC6B58329D}" destId="{6E97AF18-24E9-4C85-B02F-7CEC1DB5F649}" srcOrd="0" destOrd="2" presId="urn:microsoft.com/office/officeart/2005/8/layout/chevron2"/>
    <dgm:cxn modelId="{53C7BF9B-88FB-4F40-A1AF-C6368B03A6BA}" type="presParOf" srcId="{F48A277E-DEB5-4FBF-B68D-00EFBE7E17BE}" destId="{EF207899-6D8B-4BD4-BA3C-0CDD17531180}" srcOrd="0" destOrd="0" presId="urn:microsoft.com/office/officeart/2005/8/layout/chevron2"/>
    <dgm:cxn modelId="{F4C43DBF-6772-4292-96B2-7A7E093F14D2}" type="presParOf" srcId="{EF207899-6D8B-4BD4-BA3C-0CDD17531180}" destId="{FD42B602-2A4F-4E41-8989-F0CBE784223F}" srcOrd="0" destOrd="0" presId="urn:microsoft.com/office/officeart/2005/8/layout/chevron2"/>
    <dgm:cxn modelId="{BABC45F4-CD22-42C3-9045-8F40CBCFABF9}" type="presParOf" srcId="{EF207899-6D8B-4BD4-BA3C-0CDD17531180}" destId="{6E97AF18-24E9-4C85-B02F-7CEC1DB5F649}" srcOrd="1" destOrd="0" presId="urn:microsoft.com/office/officeart/2005/8/layout/chevron2"/>
    <dgm:cxn modelId="{64DCE414-90DA-4EDB-97A1-068EA0BDDB1F}" type="presParOf" srcId="{F48A277E-DEB5-4FBF-B68D-00EFBE7E17BE}" destId="{6ED75DD0-46EA-46C4-A688-96265BD0B3A1}" srcOrd="1" destOrd="0" presId="urn:microsoft.com/office/officeart/2005/8/layout/chevron2"/>
    <dgm:cxn modelId="{1DB5F0D9-EC8C-44A4-8705-95536443C3EC}" type="presParOf" srcId="{F48A277E-DEB5-4FBF-B68D-00EFBE7E17BE}" destId="{E157F6FE-CAF5-4B82-9CEF-13678686F758}" srcOrd="2" destOrd="0" presId="urn:microsoft.com/office/officeart/2005/8/layout/chevron2"/>
    <dgm:cxn modelId="{7E5D757F-4BC0-4FE7-8097-AEC997025F48}" type="presParOf" srcId="{E157F6FE-CAF5-4B82-9CEF-13678686F758}" destId="{848736FE-2264-4EA4-9654-29DDA38D39CF}" srcOrd="0" destOrd="0" presId="urn:microsoft.com/office/officeart/2005/8/layout/chevron2"/>
    <dgm:cxn modelId="{3B653496-F43A-4104-A7C8-C0AA4517E35D}" type="presParOf" srcId="{E157F6FE-CAF5-4B82-9CEF-13678686F758}" destId="{114308C7-B02A-4646-A0B8-F32ECCDC457F}" srcOrd="1" destOrd="0" presId="urn:microsoft.com/office/officeart/2005/8/layout/chevron2"/>
    <dgm:cxn modelId="{C0D08032-8C8A-4D13-8B36-6F3544619956}" type="presParOf" srcId="{F48A277E-DEB5-4FBF-B68D-00EFBE7E17BE}" destId="{0AFF4208-FF77-4CCB-8316-987375847FA7}" srcOrd="3" destOrd="0" presId="urn:microsoft.com/office/officeart/2005/8/layout/chevron2"/>
    <dgm:cxn modelId="{F2372BC7-927D-4252-BB26-7F0EEC4F5483}" type="presParOf" srcId="{F48A277E-DEB5-4FBF-B68D-00EFBE7E17BE}" destId="{2839FF84-59DF-4611-8690-B17A1B66246E}" srcOrd="4" destOrd="0" presId="urn:microsoft.com/office/officeart/2005/8/layout/chevron2"/>
    <dgm:cxn modelId="{78EBE075-A609-46E8-9D25-4176EFB9FAF6}" type="presParOf" srcId="{2839FF84-59DF-4611-8690-B17A1B66246E}" destId="{18F29DEB-0A9A-4CE6-B2B1-6869E3D5FC74}" srcOrd="0" destOrd="0" presId="urn:microsoft.com/office/officeart/2005/8/layout/chevron2"/>
    <dgm:cxn modelId="{BEBC4EA0-C34E-4ECA-898A-6D904C2F6D2D}" type="presParOf" srcId="{2839FF84-59DF-4611-8690-B17A1B66246E}" destId="{FD04C42A-4049-4EB7-A15F-AE91EBFFEC16}"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68282B-2B0D-431B-86E7-C0AA1292E1D3}"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en-US"/>
        </a:p>
      </dgm:t>
    </dgm:pt>
    <dgm:pt modelId="{9E396594-A7E2-442F-B84C-BEF3E1366CD7}">
      <dgm:prSet phldrT="[Text]"/>
      <dgm:spPr/>
      <dgm:t>
        <a:bodyPr/>
        <a:lstStyle/>
        <a:p>
          <a:r>
            <a:rPr lang="en-US" dirty="0"/>
            <a:t>Agreeing to write?</a:t>
          </a:r>
        </a:p>
      </dgm:t>
    </dgm:pt>
    <dgm:pt modelId="{11627AEC-4125-4FAE-82E1-147461C54642}" type="parTrans" cxnId="{F8B7EEDB-C041-48CE-B844-84266A7C058A}">
      <dgm:prSet/>
      <dgm:spPr/>
      <dgm:t>
        <a:bodyPr/>
        <a:lstStyle/>
        <a:p>
          <a:endParaRPr lang="en-US"/>
        </a:p>
      </dgm:t>
    </dgm:pt>
    <dgm:pt modelId="{DF9D1937-9E40-4A1E-9BFE-D37CE6C8F17B}" type="sibTrans" cxnId="{F8B7EEDB-C041-48CE-B844-84266A7C058A}">
      <dgm:prSet/>
      <dgm:spPr/>
      <dgm:t>
        <a:bodyPr/>
        <a:lstStyle/>
        <a:p>
          <a:endParaRPr lang="en-US"/>
        </a:p>
      </dgm:t>
    </dgm:pt>
    <dgm:pt modelId="{3A11AA4E-CCA2-4593-97CA-499F6F77DFB5}">
      <dgm:prSet phldrT="[Text]"/>
      <dgm:spPr/>
      <dgm:t>
        <a:bodyPr/>
        <a:lstStyle/>
        <a:p>
          <a:r>
            <a:rPr lang="en-US" dirty="0"/>
            <a:t>All information needed?</a:t>
          </a:r>
        </a:p>
      </dgm:t>
    </dgm:pt>
    <dgm:pt modelId="{846D47FD-DFDA-47B7-B4F4-428A375ED1F9}" type="parTrans" cxnId="{8C796003-42D5-426F-85E6-C6591909E50A}">
      <dgm:prSet/>
      <dgm:spPr/>
      <dgm:t>
        <a:bodyPr/>
        <a:lstStyle/>
        <a:p>
          <a:endParaRPr lang="en-US"/>
        </a:p>
      </dgm:t>
    </dgm:pt>
    <dgm:pt modelId="{44D09B22-63B6-455F-945E-2ADD85A1258F}" type="sibTrans" cxnId="{8C796003-42D5-426F-85E6-C6591909E50A}">
      <dgm:prSet/>
      <dgm:spPr/>
      <dgm:t>
        <a:bodyPr/>
        <a:lstStyle/>
        <a:p>
          <a:endParaRPr lang="en-US"/>
        </a:p>
      </dgm:t>
    </dgm:pt>
    <dgm:pt modelId="{A3878943-1B7E-48B0-8609-4820AC27DE70}">
      <dgm:prSet phldrT="[Text]"/>
      <dgm:spPr/>
      <dgm:t>
        <a:bodyPr/>
        <a:lstStyle/>
        <a:p>
          <a:r>
            <a:rPr lang="en-US" dirty="0"/>
            <a:t>Narrative for highlights?</a:t>
          </a:r>
        </a:p>
      </dgm:t>
    </dgm:pt>
    <dgm:pt modelId="{6548E70F-54CB-49A8-802C-A1C11DFC202C}" type="parTrans" cxnId="{1764D4F8-BBF7-4C2B-A70B-655F28A62D43}">
      <dgm:prSet/>
      <dgm:spPr/>
      <dgm:t>
        <a:bodyPr/>
        <a:lstStyle/>
        <a:p>
          <a:endParaRPr lang="en-US"/>
        </a:p>
      </dgm:t>
    </dgm:pt>
    <dgm:pt modelId="{116FA6D9-D98F-40A9-92F7-8030EDA41EE3}" type="sibTrans" cxnId="{1764D4F8-BBF7-4C2B-A70B-655F28A62D43}">
      <dgm:prSet/>
      <dgm:spPr/>
      <dgm:t>
        <a:bodyPr/>
        <a:lstStyle/>
        <a:p>
          <a:endParaRPr lang="en-US"/>
        </a:p>
      </dgm:t>
    </dgm:pt>
    <dgm:pt modelId="{81337607-5244-4343-86A2-3C1375013CFF}">
      <dgm:prSet phldrT="[Text]"/>
      <dgm:spPr/>
      <dgm:t>
        <a:bodyPr/>
        <a:lstStyle/>
        <a:p>
          <a:r>
            <a:rPr lang="en-US" dirty="0"/>
            <a:t>Special questions for focus?</a:t>
          </a:r>
        </a:p>
      </dgm:t>
    </dgm:pt>
    <dgm:pt modelId="{76111220-CA13-46CB-8DEC-636CBEF492BD}" type="parTrans" cxnId="{DAE4AB26-773D-4BA0-97A4-8CDB7274D306}">
      <dgm:prSet/>
      <dgm:spPr/>
      <dgm:t>
        <a:bodyPr/>
        <a:lstStyle/>
        <a:p>
          <a:endParaRPr lang="en-US"/>
        </a:p>
      </dgm:t>
    </dgm:pt>
    <dgm:pt modelId="{878AE72D-CA4D-48BE-A7C2-7A4E510E7B2D}" type="sibTrans" cxnId="{DAE4AB26-773D-4BA0-97A4-8CDB7274D306}">
      <dgm:prSet/>
      <dgm:spPr/>
      <dgm:t>
        <a:bodyPr/>
        <a:lstStyle/>
        <a:p>
          <a:endParaRPr lang="en-US"/>
        </a:p>
      </dgm:t>
    </dgm:pt>
    <dgm:pt modelId="{A314D1C5-50DB-4CD2-9FEC-813AD0DBE9A0}">
      <dgm:prSet phldrT="[Text]"/>
      <dgm:spPr/>
      <dgm:t>
        <a:bodyPr/>
        <a:lstStyle/>
        <a:p>
          <a:r>
            <a:rPr lang="en-US" dirty="0"/>
            <a:t>Examples from CV of criteria</a:t>
          </a:r>
        </a:p>
      </dgm:t>
    </dgm:pt>
    <dgm:pt modelId="{D351192D-EA8F-41BD-ABEC-8D43D8446121}" type="parTrans" cxnId="{8C9216E1-46A0-4262-AEE1-0B1BE180DF1C}">
      <dgm:prSet/>
      <dgm:spPr/>
      <dgm:t>
        <a:bodyPr/>
        <a:lstStyle/>
        <a:p>
          <a:endParaRPr lang="en-US"/>
        </a:p>
      </dgm:t>
    </dgm:pt>
    <dgm:pt modelId="{8AB0E783-E086-4EE0-8BEE-89069752714D}" type="sibTrans" cxnId="{8C9216E1-46A0-4262-AEE1-0B1BE180DF1C}">
      <dgm:prSet/>
      <dgm:spPr/>
      <dgm:t>
        <a:bodyPr/>
        <a:lstStyle/>
        <a:p>
          <a:endParaRPr lang="en-US"/>
        </a:p>
      </dgm:t>
    </dgm:pt>
    <dgm:pt modelId="{0E592A6C-A26C-4B7B-8E69-FB9D73A5982A}">
      <dgm:prSet phldrT="[Text]"/>
      <dgm:spPr/>
      <dgm:t>
        <a:bodyPr/>
        <a:lstStyle/>
        <a:p>
          <a:r>
            <a:rPr lang="en-US" dirty="0"/>
            <a:t>Review  criteria</a:t>
          </a:r>
        </a:p>
      </dgm:t>
    </dgm:pt>
    <dgm:pt modelId="{02374166-EAA4-45FA-B4CA-062ECAE83AEB}" type="parTrans" cxnId="{19F27F90-BE1C-45B3-83EE-D02B7F6B1EC7}">
      <dgm:prSet/>
      <dgm:spPr/>
      <dgm:t>
        <a:bodyPr/>
        <a:lstStyle/>
        <a:p>
          <a:endParaRPr lang="en-US"/>
        </a:p>
      </dgm:t>
    </dgm:pt>
    <dgm:pt modelId="{B96092FE-326E-4219-BCB3-33199FE207B8}" type="sibTrans" cxnId="{19F27F90-BE1C-45B3-83EE-D02B7F6B1EC7}">
      <dgm:prSet/>
      <dgm:spPr/>
      <dgm:t>
        <a:bodyPr/>
        <a:lstStyle/>
        <a:p>
          <a:endParaRPr lang="en-US"/>
        </a:p>
      </dgm:t>
    </dgm:pt>
    <dgm:pt modelId="{5959AF09-6EE7-4A5F-9979-B924ED7DF82B}">
      <dgm:prSet phldrT="[Text]"/>
      <dgm:spPr/>
      <dgm:t>
        <a:bodyPr/>
        <a:lstStyle/>
        <a:p>
          <a:r>
            <a:rPr lang="en-US" dirty="0"/>
            <a:t>Draft letter to template</a:t>
          </a:r>
        </a:p>
      </dgm:t>
    </dgm:pt>
    <dgm:pt modelId="{061FD8C5-1F78-4B48-B54E-BB5A1F58367E}" type="parTrans" cxnId="{CEB8D5BA-0CC7-47F9-B098-ABC1819921A6}">
      <dgm:prSet/>
      <dgm:spPr/>
      <dgm:t>
        <a:bodyPr/>
        <a:lstStyle/>
        <a:p>
          <a:endParaRPr lang="en-US"/>
        </a:p>
      </dgm:t>
    </dgm:pt>
    <dgm:pt modelId="{35DC09BB-6D4E-4B4A-BC42-43F5E85E1A6C}" type="sibTrans" cxnId="{CEB8D5BA-0CC7-47F9-B098-ABC1819921A6}">
      <dgm:prSet/>
      <dgm:spPr/>
      <dgm:t>
        <a:bodyPr/>
        <a:lstStyle/>
        <a:p>
          <a:endParaRPr lang="en-US"/>
        </a:p>
      </dgm:t>
    </dgm:pt>
    <dgm:pt modelId="{4C4F559B-78F5-4332-BDC7-FD0D12CA4213}">
      <dgm:prSet phldrT="[Text]"/>
      <dgm:spPr/>
      <dgm:t>
        <a:bodyPr/>
        <a:lstStyle/>
        <a:p>
          <a:r>
            <a:rPr lang="en-US" dirty="0"/>
            <a:t>Strengthen language, watch bias</a:t>
          </a:r>
        </a:p>
      </dgm:t>
    </dgm:pt>
    <dgm:pt modelId="{595373B6-ED74-4499-803D-B8511F388D85}" type="parTrans" cxnId="{BFDDE6BD-1DD2-4AA9-8275-0D55E4F46ABF}">
      <dgm:prSet/>
      <dgm:spPr/>
      <dgm:t>
        <a:bodyPr/>
        <a:lstStyle/>
        <a:p>
          <a:endParaRPr lang="en-US"/>
        </a:p>
      </dgm:t>
    </dgm:pt>
    <dgm:pt modelId="{E9B32EE8-7B8D-4985-8E67-7F17D82D369F}" type="sibTrans" cxnId="{BFDDE6BD-1DD2-4AA9-8275-0D55E4F46ABF}">
      <dgm:prSet/>
      <dgm:spPr/>
      <dgm:t>
        <a:bodyPr/>
        <a:lstStyle/>
        <a:p>
          <a:endParaRPr lang="en-US"/>
        </a:p>
      </dgm:t>
    </dgm:pt>
    <dgm:pt modelId="{247D6FC7-518F-4058-802F-F910CE424B6F}">
      <dgm:prSet phldrT="[Text]"/>
      <dgm:spPr/>
      <dgm:t>
        <a:bodyPr/>
        <a:lstStyle/>
        <a:p>
          <a:r>
            <a:rPr lang="en-US" dirty="0"/>
            <a:t>Edit and read again before sending</a:t>
          </a:r>
        </a:p>
      </dgm:t>
    </dgm:pt>
    <dgm:pt modelId="{4A5B6F77-832D-4537-8F4A-A16989E37BE3}" type="parTrans" cxnId="{649A0A77-C0DF-4534-B963-023CB4D5CB9C}">
      <dgm:prSet/>
      <dgm:spPr/>
      <dgm:t>
        <a:bodyPr/>
        <a:lstStyle/>
        <a:p>
          <a:endParaRPr lang="en-US"/>
        </a:p>
      </dgm:t>
    </dgm:pt>
    <dgm:pt modelId="{D0AB600A-71A8-40E6-B9F2-4E35B3F06CB9}" type="sibTrans" cxnId="{649A0A77-C0DF-4534-B963-023CB4D5CB9C}">
      <dgm:prSet/>
      <dgm:spPr/>
      <dgm:t>
        <a:bodyPr/>
        <a:lstStyle/>
        <a:p>
          <a:endParaRPr lang="en-US"/>
        </a:p>
      </dgm:t>
    </dgm:pt>
    <dgm:pt modelId="{729C974E-71FE-44AD-B012-5C4B63DB95DB}" type="pres">
      <dgm:prSet presAssocID="{3F68282B-2B0D-431B-86E7-C0AA1292E1D3}" presName="diagram" presStyleCnt="0">
        <dgm:presLayoutVars>
          <dgm:dir/>
          <dgm:resizeHandles val="exact"/>
        </dgm:presLayoutVars>
      </dgm:prSet>
      <dgm:spPr/>
    </dgm:pt>
    <dgm:pt modelId="{5F2AA39F-A86B-4CE6-BBB4-918DAD1F4A69}" type="pres">
      <dgm:prSet presAssocID="{9E396594-A7E2-442F-B84C-BEF3E1366CD7}" presName="node" presStyleLbl="node1" presStyleIdx="0" presStyleCnt="9">
        <dgm:presLayoutVars>
          <dgm:bulletEnabled val="1"/>
        </dgm:presLayoutVars>
      </dgm:prSet>
      <dgm:spPr/>
    </dgm:pt>
    <dgm:pt modelId="{B5D2B22A-C130-4C5B-859C-31DB5ED61782}" type="pres">
      <dgm:prSet presAssocID="{DF9D1937-9E40-4A1E-9BFE-D37CE6C8F17B}" presName="sibTrans" presStyleLbl="sibTrans2D1" presStyleIdx="0" presStyleCnt="8"/>
      <dgm:spPr/>
    </dgm:pt>
    <dgm:pt modelId="{C0E9A47A-9CCE-4143-980C-9464C566A637}" type="pres">
      <dgm:prSet presAssocID="{DF9D1937-9E40-4A1E-9BFE-D37CE6C8F17B}" presName="connectorText" presStyleLbl="sibTrans2D1" presStyleIdx="0" presStyleCnt="8"/>
      <dgm:spPr/>
    </dgm:pt>
    <dgm:pt modelId="{E5B811A9-529D-4431-A684-1335414674A1}" type="pres">
      <dgm:prSet presAssocID="{3A11AA4E-CCA2-4593-97CA-499F6F77DFB5}" presName="node" presStyleLbl="node1" presStyleIdx="1" presStyleCnt="9">
        <dgm:presLayoutVars>
          <dgm:bulletEnabled val="1"/>
        </dgm:presLayoutVars>
      </dgm:prSet>
      <dgm:spPr/>
    </dgm:pt>
    <dgm:pt modelId="{92A3F1FD-942E-46F7-825A-81B8DF6F507F}" type="pres">
      <dgm:prSet presAssocID="{44D09B22-63B6-455F-945E-2ADD85A1258F}" presName="sibTrans" presStyleLbl="sibTrans2D1" presStyleIdx="1" presStyleCnt="8"/>
      <dgm:spPr/>
    </dgm:pt>
    <dgm:pt modelId="{68F1382C-3365-429B-A399-9E114167BDBF}" type="pres">
      <dgm:prSet presAssocID="{44D09B22-63B6-455F-945E-2ADD85A1258F}" presName="connectorText" presStyleLbl="sibTrans2D1" presStyleIdx="1" presStyleCnt="8"/>
      <dgm:spPr/>
    </dgm:pt>
    <dgm:pt modelId="{95F6F018-BCCD-4B3C-BF62-1E604F2E13BA}" type="pres">
      <dgm:prSet presAssocID="{A3878943-1B7E-48B0-8609-4820AC27DE70}" presName="node" presStyleLbl="node1" presStyleIdx="2" presStyleCnt="9">
        <dgm:presLayoutVars>
          <dgm:bulletEnabled val="1"/>
        </dgm:presLayoutVars>
      </dgm:prSet>
      <dgm:spPr/>
    </dgm:pt>
    <dgm:pt modelId="{3A0F28C8-A956-4C27-B8A7-58D6EDDE91DF}" type="pres">
      <dgm:prSet presAssocID="{116FA6D9-D98F-40A9-92F7-8030EDA41EE3}" presName="sibTrans" presStyleLbl="sibTrans2D1" presStyleIdx="2" presStyleCnt="8"/>
      <dgm:spPr/>
    </dgm:pt>
    <dgm:pt modelId="{169E8467-BC7F-4F72-81D2-76F3197B8A66}" type="pres">
      <dgm:prSet presAssocID="{116FA6D9-D98F-40A9-92F7-8030EDA41EE3}" presName="connectorText" presStyleLbl="sibTrans2D1" presStyleIdx="2" presStyleCnt="8"/>
      <dgm:spPr/>
    </dgm:pt>
    <dgm:pt modelId="{B509F832-1830-4D6A-A669-A0F6ACA0CF40}" type="pres">
      <dgm:prSet presAssocID="{81337607-5244-4343-86A2-3C1375013CFF}" presName="node" presStyleLbl="node1" presStyleIdx="3" presStyleCnt="9">
        <dgm:presLayoutVars>
          <dgm:bulletEnabled val="1"/>
        </dgm:presLayoutVars>
      </dgm:prSet>
      <dgm:spPr/>
    </dgm:pt>
    <dgm:pt modelId="{5A88D664-CB11-4B3B-B361-C2BCDA844146}" type="pres">
      <dgm:prSet presAssocID="{878AE72D-CA4D-48BE-A7C2-7A4E510E7B2D}" presName="sibTrans" presStyleLbl="sibTrans2D1" presStyleIdx="3" presStyleCnt="8"/>
      <dgm:spPr/>
    </dgm:pt>
    <dgm:pt modelId="{EE5A1D2E-CC25-4C0F-A33A-055E1ACC4EFE}" type="pres">
      <dgm:prSet presAssocID="{878AE72D-CA4D-48BE-A7C2-7A4E510E7B2D}" presName="connectorText" presStyleLbl="sibTrans2D1" presStyleIdx="3" presStyleCnt="8"/>
      <dgm:spPr/>
    </dgm:pt>
    <dgm:pt modelId="{0246785E-4B1A-48C8-A32F-D6D63DD9328C}" type="pres">
      <dgm:prSet presAssocID="{A314D1C5-50DB-4CD2-9FEC-813AD0DBE9A0}" presName="node" presStyleLbl="node1" presStyleIdx="4" presStyleCnt="9">
        <dgm:presLayoutVars>
          <dgm:bulletEnabled val="1"/>
        </dgm:presLayoutVars>
      </dgm:prSet>
      <dgm:spPr/>
    </dgm:pt>
    <dgm:pt modelId="{4925D878-F82E-4234-9CE0-EEDC3A30FA1B}" type="pres">
      <dgm:prSet presAssocID="{8AB0E783-E086-4EE0-8BEE-89069752714D}" presName="sibTrans" presStyleLbl="sibTrans2D1" presStyleIdx="4" presStyleCnt="8"/>
      <dgm:spPr/>
    </dgm:pt>
    <dgm:pt modelId="{8EB00F20-A6E8-447B-97AC-74E29FE53DD4}" type="pres">
      <dgm:prSet presAssocID="{8AB0E783-E086-4EE0-8BEE-89069752714D}" presName="connectorText" presStyleLbl="sibTrans2D1" presStyleIdx="4" presStyleCnt="8"/>
      <dgm:spPr/>
    </dgm:pt>
    <dgm:pt modelId="{9B0CFDBA-2C1A-412E-AB12-EDF1A2523A0F}" type="pres">
      <dgm:prSet presAssocID="{0E592A6C-A26C-4B7B-8E69-FB9D73A5982A}" presName="node" presStyleLbl="node1" presStyleIdx="5" presStyleCnt="9">
        <dgm:presLayoutVars>
          <dgm:bulletEnabled val="1"/>
        </dgm:presLayoutVars>
      </dgm:prSet>
      <dgm:spPr/>
    </dgm:pt>
    <dgm:pt modelId="{89534EC9-0F3B-4E7D-81CD-6BE9662611CA}" type="pres">
      <dgm:prSet presAssocID="{B96092FE-326E-4219-BCB3-33199FE207B8}" presName="sibTrans" presStyleLbl="sibTrans2D1" presStyleIdx="5" presStyleCnt="8"/>
      <dgm:spPr/>
    </dgm:pt>
    <dgm:pt modelId="{A8CFACA8-A8EC-4000-9901-059695C1EA4E}" type="pres">
      <dgm:prSet presAssocID="{B96092FE-326E-4219-BCB3-33199FE207B8}" presName="connectorText" presStyleLbl="sibTrans2D1" presStyleIdx="5" presStyleCnt="8"/>
      <dgm:spPr/>
    </dgm:pt>
    <dgm:pt modelId="{78587CC2-A145-405F-8416-703F4224F727}" type="pres">
      <dgm:prSet presAssocID="{5959AF09-6EE7-4A5F-9979-B924ED7DF82B}" presName="node" presStyleLbl="node1" presStyleIdx="6" presStyleCnt="9">
        <dgm:presLayoutVars>
          <dgm:bulletEnabled val="1"/>
        </dgm:presLayoutVars>
      </dgm:prSet>
      <dgm:spPr/>
    </dgm:pt>
    <dgm:pt modelId="{9C095145-621D-49A0-86B6-9CF7B930E9FA}" type="pres">
      <dgm:prSet presAssocID="{35DC09BB-6D4E-4B4A-BC42-43F5E85E1A6C}" presName="sibTrans" presStyleLbl="sibTrans2D1" presStyleIdx="6" presStyleCnt="8"/>
      <dgm:spPr/>
    </dgm:pt>
    <dgm:pt modelId="{9A7FF35B-B84B-4592-B3FF-C31422FA796F}" type="pres">
      <dgm:prSet presAssocID="{35DC09BB-6D4E-4B4A-BC42-43F5E85E1A6C}" presName="connectorText" presStyleLbl="sibTrans2D1" presStyleIdx="6" presStyleCnt="8"/>
      <dgm:spPr/>
    </dgm:pt>
    <dgm:pt modelId="{B14077B0-DAE5-4E2D-A988-131B0512317B}" type="pres">
      <dgm:prSet presAssocID="{4C4F559B-78F5-4332-BDC7-FD0D12CA4213}" presName="node" presStyleLbl="node1" presStyleIdx="7" presStyleCnt="9">
        <dgm:presLayoutVars>
          <dgm:bulletEnabled val="1"/>
        </dgm:presLayoutVars>
      </dgm:prSet>
      <dgm:spPr/>
    </dgm:pt>
    <dgm:pt modelId="{C8E162BB-1060-4E90-85C2-3FB77EC6888E}" type="pres">
      <dgm:prSet presAssocID="{E9B32EE8-7B8D-4985-8E67-7F17D82D369F}" presName="sibTrans" presStyleLbl="sibTrans2D1" presStyleIdx="7" presStyleCnt="8"/>
      <dgm:spPr/>
    </dgm:pt>
    <dgm:pt modelId="{44138CCC-F117-4098-966D-43E30981E651}" type="pres">
      <dgm:prSet presAssocID="{E9B32EE8-7B8D-4985-8E67-7F17D82D369F}" presName="connectorText" presStyleLbl="sibTrans2D1" presStyleIdx="7" presStyleCnt="8"/>
      <dgm:spPr/>
    </dgm:pt>
    <dgm:pt modelId="{53FC7EAC-E752-42F3-A591-A916BD111504}" type="pres">
      <dgm:prSet presAssocID="{247D6FC7-518F-4058-802F-F910CE424B6F}" presName="node" presStyleLbl="node1" presStyleIdx="8" presStyleCnt="9">
        <dgm:presLayoutVars>
          <dgm:bulletEnabled val="1"/>
        </dgm:presLayoutVars>
      </dgm:prSet>
      <dgm:spPr/>
    </dgm:pt>
  </dgm:ptLst>
  <dgm:cxnLst>
    <dgm:cxn modelId="{8C796003-42D5-426F-85E6-C6591909E50A}" srcId="{3F68282B-2B0D-431B-86E7-C0AA1292E1D3}" destId="{3A11AA4E-CCA2-4593-97CA-499F6F77DFB5}" srcOrd="1" destOrd="0" parTransId="{846D47FD-DFDA-47B7-B4F4-428A375ED1F9}" sibTransId="{44D09B22-63B6-455F-945E-2ADD85A1258F}"/>
    <dgm:cxn modelId="{942E7C04-D714-419A-B094-EDD1EF3058F9}" type="presOf" srcId="{9E396594-A7E2-442F-B84C-BEF3E1366CD7}" destId="{5F2AA39F-A86B-4CE6-BBB4-918DAD1F4A69}" srcOrd="0" destOrd="0" presId="urn:microsoft.com/office/officeart/2005/8/layout/process5"/>
    <dgm:cxn modelId="{F581A60E-C350-49F1-8B73-3278DC8B5B1B}" type="presOf" srcId="{E9B32EE8-7B8D-4985-8E67-7F17D82D369F}" destId="{C8E162BB-1060-4E90-85C2-3FB77EC6888E}" srcOrd="0" destOrd="0" presId="urn:microsoft.com/office/officeart/2005/8/layout/process5"/>
    <dgm:cxn modelId="{8B5D370F-AE32-4B3C-B08F-BE3149160C12}" type="presOf" srcId="{878AE72D-CA4D-48BE-A7C2-7A4E510E7B2D}" destId="{EE5A1D2E-CC25-4C0F-A33A-055E1ACC4EFE}" srcOrd="1" destOrd="0" presId="urn:microsoft.com/office/officeart/2005/8/layout/process5"/>
    <dgm:cxn modelId="{E545F61E-C781-4061-A524-F86E81C6EA23}" type="presOf" srcId="{4C4F559B-78F5-4332-BDC7-FD0D12CA4213}" destId="{B14077B0-DAE5-4E2D-A988-131B0512317B}" srcOrd="0" destOrd="0" presId="urn:microsoft.com/office/officeart/2005/8/layout/process5"/>
    <dgm:cxn modelId="{DAE4AB26-773D-4BA0-97A4-8CDB7274D306}" srcId="{3F68282B-2B0D-431B-86E7-C0AA1292E1D3}" destId="{81337607-5244-4343-86A2-3C1375013CFF}" srcOrd="3" destOrd="0" parTransId="{76111220-CA13-46CB-8DEC-636CBEF492BD}" sibTransId="{878AE72D-CA4D-48BE-A7C2-7A4E510E7B2D}"/>
    <dgm:cxn modelId="{716BE427-4065-458D-A1E2-0F1F97673217}" type="presOf" srcId="{3A11AA4E-CCA2-4593-97CA-499F6F77DFB5}" destId="{E5B811A9-529D-4431-A684-1335414674A1}" srcOrd="0" destOrd="0" presId="urn:microsoft.com/office/officeart/2005/8/layout/process5"/>
    <dgm:cxn modelId="{3556F233-8E93-4C52-9CF7-13947B2EDE9B}" type="presOf" srcId="{3F68282B-2B0D-431B-86E7-C0AA1292E1D3}" destId="{729C974E-71FE-44AD-B012-5C4B63DB95DB}" srcOrd="0" destOrd="0" presId="urn:microsoft.com/office/officeart/2005/8/layout/process5"/>
    <dgm:cxn modelId="{830CC568-5A21-4053-8AE4-6A847028ED43}" type="presOf" srcId="{8AB0E783-E086-4EE0-8BEE-89069752714D}" destId="{8EB00F20-A6E8-447B-97AC-74E29FE53DD4}" srcOrd="1" destOrd="0" presId="urn:microsoft.com/office/officeart/2005/8/layout/process5"/>
    <dgm:cxn modelId="{C3BFD94B-1A2E-4C99-80B4-5728AAD5C0D7}" type="presOf" srcId="{247D6FC7-518F-4058-802F-F910CE424B6F}" destId="{53FC7EAC-E752-42F3-A591-A916BD111504}" srcOrd="0" destOrd="0" presId="urn:microsoft.com/office/officeart/2005/8/layout/process5"/>
    <dgm:cxn modelId="{D08D3F6D-7018-4A8D-89F2-5312CA6DF7ED}" type="presOf" srcId="{116FA6D9-D98F-40A9-92F7-8030EDA41EE3}" destId="{169E8467-BC7F-4F72-81D2-76F3197B8A66}" srcOrd="1" destOrd="0" presId="urn:microsoft.com/office/officeart/2005/8/layout/process5"/>
    <dgm:cxn modelId="{A45F0251-AC2C-43A6-8D0D-4A93F17CBAEA}" type="presOf" srcId="{81337607-5244-4343-86A2-3C1375013CFF}" destId="{B509F832-1830-4D6A-A669-A0F6ACA0CF40}" srcOrd="0" destOrd="0" presId="urn:microsoft.com/office/officeart/2005/8/layout/process5"/>
    <dgm:cxn modelId="{8FE48156-5C45-4313-9259-750BDAFFB452}" type="presOf" srcId="{DF9D1937-9E40-4A1E-9BFE-D37CE6C8F17B}" destId="{C0E9A47A-9CCE-4143-980C-9464C566A637}" srcOrd="1" destOrd="0" presId="urn:microsoft.com/office/officeart/2005/8/layout/process5"/>
    <dgm:cxn modelId="{649A0A77-C0DF-4534-B963-023CB4D5CB9C}" srcId="{3F68282B-2B0D-431B-86E7-C0AA1292E1D3}" destId="{247D6FC7-518F-4058-802F-F910CE424B6F}" srcOrd="8" destOrd="0" parTransId="{4A5B6F77-832D-4537-8F4A-A16989E37BE3}" sibTransId="{D0AB600A-71A8-40E6-B9F2-4E35B3F06CB9}"/>
    <dgm:cxn modelId="{A7F2BF86-2BEB-4C8A-8C9F-8566A151EA90}" type="presOf" srcId="{116FA6D9-D98F-40A9-92F7-8030EDA41EE3}" destId="{3A0F28C8-A956-4C27-B8A7-58D6EDDE91DF}" srcOrd="0" destOrd="0" presId="urn:microsoft.com/office/officeart/2005/8/layout/process5"/>
    <dgm:cxn modelId="{1A5BFF88-B5EF-4E88-B33C-6CB54A3EBEC5}" type="presOf" srcId="{DF9D1937-9E40-4A1E-9BFE-D37CE6C8F17B}" destId="{B5D2B22A-C130-4C5B-859C-31DB5ED61782}" srcOrd="0" destOrd="0" presId="urn:microsoft.com/office/officeart/2005/8/layout/process5"/>
    <dgm:cxn modelId="{19F27F90-BE1C-45B3-83EE-D02B7F6B1EC7}" srcId="{3F68282B-2B0D-431B-86E7-C0AA1292E1D3}" destId="{0E592A6C-A26C-4B7B-8E69-FB9D73A5982A}" srcOrd="5" destOrd="0" parTransId="{02374166-EAA4-45FA-B4CA-062ECAE83AEB}" sibTransId="{B96092FE-326E-4219-BCB3-33199FE207B8}"/>
    <dgm:cxn modelId="{E7BD4694-0C0C-4D31-8622-36C31824B65C}" type="presOf" srcId="{B96092FE-326E-4219-BCB3-33199FE207B8}" destId="{89534EC9-0F3B-4E7D-81CD-6BE9662611CA}" srcOrd="0" destOrd="0" presId="urn:microsoft.com/office/officeart/2005/8/layout/process5"/>
    <dgm:cxn modelId="{EB55779D-879E-483B-B293-CF45E5C49B36}" type="presOf" srcId="{0E592A6C-A26C-4B7B-8E69-FB9D73A5982A}" destId="{9B0CFDBA-2C1A-412E-AB12-EDF1A2523A0F}" srcOrd="0" destOrd="0" presId="urn:microsoft.com/office/officeart/2005/8/layout/process5"/>
    <dgm:cxn modelId="{D1B4AB9F-66B4-4724-A4C3-925979995CB2}" type="presOf" srcId="{44D09B22-63B6-455F-945E-2ADD85A1258F}" destId="{92A3F1FD-942E-46F7-825A-81B8DF6F507F}" srcOrd="0" destOrd="0" presId="urn:microsoft.com/office/officeart/2005/8/layout/process5"/>
    <dgm:cxn modelId="{5385C7A2-E866-4142-9303-462750307010}" type="presOf" srcId="{35DC09BB-6D4E-4B4A-BC42-43F5E85E1A6C}" destId="{9C095145-621D-49A0-86B6-9CF7B930E9FA}" srcOrd="0" destOrd="0" presId="urn:microsoft.com/office/officeart/2005/8/layout/process5"/>
    <dgm:cxn modelId="{BE771AB1-AC9F-4580-935B-5B732BB8BC9F}" type="presOf" srcId="{5959AF09-6EE7-4A5F-9979-B924ED7DF82B}" destId="{78587CC2-A145-405F-8416-703F4224F727}" srcOrd="0" destOrd="0" presId="urn:microsoft.com/office/officeart/2005/8/layout/process5"/>
    <dgm:cxn modelId="{CEB8D5BA-0CC7-47F9-B098-ABC1819921A6}" srcId="{3F68282B-2B0D-431B-86E7-C0AA1292E1D3}" destId="{5959AF09-6EE7-4A5F-9979-B924ED7DF82B}" srcOrd="6" destOrd="0" parTransId="{061FD8C5-1F78-4B48-B54E-BB5A1F58367E}" sibTransId="{35DC09BB-6D4E-4B4A-BC42-43F5E85E1A6C}"/>
    <dgm:cxn modelId="{BFDDE6BD-1DD2-4AA9-8275-0D55E4F46ABF}" srcId="{3F68282B-2B0D-431B-86E7-C0AA1292E1D3}" destId="{4C4F559B-78F5-4332-BDC7-FD0D12CA4213}" srcOrd="7" destOrd="0" parTransId="{595373B6-ED74-4499-803D-B8511F388D85}" sibTransId="{E9B32EE8-7B8D-4985-8E67-7F17D82D369F}"/>
    <dgm:cxn modelId="{EE52B7C1-4E79-47E4-A87D-D7833437D1D2}" type="presOf" srcId="{35DC09BB-6D4E-4B4A-BC42-43F5E85E1A6C}" destId="{9A7FF35B-B84B-4592-B3FF-C31422FA796F}" srcOrd="1" destOrd="0" presId="urn:microsoft.com/office/officeart/2005/8/layout/process5"/>
    <dgm:cxn modelId="{DABA74C4-415E-41BB-A5B4-069D73D86CBF}" type="presOf" srcId="{44D09B22-63B6-455F-945E-2ADD85A1258F}" destId="{68F1382C-3365-429B-A399-9E114167BDBF}" srcOrd="1" destOrd="0" presId="urn:microsoft.com/office/officeart/2005/8/layout/process5"/>
    <dgm:cxn modelId="{50FAE6D0-D428-4726-A7FB-DB0EBEF84108}" type="presOf" srcId="{878AE72D-CA4D-48BE-A7C2-7A4E510E7B2D}" destId="{5A88D664-CB11-4B3B-B361-C2BCDA844146}" srcOrd="0" destOrd="0" presId="urn:microsoft.com/office/officeart/2005/8/layout/process5"/>
    <dgm:cxn modelId="{073F6DD7-73CD-4EAD-80FE-DB8F7C3AFF36}" type="presOf" srcId="{A314D1C5-50DB-4CD2-9FEC-813AD0DBE9A0}" destId="{0246785E-4B1A-48C8-A32F-D6D63DD9328C}" srcOrd="0" destOrd="0" presId="urn:microsoft.com/office/officeart/2005/8/layout/process5"/>
    <dgm:cxn modelId="{F8B7EEDB-C041-48CE-B844-84266A7C058A}" srcId="{3F68282B-2B0D-431B-86E7-C0AA1292E1D3}" destId="{9E396594-A7E2-442F-B84C-BEF3E1366CD7}" srcOrd="0" destOrd="0" parTransId="{11627AEC-4125-4FAE-82E1-147461C54642}" sibTransId="{DF9D1937-9E40-4A1E-9BFE-D37CE6C8F17B}"/>
    <dgm:cxn modelId="{D27981DE-51F1-4D87-9E33-1D5922B767BF}" type="presOf" srcId="{8AB0E783-E086-4EE0-8BEE-89069752714D}" destId="{4925D878-F82E-4234-9CE0-EEDC3A30FA1B}" srcOrd="0" destOrd="0" presId="urn:microsoft.com/office/officeart/2005/8/layout/process5"/>
    <dgm:cxn modelId="{5BACB2DF-31D5-4034-BAE8-4B4B3F31A782}" type="presOf" srcId="{E9B32EE8-7B8D-4985-8E67-7F17D82D369F}" destId="{44138CCC-F117-4098-966D-43E30981E651}" srcOrd="1" destOrd="0" presId="urn:microsoft.com/office/officeart/2005/8/layout/process5"/>
    <dgm:cxn modelId="{8C9216E1-46A0-4262-AEE1-0B1BE180DF1C}" srcId="{3F68282B-2B0D-431B-86E7-C0AA1292E1D3}" destId="{A314D1C5-50DB-4CD2-9FEC-813AD0DBE9A0}" srcOrd="4" destOrd="0" parTransId="{D351192D-EA8F-41BD-ABEC-8D43D8446121}" sibTransId="{8AB0E783-E086-4EE0-8BEE-89069752714D}"/>
    <dgm:cxn modelId="{E55EB1E1-7804-46F2-A4D3-1C7643993DF2}" type="presOf" srcId="{A3878943-1B7E-48B0-8609-4820AC27DE70}" destId="{95F6F018-BCCD-4B3C-BF62-1E604F2E13BA}" srcOrd="0" destOrd="0" presId="urn:microsoft.com/office/officeart/2005/8/layout/process5"/>
    <dgm:cxn modelId="{1764D4F8-BBF7-4C2B-A70B-655F28A62D43}" srcId="{3F68282B-2B0D-431B-86E7-C0AA1292E1D3}" destId="{A3878943-1B7E-48B0-8609-4820AC27DE70}" srcOrd="2" destOrd="0" parTransId="{6548E70F-54CB-49A8-802C-A1C11DFC202C}" sibTransId="{116FA6D9-D98F-40A9-92F7-8030EDA41EE3}"/>
    <dgm:cxn modelId="{D43453FC-D84F-41B6-A6A4-FCF0621CB16D}" type="presOf" srcId="{B96092FE-326E-4219-BCB3-33199FE207B8}" destId="{A8CFACA8-A8EC-4000-9901-059695C1EA4E}" srcOrd="1" destOrd="0" presId="urn:microsoft.com/office/officeart/2005/8/layout/process5"/>
    <dgm:cxn modelId="{E06F509D-C60B-4C42-91C4-5B942ED4CD57}" type="presParOf" srcId="{729C974E-71FE-44AD-B012-5C4B63DB95DB}" destId="{5F2AA39F-A86B-4CE6-BBB4-918DAD1F4A69}" srcOrd="0" destOrd="0" presId="urn:microsoft.com/office/officeart/2005/8/layout/process5"/>
    <dgm:cxn modelId="{A694593E-CD4F-4C24-AE02-3760D4AE1E95}" type="presParOf" srcId="{729C974E-71FE-44AD-B012-5C4B63DB95DB}" destId="{B5D2B22A-C130-4C5B-859C-31DB5ED61782}" srcOrd="1" destOrd="0" presId="urn:microsoft.com/office/officeart/2005/8/layout/process5"/>
    <dgm:cxn modelId="{3A97C48A-ADEA-4411-B581-5CFA95E2B662}" type="presParOf" srcId="{B5D2B22A-C130-4C5B-859C-31DB5ED61782}" destId="{C0E9A47A-9CCE-4143-980C-9464C566A637}" srcOrd="0" destOrd="0" presId="urn:microsoft.com/office/officeart/2005/8/layout/process5"/>
    <dgm:cxn modelId="{9FB350E3-9C2A-4884-8144-A3C91807798D}" type="presParOf" srcId="{729C974E-71FE-44AD-B012-5C4B63DB95DB}" destId="{E5B811A9-529D-4431-A684-1335414674A1}" srcOrd="2" destOrd="0" presId="urn:microsoft.com/office/officeart/2005/8/layout/process5"/>
    <dgm:cxn modelId="{F41FE73F-3CA9-41D3-B305-131DA0C37F4C}" type="presParOf" srcId="{729C974E-71FE-44AD-B012-5C4B63DB95DB}" destId="{92A3F1FD-942E-46F7-825A-81B8DF6F507F}" srcOrd="3" destOrd="0" presId="urn:microsoft.com/office/officeart/2005/8/layout/process5"/>
    <dgm:cxn modelId="{EC32CFBA-42BC-455D-A119-827CED99B030}" type="presParOf" srcId="{92A3F1FD-942E-46F7-825A-81B8DF6F507F}" destId="{68F1382C-3365-429B-A399-9E114167BDBF}" srcOrd="0" destOrd="0" presId="urn:microsoft.com/office/officeart/2005/8/layout/process5"/>
    <dgm:cxn modelId="{83971DC6-89BC-4928-893E-F69E60F7592A}" type="presParOf" srcId="{729C974E-71FE-44AD-B012-5C4B63DB95DB}" destId="{95F6F018-BCCD-4B3C-BF62-1E604F2E13BA}" srcOrd="4" destOrd="0" presId="urn:microsoft.com/office/officeart/2005/8/layout/process5"/>
    <dgm:cxn modelId="{7D18F188-B90A-4A72-AB52-4426438A13D0}" type="presParOf" srcId="{729C974E-71FE-44AD-B012-5C4B63DB95DB}" destId="{3A0F28C8-A956-4C27-B8A7-58D6EDDE91DF}" srcOrd="5" destOrd="0" presId="urn:microsoft.com/office/officeart/2005/8/layout/process5"/>
    <dgm:cxn modelId="{F9A80ACA-1BDF-461C-8776-036C0E6D554A}" type="presParOf" srcId="{3A0F28C8-A956-4C27-B8A7-58D6EDDE91DF}" destId="{169E8467-BC7F-4F72-81D2-76F3197B8A66}" srcOrd="0" destOrd="0" presId="urn:microsoft.com/office/officeart/2005/8/layout/process5"/>
    <dgm:cxn modelId="{2E635983-9D92-4E46-B091-075CE695E81F}" type="presParOf" srcId="{729C974E-71FE-44AD-B012-5C4B63DB95DB}" destId="{B509F832-1830-4D6A-A669-A0F6ACA0CF40}" srcOrd="6" destOrd="0" presId="urn:microsoft.com/office/officeart/2005/8/layout/process5"/>
    <dgm:cxn modelId="{6D78FEED-8591-4E5B-B654-7CBDA6173229}" type="presParOf" srcId="{729C974E-71FE-44AD-B012-5C4B63DB95DB}" destId="{5A88D664-CB11-4B3B-B361-C2BCDA844146}" srcOrd="7" destOrd="0" presId="urn:microsoft.com/office/officeart/2005/8/layout/process5"/>
    <dgm:cxn modelId="{1210DCB3-E3A8-4D97-AB22-DAA5620030A1}" type="presParOf" srcId="{5A88D664-CB11-4B3B-B361-C2BCDA844146}" destId="{EE5A1D2E-CC25-4C0F-A33A-055E1ACC4EFE}" srcOrd="0" destOrd="0" presId="urn:microsoft.com/office/officeart/2005/8/layout/process5"/>
    <dgm:cxn modelId="{F1402BD5-321F-4B1D-956E-B59560F17A28}" type="presParOf" srcId="{729C974E-71FE-44AD-B012-5C4B63DB95DB}" destId="{0246785E-4B1A-48C8-A32F-D6D63DD9328C}" srcOrd="8" destOrd="0" presId="urn:microsoft.com/office/officeart/2005/8/layout/process5"/>
    <dgm:cxn modelId="{714C36E6-AE5C-4E8B-8A0E-A7570C155F27}" type="presParOf" srcId="{729C974E-71FE-44AD-B012-5C4B63DB95DB}" destId="{4925D878-F82E-4234-9CE0-EEDC3A30FA1B}" srcOrd="9" destOrd="0" presId="urn:microsoft.com/office/officeart/2005/8/layout/process5"/>
    <dgm:cxn modelId="{89EC5193-A118-49E0-BD8E-0CA7F4205A4D}" type="presParOf" srcId="{4925D878-F82E-4234-9CE0-EEDC3A30FA1B}" destId="{8EB00F20-A6E8-447B-97AC-74E29FE53DD4}" srcOrd="0" destOrd="0" presId="urn:microsoft.com/office/officeart/2005/8/layout/process5"/>
    <dgm:cxn modelId="{72D72BA4-4D9C-48BF-8735-369C065AE97E}" type="presParOf" srcId="{729C974E-71FE-44AD-B012-5C4B63DB95DB}" destId="{9B0CFDBA-2C1A-412E-AB12-EDF1A2523A0F}" srcOrd="10" destOrd="0" presId="urn:microsoft.com/office/officeart/2005/8/layout/process5"/>
    <dgm:cxn modelId="{06C79F9D-DBC8-4876-83B4-D72A45B1876F}" type="presParOf" srcId="{729C974E-71FE-44AD-B012-5C4B63DB95DB}" destId="{89534EC9-0F3B-4E7D-81CD-6BE9662611CA}" srcOrd="11" destOrd="0" presId="urn:microsoft.com/office/officeart/2005/8/layout/process5"/>
    <dgm:cxn modelId="{01ABDECA-B3E9-4626-B9C9-0DE223F356BE}" type="presParOf" srcId="{89534EC9-0F3B-4E7D-81CD-6BE9662611CA}" destId="{A8CFACA8-A8EC-4000-9901-059695C1EA4E}" srcOrd="0" destOrd="0" presId="urn:microsoft.com/office/officeart/2005/8/layout/process5"/>
    <dgm:cxn modelId="{C54F37E2-5486-49ED-8AB7-09D5DFE29AD7}" type="presParOf" srcId="{729C974E-71FE-44AD-B012-5C4B63DB95DB}" destId="{78587CC2-A145-405F-8416-703F4224F727}" srcOrd="12" destOrd="0" presId="urn:microsoft.com/office/officeart/2005/8/layout/process5"/>
    <dgm:cxn modelId="{66836C55-A3D1-4381-8C97-8B5ABD7145A9}" type="presParOf" srcId="{729C974E-71FE-44AD-B012-5C4B63DB95DB}" destId="{9C095145-621D-49A0-86B6-9CF7B930E9FA}" srcOrd="13" destOrd="0" presId="urn:microsoft.com/office/officeart/2005/8/layout/process5"/>
    <dgm:cxn modelId="{D6D4E95A-2CDB-4727-B523-9FA8DD109A36}" type="presParOf" srcId="{9C095145-621D-49A0-86B6-9CF7B930E9FA}" destId="{9A7FF35B-B84B-4592-B3FF-C31422FA796F}" srcOrd="0" destOrd="0" presId="urn:microsoft.com/office/officeart/2005/8/layout/process5"/>
    <dgm:cxn modelId="{499FE171-FE3D-4F3A-A3F9-B6CFB2E30B92}" type="presParOf" srcId="{729C974E-71FE-44AD-B012-5C4B63DB95DB}" destId="{B14077B0-DAE5-4E2D-A988-131B0512317B}" srcOrd="14" destOrd="0" presId="urn:microsoft.com/office/officeart/2005/8/layout/process5"/>
    <dgm:cxn modelId="{E3E89646-C398-4A68-BC91-302E9C1FD8DD}" type="presParOf" srcId="{729C974E-71FE-44AD-B012-5C4B63DB95DB}" destId="{C8E162BB-1060-4E90-85C2-3FB77EC6888E}" srcOrd="15" destOrd="0" presId="urn:microsoft.com/office/officeart/2005/8/layout/process5"/>
    <dgm:cxn modelId="{87DB8998-1D11-45FD-95C6-78A3FB14BF1F}" type="presParOf" srcId="{C8E162BB-1060-4E90-85C2-3FB77EC6888E}" destId="{44138CCC-F117-4098-966D-43E30981E651}" srcOrd="0" destOrd="0" presId="urn:microsoft.com/office/officeart/2005/8/layout/process5"/>
    <dgm:cxn modelId="{81377CAC-7A94-4DC5-AB46-6A76DE161641}" type="presParOf" srcId="{729C974E-71FE-44AD-B012-5C4B63DB95DB}" destId="{53FC7EAC-E752-42F3-A591-A916BD111504}" srcOrd="16"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F44E8B-8AE6-40E9-B76E-2017A26765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729F531-90EB-46DB-8748-A7493EC202D9}">
      <dgm:prSet/>
      <dgm:spPr/>
      <dgm:t>
        <a:bodyPr/>
        <a:lstStyle/>
        <a:p>
          <a:r>
            <a:rPr lang="en-US" dirty="0"/>
            <a:t>Draft</a:t>
          </a:r>
        </a:p>
      </dgm:t>
    </dgm:pt>
    <dgm:pt modelId="{F4884974-E2C6-4E02-A483-D94D6DB4FFEE}" type="parTrans" cxnId="{70B7B0AE-40ED-4546-925F-10FD72B9209E}">
      <dgm:prSet/>
      <dgm:spPr/>
      <dgm:t>
        <a:bodyPr/>
        <a:lstStyle/>
        <a:p>
          <a:endParaRPr lang="en-US"/>
        </a:p>
      </dgm:t>
    </dgm:pt>
    <dgm:pt modelId="{259FB2C1-1720-45C0-84CC-41B453332CD0}" type="sibTrans" cxnId="{70B7B0AE-40ED-4546-925F-10FD72B9209E}">
      <dgm:prSet/>
      <dgm:spPr/>
      <dgm:t>
        <a:bodyPr/>
        <a:lstStyle/>
        <a:p>
          <a:endParaRPr lang="en-US"/>
        </a:p>
      </dgm:t>
    </dgm:pt>
    <dgm:pt modelId="{0539EAE7-BAD8-4FA8-B0DA-DAF52A8A0705}">
      <dgm:prSet/>
      <dgm:spPr/>
      <dgm:t>
        <a:bodyPr/>
        <a:lstStyle/>
        <a:p>
          <a:r>
            <a:rPr lang="en-US"/>
            <a:t>Use the asking letter as a template and pull from applicant’s statements to draft the external review letter</a:t>
          </a:r>
        </a:p>
      </dgm:t>
    </dgm:pt>
    <dgm:pt modelId="{802336E4-8A33-4BF0-BD0B-F0DDEDD778FE}" type="parTrans" cxnId="{5AC774B6-9A59-4EF2-9019-1CEBE9E3054C}">
      <dgm:prSet/>
      <dgm:spPr/>
      <dgm:t>
        <a:bodyPr/>
        <a:lstStyle/>
        <a:p>
          <a:endParaRPr lang="en-US"/>
        </a:p>
      </dgm:t>
    </dgm:pt>
    <dgm:pt modelId="{61E10200-D821-4F40-981A-627A449FF540}" type="sibTrans" cxnId="{5AC774B6-9A59-4EF2-9019-1CEBE9E3054C}">
      <dgm:prSet/>
      <dgm:spPr/>
      <dgm:t>
        <a:bodyPr/>
        <a:lstStyle/>
        <a:p>
          <a:endParaRPr lang="en-US"/>
        </a:p>
      </dgm:t>
    </dgm:pt>
    <dgm:pt modelId="{2721758D-3857-48BA-8001-EDC5C9E06B87}">
      <dgm:prSet/>
      <dgm:spPr/>
      <dgm:t>
        <a:bodyPr/>
        <a:lstStyle/>
        <a:p>
          <a:r>
            <a:rPr lang="en-US" dirty="0"/>
            <a:t>Mitigate</a:t>
          </a:r>
        </a:p>
      </dgm:t>
    </dgm:pt>
    <dgm:pt modelId="{27D8DB98-73A7-47BB-92A8-3B60F8527111}" type="parTrans" cxnId="{CD76D8C8-DF86-49D9-983F-733334D205C7}">
      <dgm:prSet/>
      <dgm:spPr/>
      <dgm:t>
        <a:bodyPr/>
        <a:lstStyle/>
        <a:p>
          <a:endParaRPr lang="en-US"/>
        </a:p>
      </dgm:t>
    </dgm:pt>
    <dgm:pt modelId="{1BCFF824-F5FE-4EF7-8C64-59BB7AF0DB64}" type="sibTrans" cxnId="{CD76D8C8-DF86-49D9-983F-733334D205C7}">
      <dgm:prSet/>
      <dgm:spPr/>
      <dgm:t>
        <a:bodyPr/>
        <a:lstStyle/>
        <a:p>
          <a:endParaRPr lang="en-US"/>
        </a:p>
      </dgm:t>
    </dgm:pt>
    <dgm:pt modelId="{ACA6FC00-35F3-4298-981F-C42488DA74EF}">
      <dgm:prSet/>
      <dgm:spPr/>
      <dgm:t>
        <a:bodyPr/>
        <a:lstStyle/>
        <a:p>
          <a:r>
            <a:rPr lang="en-US"/>
            <a:t>Be aware of gender bias or language particular to URMs in writing the letter</a:t>
          </a:r>
        </a:p>
      </dgm:t>
    </dgm:pt>
    <dgm:pt modelId="{48A84D19-620A-4FCA-89C7-A990887FBD92}" type="parTrans" cxnId="{7F766F82-BB54-4EAA-8D93-0228C85192A1}">
      <dgm:prSet/>
      <dgm:spPr/>
      <dgm:t>
        <a:bodyPr/>
        <a:lstStyle/>
        <a:p>
          <a:endParaRPr lang="en-US"/>
        </a:p>
      </dgm:t>
    </dgm:pt>
    <dgm:pt modelId="{60EC7657-A5D0-4C5B-9695-EB320994BB03}" type="sibTrans" cxnId="{7F766F82-BB54-4EAA-8D93-0228C85192A1}">
      <dgm:prSet/>
      <dgm:spPr/>
      <dgm:t>
        <a:bodyPr/>
        <a:lstStyle/>
        <a:p>
          <a:endParaRPr lang="en-US"/>
        </a:p>
      </dgm:t>
    </dgm:pt>
    <dgm:pt modelId="{46DDFC84-16E4-4BDC-8964-DC2115943FEE}">
      <dgm:prSet/>
      <dgm:spPr/>
      <dgm:t>
        <a:bodyPr/>
        <a:lstStyle/>
        <a:p>
          <a:r>
            <a:rPr lang="en-US" dirty="0"/>
            <a:t>Consider</a:t>
          </a:r>
        </a:p>
      </dgm:t>
    </dgm:pt>
    <dgm:pt modelId="{BFC13957-2ECA-4D49-8134-3040A48F50AA}" type="parTrans" cxnId="{48DFC2FE-CAAE-4552-BE95-E161DE856B5F}">
      <dgm:prSet/>
      <dgm:spPr/>
      <dgm:t>
        <a:bodyPr/>
        <a:lstStyle/>
        <a:p>
          <a:endParaRPr lang="en-US"/>
        </a:p>
      </dgm:t>
    </dgm:pt>
    <dgm:pt modelId="{11538F0E-BB62-40F8-893F-742C2331CC5D}" type="sibTrans" cxnId="{48DFC2FE-CAAE-4552-BE95-E161DE856B5F}">
      <dgm:prSet/>
      <dgm:spPr/>
      <dgm:t>
        <a:bodyPr/>
        <a:lstStyle/>
        <a:p>
          <a:endParaRPr lang="en-US"/>
        </a:p>
      </dgm:t>
    </dgm:pt>
    <dgm:pt modelId="{630CC112-9C36-4ADA-BA5B-9377E241EE37}">
      <dgm:prSet/>
      <dgm:spPr/>
      <dgm:t>
        <a:bodyPr/>
        <a:lstStyle/>
        <a:p>
          <a:r>
            <a:rPr lang="en-US" dirty="0"/>
            <a:t>Consider tone &amp; content, as if you were giving face-to-face (like pts seeing EMR notes)</a:t>
          </a:r>
        </a:p>
      </dgm:t>
    </dgm:pt>
    <dgm:pt modelId="{B2DDF07A-CFBC-40B0-B244-3BBA893A6F18}" type="parTrans" cxnId="{543FDD32-4729-49C7-A865-4592293063F5}">
      <dgm:prSet/>
      <dgm:spPr/>
      <dgm:t>
        <a:bodyPr/>
        <a:lstStyle/>
        <a:p>
          <a:endParaRPr lang="en-US"/>
        </a:p>
      </dgm:t>
    </dgm:pt>
    <dgm:pt modelId="{044A83E2-3D21-4AA8-9407-62C3CA69FE5D}" type="sibTrans" cxnId="{543FDD32-4729-49C7-A865-4592293063F5}">
      <dgm:prSet/>
      <dgm:spPr/>
      <dgm:t>
        <a:bodyPr/>
        <a:lstStyle/>
        <a:p>
          <a:endParaRPr lang="en-US"/>
        </a:p>
      </dgm:t>
    </dgm:pt>
    <dgm:pt modelId="{118753C8-5BF1-4A6C-A8C7-39D745920B58}" type="pres">
      <dgm:prSet presAssocID="{0AF44E8B-8AE6-40E9-B76E-2017A2676532}" presName="linear" presStyleCnt="0">
        <dgm:presLayoutVars>
          <dgm:animLvl val="lvl"/>
          <dgm:resizeHandles val="exact"/>
        </dgm:presLayoutVars>
      </dgm:prSet>
      <dgm:spPr/>
    </dgm:pt>
    <dgm:pt modelId="{95C7A733-36B7-4DF0-829E-D571F6244F0F}" type="pres">
      <dgm:prSet presAssocID="{7729F531-90EB-46DB-8748-A7493EC202D9}" presName="parentText" presStyleLbl="node1" presStyleIdx="0" presStyleCnt="3">
        <dgm:presLayoutVars>
          <dgm:chMax val="0"/>
          <dgm:bulletEnabled val="1"/>
        </dgm:presLayoutVars>
      </dgm:prSet>
      <dgm:spPr/>
    </dgm:pt>
    <dgm:pt modelId="{390B2276-F14D-43C5-8358-03749A89B367}" type="pres">
      <dgm:prSet presAssocID="{7729F531-90EB-46DB-8748-A7493EC202D9}" presName="childText" presStyleLbl="revTx" presStyleIdx="0" presStyleCnt="3">
        <dgm:presLayoutVars>
          <dgm:bulletEnabled val="1"/>
        </dgm:presLayoutVars>
      </dgm:prSet>
      <dgm:spPr/>
    </dgm:pt>
    <dgm:pt modelId="{19B447BC-4A51-413A-8EA0-57518D9A6EA8}" type="pres">
      <dgm:prSet presAssocID="{2721758D-3857-48BA-8001-EDC5C9E06B87}" presName="parentText" presStyleLbl="node1" presStyleIdx="1" presStyleCnt="3">
        <dgm:presLayoutVars>
          <dgm:chMax val="0"/>
          <dgm:bulletEnabled val="1"/>
        </dgm:presLayoutVars>
      </dgm:prSet>
      <dgm:spPr/>
    </dgm:pt>
    <dgm:pt modelId="{D01C6BDD-F5EB-4FC0-9640-335A8F04986C}" type="pres">
      <dgm:prSet presAssocID="{2721758D-3857-48BA-8001-EDC5C9E06B87}" presName="childText" presStyleLbl="revTx" presStyleIdx="1" presStyleCnt="3">
        <dgm:presLayoutVars>
          <dgm:bulletEnabled val="1"/>
        </dgm:presLayoutVars>
      </dgm:prSet>
      <dgm:spPr/>
    </dgm:pt>
    <dgm:pt modelId="{AC98E030-A27D-4AC5-968B-EBD9A7827BD1}" type="pres">
      <dgm:prSet presAssocID="{46DDFC84-16E4-4BDC-8964-DC2115943FEE}" presName="parentText" presStyleLbl="node1" presStyleIdx="2" presStyleCnt="3">
        <dgm:presLayoutVars>
          <dgm:chMax val="0"/>
          <dgm:bulletEnabled val="1"/>
        </dgm:presLayoutVars>
      </dgm:prSet>
      <dgm:spPr/>
    </dgm:pt>
    <dgm:pt modelId="{D525D03A-8E0F-426A-9F81-C9D12CEC7B00}" type="pres">
      <dgm:prSet presAssocID="{46DDFC84-16E4-4BDC-8964-DC2115943FEE}" presName="childText" presStyleLbl="revTx" presStyleIdx="2" presStyleCnt="3">
        <dgm:presLayoutVars>
          <dgm:bulletEnabled val="1"/>
        </dgm:presLayoutVars>
      </dgm:prSet>
      <dgm:spPr/>
    </dgm:pt>
  </dgm:ptLst>
  <dgm:cxnLst>
    <dgm:cxn modelId="{543FDD32-4729-49C7-A865-4592293063F5}" srcId="{46DDFC84-16E4-4BDC-8964-DC2115943FEE}" destId="{630CC112-9C36-4ADA-BA5B-9377E241EE37}" srcOrd="0" destOrd="0" parTransId="{B2DDF07A-CFBC-40B0-B244-3BBA893A6F18}" sibTransId="{044A83E2-3D21-4AA8-9407-62C3CA69FE5D}"/>
    <dgm:cxn modelId="{5E283E63-C370-492F-B317-B02F4572DE9F}" type="presOf" srcId="{0539EAE7-BAD8-4FA8-B0DA-DAF52A8A0705}" destId="{390B2276-F14D-43C5-8358-03749A89B367}" srcOrd="0" destOrd="0" presId="urn:microsoft.com/office/officeart/2005/8/layout/vList2"/>
    <dgm:cxn modelId="{7A08A276-12B8-44AF-BACC-510CD8C36CCC}" type="presOf" srcId="{7729F531-90EB-46DB-8748-A7493EC202D9}" destId="{95C7A733-36B7-4DF0-829E-D571F6244F0F}" srcOrd="0" destOrd="0" presId="urn:microsoft.com/office/officeart/2005/8/layout/vList2"/>
    <dgm:cxn modelId="{7F766F82-BB54-4EAA-8D93-0228C85192A1}" srcId="{2721758D-3857-48BA-8001-EDC5C9E06B87}" destId="{ACA6FC00-35F3-4298-981F-C42488DA74EF}" srcOrd="0" destOrd="0" parTransId="{48A84D19-620A-4FCA-89C7-A990887FBD92}" sibTransId="{60EC7657-A5D0-4C5B-9695-EB320994BB03}"/>
    <dgm:cxn modelId="{92AEB497-124F-4B8F-8B9B-DF4085CEAA22}" type="presOf" srcId="{ACA6FC00-35F3-4298-981F-C42488DA74EF}" destId="{D01C6BDD-F5EB-4FC0-9640-335A8F04986C}" srcOrd="0" destOrd="0" presId="urn:microsoft.com/office/officeart/2005/8/layout/vList2"/>
    <dgm:cxn modelId="{70B7B0AE-40ED-4546-925F-10FD72B9209E}" srcId="{0AF44E8B-8AE6-40E9-B76E-2017A2676532}" destId="{7729F531-90EB-46DB-8748-A7493EC202D9}" srcOrd="0" destOrd="0" parTransId="{F4884974-E2C6-4E02-A483-D94D6DB4FFEE}" sibTransId="{259FB2C1-1720-45C0-84CC-41B453332CD0}"/>
    <dgm:cxn modelId="{5AC774B6-9A59-4EF2-9019-1CEBE9E3054C}" srcId="{7729F531-90EB-46DB-8748-A7493EC202D9}" destId="{0539EAE7-BAD8-4FA8-B0DA-DAF52A8A0705}" srcOrd="0" destOrd="0" parTransId="{802336E4-8A33-4BF0-BD0B-F0DDEDD778FE}" sibTransId="{61E10200-D821-4F40-981A-627A449FF540}"/>
    <dgm:cxn modelId="{CD76D8C8-DF86-49D9-983F-733334D205C7}" srcId="{0AF44E8B-8AE6-40E9-B76E-2017A2676532}" destId="{2721758D-3857-48BA-8001-EDC5C9E06B87}" srcOrd="1" destOrd="0" parTransId="{27D8DB98-73A7-47BB-92A8-3B60F8527111}" sibTransId="{1BCFF824-F5FE-4EF7-8C64-59BB7AF0DB64}"/>
    <dgm:cxn modelId="{83D2F3D9-0777-4E2A-89FB-C964657BE230}" type="presOf" srcId="{2721758D-3857-48BA-8001-EDC5C9E06B87}" destId="{19B447BC-4A51-413A-8EA0-57518D9A6EA8}" srcOrd="0" destOrd="0" presId="urn:microsoft.com/office/officeart/2005/8/layout/vList2"/>
    <dgm:cxn modelId="{3788C7DD-31EF-42B1-A7E0-EB918677312A}" type="presOf" srcId="{0AF44E8B-8AE6-40E9-B76E-2017A2676532}" destId="{118753C8-5BF1-4A6C-A8C7-39D745920B58}" srcOrd="0" destOrd="0" presId="urn:microsoft.com/office/officeart/2005/8/layout/vList2"/>
    <dgm:cxn modelId="{683CD1E5-2BC1-48ED-9D76-9E1EED319921}" type="presOf" srcId="{46DDFC84-16E4-4BDC-8964-DC2115943FEE}" destId="{AC98E030-A27D-4AC5-968B-EBD9A7827BD1}" srcOrd="0" destOrd="0" presId="urn:microsoft.com/office/officeart/2005/8/layout/vList2"/>
    <dgm:cxn modelId="{CD7D5BEA-4629-41E8-ADC9-749ACC19449F}" type="presOf" srcId="{630CC112-9C36-4ADA-BA5B-9377E241EE37}" destId="{D525D03A-8E0F-426A-9F81-C9D12CEC7B00}" srcOrd="0" destOrd="0" presId="urn:microsoft.com/office/officeart/2005/8/layout/vList2"/>
    <dgm:cxn modelId="{48DFC2FE-CAAE-4552-BE95-E161DE856B5F}" srcId="{0AF44E8B-8AE6-40E9-B76E-2017A2676532}" destId="{46DDFC84-16E4-4BDC-8964-DC2115943FEE}" srcOrd="2" destOrd="0" parTransId="{BFC13957-2ECA-4D49-8134-3040A48F50AA}" sibTransId="{11538F0E-BB62-40F8-893F-742C2331CC5D}"/>
    <dgm:cxn modelId="{550C1552-37A8-4DB5-8BB5-9C02804DAB2B}" type="presParOf" srcId="{118753C8-5BF1-4A6C-A8C7-39D745920B58}" destId="{95C7A733-36B7-4DF0-829E-D571F6244F0F}" srcOrd="0" destOrd="0" presId="urn:microsoft.com/office/officeart/2005/8/layout/vList2"/>
    <dgm:cxn modelId="{493BAFAD-4422-44DF-87D2-6B481CD42DCF}" type="presParOf" srcId="{118753C8-5BF1-4A6C-A8C7-39D745920B58}" destId="{390B2276-F14D-43C5-8358-03749A89B367}" srcOrd="1" destOrd="0" presId="urn:microsoft.com/office/officeart/2005/8/layout/vList2"/>
    <dgm:cxn modelId="{F8AB23C2-4371-4648-AE76-5EFDB60C74B2}" type="presParOf" srcId="{118753C8-5BF1-4A6C-A8C7-39D745920B58}" destId="{19B447BC-4A51-413A-8EA0-57518D9A6EA8}" srcOrd="2" destOrd="0" presId="urn:microsoft.com/office/officeart/2005/8/layout/vList2"/>
    <dgm:cxn modelId="{6FD59874-42F1-44BE-9110-11E8A6A98346}" type="presParOf" srcId="{118753C8-5BF1-4A6C-A8C7-39D745920B58}" destId="{D01C6BDD-F5EB-4FC0-9640-335A8F04986C}" srcOrd="3" destOrd="0" presId="urn:microsoft.com/office/officeart/2005/8/layout/vList2"/>
    <dgm:cxn modelId="{FAC4B37B-F12E-49F2-A02A-26FD3EC89219}" type="presParOf" srcId="{118753C8-5BF1-4A6C-A8C7-39D745920B58}" destId="{AC98E030-A27D-4AC5-968B-EBD9A7827BD1}" srcOrd="4" destOrd="0" presId="urn:microsoft.com/office/officeart/2005/8/layout/vList2"/>
    <dgm:cxn modelId="{2C7B21A0-CA02-4E9A-955C-B9B33F6B0577}" type="presParOf" srcId="{118753C8-5BF1-4A6C-A8C7-39D745920B58}" destId="{D525D03A-8E0F-426A-9F81-C9D12CEC7B00}" srcOrd="5" destOrd="0" presId="urn:microsoft.com/office/officeart/2005/8/layout/vList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42B602-2A4F-4E41-8989-F0CBE784223F}">
      <dsp:nvSpPr>
        <dsp:cNvPr id="0" name=""/>
        <dsp:cNvSpPr/>
      </dsp:nvSpPr>
      <dsp:spPr>
        <a:xfrm rot="5400000">
          <a:off x="-191374" y="191374"/>
          <a:ext cx="1275829" cy="893080"/>
        </a:xfrm>
        <a:prstGeom prst="chevron">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1</a:t>
          </a:r>
        </a:p>
      </dsp:txBody>
      <dsp:txXfrm rot="-5400000">
        <a:off x="1" y="446539"/>
        <a:ext cx="893080" cy="382749"/>
      </dsp:txXfrm>
    </dsp:sp>
    <dsp:sp modelId="{6E97AF18-24E9-4C85-B02F-7CEC1DB5F649}">
      <dsp:nvSpPr>
        <dsp:cNvPr id="0" name=""/>
        <dsp:cNvSpPr/>
      </dsp:nvSpPr>
      <dsp:spPr>
        <a:xfrm rot="5400000">
          <a:off x="3565821" y="-2672673"/>
          <a:ext cx="829288" cy="6174770"/>
        </a:xfrm>
        <a:prstGeom prst="round2SameRect">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Bio, Statements</a:t>
          </a:r>
        </a:p>
        <a:p>
          <a:pPr marL="114300" lvl="1" indent="-114300" algn="l" defTabSz="666750">
            <a:lnSpc>
              <a:spcPct val="90000"/>
            </a:lnSpc>
            <a:spcBef>
              <a:spcPct val="0"/>
            </a:spcBef>
            <a:spcAft>
              <a:spcPct val="15000"/>
            </a:spcAft>
            <a:buChar char="•"/>
          </a:pPr>
          <a:r>
            <a:rPr lang="en-US" sz="1500" kern="1200" dirty="0"/>
            <a:t>Meet with Dept Chair</a:t>
          </a:r>
        </a:p>
        <a:p>
          <a:pPr marL="114300" lvl="1" indent="-114300" algn="l" defTabSz="666750">
            <a:lnSpc>
              <a:spcPct val="90000"/>
            </a:lnSpc>
            <a:spcBef>
              <a:spcPct val="0"/>
            </a:spcBef>
            <a:spcAft>
              <a:spcPct val="15000"/>
            </a:spcAft>
            <a:buChar char="•"/>
          </a:pPr>
          <a:r>
            <a:rPr lang="en-US" sz="1500" kern="1200" dirty="0"/>
            <a:t>Submit application</a:t>
          </a:r>
        </a:p>
      </dsp:txBody>
      <dsp:txXfrm rot="-5400000">
        <a:off x="893081" y="40550"/>
        <a:ext cx="6134287" cy="748322"/>
      </dsp:txXfrm>
    </dsp:sp>
    <dsp:sp modelId="{848736FE-2264-4EA4-9654-29DDA38D39CF}">
      <dsp:nvSpPr>
        <dsp:cNvPr id="0" name=""/>
        <dsp:cNvSpPr/>
      </dsp:nvSpPr>
      <dsp:spPr>
        <a:xfrm rot="5400000">
          <a:off x="-191374" y="1267959"/>
          <a:ext cx="1275829" cy="893080"/>
        </a:xfrm>
        <a:prstGeom prst="chevron">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2</a:t>
          </a:r>
        </a:p>
      </dsp:txBody>
      <dsp:txXfrm rot="-5400000">
        <a:off x="1" y="1523124"/>
        <a:ext cx="893080" cy="382749"/>
      </dsp:txXfrm>
    </dsp:sp>
    <dsp:sp modelId="{114308C7-B02A-4646-A0B8-F32ECCDC457F}">
      <dsp:nvSpPr>
        <dsp:cNvPr id="0" name=""/>
        <dsp:cNvSpPr/>
      </dsp:nvSpPr>
      <dsp:spPr>
        <a:xfrm rot="5400000">
          <a:off x="3565821" y="-1596155"/>
          <a:ext cx="829288" cy="6174770"/>
        </a:xfrm>
        <a:prstGeom prst="round2SameRect">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en-US" sz="2800" kern="1200" dirty="0">
              <a:solidFill>
                <a:srgbClr val="C00000"/>
              </a:solidFill>
            </a:rPr>
            <a:t>External Review </a:t>
          </a:r>
        </a:p>
      </dsp:txBody>
      <dsp:txXfrm rot="-5400000">
        <a:off x="893081" y="1117068"/>
        <a:ext cx="6134287" cy="748322"/>
      </dsp:txXfrm>
    </dsp:sp>
    <dsp:sp modelId="{18F29DEB-0A9A-4CE6-B2B1-6869E3D5FC74}">
      <dsp:nvSpPr>
        <dsp:cNvPr id="0" name=""/>
        <dsp:cNvSpPr/>
      </dsp:nvSpPr>
      <dsp:spPr>
        <a:xfrm rot="5400000">
          <a:off x="-191374" y="2344478"/>
          <a:ext cx="1275829" cy="893080"/>
        </a:xfrm>
        <a:prstGeom prst="chevron">
          <a:avLst/>
        </a:prstGeom>
        <a:solidFill>
          <a:schemeClr val="accent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3</a:t>
          </a:r>
        </a:p>
      </dsp:txBody>
      <dsp:txXfrm rot="-5400000">
        <a:off x="1" y="2599643"/>
        <a:ext cx="893080" cy="382749"/>
      </dsp:txXfrm>
    </dsp:sp>
    <dsp:sp modelId="{FD04C42A-4049-4EB7-A15F-AE91EBFFEC16}">
      <dsp:nvSpPr>
        <dsp:cNvPr id="0" name=""/>
        <dsp:cNvSpPr/>
      </dsp:nvSpPr>
      <dsp:spPr>
        <a:xfrm rot="5400000">
          <a:off x="3565821" y="-519636"/>
          <a:ext cx="829288" cy="6174770"/>
        </a:xfrm>
        <a:prstGeom prst="round2SameRect">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Dept Committee reviews application, including external letters of review </a:t>
          </a:r>
        </a:p>
        <a:p>
          <a:pPr marL="114300" lvl="1" indent="-114300" algn="l" defTabSz="666750">
            <a:lnSpc>
              <a:spcPct val="90000"/>
            </a:lnSpc>
            <a:spcBef>
              <a:spcPct val="0"/>
            </a:spcBef>
            <a:spcAft>
              <a:spcPct val="15000"/>
            </a:spcAft>
            <a:buChar char="•"/>
          </a:pPr>
          <a:r>
            <a:rPr lang="en-US" sz="1500" kern="1200" dirty="0"/>
            <a:t>Then Dept Chair, Dean, Provost review application</a:t>
          </a:r>
        </a:p>
      </dsp:txBody>
      <dsp:txXfrm rot="-5400000">
        <a:off x="893081" y="2193587"/>
        <a:ext cx="6134287" cy="7483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AA39F-A86B-4CE6-BBB4-918DAD1F4A69}">
      <dsp:nvSpPr>
        <dsp:cNvPr id="0" name=""/>
        <dsp:cNvSpPr/>
      </dsp:nvSpPr>
      <dsp:spPr>
        <a:xfrm>
          <a:off x="316382" y="274"/>
          <a:ext cx="1528447" cy="91706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Agreeing to write?</a:t>
          </a:r>
        </a:p>
      </dsp:txBody>
      <dsp:txXfrm>
        <a:off x="343242" y="27134"/>
        <a:ext cx="1474727" cy="863348"/>
      </dsp:txXfrm>
    </dsp:sp>
    <dsp:sp modelId="{B5D2B22A-C130-4C5B-859C-31DB5ED61782}">
      <dsp:nvSpPr>
        <dsp:cNvPr id="0" name=""/>
        <dsp:cNvSpPr/>
      </dsp:nvSpPr>
      <dsp:spPr>
        <a:xfrm>
          <a:off x="1979332" y="269280"/>
          <a:ext cx="324030" cy="37905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979332" y="345091"/>
        <a:ext cx="226821" cy="227432"/>
      </dsp:txXfrm>
    </dsp:sp>
    <dsp:sp modelId="{E5B811A9-529D-4431-A684-1335414674A1}">
      <dsp:nvSpPr>
        <dsp:cNvPr id="0" name=""/>
        <dsp:cNvSpPr/>
      </dsp:nvSpPr>
      <dsp:spPr>
        <a:xfrm>
          <a:off x="2456208" y="274"/>
          <a:ext cx="1528447" cy="917068"/>
        </a:xfrm>
        <a:prstGeom prst="roundRect">
          <a:avLst>
            <a:gd name="adj" fmla="val 10000"/>
          </a:avLst>
        </a:prstGeom>
        <a:solidFill>
          <a:schemeClr val="accent4">
            <a:hueOff val="-66698"/>
            <a:satOff val="-196"/>
            <a:lumOff val="37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All information needed?</a:t>
          </a:r>
        </a:p>
      </dsp:txBody>
      <dsp:txXfrm>
        <a:off x="2483068" y="27134"/>
        <a:ext cx="1474727" cy="863348"/>
      </dsp:txXfrm>
    </dsp:sp>
    <dsp:sp modelId="{92A3F1FD-942E-46F7-825A-81B8DF6F507F}">
      <dsp:nvSpPr>
        <dsp:cNvPr id="0" name=""/>
        <dsp:cNvSpPr/>
      </dsp:nvSpPr>
      <dsp:spPr>
        <a:xfrm>
          <a:off x="4119158" y="269280"/>
          <a:ext cx="324030" cy="379054"/>
        </a:xfrm>
        <a:prstGeom prst="rightArrow">
          <a:avLst>
            <a:gd name="adj1" fmla="val 60000"/>
            <a:gd name="adj2" fmla="val 50000"/>
          </a:avLst>
        </a:prstGeom>
        <a:solidFill>
          <a:schemeClr val="accent4">
            <a:hueOff val="-76227"/>
            <a:satOff val="-224"/>
            <a:lumOff val="42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119158" y="345091"/>
        <a:ext cx="226821" cy="227432"/>
      </dsp:txXfrm>
    </dsp:sp>
    <dsp:sp modelId="{95F6F018-BCCD-4B3C-BF62-1E604F2E13BA}">
      <dsp:nvSpPr>
        <dsp:cNvPr id="0" name=""/>
        <dsp:cNvSpPr/>
      </dsp:nvSpPr>
      <dsp:spPr>
        <a:xfrm>
          <a:off x="4596034" y="274"/>
          <a:ext cx="1528447" cy="917068"/>
        </a:xfrm>
        <a:prstGeom prst="roundRect">
          <a:avLst>
            <a:gd name="adj" fmla="val 10000"/>
          </a:avLst>
        </a:prstGeom>
        <a:solidFill>
          <a:schemeClr val="accent4">
            <a:hueOff val="-133397"/>
            <a:satOff val="-391"/>
            <a:lumOff val="74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Narrative for highlights?</a:t>
          </a:r>
        </a:p>
      </dsp:txBody>
      <dsp:txXfrm>
        <a:off x="4622894" y="27134"/>
        <a:ext cx="1474727" cy="863348"/>
      </dsp:txXfrm>
    </dsp:sp>
    <dsp:sp modelId="{3A0F28C8-A956-4C27-B8A7-58D6EDDE91DF}">
      <dsp:nvSpPr>
        <dsp:cNvPr id="0" name=""/>
        <dsp:cNvSpPr/>
      </dsp:nvSpPr>
      <dsp:spPr>
        <a:xfrm rot="5400000">
          <a:off x="5198242" y="1024333"/>
          <a:ext cx="324030" cy="379054"/>
        </a:xfrm>
        <a:prstGeom prst="rightArrow">
          <a:avLst>
            <a:gd name="adj1" fmla="val 60000"/>
            <a:gd name="adj2" fmla="val 50000"/>
          </a:avLst>
        </a:prstGeom>
        <a:solidFill>
          <a:schemeClr val="accent4">
            <a:hueOff val="-152453"/>
            <a:satOff val="-447"/>
            <a:lumOff val="846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5246542" y="1051845"/>
        <a:ext cx="227432" cy="226821"/>
      </dsp:txXfrm>
    </dsp:sp>
    <dsp:sp modelId="{B509F832-1830-4D6A-A669-A0F6ACA0CF40}">
      <dsp:nvSpPr>
        <dsp:cNvPr id="0" name=""/>
        <dsp:cNvSpPr/>
      </dsp:nvSpPr>
      <dsp:spPr>
        <a:xfrm>
          <a:off x="4596034" y="1528721"/>
          <a:ext cx="1528447" cy="917068"/>
        </a:xfrm>
        <a:prstGeom prst="roundRect">
          <a:avLst>
            <a:gd name="adj" fmla="val 10000"/>
          </a:avLst>
        </a:prstGeom>
        <a:solidFill>
          <a:schemeClr val="accent4">
            <a:hueOff val="-200095"/>
            <a:satOff val="-587"/>
            <a:lumOff val="111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Special questions for focus?</a:t>
          </a:r>
        </a:p>
      </dsp:txBody>
      <dsp:txXfrm>
        <a:off x="4622894" y="1555581"/>
        <a:ext cx="1474727" cy="863348"/>
      </dsp:txXfrm>
    </dsp:sp>
    <dsp:sp modelId="{5A88D664-CB11-4B3B-B361-C2BCDA844146}">
      <dsp:nvSpPr>
        <dsp:cNvPr id="0" name=""/>
        <dsp:cNvSpPr/>
      </dsp:nvSpPr>
      <dsp:spPr>
        <a:xfrm rot="10800000">
          <a:off x="4137500" y="1797728"/>
          <a:ext cx="324030" cy="379054"/>
        </a:xfrm>
        <a:prstGeom prst="rightArrow">
          <a:avLst>
            <a:gd name="adj1" fmla="val 60000"/>
            <a:gd name="adj2" fmla="val 50000"/>
          </a:avLst>
        </a:prstGeom>
        <a:solidFill>
          <a:schemeClr val="accent4">
            <a:hueOff val="-228680"/>
            <a:satOff val="-671"/>
            <a:lumOff val="126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4234709" y="1873539"/>
        <a:ext cx="226821" cy="227432"/>
      </dsp:txXfrm>
    </dsp:sp>
    <dsp:sp modelId="{0246785E-4B1A-48C8-A32F-D6D63DD9328C}">
      <dsp:nvSpPr>
        <dsp:cNvPr id="0" name=""/>
        <dsp:cNvSpPr/>
      </dsp:nvSpPr>
      <dsp:spPr>
        <a:xfrm>
          <a:off x="2456208" y="1528721"/>
          <a:ext cx="1528447" cy="917068"/>
        </a:xfrm>
        <a:prstGeom prst="roundRect">
          <a:avLst>
            <a:gd name="adj" fmla="val 10000"/>
          </a:avLst>
        </a:prstGeom>
        <a:solidFill>
          <a:schemeClr val="accent4">
            <a:hueOff val="-266793"/>
            <a:satOff val="-783"/>
            <a:lumOff val="148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Examples from CV of criteria</a:t>
          </a:r>
        </a:p>
      </dsp:txBody>
      <dsp:txXfrm>
        <a:off x="2483068" y="1555581"/>
        <a:ext cx="1474727" cy="863348"/>
      </dsp:txXfrm>
    </dsp:sp>
    <dsp:sp modelId="{4925D878-F82E-4234-9CE0-EEDC3A30FA1B}">
      <dsp:nvSpPr>
        <dsp:cNvPr id="0" name=""/>
        <dsp:cNvSpPr/>
      </dsp:nvSpPr>
      <dsp:spPr>
        <a:xfrm rot="10800000">
          <a:off x="1997674" y="1797728"/>
          <a:ext cx="324030" cy="379054"/>
        </a:xfrm>
        <a:prstGeom prst="rightArrow">
          <a:avLst>
            <a:gd name="adj1" fmla="val 60000"/>
            <a:gd name="adj2" fmla="val 50000"/>
          </a:avLst>
        </a:prstGeom>
        <a:solidFill>
          <a:schemeClr val="accent4">
            <a:hueOff val="-304907"/>
            <a:satOff val="-895"/>
            <a:lumOff val="1691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2094883" y="1873539"/>
        <a:ext cx="226821" cy="227432"/>
      </dsp:txXfrm>
    </dsp:sp>
    <dsp:sp modelId="{9B0CFDBA-2C1A-412E-AB12-EDF1A2523A0F}">
      <dsp:nvSpPr>
        <dsp:cNvPr id="0" name=""/>
        <dsp:cNvSpPr/>
      </dsp:nvSpPr>
      <dsp:spPr>
        <a:xfrm>
          <a:off x="316382" y="1528721"/>
          <a:ext cx="1528447" cy="917068"/>
        </a:xfrm>
        <a:prstGeom prst="roundRect">
          <a:avLst>
            <a:gd name="adj" fmla="val 10000"/>
          </a:avLst>
        </a:prstGeom>
        <a:solidFill>
          <a:schemeClr val="accent4">
            <a:hueOff val="-333492"/>
            <a:satOff val="-979"/>
            <a:lumOff val="185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Review  criteria</a:t>
          </a:r>
        </a:p>
      </dsp:txBody>
      <dsp:txXfrm>
        <a:off x="343242" y="1555581"/>
        <a:ext cx="1474727" cy="863348"/>
      </dsp:txXfrm>
    </dsp:sp>
    <dsp:sp modelId="{89534EC9-0F3B-4E7D-81CD-6BE9662611CA}">
      <dsp:nvSpPr>
        <dsp:cNvPr id="0" name=""/>
        <dsp:cNvSpPr/>
      </dsp:nvSpPr>
      <dsp:spPr>
        <a:xfrm rot="5400000">
          <a:off x="918590" y="2552780"/>
          <a:ext cx="324030" cy="379054"/>
        </a:xfrm>
        <a:prstGeom prst="rightArrow">
          <a:avLst>
            <a:gd name="adj1" fmla="val 60000"/>
            <a:gd name="adj2" fmla="val 50000"/>
          </a:avLst>
        </a:prstGeom>
        <a:solidFill>
          <a:schemeClr val="accent4">
            <a:hueOff val="-381133"/>
            <a:satOff val="-1119"/>
            <a:lumOff val="211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966890" y="2580292"/>
        <a:ext cx="227432" cy="226821"/>
      </dsp:txXfrm>
    </dsp:sp>
    <dsp:sp modelId="{78587CC2-A145-405F-8416-703F4224F727}">
      <dsp:nvSpPr>
        <dsp:cNvPr id="0" name=""/>
        <dsp:cNvSpPr/>
      </dsp:nvSpPr>
      <dsp:spPr>
        <a:xfrm>
          <a:off x="316382" y="3057168"/>
          <a:ext cx="1528447" cy="917068"/>
        </a:xfrm>
        <a:prstGeom prst="roundRect">
          <a:avLst>
            <a:gd name="adj" fmla="val 10000"/>
          </a:avLst>
        </a:prstGeom>
        <a:solidFill>
          <a:schemeClr val="accent4">
            <a:hueOff val="-400190"/>
            <a:satOff val="-1174"/>
            <a:lumOff val="222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Draft letter to template</a:t>
          </a:r>
        </a:p>
      </dsp:txBody>
      <dsp:txXfrm>
        <a:off x="343242" y="3084028"/>
        <a:ext cx="1474727" cy="863348"/>
      </dsp:txXfrm>
    </dsp:sp>
    <dsp:sp modelId="{9C095145-621D-49A0-86B6-9CF7B930E9FA}">
      <dsp:nvSpPr>
        <dsp:cNvPr id="0" name=""/>
        <dsp:cNvSpPr/>
      </dsp:nvSpPr>
      <dsp:spPr>
        <a:xfrm>
          <a:off x="1979332" y="3326175"/>
          <a:ext cx="324030" cy="379054"/>
        </a:xfrm>
        <a:prstGeom prst="rightArrow">
          <a:avLst>
            <a:gd name="adj1" fmla="val 60000"/>
            <a:gd name="adj2" fmla="val 50000"/>
          </a:avLst>
        </a:prstGeom>
        <a:solidFill>
          <a:schemeClr val="accent4">
            <a:hueOff val="-457360"/>
            <a:satOff val="-1342"/>
            <a:lumOff val="2537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979332" y="3401986"/>
        <a:ext cx="226821" cy="227432"/>
      </dsp:txXfrm>
    </dsp:sp>
    <dsp:sp modelId="{B14077B0-DAE5-4E2D-A988-131B0512317B}">
      <dsp:nvSpPr>
        <dsp:cNvPr id="0" name=""/>
        <dsp:cNvSpPr/>
      </dsp:nvSpPr>
      <dsp:spPr>
        <a:xfrm>
          <a:off x="2456208" y="3057168"/>
          <a:ext cx="1528447" cy="917068"/>
        </a:xfrm>
        <a:prstGeom prst="roundRect">
          <a:avLst>
            <a:gd name="adj" fmla="val 10000"/>
          </a:avLst>
        </a:prstGeom>
        <a:solidFill>
          <a:schemeClr val="accent4">
            <a:hueOff val="-466888"/>
            <a:satOff val="-1370"/>
            <a:lumOff val="259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Strengthen language, watch bias</a:t>
          </a:r>
        </a:p>
      </dsp:txBody>
      <dsp:txXfrm>
        <a:off x="2483068" y="3084028"/>
        <a:ext cx="1474727" cy="863348"/>
      </dsp:txXfrm>
    </dsp:sp>
    <dsp:sp modelId="{C8E162BB-1060-4E90-85C2-3FB77EC6888E}">
      <dsp:nvSpPr>
        <dsp:cNvPr id="0" name=""/>
        <dsp:cNvSpPr/>
      </dsp:nvSpPr>
      <dsp:spPr>
        <a:xfrm>
          <a:off x="4119158" y="3326175"/>
          <a:ext cx="324030" cy="379054"/>
        </a:xfrm>
        <a:prstGeom prst="rightArrow">
          <a:avLst>
            <a:gd name="adj1" fmla="val 60000"/>
            <a:gd name="adj2" fmla="val 50000"/>
          </a:avLst>
        </a:prstGeom>
        <a:solidFill>
          <a:schemeClr val="accent4">
            <a:hueOff val="-533587"/>
            <a:satOff val="-1566"/>
            <a:lumOff val="296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119158" y="3401986"/>
        <a:ext cx="226821" cy="227432"/>
      </dsp:txXfrm>
    </dsp:sp>
    <dsp:sp modelId="{53FC7EAC-E752-42F3-A591-A916BD111504}">
      <dsp:nvSpPr>
        <dsp:cNvPr id="0" name=""/>
        <dsp:cNvSpPr/>
      </dsp:nvSpPr>
      <dsp:spPr>
        <a:xfrm>
          <a:off x="4596034" y="3057168"/>
          <a:ext cx="1528447" cy="917068"/>
        </a:xfrm>
        <a:prstGeom prst="roundRect">
          <a:avLst>
            <a:gd name="adj" fmla="val 10000"/>
          </a:avLst>
        </a:prstGeom>
        <a:solidFill>
          <a:schemeClr val="accent4">
            <a:hueOff val="-533587"/>
            <a:satOff val="-1566"/>
            <a:lumOff val="296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Edit and read again before sending</a:t>
          </a:r>
        </a:p>
      </dsp:txBody>
      <dsp:txXfrm>
        <a:off x="4622894" y="3084028"/>
        <a:ext cx="1474727" cy="8633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7A733-36B7-4DF0-829E-D571F6244F0F}">
      <dsp:nvSpPr>
        <dsp:cNvPr id="0" name=""/>
        <dsp:cNvSpPr/>
      </dsp:nvSpPr>
      <dsp:spPr>
        <a:xfrm>
          <a:off x="0" y="3216"/>
          <a:ext cx="4933893" cy="5996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Draft</a:t>
          </a:r>
        </a:p>
      </dsp:txBody>
      <dsp:txXfrm>
        <a:off x="29271" y="32487"/>
        <a:ext cx="4875351" cy="541083"/>
      </dsp:txXfrm>
    </dsp:sp>
    <dsp:sp modelId="{390B2276-F14D-43C5-8358-03749A89B367}">
      <dsp:nvSpPr>
        <dsp:cNvPr id="0" name=""/>
        <dsp:cNvSpPr/>
      </dsp:nvSpPr>
      <dsp:spPr>
        <a:xfrm>
          <a:off x="0" y="602841"/>
          <a:ext cx="4933893" cy="90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651"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Use the asking letter as a template and pull from applicant’s statements to draft the external review letter</a:t>
          </a:r>
        </a:p>
      </dsp:txBody>
      <dsp:txXfrm>
        <a:off x="0" y="602841"/>
        <a:ext cx="4933893" cy="905625"/>
      </dsp:txXfrm>
    </dsp:sp>
    <dsp:sp modelId="{19B447BC-4A51-413A-8EA0-57518D9A6EA8}">
      <dsp:nvSpPr>
        <dsp:cNvPr id="0" name=""/>
        <dsp:cNvSpPr/>
      </dsp:nvSpPr>
      <dsp:spPr>
        <a:xfrm>
          <a:off x="0" y="1508466"/>
          <a:ext cx="4933893" cy="599625"/>
        </a:xfrm>
        <a:prstGeom prst="roundRect">
          <a:avLst/>
        </a:prstGeom>
        <a:solidFill>
          <a:schemeClr val="accent2">
            <a:hueOff val="4737565"/>
            <a:satOff val="7017"/>
            <a:lumOff val="-83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Mitigate</a:t>
          </a:r>
        </a:p>
      </dsp:txBody>
      <dsp:txXfrm>
        <a:off x="29271" y="1537737"/>
        <a:ext cx="4875351" cy="541083"/>
      </dsp:txXfrm>
    </dsp:sp>
    <dsp:sp modelId="{D01C6BDD-F5EB-4FC0-9640-335A8F04986C}">
      <dsp:nvSpPr>
        <dsp:cNvPr id="0" name=""/>
        <dsp:cNvSpPr/>
      </dsp:nvSpPr>
      <dsp:spPr>
        <a:xfrm>
          <a:off x="0" y="2108091"/>
          <a:ext cx="4933893" cy="633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651"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t>Be aware of gender bias or language particular to URMs in writing the letter</a:t>
          </a:r>
        </a:p>
      </dsp:txBody>
      <dsp:txXfrm>
        <a:off x="0" y="2108091"/>
        <a:ext cx="4933893" cy="633937"/>
      </dsp:txXfrm>
    </dsp:sp>
    <dsp:sp modelId="{AC98E030-A27D-4AC5-968B-EBD9A7827BD1}">
      <dsp:nvSpPr>
        <dsp:cNvPr id="0" name=""/>
        <dsp:cNvSpPr/>
      </dsp:nvSpPr>
      <dsp:spPr>
        <a:xfrm>
          <a:off x="0" y="2742028"/>
          <a:ext cx="4933893" cy="599625"/>
        </a:xfrm>
        <a:prstGeom prst="roundRect">
          <a:avLst/>
        </a:prstGeom>
        <a:solidFill>
          <a:schemeClr val="accent2">
            <a:hueOff val="9475130"/>
            <a:satOff val="14035"/>
            <a:lumOff val="-166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Consider</a:t>
          </a:r>
        </a:p>
      </dsp:txBody>
      <dsp:txXfrm>
        <a:off x="29271" y="2771299"/>
        <a:ext cx="4875351" cy="541083"/>
      </dsp:txXfrm>
    </dsp:sp>
    <dsp:sp modelId="{D525D03A-8E0F-426A-9F81-C9D12CEC7B00}">
      <dsp:nvSpPr>
        <dsp:cNvPr id="0" name=""/>
        <dsp:cNvSpPr/>
      </dsp:nvSpPr>
      <dsp:spPr>
        <a:xfrm>
          <a:off x="0" y="3341653"/>
          <a:ext cx="4933893" cy="90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651"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Consider tone &amp; content, as if you were giving face-to-face (like pts seeing EMR notes)</a:t>
          </a:r>
        </a:p>
      </dsp:txBody>
      <dsp:txXfrm>
        <a:off x="0" y="3341653"/>
        <a:ext cx="4933893" cy="9056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52911-BC67-42BF-8534-9479181DBC2B}" type="datetimeFigureOut">
              <a:rPr lang="en-US" smtClean="0"/>
              <a:t>11/17/2021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BA9319-6DD1-4D88-8EC9-4A72271445CC}" type="slidenum">
              <a:rPr lang="en-US" smtClean="0"/>
              <a:t>‹#›</a:t>
            </a:fld>
            <a:endParaRPr lang="en-US"/>
          </a:p>
        </p:txBody>
      </p:sp>
    </p:spTree>
    <p:extLst>
      <p:ext uri="{BB962C8B-B14F-4D97-AF65-F5344CB8AC3E}">
        <p14:creationId xmlns:p14="http://schemas.microsoft.com/office/powerpoint/2010/main" val="4189850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presenting on “Writing an Effective External Letter of Review for Promotion”.  </a:t>
            </a:r>
          </a:p>
          <a:p>
            <a:r>
              <a:rPr lang="en-US" dirty="0"/>
              <a:t>This project actually started in 2018 when Vicki Hayes emailed STFM members on STFM Connect to ask about performing external review for promotions. </a:t>
            </a:r>
          </a:p>
          <a:p>
            <a:r>
              <a:rPr lang="en-US" dirty="0"/>
              <a:t>The authors of this session are myself, … list all</a:t>
            </a:r>
          </a:p>
          <a:p>
            <a:r>
              <a:rPr lang="en-US" dirty="0"/>
              <a:t>This presentation represents all members, though not all are speaking in the presentation. </a:t>
            </a:r>
          </a:p>
        </p:txBody>
      </p:sp>
      <p:sp>
        <p:nvSpPr>
          <p:cNvPr id="4" name="Slide Number Placeholder 3"/>
          <p:cNvSpPr>
            <a:spLocks noGrp="1"/>
          </p:cNvSpPr>
          <p:nvPr>
            <p:ph type="sldNum" sz="quarter" idx="5"/>
          </p:nvPr>
        </p:nvSpPr>
        <p:spPr/>
        <p:txBody>
          <a:bodyPr/>
          <a:lstStyle/>
          <a:p>
            <a:fld id="{E6E05318-4BE5-474B-A91A-8A2444AAE965}" type="slidenum">
              <a:rPr lang="en-US" smtClean="0"/>
              <a:t>1</a:t>
            </a:fld>
            <a:endParaRPr lang="en-US"/>
          </a:p>
        </p:txBody>
      </p:sp>
    </p:spTree>
    <p:extLst>
      <p:ext uri="{BB962C8B-B14F-4D97-AF65-F5344CB8AC3E}">
        <p14:creationId xmlns:p14="http://schemas.microsoft.com/office/powerpoint/2010/main" val="1110326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Jeanne</a:t>
            </a:r>
          </a:p>
        </p:txBody>
      </p:sp>
      <p:sp>
        <p:nvSpPr>
          <p:cNvPr id="4" name="Slide Number Placeholder 3"/>
          <p:cNvSpPr>
            <a:spLocks noGrp="1"/>
          </p:cNvSpPr>
          <p:nvPr>
            <p:ph type="sldNum" sz="quarter" idx="10"/>
          </p:nvPr>
        </p:nvSpPr>
        <p:spPr/>
        <p:txBody>
          <a:bodyPr/>
          <a:lstStyle/>
          <a:p>
            <a:fld id="{E6E05318-4BE5-474B-A91A-8A2444AAE965}" type="slidenum">
              <a:rPr lang="en-US" smtClean="0"/>
              <a:t>10</a:t>
            </a:fld>
            <a:endParaRPr lang="en-US"/>
          </a:p>
        </p:txBody>
      </p:sp>
    </p:spTree>
    <p:extLst>
      <p:ext uri="{BB962C8B-B14F-4D97-AF65-F5344CB8AC3E}">
        <p14:creationId xmlns:p14="http://schemas.microsoft.com/office/powerpoint/2010/main" val="4188690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Jeanne</a:t>
            </a:r>
          </a:p>
          <a:p>
            <a:r>
              <a:rPr lang="en-US" dirty="0"/>
              <a:t>LORs historically were meant to keep people out rather than inclusion</a:t>
            </a:r>
          </a:p>
          <a:p>
            <a:r>
              <a:rPr lang="en-US" dirty="0"/>
              <a:t>We need to be aware of this history and use our words wisely</a:t>
            </a:r>
          </a:p>
          <a:p>
            <a:endParaRPr lang="en-US" sz="2800" dirty="0"/>
          </a:p>
          <a:p>
            <a:r>
              <a:rPr lang="en-US" sz="2800" dirty="0"/>
              <a:t>Studies have demonstrated that even with identical resumes, women are </a:t>
            </a:r>
            <a:r>
              <a:rPr lang="en-US" dirty="0"/>
              <a:t>viewed as less competent and less hirable than identical men, offered lower salary and less career mentorship, but more likable.</a:t>
            </a:r>
          </a:p>
          <a:p>
            <a:endParaRPr lang="en-US" dirty="0"/>
          </a:p>
          <a:p>
            <a:r>
              <a:rPr lang="en-US" dirty="0"/>
              <a:t>Letters for women: Shorter,</a:t>
            </a:r>
            <a:r>
              <a:rPr lang="en-US" baseline="0" dirty="0"/>
              <a:t> </a:t>
            </a:r>
            <a:r>
              <a:rPr lang="en-US" dirty="0"/>
              <a:t>More likely to portray as teachers and students  vs. Men as researchers and professionals,</a:t>
            </a:r>
            <a:r>
              <a:rPr lang="en-US" baseline="0" dirty="0"/>
              <a:t> </a:t>
            </a:r>
          </a:p>
          <a:p>
            <a:endParaRPr lang="en-US" baseline="0" dirty="0"/>
          </a:p>
          <a:p>
            <a:r>
              <a:rPr lang="en-US" baseline="0" dirty="0"/>
              <a:t>Letters for women have </a:t>
            </a:r>
            <a:r>
              <a:rPr lang="en-US" dirty="0"/>
              <a:t>More doubt raisers</a:t>
            </a:r>
          </a:p>
          <a:p>
            <a:r>
              <a:rPr lang="en-US" i="1" dirty="0"/>
              <a:t>While not the best student I have had</a:t>
            </a:r>
          </a:p>
          <a:p>
            <a:r>
              <a:rPr lang="en-US" i="1" dirty="0"/>
              <a:t>She has a somewhat challenging personality</a:t>
            </a:r>
          </a:p>
          <a:p>
            <a:r>
              <a:rPr lang="en-US" i="1" dirty="0"/>
              <a:t>While his publications are not numerous as you know</a:t>
            </a:r>
          </a:p>
          <a:p>
            <a:r>
              <a:rPr lang="en-US" i="1" dirty="0"/>
              <a:t>He appears to be a highly motivated colleague</a:t>
            </a:r>
          </a:p>
          <a:p>
            <a:r>
              <a:rPr lang="en-US" i="1" dirty="0"/>
              <a:t>It appears that her health and personal life are stable</a:t>
            </a:r>
          </a:p>
          <a:p>
            <a:endParaRPr lang="en-US" dirty="0"/>
          </a:p>
          <a:p>
            <a:r>
              <a:rPr lang="en-US" dirty="0"/>
              <a:t>Not much research on race and LORs, but one did see </a:t>
            </a:r>
            <a:r>
              <a:rPr lang="en-US" dirty="0" err="1"/>
              <a:t>URiM</a:t>
            </a:r>
            <a:r>
              <a:rPr lang="en-US" dirty="0"/>
              <a:t> as less agentic</a:t>
            </a:r>
          </a:p>
          <a:p>
            <a:endParaRPr lang="en-US" dirty="0"/>
          </a:p>
          <a:p>
            <a:r>
              <a:rPr lang="en-US" dirty="0"/>
              <a:t>Things may be getting better – more recent studies show more equitable letters</a:t>
            </a:r>
          </a:p>
          <a:p>
            <a:endParaRPr lang="en-US" dirty="0"/>
          </a:p>
          <a:p>
            <a:r>
              <a:rPr lang="en-US" dirty="0"/>
              <a:t>Remember that these structures were created and </a:t>
            </a:r>
            <a:r>
              <a:rPr lang="en-US" dirty="0" err="1"/>
              <a:t>propogated</a:t>
            </a:r>
            <a:r>
              <a:rPr lang="en-US" dirty="0"/>
              <a:t> a long time ago and you might intentionally want to use words that could be considered “biased.” The point here is to think about how you are describing a student and be intentional. </a:t>
            </a:r>
          </a:p>
          <a:p>
            <a:endParaRPr lang="en-US" dirty="0"/>
          </a:p>
          <a:p>
            <a:endParaRPr lang="en-US" dirty="0"/>
          </a:p>
          <a:p>
            <a:r>
              <a:rPr lang="en-US" dirty="0"/>
              <a:t>2020 (Grimm) Radiology- women as MORE agentic but this was the only one that looked at race as well and URM (Black/Latinx) as less agentic</a:t>
            </a:r>
          </a:p>
          <a:p>
            <a:r>
              <a:rPr lang="en-US" dirty="0"/>
              <a:t>2020 (Kobayashi) Ortho– minimal difference in use of language and length of letters</a:t>
            </a:r>
          </a:p>
          <a:p>
            <a:r>
              <a:rPr lang="en-US" dirty="0"/>
              <a:t>2020 (Lin) </a:t>
            </a:r>
            <a:r>
              <a:rPr lang="en-US" dirty="0" err="1"/>
              <a:t>Optho</a:t>
            </a:r>
            <a:r>
              <a:rPr lang="en-US" dirty="0"/>
              <a:t>- LOR for male more authentic words, more leisure words, less feel words and less biologic process words </a:t>
            </a:r>
          </a:p>
          <a:p>
            <a:r>
              <a:rPr lang="en-US" dirty="0"/>
              <a:t>2019 (</a:t>
            </a:r>
            <a:r>
              <a:rPr lang="en-US" dirty="0" err="1"/>
              <a:t>Filippou</a:t>
            </a:r>
            <a:r>
              <a:rPr lang="en-US" dirty="0"/>
              <a:t>) Urology-460 letters, LOR for male have more authentic tone and mention of p</a:t>
            </a:r>
            <a:r>
              <a:rPr lang="en-US" sz="1200" b="0" i="0" kern="1200" dirty="0">
                <a:solidFill>
                  <a:schemeClr val="tx1"/>
                </a:solidFill>
                <a:effectLst/>
                <a:latin typeface="+mn-lt"/>
                <a:ea typeface="+mn-ea"/>
                <a:cs typeface="+mn-cs"/>
              </a:rPr>
              <a:t>ersonal drive, work, and power. Power </a:t>
            </a:r>
            <a:r>
              <a:rPr lang="en-US" sz="1200" b="0" i="0" kern="1200" dirty="0" err="1">
                <a:solidFill>
                  <a:schemeClr val="tx1"/>
                </a:solidFill>
                <a:effectLst/>
                <a:latin typeface="+mn-lt"/>
                <a:ea typeface="+mn-ea"/>
                <a:cs typeface="+mn-cs"/>
              </a:rPr>
              <a:t>assoc</a:t>
            </a:r>
            <a:r>
              <a:rPr lang="en-US" sz="1200" b="0" i="0" kern="1200" dirty="0">
                <a:solidFill>
                  <a:schemeClr val="tx1"/>
                </a:solidFill>
                <a:effectLst/>
                <a:latin typeface="+mn-lt"/>
                <a:ea typeface="+mn-ea"/>
                <a:cs typeface="+mn-cs"/>
              </a:rPr>
              <a:t> w more matching. </a:t>
            </a:r>
            <a:r>
              <a:rPr lang="en-US" dirty="0"/>
              <a:t> </a:t>
            </a:r>
          </a:p>
          <a:p>
            <a:r>
              <a:rPr lang="en-US" dirty="0"/>
              <a:t>2019 Surgery letters for women were shorter, had fewer “standout” words, and more grindstone and likability words</a:t>
            </a:r>
          </a:p>
          <a:p>
            <a:r>
              <a:rPr lang="en-US" dirty="0"/>
              <a:t>2019 (Miller) EM. 822 SLOEs in EM did not have significant different language by gender. </a:t>
            </a:r>
          </a:p>
          <a:p>
            <a:r>
              <a:rPr lang="en-US" dirty="0"/>
              <a:t>2018 (French) Surgery- 559 LORs reviewed for 400 terms/24 categories. Similar length and similar words used. </a:t>
            </a:r>
          </a:p>
          <a:p>
            <a:r>
              <a:rPr lang="en-US" dirty="0"/>
              <a:t>2017 (Li) EM SLOE:  </a:t>
            </a:r>
            <a:r>
              <a:rPr lang="en-US" sz="1200" b="0" i="0" kern="1200" dirty="0">
                <a:solidFill>
                  <a:schemeClr val="tx1"/>
                </a:solidFill>
                <a:effectLst/>
                <a:latin typeface="+mn-lt"/>
                <a:ea typeface="+mn-ea"/>
                <a:cs typeface="+mn-cs"/>
              </a:rPr>
              <a:t>female applicants highlight communal characteristics of teamwork, helpfulness, and compassion. Contrary to prior research, ability words highlighting intelligence and skill appeared with greater frequency for female applicants. No pervasive differences were found in other word categories. In this sample, the standardized format of the SLOE resulted in letters that were relatively free of gender bias.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2016 (Messner) ENT-shows no gender difference. 2019 ENT Shows ongoing difference consistent with other studies. Interestingly, more “leisure” words for men.</a:t>
            </a:r>
          </a:p>
          <a:p>
            <a:endParaRPr lang="en-US" dirty="0"/>
          </a:p>
        </p:txBody>
      </p:sp>
      <p:sp>
        <p:nvSpPr>
          <p:cNvPr id="4" name="Slide Number Placeholder 3"/>
          <p:cNvSpPr>
            <a:spLocks noGrp="1"/>
          </p:cNvSpPr>
          <p:nvPr>
            <p:ph type="sldNum" sz="quarter" idx="5"/>
          </p:nvPr>
        </p:nvSpPr>
        <p:spPr/>
        <p:txBody>
          <a:bodyPr/>
          <a:lstStyle/>
          <a:p>
            <a:fld id="{1710174B-7ECC-1141-ADF4-F58A6532ABAB}" type="slidenum">
              <a:rPr lang="en-US" smtClean="0"/>
              <a:t>11</a:t>
            </a:fld>
            <a:endParaRPr lang="en-US"/>
          </a:p>
        </p:txBody>
      </p:sp>
    </p:spTree>
    <p:extLst>
      <p:ext uri="{BB962C8B-B14F-4D97-AF65-F5344CB8AC3E}">
        <p14:creationId xmlns:p14="http://schemas.microsoft.com/office/powerpoint/2010/main" val="661557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Jeanne</a:t>
            </a:r>
          </a:p>
        </p:txBody>
      </p:sp>
      <p:sp>
        <p:nvSpPr>
          <p:cNvPr id="4" name="Slide Number Placeholder 3"/>
          <p:cNvSpPr>
            <a:spLocks noGrp="1"/>
          </p:cNvSpPr>
          <p:nvPr>
            <p:ph type="sldNum" sz="quarter" idx="5"/>
          </p:nvPr>
        </p:nvSpPr>
        <p:spPr/>
        <p:txBody>
          <a:bodyPr/>
          <a:lstStyle/>
          <a:p>
            <a:fld id="{66BA9319-6DD1-4D88-8EC9-4A72271445CC}" type="slidenum">
              <a:rPr lang="en-US" smtClean="0"/>
              <a:t>12</a:t>
            </a:fld>
            <a:endParaRPr lang="en-US"/>
          </a:p>
        </p:txBody>
      </p:sp>
    </p:spTree>
    <p:extLst>
      <p:ext uri="{BB962C8B-B14F-4D97-AF65-F5344CB8AC3E}">
        <p14:creationId xmlns:p14="http://schemas.microsoft.com/office/powerpoint/2010/main" val="4137254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Jeanne</a:t>
            </a:r>
          </a:p>
          <a:p>
            <a:r>
              <a:rPr lang="en-US" dirty="0"/>
              <a:t>Review the ask letter for priorities (should be the same areas of excellence, but applicants often talk about what they did, but not how they meet those areas)</a:t>
            </a:r>
          </a:p>
          <a:p>
            <a:r>
              <a:rPr lang="en-US" dirty="0"/>
              <a:t>Know your own institutional criteria so that you can add “this person would meet criteria at our institution for promotion to ___ Professor”</a:t>
            </a:r>
          </a:p>
          <a:p>
            <a:endParaRPr lang="en-US" baseline="0" dirty="0"/>
          </a:p>
        </p:txBody>
      </p:sp>
      <p:sp>
        <p:nvSpPr>
          <p:cNvPr id="4" name="Slide Number Placeholder 3"/>
          <p:cNvSpPr>
            <a:spLocks noGrp="1"/>
          </p:cNvSpPr>
          <p:nvPr>
            <p:ph type="sldNum" sz="quarter" idx="10"/>
          </p:nvPr>
        </p:nvSpPr>
        <p:spPr/>
        <p:txBody>
          <a:bodyPr/>
          <a:lstStyle/>
          <a:p>
            <a:fld id="{E6E05318-4BE5-474B-A91A-8A2444AAE965}" type="slidenum">
              <a:rPr lang="en-US" smtClean="0"/>
              <a:t>13</a:t>
            </a:fld>
            <a:endParaRPr lang="en-US"/>
          </a:p>
        </p:txBody>
      </p:sp>
    </p:spTree>
    <p:extLst>
      <p:ext uri="{BB962C8B-B14F-4D97-AF65-F5344CB8AC3E}">
        <p14:creationId xmlns:p14="http://schemas.microsoft.com/office/powerpoint/2010/main" val="1303294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Jeanne</a:t>
            </a:r>
          </a:p>
        </p:txBody>
      </p:sp>
      <p:sp>
        <p:nvSpPr>
          <p:cNvPr id="4" name="Slide Number Placeholder 3"/>
          <p:cNvSpPr>
            <a:spLocks noGrp="1"/>
          </p:cNvSpPr>
          <p:nvPr>
            <p:ph type="sldNum" sz="quarter" idx="10"/>
          </p:nvPr>
        </p:nvSpPr>
        <p:spPr/>
        <p:txBody>
          <a:bodyPr/>
          <a:lstStyle/>
          <a:p>
            <a:fld id="{E6E05318-4BE5-474B-A91A-8A2444AAE965}" type="slidenum">
              <a:rPr lang="en-US" smtClean="0"/>
              <a:t>14</a:t>
            </a:fld>
            <a:endParaRPr lang="en-US"/>
          </a:p>
        </p:txBody>
      </p:sp>
    </p:spTree>
    <p:extLst>
      <p:ext uri="{BB962C8B-B14F-4D97-AF65-F5344CB8AC3E}">
        <p14:creationId xmlns:p14="http://schemas.microsoft.com/office/powerpoint/2010/main" val="3869070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Vikki</a:t>
            </a:r>
          </a:p>
        </p:txBody>
      </p:sp>
      <p:sp>
        <p:nvSpPr>
          <p:cNvPr id="4" name="Slide Number Placeholder 3"/>
          <p:cNvSpPr>
            <a:spLocks noGrp="1"/>
          </p:cNvSpPr>
          <p:nvPr>
            <p:ph type="sldNum" sz="quarter" idx="10"/>
          </p:nvPr>
        </p:nvSpPr>
        <p:spPr/>
        <p:txBody>
          <a:bodyPr/>
          <a:lstStyle/>
          <a:p>
            <a:fld id="{E6E05318-4BE5-474B-A91A-8A2444AAE965}" type="slidenum">
              <a:rPr lang="en-US" smtClean="0"/>
              <a:t>15</a:t>
            </a:fld>
            <a:endParaRPr lang="en-US"/>
          </a:p>
        </p:txBody>
      </p:sp>
    </p:spTree>
    <p:extLst>
      <p:ext uri="{BB962C8B-B14F-4D97-AF65-F5344CB8AC3E}">
        <p14:creationId xmlns:p14="http://schemas.microsoft.com/office/powerpoint/2010/main" val="2093379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Vikki</a:t>
            </a:r>
          </a:p>
          <a:p>
            <a:r>
              <a:rPr lang="en-US" dirty="0"/>
              <a:t>Too brief</a:t>
            </a:r>
          </a:p>
          <a:p>
            <a:r>
              <a:rPr lang="en-US" dirty="0"/>
              <a:t>Does not elucidate own rank and background/qualifications for writing the letter.</a:t>
            </a:r>
          </a:p>
          <a:p>
            <a:r>
              <a:rPr lang="en-US" dirty="0"/>
              <a:t>Does not demonstrate understanding of criteria for promotion.</a:t>
            </a:r>
          </a:p>
          <a:p>
            <a:r>
              <a:rPr lang="en-US" dirty="0"/>
              <a:t>Does not adequately describe the candidate’s background &amp; accomplishments and the fulfillment of promotional criteria.</a:t>
            </a:r>
          </a:p>
        </p:txBody>
      </p:sp>
      <p:sp>
        <p:nvSpPr>
          <p:cNvPr id="4" name="Slide Number Placeholder 3"/>
          <p:cNvSpPr>
            <a:spLocks noGrp="1"/>
          </p:cNvSpPr>
          <p:nvPr>
            <p:ph type="sldNum" sz="quarter" idx="5"/>
          </p:nvPr>
        </p:nvSpPr>
        <p:spPr/>
        <p:txBody>
          <a:bodyPr/>
          <a:lstStyle/>
          <a:p>
            <a:fld id="{66BA9319-6DD1-4D88-8EC9-4A72271445CC}" type="slidenum">
              <a:rPr lang="en-US" smtClean="0"/>
              <a:t>16</a:t>
            </a:fld>
            <a:endParaRPr lang="en-US"/>
          </a:p>
        </p:txBody>
      </p:sp>
    </p:spTree>
    <p:extLst>
      <p:ext uri="{BB962C8B-B14F-4D97-AF65-F5344CB8AC3E}">
        <p14:creationId xmlns:p14="http://schemas.microsoft.com/office/powerpoint/2010/main" val="274239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Vikki</a:t>
            </a:r>
          </a:p>
        </p:txBody>
      </p:sp>
      <p:sp>
        <p:nvSpPr>
          <p:cNvPr id="4" name="Slide Number Placeholder 3"/>
          <p:cNvSpPr>
            <a:spLocks noGrp="1"/>
          </p:cNvSpPr>
          <p:nvPr>
            <p:ph type="sldNum" sz="quarter" idx="10"/>
          </p:nvPr>
        </p:nvSpPr>
        <p:spPr/>
        <p:txBody>
          <a:bodyPr/>
          <a:lstStyle/>
          <a:p>
            <a:fld id="{E6E05318-4BE5-474B-A91A-8A2444AAE965}" type="slidenum">
              <a:rPr lang="en-US" smtClean="0"/>
              <a:t>17</a:t>
            </a:fld>
            <a:endParaRPr lang="en-US"/>
          </a:p>
        </p:txBody>
      </p:sp>
    </p:spTree>
    <p:extLst>
      <p:ext uri="{BB962C8B-B14F-4D97-AF65-F5344CB8AC3E}">
        <p14:creationId xmlns:p14="http://schemas.microsoft.com/office/powerpoint/2010/main" val="3349403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Vikki</a:t>
            </a:r>
          </a:p>
          <a:p>
            <a:endParaRPr lang="en-US" dirty="0"/>
          </a:p>
        </p:txBody>
      </p:sp>
      <p:sp>
        <p:nvSpPr>
          <p:cNvPr id="4" name="Slide Number Placeholder 3"/>
          <p:cNvSpPr>
            <a:spLocks noGrp="1"/>
          </p:cNvSpPr>
          <p:nvPr>
            <p:ph type="sldNum" sz="quarter" idx="5"/>
          </p:nvPr>
        </p:nvSpPr>
        <p:spPr/>
        <p:txBody>
          <a:bodyPr/>
          <a:lstStyle/>
          <a:p>
            <a:fld id="{66BA9319-6DD1-4D88-8EC9-4A72271445CC}" type="slidenum">
              <a:rPr lang="en-US" smtClean="0"/>
              <a:t>18</a:t>
            </a:fld>
            <a:endParaRPr lang="en-US"/>
          </a:p>
        </p:txBody>
      </p:sp>
    </p:spTree>
    <p:extLst>
      <p:ext uri="{BB962C8B-B14F-4D97-AF65-F5344CB8AC3E}">
        <p14:creationId xmlns:p14="http://schemas.microsoft.com/office/powerpoint/2010/main" val="3981850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Vikki</a:t>
            </a:r>
          </a:p>
        </p:txBody>
      </p:sp>
      <p:sp>
        <p:nvSpPr>
          <p:cNvPr id="4" name="Slide Number Placeholder 3"/>
          <p:cNvSpPr>
            <a:spLocks noGrp="1"/>
          </p:cNvSpPr>
          <p:nvPr>
            <p:ph type="sldNum" sz="quarter" idx="10"/>
          </p:nvPr>
        </p:nvSpPr>
        <p:spPr/>
        <p:txBody>
          <a:bodyPr/>
          <a:lstStyle/>
          <a:p>
            <a:fld id="{E6E05318-4BE5-474B-A91A-8A2444AAE965}" type="slidenum">
              <a:rPr lang="en-US" smtClean="0"/>
              <a:t>19</a:t>
            </a:fld>
            <a:endParaRPr lang="en-US"/>
          </a:p>
        </p:txBody>
      </p:sp>
    </p:spTree>
    <p:extLst>
      <p:ext uri="{BB962C8B-B14F-4D97-AF65-F5344CB8AC3E}">
        <p14:creationId xmlns:p14="http://schemas.microsoft.com/office/powerpoint/2010/main" val="185068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Suzie</a:t>
            </a:r>
          </a:p>
        </p:txBody>
      </p:sp>
      <p:sp>
        <p:nvSpPr>
          <p:cNvPr id="4" name="Slide Number Placeholder 3"/>
          <p:cNvSpPr>
            <a:spLocks noGrp="1"/>
          </p:cNvSpPr>
          <p:nvPr>
            <p:ph type="sldNum" sz="quarter" idx="5"/>
          </p:nvPr>
        </p:nvSpPr>
        <p:spPr/>
        <p:txBody>
          <a:bodyPr/>
          <a:lstStyle/>
          <a:p>
            <a:fld id="{66BA9319-6DD1-4D88-8EC9-4A72271445CC}" type="slidenum">
              <a:rPr lang="en-US" smtClean="0"/>
              <a:t>2</a:t>
            </a:fld>
            <a:endParaRPr lang="en-US"/>
          </a:p>
        </p:txBody>
      </p:sp>
    </p:spTree>
    <p:extLst>
      <p:ext uri="{BB962C8B-B14F-4D97-AF65-F5344CB8AC3E}">
        <p14:creationId xmlns:p14="http://schemas.microsoft.com/office/powerpoint/2010/main" val="2929545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Vikki</a:t>
            </a:r>
          </a:p>
        </p:txBody>
      </p:sp>
      <p:sp>
        <p:nvSpPr>
          <p:cNvPr id="4" name="Slide Number Placeholder 3"/>
          <p:cNvSpPr>
            <a:spLocks noGrp="1"/>
          </p:cNvSpPr>
          <p:nvPr>
            <p:ph type="sldNum" sz="quarter" idx="5"/>
          </p:nvPr>
        </p:nvSpPr>
        <p:spPr/>
        <p:txBody>
          <a:bodyPr/>
          <a:lstStyle/>
          <a:p>
            <a:fld id="{66BA9319-6DD1-4D88-8EC9-4A72271445CC}" type="slidenum">
              <a:rPr lang="en-US" smtClean="0"/>
              <a:t>20</a:t>
            </a:fld>
            <a:endParaRPr lang="en-US"/>
          </a:p>
        </p:txBody>
      </p:sp>
    </p:spTree>
    <p:extLst>
      <p:ext uri="{BB962C8B-B14F-4D97-AF65-F5344CB8AC3E}">
        <p14:creationId xmlns:p14="http://schemas.microsoft.com/office/powerpoint/2010/main" val="3177035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Vikki</a:t>
            </a:r>
          </a:p>
          <a:p>
            <a:r>
              <a:rPr lang="en-US" dirty="0"/>
              <a:t>Informality—not using titles in text (light blue)</a:t>
            </a:r>
          </a:p>
          <a:p>
            <a:r>
              <a:rPr lang="en-US" dirty="0"/>
              <a:t>Personal information (daughter’s school, caregiver) (dark purple)</a:t>
            </a:r>
          </a:p>
          <a:p>
            <a:r>
              <a:rPr lang="en-US" dirty="0"/>
              <a:t>Emphasizes effort, not accomplishments (hard-working, works to improve, supports) (green)</a:t>
            </a:r>
          </a:p>
          <a:p>
            <a:r>
              <a:rPr lang="en-US" dirty="0"/>
              <a:t>Stereotypical descriptors:  caring, compassionate, warm, empathetic (yellow)</a:t>
            </a:r>
          </a:p>
          <a:p>
            <a:r>
              <a:rPr lang="en-US" dirty="0"/>
              <a:t>Letters for men more likely to mention research, publications</a:t>
            </a:r>
          </a:p>
          <a:p>
            <a:r>
              <a:rPr lang="en-US" dirty="0"/>
              <a:t>Faint praise (hot pink)</a:t>
            </a:r>
          </a:p>
          <a:p>
            <a:endParaRPr lang="en-US" dirty="0"/>
          </a:p>
        </p:txBody>
      </p:sp>
      <p:sp>
        <p:nvSpPr>
          <p:cNvPr id="4" name="Slide Number Placeholder 3"/>
          <p:cNvSpPr>
            <a:spLocks noGrp="1"/>
          </p:cNvSpPr>
          <p:nvPr>
            <p:ph type="sldNum" sz="quarter" idx="5"/>
          </p:nvPr>
        </p:nvSpPr>
        <p:spPr/>
        <p:txBody>
          <a:bodyPr/>
          <a:lstStyle/>
          <a:p>
            <a:fld id="{66BA9319-6DD1-4D88-8EC9-4A72271445CC}" type="slidenum">
              <a:rPr lang="en-US" smtClean="0"/>
              <a:t>21</a:t>
            </a:fld>
            <a:endParaRPr lang="en-US"/>
          </a:p>
        </p:txBody>
      </p:sp>
    </p:spTree>
    <p:extLst>
      <p:ext uri="{BB962C8B-B14F-4D97-AF65-F5344CB8AC3E}">
        <p14:creationId xmlns:p14="http://schemas.microsoft.com/office/powerpoint/2010/main" val="488397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Vikki</a:t>
            </a:r>
          </a:p>
        </p:txBody>
      </p:sp>
      <p:sp>
        <p:nvSpPr>
          <p:cNvPr id="4" name="Slide Number Placeholder 3"/>
          <p:cNvSpPr>
            <a:spLocks noGrp="1"/>
          </p:cNvSpPr>
          <p:nvPr>
            <p:ph type="sldNum" sz="quarter" idx="5"/>
          </p:nvPr>
        </p:nvSpPr>
        <p:spPr/>
        <p:txBody>
          <a:bodyPr/>
          <a:lstStyle/>
          <a:p>
            <a:fld id="{66BA9319-6DD1-4D88-8EC9-4A72271445CC}" type="slidenum">
              <a:rPr lang="en-US" smtClean="0"/>
              <a:t>22</a:t>
            </a:fld>
            <a:endParaRPr lang="en-US"/>
          </a:p>
        </p:txBody>
      </p:sp>
    </p:spTree>
    <p:extLst>
      <p:ext uri="{BB962C8B-B14F-4D97-AF65-F5344CB8AC3E}">
        <p14:creationId xmlns:p14="http://schemas.microsoft.com/office/powerpoint/2010/main" val="326702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Vikki </a:t>
            </a:r>
          </a:p>
        </p:txBody>
      </p:sp>
      <p:sp>
        <p:nvSpPr>
          <p:cNvPr id="4" name="Slide Number Placeholder 3"/>
          <p:cNvSpPr>
            <a:spLocks noGrp="1"/>
          </p:cNvSpPr>
          <p:nvPr>
            <p:ph type="sldNum" sz="quarter" idx="5"/>
          </p:nvPr>
        </p:nvSpPr>
        <p:spPr/>
        <p:txBody>
          <a:bodyPr/>
          <a:lstStyle/>
          <a:p>
            <a:fld id="{66BA9319-6DD1-4D88-8EC9-4A72271445CC}" type="slidenum">
              <a:rPr lang="en-US" smtClean="0"/>
              <a:t>23</a:t>
            </a:fld>
            <a:endParaRPr lang="en-US"/>
          </a:p>
        </p:txBody>
      </p:sp>
    </p:spTree>
    <p:extLst>
      <p:ext uri="{BB962C8B-B14F-4D97-AF65-F5344CB8AC3E}">
        <p14:creationId xmlns:p14="http://schemas.microsoft.com/office/powerpoint/2010/main" val="484871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Suzie</a:t>
            </a:r>
          </a:p>
          <a:p>
            <a:r>
              <a:rPr lang="en-US" dirty="0"/>
              <a:t>Writing quality external letters of review for others’ promotion is an important service and skill for academicians. </a:t>
            </a:r>
          </a:p>
          <a:p>
            <a:pPr marL="0" lvl="0" indent="0">
              <a:buFont typeface="+mj-lt"/>
              <a:buNone/>
            </a:pPr>
            <a:r>
              <a:rPr lang="en-US" dirty="0"/>
              <a:t>External review is a vital step in the promotion process</a:t>
            </a:r>
          </a:p>
          <a:p>
            <a:pPr marL="0" indent="0">
              <a:buFont typeface="+mj-lt"/>
              <a:buNone/>
            </a:pPr>
            <a:r>
              <a:rPr lang="en-US" b="1" dirty="0"/>
              <a:t>When you are asked to perform external review, </a:t>
            </a:r>
            <a:r>
              <a:rPr lang="en-US" dirty="0"/>
              <a:t> consider saying yes or no and if you say yes, check your bias, have thorough  understanding of their and your institution’s criteria, and use the guidelines Dr. Hayes just summarized in the previous slide.</a:t>
            </a:r>
          </a:p>
          <a:p>
            <a:endParaRPr lang="en-US" dirty="0"/>
          </a:p>
        </p:txBody>
      </p:sp>
      <p:sp>
        <p:nvSpPr>
          <p:cNvPr id="4" name="Slide Number Placeholder 3"/>
          <p:cNvSpPr>
            <a:spLocks noGrp="1"/>
          </p:cNvSpPr>
          <p:nvPr>
            <p:ph type="sldNum" sz="quarter" idx="5"/>
          </p:nvPr>
        </p:nvSpPr>
        <p:spPr/>
        <p:txBody>
          <a:bodyPr/>
          <a:lstStyle/>
          <a:p>
            <a:fld id="{66BA9319-6DD1-4D88-8EC9-4A72271445CC}" type="slidenum">
              <a:rPr lang="en-US" smtClean="0"/>
              <a:t>24</a:t>
            </a:fld>
            <a:endParaRPr lang="en-US"/>
          </a:p>
        </p:txBody>
      </p:sp>
    </p:spTree>
    <p:extLst>
      <p:ext uri="{BB962C8B-B14F-4D97-AF65-F5344CB8AC3E}">
        <p14:creationId xmlns:p14="http://schemas.microsoft.com/office/powerpoint/2010/main" val="527729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Suzie</a:t>
            </a:r>
          </a:p>
        </p:txBody>
      </p:sp>
      <p:sp>
        <p:nvSpPr>
          <p:cNvPr id="4" name="Slide Number Placeholder 3"/>
          <p:cNvSpPr>
            <a:spLocks noGrp="1"/>
          </p:cNvSpPr>
          <p:nvPr>
            <p:ph type="sldNum" sz="quarter" idx="5"/>
          </p:nvPr>
        </p:nvSpPr>
        <p:spPr/>
        <p:txBody>
          <a:bodyPr/>
          <a:lstStyle/>
          <a:p>
            <a:fld id="{E6E05318-4BE5-474B-A91A-8A2444AAE965}" type="slidenum">
              <a:rPr lang="en-US" smtClean="0"/>
              <a:t>25</a:t>
            </a:fld>
            <a:endParaRPr lang="en-US"/>
          </a:p>
        </p:txBody>
      </p:sp>
    </p:spTree>
    <p:extLst>
      <p:ext uri="{BB962C8B-B14F-4D97-AF65-F5344CB8AC3E}">
        <p14:creationId xmlns:p14="http://schemas.microsoft.com/office/powerpoint/2010/main" val="2548279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BA9319-6DD1-4D88-8EC9-4A72271445CC}" type="slidenum">
              <a:rPr lang="en-US" smtClean="0"/>
              <a:t>26</a:t>
            </a:fld>
            <a:endParaRPr lang="en-US"/>
          </a:p>
        </p:txBody>
      </p:sp>
    </p:spTree>
    <p:extLst>
      <p:ext uri="{BB962C8B-B14F-4D97-AF65-F5344CB8AC3E}">
        <p14:creationId xmlns:p14="http://schemas.microsoft.com/office/powerpoint/2010/main" val="2189216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Suzie</a:t>
            </a:r>
          </a:p>
        </p:txBody>
      </p:sp>
      <p:sp>
        <p:nvSpPr>
          <p:cNvPr id="4" name="Slide Number Placeholder 3"/>
          <p:cNvSpPr>
            <a:spLocks noGrp="1"/>
          </p:cNvSpPr>
          <p:nvPr>
            <p:ph type="sldNum" sz="quarter" idx="10"/>
          </p:nvPr>
        </p:nvSpPr>
        <p:spPr/>
        <p:txBody>
          <a:bodyPr/>
          <a:lstStyle/>
          <a:p>
            <a:fld id="{E6E05318-4BE5-474B-A91A-8A2444AAE965}" type="slidenum">
              <a:rPr lang="en-US" smtClean="0"/>
              <a:t>3</a:t>
            </a:fld>
            <a:endParaRPr lang="en-US"/>
          </a:p>
        </p:txBody>
      </p:sp>
    </p:spTree>
    <p:extLst>
      <p:ext uri="{BB962C8B-B14F-4D97-AF65-F5344CB8AC3E}">
        <p14:creationId xmlns:p14="http://schemas.microsoft.com/office/powerpoint/2010/main" val="129263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Suzie</a:t>
            </a:r>
          </a:p>
          <a:p>
            <a:r>
              <a:rPr lang="en-US" dirty="0"/>
              <a:t>Why write external letters of review? The same reasons that we teach and mentor hold true with why perform external review for promotion.  </a:t>
            </a:r>
          </a:p>
          <a:p>
            <a:r>
              <a:rPr lang="en-US" dirty="0"/>
              <a:t>This is an important service…</a:t>
            </a:r>
          </a:p>
          <a:p>
            <a:r>
              <a:rPr lang="en-US" dirty="0"/>
              <a:t>And it’s especially important to retaining and promoting our URM and women faculty in academic medicine.  </a:t>
            </a:r>
          </a:p>
        </p:txBody>
      </p:sp>
      <p:sp>
        <p:nvSpPr>
          <p:cNvPr id="4" name="Slide Number Placeholder 3"/>
          <p:cNvSpPr>
            <a:spLocks noGrp="1"/>
          </p:cNvSpPr>
          <p:nvPr>
            <p:ph type="sldNum" sz="quarter" idx="5"/>
          </p:nvPr>
        </p:nvSpPr>
        <p:spPr/>
        <p:txBody>
          <a:bodyPr/>
          <a:lstStyle/>
          <a:p>
            <a:fld id="{E6E05318-4BE5-474B-A91A-8A2444AAE965}" type="slidenum">
              <a:rPr lang="en-US" smtClean="0"/>
              <a:t>4</a:t>
            </a:fld>
            <a:endParaRPr lang="en-US"/>
          </a:p>
        </p:txBody>
      </p:sp>
    </p:spTree>
    <p:extLst>
      <p:ext uri="{BB962C8B-B14F-4D97-AF65-F5344CB8AC3E}">
        <p14:creationId xmlns:p14="http://schemas.microsoft.com/office/powerpoint/2010/main" val="1686623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a:t>
            </a:r>
          </a:p>
        </p:txBody>
      </p:sp>
      <p:sp>
        <p:nvSpPr>
          <p:cNvPr id="4" name="Slide Number Placeholder 3"/>
          <p:cNvSpPr>
            <a:spLocks noGrp="1"/>
          </p:cNvSpPr>
          <p:nvPr>
            <p:ph type="sldNum" sz="quarter" idx="5"/>
          </p:nvPr>
        </p:nvSpPr>
        <p:spPr/>
        <p:txBody>
          <a:bodyPr/>
          <a:lstStyle/>
          <a:p>
            <a:fld id="{66BA9319-6DD1-4D88-8EC9-4A72271445CC}" type="slidenum">
              <a:rPr lang="en-US" smtClean="0"/>
              <a:t>5</a:t>
            </a:fld>
            <a:endParaRPr lang="en-US"/>
          </a:p>
        </p:txBody>
      </p:sp>
    </p:spTree>
    <p:extLst>
      <p:ext uri="{BB962C8B-B14F-4D97-AF65-F5344CB8AC3E}">
        <p14:creationId xmlns:p14="http://schemas.microsoft.com/office/powerpoint/2010/main" val="663882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a:t>
            </a:r>
          </a:p>
          <a:p>
            <a:r>
              <a:rPr lang="en-US" dirty="0"/>
              <a:t>This ask is coming from the individuals dept and weighs into the promotion decision. </a:t>
            </a:r>
          </a:p>
          <a:p>
            <a:r>
              <a:rPr lang="en-US" dirty="0"/>
              <a:t>If you cannot write the letter or have a conflict, it’s ok to bow out and it’s recommended to suggest another reviewer.</a:t>
            </a:r>
          </a:p>
        </p:txBody>
      </p:sp>
      <p:sp>
        <p:nvSpPr>
          <p:cNvPr id="4" name="Slide Number Placeholder 3"/>
          <p:cNvSpPr>
            <a:spLocks noGrp="1"/>
          </p:cNvSpPr>
          <p:nvPr>
            <p:ph type="sldNum" sz="quarter" idx="5"/>
          </p:nvPr>
        </p:nvSpPr>
        <p:spPr/>
        <p:txBody>
          <a:bodyPr/>
          <a:lstStyle/>
          <a:p>
            <a:fld id="{E6E05318-4BE5-474B-A91A-8A2444AAE965}" type="slidenum">
              <a:rPr lang="en-US" smtClean="0"/>
              <a:t>6</a:t>
            </a:fld>
            <a:endParaRPr lang="en-US"/>
          </a:p>
        </p:txBody>
      </p:sp>
    </p:spTree>
    <p:extLst>
      <p:ext uri="{BB962C8B-B14F-4D97-AF65-F5344CB8AC3E}">
        <p14:creationId xmlns:p14="http://schemas.microsoft.com/office/powerpoint/2010/main" val="3334228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a:t>
            </a:r>
          </a:p>
          <a:p>
            <a:r>
              <a:rPr lang="en-US" dirty="0"/>
              <a:t>Sometimes many need to ask for more information – details of assignment</a:t>
            </a:r>
          </a:p>
          <a:p>
            <a:endParaRPr lang="en-US" dirty="0"/>
          </a:p>
        </p:txBody>
      </p:sp>
      <p:sp>
        <p:nvSpPr>
          <p:cNvPr id="4" name="Slide Number Placeholder 3"/>
          <p:cNvSpPr>
            <a:spLocks noGrp="1"/>
          </p:cNvSpPr>
          <p:nvPr>
            <p:ph type="sldNum" sz="quarter" idx="5"/>
          </p:nvPr>
        </p:nvSpPr>
        <p:spPr/>
        <p:txBody>
          <a:bodyPr/>
          <a:lstStyle/>
          <a:p>
            <a:fld id="{E6E05318-4BE5-474B-A91A-8A2444AAE965}" type="slidenum">
              <a:rPr lang="en-US" smtClean="0"/>
              <a:t>7</a:t>
            </a:fld>
            <a:endParaRPr lang="en-US"/>
          </a:p>
        </p:txBody>
      </p:sp>
    </p:spTree>
    <p:extLst>
      <p:ext uri="{BB962C8B-B14F-4D97-AF65-F5344CB8AC3E}">
        <p14:creationId xmlns:p14="http://schemas.microsoft.com/office/powerpoint/2010/main" val="2663668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Joanna</a:t>
            </a:r>
          </a:p>
        </p:txBody>
      </p:sp>
      <p:sp>
        <p:nvSpPr>
          <p:cNvPr id="4" name="Slide Number Placeholder 3"/>
          <p:cNvSpPr>
            <a:spLocks noGrp="1"/>
          </p:cNvSpPr>
          <p:nvPr>
            <p:ph type="sldNum" sz="quarter" idx="10"/>
          </p:nvPr>
        </p:nvSpPr>
        <p:spPr/>
        <p:txBody>
          <a:bodyPr/>
          <a:lstStyle/>
          <a:p>
            <a:fld id="{E6E05318-4BE5-474B-A91A-8A2444AAE965}" type="slidenum">
              <a:rPr lang="en-US" smtClean="0"/>
              <a:t>8</a:t>
            </a:fld>
            <a:endParaRPr lang="en-US"/>
          </a:p>
        </p:txBody>
      </p:sp>
    </p:spTree>
    <p:extLst>
      <p:ext uri="{BB962C8B-B14F-4D97-AF65-F5344CB8AC3E}">
        <p14:creationId xmlns:p14="http://schemas.microsoft.com/office/powerpoint/2010/main" val="2919382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a:t>
            </a:r>
          </a:p>
        </p:txBody>
      </p:sp>
      <p:sp>
        <p:nvSpPr>
          <p:cNvPr id="4" name="Slide Number Placeholder 3"/>
          <p:cNvSpPr>
            <a:spLocks noGrp="1"/>
          </p:cNvSpPr>
          <p:nvPr>
            <p:ph type="sldNum" sz="quarter" idx="5"/>
          </p:nvPr>
        </p:nvSpPr>
        <p:spPr/>
        <p:txBody>
          <a:bodyPr/>
          <a:lstStyle/>
          <a:p>
            <a:fld id="{E6E05318-4BE5-474B-A91A-8A2444AAE965}" type="slidenum">
              <a:rPr lang="en-US" smtClean="0"/>
              <a:t>9</a:t>
            </a:fld>
            <a:endParaRPr lang="en-US"/>
          </a:p>
        </p:txBody>
      </p:sp>
    </p:spTree>
    <p:extLst>
      <p:ext uri="{BB962C8B-B14F-4D97-AF65-F5344CB8AC3E}">
        <p14:creationId xmlns:p14="http://schemas.microsoft.com/office/powerpoint/2010/main" val="468696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E7FA3-28E8-ED4C-8392-D5C6FC965BA6}"/>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03EB5B-D26C-C145-B64A-FBD6E5D6B680}"/>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37693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01EAB-A4C0-A940-96E4-1AA1AFDE2C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80F471D-E2AE-EB4A-85EE-FD6816E1B7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5521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A787C-7B88-E745-BDB1-3416D3D6405A}"/>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734298-D134-D748-B795-1C13CB651361}"/>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144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777CB-B911-9044-A40C-76F7F92182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C0EC69-35A9-6240-AA86-63AC98AFCCBF}"/>
              </a:ext>
            </a:extLst>
          </p:cNvPr>
          <p:cNvSpPr>
            <a:spLocks noGrp="1"/>
          </p:cNvSpPr>
          <p:nvPr>
            <p:ph sz="half" idx="1"/>
          </p:nvPr>
        </p:nvSpPr>
        <p:spPr>
          <a:xfrm>
            <a:off x="316416" y="1526130"/>
            <a:ext cx="3867150" cy="32623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F740A08-0A0C-CB4C-9B66-A8F80DAB4A61}"/>
              </a:ext>
            </a:extLst>
          </p:cNvPr>
          <p:cNvSpPr>
            <a:spLocks noGrp="1"/>
          </p:cNvSpPr>
          <p:nvPr>
            <p:ph sz="half" idx="2"/>
          </p:nvPr>
        </p:nvSpPr>
        <p:spPr>
          <a:xfrm>
            <a:off x="4335966" y="1526130"/>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9668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F621E-E0F1-A745-B4C2-C546229DEF00}"/>
              </a:ext>
            </a:extLst>
          </p:cNvPr>
          <p:cNvSpPr>
            <a:spLocks noGrp="1"/>
          </p:cNvSpPr>
          <p:nvPr>
            <p:ph type="title"/>
          </p:nvPr>
        </p:nvSpPr>
        <p:spPr>
          <a:xfrm>
            <a:off x="630238" y="776288"/>
            <a:ext cx="7886700" cy="9937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FD3043E-967A-4A4B-AD52-096523449795}"/>
              </a:ext>
            </a:extLst>
          </p:cNvPr>
          <p:cNvSpPr>
            <a:spLocks noGrp="1"/>
          </p:cNvSpPr>
          <p:nvPr>
            <p:ph type="body" idx="1"/>
          </p:nvPr>
        </p:nvSpPr>
        <p:spPr>
          <a:xfrm>
            <a:off x="630238" y="176212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550116-C3F4-DB42-9C47-CB7E94CFAE69}"/>
              </a:ext>
            </a:extLst>
          </p:cNvPr>
          <p:cNvSpPr>
            <a:spLocks noGrp="1"/>
          </p:cNvSpPr>
          <p:nvPr>
            <p:ph sz="half" idx="2"/>
          </p:nvPr>
        </p:nvSpPr>
        <p:spPr>
          <a:xfrm>
            <a:off x="630238" y="2381250"/>
            <a:ext cx="3868737" cy="2762250"/>
          </a:xfrm>
        </p:spPr>
        <p:txBody>
          <a:bodyPr/>
          <a:lstStyle>
            <a:lvl1pPr>
              <a:defRPr sz="1800"/>
            </a:lvl1pPr>
            <a:lvl2pPr>
              <a:defRPr sz="14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586F50D3-7E6B-8E4E-B9E9-53E8FE0EC52C}"/>
              </a:ext>
            </a:extLst>
          </p:cNvPr>
          <p:cNvSpPr>
            <a:spLocks noGrp="1"/>
          </p:cNvSpPr>
          <p:nvPr>
            <p:ph type="body" sz="quarter" idx="3"/>
          </p:nvPr>
        </p:nvSpPr>
        <p:spPr>
          <a:xfrm>
            <a:off x="4629150" y="176212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FFD7D809-7BB4-9A44-BA2A-BA7F5C9DE71B}"/>
              </a:ext>
            </a:extLst>
          </p:cNvPr>
          <p:cNvSpPr>
            <a:spLocks noGrp="1"/>
          </p:cNvSpPr>
          <p:nvPr>
            <p:ph sz="half" idx="10"/>
          </p:nvPr>
        </p:nvSpPr>
        <p:spPr>
          <a:xfrm>
            <a:off x="4633525" y="2381250"/>
            <a:ext cx="3868737" cy="2762250"/>
          </a:xfrm>
        </p:spPr>
        <p:txBody>
          <a:bodyPr/>
          <a:lstStyle>
            <a:lvl1pPr>
              <a:defRPr sz="1800"/>
            </a:lvl1pPr>
            <a:lvl2pPr>
              <a:defRPr sz="14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52774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3A915-15F7-6D4A-91AD-B99B5F95005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63879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612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E7FA3-28E8-ED4C-8392-D5C6FC965BA6}"/>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03EB5B-D26C-C145-B64A-FBD6E5D6B680}"/>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56964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9753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161F68-F226-4A4C-ADF3-B4DC32F1E3EF}"/>
              </a:ext>
            </a:extLst>
          </p:cNvPr>
          <p:cNvPicPr>
            <a:picLocks noChangeAspect="1"/>
          </p:cNvPicPr>
          <p:nvPr userDrawn="1"/>
        </p:nvPicPr>
        <p:blipFill>
          <a:blip r:embed="rId9"/>
          <a:stretch>
            <a:fillRect/>
          </a:stretch>
        </p:blipFill>
        <p:spPr>
          <a:xfrm>
            <a:off x="1354" y="0"/>
            <a:ext cx="9141291" cy="5143500"/>
          </a:xfrm>
          <a:prstGeom prst="rect">
            <a:avLst/>
          </a:prstGeom>
        </p:spPr>
      </p:pic>
      <p:sp>
        <p:nvSpPr>
          <p:cNvPr id="2" name="Title Placeholder 1">
            <a:extLst>
              <a:ext uri="{FF2B5EF4-FFF2-40B4-BE49-F238E27FC236}">
                <a16:creationId xmlns:a16="http://schemas.microsoft.com/office/drawing/2014/main" id="{2FE24F03-38C9-CE47-99BF-ADE70E8E2F30}"/>
              </a:ext>
            </a:extLst>
          </p:cNvPr>
          <p:cNvSpPr>
            <a:spLocks noGrp="1"/>
          </p:cNvSpPr>
          <p:nvPr>
            <p:ph type="title"/>
          </p:nvPr>
        </p:nvSpPr>
        <p:spPr>
          <a:xfrm>
            <a:off x="316415" y="683516"/>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E6E7D0-588A-CA43-A9EF-18BD2890069D}"/>
              </a:ext>
            </a:extLst>
          </p:cNvPr>
          <p:cNvSpPr>
            <a:spLocks noGrp="1"/>
          </p:cNvSpPr>
          <p:nvPr>
            <p:ph type="body" idx="1"/>
          </p:nvPr>
        </p:nvSpPr>
        <p:spPr>
          <a:xfrm>
            <a:off x="316415" y="1778891"/>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458950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xStyles>
    <p:titleStyle>
      <a:lvl1pPr algn="l" defTabSz="914400" rtl="0" eaLnBrk="1" latinLnBrk="0" hangingPunct="1">
        <a:lnSpc>
          <a:spcPct val="90000"/>
        </a:lnSpc>
        <a:spcBef>
          <a:spcPct val="0"/>
        </a:spcBef>
        <a:buNone/>
        <a:defRPr sz="3600" b="1" i="0" kern="1200" spc="-150">
          <a:solidFill>
            <a:srgbClr val="C00000"/>
          </a:solidFill>
          <a:latin typeface="Trebuchet MS" panose="020B070302020209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2"/>
        </a:buClr>
        <a:buSzPct val="9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9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9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9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9337EF-59E3-1347-8509-DA050F7B6663}"/>
              </a:ext>
            </a:extLst>
          </p:cNvPr>
          <p:cNvPicPr>
            <a:picLocks noChangeAspect="1"/>
          </p:cNvPicPr>
          <p:nvPr userDrawn="1"/>
        </p:nvPicPr>
        <p:blipFill>
          <a:blip r:embed="rId4"/>
          <a:stretch>
            <a:fillRect/>
          </a:stretch>
        </p:blipFill>
        <p:spPr>
          <a:xfrm>
            <a:off x="1354" y="0"/>
            <a:ext cx="9141291" cy="5143500"/>
          </a:xfrm>
          <a:prstGeom prst="rect">
            <a:avLst/>
          </a:prstGeom>
        </p:spPr>
      </p:pic>
      <p:sp>
        <p:nvSpPr>
          <p:cNvPr id="2" name="Title Placeholder 1">
            <a:extLst>
              <a:ext uri="{FF2B5EF4-FFF2-40B4-BE49-F238E27FC236}">
                <a16:creationId xmlns:a16="http://schemas.microsoft.com/office/drawing/2014/main" id="{2FE24F03-38C9-CE47-99BF-ADE70E8E2F30}"/>
              </a:ext>
            </a:extLst>
          </p:cNvPr>
          <p:cNvSpPr>
            <a:spLocks noGrp="1"/>
          </p:cNvSpPr>
          <p:nvPr>
            <p:ph type="title"/>
          </p:nvPr>
        </p:nvSpPr>
        <p:spPr>
          <a:xfrm>
            <a:off x="316415" y="683516"/>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E6E7D0-588A-CA43-A9EF-18BD2890069D}"/>
              </a:ext>
            </a:extLst>
          </p:cNvPr>
          <p:cNvSpPr>
            <a:spLocks noGrp="1"/>
          </p:cNvSpPr>
          <p:nvPr>
            <p:ph type="body" idx="1"/>
          </p:nvPr>
        </p:nvSpPr>
        <p:spPr>
          <a:xfrm>
            <a:off x="316415" y="1778891"/>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1767142"/>
      </p:ext>
    </p:extLst>
  </p:cSld>
  <p:clrMap bg1="lt1" tx1="dk1" bg2="lt2" tx2="dk2" accent1="accent1" accent2="accent2" accent3="accent3" accent4="accent4" accent5="accent5" accent6="accent6" hlink="hlink" folHlink="folHlink"/>
  <p:sldLayoutIdLst>
    <p:sldLayoutId id="2147483680" r:id="rId1"/>
    <p:sldLayoutId id="2147483686" r:id="rId2"/>
  </p:sldLayoutIdLst>
  <p:txStyles>
    <p:titleStyle>
      <a:lvl1pPr algn="l" defTabSz="914400" rtl="0" eaLnBrk="1" latinLnBrk="0" hangingPunct="1">
        <a:lnSpc>
          <a:spcPct val="90000"/>
        </a:lnSpc>
        <a:spcBef>
          <a:spcPct val="0"/>
        </a:spcBef>
        <a:buNone/>
        <a:defRPr sz="3600" b="1" i="0" kern="1200" spc="-150">
          <a:solidFill>
            <a:schemeClr val="bg1"/>
          </a:solidFill>
          <a:latin typeface="Trebuchet MS" panose="020B070302020209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2"/>
        </a:buClr>
        <a:buSzPct val="90000"/>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90000"/>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90000"/>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90000"/>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90000"/>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notesSlide" Target="../notesSlides/notesSlide1.xml"/><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slideLayout" Target="../slideLayouts/slideLayout1.xml"/><Relationship Id="rId16" Type="http://schemas.openxmlformats.org/officeDocument/2006/relationships/image" Target="../media/image15.png"/><Relationship Id="rId1" Type="http://schemas.openxmlformats.org/officeDocument/2006/relationships/tags" Target="../tags/tag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0.pn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25.jpeg"/><Relationship Id="rId5" Type="http://schemas.openxmlformats.org/officeDocument/2006/relationships/hyperlink" Target="https://www.linkedin.com/pulse/5-tips-writing-great-letters-reference-avoiding-bias-sharonne-hayes" TargetMode="External"/><Relationship Id="rId4" Type="http://schemas.openxmlformats.org/officeDocument/2006/relationships/hyperlink" Target="https://www.tomforth.co.uk/genderbias/"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20.png"/><Relationship Id="rId5" Type="http://schemas.openxmlformats.org/officeDocument/2006/relationships/image" Target="../media/image24.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0.png"/><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4.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20.pn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2.jpeg"/><Relationship Id="rId5" Type="http://schemas.openxmlformats.org/officeDocument/2006/relationships/image" Target="../media/image27.emf"/><Relationship Id="rId4" Type="http://schemas.openxmlformats.org/officeDocument/2006/relationships/package" Target="../embeddings/Microsoft_Word_Document.docx"/></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20.pn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2.jpeg"/><Relationship Id="rId5" Type="http://schemas.openxmlformats.org/officeDocument/2006/relationships/image" Target="../media/image27.emf"/><Relationship Id="rId4" Type="http://schemas.openxmlformats.org/officeDocument/2006/relationships/package" Target="../embeddings/Microsoft_Word_Document.docx"/></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0.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0.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package" Target="../embeddings/Microsoft_Word_Document2.docx"/><Relationship Id="rId5" Type="http://schemas.openxmlformats.org/officeDocument/2006/relationships/image" Target="../media/image29.emf"/><Relationship Id="rId4" Type="http://schemas.openxmlformats.org/officeDocument/2006/relationships/package" Target="../embeddings/Microsoft_Word_Document1.docx"/></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2.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package" Target="../embeddings/Microsoft_Word_Document4.docx"/><Relationship Id="rId5" Type="http://schemas.openxmlformats.org/officeDocument/2006/relationships/image" Target="../media/image31.emf"/><Relationship Id="rId4" Type="http://schemas.openxmlformats.org/officeDocument/2006/relationships/package" Target="../embeddings/Microsoft_Word_Document3.docx"/></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22.xml"/><Relationship Id="rId7" Type="http://schemas.openxmlformats.org/officeDocument/2006/relationships/image" Target="../media/image34.e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package" Target="../embeddings/Microsoft_Word_Document6.docx"/><Relationship Id="rId5" Type="http://schemas.openxmlformats.org/officeDocument/2006/relationships/image" Target="../media/image33.emf"/><Relationship Id="rId4" Type="http://schemas.openxmlformats.org/officeDocument/2006/relationships/package" Target="../embeddings/Microsoft_Word_Document5.docx"/><Relationship Id="rId9"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8" Type="http://schemas.openxmlformats.org/officeDocument/2006/relationships/hyperlink" Target="https://jamanetwork.com/journals/jamanetworkopen/fullarticle/2733173" TargetMode="External"/><Relationship Id="rId3" Type="http://schemas.openxmlformats.org/officeDocument/2006/relationships/notesSlide" Target="../notesSlides/notesSlide25.xml"/><Relationship Id="rId7" Type="http://schemas.openxmlformats.org/officeDocument/2006/relationships/hyperlink" Target="https://academic-appointments.fas.harvard.edu/h-sample-letter-external-letter-writers-promotion-associate-professor" TargetMode="Externa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hyperlink" Target="http://dailynous.com/2016/10/03/everything-wanted-know-writing-tenure-letter-afraid-ask/" TargetMode="External"/><Relationship Id="rId5" Type="http://schemas.openxmlformats.org/officeDocument/2006/relationships/hyperlink" Target="https://www.insidehighered.com/advice/2016/07/14/advice-writing-letters-assessing-other-faculty-tenure-and-promotion-essay" TargetMode="External"/><Relationship Id="rId4" Type="http://schemas.openxmlformats.org/officeDocument/2006/relationships/hyperlink" Target="https://www.insidehighered.com/advice/2017/01/19/advice-how-write-effective-tenure-review-letters"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5.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1.jpe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0.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9.xml"/><Relationship Id="rId7" Type="http://schemas.openxmlformats.org/officeDocument/2006/relationships/diagramColors" Target="../diagrams/colors2.xml"/><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8F64B-E0BB-A647-A158-DCA96854FE77}"/>
              </a:ext>
            </a:extLst>
          </p:cNvPr>
          <p:cNvSpPr>
            <a:spLocks noGrp="1"/>
          </p:cNvSpPr>
          <p:nvPr>
            <p:ph type="ctrTitle"/>
          </p:nvPr>
        </p:nvSpPr>
        <p:spPr>
          <a:xfrm>
            <a:off x="1433890" y="1109369"/>
            <a:ext cx="6410094" cy="920470"/>
          </a:xfrm>
        </p:spPr>
        <p:txBody>
          <a:bodyPr>
            <a:noAutofit/>
          </a:bodyPr>
          <a:lstStyle/>
          <a:p>
            <a:r>
              <a:rPr lang="en-US" sz="4800" dirty="0"/>
              <a:t>Writing an Effective External Letter of Review for Promotion</a:t>
            </a:r>
          </a:p>
        </p:txBody>
      </p:sp>
      <p:sp>
        <p:nvSpPr>
          <p:cNvPr id="3" name="Subtitle 2">
            <a:extLst>
              <a:ext uri="{FF2B5EF4-FFF2-40B4-BE49-F238E27FC236}">
                <a16:creationId xmlns:a16="http://schemas.microsoft.com/office/drawing/2014/main" id="{6C58E60B-8037-544A-B3F3-A7B2FF664F06}"/>
              </a:ext>
            </a:extLst>
          </p:cNvPr>
          <p:cNvSpPr>
            <a:spLocks noGrp="1"/>
          </p:cNvSpPr>
          <p:nvPr>
            <p:ph type="subTitle" idx="1"/>
          </p:nvPr>
        </p:nvSpPr>
        <p:spPr>
          <a:xfrm>
            <a:off x="72453" y="1953145"/>
            <a:ext cx="2707548" cy="768563"/>
          </a:xfrm>
        </p:spPr>
        <p:txBody>
          <a:bodyPr>
            <a:normAutofit/>
          </a:bodyPr>
          <a:lstStyle/>
          <a:p>
            <a:r>
              <a:rPr lang="en-US" dirty="0"/>
              <a:t>Suzanne Minor MD</a:t>
            </a:r>
          </a:p>
        </p:txBody>
      </p:sp>
      <p:cxnSp>
        <p:nvCxnSpPr>
          <p:cNvPr id="4" name="Straight Connector 3">
            <a:extLst>
              <a:ext uri="{FF2B5EF4-FFF2-40B4-BE49-F238E27FC236}">
                <a16:creationId xmlns:a16="http://schemas.microsoft.com/office/drawing/2014/main" id="{64D13722-D907-40A9-AEC1-1EB035B47B2E}"/>
              </a:ext>
            </a:extLst>
          </p:cNvPr>
          <p:cNvCxnSpPr>
            <a:cxnSpLocks/>
          </p:cNvCxnSpPr>
          <p:nvPr/>
        </p:nvCxnSpPr>
        <p:spPr>
          <a:xfrm>
            <a:off x="3188041" y="1939073"/>
            <a:ext cx="2767913" cy="0"/>
          </a:xfrm>
          <a:prstGeom prst="line">
            <a:avLst/>
          </a:prstGeom>
        </p:spPr>
        <p:style>
          <a:lnRef idx="3">
            <a:schemeClr val="accent2"/>
          </a:lnRef>
          <a:fillRef idx="0">
            <a:schemeClr val="accent2"/>
          </a:fillRef>
          <a:effectRef idx="2">
            <a:schemeClr val="accent2"/>
          </a:effectRef>
          <a:fontRef idx="minor">
            <a:schemeClr val="tx1"/>
          </a:fontRef>
        </p:style>
      </p:cxnSp>
      <p:sp>
        <p:nvSpPr>
          <p:cNvPr id="5" name="Subtitle 2">
            <a:extLst>
              <a:ext uri="{FF2B5EF4-FFF2-40B4-BE49-F238E27FC236}">
                <a16:creationId xmlns:a16="http://schemas.microsoft.com/office/drawing/2014/main" id="{04B93B04-B0E6-4E30-AA4C-4058CA1A883F}"/>
              </a:ext>
            </a:extLst>
          </p:cNvPr>
          <p:cNvSpPr txBox="1">
            <a:spLocks/>
          </p:cNvSpPr>
          <p:nvPr/>
        </p:nvSpPr>
        <p:spPr>
          <a:xfrm>
            <a:off x="99751" y="2814044"/>
            <a:ext cx="2652952" cy="7262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2"/>
              </a:buClr>
              <a:buSzPct val="90000"/>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2"/>
              </a:buClr>
              <a:buSzPct val="9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2"/>
              </a:buClr>
              <a:buSzPct val="9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2"/>
              </a:buClr>
              <a:buSzPct val="9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2"/>
              </a:buClr>
              <a:buSzPct val="9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Joanna Drowos DO</a:t>
            </a:r>
          </a:p>
        </p:txBody>
      </p:sp>
      <p:sp>
        <p:nvSpPr>
          <p:cNvPr id="6" name="Subtitle 2">
            <a:extLst>
              <a:ext uri="{FF2B5EF4-FFF2-40B4-BE49-F238E27FC236}">
                <a16:creationId xmlns:a16="http://schemas.microsoft.com/office/drawing/2014/main" id="{7376775B-27CB-45F1-A23B-4029ED487BAC}"/>
              </a:ext>
            </a:extLst>
          </p:cNvPr>
          <p:cNvSpPr txBox="1">
            <a:spLocks/>
          </p:cNvSpPr>
          <p:nvPr/>
        </p:nvSpPr>
        <p:spPr>
          <a:xfrm>
            <a:off x="2909079" y="2792868"/>
            <a:ext cx="2815134" cy="7685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2"/>
              </a:buClr>
              <a:buSzPct val="90000"/>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2"/>
              </a:buClr>
              <a:buSzPct val="9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2"/>
              </a:buClr>
              <a:buSzPct val="9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2"/>
              </a:buClr>
              <a:buSzPct val="9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2"/>
              </a:buClr>
              <a:buSzPct val="9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Sonya Shipley MD</a:t>
            </a:r>
          </a:p>
        </p:txBody>
      </p:sp>
      <p:sp>
        <p:nvSpPr>
          <p:cNvPr id="7" name="Subtitle 2">
            <a:extLst>
              <a:ext uri="{FF2B5EF4-FFF2-40B4-BE49-F238E27FC236}">
                <a16:creationId xmlns:a16="http://schemas.microsoft.com/office/drawing/2014/main" id="{EDE5B904-544B-4124-9836-234606410330}"/>
              </a:ext>
            </a:extLst>
          </p:cNvPr>
          <p:cNvSpPr txBox="1">
            <a:spLocks/>
          </p:cNvSpPr>
          <p:nvPr/>
        </p:nvSpPr>
        <p:spPr>
          <a:xfrm>
            <a:off x="5759284" y="2761548"/>
            <a:ext cx="3495937" cy="7403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2"/>
              </a:buClr>
              <a:buSzPct val="90000"/>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2"/>
              </a:buClr>
              <a:buSzPct val="9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2"/>
              </a:buClr>
              <a:buSzPct val="9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2"/>
              </a:buClr>
              <a:buSzPct val="9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2"/>
              </a:buClr>
              <a:buSzPct val="9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Parvathi Perumareddi DO</a:t>
            </a:r>
          </a:p>
        </p:txBody>
      </p:sp>
      <p:sp>
        <p:nvSpPr>
          <p:cNvPr id="8" name="Subtitle 2">
            <a:extLst>
              <a:ext uri="{FF2B5EF4-FFF2-40B4-BE49-F238E27FC236}">
                <a16:creationId xmlns:a16="http://schemas.microsoft.com/office/drawing/2014/main" id="{41FAC057-134F-44A3-AD91-F5DD38572FEA}"/>
              </a:ext>
            </a:extLst>
          </p:cNvPr>
          <p:cNvSpPr txBox="1">
            <a:spLocks/>
          </p:cNvSpPr>
          <p:nvPr/>
        </p:nvSpPr>
        <p:spPr>
          <a:xfrm>
            <a:off x="144048" y="3659226"/>
            <a:ext cx="2635953" cy="7794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2"/>
              </a:buClr>
              <a:buSzPct val="90000"/>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2"/>
              </a:buClr>
              <a:buSzPct val="9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2"/>
              </a:buClr>
              <a:buSzPct val="9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2"/>
              </a:buClr>
              <a:buSzPct val="9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2"/>
              </a:buClr>
              <a:buSzPct val="9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Frank Domino MD</a:t>
            </a:r>
          </a:p>
        </p:txBody>
      </p:sp>
      <p:sp>
        <p:nvSpPr>
          <p:cNvPr id="9" name="Subtitle 2">
            <a:extLst>
              <a:ext uri="{FF2B5EF4-FFF2-40B4-BE49-F238E27FC236}">
                <a16:creationId xmlns:a16="http://schemas.microsoft.com/office/drawing/2014/main" id="{35760D5F-B598-4677-8653-154C1005B9BE}"/>
              </a:ext>
            </a:extLst>
          </p:cNvPr>
          <p:cNvSpPr txBox="1">
            <a:spLocks/>
          </p:cNvSpPr>
          <p:nvPr/>
        </p:nvSpPr>
        <p:spPr>
          <a:xfrm>
            <a:off x="5865542" y="3672118"/>
            <a:ext cx="3495937" cy="9018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2"/>
              </a:buClr>
              <a:buSzPct val="90000"/>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2"/>
              </a:buClr>
              <a:buSzPct val="9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2"/>
              </a:buClr>
              <a:buSzPct val="9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2"/>
              </a:buClr>
              <a:buSzPct val="9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2"/>
              </a:buClr>
              <a:buSzPct val="9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Jeanne Cawse-Lucas MD</a:t>
            </a:r>
          </a:p>
        </p:txBody>
      </p:sp>
      <p:sp>
        <p:nvSpPr>
          <p:cNvPr id="10" name="Subtitle 2">
            <a:extLst>
              <a:ext uri="{FF2B5EF4-FFF2-40B4-BE49-F238E27FC236}">
                <a16:creationId xmlns:a16="http://schemas.microsoft.com/office/drawing/2014/main" id="{8EB245F9-A8C5-41D0-9263-B636F6FD871B}"/>
              </a:ext>
            </a:extLst>
          </p:cNvPr>
          <p:cNvSpPr txBox="1">
            <a:spLocks/>
          </p:cNvSpPr>
          <p:nvPr/>
        </p:nvSpPr>
        <p:spPr>
          <a:xfrm>
            <a:off x="2935138" y="1970845"/>
            <a:ext cx="2525139" cy="7592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2"/>
              </a:buClr>
              <a:buSzPct val="90000"/>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2"/>
              </a:buClr>
              <a:buSzPct val="9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2"/>
              </a:buClr>
              <a:buSzPct val="9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2"/>
              </a:buClr>
              <a:buSzPct val="9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2"/>
              </a:buClr>
              <a:buSzPct val="9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Vicki Hayes MD</a:t>
            </a:r>
          </a:p>
        </p:txBody>
      </p:sp>
      <p:sp>
        <p:nvSpPr>
          <p:cNvPr id="11" name="Subtitle 2">
            <a:extLst>
              <a:ext uri="{FF2B5EF4-FFF2-40B4-BE49-F238E27FC236}">
                <a16:creationId xmlns:a16="http://schemas.microsoft.com/office/drawing/2014/main" id="{2E3FCCE3-1EA9-48D9-99BB-16F2A842499B}"/>
              </a:ext>
            </a:extLst>
          </p:cNvPr>
          <p:cNvSpPr txBox="1">
            <a:spLocks/>
          </p:cNvSpPr>
          <p:nvPr/>
        </p:nvSpPr>
        <p:spPr>
          <a:xfrm>
            <a:off x="5391935" y="1955546"/>
            <a:ext cx="3863286" cy="78034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chemeClr val="accent2"/>
              </a:buClr>
              <a:buSzPct val="90000"/>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2"/>
              </a:buClr>
              <a:buSzPct val="9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2"/>
              </a:buClr>
              <a:buSzPct val="9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2"/>
              </a:buClr>
              <a:buSzPct val="9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2"/>
              </a:buClr>
              <a:buSzPct val="9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Jennifer R. Hartmark-Hill MD</a:t>
            </a:r>
          </a:p>
        </p:txBody>
      </p:sp>
      <p:pic>
        <p:nvPicPr>
          <p:cNvPr id="16" name="Picture 15">
            <a:extLst>
              <a:ext uri="{FF2B5EF4-FFF2-40B4-BE49-F238E27FC236}">
                <a16:creationId xmlns:a16="http://schemas.microsoft.com/office/drawing/2014/main" id="{B3941EB5-B666-495B-88A9-66005BB53881}"/>
              </a:ext>
            </a:extLst>
          </p:cNvPr>
          <p:cNvPicPr>
            <a:picLocks noChangeAspect="1"/>
          </p:cNvPicPr>
          <p:nvPr/>
        </p:nvPicPr>
        <p:blipFill>
          <a:blip r:embed="rId4"/>
          <a:stretch>
            <a:fillRect/>
          </a:stretch>
        </p:blipFill>
        <p:spPr>
          <a:xfrm>
            <a:off x="6705241" y="3120497"/>
            <a:ext cx="2217703" cy="235926"/>
          </a:xfrm>
          <a:prstGeom prst="rect">
            <a:avLst/>
          </a:prstGeom>
        </p:spPr>
      </p:pic>
      <p:pic>
        <p:nvPicPr>
          <p:cNvPr id="17" name="Picture 16">
            <a:extLst>
              <a:ext uri="{FF2B5EF4-FFF2-40B4-BE49-F238E27FC236}">
                <a16:creationId xmlns:a16="http://schemas.microsoft.com/office/drawing/2014/main" id="{D43D5467-D021-4C6B-B88C-A5B2C474418C}"/>
              </a:ext>
            </a:extLst>
          </p:cNvPr>
          <p:cNvPicPr>
            <a:picLocks noChangeAspect="1"/>
          </p:cNvPicPr>
          <p:nvPr/>
        </p:nvPicPr>
        <p:blipFill>
          <a:blip r:embed="rId4"/>
          <a:stretch>
            <a:fillRect/>
          </a:stretch>
        </p:blipFill>
        <p:spPr>
          <a:xfrm>
            <a:off x="797425" y="3169619"/>
            <a:ext cx="2217703" cy="235926"/>
          </a:xfrm>
          <a:prstGeom prst="rect">
            <a:avLst/>
          </a:prstGeom>
        </p:spPr>
      </p:pic>
      <p:pic>
        <p:nvPicPr>
          <p:cNvPr id="19" name="Picture 18">
            <a:extLst>
              <a:ext uri="{FF2B5EF4-FFF2-40B4-BE49-F238E27FC236}">
                <a16:creationId xmlns:a16="http://schemas.microsoft.com/office/drawing/2014/main" id="{9B183340-9962-4348-964F-06BB0EFD9511}"/>
              </a:ext>
            </a:extLst>
          </p:cNvPr>
          <p:cNvPicPr>
            <a:picLocks noChangeAspect="1"/>
          </p:cNvPicPr>
          <p:nvPr/>
        </p:nvPicPr>
        <p:blipFill>
          <a:blip r:embed="rId5"/>
          <a:stretch>
            <a:fillRect/>
          </a:stretch>
        </p:blipFill>
        <p:spPr>
          <a:xfrm>
            <a:off x="271561" y="3132448"/>
            <a:ext cx="490793" cy="534419"/>
          </a:xfrm>
          <a:prstGeom prst="rect">
            <a:avLst/>
          </a:prstGeom>
        </p:spPr>
      </p:pic>
      <p:pic>
        <p:nvPicPr>
          <p:cNvPr id="21" name="Picture 20">
            <a:extLst>
              <a:ext uri="{FF2B5EF4-FFF2-40B4-BE49-F238E27FC236}">
                <a16:creationId xmlns:a16="http://schemas.microsoft.com/office/drawing/2014/main" id="{CE451F04-2744-44E4-89AB-4F9B98B12610}"/>
              </a:ext>
            </a:extLst>
          </p:cNvPr>
          <p:cNvPicPr>
            <a:picLocks noChangeAspect="1"/>
          </p:cNvPicPr>
          <p:nvPr/>
        </p:nvPicPr>
        <p:blipFill>
          <a:blip r:embed="rId6"/>
          <a:stretch>
            <a:fillRect/>
          </a:stretch>
        </p:blipFill>
        <p:spPr>
          <a:xfrm>
            <a:off x="230319" y="2248457"/>
            <a:ext cx="490793" cy="526297"/>
          </a:xfrm>
          <a:prstGeom prst="rect">
            <a:avLst/>
          </a:prstGeom>
        </p:spPr>
      </p:pic>
      <p:pic>
        <p:nvPicPr>
          <p:cNvPr id="22" name="Picture 21">
            <a:extLst>
              <a:ext uri="{FF2B5EF4-FFF2-40B4-BE49-F238E27FC236}">
                <a16:creationId xmlns:a16="http://schemas.microsoft.com/office/drawing/2014/main" id="{F235A45B-B58A-4E15-AE61-61B7332D2175}"/>
              </a:ext>
            </a:extLst>
          </p:cNvPr>
          <p:cNvPicPr>
            <a:picLocks noChangeAspect="1"/>
          </p:cNvPicPr>
          <p:nvPr/>
        </p:nvPicPr>
        <p:blipFill>
          <a:blip r:embed="rId7"/>
          <a:stretch>
            <a:fillRect/>
          </a:stretch>
        </p:blipFill>
        <p:spPr>
          <a:xfrm>
            <a:off x="1024775" y="2275809"/>
            <a:ext cx="1396966" cy="248744"/>
          </a:xfrm>
          <a:prstGeom prst="rect">
            <a:avLst/>
          </a:prstGeom>
        </p:spPr>
      </p:pic>
      <p:pic>
        <p:nvPicPr>
          <p:cNvPr id="24" name="Picture 23">
            <a:extLst>
              <a:ext uri="{FF2B5EF4-FFF2-40B4-BE49-F238E27FC236}">
                <a16:creationId xmlns:a16="http://schemas.microsoft.com/office/drawing/2014/main" id="{C063D66C-CB78-4306-8A10-55100CB1E79D}"/>
              </a:ext>
            </a:extLst>
          </p:cNvPr>
          <p:cNvPicPr>
            <a:picLocks noChangeAspect="1"/>
          </p:cNvPicPr>
          <p:nvPr/>
        </p:nvPicPr>
        <p:blipFill>
          <a:blip r:embed="rId8"/>
          <a:stretch>
            <a:fillRect/>
          </a:stretch>
        </p:blipFill>
        <p:spPr>
          <a:xfrm>
            <a:off x="2899478" y="2270125"/>
            <a:ext cx="433568" cy="508574"/>
          </a:xfrm>
          <a:prstGeom prst="rect">
            <a:avLst/>
          </a:prstGeom>
        </p:spPr>
      </p:pic>
      <p:pic>
        <p:nvPicPr>
          <p:cNvPr id="28" name="Picture 27">
            <a:extLst>
              <a:ext uri="{FF2B5EF4-FFF2-40B4-BE49-F238E27FC236}">
                <a16:creationId xmlns:a16="http://schemas.microsoft.com/office/drawing/2014/main" id="{92F96A07-5CE6-4F73-B22C-BBB4BFE30883}"/>
              </a:ext>
            </a:extLst>
          </p:cNvPr>
          <p:cNvPicPr>
            <a:picLocks noChangeAspect="1"/>
          </p:cNvPicPr>
          <p:nvPr/>
        </p:nvPicPr>
        <p:blipFill>
          <a:blip r:embed="rId9"/>
          <a:stretch>
            <a:fillRect/>
          </a:stretch>
        </p:blipFill>
        <p:spPr>
          <a:xfrm>
            <a:off x="6435086" y="2289833"/>
            <a:ext cx="393158" cy="524211"/>
          </a:xfrm>
          <a:prstGeom prst="rect">
            <a:avLst/>
          </a:prstGeom>
        </p:spPr>
      </p:pic>
      <p:pic>
        <p:nvPicPr>
          <p:cNvPr id="30" name="Picture 29">
            <a:extLst>
              <a:ext uri="{FF2B5EF4-FFF2-40B4-BE49-F238E27FC236}">
                <a16:creationId xmlns:a16="http://schemas.microsoft.com/office/drawing/2014/main" id="{458EA7D6-9515-469E-B508-50F4B33831C8}"/>
              </a:ext>
            </a:extLst>
          </p:cNvPr>
          <p:cNvPicPr>
            <a:picLocks noChangeAspect="1"/>
          </p:cNvPicPr>
          <p:nvPr/>
        </p:nvPicPr>
        <p:blipFill>
          <a:blip r:embed="rId10"/>
          <a:stretch>
            <a:fillRect/>
          </a:stretch>
        </p:blipFill>
        <p:spPr>
          <a:xfrm>
            <a:off x="7057906" y="2326988"/>
            <a:ext cx="1442806" cy="309498"/>
          </a:xfrm>
          <a:prstGeom prst="rect">
            <a:avLst/>
          </a:prstGeom>
        </p:spPr>
      </p:pic>
      <p:pic>
        <p:nvPicPr>
          <p:cNvPr id="32" name="Picture 31">
            <a:extLst>
              <a:ext uri="{FF2B5EF4-FFF2-40B4-BE49-F238E27FC236}">
                <a16:creationId xmlns:a16="http://schemas.microsoft.com/office/drawing/2014/main" id="{759C5C8E-0304-483D-844D-A497DE37F7F2}"/>
              </a:ext>
            </a:extLst>
          </p:cNvPr>
          <p:cNvPicPr>
            <a:picLocks noChangeAspect="1"/>
          </p:cNvPicPr>
          <p:nvPr/>
        </p:nvPicPr>
        <p:blipFill>
          <a:blip r:embed="rId11"/>
          <a:stretch>
            <a:fillRect/>
          </a:stretch>
        </p:blipFill>
        <p:spPr>
          <a:xfrm>
            <a:off x="471256" y="3982492"/>
            <a:ext cx="419072" cy="549038"/>
          </a:xfrm>
          <a:prstGeom prst="rect">
            <a:avLst/>
          </a:prstGeom>
        </p:spPr>
      </p:pic>
      <p:pic>
        <p:nvPicPr>
          <p:cNvPr id="34" name="Picture 33">
            <a:extLst>
              <a:ext uri="{FF2B5EF4-FFF2-40B4-BE49-F238E27FC236}">
                <a16:creationId xmlns:a16="http://schemas.microsoft.com/office/drawing/2014/main" id="{2BCE8B3C-30EE-4960-99FE-F0D9346AB7FC}"/>
              </a:ext>
            </a:extLst>
          </p:cNvPr>
          <p:cNvPicPr>
            <a:picLocks noChangeAspect="1"/>
          </p:cNvPicPr>
          <p:nvPr/>
        </p:nvPicPr>
        <p:blipFill>
          <a:blip r:embed="rId12"/>
          <a:stretch>
            <a:fillRect/>
          </a:stretch>
        </p:blipFill>
        <p:spPr>
          <a:xfrm>
            <a:off x="1067215" y="4049090"/>
            <a:ext cx="1354526" cy="264923"/>
          </a:xfrm>
          <a:prstGeom prst="rect">
            <a:avLst/>
          </a:prstGeom>
        </p:spPr>
      </p:pic>
      <p:pic>
        <p:nvPicPr>
          <p:cNvPr id="36" name="Picture 35">
            <a:extLst>
              <a:ext uri="{FF2B5EF4-FFF2-40B4-BE49-F238E27FC236}">
                <a16:creationId xmlns:a16="http://schemas.microsoft.com/office/drawing/2014/main" id="{6675FA5D-9837-4606-B320-8FB312326095}"/>
              </a:ext>
            </a:extLst>
          </p:cNvPr>
          <p:cNvPicPr>
            <a:picLocks noChangeAspect="1"/>
          </p:cNvPicPr>
          <p:nvPr/>
        </p:nvPicPr>
        <p:blipFill>
          <a:blip r:embed="rId13"/>
          <a:stretch>
            <a:fillRect/>
          </a:stretch>
        </p:blipFill>
        <p:spPr>
          <a:xfrm>
            <a:off x="6609649" y="3991224"/>
            <a:ext cx="448257" cy="582735"/>
          </a:xfrm>
          <a:prstGeom prst="rect">
            <a:avLst/>
          </a:prstGeom>
        </p:spPr>
      </p:pic>
      <p:pic>
        <p:nvPicPr>
          <p:cNvPr id="38" name="Picture 37">
            <a:extLst>
              <a:ext uri="{FF2B5EF4-FFF2-40B4-BE49-F238E27FC236}">
                <a16:creationId xmlns:a16="http://schemas.microsoft.com/office/drawing/2014/main" id="{43D28EB7-C765-4676-8D60-D882B5E80F3F}"/>
              </a:ext>
            </a:extLst>
          </p:cNvPr>
          <p:cNvPicPr>
            <a:picLocks noChangeAspect="1"/>
          </p:cNvPicPr>
          <p:nvPr/>
        </p:nvPicPr>
        <p:blipFill>
          <a:blip r:embed="rId14"/>
          <a:stretch>
            <a:fillRect/>
          </a:stretch>
        </p:blipFill>
        <p:spPr>
          <a:xfrm>
            <a:off x="7239109" y="4013040"/>
            <a:ext cx="1230306" cy="279615"/>
          </a:xfrm>
          <a:prstGeom prst="rect">
            <a:avLst/>
          </a:prstGeom>
        </p:spPr>
      </p:pic>
      <p:pic>
        <p:nvPicPr>
          <p:cNvPr id="40" name="Picture 39">
            <a:extLst>
              <a:ext uri="{FF2B5EF4-FFF2-40B4-BE49-F238E27FC236}">
                <a16:creationId xmlns:a16="http://schemas.microsoft.com/office/drawing/2014/main" id="{48317E68-0CA1-4D7B-A2E5-C2C9E6D11CA5}"/>
              </a:ext>
            </a:extLst>
          </p:cNvPr>
          <p:cNvPicPr>
            <a:picLocks noChangeAspect="1"/>
          </p:cNvPicPr>
          <p:nvPr/>
        </p:nvPicPr>
        <p:blipFill>
          <a:blip r:embed="rId15"/>
          <a:stretch>
            <a:fillRect/>
          </a:stretch>
        </p:blipFill>
        <p:spPr>
          <a:xfrm>
            <a:off x="3412529" y="3131084"/>
            <a:ext cx="443495" cy="535783"/>
          </a:xfrm>
          <a:prstGeom prst="rect">
            <a:avLst/>
          </a:prstGeom>
        </p:spPr>
      </p:pic>
      <p:pic>
        <p:nvPicPr>
          <p:cNvPr id="42" name="Picture 41">
            <a:extLst>
              <a:ext uri="{FF2B5EF4-FFF2-40B4-BE49-F238E27FC236}">
                <a16:creationId xmlns:a16="http://schemas.microsoft.com/office/drawing/2014/main" id="{A5636DC3-4432-489C-B09C-2466358483BF}"/>
              </a:ext>
            </a:extLst>
          </p:cNvPr>
          <p:cNvPicPr>
            <a:picLocks noChangeAspect="1"/>
          </p:cNvPicPr>
          <p:nvPr/>
        </p:nvPicPr>
        <p:blipFill>
          <a:blip r:embed="rId16"/>
          <a:stretch>
            <a:fillRect/>
          </a:stretch>
        </p:blipFill>
        <p:spPr>
          <a:xfrm>
            <a:off x="3963764" y="3160432"/>
            <a:ext cx="1373115" cy="264892"/>
          </a:xfrm>
          <a:prstGeom prst="rect">
            <a:avLst/>
          </a:prstGeom>
        </p:spPr>
      </p:pic>
      <p:pic>
        <p:nvPicPr>
          <p:cNvPr id="13" name="Picture 12">
            <a:extLst>
              <a:ext uri="{FF2B5EF4-FFF2-40B4-BE49-F238E27FC236}">
                <a16:creationId xmlns:a16="http://schemas.microsoft.com/office/drawing/2014/main" id="{2FA6B11D-6729-494C-BD28-207049C07883}"/>
              </a:ext>
            </a:extLst>
          </p:cNvPr>
          <p:cNvPicPr>
            <a:picLocks noChangeAspect="1"/>
          </p:cNvPicPr>
          <p:nvPr/>
        </p:nvPicPr>
        <p:blipFill>
          <a:blip r:embed="rId17"/>
          <a:stretch>
            <a:fillRect/>
          </a:stretch>
        </p:blipFill>
        <p:spPr>
          <a:xfrm>
            <a:off x="3378964" y="2325261"/>
            <a:ext cx="2162862" cy="353878"/>
          </a:xfrm>
          <a:prstGeom prst="rect">
            <a:avLst/>
          </a:prstGeom>
        </p:spPr>
      </p:pic>
      <p:pic>
        <p:nvPicPr>
          <p:cNvPr id="15" name="Picture 14">
            <a:extLst>
              <a:ext uri="{FF2B5EF4-FFF2-40B4-BE49-F238E27FC236}">
                <a16:creationId xmlns:a16="http://schemas.microsoft.com/office/drawing/2014/main" id="{62A511BB-69CF-40C6-BB5E-2CF2915A1A03}"/>
              </a:ext>
            </a:extLst>
          </p:cNvPr>
          <p:cNvPicPr>
            <a:picLocks noChangeAspect="1"/>
          </p:cNvPicPr>
          <p:nvPr/>
        </p:nvPicPr>
        <p:blipFill>
          <a:blip r:embed="rId18"/>
          <a:stretch>
            <a:fillRect/>
          </a:stretch>
        </p:blipFill>
        <p:spPr>
          <a:xfrm>
            <a:off x="6100669" y="3116441"/>
            <a:ext cx="557637" cy="564628"/>
          </a:xfrm>
          <a:prstGeom prst="rect">
            <a:avLst/>
          </a:prstGeom>
        </p:spPr>
      </p:pic>
    </p:spTree>
    <p:custDataLst>
      <p:tags r:id="rId1"/>
    </p:custDataLst>
    <p:extLst>
      <p:ext uri="{BB962C8B-B14F-4D97-AF65-F5344CB8AC3E}">
        <p14:creationId xmlns:p14="http://schemas.microsoft.com/office/powerpoint/2010/main" val="3126635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396781C-32A1-4FDA-A83B-A7FF8C1B1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7AB2EF-143F-D24A-BAA2-50514CFAA581}"/>
              </a:ext>
            </a:extLst>
          </p:cNvPr>
          <p:cNvSpPr>
            <a:spLocks noGrp="1"/>
          </p:cNvSpPr>
          <p:nvPr>
            <p:ph type="title"/>
          </p:nvPr>
        </p:nvSpPr>
        <p:spPr>
          <a:xfrm>
            <a:off x="3924300" y="1231314"/>
            <a:ext cx="4605336" cy="992579"/>
          </a:xfrm>
        </p:spPr>
        <p:txBody>
          <a:bodyPr anchor="t">
            <a:normAutofit/>
          </a:bodyPr>
          <a:lstStyle/>
          <a:p>
            <a:r>
              <a:rPr lang="en-US" sz="3000">
                <a:solidFill>
                  <a:schemeClr val="bg1"/>
                </a:solidFill>
              </a:rPr>
              <a:t>Approach: Saying Yes or No </a:t>
            </a:r>
          </a:p>
        </p:txBody>
      </p:sp>
      <p:pic>
        <p:nvPicPr>
          <p:cNvPr id="3074" name="Picture 2" descr="two person's arms">
            <a:extLst>
              <a:ext uri="{FF2B5EF4-FFF2-40B4-BE49-F238E27FC236}">
                <a16:creationId xmlns:a16="http://schemas.microsoft.com/office/drawing/2014/main" id="{07A9B7CA-FC14-4E07-B2FF-C5BF0B1E94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67" r="4940" b="2"/>
          <a:stretch/>
        </p:blipFill>
        <p:spPr bwMode="auto">
          <a:xfrm>
            <a:off x="20" y="10"/>
            <a:ext cx="3409931" cy="51434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noFill/>
          <a:effectLst/>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54A1C8FD-E5B7-4BEC-A74A-A55FB8EA7C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72963" y="0"/>
            <a:ext cx="663180" cy="5143500"/>
            <a:chOff x="3697284" y="-1"/>
            <a:chExt cx="884241" cy="6858001"/>
          </a:xfrm>
          <a:effectLst>
            <a:outerShdw blurRad="381000" dist="152400" algn="l" rotWithShape="0">
              <a:prstClr val="black">
                <a:alpha val="10000"/>
              </a:prstClr>
            </a:outerShdw>
          </a:effectLst>
        </p:grpSpPr>
        <p:sp>
          <p:nvSpPr>
            <p:cNvPr id="74" name="Freeform: Shape 73">
              <a:extLst>
                <a:ext uri="{FF2B5EF4-FFF2-40B4-BE49-F238E27FC236}">
                  <a16:creationId xmlns:a16="http://schemas.microsoft.com/office/drawing/2014/main" id="{B20D202D-5E48-4B15-9AF5-71BED4FCFF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68D6A069-9380-4E59-A0DA-07053EE8E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634504C6-E472-C34E-897B-20F5556660EB}"/>
              </a:ext>
            </a:extLst>
          </p:cNvPr>
          <p:cNvSpPr>
            <a:spLocks noGrp="1"/>
          </p:cNvSpPr>
          <p:nvPr>
            <p:ph idx="1"/>
          </p:nvPr>
        </p:nvSpPr>
        <p:spPr>
          <a:xfrm>
            <a:off x="3924300" y="2359800"/>
            <a:ext cx="4605337" cy="2011500"/>
          </a:xfrm>
        </p:spPr>
        <p:txBody>
          <a:bodyPr>
            <a:normAutofit fontScale="92500" lnSpcReduction="10000"/>
          </a:bodyPr>
          <a:lstStyle/>
          <a:p>
            <a:r>
              <a:rPr lang="en-US" dirty="0">
                <a:solidFill>
                  <a:schemeClr val="bg1">
                    <a:alpha val="80000"/>
                  </a:schemeClr>
                </a:solidFill>
              </a:rPr>
              <a:t>Time required</a:t>
            </a:r>
          </a:p>
          <a:p>
            <a:r>
              <a:rPr lang="en-US" dirty="0">
                <a:solidFill>
                  <a:schemeClr val="bg1">
                    <a:alpha val="80000"/>
                  </a:schemeClr>
                </a:solidFill>
              </a:rPr>
              <a:t>Arms length definition and if need to ask about this</a:t>
            </a:r>
          </a:p>
          <a:p>
            <a:r>
              <a:rPr lang="en-US" dirty="0">
                <a:solidFill>
                  <a:schemeClr val="bg1">
                    <a:alpha val="80000"/>
                  </a:schemeClr>
                </a:solidFill>
              </a:rPr>
              <a:t>Do you feel you can write a strong &amp; supportive letter?  </a:t>
            </a:r>
          </a:p>
          <a:p>
            <a:pPr marL="0" indent="0">
              <a:buNone/>
            </a:pPr>
            <a:endParaRPr lang="en-US" sz="1800" dirty="0">
              <a:solidFill>
                <a:schemeClr val="bg1">
                  <a:alpha val="80000"/>
                </a:schemeClr>
              </a:solidFill>
            </a:endParaRPr>
          </a:p>
        </p:txBody>
      </p:sp>
      <p:pic>
        <p:nvPicPr>
          <p:cNvPr id="9" name="Picture 8">
            <a:extLst>
              <a:ext uri="{FF2B5EF4-FFF2-40B4-BE49-F238E27FC236}">
                <a16:creationId xmlns:a16="http://schemas.microsoft.com/office/drawing/2014/main" id="{645F4430-91C0-4A22-BF30-799E6D26DE5B}"/>
              </a:ext>
            </a:extLst>
          </p:cNvPr>
          <p:cNvPicPr>
            <a:picLocks noChangeAspect="1"/>
          </p:cNvPicPr>
          <p:nvPr/>
        </p:nvPicPr>
        <p:blipFill rotWithShape="1">
          <a:blip r:embed="rId6"/>
          <a:srcRect l="23392" t="73530" r="6979" b="19691"/>
          <a:stretch/>
        </p:blipFill>
        <p:spPr>
          <a:xfrm>
            <a:off x="0" y="4794983"/>
            <a:ext cx="9147243" cy="348517"/>
          </a:xfrm>
          <a:prstGeom prst="rect">
            <a:avLst/>
          </a:prstGeom>
        </p:spPr>
      </p:pic>
    </p:spTree>
    <p:custDataLst>
      <p:tags r:id="rId1"/>
    </p:custDataLst>
    <p:extLst>
      <p:ext uri="{BB962C8B-B14F-4D97-AF65-F5344CB8AC3E}">
        <p14:creationId xmlns:p14="http://schemas.microsoft.com/office/powerpoint/2010/main" val="3162918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B81704B-6936-444B-BD27-50589BD87FF2}"/>
              </a:ext>
            </a:extLst>
          </p:cNvPr>
          <p:cNvSpPr>
            <a:spLocks noGrp="1"/>
          </p:cNvSpPr>
          <p:nvPr>
            <p:ph sz="half" idx="2"/>
          </p:nvPr>
        </p:nvSpPr>
        <p:spPr>
          <a:xfrm>
            <a:off x="5053478" y="802633"/>
            <a:ext cx="3789731" cy="3263504"/>
          </a:xfrm>
        </p:spPr>
        <p:txBody>
          <a:bodyPr>
            <a:normAutofit fontScale="92500" lnSpcReduction="20000"/>
          </a:bodyPr>
          <a:lstStyle/>
          <a:p>
            <a:pPr marL="0" indent="0">
              <a:buNone/>
            </a:pPr>
            <a:endParaRPr lang="en-US" dirty="0"/>
          </a:p>
          <a:p>
            <a:r>
              <a:rPr lang="en-US" dirty="0"/>
              <a:t>Studies demonstrate that letters for women are shorter and have more doubt raisers</a:t>
            </a:r>
          </a:p>
          <a:p>
            <a:pPr marL="0" indent="0">
              <a:buNone/>
            </a:pPr>
            <a:endParaRPr lang="en-US" dirty="0"/>
          </a:p>
          <a:p>
            <a:r>
              <a:rPr lang="en-US" dirty="0"/>
              <a:t>Letters for </a:t>
            </a:r>
            <a:r>
              <a:rPr lang="en-US" dirty="0" err="1"/>
              <a:t>URiM</a:t>
            </a:r>
            <a:r>
              <a:rPr lang="en-US" dirty="0"/>
              <a:t> candidates are often less agentic</a:t>
            </a:r>
          </a:p>
          <a:p>
            <a:pPr marL="0" indent="0">
              <a:buNone/>
            </a:pPr>
            <a:endParaRPr lang="en-US" dirty="0"/>
          </a:p>
          <a:p>
            <a:pPr marL="0" indent="0">
              <a:buNone/>
            </a:pPr>
            <a:endParaRPr lang="en-US" dirty="0"/>
          </a:p>
          <a:p>
            <a:pPr>
              <a:buFontTx/>
              <a:buChar char="-"/>
            </a:pPr>
            <a:endParaRPr lang="en-US" dirty="0"/>
          </a:p>
        </p:txBody>
      </p:sp>
      <p:sp>
        <p:nvSpPr>
          <p:cNvPr id="11" name="TextBox 10">
            <a:extLst>
              <a:ext uri="{FF2B5EF4-FFF2-40B4-BE49-F238E27FC236}">
                <a16:creationId xmlns:a16="http://schemas.microsoft.com/office/drawing/2014/main" id="{2E1E9E83-FE36-B242-A48F-753A9E3AAF5D}"/>
              </a:ext>
            </a:extLst>
          </p:cNvPr>
          <p:cNvSpPr txBox="1"/>
          <p:nvPr/>
        </p:nvSpPr>
        <p:spPr>
          <a:xfrm>
            <a:off x="1097783" y="4170687"/>
            <a:ext cx="6468373" cy="830997"/>
          </a:xfrm>
          <a:prstGeom prst="rect">
            <a:avLst/>
          </a:prstGeom>
          <a:noFill/>
        </p:spPr>
        <p:txBody>
          <a:bodyPr wrap="none" rtlCol="0">
            <a:spAutoFit/>
          </a:bodyPr>
          <a:lstStyle/>
          <a:p>
            <a:pPr algn="ctr"/>
            <a:r>
              <a:rPr lang="en-US" sz="1200" dirty="0"/>
              <a:t>Gender bias calculator: </a:t>
            </a:r>
            <a:r>
              <a:rPr lang="en-US" sz="1200" dirty="0">
                <a:hlinkClick r:id="rId4"/>
              </a:rPr>
              <a:t>https://www.tomforth.co.uk/genderbias/</a:t>
            </a:r>
            <a:endParaRPr lang="en-US" sz="1200" dirty="0"/>
          </a:p>
          <a:p>
            <a:pPr algn="ctr"/>
            <a:r>
              <a:rPr lang="en-US" sz="1200" dirty="0">
                <a:hlinkClick r:id="rId5"/>
              </a:rPr>
              <a:t>https://www.linkedin.com/pulse/5-tips-writing-great-letters-reference-avoiding-bias-sharonne-hayes</a:t>
            </a:r>
            <a:endParaRPr lang="en-US" sz="1200" dirty="0"/>
          </a:p>
          <a:p>
            <a:pPr algn="ctr"/>
            <a:endParaRPr lang="en-US" sz="1200" dirty="0"/>
          </a:p>
          <a:p>
            <a:pPr algn="ctr"/>
            <a:endParaRPr lang="en-US" sz="1200" dirty="0"/>
          </a:p>
        </p:txBody>
      </p:sp>
      <p:pic>
        <p:nvPicPr>
          <p:cNvPr id="6146" name="Picture 2" descr="person holding eyeglasses">
            <a:extLst>
              <a:ext uri="{FF2B5EF4-FFF2-40B4-BE49-F238E27FC236}">
                <a16:creationId xmlns:a16="http://schemas.microsoft.com/office/drawing/2014/main" id="{3A5C8F43-C7EC-4982-A024-87AF29A656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282" y="1127747"/>
            <a:ext cx="3991656" cy="2662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C98C5DD-D5C4-427F-A34E-D7BCFB4F01FA}"/>
              </a:ext>
            </a:extLst>
          </p:cNvPr>
          <p:cNvSpPr/>
          <p:nvPr/>
        </p:nvSpPr>
        <p:spPr>
          <a:xfrm>
            <a:off x="619282" y="279413"/>
            <a:ext cx="4624279" cy="523220"/>
          </a:xfrm>
          <a:prstGeom prst="rect">
            <a:avLst/>
          </a:prstGeom>
        </p:spPr>
        <p:txBody>
          <a:bodyPr wrap="none">
            <a:spAutoFit/>
          </a:bodyPr>
          <a:lstStyle/>
          <a:p>
            <a:r>
              <a:rPr lang="en-US" sz="2800" b="1" dirty="0"/>
              <a:t>LORs are fraught with bias . . .</a:t>
            </a:r>
          </a:p>
        </p:txBody>
      </p:sp>
      <p:cxnSp>
        <p:nvCxnSpPr>
          <p:cNvPr id="7" name="Straight Connector 6">
            <a:extLst>
              <a:ext uri="{FF2B5EF4-FFF2-40B4-BE49-F238E27FC236}">
                <a16:creationId xmlns:a16="http://schemas.microsoft.com/office/drawing/2014/main" id="{4469F388-DB1A-411B-963B-6082E9C7D487}"/>
              </a:ext>
            </a:extLst>
          </p:cNvPr>
          <p:cNvCxnSpPr>
            <a:cxnSpLocks/>
          </p:cNvCxnSpPr>
          <p:nvPr/>
        </p:nvCxnSpPr>
        <p:spPr>
          <a:xfrm>
            <a:off x="4848726" y="998621"/>
            <a:ext cx="0" cy="3067516"/>
          </a:xfrm>
          <a:prstGeom prst="line">
            <a:avLst/>
          </a:prstGeom>
        </p:spPr>
        <p:style>
          <a:lnRef idx="1">
            <a:schemeClr val="accent6"/>
          </a:lnRef>
          <a:fillRef idx="0">
            <a:schemeClr val="accent6"/>
          </a:fillRef>
          <a:effectRef idx="0">
            <a:schemeClr val="accent6"/>
          </a:effectRef>
          <a:fontRef idx="minor">
            <a:schemeClr val="tx1"/>
          </a:fontRef>
        </p:style>
      </p:cxnSp>
    </p:spTree>
    <p:custDataLst>
      <p:tags r:id="rId1"/>
    </p:custDataLst>
    <p:extLst>
      <p:ext uri="{BB962C8B-B14F-4D97-AF65-F5344CB8AC3E}">
        <p14:creationId xmlns:p14="http://schemas.microsoft.com/office/powerpoint/2010/main" val="4187548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5166D1-1B21-4128-AC42-61745528E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person holding eyeglasses">
            <a:extLst>
              <a:ext uri="{FF2B5EF4-FFF2-40B4-BE49-F238E27FC236}">
                <a16:creationId xmlns:a16="http://schemas.microsoft.com/office/drawing/2014/main" id="{2ED65E18-B5D2-467A-BD32-EB59105065C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749" r="24032"/>
          <a:stretch/>
        </p:blipFill>
        <p:spPr bwMode="auto">
          <a:xfrm>
            <a:off x="20" y="1"/>
            <a:ext cx="4640239" cy="5143499"/>
          </a:xfrm>
          <a:custGeom>
            <a:avLst/>
            <a:gdLst/>
            <a:ahLst/>
            <a:cxnLst/>
            <a:rect l="l" t="t" r="r" b="b"/>
            <a:pathLst>
              <a:path w="6187012" h="6857998">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noFill/>
          <a:effectLst>
            <a:outerShdw blurRad="381000" dist="1524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E6517BAC-C80F-4065-90D8-703493E0B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46533" y="0"/>
            <a:ext cx="656039" cy="5143091"/>
            <a:chOff x="5395368" y="0"/>
            <a:chExt cx="874718" cy="6857455"/>
          </a:xfrm>
        </p:grpSpPr>
        <p:sp>
          <p:nvSpPr>
            <p:cNvPr id="12" name="Freeform: Shape 11">
              <a:extLst>
                <a:ext uri="{FF2B5EF4-FFF2-40B4-BE49-F238E27FC236}">
                  <a16:creationId xmlns:a16="http://schemas.microsoft.com/office/drawing/2014/main" id="{984DCDA5-A261-4103-B44C-068DCEA03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2">
              <a:extLst>
                <a:ext uri="{FF2B5EF4-FFF2-40B4-BE49-F238E27FC236}">
                  <a16:creationId xmlns:a16="http://schemas.microsoft.com/office/drawing/2014/main" id="{4E59A2A1-1352-47AA-80C2-0FF5375940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5">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Content Placeholder 2">
            <a:extLst>
              <a:ext uri="{FF2B5EF4-FFF2-40B4-BE49-F238E27FC236}">
                <a16:creationId xmlns:a16="http://schemas.microsoft.com/office/drawing/2014/main" id="{19DC93D5-234C-421A-A408-82B7D3C74094}"/>
              </a:ext>
            </a:extLst>
          </p:cNvPr>
          <p:cNvSpPr txBox="1">
            <a:spLocks/>
          </p:cNvSpPr>
          <p:nvPr/>
        </p:nvSpPr>
        <p:spPr>
          <a:xfrm>
            <a:off x="4812632" y="192505"/>
            <a:ext cx="4138863" cy="481263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Clr>
                <a:schemeClr val="accent2"/>
              </a:buClr>
              <a:buSzPct val="9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9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9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9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500" b="1" dirty="0">
                <a:solidFill>
                  <a:schemeClr val="bg1">
                    <a:alpha val="80000"/>
                  </a:schemeClr>
                </a:solidFill>
              </a:rPr>
              <a:t>What can I do</a:t>
            </a:r>
            <a:r>
              <a:rPr lang="en-US" sz="3900" b="1" dirty="0">
                <a:solidFill>
                  <a:schemeClr val="bg1">
                    <a:alpha val="80000"/>
                  </a:schemeClr>
                </a:solidFill>
              </a:rPr>
              <a:t>? </a:t>
            </a:r>
          </a:p>
          <a:p>
            <a:pPr marL="385763"/>
            <a:r>
              <a:rPr lang="en-US" sz="2400" dirty="0">
                <a:solidFill>
                  <a:schemeClr val="bg1">
                    <a:alpha val="80000"/>
                  </a:schemeClr>
                </a:solidFill>
              </a:rPr>
              <a:t>Be comprehensive – include leadership, research, publications</a:t>
            </a:r>
          </a:p>
          <a:p>
            <a:pPr marL="385763"/>
            <a:r>
              <a:rPr lang="en-US" sz="2400" dirty="0">
                <a:solidFill>
                  <a:schemeClr val="bg1">
                    <a:alpha val="80000"/>
                  </a:schemeClr>
                </a:solidFill>
              </a:rPr>
              <a:t>Keep it professional – use Dr. and surname instead of first names</a:t>
            </a:r>
          </a:p>
          <a:p>
            <a:pPr marL="385763"/>
            <a:r>
              <a:rPr lang="en-US" sz="2400" dirty="0">
                <a:solidFill>
                  <a:schemeClr val="bg1">
                    <a:alpha val="80000"/>
                  </a:schemeClr>
                </a:solidFill>
              </a:rPr>
              <a:t>Focus on comparing the applicant with the requirements of the job</a:t>
            </a:r>
          </a:p>
          <a:p>
            <a:pPr marL="385763"/>
            <a:r>
              <a:rPr lang="en-US" sz="2400" dirty="0">
                <a:solidFill>
                  <a:schemeClr val="bg1">
                    <a:alpha val="80000"/>
                  </a:schemeClr>
                </a:solidFill>
              </a:rPr>
              <a:t>Check your writing- would you use the same phrases to describe someone of a different ethnicity or gender? </a:t>
            </a:r>
          </a:p>
          <a:p>
            <a:pPr marL="0"/>
            <a:endParaRPr lang="en-US" sz="2400" dirty="0">
              <a:solidFill>
                <a:schemeClr val="bg1">
                  <a:alpha val="80000"/>
                </a:schemeClr>
              </a:solidFill>
            </a:endParaRPr>
          </a:p>
          <a:p>
            <a:pPr marL="0"/>
            <a:endParaRPr lang="en-US" sz="2400" dirty="0">
              <a:solidFill>
                <a:schemeClr val="bg1">
                  <a:alpha val="80000"/>
                </a:schemeClr>
              </a:solidFill>
            </a:endParaRPr>
          </a:p>
          <a:p>
            <a:pPr marL="0"/>
            <a:endParaRPr lang="en-US" sz="2400" dirty="0">
              <a:solidFill>
                <a:schemeClr val="bg1">
                  <a:alpha val="80000"/>
                </a:schemeClr>
              </a:solidFill>
            </a:endParaRPr>
          </a:p>
          <a:p>
            <a:pPr marL="0"/>
            <a:endParaRPr lang="en-US" sz="2400" dirty="0">
              <a:solidFill>
                <a:schemeClr val="bg1">
                  <a:alpha val="80000"/>
                </a:schemeClr>
              </a:solidFill>
            </a:endParaRPr>
          </a:p>
        </p:txBody>
      </p:sp>
      <p:pic>
        <p:nvPicPr>
          <p:cNvPr id="10" name="Picture 9">
            <a:extLst>
              <a:ext uri="{FF2B5EF4-FFF2-40B4-BE49-F238E27FC236}">
                <a16:creationId xmlns:a16="http://schemas.microsoft.com/office/drawing/2014/main" id="{7CCFCFC4-5497-4248-8C3A-43E8655943D2}"/>
              </a:ext>
            </a:extLst>
          </p:cNvPr>
          <p:cNvPicPr>
            <a:picLocks noChangeAspect="1"/>
          </p:cNvPicPr>
          <p:nvPr/>
        </p:nvPicPr>
        <p:blipFill rotWithShape="1">
          <a:blip r:embed="rId6"/>
          <a:srcRect l="23392" t="73530" r="6979" b="19691"/>
          <a:stretch/>
        </p:blipFill>
        <p:spPr>
          <a:xfrm>
            <a:off x="0" y="4794983"/>
            <a:ext cx="9147243" cy="348517"/>
          </a:xfrm>
          <a:prstGeom prst="rect">
            <a:avLst/>
          </a:prstGeom>
        </p:spPr>
      </p:pic>
    </p:spTree>
    <p:custDataLst>
      <p:tags r:id="rId1"/>
    </p:custDataLst>
    <p:extLst>
      <p:ext uri="{BB962C8B-B14F-4D97-AF65-F5344CB8AC3E}">
        <p14:creationId xmlns:p14="http://schemas.microsoft.com/office/powerpoint/2010/main" val="3538043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31870" cy="51435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63248" cy="51435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7AB2EF-143F-D24A-BAA2-50514CFAA581}"/>
              </a:ext>
            </a:extLst>
          </p:cNvPr>
          <p:cNvSpPr>
            <a:spLocks noGrp="1"/>
          </p:cNvSpPr>
          <p:nvPr>
            <p:ph type="title"/>
          </p:nvPr>
        </p:nvSpPr>
        <p:spPr>
          <a:xfrm>
            <a:off x="603504" y="480060"/>
            <a:ext cx="2462022" cy="3943350"/>
          </a:xfrm>
        </p:spPr>
        <p:txBody>
          <a:bodyPr>
            <a:normAutofit/>
          </a:bodyPr>
          <a:lstStyle/>
          <a:p>
            <a:r>
              <a:rPr lang="en-US" sz="2800" dirty="0">
                <a:solidFill>
                  <a:schemeClr val="bg1"/>
                </a:solidFill>
              </a:rPr>
              <a:t>Approach: </a:t>
            </a:r>
            <a:br>
              <a:rPr lang="en-US" sz="2800" dirty="0">
                <a:solidFill>
                  <a:schemeClr val="bg1"/>
                </a:solidFill>
              </a:rPr>
            </a:br>
            <a:r>
              <a:rPr lang="en-US" sz="2800" b="0" dirty="0">
                <a:solidFill>
                  <a:schemeClr val="bg1"/>
                </a:solidFill>
              </a:rPr>
              <a:t>Read &amp; Understanding the Institution’s Criteria </a:t>
            </a:r>
          </a:p>
        </p:txBody>
      </p:sp>
      <p:sp>
        <p:nvSpPr>
          <p:cNvPr id="3" name="Content Placeholder 2">
            <a:extLst>
              <a:ext uri="{FF2B5EF4-FFF2-40B4-BE49-F238E27FC236}">
                <a16:creationId xmlns:a16="http://schemas.microsoft.com/office/drawing/2014/main" id="{634504C6-E472-C34E-897B-20F5556660EB}"/>
              </a:ext>
            </a:extLst>
          </p:cNvPr>
          <p:cNvSpPr>
            <a:spLocks noGrp="1"/>
          </p:cNvSpPr>
          <p:nvPr>
            <p:ph idx="1"/>
          </p:nvPr>
        </p:nvSpPr>
        <p:spPr>
          <a:xfrm>
            <a:off x="4637115" y="228600"/>
            <a:ext cx="4518490" cy="4411378"/>
          </a:xfrm>
        </p:spPr>
        <p:txBody>
          <a:bodyPr anchor="ctr">
            <a:normAutofit fontScale="92500" lnSpcReduction="10000"/>
          </a:bodyPr>
          <a:lstStyle/>
          <a:p>
            <a:r>
              <a:rPr lang="en-US" sz="3200" b="1" dirty="0"/>
              <a:t>Review</a:t>
            </a:r>
            <a:r>
              <a:rPr lang="en-US" sz="3200" dirty="0"/>
              <a:t> the ask letter for priorities </a:t>
            </a:r>
          </a:p>
          <a:p>
            <a:endParaRPr lang="en-US" sz="3200" dirty="0"/>
          </a:p>
          <a:p>
            <a:r>
              <a:rPr lang="en-US" sz="3200" b="1" dirty="0"/>
              <a:t>Know</a:t>
            </a:r>
            <a:r>
              <a:rPr lang="en-US" sz="3200" dirty="0"/>
              <a:t> your own institutional criteria so that you can add “this person would meet criteria at our institution for promotion to ___ Professor”</a:t>
            </a:r>
          </a:p>
          <a:p>
            <a:pPr marL="0" indent="0">
              <a:buNone/>
            </a:pPr>
            <a:endParaRPr lang="en-US" sz="1800" dirty="0"/>
          </a:p>
        </p:txBody>
      </p:sp>
      <p:pic>
        <p:nvPicPr>
          <p:cNvPr id="5" name="Picture 4">
            <a:extLst>
              <a:ext uri="{FF2B5EF4-FFF2-40B4-BE49-F238E27FC236}">
                <a16:creationId xmlns:a16="http://schemas.microsoft.com/office/drawing/2014/main" id="{7AE00089-ECAE-46E0-8B52-2F19C44D649B}"/>
              </a:ext>
            </a:extLst>
          </p:cNvPr>
          <p:cNvPicPr>
            <a:picLocks noChangeAspect="1"/>
          </p:cNvPicPr>
          <p:nvPr/>
        </p:nvPicPr>
        <p:blipFill>
          <a:blip r:embed="rId4"/>
          <a:stretch>
            <a:fillRect/>
          </a:stretch>
        </p:blipFill>
        <p:spPr>
          <a:xfrm>
            <a:off x="3030878" y="1280762"/>
            <a:ext cx="1658628" cy="1895575"/>
          </a:xfrm>
          <a:prstGeom prst="rect">
            <a:avLst/>
          </a:prstGeom>
          <a:ln w="12700">
            <a:solidFill>
              <a:schemeClr val="bg1">
                <a:lumMod val="65000"/>
              </a:schemeClr>
            </a:solidFill>
          </a:ln>
        </p:spPr>
      </p:pic>
      <p:pic>
        <p:nvPicPr>
          <p:cNvPr id="20" name="Picture 19">
            <a:extLst>
              <a:ext uri="{FF2B5EF4-FFF2-40B4-BE49-F238E27FC236}">
                <a16:creationId xmlns:a16="http://schemas.microsoft.com/office/drawing/2014/main" id="{914B305D-AAC6-4D7A-85B8-A2A3546D63CB}"/>
              </a:ext>
            </a:extLst>
          </p:cNvPr>
          <p:cNvPicPr>
            <a:picLocks noChangeAspect="1"/>
          </p:cNvPicPr>
          <p:nvPr/>
        </p:nvPicPr>
        <p:blipFill rotWithShape="1">
          <a:blip r:embed="rId5"/>
          <a:srcRect l="23392" t="73530" r="6979" b="19691"/>
          <a:stretch/>
        </p:blipFill>
        <p:spPr>
          <a:xfrm>
            <a:off x="0" y="4794983"/>
            <a:ext cx="9147243" cy="348517"/>
          </a:xfrm>
          <a:prstGeom prst="rect">
            <a:avLst/>
          </a:prstGeom>
        </p:spPr>
      </p:pic>
    </p:spTree>
    <p:custDataLst>
      <p:tags r:id="rId1"/>
    </p:custDataLst>
    <p:extLst>
      <p:ext uri="{BB962C8B-B14F-4D97-AF65-F5344CB8AC3E}">
        <p14:creationId xmlns:p14="http://schemas.microsoft.com/office/powerpoint/2010/main" val="2779101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20911"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7AB2EF-143F-D24A-BAA2-50514CFAA581}"/>
              </a:ext>
            </a:extLst>
          </p:cNvPr>
          <p:cNvSpPr>
            <a:spLocks noGrp="1"/>
          </p:cNvSpPr>
          <p:nvPr>
            <p:ph type="title"/>
          </p:nvPr>
        </p:nvSpPr>
        <p:spPr>
          <a:xfrm>
            <a:off x="575467" y="1335495"/>
            <a:ext cx="2686555" cy="2397642"/>
          </a:xfrm>
        </p:spPr>
        <p:txBody>
          <a:bodyPr anchor="t">
            <a:normAutofit/>
          </a:bodyPr>
          <a:lstStyle/>
          <a:p>
            <a:r>
              <a:rPr lang="en-US">
                <a:solidFill>
                  <a:schemeClr val="bg1"/>
                </a:solidFill>
              </a:rPr>
              <a:t>Approach: Writing the Letter</a:t>
            </a:r>
          </a:p>
        </p:txBody>
      </p:sp>
      <p:grpSp>
        <p:nvGrpSpPr>
          <p:cNvPr id="16" name="Group 15">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467" y="511222"/>
            <a:ext cx="846288" cy="635405"/>
            <a:chOff x="668003" y="1684057"/>
            <a:chExt cx="1128382" cy="847206"/>
          </a:xfrm>
        </p:grpSpPr>
        <p:sp>
          <p:nvSpPr>
            <p:cNvPr id="17"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8"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aphicFrame>
        <p:nvGraphicFramePr>
          <p:cNvPr id="7" name="Content Placeholder 2">
            <a:extLst>
              <a:ext uri="{FF2B5EF4-FFF2-40B4-BE49-F238E27FC236}">
                <a16:creationId xmlns:a16="http://schemas.microsoft.com/office/drawing/2014/main" id="{3C854EA2-12E0-477C-8762-4487E8ED92B9}"/>
              </a:ext>
            </a:extLst>
          </p:cNvPr>
          <p:cNvGraphicFramePr>
            <a:graphicFrameLocks noGrp="1"/>
          </p:cNvGraphicFramePr>
          <p:nvPr>
            <p:ph idx="1"/>
            <p:extLst>
              <p:ext uri="{D42A27DB-BD31-4B8C-83A1-F6EECF244321}">
                <p14:modId xmlns:p14="http://schemas.microsoft.com/office/powerpoint/2010/main" val="3936679304"/>
              </p:ext>
            </p:extLst>
          </p:nvPr>
        </p:nvGraphicFramePr>
        <p:xfrm>
          <a:off x="3837489" y="168442"/>
          <a:ext cx="4933893" cy="42504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a:extLst>
              <a:ext uri="{FF2B5EF4-FFF2-40B4-BE49-F238E27FC236}">
                <a16:creationId xmlns:a16="http://schemas.microsoft.com/office/drawing/2014/main" id="{E4BA4AD6-4F1C-4DA6-9731-52A5CFD87978}"/>
              </a:ext>
            </a:extLst>
          </p:cNvPr>
          <p:cNvPicPr>
            <a:picLocks noChangeAspect="1"/>
          </p:cNvPicPr>
          <p:nvPr/>
        </p:nvPicPr>
        <p:blipFill rotWithShape="1">
          <a:blip r:embed="rId9"/>
          <a:srcRect l="23392" t="73530" r="6979" b="19691"/>
          <a:stretch/>
        </p:blipFill>
        <p:spPr>
          <a:xfrm>
            <a:off x="0" y="4794983"/>
            <a:ext cx="9147243" cy="348517"/>
          </a:xfrm>
          <a:prstGeom prst="rect">
            <a:avLst/>
          </a:prstGeom>
        </p:spPr>
      </p:pic>
    </p:spTree>
    <p:custDataLst>
      <p:tags r:id="rId1"/>
    </p:custDataLst>
    <p:extLst>
      <p:ext uri="{BB962C8B-B14F-4D97-AF65-F5344CB8AC3E}">
        <p14:creationId xmlns:p14="http://schemas.microsoft.com/office/powerpoint/2010/main" val="3904922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473511" y="367870"/>
            <a:ext cx="2240924"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7AB2EF-143F-D24A-BAA2-50514CFAA581}"/>
              </a:ext>
            </a:extLst>
          </p:cNvPr>
          <p:cNvSpPr>
            <a:spLocks noGrp="1"/>
          </p:cNvSpPr>
          <p:nvPr>
            <p:ph type="title"/>
          </p:nvPr>
        </p:nvSpPr>
        <p:spPr>
          <a:xfrm>
            <a:off x="4421221" y="359619"/>
            <a:ext cx="4094129" cy="994173"/>
          </a:xfrm>
        </p:spPr>
        <p:txBody>
          <a:bodyPr>
            <a:normAutofit/>
          </a:bodyPr>
          <a:lstStyle/>
          <a:p>
            <a:r>
              <a:rPr lang="en-US" dirty="0"/>
              <a:t>Let’s practice!</a:t>
            </a: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114800"/>
            <a:ext cx="2004647" cy="10287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Checkbox Clip Art - Royalty Free - GoGraph">
            <a:extLst>
              <a:ext uri="{FF2B5EF4-FFF2-40B4-BE49-F238E27FC236}">
                <a16:creationId xmlns:a16="http://schemas.microsoft.com/office/drawing/2014/main" id="{9B8A62A2-F285-4E26-ADD0-60B1A1CEAFE7}"/>
              </a:ext>
            </a:extLst>
          </p:cNvPr>
          <p:cNvPicPr>
            <a:picLocks noChangeAspect="1" noChangeArrowheads="1"/>
          </p:cNvPicPr>
          <p:nvPr/>
        </p:nvPicPr>
        <p:blipFill rotWithShape="1">
          <a:blip r:embed="rId4">
            <a:alphaModFix amt="50000"/>
            <a:extLst>
              <a:ext uri="{28A0092B-C50C-407E-A947-70E740481C1C}">
                <a14:useLocalDpi xmlns:a14="http://schemas.microsoft.com/office/drawing/2010/main" val="0"/>
              </a:ext>
            </a:extLst>
          </a:blip>
          <a:srcRect l="8774" r="7877" b="8624"/>
          <a:stretch/>
        </p:blipFill>
        <p:spPr bwMode="auto">
          <a:xfrm>
            <a:off x="530762" y="383469"/>
            <a:ext cx="3576283" cy="424925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34504C6-E472-C34E-897B-20F5556660EB}"/>
              </a:ext>
            </a:extLst>
          </p:cNvPr>
          <p:cNvSpPr>
            <a:spLocks noGrp="1"/>
          </p:cNvSpPr>
          <p:nvPr>
            <p:ph idx="1"/>
          </p:nvPr>
        </p:nvSpPr>
        <p:spPr>
          <a:xfrm>
            <a:off x="4421221" y="1488332"/>
            <a:ext cx="4094129" cy="3144390"/>
          </a:xfrm>
        </p:spPr>
        <p:txBody>
          <a:bodyPr>
            <a:normAutofit/>
          </a:bodyPr>
          <a:lstStyle/>
          <a:p>
            <a:r>
              <a:rPr lang="en-US" dirty="0"/>
              <a:t>Critique this letter of review for promotion -- What is strong and what can be improved?</a:t>
            </a:r>
          </a:p>
          <a:p>
            <a:endParaRPr lang="en-US" dirty="0"/>
          </a:p>
        </p:txBody>
      </p:sp>
      <p:pic>
        <p:nvPicPr>
          <p:cNvPr id="8" name="Picture 7">
            <a:extLst>
              <a:ext uri="{FF2B5EF4-FFF2-40B4-BE49-F238E27FC236}">
                <a16:creationId xmlns:a16="http://schemas.microsoft.com/office/drawing/2014/main" id="{A91F28B8-54A9-43F4-AD0E-EBBB4DA30FDD}"/>
              </a:ext>
            </a:extLst>
          </p:cNvPr>
          <p:cNvPicPr>
            <a:picLocks noChangeAspect="1"/>
          </p:cNvPicPr>
          <p:nvPr/>
        </p:nvPicPr>
        <p:blipFill rotWithShape="1">
          <a:blip r:embed="rId5"/>
          <a:srcRect l="23392" t="73530" r="6979" b="19691"/>
          <a:stretch/>
        </p:blipFill>
        <p:spPr>
          <a:xfrm>
            <a:off x="0" y="4794983"/>
            <a:ext cx="9147243" cy="348517"/>
          </a:xfrm>
          <a:prstGeom prst="rect">
            <a:avLst/>
          </a:prstGeom>
        </p:spPr>
      </p:pic>
    </p:spTree>
    <p:custDataLst>
      <p:tags r:id="rId1"/>
    </p:custDataLst>
    <p:extLst>
      <p:ext uri="{BB962C8B-B14F-4D97-AF65-F5344CB8AC3E}">
        <p14:creationId xmlns:p14="http://schemas.microsoft.com/office/powerpoint/2010/main" val="3034377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D40277E4-4D1E-7440-A798-0FDAFBE84027}"/>
              </a:ext>
            </a:extLst>
          </p:cNvPr>
          <p:cNvGraphicFramePr>
            <a:graphicFrameLocks noChangeAspect="1"/>
          </p:cNvGraphicFramePr>
          <p:nvPr>
            <p:extLst>
              <p:ext uri="{D42A27DB-BD31-4B8C-83A1-F6EECF244321}">
                <p14:modId xmlns:p14="http://schemas.microsoft.com/office/powerpoint/2010/main" val="127465418"/>
              </p:ext>
            </p:extLst>
          </p:nvPr>
        </p:nvGraphicFramePr>
        <p:xfrm>
          <a:off x="943897" y="169402"/>
          <a:ext cx="5862484" cy="3860800"/>
        </p:xfrm>
        <a:graphic>
          <a:graphicData uri="http://schemas.openxmlformats.org/presentationml/2006/ole">
            <mc:AlternateContent xmlns:mc="http://schemas.openxmlformats.org/markup-compatibility/2006">
              <mc:Choice xmlns:v="urn:schemas-microsoft-com:vml" Requires="v">
                <p:oleObj spid="_x0000_s1092" name="Document" r:id="rId4" imgW="5943600" imgH="3860800" progId="Word.Document.12">
                  <p:embed/>
                </p:oleObj>
              </mc:Choice>
              <mc:Fallback>
                <p:oleObj name="Document" r:id="rId4" imgW="5943600" imgH="3860800" progId="Word.Document.12">
                  <p:embed/>
                  <p:pic>
                    <p:nvPicPr>
                      <p:cNvPr id="0" name=""/>
                      <p:cNvPicPr/>
                      <p:nvPr/>
                    </p:nvPicPr>
                    <p:blipFill>
                      <a:blip r:embed="rId5"/>
                      <a:stretch>
                        <a:fillRect/>
                      </a:stretch>
                    </p:blipFill>
                    <p:spPr>
                      <a:xfrm>
                        <a:off x="943897" y="169402"/>
                        <a:ext cx="5862484" cy="3860800"/>
                      </a:xfrm>
                      <a:prstGeom prst="rect">
                        <a:avLst/>
                      </a:prstGeom>
                      <a:ln>
                        <a:solidFill>
                          <a:schemeClr val="bg1"/>
                        </a:solidFill>
                      </a:ln>
                    </p:spPr>
                  </p:pic>
                </p:oleObj>
              </mc:Fallback>
            </mc:AlternateContent>
          </a:graphicData>
        </a:graphic>
      </p:graphicFrame>
      <p:sp>
        <p:nvSpPr>
          <p:cNvPr id="7" name="Half Frame 6">
            <a:extLst>
              <a:ext uri="{FF2B5EF4-FFF2-40B4-BE49-F238E27FC236}">
                <a16:creationId xmlns:a16="http://schemas.microsoft.com/office/drawing/2014/main" id="{64A88653-EF75-D441-92CF-C726DB4CDE29}"/>
              </a:ext>
            </a:extLst>
          </p:cNvPr>
          <p:cNvSpPr/>
          <p:nvPr/>
        </p:nvSpPr>
        <p:spPr>
          <a:xfrm rot="10800000">
            <a:off x="6873733" y="169402"/>
            <a:ext cx="45719" cy="38608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Half Frame 7">
            <a:extLst>
              <a:ext uri="{FF2B5EF4-FFF2-40B4-BE49-F238E27FC236}">
                <a16:creationId xmlns:a16="http://schemas.microsoft.com/office/drawing/2014/main" id="{86D84278-CA95-FA40-815D-BE7B4886BF19}"/>
              </a:ext>
            </a:extLst>
          </p:cNvPr>
          <p:cNvSpPr/>
          <p:nvPr/>
        </p:nvSpPr>
        <p:spPr>
          <a:xfrm>
            <a:off x="657288" y="169402"/>
            <a:ext cx="45719" cy="386080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2" descr="Checkbox Clip Art - Royalty Free - GoGraph">
            <a:extLst>
              <a:ext uri="{FF2B5EF4-FFF2-40B4-BE49-F238E27FC236}">
                <a16:creationId xmlns:a16="http://schemas.microsoft.com/office/drawing/2014/main" id="{B883165E-9341-E140-8A4E-72290931E1E9}"/>
              </a:ext>
            </a:extLst>
          </p:cNvPr>
          <p:cNvPicPr>
            <a:picLocks noChangeAspect="1" noChangeArrowheads="1"/>
          </p:cNvPicPr>
          <p:nvPr/>
        </p:nvPicPr>
        <p:blipFill rotWithShape="1">
          <a:blip r:embed="rId6">
            <a:alphaModFix amt="20000"/>
            <a:extLst>
              <a:ext uri="{28A0092B-C50C-407E-A947-70E740481C1C}">
                <a14:useLocalDpi xmlns:a14="http://schemas.microsoft.com/office/drawing/2010/main" val="0"/>
              </a:ext>
            </a:extLst>
          </a:blip>
          <a:srcRect l="8774" r="7877" b="8624"/>
          <a:stretch/>
        </p:blipFill>
        <p:spPr bwMode="auto">
          <a:xfrm>
            <a:off x="7059731" y="0"/>
            <a:ext cx="1991438" cy="456462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802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824632" cy="154637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D7AB2EF-143F-D24A-BAA2-50514CFAA581}"/>
              </a:ext>
            </a:extLst>
          </p:cNvPr>
          <p:cNvSpPr>
            <a:spLocks noGrp="1"/>
          </p:cNvSpPr>
          <p:nvPr>
            <p:ph type="title"/>
          </p:nvPr>
        </p:nvSpPr>
        <p:spPr>
          <a:xfrm>
            <a:off x="217775" y="-16834"/>
            <a:ext cx="7044316" cy="998131"/>
          </a:xfrm>
        </p:spPr>
        <p:txBody>
          <a:bodyPr>
            <a:normAutofit/>
          </a:bodyPr>
          <a:lstStyle/>
          <a:p>
            <a:r>
              <a:rPr lang="en-US" sz="3300" dirty="0"/>
              <a:t>Approach: Components of the Letter</a:t>
            </a:r>
          </a:p>
        </p:txBody>
      </p:sp>
      <p:sp>
        <p:nvSpPr>
          <p:cNvPr id="3" name="Content Placeholder 2">
            <a:extLst>
              <a:ext uri="{FF2B5EF4-FFF2-40B4-BE49-F238E27FC236}">
                <a16:creationId xmlns:a16="http://schemas.microsoft.com/office/drawing/2014/main" id="{634504C6-E472-C34E-897B-20F5556660EB}"/>
              </a:ext>
            </a:extLst>
          </p:cNvPr>
          <p:cNvSpPr>
            <a:spLocks noGrp="1"/>
          </p:cNvSpPr>
          <p:nvPr>
            <p:ph idx="1"/>
          </p:nvPr>
        </p:nvSpPr>
        <p:spPr>
          <a:xfrm>
            <a:off x="303626" y="998131"/>
            <a:ext cx="5935611" cy="4521426"/>
          </a:xfrm>
        </p:spPr>
        <p:txBody>
          <a:bodyPr>
            <a:normAutofit/>
          </a:bodyPr>
          <a:lstStyle/>
          <a:p>
            <a:r>
              <a:rPr lang="en-US" sz="2400" dirty="0"/>
              <a:t>Your qualifications for writing this letter</a:t>
            </a:r>
          </a:p>
          <a:p>
            <a:r>
              <a:rPr lang="en-US" sz="2400" dirty="0"/>
              <a:t>Your understanding of criteria for promotion</a:t>
            </a:r>
          </a:p>
          <a:p>
            <a:r>
              <a:rPr lang="en-US" sz="2400" dirty="0"/>
              <a:t>Comparison of criteria to the promotion packet contents </a:t>
            </a:r>
          </a:p>
          <a:p>
            <a:pPr lvl="1"/>
            <a:r>
              <a:rPr lang="en-US" dirty="0"/>
              <a:t>organize by each criteria heading</a:t>
            </a:r>
          </a:p>
          <a:p>
            <a:pPr lvl="1"/>
            <a:r>
              <a:rPr lang="en-US" dirty="0"/>
              <a:t>consider quantity, quality, impact</a:t>
            </a:r>
          </a:p>
          <a:p>
            <a:r>
              <a:rPr lang="en-US" sz="2400" dirty="0"/>
              <a:t>Recommendation and closing - statement about if their activities would support that promotion at our institution.</a:t>
            </a:r>
          </a:p>
          <a:p>
            <a:pPr marL="0" indent="0">
              <a:buNone/>
            </a:pPr>
            <a:endParaRPr lang="en-US" sz="1900" dirty="0"/>
          </a:p>
        </p:txBody>
      </p:sp>
      <p:pic>
        <p:nvPicPr>
          <p:cNvPr id="9218" name="Picture 2" descr="Awards, 2000-2009">
            <a:extLst>
              <a:ext uri="{FF2B5EF4-FFF2-40B4-BE49-F238E27FC236}">
                <a16:creationId xmlns:a16="http://schemas.microsoft.com/office/drawing/2014/main" id="{A123054E-866E-4853-8662-322D752569C6}"/>
              </a:ext>
            </a:extLst>
          </p:cNvPr>
          <p:cNvPicPr>
            <a:picLocks noChangeAspect="1" noChangeArrowheads="1"/>
          </p:cNvPicPr>
          <p:nvPr/>
        </p:nvPicPr>
        <p:blipFill rotWithShape="1">
          <a:blip r:embed="rId4">
            <a:alphaModFix amt="36000"/>
            <a:extLst>
              <a:ext uri="{28A0092B-C50C-407E-A947-70E740481C1C}">
                <a14:useLocalDpi xmlns:a14="http://schemas.microsoft.com/office/drawing/2010/main" val="0"/>
              </a:ext>
            </a:extLst>
          </a:blip>
          <a:srcRect l="16909" t="20834" r="16395" b="15832"/>
          <a:stretch/>
        </p:blipFill>
        <p:spPr bwMode="auto">
          <a:xfrm>
            <a:off x="6671459" y="1786900"/>
            <a:ext cx="2184394" cy="1866901"/>
          </a:xfrm>
          <a:prstGeom prst="rect">
            <a:avLst/>
          </a:prstGeom>
          <a:noFill/>
          <a:extLst>
            <a:ext uri="{909E8E84-426E-40DD-AFC4-6F175D3DCCD1}">
              <a14:hiddenFill xmlns:a14="http://schemas.microsoft.com/office/drawing/2010/main">
                <a:solidFill>
                  <a:srgbClr val="FFFFFF"/>
                </a:solidFill>
              </a14:hiddenFill>
            </a:ext>
          </a:extLst>
        </p:spPr>
      </p:pic>
      <p:sp>
        <p:nvSpPr>
          <p:cNvPr id="139" name="Freeform: Shape 138">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4657060"/>
            <a:ext cx="5107781" cy="486440"/>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5" name="Straight Connector 4">
            <a:extLst>
              <a:ext uri="{FF2B5EF4-FFF2-40B4-BE49-F238E27FC236}">
                <a16:creationId xmlns:a16="http://schemas.microsoft.com/office/drawing/2014/main" id="{6D331072-2204-443C-AC92-C06387CD0EBB}"/>
              </a:ext>
            </a:extLst>
          </p:cNvPr>
          <p:cNvCxnSpPr/>
          <p:nvPr/>
        </p:nvCxnSpPr>
        <p:spPr>
          <a:xfrm>
            <a:off x="6383311" y="1360078"/>
            <a:ext cx="0" cy="3110682"/>
          </a:xfrm>
          <a:prstGeom prst="line">
            <a:avLst/>
          </a:prstGeom>
          <a:ln w="19050"/>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EAF034C2-62C8-4D82-88CC-B5DA973A1E1A}"/>
              </a:ext>
            </a:extLst>
          </p:cNvPr>
          <p:cNvPicPr>
            <a:picLocks noChangeAspect="1"/>
          </p:cNvPicPr>
          <p:nvPr/>
        </p:nvPicPr>
        <p:blipFill rotWithShape="1">
          <a:blip r:embed="rId5"/>
          <a:srcRect l="23392" t="73530" r="6979" b="19691"/>
          <a:stretch/>
        </p:blipFill>
        <p:spPr>
          <a:xfrm>
            <a:off x="0" y="4794983"/>
            <a:ext cx="9147243" cy="348517"/>
          </a:xfrm>
          <a:prstGeom prst="rect">
            <a:avLst/>
          </a:prstGeom>
        </p:spPr>
      </p:pic>
    </p:spTree>
    <p:custDataLst>
      <p:tags r:id="rId1"/>
    </p:custDataLst>
    <p:extLst>
      <p:ext uri="{BB962C8B-B14F-4D97-AF65-F5344CB8AC3E}">
        <p14:creationId xmlns:p14="http://schemas.microsoft.com/office/powerpoint/2010/main" val="1114900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D40277E4-4D1E-7440-A798-0FDAFBE84027}"/>
              </a:ext>
            </a:extLst>
          </p:cNvPr>
          <p:cNvGraphicFramePr>
            <a:graphicFrameLocks noChangeAspect="1"/>
          </p:cNvGraphicFramePr>
          <p:nvPr>
            <p:extLst>
              <p:ext uri="{D42A27DB-BD31-4B8C-83A1-F6EECF244321}">
                <p14:modId xmlns:p14="http://schemas.microsoft.com/office/powerpoint/2010/main" val="2059621576"/>
              </p:ext>
            </p:extLst>
          </p:nvPr>
        </p:nvGraphicFramePr>
        <p:xfrm>
          <a:off x="793497" y="259546"/>
          <a:ext cx="5862484" cy="3860800"/>
        </p:xfrm>
        <a:graphic>
          <a:graphicData uri="http://schemas.openxmlformats.org/presentationml/2006/ole">
            <mc:AlternateContent xmlns:mc="http://schemas.openxmlformats.org/markup-compatibility/2006">
              <mc:Choice xmlns:v="urn:schemas-microsoft-com:vml" Requires="v">
                <p:oleObj spid="_x0000_s5160" name="Document" r:id="rId4" imgW="5943600" imgH="3860800" progId="Word.Document.12">
                  <p:embed/>
                </p:oleObj>
              </mc:Choice>
              <mc:Fallback>
                <p:oleObj name="Document" r:id="rId4" imgW="5943600" imgH="3860800" progId="Word.Document.12">
                  <p:embed/>
                  <p:pic>
                    <p:nvPicPr>
                      <p:cNvPr id="4" name="Object 3">
                        <a:extLst>
                          <a:ext uri="{FF2B5EF4-FFF2-40B4-BE49-F238E27FC236}">
                            <a16:creationId xmlns:a16="http://schemas.microsoft.com/office/drawing/2014/main" id="{D40277E4-4D1E-7440-A798-0FDAFBE84027}"/>
                          </a:ext>
                        </a:extLst>
                      </p:cNvPr>
                      <p:cNvPicPr/>
                      <p:nvPr/>
                    </p:nvPicPr>
                    <p:blipFill>
                      <a:blip r:embed="rId5"/>
                      <a:stretch>
                        <a:fillRect/>
                      </a:stretch>
                    </p:blipFill>
                    <p:spPr>
                      <a:xfrm>
                        <a:off x="793497" y="259546"/>
                        <a:ext cx="5862484" cy="3860800"/>
                      </a:xfrm>
                      <a:prstGeom prst="rect">
                        <a:avLst/>
                      </a:prstGeom>
                      <a:ln>
                        <a:solidFill>
                          <a:schemeClr val="bg1"/>
                        </a:solidFill>
                      </a:ln>
                    </p:spPr>
                  </p:pic>
                </p:oleObj>
              </mc:Fallback>
            </mc:AlternateContent>
          </a:graphicData>
        </a:graphic>
      </p:graphicFrame>
      <p:pic>
        <p:nvPicPr>
          <p:cNvPr id="6" name="Picture 2" descr="Checkbox Clip Art - Royalty Free - GoGraph">
            <a:extLst>
              <a:ext uri="{FF2B5EF4-FFF2-40B4-BE49-F238E27FC236}">
                <a16:creationId xmlns:a16="http://schemas.microsoft.com/office/drawing/2014/main" id="{ACD3E937-0502-3B49-978B-35FC0EACFB13}"/>
              </a:ext>
            </a:extLst>
          </p:cNvPr>
          <p:cNvPicPr>
            <a:picLocks noChangeAspect="1" noChangeArrowheads="1"/>
          </p:cNvPicPr>
          <p:nvPr/>
        </p:nvPicPr>
        <p:blipFill rotWithShape="1">
          <a:blip r:embed="rId6">
            <a:alphaModFix amt="20000"/>
            <a:extLst>
              <a:ext uri="{28A0092B-C50C-407E-A947-70E740481C1C}">
                <a14:useLocalDpi xmlns:a14="http://schemas.microsoft.com/office/drawing/2010/main" val="0"/>
              </a:ext>
            </a:extLst>
          </a:blip>
          <a:srcRect l="8774" r="7877" b="8624"/>
          <a:stretch/>
        </p:blipFill>
        <p:spPr bwMode="auto">
          <a:xfrm>
            <a:off x="7059731" y="0"/>
            <a:ext cx="1991438" cy="456462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40E905B-3310-D349-ADBA-C733CEB51B8E}"/>
              </a:ext>
            </a:extLst>
          </p:cNvPr>
          <p:cNvSpPr txBox="1"/>
          <p:nvPr/>
        </p:nvSpPr>
        <p:spPr>
          <a:xfrm>
            <a:off x="7030353" y="668641"/>
            <a:ext cx="2050193" cy="2862322"/>
          </a:xfrm>
          <a:prstGeom prst="rect">
            <a:avLst/>
          </a:prstGeom>
          <a:noFill/>
          <a:ln>
            <a:noFill/>
          </a:ln>
        </p:spPr>
        <p:txBody>
          <a:bodyPr wrap="square" rtlCol="0">
            <a:spAutoFit/>
          </a:bodyPr>
          <a:lstStyle/>
          <a:p>
            <a:pPr marL="285750" indent="-285750">
              <a:buFont typeface="Arial" panose="020B0604020202020204" pitchFamily="34" charset="0"/>
              <a:buChar char="•"/>
            </a:pPr>
            <a:r>
              <a:rPr lang="en-US" dirty="0">
                <a:solidFill>
                  <a:schemeClr val="accent6">
                    <a:lumMod val="50000"/>
                  </a:schemeClr>
                </a:solidFill>
              </a:rPr>
              <a:t>Too Brief</a:t>
            </a:r>
          </a:p>
          <a:p>
            <a:pPr marL="285750" indent="-285750">
              <a:buFont typeface="Arial" panose="020B0604020202020204" pitchFamily="34" charset="0"/>
              <a:buChar char="•"/>
            </a:pPr>
            <a:r>
              <a:rPr lang="en-US" dirty="0">
                <a:solidFill>
                  <a:schemeClr val="accent6">
                    <a:lumMod val="50000"/>
                  </a:schemeClr>
                </a:solidFill>
              </a:rPr>
              <a:t>No letter-writer’s background/</a:t>
            </a:r>
          </a:p>
          <a:p>
            <a:r>
              <a:rPr lang="en-US" dirty="0">
                <a:solidFill>
                  <a:schemeClr val="accent6">
                    <a:lumMod val="50000"/>
                  </a:schemeClr>
                </a:solidFill>
              </a:rPr>
              <a:t>     qualifications   </a:t>
            </a:r>
          </a:p>
          <a:p>
            <a:pPr marL="285750" indent="-285750">
              <a:buFont typeface="Arial" panose="020B0604020202020204" pitchFamily="34" charset="0"/>
              <a:buChar char="•"/>
            </a:pPr>
            <a:r>
              <a:rPr lang="en-US" dirty="0">
                <a:solidFill>
                  <a:schemeClr val="accent6">
                    <a:lumMod val="50000"/>
                  </a:schemeClr>
                </a:solidFill>
              </a:rPr>
              <a:t>No comparison of criteria</a:t>
            </a:r>
          </a:p>
          <a:p>
            <a:pPr marL="285750" indent="-285750">
              <a:buFont typeface="Arial" panose="020B0604020202020204" pitchFamily="34" charset="0"/>
              <a:buChar char="•"/>
            </a:pPr>
            <a:r>
              <a:rPr lang="en-US" dirty="0">
                <a:solidFill>
                  <a:schemeClr val="accent6">
                    <a:lumMod val="50000"/>
                  </a:schemeClr>
                </a:solidFill>
              </a:rPr>
              <a:t>No conclusion related to meeting criteria</a:t>
            </a:r>
          </a:p>
        </p:txBody>
      </p:sp>
      <p:sp>
        <p:nvSpPr>
          <p:cNvPr id="3" name="Left Bracket 2">
            <a:extLst>
              <a:ext uri="{FF2B5EF4-FFF2-40B4-BE49-F238E27FC236}">
                <a16:creationId xmlns:a16="http://schemas.microsoft.com/office/drawing/2014/main" id="{E5621FA0-BF40-514D-856A-582EA4F29B74}"/>
              </a:ext>
            </a:extLst>
          </p:cNvPr>
          <p:cNvSpPr/>
          <p:nvPr/>
        </p:nvSpPr>
        <p:spPr>
          <a:xfrm>
            <a:off x="584790" y="169401"/>
            <a:ext cx="106325" cy="404109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ket 4">
            <a:extLst>
              <a:ext uri="{FF2B5EF4-FFF2-40B4-BE49-F238E27FC236}">
                <a16:creationId xmlns:a16="http://schemas.microsoft.com/office/drawing/2014/main" id="{6E8E76C7-7230-ED4B-88FF-CE0D4D00024F}"/>
              </a:ext>
            </a:extLst>
          </p:cNvPr>
          <p:cNvSpPr/>
          <p:nvPr/>
        </p:nvSpPr>
        <p:spPr>
          <a:xfrm>
            <a:off x="6581553" y="169401"/>
            <a:ext cx="63796" cy="4041091"/>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81626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Arc 1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473511" y="367870"/>
            <a:ext cx="2240924"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D7AB2EF-143F-D24A-BAA2-50514CFAA581}"/>
              </a:ext>
            </a:extLst>
          </p:cNvPr>
          <p:cNvSpPr>
            <a:spLocks noGrp="1"/>
          </p:cNvSpPr>
          <p:nvPr>
            <p:ph type="title"/>
          </p:nvPr>
        </p:nvSpPr>
        <p:spPr>
          <a:xfrm>
            <a:off x="4421221" y="359619"/>
            <a:ext cx="4094129" cy="994173"/>
          </a:xfrm>
        </p:spPr>
        <p:txBody>
          <a:bodyPr>
            <a:normAutofit/>
          </a:bodyPr>
          <a:lstStyle/>
          <a:p>
            <a:r>
              <a:rPr lang="en-US" dirty="0"/>
              <a:t>Let’s practice!</a:t>
            </a:r>
          </a:p>
        </p:txBody>
      </p:sp>
      <p:sp>
        <p:nvSpPr>
          <p:cNvPr id="13" name="Freeform: Shape 1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114800"/>
            <a:ext cx="2004647" cy="10287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Checkbox Clip Art - Royalty Free - GoGraph">
            <a:extLst>
              <a:ext uri="{FF2B5EF4-FFF2-40B4-BE49-F238E27FC236}">
                <a16:creationId xmlns:a16="http://schemas.microsoft.com/office/drawing/2014/main" id="{9B8A62A2-F285-4E26-ADD0-60B1A1CEAF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774" r="7877" b="8624"/>
          <a:stretch/>
        </p:blipFill>
        <p:spPr bwMode="auto">
          <a:xfrm>
            <a:off x="530762" y="383469"/>
            <a:ext cx="3576283" cy="424925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34504C6-E472-C34E-897B-20F5556660EB}"/>
              </a:ext>
            </a:extLst>
          </p:cNvPr>
          <p:cNvSpPr>
            <a:spLocks noGrp="1"/>
          </p:cNvSpPr>
          <p:nvPr>
            <p:ph idx="1"/>
          </p:nvPr>
        </p:nvSpPr>
        <p:spPr>
          <a:xfrm>
            <a:off x="4421221" y="1488332"/>
            <a:ext cx="4094129" cy="3144390"/>
          </a:xfrm>
        </p:spPr>
        <p:txBody>
          <a:bodyPr>
            <a:normAutofit/>
          </a:bodyPr>
          <a:lstStyle/>
          <a:p>
            <a:r>
              <a:rPr lang="en-US" dirty="0"/>
              <a:t>How about this one -- What is strong and what needs improvement?</a:t>
            </a:r>
          </a:p>
        </p:txBody>
      </p:sp>
      <p:pic>
        <p:nvPicPr>
          <p:cNvPr id="8" name="Picture 7">
            <a:extLst>
              <a:ext uri="{FF2B5EF4-FFF2-40B4-BE49-F238E27FC236}">
                <a16:creationId xmlns:a16="http://schemas.microsoft.com/office/drawing/2014/main" id="{A91F28B8-54A9-43F4-AD0E-EBBB4DA30FDD}"/>
              </a:ext>
            </a:extLst>
          </p:cNvPr>
          <p:cNvPicPr>
            <a:picLocks noChangeAspect="1"/>
          </p:cNvPicPr>
          <p:nvPr/>
        </p:nvPicPr>
        <p:blipFill rotWithShape="1">
          <a:blip r:embed="rId5"/>
          <a:srcRect l="23392" t="73530" r="6979" b="19691"/>
          <a:stretch/>
        </p:blipFill>
        <p:spPr>
          <a:xfrm>
            <a:off x="0" y="4794983"/>
            <a:ext cx="9147243" cy="348517"/>
          </a:xfrm>
          <a:prstGeom prst="rect">
            <a:avLst/>
          </a:prstGeom>
        </p:spPr>
      </p:pic>
    </p:spTree>
    <p:custDataLst>
      <p:tags r:id="rId1"/>
    </p:custDataLst>
    <p:extLst>
      <p:ext uri="{BB962C8B-B14F-4D97-AF65-F5344CB8AC3E}">
        <p14:creationId xmlns:p14="http://schemas.microsoft.com/office/powerpoint/2010/main" val="672882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2930B7-9522-7042-A949-3FE59A303C18}"/>
              </a:ext>
            </a:extLst>
          </p:cNvPr>
          <p:cNvSpPr>
            <a:spLocks noGrp="1"/>
          </p:cNvSpPr>
          <p:nvPr>
            <p:ph type="ctrTitle"/>
          </p:nvPr>
        </p:nvSpPr>
        <p:spPr>
          <a:xfrm>
            <a:off x="1143000" y="1969213"/>
            <a:ext cx="6858000" cy="703088"/>
          </a:xfrm>
        </p:spPr>
        <p:txBody>
          <a:bodyPr anchor="t">
            <a:normAutofit fontScale="90000"/>
          </a:bodyPr>
          <a:lstStyle/>
          <a:p>
            <a:r>
              <a:rPr lang="en-US" sz="3200" dirty="0"/>
              <a:t>Disclosures</a:t>
            </a:r>
            <a:br>
              <a:rPr lang="en-US" sz="3200" dirty="0"/>
            </a:br>
            <a:r>
              <a:rPr lang="en-US" sz="3200" dirty="0"/>
              <a:t>None</a:t>
            </a:r>
          </a:p>
        </p:txBody>
      </p:sp>
    </p:spTree>
    <p:custDataLst>
      <p:tags r:id="rId1"/>
    </p:custDataLst>
    <p:extLst>
      <p:ext uri="{BB962C8B-B14F-4D97-AF65-F5344CB8AC3E}">
        <p14:creationId xmlns:p14="http://schemas.microsoft.com/office/powerpoint/2010/main" val="1346014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a:extLst>
              <a:ext uri="{FF2B5EF4-FFF2-40B4-BE49-F238E27FC236}">
                <a16:creationId xmlns:a16="http://schemas.microsoft.com/office/drawing/2014/main" id="{4FCE814A-10FF-A448-AAED-263DED288342}"/>
              </a:ext>
            </a:extLst>
          </p:cNvPr>
          <p:cNvGraphicFramePr>
            <a:graphicFrameLocks noChangeAspect="1"/>
          </p:cNvGraphicFramePr>
          <p:nvPr>
            <p:extLst>
              <p:ext uri="{D42A27DB-BD31-4B8C-83A1-F6EECF244321}">
                <p14:modId xmlns:p14="http://schemas.microsoft.com/office/powerpoint/2010/main" val="3937460295"/>
              </p:ext>
            </p:extLst>
          </p:nvPr>
        </p:nvGraphicFramePr>
        <p:xfrm>
          <a:off x="772601" y="321377"/>
          <a:ext cx="3290887" cy="4064000"/>
        </p:xfrm>
        <a:graphic>
          <a:graphicData uri="http://schemas.openxmlformats.org/presentationml/2006/ole">
            <mc:AlternateContent xmlns:mc="http://schemas.openxmlformats.org/markup-compatibility/2006">
              <mc:Choice xmlns:v="urn:schemas-microsoft-com:vml" Requires="v">
                <p:oleObj spid="_x0000_s2176" name="Document" r:id="rId4" imgW="5943600" imgH="7340600" progId="Word.Document.12">
                  <p:embed/>
                </p:oleObj>
              </mc:Choice>
              <mc:Fallback>
                <p:oleObj name="Document" r:id="rId4" imgW="5943600" imgH="7340600" progId="Word.Document.12">
                  <p:embed/>
                  <p:pic>
                    <p:nvPicPr>
                      <p:cNvPr id="0" name=""/>
                      <p:cNvPicPr/>
                      <p:nvPr/>
                    </p:nvPicPr>
                    <p:blipFill>
                      <a:blip r:embed="rId5"/>
                      <a:stretch>
                        <a:fillRect/>
                      </a:stretch>
                    </p:blipFill>
                    <p:spPr>
                      <a:xfrm>
                        <a:off x="772601" y="321377"/>
                        <a:ext cx="3290887" cy="4064000"/>
                      </a:xfrm>
                      <a:prstGeom prst="rect">
                        <a:avLst/>
                      </a:prstGeom>
                      <a:ln>
                        <a:noFill/>
                      </a:ln>
                    </p:spPr>
                  </p:pic>
                </p:oleObj>
              </mc:Fallback>
            </mc:AlternateContent>
          </a:graphicData>
        </a:graphic>
      </p:graphicFrame>
      <p:graphicFrame>
        <p:nvGraphicFramePr>
          <p:cNvPr id="10" name="Object 9">
            <a:extLst>
              <a:ext uri="{FF2B5EF4-FFF2-40B4-BE49-F238E27FC236}">
                <a16:creationId xmlns:a16="http://schemas.microsoft.com/office/drawing/2014/main" id="{8C8BA741-129B-684B-89B5-3A24BBC306D4}"/>
              </a:ext>
            </a:extLst>
          </p:cNvPr>
          <p:cNvGraphicFramePr>
            <a:graphicFrameLocks noChangeAspect="1"/>
          </p:cNvGraphicFramePr>
          <p:nvPr>
            <p:extLst>
              <p:ext uri="{D42A27DB-BD31-4B8C-83A1-F6EECF244321}">
                <p14:modId xmlns:p14="http://schemas.microsoft.com/office/powerpoint/2010/main" val="2382137904"/>
              </p:ext>
            </p:extLst>
          </p:nvPr>
        </p:nvGraphicFramePr>
        <p:xfrm>
          <a:off x="4392895" y="544661"/>
          <a:ext cx="3570892" cy="3181862"/>
        </p:xfrm>
        <a:graphic>
          <a:graphicData uri="http://schemas.openxmlformats.org/presentationml/2006/ole">
            <mc:AlternateContent xmlns:mc="http://schemas.openxmlformats.org/markup-compatibility/2006">
              <mc:Choice xmlns:v="urn:schemas-microsoft-com:vml" Requires="v">
                <p:oleObj spid="_x0000_s2177" name="Document" r:id="rId6" imgW="5943600" imgH="5295900" progId="Word.Document.12">
                  <p:embed/>
                </p:oleObj>
              </mc:Choice>
              <mc:Fallback>
                <p:oleObj name="Document" r:id="rId6" imgW="5943600" imgH="5295900" progId="Word.Document.12">
                  <p:embed/>
                  <p:pic>
                    <p:nvPicPr>
                      <p:cNvPr id="0" name=""/>
                      <p:cNvPicPr/>
                      <p:nvPr/>
                    </p:nvPicPr>
                    <p:blipFill>
                      <a:blip r:embed="rId7"/>
                      <a:stretch>
                        <a:fillRect/>
                      </a:stretch>
                    </p:blipFill>
                    <p:spPr>
                      <a:xfrm>
                        <a:off x="4392895" y="544661"/>
                        <a:ext cx="3570892" cy="3181862"/>
                      </a:xfrm>
                      <a:prstGeom prst="rect">
                        <a:avLst/>
                      </a:prstGeom>
                      <a:ln>
                        <a:noFill/>
                      </a:ln>
                    </p:spPr>
                  </p:pic>
                </p:oleObj>
              </mc:Fallback>
            </mc:AlternateContent>
          </a:graphicData>
        </a:graphic>
      </p:graphicFrame>
      <p:sp>
        <p:nvSpPr>
          <p:cNvPr id="2" name="Left Bracket 1">
            <a:extLst>
              <a:ext uri="{FF2B5EF4-FFF2-40B4-BE49-F238E27FC236}">
                <a16:creationId xmlns:a16="http://schemas.microsoft.com/office/drawing/2014/main" id="{5EF85B0F-713C-4441-B5F7-E783B752F0D6}"/>
              </a:ext>
            </a:extLst>
          </p:cNvPr>
          <p:cNvSpPr/>
          <p:nvPr/>
        </p:nvSpPr>
        <p:spPr>
          <a:xfrm>
            <a:off x="499730" y="170121"/>
            <a:ext cx="45719" cy="4167963"/>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ight Bracket 3">
            <a:extLst>
              <a:ext uri="{FF2B5EF4-FFF2-40B4-BE49-F238E27FC236}">
                <a16:creationId xmlns:a16="http://schemas.microsoft.com/office/drawing/2014/main" id="{CBF96D13-E44A-1749-BF32-721417B82675}"/>
              </a:ext>
            </a:extLst>
          </p:cNvPr>
          <p:cNvSpPr/>
          <p:nvPr/>
        </p:nvSpPr>
        <p:spPr>
          <a:xfrm>
            <a:off x="8059479" y="321377"/>
            <a:ext cx="45719" cy="4016706"/>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43949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a:extLst>
              <a:ext uri="{FF2B5EF4-FFF2-40B4-BE49-F238E27FC236}">
                <a16:creationId xmlns:a16="http://schemas.microsoft.com/office/drawing/2014/main" id="{29F6548F-E8F1-9E48-B05F-5D5E565C87CA}"/>
              </a:ext>
            </a:extLst>
          </p:cNvPr>
          <p:cNvGraphicFramePr>
            <a:graphicFrameLocks noChangeAspect="1"/>
          </p:cNvGraphicFramePr>
          <p:nvPr>
            <p:extLst>
              <p:ext uri="{D42A27DB-BD31-4B8C-83A1-F6EECF244321}">
                <p14:modId xmlns:p14="http://schemas.microsoft.com/office/powerpoint/2010/main" val="4106713299"/>
              </p:ext>
            </p:extLst>
          </p:nvPr>
        </p:nvGraphicFramePr>
        <p:xfrm>
          <a:off x="4500174" y="313394"/>
          <a:ext cx="4267105" cy="3920958"/>
        </p:xfrm>
        <a:graphic>
          <a:graphicData uri="http://schemas.openxmlformats.org/presentationml/2006/ole">
            <mc:AlternateContent xmlns:mc="http://schemas.openxmlformats.org/markup-compatibility/2006">
              <mc:Choice xmlns:v="urn:schemas-microsoft-com:vml" Requires="v">
                <p:oleObj spid="_x0000_s6211" name="Document" r:id="rId4" imgW="5943600" imgH="5461000" progId="Word.Document.12">
                  <p:embed/>
                </p:oleObj>
              </mc:Choice>
              <mc:Fallback>
                <p:oleObj name="Document" r:id="rId4" imgW="5943600" imgH="5461000" progId="Word.Document.12">
                  <p:embed/>
                  <p:pic>
                    <p:nvPicPr>
                      <p:cNvPr id="0" name=""/>
                      <p:cNvPicPr/>
                      <p:nvPr/>
                    </p:nvPicPr>
                    <p:blipFill>
                      <a:blip r:embed="rId5"/>
                      <a:stretch>
                        <a:fillRect/>
                      </a:stretch>
                    </p:blipFill>
                    <p:spPr>
                      <a:xfrm>
                        <a:off x="4500174" y="313394"/>
                        <a:ext cx="4267105" cy="3920958"/>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358DCF3D-7D24-DA42-B6B6-D2BF5715085E}"/>
              </a:ext>
            </a:extLst>
          </p:cNvPr>
          <p:cNvGraphicFramePr>
            <a:graphicFrameLocks noChangeAspect="1"/>
          </p:cNvGraphicFramePr>
          <p:nvPr>
            <p:extLst>
              <p:ext uri="{D42A27DB-BD31-4B8C-83A1-F6EECF244321}">
                <p14:modId xmlns:p14="http://schemas.microsoft.com/office/powerpoint/2010/main" val="2730149951"/>
              </p:ext>
            </p:extLst>
          </p:nvPr>
        </p:nvGraphicFramePr>
        <p:xfrm>
          <a:off x="641810" y="287174"/>
          <a:ext cx="3648481" cy="4194032"/>
        </p:xfrm>
        <a:graphic>
          <a:graphicData uri="http://schemas.openxmlformats.org/presentationml/2006/ole">
            <mc:AlternateContent xmlns:mc="http://schemas.openxmlformats.org/markup-compatibility/2006">
              <mc:Choice xmlns:v="urn:schemas-microsoft-com:vml" Requires="v">
                <p:oleObj spid="_x0000_s6212" name="Document" r:id="rId6" imgW="5943600" imgH="6832600" progId="Word.Document.12">
                  <p:embed/>
                </p:oleObj>
              </mc:Choice>
              <mc:Fallback>
                <p:oleObj name="Document" r:id="rId6" imgW="5943600" imgH="6832600" progId="Word.Document.12">
                  <p:embed/>
                  <p:pic>
                    <p:nvPicPr>
                      <p:cNvPr id="0" name=""/>
                      <p:cNvPicPr/>
                      <p:nvPr/>
                    </p:nvPicPr>
                    <p:blipFill>
                      <a:blip r:embed="rId7"/>
                      <a:stretch>
                        <a:fillRect/>
                      </a:stretch>
                    </p:blipFill>
                    <p:spPr>
                      <a:xfrm>
                        <a:off x="641810" y="287174"/>
                        <a:ext cx="3648481" cy="4194032"/>
                      </a:xfrm>
                      <a:prstGeom prst="rect">
                        <a:avLst/>
                      </a:prstGeom>
                    </p:spPr>
                  </p:pic>
                </p:oleObj>
              </mc:Fallback>
            </mc:AlternateContent>
          </a:graphicData>
        </a:graphic>
      </p:graphicFrame>
      <p:sp>
        <p:nvSpPr>
          <p:cNvPr id="4" name="Donut 3">
            <a:extLst>
              <a:ext uri="{FF2B5EF4-FFF2-40B4-BE49-F238E27FC236}">
                <a16:creationId xmlns:a16="http://schemas.microsoft.com/office/drawing/2014/main" id="{BB9C691F-6157-BB41-A8CB-3CF076E1945F}"/>
              </a:ext>
            </a:extLst>
          </p:cNvPr>
          <p:cNvSpPr/>
          <p:nvPr/>
        </p:nvSpPr>
        <p:spPr>
          <a:xfrm>
            <a:off x="3681146" y="253775"/>
            <a:ext cx="428209" cy="182880"/>
          </a:xfrm>
          <a:prstGeom prst="donut">
            <a:avLst>
              <a:gd name="adj" fmla="val 0"/>
            </a:avLst>
          </a:prstGeom>
          <a:no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sp>
        <p:nvSpPr>
          <p:cNvPr id="7" name="Donut 6">
            <a:extLst>
              <a:ext uri="{FF2B5EF4-FFF2-40B4-BE49-F238E27FC236}">
                <a16:creationId xmlns:a16="http://schemas.microsoft.com/office/drawing/2014/main" id="{6EF4662C-8CFE-814C-A7E9-40B076EB29BF}"/>
              </a:ext>
            </a:extLst>
          </p:cNvPr>
          <p:cNvSpPr/>
          <p:nvPr/>
        </p:nvSpPr>
        <p:spPr>
          <a:xfrm>
            <a:off x="5964479" y="3462943"/>
            <a:ext cx="1997849" cy="170921"/>
          </a:xfrm>
          <a:prstGeom prst="donut">
            <a:avLst>
              <a:gd name="adj" fmla="val 0"/>
            </a:avLst>
          </a:prstGeom>
          <a:noFill/>
          <a:ln>
            <a:solidFill>
              <a:schemeClr val="bg2">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ln>
                <a:solidFill>
                  <a:srgbClr val="92D050"/>
                </a:solidFill>
              </a:ln>
              <a:solidFill>
                <a:schemeClr val="bg2"/>
              </a:solidFill>
            </a:endParaRPr>
          </a:p>
        </p:txBody>
      </p:sp>
      <p:sp>
        <p:nvSpPr>
          <p:cNvPr id="10" name="Donut 9">
            <a:extLst>
              <a:ext uri="{FF2B5EF4-FFF2-40B4-BE49-F238E27FC236}">
                <a16:creationId xmlns:a16="http://schemas.microsoft.com/office/drawing/2014/main" id="{2DBE912E-0D45-DB4F-9E5E-43317E2D261A}"/>
              </a:ext>
            </a:extLst>
          </p:cNvPr>
          <p:cNvSpPr/>
          <p:nvPr/>
        </p:nvSpPr>
        <p:spPr>
          <a:xfrm>
            <a:off x="1932319" y="1522689"/>
            <a:ext cx="259131" cy="138590"/>
          </a:xfrm>
          <a:prstGeom prst="donut">
            <a:avLst>
              <a:gd name="adj" fmla="val 0"/>
            </a:avLst>
          </a:prstGeom>
          <a:no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sp>
        <p:nvSpPr>
          <p:cNvPr id="11" name="Donut 10">
            <a:extLst>
              <a:ext uri="{FF2B5EF4-FFF2-40B4-BE49-F238E27FC236}">
                <a16:creationId xmlns:a16="http://schemas.microsoft.com/office/drawing/2014/main" id="{51EE04BD-3513-6744-BED7-AB49161F3E90}"/>
              </a:ext>
            </a:extLst>
          </p:cNvPr>
          <p:cNvSpPr/>
          <p:nvPr/>
        </p:nvSpPr>
        <p:spPr>
          <a:xfrm>
            <a:off x="1472364" y="1306843"/>
            <a:ext cx="318354" cy="182184"/>
          </a:xfrm>
          <a:prstGeom prst="donut">
            <a:avLst>
              <a:gd name="adj" fmla="val 0"/>
            </a:avLst>
          </a:prstGeom>
          <a:no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sp>
        <p:nvSpPr>
          <p:cNvPr id="12" name="Donut 11">
            <a:extLst>
              <a:ext uri="{FF2B5EF4-FFF2-40B4-BE49-F238E27FC236}">
                <a16:creationId xmlns:a16="http://schemas.microsoft.com/office/drawing/2014/main" id="{5DB4406F-4B89-D140-A32A-53863EE1AC07}"/>
              </a:ext>
            </a:extLst>
          </p:cNvPr>
          <p:cNvSpPr/>
          <p:nvPr/>
        </p:nvSpPr>
        <p:spPr>
          <a:xfrm>
            <a:off x="1683775" y="697445"/>
            <a:ext cx="332277" cy="132564"/>
          </a:xfrm>
          <a:prstGeom prst="donut">
            <a:avLst>
              <a:gd name="adj" fmla="val 0"/>
            </a:avLst>
          </a:prstGeom>
          <a:no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sp>
        <p:nvSpPr>
          <p:cNvPr id="13" name="Donut 12">
            <a:extLst>
              <a:ext uri="{FF2B5EF4-FFF2-40B4-BE49-F238E27FC236}">
                <a16:creationId xmlns:a16="http://schemas.microsoft.com/office/drawing/2014/main" id="{A231C021-21B5-AB4E-8236-6ABC553B9F8E}"/>
              </a:ext>
            </a:extLst>
          </p:cNvPr>
          <p:cNvSpPr/>
          <p:nvPr/>
        </p:nvSpPr>
        <p:spPr>
          <a:xfrm>
            <a:off x="6640141" y="293613"/>
            <a:ext cx="334067" cy="143042"/>
          </a:xfrm>
          <a:prstGeom prst="donut">
            <a:avLst>
              <a:gd name="adj" fmla="val 0"/>
            </a:avLst>
          </a:prstGeom>
          <a:no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sp>
        <p:nvSpPr>
          <p:cNvPr id="14" name="Donut 13">
            <a:extLst>
              <a:ext uri="{FF2B5EF4-FFF2-40B4-BE49-F238E27FC236}">
                <a16:creationId xmlns:a16="http://schemas.microsoft.com/office/drawing/2014/main" id="{66C20895-D8C0-5149-9AF0-9ACEFD8972FA}"/>
              </a:ext>
            </a:extLst>
          </p:cNvPr>
          <p:cNvSpPr/>
          <p:nvPr/>
        </p:nvSpPr>
        <p:spPr>
          <a:xfrm>
            <a:off x="1631541" y="3209244"/>
            <a:ext cx="241117" cy="138466"/>
          </a:xfrm>
          <a:prstGeom prst="donut">
            <a:avLst>
              <a:gd name="adj" fmla="val 0"/>
            </a:avLst>
          </a:prstGeom>
          <a:no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sp>
        <p:nvSpPr>
          <p:cNvPr id="15" name="Donut 14">
            <a:extLst>
              <a:ext uri="{FF2B5EF4-FFF2-40B4-BE49-F238E27FC236}">
                <a16:creationId xmlns:a16="http://schemas.microsoft.com/office/drawing/2014/main" id="{67EACC07-3BF9-5C4A-9049-25E486356936}"/>
              </a:ext>
            </a:extLst>
          </p:cNvPr>
          <p:cNvSpPr/>
          <p:nvPr/>
        </p:nvSpPr>
        <p:spPr>
          <a:xfrm>
            <a:off x="779412" y="1787831"/>
            <a:ext cx="3396051" cy="215912"/>
          </a:xfrm>
          <a:prstGeom prst="donut">
            <a:avLst>
              <a:gd name="adj" fmla="val 0"/>
            </a:avLst>
          </a:prstGeom>
          <a:noFill/>
          <a:ln>
            <a:solidFill>
              <a:schemeClr val="bg2">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ln>
                <a:solidFill>
                  <a:srgbClr val="92D050"/>
                </a:solidFill>
              </a:ln>
              <a:solidFill>
                <a:schemeClr val="bg2"/>
              </a:solidFill>
            </a:endParaRPr>
          </a:p>
        </p:txBody>
      </p:sp>
      <p:sp>
        <p:nvSpPr>
          <p:cNvPr id="16" name="Donut 15">
            <a:extLst>
              <a:ext uri="{FF2B5EF4-FFF2-40B4-BE49-F238E27FC236}">
                <a16:creationId xmlns:a16="http://schemas.microsoft.com/office/drawing/2014/main" id="{7DB9238D-5905-8D42-8429-6E12542B493F}"/>
              </a:ext>
            </a:extLst>
          </p:cNvPr>
          <p:cNvSpPr/>
          <p:nvPr/>
        </p:nvSpPr>
        <p:spPr>
          <a:xfrm>
            <a:off x="1836450" y="3139007"/>
            <a:ext cx="869181" cy="247459"/>
          </a:xfrm>
          <a:prstGeom prst="donut">
            <a:avLst>
              <a:gd name="adj" fmla="val 0"/>
            </a:avLst>
          </a:prstGeom>
          <a:noFill/>
          <a:ln>
            <a:solidFill>
              <a:srgbClr val="00905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ln>
                <a:solidFill>
                  <a:srgbClr val="92D050"/>
                </a:solidFill>
              </a:ln>
              <a:solidFill>
                <a:schemeClr val="bg2"/>
              </a:solidFill>
            </a:endParaRPr>
          </a:p>
        </p:txBody>
      </p:sp>
      <p:sp>
        <p:nvSpPr>
          <p:cNvPr id="17" name="Donut 16">
            <a:extLst>
              <a:ext uri="{FF2B5EF4-FFF2-40B4-BE49-F238E27FC236}">
                <a16:creationId xmlns:a16="http://schemas.microsoft.com/office/drawing/2014/main" id="{248B1890-F669-8447-A5BD-39F1B1DF4B7A}"/>
              </a:ext>
            </a:extLst>
          </p:cNvPr>
          <p:cNvSpPr/>
          <p:nvPr/>
        </p:nvSpPr>
        <p:spPr>
          <a:xfrm>
            <a:off x="5369355" y="3281479"/>
            <a:ext cx="560538" cy="245623"/>
          </a:xfrm>
          <a:prstGeom prst="donut">
            <a:avLst>
              <a:gd name="adj" fmla="val 0"/>
            </a:avLst>
          </a:prstGeom>
          <a:noFill/>
          <a:ln>
            <a:solidFill>
              <a:srgbClr val="00905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ln>
                <a:solidFill>
                  <a:srgbClr val="92D050"/>
                </a:solidFill>
              </a:ln>
              <a:solidFill>
                <a:schemeClr val="bg2"/>
              </a:solidFill>
            </a:endParaRPr>
          </a:p>
        </p:txBody>
      </p:sp>
      <p:sp>
        <p:nvSpPr>
          <p:cNvPr id="19" name="Donut 18">
            <a:extLst>
              <a:ext uri="{FF2B5EF4-FFF2-40B4-BE49-F238E27FC236}">
                <a16:creationId xmlns:a16="http://schemas.microsoft.com/office/drawing/2014/main" id="{56ABA7FD-A153-BE43-AAF8-55315D95EEE9}"/>
              </a:ext>
            </a:extLst>
          </p:cNvPr>
          <p:cNvSpPr/>
          <p:nvPr/>
        </p:nvSpPr>
        <p:spPr>
          <a:xfrm>
            <a:off x="6974208" y="1120231"/>
            <a:ext cx="338098" cy="213479"/>
          </a:xfrm>
          <a:prstGeom prst="donut">
            <a:avLst>
              <a:gd name="adj" fmla="val 0"/>
            </a:avLst>
          </a:prstGeom>
          <a:noFill/>
          <a:ln>
            <a:solidFill>
              <a:srgbClr val="00905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ln>
                <a:solidFill>
                  <a:srgbClr val="92D050"/>
                </a:solidFill>
              </a:ln>
              <a:solidFill>
                <a:schemeClr val="bg2"/>
              </a:solidFill>
            </a:endParaRPr>
          </a:p>
        </p:txBody>
      </p:sp>
      <p:sp>
        <p:nvSpPr>
          <p:cNvPr id="20" name="Donut 19">
            <a:extLst>
              <a:ext uri="{FF2B5EF4-FFF2-40B4-BE49-F238E27FC236}">
                <a16:creationId xmlns:a16="http://schemas.microsoft.com/office/drawing/2014/main" id="{0DD57033-B961-BF4A-9BEF-6296C5423BB2}"/>
              </a:ext>
            </a:extLst>
          </p:cNvPr>
          <p:cNvSpPr/>
          <p:nvPr/>
        </p:nvSpPr>
        <p:spPr>
          <a:xfrm>
            <a:off x="851693" y="2224076"/>
            <a:ext cx="3449986" cy="259766"/>
          </a:xfrm>
          <a:prstGeom prst="donut">
            <a:avLst>
              <a:gd name="adj" fmla="val 0"/>
            </a:avLst>
          </a:prstGeom>
          <a:noFill/>
          <a:ln>
            <a:solidFill>
              <a:srgbClr val="00905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ln>
                <a:solidFill>
                  <a:srgbClr val="92D050"/>
                </a:solidFill>
              </a:ln>
              <a:solidFill>
                <a:schemeClr val="bg2"/>
              </a:solidFill>
            </a:endParaRPr>
          </a:p>
        </p:txBody>
      </p:sp>
      <p:sp>
        <p:nvSpPr>
          <p:cNvPr id="22" name="Donut 21">
            <a:extLst>
              <a:ext uri="{FF2B5EF4-FFF2-40B4-BE49-F238E27FC236}">
                <a16:creationId xmlns:a16="http://schemas.microsoft.com/office/drawing/2014/main" id="{6C6DBBA6-35BC-ED4C-B354-CFE97C18F916}"/>
              </a:ext>
            </a:extLst>
          </p:cNvPr>
          <p:cNvSpPr/>
          <p:nvPr/>
        </p:nvSpPr>
        <p:spPr>
          <a:xfrm>
            <a:off x="2183034" y="4099323"/>
            <a:ext cx="1421900" cy="229483"/>
          </a:xfrm>
          <a:prstGeom prst="donut">
            <a:avLst>
              <a:gd name="adj" fmla="val 0"/>
            </a:avLst>
          </a:prstGeom>
          <a:noFill/>
          <a:ln>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ln>
                <a:solidFill>
                  <a:srgbClr val="92D050"/>
                </a:solidFill>
              </a:ln>
              <a:solidFill>
                <a:schemeClr val="bg2"/>
              </a:solidFill>
            </a:endParaRPr>
          </a:p>
        </p:txBody>
      </p:sp>
      <p:sp>
        <p:nvSpPr>
          <p:cNvPr id="24" name="Donut 23">
            <a:extLst>
              <a:ext uri="{FF2B5EF4-FFF2-40B4-BE49-F238E27FC236}">
                <a16:creationId xmlns:a16="http://schemas.microsoft.com/office/drawing/2014/main" id="{CA52E41B-780D-134A-98D3-34150083D35F}"/>
              </a:ext>
            </a:extLst>
          </p:cNvPr>
          <p:cNvSpPr/>
          <p:nvPr/>
        </p:nvSpPr>
        <p:spPr>
          <a:xfrm>
            <a:off x="1425609" y="3363386"/>
            <a:ext cx="410842" cy="273447"/>
          </a:xfrm>
          <a:prstGeom prst="donut">
            <a:avLst>
              <a:gd name="adj" fmla="val 0"/>
            </a:avLst>
          </a:prstGeom>
          <a:noFill/>
          <a:ln>
            <a:solidFill>
              <a:srgbClr val="00905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ln>
                <a:solidFill>
                  <a:srgbClr val="92D050"/>
                </a:solidFill>
              </a:ln>
              <a:solidFill>
                <a:schemeClr val="bg2"/>
              </a:solidFill>
            </a:endParaRPr>
          </a:p>
        </p:txBody>
      </p:sp>
      <p:sp>
        <p:nvSpPr>
          <p:cNvPr id="26" name="Donut 25">
            <a:extLst>
              <a:ext uri="{FF2B5EF4-FFF2-40B4-BE49-F238E27FC236}">
                <a16:creationId xmlns:a16="http://schemas.microsoft.com/office/drawing/2014/main" id="{AB443D27-3A4A-864D-B0CE-D9724640E5AD}"/>
              </a:ext>
            </a:extLst>
          </p:cNvPr>
          <p:cNvSpPr/>
          <p:nvPr/>
        </p:nvSpPr>
        <p:spPr>
          <a:xfrm>
            <a:off x="559464" y="4047021"/>
            <a:ext cx="1814767" cy="281785"/>
          </a:xfrm>
          <a:prstGeom prst="donut">
            <a:avLst>
              <a:gd name="adj" fmla="val 0"/>
            </a:avLst>
          </a:prstGeom>
          <a:noFill/>
          <a:ln>
            <a:solidFill>
              <a:srgbClr val="EF47E5"/>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ln>
                <a:solidFill>
                  <a:srgbClr val="92D050"/>
                </a:solidFill>
              </a:ln>
              <a:solidFill>
                <a:schemeClr val="bg2"/>
              </a:solidFill>
            </a:endParaRPr>
          </a:p>
        </p:txBody>
      </p:sp>
      <p:sp>
        <p:nvSpPr>
          <p:cNvPr id="27" name="Donut 26">
            <a:extLst>
              <a:ext uri="{FF2B5EF4-FFF2-40B4-BE49-F238E27FC236}">
                <a16:creationId xmlns:a16="http://schemas.microsoft.com/office/drawing/2014/main" id="{8C9EF1DD-12CB-C849-B1F6-2A43D8B34092}"/>
              </a:ext>
            </a:extLst>
          </p:cNvPr>
          <p:cNvSpPr/>
          <p:nvPr/>
        </p:nvSpPr>
        <p:spPr>
          <a:xfrm>
            <a:off x="5964479" y="3253646"/>
            <a:ext cx="1084907" cy="347099"/>
          </a:xfrm>
          <a:prstGeom prst="donut">
            <a:avLst>
              <a:gd name="adj" fmla="val 0"/>
            </a:avLst>
          </a:prstGeom>
          <a:noFill/>
          <a:ln>
            <a:solidFill>
              <a:srgbClr val="EF47E5"/>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ln>
                <a:solidFill>
                  <a:srgbClr val="92D050"/>
                </a:solidFill>
              </a:ln>
              <a:solidFill>
                <a:schemeClr val="bg2"/>
              </a:solidFill>
            </a:endParaRPr>
          </a:p>
        </p:txBody>
      </p:sp>
      <p:sp>
        <p:nvSpPr>
          <p:cNvPr id="28" name="Donut 27">
            <a:extLst>
              <a:ext uri="{FF2B5EF4-FFF2-40B4-BE49-F238E27FC236}">
                <a16:creationId xmlns:a16="http://schemas.microsoft.com/office/drawing/2014/main" id="{58F9EF12-263B-FE4C-B155-490C70FBF118}"/>
              </a:ext>
            </a:extLst>
          </p:cNvPr>
          <p:cNvSpPr/>
          <p:nvPr/>
        </p:nvSpPr>
        <p:spPr>
          <a:xfrm>
            <a:off x="4417938" y="3363386"/>
            <a:ext cx="835203" cy="142849"/>
          </a:xfrm>
          <a:prstGeom prst="donut">
            <a:avLst>
              <a:gd name="adj" fmla="val 0"/>
            </a:avLst>
          </a:prstGeom>
          <a:noFill/>
          <a:ln>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ln>
                <a:solidFill>
                  <a:srgbClr val="92D050"/>
                </a:solidFill>
              </a:ln>
              <a:solidFill>
                <a:schemeClr val="bg2"/>
              </a:solidFill>
            </a:endParaRPr>
          </a:p>
        </p:txBody>
      </p:sp>
      <p:sp>
        <p:nvSpPr>
          <p:cNvPr id="25" name="Donut 24">
            <a:extLst>
              <a:ext uri="{FF2B5EF4-FFF2-40B4-BE49-F238E27FC236}">
                <a16:creationId xmlns:a16="http://schemas.microsoft.com/office/drawing/2014/main" id="{F0D1AD99-B220-A440-B8BE-D2545358D484}"/>
              </a:ext>
            </a:extLst>
          </p:cNvPr>
          <p:cNvSpPr/>
          <p:nvPr/>
        </p:nvSpPr>
        <p:spPr>
          <a:xfrm>
            <a:off x="2477436" y="3842319"/>
            <a:ext cx="1541671" cy="172116"/>
          </a:xfrm>
          <a:prstGeom prst="donut">
            <a:avLst>
              <a:gd name="adj" fmla="val 0"/>
            </a:avLst>
          </a:prstGeom>
          <a:noFill/>
          <a:ln>
            <a:solidFill>
              <a:srgbClr val="EF47E5"/>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ln>
                <a:solidFill>
                  <a:srgbClr val="92D050"/>
                </a:solidFill>
              </a:ln>
              <a:solidFill>
                <a:schemeClr val="bg2"/>
              </a:solidFill>
            </a:endParaRPr>
          </a:p>
        </p:txBody>
      </p:sp>
      <p:sp>
        <p:nvSpPr>
          <p:cNvPr id="30" name="Donut 29">
            <a:extLst>
              <a:ext uri="{FF2B5EF4-FFF2-40B4-BE49-F238E27FC236}">
                <a16:creationId xmlns:a16="http://schemas.microsoft.com/office/drawing/2014/main" id="{0D5794F1-2CEB-494E-8EC5-AD060F57AF29}"/>
              </a:ext>
            </a:extLst>
          </p:cNvPr>
          <p:cNvSpPr/>
          <p:nvPr/>
        </p:nvSpPr>
        <p:spPr>
          <a:xfrm>
            <a:off x="711864" y="4199421"/>
            <a:ext cx="1754187" cy="281785"/>
          </a:xfrm>
          <a:prstGeom prst="donut">
            <a:avLst>
              <a:gd name="adj" fmla="val 0"/>
            </a:avLst>
          </a:prstGeom>
          <a:noFill/>
          <a:ln>
            <a:solidFill>
              <a:srgbClr val="EF47E5"/>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ln>
                <a:solidFill>
                  <a:srgbClr val="92D050"/>
                </a:solidFill>
              </a:ln>
              <a:solidFill>
                <a:schemeClr val="bg2"/>
              </a:solidFill>
            </a:endParaRPr>
          </a:p>
        </p:txBody>
      </p:sp>
      <p:sp>
        <p:nvSpPr>
          <p:cNvPr id="31" name="Donut 30">
            <a:extLst>
              <a:ext uri="{FF2B5EF4-FFF2-40B4-BE49-F238E27FC236}">
                <a16:creationId xmlns:a16="http://schemas.microsoft.com/office/drawing/2014/main" id="{098C8EF8-385F-9D41-9048-68F9008FE300}"/>
              </a:ext>
            </a:extLst>
          </p:cNvPr>
          <p:cNvSpPr/>
          <p:nvPr/>
        </p:nvSpPr>
        <p:spPr>
          <a:xfrm>
            <a:off x="8249201" y="1644789"/>
            <a:ext cx="334067" cy="143042"/>
          </a:xfrm>
          <a:prstGeom prst="donut">
            <a:avLst>
              <a:gd name="adj" fmla="val 0"/>
            </a:avLst>
          </a:prstGeom>
          <a:no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sp>
        <p:nvSpPr>
          <p:cNvPr id="32" name="Donut 31">
            <a:extLst>
              <a:ext uri="{FF2B5EF4-FFF2-40B4-BE49-F238E27FC236}">
                <a16:creationId xmlns:a16="http://schemas.microsoft.com/office/drawing/2014/main" id="{09A2351A-E5C4-0940-9FDC-48B0C98EEAE0}"/>
              </a:ext>
            </a:extLst>
          </p:cNvPr>
          <p:cNvSpPr/>
          <p:nvPr/>
        </p:nvSpPr>
        <p:spPr>
          <a:xfrm>
            <a:off x="9858261" y="2995965"/>
            <a:ext cx="334067" cy="143042"/>
          </a:xfrm>
          <a:prstGeom prst="donut">
            <a:avLst>
              <a:gd name="adj" fmla="val 0"/>
            </a:avLst>
          </a:prstGeom>
          <a:no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sp>
        <p:nvSpPr>
          <p:cNvPr id="33" name="Donut 32">
            <a:extLst>
              <a:ext uri="{FF2B5EF4-FFF2-40B4-BE49-F238E27FC236}">
                <a16:creationId xmlns:a16="http://schemas.microsoft.com/office/drawing/2014/main" id="{6C43F761-1A35-AF45-8E1B-7DB2812CC7FD}"/>
              </a:ext>
            </a:extLst>
          </p:cNvPr>
          <p:cNvSpPr/>
          <p:nvPr/>
        </p:nvSpPr>
        <p:spPr>
          <a:xfrm>
            <a:off x="5009646" y="2999157"/>
            <a:ext cx="334067" cy="143042"/>
          </a:xfrm>
          <a:prstGeom prst="donut">
            <a:avLst>
              <a:gd name="adj" fmla="val 0"/>
            </a:avLst>
          </a:prstGeom>
          <a:no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sp>
        <p:nvSpPr>
          <p:cNvPr id="34" name="Donut 33">
            <a:extLst>
              <a:ext uri="{FF2B5EF4-FFF2-40B4-BE49-F238E27FC236}">
                <a16:creationId xmlns:a16="http://schemas.microsoft.com/office/drawing/2014/main" id="{63DD0306-CB63-2A4A-AAA5-6FA909AFFED2}"/>
              </a:ext>
            </a:extLst>
          </p:cNvPr>
          <p:cNvSpPr/>
          <p:nvPr/>
        </p:nvSpPr>
        <p:spPr>
          <a:xfrm>
            <a:off x="4561870" y="2194571"/>
            <a:ext cx="2175508" cy="347099"/>
          </a:xfrm>
          <a:prstGeom prst="donut">
            <a:avLst>
              <a:gd name="adj" fmla="val 0"/>
            </a:avLst>
          </a:prstGeom>
          <a:noFill/>
          <a:ln>
            <a:solidFill>
              <a:srgbClr val="EF47E5"/>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ln>
                <a:solidFill>
                  <a:srgbClr val="92D050"/>
                </a:solidFill>
              </a:ln>
              <a:solidFill>
                <a:schemeClr val="bg2"/>
              </a:solidFill>
            </a:endParaRPr>
          </a:p>
        </p:txBody>
      </p:sp>
      <p:sp>
        <p:nvSpPr>
          <p:cNvPr id="18" name="Left Bracket 17">
            <a:extLst>
              <a:ext uri="{FF2B5EF4-FFF2-40B4-BE49-F238E27FC236}">
                <a16:creationId xmlns:a16="http://schemas.microsoft.com/office/drawing/2014/main" id="{C564BFCD-BD2C-2045-B9E6-9E853EBBF82C}"/>
              </a:ext>
            </a:extLst>
          </p:cNvPr>
          <p:cNvSpPr/>
          <p:nvPr/>
        </p:nvSpPr>
        <p:spPr>
          <a:xfrm>
            <a:off x="393405" y="253775"/>
            <a:ext cx="53162" cy="4227431"/>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Right Bracket 20">
            <a:extLst>
              <a:ext uri="{FF2B5EF4-FFF2-40B4-BE49-F238E27FC236}">
                <a16:creationId xmlns:a16="http://schemas.microsoft.com/office/drawing/2014/main" id="{4F4A9D6D-4062-F149-849F-BC0CDBBB234E}"/>
              </a:ext>
            </a:extLst>
          </p:cNvPr>
          <p:cNvSpPr/>
          <p:nvPr/>
        </p:nvSpPr>
        <p:spPr>
          <a:xfrm>
            <a:off x="8767279" y="253775"/>
            <a:ext cx="79009" cy="4227431"/>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631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2" grpId="0" animBg="1"/>
      <p:bldP spid="24" grpId="0" animBg="1"/>
      <p:bldP spid="26" grpId="0" animBg="1"/>
      <p:bldP spid="26" grpId="1" animBg="1"/>
      <p:bldP spid="27" grpId="0" animBg="1"/>
      <p:bldP spid="28" grpId="0" animBg="1"/>
      <p:bldP spid="25" grpId="0" animBg="1"/>
      <p:bldP spid="25" grpId="1" animBg="1"/>
      <p:bldP spid="30" grpId="0" animBg="1"/>
      <p:bldP spid="30" grpId="1" animBg="1"/>
      <p:bldP spid="31" grpId="0" animBg="1"/>
      <p:bldP spid="32" grpId="0" animBg="1"/>
      <p:bldP spid="33" grpId="0" animBg="1"/>
      <p:bldP spid="3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04F62A2F-7578-714A-9672-ECECD1A4E1EB}"/>
              </a:ext>
            </a:extLst>
          </p:cNvPr>
          <p:cNvGraphicFramePr>
            <a:graphicFrameLocks noChangeAspect="1"/>
          </p:cNvGraphicFramePr>
          <p:nvPr>
            <p:extLst>
              <p:ext uri="{D42A27DB-BD31-4B8C-83A1-F6EECF244321}">
                <p14:modId xmlns:p14="http://schemas.microsoft.com/office/powerpoint/2010/main" val="3571596260"/>
              </p:ext>
            </p:extLst>
          </p:nvPr>
        </p:nvGraphicFramePr>
        <p:xfrm>
          <a:off x="3957901" y="502047"/>
          <a:ext cx="4045961" cy="3953567"/>
        </p:xfrm>
        <a:graphic>
          <a:graphicData uri="http://schemas.openxmlformats.org/presentationml/2006/ole">
            <mc:AlternateContent xmlns:mc="http://schemas.openxmlformats.org/markup-compatibility/2006">
              <mc:Choice xmlns:v="urn:schemas-microsoft-com:vml" Requires="v">
                <p:oleObj spid="_x0000_s4183" name="Document" r:id="rId4" imgW="5943600" imgH="5461000" progId="Word.Document.12">
                  <p:embed/>
                </p:oleObj>
              </mc:Choice>
              <mc:Fallback>
                <p:oleObj name="Document" r:id="rId4" imgW="5943600" imgH="5461000" progId="Word.Document.12">
                  <p:embed/>
                  <p:pic>
                    <p:nvPicPr>
                      <p:cNvPr id="0" name=""/>
                      <p:cNvPicPr/>
                      <p:nvPr/>
                    </p:nvPicPr>
                    <p:blipFill>
                      <a:blip r:embed="rId5"/>
                      <a:stretch>
                        <a:fillRect/>
                      </a:stretch>
                    </p:blipFill>
                    <p:spPr>
                      <a:xfrm>
                        <a:off x="3957901" y="502047"/>
                        <a:ext cx="4045961" cy="3953567"/>
                      </a:xfrm>
                      <a:prstGeom prst="rect">
                        <a:avLst/>
                      </a:prstGeom>
                      <a:ln>
                        <a:noFill/>
                      </a:ln>
                    </p:spPr>
                  </p:pic>
                </p:oleObj>
              </mc:Fallback>
            </mc:AlternateContent>
          </a:graphicData>
        </a:graphic>
      </p:graphicFrame>
      <p:graphicFrame>
        <p:nvGraphicFramePr>
          <p:cNvPr id="5" name="Object 4">
            <a:extLst>
              <a:ext uri="{FF2B5EF4-FFF2-40B4-BE49-F238E27FC236}">
                <a16:creationId xmlns:a16="http://schemas.microsoft.com/office/drawing/2014/main" id="{4A766149-D072-234D-AA01-661E770F2961}"/>
              </a:ext>
            </a:extLst>
          </p:cNvPr>
          <p:cNvGraphicFramePr>
            <a:graphicFrameLocks noChangeAspect="1"/>
          </p:cNvGraphicFramePr>
          <p:nvPr>
            <p:extLst>
              <p:ext uri="{D42A27DB-BD31-4B8C-83A1-F6EECF244321}">
                <p14:modId xmlns:p14="http://schemas.microsoft.com/office/powerpoint/2010/main" val="4008087630"/>
              </p:ext>
            </p:extLst>
          </p:nvPr>
        </p:nvGraphicFramePr>
        <p:xfrm>
          <a:off x="340242" y="119534"/>
          <a:ext cx="3389366" cy="4336080"/>
        </p:xfrm>
        <a:graphic>
          <a:graphicData uri="http://schemas.openxmlformats.org/presentationml/2006/ole">
            <mc:AlternateContent xmlns:mc="http://schemas.openxmlformats.org/markup-compatibility/2006">
              <mc:Choice xmlns:v="urn:schemas-microsoft-com:vml" Requires="v">
                <p:oleObj spid="_x0000_s4184" name="Document" r:id="rId6" imgW="5943600" imgH="7505700" progId="Word.Document.12">
                  <p:embed/>
                </p:oleObj>
              </mc:Choice>
              <mc:Fallback>
                <p:oleObj name="Document" r:id="rId6" imgW="5943600" imgH="7505700" progId="Word.Document.12">
                  <p:embed/>
                  <p:pic>
                    <p:nvPicPr>
                      <p:cNvPr id="0" name=""/>
                      <p:cNvPicPr/>
                      <p:nvPr/>
                    </p:nvPicPr>
                    <p:blipFill>
                      <a:blip r:embed="rId7"/>
                      <a:stretch>
                        <a:fillRect/>
                      </a:stretch>
                    </p:blipFill>
                    <p:spPr>
                      <a:xfrm>
                        <a:off x="340242" y="119534"/>
                        <a:ext cx="3389366" cy="4336080"/>
                      </a:xfrm>
                      <a:prstGeom prst="rect">
                        <a:avLst/>
                      </a:prstGeom>
                      <a:ln>
                        <a:noFill/>
                      </a:ln>
                    </p:spPr>
                  </p:pic>
                </p:oleObj>
              </mc:Fallback>
            </mc:AlternateContent>
          </a:graphicData>
        </a:graphic>
      </p:graphicFrame>
      <p:pic>
        <p:nvPicPr>
          <p:cNvPr id="7" name="Picture 6">
            <a:extLst>
              <a:ext uri="{FF2B5EF4-FFF2-40B4-BE49-F238E27FC236}">
                <a16:creationId xmlns:a16="http://schemas.microsoft.com/office/drawing/2014/main" id="{FA411C49-FE45-CA4C-B48D-173DDDF15871}"/>
              </a:ext>
            </a:extLst>
          </p:cNvPr>
          <p:cNvPicPr>
            <a:picLocks noChangeAspect="1"/>
          </p:cNvPicPr>
          <p:nvPr/>
        </p:nvPicPr>
        <p:blipFill>
          <a:blip r:embed="rId8">
            <a:alphaModFix amt="20000"/>
            <a:extLst>
              <a:ext uri="{BEBA8EAE-BF5A-486C-A8C5-ECC9F3942E4B}">
                <a14:imgProps xmlns:a14="http://schemas.microsoft.com/office/drawing/2010/main">
                  <a14:imgLayer r:embed="rId9">
                    <a14:imgEffect>
                      <a14:backgroundRemoval t="30667" b="78167" l="10000" r="97000"/>
                    </a14:imgEffect>
                    <a14:imgEffect>
                      <a14:sharpenSoften amount="50000"/>
                    </a14:imgEffect>
                    <a14:imgEffect>
                      <a14:colorTemperature colorTemp="5900"/>
                    </a14:imgEffect>
                    <a14:imgEffect>
                      <a14:saturation sat="300000"/>
                    </a14:imgEffect>
                    <a14:imgEffect>
                      <a14:brightnessContrast bright="40000" contrast="-40000"/>
                    </a14:imgEffect>
                  </a14:imgLayer>
                </a14:imgProps>
              </a:ext>
            </a:extLst>
          </a:blip>
          <a:stretch>
            <a:fillRect/>
          </a:stretch>
        </p:blipFill>
        <p:spPr>
          <a:xfrm rot="19700304">
            <a:off x="753189" y="290536"/>
            <a:ext cx="6148473" cy="4613247"/>
          </a:xfrm>
          <a:prstGeom prst="rect">
            <a:avLst/>
          </a:prstGeom>
          <a:ln>
            <a:noFill/>
          </a:ln>
          <a:effectLst/>
          <a:scene3d>
            <a:camera prst="orthographicFront"/>
            <a:lightRig rig="threePt" dir="t"/>
          </a:scene3d>
          <a:sp3d>
            <a:bevelT w="139700" h="139700" prst="divot"/>
          </a:sp3d>
        </p:spPr>
      </p:pic>
      <p:sp>
        <p:nvSpPr>
          <p:cNvPr id="9" name="Left Bracket 8">
            <a:extLst>
              <a:ext uri="{FF2B5EF4-FFF2-40B4-BE49-F238E27FC236}">
                <a16:creationId xmlns:a16="http://schemas.microsoft.com/office/drawing/2014/main" id="{F4BD17EE-965A-7E4E-849E-D329472FC816}"/>
              </a:ext>
            </a:extLst>
          </p:cNvPr>
          <p:cNvSpPr/>
          <p:nvPr/>
        </p:nvSpPr>
        <p:spPr>
          <a:xfrm>
            <a:off x="212651" y="119534"/>
            <a:ext cx="127591" cy="4207917"/>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ket 9">
            <a:extLst>
              <a:ext uri="{FF2B5EF4-FFF2-40B4-BE49-F238E27FC236}">
                <a16:creationId xmlns:a16="http://schemas.microsoft.com/office/drawing/2014/main" id="{5ED8F880-BECC-9E4E-BFF5-B5C391C6ACC7}"/>
              </a:ext>
            </a:extLst>
          </p:cNvPr>
          <p:cNvSpPr/>
          <p:nvPr/>
        </p:nvSpPr>
        <p:spPr>
          <a:xfrm>
            <a:off x="8078206" y="502047"/>
            <a:ext cx="45719" cy="3825405"/>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itle 10">
            <a:extLst>
              <a:ext uri="{FF2B5EF4-FFF2-40B4-BE49-F238E27FC236}">
                <a16:creationId xmlns:a16="http://schemas.microsoft.com/office/drawing/2014/main" id="{5AF42FD1-405E-174C-81EA-1A02D60A9E1C}"/>
              </a:ext>
            </a:extLst>
          </p:cNvPr>
          <p:cNvSpPr>
            <a:spLocks noGrp="1"/>
          </p:cNvSpPr>
          <p:nvPr>
            <p:ph type="title"/>
          </p:nvPr>
        </p:nvSpPr>
        <p:spPr>
          <a:xfrm>
            <a:off x="5003619" y="-135192"/>
            <a:ext cx="4345916" cy="993775"/>
          </a:xfrm>
        </p:spPr>
        <p:txBody>
          <a:bodyPr>
            <a:normAutofit/>
          </a:bodyPr>
          <a:lstStyle/>
          <a:p>
            <a:r>
              <a:rPr lang="en-US" sz="2800" dirty="0"/>
              <a:t>Let’s fix it!</a:t>
            </a:r>
          </a:p>
        </p:txBody>
      </p:sp>
    </p:spTree>
    <p:extLst>
      <p:ext uri="{BB962C8B-B14F-4D97-AF65-F5344CB8AC3E}">
        <p14:creationId xmlns:p14="http://schemas.microsoft.com/office/powerpoint/2010/main" val="3725694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7C496BE-59ED-664B-A7A1-B406118D0138}"/>
              </a:ext>
            </a:extLst>
          </p:cNvPr>
          <p:cNvSpPr txBox="1">
            <a:spLocks/>
          </p:cNvSpPr>
          <p:nvPr/>
        </p:nvSpPr>
        <p:spPr>
          <a:xfrm>
            <a:off x="680483" y="1313785"/>
            <a:ext cx="6283843" cy="320972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Clr>
                <a:schemeClr val="accent2"/>
              </a:buClr>
              <a:buSzPct val="90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9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9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9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9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rabicPeriod"/>
            </a:pPr>
            <a:r>
              <a:rPr lang="en-US" dirty="0"/>
              <a:t>Be comprehensive – include leadership, research, publications</a:t>
            </a:r>
          </a:p>
          <a:p>
            <a:pPr marL="514350" indent="-514350">
              <a:buFont typeface="Arial" panose="020B0604020202020204" pitchFamily="34" charset="0"/>
              <a:buAutoNum type="arabicPeriod"/>
            </a:pPr>
            <a:r>
              <a:rPr lang="en-US" dirty="0"/>
              <a:t>Keep it professional – use Dr. and surname instead of first names</a:t>
            </a:r>
          </a:p>
          <a:p>
            <a:pPr marL="514350" indent="-514350">
              <a:buFont typeface="Arial" panose="020B0604020202020204" pitchFamily="34" charset="0"/>
              <a:buAutoNum type="arabicPeriod"/>
            </a:pPr>
            <a:r>
              <a:rPr lang="en-US" dirty="0"/>
              <a:t>Watch for statements of faint praise</a:t>
            </a:r>
          </a:p>
          <a:p>
            <a:pPr marL="514350" indent="-514350">
              <a:buFont typeface="Arial" panose="020B0604020202020204" pitchFamily="34" charset="0"/>
              <a:buAutoNum type="arabicPeriod"/>
            </a:pPr>
            <a:r>
              <a:rPr lang="en-US" dirty="0"/>
              <a:t>Check your writing- would you use the same phrases to describe someone of a different race or gender?</a:t>
            </a:r>
          </a:p>
          <a:p>
            <a:pPr marL="514350" indent="-514350">
              <a:buFont typeface="Arial" panose="020B0604020202020204" pitchFamily="34" charset="0"/>
              <a:buAutoNum type="arabicPeriod"/>
            </a:pPr>
            <a:r>
              <a:rPr lang="en-US" dirty="0"/>
              <a:t>Try out the gender calculator!</a:t>
            </a:r>
          </a:p>
          <a:p>
            <a:pPr marL="514350" indent="-514350">
              <a:buFont typeface="Arial" panose="020B0604020202020204" pitchFamily="34" charset="0"/>
              <a:buAutoNum type="arabicPeriod"/>
            </a:pPr>
            <a:r>
              <a:rPr lang="en-US" dirty="0"/>
              <a:t>Focus on comparing the applicant with the requirements of the job</a:t>
            </a:r>
          </a:p>
          <a:p>
            <a:pPr marL="0" inden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7" name="Title 6">
            <a:extLst>
              <a:ext uri="{FF2B5EF4-FFF2-40B4-BE49-F238E27FC236}">
                <a16:creationId xmlns:a16="http://schemas.microsoft.com/office/drawing/2014/main" id="{7E12DB32-B48B-6C4F-BFBD-5663731957CC}"/>
              </a:ext>
            </a:extLst>
          </p:cNvPr>
          <p:cNvSpPr>
            <a:spLocks noGrp="1"/>
          </p:cNvSpPr>
          <p:nvPr>
            <p:ph type="title"/>
          </p:nvPr>
        </p:nvSpPr>
        <p:spPr>
          <a:xfrm>
            <a:off x="465270" y="249645"/>
            <a:ext cx="7886700" cy="993775"/>
          </a:xfrm>
        </p:spPr>
        <p:txBody>
          <a:bodyPr/>
          <a:lstStyle/>
          <a:p>
            <a:r>
              <a:rPr lang="en-US" dirty="0"/>
              <a:t>You can do it! Just remember to…</a:t>
            </a:r>
          </a:p>
        </p:txBody>
      </p:sp>
      <p:pic>
        <p:nvPicPr>
          <p:cNvPr id="9" name="Picture 2" descr="Checkbox Clip Art - Royalty Free - GoGraph">
            <a:extLst>
              <a:ext uri="{FF2B5EF4-FFF2-40B4-BE49-F238E27FC236}">
                <a16:creationId xmlns:a16="http://schemas.microsoft.com/office/drawing/2014/main" id="{D762B1BE-7512-1B47-8893-7E3C750E7B5A}"/>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l="8774" r="7877" b="8624"/>
          <a:stretch/>
        </p:blipFill>
        <p:spPr bwMode="auto">
          <a:xfrm>
            <a:off x="5474902" y="320010"/>
            <a:ext cx="3576283" cy="424925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61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544" y="635700"/>
            <a:ext cx="3464954" cy="3464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F579B4-B2C0-B549-84BC-1A9B920CD475}"/>
              </a:ext>
            </a:extLst>
          </p:cNvPr>
          <p:cNvSpPr>
            <a:spLocks noGrp="1"/>
          </p:cNvSpPr>
          <p:nvPr>
            <p:ph type="title"/>
          </p:nvPr>
        </p:nvSpPr>
        <p:spPr>
          <a:xfrm>
            <a:off x="1041958" y="924930"/>
            <a:ext cx="2430380" cy="3048471"/>
          </a:xfrm>
        </p:spPr>
        <p:txBody>
          <a:bodyPr>
            <a:normAutofit/>
          </a:bodyPr>
          <a:lstStyle/>
          <a:p>
            <a:r>
              <a:rPr lang="en-US">
                <a:solidFill>
                  <a:srgbClr val="FFFFFF"/>
                </a:solidFill>
              </a:rPr>
              <a:t>Debrief &amp; Closing</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6" y="0"/>
            <a:ext cx="866357" cy="443256"/>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3" y="0"/>
            <a:ext cx="1303051" cy="719651"/>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202623"/>
            <a:ext cx="119805" cy="414747"/>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CE8F1AF-7129-C04A-A67E-328560CD7C69}"/>
              </a:ext>
            </a:extLst>
          </p:cNvPr>
          <p:cNvSpPr>
            <a:spLocks noGrp="1"/>
          </p:cNvSpPr>
          <p:nvPr>
            <p:ph idx="1"/>
          </p:nvPr>
        </p:nvSpPr>
        <p:spPr>
          <a:xfrm>
            <a:off x="4572000" y="615660"/>
            <a:ext cx="3943349" cy="3667012"/>
          </a:xfrm>
        </p:spPr>
        <p:txBody>
          <a:bodyPr anchor="t">
            <a:normAutofit fontScale="92500"/>
          </a:bodyPr>
          <a:lstStyle/>
          <a:p>
            <a:r>
              <a:rPr lang="en-US" sz="4000" dirty="0"/>
              <a:t>Comments</a:t>
            </a:r>
          </a:p>
          <a:p>
            <a:r>
              <a:rPr lang="en-US" sz="4000" dirty="0"/>
              <a:t>Questions</a:t>
            </a:r>
          </a:p>
          <a:p>
            <a:r>
              <a:rPr lang="en-US" sz="4000" dirty="0"/>
              <a:t>Take Home Points</a:t>
            </a:r>
          </a:p>
          <a:p>
            <a:r>
              <a:rPr lang="en-US" sz="4000" dirty="0"/>
              <a:t>Where are you in Promotion Process?</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376736"/>
            <a:ext cx="1161135" cy="766764"/>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53792" y="4288428"/>
            <a:ext cx="1328706" cy="855072"/>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4694066"/>
            <a:ext cx="1174455" cy="449434"/>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3" name="Picture 12">
            <a:extLst>
              <a:ext uri="{FF2B5EF4-FFF2-40B4-BE49-F238E27FC236}">
                <a16:creationId xmlns:a16="http://schemas.microsoft.com/office/drawing/2014/main" id="{0812E8F4-CB11-4E98-AB04-4E63E319DB18}"/>
              </a:ext>
            </a:extLst>
          </p:cNvPr>
          <p:cNvPicPr>
            <a:picLocks noChangeAspect="1"/>
          </p:cNvPicPr>
          <p:nvPr/>
        </p:nvPicPr>
        <p:blipFill rotWithShape="1">
          <a:blip r:embed="rId4"/>
          <a:srcRect l="23392" t="73530" r="6979" b="19691"/>
          <a:stretch/>
        </p:blipFill>
        <p:spPr>
          <a:xfrm>
            <a:off x="0" y="4794983"/>
            <a:ext cx="9147243" cy="348517"/>
          </a:xfrm>
          <a:prstGeom prst="rect">
            <a:avLst/>
          </a:prstGeom>
        </p:spPr>
      </p:pic>
    </p:spTree>
    <p:custDataLst>
      <p:tags r:id="rId1"/>
    </p:custDataLst>
    <p:extLst>
      <p:ext uri="{BB962C8B-B14F-4D97-AF65-F5344CB8AC3E}">
        <p14:creationId xmlns:p14="http://schemas.microsoft.com/office/powerpoint/2010/main" val="3820434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6FF06-FA53-3B44-874F-03115B215E61}"/>
              </a:ext>
            </a:extLst>
          </p:cNvPr>
          <p:cNvSpPr>
            <a:spLocks noGrp="1"/>
          </p:cNvSpPr>
          <p:nvPr>
            <p:ph type="title"/>
          </p:nvPr>
        </p:nvSpPr>
        <p:spPr>
          <a:xfrm>
            <a:off x="316415" y="234390"/>
            <a:ext cx="7886700" cy="993775"/>
          </a:xfrm>
        </p:spPr>
        <p:txBody>
          <a:bodyPr/>
          <a:lstStyle/>
          <a:p>
            <a:r>
              <a:rPr lang="en-US" dirty="0">
                <a:solidFill>
                  <a:schemeClr val="accent6">
                    <a:lumMod val="50000"/>
                  </a:schemeClr>
                </a:solidFill>
              </a:rPr>
              <a:t>References</a:t>
            </a:r>
          </a:p>
        </p:txBody>
      </p:sp>
      <p:sp>
        <p:nvSpPr>
          <p:cNvPr id="3" name="Content Placeholder 2">
            <a:extLst>
              <a:ext uri="{FF2B5EF4-FFF2-40B4-BE49-F238E27FC236}">
                <a16:creationId xmlns:a16="http://schemas.microsoft.com/office/drawing/2014/main" id="{2C2608E6-9ED3-FB4C-9057-D4FA5AFE67E8}"/>
              </a:ext>
            </a:extLst>
          </p:cNvPr>
          <p:cNvSpPr>
            <a:spLocks noGrp="1"/>
          </p:cNvSpPr>
          <p:nvPr>
            <p:ph idx="1"/>
          </p:nvPr>
        </p:nvSpPr>
        <p:spPr>
          <a:xfrm>
            <a:off x="137120" y="1015440"/>
            <a:ext cx="8522785" cy="3915335"/>
          </a:xfrm>
        </p:spPr>
        <p:txBody>
          <a:bodyPr>
            <a:normAutofit fontScale="55000" lnSpcReduction="20000"/>
          </a:bodyPr>
          <a:lstStyle/>
          <a:p>
            <a:r>
              <a:rPr lang="en-US" dirty="0" err="1"/>
              <a:t>Schlozman</a:t>
            </a:r>
            <a:r>
              <a:rPr lang="en-US" dirty="0"/>
              <a:t> KL. External Reviews in Tenure and Promotions Decisions: How Does the Process Work? How Should It? Political Science and Politics. 1998;31(3):623-630.</a:t>
            </a:r>
          </a:p>
          <a:p>
            <a:r>
              <a:rPr lang="en-US" dirty="0"/>
              <a:t> Goldman E. Writing Tenure-Review Letters. Inside Higher Ed. 2017. </a:t>
            </a:r>
            <a:r>
              <a:rPr lang="en-US" u="sng" dirty="0">
                <a:hlinkClick r:id="rId4"/>
              </a:rPr>
              <a:t>https://www.insidehighered.com/advice/2017/01/19/advice-how-write-effective-tenure-review-letters</a:t>
            </a:r>
            <a:endParaRPr lang="en-US" dirty="0"/>
          </a:p>
          <a:p>
            <a:r>
              <a:rPr lang="en-US" dirty="0" err="1"/>
              <a:t>Misra</a:t>
            </a:r>
            <a:r>
              <a:rPr lang="en-US" dirty="0"/>
              <a:t> J. Lundquist J. Letters of Assessment. 2016. </a:t>
            </a:r>
            <a:r>
              <a:rPr lang="en-US" u="sng" dirty="0">
                <a:hlinkClick r:id="rId5"/>
              </a:rPr>
              <a:t>https://www.insidehighered.com/advice/2016/07/14/advice-writing-letters-assessing-other-faculty-tenure-and-promotion-essay</a:t>
            </a:r>
            <a:r>
              <a:rPr lang="en-US" dirty="0"/>
              <a:t> </a:t>
            </a:r>
          </a:p>
          <a:p>
            <a:r>
              <a:rPr lang="en-US" dirty="0" err="1"/>
              <a:t>Boonan</a:t>
            </a:r>
            <a:r>
              <a:rPr lang="en-US" dirty="0"/>
              <a:t> D. Everything You Always Wanted to Know About Writing a Tenure Letter But Were Afraid to Ask An Academic Administrator. </a:t>
            </a:r>
            <a:r>
              <a:rPr lang="en-US" dirty="0" err="1"/>
              <a:t>DailyNous</a:t>
            </a:r>
            <a:r>
              <a:rPr lang="en-US" dirty="0"/>
              <a:t>. 2016.  </a:t>
            </a:r>
            <a:r>
              <a:rPr lang="en-US" u="sng" dirty="0">
                <a:hlinkClick r:id="rId6"/>
              </a:rPr>
              <a:t>http://dailynous.com/2016/10/03/everything-wanted-know-writing-tenure-letter-afraid-ask/</a:t>
            </a:r>
            <a:r>
              <a:rPr lang="en-US" dirty="0"/>
              <a:t> </a:t>
            </a:r>
          </a:p>
          <a:p>
            <a:r>
              <a:rPr lang="en-US" dirty="0"/>
              <a:t>Sample Letter to External Letter Writers for Promotion to Associate Professor. FAS Appointment and Promotion Handbook, Harvard University. </a:t>
            </a:r>
            <a:r>
              <a:rPr lang="en-US" u="sng" dirty="0">
                <a:hlinkClick r:id="rId7"/>
              </a:rPr>
              <a:t>https://academic-appointments.fas.harvard.edu/h-sample-letter-external-letter-writers-promotion-associate-professor</a:t>
            </a:r>
            <a:endParaRPr lang="en-US" dirty="0"/>
          </a:p>
          <a:p>
            <a:r>
              <a:rPr lang="en-US" dirty="0"/>
              <a:t>Heath JK, </a:t>
            </a:r>
            <a:r>
              <a:rPr lang="en-US" dirty="0" err="1"/>
              <a:t>Weissman</a:t>
            </a:r>
            <a:r>
              <a:rPr lang="en-US" dirty="0"/>
              <a:t> GE, Clancy CB, </a:t>
            </a:r>
            <a:r>
              <a:rPr lang="en-US" dirty="0" err="1"/>
              <a:t>Shou</a:t>
            </a:r>
            <a:r>
              <a:rPr lang="en-US" dirty="0"/>
              <a:t> H, Farrar JT, Dine CJ. Assessment of Gender-Based Linguistic Differences in Physician Trainee Evaluations of Medical Faculty Using Automated Text Mining. JAMA </a:t>
            </a:r>
            <a:r>
              <a:rPr lang="en-US" dirty="0" err="1"/>
              <a:t>Netw</a:t>
            </a:r>
            <a:r>
              <a:rPr lang="en-US" dirty="0"/>
              <a:t> Open. 2019;2(5):e193520. </a:t>
            </a:r>
            <a:r>
              <a:rPr lang="en-US" u="sng" dirty="0">
                <a:hlinkClick r:id="rId8"/>
              </a:rPr>
              <a:t>https://jamanetwork.com/journals/jamanetworkopen/fullarticle/2733173</a:t>
            </a:r>
            <a:r>
              <a:rPr lang="en-US" dirty="0"/>
              <a:t> </a:t>
            </a:r>
          </a:p>
        </p:txBody>
      </p:sp>
    </p:spTree>
    <p:custDataLst>
      <p:tags r:id="rId1"/>
    </p:custDataLst>
    <p:extLst>
      <p:ext uri="{BB962C8B-B14F-4D97-AF65-F5344CB8AC3E}">
        <p14:creationId xmlns:p14="http://schemas.microsoft.com/office/powerpoint/2010/main" val="2735161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E03E4-8A4B-2145-8B06-971CA0993422}"/>
              </a:ext>
            </a:extLst>
          </p:cNvPr>
          <p:cNvSpPr txBox="1">
            <a:spLocks/>
          </p:cNvSpPr>
          <p:nvPr/>
        </p:nvSpPr>
        <p:spPr>
          <a:xfrm>
            <a:off x="628650" y="792162"/>
            <a:ext cx="7886700" cy="1493838"/>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200" b="1" i="0" kern="1200">
                <a:solidFill>
                  <a:schemeClr val="accent1"/>
                </a:solidFill>
                <a:latin typeface="Trebuchet MS" panose="020B0703020202090204" pitchFamily="34" charset="0"/>
                <a:ea typeface="+mj-ea"/>
                <a:cs typeface="+mj-cs"/>
              </a:defRPr>
            </a:lvl1pPr>
          </a:lstStyle>
          <a:p>
            <a:pPr lvl="0" algn="ctr">
              <a:defRPr/>
            </a:pPr>
            <a:r>
              <a:rPr lang="en-US" dirty="0"/>
              <a:t>Thank you! </a:t>
            </a:r>
          </a:p>
          <a:p>
            <a:pPr lvl="0" algn="ctr">
              <a:defRPr/>
            </a:pPr>
            <a:endParaRPr lang="en-US" dirty="0">
              <a:solidFill>
                <a:srgbClr val="C00000"/>
              </a:solidFill>
            </a:endParaRPr>
          </a:p>
          <a:p>
            <a:pPr lvl="0" algn="ctr">
              <a:defRPr/>
            </a:pPr>
            <a:r>
              <a:rPr lang="en-US" dirty="0">
                <a:solidFill>
                  <a:srgbClr val="C00000"/>
                </a:solidFill>
              </a:rPr>
              <a:t>Evaluation</a:t>
            </a:r>
            <a:endParaRPr kumimoji="0" lang="en-US" sz="3200" b="1" i="0" u="none" strike="noStrike" kern="1200" cap="none" spc="0" normalizeH="0" baseline="0" noProof="0" dirty="0">
              <a:ln>
                <a:noFill/>
              </a:ln>
              <a:solidFill>
                <a:srgbClr val="0096D3"/>
              </a:solidFill>
              <a:effectLst/>
              <a:uLnTx/>
              <a:uFillTx/>
              <a:latin typeface="Trebuchet MS" panose="020B0703020202090204" pitchFamily="34" charset="0"/>
              <a:ea typeface="+mj-ea"/>
              <a:cs typeface="+mj-cs"/>
            </a:endParaRPr>
          </a:p>
        </p:txBody>
      </p:sp>
      <p:sp>
        <p:nvSpPr>
          <p:cNvPr id="3" name="Subtitle 2">
            <a:extLst>
              <a:ext uri="{FF2B5EF4-FFF2-40B4-BE49-F238E27FC236}">
                <a16:creationId xmlns:a16="http://schemas.microsoft.com/office/drawing/2014/main" id="{4390E37A-4490-5B43-A05E-D1643B51A44C}"/>
              </a:ext>
            </a:extLst>
          </p:cNvPr>
          <p:cNvSpPr txBox="1">
            <a:spLocks/>
          </p:cNvSpPr>
          <p:nvPr/>
        </p:nvSpPr>
        <p:spPr>
          <a:xfrm>
            <a:off x="628650" y="2571750"/>
            <a:ext cx="7886700" cy="16319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Please be sure to complete an evaluation for this presentation because we want your feedback!</a:t>
            </a:r>
          </a:p>
          <a:p>
            <a:pPr marL="0" indent="0">
              <a:buNone/>
            </a:pPr>
            <a:endParaRPr lang="en-US" sz="2400" dirty="0"/>
          </a:p>
          <a:p>
            <a:pPr marL="0" indent="0">
              <a:buNone/>
            </a:pPr>
            <a:endParaRPr lang="en-US" sz="2400" dirty="0"/>
          </a:p>
        </p:txBody>
      </p:sp>
    </p:spTree>
    <p:custDataLst>
      <p:tags r:id="rId1"/>
    </p:custDataLst>
    <p:extLst>
      <p:ext uri="{BB962C8B-B14F-4D97-AF65-F5344CB8AC3E}">
        <p14:creationId xmlns:p14="http://schemas.microsoft.com/office/powerpoint/2010/main" val="4153471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91A76-5C11-014C-BD4B-D5C7A73C774C}"/>
              </a:ext>
            </a:extLst>
          </p:cNvPr>
          <p:cNvSpPr>
            <a:spLocks noGrp="1"/>
          </p:cNvSpPr>
          <p:nvPr>
            <p:ph type="title"/>
          </p:nvPr>
        </p:nvSpPr>
        <p:spPr>
          <a:xfrm>
            <a:off x="227515" y="240459"/>
            <a:ext cx="7886700" cy="993775"/>
          </a:xfrm>
        </p:spPr>
        <p:txBody>
          <a:bodyPr/>
          <a:lstStyle/>
          <a:p>
            <a:r>
              <a:rPr lang="en-US" dirty="0">
                <a:solidFill>
                  <a:schemeClr val="accent6">
                    <a:lumMod val="50000"/>
                  </a:schemeClr>
                </a:solidFill>
              </a:rPr>
              <a:t>Objectives</a:t>
            </a:r>
          </a:p>
        </p:txBody>
      </p:sp>
      <p:sp>
        <p:nvSpPr>
          <p:cNvPr id="3" name="Content Placeholder 2">
            <a:extLst>
              <a:ext uri="{FF2B5EF4-FFF2-40B4-BE49-F238E27FC236}">
                <a16:creationId xmlns:a16="http://schemas.microsoft.com/office/drawing/2014/main" id="{D49E6A88-C0D5-334B-9D17-0088C690B374}"/>
              </a:ext>
            </a:extLst>
          </p:cNvPr>
          <p:cNvSpPr>
            <a:spLocks noGrp="1"/>
          </p:cNvSpPr>
          <p:nvPr>
            <p:ph idx="1"/>
          </p:nvPr>
        </p:nvSpPr>
        <p:spPr>
          <a:xfrm>
            <a:off x="227515" y="1334391"/>
            <a:ext cx="8612433" cy="3107902"/>
          </a:xfrm>
        </p:spPr>
        <p:txBody>
          <a:bodyPr>
            <a:normAutofit fontScale="92500" lnSpcReduction="10000"/>
          </a:bodyPr>
          <a:lstStyle/>
          <a:p>
            <a:pPr marL="514350" lvl="0" indent="-514350">
              <a:buFont typeface="+mj-lt"/>
              <a:buAutoNum type="arabicPeriod"/>
            </a:pPr>
            <a:r>
              <a:rPr lang="en-US" b="1" dirty="0"/>
              <a:t>Recognize</a:t>
            </a:r>
            <a:r>
              <a:rPr lang="en-US" dirty="0"/>
              <a:t> that writing quality external letters of review for others’ promotion is an important service and skill for academicians. </a:t>
            </a:r>
          </a:p>
          <a:p>
            <a:pPr marL="514350" lvl="0" indent="-514350">
              <a:buFont typeface="+mj-lt"/>
              <a:buAutoNum type="arabicPeriod"/>
            </a:pPr>
            <a:r>
              <a:rPr lang="en-US" b="1" dirty="0"/>
              <a:t>Identify</a:t>
            </a:r>
            <a:r>
              <a:rPr lang="en-US" dirty="0"/>
              <a:t> the role of the external reviewer in evaluation for the promotion process</a:t>
            </a:r>
          </a:p>
          <a:p>
            <a:pPr marL="514350" lvl="0" indent="-514350">
              <a:buFont typeface="+mj-lt"/>
              <a:buAutoNum type="arabicPeriod"/>
            </a:pPr>
            <a:r>
              <a:rPr lang="en-US" b="1" dirty="0"/>
              <a:t>Outline</a:t>
            </a:r>
            <a:r>
              <a:rPr lang="en-US" dirty="0"/>
              <a:t> the process for writing an external letter of review </a:t>
            </a:r>
          </a:p>
          <a:p>
            <a:pPr marL="514350" lvl="0" indent="-514350">
              <a:buFont typeface="+mj-lt"/>
              <a:buAutoNum type="arabicPeriod"/>
            </a:pPr>
            <a:r>
              <a:rPr lang="en-US" b="1" dirty="0"/>
              <a:t>Critique</a:t>
            </a:r>
            <a:r>
              <a:rPr lang="en-US" dirty="0"/>
              <a:t> sample external letters of review and edit letters to improve quality. </a:t>
            </a:r>
          </a:p>
          <a:p>
            <a:endParaRPr lang="en-US" dirty="0"/>
          </a:p>
        </p:txBody>
      </p:sp>
      <p:cxnSp>
        <p:nvCxnSpPr>
          <p:cNvPr id="4" name="Straight Connector 3">
            <a:extLst>
              <a:ext uri="{FF2B5EF4-FFF2-40B4-BE49-F238E27FC236}">
                <a16:creationId xmlns:a16="http://schemas.microsoft.com/office/drawing/2014/main" id="{267A36A6-27B1-4559-9992-DAB98D1B7EF6}"/>
              </a:ext>
            </a:extLst>
          </p:cNvPr>
          <p:cNvCxnSpPr>
            <a:cxnSpLocks/>
          </p:cNvCxnSpPr>
          <p:nvPr/>
        </p:nvCxnSpPr>
        <p:spPr>
          <a:xfrm>
            <a:off x="287638" y="1134076"/>
            <a:ext cx="5152767" cy="0"/>
          </a:xfrm>
          <a:prstGeom prst="line">
            <a:avLst/>
          </a:prstGeom>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330566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A63D6-2D25-804F-8AE7-C1B4B88154C7}"/>
              </a:ext>
            </a:extLst>
          </p:cNvPr>
          <p:cNvSpPr>
            <a:spLocks noGrp="1"/>
          </p:cNvSpPr>
          <p:nvPr>
            <p:ph type="title"/>
          </p:nvPr>
        </p:nvSpPr>
        <p:spPr>
          <a:xfrm>
            <a:off x="316415" y="513822"/>
            <a:ext cx="7886699" cy="666581"/>
          </a:xfrm>
        </p:spPr>
        <p:txBody>
          <a:bodyPr>
            <a:normAutofit fontScale="90000"/>
          </a:bodyPr>
          <a:lstStyle/>
          <a:p>
            <a:r>
              <a:rPr lang="en-US" dirty="0">
                <a:solidFill>
                  <a:schemeClr val="accent6">
                    <a:lumMod val="50000"/>
                  </a:schemeClr>
                </a:solidFill>
              </a:rPr>
              <a:t>Why write external letters of review? 	</a:t>
            </a:r>
          </a:p>
        </p:txBody>
      </p:sp>
      <p:sp>
        <p:nvSpPr>
          <p:cNvPr id="3" name="Content Placeholder 2">
            <a:extLst>
              <a:ext uri="{FF2B5EF4-FFF2-40B4-BE49-F238E27FC236}">
                <a16:creationId xmlns:a16="http://schemas.microsoft.com/office/drawing/2014/main" id="{BAF8ACA3-97D6-1842-9A64-F93564E37AFB}"/>
              </a:ext>
            </a:extLst>
          </p:cNvPr>
          <p:cNvSpPr>
            <a:spLocks noGrp="1"/>
          </p:cNvSpPr>
          <p:nvPr>
            <p:ph idx="1"/>
          </p:nvPr>
        </p:nvSpPr>
        <p:spPr>
          <a:xfrm>
            <a:off x="617838" y="1482809"/>
            <a:ext cx="5241695" cy="3262312"/>
          </a:xfrm>
        </p:spPr>
        <p:txBody>
          <a:bodyPr/>
          <a:lstStyle/>
          <a:p>
            <a:r>
              <a:rPr lang="en-US" dirty="0"/>
              <a:t>Important service and skill for academicians</a:t>
            </a:r>
          </a:p>
          <a:p>
            <a:r>
              <a:rPr lang="en-US" dirty="0"/>
              <a:t>Important for URM and women faculty retention and promotion </a:t>
            </a:r>
          </a:p>
          <a:p>
            <a:endParaRPr lang="en-US" dirty="0"/>
          </a:p>
        </p:txBody>
      </p:sp>
      <p:pic>
        <p:nvPicPr>
          <p:cNvPr id="1026" name="Picture 2" descr="A young black man sitting at his laptop celebrating something with a fist pump.">
            <a:extLst>
              <a:ext uri="{FF2B5EF4-FFF2-40B4-BE49-F238E27FC236}">
                <a16:creationId xmlns:a16="http://schemas.microsoft.com/office/drawing/2014/main" id="{C72784D0-DF58-4222-81E0-332A559CFEEB}"/>
              </a:ext>
            </a:extLst>
          </p:cNvPr>
          <p:cNvPicPr>
            <a:picLocks noChangeAspect="1" noChangeArrowheads="1"/>
          </p:cNvPicPr>
          <p:nvPr/>
        </p:nvPicPr>
        <p:blipFill>
          <a:blip r:embed="rId4">
            <a:alphaModFix amt="68000"/>
            <a:extLst>
              <a:ext uri="{28A0092B-C50C-407E-A947-70E740481C1C}">
                <a14:useLocalDpi xmlns:a14="http://schemas.microsoft.com/office/drawing/2010/main" val="0"/>
              </a:ext>
            </a:extLst>
          </a:blip>
          <a:srcRect/>
          <a:stretch>
            <a:fillRect/>
          </a:stretch>
        </p:blipFill>
        <p:spPr bwMode="auto">
          <a:xfrm>
            <a:off x="6017741" y="1346201"/>
            <a:ext cx="2947342" cy="21045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79702C0-F065-4F8B-A01B-F990CF127946}"/>
              </a:ext>
            </a:extLst>
          </p:cNvPr>
          <p:cNvSpPr txBox="1"/>
          <p:nvPr/>
        </p:nvSpPr>
        <p:spPr>
          <a:xfrm>
            <a:off x="7993049" y="3478997"/>
            <a:ext cx="994975" cy="307777"/>
          </a:xfrm>
          <a:prstGeom prst="rect">
            <a:avLst/>
          </a:prstGeom>
          <a:noFill/>
        </p:spPr>
        <p:txBody>
          <a:bodyPr wrap="square" rtlCol="0">
            <a:spAutoFit/>
          </a:bodyPr>
          <a:lstStyle/>
          <a:p>
            <a:r>
              <a:rPr lang="en-US" sz="1400" dirty="0">
                <a:solidFill>
                  <a:schemeClr val="tx1">
                    <a:lumMod val="60000"/>
                    <a:lumOff val="40000"/>
                  </a:schemeClr>
                </a:solidFill>
              </a:rPr>
              <a:t>Photo/NIH</a:t>
            </a:r>
          </a:p>
        </p:txBody>
      </p:sp>
    </p:spTree>
    <p:custDataLst>
      <p:tags r:id="rId1"/>
    </p:custDataLst>
    <p:extLst>
      <p:ext uri="{BB962C8B-B14F-4D97-AF65-F5344CB8AC3E}">
        <p14:creationId xmlns:p14="http://schemas.microsoft.com/office/powerpoint/2010/main" val="2965098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867B8FE-CAC3-434E-B6E8-32C12E0DBD67}"/>
              </a:ext>
            </a:extLst>
          </p:cNvPr>
          <p:cNvGraphicFramePr>
            <a:graphicFrameLocks noGrp="1"/>
          </p:cNvGraphicFramePr>
          <p:nvPr>
            <p:ph idx="1"/>
            <p:extLst>
              <p:ext uri="{D42A27DB-BD31-4B8C-83A1-F6EECF244321}">
                <p14:modId xmlns:p14="http://schemas.microsoft.com/office/powerpoint/2010/main" val="3535416938"/>
              </p:ext>
            </p:extLst>
          </p:nvPr>
        </p:nvGraphicFramePr>
        <p:xfrm>
          <a:off x="1210962" y="901700"/>
          <a:ext cx="7067851" cy="3429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itle 1">
            <a:extLst>
              <a:ext uri="{FF2B5EF4-FFF2-40B4-BE49-F238E27FC236}">
                <a16:creationId xmlns:a16="http://schemas.microsoft.com/office/drawing/2014/main" id="{8E311C0F-6684-44E2-AAB7-6055ED1277EC}"/>
              </a:ext>
            </a:extLst>
          </p:cNvPr>
          <p:cNvSpPr>
            <a:spLocks noGrp="1"/>
          </p:cNvSpPr>
          <p:nvPr>
            <p:ph type="title"/>
          </p:nvPr>
        </p:nvSpPr>
        <p:spPr>
          <a:xfrm>
            <a:off x="-528637" y="-92075"/>
            <a:ext cx="7886700" cy="993775"/>
          </a:xfrm>
        </p:spPr>
        <p:txBody>
          <a:bodyPr>
            <a:normAutofit/>
          </a:bodyPr>
          <a:lstStyle/>
          <a:p>
            <a:pPr algn="ctr"/>
            <a:r>
              <a:rPr lang="en-US" dirty="0">
                <a:solidFill>
                  <a:schemeClr val="accent6">
                    <a:lumMod val="50000"/>
                  </a:schemeClr>
                </a:solidFill>
              </a:rPr>
              <a:t>The Promotion Process</a:t>
            </a:r>
          </a:p>
        </p:txBody>
      </p:sp>
    </p:spTree>
    <p:custDataLst>
      <p:tags r:id="rId1"/>
    </p:custDataLst>
    <p:extLst>
      <p:ext uri="{BB962C8B-B14F-4D97-AF65-F5344CB8AC3E}">
        <p14:creationId xmlns:p14="http://schemas.microsoft.com/office/powerpoint/2010/main" val="592048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A63D6-2D25-804F-8AE7-C1B4B88154C7}"/>
              </a:ext>
            </a:extLst>
          </p:cNvPr>
          <p:cNvSpPr>
            <a:spLocks noGrp="1"/>
          </p:cNvSpPr>
          <p:nvPr>
            <p:ph type="title"/>
          </p:nvPr>
        </p:nvSpPr>
        <p:spPr>
          <a:xfrm>
            <a:off x="6014325" y="1011112"/>
            <a:ext cx="3057863" cy="2398935"/>
          </a:xfrm>
        </p:spPr>
        <p:txBody>
          <a:bodyPr>
            <a:normAutofit/>
          </a:bodyPr>
          <a:lstStyle/>
          <a:p>
            <a:pPr algn="ctr"/>
            <a:r>
              <a:rPr lang="en-US" sz="3200" dirty="0">
                <a:solidFill>
                  <a:schemeClr val="accent6">
                    <a:lumMod val="50000"/>
                  </a:schemeClr>
                </a:solidFill>
              </a:rPr>
              <a:t>The Ask Letter:</a:t>
            </a:r>
          </a:p>
        </p:txBody>
      </p:sp>
      <p:sp>
        <p:nvSpPr>
          <p:cNvPr id="3" name="Content Placeholder 2">
            <a:extLst>
              <a:ext uri="{FF2B5EF4-FFF2-40B4-BE49-F238E27FC236}">
                <a16:creationId xmlns:a16="http://schemas.microsoft.com/office/drawing/2014/main" id="{BAF8ACA3-97D6-1842-9A64-F93564E37AFB}"/>
              </a:ext>
            </a:extLst>
          </p:cNvPr>
          <p:cNvSpPr>
            <a:spLocks noGrp="1"/>
          </p:cNvSpPr>
          <p:nvPr>
            <p:ph idx="1"/>
          </p:nvPr>
        </p:nvSpPr>
        <p:spPr/>
        <p:txBody>
          <a:bodyPr/>
          <a:lstStyle/>
          <a:p>
            <a:endParaRPr lang="en-US" dirty="0"/>
          </a:p>
          <a:p>
            <a:endParaRPr lang="en-US" dirty="0"/>
          </a:p>
        </p:txBody>
      </p:sp>
      <p:pic>
        <p:nvPicPr>
          <p:cNvPr id="7" name="Picture 6"/>
          <p:cNvPicPr>
            <a:picLocks noChangeAspect="1"/>
          </p:cNvPicPr>
          <p:nvPr/>
        </p:nvPicPr>
        <p:blipFill>
          <a:blip r:embed="rId4"/>
          <a:stretch>
            <a:fillRect/>
          </a:stretch>
        </p:blipFill>
        <p:spPr>
          <a:xfrm>
            <a:off x="71813" y="-2014"/>
            <a:ext cx="5942512" cy="5043217"/>
          </a:xfrm>
          <a:prstGeom prst="rect">
            <a:avLst/>
          </a:prstGeom>
        </p:spPr>
      </p:pic>
      <p:cxnSp>
        <p:nvCxnSpPr>
          <p:cNvPr id="5" name="Straight Connector 4">
            <a:extLst>
              <a:ext uri="{FF2B5EF4-FFF2-40B4-BE49-F238E27FC236}">
                <a16:creationId xmlns:a16="http://schemas.microsoft.com/office/drawing/2014/main" id="{6D5D2EAB-BDCD-4A4F-B23C-CF1FA8B10090}"/>
              </a:ext>
            </a:extLst>
          </p:cNvPr>
          <p:cNvCxnSpPr>
            <a:cxnSpLocks/>
          </p:cNvCxnSpPr>
          <p:nvPr/>
        </p:nvCxnSpPr>
        <p:spPr>
          <a:xfrm>
            <a:off x="6014325" y="234778"/>
            <a:ext cx="0" cy="4806425"/>
          </a:xfrm>
          <a:prstGeom prst="line">
            <a:avLst/>
          </a:prstGeom>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3642361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9144000" cy="172142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2FA63D6-2D25-804F-8AE7-C1B4B88154C7}"/>
              </a:ext>
            </a:extLst>
          </p:cNvPr>
          <p:cNvSpPr>
            <a:spLocks noGrp="1"/>
          </p:cNvSpPr>
          <p:nvPr>
            <p:ph type="title"/>
          </p:nvPr>
        </p:nvSpPr>
        <p:spPr>
          <a:xfrm>
            <a:off x="228607" y="115150"/>
            <a:ext cx="7157553" cy="891540"/>
          </a:xfrm>
        </p:spPr>
        <p:txBody>
          <a:bodyPr>
            <a:normAutofit/>
          </a:bodyPr>
          <a:lstStyle/>
          <a:p>
            <a:r>
              <a:rPr lang="en-US" dirty="0">
                <a:solidFill>
                  <a:schemeClr val="tx1">
                    <a:lumMod val="85000"/>
                    <a:lumOff val="15000"/>
                  </a:schemeClr>
                </a:solidFill>
              </a:rPr>
              <a:t>The Ask</a:t>
            </a:r>
          </a:p>
        </p:txBody>
      </p:sp>
      <p:sp>
        <p:nvSpPr>
          <p:cNvPr id="3" name="Content Placeholder 2">
            <a:extLst>
              <a:ext uri="{FF2B5EF4-FFF2-40B4-BE49-F238E27FC236}">
                <a16:creationId xmlns:a16="http://schemas.microsoft.com/office/drawing/2014/main" id="{BAF8ACA3-97D6-1842-9A64-F93564E37AFB}"/>
              </a:ext>
            </a:extLst>
          </p:cNvPr>
          <p:cNvSpPr>
            <a:spLocks noGrp="1"/>
          </p:cNvSpPr>
          <p:nvPr>
            <p:ph idx="1"/>
          </p:nvPr>
        </p:nvSpPr>
        <p:spPr>
          <a:xfrm>
            <a:off x="228607" y="1309804"/>
            <a:ext cx="9077887" cy="3658227"/>
          </a:xfrm>
        </p:spPr>
        <p:txBody>
          <a:bodyPr anchor="ctr">
            <a:normAutofit lnSpcReduction="10000"/>
          </a:bodyPr>
          <a:lstStyle/>
          <a:p>
            <a:r>
              <a:rPr lang="en-US" sz="2400" b="1" dirty="0">
                <a:solidFill>
                  <a:schemeClr val="tx1">
                    <a:lumMod val="85000"/>
                    <a:lumOff val="15000"/>
                  </a:schemeClr>
                </a:solidFill>
              </a:rPr>
              <a:t>Variable! Each school does this differently</a:t>
            </a:r>
          </a:p>
          <a:p>
            <a:pPr lvl="1"/>
            <a:r>
              <a:rPr lang="en-US" dirty="0">
                <a:solidFill>
                  <a:schemeClr val="tx1">
                    <a:lumMod val="85000"/>
                    <a:lumOff val="15000"/>
                  </a:schemeClr>
                </a:solidFill>
              </a:rPr>
              <a:t>Ask Letter should:</a:t>
            </a:r>
          </a:p>
          <a:p>
            <a:pPr lvl="2"/>
            <a:r>
              <a:rPr lang="en-US" sz="2200" dirty="0">
                <a:solidFill>
                  <a:schemeClr val="tx1">
                    <a:lumMod val="85000"/>
                    <a:lumOff val="15000"/>
                  </a:schemeClr>
                </a:solidFill>
              </a:rPr>
              <a:t>Detail promotion rank and track</a:t>
            </a:r>
          </a:p>
          <a:p>
            <a:pPr lvl="2"/>
            <a:r>
              <a:rPr lang="en-US" sz="2200" dirty="0">
                <a:solidFill>
                  <a:schemeClr val="tx1">
                    <a:lumMod val="85000"/>
                    <a:lumOff val="15000"/>
                  </a:schemeClr>
                </a:solidFill>
              </a:rPr>
              <a:t>Detail promotion criteria &amp; supporting activities for each area of excellence (Clinical, Education, Investigation/Research, Service, etc.) their institution requires </a:t>
            </a:r>
          </a:p>
          <a:p>
            <a:pPr lvl="2"/>
            <a:r>
              <a:rPr lang="en-US" sz="2200" dirty="0">
                <a:solidFill>
                  <a:schemeClr val="tx1">
                    <a:lumMod val="85000"/>
                    <a:lumOff val="15000"/>
                  </a:schemeClr>
                </a:solidFill>
              </a:rPr>
              <a:t>Specific questions to answer in your review</a:t>
            </a:r>
          </a:p>
          <a:p>
            <a:pPr lvl="2"/>
            <a:r>
              <a:rPr lang="en-US" sz="2200" dirty="0">
                <a:solidFill>
                  <a:schemeClr val="tx1">
                    <a:lumMod val="85000"/>
                    <a:lumOff val="15000"/>
                  </a:schemeClr>
                </a:solidFill>
              </a:rPr>
              <a:t>Include due date</a:t>
            </a:r>
          </a:p>
          <a:p>
            <a:pPr lvl="2"/>
            <a:r>
              <a:rPr lang="en-US" sz="2200" dirty="0">
                <a:solidFill>
                  <a:schemeClr val="tx1">
                    <a:lumMod val="85000"/>
                    <a:lumOff val="15000"/>
                  </a:schemeClr>
                </a:solidFill>
              </a:rPr>
              <a:t>Attached materials: promotion criteria, CV, bio, statements of teaching, service, research/creative work</a:t>
            </a:r>
          </a:p>
          <a:p>
            <a:pPr lvl="1"/>
            <a:r>
              <a:rPr lang="en-US" dirty="0">
                <a:solidFill>
                  <a:schemeClr val="tx1">
                    <a:lumMod val="85000"/>
                    <a:lumOff val="15000"/>
                  </a:schemeClr>
                </a:solidFill>
              </a:rPr>
              <a:t>   You can request further information as needed</a:t>
            </a:r>
          </a:p>
          <a:p>
            <a:endParaRPr lang="en-US" sz="1400" dirty="0">
              <a:solidFill>
                <a:schemeClr val="tx1">
                  <a:lumMod val="85000"/>
                  <a:lumOff val="15000"/>
                </a:schemeClr>
              </a:solidFill>
            </a:endParaRPr>
          </a:p>
          <a:p>
            <a:endParaRPr lang="en-US" sz="1400" dirty="0">
              <a:solidFill>
                <a:schemeClr val="tx1">
                  <a:lumMod val="85000"/>
                  <a:lumOff val="15000"/>
                </a:schemeClr>
              </a:solidFill>
            </a:endParaRPr>
          </a:p>
        </p:txBody>
      </p:sp>
      <p:sp>
        <p:nvSpPr>
          <p:cNvPr id="84" name="Freeform: Shape 83">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39" y="4478172"/>
            <a:ext cx="7475562" cy="665328"/>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0A57C5B-D8A1-4337-844B-DC586CFE8F8C}"/>
              </a:ext>
            </a:extLst>
          </p:cNvPr>
          <p:cNvPicPr>
            <a:picLocks noChangeAspect="1"/>
          </p:cNvPicPr>
          <p:nvPr/>
        </p:nvPicPr>
        <p:blipFill rotWithShape="1">
          <a:blip r:embed="rId4"/>
          <a:srcRect l="23392" t="73530" r="6979" b="19691"/>
          <a:stretch/>
        </p:blipFill>
        <p:spPr>
          <a:xfrm>
            <a:off x="0" y="4673601"/>
            <a:ext cx="9147243" cy="469900"/>
          </a:xfrm>
          <a:prstGeom prst="rect">
            <a:avLst/>
          </a:prstGeom>
        </p:spPr>
      </p:pic>
      <p:pic>
        <p:nvPicPr>
          <p:cNvPr id="2052" name="Picture 4" descr="Getting Started Using Video-Based Training">
            <a:extLst>
              <a:ext uri="{FF2B5EF4-FFF2-40B4-BE49-F238E27FC236}">
                <a16:creationId xmlns:a16="http://schemas.microsoft.com/office/drawing/2014/main" id="{4A2730E9-A162-4158-A508-D30BC2B26F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0747" y="284587"/>
            <a:ext cx="2554388" cy="1436843"/>
          </a:xfrm>
          <a:prstGeom prst="rect">
            <a:avLst/>
          </a:prstGeom>
          <a:noFill/>
          <a:effectLst>
            <a:softEdge rad="38100"/>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74007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7AB2EF-143F-D24A-BAA2-50514CFAA581}"/>
              </a:ext>
            </a:extLst>
          </p:cNvPr>
          <p:cNvSpPr>
            <a:spLocks noGrp="1"/>
          </p:cNvSpPr>
          <p:nvPr>
            <p:ph type="title"/>
          </p:nvPr>
        </p:nvSpPr>
        <p:spPr>
          <a:xfrm>
            <a:off x="626967" y="0"/>
            <a:ext cx="3848096" cy="1096334"/>
          </a:xfrm>
        </p:spPr>
        <p:txBody>
          <a:bodyPr>
            <a:normAutofit/>
          </a:bodyPr>
          <a:lstStyle/>
          <a:p>
            <a:r>
              <a:rPr lang="en-US" sz="3000" dirty="0">
                <a:solidFill>
                  <a:schemeClr val="accent6">
                    <a:lumMod val="50000"/>
                  </a:schemeClr>
                </a:solidFill>
              </a:rPr>
              <a:t>Approach to Writing!</a:t>
            </a:r>
          </a:p>
        </p:txBody>
      </p:sp>
      <p:sp>
        <p:nvSpPr>
          <p:cNvPr id="3" name="Content Placeholder 2">
            <a:extLst>
              <a:ext uri="{FF2B5EF4-FFF2-40B4-BE49-F238E27FC236}">
                <a16:creationId xmlns:a16="http://schemas.microsoft.com/office/drawing/2014/main" id="{634504C6-E472-C34E-897B-20F5556660EB}"/>
              </a:ext>
            </a:extLst>
          </p:cNvPr>
          <p:cNvSpPr>
            <a:spLocks noGrp="1"/>
          </p:cNvSpPr>
          <p:nvPr>
            <p:ph idx="1"/>
          </p:nvPr>
        </p:nvSpPr>
        <p:spPr>
          <a:xfrm>
            <a:off x="734569" y="991629"/>
            <a:ext cx="3632893" cy="3513234"/>
          </a:xfrm>
        </p:spPr>
        <p:txBody>
          <a:bodyPr>
            <a:normAutofit fontScale="92500" lnSpcReduction="10000"/>
          </a:bodyPr>
          <a:lstStyle/>
          <a:p>
            <a:pPr marL="514350" indent="-514350">
              <a:buFont typeface="+mj-lt"/>
              <a:buAutoNum type="arabicPeriod"/>
            </a:pPr>
            <a:r>
              <a:rPr lang="en-US" dirty="0"/>
              <a:t>Saying yes or no </a:t>
            </a:r>
          </a:p>
          <a:p>
            <a:pPr marL="514350" indent="-514350">
              <a:buFont typeface="+mj-lt"/>
              <a:buAutoNum type="arabicPeriod"/>
            </a:pPr>
            <a:r>
              <a:rPr lang="en-US" dirty="0"/>
              <a:t>Check your bias</a:t>
            </a:r>
          </a:p>
          <a:p>
            <a:pPr marL="514350" indent="-514350">
              <a:buFont typeface="+mj-lt"/>
              <a:buAutoNum type="arabicPeriod"/>
            </a:pPr>
            <a:r>
              <a:rPr lang="en-US" dirty="0"/>
              <a:t>Reading &amp; understanding institution’s criteria</a:t>
            </a:r>
          </a:p>
          <a:p>
            <a:pPr marL="514350" indent="-514350">
              <a:buFont typeface="+mj-lt"/>
              <a:buAutoNum type="arabicPeriod"/>
            </a:pPr>
            <a:r>
              <a:rPr lang="en-US" dirty="0"/>
              <a:t>Writing the letter</a:t>
            </a:r>
          </a:p>
          <a:p>
            <a:pPr marL="514350" indent="-514350">
              <a:buFont typeface="+mj-lt"/>
              <a:buAutoNum type="arabicPeriod"/>
            </a:pPr>
            <a:r>
              <a:rPr lang="en-US" dirty="0"/>
              <a:t>Components of external letter of review</a:t>
            </a:r>
          </a:p>
          <a:p>
            <a:endParaRPr lang="en-US" sz="2000" dirty="0"/>
          </a:p>
          <a:p>
            <a:endParaRPr lang="en-US" sz="2000" dirty="0"/>
          </a:p>
        </p:txBody>
      </p:sp>
      <p:sp>
        <p:nvSpPr>
          <p:cNvPr id="11" name="Freeform: Shape 10">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32777" y="638638"/>
            <a:ext cx="4638605" cy="3866225"/>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Checkbox Clip Art - Royalty Free - GoGraph">
            <a:extLst>
              <a:ext uri="{FF2B5EF4-FFF2-40B4-BE49-F238E27FC236}">
                <a16:creationId xmlns:a16="http://schemas.microsoft.com/office/drawing/2014/main" id="{1D992EA0-B48E-4E74-AD4D-8F8591431A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774" r="7877" b="8624"/>
          <a:stretch/>
        </p:blipFill>
        <p:spPr bwMode="auto">
          <a:xfrm>
            <a:off x="5842575" y="1579102"/>
            <a:ext cx="2030844" cy="2413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9916713-66D9-4CCD-8899-4E646009EBDE}"/>
              </a:ext>
            </a:extLst>
          </p:cNvPr>
          <p:cNvPicPr>
            <a:picLocks noChangeAspect="1"/>
          </p:cNvPicPr>
          <p:nvPr/>
        </p:nvPicPr>
        <p:blipFill rotWithShape="1">
          <a:blip r:embed="rId5"/>
          <a:srcRect l="23392" t="73530" r="6979" b="19691"/>
          <a:stretch/>
        </p:blipFill>
        <p:spPr>
          <a:xfrm>
            <a:off x="0" y="4794983"/>
            <a:ext cx="9147243" cy="348517"/>
          </a:xfrm>
          <a:prstGeom prst="rect">
            <a:avLst/>
          </a:prstGeom>
        </p:spPr>
      </p:pic>
    </p:spTree>
    <p:custDataLst>
      <p:tags r:id="rId1"/>
    </p:custDataLst>
    <p:extLst>
      <p:ext uri="{BB962C8B-B14F-4D97-AF65-F5344CB8AC3E}">
        <p14:creationId xmlns:p14="http://schemas.microsoft.com/office/powerpoint/2010/main" val="1032334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1D93C4A9-DEA9-48A6-9D96-421A4572F9F6}"/>
              </a:ext>
            </a:extLst>
          </p:cNvPr>
          <p:cNvGraphicFramePr/>
          <p:nvPr>
            <p:extLst>
              <p:ext uri="{D42A27DB-BD31-4B8C-83A1-F6EECF244321}">
                <p14:modId xmlns:p14="http://schemas.microsoft.com/office/powerpoint/2010/main" val="2989357277"/>
              </p:ext>
            </p:extLst>
          </p:nvPr>
        </p:nvGraphicFramePr>
        <p:xfrm>
          <a:off x="1409307" y="584494"/>
          <a:ext cx="6440864" cy="39745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C4B356A7-6874-4687-8C4D-7765F4C3B1FD}"/>
              </a:ext>
            </a:extLst>
          </p:cNvPr>
          <p:cNvSpPr txBox="1"/>
          <p:nvPr/>
        </p:nvSpPr>
        <p:spPr>
          <a:xfrm>
            <a:off x="36728" y="7714"/>
            <a:ext cx="2745158" cy="590931"/>
          </a:xfrm>
          <a:prstGeom prst="rect">
            <a:avLst/>
          </a:prstGeom>
        </p:spPr>
        <p:txBody>
          <a:bodyPr vert="horz" lIns="91440" tIns="45720" rIns="91440" bIns="45720" rtlCol="0" anchor="ctr">
            <a:normAutofit/>
          </a:bodyPr>
          <a:lstStyle>
            <a:lvl1pPr defTabSz="914400">
              <a:lnSpc>
                <a:spcPct val="90000"/>
              </a:lnSpc>
              <a:spcBef>
                <a:spcPct val="0"/>
              </a:spcBef>
              <a:buNone/>
              <a:defRPr sz="3600" b="1" i="0" spc="-150">
                <a:solidFill>
                  <a:schemeClr val="accent1"/>
                </a:solidFill>
                <a:latin typeface="Trebuchet MS" panose="020B0703020202090204" pitchFamily="34" charset="0"/>
                <a:ea typeface="+mj-ea"/>
                <a:cs typeface="+mj-cs"/>
              </a:defRPr>
            </a:lvl1pPr>
          </a:lstStyle>
          <a:p>
            <a:r>
              <a:rPr lang="en-US" sz="2800" dirty="0">
                <a:solidFill>
                  <a:schemeClr val="accent6">
                    <a:lumMod val="50000"/>
                  </a:schemeClr>
                </a:solidFill>
              </a:rPr>
              <a:t>The Process:</a:t>
            </a:r>
          </a:p>
        </p:txBody>
      </p:sp>
    </p:spTree>
    <p:custDataLst>
      <p:tags r:id="rId1"/>
    </p:custDataLst>
    <p:extLst>
      <p:ext uri="{BB962C8B-B14F-4D97-AF65-F5344CB8AC3E}">
        <p14:creationId xmlns:p14="http://schemas.microsoft.com/office/powerpoint/2010/main" val="11713607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2020STFM 1">
      <a:dk1>
        <a:srgbClr val="4D4D4F"/>
      </a:dk1>
      <a:lt1>
        <a:srgbClr val="FFFFFF"/>
      </a:lt1>
      <a:dk2>
        <a:srgbClr val="BFCEE3"/>
      </a:dk2>
      <a:lt2>
        <a:srgbClr val="6F69AF"/>
      </a:lt2>
      <a:accent1>
        <a:srgbClr val="0096D3"/>
      </a:accent1>
      <a:accent2>
        <a:srgbClr val="EF8D2B"/>
      </a:accent2>
      <a:accent3>
        <a:srgbClr val="00ABC5"/>
      </a:accent3>
      <a:accent4>
        <a:srgbClr val="1E417B"/>
      </a:accent4>
      <a:accent5>
        <a:srgbClr val="5B9BD5"/>
      </a:accent5>
      <a:accent6>
        <a:srgbClr val="ED116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2020STFM 1">
      <a:dk1>
        <a:srgbClr val="4D4D4F"/>
      </a:dk1>
      <a:lt1>
        <a:srgbClr val="FFFFFF"/>
      </a:lt1>
      <a:dk2>
        <a:srgbClr val="BFCEE3"/>
      </a:dk2>
      <a:lt2>
        <a:srgbClr val="6F69AF"/>
      </a:lt2>
      <a:accent1>
        <a:srgbClr val="0096D3"/>
      </a:accent1>
      <a:accent2>
        <a:srgbClr val="EF8D2B"/>
      </a:accent2>
      <a:accent3>
        <a:srgbClr val="00ABC5"/>
      </a:accent3>
      <a:accent4>
        <a:srgbClr val="1E417B"/>
      </a:accent4>
      <a:accent5>
        <a:srgbClr val="5B9BD5"/>
      </a:accent5>
      <a:accent6>
        <a:srgbClr val="ED1163"/>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530</TotalTime>
  <Words>1903</Words>
  <Application>Microsoft Office PowerPoint</Application>
  <PresentationFormat>On-screen Show (16:9)</PresentationFormat>
  <Paragraphs>233</Paragraphs>
  <Slides>26</Slides>
  <Notes>26</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2" baseType="lpstr">
      <vt:lpstr>Arial</vt:lpstr>
      <vt:lpstr>Calibri</vt:lpstr>
      <vt:lpstr>Trebuchet MS</vt:lpstr>
      <vt:lpstr>Custom Design</vt:lpstr>
      <vt:lpstr>1_Custom Design</vt:lpstr>
      <vt:lpstr>Document</vt:lpstr>
      <vt:lpstr>Writing an Effective External Letter of Review for Promotion</vt:lpstr>
      <vt:lpstr>Disclosures None</vt:lpstr>
      <vt:lpstr>Objectives</vt:lpstr>
      <vt:lpstr>Why write external letters of review?  </vt:lpstr>
      <vt:lpstr>The Promotion Process</vt:lpstr>
      <vt:lpstr>The Ask Letter:</vt:lpstr>
      <vt:lpstr>The Ask</vt:lpstr>
      <vt:lpstr>Approach to Writing!</vt:lpstr>
      <vt:lpstr>PowerPoint Presentation</vt:lpstr>
      <vt:lpstr>Approach: Saying Yes or No </vt:lpstr>
      <vt:lpstr>PowerPoint Presentation</vt:lpstr>
      <vt:lpstr>PowerPoint Presentation</vt:lpstr>
      <vt:lpstr>Approach:  Read &amp; Understanding the Institution’s Criteria </vt:lpstr>
      <vt:lpstr>Approach: Writing the Letter</vt:lpstr>
      <vt:lpstr>Let’s practice!</vt:lpstr>
      <vt:lpstr>PowerPoint Presentation</vt:lpstr>
      <vt:lpstr>Approach: Components of the Letter</vt:lpstr>
      <vt:lpstr>PowerPoint Presentation</vt:lpstr>
      <vt:lpstr>Let’s practice!</vt:lpstr>
      <vt:lpstr>PowerPoint Presentation</vt:lpstr>
      <vt:lpstr>PowerPoint Presentation</vt:lpstr>
      <vt:lpstr>Let’s fix it!</vt:lpstr>
      <vt:lpstr>You can do it! Just remember to…</vt:lpstr>
      <vt:lpstr>Debrief &amp; Closing</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an Effective External Letter of Review for Promotion</dc:title>
  <dc:creator>Hartmark-Hill, Jennifer Rebekah - (jhartmarkhill)</dc:creator>
  <cp:lastModifiedBy>Suzanne Minor</cp:lastModifiedBy>
  <cp:revision>67</cp:revision>
  <dcterms:created xsi:type="dcterms:W3CDTF">2021-11-10T00:25:27Z</dcterms:created>
  <dcterms:modified xsi:type="dcterms:W3CDTF">2021-11-17T21:22:09Z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CA1DF8E1-9383-4611-B40C-FA754973E910</vt:lpwstr>
  </property>
  <property fmtid="{D5CDD505-2E9C-101B-9397-08002B2CF9AE}" pid="3" name="ArticulatePath">
    <vt:lpwstr>External Review for Promotion Letter Seminar STFM 11-8-2021_jhh</vt:lpwstr>
  </property>
</Properties>
</file>