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373" r:id="rId2"/>
    <p:sldId id="374" r:id="rId3"/>
    <p:sldId id="375" r:id="rId4"/>
    <p:sldId id="377" r:id="rId5"/>
    <p:sldId id="378" r:id="rId6"/>
    <p:sldId id="379" r:id="rId7"/>
    <p:sldId id="380" r:id="rId8"/>
    <p:sldId id="381" r:id="rId9"/>
    <p:sldId id="382" r:id="rId10"/>
    <p:sldId id="383" r:id="rId11"/>
    <p:sldId id="384" r:id="rId12"/>
    <p:sldId id="385" r:id="rId13"/>
    <p:sldId id="386" r:id="rId14"/>
    <p:sldId id="387" r:id="rId15"/>
    <p:sldId id="368" r:id="rId16"/>
    <p:sldId id="357" r:id="rId17"/>
    <p:sldId id="343" r:id="rId18"/>
    <p:sldId id="344" r:id="rId19"/>
    <p:sldId id="345" r:id="rId20"/>
    <p:sldId id="347" r:id="rId21"/>
    <p:sldId id="346" r:id="rId22"/>
    <p:sldId id="358" r:id="rId23"/>
    <p:sldId id="389" r:id="rId24"/>
    <p:sldId id="370" r:id="rId25"/>
    <p:sldId id="390" r:id="rId26"/>
    <p:sldId id="349" r:id="rId27"/>
    <p:sldId id="348" r:id="rId28"/>
    <p:sldId id="350" r:id="rId29"/>
    <p:sldId id="392" r:id="rId30"/>
    <p:sldId id="352" r:id="rId31"/>
    <p:sldId id="353" r:id="rId32"/>
    <p:sldId id="293" r:id="rId33"/>
    <p:sldId id="294" r:id="rId34"/>
    <p:sldId id="295" r:id="rId35"/>
    <p:sldId id="296" r:id="rId36"/>
    <p:sldId id="297" r:id="rId37"/>
    <p:sldId id="300" r:id="rId38"/>
    <p:sldId id="301" r:id="rId39"/>
    <p:sldId id="302" r:id="rId40"/>
    <p:sldId id="304" r:id="rId41"/>
    <p:sldId id="305" r:id="rId42"/>
    <p:sldId id="306" r:id="rId43"/>
    <p:sldId id="307" r:id="rId44"/>
    <p:sldId id="309" r:id="rId45"/>
    <p:sldId id="310" r:id="rId46"/>
    <p:sldId id="314" r:id="rId47"/>
    <p:sldId id="315" r:id="rId48"/>
    <p:sldId id="317" r:id="rId49"/>
    <p:sldId id="318" r:id="rId50"/>
    <p:sldId id="322" r:id="rId51"/>
    <p:sldId id="324" r:id="rId52"/>
    <p:sldId id="325" r:id="rId53"/>
    <p:sldId id="326" r:id="rId54"/>
    <p:sldId id="371" r:id="rId55"/>
    <p:sldId id="328" r:id="rId56"/>
    <p:sldId id="372" r:id="rId57"/>
    <p:sldId id="393" r:id="rId58"/>
    <p:sldId id="330" r:id="rId59"/>
    <p:sldId id="331" r:id="rId60"/>
    <p:sldId id="332" r:id="rId61"/>
    <p:sldId id="333" r:id="rId62"/>
    <p:sldId id="335" r:id="rId63"/>
    <p:sldId id="336" r:id="rId64"/>
    <p:sldId id="337" r:id="rId65"/>
    <p:sldId id="362" r:id="rId66"/>
    <p:sldId id="260" r:id="rId67"/>
    <p:sldId id="258" r:id="rId68"/>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1933" autoAdjust="0"/>
  </p:normalViewPr>
  <p:slideViewPr>
    <p:cSldViewPr snapToGrid="0">
      <p:cViewPr varScale="1">
        <p:scale>
          <a:sx n="53" d="100"/>
          <a:sy n="53" d="100"/>
        </p:scale>
        <p:origin x="7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t>9/16/2018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orumea.org/resources/standards-of-good-practice/standards-guidelines/undergraduate-health-related-programs-abroad/"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ajtmh.org/content/83/6/1178.lon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mc.bu.edu/ghbusm/practitioners-guid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edicaloutreach.americares.org/blog-post/on-duffle-bag-medicine-today/"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who.int/medical_devices/management_use/manage_donations/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5</a:t>
            </a:fld>
            <a:endParaRPr lang="en-US"/>
          </a:p>
        </p:txBody>
      </p:sp>
    </p:spTree>
    <p:extLst>
      <p:ext uri="{BB962C8B-B14F-4D97-AF65-F5344CB8AC3E}">
        <p14:creationId xmlns:p14="http://schemas.microsoft.com/office/powerpoint/2010/main" val="86969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http://www.who.int/medical_devices/management_use/manage_donations/en/</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29</a:t>
            </a:fld>
            <a:endParaRPr lang="en-US"/>
          </a:p>
        </p:txBody>
      </p:sp>
    </p:spTree>
    <p:extLst>
      <p:ext uri="{BB962C8B-B14F-4D97-AF65-F5344CB8AC3E}">
        <p14:creationId xmlns:p14="http://schemas.microsoft.com/office/powerpoint/2010/main" val="200360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98" b="1" kern="1200" dirty="0" smtClean="0">
                <a:solidFill>
                  <a:schemeClr val="tx1"/>
                </a:solidFill>
                <a:effectLst/>
                <a:latin typeface="+mn-lt"/>
                <a:ea typeface="+mn-ea"/>
                <a:cs typeface="+mn-cs"/>
              </a:rPr>
              <a:t>Personal Safety</a:t>
            </a:r>
            <a:endParaRPr lang="en-US" sz="1498" b="0" kern="1200" dirty="0" smtClean="0">
              <a:solidFill>
                <a:schemeClr val="tx1"/>
              </a:solidFill>
              <a:effectLst/>
              <a:latin typeface="+mn-lt"/>
              <a:ea typeface="+mn-ea"/>
              <a:cs typeface="+mn-cs"/>
            </a:endParaRPr>
          </a:p>
          <a:p>
            <a:pPr fontAlgn="base"/>
            <a:r>
              <a:rPr lang="en-US" sz="1498" b="1" kern="1200" dirty="0" smtClean="0">
                <a:solidFill>
                  <a:schemeClr val="tx1"/>
                </a:solidFill>
                <a:effectLst/>
                <a:latin typeface="+mn-lt"/>
                <a:ea typeface="+mn-ea"/>
                <a:cs typeface="+mn-cs"/>
              </a:rPr>
              <a:t>Pre-departure training:</a:t>
            </a:r>
            <a:r>
              <a:rPr lang="en-US" sz="1498" b="1" i="1" kern="1200" dirty="0" smtClean="0">
                <a:solidFill>
                  <a:schemeClr val="tx1"/>
                </a:solidFill>
                <a:effectLst/>
                <a:latin typeface="+mn-lt"/>
                <a:ea typeface="+mn-ea"/>
                <a:cs typeface="+mn-cs"/>
              </a:rPr>
              <a:t> </a:t>
            </a:r>
            <a:r>
              <a:rPr lang="en-US" sz="1498" b="0" kern="1200" dirty="0" smtClean="0">
                <a:solidFill>
                  <a:schemeClr val="tx1"/>
                </a:solidFill>
                <a:effectLst/>
                <a:latin typeface="+mn-lt"/>
                <a:ea typeface="+mn-ea"/>
                <a:cs typeface="+mn-cs"/>
              </a:rPr>
              <a:t>May take several forms e.g. a guidance handbook, and should contain guidance on:</a:t>
            </a:r>
          </a:p>
          <a:p>
            <a:pPr fontAlgn="base"/>
            <a:r>
              <a:rPr lang="en-US" sz="1498" b="0" kern="1200" dirty="0" smtClean="0">
                <a:solidFill>
                  <a:schemeClr val="tx1"/>
                </a:solidFill>
                <a:effectLst/>
                <a:latin typeface="+mn-lt"/>
                <a:ea typeface="+mn-ea"/>
                <a:cs typeface="+mn-cs"/>
              </a:rPr>
              <a:t>Immunization and access to HIV prophylaxis (Post-Exposure Prophylaxis, known as PEP)</a:t>
            </a:r>
          </a:p>
          <a:p>
            <a:pPr fontAlgn="base"/>
            <a:r>
              <a:rPr lang="en-US" sz="1498" b="0" kern="1200" dirty="0" smtClean="0">
                <a:solidFill>
                  <a:schemeClr val="tx1"/>
                </a:solidFill>
                <a:effectLst/>
                <a:latin typeface="+mn-lt"/>
                <a:ea typeface="+mn-ea"/>
                <a:cs typeface="+mn-cs"/>
              </a:rPr>
              <a:t>Alcohol and Drugs</a:t>
            </a:r>
          </a:p>
          <a:p>
            <a:pPr fontAlgn="base"/>
            <a:r>
              <a:rPr lang="en-US" sz="1498" b="0" kern="1200" dirty="0" smtClean="0">
                <a:solidFill>
                  <a:schemeClr val="tx1"/>
                </a:solidFill>
                <a:effectLst/>
                <a:latin typeface="+mn-lt"/>
                <a:ea typeface="+mn-ea"/>
                <a:cs typeface="+mn-cs"/>
              </a:rPr>
              <a:t>Traffic accidents and motor vehicle safety</a:t>
            </a:r>
          </a:p>
          <a:p>
            <a:pPr fontAlgn="base"/>
            <a:r>
              <a:rPr lang="en-US" sz="1498" b="0" kern="1200" dirty="0" smtClean="0">
                <a:solidFill>
                  <a:schemeClr val="tx1"/>
                </a:solidFill>
                <a:effectLst/>
                <a:latin typeface="+mn-lt"/>
                <a:ea typeface="+mn-ea"/>
                <a:cs typeface="+mn-cs"/>
              </a:rPr>
              <a:t>Culture shock</a:t>
            </a:r>
          </a:p>
          <a:p>
            <a:pPr fontAlgn="base"/>
            <a:r>
              <a:rPr lang="en-US" sz="1498" b="0" kern="1200" dirty="0" smtClean="0">
                <a:solidFill>
                  <a:schemeClr val="tx1"/>
                </a:solidFill>
                <a:effectLst/>
                <a:latin typeface="+mn-lt"/>
                <a:ea typeface="+mn-ea"/>
                <a:cs typeface="+mn-cs"/>
              </a:rPr>
              <a:t>Registering with government website to track location in case of emergency</a:t>
            </a:r>
          </a:p>
          <a:p>
            <a:pPr fontAlgn="base"/>
            <a:r>
              <a:rPr lang="en-US" sz="1498" b="0" kern="1200" dirty="0" smtClean="0">
                <a:solidFill>
                  <a:schemeClr val="tx1"/>
                </a:solidFill>
                <a:effectLst/>
                <a:latin typeface="+mn-lt"/>
                <a:ea typeface="+mn-ea"/>
                <a:cs typeface="+mn-cs"/>
              </a:rPr>
              <a:t>Political unrest and terrorism</a:t>
            </a:r>
          </a:p>
          <a:p>
            <a:pPr fontAlgn="base"/>
            <a:r>
              <a:rPr lang="en-US" sz="1498" b="0" kern="1200" dirty="0" smtClean="0">
                <a:solidFill>
                  <a:schemeClr val="tx1"/>
                </a:solidFill>
                <a:effectLst/>
                <a:latin typeface="+mn-lt"/>
                <a:ea typeface="+mn-ea"/>
                <a:cs typeface="+mn-cs"/>
              </a:rPr>
              <a:t>Natural disasters       </a:t>
            </a:r>
          </a:p>
          <a:p>
            <a:pPr fontAlgn="base"/>
            <a:r>
              <a:rPr lang="en-US" sz="1498" b="0" kern="1200" dirty="0" smtClean="0">
                <a:solidFill>
                  <a:schemeClr val="tx1"/>
                </a:solidFill>
                <a:effectLst/>
                <a:latin typeface="+mn-lt"/>
                <a:ea typeface="+mn-ea"/>
                <a:cs typeface="+mn-cs"/>
              </a:rPr>
              <a:t>                                                                                                                      </a:t>
            </a:r>
          </a:p>
          <a:p>
            <a:pPr fontAlgn="base"/>
            <a:r>
              <a:rPr lang="en-US" sz="1498" b="1" kern="1200" dirty="0" smtClean="0">
                <a:solidFill>
                  <a:schemeClr val="tx1"/>
                </a:solidFill>
                <a:effectLst/>
                <a:latin typeface="+mn-lt"/>
                <a:ea typeface="+mn-ea"/>
                <a:cs typeface="+mn-cs"/>
              </a:rPr>
              <a:t>Local support</a:t>
            </a:r>
            <a:r>
              <a:rPr lang="en-US" sz="1498" b="0" kern="1200" dirty="0" smtClean="0">
                <a:solidFill>
                  <a:schemeClr val="tx1"/>
                </a:solidFill>
                <a:effectLst/>
                <a:latin typeface="+mn-lt"/>
                <a:ea typeface="+mn-ea"/>
                <a:cs typeface="+mn-cs"/>
              </a:rPr>
              <a:t>: May take several forms but should include:​</a:t>
            </a:r>
          </a:p>
          <a:p>
            <a:pPr fontAlgn="base"/>
            <a:r>
              <a:rPr lang="en-US" sz="1498" b="1" kern="1200" dirty="0" smtClean="0">
                <a:solidFill>
                  <a:schemeClr val="tx1"/>
                </a:solidFill>
                <a:effectLst/>
                <a:latin typeface="+mn-lt"/>
                <a:ea typeface="+mn-ea"/>
                <a:cs typeface="+mn-cs"/>
              </a:rPr>
              <a:t>Supervisors for clinical/professional aspects of programming or public health/NGO efforts.</a:t>
            </a:r>
          </a:p>
          <a:p>
            <a:pPr fontAlgn="base"/>
            <a:r>
              <a:rPr lang="en-US" sz="1498" b="0" kern="1200" dirty="0" smtClean="0">
                <a:solidFill>
                  <a:schemeClr val="tx1"/>
                </a:solidFill>
                <a:effectLst/>
                <a:latin typeface="+mn-lt"/>
                <a:ea typeface="+mn-ea"/>
                <a:cs typeface="+mn-cs"/>
              </a:rPr>
              <a:t>Program leadership/partners who have experience in providing educational programming and are accountable to the student and sending institution</a:t>
            </a:r>
          </a:p>
          <a:p>
            <a:pPr fontAlgn="base"/>
            <a:r>
              <a:rPr lang="en-US" sz="1498" b="0" kern="1200" dirty="0" smtClean="0">
                <a:solidFill>
                  <a:schemeClr val="tx1"/>
                </a:solidFill>
                <a:effectLst/>
                <a:latin typeface="+mn-lt"/>
                <a:ea typeface="+mn-ea"/>
                <a:cs typeface="+mn-cs"/>
              </a:rPr>
              <a:t>Liaison for local coordination, logistics, housing, and administrative support</a:t>
            </a:r>
          </a:p>
          <a:p>
            <a:pPr fontAlgn="base"/>
            <a:r>
              <a:rPr lang="en-US" sz="1498" b="0" kern="1200" dirty="0" smtClean="0">
                <a:solidFill>
                  <a:schemeClr val="tx1"/>
                </a:solidFill>
                <a:effectLst/>
                <a:latin typeface="+mn-lt"/>
                <a:ea typeface="+mn-ea"/>
                <a:cs typeface="+mn-cs"/>
              </a:rPr>
              <a:t>‘Learning Agreement’ detailing the range of procedures and skills that you are able to undertake and those that you are not yet qualified to undertake. </a:t>
            </a:r>
          </a:p>
          <a:p>
            <a:pPr fontAlgn="base"/>
            <a:r>
              <a:rPr lang="en-US" sz="1498" b="0" kern="1200" dirty="0" smtClean="0">
                <a:solidFill>
                  <a:schemeClr val="tx1"/>
                </a:solidFill>
                <a:effectLst/>
                <a:latin typeface="+mn-lt"/>
                <a:ea typeface="+mn-ea"/>
                <a:cs typeface="+mn-cs"/>
              </a:rPr>
              <a:t>Accommodation, although options may vary, should have a risk management review for safety and security considerations</a:t>
            </a:r>
          </a:p>
          <a:p>
            <a:pPr fontAlgn="base"/>
            <a:r>
              <a:rPr lang="en-US" sz="1498" b="0" kern="1200" dirty="0" smtClean="0">
                <a:solidFill>
                  <a:schemeClr val="tx1"/>
                </a:solidFill>
                <a:effectLst/>
                <a:latin typeface="+mn-lt"/>
                <a:ea typeface="+mn-ea"/>
                <a:cs typeface="+mn-cs"/>
              </a:rPr>
              <a:t>Safety procedures, insurance (required and recommended insurance varies based on type of elective, location, and more.  Ensure incident response is in place including contact details for use in case of emergency)</a:t>
            </a:r>
          </a:p>
          <a:p>
            <a:pPr fontAlgn="base"/>
            <a:r>
              <a:rPr lang="en-US" sz="1498" b="0" kern="1200" dirty="0" smtClean="0">
                <a:solidFill>
                  <a:schemeClr val="tx1"/>
                </a:solidFill>
                <a:effectLst/>
                <a:latin typeface="+mn-lt"/>
                <a:ea typeface="+mn-ea"/>
                <a:cs typeface="+mn-cs"/>
              </a:rPr>
              <a:t>Protection of people and planet:</a:t>
            </a:r>
          </a:p>
          <a:p>
            <a:pPr lvl="1" fontAlgn="base"/>
            <a:r>
              <a:rPr lang="en-US" sz="1498" b="1" kern="1200" dirty="0" smtClean="0">
                <a:solidFill>
                  <a:schemeClr val="tx1"/>
                </a:solidFill>
                <a:effectLst/>
                <a:latin typeface="+mn-lt"/>
                <a:ea typeface="+mn-ea"/>
                <a:cs typeface="+mn-cs"/>
              </a:rPr>
              <a:t>Codes of conduct  </a:t>
            </a:r>
            <a:r>
              <a:rPr lang="en-US" sz="1498" b="0" kern="1200" dirty="0" smtClean="0">
                <a:solidFill>
                  <a:schemeClr val="tx1"/>
                </a:solidFill>
                <a:effectLst/>
                <a:latin typeface="+mn-lt"/>
                <a:ea typeface="+mn-ea"/>
                <a:cs typeface="+mn-cs"/>
              </a:rPr>
              <a:t>                              </a:t>
            </a:r>
          </a:p>
          <a:p>
            <a:pPr lvl="2" fontAlgn="base"/>
            <a:r>
              <a:rPr lang="en-US" sz="1498" b="0" kern="1200" dirty="0" smtClean="0">
                <a:solidFill>
                  <a:schemeClr val="tx1"/>
                </a:solidFill>
                <a:effectLst/>
                <a:latin typeface="+mn-lt"/>
                <a:ea typeface="+mn-ea"/>
                <a:cs typeface="+mn-cs"/>
              </a:rPr>
              <a:t>For </a:t>
            </a:r>
            <a:r>
              <a:rPr lang="en-US" sz="1498" b="0" i="1" kern="1200" dirty="0" smtClean="0">
                <a:solidFill>
                  <a:schemeClr val="tx1"/>
                </a:solidFill>
                <a:effectLst/>
                <a:latin typeface="+mn-lt"/>
                <a:ea typeface="+mn-ea"/>
                <a:cs typeface="+mn-cs"/>
              </a:rPr>
              <a:t>contact with children and vulnerable populations</a:t>
            </a:r>
            <a:r>
              <a:rPr lang="en-US" sz="1498" b="0" kern="1200" dirty="0" smtClean="0">
                <a:solidFill>
                  <a:schemeClr val="tx1"/>
                </a:solidFill>
                <a:effectLst/>
                <a:latin typeface="+mn-lt"/>
                <a:ea typeface="+mn-ea"/>
                <a:cs typeface="+mn-cs"/>
              </a:rPr>
              <a:t> that protect privacy, prevent interference, exploitation or abuse.  Consider whether certain settings are even appropriate to visit or work in, including orphanages (as pointed out by the Better Volunteering, Better Care Network).  </a:t>
            </a:r>
          </a:p>
          <a:p>
            <a:pPr lvl="2" fontAlgn="base"/>
            <a:r>
              <a:rPr lang="en-US" sz="1498" b="0" kern="1200" dirty="0" smtClean="0">
                <a:solidFill>
                  <a:schemeClr val="tx1"/>
                </a:solidFill>
                <a:effectLst/>
                <a:latin typeface="+mn-lt"/>
                <a:ea typeface="+mn-ea"/>
                <a:cs typeface="+mn-cs"/>
              </a:rPr>
              <a:t>For visits to urban, rural, natural, wildlife and heritage sites that detail appropriate health, safety, and conservation practice.</a:t>
            </a:r>
          </a:p>
          <a:p>
            <a:pPr lvl="2" fontAlgn="base"/>
            <a:r>
              <a:rPr lang="en-US" sz="1498" b="0" kern="1200" dirty="0" smtClean="0">
                <a:solidFill>
                  <a:schemeClr val="tx1"/>
                </a:solidFill>
                <a:effectLst/>
                <a:latin typeface="+mn-lt"/>
                <a:ea typeface="+mn-ea"/>
                <a:cs typeface="+mn-cs"/>
              </a:rPr>
              <a:t>For </a:t>
            </a:r>
            <a:r>
              <a:rPr lang="en-US" sz="1498" b="0" i="1" kern="1200" dirty="0" smtClean="0">
                <a:solidFill>
                  <a:schemeClr val="tx1"/>
                </a:solidFill>
                <a:effectLst/>
                <a:latin typeface="+mn-lt"/>
                <a:ea typeface="+mn-ea"/>
                <a:cs typeface="+mn-cs"/>
              </a:rPr>
              <a:t>photography</a:t>
            </a:r>
            <a:r>
              <a:rPr lang="en-US" sz="1498" b="0" kern="1200" dirty="0" smtClean="0">
                <a:solidFill>
                  <a:schemeClr val="tx1"/>
                </a:solidFill>
                <a:effectLst/>
                <a:latin typeface="+mn-lt"/>
                <a:ea typeface="+mn-ea"/>
                <a:cs typeface="+mn-cs"/>
              </a:rPr>
              <a:t> and use of images that honors cultural norms and ensures respect, including consent when culturally possible, as well as redaction in the event of clinically related photos (although generally photos in clinical settings should be discouraged or limited)                 ​</a:t>
            </a:r>
          </a:p>
          <a:p>
            <a:pPr lvl="2" fontAlgn="base"/>
            <a:r>
              <a:rPr lang="en-US" sz="1498" b="0" i="1" kern="1200" dirty="0" smtClean="0">
                <a:solidFill>
                  <a:schemeClr val="tx1"/>
                </a:solidFill>
                <a:effectLst/>
                <a:latin typeface="+mn-lt"/>
                <a:ea typeface="+mn-ea"/>
                <a:cs typeface="+mn-cs"/>
              </a:rPr>
              <a:t>Carbon offset </a:t>
            </a:r>
            <a:r>
              <a:rPr lang="en-US" sz="1498" b="0" kern="1200" dirty="0" smtClean="0">
                <a:solidFill>
                  <a:schemeClr val="tx1"/>
                </a:solidFill>
                <a:effectLst/>
                <a:latin typeface="+mn-lt"/>
                <a:ea typeface="+mn-ea"/>
                <a:cs typeface="+mn-cs"/>
              </a:rPr>
              <a:t>mechanisms for air travel that allow you to recognize and make up for the carbon footprint of your travel.                                                                                              </a:t>
            </a:r>
          </a:p>
          <a:p>
            <a:pPr fontAlgn="base"/>
            <a:r>
              <a:rPr lang="en-US" sz="1498" b="1" kern="1200" dirty="0" smtClean="0">
                <a:solidFill>
                  <a:schemeClr val="tx1"/>
                </a:solidFill>
                <a:effectLst/>
                <a:latin typeface="+mn-lt"/>
                <a:ea typeface="+mn-ea"/>
                <a:cs typeface="+mn-cs"/>
              </a:rPr>
              <a:t>Medical Evacuation/Health Insurance </a:t>
            </a:r>
            <a:r>
              <a:rPr lang="en-US" sz="1498" b="0" kern="1200" dirty="0" smtClean="0">
                <a:solidFill>
                  <a:schemeClr val="tx1"/>
                </a:solidFill>
                <a:effectLst/>
                <a:latin typeface="+mn-lt"/>
                <a:ea typeface="+mn-ea"/>
                <a:cs typeface="+mn-cs"/>
              </a:rPr>
              <a:t> (including attention to exclusions and inclusions)  This is super important as getting ill while abroad is very common due to traffic accidents, food-borne illness, tropical diseases, and more</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30</a:t>
            </a:fld>
            <a:endParaRPr lang="en-US"/>
          </a:p>
        </p:txBody>
      </p:sp>
    </p:spTree>
    <p:extLst>
      <p:ext uri="{BB962C8B-B14F-4D97-AF65-F5344CB8AC3E}">
        <p14:creationId xmlns:p14="http://schemas.microsoft.com/office/powerpoint/2010/main" val="143891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98" b="1" kern="1200" dirty="0" smtClean="0">
                <a:solidFill>
                  <a:schemeClr val="tx1"/>
                </a:solidFill>
                <a:effectLst/>
                <a:latin typeface="+mn-lt"/>
                <a:ea typeface="+mn-ea"/>
                <a:cs typeface="+mn-cs"/>
              </a:rPr>
              <a:t>​</a:t>
            </a:r>
            <a:endParaRPr lang="en-US" sz="1498" b="0" kern="1200" dirty="0" smtClean="0">
              <a:solidFill>
                <a:schemeClr val="tx1"/>
              </a:solidFill>
              <a:effectLst/>
              <a:latin typeface="+mn-lt"/>
              <a:ea typeface="+mn-ea"/>
              <a:cs typeface="+mn-cs"/>
            </a:endParaRPr>
          </a:p>
          <a:p>
            <a:pPr fontAlgn="base"/>
            <a:r>
              <a:rPr lang="en-US" sz="1498" b="1" kern="1200" dirty="0" smtClean="0">
                <a:solidFill>
                  <a:schemeClr val="tx1"/>
                </a:solidFill>
                <a:effectLst/>
                <a:latin typeface="+mn-lt"/>
                <a:ea typeface="+mn-ea"/>
                <a:cs typeface="+mn-cs"/>
              </a:rPr>
              <a:t>Partnership aspects: The structure of the partnership between an organization in your country and the local host community/institution is often more important than you might think.  There are partnership best practices for global health to ensure there is a voice for all stakeholders, as well as cognizance of historical power imbalances.                    </a:t>
            </a:r>
          </a:p>
          <a:p>
            <a:pPr lvl="1" fontAlgn="base"/>
            <a:r>
              <a:rPr lang="en-US" sz="1498" b="1" kern="1200" dirty="0" smtClean="0">
                <a:solidFill>
                  <a:schemeClr val="tx1"/>
                </a:solidFill>
                <a:effectLst/>
                <a:latin typeface="+mn-lt"/>
                <a:ea typeface="+mn-ea"/>
                <a:cs typeface="+mn-cs"/>
              </a:rPr>
              <a:t>Written partnership agreements including clarity on expectations and responsibilities  </a:t>
            </a:r>
          </a:p>
          <a:p>
            <a:pPr lvl="1" fontAlgn="base"/>
            <a:r>
              <a:rPr lang="en-US" sz="1498" b="1" kern="1200" dirty="0" smtClean="0">
                <a:solidFill>
                  <a:schemeClr val="tx1"/>
                </a:solidFill>
                <a:effectLst/>
                <a:latin typeface="+mn-lt"/>
                <a:ea typeface="+mn-ea"/>
                <a:cs typeface="+mn-cs"/>
              </a:rPr>
              <a:t>Evidence of long term commitment of partners to common goals (e.g. exchange of resources and people among multiple stakeholders in hosting community and in sending institution) that stretches beyond the single experience and continues all year round.  The continuity of students and organizational engagement often set up an umbrella allows for optimal learning and clear program details.  In addition, ask yourself and the opportunity you’re considering, “how long has this partnership been taking place between these specific partners?  This question is important because often program longevity is a proxy for successful partnership and continuity is key to provide ongoing program quality improvement and reinforcing appropriate roles for students, as well as longitudinal development goals for the community, if this is a commitment of the program.                                </a:t>
            </a:r>
          </a:p>
          <a:p>
            <a:pPr lvl="1" fontAlgn="base"/>
            <a:r>
              <a:rPr lang="en-US" sz="1498" b="1" kern="1200" dirty="0" smtClean="0">
                <a:solidFill>
                  <a:schemeClr val="tx1"/>
                </a:solidFill>
                <a:effectLst/>
                <a:latin typeface="+mn-lt"/>
                <a:ea typeface="+mn-ea"/>
                <a:cs typeface="+mn-cs"/>
              </a:rPr>
              <a:t>Host community members have an opportunity to participate (where applicable, in an accredited way) in program experience and/or design, and are compensated for their time and expertise.                  </a:t>
            </a:r>
          </a:p>
          <a:p>
            <a:pPr lvl="1" fontAlgn="base"/>
            <a:r>
              <a:rPr lang="en-US" sz="1498" b="1" kern="1200" dirty="0" smtClean="0">
                <a:solidFill>
                  <a:schemeClr val="tx1"/>
                </a:solidFill>
                <a:effectLst/>
                <a:latin typeface="+mn-lt"/>
                <a:ea typeface="+mn-ea"/>
                <a:cs typeface="+mn-cs"/>
              </a:rPr>
              <a:t>Reasons for partnership, in terms of community and student outcomes, are understood and embraced by multiple and diverse stakeholders.                                         </a:t>
            </a:r>
          </a:p>
          <a:p>
            <a:pPr lvl="1" fontAlgn="base"/>
            <a:r>
              <a:rPr lang="en-US" sz="1498" b="1" kern="1200" dirty="0" smtClean="0">
                <a:solidFill>
                  <a:schemeClr val="tx1"/>
                </a:solidFill>
                <a:effectLst/>
                <a:latin typeface="+mn-lt"/>
                <a:ea typeface="+mn-ea"/>
                <a:cs typeface="+mn-cs"/>
              </a:rPr>
              <a:t>Partners have clear understanding of ongoing commitment as well as mutual agreement on reasons and process for end of partnership.                                                       </a:t>
            </a:r>
          </a:p>
          <a:p>
            <a:pPr lvl="1" fontAlgn="base"/>
            <a:r>
              <a:rPr lang="en-US" sz="1498" b="1" kern="1200" dirty="0" smtClean="0">
                <a:solidFill>
                  <a:schemeClr val="tx1"/>
                </a:solidFill>
                <a:effectLst/>
                <a:latin typeface="+mn-lt"/>
                <a:ea typeface="+mn-ea"/>
                <a:cs typeface="+mn-cs"/>
              </a:rPr>
              <a:t>Host community members are compensated for time and efforts supporting the opportunity (WEIGHT Ethics and Best Practice Guidelines for Training Experiences in Global Health state programs should “recognize the true cost to all institutions and ensure they are appropriately reimbursed,” for community-based programs, this includes costs of hosting students and/or faculty in community-based settings).       </a:t>
            </a:r>
          </a:p>
          <a:p>
            <a:pPr lvl="1" fontAlgn="base"/>
            <a:r>
              <a:rPr lang="en-US" sz="1498" b="1" kern="1200" dirty="0" smtClean="0">
                <a:solidFill>
                  <a:schemeClr val="tx1"/>
                </a:solidFill>
                <a:effectLst/>
                <a:latin typeface="+mn-lt"/>
                <a:ea typeface="+mn-ea"/>
                <a:cs typeface="+mn-cs"/>
              </a:rPr>
              <a:t>Elective facilitators measures their impacts on communities or evaluates their work (also known as a “Monitoring and Evaluation Plan”).</a:t>
            </a:r>
          </a:p>
          <a:p>
            <a:pPr lvl="1" fontAlgn="base"/>
            <a:r>
              <a:rPr lang="en-US" sz="1498" b="1" kern="1200" dirty="0" smtClean="0">
                <a:solidFill>
                  <a:schemeClr val="tx1"/>
                </a:solidFill>
                <a:effectLst/>
                <a:latin typeface="+mn-lt"/>
                <a:ea typeface="+mn-ea"/>
                <a:cs typeface="+mn-cs"/>
              </a:rPr>
              <a:t>Data collected from a variety of perspectives and methodology (examples include confidential surveys, face-to-face interactions, site visits, independent researchers, partner roundtables).                           </a:t>
            </a:r>
          </a:p>
          <a:p>
            <a:pPr lvl="1" fontAlgn="base"/>
            <a:r>
              <a:rPr lang="en-US" sz="1498" b="1" kern="1200" dirty="0" smtClean="0">
                <a:solidFill>
                  <a:schemeClr val="tx1"/>
                </a:solidFill>
                <a:effectLst/>
                <a:latin typeface="+mn-lt"/>
                <a:ea typeface="+mn-ea"/>
                <a:cs typeface="+mn-cs"/>
              </a:rPr>
              <a:t>Limitations of findings and methods of collecting data are recognized. </a:t>
            </a:r>
          </a:p>
          <a:p>
            <a:pPr lvl="1" fontAlgn="base"/>
            <a:r>
              <a:rPr lang="en-US" sz="1498" b="1" kern="1200" dirty="0" smtClean="0">
                <a:solidFill>
                  <a:schemeClr val="tx1"/>
                </a:solidFill>
                <a:effectLst/>
                <a:latin typeface="+mn-lt"/>
                <a:ea typeface="+mn-ea"/>
                <a:cs typeface="+mn-cs"/>
              </a:rPr>
              <a:t>Evidence of failure reporting, evaluation by independent researchers (ideal as it has less bias) and on-going research efforts.                                                                                 </a:t>
            </a:r>
          </a:p>
          <a:p>
            <a:pPr lvl="1" fontAlgn="base"/>
            <a:r>
              <a:rPr lang="en-US" sz="1498" b="1" kern="1200" dirty="0" smtClean="0">
                <a:solidFill>
                  <a:schemeClr val="tx1"/>
                </a:solidFill>
                <a:effectLst/>
                <a:latin typeface="+mn-lt"/>
                <a:ea typeface="+mn-ea"/>
                <a:cs typeface="+mn-cs"/>
              </a:rPr>
              <a:t>Professionals with relevant academic and professional experience in international education and community development are involved in overseeing or evaluating the international elective.  </a:t>
            </a:r>
          </a:p>
          <a:p>
            <a:pPr fontAlgn="base"/>
            <a:r>
              <a:rPr lang="en-US" sz="1498" b="0" kern="1200" dirty="0" smtClean="0">
                <a:solidFill>
                  <a:schemeClr val="tx1"/>
                </a:solidFill>
                <a:effectLst/>
                <a:latin typeface="+mn-lt"/>
                <a:ea typeface="+mn-ea"/>
                <a:cs typeface="+mn-cs"/>
              </a:rPr>
              <a:t>                                             </a:t>
            </a:r>
          </a:p>
          <a:p>
            <a:pPr fontAlgn="base"/>
            <a:r>
              <a:rPr lang="en-US" sz="1498" b="1" kern="1200" dirty="0" smtClean="0">
                <a:solidFill>
                  <a:schemeClr val="tx1"/>
                </a:solidFill>
                <a:effectLst/>
                <a:latin typeface="+mn-lt"/>
                <a:ea typeface="+mn-ea"/>
                <a:cs typeface="+mn-cs"/>
              </a:rPr>
              <a:t>Local involvement</a:t>
            </a:r>
            <a:r>
              <a:rPr lang="en-US" sz="1498" b="0" kern="1200" dirty="0" smtClean="0">
                <a:solidFill>
                  <a:schemeClr val="tx1"/>
                </a:solidFill>
                <a:effectLst/>
                <a:latin typeface="+mn-lt"/>
                <a:ea typeface="+mn-ea"/>
                <a:cs typeface="+mn-cs"/>
              </a:rPr>
              <a:t>​</a:t>
            </a:r>
          </a:p>
          <a:p>
            <a:pPr fontAlgn="base"/>
            <a:r>
              <a:rPr lang="en-US" sz="1498" b="1" kern="1200" dirty="0" smtClean="0">
                <a:solidFill>
                  <a:schemeClr val="tx1"/>
                </a:solidFill>
                <a:effectLst/>
                <a:latin typeface="+mn-lt"/>
                <a:ea typeface="+mn-ea"/>
                <a:cs typeface="+mn-cs"/>
              </a:rPr>
              <a:t>Adequate capacity of the host organization to manage and support you throughout your experience; this include adequate staff to answer questions, availability of alumni to discuss programs with, and systems to enable enrollment and learning platforms.</a:t>
            </a:r>
          </a:p>
          <a:p>
            <a:pPr fontAlgn="base"/>
            <a:r>
              <a:rPr lang="en-US" sz="1498" b="1" kern="1200" dirty="0" smtClean="0">
                <a:solidFill>
                  <a:schemeClr val="tx1"/>
                </a:solidFill>
                <a:effectLst/>
                <a:latin typeface="+mn-lt"/>
                <a:ea typeface="+mn-ea"/>
                <a:cs typeface="+mn-cs"/>
              </a:rPr>
              <a:t>Host organization has clear teaching, leadership roles e.g. involvement in the selection and evaluation of students and responsibility for program design.</a:t>
            </a:r>
          </a:p>
          <a:p>
            <a:pPr fontAlgn="base"/>
            <a:r>
              <a:rPr lang="en-US" sz="1498" b="1" kern="1200" dirty="0" smtClean="0">
                <a:solidFill>
                  <a:schemeClr val="tx1"/>
                </a:solidFill>
                <a:effectLst/>
                <a:latin typeface="+mn-lt"/>
                <a:ea typeface="+mn-ea"/>
                <a:cs typeface="+mn-cs"/>
              </a:rPr>
              <a:t>If occurring, community-driven research initiatives are co-owned, including fair authorship rights to any co-generated publications, as well as appropriate ethical review.                                                                                                                                                 </a:t>
            </a:r>
          </a:p>
          <a:p>
            <a:pPr fontAlgn="base"/>
            <a:r>
              <a:rPr lang="en-US" sz="1498" b="1" kern="1200" dirty="0" smtClean="0">
                <a:solidFill>
                  <a:schemeClr val="tx1"/>
                </a:solidFill>
                <a:effectLst/>
                <a:latin typeface="+mn-lt"/>
                <a:ea typeface="+mn-ea"/>
                <a:cs typeface="+mn-cs"/>
              </a:rPr>
              <a:t>Responsible marketing</a:t>
            </a:r>
            <a:endParaRPr lang="en-US" sz="1498" b="0" kern="1200" dirty="0" smtClean="0">
              <a:solidFill>
                <a:schemeClr val="tx1"/>
              </a:solidFill>
              <a:effectLst/>
              <a:latin typeface="+mn-lt"/>
              <a:ea typeface="+mn-ea"/>
              <a:cs typeface="+mn-cs"/>
            </a:endParaRPr>
          </a:p>
          <a:p>
            <a:pPr fontAlgn="base"/>
            <a:r>
              <a:rPr lang="en-US" sz="1498" b="1" kern="1200" dirty="0" smtClean="0">
                <a:solidFill>
                  <a:schemeClr val="tx1"/>
                </a:solidFill>
                <a:effectLst/>
                <a:latin typeface="+mn-lt"/>
                <a:ea typeface="+mn-ea"/>
                <a:cs typeface="+mn-cs"/>
              </a:rPr>
              <a:t>Recruitment material uses considerate language challenging assumptions about power, privilege, outcomes, and personal agency (for example, if it seems to oversell or inflate your impacts on community health, be mindful that it may not be genuine or accurate).</a:t>
            </a:r>
          </a:p>
          <a:p>
            <a:pPr fontAlgn="base"/>
            <a:r>
              <a:rPr lang="en-US" sz="1498" b="1" kern="1200" dirty="0" smtClean="0">
                <a:solidFill>
                  <a:schemeClr val="tx1"/>
                </a:solidFill>
                <a:effectLst/>
                <a:latin typeface="+mn-lt"/>
                <a:ea typeface="+mn-ea"/>
                <a:cs typeface="+mn-cs"/>
              </a:rPr>
              <a:t>Images are genuine, balanced, and dignified and provide context and perspective, and are collected with proper consents.</a:t>
            </a:r>
          </a:p>
          <a:p>
            <a:pPr fontAlgn="base"/>
            <a:r>
              <a:rPr lang="en-US" sz="1498" b="1" kern="1200" dirty="0" smtClean="0">
                <a:solidFill>
                  <a:schemeClr val="tx1"/>
                </a:solidFill>
                <a:effectLst/>
                <a:latin typeface="+mn-lt"/>
                <a:ea typeface="+mn-ea"/>
                <a:cs typeface="+mn-cs"/>
              </a:rPr>
              <a:t>Short and long-term claims are honest and reflective of both successes and limitations.</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31</a:t>
            </a:fld>
            <a:endParaRPr lang="en-US"/>
          </a:p>
        </p:txBody>
      </p:sp>
    </p:spTree>
    <p:extLst>
      <p:ext uri="{BB962C8B-B14F-4D97-AF65-F5344CB8AC3E}">
        <p14:creationId xmlns:p14="http://schemas.microsoft.com/office/powerpoint/2010/main" val="229419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28949-EF80-4770-B415-6167E9BD3206}" type="slidenum">
              <a:rPr lang="en-US"/>
              <a:pPr/>
              <a:t>51</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575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BCB0B-4E02-446E-A769-39C864920BFE}" type="slidenum">
              <a:rPr lang="en-US"/>
              <a:pPr/>
              <a:t>52</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962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F1828-1A60-4D4E-A66B-D2BBE5870412}" type="slidenum">
              <a:rPr lang="en-US"/>
              <a:pPr/>
              <a:t>55</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047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402A-19D4-4367-BDBE-7BC3CCC70441}" type="slidenum">
              <a:rPr lang="en-US"/>
              <a:pPr/>
              <a:t>58</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302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6</a:t>
            </a:fld>
            <a:endParaRPr lang="en-US"/>
          </a:p>
        </p:txBody>
      </p:sp>
    </p:spTree>
    <p:extLst>
      <p:ext uri="{BB962C8B-B14F-4D97-AF65-F5344CB8AC3E}">
        <p14:creationId xmlns:p14="http://schemas.microsoft.com/office/powerpoint/2010/main" val="390459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551194-DD5C-4CA1-BD8F-B2EBB6D2459A}" type="slidenum">
              <a:rPr lang="en-US"/>
              <a:pPr/>
              <a:t>14</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281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98" b="1" i="0" kern="1200" dirty="0" smtClean="0">
                <a:solidFill>
                  <a:schemeClr val="tx1"/>
                </a:solidFill>
                <a:effectLst/>
                <a:latin typeface="+mn-lt"/>
                <a:ea typeface="+mn-ea"/>
                <a:cs typeface="+mn-cs"/>
              </a:rPr>
              <a:t>1.     Core Principles:</a:t>
            </a:r>
            <a:endParaRPr lang="en-US" sz="1498" b="0" i="0" kern="1200" dirty="0" smtClean="0">
              <a:solidFill>
                <a:schemeClr val="tx1"/>
              </a:solidFill>
              <a:effectLst/>
              <a:latin typeface="+mn-lt"/>
              <a:ea typeface="+mn-ea"/>
              <a:cs typeface="+mn-cs"/>
            </a:endParaRPr>
          </a:p>
          <a:p>
            <a:r>
              <a:rPr lang="en-US" sz="1498" b="0" i="1" kern="1200" dirty="0" smtClean="0">
                <a:solidFill>
                  <a:schemeClr val="tx1"/>
                </a:solidFill>
                <a:effectLst/>
                <a:latin typeface="+mn-lt"/>
                <a:ea typeface="+mn-ea"/>
                <a:cs typeface="+mn-cs"/>
              </a:rPr>
              <a:t>1.1. Dual Purposes.</a:t>
            </a:r>
            <a:r>
              <a:rPr lang="en-US" sz="1498" b="0" i="0" kern="1200" dirty="0" smtClean="0">
                <a:solidFill>
                  <a:schemeClr val="tx1"/>
                </a:solidFill>
                <a:effectLst/>
                <a:latin typeface="+mn-lt"/>
                <a:ea typeface="+mn-ea"/>
                <a:cs typeface="+mn-cs"/>
              </a:rPr>
              <a:t> Programs are organized with community and student outcomes in mind. The ethics of integrating community development with student learning necessitates that as much attention is paid to community outcomes as to student learning. One purpose is therefore never primary. Rather, community-driven outcomes and student learning about ethical global engagement must be held in balance with one another.</a:t>
            </a:r>
          </a:p>
          <a:p>
            <a:r>
              <a:rPr lang="en-US" sz="1498" b="0" i="1" kern="1200" dirty="0" smtClean="0">
                <a:solidFill>
                  <a:schemeClr val="tx1"/>
                </a:solidFill>
                <a:effectLst/>
                <a:latin typeface="+mn-lt"/>
                <a:ea typeface="+mn-ea"/>
                <a:cs typeface="+mn-cs"/>
              </a:rPr>
              <a:t>1.2. Community Voice and Direction.</a:t>
            </a:r>
            <a:r>
              <a:rPr lang="en-US" sz="1498" b="0" i="0" kern="1200" dirty="0" smtClean="0">
                <a:solidFill>
                  <a:schemeClr val="tx1"/>
                </a:solidFill>
                <a:effectLst/>
                <a:latin typeface="+mn-lt"/>
                <a:ea typeface="+mn-ea"/>
                <a:cs typeface="+mn-cs"/>
              </a:rPr>
              <a:t> Drawing on best practices in community development, service-learning, and public health, community-based efforts must be community driven. Community engagement, learning, program design, and budgeting should all include significant community direction, feedback, and opportunities for iterative improvements. Attention to the best practices referenced above suggests practitioners should triangulate community voice, actively seek the voices of the marginalized, and otherwise be systematic about inclusion of broad community perspective and multiple stakeholders regarding direction and goals. While student outcomes are certainly important and we point to dual purposes above, the typical bias of universities to serving students and organizations to serving customers requires a special focus on and attention to community voice and direction.</a:t>
            </a:r>
          </a:p>
          <a:p>
            <a:r>
              <a:rPr lang="en-US" sz="1498" b="0" i="1" kern="1200" dirty="0" smtClean="0">
                <a:solidFill>
                  <a:schemeClr val="tx1"/>
                </a:solidFill>
                <a:effectLst/>
                <a:latin typeface="+mn-lt"/>
                <a:ea typeface="+mn-ea"/>
                <a:cs typeface="+mn-cs"/>
              </a:rPr>
              <a:t>1.3. Institutional Commitment and Partnership Sustainability.</a:t>
            </a:r>
            <a:r>
              <a:rPr lang="en-US" sz="1498" b="0" i="0" kern="1200" dirty="0" smtClean="0">
                <a:solidFill>
                  <a:schemeClr val="tx1"/>
                </a:solidFill>
                <a:effectLst/>
                <a:latin typeface="+mn-lt"/>
                <a:ea typeface="+mn-ea"/>
                <a:cs typeface="+mn-cs"/>
              </a:rPr>
              <a:t> International education programming should only be undertaken within a robust understanding of how the programming relates to the continuous learning of the student and community-defined goals of the host community. For students, this translates as a relationship between the program, preparatory courses, and re-entry programming. Such programming should support the development of the individual student and/or continuous connection to the community partnership or ethical question addressed after returning to campus. Ideally, on campus faculty, activities, and programs support students’ efforts to engage in ongoing global civic engagement and social change programming related to their immersion experiences. For community partners, this means clarity regarding the nature of the commitment with the university or international education provider, as well as a clear vision of likely developments in the partnership and community-driven goals for the next year, three years forward, and even as many as five years in the future.</a:t>
            </a:r>
          </a:p>
          <a:p>
            <a:r>
              <a:rPr lang="en-US" sz="1498" b="0" i="1" kern="1200" dirty="0" smtClean="0">
                <a:solidFill>
                  <a:schemeClr val="tx1"/>
                </a:solidFill>
                <a:effectLst/>
                <a:latin typeface="+mn-lt"/>
                <a:ea typeface="+mn-ea"/>
                <a:cs typeface="+mn-cs"/>
              </a:rPr>
              <a:t>1.4. Transparency.</a:t>
            </a:r>
            <a:r>
              <a:rPr lang="en-US" sz="1498" b="0" i="0" kern="1200" dirty="0" smtClean="0">
                <a:solidFill>
                  <a:schemeClr val="tx1"/>
                </a:solidFill>
                <a:effectLst/>
                <a:latin typeface="+mn-lt"/>
                <a:ea typeface="+mn-ea"/>
                <a:cs typeface="+mn-cs"/>
              </a:rPr>
              <a:t> Students and community partners should be aware of how program funds are spent and why. Decision making regarding program fund expenditures should be transparent. Lines of authority should be clear. Transparency should extend throughout GSL relationships, from the university to and through any providers and to the community.</a:t>
            </a:r>
          </a:p>
          <a:p>
            <a:r>
              <a:rPr lang="en-US" sz="1498" b="0" i="1" kern="1200" dirty="0" smtClean="0">
                <a:solidFill>
                  <a:schemeClr val="tx1"/>
                </a:solidFill>
                <a:effectLst/>
                <a:latin typeface="+mn-lt"/>
                <a:ea typeface="+mn-ea"/>
                <a:cs typeface="+mn-cs"/>
              </a:rPr>
              <a:t>1.5. Environmental Sustainability and Footprint Reduction</a:t>
            </a:r>
            <a:r>
              <a:rPr lang="en-US" sz="1498" b="0" i="0" kern="1200" dirty="0" smtClean="0">
                <a:solidFill>
                  <a:schemeClr val="tx1"/>
                </a:solidFill>
                <a:effectLst/>
                <a:latin typeface="+mn-lt"/>
                <a:ea typeface="+mn-ea"/>
                <a:cs typeface="+mn-cs"/>
              </a:rPr>
              <a:t>. Program administrators should dialogue with community partners about environmental impacts of the program and the balance of those impacts with program benefits. Together, partnership leaders must consider strategies for impact mediation, including supporting local environmental initiatives and/or opportunities for participants to travel to and from their program site “carbon neutral” (e.g. by purchasing “passes” or “green tags”).</a:t>
            </a:r>
          </a:p>
          <a:p>
            <a:r>
              <a:rPr lang="en-US" sz="1498" b="0" i="1" kern="1200" dirty="0" smtClean="0">
                <a:solidFill>
                  <a:schemeClr val="tx1"/>
                </a:solidFill>
                <a:effectLst/>
                <a:latin typeface="+mn-lt"/>
                <a:ea typeface="+mn-ea"/>
                <a:cs typeface="+mn-cs"/>
              </a:rPr>
              <a:t>1.6. Economic Sustainability.</a:t>
            </a:r>
            <a:r>
              <a:rPr lang="en-US" sz="1498" b="0" i="0" kern="1200" dirty="0" smtClean="0">
                <a:solidFill>
                  <a:schemeClr val="tx1"/>
                </a:solidFill>
                <a:effectLst/>
                <a:latin typeface="+mn-lt"/>
                <a:ea typeface="+mn-ea"/>
                <a:cs typeface="+mn-cs"/>
              </a:rPr>
              <a:t> Program costs and contributions should be shared in a manner that minimizes disruption in the local community.  Donations or project support should reflect a sustainability perspective, thereby taking into account and/or developing the capacity of the community partner to manage funding effectively and ethically.  University-based practitioners may also need to cooperate with their development and finance offices to create the capacity to responsibly manage funds targeted toward these specific initiatives.</a:t>
            </a:r>
          </a:p>
          <a:p>
            <a:r>
              <a:rPr lang="en-US" sz="1498" b="0" i="1" kern="1200" dirty="0" smtClean="0">
                <a:solidFill>
                  <a:schemeClr val="tx1"/>
                </a:solidFill>
                <a:effectLst/>
                <a:latin typeface="+mn-lt"/>
                <a:ea typeface="+mn-ea"/>
                <a:cs typeface="+mn-cs"/>
              </a:rPr>
              <a:t>1.7. Deliberate Diversity, Intercultural Contact, and Reflection.</a:t>
            </a:r>
            <a:r>
              <a:rPr lang="en-US" sz="1498" b="0" i="0" kern="1200" dirty="0" smtClean="0">
                <a:solidFill>
                  <a:schemeClr val="tx1"/>
                </a:solidFill>
                <a:effectLst/>
                <a:latin typeface="+mn-lt"/>
                <a:ea typeface="+mn-ea"/>
                <a:cs typeface="+mn-cs"/>
              </a:rPr>
              <a:t> The processes that enhance intercultural learning and acceptance involve deliberate intercultural contact and structured reflective processes by trusted mentors. This is true whether groups are multi-ethnic and situated domestically, comprised of international participants, only students, or community members and students. Program administrators and community partners should work to enhance diversity of participants at all points of entry, and should nurture structured reflective intercultural learning and acceptance within all programs.</a:t>
            </a:r>
          </a:p>
          <a:p>
            <a:r>
              <a:rPr lang="en-US" sz="1498" b="0" i="1" kern="1200" dirty="0" smtClean="0">
                <a:solidFill>
                  <a:schemeClr val="tx1"/>
                </a:solidFill>
                <a:effectLst/>
                <a:latin typeface="+mn-lt"/>
                <a:ea typeface="+mn-ea"/>
                <a:cs typeface="+mn-cs"/>
              </a:rPr>
              <a:t>1.8. Global Community Building.</a:t>
            </a:r>
            <a:r>
              <a:rPr lang="en-US" sz="1498" b="0" i="0" kern="1200" dirty="0" smtClean="0">
                <a:solidFill>
                  <a:schemeClr val="tx1"/>
                </a:solidFill>
                <a:effectLst/>
                <a:latin typeface="+mn-lt"/>
                <a:ea typeface="+mn-ea"/>
                <a:cs typeface="+mn-cs"/>
              </a:rPr>
              <a:t> The program should point toward better future possibilities for students and community members. With community members, the program should encourage multi-directional exchange to support learning opportunities for individuals from the receiving communities, as well as continuous contact and commitment regarding local development and/or advocacy goals. With students, the program should facilitate a return process whereby learners have reflective opportunities and resources to explore growth in their understandings of themselves as individuals capable of responsible and ethical behavior in global context.</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19</a:t>
            </a:fld>
            <a:endParaRPr lang="en-US"/>
          </a:p>
        </p:txBody>
      </p:sp>
    </p:spTree>
    <p:extLst>
      <p:ext uri="{BB962C8B-B14F-4D97-AF65-F5344CB8AC3E}">
        <p14:creationId xmlns:p14="http://schemas.microsoft.com/office/powerpoint/2010/main" val="297171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98" b="0" i="0" kern="1200" dirty="0" smtClean="0">
                <a:solidFill>
                  <a:schemeClr val="tx1"/>
                </a:solidFill>
                <a:effectLst/>
                <a:latin typeface="+mn-lt"/>
                <a:ea typeface="+mn-ea"/>
                <a:cs typeface="+mn-cs"/>
              </a:rPr>
              <a:t>2.1  </a:t>
            </a:r>
            <a:r>
              <a:rPr lang="en-US" sz="1498" b="0" i="1" kern="1200" dirty="0" smtClean="0">
                <a:solidFill>
                  <a:schemeClr val="tx1"/>
                </a:solidFill>
                <a:effectLst/>
                <a:latin typeface="+mn-lt"/>
                <a:ea typeface="+mn-ea"/>
                <a:cs typeface="+mn-cs"/>
              </a:rPr>
              <a:t>Purpose.</a:t>
            </a:r>
            <a:r>
              <a:rPr lang="en-US" sz="1498" b="0" i="0" kern="1200" dirty="0" smtClean="0">
                <a:solidFill>
                  <a:schemeClr val="tx1"/>
                </a:solidFill>
                <a:effectLst/>
                <a:latin typeface="+mn-lt"/>
                <a:ea typeface="+mn-ea"/>
                <a:cs typeface="+mn-cs"/>
              </a:rPr>
              <a:t> Program administrators should engage in continuous dialogue with community partners regarding the partnership’s potential to contribute to community-driven efforts that advance human flourishing in the context of environmental, economic, and social sustainability. Continuous dialogue should include minimally annual evaluation and assessment of the partnership and its purposes.</a:t>
            </a:r>
          </a:p>
          <a:p>
            <a:r>
              <a:rPr lang="en-US" sz="1498" b="0" i="0" kern="1200" dirty="0" smtClean="0">
                <a:solidFill>
                  <a:schemeClr val="tx1"/>
                </a:solidFill>
                <a:effectLst/>
                <a:latin typeface="+mn-lt"/>
                <a:ea typeface="+mn-ea"/>
                <a:cs typeface="+mn-cs"/>
              </a:rPr>
              <a:t>2.2  </a:t>
            </a:r>
            <a:r>
              <a:rPr lang="en-US" sz="1498" b="0" i="1" kern="1200" dirty="0" smtClean="0">
                <a:solidFill>
                  <a:schemeClr val="tx1"/>
                </a:solidFill>
                <a:effectLst/>
                <a:latin typeface="+mn-lt"/>
                <a:ea typeface="+mn-ea"/>
                <a:cs typeface="+mn-cs"/>
              </a:rPr>
              <a:t>Community Preparation.</a:t>
            </a:r>
            <a:r>
              <a:rPr lang="en-US" sz="1498" b="0" i="0" kern="1200" dirty="0" smtClean="0">
                <a:solidFill>
                  <a:schemeClr val="tx1"/>
                </a:solidFill>
                <a:effectLst/>
                <a:latin typeface="+mn-lt"/>
                <a:ea typeface="+mn-ea"/>
                <a:cs typeface="+mn-cs"/>
              </a:rPr>
              <a:t> Community organizations and partners should receive clear pre-program clarity regarding expectations, partnership parameters through formal or informal memoranda of understanding, and sensitization that includes visitors’ customs and patterns, and fullest possible awareness of possible ramifications (both positive and negative) of hosting.</a:t>
            </a:r>
          </a:p>
          <a:p>
            <a:r>
              <a:rPr lang="en-US" sz="1498" b="0" i="0" kern="1200" dirty="0" smtClean="0">
                <a:solidFill>
                  <a:schemeClr val="tx1"/>
                </a:solidFill>
                <a:effectLst/>
                <a:latin typeface="+mn-lt"/>
                <a:ea typeface="+mn-ea"/>
                <a:cs typeface="+mn-cs"/>
              </a:rPr>
              <a:t>2.3  </a:t>
            </a:r>
            <a:r>
              <a:rPr lang="en-US" sz="1498" b="0" i="1" kern="1200" dirty="0" smtClean="0">
                <a:solidFill>
                  <a:schemeClr val="tx1"/>
                </a:solidFill>
                <a:effectLst/>
                <a:latin typeface="+mn-lt"/>
                <a:ea typeface="+mn-ea"/>
                <a:cs typeface="+mn-cs"/>
              </a:rPr>
              <a:t>Timing, Duration, and Repetition.</a:t>
            </a:r>
            <a:r>
              <a:rPr lang="en-US" sz="1498" b="0" i="0" kern="1200" dirty="0" smtClean="0">
                <a:solidFill>
                  <a:schemeClr val="tx1"/>
                </a:solidFill>
                <a:effectLst/>
                <a:latin typeface="+mn-lt"/>
                <a:ea typeface="+mn-ea"/>
                <a:cs typeface="+mn-cs"/>
              </a:rPr>
              <a:t> Program administrators should cooperate with community members to arrive at acceptable program timing, lengths, and repetition of student groups in communities. Different communities have demonstrated varying degrees of interest in timing of programs, their duration, and their regularity of repetition. This, like all such conversations, must be highly contextualized within particular communities and partnerships.</a:t>
            </a:r>
          </a:p>
          <a:p>
            <a:r>
              <a:rPr lang="en-US" sz="1498" b="0" i="0" kern="1200" dirty="0" smtClean="0">
                <a:solidFill>
                  <a:schemeClr val="tx1"/>
                </a:solidFill>
                <a:effectLst/>
                <a:latin typeface="+mn-lt"/>
                <a:ea typeface="+mn-ea"/>
                <a:cs typeface="+mn-cs"/>
              </a:rPr>
              <a:t>2.4  </a:t>
            </a:r>
            <a:r>
              <a:rPr lang="en-US" sz="1498" b="0" i="1" kern="1200" dirty="0" smtClean="0">
                <a:solidFill>
                  <a:schemeClr val="tx1"/>
                </a:solidFill>
                <a:effectLst/>
                <a:latin typeface="+mn-lt"/>
                <a:ea typeface="+mn-ea"/>
                <a:cs typeface="+mn-cs"/>
              </a:rPr>
              <a:t>Group Size.</a:t>
            </a:r>
            <a:r>
              <a:rPr lang="en-US" sz="1498" b="0" i="0" kern="1200" dirty="0" smtClean="0">
                <a:solidFill>
                  <a:schemeClr val="tx1"/>
                </a:solidFill>
                <a:effectLst/>
                <a:latin typeface="+mn-lt"/>
                <a:ea typeface="+mn-ea"/>
                <a:cs typeface="+mn-cs"/>
              </a:rPr>
              <a:t> Program administrators must discuss ideal group size with community members and arrange program accordingly. Large groups of visiting students can have positive and negative effects on local communities, including undermining traditional cultural knowledge and distorting the local economy.</a:t>
            </a:r>
          </a:p>
          <a:p>
            <a:r>
              <a:rPr lang="en-US" sz="1498" b="0" i="0" kern="1200" dirty="0" smtClean="0">
                <a:solidFill>
                  <a:schemeClr val="tx1"/>
                </a:solidFill>
                <a:effectLst/>
                <a:latin typeface="+mn-lt"/>
                <a:ea typeface="+mn-ea"/>
                <a:cs typeface="+mn-cs"/>
              </a:rPr>
              <a:t>2.5  </a:t>
            </a:r>
            <a:r>
              <a:rPr lang="en-US" sz="1498" b="0" i="1" kern="1200" dirty="0" smtClean="0">
                <a:solidFill>
                  <a:schemeClr val="tx1"/>
                </a:solidFill>
                <a:effectLst/>
                <a:latin typeface="+mn-lt"/>
                <a:ea typeface="+mn-ea"/>
                <a:cs typeface="+mn-cs"/>
              </a:rPr>
              <a:t>Local Sourcing.</a:t>
            </a:r>
            <a:r>
              <a:rPr lang="en-US" sz="1498" b="0" i="0" kern="1200" dirty="0" smtClean="0">
                <a:solidFill>
                  <a:schemeClr val="tx1"/>
                </a:solidFill>
                <a:effectLst/>
                <a:latin typeface="+mn-lt"/>
                <a:ea typeface="+mn-ea"/>
                <a:cs typeface="+mn-cs"/>
              </a:rPr>
              <a:t> The program should maximize the economic benefits to local residents by cooperating with community members to ensure program participant needs are addressed through indigenous sources. Community-engaged programs should categorically not parallel the economic structures of enclave tourism. Maximum local ownership and economic benefit is central to the ethos of community partnership. For example:</a:t>
            </a:r>
          </a:p>
          <a:p>
            <a:r>
              <a:rPr lang="en-US" sz="1498" b="0" i="0" kern="1200" dirty="0" smtClean="0">
                <a:solidFill>
                  <a:schemeClr val="tx1"/>
                </a:solidFill>
                <a:effectLst/>
                <a:latin typeface="+mn-lt"/>
                <a:ea typeface="+mn-ea"/>
                <a:cs typeface="+mn-cs"/>
              </a:rPr>
              <a:t>2.5.1      Transparently reimbursed host families offer stronger local economic development than hotels or hostels that are frequently owned by distant corporate organizations.</a:t>
            </a:r>
          </a:p>
          <a:p>
            <a:r>
              <a:rPr lang="en-US" sz="1498" b="0" i="0" kern="1200" dirty="0" smtClean="0">
                <a:solidFill>
                  <a:schemeClr val="tx1"/>
                </a:solidFill>
                <a:effectLst/>
                <a:latin typeface="+mn-lt"/>
                <a:ea typeface="+mn-ea"/>
                <a:cs typeface="+mn-cs"/>
              </a:rPr>
              <a:t>2.5.2      Local eateries, host families, and/or local cooks should be contracted to support local economic development and offer opportunities to learn about locally available foods.</a:t>
            </a:r>
          </a:p>
          <a:p>
            <a:r>
              <a:rPr lang="en-US" sz="1498" b="0" i="0" kern="1200" dirty="0" smtClean="0">
                <a:solidFill>
                  <a:schemeClr val="tx1"/>
                </a:solidFill>
                <a:effectLst/>
                <a:latin typeface="+mn-lt"/>
                <a:ea typeface="+mn-ea"/>
                <a:cs typeface="+mn-cs"/>
              </a:rPr>
              <a:t>2.5.3      Local guides and educators should be contracted to the fullest extent possible, including contracting with professionalized/credentialed as well as non-professionalized and non-credentialed educators who hold and understand local knowledge, history, traditions, and worldview.</a:t>
            </a:r>
          </a:p>
          <a:p>
            <a:r>
              <a:rPr lang="en-US" sz="1498" b="0" i="0" kern="1200" dirty="0" smtClean="0">
                <a:solidFill>
                  <a:schemeClr val="tx1"/>
                </a:solidFill>
                <a:effectLst/>
                <a:latin typeface="+mn-lt"/>
                <a:ea typeface="+mn-ea"/>
                <a:cs typeface="+mn-cs"/>
              </a:rPr>
              <a:t>2.6  </a:t>
            </a:r>
            <a:r>
              <a:rPr lang="en-US" sz="1498" b="0" i="1" kern="1200" dirty="0" smtClean="0">
                <a:solidFill>
                  <a:schemeClr val="tx1"/>
                </a:solidFill>
                <a:effectLst/>
                <a:latin typeface="+mn-lt"/>
                <a:ea typeface="+mn-ea"/>
                <a:cs typeface="+mn-cs"/>
              </a:rPr>
              <a:t>Direct Service, Advocacy, Education, Project Management, and Organization Building</a:t>
            </a:r>
            <a:r>
              <a:rPr lang="en-US" sz="1498" b="0" i="0" kern="1200" dirty="0" smtClean="0">
                <a:solidFill>
                  <a:schemeClr val="tx1"/>
                </a:solidFill>
                <a:effectLst/>
                <a:latin typeface="+mn-lt"/>
                <a:ea typeface="+mn-ea"/>
                <a:cs typeface="+mn-cs"/>
              </a:rPr>
              <a:t>. To the extent desired by the community, the program involves students as service-learners, interns, and researchers in locally accountable organizations. Students learn from, contribute skills or knowledge to, and otherwise support local capacity through community improvement actions over a continuous period of time. Ideally, community members or organizations should have a direct role in preparing or training students to maximize their contributions to community work. Students should be trained in the appropriate role of the outsider in community development programs. They should also be trained on participatory methods, cultural appropriateness, and program design, with a focus on local sustainability and capacity development.</a:t>
            </a:r>
          </a:p>
          <a:p>
            <a:r>
              <a:rPr lang="en-US" sz="1498" b="0" i="0" kern="1200" dirty="0" smtClean="0">
                <a:solidFill>
                  <a:schemeClr val="tx1"/>
                </a:solidFill>
                <a:effectLst/>
                <a:latin typeface="+mn-lt"/>
                <a:ea typeface="+mn-ea"/>
                <a:cs typeface="+mn-cs"/>
              </a:rPr>
              <a:t>2.7  </a:t>
            </a:r>
            <a:r>
              <a:rPr lang="en-US" sz="1498" b="0" i="1" kern="1200" dirty="0" smtClean="0">
                <a:solidFill>
                  <a:schemeClr val="tx1"/>
                </a:solidFill>
                <a:effectLst/>
                <a:latin typeface="+mn-lt"/>
                <a:ea typeface="+mn-ea"/>
                <a:cs typeface="+mn-cs"/>
              </a:rPr>
              <a:t>Reciprocity</a:t>
            </a:r>
            <a:r>
              <a:rPr lang="en-US" sz="1498" b="0" i="0" kern="1200" dirty="0" smtClean="0">
                <a:solidFill>
                  <a:schemeClr val="tx1"/>
                </a:solidFill>
                <a:effectLst/>
                <a:latin typeface="+mn-lt"/>
                <a:ea typeface="+mn-ea"/>
                <a:cs typeface="+mn-cs"/>
              </a:rPr>
              <a:t>. Consistent with stated best practices in service-learning, public health, and development, efforts are made to move toward reciprocal relationships with community partners. These efforts should include opportunities for locals to participate in accredited courses and research experiences, chances to engage in multi-directional exchange, and clear leadership positions, authority, and autonomy consistent with the ideals articulated in “Community Voice and Direction” above. Outcomes for communities should be as important as student outcomes; if this balance is not clear, program design adjustments should be made.</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20</a:t>
            </a:fld>
            <a:endParaRPr lang="en-US"/>
          </a:p>
        </p:txBody>
      </p:sp>
    </p:spTree>
    <p:extLst>
      <p:ext uri="{BB962C8B-B14F-4D97-AF65-F5344CB8AC3E}">
        <p14:creationId xmlns:p14="http://schemas.microsoft.com/office/powerpoint/2010/main" val="243163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98" b="0" i="1" kern="1200" dirty="0" smtClean="0">
                <a:solidFill>
                  <a:schemeClr val="tx1"/>
                </a:solidFill>
                <a:effectLst/>
                <a:latin typeface="+mn-lt"/>
                <a:ea typeface="+mn-ea"/>
                <a:cs typeface="+mn-cs"/>
              </a:rPr>
              <a:t>3.1. Purpose.</a:t>
            </a:r>
            <a:r>
              <a:rPr lang="en-US" sz="1498" b="0" i="0" kern="1200" dirty="0" smtClean="0">
                <a:solidFill>
                  <a:schemeClr val="tx1"/>
                </a:solidFill>
                <a:effectLst/>
                <a:latin typeface="+mn-lt"/>
                <a:ea typeface="+mn-ea"/>
                <a:cs typeface="+mn-cs"/>
              </a:rPr>
              <a:t> The program leaders instill an ethical vision of human flourishing by systematically encouraging student reflection and growth regarding responsible and ethical behavior in global context.</a:t>
            </a:r>
          </a:p>
          <a:p>
            <a:r>
              <a:rPr lang="en-US" sz="1498" b="0" i="1" kern="1200" dirty="0" smtClean="0">
                <a:solidFill>
                  <a:schemeClr val="tx1"/>
                </a:solidFill>
                <a:effectLst/>
                <a:latin typeface="+mn-lt"/>
                <a:ea typeface="+mn-ea"/>
                <a:cs typeface="+mn-cs"/>
              </a:rPr>
              <a:t>3.2. Student Preparation.</a:t>
            </a:r>
            <a:r>
              <a:rPr lang="en-US" sz="1498" b="0" i="0" kern="1200" dirty="0" smtClean="0">
                <a:solidFill>
                  <a:schemeClr val="tx1"/>
                </a:solidFill>
                <a:effectLst/>
                <a:latin typeface="+mn-lt"/>
                <a:ea typeface="+mn-ea"/>
                <a:cs typeface="+mn-cs"/>
              </a:rPr>
              <a:t> Robust learning in international education is clearly predicated upon careful preparation for participating students. Student preparation should include pre- or-in-field training that equips learners with the basic conceptual and experiential “tools” to optimize field learning, with greater or less attention given to the concepts mentioned here based on program design, community desires, and student learning goals. Programs may expect students to acquire a working knowledge of the host country’s political history and its relationship to global trends and pressures, current events, group customs and household patterns, ethnographic skills, service ethics, and research methods, as well as culturally appropriate project design, participatory methods, and other community-based approaches and tools. This may require </a:t>
            </a:r>
            <a:r>
              <a:rPr lang="en-US" sz="1498" b="0" i="0" kern="1200" dirty="0" err="1" smtClean="0">
                <a:solidFill>
                  <a:schemeClr val="tx1"/>
                </a:solidFill>
                <a:effectLst/>
                <a:latin typeface="+mn-lt"/>
                <a:ea typeface="+mn-ea"/>
                <a:cs typeface="+mn-cs"/>
              </a:rPr>
              <a:t>transdisciplinary</a:t>
            </a:r>
            <a:r>
              <a:rPr lang="en-US" sz="1498" b="0" i="0" kern="1200" dirty="0" smtClean="0">
                <a:solidFill>
                  <a:schemeClr val="tx1"/>
                </a:solidFill>
                <a:effectLst/>
                <a:latin typeface="+mn-lt"/>
                <a:ea typeface="+mn-ea"/>
                <a:cs typeface="+mn-cs"/>
              </a:rPr>
              <a:t> courses and multidisciplinary cooperation among faculty members.</a:t>
            </a:r>
          </a:p>
          <a:p>
            <a:r>
              <a:rPr lang="en-US" sz="1498" b="0" i="1" kern="1200" dirty="0" smtClean="0">
                <a:solidFill>
                  <a:schemeClr val="tx1"/>
                </a:solidFill>
                <a:effectLst/>
                <a:latin typeface="+mn-lt"/>
                <a:ea typeface="+mn-ea"/>
                <a:cs typeface="+mn-cs"/>
              </a:rPr>
              <a:t>3.3. Connect Context to Coursework and Learning.</a:t>
            </a:r>
            <a:r>
              <a:rPr lang="en-US" sz="1498" b="0" i="0" kern="1200" dirty="0" smtClean="0">
                <a:solidFill>
                  <a:schemeClr val="tx1"/>
                </a:solidFill>
                <a:effectLst/>
                <a:latin typeface="+mn-lt"/>
                <a:ea typeface="+mn-ea"/>
                <a:cs typeface="+mn-cs"/>
              </a:rPr>
              <a:t> The program leaders engage documented best practices in international education, service-learning, and experiential education broadly by systematically using reflection to connect experiential program components with course goals, global civic engagement goals, and intercultural learning goals.</a:t>
            </a:r>
          </a:p>
          <a:p>
            <a:r>
              <a:rPr lang="en-US" sz="1498" b="0" i="1" kern="1200" dirty="0" smtClean="0">
                <a:solidFill>
                  <a:schemeClr val="tx1"/>
                </a:solidFill>
                <a:effectLst/>
                <a:latin typeface="+mn-lt"/>
                <a:ea typeface="+mn-ea"/>
                <a:cs typeface="+mn-cs"/>
              </a:rPr>
              <a:t>3.4. Challenge and Support.</a:t>
            </a:r>
            <a:r>
              <a:rPr lang="en-US" sz="1498" b="0" i="0" kern="1200" dirty="0" smtClean="0">
                <a:solidFill>
                  <a:schemeClr val="tx1"/>
                </a:solidFill>
                <a:effectLst/>
                <a:latin typeface="+mn-lt"/>
                <a:ea typeface="+mn-ea"/>
                <a:cs typeface="+mn-cs"/>
              </a:rPr>
              <a:t> Program leaders embrace lessons learned regarding reflection in experiential education and intercultural learning by ensuring the living and learning environment is characterized by “challenge and support” for students.</a:t>
            </a:r>
          </a:p>
          <a:p>
            <a:r>
              <a:rPr lang="en-US" sz="1498" b="0" i="1" kern="1200" dirty="0" smtClean="0">
                <a:solidFill>
                  <a:schemeClr val="tx1"/>
                </a:solidFill>
                <a:effectLst/>
                <a:latin typeface="+mn-lt"/>
                <a:ea typeface="+mn-ea"/>
                <a:cs typeface="+mn-cs"/>
              </a:rPr>
              <a:t>3.4.1. </a:t>
            </a:r>
            <a:r>
              <a:rPr lang="en-US" sz="1498" b="0" i="0" kern="1200" dirty="0" smtClean="0">
                <a:solidFill>
                  <a:schemeClr val="tx1"/>
                </a:solidFill>
                <a:effectLst/>
                <a:latin typeface="+mn-lt"/>
                <a:ea typeface="+mn-ea"/>
                <a:cs typeface="+mn-cs"/>
              </a:rPr>
              <a:t>Student housing opportunities encourage sustained intercultural contact, opportunities for reflection, and connection to intercultural learning.</a:t>
            </a:r>
          </a:p>
          <a:p>
            <a:r>
              <a:rPr lang="en-US" sz="1498" b="0" i="1" kern="1200" dirty="0" smtClean="0">
                <a:solidFill>
                  <a:schemeClr val="tx1"/>
                </a:solidFill>
                <a:effectLst/>
                <a:latin typeface="+mn-lt"/>
                <a:ea typeface="+mn-ea"/>
                <a:cs typeface="+mn-cs"/>
              </a:rPr>
              <a:t>3.4.2. </a:t>
            </a:r>
            <a:r>
              <a:rPr lang="en-US" sz="1498" b="0" i="0" kern="1200" dirty="0" smtClean="0">
                <a:solidFill>
                  <a:schemeClr val="tx1"/>
                </a:solidFill>
                <a:effectLst/>
                <a:latin typeface="+mn-lt"/>
                <a:ea typeface="+mn-ea"/>
                <a:cs typeface="+mn-cs"/>
              </a:rPr>
              <a:t>Students are systematically encouraged to engage in contact with the local population that deliberately moves students out of “group cocoons” and into interpersonal relationships with a variety of local individuals.</a:t>
            </a:r>
          </a:p>
          <a:p>
            <a:r>
              <a:rPr lang="en-US" sz="1498" b="0" i="1" kern="1200" dirty="0" smtClean="0">
                <a:solidFill>
                  <a:schemeClr val="tx1"/>
                </a:solidFill>
                <a:effectLst/>
                <a:latin typeface="+mn-lt"/>
                <a:ea typeface="+mn-ea"/>
                <a:cs typeface="+mn-cs"/>
              </a:rPr>
              <a:t>3.4.3. </a:t>
            </a:r>
            <a:r>
              <a:rPr lang="en-US" sz="1498" b="0" i="0" kern="1200" dirty="0" smtClean="0">
                <a:solidFill>
                  <a:schemeClr val="tx1"/>
                </a:solidFill>
                <a:effectLst/>
                <a:latin typeface="+mn-lt"/>
                <a:ea typeface="+mn-ea"/>
                <a:cs typeface="+mn-cs"/>
              </a:rPr>
              <a:t>Service projects or community programs are conducted collaboratively, with students working alongside community members to maximize cultural understanding and local context knowledge.</a:t>
            </a:r>
          </a:p>
          <a:p>
            <a:r>
              <a:rPr lang="en-US" sz="1498" b="0" i="1" kern="1200" dirty="0" smtClean="0">
                <a:solidFill>
                  <a:schemeClr val="tx1"/>
                </a:solidFill>
                <a:effectLst/>
                <a:latin typeface="+mn-lt"/>
                <a:ea typeface="+mn-ea"/>
                <a:cs typeface="+mn-cs"/>
              </a:rPr>
              <a:t>3.5. Program Length.</a:t>
            </a:r>
            <a:r>
              <a:rPr lang="en-US" sz="1498" b="0" i="0" kern="1200" dirty="0" smtClean="0">
                <a:solidFill>
                  <a:schemeClr val="tx1"/>
                </a:solidFill>
                <a:effectLst/>
                <a:latin typeface="+mn-lt"/>
                <a:ea typeface="+mn-ea"/>
                <a:cs typeface="+mn-cs"/>
              </a:rPr>
              <a:t> Program design decisions recognize the strengths and limitations of different lengths of programming, and learning outcomes and educative processes are specifically calibrated to achieve outcomes consistent with program length.</a:t>
            </a:r>
          </a:p>
          <a:p>
            <a:r>
              <a:rPr lang="en-US" sz="1498" b="0" i="1" kern="1200" dirty="0" smtClean="0">
                <a:solidFill>
                  <a:schemeClr val="tx1"/>
                </a:solidFill>
                <a:effectLst/>
                <a:latin typeface="+mn-lt"/>
                <a:ea typeface="+mn-ea"/>
                <a:cs typeface="+mn-cs"/>
              </a:rPr>
              <a:t>3.6. Instruction and Mentoring.</a:t>
            </a:r>
            <a:r>
              <a:rPr lang="en-US" sz="1498" b="0" i="0" kern="1200" dirty="0" smtClean="0">
                <a:solidFill>
                  <a:schemeClr val="tx1"/>
                </a:solidFill>
                <a:effectLst/>
                <a:latin typeface="+mn-lt"/>
                <a:ea typeface="+mn-ea"/>
                <a:cs typeface="+mn-cs"/>
              </a:rPr>
              <a:t> The program provides the necessary external facilitation and supervision to keep students focused, active, and reflective in their learning. The field support system includes “mentor-advisors” drawn from the host community (e.g. host family members, service supervisors, language coaches, and research guides).</a:t>
            </a:r>
          </a:p>
          <a:p>
            <a:r>
              <a:rPr lang="en-US" sz="1498" b="0" i="1" kern="1200" dirty="0" smtClean="0">
                <a:solidFill>
                  <a:schemeClr val="tx1"/>
                </a:solidFill>
                <a:effectLst/>
                <a:latin typeface="+mn-lt"/>
                <a:ea typeface="+mn-ea"/>
                <a:cs typeface="+mn-cs"/>
              </a:rPr>
              <a:t>3.7. Communicative Skills and Language Learning.</a:t>
            </a:r>
            <a:r>
              <a:rPr lang="en-US" sz="1498" b="0" i="0" kern="1200" dirty="0" smtClean="0">
                <a:solidFill>
                  <a:schemeClr val="tx1"/>
                </a:solidFill>
                <a:effectLst/>
                <a:latin typeface="+mn-lt"/>
                <a:ea typeface="+mn-ea"/>
                <a:cs typeface="+mn-cs"/>
              </a:rPr>
              <a:t> Based on the length of the program and consultation with community partners, the program leaders choose the best possible strategy to improve current language and communication skills </a:t>
            </a:r>
            <a:r>
              <a:rPr lang="en-US" sz="1498" b="0" i="1" kern="1200" dirty="0" smtClean="0">
                <a:solidFill>
                  <a:schemeClr val="tx1"/>
                </a:solidFill>
                <a:effectLst/>
                <a:latin typeface="+mn-lt"/>
                <a:ea typeface="+mn-ea"/>
                <a:cs typeface="+mn-cs"/>
              </a:rPr>
              <a:t>and</a:t>
            </a:r>
            <a:r>
              <a:rPr lang="en-US" sz="1498" b="0" i="0" kern="1200" dirty="0" smtClean="0">
                <a:solidFill>
                  <a:schemeClr val="tx1"/>
                </a:solidFill>
                <a:effectLst/>
                <a:latin typeface="+mn-lt"/>
                <a:ea typeface="+mn-ea"/>
                <a:cs typeface="+mn-cs"/>
              </a:rPr>
              <a:t> spark interest in future language learning. The growth in short-term study abroad should in this light be seen as an opportunity to entice students toward language learning, rather than an excuse to avoid significant language development. More and deeper language learning is always optimal for improved communication and community partnership.</a:t>
            </a:r>
          </a:p>
          <a:p>
            <a:r>
              <a:rPr lang="en-US" sz="1498" b="0" i="1" kern="1200" dirty="0" smtClean="0">
                <a:solidFill>
                  <a:schemeClr val="tx1"/>
                </a:solidFill>
                <a:effectLst/>
                <a:latin typeface="+mn-lt"/>
                <a:ea typeface="+mn-ea"/>
                <a:cs typeface="+mn-cs"/>
              </a:rPr>
              <a:t>3.8. Preparation for healthy return to home communities.</a:t>
            </a:r>
            <a:r>
              <a:rPr lang="en-US" sz="1498" b="0" i="0" kern="1200" dirty="0" smtClean="0">
                <a:solidFill>
                  <a:schemeClr val="tx1"/>
                </a:solidFill>
                <a:effectLst/>
                <a:latin typeface="+mn-lt"/>
                <a:ea typeface="+mn-ea"/>
                <a:cs typeface="+mn-cs"/>
              </a:rPr>
              <a:t> Before and after return, program leadership offers guidance, information, reflective opportunities, and exposure to networks intended to support students’ growth as globally engaged, interested, and active individuals. This is part of both course planning and institutional support, as it should extend from the course into student programming and organizations as well as career services and academic career opportunities. </a:t>
            </a:r>
            <a:r>
              <a:rPr lang="en-US" sz="1498" b="0" i="1" kern="1200" dirty="0" smtClean="0">
                <a:solidFill>
                  <a:schemeClr val="tx1"/>
                </a:solidFill>
                <a:effectLst/>
                <a:latin typeface="+mn-lt"/>
                <a:ea typeface="+mn-ea"/>
                <a:cs typeface="+mn-cs"/>
              </a:rPr>
              <a:t> </a:t>
            </a:r>
            <a:endParaRPr lang="en-US" sz="1498"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21</a:t>
            </a:fld>
            <a:endParaRPr lang="en-US"/>
          </a:p>
        </p:txBody>
      </p:sp>
    </p:spTree>
    <p:extLst>
      <p:ext uri="{BB962C8B-B14F-4D97-AF65-F5344CB8AC3E}">
        <p14:creationId xmlns:p14="http://schemas.microsoft.com/office/powerpoint/2010/main" val="350609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98" b="1" kern="1200" dirty="0" smtClean="0">
                <a:solidFill>
                  <a:schemeClr val="tx1"/>
                </a:solidFill>
                <a:effectLst/>
                <a:latin typeface="+mn-lt"/>
                <a:ea typeface="+mn-ea"/>
                <a:cs typeface="+mn-cs"/>
              </a:rPr>
              <a:t>Yes! Pre-Departure Training is essential, here's why...</a:t>
            </a:r>
          </a:p>
          <a:p>
            <a:pPr fontAlgn="base"/>
            <a:r>
              <a:rPr lang="en-US" sz="1498" b="1" kern="1200" dirty="0" smtClean="0">
                <a:solidFill>
                  <a:schemeClr val="tx1"/>
                </a:solidFill>
                <a:effectLst/>
                <a:latin typeface="+mn-lt"/>
                <a:ea typeface="+mn-ea"/>
                <a:cs typeface="+mn-cs"/>
              </a:rPr>
              <a:t>​</a:t>
            </a:r>
          </a:p>
          <a:p>
            <a:pPr fontAlgn="base"/>
            <a:r>
              <a:rPr lang="en-US" sz="1498" b="0" kern="1200" dirty="0" smtClean="0">
                <a:solidFill>
                  <a:schemeClr val="tx1"/>
                </a:solidFill>
                <a:effectLst/>
                <a:latin typeface="+mn-lt"/>
                <a:ea typeface="+mn-ea"/>
                <a:cs typeface="+mn-cs"/>
              </a:rPr>
              <a:t>Pre-Departure Training (education) is the content and structured contemplation that happens before you start the experiential learning component of an international elective.  It may take several forms, from an organized pre-elective training day to completion of online pre-elective training modules. This preparation should be guided by experts who understand both your training and the local situation where your elective takes place.  There are aspects of pre-departure training that are the same regardless of where you go for your elective (such as learning about what culture is), and then there are aspects that are very specific to a particular geographic area (such as a specific culture’s approach to topics such as death and dying).</a:t>
            </a:r>
          </a:p>
          <a:p>
            <a:pPr fontAlgn="base"/>
            <a:r>
              <a:rPr lang="en-US" sz="1498" b="0" kern="1200" dirty="0" smtClean="0">
                <a:solidFill>
                  <a:schemeClr val="tx1"/>
                </a:solidFill>
                <a:effectLst/>
                <a:latin typeface="+mn-lt"/>
                <a:ea typeface="+mn-ea"/>
                <a:cs typeface="+mn-cs"/>
              </a:rPr>
              <a:t>                                                 </a:t>
            </a:r>
          </a:p>
          <a:p>
            <a:pPr fontAlgn="base"/>
            <a:r>
              <a:rPr lang="en-US" sz="1498" b="1" kern="1200" dirty="0" smtClean="0">
                <a:solidFill>
                  <a:schemeClr val="tx1"/>
                </a:solidFill>
                <a:effectLst/>
                <a:latin typeface="+mn-lt"/>
                <a:ea typeface="+mn-ea"/>
                <a:cs typeface="+mn-cs"/>
              </a:rPr>
              <a:t>Cultural humility: </a:t>
            </a:r>
            <a:r>
              <a:rPr lang="en-US" sz="1498" b="0" kern="1200" dirty="0" smtClean="0">
                <a:solidFill>
                  <a:schemeClr val="tx1"/>
                </a:solidFill>
                <a:effectLst/>
                <a:latin typeface="+mn-lt"/>
                <a:ea typeface="+mn-ea"/>
                <a:cs typeface="+mn-cs"/>
              </a:rPr>
              <a:t>Resist the temptation to think one’s own culture and way of doing things is superior to another.  When done well this results in respecting another culture.                                                                                                                                    </a:t>
            </a:r>
          </a:p>
          <a:p>
            <a:pPr fontAlgn="base"/>
            <a:r>
              <a:rPr lang="en-US" sz="1498" b="1" kern="1200" dirty="0" smtClean="0">
                <a:solidFill>
                  <a:schemeClr val="tx1"/>
                </a:solidFill>
                <a:effectLst/>
                <a:latin typeface="+mn-lt"/>
                <a:ea typeface="+mn-ea"/>
                <a:cs typeface="+mn-cs"/>
              </a:rPr>
              <a:t>Cross Cultural Effectiveness: </a:t>
            </a:r>
            <a:r>
              <a:rPr lang="en-US" sz="1498" b="0" kern="1200" dirty="0" smtClean="0">
                <a:solidFill>
                  <a:schemeClr val="tx1"/>
                </a:solidFill>
                <a:effectLst/>
                <a:latin typeface="+mn-lt"/>
                <a:ea typeface="+mn-ea"/>
                <a:cs typeface="+mn-cs"/>
              </a:rPr>
              <a:t>Successful navigation of situations and relationships that are informed by different cultures and approaches.                                                          </a:t>
            </a:r>
          </a:p>
          <a:p>
            <a:pPr fontAlgn="base"/>
            <a:r>
              <a:rPr lang="en-US" sz="1498" b="0" kern="1200" dirty="0" smtClean="0">
                <a:solidFill>
                  <a:schemeClr val="tx1"/>
                </a:solidFill>
                <a:effectLst/>
                <a:latin typeface="+mn-lt"/>
                <a:ea typeface="+mn-ea"/>
                <a:cs typeface="+mn-cs"/>
              </a:rPr>
              <a:t>​</a:t>
            </a:r>
          </a:p>
          <a:p>
            <a:pPr fontAlgn="base"/>
            <a:r>
              <a:rPr lang="en-US" sz="1498" b="1" kern="1200" dirty="0" smtClean="0">
                <a:solidFill>
                  <a:schemeClr val="tx1"/>
                </a:solidFill>
                <a:effectLst/>
                <a:latin typeface="+mn-lt"/>
                <a:ea typeface="+mn-ea"/>
                <a:cs typeface="+mn-cs"/>
              </a:rPr>
              <a:t>Ethics:</a:t>
            </a:r>
            <a:r>
              <a:rPr lang="en-US" sz="1498" b="0" kern="1200" dirty="0" smtClean="0">
                <a:solidFill>
                  <a:schemeClr val="tx1"/>
                </a:solidFill>
                <a:effectLst/>
                <a:latin typeface="+mn-lt"/>
                <a:ea typeface="+mn-ea"/>
                <a:cs typeface="+mn-cs"/>
              </a:rPr>
              <a:t> Advice on maintaining ethical standards (principles outlined in World Medical Association (WMA) International Code of Ethics) and approaches to ethical decision making e.g. working within the limits of your expertise and education level.     </a:t>
            </a:r>
          </a:p>
          <a:p>
            <a:pPr fontAlgn="base"/>
            <a:r>
              <a:rPr lang="en-US" sz="1498" b="0" kern="1200" dirty="0" smtClean="0">
                <a:solidFill>
                  <a:schemeClr val="tx1"/>
                </a:solidFill>
                <a:effectLst/>
                <a:latin typeface="+mn-lt"/>
                <a:ea typeface="+mn-ea"/>
                <a:cs typeface="+mn-cs"/>
              </a:rPr>
              <a:t>​</a:t>
            </a:r>
          </a:p>
          <a:p>
            <a:pPr fontAlgn="base"/>
            <a:r>
              <a:rPr lang="en-US" sz="1498" b="1" kern="1200" dirty="0" smtClean="0">
                <a:solidFill>
                  <a:schemeClr val="tx1"/>
                </a:solidFill>
                <a:effectLst/>
                <a:latin typeface="+mn-lt"/>
                <a:ea typeface="+mn-ea"/>
                <a:cs typeface="+mn-cs"/>
              </a:rPr>
              <a:t>Scope of Practice:</a:t>
            </a:r>
            <a:r>
              <a:rPr lang="en-US" sz="1498" b="0" kern="1200" dirty="0" smtClean="0">
                <a:solidFill>
                  <a:schemeClr val="tx1"/>
                </a:solidFill>
                <a:effectLst/>
                <a:latin typeface="+mn-lt"/>
                <a:ea typeface="+mn-ea"/>
                <a:cs typeface="+mn-cs"/>
              </a:rPr>
              <a:t> Ensuring that the activities you engage in during your international elective are appropriate.  Being able to respectfully decline providing clinical care for which one is neither trained nor legally permitted to undertake (as per the </a:t>
            </a:r>
            <a:r>
              <a:rPr lang="en-US" sz="1498" b="0" u="none" strike="noStrike" kern="1200" dirty="0" smtClean="0">
                <a:solidFill>
                  <a:schemeClr val="tx1"/>
                </a:solidFill>
                <a:effectLst/>
                <a:latin typeface="+mn-lt"/>
                <a:ea typeface="+mn-ea"/>
                <a:cs typeface="+mn-cs"/>
                <a:hlinkClick r:id="rId3"/>
              </a:rPr>
              <a:t>Forum on Education Abroad</a:t>
            </a:r>
            <a:r>
              <a:rPr lang="en-US" sz="1498" b="0" kern="1200" dirty="0" smtClean="0">
                <a:solidFill>
                  <a:schemeClr val="tx1"/>
                </a:solidFill>
                <a:effectLst/>
                <a:latin typeface="+mn-lt"/>
                <a:ea typeface="+mn-ea"/>
                <a:cs typeface="+mn-cs"/>
              </a:rPr>
              <a:t>  and </a:t>
            </a:r>
            <a:r>
              <a:rPr lang="en-US" sz="1498" b="0" u="none" strike="noStrike" kern="1200" dirty="0" smtClean="0">
                <a:solidFill>
                  <a:schemeClr val="tx1"/>
                </a:solidFill>
                <a:effectLst/>
                <a:latin typeface="+mn-lt"/>
                <a:ea typeface="+mn-ea"/>
                <a:cs typeface="+mn-cs"/>
                <a:hlinkClick r:id="rId4"/>
              </a:rPr>
              <a:t>WEIGHT guidelines</a:t>
            </a:r>
            <a:r>
              <a:rPr lang="en-US" sz="1498" b="0" kern="1200" dirty="0" smtClean="0">
                <a:solidFill>
                  <a:schemeClr val="tx1"/>
                </a:solidFill>
                <a:effectLst/>
                <a:latin typeface="+mn-lt"/>
                <a:ea typeface="+mn-ea"/>
                <a:cs typeface="+mn-cs"/>
              </a:rPr>
              <a:t>)                                                 </a:t>
            </a:r>
          </a:p>
          <a:p>
            <a:pPr fontAlgn="base"/>
            <a:r>
              <a:rPr lang="en-US" sz="1498" b="0" kern="1200" dirty="0" smtClean="0">
                <a:solidFill>
                  <a:schemeClr val="tx1"/>
                </a:solidFill>
                <a:effectLst/>
                <a:latin typeface="+mn-lt"/>
                <a:ea typeface="+mn-ea"/>
                <a:cs typeface="+mn-cs"/>
              </a:rPr>
              <a:t>​</a:t>
            </a:r>
          </a:p>
          <a:p>
            <a:pPr fontAlgn="base"/>
            <a:r>
              <a:rPr lang="en-US" sz="1498" b="1" kern="1200" dirty="0" smtClean="0">
                <a:solidFill>
                  <a:schemeClr val="tx1"/>
                </a:solidFill>
                <a:effectLst/>
                <a:latin typeface="+mn-lt"/>
                <a:ea typeface="+mn-ea"/>
                <a:cs typeface="+mn-cs"/>
              </a:rPr>
              <a:t>Spirit and Purpose of the International Elective:</a:t>
            </a:r>
            <a:r>
              <a:rPr lang="en-US" sz="1498" b="0" kern="1200" dirty="0" smtClean="0">
                <a:solidFill>
                  <a:schemeClr val="tx1"/>
                </a:solidFill>
                <a:effectLst/>
                <a:latin typeface="+mn-lt"/>
                <a:ea typeface="+mn-ea"/>
                <a:cs typeface="+mn-cs"/>
              </a:rPr>
              <a:t> Students should be primarily learners and you should not engage in clinical activities that you are not trained to do or that disrespect local licensure and medical professionalism norms.  As learners, students must have appropriate supervision and redundancies in clinical activities (so more senior doctors are reviewing the decisions and actions of students) so work is double-checked for accuracy and appropriateness.                                                               </a:t>
            </a:r>
          </a:p>
          <a:p>
            <a:pPr fontAlgn="base"/>
            <a:r>
              <a:rPr lang="en-US" sz="1498" b="0" kern="1200" dirty="0" smtClean="0">
                <a:solidFill>
                  <a:schemeClr val="tx1"/>
                </a:solidFill>
                <a:effectLst/>
                <a:latin typeface="+mn-lt"/>
                <a:ea typeface="+mn-ea"/>
                <a:cs typeface="+mn-cs"/>
              </a:rPr>
              <a:t>​</a:t>
            </a:r>
          </a:p>
          <a:p>
            <a:pPr fontAlgn="base"/>
            <a:r>
              <a:rPr lang="en-US" sz="1498" b="1" kern="1200" dirty="0" smtClean="0">
                <a:solidFill>
                  <a:schemeClr val="tx1"/>
                </a:solidFill>
                <a:effectLst/>
                <a:latin typeface="+mn-lt"/>
                <a:ea typeface="+mn-ea"/>
                <a:cs typeface="+mn-cs"/>
              </a:rPr>
              <a:t>Preparatory Global Health Education:</a:t>
            </a:r>
            <a:r>
              <a:rPr lang="en-US" sz="1498" b="0" kern="1200" dirty="0" smtClean="0">
                <a:solidFill>
                  <a:schemeClr val="tx1"/>
                </a:solidFill>
                <a:effectLst/>
                <a:latin typeface="+mn-lt"/>
                <a:ea typeface="+mn-ea"/>
                <a:cs typeface="+mn-cs"/>
              </a:rPr>
              <a:t> Facilitated learning about the host health care system to ensure awareness of the following areas in contrast with home:</a:t>
            </a:r>
          </a:p>
          <a:p>
            <a:pPr fontAlgn="base"/>
            <a:r>
              <a:rPr lang="en-US" sz="1498" b="0" kern="1200" dirty="0" smtClean="0">
                <a:solidFill>
                  <a:schemeClr val="tx1"/>
                </a:solidFill>
                <a:effectLst/>
                <a:latin typeface="+mn-lt"/>
                <a:ea typeface="+mn-ea"/>
                <a:cs typeface="+mn-cs"/>
              </a:rPr>
              <a:t>Characteristics of the hospital, clinic, public health effort or organization where you will be undertaking your elective (e.g. teaching hospital where there will be local medical students present, outpatient clinic, community-based NGO, </a:t>
            </a:r>
            <a:r>
              <a:rPr lang="en-US" sz="1498" b="0" kern="1200" dirty="0" err="1" smtClean="0">
                <a:solidFill>
                  <a:schemeClr val="tx1"/>
                </a:solidFill>
                <a:effectLst/>
                <a:latin typeface="+mn-lt"/>
                <a:ea typeface="+mn-ea"/>
                <a:cs typeface="+mn-cs"/>
              </a:rPr>
              <a:t>etc</a:t>
            </a:r>
            <a:r>
              <a:rPr lang="en-US" sz="1498" b="0" kern="1200" dirty="0" smtClean="0">
                <a:solidFill>
                  <a:schemeClr val="tx1"/>
                </a:solidFill>
                <a:effectLst/>
                <a:latin typeface="+mn-lt"/>
                <a:ea typeface="+mn-ea"/>
                <a:cs typeface="+mn-cs"/>
              </a:rPr>
              <a:t>)</a:t>
            </a:r>
          </a:p>
          <a:p>
            <a:pPr fontAlgn="base"/>
            <a:r>
              <a:rPr lang="en-US" sz="1498" b="0" kern="1200" dirty="0" smtClean="0">
                <a:solidFill>
                  <a:schemeClr val="tx1"/>
                </a:solidFill>
                <a:effectLst/>
                <a:latin typeface="+mn-lt"/>
                <a:ea typeface="+mn-ea"/>
                <a:cs typeface="+mn-cs"/>
              </a:rPr>
              <a:t>Local epidemiology and burden of disease</a:t>
            </a:r>
          </a:p>
          <a:p>
            <a:pPr fontAlgn="base"/>
            <a:r>
              <a:rPr lang="en-US" sz="1498" b="0" kern="1200" dirty="0" smtClean="0">
                <a:solidFill>
                  <a:schemeClr val="tx1"/>
                </a:solidFill>
                <a:effectLst/>
                <a:latin typeface="+mn-lt"/>
                <a:ea typeface="+mn-ea"/>
                <a:cs typeface="+mn-cs"/>
              </a:rPr>
              <a:t>The health system (including the role of certified health professionals and community or traditional medicine practitioners)</a:t>
            </a:r>
          </a:p>
          <a:p>
            <a:pPr fontAlgn="base"/>
            <a:r>
              <a:rPr lang="en-US" sz="1498" b="0" kern="1200" dirty="0" smtClean="0">
                <a:solidFill>
                  <a:schemeClr val="tx1"/>
                </a:solidFill>
                <a:effectLst/>
                <a:latin typeface="+mn-lt"/>
                <a:ea typeface="+mn-ea"/>
                <a:cs typeface="+mn-cs"/>
              </a:rPr>
              <a:t>Available health care and services (if it is a low resource setting, the differences in practice e.g. resources, equipment, essential medication list etc.)</a:t>
            </a:r>
          </a:p>
          <a:p>
            <a:pPr fontAlgn="base"/>
            <a:r>
              <a:rPr lang="en-US" sz="1498" b="0" kern="1200" dirty="0" smtClean="0">
                <a:solidFill>
                  <a:schemeClr val="tx1"/>
                </a:solidFill>
                <a:effectLst/>
                <a:latin typeface="+mn-lt"/>
                <a:ea typeface="+mn-ea"/>
                <a:cs typeface="+mn-cs"/>
              </a:rPr>
              <a:t>Political context                                                                                                                           </a:t>
            </a:r>
          </a:p>
          <a:p>
            <a:pPr fontAlgn="base"/>
            <a:r>
              <a:rPr lang="en-US" sz="1498" b="0" kern="1200" dirty="0" smtClean="0">
                <a:solidFill>
                  <a:schemeClr val="tx1"/>
                </a:solidFill>
                <a:effectLst/>
                <a:latin typeface="+mn-lt"/>
                <a:ea typeface="+mn-ea"/>
                <a:cs typeface="+mn-cs"/>
              </a:rPr>
              <a:t>Language competencies in the local language as well as language awareness (what languages are spoken) as well as health and general literacy; what are local customs for interpreters; what do you do with patients who can't read/write? how does it affect obtaining consent for procedures, for example?      </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26</a:t>
            </a:fld>
            <a:endParaRPr lang="en-US"/>
          </a:p>
        </p:txBody>
      </p:sp>
    </p:spTree>
    <p:extLst>
      <p:ext uri="{BB962C8B-B14F-4D97-AF65-F5344CB8AC3E}">
        <p14:creationId xmlns:p14="http://schemas.microsoft.com/office/powerpoint/2010/main" val="251094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98" b="0" i="0" kern="1200" dirty="0" smtClean="0">
                <a:solidFill>
                  <a:schemeClr val="tx1"/>
                </a:solidFill>
                <a:effectLst/>
                <a:latin typeface="+mn-lt"/>
                <a:ea typeface="+mn-ea"/>
                <a:cs typeface="+mn-cs"/>
              </a:rPr>
              <a:t>These courses have been made possible thanks to the hard work of over 50 global health experts from around the world, the ACEP International Section, and the Boston University Digital Learning Initiative.</a:t>
            </a:r>
          </a:p>
          <a:p>
            <a:pPr marL="0" marR="0" indent="0" algn="l" defTabSz="1141171" rtl="0" eaLnBrk="1" fontAlgn="auto" latinLnBrk="0" hangingPunct="1">
              <a:lnSpc>
                <a:spcPct val="100000"/>
              </a:lnSpc>
              <a:spcBef>
                <a:spcPts val="0"/>
              </a:spcBef>
              <a:spcAft>
                <a:spcPts val="0"/>
              </a:spcAft>
              <a:buClrTx/>
              <a:buSzTx/>
              <a:buFontTx/>
              <a:buNone/>
              <a:tabLst/>
              <a:defRPr/>
            </a:pPr>
            <a:r>
              <a:rPr lang="en-US" dirty="0" smtClean="0">
                <a:hlinkClick r:id="rId3"/>
              </a:rPr>
              <a:t>http://www.bumc.bu.edu/ghbusm/practitioners-guide/</a:t>
            </a:r>
            <a:endParaRPr lang="en-US" dirty="0" smtClean="0"/>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27</a:t>
            </a:fld>
            <a:endParaRPr lang="en-US"/>
          </a:p>
        </p:txBody>
      </p:sp>
    </p:spTree>
    <p:extLst>
      <p:ext uri="{BB962C8B-B14F-4D97-AF65-F5344CB8AC3E}">
        <p14:creationId xmlns:p14="http://schemas.microsoft.com/office/powerpoint/2010/main" val="341614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98" b="1" kern="1200" dirty="0" smtClean="0">
                <a:solidFill>
                  <a:schemeClr val="tx1"/>
                </a:solidFill>
                <a:effectLst/>
                <a:latin typeface="+mn-lt"/>
                <a:ea typeface="+mn-ea"/>
                <a:cs typeface="+mn-cs"/>
              </a:rPr>
              <a:t>Global Health Learning Outcomes:</a:t>
            </a:r>
            <a:r>
              <a:rPr lang="en-US" sz="1498" b="0" kern="1200" dirty="0" smtClean="0">
                <a:solidFill>
                  <a:schemeClr val="tx1"/>
                </a:solidFill>
                <a:effectLst/>
                <a:latin typeface="+mn-lt"/>
                <a:ea typeface="+mn-ea"/>
                <a:cs typeface="+mn-cs"/>
              </a:rPr>
              <a:t> Guidance on identifying personal learning objectives related to issues in global health. These learning outcomes may be inspired by the list of recommended global health competencies outlined in Johnson et al. (2012) ‘Proposed global health learning outcomes for medical students’ (+ supplementary web appendix), and Global Health Competencies for 21st Century Health Professionals in </a:t>
            </a:r>
            <a:r>
              <a:rPr lang="en-US" sz="1498" b="0" kern="1200" dirty="0" err="1" smtClean="0">
                <a:solidFill>
                  <a:schemeClr val="tx1"/>
                </a:solidFill>
                <a:effectLst/>
                <a:latin typeface="+mn-lt"/>
                <a:ea typeface="+mn-ea"/>
                <a:cs typeface="+mn-cs"/>
              </a:rPr>
              <a:t>Jogerst</a:t>
            </a:r>
            <a:r>
              <a:rPr lang="en-US" sz="1498" b="0" kern="1200" dirty="0" smtClean="0">
                <a:solidFill>
                  <a:schemeClr val="tx1"/>
                </a:solidFill>
                <a:effectLst/>
                <a:latin typeface="+mn-lt"/>
                <a:ea typeface="+mn-ea"/>
                <a:cs typeface="+mn-cs"/>
              </a:rPr>
              <a:t> et al. (2015) ‘Identifying </a:t>
            </a:r>
            <a:r>
              <a:rPr lang="en-US" sz="1498" b="0" kern="1200" dirty="0" err="1" smtClean="0">
                <a:solidFill>
                  <a:schemeClr val="tx1"/>
                </a:solidFill>
                <a:effectLst/>
                <a:latin typeface="+mn-lt"/>
                <a:ea typeface="+mn-ea"/>
                <a:cs typeface="+mn-cs"/>
              </a:rPr>
              <a:t>Interprofessional</a:t>
            </a:r>
            <a:r>
              <a:rPr lang="en-US" sz="1498" b="0" kern="1200" dirty="0" smtClean="0">
                <a:solidFill>
                  <a:schemeClr val="tx1"/>
                </a:solidFill>
                <a:effectLst/>
                <a:latin typeface="+mn-lt"/>
                <a:ea typeface="+mn-ea"/>
                <a:cs typeface="+mn-cs"/>
              </a:rPr>
              <a:t> Global Health Competencies for 21st-Century Health Professionals’, as well the specific global health context of the elective program.    </a:t>
            </a:r>
          </a:p>
          <a:p>
            <a:pPr fontAlgn="base"/>
            <a:r>
              <a:rPr lang="en-US" sz="1498" b="0" kern="1200" dirty="0" smtClean="0">
                <a:solidFill>
                  <a:schemeClr val="tx1"/>
                </a:solidFill>
                <a:effectLst/>
                <a:latin typeface="+mn-lt"/>
                <a:ea typeface="+mn-ea"/>
                <a:cs typeface="+mn-cs"/>
              </a:rPr>
              <a:t>​</a:t>
            </a:r>
          </a:p>
          <a:p>
            <a:pPr fontAlgn="base"/>
            <a:r>
              <a:rPr lang="en-US" sz="1498" b="0" kern="1200" dirty="0" smtClean="0">
                <a:solidFill>
                  <a:schemeClr val="tx1"/>
                </a:solidFill>
                <a:effectLst/>
                <a:latin typeface="+mn-lt"/>
                <a:ea typeface="+mn-ea"/>
                <a:cs typeface="+mn-cs"/>
              </a:rPr>
              <a:t>Keep in mind that health competencies are much more comprehensive than just clinical practice/service, so programs that provide broader learning objectives more accurately represent competencies being established and accepted by a variety of professional/educational bodies within the field of global health.                                       </a:t>
            </a:r>
          </a:p>
          <a:p>
            <a:pPr fontAlgn="base"/>
            <a:r>
              <a:rPr lang="en-US" sz="1498" b="0" kern="1200" dirty="0" smtClean="0">
                <a:solidFill>
                  <a:schemeClr val="tx1"/>
                </a:solidFill>
                <a:effectLst/>
                <a:latin typeface="+mn-lt"/>
                <a:ea typeface="+mn-ea"/>
                <a:cs typeface="+mn-cs"/>
              </a:rPr>
              <a:t>Also, be aware that there are defined levels of proficiency in global health and respect a stepwise process and appropriate learning curve.  This is necessary to recognize the complexity of global health realities, as well as the required proficiency in order to be an effective, ethical, appropriate professional and collaborator.                                            </a:t>
            </a:r>
          </a:p>
          <a:p>
            <a:pPr fontAlgn="base"/>
            <a:r>
              <a:rPr lang="en-US" sz="1498" b="0" kern="1200" dirty="0" smtClean="0">
                <a:solidFill>
                  <a:schemeClr val="tx1"/>
                </a:solidFill>
                <a:effectLst/>
                <a:latin typeface="+mn-lt"/>
                <a:ea typeface="+mn-ea"/>
                <a:cs typeface="+mn-cs"/>
              </a:rPr>
              <a:t>Be cautious about clinical efforts that rely solely on outsiders and are not integrated into local health systems.  Practices that are frowned upon include </a:t>
            </a:r>
            <a:r>
              <a:rPr lang="en-US" sz="1498" b="0" u="none" strike="noStrike" kern="1200" dirty="0" smtClean="0">
                <a:solidFill>
                  <a:schemeClr val="tx1"/>
                </a:solidFill>
                <a:effectLst/>
                <a:latin typeface="+mn-lt"/>
                <a:ea typeface="+mn-ea"/>
                <a:cs typeface="+mn-cs"/>
                <a:hlinkClick r:id="rId3"/>
              </a:rPr>
              <a:t>“Duffle Bag Medicine”</a:t>
            </a:r>
            <a:r>
              <a:rPr lang="en-US" sz="1498" b="0" kern="1200" dirty="0" smtClean="0">
                <a:solidFill>
                  <a:schemeClr val="tx1"/>
                </a:solidFill>
                <a:effectLst/>
                <a:latin typeface="+mn-lt"/>
                <a:ea typeface="+mn-ea"/>
                <a:cs typeface="+mn-cs"/>
              </a:rPr>
              <a:t> and medical supplies donation that does not follow </a:t>
            </a:r>
            <a:r>
              <a:rPr lang="en-US" sz="1498" b="0" u="none" strike="noStrike" kern="1200" dirty="0" smtClean="0">
                <a:solidFill>
                  <a:schemeClr val="tx1"/>
                </a:solidFill>
                <a:effectLst/>
                <a:latin typeface="+mn-lt"/>
                <a:ea typeface="+mn-ea"/>
                <a:cs typeface="+mn-cs"/>
                <a:hlinkClick r:id="rId4"/>
              </a:rPr>
              <a:t>World Health Organization (WHO) best practices</a:t>
            </a:r>
            <a:r>
              <a:rPr lang="en-US" sz="1498" b="0" kern="1200" dirty="0" smtClean="0">
                <a:solidFill>
                  <a:schemeClr val="tx1"/>
                </a:solidFill>
                <a:effectLst/>
                <a:latin typeface="+mn-lt"/>
                <a:ea typeface="+mn-ea"/>
                <a:cs typeface="+mn-cs"/>
              </a:rPr>
              <a:t>.                                                                                                                                              </a:t>
            </a:r>
          </a:p>
          <a:p>
            <a:pPr fontAlgn="base"/>
            <a:r>
              <a:rPr lang="en-US" sz="1498" b="1" kern="1200" dirty="0" smtClean="0">
                <a:solidFill>
                  <a:schemeClr val="tx1"/>
                </a:solidFill>
                <a:effectLst/>
                <a:latin typeface="+mn-lt"/>
                <a:ea typeface="+mn-ea"/>
                <a:cs typeface="+mn-cs"/>
              </a:rPr>
              <a:t>Follow-up assessment and evaluation:</a:t>
            </a:r>
            <a:r>
              <a:rPr lang="en-US" sz="1498" b="0" kern="1200" dirty="0" smtClean="0">
                <a:solidFill>
                  <a:schemeClr val="tx1"/>
                </a:solidFill>
                <a:effectLst/>
                <a:latin typeface="+mn-lt"/>
                <a:ea typeface="+mn-ea"/>
                <a:cs typeface="+mn-cs"/>
              </a:rPr>
              <a:t> May take several forms (e.g. electives report, essay, presentation, written exams, etc.) and should encourage critical reflection on the elective experience (critical reflection goes beyond journaling and has us consider how experiences will influence our perspectives and behavior going forward). These activities should be supported by an experienced professional in the field (both at your home institution and at the international elective host institution).  Such activities demonstrate understanding of the learning outcomes identified and tied to the elective.</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28</a:t>
            </a:fld>
            <a:endParaRPr lang="en-US"/>
          </a:p>
        </p:txBody>
      </p:sp>
    </p:spTree>
    <p:extLst>
      <p:ext uri="{BB962C8B-B14F-4D97-AF65-F5344CB8AC3E}">
        <p14:creationId xmlns:p14="http://schemas.microsoft.com/office/powerpoint/2010/main" val="175154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hoosinganelectiv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ompact.org/fair-trade-learn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iteforsight.org/global-health-university/" TargetMode="External"/><Relationship Id="rId2" Type="http://schemas.openxmlformats.org/officeDocument/2006/relationships/hyperlink" Target="https://www.cugh.org/resources/educational-modul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umea.org/resources/standards-of-good-practice/standards-guidelines/undergraduate-health-related-programs-abro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jtmh.org/content/83/6/1178.lo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bumc.bu.edu/ghbusm/practitioners-gui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dx.org/course/practitioners-guide-global-health-part-3-bux-globalhealthx-3" TargetMode="External"/><Relationship Id="rId5" Type="http://schemas.openxmlformats.org/officeDocument/2006/relationships/hyperlink" Target="https://www.edx.org/course/practitioners-guide-global-health-part-2-bux-globalhealthx-2" TargetMode="External"/><Relationship Id="rId4" Type="http://schemas.openxmlformats.org/officeDocument/2006/relationships/hyperlink" Target="https://www.edx.org/course/practitioners-guide-global-health-part-1-bux-globalhealthx-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uniteforsight.org/intl_volunteer/dufflebagmedicin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who.int/medical_devices/management_use/manage_donations/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afp.org/patient-care/global-health/interest.html"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cia.gov/cia/publications/factbook/index.html" TargetMode="External"/><Relationship Id="rId2" Type="http://schemas.openxmlformats.org/officeDocument/2006/relationships/hyperlink" Target="http://www.travel.state.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who.int/ith"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travel.state.gov/visa/visa_1750.html" TargetMode="External"/><Relationship Id="rId2" Type="http://schemas.openxmlformats.org/officeDocument/2006/relationships/hyperlink" Target="http://travel.state.gov/passport/passport_1738.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ravel.state.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8B4ADE-D665-4DB5-8B1B-1DBDE28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a16="http://schemas.microsoft.com/office/drawing/2014/main" id="{1BA713F7-7C38-409B-97A0-30C856C679F9}"/>
              </a:ext>
            </a:extLst>
          </p:cNvPr>
          <p:cNvSpPr txBox="1"/>
          <p:nvPr/>
        </p:nvSpPr>
        <p:spPr>
          <a:xfrm>
            <a:off x="2099527" y="5042820"/>
            <a:ext cx="10731889" cy="1785104"/>
          </a:xfrm>
          <a:prstGeom prst="rect">
            <a:avLst/>
          </a:prstGeom>
          <a:noFill/>
        </p:spPr>
        <p:txBody>
          <a:bodyPr wrap="square" rtlCol="0">
            <a:spAutoFit/>
          </a:bodyPr>
          <a:lstStyle/>
          <a:p>
            <a:pPr algn="ctr"/>
            <a:r>
              <a:rPr lang="en-US" sz="3600" u="sng" dirty="0"/>
              <a:t>Practical and Philosophical Considerations </a:t>
            </a:r>
            <a:r>
              <a:rPr lang="en-US" sz="3600" u="sng" dirty="0" smtClean="0"/>
              <a:t>in Planning </a:t>
            </a:r>
            <a:r>
              <a:rPr lang="en-US" sz="3600" u="sng" dirty="0"/>
              <a:t>a </a:t>
            </a:r>
            <a:r>
              <a:rPr lang="en-US" sz="3600" u="sng" dirty="0" smtClean="0"/>
              <a:t>Global </a:t>
            </a:r>
            <a:r>
              <a:rPr lang="en-US" sz="3600" u="sng" dirty="0"/>
              <a:t>Health </a:t>
            </a:r>
            <a:r>
              <a:rPr lang="en-US" sz="3600" u="sng" dirty="0" smtClean="0"/>
              <a:t>Elective</a:t>
            </a:r>
          </a:p>
          <a:p>
            <a:pPr algn="ctr"/>
            <a:r>
              <a:rPr lang="en-US" sz="2000" b="1" dirty="0" smtClean="0"/>
              <a:t>Nipa R. Shah, MD</a:t>
            </a:r>
          </a:p>
          <a:p>
            <a:pPr algn="ctr"/>
            <a:r>
              <a:rPr lang="en-US" sz="1800" dirty="0" smtClean="0"/>
              <a:t>Information on some slides from Dr. Andrew Dykens and Dr. Wayne Hale, from ~2007</a:t>
            </a:r>
            <a:endParaRPr lang="en-US" sz="1800" dirty="0"/>
          </a:p>
        </p:txBody>
      </p:sp>
    </p:spTree>
    <p:extLst>
      <p:ext uri="{BB962C8B-B14F-4D97-AF65-F5344CB8AC3E}">
        <p14:creationId xmlns:p14="http://schemas.microsoft.com/office/powerpoint/2010/main" val="897366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Will I be able to communicate?</a:t>
            </a:r>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1102" y="2028826"/>
            <a:ext cx="8326817" cy="4390703"/>
          </a:xfrm>
        </p:spPr>
      </p:pic>
      <p:sp>
        <p:nvSpPr>
          <p:cNvPr id="7" name="Slide Number Placeholder 6"/>
          <p:cNvSpPr>
            <a:spLocks noGrp="1"/>
          </p:cNvSpPr>
          <p:nvPr>
            <p:ph type="sldNum" sz="quarter" idx="10"/>
          </p:nvPr>
        </p:nvSpPr>
        <p:spPr/>
        <p:txBody>
          <a:bodyPr/>
          <a:lstStyle/>
          <a:p>
            <a:fld id="{B2B613A9-0196-4103-A730-64D9B0C7CDAE}" type="slidenum">
              <a:rPr lang="en-US" smtClean="0"/>
              <a:pPr/>
              <a:t>10</a:t>
            </a:fld>
            <a:endParaRPr lang="en-US" dirty="0"/>
          </a:p>
        </p:txBody>
      </p:sp>
    </p:spTree>
    <p:extLst>
      <p:ext uri="{BB962C8B-B14F-4D97-AF65-F5344CB8AC3E}">
        <p14:creationId xmlns:p14="http://schemas.microsoft.com/office/powerpoint/2010/main" val="394143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p:txBody>
          <a:bodyPr>
            <a:normAutofit/>
          </a:bodyPr>
          <a:lstStyle/>
          <a:p>
            <a:r>
              <a:rPr lang="en-US" sz="3840" dirty="0"/>
              <a:t/>
            </a:r>
            <a:br>
              <a:rPr lang="en-US" sz="3840" dirty="0"/>
            </a:br>
            <a:r>
              <a:rPr lang="en-US" sz="3840" dirty="0" smtClean="0"/>
              <a:t>Other considerations</a:t>
            </a:r>
            <a:endParaRPr lang="en-US" sz="3840" dirty="0"/>
          </a:p>
        </p:txBody>
      </p:sp>
      <p:sp>
        <p:nvSpPr>
          <p:cNvPr id="210947" name="Rectangle 3"/>
          <p:cNvSpPr>
            <a:spLocks noGrp="1" noChangeArrowheads="1"/>
          </p:cNvSpPr>
          <p:nvPr>
            <p:ph idx="1"/>
          </p:nvPr>
        </p:nvSpPr>
        <p:spPr/>
        <p:txBody>
          <a:bodyPr/>
          <a:lstStyle/>
          <a:p>
            <a:pPr lvl="1">
              <a:lnSpc>
                <a:spcPct val="90000"/>
              </a:lnSpc>
            </a:pPr>
            <a:r>
              <a:rPr lang="en-US" sz="2800" dirty="0" smtClean="0"/>
              <a:t>Climate</a:t>
            </a:r>
          </a:p>
          <a:p>
            <a:pPr lvl="1">
              <a:lnSpc>
                <a:spcPct val="90000"/>
              </a:lnSpc>
            </a:pPr>
            <a:r>
              <a:rPr lang="en-US" sz="2800" dirty="0" smtClean="0"/>
              <a:t>Season </a:t>
            </a:r>
            <a:r>
              <a:rPr lang="en-US" sz="2800" dirty="0"/>
              <a:t>(rain, heat)</a:t>
            </a:r>
          </a:p>
          <a:p>
            <a:pPr lvl="1">
              <a:lnSpc>
                <a:spcPct val="90000"/>
              </a:lnSpc>
            </a:pPr>
            <a:r>
              <a:rPr lang="en-US" sz="2800" dirty="0"/>
              <a:t>Time Commitment</a:t>
            </a:r>
          </a:p>
          <a:p>
            <a:pPr lvl="2">
              <a:lnSpc>
                <a:spcPct val="90000"/>
              </a:lnSpc>
            </a:pPr>
            <a:r>
              <a:rPr lang="en-US" sz="2800" dirty="0"/>
              <a:t>Short term vs long term</a:t>
            </a:r>
          </a:p>
          <a:p>
            <a:pPr lvl="1">
              <a:lnSpc>
                <a:spcPct val="90000"/>
              </a:lnSpc>
            </a:pPr>
            <a:r>
              <a:rPr lang="en-US" sz="2800" dirty="0"/>
              <a:t>Location</a:t>
            </a:r>
          </a:p>
          <a:p>
            <a:pPr lvl="2">
              <a:lnSpc>
                <a:spcPct val="90000"/>
              </a:lnSpc>
            </a:pPr>
            <a:r>
              <a:rPr lang="en-US" sz="2800" dirty="0"/>
              <a:t>Urban vs Rural</a:t>
            </a:r>
          </a:p>
          <a:p>
            <a:pPr lvl="2">
              <a:lnSpc>
                <a:spcPct val="90000"/>
              </a:lnSpc>
            </a:pPr>
            <a:r>
              <a:rPr lang="en-US" sz="2800" dirty="0"/>
              <a:t>US vs Abroad</a:t>
            </a:r>
          </a:p>
          <a:p>
            <a:pPr lvl="1">
              <a:lnSpc>
                <a:spcPct val="90000"/>
              </a:lnSpc>
            </a:pPr>
            <a:r>
              <a:rPr lang="en-US" sz="2800" dirty="0"/>
              <a:t>Economics</a:t>
            </a:r>
          </a:p>
          <a:p>
            <a:pPr lvl="2">
              <a:lnSpc>
                <a:spcPct val="90000"/>
              </a:lnSpc>
            </a:pPr>
            <a:r>
              <a:rPr lang="en-US" sz="2800" dirty="0"/>
              <a:t>Developed vs Developing</a:t>
            </a:r>
          </a:p>
          <a:p>
            <a:pPr>
              <a:lnSpc>
                <a:spcPct val="90000"/>
              </a:lnSpc>
            </a:pPr>
            <a:endParaRPr lang="en-US" sz="2880" dirty="0"/>
          </a:p>
          <a:p>
            <a:pPr>
              <a:lnSpc>
                <a:spcPct val="90000"/>
              </a:lnSpc>
            </a:pPr>
            <a:endParaRPr lang="en-US" sz="2880" dirty="0"/>
          </a:p>
        </p:txBody>
      </p:sp>
      <p:sp>
        <p:nvSpPr>
          <p:cNvPr id="210948" name="Rectangle 4"/>
          <p:cNvSpPr>
            <a:spLocks noGrp="1" noChangeArrowheads="1"/>
          </p:cNvSpPr>
          <p:nvPr>
            <p:ph type="body" sz="half" idx="4294967295"/>
          </p:nvPr>
        </p:nvSpPr>
        <p:spPr>
          <a:xfrm>
            <a:off x="7943851" y="2173869"/>
            <a:ext cx="6686550" cy="5635044"/>
          </a:xfrm>
        </p:spPr>
        <p:txBody>
          <a:bodyPr/>
          <a:lstStyle/>
          <a:p>
            <a:pPr lvl="1">
              <a:lnSpc>
                <a:spcPct val="90000"/>
              </a:lnSpc>
            </a:pPr>
            <a:r>
              <a:rPr lang="en-US" sz="2800" dirty="0"/>
              <a:t>Type of Experience</a:t>
            </a:r>
          </a:p>
          <a:p>
            <a:pPr lvl="2">
              <a:lnSpc>
                <a:spcPct val="90000"/>
              </a:lnSpc>
            </a:pPr>
            <a:r>
              <a:rPr lang="en-US" sz="2800" dirty="0"/>
              <a:t>Research Project</a:t>
            </a:r>
          </a:p>
          <a:p>
            <a:pPr lvl="2">
              <a:lnSpc>
                <a:spcPct val="90000"/>
              </a:lnSpc>
            </a:pPr>
            <a:r>
              <a:rPr lang="en-US" sz="2800" dirty="0"/>
              <a:t>Practical Work</a:t>
            </a:r>
          </a:p>
          <a:p>
            <a:pPr lvl="2">
              <a:lnSpc>
                <a:spcPct val="90000"/>
              </a:lnSpc>
            </a:pPr>
            <a:r>
              <a:rPr lang="en-US" sz="2800" dirty="0"/>
              <a:t>Teaching</a:t>
            </a:r>
          </a:p>
          <a:p>
            <a:pPr lvl="2">
              <a:lnSpc>
                <a:spcPct val="90000"/>
              </a:lnSpc>
            </a:pPr>
            <a:r>
              <a:rPr lang="en-US" sz="2800" dirty="0"/>
              <a:t>Service</a:t>
            </a:r>
          </a:p>
          <a:p>
            <a:pPr lvl="2">
              <a:lnSpc>
                <a:spcPct val="90000"/>
              </a:lnSpc>
            </a:pPr>
            <a:r>
              <a:rPr lang="en-US" sz="2800" dirty="0"/>
              <a:t>Advocacy</a:t>
            </a:r>
          </a:p>
          <a:p>
            <a:pPr lvl="2">
              <a:lnSpc>
                <a:spcPct val="90000"/>
              </a:lnSpc>
            </a:pPr>
            <a:r>
              <a:rPr lang="en-US" sz="2800" dirty="0" smtClean="0"/>
              <a:t>Fun</a:t>
            </a:r>
            <a:endParaRPr lang="en-US" sz="2800" dirty="0"/>
          </a:p>
          <a:p>
            <a:pPr lvl="1">
              <a:lnSpc>
                <a:spcPct val="90000"/>
              </a:lnSpc>
            </a:pPr>
            <a:r>
              <a:rPr lang="en-US" sz="2800" dirty="0"/>
              <a:t>Compensation</a:t>
            </a:r>
          </a:p>
          <a:p>
            <a:pPr lvl="2">
              <a:lnSpc>
                <a:spcPct val="90000"/>
              </a:lnSpc>
            </a:pPr>
            <a:r>
              <a:rPr lang="en-US" sz="2800" dirty="0"/>
              <a:t>Paid vs volunteer</a:t>
            </a:r>
          </a:p>
          <a:p>
            <a:pPr lvl="2">
              <a:lnSpc>
                <a:spcPct val="90000"/>
              </a:lnSpc>
            </a:pPr>
            <a:r>
              <a:rPr lang="en-US" sz="2800" dirty="0"/>
              <a:t>Credit vs none</a:t>
            </a:r>
          </a:p>
          <a:p>
            <a:pPr marL="0" indent="0">
              <a:lnSpc>
                <a:spcPct val="90000"/>
              </a:lnSpc>
              <a:buNone/>
            </a:pPr>
            <a:endParaRPr lang="en-US" sz="2880" dirty="0"/>
          </a:p>
        </p:txBody>
      </p:sp>
    </p:spTree>
    <p:extLst>
      <p:ext uri="{BB962C8B-B14F-4D97-AF65-F5344CB8AC3E}">
        <p14:creationId xmlns:p14="http://schemas.microsoft.com/office/powerpoint/2010/main" val="3563733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rrowheads="1"/>
          </p:cNvSpPr>
          <p:nvPr>
            <p:ph type="title"/>
          </p:nvPr>
        </p:nvSpPr>
        <p:spPr/>
        <p:txBody>
          <a:bodyPr/>
          <a:lstStyle/>
          <a:p>
            <a:r>
              <a:rPr lang="en-US" dirty="0"/>
              <a:t>Program </a:t>
            </a:r>
            <a:r>
              <a:rPr lang="en-US" dirty="0" smtClean="0"/>
              <a:t>Assessment</a:t>
            </a:r>
            <a:endParaRPr lang="en-US" dirty="0"/>
          </a:p>
        </p:txBody>
      </p:sp>
      <p:sp>
        <p:nvSpPr>
          <p:cNvPr id="273411" name="Rectangle 3"/>
          <p:cNvSpPr>
            <a:spLocks noGrp="1" noChangeArrowheads="1"/>
          </p:cNvSpPr>
          <p:nvPr>
            <p:ph type="body" idx="1"/>
          </p:nvPr>
        </p:nvSpPr>
        <p:spPr/>
        <p:txBody>
          <a:bodyPr/>
          <a:lstStyle/>
          <a:p>
            <a:pPr>
              <a:lnSpc>
                <a:spcPct val="80000"/>
              </a:lnSpc>
              <a:buFont typeface="Wingdings" panose="05000000000000000000" pitchFamily="2" charset="2"/>
              <a:buChar char="q"/>
            </a:pPr>
            <a:r>
              <a:rPr lang="en-US" sz="4400" dirty="0" smtClean="0"/>
              <a:t>-Unstructured/structured</a:t>
            </a:r>
            <a:endParaRPr lang="en-US" sz="4400" dirty="0"/>
          </a:p>
          <a:p>
            <a:pPr>
              <a:lnSpc>
                <a:spcPct val="80000"/>
              </a:lnSpc>
              <a:buFont typeface="Wingdings" panose="05000000000000000000" pitchFamily="2" charset="2"/>
              <a:buChar char="q"/>
            </a:pPr>
            <a:r>
              <a:rPr lang="en-US" sz="4400" dirty="0" smtClean="0"/>
              <a:t>-Orientation/language training</a:t>
            </a:r>
            <a:endParaRPr lang="en-US" sz="4400" dirty="0"/>
          </a:p>
          <a:p>
            <a:pPr>
              <a:lnSpc>
                <a:spcPct val="80000"/>
              </a:lnSpc>
              <a:buFont typeface="Wingdings" panose="05000000000000000000" pitchFamily="2" charset="2"/>
              <a:buChar char="q"/>
            </a:pPr>
            <a:r>
              <a:rPr lang="en-US" sz="4400" dirty="0" smtClean="0"/>
              <a:t>-Community organization involved</a:t>
            </a:r>
            <a:endParaRPr lang="en-US" sz="4400" dirty="0"/>
          </a:p>
          <a:p>
            <a:pPr>
              <a:lnSpc>
                <a:spcPct val="80000"/>
              </a:lnSpc>
              <a:buFont typeface="Wingdings" panose="05000000000000000000" pitchFamily="2" charset="2"/>
              <a:buChar char="q"/>
            </a:pPr>
            <a:r>
              <a:rPr lang="en-US" sz="4400" dirty="0" smtClean="0"/>
              <a:t>-Funding</a:t>
            </a:r>
            <a:endParaRPr lang="en-US" sz="4400" dirty="0"/>
          </a:p>
          <a:p>
            <a:pPr>
              <a:lnSpc>
                <a:spcPct val="80000"/>
              </a:lnSpc>
              <a:buFont typeface="Wingdings" panose="05000000000000000000" pitchFamily="2" charset="2"/>
              <a:buChar char="q"/>
            </a:pPr>
            <a:r>
              <a:rPr lang="en-US" sz="4400" dirty="0" smtClean="0"/>
              <a:t>-Long term</a:t>
            </a:r>
            <a:endParaRPr lang="en-US" sz="4400" dirty="0"/>
          </a:p>
          <a:p>
            <a:pPr>
              <a:lnSpc>
                <a:spcPct val="80000"/>
              </a:lnSpc>
              <a:buFont typeface="Wingdings" panose="05000000000000000000" pitchFamily="2" charset="2"/>
              <a:buChar char="q"/>
            </a:pPr>
            <a:r>
              <a:rPr lang="en-US" sz="4400" dirty="0" smtClean="0"/>
              <a:t>-What will I be doing exactly</a:t>
            </a:r>
            <a:endParaRPr lang="en-US" sz="4400" dirty="0"/>
          </a:p>
          <a:p>
            <a:pPr>
              <a:lnSpc>
                <a:spcPct val="80000"/>
              </a:lnSpc>
              <a:buFont typeface="Wingdings" panose="05000000000000000000" pitchFamily="2" charset="2"/>
              <a:buChar char="q"/>
            </a:pPr>
            <a:r>
              <a:rPr lang="en-US" sz="4400" dirty="0" smtClean="0"/>
              <a:t>-Other students </a:t>
            </a:r>
            <a:r>
              <a:rPr lang="en-US" sz="4400" dirty="0"/>
              <a:t>/ </a:t>
            </a:r>
            <a:r>
              <a:rPr lang="en-US" sz="4400" dirty="0" smtClean="0"/>
              <a:t>residents</a:t>
            </a:r>
            <a:endParaRPr lang="en-US" sz="4400" dirty="0"/>
          </a:p>
          <a:p>
            <a:pPr>
              <a:lnSpc>
                <a:spcPct val="80000"/>
              </a:lnSpc>
              <a:buFont typeface="Wingdings" panose="05000000000000000000" pitchFamily="2" charset="2"/>
              <a:buChar char="q"/>
            </a:pPr>
            <a:r>
              <a:rPr lang="en-US" sz="4400" dirty="0" smtClean="0"/>
              <a:t>-Activities </a:t>
            </a:r>
            <a:r>
              <a:rPr lang="en-US" sz="4400" dirty="0"/>
              <a:t>for </a:t>
            </a:r>
            <a:r>
              <a:rPr lang="en-US" sz="4400" dirty="0" smtClean="0"/>
              <a:t>free time</a:t>
            </a:r>
          </a:p>
          <a:p>
            <a:pPr>
              <a:lnSpc>
                <a:spcPct val="80000"/>
              </a:lnSpc>
              <a:buFont typeface="Wingdings" panose="05000000000000000000" pitchFamily="2" charset="2"/>
              <a:buChar char="q"/>
            </a:pPr>
            <a:r>
              <a:rPr lang="en-US" sz="4400" dirty="0" smtClean="0"/>
              <a:t>-Family members/Friends allowed to visit?</a:t>
            </a:r>
            <a:endParaRPr lang="en-US" sz="4400" dirty="0"/>
          </a:p>
          <a:p>
            <a:pPr>
              <a:lnSpc>
                <a:spcPct val="80000"/>
              </a:lnSpc>
            </a:pPr>
            <a:endParaRPr lang="en-US" sz="2880" dirty="0"/>
          </a:p>
        </p:txBody>
      </p:sp>
    </p:spTree>
    <p:extLst>
      <p:ext uri="{BB962C8B-B14F-4D97-AF65-F5344CB8AC3E}">
        <p14:creationId xmlns:p14="http://schemas.microsoft.com/office/powerpoint/2010/main" val="2724975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rrowheads="1"/>
          </p:cNvSpPr>
          <p:nvPr>
            <p:ph type="title"/>
          </p:nvPr>
        </p:nvSpPr>
        <p:spPr/>
        <p:txBody>
          <a:bodyPr/>
          <a:lstStyle/>
          <a:p>
            <a:r>
              <a:rPr lang="en-US"/>
              <a:t>Consider Your Tolerance Level for:</a:t>
            </a:r>
          </a:p>
        </p:txBody>
      </p:sp>
      <p:sp>
        <p:nvSpPr>
          <p:cNvPr id="379907" name="Rectangle 3"/>
          <p:cNvSpPr>
            <a:spLocks noGrp="1" noChangeArrowheads="1"/>
          </p:cNvSpPr>
          <p:nvPr>
            <p:ph type="body" idx="1"/>
          </p:nvPr>
        </p:nvSpPr>
        <p:spPr/>
        <p:txBody>
          <a:bodyPr/>
          <a:lstStyle/>
          <a:p>
            <a:pPr>
              <a:lnSpc>
                <a:spcPct val="90000"/>
              </a:lnSpc>
              <a:buFont typeface="Wingdings" panose="05000000000000000000" pitchFamily="2" charset="2"/>
              <a:buChar char="q"/>
            </a:pPr>
            <a:r>
              <a:rPr lang="en-US" sz="4000" dirty="0"/>
              <a:t>- Travel uncertainties and risks</a:t>
            </a:r>
          </a:p>
          <a:p>
            <a:pPr>
              <a:lnSpc>
                <a:spcPct val="90000"/>
              </a:lnSpc>
              <a:buFont typeface="Wingdings" panose="05000000000000000000" pitchFamily="2" charset="2"/>
              <a:buChar char="q"/>
            </a:pPr>
            <a:r>
              <a:rPr lang="en-US" sz="4000" dirty="0"/>
              <a:t>- Uncomfortable living conditions</a:t>
            </a:r>
          </a:p>
          <a:p>
            <a:pPr>
              <a:lnSpc>
                <a:spcPct val="90000"/>
              </a:lnSpc>
              <a:buFont typeface="Wingdings" panose="05000000000000000000" pitchFamily="2" charset="2"/>
              <a:buChar char="q"/>
            </a:pPr>
            <a:r>
              <a:rPr lang="en-US" sz="4000" dirty="0"/>
              <a:t>- Unaccustomed foods and cultural expectations</a:t>
            </a:r>
          </a:p>
          <a:p>
            <a:pPr>
              <a:lnSpc>
                <a:spcPct val="90000"/>
              </a:lnSpc>
              <a:buFont typeface="Wingdings" panose="05000000000000000000" pitchFamily="2" charset="2"/>
              <a:buChar char="q"/>
            </a:pPr>
            <a:r>
              <a:rPr lang="en-US" sz="4000" dirty="0"/>
              <a:t>- Disease and injury exposure</a:t>
            </a:r>
          </a:p>
          <a:p>
            <a:pPr>
              <a:lnSpc>
                <a:spcPct val="90000"/>
              </a:lnSpc>
              <a:buFont typeface="Wingdings" panose="05000000000000000000" pitchFamily="2" charset="2"/>
              <a:buChar char="q"/>
            </a:pPr>
            <a:r>
              <a:rPr lang="en-US" sz="4000" dirty="0"/>
              <a:t>- Frustration about limited ability to help</a:t>
            </a:r>
          </a:p>
          <a:p>
            <a:pPr>
              <a:lnSpc>
                <a:spcPct val="90000"/>
              </a:lnSpc>
              <a:buFont typeface="Wingdings" panose="05000000000000000000" pitchFamily="2" charset="2"/>
              <a:buChar char="q"/>
            </a:pPr>
            <a:r>
              <a:rPr lang="en-US" sz="4000" dirty="0"/>
              <a:t>- Diagnosing and treating based on limited </a:t>
            </a:r>
            <a:r>
              <a:rPr lang="en-US" sz="4000" dirty="0" smtClean="0"/>
              <a:t>	information</a:t>
            </a:r>
            <a:endParaRPr lang="en-US" sz="4000" dirty="0"/>
          </a:p>
          <a:p>
            <a:pPr>
              <a:lnSpc>
                <a:spcPct val="90000"/>
              </a:lnSpc>
            </a:pPr>
            <a:endParaRPr lang="en-US" dirty="0"/>
          </a:p>
        </p:txBody>
      </p:sp>
    </p:spTree>
    <p:extLst>
      <p:ext uri="{BB962C8B-B14F-4D97-AF65-F5344CB8AC3E}">
        <p14:creationId xmlns:p14="http://schemas.microsoft.com/office/powerpoint/2010/main" val="105308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p:txBody>
          <a:bodyPr/>
          <a:lstStyle/>
          <a:p>
            <a:r>
              <a:rPr lang="en-US"/>
              <a:t>Desired Outcomes</a:t>
            </a:r>
          </a:p>
        </p:txBody>
      </p:sp>
      <p:sp>
        <p:nvSpPr>
          <p:cNvPr id="380931" name="Rectangle 3"/>
          <p:cNvSpPr>
            <a:spLocks noGrp="1" noChangeArrowheads="1"/>
          </p:cNvSpPr>
          <p:nvPr>
            <p:ph type="body" idx="1"/>
          </p:nvPr>
        </p:nvSpPr>
        <p:spPr>
          <a:xfrm>
            <a:off x="1401288" y="2028826"/>
            <a:ext cx="10577352" cy="5354954"/>
          </a:xfrm>
        </p:spPr>
        <p:txBody>
          <a:bodyPr/>
          <a:lstStyle/>
          <a:p>
            <a:pPr>
              <a:lnSpc>
                <a:spcPct val="90000"/>
              </a:lnSpc>
              <a:buFont typeface="Wingdings" panose="05000000000000000000" pitchFamily="2" charset="2"/>
              <a:buChar char="q"/>
            </a:pPr>
            <a:r>
              <a:rPr lang="en-US" sz="4000" dirty="0" smtClean="0"/>
              <a:t>-Self </a:t>
            </a:r>
            <a:r>
              <a:rPr lang="en-US" sz="4000" dirty="0"/>
              <a:t>understanding of tolerance levels</a:t>
            </a:r>
          </a:p>
          <a:p>
            <a:pPr>
              <a:lnSpc>
                <a:spcPct val="90000"/>
              </a:lnSpc>
              <a:buFont typeface="Wingdings" panose="05000000000000000000" pitchFamily="2" charset="2"/>
              <a:buChar char="q"/>
            </a:pPr>
            <a:r>
              <a:rPr lang="en-US" sz="4000" dirty="0" smtClean="0"/>
              <a:t>-New </a:t>
            </a:r>
            <a:r>
              <a:rPr lang="en-US" sz="4000" dirty="0"/>
              <a:t>skills and knowledge</a:t>
            </a:r>
          </a:p>
          <a:p>
            <a:pPr>
              <a:lnSpc>
                <a:spcPct val="90000"/>
              </a:lnSpc>
              <a:buFont typeface="Wingdings" panose="05000000000000000000" pitchFamily="2" charset="2"/>
              <a:buChar char="q"/>
            </a:pPr>
            <a:r>
              <a:rPr lang="en-US" sz="4000" dirty="0" smtClean="0"/>
              <a:t>-Academic </a:t>
            </a:r>
            <a:r>
              <a:rPr lang="en-US" sz="4000" dirty="0"/>
              <a:t>credit</a:t>
            </a:r>
          </a:p>
          <a:p>
            <a:pPr>
              <a:lnSpc>
                <a:spcPct val="90000"/>
              </a:lnSpc>
              <a:buFont typeface="Wingdings" panose="05000000000000000000" pitchFamily="2" charset="2"/>
              <a:buChar char="q"/>
            </a:pPr>
            <a:r>
              <a:rPr lang="en-US" sz="4000" dirty="0" smtClean="0"/>
              <a:t>-Satisfaction </a:t>
            </a:r>
            <a:r>
              <a:rPr lang="en-US" sz="4000" dirty="0"/>
              <a:t>that you can perform in exotic </a:t>
            </a:r>
            <a:r>
              <a:rPr lang="en-US" sz="4000" dirty="0" smtClean="0"/>
              <a:t>	settings</a:t>
            </a:r>
            <a:endParaRPr lang="en-US" sz="4000" dirty="0"/>
          </a:p>
          <a:p>
            <a:pPr>
              <a:lnSpc>
                <a:spcPct val="90000"/>
              </a:lnSpc>
              <a:buFont typeface="Wingdings" panose="05000000000000000000" pitchFamily="2" charset="2"/>
              <a:buChar char="q"/>
            </a:pPr>
            <a:r>
              <a:rPr lang="en-US" sz="4000" dirty="0" smtClean="0"/>
              <a:t>-Direction </a:t>
            </a:r>
            <a:r>
              <a:rPr lang="en-US" sz="4000" dirty="0"/>
              <a:t>for future learning emphases</a:t>
            </a:r>
          </a:p>
          <a:p>
            <a:pPr>
              <a:lnSpc>
                <a:spcPct val="90000"/>
              </a:lnSpc>
              <a:buFont typeface="Wingdings" panose="05000000000000000000" pitchFamily="2" charset="2"/>
              <a:buChar char="q"/>
            </a:pPr>
            <a:r>
              <a:rPr lang="en-US" sz="4000" dirty="0" smtClean="0"/>
              <a:t>-Experience </a:t>
            </a:r>
            <a:r>
              <a:rPr lang="en-US" sz="4000" dirty="0"/>
              <a:t>level that opens doors for </a:t>
            </a:r>
            <a:r>
              <a:rPr lang="en-US" sz="4000" dirty="0" smtClean="0"/>
              <a:t>	further </a:t>
            </a:r>
            <a:r>
              <a:rPr lang="en-US" sz="4000" dirty="0"/>
              <a:t>opportunities</a:t>
            </a:r>
          </a:p>
        </p:txBody>
      </p:sp>
    </p:spTree>
    <p:extLst>
      <p:ext uri="{BB962C8B-B14F-4D97-AF65-F5344CB8AC3E}">
        <p14:creationId xmlns:p14="http://schemas.microsoft.com/office/powerpoint/2010/main" val="2899630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rrowheads="1"/>
          </p:cNvSpPr>
          <p:nvPr>
            <p:ph type="title"/>
          </p:nvPr>
        </p:nvSpPr>
        <p:spPr/>
        <p:txBody>
          <a:bodyPr/>
          <a:lstStyle/>
          <a:p>
            <a:r>
              <a:rPr lang="en-US" dirty="0" smtClean="0"/>
              <a:t>Global </a:t>
            </a:r>
            <a:r>
              <a:rPr lang="en-US" dirty="0"/>
              <a:t>Health Opportunities</a:t>
            </a:r>
          </a:p>
        </p:txBody>
      </p:sp>
      <p:sp>
        <p:nvSpPr>
          <p:cNvPr id="265219" name="Rectangle 3"/>
          <p:cNvSpPr>
            <a:spLocks noGrp="1" noChangeArrowheads="1"/>
          </p:cNvSpPr>
          <p:nvPr>
            <p:ph type="body" idx="1"/>
          </p:nvPr>
        </p:nvSpPr>
        <p:spPr/>
        <p:txBody>
          <a:bodyPr/>
          <a:lstStyle/>
          <a:p>
            <a:pPr>
              <a:lnSpc>
                <a:spcPct val="90000"/>
              </a:lnSpc>
              <a:buFont typeface="Wingdings" panose="05000000000000000000" pitchFamily="2" charset="2"/>
              <a:buChar char="q"/>
            </a:pPr>
            <a:r>
              <a:rPr lang="en-US" sz="4800" dirty="0" smtClean="0"/>
              <a:t>-Personal Contacts</a:t>
            </a:r>
          </a:p>
          <a:p>
            <a:pPr>
              <a:lnSpc>
                <a:spcPct val="90000"/>
              </a:lnSpc>
              <a:buFont typeface="Wingdings" panose="05000000000000000000" pitchFamily="2" charset="2"/>
              <a:buChar char="q"/>
            </a:pPr>
            <a:r>
              <a:rPr lang="en-US" sz="4800" dirty="0" smtClean="0"/>
              <a:t>-Networking</a:t>
            </a:r>
          </a:p>
          <a:p>
            <a:pPr>
              <a:lnSpc>
                <a:spcPct val="90000"/>
              </a:lnSpc>
              <a:buFont typeface="Wingdings" panose="05000000000000000000" pitchFamily="2" charset="2"/>
              <a:buChar char="q"/>
            </a:pPr>
            <a:r>
              <a:rPr lang="en-US" sz="4800" dirty="0" smtClean="0"/>
              <a:t>-AAFP Global Health Summit</a:t>
            </a:r>
            <a:endParaRPr lang="en-US" sz="4800" dirty="0"/>
          </a:p>
          <a:p>
            <a:pPr marL="370333" lvl="1" indent="0">
              <a:buNone/>
            </a:pPr>
            <a:endParaRPr lang="en-US" sz="3360" dirty="0"/>
          </a:p>
          <a:p>
            <a:pPr lvl="1">
              <a:lnSpc>
                <a:spcPct val="90000"/>
              </a:lnSpc>
            </a:pPr>
            <a:endParaRPr lang="en-US" sz="2880" dirty="0"/>
          </a:p>
          <a:p>
            <a:pPr>
              <a:lnSpc>
                <a:spcPct val="90000"/>
              </a:lnSpc>
            </a:pPr>
            <a:endParaRPr lang="en-US" sz="3360" dirty="0"/>
          </a:p>
          <a:p>
            <a:pPr>
              <a:lnSpc>
                <a:spcPct val="90000"/>
              </a:lnSpc>
            </a:pPr>
            <a:endParaRPr lang="en-US" sz="3360" dirty="0"/>
          </a:p>
        </p:txBody>
      </p:sp>
    </p:spTree>
    <p:extLst>
      <p:ext uri="{BB962C8B-B14F-4D97-AF65-F5344CB8AC3E}">
        <p14:creationId xmlns:p14="http://schemas.microsoft.com/office/powerpoint/2010/main" val="295280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body" idx="1"/>
          </p:nvPr>
        </p:nvSpPr>
        <p:spPr>
          <a:xfrm>
            <a:off x="2286000" y="3200400"/>
            <a:ext cx="9875520" cy="1828800"/>
          </a:xfrm>
        </p:spPr>
        <p:txBody>
          <a:bodyPr/>
          <a:lstStyle/>
          <a:p>
            <a:pPr algn="ctr">
              <a:buFont typeface="Wingdings" panose="05000000000000000000" pitchFamily="2" charset="2"/>
              <a:buNone/>
            </a:pPr>
            <a:r>
              <a:rPr lang="en-US" sz="9600" dirty="0" smtClean="0"/>
              <a:t>Philosophical Considerations</a:t>
            </a:r>
            <a:endParaRPr lang="en-US" sz="9600" dirty="0"/>
          </a:p>
        </p:txBody>
      </p:sp>
    </p:spTree>
    <p:extLst>
      <p:ext uri="{BB962C8B-B14F-4D97-AF65-F5344CB8AC3E}">
        <p14:creationId xmlns:p14="http://schemas.microsoft.com/office/powerpoint/2010/main" val="1599271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https://www.choosinganelective.org</a:t>
            </a:r>
            <a:r>
              <a:rPr lang="en-US" dirty="0" smtClean="0">
                <a:hlinkClick r:id="rId2"/>
              </a:rPr>
              <a:t>/</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17</a:t>
            </a:fld>
            <a:endParaRPr lang="en-US" dirty="0"/>
          </a:p>
        </p:txBody>
      </p:sp>
    </p:spTree>
    <p:extLst>
      <p:ext uri="{BB962C8B-B14F-4D97-AF65-F5344CB8AC3E}">
        <p14:creationId xmlns:p14="http://schemas.microsoft.com/office/powerpoint/2010/main" val="110501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‘Fair Trade Learning’</a:t>
            </a:r>
            <a:endParaRPr lang="en-US" dirty="0"/>
          </a:p>
        </p:txBody>
      </p:sp>
      <p:sp>
        <p:nvSpPr>
          <p:cNvPr id="3" name="Content Placeholder 2"/>
          <p:cNvSpPr>
            <a:spLocks noGrp="1"/>
          </p:cNvSpPr>
          <p:nvPr>
            <p:ph idx="1"/>
          </p:nvPr>
        </p:nvSpPr>
        <p:spPr/>
        <p:txBody>
          <a:bodyPr/>
          <a:lstStyle/>
          <a:p>
            <a:r>
              <a:rPr lang="en-US" dirty="0">
                <a:hlinkClick r:id="rId2"/>
              </a:rPr>
              <a:t>https://compact.org/fair-trade-learning</a:t>
            </a:r>
            <a:r>
              <a:rPr lang="en-US" dirty="0" smtClean="0">
                <a:hlinkClick r:id="rId2"/>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18</a:t>
            </a:fld>
            <a:endParaRPr lang="en-US" dirty="0"/>
          </a:p>
        </p:txBody>
      </p:sp>
    </p:spTree>
    <p:extLst>
      <p:ext uri="{BB962C8B-B14F-4D97-AF65-F5344CB8AC3E}">
        <p14:creationId xmlns:p14="http://schemas.microsoft.com/office/powerpoint/2010/main" val="34173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Core </a:t>
            </a:r>
            <a:r>
              <a:rPr lang="en-US" b="1" dirty="0" smtClean="0"/>
              <a:t>Principles</a:t>
            </a:r>
            <a:r>
              <a:rPr lang="en-US" dirty="0"/>
              <a:t/>
            </a:r>
            <a:br>
              <a:rPr lang="en-US" dirty="0"/>
            </a:br>
            <a:endParaRPr lang="en-US" dirty="0"/>
          </a:p>
        </p:txBody>
      </p:sp>
      <p:sp>
        <p:nvSpPr>
          <p:cNvPr id="3" name="Content Placeholder 2"/>
          <p:cNvSpPr>
            <a:spLocks noGrp="1"/>
          </p:cNvSpPr>
          <p:nvPr>
            <p:ph idx="1"/>
          </p:nvPr>
        </p:nvSpPr>
        <p:spPr/>
        <p:txBody>
          <a:bodyPr/>
          <a:lstStyle/>
          <a:p>
            <a:r>
              <a:rPr lang="en-US" i="1" dirty="0" smtClean="0"/>
              <a:t>Dual Purposes</a:t>
            </a:r>
          </a:p>
          <a:p>
            <a:r>
              <a:rPr lang="en-US" i="1" dirty="0"/>
              <a:t>Community Voice and </a:t>
            </a:r>
            <a:r>
              <a:rPr lang="en-US" i="1" dirty="0" smtClean="0"/>
              <a:t>Direction</a:t>
            </a:r>
          </a:p>
          <a:p>
            <a:r>
              <a:rPr lang="en-US" i="1" dirty="0"/>
              <a:t>Institutional Commitment and Partnership </a:t>
            </a:r>
            <a:r>
              <a:rPr lang="en-US" i="1" dirty="0" smtClean="0"/>
              <a:t>Sustainability</a:t>
            </a:r>
          </a:p>
          <a:p>
            <a:r>
              <a:rPr lang="en-US" i="1" dirty="0" smtClean="0"/>
              <a:t>Transparency</a:t>
            </a:r>
          </a:p>
          <a:p>
            <a:r>
              <a:rPr lang="en-US" i="1" dirty="0"/>
              <a:t>Environmental Sustainability and Footprint </a:t>
            </a:r>
            <a:r>
              <a:rPr lang="en-US" i="1" dirty="0" smtClean="0"/>
              <a:t>Reduction</a:t>
            </a:r>
          </a:p>
          <a:p>
            <a:r>
              <a:rPr lang="en-US" i="1" dirty="0"/>
              <a:t>Economic </a:t>
            </a:r>
            <a:r>
              <a:rPr lang="en-US" i="1" dirty="0" smtClean="0"/>
              <a:t>Sustainability</a:t>
            </a:r>
          </a:p>
          <a:p>
            <a:r>
              <a:rPr lang="en-US" i="1" dirty="0"/>
              <a:t>Deliberate Diversity, Intercultural Contact, and </a:t>
            </a:r>
            <a:r>
              <a:rPr lang="en-US" i="1" dirty="0" smtClean="0"/>
              <a:t>Reflection</a:t>
            </a:r>
          </a:p>
          <a:p>
            <a:r>
              <a:rPr lang="en-US" i="1" dirty="0"/>
              <a:t>Global Community Building</a:t>
            </a: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19</a:t>
            </a:fld>
            <a:endParaRPr lang="en-US" dirty="0"/>
          </a:p>
        </p:txBody>
      </p:sp>
    </p:spTree>
    <p:extLst>
      <p:ext uri="{BB962C8B-B14F-4D97-AF65-F5344CB8AC3E}">
        <p14:creationId xmlns:p14="http://schemas.microsoft.com/office/powerpoint/2010/main" val="314006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rrowheads="1"/>
          </p:cNvSpPr>
          <p:nvPr>
            <p:ph type="title"/>
          </p:nvPr>
        </p:nvSpPr>
        <p:spPr/>
        <p:txBody>
          <a:bodyPr>
            <a:normAutofit/>
          </a:bodyPr>
          <a:lstStyle/>
          <a:p>
            <a:r>
              <a:rPr lang="en-US" sz="6600" dirty="0" smtClean="0"/>
              <a:t>Financial Disclosures</a:t>
            </a:r>
            <a:endParaRPr lang="en-US" sz="6600" dirty="0"/>
          </a:p>
        </p:txBody>
      </p:sp>
      <p:sp>
        <p:nvSpPr>
          <p:cNvPr id="333827" name="Rectangle 3"/>
          <p:cNvSpPr>
            <a:spLocks noGrp="1" noChangeArrowheads="1"/>
          </p:cNvSpPr>
          <p:nvPr>
            <p:ph type="body" idx="1"/>
          </p:nvPr>
        </p:nvSpPr>
        <p:spPr/>
        <p:txBody>
          <a:bodyPr/>
          <a:lstStyle/>
          <a:p>
            <a:r>
              <a:rPr lang="en-US" sz="6000" dirty="0" smtClean="0"/>
              <a:t>None</a:t>
            </a:r>
            <a:endParaRPr lang="en-US" sz="6000" dirty="0"/>
          </a:p>
        </p:txBody>
      </p:sp>
    </p:spTree>
    <p:extLst>
      <p:ext uri="{BB962C8B-B14F-4D97-AF65-F5344CB8AC3E}">
        <p14:creationId xmlns:p14="http://schemas.microsoft.com/office/powerpoint/2010/main" val="665493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Community-Centered Standards</a:t>
            </a:r>
            <a:endParaRPr lang="en-US" dirty="0"/>
          </a:p>
        </p:txBody>
      </p:sp>
      <p:sp>
        <p:nvSpPr>
          <p:cNvPr id="3" name="Content Placeholder 2"/>
          <p:cNvSpPr>
            <a:spLocks noGrp="1"/>
          </p:cNvSpPr>
          <p:nvPr>
            <p:ph idx="1"/>
          </p:nvPr>
        </p:nvSpPr>
        <p:spPr/>
        <p:txBody>
          <a:bodyPr/>
          <a:lstStyle/>
          <a:p>
            <a:r>
              <a:rPr lang="en-US" i="1" dirty="0" smtClean="0"/>
              <a:t>Purpose</a:t>
            </a:r>
          </a:p>
          <a:p>
            <a:r>
              <a:rPr lang="en-US" i="1" dirty="0"/>
              <a:t>Community </a:t>
            </a:r>
            <a:r>
              <a:rPr lang="en-US" i="1" dirty="0" smtClean="0"/>
              <a:t>Preparation</a:t>
            </a:r>
          </a:p>
          <a:p>
            <a:r>
              <a:rPr lang="en-US" i="1" dirty="0"/>
              <a:t>Timing, Duration, and </a:t>
            </a:r>
            <a:r>
              <a:rPr lang="en-US" i="1" dirty="0" smtClean="0"/>
              <a:t>Repetition</a:t>
            </a:r>
          </a:p>
          <a:p>
            <a:r>
              <a:rPr lang="en-US" i="1" dirty="0"/>
              <a:t>Group </a:t>
            </a:r>
            <a:r>
              <a:rPr lang="en-US" i="1" dirty="0" smtClean="0"/>
              <a:t>Size</a:t>
            </a:r>
          </a:p>
          <a:p>
            <a:r>
              <a:rPr lang="en-US" i="1" dirty="0"/>
              <a:t>Local </a:t>
            </a:r>
            <a:r>
              <a:rPr lang="en-US" i="1" dirty="0" smtClean="0"/>
              <a:t>Sourcing</a:t>
            </a:r>
          </a:p>
          <a:p>
            <a:r>
              <a:rPr lang="en-US" i="1" dirty="0"/>
              <a:t>Direct Service, Advocacy, Education, Project Management, and Organization </a:t>
            </a:r>
            <a:r>
              <a:rPr lang="en-US" i="1" dirty="0" smtClean="0"/>
              <a:t>Building</a:t>
            </a:r>
          </a:p>
          <a:p>
            <a:r>
              <a:rPr lang="en-US" i="1" dirty="0"/>
              <a:t>Reciprocity</a:t>
            </a: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20</a:t>
            </a:fld>
            <a:endParaRPr lang="en-US" dirty="0"/>
          </a:p>
        </p:txBody>
      </p:sp>
    </p:spTree>
    <p:extLst>
      <p:ext uri="{BB962C8B-B14F-4D97-AF65-F5344CB8AC3E}">
        <p14:creationId xmlns:p14="http://schemas.microsoft.com/office/powerpoint/2010/main" val="188750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Student-Centered Standards</a:t>
            </a:r>
            <a:endParaRPr lang="en-US" dirty="0"/>
          </a:p>
        </p:txBody>
      </p:sp>
      <p:sp>
        <p:nvSpPr>
          <p:cNvPr id="3" name="Content Placeholder 2"/>
          <p:cNvSpPr>
            <a:spLocks noGrp="1"/>
          </p:cNvSpPr>
          <p:nvPr>
            <p:ph idx="1"/>
          </p:nvPr>
        </p:nvSpPr>
        <p:spPr/>
        <p:txBody>
          <a:bodyPr/>
          <a:lstStyle/>
          <a:p>
            <a:r>
              <a:rPr lang="en-US" i="1" dirty="0" smtClean="0"/>
              <a:t>Purpose</a:t>
            </a:r>
          </a:p>
          <a:p>
            <a:r>
              <a:rPr lang="en-US" i="1" dirty="0"/>
              <a:t>Student </a:t>
            </a:r>
            <a:r>
              <a:rPr lang="en-US" i="1" dirty="0" smtClean="0"/>
              <a:t>Preparation</a:t>
            </a:r>
          </a:p>
          <a:p>
            <a:r>
              <a:rPr lang="en-US" i="1" dirty="0"/>
              <a:t>Connect Context to Coursework and </a:t>
            </a:r>
            <a:r>
              <a:rPr lang="en-US" i="1" dirty="0" smtClean="0"/>
              <a:t>Learning</a:t>
            </a:r>
          </a:p>
          <a:p>
            <a:r>
              <a:rPr lang="en-US" i="1" dirty="0"/>
              <a:t>Challenge and </a:t>
            </a:r>
            <a:r>
              <a:rPr lang="en-US" i="1" dirty="0" smtClean="0"/>
              <a:t>Support</a:t>
            </a:r>
          </a:p>
          <a:p>
            <a:r>
              <a:rPr lang="en-US" i="1" dirty="0"/>
              <a:t>Program </a:t>
            </a:r>
            <a:r>
              <a:rPr lang="en-US" i="1" dirty="0" smtClean="0"/>
              <a:t>Length</a:t>
            </a:r>
          </a:p>
          <a:p>
            <a:r>
              <a:rPr lang="en-US" i="1" dirty="0"/>
              <a:t>Instruction and </a:t>
            </a:r>
            <a:r>
              <a:rPr lang="en-US" i="1" dirty="0" smtClean="0"/>
              <a:t>Mentoring</a:t>
            </a:r>
          </a:p>
          <a:p>
            <a:r>
              <a:rPr lang="en-US" i="1" dirty="0"/>
              <a:t> Communicative Skills and Language </a:t>
            </a:r>
            <a:r>
              <a:rPr lang="en-US" i="1" dirty="0" smtClean="0"/>
              <a:t>Learning</a:t>
            </a:r>
          </a:p>
          <a:p>
            <a:r>
              <a:rPr lang="en-US" i="1" dirty="0"/>
              <a:t>Preparation for healthy return to home communities</a:t>
            </a:r>
            <a:endParaRPr lang="en-US" i="1" dirty="0" smtClean="0"/>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21</a:t>
            </a:fld>
            <a:endParaRPr lang="en-US" dirty="0"/>
          </a:p>
        </p:txBody>
      </p:sp>
    </p:spTree>
    <p:extLst>
      <p:ext uri="{BB962C8B-B14F-4D97-AF65-F5344CB8AC3E}">
        <p14:creationId xmlns:p14="http://schemas.microsoft.com/office/powerpoint/2010/main" val="224707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body" idx="1"/>
          </p:nvPr>
        </p:nvSpPr>
        <p:spPr>
          <a:xfrm>
            <a:off x="2286000" y="3200400"/>
            <a:ext cx="9875520" cy="1828800"/>
          </a:xfrm>
        </p:spPr>
        <p:txBody>
          <a:bodyPr/>
          <a:lstStyle/>
          <a:p>
            <a:pPr algn="ctr">
              <a:buFont typeface="Wingdings" panose="05000000000000000000" pitchFamily="2" charset="2"/>
              <a:buNone/>
            </a:pPr>
            <a:r>
              <a:rPr lang="en-US" sz="9600" dirty="0" smtClean="0"/>
              <a:t>How?</a:t>
            </a:r>
            <a:endParaRPr lang="en-US" sz="9600" dirty="0"/>
          </a:p>
        </p:txBody>
      </p:sp>
    </p:spTree>
    <p:extLst>
      <p:ext uri="{BB962C8B-B14F-4D97-AF65-F5344CB8AC3E}">
        <p14:creationId xmlns:p14="http://schemas.microsoft.com/office/powerpoint/2010/main" val="2379821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340" y="539751"/>
            <a:ext cx="6784974" cy="6784974"/>
          </a:xfrm>
        </p:spPr>
      </p:pic>
      <p:sp>
        <p:nvSpPr>
          <p:cNvPr id="4" name="Slide Number Placeholder 3"/>
          <p:cNvSpPr>
            <a:spLocks noGrp="1"/>
          </p:cNvSpPr>
          <p:nvPr>
            <p:ph type="sldNum" sz="quarter" idx="10"/>
          </p:nvPr>
        </p:nvSpPr>
        <p:spPr/>
        <p:txBody>
          <a:bodyPr/>
          <a:lstStyle/>
          <a:p>
            <a:fld id="{B2B613A9-0196-4103-A730-64D9B0C7CDAE}" type="slidenum">
              <a:rPr lang="en-US" smtClean="0"/>
              <a:pPr/>
              <a:t>23</a:t>
            </a:fld>
            <a:endParaRPr lang="en-US" dirty="0"/>
          </a:p>
        </p:txBody>
      </p:sp>
    </p:spTree>
    <p:extLst>
      <p:ext uri="{BB962C8B-B14F-4D97-AF65-F5344CB8AC3E}">
        <p14:creationId xmlns:p14="http://schemas.microsoft.com/office/powerpoint/2010/main" val="2328176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get educated…</a:t>
            </a:r>
            <a:endParaRPr lang="en-US" dirty="0"/>
          </a:p>
        </p:txBody>
      </p:sp>
      <p:sp>
        <p:nvSpPr>
          <p:cNvPr id="3" name="Content Placeholder 2"/>
          <p:cNvSpPr>
            <a:spLocks noGrp="1"/>
          </p:cNvSpPr>
          <p:nvPr>
            <p:ph idx="1"/>
          </p:nvPr>
        </p:nvSpPr>
        <p:spPr/>
        <p:txBody>
          <a:bodyPr/>
          <a:lstStyle/>
          <a:p>
            <a:r>
              <a:rPr lang="en-US" dirty="0" smtClean="0">
                <a:hlinkClick r:id="rId2"/>
              </a:rPr>
              <a:t>https</a:t>
            </a:r>
            <a:r>
              <a:rPr lang="en-US" dirty="0">
                <a:hlinkClick r:id="rId2"/>
              </a:rPr>
              <a:t>://</a:t>
            </a:r>
            <a:r>
              <a:rPr lang="en-US" dirty="0" smtClean="0">
                <a:hlinkClick r:id="rId2"/>
              </a:rPr>
              <a:t>www.aafp.org/patient-care/global-health/prepare.html</a:t>
            </a:r>
            <a:endParaRPr lang="en-US" u="sng" dirty="0">
              <a:hlinkClick r:id="rId2"/>
            </a:endParaRPr>
          </a:p>
          <a:p>
            <a:pPr lvl="1"/>
            <a:r>
              <a:rPr lang="en-US" dirty="0"/>
              <a:t>AAFP</a:t>
            </a:r>
          </a:p>
          <a:p>
            <a:pPr marL="0" indent="0">
              <a:buNone/>
            </a:pPr>
            <a:endParaRPr lang="en-US" dirty="0">
              <a:hlinkClick r:id="rId2"/>
            </a:endParaRPr>
          </a:p>
          <a:p>
            <a:r>
              <a:rPr lang="en-US" dirty="0" smtClean="0">
                <a:hlinkClick r:id="rId2"/>
              </a:rPr>
              <a:t>https</a:t>
            </a:r>
            <a:r>
              <a:rPr lang="en-US" dirty="0">
                <a:hlinkClick r:id="rId2"/>
              </a:rPr>
              <a:t>://</a:t>
            </a:r>
            <a:r>
              <a:rPr lang="en-US" dirty="0" smtClean="0">
                <a:hlinkClick r:id="rId2"/>
              </a:rPr>
              <a:t>www.aafp.org/fpm/2013/0900/p27.html</a:t>
            </a:r>
          </a:p>
          <a:p>
            <a:pPr lvl="1"/>
            <a:r>
              <a:rPr lang="en-US" dirty="0"/>
              <a:t>FPM</a:t>
            </a:r>
          </a:p>
          <a:p>
            <a:pPr marL="0" indent="0">
              <a:buNone/>
            </a:pPr>
            <a:endParaRPr lang="en-US" dirty="0">
              <a:hlinkClick r:id="rId2"/>
            </a:endParaRPr>
          </a:p>
          <a:p>
            <a:r>
              <a:rPr lang="en-US" dirty="0" smtClean="0">
                <a:hlinkClick r:id="rId2"/>
              </a:rPr>
              <a:t>https</a:t>
            </a:r>
            <a:r>
              <a:rPr lang="en-US" dirty="0">
                <a:hlinkClick r:id="rId2"/>
              </a:rPr>
              <a:t>://</a:t>
            </a:r>
            <a:r>
              <a:rPr lang="en-US" dirty="0" smtClean="0">
                <a:hlinkClick r:id="rId2"/>
              </a:rPr>
              <a:t>www.cugh.org/resources/educational-modules</a:t>
            </a:r>
            <a:endParaRPr lang="en-US" dirty="0" smtClean="0"/>
          </a:p>
          <a:p>
            <a:pPr lvl="1"/>
            <a:r>
              <a:rPr lang="en-US" dirty="0" smtClean="0"/>
              <a:t>CUGH</a:t>
            </a:r>
          </a:p>
          <a:p>
            <a:endParaRPr lang="en-US" dirty="0"/>
          </a:p>
          <a:p>
            <a:r>
              <a:rPr lang="en-US" dirty="0">
                <a:hlinkClick r:id="rId3"/>
              </a:rPr>
              <a:t>https://www.uniteforsight.org/global-health-university</a:t>
            </a:r>
            <a:r>
              <a:rPr lang="en-US" dirty="0" smtClean="0">
                <a:hlinkClick r:id="rId3"/>
              </a:rPr>
              <a:t>/</a:t>
            </a:r>
            <a:endParaRPr lang="en-US" dirty="0" smtClean="0"/>
          </a:p>
          <a:p>
            <a:pPr lvl="1"/>
            <a:r>
              <a:rPr lang="en-US" dirty="0" smtClean="0"/>
              <a:t>Unite for Sight</a:t>
            </a: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24</a:t>
            </a:fld>
            <a:endParaRPr lang="en-US" dirty="0"/>
          </a:p>
        </p:txBody>
      </p:sp>
    </p:spTree>
    <p:extLst>
      <p:ext uri="{BB962C8B-B14F-4D97-AF65-F5344CB8AC3E}">
        <p14:creationId xmlns:p14="http://schemas.microsoft.com/office/powerpoint/2010/main" val="988892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4922" y="580572"/>
            <a:ext cx="8130835" cy="6504668"/>
          </a:xfrm>
        </p:spPr>
      </p:pic>
      <p:sp>
        <p:nvSpPr>
          <p:cNvPr id="4" name="Slide Number Placeholder 3"/>
          <p:cNvSpPr>
            <a:spLocks noGrp="1"/>
          </p:cNvSpPr>
          <p:nvPr>
            <p:ph type="sldNum" sz="quarter" idx="10"/>
          </p:nvPr>
        </p:nvSpPr>
        <p:spPr/>
        <p:txBody>
          <a:bodyPr/>
          <a:lstStyle/>
          <a:p>
            <a:fld id="{B2B613A9-0196-4103-A730-64D9B0C7CDAE}" type="slidenum">
              <a:rPr lang="en-US" smtClean="0"/>
              <a:pPr/>
              <a:t>25</a:t>
            </a:fld>
            <a:endParaRPr lang="en-US" dirty="0"/>
          </a:p>
        </p:txBody>
      </p:sp>
    </p:spTree>
    <p:extLst>
      <p:ext uri="{BB962C8B-B14F-4D97-AF65-F5344CB8AC3E}">
        <p14:creationId xmlns:p14="http://schemas.microsoft.com/office/powerpoint/2010/main" val="29820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prepare…</a:t>
            </a:r>
            <a:endParaRPr lang="en-US" dirty="0"/>
          </a:p>
        </p:txBody>
      </p:sp>
      <p:sp>
        <p:nvSpPr>
          <p:cNvPr id="3" name="Content Placeholder 2"/>
          <p:cNvSpPr>
            <a:spLocks noGrp="1"/>
          </p:cNvSpPr>
          <p:nvPr>
            <p:ph idx="1"/>
          </p:nvPr>
        </p:nvSpPr>
        <p:spPr/>
        <p:txBody>
          <a:bodyPr/>
          <a:lstStyle/>
          <a:p>
            <a:pPr marL="0" indent="0" fontAlgn="base">
              <a:buNone/>
            </a:pPr>
            <a:endParaRPr lang="en-US" sz="2800" dirty="0"/>
          </a:p>
          <a:p>
            <a:pPr fontAlgn="base">
              <a:buFont typeface="Wingdings" panose="05000000000000000000" pitchFamily="2" charset="2"/>
              <a:buChar char="q"/>
            </a:pPr>
            <a:r>
              <a:rPr lang="en-US" dirty="0" smtClean="0"/>
              <a:t>-Cultural Humility</a:t>
            </a:r>
          </a:p>
          <a:p>
            <a:pPr fontAlgn="base">
              <a:buFont typeface="Wingdings" panose="05000000000000000000" pitchFamily="2" charset="2"/>
              <a:buChar char="q"/>
            </a:pPr>
            <a:r>
              <a:rPr lang="en-US" dirty="0" smtClean="0"/>
              <a:t>-Cross </a:t>
            </a:r>
            <a:r>
              <a:rPr lang="en-US" dirty="0"/>
              <a:t>Cultural </a:t>
            </a:r>
            <a:r>
              <a:rPr lang="en-US" dirty="0" smtClean="0"/>
              <a:t>Effectiveness </a:t>
            </a:r>
            <a:r>
              <a:rPr lang="en-US" dirty="0"/>
              <a:t>                                                       </a:t>
            </a:r>
          </a:p>
          <a:p>
            <a:pPr fontAlgn="base">
              <a:buFont typeface="Wingdings" panose="05000000000000000000" pitchFamily="2" charset="2"/>
              <a:buChar char="q"/>
            </a:pPr>
            <a:r>
              <a:rPr lang="en-US" dirty="0" smtClean="0"/>
              <a:t>-Ethics</a:t>
            </a:r>
            <a:endParaRPr lang="en-US" dirty="0"/>
          </a:p>
          <a:p>
            <a:pPr fontAlgn="base">
              <a:buFont typeface="Wingdings" panose="05000000000000000000" pitchFamily="2" charset="2"/>
              <a:buChar char="q"/>
            </a:pPr>
            <a:r>
              <a:rPr lang="en-US" dirty="0" smtClean="0"/>
              <a:t>-Scope </a:t>
            </a:r>
            <a:r>
              <a:rPr lang="en-US" dirty="0"/>
              <a:t>of </a:t>
            </a:r>
            <a:r>
              <a:rPr lang="en-US" dirty="0" smtClean="0"/>
              <a:t>Practice (</a:t>
            </a:r>
            <a:r>
              <a:rPr lang="en-US" dirty="0"/>
              <a:t>as per the </a:t>
            </a:r>
            <a:r>
              <a:rPr lang="en-US" dirty="0">
                <a:hlinkClick r:id="rId3"/>
              </a:rPr>
              <a:t>Forum on Education </a:t>
            </a:r>
            <a:r>
              <a:rPr lang="en-US" dirty="0" smtClean="0">
                <a:hlinkClick r:id="rId3"/>
              </a:rPr>
              <a:t>	Abroad</a:t>
            </a:r>
            <a:r>
              <a:rPr lang="en-US" dirty="0"/>
              <a:t>  and </a:t>
            </a:r>
            <a:r>
              <a:rPr lang="en-US" dirty="0">
                <a:hlinkClick r:id="rId4"/>
              </a:rPr>
              <a:t>WEIGHT guidelines</a:t>
            </a:r>
            <a:r>
              <a:rPr lang="en-US" dirty="0"/>
              <a:t>)                                                 </a:t>
            </a:r>
          </a:p>
          <a:p>
            <a:pPr fontAlgn="base">
              <a:buFont typeface="Wingdings" panose="05000000000000000000" pitchFamily="2" charset="2"/>
              <a:buChar char="q"/>
            </a:pPr>
            <a:r>
              <a:rPr lang="en-US" dirty="0" smtClean="0"/>
              <a:t>-Spirit </a:t>
            </a:r>
            <a:r>
              <a:rPr lang="en-US" dirty="0"/>
              <a:t>and Purpose of the International </a:t>
            </a:r>
            <a:r>
              <a:rPr lang="en-US" dirty="0" smtClean="0"/>
              <a:t>Elective</a:t>
            </a:r>
          </a:p>
          <a:p>
            <a:pPr fontAlgn="base">
              <a:buFont typeface="Wingdings" panose="05000000000000000000" pitchFamily="2" charset="2"/>
              <a:buChar char="q"/>
            </a:pPr>
            <a:r>
              <a:rPr lang="en-US" dirty="0" smtClean="0"/>
              <a:t>-Preparatory </a:t>
            </a:r>
            <a:r>
              <a:rPr lang="en-US" dirty="0"/>
              <a:t>Global Health </a:t>
            </a:r>
            <a:r>
              <a:rPr lang="en-US" dirty="0" smtClean="0"/>
              <a:t>Education</a:t>
            </a: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26</a:t>
            </a:fld>
            <a:endParaRPr lang="en-US" dirty="0"/>
          </a:p>
        </p:txBody>
      </p:sp>
    </p:spTree>
    <p:extLst>
      <p:ext uri="{BB962C8B-B14F-4D97-AF65-F5344CB8AC3E}">
        <p14:creationId xmlns:p14="http://schemas.microsoft.com/office/powerpoint/2010/main" val="343052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Preparation—many resources</a:t>
            </a:r>
            <a:br>
              <a:rPr lang="en-US" dirty="0" smtClean="0"/>
            </a:br>
            <a:r>
              <a:rPr lang="en-US" u="sng" dirty="0">
                <a:hlinkClick r:id="rId3"/>
              </a:rPr>
              <a:t>The Practitioners Guide to Global </a:t>
            </a:r>
            <a:r>
              <a:rPr lang="en-US" u="sng" dirty="0" smtClean="0">
                <a:hlinkClick r:id="rId3"/>
              </a:rPr>
              <a:t>Health</a:t>
            </a:r>
            <a:endParaRPr lang="en-US" u="sng" dirty="0"/>
          </a:p>
        </p:txBody>
      </p:sp>
      <p:sp>
        <p:nvSpPr>
          <p:cNvPr id="3" name="Content Placeholder 2"/>
          <p:cNvSpPr>
            <a:spLocks noGrp="1"/>
          </p:cNvSpPr>
          <p:nvPr>
            <p:ph idx="1"/>
          </p:nvPr>
        </p:nvSpPr>
        <p:spPr/>
        <p:txBody>
          <a:bodyPr/>
          <a:lstStyle/>
          <a:p>
            <a:r>
              <a:rPr lang="en-US" dirty="0">
                <a:hlinkClick r:id="rId3"/>
              </a:rPr>
              <a:t>http://www.bumc.bu.edu/ghbusm/practitioners-guide</a:t>
            </a:r>
            <a:r>
              <a:rPr lang="en-US" dirty="0" smtClean="0">
                <a:hlinkClick r:id="rId3"/>
              </a:rPr>
              <a:t>/</a:t>
            </a:r>
            <a:endParaRPr lang="en-US" dirty="0" smtClean="0"/>
          </a:p>
          <a:p>
            <a:pPr fontAlgn="base"/>
            <a:r>
              <a:rPr lang="en-US" sz="2400" b="1" u="sng" dirty="0">
                <a:hlinkClick r:id="rId4"/>
              </a:rPr>
              <a:t>Course 1: “The Big Picture”</a:t>
            </a:r>
            <a:r>
              <a:rPr lang="en-US" sz="2400" dirty="0"/>
              <a:t> (to be completed 6-12 months in advance) covers several important “big picture” </a:t>
            </a:r>
            <a:r>
              <a:rPr lang="en-US" sz="2400" dirty="0" smtClean="0"/>
              <a:t>questions;</a:t>
            </a:r>
          </a:p>
          <a:p>
            <a:pPr lvl="1" fontAlgn="base"/>
            <a:r>
              <a:rPr lang="en-US" sz="2400" dirty="0" smtClean="0"/>
              <a:t>Why </a:t>
            </a:r>
            <a:r>
              <a:rPr lang="en-US" sz="2400" dirty="0"/>
              <a:t>do you want to have a global health learning </a:t>
            </a:r>
            <a:r>
              <a:rPr lang="en-US" sz="2400" dirty="0" smtClean="0"/>
              <a:t>experience?</a:t>
            </a:r>
          </a:p>
          <a:p>
            <a:pPr lvl="1" fontAlgn="base"/>
            <a:r>
              <a:rPr lang="en-US" sz="2400" dirty="0" smtClean="0"/>
              <a:t>What </a:t>
            </a:r>
            <a:r>
              <a:rPr lang="en-US" sz="2400" dirty="0"/>
              <a:t>kind of experience is right for you and your current level of training? </a:t>
            </a:r>
            <a:endParaRPr lang="en-US" sz="2400" dirty="0" smtClean="0"/>
          </a:p>
          <a:p>
            <a:pPr lvl="1" fontAlgn="base"/>
            <a:r>
              <a:rPr lang="en-US" sz="2400" dirty="0" smtClean="0"/>
              <a:t>When </a:t>
            </a:r>
            <a:r>
              <a:rPr lang="en-US" sz="2400" dirty="0"/>
              <a:t>would be a good time? Where should you do it? How will you fund it? </a:t>
            </a:r>
            <a:endParaRPr lang="en-US" sz="2400" dirty="0" smtClean="0"/>
          </a:p>
          <a:p>
            <a:pPr fontAlgn="base"/>
            <a:r>
              <a:rPr lang="en-US" sz="2400" b="1" u="sng" dirty="0" smtClean="0">
                <a:hlinkClick r:id="rId5"/>
              </a:rPr>
              <a:t>Course </a:t>
            </a:r>
            <a:r>
              <a:rPr lang="en-US" sz="2400" b="1" u="sng" dirty="0">
                <a:hlinkClick r:id="rId5"/>
              </a:rPr>
              <a:t>2: “Preparation &amp; On The Ground”</a:t>
            </a:r>
            <a:r>
              <a:rPr lang="en-US" sz="2400" b="1" dirty="0"/>
              <a:t> </a:t>
            </a:r>
            <a:r>
              <a:rPr lang="en-US" sz="2400" dirty="0"/>
              <a:t>(to be completed 1-3 months in advance) will help you arrange logistics; consider security, cultural awareness, and health hazards. You will identify and manage personal and property safety risks; navigate professional, ethical, and cultural issues. This course is appropriate for any medical student who plans to go abroad.</a:t>
            </a:r>
          </a:p>
          <a:p>
            <a:pPr fontAlgn="base"/>
            <a:r>
              <a:rPr lang="en-US" sz="2400" b="1" u="sng" dirty="0">
                <a:hlinkClick r:id="rId6"/>
              </a:rPr>
              <a:t>Course 3: “Reflection”</a:t>
            </a:r>
            <a:r>
              <a:rPr lang="en-US" sz="2400" dirty="0"/>
              <a:t> (to be completed toward the end of your rotation or on your way home) </a:t>
            </a:r>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27</a:t>
            </a:fld>
            <a:endParaRPr lang="en-US" dirty="0"/>
          </a:p>
        </p:txBody>
      </p:sp>
    </p:spTree>
    <p:extLst>
      <p:ext uri="{BB962C8B-B14F-4D97-AF65-F5344CB8AC3E}">
        <p14:creationId xmlns:p14="http://schemas.microsoft.com/office/powerpoint/2010/main" val="309711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and Developmental Goals</a:t>
            </a:r>
            <a:endParaRPr lang="en-US" dirty="0"/>
          </a:p>
        </p:txBody>
      </p:sp>
      <p:sp>
        <p:nvSpPr>
          <p:cNvPr id="3" name="Content Placeholder 2"/>
          <p:cNvSpPr>
            <a:spLocks noGrp="1"/>
          </p:cNvSpPr>
          <p:nvPr>
            <p:ph idx="1"/>
          </p:nvPr>
        </p:nvSpPr>
        <p:spPr/>
        <p:txBody>
          <a:bodyPr/>
          <a:lstStyle/>
          <a:p>
            <a:r>
              <a:rPr lang="en-US" sz="4400" b="1" dirty="0"/>
              <a:t>Global Health Learning </a:t>
            </a:r>
            <a:r>
              <a:rPr lang="en-US" sz="4400" b="1" dirty="0" smtClean="0"/>
              <a:t>Outcomes</a:t>
            </a:r>
          </a:p>
          <a:p>
            <a:pPr lvl="1"/>
            <a:r>
              <a:rPr lang="en-US" sz="4400" b="1" dirty="0"/>
              <a:t> </a:t>
            </a:r>
            <a:r>
              <a:rPr lang="en-US" sz="4400" b="1" dirty="0" smtClean="0"/>
              <a:t>No “duffle bag medicine”</a:t>
            </a:r>
          </a:p>
          <a:p>
            <a:pPr lvl="2"/>
            <a:r>
              <a:rPr lang="en-US" sz="1800" dirty="0">
                <a:hlinkClick r:id="rId3"/>
              </a:rPr>
              <a:t>http://</a:t>
            </a:r>
            <a:r>
              <a:rPr lang="en-US" sz="1800" dirty="0" smtClean="0">
                <a:hlinkClick r:id="rId3"/>
              </a:rPr>
              <a:t>www.uniteforsight.org/intl_volunteer/dufflebagmedicine.pdf</a:t>
            </a:r>
            <a:endParaRPr lang="en-US" sz="1800" dirty="0" smtClean="0"/>
          </a:p>
          <a:p>
            <a:pPr lvl="1"/>
            <a:r>
              <a:rPr lang="en-US" sz="4400" b="1" dirty="0" smtClean="0"/>
              <a:t>Practice WHO recommendations for medical equipment donation</a:t>
            </a:r>
          </a:p>
          <a:p>
            <a:pPr lvl="1"/>
            <a:r>
              <a:rPr lang="en-US" sz="1800" dirty="0">
                <a:hlinkClick r:id="rId4"/>
              </a:rPr>
              <a:t>http://www.who.int/medical_devices/management_use/manage_donations/en</a:t>
            </a:r>
            <a:r>
              <a:rPr lang="en-US" sz="1800" dirty="0" smtClean="0">
                <a:hlinkClick r:id="rId4"/>
              </a:rPr>
              <a:t>/</a:t>
            </a:r>
            <a:endParaRPr lang="en-US" sz="1800" dirty="0" smtClean="0"/>
          </a:p>
          <a:p>
            <a:pPr marL="370333" lvl="1" indent="0">
              <a:buNone/>
            </a:pPr>
            <a:endParaRPr lang="en-US" sz="4400" b="1" dirty="0" smtClean="0"/>
          </a:p>
          <a:p>
            <a:r>
              <a:rPr lang="en-US" sz="4400" b="1" dirty="0"/>
              <a:t>Follow-up assessment and evaluation</a:t>
            </a:r>
            <a:endParaRPr lang="en-US" sz="4400" b="1" dirty="0" smtClean="0"/>
          </a:p>
          <a:p>
            <a:endParaRPr lang="en-US" b="1" dirty="0"/>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28</a:t>
            </a:fld>
            <a:endParaRPr lang="en-US" dirty="0"/>
          </a:p>
        </p:txBody>
      </p:sp>
    </p:spTree>
    <p:extLst>
      <p:ext uri="{BB962C8B-B14F-4D97-AF65-F5344CB8AC3E}">
        <p14:creationId xmlns:p14="http://schemas.microsoft.com/office/powerpoint/2010/main" val="1927187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495907" y="-139954"/>
            <a:ext cx="11638586" cy="996952"/>
          </a:xfrm>
        </p:spPr>
        <p:txBody>
          <a:bodyPr/>
          <a:lstStyle/>
          <a:p>
            <a:pPr eaLnBrk="1" hangingPunct="1">
              <a:defRPr/>
            </a:pPr>
            <a:r>
              <a:rPr lang="en-GB" sz="3918" dirty="0"/>
              <a:t>Process For Soliciting and Offering Donations</a:t>
            </a:r>
            <a:endParaRPr lang="en-US" sz="3918" dirty="0"/>
          </a:p>
        </p:txBody>
      </p:sp>
      <p:grpSp>
        <p:nvGrpSpPr>
          <p:cNvPr id="18463" name="Group 56"/>
          <p:cNvGrpSpPr>
            <a:grpSpLocks/>
          </p:cNvGrpSpPr>
          <p:nvPr/>
        </p:nvGrpSpPr>
        <p:grpSpPr bwMode="auto">
          <a:xfrm>
            <a:off x="4599070" y="682489"/>
            <a:ext cx="5237019" cy="7061594"/>
            <a:chOff x="938213" y="457755"/>
            <a:chExt cx="5483761" cy="7369505"/>
          </a:xfrm>
        </p:grpSpPr>
        <p:sp>
          <p:nvSpPr>
            <p:cNvPr id="10" name="Rounded Rectangle 9"/>
            <p:cNvSpPr>
              <a:spLocks noChangeArrowheads="1"/>
            </p:cNvSpPr>
            <p:nvPr/>
          </p:nvSpPr>
          <p:spPr bwMode="auto">
            <a:xfrm>
              <a:off x="938213" y="483151"/>
              <a:ext cx="1957578" cy="1009478"/>
            </a:xfrm>
            <a:prstGeom prst="roundRect">
              <a:avLst>
                <a:gd name="adj" fmla="val 16667"/>
              </a:avLst>
            </a:prstGeom>
            <a:solidFill>
              <a:srgbClr val="CCECFF"/>
            </a:solidFill>
            <a:ln w="9525">
              <a:solidFill>
                <a:srgbClr val="000000"/>
              </a:solidFill>
              <a:round/>
              <a:headEnd/>
              <a:tailEnd/>
            </a:ln>
          </p:spPr>
          <p:txBody>
            <a:bodyPr anchor="ctr"/>
            <a:lstStyle/>
            <a:p>
              <a:pPr algn="ctr" defTabSz="497616">
                <a:defRPr/>
              </a:pPr>
              <a:r>
                <a:rPr lang="en-US" sz="1306" dirty="0"/>
                <a:t>Donation Solicitor</a:t>
              </a:r>
            </a:p>
            <a:p>
              <a:pPr algn="ctr" defTabSz="497616">
                <a:defRPr/>
              </a:pPr>
              <a:r>
                <a:rPr lang="en-US" sz="1306" dirty="0"/>
                <a:t>Plans and sets priorities for needed equipment</a:t>
              </a:r>
            </a:p>
          </p:txBody>
        </p:sp>
        <p:sp>
          <p:nvSpPr>
            <p:cNvPr id="11" name="Rounded Rectangle 10"/>
            <p:cNvSpPr>
              <a:spLocks noChangeArrowheads="1"/>
            </p:cNvSpPr>
            <p:nvPr/>
          </p:nvSpPr>
          <p:spPr bwMode="auto">
            <a:xfrm>
              <a:off x="4464395" y="457755"/>
              <a:ext cx="1957579" cy="1009478"/>
            </a:xfrm>
            <a:prstGeom prst="roundRect">
              <a:avLst>
                <a:gd name="adj" fmla="val 16667"/>
              </a:avLst>
            </a:prstGeom>
            <a:solidFill>
              <a:srgbClr val="CCECFF"/>
            </a:solidFill>
            <a:ln w="9525">
              <a:solidFill>
                <a:srgbClr val="000000"/>
              </a:solidFill>
              <a:round/>
              <a:headEnd/>
              <a:tailEnd/>
            </a:ln>
          </p:spPr>
          <p:txBody>
            <a:bodyPr anchor="ctr"/>
            <a:lstStyle/>
            <a:p>
              <a:pPr algn="ctr" defTabSz="497616">
                <a:defRPr/>
              </a:pPr>
              <a:r>
                <a:rPr lang="en-US" sz="1306" dirty="0"/>
                <a:t>Donors</a:t>
              </a:r>
            </a:p>
            <a:p>
              <a:pPr algn="ctr" defTabSz="497616">
                <a:defRPr/>
              </a:pPr>
              <a:r>
                <a:rPr lang="en-US" sz="1306" dirty="0"/>
                <a:t>Desire to donate medical equipment to Donation Solicitor</a:t>
              </a:r>
              <a:endParaRPr lang="en-US" sz="1143" dirty="0"/>
            </a:p>
          </p:txBody>
        </p:sp>
        <p:sp>
          <p:nvSpPr>
            <p:cNvPr id="15" name="Rounded Rectangle 14"/>
            <p:cNvSpPr>
              <a:spLocks noChangeArrowheads="1"/>
            </p:cNvSpPr>
            <p:nvPr/>
          </p:nvSpPr>
          <p:spPr bwMode="auto">
            <a:xfrm>
              <a:off x="1130319" y="2244975"/>
              <a:ext cx="1573367" cy="811075"/>
            </a:xfrm>
            <a:prstGeom prst="roundRect">
              <a:avLst>
                <a:gd name="adj" fmla="val 16667"/>
              </a:avLst>
            </a:prstGeom>
            <a:solidFill>
              <a:srgbClr val="CCECFF"/>
            </a:solidFill>
            <a:ln w="9525">
              <a:solidFill>
                <a:srgbClr val="000000"/>
              </a:solidFill>
              <a:round/>
              <a:headEnd/>
              <a:tailEnd/>
            </a:ln>
          </p:spPr>
          <p:txBody>
            <a:bodyPr anchor="ctr"/>
            <a:lstStyle/>
            <a:p>
              <a:pPr algn="ctr" defTabSz="497616">
                <a:defRPr/>
              </a:pPr>
              <a:r>
                <a:rPr lang="en-US" sz="1088" dirty="0"/>
                <a:t>Health Care Facility</a:t>
              </a:r>
            </a:p>
            <a:p>
              <a:pPr algn="ctr" defTabSz="497616">
                <a:defRPr/>
              </a:pPr>
              <a:r>
                <a:rPr lang="en-US" sz="1088" dirty="0"/>
                <a:t>Defines what it needs</a:t>
              </a:r>
            </a:p>
          </p:txBody>
        </p:sp>
        <p:sp>
          <p:nvSpPr>
            <p:cNvPr id="16" name="Rounded Rectangle 15"/>
            <p:cNvSpPr>
              <a:spLocks noChangeArrowheads="1"/>
            </p:cNvSpPr>
            <p:nvPr/>
          </p:nvSpPr>
          <p:spPr bwMode="auto">
            <a:xfrm>
              <a:off x="4686666" y="2202120"/>
              <a:ext cx="1574954" cy="812661"/>
            </a:xfrm>
            <a:prstGeom prst="roundRect">
              <a:avLst>
                <a:gd name="adj" fmla="val 16667"/>
              </a:avLst>
            </a:prstGeom>
            <a:solidFill>
              <a:srgbClr val="CCECFF"/>
            </a:solidFill>
            <a:ln w="9525">
              <a:solidFill>
                <a:srgbClr val="000000"/>
              </a:solidFill>
              <a:round/>
              <a:headEnd/>
              <a:tailEnd/>
            </a:ln>
          </p:spPr>
          <p:txBody>
            <a:bodyPr anchor="ctr"/>
            <a:lstStyle/>
            <a:p>
              <a:pPr algn="ctr" defTabSz="497616">
                <a:defRPr/>
              </a:pPr>
              <a:r>
                <a:rPr lang="en-US" sz="1088" dirty="0"/>
                <a:t>Donors</a:t>
              </a:r>
            </a:p>
            <a:p>
              <a:pPr algn="ctr" defTabSz="497616">
                <a:defRPr/>
              </a:pPr>
              <a:r>
                <a:rPr lang="en-US" sz="1088" dirty="0"/>
                <a:t>Have a list of available equipment or equipment it is interested in funding</a:t>
              </a:r>
            </a:p>
          </p:txBody>
        </p:sp>
        <p:sp>
          <p:nvSpPr>
            <p:cNvPr id="17" name="Rounded Rectangle 16"/>
            <p:cNvSpPr>
              <a:spLocks noChangeArrowheads="1"/>
            </p:cNvSpPr>
            <p:nvPr/>
          </p:nvSpPr>
          <p:spPr bwMode="auto">
            <a:xfrm>
              <a:off x="1130319" y="3603643"/>
              <a:ext cx="1573367" cy="811075"/>
            </a:xfrm>
            <a:prstGeom prst="roundRect">
              <a:avLst>
                <a:gd name="adj" fmla="val 16667"/>
              </a:avLst>
            </a:prstGeom>
            <a:solidFill>
              <a:srgbClr val="CCECFF"/>
            </a:solidFill>
            <a:ln w="9525">
              <a:solidFill>
                <a:srgbClr val="000000"/>
              </a:solidFill>
              <a:round/>
              <a:headEnd/>
              <a:tailEnd/>
            </a:ln>
          </p:spPr>
          <p:txBody>
            <a:bodyPr anchor="ctr"/>
            <a:lstStyle/>
            <a:p>
              <a:pPr algn="ctr" defTabSz="497616">
                <a:defRPr/>
              </a:pPr>
              <a:r>
                <a:rPr lang="en-US" sz="1088" dirty="0"/>
                <a:t>Health Care Facility</a:t>
              </a:r>
            </a:p>
            <a:p>
              <a:pPr algn="ctr" defTabSz="497616">
                <a:defRPr/>
              </a:pPr>
              <a:r>
                <a:rPr lang="en-US" sz="1088" dirty="0"/>
                <a:t>Now knows what is being offered by the donor</a:t>
              </a:r>
            </a:p>
          </p:txBody>
        </p:sp>
        <p:sp>
          <p:nvSpPr>
            <p:cNvPr id="18" name="Rounded Rectangle 17"/>
            <p:cNvSpPr>
              <a:spLocks noChangeArrowheads="1"/>
            </p:cNvSpPr>
            <p:nvPr/>
          </p:nvSpPr>
          <p:spPr bwMode="auto">
            <a:xfrm>
              <a:off x="4686666" y="3608405"/>
              <a:ext cx="1574954" cy="811074"/>
            </a:xfrm>
            <a:prstGeom prst="roundRect">
              <a:avLst>
                <a:gd name="adj" fmla="val 16667"/>
              </a:avLst>
            </a:prstGeom>
            <a:solidFill>
              <a:srgbClr val="CCECFF"/>
            </a:solidFill>
            <a:ln w="9525">
              <a:solidFill>
                <a:srgbClr val="000000"/>
              </a:solidFill>
              <a:round/>
              <a:headEnd/>
              <a:tailEnd/>
            </a:ln>
          </p:spPr>
          <p:txBody>
            <a:bodyPr anchor="ctr"/>
            <a:lstStyle/>
            <a:p>
              <a:pPr algn="ctr" defTabSz="497616">
                <a:defRPr/>
              </a:pPr>
              <a:r>
                <a:rPr lang="en-US" sz="1088" dirty="0"/>
                <a:t>Donors</a:t>
              </a:r>
            </a:p>
            <a:p>
              <a:pPr algn="ctr" defTabSz="497616">
                <a:defRPr/>
              </a:pPr>
              <a:r>
                <a:rPr lang="en-US" sz="1088" dirty="0"/>
                <a:t>Now know what is needed by the healthcare facility </a:t>
              </a:r>
            </a:p>
          </p:txBody>
        </p:sp>
        <p:sp>
          <p:nvSpPr>
            <p:cNvPr id="20" name="Rectangle 19"/>
            <p:cNvSpPr>
              <a:spLocks noChangeArrowheads="1"/>
            </p:cNvSpPr>
            <p:nvPr/>
          </p:nvSpPr>
          <p:spPr bwMode="auto">
            <a:xfrm>
              <a:off x="3091073" y="2235452"/>
              <a:ext cx="1201854" cy="812661"/>
            </a:xfrm>
            <a:prstGeom prst="rect">
              <a:avLst/>
            </a:prstGeom>
            <a:solidFill>
              <a:srgbClr val="CCECFF"/>
            </a:solidFill>
            <a:ln w="12700">
              <a:solidFill>
                <a:schemeClr val="tx1"/>
              </a:solidFill>
              <a:miter lim="800000"/>
              <a:headEnd/>
              <a:tailEnd/>
            </a:ln>
          </p:spPr>
          <p:txBody>
            <a:bodyPr anchor="ctr"/>
            <a:lstStyle/>
            <a:p>
              <a:pPr algn="ctr" defTabSz="497616">
                <a:defRPr/>
              </a:pPr>
              <a:r>
                <a:rPr lang="en-US" sz="1959" dirty="0">
                  <a:solidFill>
                    <a:schemeClr val="dk1"/>
                  </a:solidFill>
                </a:rPr>
                <a:t>Consultation between Health Care Facility and Donor</a:t>
              </a:r>
            </a:p>
          </p:txBody>
        </p:sp>
        <p:sp>
          <p:nvSpPr>
            <p:cNvPr id="21" name="Rectangle 20"/>
            <p:cNvSpPr>
              <a:spLocks noChangeArrowheads="1"/>
            </p:cNvSpPr>
            <p:nvPr/>
          </p:nvSpPr>
          <p:spPr bwMode="auto">
            <a:xfrm>
              <a:off x="2908493" y="4387734"/>
              <a:ext cx="1524149" cy="1030112"/>
            </a:xfrm>
            <a:prstGeom prst="rect">
              <a:avLst/>
            </a:prstGeom>
            <a:solidFill>
              <a:srgbClr val="CCECFF"/>
            </a:solidFill>
            <a:ln w="12700">
              <a:solidFill>
                <a:schemeClr val="tx1"/>
              </a:solidFill>
              <a:miter lim="800000"/>
              <a:headEnd/>
              <a:tailEnd/>
            </a:ln>
          </p:spPr>
          <p:txBody>
            <a:bodyPr anchor="ctr"/>
            <a:lstStyle>
              <a:lvl1pPr defTabSz="457200" eaLnBrk="0" hangingPunct="0">
                <a:defRPr sz="3900" b="1">
                  <a:solidFill>
                    <a:srgbClr val="000066"/>
                  </a:solidFill>
                  <a:latin typeface="Arial" panose="020B0604020202020204" pitchFamily="34" charset="0"/>
                  <a:ea typeface="MS PGothic" panose="020B0600070205080204" pitchFamily="34" charset="-128"/>
                </a:defRPr>
              </a:lvl1pPr>
              <a:lvl2pPr marL="742950" indent="-285750" defTabSz="457200" eaLnBrk="0" hangingPunct="0">
                <a:defRPr sz="3900" b="1">
                  <a:solidFill>
                    <a:srgbClr val="000066"/>
                  </a:solidFill>
                  <a:latin typeface="Arial" panose="020B0604020202020204" pitchFamily="34" charset="0"/>
                  <a:ea typeface="MS PGothic" panose="020B0600070205080204" pitchFamily="34" charset="-128"/>
                </a:defRPr>
              </a:lvl2pPr>
              <a:lvl3pPr marL="1143000" indent="-228600" defTabSz="457200" eaLnBrk="0" hangingPunct="0">
                <a:defRPr sz="3900" b="1">
                  <a:solidFill>
                    <a:srgbClr val="000066"/>
                  </a:solidFill>
                  <a:latin typeface="Arial" panose="020B0604020202020204" pitchFamily="34" charset="0"/>
                  <a:ea typeface="MS PGothic" panose="020B0600070205080204" pitchFamily="34" charset="-128"/>
                </a:defRPr>
              </a:lvl3pPr>
              <a:lvl4pPr marL="1600200" indent="-228600" defTabSz="457200" eaLnBrk="0" hangingPunct="0">
                <a:defRPr sz="3900" b="1">
                  <a:solidFill>
                    <a:srgbClr val="000066"/>
                  </a:solidFill>
                  <a:latin typeface="Arial" panose="020B0604020202020204" pitchFamily="34" charset="0"/>
                  <a:ea typeface="MS PGothic" panose="020B0600070205080204" pitchFamily="34" charset="-128"/>
                </a:defRPr>
              </a:lvl4pPr>
              <a:lvl5pPr marL="2057400" indent="-228600" defTabSz="457200" eaLnBrk="0" hangingPunct="0">
                <a:defRPr sz="3900" b="1">
                  <a:solidFill>
                    <a:srgbClr val="000066"/>
                  </a:solidFill>
                  <a:latin typeface="Arial" panose="020B0604020202020204" pitchFamily="34" charset="0"/>
                  <a:ea typeface="MS PGothic" panose="020B0600070205080204" pitchFamily="34" charset="-128"/>
                </a:defRPr>
              </a:lvl5pPr>
              <a:lvl6pPr marL="25146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algn="ctr" rtl="0" eaLnBrk="1" hangingPunct="1"/>
              <a:r>
                <a:rPr lang="en-US" altLang="en-US" sz="1088" b="0">
                  <a:solidFill>
                    <a:srgbClr val="000000"/>
                  </a:solidFill>
                  <a:latin typeface="Calibri" panose="020F0502020204030204" pitchFamily="34" charset="0"/>
                </a:rPr>
                <a:t>Healthcare Facility reviews equipment offered to determine acceptability</a:t>
              </a:r>
            </a:p>
          </p:txBody>
        </p:sp>
        <p:sp>
          <p:nvSpPr>
            <p:cNvPr id="22" name="Rounded Rectangle 21"/>
            <p:cNvSpPr>
              <a:spLocks noChangeArrowheads="1"/>
            </p:cNvSpPr>
            <p:nvPr/>
          </p:nvSpPr>
          <p:spPr bwMode="auto">
            <a:xfrm>
              <a:off x="1103329" y="7006662"/>
              <a:ext cx="1573366" cy="812661"/>
            </a:xfrm>
            <a:prstGeom prst="roundRect">
              <a:avLst>
                <a:gd name="adj" fmla="val 16667"/>
              </a:avLst>
            </a:prstGeom>
            <a:solidFill>
              <a:srgbClr val="CCECFF"/>
            </a:solidFill>
            <a:ln w="9525">
              <a:solidFill>
                <a:srgbClr val="000000"/>
              </a:solidFill>
              <a:round/>
              <a:headEnd/>
              <a:tailEnd/>
            </a:ln>
          </p:spPr>
          <p:txBody>
            <a:bodyPr anchor="ctr"/>
            <a:lstStyle/>
            <a:p>
              <a:pPr algn="ctr" defTabSz="497616">
                <a:defRPr/>
              </a:pPr>
              <a:r>
                <a:rPr lang="en-US" sz="1306" dirty="0"/>
                <a:t>Donation Solicitor Accepts </a:t>
              </a:r>
            </a:p>
            <a:p>
              <a:pPr algn="ctr" defTabSz="497616">
                <a:defRPr/>
              </a:pPr>
              <a:r>
                <a:rPr lang="en-US" sz="1306" dirty="0"/>
                <a:t>donation offer</a:t>
              </a:r>
            </a:p>
          </p:txBody>
        </p:sp>
        <p:sp>
          <p:nvSpPr>
            <p:cNvPr id="23" name="Rounded Rectangle 22"/>
            <p:cNvSpPr>
              <a:spLocks noChangeArrowheads="1"/>
            </p:cNvSpPr>
            <p:nvPr/>
          </p:nvSpPr>
          <p:spPr bwMode="auto">
            <a:xfrm>
              <a:off x="4645387" y="7014599"/>
              <a:ext cx="1573367" cy="812661"/>
            </a:xfrm>
            <a:prstGeom prst="roundRect">
              <a:avLst>
                <a:gd name="adj" fmla="val 16667"/>
              </a:avLst>
            </a:prstGeom>
            <a:solidFill>
              <a:srgbClr val="CCECFF"/>
            </a:solidFill>
            <a:ln w="9525">
              <a:solidFill>
                <a:srgbClr val="000000"/>
              </a:solidFill>
              <a:round/>
              <a:headEnd/>
              <a:tailEnd/>
            </a:ln>
          </p:spPr>
          <p:txBody>
            <a:bodyPr anchor="ctr"/>
            <a:lstStyle/>
            <a:p>
              <a:pPr algn="ctr" defTabSz="497616">
                <a:defRPr/>
              </a:pPr>
              <a:r>
                <a:rPr lang="en-US" sz="1306" dirty="0"/>
                <a:t>Donation Solicitor Rejects </a:t>
              </a:r>
            </a:p>
            <a:p>
              <a:pPr algn="ctr" defTabSz="497616">
                <a:defRPr/>
              </a:pPr>
              <a:r>
                <a:rPr lang="en-US" sz="1306" dirty="0"/>
                <a:t>donation offer</a:t>
              </a:r>
            </a:p>
          </p:txBody>
        </p:sp>
        <p:sp>
          <p:nvSpPr>
            <p:cNvPr id="36" name="Down Arrow 35"/>
            <p:cNvSpPr>
              <a:spLocks noChangeArrowheads="1"/>
            </p:cNvSpPr>
            <p:nvPr/>
          </p:nvSpPr>
          <p:spPr bwMode="auto">
            <a:xfrm>
              <a:off x="1786021" y="1492628"/>
              <a:ext cx="254025" cy="709492"/>
            </a:xfrm>
            <a:prstGeom prst="downArrow">
              <a:avLst>
                <a:gd name="adj1" fmla="val 50000"/>
                <a:gd name="adj2" fmla="val 50002"/>
              </a:avLst>
            </a:prstGeom>
            <a:solidFill>
              <a:srgbClr val="99CCFF"/>
            </a:solidFill>
            <a:ln w="12700">
              <a:solidFill>
                <a:schemeClr val="tx1"/>
              </a:solidFill>
              <a:miter lim="800000"/>
              <a:headEnd/>
              <a:tailEnd/>
            </a:ln>
          </p:spPr>
          <p:txBody>
            <a:bodyPr anchor="ctr"/>
            <a:lstStyle/>
            <a:p>
              <a:pPr algn="ctr" defTabSz="497616">
                <a:defRPr/>
              </a:pPr>
              <a:endParaRPr lang="en-US" sz="1959">
                <a:solidFill>
                  <a:schemeClr val="dk1"/>
                </a:solidFill>
              </a:endParaRPr>
            </a:p>
          </p:txBody>
        </p:sp>
        <p:sp>
          <p:nvSpPr>
            <p:cNvPr id="37" name="Down Arrow 36"/>
            <p:cNvSpPr>
              <a:spLocks noChangeArrowheads="1"/>
            </p:cNvSpPr>
            <p:nvPr/>
          </p:nvSpPr>
          <p:spPr bwMode="auto">
            <a:xfrm>
              <a:off x="5316966" y="1476756"/>
              <a:ext cx="254025" cy="707904"/>
            </a:xfrm>
            <a:prstGeom prst="downArrow">
              <a:avLst>
                <a:gd name="adj1" fmla="val 50000"/>
                <a:gd name="adj2" fmla="val 49994"/>
              </a:avLst>
            </a:prstGeom>
            <a:solidFill>
              <a:srgbClr val="99CCFF"/>
            </a:solidFill>
            <a:ln w="12700">
              <a:solidFill>
                <a:schemeClr val="tx1"/>
              </a:solidFill>
              <a:miter lim="800000"/>
              <a:headEnd/>
              <a:tailEnd/>
            </a:ln>
          </p:spPr>
          <p:txBody>
            <a:bodyPr anchor="ctr"/>
            <a:lstStyle/>
            <a:p>
              <a:pPr algn="ctr" defTabSz="497616">
                <a:defRPr/>
              </a:pPr>
              <a:endParaRPr lang="en-US" sz="1959">
                <a:solidFill>
                  <a:schemeClr val="dk1"/>
                </a:solidFill>
              </a:endParaRPr>
            </a:p>
          </p:txBody>
        </p:sp>
        <p:sp>
          <p:nvSpPr>
            <p:cNvPr id="38" name="Right Arrow 37"/>
            <p:cNvSpPr>
              <a:spLocks noChangeArrowheads="1"/>
            </p:cNvSpPr>
            <p:nvPr/>
          </p:nvSpPr>
          <p:spPr bwMode="auto">
            <a:xfrm>
              <a:off x="2706861" y="2476710"/>
              <a:ext cx="371511" cy="228561"/>
            </a:xfrm>
            <a:prstGeom prst="rightArrow">
              <a:avLst>
                <a:gd name="adj1" fmla="val 50000"/>
                <a:gd name="adj2" fmla="val 49997"/>
              </a:avLst>
            </a:prstGeom>
            <a:solidFill>
              <a:srgbClr val="99CCFF"/>
            </a:solidFill>
            <a:ln w="12700">
              <a:solidFill>
                <a:schemeClr val="tx1"/>
              </a:solidFill>
              <a:miter lim="800000"/>
              <a:headEnd/>
              <a:tailEnd/>
            </a:ln>
          </p:spPr>
          <p:txBody>
            <a:bodyPr anchor="ctr"/>
            <a:lstStyle/>
            <a:p>
              <a:pPr algn="ctr" defTabSz="497616">
                <a:defRPr/>
              </a:pPr>
              <a:endParaRPr lang="en-US" sz="1959">
                <a:solidFill>
                  <a:schemeClr val="dk1"/>
                </a:solidFill>
              </a:endParaRPr>
            </a:p>
          </p:txBody>
        </p:sp>
        <p:sp>
          <p:nvSpPr>
            <p:cNvPr id="39" name="Right Arrow 38"/>
            <p:cNvSpPr>
              <a:spLocks noChangeArrowheads="1"/>
            </p:cNvSpPr>
            <p:nvPr/>
          </p:nvSpPr>
          <p:spPr bwMode="auto">
            <a:xfrm rot="10800000">
              <a:off x="4305629" y="2484647"/>
              <a:ext cx="371511" cy="228561"/>
            </a:xfrm>
            <a:prstGeom prst="rightArrow">
              <a:avLst>
                <a:gd name="adj1" fmla="val 50000"/>
                <a:gd name="adj2" fmla="val 49997"/>
              </a:avLst>
            </a:prstGeom>
            <a:solidFill>
              <a:srgbClr val="99CCFF"/>
            </a:solidFill>
            <a:ln w="12700">
              <a:solidFill>
                <a:schemeClr val="tx1"/>
              </a:solidFill>
              <a:miter lim="800000"/>
              <a:headEnd/>
              <a:tailEnd/>
            </a:ln>
          </p:spPr>
          <p:txBody>
            <a:bodyPr rot="10800000" anchor="ctr"/>
            <a:lstStyle/>
            <a:p>
              <a:pPr algn="ctr" defTabSz="497616">
                <a:defRPr/>
              </a:pPr>
              <a:endParaRPr lang="en-US" sz="1959">
                <a:solidFill>
                  <a:schemeClr val="dk1"/>
                </a:solidFill>
              </a:endParaRPr>
            </a:p>
          </p:txBody>
        </p:sp>
        <p:sp>
          <p:nvSpPr>
            <p:cNvPr id="40" name="Bent-Up Arrow 39"/>
            <p:cNvSpPr>
              <a:spLocks/>
            </p:cNvSpPr>
            <p:nvPr/>
          </p:nvSpPr>
          <p:spPr bwMode="auto">
            <a:xfrm rot="5400000">
              <a:off x="2067895" y="4074100"/>
              <a:ext cx="487279" cy="1168514"/>
            </a:xfrm>
            <a:custGeom>
              <a:avLst/>
              <a:gdLst>
                <a:gd name="T0" fmla="*/ 0 w 487279"/>
                <a:gd name="T1" fmla="*/ 1046694 h 1168514"/>
                <a:gd name="T2" fmla="*/ 308784 w 487279"/>
                <a:gd name="T3" fmla="*/ 1046694 h 1168514"/>
                <a:gd name="T4" fmla="*/ 308784 w 487279"/>
                <a:gd name="T5" fmla="*/ 121820 h 1168514"/>
                <a:gd name="T6" fmla="*/ 252108 w 487279"/>
                <a:gd name="T7" fmla="*/ 121820 h 1168514"/>
                <a:gd name="T8" fmla="*/ 369694 w 487279"/>
                <a:gd name="T9" fmla="*/ 0 h 1168514"/>
                <a:gd name="T10" fmla="*/ 487279 w 487279"/>
                <a:gd name="T11" fmla="*/ 121820 h 1168514"/>
                <a:gd name="T12" fmla="*/ 430604 w 487279"/>
                <a:gd name="T13" fmla="*/ 121820 h 1168514"/>
                <a:gd name="T14" fmla="*/ 430604 w 487279"/>
                <a:gd name="T15" fmla="*/ 1168514 h 1168514"/>
                <a:gd name="T16" fmla="*/ 0 w 487279"/>
                <a:gd name="T17" fmla="*/ 1168514 h 1168514"/>
                <a:gd name="T18" fmla="*/ 0 w 487279"/>
                <a:gd name="T19" fmla="*/ 1046694 h 1168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7279" h="1168514">
                  <a:moveTo>
                    <a:pt x="0" y="1046694"/>
                  </a:moveTo>
                  <a:lnTo>
                    <a:pt x="308784" y="1046694"/>
                  </a:lnTo>
                  <a:lnTo>
                    <a:pt x="308784" y="121820"/>
                  </a:lnTo>
                  <a:lnTo>
                    <a:pt x="252108" y="121820"/>
                  </a:lnTo>
                  <a:lnTo>
                    <a:pt x="369694" y="0"/>
                  </a:lnTo>
                  <a:lnTo>
                    <a:pt x="487279" y="121820"/>
                  </a:lnTo>
                  <a:lnTo>
                    <a:pt x="430604" y="121820"/>
                  </a:lnTo>
                  <a:lnTo>
                    <a:pt x="430604" y="1168514"/>
                  </a:lnTo>
                  <a:lnTo>
                    <a:pt x="0" y="1168514"/>
                  </a:lnTo>
                  <a:lnTo>
                    <a:pt x="0" y="1046694"/>
                  </a:lnTo>
                  <a:close/>
                </a:path>
              </a:pathLst>
            </a:custGeom>
            <a:solidFill>
              <a:srgbClr val="99CCFF"/>
            </a:solidFill>
            <a:ln w="12700" cap="flat" cmpd="sng">
              <a:solidFill>
                <a:schemeClr val="tx1"/>
              </a:solidFill>
              <a:prstDash val="solid"/>
              <a:round/>
              <a:headEnd/>
              <a:tailEnd/>
            </a:ln>
          </p:spPr>
          <p:txBody>
            <a:bodyPr anchor="ctr"/>
            <a:lstStyle/>
            <a:p>
              <a:endParaRPr lang="en-US" sz="2445"/>
            </a:p>
          </p:txBody>
        </p:sp>
        <p:sp>
          <p:nvSpPr>
            <p:cNvPr id="41" name="Bent-Up Arrow 40"/>
            <p:cNvSpPr>
              <a:spLocks/>
            </p:cNvSpPr>
            <p:nvPr/>
          </p:nvSpPr>
          <p:spPr bwMode="auto">
            <a:xfrm>
              <a:off x="4432642" y="4438525"/>
              <a:ext cx="1146287" cy="487280"/>
            </a:xfrm>
            <a:custGeom>
              <a:avLst/>
              <a:gdLst>
                <a:gd name="T0" fmla="*/ 0 w 1146287"/>
                <a:gd name="T1" fmla="*/ 365460 h 487280"/>
                <a:gd name="T2" fmla="*/ 967791 w 1146287"/>
                <a:gd name="T3" fmla="*/ 365460 h 487280"/>
                <a:gd name="T4" fmla="*/ 967791 w 1146287"/>
                <a:gd name="T5" fmla="*/ 121820 h 487280"/>
                <a:gd name="T6" fmla="*/ 911116 w 1146287"/>
                <a:gd name="T7" fmla="*/ 121820 h 487280"/>
                <a:gd name="T8" fmla="*/ 1028701 w 1146287"/>
                <a:gd name="T9" fmla="*/ 0 h 487280"/>
                <a:gd name="T10" fmla="*/ 1146287 w 1146287"/>
                <a:gd name="T11" fmla="*/ 121820 h 487280"/>
                <a:gd name="T12" fmla="*/ 1089611 w 1146287"/>
                <a:gd name="T13" fmla="*/ 121820 h 487280"/>
                <a:gd name="T14" fmla="*/ 1089611 w 1146287"/>
                <a:gd name="T15" fmla="*/ 487280 h 487280"/>
                <a:gd name="T16" fmla="*/ 0 w 1146287"/>
                <a:gd name="T17" fmla="*/ 487280 h 487280"/>
                <a:gd name="T18" fmla="*/ 0 w 1146287"/>
                <a:gd name="T19" fmla="*/ 365460 h 48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6287" h="487280">
                  <a:moveTo>
                    <a:pt x="0" y="365460"/>
                  </a:moveTo>
                  <a:lnTo>
                    <a:pt x="967791" y="365460"/>
                  </a:lnTo>
                  <a:lnTo>
                    <a:pt x="967791" y="121820"/>
                  </a:lnTo>
                  <a:lnTo>
                    <a:pt x="911116" y="121820"/>
                  </a:lnTo>
                  <a:lnTo>
                    <a:pt x="1028701" y="0"/>
                  </a:lnTo>
                  <a:lnTo>
                    <a:pt x="1146287" y="121820"/>
                  </a:lnTo>
                  <a:lnTo>
                    <a:pt x="1089611" y="121820"/>
                  </a:lnTo>
                  <a:lnTo>
                    <a:pt x="1089611" y="487280"/>
                  </a:lnTo>
                  <a:lnTo>
                    <a:pt x="0" y="487280"/>
                  </a:lnTo>
                  <a:lnTo>
                    <a:pt x="0" y="365460"/>
                  </a:lnTo>
                  <a:close/>
                </a:path>
              </a:pathLst>
            </a:custGeom>
            <a:solidFill>
              <a:srgbClr val="99CCFF"/>
            </a:solidFill>
            <a:ln w="12700" cap="flat" cmpd="sng">
              <a:solidFill>
                <a:schemeClr val="tx1"/>
              </a:solidFill>
              <a:prstDash val="solid"/>
              <a:round/>
              <a:headEnd/>
              <a:tailEnd/>
            </a:ln>
          </p:spPr>
          <p:txBody>
            <a:bodyPr anchor="ctr"/>
            <a:lstStyle/>
            <a:p>
              <a:endParaRPr lang="en-US" sz="2445"/>
            </a:p>
          </p:txBody>
        </p:sp>
        <p:sp>
          <p:nvSpPr>
            <p:cNvPr id="42" name="Down Arrow 41"/>
            <p:cNvSpPr>
              <a:spLocks noChangeArrowheads="1"/>
            </p:cNvSpPr>
            <p:nvPr/>
          </p:nvSpPr>
          <p:spPr bwMode="auto">
            <a:xfrm>
              <a:off x="3535617" y="5417846"/>
              <a:ext cx="252437" cy="419028"/>
            </a:xfrm>
            <a:prstGeom prst="downArrow">
              <a:avLst>
                <a:gd name="adj1" fmla="val 50000"/>
                <a:gd name="adj2" fmla="val 49998"/>
              </a:avLst>
            </a:prstGeom>
            <a:solidFill>
              <a:srgbClr val="99CCFF"/>
            </a:solidFill>
            <a:ln w="12700">
              <a:solidFill>
                <a:schemeClr val="tx1"/>
              </a:solidFill>
              <a:miter lim="800000"/>
              <a:headEnd/>
              <a:tailEnd/>
            </a:ln>
          </p:spPr>
          <p:txBody>
            <a:bodyPr anchor="ctr"/>
            <a:lstStyle/>
            <a:p>
              <a:pPr algn="ctr" defTabSz="497616">
                <a:defRPr/>
              </a:pPr>
              <a:endParaRPr lang="en-US" sz="1959">
                <a:solidFill>
                  <a:schemeClr val="dk1"/>
                </a:solidFill>
              </a:endParaRPr>
            </a:p>
          </p:txBody>
        </p:sp>
        <p:sp>
          <p:nvSpPr>
            <p:cNvPr id="44" name="Bent-Up Arrow 43"/>
            <p:cNvSpPr>
              <a:spLocks/>
            </p:cNvSpPr>
            <p:nvPr/>
          </p:nvSpPr>
          <p:spPr bwMode="auto">
            <a:xfrm rot="10800000">
              <a:off x="1786021" y="6519383"/>
              <a:ext cx="1154225" cy="487279"/>
            </a:xfrm>
            <a:custGeom>
              <a:avLst/>
              <a:gdLst>
                <a:gd name="T0" fmla="*/ 0 w 1154225"/>
                <a:gd name="T1" fmla="*/ 365459 h 487279"/>
                <a:gd name="T2" fmla="*/ 975730 w 1154225"/>
                <a:gd name="T3" fmla="*/ 365459 h 487279"/>
                <a:gd name="T4" fmla="*/ 975730 w 1154225"/>
                <a:gd name="T5" fmla="*/ 121820 h 487279"/>
                <a:gd name="T6" fmla="*/ 919054 w 1154225"/>
                <a:gd name="T7" fmla="*/ 121820 h 487279"/>
                <a:gd name="T8" fmla="*/ 1036640 w 1154225"/>
                <a:gd name="T9" fmla="*/ 0 h 487279"/>
                <a:gd name="T10" fmla="*/ 1154225 w 1154225"/>
                <a:gd name="T11" fmla="*/ 121820 h 487279"/>
                <a:gd name="T12" fmla="*/ 1097550 w 1154225"/>
                <a:gd name="T13" fmla="*/ 121820 h 487279"/>
                <a:gd name="T14" fmla="*/ 1097550 w 1154225"/>
                <a:gd name="T15" fmla="*/ 487279 h 487279"/>
                <a:gd name="T16" fmla="*/ 0 w 1154225"/>
                <a:gd name="T17" fmla="*/ 487279 h 487279"/>
                <a:gd name="T18" fmla="*/ 0 w 1154225"/>
                <a:gd name="T19" fmla="*/ 365459 h 487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225" h="487279">
                  <a:moveTo>
                    <a:pt x="0" y="365459"/>
                  </a:moveTo>
                  <a:lnTo>
                    <a:pt x="975730" y="365459"/>
                  </a:lnTo>
                  <a:lnTo>
                    <a:pt x="975730" y="121820"/>
                  </a:lnTo>
                  <a:lnTo>
                    <a:pt x="919054" y="121820"/>
                  </a:lnTo>
                  <a:lnTo>
                    <a:pt x="1036640" y="0"/>
                  </a:lnTo>
                  <a:lnTo>
                    <a:pt x="1154225" y="121820"/>
                  </a:lnTo>
                  <a:lnTo>
                    <a:pt x="1097550" y="121820"/>
                  </a:lnTo>
                  <a:lnTo>
                    <a:pt x="1097550" y="487279"/>
                  </a:lnTo>
                  <a:lnTo>
                    <a:pt x="0" y="487279"/>
                  </a:lnTo>
                  <a:lnTo>
                    <a:pt x="0" y="365459"/>
                  </a:lnTo>
                  <a:close/>
                </a:path>
              </a:pathLst>
            </a:custGeom>
            <a:solidFill>
              <a:srgbClr val="99CCFF"/>
            </a:solidFill>
            <a:ln w="12700" cap="flat" cmpd="sng">
              <a:solidFill>
                <a:schemeClr val="tx1"/>
              </a:solidFill>
              <a:prstDash val="solid"/>
              <a:round/>
              <a:headEnd/>
              <a:tailEnd/>
            </a:ln>
          </p:spPr>
          <p:txBody>
            <a:bodyPr anchor="ctr"/>
            <a:lstStyle/>
            <a:p>
              <a:endParaRPr lang="en-US" sz="2445"/>
            </a:p>
          </p:txBody>
        </p:sp>
        <p:sp>
          <p:nvSpPr>
            <p:cNvPr id="45" name="Bent-Up Arrow 44"/>
            <p:cNvSpPr>
              <a:spLocks/>
            </p:cNvSpPr>
            <p:nvPr/>
          </p:nvSpPr>
          <p:spPr bwMode="auto">
            <a:xfrm rot="10800000" flipH="1">
              <a:off x="4377074" y="6527319"/>
              <a:ext cx="1154225" cy="487280"/>
            </a:xfrm>
            <a:custGeom>
              <a:avLst/>
              <a:gdLst>
                <a:gd name="T0" fmla="*/ 0 w 1154225"/>
                <a:gd name="T1" fmla="*/ 365460 h 487280"/>
                <a:gd name="T2" fmla="*/ 975729 w 1154225"/>
                <a:gd name="T3" fmla="*/ 365460 h 487280"/>
                <a:gd name="T4" fmla="*/ 975729 w 1154225"/>
                <a:gd name="T5" fmla="*/ 121820 h 487280"/>
                <a:gd name="T6" fmla="*/ 919054 w 1154225"/>
                <a:gd name="T7" fmla="*/ 121820 h 487280"/>
                <a:gd name="T8" fmla="*/ 1036639 w 1154225"/>
                <a:gd name="T9" fmla="*/ 0 h 487280"/>
                <a:gd name="T10" fmla="*/ 1154225 w 1154225"/>
                <a:gd name="T11" fmla="*/ 121820 h 487280"/>
                <a:gd name="T12" fmla="*/ 1097549 w 1154225"/>
                <a:gd name="T13" fmla="*/ 121820 h 487280"/>
                <a:gd name="T14" fmla="*/ 1097549 w 1154225"/>
                <a:gd name="T15" fmla="*/ 487280 h 487280"/>
                <a:gd name="T16" fmla="*/ 0 w 1154225"/>
                <a:gd name="T17" fmla="*/ 487280 h 487280"/>
                <a:gd name="T18" fmla="*/ 0 w 1154225"/>
                <a:gd name="T19" fmla="*/ 365460 h 48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225" h="487280">
                  <a:moveTo>
                    <a:pt x="0" y="365460"/>
                  </a:moveTo>
                  <a:lnTo>
                    <a:pt x="975729" y="365460"/>
                  </a:lnTo>
                  <a:lnTo>
                    <a:pt x="975729" y="121820"/>
                  </a:lnTo>
                  <a:lnTo>
                    <a:pt x="919054" y="121820"/>
                  </a:lnTo>
                  <a:lnTo>
                    <a:pt x="1036639" y="0"/>
                  </a:lnTo>
                  <a:lnTo>
                    <a:pt x="1154225" y="121820"/>
                  </a:lnTo>
                  <a:lnTo>
                    <a:pt x="1097549" y="121820"/>
                  </a:lnTo>
                  <a:lnTo>
                    <a:pt x="1097549" y="487280"/>
                  </a:lnTo>
                  <a:lnTo>
                    <a:pt x="0" y="487280"/>
                  </a:lnTo>
                  <a:lnTo>
                    <a:pt x="0" y="365460"/>
                  </a:lnTo>
                  <a:close/>
                </a:path>
              </a:pathLst>
            </a:custGeom>
            <a:solidFill>
              <a:srgbClr val="99CCFF"/>
            </a:solidFill>
            <a:ln w="12700" cap="flat" cmpd="sng">
              <a:solidFill>
                <a:schemeClr val="tx1"/>
              </a:solidFill>
              <a:prstDash val="solid"/>
              <a:round/>
              <a:headEnd/>
              <a:tailEnd/>
            </a:ln>
          </p:spPr>
          <p:txBody>
            <a:bodyPr anchor="ctr"/>
            <a:lstStyle/>
            <a:p>
              <a:endParaRPr lang="en-US" sz="2445"/>
            </a:p>
          </p:txBody>
        </p:sp>
        <p:cxnSp>
          <p:nvCxnSpPr>
            <p:cNvPr id="47" name="Elbow Connector 46"/>
            <p:cNvCxnSpPr>
              <a:cxnSpLocks noChangeShapeType="1"/>
              <a:stCxn id="20" idx="2"/>
              <a:endCxn id="18" idx="0"/>
            </p:cNvCxnSpPr>
            <p:nvPr/>
          </p:nvCxnSpPr>
          <p:spPr bwMode="auto">
            <a:xfrm rot="16200000" flipH="1">
              <a:off x="4302529" y="2436791"/>
              <a:ext cx="560292" cy="1782936"/>
            </a:xfrm>
            <a:prstGeom prst="bentConnector3">
              <a:avLst>
                <a:gd name="adj1" fmla="val 50000"/>
              </a:avLst>
            </a:prstGeom>
            <a:noFill/>
            <a:ln w="12700">
              <a:solidFill>
                <a:schemeClr val="tx1"/>
              </a:solidFill>
              <a:miter lim="800000"/>
              <a:headEnd/>
              <a:tailEnd type="arrow" w="med" len="med"/>
            </a:ln>
          </p:spPr>
        </p:cxnSp>
        <p:cxnSp>
          <p:nvCxnSpPr>
            <p:cNvPr id="50" name="Elbow Connector 49"/>
            <p:cNvCxnSpPr>
              <a:cxnSpLocks noChangeShapeType="1"/>
              <a:stCxn id="20" idx="2"/>
              <a:endCxn id="17" idx="0"/>
            </p:cNvCxnSpPr>
            <p:nvPr/>
          </p:nvCxnSpPr>
          <p:spPr bwMode="auto">
            <a:xfrm rot="5400000">
              <a:off x="2525943" y="2438379"/>
              <a:ext cx="555530" cy="1774998"/>
            </a:xfrm>
            <a:prstGeom prst="bentConnector3">
              <a:avLst>
                <a:gd name="adj1" fmla="val 50000"/>
              </a:avLst>
            </a:prstGeom>
            <a:noFill/>
            <a:ln w="12700">
              <a:solidFill>
                <a:schemeClr val="tx1"/>
              </a:solidFill>
              <a:miter lim="800000"/>
              <a:headEnd/>
              <a:tailEnd type="arrow" w="med" len="med"/>
            </a:ln>
          </p:spPr>
        </p:cxnSp>
        <p:sp>
          <p:nvSpPr>
            <p:cNvPr id="19" name="Diamond 18"/>
            <p:cNvSpPr>
              <a:spLocks noChangeArrowheads="1"/>
            </p:cNvSpPr>
            <p:nvPr/>
          </p:nvSpPr>
          <p:spPr bwMode="auto">
            <a:xfrm>
              <a:off x="2908493" y="5836875"/>
              <a:ext cx="1511448" cy="1511042"/>
            </a:xfrm>
            <a:prstGeom prst="diamond">
              <a:avLst/>
            </a:prstGeom>
            <a:solidFill>
              <a:srgbClr val="CCECFF"/>
            </a:solidFill>
            <a:ln w="12700">
              <a:solidFill>
                <a:schemeClr val="tx1"/>
              </a:solidFill>
              <a:miter lim="800000"/>
              <a:headEnd/>
              <a:tailEnd/>
            </a:ln>
          </p:spPr>
          <p:txBody>
            <a:bodyPr lIns="0" tIns="0" rIns="0" bIns="0" anchor="ctr"/>
            <a:lstStyle/>
            <a:p>
              <a:pPr algn="ctr" defTabSz="497616">
                <a:defRPr/>
              </a:pPr>
              <a:r>
                <a:rPr lang="en-US" sz="1306" dirty="0">
                  <a:solidFill>
                    <a:schemeClr val="dk1"/>
                  </a:solidFill>
                </a:rPr>
                <a:t>Is the equipment acceptable?</a:t>
              </a:r>
            </a:p>
          </p:txBody>
        </p:sp>
        <p:sp>
          <p:nvSpPr>
            <p:cNvPr id="51" name="Down Arrow 50"/>
            <p:cNvSpPr>
              <a:spLocks noChangeArrowheads="1"/>
            </p:cNvSpPr>
            <p:nvPr/>
          </p:nvSpPr>
          <p:spPr bwMode="auto">
            <a:xfrm>
              <a:off x="3564195" y="3048113"/>
              <a:ext cx="254025" cy="271417"/>
            </a:xfrm>
            <a:prstGeom prst="downArrow">
              <a:avLst>
                <a:gd name="adj1" fmla="val 50000"/>
                <a:gd name="adj2" fmla="val 50000"/>
              </a:avLst>
            </a:prstGeom>
            <a:solidFill>
              <a:srgbClr val="99CCFF"/>
            </a:solidFill>
            <a:ln w="12700">
              <a:solidFill>
                <a:schemeClr val="tx1"/>
              </a:solidFill>
              <a:miter lim="800000"/>
              <a:headEnd/>
              <a:tailEnd/>
            </a:ln>
          </p:spPr>
          <p:txBody>
            <a:bodyPr anchor="ctr"/>
            <a:lstStyle/>
            <a:p>
              <a:pPr algn="ctr" defTabSz="497616">
                <a:defRPr/>
              </a:pPr>
              <a:endParaRPr lang="en-US" sz="1959">
                <a:solidFill>
                  <a:schemeClr val="dk1"/>
                </a:solidFill>
              </a:endParaRPr>
            </a:p>
          </p:txBody>
        </p:sp>
        <p:sp>
          <p:nvSpPr>
            <p:cNvPr id="52" name="Down Arrow 51"/>
            <p:cNvSpPr>
              <a:spLocks noChangeArrowheads="1"/>
            </p:cNvSpPr>
            <p:nvPr/>
          </p:nvSpPr>
          <p:spPr bwMode="auto">
            <a:xfrm>
              <a:off x="1789196" y="3327465"/>
              <a:ext cx="254025" cy="271417"/>
            </a:xfrm>
            <a:prstGeom prst="downArrow">
              <a:avLst>
                <a:gd name="adj1" fmla="val 50000"/>
                <a:gd name="adj2" fmla="val 50000"/>
              </a:avLst>
            </a:prstGeom>
            <a:solidFill>
              <a:srgbClr val="99CCFF"/>
            </a:solidFill>
            <a:ln w="12700">
              <a:solidFill>
                <a:schemeClr val="tx1"/>
              </a:solidFill>
              <a:miter lim="800000"/>
              <a:headEnd/>
              <a:tailEnd/>
            </a:ln>
          </p:spPr>
          <p:txBody>
            <a:bodyPr anchor="ctr"/>
            <a:lstStyle/>
            <a:p>
              <a:pPr algn="ctr" defTabSz="497616">
                <a:defRPr/>
              </a:pPr>
              <a:endParaRPr lang="en-US" sz="1959">
                <a:solidFill>
                  <a:schemeClr val="dk1"/>
                </a:solidFill>
              </a:endParaRPr>
            </a:p>
          </p:txBody>
        </p:sp>
        <p:sp>
          <p:nvSpPr>
            <p:cNvPr id="53" name="Down Arrow 52"/>
            <p:cNvSpPr>
              <a:spLocks noChangeArrowheads="1"/>
            </p:cNvSpPr>
            <p:nvPr/>
          </p:nvSpPr>
          <p:spPr bwMode="auto">
            <a:xfrm>
              <a:off x="5347131" y="3327465"/>
              <a:ext cx="254025" cy="271417"/>
            </a:xfrm>
            <a:prstGeom prst="downArrow">
              <a:avLst>
                <a:gd name="adj1" fmla="val 50000"/>
                <a:gd name="adj2" fmla="val 50000"/>
              </a:avLst>
            </a:prstGeom>
            <a:solidFill>
              <a:srgbClr val="99CCFF"/>
            </a:solidFill>
            <a:ln w="12700">
              <a:solidFill>
                <a:schemeClr val="tx1"/>
              </a:solidFill>
              <a:miter lim="800000"/>
              <a:headEnd/>
              <a:tailEnd/>
            </a:ln>
          </p:spPr>
          <p:txBody>
            <a:bodyPr anchor="ctr"/>
            <a:lstStyle/>
            <a:p>
              <a:pPr algn="ctr" defTabSz="497616">
                <a:defRPr/>
              </a:pPr>
              <a:endParaRPr lang="en-US" sz="1959">
                <a:solidFill>
                  <a:schemeClr val="dk1"/>
                </a:solidFill>
              </a:endParaRPr>
            </a:p>
          </p:txBody>
        </p:sp>
        <p:sp>
          <p:nvSpPr>
            <p:cNvPr id="18489" name="TextBox 54"/>
            <p:cNvSpPr txBox="1">
              <a:spLocks noChangeArrowheads="1"/>
            </p:cNvSpPr>
            <p:nvPr/>
          </p:nvSpPr>
          <p:spPr bwMode="auto">
            <a:xfrm>
              <a:off x="2481482" y="6114260"/>
              <a:ext cx="568485" cy="4109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900" b="1">
                  <a:solidFill>
                    <a:srgbClr val="000066"/>
                  </a:solidFill>
                  <a:latin typeface="Arial" panose="020B0604020202020204" pitchFamily="34" charset="0"/>
                  <a:ea typeface="MS PGothic" panose="020B0600070205080204" pitchFamily="34" charset="-128"/>
                </a:defRPr>
              </a:lvl1pPr>
              <a:lvl2pPr marL="742950" indent="-285750" defTabSz="457200" eaLnBrk="0" hangingPunct="0">
                <a:defRPr sz="3900" b="1">
                  <a:solidFill>
                    <a:srgbClr val="000066"/>
                  </a:solidFill>
                  <a:latin typeface="Arial" panose="020B0604020202020204" pitchFamily="34" charset="0"/>
                  <a:ea typeface="MS PGothic" panose="020B0600070205080204" pitchFamily="34" charset="-128"/>
                </a:defRPr>
              </a:lvl2pPr>
              <a:lvl3pPr marL="1143000" indent="-228600" defTabSz="457200" eaLnBrk="0" hangingPunct="0">
                <a:defRPr sz="3900" b="1">
                  <a:solidFill>
                    <a:srgbClr val="000066"/>
                  </a:solidFill>
                  <a:latin typeface="Arial" panose="020B0604020202020204" pitchFamily="34" charset="0"/>
                  <a:ea typeface="MS PGothic" panose="020B0600070205080204" pitchFamily="34" charset="-128"/>
                </a:defRPr>
              </a:lvl3pPr>
              <a:lvl4pPr marL="1600200" indent="-228600" defTabSz="457200" eaLnBrk="0" hangingPunct="0">
                <a:defRPr sz="3900" b="1">
                  <a:solidFill>
                    <a:srgbClr val="000066"/>
                  </a:solidFill>
                  <a:latin typeface="Arial" panose="020B0604020202020204" pitchFamily="34" charset="0"/>
                  <a:ea typeface="MS PGothic" panose="020B0600070205080204" pitchFamily="34" charset="-128"/>
                </a:defRPr>
              </a:lvl4pPr>
              <a:lvl5pPr marL="2057400" indent="-228600" defTabSz="457200" eaLnBrk="0" hangingPunct="0">
                <a:defRPr sz="3900" b="1">
                  <a:solidFill>
                    <a:srgbClr val="000066"/>
                  </a:solidFill>
                  <a:latin typeface="Arial" panose="020B0604020202020204" pitchFamily="34" charset="0"/>
                  <a:ea typeface="MS PGothic" panose="020B0600070205080204" pitchFamily="34" charset="-128"/>
                </a:defRPr>
              </a:lvl5pPr>
              <a:lvl6pPr marL="25146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rtl="0" eaLnBrk="1" hangingPunct="1"/>
              <a:r>
                <a:rPr lang="en-US" altLang="en-US" sz="1959" b="0">
                  <a:solidFill>
                    <a:schemeClr val="tx1"/>
                  </a:solidFill>
                  <a:latin typeface="Calibri" panose="020F0502020204030204" pitchFamily="34" charset="0"/>
                </a:rPr>
                <a:t>YES</a:t>
              </a:r>
            </a:p>
          </p:txBody>
        </p:sp>
        <p:sp>
          <p:nvSpPr>
            <p:cNvPr id="18490" name="TextBox 55"/>
            <p:cNvSpPr txBox="1">
              <a:spLocks noChangeArrowheads="1"/>
            </p:cNvSpPr>
            <p:nvPr/>
          </p:nvSpPr>
          <p:spPr bwMode="auto">
            <a:xfrm>
              <a:off x="4303372" y="6114260"/>
              <a:ext cx="537465" cy="4109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900" b="1">
                  <a:solidFill>
                    <a:srgbClr val="000066"/>
                  </a:solidFill>
                  <a:latin typeface="Arial" panose="020B0604020202020204" pitchFamily="34" charset="0"/>
                  <a:ea typeface="MS PGothic" panose="020B0600070205080204" pitchFamily="34" charset="-128"/>
                </a:defRPr>
              </a:lvl1pPr>
              <a:lvl2pPr marL="742950" indent="-285750" defTabSz="457200" eaLnBrk="0" hangingPunct="0">
                <a:defRPr sz="3900" b="1">
                  <a:solidFill>
                    <a:srgbClr val="000066"/>
                  </a:solidFill>
                  <a:latin typeface="Arial" panose="020B0604020202020204" pitchFamily="34" charset="0"/>
                  <a:ea typeface="MS PGothic" panose="020B0600070205080204" pitchFamily="34" charset="-128"/>
                </a:defRPr>
              </a:lvl2pPr>
              <a:lvl3pPr marL="1143000" indent="-228600" defTabSz="457200" eaLnBrk="0" hangingPunct="0">
                <a:defRPr sz="3900" b="1">
                  <a:solidFill>
                    <a:srgbClr val="000066"/>
                  </a:solidFill>
                  <a:latin typeface="Arial" panose="020B0604020202020204" pitchFamily="34" charset="0"/>
                  <a:ea typeface="MS PGothic" panose="020B0600070205080204" pitchFamily="34" charset="-128"/>
                </a:defRPr>
              </a:lvl3pPr>
              <a:lvl4pPr marL="1600200" indent="-228600" defTabSz="457200" eaLnBrk="0" hangingPunct="0">
                <a:defRPr sz="3900" b="1">
                  <a:solidFill>
                    <a:srgbClr val="000066"/>
                  </a:solidFill>
                  <a:latin typeface="Arial" panose="020B0604020202020204" pitchFamily="34" charset="0"/>
                  <a:ea typeface="MS PGothic" panose="020B0600070205080204" pitchFamily="34" charset="-128"/>
                </a:defRPr>
              </a:lvl4pPr>
              <a:lvl5pPr marL="2057400" indent="-228600" defTabSz="457200" eaLnBrk="0" hangingPunct="0">
                <a:defRPr sz="3900" b="1">
                  <a:solidFill>
                    <a:srgbClr val="000066"/>
                  </a:solidFill>
                  <a:latin typeface="Arial" panose="020B0604020202020204" pitchFamily="34" charset="0"/>
                  <a:ea typeface="MS PGothic" panose="020B0600070205080204" pitchFamily="34" charset="-128"/>
                </a:defRPr>
              </a:lvl5pPr>
              <a:lvl6pPr marL="25146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4572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rtl="0" eaLnBrk="1" hangingPunct="1"/>
              <a:r>
                <a:rPr lang="en-US" altLang="en-US" sz="1959" b="0">
                  <a:solidFill>
                    <a:schemeClr val="tx1"/>
                  </a:solidFill>
                  <a:latin typeface="Calibri" panose="020F0502020204030204" pitchFamily="34" charset="0"/>
                </a:rPr>
                <a:t>NO</a:t>
              </a:r>
            </a:p>
          </p:txBody>
        </p:sp>
      </p:grpSp>
    </p:spTree>
    <p:extLst>
      <p:ext uri="{BB962C8B-B14F-4D97-AF65-F5344CB8AC3E}">
        <p14:creationId xmlns:p14="http://schemas.microsoft.com/office/powerpoint/2010/main" val="506728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LEARNER’S OBJECTIVES</a:t>
            </a:r>
            <a:endParaRPr lang="en-US" sz="6600" dirty="0"/>
          </a:p>
        </p:txBody>
      </p:sp>
      <p:sp>
        <p:nvSpPr>
          <p:cNvPr id="374787" name="Rectangle 3"/>
          <p:cNvSpPr>
            <a:spLocks noGrp="1" noChangeArrowheads="1"/>
          </p:cNvSpPr>
          <p:nvPr>
            <p:ph idx="1"/>
          </p:nvPr>
        </p:nvSpPr>
        <p:spPr/>
        <p:txBody>
          <a:bodyPr/>
          <a:lstStyle/>
          <a:p>
            <a:pPr>
              <a:buFont typeface="Wingdings" panose="05000000000000000000" pitchFamily="2" charset="2"/>
              <a:buChar char="q"/>
            </a:pPr>
            <a:r>
              <a:rPr lang="en-US" sz="3360" dirty="0" smtClean="0"/>
              <a:t>Confidently prepare for a global health elective</a:t>
            </a:r>
          </a:p>
          <a:p>
            <a:pPr>
              <a:buFont typeface="Wingdings" panose="05000000000000000000" pitchFamily="2" charset="2"/>
              <a:buChar char="q"/>
            </a:pPr>
            <a:r>
              <a:rPr lang="en-US" sz="3360" dirty="0" smtClean="0"/>
              <a:t>Utilize multiple resources to choose an ideal time/location for an elective while training</a:t>
            </a:r>
          </a:p>
          <a:p>
            <a:pPr>
              <a:buFont typeface="Wingdings" panose="05000000000000000000" pitchFamily="2" charset="2"/>
              <a:buChar char="q"/>
            </a:pPr>
            <a:r>
              <a:rPr lang="en-US" sz="3360" dirty="0"/>
              <a:t>Practice cultural sensitivity while </a:t>
            </a:r>
            <a:r>
              <a:rPr lang="en-US" sz="3360" dirty="0" smtClean="0"/>
              <a:t>abroad</a:t>
            </a:r>
            <a:endParaRPr lang="en-US" sz="3360" dirty="0"/>
          </a:p>
          <a:p>
            <a:pPr>
              <a:buFont typeface="Wingdings" panose="05000000000000000000" pitchFamily="2" charset="2"/>
              <a:buChar char="q"/>
            </a:pPr>
            <a:r>
              <a:rPr lang="en-US" sz="3360" dirty="0" smtClean="0"/>
              <a:t>Manage many of the practical </a:t>
            </a:r>
            <a:r>
              <a:rPr lang="en-US" sz="3360" dirty="0"/>
              <a:t>c</a:t>
            </a:r>
            <a:r>
              <a:rPr lang="en-US" sz="3360" dirty="0" smtClean="0"/>
              <a:t>onsiderations of a global health elective</a:t>
            </a:r>
            <a:endParaRPr lang="en-US" sz="3360" dirty="0"/>
          </a:p>
          <a:p>
            <a:pPr lvl="1">
              <a:buFont typeface="Wingdings" panose="05000000000000000000" pitchFamily="2" charset="2"/>
              <a:buChar char="q"/>
            </a:pPr>
            <a:r>
              <a:rPr lang="en-US" sz="2880" dirty="0"/>
              <a:t>Opportunities, Funding, Safety and Health, Preparation for Travel/Packing</a:t>
            </a:r>
          </a:p>
          <a:p>
            <a:pPr lvl="1"/>
            <a:endParaRPr lang="en-US" sz="2880" dirty="0"/>
          </a:p>
        </p:txBody>
      </p:sp>
    </p:spTree>
    <p:extLst>
      <p:ext uri="{BB962C8B-B14F-4D97-AF65-F5344CB8AC3E}">
        <p14:creationId xmlns:p14="http://schemas.microsoft.com/office/powerpoint/2010/main" val="96140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Safety Preparation</a:t>
            </a:r>
            <a:endParaRPr lang="en-US" dirty="0"/>
          </a:p>
        </p:txBody>
      </p:sp>
      <p:sp>
        <p:nvSpPr>
          <p:cNvPr id="3" name="Content Placeholder 2"/>
          <p:cNvSpPr>
            <a:spLocks noGrp="1"/>
          </p:cNvSpPr>
          <p:nvPr>
            <p:ph idx="1"/>
          </p:nvPr>
        </p:nvSpPr>
        <p:spPr/>
        <p:txBody>
          <a:bodyPr/>
          <a:lstStyle/>
          <a:p>
            <a:r>
              <a:rPr lang="en-US" b="1" dirty="0"/>
              <a:t>Pre-departure </a:t>
            </a:r>
            <a:r>
              <a:rPr lang="en-US" b="1" dirty="0" smtClean="0"/>
              <a:t>training</a:t>
            </a:r>
          </a:p>
          <a:p>
            <a:r>
              <a:rPr lang="en-US" b="1" dirty="0"/>
              <a:t>Local </a:t>
            </a:r>
            <a:r>
              <a:rPr lang="en-US" b="1" dirty="0" smtClean="0"/>
              <a:t>support</a:t>
            </a:r>
          </a:p>
          <a:p>
            <a:r>
              <a:rPr lang="en-US" b="1" dirty="0"/>
              <a:t>Codes of conduct </a:t>
            </a:r>
            <a:endParaRPr lang="en-US" b="1" dirty="0" smtClean="0"/>
          </a:p>
          <a:p>
            <a:r>
              <a:rPr lang="en-US" b="1" dirty="0"/>
              <a:t>Medical Evacuation/Health Insurance  </a:t>
            </a: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30</a:t>
            </a:fld>
            <a:endParaRPr lang="en-US" dirty="0"/>
          </a:p>
        </p:txBody>
      </p:sp>
    </p:spTree>
    <p:extLst>
      <p:ext uri="{BB962C8B-B14F-4D97-AF65-F5344CB8AC3E}">
        <p14:creationId xmlns:p14="http://schemas.microsoft.com/office/powerpoint/2010/main" val="3222809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t>Social and Environmental Responsibility</a:t>
            </a:r>
          </a:p>
        </p:txBody>
      </p:sp>
      <p:sp>
        <p:nvSpPr>
          <p:cNvPr id="3" name="Content Placeholder 2"/>
          <p:cNvSpPr>
            <a:spLocks noGrp="1"/>
          </p:cNvSpPr>
          <p:nvPr>
            <p:ph idx="1"/>
          </p:nvPr>
        </p:nvSpPr>
        <p:spPr/>
        <p:txBody>
          <a:bodyPr/>
          <a:lstStyle/>
          <a:p>
            <a:r>
              <a:rPr lang="en-US" b="1" dirty="0"/>
              <a:t>Partnership </a:t>
            </a:r>
            <a:r>
              <a:rPr lang="en-US" b="1" dirty="0" smtClean="0"/>
              <a:t>aspects</a:t>
            </a:r>
          </a:p>
          <a:p>
            <a:r>
              <a:rPr lang="en-US" b="1" dirty="0"/>
              <a:t>Local </a:t>
            </a:r>
            <a:r>
              <a:rPr lang="en-US" b="1" dirty="0" smtClean="0"/>
              <a:t>involvement</a:t>
            </a:r>
          </a:p>
          <a:p>
            <a:r>
              <a:rPr lang="en-US" b="1" dirty="0"/>
              <a:t>Responsible marketing</a:t>
            </a:r>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31</a:t>
            </a:fld>
            <a:endParaRPr lang="en-US" dirty="0"/>
          </a:p>
        </p:txBody>
      </p:sp>
    </p:spTree>
    <p:extLst>
      <p:ext uri="{BB962C8B-B14F-4D97-AF65-F5344CB8AC3E}">
        <p14:creationId xmlns:p14="http://schemas.microsoft.com/office/powerpoint/2010/main" val="3686205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rrowheads="1"/>
          </p:cNvSpPr>
          <p:nvPr>
            <p:ph type="title"/>
          </p:nvPr>
        </p:nvSpPr>
        <p:spPr/>
        <p:txBody>
          <a:bodyPr/>
          <a:lstStyle/>
          <a:p>
            <a:endParaRPr lang="en-US"/>
          </a:p>
        </p:txBody>
      </p:sp>
      <p:sp>
        <p:nvSpPr>
          <p:cNvPr id="336899" name="Rectangle 3"/>
          <p:cNvSpPr>
            <a:spLocks noGrp="1" noChangeArrowheads="1"/>
          </p:cNvSpPr>
          <p:nvPr>
            <p:ph type="body" idx="1"/>
          </p:nvPr>
        </p:nvSpPr>
        <p:spPr/>
        <p:txBody>
          <a:bodyPr/>
          <a:lstStyle/>
          <a:p>
            <a:pPr algn="ctr">
              <a:buFont typeface="Wingdings" panose="05000000000000000000" pitchFamily="2" charset="2"/>
              <a:buNone/>
            </a:pPr>
            <a:endParaRPr lang="en-US" sz="7200"/>
          </a:p>
          <a:p>
            <a:pPr algn="ctr">
              <a:buFont typeface="Wingdings" panose="05000000000000000000" pitchFamily="2" charset="2"/>
              <a:buNone/>
            </a:pPr>
            <a:r>
              <a:rPr lang="en-US" sz="7200"/>
              <a:t>When?</a:t>
            </a:r>
          </a:p>
        </p:txBody>
      </p:sp>
    </p:spTree>
    <p:extLst>
      <p:ext uri="{BB962C8B-B14F-4D97-AF65-F5344CB8AC3E}">
        <p14:creationId xmlns:p14="http://schemas.microsoft.com/office/powerpoint/2010/main" val="2663959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lstStyle/>
          <a:p>
            <a:r>
              <a:rPr lang="en-US"/>
              <a:t>When am I going?</a:t>
            </a:r>
          </a:p>
        </p:txBody>
      </p:sp>
      <p:sp>
        <p:nvSpPr>
          <p:cNvPr id="211971" name="Rectangle 3"/>
          <p:cNvSpPr>
            <a:spLocks noGrp="1" noChangeArrowheads="1"/>
          </p:cNvSpPr>
          <p:nvPr>
            <p:ph type="body" idx="1"/>
          </p:nvPr>
        </p:nvSpPr>
        <p:spPr>
          <a:xfrm>
            <a:off x="2377440" y="2286000"/>
            <a:ext cx="9875520" cy="5669280"/>
          </a:xfrm>
        </p:spPr>
        <p:txBody>
          <a:bodyPr/>
          <a:lstStyle/>
          <a:p>
            <a:pPr>
              <a:lnSpc>
                <a:spcPct val="90000"/>
              </a:lnSpc>
            </a:pPr>
            <a:r>
              <a:rPr lang="en-US" sz="2880" b="1" dirty="0" smtClean="0"/>
              <a:t>During undergraduate years?</a:t>
            </a:r>
          </a:p>
          <a:p>
            <a:pPr>
              <a:lnSpc>
                <a:spcPct val="90000"/>
              </a:lnSpc>
            </a:pPr>
            <a:r>
              <a:rPr lang="en-US" sz="2880" b="1" dirty="0" smtClean="0"/>
              <a:t>Summer </a:t>
            </a:r>
            <a:r>
              <a:rPr lang="en-US" sz="2880" b="1" dirty="0"/>
              <a:t>after 1</a:t>
            </a:r>
            <a:r>
              <a:rPr lang="en-US" sz="2880" b="1" baseline="30000" dirty="0"/>
              <a:t>st</a:t>
            </a:r>
            <a:r>
              <a:rPr lang="en-US" sz="2880" b="1" dirty="0"/>
              <a:t> year of Medical </a:t>
            </a:r>
            <a:r>
              <a:rPr lang="en-US" sz="2880" b="1" dirty="0" smtClean="0"/>
              <a:t>School</a:t>
            </a:r>
            <a:endParaRPr lang="en-US" sz="2880" b="1" dirty="0"/>
          </a:p>
          <a:p>
            <a:pPr>
              <a:lnSpc>
                <a:spcPct val="90000"/>
              </a:lnSpc>
            </a:pPr>
            <a:r>
              <a:rPr lang="en-US" sz="2880" b="1" dirty="0"/>
              <a:t>4</a:t>
            </a:r>
            <a:r>
              <a:rPr lang="en-US" sz="2880" b="1" baseline="30000" dirty="0"/>
              <a:t>th</a:t>
            </a:r>
            <a:r>
              <a:rPr lang="en-US" sz="2880" b="1" dirty="0"/>
              <a:t> year elective(s</a:t>
            </a:r>
            <a:r>
              <a:rPr lang="en-US" sz="2880" b="1" dirty="0" smtClean="0"/>
              <a:t>)</a:t>
            </a:r>
            <a:endParaRPr lang="en-US" sz="2880" b="1" dirty="0"/>
          </a:p>
          <a:p>
            <a:pPr lvl="1">
              <a:lnSpc>
                <a:spcPct val="90000"/>
              </a:lnSpc>
            </a:pPr>
            <a:r>
              <a:rPr lang="en-US" sz="2520" dirty="0"/>
              <a:t>Plan early in the year </a:t>
            </a:r>
            <a:r>
              <a:rPr lang="en-US" sz="2520" dirty="0" smtClean="0"/>
              <a:t>or after Match Day.</a:t>
            </a:r>
            <a:endParaRPr lang="en-US" sz="2520" dirty="0"/>
          </a:p>
          <a:p>
            <a:pPr lvl="1">
              <a:lnSpc>
                <a:spcPct val="90000"/>
              </a:lnSpc>
            </a:pPr>
            <a:r>
              <a:rPr lang="en-US" sz="2520" dirty="0"/>
              <a:t>Work closely with your Medical School</a:t>
            </a:r>
          </a:p>
          <a:p>
            <a:pPr>
              <a:lnSpc>
                <a:spcPct val="90000"/>
              </a:lnSpc>
            </a:pPr>
            <a:r>
              <a:rPr lang="en-US" sz="2880" b="1" dirty="0" smtClean="0"/>
              <a:t>Add a year!  Defer Graduation. Why not?</a:t>
            </a:r>
          </a:p>
          <a:p>
            <a:pPr lvl="2">
              <a:lnSpc>
                <a:spcPct val="90000"/>
              </a:lnSpc>
            </a:pPr>
            <a:r>
              <a:rPr lang="en-US" sz="2040" dirty="0" smtClean="0"/>
              <a:t>Work with the Dean’s office or GME early in organizing this option.  There are many external considerations that play a role. </a:t>
            </a:r>
          </a:p>
          <a:p>
            <a:pPr lvl="1">
              <a:lnSpc>
                <a:spcPct val="90000"/>
              </a:lnSpc>
            </a:pPr>
            <a:r>
              <a:rPr lang="en-US" sz="2520" dirty="0" smtClean="0"/>
              <a:t>Research, Additional Degree, Fellowship</a:t>
            </a:r>
            <a:endParaRPr lang="en-US" sz="2520" dirty="0"/>
          </a:p>
          <a:p>
            <a:pPr>
              <a:lnSpc>
                <a:spcPct val="90000"/>
              </a:lnSpc>
            </a:pPr>
            <a:r>
              <a:rPr lang="en-US" sz="2880" b="1" dirty="0"/>
              <a:t>Elective time during </a:t>
            </a:r>
            <a:r>
              <a:rPr lang="en-US" sz="2880" b="1" dirty="0" smtClean="0"/>
              <a:t>Residency</a:t>
            </a:r>
            <a:endParaRPr lang="en-US" sz="2880" b="1" dirty="0"/>
          </a:p>
          <a:p>
            <a:pPr lvl="1">
              <a:lnSpc>
                <a:spcPct val="90000"/>
              </a:lnSpc>
            </a:pPr>
            <a:r>
              <a:rPr lang="en-US" sz="2520" dirty="0"/>
              <a:t>Work Closely with the GME and the Residency </a:t>
            </a:r>
            <a:r>
              <a:rPr lang="en-US" sz="2520" dirty="0" smtClean="0"/>
              <a:t>Director.</a:t>
            </a:r>
          </a:p>
          <a:p>
            <a:pPr>
              <a:lnSpc>
                <a:spcPct val="90000"/>
              </a:lnSpc>
            </a:pPr>
            <a:r>
              <a:rPr lang="en-US" sz="2800" b="1" dirty="0" smtClean="0"/>
              <a:t>Later in career</a:t>
            </a:r>
          </a:p>
          <a:p>
            <a:pPr marL="370333" lvl="1" indent="0">
              <a:lnSpc>
                <a:spcPct val="90000"/>
              </a:lnSpc>
              <a:buNone/>
            </a:pPr>
            <a:r>
              <a:rPr lang="en-US" sz="2520" dirty="0"/>
              <a:t/>
            </a:r>
            <a:br>
              <a:rPr lang="en-US" sz="2520" dirty="0"/>
            </a:br>
            <a:endParaRPr lang="en-US" sz="2520" dirty="0"/>
          </a:p>
        </p:txBody>
      </p:sp>
    </p:spTree>
    <p:extLst>
      <p:ext uri="{BB962C8B-B14F-4D97-AF65-F5344CB8AC3E}">
        <p14:creationId xmlns:p14="http://schemas.microsoft.com/office/powerpoint/2010/main" val="187888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type="title"/>
          </p:nvPr>
        </p:nvSpPr>
        <p:spPr/>
        <p:txBody>
          <a:bodyPr/>
          <a:lstStyle/>
          <a:p>
            <a:endParaRPr lang="en-US"/>
          </a:p>
        </p:txBody>
      </p:sp>
      <p:sp>
        <p:nvSpPr>
          <p:cNvPr id="337923" name="Rectangle 3"/>
          <p:cNvSpPr>
            <a:spLocks noGrp="1" noChangeArrowheads="1"/>
          </p:cNvSpPr>
          <p:nvPr>
            <p:ph type="body" idx="1"/>
          </p:nvPr>
        </p:nvSpPr>
        <p:spPr/>
        <p:txBody>
          <a:bodyPr/>
          <a:lstStyle/>
          <a:p>
            <a:pPr algn="ctr">
              <a:buFont typeface="Wingdings" panose="05000000000000000000" pitchFamily="2" charset="2"/>
              <a:buNone/>
            </a:pPr>
            <a:r>
              <a:rPr lang="en-US" sz="11520"/>
              <a:t>$</a:t>
            </a:r>
          </a:p>
          <a:p>
            <a:pPr algn="ctr">
              <a:buFont typeface="Wingdings" panose="05000000000000000000" pitchFamily="2" charset="2"/>
              <a:buNone/>
            </a:pPr>
            <a:r>
              <a:rPr lang="en-US" sz="11520"/>
              <a:t>(cost)</a:t>
            </a:r>
          </a:p>
        </p:txBody>
      </p:sp>
    </p:spTree>
    <p:extLst>
      <p:ext uri="{BB962C8B-B14F-4D97-AF65-F5344CB8AC3E}">
        <p14:creationId xmlns:p14="http://schemas.microsoft.com/office/powerpoint/2010/main" val="2216753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r>
              <a:rPr lang="en-US" dirty="0"/>
              <a:t>I would, but I’m </a:t>
            </a:r>
            <a:r>
              <a:rPr lang="en-US" dirty="0" smtClean="0"/>
              <a:t>broke</a:t>
            </a:r>
            <a:r>
              <a:rPr lang="en-US" dirty="0"/>
              <a:t>!!!</a:t>
            </a:r>
          </a:p>
        </p:txBody>
      </p:sp>
      <p:sp>
        <p:nvSpPr>
          <p:cNvPr id="212995" name="Rectangle 3"/>
          <p:cNvSpPr>
            <a:spLocks noGrp="1" noChangeArrowheads="1"/>
          </p:cNvSpPr>
          <p:nvPr>
            <p:ph type="body" idx="1"/>
          </p:nvPr>
        </p:nvSpPr>
        <p:spPr>
          <a:xfrm>
            <a:off x="2377440" y="2194560"/>
            <a:ext cx="9875520" cy="6035040"/>
          </a:xfrm>
        </p:spPr>
        <p:txBody>
          <a:bodyPr/>
          <a:lstStyle/>
          <a:p>
            <a:pPr>
              <a:lnSpc>
                <a:spcPct val="90000"/>
              </a:lnSpc>
            </a:pPr>
            <a:r>
              <a:rPr lang="en-US" dirty="0"/>
              <a:t>Minimize at home expenses while away</a:t>
            </a:r>
          </a:p>
          <a:p>
            <a:pPr lvl="1">
              <a:lnSpc>
                <a:spcPct val="90000"/>
              </a:lnSpc>
            </a:pPr>
            <a:r>
              <a:rPr lang="en-US" dirty="0"/>
              <a:t>Move out or sublet</a:t>
            </a:r>
          </a:p>
          <a:p>
            <a:pPr lvl="1">
              <a:lnSpc>
                <a:spcPct val="90000"/>
              </a:lnSpc>
            </a:pPr>
            <a:r>
              <a:rPr lang="en-US" dirty="0"/>
              <a:t>Decrease school fees</a:t>
            </a:r>
          </a:p>
          <a:p>
            <a:pPr lvl="3">
              <a:lnSpc>
                <a:spcPct val="90000"/>
              </a:lnSpc>
            </a:pPr>
            <a:r>
              <a:rPr lang="en-US" dirty="0"/>
              <a:t>if you write a letter, sometimes these can be foregone.</a:t>
            </a:r>
          </a:p>
          <a:p>
            <a:pPr lvl="2">
              <a:lnSpc>
                <a:spcPct val="90000"/>
              </a:lnSpc>
            </a:pPr>
            <a:r>
              <a:rPr lang="en-US" dirty="0"/>
              <a:t>Student Health Fees</a:t>
            </a:r>
          </a:p>
          <a:p>
            <a:pPr lvl="2">
              <a:lnSpc>
                <a:spcPct val="90000"/>
              </a:lnSpc>
            </a:pPr>
            <a:r>
              <a:rPr lang="en-US" dirty="0"/>
              <a:t>Student Rec </a:t>
            </a:r>
            <a:r>
              <a:rPr lang="en-US" dirty="0" smtClean="0"/>
              <a:t>Fees</a:t>
            </a:r>
          </a:p>
          <a:p>
            <a:pPr marL="987552" lvl="2" indent="0">
              <a:lnSpc>
                <a:spcPct val="90000"/>
              </a:lnSpc>
              <a:buNone/>
            </a:pPr>
            <a:endParaRPr lang="en-US" dirty="0"/>
          </a:p>
          <a:p>
            <a:pPr>
              <a:lnSpc>
                <a:spcPct val="90000"/>
              </a:lnSpc>
            </a:pPr>
            <a:r>
              <a:rPr lang="en-US" dirty="0"/>
              <a:t>Budget for cost of living at destination</a:t>
            </a:r>
          </a:p>
          <a:p>
            <a:pPr lvl="1">
              <a:lnSpc>
                <a:spcPct val="90000"/>
              </a:lnSpc>
            </a:pPr>
            <a:r>
              <a:rPr lang="en-US" dirty="0"/>
              <a:t>Research travel expenses, housing, food costs, inquire about free room and board, is there additional tuition</a:t>
            </a:r>
            <a:r>
              <a:rPr lang="en-US" dirty="0" smtClean="0"/>
              <a:t>?</a:t>
            </a:r>
          </a:p>
          <a:p>
            <a:pPr marL="370333" lvl="1" indent="0">
              <a:lnSpc>
                <a:spcPct val="90000"/>
              </a:lnSpc>
              <a:buNone/>
            </a:pPr>
            <a:endParaRPr lang="en-US" dirty="0"/>
          </a:p>
          <a:p>
            <a:pPr>
              <a:lnSpc>
                <a:spcPct val="90000"/>
              </a:lnSpc>
            </a:pPr>
            <a:r>
              <a:rPr lang="en-US" dirty="0"/>
              <a:t>Raise Money</a:t>
            </a:r>
            <a:r>
              <a:rPr lang="en-US" dirty="0" smtClean="0"/>
              <a:t>!</a:t>
            </a:r>
            <a:endParaRPr lang="en-US" dirty="0"/>
          </a:p>
        </p:txBody>
      </p:sp>
    </p:spTree>
    <p:extLst>
      <p:ext uri="{BB962C8B-B14F-4D97-AF65-F5344CB8AC3E}">
        <p14:creationId xmlns:p14="http://schemas.microsoft.com/office/powerpoint/2010/main" val="1304507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a:xfrm>
            <a:off x="2377440" y="457200"/>
            <a:ext cx="9875520" cy="7772400"/>
          </a:xfrm>
        </p:spPr>
        <p:txBody>
          <a:bodyPr/>
          <a:lstStyle/>
          <a:p>
            <a:pPr>
              <a:lnSpc>
                <a:spcPct val="90000"/>
              </a:lnSpc>
            </a:pPr>
            <a:r>
              <a:rPr lang="en-US"/>
              <a:t>Grants and Scholarships</a:t>
            </a:r>
          </a:p>
          <a:p>
            <a:pPr lvl="1">
              <a:lnSpc>
                <a:spcPct val="90000"/>
              </a:lnSpc>
            </a:pPr>
            <a:r>
              <a:rPr lang="en-US"/>
              <a:t>Funds through your home institution</a:t>
            </a:r>
          </a:p>
          <a:p>
            <a:pPr lvl="2">
              <a:lnSpc>
                <a:spcPct val="90000"/>
              </a:lnSpc>
            </a:pPr>
            <a:r>
              <a:rPr lang="en-US" sz="3000"/>
              <a:t>Dean’s office, Student Senate, Student Council, Alumni</a:t>
            </a:r>
          </a:p>
          <a:p>
            <a:pPr lvl="1">
              <a:lnSpc>
                <a:spcPct val="90000"/>
              </a:lnSpc>
            </a:pPr>
            <a:r>
              <a:rPr lang="en-US"/>
              <a:t>Local organizations</a:t>
            </a:r>
          </a:p>
          <a:p>
            <a:pPr lvl="1">
              <a:lnSpc>
                <a:spcPct val="90000"/>
              </a:lnSpc>
            </a:pPr>
            <a:r>
              <a:rPr lang="en-US"/>
              <a:t>International Center</a:t>
            </a:r>
          </a:p>
          <a:p>
            <a:pPr lvl="1">
              <a:lnSpc>
                <a:spcPct val="90000"/>
              </a:lnSpc>
            </a:pPr>
            <a:r>
              <a:rPr lang="en-US"/>
              <a:t>Religious Organizations</a:t>
            </a:r>
          </a:p>
          <a:p>
            <a:pPr lvl="1">
              <a:lnSpc>
                <a:spcPct val="90000"/>
              </a:lnSpc>
            </a:pPr>
            <a:r>
              <a:rPr lang="en-US"/>
              <a:t>Fellowships</a:t>
            </a:r>
          </a:p>
          <a:p>
            <a:pPr lvl="1">
              <a:lnSpc>
                <a:spcPct val="90000"/>
              </a:lnSpc>
            </a:pPr>
            <a:r>
              <a:rPr lang="en-US"/>
              <a:t>Research Grants</a:t>
            </a:r>
          </a:p>
          <a:p>
            <a:pPr lvl="2">
              <a:lnSpc>
                <a:spcPct val="90000"/>
              </a:lnSpc>
            </a:pPr>
            <a:r>
              <a:rPr lang="en-US" sz="3000"/>
              <a:t>After setting up your rotation, inquire about research and apply for the money if interested.</a:t>
            </a:r>
          </a:p>
          <a:p>
            <a:pPr>
              <a:lnSpc>
                <a:spcPct val="90000"/>
              </a:lnSpc>
            </a:pPr>
            <a:endParaRPr lang="en-US"/>
          </a:p>
          <a:p>
            <a:pPr>
              <a:lnSpc>
                <a:spcPct val="90000"/>
              </a:lnSpc>
            </a:pPr>
            <a:r>
              <a:rPr lang="en-US"/>
              <a:t>Financial Aid</a:t>
            </a:r>
          </a:p>
          <a:p>
            <a:pPr lvl="1">
              <a:lnSpc>
                <a:spcPct val="90000"/>
              </a:lnSpc>
            </a:pPr>
            <a:r>
              <a:rPr lang="en-US"/>
              <a:t>Speak to your Financial Aid Office.  There are MANY creative solutions!!!</a:t>
            </a:r>
          </a:p>
        </p:txBody>
      </p:sp>
    </p:spTree>
    <p:extLst>
      <p:ext uri="{BB962C8B-B14F-4D97-AF65-F5344CB8AC3E}">
        <p14:creationId xmlns:p14="http://schemas.microsoft.com/office/powerpoint/2010/main" val="1536321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p:txBody>
          <a:bodyPr/>
          <a:lstStyle/>
          <a:p>
            <a:r>
              <a:rPr lang="en-US"/>
              <a:t>Hints and Advice</a:t>
            </a:r>
          </a:p>
        </p:txBody>
      </p:sp>
      <p:sp>
        <p:nvSpPr>
          <p:cNvPr id="218115" name="Rectangle 3"/>
          <p:cNvSpPr>
            <a:spLocks noGrp="1" noChangeArrowheads="1"/>
          </p:cNvSpPr>
          <p:nvPr>
            <p:ph type="body" idx="1"/>
          </p:nvPr>
        </p:nvSpPr>
        <p:spPr/>
        <p:txBody>
          <a:bodyPr/>
          <a:lstStyle/>
          <a:p>
            <a:r>
              <a:rPr lang="en-US" sz="3360" dirty="0"/>
              <a:t>Start </a:t>
            </a:r>
            <a:r>
              <a:rPr lang="en-US" sz="3360" dirty="0" smtClean="0"/>
              <a:t>early</a:t>
            </a:r>
            <a:endParaRPr lang="en-US" sz="3360" dirty="0"/>
          </a:p>
          <a:p>
            <a:r>
              <a:rPr lang="en-US" sz="3360" dirty="0"/>
              <a:t>Clarify your </a:t>
            </a:r>
            <a:r>
              <a:rPr lang="en-US" sz="3360" dirty="0" smtClean="0"/>
              <a:t>interests</a:t>
            </a:r>
            <a:endParaRPr lang="en-US" sz="3360" dirty="0"/>
          </a:p>
          <a:p>
            <a:r>
              <a:rPr lang="en-US" sz="3360" dirty="0"/>
              <a:t>Be </a:t>
            </a:r>
            <a:r>
              <a:rPr lang="en-US" sz="3360" dirty="0" smtClean="0"/>
              <a:t>persistent</a:t>
            </a:r>
            <a:endParaRPr lang="en-US" sz="3360" dirty="0"/>
          </a:p>
          <a:p>
            <a:r>
              <a:rPr lang="en-US" sz="3360" dirty="0"/>
              <a:t>Apply to </a:t>
            </a:r>
            <a:r>
              <a:rPr lang="en-US" sz="3360" dirty="0" smtClean="0"/>
              <a:t>many programs</a:t>
            </a:r>
            <a:endParaRPr lang="en-US" sz="3360" dirty="0"/>
          </a:p>
          <a:p>
            <a:r>
              <a:rPr lang="en-US" sz="3360" dirty="0"/>
              <a:t>Find a local </a:t>
            </a:r>
            <a:r>
              <a:rPr lang="en-US" sz="3360" dirty="0" smtClean="0"/>
              <a:t>mentor</a:t>
            </a:r>
            <a:endParaRPr lang="en-US" sz="3360" dirty="0"/>
          </a:p>
          <a:p>
            <a:r>
              <a:rPr lang="en-US" sz="3360" dirty="0"/>
              <a:t>Be </a:t>
            </a:r>
            <a:r>
              <a:rPr lang="en-US" sz="3360" dirty="0" smtClean="0"/>
              <a:t>flexible</a:t>
            </a:r>
            <a:endParaRPr lang="en-US" sz="3360" dirty="0"/>
          </a:p>
          <a:p>
            <a:r>
              <a:rPr lang="en-US" sz="3360" dirty="0"/>
              <a:t>Talk to </a:t>
            </a:r>
            <a:r>
              <a:rPr lang="en-US" sz="3360" dirty="0" smtClean="0"/>
              <a:t>people</a:t>
            </a:r>
            <a:endParaRPr lang="en-US" sz="3360" dirty="0"/>
          </a:p>
          <a:p>
            <a:r>
              <a:rPr lang="en-US" sz="3360" dirty="0"/>
              <a:t>Start </a:t>
            </a:r>
            <a:r>
              <a:rPr lang="en-US" sz="3360" dirty="0" smtClean="0"/>
              <a:t>early</a:t>
            </a:r>
            <a:endParaRPr lang="en-US" sz="3360" dirty="0"/>
          </a:p>
          <a:p>
            <a:endParaRPr lang="en-US" sz="3360" dirty="0"/>
          </a:p>
        </p:txBody>
      </p:sp>
    </p:spTree>
    <p:extLst>
      <p:ext uri="{BB962C8B-B14F-4D97-AF65-F5344CB8AC3E}">
        <p14:creationId xmlns:p14="http://schemas.microsoft.com/office/powerpoint/2010/main" val="1055990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rrowheads="1"/>
          </p:cNvSpPr>
          <p:nvPr>
            <p:ph type="title"/>
          </p:nvPr>
        </p:nvSpPr>
        <p:spPr/>
        <p:txBody>
          <a:bodyPr>
            <a:noAutofit/>
          </a:bodyPr>
          <a:lstStyle/>
          <a:p>
            <a:r>
              <a:rPr lang="en-US" sz="6000" dirty="0" smtClean="0"/>
              <a:t/>
            </a:r>
            <a:br>
              <a:rPr lang="en-US" sz="6000" dirty="0" smtClean="0"/>
            </a:br>
            <a:r>
              <a:rPr lang="en-US" sz="6000" dirty="0" smtClean="0"/>
              <a:t>I </a:t>
            </a:r>
            <a:r>
              <a:rPr lang="en-US" sz="6000" dirty="0"/>
              <a:t>g</a:t>
            </a:r>
            <a:r>
              <a:rPr lang="en-US" sz="6000" dirty="0" smtClean="0"/>
              <a:t>ot </a:t>
            </a:r>
            <a:r>
              <a:rPr lang="en-US" sz="6000" dirty="0"/>
              <a:t>a spot.  Is that </a:t>
            </a:r>
            <a:r>
              <a:rPr lang="en-US" sz="6000" dirty="0" smtClean="0"/>
              <a:t>it</a:t>
            </a:r>
            <a:r>
              <a:rPr lang="en-US" sz="6000" dirty="0"/>
              <a:t>?</a:t>
            </a:r>
          </a:p>
        </p:txBody>
      </p:sp>
      <p:sp>
        <p:nvSpPr>
          <p:cNvPr id="236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64285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229379" name="Rectangle 3"/>
          <p:cNvSpPr>
            <a:spLocks noGrp="1" noChangeArrowheads="1"/>
          </p:cNvSpPr>
          <p:nvPr>
            <p:ph idx="1"/>
          </p:nvPr>
        </p:nvSpPr>
        <p:spPr/>
        <p:txBody>
          <a:bodyPr/>
          <a:lstStyle/>
          <a:p>
            <a:r>
              <a:rPr lang="en-US" sz="4000" b="1" dirty="0"/>
              <a:t>Where will I live while there?</a:t>
            </a:r>
          </a:p>
          <a:p>
            <a:pPr lvl="1"/>
            <a:r>
              <a:rPr lang="en-US" sz="4000" dirty="0" err="1" smtClean="0"/>
              <a:t>AirBnB</a:t>
            </a:r>
            <a:endParaRPr lang="en-US" sz="4000" dirty="0" smtClean="0"/>
          </a:p>
          <a:p>
            <a:pPr lvl="1"/>
            <a:r>
              <a:rPr lang="en-US" sz="4000" dirty="0" smtClean="0"/>
              <a:t>Host </a:t>
            </a:r>
            <a:r>
              <a:rPr lang="en-US" sz="4000" dirty="0"/>
              <a:t>Family</a:t>
            </a:r>
          </a:p>
          <a:p>
            <a:pPr lvl="1"/>
            <a:r>
              <a:rPr lang="en-US" sz="4000" dirty="0"/>
              <a:t>Hotel or Apartment</a:t>
            </a:r>
          </a:p>
          <a:p>
            <a:pPr lvl="1"/>
            <a:r>
              <a:rPr lang="en-US" sz="4000" dirty="0"/>
              <a:t>Dormitory</a:t>
            </a:r>
          </a:p>
          <a:p>
            <a:pPr lvl="1"/>
            <a:r>
              <a:rPr lang="en-US" sz="4000" dirty="0"/>
              <a:t>Are Meals included?</a:t>
            </a:r>
          </a:p>
          <a:p>
            <a:pPr lvl="1"/>
            <a:r>
              <a:rPr lang="en-US" sz="4000" dirty="0"/>
              <a:t>Electricity? Running Water? Cooking Facilities</a:t>
            </a:r>
            <a:r>
              <a:rPr lang="en-US" sz="4000" dirty="0" smtClean="0"/>
              <a:t>?</a:t>
            </a:r>
            <a:endParaRPr lang="en-US" sz="4000" dirty="0"/>
          </a:p>
          <a:p>
            <a:r>
              <a:rPr lang="en-US" sz="4000" b="1" dirty="0"/>
              <a:t>How will I get to work?</a:t>
            </a:r>
          </a:p>
          <a:p>
            <a:endParaRPr lang="en-US" dirty="0"/>
          </a:p>
          <a:p>
            <a:endParaRPr lang="en-US" dirty="0"/>
          </a:p>
          <a:p>
            <a:endParaRPr lang="en-US" dirty="0"/>
          </a:p>
        </p:txBody>
      </p:sp>
    </p:spTree>
    <p:extLst>
      <p:ext uri="{BB962C8B-B14F-4D97-AF65-F5344CB8AC3E}">
        <p14:creationId xmlns:p14="http://schemas.microsoft.com/office/powerpoint/2010/main" val="1932756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1007747" y="2017395"/>
            <a:ext cx="6189344" cy="5410203"/>
          </a:xfrm>
        </p:spPr>
        <p:txBody>
          <a:bodyPr/>
          <a:lstStyle/>
          <a:p>
            <a:r>
              <a:rPr lang="en-US" sz="4000" dirty="0">
                <a:solidFill>
                  <a:srgbClr val="666666"/>
                </a:solidFill>
                <a:latin typeface="Arial" panose="020B0604020202020204" pitchFamily="34" charset="0"/>
              </a:rPr>
              <a:t>Is my interest motivated by altruism or tourism</a:t>
            </a:r>
            <a:r>
              <a:rPr lang="en-US" sz="4000" dirty="0" smtClean="0">
                <a:solidFill>
                  <a:srgbClr val="666666"/>
                </a:solidFill>
                <a:latin typeface="Arial" panose="020B0604020202020204" pitchFamily="34" charset="0"/>
              </a:rPr>
              <a:t>?</a:t>
            </a:r>
          </a:p>
          <a:p>
            <a:pPr marL="0" indent="0">
              <a:buNone/>
            </a:pPr>
            <a:endParaRPr lang="en-US" sz="4000" dirty="0" smtClean="0">
              <a:solidFill>
                <a:srgbClr val="666666"/>
              </a:solidFill>
              <a:latin typeface="Arial" panose="020B0604020202020204" pitchFamily="34" charset="0"/>
            </a:endParaRPr>
          </a:p>
          <a:p>
            <a:r>
              <a:rPr lang="en-US" sz="4000" dirty="0" smtClean="0">
                <a:solidFill>
                  <a:srgbClr val="666666"/>
                </a:solidFill>
                <a:latin typeface="Arial" panose="020B0604020202020204" pitchFamily="34" charset="0"/>
              </a:rPr>
              <a:t>Be honest to yourself </a:t>
            </a:r>
          </a:p>
          <a:p>
            <a:pPr marL="0" indent="0">
              <a:buNone/>
            </a:pPr>
            <a:endParaRPr lang="en-US" dirty="0">
              <a:solidFill>
                <a:srgbClr val="666666"/>
              </a:solidFill>
              <a:latin typeface="Arial" panose="020B0604020202020204" pitchFamily="34" charset="0"/>
            </a:endParaRPr>
          </a:p>
          <a:p>
            <a:pPr marL="0" indent="0">
              <a:buNone/>
            </a:pPr>
            <a:endParaRPr lang="en-US" dirty="0" smtClean="0">
              <a:solidFill>
                <a:srgbClr val="666666"/>
              </a:solidFill>
              <a:latin typeface="Arial" panose="020B0604020202020204" pitchFamily="34" charset="0"/>
            </a:endParaRPr>
          </a:p>
          <a:p>
            <a:pPr marL="0" indent="0">
              <a:buNone/>
            </a:pPr>
            <a:endParaRPr lang="en-US" dirty="0">
              <a:solidFill>
                <a:srgbClr val="666666"/>
              </a:solidFill>
              <a:latin typeface="Arial" panose="020B0604020202020204" pitchFamily="34" charset="0"/>
            </a:endParaRPr>
          </a:p>
          <a:p>
            <a:pPr marL="0" indent="0">
              <a:buNone/>
            </a:pPr>
            <a:endParaRPr lang="en-US" dirty="0" smtClean="0">
              <a:solidFill>
                <a:srgbClr val="666666"/>
              </a:solidFill>
              <a:latin typeface="Arial" panose="020B0604020202020204" pitchFamily="34" charset="0"/>
            </a:endParaRPr>
          </a:p>
          <a:p>
            <a:pPr marL="0" indent="0">
              <a:buNone/>
            </a:pPr>
            <a:endParaRPr lang="en-US" dirty="0">
              <a:solidFill>
                <a:srgbClr val="666666"/>
              </a:solidFill>
              <a:latin typeface="Arial" panose="020B0604020202020204" pitchFamily="34" charset="0"/>
            </a:endParaRPr>
          </a:p>
          <a:p>
            <a:pPr marL="0" indent="0">
              <a:buNone/>
            </a:pPr>
            <a:endParaRPr lang="en-US" dirty="0">
              <a:solidFill>
                <a:srgbClr val="666666"/>
              </a:solidFill>
              <a:latin typeface="Arial" panose="020B0604020202020204" pitchFamily="34" charset="0"/>
            </a:endParaRPr>
          </a:p>
          <a:p>
            <a:pPr marL="0" indent="0">
              <a:buNone/>
            </a:pPr>
            <a:endParaRPr lang="en-US" dirty="0" smtClean="0">
              <a:solidFill>
                <a:srgbClr val="666666"/>
              </a:solidFill>
              <a:latin typeface="Arial" panose="020B0604020202020204" pitchFamily="34" charset="0"/>
            </a:endParaRPr>
          </a:p>
          <a:p>
            <a:pPr lvl="8"/>
            <a:r>
              <a:rPr lang="en-US" dirty="0">
                <a:solidFill>
                  <a:srgbClr val="666666"/>
                </a:solidFill>
                <a:latin typeface="Arial" panose="020B0604020202020204" pitchFamily="34" charset="0"/>
                <a:hlinkClick r:id="rId2"/>
              </a:rPr>
              <a:t>https://</a:t>
            </a:r>
            <a:r>
              <a:rPr lang="en-US" dirty="0" smtClean="0">
                <a:solidFill>
                  <a:srgbClr val="666666"/>
                </a:solidFill>
                <a:latin typeface="Arial" panose="020B0604020202020204" pitchFamily="34" charset="0"/>
                <a:hlinkClick r:id="rId2"/>
              </a:rPr>
              <a:t>www.aafp.org/patient-care/global-health/interest.html</a:t>
            </a:r>
            <a:endParaRPr lang="en-US" dirty="0" smtClean="0">
              <a:solidFill>
                <a:srgbClr val="666666"/>
              </a:solidFill>
              <a:latin typeface="Arial" panose="020B0604020202020204" pitchFamily="34" charset="0"/>
            </a:endParaRPr>
          </a:p>
          <a:p>
            <a:pPr lvl="3"/>
            <a:endParaRPr lang="en-US" dirty="0">
              <a:solidFill>
                <a:srgbClr val="666666"/>
              </a:solidFill>
              <a:latin typeface="Arial" panose="020B0604020202020204" pitchFamily="34" charset="0"/>
            </a:endParaRPr>
          </a:p>
          <a:p>
            <a:endParaRPr lang="en-US" dirty="0"/>
          </a:p>
        </p:txBody>
      </p:sp>
      <p:sp>
        <p:nvSpPr>
          <p:cNvPr id="6" name="Text Placeholder 5"/>
          <p:cNvSpPr>
            <a:spLocks noGrp="1"/>
          </p:cNvSpPr>
          <p:nvPr>
            <p:ph type="body" sz="quarter" idx="3"/>
          </p:nvPr>
        </p:nvSpPr>
        <p:spPr/>
        <p:txBody>
          <a:bodyPr/>
          <a:lstStyle/>
          <a:p>
            <a:endParaRPr lang="en-US"/>
          </a:p>
        </p:txBody>
      </p:sp>
      <p:sp>
        <p:nvSpPr>
          <p:cNvPr id="4" name="Slide Number Placeholder 3"/>
          <p:cNvSpPr>
            <a:spLocks noGrp="1"/>
          </p:cNvSpPr>
          <p:nvPr>
            <p:ph type="sldNum" sz="quarter" idx="10"/>
          </p:nvPr>
        </p:nvSpPr>
        <p:spPr/>
        <p:txBody>
          <a:bodyPr/>
          <a:lstStyle/>
          <a:p>
            <a:fld id="{B2B613A9-0196-4103-A730-64D9B0C7CDAE}" type="slidenum">
              <a:rPr lang="en-US" smtClean="0"/>
              <a:pPr/>
              <a:t>4</a:t>
            </a:fld>
            <a:endParaRPr lang="en-US" dirty="0"/>
          </a:p>
        </p:txBody>
      </p:sp>
      <p:sp>
        <p:nvSpPr>
          <p:cNvPr id="9" name="Content Placeholder 8"/>
          <p:cNvSpPr>
            <a:spLocks noGrp="1"/>
          </p:cNvSpPr>
          <p:nvPr>
            <p:ph sz="quarter" idx="4"/>
          </p:nvPr>
        </p:nvSpPr>
        <p:spPr/>
        <p:txBody>
          <a:bodyPr/>
          <a:lstStyle/>
          <a:p>
            <a:endParaRPr lang="en-US"/>
          </a:p>
        </p:txBody>
      </p:sp>
    </p:spTree>
    <p:extLst>
      <p:ext uri="{BB962C8B-B14F-4D97-AF65-F5344CB8AC3E}">
        <p14:creationId xmlns:p14="http://schemas.microsoft.com/office/powerpoint/2010/main" val="2002151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p:txBody>
          <a:bodyPr>
            <a:normAutofit/>
          </a:bodyPr>
          <a:lstStyle/>
          <a:p>
            <a:r>
              <a:rPr lang="en-US" sz="6000" b="1" dirty="0"/>
              <a:t>Safety</a:t>
            </a:r>
          </a:p>
        </p:txBody>
      </p:sp>
      <p:sp>
        <p:nvSpPr>
          <p:cNvPr id="242691" name="Rectangle 3"/>
          <p:cNvSpPr>
            <a:spLocks noGrp="1" noChangeArrowheads="1"/>
          </p:cNvSpPr>
          <p:nvPr>
            <p:ph type="body" idx="1"/>
          </p:nvPr>
        </p:nvSpPr>
        <p:spPr/>
        <p:txBody>
          <a:bodyPr/>
          <a:lstStyle/>
          <a:p>
            <a:r>
              <a:rPr lang="en-US" sz="3360" dirty="0"/>
              <a:t>Travel Information</a:t>
            </a:r>
          </a:p>
          <a:p>
            <a:pPr lvl="1"/>
            <a:r>
              <a:rPr lang="en-US" sz="2880" dirty="0">
                <a:hlinkClick r:id="rId2"/>
              </a:rPr>
              <a:t>http://www.travel.state.gov/</a:t>
            </a:r>
            <a:r>
              <a:rPr lang="en-US" sz="2880" dirty="0"/>
              <a:t> </a:t>
            </a:r>
          </a:p>
          <a:p>
            <a:pPr lvl="1"/>
            <a:r>
              <a:rPr lang="en-US" sz="2880" dirty="0">
                <a:hlinkClick r:id="rId3"/>
              </a:rPr>
              <a:t>https://www.cia.gov/cia/publications/factbook/index.html</a:t>
            </a:r>
            <a:r>
              <a:rPr lang="en-US" sz="2880" dirty="0"/>
              <a:t> </a:t>
            </a:r>
          </a:p>
          <a:p>
            <a:r>
              <a:rPr lang="en-US" sz="3360" dirty="0"/>
              <a:t>How are foreigners viewed in this country?</a:t>
            </a:r>
          </a:p>
          <a:p>
            <a:r>
              <a:rPr lang="en-US" sz="3360" dirty="0"/>
              <a:t>Political Situation?</a:t>
            </a:r>
          </a:p>
          <a:p>
            <a:r>
              <a:rPr lang="en-US" sz="3360" dirty="0"/>
              <a:t>Crime?</a:t>
            </a:r>
          </a:p>
          <a:p>
            <a:r>
              <a:rPr lang="en-US" sz="3360" dirty="0"/>
              <a:t>Communication with home?</a:t>
            </a:r>
          </a:p>
          <a:p>
            <a:r>
              <a:rPr lang="en-US" sz="3360" dirty="0"/>
              <a:t>Traffic considerations?</a:t>
            </a:r>
          </a:p>
        </p:txBody>
      </p:sp>
    </p:spTree>
    <p:extLst>
      <p:ext uri="{BB962C8B-B14F-4D97-AF65-F5344CB8AC3E}">
        <p14:creationId xmlns:p14="http://schemas.microsoft.com/office/powerpoint/2010/main" val="1066127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p:txBody>
          <a:bodyPr>
            <a:normAutofit/>
          </a:bodyPr>
          <a:lstStyle/>
          <a:p>
            <a:r>
              <a:rPr lang="en-US" sz="6000" b="1" dirty="0"/>
              <a:t>Health</a:t>
            </a:r>
          </a:p>
        </p:txBody>
      </p:sp>
      <p:sp>
        <p:nvSpPr>
          <p:cNvPr id="214019" name="Rectangle 3"/>
          <p:cNvSpPr>
            <a:spLocks noGrp="1" noChangeArrowheads="1"/>
          </p:cNvSpPr>
          <p:nvPr>
            <p:ph type="body" idx="1"/>
          </p:nvPr>
        </p:nvSpPr>
        <p:spPr>
          <a:xfrm>
            <a:off x="2377440" y="1645920"/>
            <a:ext cx="9875520" cy="6583680"/>
          </a:xfrm>
        </p:spPr>
        <p:txBody>
          <a:bodyPr/>
          <a:lstStyle/>
          <a:p>
            <a:r>
              <a:rPr lang="en-US" sz="4800" dirty="0"/>
              <a:t>Health Insurance</a:t>
            </a:r>
          </a:p>
          <a:p>
            <a:pPr lvl="1"/>
            <a:r>
              <a:rPr lang="en-US" sz="4800" dirty="0"/>
              <a:t>Check your coverage!  Usually treated as </a:t>
            </a:r>
            <a:r>
              <a:rPr lang="en-US" sz="4800" dirty="0" smtClean="0"/>
              <a:t>out </a:t>
            </a:r>
            <a:r>
              <a:rPr lang="en-US" sz="4800" dirty="0"/>
              <a:t>of </a:t>
            </a:r>
            <a:r>
              <a:rPr lang="en-US" sz="4800" dirty="0" smtClean="0"/>
              <a:t>network</a:t>
            </a:r>
            <a:endParaRPr lang="en-US" sz="4800" dirty="0"/>
          </a:p>
          <a:p>
            <a:pPr lvl="1"/>
            <a:r>
              <a:rPr lang="en-US" sz="4800" dirty="0"/>
              <a:t>Evacuation usually not </a:t>
            </a:r>
            <a:r>
              <a:rPr lang="en-US" sz="4800" dirty="0" smtClean="0"/>
              <a:t>covered</a:t>
            </a:r>
            <a:endParaRPr lang="en-US" sz="4800" dirty="0"/>
          </a:p>
        </p:txBody>
      </p:sp>
    </p:spTree>
    <p:extLst>
      <p:ext uri="{BB962C8B-B14F-4D97-AF65-F5344CB8AC3E}">
        <p14:creationId xmlns:p14="http://schemas.microsoft.com/office/powerpoint/2010/main" val="573708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body" idx="1"/>
          </p:nvPr>
        </p:nvSpPr>
        <p:spPr>
          <a:xfrm>
            <a:off x="2377440" y="365760"/>
            <a:ext cx="9875520" cy="6858000"/>
          </a:xfrm>
        </p:spPr>
        <p:txBody>
          <a:bodyPr/>
          <a:lstStyle/>
          <a:p>
            <a:r>
              <a:rPr lang="en-US" sz="3600" dirty="0"/>
              <a:t>Immunizations and Malaria Prophylaxis</a:t>
            </a:r>
          </a:p>
          <a:p>
            <a:pPr lvl="1"/>
            <a:r>
              <a:rPr lang="en-US" sz="3600" dirty="0"/>
              <a:t>CDC   </a:t>
            </a:r>
            <a:r>
              <a:rPr lang="en-US" sz="3600" dirty="0">
                <a:hlinkClick r:id="rId2"/>
              </a:rPr>
              <a:t>www.cdc.gov</a:t>
            </a:r>
            <a:r>
              <a:rPr lang="en-US" sz="3600" dirty="0"/>
              <a:t> </a:t>
            </a:r>
          </a:p>
          <a:p>
            <a:pPr lvl="1"/>
            <a:r>
              <a:rPr lang="en-US" sz="3600" dirty="0"/>
              <a:t>WHO  </a:t>
            </a:r>
            <a:r>
              <a:rPr lang="en-US" sz="3600" dirty="0">
                <a:hlinkClick r:id="rId3"/>
              </a:rPr>
              <a:t>www.who.int/ith</a:t>
            </a:r>
            <a:r>
              <a:rPr lang="en-US" sz="3600" dirty="0"/>
              <a:t> </a:t>
            </a:r>
          </a:p>
          <a:p>
            <a:r>
              <a:rPr lang="en-US" sz="3600" dirty="0"/>
              <a:t>Post-Exposure prophylaxis for HIV/ AIDS</a:t>
            </a:r>
          </a:p>
          <a:p>
            <a:pPr lvl="2"/>
            <a:r>
              <a:rPr lang="en-US" sz="3600" u="sng" dirty="0"/>
              <a:t>Only where HIV prevalence is high and where you will be performing invasive procedures.</a:t>
            </a:r>
          </a:p>
          <a:p>
            <a:pPr lvl="1"/>
            <a:r>
              <a:rPr lang="en-US" sz="3600" dirty="0"/>
              <a:t>Bring </a:t>
            </a:r>
            <a:r>
              <a:rPr lang="en-US" sz="3600" dirty="0" err="1"/>
              <a:t>Antiretrovirals</a:t>
            </a:r>
            <a:endParaRPr lang="en-US" sz="3600" dirty="0"/>
          </a:p>
          <a:p>
            <a:pPr lvl="1"/>
            <a:r>
              <a:rPr lang="en-US" sz="3600" dirty="0"/>
              <a:t>Be aware of the procedure for administration.</a:t>
            </a:r>
          </a:p>
          <a:p>
            <a:r>
              <a:rPr lang="en-US" sz="3600" dirty="0"/>
              <a:t>Be careful what you eat and drink.</a:t>
            </a:r>
          </a:p>
          <a:p>
            <a:pPr lvl="1"/>
            <a:r>
              <a:rPr lang="en-US" sz="3600" dirty="0"/>
              <a:t>Potable water.</a:t>
            </a:r>
          </a:p>
          <a:p>
            <a:pPr lvl="1"/>
            <a:r>
              <a:rPr lang="en-US" sz="3600" dirty="0"/>
              <a:t>Cooked Vegetables.</a:t>
            </a:r>
          </a:p>
        </p:txBody>
      </p:sp>
    </p:spTree>
    <p:extLst>
      <p:ext uri="{BB962C8B-B14F-4D97-AF65-F5344CB8AC3E}">
        <p14:creationId xmlns:p14="http://schemas.microsoft.com/office/powerpoint/2010/main" val="35321140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r>
              <a:rPr lang="en-US"/>
              <a:t>Universal Precautions</a:t>
            </a:r>
          </a:p>
        </p:txBody>
      </p:sp>
      <p:sp>
        <p:nvSpPr>
          <p:cNvPr id="260099" name="Rectangle 3"/>
          <p:cNvSpPr>
            <a:spLocks noGrp="1" noChangeArrowheads="1"/>
          </p:cNvSpPr>
          <p:nvPr>
            <p:ph type="body" idx="1"/>
          </p:nvPr>
        </p:nvSpPr>
        <p:spPr/>
        <p:txBody>
          <a:bodyPr/>
          <a:lstStyle/>
          <a:p>
            <a:pPr>
              <a:lnSpc>
                <a:spcPct val="90000"/>
              </a:lnSpc>
            </a:pPr>
            <a:r>
              <a:rPr lang="en-US" sz="4000" dirty="0"/>
              <a:t>Wear gloves – bring your own.</a:t>
            </a:r>
          </a:p>
          <a:p>
            <a:pPr>
              <a:lnSpc>
                <a:spcPct val="90000"/>
              </a:lnSpc>
            </a:pPr>
            <a:r>
              <a:rPr lang="en-US" sz="4000" dirty="0"/>
              <a:t>Always wash hands.</a:t>
            </a:r>
          </a:p>
          <a:p>
            <a:pPr>
              <a:lnSpc>
                <a:spcPct val="90000"/>
              </a:lnSpc>
            </a:pPr>
            <a:r>
              <a:rPr lang="en-US" sz="4000" dirty="0"/>
              <a:t>Cover wounds, scrapes, and sores.</a:t>
            </a:r>
          </a:p>
          <a:p>
            <a:pPr>
              <a:lnSpc>
                <a:spcPct val="90000"/>
              </a:lnSpc>
            </a:pPr>
            <a:r>
              <a:rPr lang="en-US" sz="4000" dirty="0"/>
              <a:t>Clean-up spills promptly.</a:t>
            </a:r>
          </a:p>
          <a:p>
            <a:pPr>
              <a:lnSpc>
                <a:spcPct val="90000"/>
              </a:lnSpc>
            </a:pPr>
            <a:r>
              <a:rPr lang="en-US" sz="4000" dirty="0"/>
              <a:t>Dispose of waste as properly as possible.</a:t>
            </a:r>
          </a:p>
          <a:p>
            <a:pPr>
              <a:lnSpc>
                <a:spcPct val="90000"/>
              </a:lnSpc>
            </a:pPr>
            <a:r>
              <a:rPr lang="en-US" sz="4000" dirty="0"/>
              <a:t>Take extra precaution when handling needles and syringes .</a:t>
            </a:r>
          </a:p>
          <a:p>
            <a:pPr>
              <a:lnSpc>
                <a:spcPct val="90000"/>
              </a:lnSpc>
            </a:pPr>
            <a:r>
              <a:rPr lang="en-US" sz="4000" dirty="0"/>
              <a:t>Take safety training programs and workshops.</a:t>
            </a:r>
          </a:p>
        </p:txBody>
      </p:sp>
    </p:spTree>
    <p:extLst>
      <p:ext uri="{BB962C8B-B14F-4D97-AF65-F5344CB8AC3E}">
        <p14:creationId xmlns:p14="http://schemas.microsoft.com/office/powerpoint/2010/main" val="3770123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a:lstStyle/>
          <a:p>
            <a:r>
              <a:rPr lang="en-US" dirty="0" smtClean="0"/>
              <a:t>Travel/</a:t>
            </a:r>
            <a:r>
              <a:rPr lang="en-US" smtClean="0"/>
              <a:t>Preparation</a:t>
            </a:r>
            <a:r>
              <a:rPr lang="en-US" smtClean="0"/>
              <a:t>Hints</a:t>
            </a:r>
            <a:endParaRPr lang="en-US" dirty="0"/>
          </a:p>
        </p:txBody>
      </p:sp>
      <p:sp>
        <p:nvSpPr>
          <p:cNvPr id="215043" name="Rectangle 3"/>
          <p:cNvSpPr>
            <a:spLocks noGrp="1" noChangeArrowheads="1"/>
          </p:cNvSpPr>
          <p:nvPr>
            <p:ph type="body" idx="1"/>
          </p:nvPr>
        </p:nvSpPr>
        <p:spPr>
          <a:xfrm>
            <a:off x="2377440" y="2286000"/>
            <a:ext cx="9875520" cy="5577840"/>
          </a:xfrm>
        </p:spPr>
        <p:txBody>
          <a:bodyPr/>
          <a:lstStyle/>
          <a:p>
            <a:pPr>
              <a:lnSpc>
                <a:spcPct val="80000"/>
              </a:lnSpc>
            </a:pPr>
            <a:r>
              <a:rPr lang="en-US" sz="2800" dirty="0" smtClean="0"/>
              <a:t>Book airline ticket </a:t>
            </a:r>
          </a:p>
          <a:p>
            <a:pPr lvl="1">
              <a:lnSpc>
                <a:spcPct val="80000"/>
              </a:lnSpc>
            </a:pPr>
            <a:r>
              <a:rPr lang="en-US" sz="2800" dirty="0" smtClean="0"/>
              <a:t>Cost</a:t>
            </a:r>
          </a:p>
          <a:p>
            <a:pPr lvl="1">
              <a:lnSpc>
                <a:spcPct val="80000"/>
              </a:lnSpc>
            </a:pPr>
            <a:r>
              <a:rPr lang="en-US" sz="2800" dirty="0" smtClean="0"/>
              <a:t>Convenience</a:t>
            </a:r>
          </a:p>
          <a:p>
            <a:pPr lvl="1">
              <a:lnSpc>
                <a:spcPct val="80000"/>
              </a:lnSpc>
            </a:pPr>
            <a:r>
              <a:rPr lang="en-US" sz="2800" dirty="0" smtClean="0"/>
              <a:t>Pick up </a:t>
            </a:r>
            <a:r>
              <a:rPr lang="en-US" sz="2800" dirty="0" smtClean="0"/>
              <a:t>feasibility</a:t>
            </a:r>
          </a:p>
          <a:p>
            <a:pPr lvl="1">
              <a:lnSpc>
                <a:spcPct val="80000"/>
              </a:lnSpc>
            </a:pPr>
            <a:endParaRPr lang="en-US" sz="2800" dirty="0" smtClean="0"/>
          </a:p>
          <a:p>
            <a:pPr>
              <a:lnSpc>
                <a:spcPct val="80000"/>
              </a:lnSpc>
            </a:pPr>
            <a:r>
              <a:rPr lang="en-US" sz="2800" dirty="0" smtClean="0"/>
              <a:t>Don’t </a:t>
            </a:r>
            <a:r>
              <a:rPr lang="en-US" sz="2800" dirty="0" smtClean="0"/>
              <a:t>fly on a holiday </a:t>
            </a:r>
            <a:r>
              <a:rPr lang="en-US" sz="2800" dirty="0" smtClean="0"/>
              <a:t>or rest day (for e.g. Friday or Sunday)</a:t>
            </a:r>
          </a:p>
          <a:p>
            <a:pPr>
              <a:lnSpc>
                <a:spcPct val="80000"/>
              </a:lnSpc>
            </a:pPr>
            <a:endParaRPr lang="en-US" sz="2800" dirty="0"/>
          </a:p>
          <a:p>
            <a:pPr>
              <a:lnSpc>
                <a:spcPct val="80000"/>
              </a:lnSpc>
            </a:pPr>
            <a:r>
              <a:rPr lang="en-US" sz="2800" dirty="0" smtClean="0"/>
              <a:t>I</a:t>
            </a:r>
            <a:r>
              <a:rPr lang="en-US" sz="2800" dirty="0" smtClean="0"/>
              <a:t>mpending strikes?</a:t>
            </a:r>
          </a:p>
          <a:p>
            <a:pPr>
              <a:lnSpc>
                <a:spcPct val="80000"/>
              </a:lnSpc>
            </a:pPr>
            <a:endParaRPr lang="en-US" sz="2800" dirty="0"/>
          </a:p>
          <a:p>
            <a:pPr>
              <a:lnSpc>
                <a:spcPct val="80000"/>
              </a:lnSpc>
            </a:pPr>
            <a:r>
              <a:rPr lang="en-US" sz="2800" dirty="0" smtClean="0"/>
              <a:t>About 2 weeks prior, start reading local news sites of the country/destination</a:t>
            </a:r>
          </a:p>
          <a:p>
            <a:pPr lvl="1">
              <a:lnSpc>
                <a:spcPct val="80000"/>
              </a:lnSpc>
            </a:pPr>
            <a:endParaRPr lang="en-US" sz="6000" dirty="0" smtClean="0"/>
          </a:p>
          <a:p>
            <a:pPr lvl="1">
              <a:lnSpc>
                <a:spcPct val="80000"/>
              </a:lnSpc>
            </a:pPr>
            <a:endParaRPr lang="en-US" sz="6000" dirty="0"/>
          </a:p>
        </p:txBody>
      </p:sp>
    </p:spTree>
    <p:extLst>
      <p:ext uri="{BB962C8B-B14F-4D97-AF65-F5344CB8AC3E}">
        <p14:creationId xmlns:p14="http://schemas.microsoft.com/office/powerpoint/2010/main" val="1063354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p:txBody>
          <a:bodyPr/>
          <a:lstStyle/>
          <a:p>
            <a:r>
              <a:rPr lang="en-US"/>
              <a:t>Stamp Collecting</a:t>
            </a:r>
            <a:br>
              <a:rPr lang="en-US"/>
            </a:br>
            <a:r>
              <a:rPr lang="en-US"/>
              <a:t>(Passport and Visa)</a:t>
            </a:r>
          </a:p>
        </p:txBody>
      </p:sp>
      <p:sp>
        <p:nvSpPr>
          <p:cNvPr id="217091" name="Rectangle 3"/>
          <p:cNvSpPr>
            <a:spLocks noGrp="1" noChangeArrowheads="1"/>
          </p:cNvSpPr>
          <p:nvPr>
            <p:ph type="body" idx="1"/>
          </p:nvPr>
        </p:nvSpPr>
        <p:spPr/>
        <p:txBody>
          <a:bodyPr/>
          <a:lstStyle/>
          <a:p>
            <a:r>
              <a:rPr lang="en-US"/>
              <a:t>Passport</a:t>
            </a:r>
          </a:p>
          <a:p>
            <a:pPr lvl="1"/>
            <a:r>
              <a:rPr lang="en-US">
                <a:hlinkClick r:id="rId2"/>
              </a:rPr>
              <a:t>http://travel.state.gov/passport/passport_1738.html</a:t>
            </a:r>
            <a:r>
              <a:rPr lang="en-US"/>
              <a:t> </a:t>
            </a:r>
          </a:p>
          <a:p>
            <a:pPr lvl="1"/>
            <a:r>
              <a:rPr lang="en-US"/>
              <a:t>May take 6-8 weeks!!!</a:t>
            </a:r>
          </a:p>
          <a:p>
            <a:endParaRPr lang="en-US"/>
          </a:p>
          <a:p>
            <a:r>
              <a:rPr lang="en-US"/>
              <a:t>VISA</a:t>
            </a:r>
          </a:p>
          <a:p>
            <a:pPr lvl="1"/>
            <a:r>
              <a:rPr lang="en-US">
                <a:hlinkClick r:id="rId3"/>
              </a:rPr>
              <a:t>http://travel.state.gov/visa/visa_1750.html</a:t>
            </a:r>
            <a:r>
              <a:rPr lang="en-US"/>
              <a:t> </a:t>
            </a:r>
          </a:p>
          <a:p>
            <a:pPr lvl="1"/>
            <a:r>
              <a:rPr lang="en-US"/>
              <a:t>May take months in some instances!!!</a:t>
            </a:r>
          </a:p>
        </p:txBody>
      </p:sp>
    </p:spTree>
    <p:extLst>
      <p:ext uri="{BB962C8B-B14F-4D97-AF65-F5344CB8AC3E}">
        <p14:creationId xmlns:p14="http://schemas.microsoft.com/office/powerpoint/2010/main" val="3440477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minute hints…</a:t>
            </a:r>
            <a:endParaRPr lang="en-US" dirty="0"/>
          </a:p>
        </p:txBody>
      </p:sp>
      <p:sp>
        <p:nvSpPr>
          <p:cNvPr id="238595" name="Rectangle 3"/>
          <p:cNvSpPr>
            <a:spLocks noGrp="1" noChangeArrowheads="1"/>
          </p:cNvSpPr>
          <p:nvPr>
            <p:ph idx="1"/>
          </p:nvPr>
        </p:nvSpPr>
        <p:spPr/>
        <p:txBody>
          <a:bodyPr/>
          <a:lstStyle/>
          <a:p>
            <a:r>
              <a:rPr lang="en-US" dirty="0"/>
              <a:t>Bring your Evaluation Form with you so that you will receive credit after returning.</a:t>
            </a:r>
          </a:p>
          <a:p>
            <a:endParaRPr lang="en-US" dirty="0"/>
          </a:p>
          <a:p>
            <a:r>
              <a:rPr lang="en-US" dirty="0"/>
              <a:t>If you are gone during FAFSA form time—prepare for someone to complete this for you!</a:t>
            </a:r>
          </a:p>
          <a:p>
            <a:endParaRPr lang="en-US" dirty="0"/>
          </a:p>
          <a:p>
            <a:r>
              <a:rPr lang="en-US" dirty="0"/>
              <a:t>Contact site and clarify expectations.</a:t>
            </a:r>
          </a:p>
          <a:p>
            <a:endParaRPr lang="en-US" dirty="0"/>
          </a:p>
          <a:p>
            <a:r>
              <a:rPr lang="en-US" dirty="0"/>
              <a:t>Clarify housing arrangements.</a:t>
            </a:r>
          </a:p>
        </p:txBody>
      </p:sp>
    </p:spTree>
    <p:extLst>
      <p:ext uri="{BB962C8B-B14F-4D97-AF65-F5344CB8AC3E}">
        <p14:creationId xmlns:p14="http://schemas.microsoft.com/office/powerpoint/2010/main" val="1838838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rrowheads="1"/>
          </p:cNvSpPr>
          <p:nvPr>
            <p:ph type="title"/>
          </p:nvPr>
        </p:nvSpPr>
        <p:spPr/>
        <p:txBody>
          <a:bodyPr/>
          <a:lstStyle/>
          <a:p>
            <a:r>
              <a:rPr lang="en-US" dirty="0"/>
              <a:t>Paying for Things O’er Yonder</a:t>
            </a:r>
          </a:p>
        </p:txBody>
      </p:sp>
      <p:sp>
        <p:nvSpPr>
          <p:cNvPr id="233475" name="Rectangle 3"/>
          <p:cNvSpPr>
            <a:spLocks noGrp="1" noChangeArrowheads="1"/>
          </p:cNvSpPr>
          <p:nvPr>
            <p:ph type="body" idx="1"/>
          </p:nvPr>
        </p:nvSpPr>
        <p:spPr/>
        <p:txBody>
          <a:bodyPr/>
          <a:lstStyle/>
          <a:p>
            <a:r>
              <a:rPr lang="en-US" sz="4400" dirty="0"/>
              <a:t>Credit Cards / ATM </a:t>
            </a:r>
            <a:r>
              <a:rPr lang="en-US" sz="4400" dirty="0" smtClean="0"/>
              <a:t>cards—get a travel credit card---no foreign transaction fees</a:t>
            </a:r>
            <a:endParaRPr lang="en-US" sz="4400" dirty="0"/>
          </a:p>
          <a:p>
            <a:pPr lvl="1"/>
            <a:r>
              <a:rPr lang="en-US" sz="4400" dirty="0"/>
              <a:t>VISA, </a:t>
            </a:r>
            <a:r>
              <a:rPr lang="en-US" sz="4400" dirty="0" err="1"/>
              <a:t>Mastercard</a:t>
            </a:r>
            <a:r>
              <a:rPr lang="en-US" sz="4400" dirty="0"/>
              <a:t>, American Express</a:t>
            </a:r>
          </a:p>
          <a:p>
            <a:pPr lvl="2"/>
            <a:r>
              <a:rPr lang="en-US" sz="4400" dirty="0" smtClean="0"/>
              <a:t>Cash </a:t>
            </a:r>
            <a:r>
              <a:rPr lang="en-US" sz="4400" dirty="0"/>
              <a:t>advances are expensive</a:t>
            </a:r>
          </a:p>
          <a:p>
            <a:pPr lvl="2"/>
            <a:r>
              <a:rPr lang="en-US" sz="4400" dirty="0" smtClean="0"/>
              <a:t>ATMs </a:t>
            </a:r>
            <a:r>
              <a:rPr lang="en-US" sz="4400" dirty="0"/>
              <a:t>charge per transaction</a:t>
            </a:r>
          </a:p>
          <a:p>
            <a:r>
              <a:rPr lang="en-US" sz="4400" dirty="0"/>
              <a:t>Traveler’s Checks</a:t>
            </a:r>
          </a:p>
          <a:p>
            <a:r>
              <a:rPr lang="en-US" sz="4400" dirty="0" smtClean="0"/>
              <a:t>Cash/local currency</a:t>
            </a:r>
            <a:endParaRPr lang="en-US" sz="4400" dirty="0"/>
          </a:p>
          <a:p>
            <a:endParaRPr lang="en-US" dirty="0"/>
          </a:p>
          <a:p>
            <a:endParaRPr lang="en-US" dirty="0"/>
          </a:p>
          <a:p>
            <a:endParaRPr lang="en-US" dirty="0"/>
          </a:p>
        </p:txBody>
      </p:sp>
    </p:spTree>
    <p:extLst>
      <p:ext uri="{BB962C8B-B14F-4D97-AF65-F5344CB8AC3E}">
        <p14:creationId xmlns:p14="http://schemas.microsoft.com/office/powerpoint/2010/main" val="3594156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p:txBody>
          <a:bodyPr>
            <a:normAutofit/>
          </a:bodyPr>
          <a:lstStyle/>
          <a:p>
            <a:r>
              <a:rPr lang="en-US" sz="6000" dirty="0" smtClean="0"/>
              <a:t>Night before journey..</a:t>
            </a:r>
            <a:endParaRPr lang="en-US" sz="6000" dirty="0"/>
          </a:p>
        </p:txBody>
      </p:sp>
      <p:sp>
        <p:nvSpPr>
          <p:cNvPr id="239619" name="Rectangle 3"/>
          <p:cNvSpPr>
            <a:spLocks noGrp="1" noChangeArrowheads="1"/>
          </p:cNvSpPr>
          <p:nvPr>
            <p:ph type="body" idx="1"/>
          </p:nvPr>
        </p:nvSpPr>
        <p:spPr/>
        <p:txBody>
          <a:bodyPr/>
          <a:lstStyle/>
          <a:p>
            <a:r>
              <a:rPr lang="en-US" sz="3360"/>
              <a:t>Take photocopies of your passport, insurance, other important documents.</a:t>
            </a:r>
          </a:p>
          <a:p>
            <a:r>
              <a:rPr lang="en-US" sz="3360"/>
              <a:t>Write down emergency numbers</a:t>
            </a:r>
          </a:p>
          <a:p>
            <a:r>
              <a:rPr lang="en-US" sz="3360"/>
              <a:t>Leave a copy of itinerary with family or a friend.</a:t>
            </a:r>
          </a:p>
          <a:p>
            <a:r>
              <a:rPr lang="en-US" sz="3360"/>
              <a:t>If taking Meds, bring a copy of prescription and a letter from an MD.</a:t>
            </a:r>
          </a:p>
          <a:p>
            <a:r>
              <a:rPr lang="en-US" sz="3360"/>
              <a:t>Confirm your Flights</a:t>
            </a:r>
          </a:p>
          <a:p>
            <a:r>
              <a:rPr lang="en-US" sz="3360"/>
              <a:t>Clearly Label all of your Bags!</a:t>
            </a:r>
          </a:p>
          <a:p>
            <a:endParaRPr lang="en-US" sz="3360"/>
          </a:p>
        </p:txBody>
      </p:sp>
    </p:spTree>
    <p:extLst>
      <p:ext uri="{BB962C8B-B14F-4D97-AF65-F5344CB8AC3E}">
        <p14:creationId xmlns:p14="http://schemas.microsoft.com/office/powerpoint/2010/main" val="650151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p:txBody>
          <a:bodyPr/>
          <a:lstStyle/>
          <a:p>
            <a:r>
              <a:rPr lang="en-US"/>
              <a:t>Pack your Bags</a:t>
            </a:r>
          </a:p>
        </p:txBody>
      </p:sp>
      <p:sp>
        <p:nvSpPr>
          <p:cNvPr id="224259" name="Rectangle 3"/>
          <p:cNvSpPr>
            <a:spLocks noGrp="1" noChangeArrowheads="1"/>
          </p:cNvSpPr>
          <p:nvPr>
            <p:ph type="body" sz="half" idx="1"/>
          </p:nvPr>
        </p:nvSpPr>
        <p:spPr/>
        <p:txBody>
          <a:bodyPr/>
          <a:lstStyle/>
          <a:p>
            <a:pPr>
              <a:lnSpc>
                <a:spcPct val="80000"/>
              </a:lnSpc>
            </a:pPr>
            <a:r>
              <a:rPr lang="en-US" sz="1920"/>
              <a:t>Bag</a:t>
            </a:r>
          </a:p>
          <a:p>
            <a:pPr>
              <a:lnSpc>
                <a:spcPct val="80000"/>
              </a:lnSpc>
            </a:pPr>
            <a:r>
              <a:rPr lang="en-US" sz="1920"/>
              <a:t>Money Wallet</a:t>
            </a:r>
          </a:p>
          <a:p>
            <a:pPr>
              <a:lnSpc>
                <a:spcPct val="80000"/>
              </a:lnSpc>
            </a:pPr>
            <a:r>
              <a:rPr lang="en-US" sz="1920"/>
              <a:t>Appropriate Clothes</a:t>
            </a:r>
          </a:p>
          <a:p>
            <a:pPr lvl="1">
              <a:lnSpc>
                <a:spcPct val="80000"/>
              </a:lnSpc>
            </a:pPr>
            <a:r>
              <a:rPr lang="en-US" sz="1680"/>
              <a:t>Culturally Sensitive</a:t>
            </a:r>
          </a:p>
          <a:p>
            <a:pPr lvl="1">
              <a:lnSpc>
                <a:spcPct val="80000"/>
              </a:lnSpc>
            </a:pPr>
            <a:r>
              <a:rPr lang="en-US" sz="1680"/>
              <a:t>Pack what you need and throw half out!</a:t>
            </a:r>
          </a:p>
          <a:p>
            <a:pPr>
              <a:lnSpc>
                <a:spcPct val="80000"/>
              </a:lnSpc>
            </a:pPr>
            <a:r>
              <a:rPr lang="en-US" sz="1920"/>
              <a:t>Beachwear</a:t>
            </a:r>
          </a:p>
          <a:p>
            <a:pPr>
              <a:lnSpc>
                <a:spcPct val="80000"/>
              </a:lnSpc>
            </a:pPr>
            <a:r>
              <a:rPr lang="en-US" sz="1920"/>
              <a:t>Jacket</a:t>
            </a:r>
          </a:p>
          <a:p>
            <a:pPr>
              <a:lnSpc>
                <a:spcPct val="80000"/>
              </a:lnSpc>
            </a:pPr>
            <a:r>
              <a:rPr lang="en-US" sz="1920"/>
              <a:t>Rainjacket or Umbrella</a:t>
            </a:r>
          </a:p>
          <a:p>
            <a:pPr>
              <a:lnSpc>
                <a:spcPct val="80000"/>
              </a:lnSpc>
            </a:pPr>
            <a:r>
              <a:rPr lang="en-US" sz="1920"/>
              <a:t>Plastic Bags</a:t>
            </a:r>
          </a:p>
          <a:p>
            <a:pPr>
              <a:lnSpc>
                <a:spcPct val="80000"/>
              </a:lnSpc>
            </a:pPr>
            <a:r>
              <a:rPr lang="en-US" sz="1920"/>
              <a:t>Some Personal Items</a:t>
            </a:r>
          </a:p>
          <a:p>
            <a:pPr>
              <a:lnSpc>
                <a:spcPct val="80000"/>
              </a:lnSpc>
            </a:pPr>
            <a:r>
              <a:rPr lang="en-US" sz="1920"/>
              <a:t>Toilet Paper</a:t>
            </a:r>
          </a:p>
          <a:p>
            <a:pPr>
              <a:lnSpc>
                <a:spcPct val="80000"/>
              </a:lnSpc>
            </a:pPr>
            <a:r>
              <a:rPr lang="en-US" sz="1920"/>
              <a:t>Feminine Products</a:t>
            </a:r>
          </a:p>
          <a:p>
            <a:pPr>
              <a:lnSpc>
                <a:spcPct val="80000"/>
              </a:lnSpc>
            </a:pPr>
            <a:r>
              <a:rPr lang="en-US" sz="1920"/>
              <a:t>Ear plugs, blind fold</a:t>
            </a:r>
          </a:p>
          <a:p>
            <a:pPr>
              <a:lnSpc>
                <a:spcPct val="80000"/>
              </a:lnSpc>
            </a:pPr>
            <a:r>
              <a:rPr lang="en-US" sz="1920"/>
              <a:t>Extra glasses, sun glasses, contacts supplies</a:t>
            </a:r>
          </a:p>
          <a:p>
            <a:pPr>
              <a:lnSpc>
                <a:spcPct val="80000"/>
              </a:lnSpc>
            </a:pPr>
            <a:r>
              <a:rPr lang="en-US" sz="1920"/>
              <a:t>Personal music, batteries</a:t>
            </a:r>
          </a:p>
          <a:p>
            <a:pPr>
              <a:lnSpc>
                <a:spcPct val="80000"/>
              </a:lnSpc>
            </a:pPr>
            <a:r>
              <a:rPr lang="en-US" sz="1920"/>
              <a:t>Snacks, chewing gum</a:t>
            </a:r>
          </a:p>
          <a:p>
            <a:pPr>
              <a:lnSpc>
                <a:spcPct val="80000"/>
              </a:lnSpc>
              <a:buFont typeface="Wingdings" panose="05000000000000000000" pitchFamily="2" charset="2"/>
              <a:buNone/>
            </a:pPr>
            <a:endParaRPr lang="en-US" sz="1920"/>
          </a:p>
          <a:p>
            <a:pPr>
              <a:lnSpc>
                <a:spcPct val="80000"/>
              </a:lnSpc>
            </a:pPr>
            <a:endParaRPr lang="en-US" sz="1920"/>
          </a:p>
        </p:txBody>
      </p:sp>
      <p:sp>
        <p:nvSpPr>
          <p:cNvPr id="224260" name="Rectangle 4"/>
          <p:cNvSpPr>
            <a:spLocks noGrp="1" noChangeArrowheads="1"/>
          </p:cNvSpPr>
          <p:nvPr>
            <p:ph type="body" sz="half" idx="2"/>
          </p:nvPr>
        </p:nvSpPr>
        <p:spPr/>
        <p:txBody>
          <a:bodyPr/>
          <a:lstStyle/>
          <a:p>
            <a:pPr>
              <a:lnSpc>
                <a:spcPct val="80000"/>
              </a:lnSpc>
            </a:pPr>
            <a:r>
              <a:rPr lang="en-US" sz="1920"/>
              <a:t>Travel Diary</a:t>
            </a:r>
          </a:p>
          <a:p>
            <a:pPr>
              <a:lnSpc>
                <a:spcPct val="80000"/>
              </a:lnSpc>
            </a:pPr>
            <a:r>
              <a:rPr lang="en-US" sz="1920"/>
              <a:t>Computer</a:t>
            </a:r>
          </a:p>
          <a:p>
            <a:pPr>
              <a:lnSpc>
                <a:spcPct val="80000"/>
              </a:lnSpc>
            </a:pPr>
            <a:r>
              <a:rPr lang="en-US" sz="1920"/>
              <a:t>Camera, still and video</a:t>
            </a:r>
          </a:p>
          <a:p>
            <a:pPr>
              <a:lnSpc>
                <a:spcPct val="80000"/>
              </a:lnSpc>
            </a:pPr>
            <a:r>
              <a:rPr lang="en-US" sz="1920"/>
              <a:t>Guidebook</a:t>
            </a:r>
          </a:p>
          <a:p>
            <a:pPr>
              <a:lnSpc>
                <a:spcPct val="80000"/>
              </a:lnSpc>
            </a:pPr>
            <a:r>
              <a:rPr lang="en-US" sz="1920"/>
              <a:t>Language Book</a:t>
            </a:r>
          </a:p>
          <a:p>
            <a:pPr>
              <a:lnSpc>
                <a:spcPct val="80000"/>
              </a:lnSpc>
            </a:pPr>
            <a:r>
              <a:rPr lang="en-US" sz="1920"/>
              <a:t>Passport and Vaccination Records</a:t>
            </a:r>
          </a:p>
          <a:p>
            <a:pPr>
              <a:lnSpc>
                <a:spcPct val="80000"/>
              </a:lnSpc>
            </a:pPr>
            <a:r>
              <a:rPr lang="en-US" sz="1920"/>
              <a:t>Knife</a:t>
            </a:r>
          </a:p>
          <a:p>
            <a:pPr>
              <a:lnSpc>
                <a:spcPct val="80000"/>
              </a:lnSpc>
            </a:pPr>
            <a:r>
              <a:rPr lang="en-US" sz="1920"/>
              <a:t>Flashlight</a:t>
            </a:r>
          </a:p>
          <a:p>
            <a:pPr>
              <a:lnSpc>
                <a:spcPct val="80000"/>
              </a:lnSpc>
            </a:pPr>
            <a:r>
              <a:rPr lang="en-US" sz="1920"/>
              <a:t>Latex Gloves</a:t>
            </a:r>
          </a:p>
          <a:p>
            <a:pPr>
              <a:lnSpc>
                <a:spcPct val="80000"/>
              </a:lnSpc>
            </a:pPr>
            <a:r>
              <a:rPr lang="en-US" sz="1920"/>
              <a:t>Educational Materials</a:t>
            </a:r>
          </a:p>
          <a:p>
            <a:pPr>
              <a:lnSpc>
                <a:spcPct val="80000"/>
              </a:lnSpc>
            </a:pPr>
            <a:r>
              <a:rPr lang="en-US" sz="1920"/>
              <a:t>Medications</a:t>
            </a:r>
          </a:p>
          <a:p>
            <a:pPr>
              <a:lnSpc>
                <a:spcPct val="80000"/>
              </a:lnSpc>
            </a:pPr>
            <a:r>
              <a:rPr lang="en-US" sz="1920"/>
              <a:t>Pics of Family, Friends, Work / School to share with Host Country Nationals.</a:t>
            </a:r>
          </a:p>
          <a:p>
            <a:pPr>
              <a:lnSpc>
                <a:spcPct val="80000"/>
              </a:lnSpc>
            </a:pPr>
            <a:r>
              <a:rPr lang="en-US" sz="1920"/>
              <a:t>Gifts</a:t>
            </a:r>
          </a:p>
          <a:p>
            <a:pPr lvl="1">
              <a:lnSpc>
                <a:spcPct val="80000"/>
              </a:lnSpc>
            </a:pPr>
            <a:r>
              <a:rPr lang="en-US" sz="1680"/>
              <a:t>Host Family</a:t>
            </a:r>
          </a:p>
          <a:p>
            <a:pPr lvl="1">
              <a:lnSpc>
                <a:spcPct val="80000"/>
              </a:lnSpc>
            </a:pPr>
            <a:r>
              <a:rPr lang="en-US" sz="1680"/>
              <a:t>Preceptors</a:t>
            </a:r>
          </a:p>
          <a:p>
            <a:pPr>
              <a:lnSpc>
                <a:spcPct val="80000"/>
              </a:lnSpc>
            </a:pPr>
            <a:endParaRPr lang="en-US" sz="1920"/>
          </a:p>
          <a:p>
            <a:pPr>
              <a:lnSpc>
                <a:spcPct val="80000"/>
              </a:lnSpc>
            </a:pPr>
            <a:endParaRPr lang="en-US" sz="1920"/>
          </a:p>
        </p:txBody>
      </p:sp>
    </p:spTree>
    <p:extLst>
      <p:ext uri="{BB962C8B-B14F-4D97-AF65-F5344CB8AC3E}">
        <p14:creationId xmlns:p14="http://schemas.microsoft.com/office/powerpoint/2010/main" val="1082470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376083" y="870479"/>
            <a:ext cx="6963833" cy="5222875"/>
          </a:xfrm>
        </p:spPr>
      </p:pic>
      <p:sp>
        <p:nvSpPr>
          <p:cNvPr id="4" name="Slide Number Placeholder 3"/>
          <p:cNvSpPr>
            <a:spLocks noGrp="1"/>
          </p:cNvSpPr>
          <p:nvPr>
            <p:ph type="sldNum" sz="quarter" idx="10"/>
          </p:nvPr>
        </p:nvSpPr>
        <p:spPr/>
        <p:txBody>
          <a:bodyPr/>
          <a:lstStyle/>
          <a:p>
            <a:fld id="{B2B613A9-0196-4103-A730-64D9B0C7CDAE}" type="slidenum">
              <a:rPr lang="en-US" smtClean="0"/>
              <a:pPr/>
              <a:t>5</a:t>
            </a:fld>
            <a:endParaRPr lang="en-US" dirty="0"/>
          </a:p>
        </p:txBody>
      </p:sp>
    </p:spTree>
    <p:extLst>
      <p:ext uri="{BB962C8B-B14F-4D97-AF65-F5344CB8AC3E}">
        <p14:creationId xmlns:p14="http://schemas.microsoft.com/office/powerpoint/2010/main" val="3395151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r>
              <a:rPr lang="en-US"/>
              <a:t>Unpack part of your Bags! </a:t>
            </a:r>
            <a:br>
              <a:rPr lang="en-US"/>
            </a:br>
            <a:r>
              <a:rPr lang="en-US"/>
              <a:t>(Consider cutting down!!!)</a:t>
            </a:r>
          </a:p>
        </p:txBody>
      </p:sp>
      <p:sp>
        <p:nvSpPr>
          <p:cNvPr id="225283" name="Rectangle 3"/>
          <p:cNvSpPr>
            <a:spLocks noGrp="1" noChangeArrowheads="1"/>
          </p:cNvSpPr>
          <p:nvPr>
            <p:ph type="body" idx="1"/>
          </p:nvPr>
        </p:nvSpPr>
        <p:spPr/>
        <p:txBody>
          <a:bodyPr/>
          <a:lstStyle/>
          <a:p>
            <a:pPr>
              <a:lnSpc>
                <a:spcPct val="90000"/>
              </a:lnSpc>
            </a:pPr>
            <a:r>
              <a:rPr lang="en-US" sz="2880"/>
              <a:t>Half your clothes</a:t>
            </a:r>
          </a:p>
          <a:p>
            <a:pPr>
              <a:lnSpc>
                <a:spcPct val="90000"/>
              </a:lnSpc>
            </a:pPr>
            <a:r>
              <a:rPr lang="en-US" sz="2880"/>
              <a:t>Half of Personal items, shampoo, detergent, etc.</a:t>
            </a:r>
          </a:p>
          <a:p>
            <a:pPr lvl="1">
              <a:lnSpc>
                <a:spcPct val="90000"/>
              </a:lnSpc>
            </a:pPr>
            <a:r>
              <a:rPr lang="en-US" sz="2400"/>
              <a:t>You can buy it there!</a:t>
            </a:r>
          </a:p>
          <a:p>
            <a:pPr>
              <a:lnSpc>
                <a:spcPct val="90000"/>
              </a:lnSpc>
            </a:pPr>
            <a:r>
              <a:rPr lang="en-US" sz="2880"/>
              <a:t>Clothes line or other conveniences.  Do you </a:t>
            </a:r>
            <a:r>
              <a:rPr lang="en-US" sz="2880" u="sng"/>
              <a:t>really</a:t>
            </a:r>
            <a:r>
              <a:rPr lang="en-US" sz="2880"/>
              <a:t> need it?</a:t>
            </a:r>
          </a:p>
          <a:p>
            <a:pPr>
              <a:lnSpc>
                <a:spcPct val="90000"/>
              </a:lnSpc>
            </a:pPr>
            <a:r>
              <a:rPr lang="en-US" sz="2880"/>
              <a:t>Sleeping Bag?</a:t>
            </a:r>
          </a:p>
          <a:p>
            <a:pPr lvl="1">
              <a:lnSpc>
                <a:spcPct val="90000"/>
              </a:lnSpc>
            </a:pPr>
            <a:r>
              <a:rPr lang="en-US" sz="2400"/>
              <a:t>Are you going where there is already nice accomodations?</a:t>
            </a:r>
          </a:p>
          <a:p>
            <a:pPr>
              <a:lnSpc>
                <a:spcPct val="90000"/>
              </a:lnSpc>
            </a:pPr>
            <a:r>
              <a:rPr lang="en-US" sz="2880"/>
              <a:t>Medical Equipment?</a:t>
            </a:r>
          </a:p>
          <a:p>
            <a:pPr lvl="1">
              <a:lnSpc>
                <a:spcPct val="90000"/>
              </a:lnSpc>
            </a:pPr>
            <a:r>
              <a:rPr lang="en-US" sz="2400"/>
              <a:t>This can be expensive if lost.  Do you </a:t>
            </a:r>
            <a:r>
              <a:rPr lang="en-US" sz="2400" u="sng"/>
              <a:t>really</a:t>
            </a:r>
            <a:r>
              <a:rPr lang="en-US" sz="2400"/>
              <a:t> need it?</a:t>
            </a:r>
          </a:p>
          <a:p>
            <a:pPr>
              <a:lnSpc>
                <a:spcPct val="90000"/>
              </a:lnSpc>
            </a:pPr>
            <a:r>
              <a:rPr lang="en-US" sz="2880"/>
              <a:t>Jewelery / Expensive watch</a:t>
            </a:r>
          </a:p>
          <a:p>
            <a:pPr>
              <a:lnSpc>
                <a:spcPct val="90000"/>
              </a:lnSpc>
            </a:pPr>
            <a:r>
              <a:rPr lang="en-US" sz="2880"/>
              <a:t>Electrical appliances</a:t>
            </a:r>
          </a:p>
          <a:p>
            <a:pPr>
              <a:lnSpc>
                <a:spcPct val="90000"/>
              </a:lnSpc>
            </a:pPr>
            <a:r>
              <a:rPr lang="en-US" sz="2880"/>
              <a:t>Trendy Clothes</a:t>
            </a:r>
          </a:p>
          <a:p>
            <a:pPr>
              <a:lnSpc>
                <a:spcPct val="90000"/>
              </a:lnSpc>
            </a:pPr>
            <a:endParaRPr lang="en-US" sz="2880"/>
          </a:p>
          <a:p>
            <a:pPr>
              <a:lnSpc>
                <a:spcPct val="90000"/>
              </a:lnSpc>
            </a:pPr>
            <a:endParaRPr lang="en-US" sz="2880"/>
          </a:p>
          <a:p>
            <a:pPr>
              <a:lnSpc>
                <a:spcPct val="90000"/>
              </a:lnSpc>
            </a:pPr>
            <a:endParaRPr lang="en-US" sz="2880"/>
          </a:p>
        </p:txBody>
      </p:sp>
    </p:spTree>
    <p:extLst>
      <p:ext uri="{BB962C8B-B14F-4D97-AF65-F5344CB8AC3E}">
        <p14:creationId xmlns:p14="http://schemas.microsoft.com/office/powerpoint/2010/main" val="133292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rrowheads="1"/>
          </p:cNvSpPr>
          <p:nvPr>
            <p:ph type="title"/>
          </p:nvPr>
        </p:nvSpPr>
        <p:spPr/>
        <p:txBody>
          <a:bodyPr/>
          <a:lstStyle/>
          <a:p>
            <a:r>
              <a:rPr lang="en-US"/>
              <a:t>Communication Stresses </a:t>
            </a:r>
            <a:br>
              <a:rPr lang="en-US"/>
            </a:br>
            <a:r>
              <a:rPr lang="en-US"/>
              <a:t>During Travel</a:t>
            </a:r>
          </a:p>
        </p:txBody>
      </p:sp>
      <p:sp>
        <p:nvSpPr>
          <p:cNvPr id="394243" name="Rectangle 3"/>
          <p:cNvSpPr>
            <a:spLocks noGrp="1" noChangeArrowheads="1"/>
          </p:cNvSpPr>
          <p:nvPr>
            <p:ph type="body" idx="1"/>
          </p:nvPr>
        </p:nvSpPr>
        <p:spPr>
          <a:xfrm>
            <a:off x="2834640" y="2377441"/>
            <a:ext cx="9326880" cy="4911090"/>
          </a:xfrm>
        </p:spPr>
        <p:txBody>
          <a:bodyPr/>
          <a:lstStyle/>
          <a:p>
            <a:pPr>
              <a:lnSpc>
                <a:spcPct val="90000"/>
              </a:lnSpc>
            </a:pPr>
            <a:r>
              <a:rPr lang="en-US" sz="2880" dirty="0"/>
              <a:t>Know how to communicate with home and destination people</a:t>
            </a:r>
          </a:p>
          <a:p>
            <a:pPr lvl="1">
              <a:lnSpc>
                <a:spcPct val="90000"/>
              </a:lnSpc>
            </a:pPr>
            <a:r>
              <a:rPr lang="en-US" sz="2400" dirty="0"/>
              <a:t>To notify about schedule changes</a:t>
            </a:r>
          </a:p>
          <a:p>
            <a:pPr lvl="1">
              <a:lnSpc>
                <a:spcPct val="90000"/>
              </a:lnSpc>
            </a:pPr>
            <a:r>
              <a:rPr lang="en-US" sz="2400" dirty="0"/>
              <a:t>To announce safe arrival</a:t>
            </a:r>
          </a:p>
          <a:p>
            <a:pPr>
              <a:lnSpc>
                <a:spcPct val="90000"/>
              </a:lnSpc>
            </a:pPr>
            <a:r>
              <a:rPr lang="en-US" sz="2880" dirty="0"/>
              <a:t>Have phone numbers of alternate </a:t>
            </a:r>
            <a:r>
              <a:rPr lang="en-US" sz="2880" dirty="0" smtClean="0"/>
              <a:t>contacts—memorize or have on piece of paper</a:t>
            </a:r>
            <a:endParaRPr lang="en-US" sz="2880" dirty="0"/>
          </a:p>
          <a:p>
            <a:pPr lvl="1">
              <a:lnSpc>
                <a:spcPct val="90000"/>
              </a:lnSpc>
            </a:pPr>
            <a:r>
              <a:rPr lang="en-US" sz="2400" dirty="0"/>
              <a:t>Carry info on how to use local phone system</a:t>
            </a:r>
          </a:p>
          <a:p>
            <a:pPr>
              <a:lnSpc>
                <a:spcPct val="90000"/>
              </a:lnSpc>
            </a:pPr>
            <a:r>
              <a:rPr lang="en-US" sz="2880" dirty="0"/>
              <a:t>Know location of destination and home addresses of contacts</a:t>
            </a:r>
          </a:p>
          <a:p>
            <a:pPr>
              <a:lnSpc>
                <a:spcPct val="90000"/>
              </a:lnSpc>
            </a:pPr>
            <a:r>
              <a:rPr lang="en-US" sz="2880" dirty="0"/>
              <a:t>Travel with language support materials or people</a:t>
            </a:r>
          </a:p>
        </p:txBody>
      </p:sp>
    </p:spTree>
    <p:extLst>
      <p:ext uri="{BB962C8B-B14F-4D97-AF65-F5344CB8AC3E}">
        <p14:creationId xmlns:p14="http://schemas.microsoft.com/office/powerpoint/2010/main" val="153715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r>
              <a:rPr lang="en-US"/>
              <a:t>Connection Complications </a:t>
            </a:r>
            <a:br>
              <a:rPr lang="en-US"/>
            </a:br>
            <a:r>
              <a:rPr lang="en-US"/>
              <a:t>in Country</a:t>
            </a:r>
          </a:p>
        </p:txBody>
      </p:sp>
      <p:sp>
        <p:nvSpPr>
          <p:cNvPr id="398339" name="Rectangle 3"/>
          <p:cNvSpPr>
            <a:spLocks noGrp="1" noChangeArrowheads="1"/>
          </p:cNvSpPr>
          <p:nvPr>
            <p:ph type="body" idx="1"/>
          </p:nvPr>
        </p:nvSpPr>
        <p:spPr>
          <a:xfrm>
            <a:off x="3017520" y="2651760"/>
            <a:ext cx="9326880" cy="4914900"/>
          </a:xfrm>
        </p:spPr>
        <p:txBody>
          <a:bodyPr/>
          <a:lstStyle/>
          <a:p>
            <a:r>
              <a:rPr lang="en-US" sz="4400" dirty="0"/>
              <a:t>Know how to make contact if not met at the airport (Have phone numbers and coins)</a:t>
            </a:r>
          </a:p>
          <a:p>
            <a:r>
              <a:rPr lang="en-US" sz="4400" dirty="0"/>
              <a:t>Have a back-up plan</a:t>
            </a:r>
          </a:p>
          <a:p>
            <a:pPr lvl="1"/>
            <a:r>
              <a:rPr lang="en-US" sz="4400" dirty="0"/>
              <a:t>For transportation, e.g.. Bus station location and schedules</a:t>
            </a:r>
          </a:p>
          <a:p>
            <a:pPr lvl="1"/>
            <a:r>
              <a:rPr lang="en-US" sz="4400" dirty="0"/>
              <a:t>For lodging, list of </a:t>
            </a:r>
            <a:r>
              <a:rPr lang="en-US" sz="4400" dirty="0" smtClean="0"/>
              <a:t>hotels</a:t>
            </a:r>
            <a:endParaRPr lang="en-US" sz="4400" dirty="0"/>
          </a:p>
        </p:txBody>
      </p:sp>
    </p:spTree>
    <p:extLst>
      <p:ext uri="{BB962C8B-B14F-4D97-AF65-F5344CB8AC3E}">
        <p14:creationId xmlns:p14="http://schemas.microsoft.com/office/powerpoint/2010/main" val="22344216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r>
              <a:rPr lang="en-US"/>
              <a:t>I AM HERE!</a:t>
            </a:r>
          </a:p>
        </p:txBody>
      </p:sp>
      <p:sp>
        <p:nvSpPr>
          <p:cNvPr id="261123" name="Rectangle 3"/>
          <p:cNvSpPr>
            <a:spLocks noGrp="1" noChangeArrowheads="1"/>
          </p:cNvSpPr>
          <p:nvPr>
            <p:ph type="body" idx="1"/>
          </p:nvPr>
        </p:nvSpPr>
        <p:spPr>
          <a:xfrm>
            <a:off x="2377440" y="1645920"/>
            <a:ext cx="9875520" cy="6217920"/>
          </a:xfrm>
        </p:spPr>
        <p:txBody>
          <a:bodyPr/>
          <a:lstStyle/>
          <a:p>
            <a:pPr>
              <a:lnSpc>
                <a:spcPct val="80000"/>
              </a:lnSpc>
            </a:pPr>
            <a:r>
              <a:rPr lang="en-US" sz="4800" dirty="0"/>
              <a:t>Give yourself a period of orientation and acclimation.</a:t>
            </a:r>
          </a:p>
          <a:p>
            <a:pPr>
              <a:lnSpc>
                <a:spcPct val="80000"/>
              </a:lnSpc>
            </a:pPr>
            <a:r>
              <a:rPr lang="en-US" sz="4800" dirty="0"/>
              <a:t>Resist the temptation of thinking that you can save the day.</a:t>
            </a:r>
          </a:p>
          <a:p>
            <a:pPr>
              <a:lnSpc>
                <a:spcPct val="80000"/>
              </a:lnSpc>
            </a:pPr>
            <a:r>
              <a:rPr lang="en-US" sz="4800" dirty="0"/>
              <a:t>Avoid situations for which you are not trained.</a:t>
            </a:r>
          </a:p>
          <a:p>
            <a:pPr>
              <a:lnSpc>
                <a:spcPct val="80000"/>
              </a:lnSpc>
            </a:pPr>
            <a:r>
              <a:rPr lang="en-US" sz="4800" dirty="0"/>
              <a:t>Expect some loneliness, frustration, and communication problems</a:t>
            </a:r>
            <a:r>
              <a:rPr lang="en-US" sz="4800" dirty="0" smtClean="0"/>
              <a:t>.</a:t>
            </a:r>
            <a:endParaRPr lang="en-US" sz="4800" dirty="0"/>
          </a:p>
        </p:txBody>
      </p:sp>
    </p:spTree>
    <p:extLst>
      <p:ext uri="{BB962C8B-B14F-4D97-AF65-F5344CB8AC3E}">
        <p14:creationId xmlns:p14="http://schemas.microsoft.com/office/powerpoint/2010/main" val="38291079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here!</a:t>
            </a:r>
            <a:endParaRPr lang="en-US" dirty="0"/>
          </a:p>
        </p:txBody>
      </p:sp>
      <p:sp>
        <p:nvSpPr>
          <p:cNvPr id="3" name="Content Placeholder 2"/>
          <p:cNvSpPr>
            <a:spLocks noGrp="1"/>
          </p:cNvSpPr>
          <p:nvPr>
            <p:ph idx="1"/>
          </p:nvPr>
        </p:nvSpPr>
        <p:spPr/>
        <p:txBody>
          <a:bodyPr/>
          <a:lstStyle/>
          <a:p>
            <a:pPr>
              <a:lnSpc>
                <a:spcPct val="80000"/>
              </a:lnSpc>
            </a:pPr>
            <a:r>
              <a:rPr lang="en-US" sz="4400" dirty="0"/>
              <a:t>View obstacles as learning experiences.</a:t>
            </a:r>
          </a:p>
          <a:p>
            <a:pPr>
              <a:lnSpc>
                <a:spcPct val="80000"/>
              </a:lnSpc>
            </a:pPr>
            <a:r>
              <a:rPr lang="en-US" sz="4400" dirty="0"/>
              <a:t>Get to know the people with whom you are working.</a:t>
            </a:r>
          </a:p>
          <a:p>
            <a:pPr>
              <a:lnSpc>
                <a:spcPct val="80000"/>
              </a:lnSpc>
            </a:pPr>
            <a:r>
              <a:rPr lang="en-US" sz="4400" dirty="0"/>
              <a:t>Expect the unexpected.</a:t>
            </a:r>
          </a:p>
          <a:p>
            <a:pPr>
              <a:lnSpc>
                <a:spcPct val="80000"/>
              </a:lnSpc>
            </a:pPr>
            <a:r>
              <a:rPr lang="en-US" sz="4400" dirty="0"/>
              <a:t>Remember, your health is as important as the health of your patients</a:t>
            </a:r>
            <a:r>
              <a:rPr lang="en-US" sz="4400" dirty="0" smtClean="0"/>
              <a:t>. </a:t>
            </a:r>
          </a:p>
          <a:p>
            <a:pPr>
              <a:lnSpc>
                <a:spcPct val="80000"/>
              </a:lnSpc>
            </a:pPr>
            <a:r>
              <a:rPr lang="en-US" sz="4400" dirty="0" smtClean="0"/>
              <a:t>Practice </a:t>
            </a:r>
            <a:r>
              <a:rPr lang="en-US" sz="4400" dirty="0"/>
              <a:t>caution while working, eating, and traveling.</a:t>
            </a:r>
          </a:p>
        </p:txBody>
      </p:sp>
      <p:sp>
        <p:nvSpPr>
          <p:cNvPr id="4" name="Slide Number Placeholder 3"/>
          <p:cNvSpPr>
            <a:spLocks noGrp="1"/>
          </p:cNvSpPr>
          <p:nvPr>
            <p:ph type="sldNum" sz="quarter" idx="10"/>
          </p:nvPr>
        </p:nvSpPr>
        <p:spPr/>
        <p:txBody>
          <a:bodyPr/>
          <a:lstStyle/>
          <a:p>
            <a:fld id="{B2B613A9-0196-4103-A730-64D9B0C7CDAE}" type="slidenum">
              <a:rPr lang="en-US" smtClean="0"/>
              <a:pPr/>
              <a:t>54</a:t>
            </a:fld>
            <a:endParaRPr lang="en-US" dirty="0"/>
          </a:p>
        </p:txBody>
      </p:sp>
    </p:spTree>
    <p:extLst>
      <p:ext uri="{BB962C8B-B14F-4D97-AF65-F5344CB8AC3E}">
        <p14:creationId xmlns:p14="http://schemas.microsoft.com/office/powerpoint/2010/main" val="1590727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rrowheads="1"/>
          </p:cNvSpPr>
          <p:nvPr>
            <p:ph type="title"/>
          </p:nvPr>
        </p:nvSpPr>
        <p:spPr/>
        <p:txBody>
          <a:bodyPr/>
          <a:lstStyle/>
          <a:p>
            <a:r>
              <a:rPr lang="en-US"/>
              <a:t>Communication Stresses </a:t>
            </a:r>
            <a:br>
              <a:rPr lang="en-US"/>
            </a:br>
            <a:r>
              <a:rPr lang="en-US"/>
              <a:t>During Clinics</a:t>
            </a:r>
          </a:p>
        </p:txBody>
      </p:sp>
      <p:sp>
        <p:nvSpPr>
          <p:cNvPr id="396291" name="Rectangle 3"/>
          <p:cNvSpPr>
            <a:spLocks noGrp="1" noChangeArrowheads="1"/>
          </p:cNvSpPr>
          <p:nvPr>
            <p:ph type="body" idx="1"/>
          </p:nvPr>
        </p:nvSpPr>
        <p:spPr>
          <a:xfrm>
            <a:off x="3017520" y="2286000"/>
            <a:ext cx="9326880" cy="4914900"/>
          </a:xfrm>
        </p:spPr>
        <p:txBody>
          <a:bodyPr/>
          <a:lstStyle/>
          <a:p>
            <a:pPr>
              <a:lnSpc>
                <a:spcPct val="90000"/>
              </a:lnSpc>
            </a:pPr>
            <a:r>
              <a:rPr lang="en-US" sz="2880"/>
              <a:t>Be realistic about your communication abilities</a:t>
            </a:r>
          </a:p>
          <a:p>
            <a:pPr>
              <a:lnSpc>
                <a:spcPct val="90000"/>
              </a:lnSpc>
            </a:pPr>
            <a:r>
              <a:rPr lang="en-US" sz="2880"/>
              <a:t>Discuss with interpreters the preferred mode of working together</a:t>
            </a:r>
          </a:p>
          <a:p>
            <a:pPr lvl="1">
              <a:lnSpc>
                <a:spcPct val="90000"/>
              </a:lnSpc>
            </a:pPr>
            <a:r>
              <a:rPr lang="en-US" sz="2400"/>
              <a:t>Ask for info on cultural factors, home remedies and alternative practitioners </a:t>
            </a:r>
          </a:p>
          <a:p>
            <a:pPr>
              <a:lnSpc>
                <a:spcPct val="90000"/>
              </a:lnSpc>
            </a:pPr>
            <a:r>
              <a:rPr lang="en-US" sz="2880"/>
              <a:t>Be willing to help wherever needed</a:t>
            </a:r>
          </a:p>
          <a:p>
            <a:pPr>
              <a:lnSpc>
                <a:spcPct val="90000"/>
              </a:lnSpc>
            </a:pPr>
            <a:r>
              <a:rPr lang="en-US" sz="2880"/>
              <a:t>Limit constructive criticism </a:t>
            </a:r>
          </a:p>
          <a:p>
            <a:pPr>
              <a:lnSpc>
                <a:spcPct val="90000"/>
              </a:lnSpc>
            </a:pPr>
            <a:r>
              <a:rPr lang="en-US" sz="2880"/>
              <a:t>Be open to the recommendations of experienced clinicians</a:t>
            </a:r>
          </a:p>
        </p:txBody>
      </p:sp>
    </p:spTree>
    <p:extLst>
      <p:ext uri="{BB962C8B-B14F-4D97-AF65-F5344CB8AC3E}">
        <p14:creationId xmlns:p14="http://schemas.microsoft.com/office/powerpoint/2010/main" val="17005460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home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3819" y="983116"/>
            <a:ext cx="5222875" cy="5222875"/>
          </a:xfrm>
        </p:spPr>
      </p:pic>
      <p:sp>
        <p:nvSpPr>
          <p:cNvPr id="4" name="Slide Number Placeholder 3"/>
          <p:cNvSpPr>
            <a:spLocks noGrp="1"/>
          </p:cNvSpPr>
          <p:nvPr>
            <p:ph type="sldNum" sz="quarter" idx="10"/>
          </p:nvPr>
        </p:nvSpPr>
        <p:spPr/>
        <p:txBody>
          <a:bodyPr/>
          <a:lstStyle/>
          <a:p>
            <a:fld id="{B2B613A9-0196-4103-A730-64D9B0C7CDAE}" type="slidenum">
              <a:rPr lang="en-US" smtClean="0"/>
              <a:pPr/>
              <a:t>56</a:t>
            </a:fld>
            <a:endParaRPr lang="en-US" dirty="0"/>
          </a:p>
        </p:txBody>
      </p:sp>
    </p:spTree>
    <p:extLst>
      <p:ext uri="{BB962C8B-B14F-4D97-AF65-F5344CB8AC3E}">
        <p14:creationId xmlns:p14="http://schemas.microsoft.com/office/powerpoint/2010/main" val="4230874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6633" y="1320800"/>
            <a:ext cx="8100484" cy="6075363"/>
          </a:xfrm>
        </p:spPr>
      </p:pic>
      <p:sp>
        <p:nvSpPr>
          <p:cNvPr id="4" name="Slide Number Placeholder 3"/>
          <p:cNvSpPr>
            <a:spLocks noGrp="1"/>
          </p:cNvSpPr>
          <p:nvPr>
            <p:ph type="sldNum" sz="quarter" idx="10"/>
          </p:nvPr>
        </p:nvSpPr>
        <p:spPr/>
        <p:txBody>
          <a:bodyPr/>
          <a:lstStyle/>
          <a:p>
            <a:fld id="{B2B613A9-0196-4103-A730-64D9B0C7CDAE}" type="slidenum">
              <a:rPr lang="en-US" smtClean="0"/>
              <a:pPr/>
              <a:t>57</a:t>
            </a:fld>
            <a:endParaRPr lang="en-US" dirty="0"/>
          </a:p>
        </p:txBody>
      </p:sp>
    </p:spTree>
    <p:extLst>
      <p:ext uri="{BB962C8B-B14F-4D97-AF65-F5344CB8AC3E}">
        <p14:creationId xmlns:p14="http://schemas.microsoft.com/office/powerpoint/2010/main" val="3271163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rrowheads="1"/>
          </p:cNvSpPr>
          <p:nvPr>
            <p:ph type="title"/>
          </p:nvPr>
        </p:nvSpPr>
        <p:spPr/>
        <p:txBody>
          <a:bodyPr/>
          <a:lstStyle/>
          <a:p>
            <a:r>
              <a:rPr lang="en-US" dirty="0"/>
              <a:t>After You Return</a:t>
            </a:r>
          </a:p>
        </p:txBody>
      </p:sp>
      <p:sp>
        <p:nvSpPr>
          <p:cNvPr id="400387" name="Rectangle 3"/>
          <p:cNvSpPr>
            <a:spLocks noGrp="1" noChangeArrowheads="1"/>
          </p:cNvSpPr>
          <p:nvPr>
            <p:ph type="body" idx="1"/>
          </p:nvPr>
        </p:nvSpPr>
        <p:spPr>
          <a:xfrm>
            <a:off x="3566160" y="1920240"/>
            <a:ext cx="7957186" cy="5402580"/>
          </a:xfrm>
        </p:spPr>
        <p:txBody>
          <a:bodyPr/>
          <a:lstStyle/>
          <a:p>
            <a:pPr>
              <a:lnSpc>
                <a:spcPct val="90000"/>
              </a:lnSpc>
            </a:pPr>
            <a:r>
              <a:rPr lang="en-US" sz="4000" dirty="0"/>
              <a:t>Expect reverse culture shock</a:t>
            </a:r>
          </a:p>
          <a:p>
            <a:pPr>
              <a:lnSpc>
                <a:spcPct val="90000"/>
              </a:lnSpc>
            </a:pPr>
            <a:r>
              <a:rPr lang="en-US" sz="4000" dirty="0"/>
              <a:t>Take advantage of debriefing opportunities</a:t>
            </a:r>
          </a:p>
          <a:p>
            <a:pPr>
              <a:lnSpc>
                <a:spcPct val="90000"/>
              </a:lnSpc>
            </a:pPr>
            <a:r>
              <a:rPr lang="en-US" sz="4000" dirty="0"/>
              <a:t>Plan enough time for rest and reflection</a:t>
            </a:r>
          </a:p>
          <a:p>
            <a:pPr>
              <a:lnSpc>
                <a:spcPct val="90000"/>
              </a:lnSpc>
            </a:pPr>
            <a:r>
              <a:rPr lang="en-US" sz="4000" dirty="0"/>
              <a:t>Have a party with those who’ve had similar experiences</a:t>
            </a:r>
          </a:p>
          <a:p>
            <a:pPr>
              <a:lnSpc>
                <a:spcPct val="90000"/>
              </a:lnSpc>
            </a:pPr>
            <a:r>
              <a:rPr lang="en-US" sz="4000" dirty="0"/>
              <a:t>Give constructive feedback to advisors and rotation planners</a:t>
            </a:r>
          </a:p>
        </p:txBody>
      </p:sp>
    </p:spTree>
    <p:extLst>
      <p:ext uri="{BB962C8B-B14F-4D97-AF65-F5344CB8AC3E}">
        <p14:creationId xmlns:p14="http://schemas.microsoft.com/office/powerpoint/2010/main" val="5333163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rrowheads="1"/>
          </p:cNvSpPr>
          <p:nvPr>
            <p:ph type="title"/>
          </p:nvPr>
        </p:nvSpPr>
        <p:spPr>
          <a:xfrm>
            <a:off x="2377440" y="548640"/>
            <a:ext cx="9875520" cy="2468880"/>
          </a:xfrm>
        </p:spPr>
        <p:txBody>
          <a:bodyPr/>
          <a:lstStyle/>
          <a:p>
            <a:r>
              <a:rPr lang="en-US" sz="3840" dirty="0" smtClean="0"/>
              <a:t>Return </a:t>
            </a:r>
            <a:r>
              <a:rPr lang="en-US" sz="3840" dirty="0"/>
              <a:t>with strong feelings and emotions about their trip.  You may feel…</a:t>
            </a:r>
          </a:p>
        </p:txBody>
      </p:sp>
      <p:sp>
        <p:nvSpPr>
          <p:cNvPr id="262147" name="Rectangle 3"/>
          <p:cNvSpPr>
            <a:spLocks noGrp="1" noChangeArrowheads="1"/>
          </p:cNvSpPr>
          <p:nvPr>
            <p:ph type="body" idx="1"/>
          </p:nvPr>
        </p:nvSpPr>
        <p:spPr>
          <a:xfrm>
            <a:off x="2377440" y="2286000"/>
            <a:ext cx="9875520" cy="5431156"/>
          </a:xfrm>
        </p:spPr>
        <p:txBody>
          <a:bodyPr/>
          <a:lstStyle/>
          <a:p>
            <a:endParaRPr lang="en-US" dirty="0"/>
          </a:p>
          <a:p>
            <a:r>
              <a:rPr lang="en-US" sz="3600" dirty="0"/>
              <a:t>That you would rather be back overseas;</a:t>
            </a:r>
          </a:p>
          <a:p>
            <a:r>
              <a:rPr lang="en-US" sz="3600" dirty="0"/>
              <a:t>That nobody else understands what you were doing;</a:t>
            </a:r>
          </a:p>
          <a:p>
            <a:r>
              <a:rPr lang="en-US" sz="3600" dirty="0"/>
              <a:t>Guilt about your lifestyle; and/or</a:t>
            </a:r>
          </a:p>
          <a:p>
            <a:r>
              <a:rPr lang="en-US" sz="3600" dirty="0"/>
              <a:t>That now you know how to change the world.</a:t>
            </a:r>
          </a:p>
          <a:p>
            <a:pPr>
              <a:buFont typeface="Wingdings" panose="05000000000000000000" pitchFamily="2" charset="2"/>
              <a:buNone/>
            </a:pPr>
            <a:endParaRPr lang="en-US" dirty="0"/>
          </a:p>
        </p:txBody>
      </p:sp>
    </p:spTree>
    <p:extLst>
      <p:ext uri="{BB962C8B-B14F-4D97-AF65-F5344CB8AC3E}">
        <p14:creationId xmlns:p14="http://schemas.microsoft.com/office/powerpoint/2010/main" val="126777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Ecuador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6517" y="1123950"/>
            <a:ext cx="8235950" cy="6176963"/>
          </a:xfrm>
        </p:spPr>
      </p:pic>
      <p:sp>
        <p:nvSpPr>
          <p:cNvPr id="4" name="Slide Number Placeholder 3"/>
          <p:cNvSpPr>
            <a:spLocks noGrp="1"/>
          </p:cNvSpPr>
          <p:nvPr>
            <p:ph type="sldNum" sz="quarter" idx="10"/>
          </p:nvPr>
        </p:nvSpPr>
        <p:spPr/>
        <p:txBody>
          <a:bodyPr/>
          <a:lstStyle/>
          <a:p>
            <a:fld id="{B2B613A9-0196-4103-A730-64D9B0C7CDAE}" type="slidenum">
              <a:rPr lang="en-US" smtClean="0"/>
              <a:pPr/>
              <a:t>6</a:t>
            </a:fld>
            <a:endParaRPr lang="en-US" dirty="0"/>
          </a:p>
        </p:txBody>
      </p:sp>
    </p:spTree>
    <p:extLst>
      <p:ext uri="{BB962C8B-B14F-4D97-AF65-F5344CB8AC3E}">
        <p14:creationId xmlns:p14="http://schemas.microsoft.com/office/powerpoint/2010/main" val="1232790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type="body" idx="1"/>
          </p:nvPr>
        </p:nvSpPr>
        <p:spPr>
          <a:xfrm>
            <a:off x="2377440" y="457200"/>
            <a:ext cx="9875520" cy="6766560"/>
          </a:xfrm>
        </p:spPr>
        <p:txBody>
          <a:bodyPr/>
          <a:lstStyle/>
          <a:p>
            <a:pPr>
              <a:lnSpc>
                <a:spcPct val="90000"/>
              </a:lnSpc>
            </a:pPr>
            <a:r>
              <a:rPr lang="en-US" dirty="0"/>
              <a:t>Take a nap.</a:t>
            </a:r>
          </a:p>
          <a:p>
            <a:pPr>
              <a:lnSpc>
                <a:spcPct val="90000"/>
              </a:lnSpc>
            </a:pPr>
            <a:endParaRPr lang="en-US" dirty="0"/>
          </a:p>
          <a:p>
            <a:pPr>
              <a:lnSpc>
                <a:spcPct val="90000"/>
              </a:lnSpc>
            </a:pPr>
            <a:r>
              <a:rPr lang="en-US" dirty="0"/>
              <a:t>Send a thank you </a:t>
            </a:r>
            <a:r>
              <a:rPr lang="en-US" dirty="0" smtClean="0"/>
              <a:t>email/letter </a:t>
            </a:r>
            <a:r>
              <a:rPr lang="en-US" dirty="0"/>
              <a:t>to your host site and advisor.</a:t>
            </a:r>
          </a:p>
          <a:p>
            <a:pPr>
              <a:lnSpc>
                <a:spcPct val="90000"/>
              </a:lnSpc>
            </a:pPr>
            <a:endParaRPr lang="en-US" dirty="0"/>
          </a:p>
          <a:p>
            <a:pPr>
              <a:lnSpc>
                <a:spcPct val="90000"/>
              </a:lnSpc>
            </a:pPr>
            <a:r>
              <a:rPr lang="en-US" dirty="0"/>
              <a:t>Report your Experiences.</a:t>
            </a:r>
          </a:p>
          <a:p>
            <a:pPr>
              <a:lnSpc>
                <a:spcPct val="90000"/>
              </a:lnSpc>
            </a:pPr>
            <a:endParaRPr lang="en-US" dirty="0"/>
          </a:p>
          <a:p>
            <a:pPr>
              <a:lnSpc>
                <a:spcPct val="90000"/>
              </a:lnSpc>
            </a:pPr>
            <a:r>
              <a:rPr lang="en-US" dirty="0"/>
              <a:t>Complete your Medications.</a:t>
            </a:r>
          </a:p>
          <a:p>
            <a:pPr>
              <a:lnSpc>
                <a:spcPct val="90000"/>
              </a:lnSpc>
            </a:pPr>
            <a:endParaRPr lang="en-US" dirty="0"/>
          </a:p>
          <a:p>
            <a:pPr>
              <a:lnSpc>
                <a:spcPct val="90000"/>
              </a:lnSpc>
            </a:pPr>
            <a:r>
              <a:rPr lang="en-US" dirty="0"/>
              <a:t>Share your Experiences!!!</a:t>
            </a:r>
          </a:p>
        </p:txBody>
      </p:sp>
    </p:spTree>
    <p:extLst>
      <p:ext uri="{BB962C8B-B14F-4D97-AF65-F5344CB8AC3E}">
        <p14:creationId xmlns:p14="http://schemas.microsoft.com/office/powerpoint/2010/main" val="4111166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body" idx="1"/>
          </p:nvPr>
        </p:nvSpPr>
        <p:spPr/>
        <p:txBody>
          <a:bodyPr/>
          <a:lstStyle/>
          <a:p>
            <a:r>
              <a:rPr lang="en-US" sz="3360" dirty="0"/>
              <a:t>Do not exaggerate your experience and do not generalize that incidents you experienced were the normal behavior.</a:t>
            </a:r>
          </a:p>
          <a:p>
            <a:endParaRPr lang="en-US" sz="3360" dirty="0"/>
          </a:p>
          <a:p>
            <a:r>
              <a:rPr lang="en-US" sz="3360" dirty="0"/>
              <a:t>Employ your experience and enthusiasm to do something positive.  </a:t>
            </a:r>
            <a:endParaRPr lang="en-US" sz="3360" dirty="0" smtClean="0"/>
          </a:p>
          <a:p>
            <a:endParaRPr lang="en-US" sz="3360" dirty="0"/>
          </a:p>
          <a:p>
            <a:r>
              <a:rPr lang="en-US" sz="3360" dirty="0" smtClean="0"/>
              <a:t>Make </a:t>
            </a:r>
            <a:r>
              <a:rPr lang="en-US" sz="3360" dirty="0"/>
              <a:t>the connection between your experience overseas and your work in the United States.</a:t>
            </a:r>
          </a:p>
        </p:txBody>
      </p:sp>
    </p:spTree>
    <p:extLst>
      <p:ext uri="{BB962C8B-B14F-4D97-AF65-F5344CB8AC3E}">
        <p14:creationId xmlns:p14="http://schemas.microsoft.com/office/powerpoint/2010/main" val="27909450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rrowheads="1"/>
          </p:cNvSpPr>
          <p:nvPr>
            <p:ph type="title"/>
          </p:nvPr>
        </p:nvSpPr>
        <p:spPr/>
        <p:txBody>
          <a:bodyPr/>
          <a:lstStyle/>
          <a:p>
            <a:r>
              <a:rPr lang="en-US"/>
              <a:t>Stages of Intercultural Sensitivity</a:t>
            </a:r>
            <a:br>
              <a:rPr lang="en-US"/>
            </a:br>
            <a:endParaRPr lang="en-US"/>
          </a:p>
        </p:txBody>
      </p:sp>
      <p:sp>
        <p:nvSpPr>
          <p:cNvPr id="340995" name="Rectangle 3"/>
          <p:cNvSpPr>
            <a:spLocks noGrp="1" noChangeArrowheads="1"/>
          </p:cNvSpPr>
          <p:nvPr>
            <p:ph type="body" idx="1"/>
          </p:nvPr>
        </p:nvSpPr>
        <p:spPr/>
        <p:txBody>
          <a:bodyPr/>
          <a:lstStyle/>
          <a:p>
            <a:pPr>
              <a:lnSpc>
                <a:spcPct val="80000"/>
              </a:lnSpc>
            </a:pPr>
            <a:r>
              <a:rPr lang="en-US" sz="2400" b="1"/>
              <a:t>Denial: Does not recognize cultural differences </a:t>
            </a:r>
            <a:br>
              <a:rPr lang="en-US" sz="2400" b="1"/>
            </a:br>
            <a:endParaRPr lang="en-US" sz="2400" b="1"/>
          </a:p>
          <a:p>
            <a:pPr>
              <a:lnSpc>
                <a:spcPct val="80000"/>
              </a:lnSpc>
            </a:pPr>
            <a:r>
              <a:rPr lang="en-US" sz="2400" b="1"/>
              <a:t>Defense: Recognizes some differences, but sees them as negative </a:t>
            </a:r>
            <a:br>
              <a:rPr lang="en-US" sz="2400" b="1"/>
            </a:br>
            <a:endParaRPr lang="en-US" sz="2400" b="1"/>
          </a:p>
          <a:p>
            <a:pPr>
              <a:lnSpc>
                <a:spcPct val="80000"/>
              </a:lnSpc>
            </a:pPr>
            <a:r>
              <a:rPr lang="en-US" sz="2400" b="1"/>
              <a:t>Minimization: Unaware of projection of own cultural values; sees own values as superior</a:t>
            </a:r>
            <a:br>
              <a:rPr lang="en-US" sz="2400" b="1"/>
            </a:br>
            <a:endParaRPr lang="en-US" sz="2400" b="1"/>
          </a:p>
          <a:p>
            <a:pPr>
              <a:lnSpc>
                <a:spcPct val="80000"/>
              </a:lnSpc>
            </a:pPr>
            <a:r>
              <a:rPr lang="en-US" sz="2400" b="1"/>
              <a:t>Acceptance: Shifts perspectives to understand that the same "ordinary" behavior can have different meanings in different cultures</a:t>
            </a:r>
            <a:br>
              <a:rPr lang="en-US" sz="2400" b="1"/>
            </a:br>
            <a:endParaRPr lang="en-US" sz="2400" b="1"/>
          </a:p>
          <a:p>
            <a:pPr>
              <a:lnSpc>
                <a:spcPct val="80000"/>
              </a:lnSpc>
            </a:pPr>
            <a:r>
              <a:rPr lang="en-US" sz="2400" b="1"/>
              <a:t>Adaptation: Can evaluate other’s behavior from their frame of reference and can adapt behavior to fit the norms of a different culture</a:t>
            </a:r>
            <a:br>
              <a:rPr lang="en-US" sz="2400" b="1"/>
            </a:br>
            <a:endParaRPr lang="en-US" sz="2400" b="1"/>
          </a:p>
          <a:p>
            <a:pPr>
              <a:lnSpc>
                <a:spcPct val="80000"/>
              </a:lnSpc>
            </a:pPr>
            <a:r>
              <a:rPr lang="en-US" sz="2400" b="1"/>
              <a:t>Integration: Can shift frame of reference and also deal with resulting identity issues</a:t>
            </a:r>
          </a:p>
        </p:txBody>
      </p:sp>
    </p:spTree>
    <p:extLst>
      <p:ext uri="{BB962C8B-B14F-4D97-AF65-F5344CB8AC3E}">
        <p14:creationId xmlns:p14="http://schemas.microsoft.com/office/powerpoint/2010/main" val="36867917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rrowheads="1"/>
          </p:cNvSpPr>
          <p:nvPr>
            <p:ph type="title"/>
          </p:nvPr>
        </p:nvSpPr>
        <p:spPr/>
        <p:txBody>
          <a:bodyPr/>
          <a:lstStyle/>
          <a:p>
            <a:r>
              <a:rPr lang="en-US"/>
              <a:t>The Four Levels of Cultural Awareness </a:t>
            </a:r>
          </a:p>
        </p:txBody>
      </p:sp>
      <p:sp>
        <p:nvSpPr>
          <p:cNvPr id="342019" name="Rectangle 3"/>
          <p:cNvSpPr>
            <a:spLocks noGrp="1" noChangeArrowheads="1"/>
          </p:cNvSpPr>
          <p:nvPr>
            <p:ph type="body" idx="1"/>
          </p:nvPr>
        </p:nvSpPr>
        <p:spPr>
          <a:xfrm>
            <a:off x="2377440" y="2286000"/>
            <a:ext cx="9875520" cy="5577840"/>
          </a:xfrm>
        </p:spPr>
        <p:txBody>
          <a:bodyPr/>
          <a:lstStyle/>
          <a:p>
            <a:pPr>
              <a:lnSpc>
                <a:spcPct val="80000"/>
              </a:lnSpc>
              <a:buFont typeface="Wingdings" panose="05000000000000000000" pitchFamily="2" charset="2"/>
              <a:buNone/>
            </a:pPr>
            <a:r>
              <a:rPr lang="en-US" sz="2160"/>
              <a:t>As you go through the cycle of adjustment, your awareness of the host country culture naturally increases. This awareness tends to progress through a series of levels, described below.</a:t>
            </a:r>
            <a:endParaRPr lang="en-US" sz="2160" b="1"/>
          </a:p>
          <a:p>
            <a:pPr>
              <a:lnSpc>
                <a:spcPct val="80000"/>
              </a:lnSpc>
            </a:pPr>
            <a:endParaRPr lang="en-US" sz="2160" b="1"/>
          </a:p>
          <a:p>
            <a:pPr>
              <a:lnSpc>
                <a:spcPct val="80000"/>
              </a:lnSpc>
              <a:buFont typeface="Wingdings" panose="05000000000000000000" pitchFamily="2" charset="2"/>
              <a:buNone/>
            </a:pPr>
            <a:r>
              <a:rPr lang="en-US" sz="2160" b="1"/>
              <a:t>I. Unconscious incompetence </a:t>
            </a:r>
            <a:endParaRPr lang="en-US" sz="2160"/>
          </a:p>
          <a:p>
            <a:pPr>
              <a:lnSpc>
                <a:spcPct val="80000"/>
              </a:lnSpc>
            </a:pPr>
            <a:r>
              <a:rPr lang="en-US" sz="2160"/>
              <a:t>This has also been called the state of blissful ignorance. At this stage, you are unaware of cultural differences. It does not occur to you that you may be making cultural mistakes or that you may be misinterpreting much of the behavior going on around you. You have no reason not to trust your instincts. </a:t>
            </a:r>
            <a:endParaRPr lang="en-US" sz="2160" b="1"/>
          </a:p>
          <a:p>
            <a:pPr>
              <a:lnSpc>
                <a:spcPct val="80000"/>
              </a:lnSpc>
            </a:pPr>
            <a:endParaRPr lang="en-US" sz="2160" b="1"/>
          </a:p>
          <a:p>
            <a:pPr>
              <a:lnSpc>
                <a:spcPct val="80000"/>
              </a:lnSpc>
              <a:buFont typeface="Wingdings" panose="05000000000000000000" pitchFamily="2" charset="2"/>
              <a:buNone/>
            </a:pPr>
            <a:r>
              <a:rPr lang="en-US" sz="2160" b="1"/>
              <a:t>II. Conscious incompetence </a:t>
            </a:r>
            <a:endParaRPr lang="en-US" sz="2160"/>
          </a:p>
          <a:p>
            <a:pPr>
              <a:lnSpc>
                <a:spcPct val="80000"/>
              </a:lnSpc>
            </a:pPr>
            <a:r>
              <a:rPr lang="en-US" sz="2160"/>
              <a:t>You now realize that differences exist between the way you and the local people behave, though you understand very little about what these differences are, how numerous they might be, or how deep they might go. You know there’s a problem here, but you’re not sure about the size of it. You’re not so sure of your instincts anymore, and you realize that there are some things you don’t understand. You may start to worry about how hard it’s going to be to figure these people out. </a:t>
            </a:r>
            <a:endParaRPr lang="en-US" sz="2160" b="1"/>
          </a:p>
        </p:txBody>
      </p:sp>
    </p:spTree>
    <p:extLst>
      <p:ext uri="{BB962C8B-B14F-4D97-AF65-F5344CB8AC3E}">
        <p14:creationId xmlns:p14="http://schemas.microsoft.com/office/powerpoint/2010/main" val="35270817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body" idx="1"/>
          </p:nvPr>
        </p:nvSpPr>
        <p:spPr>
          <a:xfrm>
            <a:off x="2377440" y="640080"/>
            <a:ext cx="9875520" cy="6583680"/>
          </a:xfrm>
        </p:spPr>
        <p:txBody>
          <a:bodyPr/>
          <a:lstStyle/>
          <a:p>
            <a:pPr>
              <a:lnSpc>
                <a:spcPct val="80000"/>
              </a:lnSpc>
              <a:buFont typeface="Wingdings" panose="05000000000000000000" pitchFamily="2" charset="2"/>
              <a:buNone/>
            </a:pPr>
            <a:r>
              <a:rPr lang="en-US" sz="2400" b="1"/>
              <a:t>III. Conscious competence</a:t>
            </a:r>
            <a:endParaRPr lang="en-US" sz="2400"/>
          </a:p>
          <a:p>
            <a:pPr>
              <a:lnSpc>
                <a:spcPct val="80000"/>
              </a:lnSpc>
            </a:pPr>
            <a:r>
              <a:rPr lang="en-US" sz="2400"/>
              <a:t>You know cultural differences exist, you know what some of these differences are, and you try to adjust your own behavior accordingly. It doesn’t come naturally yet—you have to make a conscious effort to behave in culturally appropriate ways—but you are much more aware of how your behavior is coming across to the local people. You are in the process of replacing old instincts with new ones. You know now that you will be able to figure these people out if you can remain objective. </a:t>
            </a:r>
          </a:p>
          <a:p>
            <a:pPr>
              <a:lnSpc>
                <a:spcPct val="80000"/>
              </a:lnSpc>
            </a:pPr>
            <a:endParaRPr lang="en-US" sz="2400" b="1"/>
          </a:p>
          <a:p>
            <a:pPr>
              <a:lnSpc>
                <a:spcPct val="80000"/>
              </a:lnSpc>
              <a:buFont typeface="Wingdings" panose="05000000000000000000" pitchFamily="2" charset="2"/>
              <a:buNone/>
            </a:pPr>
            <a:r>
              <a:rPr lang="en-US" sz="2400" b="1"/>
              <a:t>IV. Unconscious competence</a:t>
            </a:r>
            <a:endParaRPr lang="en-US" sz="2400"/>
          </a:p>
          <a:p>
            <a:pPr>
              <a:lnSpc>
                <a:spcPct val="80000"/>
              </a:lnSpc>
            </a:pPr>
            <a:r>
              <a:rPr lang="en-US" sz="2400"/>
              <a:t>You no longer have to think about what you’re doing in order to do the right thing. Culturally appropriate behavior is now second nature to you; you can trust your instincts because they have been reconditioned by the new culture. It takes little effort now for you to be culturally sensitive.*</a:t>
            </a:r>
          </a:p>
          <a:p>
            <a:pPr>
              <a:lnSpc>
                <a:spcPct val="80000"/>
              </a:lnSpc>
              <a:buFont typeface="Wingdings" panose="05000000000000000000" pitchFamily="2" charset="2"/>
              <a:buNone/>
            </a:pPr>
            <a:endParaRPr lang="en-US" sz="2400" i="1"/>
          </a:p>
          <a:p>
            <a:pPr>
              <a:lnSpc>
                <a:spcPct val="80000"/>
              </a:lnSpc>
            </a:pPr>
            <a:r>
              <a:rPr lang="en-US" sz="2400" i="1"/>
              <a:t>This paradigm is based on work by William Howell. </a:t>
            </a:r>
          </a:p>
          <a:p>
            <a:pPr>
              <a:lnSpc>
                <a:spcPct val="80000"/>
              </a:lnSpc>
            </a:pPr>
            <a:endParaRPr lang="en-US" sz="2400"/>
          </a:p>
        </p:txBody>
      </p:sp>
    </p:spTree>
    <p:extLst>
      <p:ext uri="{BB962C8B-B14F-4D97-AF65-F5344CB8AC3E}">
        <p14:creationId xmlns:p14="http://schemas.microsoft.com/office/powerpoint/2010/main" val="19154171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LEARNER’S OBJECTIVES</a:t>
            </a:r>
            <a:endParaRPr lang="en-US" sz="6600" dirty="0"/>
          </a:p>
        </p:txBody>
      </p:sp>
      <p:sp>
        <p:nvSpPr>
          <p:cNvPr id="374787" name="Rectangle 3"/>
          <p:cNvSpPr>
            <a:spLocks noGrp="1" noChangeArrowheads="1"/>
          </p:cNvSpPr>
          <p:nvPr>
            <p:ph idx="1"/>
          </p:nvPr>
        </p:nvSpPr>
        <p:spPr/>
        <p:txBody>
          <a:bodyPr/>
          <a:lstStyle/>
          <a:p>
            <a:r>
              <a:rPr lang="en-US" sz="3360" dirty="0" smtClean="0"/>
              <a:t>Confidently prepare for a global health elective</a:t>
            </a:r>
          </a:p>
          <a:p>
            <a:r>
              <a:rPr lang="en-US" sz="3360" dirty="0" smtClean="0"/>
              <a:t>Utilize multiple resources to choose an ideal time/location for an elective while training</a:t>
            </a:r>
          </a:p>
          <a:p>
            <a:r>
              <a:rPr lang="en-US" sz="3360" dirty="0"/>
              <a:t>Practice cultural sensitivity while </a:t>
            </a:r>
            <a:r>
              <a:rPr lang="en-US" sz="3360" dirty="0" smtClean="0"/>
              <a:t>abroad</a:t>
            </a:r>
            <a:endParaRPr lang="en-US" sz="3360" dirty="0"/>
          </a:p>
          <a:p>
            <a:r>
              <a:rPr lang="en-US" sz="3360" dirty="0" smtClean="0"/>
              <a:t>Manage many of the practical </a:t>
            </a:r>
            <a:r>
              <a:rPr lang="en-US" sz="3360" dirty="0"/>
              <a:t>c</a:t>
            </a:r>
            <a:r>
              <a:rPr lang="en-US" sz="3360" dirty="0" smtClean="0"/>
              <a:t>onsiderations of a global health elective</a:t>
            </a:r>
            <a:endParaRPr lang="en-US" sz="3360" dirty="0"/>
          </a:p>
          <a:p>
            <a:pPr lvl="1"/>
            <a:r>
              <a:rPr lang="en-US" sz="2880" dirty="0"/>
              <a:t>Opportunities, Funding, Safety and Health, Preparation for Travel/Packing</a:t>
            </a:r>
          </a:p>
          <a:p>
            <a:pPr lvl="1"/>
            <a:endParaRPr lang="en-US" sz="2880" dirty="0"/>
          </a:p>
        </p:txBody>
      </p:sp>
    </p:spTree>
    <p:extLst>
      <p:ext uri="{BB962C8B-B14F-4D97-AF65-F5344CB8AC3E}">
        <p14:creationId xmlns:p14="http://schemas.microsoft.com/office/powerpoint/2010/main" val="4788817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66</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body" idx="1"/>
          </p:nvPr>
        </p:nvSpPr>
        <p:spPr>
          <a:xfrm>
            <a:off x="2286000" y="3200400"/>
            <a:ext cx="9875520" cy="1828800"/>
          </a:xfrm>
        </p:spPr>
        <p:txBody>
          <a:bodyPr/>
          <a:lstStyle/>
          <a:p>
            <a:pPr algn="ctr">
              <a:buFont typeface="Wingdings" panose="05000000000000000000" pitchFamily="2" charset="2"/>
              <a:buNone/>
            </a:pPr>
            <a:r>
              <a:rPr lang="en-US" sz="9600" dirty="0" smtClean="0"/>
              <a:t>Where?</a:t>
            </a:r>
            <a:endParaRPr lang="en-US" sz="9600" dirty="0"/>
          </a:p>
        </p:txBody>
      </p:sp>
    </p:spTree>
    <p:extLst>
      <p:ext uri="{BB962C8B-B14F-4D97-AF65-F5344CB8AC3E}">
        <p14:creationId xmlns:p14="http://schemas.microsoft.com/office/powerpoint/2010/main" val="50069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go here!</a:t>
            </a:r>
            <a:endParaRPr lang="en-US" dirty="0"/>
          </a:p>
        </p:txBody>
      </p:sp>
      <p:sp>
        <p:nvSpPr>
          <p:cNvPr id="3" name="Content Placeholder 2"/>
          <p:cNvSpPr>
            <a:spLocks noGrp="1"/>
          </p:cNvSpPr>
          <p:nvPr>
            <p:ph idx="1"/>
          </p:nvPr>
        </p:nvSpPr>
        <p:spPr/>
        <p:txBody>
          <a:bodyPr/>
          <a:lstStyle/>
          <a:p>
            <a:r>
              <a:rPr lang="en-US" u="sng" dirty="0">
                <a:hlinkClick r:id="rId2"/>
              </a:rPr>
              <a:t>www.travel.state.gov</a:t>
            </a:r>
            <a:r>
              <a:rPr lang="en-US" dirty="0"/>
              <a:t> for a listing of countries that are on the State’s Department Warning List</a:t>
            </a:r>
          </a:p>
        </p:txBody>
      </p:sp>
      <p:sp>
        <p:nvSpPr>
          <p:cNvPr id="4" name="Slide Number Placeholder 3"/>
          <p:cNvSpPr>
            <a:spLocks noGrp="1"/>
          </p:cNvSpPr>
          <p:nvPr>
            <p:ph type="sldNum" sz="quarter" idx="10"/>
          </p:nvPr>
        </p:nvSpPr>
        <p:spPr/>
        <p:txBody>
          <a:bodyPr/>
          <a:lstStyle/>
          <a:p>
            <a:fld id="{B2B613A9-0196-4103-A730-64D9B0C7CDAE}" type="slidenum">
              <a:rPr lang="en-US" smtClean="0"/>
              <a:pPr/>
              <a:t>8</a:t>
            </a:fld>
            <a:endParaRPr lang="en-US" dirty="0"/>
          </a:p>
        </p:txBody>
      </p:sp>
    </p:spTree>
    <p:extLst>
      <p:ext uri="{BB962C8B-B14F-4D97-AF65-F5344CB8AC3E}">
        <p14:creationId xmlns:p14="http://schemas.microsoft.com/office/powerpoint/2010/main" val="142594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will I live and how much will it cost?</a:t>
            </a:r>
            <a:endParaRPr lang="en-US" dirty="0"/>
          </a:p>
        </p:txBody>
      </p:sp>
      <p:sp>
        <p:nvSpPr>
          <p:cNvPr id="6" name="Text Placeholder 5"/>
          <p:cNvSpPr>
            <a:spLocks noGrp="1"/>
          </p:cNvSpPr>
          <p:nvPr>
            <p:ph type="body" idx="1"/>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317106" y="2731325"/>
            <a:ext cx="6482319" cy="2873828"/>
          </a:xfrm>
        </p:spPr>
      </p:pic>
      <p:sp>
        <p:nvSpPr>
          <p:cNvPr id="4" name="Slide Number Placeholder 3"/>
          <p:cNvSpPr>
            <a:spLocks noGrp="1"/>
          </p:cNvSpPr>
          <p:nvPr>
            <p:ph type="sldNum" sz="quarter" idx="10"/>
          </p:nvPr>
        </p:nvSpPr>
        <p:spPr/>
        <p:txBody>
          <a:bodyPr/>
          <a:lstStyle/>
          <a:p>
            <a:fld id="{B2B613A9-0196-4103-A730-64D9B0C7CDAE}" type="slidenum">
              <a:rPr lang="en-US" smtClean="0"/>
              <a:pPr/>
              <a:t>9</a:t>
            </a:fld>
            <a:endParaRPr lang="en-US" dirty="0"/>
          </a:p>
        </p:txBody>
      </p:sp>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027969" y="2564791"/>
            <a:ext cx="3828603" cy="3040362"/>
          </a:xfrm>
        </p:spPr>
      </p:pic>
    </p:spTree>
    <p:extLst>
      <p:ext uri="{BB962C8B-B14F-4D97-AF65-F5344CB8AC3E}">
        <p14:creationId xmlns:p14="http://schemas.microsoft.com/office/powerpoint/2010/main" val="381859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613</TotalTime>
  <Words>2310</Words>
  <Application>Microsoft Office PowerPoint</Application>
  <PresentationFormat>Custom</PresentationFormat>
  <Paragraphs>590</Paragraphs>
  <Slides>67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MS PGothic</vt:lpstr>
      <vt:lpstr>Arial</vt:lpstr>
      <vt:lpstr>Calibri</vt:lpstr>
      <vt:lpstr>Wingdings</vt:lpstr>
      <vt:lpstr>Office Theme</vt:lpstr>
      <vt:lpstr>PowerPoint Presentation</vt:lpstr>
      <vt:lpstr>Financial Disclosures</vt:lpstr>
      <vt:lpstr>LEARNER’S OBJECTIVES</vt:lpstr>
      <vt:lpstr>Why?</vt:lpstr>
      <vt:lpstr>PowerPoint Presentation</vt:lpstr>
      <vt:lpstr>Ecuador</vt:lpstr>
      <vt:lpstr>PowerPoint Presentation</vt:lpstr>
      <vt:lpstr>Don’t go here!</vt:lpstr>
      <vt:lpstr>Where will I live and how much will it cost?</vt:lpstr>
      <vt:lpstr>Will I be able to communicate?</vt:lpstr>
      <vt:lpstr> Other considerations</vt:lpstr>
      <vt:lpstr>Program Assessment</vt:lpstr>
      <vt:lpstr>Consider Your Tolerance Level for:</vt:lpstr>
      <vt:lpstr>Desired Outcomes</vt:lpstr>
      <vt:lpstr>Global Health Opportunities</vt:lpstr>
      <vt:lpstr>PowerPoint Presentation</vt:lpstr>
      <vt:lpstr>PowerPoint Presentation</vt:lpstr>
      <vt:lpstr>Ethics and ‘Fair Trade Learning’</vt:lpstr>
      <vt:lpstr> Core Principles </vt:lpstr>
      <vt:lpstr> Community-Centered Standards</vt:lpstr>
      <vt:lpstr> Student-Centered Standards</vt:lpstr>
      <vt:lpstr>PowerPoint Presentation</vt:lpstr>
      <vt:lpstr>PowerPoint Presentation</vt:lpstr>
      <vt:lpstr>Must get educated…</vt:lpstr>
      <vt:lpstr>PowerPoint Presentation</vt:lpstr>
      <vt:lpstr>Must prepare…</vt:lpstr>
      <vt:lpstr>Preparation—many resources The Practitioners Guide to Global Health</vt:lpstr>
      <vt:lpstr>Learning Objectives and Developmental Goals</vt:lpstr>
      <vt:lpstr>Process For Soliciting and Offering Donations</vt:lpstr>
      <vt:lpstr>Health and Safety Preparation</vt:lpstr>
      <vt:lpstr>Social and Environmental Responsibility</vt:lpstr>
      <vt:lpstr>PowerPoint Presentation</vt:lpstr>
      <vt:lpstr>When am I going?</vt:lpstr>
      <vt:lpstr>PowerPoint Presentation</vt:lpstr>
      <vt:lpstr>I would, but I’m broke!!!</vt:lpstr>
      <vt:lpstr>PowerPoint Presentation</vt:lpstr>
      <vt:lpstr>Hints and Advice</vt:lpstr>
      <vt:lpstr> I got a spot.  Is that it?</vt:lpstr>
      <vt:lpstr>Logistics</vt:lpstr>
      <vt:lpstr>Safety</vt:lpstr>
      <vt:lpstr>Health</vt:lpstr>
      <vt:lpstr>PowerPoint Presentation</vt:lpstr>
      <vt:lpstr>Universal Precautions</vt:lpstr>
      <vt:lpstr>Travel/PreparationHints</vt:lpstr>
      <vt:lpstr>Stamp Collecting (Passport and Visa)</vt:lpstr>
      <vt:lpstr>Last minute hints…</vt:lpstr>
      <vt:lpstr>Paying for Things O’er Yonder</vt:lpstr>
      <vt:lpstr>Night before journey..</vt:lpstr>
      <vt:lpstr>Pack your Bags</vt:lpstr>
      <vt:lpstr>Unpack part of your Bags!  (Consider cutting down!!!)</vt:lpstr>
      <vt:lpstr>Communication Stresses  During Travel</vt:lpstr>
      <vt:lpstr>Connection Complications  in Country</vt:lpstr>
      <vt:lpstr>I AM HERE!</vt:lpstr>
      <vt:lpstr>I am here!</vt:lpstr>
      <vt:lpstr>Communication Stresses  During Clinics</vt:lpstr>
      <vt:lpstr>Back home</vt:lpstr>
      <vt:lpstr>PowerPoint Presentation</vt:lpstr>
      <vt:lpstr>After You Return</vt:lpstr>
      <vt:lpstr>Return with strong feelings and emotions about their trip.  You may feel…</vt:lpstr>
      <vt:lpstr>PowerPoint Presentation</vt:lpstr>
      <vt:lpstr>PowerPoint Presentation</vt:lpstr>
      <vt:lpstr>Stages of Intercultural Sensitivity </vt:lpstr>
      <vt:lpstr>The Four Levels of Cultural Awareness </vt:lpstr>
      <vt:lpstr>PowerPoint Presentation</vt:lpstr>
      <vt:lpstr>LEARNER’S OBJECTIVES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Nipa Shah</cp:lastModifiedBy>
  <cp:revision>38</cp:revision>
  <dcterms:created xsi:type="dcterms:W3CDTF">2018-07-03T14:17:43Z</dcterms:created>
  <dcterms:modified xsi:type="dcterms:W3CDTF">2018-09-16T15:57:07Z</dcterms:modified>
</cp:coreProperties>
</file>