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5"/>
  </p:sldMasterIdLst>
  <p:notesMasterIdLst>
    <p:notesMasterId r:id="rId37"/>
  </p:notesMasterIdLst>
  <p:handoutMasterIdLst>
    <p:handoutMasterId r:id="rId38"/>
  </p:handoutMasterIdLst>
  <p:sldIdLst>
    <p:sldId id="331" r:id="rId6"/>
    <p:sldId id="332" r:id="rId7"/>
    <p:sldId id="333" r:id="rId8"/>
    <p:sldId id="334" r:id="rId9"/>
    <p:sldId id="336" r:id="rId10"/>
    <p:sldId id="335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8" r:id="rId19"/>
    <p:sldId id="366" r:id="rId20"/>
    <p:sldId id="368" r:id="rId21"/>
    <p:sldId id="370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79" r:id="rId31"/>
    <p:sldId id="380" r:id="rId32"/>
    <p:sldId id="362" r:id="rId33"/>
    <p:sldId id="363" r:id="rId34"/>
    <p:sldId id="364" r:id="rId35"/>
    <p:sldId id="381" r:id="rId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00"/>
    <a:srgbClr val="FFFFFF"/>
    <a:srgbClr val="006060"/>
    <a:srgbClr val="CCFFFF"/>
    <a:srgbClr val="CC6600"/>
    <a:srgbClr val="2CB5B2"/>
    <a:srgbClr val="4DD6D3"/>
    <a:srgbClr val="00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7" d="100"/>
          <a:sy n="97" d="100"/>
        </p:scale>
        <p:origin x="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780" y="8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h.edu\data\FCM\Research\BP_Study_Group\Manuscripts\Main%20results\Annals%20of%20internal%20medicine\Figure%202%20BP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ithjami\Deskto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80927384077009E-2"/>
          <c:y val="2.7777777777777776E-2"/>
          <c:w val="0.91241907261592314"/>
          <c:h val="0.77280839895013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 (week 1)</c:v>
                </c:pt>
                <c:pt idx="1">
                  <c:v>Post (week 6)</c:v>
                </c:pt>
                <c:pt idx="2">
                  <c:v>Follow-up (week 10)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149.19999999999999</c:v>
                </c:pt>
                <c:pt idx="1">
                  <c:v>151.6</c:v>
                </c:pt>
                <c:pt idx="2">
                  <c:v>150.1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61-4999-97A1-9C7931A5E8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Class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 (week 1)</c:v>
                </c:pt>
                <c:pt idx="1">
                  <c:v>Post (week 6)</c:v>
                </c:pt>
                <c:pt idx="2">
                  <c:v>Follow-up (week 10)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155.4</c:v>
                </c:pt>
                <c:pt idx="1">
                  <c:v>152.1</c:v>
                </c:pt>
                <c:pt idx="2">
                  <c:v>150.5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61-4999-97A1-9C7931A5E8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DVD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 (week 1)</c:v>
                </c:pt>
                <c:pt idx="1">
                  <c:v>Post (week 6)</c:v>
                </c:pt>
                <c:pt idx="2">
                  <c:v>Follow-up (week 10)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152.5</c:v>
                </c:pt>
                <c:pt idx="1">
                  <c:v>148.4</c:v>
                </c:pt>
                <c:pt idx="2">
                  <c:v>145.30000000000001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61-4999-97A1-9C7931A5E8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Any 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Baseline (week 1)</c:v>
                </c:pt>
                <c:pt idx="1">
                  <c:v>Post (week 6)</c:v>
                </c:pt>
                <c:pt idx="2">
                  <c:v>Follow-up (week 10)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153.6</c:v>
                </c:pt>
                <c:pt idx="1">
                  <c:v>149.80000000000001</c:v>
                </c:pt>
                <c:pt idx="2">
                  <c:v>147.19999999999999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61-4999-97A1-9C7931A5E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514160"/>
        <c:axId val="613514552"/>
      </c:lineChart>
      <c:catAx>
        <c:axId val="61351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514552"/>
        <c:crosses val="autoZero"/>
        <c:auto val="1"/>
        <c:lblAlgn val="ctr"/>
        <c:lblOffset val="100"/>
        <c:noMultiLvlLbl val="0"/>
      </c:catAx>
      <c:valAx>
        <c:axId val="613514552"/>
        <c:scaling>
          <c:orientation val="minMax"/>
          <c:max val="156"/>
          <c:min val="1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514160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legend>
      <c:legendPos val="r"/>
      <c:layout>
        <c:manualLayout>
          <c:xMode val="edge"/>
          <c:yMode val="edge"/>
          <c:x val="0.73099265523298429"/>
          <c:y val="3.9266836269424787E-2"/>
          <c:w val="0.22049047120962881"/>
          <c:h val="0.19799153653522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0185185185185185"/>
          <c:w val="0.89019685039370078"/>
          <c:h val="0.76083672870266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Sheet1!$B$28:$B$35</c:f>
              <c:numCache>
                <c:formatCode>General</c:formatCode>
                <c:ptCount val="8"/>
                <c:pt idx="0">
                  <c:v>154.6</c:v>
                </c:pt>
                <c:pt idx="1">
                  <c:v>146.80000000000001</c:v>
                </c:pt>
                <c:pt idx="2">
                  <c:v>151.69999999999999</c:v>
                </c:pt>
                <c:pt idx="3">
                  <c:v>148.9</c:v>
                </c:pt>
                <c:pt idx="4">
                  <c:v>150.30000000000001</c:v>
                </c:pt>
                <c:pt idx="5">
                  <c:v>154.9</c:v>
                </c:pt>
                <c:pt idx="6">
                  <c:v>155.19999999999999</c:v>
                </c:pt>
                <c:pt idx="7">
                  <c:v>156.80000000000001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59-4863-876D-A34185ED36AA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Sheet1!$C$28:$C$35</c:f>
              <c:numCache>
                <c:formatCode>General</c:formatCode>
                <c:ptCount val="8"/>
                <c:pt idx="0">
                  <c:v>147.80000000000001</c:v>
                </c:pt>
                <c:pt idx="1">
                  <c:v>145.69999999999999</c:v>
                </c:pt>
                <c:pt idx="2">
                  <c:v>145.30000000000001</c:v>
                </c:pt>
                <c:pt idx="3">
                  <c:v>145.80000000000001</c:v>
                </c:pt>
                <c:pt idx="4">
                  <c:v>151.6</c:v>
                </c:pt>
                <c:pt idx="5">
                  <c:v>148.1</c:v>
                </c:pt>
                <c:pt idx="6">
                  <c:v>147.69999999999999</c:v>
                </c:pt>
                <c:pt idx="7">
                  <c:v>151.69999999999999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59-4863-876D-A34185ED36AA}"/>
            </c:ext>
          </c:extLst>
        </c:ser>
        <c:ser>
          <c:idx val="2"/>
          <c:order val="2"/>
          <c:tx>
            <c:strRef>
              <c:f>Sheet1!$D$27</c:f>
              <c:strCache>
                <c:ptCount val="1"/>
                <c:pt idx="0">
                  <c:v>Overall</c:v>
                </c:pt>
              </c:strCache>
            </c:strRef>
          </c:tx>
          <c:spPr>
            <a:ln w="190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Sheet1!$D$28:$D$35</c:f>
              <c:numCache>
                <c:formatCode>General</c:formatCode>
                <c:ptCount val="8"/>
                <c:pt idx="0">
                  <c:v>150.5</c:v>
                </c:pt>
                <c:pt idx="1">
                  <c:v>146.19999999999999</c:v>
                </c:pt>
                <c:pt idx="2">
                  <c:v>147.80000000000001</c:v>
                </c:pt>
                <c:pt idx="3">
                  <c:v>147</c:v>
                </c:pt>
                <c:pt idx="4">
                  <c:v>151.1</c:v>
                </c:pt>
                <c:pt idx="5">
                  <c:v>150.80000000000001</c:v>
                </c:pt>
                <c:pt idx="6">
                  <c:v>150.69999999999999</c:v>
                </c:pt>
                <c:pt idx="7">
                  <c:v>153.69999999999999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59-4863-876D-A34185ED3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442440"/>
        <c:axId val="206442832"/>
      </c:lineChart>
      <c:catAx>
        <c:axId val="20644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42832"/>
        <c:crosses val="autoZero"/>
        <c:auto val="1"/>
        <c:lblAlgn val="ctr"/>
        <c:lblOffset val="100"/>
        <c:noMultiLvlLbl val="0"/>
      </c:catAx>
      <c:valAx>
        <c:axId val="206442832"/>
        <c:scaling>
          <c:orientation val="minMax"/>
          <c:max val="157"/>
          <c:min val="1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6442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6826334208224"/>
          <c:y val="0.10226260250553985"/>
          <c:w val="0.27763473315835518"/>
          <c:h val="0.18923665791776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7824676421885E-2"/>
          <c:y val="6.4587152015834093E-2"/>
          <c:w val="0.89019685039370078"/>
          <c:h val="0.837623213764946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Sheet1!$B$46:$B$53</c:f>
              <c:numCache>
                <c:formatCode>General</c:formatCode>
                <c:ptCount val="8"/>
                <c:pt idx="0">
                  <c:v>137.80000000000001</c:v>
                </c:pt>
                <c:pt idx="1">
                  <c:v>148.9</c:v>
                </c:pt>
                <c:pt idx="2">
                  <c:v>136.1</c:v>
                </c:pt>
                <c:pt idx="3">
                  <c:v>140.80000000000001</c:v>
                </c:pt>
                <c:pt idx="4">
                  <c:v>140.30000000000001</c:v>
                </c:pt>
                <c:pt idx="5">
                  <c:v>144.5</c:v>
                </c:pt>
                <c:pt idx="6">
                  <c:v>139.1</c:v>
                </c:pt>
                <c:pt idx="7">
                  <c:v>133.80000000000001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20-40C4-8581-3CCD87B5F398}"/>
            </c:ext>
          </c:extLst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Sheet1!$C$46:$C$53</c:f>
              <c:numCache>
                <c:formatCode>General</c:formatCode>
                <c:ptCount val="8"/>
                <c:pt idx="0">
                  <c:v>155.80000000000001</c:v>
                </c:pt>
                <c:pt idx="1">
                  <c:v>152.80000000000001</c:v>
                </c:pt>
                <c:pt idx="2">
                  <c:v>153.4</c:v>
                </c:pt>
                <c:pt idx="3">
                  <c:v>157.6</c:v>
                </c:pt>
                <c:pt idx="4">
                  <c:v>155.30000000000001</c:v>
                </c:pt>
                <c:pt idx="5">
                  <c:v>152.1</c:v>
                </c:pt>
                <c:pt idx="6">
                  <c:v>149.80000000000001</c:v>
                </c:pt>
                <c:pt idx="7">
                  <c:v>150.6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20-40C4-8581-3CCD87B5F398}"/>
            </c:ext>
          </c:extLst>
        </c:ser>
        <c:ser>
          <c:idx val="2"/>
          <c:order val="2"/>
          <c:tx>
            <c:strRef>
              <c:f>Sheet1!$D$45</c:f>
              <c:strCache>
                <c:ptCount val="1"/>
                <c:pt idx="0">
                  <c:v>Overall</c:v>
                </c:pt>
              </c:strCache>
            </c:strRef>
          </c:tx>
          <c:spPr>
            <a:ln w="127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Sheet1!$D$46:$D$53</c:f>
              <c:numCache>
                <c:formatCode>General</c:formatCode>
                <c:ptCount val="8"/>
                <c:pt idx="0">
                  <c:v>150.9</c:v>
                </c:pt>
                <c:pt idx="1">
                  <c:v>151.69999999999999</c:v>
                </c:pt>
                <c:pt idx="2">
                  <c:v>148.5</c:v>
                </c:pt>
                <c:pt idx="3">
                  <c:v>152.9</c:v>
                </c:pt>
                <c:pt idx="4">
                  <c:v>151.1</c:v>
                </c:pt>
                <c:pt idx="5">
                  <c:v>150</c:v>
                </c:pt>
                <c:pt idx="6">
                  <c:v>146.9</c:v>
                </c:pt>
                <c:pt idx="7">
                  <c:v>145.9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20-40C4-8581-3CCD87B5F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128768"/>
        <c:axId val="207129160"/>
      </c:lineChart>
      <c:catAx>
        <c:axId val="20712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129160"/>
        <c:crosses val="autoZero"/>
        <c:auto val="0"/>
        <c:lblAlgn val="ctr"/>
        <c:lblOffset val="100"/>
        <c:noMultiLvlLbl val="0"/>
      </c:catAx>
      <c:valAx>
        <c:axId val="207129160"/>
        <c:scaling>
          <c:orientation val="minMax"/>
          <c:max val="158"/>
          <c:min val="13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128768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78826895565096"/>
          <c:y val="0"/>
          <c:w val="0.24707917760279965"/>
          <c:h val="0.17534776902887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3124104478598E-2"/>
          <c:y val="5.4490030851406739E-2"/>
          <c:w val="0.89019685039370078"/>
          <c:h val="0.846882473024205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Sheet1!$B$61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Sheet1!$A$62:$A$69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Sheet1!$B$62:$B$69</c:f>
              <c:numCache>
                <c:formatCode>General</c:formatCode>
                <c:ptCount val="8"/>
                <c:pt idx="0">
                  <c:v>158.6</c:v>
                </c:pt>
                <c:pt idx="1">
                  <c:v>157.80000000000001</c:v>
                </c:pt>
                <c:pt idx="2">
                  <c:v>152.80000000000001</c:v>
                </c:pt>
                <c:pt idx="3">
                  <c:v>151.6</c:v>
                </c:pt>
                <c:pt idx="4">
                  <c:v>152.19999999999999</c:v>
                </c:pt>
                <c:pt idx="5">
                  <c:v>149.69999999999999</c:v>
                </c:pt>
                <c:pt idx="6">
                  <c:v>144.1</c:v>
                </c:pt>
                <c:pt idx="7">
                  <c:v>146.30000000000001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E5-4306-8194-5A206AFE4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129944"/>
        <c:axId val="207130336"/>
      </c:lineChart>
      <c:catAx>
        <c:axId val="20712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130336"/>
        <c:crosses val="autoZero"/>
        <c:auto val="0"/>
        <c:lblAlgn val="ctr"/>
        <c:lblOffset val="100"/>
        <c:noMultiLvlLbl val="0"/>
      </c:catAx>
      <c:valAx>
        <c:axId val="207130336"/>
        <c:scaling>
          <c:orientation val="minMax"/>
          <c:max val="159"/>
          <c:min val="14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07129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4811351706036757"/>
          <c:y val="0.25925925925925924"/>
          <c:w val="0.2315505249343831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0185185185185185"/>
          <c:w val="0.89019685039370078"/>
          <c:h val="0.76083672870266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Sheet1!$B$28:$B$35</c:f>
              <c:numCache>
                <c:formatCode>General</c:formatCode>
                <c:ptCount val="8"/>
                <c:pt idx="0">
                  <c:v>154.6</c:v>
                </c:pt>
                <c:pt idx="1">
                  <c:v>146.80000000000001</c:v>
                </c:pt>
                <c:pt idx="2">
                  <c:v>151.69999999999999</c:v>
                </c:pt>
                <c:pt idx="3">
                  <c:v>148.9</c:v>
                </c:pt>
                <c:pt idx="4">
                  <c:v>150.30000000000001</c:v>
                </c:pt>
                <c:pt idx="5">
                  <c:v>154.9</c:v>
                </c:pt>
                <c:pt idx="6">
                  <c:v>155.19999999999999</c:v>
                </c:pt>
                <c:pt idx="7">
                  <c:v>156.80000000000001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F5-4068-AEFE-DCACB0274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73432"/>
        <c:axId val="206573824"/>
      </c:lineChart>
      <c:catAx>
        <c:axId val="20657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73824"/>
        <c:crosses val="autoZero"/>
        <c:auto val="1"/>
        <c:lblAlgn val="ctr"/>
        <c:lblOffset val="100"/>
        <c:noMultiLvlLbl val="0"/>
      </c:catAx>
      <c:valAx>
        <c:axId val="206573824"/>
        <c:scaling>
          <c:orientation val="minMax"/>
          <c:max val="157"/>
          <c:min val="1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7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317808772307521E-2"/>
          <c:y val="2.9619267561176835E-2"/>
          <c:w val="0.27763473315835518"/>
          <c:h val="0.18923665791776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6201422571036E-2"/>
          <c:y val="6.9850712807311824E-2"/>
          <c:w val="0.89019685039370078"/>
          <c:h val="0.837623255013271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Sheet1!$B$46:$B$53</c:f>
              <c:numCache>
                <c:formatCode>General</c:formatCode>
                <c:ptCount val="8"/>
                <c:pt idx="0">
                  <c:v>137.80000000000001</c:v>
                </c:pt>
                <c:pt idx="1">
                  <c:v>148.9</c:v>
                </c:pt>
                <c:pt idx="2">
                  <c:v>136.1</c:v>
                </c:pt>
                <c:pt idx="3">
                  <c:v>140.80000000000001</c:v>
                </c:pt>
                <c:pt idx="4">
                  <c:v>140.30000000000001</c:v>
                </c:pt>
                <c:pt idx="5">
                  <c:v>144.5</c:v>
                </c:pt>
                <c:pt idx="6">
                  <c:v>139.1</c:v>
                </c:pt>
                <c:pt idx="7">
                  <c:v>133.80000000000001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5-4B39-9AED-DE8D38142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74608"/>
        <c:axId val="207301112"/>
      </c:lineChart>
      <c:catAx>
        <c:axId val="20657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01112"/>
        <c:crosses val="autoZero"/>
        <c:auto val="1"/>
        <c:lblAlgn val="ctr"/>
        <c:lblOffset val="100"/>
        <c:noMultiLvlLbl val="0"/>
      </c:catAx>
      <c:valAx>
        <c:axId val="207301112"/>
        <c:scaling>
          <c:orientation val="minMax"/>
          <c:max val="158"/>
          <c:min val="13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57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4.571813939924177E-2"/>
          <c:w val="0.82155838187129615"/>
          <c:h val="0.749457257757570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Sheet1!$B$61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Sheet1!$A$62:$A$69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Sheet1!$B$62:$B$69</c:f>
              <c:numCache>
                <c:formatCode>General</c:formatCode>
                <c:ptCount val="8"/>
                <c:pt idx="0">
                  <c:v>158.6</c:v>
                </c:pt>
                <c:pt idx="1">
                  <c:v>157.80000000000001</c:v>
                </c:pt>
                <c:pt idx="2">
                  <c:v>152.80000000000001</c:v>
                </c:pt>
                <c:pt idx="3">
                  <c:v>151.6</c:v>
                </c:pt>
                <c:pt idx="4">
                  <c:v>152.19999999999999</c:v>
                </c:pt>
                <c:pt idx="5">
                  <c:v>149.69999999999999</c:v>
                </c:pt>
                <c:pt idx="6">
                  <c:v>144.1</c:v>
                </c:pt>
                <c:pt idx="7">
                  <c:v>146.30000000000001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F6-4295-845B-671032793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301896"/>
        <c:axId val="207302288"/>
      </c:lineChart>
      <c:catAx>
        <c:axId val="207301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440000" spcFirstLastPara="1" vertOverflow="ellipsis" wrap="square" anchor="t" anchorCtr="0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02288"/>
        <c:crosses val="autoZero"/>
        <c:auto val="1"/>
        <c:lblAlgn val="ctr"/>
        <c:lblOffset val="100"/>
        <c:noMultiLvlLbl val="0"/>
      </c:catAx>
      <c:valAx>
        <c:axId val="207302288"/>
        <c:scaling>
          <c:orientation val="minMax"/>
          <c:max val="159"/>
          <c:min val="14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30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638373194090448"/>
          <c:y val="0.15058647535434405"/>
          <c:w val="0.3378119101599488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0185185185185185"/>
          <c:w val="0.89019685039370078"/>
          <c:h val="0.760836728702666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Sheet1!$B$27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Sheet1!$B$28:$B$35</c:f>
              <c:numCache>
                <c:formatCode>General</c:formatCode>
                <c:ptCount val="8"/>
                <c:pt idx="0">
                  <c:v>154.6</c:v>
                </c:pt>
                <c:pt idx="1">
                  <c:v>146.80000000000001</c:v>
                </c:pt>
                <c:pt idx="2">
                  <c:v>151.69999999999999</c:v>
                </c:pt>
                <c:pt idx="3">
                  <c:v>148.9</c:v>
                </c:pt>
                <c:pt idx="4">
                  <c:v>150.30000000000001</c:v>
                </c:pt>
                <c:pt idx="5">
                  <c:v>154.9</c:v>
                </c:pt>
                <c:pt idx="6">
                  <c:v>155.19999999999999</c:v>
                </c:pt>
                <c:pt idx="7">
                  <c:v>156.80000000000001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F5-4068-AEFE-DCACB0274FFD}"/>
            </c:ext>
          </c:extLst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Sheet1!$A$28:$A$35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Sheet1!$C$28:$C$35</c:f>
              <c:numCache>
                <c:formatCode>General</c:formatCode>
                <c:ptCount val="8"/>
                <c:pt idx="0">
                  <c:v>147.80000000000001</c:v>
                </c:pt>
                <c:pt idx="1">
                  <c:v>145.69999999999999</c:v>
                </c:pt>
                <c:pt idx="2">
                  <c:v>145.30000000000001</c:v>
                </c:pt>
                <c:pt idx="3">
                  <c:v>145.80000000000001</c:v>
                </c:pt>
                <c:pt idx="4">
                  <c:v>151.6</c:v>
                </c:pt>
                <c:pt idx="5">
                  <c:v>148.1</c:v>
                </c:pt>
                <c:pt idx="6">
                  <c:v>147.69999999999999</c:v>
                </c:pt>
                <c:pt idx="7">
                  <c:v>151.69999999999999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F5-4068-AEFE-DCACB0274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569304"/>
        <c:axId val="207569696"/>
      </c:lineChart>
      <c:catAx>
        <c:axId val="20756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69696"/>
        <c:crosses val="autoZero"/>
        <c:auto val="1"/>
        <c:lblAlgn val="ctr"/>
        <c:lblOffset val="100"/>
        <c:noMultiLvlLbl val="0"/>
      </c:catAx>
      <c:valAx>
        <c:axId val="207569696"/>
        <c:scaling>
          <c:orientation val="minMax"/>
          <c:max val="157"/>
          <c:min val="14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6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8317808772307521E-2"/>
          <c:y val="2.9619267561176835E-2"/>
          <c:w val="0.27763473315835518"/>
          <c:h val="0.18923665791776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6201422571036E-2"/>
          <c:y val="6.9850712807311824E-2"/>
          <c:w val="0.89019685039370078"/>
          <c:h val="0.837623255013271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Sheet1!$B$45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Sheet1!$B$46:$B$53</c:f>
              <c:numCache>
                <c:formatCode>General</c:formatCode>
                <c:ptCount val="8"/>
                <c:pt idx="0">
                  <c:v>137.80000000000001</c:v>
                </c:pt>
                <c:pt idx="1">
                  <c:v>148.9</c:v>
                </c:pt>
                <c:pt idx="2">
                  <c:v>136.1</c:v>
                </c:pt>
                <c:pt idx="3">
                  <c:v>140.80000000000001</c:v>
                </c:pt>
                <c:pt idx="4">
                  <c:v>140.30000000000001</c:v>
                </c:pt>
                <c:pt idx="5">
                  <c:v>144.5</c:v>
                </c:pt>
                <c:pt idx="6">
                  <c:v>139.1</c:v>
                </c:pt>
                <c:pt idx="7">
                  <c:v>133.80000000000001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25-4B39-9AED-DE8D38142C0C}"/>
            </c:ext>
          </c:extLst>
        </c:ser>
        <c:ser>
          <c:idx val="1"/>
          <c:order val="1"/>
          <c:tx>
            <c:strRef>
              <c:f>Sheet1!$C$45</c:f>
              <c:strCache>
                <c:ptCount val="1"/>
                <c:pt idx="0">
                  <c:v>Intervention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Sheet1!$A$46:$A$53</c:f>
              <c:strCache>
                <c:ptCount val="8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10</c:v>
                </c:pt>
                <c:pt idx="7">
                  <c:v>Week 18</c:v>
                </c:pt>
              </c:strCache>
            </c:strRef>
          </c:cat>
          <c:val>
            <c:numRef>
              <c:f>Sheet1!$C$46:$C$53</c:f>
              <c:numCache>
                <c:formatCode>General</c:formatCode>
                <c:ptCount val="8"/>
                <c:pt idx="0">
                  <c:v>155.80000000000001</c:v>
                </c:pt>
                <c:pt idx="1">
                  <c:v>152.80000000000001</c:v>
                </c:pt>
                <c:pt idx="2">
                  <c:v>153.4</c:v>
                </c:pt>
                <c:pt idx="3">
                  <c:v>157.6</c:v>
                </c:pt>
                <c:pt idx="4">
                  <c:v>155.30000000000001</c:v>
                </c:pt>
                <c:pt idx="5">
                  <c:v>152.1</c:v>
                </c:pt>
                <c:pt idx="6">
                  <c:v>149.80000000000001</c:v>
                </c:pt>
                <c:pt idx="7">
                  <c:v>150.6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25-4B39-9AED-DE8D38142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570480"/>
        <c:axId val="207570872"/>
      </c:lineChart>
      <c:catAx>
        <c:axId val="20757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70872"/>
        <c:crosses val="autoZero"/>
        <c:auto val="1"/>
        <c:lblAlgn val="ctr"/>
        <c:lblOffset val="100"/>
        <c:noMultiLvlLbl val="0"/>
      </c:catAx>
      <c:valAx>
        <c:axId val="207570872"/>
        <c:scaling>
          <c:orientation val="minMax"/>
          <c:max val="158"/>
          <c:min val="13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7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0.07628</cdr:y>
    </cdr:from>
    <cdr:to>
      <cdr:x>0.80549</cdr:x>
      <cdr:y>0.85336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 flipV="1">
          <a:off x="7161571" y="341671"/>
          <a:ext cx="19664" cy="348062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0.86218</cdr:x>
      <cdr:y>0.09004</cdr:y>
    </cdr:from>
    <cdr:to>
      <cdr:x>0.86387</cdr:x>
      <cdr:y>0.84896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41909" y="215153"/>
          <a:ext cx="7685" cy="1813432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0.10934</cdr:y>
    </cdr:from>
    <cdr:to>
      <cdr:x>0.57647</cdr:x>
      <cdr:y>0.85539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2612571" y="261257"/>
          <a:ext cx="23052" cy="1782696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0.50224</cdr:x>
      <cdr:y>0</cdr:y>
    </cdr:from>
    <cdr:to>
      <cdr:x>0.67028</cdr:x>
      <cdr:y>0.07044</cdr:y>
    </cdr:to>
    <cdr:sp macro="" textlink="">
      <cdr:nvSpPr>
        <cdr:cNvPr id="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8866" y="0"/>
          <a:ext cx="772518" cy="175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Election</a:t>
          </a:r>
        </a:p>
      </cdr:txBody>
    </cdr:sp>
  </cdr:relSizeAnchor>
  <cdr:relSizeAnchor xmlns:cdr="http://schemas.openxmlformats.org/drawingml/2006/chartDrawing">
    <cdr:from>
      <cdr:x>0.74224</cdr:x>
      <cdr:y>0</cdr:y>
    </cdr:from>
    <cdr:to>
      <cdr:x>1</cdr:x>
      <cdr:y>0.08804</cdr:y>
    </cdr:to>
    <cdr:sp macro="" textlink="">
      <cdr:nvSpPr>
        <cdr:cNvPr id="9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23483" y="0"/>
          <a:ext cx="1154153" cy="255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Inauguration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0.80127</cdr:x>
      <cdr:y>0.10241</cdr:y>
    </cdr:from>
    <cdr:to>
      <cdr:x>0.808</cdr:x>
      <cdr:y>0.85592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402676" y="301492"/>
          <a:ext cx="28579" cy="2218274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0.65522</cdr:x>
      <cdr:y>0</cdr:y>
    </cdr:from>
    <cdr:to>
      <cdr:x>0.922</cdr:x>
      <cdr:y>0.07634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82475" y="0"/>
          <a:ext cx="1132931" cy="224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 smtClean="0"/>
            <a:t>Inauguration</a:t>
          </a:r>
          <a:endParaRPr lang="en-US" dirty="0"/>
        </a:p>
      </cdr:txBody>
    </cdr:sp>
  </cdr:relSizeAnchor>
  <cdr:relSizeAnchor xmlns:cdr="http://schemas.openxmlformats.org/drawingml/2006/chartDrawing">
    <cdr:from>
      <cdr:x>0.18659</cdr:x>
      <cdr:y>3.82852E-7</cdr:y>
    </cdr:from>
    <cdr:to>
      <cdr:x>0.38889</cdr:x>
      <cdr:y>0.06383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7780" y="1"/>
          <a:ext cx="832419" cy="166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Election</a:t>
          </a:r>
        </a:p>
      </cdr:txBody>
    </cdr:sp>
  </cdr:relSizeAnchor>
  <cdr:relSizeAnchor xmlns:cdr="http://schemas.openxmlformats.org/drawingml/2006/chartDrawing">
    <cdr:from>
      <cdr:x>0.2396</cdr:x>
      <cdr:y>0.10431</cdr:y>
    </cdr:from>
    <cdr:to>
      <cdr:x>0.24152</cdr:x>
      <cdr:y>0.85403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017473" y="307070"/>
          <a:ext cx="8154" cy="2207118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0.86218</cdr:x>
      <cdr:y>0.09004</cdr:y>
    </cdr:from>
    <cdr:to>
      <cdr:x>0.86387</cdr:x>
      <cdr:y>0.84896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941909" y="215153"/>
          <a:ext cx="7685" cy="1813432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0.10934</cdr:y>
    </cdr:from>
    <cdr:to>
      <cdr:x>0.57647</cdr:x>
      <cdr:y>0.85539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2612571" y="261257"/>
          <a:ext cx="23052" cy="1782696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0.50224</cdr:x>
      <cdr:y>0</cdr:y>
    </cdr:from>
    <cdr:to>
      <cdr:x>0.67028</cdr:x>
      <cdr:y>0.07044</cdr:y>
    </cdr:to>
    <cdr:sp macro="" textlink="">
      <cdr:nvSpPr>
        <cdr:cNvPr id="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08866" y="0"/>
          <a:ext cx="772518" cy="175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Election</a:t>
          </a:r>
        </a:p>
      </cdr:txBody>
    </cdr:sp>
  </cdr:relSizeAnchor>
  <cdr:relSizeAnchor xmlns:cdr="http://schemas.openxmlformats.org/drawingml/2006/chartDrawing">
    <cdr:from>
      <cdr:x>0.74224</cdr:x>
      <cdr:y>0</cdr:y>
    </cdr:from>
    <cdr:to>
      <cdr:x>1</cdr:x>
      <cdr:y>0.08804</cdr:y>
    </cdr:to>
    <cdr:sp macro="" textlink="">
      <cdr:nvSpPr>
        <cdr:cNvPr id="9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23483" y="0"/>
          <a:ext cx="1154153" cy="255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Inauguration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0.80127</cdr:x>
      <cdr:y>0.10241</cdr:y>
    </cdr:from>
    <cdr:to>
      <cdr:x>0.808</cdr:x>
      <cdr:y>0.85592</cdr:y>
    </cdr:to>
    <cdr:cxnSp macro="">
      <cdr:nvCxnSpPr>
        <cdr:cNvPr id="2" name="Straight Connector 1"/>
        <cdr:cNvCxnSpPr/>
      </cdr:nvCxnSpPr>
      <cdr:spPr>
        <a:xfrm xmlns:a="http://schemas.openxmlformats.org/drawingml/2006/main">
          <a:off x="3402676" y="301492"/>
          <a:ext cx="28579" cy="2218274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0.56594</cdr:x>
      <cdr:y>0</cdr:y>
    </cdr:from>
    <cdr:to>
      <cdr:x>0.83272</cdr:x>
      <cdr:y>0.07634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03333" y="0"/>
          <a:ext cx="1132931" cy="2247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 smtClean="0"/>
            <a:t>Inauguration</a:t>
          </a:r>
          <a:endParaRPr lang="en-US" dirty="0"/>
        </a:p>
      </cdr:txBody>
    </cdr:sp>
  </cdr:relSizeAnchor>
  <cdr:relSizeAnchor xmlns:cdr="http://schemas.openxmlformats.org/drawingml/2006/chartDrawing">
    <cdr:from>
      <cdr:x>0.18659</cdr:x>
      <cdr:y>3.82852E-7</cdr:y>
    </cdr:from>
    <cdr:to>
      <cdr:x>0.38889</cdr:x>
      <cdr:y>0.06383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7780" y="1"/>
          <a:ext cx="832419" cy="1667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r>
            <a:rPr lang="en-US" dirty="0"/>
            <a:t>Election</a:t>
          </a:r>
        </a:p>
      </cdr:txBody>
    </cdr:sp>
  </cdr:relSizeAnchor>
  <cdr:relSizeAnchor xmlns:cdr="http://schemas.openxmlformats.org/drawingml/2006/chartDrawing">
    <cdr:from>
      <cdr:x>0.2396</cdr:x>
      <cdr:y>0.10431</cdr:y>
    </cdr:from>
    <cdr:to>
      <cdr:x>0.24152</cdr:x>
      <cdr:y>0.85403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017473" y="307070"/>
          <a:ext cx="8154" cy="2207118"/>
        </a:xfrm>
        <a:prstGeom xmlns:a="http://schemas.openxmlformats.org/drawingml/2006/main" prst="line">
          <a:avLst/>
        </a:prstGeom>
        <a:ln xmlns:a="http://schemas.openxmlformats.org/drawingml/2006/main" w="12700" cmpd="dbl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Arial" charset="0"/>
              </a:defRPr>
            </a:lvl1pPr>
          </a:lstStyle>
          <a:p>
            <a:fld id="{4A5C2CB7-C45F-4399-AD47-3DBE7A5CD4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84513" y="8710613"/>
            <a:ext cx="687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defTabSz="868363">
              <a:lnSpc>
                <a:spcPct val="90000"/>
              </a:lnSpc>
            </a:pPr>
            <a:r>
              <a:rPr lang="en-US" sz="1200" b="0">
                <a:latin typeface="Times New Roman" charset="0"/>
              </a:rPr>
              <a:t>Page </a:t>
            </a:r>
            <a:fld id="{BBDA9986-56B0-4D3D-97F0-0DF97C4DDF79}" type="slidenum">
              <a:rPr lang="en-US" sz="1200" b="0">
                <a:latin typeface="Times New Roman" charset="0"/>
              </a:rPr>
              <a:pPr defTabSz="868363">
                <a:lnSpc>
                  <a:spcPct val="90000"/>
                </a:lnSpc>
              </a:pPr>
              <a:t>‹#›</a:t>
            </a:fld>
            <a:endParaRPr lang="en-US" sz="12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94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charset="0"/>
              </a:defRPr>
            </a:lvl1pPr>
          </a:lstStyle>
          <a:p>
            <a:fld id="{FB7F59DD-7917-49D0-A7C8-7D0B37CF5F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084513" y="8710613"/>
            <a:ext cx="687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spAutoFit/>
          </a:bodyPr>
          <a:lstStyle/>
          <a:p>
            <a:pPr defTabSz="868363">
              <a:lnSpc>
                <a:spcPct val="90000"/>
              </a:lnSpc>
            </a:pPr>
            <a:r>
              <a:rPr lang="en-US" sz="1200" b="0">
                <a:latin typeface="Times New Roman" charset="0"/>
              </a:rPr>
              <a:t>Page </a:t>
            </a:r>
            <a:fld id="{205F93F4-25C4-4FA8-8697-A7EEE28B318E}" type="slidenum">
              <a:rPr lang="en-US" sz="1200" b="0">
                <a:latin typeface="Times New Roman" charset="0"/>
              </a:rPr>
              <a:pPr defTabSz="868363">
                <a:lnSpc>
                  <a:spcPct val="90000"/>
                </a:lnSpc>
              </a:pPr>
              <a:t>‹#›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8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8500"/>
            <a:ext cx="4537075" cy="340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902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-12700" y="2781300"/>
            <a:ext cx="9210675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4078288"/>
            <a:ext cx="9210675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2154325" y="3010694"/>
            <a:ext cx="6075275" cy="842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en-US" dirty="0">
                <a:solidFill>
                  <a:srgbClr val="FFFFCC"/>
                </a:solidFill>
                <a:latin typeface="Goudy Old Style" charset="0"/>
                <a:ea typeface="+mn-ea"/>
              </a:rPr>
              <a:t>UNIVERSITY OF MISSOURI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3400" dirty="0">
                <a:solidFill>
                  <a:srgbClr val="FFFFCC"/>
                </a:solidFill>
                <a:latin typeface="Goudy Old Style" charset="0"/>
                <a:ea typeface="+mn-ea"/>
              </a:rPr>
              <a:t>Family &amp; Community Medicine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71513" y="762000"/>
            <a:ext cx="7772400" cy="1143000"/>
          </a:xfrm>
        </p:spPr>
        <p:txBody>
          <a:bodyPr anchorCtr="1"/>
          <a:lstStyle>
            <a:lvl1pPr>
              <a:defRPr b="1">
                <a:latin typeface="Book Antiqu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8900" y="4537075"/>
            <a:ext cx="6400800" cy="1470025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1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MU Logo white outline blk bkgd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0163" y="2933700"/>
            <a:ext cx="9112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41300"/>
            <a:ext cx="1944687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241300"/>
            <a:ext cx="5686425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3" y="241300"/>
            <a:ext cx="7783512" cy="585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/>
          <p:cNvGrpSpPr>
            <a:grpSpLocks/>
          </p:cNvGrpSpPr>
          <p:nvPr userDrawn="1"/>
        </p:nvGrpSpPr>
        <p:grpSpPr bwMode="auto">
          <a:xfrm>
            <a:off x="155575" y="1416050"/>
            <a:ext cx="8901113" cy="268288"/>
            <a:chOff x="98" y="892"/>
            <a:chExt cx="5607" cy="169"/>
          </a:xfrm>
        </p:grpSpPr>
        <p:sp>
          <p:nvSpPr>
            <p:cNvPr id="30738" name="Oval 18"/>
            <p:cNvSpPr>
              <a:spLocks noChangeArrowheads="1"/>
            </p:cNvSpPr>
            <p:nvPr userDrawn="1"/>
          </p:nvSpPr>
          <p:spPr bwMode="auto">
            <a:xfrm>
              <a:off x="98" y="892"/>
              <a:ext cx="115" cy="166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739" name="Oval 19"/>
            <p:cNvSpPr>
              <a:spLocks noChangeArrowheads="1"/>
            </p:cNvSpPr>
            <p:nvPr userDrawn="1"/>
          </p:nvSpPr>
          <p:spPr bwMode="auto">
            <a:xfrm>
              <a:off x="5590" y="892"/>
              <a:ext cx="115" cy="168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737" name="Rectangle 17"/>
            <p:cNvSpPr>
              <a:spLocks noChangeArrowheads="1"/>
            </p:cNvSpPr>
            <p:nvPr userDrawn="1"/>
          </p:nvSpPr>
          <p:spPr bwMode="auto">
            <a:xfrm>
              <a:off x="158" y="894"/>
              <a:ext cx="5488" cy="167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30730" name="Rectangle 10"/>
          <p:cNvSpPr>
            <a:spLocks noChangeArrowheads="1"/>
          </p:cNvSpPr>
          <p:nvPr userDrawn="1"/>
        </p:nvSpPr>
        <p:spPr bwMode="auto">
          <a:xfrm>
            <a:off x="161925" y="0"/>
            <a:ext cx="8766175" cy="1493838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732" name="Line 12"/>
          <p:cNvSpPr>
            <a:spLocks noChangeShapeType="1"/>
          </p:cNvSpPr>
          <p:nvPr userDrawn="1"/>
        </p:nvSpPr>
        <p:spPr bwMode="auto">
          <a:xfrm>
            <a:off x="155575" y="1465263"/>
            <a:ext cx="8778875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8975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33" name="Rectangle 13"/>
          <p:cNvSpPr>
            <a:spLocks noChangeArrowheads="1"/>
          </p:cNvSpPr>
          <p:nvPr userDrawn="1"/>
        </p:nvSpPr>
        <p:spPr bwMode="auto">
          <a:xfrm>
            <a:off x="0" y="6238875"/>
            <a:ext cx="8915400" cy="619125"/>
          </a:xfrm>
          <a:prstGeom prst="rect">
            <a:avLst/>
          </a:prstGeom>
          <a:solidFill>
            <a:srgbClr val="FFCC00"/>
          </a:solidFill>
          <a:ln w="12700">
            <a:solidFill>
              <a:srgbClr val="FFCC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 userDrawn="1"/>
        </p:nvSpPr>
        <p:spPr bwMode="auto">
          <a:xfrm>
            <a:off x="1189038" y="6345906"/>
            <a:ext cx="6280150" cy="439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l">
              <a:lnSpc>
                <a:spcPct val="85000"/>
              </a:lnSpc>
              <a:defRPr/>
            </a:pPr>
            <a:r>
              <a:rPr lang="en-US" sz="1400" dirty="0">
                <a:solidFill>
                  <a:schemeClr val="bg2"/>
                </a:solidFill>
                <a:latin typeface="Goudy Old Style" charset="0"/>
                <a:ea typeface="+mn-ea"/>
              </a:rPr>
              <a:t>UNIVERSITY OF MISSOURI</a:t>
            </a:r>
          </a:p>
          <a:p>
            <a:pPr algn="l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2"/>
                </a:solidFill>
                <a:latin typeface="Goudy Old Style" charset="0"/>
                <a:ea typeface="+mn-ea"/>
              </a:rPr>
              <a:t>Family &amp; Community Medicine</a:t>
            </a:r>
          </a:p>
        </p:txBody>
      </p:sp>
      <p:pic>
        <p:nvPicPr>
          <p:cNvPr id="13" name="Picture 12" descr="MU Logo white outline no bkgd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35267" y="6283175"/>
            <a:ext cx="517044" cy="56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charset="2"/>
        <a:buChar char="§"/>
        <a:defRPr sz="24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PStudy@missouri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0" y="510139"/>
            <a:ext cx="7739380" cy="1828799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Take a Deep Breath: A Randomized Controlled Trial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Shamita Misra, MD</a:t>
            </a:r>
          </a:p>
          <a:p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 </a:t>
            </a:r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McElroy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</a:t>
            </a:r>
          </a:p>
          <a:p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STFM May 9, 2018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DC</a:t>
            </a:r>
            <a:endParaRPr lang="en-US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01">
        <p:fade/>
      </p:transition>
    </mc:Choice>
    <mc:Fallback xmlns="">
      <p:transition spd="med" advTm="12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507968"/>
            <a:ext cx="7068266" cy="476359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Recruitment continued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5236" y="1665697"/>
            <a:ext cx="8536874" cy="1738811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3 waves, introductory letters stating physician’s named sent to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highly recommended * (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n=310)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selection of ‘OK, √’ to contact (n=300 of 674)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0862">
            <a:off x="1370470" y="3910213"/>
            <a:ext cx="7510229" cy="17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56">
        <p:fade/>
      </p:transition>
    </mc:Choice>
    <mc:Fallback xmlns="">
      <p:transition spd="med" advTm="194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15" y="-25786"/>
            <a:ext cx="7599463" cy="142937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Status (n=612)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355222"/>
              </p:ext>
            </p:extLst>
          </p:nvPr>
        </p:nvGraphicFramePr>
        <p:xfrm>
          <a:off x="288580" y="1963651"/>
          <a:ext cx="6937409" cy="34507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34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Status group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 </a:t>
                      </a:r>
                      <a:r>
                        <a:rPr lang="en-US" sz="1400" dirty="0" smtClean="0"/>
                        <a:t>Number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Agreed</a:t>
                      </a:r>
                      <a:r>
                        <a:rPr lang="en-US" sz="1400" baseline="0" dirty="0" smtClean="0"/>
                        <a:t> to participate</a:t>
                      </a:r>
                      <a:endParaRPr lang="en-US" sz="14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135 </a:t>
                      </a:r>
                      <a:r>
                        <a:rPr lang="en-US" sz="1100" dirty="0" smtClean="0"/>
                        <a:t>(22%)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shows on 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dirty="0" smtClean="0"/>
                        <a:t> week of intervention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Completed</a:t>
                      </a:r>
                      <a:r>
                        <a:rPr lang="en-US" sz="1400" baseline="0" dirty="0" smtClean="0"/>
                        <a:t> study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2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Partially completed ( Drop out)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383">
                <a:tc>
                  <a:txBody>
                    <a:bodyPr/>
                    <a:lstStyle/>
                    <a:p>
                      <a:r>
                        <a:rPr lang="en-US" sz="1400" smtClean="0"/>
                        <a:t>Declined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 </a:t>
                      </a:r>
                      <a:r>
                        <a:rPr lang="en-US" sz="1100" dirty="0" smtClean="0"/>
                        <a:t>(39%)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3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Unable to contact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235 </a:t>
                      </a:r>
                      <a:r>
                        <a:rPr lang="en-US" sz="1100" dirty="0" smtClean="0"/>
                        <a:t>(38%)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1307267" y="2810715"/>
            <a:ext cx="1137684" cy="1406156"/>
            <a:chOff x="2707758" y="1715386"/>
            <a:chExt cx="1516912" cy="1874875"/>
          </a:xfrm>
        </p:grpSpPr>
        <p:grpSp>
          <p:nvGrpSpPr>
            <p:cNvPr id="25" name="Group 24"/>
            <p:cNvGrpSpPr/>
            <p:nvPr/>
          </p:nvGrpSpPr>
          <p:grpSpPr>
            <a:xfrm>
              <a:off x="2707758" y="1715386"/>
              <a:ext cx="1516912" cy="1874875"/>
              <a:chOff x="2707758" y="1715386"/>
              <a:chExt cx="1516912" cy="1874875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2707758" y="1715386"/>
                <a:ext cx="637954" cy="141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2707758" y="3576084"/>
                <a:ext cx="637954" cy="141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345712" y="1715386"/>
                <a:ext cx="0" cy="7655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345712" y="2913321"/>
                <a:ext cx="0" cy="6769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345712" y="2488019"/>
                <a:ext cx="432390" cy="70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345712" y="2913321"/>
                <a:ext cx="432390" cy="70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3778102" y="2388781"/>
                <a:ext cx="0" cy="92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781646" y="2920409"/>
                <a:ext cx="0" cy="921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778102" y="2388781"/>
                <a:ext cx="446568" cy="3402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V="1">
              <a:off x="3778101" y="2729023"/>
              <a:ext cx="446569" cy="2835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8580" y="1594320"/>
            <a:ext cx="783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"/>
            <a:r>
              <a:rPr lang="en-US" sz="1800" dirty="0"/>
              <a:t>Phone calls made to enroll for Oct, Nov, Feb waves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580" y="5414450"/>
            <a:ext cx="7835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Enrollment took  &lt;3 weeks </a:t>
            </a:r>
            <a:r>
              <a:rPr lang="en-US" sz="1800" dirty="0"/>
              <a:t>(wave 1 and 2) and </a:t>
            </a:r>
            <a:endParaRPr lang="en-US" sz="1800" dirty="0" smtClean="0"/>
          </a:p>
          <a:p>
            <a:r>
              <a:rPr lang="en-US" sz="1800" dirty="0" smtClean="0"/>
              <a:t>1 </a:t>
            </a:r>
            <a:r>
              <a:rPr lang="en-US" sz="1800" dirty="0"/>
              <a:t>day  for wave 3 (ice day)</a:t>
            </a:r>
          </a:p>
          <a:p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7131205" y="3211817"/>
            <a:ext cx="2012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62% </a:t>
            </a:r>
            <a:r>
              <a:rPr lang="en-US" sz="1800" dirty="0" smtClean="0"/>
              <a:t>completed study</a:t>
            </a:r>
            <a:endParaRPr lang="en-US" sz="1800" dirty="0"/>
          </a:p>
        </p:txBody>
      </p:sp>
      <p:pic>
        <p:nvPicPr>
          <p:cNvPr id="1026" name="Picture 2" descr="Image result for icy day with mizz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08" y="5766003"/>
            <a:ext cx="1753367" cy="9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15">
        <p:fade/>
      </p:transition>
    </mc:Choice>
    <mc:Fallback xmlns="">
      <p:transition spd="med" advTm="77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383" y="66907"/>
            <a:ext cx="2661700" cy="886522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                            </a:t>
            </a:r>
            <a:r>
              <a:rPr lang="en-US" sz="4500" dirty="0" smtClean="0"/>
              <a:t>Methods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92" y="1637427"/>
            <a:ext cx="8972026" cy="380650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1 and 2 random assignment into one of the 3 study arms;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 3 had  DVD assignment only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	Control   (n=22,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88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completed)  </a:t>
            </a:r>
          </a:p>
          <a:p>
            <a:pPr marL="3429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Class   (n=23,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79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completed)</a:t>
            </a:r>
          </a:p>
          <a:p>
            <a:pPr marL="3429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DVD group (n=38,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completed)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participants did a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6-week intervention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weekly BP measurements at clinic,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month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month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follow-up </a:t>
            </a:r>
          </a:p>
          <a:p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84">
        <p:fade/>
      </p:transition>
    </mc:Choice>
    <mc:Fallback xmlns="">
      <p:transition spd="med" advTm="1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53" y="462950"/>
            <a:ext cx="7132320" cy="513606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Continued</a:t>
            </a:r>
            <a:r>
              <a:rPr lang="en-US" sz="3600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0857"/>
            <a:ext cx="9143999" cy="4419197"/>
          </a:xfrm>
        </p:spPr>
        <p:txBody>
          <a:bodyPr>
            <a:normAutofit fontScale="70000" lnSpcReduction="20000"/>
          </a:bodyPr>
          <a:lstStyle/>
          <a:p>
            <a:endParaRPr lang="en-US" sz="2100" dirty="0" smtClean="0">
              <a:latin typeface="+mj-lt"/>
            </a:endParaRPr>
          </a:p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baseline, end of intervention (week 6), 3 month followup</a:t>
            </a:r>
          </a:p>
          <a:p>
            <a:pPr marL="3429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IPAQ (Physical activity)				*Pittsburgh Sleep scale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diet			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Apnea sleep scale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diet						*DAR (anger) scale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PHQ9-Depression 					*CDC smoking status	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NIAAA (Alcohol consumption)			*Rand 36 scale (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Connor Davidson Resilience Scale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Stress Scale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HTN, stoke, heart disease	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(height) measured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efficacy scale</a:t>
            </a:r>
          </a:p>
          <a:p>
            <a:pPr marL="274320" lvl="1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medication during intervention, and med changes, breathing exercise practice at 1 and 3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months; asked about white coat syndrome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820">
            <a:off x="3320994" y="2146898"/>
            <a:ext cx="2983748" cy="15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">
        <p:fade/>
      </p:transition>
    </mc:Choice>
    <mc:Fallback xmlns="">
      <p:transition spd="med" advTm="1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1380" y="182880"/>
            <a:ext cx="8452517" cy="11742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Characteristics (n=83)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414" y="1790021"/>
            <a:ext cx="8973239" cy="36199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 60 years (range 30-80 year olds)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93% white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63% college educated/working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82% married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54% Obese (mean BMI 32 kg/m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77% family history HTN, stroke, and/or heart disease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of PCP had 3 or more participants in the study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52% male</a:t>
            </a:r>
          </a:p>
          <a:p>
            <a:pPr marL="34290" indent="0">
              <a:buNone/>
            </a:pP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5">
        <p:fade/>
      </p:transition>
    </mc:Choice>
    <mc:Fallback xmlns="">
      <p:transition spd="med" advTm="12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 over time by intervention group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739323"/>
              </p:ext>
            </p:extLst>
          </p:nvPr>
        </p:nvGraphicFramePr>
        <p:xfrm>
          <a:off x="1415561" y="1779710"/>
          <a:ext cx="6544115" cy="431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3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08" y="241300"/>
            <a:ext cx="8489483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Pressure, Wave 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2016 – Dec 2016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74075"/>
              </p:ext>
            </p:extLst>
          </p:nvPr>
        </p:nvGraphicFramePr>
        <p:xfrm>
          <a:off x="114300" y="1752600"/>
          <a:ext cx="8915400" cy="4479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9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7">
        <p:fade/>
      </p:transition>
    </mc:Choice>
    <mc:Fallback xmlns="">
      <p:transition spd="med" advTm="1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33" y="-86627"/>
            <a:ext cx="8547233" cy="14149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Pressure, Wave 2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 2016 – Jan 2017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7092"/>
              </p:ext>
            </p:extLst>
          </p:nvPr>
        </p:nvGraphicFramePr>
        <p:xfrm>
          <a:off x="83170" y="1462668"/>
          <a:ext cx="8877300" cy="473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 flipV="1">
            <a:off x="7216878" y="2327787"/>
            <a:ext cx="19664" cy="34806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2669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7">
        <p:fade/>
      </p:transition>
    </mc:Choice>
    <mc:Fallback xmlns="">
      <p:transition spd="med" advTm="1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2130" y="0"/>
            <a:ext cx="9346130" cy="1520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Systolic Blood Pressure, Wave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(intervention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only,   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election/inauguration already occurred by week 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538922"/>
              </p:ext>
            </p:extLst>
          </p:nvPr>
        </p:nvGraphicFramePr>
        <p:xfrm>
          <a:off x="322880" y="1702257"/>
          <a:ext cx="8018232" cy="452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06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7">
        <p:fade/>
      </p:transition>
    </mc:Choice>
    <mc:Fallback xmlns="">
      <p:transition spd="med" advTm="8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382" y="241300"/>
            <a:ext cx="8373979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Climate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739" y="1752600"/>
            <a:ext cx="7772400" cy="434340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in the real world when we are in the midst of our research?</a:t>
            </a:r>
          </a:p>
          <a:p>
            <a:pPr marL="0" indent="0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it affect our results?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0175" y="269507"/>
            <a:ext cx="4758002" cy="904775"/>
          </a:xfrm>
        </p:spPr>
        <p:txBody>
          <a:bodyPr>
            <a:no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1706335"/>
            <a:ext cx="8860971" cy="3995057"/>
          </a:xfrm>
        </p:spPr>
        <p:txBody>
          <a:bodyPr>
            <a:normAutofit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 (high blood pressure) is a public health problem and difficult to control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33% Americans (80 million) have hypertension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46% uncontrolled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Americans use Complementary and Alternative Medicine (CAM ) therapies for a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825" y="893649"/>
            <a:ext cx="1084977" cy="8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652">
        <p:fade/>
      </p:transition>
    </mc:Choice>
    <mc:Fallback xmlns="">
      <p:transition spd="med" advTm="846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05879"/>
            <a:ext cx="8568289" cy="122240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Impact of Election on BP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36295"/>
            <a:ext cx="8804462" cy="44179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 Administered Feb (retrospective recall)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Thinking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to November (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election), how significant was the political climate as a source of stress in your life?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(Note:  election date, November 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In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 months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election and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inauguration, how significant was the political climate as a source of stress in your life?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(Note: inauguration date, Jan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572" y="1636295"/>
            <a:ext cx="1915428" cy="14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059"/>
            <a:ext cx="7886700" cy="128035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What Stresses People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463" y="1516673"/>
            <a:ext cx="8409075" cy="43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322"/>
            <a:ext cx="8895229" cy="171709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Survey: Gallup Poll Survey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1" y="2354043"/>
            <a:ext cx="5788958" cy="32276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19" y="2602006"/>
            <a:ext cx="3112481" cy="26816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047" y="5319361"/>
            <a:ext cx="1139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Overall 51%</a:t>
            </a:r>
          </a:p>
        </p:txBody>
      </p:sp>
      <p:sp>
        <p:nvSpPr>
          <p:cNvPr id="8" name="Oval 7"/>
          <p:cNvSpPr/>
          <p:nvPr/>
        </p:nvSpPr>
        <p:spPr>
          <a:xfrm>
            <a:off x="2077571" y="2531409"/>
            <a:ext cx="2238935" cy="584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387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268" y="78060"/>
            <a:ext cx="9456234" cy="126018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What Stresses People—extremely to somewhat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312" y="1573306"/>
            <a:ext cx="587972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political climate: 53%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economy 42%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health concerns: 40%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Money:  39%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responsibilities: 39%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Work: 37%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problems affecting my family: 35%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Relationships: 32%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costs: 23%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stability: 21%</a:t>
            </a: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safety: 15%</a:t>
            </a:r>
          </a:p>
          <a:p>
            <a:endParaRPr lang="en-US" sz="1800" dirty="0"/>
          </a:p>
        </p:txBody>
      </p:sp>
      <p:sp>
        <p:nvSpPr>
          <p:cNvPr id="6" name="Down Arrow 5"/>
          <p:cNvSpPr/>
          <p:nvPr/>
        </p:nvSpPr>
        <p:spPr>
          <a:xfrm>
            <a:off x="7362265" y="1684245"/>
            <a:ext cx="766482" cy="3741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31107" y="-144966"/>
            <a:ext cx="8864973" cy="1516566"/>
          </a:xfrm>
        </p:spPr>
        <p:txBody>
          <a:bodyPr>
            <a:no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back to November (</a:t>
            </a:r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election), how significant was the political climate as a source of stress in your life? (Note:  election date, November 8</a:t>
            </a:r>
            <a:r>
              <a:rPr lang="en-US" sz="27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25" y="1693142"/>
            <a:ext cx="8253132" cy="459430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u="sng" dirty="0" smtClean="0"/>
              <a:t>Overall</a:t>
            </a:r>
            <a:endParaRPr lang="en-US" u="sng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Somewhat - significantly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stressed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09024" y="2263698"/>
            <a:ext cx="20442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51%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254927"/>
              </p:ext>
            </p:extLst>
          </p:nvPr>
        </p:nvGraphicFramePr>
        <p:xfrm>
          <a:off x="4861933" y="1683833"/>
          <a:ext cx="4056090" cy="39029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8045">
                  <a:extLst>
                    <a:ext uri="{9D8B030D-6E8A-4147-A177-3AD203B41FA5}">
                      <a16:colId xmlns:a16="http://schemas.microsoft.com/office/drawing/2014/main" val="1961318165"/>
                    </a:ext>
                  </a:extLst>
                </a:gridCol>
                <a:gridCol w="2028045">
                  <a:extLst>
                    <a:ext uri="{9D8B030D-6E8A-4147-A177-3AD203B41FA5}">
                      <a16:colId xmlns:a16="http://schemas.microsoft.com/office/drawing/2014/main" val="3445993090"/>
                    </a:ext>
                  </a:extLst>
                </a:gridCol>
              </a:tblGrid>
              <a:tr h="51574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67322118"/>
                  </a:ext>
                </a:extLst>
              </a:tr>
              <a:tr h="87815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45%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14430674"/>
                  </a:ext>
                </a:extLst>
              </a:tr>
              <a:tr h="878158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DVD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47%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20293891"/>
                  </a:ext>
                </a:extLst>
              </a:tr>
              <a:tr h="1630867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CONTROL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64%</a:t>
                      </a:r>
                      <a:endParaRPr 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7402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561" y="2448973"/>
            <a:ext cx="8353985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endParaRPr lang="en-US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Somewhat - significantly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stressed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2609386"/>
            <a:ext cx="25201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60%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9149"/>
              </p:ext>
            </p:extLst>
          </p:nvPr>
        </p:nvGraphicFramePr>
        <p:xfrm>
          <a:off x="5408341" y="2448972"/>
          <a:ext cx="3327205" cy="264713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29809">
                  <a:extLst>
                    <a:ext uri="{9D8B030D-6E8A-4147-A177-3AD203B41FA5}">
                      <a16:colId xmlns:a16="http://schemas.microsoft.com/office/drawing/2014/main" val="4153039494"/>
                    </a:ext>
                  </a:extLst>
                </a:gridCol>
                <a:gridCol w="1597396">
                  <a:extLst>
                    <a:ext uri="{9D8B030D-6E8A-4147-A177-3AD203B41FA5}">
                      <a16:colId xmlns:a16="http://schemas.microsoft.com/office/drawing/2014/main" val="1614232690"/>
                    </a:ext>
                  </a:extLst>
                </a:gridCol>
              </a:tblGrid>
              <a:tr h="42217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3256318"/>
                  </a:ext>
                </a:extLst>
              </a:tr>
              <a:tr h="581913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55%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1621673"/>
                  </a:ext>
                </a:extLst>
              </a:tr>
              <a:tr h="581913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DVD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64%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1435643"/>
                  </a:ext>
                </a:extLst>
              </a:tr>
              <a:tr h="1061136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CONTROL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61%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395234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6117" y="-78060"/>
            <a:ext cx="8753706" cy="1462359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two months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election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inauguration, how significant was the political climate as a source of stress in your life?  (Note: inauguration date, Jan 20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37507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772" y="44108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839014" y="857250"/>
            <a:ext cx="989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Wave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1248" y="861418"/>
            <a:ext cx="703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 2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9873" y="0"/>
            <a:ext cx="9144000" cy="1600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074645408"/>
              </p:ext>
            </p:extLst>
          </p:nvPr>
        </p:nvGraphicFramePr>
        <p:xfrm>
          <a:off x="147054" y="741410"/>
          <a:ext cx="4477636" cy="289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752262739"/>
              </p:ext>
            </p:extLst>
          </p:nvPr>
        </p:nvGraphicFramePr>
        <p:xfrm>
          <a:off x="4909476" y="3155649"/>
          <a:ext cx="4246622" cy="294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5054" y="87307"/>
            <a:ext cx="1845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222745" y="2486116"/>
            <a:ext cx="162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2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418171" y="1237785"/>
            <a:ext cx="641195" cy="5687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209479" y="4863790"/>
            <a:ext cx="641195" cy="56871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">
        <p:fade/>
      </p:transition>
    </mc:Choice>
    <mc:Fallback xmlns="">
      <p:transition spd="med" advTm="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772" y="44108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66607571"/>
              </p:ext>
            </p:extLst>
          </p:nvPr>
        </p:nvGraphicFramePr>
        <p:xfrm>
          <a:off x="2085279" y="3295887"/>
          <a:ext cx="4595970" cy="293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39014" y="857250"/>
            <a:ext cx="9898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Wave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1248" y="861418"/>
            <a:ext cx="703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3578" y="3133493"/>
            <a:ext cx="703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 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99941" y="234029"/>
          <a:ext cx="4477636" cy="289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4797017" y="189571"/>
          <a:ext cx="4246622" cy="294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06318" y="0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 </a:t>
            </a:r>
            <a:r>
              <a:rPr lang="en-US" sz="1350" dirty="0" smtClean="0"/>
              <a:t>1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6383895" y="0"/>
            <a:ext cx="9060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Wave </a:t>
            </a:r>
            <a:r>
              <a:rPr lang="en-US" sz="1350" dirty="0" smtClean="0"/>
              <a:t>2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157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8">
        <p:fade/>
      </p:transition>
    </mc:Choice>
    <mc:Fallback xmlns="">
      <p:transition spd="med" advTm="3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8" y="-100360"/>
            <a:ext cx="8463775" cy="132412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tidbits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0020"/>
            <a:ext cx="9144000" cy="4650058"/>
          </a:xfrm>
        </p:spPr>
        <p:txBody>
          <a:bodyPr>
            <a:normAutofit lnSpcReduction="10000"/>
          </a:bodyPr>
          <a:lstStyle/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PCPs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completed the list were happy to do so; PAPER COPY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advisory board recommended NOT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word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‘Pranayama breathing’ in patient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super fast (&lt; 3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weeks) Calling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Sunday worked well for getting hold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people)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have mattered for enrollment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winter affected enrollment for older participants (declined due to need to drive at night) </a:t>
            </a:r>
          </a:p>
          <a:p>
            <a:pPr marL="3429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823">
        <p:fade/>
      </p:transition>
    </mc:Choice>
    <mc:Fallback xmlns="">
      <p:transition spd="med" advTm="425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133815"/>
            <a:ext cx="8608741" cy="116404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tidbits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0380"/>
            <a:ext cx="9143999" cy="4438186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over-enroll since 22% of those who agreed by phone were ‘no shows’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Overall, need to have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participants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enrollment) Email communication worked fine w/almost all (&lt;5% needed phone calls)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Redcap (online)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worked OK but needed to have paper copies for about 20%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</a:p>
          <a:p>
            <a:pPr marL="3429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 simplified communication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BPStudy@missouri.edu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endParaRPr lang="en-US" sz="21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7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4227">
        <p:fade/>
      </p:transition>
    </mc:Choice>
    <mc:Fallback xmlns="">
      <p:transition spd="med" advTm="134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3" y="0"/>
            <a:ext cx="7988969" cy="1434193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continued….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1809548"/>
            <a:ext cx="9046028" cy="3560265"/>
          </a:xfrm>
        </p:spPr>
        <p:txBody>
          <a:bodyPr>
            <a:noAutofit/>
          </a:bodyPr>
          <a:lstStyle/>
          <a:p>
            <a:pPr defTabSz="342900">
              <a:buClrTx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studies have utilized all components of Yoga: breathing, meditation and postures and shown positive results              BP</a:t>
            </a:r>
          </a:p>
          <a:p>
            <a:pPr marL="0" indent="0" defTabSz="342900">
              <a:buClrTx/>
              <a:buNone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buClrTx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Some postures (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asanas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complex. Require flexibility. </a:t>
            </a:r>
          </a:p>
          <a:p>
            <a:pPr defTabSz="342900">
              <a:buClrTx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Cannot be performed by all people</a:t>
            </a:r>
          </a:p>
          <a:p>
            <a:pPr marL="0" indent="0" defTabSz="342900">
              <a:buClrTx/>
              <a:buNone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buClrTx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device assisted breathing (to achieve 6 breaths/min) has shown promise in BP reduction</a:t>
            </a:r>
          </a:p>
          <a:p>
            <a:pPr marL="0" indent="0" defTabSz="342900">
              <a:buClrTx/>
              <a:buNone/>
            </a:pP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342900">
              <a:buClrTx/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device needed in Pranayama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047041" y="2236066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2" y="2556430"/>
            <a:ext cx="677537" cy="1346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449" y="2617066"/>
            <a:ext cx="1099062" cy="1099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794" y="3436730"/>
            <a:ext cx="1454312" cy="9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170">
        <p:fade/>
      </p:transition>
    </mc:Choice>
    <mc:Fallback xmlns="">
      <p:transition spd="med" advTm="671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4128" cy="1514097"/>
          </a:xfrm>
        </p:spPr>
        <p:txBody>
          <a:bodyPr>
            <a:no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tidbits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4" y="1706136"/>
            <a:ext cx="8989764" cy="4360127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 did just as well as the class so this is scalable</a:t>
            </a:r>
          </a:p>
          <a:p>
            <a:pPr marL="3429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were offered 3-4 days a week for classes/BP measurements.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offered 1 day worked well;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DAY IS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</a:p>
          <a:p>
            <a:pPr marL="3429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participants, especially telling controls how valuable they were to the success of the project may have influenced their low drop out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who dropped out between class/DVD</a:t>
            </a:r>
          </a:p>
          <a:p>
            <a:pPr marL="3429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to have been super influential on study results---who would have guessed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4">
        <p:fade/>
      </p:transition>
    </mc:Choice>
    <mc:Fallback xmlns="">
      <p:transition spd="med" advTm="55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5" y="86627"/>
            <a:ext cx="8489481" cy="15479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acknowledge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thank---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3789"/>
            <a:ext cx="9144000" cy="465221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and Community Medicine Department for supporting Dr.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Misra’s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effort through the LEAP project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grant funding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interns and staff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Nuha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Wareg,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Gandhi, Kelvin Hodges, Megan Cooper, Rachel Hermes and Dr. Amit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Dasguta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Jamie Smith, our analyst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62" y="3507079"/>
            <a:ext cx="3860763" cy="3220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6906" y="4851133"/>
            <a:ext cx="317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5964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07933" y="-221381"/>
            <a:ext cx="5516750" cy="183559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Pranayama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737" y="2104910"/>
            <a:ext cx="8893628" cy="2659595"/>
          </a:xfrm>
        </p:spPr>
        <p:txBody>
          <a:bodyPr/>
          <a:lstStyle/>
          <a:p>
            <a:pPr marL="257175" indent="-257175" algn="just" defTabSz="342900">
              <a:buClrTx/>
              <a:buFont typeface="Arial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342900">
              <a:buClrTx/>
              <a:buNone/>
              <a:defRPr/>
            </a:pPr>
            <a:endPara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342900">
              <a:buClrTx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Type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deep Breathing  </a:t>
            </a:r>
          </a:p>
          <a:p>
            <a:pPr marL="0" indent="0" algn="just" defTabSz="342900">
              <a:buClrTx/>
              <a:buNone/>
              <a:defRPr/>
            </a:pPr>
            <a:r>
              <a:rPr lang="en-US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Sanskrit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meaning "extension of the prana or breath" more accurately, "extension of the life force.”</a:t>
            </a:r>
          </a:p>
          <a:p>
            <a:pPr marL="3429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690" y="1941120"/>
            <a:ext cx="1971675" cy="1307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209"/>
            <a:ext cx="1643063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121" y="4764505"/>
            <a:ext cx="2286000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64">
        <p:fade/>
      </p:transition>
    </mc:Choice>
    <mc:Fallback xmlns="">
      <p:transition spd="med" advTm="49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648" y="-462014"/>
            <a:ext cx="7055318" cy="151116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         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Pranayama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29" y="1948979"/>
            <a:ext cx="8958943" cy="3257550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stimulates Autonomic Nervous System</a:t>
            </a:r>
          </a:p>
          <a:p>
            <a:pPr marL="3429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Parasympathetic component or the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</a:p>
          <a:p>
            <a:pPr marL="34290" indent="0">
              <a:buNone/>
            </a:pP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slows the Heart Rate and decreases BP</a:t>
            </a:r>
          </a:p>
        </p:txBody>
      </p:sp>
    </p:spTree>
    <p:extLst>
      <p:ext uri="{BB962C8B-B14F-4D97-AF65-F5344CB8AC3E}">
        <p14:creationId xmlns:p14="http://schemas.microsoft.com/office/powerpoint/2010/main" val="12400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75">
        <p:fade/>
      </p:transition>
    </mc:Choice>
    <mc:Fallback xmlns="">
      <p:transition spd="med" advTm="22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92" y="182881"/>
            <a:ext cx="6285296" cy="1039528"/>
          </a:xfrm>
        </p:spPr>
        <p:txBody>
          <a:bodyPr>
            <a:no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Pilot: What we did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0990"/>
            <a:ext cx="8871857" cy="463333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2011 a pilot study was conducted in 8 people with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prehypertension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 of Yoga :- breathing( Pranayama) evaluated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6-week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with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month followup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recommend daily practice; in class instruction once a week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BPs decreased significantly, 11 mm SBP and 8 mm DBP at one month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followup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But……no controls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050">
        <p:fade/>
      </p:transition>
    </mc:Choice>
    <mc:Fallback xmlns="">
      <p:transition spd="med" advTm="21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771" y="1"/>
            <a:ext cx="7016815" cy="1463450"/>
          </a:xfrm>
        </p:spPr>
        <p:txBody>
          <a:bodyPr>
            <a:no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1536927"/>
            <a:ext cx="8988878" cy="3832887"/>
          </a:xfrm>
        </p:spPr>
        <p:txBody>
          <a:bodyPr>
            <a:normAutofit fontScale="70000" lnSpcReduction="20000"/>
          </a:bodyPr>
          <a:lstStyle/>
          <a:p>
            <a:endParaRPr lang="en-US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RCT (Participants with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HTN)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arm: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DVD/YouTube,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Class, Control</a:t>
            </a:r>
          </a:p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Weekly BP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at clinic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month and three month follow up</a:t>
            </a:r>
          </a:p>
          <a:p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was </a:t>
            </a:r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each arm for power</a:t>
            </a:r>
          </a:p>
          <a:p>
            <a:r>
              <a:rPr lang="en-US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waves: Oct, Nov and Feb</a:t>
            </a:r>
          </a:p>
          <a:p>
            <a:endParaRPr lang="en-US" sz="2700" dirty="0">
              <a:latin typeface="+mj-l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8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5">
        <p:fade/>
      </p:transition>
    </mc:Choice>
    <mc:Fallback xmlns="">
      <p:transition spd="med" advTm="1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529" y="235051"/>
            <a:ext cx="5182827" cy="1199586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Criteria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14" y="1434636"/>
            <a:ext cx="8964976" cy="4475509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English-speaking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</a:p>
          <a:p>
            <a:pPr marL="0" lv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JNC 8 HTN classification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less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60 years of age with BP measurements of ≥140/ ≥90 mm Hg </a:t>
            </a:r>
          </a:p>
          <a:p>
            <a:pPr marL="0" lv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60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of age or older with BP measurements of ≥150/ ≥90 mm Hg</a:t>
            </a:r>
          </a:p>
          <a:p>
            <a:pPr marL="0" lv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diagnosed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diabetes with BP measurements of ≥140/ ≥90 mm Hg</a:t>
            </a: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BP measurements of &lt;180/ &lt;110 mm Hg without hypertensive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urgency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</a:t>
            </a:r>
          </a:p>
          <a:p>
            <a:pPr marL="3429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who have COPD, renal disease or chronic alcoholism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840" y="986165"/>
            <a:ext cx="1964531" cy="1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865">
        <p:fade/>
      </p:transition>
    </mc:Choice>
    <mc:Fallback xmlns="">
      <p:transition spd="med" advTm="33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29" y="154004"/>
            <a:ext cx="6554805" cy="120297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9000"/>
            <a:ext cx="8948057" cy="437605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(n=5509) identified through EMR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uncontrolled hypertension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(HTN) registry.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FCM Physicians (and residents) (n=54) received their uncontrolled HTN patient lists w/ 30 PCPs responding  (56% response rate)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highly recommending *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√</a:t>
            </a:r>
          </a:p>
          <a:p>
            <a:pPr lvl="2"/>
            <a:r>
              <a:rPr lang="en-US" sz="24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recommending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know patients</a:t>
            </a:r>
          </a:p>
          <a:p>
            <a:pPr lvl="2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Confirmed HTN (n=1682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986)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chart review of  * , √  patients</a:t>
            </a:r>
          </a:p>
          <a:p>
            <a:pPr marL="34290" indent="0">
              <a:buNone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5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20">
        <p:fade/>
      </p:transition>
    </mc:Choice>
    <mc:Fallback xmlns="">
      <p:transition spd="med" advTm="37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0.9|77.3|55.9|36.4|28.3|35.9|4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3.2|23.4|17.7|16.9"/>
</p:tagLst>
</file>

<file path=ppt/theme/theme1.xml><?xml version="1.0" encoding="utf-8"?>
<a:theme xmlns:a="http://schemas.openxmlformats.org/drawingml/2006/main" name="Training">
  <a:themeElements>
    <a:clrScheme name="Training 8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CC00"/>
      </a:accent1>
      <a:accent2>
        <a:srgbClr val="008080"/>
      </a:accent2>
      <a:accent3>
        <a:srgbClr val="FFFFFF"/>
      </a:accent3>
      <a:accent4>
        <a:srgbClr val="000000"/>
      </a:accent4>
      <a:accent5>
        <a:srgbClr val="FFE2AA"/>
      </a:accent5>
      <a:accent6>
        <a:srgbClr val="007373"/>
      </a:accent6>
      <a:hlink>
        <a:srgbClr val="663300"/>
      </a:hlink>
      <a:folHlink>
        <a:srgbClr val="FFCC00"/>
      </a:folHlink>
    </a:clrScheme>
    <a:fontScheme name="Train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FF6633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007373"/>
        </a:accent6>
        <a:hlink>
          <a:srgbClr val="66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7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6633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007373"/>
        </a:accent6>
        <a:hlink>
          <a:srgbClr val="66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8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CC00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007373"/>
        </a:accent6>
        <a:hlink>
          <a:srgbClr val="6633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D0E4A925CAD488AAAFEA10EC55510" ma:contentTypeVersion="0" ma:contentTypeDescription="Create a new document." ma:contentTypeScope="" ma:versionID="568505f6d0d8a42a69f978e0700fd22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113A1A9-E762-4F65-ACFD-CA501333C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D662F3-57DA-4261-8484-D79DF7821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006D07-7ACE-4734-9F99-73871F817C30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DDCDB50-498E-4679-91DA-CCA6466856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C:\MSOFFICE\Templates\Presentations\Training.pot</Template>
  <TotalTime>360</TotalTime>
  <Pages>13</Pages>
  <Words>1098</Words>
  <Application>Microsoft Office PowerPoint</Application>
  <PresentationFormat>On-screen Show (4:3)</PresentationFormat>
  <Paragraphs>241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Book Antiqua</vt:lpstr>
      <vt:lpstr>Goudy Old Style</vt:lpstr>
      <vt:lpstr>Times New Roman</vt:lpstr>
      <vt:lpstr>Verdana</vt:lpstr>
      <vt:lpstr>Wingdings</vt:lpstr>
      <vt:lpstr>Training</vt:lpstr>
      <vt:lpstr>   Take a Deep Breath: A Randomized Controlled Trial   </vt:lpstr>
      <vt:lpstr>  Background</vt:lpstr>
      <vt:lpstr>Background continued….</vt:lpstr>
      <vt:lpstr>What is Pranayama</vt:lpstr>
      <vt:lpstr>             How does Pranayama Work</vt:lpstr>
      <vt:lpstr>Our Pilot: What we did</vt:lpstr>
      <vt:lpstr>Study Design</vt:lpstr>
      <vt:lpstr>Eligibility Criteria</vt:lpstr>
      <vt:lpstr>Participant Recruitment</vt:lpstr>
      <vt:lpstr>Recruitment continued</vt:lpstr>
      <vt:lpstr>Enrollment Status (n=612)</vt:lpstr>
      <vt:lpstr>                            Methods</vt:lpstr>
      <vt:lpstr>Methods Continued…</vt:lpstr>
      <vt:lpstr> Participant Characteristics (n=83)</vt:lpstr>
      <vt:lpstr>Systolic blood pressure over time by intervention group</vt:lpstr>
      <vt:lpstr>Systolic Blood Pressure, Wave 1 only Oct 2016 – Dec 2016</vt:lpstr>
      <vt:lpstr> Systolic Blood Pressure, Wave 2 only Nov 2016 – Jan 2017 </vt:lpstr>
      <vt:lpstr>Systolic Blood Pressure, Wave 3 (intervention only,     election/inauguration already occurred by week 1)</vt:lpstr>
      <vt:lpstr>Environmental Climate</vt:lpstr>
      <vt:lpstr>Evaluation of Impact of Election on BP</vt:lpstr>
      <vt:lpstr>Identifying What Stresses People</vt:lpstr>
      <vt:lpstr>Our Survey: Gallup Poll Survey</vt:lpstr>
      <vt:lpstr>Identifying What Stresses People—extremely to somewhat</vt:lpstr>
      <vt:lpstr>Thinking back to November (BEFORE the election), how significant was the political climate as a source of stress in your life? (Note:  election date, November 8th, 2016)</vt:lpstr>
      <vt:lpstr>In the two months AFTER the election and BEFORE inauguration, how significant was the political climate as a source of stress in your life?  (Note: inauguration date, Jan 20th, 2017)</vt:lpstr>
      <vt:lpstr>PowerPoint Presentation</vt:lpstr>
      <vt:lpstr>PowerPoint Presentation</vt:lpstr>
      <vt:lpstr>Interesting tidbits</vt:lpstr>
      <vt:lpstr>Interesting tidbits</vt:lpstr>
      <vt:lpstr>Interesting tidbits</vt:lpstr>
      <vt:lpstr>We would like to acknowledge  and thank---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presentation template</dc:title>
  <dc:creator>ROBINK</dc:creator>
  <cp:lastModifiedBy>McElroy, Jane A.</cp:lastModifiedBy>
  <cp:revision>187</cp:revision>
  <cp:lastPrinted>2001-02-20T14:05:25Z</cp:lastPrinted>
  <dcterms:created xsi:type="dcterms:W3CDTF">2009-10-07T10:21:11Z</dcterms:created>
  <dcterms:modified xsi:type="dcterms:W3CDTF">2018-05-04T19:56:53Z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0x010100980D0E4A925CAD488AAAFEA10EC55510</vt:lpwstr>
  </property>
  <property fmtid="{D5CDD505-2E9C-101B-9397-08002B2CF9AE}" pid="4" name="Order">
    <vt:r8>1600</vt:r8>
  </property>
  <property fmtid="{D5CDD505-2E9C-101B-9397-08002B2CF9AE}" pid="5" name="Template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