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sldIdLst>
    <p:sldId id="256" r:id="rId2"/>
    <p:sldId id="262" r:id="rId3"/>
    <p:sldId id="263" r:id="rId4"/>
    <p:sldId id="259"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60" r:id="rId31"/>
    <p:sldId id="258" r:id="rId32"/>
  </p:sldIdLst>
  <p:sldSz cx="14630400" cy="8229600"/>
  <p:notesSz cx="6858000" cy="9144000"/>
  <p:defaultTextStyle>
    <a:defPPr>
      <a:defRPr lang="en-US"/>
    </a:defPPr>
    <a:lvl1pPr marL="0" algn="l" defTabSz="1141171" rtl="0" eaLnBrk="1" latinLnBrk="0" hangingPunct="1">
      <a:defRPr sz="2246" kern="1200">
        <a:solidFill>
          <a:schemeClr val="tx1"/>
        </a:solidFill>
        <a:latin typeface="+mn-lt"/>
        <a:ea typeface="+mn-ea"/>
        <a:cs typeface="+mn-cs"/>
      </a:defRPr>
    </a:lvl1pPr>
    <a:lvl2pPr marL="570586" algn="l" defTabSz="1141171" rtl="0" eaLnBrk="1" latinLnBrk="0" hangingPunct="1">
      <a:defRPr sz="2246" kern="1200">
        <a:solidFill>
          <a:schemeClr val="tx1"/>
        </a:solidFill>
        <a:latin typeface="+mn-lt"/>
        <a:ea typeface="+mn-ea"/>
        <a:cs typeface="+mn-cs"/>
      </a:defRPr>
    </a:lvl2pPr>
    <a:lvl3pPr marL="1141171" algn="l" defTabSz="1141171" rtl="0" eaLnBrk="1" latinLnBrk="0" hangingPunct="1">
      <a:defRPr sz="2246" kern="1200">
        <a:solidFill>
          <a:schemeClr val="tx1"/>
        </a:solidFill>
        <a:latin typeface="+mn-lt"/>
        <a:ea typeface="+mn-ea"/>
        <a:cs typeface="+mn-cs"/>
      </a:defRPr>
    </a:lvl3pPr>
    <a:lvl4pPr marL="1711757" algn="l" defTabSz="1141171" rtl="0" eaLnBrk="1" latinLnBrk="0" hangingPunct="1">
      <a:defRPr sz="2246" kern="1200">
        <a:solidFill>
          <a:schemeClr val="tx1"/>
        </a:solidFill>
        <a:latin typeface="+mn-lt"/>
        <a:ea typeface="+mn-ea"/>
        <a:cs typeface="+mn-cs"/>
      </a:defRPr>
    </a:lvl4pPr>
    <a:lvl5pPr marL="2282342" algn="l" defTabSz="1141171" rtl="0" eaLnBrk="1" latinLnBrk="0" hangingPunct="1">
      <a:defRPr sz="2246" kern="1200">
        <a:solidFill>
          <a:schemeClr val="tx1"/>
        </a:solidFill>
        <a:latin typeface="+mn-lt"/>
        <a:ea typeface="+mn-ea"/>
        <a:cs typeface="+mn-cs"/>
      </a:defRPr>
    </a:lvl5pPr>
    <a:lvl6pPr marL="2852928" algn="l" defTabSz="1141171" rtl="0" eaLnBrk="1" latinLnBrk="0" hangingPunct="1">
      <a:defRPr sz="2246" kern="1200">
        <a:solidFill>
          <a:schemeClr val="tx1"/>
        </a:solidFill>
        <a:latin typeface="+mn-lt"/>
        <a:ea typeface="+mn-ea"/>
        <a:cs typeface="+mn-cs"/>
      </a:defRPr>
    </a:lvl6pPr>
    <a:lvl7pPr marL="3423514" algn="l" defTabSz="1141171" rtl="0" eaLnBrk="1" latinLnBrk="0" hangingPunct="1">
      <a:defRPr sz="2246" kern="1200">
        <a:solidFill>
          <a:schemeClr val="tx1"/>
        </a:solidFill>
        <a:latin typeface="+mn-lt"/>
        <a:ea typeface="+mn-ea"/>
        <a:cs typeface="+mn-cs"/>
      </a:defRPr>
    </a:lvl7pPr>
    <a:lvl8pPr marL="3994099" algn="l" defTabSz="1141171" rtl="0" eaLnBrk="1" latinLnBrk="0" hangingPunct="1">
      <a:defRPr sz="2246" kern="1200">
        <a:solidFill>
          <a:schemeClr val="tx1"/>
        </a:solidFill>
        <a:latin typeface="+mn-lt"/>
        <a:ea typeface="+mn-ea"/>
        <a:cs typeface="+mn-cs"/>
      </a:defRPr>
    </a:lvl8pPr>
    <a:lvl9pPr marL="4564685" algn="l" defTabSz="1141171" rtl="0" eaLnBrk="1" latinLnBrk="0" hangingPunct="1">
      <a:defRPr sz="2246"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44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7" autoAdjust="0"/>
    <p:restoredTop sz="94660"/>
  </p:normalViewPr>
  <p:slideViewPr>
    <p:cSldViewPr snapToGrid="0">
      <p:cViewPr varScale="1">
        <p:scale>
          <a:sx n="72" d="100"/>
          <a:sy n="72" d="100"/>
        </p:scale>
        <p:origin x="509"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650194-7DF0-4D6B-932B-6DF8CB1B4987}" type="datetimeFigureOut">
              <a:rPr lang="en-US" smtClean="0"/>
              <a:t>8/16/2018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B5047A-5F22-48E9-89B4-A7E5772FB3EF}" type="slidenum">
              <a:rPr lang="en-US" smtClean="0"/>
              <a:t>‹#›</a:t>
            </a:fld>
            <a:endParaRPr lang="en-US"/>
          </a:p>
        </p:txBody>
      </p:sp>
    </p:spTree>
    <p:extLst>
      <p:ext uri="{BB962C8B-B14F-4D97-AF65-F5344CB8AC3E}">
        <p14:creationId xmlns:p14="http://schemas.microsoft.com/office/powerpoint/2010/main" val="467946701"/>
      </p:ext>
    </p:extLst>
  </p:cSld>
  <p:clrMap bg1="lt1" tx1="dk1" bg2="lt2" tx2="dk2" accent1="accent1" accent2="accent2" accent3="accent3" accent4="accent4" accent5="accent5" accent6="accent6" hlink="hlink" folHlink="folHlink"/>
  <p:notesStyle>
    <a:lvl1pPr marL="0" algn="l" defTabSz="1141171" rtl="0" eaLnBrk="1" latinLnBrk="0" hangingPunct="1">
      <a:defRPr sz="1498" kern="1200">
        <a:solidFill>
          <a:schemeClr val="tx1"/>
        </a:solidFill>
        <a:latin typeface="+mn-lt"/>
        <a:ea typeface="+mn-ea"/>
        <a:cs typeface="+mn-cs"/>
      </a:defRPr>
    </a:lvl1pPr>
    <a:lvl2pPr marL="570586" algn="l" defTabSz="1141171" rtl="0" eaLnBrk="1" latinLnBrk="0" hangingPunct="1">
      <a:defRPr sz="1498" kern="1200">
        <a:solidFill>
          <a:schemeClr val="tx1"/>
        </a:solidFill>
        <a:latin typeface="+mn-lt"/>
        <a:ea typeface="+mn-ea"/>
        <a:cs typeface="+mn-cs"/>
      </a:defRPr>
    </a:lvl2pPr>
    <a:lvl3pPr marL="1141171" algn="l" defTabSz="1141171" rtl="0" eaLnBrk="1" latinLnBrk="0" hangingPunct="1">
      <a:defRPr sz="1498" kern="1200">
        <a:solidFill>
          <a:schemeClr val="tx1"/>
        </a:solidFill>
        <a:latin typeface="+mn-lt"/>
        <a:ea typeface="+mn-ea"/>
        <a:cs typeface="+mn-cs"/>
      </a:defRPr>
    </a:lvl3pPr>
    <a:lvl4pPr marL="1711757" algn="l" defTabSz="1141171" rtl="0" eaLnBrk="1" latinLnBrk="0" hangingPunct="1">
      <a:defRPr sz="1498" kern="1200">
        <a:solidFill>
          <a:schemeClr val="tx1"/>
        </a:solidFill>
        <a:latin typeface="+mn-lt"/>
        <a:ea typeface="+mn-ea"/>
        <a:cs typeface="+mn-cs"/>
      </a:defRPr>
    </a:lvl4pPr>
    <a:lvl5pPr marL="2282342" algn="l" defTabSz="1141171" rtl="0" eaLnBrk="1" latinLnBrk="0" hangingPunct="1">
      <a:defRPr sz="1498" kern="1200">
        <a:solidFill>
          <a:schemeClr val="tx1"/>
        </a:solidFill>
        <a:latin typeface="+mn-lt"/>
        <a:ea typeface="+mn-ea"/>
        <a:cs typeface="+mn-cs"/>
      </a:defRPr>
    </a:lvl5pPr>
    <a:lvl6pPr marL="2852928" algn="l" defTabSz="1141171" rtl="0" eaLnBrk="1" latinLnBrk="0" hangingPunct="1">
      <a:defRPr sz="1498" kern="1200">
        <a:solidFill>
          <a:schemeClr val="tx1"/>
        </a:solidFill>
        <a:latin typeface="+mn-lt"/>
        <a:ea typeface="+mn-ea"/>
        <a:cs typeface="+mn-cs"/>
      </a:defRPr>
    </a:lvl6pPr>
    <a:lvl7pPr marL="3423514" algn="l" defTabSz="1141171" rtl="0" eaLnBrk="1" latinLnBrk="0" hangingPunct="1">
      <a:defRPr sz="1498" kern="1200">
        <a:solidFill>
          <a:schemeClr val="tx1"/>
        </a:solidFill>
        <a:latin typeface="+mn-lt"/>
        <a:ea typeface="+mn-ea"/>
        <a:cs typeface="+mn-cs"/>
      </a:defRPr>
    </a:lvl7pPr>
    <a:lvl8pPr marL="3994099" algn="l" defTabSz="1141171" rtl="0" eaLnBrk="1" latinLnBrk="0" hangingPunct="1">
      <a:defRPr sz="1498" kern="1200">
        <a:solidFill>
          <a:schemeClr val="tx1"/>
        </a:solidFill>
        <a:latin typeface="+mn-lt"/>
        <a:ea typeface="+mn-ea"/>
        <a:cs typeface="+mn-cs"/>
      </a:defRPr>
    </a:lvl8pPr>
    <a:lvl9pPr marL="4564685" algn="l" defTabSz="1141171" rtl="0" eaLnBrk="1" latinLnBrk="0" hangingPunct="1">
      <a:defRPr sz="149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8" Type="http://schemas.openxmlformats.org/officeDocument/2006/relationships/hyperlink" Target="https://www.ncbi.nlm.nih.gov/pmc/articles/PMC4770920/#R20" TargetMode="External"/><Relationship Id="rId13" Type="http://schemas.openxmlformats.org/officeDocument/2006/relationships/hyperlink" Target="https://www.ncbi.nlm.nih.gov/pmc/articles/PMC4770920/#R26" TargetMode="External"/><Relationship Id="rId18" Type="http://schemas.openxmlformats.org/officeDocument/2006/relationships/hyperlink" Target="https://www.ncbi.nlm.nih.gov/pmc/articles/PMC4770920/#R27" TargetMode="External"/><Relationship Id="rId3" Type="http://schemas.openxmlformats.org/officeDocument/2006/relationships/hyperlink" Target="https://www.ncbi.nlm.nih.gov/pmc/articles/PMC4770920/#R11" TargetMode="External"/><Relationship Id="rId7" Type="http://schemas.openxmlformats.org/officeDocument/2006/relationships/hyperlink" Target="https://www.ncbi.nlm.nih.gov/pmc/articles/PMC4770920/#R17" TargetMode="External"/><Relationship Id="rId12" Type="http://schemas.openxmlformats.org/officeDocument/2006/relationships/hyperlink" Target="https://www.ncbi.nlm.nih.gov/pmc/articles/PMC4770920/#R25" TargetMode="External"/><Relationship Id="rId17" Type="http://schemas.openxmlformats.org/officeDocument/2006/relationships/hyperlink" Target="https://www.ncbi.nlm.nih.gov/pmc/articles/PMC4770920/#R22" TargetMode="External"/><Relationship Id="rId2" Type="http://schemas.openxmlformats.org/officeDocument/2006/relationships/slide" Target="../slides/slide17.xml"/><Relationship Id="rId16" Type="http://schemas.openxmlformats.org/officeDocument/2006/relationships/hyperlink" Target="https://www.ncbi.nlm.nih.gov/pmc/articles/PMC4770920/#R21" TargetMode="External"/><Relationship Id="rId1" Type="http://schemas.openxmlformats.org/officeDocument/2006/relationships/notesMaster" Target="../notesMasters/notesMaster1.xml"/><Relationship Id="rId6" Type="http://schemas.openxmlformats.org/officeDocument/2006/relationships/hyperlink" Target="https://www.ncbi.nlm.nih.gov/pmc/articles/PMC4770920/#R8" TargetMode="External"/><Relationship Id="rId11" Type="http://schemas.openxmlformats.org/officeDocument/2006/relationships/hyperlink" Target="https://www.ncbi.nlm.nih.gov/pmc/articles/PMC4770920/#R23" TargetMode="External"/><Relationship Id="rId5" Type="http://schemas.openxmlformats.org/officeDocument/2006/relationships/hyperlink" Target="https://www.ncbi.nlm.nih.gov/pmc/articles/PMC4770920/#R19" TargetMode="External"/><Relationship Id="rId15" Type="http://schemas.openxmlformats.org/officeDocument/2006/relationships/hyperlink" Target="https://www.ncbi.nlm.nih.gov/pmc/articles/PMC4770920/#R4" TargetMode="External"/><Relationship Id="rId10" Type="http://schemas.openxmlformats.org/officeDocument/2006/relationships/hyperlink" Target="https://www.ncbi.nlm.nih.gov/pmc/articles/PMC4770920/#R3" TargetMode="External"/><Relationship Id="rId19" Type="http://schemas.openxmlformats.org/officeDocument/2006/relationships/hyperlink" Target="https://www.ncbi.nlm.nih.gov/pmc/articles/PMC4770920/#R28" TargetMode="External"/><Relationship Id="rId4" Type="http://schemas.openxmlformats.org/officeDocument/2006/relationships/hyperlink" Target="https://www.ncbi.nlm.nih.gov/pmc/articles/PMC4770920/#R12" TargetMode="External"/><Relationship Id="rId9" Type="http://schemas.openxmlformats.org/officeDocument/2006/relationships/hyperlink" Target="https://www.ncbi.nlm.nih.gov/pmc/articles/PMC4770920/#R24" TargetMode="External"/><Relationship Id="rId14" Type="http://schemas.openxmlformats.org/officeDocument/2006/relationships/hyperlink" Target="https://www.ncbi.nlm.nih.gov/pmc/articles/PMC4770920/#R2" TargetMode="Externa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who.int/hrh/education/en/"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www.who.int/hrh/workforce_mdgs/en/"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dx.doi.org/10.2471/BLT.15.162198"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www.who.int/bulletin/volumes/93/9/15-162198/en/#R10" TargetMode="External"/><Relationship Id="rId4" Type="http://schemas.openxmlformats.org/officeDocument/2006/relationships/hyperlink" Target="http://www.who.int/bulletin/volumes/93/9/15-162198/en/#R9"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s://www.ncbi.nlm.nih.gov/pmc/articles/PMC1492385/" TargetMode="External"/><Relationship Id="rId3" Type="http://schemas.openxmlformats.org/officeDocument/2006/relationships/hyperlink" Target="http://nursingexercise.com/primary-health-care-requirements/" TargetMode="External"/><Relationship Id="rId7" Type="http://schemas.openxmlformats.org/officeDocument/2006/relationships/hyperlink" Target="https://en.wikipedia.org/wiki/Ischemia"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nursingexercise.com/hypertension-disease-causes-symptoms/" TargetMode="External"/><Relationship Id="rId5" Type="http://schemas.openxmlformats.org/officeDocument/2006/relationships/hyperlink" Target="http://nursingexercise.com/diabetes-insipidus-disease-types-treatment/" TargetMode="External"/><Relationship Id="rId4" Type="http://schemas.openxmlformats.org/officeDocument/2006/relationships/hyperlink" Target="http://nursingexercise.com/registered-nurse-role-continuity-care/" TargetMode="External"/><Relationship Id="rId9" Type="http://schemas.openxmlformats.org/officeDocument/2006/relationships/hyperlink" Target="https://dx.doi.org/10.1111/j.1525-1497.2004.40401.x"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404ade941e_0_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134" name="Google Shape;134;g404ade941e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5f26027732bdd136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5f26027732bdd136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Mullan - </a:t>
            </a:r>
            <a:endParaRPr/>
          </a:p>
          <a:p>
            <a:pPr marL="0" lvl="0" indent="0" rtl="0">
              <a:spcBef>
                <a:spcPts val="0"/>
              </a:spcBef>
              <a:spcAft>
                <a:spcPts val="0"/>
              </a:spcAft>
              <a:buNone/>
            </a:pPr>
            <a:r>
              <a:rPr lang="en" sz="1000"/>
              <a:t>Physician shortage for the population - most sub-Saharan African countries have filled that gap with NPCs</a:t>
            </a:r>
            <a:endParaRPr sz="1000"/>
          </a:p>
          <a:p>
            <a:pPr marL="457200" lvl="0" indent="-292100" rtl="0">
              <a:lnSpc>
                <a:spcPct val="115000"/>
              </a:lnSpc>
              <a:spcBef>
                <a:spcPts val="0"/>
              </a:spcBef>
              <a:spcAft>
                <a:spcPts val="0"/>
              </a:spcAft>
              <a:buClr>
                <a:srgbClr val="000000"/>
              </a:buClr>
              <a:buSzPts val="1000"/>
              <a:buChar char="●"/>
            </a:pPr>
            <a:r>
              <a:rPr lang="en" sz="1000"/>
              <a:t>Physicians are concentrated in urban/referral centers</a:t>
            </a:r>
            <a:endParaRPr sz="1000"/>
          </a:p>
          <a:p>
            <a:pPr marL="0" lvl="0" indent="0" rtl="0">
              <a:spcBef>
                <a:spcPts val="1600"/>
              </a:spcBef>
              <a:spcAft>
                <a:spcPts val="0"/>
              </a:spcAft>
              <a:buNone/>
            </a:pPr>
            <a:r>
              <a:rPr lang="en"/>
              <a:t>Eyal - task shifting has happened, diversity of tasks (HIV, obstetrics care, NCDs and even surgery)</a:t>
            </a:r>
            <a:endParaRPr/>
          </a:p>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404ade941e_0_1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1" name="Google Shape;201;g404ade941e_0_1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Reference: Eyal</a:t>
            </a:r>
            <a:endParaRPr/>
          </a:p>
          <a:p>
            <a:pPr marL="0" lvl="0" indent="0" rtl="0">
              <a:lnSpc>
                <a:spcPct val="100000"/>
              </a:lnSpc>
              <a:spcBef>
                <a:spcPts val="0"/>
              </a:spcBef>
              <a:spcAft>
                <a:spcPts val="0"/>
              </a:spcAft>
              <a:buNone/>
            </a:pPr>
            <a:r>
              <a:rPr lang="en" sz="1000">
                <a:solidFill>
                  <a:schemeClr val="dk1"/>
                </a:solidFill>
              </a:rPr>
              <a:t>Address integration challenges for NPCs into health system</a:t>
            </a:r>
            <a:endParaRPr sz="1000">
              <a:solidFill>
                <a:schemeClr val="dk1"/>
              </a:solidFill>
            </a:endParaRPr>
          </a:p>
          <a:p>
            <a:pPr marL="0" lvl="0" indent="0" rtl="0">
              <a:lnSpc>
                <a:spcPct val="100000"/>
              </a:lnSpc>
              <a:spcBef>
                <a:spcPts val="1600"/>
              </a:spcBef>
              <a:spcAft>
                <a:spcPts val="1600"/>
              </a:spcAft>
              <a:buNone/>
            </a:pPr>
            <a:r>
              <a:rPr lang="en" sz="1000">
                <a:solidFill>
                  <a:schemeClr val="dk1"/>
                </a:solidFill>
              </a:rPr>
              <a:t>Reference: Greysen - avoid post-colonial syndrome - 1st what are the interests/goals of the African partner?</a:t>
            </a:r>
            <a:endParaRPr sz="1000">
              <a:solidFill>
                <a:schemeClr val="dk1"/>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404ade941e_0_1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404ade941e_0_1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None/>
            </a:pPr>
            <a:r>
              <a:rPr lang="en" sz="1000">
                <a:solidFill>
                  <a:schemeClr val="dk1"/>
                </a:solidFill>
              </a:rPr>
              <a:t>Reference: Greysen - avoid post-colonial syndrome - 1st what are the interests/goals of the African partner?</a:t>
            </a:r>
            <a:endParaRPr sz="1000">
              <a:solidFill>
                <a:schemeClr val="dk1"/>
              </a:solidFill>
            </a:endParaRPr>
          </a:p>
          <a:p>
            <a:pPr marL="0" lvl="0" indent="0" rtl="0">
              <a:lnSpc>
                <a:spcPct val="100000"/>
              </a:lnSpc>
              <a:spcBef>
                <a:spcPts val="1600"/>
              </a:spcBef>
              <a:spcAft>
                <a:spcPts val="1600"/>
              </a:spcAft>
              <a:buNone/>
            </a:pPr>
            <a:r>
              <a:rPr lang="en" sz="1000">
                <a:solidFill>
                  <a:schemeClr val="dk1"/>
                </a:solidFill>
              </a:rPr>
              <a:t>Model effective teaching: Preparation time, available resource utilization, and adult learning strategies</a:t>
            </a:r>
            <a:endParaRPr sz="1000">
              <a:solidFill>
                <a:schemeClr val="dk1"/>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581646e159d7bb8d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4" name="Google Shape;214;g581646e159d7bb8d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581646e159d7bb8d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581646e159d7bb8d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g581646e159d7bb8d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6" name="Google Shape;226;g581646e159d7bb8d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404ade941e_0_1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2" name="Google Shape;232;g404ade941e_0_1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Reference: Eyal</a:t>
            </a:r>
            <a:endParaRPr/>
          </a:p>
          <a:p>
            <a:pPr marL="457200" lvl="0" indent="-304800" rtl="0">
              <a:lnSpc>
                <a:spcPct val="115000"/>
              </a:lnSpc>
              <a:spcBef>
                <a:spcPts val="0"/>
              </a:spcBef>
              <a:spcAft>
                <a:spcPts val="0"/>
              </a:spcAft>
              <a:buClr>
                <a:schemeClr val="dk1"/>
              </a:buClr>
              <a:buSzPts val="1200"/>
              <a:buFont typeface="Times New Roman"/>
              <a:buAutoNum type="arabicPeriod"/>
            </a:pPr>
            <a:r>
              <a:rPr lang="en" sz="1200">
                <a:solidFill>
                  <a:schemeClr val="dk1"/>
                </a:solidFill>
                <a:latin typeface="Times New Roman"/>
                <a:ea typeface="Times New Roman"/>
                <a:cs typeface="Times New Roman"/>
                <a:sym typeface="Times New Roman"/>
              </a:rPr>
              <a:t>“Paucity of standardized decision-making algorithms and simplified drug regimens (which NPCs typically need more than physicians do) and of curricula and teaching materials tailored to NPCs,</a:t>
            </a:r>
            <a:r>
              <a:rPr lang="en" sz="1000" u="sng">
                <a:solidFill>
                  <a:srgbClr val="642A8F"/>
                </a:solidFill>
                <a:latin typeface="Times New Roman"/>
                <a:ea typeface="Times New Roman"/>
                <a:cs typeface="Times New Roman"/>
                <a:sym typeface="Times New Roman"/>
                <a:hlinkClick r:id="rId3"/>
              </a:rPr>
              <a:t>11</a:t>
            </a:r>
            <a:r>
              <a:rPr lang="en" sz="1000">
                <a:solidFill>
                  <a:schemeClr val="dk1"/>
                </a:solidFill>
                <a:latin typeface="Times New Roman"/>
                <a:ea typeface="Times New Roman"/>
                <a:cs typeface="Times New Roman"/>
                <a:sym typeface="Times New Roman"/>
              </a:rPr>
              <a:t>,</a:t>
            </a:r>
            <a:r>
              <a:rPr lang="en" sz="1000" u="sng">
                <a:solidFill>
                  <a:srgbClr val="642A8F"/>
                </a:solidFill>
                <a:latin typeface="Times New Roman"/>
                <a:ea typeface="Times New Roman"/>
                <a:cs typeface="Times New Roman"/>
                <a:sym typeface="Times New Roman"/>
                <a:hlinkClick r:id="rId4"/>
              </a:rPr>
              <a:t>12</a:t>
            </a:r>
            <a:r>
              <a:rPr lang="en" sz="1000">
                <a:solidFill>
                  <a:schemeClr val="dk1"/>
                </a:solidFill>
                <a:latin typeface="Times New Roman"/>
                <a:ea typeface="Times New Roman"/>
                <a:cs typeface="Times New Roman"/>
                <a:sym typeface="Times New Roman"/>
              </a:rPr>
              <a:t>,</a:t>
            </a:r>
            <a:r>
              <a:rPr lang="en" sz="1000" u="sng">
                <a:solidFill>
                  <a:srgbClr val="642A8F"/>
                </a:solidFill>
                <a:latin typeface="Times New Roman"/>
                <a:ea typeface="Times New Roman"/>
                <a:cs typeface="Times New Roman"/>
                <a:sym typeface="Times New Roman"/>
                <a:hlinkClick r:id="rId5"/>
              </a:rPr>
              <a:t>19</a:t>
            </a:r>
            <a:endParaRPr sz="1000" u="sng">
              <a:solidFill>
                <a:srgbClr val="642A8F"/>
              </a:solidFill>
              <a:latin typeface="Times New Roman"/>
              <a:ea typeface="Times New Roman"/>
              <a:cs typeface="Times New Roman"/>
              <a:sym typeface="Times New Roman"/>
              <a:hlinkClick r:id="rId5"/>
            </a:endParaRPr>
          </a:p>
          <a:p>
            <a:pPr marL="457200" lvl="0" indent="-304800" rtl="0">
              <a:lnSpc>
                <a:spcPct val="115000"/>
              </a:lnSpc>
              <a:spcBef>
                <a:spcPts val="0"/>
              </a:spcBef>
              <a:spcAft>
                <a:spcPts val="0"/>
              </a:spcAft>
              <a:buClr>
                <a:schemeClr val="dk1"/>
              </a:buClr>
              <a:buSzPts val="1200"/>
              <a:buFont typeface="Times New Roman"/>
              <a:buAutoNum type="arabicPeriod"/>
            </a:pPr>
            <a:r>
              <a:rPr lang="en" sz="1200">
                <a:solidFill>
                  <a:schemeClr val="dk1"/>
                </a:solidFill>
                <a:latin typeface="Times New Roman"/>
                <a:ea typeface="Times New Roman"/>
                <a:cs typeface="Times New Roman"/>
                <a:sym typeface="Times New Roman"/>
              </a:rPr>
              <a:t>NPCs’ difficult work conditions, limited career development opportunities, and insufficient professional status and recognition,</a:t>
            </a:r>
            <a:r>
              <a:rPr lang="en" sz="1000" u="sng">
                <a:solidFill>
                  <a:srgbClr val="642A8F"/>
                </a:solidFill>
                <a:latin typeface="Times New Roman"/>
                <a:ea typeface="Times New Roman"/>
                <a:cs typeface="Times New Roman"/>
                <a:sym typeface="Times New Roman"/>
                <a:hlinkClick r:id="rId6"/>
              </a:rPr>
              <a:t>8</a:t>
            </a:r>
            <a:r>
              <a:rPr lang="en" sz="1000">
                <a:solidFill>
                  <a:schemeClr val="dk1"/>
                </a:solidFill>
                <a:latin typeface="Times New Roman"/>
                <a:ea typeface="Times New Roman"/>
                <a:cs typeface="Times New Roman"/>
                <a:sym typeface="Times New Roman"/>
              </a:rPr>
              <a:t>,</a:t>
            </a:r>
            <a:r>
              <a:rPr lang="en" sz="1000" u="sng">
                <a:solidFill>
                  <a:srgbClr val="642A8F"/>
                </a:solidFill>
                <a:latin typeface="Times New Roman"/>
                <a:ea typeface="Times New Roman"/>
                <a:cs typeface="Times New Roman"/>
                <a:sym typeface="Times New Roman"/>
                <a:hlinkClick r:id="rId7"/>
              </a:rPr>
              <a:t>17</a:t>
            </a:r>
            <a:r>
              <a:rPr lang="en" sz="1000">
                <a:solidFill>
                  <a:schemeClr val="dk1"/>
                </a:solidFill>
                <a:latin typeface="Times New Roman"/>
                <a:ea typeface="Times New Roman"/>
                <a:cs typeface="Times New Roman"/>
                <a:sym typeface="Times New Roman"/>
              </a:rPr>
              <a:t>,</a:t>
            </a:r>
            <a:r>
              <a:rPr lang="en" sz="1000" u="sng">
                <a:solidFill>
                  <a:srgbClr val="642A8F"/>
                </a:solidFill>
                <a:latin typeface="Times New Roman"/>
                <a:ea typeface="Times New Roman"/>
                <a:cs typeface="Times New Roman"/>
                <a:sym typeface="Times New Roman"/>
                <a:hlinkClick r:id="rId8"/>
              </a:rPr>
              <a:t>20</a:t>
            </a:r>
            <a:r>
              <a:rPr lang="en" sz="1000">
                <a:solidFill>
                  <a:schemeClr val="dk1"/>
                </a:solidFill>
                <a:latin typeface="Times New Roman"/>
                <a:ea typeface="Times New Roman"/>
                <a:cs typeface="Times New Roman"/>
                <a:sym typeface="Times New Roman"/>
              </a:rPr>
              <a:t>-</a:t>
            </a:r>
            <a:r>
              <a:rPr lang="en" sz="1000" u="sng">
                <a:solidFill>
                  <a:srgbClr val="642A8F"/>
                </a:solidFill>
                <a:latin typeface="Times New Roman"/>
                <a:ea typeface="Times New Roman"/>
                <a:cs typeface="Times New Roman"/>
                <a:sym typeface="Times New Roman"/>
                <a:hlinkClick r:id="rId9"/>
              </a:rPr>
              <a:t>24</a:t>
            </a:r>
            <a:endParaRPr sz="1000" u="sng">
              <a:solidFill>
                <a:srgbClr val="642A8F"/>
              </a:solidFill>
              <a:latin typeface="Times New Roman"/>
              <a:ea typeface="Times New Roman"/>
              <a:cs typeface="Times New Roman"/>
              <a:sym typeface="Times New Roman"/>
              <a:hlinkClick r:id="rId9"/>
            </a:endParaRPr>
          </a:p>
          <a:p>
            <a:pPr marL="457200" lvl="0" indent="-304800" rtl="0">
              <a:lnSpc>
                <a:spcPct val="115000"/>
              </a:lnSpc>
              <a:spcBef>
                <a:spcPts val="0"/>
              </a:spcBef>
              <a:spcAft>
                <a:spcPts val="0"/>
              </a:spcAft>
              <a:buClr>
                <a:schemeClr val="dk1"/>
              </a:buClr>
              <a:buSzPts val="1200"/>
              <a:buFont typeface="Times New Roman"/>
              <a:buAutoNum type="arabicPeriod"/>
            </a:pPr>
            <a:r>
              <a:rPr lang="en" sz="1200">
                <a:solidFill>
                  <a:schemeClr val="dk1"/>
                </a:solidFill>
                <a:latin typeface="Times New Roman"/>
                <a:ea typeface="Times New Roman"/>
                <a:cs typeface="Times New Roman"/>
                <a:sym typeface="Times New Roman"/>
              </a:rPr>
              <a:t>Opposition to NPCs from mainstream health professional societies,</a:t>
            </a:r>
            <a:r>
              <a:rPr lang="en" sz="1000" u="sng">
                <a:solidFill>
                  <a:srgbClr val="642A8F"/>
                </a:solidFill>
                <a:latin typeface="Times New Roman"/>
                <a:ea typeface="Times New Roman"/>
                <a:cs typeface="Times New Roman"/>
                <a:sym typeface="Times New Roman"/>
                <a:hlinkClick r:id="rId10"/>
              </a:rPr>
              <a:t>3</a:t>
            </a:r>
            <a:r>
              <a:rPr lang="en" sz="1000">
                <a:solidFill>
                  <a:schemeClr val="dk1"/>
                </a:solidFill>
                <a:latin typeface="Times New Roman"/>
                <a:ea typeface="Times New Roman"/>
                <a:cs typeface="Times New Roman"/>
                <a:sym typeface="Times New Roman"/>
              </a:rPr>
              <a:t>,</a:t>
            </a:r>
            <a:r>
              <a:rPr lang="en" sz="1000" u="sng">
                <a:solidFill>
                  <a:srgbClr val="642A8F"/>
                </a:solidFill>
                <a:latin typeface="Times New Roman"/>
                <a:ea typeface="Times New Roman"/>
                <a:cs typeface="Times New Roman"/>
                <a:sym typeface="Times New Roman"/>
                <a:hlinkClick r:id="rId6"/>
              </a:rPr>
              <a:t>8</a:t>
            </a:r>
            <a:r>
              <a:rPr lang="en" sz="1000">
                <a:solidFill>
                  <a:schemeClr val="dk1"/>
                </a:solidFill>
                <a:latin typeface="Times New Roman"/>
                <a:ea typeface="Times New Roman"/>
                <a:cs typeface="Times New Roman"/>
                <a:sym typeface="Times New Roman"/>
              </a:rPr>
              <a:t>,</a:t>
            </a:r>
            <a:r>
              <a:rPr lang="en" sz="1000" u="sng">
                <a:solidFill>
                  <a:srgbClr val="642A8F"/>
                </a:solidFill>
                <a:latin typeface="Times New Roman"/>
                <a:ea typeface="Times New Roman"/>
                <a:cs typeface="Times New Roman"/>
                <a:sym typeface="Times New Roman"/>
                <a:hlinkClick r:id="rId11"/>
              </a:rPr>
              <a:t>23</a:t>
            </a:r>
            <a:r>
              <a:rPr lang="en" sz="1000">
                <a:solidFill>
                  <a:schemeClr val="dk1"/>
                </a:solidFill>
                <a:latin typeface="Times New Roman"/>
                <a:ea typeface="Times New Roman"/>
                <a:cs typeface="Times New Roman"/>
                <a:sym typeface="Times New Roman"/>
              </a:rPr>
              <a:t>,</a:t>
            </a:r>
            <a:r>
              <a:rPr lang="en" sz="1000" u="sng">
                <a:solidFill>
                  <a:srgbClr val="642A8F"/>
                </a:solidFill>
                <a:latin typeface="Times New Roman"/>
                <a:ea typeface="Times New Roman"/>
                <a:cs typeface="Times New Roman"/>
                <a:sym typeface="Times New Roman"/>
                <a:hlinkClick r:id="rId12"/>
              </a:rPr>
              <a:t>25</a:t>
            </a:r>
            <a:r>
              <a:rPr lang="en" sz="1200">
                <a:solidFill>
                  <a:schemeClr val="dk1"/>
                </a:solidFill>
                <a:latin typeface="Times New Roman"/>
                <a:ea typeface="Times New Roman"/>
                <a:cs typeface="Times New Roman"/>
                <a:sym typeface="Times New Roman"/>
              </a:rPr>
              <a:t> and occasional conflicts between NPCs and other health workers</a:t>
            </a:r>
            <a:r>
              <a:rPr lang="en" sz="1000" u="sng">
                <a:solidFill>
                  <a:srgbClr val="642A8F"/>
                </a:solidFill>
                <a:latin typeface="Times New Roman"/>
                <a:ea typeface="Times New Roman"/>
                <a:cs typeface="Times New Roman"/>
                <a:sym typeface="Times New Roman"/>
                <a:hlinkClick r:id="rId3"/>
              </a:rPr>
              <a:t>11</a:t>
            </a:r>
            <a:r>
              <a:rPr lang="en" sz="1000">
                <a:solidFill>
                  <a:schemeClr val="dk1"/>
                </a:solidFill>
                <a:latin typeface="Times New Roman"/>
                <a:ea typeface="Times New Roman"/>
                <a:cs typeface="Times New Roman"/>
                <a:sym typeface="Times New Roman"/>
              </a:rPr>
              <a:t>,</a:t>
            </a:r>
            <a:r>
              <a:rPr lang="en" sz="1000" u="sng">
                <a:solidFill>
                  <a:srgbClr val="642A8F"/>
                </a:solidFill>
                <a:latin typeface="Times New Roman"/>
                <a:ea typeface="Times New Roman"/>
                <a:cs typeface="Times New Roman"/>
                <a:sym typeface="Times New Roman"/>
                <a:hlinkClick r:id="rId7"/>
              </a:rPr>
              <a:t>17</a:t>
            </a:r>
            <a:r>
              <a:rPr lang="en" sz="1000">
                <a:solidFill>
                  <a:schemeClr val="dk1"/>
                </a:solidFill>
                <a:latin typeface="Times New Roman"/>
                <a:ea typeface="Times New Roman"/>
                <a:cs typeface="Times New Roman"/>
                <a:sym typeface="Times New Roman"/>
              </a:rPr>
              <a:t>,</a:t>
            </a:r>
            <a:r>
              <a:rPr lang="en" sz="1000" u="sng">
                <a:solidFill>
                  <a:srgbClr val="642A8F"/>
                </a:solidFill>
                <a:latin typeface="Times New Roman"/>
                <a:ea typeface="Times New Roman"/>
                <a:cs typeface="Times New Roman"/>
                <a:sym typeface="Times New Roman"/>
                <a:hlinkClick r:id="rId11"/>
              </a:rPr>
              <a:t>23</a:t>
            </a:r>
            <a:r>
              <a:rPr lang="en" sz="1000">
                <a:solidFill>
                  <a:schemeClr val="dk1"/>
                </a:solidFill>
                <a:latin typeface="Times New Roman"/>
                <a:ea typeface="Times New Roman"/>
                <a:cs typeface="Times New Roman"/>
                <a:sym typeface="Times New Roman"/>
              </a:rPr>
              <a:t>,</a:t>
            </a:r>
            <a:r>
              <a:rPr lang="en" sz="1000" u="sng">
                <a:solidFill>
                  <a:srgbClr val="642A8F"/>
                </a:solidFill>
                <a:latin typeface="Times New Roman"/>
                <a:ea typeface="Times New Roman"/>
                <a:cs typeface="Times New Roman"/>
                <a:sym typeface="Times New Roman"/>
                <a:hlinkClick r:id="rId13"/>
              </a:rPr>
              <a:t>26</a:t>
            </a:r>
            <a:r>
              <a:rPr lang="en" sz="1200">
                <a:solidFill>
                  <a:schemeClr val="dk1"/>
                </a:solidFill>
                <a:latin typeface="Times New Roman"/>
                <a:ea typeface="Times New Roman"/>
                <a:cs typeface="Times New Roman"/>
                <a:sym typeface="Times New Roman"/>
              </a:rPr>
              <a:t> and,</a:t>
            </a:r>
            <a:endParaRPr sz="1200">
              <a:solidFill>
                <a:schemeClr val="dk1"/>
              </a:solidFill>
              <a:latin typeface="Times New Roman"/>
              <a:ea typeface="Times New Roman"/>
              <a:cs typeface="Times New Roman"/>
              <a:sym typeface="Times New Roman"/>
            </a:endParaRPr>
          </a:p>
          <a:p>
            <a:pPr marL="457200" lvl="0" indent="-304800" rtl="0">
              <a:lnSpc>
                <a:spcPct val="115000"/>
              </a:lnSpc>
              <a:spcBef>
                <a:spcPts val="0"/>
              </a:spcBef>
              <a:spcAft>
                <a:spcPts val="0"/>
              </a:spcAft>
              <a:buClr>
                <a:schemeClr val="dk1"/>
              </a:buClr>
              <a:buSzPts val="1200"/>
              <a:buFont typeface="Times New Roman"/>
              <a:buAutoNum type="arabicPeriod"/>
            </a:pPr>
            <a:r>
              <a:rPr lang="en" sz="1200">
                <a:solidFill>
                  <a:schemeClr val="dk1"/>
                </a:solidFill>
                <a:latin typeface="Times New Roman"/>
                <a:ea typeface="Times New Roman"/>
                <a:cs typeface="Times New Roman"/>
                <a:sym typeface="Times New Roman"/>
              </a:rPr>
              <a:t>Limited availability of dedicated faculty and teaching health facilities for NPC training.</a:t>
            </a:r>
            <a:endParaRPr sz="1200">
              <a:solidFill>
                <a:schemeClr val="dk1"/>
              </a:solidFill>
              <a:latin typeface="Times New Roman"/>
              <a:ea typeface="Times New Roman"/>
              <a:cs typeface="Times New Roman"/>
              <a:sym typeface="Times New Roman"/>
            </a:endParaRPr>
          </a:p>
          <a:p>
            <a:pPr marL="0" lvl="0" indent="0" rtl="0">
              <a:lnSpc>
                <a:spcPct val="115000"/>
              </a:lnSpc>
              <a:spcBef>
                <a:spcPts val="800"/>
              </a:spcBef>
              <a:spcAft>
                <a:spcPts val="0"/>
              </a:spcAft>
              <a:buNone/>
            </a:pPr>
            <a:r>
              <a:rPr lang="en" sz="1200">
                <a:solidFill>
                  <a:schemeClr val="dk1"/>
                </a:solidFill>
                <a:latin typeface="Times New Roman"/>
                <a:ea typeface="Times New Roman"/>
                <a:cs typeface="Times New Roman"/>
                <a:sym typeface="Times New Roman"/>
              </a:rPr>
              <a:t>These HRH experts propose important interventions to address these challenges,</a:t>
            </a:r>
            <a:r>
              <a:rPr lang="en" sz="1000" u="sng">
                <a:solidFill>
                  <a:srgbClr val="642A8F"/>
                </a:solidFill>
                <a:latin typeface="Times New Roman"/>
                <a:ea typeface="Times New Roman"/>
                <a:cs typeface="Times New Roman"/>
                <a:sym typeface="Times New Roman"/>
                <a:hlinkClick r:id="rId14"/>
              </a:rPr>
              <a:t>2</a:t>
            </a:r>
            <a:r>
              <a:rPr lang="en" sz="1000">
                <a:solidFill>
                  <a:schemeClr val="dk1"/>
                </a:solidFill>
                <a:latin typeface="Times New Roman"/>
                <a:ea typeface="Times New Roman"/>
                <a:cs typeface="Times New Roman"/>
                <a:sym typeface="Times New Roman"/>
              </a:rPr>
              <a:t>,</a:t>
            </a:r>
            <a:r>
              <a:rPr lang="en" sz="1000" u="sng">
                <a:solidFill>
                  <a:srgbClr val="642A8F"/>
                </a:solidFill>
                <a:latin typeface="Times New Roman"/>
                <a:ea typeface="Times New Roman"/>
                <a:cs typeface="Times New Roman"/>
                <a:sym typeface="Times New Roman"/>
                <a:hlinkClick r:id="rId15"/>
              </a:rPr>
              <a:t>4</a:t>
            </a:r>
            <a:r>
              <a:rPr lang="en" sz="1000">
                <a:solidFill>
                  <a:schemeClr val="dk1"/>
                </a:solidFill>
                <a:latin typeface="Times New Roman"/>
                <a:ea typeface="Times New Roman"/>
                <a:cs typeface="Times New Roman"/>
                <a:sym typeface="Times New Roman"/>
              </a:rPr>
              <a:t>,</a:t>
            </a:r>
            <a:r>
              <a:rPr lang="en" sz="1000" u="sng">
                <a:solidFill>
                  <a:srgbClr val="642A8F"/>
                </a:solidFill>
                <a:latin typeface="Times New Roman"/>
                <a:ea typeface="Times New Roman"/>
                <a:cs typeface="Times New Roman"/>
                <a:sym typeface="Times New Roman"/>
                <a:hlinkClick r:id="rId7"/>
              </a:rPr>
              <a:t>17</a:t>
            </a:r>
            <a:r>
              <a:rPr lang="en" sz="1000">
                <a:solidFill>
                  <a:schemeClr val="dk1"/>
                </a:solidFill>
                <a:latin typeface="Times New Roman"/>
                <a:ea typeface="Times New Roman"/>
                <a:cs typeface="Times New Roman"/>
                <a:sym typeface="Times New Roman"/>
              </a:rPr>
              <a:t>,</a:t>
            </a:r>
            <a:r>
              <a:rPr lang="en" sz="1000" u="sng">
                <a:solidFill>
                  <a:srgbClr val="642A8F"/>
                </a:solidFill>
                <a:latin typeface="Times New Roman"/>
                <a:ea typeface="Times New Roman"/>
                <a:cs typeface="Times New Roman"/>
                <a:sym typeface="Times New Roman"/>
                <a:hlinkClick r:id="rId5"/>
              </a:rPr>
              <a:t>19</a:t>
            </a:r>
            <a:r>
              <a:rPr lang="en" sz="1000">
                <a:solidFill>
                  <a:schemeClr val="dk1"/>
                </a:solidFill>
                <a:latin typeface="Times New Roman"/>
                <a:ea typeface="Times New Roman"/>
                <a:cs typeface="Times New Roman"/>
                <a:sym typeface="Times New Roman"/>
              </a:rPr>
              <a:t>,</a:t>
            </a:r>
            <a:r>
              <a:rPr lang="en" sz="1000" u="sng">
                <a:solidFill>
                  <a:srgbClr val="642A8F"/>
                </a:solidFill>
                <a:latin typeface="Times New Roman"/>
                <a:ea typeface="Times New Roman"/>
                <a:cs typeface="Times New Roman"/>
                <a:sym typeface="Times New Roman"/>
                <a:hlinkClick r:id="rId16"/>
              </a:rPr>
              <a:t>21</a:t>
            </a:r>
            <a:r>
              <a:rPr lang="en" sz="1000">
                <a:solidFill>
                  <a:schemeClr val="dk1"/>
                </a:solidFill>
                <a:latin typeface="Times New Roman"/>
                <a:ea typeface="Times New Roman"/>
                <a:cs typeface="Times New Roman"/>
                <a:sym typeface="Times New Roman"/>
              </a:rPr>
              <a:t>,</a:t>
            </a:r>
            <a:r>
              <a:rPr lang="en" sz="1000" u="sng">
                <a:solidFill>
                  <a:srgbClr val="642A8F"/>
                </a:solidFill>
                <a:latin typeface="Times New Roman"/>
                <a:ea typeface="Times New Roman"/>
                <a:cs typeface="Times New Roman"/>
                <a:sym typeface="Times New Roman"/>
                <a:hlinkClick r:id="rId17"/>
              </a:rPr>
              <a:t>22</a:t>
            </a:r>
            <a:r>
              <a:rPr lang="en" sz="1000">
                <a:solidFill>
                  <a:schemeClr val="dk1"/>
                </a:solidFill>
                <a:latin typeface="Times New Roman"/>
                <a:ea typeface="Times New Roman"/>
                <a:cs typeface="Times New Roman"/>
                <a:sym typeface="Times New Roman"/>
              </a:rPr>
              <a:t>,</a:t>
            </a:r>
            <a:r>
              <a:rPr lang="en" sz="1000" u="sng">
                <a:solidFill>
                  <a:srgbClr val="642A8F"/>
                </a:solidFill>
                <a:latin typeface="Times New Roman"/>
                <a:ea typeface="Times New Roman"/>
                <a:cs typeface="Times New Roman"/>
                <a:sym typeface="Times New Roman"/>
                <a:hlinkClick r:id="rId18"/>
              </a:rPr>
              <a:t>27</a:t>
            </a:r>
            <a:r>
              <a:rPr lang="en" sz="1000">
                <a:solidFill>
                  <a:schemeClr val="dk1"/>
                </a:solidFill>
                <a:latin typeface="Times New Roman"/>
                <a:ea typeface="Times New Roman"/>
                <a:cs typeface="Times New Roman"/>
                <a:sym typeface="Times New Roman"/>
              </a:rPr>
              <a:t>,</a:t>
            </a:r>
            <a:r>
              <a:rPr lang="en" sz="1000" u="sng">
                <a:solidFill>
                  <a:srgbClr val="642A8F"/>
                </a:solidFill>
                <a:latin typeface="Times New Roman"/>
                <a:ea typeface="Times New Roman"/>
                <a:cs typeface="Times New Roman"/>
                <a:sym typeface="Times New Roman"/>
                <a:hlinkClick r:id="rId19"/>
              </a:rPr>
              <a:t>28</a:t>
            </a:r>
            <a:r>
              <a:rPr lang="en" sz="1200">
                <a:solidFill>
                  <a:schemeClr val="dk1"/>
                </a:solidFill>
                <a:latin typeface="Times New Roman"/>
                <a:ea typeface="Times New Roman"/>
                <a:cs typeface="Times New Roman"/>
                <a:sym typeface="Times New Roman"/>
              </a:rPr>
              <a:t> which focus primarily on improving NPCs’ own training and work conditions, for example by increasing NPC salaries and occupational safety.</a:t>
            </a:r>
            <a:r>
              <a:rPr lang="en" sz="1000" u="sng">
                <a:solidFill>
                  <a:srgbClr val="642A8F"/>
                </a:solidFill>
                <a:latin typeface="Times New Roman"/>
                <a:ea typeface="Times New Roman"/>
                <a:cs typeface="Times New Roman"/>
                <a:sym typeface="Times New Roman"/>
                <a:hlinkClick r:id="rId14"/>
              </a:rPr>
              <a:t>2</a:t>
            </a:r>
            <a:r>
              <a:rPr lang="en" sz="1000">
                <a:solidFill>
                  <a:schemeClr val="dk1"/>
                </a:solidFill>
                <a:latin typeface="Times New Roman"/>
                <a:ea typeface="Times New Roman"/>
                <a:cs typeface="Times New Roman"/>
                <a:sym typeface="Times New Roman"/>
              </a:rPr>
              <a:t>,</a:t>
            </a:r>
            <a:r>
              <a:rPr lang="en" sz="1000" u="sng">
                <a:solidFill>
                  <a:srgbClr val="642A8F"/>
                </a:solidFill>
                <a:latin typeface="Times New Roman"/>
                <a:ea typeface="Times New Roman"/>
                <a:cs typeface="Times New Roman"/>
                <a:sym typeface="Times New Roman"/>
                <a:hlinkClick r:id="rId4"/>
              </a:rPr>
              <a:t>12</a:t>
            </a:r>
            <a:r>
              <a:rPr lang="en" sz="1000">
                <a:solidFill>
                  <a:schemeClr val="dk1"/>
                </a:solidFill>
                <a:latin typeface="Times New Roman"/>
                <a:ea typeface="Times New Roman"/>
                <a:cs typeface="Times New Roman"/>
                <a:sym typeface="Times New Roman"/>
              </a:rPr>
              <a:t>,</a:t>
            </a:r>
            <a:r>
              <a:rPr lang="en" sz="1000" u="sng">
                <a:solidFill>
                  <a:srgbClr val="642A8F"/>
                </a:solidFill>
                <a:latin typeface="Times New Roman"/>
                <a:ea typeface="Times New Roman"/>
                <a:cs typeface="Times New Roman"/>
                <a:sym typeface="Times New Roman"/>
                <a:hlinkClick r:id="rId7"/>
              </a:rPr>
              <a:t>17</a:t>
            </a:r>
            <a:r>
              <a:rPr lang="en" sz="1200">
                <a:solidFill>
                  <a:schemeClr val="dk1"/>
                </a:solidFill>
                <a:latin typeface="Times New Roman"/>
                <a:ea typeface="Times New Roman"/>
                <a:cs typeface="Times New Roman"/>
                <a:sym typeface="Times New Roman"/>
              </a:rPr>
              <a:t> But NPCs are only one component of a broader health service delivery chain, which comprises other health workers such as physicians, nurses, midwives, and community health workers. All health workers must work together to deliver high quality health services. Major changes to one component of such an integrated system require complementary adaptations elsewhere.”</a:t>
            </a:r>
            <a:endParaRPr/>
          </a:p>
          <a:p>
            <a:pPr marL="0" lvl="0" indent="0" rtl="0">
              <a:spcBef>
                <a:spcPts val="800"/>
              </a:spcBef>
              <a:spcAft>
                <a:spcPts val="0"/>
              </a:spcAft>
              <a:buNone/>
            </a:pPr>
            <a:endParaRPr/>
          </a:p>
          <a:p>
            <a:pPr marL="0" lvl="0" indent="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g581646e159d7bb8d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8" name="Google Shape;238;g581646e159d7bb8d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404ade941e_0_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4" name="Google Shape;244;g404ade941e_0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Bridget to tell story and reasonings </a:t>
            </a:r>
            <a:endParaRPr/>
          </a:p>
          <a:p>
            <a:pPr marL="0" lvl="0" indent="0" rtl="0">
              <a:spcBef>
                <a:spcPts val="0"/>
              </a:spcBef>
              <a:spcAft>
                <a:spcPts val="0"/>
              </a:spcAft>
              <a:buNone/>
            </a:pPr>
            <a:r>
              <a:rPr lang="en"/>
              <a:t>Current status update </a:t>
            </a:r>
            <a:endParaRPr/>
          </a:p>
          <a:p>
            <a:pPr marL="0" lvl="0" indent="0" rtl="0">
              <a:spcBef>
                <a:spcPts val="0"/>
              </a:spcBef>
              <a:spcAft>
                <a:spcPts val="0"/>
              </a:spcAft>
              <a:buNone/>
            </a:pPr>
            <a:r>
              <a:rPr lang="en"/>
              <a:t>Example of topic choice and practice change</a:t>
            </a:r>
            <a:endParaRPr/>
          </a:p>
          <a:p>
            <a:pPr marL="0" lvl="0" indent="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404cf57ece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404cf57ece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404ade941e_0_5: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Ask for participants to introduce themselves and where they are working/partnered. </a:t>
            </a:r>
            <a:endParaRPr/>
          </a:p>
          <a:p>
            <a:pPr marL="0" lvl="0" indent="0" rtl="0">
              <a:spcBef>
                <a:spcPts val="0"/>
              </a:spcBef>
              <a:spcAft>
                <a:spcPts val="0"/>
              </a:spcAft>
              <a:buNone/>
            </a:pPr>
            <a:r>
              <a:rPr lang="en"/>
              <a:t>What are they hoping to get out of today's presentation.</a:t>
            </a:r>
            <a:endParaRPr/>
          </a:p>
        </p:txBody>
      </p:sp>
      <p:sp>
        <p:nvSpPr>
          <p:cNvPr id="140" name="Google Shape;140;g404ade941e_0_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g581646e159d7bb8d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8" name="Google Shape;258;g581646e159d7bb8d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g404cf57ece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4" name="Google Shape;264;g404cf57ece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Bridget to tell story and reasonings </a:t>
            </a:r>
            <a:endParaRPr/>
          </a:p>
          <a:p>
            <a:pPr marL="0" lvl="0" indent="0" rtl="0">
              <a:spcBef>
                <a:spcPts val="0"/>
              </a:spcBef>
              <a:spcAft>
                <a:spcPts val="0"/>
              </a:spcAft>
              <a:buNone/>
            </a:pPr>
            <a:r>
              <a:rPr lang="en"/>
              <a:t>Current status update </a:t>
            </a:r>
            <a:endParaRPr/>
          </a:p>
          <a:p>
            <a:pPr marL="0" lvl="0" indent="0" rtl="0">
              <a:spcBef>
                <a:spcPts val="0"/>
              </a:spcBef>
              <a:spcAft>
                <a:spcPts val="0"/>
              </a:spcAft>
              <a:buNone/>
            </a:pPr>
            <a:r>
              <a:rPr lang="en"/>
              <a:t>Example of topic choice and practice change</a:t>
            </a:r>
            <a:endParaRPr/>
          </a:p>
          <a:p>
            <a:pPr marL="0" lvl="0" indent="0"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g404ade941e_0_1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0" name="Google Shape;270;g404ade941e_0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g404ade941e_0_1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6" name="Google Shape;276;g404ade941e_0_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404ade941e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404ade941e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g404ade941e_0_1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8" name="Google Shape;288;g404ade941e_0_1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g404ade941e_0_1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4" name="Google Shape;294;g404ade941e_0_1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404ade941e_0_1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g404ade941e_0_1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g404ade941e_0_1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8" name="Google Shape;308;g404ade941e_0_1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404ade941e_0_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404ade941e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404ade941e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404ade941e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Reference: </a:t>
            </a:r>
            <a:endParaRPr/>
          </a:p>
          <a:p>
            <a:pPr marL="457200" lvl="0" indent="-298450" rtl="0">
              <a:spcBef>
                <a:spcPts val="0"/>
              </a:spcBef>
              <a:spcAft>
                <a:spcPts val="0"/>
              </a:spcAft>
              <a:buSzPts val="1100"/>
              <a:buAutoNum type="arabicParenR"/>
            </a:pPr>
            <a:r>
              <a:rPr lang="en"/>
              <a:t>WHO Density of physicians</a:t>
            </a:r>
            <a:endParaRPr/>
          </a:p>
          <a:p>
            <a:pPr marL="457200" lvl="0" indent="-298450">
              <a:spcBef>
                <a:spcPts val="0"/>
              </a:spcBef>
              <a:spcAft>
                <a:spcPts val="0"/>
              </a:spcAft>
              <a:buSzPts val="1100"/>
              <a:buAutoNum type="arabicParenR"/>
            </a:pPr>
            <a:r>
              <a:rPr lang="en"/>
              <a:t>Eyal</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404ade941e_0_1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404ade941e_0_1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u="sng">
                <a:solidFill>
                  <a:schemeClr val="hlink"/>
                </a:solidFill>
                <a:hlinkClick r:id="rId3"/>
              </a:rPr>
              <a:t>http://www.who.int/hrh/education/en/</a:t>
            </a:r>
            <a:endParaRPr/>
          </a:p>
          <a:p>
            <a:pPr marL="0" lvl="0" indent="0" rtl="0">
              <a:spcBef>
                <a:spcPts val="0"/>
              </a:spcBef>
              <a:spcAft>
                <a:spcPts val="0"/>
              </a:spcAft>
              <a:buNone/>
            </a:pPr>
            <a:r>
              <a:rPr lang="en" u="sng">
                <a:solidFill>
                  <a:schemeClr val="hlink"/>
                </a:solidFill>
                <a:hlinkClick r:id="rId4"/>
              </a:rPr>
              <a:t>http://www.who.int/hrh/workforce_mdgs/en/</a:t>
            </a:r>
            <a:r>
              <a:rPr lang="en"/>
              <a:t> </a:t>
            </a:r>
            <a:endParaRPr/>
          </a:p>
          <a:p>
            <a:pPr marL="457200" lvl="0" indent="0" rtl="0">
              <a:lnSpc>
                <a:spcPct val="90000"/>
              </a:lnSpc>
              <a:spcBef>
                <a:spcPts val="800"/>
              </a:spcBef>
              <a:spcAft>
                <a:spcPts val="0"/>
              </a:spcAft>
              <a:buNone/>
            </a:pPr>
            <a:r>
              <a:rPr lang="en" sz="1000">
                <a:solidFill>
                  <a:srgbClr val="333333"/>
                </a:solidFill>
                <a:highlight>
                  <a:schemeClr val="lt1"/>
                </a:highlight>
              </a:rPr>
              <a:t>“ensure skilled, motivated and supported health workers in the right place at the right time”</a:t>
            </a:r>
            <a:br>
              <a:rPr lang="en" sz="1000">
                <a:solidFill>
                  <a:srgbClr val="333333"/>
                </a:solidFill>
                <a:highlight>
                  <a:schemeClr val="lt1"/>
                </a:highlight>
              </a:rPr>
            </a:br>
            <a:r>
              <a:rPr lang="en" sz="1000">
                <a:solidFill>
                  <a:srgbClr val="333333"/>
                </a:solidFill>
                <a:highlight>
                  <a:schemeClr val="lt1"/>
                </a:highlight>
              </a:rPr>
              <a:t>“improve recruitment, performance and retention of workers - especially in rural and underserved areas”</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404ade941e_0_1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404ade941e_0_1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000" i="1">
                <a:solidFill>
                  <a:srgbClr val="333333"/>
                </a:solidFill>
                <a:highlight>
                  <a:srgbClr val="FFFFFF"/>
                </a:highlight>
                <a:latin typeface="Calibri"/>
                <a:ea typeface="Calibri"/>
                <a:cs typeface="Calibri"/>
                <a:sym typeface="Calibri"/>
              </a:rPr>
              <a:t>Campbell et al. </a:t>
            </a:r>
            <a:r>
              <a:rPr lang="en" sz="1000">
                <a:solidFill>
                  <a:srgbClr val="333333"/>
                </a:solidFill>
                <a:latin typeface="Calibri"/>
                <a:ea typeface="Calibri"/>
                <a:cs typeface="Calibri"/>
                <a:sym typeface="Calibri"/>
              </a:rPr>
              <a:t>Maximizing the impact of community-based practitioners in the quest for universal health coverage. </a:t>
            </a:r>
            <a:r>
              <a:rPr lang="en" sz="1000" i="1">
                <a:solidFill>
                  <a:srgbClr val="333333"/>
                </a:solidFill>
                <a:highlight>
                  <a:srgbClr val="FFFFFF"/>
                </a:highlight>
                <a:latin typeface="Calibri"/>
                <a:ea typeface="Calibri"/>
                <a:cs typeface="Calibri"/>
                <a:sym typeface="Calibri"/>
              </a:rPr>
              <a:t>Bulletin of the World Health. Organization</a:t>
            </a:r>
            <a:r>
              <a:rPr lang="en" sz="1000">
                <a:solidFill>
                  <a:srgbClr val="333333"/>
                </a:solidFill>
                <a:highlight>
                  <a:srgbClr val="FFFFFF"/>
                </a:highlight>
                <a:latin typeface="Calibri"/>
                <a:ea typeface="Calibri"/>
                <a:cs typeface="Calibri"/>
                <a:sym typeface="Calibri"/>
              </a:rPr>
              <a:t> 2015;93:590-590A. doi: </a:t>
            </a:r>
            <a:r>
              <a:rPr lang="en" sz="1000" u="sng">
                <a:solidFill>
                  <a:srgbClr val="723475"/>
                </a:solidFill>
                <a:highlight>
                  <a:srgbClr val="FFFFFF"/>
                </a:highlight>
                <a:latin typeface="Calibri"/>
                <a:ea typeface="Calibri"/>
                <a:cs typeface="Calibri"/>
                <a:sym typeface="Calibri"/>
                <a:hlinkClick r:id="rId3"/>
              </a:rPr>
              <a:t>http://dx.doi.org/10.2471/BLT.15.162198</a:t>
            </a:r>
            <a:endParaRPr sz="1000">
              <a:latin typeface="Calibri"/>
              <a:ea typeface="Calibri"/>
              <a:cs typeface="Calibri"/>
              <a:sym typeface="Calibri"/>
            </a:endParaRPr>
          </a:p>
          <a:p>
            <a:pPr marL="0" lvl="0" indent="0" rtl="0">
              <a:spcBef>
                <a:spcPts val="0"/>
              </a:spcBef>
              <a:spcAft>
                <a:spcPts val="0"/>
              </a:spcAft>
              <a:buNone/>
            </a:pPr>
            <a:r>
              <a:rPr lang="en" sz="1000">
                <a:solidFill>
                  <a:srgbClr val="333333"/>
                </a:solidFill>
                <a:highlight>
                  <a:srgbClr val="FFFFFF"/>
                </a:highlight>
              </a:rPr>
              <a:t>“...the terms “frontline health workers” and “community health workers” are often used in a non-specific way and can confuse the evidence base. The term “frontline” is not a classification recognized by the World Health Organization (WHO) or the International Labour Organization (ILO). Even the official classification of community health workers can refer to a diverse typology of lay and educated, formal and informal, regulated and unregulated, paid and unpaid health workers. Different policies relating to individual cadres, their scope of practice, education and relation to the health system undermine efforts to strengthen service delivery at community level.</a:t>
            </a:r>
            <a:r>
              <a:rPr lang="en" sz="700" u="sng">
                <a:solidFill>
                  <a:srgbClr val="723475"/>
                </a:solidFill>
                <a:highlight>
                  <a:srgbClr val="F5F5F5"/>
                </a:highlight>
                <a:hlinkClick r:id="rId4"/>
              </a:rPr>
              <a:t>9</a:t>
            </a:r>
            <a:r>
              <a:rPr lang="en" sz="1000">
                <a:solidFill>
                  <a:srgbClr val="333333"/>
                </a:solidFill>
                <a:highlight>
                  <a:srgbClr val="FFFFFF"/>
                </a:highlight>
              </a:rPr>
              <a:t> Large-scale studies that have analysed the policy and health systems features of community-based practitioner programmes have identified major gaps relating to the inclusion of these cadres in national health systems and in the adoption of appropriate education, deployment, performance management and retention strategies.</a:t>
            </a:r>
            <a:r>
              <a:rPr lang="en" sz="700" u="sng">
                <a:solidFill>
                  <a:srgbClr val="723475"/>
                </a:solidFill>
                <a:highlight>
                  <a:srgbClr val="F5F5F5"/>
                </a:highlight>
                <a:hlinkClick r:id="rId5"/>
              </a:rPr>
              <a:t>10</a:t>
            </a:r>
            <a:r>
              <a:rPr lang="en" sz="1000">
                <a:latin typeface="Calibri"/>
                <a:ea typeface="Calibri"/>
                <a:cs typeface="Calibri"/>
                <a:sym typeface="Calibri"/>
              </a:rPr>
              <a:t>”</a:t>
            </a:r>
            <a:endParaRPr sz="1000">
              <a:latin typeface="Calibri"/>
              <a:ea typeface="Calibri"/>
              <a:cs typeface="Calibri"/>
              <a:sym typeface="Calibri"/>
            </a:endParaRPr>
          </a:p>
          <a:p>
            <a:pPr marL="0" lvl="0" indent="0" rtl="0">
              <a:spcBef>
                <a:spcPts val="0"/>
              </a:spcBef>
              <a:spcAft>
                <a:spcPts val="0"/>
              </a:spcAft>
              <a:buNone/>
            </a:pPr>
            <a:endParaRPr sz="1000">
              <a:latin typeface="Calibri"/>
              <a:ea typeface="Calibri"/>
              <a:cs typeface="Calibri"/>
              <a:sym typeface="Calibri"/>
            </a:endParaRPr>
          </a:p>
          <a:p>
            <a:pPr marL="0" lvl="0" indent="0" rtl="0">
              <a:spcBef>
                <a:spcPts val="0"/>
              </a:spcBef>
              <a:spcAft>
                <a:spcPts val="0"/>
              </a:spcAft>
              <a:buNone/>
            </a:pPr>
            <a:r>
              <a:rPr lang="en" sz="1000">
                <a:latin typeface="Calibri"/>
                <a:ea typeface="Calibri"/>
                <a:cs typeface="Calibri"/>
                <a:sym typeface="Calibri"/>
              </a:rPr>
              <a:t>Patient-centered, team-based = ideal, talked about a lot. Very hard to enact in LMIC for multiple reasons.</a:t>
            </a:r>
            <a:endParaRPr sz="1000">
              <a:latin typeface="Calibri"/>
              <a:ea typeface="Calibri"/>
              <a:cs typeface="Calibri"/>
              <a:sym typeface="Calibri"/>
            </a:endParaRPr>
          </a:p>
          <a:p>
            <a:pPr marL="0" lvl="0" indent="0" rtl="0">
              <a:spcBef>
                <a:spcPts val="0"/>
              </a:spcBef>
              <a:spcAft>
                <a:spcPts val="0"/>
              </a:spcAft>
              <a:buNone/>
            </a:pPr>
            <a:r>
              <a:rPr lang="en" sz="1000">
                <a:latin typeface="Calibri"/>
                <a:ea typeface="Calibri"/>
                <a:cs typeface="Calibri"/>
                <a:sym typeface="Calibri"/>
              </a:rPr>
              <a:t>Practitioner “tribalism” - interferes with integration of non-physician clinicians → multidisciplinary team and all sectors are needed to reach the SDGs</a:t>
            </a:r>
            <a:endParaRPr sz="1000">
              <a:latin typeface="Calibri"/>
              <a:ea typeface="Calibri"/>
              <a:cs typeface="Calibri"/>
              <a:sym typeface="Calibri"/>
            </a:endParaRPr>
          </a:p>
          <a:p>
            <a:pPr marL="0" lvl="0" indent="0" rtl="0">
              <a:spcBef>
                <a:spcPts val="0"/>
              </a:spcBef>
              <a:spcAft>
                <a:spcPts val="0"/>
              </a:spcAft>
              <a:buNone/>
            </a:pPr>
            <a:endParaRPr sz="1000">
              <a:latin typeface="Calibri"/>
              <a:ea typeface="Calibri"/>
              <a:cs typeface="Calibri"/>
              <a:sym typeface="Calibri"/>
            </a:endParaRPr>
          </a:p>
          <a:p>
            <a:pPr marL="0" lvl="0" indent="0">
              <a:spcBef>
                <a:spcPts val="0"/>
              </a:spcBef>
              <a:spcAft>
                <a:spcPts val="0"/>
              </a:spcAft>
              <a:buNone/>
            </a:pPr>
            <a:r>
              <a:rPr lang="en" sz="1000" b="1">
                <a:latin typeface="Calibri"/>
                <a:ea typeface="Calibri"/>
                <a:cs typeface="Calibri"/>
                <a:sym typeface="Calibri"/>
              </a:rPr>
              <a:t>SCG3 = Good Health and Well-being: ensure healthy lives and promote well-being for all at all ages</a:t>
            </a:r>
            <a:endParaRPr sz="1000" b="1">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404ade941e_0_1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404ade941e_0_1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Apparently there’s some disagreement about exact definition for “NPC” - differ on description based on level of training, or roles/functions, level of autonomy etc. </a:t>
            </a:r>
            <a:endParaRPr/>
          </a:p>
          <a:p>
            <a:pPr marL="0" lvl="0" indent="0" rtl="0">
              <a:spcBef>
                <a:spcPts val="0"/>
              </a:spcBef>
              <a:spcAft>
                <a:spcPts val="0"/>
              </a:spcAft>
              <a:buNone/>
            </a:pPr>
            <a:r>
              <a:rPr lang="en"/>
              <a:t>A lot of variation by country</a:t>
            </a:r>
            <a:endParaRPr/>
          </a:p>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404ade941e_0_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404ade941e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200">
                <a:solidFill>
                  <a:srgbClr val="222222"/>
                </a:solidFill>
                <a:highlight>
                  <a:srgbClr val="FFFFFF"/>
                </a:highlight>
                <a:latin typeface="Roboto"/>
                <a:ea typeface="Roboto"/>
                <a:cs typeface="Roboto"/>
                <a:sym typeface="Roboto"/>
              </a:rPr>
              <a:t>Wikipedia = “Primary healthcare (PHC) refers to "essential health care" that is based on "scientifically sound and socially acceptable methods and technology, which make </a:t>
            </a:r>
            <a:r>
              <a:rPr lang="en" sz="1200" b="1">
                <a:solidFill>
                  <a:srgbClr val="222222"/>
                </a:solidFill>
                <a:highlight>
                  <a:srgbClr val="FFFFFF"/>
                </a:highlight>
                <a:latin typeface="Roboto"/>
                <a:ea typeface="Roboto"/>
                <a:cs typeface="Roboto"/>
                <a:sym typeface="Roboto"/>
              </a:rPr>
              <a:t>universal</a:t>
            </a:r>
            <a:r>
              <a:rPr lang="en" sz="1200">
                <a:solidFill>
                  <a:srgbClr val="222222"/>
                </a:solidFill>
                <a:highlight>
                  <a:srgbClr val="FFFFFF"/>
                </a:highlight>
                <a:latin typeface="Roboto"/>
                <a:ea typeface="Roboto"/>
                <a:cs typeface="Roboto"/>
                <a:sym typeface="Roboto"/>
              </a:rPr>
              <a:t> health care accessible to all individuals and families in a community.”</a:t>
            </a:r>
            <a:endParaRPr sz="1200">
              <a:solidFill>
                <a:srgbClr val="222222"/>
              </a:solidFill>
              <a:highlight>
                <a:srgbClr val="FFFFFF"/>
              </a:highlight>
              <a:latin typeface="Roboto"/>
              <a:ea typeface="Roboto"/>
              <a:cs typeface="Roboto"/>
              <a:sym typeface="Roboto"/>
            </a:endParaRPr>
          </a:p>
          <a:p>
            <a:pPr marL="0" lvl="0" indent="0" rtl="0">
              <a:spcBef>
                <a:spcPts val="0"/>
              </a:spcBef>
              <a:spcAft>
                <a:spcPts val="0"/>
              </a:spcAft>
              <a:buNone/>
            </a:pPr>
            <a:endParaRPr sz="1200">
              <a:solidFill>
                <a:srgbClr val="222222"/>
              </a:solidFill>
              <a:highlight>
                <a:srgbClr val="FFFFFF"/>
              </a:highlight>
              <a:latin typeface="Roboto"/>
              <a:ea typeface="Roboto"/>
              <a:cs typeface="Roboto"/>
              <a:sym typeface="Roboto"/>
            </a:endParaRPr>
          </a:p>
          <a:p>
            <a:pPr marL="0" lvl="0" indent="0" rtl="0">
              <a:spcBef>
                <a:spcPts val="0"/>
              </a:spcBef>
              <a:spcAft>
                <a:spcPts val="0"/>
              </a:spcAft>
              <a:buNone/>
            </a:pPr>
            <a:r>
              <a:rPr lang="en" sz="1200" u="sng">
                <a:solidFill>
                  <a:schemeClr val="hlink"/>
                </a:solidFill>
                <a:highlight>
                  <a:srgbClr val="FFFFFF"/>
                </a:highlight>
                <a:latin typeface="Roboto"/>
                <a:ea typeface="Roboto"/>
                <a:cs typeface="Roboto"/>
                <a:sym typeface="Roboto"/>
                <a:hlinkClick r:id="rId3"/>
              </a:rPr>
              <a:t>http://nursingexercise.com/primary-health-care-requirements/</a:t>
            </a:r>
            <a:r>
              <a:rPr lang="en" sz="1200">
                <a:solidFill>
                  <a:srgbClr val="222222"/>
                </a:solidFill>
                <a:highlight>
                  <a:srgbClr val="FFFFFF"/>
                </a:highlight>
                <a:latin typeface="Roboto"/>
                <a:ea typeface="Roboto"/>
                <a:cs typeface="Roboto"/>
                <a:sym typeface="Roboto"/>
              </a:rPr>
              <a:t> </a:t>
            </a:r>
            <a:endParaRPr sz="1200">
              <a:solidFill>
                <a:srgbClr val="222222"/>
              </a:solidFill>
              <a:highlight>
                <a:srgbClr val="FFFFFF"/>
              </a:highlight>
              <a:latin typeface="Roboto"/>
              <a:ea typeface="Roboto"/>
              <a:cs typeface="Roboto"/>
              <a:sym typeface="Roboto"/>
            </a:endParaRPr>
          </a:p>
          <a:p>
            <a:pPr marL="0" lvl="0" indent="0" algn="just" rtl="0">
              <a:lnSpc>
                <a:spcPct val="140000"/>
              </a:lnSpc>
              <a:spcBef>
                <a:spcPts val="0"/>
              </a:spcBef>
              <a:spcAft>
                <a:spcPts val="0"/>
              </a:spcAft>
              <a:buClr>
                <a:schemeClr val="dk1"/>
              </a:buClr>
              <a:buSzPts val="1100"/>
              <a:buFont typeface="Arial"/>
              <a:buNone/>
            </a:pPr>
            <a:r>
              <a:rPr lang="en" sz="1500" b="1">
                <a:solidFill>
                  <a:srgbClr val="2A2A2A"/>
                </a:solidFill>
                <a:latin typeface="Droid Sans"/>
                <a:ea typeface="Droid Sans"/>
                <a:cs typeface="Droid Sans"/>
                <a:sym typeface="Droid Sans"/>
              </a:rPr>
              <a:t>BASIC REQUIREMENTS FOR SOUND PRIMARY HEALTH CARE (8 A’S AND 3 C’S):</a:t>
            </a:r>
            <a:endParaRPr sz="1500" b="1">
              <a:solidFill>
                <a:srgbClr val="2A2A2A"/>
              </a:solidFill>
              <a:latin typeface="Droid Sans"/>
              <a:ea typeface="Droid Sans"/>
              <a:cs typeface="Droid Sans"/>
              <a:sym typeface="Droid Sans"/>
            </a:endParaRPr>
          </a:p>
          <a:p>
            <a:pPr marL="0" lvl="0" indent="0" algn="just" rtl="0">
              <a:lnSpc>
                <a:spcPct val="115000"/>
              </a:lnSpc>
              <a:spcBef>
                <a:spcPts val="900"/>
              </a:spcBef>
              <a:spcAft>
                <a:spcPts val="0"/>
              </a:spcAft>
              <a:buClr>
                <a:schemeClr val="dk1"/>
              </a:buClr>
              <a:buSzPts val="1100"/>
              <a:buFont typeface="Arial"/>
              <a:buNone/>
            </a:pPr>
            <a:r>
              <a:rPr lang="en" sz="1050">
                <a:solidFill>
                  <a:srgbClr val="555555"/>
                </a:solidFill>
                <a:latin typeface="Droid Sans"/>
                <a:ea typeface="Droid Sans"/>
                <a:cs typeface="Droid Sans"/>
                <a:sym typeface="Droid Sans"/>
              </a:rPr>
              <a:t>The main aim of primary health care is to provide the best possible health services for everyone, everywhere in a country and the universal goal is to assure adequate access to quality care at a reasonable price. The following basic requirements for primary health care are needed to meet the goal towards improving and maintaining the health of the population, as well as first-line services to restore people’s health when they are unwell.</a:t>
            </a:r>
            <a:endParaRPr sz="1050">
              <a:solidFill>
                <a:srgbClr val="555555"/>
              </a:solidFill>
              <a:latin typeface="Droid Sans"/>
              <a:ea typeface="Droid Sans"/>
              <a:cs typeface="Droid Sans"/>
              <a:sym typeface="Droid Sans"/>
            </a:endParaRPr>
          </a:p>
          <a:p>
            <a:pPr marL="0" lvl="0" indent="0" algn="just" rtl="0">
              <a:lnSpc>
                <a:spcPct val="115000"/>
              </a:lnSpc>
              <a:spcBef>
                <a:spcPts val="900"/>
              </a:spcBef>
              <a:spcAft>
                <a:spcPts val="0"/>
              </a:spcAft>
              <a:buClr>
                <a:schemeClr val="dk1"/>
              </a:buClr>
              <a:buSzPts val="1100"/>
              <a:buFont typeface="Arial"/>
              <a:buNone/>
            </a:pPr>
            <a:r>
              <a:rPr lang="en" sz="1050" b="1">
                <a:solidFill>
                  <a:srgbClr val="555555"/>
                </a:solidFill>
                <a:latin typeface="Droid Sans"/>
                <a:ea typeface="Droid Sans"/>
                <a:cs typeface="Droid Sans"/>
                <a:sym typeface="Droid Sans"/>
              </a:rPr>
              <a:t>1. Appropriateness:</a:t>
            </a:r>
            <a:endParaRPr sz="1050" b="1">
              <a:solidFill>
                <a:srgbClr val="555555"/>
              </a:solidFill>
              <a:latin typeface="Droid Sans"/>
              <a:ea typeface="Droid Sans"/>
              <a:cs typeface="Droid Sans"/>
              <a:sym typeface="Droid Sans"/>
            </a:endParaRPr>
          </a:p>
          <a:p>
            <a:pPr marL="0" lvl="0" indent="0" algn="just" rtl="0">
              <a:lnSpc>
                <a:spcPct val="115000"/>
              </a:lnSpc>
              <a:spcBef>
                <a:spcPts val="900"/>
              </a:spcBef>
              <a:spcAft>
                <a:spcPts val="0"/>
              </a:spcAft>
              <a:buClr>
                <a:schemeClr val="dk1"/>
              </a:buClr>
              <a:buSzPts val="1100"/>
              <a:buFont typeface="Arial"/>
              <a:buNone/>
            </a:pPr>
            <a:r>
              <a:rPr lang="en" sz="1050">
                <a:solidFill>
                  <a:srgbClr val="555555"/>
                </a:solidFill>
                <a:latin typeface="Droid Sans"/>
                <a:ea typeface="Droid Sans"/>
                <a:cs typeface="Droid Sans"/>
                <a:sym typeface="Droid Sans"/>
              </a:rPr>
              <a:t>Primary health care must be suitable or fitting for a particular purpose, person whether the service is needed at all in relation to essential human needs, priorities and policies.  Primary health care service has to be properly selected and carried out by trained personnel in the proper way. For example: A nurse should know how to give an injection correctly and safely, and use the ultrasound to provide antenatal care to the pregnant women. Appropriate healthcare technologies are an important strategy for improving the availability and accessibility of healthcare services.</a:t>
            </a:r>
            <a:endParaRPr sz="1050">
              <a:solidFill>
                <a:srgbClr val="555555"/>
              </a:solidFill>
              <a:latin typeface="Droid Sans"/>
              <a:ea typeface="Droid Sans"/>
              <a:cs typeface="Droid Sans"/>
              <a:sym typeface="Droid Sans"/>
            </a:endParaRPr>
          </a:p>
          <a:p>
            <a:pPr marL="0" lvl="0" indent="0" algn="just" rtl="0">
              <a:lnSpc>
                <a:spcPct val="115000"/>
              </a:lnSpc>
              <a:spcBef>
                <a:spcPts val="900"/>
              </a:spcBef>
              <a:spcAft>
                <a:spcPts val="0"/>
              </a:spcAft>
              <a:buClr>
                <a:schemeClr val="dk1"/>
              </a:buClr>
              <a:buSzPts val="1100"/>
              <a:buFont typeface="Arial"/>
              <a:buNone/>
            </a:pPr>
            <a:r>
              <a:rPr lang="en" sz="1050" b="1">
                <a:solidFill>
                  <a:srgbClr val="555555"/>
                </a:solidFill>
                <a:latin typeface="Droid Sans"/>
                <a:ea typeface="Droid Sans"/>
                <a:cs typeface="Droid Sans"/>
                <a:sym typeface="Droid Sans"/>
              </a:rPr>
              <a:t>2. Availability:</a:t>
            </a:r>
            <a:endParaRPr sz="1050" b="1">
              <a:solidFill>
                <a:srgbClr val="555555"/>
              </a:solidFill>
              <a:latin typeface="Droid Sans"/>
              <a:ea typeface="Droid Sans"/>
              <a:cs typeface="Droid Sans"/>
              <a:sym typeface="Droid Sans"/>
            </a:endParaRPr>
          </a:p>
          <a:p>
            <a:pPr marL="0" lvl="0" indent="0" algn="just" rtl="0">
              <a:lnSpc>
                <a:spcPct val="115000"/>
              </a:lnSpc>
              <a:spcBef>
                <a:spcPts val="900"/>
              </a:spcBef>
              <a:spcAft>
                <a:spcPts val="0"/>
              </a:spcAft>
              <a:buClr>
                <a:schemeClr val="dk1"/>
              </a:buClr>
              <a:buSzPts val="1100"/>
              <a:buFont typeface="Arial"/>
              <a:buNone/>
            </a:pPr>
            <a:r>
              <a:rPr lang="en" sz="1050">
                <a:solidFill>
                  <a:srgbClr val="555555"/>
                </a:solidFill>
                <a:latin typeface="Droid Sans"/>
                <a:ea typeface="Droid Sans"/>
                <a:cs typeface="Droid Sans"/>
                <a:sym typeface="Droid Sans"/>
              </a:rPr>
              <a:t>Availability of medical and health care means the sufficient supply of resources and competent and skilled health workers that ease of community people for emergency or urgent service’s needs. If services are available and there is an adequate supply of equipment’s, then the opportunity to obtain health care exists and can easily improve community people health. Such as TB drugs must be available in the primary health care center and available DOT worker who go to a patient’s home or worksite to facilitate the process.</a:t>
            </a:r>
            <a:endParaRPr sz="1050">
              <a:solidFill>
                <a:srgbClr val="555555"/>
              </a:solidFill>
              <a:latin typeface="Droid Sans"/>
              <a:ea typeface="Droid Sans"/>
              <a:cs typeface="Droid Sans"/>
              <a:sym typeface="Droid Sans"/>
            </a:endParaRPr>
          </a:p>
          <a:p>
            <a:pPr marL="0" lvl="0" indent="0" algn="just" rtl="0">
              <a:lnSpc>
                <a:spcPct val="115000"/>
              </a:lnSpc>
              <a:spcBef>
                <a:spcPts val="900"/>
              </a:spcBef>
              <a:spcAft>
                <a:spcPts val="0"/>
              </a:spcAft>
              <a:buClr>
                <a:schemeClr val="dk1"/>
              </a:buClr>
              <a:buSzPts val="1100"/>
              <a:buFont typeface="Arial"/>
              <a:buNone/>
            </a:pPr>
            <a:r>
              <a:rPr lang="en" sz="1050" b="1">
                <a:solidFill>
                  <a:srgbClr val="555555"/>
                </a:solidFill>
                <a:latin typeface="Droid Sans"/>
                <a:ea typeface="Droid Sans"/>
                <a:cs typeface="Droid Sans"/>
                <a:sym typeface="Droid Sans"/>
              </a:rPr>
              <a:t>3. Adequacy:</a:t>
            </a:r>
            <a:endParaRPr sz="1050" b="1">
              <a:solidFill>
                <a:srgbClr val="555555"/>
              </a:solidFill>
              <a:latin typeface="Droid Sans"/>
              <a:ea typeface="Droid Sans"/>
              <a:cs typeface="Droid Sans"/>
              <a:sym typeface="Droid Sans"/>
            </a:endParaRPr>
          </a:p>
          <a:p>
            <a:pPr marL="0" lvl="0" indent="0" algn="just" rtl="0">
              <a:lnSpc>
                <a:spcPct val="115000"/>
              </a:lnSpc>
              <a:spcBef>
                <a:spcPts val="900"/>
              </a:spcBef>
              <a:spcAft>
                <a:spcPts val="0"/>
              </a:spcAft>
              <a:buClr>
                <a:schemeClr val="dk1"/>
              </a:buClr>
              <a:buSzPts val="1100"/>
              <a:buFont typeface="Arial"/>
              <a:buNone/>
            </a:pPr>
            <a:r>
              <a:rPr lang="en" sz="1050">
                <a:solidFill>
                  <a:srgbClr val="555555"/>
                </a:solidFill>
                <a:latin typeface="Droid Sans"/>
                <a:ea typeface="Droid Sans"/>
                <a:cs typeface="Droid Sans"/>
                <a:sym typeface="Droid Sans"/>
              </a:rPr>
              <a:t>Adequacy means ability to provide reasonable health care services for a particular purpose to meet the need and demand of the community and country. Adequacy doesn’t indicate excellence or abundance, or even more than what is absolutely necessary. For example: having 200,000 children in need of polio vaccine, the amount of vaccines should be equal to the demand.</a:t>
            </a:r>
            <a:endParaRPr sz="1050">
              <a:solidFill>
                <a:srgbClr val="555555"/>
              </a:solidFill>
              <a:latin typeface="Droid Sans"/>
              <a:ea typeface="Droid Sans"/>
              <a:cs typeface="Droid Sans"/>
              <a:sym typeface="Droid Sans"/>
            </a:endParaRPr>
          </a:p>
          <a:p>
            <a:pPr marL="0" lvl="0" indent="0" algn="just" rtl="0">
              <a:lnSpc>
                <a:spcPct val="115000"/>
              </a:lnSpc>
              <a:spcBef>
                <a:spcPts val="900"/>
              </a:spcBef>
              <a:spcAft>
                <a:spcPts val="0"/>
              </a:spcAft>
              <a:buClr>
                <a:schemeClr val="dk1"/>
              </a:buClr>
              <a:buSzPts val="1100"/>
              <a:buFont typeface="Arial"/>
              <a:buNone/>
            </a:pPr>
            <a:r>
              <a:rPr lang="en" sz="1050" b="1">
                <a:solidFill>
                  <a:srgbClr val="555555"/>
                </a:solidFill>
                <a:latin typeface="Droid Sans"/>
                <a:ea typeface="Droid Sans"/>
                <a:cs typeface="Droid Sans"/>
                <a:sym typeface="Droid Sans"/>
              </a:rPr>
              <a:t>4. Accessibility:</a:t>
            </a:r>
            <a:endParaRPr sz="1050" b="1">
              <a:solidFill>
                <a:srgbClr val="555555"/>
              </a:solidFill>
              <a:latin typeface="Droid Sans"/>
              <a:ea typeface="Droid Sans"/>
              <a:cs typeface="Droid Sans"/>
              <a:sym typeface="Droid Sans"/>
            </a:endParaRPr>
          </a:p>
          <a:p>
            <a:pPr marL="0" lvl="0" indent="0" algn="just" rtl="0">
              <a:lnSpc>
                <a:spcPct val="115000"/>
              </a:lnSpc>
              <a:spcBef>
                <a:spcPts val="900"/>
              </a:spcBef>
              <a:spcAft>
                <a:spcPts val="0"/>
              </a:spcAft>
              <a:buClr>
                <a:schemeClr val="dk1"/>
              </a:buClr>
              <a:buSzPts val="1100"/>
              <a:buFont typeface="Arial"/>
              <a:buNone/>
            </a:pPr>
            <a:r>
              <a:rPr lang="en" sz="1050">
                <a:solidFill>
                  <a:srgbClr val="555555"/>
                </a:solidFill>
                <a:latin typeface="Droid Sans"/>
                <a:ea typeface="Droid Sans"/>
                <a:cs typeface="Droid Sans"/>
                <a:sym typeface="Droid Sans"/>
              </a:rPr>
              <a:t>Access to health care means having “the timely use, reachable and convenient health services to achieve the best health outcomes of community and country people.</a:t>
            </a:r>
            <a:endParaRPr sz="1050">
              <a:solidFill>
                <a:srgbClr val="555555"/>
              </a:solidFill>
              <a:latin typeface="Droid Sans"/>
              <a:ea typeface="Droid Sans"/>
              <a:cs typeface="Droid Sans"/>
              <a:sym typeface="Droid Sans"/>
            </a:endParaRPr>
          </a:p>
          <a:p>
            <a:pPr marL="0" lvl="0" indent="0" algn="just" rtl="0">
              <a:lnSpc>
                <a:spcPct val="115000"/>
              </a:lnSpc>
              <a:spcBef>
                <a:spcPts val="900"/>
              </a:spcBef>
              <a:spcAft>
                <a:spcPts val="0"/>
              </a:spcAft>
              <a:buClr>
                <a:schemeClr val="dk1"/>
              </a:buClr>
              <a:buSzPts val="1100"/>
              <a:buFont typeface="Arial"/>
              <a:buNone/>
            </a:pPr>
            <a:r>
              <a:rPr lang="en" sz="1050" b="1">
                <a:solidFill>
                  <a:srgbClr val="555555"/>
                </a:solidFill>
                <a:latin typeface="Droid Sans"/>
                <a:ea typeface="Droid Sans"/>
                <a:cs typeface="Droid Sans"/>
                <a:sym typeface="Droid Sans"/>
              </a:rPr>
              <a:t>5. Acceptability:</a:t>
            </a:r>
            <a:endParaRPr sz="1050" b="1">
              <a:solidFill>
                <a:srgbClr val="555555"/>
              </a:solidFill>
              <a:latin typeface="Droid Sans"/>
              <a:ea typeface="Droid Sans"/>
              <a:cs typeface="Droid Sans"/>
              <a:sym typeface="Droid Sans"/>
            </a:endParaRPr>
          </a:p>
          <a:p>
            <a:pPr marL="0" lvl="0" indent="0" algn="just" rtl="0">
              <a:lnSpc>
                <a:spcPct val="115000"/>
              </a:lnSpc>
              <a:spcBef>
                <a:spcPts val="900"/>
              </a:spcBef>
              <a:spcAft>
                <a:spcPts val="0"/>
              </a:spcAft>
              <a:buClr>
                <a:schemeClr val="dk1"/>
              </a:buClr>
              <a:buSzPts val="1100"/>
              <a:buFont typeface="Arial"/>
              <a:buNone/>
            </a:pPr>
            <a:r>
              <a:rPr lang="en" sz="1050">
                <a:solidFill>
                  <a:srgbClr val="555555"/>
                </a:solidFill>
                <a:latin typeface="Droid Sans"/>
                <a:ea typeface="Droid Sans"/>
                <a:cs typeface="Droid Sans"/>
                <a:sym typeface="Droid Sans"/>
              </a:rPr>
              <a:t>Acceptability is to be something that is considered to be socially pleasing to the receiver, agreeable or within the realm of what is appropriate, or something that is tolerable. For example if a maternal clinic is not good, pregnant women will visit it only when suffering severe pain or bleeding, and avoid recommended checkups.</a:t>
            </a:r>
            <a:endParaRPr sz="1050">
              <a:solidFill>
                <a:srgbClr val="555555"/>
              </a:solidFill>
              <a:latin typeface="Droid Sans"/>
              <a:ea typeface="Droid Sans"/>
              <a:cs typeface="Droid Sans"/>
              <a:sym typeface="Droid Sans"/>
            </a:endParaRPr>
          </a:p>
          <a:p>
            <a:pPr marL="0" lvl="0" indent="0" algn="just" rtl="0">
              <a:lnSpc>
                <a:spcPct val="115000"/>
              </a:lnSpc>
              <a:spcBef>
                <a:spcPts val="900"/>
              </a:spcBef>
              <a:spcAft>
                <a:spcPts val="0"/>
              </a:spcAft>
              <a:buClr>
                <a:schemeClr val="dk1"/>
              </a:buClr>
              <a:buSzPts val="1100"/>
              <a:buFont typeface="Arial"/>
              <a:buNone/>
            </a:pPr>
            <a:r>
              <a:rPr lang="en" sz="1050" b="1">
                <a:solidFill>
                  <a:srgbClr val="555555"/>
                </a:solidFill>
                <a:latin typeface="Droid Sans"/>
                <a:ea typeface="Droid Sans"/>
                <a:cs typeface="Droid Sans"/>
                <a:sym typeface="Droid Sans"/>
              </a:rPr>
              <a:t>Acceptability of primary health care depends on-</a:t>
            </a:r>
            <a:endParaRPr sz="1050" b="1">
              <a:solidFill>
                <a:srgbClr val="555555"/>
              </a:solidFill>
              <a:latin typeface="Droid Sans"/>
              <a:ea typeface="Droid Sans"/>
              <a:cs typeface="Droid Sans"/>
              <a:sym typeface="Droid Sans"/>
            </a:endParaRPr>
          </a:p>
          <a:p>
            <a:pPr marL="723900" lvl="0" indent="-295275" rtl="0">
              <a:lnSpc>
                <a:spcPct val="115000"/>
              </a:lnSpc>
              <a:spcBef>
                <a:spcPts val="1700"/>
              </a:spcBef>
              <a:spcAft>
                <a:spcPts val="0"/>
              </a:spcAft>
              <a:buClr>
                <a:srgbClr val="555555"/>
              </a:buClr>
              <a:buSzPts val="1050"/>
              <a:buFont typeface="Droid Sans"/>
              <a:buChar char="●"/>
            </a:pPr>
            <a:r>
              <a:rPr lang="en" sz="1050">
                <a:solidFill>
                  <a:srgbClr val="555555"/>
                </a:solidFill>
                <a:latin typeface="Droid Sans"/>
                <a:ea typeface="Droid Sans"/>
                <a:cs typeface="Droid Sans"/>
                <a:sym typeface="Droid Sans"/>
              </a:rPr>
              <a:t>Cultural sensitivity of health technology and intervention.</a:t>
            </a:r>
            <a:endParaRPr sz="1050">
              <a:solidFill>
                <a:srgbClr val="555555"/>
              </a:solidFill>
              <a:latin typeface="Droid Sans"/>
              <a:ea typeface="Droid Sans"/>
              <a:cs typeface="Droid Sans"/>
              <a:sym typeface="Droid Sans"/>
            </a:endParaRPr>
          </a:p>
          <a:p>
            <a:pPr marL="723900" lvl="0" indent="-295275" rtl="0">
              <a:lnSpc>
                <a:spcPct val="115000"/>
              </a:lnSpc>
              <a:spcBef>
                <a:spcPts val="0"/>
              </a:spcBef>
              <a:spcAft>
                <a:spcPts val="0"/>
              </a:spcAft>
              <a:buClr>
                <a:srgbClr val="555555"/>
              </a:buClr>
              <a:buSzPts val="1050"/>
              <a:buFont typeface="Droid Sans"/>
              <a:buChar char="●"/>
            </a:pPr>
            <a:r>
              <a:rPr lang="en" sz="1050">
                <a:solidFill>
                  <a:srgbClr val="555555"/>
                </a:solidFill>
                <a:latin typeface="Droid Sans"/>
                <a:ea typeface="Droid Sans"/>
                <a:cs typeface="Droid Sans"/>
                <a:sym typeface="Droid Sans"/>
              </a:rPr>
              <a:t>User friendly and convenient.</a:t>
            </a:r>
            <a:endParaRPr sz="1050">
              <a:solidFill>
                <a:srgbClr val="555555"/>
              </a:solidFill>
              <a:latin typeface="Droid Sans"/>
              <a:ea typeface="Droid Sans"/>
              <a:cs typeface="Droid Sans"/>
              <a:sym typeface="Droid Sans"/>
            </a:endParaRPr>
          </a:p>
          <a:p>
            <a:pPr marL="723900" lvl="0" indent="-295275" rtl="0">
              <a:lnSpc>
                <a:spcPct val="115000"/>
              </a:lnSpc>
              <a:spcBef>
                <a:spcPts val="0"/>
              </a:spcBef>
              <a:spcAft>
                <a:spcPts val="0"/>
              </a:spcAft>
              <a:buClr>
                <a:srgbClr val="555555"/>
              </a:buClr>
              <a:buSzPts val="1050"/>
              <a:buFont typeface="Droid Sans"/>
              <a:buChar char="●"/>
            </a:pPr>
            <a:r>
              <a:rPr lang="en" sz="1050">
                <a:solidFill>
                  <a:srgbClr val="555555"/>
                </a:solidFill>
                <a:latin typeface="Droid Sans"/>
                <a:ea typeface="Droid Sans"/>
                <a:cs typeface="Droid Sans"/>
                <a:sym typeface="Droid Sans"/>
              </a:rPr>
              <a:t>Treat all people with dignity.</a:t>
            </a:r>
            <a:endParaRPr sz="1050">
              <a:solidFill>
                <a:srgbClr val="555555"/>
              </a:solidFill>
              <a:latin typeface="Droid Sans"/>
              <a:ea typeface="Droid Sans"/>
              <a:cs typeface="Droid Sans"/>
              <a:sym typeface="Droid Sans"/>
            </a:endParaRPr>
          </a:p>
          <a:p>
            <a:pPr marL="723900" lvl="0" indent="-295275" rtl="0">
              <a:lnSpc>
                <a:spcPct val="115000"/>
              </a:lnSpc>
              <a:spcBef>
                <a:spcPts val="0"/>
              </a:spcBef>
              <a:spcAft>
                <a:spcPts val="0"/>
              </a:spcAft>
              <a:buClr>
                <a:srgbClr val="555555"/>
              </a:buClr>
              <a:buSzPts val="1050"/>
              <a:buFont typeface="Droid Sans"/>
              <a:buChar char="●"/>
            </a:pPr>
            <a:r>
              <a:rPr lang="en" sz="1050">
                <a:solidFill>
                  <a:srgbClr val="555555"/>
                </a:solidFill>
                <a:latin typeface="Droid Sans"/>
                <a:ea typeface="Droid Sans"/>
                <a:cs typeface="Droid Sans"/>
                <a:sym typeface="Droid Sans"/>
              </a:rPr>
              <a:t>Right Target population.</a:t>
            </a:r>
            <a:endParaRPr sz="1050">
              <a:solidFill>
                <a:srgbClr val="555555"/>
              </a:solidFill>
              <a:latin typeface="Droid Sans"/>
              <a:ea typeface="Droid Sans"/>
              <a:cs typeface="Droid Sans"/>
              <a:sym typeface="Droid Sans"/>
            </a:endParaRPr>
          </a:p>
          <a:p>
            <a:pPr marL="723900" lvl="0" indent="-295275" rtl="0">
              <a:lnSpc>
                <a:spcPct val="115000"/>
              </a:lnSpc>
              <a:spcBef>
                <a:spcPts val="0"/>
              </a:spcBef>
              <a:spcAft>
                <a:spcPts val="0"/>
              </a:spcAft>
              <a:buClr>
                <a:srgbClr val="555555"/>
              </a:buClr>
              <a:buSzPts val="1050"/>
              <a:buFont typeface="Droid Sans"/>
              <a:buChar char="●"/>
            </a:pPr>
            <a:r>
              <a:rPr lang="en" sz="1050">
                <a:solidFill>
                  <a:srgbClr val="555555"/>
                </a:solidFill>
                <a:latin typeface="Droid Sans"/>
                <a:ea typeface="Droid Sans"/>
                <a:cs typeface="Droid Sans"/>
                <a:sym typeface="Droid Sans"/>
              </a:rPr>
              <a:t>Maintain confidentiality and privacy.</a:t>
            </a:r>
            <a:endParaRPr sz="1050">
              <a:solidFill>
                <a:srgbClr val="555555"/>
              </a:solidFill>
              <a:latin typeface="Droid Sans"/>
              <a:ea typeface="Droid Sans"/>
              <a:cs typeface="Droid Sans"/>
              <a:sym typeface="Droid Sans"/>
            </a:endParaRPr>
          </a:p>
          <a:p>
            <a:pPr marL="0" lvl="0" indent="0" rtl="0">
              <a:lnSpc>
                <a:spcPct val="115000"/>
              </a:lnSpc>
              <a:spcBef>
                <a:spcPts val="1700"/>
              </a:spcBef>
              <a:spcAft>
                <a:spcPts val="0"/>
              </a:spcAft>
              <a:buClr>
                <a:schemeClr val="dk1"/>
              </a:buClr>
              <a:buSzPts val="1100"/>
              <a:buFont typeface="Arial"/>
              <a:buNone/>
            </a:pPr>
            <a:r>
              <a:rPr lang="en" sz="1050" b="1">
                <a:solidFill>
                  <a:srgbClr val="555555"/>
                </a:solidFill>
                <a:latin typeface="Droid Sans"/>
                <a:ea typeface="Droid Sans"/>
                <a:cs typeface="Droid Sans"/>
                <a:sym typeface="Droid Sans"/>
              </a:rPr>
              <a:t>6. Affordability:</a:t>
            </a:r>
            <a:endParaRPr sz="1050" b="1">
              <a:solidFill>
                <a:srgbClr val="555555"/>
              </a:solidFill>
              <a:latin typeface="Droid Sans"/>
              <a:ea typeface="Droid Sans"/>
              <a:cs typeface="Droid Sans"/>
              <a:sym typeface="Droid Sans"/>
            </a:endParaRPr>
          </a:p>
          <a:p>
            <a:pPr marL="0" lvl="0" indent="0" algn="just" rtl="0">
              <a:lnSpc>
                <a:spcPct val="115000"/>
              </a:lnSpc>
              <a:spcBef>
                <a:spcPts val="900"/>
              </a:spcBef>
              <a:spcAft>
                <a:spcPts val="0"/>
              </a:spcAft>
              <a:buClr>
                <a:schemeClr val="dk1"/>
              </a:buClr>
              <a:buSzPts val="1100"/>
              <a:buFont typeface="Arial"/>
              <a:buNone/>
            </a:pPr>
            <a:r>
              <a:rPr lang="en" sz="1050">
                <a:solidFill>
                  <a:srgbClr val="555555"/>
                </a:solidFill>
                <a:latin typeface="Droid Sans"/>
                <a:ea typeface="Droid Sans"/>
                <a:cs typeface="Droid Sans"/>
                <a:sym typeface="Droid Sans"/>
              </a:rPr>
              <a:t>Affordability means a person or community able to pay health care costs. The cost should be cheap enough for people and resources of the individual and the country.</a:t>
            </a:r>
            <a:endParaRPr sz="1050">
              <a:solidFill>
                <a:srgbClr val="555555"/>
              </a:solidFill>
              <a:latin typeface="Droid Sans"/>
              <a:ea typeface="Droid Sans"/>
              <a:cs typeface="Droid Sans"/>
              <a:sym typeface="Droid Sans"/>
            </a:endParaRPr>
          </a:p>
          <a:p>
            <a:pPr marL="0" lvl="0" indent="0" algn="just" rtl="0">
              <a:lnSpc>
                <a:spcPct val="115000"/>
              </a:lnSpc>
              <a:spcBef>
                <a:spcPts val="900"/>
              </a:spcBef>
              <a:spcAft>
                <a:spcPts val="0"/>
              </a:spcAft>
              <a:buClr>
                <a:schemeClr val="dk1"/>
              </a:buClr>
              <a:buSzPts val="1100"/>
              <a:buFont typeface="Arial"/>
              <a:buNone/>
            </a:pPr>
            <a:r>
              <a:rPr lang="en" sz="1050" b="1">
                <a:solidFill>
                  <a:srgbClr val="555555"/>
                </a:solidFill>
                <a:latin typeface="Droid Sans"/>
                <a:ea typeface="Droid Sans"/>
                <a:cs typeface="Droid Sans"/>
                <a:sym typeface="Droid Sans"/>
              </a:rPr>
              <a:t>7. Assessability:</a:t>
            </a:r>
            <a:endParaRPr sz="1050" b="1">
              <a:solidFill>
                <a:srgbClr val="555555"/>
              </a:solidFill>
              <a:latin typeface="Droid Sans"/>
              <a:ea typeface="Droid Sans"/>
              <a:cs typeface="Droid Sans"/>
              <a:sym typeface="Droid Sans"/>
            </a:endParaRPr>
          </a:p>
          <a:p>
            <a:pPr marL="0" lvl="0" indent="0" algn="just" rtl="0">
              <a:lnSpc>
                <a:spcPct val="115000"/>
              </a:lnSpc>
              <a:spcBef>
                <a:spcPts val="900"/>
              </a:spcBef>
              <a:spcAft>
                <a:spcPts val="0"/>
              </a:spcAft>
              <a:buClr>
                <a:schemeClr val="dk1"/>
              </a:buClr>
              <a:buSzPts val="1100"/>
              <a:buFont typeface="Arial"/>
              <a:buNone/>
            </a:pPr>
            <a:r>
              <a:rPr lang="en" sz="1050">
                <a:solidFill>
                  <a:srgbClr val="555555"/>
                </a:solidFill>
                <a:latin typeface="Droid Sans"/>
                <a:ea typeface="Droid Sans"/>
                <a:cs typeface="Droid Sans"/>
                <a:sym typeface="Droid Sans"/>
              </a:rPr>
              <a:t>Assessebility means to set or determine the amount of medical care with a special payment that can be readily evaluated.</a:t>
            </a:r>
            <a:endParaRPr sz="1050">
              <a:solidFill>
                <a:srgbClr val="555555"/>
              </a:solidFill>
              <a:latin typeface="Droid Sans"/>
              <a:ea typeface="Droid Sans"/>
              <a:cs typeface="Droid Sans"/>
              <a:sym typeface="Droid Sans"/>
            </a:endParaRPr>
          </a:p>
          <a:p>
            <a:pPr marL="0" lvl="0" indent="0" algn="just" rtl="0">
              <a:lnSpc>
                <a:spcPct val="115000"/>
              </a:lnSpc>
              <a:spcBef>
                <a:spcPts val="900"/>
              </a:spcBef>
              <a:spcAft>
                <a:spcPts val="0"/>
              </a:spcAft>
              <a:buClr>
                <a:schemeClr val="dk1"/>
              </a:buClr>
              <a:buSzPts val="1100"/>
              <a:buFont typeface="Arial"/>
              <a:buNone/>
            </a:pPr>
            <a:r>
              <a:rPr lang="en" sz="1050" b="1">
                <a:solidFill>
                  <a:srgbClr val="555555"/>
                </a:solidFill>
                <a:latin typeface="Droid Sans"/>
                <a:ea typeface="Droid Sans"/>
                <a:cs typeface="Droid Sans"/>
                <a:sym typeface="Droid Sans"/>
              </a:rPr>
              <a:t>8. Accountability:</a:t>
            </a:r>
            <a:endParaRPr sz="1050" b="1">
              <a:solidFill>
                <a:srgbClr val="555555"/>
              </a:solidFill>
              <a:latin typeface="Droid Sans"/>
              <a:ea typeface="Droid Sans"/>
              <a:cs typeface="Droid Sans"/>
              <a:sym typeface="Droid Sans"/>
            </a:endParaRPr>
          </a:p>
          <a:p>
            <a:pPr marL="0" lvl="0" indent="0" algn="just" rtl="0">
              <a:lnSpc>
                <a:spcPct val="115000"/>
              </a:lnSpc>
              <a:spcBef>
                <a:spcPts val="900"/>
              </a:spcBef>
              <a:spcAft>
                <a:spcPts val="0"/>
              </a:spcAft>
              <a:buClr>
                <a:schemeClr val="dk1"/>
              </a:buClr>
              <a:buSzPts val="1100"/>
              <a:buFont typeface="Arial"/>
              <a:buNone/>
            </a:pPr>
            <a:r>
              <a:rPr lang="en" sz="1050">
                <a:solidFill>
                  <a:srgbClr val="555555"/>
                </a:solidFill>
                <a:latin typeface="Droid Sans"/>
                <a:ea typeface="Droid Sans"/>
                <a:cs typeface="Droid Sans"/>
                <a:sym typeface="Droid Sans"/>
              </a:rPr>
              <a:t>Accountability is an essential element in health care system. It entails the procedures and processes by which health care workers justify and take responsibility for their activities. Accountable and honest Health care providers are constantly striving to improve quality and efficiency by using performance management systems and quality improvement initiatives.</a:t>
            </a:r>
            <a:endParaRPr sz="1050">
              <a:solidFill>
                <a:srgbClr val="555555"/>
              </a:solidFill>
              <a:latin typeface="Droid Sans"/>
              <a:ea typeface="Droid Sans"/>
              <a:cs typeface="Droid Sans"/>
              <a:sym typeface="Droid Sans"/>
            </a:endParaRPr>
          </a:p>
          <a:p>
            <a:pPr marL="723900" lvl="0" indent="-295275" algn="just" rtl="0">
              <a:lnSpc>
                <a:spcPct val="115000"/>
              </a:lnSpc>
              <a:spcBef>
                <a:spcPts val="1700"/>
              </a:spcBef>
              <a:spcAft>
                <a:spcPts val="0"/>
              </a:spcAft>
              <a:buClr>
                <a:srgbClr val="555555"/>
              </a:buClr>
              <a:buSzPts val="1050"/>
              <a:buFont typeface="Droid Sans"/>
              <a:buChar char="●"/>
            </a:pPr>
            <a:r>
              <a:rPr lang="en" sz="1050">
                <a:solidFill>
                  <a:srgbClr val="555555"/>
                </a:solidFill>
                <a:latin typeface="Droid Sans"/>
                <a:ea typeface="Droid Sans"/>
                <a:cs typeface="Droid Sans"/>
                <a:sym typeface="Droid Sans"/>
              </a:rPr>
              <a:t>Making the boundaries of everybody role very clear.</a:t>
            </a:r>
            <a:endParaRPr sz="1050">
              <a:solidFill>
                <a:srgbClr val="555555"/>
              </a:solidFill>
              <a:latin typeface="Droid Sans"/>
              <a:ea typeface="Droid Sans"/>
              <a:cs typeface="Droid Sans"/>
              <a:sym typeface="Droid Sans"/>
            </a:endParaRPr>
          </a:p>
          <a:p>
            <a:pPr marL="723900" lvl="0" indent="-295275" algn="just" rtl="0">
              <a:lnSpc>
                <a:spcPct val="115000"/>
              </a:lnSpc>
              <a:spcBef>
                <a:spcPts val="0"/>
              </a:spcBef>
              <a:spcAft>
                <a:spcPts val="0"/>
              </a:spcAft>
              <a:buClr>
                <a:srgbClr val="555555"/>
              </a:buClr>
              <a:buSzPts val="1050"/>
              <a:buFont typeface="Droid Sans"/>
              <a:buChar char="●"/>
            </a:pPr>
            <a:r>
              <a:rPr lang="en" sz="1050">
                <a:solidFill>
                  <a:srgbClr val="555555"/>
                </a:solidFill>
                <a:latin typeface="Droid Sans"/>
                <a:ea typeface="Droid Sans"/>
                <a:cs typeface="Droid Sans"/>
                <a:sym typeface="Droid Sans"/>
              </a:rPr>
              <a:t>Making duties clear and ensuring have the right training to carry them out safely and effectively.</a:t>
            </a:r>
            <a:endParaRPr sz="1050">
              <a:solidFill>
                <a:srgbClr val="555555"/>
              </a:solidFill>
              <a:latin typeface="Droid Sans"/>
              <a:ea typeface="Droid Sans"/>
              <a:cs typeface="Droid Sans"/>
              <a:sym typeface="Droid Sans"/>
            </a:endParaRPr>
          </a:p>
          <a:p>
            <a:pPr marL="723900" lvl="0" indent="-295275" algn="just" rtl="0">
              <a:lnSpc>
                <a:spcPct val="115000"/>
              </a:lnSpc>
              <a:spcBef>
                <a:spcPts val="0"/>
              </a:spcBef>
              <a:spcAft>
                <a:spcPts val="0"/>
              </a:spcAft>
              <a:buClr>
                <a:srgbClr val="555555"/>
              </a:buClr>
              <a:buSzPts val="1050"/>
              <a:buFont typeface="Droid Sans"/>
              <a:buChar char="●"/>
            </a:pPr>
            <a:r>
              <a:rPr lang="en" sz="1050">
                <a:solidFill>
                  <a:srgbClr val="555555"/>
                </a:solidFill>
                <a:latin typeface="Droid Sans"/>
                <a:ea typeface="Droid Sans"/>
                <a:cs typeface="Droid Sans"/>
                <a:sym typeface="Droid Sans"/>
              </a:rPr>
              <a:t>Ensuring adequate support and supervision.</a:t>
            </a:r>
            <a:endParaRPr sz="1050">
              <a:solidFill>
                <a:srgbClr val="555555"/>
              </a:solidFill>
              <a:latin typeface="Droid Sans"/>
              <a:ea typeface="Droid Sans"/>
              <a:cs typeface="Droid Sans"/>
              <a:sym typeface="Droid Sans"/>
            </a:endParaRPr>
          </a:p>
          <a:p>
            <a:pPr marL="723900" lvl="0" indent="-295275" algn="just" rtl="0">
              <a:lnSpc>
                <a:spcPct val="115000"/>
              </a:lnSpc>
              <a:spcBef>
                <a:spcPts val="0"/>
              </a:spcBef>
              <a:spcAft>
                <a:spcPts val="0"/>
              </a:spcAft>
              <a:buClr>
                <a:srgbClr val="555555"/>
              </a:buClr>
              <a:buSzPts val="1050"/>
              <a:buFont typeface="Droid Sans"/>
              <a:buChar char="●"/>
            </a:pPr>
            <a:r>
              <a:rPr lang="en" sz="1050">
                <a:solidFill>
                  <a:srgbClr val="555555"/>
                </a:solidFill>
                <a:latin typeface="Droid Sans"/>
                <a:ea typeface="Droid Sans"/>
                <a:cs typeface="Droid Sans"/>
                <a:sym typeface="Droid Sans"/>
              </a:rPr>
              <a:t>Providing agreed protocols to guide care delivery.</a:t>
            </a:r>
            <a:endParaRPr sz="1050">
              <a:solidFill>
                <a:srgbClr val="555555"/>
              </a:solidFill>
              <a:latin typeface="Droid Sans"/>
              <a:ea typeface="Droid Sans"/>
              <a:cs typeface="Droid Sans"/>
              <a:sym typeface="Droid Sans"/>
            </a:endParaRPr>
          </a:p>
          <a:p>
            <a:pPr marL="723900" lvl="0" indent="-295275" algn="just" rtl="0">
              <a:lnSpc>
                <a:spcPct val="115000"/>
              </a:lnSpc>
              <a:spcBef>
                <a:spcPts val="0"/>
              </a:spcBef>
              <a:spcAft>
                <a:spcPts val="0"/>
              </a:spcAft>
              <a:buClr>
                <a:srgbClr val="555555"/>
              </a:buClr>
              <a:buSzPts val="1050"/>
              <a:buFont typeface="Droid Sans"/>
              <a:buChar char="●"/>
            </a:pPr>
            <a:r>
              <a:rPr lang="en" sz="1050">
                <a:solidFill>
                  <a:srgbClr val="555555"/>
                </a:solidFill>
                <a:latin typeface="Droid Sans"/>
                <a:ea typeface="Droid Sans"/>
                <a:cs typeface="Droid Sans"/>
                <a:sym typeface="Droid Sans"/>
              </a:rPr>
              <a:t>Offering opportunities to develop in role.</a:t>
            </a:r>
            <a:endParaRPr sz="1050">
              <a:solidFill>
                <a:srgbClr val="555555"/>
              </a:solidFill>
              <a:latin typeface="Droid Sans"/>
              <a:ea typeface="Droid Sans"/>
              <a:cs typeface="Droid Sans"/>
              <a:sym typeface="Droid Sans"/>
            </a:endParaRPr>
          </a:p>
          <a:p>
            <a:pPr marL="723900" lvl="0" indent="-295275" algn="just" rtl="0">
              <a:lnSpc>
                <a:spcPct val="115000"/>
              </a:lnSpc>
              <a:spcBef>
                <a:spcPts val="0"/>
              </a:spcBef>
              <a:spcAft>
                <a:spcPts val="0"/>
              </a:spcAft>
              <a:buClr>
                <a:srgbClr val="555555"/>
              </a:buClr>
              <a:buSzPts val="1050"/>
              <a:buFont typeface="Droid Sans"/>
              <a:buChar char="●"/>
            </a:pPr>
            <a:r>
              <a:rPr lang="en" sz="1050">
                <a:solidFill>
                  <a:srgbClr val="555555"/>
                </a:solidFill>
                <a:latin typeface="Droid Sans"/>
                <a:ea typeface="Droid Sans"/>
                <a:cs typeface="Droid Sans"/>
                <a:sym typeface="Droid Sans"/>
              </a:rPr>
              <a:t>Making issues around delegation clear.</a:t>
            </a:r>
            <a:endParaRPr sz="1050">
              <a:solidFill>
                <a:srgbClr val="555555"/>
              </a:solidFill>
              <a:latin typeface="Droid Sans"/>
              <a:ea typeface="Droid Sans"/>
              <a:cs typeface="Droid Sans"/>
              <a:sym typeface="Droid Sans"/>
            </a:endParaRPr>
          </a:p>
          <a:p>
            <a:pPr marL="0" lvl="0" indent="0" rtl="0">
              <a:lnSpc>
                <a:spcPct val="115000"/>
              </a:lnSpc>
              <a:spcBef>
                <a:spcPts val="1700"/>
              </a:spcBef>
              <a:spcAft>
                <a:spcPts val="0"/>
              </a:spcAft>
              <a:buClr>
                <a:schemeClr val="dk1"/>
              </a:buClr>
              <a:buSzPts val="1100"/>
              <a:buFont typeface="Arial"/>
              <a:buNone/>
            </a:pPr>
            <a:r>
              <a:rPr lang="en" sz="1050" b="1">
                <a:solidFill>
                  <a:srgbClr val="555555"/>
                </a:solidFill>
                <a:latin typeface="Droid Sans"/>
                <a:ea typeface="Droid Sans"/>
                <a:cs typeface="Droid Sans"/>
                <a:sym typeface="Droid Sans"/>
              </a:rPr>
              <a:t>9. Completeness:</a:t>
            </a:r>
            <a:endParaRPr sz="1050" b="1">
              <a:solidFill>
                <a:srgbClr val="555555"/>
              </a:solidFill>
              <a:latin typeface="Droid Sans"/>
              <a:ea typeface="Droid Sans"/>
              <a:cs typeface="Droid Sans"/>
              <a:sym typeface="Droid Sans"/>
            </a:endParaRPr>
          </a:p>
          <a:p>
            <a:pPr marL="0" lvl="0" indent="0" algn="just" rtl="0">
              <a:lnSpc>
                <a:spcPct val="115000"/>
              </a:lnSpc>
              <a:spcBef>
                <a:spcPts val="900"/>
              </a:spcBef>
              <a:spcAft>
                <a:spcPts val="0"/>
              </a:spcAft>
              <a:buClr>
                <a:schemeClr val="dk1"/>
              </a:buClr>
              <a:buSzPts val="1100"/>
              <a:buFont typeface="Arial"/>
              <a:buNone/>
            </a:pPr>
            <a:r>
              <a:rPr lang="en" sz="1050">
                <a:solidFill>
                  <a:srgbClr val="555555"/>
                </a:solidFill>
                <a:latin typeface="Droid Sans"/>
                <a:ea typeface="Droid Sans"/>
                <a:cs typeface="Droid Sans"/>
                <a:sym typeface="Droid Sans"/>
              </a:rPr>
              <a:t>Completeness means the quality of being whole or perfect and having nothing missing. In primary health care, completeness is suitable and whole care to all aspects of a medical problem such as prevention, screening, early diagnosis, treatment, follow up measures, and rehabilitation without any restriction.  Such as: providing physiotherapy for the hemiplegia after a cerebrovascular stroke and continuous follow ups for diabetic patients after describing drugs to them.</a:t>
            </a:r>
            <a:endParaRPr sz="1050">
              <a:solidFill>
                <a:srgbClr val="555555"/>
              </a:solidFill>
              <a:latin typeface="Droid Sans"/>
              <a:ea typeface="Droid Sans"/>
              <a:cs typeface="Droid Sans"/>
              <a:sym typeface="Droid Sans"/>
            </a:endParaRPr>
          </a:p>
          <a:p>
            <a:pPr marL="0" lvl="0" indent="0" algn="just" rtl="0">
              <a:lnSpc>
                <a:spcPct val="115000"/>
              </a:lnSpc>
              <a:spcBef>
                <a:spcPts val="900"/>
              </a:spcBef>
              <a:spcAft>
                <a:spcPts val="0"/>
              </a:spcAft>
              <a:buClr>
                <a:schemeClr val="dk1"/>
              </a:buClr>
              <a:buSzPts val="1100"/>
              <a:buFont typeface="Arial"/>
              <a:buNone/>
            </a:pPr>
            <a:r>
              <a:rPr lang="en" sz="1050" b="1">
                <a:solidFill>
                  <a:srgbClr val="555555"/>
                </a:solidFill>
                <a:latin typeface="Droid Sans"/>
                <a:ea typeface="Droid Sans"/>
                <a:cs typeface="Droid Sans"/>
                <a:sym typeface="Droid Sans"/>
              </a:rPr>
              <a:t>10. Comprehensiveness:</a:t>
            </a:r>
            <a:endParaRPr sz="1050" b="1">
              <a:solidFill>
                <a:srgbClr val="555555"/>
              </a:solidFill>
              <a:latin typeface="Droid Sans"/>
              <a:ea typeface="Droid Sans"/>
              <a:cs typeface="Droid Sans"/>
              <a:sym typeface="Droid Sans"/>
            </a:endParaRPr>
          </a:p>
          <a:p>
            <a:pPr marL="0" lvl="0" indent="0" algn="just" rtl="0">
              <a:lnSpc>
                <a:spcPct val="115000"/>
              </a:lnSpc>
              <a:spcBef>
                <a:spcPts val="900"/>
              </a:spcBef>
              <a:spcAft>
                <a:spcPts val="0"/>
              </a:spcAft>
              <a:buClr>
                <a:schemeClr val="dk1"/>
              </a:buClr>
              <a:buSzPts val="1100"/>
              <a:buFont typeface="Arial"/>
              <a:buNone/>
            </a:pPr>
            <a:r>
              <a:rPr lang="en" sz="1050">
                <a:solidFill>
                  <a:srgbClr val="555555"/>
                </a:solidFill>
                <a:latin typeface="Droid Sans"/>
                <a:ea typeface="Droid Sans"/>
                <a:cs typeface="Droid Sans"/>
                <a:sym typeface="Droid Sans"/>
              </a:rPr>
              <a:t>Comprehensiveness of care means providing care for all types of health problems not just the medical and physical ones. By comprehensive care in primary health care, they provide multiple physical and emotional health support of a patient over a period of time in relationship to family, life events and environment and reduce hospitalization, long-term care placement and mortality.</a:t>
            </a:r>
            <a:endParaRPr sz="1050">
              <a:solidFill>
                <a:srgbClr val="555555"/>
              </a:solidFill>
              <a:latin typeface="Droid Sans"/>
              <a:ea typeface="Droid Sans"/>
              <a:cs typeface="Droid Sans"/>
              <a:sym typeface="Droid Sans"/>
            </a:endParaRPr>
          </a:p>
          <a:p>
            <a:pPr marL="0" lvl="0" indent="0" algn="just" rtl="0">
              <a:lnSpc>
                <a:spcPct val="115000"/>
              </a:lnSpc>
              <a:spcBef>
                <a:spcPts val="900"/>
              </a:spcBef>
              <a:spcAft>
                <a:spcPts val="0"/>
              </a:spcAft>
              <a:buClr>
                <a:schemeClr val="dk1"/>
              </a:buClr>
              <a:buSzPts val="1100"/>
              <a:buFont typeface="Arial"/>
              <a:buNone/>
            </a:pPr>
            <a:r>
              <a:rPr lang="en" sz="1050" b="1">
                <a:solidFill>
                  <a:srgbClr val="555555"/>
                </a:solidFill>
                <a:latin typeface="Droid Sans"/>
                <a:ea typeface="Droid Sans"/>
                <a:cs typeface="Droid Sans"/>
                <a:sym typeface="Droid Sans"/>
              </a:rPr>
              <a:t>11. Continuity:</a:t>
            </a:r>
            <a:endParaRPr sz="1050" b="1">
              <a:solidFill>
                <a:srgbClr val="555555"/>
              </a:solidFill>
              <a:latin typeface="Droid Sans"/>
              <a:ea typeface="Droid Sans"/>
              <a:cs typeface="Droid Sans"/>
              <a:sym typeface="Droid Sans"/>
            </a:endParaRPr>
          </a:p>
          <a:p>
            <a:pPr marL="0" lvl="0" indent="0" algn="just" rtl="0">
              <a:lnSpc>
                <a:spcPct val="115000"/>
              </a:lnSpc>
              <a:spcBef>
                <a:spcPts val="900"/>
              </a:spcBef>
              <a:spcAft>
                <a:spcPts val="0"/>
              </a:spcAft>
              <a:buClr>
                <a:schemeClr val="dk1"/>
              </a:buClr>
              <a:buSzPts val="1100"/>
              <a:buFont typeface="Arial"/>
              <a:buNone/>
            </a:pPr>
            <a:r>
              <a:rPr lang="en" sz="1050" b="1" u="sng">
                <a:solidFill>
                  <a:srgbClr val="38B7EE"/>
                </a:solidFill>
                <a:latin typeface="Droid Sans"/>
                <a:ea typeface="Droid Sans"/>
                <a:cs typeface="Droid Sans"/>
                <a:sym typeface="Droid Sans"/>
                <a:hlinkClick r:id="rId4"/>
              </a:rPr>
              <a:t>Continuity of care</a:t>
            </a:r>
            <a:r>
              <a:rPr lang="en" sz="1050">
                <a:solidFill>
                  <a:srgbClr val="555555"/>
                </a:solidFill>
                <a:latin typeface="Droid Sans"/>
                <a:ea typeface="Droid Sans"/>
                <a:cs typeface="Droid Sans"/>
                <a:sym typeface="Droid Sans"/>
              </a:rPr>
              <a:t> means provide quality of health care to community people within over time. It is a method by which community people and health care team are cooperatively comprised in continuous health care management toward the goal of high quality, cost-effective medical care. Continuity of care is important for chronic diseases: </a:t>
            </a:r>
            <a:r>
              <a:rPr lang="en" sz="1050" b="1" u="sng">
                <a:solidFill>
                  <a:srgbClr val="38B7EE"/>
                </a:solidFill>
                <a:latin typeface="Droid Sans"/>
                <a:ea typeface="Droid Sans"/>
                <a:cs typeface="Droid Sans"/>
                <a:sym typeface="Droid Sans"/>
                <a:hlinkClick r:id="rId5"/>
              </a:rPr>
              <a:t>diabetes</a:t>
            </a:r>
            <a:r>
              <a:rPr lang="en" sz="1050">
                <a:solidFill>
                  <a:srgbClr val="555555"/>
                </a:solidFill>
                <a:latin typeface="Droid Sans"/>
                <a:ea typeface="Droid Sans"/>
                <a:cs typeface="Droid Sans"/>
                <a:sym typeface="Droid Sans"/>
              </a:rPr>
              <a:t>, </a:t>
            </a:r>
            <a:r>
              <a:rPr lang="en" sz="1050" b="1" u="sng">
                <a:solidFill>
                  <a:srgbClr val="38B7EE"/>
                </a:solidFill>
                <a:latin typeface="Droid Sans"/>
                <a:ea typeface="Droid Sans"/>
                <a:cs typeface="Droid Sans"/>
                <a:sym typeface="Droid Sans"/>
                <a:hlinkClick r:id="rId6"/>
              </a:rPr>
              <a:t>hypertension</a:t>
            </a:r>
            <a:r>
              <a:rPr lang="en" sz="1050">
                <a:solidFill>
                  <a:srgbClr val="555555"/>
                </a:solidFill>
                <a:latin typeface="Droid Sans"/>
                <a:ea typeface="Droid Sans"/>
                <a:cs typeface="Droid Sans"/>
                <a:sym typeface="Droid Sans"/>
              </a:rPr>
              <a:t>, </a:t>
            </a:r>
            <a:r>
              <a:rPr lang="en" sz="1050" b="1" u="sng">
                <a:solidFill>
                  <a:srgbClr val="38B7EE"/>
                </a:solidFill>
                <a:latin typeface="Droid Sans"/>
                <a:ea typeface="Droid Sans"/>
                <a:cs typeface="Droid Sans"/>
                <a:sym typeface="Droid Sans"/>
                <a:hlinkClick r:id="rId7"/>
              </a:rPr>
              <a:t>ischemic</a:t>
            </a:r>
            <a:r>
              <a:rPr lang="en" sz="1050">
                <a:solidFill>
                  <a:srgbClr val="555555"/>
                </a:solidFill>
                <a:latin typeface="Droid Sans"/>
                <a:ea typeface="Droid Sans"/>
                <a:cs typeface="Droid Sans"/>
                <a:sym typeface="Droid Sans"/>
              </a:rPr>
              <a:t> heart disease. Because these diseases if not controlled, they’ll cause severe problems, however if they’re controlled the mortality rate will be greatly reduced.</a:t>
            </a:r>
            <a:endParaRPr sz="1050">
              <a:solidFill>
                <a:srgbClr val="555555"/>
              </a:solidFill>
              <a:latin typeface="Droid Sans"/>
              <a:ea typeface="Droid Sans"/>
              <a:cs typeface="Droid Sans"/>
              <a:sym typeface="Droid Sans"/>
            </a:endParaRPr>
          </a:p>
          <a:p>
            <a:pPr marL="0" lvl="0" indent="0" rtl="0">
              <a:spcBef>
                <a:spcPts val="900"/>
              </a:spcBef>
              <a:spcAft>
                <a:spcPts val="0"/>
              </a:spcAft>
              <a:buNone/>
            </a:pPr>
            <a:endParaRPr sz="1200">
              <a:solidFill>
                <a:srgbClr val="222222"/>
              </a:solidFill>
              <a:highlight>
                <a:srgbClr val="FFFFFF"/>
              </a:highlight>
              <a:latin typeface="Roboto"/>
              <a:ea typeface="Roboto"/>
              <a:cs typeface="Roboto"/>
              <a:sym typeface="Roboto"/>
            </a:endParaRPr>
          </a:p>
          <a:p>
            <a:pPr marL="0" lvl="0" indent="0" rtl="0">
              <a:spcBef>
                <a:spcPts val="0"/>
              </a:spcBef>
              <a:spcAft>
                <a:spcPts val="0"/>
              </a:spcAft>
              <a:buNone/>
            </a:pPr>
            <a:r>
              <a:rPr lang="en" sz="1200" u="sng">
                <a:solidFill>
                  <a:schemeClr val="hlink"/>
                </a:solidFill>
                <a:highlight>
                  <a:srgbClr val="FFFFFF"/>
                </a:highlight>
                <a:latin typeface="Roboto"/>
                <a:ea typeface="Roboto"/>
                <a:cs typeface="Roboto"/>
                <a:sym typeface="Roboto"/>
                <a:hlinkClick r:id="rId8"/>
              </a:rPr>
              <a:t>https://www.ncbi.nlm.nih.gov/pmc/articles/PMC1492385/</a:t>
            </a:r>
            <a:r>
              <a:rPr lang="en" sz="1200">
                <a:solidFill>
                  <a:srgbClr val="222222"/>
                </a:solidFill>
                <a:highlight>
                  <a:srgbClr val="FFFFFF"/>
                </a:highlight>
                <a:latin typeface="Roboto"/>
                <a:ea typeface="Roboto"/>
                <a:cs typeface="Roboto"/>
                <a:sym typeface="Roboto"/>
              </a:rPr>
              <a:t> </a:t>
            </a:r>
            <a:endParaRPr sz="1200">
              <a:solidFill>
                <a:srgbClr val="222222"/>
              </a:solidFill>
              <a:highlight>
                <a:srgbClr val="FFFFFF"/>
              </a:highlight>
              <a:latin typeface="Roboto"/>
              <a:ea typeface="Roboto"/>
              <a:cs typeface="Roboto"/>
              <a:sym typeface="Roboto"/>
            </a:endParaRPr>
          </a:p>
          <a:p>
            <a:pPr marL="0" lvl="0" indent="0" rtl="0">
              <a:lnSpc>
                <a:spcPct val="100000"/>
              </a:lnSpc>
              <a:spcBef>
                <a:spcPts val="0"/>
              </a:spcBef>
              <a:spcAft>
                <a:spcPts val="0"/>
              </a:spcAft>
              <a:buNone/>
            </a:pPr>
            <a:r>
              <a:rPr lang="en" sz="1200" b="1">
                <a:solidFill>
                  <a:srgbClr val="222222"/>
                </a:solidFill>
                <a:highlight>
                  <a:srgbClr val="FFFFFF"/>
                </a:highlight>
                <a:latin typeface="Roboto"/>
                <a:ea typeface="Roboto"/>
                <a:cs typeface="Roboto"/>
                <a:sym typeface="Roboto"/>
              </a:rPr>
              <a:t>The many C’s of Primary Care </a:t>
            </a:r>
            <a:r>
              <a:rPr lang="en" sz="800">
                <a:solidFill>
                  <a:schemeClr val="dk1"/>
                </a:solidFill>
                <a:highlight>
                  <a:srgbClr val="FFFFFF"/>
                </a:highlight>
              </a:rPr>
              <a:t>doi:  </a:t>
            </a:r>
            <a:r>
              <a:rPr lang="en" sz="800" u="sng">
                <a:solidFill>
                  <a:srgbClr val="642A8F"/>
                </a:solidFill>
                <a:highlight>
                  <a:srgbClr val="FFFFFF"/>
                </a:highlight>
                <a:hlinkClick r:id="rId9"/>
              </a:rPr>
              <a:t>10.1111/j.1525-1497.2004.40401.x</a:t>
            </a:r>
            <a:endParaRPr sz="1200" b="1">
              <a:solidFill>
                <a:srgbClr val="222222"/>
              </a:solidFill>
              <a:highlight>
                <a:srgbClr val="FFFFFF"/>
              </a:highlight>
              <a:latin typeface="Roboto"/>
              <a:ea typeface="Roboto"/>
              <a:cs typeface="Roboto"/>
              <a:sym typeface="Roboto"/>
            </a:endParaRPr>
          </a:p>
          <a:p>
            <a:pPr marL="0" lvl="0" indent="0" rtl="0">
              <a:lnSpc>
                <a:spcPct val="100000"/>
              </a:lnSpc>
              <a:spcBef>
                <a:spcPts val="0"/>
              </a:spcBef>
              <a:spcAft>
                <a:spcPts val="0"/>
              </a:spcAft>
              <a:buNone/>
            </a:pPr>
            <a:r>
              <a:rPr lang="en" sz="950">
                <a:highlight>
                  <a:srgbClr val="FFFCF0"/>
                </a:highlight>
                <a:latin typeface="Times New Roman"/>
                <a:ea typeface="Times New Roman"/>
                <a:cs typeface="Times New Roman"/>
                <a:sym typeface="Times New Roman"/>
              </a:rPr>
              <a:t>Continuity</a:t>
            </a:r>
            <a:endParaRPr sz="950">
              <a:highlight>
                <a:srgbClr val="FFFCF0"/>
              </a:highlight>
              <a:latin typeface="Times New Roman"/>
              <a:ea typeface="Times New Roman"/>
              <a:cs typeface="Times New Roman"/>
              <a:sym typeface="Times New Roman"/>
            </a:endParaRPr>
          </a:p>
          <a:p>
            <a:pPr marL="0" lvl="0" indent="0" rtl="0">
              <a:lnSpc>
                <a:spcPct val="100000"/>
              </a:lnSpc>
              <a:spcBef>
                <a:spcPts val="0"/>
              </a:spcBef>
              <a:spcAft>
                <a:spcPts val="0"/>
              </a:spcAft>
              <a:buNone/>
            </a:pPr>
            <a:r>
              <a:rPr lang="en" sz="950">
                <a:highlight>
                  <a:srgbClr val="FFFCF0"/>
                </a:highlight>
                <a:latin typeface="Times New Roman"/>
                <a:ea typeface="Times New Roman"/>
                <a:cs typeface="Times New Roman"/>
                <a:sym typeface="Times New Roman"/>
              </a:rPr>
              <a:t>Sees patient regularly over time for a large proportion of the patient's health encounters (providing longitudinal rather than cross-sectional care).</a:t>
            </a:r>
            <a:endParaRPr sz="950">
              <a:highlight>
                <a:srgbClr val="FFFCF0"/>
              </a:highlight>
              <a:latin typeface="Times New Roman"/>
              <a:ea typeface="Times New Roman"/>
              <a:cs typeface="Times New Roman"/>
              <a:sym typeface="Times New Roman"/>
            </a:endParaRPr>
          </a:p>
          <a:p>
            <a:pPr marL="0" lvl="0" indent="0" rtl="0">
              <a:lnSpc>
                <a:spcPct val="100000"/>
              </a:lnSpc>
              <a:spcBef>
                <a:spcPts val="0"/>
              </a:spcBef>
              <a:spcAft>
                <a:spcPts val="0"/>
              </a:spcAft>
              <a:buNone/>
            </a:pPr>
            <a:r>
              <a:rPr lang="en" sz="950">
                <a:highlight>
                  <a:srgbClr val="FFFCF0"/>
                </a:highlight>
                <a:latin typeface="Times New Roman"/>
                <a:ea typeface="Times New Roman"/>
                <a:cs typeface="Times New Roman"/>
                <a:sym typeface="Times New Roman"/>
              </a:rPr>
              <a:t>Comprehensiveness</a:t>
            </a:r>
            <a:endParaRPr sz="950">
              <a:highlight>
                <a:srgbClr val="FFFCF0"/>
              </a:highlight>
              <a:latin typeface="Times New Roman"/>
              <a:ea typeface="Times New Roman"/>
              <a:cs typeface="Times New Roman"/>
              <a:sym typeface="Times New Roman"/>
            </a:endParaRPr>
          </a:p>
          <a:p>
            <a:pPr marL="0" lvl="0" indent="0" rtl="0">
              <a:lnSpc>
                <a:spcPct val="100000"/>
              </a:lnSpc>
              <a:spcBef>
                <a:spcPts val="0"/>
              </a:spcBef>
              <a:spcAft>
                <a:spcPts val="0"/>
              </a:spcAft>
              <a:buNone/>
            </a:pPr>
            <a:r>
              <a:rPr lang="en" sz="950">
                <a:highlight>
                  <a:srgbClr val="FFFCF0"/>
                </a:highlight>
                <a:latin typeface="Times New Roman"/>
                <a:ea typeface="Times New Roman"/>
                <a:cs typeface="Times New Roman"/>
                <a:sym typeface="Times New Roman"/>
              </a:rPr>
              <a:t>Cares for most of the patient's health problems; capable of dealing with substantial comorbidity in those with multiple chronic problems.</a:t>
            </a:r>
            <a:endParaRPr sz="950">
              <a:highlight>
                <a:srgbClr val="FFFCF0"/>
              </a:highlight>
              <a:latin typeface="Times New Roman"/>
              <a:ea typeface="Times New Roman"/>
              <a:cs typeface="Times New Roman"/>
              <a:sym typeface="Times New Roman"/>
            </a:endParaRPr>
          </a:p>
          <a:p>
            <a:pPr marL="0" lvl="0" indent="0" rtl="0">
              <a:lnSpc>
                <a:spcPct val="100000"/>
              </a:lnSpc>
              <a:spcBef>
                <a:spcPts val="0"/>
              </a:spcBef>
              <a:spcAft>
                <a:spcPts val="0"/>
              </a:spcAft>
              <a:buNone/>
            </a:pPr>
            <a:r>
              <a:rPr lang="en" sz="950">
                <a:highlight>
                  <a:srgbClr val="FFFCF0"/>
                </a:highlight>
                <a:latin typeface="Times New Roman"/>
                <a:ea typeface="Times New Roman"/>
                <a:cs typeface="Times New Roman"/>
                <a:sym typeface="Times New Roman"/>
              </a:rPr>
              <a:t>Coordination</a:t>
            </a:r>
            <a:endParaRPr sz="950">
              <a:highlight>
                <a:srgbClr val="FFFCF0"/>
              </a:highlight>
              <a:latin typeface="Times New Roman"/>
              <a:ea typeface="Times New Roman"/>
              <a:cs typeface="Times New Roman"/>
              <a:sym typeface="Times New Roman"/>
            </a:endParaRPr>
          </a:p>
          <a:p>
            <a:pPr marL="0" lvl="0" indent="0" rtl="0">
              <a:lnSpc>
                <a:spcPct val="100000"/>
              </a:lnSpc>
              <a:spcBef>
                <a:spcPts val="0"/>
              </a:spcBef>
              <a:spcAft>
                <a:spcPts val="0"/>
              </a:spcAft>
              <a:buNone/>
            </a:pPr>
            <a:r>
              <a:rPr lang="en" sz="950">
                <a:highlight>
                  <a:srgbClr val="FFFCF0"/>
                </a:highlight>
                <a:latin typeface="Times New Roman"/>
                <a:ea typeface="Times New Roman"/>
                <a:cs typeface="Times New Roman"/>
                <a:sym typeface="Times New Roman"/>
              </a:rPr>
              <a:t>For the minority of problems that require services from other providers, arranges the referral, test, or procedure and collates the results.</a:t>
            </a:r>
            <a:endParaRPr sz="950">
              <a:highlight>
                <a:srgbClr val="FFFCF0"/>
              </a:highlight>
              <a:latin typeface="Times New Roman"/>
              <a:ea typeface="Times New Roman"/>
              <a:cs typeface="Times New Roman"/>
              <a:sym typeface="Times New Roman"/>
            </a:endParaRPr>
          </a:p>
          <a:p>
            <a:pPr marL="0" lvl="0" indent="0" rtl="0">
              <a:lnSpc>
                <a:spcPct val="100000"/>
              </a:lnSpc>
              <a:spcBef>
                <a:spcPts val="0"/>
              </a:spcBef>
              <a:spcAft>
                <a:spcPts val="0"/>
              </a:spcAft>
              <a:buNone/>
            </a:pPr>
            <a:r>
              <a:rPr lang="en" sz="950">
                <a:highlight>
                  <a:srgbClr val="FFFCF0"/>
                </a:highlight>
                <a:latin typeface="Times New Roman"/>
                <a:ea typeface="Times New Roman"/>
                <a:cs typeface="Times New Roman"/>
                <a:sym typeface="Times New Roman"/>
              </a:rPr>
              <a:t>Contact—first</a:t>
            </a:r>
            <a:endParaRPr sz="950">
              <a:highlight>
                <a:srgbClr val="FFFCF0"/>
              </a:highlight>
              <a:latin typeface="Times New Roman"/>
              <a:ea typeface="Times New Roman"/>
              <a:cs typeface="Times New Roman"/>
              <a:sym typeface="Times New Roman"/>
            </a:endParaRPr>
          </a:p>
          <a:p>
            <a:pPr marL="0" lvl="0" indent="0" rtl="0">
              <a:lnSpc>
                <a:spcPct val="100000"/>
              </a:lnSpc>
              <a:spcBef>
                <a:spcPts val="0"/>
              </a:spcBef>
              <a:spcAft>
                <a:spcPts val="0"/>
              </a:spcAft>
              <a:buNone/>
            </a:pPr>
            <a:r>
              <a:rPr lang="en" sz="950">
                <a:highlight>
                  <a:srgbClr val="FFFCF0"/>
                </a:highlight>
                <a:latin typeface="Times New Roman"/>
                <a:ea typeface="Times New Roman"/>
                <a:cs typeface="Times New Roman"/>
                <a:sym typeface="Times New Roman"/>
              </a:rPr>
              <a:t>Whenever possible, is willing to be the first provider the patient contacts for episodes of illness or health concerns.</a:t>
            </a:r>
            <a:endParaRPr sz="950">
              <a:highlight>
                <a:srgbClr val="FFFCF0"/>
              </a:highlight>
              <a:latin typeface="Times New Roman"/>
              <a:ea typeface="Times New Roman"/>
              <a:cs typeface="Times New Roman"/>
              <a:sym typeface="Times New Roman"/>
            </a:endParaRPr>
          </a:p>
          <a:p>
            <a:pPr marL="0" lvl="0" indent="0" rtl="0">
              <a:lnSpc>
                <a:spcPct val="100000"/>
              </a:lnSpc>
              <a:spcBef>
                <a:spcPts val="0"/>
              </a:spcBef>
              <a:spcAft>
                <a:spcPts val="0"/>
              </a:spcAft>
              <a:buNone/>
            </a:pPr>
            <a:r>
              <a:rPr lang="en" sz="950">
                <a:highlight>
                  <a:srgbClr val="FFFCF0"/>
                </a:highlight>
                <a:latin typeface="Times New Roman"/>
                <a:ea typeface="Times New Roman"/>
                <a:cs typeface="Times New Roman"/>
                <a:sym typeface="Times New Roman"/>
              </a:rPr>
              <a:t>Competence</a:t>
            </a:r>
            <a:endParaRPr sz="950">
              <a:highlight>
                <a:srgbClr val="FFFCF0"/>
              </a:highlight>
              <a:latin typeface="Times New Roman"/>
              <a:ea typeface="Times New Roman"/>
              <a:cs typeface="Times New Roman"/>
              <a:sym typeface="Times New Roman"/>
            </a:endParaRPr>
          </a:p>
          <a:p>
            <a:pPr marL="0" lvl="0" indent="0" rtl="0">
              <a:lnSpc>
                <a:spcPct val="100000"/>
              </a:lnSpc>
              <a:spcBef>
                <a:spcPts val="0"/>
              </a:spcBef>
              <a:spcAft>
                <a:spcPts val="0"/>
              </a:spcAft>
              <a:buNone/>
            </a:pPr>
            <a:r>
              <a:rPr lang="en" sz="950">
                <a:highlight>
                  <a:srgbClr val="FFFCF0"/>
                </a:highlight>
                <a:latin typeface="Times New Roman"/>
                <a:ea typeface="Times New Roman"/>
                <a:cs typeface="Times New Roman"/>
                <a:sym typeface="Times New Roman"/>
              </a:rPr>
              <a:t>Practices evidence-based medicine; participates in continuing education; enhances practice through continuous quality improvement.</a:t>
            </a:r>
            <a:endParaRPr sz="950">
              <a:highlight>
                <a:srgbClr val="FFFCF0"/>
              </a:highlight>
              <a:latin typeface="Times New Roman"/>
              <a:ea typeface="Times New Roman"/>
              <a:cs typeface="Times New Roman"/>
              <a:sym typeface="Times New Roman"/>
            </a:endParaRPr>
          </a:p>
          <a:p>
            <a:pPr marL="0" lvl="0" indent="0" rtl="0">
              <a:lnSpc>
                <a:spcPct val="100000"/>
              </a:lnSpc>
              <a:spcBef>
                <a:spcPts val="0"/>
              </a:spcBef>
              <a:spcAft>
                <a:spcPts val="0"/>
              </a:spcAft>
              <a:buNone/>
            </a:pPr>
            <a:r>
              <a:rPr lang="en" sz="950">
                <a:highlight>
                  <a:srgbClr val="FFFCF0"/>
                </a:highlight>
                <a:latin typeface="Times New Roman"/>
                <a:ea typeface="Times New Roman"/>
                <a:cs typeface="Times New Roman"/>
                <a:sym typeface="Times New Roman"/>
              </a:rPr>
              <a:t>Cost-effectiveness</a:t>
            </a:r>
            <a:endParaRPr sz="950">
              <a:highlight>
                <a:srgbClr val="FFFCF0"/>
              </a:highlight>
              <a:latin typeface="Times New Roman"/>
              <a:ea typeface="Times New Roman"/>
              <a:cs typeface="Times New Roman"/>
              <a:sym typeface="Times New Roman"/>
            </a:endParaRPr>
          </a:p>
          <a:p>
            <a:pPr marL="0" lvl="0" indent="0" rtl="0">
              <a:lnSpc>
                <a:spcPct val="100000"/>
              </a:lnSpc>
              <a:spcBef>
                <a:spcPts val="0"/>
              </a:spcBef>
              <a:spcAft>
                <a:spcPts val="0"/>
              </a:spcAft>
              <a:buNone/>
            </a:pPr>
            <a:r>
              <a:rPr lang="en" sz="950">
                <a:highlight>
                  <a:srgbClr val="FFFCF0"/>
                </a:highlight>
                <a:latin typeface="Times New Roman"/>
                <a:ea typeface="Times New Roman"/>
                <a:cs typeface="Times New Roman"/>
                <a:sym typeface="Times New Roman"/>
              </a:rPr>
              <a:t>Weighs benefits versus costs of care; sensitive to “economic C's” such as capitation, copayments, carve-outs, and conflicts of interest.</a:t>
            </a:r>
            <a:endParaRPr sz="950">
              <a:highlight>
                <a:srgbClr val="FFFCF0"/>
              </a:highlight>
              <a:latin typeface="Times New Roman"/>
              <a:ea typeface="Times New Roman"/>
              <a:cs typeface="Times New Roman"/>
              <a:sym typeface="Times New Roman"/>
            </a:endParaRPr>
          </a:p>
          <a:p>
            <a:pPr marL="0" lvl="0" indent="0" rtl="0">
              <a:lnSpc>
                <a:spcPct val="100000"/>
              </a:lnSpc>
              <a:spcBef>
                <a:spcPts val="0"/>
              </a:spcBef>
              <a:spcAft>
                <a:spcPts val="0"/>
              </a:spcAft>
              <a:buNone/>
            </a:pPr>
            <a:r>
              <a:rPr lang="en" sz="950">
                <a:highlight>
                  <a:srgbClr val="FFFCF0"/>
                </a:highlight>
                <a:latin typeface="Times New Roman"/>
                <a:ea typeface="Times New Roman"/>
                <a:cs typeface="Times New Roman"/>
                <a:sym typeface="Times New Roman"/>
              </a:rPr>
              <a:t>Communication</a:t>
            </a:r>
            <a:endParaRPr sz="950">
              <a:highlight>
                <a:srgbClr val="FFFCF0"/>
              </a:highlight>
              <a:latin typeface="Times New Roman"/>
              <a:ea typeface="Times New Roman"/>
              <a:cs typeface="Times New Roman"/>
              <a:sym typeface="Times New Roman"/>
            </a:endParaRPr>
          </a:p>
          <a:p>
            <a:pPr marL="0" lvl="0" indent="0" rtl="0">
              <a:lnSpc>
                <a:spcPct val="100000"/>
              </a:lnSpc>
              <a:spcBef>
                <a:spcPts val="0"/>
              </a:spcBef>
              <a:spcAft>
                <a:spcPts val="0"/>
              </a:spcAft>
              <a:buNone/>
            </a:pPr>
            <a:r>
              <a:rPr lang="en" sz="950">
                <a:highlight>
                  <a:srgbClr val="FFFCF0"/>
                </a:highlight>
                <a:latin typeface="Times New Roman"/>
                <a:ea typeface="Times New Roman"/>
                <a:cs typeface="Times New Roman"/>
                <a:sym typeface="Times New Roman"/>
              </a:rPr>
              <a:t>Communicates effectively with patients and other health care workers; uses computers skillfully for accessing literature and providing care.</a:t>
            </a:r>
            <a:endParaRPr sz="950">
              <a:highlight>
                <a:srgbClr val="FFFCF0"/>
              </a:highlight>
              <a:latin typeface="Times New Roman"/>
              <a:ea typeface="Times New Roman"/>
              <a:cs typeface="Times New Roman"/>
              <a:sym typeface="Times New Roman"/>
            </a:endParaRPr>
          </a:p>
          <a:p>
            <a:pPr marL="0" lvl="0" indent="0" rtl="0">
              <a:lnSpc>
                <a:spcPct val="100000"/>
              </a:lnSpc>
              <a:spcBef>
                <a:spcPts val="0"/>
              </a:spcBef>
              <a:spcAft>
                <a:spcPts val="0"/>
              </a:spcAft>
              <a:buNone/>
            </a:pPr>
            <a:r>
              <a:rPr lang="en" sz="950">
                <a:highlight>
                  <a:srgbClr val="FFFCF0"/>
                </a:highlight>
                <a:latin typeface="Times New Roman"/>
                <a:ea typeface="Times New Roman"/>
                <a:cs typeface="Times New Roman"/>
                <a:sym typeface="Times New Roman"/>
              </a:rPr>
              <a:t>Collaboration</a:t>
            </a:r>
            <a:endParaRPr sz="950">
              <a:highlight>
                <a:srgbClr val="FFFCF0"/>
              </a:highlight>
              <a:latin typeface="Times New Roman"/>
              <a:ea typeface="Times New Roman"/>
              <a:cs typeface="Times New Roman"/>
              <a:sym typeface="Times New Roman"/>
            </a:endParaRPr>
          </a:p>
          <a:p>
            <a:pPr marL="0" lvl="0" indent="0" rtl="0">
              <a:lnSpc>
                <a:spcPct val="100000"/>
              </a:lnSpc>
              <a:spcBef>
                <a:spcPts val="0"/>
              </a:spcBef>
              <a:spcAft>
                <a:spcPts val="0"/>
              </a:spcAft>
              <a:buNone/>
            </a:pPr>
            <a:r>
              <a:rPr lang="en" sz="950">
                <a:highlight>
                  <a:srgbClr val="FFFCF0"/>
                </a:highlight>
                <a:latin typeface="Times New Roman"/>
                <a:ea typeface="Times New Roman"/>
                <a:cs typeface="Times New Roman"/>
                <a:sym typeface="Times New Roman"/>
              </a:rPr>
              <a:t>Comfortably works in teams involving specialty physicians and other health care workers; partners with patients by educating them, eliciting their preferences for care, and engaging in shared decision making.</a:t>
            </a:r>
            <a:endParaRPr sz="950">
              <a:highlight>
                <a:srgbClr val="FFFCF0"/>
              </a:highlight>
              <a:latin typeface="Times New Roman"/>
              <a:ea typeface="Times New Roman"/>
              <a:cs typeface="Times New Roman"/>
              <a:sym typeface="Times New Roman"/>
            </a:endParaRPr>
          </a:p>
          <a:p>
            <a:pPr marL="0" lvl="0" indent="0" rtl="0">
              <a:lnSpc>
                <a:spcPct val="100000"/>
              </a:lnSpc>
              <a:spcBef>
                <a:spcPts val="0"/>
              </a:spcBef>
              <a:spcAft>
                <a:spcPts val="0"/>
              </a:spcAft>
              <a:buNone/>
            </a:pPr>
            <a:r>
              <a:rPr lang="en" sz="950">
                <a:highlight>
                  <a:srgbClr val="FFFCF0"/>
                </a:highlight>
                <a:latin typeface="Times New Roman"/>
                <a:ea typeface="Times New Roman"/>
                <a:cs typeface="Times New Roman"/>
                <a:sym typeface="Times New Roman"/>
              </a:rPr>
              <a:t>Compliance</a:t>
            </a:r>
            <a:endParaRPr sz="950">
              <a:highlight>
                <a:srgbClr val="FFFCF0"/>
              </a:highlight>
              <a:latin typeface="Times New Roman"/>
              <a:ea typeface="Times New Roman"/>
              <a:cs typeface="Times New Roman"/>
              <a:sym typeface="Times New Roman"/>
            </a:endParaRPr>
          </a:p>
          <a:p>
            <a:pPr marL="0" lvl="0" indent="0" rtl="0">
              <a:lnSpc>
                <a:spcPct val="100000"/>
              </a:lnSpc>
              <a:spcBef>
                <a:spcPts val="0"/>
              </a:spcBef>
              <a:spcAft>
                <a:spcPts val="0"/>
              </a:spcAft>
              <a:buNone/>
            </a:pPr>
            <a:r>
              <a:rPr lang="en" sz="950">
                <a:highlight>
                  <a:srgbClr val="FFFCF0"/>
                </a:highlight>
                <a:latin typeface="Times New Roman"/>
                <a:ea typeface="Times New Roman"/>
                <a:cs typeface="Times New Roman"/>
                <a:sym typeface="Times New Roman"/>
              </a:rPr>
              <a:t>Monitors and enhances patient compliance with medical advice; personally complies with practice guidelines, regulations, etc.</a:t>
            </a:r>
            <a:endParaRPr sz="950">
              <a:highlight>
                <a:srgbClr val="FFFCF0"/>
              </a:highlight>
              <a:latin typeface="Times New Roman"/>
              <a:ea typeface="Times New Roman"/>
              <a:cs typeface="Times New Roman"/>
              <a:sym typeface="Times New Roman"/>
            </a:endParaRPr>
          </a:p>
          <a:p>
            <a:pPr marL="0" lvl="0" indent="0" rtl="0">
              <a:lnSpc>
                <a:spcPct val="100000"/>
              </a:lnSpc>
              <a:spcBef>
                <a:spcPts val="0"/>
              </a:spcBef>
              <a:spcAft>
                <a:spcPts val="0"/>
              </a:spcAft>
              <a:buNone/>
            </a:pPr>
            <a:r>
              <a:rPr lang="en" sz="950">
                <a:highlight>
                  <a:srgbClr val="FFFCF0"/>
                </a:highlight>
                <a:latin typeface="Times New Roman"/>
                <a:ea typeface="Times New Roman"/>
                <a:cs typeface="Times New Roman"/>
                <a:sym typeface="Times New Roman"/>
              </a:rPr>
              <a:t>Competing demands</a:t>
            </a:r>
            <a:endParaRPr sz="950">
              <a:highlight>
                <a:srgbClr val="FFFCF0"/>
              </a:highlight>
              <a:latin typeface="Times New Roman"/>
              <a:ea typeface="Times New Roman"/>
              <a:cs typeface="Times New Roman"/>
              <a:sym typeface="Times New Roman"/>
            </a:endParaRPr>
          </a:p>
          <a:p>
            <a:pPr marL="0" lvl="0" indent="0" rtl="0">
              <a:lnSpc>
                <a:spcPct val="100000"/>
              </a:lnSpc>
              <a:spcBef>
                <a:spcPts val="0"/>
              </a:spcBef>
              <a:spcAft>
                <a:spcPts val="0"/>
              </a:spcAft>
              <a:buNone/>
            </a:pPr>
            <a:r>
              <a:rPr lang="en" sz="950">
                <a:highlight>
                  <a:srgbClr val="FFFCF0"/>
                </a:highlight>
                <a:latin typeface="Times New Roman"/>
                <a:ea typeface="Times New Roman"/>
                <a:cs typeface="Times New Roman"/>
                <a:sym typeface="Times New Roman"/>
              </a:rPr>
              <a:t>Prioritizes within the brief time allocated for clinic visits a patient's acute problems, chronic conditions, health maintenance, documentation, etc</a:t>
            </a:r>
            <a:endParaRPr sz="1200" b="1">
              <a:solidFill>
                <a:srgbClr val="222222"/>
              </a:solidFill>
              <a:highlight>
                <a:srgbClr val="FFFFFF"/>
              </a:highlight>
              <a:latin typeface="Roboto"/>
              <a:ea typeface="Roboto"/>
              <a:cs typeface="Roboto"/>
              <a:sym typeface="Roboto"/>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404ade941e_0_1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404ade941e_0_1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WHO </a:t>
            </a:r>
            <a:endParaRPr/>
          </a:p>
          <a:p>
            <a:pPr marL="0" lvl="0" indent="0" rtl="0">
              <a:spcBef>
                <a:spcPts val="0"/>
              </a:spcBef>
              <a:spcAft>
                <a:spcPts val="0"/>
              </a:spcAft>
              <a:buNone/>
            </a:pPr>
            <a:r>
              <a:rPr lang="en"/>
              <a:t>Frenk</a:t>
            </a:r>
            <a:endParaRPr/>
          </a:p>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9309D-75B8-44C8-937B-CE871D8758BE}"/>
              </a:ext>
            </a:extLst>
          </p:cNvPr>
          <p:cNvSpPr>
            <a:spLocks noGrp="1"/>
          </p:cNvSpPr>
          <p:nvPr>
            <p:ph type="ctrTitle"/>
          </p:nvPr>
        </p:nvSpPr>
        <p:spPr>
          <a:xfrm>
            <a:off x="1828800" y="1346835"/>
            <a:ext cx="10972800" cy="2865120"/>
          </a:xfrm>
        </p:spPr>
        <p:txBody>
          <a:bodyPr anchor="b"/>
          <a:lstStyle>
            <a:lvl1pPr algn="ctr">
              <a:defRPr sz="648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BB78167-99EC-4A8E-8657-11DE43C0765F}"/>
              </a:ext>
            </a:extLst>
          </p:cNvPr>
          <p:cNvSpPr>
            <a:spLocks noGrp="1"/>
          </p:cNvSpPr>
          <p:nvPr>
            <p:ph type="subTitle" idx="1"/>
          </p:nvPr>
        </p:nvSpPr>
        <p:spPr>
          <a:xfrm>
            <a:off x="1828800" y="4322445"/>
            <a:ext cx="10972800" cy="1986915"/>
          </a:xfrm>
        </p:spPr>
        <p:txBody>
          <a:bodyPr/>
          <a:lstStyle>
            <a:lvl1pPr marL="0" indent="0" algn="ctr">
              <a:buNone/>
              <a:defRPr sz="2592"/>
            </a:lvl1pPr>
            <a:lvl2pPr marL="493776" indent="0" algn="ctr">
              <a:buNone/>
              <a:defRPr sz="2160"/>
            </a:lvl2pPr>
            <a:lvl3pPr marL="987552" indent="0" algn="ctr">
              <a:buNone/>
              <a:defRPr sz="1944"/>
            </a:lvl3pPr>
            <a:lvl4pPr marL="1481328" indent="0" algn="ctr">
              <a:buNone/>
              <a:defRPr sz="1728"/>
            </a:lvl4pPr>
            <a:lvl5pPr marL="1975104" indent="0" algn="ctr">
              <a:buNone/>
              <a:defRPr sz="1728"/>
            </a:lvl5pPr>
            <a:lvl6pPr marL="2468880" indent="0" algn="ctr">
              <a:buNone/>
              <a:defRPr sz="1728"/>
            </a:lvl6pPr>
            <a:lvl7pPr marL="2962656" indent="0" algn="ctr">
              <a:buNone/>
              <a:defRPr sz="1728"/>
            </a:lvl7pPr>
            <a:lvl8pPr marL="3456432" indent="0" algn="ctr">
              <a:buNone/>
              <a:defRPr sz="1728"/>
            </a:lvl8pPr>
            <a:lvl9pPr marL="3950208" indent="0" algn="ctr">
              <a:buNone/>
              <a:defRPr sz="1728"/>
            </a:lvl9pPr>
          </a:lstStyle>
          <a:p>
            <a:r>
              <a:rPr lang="en-US"/>
              <a:t>Click to edit Master subtitle style</a:t>
            </a:r>
          </a:p>
        </p:txBody>
      </p:sp>
      <p:sp>
        <p:nvSpPr>
          <p:cNvPr id="7" name="Slide Number Placeholder 6">
            <a:extLst>
              <a:ext uri="{FF2B5EF4-FFF2-40B4-BE49-F238E27FC236}">
                <a16:creationId xmlns:a16="http://schemas.microsoft.com/office/drawing/2014/main" id="{2A136683-5CA9-47C7-BE6D-C37EDD60CF5D}"/>
              </a:ext>
            </a:extLst>
          </p:cNvPr>
          <p:cNvSpPr>
            <a:spLocks noGrp="1"/>
          </p:cNvSpPr>
          <p:nvPr>
            <p:ph type="sldNum" sz="quarter" idx="10"/>
          </p:nvPr>
        </p:nvSpPr>
        <p:spPr/>
        <p:txBody>
          <a:bodyPr/>
          <a:lstStyle>
            <a:lvl1pPr>
              <a:defRPr>
                <a:solidFill>
                  <a:schemeClr val="bg1"/>
                </a:solidFill>
              </a:defRPr>
            </a:lvl1pPr>
          </a:lstStyle>
          <a:p>
            <a:fld id="{B2B613A9-0196-4103-A730-64D9B0C7CDAE}" type="slidenum">
              <a:rPr lang="en-US" smtClean="0"/>
              <a:pPr/>
              <a:t>‹#›</a:t>
            </a:fld>
            <a:endParaRPr lang="en-US" dirty="0"/>
          </a:p>
        </p:txBody>
      </p:sp>
    </p:spTree>
    <p:extLst>
      <p:ext uri="{BB962C8B-B14F-4D97-AF65-F5344CB8AC3E}">
        <p14:creationId xmlns:p14="http://schemas.microsoft.com/office/powerpoint/2010/main" val="3505648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7DD46-D5A0-44DB-81E2-6A4544F610C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7D1E54-826D-4AFF-83D8-1D0BE0C9C2C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05B8BC74-1035-4A81-B1E6-FC845E0EBE87}"/>
              </a:ext>
            </a:extLst>
          </p:cNvPr>
          <p:cNvSpPr>
            <a:spLocks noGrp="1"/>
          </p:cNvSpPr>
          <p:nvPr>
            <p:ph type="sldNum" sz="quarter" idx="10"/>
          </p:nvPr>
        </p:nvSpPr>
        <p:spPr/>
        <p:txBody>
          <a:bodyPr/>
          <a:lstStyle>
            <a:lvl1pPr>
              <a:defRPr>
                <a:solidFill>
                  <a:schemeClr val="bg1"/>
                </a:solidFill>
              </a:defRPr>
            </a:lvl1pPr>
          </a:lstStyle>
          <a:p>
            <a:fld id="{B2B613A9-0196-4103-A730-64D9B0C7CDAE}" type="slidenum">
              <a:rPr lang="en-US" smtClean="0"/>
              <a:pPr/>
              <a:t>‹#›</a:t>
            </a:fld>
            <a:endParaRPr lang="en-US" dirty="0"/>
          </a:p>
        </p:txBody>
      </p:sp>
    </p:spTree>
    <p:extLst>
      <p:ext uri="{BB962C8B-B14F-4D97-AF65-F5344CB8AC3E}">
        <p14:creationId xmlns:p14="http://schemas.microsoft.com/office/powerpoint/2010/main" val="1872624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998FC4-58E4-417E-B9A8-8CFC5D7B9E8C}"/>
              </a:ext>
            </a:extLst>
          </p:cNvPr>
          <p:cNvSpPr>
            <a:spLocks noGrp="1"/>
          </p:cNvSpPr>
          <p:nvPr>
            <p:ph type="title" orient="vert"/>
          </p:nvPr>
        </p:nvSpPr>
        <p:spPr>
          <a:xfrm>
            <a:off x="10469882" y="438150"/>
            <a:ext cx="3154680" cy="697420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B03B416-B0AD-4B34-8794-ABAEBB0093FB}"/>
              </a:ext>
            </a:extLst>
          </p:cNvPr>
          <p:cNvSpPr>
            <a:spLocks noGrp="1"/>
          </p:cNvSpPr>
          <p:nvPr>
            <p:ph type="body" orient="vert" idx="1"/>
          </p:nvPr>
        </p:nvSpPr>
        <p:spPr>
          <a:xfrm>
            <a:off x="1005842" y="438150"/>
            <a:ext cx="9281160" cy="69742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20C54C50-9CBE-478E-86AE-967C240AD1AA}"/>
              </a:ext>
            </a:extLst>
          </p:cNvPr>
          <p:cNvSpPr>
            <a:spLocks noGrp="1"/>
          </p:cNvSpPr>
          <p:nvPr>
            <p:ph type="sldNum" sz="quarter" idx="10"/>
          </p:nvPr>
        </p:nvSpPr>
        <p:spPr/>
        <p:txBody>
          <a:bodyPr/>
          <a:lstStyle>
            <a:lvl1pPr>
              <a:defRPr>
                <a:solidFill>
                  <a:schemeClr val="bg1"/>
                </a:solidFill>
              </a:defRPr>
            </a:lvl1pPr>
          </a:lstStyle>
          <a:p>
            <a:fld id="{B2B613A9-0196-4103-A730-64D9B0C7CDAE}" type="slidenum">
              <a:rPr lang="en-US" smtClean="0"/>
              <a:pPr/>
              <a:t>‹#›</a:t>
            </a:fld>
            <a:endParaRPr lang="en-US" dirty="0"/>
          </a:p>
        </p:txBody>
      </p:sp>
    </p:spTree>
    <p:extLst>
      <p:ext uri="{BB962C8B-B14F-4D97-AF65-F5344CB8AC3E}">
        <p14:creationId xmlns:p14="http://schemas.microsoft.com/office/powerpoint/2010/main" val="9317201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98720" y="712040"/>
            <a:ext cx="13632960" cy="91632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98720" y="1843960"/>
            <a:ext cx="13632960" cy="5466240"/>
          </a:xfrm>
          <a:prstGeom prst="rect">
            <a:avLst/>
          </a:prstGeom>
        </p:spPr>
        <p:txBody>
          <a:bodyPr spcFirstLastPara="1" wrap="square" lIns="91425" tIns="91425" rIns="91425" bIns="91425" anchor="t" anchorCtr="0"/>
          <a:lstStyle>
            <a:lvl1pPr marL="731520" lvl="0" indent="-548640">
              <a:spcBef>
                <a:spcPts val="0"/>
              </a:spcBef>
              <a:spcAft>
                <a:spcPts val="0"/>
              </a:spcAft>
              <a:buSzPts val="1800"/>
              <a:buChar char="●"/>
              <a:defRPr/>
            </a:lvl1pPr>
            <a:lvl2pPr marL="1463040" lvl="1" indent="-508000">
              <a:spcBef>
                <a:spcPts val="2560"/>
              </a:spcBef>
              <a:spcAft>
                <a:spcPts val="0"/>
              </a:spcAft>
              <a:buSzPts val="1400"/>
              <a:buChar char="○"/>
              <a:defRPr/>
            </a:lvl2pPr>
            <a:lvl3pPr marL="2194560" lvl="2" indent="-508000">
              <a:spcBef>
                <a:spcPts val="2560"/>
              </a:spcBef>
              <a:spcAft>
                <a:spcPts val="0"/>
              </a:spcAft>
              <a:buSzPts val="1400"/>
              <a:buChar char="■"/>
              <a:defRPr/>
            </a:lvl3pPr>
            <a:lvl4pPr marL="2926080" lvl="3" indent="-508000">
              <a:spcBef>
                <a:spcPts val="2560"/>
              </a:spcBef>
              <a:spcAft>
                <a:spcPts val="0"/>
              </a:spcAft>
              <a:buSzPts val="1400"/>
              <a:buChar char="●"/>
              <a:defRPr/>
            </a:lvl4pPr>
            <a:lvl5pPr marL="3657600" lvl="4" indent="-508000">
              <a:spcBef>
                <a:spcPts val="2560"/>
              </a:spcBef>
              <a:spcAft>
                <a:spcPts val="0"/>
              </a:spcAft>
              <a:buSzPts val="1400"/>
              <a:buChar char="○"/>
              <a:defRPr/>
            </a:lvl5pPr>
            <a:lvl6pPr marL="4389120" lvl="5" indent="-508000">
              <a:spcBef>
                <a:spcPts val="2560"/>
              </a:spcBef>
              <a:spcAft>
                <a:spcPts val="0"/>
              </a:spcAft>
              <a:buSzPts val="1400"/>
              <a:buChar char="■"/>
              <a:defRPr/>
            </a:lvl6pPr>
            <a:lvl7pPr marL="5120640" lvl="6" indent="-508000">
              <a:spcBef>
                <a:spcPts val="2560"/>
              </a:spcBef>
              <a:spcAft>
                <a:spcPts val="0"/>
              </a:spcAft>
              <a:buSzPts val="1400"/>
              <a:buChar char="●"/>
              <a:defRPr/>
            </a:lvl7pPr>
            <a:lvl8pPr marL="5852160" lvl="7" indent="-508000">
              <a:spcBef>
                <a:spcPts val="2560"/>
              </a:spcBef>
              <a:spcAft>
                <a:spcPts val="0"/>
              </a:spcAft>
              <a:buSzPts val="1400"/>
              <a:buChar char="○"/>
              <a:defRPr/>
            </a:lvl8pPr>
            <a:lvl9pPr marL="6583680" lvl="8" indent="-508000">
              <a:spcBef>
                <a:spcPts val="2560"/>
              </a:spcBef>
              <a:spcAft>
                <a:spcPts val="2560"/>
              </a:spcAft>
              <a:buSzPts val="1400"/>
              <a:buChar char="■"/>
              <a:defRPr/>
            </a:lvl9pPr>
          </a:lstStyle>
          <a:p>
            <a:endParaRPr/>
          </a:p>
        </p:txBody>
      </p:sp>
      <p:sp>
        <p:nvSpPr>
          <p:cNvPr id="19" name="Google Shape;19;p4"/>
          <p:cNvSpPr txBox="1">
            <a:spLocks noGrp="1"/>
          </p:cNvSpPr>
          <p:nvPr>
            <p:ph type="sldNum" idx="12"/>
          </p:nvPr>
        </p:nvSpPr>
        <p:spPr>
          <a:xfrm>
            <a:off x="13555933" y="7461147"/>
            <a:ext cx="877920" cy="62976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5731760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498720" y="712040"/>
            <a:ext cx="13632960" cy="91632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498720" y="1843960"/>
            <a:ext cx="6399840" cy="5466240"/>
          </a:xfrm>
          <a:prstGeom prst="rect">
            <a:avLst/>
          </a:prstGeom>
        </p:spPr>
        <p:txBody>
          <a:bodyPr spcFirstLastPara="1" wrap="square" lIns="91425" tIns="91425" rIns="91425" bIns="91425" anchor="t" anchorCtr="0"/>
          <a:lstStyle>
            <a:lvl1pPr marL="731520" lvl="0" indent="-508000">
              <a:spcBef>
                <a:spcPts val="0"/>
              </a:spcBef>
              <a:spcAft>
                <a:spcPts val="0"/>
              </a:spcAft>
              <a:buSzPts val="1400"/>
              <a:buChar char="●"/>
              <a:defRPr sz="2240"/>
            </a:lvl1pPr>
            <a:lvl2pPr marL="1463040" lvl="1" indent="-487680">
              <a:spcBef>
                <a:spcPts val="2560"/>
              </a:spcBef>
              <a:spcAft>
                <a:spcPts val="0"/>
              </a:spcAft>
              <a:buSzPts val="1200"/>
              <a:buChar char="○"/>
              <a:defRPr sz="1920"/>
            </a:lvl2pPr>
            <a:lvl3pPr marL="2194560" lvl="2" indent="-487680">
              <a:spcBef>
                <a:spcPts val="2560"/>
              </a:spcBef>
              <a:spcAft>
                <a:spcPts val="0"/>
              </a:spcAft>
              <a:buSzPts val="1200"/>
              <a:buChar char="■"/>
              <a:defRPr sz="1920"/>
            </a:lvl3pPr>
            <a:lvl4pPr marL="2926080" lvl="3" indent="-487680">
              <a:spcBef>
                <a:spcPts val="2560"/>
              </a:spcBef>
              <a:spcAft>
                <a:spcPts val="0"/>
              </a:spcAft>
              <a:buSzPts val="1200"/>
              <a:buChar char="●"/>
              <a:defRPr sz="1920"/>
            </a:lvl4pPr>
            <a:lvl5pPr marL="3657600" lvl="4" indent="-487680">
              <a:spcBef>
                <a:spcPts val="2560"/>
              </a:spcBef>
              <a:spcAft>
                <a:spcPts val="0"/>
              </a:spcAft>
              <a:buSzPts val="1200"/>
              <a:buChar char="○"/>
              <a:defRPr sz="1920"/>
            </a:lvl5pPr>
            <a:lvl6pPr marL="4389120" lvl="5" indent="-487680">
              <a:spcBef>
                <a:spcPts val="2560"/>
              </a:spcBef>
              <a:spcAft>
                <a:spcPts val="0"/>
              </a:spcAft>
              <a:buSzPts val="1200"/>
              <a:buChar char="■"/>
              <a:defRPr sz="1920"/>
            </a:lvl6pPr>
            <a:lvl7pPr marL="5120640" lvl="6" indent="-487680">
              <a:spcBef>
                <a:spcPts val="2560"/>
              </a:spcBef>
              <a:spcAft>
                <a:spcPts val="0"/>
              </a:spcAft>
              <a:buSzPts val="1200"/>
              <a:buChar char="●"/>
              <a:defRPr sz="1920"/>
            </a:lvl7pPr>
            <a:lvl8pPr marL="5852160" lvl="7" indent="-487680">
              <a:spcBef>
                <a:spcPts val="2560"/>
              </a:spcBef>
              <a:spcAft>
                <a:spcPts val="0"/>
              </a:spcAft>
              <a:buSzPts val="1200"/>
              <a:buChar char="○"/>
              <a:defRPr sz="1920"/>
            </a:lvl8pPr>
            <a:lvl9pPr marL="6583680" lvl="8" indent="-487680">
              <a:spcBef>
                <a:spcPts val="2560"/>
              </a:spcBef>
              <a:spcAft>
                <a:spcPts val="2560"/>
              </a:spcAft>
              <a:buSzPts val="1200"/>
              <a:buChar char="■"/>
              <a:defRPr sz="1920"/>
            </a:lvl9pPr>
          </a:lstStyle>
          <a:p>
            <a:endParaRPr/>
          </a:p>
        </p:txBody>
      </p:sp>
      <p:sp>
        <p:nvSpPr>
          <p:cNvPr id="23" name="Google Shape;23;p5"/>
          <p:cNvSpPr txBox="1">
            <a:spLocks noGrp="1"/>
          </p:cNvSpPr>
          <p:nvPr>
            <p:ph type="body" idx="2"/>
          </p:nvPr>
        </p:nvSpPr>
        <p:spPr>
          <a:xfrm>
            <a:off x="7731840" y="1843960"/>
            <a:ext cx="6399840" cy="5466240"/>
          </a:xfrm>
          <a:prstGeom prst="rect">
            <a:avLst/>
          </a:prstGeom>
        </p:spPr>
        <p:txBody>
          <a:bodyPr spcFirstLastPara="1" wrap="square" lIns="91425" tIns="91425" rIns="91425" bIns="91425" anchor="t" anchorCtr="0"/>
          <a:lstStyle>
            <a:lvl1pPr marL="731520" lvl="0" indent="-508000">
              <a:spcBef>
                <a:spcPts val="0"/>
              </a:spcBef>
              <a:spcAft>
                <a:spcPts val="0"/>
              </a:spcAft>
              <a:buSzPts val="1400"/>
              <a:buChar char="●"/>
              <a:defRPr sz="2240"/>
            </a:lvl1pPr>
            <a:lvl2pPr marL="1463040" lvl="1" indent="-487680">
              <a:spcBef>
                <a:spcPts val="2560"/>
              </a:spcBef>
              <a:spcAft>
                <a:spcPts val="0"/>
              </a:spcAft>
              <a:buSzPts val="1200"/>
              <a:buChar char="○"/>
              <a:defRPr sz="1920"/>
            </a:lvl2pPr>
            <a:lvl3pPr marL="2194560" lvl="2" indent="-487680">
              <a:spcBef>
                <a:spcPts val="2560"/>
              </a:spcBef>
              <a:spcAft>
                <a:spcPts val="0"/>
              </a:spcAft>
              <a:buSzPts val="1200"/>
              <a:buChar char="■"/>
              <a:defRPr sz="1920"/>
            </a:lvl3pPr>
            <a:lvl4pPr marL="2926080" lvl="3" indent="-487680">
              <a:spcBef>
                <a:spcPts val="2560"/>
              </a:spcBef>
              <a:spcAft>
                <a:spcPts val="0"/>
              </a:spcAft>
              <a:buSzPts val="1200"/>
              <a:buChar char="●"/>
              <a:defRPr sz="1920"/>
            </a:lvl4pPr>
            <a:lvl5pPr marL="3657600" lvl="4" indent="-487680">
              <a:spcBef>
                <a:spcPts val="2560"/>
              </a:spcBef>
              <a:spcAft>
                <a:spcPts val="0"/>
              </a:spcAft>
              <a:buSzPts val="1200"/>
              <a:buChar char="○"/>
              <a:defRPr sz="1920"/>
            </a:lvl5pPr>
            <a:lvl6pPr marL="4389120" lvl="5" indent="-487680">
              <a:spcBef>
                <a:spcPts val="2560"/>
              </a:spcBef>
              <a:spcAft>
                <a:spcPts val="0"/>
              </a:spcAft>
              <a:buSzPts val="1200"/>
              <a:buChar char="■"/>
              <a:defRPr sz="1920"/>
            </a:lvl6pPr>
            <a:lvl7pPr marL="5120640" lvl="6" indent="-487680">
              <a:spcBef>
                <a:spcPts val="2560"/>
              </a:spcBef>
              <a:spcAft>
                <a:spcPts val="0"/>
              </a:spcAft>
              <a:buSzPts val="1200"/>
              <a:buChar char="●"/>
              <a:defRPr sz="1920"/>
            </a:lvl7pPr>
            <a:lvl8pPr marL="5852160" lvl="7" indent="-487680">
              <a:spcBef>
                <a:spcPts val="2560"/>
              </a:spcBef>
              <a:spcAft>
                <a:spcPts val="0"/>
              </a:spcAft>
              <a:buSzPts val="1200"/>
              <a:buChar char="○"/>
              <a:defRPr sz="1920"/>
            </a:lvl8pPr>
            <a:lvl9pPr marL="6583680" lvl="8" indent="-487680">
              <a:spcBef>
                <a:spcPts val="2560"/>
              </a:spcBef>
              <a:spcAft>
                <a:spcPts val="2560"/>
              </a:spcAft>
              <a:buSzPts val="1200"/>
              <a:buChar char="■"/>
              <a:defRPr sz="1920"/>
            </a:lvl9pPr>
          </a:lstStyle>
          <a:p>
            <a:endParaRPr/>
          </a:p>
        </p:txBody>
      </p:sp>
      <p:sp>
        <p:nvSpPr>
          <p:cNvPr id="24" name="Google Shape;24;p5"/>
          <p:cNvSpPr txBox="1">
            <a:spLocks noGrp="1"/>
          </p:cNvSpPr>
          <p:nvPr>
            <p:ph type="sldNum" idx="12"/>
          </p:nvPr>
        </p:nvSpPr>
        <p:spPr>
          <a:xfrm>
            <a:off x="13555933" y="7461147"/>
            <a:ext cx="877920" cy="62976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877719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4C41D-6B53-4113-8C48-090D026B0876}"/>
              </a:ext>
            </a:extLst>
          </p:cNvPr>
          <p:cNvSpPr>
            <a:spLocks noGrp="1"/>
          </p:cNvSpPr>
          <p:nvPr>
            <p:ph type="title" hasCustomPrompt="1"/>
          </p:nvPr>
        </p:nvSpPr>
        <p:spPr/>
        <p:txBody>
          <a:bodyPr>
            <a:normAutofit/>
          </a:bodyPr>
          <a:lstStyle>
            <a:lvl1pPr>
              <a:defRPr sz="4800">
                <a:solidFill>
                  <a:schemeClr val="tx1"/>
                </a:solidFill>
              </a:defRPr>
            </a:lvl1pPr>
          </a:lstStyle>
          <a:p>
            <a:r>
              <a:rPr kumimoji="0" lang="en-US" sz="3456" b="0" i="0" u="none" strike="noStrike" kern="1200" cap="none" spc="0" normalizeH="0" baseline="0" noProof="0" dirty="0">
                <a:ln>
                  <a:noFill/>
                </a:ln>
                <a:solidFill>
                  <a:srgbClr val="444444"/>
                </a:solidFill>
                <a:effectLst/>
                <a:uLnTx/>
                <a:uFillTx/>
                <a:latin typeface="Arial" panose="020B0604020202020204" pitchFamily="34" charset="0"/>
                <a:ea typeface="+mj-ea"/>
                <a:cs typeface="Arial" panose="020B0604020202020204" pitchFamily="34" charset="0"/>
              </a:rPr>
              <a:t>Title style, Arial, size 32-48</a:t>
            </a:r>
            <a:endParaRPr lang="en-US" dirty="0"/>
          </a:p>
        </p:txBody>
      </p:sp>
      <p:sp>
        <p:nvSpPr>
          <p:cNvPr id="3" name="Content Placeholder 2">
            <a:extLst>
              <a:ext uri="{FF2B5EF4-FFF2-40B4-BE49-F238E27FC236}">
                <a16:creationId xmlns:a16="http://schemas.microsoft.com/office/drawing/2014/main" id="{38F3D4E5-E80D-4114-B02D-C96B4F46DD50}"/>
              </a:ext>
            </a:extLst>
          </p:cNvPr>
          <p:cNvSpPr>
            <a:spLocks noGrp="1"/>
          </p:cNvSpPr>
          <p:nvPr>
            <p:ph idx="1" hasCustomPrompt="1"/>
          </p:nvPr>
        </p:nvSpPr>
        <p:spPr>
          <a:xfrm>
            <a:off x="1005840" y="2173869"/>
            <a:ext cx="12618720" cy="5221606"/>
          </a:xfrm>
        </p:spPr>
        <p:txBody>
          <a:bodyPr/>
          <a:lstStyle>
            <a:lvl1pPr marL="185166" marR="0" indent="-185166" algn="l" defTabSz="740664" rtl="0" eaLnBrk="1" fontAlgn="auto" latinLnBrk="0" hangingPunct="1">
              <a:lnSpc>
                <a:spcPct val="100000"/>
              </a:lnSpc>
              <a:spcBef>
                <a:spcPts val="0"/>
              </a:spcBef>
              <a:spcAft>
                <a:spcPts val="0"/>
              </a:spcAft>
              <a:buClrTx/>
              <a:buSzTx/>
              <a:buFont typeface="Arial" panose="020B0604020202020204" pitchFamily="34" charset="0"/>
              <a:buChar char="•"/>
              <a:tabLst/>
              <a:defRPr sz="3200">
                <a:solidFill>
                  <a:schemeClr val="tx1"/>
                </a:solidFill>
              </a:defRPr>
            </a:lvl1pPr>
            <a:lvl2pPr marL="555499" marR="0" indent="-185166" algn="l" defTabSz="740664" rtl="0" eaLnBrk="1" fontAlgn="auto" latinLnBrk="0" hangingPunct="1">
              <a:lnSpc>
                <a:spcPct val="90000"/>
              </a:lnSpc>
              <a:spcBef>
                <a:spcPts val="405"/>
              </a:spcBef>
              <a:spcAft>
                <a:spcPts val="0"/>
              </a:spcAft>
              <a:buClrTx/>
              <a:buSzTx/>
              <a:buFont typeface="Arial" panose="020B0604020202020204" pitchFamily="34" charset="0"/>
              <a:buChar char="−"/>
              <a:tabLst/>
              <a:defRPr sz="2269"/>
            </a:lvl2pPr>
          </a:lstStyle>
          <a:p>
            <a:pPr marL="185166" marR="0" lvl="0" indent="-185166" algn="l" defTabSz="740664" rtl="0" eaLnBrk="1" fontAlgn="auto" latinLnBrk="0" hangingPunct="1">
              <a:lnSpc>
                <a:spcPct val="90000"/>
              </a:lnSpc>
              <a:spcBef>
                <a:spcPts val="811"/>
              </a:spcBef>
              <a:spcAft>
                <a:spcPts val="0"/>
              </a:spcAft>
              <a:buClrTx/>
              <a:buSzTx/>
              <a:buFont typeface="Arial" panose="020B0604020202020204" pitchFamily="34" charset="0"/>
              <a:buChar char="•"/>
              <a:tabLst/>
              <a:defRPr/>
            </a:pPr>
            <a:r>
              <a:rPr kumimoji="0" lang="en-US" sz="2269" b="0" i="0" u="none" strike="noStrike" kern="1200" cap="none" spc="0" normalizeH="0" baseline="0" noProof="0" dirty="0">
                <a:ln>
                  <a:noFill/>
                </a:ln>
                <a:solidFill>
                  <a:srgbClr val="444444"/>
                </a:solidFill>
                <a:effectLst/>
                <a:uLnTx/>
                <a:uFillTx/>
                <a:latin typeface="Arial" panose="020B0604020202020204" pitchFamily="34" charset="0"/>
                <a:ea typeface="+mn-ea"/>
                <a:cs typeface="Arial" panose="020B0604020202020204" pitchFamily="34" charset="0"/>
              </a:rPr>
              <a:t>Body text style, Arial, size 18-32</a:t>
            </a:r>
          </a:p>
          <a:p>
            <a:pPr marL="555499" marR="0" lvl="1" indent="-185166" algn="l" defTabSz="740664" rtl="0" eaLnBrk="1" fontAlgn="auto" latinLnBrk="0" hangingPunct="1">
              <a:lnSpc>
                <a:spcPct val="90000"/>
              </a:lnSpc>
              <a:spcBef>
                <a:spcPts val="811"/>
              </a:spcBef>
              <a:spcAft>
                <a:spcPts val="0"/>
              </a:spcAft>
              <a:buClrTx/>
              <a:buSzTx/>
              <a:buFont typeface="Arial" panose="020B0604020202020204" pitchFamily="34" charset="0"/>
              <a:buChar char="•"/>
              <a:tabLst/>
              <a:defRPr/>
            </a:pPr>
            <a:endParaRPr kumimoji="0" lang="en-US" sz="2269" b="0" i="0" u="none" strike="noStrike" kern="1200" cap="none" spc="0" normalizeH="0" baseline="0" noProof="0" dirty="0">
              <a:ln>
                <a:noFill/>
              </a:ln>
              <a:solidFill>
                <a:srgbClr val="444444"/>
              </a:solidFill>
              <a:effectLst/>
              <a:uLnTx/>
              <a:uFillTx/>
              <a:latin typeface="Arial" panose="020B0604020202020204" pitchFamily="34" charset="0"/>
              <a:ea typeface="+mn-ea"/>
              <a:cs typeface="Arial" panose="020B0604020202020204" pitchFamily="34" charset="0"/>
            </a:endParaRPr>
          </a:p>
        </p:txBody>
      </p:sp>
      <p:sp>
        <p:nvSpPr>
          <p:cNvPr id="7" name="Slide Number Placeholder 6">
            <a:extLst>
              <a:ext uri="{FF2B5EF4-FFF2-40B4-BE49-F238E27FC236}">
                <a16:creationId xmlns:a16="http://schemas.microsoft.com/office/drawing/2014/main" id="{1C31EDC9-20C4-4679-9EE4-5CC70D850C5B}"/>
              </a:ext>
            </a:extLst>
          </p:cNvPr>
          <p:cNvSpPr>
            <a:spLocks noGrp="1"/>
          </p:cNvSpPr>
          <p:nvPr>
            <p:ph type="sldNum" sz="quarter" idx="10"/>
          </p:nvPr>
        </p:nvSpPr>
        <p:spPr/>
        <p:txBody>
          <a:bodyPr/>
          <a:lstStyle>
            <a:lvl1pPr>
              <a:defRPr>
                <a:solidFill>
                  <a:schemeClr val="bg1"/>
                </a:solidFill>
              </a:defRPr>
            </a:lvl1pPr>
          </a:lstStyle>
          <a:p>
            <a:fld id="{B2B613A9-0196-4103-A730-64D9B0C7CDAE}" type="slidenum">
              <a:rPr lang="en-US" smtClean="0"/>
              <a:pPr/>
              <a:t>‹#›</a:t>
            </a:fld>
            <a:endParaRPr lang="en-US" dirty="0"/>
          </a:p>
        </p:txBody>
      </p:sp>
    </p:spTree>
    <p:extLst>
      <p:ext uri="{BB962C8B-B14F-4D97-AF65-F5344CB8AC3E}">
        <p14:creationId xmlns:p14="http://schemas.microsoft.com/office/powerpoint/2010/main" val="3255650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9E782-422F-4063-AFF5-7FF1697CC9C7}"/>
              </a:ext>
            </a:extLst>
          </p:cNvPr>
          <p:cNvSpPr>
            <a:spLocks noGrp="1"/>
          </p:cNvSpPr>
          <p:nvPr>
            <p:ph type="title"/>
          </p:nvPr>
        </p:nvSpPr>
        <p:spPr>
          <a:xfrm>
            <a:off x="998221" y="2051687"/>
            <a:ext cx="12618720" cy="3423285"/>
          </a:xfrm>
        </p:spPr>
        <p:txBody>
          <a:bodyPr anchor="b"/>
          <a:lstStyle>
            <a:lvl1pPr>
              <a:defRPr sz="6480"/>
            </a:lvl1pPr>
          </a:lstStyle>
          <a:p>
            <a:r>
              <a:rPr lang="en-US"/>
              <a:t>Click to edit Master title style</a:t>
            </a:r>
          </a:p>
        </p:txBody>
      </p:sp>
      <p:sp>
        <p:nvSpPr>
          <p:cNvPr id="3" name="Text Placeholder 2">
            <a:extLst>
              <a:ext uri="{FF2B5EF4-FFF2-40B4-BE49-F238E27FC236}">
                <a16:creationId xmlns:a16="http://schemas.microsoft.com/office/drawing/2014/main" id="{B9387177-A29C-4908-9BB1-1CE0A7A3679F}"/>
              </a:ext>
            </a:extLst>
          </p:cNvPr>
          <p:cNvSpPr>
            <a:spLocks noGrp="1"/>
          </p:cNvSpPr>
          <p:nvPr>
            <p:ph type="body" idx="1"/>
          </p:nvPr>
        </p:nvSpPr>
        <p:spPr>
          <a:xfrm>
            <a:off x="998221" y="5507357"/>
            <a:ext cx="12618720" cy="1800224"/>
          </a:xfrm>
        </p:spPr>
        <p:txBody>
          <a:bodyPr/>
          <a:lstStyle>
            <a:lvl1pPr marL="0" indent="0">
              <a:buNone/>
              <a:defRPr sz="2592">
                <a:solidFill>
                  <a:schemeClr val="tx1">
                    <a:tint val="75000"/>
                  </a:schemeClr>
                </a:solidFill>
              </a:defRPr>
            </a:lvl1pPr>
            <a:lvl2pPr marL="493776" indent="0">
              <a:buNone/>
              <a:defRPr sz="2160">
                <a:solidFill>
                  <a:schemeClr val="tx1">
                    <a:tint val="75000"/>
                  </a:schemeClr>
                </a:solidFill>
              </a:defRPr>
            </a:lvl2pPr>
            <a:lvl3pPr marL="987552" indent="0">
              <a:buNone/>
              <a:defRPr sz="1944">
                <a:solidFill>
                  <a:schemeClr val="tx1">
                    <a:tint val="75000"/>
                  </a:schemeClr>
                </a:solidFill>
              </a:defRPr>
            </a:lvl3pPr>
            <a:lvl4pPr marL="1481328" indent="0">
              <a:buNone/>
              <a:defRPr sz="1728">
                <a:solidFill>
                  <a:schemeClr val="tx1">
                    <a:tint val="75000"/>
                  </a:schemeClr>
                </a:solidFill>
              </a:defRPr>
            </a:lvl4pPr>
            <a:lvl5pPr marL="1975104" indent="0">
              <a:buNone/>
              <a:defRPr sz="1728">
                <a:solidFill>
                  <a:schemeClr val="tx1">
                    <a:tint val="75000"/>
                  </a:schemeClr>
                </a:solidFill>
              </a:defRPr>
            </a:lvl5pPr>
            <a:lvl6pPr marL="2468880" indent="0">
              <a:buNone/>
              <a:defRPr sz="1728">
                <a:solidFill>
                  <a:schemeClr val="tx1">
                    <a:tint val="75000"/>
                  </a:schemeClr>
                </a:solidFill>
              </a:defRPr>
            </a:lvl6pPr>
            <a:lvl7pPr marL="2962656" indent="0">
              <a:buNone/>
              <a:defRPr sz="1728">
                <a:solidFill>
                  <a:schemeClr val="tx1">
                    <a:tint val="75000"/>
                  </a:schemeClr>
                </a:solidFill>
              </a:defRPr>
            </a:lvl7pPr>
            <a:lvl8pPr marL="3456432" indent="0">
              <a:buNone/>
              <a:defRPr sz="1728">
                <a:solidFill>
                  <a:schemeClr val="tx1">
                    <a:tint val="75000"/>
                  </a:schemeClr>
                </a:solidFill>
              </a:defRPr>
            </a:lvl8pPr>
            <a:lvl9pPr marL="3950208" indent="0">
              <a:buNone/>
              <a:defRPr sz="1728">
                <a:solidFill>
                  <a:schemeClr val="tx1">
                    <a:tint val="75000"/>
                  </a:schemeClr>
                </a:solidFill>
              </a:defRPr>
            </a:lvl9pPr>
          </a:lstStyle>
          <a:p>
            <a:pPr lvl="0"/>
            <a:r>
              <a:rPr lang="en-US"/>
              <a:t>Edit Master text styles</a:t>
            </a:r>
          </a:p>
        </p:txBody>
      </p:sp>
      <p:sp>
        <p:nvSpPr>
          <p:cNvPr id="7" name="Slide Number Placeholder 6">
            <a:extLst>
              <a:ext uri="{FF2B5EF4-FFF2-40B4-BE49-F238E27FC236}">
                <a16:creationId xmlns:a16="http://schemas.microsoft.com/office/drawing/2014/main" id="{E3DCD7E2-0B2A-425F-926D-8CD9CDDD544D}"/>
              </a:ext>
            </a:extLst>
          </p:cNvPr>
          <p:cNvSpPr>
            <a:spLocks noGrp="1"/>
          </p:cNvSpPr>
          <p:nvPr>
            <p:ph type="sldNum" sz="quarter" idx="10"/>
          </p:nvPr>
        </p:nvSpPr>
        <p:spPr/>
        <p:txBody>
          <a:bodyPr/>
          <a:lstStyle>
            <a:lvl1pPr>
              <a:defRPr>
                <a:solidFill>
                  <a:schemeClr val="bg1"/>
                </a:solidFill>
              </a:defRPr>
            </a:lvl1pPr>
          </a:lstStyle>
          <a:p>
            <a:fld id="{B2B613A9-0196-4103-A730-64D9B0C7CDAE}" type="slidenum">
              <a:rPr lang="en-US" smtClean="0"/>
              <a:pPr/>
              <a:t>‹#›</a:t>
            </a:fld>
            <a:endParaRPr lang="en-US" dirty="0"/>
          </a:p>
        </p:txBody>
      </p:sp>
    </p:spTree>
    <p:extLst>
      <p:ext uri="{BB962C8B-B14F-4D97-AF65-F5344CB8AC3E}">
        <p14:creationId xmlns:p14="http://schemas.microsoft.com/office/powerpoint/2010/main" val="4098627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5E17D-64C9-4F00-8FA9-CB931FC32A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4080C3-2465-4F27-B903-E88824D60805}"/>
              </a:ext>
            </a:extLst>
          </p:cNvPr>
          <p:cNvSpPr>
            <a:spLocks noGrp="1"/>
          </p:cNvSpPr>
          <p:nvPr>
            <p:ph sz="half" idx="1"/>
          </p:nvPr>
        </p:nvSpPr>
        <p:spPr>
          <a:xfrm>
            <a:off x="1005840" y="2190751"/>
            <a:ext cx="6217920" cy="522160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2ABAD61-7B5D-4753-B34B-DDEAFFB12EDA}"/>
              </a:ext>
            </a:extLst>
          </p:cNvPr>
          <p:cNvSpPr>
            <a:spLocks noGrp="1"/>
          </p:cNvSpPr>
          <p:nvPr>
            <p:ph sz="half" idx="2"/>
          </p:nvPr>
        </p:nvSpPr>
        <p:spPr>
          <a:xfrm>
            <a:off x="7406640" y="2190751"/>
            <a:ext cx="6217920" cy="522160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a:extLst>
              <a:ext uri="{FF2B5EF4-FFF2-40B4-BE49-F238E27FC236}">
                <a16:creationId xmlns:a16="http://schemas.microsoft.com/office/drawing/2014/main" id="{872037DF-F692-40D1-8720-DE0FA3FF650C}"/>
              </a:ext>
            </a:extLst>
          </p:cNvPr>
          <p:cNvSpPr>
            <a:spLocks noGrp="1"/>
          </p:cNvSpPr>
          <p:nvPr>
            <p:ph type="sldNum" sz="quarter" idx="10"/>
          </p:nvPr>
        </p:nvSpPr>
        <p:spPr/>
        <p:txBody>
          <a:bodyPr/>
          <a:lstStyle>
            <a:lvl1pPr>
              <a:defRPr>
                <a:solidFill>
                  <a:schemeClr val="bg1"/>
                </a:solidFill>
              </a:defRPr>
            </a:lvl1pPr>
          </a:lstStyle>
          <a:p>
            <a:fld id="{B2B613A9-0196-4103-A730-64D9B0C7CDAE}" type="slidenum">
              <a:rPr lang="en-US" smtClean="0"/>
              <a:pPr/>
              <a:t>‹#›</a:t>
            </a:fld>
            <a:endParaRPr lang="en-US" dirty="0"/>
          </a:p>
        </p:txBody>
      </p:sp>
    </p:spTree>
    <p:extLst>
      <p:ext uri="{BB962C8B-B14F-4D97-AF65-F5344CB8AC3E}">
        <p14:creationId xmlns:p14="http://schemas.microsoft.com/office/powerpoint/2010/main" val="938365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970B1-29B2-4CA9-9B27-2DE162CDEDAF}"/>
              </a:ext>
            </a:extLst>
          </p:cNvPr>
          <p:cNvSpPr>
            <a:spLocks noGrp="1"/>
          </p:cNvSpPr>
          <p:nvPr>
            <p:ph type="title"/>
          </p:nvPr>
        </p:nvSpPr>
        <p:spPr>
          <a:xfrm>
            <a:off x="1007746" y="438151"/>
            <a:ext cx="12618720" cy="1590675"/>
          </a:xfrm>
        </p:spPr>
        <p:txBody>
          <a:bodyPr/>
          <a:lstStyle/>
          <a:p>
            <a:r>
              <a:rPr lang="en-US"/>
              <a:t>Click to edit Master title style</a:t>
            </a:r>
          </a:p>
        </p:txBody>
      </p:sp>
      <p:sp>
        <p:nvSpPr>
          <p:cNvPr id="3" name="Text Placeholder 2">
            <a:extLst>
              <a:ext uri="{FF2B5EF4-FFF2-40B4-BE49-F238E27FC236}">
                <a16:creationId xmlns:a16="http://schemas.microsoft.com/office/drawing/2014/main" id="{5176A8A5-9E91-4EC3-B2C9-2BED47BC3EAE}"/>
              </a:ext>
            </a:extLst>
          </p:cNvPr>
          <p:cNvSpPr>
            <a:spLocks noGrp="1"/>
          </p:cNvSpPr>
          <p:nvPr>
            <p:ph type="body" idx="1"/>
          </p:nvPr>
        </p:nvSpPr>
        <p:spPr>
          <a:xfrm>
            <a:off x="1007747" y="2017395"/>
            <a:ext cx="6189344" cy="988694"/>
          </a:xfrm>
        </p:spPr>
        <p:txBody>
          <a:bodyPr anchor="b"/>
          <a:lstStyle>
            <a:lvl1pPr marL="0" indent="0">
              <a:buNone/>
              <a:defRPr sz="2592" b="1"/>
            </a:lvl1pPr>
            <a:lvl2pPr marL="493776" indent="0">
              <a:buNone/>
              <a:defRPr sz="2160" b="1"/>
            </a:lvl2pPr>
            <a:lvl3pPr marL="987552" indent="0">
              <a:buNone/>
              <a:defRPr sz="1944" b="1"/>
            </a:lvl3pPr>
            <a:lvl4pPr marL="1481328" indent="0">
              <a:buNone/>
              <a:defRPr sz="1728" b="1"/>
            </a:lvl4pPr>
            <a:lvl5pPr marL="1975104" indent="0">
              <a:buNone/>
              <a:defRPr sz="1728" b="1"/>
            </a:lvl5pPr>
            <a:lvl6pPr marL="2468880" indent="0">
              <a:buNone/>
              <a:defRPr sz="1728" b="1"/>
            </a:lvl6pPr>
            <a:lvl7pPr marL="2962656" indent="0">
              <a:buNone/>
              <a:defRPr sz="1728" b="1"/>
            </a:lvl7pPr>
            <a:lvl8pPr marL="3456432" indent="0">
              <a:buNone/>
              <a:defRPr sz="1728" b="1"/>
            </a:lvl8pPr>
            <a:lvl9pPr marL="3950208" indent="0">
              <a:buNone/>
              <a:defRPr sz="1728" b="1"/>
            </a:lvl9pPr>
          </a:lstStyle>
          <a:p>
            <a:pPr lvl="0"/>
            <a:r>
              <a:rPr lang="en-US"/>
              <a:t>Edit Master text styles</a:t>
            </a:r>
          </a:p>
        </p:txBody>
      </p:sp>
      <p:sp>
        <p:nvSpPr>
          <p:cNvPr id="4" name="Content Placeholder 3">
            <a:extLst>
              <a:ext uri="{FF2B5EF4-FFF2-40B4-BE49-F238E27FC236}">
                <a16:creationId xmlns:a16="http://schemas.microsoft.com/office/drawing/2014/main" id="{05239059-8DED-4D3B-A027-DBE090247DFD}"/>
              </a:ext>
            </a:extLst>
          </p:cNvPr>
          <p:cNvSpPr>
            <a:spLocks noGrp="1"/>
          </p:cNvSpPr>
          <p:nvPr>
            <p:ph sz="half" idx="2"/>
          </p:nvPr>
        </p:nvSpPr>
        <p:spPr>
          <a:xfrm>
            <a:off x="1007747" y="3006092"/>
            <a:ext cx="6189344" cy="442150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F89D835-3194-414C-96ED-28BF1E6418D2}"/>
              </a:ext>
            </a:extLst>
          </p:cNvPr>
          <p:cNvSpPr>
            <a:spLocks noGrp="1"/>
          </p:cNvSpPr>
          <p:nvPr>
            <p:ph type="body" sz="quarter" idx="3"/>
          </p:nvPr>
        </p:nvSpPr>
        <p:spPr>
          <a:xfrm>
            <a:off x="7406642" y="2017395"/>
            <a:ext cx="6219826" cy="988694"/>
          </a:xfrm>
        </p:spPr>
        <p:txBody>
          <a:bodyPr anchor="b"/>
          <a:lstStyle>
            <a:lvl1pPr marL="0" indent="0">
              <a:buNone/>
              <a:defRPr sz="2592" b="1"/>
            </a:lvl1pPr>
            <a:lvl2pPr marL="493776" indent="0">
              <a:buNone/>
              <a:defRPr sz="2160" b="1"/>
            </a:lvl2pPr>
            <a:lvl3pPr marL="987552" indent="0">
              <a:buNone/>
              <a:defRPr sz="1944" b="1"/>
            </a:lvl3pPr>
            <a:lvl4pPr marL="1481328" indent="0">
              <a:buNone/>
              <a:defRPr sz="1728" b="1"/>
            </a:lvl4pPr>
            <a:lvl5pPr marL="1975104" indent="0">
              <a:buNone/>
              <a:defRPr sz="1728" b="1"/>
            </a:lvl5pPr>
            <a:lvl6pPr marL="2468880" indent="0">
              <a:buNone/>
              <a:defRPr sz="1728" b="1"/>
            </a:lvl6pPr>
            <a:lvl7pPr marL="2962656" indent="0">
              <a:buNone/>
              <a:defRPr sz="1728" b="1"/>
            </a:lvl7pPr>
            <a:lvl8pPr marL="3456432" indent="0">
              <a:buNone/>
              <a:defRPr sz="1728" b="1"/>
            </a:lvl8pPr>
            <a:lvl9pPr marL="3950208" indent="0">
              <a:buNone/>
              <a:defRPr sz="1728" b="1"/>
            </a:lvl9pPr>
          </a:lstStyle>
          <a:p>
            <a:pPr lvl="0"/>
            <a:r>
              <a:rPr lang="en-US"/>
              <a:t>Edit Master text styles</a:t>
            </a:r>
          </a:p>
        </p:txBody>
      </p:sp>
      <p:sp>
        <p:nvSpPr>
          <p:cNvPr id="6" name="Content Placeholder 5">
            <a:extLst>
              <a:ext uri="{FF2B5EF4-FFF2-40B4-BE49-F238E27FC236}">
                <a16:creationId xmlns:a16="http://schemas.microsoft.com/office/drawing/2014/main" id="{06573EAA-372F-410B-A16F-AED0375E8385}"/>
              </a:ext>
            </a:extLst>
          </p:cNvPr>
          <p:cNvSpPr>
            <a:spLocks noGrp="1"/>
          </p:cNvSpPr>
          <p:nvPr>
            <p:ph sz="quarter" idx="4"/>
          </p:nvPr>
        </p:nvSpPr>
        <p:spPr>
          <a:xfrm>
            <a:off x="7406642" y="3006092"/>
            <a:ext cx="6219826" cy="442150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9">
            <a:extLst>
              <a:ext uri="{FF2B5EF4-FFF2-40B4-BE49-F238E27FC236}">
                <a16:creationId xmlns:a16="http://schemas.microsoft.com/office/drawing/2014/main" id="{4B79809E-9CE1-4223-8635-C3090F720797}"/>
              </a:ext>
            </a:extLst>
          </p:cNvPr>
          <p:cNvSpPr>
            <a:spLocks noGrp="1"/>
          </p:cNvSpPr>
          <p:nvPr>
            <p:ph type="sldNum" sz="quarter" idx="10"/>
          </p:nvPr>
        </p:nvSpPr>
        <p:spPr/>
        <p:txBody>
          <a:bodyPr/>
          <a:lstStyle>
            <a:lvl1pPr>
              <a:defRPr>
                <a:solidFill>
                  <a:schemeClr val="bg1"/>
                </a:solidFill>
              </a:defRPr>
            </a:lvl1pPr>
          </a:lstStyle>
          <a:p>
            <a:fld id="{B2B613A9-0196-4103-A730-64D9B0C7CDAE}" type="slidenum">
              <a:rPr lang="en-US" smtClean="0"/>
              <a:pPr/>
              <a:t>‹#›</a:t>
            </a:fld>
            <a:endParaRPr lang="en-US" dirty="0"/>
          </a:p>
        </p:txBody>
      </p:sp>
    </p:spTree>
    <p:extLst>
      <p:ext uri="{BB962C8B-B14F-4D97-AF65-F5344CB8AC3E}">
        <p14:creationId xmlns:p14="http://schemas.microsoft.com/office/powerpoint/2010/main" val="1681204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42791-8349-46EF-A9B8-572DA5216A1E}"/>
              </a:ext>
            </a:extLst>
          </p:cNvPr>
          <p:cNvSpPr>
            <a:spLocks noGrp="1"/>
          </p:cNvSpPr>
          <p:nvPr>
            <p:ph type="title"/>
          </p:nvPr>
        </p:nvSpPr>
        <p:spPr/>
        <p:txBody>
          <a:bodyPr/>
          <a:lstStyle/>
          <a:p>
            <a:r>
              <a:rPr lang="en-US"/>
              <a:t>Click to edit Master title style</a:t>
            </a:r>
          </a:p>
        </p:txBody>
      </p:sp>
      <p:sp>
        <p:nvSpPr>
          <p:cNvPr id="6" name="Slide Number Placeholder 5">
            <a:extLst>
              <a:ext uri="{FF2B5EF4-FFF2-40B4-BE49-F238E27FC236}">
                <a16:creationId xmlns:a16="http://schemas.microsoft.com/office/drawing/2014/main" id="{64022B49-59EF-41EF-AACE-A75C286531D8}"/>
              </a:ext>
            </a:extLst>
          </p:cNvPr>
          <p:cNvSpPr>
            <a:spLocks noGrp="1"/>
          </p:cNvSpPr>
          <p:nvPr>
            <p:ph type="sldNum" sz="quarter" idx="10"/>
          </p:nvPr>
        </p:nvSpPr>
        <p:spPr/>
        <p:txBody>
          <a:bodyPr/>
          <a:lstStyle>
            <a:lvl1pPr>
              <a:defRPr>
                <a:solidFill>
                  <a:schemeClr val="bg1"/>
                </a:solidFill>
              </a:defRPr>
            </a:lvl1pPr>
          </a:lstStyle>
          <a:p>
            <a:fld id="{B2B613A9-0196-4103-A730-64D9B0C7CDAE}" type="slidenum">
              <a:rPr lang="en-US" smtClean="0"/>
              <a:pPr/>
              <a:t>‹#›</a:t>
            </a:fld>
            <a:endParaRPr lang="en-US" dirty="0"/>
          </a:p>
        </p:txBody>
      </p:sp>
    </p:spTree>
    <p:extLst>
      <p:ext uri="{BB962C8B-B14F-4D97-AF65-F5344CB8AC3E}">
        <p14:creationId xmlns:p14="http://schemas.microsoft.com/office/powerpoint/2010/main" val="1305834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7B13DE10-AAF4-4A79-A313-FF9B07A0C03D}"/>
              </a:ext>
            </a:extLst>
          </p:cNvPr>
          <p:cNvSpPr>
            <a:spLocks noGrp="1"/>
          </p:cNvSpPr>
          <p:nvPr>
            <p:ph type="sldNum" sz="quarter" idx="10"/>
          </p:nvPr>
        </p:nvSpPr>
        <p:spPr/>
        <p:txBody>
          <a:bodyPr/>
          <a:lstStyle>
            <a:lvl1pPr>
              <a:defRPr>
                <a:solidFill>
                  <a:schemeClr val="bg1"/>
                </a:solidFill>
              </a:defRPr>
            </a:lvl1pPr>
          </a:lstStyle>
          <a:p>
            <a:fld id="{B2B613A9-0196-4103-A730-64D9B0C7CDAE}" type="slidenum">
              <a:rPr lang="en-US" smtClean="0"/>
              <a:pPr/>
              <a:t>‹#›</a:t>
            </a:fld>
            <a:endParaRPr lang="en-US" dirty="0"/>
          </a:p>
        </p:txBody>
      </p:sp>
    </p:spTree>
    <p:extLst>
      <p:ext uri="{BB962C8B-B14F-4D97-AF65-F5344CB8AC3E}">
        <p14:creationId xmlns:p14="http://schemas.microsoft.com/office/powerpoint/2010/main" val="10899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81F76-62C3-4DA0-A45C-06A1CC5BF698}"/>
              </a:ext>
            </a:extLst>
          </p:cNvPr>
          <p:cNvSpPr>
            <a:spLocks noGrp="1"/>
          </p:cNvSpPr>
          <p:nvPr>
            <p:ph type="title"/>
          </p:nvPr>
        </p:nvSpPr>
        <p:spPr>
          <a:xfrm>
            <a:off x="1007746" y="548640"/>
            <a:ext cx="4718685" cy="1920240"/>
          </a:xfrm>
        </p:spPr>
        <p:txBody>
          <a:bodyPr anchor="b"/>
          <a:lstStyle>
            <a:lvl1pPr>
              <a:defRPr sz="3456"/>
            </a:lvl1pPr>
          </a:lstStyle>
          <a:p>
            <a:r>
              <a:rPr lang="en-US"/>
              <a:t>Click to edit Master title style</a:t>
            </a:r>
          </a:p>
        </p:txBody>
      </p:sp>
      <p:sp>
        <p:nvSpPr>
          <p:cNvPr id="3" name="Content Placeholder 2">
            <a:extLst>
              <a:ext uri="{FF2B5EF4-FFF2-40B4-BE49-F238E27FC236}">
                <a16:creationId xmlns:a16="http://schemas.microsoft.com/office/drawing/2014/main" id="{E414829D-84DE-4950-95BC-223792C63729}"/>
              </a:ext>
            </a:extLst>
          </p:cNvPr>
          <p:cNvSpPr>
            <a:spLocks noGrp="1"/>
          </p:cNvSpPr>
          <p:nvPr>
            <p:ph idx="1"/>
          </p:nvPr>
        </p:nvSpPr>
        <p:spPr>
          <a:xfrm>
            <a:off x="6219826" y="1184911"/>
            <a:ext cx="7406640" cy="5848350"/>
          </a:xfrm>
        </p:spPr>
        <p:txBody>
          <a:bodyPr/>
          <a:lstStyle>
            <a:lvl1pPr>
              <a:defRPr sz="3456"/>
            </a:lvl1pPr>
            <a:lvl2pPr>
              <a:defRPr sz="3024"/>
            </a:lvl2pPr>
            <a:lvl3pPr>
              <a:defRPr sz="2592"/>
            </a:lvl3pPr>
            <a:lvl4pPr>
              <a:defRPr sz="2160"/>
            </a:lvl4pPr>
            <a:lvl5pPr>
              <a:defRPr sz="2160"/>
            </a:lvl5pPr>
            <a:lvl6pPr>
              <a:defRPr sz="2160"/>
            </a:lvl6pPr>
            <a:lvl7pPr>
              <a:defRPr sz="2160"/>
            </a:lvl7pPr>
            <a:lvl8pPr>
              <a:defRPr sz="2160"/>
            </a:lvl8pPr>
            <a:lvl9pPr>
              <a:defRPr sz="216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F215D34-8144-490C-9739-6F346324A1A6}"/>
              </a:ext>
            </a:extLst>
          </p:cNvPr>
          <p:cNvSpPr>
            <a:spLocks noGrp="1"/>
          </p:cNvSpPr>
          <p:nvPr>
            <p:ph type="body" sz="half" idx="2"/>
          </p:nvPr>
        </p:nvSpPr>
        <p:spPr>
          <a:xfrm>
            <a:off x="1007746" y="2468881"/>
            <a:ext cx="4718685" cy="4573906"/>
          </a:xfrm>
        </p:spPr>
        <p:txBody>
          <a:bodyPr/>
          <a:lstStyle>
            <a:lvl1pPr marL="0" indent="0">
              <a:buNone/>
              <a:defRPr sz="1728"/>
            </a:lvl1pPr>
            <a:lvl2pPr marL="493776" indent="0">
              <a:buNone/>
              <a:defRPr sz="1512"/>
            </a:lvl2pPr>
            <a:lvl3pPr marL="987552" indent="0">
              <a:buNone/>
              <a:defRPr sz="1296"/>
            </a:lvl3pPr>
            <a:lvl4pPr marL="1481328" indent="0">
              <a:buNone/>
              <a:defRPr sz="1080"/>
            </a:lvl4pPr>
            <a:lvl5pPr marL="1975104" indent="0">
              <a:buNone/>
              <a:defRPr sz="1080"/>
            </a:lvl5pPr>
            <a:lvl6pPr marL="2468880" indent="0">
              <a:buNone/>
              <a:defRPr sz="1080"/>
            </a:lvl6pPr>
            <a:lvl7pPr marL="2962656" indent="0">
              <a:buNone/>
              <a:defRPr sz="1080"/>
            </a:lvl7pPr>
            <a:lvl8pPr marL="3456432" indent="0">
              <a:buNone/>
              <a:defRPr sz="1080"/>
            </a:lvl8pPr>
            <a:lvl9pPr marL="3950208" indent="0">
              <a:buNone/>
              <a:defRPr sz="1080"/>
            </a:lvl9pPr>
          </a:lstStyle>
          <a:p>
            <a:pPr lvl="0"/>
            <a:r>
              <a:rPr lang="en-US"/>
              <a:t>Edit Master text styles</a:t>
            </a:r>
          </a:p>
        </p:txBody>
      </p:sp>
      <p:sp>
        <p:nvSpPr>
          <p:cNvPr id="8" name="Slide Number Placeholder 7">
            <a:extLst>
              <a:ext uri="{FF2B5EF4-FFF2-40B4-BE49-F238E27FC236}">
                <a16:creationId xmlns:a16="http://schemas.microsoft.com/office/drawing/2014/main" id="{AC44D365-4FE6-40EE-A297-655B9F85AF5F}"/>
              </a:ext>
            </a:extLst>
          </p:cNvPr>
          <p:cNvSpPr>
            <a:spLocks noGrp="1"/>
          </p:cNvSpPr>
          <p:nvPr>
            <p:ph type="sldNum" sz="quarter" idx="10"/>
          </p:nvPr>
        </p:nvSpPr>
        <p:spPr/>
        <p:txBody>
          <a:bodyPr/>
          <a:lstStyle>
            <a:lvl1pPr>
              <a:defRPr>
                <a:solidFill>
                  <a:schemeClr val="bg1"/>
                </a:solidFill>
              </a:defRPr>
            </a:lvl1pPr>
          </a:lstStyle>
          <a:p>
            <a:fld id="{B2B613A9-0196-4103-A730-64D9B0C7CDAE}" type="slidenum">
              <a:rPr lang="en-US" smtClean="0"/>
              <a:pPr/>
              <a:t>‹#›</a:t>
            </a:fld>
            <a:endParaRPr lang="en-US" dirty="0"/>
          </a:p>
        </p:txBody>
      </p:sp>
    </p:spTree>
    <p:extLst>
      <p:ext uri="{BB962C8B-B14F-4D97-AF65-F5344CB8AC3E}">
        <p14:creationId xmlns:p14="http://schemas.microsoft.com/office/powerpoint/2010/main" val="2090750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04580-E102-4483-A12C-7D368F429F2C}"/>
              </a:ext>
            </a:extLst>
          </p:cNvPr>
          <p:cNvSpPr>
            <a:spLocks noGrp="1"/>
          </p:cNvSpPr>
          <p:nvPr>
            <p:ph type="title"/>
          </p:nvPr>
        </p:nvSpPr>
        <p:spPr>
          <a:xfrm>
            <a:off x="1007746" y="548640"/>
            <a:ext cx="4718685" cy="1920240"/>
          </a:xfrm>
        </p:spPr>
        <p:txBody>
          <a:bodyPr anchor="b"/>
          <a:lstStyle>
            <a:lvl1pPr>
              <a:defRPr sz="3456"/>
            </a:lvl1pPr>
          </a:lstStyle>
          <a:p>
            <a:r>
              <a:rPr lang="en-US"/>
              <a:t>Click to edit Master title style</a:t>
            </a:r>
          </a:p>
        </p:txBody>
      </p:sp>
      <p:sp>
        <p:nvSpPr>
          <p:cNvPr id="3" name="Picture Placeholder 2">
            <a:extLst>
              <a:ext uri="{FF2B5EF4-FFF2-40B4-BE49-F238E27FC236}">
                <a16:creationId xmlns:a16="http://schemas.microsoft.com/office/drawing/2014/main" id="{7A8BBFCB-E1F9-4E88-9D71-396B1CFA27C9}"/>
              </a:ext>
            </a:extLst>
          </p:cNvPr>
          <p:cNvSpPr>
            <a:spLocks noGrp="1"/>
          </p:cNvSpPr>
          <p:nvPr>
            <p:ph type="pic" idx="1"/>
          </p:nvPr>
        </p:nvSpPr>
        <p:spPr>
          <a:xfrm>
            <a:off x="6219826" y="1184911"/>
            <a:ext cx="7406640" cy="5848350"/>
          </a:xfrm>
        </p:spPr>
        <p:txBody>
          <a:bodyPr/>
          <a:lstStyle>
            <a:lvl1pPr marL="0" indent="0">
              <a:buNone/>
              <a:defRPr sz="3456"/>
            </a:lvl1pPr>
            <a:lvl2pPr marL="493776" indent="0">
              <a:buNone/>
              <a:defRPr sz="3024"/>
            </a:lvl2pPr>
            <a:lvl3pPr marL="987552" indent="0">
              <a:buNone/>
              <a:defRPr sz="2592"/>
            </a:lvl3pPr>
            <a:lvl4pPr marL="1481328" indent="0">
              <a:buNone/>
              <a:defRPr sz="2160"/>
            </a:lvl4pPr>
            <a:lvl5pPr marL="1975104" indent="0">
              <a:buNone/>
              <a:defRPr sz="2160"/>
            </a:lvl5pPr>
            <a:lvl6pPr marL="2468880" indent="0">
              <a:buNone/>
              <a:defRPr sz="2160"/>
            </a:lvl6pPr>
            <a:lvl7pPr marL="2962656" indent="0">
              <a:buNone/>
              <a:defRPr sz="2160"/>
            </a:lvl7pPr>
            <a:lvl8pPr marL="3456432" indent="0">
              <a:buNone/>
              <a:defRPr sz="2160"/>
            </a:lvl8pPr>
            <a:lvl9pPr marL="3950208" indent="0">
              <a:buNone/>
              <a:defRPr sz="2160"/>
            </a:lvl9pPr>
          </a:lstStyle>
          <a:p>
            <a:r>
              <a:rPr lang="en-US"/>
              <a:t>Click icon to add picture</a:t>
            </a:r>
          </a:p>
        </p:txBody>
      </p:sp>
      <p:sp>
        <p:nvSpPr>
          <p:cNvPr id="4" name="Text Placeholder 3">
            <a:extLst>
              <a:ext uri="{FF2B5EF4-FFF2-40B4-BE49-F238E27FC236}">
                <a16:creationId xmlns:a16="http://schemas.microsoft.com/office/drawing/2014/main" id="{F5190F76-EA69-459A-A918-462D5B593276}"/>
              </a:ext>
            </a:extLst>
          </p:cNvPr>
          <p:cNvSpPr>
            <a:spLocks noGrp="1"/>
          </p:cNvSpPr>
          <p:nvPr>
            <p:ph type="body" sz="half" idx="2"/>
          </p:nvPr>
        </p:nvSpPr>
        <p:spPr>
          <a:xfrm>
            <a:off x="1007746" y="2468881"/>
            <a:ext cx="4718685" cy="4573906"/>
          </a:xfrm>
        </p:spPr>
        <p:txBody>
          <a:bodyPr/>
          <a:lstStyle>
            <a:lvl1pPr marL="0" indent="0">
              <a:buNone/>
              <a:defRPr sz="1728"/>
            </a:lvl1pPr>
            <a:lvl2pPr marL="493776" indent="0">
              <a:buNone/>
              <a:defRPr sz="1512"/>
            </a:lvl2pPr>
            <a:lvl3pPr marL="987552" indent="0">
              <a:buNone/>
              <a:defRPr sz="1296"/>
            </a:lvl3pPr>
            <a:lvl4pPr marL="1481328" indent="0">
              <a:buNone/>
              <a:defRPr sz="1080"/>
            </a:lvl4pPr>
            <a:lvl5pPr marL="1975104" indent="0">
              <a:buNone/>
              <a:defRPr sz="1080"/>
            </a:lvl5pPr>
            <a:lvl6pPr marL="2468880" indent="0">
              <a:buNone/>
              <a:defRPr sz="1080"/>
            </a:lvl6pPr>
            <a:lvl7pPr marL="2962656" indent="0">
              <a:buNone/>
              <a:defRPr sz="1080"/>
            </a:lvl7pPr>
            <a:lvl8pPr marL="3456432" indent="0">
              <a:buNone/>
              <a:defRPr sz="1080"/>
            </a:lvl8pPr>
            <a:lvl9pPr marL="3950208" indent="0">
              <a:buNone/>
              <a:defRPr sz="1080"/>
            </a:lvl9pPr>
          </a:lstStyle>
          <a:p>
            <a:pPr lvl="0"/>
            <a:r>
              <a:rPr lang="en-US"/>
              <a:t>Edit Master text styles</a:t>
            </a:r>
          </a:p>
        </p:txBody>
      </p:sp>
      <p:sp>
        <p:nvSpPr>
          <p:cNvPr id="8" name="Slide Number Placeholder 7">
            <a:extLst>
              <a:ext uri="{FF2B5EF4-FFF2-40B4-BE49-F238E27FC236}">
                <a16:creationId xmlns:a16="http://schemas.microsoft.com/office/drawing/2014/main" id="{2731E8FC-0391-4EE9-9564-653640E7F2FF}"/>
              </a:ext>
            </a:extLst>
          </p:cNvPr>
          <p:cNvSpPr>
            <a:spLocks noGrp="1"/>
          </p:cNvSpPr>
          <p:nvPr>
            <p:ph type="sldNum" sz="quarter" idx="10"/>
          </p:nvPr>
        </p:nvSpPr>
        <p:spPr/>
        <p:txBody>
          <a:bodyPr/>
          <a:lstStyle>
            <a:lvl1pPr>
              <a:defRPr>
                <a:solidFill>
                  <a:schemeClr val="bg1"/>
                </a:solidFill>
              </a:defRPr>
            </a:lvl1pPr>
          </a:lstStyle>
          <a:p>
            <a:fld id="{B2B613A9-0196-4103-A730-64D9B0C7CDAE}" type="slidenum">
              <a:rPr lang="en-US" smtClean="0"/>
              <a:pPr/>
              <a:t>‹#›</a:t>
            </a:fld>
            <a:endParaRPr lang="en-US" dirty="0"/>
          </a:p>
        </p:txBody>
      </p:sp>
    </p:spTree>
    <p:extLst>
      <p:ext uri="{BB962C8B-B14F-4D97-AF65-F5344CB8AC3E}">
        <p14:creationId xmlns:p14="http://schemas.microsoft.com/office/powerpoint/2010/main" val="733736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B0CB40-A814-4553-9276-ECBA8B9BFD53}"/>
              </a:ext>
            </a:extLst>
          </p:cNvPr>
          <p:cNvSpPr>
            <a:spLocks noGrp="1"/>
          </p:cNvSpPr>
          <p:nvPr>
            <p:ph type="title"/>
          </p:nvPr>
        </p:nvSpPr>
        <p:spPr>
          <a:xfrm>
            <a:off x="1005840" y="438151"/>
            <a:ext cx="12618720" cy="1590675"/>
          </a:xfrm>
          <a:prstGeom prst="rect">
            <a:avLst/>
          </a:prstGeom>
        </p:spPr>
        <p:txBody>
          <a:bodyPr vert="horz" lIns="91440" tIns="45720" rIns="91440" bIns="45720" rtlCol="0" anchor="t">
            <a:normAutofit/>
          </a:bodyPr>
          <a:lstStyle/>
          <a:p>
            <a:r>
              <a:rPr kumimoji="0" lang="en-US" sz="3456" b="0" i="0" u="none" strike="noStrike" kern="1200" cap="none" spc="0" normalizeH="0" baseline="0" noProof="0" dirty="0">
                <a:ln>
                  <a:noFill/>
                </a:ln>
                <a:solidFill>
                  <a:srgbClr val="444444"/>
                </a:solidFill>
                <a:effectLst/>
                <a:uLnTx/>
                <a:uFillTx/>
                <a:latin typeface="Arial" panose="020B0604020202020204" pitchFamily="34" charset="0"/>
                <a:ea typeface="+mj-ea"/>
                <a:cs typeface="Arial" panose="020B0604020202020204" pitchFamily="34" charset="0"/>
              </a:rPr>
              <a:t>Title style, Arial, size 32-48</a:t>
            </a:r>
            <a:endParaRPr lang="en-US" dirty="0"/>
          </a:p>
        </p:txBody>
      </p:sp>
      <p:sp>
        <p:nvSpPr>
          <p:cNvPr id="3" name="Text Placeholder 2">
            <a:extLst>
              <a:ext uri="{FF2B5EF4-FFF2-40B4-BE49-F238E27FC236}">
                <a16:creationId xmlns:a16="http://schemas.microsoft.com/office/drawing/2014/main" id="{613D0172-A179-4E8B-9F48-E1B529B5666B}"/>
              </a:ext>
            </a:extLst>
          </p:cNvPr>
          <p:cNvSpPr>
            <a:spLocks noGrp="1"/>
          </p:cNvSpPr>
          <p:nvPr>
            <p:ph type="body" idx="1"/>
          </p:nvPr>
        </p:nvSpPr>
        <p:spPr>
          <a:xfrm>
            <a:off x="1005840" y="2190751"/>
            <a:ext cx="12618720" cy="5221606"/>
          </a:xfrm>
          <a:prstGeom prst="rect">
            <a:avLst/>
          </a:prstGeom>
        </p:spPr>
        <p:txBody>
          <a:bodyPr vert="horz" lIns="91440" tIns="45720" rIns="91440" bIns="45720" rtlCol="0">
            <a:noAutofit/>
          </a:bodyPr>
          <a:lstStyle/>
          <a:p>
            <a:pPr marL="185166" marR="0" lvl="0" indent="-185166" algn="l" defTabSz="740664" rtl="0" eaLnBrk="1" fontAlgn="auto" latinLnBrk="0" hangingPunct="1">
              <a:lnSpc>
                <a:spcPct val="90000"/>
              </a:lnSpc>
              <a:spcBef>
                <a:spcPts val="811"/>
              </a:spcBef>
              <a:spcAft>
                <a:spcPts val="0"/>
              </a:spcAft>
              <a:buClrTx/>
              <a:buSzTx/>
              <a:buFont typeface="Arial" panose="020B0604020202020204" pitchFamily="34" charset="0"/>
              <a:buChar char="•"/>
              <a:tabLst/>
              <a:defRPr/>
            </a:pPr>
            <a:r>
              <a:rPr kumimoji="0" lang="en-US" sz="2269" b="0" i="0" u="none" strike="noStrike" kern="1200" cap="none" spc="0" normalizeH="0" baseline="0" noProof="0" dirty="0">
                <a:ln>
                  <a:noFill/>
                </a:ln>
                <a:solidFill>
                  <a:srgbClr val="444444"/>
                </a:solidFill>
                <a:effectLst/>
                <a:uLnTx/>
                <a:uFillTx/>
                <a:latin typeface="Arial" panose="020B0604020202020204" pitchFamily="34" charset="0"/>
                <a:ea typeface="+mn-ea"/>
                <a:cs typeface="Arial" panose="020B0604020202020204" pitchFamily="34" charset="0"/>
              </a:rPr>
              <a:t>Body text style, Arial, size 18-32</a:t>
            </a:r>
          </a:p>
          <a:p>
            <a:pPr marL="555499" marR="0" lvl="1" indent="-185166" algn="l" defTabSz="740664" rtl="0" eaLnBrk="1" fontAlgn="auto" latinLnBrk="0" hangingPunct="1">
              <a:lnSpc>
                <a:spcPct val="90000"/>
              </a:lnSpc>
              <a:spcBef>
                <a:spcPts val="405"/>
              </a:spcBef>
              <a:spcAft>
                <a:spcPts val="0"/>
              </a:spcAft>
              <a:buClrTx/>
              <a:buSzTx/>
              <a:buFont typeface="Arial" panose="020B0604020202020204" pitchFamily="34" charset="0"/>
              <a:buChar char="•"/>
              <a:tabLst/>
              <a:defRPr/>
            </a:pPr>
            <a:r>
              <a:rPr kumimoji="0" lang="en-US" sz="1944" b="0" i="0" u="none" strike="noStrike" kern="1200" cap="none" spc="0" normalizeH="0" baseline="0" noProof="0" dirty="0">
                <a:ln>
                  <a:noFill/>
                </a:ln>
                <a:solidFill>
                  <a:srgbClr val="444444"/>
                </a:solidFill>
                <a:effectLst/>
                <a:uLnTx/>
                <a:uFillTx/>
                <a:latin typeface="Arial" panose="020B0604020202020204" pitchFamily="34" charset="0"/>
                <a:ea typeface="+mn-ea"/>
                <a:cs typeface="Arial" panose="020B0604020202020204" pitchFamily="34" charset="0"/>
              </a:rPr>
              <a:t>Second level, all text in dark gray, R-68, G-68, B-68.</a:t>
            </a:r>
          </a:p>
        </p:txBody>
      </p:sp>
      <p:sp>
        <p:nvSpPr>
          <p:cNvPr id="6" name="Slide Number Placeholder 5">
            <a:extLst>
              <a:ext uri="{FF2B5EF4-FFF2-40B4-BE49-F238E27FC236}">
                <a16:creationId xmlns:a16="http://schemas.microsoft.com/office/drawing/2014/main" id="{4EFE0E2D-1A00-4F07-9113-B961C6B1180A}"/>
              </a:ext>
            </a:extLst>
          </p:cNvPr>
          <p:cNvSpPr>
            <a:spLocks noGrp="1"/>
          </p:cNvSpPr>
          <p:nvPr>
            <p:ph type="sldNum" sz="quarter" idx="4"/>
          </p:nvPr>
        </p:nvSpPr>
        <p:spPr>
          <a:xfrm>
            <a:off x="1005840" y="7574282"/>
            <a:ext cx="573725" cy="438150"/>
          </a:xfrm>
          <a:prstGeom prst="rect">
            <a:avLst/>
          </a:prstGeom>
          <a:noFill/>
        </p:spPr>
        <p:txBody>
          <a:bodyPr vert="horz" lIns="91440" tIns="45720" rIns="91440" bIns="45720" rtlCol="0" anchor="ctr"/>
          <a:lstStyle>
            <a:lvl1pPr algn="r">
              <a:defRPr sz="1600">
                <a:solidFill>
                  <a:schemeClr val="bg1"/>
                </a:solidFill>
                <a:latin typeface="Arial" panose="020B0604020202020204" pitchFamily="34" charset="0"/>
                <a:cs typeface="Arial" panose="020B0604020202020204" pitchFamily="34" charset="0"/>
              </a:defRPr>
            </a:lvl1pPr>
          </a:lstStyle>
          <a:p>
            <a:fld id="{B2B613A9-0196-4103-A730-64D9B0C7CDAE}" type="slidenum">
              <a:rPr lang="en-US" smtClean="0"/>
              <a:pPr/>
              <a:t>‹#›</a:t>
            </a:fld>
            <a:endParaRPr lang="en-US" dirty="0"/>
          </a:p>
        </p:txBody>
      </p:sp>
    </p:spTree>
    <p:extLst>
      <p:ext uri="{BB962C8B-B14F-4D97-AF65-F5344CB8AC3E}">
        <p14:creationId xmlns:p14="http://schemas.microsoft.com/office/powerpoint/2010/main" val="2710113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defTabSz="987552"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185166" marR="0" indent="-185166" algn="l" defTabSz="740664" rtl="0" eaLnBrk="1" fontAlgn="auto" latinLnBrk="0" hangingPunct="1">
        <a:lnSpc>
          <a:spcPct val="90000"/>
        </a:lnSpc>
        <a:spcBef>
          <a:spcPts val="811"/>
        </a:spcBef>
        <a:spcAft>
          <a:spcPts val="0"/>
        </a:spcAft>
        <a:buClrTx/>
        <a:buSzTx/>
        <a:buFont typeface="Arial" panose="020B0604020202020204" pitchFamily="34" charset="0"/>
        <a:buChar char="•"/>
        <a:tabLst/>
        <a:defRPr sz="3200" kern="1200">
          <a:solidFill>
            <a:schemeClr val="tx1"/>
          </a:solidFill>
          <a:latin typeface="+mn-lt"/>
          <a:ea typeface="+mn-ea"/>
          <a:cs typeface="+mn-cs"/>
        </a:defRPr>
      </a:lvl1pPr>
      <a:lvl2pPr marL="370333" marR="0" indent="0" algn="l" defTabSz="740664" rtl="0" eaLnBrk="1" fontAlgn="auto" latinLnBrk="0" hangingPunct="1">
        <a:lnSpc>
          <a:spcPct val="100000"/>
        </a:lnSpc>
        <a:spcBef>
          <a:spcPts val="0"/>
        </a:spcBef>
        <a:spcAft>
          <a:spcPts val="0"/>
        </a:spcAft>
        <a:buClrTx/>
        <a:buSzTx/>
        <a:buFont typeface="Arial" panose="020B0604020202020204" pitchFamily="34" charset="0"/>
        <a:buNone/>
        <a:tabLst/>
        <a:defRPr sz="3200" kern="1200">
          <a:solidFill>
            <a:schemeClr val="tx1"/>
          </a:solidFill>
          <a:latin typeface="+mn-lt"/>
          <a:ea typeface="+mn-ea"/>
          <a:cs typeface="+mn-cs"/>
        </a:defRPr>
      </a:lvl2pPr>
      <a:lvl3pPr marL="1234440" indent="-246888" algn="l" defTabSz="987552" rtl="0" eaLnBrk="1" latinLnBrk="0" hangingPunct="1">
        <a:lnSpc>
          <a:spcPct val="90000"/>
        </a:lnSpc>
        <a:spcBef>
          <a:spcPts val="541"/>
        </a:spcBef>
        <a:buFont typeface="Arial" panose="020B0604020202020204" pitchFamily="34" charset="0"/>
        <a:buChar char="•"/>
        <a:defRPr sz="2160" kern="1200">
          <a:solidFill>
            <a:schemeClr val="tx1"/>
          </a:solidFill>
          <a:latin typeface="+mn-lt"/>
          <a:ea typeface="+mn-ea"/>
          <a:cs typeface="+mn-cs"/>
        </a:defRPr>
      </a:lvl3pPr>
      <a:lvl4pPr marL="1728216" indent="-246888" algn="l" defTabSz="987552" rtl="0" eaLnBrk="1" latinLnBrk="0" hangingPunct="1">
        <a:lnSpc>
          <a:spcPct val="90000"/>
        </a:lnSpc>
        <a:spcBef>
          <a:spcPts val="541"/>
        </a:spcBef>
        <a:buFont typeface="Arial" panose="020B0604020202020204" pitchFamily="34" charset="0"/>
        <a:buChar char="•"/>
        <a:defRPr sz="1944" kern="1200">
          <a:solidFill>
            <a:schemeClr val="tx1"/>
          </a:solidFill>
          <a:latin typeface="+mn-lt"/>
          <a:ea typeface="+mn-ea"/>
          <a:cs typeface="+mn-cs"/>
        </a:defRPr>
      </a:lvl4pPr>
      <a:lvl5pPr marL="2221992" indent="-246888" algn="l" defTabSz="987552" rtl="0" eaLnBrk="1" latinLnBrk="0" hangingPunct="1">
        <a:lnSpc>
          <a:spcPct val="90000"/>
        </a:lnSpc>
        <a:spcBef>
          <a:spcPts val="541"/>
        </a:spcBef>
        <a:buFont typeface="Arial" panose="020B0604020202020204" pitchFamily="34" charset="0"/>
        <a:buChar char="•"/>
        <a:defRPr sz="1944" kern="1200">
          <a:solidFill>
            <a:schemeClr val="tx1"/>
          </a:solidFill>
          <a:latin typeface="+mn-lt"/>
          <a:ea typeface="+mn-ea"/>
          <a:cs typeface="+mn-cs"/>
        </a:defRPr>
      </a:lvl5pPr>
      <a:lvl6pPr marL="2715768" indent="-246888" algn="l" defTabSz="987552" rtl="0" eaLnBrk="1" latinLnBrk="0" hangingPunct="1">
        <a:lnSpc>
          <a:spcPct val="90000"/>
        </a:lnSpc>
        <a:spcBef>
          <a:spcPts val="541"/>
        </a:spcBef>
        <a:buFont typeface="Arial" panose="020B0604020202020204" pitchFamily="34" charset="0"/>
        <a:buChar char="•"/>
        <a:defRPr sz="1944" kern="1200">
          <a:solidFill>
            <a:schemeClr val="tx1"/>
          </a:solidFill>
          <a:latin typeface="+mn-lt"/>
          <a:ea typeface="+mn-ea"/>
          <a:cs typeface="+mn-cs"/>
        </a:defRPr>
      </a:lvl6pPr>
      <a:lvl7pPr marL="3209544" indent="-246888" algn="l" defTabSz="987552" rtl="0" eaLnBrk="1" latinLnBrk="0" hangingPunct="1">
        <a:lnSpc>
          <a:spcPct val="90000"/>
        </a:lnSpc>
        <a:spcBef>
          <a:spcPts val="541"/>
        </a:spcBef>
        <a:buFont typeface="Arial" panose="020B0604020202020204" pitchFamily="34" charset="0"/>
        <a:buChar char="•"/>
        <a:defRPr sz="1944" kern="1200">
          <a:solidFill>
            <a:schemeClr val="tx1"/>
          </a:solidFill>
          <a:latin typeface="+mn-lt"/>
          <a:ea typeface="+mn-ea"/>
          <a:cs typeface="+mn-cs"/>
        </a:defRPr>
      </a:lvl7pPr>
      <a:lvl8pPr marL="3703320" indent="-246888" algn="l" defTabSz="987552" rtl="0" eaLnBrk="1" latinLnBrk="0" hangingPunct="1">
        <a:lnSpc>
          <a:spcPct val="90000"/>
        </a:lnSpc>
        <a:spcBef>
          <a:spcPts val="541"/>
        </a:spcBef>
        <a:buFont typeface="Arial" panose="020B0604020202020204" pitchFamily="34" charset="0"/>
        <a:buChar char="•"/>
        <a:defRPr sz="1944" kern="1200">
          <a:solidFill>
            <a:schemeClr val="tx1"/>
          </a:solidFill>
          <a:latin typeface="+mn-lt"/>
          <a:ea typeface="+mn-ea"/>
          <a:cs typeface="+mn-cs"/>
        </a:defRPr>
      </a:lvl8pPr>
      <a:lvl9pPr marL="4197096" indent="-246888" algn="l" defTabSz="987552" rtl="0" eaLnBrk="1" latinLnBrk="0" hangingPunct="1">
        <a:lnSpc>
          <a:spcPct val="90000"/>
        </a:lnSpc>
        <a:spcBef>
          <a:spcPts val="541"/>
        </a:spcBef>
        <a:buFont typeface="Arial" panose="020B0604020202020204" pitchFamily="34" charset="0"/>
        <a:buChar char="•"/>
        <a:defRPr sz="1944" kern="1200">
          <a:solidFill>
            <a:schemeClr val="tx1"/>
          </a:solidFill>
          <a:latin typeface="+mn-lt"/>
          <a:ea typeface="+mn-ea"/>
          <a:cs typeface="+mn-cs"/>
        </a:defRPr>
      </a:lvl9pPr>
    </p:bodyStyle>
    <p:otherStyle>
      <a:defPPr>
        <a:defRPr lang="en-US"/>
      </a:defPPr>
      <a:lvl1pPr marL="0" algn="l" defTabSz="987552" rtl="0" eaLnBrk="1" latinLnBrk="0" hangingPunct="1">
        <a:defRPr sz="1944" kern="1200">
          <a:solidFill>
            <a:schemeClr val="tx1"/>
          </a:solidFill>
          <a:latin typeface="+mn-lt"/>
          <a:ea typeface="+mn-ea"/>
          <a:cs typeface="+mn-cs"/>
        </a:defRPr>
      </a:lvl1pPr>
      <a:lvl2pPr marL="493776" algn="l" defTabSz="987552" rtl="0" eaLnBrk="1" latinLnBrk="0" hangingPunct="1">
        <a:defRPr sz="1944" kern="1200">
          <a:solidFill>
            <a:schemeClr val="tx1"/>
          </a:solidFill>
          <a:latin typeface="+mn-lt"/>
          <a:ea typeface="+mn-ea"/>
          <a:cs typeface="+mn-cs"/>
        </a:defRPr>
      </a:lvl2pPr>
      <a:lvl3pPr marL="987552" algn="l" defTabSz="987552" rtl="0" eaLnBrk="1" latinLnBrk="0" hangingPunct="1">
        <a:defRPr sz="1944" kern="1200">
          <a:solidFill>
            <a:schemeClr val="tx1"/>
          </a:solidFill>
          <a:latin typeface="+mn-lt"/>
          <a:ea typeface="+mn-ea"/>
          <a:cs typeface="+mn-cs"/>
        </a:defRPr>
      </a:lvl3pPr>
      <a:lvl4pPr marL="1481328" algn="l" defTabSz="987552" rtl="0" eaLnBrk="1" latinLnBrk="0" hangingPunct="1">
        <a:defRPr sz="1944" kern="1200">
          <a:solidFill>
            <a:schemeClr val="tx1"/>
          </a:solidFill>
          <a:latin typeface="+mn-lt"/>
          <a:ea typeface="+mn-ea"/>
          <a:cs typeface="+mn-cs"/>
        </a:defRPr>
      </a:lvl4pPr>
      <a:lvl5pPr marL="1975104" algn="l" defTabSz="987552" rtl="0" eaLnBrk="1" latinLnBrk="0" hangingPunct="1">
        <a:defRPr sz="1944" kern="1200">
          <a:solidFill>
            <a:schemeClr val="tx1"/>
          </a:solidFill>
          <a:latin typeface="+mn-lt"/>
          <a:ea typeface="+mn-ea"/>
          <a:cs typeface="+mn-cs"/>
        </a:defRPr>
      </a:lvl5pPr>
      <a:lvl6pPr marL="2468880" algn="l" defTabSz="987552" rtl="0" eaLnBrk="1" latinLnBrk="0" hangingPunct="1">
        <a:defRPr sz="1944" kern="1200">
          <a:solidFill>
            <a:schemeClr val="tx1"/>
          </a:solidFill>
          <a:latin typeface="+mn-lt"/>
          <a:ea typeface="+mn-ea"/>
          <a:cs typeface="+mn-cs"/>
        </a:defRPr>
      </a:lvl6pPr>
      <a:lvl7pPr marL="2962656" algn="l" defTabSz="987552" rtl="0" eaLnBrk="1" latinLnBrk="0" hangingPunct="1">
        <a:defRPr sz="1944" kern="1200">
          <a:solidFill>
            <a:schemeClr val="tx1"/>
          </a:solidFill>
          <a:latin typeface="+mn-lt"/>
          <a:ea typeface="+mn-ea"/>
          <a:cs typeface="+mn-cs"/>
        </a:defRPr>
      </a:lvl7pPr>
      <a:lvl8pPr marL="3456432" algn="l" defTabSz="987552" rtl="0" eaLnBrk="1" latinLnBrk="0" hangingPunct="1">
        <a:defRPr sz="1944" kern="1200">
          <a:solidFill>
            <a:schemeClr val="tx1"/>
          </a:solidFill>
          <a:latin typeface="+mn-lt"/>
          <a:ea typeface="+mn-ea"/>
          <a:cs typeface="+mn-cs"/>
        </a:defRPr>
      </a:lvl8pPr>
      <a:lvl9pPr marL="3950208" algn="l" defTabSz="987552" rtl="0" eaLnBrk="1" latinLnBrk="0" hangingPunct="1">
        <a:defRPr sz="194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hyperlink" Target="https://www.flintrehab.com/2015/goal-setting-for-stroke-rehabilitation/" TargetMode="External"/><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8" Type="http://schemas.openxmlformats.org/officeDocument/2006/relationships/hyperlink" Target="https://doi.org/10.1016/S0140-6736(07)60785-5" TargetMode="External"/><Relationship Id="rId3" Type="http://schemas.openxmlformats.org/officeDocument/2006/relationships/hyperlink" Target="http://dx.doi.org/10.2471/BLT.15.162198" TargetMode="External"/><Relationship Id="rId7" Type="http://schemas.openxmlformats.org/officeDocument/2006/relationships/hyperlink" Target="https://doi.org/10.1111/j.1365-2923.2011.04039.x" TargetMode="External"/><Relationship Id="rId12" Type="http://schemas.openxmlformats.org/officeDocument/2006/relationships/hyperlink" Target="http://www.who.int/hrh/education/en/" TargetMode="External"/><Relationship Id="rId2" Type="http://schemas.openxmlformats.org/officeDocument/2006/relationships/notesSlide" Target="../notesSlides/notesSlide28.xml"/><Relationship Id="rId1" Type="http://schemas.openxmlformats.org/officeDocument/2006/relationships/slideLayout" Target="../slideLayouts/slideLayout12.xml"/><Relationship Id="rId6" Type="http://schemas.openxmlformats.org/officeDocument/2006/relationships/hyperlink" Target="https://doi.org/10.1016/S0140-6736(10)61854-5" TargetMode="External"/><Relationship Id="rId11" Type="http://schemas.openxmlformats.org/officeDocument/2006/relationships/hyperlink" Target="http://www.who.int/hrh/workforce_mdgs/en/" TargetMode="External"/><Relationship Id="rId5" Type="http://schemas.openxmlformats.org/officeDocument/2006/relationships/hyperlink" Target="https://doi.org/10.15171/ijhpm.2015.215" TargetMode="External"/><Relationship Id="rId10" Type="http://schemas.openxmlformats.org/officeDocument/2006/relationships/hyperlink" Target="http://apps.who.int/gho/data/node.sdg.3-c-viz?lang=en" TargetMode="External"/><Relationship Id="rId4" Type="http://schemas.openxmlformats.org/officeDocument/2006/relationships/hyperlink" Target="https://doi.org/10.15171/ijhpm.2016.97" TargetMode="External"/><Relationship Id="rId9" Type="http://schemas.openxmlformats.org/officeDocument/2006/relationships/hyperlink" Target="http://www.who.int/gho/health_workforce/physicians_density_text/en/"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apps.who.int/gho/data/node.sdg.3-c-viz?lang=e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hyperlink" Target="http://www.who.int/hrh/education/en/"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hyperlink" Target="http://phcperformanceinitiative.org/" TargetMode="External"/><Relationship Id="rId5" Type="http://schemas.openxmlformats.org/officeDocument/2006/relationships/hyperlink" Target="http://www.who.int/sdg/en/" TargetMode="External"/><Relationship Id="rId4" Type="http://schemas.openxmlformats.org/officeDocument/2006/relationships/hyperlink" Target="http://www.who.int/topics/sustainable-development-goals/test/sdg-banner.jpg?ua=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F08B4ADE-D665-4DB5-8B1B-1DBDE28B27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0149" y="468206"/>
            <a:ext cx="12890793" cy="3383280"/>
          </a:xfrm>
          <a:prstGeom prst="rect">
            <a:avLst/>
          </a:prstGeom>
        </p:spPr>
      </p:pic>
      <p:sp>
        <p:nvSpPr>
          <p:cNvPr id="3" name="TextBox 2">
            <a:extLst>
              <a:ext uri="{FF2B5EF4-FFF2-40B4-BE49-F238E27FC236}">
                <a16:creationId xmlns:a16="http://schemas.microsoft.com/office/drawing/2014/main" id="{1BA713F7-7C38-409B-97A0-30C856C679F9}"/>
              </a:ext>
            </a:extLst>
          </p:cNvPr>
          <p:cNvSpPr txBox="1"/>
          <p:nvPr/>
        </p:nvSpPr>
        <p:spPr>
          <a:xfrm>
            <a:off x="3500945" y="4436533"/>
            <a:ext cx="7569200" cy="1820370"/>
          </a:xfrm>
          <a:prstGeom prst="rect">
            <a:avLst/>
          </a:prstGeom>
          <a:noFill/>
        </p:spPr>
        <p:txBody>
          <a:bodyPr wrap="square" rtlCol="0">
            <a:spAutoFit/>
          </a:bodyPr>
          <a:lstStyle/>
          <a:p>
            <a:pPr algn="ctr"/>
            <a:r>
              <a:rPr lang="en-US" b="1" dirty="0"/>
              <a:t>Can We Broaden Our Focus?: Targeting Family Medicine Training to Non-physician Clinicians</a:t>
            </a:r>
          </a:p>
          <a:p>
            <a:pPr algn="ctr"/>
            <a:endParaRPr lang="en-US" b="1" dirty="0"/>
          </a:p>
          <a:p>
            <a:pPr algn="ctr"/>
            <a:r>
              <a:rPr lang="en-US" dirty="0"/>
              <a:t>Kathy Z. Chang, MD, MPH, FAAFP</a:t>
            </a:r>
          </a:p>
          <a:p>
            <a:pPr algn="ctr"/>
            <a:r>
              <a:rPr lang="en-US" dirty="0"/>
              <a:t>Bridget </a:t>
            </a:r>
            <a:r>
              <a:rPr lang="en-US" dirty="0" err="1"/>
              <a:t>Nandawula</a:t>
            </a:r>
            <a:r>
              <a:rPr lang="en-US" dirty="0"/>
              <a:t>, Clinical Officer</a:t>
            </a:r>
          </a:p>
        </p:txBody>
      </p:sp>
    </p:spTree>
    <p:extLst>
      <p:ext uri="{BB962C8B-B14F-4D97-AF65-F5344CB8AC3E}">
        <p14:creationId xmlns:p14="http://schemas.microsoft.com/office/powerpoint/2010/main" val="3797024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34"/>
          <p:cNvSpPr txBox="1">
            <a:spLocks noGrp="1"/>
          </p:cNvSpPr>
          <p:nvPr>
            <p:ph type="body" idx="1"/>
          </p:nvPr>
        </p:nvSpPr>
        <p:spPr>
          <a:xfrm>
            <a:off x="498720" y="1843960"/>
            <a:ext cx="13632960" cy="5466240"/>
          </a:xfrm>
          <a:prstGeom prst="rect">
            <a:avLst/>
          </a:prstGeom>
        </p:spPr>
        <p:txBody>
          <a:bodyPr spcFirstLastPara="1" vert="horz" wrap="square" lIns="146280" tIns="146280" rIns="146280" bIns="146280" rtlCol="0" anchor="t" anchorCtr="0">
            <a:noAutofit/>
          </a:bodyPr>
          <a:lstStyle/>
          <a:p>
            <a:pPr marL="0" indent="0">
              <a:buNone/>
            </a:pPr>
            <a:r>
              <a:rPr lang="en" dirty="0">
                <a:solidFill>
                  <a:srgbClr val="000000"/>
                </a:solidFill>
                <a:latin typeface="+mj-lt"/>
                <a:ea typeface="Calibri"/>
                <a:cs typeface="Calibri"/>
                <a:sym typeface="Calibri"/>
              </a:rPr>
              <a:t>WHO 2013 recommendations for transforming and scaling up health professionals’ training and education:</a:t>
            </a:r>
            <a:r>
              <a:rPr lang="en" baseline="30000" dirty="0">
                <a:solidFill>
                  <a:srgbClr val="000000"/>
                </a:solidFill>
                <a:latin typeface="+mj-lt"/>
                <a:ea typeface="Calibri"/>
                <a:cs typeface="Calibri"/>
                <a:sym typeface="Calibri"/>
              </a:rPr>
              <a:t>12</a:t>
            </a:r>
            <a:endParaRPr baseline="30000" dirty="0">
              <a:solidFill>
                <a:srgbClr val="000000"/>
              </a:solidFill>
              <a:latin typeface="+mj-lt"/>
              <a:ea typeface="Calibri"/>
              <a:cs typeface="Calibri"/>
              <a:sym typeface="Calibri"/>
            </a:endParaRPr>
          </a:p>
          <a:p>
            <a:pPr marL="1463040" indent="-579120">
              <a:spcBef>
                <a:spcPts val="2560"/>
              </a:spcBef>
              <a:buClr>
                <a:srgbClr val="000000"/>
              </a:buClr>
              <a:buSzPts val="2100"/>
              <a:buFont typeface="Calibri"/>
              <a:buChar char="●"/>
            </a:pPr>
            <a:r>
              <a:rPr lang="en" dirty="0">
                <a:solidFill>
                  <a:srgbClr val="000000"/>
                </a:solidFill>
                <a:latin typeface="+mj-lt"/>
                <a:ea typeface="Calibri"/>
                <a:cs typeface="Calibri"/>
                <a:sym typeface="Calibri"/>
              </a:rPr>
              <a:t>Health equity and universal access</a:t>
            </a:r>
            <a:endParaRPr dirty="0">
              <a:solidFill>
                <a:srgbClr val="000000"/>
              </a:solidFill>
              <a:latin typeface="+mj-lt"/>
              <a:ea typeface="Calibri"/>
              <a:cs typeface="Calibri"/>
              <a:sym typeface="Calibri"/>
            </a:endParaRPr>
          </a:p>
          <a:p>
            <a:pPr marL="1463040" indent="-579120">
              <a:buClr>
                <a:srgbClr val="000000"/>
              </a:buClr>
              <a:buSzPts val="2100"/>
              <a:buFont typeface="Calibri"/>
              <a:buChar char="●"/>
            </a:pPr>
            <a:r>
              <a:rPr lang="en" dirty="0">
                <a:solidFill>
                  <a:srgbClr val="000000"/>
                </a:solidFill>
                <a:latin typeface="+mj-lt"/>
                <a:ea typeface="Calibri"/>
                <a:cs typeface="Calibri"/>
                <a:sym typeface="Calibri"/>
              </a:rPr>
              <a:t>Improve quantity, quality, and relevance </a:t>
            </a:r>
            <a:endParaRPr dirty="0">
              <a:solidFill>
                <a:srgbClr val="000000"/>
              </a:solidFill>
              <a:latin typeface="+mj-lt"/>
              <a:ea typeface="Calibri"/>
              <a:cs typeface="Calibri"/>
              <a:sym typeface="Calibri"/>
            </a:endParaRPr>
          </a:p>
          <a:p>
            <a:pPr marL="1463040" indent="-579120">
              <a:buClr>
                <a:srgbClr val="000000"/>
              </a:buClr>
              <a:buSzPts val="2100"/>
              <a:buFont typeface="Calibri"/>
              <a:buChar char="●"/>
            </a:pPr>
            <a:r>
              <a:rPr lang="en" dirty="0">
                <a:solidFill>
                  <a:srgbClr val="000000"/>
                </a:solidFill>
                <a:latin typeface="+mj-lt"/>
                <a:ea typeface="Calibri"/>
                <a:cs typeface="Calibri"/>
                <a:sym typeface="Calibri"/>
              </a:rPr>
              <a:t>Continuous professional development</a:t>
            </a:r>
            <a:endParaRPr dirty="0">
              <a:solidFill>
                <a:srgbClr val="000000"/>
              </a:solidFill>
              <a:latin typeface="+mj-lt"/>
              <a:ea typeface="Calibri"/>
              <a:cs typeface="Calibri"/>
              <a:sym typeface="Calibri"/>
            </a:endParaRPr>
          </a:p>
          <a:p>
            <a:pPr marL="0" indent="0">
              <a:spcBef>
                <a:spcPts val="2560"/>
              </a:spcBef>
              <a:buNone/>
            </a:pPr>
            <a:r>
              <a:rPr lang="en" dirty="0">
                <a:solidFill>
                  <a:srgbClr val="000000"/>
                </a:solidFill>
                <a:latin typeface="+mj-lt"/>
                <a:ea typeface="Calibri"/>
                <a:cs typeface="Calibri"/>
                <a:sym typeface="Calibri"/>
              </a:rPr>
              <a:t>Emergency/urgent actions overtake longer-term professional education on agendas</a:t>
            </a:r>
            <a:r>
              <a:rPr lang="en" baseline="30000" dirty="0">
                <a:solidFill>
                  <a:srgbClr val="000000"/>
                </a:solidFill>
                <a:latin typeface="+mj-lt"/>
                <a:ea typeface="Calibri"/>
                <a:cs typeface="Calibri"/>
                <a:sym typeface="Calibri"/>
              </a:rPr>
              <a:t>5</a:t>
            </a:r>
            <a:endParaRPr baseline="30000" dirty="0">
              <a:solidFill>
                <a:srgbClr val="000000"/>
              </a:solidFill>
              <a:latin typeface="+mj-lt"/>
              <a:ea typeface="Calibri"/>
              <a:cs typeface="Calibri"/>
              <a:sym typeface="Calibri"/>
            </a:endParaRPr>
          </a:p>
        </p:txBody>
      </p:sp>
      <p:sp>
        <p:nvSpPr>
          <p:cNvPr id="192" name="Google Shape;192;p34"/>
          <p:cNvSpPr txBox="1">
            <a:spLocks noGrp="1"/>
          </p:cNvSpPr>
          <p:nvPr>
            <p:ph type="title"/>
          </p:nvPr>
        </p:nvSpPr>
        <p:spPr>
          <a:xfrm>
            <a:off x="498720" y="712040"/>
            <a:ext cx="13632960" cy="916320"/>
          </a:xfrm>
          <a:prstGeom prst="rect">
            <a:avLst/>
          </a:prstGeom>
        </p:spPr>
        <p:txBody>
          <a:bodyPr spcFirstLastPara="1" vert="horz" wrap="square" lIns="146280" tIns="146280" rIns="146280" bIns="146280" rtlCol="0" anchor="t" anchorCtr="0">
            <a:noAutofit/>
          </a:bodyPr>
          <a:lstStyle/>
          <a:p>
            <a:r>
              <a:rPr lang="en" sz="4500" dirty="0"/>
              <a:t>Training and education fundamentals</a:t>
            </a:r>
            <a:endParaRPr sz="4500" baseline="30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5"/>
          <p:cNvSpPr txBox="1">
            <a:spLocks noGrp="1"/>
          </p:cNvSpPr>
          <p:nvPr>
            <p:ph type="title"/>
          </p:nvPr>
        </p:nvSpPr>
        <p:spPr>
          <a:xfrm>
            <a:off x="498720" y="712040"/>
            <a:ext cx="13632960" cy="916320"/>
          </a:xfrm>
          <a:prstGeom prst="rect">
            <a:avLst/>
          </a:prstGeom>
        </p:spPr>
        <p:txBody>
          <a:bodyPr spcFirstLastPara="1" vert="horz" wrap="square" lIns="146280" tIns="146280" rIns="146280" bIns="146280" rtlCol="0" anchor="t" anchorCtr="0">
            <a:noAutofit/>
          </a:bodyPr>
          <a:lstStyle/>
          <a:p>
            <a:r>
              <a:rPr lang="en" sz="4500" dirty="0"/>
              <a:t>The Role of Non-Physician Clinicians in LMIC</a:t>
            </a:r>
            <a:r>
              <a:rPr lang="en" sz="4500" baseline="30000" dirty="0"/>
              <a:t>7</a:t>
            </a:r>
            <a:endParaRPr sz="4500" baseline="30000" dirty="0"/>
          </a:p>
        </p:txBody>
      </p:sp>
      <p:sp>
        <p:nvSpPr>
          <p:cNvPr id="198" name="Google Shape;198;p35"/>
          <p:cNvSpPr txBox="1">
            <a:spLocks noGrp="1"/>
          </p:cNvSpPr>
          <p:nvPr>
            <p:ph type="body" idx="1"/>
          </p:nvPr>
        </p:nvSpPr>
        <p:spPr>
          <a:xfrm>
            <a:off x="498720" y="1843960"/>
            <a:ext cx="13632960" cy="5466240"/>
          </a:xfrm>
          <a:prstGeom prst="rect">
            <a:avLst/>
          </a:prstGeom>
        </p:spPr>
        <p:txBody>
          <a:bodyPr spcFirstLastPara="1" vert="horz" wrap="square" lIns="146280" tIns="146280" rIns="146280" bIns="146280" rtlCol="0" anchor="t" anchorCtr="0">
            <a:noAutofit/>
          </a:bodyPr>
          <a:lstStyle/>
          <a:p>
            <a:pPr indent="-609600">
              <a:lnSpc>
                <a:spcPct val="100000"/>
              </a:lnSpc>
              <a:buClr>
                <a:srgbClr val="000000"/>
              </a:buClr>
              <a:buSzPts val="2400"/>
              <a:buFont typeface="Calibri"/>
              <a:buChar char="●"/>
            </a:pPr>
            <a:r>
              <a:rPr lang="en" dirty="0">
                <a:solidFill>
                  <a:srgbClr val="000000"/>
                </a:solidFill>
                <a:latin typeface="+mj-lt"/>
                <a:ea typeface="Calibri"/>
                <a:cs typeface="Calibri"/>
                <a:sym typeface="Calibri"/>
              </a:rPr>
              <a:t>Filling the gap of physician shortage in rural areas</a:t>
            </a:r>
            <a:endParaRPr dirty="0">
              <a:solidFill>
                <a:srgbClr val="000000"/>
              </a:solidFill>
              <a:latin typeface="+mj-lt"/>
              <a:ea typeface="Calibri"/>
              <a:cs typeface="Calibri"/>
              <a:sym typeface="Calibri"/>
            </a:endParaRPr>
          </a:p>
          <a:p>
            <a:pPr indent="-609600">
              <a:lnSpc>
                <a:spcPct val="100000"/>
              </a:lnSpc>
              <a:buClr>
                <a:srgbClr val="000000"/>
              </a:buClr>
              <a:buSzPts val="2400"/>
              <a:buFont typeface="Calibri"/>
              <a:buChar char="●"/>
            </a:pPr>
            <a:r>
              <a:rPr lang="en" dirty="0">
                <a:solidFill>
                  <a:srgbClr val="000000"/>
                </a:solidFill>
                <a:latin typeface="+mj-lt"/>
                <a:ea typeface="Calibri"/>
                <a:cs typeface="Calibri"/>
                <a:sym typeface="Calibri"/>
              </a:rPr>
              <a:t>NPCs trained with less cost and training duration than physicians</a:t>
            </a:r>
            <a:endParaRPr dirty="0">
              <a:solidFill>
                <a:srgbClr val="000000"/>
              </a:solidFill>
              <a:latin typeface="+mj-lt"/>
              <a:ea typeface="Calibri"/>
              <a:cs typeface="Calibri"/>
              <a:sym typeface="Calibri"/>
            </a:endParaRPr>
          </a:p>
          <a:p>
            <a:pPr indent="-609600">
              <a:lnSpc>
                <a:spcPct val="100000"/>
              </a:lnSpc>
              <a:buClr>
                <a:srgbClr val="000000"/>
              </a:buClr>
              <a:buSzPts val="2400"/>
              <a:buFont typeface="Calibri"/>
              <a:buChar char="●"/>
            </a:pPr>
            <a:r>
              <a:rPr lang="en" dirty="0">
                <a:solidFill>
                  <a:srgbClr val="000000"/>
                </a:solidFill>
                <a:latin typeface="+mj-lt"/>
                <a:ea typeface="Calibri"/>
                <a:cs typeface="Calibri"/>
                <a:sym typeface="Calibri"/>
              </a:rPr>
              <a:t>Recruited from rural and poor areas</a:t>
            </a:r>
            <a:endParaRPr dirty="0">
              <a:solidFill>
                <a:srgbClr val="000000"/>
              </a:solidFill>
              <a:latin typeface="+mj-lt"/>
              <a:ea typeface="Calibri"/>
              <a:cs typeface="Calibri"/>
              <a:sym typeface="Calibri"/>
            </a:endParaRPr>
          </a:p>
          <a:p>
            <a:pPr indent="-609600">
              <a:lnSpc>
                <a:spcPct val="100000"/>
              </a:lnSpc>
              <a:buClr>
                <a:srgbClr val="000000"/>
              </a:buClr>
              <a:buSzPts val="2400"/>
              <a:buFont typeface="Calibri"/>
              <a:buChar char="●"/>
            </a:pPr>
            <a:r>
              <a:rPr lang="en" dirty="0">
                <a:solidFill>
                  <a:srgbClr val="000000"/>
                </a:solidFill>
                <a:latin typeface="+mj-lt"/>
                <a:ea typeface="Calibri"/>
                <a:cs typeface="Calibri"/>
                <a:sym typeface="Calibri"/>
              </a:rPr>
              <a:t>Success in placement to work in rural/poor areas</a:t>
            </a:r>
            <a:endParaRPr dirty="0">
              <a:solidFill>
                <a:srgbClr val="000000"/>
              </a:solidFill>
              <a:latin typeface="+mj-lt"/>
              <a:ea typeface="Calibri"/>
              <a:cs typeface="Calibri"/>
              <a:sym typeface="Calibri"/>
            </a:endParaRPr>
          </a:p>
          <a:p>
            <a:pPr indent="-609600">
              <a:lnSpc>
                <a:spcPct val="100000"/>
              </a:lnSpc>
              <a:buClr>
                <a:srgbClr val="000000"/>
              </a:buClr>
              <a:buSzPts val="2400"/>
              <a:buFont typeface="Calibri"/>
              <a:buChar char="●"/>
            </a:pPr>
            <a:r>
              <a:rPr lang="en" dirty="0">
                <a:solidFill>
                  <a:srgbClr val="000000"/>
                </a:solidFill>
                <a:latin typeface="+mj-lt"/>
                <a:ea typeface="Calibri"/>
                <a:cs typeface="Calibri"/>
                <a:sym typeface="Calibri"/>
              </a:rPr>
              <a:t>Task shifting from physicians to NPCs in primary and secondary health facilities</a:t>
            </a:r>
            <a:endParaRPr dirty="0">
              <a:solidFill>
                <a:srgbClr val="000000"/>
              </a:solidFill>
              <a:latin typeface="+mj-lt"/>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36"/>
          <p:cNvSpPr txBox="1">
            <a:spLocks noGrp="1"/>
          </p:cNvSpPr>
          <p:nvPr>
            <p:ph type="title"/>
          </p:nvPr>
        </p:nvSpPr>
        <p:spPr>
          <a:xfrm>
            <a:off x="498720" y="712040"/>
            <a:ext cx="13632960" cy="916320"/>
          </a:xfrm>
          <a:prstGeom prst="rect">
            <a:avLst/>
          </a:prstGeom>
        </p:spPr>
        <p:txBody>
          <a:bodyPr spcFirstLastPara="1" vert="horz" wrap="square" lIns="146280" tIns="146280" rIns="146280" bIns="146280" rtlCol="0" anchor="t" anchorCtr="0">
            <a:noAutofit/>
          </a:bodyPr>
          <a:lstStyle/>
          <a:p>
            <a:r>
              <a:rPr lang="en" sz="4500"/>
              <a:t>Redefining the role of physicians</a:t>
            </a:r>
            <a:endParaRPr sz="4500"/>
          </a:p>
        </p:txBody>
      </p:sp>
      <p:sp>
        <p:nvSpPr>
          <p:cNvPr id="204" name="Google Shape;204;p36"/>
          <p:cNvSpPr txBox="1">
            <a:spLocks noGrp="1"/>
          </p:cNvSpPr>
          <p:nvPr>
            <p:ph type="body" idx="2"/>
          </p:nvPr>
        </p:nvSpPr>
        <p:spPr>
          <a:xfrm>
            <a:off x="654320" y="1719640"/>
            <a:ext cx="7030080" cy="6011520"/>
          </a:xfrm>
          <a:prstGeom prst="rect">
            <a:avLst/>
          </a:prstGeom>
        </p:spPr>
        <p:txBody>
          <a:bodyPr spcFirstLastPara="1" vert="horz" wrap="square" lIns="146280" tIns="146280" rIns="146280" bIns="146280" rtlCol="0" anchor="t" anchorCtr="0">
            <a:noAutofit/>
          </a:bodyPr>
          <a:lstStyle/>
          <a:p>
            <a:pPr marL="0" indent="0">
              <a:lnSpc>
                <a:spcPct val="100000"/>
              </a:lnSpc>
              <a:buClr>
                <a:schemeClr val="dk1"/>
              </a:buClr>
              <a:buSzPts val="1100"/>
              <a:buNone/>
            </a:pPr>
            <a:r>
              <a:rPr lang="en" sz="2400" b="1" dirty="0">
                <a:solidFill>
                  <a:schemeClr val="dk1"/>
                </a:solidFill>
                <a:latin typeface="+mj-lt"/>
                <a:ea typeface="Calibri"/>
                <a:cs typeface="Calibri"/>
                <a:sym typeface="Calibri"/>
              </a:rPr>
              <a:t>Suggested “new” competency areas (Eyal, 2016):</a:t>
            </a:r>
            <a:r>
              <a:rPr lang="en" sz="2400" b="1" baseline="30000" dirty="0">
                <a:solidFill>
                  <a:schemeClr val="dk1"/>
                </a:solidFill>
                <a:latin typeface="+mj-lt"/>
                <a:ea typeface="Calibri"/>
                <a:cs typeface="Calibri"/>
                <a:sym typeface="Calibri"/>
              </a:rPr>
              <a:t>4</a:t>
            </a:r>
            <a:endParaRPr sz="2400" b="1" baseline="30000" dirty="0">
              <a:solidFill>
                <a:schemeClr val="dk1"/>
              </a:solidFill>
              <a:latin typeface="+mj-lt"/>
              <a:ea typeface="Calibri"/>
              <a:cs typeface="Calibri"/>
              <a:sym typeface="Calibri"/>
            </a:endParaRPr>
          </a:p>
          <a:p>
            <a:pPr indent="-528320">
              <a:buClr>
                <a:schemeClr val="dk1"/>
              </a:buClr>
              <a:buSzPts val="1600"/>
              <a:buFont typeface="Calibri"/>
              <a:buChar char="●"/>
            </a:pPr>
            <a:r>
              <a:rPr lang="en" sz="2400" dirty="0">
                <a:solidFill>
                  <a:schemeClr val="dk1"/>
                </a:solidFill>
                <a:latin typeface="+mj-lt"/>
                <a:ea typeface="Calibri"/>
                <a:cs typeface="Calibri"/>
                <a:sym typeface="Calibri"/>
              </a:rPr>
              <a:t>Health service delivery</a:t>
            </a:r>
            <a:endParaRPr sz="2400" dirty="0">
              <a:solidFill>
                <a:schemeClr val="dk1"/>
              </a:solidFill>
              <a:latin typeface="+mj-lt"/>
              <a:ea typeface="Calibri"/>
              <a:cs typeface="Calibri"/>
              <a:sym typeface="Calibri"/>
            </a:endParaRPr>
          </a:p>
          <a:p>
            <a:pPr lvl="1" indent="-528320">
              <a:spcBef>
                <a:spcPts val="0"/>
              </a:spcBef>
              <a:buClr>
                <a:schemeClr val="dk1"/>
              </a:buClr>
              <a:buSzPts val="1600"/>
              <a:buFont typeface="Calibri"/>
              <a:buChar char="○"/>
            </a:pPr>
            <a:r>
              <a:rPr lang="en" sz="2400" dirty="0">
                <a:solidFill>
                  <a:schemeClr val="dk1"/>
                </a:solidFill>
                <a:latin typeface="+mj-lt"/>
                <a:ea typeface="Calibri"/>
                <a:cs typeface="Calibri"/>
                <a:sym typeface="Calibri"/>
              </a:rPr>
              <a:t>Clinical consultation, lead multidisciplinary teams, manage clinical programs</a:t>
            </a:r>
            <a:endParaRPr sz="2400" dirty="0">
              <a:solidFill>
                <a:schemeClr val="dk1"/>
              </a:solidFill>
              <a:latin typeface="+mj-lt"/>
              <a:ea typeface="Calibri"/>
              <a:cs typeface="Calibri"/>
              <a:sym typeface="Calibri"/>
            </a:endParaRPr>
          </a:p>
          <a:p>
            <a:pPr indent="-528320">
              <a:buClr>
                <a:schemeClr val="dk1"/>
              </a:buClr>
              <a:buSzPts val="1600"/>
              <a:buFont typeface="Calibri"/>
              <a:buChar char="●"/>
            </a:pPr>
            <a:r>
              <a:rPr lang="en" sz="2400" dirty="0">
                <a:solidFill>
                  <a:schemeClr val="dk1"/>
                </a:solidFill>
                <a:latin typeface="+mj-lt"/>
                <a:ea typeface="Calibri"/>
                <a:cs typeface="Calibri"/>
                <a:sym typeface="Calibri"/>
              </a:rPr>
              <a:t>Health workforce capacity building</a:t>
            </a:r>
            <a:endParaRPr sz="2400" dirty="0">
              <a:solidFill>
                <a:schemeClr val="dk1"/>
              </a:solidFill>
              <a:latin typeface="+mj-lt"/>
              <a:ea typeface="Calibri"/>
              <a:cs typeface="Calibri"/>
              <a:sym typeface="Calibri"/>
            </a:endParaRPr>
          </a:p>
          <a:p>
            <a:pPr lvl="1" indent="-528320">
              <a:spcBef>
                <a:spcPts val="0"/>
              </a:spcBef>
              <a:buClr>
                <a:schemeClr val="dk1"/>
              </a:buClr>
              <a:buSzPts val="1600"/>
              <a:buFont typeface="Calibri"/>
              <a:buChar char="○"/>
            </a:pPr>
            <a:r>
              <a:rPr lang="en" sz="2400" dirty="0">
                <a:solidFill>
                  <a:schemeClr val="dk1"/>
                </a:solidFill>
                <a:latin typeface="+mj-lt"/>
                <a:ea typeface="Calibri"/>
                <a:cs typeface="Calibri"/>
                <a:sym typeface="Calibri"/>
              </a:rPr>
              <a:t>training and evaluation, team-building</a:t>
            </a:r>
            <a:endParaRPr sz="2400" dirty="0">
              <a:solidFill>
                <a:schemeClr val="dk1"/>
              </a:solidFill>
              <a:latin typeface="+mj-lt"/>
              <a:ea typeface="Calibri"/>
              <a:cs typeface="Calibri"/>
              <a:sym typeface="Calibri"/>
            </a:endParaRPr>
          </a:p>
          <a:p>
            <a:pPr indent="-528320">
              <a:buClr>
                <a:schemeClr val="dk1"/>
              </a:buClr>
              <a:buSzPts val="1600"/>
              <a:buFont typeface="Calibri"/>
              <a:buChar char="●"/>
            </a:pPr>
            <a:r>
              <a:rPr lang="en" sz="2400" dirty="0">
                <a:solidFill>
                  <a:schemeClr val="dk1"/>
                </a:solidFill>
                <a:latin typeface="+mj-lt"/>
                <a:ea typeface="Calibri"/>
                <a:cs typeface="Calibri"/>
                <a:sym typeface="Calibri"/>
              </a:rPr>
              <a:t>Health information systems</a:t>
            </a:r>
            <a:endParaRPr sz="2400" dirty="0">
              <a:solidFill>
                <a:schemeClr val="dk1"/>
              </a:solidFill>
              <a:latin typeface="+mj-lt"/>
              <a:ea typeface="Calibri"/>
              <a:cs typeface="Calibri"/>
              <a:sym typeface="Calibri"/>
            </a:endParaRPr>
          </a:p>
          <a:p>
            <a:pPr lvl="1" indent="-528320">
              <a:spcBef>
                <a:spcPts val="0"/>
              </a:spcBef>
              <a:buClr>
                <a:schemeClr val="dk1"/>
              </a:buClr>
              <a:buSzPts val="1600"/>
              <a:buFont typeface="Calibri"/>
              <a:buChar char="○"/>
            </a:pPr>
            <a:r>
              <a:rPr lang="en" sz="2400" dirty="0">
                <a:solidFill>
                  <a:schemeClr val="dk1"/>
                </a:solidFill>
                <a:latin typeface="+mj-lt"/>
                <a:ea typeface="Calibri"/>
                <a:cs typeface="Calibri"/>
                <a:sym typeface="Calibri"/>
              </a:rPr>
              <a:t>monitoring and evaluation, quality improvement plans, research and scholarship</a:t>
            </a:r>
            <a:endParaRPr sz="2400" dirty="0">
              <a:solidFill>
                <a:schemeClr val="dk1"/>
              </a:solidFill>
              <a:latin typeface="+mj-lt"/>
              <a:ea typeface="Calibri"/>
              <a:cs typeface="Calibri"/>
              <a:sym typeface="Calibri"/>
            </a:endParaRPr>
          </a:p>
          <a:p>
            <a:pPr indent="-528320">
              <a:buClr>
                <a:schemeClr val="dk1"/>
              </a:buClr>
              <a:buSzPts val="1600"/>
              <a:buFont typeface="Calibri"/>
              <a:buChar char="●"/>
            </a:pPr>
            <a:r>
              <a:rPr lang="en" sz="2400" dirty="0">
                <a:solidFill>
                  <a:schemeClr val="dk1"/>
                </a:solidFill>
                <a:latin typeface="+mj-lt"/>
                <a:ea typeface="Calibri"/>
                <a:cs typeface="Calibri"/>
                <a:sym typeface="Calibri"/>
              </a:rPr>
              <a:t>Program management</a:t>
            </a:r>
            <a:endParaRPr sz="2400" dirty="0">
              <a:solidFill>
                <a:schemeClr val="dk1"/>
              </a:solidFill>
              <a:latin typeface="+mj-lt"/>
              <a:ea typeface="Calibri"/>
              <a:cs typeface="Calibri"/>
              <a:sym typeface="Calibri"/>
            </a:endParaRPr>
          </a:p>
          <a:p>
            <a:pPr indent="-528320">
              <a:buClr>
                <a:schemeClr val="dk1"/>
              </a:buClr>
              <a:buSzPts val="1600"/>
              <a:buFont typeface="Calibri"/>
              <a:buChar char="●"/>
            </a:pPr>
            <a:r>
              <a:rPr lang="en" sz="2400" dirty="0">
                <a:solidFill>
                  <a:schemeClr val="dk1"/>
                </a:solidFill>
                <a:latin typeface="+mj-lt"/>
                <a:ea typeface="Calibri"/>
                <a:cs typeface="Calibri"/>
                <a:sym typeface="Calibri"/>
              </a:rPr>
              <a:t>Advocacy and fundraising</a:t>
            </a:r>
            <a:endParaRPr sz="2400" dirty="0">
              <a:latin typeface="+mj-lt"/>
              <a:ea typeface="Calibri"/>
              <a:cs typeface="Calibri"/>
              <a:sym typeface="Calibri"/>
            </a:endParaRPr>
          </a:p>
        </p:txBody>
      </p:sp>
      <p:sp>
        <p:nvSpPr>
          <p:cNvPr id="205" name="Google Shape;205;p36"/>
          <p:cNvSpPr txBox="1">
            <a:spLocks noGrp="1"/>
          </p:cNvSpPr>
          <p:nvPr>
            <p:ph type="body" idx="1"/>
          </p:nvPr>
        </p:nvSpPr>
        <p:spPr>
          <a:xfrm>
            <a:off x="7971840" y="2972040"/>
            <a:ext cx="6159840" cy="3383520"/>
          </a:xfrm>
          <a:prstGeom prst="rect">
            <a:avLst/>
          </a:prstGeom>
        </p:spPr>
        <p:txBody>
          <a:bodyPr spcFirstLastPara="1" vert="horz" wrap="square" lIns="146280" tIns="146280" rIns="146280" bIns="146280" rtlCol="0" anchor="t" anchorCtr="0">
            <a:noAutofit/>
          </a:bodyPr>
          <a:lstStyle/>
          <a:p>
            <a:pPr indent="-568960">
              <a:buClr>
                <a:srgbClr val="000000"/>
              </a:buClr>
              <a:buSzPts val="2000"/>
              <a:buFont typeface="Calibri"/>
              <a:buChar char="❖"/>
            </a:pPr>
            <a:r>
              <a:rPr lang="en" sz="3200" dirty="0">
                <a:solidFill>
                  <a:srgbClr val="000000"/>
                </a:solidFill>
                <a:latin typeface="+mj-lt"/>
                <a:ea typeface="Calibri"/>
                <a:cs typeface="Calibri"/>
                <a:sym typeface="Calibri"/>
              </a:rPr>
              <a:t>Specialist health care providers</a:t>
            </a:r>
            <a:endParaRPr sz="3200" dirty="0">
              <a:solidFill>
                <a:srgbClr val="000000"/>
              </a:solidFill>
              <a:latin typeface="+mj-lt"/>
              <a:ea typeface="Calibri"/>
              <a:cs typeface="Calibri"/>
              <a:sym typeface="Calibri"/>
            </a:endParaRPr>
          </a:p>
          <a:p>
            <a:pPr indent="-568960">
              <a:buClr>
                <a:srgbClr val="000000"/>
              </a:buClr>
              <a:buSzPts val="2000"/>
              <a:buFont typeface="Calibri"/>
              <a:buChar char="❖"/>
            </a:pPr>
            <a:r>
              <a:rPr lang="en" sz="3200" dirty="0">
                <a:solidFill>
                  <a:srgbClr val="000000"/>
                </a:solidFill>
                <a:latin typeface="+mj-lt"/>
                <a:ea typeface="Calibri"/>
                <a:cs typeface="Calibri"/>
                <a:sym typeface="Calibri"/>
              </a:rPr>
              <a:t>Leaders</a:t>
            </a:r>
            <a:endParaRPr sz="3200" dirty="0">
              <a:solidFill>
                <a:srgbClr val="000000"/>
              </a:solidFill>
              <a:latin typeface="+mj-lt"/>
              <a:ea typeface="Calibri"/>
              <a:cs typeface="Calibri"/>
              <a:sym typeface="Calibri"/>
            </a:endParaRPr>
          </a:p>
          <a:p>
            <a:pPr indent="-568960">
              <a:buClr>
                <a:srgbClr val="000000"/>
              </a:buClr>
              <a:buSzPts val="2000"/>
              <a:buFont typeface="Calibri"/>
              <a:buChar char="❖"/>
            </a:pPr>
            <a:r>
              <a:rPr lang="en" sz="3200" dirty="0">
                <a:solidFill>
                  <a:srgbClr val="000000"/>
                </a:solidFill>
                <a:latin typeface="+mj-lt"/>
                <a:ea typeface="Calibri"/>
                <a:cs typeface="Calibri"/>
                <a:sym typeface="Calibri"/>
              </a:rPr>
              <a:t>Managers</a:t>
            </a:r>
            <a:endParaRPr sz="3200" dirty="0">
              <a:solidFill>
                <a:srgbClr val="000000"/>
              </a:solidFill>
              <a:latin typeface="+mj-lt"/>
              <a:ea typeface="Calibri"/>
              <a:cs typeface="Calibri"/>
              <a:sym typeface="Calibri"/>
            </a:endParaRPr>
          </a:p>
          <a:p>
            <a:pPr indent="-568960">
              <a:buClr>
                <a:srgbClr val="000000"/>
              </a:buClr>
              <a:buSzPts val="2000"/>
              <a:buFont typeface="Calibri"/>
              <a:buChar char="❖"/>
            </a:pPr>
            <a:r>
              <a:rPr lang="en" sz="3200" dirty="0">
                <a:solidFill>
                  <a:srgbClr val="000000"/>
                </a:solidFill>
                <a:latin typeface="+mj-lt"/>
                <a:ea typeface="Calibri"/>
                <a:cs typeface="Calibri"/>
                <a:sym typeface="Calibri"/>
              </a:rPr>
              <a:t>Mentors</a:t>
            </a:r>
            <a:endParaRPr sz="3200" dirty="0">
              <a:solidFill>
                <a:srgbClr val="000000"/>
              </a:solidFill>
              <a:latin typeface="+mj-lt"/>
              <a:ea typeface="Calibri"/>
              <a:cs typeface="Calibri"/>
              <a:sym typeface="Calibri"/>
            </a:endParaRPr>
          </a:p>
          <a:p>
            <a:pPr indent="-568960">
              <a:buClr>
                <a:srgbClr val="000000"/>
              </a:buClr>
              <a:buSzPts val="2000"/>
              <a:buFont typeface="Calibri"/>
              <a:buChar char="❖"/>
            </a:pPr>
            <a:r>
              <a:rPr lang="en" sz="3200" dirty="0">
                <a:solidFill>
                  <a:srgbClr val="000000"/>
                </a:solidFill>
                <a:latin typeface="+mj-lt"/>
                <a:ea typeface="Calibri"/>
                <a:cs typeface="Calibri"/>
                <a:sym typeface="Calibri"/>
              </a:rPr>
              <a:t>Public health administrators</a:t>
            </a:r>
            <a:endParaRPr sz="3200" dirty="0">
              <a:solidFill>
                <a:srgbClr val="000000"/>
              </a:solidFill>
              <a:latin typeface="+mj-lt"/>
              <a:ea typeface="Calibri"/>
              <a:cs typeface="Calibri"/>
              <a:sym typeface="Calibri"/>
            </a:endParaRPr>
          </a:p>
          <a:p>
            <a:pPr marL="0" indent="0">
              <a:spcBef>
                <a:spcPts val="2560"/>
              </a:spcBef>
              <a:spcAft>
                <a:spcPts val="2560"/>
              </a:spcAft>
              <a:buNone/>
            </a:pPr>
            <a:endParaRPr dirty="0">
              <a:solidFill>
                <a:srgbClr val="000000"/>
              </a:solidFill>
              <a:latin typeface="+mj-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7"/>
          <p:cNvSpPr txBox="1">
            <a:spLocks noGrp="1"/>
          </p:cNvSpPr>
          <p:nvPr>
            <p:ph type="body" idx="1"/>
          </p:nvPr>
        </p:nvSpPr>
        <p:spPr>
          <a:xfrm>
            <a:off x="498720" y="1843960"/>
            <a:ext cx="13212960" cy="5466240"/>
          </a:xfrm>
          <a:prstGeom prst="rect">
            <a:avLst/>
          </a:prstGeom>
        </p:spPr>
        <p:txBody>
          <a:bodyPr spcFirstLastPara="1" vert="horz" wrap="square" lIns="146280" tIns="146280" rIns="146280" bIns="146280" rtlCol="0" anchor="t" anchorCtr="0">
            <a:noAutofit/>
          </a:bodyPr>
          <a:lstStyle/>
          <a:p>
            <a:pPr marL="0" indent="0">
              <a:buNone/>
            </a:pPr>
            <a:r>
              <a:rPr lang="en" sz="3200">
                <a:solidFill>
                  <a:schemeClr val="dk1"/>
                </a:solidFill>
              </a:rPr>
              <a:t>Greysen et al. (2011) identifies </a:t>
            </a:r>
            <a:r>
              <a:rPr lang="en" sz="3200">
                <a:solidFill>
                  <a:srgbClr val="000000"/>
                </a:solidFill>
              </a:rPr>
              <a:t>gaps in medical education based on available literature from sub-Saharan Africa.</a:t>
            </a:r>
            <a:r>
              <a:rPr lang="en" sz="3200" baseline="30000">
                <a:solidFill>
                  <a:srgbClr val="000000"/>
                </a:solidFill>
              </a:rPr>
              <a:t>6</a:t>
            </a:r>
            <a:endParaRPr sz="3200" baseline="30000">
              <a:solidFill>
                <a:srgbClr val="000000"/>
              </a:solidFill>
            </a:endParaRPr>
          </a:p>
          <a:p>
            <a:pPr marL="0" indent="0">
              <a:spcBef>
                <a:spcPts val="2560"/>
              </a:spcBef>
              <a:buNone/>
            </a:pPr>
            <a:r>
              <a:rPr lang="en" sz="3200">
                <a:solidFill>
                  <a:srgbClr val="000000"/>
                </a:solidFill>
              </a:rPr>
              <a:t>This offers an opportunity for physicians to:</a:t>
            </a:r>
            <a:endParaRPr sz="3200">
              <a:solidFill>
                <a:srgbClr val="000000"/>
              </a:solidFill>
            </a:endParaRPr>
          </a:p>
          <a:p>
            <a:pPr indent="-548640">
              <a:spcBef>
                <a:spcPts val="2560"/>
              </a:spcBef>
              <a:buClr>
                <a:srgbClr val="000000"/>
              </a:buClr>
              <a:buSzPts val="1800"/>
            </a:pPr>
            <a:r>
              <a:rPr lang="en" sz="3200">
                <a:solidFill>
                  <a:srgbClr val="000000"/>
                </a:solidFill>
              </a:rPr>
              <a:t>Role model team-based care </a:t>
            </a:r>
            <a:endParaRPr sz="3200">
              <a:solidFill>
                <a:srgbClr val="000000"/>
              </a:solidFill>
            </a:endParaRPr>
          </a:p>
          <a:p>
            <a:pPr indent="-548640">
              <a:buClr>
                <a:srgbClr val="000000"/>
              </a:buClr>
              <a:buSzPts val="1800"/>
            </a:pPr>
            <a:r>
              <a:rPr lang="en" sz="3200">
                <a:solidFill>
                  <a:srgbClr val="000000"/>
                </a:solidFill>
              </a:rPr>
              <a:t>Role model community-based education approaches</a:t>
            </a:r>
            <a:endParaRPr sz="3200">
              <a:solidFill>
                <a:srgbClr val="000000"/>
              </a:solidFill>
            </a:endParaRPr>
          </a:p>
          <a:p>
            <a:pPr indent="-548640">
              <a:buClr>
                <a:srgbClr val="000000"/>
              </a:buClr>
              <a:buSzPts val="1800"/>
            </a:pPr>
            <a:r>
              <a:rPr lang="en" sz="3200">
                <a:solidFill>
                  <a:srgbClr val="000000"/>
                </a:solidFill>
              </a:rPr>
              <a:t>Build academic medicine</a:t>
            </a:r>
            <a:endParaRPr sz="3200">
              <a:solidFill>
                <a:srgbClr val="000000"/>
              </a:solidFill>
            </a:endParaRPr>
          </a:p>
        </p:txBody>
      </p:sp>
      <p:sp>
        <p:nvSpPr>
          <p:cNvPr id="211" name="Google Shape;211;p37"/>
          <p:cNvSpPr txBox="1">
            <a:spLocks noGrp="1"/>
          </p:cNvSpPr>
          <p:nvPr>
            <p:ph type="title"/>
          </p:nvPr>
        </p:nvSpPr>
        <p:spPr>
          <a:xfrm>
            <a:off x="498720" y="712040"/>
            <a:ext cx="13632960" cy="916320"/>
          </a:xfrm>
          <a:prstGeom prst="rect">
            <a:avLst/>
          </a:prstGeom>
        </p:spPr>
        <p:txBody>
          <a:bodyPr spcFirstLastPara="1" vert="horz" wrap="square" lIns="146280" tIns="146280" rIns="146280" bIns="146280" rtlCol="0" anchor="t" anchorCtr="0">
            <a:noAutofit/>
          </a:bodyPr>
          <a:lstStyle/>
          <a:p>
            <a:r>
              <a:rPr lang="en" sz="4500" dirty="0"/>
              <a:t>Medical education gaps</a:t>
            </a:r>
            <a:endParaRPr sz="45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38"/>
          <p:cNvSpPr txBox="1">
            <a:spLocks noGrp="1"/>
          </p:cNvSpPr>
          <p:nvPr>
            <p:ph type="title"/>
          </p:nvPr>
        </p:nvSpPr>
        <p:spPr>
          <a:xfrm>
            <a:off x="498720" y="712040"/>
            <a:ext cx="13632960" cy="916320"/>
          </a:xfrm>
          <a:prstGeom prst="rect">
            <a:avLst/>
          </a:prstGeom>
        </p:spPr>
        <p:txBody>
          <a:bodyPr spcFirstLastPara="1" vert="horz" wrap="square" lIns="146280" tIns="146280" rIns="146280" bIns="146280" rtlCol="0" anchor="t" anchorCtr="0">
            <a:noAutofit/>
          </a:bodyPr>
          <a:lstStyle/>
          <a:p>
            <a:r>
              <a:rPr lang="en" sz="4500" dirty="0"/>
              <a:t>Usual training of health professionals in LMIC</a:t>
            </a:r>
            <a:endParaRPr sz="4500" dirty="0"/>
          </a:p>
        </p:txBody>
      </p:sp>
      <p:sp>
        <p:nvSpPr>
          <p:cNvPr id="217" name="Google Shape;217;p38"/>
          <p:cNvSpPr txBox="1">
            <a:spLocks noGrp="1"/>
          </p:cNvSpPr>
          <p:nvPr>
            <p:ph type="body" idx="1"/>
          </p:nvPr>
        </p:nvSpPr>
        <p:spPr>
          <a:xfrm>
            <a:off x="498720" y="1843960"/>
            <a:ext cx="13632960" cy="5466240"/>
          </a:xfrm>
          <a:prstGeom prst="rect">
            <a:avLst/>
          </a:prstGeom>
        </p:spPr>
        <p:txBody>
          <a:bodyPr spcFirstLastPara="1" vert="horz" wrap="square" lIns="146280" tIns="146280" rIns="146280" bIns="146280" rtlCol="0" anchor="t" anchorCtr="0">
            <a:noAutofit/>
          </a:bodyPr>
          <a:lstStyle/>
          <a:p>
            <a:pPr>
              <a:buClr>
                <a:srgbClr val="000000"/>
              </a:buClr>
            </a:pPr>
            <a:r>
              <a:rPr lang="en" dirty="0">
                <a:solidFill>
                  <a:srgbClr val="000000"/>
                </a:solidFill>
              </a:rPr>
              <a:t>Post-secondary Diploma or Certificate program</a:t>
            </a:r>
          </a:p>
          <a:p>
            <a:pPr>
              <a:buClr>
                <a:srgbClr val="000000"/>
              </a:buClr>
            </a:pPr>
            <a:endParaRPr dirty="0">
              <a:solidFill>
                <a:srgbClr val="000000"/>
              </a:solidFill>
            </a:endParaRPr>
          </a:p>
          <a:p>
            <a:pPr>
              <a:buClr>
                <a:srgbClr val="000000"/>
              </a:buClr>
            </a:pPr>
            <a:r>
              <a:rPr lang="en" dirty="0">
                <a:solidFill>
                  <a:srgbClr val="000000"/>
                </a:solidFill>
              </a:rPr>
              <a:t>Bachelors program</a:t>
            </a:r>
            <a:endParaRPr dirty="0">
              <a:solidFill>
                <a:srgbClr val="000000"/>
              </a:solidFill>
            </a:endParaRPr>
          </a:p>
          <a:p>
            <a:pPr>
              <a:buClr>
                <a:srgbClr val="000000"/>
              </a:buClr>
            </a:pPr>
            <a:endParaRPr lang="en" dirty="0">
              <a:solidFill>
                <a:srgbClr val="000000"/>
              </a:solidFill>
            </a:endParaRPr>
          </a:p>
          <a:p>
            <a:pPr>
              <a:buClr>
                <a:srgbClr val="000000"/>
              </a:buClr>
            </a:pPr>
            <a:r>
              <a:rPr lang="en" dirty="0">
                <a:solidFill>
                  <a:srgbClr val="000000"/>
                </a:solidFill>
              </a:rPr>
              <a:t>MBBS program or equivalent, with 1 year internship</a:t>
            </a:r>
            <a:endParaRPr dirty="0">
              <a:solidFill>
                <a:srgbClr val="000000"/>
              </a:solidFill>
            </a:endParaRPr>
          </a:p>
          <a:p>
            <a:pPr>
              <a:buClr>
                <a:srgbClr val="000000"/>
              </a:buClr>
            </a:pPr>
            <a:endParaRPr lang="en" dirty="0">
              <a:solidFill>
                <a:srgbClr val="000000"/>
              </a:solidFill>
            </a:endParaRPr>
          </a:p>
          <a:p>
            <a:pPr>
              <a:buClr>
                <a:srgbClr val="000000"/>
              </a:buClr>
            </a:pPr>
            <a:r>
              <a:rPr lang="en" dirty="0">
                <a:solidFill>
                  <a:srgbClr val="000000"/>
                </a:solidFill>
              </a:rPr>
              <a:t>Residency training program (self-financed)</a:t>
            </a:r>
            <a:endParaRPr dirty="0">
              <a:solidFill>
                <a:srgbClr val="000000"/>
              </a:solidFill>
            </a:endParaRPr>
          </a:p>
          <a:p>
            <a:pPr>
              <a:buClr>
                <a:srgbClr val="000000"/>
              </a:buClr>
            </a:pPr>
            <a:endParaRPr lang="en" dirty="0">
              <a:solidFill>
                <a:srgbClr val="000000"/>
              </a:solidFill>
            </a:endParaRPr>
          </a:p>
          <a:p>
            <a:pPr>
              <a:buClr>
                <a:srgbClr val="000000"/>
              </a:buClr>
            </a:pPr>
            <a:r>
              <a:rPr lang="en" dirty="0">
                <a:solidFill>
                  <a:srgbClr val="000000"/>
                </a:solidFill>
              </a:rPr>
              <a:t>Procedure-focused assistant training for NPCs</a:t>
            </a:r>
            <a:endParaRPr dirty="0">
              <a:solidFill>
                <a:srgbClr val="0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39"/>
          <p:cNvSpPr txBox="1">
            <a:spLocks noGrp="1"/>
          </p:cNvSpPr>
          <p:nvPr>
            <p:ph type="title"/>
          </p:nvPr>
        </p:nvSpPr>
        <p:spPr>
          <a:xfrm>
            <a:off x="498720" y="712040"/>
            <a:ext cx="13632960" cy="916320"/>
          </a:xfrm>
          <a:prstGeom prst="rect">
            <a:avLst/>
          </a:prstGeom>
        </p:spPr>
        <p:txBody>
          <a:bodyPr spcFirstLastPara="1" vert="horz" wrap="square" lIns="146280" tIns="146280" rIns="146280" bIns="146280" rtlCol="0" anchor="t" anchorCtr="0">
            <a:noAutofit/>
          </a:bodyPr>
          <a:lstStyle/>
          <a:p>
            <a:r>
              <a:rPr lang="en" sz="4500" dirty="0"/>
              <a:t>Usual opportunities for CME</a:t>
            </a:r>
            <a:endParaRPr sz="4500" dirty="0"/>
          </a:p>
        </p:txBody>
      </p:sp>
      <p:sp>
        <p:nvSpPr>
          <p:cNvPr id="223" name="Google Shape;223;p39"/>
          <p:cNvSpPr txBox="1">
            <a:spLocks noGrp="1"/>
          </p:cNvSpPr>
          <p:nvPr>
            <p:ph type="body" idx="1"/>
          </p:nvPr>
        </p:nvSpPr>
        <p:spPr>
          <a:xfrm>
            <a:off x="498720" y="1843960"/>
            <a:ext cx="13632960" cy="5466240"/>
          </a:xfrm>
          <a:prstGeom prst="rect">
            <a:avLst/>
          </a:prstGeom>
        </p:spPr>
        <p:txBody>
          <a:bodyPr spcFirstLastPara="1" vert="horz" wrap="square" lIns="146280" tIns="146280" rIns="146280" bIns="146280" rtlCol="0" anchor="t" anchorCtr="0">
            <a:noAutofit/>
          </a:bodyPr>
          <a:lstStyle/>
          <a:p>
            <a:pPr>
              <a:buClr>
                <a:srgbClr val="000000"/>
              </a:buClr>
            </a:pPr>
            <a:r>
              <a:rPr lang="en" dirty="0">
                <a:solidFill>
                  <a:srgbClr val="000000"/>
                </a:solidFill>
              </a:rPr>
              <a:t>Ministry of Health partners with NGOs for initiatives</a:t>
            </a:r>
          </a:p>
          <a:p>
            <a:pPr>
              <a:buClr>
                <a:srgbClr val="000000"/>
              </a:buClr>
            </a:pPr>
            <a:endParaRPr dirty="0">
              <a:solidFill>
                <a:srgbClr val="000000"/>
              </a:solidFill>
            </a:endParaRPr>
          </a:p>
          <a:p>
            <a:pPr>
              <a:buClr>
                <a:srgbClr val="000000"/>
              </a:buClr>
            </a:pPr>
            <a:r>
              <a:rPr lang="en" dirty="0">
                <a:solidFill>
                  <a:srgbClr val="000000"/>
                </a:solidFill>
              </a:rPr>
              <a:t>NGOs with specific targeted trainings</a:t>
            </a:r>
            <a:endParaRPr dirty="0">
              <a:solidFill>
                <a:srgbClr val="000000"/>
              </a:solidFill>
            </a:endParaRPr>
          </a:p>
          <a:p>
            <a:pPr>
              <a:buClr>
                <a:srgbClr val="000000"/>
              </a:buClr>
            </a:pPr>
            <a:endParaRPr lang="en" dirty="0">
              <a:solidFill>
                <a:srgbClr val="000000"/>
              </a:solidFill>
            </a:endParaRPr>
          </a:p>
          <a:p>
            <a:pPr>
              <a:buClr>
                <a:srgbClr val="000000"/>
              </a:buClr>
            </a:pPr>
            <a:r>
              <a:rPr lang="en" dirty="0">
                <a:solidFill>
                  <a:srgbClr val="000000"/>
                </a:solidFill>
              </a:rPr>
              <a:t>Staff run meetings on recent topics</a:t>
            </a:r>
            <a:endParaRPr dirty="0">
              <a:solidFill>
                <a:srgbClr val="0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40"/>
          <p:cNvSpPr txBox="1">
            <a:spLocks noGrp="1"/>
          </p:cNvSpPr>
          <p:nvPr>
            <p:ph type="title"/>
          </p:nvPr>
        </p:nvSpPr>
        <p:spPr>
          <a:xfrm>
            <a:off x="498720" y="712040"/>
            <a:ext cx="13632960" cy="916320"/>
          </a:xfrm>
          <a:prstGeom prst="rect">
            <a:avLst/>
          </a:prstGeom>
        </p:spPr>
        <p:txBody>
          <a:bodyPr spcFirstLastPara="1" vert="horz" wrap="square" lIns="146280" tIns="146280" rIns="146280" bIns="146280" rtlCol="0" anchor="t" anchorCtr="0">
            <a:noAutofit/>
          </a:bodyPr>
          <a:lstStyle/>
          <a:p>
            <a:r>
              <a:rPr lang="en" sz="4500" dirty="0"/>
              <a:t>Cultural norms</a:t>
            </a:r>
            <a:endParaRPr sz="4500" dirty="0"/>
          </a:p>
        </p:txBody>
      </p:sp>
      <p:sp>
        <p:nvSpPr>
          <p:cNvPr id="229" name="Google Shape;229;p40"/>
          <p:cNvSpPr txBox="1">
            <a:spLocks noGrp="1"/>
          </p:cNvSpPr>
          <p:nvPr>
            <p:ph type="body" idx="1"/>
          </p:nvPr>
        </p:nvSpPr>
        <p:spPr>
          <a:xfrm>
            <a:off x="498720" y="1843960"/>
            <a:ext cx="13632960" cy="5466240"/>
          </a:xfrm>
          <a:prstGeom prst="rect">
            <a:avLst/>
          </a:prstGeom>
        </p:spPr>
        <p:txBody>
          <a:bodyPr spcFirstLastPara="1" vert="horz" wrap="square" lIns="146280" tIns="146280" rIns="146280" bIns="146280" rtlCol="0" anchor="t" anchorCtr="0">
            <a:noAutofit/>
          </a:bodyPr>
          <a:lstStyle/>
          <a:p>
            <a:pPr>
              <a:buClr>
                <a:srgbClr val="000000"/>
              </a:buClr>
            </a:pPr>
            <a:r>
              <a:rPr lang="en" dirty="0">
                <a:solidFill>
                  <a:srgbClr val="000000"/>
                </a:solidFill>
              </a:rPr>
              <a:t>Silo vs. team-based</a:t>
            </a:r>
          </a:p>
          <a:p>
            <a:pPr>
              <a:buClr>
                <a:srgbClr val="000000"/>
              </a:buClr>
            </a:pPr>
            <a:endParaRPr dirty="0">
              <a:solidFill>
                <a:srgbClr val="000000"/>
              </a:solidFill>
            </a:endParaRPr>
          </a:p>
          <a:p>
            <a:pPr>
              <a:buClr>
                <a:srgbClr val="000000"/>
              </a:buClr>
            </a:pPr>
            <a:r>
              <a:rPr lang="en" dirty="0">
                <a:solidFill>
                  <a:srgbClr val="000000"/>
                </a:solidFill>
              </a:rPr>
              <a:t>Hierarchy vs. patient-centered</a:t>
            </a:r>
            <a:endParaRPr dirty="0">
              <a:solidFill>
                <a:srgbClr val="000000"/>
              </a:solidFill>
            </a:endParaRPr>
          </a:p>
          <a:p>
            <a:pPr>
              <a:buClr>
                <a:srgbClr val="000000"/>
              </a:buClr>
            </a:pPr>
            <a:endParaRPr lang="en" dirty="0">
              <a:solidFill>
                <a:srgbClr val="000000"/>
              </a:solidFill>
            </a:endParaRPr>
          </a:p>
          <a:p>
            <a:pPr>
              <a:buClr>
                <a:srgbClr val="000000"/>
              </a:buClr>
            </a:pPr>
            <a:r>
              <a:rPr lang="en" dirty="0">
                <a:solidFill>
                  <a:srgbClr val="000000"/>
                </a:solidFill>
              </a:rPr>
              <a:t>Clinicians can be afraid to ask questions</a:t>
            </a:r>
            <a:endParaRPr dirty="0">
              <a:solidFill>
                <a:srgbClr val="000000"/>
              </a:solidFill>
            </a:endParaRPr>
          </a:p>
          <a:p>
            <a:pPr>
              <a:buClr>
                <a:srgbClr val="000000"/>
              </a:buClr>
            </a:pPr>
            <a:endParaRPr lang="en" dirty="0">
              <a:solidFill>
                <a:srgbClr val="000000"/>
              </a:solidFill>
            </a:endParaRPr>
          </a:p>
          <a:p>
            <a:pPr>
              <a:buClr>
                <a:srgbClr val="000000"/>
              </a:buClr>
            </a:pPr>
            <a:r>
              <a:rPr lang="en" dirty="0">
                <a:solidFill>
                  <a:srgbClr val="000000"/>
                </a:solidFill>
              </a:rPr>
              <a:t>Usual care vs. evidence-based care due to lack of data to inform practice</a:t>
            </a:r>
            <a:endParaRPr dirty="0">
              <a:solidFill>
                <a:srgbClr val="000000"/>
              </a:solidFill>
            </a:endParaRPr>
          </a:p>
          <a:p>
            <a:pPr marL="0" indent="0">
              <a:spcBef>
                <a:spcPts val="2560"/>
              </a:spcBef>
              <a:spcAft>
                <a:spcPts val="2560"/>
              </a:spcAft>
              <a:buNone/>
            </a:pPr>
            <a:endParaRPr dirty="0">
              <a:solidFill>
                <a:srgbClr val="0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41"/>
          <p:cNvSpPr txBox="1">
            <a:spLocks noGrp="1"/>
          </p:cNvSpPr>
          <p:nvPr>
            <p:ph type="body" idx="1"/>
          </p:nvPr>
        </p:nvSpPr>
        <p:spPr>
          <a:xfrm>
            <a:off x="498720" y="1843960"/>
            <a:ext cx="13632960" cy="5466240"/>
          </a:xfrm>
          <a:prstGeom prst="rect">
            <a:avLst/>
          </a:prstGeom>
        </p:spPr>
        <p:txBody>
          <a:bodyPr spcFirstLastPara="1" vert="horz" wrap="square" lIns="146280" tIns="146280" rIns="146280" bIns="146280" rtlCol="0" anchor="t" anchorCtr="0">
            <a:noAutofit/>
          </a:bodyPr>
          <a:lstStyle/>
          <a:p>
            <a:pPr indent="-568960">
              <a:buClr>
                <a:schemeClr val="dk1"/>
              </a:buClr>
              <a:buSzPts val="2000"/>
              <a:buFont typeface="Calibri"/>
              <a:buChar char="●"/>
            </a:pPr>
            <a:r>
              <a:rPr lang="en" dirty="0">
                <a:solidFill>
                  <a:schemeClr val="dk1"/>
                </a:solidFill>
                <a:latin typeface="+mj-lt"/>
                <a:ea typeface="Calibri"/>
                <a:cs typeface="Calibri"/>
                <a:sym typeface="Calibri"/>
              </a:rPr>
              <a:t>Assist with standard algorithms and drug regimens</a:t>
            </a:r>
          </a:p>
          <a:p>
            <a:pPr indent="-568960">
              <a:buClr>
                <a:schemeClr val="dk1"/>
              </a:buClr>
              <a:buSzPts val="2000"/>
              <a:buFont typeface="Calibri"/>
              <a:buChar char="●"/>
            </a:pPr>
            <a:endParaRPr dirty="0">
              <a:solidFill>
                <a:schemeClr val="dk1"/>
              </a:solidFill>
              <a:latin typeface="+mj-lt"/>
              <a:ea typeface="Calibri"/>
              <a:cs typeface="Calibri"/>
              <a:sym typeface="Calibri"/>
            </a:endParaRPr>
          </a:p>
          <a:p>
            <a:pPr indent="-568960">
              <a:buClr>
                <a:schemeClr val="dk1"/>
              </a:buClr>
              <a:buSzPts val="2000"/>
              <a:buFont typeface="Calibri"/>
              <a:buChar char="●"/>
            </a:pPr>
            <a:r>
              <a:rPr lang="en" dirty="0">
                <a:solidFill>
                  <a:schemeClr val="dk1"/>
                </a:solidFill>
                <a:latin typeface="+mj-lt"/>
                <a:ea typeface="Calibri"/>
                <a:cs typeface="Calibri"/>
                <a:sym typeface="Calibri"/>
              </a:rPr>
              <a:t>Tailor education to NPCs needs</a:t>
            </a:r>
            <a:endParaRPr dirty="0">
              <a:solidFill>
                <a:schemeClr val="dk1"/>
              </a:solidFill>
              <a:latin typeface="+mj-lt"/>
              <a:ea typeface="Calibri"/>
              <a:cs typeface="Calibri"/>
              <a:sym typeface="Calibri"/>
            </a:endParaRPr>
          </a:p>
          <a:p>
            <a:pPr indent="-568960">
              <a:buClr>
                <a:schemeClr val="dk1"/>
              </a:buClr>
              <a:buSzPts val="2000"/>
              <a:buFont typeface="Calibri"/>
              <a:buChar char="●"/>
            </a:pPr>
            <a:endParaRPr lang="en" dirty="0">
              <a:solidFill>
                <a:schemeClr val="dk1"/>
              </a:solidFill>
              <a:latin typeface="+mj-lt"/>
              <a:ea typeface="Calibri"/>
              <a:cs typeface="Calibri"/>
              <a:sym typeface="Calibri"/>
            </a:endParaRPr>
          </a:p>
          <a:p>
            <a:pPr indent="-568960">
              <a:buClr>
                <a:schemeClr val="dk1"/>
              </a:buClr>
              <a:buSzPts val="2000"/>
              <a:buFont typeface="Calibri"/>
              <a:buChar char="●"/>
            </a:pPr>
            <a:r>
              <a:rPr lang="en" dirty="0">
                <a:solidFill>
                  <a:schemeClr val="dk1"/>
                </a:solidFill>
                <a:latin typeface="+mj-lt"/>
                <a:ea typeface="Calibri"/>
                <a:cs typeface="Calibri"/>
                <a:sym typeface="Calibri"/>
              </a:rPr>
              <a:t>Improve working conditions for safety and retention</a:t>
            </a:r>
            <a:endParaRPr dirty="0">
              <a:solidFill>
                <a:schemeClr val="dk1"/>
              </a:solidFill>
              <a:latin typeface="+mj-lt"/>
              <a:ea typeface="Calibri"/>
              <a:cs typeface="Calibri"/>
              <a:sym typeface="Calibri"/>
            </a:endParaRPr>
          </a:p>
          <a:p>
            <a:pPr indent="-568960">
              <a:buClr>
                <a:schemeClr val="dk1"/>
              </a:buClr>
              <a:buSzPts val="2000"/>
              <a:buFont typeface="Calibri"/>
              <a:buChar char="●"/>
            </a:pPr>
            <a:endParaRPr lang="en" dirty="0">
              <a:solidFill>
                <a:schemeClr val="dk1"/>
              </a:solidFill>
              <a:latin typeface="+mj-lt"/>
              <a:ea typeface="Calibri"/>
              <a:cs typeface="Calibri"/>
              <a:sym typeface="Calibri"/>
            </a:endParaRPr>
          </a:p>
          <a:p>
            <a:pPr indent="-568960">
              <a:buClr>
                <a:schemeClr val="dk1"/>
              </a:buClr>
              <a:buSzPts val="2000"/>
              <a:buFont typeface="Calibri"/>
              <a:buChar char="●"/>
            </a:pPr>
            <a:r>
              <a:rPr lang="en" dirty="0">
                <a:solidFill>
                  <a:schemeClr val="dk1"/>
                </a:solidFill>
                <a:latin typeface="+mj-lt"/>
                <a:ea typeface="Calibri"/>
                <a:cs typeface="Calibri"/>
                <a:sym typeface="Calibri"/>
              </a:rPr>
              <a:t>Make complementary adaptations elsewhere in the integrated system</a:t>
            </a:r>
            <a:endParaRPr dirty="0">
              <a:solidFill>
                <a:schemeClr val="dk1"/>
              </a:solidFill>
              <a:latin typeface="+mj-lt"/>
              <a:ea typeface="Calibri"/>
              <a:cs typeface="Calibri"/>
              <a:sym typeface="Calibri"/>
            </a:endParaRPr>
          </a:p>
          <a:p>
            <a:pPr marL="0" indent="0">
              <a:spcAft>
                <a:spcPts val="2560"/>
              </a:spcAft>
              <a:buNone/>
            </a:pPr>
            <a:endParaRPr dirty="0">
              <a:latin typeface="+mj-lt"/>
              <a:ea typeface="Calibri"/>
              <a:cs typeface="Calibri"/>
              <a:sym typeface="Calibri"/>
            </a:endParaRPr>
          </a:p>
        </p:txBody>
      </p:sp>
      <p:sp>
        <p:nvSpPr>
          <p:cNvPr id="235" name="Google Shape;235;p41"/>
          <p:cNvSpPr txBox="1">
            <a:spLocks noGrp="1"/>
          </p:cNvSpPr>
          <p:nvPr>
            <p:ph type="title"/>
          </p:nvPr>
        </p:nvSpPr>
        <p:spPr>
          <a:xfrm>
            <a:off x="498720" y="712040"/>
            <a:ext cx="13632960" cy="916320"/>
          </a:xfrm>
          <a:prstGeom prst="rect">
            <a:avLst/>
          </a:prstGeom>
        </p:spPr>
        <p:txBody>
          <a:bodyPr spcFirstLastPara="1" vert="horz" wrap="square" lIns="146280" tIns="146280" rIns="146280" bIns="146280" rtlCol="0" anchor="t" anchorCtr="0">
            <a:noAutofit/>
          </a:bodyPr>
          <a:lstStyle/>
          <a:p>
            <a:r>
              <a:rPr lang="en" sz="4500" dirty="0"/>
              <a:t>Strategies to maximize effectiveness of NPCs</a:t>
            </a:r>
            <a:r>
              <a:rPr lang="en" sz="4500" baseline="30000" dirty="0"/>
              <a:t>4</a:t>
            </a:r>
            <a:endParaRPr sz="45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42"/>
          <p:cNvSpPr txBox="1">
            <a:spLocks noGrp="1"/>
          </p:cNvSpPr>
          <p:nvPr>
            <p:ph type="title"/>
          </p:nvPr>
        </p:nvSpPr>
        <p:spPr>
          <a:xfrm>
            <a:off x="498720" y="712040"/>
            <a:ext cx="13632960" cy="916320"/>
          </a:xfrm>
          <a:prstGeom prst="rect">
            <a:avLst/>
          </a:prstGeom>
        </p:spPr>
        <p:txBody>
          <a:bodyPr spcFirstLastPara="1" vert="horz" wrap="square" lIns="146280" tIns="146280" rIns="146280" bIns="146280" rtlCol="0" anchor="t" anchorCtr="0">
            <a:noAutofit/>
          </a:bodyPr>
          <a:lstStyle/>
          <a:p>
            <a:r>
              <a:rPr lang="en" sz="4500" dirty="0"/>
              <a:t>Key gaps that family medicine educators can fill </a:t>
            </a:r>
            <a:endParaRPr sz="4500" dirty="0"/>
          </a:p>
        </p:txBody>
      </p:sp>
      <p:sp>
        <p:nvSpPr>
          <p:cNvPr id="241" name="Google Shape;241;p42"/>
          <p:cNvSpPr txBox="1">
            <a:spLocks noGrp="1"/>
          </p:cNvSpPr>
          <p:nvPr>
            <p:ph type="body" idx="1"/>
          </p:nvPr>
        </p:nvSpPr>
        <p:spPr>
          <a:xfrm>
            <a:off x="387037" y="1853267"/>
            <a:ext cx="13632960" cy="5466240"/>
          </a:xfrm>
          <a:prstGeom prst="rect">
            <a:avLst/>
          </a:prstGeom>
        </p:spPr>
        <p:txBody>
          <a:bodyPr spcFirstLastPara="1" vert="horz" wrap="square" lIns="146280" tIns="146280" rIns="146280" bIns="146280" rtlCol="0" anchor="t" anchorCtr="0">
            <a:noAutofit/>
          </a:bodyPr>
          <a:lstStyle/>
          <a:p>
            <a:pPr>
              <a:buClr>
                <a:srgbClr val="000000"/>
              </a:buClr>
              <a:buAutoNum type="arabicPeriod"/>
            </a:pPr>
            <a:r>
              <a:rPr lang="en" b="1" dirty="0">
                <a:solidFill>
                  <a:srgbClr val="000000"/>
                </a:solidFill>
              </a:rPr>
              <a:t>Expand quality improvement activities beyond tertiary institutions</a:t>
            </a:r>
            <a:endParaRPr b="1" dirty="0">
              <a:solidFill>
                <a:srgbClr val="000000"/>
              </a:solidFill>
            </a:endParaRPr>
          </a:p>
          <a:p>
            <a:pPr lvl="1">
              <a:spcBef>
                <a:spcPts val="0"/>
              </a:spcBef>
              <a:buClr>
                <a:srgbClr val="000000"/>
              </a:buClr>
              <a:buAutoNum type="alphaLcPeriod"/>
            </a:pPr>
            <a:r>
              <a:rPr lang="en" sz="2400" dirty="0">
                <a:solidFill>
                  <a:srgbClr val="000000"/>
                </a:solidFill>
              </a:rPr>
              <a:t>NPCs are providing primary care services in primary and secondary institutions.</a:t>
            </a:r>
            <a:endParaRPr sz="2400" dirty="0">
              <a:solidFill>
                <a:srgbClr val="000000"/>
              </a:solidFill>
            </a:endParaRPr>
          </a:p>
          <a:p>
            <a:pPr lvl="1">
              <a:spcBef>
                <a:spcPts val="0"/>
              </a:spcBef>
              <a:buClr>
                <a:srgbClr val="000000"/>
              </a:buClr>
              <a:buAutoNum type="alphaLcPeriod"/>
            </a:pPr>
            <a:r>
              <a:rPr lang="en" sz="2400" dirty="0">
                <a:solidFill>
                  <a:srgbClr val="000000"/>
                </a:solidFill>
              </a:rPr>
              <a:t>Medical education of physicians in LMIC should include improving understanding of rural and poor areas through training in those settings.</a:t>
            </a:r>
            <a:endParaRPr sz="2400" dirty="0">
              <a:solidFill>
                <a:srgbClr val="000000"/>
              </a:solidFill>
            </a:endParaRPr>
          </a:p>
          <a:p>
            <a:pPr>
              <a:buClr>
                <a:srgbClr val="000000"/>
              </a:buClr>
              <a:buAutoNum type="arabicPeriod"/>
            </a:pPr>
            <a:r>
              <a:rPr lang="en" b="1" dirty="0">
                <a:solidFill>
                  <a:srgbClr val="000000"/>
                </a:solidFill>
              </a:rPr>
              <a:t>Model team-based care to assist implementation</a:t>
            </a:r>
            <a:endParaRPr b="1" dirty="0">
              <a:solidFill>
                <a:srgbClr val="000000"/>
              </a:solidFill>
            </a:endParaRPr>
          </a:p>
          <a:p>
            <a:pPr lvl="1">
              <a:spcBef>
                <a:spcPts val="0"/>
              </a:spcBef>
              <a:buClr>
                <a:srgbClr val="000000"/>
              </a:buClr>
              <a:buAutoNum type="alphaLcPeriod"/>
            </a:pPr>
            <a:r>
              <a:rPr lang="en" sz="2400" dirty="0">
                <a:solidFill>
                  <a:srgbClr val="000000"/>
                </a:solidFill>
              </a:rPr>
              <a:t>LMIC suffers due to shortage of qualified teachers and training opportunities. </a:t>
            </a:r>
            <a:endParaRPr sz="2400" dirty="0">
              <a:solidFill>
                <a:srgbClr val="000000"/>
              </a:solidFill>
            </a:endParaRPr>
          </a:p>
          <a:p>
            <a:pPr lvl="1">
              <a:spcBef>
                <a:spcPts val="0"/>
              </a:spcBef>
              <a:buClr>
                <a:srgbClr val="000000"/>
              </a:buClr>
              <a:buAutoNum type="alphaLcPeriod"/>
            </a:pPr>
            <a:r>
              <a:rPr lang="en" sz="2400" b="1" dirty="0">
                <a:solidFill>
                  <a:srgbClr val="000000"/>
                </a:solidFill>
              </a:rPr>
              <a:t>Modeling collaboration</a:t>
            </a:r>
            <a:r>
              <a:rPr lang="en" sz="2400" dirty="0">
                <a:solidFill>
                  <a:srgbClr val="000000"/>
                </a:solidFill>
              </a:rPr>
              <a:t> offers a training platform for developing local leadership.</a:t>
            </a:r>
            <a:endParaRPr sz="2400" dirty="0">
              <a:solidFill>
                <a:srgbClr val="000000"/>
              </a:solidFill>
            </a:endParaRPr>
          </a:p>
          <a:p>
            <a:pPr>
              <a:buClr>
                <a:srgbClr val="000000"/>
              </a:buClr>
              <a:buAutoNum type="arabicPeriod"/>
            </a:pPr>
            <a:r>
              <a:rPr lang="en" b="1" dirty="0">
                <a:solidFill>
                  <a:srgbClr val="000000"/>
                </a:solidFill>
              </a:rPr>
              <a:t>Extend focused training to NPCs beyond Procedure-focused training </a:t>
            </a:r>
            <a:endParaRPr b="1" dirty="0">
              <a:solidFill>
                <a:srgbClr val="000000"/>
              </a:solidFill>
            </a:endParaRPr>
          </a:p>
          <a:p>
            <a:pPr lvl="1">
              <a:spcBef>
                <a:spcPts val="0"/>
              </a:spcBef>
              <a:buClr>
                <a:srgbClr val="000000"/>
              </a:buClr>
              <a:buAutoNum type="alphaLcPeriod"/>
            </a:pPr>
            <a:r>
              <a:rPr lang="en" sz="2400" dirty="0">
                <a:solidFill>
                  <a:srgbClr val="000000"/>
                </a:solidFill>
              </a:rPr>
              <a:t>Evidenced-based practice and the integration of public health into delivery of healthcare in LMIC health systems are </a:t>
            </a:r>
            <a:r>
              <a:rPr lang="en" sz="2400" b="1" dirty="0">
                <a:solidFill>
                  <a:schemeClr val="dk1"/>
                </a:solidFill>
              </a:rPr>
              <a:t>core competencies</a:t>
            </a:r>
            <a:r>
              <a:rPr lang="en" sz="2400" dirty="0">
                <a:solidFill>
                  <a:schemeClr val="dk1"/>
                </a:solidFill>
              </a:rPr>
              <a:t>. </a:t>
            </a:r>
            <a:endParaRPr sz="2400" dirty="0">
              <a:solidFill>
                <a:srgbClr val="0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43"/>
          <p:cNvSpPr txBox="1">
            <a:spLocks noGrp="1"/>
          </p:cNvSpPr>
          <p:nvPr>
            <p:ph type="body" idx="1"/>
          </p:nvPr>
        </p:nvSpPr>
        <p:spPr>
          <a:xfrm>
            <a:off x="498720" y="1843960"/>
            <a:ext cx="13632960" cy="5466240"/>
          </a:xfrm>
          <a:prstGeom prst="rect">
            <a:avLst/>
          </a:prstGeom>
        </p:spPr>
        <p:txBody>
          <a:bodyPr spcFirstLastPara="1" vert="horz" wrap="square" lIns="146280" tIns="146280" rIns="146280" bIns="146280" rtlCol="0" anchor="t" anchorCtr="0">
            <a:noAutofit/>
          </a:bodyPr>
          <a:lstStyle/>
          <a:p>
            <a:pPr>
              <a:buClr>
                <a:srgbClr val="000000"/>
              </a:buClr>
            </a:pPr>
            <a:r>
              <a:rPr lang="en" dirty="0">
                <a:solidFill>
                  <a:srgbClr val="000000"/>
                </a:solidFill>
              </a:rPr>
              <a:t>Rural primary care clinic in Uganda (Health Center II) - just upgraded to HC III</a:t>
            </a:r>
            <a:endParaRPr dirty="0">
              <a:solidFill>
                <a:srgbClr val="000000"/>
              </a:solidFill>
            </a:endParaRPr>
          </a:p>
          <a:p>
            <a:pPr>
              <a:buClr>
                <a:srgbClr val="000000"/>
              </a:buClr>
            </a:pPr>
            <a:r>
              <a:rPr lang="en" dirty="0">
                <a:solidFill>
                  <a:srgbClr val="000000"/>
                </a:solidFill>
              </a:rPr>
              <a:t>Staffed year-round by Ugandan clinicians</a:t>
            </a:r>
            <a:endParaRPr dirty="0">
              <a:solidFill>
                <a:srgbClr val="000000"/>
              </a:solidFill>
            </a:endParaRPr>
          </a:p>
          <a:p>
            <a:pPr>
              <a:buClr>
                <a:srgbClr val="000000"/>
              </a:buClr>
            </a:pPr>
            <a:r>
              <a:rPr lang="en" dirty="0">
                <a:solidFill>
                  <a:srgbClr val="000000"/>
                </a:solidFill>
              </a:rPr>
              <a:t>Partners with Ministry of Health (MOH) for national initiatives</a:t>
            </a:r>
            <a:endParaRPr dirty="0">
              <a:solidFill>
                <a:srgbClr val="000000"/>
              </a:solidFill>
            </a:endParaRPr>
          </a:p>
          <a:p>
            <a:pPr>
              <a:buClr>
                <a:srgbClr val="000000"/>
              </a:buClr>
            </a:pPr>
            <a:r>
              <a:rPr lang="en" dirty="0">
                <a:solidFill>
                  <a:srgbClr val="000000"/>
                </a:solidFill>
              </a:rPr>
              <a:t>Partners with PSI (PACE Uganda) for family planning</a:t>
            </a:r>
            <a:endParaRPr dirty="0">
              <a:solidFill>
                <a:srgbClr val="000000"/>
              </a:solidFill>
            </a:endParaRPr>
          </a:p>
          <a:p>
            <a:pPr>
              <a:buClr>
                <a:srgbClr val="000000"/>
              </a:buClr>
            </a:pPr>
            <a:r>
              <a:rPr lang="en" dirty="0">
                <a:solidFill>
                  <a:srgbClr val="000000"/>
                </a:solidFill>
              </a:rPr>
              <a:t>Hosts ~ 2-3 medical teams per year</a:t>
            </a:r>
            <a:endParaRPr dirty="0">
              <a:solidFill>
                <a:srgbClr val="000000"/>
              </a:solidFill>
            </a:endParaRPr>
          </a:p>
          <a:p>
            <a:pPr>
              <a:buClr>
                <a:srgbClr val="000000"/>
              </a:buClr>
            </a:pPr>
            <a:r>
              <a:rPr lang="en" dirty="0">
                <a:solidFill>
                  <a:srgbClr val="000000"/>
                </a:solidFill>
              </a:rPr>
              <a:t>Has 2 non-medical post-grad Minerva Fellows for 9 months each year</a:t>
            </a:r>
            <a:endParaRPr dirty="0">
              <a:solidFill>
                <a:srgbClr val="000000"/>
              </a:solidFill>
            </a:endParaRPr>
          </a:p>
          <a:p>
            <a:pPr>
              <a:buClr>
                <a:srgbClr val="000000"/>
              </a:buClr>
            </a:pPr>
            <a:r>
              <a:rPr lang="en" dirty="0">
                <a:solidFill>
                  <a:srgbClr val="000000"/>
                </a:solidFill>
              </a:rPr>
              <a:t>Has 1 SUNY SPH masters of public health intern for 3 months each year</a:t>
            </a:r>
            <a:endParaRPr dirty="0">
              <a:solidFill>
                <a:srgbClr val="000000"/>
              </a:solidFill>
            </a:endParaRPr>
          </a:p>
          <a:p>
            <a:pPr>
              <a:buClr>
                <a:srgbClr val="000000"/>
              </a:buClr>
            </a:pPr>
            <a:r>
              <a:rPr lang="en" dirty="0">
                <a:solidFill>
                  <a:srgbClr val="000000"/>
                </a:solidFill>
              </a:rPr>
              <a:t>Has ongoing collaboration with local parish VHTs for continuing education</a:t>
            </a:r>
            <a:endParaRPr dirty="0">
              <a:solidFill>
                <a:srgbClr val="000000"/>
              </a:solidFill>
            </a:endParaRPr>
          </a:p>
          <a:p>
            <a:pPr>
              <a:buClr>
                <a:srgbClr val="000000"/>
              </a:buClr>
            </a:pPr>
            <a:r>
              <a:rPr lang="en" dirty="0">
                <a:solidFill>
                  <a:srgbClr val="000000"/>
                </a:solidFill>
              </a:rPr>
              <a:t>Has weekly staff CME</a:t>
            </a:r>
            <a:endParaRPr dirty="0">
              <a:solidFill>
                <a:srgbClr val="000000"/>
              </a:solidFill>
            </a:endParaRPr>
          </a:p>
        </p:txBody>
      </p:sp>
      <p:sp>
        <p:nvSpPr>
          <p:cNvPr id="247" name="Google Shape;247;p43"/>
          <p:cNvSpPr txBox="1">
            <a:spLocks noGrp="1"/>
          </p:cNvSpPr>
          <p:nvPr>
            <p:ph type="title"/>
          </p:nvPr>
        </p:nvSpPr>
        <p:spPr>
          <a:xfrm>
            <a:off x="498720" y="712040"/>
            <a:ext cx="13632960" cy="916320"/>
          </a:xfrm>
          <a:prstGeom prst="rect">
            <a:avLst/>
          </a:prstGeom>
        </p:spPr>
        <p:txBody>
          <a:bodyPr spcFirstLastPara="1" vert="horz" wrap="square" lIns="146280" tIns="146280" rIns="146280" bIns="146280" rtlCol="0" anchor="t" anchorCtr="0">
            <a:noAutofit/>
          </a:bodyPr>
          <a:lstStyle/>
          <a:p>
            <a:r>
              <a:rPr lang="en" sz="4500"/>
              <a:t>Engeye Health Clinic setting</a:t>
            </a:r>
            <a:endParaRPr sz="4500"/>
          </a:p>
        </p:txBody>
      </p:sp>
      <p:sp>
        <p:nvSpPr>
          <p:cNvPr id="248" name="Google Shape;248;p43"/>
          <p:cNvSpPr txBox="1"/>
          <p:nvPr/>
        </p:nvSpPr>
        <p:spPr>
          <a:xfrm>
            <a:off x="7047942" y="6653560"/>
            <a:ext cx="6754560" cy="656640"/>
          </a:xfrm>
          <a:prstGeom prst="rect">
            <a:avLst/>
          </a:prstGeom>
          <a:noFill/>
          <a:ln>
            <a:noFill/>
          </a:ln>
        </p:spPr>
        <p:txBody>
          <a:bodyPr spcFirstLastPara="1" wrap="square" lIns="146280" tIns="146280" rIns="146280" bIns="146280" anchor="t" anchorCtr="0">
            <a:noAutofit/>
          </a:bodyPr>
          <a:lstStyle/>
          <a:p>
            <a:r>
              <a:rPr lang="en" sz="1600" dirty="0"/>
              <a:t>SUNY SPH = State University of New York School of Public Health</a:t>
            </a:r>
            <a:endParaRPr sz="1600" dirty="0"/>
          </a:p>
          <a:p>
            <a:r>
              <a:rPr lang="en" sz="1600" dirty="0"/>
              <a:t>VHT = Village Health Team (lay community health workers)</a:t>
            </a:r>
            <a:endParaRPr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6"/>
          <p:cNvSpPr txBox="1">
            <a:spLocks noGrp="1"/>
          </p:cNvSpPr>
          <p:nvPr>
            <p:ph type="title"/>
          </p:nvPr>
        </p:nvSpPr>
        <p:spPr>
          <a:xfrm>
            <a:off x="1005840" y="438150"/>
            <a:ext cx="12618720" cy="1590720"/>
          </a:xfrm>
          <a:prstGeom prst="rect">
            <a:avLst/>
          </a:prstGeom>
          <a:noFill/>
          <a:ln>
            <a:noFill/>
          </a:ln>
        </p:spPr>
        <p:txBody>
          <a:bodyPr spcFirstLastPara="1" vert="horz" wrap="square" lIns="109720" tIns="54840" rIns="109720" bIns="54840" rtlCol="0" anchor="ctr" anchorCtr="0">
            <a:noAutofit/>
          </a:bodyPr>
          <a:lstStyle/>
          <a:p>
            <a:pPr>
              <a:lnSpc>
                <a:spcPct val="90000"/>
              </a:lnSpc>
              <a:spcBef>
                <a:spcPts val="0"/>
              </a:spcBef>
              <a:buClr>
                <a:schemeClr val="dk1"/>
              </a:buClr>
              <a:buSzPts val="3300"/>
            </a:pPr>
            <a:r>
              <a:rPr lang="en" sz="4500" dirty="0">
                <a:solidFill>
                  <a:schemeClr val="dk1"/>
                </a:solidFill>
                <a:ea typeface="Calibri"/>
                <a:cs typeface="Calibri"/>
                <a:sym typeface="Calibri"/>
              </a:rPr>
              <a:t>Affiliations</a:t>
            </a:r>
            <a:endParaRPr sz="4500" dirty="0"/>
          </a:p>
        </p:txBody>
      </p:sp>
      <p:sp>
        <p:nvSpPr>
          <p:cNvPr id="137" name="Google Shape;137;p26"/>
          <p:cNvSpPr txBox="1">
            <a:spLocks noGrp="1"/>
          </p:cNvSpPr>
          <p:nvPr>
            <p:ph type="body" idx="1"/>
          </p:nvPr>
        </p:nvSpPr>
        <p:spPr>
          <a:xfrm>
            <a:off x="1005840" y="2190750"/>
            <a:ext cx="12618720" cy="5221440"/>
          </a:xfrm>
          <a:prstGeom prst="rect">
            <a:avLst/>
          </a:prstGeom>
          <a:noFill/>
          <a:ln>
            <a:noFill/>
          </a:ln>
        </p:spPr>
        <p:txBody>
          <a:bodyPr spcFirstLastPara="1" vert="horz" wrap="square" lIns="109720" tIns="54840" rIns="109720" bIns="54840" rtlCol="0" anchor="t" anchorCtr="0">
            <a:noAutofit/>
          </a:bodyPr>
          <a:lstStyle/>
          <a:p>
            <a:pPr marL="284480" indent="-274320">
              <a:lnSpc>
                <a:spcPct val="90000"/>
              </a:lnSpc>
              <a:buClr>
                <a:schemeClr val="dk1"/>
              </a:buClr>
              <a:buSzPts val="2100"/>
              <a:buFont typeface="Arial"/>
              <a:buChar char="•"/>
            </a:pPr>
            <a:r>
              <a:rPr lang="en" sz="2800" dirty="0">
                <a:solidFill>
                  <a:schemeClr val="dk1"/>
                </a:solidFill>
                <a:latin typeface="+mj-lt"/>
                <a:ea typeface="Calibri"/>
                <a:cs typeface="Calibri"/>
                <a:sym typeface="Calibri"/>
              </a:rPr>
              <a:t>Kathy Z. Chang, MD, MPH, FAAFP</a:t>
            </a:r>
            <a:endParaRPr sz="2800" dirty="0">
              <a:latin typeface="+mj-lt"/>
            </a:endParaRPr>
          </a:p>
          <a:p>
            <a:pPr marL="833120" lvl="1" indent="-284480">
              <a:spcBef>
                <a:spcPts val="640"/>
              </a:spcBef>
              <a:buClr>
                <a:schemeClr val="dk1"/>
              </a:buClr>
              <a:buSzPts val="1800"/>
              <a:buFont typeface="Arial"/>
              <a:buChar char="•"/>
            </a:pPr>
            <a:r>
              <a:rPr lang="en" sz="2800" dirty="0">
                <a:solidFill>
                  <a:schemeClr val="dk1"/>
                </a:solidFill>
                <a:latin typeface="+mj-lt"/>
                <a:ea typeface="Calibri"/>
                <a:cs typeface="Calibri"/>
                <a:sym typeface="Calibri"/>
              </a:rPr>
              <a:t>VP Health, Chair - Medical &amp; Health Committee / Engeye, Inc.</a:t>
            </a:r>
            <a:endParaRPr sz="2800" dirty="0">
              <a:latin typeface="+mj-lt"/>
            </a:endParaRPr>
          </a:p>
          <a:p>
            <a:pPr marL="284480" indent="-60960">
              <a:lnSpc>
                <a:spcPct val="90000"/>
              </a:lnSpc>
              <a:spcBef>
                <a:spcPts val="1280"/>
              </a:spcBef>
              <a:buClr>
                <a:schemeClr val="dk1"/>
              </a:buClr>
              <a:buSzPts val="2100"/>
              <a:buNone/>
            </a:pPr>
            <a:endParaRPr sz="2800" dirty="0">
              <a:solidFill>
                <a:schemeClr val="dk1"/>
              </a:solidFill>
              <a:latin typeface="+mj-lt"/>
              <a:ea typeface="Calibri"/>
              <a:cs typeface="Calibri"/>
              <a:sym typeface="Calibri"/>
            </a:endParaRPr>
          </a:p>
          <a:p>
            <a:pPr marL="284480" indent="-274320">
              <a:lnSpc>
                <a:spcPct val="90000"/>
              </a:lnSpc>
              <a:spcBef>
                <a:spcPts val="1280"/>
              </a:spcBef>
              <a:buClr>
                <a:schemeClr val="dk1"/>
              </a:buClr>
              <a:buSzPts val="2100"/>
              <a:buFont typeface="Arial"/>
              <a:buChar char="•"/>
            </a:pPr>
            <a:r>
              <a:rPr lang="en" sz="2800" dirty="0">
                <a:solidFill>
                  <a:schemeClr val="dk1"/>
                </a:solidFill>
                <a:latin typeface="+mj-lt"/>
                <a:ea typeface="Calibri"/>
                <a:cs typeface="Calibri"/>
                <a:sym typeface="Calibri"/>
              </a:rPr>
              <a:t>Bridget Nandawula, Clinical Officer</a:t>
            </a:r>
            <a:endParaRPr sz="2800" dirty="0">
              <a:latin typeface="+mj-lt"/>
            </a:endParaRPr>
          </a:p>
          <a:p>
            <a:pPr marL="833120" lvl="1" indent="-284480">
              <a:spcBef>
                <a:spcPts val="640"/>
              </a:spcBef>
              <a:buClr>
                <a:schemeClr val="dk1"/>
              </a:buClr>
              <a:buSzPts val="1800"/>
              <a:buFont typeface="Arial"/>
              <a:buChar char="•"/>
            </a:pPr>
            <a:r>
              <a:rPr lang="en" sz="2800" dirty="0">
                <a:solidFill>
                  <a:schemeClr val="dk1"/>
                </a:solidFill>
                <a:latin typeface="+mj-lt"/>
                <a:ea typeface="Calibri"/>
                <a:cs typeface="Calibri"/>
                <a:sym typeface="Calibri"/>
              </a:rPr>
              <a:t>Clinic In-Charge, Engeye Health Clinic / Engeye Health Projects, LTD</a:t>
            </a:r>
            <a:endParaRPr sz="2800" dirty="0">
              <a:latin typeface="+mj-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44"/>
          <p:cNvSpPr txBox="1">
            <a:spLocks noGrp="1"/>
          </p:cNvSpPr>
          <p:nvPr>
            <p:ph type="title"/>
          </p:nvPr>
        </p:nvSpPr>
        <p:spPr>
          <a:xfrm>
            <a:off x="498720" y="712040"/>
            <a:ext cx="13632960" cy="916320"/>
          </a:xfrm>
          <a:prstGeom prst="rect">
            <a:avLst/>
          </a:prstGeom>
        </p:spPr>
        <p:txBody>
          <a:bodyPr spcFirstLastPara="1" vert="horz" wrap="square" lIns="146280" tIns="146280" rIns="146280" bIns="146280" rtlCol="0" anchor="t" anchorCtr="0">
            <a:noAutofit/>
          </a:bodyPr>
          <a:lstStyle/>
          <a:p>
            <a:r>
              <a:rPr lang="en" sz="4500" dirty="0"/>
              <a:t>CME at Engeye</a:t>
            </a:r>
            <a:endParaRPr sz="4500" dirty="0"/>
          </a:p>
        </p:txBody>
      </p:sp>
      <p:sp>
        <p:nvSpPr>
          <p:cNvPr id="254" name="Google Shape;254;p44"/>
          <p:cNvSpPr txBox="1"/>
          <p:nvPr/>
        </p:nvSpPr>
        <p:spPr>
          <a:xfrm>
            <a:off x="963360" y="6821960"/>
            <a:ext cx="12703680" cy="545280"/>
          </a:xfrm>
          <a:prstGeom prst="rect">
            <a:avLst/>
          </a:prstGeom>
          <a:noFill/>
          <a:ln>
            <a:noFill/>
          </a:ln>
        </p:spPr>
        <p:txBody>
          <a:bodyPr spcFirstLastPara="1" wrap="square" lIns="146280" tIns="146280" rIns="146280" bIns="146280" anchor="t" anchorCtr="0">
            <a:noAutofit/>
          </a:bodyPr>
          <a:lstStyle/>
          <a:p>
            <a:r>
              <a:rPr lang="en" sz="1600" dirty="0"/>
              <a:t>MPH = masters in public health     ALSO = Advanced Life Support for Obstetrics     HBB = Helping Babies Breathe</a:t>
            </a:r>
            <a:endParaRPr sz="1600" dirty="0"/>
          </a:p>
        </p:txBody>
      </p:sp>
      <p:sp>
        <p:nvSpPr>
          <p:cNvPr id="255" name="Google Shape;255;p44"/>
          <p:cNvSpPr txBox="1">
            <a:spLocks noGrp="1"/>
          </p:cNvSpPr>
          <p:nvPr>
            <p:ph type="body" idx="1"/>
          </p:nvPr>
        </p:nvSpPr>
        <p:spPr>
          <a:xfrm>
            <a:off x="498720" y="1628360"/>
            <a:ext cx="13632960" cy="5466240"/>
          </a:xfrm>
          <a:prstGeom prst="rect">
            <a:avLst/>
          </a:prstGeom>
        </p:spPr>
        <p:txBody>
          <a:bodyPr spcFirstLastPara="1" vert="horz" wrap="square" lIns="146280" tIns="146280" rIns="146280" bIns="146280" rtlCol="0" anchor="t" anchorCtr="0">
            <a:noAutofit/>
          </a:bodyPr>
          <a:lstStyle/>
          <a:p>
            <a:pPr marL="0" indent="0">
              <a:buNone/>
            </a:pPr>
            <a:r>
              <a:rPr lang="en" sz="1800" dirty="0">
                <a:solidFill>
                  <a:schemeClr val="dk1"/>
                </a:solidFill>
              </a:rPr>
              <a:t>In order of appearance:</a:t>
            </a:r>
            <a:endParaRPr sz="1800" dirty="0">
              <a:solidFill>
                <a:schemeClr val="dk1"/>
              </a:solidFill>
            </a:endParaRPr>
          </a:p>
          <a:p>
            <a:pPr>
              <a:buClr>
                <a:schemeClr val="dk1"/>
              </a:buClr>
            </a:pPr>
            <a:r>
              <a:rPr lang="en" sz="1800" b="1" dirty="0">
                <a:solidFill>
                  <a:schemeClr val="dk1"/>
                </a:solidFill>
              </a:rPr>
              <a:t>Teams: </a:t>
            </a:r>
            <a:r>
              <a:rPr lang="en" sz="2800" dirty="0">
                <a:solidFill>
                  <a:schemeClr val="dk1"/>
                </a:solidFill>
              </a:rPr>
              <a:t>CME topics offered by staff clinician requests and per visitor’s specialty</a:t>
            </a:r>
            <a:endParaRPr sz="2800" dirty="0">
              <a:solidFill>
                <a:schemeClr val="dk1"/>
              </a:solidFill>
            </a:endParaRPr>
          </a:p>
          <a:p>
            <a:pPr>
              <a:buClr>
                <a:schemeClr val="dk1"/>
              </a:buClr>
            </a:pPr>
            <a:r>
              <a:rPr lang="en" sz="1800" b="1" dirty="0">
                <a:solidFill>
                  <a:schemeClr val="dk1"/>
                </a:solidFill>
              </a:rPr>
              <a:t>Monthly: </a:t>
            </a:r>
            <a:r>
              <a:rPr lang="en" sz="2800" dirty="0">
                <a:solidFill>
                  <a:schemeClr val="dk1"/>
                </a:solidFill>
              </a:rPr>
              <a:t>Staff clinicians rotate leading health education for local VHTs</a:t>
            </a:r>
            <a:endParaRPr sz="2800" dirty="0">
              <a:solidFill>
                <a:schemeClr val="dk1"/>
              </a:solidFill>
            </a:endParaRPr>
          </a:p>
          <a:p>
            <a:pPr>
              <a:buClr>
                <a:schemeClr val="dk1"/>
              </a:buClr>
            </a:pPr>
            <a:r>
              <a:rPr lang="en" sz="1800" b="1" dirty="0">
                <a:solidFill>
                  <a:schemeClr val="dk1"/>
                </a:solidFill>
              </a:rPr>
              <a:t>As offered: </a:t>
            </a:r>
            <a:r>
              <a:rPr lang="en" sz="2800" dirty="0">
                <a:solidFill>
                  <a:schemeClr val="dk1"/>
                </a:solidFill>
              </a:rPr>
              <a:t>In-charge attends MOH or partner organization CME workshops</a:t>
            </a:r>
            <a:endParaRPr sz="2800" dirty="0">
              <a:solidFill>
                <a:schemeClr val="dk1"/>
              </a:solidFill>
            </a:endParaRPr>
          </a:p>
          <a:p>
            <a:pPr>
              <a:buClr>
                <a:schemeClr val="dk1"/>
              </a:buClr>
            </a:pPr>
            <a:r>
              <a:rPr lang="en" sz="1800" b="1" dirty="0">
                <a:solidFill>
                  <a:schemeClr val="dk1"/>
                </a:solidFill>
              </a:rPr>
              <a:t>Yearly: </a:t>
            </a:r>
            <a:r>
              <a:rPr lang="en" sz="2800" dirty="0">
                <a:solidFill>
                  <a:schemeClr val="dk1"/>
                </a:solidFill>
              </a:rPr>
              <a:t>Staff training on program planning and evaluation with MPH intern</a:t>
            </a:r>
            <a:endParaRPr sz="2800" dirty="0">
              <a:solidFill>
                <a:schemeClr val="dk1"/>
              </a:solidFill>
            </a:endParaRPr>
          </a:p>
          <a:p>
            <a:pPr>
              <a:buClr>
                <a:schemeClr val="dk1"/>
              </a:buClr>
            </a:pPr>
            <a:r>
              <a:rPr lang="en" sz="1800" b="1" dirty="0">
                <a:solidFill>
                  <a:schemeClr val="dk1"/>
                </a:solidFill>
              </a:rPr>
              <a:t>Weekly: </a:t>
            </a:r>
            <a:r>
              <a:rPr lang="en" sz="2800" dirty="0">
                <a:solidFill>
                  <a:schemeClr val="dk1"/>
                </a:solidFill>
              </a:rPr>
              <a:t>Staff clinicians rotate leading weekly CME session, topics determined by need/interest</a:t>
            </a:r>
            <a:endParaRPr sz="2800" dirty="0">
              <a:solidFill>
                <a:schemeClr val="dk1"/>
              </a:solidFill>
            </a:endParaRPr>
          </a:p>
          <a:p>
            <a:pPr>
              <a:buClr>
                <a:schemeClr val="dk1"/>
              </a:buClr>
            </a:pPr>
            <a:r>
              <a:rPr lang="en" sz="1800" b="1" dirty="0">
                <a:solidFill>
                  <a:schemeClr val="dk1"/>
                </a:solidFill>
              </a:rPr>
              <a:t>Teams: </a:t>
            </a:r>
            <a:r>
              <a:rPr lang="en" sz="2800" dirty="0">
                <a:solidFill>
                  <a:schemeClr val="dk1"/>
                </a:solidFill>
              </a:rPr>
              <a:t>Recently held life support CME courses - ALSO, HBB</a:t>
            </a:r>
            <a:endParaRPr sz="2800" dirty="0">
              <a:solidFill>
                <a:schemeClr val="dk1"/>
              </a:solidFill>
            </a:endParaRPr>
          </a:p>
          <a:p>
            <a:pPr marL="2194560" lvl="1">
              <a:spcBef>
                <a:spcPts val="0"/>
              </a:spcBef>
              <a:buClr>
                <a:schemeClr val="dk1"/>
              </a:buClr>
            </a:pPr>
            <a:r>
              <a:rPr lang="en" sz="2800" dirty="0">
                <a:solidFill>
                  <a:schemeClr val="dk1"/>
                </a:solidFill>
              </a:rPr>
              <a:t>Training workshop was extended to neighboring clinicians/midwives as well</a:t>
            </a:r>
            <a:endParaRPr sz="2800" dirty="0">
              <a:solidFill>
                <a:schemeClr val="dk1"/>
              </a:solidFill>
            </a:endParaRPr>
          </a:p>
          <a:p>
            <a:pPr marL="2194560" lvl="1">
              <a:spcBef>
                <a:spcPts val="0"/>
              </a:spcBef>
              <a:buClr>
                <a:schemeClr val="dk1"/>
              </a:buClr>
            </a:pPr>
            <a:r>
              <a:rPr lang="en" sz="2800" dirty="0">
                <a:solidFill>
                  <a:schemeClr val="dk1"/>
                </a:solidFill>
              </a:rPr>
              <a:t>Very well received, feedback comments highlight the hands-on simulation training</a:t>
            </a:r>
            <a:endParaRPr sz="2800" dirty="0">
              <a:solidFill>
                <a:schemeClr val="dk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45"/>
          <p:cNvSpPr txBox="1">
            <a:spLocks noGrp="1"/>
          </p:cNvSpPr>
          <p:nvPr>
            <p:ph type="title"/>
          </p:nvPr>
        </p:nvSpPr>
        <p:spPr>
          <a:xfrm>
            <a:off x="498720" y="712040"/>
            <a:ext cx="13632960" cy="916320"/>
          </a:xfrm>
          <a:prstGeom prst="rect">
            <a:avLst/>
          </a:prstGeom>
        </p:spPr>
        <p:txBody>
          <a:bodyPr spcFirstLastPara="1" vert="horz" wrap="square" lIns="146280" tIns="146280" rIns="146280" bIns="146280" rtlCol="0" anchor="t" anchorCtr="0">
            <a:noAutofit/>
          </a:bodyPr>
          <a:lstStyle/>
          <a:p>
            <a:r>
              <a:rPr lang="en" sz="4500" dirty="0">
                <a:ea typeface="Calibri"/>
                <a:cs typeface="Calibri"/>
                <a:sym typeface="Calibri"/>
              </a:rPr>
              <a:t>Future program plans</a:t>
            </a:r>
            <a:endParaRPr sz="4500" dirty="0">
              <a:ea typeface="Calibri"/>
              <a:cs typeface="Calibri"/>
              <a:sym typeface="Calibri"/>
            </a:endParaRPr>
          </a:p>
        </p:txBody>
      </p:sp>
      <p:sp>
        <p:nvSpPr>
          <p:cNvPr id="261" name="Google Shape;261;p45"/>
          <p:cNvSpPr txBox="1">
            <a:spLocks noGrp="1"/>
          </p:cNvSpPr>
          <p:nvPr>
            <p:ph type="body" idx="1"/>
          </p:nvPr>
        </p:nvSpPr>
        <p:spPr>
          <a:xfrm>
            <a:off x="498720" y="1843960"/>
            <a:ext cx="13632960" cy="5466240"/>
          </a:xfrm>
          <a:prstGeom prst="rect">
            <a:avLst/>
          </a:prstGeom>
        </p:spPr>
        <p:txBody>
          <a:bodyPr spcFirstLastPara="1" vert="horz" wrap="square" lIns="146280" tIns="146280" rIns="146280" bIns="146280" rtlCol="0" anchor="t" anchorCtr="0">
            <a:noAutofit/>
          </a:bodyPr>
          <a:lstStyle/>
          <a:p>
            <a:pPr>
              <a:buClr>
                <a:srgbClr val="000000"/>
              </a:buClr>
            </a:pPr>
            <a:r>
              <a:rPr lang="en" dirty="0">
                <a:solidFill>
                  <a:srgbClr val="000000"/>
                </a:solidFill>
              </a:rPr>
              <a:t>Continue existing activities</a:t>
            </a:r>
            <a:endParaRPr dirty="0">
              <a:solidFill>
                <a:srgbClr val="000000"/>
              </a:solidFill>
            </a:endParaRPr>
          </a:p>
          <a:p>
            <a:pPr>
              <a:buClr>
                <a:srgbClr val="000000"/>
              </a:buClr>
            </a:pPr>
            <a:r>
              <a:rPr lang="en" dirty="0">
                <a:solidFill>
                  <a:srgbClr val="000000"/>
                </a:solidFill>
              </a:rPr>
              <a:t>Follow-up with remaining Helping Babies Survive and Helping Mothers Survive modules </a:t>
            </a:r>
            <a:endParaRPr dirty="0">
              <a:solidFill>
                <a:srgbClr val="000000"/>
              </a:solidFill>
            </a:endParaRPr>
          </a:p>
          <a:p>
            <a:pPr>
              <a:buClr>
                <a:srgbClr val="000000"/>
              </a:buClr>
            </a:pPr>
            <a:r>
              <a:rPr lang="en" dirty="0">
                <a:solidFill>
                  <a:srgbClr val="000000"/>
                </a:solidFill>
              </a:rPr>
              <a:t>Continue collaboration with neighboring clinicians/midwives</a:t>
            </a:r>
            <a:endParaRPr dirty="0">
              <a:solidFill>
                <a:srgbClr val="000000"/>
              </a:solidFill>
            </a:endParaRPr>
          </a:p>
          <a:p>
            <a:pPr>
              <a:buClr>
                <a:srgbClr val="000000"/>
              </a:buClr>
            </a:pPr>
            <a:r>
              <a:rPr lang="en" dirty="0">
                <a:solidFill>
                  <a:srgbClr val="000000"/>
                </a:solidFill>
              </a:rPr>
              <a:t>Hope to include Ugandan physician specialists for ongoing CME sessions </a:t>
            </a:r>
            <a:endParaRPr dirty="0">
              <a:solidFill>
                <a:srgbClr val="000000"/>
              </a:solidFill>
            </a:endParaRPr>
          </a:p>
          <a:p>
            <a:pPr marL="0" indent="0">
              <a:spcBef>
                <a:spcPts val="2560"/>
              </a:spcBef>
              <a:spcAft>
                <a:spcPts val="2560"/>
              </a:spcAft>
              <a:buNone/>
            </a:pPr>
            <a:endParaRPr dirty="0">
              <a:solidFill>
                <a:srgbClr val="0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46"/>
          <p:cNvSpPr txBox="1">
            <a:spLocks noGrp="1"/>
          </p:cNvSpPr>
          <p:nvPr>
            <p:ph type="title"/>
          </p:nvPr>
        </p:nvSpPr>
        <p:spPr>
          <a:xfrm>
            <a:off x="498720" y="712040"/>
            <a:ext cx="13632960" cy="916320"/>
          </a:xfrm>
          <a:prstGeom prst="rect">
            <a:avLst/>
          </a:prstGeom>
        </p:spPr>
        <p:txBody>
          <a:bodyPr spcFirstLastPara="1" vert="horz" wrap="square" lIns="146280" tIns="146280" rIns="146280" bIns="146280" rtlCol="0" anchor="t" anchorCtr="0">
            <a:noAutofit/>
          </a:bodyPr>
          <a:lstStyle/>
          <a:p>
            <a:r>
              <a:rPr lang="en"/>
              <a:t>Staff CME: How it came to be</a:t>
            </a:r>
            <a:endParaRPr/>
          </a:p>
        </p:txBody>
      </p:sp>
      <p:sp>
        <p:nvSpPr>
          <p:cNvPr id="267" name="Google Shape;267;p46"/>
          <p:cNvSpPr txBox="1">
            <a:spLocks noGrp="1"/>
          </p:cNvSpPr>
          <p:nvPr>
            <p:ph type="body" idx="1"/>
          </p:nvPr>
        </p:nvSpPr>
        <p:spPr>
          <a:xfrm>
            <a:off x="498720" y="1843960"/>
            <a:ext cx="13632960" cy="5466240"/>
          </a:xfrm>
          <a:prstGeom prst="rect">
            <a:avLst/>
          </a:prstGeom>
        </p:spPr>
        <p:txBody>
          <a:bodyPr spcFirstLastPara="1" vert="horz" wrap="square" lIns="146280" tIns="146280" rIns="146280" bIns="146280" rtlCol="0" anchor="t" anchorCtr="0">
            <a:noAutofit/>
          </a:bodyPr>
          <a:lstStyle/>
          <a:p>
            <a:pPr>
              <a:buClr>
                <a:srgbClr val="000000"/>
              </a:buClr>
            </a:pPr>
            <a:r>
              <a:rPr lang="en">
                <a:solidFill>
                  <a:srgbClr val="000000"/>
                </a:solidFill>
              </a:rPr>
              <a:t>Staff wanting continuing education</a:t>
            </a:r>
            <a:endParaRPr>
              <a:solidFill>
                <a:srgbClr val="000000"/>
              </a:solidFill>
            </a:endParaRPr>
          </a:p>
          <a:p>
            <a:pPr>
              <a:buClr>
                <a:srgbClr val="000000"/>
              </a:buClr>
            </a:pPr>
            <a:r>
              <a:rPr lang="en">
                <a:solidFill>
                  <a:srgbClr val="000000"/>
                </a:solidFill>
              </a:rPr>
              <a:t>Staff enjoying CME when teams are visiting, but teams are not year-round</a:t>
            </a:r>
            <a:endParaRPr>
              <a:solidFill>
                <a:srgbClr val="000000"/>
              </a:solidFill>
            </a:endParaRPr>
          </a:p>
          <a:p>
            <a:pPr>
              <a:buClr>
                <a:srgbClr val="000000"/>
              </a:buClr>
            </a:pPr>
            <a:r>
              <a:rPr lang="en">
                <a:solidFill>
                  <a:srgbClr val="000000"/>
                </a:solidFill>
              </a:rPr>
              <a:t>Modeled Team-culture made it okay to ask questions of colleagues</a:t>
            </a:r>
            <a:endParaRPr>
              <a:solidFill>
                <a:srgbClr val="000000"/>
              </a:solidFill>
            </a:endParaRPr>
          </a:p>
          <a:p>
            <a:pPr>
              <a:buClr>
                <a:srgbClr val="000000"/>
              </a:buClr>
            </a:pPr>
            <a:r>
              <a:rPr lang="en">
                <a:solidFill>
                  <a:srgbClr val="000000"/>
                </a:solidFill>
              </a:rPr>
              <a:t>Practice improvement opportunities with new hires</a:t>
            </a:r>
            <a:endParaRPr>
              <a:solidFill>
                <a:srgbClr val="000000"/>
              </a:solidFill>
            </a:endParaRPr>
          </a:p>
          <a:p>
            <a:pPr>
              <a:buClr>
                <a:srgbClr val="000000"/>
              </a:buClr>
            </a:pPr>
            <a:r>
              <a:rPr lang="en">
                <a:solidFill>
                  <a:srgbClr val="000000"/>
                </a:solidFill>
              </a:rPr>
              <a:t>Clinical questions arise during usual practice</a:t>
            </a:r>
            <a:endParaRPr>
              <a:solidFill>
                <a:srgbClr val="000000"/>
              </a:solidFill>
            </a:endParaRPr>
          </a:p>
          <a:p>
            <a:pPr>
              <a:buClr>
                <a:srgbClr val="000000"/>
              </a:buClr>
            </a:pPr>
            <a:r>
              <a:rPr lang="en">
                <a:solidFill>
                  <a:srgbClr val="000000"/>
                </a:solidFill>
              </a:rPr>
              <a:t>Ministry of Health or current initiatives highlight topics of importance</a:t>
            </a:r>
            <a:endParaRPr>
              <a:solidFill>
                <a:srgbClr val="000000"/>
              </a:solidFill>
            </a:endParaRPr>
          </a:p>
          <a:p>
            <a:pPr indent="0">
              <a:spcBef>
                <a:spcPts val="2560"/>
              </a:spcBef>
              <a:spcAft>
                <a:spcPts val="2560"/>
              </a:spcAft>
              <a:buNone/>
            </a:pPr>
            <a:endParaRPr>
              <a:solidFill>
                <a:srgbClr val="00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47"/>
          <p:cNvSpPr txBox="1">
            <a:spLocks noGrp="1"/>
          </p:cNvSpPr>
          <p:nvPr>
            <p:ph type="title"/>
          </p:nvPr>
        </p:nvSpPr>
        <p:spPr>
          <a:xfrm>
            <a:off x="498720" y="712040"/>
            <a:ext cx="13632960" cy="916320"/>
          </a:xfrm>
          <a:prstGeom prst="rect">
            <a:avLst/>
          </a:prstGeom>
        </p:spPr>
        <p:txBody>
          <a:bodyPr spcFirstLastPara="1" vert="horz" wrap="square" lIns="146280" tIns="146280" rIns="146280" bIns="146280" rtlCol="0" anchor="t" anchorCtr="0">
            <a:noAutofit/>
          </a:bodyPr>
          <a:lstStyle/>
          <a:p>
            <a:r>
              <a:rPr lang="en" sz="4500" dirty="0"/>
              <a:t>Mini-Survey results and discussion</a:t>
            </a:r>
            <a:endParaRPr sz="4500" dirty="0"/>
          </a:p>
        </p:txBody>
      </p:sp>
      <p:sp>
        <p:nvSpPr>
          <p:cNvPr id="273" name="Google Shape;273;p47"/>
          <p:cNvSpPr txBox="1">
            <a:spLocks noGrp="1"/>
          </p:cNvSpPr>
          <p:nvPr>
            <p:ph type="body" idx="1"/>
          </p:nvPr>
        </p:nvSpPr>
        <p:spPr>
          <a:xfrm>
            <a:off x="498720" y="1843960"/>
            <a:ext cx="13632960" cy="5466240"/>
          </a:xfrm>
          <a:prstGeom prst="rect">
            <a:avLst/>
          </a:prstGeom>
        </p:spPr>
        <p:txBody>
          <a:bodyPr spcFirstLastPara="1" vert="horz" wrap="square" lIns="146280" tIns="146280" rIns="146280" bIns="146280" rtlCol="0" anchor="t" anchorCtr="0">
            <a:noAutofit/>
          </a:bodyPr>
          <a:lstStyle/>
          <a:p>
            <a:pPr>
              <a:buClr>
                <a:srgbClr val="000000"/>
              </a:buClr>
            </a:pPr>
            <a:r>
              <a:rPr lang="en" dirty="0">
                <a:solidFill>
                  <a:srgbClr val="000000"/>
                </a:solidFill>
              </a:rPr>
              <a:t>Basic Questions: </a:t>
            </a:r>
            <a:endParaRPr dirty="0">
              <a:solidFill>
                <a:srgbClr val="000000"/>
              </a:solidFill>
            </a:endParaRPr>
          </a:p>
          <a:p>
            <a:pPr lvl="1">
              <a:spcBef>
                <a:spcPts val="0"/>
              </a:spcBef>
              <a:buClr>
                <a:srgbClr val="000000"/>
              </a:buClr>
            </a:pPr>
            <a:r>
              <a:rPr lang="en" dirty="0">
                <a:solidFill>
                  <a:srgbClr val="000000"/>
                </a:solidFill>
              </a:rPr>
              <a:t>What are other health centers around us doing with CME?</a:t>
            </a:r>
            <a:endParaRPr dirty="0">
              <a:solidFill>
                <a:srgbClr val="000000"/>
              </a:solidFill>
            </a:endParaRPr>
          </a:p>
          <a:p>
            <a:pPr lvl="1">
              <a:spcBef>
                <a:spcPts val="0"/>
              </a:spcBef>
              <a:buClr>
                <a:srgbClr val="000000"/>
              </a:buClr>
            </a:pPr>
            <a:r>
              <a:rPr lang="en" dirty="0">
                <a:solidFill>
                  <a:srgbClr val="000000"/>
                </a:solidFill>
              </a:rPr>
              <a:t>What do other clinical staff think about their CME?</a:t>
            </a:r>
            <a:endParaRPr dirty="0">
              <a:solidFill>
                <a:srgbClr val="000000"/>
              </a:solidFill>
            </a:endParaRPr>
          </a:p>
          <a:p>
            <a:pPr lvl="1">
              <a:spcBef>
                <a:spcPts val="0"/>
              </a:spcBef>
              <a:buClr>
                <a:srgbClr val="000000"/>
              </a:buClr>
            </a:pPr>
            <a:r>
              <a:rPr lang="en" dirty="0">
                <a:solidFill>
                  <a:srgbClr val="000000"/>
                </a:solidFill>
              </a:rPr>
              <a:t>Where would we be able to collaborate more?</a:t>
            </a:r>
            <a:endParaRPr dirty="0">
              <a:solidFill>
                <a:srgbClr val="000000"/>
              </a:solidFill>
            </a:endParaRPr>
          </a:p>
          <a:p>
            <a:pPr marL="0" indent="0">
              <a:spcBef>
                <a:spcPts val="2560"/>
              </a:spcBef>
              <a:spcAft>
                <a:spcPts val="2560"/>
              </a:spcAft>
              <a:buNone/>
            </a:pPr>
            <a:endParaRPr dirty="0">
              <a:solidFill>
                <a:srgbClr val="0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48"/>
          <p:cNvSpPr txBox="1">
            <a:spLocks noGrp="1"/>
          </p:cNvSpPr>
          <p:nvPr>
            <p:ph type="title"/>
          </p:nvPr>
        </p:nvSpPr>
        <p:spPr>
          <a:xfrm>
            <a:off x="498720" y="712040"/>
            <a:ext cx="13632960" cy="916320"/>
          </a:xfrm>
          <a:prstGeom prst="rect">
            <a:avLst/>
          </a:prstGeom>
        </p:spPr>
        <p:txBody>
          <a:bodyPr spcFirstLastPara="1" vert="horz" wrap="square" lIns="146280" tIns="146280" rIns="146280" bIns="146280" rtlCol="0" anchor="t" anchorCtr="0">
            <a:noAutofit/>
          </a:bodyPr>
          <a:lstStyle/>
          <a:p>
            <a:r>
              <a:rPr lang="en" sz="4500" dirty="0"/>
              <a:t>Group Discussion</a:t>
            </a:r>
            <a:endParaRPr sz="4500" dirty="0"/>
          </a:p>
        </p:txBody>
      </p:sp>
      <p:sp>
        <p:nvSpPr>
          <p:cNvPr id="279" name="Google Shape;279;p48"/>
          <p:cNvSpPr txBox="1">
            <a:spLocks noGrp="1"/>
          </p:cNvSpPr>
          <p:nvPr>
            <p:ph type="body" idx="1"/>
          </p:nvPr>
        </p:nvSpPr>
        <p:spPr>
          <a:xfrm>
            <a:off x="498720" y="1843960"/>
            <a:ext cx="13632960" cy="5466240"/>
          </a:xfrm>
          <a:prstGeom prst="rect">
            <a:avLst/>
          </a:prstGeom>
        </p:spPr>
        <p:txBody>
          <a:bodyPr spcFirstLastPara="1" vert="horz" wrap="square" lIns="146280" tIns="146280" rIns="146280" bIns="146280" rtlCol="0" anchor="t" anchorCtr="0">
            <a:noAutofit/>
          </a:bodyPr>
          <a:lstStyle/>
          <a:p>
            <a:pPr marL="0" indent="0">
              <a:spcAft>
                <a:spcPts val="2560"/>
              </a:spcAft>
              <a:buNone/>
            </a:pPr>
            <a:r>
              <a:rPr lang="en" dirty="0">
                <a:solidFill>
                  <a:srgbClr val="000000"/>
                </a:solidFill>
              </a:rPr>
              <a:t>See handout</a:t>
            </a:r>
            <a:endParaRPr dirty="0">
              <a:solidFill>
                <a:srgbClr val="00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49"/>
          <p:cNvSpPr txBox="1">
            <a:spLocks noGrp="1"/>
          </p:cNvSpPr>
          <p:nvPr>
            <p:ph type="title"/>
          </p:nvPr>
        </p:nvSpPr>
        <p:spPr>
          <a:xfrm>
            <a:off x="498720" y="712040"/>
            <a:ext cx="13632960" cy="916320"/>
          </a:xfrm>
          <a:prstGeom prst="rect">
            <a:avLst/>
          </a:prstGeom>
        </p:spPr>
        <p:txBody>
          <a:bodyPr spcFirstLastPara="1" vert="horz" wrap="square" lIns="146280" tIns="146280" rIns="146280" bIns="146280" rtlCol="0" anchor="t" anchorCtr="0">
            <a:noAutofit/>
          </a:bodyPr>
          <a:lstStyle/>
          <a:p>
            <a:r>
              <a:rPr lang="en" sz="4500" dirty="0"/>
              <a:t>Time for self-assessment</a:t>
            </a:r>
            <a:endParaRPr sz="4500" dirty="0"/>
          </a:p>
        </p:txBody>
      </p:sp>
      <p:sp>
        <p:nvSpPr>
          <p:cNvPr id="285" name="Google Shape;285;p49"/>
          <p:cNvSpPr txBox="1">
            <a:spLocks noGrp="1"/>
          </p:cNvSpPr>
          <p:nvPr>
            <p:ph type="body" idx="1"/>
          </p:nvPr>
        </p:nvSpPr>
        <p:spPr>
          <a:xfrm>
            <a:off x="498720" y="1843960"/>
            <a:ext cx="13632960" cy="5466240"/>
          </a:xfrm>
          <a:prstGeom prst="rect">
            <a:avLst/>
          </a:prstGeom>
        </p:spPr>
        <p:txBody>
          <a:bodyPr spcFirstLastPara="1" vert="horz" wrap="square" lIns="146280" tIns="146280" rIns="146280" bIns="146280" rtlCol="0" anchor="t" anchorCtr="0">
            <a:noAutofit/>
          </a:bodyPr>
          <a:lstStyle/>
          <a:p>
            <a:pPr>
              <a:buClr>
                <a:srgbClr val="000000"/>
              </a:buClr>
            </a:pPr>
            <a:r>
              <a:rPr lang="en" dirty="0">
                <a:solidFill>
                  <a:srgbClr val="000000"/>
                </a:solidFill>
              </a:rPr>
              <a:t>What are my personal/organizational goals?</a:t>
            </a:r>
            <a:endParaRPr dirty="0">
              <a:solidFill>
                <a:srgbClr val="000000"/>
              </a:solidFill>
            </a:endParaRPr>
          </a:p>
          <a:p>
            <a:pPr>
              <a:buClr>
                <a:srgbClr val="000000"/>
              </a:buClr>
            </a:pPr>
            <a:r>
              <a:rPr lang="en" dirty="0">
                <a:solidFill>
                  <a:srgbClr val="000000"/>
                </a:solidFill>
              </a:rPr>
              <a:t>Who are my current partners?</a:t>
            </a:r>
            <a:endParaRPr dirty="0">
              <a:solidFill>
                <a:srgbClr val="000000"/>
              </a:solidFill>
            </a:endParaRPr>
          </a:p>
          <a:p>
            <a:pPr>
              <a:buClr>
                <a:srgbClr val="000000"/>
              </a:buClr>
            </a:pPr>
            <a:r>
              <a:rPr lang="en" dirty="0">
                <a:solidFill>
                  <a:srgbClr val="000000"/>
                </a:solidFill>
              </a:rPr>
              <a:t>Who can I partner with?</a:t>
            </a:r>
            <a:endParaRPr dirty="0">
              <a:solidFill>
                <a:srgbClr val="000000"/>
              </a:solidFill>
            </a:endParaRPr>
          </a:p>
          <a:p>
            <a:pPr>
              <a:buClr>
                <a:srgbClr val="000000"/>
              </a:buClr>
            </a:pPr>
            <a:r>
              <a:rPr lang="en" dirty="0">
                <a:solidFill>
                  <a:srgbClr val="000000"/>
                </a:solidFill>
              </a:rPr>
              <a:t>What help do I need?</a:t>
            </a:r>
            <a:endParaRPr dirty="0">
              <a:solidFill>
                <a:srgbClr val="000000"/>
              </a:solidFill>
            </a:endParaRPr>
          </a:p>
          <a:p>
            <a:pPr marL="0" indent="0">
              <a:spcBef>
                <a:spcPts val="2560"/>
              </a:spcBef>
              <a:spcAft>
                <a:spcPts val="2560"/>
              </a:spcAft>
              <a:buNone/>
            </a:pPr>
            <a:endParaRPr dirty="0">
              <a:solidFill>
                <a:srgbClr val="0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50"/>
          <p:cNvSpPr txBox="1">
            <a:spLocks noGrp="1"/>
          </p:cNvSpPr>
          <p:nvPr>
            <p:ph type="title"/>
          </p:nvPr>
        </p:nvSpPr>
        <p:spPr>
          <a:xfrm>
            <a:off x="498720" y="712040"/>
            <a:ext cx="13632960" cy="916320"/>
          </a:xfrm>
          <a:prstGeom prst="rect">
            <a:avLst/>
          </a:prstGeom>
        </p:spPr>
        <p:txBody>
          <a:bodyPr spcFirstLastPara="1" vert="horz" wrap="square" lIns="146280" tIns="146280" rIns="146280" bIns="146280" rtlCol="0" anchor="t" anchorCtr="0">
            <a:noAutofit/>
          </a:bodyPr>
          <a:lstStyle/>
          <a:p>
            <a:r>
              <a:rPr lang="en" sz="4500" dirty="0"/>
              <a:t>Small group time</a:t>
            </a:r>
            <a:endParaRPr sz="4500" dirty="0"/>
          </a:p>
        </p:txBody>
      </p:sp>
      <p:sp>
        <p:nvSpPr>
          <p:cNvPr id="291" name="Google Shape;291;p50"/>
          <p:cNvSpPr txBox="1">
            <a:spLocks noGrp="1"/>
          </p:cNvSpPr>
          <p:nvPr>
            <p:ph type="body" idx="1"/>
          </p:nvPr>
        </p:nvSpPr>
        <p:spPr>
          <a:xfrm>
            <a:off x="498720" y="1843960"/>
            <a:ext cx="13632960" cy="5466240"/>
          </a:xfrm>
          <a:prstGeom prst="rect">
            <a:avLst/>
          </a:prstGeom>
        </p:spPr>
        <p:txBody>
          <a:bodyPr spcFirstLastPara="1" vert="horz" wrap="square" lIns="146280" tIns="146280" rIns="146280" bIns="146280" rtlCol="0" anchor="t" anchorCtr="0">
            <a:noAutofit/>
          </a:bodyPr>
          <a:lstStyle/>
          <a:p>
            <a:pPr>
              <a:buClr>
                <a:srgbClr val="000000"/>
              </a:buClr>
            </a:pPr>
            <a:r>
              <a:rPr lang="en" dirty="0">
                <a:solidFill>
                  <a:srgbClr val="000000"/>
                </a:solidFill>
              </a:rPr>
              <a:t>Discuss your responses </a:t>
            </a:r>
            <a:endParaRPr dirty="0">
              <a:solidFill>
                <a:srgbClr val="00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51"/>
          <p:cNvSpPr txBox="1">
            <a:spLocks noGrp="1"/>
          </p:cNvSpPr>
          <p:nvPr>
            <p:ph type="title"/>
          </p:nvPr>
        </p:nvSpPr>
        <p:spPr>
          <a:xfrm>
            <a:off x="498720" y="712040"/>
            <a:ext cx="13632960" cy="916320"/>
          </a:xfrm>
          <a:prstGeom prst="rect">
            <a:avLst/>
          </a:prstGeom>
        </p:spPr>
        <p:txBody>
          <a:bodyPr spcFirstLastPara="1" vert="horz" wrap="square" lIns="146280" tIns="146280" rIns="146280" bIns="146280" rtlCol="0" anchor="t" anchorCtr="0">
            <a:noAutofit/>
          </a:bodyPr>
          <a:lstStyle/>
          <a:p>
            <a:r>
              <a:rPr lang="en" sz="4500" dirty="0"/>
              <a:t>Next</a:t>
            </a:r>
            <a:r>
              <a:rPr lang="en" dirty="0"/>
              <a:t> steps</a:t>
            </a:r>
            <a:endParaRPr dirty="0"/>
          </a:p>
        </p:txBody>
      </p:sp>
      <p:sp>
        <p:nvSpPr>
          <p:cNvPr id="297" name="Google Shape;297;p51"/>
          <p:cNvSpPr txBox="1">
            <a:spLocks noGrp="1"/>
          </p:cNvSpPr>
          <p:nvPr>
            <p:ph type="body" idx="1"/>
          </p:nvPr>
        </p:nvSpPr>
        <p:spPr>
          <a:xfrm>
            <a:off x="498720" y="1843960"/>
            <a:ext cx="13632960" cy="5466240"/>
          </a:xfrm>
          <a:prstGeom prst="rect">
            <a:avLst/>
          </a:prstGeom>
        </p:spPr>
        <p:txBody>
          <a:bodyPr spcFirstLastPara="1" vert="horz" wrap="square" lIns="146280" tIns="146280" rIns="146280" bIns="146280" rtlCol="0" anchor="t" anchorCtr="0">
            <a:noAutofit/>
          </a:bodyPr>
          <a:lstStyle/>
          <a:p>
            <a:pPr>
              <a:buClr>
                <a:srgbClr val="000000"/>
              </a:buClr>
            </a:pPr>
            <a:r>
              <a:rPr lang="en" dirty="0">
                <a:solidFill>
                  <a:srgbClr val="000000"/>
                </a:solidFill>
              </a:rPr>
              <a:t>Specific</a:t>
            </a:r>
            <a:endParaRPr dirty="0">
              <a:solidFill>
                <a:srgbClr val="000000"/>
              </a:solidFill>
            </a:endParaRPr>
          </a:p>
          <a:p>
            <a:pPr>
              <a:buClr>
                <a:srgbClr val="000000"/>
              </a:buClr>
            </a:pPr>
            <a:r>
              <a:rPr lang="en" dirty="0">
                <a:solidFill>
                  <a:srgbClr val="000000"/>
                </a:solidFill>
              </a:rPr>
              <a:t>Measurable</a:t>
            </a:r>
            <a:endParaRPr dirty="0">
              <a:solidFill>
                <a:srgbClr val="000000"/>
              </a:solidFill>
            </a:endParaRPr>
          </a:p>
          <a:p>
            <a:pPr>
              <a:buClr>
                <a:srgbClr val="000000"/>
              </a:buClr>
            </a:pPr>
            <a:r>
              <a:rPr lang="en" dirty="0">
                <a:solidFill>
                  <a:srgbClr val="000000"/>
                </a:solidFill>
              </a:rPr>
              <a:t>Attainable</a:t>
            </a:r>
            <a:endParaRPr dirty="0">
              <a:solidFill>
                <a:srgbClr val="000000"/>
              </a:solidFill>
            </a:endParaRPr>
          </a:p>
          <a:p>
            <a:pPr>
              <a:buClr>
                <a:srgbClr val="000000"/>
              </a:buClr>
            </a:pPr>
            <a:r>
              <a:rPr lang="en" dirty="0">
                <a:solidFill>
                  <a:srgbClr val="000000"/>
                </a:solidFill>
              </a:rPr>
              <a:t>Relevant</a:t>
            </a:r>
            <a:endParaRPr dirty="0">
              <a:solidFill>
                <a:srgbClr val="000000"/>
              </a:solidFill>
            </a:endParaRPr>
          </a:p>
          <a:p>
            <a:pPr>
              <a:buClr>
                <a:srgbClr val="000000"/>
              </a:buClr>
            </a:pPr>
            <a:r>
              <a:rPr lang="en" dirty="0">
                <a:solidFill>
                  <a:srgbClr val="000000"/>
                </a:solidFill>
              </a:rPr>
              <a:t>Time-based</a:t>
            </a:r>
            <a:endParaRPr dirty="0">
              <a:solidFill>
                <a:srgbClr val="000000"/>
              </a:solidFill>
            </a:endParaRPr>
          </a:p>
        </p:txBody>
      </p:sp>
      <p:sp>
        <p:nvSpPr>
          <p:cNvPr id="299" name="Google Shape;299;p51"/>
          <p:cNvSpPr txBox="1"/>
          <p:nvPr/>
        </p:nvSpPr>
        <p:spPr>
          <a:xfrm>
            <a:off x="5476701" y="6601280"/>
            <a:ext cx="6890880" cy="347040"/>
          </a:xfrm>
          <a:prstGeom prst="rect">
            <a:avLst/>
          </a:prstGeom>
          <a:noFill/>
          <a:ln>
            <a:noFill/>
          </a:ln>
        </p:spPr>
        <p:txBody>
          <a:bodyPr spcFirstLastPara="1" wrap="square" lIns="146280" tIns="146280" rIns="146280" bIns="146280" anchor="t" anchorCtr="0">
            <a:noAutofit/>
          </a:bodyPr>
          <a:lstStyle/>
          <a:p>
            <a:r>
              <a:rPr lang="en" sz="1440"/>
              <a:t>Source: </a:t>
            </a:r>
            <a:r>
              <a:rPr lang="en" sz="1440" u="sng">
                <a:solidFill>
                  <a:schemeClr val="hlink"/>
                </a:solidFill>
                <a:hlinkClick r:id="rId3"/>
              </a:rPr>
              <a:t>https://www.flintrehab.com/2015/goal-setting-for-stroke-rehabilitation/</a:t>
            </a:r>
            <a:r>
              <a:rPr lang="en" sz="1440"/>
              <a:t> </a:t>
            </a:r>
            <a:endParaRPr sz="144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52"/>
          <p:cNvSpPr txBox="1">
            <a:spLocks noGrp="1"/>
          </p:cNvSpPr>
          <p:nvPr>
            <p:ph type="title"/>
          </p:nvPr>
        </p:nvSpPr>
        <p:spPr>
          <a:xfrm>
            <a:off x="498720" y="712040"/>
            <a:ext cx="13632960" cy="916320"/>
          </a:xfrm>
          <a:prstGeom prst="rect">
            <a:avLst/>
          </a:prstGeom>
        </p:spPr>
        <p:txBody>
          <a:bodyPr spcFirstLastPara="1" vert="horz" wrap="square" lIns="146280" tIns="146280" rIns="146280" bIns="146280" rtlCol="0" anchor="t" anchorCtr="0">
            <a:noAutofit/>
          </a:bodyPr>
          <a:lstStyle/>
          <a:p>
            <a:pPr>
              <a:lnSpc>
                <a:spcPct val="115000"/>
              </a:lnSpc>
              <a:spcAft>
                <a:spcPts val="2560"/>
              </a:spcAft>
            </a:pPr>
            <a:r>
              <a:rPr lang="en" sz="4500" dirty="0">
                <a:latin typeface="Calibri"/>
                <a:ea typeface="Calibri"/>
                <a:cs typeface="Calibri"/>
                <a:sym typeface="Calibri"/>
              </a:rPr>
              <a:t>Achieving the Goals of Primary Care as Defined </a:t>
            </a:r>
            <a:endParaRPr sz="4500" dirty="0">
              <a:latin typeface="Calibri"/>
              <a:ea typeface="Calibri"/>
              <a:cs typeface="Calibri"/>
              <a:sym typeface="Calibri"/>
            </a:endParaRPr>
          </a:p>
        </p:txBody>
      </p:sp>
      <p:sp>
        <p:nvSpPr>
          <p:cNvPr id="305" name="Google Shape;305;p52"/>
          <p:cNvSpPr txBox="1">
            <a:spLocks noGrp="1"/>
          </p:cNvSpPr>
          <p:nvPr>
            <p:ph type="body" idx="1"/>
          </p:nvPr>
        </p:nvSpPr>
        <p:spPr>
          <a:xfrm>
            <a:off x="1040524" y="1843960"/>
            <a:ext cx="12580883" cy="5466240"/>
          </a:xfrm>
          <a:prstGeom prst="rect">
            <a:avLst/>
          </a:prstGeom>
        </p:spPr>
        <p:txBody>
          <a:bodyPr spcFirstLastPara="1" vert="horz" wrap="square" lIns="146280" tIns="146280" rIns="146280" bIns="146280" rtlCol="0" anchor="t" anchorCtr="0">
            <a:noAutofit/>
          </a:bodyPr>
          <a:lstStyle/>
          <a:p>
            <a:pPr marL="0" indent="0" algn="ctr">
              <a:buNone/>
            </a:pPr>
            <a:r>
              <a:rPr lang="en" dirty="0">
                <a:solidFill>
                  <a:srgbClr val="000000"/>
                </a:solidFill>
                <a:latin typeface="+mj-lt"/>
                <a:ea typeface="Calibri"/>
                <a:cs typeface="Calibri"/>
                <a:sym typeface="Calibri"/>
              </a:rPr>
              <a:t>“</a:t>
            </a:r>
            <a:r>
              <a:rPr lang="en" i="1" dirty="0">
                <a:solidFill>
                  <a:srgbClr val="000000"/>
                </a:solidFill>
                <a:latin typeface="+mj-lt"/>
                <a:ea typeface="Calibri"/>
                <a:cs typeface="Calibri"/>
                <a:sym typeface="Calibri"/>
              </a:rPr>
              <a:t>...achievement of the desired attributes of primary care will be easier in some form of integrated delivery system serving a defined population than in isolated practices...However, such arrangements do not exist in many primary care settings and may be a long time in coming. In the meantime, every practice can move forward toward meeting the goals of primary care.”</a:t>
            </a:r>
            <a:r>
              <a:rPr lang="en" i="1" baseline="30000" dirty="0">
                <a:solidFill>
                  <a:srgbClr val="000000"/>
                </a:solidFill>
                <a:latin typeface="+mj-lt"/>
                <a:ea typeface="Calibri"/>
                <a:cs typeface="Calibri"/>
                <a:sym typeface="Calibri"/>
              </a:rPr>
              <a:t>2</a:t>
            </a:r>
          </a:p>
          <a:p>
            <a:pPr marL="0" indent="0" algn="ctr">
              <a:buNone/>
            </a:pPr>
            <a:endParaRPr lang="en" sz="1800" i="1" baseline="30000" dirty="0">
              <a:solidFill>
                <a:srgbClr val="000000"/>
              </a:solidFill>
              <a:latin typeface="+mj-lt"/>
              <a:ea typeface="Calibri"/>
              <a:cs typeface="Calibri"/>
              <a:sym typeface="Calibri"/>
            </a:endParaRPr>
          </a:p>
          <a:p>
            <a:pPr marL="0" indent="0" algn="ctr">
              <a:buNone/>
            </a:pPr>
            <a:r>
              <a:rPr lang="en" sz="1800" i="1" dirty="0">
                <a:solidFill>
                  <a:srgbClr val="000000"/>
                </a:solidFill>
                <a:latin typeface="Calibri"/>
                <a:ea typeface="Calibri"/>
                <a:cs typeface="Calibri"/>
                <a:sym typeface="Calibri"/>
              </a:rPr>
              <a:t>(Donaldson, 1994, p. 34.)</a:t>
            </a:r>
            <a:endParaRPr sz="1800" i="1" dirty="0">
              <a:solidFill>
                <a:srgbClr val="000000"/>
              </a:solidFill>
              <a:latin typeface="Calibri"/>
              <a:ea typeface="Calibri"/>
              <a:cs typeface="Calibri"/>
              <a:sym typeface="Calibri"/>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Google Shape;310;p53"/>
          <p:cNvSpPr txBox="1">
            <a:spLocks noGrp="1"/>
          </p:cNvSpPr>
          <p:nvPr>
            <p:ph type="title"/>
          </p:nvPr>
        </p:nvSpPr>
        <p:spPr>
          <a:xfrm>
            <a:off x="498720" y="712040"/>
            <a:ext cx="13632960" cy="916320"/>
          </a:xfrm>
          <a:prstGeom prst="rect">
            <a:avLst/>
          </a:prstGeom>
        </p:spPr>
        <p:txBody>
          <a:bodyPr spcFirstLastPara="1" vert="horz" wrap="square" lIns="146280" tIns="146280" rIns="146280" bIns="146280" rtlCol="0" anchor="t" anchorCtr="0">
            <a:noAutofit/>
          </a:bodyPr>
          <a:lstStyle/>
          <a:p>
            <a:r>
              <a:rPr lang="en"/>
              <a:t>References</a:t>
            </a:r>
            <a:endParaRPr/>
          </a:p>
        </p:txBody>
      </p:sp>
      <p:sp>
        <p:nvSpPr>
          <p:cNvPr id="311" name="Google Shape;311;p53"/>
          <p:cNvSpPr txBox="1">
            <a:spLocks noGrp="1"/>
          </p:cNvSpPr>
          <p:nvPr>
            <p:ph type="body" idx="1"/>
          </p:nvPr>
        </p:nvSpPr>
        <p:spPr>
          <a:xfrm>
            <a:off x="498720" y="1447360"/>
            <a:ext cx="13632960" cy="5466240"/>
          </a:xfrm>
          <a:prstGeom prst="rect">
            <a:avLst/>
          </a:prstGeom>
        </p:spPr>
        <p:txBody>
          <a:bodyPr spcFirstLastPara="1" vert="horz" wrap="square" lIns="146280" tIns="146280" rIns="146280" bIns="146280" rtlCol="0" anchor="t" anchorCtr="0">
            <a:noAutofit/>
          </a:bodyPr>
          <a:lstStyle/>
          <a:p>
            <a:pPr indent="-467360">
              <a:buSzPts val="1000"/>
              <a:buFont typeface="Calibri"/>
              <a:buAutoNum type="arabicPeriod"/>
            </a:pPr>
            <a:r>
              <a:rPr lang="en" sz="1600">
                <a:solidFill>
                  <a:srgbClr val="000000"/>
                </a:solidFill>
                <a:latin typeface="Calibri"/>
                <a:ea typeface="Calibri"/>
                <a:cs typeface="Calibri"/>
                <a:sym typeface="Calibri"/>
              </a:rPr>
              <a:t>Campbell et al. Maximizing the impact of community-based practitioners in the quest for universal health coverage. </a:t>
            </a:r>
            <a:r>
              <a:rPr lang="en" sz="1600" i="1">
                <a:solidFill>
                  <a:srgbClr val="000000"/>
                </a:solidFill>
                <a:highlight>
                  <a:srgbClr val="FFFFFF"/>
                </a:highlight>
                <a:latin typeface="Calibri"/>
                <a:ea typeface="Calibri"/>
                <a:cs typeface="Calibri"/>
                <a:sym typeface="Calibri"/>
              </a:rPr>
              <a:t>Bulletin of the World Health Organization.</a:t>
            </a:r>
            <a:r>
              <a:rPr lang="en" sz="1600">
                <a:solidFill>
                  <a:srgbClr val="000000"/>
                </a:solidFill>
                <a:highlight>
                  <a:srgbClr val="FFFFFF"/>
                </a:highlight>
                <a:latin typeface="Calibri"/>
                <a:ea typeface="Calibri"/>
                <a:cs typeface="Calibri"/>
                <a:sym typeface="Calibri"/>
              </a:rPr>
              <a:t> 2015;93:590-590A. </a:t>
            </a:r>
            <a:r>
              <a:rPr lang="en" sz="1600" u="sng">
                <a:solidFill>
                  <a:srgbClr val="723475"/>
                </a:solidFill>
                <a:highlight>
                  <a:srgbClr val="FFFFFF"/>
                </a:highlight>
                <a:latin typeface="Calibri"/>
                <a:ea typeface="Calibri"/>
                <a:cs typeface="Calibri"/>
                <a:sym typeface="Calibri"/>
                <a:hlinkClick r:id="rId3"/>
              </a:rPr>
              <a:t>http://dx.doi.org/10.2471/BLT.15.162198</a:t>
            </a:r>
            <a:endParaRPr sz="1600">
              <a:solidFill>
                <a:srgbClr val="333333"/>
              </a:solidFill>
              <a:latin typeface="Calibri"/>
              <a:ea typeface="Calibri"/>
              <a:cs typeface="Calibri"/>
              <a:sym typeface="Calibri"/>
            </a:endParaRPr>
          </a:p>
          <a:p>
            <a:pPr indent="-467360">
              <a:buClr>
                <a:srgbClr val="000000"/>
              </a:buClr>
              <a:buSzPts val="1000"/>
              <a:buFont typeface="Calibri"/>
              <a:buAutoNum type="arabicPeriod"/>
            </a:pPr>
            <a:r>
              <a:rPr lang="en" sz="1600">
                <a:solidFill>
                  <a:srgbClr val="000000"/>
                </a:solidFill>
                <a:latin typeface="Calibri"/>
                <a:ea typeface="Calibri"/>
                <a:cs typeface="Calibri"/>
                <a:sym typeface="Calibri"/>
              </a:rPr>
              <a:t>Donaldson et al. Defining Primary Care: An Interim Report. Washington, D.C.: National Academy Press; 1994.</a:t>
            </a:r>
            <a:endParaRPr sz="1600">
              <a:solidFill>
                <a:srgbClr val="000000"/>
              </a:solidFill>
              <a:latin typeface="Calibri"/>
              <a:ea typeface="Calibri"/>
              <a:cs typeface="Calibri"/>
              <a:sym typeface="Calibri"/>
            </a:endParaRPr>
          </a:p>
          <a:p>
            <a:pPr indent="-467360">
              <a:buClr>
                <a:srgbClr val="333333"/>
              </a:buClr>
              <a:buSzPts val="1000"/>
              <a:buFont typeface="Calibri"/>
              <a:buAutoNum type="arabicPeriod"/>
            </a:pPr>
            <a:r>
              <a:rPr lang="en" sz="1600">
                <a:solidFill>
                  <a:srgbClr val="000000"/>
                </a:solidFill>
                <a:latin typeface="Calibri"/>
                <a:ea typeface="Calibri"/>
                <a:cs typeface="Calibri"/>
                <a:sym typeface="Calibri"/>
              </a:rPr>
              <a:t>Dussault G, Cobb NM. Commentary: A new generation of physicians in sub-Saharan Africa?</a:t>
            </a:r>
            <a:r>
              <a:rPr lang="en" sz="1600" i="1">
                <a:solidFill>
                  <a:srgbClr val="000000"/>
                </a:solidFill>
                <a:latin typeface="Calibri"/>
                <a:ea typeface="Calibri"/>
                <a:cs typeface="Calibri"/>
                <a:sym typeface="Calibri"/>
              </a:rPr>
              <a:t>Int J Health Policy Manag.</a:t>
            </a:r>
            <a:r>
              <a:rPr lang="en" sz="1600">
                <a:solidFill>
                  <a:srgbClr val="000000"/>
                </a:solidFill>
                <a:latin typeface="Calibri"/>
                <a:ea typeface="Calibri"/>
                <a:cs typeface="Calibri"/>
                <a:sym typeface="Calibri"/>
              </a:rPr>
              <a:t> 2017; 6(1):57-59. </a:t>
            </a:r>
            <a:r>
              <a:rPr lang="en" sz="1600" u="sng">
                <a:solidFill>
                  <a:schemeClr val="hlink"/>
                </a:solidFill>
                <a:latin typeface="Calibri"/>
                <a:ea typeface="Calibri"/>
                <a:cs typeface="Calibri"/>
                <a:sym typeface="Calibri"/>
                <a:hlinkClick r:id="rId4"/>
              </a:rPr>
              <a:t>https://doi.org/10.15171/ijhpm.2016.97</a:t>
            </a:r>
            <a:r>
              <a:rPr lang="en" sz="1600">
                <a:solidFill>
                  <a:srgbClr val="333333"/>
                </a:solidFill>
                <a:latin typeface="Calibri"/>
                <a:ea typeface="Calibri"/>
                <a:cs typeface="Calibri"/>
                <a:sym typeface="Calibri"/>
              </a:rPr>
              <a:t> </a:t>
            </a:r>
            <a:endParaRPr sz="1600">
              <a:solidFill>
                <a:srgbClr val="333333"/>
              </a:solidFill>
              <a:latin typeface="Calibri"/>
              <a:ea typeface="Calibri"/>
              <a:cs typeface="Calibri"/>
              <a:sym typeface="Calibri"/>
            </a:endParaRPr>
          </a:p>
          <a:p>
            <a:pPr indent="-467360">
              <a:buClr>
                <a:srgbClr val="333333"/>
              </a:buClr>
              <a:buSzPts val="1000"/>
              <a:buFont typeface="Calibri"/>
              <a:buAutoNum type="arabicPeriod"/>
            </a:pPr>
            <a:r>
              <a:rPr lang="en" sz="1600">
                <a:solidFill>
                  <a:srgbClr val="000000"/>
                </a:solidFill>
                <a:latin typeface="Calibri"/>
                <a:ea typeface="Calibri"/>
                <a:cs typeface="Calibri"/>
                <a:sym typeface="Calibri"/>
              </a:rPr>
              <a:t>Eyal et al. Non-physician clinicians in sub-Saharan Africa and the evolving role of physicians. </a:t>
            </a:r>
            <a:r>
              <a:rPr lang="en" sz="1600" i="1">
                <a:solidFill>
                  <a:srgbClr val="000000"/>
                </a:solidFill>
                <a:latin typeface="Calibri"/>
                <a:ea typeface="Calibri"/>
                <a:cs typeface="Calibri"/>
                <a:sym typeface="Calibri"/>
              </a:rPr>
              <a:t>Int J Health Policy Manag.</a:t>
            </a:r>
            <a:r>
              <a:rPr lang="en" sz="1600">
                <a:solidFill>
                  <a:srgbClr val="000000"/>
                </a:solidFill>
                <a:latin typeface="Calibri"/>
                <a:ea typeface="Calibri"/>
                <a:cs typeface="Calibri"/>
                <a:sym typeface="Calibri"/>
              </a:rPr>
              <a:t> 2016; 5(3):149-153. </a:t>
            </a:r>
            <a:r>
              <a:rPr lang="en" sz="1600" u="sng">
                <a:solidFill>
                  <a:schemeClr val="hlink"/>
                </a:solidFill>
                <a:latin typeface="Calibri"/>
                <a:ea typeface="Calibri"/>
                <a:cs typeface="Calibri"/>
                <a:sym typeface="Calibri"/>
                <a:hlinkClick r:id="rId5"/>
              </a:rPr>
              <a:t>https://doi.org/10.15171/ijhpm.2015.215</a:t>
            </a:r>
            <a:r>
              <a:rPr lang="en" sz="1600">
                <a:solidFill>
                  <a:srgbClr val="333333"/>
                </a:solidFill>
                <a:latin typeface="Calibri"/>
                <a:ea typeface="Calibri"/>
                <a:cs typeface="Calibri"/>
                <a:sym typeface="Calibri"/>
              </a:rPr>
              <a:t> </a:t>
            </a:r>
            <a:endParaRPr sz="1600">
              <a:solidFill>
                <a:srgbClr val="333333"/>
              </a:solidFill>
              <a:latin typeface="Calibri"/>
              <a:ea typeface="Calibri"/>
              <a:cs typeface="Calibri"/>
              <a:sym typeface="Calibri"/>
            </a:endParaRPr>
          </a:p>
          <a:p>
            <a:pPr indent="-467360">
              <a:buClr>
                <a:srgbClr val="333333"/>
              </a:buClr>
              <a:buSzPts val="1000"/>
              <a:buFont typeface="Calibri"/>
              <a:buAutoNum type="arabicPeriod"/>
            </a:pPr>
            <a:r>
              <a:rPr lang="en" sz="1600">
                <a:solidFill>
                  <a:srgbClr val="000000"/>
                </a:solidFill>
                <a:latin typeface="Calibri"/>
                <a:ea typeface="Calibri"/>
                <a:cs typeface="Calibri"/>
                <a:sym typeface="Calibri"/>
              </a:rPr>
              <a:t>Frenk et al. Health professionals for a new century: transforming education to strengthen health systems in an interdependent world. </a:t>
            </a:r>
            <a:r>
              <a:rPr lang="en" sz="1600" i="1">
                <a:solidFill>
                  <a:srgbClr val="000000"/>
                </a:solidFill>
                <a:latin typeface="Calibri"/>
                <a:ea typeface="Calibri"/>
                <a:cs typeface="Calibri"/>
                <a:sym typeface="Calibri"/>
              </a:rPr>
              <a:t>Lancet.</a:t>
            </a:r>
            <a:r>
              <a:rPr lang="en" sz="1600">
                <a:solidFill>
                  <a:srgbClr val="000000"/>
                </a:solidFill>
                <a:latin typeface="Calibri"/>
                <a:ea typeface="Calibri"/>
                <a:cs typeface="Calibri"/>
                <a:sym typeface="Calibri"/>
              </a:rPr>
              <a:t> 2010; 376(9756):1923-1958. </a:t>
            </a:r>
            <a:r>
              <a:rPr lang="en" sz="1600" u="sng">
                <a:solidFill>
                  <a:schemeClr val="hlink"/>
                </a:solidFill>
                <a:latin typeface="Calibri"/>
                <a:ea typeface="Calibri"/>
                <a:cs typeface="Calibri"/>
                <a:sym typeface="Calibri"/>
                <a:hlinkClick r:id="rId6"/>
              </a:rPr>
              <a:t>https://doi.org/10.1016/S0140-6736(10)61854-5</a:t>
            </a:r>
            <a:r>
              <a:rPr lang="en" sz="1600">
                <a:solidFill>
                  <a:srgbClr val="333333"/>
                </a:solidFill>
                <a:latin typeface="Calibri"/>
                <a:ea typeface="Calibri"/>
                <a:cs typeface="Calibri"/>
                <a:sym typeface="Calibri"/>
              </a:rPr>
              <a:t> </a:t>
            </a:r>
            <a:endParaRPr sz="1600">
              <a:solidFill>
                <a:srgbClr val="333333"/>
              </a:solidFill>
              <a:latin typeface="Calibri"/>
              <a:ea typeface="Calibri"/>
              <a:cs typeface="Calibri"/>
              <a:sym typeface="Calibri"/>
            </a:endParaRPr>
          </a:p>
          <a:p>
            <a:pPr indent="-467360">
              <a:buSzPts val="1000"/>
              <a:buFont typeface="Calibri"/>
              <a:buAutoNum type="arabicPeriod"/>
            </a:pPr>
            <a:r>
              <a:rPr lang="en" sz="1600">
                <a:solidFill>
                  <a:srgbClr val="000000"/>
                </a:solidFill>
                <a:latin typeface="Calibri"/>
                <a:ea typeface="Calibri"/>
                <a:cs typeface="Calibri"/>
                <a:sym typeface="Calibri"/>
              </a:rPr>
              <a:t>Greysen et al. Medical education in sub-Saharan Africa: a literature review. </a:t>
            </a:r>
            <a:r>
              <a:rPr lang="en" sz="1600" i="1">
                <a:solidFill>
                  <a:srgbClr val="000000"/>
                </a:solidFill>
                <a:latin typeface="Calibri"/>
                <a:ea typeface="Calibri"/>
                <a:cs typeface="Calibri"/>
                <a:sym typeface="Calibri"/>
              </a:rPr>
              <a:t>Medical Education</a:t>
            </a:r>
            <a:r>
              <a:rPr lang="en" sz="1600">
                <a:solidFill>
                  <a:srgbClr val="000000"/>
                </a:solidFill>
                <a:latin typeface="Calibri"/>
                <a:ea typeface="Calibri"/>
                <a:cs typeface="Calibri"/>
                <a:sym typeface="Calibri"/>
              </a:rPr>
              <a:t>. 2011; 45:973-986. </a:t>
            </a:r>
            <a:r>
              <a:rPr lang="en" sz="1600" u="sng">
                <a:solidFill>
                  <a:schemeClr val="hlink"/>
                </a:solidFill>
                <a:latin typeface="Calibri"/>
                <a:ea typeface="Calibri"/>
                <a:cs typeface="Calibri"/>
                <a:sym typeface="Calibri"/>
                <a:hlinkClick r:id="rId7"/>
              </a:rPr>
              <a:t>https://doi.org/10.1111/j.1365-2923.2011.04039.x</a:t>
            </a:r>
            <a:r>
              <a:rPr lang="en" sz="1600">
                <a:latin typeface="Calibri"/>
                <a:ea typeface="Calibri"/>
                <a:cs typeface="Calibri"/>
                <a:sym typeface="Calibri"/>
              </a:rPr>
              <a:t> </a:t>
            </a:r>
            <a:endParaRPr sz="1600">
              <a:latin typeface="Calibri"/>
              <a:ea typeface="Calibri"/>
              <a:cs typeface="Calibri"/>
              <a:sym typeface="Calibri"/>
            </a:endParaRPr>
          </a:p>
          <a:p>
            <a:pPr indent="-467360">
              <a:buSzPts val="1000"/>
              <a:buFont typeface="Calibri"/>
              <a:buAutoNum type="arabicPeriod"/>
            </a:pPr>
            <a:r>
              <a:rPr lang="en" sz="1600">
                <a:solidFill>
                  <a:srgbClr val="000000"/>
                </a:solidFill>
                <a:latin typeface="Calibri"/>
                <a:ea typeface="Calibri"/>
                <a:cs typeface="Calibri"/>
                <a:sym typeface="Calibri"/>
              </a:rPr>
              <a:t>Mullan F, Frehywot S. Non-physician clinicians in 47 sub-Saharan African countries. </a:t>
            </a:r>
            <a:r>
              <a:rPr lang="en" sz="1600" i="1">
                <a:solidFill>
                  <a:srgbClr val="000000"/>
                </a:solidFill>
                <a:latin typeface="Calibri"/>
                <a:ea typeface="Calibri"/>
                <a:cs typeface="Calibri"/>
                <a:sym typeface="Calibri"/>
              </a:rPr>
              <a:t>Lancet</a:t>
            </a:r>
            <a:r>
              <a:rPr lang="en" sz="1600">
                <a:solidFill>
                  <a:srgbClr val="000000"/>
                </a:solidFill>
                <a:latin typeface="Calibri"/>
                <a:ea typeface="Calibri"/>
                <a:cs typeface="Calibri"/>
                <a:sym typeface="Calibri"/>
              </a:rPr>
              <a:t>. 2007 Dec 22;370(9605):2158-63. </a:t>
            </a:r>
            <a:r>
              <a:rPr lang="en" sz="1600" u="sng">
                <a:solidFill>
                  <a:schemeClr val="hlink"/>
                </a:solidFill>
                <a:latin typeface="Calibri"/>
                <a:ea typeface="Calibri"/>
                <a:cs typeface="Calibri"/>
                <a:sym typeface="Calibri"/>
                <a:hlinkClick r:id="rId8"/>
              </a:rPr>
              <a:t>https://doi.org/</a:t>
            </a:r>
            <a:r>
              <a:rPr lang="en" sz="1360" u="sng">
                <a:solidFill>
                  <a:schemeClr val="hlink"/>
                </a:solidFill>
                <a:highlight>
                  <a:srgbClr val="FFFFFF"/>
                </a:highlight>
                <a:hlinkClick r:id="rId8"/>
              </a:rPr>
              <a:t>10.1016/S0140-6736(07)60785-5</a:t>
            </a:r>
            <a:r>
              <a:rPr lang="en" sz="1600">
                <a:latin typeface="Calibri"/>
                <a:ea typeface="Calibri"/>
                <a:cs typeface="Calibri"/>
                <a:sym typeface="Calibri"/>
              </a:rPr>
              <a:t> </a:t>
            </a:r>
            <a:endParaRPr sz="1600">
              <a:latin typeface="Calibri"/>
              <a:ea typeface="Calibri"/>
              <a:cs typeface="Calibri"/>
              <a:sym typeface="Calibri"/>
            </a:endParaRPr>
          </a:p>
          <a:p>
            <a:pPr indent="-467360">
              <a:buSzPts val="1000"/>
              <a:buFont typeface="Calibri"/>
              <a:buAutoNum type="arabicPeriod"/>
            </a:pPr>
            <a:r>
              <a:rPr lang="en" sz="1600">
                <a:solidFill>
                  <a:srgbClr val="000000"/>
                </a:solidFill>
                <a:latin typeface="Calibri"/>
                <a:ea typeface="Calibri"/>
                <a:cs typeface="Calibri"/>
                <a:sym typeface="Calibri"/>
              </a:rPr>
              <a:t>World Health Organization (WHO). Global Health Observatory (GHO) data: Density of physicians. </a:t>
            </a:r>
            <a:r>
              <a:rPr lang="en" sz="1600" u="sng">
                <a:solidFill>
                  <a:schemeClr val="hlink"/>
                </a:solidFill>
                <a:latin typeface="Calibri"/>
                <a:ea typeface="Calibri"/>
                <a:cs typeface="Calibri"/>
                <a:sym typeface="Calibri"/>
                <a:hlinkClick r:id="rId9"/>
              </a:rPr>
              <a:t>http://www.who.int/gho/health_workforce/physicians_density_text/en/</a:t>
            </a:r>
            <a:r>
              <a:rPr lang="en" sz="1600">
                <a:solidFill>
                  <a:srgbClr val="000000"/>
                </a:solidFill>
                <a:latin typeface="Calibri"/>
                <a:ea typeface="Calibri"/>
                <a:cs typeface="Calibri"/>
                <a:sym typeface="Calibri"/>
              </a:rPr>
              <a:t>. Accessed August 15, 2018.</a:t>
            </a:r>
            <a:endParaRPr sz="1600">
              <a:solidFill>
                <a:srgbClr val="000000"/>
              </a:solidFill>
              <a:latin typeface="Calibri"/>
              <a:ea typeface="Calibri"/>
              <a:cs typeface="Calibri"/>
              <a:sym typeface="Calibri"/>
            </a:endParaRPr>
          </a:p>
          <a:p>
            <a:pPr indent="-467360">
              <a:buSzPts val="1000"/>
              <a:buFont typeface="Calibri"/>
              <a:buAutoNum type="arabicPeriod"/>
            </a:pPr>
            <a:r>
              <a:rPr lang="en" sz="1600">
                <a:solidFill>
                  <a:srgbClr val="000000"/>
                </a:solidFill>
                <a:latin typeface="Calibri"/>
                <a:ea typeface="Calibri"/>
                <a:cs typeface="Calibri"/>
                <a:sym typeface="Calibri"/>
              </a:rPr>
              <a:t>World Health Organization (WHO). Health workers density and distribution. </a:t>
            </a:r>
            <a:r>
              <a:rPr lang="en" sz="1600" u="sng">
                <a:solidFill>
                  <a:schemeClr val="hlink"/>
                </a:solidFill>
                <a:latin typeface="Calibri"/>
                <a:ea typeface="Calibri"/>
                <a:cs typeface="Calibri"/>
                <a:sym typeface="Calibri"/>
                <a:hlinkClick r:id="rId10"/>
              </a:rPr>
              <a:t>http://apps.who.int/gho/data/node.sdg.3-c-viz?lang=en</a:t>
            </a:r>
            <a:r>
              <a:rPr lang="en" sz="1600">
                <a:solidFill>
                  <a:srgbClr val="000000"/>
                </a:solidFill>
                <a:latin typeface="Calibri"/>
                <a:ea typeface="Calibri"/>
                <a:cs typeface="Calibri"/>
                <a:sym typeface="Calibri"/>
              </a:rPr>
              <a:t>. Accessed August 15, 2018.</a:t>
            </a:r>
            <a:endParaRPr sz="1600">
              <a:solidFill>
                <a:srgbClr val="000000"/>
              </a:solidFill>
              <a:latin typeface="Calibri"/>
              <a:ea typeface="Calibri"/>
              <a:cs typeface="Calibri"/>
              <a:sym typeface="Calibri"/>
            </a:endParaRPr>
          </a:p>
          <a:p>
            <a:pPr indent="-467360">
              <a:buSzPts val="1000"/>
              <a:buFont typeface="Calibri"/>
              <a:buAutoNum type="arabicPeriod"/>
            </a:pPr>
            <a:r>
              <a:rPr lang="en" sz="1600">
                <a:solidFill>
                  <a:srgbClr val="000000"/>
                </a:solidFill>
                <a:latin typeface="Calibri"/>
                <a:ea typeface="Calibri"/>
                <a:cs typeface="Calibri"/>
                <a:sym typeface="Calibri"/>
              </a:rPr>
              <a:t>WHO. Health workforce: Achieving the health-related MDGs. It takes a workforce! </a:t>
            </a:r>
            <a:r>
              <a:rPr lang="en" sz="1600" u="sng">
                <a:solidFill>
                  <a:schemeClr val="hlink"/>
                </a:solidFill>
                <a:latin typeface="Calibri"/>
                <a:ea typeface="Calibri"/>
                <a:cs typeface="Calibri"/>
                <a:sym typeface="Calibri"/>
                <a:hlinkClick r:id="rId11"/>
              </a:rPr>
              <a:t>http://www.who.int/hrh/workforce_mdgs/en/</a:t>
            </a:r>
            <a:r>
              <a:rPr lang="en" sz="1600">
                <a:solidFill>
                  <a:srgbClr val="000000"/>
                </a:solidFill>
                <a:latin typeface="Calibri"/>
                <a:ea typeface="Calibri"/>
                <a:cs typeface="Calibri"/>
                <a:sym typeface="Calibri"/>
              </a:rPr>
              <a:t>. Accessed August 15, 2018.</a:t>
            </a:r>
            <a:endParaRPr sz="1600">
              <a:solidFill>
                <a:srgbClr val="000000"/>
              </a:solidFill>
              <a:latin typeface="Calibri"/>
              <a:ea typeface="Calibri"/>
              <a:cs typeface="Calibri"/>
              <a:sym typeface="Calibri"/>
            </a:endParaRPr>
          </a:p>
          <a:p>
            <a:pPr indent="-467360">
              <a:buSzPts val="1000"/>
              <a:buFont typeface="Calibri"/>
              <a:buAutoNum type="arabicPeriod"/>
            </a:pPr>
            <a:r>
              <a:rPr lang="en" sz="1600">
                <a:solidFill>
                  <a:srgbClr val="000000"/>
                </a:solidFill>
                <a:latin typeface="Calibri"/>
                <a:ea typeface="Calibri"/>
                <a:cs typeface="Calibri"/>
                <a:sym typeface="Calibri"/>
              </a:rPr>
              <a:t>WHO. Health workforce: Education and training. </a:t>
            </a:r>
            <a:r>
              <a:rPr lang="en" sz="1600" u="sng">
                <a:solidFill>
                  <a:schemeClr val="hlink"/>
                </a:solidFill>
                <a:latin typeface="Calibri"/>
                <a:ea typeface="Calibri"/>
                <a:cs typeface="Calibri"/>
                <a:sym typeface="Calibri"/>
                <a:hlinkClick r:id="rId12"/>
              </a:rPr>
              <a:t>http://www.who.int/hrh/education/en/</a:t>
            </a:r>
            <a:r>
              <a:rPr lang="en" sz="1600">
                <a:solidFill>
                  <a:srgbClr val="000000"/>
                </a:solidFill>
                <a:latin typeface="Calibri"/>
                <a:ea typeface="Calibri"/>
                <a:cs typeface="Calibri"/>
                <a:sym typeface="Calibri"/>
              </a:rPr>
              <a:t>. Accessed August 15, 2018. </a:t>
            </a:r>
            <a:endParaRPr sz="1600">
              <a:solidFill>
                <a:srgbClr val="000000"/>
              </a:solidFill>
              <a:latin typeface="Calibri"/>
              <a:ea typeface="Calibri"/>
              <a:cs typeface="Calibri"/>
              <a:sym typeface="Calibri"/>
            </a:endParaRPr>
          </a:p>
          <a:p>
            <a:pPr indent="-467360">
              <a:buClr>
                <a:srgbClr val="000000"/>
              </a:buClr>
              <a:buSzPts val="1000"/>
              <a:buFont typeface="Calibri"/>
              <a:buAutoNum type="arabicPeriod"/>
            </a:pPr>
            <a:r>
              <a:rPr lang="en" sz="1600">
                <a:solidFill>
                  <a:srgbClr val="000000"/>
                </a:solidFill>
                <a:latin typeface="Calibri"/>
                <a:ea typeface="Calibri"/>
                <a:cs typeface="Calibri"/>
                <a:sym typeface="Calibri"/>
              </a:rPr>
              <a:t>WHO. Transforming and scaling up health professionals’ education and training: World Health Organization guidelines 2013. Geneva: World Health Organization; 2013.</a:t>
            </a:r>
            <a:endParaRPr sz="1600">
              <a:solidFill>
                <a:srgbClr val="000000"/>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7"/>
          <p:cNvSpPr txBox="1">
            <a:spLocks noGrp="1"/>
          </p:cNvSpPr>
          <p:nvPr>
            <p:ph type="title"/>
          </p:nvPr>
        </p:nvSpPr>
        <p:spPr>
          <a:xfrm>
            <a:off x="1005840" y="438150"/>
            <a:ext cx="12618720" cy="1590720"/>
          </a:xfrm>
          <a:prstGeom prst="rect">
            <a:avLst/>
          </a:prstGeom>
          <a:noFill/>
          <a:ln>
            <a:noFill/>
          </a:ln>
        </p:spPr>
        <p:txBody>
          <a:bodyPr spcFirstLastPara="1" vert="horz" wrap="square" lIns="109720" tIns="54840" rIns="109720" bIns="54840" rtlCol="0" anchor="ctr" anchorCtr="0">
            <a:noAutofit/>
          </a:bodyPr>
          <a:lstStyle/>
          <a:p>
            <a:pPr>
              <a:lnSpc>
                <a:spcPct val="90000"/>
              </a:lnSpc>
              <a:spcBef>
                <a:spcPts val="0"/>
              </a:spcBef>
              <a:buClr>
                <a:schemeClr val="dk1"/>
              </a:buClr>
              <a:buSzPts val="3300"/>
            </a:pPr>
            <a:r>
              <a:rPr lang="en" sz="4500" dirty="0">
                <a:solidFill>
                  <a:schemeClr val="dk1"/>
                </a:solidFill>
                <a:ea typeface="Calibri"/>
                <a:cs typeface="Calibri"/>
                <a:sym typeface="Calibri"/>
              </a:rPr>
              <a:t>Conflict of Interest Statement</a:t>
            </a:r>
            <a:endParaRPr sz="4500" dirty="0"/>
          </a:p>
        </p:txBody>
      </p:sp>
      <p:sp>
        <p:nvSpPr>
          <p:cNvPr id="143" name="Google Shape;143;p27"/>
          <p:cNvSpPr txBox="1">
            <a:spLocks noGrp="1"/>
          </p:cNvSpPr>
          <p:nvPr>
            <p:ph type="body" idx="1"/>
          </p:nvPr>
        </p:nvSpPr>
        <p:spPr>
          <a:xfrm>
            <a:off x="1005840" y="2190750"/>
            <a:ext cx="12618720" cy="5221440"/>
          </a:xfrm>
          <a:prstGeom prst="rect">
            <a:avLst/>
          </a:prstGeom>
          <a:noFill/>
          <a:ln>
            <a:noFill/>
          </a:ln>
        </p:spPr>
        <p:txBody>
          <a:bodyPr spcFirstLastPara="1" vert="horz" wrap="square" lIns="109720" tIns="54840" rIns="109720" bIns="54840" rtlCol="0" anchor="t" anchorCtr="0">
            <a:noAutofit/>
          </a:bodyPr>
          <a:lstStyle/>
          <a:p>
            <a:pPr marL="284480" indent="-274320">
              <a:lnSpc>
                <a:spcPct val="90000"/>
              </a:lnSpc>
              <a:buClr>
                <a:schemeClr val="dk1"/>
              </a:buClr>
              <a:buSzPts val="2100"/>
              <a:buFont typeface="Arial"/>
              <a:buChar char="•"/>
            </a:pPr>
            <a:r>
              <a:rPr lang="en" dirty="0">
                <a:solidFill>
                  <a:schemeClr val="dk1"/>
                </a:solidFill>
                <a:latin typeface="+mj-lt"/>
                <a:ea typeface="Calibri"/>
                <a:cs typeface="Calibri"/>
                <a:sym typeface="Calibri"/>
              </a:rPr>
              <a:t>Kathy Chang is involved as a volunteer with the non-profit organization whose example is described in this presentation. She has not received any financial compensation for this activity or presentation.</a:t>
            </a:r>
            <a:endParaRPr dirty="0">
              <a:latin typeface="+mj-lt"/>
            </a:endParaRPr>
          </a:p>
          <a:p>
            <a:pPr marL="284480" indent="-60960">
              <a:lnSpc>
                <a:spcPct val="90000"/>
              </a:lnSpc>
              <a:spcBef>
                <a:spcPts val="1280"/>
              </a:spcBef>
              <a:buClr>
                <a:schemeClr val="dk1"/>
              </a:buClr>
              <a:buSzPts val="2100"/>
              <a:buNone/>
            </a:pPr>
            <a:endParaRPr dirty="0">
              <a:solidFill>
                <a:schemeClr val="dk1"/>
              </a:solidFill>
              <a:latin typeface="+mj-lt"/>
              <a:ea typeface="Calibri"/>
              <a:cs typeface="Calibri"/>
              <a:sym typeface="Calibri"/>
            </a:endParaRPr>
          </a:p>
          <a:p>
            <a:pPr marL="284480" indent="-274320">
              <a:lnSpc>
                <a:spcPct val="90000"/>
              </a:lnSpc>
              <a:spcBef>
                <a:spcPts val="1280"/>
              </a:spcBef>
              <a:buClr>
                <a:schemeClr val="dk1"/>
              </a:buClr>
              <a:buSzPts val="2100"/>
              <a:buFont typeface="Arial"/>
              <a:buChar char="•"/>
            </a:pPr>
            <a:r>
              <a:rPr lang="en" dirty="0">
                <a:solidFill>
                  <a:schemeClr val="dk1"/>
                </a:solidFill>
                <a:latin typeface="+mj-lt"/>
                <a:ea typeface="Calibri"/>
                <a:cs typeface="Calibri"/>
                <a:sym typeface="Calibri"/>
              </a:rPr>
              <a:t>Bridget Nandawula is a salaried staff member of Engeye Health Clinic in Uganda. She has not received any financial compensation apart from the cost of travel and conference fees for her activities in the US or this presentation.</a:t>
            </a:r>
            <a:endParaRPr dirty="0">
              <a:latin typeface="+mj-l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6DE77A8-046E-4C41-894A-AF1FC00B1572}"/>
              </a:ext>
            </a:extLst>
          </p:cNvPr>
          <p:cNvSpPr>
            <a:spLocks noGrp="1"/>
          </p:cNvSpPr>
          <p:nvPr>
            <p:ph type="sldNum" sz="quarter" idx="10"/>
          </p:nvPr>
        </p:nvSpPr>
        <p:spPr>
          <a:xfrm>
            <a:off x="1636776" y="7574282"/>
            <a:ext cx="457059" cy="438150"/>
          </a:xfrm>
        </p:spPr>
        <p:txBody>
          <a:bodyPr/>
          <a:lstStyle/>
          <a:p>
            <a:fld id="{B2B613A9-0196-4103-A730-64D9B0C7CDAE}" type="slidenum">
              <a:rPr lang="en-US" smtClean="0">
                <a:solidFill>
                  <a:schemeClr val="bg1"/>
                </a:solidFill>
              </a:rPr>
              <a:pPr/>
              <a:t>30</a:t>
            </a:fld>
            <a:endParaRPr lang="en-US" dirty="0">
              <a:solidFill>
                <a:schemeClr val="bg1"/>
              </a:solidFill>
            </a:endParaRPr>
          </a:p>
        </p:txBody>
      </p:sp>
      <p:sp>
        <p:nvSpPr>
          <p:cNvPr id="3" name="Content Placeholder 2">
            <a:extLst>
              <a:ext uri="{FF2B5EF4-FFF2-40B4-BE49-F238E27FC236}">
                <a16:creationId xmlns:a16="http://schemas.microsoft.com/office/drawing/2014/main" id="{2835AF59-F0DA-44D6-8520-541501547CA1}"/>
              </a:ext>
            </a:extLst>
          </p:cNvPr>
          <p:cNvSpPr>
            <a:spLocks noGrp="1"/>
          </p:cNvSpPr>
          <p:nvPr>
            <p:ph idx="4294967295"/>
          </p:nvPr>
        </p:nvSpPr>
        <p:spPr>
          <a:xfrm>
            <a:off x="1636776" y="2186724"/>
            <a:ext cx="11356848" cy="3797374"/>
          </a:xfrm>
        </p:spPr>
        <p:txBody>
          <a:bodyPr>
            <a:noAutofit/>
          </a:bodyPr>
          <a:lstStyle/>
          <a:p>
            <a:pPr marL="0" indent="0" algn="ctr">
              <a:lnSpc>
                <a:spcPct val="150000"/>
              </a:lnSpc>
              <a:buNone/>
            </a:pPr>
            <a:r>
              <a:rPr lang="en-US" sz="1920" b="1" dirty="0">
                <a:latin typeface="Arial" charset="0"/>
                <a:ea typeface="Arial" charset="0"/>
                <a:cs typeface="Arial" charset="0"/>
              </a:rPr>
              <a:t>© 2018 American Academy of Family Physicians. All rights reserved.  </a:t>
            </a:r>
          </a:p>
          <a:p>
            <a:pPr marL="0" indent="0" algn="ctr">
              <a:lnSpc>
                <a:spcPct val="150000"/>
              </a:lnSpc>
              <a:buNone/>
            </a:pPr>
            <a:r>
              <a:rPr lang="en-US" sz="1920" dirty="0">
                <a:latin typeface="Arial" charset="0"/>
                <a:ea typeface="Arial" charset="0"/>
                <a:cs typeface="Arial" charset="0"/>
              </a:rPr>
              <a:t>All materials/content herein are protected by copyright and are for the sole, personal use of the user.  </a:t>
            </a:r>
          </a:p>
          <a:p>
            <a:pPr marL="0" indent="0" algn="ctr">
              <a:lnSpc>
                <a:spcPct val="150000"/>
              </a:lnSpc>
              <a:buNone/>
            </a:pPr>
            <a:r>
              <a:rPr lang="en-US" sz="1920" dirty="0">
                <a:latin typeface="Arial" charset="0"/>
                <a:ea typeface="Arial" charset="0"/>
                <a:cs typeface="Arial" charset="0"/>
              </a:rPr>
              <a:t>No part of the materials/content may be copied, duplicated, distributed or retransmitted </a:t>
            </a:r>
          </a:p>
          <a:p>
            <a:pPr marL="0" indent="0" algn="ctr">
              <a:lnSpc>
                <a:spcPct val="150000"/>
              </a:lnSpc>
              <a:buNone/>
            </a:pPr>
            <a:r>
              <a:rPr lang="en-US" sz="1920" dirty="0">
                <a:latin typeface="Arial" charset="0"/>
                <a:ea typeface="Arial" charset="0"/>
                <a:cs typeface="Arial" charset="0"/>
              </a:rPr>
              <a:t>in any form or medium without the prior permission of the applicable copyright owner.</a:t>
            </a:r>
          </a:p>
          <a:p>
            <a:pPr marL="0" indent="0">
              <a:buNone/>
            </a:pPr>
            <a:endParaRPr lang="en-US" dirty="0"/>
          </a:p>
        </p:txBody>
      </p:sp>
    </p:spTree>
    <p:extLst>
      <p:ext uri="{BB962C8B-B14F-4D97-AF65-F5344CB8AC3E}">
        <p14:creationId xmlns:p14="http://schemas.microsoft.com/office/powerpoint/2010/main" val="8301376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007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8"/>
          <p:cNvSpPr txBox="1">
            <a:spLocks noGrp="1"/>
          </p:cNvSpPr>
          <p:nvPr>
            <p:ph type="title"/>
          </p:nvPr>
        </p:nvSpPr>
        <p:spPr>
          <a:xfrm>
            <a:off x="1005840" y="438150"/>
            <a:ext cx="12618720" cy="1590720"/>
          </a:xfrm>
          <a:prstGeom prst="rect">
            <a:avLst/>
          </a:prstGeom>
        </p:spPr>
        <p:txBody>
          <a:bodyPr spcFirstLastPara="1" vert="horz" wrap="square" lIns="109720" tIns="54840" rIns="109720" bIns="54840" rtlCol="0" anchor="ctr" anchorCtr="0">
            <a:noAutofit/>
          </a:bodyPr>
          <a:lstStyle/>
          <a:p>
            <a:pPr>
              <a:spcBef>
                <a:spcPts val="0"/>
              </a:spcBef>
            </a:pPr>
            <a:r>
              <a:rPr lang="en" sz="4500" dirty="0"/>
              <a:t>Learning Objectives</a:t>
            </a:r>
            <a:endParaRPr sz="4500" dirty="0"/>
          </a:p>
        </p:txBody>
      </p:sp>
      <p:sp>
        <p:nvSpPr>
          <p:cNvPr id="149" name="Google Shape;149;p28"/>
          <p:cNvSpPr txBox="1">
            <a:spLocks noGrp="1"/>
          </p:cNvSpPr>
          <p:nvPr>
            <p:ph type="body" idx="1"/>
          </p:nvPr>
        </p:nvSpPr>
        <p:spPr>
          <a:xfrm>
            <a:off x="1005840" y="2190750"/>
            <a:ext cx="12618720" cy="5221440"/>
          </a:xfrm>
          <a:prstGeom prst="rect">
            <a:avLst/>
          </a:prstGeom>
        </p:spPr>
        <p:txBody>
          <a:bodyPr spcFirstLastPara="1" vert="horz" wrap="square" lIns="109720" tIns="54840" rIns="109720" bIns="54840" rtlCol="0" anchor="t" anchorCtr="0">
            <a:noAutofit/>
          </a:bodyPr>
          <a:lstStyle/>
          <a:p>
            <a:pPr marL="0" indent="0">
              <a:spcBef>
                <a:spcPts val="1280"/>
              </a:spcBef>
              <a:buNone/>
            </a:pPr>
            <a:r>
              <a:rPr lang="en" dirty="0"/>
              <a:t>By the end of this workshop, participants should be able to:</a:t>
            </a:r>
            <a:endParaRPr dirty="0"/>
          </a:p>
          <a:p>
            <a:pPr marL="731520" indent="-579120">
              <a:spcBef>
                <a:spcPts val="1280"/>
              </a:spcBef>
              <a:buSzPts val="2100"/>
              <a:buAutoNum type="arabicPeriod"/>
            </a:pPr>
            <a:r>
              <a:rPr lang="en" dirty="0"/>
              <a:t>Evaluate whether their current global health partnerships allow for expansion of medical education to include non-physician clinicians.</a:t>
            </a:r>
            <a:endParaRPr dirty="0"/>
          </a:p>
          <a:p>
            <a:pPr marL="731520" indent="-579120">
              <a:buSzPts val="2100"/>
              <a:buAutoNum type="arabicPeriod"/>
            </a:pPr>
            <a:r>
              <a:rPr lang="en" dirty="0"/>
              <a:t>Apply strategies to encourage longitudinal continuing medical education programming in the low- and middle-income country (LMIC) peripheral and rural primary care setting.</a:t>
            </a:r>
            <a:endParaRPr dirty="0"/>
          </a:p>
          <a:p>
            <a:pPr marL="731520" indent="-579120">
              <a:buSzPts val="2100"/>
              <a:buAutoNum type="arabicPeriod"/>
            </a:pPr>
            <a:r>
              <a:rPr lang="en" dirty="0"/>
              <a:t>Select local and international partners for targeting collaboration to increase attention to better delivery of primary care in LMIC.</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9"/>
          <p:cNvSpPr txBox="1">
            <a:spLocks noGrp="1"/>
          </p:cNvSpPr>
          <p:nvPr>
            <p:ph type="title"/>
          </p:nvPr>
        </p:nvSpPr>
        <p:spPr>
          <a:xfrm>
            <a:off x="1005840" y="438150"/>
            <a:ext cx="12618720" cy="1590720"/>
          </a:xfrm>
          <a:prstGeom prst="rect">
            <a:avLst/>
          </a:prstGeom>
        </p:spPr>
        <p:txBody>
          <a:bodyPr spcFirstLastPara="1" vert="horz" wrap="square" lIns="109720" tIns="54840" rIns="109720" bIns="54840" rtlCol="0" anchor="ctr" anchorCtr="0">
            <a:noAutofit/>
          </a:bodyPr>
          <a:lstStyle/>
          <a:p>
            <a:pPr>
              <a:spcBef>
                <a:spcPts val="0"/>
              </a:spcBef>
            </a:pPr>
            <a:r>
              <a:rPr lang="en" sz="4500" dirty="0"/>
              <a:t>Density and Distribution of Health Workers</a:t>
            </a:r>
            <a:endParaRPr sz="4500" dirty="0"/>
          </a:p>
        </p:txBody>
      </p:sp>
      <p:sp>
        <p:nvSpPr>
          <p:cNvPr id="155" name="Google Shape;155;p29"/>
          <p:cNvSpPr txBox="1"/>
          <p:nvPr/>
        </p:nvSpPr>
        <p:spPr>
          <a:xfrm>
            <a:off x="1823618" y="6910552"/>
            <a:ext cx="6250080" cy="393600"/>
          </a:xfrm>
          <a:prstGeom prst="rect">
            <a:avLst/>
          </a:prstGeom>
          <a:noFill/>
          <a:ln>
            <a:noFill/>
          </a:ln>
        </p:spPr>
        <p:txBody>
          <a:bodyPr spcFirstLastPara="1" wrap="square" lIns="146280" tIns="146280" rIns="146280" bIns="146280" anchor="t" anchorCtr="0">
            <a:noAutofit/>
          </a:bodyPr>
          <a:lstStyle/>
          <a:p>
            <a:r>
              <a:rPr lang="en" sz="1600" dirty="0">
                <a:latin typeface="Calibri"/>
                <a:ea typeface="Calibri"/>
                <a:cs typeface="Calibri"/>
                <a:sym typeface="Calibri"/>
              </a:rPr>
              <a:t>Source: </a:t>
            </a:r>
            <a:r>
              <a:rPr lang="en" sz="1600" u="sng" dirty="0">
                <a:solidFill>
                  <a:schemeClr val="hlink"/>
                </a:solidFill>
                <a:latin typeface="Calibri"/>
                <a:ea typeface="Calibri"/>
                <a:cs typeface="Calibri"/>
                <a:sym typeface="Calibri"/>
                <a:hlinkClick r:id="rId3"/>
              </a:rPr>
              <a:t>http://apps.who.int/gho/data/node.sdg.3-c-viz?lang=en</a:t>
            </a:r>
            <a:r>
              <a:rPr lang="en" sz="1600" dirty="0">
                <a:latin typeface="Calibri"/>
                <a:ea typeface="Calibri"/>
                <a:cs typeface="Calibri"/>
                <a:sym typeface="Calibri"/>
              </a:rPr>
              <a:t> </a:t>
            </a:r>
            <a:endParaRPr sz="1600" dirty="0">
              <a:latin typeface="Calibri"/>
              <a:ea typeface="Calibri"/>
              <a:cs typeface="Calibri"/>
              <a:sym typeface="Calibri"/>
            </a:endParaRPr>
          </a:p>
        </p:txBody>
      </p:sp>
      <p:pic>
        <p:nvPicPr>
          <p:cNvPr id="156" name="Google Shape;156;p29"/>
          <p:cNvPicPr preferRelativeResize="0"/>
          <p:nvPr/>
        </p:nvPicPr>
        <p:blipFill>
          <a:blip r:embed="rId4">
            <a:alphaModFix/>
          </a:blip>
          <a:stretch>
            <a:fillRect/>
          </a:stretch>
        </p:blipFill>
        <p:spPr>
          <a:xfrm>
            <a:off x="1005840" y="1828154"/>
            <a:ext cx="7356322" cy="5082398"/>
          </a:xfrm>
          <a:prstGeom prst="rect">
            <a:avLst/>
          </a:prstGeom>
          <a:noFill/>
          <a:ln>
            <a:noFill/>
          </a:ln>
        </p:spPr>
      </p:pic>
      <p:sp>
        <p:nvSpPr>
          <p:cNvPr id="157" name="Google Shape;157;p29"/>
          <p:cNvSpPr txBox="1">
            <a:spLocks noGrp="1"/>
          </p:cNvSpPr>
          <p:nvPr>
            <p:ph type="body" idx="1"/>
          </p:nvPr>
        </p:nvSpPr>
        <p:spPr>
          <a:xfrm>
            <a:off x="8588400" y="2190760"/>
            <a:ext cx="5036160" cy="5221440"/>
          </a:xfrm>
          <a:prstGeom prst="rect">
            <a:avLst/>
          </a:prstGeom>
        </p:spPr>
        <p:txBody>
          <a:bodyPr spcFirstLastPara="1" vert="horz" wrap="square" lIns="109720" tIns="54840" rIns="109720" bIns="54840" rtlCol="0" anchor="t" anchorCtr="0">
            <a:noAutofit/>
          </a:bodyPr>
          <a:lstStyle/>
          <a:p>
            <a:pPr marL="731520" indent="-579120">
              <a:spcBef>
                <a:spcPts val="1280"/>
              </a:spcBef>
              <a:buSzPts val="2100"/>
              <a:buChar char="●"/>
            </a:pPr>
            <a:r>
              <a:rPr lang="en" dirty="0"/>
              <a:t>Shortage of skilled health professionals</a:t>
            </a:r>
            <a:endParaRPr dirty="0"/>
          </a:p>
          <a:p>
            <a:pPr marL="731520" indent="-579120">
              <a:buSzPts val="2100"/>
              <a:buChar char="●"/>
            </a:pPr>
            <a:r>
              <a:rPr lang="en" dirty="0"/>
              <a:t>Unevenly distributed despite need</a:t>
            </a:r>
            <a:endParaRPr dirty="0"/>
          </a:p>
          <a:p>
            <a:pPr marL="1463040" lvl="1" indent="-467360">
              <a:spcBef>
                <a:spcPts val="0"/>
              </a:spcBef>
              <a:buSzPts val="1000"/>
              <a:buChar char="○"/>
            </a:pPr>
            <a:r>
              <a:rPr lang="en" sz="1800" dirty="0"/>
              <a:t>African Region 24% of disease burden, 3% of health workers</a:t>
            </a:r>
            <a:r>
              <a:rPr lang="en" sz="1800" baseline="30000" dirty="0"/>
              <a:t>8</a:t>
            </a:r>
            <a:endParaRPr sz="1800" baseline="30000" dirty="0"/>
          </a:p>
          <a:p>
            <a:pPr marL="731520" indent="-579120">
              <a:buSzPts val="2100"/>
              <a:buChar char="●"/>
            </a:pPr>
            <a:r>
              <a:rPr lang="en" dirty="0"/>
              <a:t>Brain drain to urban, for-profit, and international settings</a:t>
            </a:r>
            <a:r>
              <a:rPr lang="en" baseline="30000" dirty="0"/>
              <a:t>4</a:t>
            </a:r>
            <a:endParaRPr baseline="30000" dirty="0"/>
          </a:p>
          <a:p>
            <a:pPr marL="1463040" lvl="1" indent="-467360">
              <a:spcBef>
                <a:spcPts val="0"/>
              </a:spcBef>
              <a:buSzPts val="1000"/>
              <a:buChar char="○"/>
            </a:pPr>
            <a:r>
              <a:rPr lang="en" sz="1800" dirty="0"/>
              <a:t>Rural/poor areas struggle to retain health workers</a:t>
            </a:r>
            <a:endParaRPr sz="1800" baseline="30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0"/>
          <p:cNvSpPr txBox="1"/>
          <p:nvPr/>
        </p:nvSpPr>
        <p:spPr>
          <a:xfrm>
            <a:off x="3864816" y="6786070"/>
            <a:ext cx="7213440" cy="579840"/>
          </a:xfrm>
          <a:prstGeom prst="rect">
            <a:avLst/>
          </a:prstGeom>
          <a:noFill/>
          <a:ln>
            <a:noFill/>
          </a:ln>
        </p:spPr>
        <p:txBody>
          <a:bodyPr spcFirstLastPara="1" wrap="square" lIns="146280" tIns="146280" rIns="146280" bIns="146280" anchor="t" anchorCtr="0">
            <a:noAutofit/>
          </a:bodyPr>
          <a:lstStyle/>
          <a:p>
            <a:r>
              <a:rPr lang="en" sz="1600" b="1" dirty="0">
                <a:latin typeface="Calibri"/>
                <a:ea typeface="Calibri"/>
                <a:cs typeface="Calibri"/>
                <a:sym typeface="Calibri"/>
              </a:rPr>
              <a:t>Source: </a:t>
            </a:r>
            <a:r>
              <a:rPr lang="en" sz="1600" dirty="0">
                <a:latin typeface="Calibri"/>
                <a:ea typeface="Calibri"/>
                <a:cs typeface="Calibri"/>
                <a:sym typeface="Calibri"/>
              </a:rPr>
              <a:t>WHO (2018).  </a:t>
            </a:r>
            <a:r>
              <a:rPr lang="en" sz="1600" u="sng" dirty="0">
                <a:solidFill>
                  <a:schemeClr val="hlink"/>
                </a:solidFill>
                <a:latin typeface="Calibri"/>
                <a:ea typeface="Calibri"/>
                <a:cs typeface="Calibri"/>
                <a:sym typeface="Calibri"/>
                <a:hlinkClick r:id="rId3"/>
              </a:rPr>
              <a:t>http://www.who.int/hrh/education/en/</a:t>
            </a:r>
            <a:r>
              <a:rPr lang="en" sz="1600" b="1" i="1" dirty="0">
                <a:latin typeface="Calibri"/>
                <a:ea typeface="Calibri"/>
                <a:cs typeface="Calibri"/>
                <a:sym typeface="Calibri"/>
              </a:rPr>
              <a:t> </a:t>
            </a:r>
            <a:r>
              <a:rPr lang="en" sz="1400" i="1" dirty="0">
                <a:sym typeface="Calibri"/>
              </a:rPr>
              <a:t>(emphasis added)</a:t>
            </a:r>
            <a:endParaRPr sz="1600" b="1" i="1" dirty="0">
              <a:latin typeface="Calibri"/>
              <a:ea typeface="Calibri"/>
              <a:cs typeface="Calibri"/>
              <a:sym typeface="Calibri"/>
            </a:endParaRPr>
          </a:p>
        </p:txBody>
      </p:sp>
      <p:sp>
        <p:nvSpPr>
          <p:cNvPr id="163" name="Google Shape;163;p30"/>
          <p:cNvSpPr txBox="1">
            <a:spLocks noGrp="1"/>
          </p:cNvSpPr>
          <p:nvPr>
            <p:ph type="body" idx="1"/>
          </p:nvPr>
        </p:nvSpPr>
        <p:spPr>
          <a:xfrm>
            <a:off x="1005840" y="2144470"/>
            <a:ext cx="12618720" cy="5221440"/>
          </a:xfrm>
          <a:prstGeom prst="rect">
            <a:avLst/>
          </a:prstGeom>
          <a:noFill/>
          <a:ln>
            <a:noFill/>
          </a:ln>
        </p:spPr>
        <p:txBody>
          <a:bodyPr spcFirstLastPara="1" vert="horz" wrap="square" lIns="109720" tIns="54840" rIns="109720" bIns="54840" rtlCol="0" anchor="t" anchorCtr="0">
            <a:noAutofit/>
          </a:bodyPr>
          <a:lstStyle/>
          <a:p>
            <a:pPr marL="0" indent="0" algn="ctr">
              <a:spcBef>
                <a:spcPts val="1280"/>
              </a:spcBef>
              <a:buNone/>
            </a:pPr>
            <a:r>
              <a:rPr lang="en" dirty="0"/>
              <a:t>“to find answers for scaling up the health workforce to increase the </a:t>
            </a:r>
            <a:r>
              <a:rPr lang="en" b="1" dirty="0"/>
              <a:t>quantity</a:t>
            </a:r>
            <a:r>
              <a:rPr lang="en" dirty="0"/>
              <a:t>, and to improve the </a:t>
            </a:r>
            <a:r>
              <a:rPr lang="en" b="1" dirty="0"/>
              <a:t>quality</a:t>
            </a:r>
            <a:r>
              <a:rPr lang="en" dirty="0"/>
              <a:t> and </a:t>
            </a:r>
            <a:r>
              <a:rPr lang="en" b="1" dirty="0"/>
              <a:t>relevance</a:t>
            </a:r>
            <a:r>
              <a:rPr lang="en" dirty="0"/>
              <a:t> of health workers to meet the needs of the 21st century and contribute to better population health outcomes.”</a:t>
            </a:r>
            <a:r>
              <a:rPr lang="en" baseline="30000" dirty="0"/>
              <a:t>11</a:t>
            </a:r>
            <a:endParaRPr baseline="30000" dirty="0"/>
          </a:p>
          <a:p>
            <a:pPr marL="0" indent="0" algn="ctr">
              <a:spcBef>
                <a:spcPts val="1280"/>
              </a:spcBef>
              <a:buNone/>
            </a:pPr>
            <a:r>
              <a:rPr lang="en" sz="2400" dirty="0"/>
              <a:t>~ World Health Organization, 2018</a:t>
            </a:r>
            <a:endParaRPr sz="2400" dirty="0"/>
          </a:p>
          <a:p>
            <a:pPr marL="0" indent="0">
              <a:buClr>
                <a:schemeClr val="dk1"/>
              </a:buClr>
              <a:buSzPts val="1100"/>
              <a:buNone/>
            </a:pPr>
            <a:endParaRPr dirty="0">
              <a:solidFill>
                <a:srgbClr val="333333"/>
              </a:solidFill>
              <a:highlight>
                <a:srgbClr val="FFFFFF"/>
              </a:highlight>
            </a:endParaRPr>
          </a:p>
        </p:txBody>
      </p:sp>
      <p:sp>
        <p:nvSpPr>
          <p:cNvPr id="164" name="Google Shape;164;p30"/>
          <p:cNvSpPr txBox="1">
            <a:spLocks noGrp="1"/>
          </p:cNvSpPr>
          <p:nvPr>
            <p:ph type="title"/>
          </p:nvPr>
        </p:nvSpPr>
        <p:spPr>
          <a:xfrm>
            <a:off x="1005840" y="438150"/>
            <a:ext cx="12618720" cy="1590720"/>
          </a:xfrm>
          <a:prstGeom prst="rect">
            <a:avLst/>
          </a:prstGeom>
        </p:spPr>
        <p:txBody>
          <a:bodyPr spcFirstLastPara="1" vert="horz" wrap="square" lIns="109720" tIns="54840" rIns="109720" bIns="54840" rtlCol="0" anchor="ctr" anchorCtr="0">
            <a:noAutofit/>
          </a:bodyPr>
          <a:lstStyle/>
          <a:p>
            <a:pPr>
              <a:spcBef>
                <a:spcPts val="0"/>
              </a:spcBef>
            </a:pPr>
            <a:r>
              <a:rPr lang="en" dirty="0"/>
              <a:t>The Need</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31"/>
          <p:cNvSpPr txBox="1">
            <a:spLocks noGrp="1"/>
          </p:cNvSpPr>
          <p:nvPr>
            <p:ph type="body" idx="1"/>
          </p:nvPr>
        </p:nvSpPr>
        <p:spPr>
          <a:xfrm>
            <a:off x="1005840" y="2190750"/>
            <a:ext cx="12618720" cy="5221440"/>
          </a:xfrm>
          <a:prstGeom prst="rect">
            <a:avLst/>
          </a:prstGeom>
        </p:spPr>
        <p:txBody>
          <a:bodyPr spcFirstLastPara="1" vert="horz" wrap="square" lIns="109720" tIns="54840" rIns="109720" bIns="54840" rtlCol="0" anchor="t" anchorCtr="0">
            <a:noAutofit/>
          </a:bodyPr>
          <a:lstStyle/>
          <a:p>
            <a:pPr marL="0" indent="0">
              <a:spcBef>
                <a:spcPts val="1280"/>
              </a:spcBef>
              <a:buNone/>
            </a:pPr>
            <a:r>
              <a:rPr lang="en" dirty="0"/>
              <a:t>Non-specific terms:</a:t>
            </a:r>
            <a:endParaRPr dirty="0"/>
          </a:p>
          <a:p>
            <a:pPr marL="731520" indent="-579120">
              <a:spcBef>
                <a:spcPts val="1280"/>
              </a:spcBef>
              <a:buSzPts val="2100"/>
              <a:buChar char="●"/>
            </a:pPr>
            <a:r>
              <a:rPr lang="en" dirty="0"/>
              <a:t>“Frontline health worker”</a:t>
            </a:r>
            <a:endParaRPr dirty="0"/>
          </a:p>
          <a:p>
            <a:pPr marL="731520" indent="-579120">
              <a:buSzPts val="2100"/>
              <a:buChar char="●"/>
            </a:pPr>
            <a:r>
              <a:rPr lang="en" dirty="0"/>
              <a:t>“Community health worker”</a:t>
            </a:r>
            <a:endParaRPr dirty="0"/>
          </a:p>
          <a:p>
            <a:pPr marL="0" indent="0">
              <a:spcBef>
                <a:spcPts val="1280"/>
              </a:spcBef>
              <a:buNone/>
            </a:pPr>
            <a:endParaRPr dirty="0"/>
          </a:p>
          <a:p>
            <a:pPr marL="0" indent="0">
              <a:spcBef>
                <a:spcPts val="1280"/>
              </a:spcBef>
              <a:buNone/>
            </a:pPr>
            <a:r>
              <a:rPr lang="en" dirty="0"/>
              <a:t>Concepts:</a:t>
            </a:r>
            <a:endParaRPr dirty="0"/>
          </a:p>
          <a:p>
            <a:pPr marL="731520" indent="-579120">
              <a:spcBef>
                <a:spcPts val="1280"/>
              </a:spcBef>
              <a:buSzPts val="2100"/>
              <a:buChar char="●"/>
            </a:pPr>
            <a:r>
              <a:rPr lang="en" dirty="0"/>
              <a:t>Patient-centered, team-based</a:t>
            </a:r>
            <a:endParaRPr dirty="0"/>
          </a:p>
          <a:p>
            <a:pPr marL="731520" indent="-579120">
              <a:buSzPts val="2100"/>
              <a:buChar char="●"/>
            </a:pPr>
            <a:r>
              <a:rPr lang="en" dirty="0"/>
              <a:t>Practitioner “tribalism”</a:t>
            </a:r>
            <a:r>
              <a:rPr lang="en" baseline="30000" dirty="0"/>
              <a:t>5</a:t>
            </a:r>
            <a:endParaRPr baseline="30000" dirty="0"/>
          </a:p>
          <a:p>
            <a:pPr marL="0" indent="0">
              <a:spcBef>
                <a:spcPts val="1280"/>
              </a:spcBef>
              <a:buNone/>
            </a:pPr>
            <a:endParaRPr dirty="0"/>
          </a:p>
        </p:txBody>
      </p:sp>
      <p:sp>
        <p:nvSpPr>
          <p:cNvPr id="170" name="Google Shape;170;p31"/>
          <p:cNvSpPr txBox="1">
            <a:spLocks noGrp="1"/>
          </p:cNvSpPr>
          <p:nvPr>
            <p:ph type="title"/>
          </p:nvPr>
        </p:nvSpPr>
        <p:spPr>
          <a:xfrm>
            <a:off x="1005840" y="438150"/>
            <a:ext cx="12618720" cy="1590720"/>
          </a:xfrm>
          <a:prstGeom prst="rect">
            <a:avLst/>
          </a:prstGeom>
        </p:spPr>
        <p:txBody>
          <a:bodyPr spcFirstLastPara="1" vert="horz" wrap="square" lIns="109720" tIns="54840" rIns="109720" bIns="54840" rtlCol="0" anchor="ctr" anchorCtr="0">
            <a:noAutofit/>
          </a:bodyPr>
          <a:lstStyle/>
          <a:p>
            <a:pPr>
              <a:spcBef>
                <a:spcPts val="0"/>
              </a:spcBef>
            </a:pPr>
            <a:r>
              <a:rPr lang="en" sz="4500" dirty="0"/>
              <a:t>Clarifying terms</a:t>
            </a:r>
            <a:endParaRPr sz="45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2"/>
          <p:cNvSpPr txBox="1">
            <a:spLocks noGrp="1"/>
          </p:cNvSpPr>
          <p:nvPr>
            <p:ph type="title"/>
          </p:nvPr>
        </p:nvSpPr>
        <p:spPr>
          <a:xfrm>
            <a:off x="1005840" y="438150"/>
            <a:ext cx="12618720" cy="1590720"/>
          </a:xfrm>
          <a:prstGeom prst="rect">
            <a:avLst/>
          </a:prstGeom>
        </p:spPr>
        <p:txBody>
          <a:bodyPr spcFirstLastPara="1" vert="horz" wrap="square" lIns="109720" tIns="54840" rIns="109720" bIns="54840" rtlCol="0" anchor="ctr" anchorCtr="0">
            <a:noAutofit/>
          </a:bodyPr>
          <a:lstStyle/>
          <a:p>
            <a:pPr>
              <a:spcBef>
                <a:spcPts val="0"/>
              </a:spcBef>
            </a:pPr>
            <a:r>
              <a:rPr lang="en" sz="4500" dirty="0"/>
              <a:t>Non-Physician Clinicians</a:t>
            </a:r>
            <a:endParaRPr sz="4500" dirty="0"/>
          </a:p>
        </p:txBody>
      </p:sp>
      <p:sp>
        <p:nvSpPr>
          <p:cNvPr id="176" name="Google Shape;176;p32"/>
          <p:cNvSpPr txBox="1">
            <a:spLocks noGrp="1"/>
          </p:cNvSpPr>
          <p:nvPr>
            <p:ph type="body" idx="1"/>
          </p:nvPr>
        </p:nvSpPr>
        <p:spPr>
          <a:xfrm>
            <a:off x="1005840" y="2190750"/>
            <a:ext cx="12618720" cy="5221440"/>
          </a:xfrm>
          <a:prstGeom prst="rect">
            <a:avLst/>
          </a:prstGeom>
        </p:spPr>
        <p:txBody>
          <a:bodyPr spcFirstLastPara="1" vert="horz" wrap="square" lIns="109720" tIns="54840" rIns="109720" bIns="54840" rtlCol="0" anchor="t" anchorCtr="0">
            <a:noAutofit/>
          </a:bodyPr>
          <a:lstStyle/>
          <a:p>
            <a:pPr marL="0" indent="0">
              <a:spcBef>
                <a:spcPts val="1280"/>
              </a:spcBef>
              <a:buNone/>
            </a:pPr>
            <a:r>
              <a:rPr lang="en" dirty="0"/>
              <a:t>Examples:</a:t>
            </a:r>
            <a:endParaRPr dirty="0"/>
          </a:p>
          <a:p>
            <a:pPr marL="731520" indent="-579120">
              <a:spcBef>
                <a:spcPts val="1280"/>
              </a:spcBef>
              <a:buSzPts val="2100"/>
            </a:pPr>
            <a:r>
              <a:rPr lang="en" dirty="0"/>
              <a:t>Clinical officer</a:t>
            </a:r>
            <a:endParaRPr dirty="0"/>
          </a:p>
          <a:p>
            <a:pPr marL="731520" indent="-579120">
              <a:buSzPts val="2100"/>
            </a:pPr>
            <a:r>
              <a:rPr lang="en" dirty="0"/>
              <a:t>Comprehensive Nursing officer</a:t>
            </a:r>
            <a:endParaRPr dirty="0"/>
          </a:p>
          <a:p>
            <a:pPr marL="731520" indent="-579120">
              <a:buSzPts val="2100"/>
            </a:pPr>
            <a:r>
              <a:rPr lang="en" dirty="0"/>
              <a:t>Health officer</a:t>
            </a:r>
            <a:endParaRPr dirty="0"/>
          </a:p>
          <a:p>
            <a:pPr marL="731520" indent="-579120">
              <a:buSzPts val="2100"/>
            </a:pPr>
            <a:r>
              <a:rPr lang="en" dirty="0"/>
              <a:t>Physician assistant</a:t>
            </a:r>
            <a:endParaRPr dirty="0"/>
          </a:p>
          <a:p>
            <a:pPr marL="731520" indent="-579120">
              <a:buSzPts val="2100"/>
            </a:pPr>
            <a:r>
              <a:rPr lang="en" dirty="0"/>
              <a:t>Nurse practitioner</a:t>
            </a:r>
            <a:endParaRPr dirty="0"/>
          </a:p>
          <a:p>
            <a:pPr marL="731520" indent="-579120">
              <a:buSzPts val="2100"/>
            </a:pPr>
            <a:r>
              <a:rPr lang="en" dirty="0"/>
              <a:t>Nurse clinician</a:t>
            </a:r>
            <a:endParaRPr dirty="0"/>
          </a:p>
          <a:p>
            <a:pPr marL="731520" indent="-579120">
              <a:buSzPts val="2100"/>
            </a:pPr>
            <a:r>
              <a:rPr lang="en" dirty="0"/>
              <a:t>Associate clinician</a:t>
            </a:r>
            <a:endParaRPr dirty="0"/>
          </a:p>
        </p:txBody>
      </p:sp>
      <p:sp>
        <p:nvSpPr>
          <p:cNvPr id="177" name="Google Shape;177;p32"/>
          <p:cNvSpPr txBox="1"/>
          <p:nvPr/>
        </p:nvSpPr>
        <p:spPr>
          <a:xfrm>
            <a:off x="7943280" y="3305481"/>
            <a:ext cx="5681280" cy="2573280"/>
          </a:xfrm>
          <a:prstGeom prst="rect">
            <a:avLst/>
          </a:prstGeom>
          <a:noFill/>
          <a:ln w="57150" cap="flat" cmpd="sng">
            <a:solidFill>
              <a:srgbClr val="000000"/>
            </a:solidFill>
            <a:prstDash val="solid"/>
            <a:round/>
            <a:headEnd type="none" w="sm" len="sm"/>
            <a:tailEnd type="none" w="sm" len="sm"/>
          </a:ln>
        </p:spPr>
        <p:txBody>
          <a:bodyPr spcFirstLastPara="1" wrap="square" lIns="146280" tIns="146280" rIns="146280" bIns="146280" anchor="t" anchorCtr="0">
            <a:noAutofit/>
          </a:bodyPr>
          <a:lstStyle/>
          <a:p>
            <a:pPr marL="731520" indent="-579120">
              <a:buSzPts val="2100"/>
              <a:buFont typeface="Calibri"/>
              <a:buChar char="●"/>
            </a:pPr>
            <a:r>
              <a:rPr lang="en" sz="3200" dirty="0">
                <a:latin typeface="+mj-lt"/>
                <a:ea typeface="Calibri"/>
                <a:cs typeface="Calibri"/>
                <a:sym typeface="Calibri"/>
              </a:rPr>
              <a:t>Formally educated</a:t>
            </a:r>
            <a:endParaRPr sz="3200" dirty="0">
              <a:latin typeface="+mj-lt"/>
              <a:ea typeface="Calibri"/>
              <a:cs typeface="Calibri"/>
              <a:sym typeface="Calibri"/>
            </a:endParaRPr>
          </a:p>
          <a:p>
            <a:pPr marL="731520" indent="-579120">
              <a:buSzPts val="2100"/>
              <a:buFont typeface="Calibri"/>
              <a:buChar char="●"/>
            </a:pPr>
            <a:r>
              <a:rPr lang="en" sz="3200" dirty="0">
                <a:latin typeface="+mj-lt"/>
                <a:ea typeface="Calibri"/>
                <a:cs typeface="Calibri"/>
                <a:sym typeface="Calibri"/>
              </a:rPr>
              <a:t>Regulated (licensed)</a:t>
            </a:r>
            <a:endParaRPr sz="3200" dirty="0">
              <a:latin typeface="+mj-lt"/>
              <a:ea typeface="Calibri"/>
              <a:cs typeface="Calibri"/>
              <a:sym typeface="Calibri"/>
            </a:endParaRPr>
          </a:p>
          <a:p>
            <a:pPr marL="731520" indent="-579120">
              <a:buSzPts val="2100"/>
              <a:buFont typeface="Calibri"/>
              <a:buChar char="●"/>
            </a:pPr>
            <a:r>
              <a:rPr lang="en" sz="3200" dirty="0">
                <a:latin typeface="+mj-lt"/>
                <a:ea typeface="Calibri"/>
                <a:cs typeface="Calibri"/>
                <a:sym typeface="Calibri"/>
              </a:rPr>
              <a:t>Paid </a:t>
            </a:r>
            <a:endParaRPr sz="3200" dirty="0">
              <a:latin typeface="+mj-lt"/>
              <a:ea typeface="Calibri"/>
              <a:cs typeface="Calibri"/>
              <a:sym typeface="Calibri"/>
            </a:endParaRPr>
          </a:p>
          <a:p>
            <a:pPr marL="731520" indent="-579120">
              <a:buSzPts val="2100"/>
              <a:buFont typeface="Calibri"/>
              <a:buChar char="●"/>
            </a:pPr>
            <a:r>
              <a:rPr lang="en" sz="3200" dirty="0">
                <a:latin typeface="+mj-lt"/>
                <a:ea typeface="Calibri"/>
                <a:cs typeface="Calibri"/>
                <a:sym typeface="Calibri"/>
              </a:rPr>
              <a:t>Defined scope of practice</a:t>
            </a:r>
            <a:endParaRPr sz="3200" dirty="0">
              <a:latin typeface="+mj-lt"/>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33"/>
          <p:cNvSpPr txBox="1"/>
          <p:nvPr/>
        </p:nvSpPr>
        <p:spPr>
          <a:xfrm>
            <a:off x="8303999" y="1165051"/>
            <a:ext cx="5664000" cy="1894118"/>
          </a:xfrm>
          <a:prstGeom prst="rect">
            <a:avLst/>
          </a:prstGeom>
          <a:noFill/>
          <a:ln w="57150" cap="flat" cmpd="sng">
            <a:solidFill>
              <a:srgbClr val="000000"/>
            </a:solidFill>
            <a:prstDash val="solid"/>
            <a:round/>
            <a:headEnd type="none" w="sm" len="sm"/>
            <a:tailEnd type="none" w="sm" len="sm"/>
          </a:ln>
        </p:spPr>
        <p:txBody>
          <a:bodyPr spcFirstLastPara="1" wrap="square" lIns="146280" tIns="146280" rIns="146280" bIns="146280" anchor="t" anchorCtr="0">
            <a:noAutofit/>
          </a:bodyPr>
          <a:lstStyle/>
          <a:p>
            <a:pPr algn="ctr">
              <a:lnSpc>
                <a:spcPct val="115000"/>
              </a:lnSpc>
              <a:spcAft>
                <a:spcPts val="2560"/>
              </a:spcAft>
            </a:pPr>
            <a:r>
              <a:rPr lang="en" sz="2400" dirty="0">
                <a:solidFill>
                  <a:schemeClr val="dk1"/>
                </a:solidFill>
                <a:latin typeface="+mj-lt"/>
                <a:ea typeface="Calibri"/>
                <a:cs typeface="Calibri"/>
                <a:sym typeface="Calibri"/>
              </a:rPr>
              <a:t>How do we delivery quality primary care through medical education when the bulk of the population may never see a doctor?</a:t>
            </a:r>
            <a:endParaRPr sz="2400" dirty="0">
              <a:latin typeface="+mj-lt"/>
              <a:ea typeface="Calibri"/>
              <a:cs typeface="Calibri"/>
              <a:sym typeface="Calibri"/>
            </a:endParaRPr>
          </a:p>
        </p:txBody>
      </p:sp>
      <p:sp>
        <p:nvSpPr>
          <p:cNvPr id="183" name="Google Shape;183;p33"/>
          <p:cNvSpPr txBox="1">
            <a:spLocks noGrp="1"/>
          </p:cNvSpPr>
          <p:nvPr>
            <p:ph type="title"/>
          </p:nvPr>
        </p:nvSpPr>
        <p:spPr>
          <a:xfrm>
            <a:off x="498720" y="712040"/>
            <a:ext cx="13632960" cy="916320"/>
          </a:xfrm>
          <a:prstGeom prst="rect">
            <a:avLst/>
          </a:prstGeom>
        </p:spPr>
        <p:txBody>
          <a:bodyPr spcFirstLastPara="1" vert="horz" wrap="square" lIns="146280" tIns="146280" rIns="146280" bIns="146280" rtlCol="0" anchor="t" anchorCtr="0">
            <a:noAutofit/>
          </a:bodyPr>
          <a:lstStyle/>
          <a:p>
            <a:pPr algn="l"/>
            <a:r>
              <a:rPr lang="en" sz="4500" dirty="0"/>
              <a:t>Goals of Primary Care</a:t>
            </a:r>
            <a:endParaRPr sz="4500" dirty="0"/>
          </a:p>
        </p:txBody>
      </p:sp>
      <p:pic>
        <p:nvPicPr>
          <p:cNvPr id="184" name="Google Shape;184;p33"/>
          <p:cNvPicPr preferRelativeResize="0"/>
          <p:nvPr/>
        </p:nvPicPr>
        <p:blipFill>
          <a:blip r:embed="rId3">
            <a:alphaModFix/>
          </a:blip>
          <a:stretch>
            <a:fillRect/>
          </a:stretch>
        </p:blipFill>
        <p:spPr>
          <a:xfrm>
            <a:off x="8769937" y="3634392"/>
            <a:ext cx="4732125" cy="3430157"/>
          </a:xfrm>
          <a:prstGeom prst="rect">
            <a:avLst/>
          </a:prstGeom>
          <a:noFill/>
          <a:ln>
            <a:noFill/>
          </a:ln>
        </p:spPr>
      </p:pic>
      <p:sp>
        <p:nvSpPr>
          <p:cNvPr id="185" name="Google Shape;185;p33"/>
          <p:cNvSpPr txBox="1"/>
          <p:nvPr/>
        </p:nvSpPr>
        <p:spPr>
          <a:xfrm>
            <a:off x="8591503" y="6997745"/>
            <a:ext cx="5664000" cy="359520"/>
          </a:xfrm>
          <a:prstGeom prst="rect">
            <a:avLst/>
          </a:prstGeom>
          <a:noFill/>
          <a:ln>
            <a:noFill/>
          </a:ln>
        </p:spPr>
        <p:txBody>
          <a:bodyPr spcFirstLastPara="1" wrap="square" lIns="146280" tIns="146280" rIns="146280" bIns="146280" anchor="t" anchorCtr="0">
            <a:noAutofit/>
          </a:bodyPr>
          <a:lstStyle/>
          <a:p>
            <a:r>
              <a:rPr lang="en" sz="960" dirty="0"/>
              <a:t>Source: </a:t>
            </a:r>
            <a:r>
              <a:rPr lang="en" sz="960" u="sng" dirty="0">
                <a:solidFill>
                  <a:schemeClr val="hlink"/>
                </a:solidFill>
                <a:hlinkClick r:id="rId4"/>
              </a:rPr>
              <a:t>http://www.who.int/topics/sustainable-development-goals/test/sdg-banner.jpg?ua=1</a:t>
            </a:r>
            <a:r>
              <a:rPr lang="en" sz="960" dirty="0"/>
              <a:t> </a:t>
            </a:r>
            <a:endParaRPr sz="960" dirty="0"/>
          </a:p>
        </p:txBody>
      </p:sp>
      <p:sp>
        <p:nvSpPr>
          <p:cNvPr id="186" name="Google Shape;186;p33"/>
          <p:cNvSpPr txBox="1">
            <a:spLocks noGrp="1"/>
          </p:cNvSpPr>
          <p:nvPr>
            <p:ph type="body" idx="1"/>
          </p:nvPr>
        </p:nvSpPr>
        <p:spPr>
          <a:xfrm>
            <a:off x="498720" y="1843960"/>
            <a:ext cx="7805280" cy="5750880"/>
          </a:xfrm>
          <a:prstGeom prst="rect">
            <a:avLst/>
          </a:prstGeom>
        </p:spPr>
        <p:txBody>
          <a:bodyPr spcFirstLastPara="1" vert="horz" wrap="square" lIns="146280" tIns="146280" rIns="146280" bIns="146280" rtlCol="0" anchor="t" anchorCtr="0">
            <a:noAutofit/>
          </a:bodyPr>
          <a:lstStyle/>
          <a:p>
            <a:pPr>
              <a:buClr>
                <a:srgbClr val="000000"/>
              </a:buClr>
              <a:buFont typeface="Calibri"/>
              <a:buChar char="●"/>
            </a:pPr>
            <a:r>
              <a:rPr lang="en" dirty="0">
                <a:solidFill>
                  <a:srgbClr val="000000"/>
                </a:solidFill>
                <a:latin typeface="+mj-lt"/>
                <a:ea typeface="Calibri"/>
                <a:cs typeface="Calibri"/>
                <a:sym typeface="Calibri"/>
              </a:rPr>
              <a:t>Health care is about taking care of individuals, communities, and populations</a:t>
            </a:r>
            <a:endParaRPr dirty="0">
              <a:solidFill>
                <a:srgbClr val="000000"/>
              </a:solidFill>
              <a:latin typeface="+mj-lt"/>
              <a:ea typeface="Calibri"/>
              <a:cs typeface="Calibri"/>
              <a:sym typeface="Calibri"/>
            </a:endParaRPr>
          </a:p>
          <a:p>
            <a:pPr>
              <a:buClr>
                <a:schemeClr val="dk1"/>
              </a:buClr>
              <a:buFont typeface="Calibri"/>
              <a:buChar char="●"/>
            </a:pPr>
            <a:r>
              <a:rPr lang="en" dirty="0">
                <a:solidFill>
                  <a:schemeClr val="dk1"/>
                </a:solidFill>
                <a:latin typeface="+mj-lt"/>
                <a:ea typeface="Calibri"/>
                <a:cs typeface="Calibri"/>
                <a:sym typeface="Calibri"/>
              </a:rPr>
              <a:t>Widely accepted as essential</a:t>
            </a:r>
            <a:endParaRPr dirty="0">
              <a:solidFill>
                <a:schemeClr val="dk1"/>
              </a:solidFill>
              <a:latin typeface="+mj-lt"/>
              <a:ea typeface="Calibri"/>
              <a:cs typeface="Calibri"/>
              <a:sym typeface="Calibri"/>
            </a:endParaRPr>
          </a:p>
          <a:p>
            <a:pPr lvl="1">
              <a:spcBef>
                <a:spcPts val="0"/>
              </a:spcBef>
              <a:buClr>
                <a:srgbClr val="000000"/>
              </a:buClr>
              <a:buFont typeface="Calibri"/>
              <a:buChar char="○"/>
            </a:pPr>
            <a:r>
              <a:rPr lang="en" sz="2400" dirty="0">
                <a:solidFill>
                  <a:srgbClr val="000000"/>
                </a:solidFill>
                <a:latin typeface="+mj-lt"/>
                <a:ea typeface="Calibri"/>
                <a:cs typeface="Calibri"/>
                <a:sym typeface="Calibri"/>
              </a:rPr>
              <a:t>Alma-Ata Declaration, 1978</a:t>
            </a:r>
            <a:endParaRPr sz="2400" dirty="0">
              <a:solidFill>
                <a:srgbClr val="000000"/>
              </a:solidFill>
              <a:latin typeface="+mj-lt"/>
              <a:ea typeface="Calibri"/>
              <a:cs typeface="Calibri"/>
              <a:sym typeface="Calibri"/>
            </a:endParaRPr>
          </a:p>
          <a:p>
            <a:pPr lvl="1">
              <a:spcBef>
                <a:spcPts val="0"/>
              </a:spcBef>
              <a:buClr>
                <a:srgbClr val="000000"/>
              </a:buClr>
              <a:buFont typeface="Calibri"/>
              <a:buChar char="○"/>
            </a:pPr>
            <a:r>
              <a:rPr lang="en" sz="2400" dirty="0">
                <a:solidFill>
                  <a:srgbClr val="000000"/>
                </a:solidFill>
                <a:latin typeface="+mj-lt"/>
                <a:ea typeface="Calibri"/>
                <a:cs typeface="Calibri"/>
                <a:sym typeface="Calibri"/>
              </a:rPr>
              <a:t>Sustainable Development Goals</a:t>
            </a:r>
            <a:r>
              <a:rPr lang="en" dirty="0">
                <a:solidFill>
                  <a:srgbClr val="000000"/>
                </a:solidFill>
                <a:latin typeface="+mj-lt"/>
                <a:ea typeface="Calibri"/>
                <a:cs typeface="Calibri"/>
                <a:sym typeface="Calibri"/>
              </a:rPr>
              <a:t> </a:t>
            </a:r>
            <a:r>
              <a:rPr lang="en" sz="1800" u="sng" dirty="0">
                <a:solidFill>
                  <a:schemeClr val="hlink"/>
                </a:solidFill>
                <a:latin typeface="+mj-lt"/>
                <a:ea typeface="Calibri"/>
                <a:cs typeface="Calibri"/>
                <a:sym typeface="Calibri"/>
                <a:hlinkClick r:id="rId5"/>
              </a:rPr>
              <a:t>http://www.who.int/sdg/en/</a:t>
            </a:r>
            <a:r>
              <a:rPr lang="en" sz="1800" dirty="0">
                <a:solidFill>
                  <a:srgbClr val="000000"/>
                </a:solidFill>
                <a:latin typeface="+mj-lt"/>
                <a:ea typeface="Calibri"/>
                <a:cs typeface="Calibri"/>
                <a:sym typeface="Calibri"/>
              </a:rPr>
              <a:t> </a:t>
            </a:r>
            <a:endParaRPr sz="1800" dirty="0">
              <a:solidFill>
                <a:srgbClr val="000000"/>
              </a:solidFill>
              <a:latin typeface="+mj-lt"/>
              <a:ea typeface="Calibri"/>
              <a:cs typeface="Calibri"/>
              <a:sym typeface="Calibri"/>
            </a:endParaRPr>
          </a:p>
          <a:p>
            <a:pPr lvl="1">
              <a:spcBef>
                <a:spcPts val="0"/>
              </a:spcBef>
              <a:buClr>
                <a:srgbClr val="000000"/>
              </a:buClr>
              <a:buFont typeface="Calibri"/>
              <a:buChar char="○"/>
            </a:pPr>
            <a:r>
              <a:rPr lang="en" sz="2400" dirty="0">
                <a:solidFill>
                  <a:srgbClr val="000000"/>
                </a:solidFill>
                <a:latin typeface="+mj-lt"/>
                <a:ea typeface="Calibri"/>
                <a:cs typeface="Calibri"/>
                <a:sym typeface="Calibri"/>
              </a:rPr>
              <a:t>Primary Health Care Performance Initiative </a:t>
            </a:r>
            <a:r>
              <a:rPr lang="en" sz="1800" u="sng" dirty="0">
                <a:solidFill>
                  <a:schemeClr val="hlink"/>
                </a:solidFill>
                <a:latin typeface="+mj-lt"/>
                <a:ea typeface="Calibri"/>
                <a:cs typeface="Calibri"/>
                <a:sym typeface="Calibri"/>
                <a:hlinkClick r:id="rId6"/>
              </a:rPr>
              <a:t>http://phcperformanceinitiative.org/</a:t>
            </a:r>
            <a:r>
              <a:rPr lang="en" sz="1800" dirty="0">
                <a:solidFill>
                  <a:srgbClr val="000000"/>
                </a:solidFill>
                <a:latin typeface="+mj-lt"/>
                <a:ea typeface="Calibri"/>
                <a:cs typeface="Calibri"/>
                <a:sym typeface="Calibri"/>
              </a:rPr>
              <a:t> </a:t>
            </a:r>
            <a:endParaRPr sz="1800" dirty="0">
              <a:solidFill>
                <a:srgbClr val="000000"/>
              </a:solidFill>
              <a:latin typeface="+mj-lt"/>
              <a:ea typeface="Calibri"/>
              <a:cs typeface="Calibri"/>
              <a:sym typeface="Calibri"/>
            </a:endParaRPr>
          </a:p>
          <a:p>
            <a:pPr>
              <a:buClr>
                <a:srgbClr val="000000"/>
              </a:buClr>
              <a:buFont typeface="Calibri"/>
              <a:buChar char="●"/>
            </a:pPr>
            <a:r>
              <a:rPr lang="en" dirty="0">
                <a:solidFill>
                  <a:schemeClr val="dk1"/>
                </a:solidFill>
                <a:latin typeface="+mj-lt"/>
                <a:ea typeface="Calibri"/>
                <a:cs typeface="Calibri"/>
                <a:sym typeface="Calibri"/>
              </a:rPr>
              <a:t>Optimize impact of the “front-line” and community-based practitioners to provide quality primary care </a:t>
            </a:r>
            <a:endParaRPr sz="2400" dirty="0">
              <a:solidFill>
                <a:srgbClr val="000000"/>
              </a:solidFill>
              <a:latin typeface="+mj-lt"/>
              <a:ea typeface="Calibri"/>
              <a:cs typeface="Calibri"/>
              <a:sym typeface="Calibri"/>
            </a:endParaRPr>
          </a:p>
          <a:p>
            <a:pPr lvl="1">
              <a:spcBef>
                <a:spcPts val="0"/>
              </a:spcBef>
              <a:buClr>
                <a:srgbClr val="000000"/>
              </a:buClr>
              <a:buFont typeface="Calibri"/>
              <a:buChar char="○"/>
            </a:pPr>
            <a:r>
              <a:rPr lang="en" sz="2400" dirty="0">
                <a:solidFill>
                  <a:srgbClr val="000000"/>
                </a:solidFill>
                <a:latin typeface="+mj-lt"/>
                <a:ea typeface="Calibri"/>
                <a:cs typeface="Calibri"/>
                <a:sym typeface="Calibri"/>
              </a:rPr>
              <a:t>Ex. “8 A’s and 3 C’s” or “10 C’s”</a:t>
            </a:r>
            <a:endParaRPr sz="2400" dirty="0">
              <a:solidFill>
                <a:srgbClr val="000000"/>
              </a:solidFill>
              <a:latin typeface="+mj-lt"/>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7564B667-7D1A-4B3D-A830-9B070311491C}" vid="{E2FD551A-2040-4896-8C5D-05C63CF3122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AAFP PowerPoint 16x9 Template 2018 v7</Template>
  <TotalTime>47</TotalTime>
  <Words>3924</Words>
  <Application>Microsoft Office PowerPoint</Application>
  <PresentationFormat>Custom</PresentationFormat>
  <Paragraphs>315</Paragraphs>
  <Slides>31</Slides>
  <Notes>28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Droid Sans</vt:lpstr>
      <vt:lpstr>Roboto</vt:lpstr>
      <vt:lpstr>Times New Roman</vt:lpstr>
      <vt:lpstr>Office Theme</vt:lpstr>
      <vt:lpstr>PowerPoint Presentation</vt:lpstr>
      <vt:lpstr>Affiliations</vt:lpstr>
      <vt:lpstr>Conflict of Interest Statement</vt:lpstr>
      <vt:lpstr>Learning Objectives</vt:lpstr>
      <vt:lpstr>Density and Distribution of Health Workers</vt:lpstr>
      <vt:lpstr>The Need</vt:lpstr>
      <vt:lpstr>Clarifying terms</vt:lpstr>
      <vt:lpstr>Non-Physician Clinicians</vt:lpstr>
      <vt:lpstr>Goals of Primary Care</vt:lpstr>
      <vt:lpstr>Training and education fundamentals</vt:lpstr>
      <vt:lpstr>The Role of Non-Physician Clinicians in LMIC7</vt:lpstr>
      <vt:lpstr>Redefining the role of physicians</vt:lpstr>
      <vt:lpstr>Medical education gaps</vt:lpstr>
      <vt:lpstr>Usual training of health professionals in LMIC</vt:lpstr>
      <vt:lpstr>Usual opportunities for CME</vt:lpstr>
      <vt:lpstr>Cultural norms</vt:lpstr>
      <vt:lpstr>Strategies to maximize effectiveness of NPCs4</vt:lpstr>
      <vt:lpstr>Key gaps that family medicine educators can fill </vt:lpstr>
      <vt:lpstr>Engeye Health Clinic setting</vt:lpstr>
      <vt:lpstr>CME at Engeye</vt:lpstr>
      <vt:lpstr>Future program plans</vt:lpstr>
      <vt:lpstr>Staff CME: How it came to be</vt:lpstr>
      <vt:lpstr>Mini-Survey results and discussion</vt:lpstr>
      <vt:lpstr>Group Discussion</vt:lpstr>
      <vt:lpstr>Time for self-assessment</vt:lpstr>
      <vt:lpstr>Small group time</vt:lpstr>
      <vt:lpstr>Next steps</vt:lpstr>
      <vt:lpstr>Achieving the Goals of Primary Care as Defined </vt:lpstr>
      <vt:lpstr>References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Camille Potchad</dc:creator>
  <cp:lastModifiedBy>Ashley Poole</cp:lastModifiedBy>
  <cp:revision>9</cp:revision>
  <dcterms:created xsi:type="dcterms:W3CDTF">2018-07-03T14:17:43Z</dcterms:created>
  <dcterms:modified xsi:type="dcterms:W3CDTF">2018-08-16T13:42:50Z</dcterms:modified>
</cp:coreProperties>
</file>