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 id="2147483699" r:id="rId2"/>
    <p:sldMasterId id="2147483723" r:id="rId3"/>
    <p:sldMasterId id="2147483705" r:id="rId4"/>
    <p:sldMasterId id="2147483711" r:id="rId5"/>
    <p:sldMasterId id="2147483717" r:id="rId6"/>
    <p:sldMasterId id="2147483676" r:id="rId7"/>
  </p:sldMasterIdLst>
  <p:notesMasterIdLst>
    <p:notesMasterId r:id="rId26"/>
  </p:notesMasterIdLst>
  <p:handoutMasterIdLst>
    <p:handoutMasterId r:id="rId27"/>
  </p:handoutMasterIdLst>
  <p:sldIdLst>
    <p:sldId id="281" r:id="rId8"/>
    <p:sldId id="285" r:id="rId9"/>
    <p:sldId id="259" r:id="rId10"/>
    <p:sldId id="260" r:id="rId11"/>
    <p:sldId id="280" r:id="rId12"/>
    <p:sldId id="273" r:id="rId13"/>
    <p:sldId id="283" r:id="rId14"/>
    <p:sldId id="282" r:id="rId15"/>
    <p:sldId id="290" r:id="rId16"/>
    <p:sldId id="296" r:id="rId17"/>
    <p:sldId id="270" r:id="rId18"/>
    <p:sldId id="293" r:id="rId19"/>
    <p:sldId id="294" r:id="rId20"/>
    <p:sldId id="288" r:id="rId21"/>
    <p:sldId id="292" r:id="rId22"/>
    <p:sldId id="295" r:id="rId23"/>
    <p:sldId id="277" r:id="rId24"/>
    <p:sldId id="291" r:id="rId25"/>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9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6"/>
    <p:restoredTop sz="90115"/>
  </p:normalViewPr>
  <p:slideViewPr>
    <p:cSldViewPr snapToGrid="0" snapToObjects="1" showGuides="1">
      <p:cViewPr varScale="1">
        <p:scale>
          <a:sx n="78" d="100"/>
          <a:sy n="78" d="100"/>
        </p:scale>
        <p:origin x="832"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karenisaacs\Desktop\desktop\usb\Professional%20Items\health%20equity%20fellowship\capstone%20project\Data\SDOH%20data%20with%20Pivo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karenisaacs\Desktop\desktop\usb\Professional%20Items\health%20equity%20fellowship\capstone%20project\Data\SDOH%20data%20with%20Pivo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dirty="0"/>
              <a:t>SDOH Screen Completion and Results</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'Oct graphs'!$A$9</c:f>
              <c:strCache>
                <c:ptCount val="1"/>
                <c:pt idx="0">
                  <c:v>refused</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'Oct graphs'!$B$8:$F$8</c:f>
              <c:strCache>
                <c:ptCount val="5"/>
                <c:pt idx="0">
                  <c:v>Interpersonal Violence</c:v>
                </c:pt>
                <c:pt idx="1">
                  <c:v>Transportation Problem  </c:v>
                </c:pt>
                <c:pt idx="2">
                  <c:v>Food Insecurity</c:v>
                </c:pt>
                <c:pt idx="3">
                  <c:v>Financial Strain</c:v>
                </c:pt>
                <c:pt idx="4">
                  <c:v>Housing</c:v>
                </c:pt>
              </c:strCache>
            </c:strRef>
          </c:cat>
          <c:val>
            <c:numRef>
              <c:f>'Oct graphs'!$B$9:$F$9</c:f>
              <c:numCache>
                <c:formatCode>General</c:formatCode>
                <c:ptCount val="5"/>
                <c:pt idx="0">
                  <c:v>3</c:v>
                </c:pt>
                <c:pt idx="1">
                  <c:v>1</c:v>
                </c:pt>
                <c:pt idx="2">
                  <c:v>3</c:v>
                </c:pt>
                <c:pt idx="3">
                  <c:v>2</c:v>
                </c:pt>
                <c:pt idx="4">
                  <c:v>0</c:v>
                </c:pt>
              </c:numCache>
            </c:numRef>
          </c:val>
          <c:extLst>
            <c:ext xmlns:c16="http://schemas.microsoft.com/office/drawing/2014/chart" uri="{C3380CC4-5D6E-409C-BE32-E72D297353CC}">
              <c16:uniqueId val="{00000000-367F-7B42-B4E0-DC5A6758471E}"/>
            </c:ext>
          </c:extLst>
        </c:ser>
        <c:ser>
          <c:idx val="1"/>
          <c:order val="1"/>
          <c:tx>
            <c:strRef>
              <c:f>'Oct graphs'!$A$10</c:f>
              <c:strCache>
                <c:ptCount val="1"/>
                <c:pt idx="0">
                  <c:v>not done</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'Oct graphs'!$B$8:$F$8</c:f>
              <c:strCache>
                <c:ptCount val="5"/>
                <c:pt idx="0">
                  <c:v>Interpersonal Violence</c:v>
                </c:pt>
                <c:pt idx="1">
                  <c:v>Transportation Problem  </c:v>
                </c:pt>
                <c:pt idx="2">
                  <c:v>Food Insecurity</c:v>
                </c:pt>
                <c:pt idx="3">
                  <c:v>Financial Strain</c:v>
                </c:pt>
                <c:pt idx="4">
                  <c:v>Housing</c:v>
                </c:pt>
              </c:strCache>
            </c:strRef>
          </c:cat>
          <c:val>
            <c:numRef>
              <c:f>'Oct graphs'!$B$10:$F$10</c:f>
              <c:numCache>
                <c:formatCode>General</c:formatCode>
                <c:ptCount val="5"/>
                <c:pt idx="0">
                  <c:v>120</c:v>
                </c:pt>
                <c:pt idx="1">
                  <c:v>107</c:v>
                </c:pt>
                <c:pt idx="2">
                  <c:v>65</c:v>
                </c:pt>
                <c:pt idx="3">
                  <c:v>109</c:v>
                </c:pt>
                <c:pt idx="4">
                  <c:v>85</c:v>
                </c:pt>
              </c:numCache>
            </c:numRef>
          </c:val>
          <c:extLst>
            <c:ext xmlns:c16="http://schemas.microsoft.com/office/drawing/2014/chart" uri="{C3380CC4-5D6E-409C-BE32-E72D297353CC}">
              <c16:uniqueId val="{00000001-367F-7B42-B4E0-DC5A6758471E}"/>
            </c:ext>
          </c:extLst>
        </c:ser>
        <c:ser>
          <c:idx val="2"/>
          <c:order val="2"/>
          <c:tx>
            <c:strRef>
              <c:f>'Oct graphs'!$A$11</c:f>
              <c:strCache>
                <c:ptCount val="1"/>
                <c:pt idx="0">
                  <c:v>positive</c:v>
                </c:pt>
              </c:strCache>
            </c:strRef>
          </c:tx>
          <c:spPr>
            <a:solidFill>
              <a:schemeClr val="accent3"/>
            </a:solidFill>
            <a:ln>
              <a:noFill/>
            </a:ln>
            <a:effectLst/>
            <a:sp3d/>
          </c:spPr>
          <c:invertIfNegative val="0"/>
          <c:dLbls>
            <c:dLbl>
              <c:idx val="1"/>
              <c:layout>
                <c:manualLayout>
                  <c:x val="5.7182290839637145E-3"/>
                  <c:y val="-6.342956147198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C5-9A4C-A13F-B125CA5064D0}"/>
                </c:ext>
              </c:extLst>
            </c:dLbl>
            <c:dLbl>
              <c:idx val="2"/>
              <c:layout>
                <c:manualLayout>
                  <c:x val="5.7182290839637145E-3"/>
                  <c:y val="-9.51443422079780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C5-9A4C-A13F-B125CA5064D0}"/>
                </c:ext>
              </c:extLst>
            </c:dLbl>
            <c:dLbl>
              <c:idx val="3"/>
              <c:layout>
                <c:manualLayout>
                  <c:x val="5.7182290839637145E-3"/>
                  <c:y val="-3.17147807359926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C5-9A4C-A13F-B125CA5064D0}"/>
                </c:ext>
              </c:extLst>
            </c:dLbl>
            <c:dLbl>
              <c:idx val="4"/>
              <c:layout>
                <c:manualLayout>
                  <c:x val="5.7182290839637145E-3"/>
                  <c:y val="3.17147807359915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C5-9A4C-A13F-B125CA5064D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'Oct graphs'!$B$8:$F$8</c:f>
              <c:strCache>
                <c:ptCount val="5"/>
                <c:pt idx="0">
                  <c:v>Interpersonal Violence</c:v>
                </c:pt>
                <c:pt idx="1">
                  <c:v>Transportation Problem  </c:v>
                </c:pt>
                <c:pt idx="2">
                  <c:v>Food Insecurity</c:v>
                </c:pt>
                <c:pt idx="3">
                  <c:v>Financial Strain</c:v>
                </c:pt>
                <c:pt idx="4">
                  <c:v>Housing</c:v>
                </c:pt>
              </c:strCache>
            </c:strRef>
          </c:cat>
          <c:val>
            <c:numRef>
              <c:f>'Oct graphs'!$B$11:$F$11</c:f>
              <c:numCache>
                <c:formatCode>General</c:formatCode>
                <c:ptCount val="5"/>
                <c:pt idx="0">
                  <c:v>4</c:v>
                </c:pt>
                <c:pt idx="1">
                  <c:v>30</c:v>
                </c:pt>
                <c:pt idx="2">
                  <c:v>67</c:v>
                </c:pt>
                <c:pt idx="3">
                  <c:v>45</c:v>
                </c:pt>
                <c:pt idx="4">
                  <c:v>8</c:v>
                </c:pt>
              </c:numCache>
            </c:numRef>
          </c:val>
          <c:extLst>
            <c:ext xmlns:c16="http://schemas.microsoft.com/office/drawing/2014/chart" uri="{C3380CC4-5D6E-409C-BE32-E72D297353CC}">
              <c16:uniqueId val="{00000002-367F-7B42-B4E0-DC5A6758471E}"/>
            </c:ext>
          </c:extLst>
        </c:ser>
        <c:ser>
          <c:idx val="3"/>
          <c:order val="3"/>
          <c:tx>
            <c:strRef>
              <c:f>'Oct graphs'!$A$12</c:f>
              <c:strCache>
                <c:ptCount val="1"/>
                <c:pt idx="0">
                  <c:v>negative</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'Oct graphs'!$B$8:$F$8</c:f>
              <c:strCache>
                <c:ptCount val="5"/>
                <c:pt idx="0">
                  <c:v>Interpersonal Violence</c:v>
                </c:pt>
                <c:pt idx="1">
                  <c:v>Transportation Problem  </c:v>
                </c:pt>
                <c:pt idx="2">
                  <c:v>Food Insecurity</c:v>
                </c:pt>
                <c:pt idx="3">
                  <c:v>Financial Strain</c:v>
                </c:pt>
                <c:pt idx="4">
                  <c:v>Housing</c:v>
                </c:pt>
              </c:strCache>
            </c:strRef>
          </c:cat>
          <c:val>
            <c:numRef>
              <c:f>'Oct graphs'!$B$12:$F$12</c:f>
              <c:numCache>
                <c:formatCode>General</c:formatCode>
                <c:ptCount val="5"/>
                <c:pt idx="0">
                  <c:v>273</c:v>
                </c:pt>
                <c:pt idx="1">
                  <c:v>262</c:v>
                </c:pt>
                <c:pt idx="2">
                  <c:v>265</c:v>
                </c:pt>
                <c:pt idx="3">
                  <c:v>244</c:v>
                </c:pt>
                <c:pt idx="4">
                  <c:v>123</c:v>
                </c:pt>
              </c:numCache>
            </c:numRef>
          </c:val>
          <c:extLst>
            <c:ext xmlns:c16="http://schemas.microsoft.com/office/drawing/2014/chart" uri="{C3380CC4-5D6E-409C-BE32-E72D297353CC}">
              <c16:uniqueId val="{00000003-367F-7B42-B4E0-DC5A6758471E}"/>
            </c:ext>
          </c:extLst>
        </c:ser>
        <c:dLbls>
          <c:showLegendKey val="0"/>
          <c:showVal val="1"/>
          <c:showCatName val="0"/>
          <c:showSerName val="0"/>
          <c:showPercent val="0"/>
          <c:showBubbleSize val="0"/>
        </c:dLbls>
        <c:gapWidth val="150"/>
        <c:shape val="box"/>
        <c:axId val="226185240"/>
        <c:axId val="226181320"/>
        <c:axId val="0"/>
      </c:bar3DChart>
      <c:catAx>
        <c:axId val="2261852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mn-lt"/>
                <a:ea typeface="+mn-ea"/>
                <a:cs typeface="+mn-cs"/>
              </a:defRPr>
            </a:pPr>
            <a:endParaRPr lang="en-US"/>
          </a:p>
        </c:txPr>
        <c:crossAx val="226181320"/>
        <c:crosses val="autoZero"/>
        <c:auto val="1"/>
        <c:lblAlgn val="ctr"/>
        <c:lblOffset val="100"/>
        <c:noMultiLvlLbl val="0"/>
      </c:catAx>
      <c:valAx>
        <c:axId val="2261813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185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Payor Types Among 96 Positive SDOH</a:t>
            </a:r>
            <a:r>
              <a:rPr lang="en-US" sz="2000" baseline="0" dirty="0">
                <a:solidFill>
                  <a:schemeClr val="tx1"/>
                </a:solidFill>
              </a:rPr>
              <a:t> Screens</a:t>
            </a:r>
            <a:endParaRPr lang="en-US" sz="20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cat>
            <c:strRef>
              <c:f>'Feb 2020 graphs'!$N$44:$N$50</c:f>
              <c:strCache>
                <c:ptCount val="7"/>
                <c:pt idx="0">
                  <c:v>No insurance/Charity Care</c:v>
                </c:pt>
                <c:pt idx="1">
                  <c:v>Medicaid FPW</c:v>
                </c:pt>
                <c:pt idx="2">
                  <c:v>Medicaid</c:v>
                </c:pt>
                <c:pt idx="3">
                  <c:v>Medicare</c:v>
                </c:pt>
                <c:pt idx="4">
                  <c:v>Medicare dual (UHC, BCBS, Humana, Tricare, Medicaid)</c:v>
                </c:pt>
                <c:pt idx="5">
                  <c:v>Tricare</c:v>
                </c:pt>
                <c:pt idx="6">
                  <c:v>Private (Cigna, Medcost, BCBS, UHC, First Health)</c:v>
                </c:pt>
              </c:strCache>
            </c:strRef>
          </c:cat>
          <c:val>
            <c:numRef>
              <c:f>'Feb 2020 graphs'!$O$44:$O$50</c:f>
              <c:numCache>
                <c:formatCode>General</c:formatCode>
                <c:ptCount val="7"/>
                <c:pt idx="0">
                  <c:v>2</c:v>
                </c:pt>
                <c:pt idx="1">
                  <c:v>1</c:v>
                </c:pt>
                <c:pt idx="2">
                  <c:v>50</c:v>
                </c:pt>
                <c:pt idx="3">
                  <c:v>14</c:v>
                </c:pt>
                <c:pt idx="4">
                  <c:v>13</c:v>
                </c:pt>
                <c:pt idx="5">
                  <c:v>1</c:v>
                </c:pt>
                <c:pt idx="6">
                  <c:v>15</c:v>
                </c:pt>
              </c:numCache>
            </c:numRef>
          </c:val>
          <c:extLst>
            <c:ext xmlns:c16="http://schemas.microsoft.com/office/drawing/2014/chart" uri="{C3380CC4-5D6E-409C-BE32-E72D297353CC}">
              <c16:uniqueId val="{00000000-4DB4-1543-8924-7CBFEF013E95}"/>
            </c:ext>
          </c:extLst>
        </c:ser>
        <c:dLbls>
          <c:showLegendKey val="0"/>
          <c:showVal val="0"/>
          <c:showCatName val="0"/>
          <c:showSerName val="0"/>
          <c:showPercent val="0"/>
          <c:showBubbleSize val="0"/>
        </c:dLbls>
        <c:gapWidth val="182"/>
        <c:axId val="1021491840"/>
        <c:axId val="1022186944"/>
      </c:barChart>
      <c:catAx>
        <c:axId val="1021491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22186944"/>
        <c:crosses val="autoZero"/>
        <c:auto val="1"/>
        <c:lblAlgn val="ctr"/>
        <c:lblOffset val="100"/>
        <c:noMultiLvlLbl val="0"/>
      </c:catAx>
      <c:valAx>
        <c:axId val="1022186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491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4">
  <a:schemeClr val="accent2"/>
  <a:schemeClr val="accent2"/>
  <a:schemeClr val="accent2"/>
  <a:schemeClr val="accent2"/>
  <a:schemeClr val="accent2"/>
  <a:schemeClr val="accent2"/>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00FE3-1C4A-2347-B076-C745B5B9BF19}" type="doc">
      <dgm:prSet loTypeId="urn:microsoft.com/office/officeart/2005/8/layout/hProcess10" loCatId="" qsTypeId="urn:microsoft.com/office/officeart/2005/8/quickstyle/simple1" qsCatId="simple" csTypeId="urn:microsoft.com/office/officeart/2005/8/colors/accent1_2" csCatId="accent1" phldr="1"/>
      <dgm:spPr/>
      <dgm:t>
        <a:bodyPr/>
        <a:lstStyle/>
        <a:p>
          <a:endParaRPr lang="en-US"/>
        </a:p>
      </dgm:t>
    </dgm:pt>
    <dgm:pt modelId="{15FAFD4E-D9F9-C048-9A3F-075E61CF01C3}">
      <dgm:prSet phldrT="[Text]" custT="1"/>
      <dgm:spPr/>
      <dgm:t>
        <a:bodyPr/>
        <a:lstStyle/>
        <a:p>
          <a:r>
            <a:rPr lang="en-US" sz="1600" dirty="0">
              <a:solidFill>
                <a:srgbClr val="FF0000"/>
              </a:solidFill>
            </a:rPr>
            <a:t>6</a:t>
          </a:r>
          <a:r>
            <a:rPr lang="en-US" sz="1600" dirty="0"/>
            <a:t> Patient Refusals</a:t>
          </a:r>
        </a:p>
      </dgm:t>
    </dgm:pt>
    <dgm:pt modelId="{5A505606-AA3B-DF4A-AF91-47AAF9CD0A8F}" type="parTrans" cxnId="{55CC197B-0B9A-8B4E-8723-08DB1C0F5F4E}">
      <dgm:prSet/>
      <dgm:spPr/>
      <dgm:t>
        <a:bodyPr/>
        <a:lstStyle/>
        <a:p>
          <a:endParaRPr lang="en-US"/>
        </a:p>
      </dgm:t>
    </dgm:pt>
    <dgm:pt modelId="{A5713093-C269-244D-9244-195FD5281C8D}" type="sibTrans" cxnId="{55CC197B-0B9A-8B4E-8723-08DB1C0F5F4E}">
      <dgm:prSet/>
      <dgm:spPr/>
      <dgm:t>
        <a:bodyPr/>
        <a:lstStyle/>
        <a:p>
          <a:endParaRPr lang="en-US"/>
        </a:p>
      </dgm:t>
    </dgm:pt>
    <dgm:pt modelId="{C2B62BF8-07A5-914A-9B06-EA42347B1C7B}">
      <dgm:prSet phldrT="[Text]" custT="1"/>
      <dgm:spPr/>
      <dgm:t>
        <a:bodyPr/>
        <a:lstStyle/>
        <a:p>
          <a:r>
            <a:rPr lang="en-US" sz="1600" dirty="0"/>
            <a:t>2 Not done</a:t>
          </a:r>
        </a:p>
      </dgm:t>
    </dgm:pt>
    <dgm:pt modelId="{58FE7C31-C840-0B41-9A22-D09DB9A4CBB6}" type="parTrans" cxnId="{DA421A2D-7A8A-C34A-827C-28C3C4E169EA}">
      <dgm:prSet/>
      <dgm:spPr/>
      <dgm:t>
        <a:bodyPr/>
        <a:lstStyle/>
        <a:p>
          <a:endParaRPr lang="en-US"/>
        </a:p>
      </dgm:t>
    </dgm:pt>
    <dgm:pt modelId="{325FD1F5-E5E7-3344-890B-826B2EAF6484}" type="sibTrans" cxnId="{DA421A2D-7A8A-C34A-827C-28C3C4E169EA}">
      <dgm:prSet/>
      <dgm:spPr/>
      <dgm:t>
        <a:bodyPr/>
        <a:lstStyle/>
        <a:p>
          <a:endParaRPr lang="en-US"/>
        </a:p>
      </dgm:t>
    </dgm:pt>
    <dgm:pt modelId="{636355D4-A527-DD44-9BC7-EC1EA46FDDE1}">
      <dgm:prSet phldrT="[Text]" custT="1"/>
      <dgm:spPr/>
      <dgm:t>
        <a:bodyPr/>
        <a:lstStyle/>
        <a:p>
          <a:r>
            <a:rPr lang="en-US" sz="1600" dirty="0"/>
            <a:t>12 closed</a:t>
          </a:r>
        </a:p>
      </dgm:t>
    </dgm:pt>
    <dgm:pt modelId="{E4D1B816-B504-F448-8CEE-52E94E19571C}" type="parTrans" cxnId="{855B66CF-862E-8540-B875-358A17D7BD10}">
      <dgm:prSet/>
      <dgm:spPr/>
      <dgm:t>
        <a:bodyPr/>
        <a:lstStyle/>
        <a:p>
          <a:endParaRPr lang="en-US"/>
        </a:p>
      </dgm:t>
    </dgm:pt>
    <dgm:pt modelId="{5C8D620D-C3C2-FC41-8452-762F53E270C9}" type="sibTrans" cxnId="{855B66CF-862E-8540-B875-358A17D7BD10}">
      <dgm:prSet/>
      <dgm:spPr/>
      <dgm:t>
        <a:bodyPr/>
        <a:lstStyle/>
        <a:p>
          <a:endParaRPr lang="en-US"/>
        </a:p>
      </dgm:t>
    </dgm:pt>
    <dgm:pt modelId="{7734195D-5B44-AB42-B534-6891DADFFE4F}">
      <dgm:prSet phldrT="[Text]" custT="1"/>
      <dgm:spPr/>
      <dgm:t>
        <a:bodyPr/>
        <a:lstStyle/>
        <a:p>
          <a:r>
            <a:rPr lang="en-US" sz="1600" dirty="0">
              <a:solidFill>
                <a:srgbClr val="FF0000"/>
              </a:solidFill>
            </a:rPr>
            <a:t>5 </a:t>
          </a:r>
          <a:r>
            <a:rPr lang="en-US" sz="1600" dirty="0"/>
            <a:t>not closed (unable to reach)</a:t>
          </a:r>
        </a:p>
      </dgm:t>
    </dgm:pt>
    <dgm:pt modelId="{AE874A6F-135A-2941-9B23-F8805C019C4B}" type="parTrans" cxnId="{48270135-9E64-6B4B-82C7-C03A529E6710}">
      <dgm:prSet/>
      <dgm:spPr/>
      <dgm:t>
        <a:bodyPr/>
        <a:lstStyle/>
        <a:p>
          <a:endParaRPr lang="en-US"/>
        </a:p>
      </dgm:t>
    </dgm:pt>
    <dgm:pt modelId="{10A8D2FB-407A-0A4E-B07B-90E3CCC83E1E}" type="sibTrans" cxnId="{48270135-9E64-6B4B-82C7-C03A529E6710}">
      <dgm:prSet/>
      <dgm:spPr/>
      <dgm:t>
        <a:bodyPr/>
        <a:lstStyle/>
        <a:p>
          <a:endParaRPr lang="en-US"/>
        </a:p>
      </dgm:t>
    </dgm:pt>
    <dgm:pt modelId="{FE87350A-3331-834C-827D-A36C5961A5F7}">
      <dgm:prSet phldrT="[Text]" custT="1"/>
      <dgm:spPr/>
      <dgm:t>
        <a:bodyPr/>
        <a:lstStyle/>
        <a:p>
          <a:r>
            <a:rPr lang="en-US" sz="1600" dirty="0"/>
            <a:t>0 = a little</a:t>
          </a:r>
        </a:p>
      </dgm:t>
    </dgm:pt>
    <dgm:pt modelId="{36C16B99-60B7-094B-8031-528DE56EA9A2}" type="parTrans" cxnId="{7FEBCA66-8F03-D34A-AAA0-56FA4FB7FC72}">
      <dgm:prSet/>
      <dgm:spPr/>
      <dgm:t>
        <a:bodyPr/>
        <a:lstStyle/>
        <a:p>
          <a:endParaRPr lang="en-US"/>
        </a:p>
      </dgm:t>
    </dgm:pt>
    <dgm:pt modelId="{3875FEE6-8567-DB43-964D-C382646A08DD}" type="sibTrans" cxnId="{7FEBCA66-8F03-D34A-AAA0-56FA4FB7FC72}">
      <dgm:prSet/>
      <dgm:spPr/>
      <dgm:t>
        <a:bodyPr/>
        <a:lstStyle/>
        <a:p>
          <a:endParaRPr lang="en-US"/>
        </a:p>
      </dgm:t>
    </dgm:pt>
    <dgm:pt modelId="{76A7ABEF-16C3-ED45-AB3D-FC2EF606A03B}">
      <dgm:prSet phldrT="[Text]" custT="1"/>
      <dgm:spPr/>
      <dgm:t>
        <a:bodyPr/>
        <a:lstStyle/>
        <a:p>
          <a:r>
            <a:rPr lang="en-US" sz="1600" dirty="0"/>
            <a:t>17 Social referrals</a:t>
          </a:r>
        </a:p>
      </dgm:t>
    </dgm:pt>
    <dgm:pt modelId="{3D1275F1-820B-5F4D-9E8D-3943738E432D}" type="parTrans" cxnId="{F1E2BBBF-9FD9-3346-8903-FBBDC0AFE65E}">
      <dgm:prSet/>
      <dgm:spPr/>
      <dgm:t>
        <a:bodyPr/>
        <a:lstStyle/>
        <a:p>
          <a:endParaRPr lang="en-US"/>
        </a:p>
      </dgm:t>
    </dgm:pt>
    <dgm:pt modelId="{55101BBE-EA87-4441-AD83-277AC6137FF5}" type="sibTrans" cxnId="{F1E2BBBF-9FD9-3346-8903-FBBDC0AFE65E}">
      <dgm:prSet/>
      <dgm:spPr/>
      <dgm:t>
        <a:bodyPr/>
        <a:lstStyle/>
        <a:p>
          <a:endParaRPr lang="en-US"/>
        </a:p>
      </dgm:t>
    </dgm:pt>
    <dgm:pt modelId="{B3602B50-5539-6F48-B0D7-A59B5A02ED04}">
      <dgm:prSet custT="1"/>
      <dgm:spPr/>
      <dgm:t>
        <a:bodyPr/>
        <a:lstStyle/>
        <a:p>
          <a:r>
            <a:rPr lang="en-US" sz="1600" dirty="0"/>
            <a:t>2 = not done</a:t>
          </a:r>
        </a:p>
      </dgm:t>
    </dgm:pt>
    <dgm:pt modelId="{C863AE0E-968D-B041-854D-2706DC8166A2}" type="parTrans" cxnId="{0C2F23BC-FC6B-9044-9797-6D5229CC78E2}">
      <dgm:prSet/>
      <dgm:spPr/>
      <dgm:t>
        <a:bodyPr/>
        <a:lstStyle/>
        <a:p>
          <a:endParaRPr lang="en-US"/>
        </a:p>
      </dgm:t>
    </dgm:pt>
    <dgm:pt modelId="{2CAAD6C0-9CF6-F54B-B019-BFED23450A40}" type="sibTrans" cxnId="{0C2F23BC-FC6B-9044-9797-6D5229CC78E2}">
      <dgm:prSet/>
      <dgm:spPr/>
      <dgm:t>
        <a:bodyPr/>
        <a:lstStyle/>
        <a:p>
          <a:endParaRPr lang="en-US"/>
        </a:p>
      </dgm:t>
    </dgm:pt>
    <dgm:pt modelId="{E2A96061-3A92-6A4E-956E-1658900C5744}">
      <dgm:prSet custT="1"/>
      <dgm:spPr/>
      <dgm:t>
        <a:bodyPr/>
        <a:lstStyle/>
        <a:p>
          <a:r>
            <a:rPr lang="en-US" sz="1600" dirty="0"/>
            <a:t>1 = a little</a:t>
          </a:r>
        </a:p>
      </dgm:t>
    </dgm:pt>
    <dgm:pt modelId="{F3A6DB87-AFFF-F445-AEC8-EDF5BEA45B41}" type="sibTrans" cxnId="{8580A947-4876-C941-A795-51965DDBC93E}">
      <dgm:prSet/>
      <dgm:spPr/>
      <dgm:t>
        <a:bodyPr/>
        <a:lstStyle/>
        <a:p>
          <a:endParaRPr lang="en-US"/>
        </a:p>
      </dgm:t>
    </dgm:pt>
    <dgm:pt modelId="{68BB42DE-B6C4-F348-82D3-7C4439246D39}" type="parTrans" cxnId="{8580A947-4876-C941-A795-51965DDBC93E}">
      <dgm:prSet/>
      <dgm:spPr/>
      <dgm:t>
        <a:bodyPr/>
        <a:lstStyle/>
        <a:p>
          <a:endParaRPr lang="en-US"/>
        </a:p>
      </dgm:t>
    </dgm:pt>
    <dgm:pt modelId="{0EE94D1A-3E9B-FA4C-B4CC-3381EE91F51A}">
      <dgm:prSet custT="1"/>
      <dgm:spPr/>
      <dgm:t>
        <a:bodyPr/>
        <a:lstStyle/>
        <a:p>
          <a:r>
            <a:rPr lang="en-US" sz="1600" dirty="0"/>
            <a:t>7 = a lot</a:t>
          </a:r>
        </a:p>
      </dgm:t>
    </dgm:pt>
    <dgm:pt modelId="{ADAD2027-88E7-4845-8F09-3140383EFBBE}" type="sibTrans" cxnId="{4F1F685C-3B6B-F848-85A2-B2FE1E823E90}">
      <dgm:prSet/>
      <dgm:spPr/>
      <dgm:t>
        <a:bodyPr/>
        <a:lstStyle/>
        <a:p>
          <a:endParaRPr lang="en-US"/>
        </a:p>
      </dgm:t>
    </dgm:pt>
    <dgm:pt modelId="{79FDE176-E5D4-8F44-8A67-72B459DD865B}" type="parTrans" cxnId="{4F1F685C-3B6B-F848-85A2-B2FE1E823E90}">
      <dgm:prSet/>
      <dgm:spPr/>
      <dgm:t>
        <a:bodyPr/>
        <a:lstStyle/>
        <a:p>
          <a:endParaRPr lang="en-US"/>
        </a:p>
      </dgm:t>
    </dgm:pt>
    <dgm:pt modelId="{A3B6142A-D79B-E44E-AD01-92BD54CE84E3}">
      <dgm:prSet custT="1"/>
      <dgm:spPr/>
      <dgm:t>
        <a:bodyPr/>
        <a:lstStyle/>
        <a:p>
          <a:r>
            <a:rPr lang="en-US" sz="1600" dirty="0"/>
            <a:t>2 = not done</a:t>
          </a:r>
        </a:p>
      </dgm:t>
    </dgm:pt>
    <dgm:pt modelId="{0C788E15-E1E2-EC46-8DC4-2FCD8C10C8AD}" type="sibTrans" cxnId="{6CF566A1-EAD3-1F4A-8EA2-E3A6E664022B}">
      <dgm:prSet/>
      <dgm:spPr/>
      <dgm:t>
        <a:bodyPr/>
        <a:lstStyle/>
        <a:p>
          <a:endParaRPr lang="en-US"/>
        </a:p>
      </dgm:t>
    </dgm:pt>
    <dgm:pt modelId="{7C88A1BD-FBC7-5A4A-84EB-B9D25C42C9CB}" type="parTrans" cxnId="{6CF566A1-EAD3-1F4A-8EA2-E3A6E664022B}">
      <dgm:prSet/>
      <dgm:spPr/>
      <dgm:t>
        <a:bodyPr/>
        <a:lstStyle/>
        <a:p>
          <a:endParaRPr lang="en-US"/>
        </a:p>
      </dgm:t>
    </dgm:pt>
    <dgm:pt modelId="{C78A21EA-5DEB-D643-B62F-8E32895B9DF5}">
      <dgm:prSet/>
      <dgm:spPr/>
      <dgm:t>
        <a:bodyPr/>
        <a:lstStyle/>
        <a:p>
          <a:endParaRPr lang="en-US" sz="1800" dirty="0"/>
        </a:p>
      </dgm:t>
    </dgm:pt>
    <dgm:pt modelId="{0B78E33D-4E1D-5446-A45F-1010E16A8A10}" type="parTrans" cxnId="{034CAA26-B760-1B4F-95E0-C6906FD76108}">
      <dgm:prSet/>
      <dgm:spPr/>
      <dgm:t>
        <a:bodyPr/>
        <a:lstStyle/>
        <a:p>
          <a:endParaRPr lang="en-US"/>
        </a:p>
      </dgm:t>
    </dgm:pt>
    <dgm:pt modelId="{0CACBCDD-1218-694E-AE07-26F3CF2BFF4A}" type="sibTrans" cxnId="{034CAA26-B760-1B4F-95E0-C6906FD76108}">
      <dgm:prSet/>
      <dgm:spPr/>
      <dgm:t>
        <a:bodyPr/>
        <a:lstStyle/>
        <a:p>
          <a:endParaRPr lang="en-US"/>
        </a:p>
      </dgm:t>
    </dgm:pt>
    <dgm:pt modelId="{AFEC2C95-38AE-2246-ACAF-34656F9517B1}">
      <dgm:prSet custT="1"/>
      <dgm:spPr/>
      <dgm:t>
        <a:bodyPr/>
        <a:lstStyle/>
        <a:p>
          <a:r>
            <a:rPr lang="en-US" sz="1600" dirty="0"/>
            <a:t>2 = not at all</a:t>
          </a:r>
        </a:p>
      </dgm:t>
    </dgm:pt>
    <dgm:pt modelId="{7E5EEB68-A6BB-D94D-A129-707EDE2AB271}" type="parTrans" cxnId="{8B275609-37D1-FD4D-A452-AB9FCC696D93}">
      <dgm:prSet/>
      <dgm:spPr/>
      <dgm:t>
        <a:bodyPr/>
        <a:lstStyle/>
        <a:p>
          <a:endParaRPr lang="en-US"/>
        </a:p>
      </dgm:t>
    </dgm:pt>
    <dgm:pt modelId="{9298298F-BD6B-3242-A067-951A3FA70D34}" type="sibTrans" cxnId="{8B275609-37D1-FD4D-A452-AB9FCC696D93}">
      <dgm:prSet/>
      <dgm:spPr/>
      <dgm:t>
        <a:bodyPr/>
        <a:lstStyle/>
        <a:p>
          <a:endParaRPr lang="en-US"/>
        </a:p>
      </dgm:t>
    </dgm:pt>
    <dgm:pt modelId="{C3BDB261-632A-F24A-B50B-4F9FAB06BC8A}">
      <dgm:prSet phldrT="[Text]" custT="1"/>
      <dgm:spPr/>
      <dgm:t>
        <a:bodyPr/>
        <a:lstStyle/>
        <a:p>
          <a:r>
            <a:rPr lang="en-US" sz="1600" dirty="0"/>
            <a:t>8 = a lot</a:t>
          </a:r>
        </a:p>
      </dgm:t>
    </dgm:pt>
    <dgm:pt modelId="{9AAB54AE-8E4B-0F4C-AF6E-60836C249955}" type="parTrans" cxnId="{AFD3CC82-E2D6-CB4A-AE4B-71B634B22E4A}">
      <dgm:prSet/>
      <dgm:spPr/>
      <dgm:t>
        <a:bodyPr/>
        <a:lstStyle/>
        <a:p>
          <a:endParaRPr lang="en-US"/>
        </a:p>
      </dgm:t>
    </dgm:pt>
    <dgm:pt modelId="{4BCED6DF-4CB7-7C4B-9B0F-30A3FA9F62C0}" type="sibTrans" cxnId="{AFD3CC82-E2D6-CB4A-AE4B-71B634B22E4A}">
      <dgm:prSet/>
      <dgm:spPr/>
      <dgm:t>
        <a:bodyPr/>
        <a:lstStyle/>
        <a:p>
          <a:endParaRPr lang="en-US"/>
        </a:p>
      </dgm:t>
    </dgm:pt>
    <dgm:pt modelId="{8F7FBA7D-4CBA-894B-A1F7-38054F72E2D9}">
      <dgm:prSet phldrT="[Text]" custT="1"/>
      <dgm:spPr/>
      <dgm:t>
        <a:bodyPr/>
        <a:lstStyle/>
        <a:p>
          <a:r>
            <a:rPr lang="en-US" sz="1600" dirty="0"/>
            <a:t>2 = not at all</a:t>
          </a:r>
        </a:p>
      </dgm:t>
    </dgm:pt>
    <dgm:pt modelId="{19C33FDD-495A-EF41-A8AF-F85062D28A40}" type="sibTrans" cxnId="{996B9FAD-2837-2846-9657-1FCD408A44E1}">
      <dgm:prSet/>
      <dgm:spPr/>
      <dgm:t>
        <a:bodyPr/>
        <a:lstStyle/>
        <a:p>
          <a:endParaRPr lang="en-US"/>
        </a:p>
      </dgm:t>
    </dgm:pt>
    <dgm:pt modelId="{D5500BDF-AC50-C14C-B847-362244CBF015}" type="parTrans" cxnId="{996B9FAD-2837-2846-9657-1FCD408A44E1}">
      <dgm:prSet/>
      <dgm:spPr/>
      <dgm:t>
        <a:bodyPr/>
        <a:lstStyle/>
        <a:p>
          <a:endParaRPr lang="en-US"/>
        </a:p>
      </dgm:t>
    </dgm:pt>
    <dgm:pt modelId="{6DF8141D-9618-8649-8FA8-BC47B0DAD111}">
      <dgm:prSet phldrT="[Text]"/>
      <dgm:spPr/>
      <dgm:t>
        <a:bodyPr/>
        <a:lstStyle/>
        <a:p>
          <a:endParaRPr lang="en-US" sz="1600" dirty="0"/>
        </a:p>
      </dgm:t>
    </dgm:pt>
    <dgm:pt modelId="{8C93B1B5-7FA3-1944-A0CA-5445AB9B13EC}" type="sibTrans" cxnId="{99C58435-B0EC-0948-A2F4-0B848A24D595}">
      <dgm:prSet/>
      <dgm:spPr/>
      <dgm:t>
        <a:bodyPr/>
        <a:lstStyle/>
        <a:p>
          <a:endParaRPr lang="en-US"/>
        </a:p>
      </dgm:t>
    </dgm:pt>
    <dgm:pt modelId="{4EE2514E-4F45-7D4C-8444-2DC710F299F1}" type="parTrans" cxnId="{99C58435-B0EC-0948-A2F4-0B848A24D595}">
      <dgm:prSet/>
      <dgm:spPr/>
      <dgm:t>
        <a:bodyPr/>
        <a:lstStyle/>
        <a:p>
          <a:endParaRPr lang="en-US"/>
        </a:p>
      </dgm:t>
    </dgm:pt>
    <dgm:pt modelId="{792D769B-5790-3341-9573-0E71BDCD5BAB}" type="pres">
      <dgm:prSet presAssocID="{92200FE3-1C4A-2347-B076-C745B5B9BF19}" presName="Name0" presStyleCnt="0">
        <dgm:presLayoutVars>
          <dgm:dir/>
          <dgm:resizeHandles val="exact"/>
        </dgm:presLayoutVars>
      </dgm:prSet>
      <dgm:spPr/>
    </dgm:pt>
    <dgm:pt modelId="{1CCDE6D0-A399-7E4F-92F1-A1E9A15F5AAD}" type="pres">
      <dgm:prSet presAssocID="{76A7ABEF-16C3-ED45-AB3D-FC2EF606A03B}" presName="composite" presStyleCnt="0"/>
      <dgm:spPr/>
    </dgm:pt>
    <dgm:pt modelId="{7406B1C7-E287-AD41-A56D-C175714B8314}" type="pres">
      <dgm:prSet presAssocID="{76A7ABEF-16C3-ED45-AB3D-FC2EF606A03B}" presName="imagSh" presStyleLbl="bgImgPlace1" presStyleIdx="0" presStyleCnt="4" custScaleX="132970" custScaleY="80218" custLinFactNeighborX="5005" custLinFactNeighborY="25556"/>
      <dgm:spPr/>
    </dgm:pt>
    <dgm:pt modelId="{33A1D253-5004-6840-BA48-801E17689088}" type="pres">
      <dgm:prSet presAssocID="{76A7ABEF-16C3-ED45-AB3D-FC2EF606A03B}" presName="txNode" presStyleLbl="node1" presStyleIdx="0" presStyleCnt="4" custScaleX="118308" custScaleY="46778" custLinFactNeighborX="22103" custLinFactNeighborY="11443">
        <dgm:presLayoutVars>
          <dgm:bulletEnabled val="1"/>
        </dgm:presLayoutVars>
      </dgm:prSet>
      <dgm:spPr/>
    </dgm:pt>
    <dgm:pt modelId="{61F4A650-5E3B-A244-9160-B145C3890F19}" type="pres">
      <dgm:prSet presAssocID="{55101BBE-EA87-4441-AD83-277AC6137FF5}" presName="sibTrans" presStyleLbl="sibTrans2D1" presStyleIdx="0" presStyleCnt="3" custAng="539203" custFlipVert="0" custScaleX="177696" custScaleY="99393" custLinFactNeighborX="2157" custLinFactNeighborY="-870"/>
      <dgm:spPr/>
    </dgm:pt>
    <dgm:pt modelId="{C99CFF14-1709-F64C-A718-FC64A1BF3182}" type="pres">
      <dgm:prSet presAssocID="{55101BBE-EA87-4441-AD83-277AC6137FF5}" presName="connTx" presStyleLbl="sibTrans2D1" presStyleIdx="0" presStyleCnt="3"/>
      <dgm:spPr/>
    </dgm:pt>
    <dgm:pt modelId="{49FF4956-F1B2-864C-ABA9-81BE0C81B889}" type="pres">
      <dgm:prSet presAssocID="{636355D4-A527-DD44-9BC7-EC1EA46FDDE1}" presName="composite" presStyleCnt="0"/>
      <dgm:spPr/>
    </dgm:pt>
    <dgm:pt modelId="{58F2758D-FD7C-DE48-9746-34FEFBDA8B2B}" type="pres">
      <dgm:prSet presAssocID="{636355D4-A527-DD44-9BC7-EC1EA46FDDE1}" presName="imagSh" presStyleLbl="bgImgPlace1" presStyleIdx="1" presStyleCnt="4" custScaleX="101432" custScaleY="51458" custLinFactNeighborX="39051" custLinFactNeighborY="-23167"/>
      <dgm:spPr/>
    </dgm:pt>
    <dgm:pt modelId="{0CA0B843-31D0-0544-995B-5AB076B982FC}" type="pres">
      <dgm:prSet presAssocID="{636355D4-A527-DD44-9BC7-EC1EA46FDDE1}" presName="txNode" presStyleLbl="node1" presStyleIdx="1" presStyleCnt="4" custScaleY="41733" custLinFactNeighborX="26833" custLinFactNeighborY="-43616">
        <dgm:presLayoutVars>
          <dgm:bulletEnabled val="1"/>
        </dgm:presLayoutVars>
      </dgm:prSet>
      <dgm:spPr/>
    </dgm:pt>
    <dgm:pt modelId="{AA1044F4-2E09-A74A-ADA1-C0EC2E99C361}" type="pres">
      <dgm:prSet presAssocID="{5C8D620D-C3C2-FC41-8452-762F53E270C9}" presName="sibTrans" presStyleLbl="sibTrans2D1" presStyleIdx="1" presStyleCnt="3" custScaleX="81428" custScaleY="128189" custLinFactNeighborX="-26486" custLinFactNeighborY="75997"/>
      <dgm:spPr/>
    </dgm:pt>
    <dgm:pt modelId="{806E9756-3911-634C-A17E-BAE89234AFD8}" type="pres">
      <dgm:prSet presAssocID="{5C8D620D-C3C2-FC41-8452-762F53E270C9}" presName="connTx" presStyleLbl="sibTrans2D1" presStyleIdx="1" presStyleCnt="3"/>
      <dgm:spPr/>
    </dgm:pt>
    <dgm:pt modelId="{73E2D986-D4FF-CC42-8F76-EC43FBC75B73}" type="pres">
      <dgm:prSet presAssocID="{6DF8141D-9618-8649-8FA8-BC47B0DAD111}" presName="composite" presStyleCnt="0"/>
      <dgm:spPr/>
    </dgm:pt>
    <dgm:pt modelId="{2CAAF089-3025-8A49-A941-B9356BC4F742}" type="pres">
      <dgm:prSet presAssocID="{6DF8141D-9618-8649-8FA8-BC47B0DAD111}" presName="imagSh" presStyleLbl="bgImgPlace1" presStyleIdx="2" presStyleCnt="4" custScaleX="165453" custScaleY="65596" custLinFactNeighborX="97353" custLinFactNeighborY="49845"/>
      <dgm:spPr/>
    </dgm:pt>
    <dgm:pt modelId="{4659BC44-8B62-634C-B89F-753D8345EA2C}" type="pres">
      <dgm:prSet presAssocID="{6DF8141D-9618-8649-8FA8-BC47B0DAD111}" presName="txNode" presStyleLbl="node1" presStyleIdx="2" presStyleCnt="4" custScaleX="90018" custScaleY="73320" custLinFactX="89299" custLinFactNeighborX="100000" custLinFactNeighborY="3334">
        <dgm:presLayoutVars>
          <dgm:bulletEnabled val="1"/>
        </dgm:presLayoutVars>
      </dgm:prSet>
      <dgm:spPr/>
    </dgm:pt>
    <dgm:pt modelId="{FDFDE6CC-4D54-9144-BC4E-ABF37A8B366E}" type="pres">
      <dgm:prSet presAssocID="{8C93B1B5-7FA3-1944-A0CA-5445AB9B13EC}" presName="sibTrans" presStyleLbl="sibTrans2D1" presStyleIdx="2" presStyleCnt="3" custAng="6323252" custFlipVert="1" custFlipHor="0" custScaleX="2000000" custScaleY="119779" custLinFactX="-4700000" custLinFactY="-90380" custLinFactNeighborX="-4795329" custLinFactNeighborY="-100000"/>
      <dgm:spPr/>
    </dgm:pt>
    <dgm:pt modelId="{F34D38A9-5AD0-6748-B244-D8D4634BA5BE}" type="pres">
      <dgm:prSet presAssocID="{8C93B1B5-7FA3-1944-A0CA-5445AB9B13EC}" presName="connTx" presStyleLbl="sibTrans2D1" presStyleIdx="2" presStyleCnt="3"/>
      <dgm:spPr/>
    </dgm:pt>
    <dgm:pt modelId="{A92588B9-97BB-9A48-A029-BA60B1316EF0}" type="pres">
      <dgm:prSet presAssocID="{C78A21EA-5DEB-D643-B62F-8E32895B9DF5}" presName="composite" presStyleCnt="0"/>
      <dgm:spPr/>
    </dgm:pt>
    <dgm:pt modelId="{0A07BE76-2C72-E847-AAD6-0576B32C203C}" type="pres">
      <dgm:prSet presAssocID="{C78A21EA-5DEB-D643-B62F-8E32895B9DF5}" presName="imagSh" presStyleLbl="bgImgPlace1" presStyleIdx="3" presStyleCnt="4" custScaleX="143521" custScaleY="74273" custLinFactX="-7978" custLinFactNeighborX="-100000" custLinFactNeighborY="-26394"/>
      <dgm:spPr/>
    </dgm:pt>
    <dgm:pt modelId="{D8634FAA-CC78-ED42-BF0E-A08502A8AB2E}" type="pres">
      <dgm:prSet presAssocID="{C78A21EA-5DEB-D643-B62F-8E32895B9DF5}" presName="txNode" presStyleLbl="node1" presStyleIdx="3" presStyleCnt="4" custScaleX="88830" custScaleY="73877" custLinFactNeighborX="-15405" custLinFactNeighborY="-87689">
        <dgm:presLayoutVars>
          <dgm:bulletEnabled val="1"/>
        </dgm:presLayoutVars>
      </dgm:prSet>
      <dgm:spPr/>
    </dgm:pt>
  </dgm:ptLst>
  <dgm:cxnLst>
    <dgm:cxn modelId="{091A4D00-15FE-2B4C-B5D5-908B41018B8B}" type="presOf" srcId="{8C93B1B5-7FA3-1944-A0CA-5445AB9B13EC}" destId="{FDFDE6CC-4D54-9144-BC4E-ABF37A8B366E}" srcOrd="0" destOrd="0" presId="urn:microsoft.com/office/officeart/2005/8/layout/hProcess10"/>
    <dgm:cxn modelId="{8B275609-37D1-FD4D-A452-AB9FCC696D93}" srcId="{C78A21EA-5DEB-D643-B62F-8E32895B9DF5}" destId="{AFEC2C95-38AE-2246-ACAF-34656F9517B1}" srcOrd="0" destOrd="0" parTransId="{7E5EEB68-A6BB-D94D-A129-707EDE2AB271}" sibTransId="{9298298F-BD6B-3242-A067-951A3FA70D34}"/>
    <dgm:cxn modelId="{C38C6E0D-D9A5-D644-A597-B24F3E19D0E6}" type="presOf" srcId="{C3BDB261-632A-F24A-B50B-4F9FAB06BC8A}" destId="{4659BC44-8B62-634C-B89F-753D8345EA2C}" srcOrd="0" destOrd="3" presId="urn:microsoft.com/office/officeart/2005/8/layout/hProcess10"/>
    <dgm:cxn modelId="{4977CB14-5BE9-2C42-97E7-3C487C607345}" type="presOf" srcId="{5C8D620D-C3C2-FC41-8452-762F53E270C9}" destId="{AA1044F4-2E09-A74A-ADA1-C0EC2E99C361}" srcOrd="0" destOrd="0" presId="urn:microsoft.com/office/officeart/2005/8/layout/hProcess10"/>
    <dgm:cxn modelId="{F600E21C-9B95-8E43-BC3A-F9ED908EF067}" type="presOf" srcId="{636355D4-A527-DD44-9BC7-EC1EA46FDDE1}" destId="{0CA0B843-31D0-0544-995B-5AB076B982FC}" srcOrd="0" destOrd="0" presId="urn:microsoft.com/office/officeart/2005/8/layout/hProcess10"/>
    <dgm:cxn modelId="{034CAA26-B760-1B4F-95E0-C6906FD76108}" srcId="{92200FE3-1C4A-2347-B076-C745B5B9BF19}" destId="{C78A21EA-5DEB-D643-B62F-8E32895B9DF5}" srcOrd="3" destOrd="0" parTransId="{0B78E33D-4E1D-5446-A45F-1010E16A8A10}" sibTransId="{0CACBCDD-1218-694E-AE07-26F3CF2BFF4A}"/>
    <dgm:cxn modelId="{C6E61F27-32B2-CF49-BF56-5989F402A1F7}" type="presOf" srcId="{FE87350A-3331-834C-827D-A36C5961A5F7}" destId="{4659BC44-8B62-634C-B89F-753D8345EA2C}" srcOrd="0" destOrd="2" presId="urn:microsoft.com/office/officeart/2005/8/layout/hProcess10"/>
    <dgm:cxn modelId="{E2C98229-F0D0-0443-B384-F91213793BFA}" type="presOf" srcId="{8F7FBA7D-4CBA-894B-A1F7-38054F72E2D9}" destId="{4659BC44-8B62-634C-B89F-753D8345EA2C}" srcOrd="0" destOrd="1" presId="urn:microsoft.com/office/officeart/2005/8/layout/hProcess10"/>
    <dgm:cxn modelId="{DA421A2D-7A8A-C34A-827C-28C3C4E169EA}" srcId="{76A7ABEF-16C3-ED45-AB3D-FC2EF606A03B}" destId="{C2B62BF8-07A5-914A-9B06-EA42347B1C7B}" srcOrd="1" destOrd="0" parTransId="{58FE7C31-C840-0B41-9A22-D09DB9A4CBB6}" sibTransId="{325FD1F5-E5E7-3344-890B-826B2EAF6484}"/>
    <dgm:cxn modelId="{48270135-9E64-6B4B-82C7-C03A529E6710}" srcId="{636355D4-A527-DD44-9BC7-EC1EA46FDDE1}" destId="{7734195D-5B44-AB42-B534-6891DADFFE4F}" srcOrd="0" destOrd="0" parTransId="{AE874A6F-135A-2941-9B23-F8805C019C4B}" sibTransId="{10A8D2FB-407A-0A4E-B07B-90E3CCC83E1E}"/>
    <dgm:cxn modelId="{99C58435-B0EC-0948-A2F4-0B848A24D595}" srcId="{92200FE3-1C4A-2347-B076-C745B5B9BF19}" destId="{6DF8141D-9618-8649-8FA8-BC47B0DAD111}" srcOrd="2" destOrd="0" parTransId="{4EE2514E-4F45-7D4C-8444-2DC710F299F1}" sibTransId="{8C93B1B5-7FA3-1944-A0CA-5445AB9B13EC}"/>
    <dgm:cxn modelId="{3CBFCD41-3061-E746-B197-5479DEC39221}" type="presOf" srcId="{C2B62BF8-07A5-914A-9B06-EA42347B1C7B}" destId="{33A1D253-5004-6840-BA48-801E17689088}" srcOrd="0" destOrd="2" presId="urn:microsoft.com/office/officeart/2005/8/layout/hProcess10"/>
    <dgm:cxn modelId="{BFA01E46-384B-C74A-AF85-BEABA5F84C9B}" type="presOf" srcId="{0EE94D1A-3E9B-FA4C-B4CC-3381EE91F51A}" destId="{D8634FAA-CC78-ED42-BF0E-A08502A8AB2E}" srcOrd="0" destOrd="3" presId="urn:microsoft.com/office/officeart/2005/8/layout/hProcess10"/>
    <dgm:cxn modelId="{8580A947-4876-C941-A795-51965DDBC93E}" srcId="{C78A21EA-5DEB-D643-B62F-8E32895B9DF5}" destId="{E2A96061-3A92-6A4E-956E-1658900C5744}" srcOrd="1" destOrd="0" parTransId="{68BB42DE-B6C4-F348-82D3-7C4439246D39}" sibTransId="{F3A6DB87-AFFF-F445-AEC8-EDF5BEA45B41}"/>
    <dgm:cxn modelId="{4E4EBD54-0EC4-AE44-8BD4-F5609A22CCA6}" type="presOf" srcId="{8C93B1B5-7FA3-1944-A0CA-5445AB9B13EC}" destId="{F34D38A9-5AD0-6748-B244-D8D4634BA5BE}" srcOrd="1" destOrd="0" presId="urn:microsoft.com/office/officeart/2005/8/layout/hProcess10"/>
    <dgm:cxn modelId="{0D9A7556-A6E3-8046-986F-4A3B0397D2CA}" type="presOf" srcId="{15FAFD4E-D9F9-C048-9A3F-075E61CF01C3}" destId="{33A1D253-5004-6840-BA48-801E17689088}" srcOrd="0" destOrd="1" presId="urn:microsoft.com/office/officeart/2005/8/layout/hProcess10"/>
    <dgm:cxn modelId="{4F1F685C-3B6B-F848-85A2-B2FE1E823E90}" srcId="{C78A21EA-5DEB-D643-B62F-8E32895B9DF5}" destId="{0EE94D1A-3E9B-FA4C-B4CC-3381EE91F51A}" srcOrd="2" destOrd="0" parTransId="{79FDE176-E5D4-8F44-8A67-72B459DD865B}" sibTransId="{ADAD2027-88E7-4845-8F09-3140383EFBBE}"/>
    <dgm:cxn modelId="{96759B5E-523C-4640-A764-06571BA0BC13}" type="presOf" srcId="{5C8D620D-C3C2-FC41-8452-762F53E270C9}" destId="{806E9756-3911-634C-A17E-BAE89234AFD8}" srcOrd="1" destOrd="0" presId="urn:microsoft.com/office/officeart/2005/8/layout/hProcess10"/>
    <dgm:cxn modelId="{C2E35F65-6EC8-C841-B65D-43E20DF04FAB}" type="presOf" srcId="{55101BBE-EA87-4441-AD83-277AC6137FF5}" destId="{C99CFF14-1709-F64C-A718-FC64A1BF3182}" srcOrd="1" destOrd="0" presId="urn:microsoft.com/office/officeart/2005/8/layout/hProcess10"/>
    <dgm:cxn modelId="{7FEBCA66-8F03-D34A-AAA0-56FA4FB7FC72}" srcId="{6DF8141D-9618-8649-8FA8-BC47B0DAD111}" destId="{FE87350A-3331-834C-827D-A36C5961A5F7}" srcOrd="1" destOrd="0" parTransId="{36C16B99-60B7-094B-8031-528DE56EA9A2}" sibTransId="{3875FEE6-8567-DB43-964D-C382646A08DD}"/>
    <dgm:cxn modelId="{8AA3016B-9093-D948-9199-DDB24FEA22BA}" type="presOf" srcId="{76A7ABEF-16C3-ED45-AB3D-FC2EF606A03B}" destId="{33A1D253-5004-6840-BA48-801E17689088}" srcOrd="0" destOrd="0" presId="urn:microsoft.com/office/officeart/2005/8/layout/hProcess10"/>
    <dgm:cxn modelId="{55CC197B-0B9A-8B4E-8723-08DB1C0F5F4E}" srcId="{76A7ABEF-16C3-ED45-AB3D-FC2EF606A03B}" destId="{15FAFD4E-D9F9-C048-9A3F-075E61CF01C3}" srcOrd="0" destOrd="0" parTransId="{5A505606-AA3B-DF4A-AF91-47AAF9CD0A8F}" sibTransId="{A5713093-C269-244D-9244-195FD5281C8D}"/>
    <dgm:cxn modelId="{AFD3CC82-E2D6-CB4A-AE4B-71B634B22E4A}" srcId="{6DF8141D-9618-8649-8FA8-BC47B0DAD111}" destId="{C3BDB261-632A-F24A-B50B-4F9FAB06BC8A}" srcOrd="2" destOrd="0" parTransId="{9AAB54AE-8E4B-0F4C-AF6E-60836C249955}" sibTransId="{4BCED6DF-4CB7-7C4B-9B0F-30A3FA9F62C0}"/>
    <dgm:cxn modelId="{09FD0F9F-CD05-D342-8741-C5D717DF453F}" type="presOf" srcId="{6DF8141D-9618-8649-8FA8-BC47B0DAD111}" destId="{4659BC44-8B62-634C-B89F-753D8345EA2C}" srcOrd="0" destOrd="0" presId="urn:microsoft.com/office/officeart/2005/8/layout/hProcess10"/>
    <dgm:cxn modelId="{6CF566A1-EAD3-1F4A-8EA2-E3A6E664022B}" srcId="{C78A21EA-5DEB-D643-B62F-8E32895B9DF5}" destId="{A3B6142A-D79B-E44E-AD01-92BD54CE84E3}" srcOrd="3" destOrd="0" parTransId="{7C88A1BD-FBC7-5A4A-84EB-B9D25C42C9CB}" sibTransId="{0C788E15-E1E2-EC46-8DC4-2FCD8C10C8AD}"/>
    <dgm:cxn modelId="{996B9FAD-2837-2846-9657-1FCD408A44E1}" srcId="{6DF8141D-9618-8649-8FA8-BC47B0DAD111}" destId="{8F7FBA7D-4CBA-894B-A1F7-38054F72E2D9}" srcOrd="0" destOrd="0" parTransId="{D5500BDF-AC50-C14C-B847-362244CBF015}" sibTransId="{19C33FDD-495A-EF41-A8AF-F85062D28A40}"/>
    <dgm:cxn modelId="{967873AE-3886-3D4F-8938-41BDBA5D91CB}" type="presOf" srcId="{7734195D-5B44-AB42-B534-6891DADFFE4F}" destId="{0CA0B843-31D0-0544-995B-5AB076B982FC}" srcOrd="0" destOrd="1" presId="urn:microsoft.com/office/officeart/2005/8/layout/hProcess10"/>
    <dgm:cxn modelId="{0C2F23BC-FC6B-9044-9797-6D5229CC78E2}" srcId="{6DF8141D-9618-8649-8FA8-BC47B0DAD111}" destId="{B3602B50-5539-6F48-B0D7-A59B5A02ED04}" srcOrd="3" destOrd="0" parTransId="{C863AE0E-968D-B041-854D-2706DC8166A2}" sibTransId="{2CAAD6C0-9CF6-F54B-B019-BFED23450A40}"/>
    <dgm:cxn modelId="{F90B50BD-B11B-464F-B72E-E64F56B3240B}" type="presOf" srcId="{A3B6142A-D79B-E44E-AD01-92BD54CE84E3}" destId="{D8634FAA-CC78-ED42-BF0E-A08502A8AB2E}" srcOrd="0" destOrd="4" presId="urn:microsoft.com/office/officeart/2005/8/layout/hProcess10"/>
    <dgm:cxn modelId="{F1E2BBBF-9FD9-3346-8903-FBBDC0AFE65E}" srcId="{92200FE3-1C4A-2347-B076-C745B5B9BF19}" destId="{76A7ABEF-16C3-ED45-AB3D-FC2EF606A03B}" srcOrd="0" destOrd="0" parTransId="{3D1275F1-820B-5F4D-9E8D-3943738E432D}" sibTransId="{55101BBE-EA87-4441-AD83-277AC6137FF5}"/>
    <dgm:cxn modelId="{13EAD8BF-2798-BE4C-B4E8-6746BEB00D19}" type="presOf" srcId="{55101BBE-EA87-4441-AD83-277AC6137FF5}" destId="{61F4A650-5E3B-A244-9160-B145C3890F19}" srcOrd="0" destOrd="0" presId="urn:microsoft.com/office/officeart/2005/8/layout/hProcess10"/>
    <dgm:cxn modelId="{919F9AC8-5AAA-3644-A602-42623ED3D2A9}" type="presOf" srcId="{E2A96061-3A92-6A4E-956E-1658900C5744}" destId="{D8634FAA-CC78-ED42-BF0E-A08502A8AB2E}" srcOrd="0" destOrd="2" presId="urn:microsoft.com/office/officeart/2005/8/layout/hProcess10"/>
    <dgm:cxn modelId="{855B66CF-862E-8540-B875-358A17D7BD10}" srcId="{92200FE3-1C4A-2347-B076-C745B5B9BF19}" destId="{636355D4-A527-DD44-9BC7-EC1EA46FDDE1}" srcOrd="1" destOrd="0" parTransId="{E4D1B816-B504-F448-8CEE-52E94E19571C}" sibTransId="{5C8D620D-C3C2-FC41-8452-762F53E270C9}"/>
    <dgm:cxn modelId="{E656BEDF-7CA2-1146-9D3C-48BDFF2F8069}" type="presOf" srcId="{92200FE3-1C4A-2347-B076-C745B5B9BF19}" destId="{792D769B-5790-3341-9573-0E71BDCD5BAB}" srcOrd="0" destOrd="0" presId="urn:microsoft.com/office/officeart/2005/8/layout/hProcess10"/>
    <dgm:cxn modelId="{72094EF0-2E11-4245-B8C1-6E72A7620F97}" type="presOf" srcId="{C78A21EA-5DEB-D643-B62F-8E32895B9DF5}" destId="{D8634FAA-CC78-ED42-BF0E-A08502A8AB2E}" srcOrd="0" destOrd="0" presId="urn:microsoft.com/office/officeart/2005/8/layout/hProcess10"/>
    <dgm:cxn modelId="{FF12D7F8-2722-7542-A860-1EF61E259AE0}" type="presOf" srcId="{AFEC2C95-38AE-2246-ACAF-34656F9517B1}" destId="{D8634FAA-CC78-ED42-BF0E-A08502A8AB2E}" srcOrd="0" destOrd="1" presId="urn:microsoft.com/office/officeart/2005/8/layout/hProcess10"/>
    <dgm:cxn modelId="{1FB00BFE-3E81-B64A-A1BF-920A5C671B39}" type="presOf" srcId="{B3602B50-5539-6F48-B0D7-A59B5A02ED04}" destId="{4659BC44-8B62-634C-B89F-753D8345EA2C}" srcOrd="0" destOrd="4" presId="urn:microsoft.com/office/officeart/2005/8/layout/hProcess10"/>
    <dgm:cxn modelId="{08126371-9D2B-A84B-A289-D7B758C685DA}" type="presParOf" srcId="{792D769B-5790-3341-9573-0E71BDCD5BAB}" destId="{1CCDE6D0-A399-7E4F-92F1-A1E9A15F5AAD}" srcOrd="0" destOrd="0" presId="urn:microsoft.com/office/officeart/2005/8/layout/hProcess10"/>
    <dgm:cxn modelId="{97707606-DDF5-D644-8D4D-055AD68AF474}" type="presParOf" srcId="{1CCDE6D0-A399-7E4F-92F1-A1E9A15F5AAD}" destId="{7406B1C7-E287-AD41-A56D-C175714B8314}" srcOrd="0" destOrd="0" presId="urn:microsoft.com/office/officeart/2005/8/layout/hProcess10"/>
    <dgm:cxn modelId="{14302E9F-AEA8-9248-AC5E-2C2C0E8F2EA5}" type="presParOf" srcId="{1CCDE6D0-A399-7E4F-92F1-A1E9A15F5AAD}" destId="{33A1D253-5004-6840-BA48-801E17689088}" srcOrd="1" destOrd="0" presId="urn:microsoft.com/office/officeart/2005/8/layout/hProcess10"/>
    <dgm:cxn modelId="{1F405CC6-A9F0-6248-9535-E96F4E7DC385}" type="presParOf" srcId="{792D769B-5790-3341-9573-0E71BDCD5BAB}" destId="{61F4A650-5E3B-A244-9160-B145C3890F19}" srcOrd="1" destOrd="0" presId="urn:microsoft.com/office/officeart/2005/8/layout/hProcess10"/>
    <dgm:cxn modelId="{35513860-B5D3-BC46-BFE7-6D1F6A344373}" type="presParOf" srcId="{61F4A650-5E3B-A244-9160-B145C3890F19}" destId="{C99CFF14-1709-F64C-A718-FC64A1BF3182}" srcOrd="0" destOrd="0" presId="urn:microsoft.com/office/officeart/2005/8/layout/hProcess10"/>
    <dgm:cxn modelId="{55B9E35F-AED3-F948-9D98-D51FF6E91DB1}" type="presParOf" srcId="{792D769B-5790-3341-9573-0E71BDCD5BAB}" destId="{49FF4956-F1B2-864C-ABA9-81BE0C81B889}" srcOrd="2" destOrd="0" presId="urn:microsoft.com/office/officeart/2005/8/layout/hProcess10"/>
    <dgm:cxn modelId="{1E3889D4-DAAB-9945-99C0-801C8DDA74C3}" type="presParOf" srcId="{49FF4956-F1B2-864C-ABA9-81BE0C81B889}" destId="{58F2758D-FD7C-DE48-9746-34FEFBDA8B2B}" srcOrd="0" destOrd="0" presId="urn:microsoft.com/office/officeart/2005/8/layout/hProcess10"/>
    <dgm:cxn modelId="{B91EA1C8-0E90-E747-9CBD-C137F06B0690}" type="presParOf" srcId="{49FF4956-F1B2-864C-ABA9-81BE0C81B889}" destId="{0CA0B843-31D0-0544-995B-5AB076B982FC}" srcOrd="1" destOrd="0" presId="urn:microsoft.com/office/officeart/2005/8/layout/hProcess10"/>
    <dgm:cxn modelId="{5460AB85-5C37-DE4F-9A0D-C45F9B802623}" type="presParOf" srcId="{792D769B-5790-3341-9573-0E71BDCD5BAB}" destId="{AA1044F4-2E09-A74A-ADA1-C0EC2E99C361}" srcOrd="3" destOrd="0" presId="urn:microsoft.com/office/officeart/2005/8/layout/hProcess10"/>
    <dgm:cxn modelId="{F360BD9F-4D29-7246-8B37-2A00FB00D773}" type="presParOf" srcId="{AA1044F4-2E09-A74A-ADA1-C0EC2E99C361}" destId="{806E9756-3911-634C-A17E-BAE89234AFD8}" srcOrd="0" destOrd="0" presId="urn:microsoft.com/office/officeart/2005/8/layout/hProcess10"/>
    <dgm:cxn modelId="{BCB81FD5-27A4-5040-AB37-1C15618D6AF9}" type="presParOf" srcId="{792D769B-5790-3341-9573-0E71BDCD5BAB}" destId="{73E2D986-D4FF-CC42-8F76-EC43FBC75B73}" srcOrd="4" destOrd="0" presId="urn:microsoft.com/office/officeart/2005/8/layout/hProcess10"/>
    <dgm:cxn modelId="{46FCC100-120B-B54D-8F29-6F9191FA1F37}" type="presParOf" srcId="{73E2D986-D4FF-CC42-8F76-EC43FBC75B73}" destId="{2CAAF089-3025-8A49-A941-B9356BC4F742}" srcOrd="0" destOrd="0" presId="urn:microsoft.com/office/officeart/2005/8/layout/hProcess10"/>
    <dgm:cxn modelId="{1919E6F8-A7B0-0749-8031-CCE9394D357F}" type="presParOf" srcId="{73E2D986-D4FF-CC42-8F76-EC43FBC75B73}" destId="{4659BC44-8B62-634C-B89F-753D8345EA2C}" srcOrd="1" destOrd="0" presId="urn:microsoft.com/office/officeart/2005/8/layout/hProcess10"/>
    <dgm:cxn modelId="{D3647CF0-DFB4-FD4A-8BBF-E2EC7293DA68}" type="presParOf" srcId="{792D769B-5790-3341-9573-0E71BDCD5BAB}" destId="{FDFDE6CC-4D54-9144-BC4E-ABF37A8B366E}" srcOrd="5" destOrd="0" presId="urn:microsoft.com/office/officeart/2005/8/layout/hProcess10"/>
    <dgm:cxn modelId="{B9980852-3505-9C41-8CAF-64D0E73113D1}" type="presParOf" srcId="{FDFDE6CC-4D54-9144-BC4E-ABF37A8B366E}" destId="{F34D38A9-5AD0-6748-B244-D8D4634BA5BE}" srcOrd="0" destOrd="0" presId="urn:microsoft.com/office/officeart/2005/8/layout/hProcess10"/>
    <dgm:cxn modelId="{C32C9EC0-61C8-D043-BCF2-7E9426A1E636}" type="presParOf" srcId="{792D769B-5790-3341-9573-0E71BDCD5BAB}" destId="{A92588B9-97BB-9A48-A029-BA60B1316EF0}" srcOrd="6" destOrd="0" presId="urn:microsoft.com/office/officeart/2005/8/layout/hProcess10"/>
    <dgm:cxn modelId="{553839CF-595C-1641-9CE1-148EB5AB5FE7}" type="presParOf" srcId="{A92588B9-97BB-9A48-A029-BA60B1316EF0}" destId="{0A07BE76-2C72-E847-AAD6-0576B32C203C}" srcOrd="0" destOrd="0" presId="urn:microsoft.com/office/officeart/2005/8/layout/hProcess10"/>
    <dgm:cxn modelId="{4B1E2933-06DC-7642-92FD-25C946A82245}" type="presParOf" srcId="{A92588B9-97BB-9A48-A029-BA60B1316EF0}" destId="{D8634FAA-CC78-ED42-BF0E-A08502A8AB2E}"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6B1C7-E287-AD41-A56D-C175714B8314}">
      <dsp:nvSpPr>
        <dsp:cNvPr id="0" name=""/>
        <dsp:cNvSpPr/>
      </dsp:nvSpPr>
      <dsp:spPr>
        <a:xfrm>
          <a:off x="98200" y="1750918"/>
          <a:ext cx="2569307" cy="1550009"/>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A1D253-5004-6840-BA48-801E17689088}">
      <dsp:nvSpPr>
        <dsp:cNvPr id="0" name=""/>
        <dsp:cNvSpPr/>
      </dsp:nvSpPr>
      <dsp:spPr>
        <a:xfrm>
          <a:off x="884781" y="2960639"/>
          <a:ext cx="2286001" cy="903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17 Social referrals</a:t>
          </a:r>
        </a:p>
        <a:p>
          <a:pPr marL="171450" lvl="1" indent="-171450" algn="l" defTabSz="711200">
            <a:lnSpc>
              <a:spcPct val="90000"/>
            </a:lnSpc>
            <a:spcBef>
              <a:spcPct val="0"/>
            </a:spcBef>
            <a:spcAft>
              <a:spcPct val="15000"/>
            </a:spcAft>
            <a:buChar char="•"/>
          </a:pPr>
          <a:r>
            <a:rPr lang="en-US" sz="1600" kern="1200" dirty="0">
              <a:solidFill>
                <a:srgbClr val="FF0000"/>
              </a:solidFill>
            </a:rPr>
            <a:t>6</a:t>
          </a:r>
          <a:r>
            <a:rPr lang="en-US" sz="1600" kern="1200" dirty="0"/>
            <a:t> Patient Refusals</a:t>
          </a:r>
        </a:p>
        <a:p>
          <a:pPr marL="171450" lvl="1" indent="-171450" algn="l" defTabSz="711200">
            <a:lnSpc>
              <a:spcPct val="90000"/>
            </a:lnSpc>
            <a:spcBef>
              <a:spcPct val="0"/>
            </a:spcBef>
            <a:spcAft>
              <a:spcPct val="15000"/>
            </a:spcAft>
            <a:buChar char="•"/>
          </a:pPr>
          <a:r>
            <a:rPr lang="en-US" sz="1600" kern="1200" dirty="0"/>
            <a:t>2 Not done</a:t>
          </a:r>
        </a:p>
      </dsp:txBody>
      <dsp:txXfrm>
        <a:off x="911254" y="2987112"/>
        <a:ext cx="2233055" cy="850920"/>
      </dsp:txXfrm>
    </dsp:sp>
    <dsp:sp modelId="{61F4A650-5E3B-A244-9160-B145C3890F19}">
      <dsp:nvSpPr>
        <dsp:cNvPr id="0" name=""/>
        <dsp:cNvSpPr/>
      </dsp:nvSpPr>
      <dsp:spPr>
        <a:xfrm rot="21217588">
          <a:off x="2999766" y="1710445"/>
          <a:ext cx="1018808" cy="4614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000194" y="1810424"/>
        <a:ext cx="880366" cy="276883"/>
      </dsp:txXfrm>
    </dsp:sp>
    <dsp:sp modelId="{58F2758D-FD7C-DE48-9746-34FEFBDA8B2B}">
      <dsp:nvSpPr>
        <dsp:cNvPr id="0" name=""/>
        <dsp:cNvSpPr/>
      </dsp:nvSpPr>
      <dsp:spPr>
        <a:xfrm>
          <a:off x="4247117" y="972768"/>
          <a:ext cx="1959915" cy="994295"/>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0B843-31D0-0544-995B-5AB076B982FC}">
      <dsp:nvSpPr>
        <dsp:cNvPr id="0" name=""/>
        <dsp:cNvSpPr/>
      </dsp:nvSpPr>
      <dsp:spPr>
        <a:xfrm>
          <a:off x="4339422" y="1830946"/>
          <a:ext cx="1932246" cy="8063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12 closed</a:t>
          </a:r>
        </a:p>
        <a:p>
          <a:pPr marL="171450" lvl="1" indent="-171450" algn="l" defTabSz="711200">
            <a:lnSpc>
              <a:spcPct val="90000"/>
            </a:lnSpc>
            <a:spcBef>
              <a:spcPct val="0"/>
            </a:spcBef>
            <a:spcAft>
              <a:spcPct val="15000"/>
            </a:spcAft>
            <a:buChar char="•"/>
          </a:pPr>
          <a:r>
            <a:rPr lang="en-US" sz="1600" kern="1200" dirty="0">
              <a:solidFill>
                <a:srgbClr val="FF0000"/>
              </a:solidFill>
            </a:rPr>
            <a:t>5 </a:t>
          </a:r>
          <a:r>
            <a:rPr lang="en-US" sz="1600" kern="1200" dirty="0"/>
            <a:t>not closed (unable to reach)</a:t>
          </a:r>
        </a:p>
      </dsp:txBody>
      <dsp:txXfrm>
        <a:off x="4363040" y="1854564"/>
        <a:ext cx="1885010" cy="759148"/>
      </dsp:txXfrm>
    </dsp:sp>
    <dsp:sp modelId="{AA1044F4-2E09-A74A-ADA1-C0EC2E99C361}">
      <dsp:nvSpPr>
        <dsp:cNvPr id="0" name=""/>
        <dsp:cNvSpPr/>
      </dsp:nvSpPr>
      <dsp:spPr>
        <a:xfrm rot="935321">
          <a:off x="6818125" y="2117316"/>
          <a:ext cx="643872" cy="5951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821409" y="2212359"/>
        <a:ext cx="465321" cy="357103"/>
      </dsp:txXfrm>
    </dsp:sp>
    <dsp:sp modelId="{2CAAF089-3025-8A49-A941-B9356BC4F742}">
      <dsp:nvSpPr>
        <dsp:cNvPr id="0" name=""/>
        <dsp:cNvSpPr/>
      </dsp:nvSpPr>
      <dsp:spPr>
        <a:xfrm>
          <a:off x="8383146" y="2162660"/>
          <a:ext cx="3196959" cy="1267476"/>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59BC44-8B62-634C-B89F-753D8345EA2C}">
      <dsp:nvSpPr>
        <dsp:cNvPr id="0" name=""/>
        <dsp:cNvSpPr/>
      </dsp:nvSpPr>
      <dsp:spPr>
        <a:xfrm>
          <a:off x="11203116" y="2348677"/>
          <a:ext cx="1739369" cy="1416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a:p>
          <a:pPr marL="171450" lvl="1" indent="-171450" algn="l" defTabSz="711200">
            <a:lnSpc>
              <a:spcPct val="90000"/>
            </a:lnSpc>
            <a:spcBef>
              <a:spcPct val="0"/>
            </a:spcBef>
            <a:spcAft>
              <a:spcPct val="15000"/>
            </a:spcAft>
            <a:buChar char="•"/>
          </a:pPr>
          <a:r>
            <a:rPr lang="en-US" sz="1600" kern="1200" dirty="0"/>
            <a:t>2 = not at all</a:t>
          </a:r>
        </a:p>
        <a:p>
          <a:pPr marL="171450" lvl="1" indent="-171450" algn="l" defTabSz="711200">
            <a:lnSpc>
              <a:spcPct val="90000"/>
            </a:lnSpc>
            <a:spcBef>
              <a:spcPct val="0"/>
            </a:spcBef>
            <a:spcAft>
              <a:spcPct val="15000"/>
            </a:spcAft>
            <a:buChar char="•"/>
          </a:pPr>
          <a:r>
            <a:rPr lang="en-US" sz="1600" kern="1200" dirty="0"/>
            <a:t>0 = a little</a:t>
          </a:r>
        </a:p>
        <a:p>
          <a:pPr marL="171450" lvl="1" indent="-171450" algn="l" defTabSz="711200">
            <a:lnSpc>
              <a:spcPct val="90000"/>
            </a:lnSpc>
            <a:spcBef>
              <a:spcPct val="0"/>
            </a:spcBef>
            <a:spcAft>
              <a:spcPct val="15000"/>
            </a:spcAft>
            <a:buChar char="•"/>
          </a:pPr>
          <a:r>
            <a:rPr lang="en-US" sz="1600" kern="1200" dirty="0"/>
            <a:t>8 = a lot</a:t>
          </a:r>
        </a:p>
        <a:p>
          <a:pPr marL="171450" lvl="1" indent="-171450" algn="l" defTabSz="711200">
            <a:lnSpc>
              <a:spcPct val="90000"/>
            </a:lnSpc>
            <a:spcBef>
              <a:spcPct val="0"/>
            </a:spcBef>
            <a:spcAft>
              <a:spcPct val="15000"/>
            </a:spcAft>
            <a:buChar char="•"/>
          </a:pPr>
          <a:r>
            <a:rPr lang="en-US" sz="1600" kern="1200" dirty="0"/>
            <a:t>2 = not done</a:t>
          </a:r>
        </a:p>
      </dsp:txBody>
      <dsp:txXfrm>
        <a:off x="11244610" y="2390171"/>
        <a:ext cx="1656381" cy="1333734"/>
      </dsp:txXfrm>
    </dsp:sp>
    <dsp:sp modelId="{FDFDE6CC-4D54-9144-BC4E-ABF37A8B366E}">
      <dsp:nvSpPr>
        <dsp:cNvPr id="0" name=""/>
        <dsp:cNvSpPr/>
      </dsp:nvSpPr>
      <dsp:spPr>
        <a:xfrm rot="21231860" flipV="1">
          <a:off x="6797367" y="957317"/>
          <a:ext cx="585777" cy="5561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6797845" y="1077458"/>
        <a:ext cx="418940" cy="333674"/>
      </dsp:txXfrm>
    </dsp:sp>
    <dsp:sp modelId="{0A07BE76-2C72-E847-AAD6-0576B32C203C}">
      <dsp:nvSpPr>
        <dsp:cNvPr id="0" name=""/>
        <dsp:cNvSpPr/>
      </dsp:nvSpPr>
      <dsp:spPr>
        <a:xfrm>
          <a:off x="8361463" y="644929"/>
          <a:ext cx="2773179" cy="1435137"/>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634FAA-CC78-ED42-BF0E-A08502A8AB2E}">
      <dsp:nvSpPr>
        <dsp:cNvPr id="0" name=""/>
        <dsp:cNvSpPr/>
      </dsp:nvSpPr>
      <dsp:spPr>
        <a:xfrm>
          <a:off x="10993135" y="623732"/>
          <a:ext cx="1716414" cy="14274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171450" lvl="1" indent="-171450" algn="l" defTabSz="711200">
            <a:lnSpc>
              <a:spcPct val="90000"/>
            </a:lnSpc>
            <a:spcBef>
              <a:spcPct val="0"/>
            </a:spcBef>
            <a:spcAft>
              <a:spcPct val="15000"/>
            </a:spcAft>
            <a:buChar char="•"/>
          </a:pPr>
          <a:r>
            <a:rPr lang="en-US" sz="1600" kern="1200" dirty="0"/>
            <a:t>2 = not at all</a:t>
          </a:r>
        </a:p>
        <a:p>
          <a:pPr marL="171450" lvl="1" indent="-171450" algn="l" defTabSz="711200">
            <a:lnSpc>
              <a:spcPct val="90000"/>
            </a:lnSpc>
            <a:spcBef>
              <a:spcPct val="0"/>
            </a:spcBef>
            <a:spcAft>
              <a:spcPct val="15000"/>
            </a:spcAft>
            <a:buChar char="•"/>
          </a:pPr>
          <a:r>
            <a:rPr lang="en-US" sz="1600" kern="1200" dirty="0"/>
            <a:t>1 = a little</a:t>
          </a:r>
        </a:p>
        <a:p>
          <a:pPr marL="171450" lvl="1" indent="-171450" algn="l" defTabSz="711200">
            <a:lnSpc>
              <a:spcPct val="90000"/>
            </a:lnSpc>
            <a:spcBef>
              <a:spcPct val="0"/>
            </a:spcBef>
            <a:spcAft>
              <a:spcPct val="15000"/>
            </a:spcAft>
            <a:buChar char="•"/>
          </a:pPr>
          <a:r>
            <a:rPr lang="en-US" sz="1600" kern="1200" dirty="0"/>
            <a:t>7 = a lot</a:t>
          </a:r>
        </a:p>
        <a:p>
          <a:pPr marL="171450" lvl="1" indent="-171450" algn="l" defTabSz="711200">
            <a:lnSpc>
              <a:spcPct val="90000"/>
            </a:lnSpc>
            <a:spcBef>
              <a:spcPct val="0"/>
            </a:spcBef>
            <a:spcAft>
              <a:spcPct val="15000"/>
            </a:spcAft>
            <a:buChar char="•"/>
          </a:pPr>
          <a:r>
            <a:rPr lang="en-US" sz="1600" kern="1200" dirty="0"/>
            <a:t>2 = not done</a:t>
          </a:r>
        </a:p>
      </dsp:txBody>
      <dsp:txXfrm>
        <a:off x="11034945" y="665542"/>
        <a:ext cx="1632794" cy="13438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6D9169-131E-8A44-8CFC-EBE1C55108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5972DE-F5F5-9649-8DCE-B4712D8283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895669-9F3A-F042-ADA8-8BD61D5277DA}" type="datetimeFigureOut">
              <a:rPr lang="en-US" smtClean="0"/>
              <a:t>9/12/20</a:t>
            </a:fld>
            <a:endParaRPr lang="en-US"/>
          </a:p>
        </p:txBody>
      </p:sp>
      <p:sp>
        <p:nvSpPr>
          <p:cNvPr id="4" name="Footer Placeholder 3">
            <a:extLst>
              <a:ext uri="{FF2B5EF4-FFF2-40B4-BE49-F238E27FC236}">
                <a16:creationId xmlns:a16="http://schemas.microsoft.com/office/drawing/2014/main" id="{0937A813-7E05-904D-A88C-3B9C071FF0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4BFA3E6-D196-1F4E-8669-E56D194644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73285B-41B0-5D49-AE35-EC20954F381A}" type="slidenum">
              <a:rPr lang="en-US" smtClean="0"/>
              <a:t>‹#›</a:t>
            </a:fld>
            <a:endParaRPr lang="en-US"/>
          </a:p>
        </p:txBody>
      </p:sp>
    </p:spTree>
    <p:extLst>
      <p:ext uri="{BB962C8B-B14F-4D97-AF65-F5344CB8AC3E}">
        <p14:creationId xmlns:p14="http://schemas.microsoft.com/office/powerpoint/2010/main" val="343230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09300-05CB-D947-9808-E0D9EF3D068A}" type="datetimeFigureOut">
              <a:rPr lang="en-US" smtClean="0"/>
              <a:t>9/12/20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E23EE-0F71-B548-8D5A-4D687A937AF6}" type="slidenum">
              <a:rPr lang="en-US" smtClean="0"/>
              <a:t>‹#›</a:t>
            </a:fld>
            <a:endParaRPr lang="en-US"/>
          </a:p>
        </p:txBody>
      </p:sp>
    </p:spTree>
    <p:extLst>
      <p:ext uri="{BB962C8B-B14F-4D97-AF65-F5344CB8AC3E}">
        <p14:creationId xmlns:p14="http://schemas.microsoft.com/office/powerpoint/2010/main" val="3278041421"/>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1</a:t>
            </a:fld>
            <a:endParaRPr lang="en-US"/>
          </a:p>
        </p:txBody>
      </p:sp>
    </p:spTree>
    <p:extLst>
      <p:ext uri="{BB962C8B-B14F-4D97-AF65-F5344CB8AC3E}">
        <p14:creationId xmlns:p14="http://schemas.microsoft.com/office/powerpoint/2010/main" val="285635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had pediatric food boxes during 6-month QI project; adult food boxes available spring 2020.  </a:t>
            </a:r>
          </a:p>
          <a:p>
            <a:r>
              <a:rPr lang="en-US" dirty="0"/>
              <a:t>As of 8/29/19.</a:t>
            </a:r>
          </a:p>
          <a:p>
            <a:r>
              <a:rPr lang="en-US" dirty="0"/>
              <a:t>“not at all”: for husband/wife dyad (wife answered for them both). </a:t>
            </a:r>
          </a:p>
        </p:txBody>
      </p:sp>
      <p:sp>
        <p:nvSpPr>
          <p:cNvPr id="4" name="Slide Number Placeholder 3"/>
          <p:cNvSpPr>
            <a:spLocks noGrp="1"/>
          </p:cNvSpPr>
          <p:nvPr>
            <p:ph type="sldNum" sz="quarter" idx="5"/>
          </p:nvPr>
        </p:nvSpPr>
        <p:spPr/>
        <p:txBody>
          <a:bodyPr/>
          <a:lstStyle/>
          <a:p>
            <a:fld id="{711D8EA3-633B-8046-A43E-349106E41829}" type="slidenum">
              <a:rPr lang="en-US" smtClean="0"/>
              <a:t>10</a:t>
            </a:fld>
            <a:endParaRPr lang="en-US"/>
          </a:p>
        </p:txBody>
      </p:sp>
    </p:spTree>
    <p:extLst>
      <p:ext uri="{BB962C8B-B14F-4D97-AF65-F5344CB8AC3E}">
        <p14:creationId xmlns:p14="http://schemas.microsoft.com/office/powerpoint/2010/main" val="2940881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11</a:t>
            </a:fld>
            <a:endParaRPr lang="en-US"/>
          </a:p>
        </p:txBody>
      </p:sp>
    </p:spTree>
    <p:extLst>
      <p:ext uri="{BB962C8B-B14F-4D97-AF65-F5344CB8AC3E}">
        <p14:creationId xmlns:p14="http://schemas.microsoft.com/office/powerpoint/2010/main" val="3921308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12</a:t>
            </a:fld>
            <a:endParaRPr lang="en-US"/>
          </a:p>
        </p:txBody>
      </p:sp>
    </p:spTree>
    <p:extLst>
      <p:ext uri="{BB962C8B-B14F-4D97-AF65-F5344CB8AC3E}">
        <p14:creationId xmlns:p14="http://schemas.microsoft.com/office/powerpoint/2010/main" val="162398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13</a:t>
            </a:fld>
            <a:endParaRPr lang="en-US"/>
          </a:p>
        </p:txBody>
      </p:sp>
    </p:spTree>
    <p:extLst>
      <p:ext uri="{BB962C8B-B14F-4D97-AF65-F5344CB8AC3E}">
        <p14:creationId xmlns:p14="http://schemas.microsoft.com/office/powerpoint/2010/main" val="3721170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EPIC, our electronic health record, released SDOH screening questions around the same time – which of course were not written exactly as those in the NC DHHS recommendation. Due to IT build and reporting issues, we kept the EPIC version of the questions, across the same 4 categories.  </a:t>
            </a:r>
          </a:p>
          <a:p>
            <a:r>
              <a:rPr lang="en-US" dirty="0"/>
              <a:t>*IPV was already a standard part of rooming process.</a:t>
            </a:r>
          </a:p>
          <a:p>
            <a:r>
              <a:rPr lang="en-US" dirty="0"/>
              <a:t>The financial strain question was not terribly specific for housing difficulties, so a Housing question was added to our EPIC 7/19/19.</a:t>
            </a:r>
          </a:p>
          <a:p>
            <a:r>
              <a:rPr lang="en-US" dirty="0"/>
              <a:t>It also worth noting that a “positive” for food insecurity changed during my pilot 6/3/19 – to only “often true” rather than “sometimes true”.  NC DHHS questions are Y/N only – easier to interpret positive or negative. Should be noted that 1 of my residents alerted me that AAP recommends + cutoff for </a:t>
            </a:r>
            <a:r>
              <a:rPr lang="en-US" u="sng" dirty="0"/>
              <a:t>either</a:t>
            </a:r>
            <a:r>
              <a:rPr lang="en-US" dirty="0"/>
              <a:t> sometimes or often true.</a:t>
            </a:r>
          </a:p>
          <a:p>
            <a:r>
              <a:rPr lang="en-US" dirty="0"/>
              <a:t>For pilot, Dr Kirkland and I either asked questions directly, or had them printed for rooming staff to give to patients to complete. </a:t>
            </a:r>
          </a:p>
        </p:txBody>
      </p:sp>
      <p:sp>
        <p:nvSpPr>
          <p:cNvPr id="4" name="Slide Number Placeholder 3"/>
          <p:cNvSpPr>
            <a:spLocks noGrp="1"/>
          </p:cNvSpPr>
          <p:nvPr>
            <p:ph type="sldNum" sz="quarter" idx="5"/>
          </p:nvPr>
        </p:nvSpPr>
        <p:spPr/>
        <p:txBody>
          <a:bodyPr/>
          <a:lstStyle/>
          <a:p>
            <a:fld id="{711D8EA3-633B-8046-A43E-349106E41829}" type="slidenum">
              <a:rPr lang="en-US" smtClean="0"/>
              <a:t>14</a:t>
            </a:fld>
            <a:endParaRPr lang="en-US"/>
          </a:p>
        </p:txBody>
      </p:sp>
    </p:spTree>
    <p:extLst>
      <p:ext uri="{BB962C8B-B14F-4D97-AF65-F5344CB8AC3E}">
        <p14:creationId xmlns:p14="http://schemas.microsoft.com/office/powerpoint/2010/main" val="3039680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be noted that the process also involved a consent form to be scanned immediately into EHR.</a:t>
            </a:r>
          </a:p>
          <a:p>
            <a:r>
              <a:rPr lang="en-US" dirty="0"/>
              <a:t>Then cc chart to health navigator.</a:t>
            </a:r>
          </a:p>
          <a:p>
            <a:r>
              <a:rPr lang="en-US" dirty="0"/>
              <a:t>Health navigator had 3 business days to contact patient by phone, and offer resource referrals through Our Community Link, but capturing work in EPIC “patient outreach encounter”. </a:t>
            </a:r>
          </a:p>
        </p:txBody>
      </p:sp>
      <p:sp>
        <p:nvSpPr>
          <p:cNvPr id="4" name="Slide Number Placeholder 3"/>
          <p:cNvSpPr>
            <a:spLocks noGrp="1"/>
          </p:cNvSpPr>
          <p:nvPr>
            <p:ph type="sldNum" sz="quarter" idx="5"/>
          </p:nvPr>
        </p:nvSpPr>
        <p:spPr/>
        <p:txBody>
          <a:bodyPr/>
          <a:lstStyle/>
          <a:p>
            <a:fld id="{711D8EA3-633B-8046-A43E-349106E41829}" type="slidenum">
              <a:rPr lang="en-US" smtClean="0"/>
              <a:t>15</a:t>
            </a:fld>
            <a:endParaRPr lang="en-US"/>
          </a:p>
        </p:txBody>
      </p:sp>
    </p:spTree>
    <p:extLst>
      <p:ext uri="{BB962C8B-B14F-4D97-AF65-F5344CB8AC3E}">
        <p14:creationId xmlns:p14="http://schemas.microsoft.com/office/powerpoint/2010/main" val="3578248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16</a:t>
            </a:fld>
            <a:endParaRPr lang="en-US"/>
          </a:p>
        </p:txBody>
      </p:sp>
    </p:spTree>
    <p:extLst>
      <p:ext uri="{BB962C8B-B14F-4D97-AF65-F5344CB8AC3E}">
        <p14:creationId xmlns:p14="http://schemas.microsoft.com/office/powerpoint/2010/main" val="825847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reimbursement codes for CCC/</a:t>
            </a:r>
            <a:r>
              <a:rPr lang="en-US" dirty="0" err="1"/>
              <a:t>medicare</a:t>
            </a:r>
            <a:r>
              <a:rPr lang="en-US" dirty="0"/>
              <a:t>, but now also care coordination codes for primary care with mental patients.</a:t>
            </a:r>
          </a:p>
          <a:p>
            <a:r>
              <a:rPr lang="en-US" dirty="0"/>
              <a:t>Vs lay navigator or health navigator who is not reimbursed.</a:t>
            </a:r>
          </a:p>
          <a:p>
            <a:r>
              <a:rPr lang="en-US" dirty="0"/>
              <a:t>*additional skills, other coordination beyond social referrals.</a:t>
            </a:r>
          </a:p>
          <a:p>
            <a:r>
              <a:rPr lang="en-US" dirty="0"/>
              <a:t>3972: from 2018 clinic data.  </a:t>
            </a:r>
          </a:p>
          <a:p>
            <a:r>
              <a:rPr lang="en-US" dirty="0"/>
              <a:t>1033 = 26% SDOH prevalence x 3972</a:t>
            </a:r>
          </a:p>
          <a:p>
            <a:r>
              <a:rPr lang="en-US" dirty="0"/>
              <a:t>496 = (12/25) * 1033. </a:t>
            </a:r>
          </a:p>
          <a:p>
            <a:r>
              <a:rPr lang="en-US" dirty="0"/>
              <a:t>Patient hours per month:  8.25hr/12 pts = 0.6875 </a:t>
            </a:r>
            <a:r>
              <a:rPr lang="en-US" dirty="0" err="1"/>
              <a:t>hr</a:t>
            </a:r>
            <a:r>
              <a:rPr lang="en-US" dirty="0"/>
              <a:t>/patient.  0.6875 * 496 = 341hr per year (well under  0.20 FTE, approx. 0.16 FTE).</a:t>
            </a:r>
          </a:p>
          <a:p>
            <a:r>
              <a:rPr lang="en-US" dirty="0"/>
              <a:t>Elephant in the room is the lack of direct reimbursement for care mgmt. services – but creativity can be employed (Medicare complex chronic care mgmt. (CCCM) codes, or all payer Collaborative care mgmt. (</a:t>
            </a:r>
            <a:r>
              <a:rPr lang="en-US" dirty="0" err="1"/>
              <a:t>CoCM</a:t>
            </a:r>
            <a:r>
              <a:rPr lang="en-US" dirty="0"/>
              <a:t>) codes for patients with comorbid mental illness).  Moreover, we do not have PMPM cost estimates that may change as a result of SDOH interventions – so it remains unknown the price of savings from upstream work.</a:t>
            </a:r>
          </a:p>
        </p:txBody>
      </p:sp>
      <p:sp>
        <p:nvSpPr>
          <p:cNvPr id="4" name="Slide Number Placeholder 3"/>
          <p:cNvSpPr>
            <a:spLocks noGrp="1"/>
          </p:cNvSpPr>
          <p:nvPr>
            <p:ph type="sldNum" sz="quarter" idx="5"/>
          </p:nvPr>
        </p:nvSpPr>
        <p:spPr/>
        <p:txBody>
          <a:bodyPr/>
          <a:lstStyle/>
          <a:p>
            <a:fld id="{711D8EA3-633B-8046-A43E-349106E41829}" type="slidenum">
              <a:rPr lang="en-US" smtClean="0"/>
              <a:t>17</a:t>
            </a:fld>
            <a:endParaRPr lang="en-US"/>
          </a:p>
        </p:txBody>
      </p:sp>
    </p:spTree>
    <p:extLst>
      <p:ext uri="{BB962C8B-B14F-4D97-AF65-F5344CB8AC3E}">
        <p14:creationId xmlns:p14="http://schemas.microsoft.com/office/powerpoint/2010/main" val="2494430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18</a:t>
            </a:fld>
            <a:endParaRPr lang="en-US"/>
          </a:p>
        </p:txBody>
      </p:sp>
    </p:spTree>
    <p:extLst>
      <p:ext uri="{BB962C8B-B14F-4D97-AF65-F5344CB8AC3E}">
        <p14:creationId xmlns:p14="http://schemas.microsoft.com/office/powerpoint/2010/main" val="116185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2</a:t>
            </a:fld>
            <a:endParaRPr lang="en-US"/>
          </a:p>
        </p:txBody>
      </p:sp>
    </p:spTree>
    <p:extLst>
      <p:ext uri="{BB962C8B-B14F-4D97-AF65-F5344CB8AC3E}">
        <p14:creationId xmlns:p14="http://schemas.microsoft.com/office/powerpoint/2010/main" val="409775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 like to make sure we’re speaking the same language when talking about health equity.  It’s not uncommon to hear doctors say “I treat all my patients the same”. Well…maybe that is a dis-service, and we need to individualize care for different patients.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Click </a:t>
            </a:r>
            <a:r>
              <a:rPr lang="en-US" sz="1200" b="0"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rPr>
              <a:t>Equity vs equality.  Equity = giving each person what they need to reach health.</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Click </a:t>
            </a:r>
            <a:r>
              <a:rPr lang="en-US" sz="1200" b="0"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rPr>
              <a:t>I like the 2</a:t>
            </a:r>
            <a:r>
              <a:rPr lang="en-US" sz="1200" b="0" i="0" u="none" strike="noStrike" kern="1200" baseline="30000" dirty="0">
                <a:solidFill>
                  <a:schemeClr val="tx1"/>
                </a:solidFill>
                <a:effectLst/>
                <a:latin typeface="+mn-lt"/>
                <a:ea typeface="+mn-ea"/>
                <a:cs typeface="+mn-cs"/>
              </a:rPr>
              <a:t>nd</a:t>
            </a:r>
            <a:r>
              <a:rPr lang="en-US" sz="1200" b="0" i="0" u="none" strike="noStrike" kern="1200" dirty="0">
                <a:solidFill>
                  <a:schemeClr val="tx1"/>
                </a:solidFill>
                <a:effectLst/>
                <a:latin typeface="+mn-lt"/>
                <a:ea typeface="+mn-ea"/>
                <a:cs typeface="+mn-cs"/>
              </a:rPr>
              <a:t> pic b/c it recognizes that patients don’t all start with a level playing field. And we need different types/amounts of support to help achieve health.</a:t>
            </a:r>
          </a:p>
          <a:p>
            <a:r>
              <a:rPr lang="en-US" sz="1200" b="0" i="0" u="none" strike="noStrike" kern="1200" dirty="0">
                <a:solidFill>
                  <a:schemeClr val="tx1"/>
                </a:solidFill>
                <a:effectLst/>
                <a:latin typeface="+mn-lt"/>
                <a:ea typeface="+mn-ea"/>
                <a:cs typeface="+mn-cs"/>
              </a:rPr>
              <a:t>But even the 2</a:t>
            </a:r>
            <a:r>
              <a:rPr lang="en-US" sz="1200" b="0" i="0" u="none" strike="noStrike" kern="1200" baseline="30000" dirty="0">
                <a:solidFill>
                  <a:schemeClr val="tx1"/>
                </a:solidFill>
                <a:effectLst/>
                <a:latin typeface="+mn-lt"/>
                <a:ea typeface="+mn-ea"/>
                <a:cs typeface="+mn-cs"/>
              </a:rPr>
              <a:t>nd</a:t>
            </a:r>
            <a:r>
              <a:rPr lang="en-US" sz="1200" b="0" i="0" u="none" strike="noStrike" kern="1200" dirty="0">
                <a:solidFill>
                  <a:schemeClr val="tx1"/>
                </a:solidFill>
                <a:effectLst/>
                <a:latin typeface="+mn-lt"/>
                <a:ea typeface="+mn-ea"/>
                <a:cs typeface="+mn-cs"/>
              </a:rPr>
              <a:t> pic is mis-leading, b/c not all our patients are the same height, and not all blue…</a:t>
            </a: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Click </a:t>
            </a:r>
            <a:r>
              <a:rPr lang="en-US" sz="1200" b="0" i="0" u="none" strike="noStrike" kern="1200" dirty="0">
                <a:solidFill>
                  <a:schemeClr val="tx1"/>
                </a:solidFill>
                <a:effectLst/>
                <a:latin typeface="+mn-lt"/>
                <a:ea typeface="+mn-ea"/>
                <a:cs typeface="+mn-cs"/>
                <a:sym typeface="Wingdings" pitchFamily="2" charset="2"/>
              </a:rPr>
              <a:t></a:t>
            </a:r>
            <a:r>
              <a:rPr lang="en-US" sz="1200" b="0" i="0" u="none" strike="noStrike" kern="1200" dirty="0">
                <a:solidFill>
                  <a:schemeClr val="tx1"/>
                </a:solidFill>
                <a:effectLst/>
                <a:latin typeface="+mn-lt"/>
                <a:ea typeface="+mn-ea"/>
                <a:cs typeface="+mn-cs"/>
              </a:rPr>
              <a:t>There are various similar definitions by: </a:t>
            </a:r>
          </a:p>
          <a:p>
            <a:r>
              <a:rPr lang="en-US" sz="1200" b="0" i="0" u="none" strike="noStrike" kern="1200" dirty="0">
                <a:solidFill>
                  <a:schemeClr val="tx1"/>
                </a:solidFill>
                <a:effectLst/>
                <a:latin typeface="+mn-lt"/>
                <a:ea typeface="+mn-ea"/>
                <a:cs typeface="+mn-cs"/>
              </a:rPr>
              <a:t>American Public Health Association</a:t>
            </a:r>
          </a:p>
          <a:p>
            <a:r>
              <a:rPr lang="en-US" sz="1200" b="0" i="0" u="none" strike="noStrike" kern="1200" dirty="0">
                <a:solidFill>
                  <a:schemeClr val="tx1"/>
                </a:solidFill>
                <a:effectLst/>
                <a:latin typeface="+mn-lt"/>
                <a:ea typeface="+mn-ea"/>
                <a:cs typeface="+mn-cs"/>
              </a:rPr>
              <a:t>Centers for Disease Control and Prevention</a:t>
            </a:r>
          </a:p>
          <a:p>
            <a:r>
              <a:rPr lang="en-US" sz="1200" b="0" i="0" u="none" strike="noStrike" kern="1200" dirty="0">
                <a:solidFill>
                  <a:schemeClr val="tx1"/>
                </a:solidFill>
                <a:effectLst/>
                <a:latin typeface="+mn-lt"/>
                <a:ea typeface="+mn-ea"/>
                <a:cs typeface="+mn-cs"/>
              </a:rPr>
              <a:t>Health Resources and Services Administration</a:t>
            </a:r>
          </a:p>
          <a:p>
            <a:r>
              <a:rPr lang="en-US" sz="1200" b="0" i="0" u="none" strike="noStrike" kern="1200" dirty="0">
                <a:solidFill>
                  <a:schemeClr val="tx1"/>
                </a:solidFill>
                <a:effectLst/>
                <a:latin typeface="+mn-lt"/>
                <a:ea typeface="+mn-ea"/>
                <a:cs typeface="+mn-cs"/>
              </a:rPr>
              <a:t>National Association of County and City Health Officials</a:t>
            </a:r>
          </a:p>
          <a:p>
            <a:r>
              <a:rPr lang="en-US" sz="1200" b="0" i="0" u="none" strike="noStrike" kern="1200" dirty="0">
                <a:solidFill>
                  <a:schemeClr val="tx1"/>
                </a:solidFill>
                <a:effectLst/>
                <a:latin typeface="+mn-lt"/>
                <a:ea typeface="+mn-ea"/>
                <a:cs typeface="+mn-cs"/>
              </a:rPr>
              <a:t>World Health Organization</a:t>
            </a:r>
          </a:p>
          <a:p>
            <a:r>
              <a:rPr lang="en-US" sz="1200" b="0" i="0" u="none" strike="noStrike" kern="1200" dirty="0">
                <a:solidFill>
                  <a:schemeClr val="tx1"/>
                </a:solidFill>
                <a:effectLst/>
                <a:latin typeface="+mn-lt"/>
                <a:ea typeface="+mn-ea"/>
                <a:cs typeface="+mn-cs"/>
              </a:rPr>
              <a:t>countless other public health organizations have their own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RWJF </a:t>
            </a:r>
            <a:r>
              <a:rPr lang="en-US" sz="1200" b="0" i="0" u="none" strike="noStrike" kern="1200" dirty="0" err="1">
                <a:solidFill>
                  <a:schemeClr val="tx1"/>
                </a:solidFill>
                <a:effectLst/>
                <a:latin typeface="+mn-lt"/>
                <a:ea typeface="+mn-ea"/>
                <a:cs typeface="+mn-cs"/>
              </a:rPr>
              <a:t>def’n</a:t>
            </a:r>
            <a:r>
              <a:rPr lang="en-US" sz="1200" b="0" i="0" u="none" strike="noStrike" kern="1200" dirty="0">
                <a:solidFill>
                  <a:schemeClr val="tx1"/>
                </a:solidFill>
                <a:effectLst/>
                <a:latin typeface="+mn-lt"/>
                <a:ea typeface="+mn-ea"/>
                <a:cs typeface="+mn-cs"/>
              </a:rPr>
              <a:t> is most updated and specific; vs everyone reaching highest level of health, or absences of barriers to health.</a:t>
            </a:r>
          </a:p>
        </p:txBody>
      </p:sp>
      <p:sp>
        <p:nvSpPr>
          <p:cNvPr id="4" name="Slide Number Placeholder 3"/>
          <p:cNvSpPr>
            <a:spLocks noGrp="1"/>
          </p:cNvSpPr>
          <p:nvPr>
            <p:ph type="sldNum" sz="quarter" idx="5"/>
          </p:nvPr>
        </p:nvSpPr>
        <p:spPr/>
        <p:txBody>
          <a:bodyPr/>
          <a:lstStyle/>
          <a:p>
            <a:fld id="{35CFA61C-AE21-EC4D-AC0F-290A20E25B15}" type="slidenum">
              <a:rPr lang="en-US" smtClean="0"/>
              <a:t>3</a:t>
            </a:fld>
            <a:endParaRPr lang="en-US"/>
          </a:p>
        </p:txBody>
      </p:sp>
    </p:spTree>
    <p:extLst>
      <p:ext uri="{BB962C8B-B14F-4D97-AF65-F5344CB8AC3E}">
        <p14:creationId xmlns:p14="http://schemas.microsoft.com/office/powerpoint/2010/main" val="126123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equity is complex!  </a:t>
            </a:r>
          </a:p>
          <a:p>
            <a:r>
              <a:rPr lang="en-US" dirty="0"/>
              <a:t>So many different factors contribute to the uneven playing field in lie.  Way beyond access to care and quality care, which are the “downstream” factors and area within which most of use work. </a:t>
            </a:r>
          </a:p>
          <a:p>
            <a:r>
              <a:rPr lang="en-US" dirty="0"/>
              <a:t>There are various determinants of health, including social determinants of health = SDOH, and these are often more “upstream” on this model, where many of us don’t have many touchpoints.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Because we mostly work downstream, many physicians may cite lack of time/resources to address these upstream factors. SDOH can be a major contributor to our own burnout, through frustrations with feeling unable to help patients change structural issues. And patients often have no control over some of these upstream drivers of health. In response, AAFP has toolkit online, called “The </a:t>
            </a:r>
            <a:r>
              <a:rPr lang="en-US" dirty="0" err="1"/>
              <a:t>EveryONE</a:t>
            </a:r>
            <a:r>
              <a:rPr lang="en-US" dirty="0"/>
              <a:t> Project” – where you can read and learn more. It’s important for us to gain awareness and knowledge about this, because it has been estimated that ~20% of overall health outcomes are determined by genetics or quality of clinical care; the remaining 80% is directly determined by the environment, social and economic factors, or personal health behavior’s that are mediated/influenced by SDOH.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SDOH definition laid out by AAFP: that SDOH/social determinants of health are the broad social/economic/environmental factors that impact people’s health (inclusive of access to healthcare and quality of healthcare). These can include </a:t>
            </a:r>
            <a:r>
              <a:rPr lang="en-US" sz="1200" b="0" i="0" u="none" strike="noStrike" kern="1200" dirty="0">
                <a:solidFill>
                  <a:schemeClr val="tx1"/>
                </a:solidFill>
                <a:effectLst/>
                <a:latin typeface="+mn-lt"/>
                <a:ea typeface="+mn-ea"/>
                <a:cs typeface="+mn-cs"/>
              </a:rPr>
              <a:t>the conditions under which people are born, grow, live, work and age– and can give rise to health inequity; they include financial/economic status (poverty), educational quality, food security (or insecurity), access to transportation (or lack of), affordable housing (or lack of), employment (or lack of), maintenance (or lack of) of basic utilities, safety (or violence).  There are many more, including even social connectedness.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But let me  not shy away from the reality that RACISM – structural and its off-shoots – are a basic underlying tenet for many SDOH.  And then the concept of intersectionality, which suggests that multiple identities as a minority (and thus multiple sources of oppression – such as sexual or gender minority, ethnic minority, economic minority, ability minority, religious minority, </a:t>
            </a:r>
            <a:r>
              <a:rPr lang="en-US" sz="1200" b="0" i="0" u="none" strike="noStrike" kern="1200" dirty="0" err="1">
                <a:solidFill>
                  <a:schemeClr val="tx1"/>
                </a:solidFill>
                <a:effectLst/>
                <a:latin typeface="+mn-lt"/>
                <a:ea typeface="+mn-ea"/>
                <a:cs typeface="+mn-cs"/>
              </a:rPr>
              <a:t>etc</a:t>
            </a:r>
            <a:r>
              <a:rPr lang="en-US" sz="1200" b="0" i="0" u="none" strike="noStrike" kern="1200" dirty="0">
                <a:solidFill>
                  <a:schemeClr val="tx1"/>
                </a:solidFill>
                <a:effectLst/>
                <a:latin typeface="+mn-lt"/>
                <a:ea typeface="+mn-ea"/>
                <a:cs typeface="+mn-cs"/>
              </a:rPr>
              <a:t>) can amplify the dis-advantage.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Studies have shown that ongoing social inequities continue to feed health disparities, regardless of access to care/quality of care. No matter how good your health care services are, upstream factors can continue to fuel disease, and in a disparate way. </a:t>
            </a:r>
            <a:r>
              <a:rPr lang="en-US" sz="1200" kern="1200" dirty="0">
                <a:solidFill>
                  <a:schemeClr val="tx1"/>
                </a:solidFill>
                <a:effectLst/>
                <a:latin typeface="+mn-lt"/>
                <a:ea typeface="+mn-ea"/>
                <a:cs typeface="+mn-cs"/>
              </a:rPr>
              <a:t>Credit to REI/racial equity institute out of GSO who delivers trainings on racism:  </a:t>
            </a:r>
            <a:r>
              <a:rPr lang="en-US" sz="1200" b="1" kern="1200" dirty="0">
                <a:solidFill>
                  <a:schemeClr val="tx1"/>
                </a:solidFill>
                <a:effectLst/>
                <a:latin typeface="+mn-lt"/>
                <a:ea typeface="+mn-ea"/>
                <a:cs typeface="+mn-cs"/>
              </a:rPr>
              <a:t>“Race neutral solutions do not solve race-based problems.”</a:t>
            </a:r>
            <a:r>
              <a:rPr lang="en-US" sz="1200" kern="1200" dirty="0">
                <a:solidFill>
                  <a:schemeClr val="tx1"/>
                </a:solidFill>
                <a:effectLst/>
                <a:latin typeface="+mn-lt"/>
                <a:ea typeface="+mn-ea"/>
                <a:cs typeface="+mn-cs"/>
              </a:rPr>
              <a:t> We have to acknowledge the undeniable and do something about it.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r>
              <a:rPr lang="en-US" dirty="0"/>
              <a:t>OK, so what do we do? You can screen for SDOH, but doing expansive SDOH screens may not leave you for much time for focus on healthcare. My fellowship project followed the NC DHHS recommendation –4 SDOH categories: IPV, transportation, housing, and food security issues.  Which I will touch on shortly.</a:t>
            </a:r>
          </a:p>
        </p:txBody>
      </p:sp>
      <p:sp>
        <p:nvSpPr>
          <p:cNvPr id="4" name="Slide Number Placeholder 3"/>
          <p:cNvSpPr>
            <a:spLocks noGrp="1"/>
          </p:cNvSpPr>
          <p:nvPr>
            <p:ph type="sldNum" sz="quarter" idx="5"/>
          </p:nvPr>
        </p:nvSpPr>
        <p:spPr/>
        <p:txBody>
          <a:bodyPr/>
          <a:lstStyle/>
          <a:p>
            <a:fld id="{35CFA61C-AE21-EC4D-AC0F-290A20E25B15}" type="slidenum">
              <a:rPr lang="en-US" smtClean="0"/>
              <a:t>4</a:t>
            </a:fld>
            <a:endParaRPr lang="en-US"/>
          </a:p>
        </p:txBody>
      </p:sp>
    </p:spTree>
    <p:extLst>
      <p:ext uri="{BB962C8B-B14F-4D97-AF65-F5344CB8AC3E}">
        <p14:creationId xmlns:p14="http://schemas.microsoft.com/office/powerpoint/2010/main" val="79480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5</a:t>
            </a:fld>
            <a:endParaRPr lang="en-US"/>
          </a:p>
        </p:txBody>
      </p:sp>
    </p:spTree>
    <p:extLst>
      <p:ext uri="{BB962C8B-B14F-4D97-AF65-F5344CB8AC3E}">
        <p14:creationId xmlns:p14="http://schemas.microsoft.com/office/powerpoint/2010/main" val="3189260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6</a:t>
            </a:fld>
            <a:endParaRPr lang="en-US"/>
          </a:p>
        </p:txBody>
      </p:sp>
    </p:spTree>
    <p:extLst>
      <p:ext uri="{BB962C8B-B14F-4D97-AF65-F5344CB8AC3E}">
        <p14:creationId xmlns:p14="http://schemas.microsoft.com/office/powerpoint/2010/main" val="333252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7</a:t>
            </a:fld>
            <a:endParaRPr lang="en-US"/>
          </a:p>
        </p:txBody>
      </p:sp>
    </p:spTree>
    <p:extLst>
      <p:ext uri="{BB962C8B-B14F-4D97-AF65-F5344CB8AC3E}">
        <p14:creationId xmlns:p14="http://schemas.microsoft.com/office/powerpoint/2010/main" val="1993331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share with you my data from my fellowship work. </a:t>
            </a:r>
          </a:p>
          <a:p>
            <a:r>
              <a:rPr lang="en-US" dirty="0"/>
              <a:t>I believe there is value in having your own data.  Though health disparities are becoming more of a general truth, specific health disparities are not always generic.  (think about environmental exposures, such as the water issue in Flint MI).  Moreover, what works great elsewhere may not be the solution in your practice or locale – so dig into your own context.</a:t>
            </a:r>
          </a:p>
          <a:p>
            <a:endParaRPr lang="en-US" dirty="0"/>
          </a:p>
          <a:p>
            <a:pPr marL="171450" indent="-171450">
              <a:buFont typeface="Arial" panose="020B0604020202020204" pitchFamily="34" charset="0"/>
              <a:buChar char="•"/>
            </a:pPr>
            <a:r>
              <a:rPr lang="en-US" dirty="0"/>
              <a:t>My fellowship goal: pilot SDOH screen process, and clinic implementation, including linkages to care as an intervention for +SDOH screens. (NOT to debate which SDOH screen is best, or whether Aunt Bertha or NCCARE360/Unite Us or other is better).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Clinic = CFM, hospital owned FM residency clinic. 6-6-6 =18 residents, 6 core faculty.  No care manager or SW.  As of end of 2018: </a:t>
            </a:r>
          </a:p>
          <a:p>
            <a:r>
              <a:rPr lang="en-US" dirty="0"/>
              <a:t>56% Medicaid, 11% Medicare, 27.3% commercial insurance, 6.7% uninsured. </a:t>
            </a:r>
          </a:p>
          <a:p>
            <a:r>
              <a:rPr lang="en-US" dirty="0"/>
              <a:t>51.8% no—white, 48.2% white.  5.1% veterans.</a:t>
            </a:r>
          </a:p>
          <a:p>
            <a:r>
              <a:rPr lang="en-US" dirty="0"/>
              <a:t>63% Female, 37% Male.  29% age 0-12, 22% age 13-19, 25% age 20-49, 17% age 50-69, 6% age 70+.</a:t>
            </a:r>
          </a:p>
          <a:p>
            <a:endParaRPr lang="en-US" dirty="0"/>
          </a:p>
          <a:p>
            <a:pPr marL="171450" indent="-171450">
              <a:buFont typeface="Arial" panose="020B0604020202020204" pitchFamily="34" charset="0"/>
              <a:buChar char="•"/>
            </a:pPr>
            <a:r>
              <a:rPr lang="en-US" dirty="0"/>
              <a:t>Fellowship: followed encounters of mine/Dr Kirkland’s from 3/26/19 – 12/4/19, for SDOH screening. This was inclusive of any visit type except procedures – including chronic f/u, acute, walk-in, OB, preventive visits. </a:t>
            </a:r>
          </a:p>
          <a:p>
            <a:pPr marL="171450" indent="-171450">
              <a:buFont typeface="Arial" panose="020B0604020202020204" pitchFamily="34" charset="0"/>
              <a:buChar char="•"/>
            </a:pPr>
            <a:r>
              <a:rPr lang="en-US" dirty="0"/>
              <a:t>I looked at the process, whether there was a difference in screen rate, who had + screens, who got offered intervention, and who accepted interventions.  We had a 6mo period in that time, where CCLCF agreed to provide us a ”health navigator” to work with patients who had + SDOH screens. </a:t>
            </a:r>
          </a:p>
          <a:p>
            <a:endParaRPr lang="en-US" dirty="0"/>
          </a:p>
          <a:p>
            <a:r>
              <a:rPr lang="en-US" dirty="0"/>
              <a:t>Click </a:t>
            </a:r>
            <a:r>
              <a:rPr lang="en-US" dirty="0">
                <a:sym typeface="Wingdings" pitchFamily="2" charset="2"/>
              </a:rPr>
              <a:t> </a:t>
            </a:r>
            <a:r>
              <a:rPr lang="en-US" dirty="0"/>
              <a:t>We had 400 encounters between myself and Dr Kirkland during the time period, and 91.25% screen rate done (even if partial). </a:t>
            </a:r>
          </a:p>
          <a:p>
            <a:pPr marL="171450" indent="-171450">
              <a:buFont typeface="Arial" panose="020B0604020202020204" pitchFamily="34" charset="0"/>
              <a:buChar char="•"/>
            </a:pPr>
            <a:r>
              <a:rPr lang="en-US" dirty="0" err="1"/>
              <a:t>Cilck</a:t>
            </a:r>
            <a:r>
              <a:rPr lang="en-US" dirty="0"/>
              <a:t> </a:t>
            </a:r>
            <a:r>
              <a:rPr lang="en-US" dirty="0">
                <a:sym typeface="Wingdings" pitchFamily="2" charset="2"/>
              </a:rPr>
              <a:t> raw data for patient refusals, missed screens, + and -.  Of note, the “housing” category was added later during the pilot, so #s are lower.</a:t>
            </a:r>
          </a:p>
          <a:p>
            <a:pPr marL="171450" indent="-171450">
              <a:buFont typeface="Arial" panose="020B0604020202020204" pitchFamily="34" charset="0"/>
              <a:buChar char="•"/>
            </a:pPr>
            <a:r>
              <a:rPr lang="en-US" dirty="0">
                <a:sym typeface="Wingdings" pitchFamily="2" charset="2"/>
              </a:rPr>
              <a:t>Click --&gt; prevalence among those screened patients during our pilot = 96/365 = 26.3%. (vs 24% of all encounters, screened or not). How does this compare to other clinics?  This is compared to 27% (541 of 2018) prevalence at AF Williams FM Center (academic clinic in Colorado, 45 faculty + residents), where they screened for same categories + social isolation, at all new patient visits or preventive visits over 9mo period (40%  (= 2018 of 5038 of eligible screens) completed). Their more prevalent issues were financial strain, then nearly equal food insecurity and social isolation.</a:t>
            </a:r>
            <a:r>
              <a:rPr lang="en-US" sz="1200" b="0" i="0" u="none" strike="noStrike" kern="1200" dirty="0">
                <a:solidFill>
                  <a:schemeClr val="tx1"/>
                </a:solidFill>
                <a:effectLst/>
                <a:latin typeface="+mn-lt"/>
                <a:ea typeface="+mn-ea"/>
                <a:cs typeface="+mn-cs"/>
              </a:rPr>
              <a:t> Notably, their payor spread was very different -- among those eligible for screening: 76% commercial insurance, 10% Medicare, 9% Medicaid, and 4% another plan.  </a:t>
            </a:r>
            <a:r>
              <a:rPr lang="en-US" sz="1200" b="1" i="0" u="none" strike="noStrike" kern="1200" dirty="0">
                <a:solidFill>
                  <a:schemeClr val="tx1"/>
                </a:solidFill>
                <a:effectLst/>
                <a:latin typeface="+mn-lt"/>
                <a:ea typeface="+mn-ea"/>
                <a:cs typeface="+mn-cs"/>
              </a:rPr>
              <a:t>SO – even if you have very little Medicaid/</a:t>
            </a:r>
            <a:r>
              <a:rPr lang="en-US" sz="1200" b="1" i="0" u="none" strike="noStrike" kern="1200" dirty="0" err="1">
                <a:solidFill>
                  <a:schemeClr val="tx1"/>
                </a:solidFill>
                <a:effectLst/>
                <a:latin typeface="+mn-lt"/>
                <a:ea typeface="+mn-ea"/>
                <a:cs typeface="+mn-cs"/>
              </a:rPr>
              <a:t>medicare</a:t>
            </a:r>
            <a:r>
              <a:rPr lang="en-US" sz="1200" b="1" i="0" u="none" strike="noStrike" kern="1200" dirty="0">
                <a:solidFill>
                  <a:schemeClr val="tx1"/>
                </a:solidFill>
                <a:effectLst/>
                <a:latin typeface="+mn-lt"/>
                <a:ea typeface="+mn-ea"/>
                <a:cs typeface="+mn-cs"/>
              </a:rPr>
              <a:t>, don’t assume that SDOH prevalence/needs are less.  </a:t>
            </a:r>
            <a:r>
              <a:rPr lang="en-US" sz="1200" b="0" i="0" u="none" strike="noStrike" kern="1200" dirty="0">
                <a:solidFill>
                  <a:schemeClr val="tx1"/>
                </a:solidFill>
                <a:effectLst/>
                <a:latin typeface="+mn-lt"/>
                <a:ea typeface="+mn-ea"/>
                <a:cs typeface="+mn-cs"/>
              </a:rPr>
              <a:t>We should be careful about over-generalizing, because these data only reflect info from those who come to our clinics – we know less about the patients who don’t come to clinic – or don’t have a medical home. We know less about the prevalence of those patients not accessing/utilizing health care systems (until/unless they end up in the hospital).</a:t>
            </a:r>
            <a:endParaRPr lang="en-US" sz="1200" b="1" i="0" u="none" strike="noStrike" kern="1200" dirty="0">
              <a:solidFill>
                <a:schemeClr val="tx1"/>
              </a:solidFill>
              <a:effectLst/>
              <a:latin typeface="+mn-lt"/>
              <a:ea typeface="+mn-ea"/>
              <a:cs typeface="+mn-cs"/>
              <a:sym typeface="Wingdings" pitchFamily="2" charset="2"/>
            </a:endParaRPr>
          </a:p>
          <a:p>
            <a:pPr marL="171450" indent="-171450">
              <a:buFont typeface="Arial" panose="020B0604020202020204" pitchFamily="34" charset="0"/>
              <a:buChar char="•"/>
            </a:pPr>
            <a:r>
              <a:rPr lang="en-US" dirty="0">
                <a:sym typeface="Wingdings" pitchFamily="2" charset="2"/>
              </a:rPr>
              <a:t>Click  of those patients screened, this is the SDOH burden. For those who screened + (27%) =  over half have 1 +SDOH, 1/3</a:t>
            </a:r>
            <a:r>
              <a:rPr lang="en-US" baseline="30000" dirty="0">
                <a:sym typeface="Wingdings" pitchFamily="2" charset="2"/>
              </a:rPr>
              <a:t>rd</a:t>
            </a:r>
            <a:r>
              <a:rPr lang="en-US" dirty="0">
                <a:sym typeface="Wingdings" pitchFamily="2" charset="2"/>
              </a:rPr>
              <a:t> with 2 +SDOH, and of course fewer with 3 and 4 +SDOH.</a:t>
            </a:r>
          </a:p>
          <a:p>
            <a:endParaRPr lang="en-US" dirty="0"/>
          </a:p>
        </p:txBody>
      </p:sp>
      <p:sp>
        <p:nvSpPr>
          <p:cNvPr id="4" name="Slide Number Placeholder 3"/>
          <p:cNvSpPr>
            <a:spLocks noGrp="1"/>
          </p:cNvSpPr>
          <p:nvPr>
            <p:ph type="sldNum" sz="quarter" idx="5"/>
          </p:nvPr>
        </p:nvSpPr>
        <p:spPr/>
        <p:txBody>
          <a:bodyPr/>
          <a:lstStyle/>
          <a:p>
            <a:fld id="{35CFA61C-AE21-EC4D-AC0F-290A20E25B15}" type="slidenum">
              <a:rPr lang="en-US" smtClean="0"/>
              <a:t>8</a:t>
            </a:fld>
            <a:endParaRPr lang="en-US"/>
          </a:p>
        </p:txBody>
      </p:sp>
    </p:spTree>
    <p:extLst>
      <p:ext uri="{BB962C8B-B14F-4D97-AF65-F5344CB8AC3E}">
        <p14:creationId xmlns:p14="http://schemas.microsoft.com/office/powerpoint/2010/main" val="1935340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ym typeface="Wingdings" pitchFamily="2" charset="2"/>
              </a:rPr>
              <a:t>crucial learning point for me:  of those positive SDOH screens, it was not just Medicaid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This is important, when you start to consider interventions, and who will pay for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And remember, this is only data from patients who utilize our clinic  -- I suspect the uninsured may have much higher SDOH than we see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itchFamily="2" charset="2"/>
            </a:endParaRPr>
          </a:p>
          <a:p>
            <a:r>
              <a:rPr lang="en-US" dirty="0">
                <a:sym typeface="Wingdings" pitchFamily="2" charset="2"/>
              </a:rPr>
              <a:t>This slide is the spread of payor sources, among those 96 positive screens.  I’ll remind you that CFM clinic averages about </a:t>
            </a:r>
            <a:r>
              <a:rPr lang="en-US" dirty="0"/>
              <a:t>56% Medicaid, 11% Medicare, 27.3% commercial insurance, 6.7% uninsured]. </a:t>
            </a:r>
            <a:endParaRPr lang="en-US"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No insurance/</a:t>
            </a:r>
            <a:r>
              <a:rPr lang="en-US" dirty="0" err="1">
                <a:sym typeface="Wingdings" pitchFamily="2" charset="2"/>
              </a:rPr>
              <a:t>ch</a:t>
            </a:r>
            <a:r>
              <a:rPr lang="en-US" dirty="0">
                <a:sym typeface="Wingdings" pitchFamily="2" charset="2"/>
              </a:rPr>
              <a:t> care: 2 (2%)</a:t>
            </a:r>
          </a:p>
          <a:p>
            <a:r>
              <a:rPr lang="en-US" dirty="0"/>
              <a:t>FPW: 1 (1%)</a:t>
            </a:r>
          </a:p>
          <a:p>
            <a:r>
              <a:rPr lang="en-US" dirty="0"/>
              <a:t>Medicaid: 50 (52%)</a:t>
            </a:r>
          </a:p>
          <a:p>
            <a:r>
              <a:rPr lang="en-US" dirty="0"/>
              <a:t>Medicare: 14 (15%)</a:t>
            </a:r>
          </a:p>
          <a:p>
            <a:r>
              <a:rPr lang="en-US" dirty="0"/>
              <a:t>Medicare dual: 13  (14%)</a:t>
            </a:r>
          </a:p>
          <a:p>
            <a:r>
              <a:rPr lang="en-US" dirty="0"/>
              <a:t>Tricare 1: (1%)</a:t>
            </a:r>
          </a:p>
          <a:p>
            <a:r>
              <a:rPr lang="en-US" dirty="0"/>
              <a:t>Private: 15 (16%)</a:t>
            </a:r>
          </a:p>
        </p:txBody>
      </p:sp>
      <p:sp>
        <p:nvSpPr>
          <p:cNvPr id="4" name="Slide Number Placeholder 3"/>
          <p:cNvSpPr>
            <a:spLocks noGrp="1"/>
          </p:cNvSpPr>
          <p:nvPr>
            <p:ph type="sldNum" sz="quarter" idx="5"/>
          </p:nvPr>
        </p:nvSpPr>
        <p:spPr/>
        <p:txBody>
          <a:bodyPr/>
          <a:lstStyle/>
          <a:p>
            <a:fld id="{35CFA61C-AE21-EC4D-AC0F-290A20E25B15}" type="slidenum">
              <a:rPr lang="en-US" smtClean="0"/>
              <a:t>9</a:t>
            </a:fld>
            <a:endParaRPr lang="en-US"/>
          </a:p>
        </p:txBody>
      </p:sp>
    </p:spTree>
    <p:extLst>
      <p:ext uri="{BB962C8B-B14F-4D97-AF65-F5344CB8AC3E}">
        <p14:creationId xmlns:p14="http://schemas.microsoft.com/office/powerpoint/2010/main" val="357244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0F7-8AF5-4A48-81C2-6734A376B8F2}"/>
              </a:ext>
            </a:extLst>
          </p:cNvPr>
          <p:cNvSpPr>
            <a:spLocks noGrp="1"/>
          </p:cNvSpPr>
          <p:nvPr>
            <p:ph type="ctrTitle" hasCustomPrompt="1"/>
          </p:nvPr>
        </p:nvSpPr>
        <p:spPr>
          <a:xfrm>
            <a:off x="1828800" y="1346200"/>
            <a:ext cx="10972800" cy="2865438"/>
          </a:xfrm>
        </p:spPr>
        <p:txBody>
          <a:bodyPr anchor="b">
            <a:normAutofit/>
          </a:bodyPr>
          <a:lstStyle>
            <a:lvl1pPr algn="ctr">
              <a:defRPr sz="4400" cap="none" baseline="0"/>
            </a:lvl1pPr>
          </a:lstStyle>
          <a:p>
            <a:r>
              <a:rPr lang="en-US" dirty="0"/>
              <a:t>Click to Edit Master Title Style</a:t>
            </a:r>
          </a:p>
        </p:txBody>
      </p:sp>
      <p:sp>
        <p:nvSpPr>
          <p:cNvPr id="3" name="Subtitle 2">
            <a:extLst>
              <a:ext uri="{FF2B5EF4-FFF2-40B4-BE49-F238E27FC236}">
                <a16:creationId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4">
            <a:extLst>
              <a:ext uri="{FF2B5EF4-FFF2-40B4-BE49-F238E27FC236}">
                <a16:creationId xmlns:a16="http://schemas.microsoft.com/office/drawing/2014/main" id="{FEB81E49-294C-654F-9273-904AC10FAA61}"/>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291996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0F7-8AF5-4A48-81C2-6734A376B8F2}"/>
              </a:ext>
            </a:extLst>
          </p:cNvPr>
          <p:cNvSpPr>
            <a:spLocks noGrp="1"/>
          </p:cNvSpPr>
          <p:nvPr>
            <p:ph type="ctrTitle" hasCustomPrompt="1"/>
          </p:nvPr>
        </p:nvSpPr>
        <p:spPr>
          <a:xfrm>
            <a:off x="1828800" y="1346200"/>
            <a:ext cx="10972800" cy="2865438"/>
          </a:xfrm>
        </p:spPr>
        <p:txBody>
          <a:bodyPr anchor="b">
            <a:normAutofit/>
          </a:bodyPr>
          <a:lstStyle>
            <a:lvl1pPr algn="ctr">
              <a:defRPr sz="4400" cap="none" baseline="0"/>
            </a:lvl1pPr>
          </a:lstStyle>
          <a:p>
            <a:r>
              <a:rPr lang="en-US" dirty="0"/>
              <a:t>Click to Edit Master Title Style</a:t>
            </a:r>
          </a:p>
        </p:txBody>
      </p:sp>
      <p:sp>
        <p:nvSpPr>
          <p:cNvPr id="3" name="Subtitle 2">
            <a:extLst>
              <a:ext uri="{FF2B5EF4-FFF2-40B4-BE49-F238E27FC236}">
                <a16:creationId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9AA7E499-F5B0-FC48-A0BF-5E07C59F9B1B}"/>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7191E94E-6CA1-2F44-AF17-E1D4BFEF9CB1}"/>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340532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F83-7618-F641-AAAF-7C3901C9A610}"/>
              </a:ext>
            </a:extLst>
          </p:cNvPr>
          <p:cNvSpPr>
            <a:spLocks noGrp="1"/>
          </p:cNvSpPr>
          <p:nvPr>
            <p:ph type="title" hasCustomPrompt="1"/>
          </p:nvPr>
        </p:nvSpPr>
        <p:spPr/>
        <p:txBody>
          <a:bodyPr/>
          <a:lstStyle>
            <a:lvl1pPr>
              <a:defRPr cap="none"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bg1"/>
              </a:buClr>
              <a:buSzPct val="66000"/>
              <a:buFont typeface="Arial" panose="020B0604020202020204" pitchFamily="34" charset="0"/>
              <a:buChar char="•"/>
              <a:defRPr/>
            </a:lvl2pPr>
            <a:lvl3pPr marL="1143000" indent="-228600">
              <a:buClr>
                <a:schemeClr val="bg1"/>
              </a:buClr>
              <a:buSzPct val="66000"/>
              <a:buFont typeface="Arial" panose="020B0604020202020204" pitchFamily="34" charset="0"/>
              <a:buChar char="•"/>
              <a:defRPr/>
            </a:lvl3pPr>
            <a:lvl4pPr marL="1600200" indent="-228600">
              <a:buClr>
                <a:schemeClr val="bg1"/>
              </a:buClr>
              <a:buSzPct val="66000"/>
              <a:buFont typeface="Arial" panose="020B0604020202020204" pitchFamily="34" charset="0"/>
              <a:buChar char="•"/>
              <a:defRPr/>
            </a:lvl4pPr>
            <a:lvl5pPr marL="2057400" indent="-228600">
              <a:buClr>
                <a:schemeClr val="bg1"/>
              </a:buClr>
              <a:buSzPct val="66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8CBAF5D-33B9-E44C-A6B1-D6ABC65726F1}"/>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056028B2-478A-E446-B058-64606A242080}"/>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2566244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8D9B-5B81-A04C-BBDD-1B653BF3F0F2}"/>
              </a:ext>
            </a:extLst>
          </p:cNvPr>
          <p:cNvSpPr>
            <a:spLocks noGrp="1"/>
          </p:cNvSpPr>
          <p:nvPr>
            <p:ph type="title" hasCustomPrompt="1"/>
          </p:nvPr>
        </p:nvSpPr>
        <p:spPr>
          <a:xfrm>
            <a:off x="998538" y="2051050"/>
            <a:ext cx="12619037" cy="3424238"/>
          </a:xfrm>
        </p:spPr>
        <p:txBody>
          <a:bodyPr anchor="b">
            <a:normAutofit/>
          </a:bodyPr>
          <a:lstStyle>
            <a:lvl1pPr>
              <a:defRPr sz="5000" cap="none" baseline="0"/>
            </a:lvl1pPr>
          </a:lstStyle>
          <a:p>
            <a:r>
              <a:rPr lang="en-US" dirty="0"/>
              <a:t>Click to Edit Master Title Style</a:t>
            </a:r>
          </a:p>
        </p:txBody>
      </p:sp>
      <p:sp>
        <p:nvSpPr>
          <p:cNvPr id="3" name="Text Placeholder 2">
            <a:extLst>
              <a:ext uri="{FF2B5EF4-FFF2-40B4-BE49-F238E27FC236}">
                <a16:creationId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E2535560-BA1F-EE43-845B-4070768048A5}"/>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D9A1664F-0671-EE47-9977-FBCB71D3177D}"/>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1337512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887-8F36-7046-8CAA-8D805DB57450}"/>
              </a:ext>
            </a:extLst>
          </p:cNvPr>
          <p:cNvSpPr>
            <a:spLocks noGrp="1"/>
          </p:cNvSpPr>
          <p:nvPr>
            <p:ph type="title" hasCustomPrompt="1"/>
          </p:nvPr>
        </p:nvSpPr>
        <p:spPr/>
        <p:txBody>
          <a:bodyPr/>
          <a:lstStyle>
            <a:lvl1pPr>
              <a:defRPr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37225EB2-F060-9E4C-9CE2-2457BCBB36FC}"/>
              </a:ext>
            </a:extLst>
          </p:cNvPr>
          <p:cNvSpPr>
            <a:spLocks noGrp="1"/>
          </p:cNvSpPr>
          <p:nvPr>
            <p:ph type="ftr" sz="quarter" idx="11"/>
          </p:nvPr>
        </p:nvSpPr>
        <p:spPr/>
        <p:txBody>
          <a:bodyPr/>
          <a:lstStyle/>
          <a:p>
            <a:endParaRPr lang="en-US"/>
          </a:p>
        </p:txBody>
      </p:sp>
      <p:sp>
        <p:nvSpPr>
          <p:cNvPr id="6" name="Slide Number Placeholder 4">
            <a:extLst>
              <a:ext uri="{FF2B5EF4-FFF2-40B4-BE49-F238E27FC236}">
                <a16:creationId xmlns:a16="http://schemas.microsoft.com/office/drawing/2014/main" id="{4420D005-027E-4B4B-BBDD-A13331A06F26}"/>
              </a:ext>
            </a:extLst>
          </p:cNvPr>
          <p:cNvSpPr txBox="1">
            <a:spLocks/>
          </p:cNvSpPr>
          <p:nvPr userDrawn="1"/>
        </p:nvSpPr>
        <p:spPr>
          <a:xfrm>
            <a:off x="13619936" y="7492014"/>
            <a:ext cx="750973" cy="438150"/>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BBBC2507-A645-EE4E-A7C5-95647605826D}"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7525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664E45-AAEC-D04D-B91D-2DB63B18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32AA94-94CD-7A4F-9B24-886E08EEE882}"/>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
        <p:nvSpPr>
          <p:cNvPr id="4" name="Picture Placeholder 2">
            <a:extLst>
              <a:ext uri="{FF2B5EF4-FFF2-40B4-BE49-F238E27FC236}">
                <a16:creationId xmlns:a16="http://schemas.microsoft.com/office/drawing/2014/main" id="{6104903C-6236-8A46-BBA8-C839D322D83A}"/>
              </a:ext>
            </a:extLst>
          </p:cNvPr>
          <p:cNvSpPr>
            <a:spLocks noGrp="1"/>
          </p:cNvSpPr>
          <p:nvPr>
            <p:ph type="pic" idx="1"/>
          </p:nvPr>
        </p:nvSpPr>
        <p:spPr>
          <a:xfrm>
            <a:off x="3267152" y="2287897"/>
            <a:ext cx="8096095" cy="36538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572338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0F7-8AF5-4A48-81C2-6734A376B8F2}"/>
              </a:ext>
            </a:extLst>
          </p:cNvPr>
          <p:cNvSpPr>
            <a:spLocks noGrp="1"/>
          </p:cNvSpPr>
          <p:nvPr>
            <p:ph type="ctrTitle" hasCustomPrompt="1"/>
          </p:nvPr>
        </p:nvSpPr>
        <p:spPr>
          <a:xfrm>
            <a:off x="1828800" y="1346200"/>
            <a:ext cx="10972800" cy="2865438"/>
          </a:xfrm>
        </p:spPr>
        <p:txBody>
          <a:bodyPr anchor="b">
            <a:normAutofit/>
          </a:bodyPr>
          <a:lstStyle>
            <a:lvl1pPr algn="ctr">
              <a:defRPr sz="4400" cap="none" baseline="0"/>
            </a:lvl1pPr>
          </a:lstStyle>
          <a:p>
            <a:r>
              <a:rPr lang="en-US" dirty="0"/>
              <a:t>Click to Edit Master Title Style</a:t>
            </a:r>
          </a:p>
        </p:txBody>
      </p:sp>
      <p:sp>
        <p:nvSpPr>
          <p:cNvPr id="3" name="Subtitle 2">
            <a:extLst>
              <a:ext uri="{FF2B5EF4-FFF2-40B4-BE49-F238E27FC236}">
                <a16:creationId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9AA7E499-F5B0-FC48-A0BF-5E07C59F9B1B}"/>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7191E94E-6CA1-2F44-AF17-E1D4BFEF9CB1}"/>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1039301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F83-7618-F641-AAAF-7C3901C9A610}"/>
              </a:ext>
            </a:extLst>
          </p:cNvPr>
          <p:cNvSpPr>
            <a:spLocks noGrp="1"/>
          </p:cNvSpPr>
          <p:nvPr>
            <p:ph type="title" hasCustomPrompt="1"/>
          </p:nvPr>
        </p:nvSpPr>
        <p:spPr/>
        <p:txBody>
          <a:bodyPr/>
          <a:lstStyle>
            <a:lvl1pPr>
              <a:defRPr cap="none"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bg1"/>
              </a:buClr>
              <a:buSzPct val="66000"/>
              <a:buFont typeface="Arial" panose="020B0604020202020204" pitchFamily="34" charset="0"/>
              <a:buChar char="•"/>
              <a:defRPr/>
            </a:lvl2pPr>
            <a:lvl3pPr marL="1143000" indent="-228600">
              <a:buClr>
                <a:schemeClr val="bg1"/>
              </a:buClr>
              <a:buSzPct val="66000"/>
              <a:buFont typeface="Arial" panose="020B0604020202020204" pitchFamily="34" charset="0"/>
              <a:buChar char="•"/>
              <a:defRPr/>
            </a:lvl3pPr>
            <a:lvl4pPr marL="1600200" indent="-228600">
              <a:buClr>
                <a:schemeClr val="bg1"/>
              </a:buClr>
              <a:buSzPct val="66000"/>
              <a:buFont typeface="Arial" panose="020B0604020202020204" pitchFamily="34" charset="0"/>
              <a:buChar char="•"/>
              <a:defRPr/>
            </a:lvl4pPr>
            <a:lvl5pPr marL="2057400" indent="-228600">
              <a:buClr>
                <a:schemeClr val="bg1"/>
              </a:buClr>
              <a:buSzPct val="66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8CBAF5D-33B9-E44C-A6B1-D6ABC65726F1}"/>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056028B2-478A-E446-B058-64606A242080}"/>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477579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8D9B-5B81-A04C-BBDD-1B653BF3F0F2}"/>
              </a:ext>
            </a:extLst>
          </p:cNvPr>
          <p:cNvSpPr>
            <a:spLocks noGrp="1"/>
          </p:cNvSpPr>
          <p:nvPr>
            <p:ph type="title" hasCustomPrompt="1"/>
          </p:nvPr>
        </p:nvSpPr>
        <p:spPr>
          <a:xfrm>
            <a:off x="998538" y="2051050"/>
            <a:ext cx="12619037" cy="3424238"/>
          </a:xfrm>
        </p:spPr>
        <p:txBody>
          <a:bodyPr anchor="b">
            <a:normAutofit/>
          </a:bodyPr>
          <a:lstStyle>
            <a:lvl1pPr>
              <a:defRPr sz="5000" cap="none" baseline="0"/>
            </a:lvl1pPr>
          </a:lstStyle>
          <a:p>
            <a:r>
              <a:rPr lang="en-US" dirty="0"/>
              <a:t>Click to Edit Master Title Style</a:t>
            </a:r>
          </a:p>
        </p:txBody>
      </p:sp>
      <p:sp>
        <p:nvSpPr>
          <p:cNvPr id="3" name="Text Placeholder 2">
            <a:extLst>
              <a:ext uri="{FF2B5EF4-FFF2-40B4-BE49-F238E27FC236}">
                <a16:creationId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E2535560-BA1F-EE43-845B-4070768048A5}"/>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D9A1664F-0671-EE47-9977-FBCB71D3177D}"/>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1707114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887-8F36-7046-8CAA-8D805DB57450}"/>
              </a:ext>
            </a:extLst>
          </p:cNvPr>
          <p:cNvSpPr>
            <a:spLocks noGrp="1"/>
          </p:cNvSpPr>
          <p:nvPr>
            <p:ph type="title" hasCustomPrompt="1"/>
          </p:nvPr>
        </p:nvSpPr>
        <p:spPr/>
        <p:txBody>
          <a:bodyPr/>
          <a:lstStyle>
            <a:lvl1pPr>
              <a:defRPr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37225EB2-F060-9E4C-9CE2-2457BCBB36FC}"/>
              </a:ext>
            </a:extLst>
          </p:cNvPr>
          <p:cNvSpPr>
            <a:spLocks noGrp="1"/>
          </p:cNvSpPr>
          <p:nvPr>
            <p:ph type="ftr" sz="quarter" idx="11"/>
          </p:nvPr>
        </p:nvSpPr>
        <p:spPr/>
        <p:txBody>
          <a:bodyPr/>
          <a:lstStyle/>
          <a:p>
            <a:endParaRPr lang="en-US"/>
          </a:p>
        </p:txBody>
      </p:sp>
      <p:sp>
        <p:nvSpPr>
          <p:cNvPr id="6" name="Slide Number Placeholder 4">
            <a:extLst>
              <a:ext uri="{FF2B5EF4-FFF2-40B4-BE49-F238E27FC236}">
                <a16:creationId xmlns:a16="http://schemas.microsoft.com/office/drawing/2014/main" id="{4420D005-027E-4B4B-BBDD-A13331A06F26}"/>
              </a:ext>
            </a:extLst>
          </p:cNvPr>
          <p:cNvSpPr txBox="1">
            <a:spLocks/>
          </p:cNvSpPr>
          <p:nvPr userDrawn="1"/>
        </p:nvSpPr>
        <p:spPr>
          <a:xfrm>
            <a:off x="13619936" y="7492014"/>
            <a:ext cx="750973" cy="438150"/>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BBBC2507-A645-EE4E-A7C5-95647605826D}"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09754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664E45-AAEC-D04D-B91D-2DB63B18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32AA94-94CD-7A4F-9B24-886E08EEE882}"/>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
        <p:nvSpPr>
          <p:cNvPr id="4" name="Picture Placeholder 2">
            <a:extLst>
              <a:ext uri="{FF2B5EF4-FFF2-40B4-BE49-F238E27FC236}">
                <a16:creationId xmlns:a16="http://schemas.microsoft.com/office/drawing/2014/main" id="{FF473A85-0B1A-4340-96BA-F7FBE03DC519}"/>
              </a:ext>
            </a:extLst>
          </p:cNvPr>
          <p:cNvSpPr>
            <a:spLocks noGrp="1"/>
          </p:cNvSpPr>
          <p:nvPr>
            <p:ph type="pic" idx="1"/>
          </p:nvPr>
        </p:nvSpPr>
        <p:spPr>
          <a:xfrm>
            <a:off x="3267152" y="2287897"/>
            <a:ext cx="8096095" cy="36538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2290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887-8F36-7046-8CAA-8D805DB57450}"/>
              </a:ext>
            </a:extLst>
          </p:cNvPr>
          <p:cNvSpPr>
            <a:spLocks noGrp="1"/>
          </p:cNvSpPr>
          <p:nvPr>
            <p:ph type="title" hasCustomPrompt="1"/>
          </p:nvPr>
        </p:nvSpPr>
        <p:spPr/>
        <p:txBody>
          <a:bodyPr/>
          <a:lstStyle>
            <a:lvl1pPr>
              <a:defRPr cap="none" baseline="0"/>
            </a:lvl1pPr>
          </a:lstStyle>
          <a:p>
            <a:r>
              <a:rPr lang="en-US" dirty="0"/>
              <a:t>Click to Edit Master Title Style</a:t>
            </a:r>
          </a:p>
        </p:txBody>
      </p:sp>
      <p:sp>
        <p:nvSpPr>
          <p:cNvPr id="6" name="Content Placeholder 2">
            <a:extLst>
              <a:ext uri="{FF2B5EF4-FFF2-40B4-BE49-F238E27FC236}">
                <a16:creationId xmlns:a16="http://schemas.microsoft.com/office/drawing/2014/main" id="{74096CF9-CEB0-E842-9326-DBA467EE296D}"/>
              </a:ext>
            </a:extLst>
          </p:cNvPr>
          <p:cNvSpPr>
            <a:spLocks noGrp="1"/>
          </p:cNvSpPr>
          <p:nvPr>
            <p:ph idx="1"/>
          </p:nvPr>
        </p:nvSpPr>
        <p:spPr>
          <a:xfrm>
            <a:off x="586345" y="1777184"/>
            <a:ext cx="12617450" cy="5221288"/>
          </a:xfrm>
        </p:spPr>
        <p:txBody>
          <a:bodyPr/>
          <a:lstStyle>
            <a:lvl1pPr marL="0" indent="0">
              <a:buClr>
                <a:schemeClr val="accent5"/>
              </a:buClr>
              <a:buSzPct val="66000"/>
              <a:buFont typeface="Wingdings" pitchFamily="2" charset="2"/>
              <a:buNone/>
              <a:defRPr/>
            </a:lvl1pPr>
            <a:lvl2pPr marL="685800" indent="-228600">
              <a:buClr>
                <a:schemeClr val="accent5"/>
              </a:buClr>
              <a:buSzPct val="66000"/>
              <a:buFont typeface="Arial" panose="020B0604020202020204" pitchFamily="34" charset="0"/>
              <a:buChar char="•"/>
              <a:defRPr/>
            </a:lvl2pPr>
            <a:lvl3pPr marL="1143000" indent="-228600">
              <a:buClr>
                <a:schemeClr val="accent5"/>
              </a:buClr>
              <a:buSzPct val="66000"/>
              <a:buFont typeface="Arial" panose="020B0604020202020204" pitchFamily="34" charset="0"/>
              <a:buChar char="•"/>
              <a:defRPr/>
            </a:lvl3pPr>
            <a:lvl4pPr marL="1600200" indent="-228600">
              <a:buClr>
                <a:schemeClr val="accent5"/>
              </a:buClr>
              <a:buSzPct val="66000"/>
              <a:buFont typeface="Arial" panose="020B0604020202020204" pitchFamily="34" charset="0"/>
              <a:buChar char="•"/>
              <a:defRPr/>
            </a:lvl4pPr>
            <a:lvl5pPr marL="2057400" indent="-228600">
              <a:buClr>
                <a:schemeClr val="accent5"/>
              </a:buClr>
              <a:buSzPct val="66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a:extLst>
              <a:ext uri="{FF2B5EF4-FFF2-40B4-BE49-F238E27FC236}">
                <a16:creationId xmlns:a16="http://schemas.microsoft.com/office/drawing/2014/main" id="{14D5C83C-7620-C84E-B29D-74F6C866A963}"/>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269894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0F7-8AF5-4A48-81C2-6734A376B8F2}"/>
              </a:ext>
            </a:extLst>
          </p:cNvPr>
          <p:cNvSpPr>
            <a:spLocks noGrp="1"/>
          </p:cNvSpPr>
          <p:nvPr>
            <p:ph type="ctrTitle" hasCustomPrompt="1"/>
          </p:nvPr>
        </p:nvSpPr>
        <p:spPr>
          <a:xfrm>
            <a:off x="1828800" y="1346200"/>
            <a:ext cx="10972800" cy="2865438"/>
          </a:xfrm>
        </p:spPr>
        <p:txBody>
          <a:bodyPr anchor="b">
            <a:normAutofit/>
          </a:bodyPr>
          <a:lstStyle>
            <a:lvl1pPr algn="ctr">
              <a:defRPr sz="4400" cap="none" baseline="0"/>
            </a:lvl1pPr>
          </a:lstStyle>
          <a:p>
            <a:r>
              <a:rPr lang="en-US" dirty="0"/>
              <a:t>Click to Edit Master Title Style</a:t>
            </a:r>
          </a:p>
        </p:txBody>
      </p:sp>
      <p:sp>
        <p:nvSpPr>
          <p:cNvPr id="3" name="Subtitle 2">
            <a:extLst>
              <a:ext uri="{FF2B5EF4-FFF2-40B4-BE49-F238E27FC236}">
                <a16:creationId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9AA7E499-F5B0-FC48-A0BF-5E07C59F9B1B}"/>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7191E94E-6CA1-2F44-AF17-E1D4BFEF9CB1}"/>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2521643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F83-7618-F641-AAAF-7C3901C9A610}"/>
              </a:ext>
            </a:extLst>
          </p:cNvPr>
          <p:cNvSpPr>
            <a:spLocks noGrp="1"/>
          </p:cNvSpPr>
          <p:nvPr>
            <p:ph type="title" hasCustomPrompt="1"/>
          </p:nvPr>
        </p:nvSpPr>
        <p:spPr/>
        <p:txBody>
          <a:bodyPr/>
          <a:lstStyle>
            <a:lvl1pPr>
              <a:defRPr cap="none"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bg1"/>
              </a:buClr>
              <a:buSzPct val="66000"/>
              <a:buFont typeface="Arial" panose="020B0604020202020204" pitchFamily="34" charset="0"/>
              <a:buChar char="•"/>
              <a:defRPr/>
            </a:lvl2pPr>
            <a:lvl3pPr marL="1143000" indent="-228600">
              <a:buClr>
                <a:schemeClr val="bg1"/>
              </a:buClr>
              <a:buSzPct val="66000"/>
              <a:buFont typeface="Arial" panose="020B0604020202020204" pitchFamily="34" charset="0"/>
              <a:buChar char="•"/>
              <a:defRPr/>
            </a:lvl3pPr>
            <a:lvl4pPr marL="1600200" indent="-228600">
              <a:buClr>
                <a:schemeClr val="bg1"/>
              </a:buClr>
              <a:buSzPct val="66000"/>
              <a:buFont typeface="Arial" panose="020B0604020202020204" pitchFamily="34" charset="0"/>
              <a:buChar char="•"/>
              <a:defRPr/>
            </a:lvl4pPr>
            <a:lvl5pPr marL="2057400" indent="-228600">
              <a:buClr>
                <a:schemeClr val="bg1"/>
              </a:buClr>
              <a:buSzPct val="66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8CBAF5D-33B9-E44C-A6B1-D6ABC65726F1}"/>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056028B2-478A-E446-B058-64606A242080}"/>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2180981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8D9B-5B81-A04C-BBDD-1B653BF3F0F2}"/>
              </a:ext>
            </a:extLst>
          </p:cNvPr>
          <p:cNvSpPr>
            <a:spLocks noGrp="1"/>
          </p:cNvSpPr>
          <p:nvPr>
            <p:ph type="title" hasCustomPrompt="1"/>
          </p:nvPr>
        </p:nvSpPr>
        <p:spPr>
          <a:xfrm>
            <a:off x="998538" y="2051050"/>
            <a:ext cx="12619037" cy="3424238"/>
          </a:xfrm>
        </p:spPr>
        <p:txBody>
          <a:bodyPr anchor="b">
            <a:normAutofit/>
          </a:bodyPr>
          <a:lstStyle>
            <a:lvl1pPr>
              <a:defRPr sz="5000" cap="none" baseline="0"/>
            </a:lvl1pPr>
          </a:lstStyle>
          <a:p>
            <a:r>
              <a:rPr lang="en-US" dirty="0"/>
              <a:t>Click to Edit Master Title Style</a:t>
            </a:r>
          </a:p>
        </p:txBody>
      </p:sp>
      <p:sp>
        <p:nvSpPr>
          <p:cNvPr id="3" name="Text Placeholder 2">
            <a:extLst>
              <a:ext uri="{FF2B5EF4-FFF2-40B4-BE49-F238E27FC236}">
                <a16:creationId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E2535560-BA1F-EE43-845B-4070768048A5}"/>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D9A1664F-0671-EE47-9977-FBCB71D3177D}"/>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2422732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887-8F36-7046-8CAA-8D805DB57450}"/>
              </a:ext>
            </a:extLst>
          </p:cNvPr>
          <p:cNvSpPr>
            <a:spLocks noGrp="1"/>
          </p:cNvSpPr>
          <p:nvPr>
            <p:ph type="title" hasCustomPrompt="1"/>
          </p:nvPr>
        </p:nvSpPr>
        <p:spPr/>
        <p:txBody>
          <a:bodyPr/>
          <a:lstStyle>
            <a:lvl1pPr>
              <a:defRPr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37225EB2-F060-9E4C-9CE2-2457BCBB36FC}"/>
              </a:ext>
            </a:extLst>
          </p:cNvPr>
          <p:cNvSpPr>
            <a:spLocks noGrp="1"/>
          </p:cNvSpPr>
          <p:nvPr>
            <p:ph type="ftr" sz="quarter" idx="11"/>
          </p:nvPr>
        </p:nvSpPr>
        <p:spPr/>
        <p:txBody>
          <a:bodyPr/>
          <a:lstStyle/>
          <a:p>
            <a:endParaRPr lang="en-US"/>
          </a:p>
        </p:txBody>
      </p:sp>
      <p:sp>
        <p:nvSpPr>
          <p:cNvPr id="6" name="Slide Number Placeholder 4">
            <a:extLst>
              <a:ext uri="{FF2B5EF4-FFF2-40B4-BE49-F238E27FC236}">
                <a16:creationId xmlns:a16="http://schemas.microsoft.com/office/drawing/2014/main" id="{4420D005-027E-4B4B-BBDD-A13331A06F26}"/>
              </a:ext>
            </a:extLst>
          </p:cNvPr>
          <p:cNvSpPr txBox="1">
            <a:spLocks/>
          </p:cNvSpPr>
          <p:nvPr userDrawn="1"/>
        </p:nvSpPr>
        <p:spPr>
          <a:xfrm>
            <a:off x="13619936" y="7492014"/>
            <a:ext cx="750973" cy="438150"/>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BBBC2507-A645-EE4E-A7C5-95647605826D}"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24273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664E45-AAEC-D04D-B91D-2DB63B18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32AA94-94CD-7A4F-9B24-886E08EEE882}"/>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
        <p:nvSpPr>
          <p:cNvPr id="4" name="Picture Placeholder 2">
            <a:extLst>
              <a:ext uri="{FF2B5EF4-FFF2-40B4-BE49-F238E27FC236}">
                <a16:creationId xmlns:a16="http://schemas.microsoft.com/office/drawing/2014/main" id="{6F0D1CE1-A67D-EE4C-90BF-F1DE207C3813}"/>
              </a:ext>
            </a:extLst>
          </p:cNvPr>
          <p:cNvSpPr>
            <a:spLocks noGrp="1"/>
          </p:cNvSpPr>
          <p:nvPr>
            <p:ph type="pic" idx="1"/>
          </p:nvPr>
        </p:nvSpPr>
        <p:spPr>
          <a:xfrm>
            <a:off x="3267152" y="2287897"/>
            <a:ext cx="8096095" cy="36538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467311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0F7-8AF5-4A48-81C2-6734A376B8F2}"/>
              </a:ext>
            </a:extLst>
          </p:cNvPr>
          <p:cNvSpPr>
            <a:spLocks noGrp="1"/>
          </p:cNvSpPr>
          <p:nvPr>
            <p:ph type="ctrTitle" hasCustomPrompt="1"/>
          </p:nvPr>
        </p:nvSpPr>
        <p:spPr>
          <a:xfrm>
            <a:off x="1828800" y="1346200"/>
            <a:ext cx="10972800" cy="2865438"/>
          </a:xfrm>
        </p:spPr>
        <p:txBody>
          <a:bodyPr anchor="b">
            <a:normAutofit/>
          </a:bodyPr>
          <a:lstStyle>
            <a:lvl1pPr algn="ctr">
              <a:defRPr sz="4400" cap="none" baseline="0"/>
            </a:lvl1pPr>
          </a:lstStyle>
          <a:p>
            <a:r>
              <a:rPr lang="en-US" dirty="0"/>
              <a:t>Click to Edit Master Title Style</a:t>
            </a:r>
          </a:p>
        </p:txBody>
      </p:sp>
      <p:sp>
        <p:nvSpPr>
          <p:cNvPr id="3" name="Subtitle 2">
            <a:extLst>
              <a:ext uri="{FF2B5EF4-FFF2-40B4-BE49-F238E27FC236}">
                <a16:creationId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9AA7E499-F5B0-FC48-A0BF-5E07C59F9B1B}"/>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7191E94E-6CA1-2F44-AF17-E1D4BFEF9CB1}"/>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2881011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F83-7618-F641-AAAF-7C3901C9A610}"/>
              </a:ext>
            </a:extLst>
          </p:cNvPr>
          <p:cNvSpPr>
            <a:spLocks noGrp="1"/>
          </p:cNvSpPr>
          <p:nvPr>
            <p:ph type="title" hasCustomPrompt="1"/>
          </p:nvPr>
        </p:nvSpPr>
        <p:spPr/>
        <p:txBody>
          <a:bodyPr/>
          <a:lstStyle>
            <a:lvl1pPr>
              <a:defRPr cap="none"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bg1"/>
              </a:buClr>
              <a:buSzPct val="66000"/>
              <a:buFont typeface="Arial" panose="020B0604020202020204" pitchFamily="34" charset="0"/>
              <a:buChar char="•"/>
              <a:defRPr/>
            </a:lvl2pPr>
            <a:lvl3pPr marL="1143000" indent="-228600">
              <a:buClr>
                <a:schemeClr val="bg1"/>
              </a:buClr>
              <a:buSzPct val="66000"/>
              <a:buFont typeface="Arial" panose="020B0604020202020204" pitchFamily="34" charset="0"/>
              <a:buChar char="•"/>
              <a:defRPr/>
            </a:lvl3pPr>
            <a:lvl4pPr marL="1600200" indent="-228600">
              <a:buClr>
                <a:schemeClr val="bg1"/>
              </a:buClr>
              <a:buSzPct val="66000"/>
              <a:buFont typeface="Arial" panose="020B0604020202020204" pitchFamily="34" charset="0"/>
              <a:buChar char="•"/>
              <a:defRPr/>
            </a:lvl4pPr>
            <a:lvl5pPr marL="2057400" indent="-228600">
              <a:buClr>
                <a:schemeClr val="bg1"/>
              </a:buClr>
              <a:buSzPct val="66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8CBAF5D-33B9-E44C-A6B1-D6ABC65726F1}"/>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056028B2-478A-E446-B058-64606A242080}"/>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591069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8D9B-5B81-A04C-BBDD-1B653BF3F0F2}"/>
              </a:ext>
            </a:extLst>
          </p:cNvPr>
          <p:cNvSpPr>
            <a:spLocks noGrp="1"/>
          </p:cNvSpPr>
          <p:nvPr>
            <p:ph type="title" hasCustomPrompt="1"/>
          </p:nvPr>
        </p:nvSpPr>
        <p:spPr>
          <a:xfrm>
            <a:off x="998538" y="2051050"/>
            <a:ext cx="12619037" cy="3424238"/>
          </a:xfrm>
        </p:spPr>
        <p:txBody>
          <a:bodyPr anchor="b">
            <a:normAutofit/>
          </a:bodyPr>
          <a:lstStyle>
            <a:lvl1pPr>
              <a:defRPr sz="5000" cap="none" baseline="0"/>
            </a:lvl1pPr>
          </a:lstStyle>
          <a:p>
            <a:r>
              <a:rPr lang="en-US" dirty="0"/>
              <a:t>Click to Edit Master Title Style</a:t>
            </a:r>
          </a:p>
        </p:txBody>
      </p:sp>
      <p:sp>
        <p:nvSpPr>
          <p:cNvPr id="3" name="Text Placeholder 2">
            <a:extLst>
              <a:ext uri="{FF2B5EF4-FFF2-40B4-BE49-F238E27FC236}">
                <a16:creationId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E2535560-BA1F-EE43-845B-4070768048A5}"/>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D9A1664F-0671-EE47-9977-FBCB71D3177D}"/>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1702543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887-8F36-7046-8CAA-8D805DB57450}"/>
              </a:ext>
            </a:extLst>
          </p:cNvPr>
          <p:cNvSpPr>
            <a:spLocks noGrp="1"/>
          </p:cNvSpPr>
          <p:nvPr>
            <p:ph type="title" hasCustomPrompt="1"/>
          </p:nvPr>
        </p:nvSpPr>
        <p:spPr/>
        <p:txBody>
          <a:bodyPr/>
          <a:lstStyle>
            <a:lvl1pPr>
              <a:defRPr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37225EB2-F060-9E4C-9CE2-2457BCBB36FC}"/>
              </a:ext>
            </a:extLst>
          </p:cNvPr>
          <p:cNvSpPr>
            <a:spLocks noGrp="1"/>
          </p:cNvSpPr>
          <p:nvPr>
            <p:ph type="ftr" sz="quarter" idx="11"/>
          </p:nvPr>
        </p:nvSpPr>
        <p:spPr/>
        <p:txBody>
          <a:bodyPr/>
          <a:lstStyle/>
          <a:p>
            <a:endParaRPr lang="en-US"/>
          </a:p>
        </p:txBody>
      </p:sp>
      <p:sp>
        <p:nvSpPr>
          <p:cNvPr id="6" name="Slide Number Placeholder 4">
            <a:extLst>
              <a:ext uri="{FF2B5EF4-FFF2-40B4-BE49-F238E27FC236}">
                <a16:creationId xmlns:a16="http://schemas.microsoft.com/office/drawing/2014/main" id="{4420D005-027E-4B4B-BBDD-A13331A06F26}"/>
              </a:ext>
            </a:extLst>
          </p:cNvPr>
          <p:cNvSpPr txBox="1">
            <a:spLocks/>
          </p:cNvSpPr>
          <p:nvPr userDrawn="1"/>
        </p:nvSpPr>
        <p:spPr>
          <a:xfrm>
            <a:off x="13619936" y="7492014"/>
            <a:ext cx="750973" cy="438150"/>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BBBC2507-A645-EE4E-A7C5-95647605826D}"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735467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664E45-AAEC-D04D-B91D-2DB63B18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32AA94-94CD-7A4F-9B24-886E08EEE882}"/>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
        <p:nvSpPr>
          <p:cNvPr id="4" name="Picture Placeholder 2">
            <a:extLst>
              <a:ext uri="{FF2B5EF4-FFF2-40B4-BE49-F238E27FC236}">
                <a16:creationId xmlns:a16="http://schemas.microsoft.com/office/drawing/2014/main" id="{33975A99-70EF-FC46-B186-16D32A95FA98}"/>
              </a:ext>
            </a:extLst>
          </p:cNvPr>
          <p:cNvSpPr>
            <a:spLocks noGrp="1"/>
          </p:cNvSpPr>
          <p:nvPr>
            <p:ph type="pic" idx="1"/>
          </p:nvPr>
        </p:nvSpPr>
        <p:spPr>
          <a:xfrm>
            <a:off x="3267152" y="2287897"/>
            <a:ext cx="8096095" cy="36538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54546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F83-7618-F641-AAAF-7C3901C9A610}"/>
              </a:ext>
            </a:extLst>
          </p:cNvPr>
          <p:cNvSpPr>
            <a:spLocks noGrp="1"/>
          </p:cNvSpPr>
          <p:nvPr>
            <p:ph type="title" hasCustomPrompt="1"/>
          </p:nvPr>
        </p:nvSpPr>
        <p:spPr/>
        <p:txBody>
          <a:bodyPr/>
          <a:lstStyle>
            <a:lvl1pPr>
              <a:defRPr cap="none"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accent5"/>
              </a:buClr>
              <a:buSzPct val="66000"/>
              <a:buFont typeface="Arial" panose="020B0604020202020204" pitchFamily="34" charset="0"/>
              <a:buChar char="•"/>
              <a:defRPr/>
            </a:lvl2pPr>
            <a:lvl3pPr marL="1143000" indent="-228600">
              <a:buClr>
                <a:schemeClr val="accent5"/>
              </a:buClr>
              <a:buSzPct val="66000"/>
              <a:buFont typeface="Arial" panose="020B0604020202020204" pitchFamily="34" charset="0"/>
              <a:buChar char="•"/>
              <a:defRPr/>
            </a:lvl3pPr>
            <a:lvl4pPr marL="1600200" indent="-228600">
              <a:buClr>
                <a:schemeClr val="accent5"/>
              </a:buClr>
              <a:buSzPct val="66000"/>
              <a:buFont typeface="Arial" panose="020B0604020202020204" pitchFamily="34" charset="0"/>
              <a:buChar char="•"/>
              <a:defRPr/>
            </a:lvl4pPr>
            <a:lvl5pPr marL="2057400" indent="-228600">
              <a:buClr>
                <a:schemeClr val="accent5"/>
              </a:buClr>
              <a:buSzPct val="66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8B29CE53-27B4-3641-B163-F52115341DFF}"/>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3904830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0F7-8AF5-4A48-81C2-6734A376B8F2}"/>
              </a:ext>
            </a:extLst>
          </p:cNvPr>
          <p:cNvSpPr>
            <a:spLocks noGrp="1"/>
          </p:cNvSpPr>
          <p:nvPr>
            <p:ph type="ctrTitle" hasCustomPrompt="1"/>
          </p:nvPr>
        </p:nvSpPr>
        <p:spPr>
          <a:xfrm>
            <a:off x="1828800" y="1346200"/>
            <a:ext cx="10972800" cy="2865438"/>
          </a:xfrm>
        </p:spPr>
        <p:txBody>
          <a:bodyPr anchor="b">
            <a:normAutofit/>
          </a:bodyPr>
          <a:lstStyle>
            <a:lvl1pPr algn="ctr">
              <a:defRPr sz="4400" cap="none" baseline="0"/>
            </a:lvl1pPr>
          </a:lstStyle>
          <a:p>
            <a:r>
              <a:rPr lang="en-US" dirty="0"/>
              <a:t>Click to Edit Master Title Style</a:t>
            </a:r>
          </a:p>
        </p:txBody>
      </p:sp>
      <p:sp>
        <p:nvSpPr>
          <p:cNvPr id="3" name="Subtitle 2">
            <a:extLst>
              <a:ext uri="{FF2B5EF4-FFF2-40B4-BE49-F238E27FC236}">
                <a16:creationId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9AA7E499-F5B0-FC48-A0BF-5E07C59F9B1B}"/>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7191E94E-6CA1-2F44-AF17-E1D4BFEF9CB1}"/>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1621950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F83-7618-F641-AAAF-7C3901C9A610}"/>
              </a:ext>
            </a:extLst>
          </p:cNvPr>
          <p:cNvSpPr>
            <a:spLocks noGrp="1"/>
          </p:cNvSpPr>
          <p:nvPr>
            <p:ph type="title" hasCustomPrompt="1"/>
          </p:nvPr>
        </p:nvSpPr>
        <p:spPr/>
        <p:txBody>
          <a:bodyPr/>
          <a:lstStyle>
            <a:lvl1pPr>
              <a:defRPr cap="none"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bg1"/>
              </a:buClr>
              <a:buSzPct val="66000"/>
              <a:buFont typeface="Arial" panose="020B0604020202020204" pitchFamily="34" charset="0"/>
              <a:buChar char="•"/>
              <a:defRPr/>
            </a:lvl2pPr>
            <a:lvl3pPr marL="1143000" indent="-228600">
              <a:buClr>
                <a:schemeClr val="bg1"/>
              </a:buClr>
              <a:buSzPct val="66000"/>
              <a:buFont typeface="Arial" panose="020B0604020202020204" pitchFamily="34" charset="0"/>
              <a:buChar char="•"/>
              <a:defRPr/>
            </a:lvl3pPr>
            <a:lvl4pPr marL="1600200" indent="-228600">
              <a:buClr>
                <a:schemeClr val="bg1"/>
              </a:buClr>
              <a:buSzPct val="66000"/>
              <a:buFont typeface="Arial" panose="020B0604020202020204" pitchFamily="34" charset="0"/>
              <a:buChar char="•"/>
              <a:defRPr/>
            </a:lvl4pPr>
            <a:lvl5pPr marL="2057400" indent="-228600">
              <a:buClr>
                <a:schemeClr val="bg1"/>
              </a:buClr>
              <a:buSzPct val="66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8CBAF5D-33B9-E44C-A6B1-D6ABC65726F1}"/>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056028B2-478A-E446-B058-64606A242080}"/>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4259702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8D9B-5B81-A04C-BBDD-1B653BF3F0F2}"/>
              </a:ext>
            </a:extLst>
          </p:cNvPr>
          <p:cNvSpPr>
            <a:spLocks noGrp="1"/>
          </p:cNvSpPr>
          <p:nvPr>
            <p:ph type="title" hasCustomPrompt="1"/>
          </p:nvPr>
        </p:nvSpPr>
        <p:spPr>
          <a:xfrm>
            <a:off x="998538" y="2051050"/>
            <a:ext cx="12619037" cy="3424238"/>
          </a:xfrm>
        </p:spPr>
        <p:txBody>
          <a:bodyPr anchor="b">
            <a:normAutofit/>
          </a:bodyPr>
          <a:lstStyle>
            <a:lvl1pPr>
              <a:defRPr sz="5000" cap="none" baseline="0"/>
            </a:lvl1pPr>
          </a:lstStyle>
          <a:p>
            <a:r>
              <a:rPr lang="en-US" dirty="0"/>
              <a:t>Click to Edit Master Title Style</a:t>
            </a:r>
          </a:p>
        </p:txBody>
      </p:sp>
      <p:sp>
        <p:nvSpPr>
          <p:cNvPr id="3" name="Text Placeholder 2">
            <a:extLst>
              <a:ext uri="{FF2B5EF4-FFF2-40B4-BE49-F238E27FC236}">
                <a16:creationId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E2535560-BA1F-EE43-845B-4070768048A5}"/>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D9A1664F-0671-EE47-9977-FBCB71D3177D}"/>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4142895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887-8F36-7046-8CAA-8D805DB57450}"/>
              </a:ext>
            </a:extLst>
          </p:cNvPr>
          <p:cNvSpPr>
            <a:spLocks noGrp="1"/>
          </p:cNvSpPr>
          <p:nvPr>
            <p:ph type="title" hasCustomPrompt="1"/>
          </p:nvPr>
        </p:nvSpPr>
        <p:spPr/>
        <p:txBody>
          <a:bodyPr/>
          <a:lstStyle>
            <a:lvl1pPr>
              <a:defRPr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37225EB2-F060-9E4C-9CE2-2457BCBB36FC}"/>
              </a:ext>
            </a:extLst>
          </p:cNvPr>
          <p:cNvSpPr>
            <a:spLocks noGrp="1"/>
          </p:cNvSpPr>
          <p:nvPr>
            <p:ph type="ftr" sz="quarter" idx="11"/>
          </p:nvPr>
        </p:nvSpPr>
        <p:spPr/>
        <p:txBody>
          <a:bodyPr/>
          <a:lstStyle/>
          <a:p>
            <a:endParaRPr lang="en-US"/>
          </a:p>
        </p:txBody>
      </p:sp>
      <p:sp>
        <p:nvSpPr>
          <p:cNvPr id="6" name="Slide Number Placeholder 4">
            <a:extLst>
              <a:ext uri="{FF2B5EF4-FFF2-40B4-BE49-F238E27FC236}">
                <a16:creationId xmlns:a16="http://schemas.microsoft.com/office/drawing/2014/main" id="{4420D005-027E-4B4B-BBDD-A13331A06F26}"/>
              </a:ext>
            </a:extLst>
          </p:cNvPr>
          <p:cNvSpPr txBox="1">
            <a:spLocks/>
          </p:cNvSpPr>
          <p:nvPr userDrawn="1"/>
        </p:nvSpPr>
        <p:spPr>
          <a:xfrm>
            <a:off x="13619936" y="7492014"/>
            <a:ext cx="750973" cy="438150"/>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BBBC2507-A645-EE4E-A7C5-95647605826D}"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217619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664E45-AAEC-D04D-B91D-2DB63B18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32AA94-94CD-7A4F-9B24-886E08EEE882}"/>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
        <p:nvSpPr>
          <p:cNvPr id="4" name="Picture Placeholder 2">
            <a:extLst>
              <a:ext uri="{FF2B5EF4-FFF2-40B4-BE49-F238E27FC236}">
                <a16:creationId xmlns:a16="http://schemas.microsoft.com/office/drawing/2014/main" id="{1822AE4D-97BC-5A4B-AEB6-0D168E9C4F70}"/>
              </a:ext>
            </a:extLst>
          </p:cNvPr>
          <p:cNvSpPr>
            <a:spLocks noGrp="1"/>
          </p:cNvSpPr>
          <p:nvPr>
            <p:ph type="pic" idx="1"/>
          </p:nvPr>
        </p:nvSpPr>
        <p:spPr>
          <a:xfrm>
            <a:off x="3267152" y="2287897"/>
            <a:ext cx="8096095" cy="36538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01598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48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8D9B-5B81-A04C-BBDD-1B653BF3F0F2}"/>
              </a:ext>
            </a:extLst>
          </p:cNvPr>
          <p:cNvSpPr>
            <a:spLocks noGrp="1"/>
          </p:cNvSpPr>
          <p:nvPr>
            <p:ph type="title" hasCustomPrompt="1"/>
          </p:nvPr>
        </p:nvSpPr>
        <p:spPr>
          <a:xfrm>
            <a:off x="998538" y="2051050"/>
            <a:ext cx="12619037" cy="3424238"/>
          </a:xfrm>
        </p:spPr>
        <p:txBody>
          <a:bodyPr anchor="b">
            <a:normAutofit/>
          </a:bodyPr>
          <a:lstStyle>
            <a:lvl1pPr>
              <a:defRPr sz="5000" cap="none" baseline="0"/>
            </a:lvl1pPr>
          </a:lstStyle>
          <a:p>
            <a:r>
              <a:rPr lang="en-US" dirty="0"/>
              <a:t>Click to Edit Master Title Style</a:t>
            </a:r>
          </a:p>
        </p:txBody>
      </p:sp>
      <p:sp>
        <p:nvSpPr>
          <p:cNvPr id="3" name="Text Placeholder 2">
            <a:extLst>
              <a:ext uri="{FF2B5EF4-FFF2-40B4-BE49-F238E27FC236}">
                <a16:creationId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4">
            <a:extLst>
              <a:ext uri="{FF2B5EF4-FFF2-40B4-BE49-F238E27FC236}">
                <a16:creationId xmlns:a16="http://schemas.microsoft.com/office/drawing/2014/main" id="{B196AFEC-CF87-FB43-9F94-A710E4010E0A}"/>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254291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4DCC-1974-1B4E-98C3-2122F8F684D2}"/>
              </a:ext>
            </a:extLst>
          </p:cNvPr>
          <p:cNvSpPr>
            <a:spLocks noGrp="1"/>
          </p:cNvSpPr>
          <p:nvPr>
            <p:ph type="title" hasCustomPrompt="1"/>
          </p:nvPr>
        </p:nvSpPr>
        <p:spPr/>
        <p:txBody>
          <a:bodyPr/>
          <a:lstStyle>
            <a:lvl1pPr>
              <a:defRPr cap="none" baseline="0"/>
            </a:lvl1pPr>
          </a:lstStyle>
          <a:p>
            <a:r>
              <a:rPr lang="en-US" dirty="0"/>
              <a:t>Click to Edit Master Title Style</a:t>
            </a:r>
          </a:p>
        </p:txBody>
      </p:sp>
      <p:sp>
        <p:nvSpPr>
          <p:cNvPr id="3" name="Content Placeholder 2">
            <a:extLst>
              <a:ext uri="{FF2B5EF4-FFF2-40B4-BE49-F238E27FC236}">
                <a16:creationId xmlns:a16="http://schemas.microsoft.com/office/drawing/2014/main" id="{C8B3DA3A-095C-214E-8F4A-2D866DF9BFDF}"/>
              </a:ext>
            </a:extLst>
          </p:cNvPr>
          <p:cNvSpPr>
            <a:spLocks noGrp="1"/>
          </p:cNvSpPr>
          <p:nvPr>
            <p:ph sz="half" idx="1"/>
          </p:nvPr>
        </p:nvSpPr>
        <p:spPr>
          <a:xfrm>
            <a:off x="586345" y="1795334"/>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9F58CB-A2A0-BC41-B7C4-31D20C6674BC}"/>
              </a:ext>
            </a:extLst>
          </p:cNvPr>
          <p:cNvSpPr>
            <a:spLocks noGrp="1"/>
          </p:cNvSpPr>
          <p:nvPr>
            <p:ph sz="half" idx="2"/>
          </p:nvPr>
        </p:nvSpPr>
        <p:spPr>
          <a:xfrm>
            <a:off x="6971270" y="1795334"/>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7081670E-4DA5-9246-B81B-96E0F00DAD06}"/>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423374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F8C4-C161-5F42-BE91-FCACAB19BCB5}"/>
              </a:ext>
            </a:extLst>
          </p:cNvPr>
          <p:cNvSpPr>
            <a:spLocks noGrp="1"/>
          </p:cNvSpPr>
          <p:nvPr>
            <p:ph type="title" hasCustomPrompt="1"/>
          </p:nvPr>
        </p:nvSpPr>
        <p:spPr>
          <a:xfrm>
            <a:off x="1008063" y="1039813"/>
            <a:ext cx="12619037" cy="989012"/>
          </a:xfrm>
        </p:spPr>
        <p:txBody>
          <a:bodyPr/>
          <a:lstStyle>
            <a:lvl1pPr>
              <a:defRPr cap="none" baseline="0"/>
            </a:lvl1pPr>
          </a:lstStyle>
          <a:p>
            <a:r>
              <a:rPr lang="en-US" dirty="0"/>
              <a:t>Click to Edit Master Title Style</a:t>
            </a:r>
          </a:p>
        </p:txBody>
      </p:sp>
      <p:sp>
        <p:nvSpPr>
          <p:cNvPr id="3" name="Text Placeholder 2">
            <a:extLst>
              <a:ext uri="{FF2B5EF4-FFF2-40B4-BE49-F238E27FC236}">
                <a16:creationId xmlns:a16="http://schemas.microsoft.com/office/drawing/2014/main" id="{2B7FB255-CF51-3444-BD81-5ADE4AC15511}"/>
              </a:ext>
            </a:extLst>
          </p:cNvPr>
          <p:cNvSpPr>
            <a:spLocks noGrp="1"/>
          </p:cNvSpPr>
          <p:nvPr>
            <p:ph type="body" idx="1"/>
          </p:nvPr>
        </p:nvSpPr>
        <p:spPr>
          <a:xfrm>
            <a:off x="1008063" y="2017713"/>
            <a:ext cx="6189662" cy="9890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5FDB6FF-8F31-284C-87E1-97784F0B6634}"/>
              </a:ext>
            </a:extLst>
          </p:cNvPr>
          <p:cNvSpPr>
            <a:spLocks noGrp="1"/>
          </p:cNvSpPr>
          <p:nvPr>
            <p:ph sz="half" idx="2"/>
          </p:nvPr>
        </p:nvSpPr>
        <p:spPr>
          <a:xfrm>
            <a:off x="1008063" y="3006725"/>
            <a:ext cx="6189662" cy="4421188"/>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4524DE-B7C5-1945-A722-EF480BD70374}"/>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A88444-8C62-BB4D-B188-81CE9F833438}"/>
              </a:ext>
            </a:extLst>
          </p:cNvPr>
          <p:cNvSpPr>
            <a:spLocks noGrp="1"/>
          </p:cNvSpPr>
          <p:nvPr>
            <p:ph sz="quarter" idx="4"/>
          </p:nvPr>
        </p:nvSpPr>
        <p:spPr>
          <a:xfrm>
            <a:off x="7407275" y="3006725"/>
            <a:ext cx="6219825"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a:extLst>
              <a:ext uri="{FF2B5EF4-FFF2-40B4-BE49-F238E27FC236}">
                <a16:creationId xmlns:a16="http://schemas.microsoft.com/office/drawing/2014/main" id="{DFD2340A-177A-3E44-BB90-7794A018B77C}"/>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401086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4FE5D3F-2DCC-2640-B626-7D511FD4EEB5}"/>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238934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E08F-0740-4940-852E-9E77FF523069}"/>
              </a:ext>
            </a:extLst>
          </p:cNvPr>
          <p:cNvSpPr>
            <a:spLocks noGrp="1"/>
          </p:cNvSpPr>
          <p:nvPr>
            <p:ph type="title" hasCustomPrompt="1"/>
          </p:nvPr>
        </p:nvSpPr>
        <p:spPr>
          <a:xfrm>
            <a:off x="1008063" y="549275"/>
            <a:ext cx="4718050" cy="1919288"/>
          </a:xfrm>
        </p:spPr>
        <p:txBody>
          <a:bodyPr anchor="b"/>
          <a:lstStyle>
            <a:lvl1pPr>
              <a:defRPr sz="3200" cap="none" baseline="0"/>
            </a:lvl1pPr>
          </a:lstStyle>
          <a:p>
            <a:r>
              <a:rPr lang="en-US" dirty="0"/>
              <a:t>Click to Edit Master Title Style</a:t>
            </a:r>
          </a:p>
        </p:txBody>
      </p:sp>
      <p:sp>
        <p:nvSpPr>
          <p:cNvPr id="3" name="Content Placeholder 2">
            <a:extLst>
              <a:ext uri="{FF2B5EF4-FFF2-40B4-BE49-F238E27FC236}">
                <a16:creationId xmlns:a16="http://schemas.microsoft.com/office/drawing/2014/main" id="{84180534-7682-EA47-A586-A19564EE1EB6}"/>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54BE37-35AA-B84F-937F-F79227F2CB5C}"/>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4">
            <a:extLst>
              <a:ext uri="{FF2B5EF4-FFF2-40B4-BE49-F238E27FC236}">
                <a16:creationId xmlns:a16="http://schemas.microsoft.com/office/drawing/2014/main" id="{C49562A9-EF2E-1D46-AFBC-53B3B10C3FFE}"/>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223477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9D26-B493-A842-97C7-61EBC6778CA4}"/>
              </a:ext>
            </a:extLst>
          </p:cNvPr>
          <p:cNvSpPr>
            <a:spLocks noGrp="1"/>
          </p:cNvSpPr>
          <p:nvPr>
            <p:ph type="title" hasCustomPrompt="1"/>
          </p:nvPr>
        </p:nvSpPr>
        <p:spPr>
          <a:xfrm>
            <a:off x="1008063" y="549275"/>
            <a:ext cx="4718050" cy="1919288"/>
          </a:xfrm>
        </p:spPr>
        <p:txBody>
          <a:bodyPr anchor="b"/>
          <a:lstStyle>
            <a:lvl1pPr>
              <a:defRPr sz="3200" cap="none" baseline="0"/>
            </a:lvl1pPr>
          </a:lstStyle>
          <a:p>
            <a:r>
              <a:rPr lang="en-US" dirty="0"/>
              <a:t>Click to Edit Master Title Style</a:t>
            </a:r>
          </a:p>
        </p:txBody>
      </p:sp>
      <p:sp>
        <p:nvSpPr>
          <p:cNvPr id="3" name="Picture Placeholder 2">
            <a:extLst>
              <a:ext uri="{FF2B5EF4-FFF2-40B4-BE49-F238E27FC236}">
                <a16:creationId xmlns:a16="http://schemas.microsoft.com/office/drawing/2014/main" id="{FD3F63B5-A4CA-A24D-B381-8F9F801F89BD}"/>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FB5415B-401A-BC4C-8642-C5B4D8AFCC14}"/>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4">
            <a:extLst>
              <a:ext uri="{FF2B5EF4-FFF2-40B4-BE49-F238E27FC236}">
                <a16:creationId xmlns:a16="http://schemas.microsoft.com/office/drawing/2014/main" id="{454EA2B1-5704-2D40-A6D7-4A3678FA9382}"/>
              </a:ext>
            </a:extLst>
          </p:cNvPr>
          <p:cNvSpPr>
            <a:spLocks noGrp="1"/>
          </p:cNvSpPr>
          <p:nvPr>
            <p:ph type="sldNum" sz="quarter" idx="12"/>
          </p:nvPr>
        </p:nvSpPr>
        <p:spPr>
          <a:xfrm>
            <a:off x="13619936" y="7492014"/>
            <a:ext cx="750973" cy="438150"/>
          </a:xfrm>
          <a:prstGeom prst="rect">
            <a:avLst/>
          </a:prstGeom>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48362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4.jp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5.jp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6.jp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A931C3-9326-234F-BDDA-13C2F17ADD7E}"/>
              </a:ext>
            </a:extLst>
          </p:cNvPr>
          <p:cNvPicPr>
            <a:picLocks noChangeAspect="1"/>
          </p:cNvPicPr>
          <p:nvPr userDrawn="1"/>
        </p:nvPicPr>
        <p:blipFill>
          <a:blip r:embed="rId11"/>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779CA87A-B1FE-8645-9B73-981645BCE331}"/>
              </a:ext>
            </a:extLst>
          </p:cNvPr>
          <p:cNvSpPr>
            <a:spLocks noGrp="1"/>
          </p:cNvSpPr>
          <p:nvPr>
            <p:ph type="title"/>
          </p:nvPr>
        </p:nvSpPr>
        <p:spPr>
          <a:xfrm>
            <a:off x="586345" y="546510"/>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6F59E7A-A9B3-824B-9949-E4B8D905E49E}"/>
              </a:ext>
            </a:extLst>
          </p:cNvPr>
          <p:cNvSpPr>
            <a:spLocks noGrp="1"/>
          </p:cNvSpPr>
          <p:nvPr>
            <p:ph type="body" idx="1"/>
          </p:nvPr>
        </p:nvSpPr>
        <p:spPr>
          <a:xfrm>
            <a:off x="586345" y="1605115"/>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349958C9-1DAF-044D-A60F-0F4324B08594}"/>
              </a:ext>
            </a:extLst>
          </p:cNvPr>
          <p:cNvSpPr txBox="1"/>
          <p:nvPr userDrawn="1"/>
        </p:nvSpPr>
        <p:spPr>
          <a:xfrm>
            <a:off x="9753768" y="238733"/>
            <a:ext cx="4378817" cy="307777"/>
          </a:xfrm>
          <a:prstGeom prst="rect">
            <a:avLst/>
          </a:prstGeom>
          <a:noFill/>
        </p:spPr>
        <p:txBody>
          <a:bodyPr wrap="square" rtlCol="0">
            <a:spAutoFit/>
          </a:bodyPr>
          <a:lstStyle/>
          <a:p>
            <a:pPr algn="r"/>
            <a:r>
              <a:rPr lang="en-US" sz="1400" b="1" i="1" dirty="0">
                <a:solidFill>
                  <a:schemeClr val="bg1"/>
                </a:solidFill>
                <a:latin typeface="Trebuchet MS" panose="020B0703020202090204" pitchFamily="34" charset="0"/>
              </a:rPr>
              <a:t>Join the conversation at #STFM20</a:t>
            </a:r>
          </a:p>
        </p:txBody>
      </p:sp>
      <p:sp>
        <p:nvSpPr>
          <p:cNvPr id="12" name="Slide Number Placeholder 4">
            <a:extLst>
              <a:ext uri="{FF2B5EF4-FFF2-40B4-BE49-F238E27FC236}">
                <a16:creationId xmlns:a16="http://schemas.microsoft.com/office/drawing/2014/main" id="{F3456F88-F541-5245-9511-3206339EF86A}"/>
              </a:ext>
            </a:extLst>
          </p:cNvPr>
          <p:cNvSpPr>
            <a:spLocks noGrp="1"/>
          </p:cNvSpPr>
          <p:nvPr>
            <p:ph type="sldNum" sz="quarter" idx="4"/>
          </p:nvPr>
        </p:nvSpPr>
        <p:spPr>
          <a:xfrm>
            <a:off x="13619936" y="7552717"/>
            <a:ext cx="750973" cy="438150"/>
          </a:xfrm>
          <a:prstGeom prst="rect">
            <a:avLst/>
          </a:prstGeom>
        </p:spPr>
        <p:txBody>
          <a:bodyPr/>
          <a:lstStyle>
            <a:lvl1pPr>
              <a:defRPr>
                <a:solidFill>
                  <a:schemeClr val="accent5"/>
                </a:solidFill>
              </a:defRPr>
            </a:lvl1pPr>
          </a:lstStyle>
          <a:p>
            <a:fld id="{BBBC2507-A645-EE4E-A7C5-95647605826D}" type="slidenum">
              <a:rPr lang="en-US" smtClean="0"/>
              <a:pPr/>
              <a:t>‹#›</a:t>
            </a:fld>
            <a:endParaRPr lang="en-US" dirty="0"/>
          </a:p>
        </p:txBody>
      </p:sp>
    </p:spTree>
    <p:extLst>
      <p:ext uri="{BB962C8B-B14F-4D97-AF65-F5344CB8AC3E}">
        <p14:creationId xmlns:p14="http://schemas.microsoft.com/office/powerpoint/2010/main" val="477815998"/>
      </p:ext>
    </p:extLst>
  </p:cSld>
  <p:clrMap bg1="lt1" tx1="dk1" bg2="lt2" tx2="dk2" accent1="accent1" accent2="accent2" accent3="accent3" accent4="accent4" accent5="accent5" accent6="accent6" hlink="hlink" folHlink="folHlink"/>
  <p:sldLayoutIdLst>
    <p:sldLayoutId id="2147483679" r:id="rId1"/>
    <p:sldLayoutId id="2147483684" r:id="rId2"/>
    <p:sldLayoutId id="2147483680" r:id="rId3"/>
    <p:sldLayoutId id="2147483681" r:id="rId4"/>
    <p:sldLayoutId id="2147483682" r:id="rId5"/>
    <p:sldLayoutId id="2147483683" r:id="rId6"/>
    <p:sldLayoutId id="2147483685" r:id="rId7"/>
    <p:sldLayoutId id="2147483686" r:id="rId8"/>
    <p:sldLayoutId id="2147483687" r:id="rId9"/>
  </p:sldLayoutIdLst>
  <p:hf hdr="0" ftr="0" dt="0"/>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SzPct val="66000"/>
        <a:buFont typeface="Wingdings"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66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6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66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66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EB59DC-EF19-DC42-A559-BC40F9B56145}"/>
              </a:ext>
            </a:extLst>
          </p:cNvPr>
          <p:cNvPicPr>
            <a:picLocks noChangeAspect="1"/>
          </p:cNvPicPr>
          <p:nvPr userDrawn="1"/>
        </p:nvPicPr>
        <p:blipFill>
          <a:blip r:embed="rId7"/>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7" name="Slide Number Placeholder 4">
            <a:extLst>
              <a:ext uri="{FF2B5EF4-FFF2-40B4-BE49-F238E27FC236}">
                <a16:creationId xmlns:a16="http://schemas.microsoft.com/office/drawing/2014/main" id="{423613D4-CFA3-2146-9EDD-3BFFF736E274}"/>
              </a:ext>
            </a:extLst>
          </p:cNvPr>
          <p:cNvSpPr>
            <a:spLocks noGrp="1"/>
          </p:cNvSpPr>
          <p:nvPr>
            <p:ph type="sldNum" sz="quarter" idx="4"/>
          </p:nvPr>
        </p:nvSpPr>
        <p:spPr>
          <a:xfrm>
            <a:off x="13619936" y="7492014"/>
            <a:ext cx="750973" cy="438150"/>
          </a:xfrm>
          <a:prstGeom prst="rect">
            <a:avLst/>
          </a:prstGeom>
        </p:spPr>
        <p:txBody>
          <a:bodyPr/>
          <a:lstStyle>
            <a:lvl1pPr>
              <a:defRPr>
                <a:solidFill>
                  <a:schemeClr val="bg1"/>
                </a:solidFill>
              </a:defRPr>
            </a:lvl1pPr>
          </a:lstStyle>
          <a:p>
            <a:fld id="{BBBC2507-A645-EE4E-A7C5-95647605826D}" type="slidenum">
              <a:rPr lang="en-US" smtClean="0"/>
              <a:pPr/>
              <a:t>‹#›</a:t>
            </a:fld>
            <a:endParaRPr lang="en-US" dirty="0"/>
          </a:p>
        </p:txBody>
      </p:sp>
    </p:spTree>
    <p:extLst>
      <p:ext uri="{BB962C8B-B14F-4D97-AF65-F5344CB8AC3E}">
        <p14:creationId xmlns:p14="http://schemas.microsoft.com/office/powerpoint/2010/main" val="34681667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hf hdr="0" ftr="0" dt="0"/>
  <p:txStyles>
    <p:titleStyle>
      <a:lvl1pPr algn="l"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5"/>
        </a:buClr>
        <a:buSzPct val="66000"/>
        <a:buFont typeface="Wingdings" pitchFamily="2" charset="2"/>
        <a:buNone/>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760EE8-5D21-FB47-A56B-0FE09E01AFBD}"/>
              </a:ext>
            </a:extLst>
          </p:cNvPr>
          <p:cNvPicPr>
            <a:picLocks noChangeAspect="1"/>
          </p:cNvPicPr>
          <p:nvPr userDrawn="1"/>
        </p:nvPicPr>
        <p:blipFill>
          <a:blip r:embed="rId7"/>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7" name="Slide Number Placeholder 4">
            <a:extLst>
              <a:ext uri="{FF2B5EF4-FFF2-40B4-BE49-F238E27FC236}">
                <a16:creationId xmlns:a16="http://schemas.microsoft.com/office/drawing/2014/main" id="{423613D4-CFA3-2146-9EDD-3BFFF736E274}"/>
              </a:ext>
            </a:extLst>
          </p:cNvPr>
          <p:cNvSpPr>
            <a:spLocks noGrp="1"/>
          </p:cNvSpPr>
          <p:nvPr>
            <p:ph type="sldNum" sz="quarter" idx="4"/>
          </p:nvPr>
        </p:nvSpPr>
        <p:spPr>
          <a:xfrm>
            <a:off x="13619936" y="7492014"/>
            <a:ext cx="750973" cy="438150"/>
          </a:xfrm>
          <a:prstGeom prst="rect">
            <a:avLst/>
          </a:prstGeom>
        </p:spPr>
        <p:txBody>
          <a:bodyPr/>
          <a:lstStyle>
            <a:lvl1pPr>
              <a:defRPr>
                <a:solidFill>
                  <a:schemeClr val="bg1"/>
                </a:solidFill>
              </a:defRPr>
            </a:lvl1pPr>
          </a:lstStyle>
          <a:p>
            <a:fld id="{BBBC2507-A645-EE4E-A7C5-95647605826D}" type="slidenum">
              <a:rPr lang="en-US" smtClean="0"/>
              <a:pPr/>
              <a:t>‹#›</a:t>
            </a:fld>
            <a:endParaRPr lang="en-US" dirty="0"/>
          </a:p>
        </p:txBody>
      </p:sp>
    </p:spTree>
    <p:extLst>
      <p:ext uri="{BB962C8B-B14F-4D97-AF65-F5344CB8AC3E}">
        <p14:creationId xmlns:p14="http://schemas.microsoft.com/office/powerpoint/2010/main" val="309839808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hdr="0" ftr="0" dt="0"/>
  <p:txStyles>
    <p:titleStyle>
      <a:lvl1pPr algn="l"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5"/>
        </a:buClr>
        <a:buSzPct val="66000"/>
        <a:buFont typeface="Wingdings" pitchFamily="2" charset="2"/>
        <a:buNone/>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3A2018-7005-2B45-939D-FEAF0FDDBEBA}"/>
              </a:ext>
            </a:extLst>
          </p:cNvPr>
          <p:cNvPicPr>
            <a:picLocks noChangeAspect="1"/>
          </p:cNvPicPr>
          <p:nvPr userDrawn="1"/>
        </p:nvPicPr>
        <p:blipFill>
          <a:blip r:embed="rId7"/>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7" name="Slide Number Placeholder 4">
            <a:extLst>
              <a:ext uri="{FF2B5EF4-FFF2-40B4-BE49-F238E27FC236}">
                <a16:creationId xmlns:a16="http://schemas.microsoft.com/office/drawing/2014/main" id="{423613D4-CFA3-2146-9EDD-3BFFF736E274}"/>
              </a:ext>
            </a:extLst>
          </p:cNvPr>
          <p:cNvSpPr>
            <a:spLocks noGrp="1"/>
          </p:cNvSpPr>
          <p:nvPr>
            <p:ph type="sldNum" sz="quarter" idx="4"/>
          </p:nvPr>
        </p:nvSpPr>
        <p:spPr>
          <a:xfrm>
            <a:off x="13619936" y="7492014"/>
            <a:ext cx="750973" cy="438150"/>
          </a:xfrm>
          <a:prstGeom prst="rect">
            <a:avLst/>
          </a:prstGeom>
        </p:spPr>
        <p:txBody>
          <a:bodyPr/>
          <a:lstStyle>
            <a:lvl1pPr>
              <a:defRPr>
                <a:solidFill>
                  <a:schemeClr val="bg1"/>
                </a:solidFill>
              </a:defRPr>
            </a:lvl1pPr>
          </a:lstStyle>
          <a:p>
            <a:fld id="{BBBC2507-A645-EE4E-A7C5-95647605826D}" type="slidenum">
              <a:rPr lang="en-US" smtClean="0"/>
              <a:pPr/>
              <a:t>‹#›</a:t>
            </a:fld>
            <a:endParaRPr lang="en-US" dirty="0"/>
          </a:p>
        </p:txBody>
      </p:sp>
    </p:spTree>
    <p:extLst>
      <p:ext uri="{BB962C8B-B14F-4D97-AF65-F5344CB8AC3E}">
        <p14:creationId xmlns:p14="http://schemas.microsoft.com/office/powerpoint/2010/main" val="9756566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hf hdr="0" ftr="0" dt="0"/>
  <p:txStyles>
    <p:titleStyle>
      <a:lvl1pPr algn="l"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5"/>
        </a:buClr>
        <a:buSzPct val="66000"/>
        <a:buFont typeface="Wingdings" pitchFamily="2" charset="2"/>
        <a:buNone/>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1FA0ED-2B15-864C-BB0F-45E19299879E}"/>
              </a:ext>
            </a:extLst>
          </p:cNvPr>
          <p:cNvPicPr>
            <a:picLocks noChangeAspect="1"/>
          </p:cNvPicPr>
          <p:nvPr userDrawn="1"/>
        </p:nvPicPr>
        <p:blipFill>
          <a:blip r:embed="rId7"/>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7" name="Slide Number Placeholder 4">
            <a:extLst>
              <a:ext uri="{FF2B5EF4-FFF2-40B4-BE49-F238E27FC236}">
                <a16:creationId xmlns:a16="http://schemas.microsoft.com/office/drawing/2014/main" id="{423613D4-CFA3-2146-9EDD-3BFFF736E274}"/>
              </a:ext>
            </a:extLst>
          </p:cNvPr>
          <p:cNvSpPr>
            <a:spLocks noGrp="1"/>
          </p:cNvSpPr>
          <p:nvPr>
            <p:ph type="sldNum" sz="quarter" idx="4"/>
          </p:nvPr>
        </p:nvSpPr>
        <p:spPr>
          <a:xfrm>
            <a:off x="13619936" y="7492014"/>
            <a:ext cx="750973" cy="438150"/>
          </a:xfrm>
          <a:prstGeom prst="rect">
            <a:avLst/>
          </a:prstGeom>
        </p:spPr>
        <p:txBody>
          <a:bodyPr/>
          <a:lstStyle>
            <a:lvl1pPr>
              <a:defRPr>
                <a:solidFill>
                  <a:schemeClr val="bg1"/>
                </a:solidFill>
              </a:defRPr>
            </a:lvl1pPr>
          </a:lstStyle>
          <a:p>
            <a:fld id="{BBBC2507-A645-EE4E-A7C5-95647605826D}" type="slidenum">
              <a:rPr lang="en-US" smtClean="0"/>
              <a:pPr/>
              <a:t>‹#›</a:t>
            </a:fld>
            <a:endParaRPr lang="en-US" dirty="0"/>
          </a:p>
        </p:txBody>
      </p:sp>
    </p:spTree>
    <p:extLst>
      <p:ext uri="{BB962C8B-B14F-4D97-AF65-F5344CB8AC3E}">
        <p14:creationId xmlns:p14="http://schemas.microsoft.com/office/powerpoint/2010/main" val="51166925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hf hdr="0" ftr="0" dt="0"/>
  <p:txStyles>
    <p:titleStyle>
      <a:lvl1pPr algn="l"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5"/>
        </a:buClr>
        <a:buSzPct val="66000"/>
        <a:buFont typeface="Wingdings" pitchFamily="2" charset="2"/>
        <a:buNone/>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6758-96F9-1042-AF29-AC0CD02993D7}"/>
              </a:ext>
            </a:extLst>
          </p:cNvPr>
          <p:cNvPicPr>
            <a:picLocks noChangeAspect="1"/>
          </p:cNvPicPr>
          <p:nvPr userDrawn="1"/>
        </p:nvPicPr>
        <p:blipFill>
          <a:blip r:embed="rId7"/>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7" name="Slide Number Placeholder 4">
            <a:extLst>
              <a:ext uri="{FF2B5EF4-FFF2-40B4-BE49-F238E27FC236}">
                <a16:creationId xmlns:a16="http://schemas.microsoft.com/office/drawing/2014/main" id="{423613D4-CFA3-2146-9EDD-3BFFF736E274}"/>
              </a:ext>
            </a:extLst>
          </p:cNvPr>
          <p:cNvSpPr>
            <a:spLocks noGrp="1"/>
          </p:cNvSpPr>
          <p:nvPr>
            <p:ph type="sldNum" sz="quarter" idx="4"/>
          </p:nvPr>
        </p:nvSpPr>
        <p:spPr>
          <a:xfrm>
            <a:off x="13619936" y="7492014"/>
            <a:ext cx="750973" cy="438150"/>
          </a:xfrm>
          <a:prstGeom prst="rect">
            <a:avLst/>
          </a:prstGeom>
        </p:spPr>
        <p:txBody>
          <a:bodyPr/>
          <a:lstStyle>
            <a:lvl1pPr>
              <a:defRPr>
                <a:solidFill>
                  <a:schemeClr val="bg1"/>
                </a:solidFill>
              </a:defRPr>
            </a:lvl1pPr>
          </a:lstStyle>
          <a:p>
            <a:fld id="{BBBC2507-A645-EE4E-A7C5-95647605826D}" type="slidenum">
              <a:rPr lang="en-US" smtClean="0"/>
              <a:pPr/>
              <a:t>‹#›</a:t>
            </a:fld>
            <a:endParaRPr lang="en-US" dirty="0"/>
          </a:p>
        </p:txBody>
      </p:sp>
    </p:spTree>
    <p:extLst>
      <p:ext uri="{BB962C8B-B14F-4D97-AF65-F5344CB8AC3E}">
        <p14:creationId xmlns:p14="http://schemas.microsoft.com/office/powerpoint/2010/main" val="402367851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hf hdr="0" ftr="0" dt="0"/>
  <p:txStyles>
    <p:titleStyle>
      <a:lvl1pPr algn="l"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5"/>
        </a:buClr>
        <a:buSzPct val="66000"/>
        <a:buFont typeface="Wingdings" pitchFamily="2" charset="2"/>
        <a:buNone/>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1"/>
        </a:buClr>
        <a:buSzPct val="66000"/>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01EAA9-AB91-C743-925B-11F15D07E7E4}"/>
              </a:ext>
            </a:extLst>
          </p:cNvPr>
          <p:cNvPicPr>
            <a:picLocks noChangeAspect="1"/>
          </p:cNvPicPr>
          <p:nvPr userDrawn="1"/>
        </p:nvPicPr>
        <p:blipFill>
          <a:blip r:embed="rId3"/>
          <a:stretch>
            <a:fillRect/>
          </a:stretch>
        </p:blipFill>
        <p:spPr>
          <a:xfrm>
            <a:off x="0" y="0"/>
            <a:ext cx="14630400" cy="8229600"/>
          </a:xfrm>
          <a:prstGeom prst="rect">
            <a:avLst/>
          </a:prstGeom>
        </p:spPr>
      </p:pic>
    </p:spTree>
    <p:extLst>
      <p:ext uri="{BB962C8B-B14F-4D97-AF65-F5344CB8AC3E}">
        <p14:creationId xmlns:p14="http://schemas.microsoft.com/office/powerpoint/2010/main" val="3919723727"/>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lnSpc>
          <a:spcPct val="90000"/>
        </a:lnSpc>
        <a:spcBef>
          <a:spcPct val="0"/>
        </a:spcBef>
        <a:buNone/>
        <a:defRPr sz="4400" b="0" i="0" kern="1200" spc="-15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aafp.org/about/policies/all/socialdeterminantofhealth-positionpaper.html" TargetMode="External"/><Relationship Id="rId5" Type="http://schemas.openxmlformats.org/officeDocument/2006/relationships/hyperlink" Target="https://www.aafp.org/afp/2019/0415/p476.html" TargetMode="External"/><Relationship Id="rId4" Type="http://schemas.openxmlformats.org/officeDocument/2006/relationships/image" Target="file:////var/folders/n_/tjmgfzv96vqf1lfq8m1y23kh0000gn/T/com.microsoft.Word/WebArchiveCopyPasteTempFiles/Fig-4.png.dai.-1.p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24C5-BC89-0547-B4AF-87CE0ECC976E}"/>
              </a:ext>
            </a:extLst>
          </p:cNvPr>
          <p:cNvSpPr>
            <a:spLocks noGrp="1"/>
          </p:cNvSpPr>
          <p:nvPr>
            <p:ph type="title"/>
          </p:nvPr>
        </p:nvSpPr>
        <p:spPr/>
        <p:txBody>
          <a:bodyPr anchor="ctr"/>
          <a:lstStyle/>
          <a:p>
            <a:pPr algn="ctr"/>
            <a:r>
              <a:rPr lang="en-US" dirty="0"/>
              <a:t>Practical Considerations for Health Equity</a:t>
            </a:r>
          </a:p>
        </p:txBody>
      </p:sp>
      <p:sp>
        <p:nvSpPr>
          <p:cNvPr id="3" name="Text Placeholder 2">
            <a:extLst>
              <a:ext uri="{FF2B5EF4-FFF2-40B4-BE49-F238E27FC236}">
                <a16:creationId xmlns:a16="http://schemas.microsoft.com/office/drawing/2014/main" id="{B1F75CCA-55A8-BD4B-855C-A656556111ED}"/>
              </a:ext>
            </a:extLst>
          </p:cNvPr>
          <p:cNvSpPr>
            <a:spLocks noGrp="1"/>
          </p:cNvSpPr>
          <p:nvPr>
            <p:ph type="body" idx="1"/>
          </p:nvPr>
        </p:nvSpPr>
        <p:spPr/>
        <p:txBody>
          <a:bodyPr/>
          <a:lstStyle/>
          <a:p>
            <a:pPr algn="ctr"/>
            <a:r>
              <a:rPr lang="en-US" dirty="0"/>
              <a:t>Karen Isaacs MD, MPH</a:t>
            </a:r>
          </a:p>
        </p:txBody>
      </p:sp>
      <p:sp>
        <p:nvSpPr>
          <p:cNvPr id="4" name="Slide Number Placeholder 3">
            <a:extLst>
              <a:ext uri="{FF2B5EF4-FFF2-40B4-BE49-F238E27FC236}">
                <a16:creationId xmlns:a16="http://schemas.microsoft.com/office/drawing/2014/main" id="{7DE58AB5-28F6-924C-89BC-34E786DDEC5E}"/>
              </a:ext>
            </a:extLst>
          </p:cNvPr>
          <p:cNvSpPr>
            <a:spLocks noGrp="1"/>
          </p:cNvSpPr>
          <p:nvPr>
            <p:ph type="sldNum" sz="quarter" idx="12"/>
          </p:nvPr>
        </p:nvSpPr>
        <p:spPr/>
        <p:txBody>
          <a:bodyPr/>
          <a:lstStyle/>
          <a:p>
            <a:fld id="{BBBC2507-A645-EE4E-A7C5-95647605826D}" type="slidenum">
              <a:rPr lang="en-US" smtClean="0"/>
              <a:t>1</a:t>
            </a:fld>
            <a:endParaRPr lang="en-US"/>
          </a:p>
        </p:txBody>
      </p:sp>
    </p:spTree>
    <p:extLst>
      <p:ext uri="{BB962C8B-B14F-4D97-AF65-F5344CB8AC3E}">
        <p14:creationId xmlns:p14="http://schemas.microsoft.com/office/powerpoint/2010/main" val="4000780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F5EB-2D09-D846-86FC-E550D9DE7334}"/>
              </a:ext>
            </a:extLst>
          </p:cNvPr>
          <p:cNvSpPr>
            <a:spLocks noGrp="1"/>
          </p:cNvSpPr>
          <p:nvPr>
            <p:ph type="title"/>
          </p:nvPr>
        </p:nvSpPr>
        <p:spPr>
          <a:xfrm>
            <a:off x="1052532" y="438150"/>
            <a:ext cx="12618720" cy="1590676"/>
          </a:xfrm>
        </p:spPr>
        <p:txBody>
          <a:bodyPr/>
          <a:lstStyle/>
          <a:p>
            <a:r>
              <a:rPr lang="en-US" dirty="0"/>
              <a:t>QI Data</a:t>
            </a:r>
          </a:p>
        </p:txBody>
      </p:sp>
      <p:graphicFrame>
        <p:nvGraphicFramePr>
          <p:cNvPr id="5" name="Diagram 4">
            <a:extLst>
              <a:ext uri="{FF2B5EF4-FFF2-40B4-BE49-F238E27FC236}">
                <a16:creationId xmlns:a16="http://schemas.microsoft.com/office/drawing/2014/main" id="{DE14B78D-0B67-784B-AF01-7E09DB4E9AC3}"/>
              </a:ext>
            </a:extLst>
          </p:cNvPr>
          <p:cNvGraphicFramePr/>
          <p:nvPr>
            <p:extLst>
              <p:ext uri="{D42A27DB-BD31-4B8C-83A1-F6EECF244321}">
                <p14:modId xmlns:p14="http://schemas.microsoft.com/office/powerpoint/2010/main" val="1517253439"/>
              </p:ext>
            </p:extLst>
          </p:nvPr>
        </p:nvGraphicFramePr>
        <p:xfrm>
          <a:off x="734468" y="3329088"/>
          <a:ext cx="13222535" cy="490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7C00E84-0A81-A348-813B-FA5B98EFE4E9}"/>
              </a:ext>
            </a:extLst>
          </p:cNvPr>
          <p:cNvSpPr txBox="1"/>
          <p:nvPr/>
        </p:nvSpPr>
        <p:spPr>
          <a:xfrm>
            <a:off x="850787" y="5231394"/>
            <a:ext cx="2736837" cy="890115"/>
          </a:xfrm>
          <a:prstGeom prst="rect">
            <a:avLst/>
          </a:prstGeom>
          <a:noFill/>
        </p:spPr>
        <p:txBody>
          <a:bodyPr wrap="square" rtlCol="0">
            <a:spAutoFit/>
          </a:bodyPr>
          <a:lstStyle/>
          <a:p>
            <a:r>
              <a:rPr lang="en-US" sz="2592" dirty="0"/>
              <a:t>Health navigator outreach (25)</a:t>
            </a:r>
          </a:p>
        </p:txBody>
      </p:sp>
      <p:sp>
        <p:nvSpPr>
          <p:cNvPr id="7" name="TextBox 6">
            <a:extLst>
              <a:ext uri="{FF2B5EF4-FFF2-40B4-BE49-F238E27FC236}">
                <a16:creationId xmlns:a16="http://schemas.microsoft.com/office/drawing/2014/main" id="{9702B655-4156-6C4E-B139-A539877D1CDD}"/>
              </a:ext>
            </a:extLst>
          </p:cNvPr>
          <p:cNvSpPr txBox="1"/>
          <p:nvPr/>
        </p:nvSpPr>
        <p:spPr>
          <a:xfrm>
            <a:off x="4977749" y="4341279"/>
            <a:ext cx="2089801" cy="890115"/>
          </a:xfrm>
          <a:prstGeom prst="rect">
            <a:avLst/>
          </a:prstGeom>
          <a:noFill/>
        </p:spPr>
        <p:txBody>
          <a:bodyPr wrap="square" rtlCol="0">
            <a:spAutoFit/>
          </a:bodyPr>
          <a:lstStyle/>
          <a:p>
            <a:r>
              <a:rPr lang="en-US" sz="2592" dirty="0"/>
              <a:t>Loop closed (17)</a:t>
            </a:r>
          </a:p>
        </p:txBody>
      </p:sp>
      <p:sp>
        <p:nvSpPr>
          <p:cNvPr id="8" name="TextBox 7">
            <a:extLst>
              <a:ext uri="{FF2B5EF4-FFF2-40B4-BE49-F238E27FC236}">
                <a16:creationId xmlns:a16="http://schemas.microsoft.com/office/drawing/2014/main" id="{71A17AE4-B373-7D4A-9E7A-3B65842F2188}"/>
              </a:ext>
            </a:extLst>
          </p:cNvPr>
          <p:cNvSpPr txBox="1"/>
          <p:nvPr/>
        </p:nvSpPr>
        <p:spPr>
          <a:xfrm>
            <a:off x="9079754" y="3939684"/>
            <a:ext cx="2702669" cy="1289007"/>
          </a:xfrm>
          <a:prstGeom prst="rect">
            <a:avLst/>
          </a:prstGeom>
          <a:noFill/>
        </p:spPr>
        <p:txBody>
          <a:bodyPr wrap="square" rtlCol="0">
            <a:spAutoFit/>
          </a:bodyPr>
          <a:lstStyle/>
          <a:p>
            <a:r>
              <a:rPr lang="en-US" sz="2592" dirty="0"/>
              <a:t>Patient satisfied to be asked about SDOH</a:t>
            </a:r>
          </a:p>
        </p:txBody>
      </p:sp>
      <p:sp>
        <p:nvSpPr>
          <p:cNvPr id="9" name="TextBox 8">
            <a:extLst>
              <a:ext uri="{FF2B5EF4-FFF2-40B4-BE49-F238E27FC236}">
                <a16:creationId xmlns:a16="http://schemas.microsoft.com/office/drawing/2014/main" id="{A7DBD501-75EE-9548-A566-3447E1F56FA4}"/>
              </a:ext>
            </a:extLst>
          </p:cNvPr>
          <p:cNvSpPr txBox="1"/>
          <p:nvPr/>
        </p:nvSpPr>
        <p:spPr>
          <a:xfrm>
            <a:off x="9079754" y="5563222"/>
            <a:ext cx="2874119" cy="1289007"/>
          </a:xfrm>
          <a:prstGeom prst="rect">
            <a:avLst/>
          </a:prstGeom>
          <a:noFill/>
        </p:spPr>
        <p:txBody>
          <a:bodyPr wrap="square" rtlCol="0">
            <a:spAutoFit/>
          </a:bodyPr>
          <a:lstStyle/>
          <a:p>
            <a:r>
              <a:rPr lang="en-US" sz="2592" dirty="0"/>
              <a:t>Patient feels SDOH will address health</a:t>
            </a:r>
          </a:p>
        </p:txBody>
      </p:sp>
      <p:graphicFrame>
        <p:nvGraphicFramePr>
          <p:cNvPr id="4" name="Table 3">
            <a:extLst>
              <a:ext uri="{FF2B5EF4-FFF2-40B4-BE49-F238E27FC236}">
                <a16:creationId xmlns:a16="http://schemas.microsoft.com/office/drawing/2014/main" id="{E0E3DFBE-D443-354A-A833-86E9E0779C9E}"/>
              </a:ext>
            </a:extLst>
          </p:cNvPr>
          <p:cNvGraphicFramePr>
            <a:graphicFrameLocks noGrp="1"/>
          </p:cNvGraphicFramePr>
          <p:nvPr>
            <p:extLst>
              <p:ext uri="{D42A27DB-BD31-4B8C-83A1-F6EECF244321}">
                <p14:modId xmlns:p14="http://schemas.microsoft.com/office/powerpoint/2010/main" val="1861670188"/>
              </p:ext>
            </p:extLst>
          </p:nvPr>
        </p:nvGraphicFramePr>
        <p:xfrm>
          <a:off x="734468" y="1733951"/>
          <a:ext cx="12048081" cy="1861988"/>
        </p:xfrm>
        <a:graphic>
          <a:graphicData uri="http://schemas.openxmlformats.org/drawingml/2006/table">
            <a:tbl>
              <a:tblPr firstRow="1" bandRow="1">
                <a:tableStyleId>{5C22544A-7EE6-4342-B048-85BDC9FD1C3A}</a:tableStyleId>
              </a:tblPr>
              <a:tblGrid>
                <a:gridCol w="5268387">
                  <a:extLst>
                    <a:ext uri="{9D8B030D-6E8A-4147-A177-3AD203B41FA5}">
                      <a16:colId xmlns:a16="http://schemas.microsoft.com/office/drawing/2014/main" val="2153238548"/>
                    </a:ext>
                  </a:extLst>
                </a:gridCol>
                <a:gridCol w="2354060">
                  <a:extLst>
                    <a:ext uri="{9D8B030D-6E8A-4147-A177-3AD203B41FA5}">
                      <a16:colId xmlns:a16="http://schemas.microsoft.com/office/drawing/2014/main" val="2040119032"/>
                    </a:ext>
                  </a:extLst>
                </a:gridCol>
                <a:gridCol w="2109239">
                  <a:extLst>
                    <a:ext uri="{9D8B030D-6E8A-4147-A177-3AD203B41FA5}">
                      <a16:colId xmlns:a16="http://schemas.microsoft.com/office/drawing/2014/main" val="3077967650"/>
                    </a:ext>
                  </a:extLst>
                </a:gridCol>
                <a:gridCol w="2316395">
                  <a:extLst>
                    <a:ext uri="{9D8B030D-6E8A-4147-A177-3AD203B41FA5}">
                      <a16:colId xmlns:a16="http://schemas.microsoft.com/office/drawing/2014/main" val="712997937"/>
                    </a:ext>
                  </a:extLst>
                </a:gridCol>
              </a:tblGrid>
              <a:tr h="164516">
                <a:tc>
                  <a:txBody>
                    <a:bodyPr/>
                    <a:lstStyle/>
                    <a:p>
                      <a:r>
                        <a:rPr lang="en-US" dirty="0"/>
                        <a:t>Community Linkages </a:t>
                      </a:r>
                      <a:r>
                        <a:rPr lang="en-US" b="0" dirty="0"/>
                        <a:t>(for 96 +screens)</a:t>
                      </a:r>
                    </a:p>
                  </a:txBody>
                  <a:tcPr/>
                </a:tc>
                <a:tc>
                  <a:txBody>
                    <a:bodyPr/>
                    <a:lstStyle/>
                    <a:p>
                      <a:pPr algn="ctr"/>
                      <a:r>
                        <a:rPr lang="en-US" dirty="0"/>
                        <a:t>Completed</a:t>
                      </a:r>
                    </a:p>
                  </a:txBody>
                  <a:tcPr/>
                </a:tc>
                <a:tc>
                  <a:txBody>
                    <a:bodyPr/>
                    <a:lstStyle/>
                    <a:p>
                      <a:pPr algn="ctr"/>
                      <a:r>
                        <a:rPr lang="en-US" dirty="0"/>
                        <a:t>Not Done</a:t>
                      </a:r>
                    </a:p>
                  </a:txBody>
                  <a:tcPr/>
                </a:tc>
                <a:tc>
                  <a:txBody>
                    <a:bodyPr/>
                    <a:lstStyle/>
                    <a:p>
                      <a:pPr algn="ctr"/>
                      <a:r>
                        <a:rPr lang="en-US" dirty="0"/>
                        <a:t>Refused</a:t>
                      </a:r>
                    </a:p>
                  </a:txBody>
                  <a:tcPr/>
                </a:tc>
                <a:extLst>
                  <a:ext uri="{0D108BD9-81ED-4DB2-BD59-A6C34878D82A}">
                    <a16:rowId xmlns:a16="http://schemas.microsoft.com/office/drawing/2014/main" val="283741296"/>
                  </a:ext>
                </a:extLst>
              </a:tr>
              <a:tr h="374057">
                <a:tc>
                  <a:txBody>
                    <a:bodyPr/>
                    <a:lstStyle/>
                    <a:p>
                      <a:r>
                        <a:rPr lang="en-US" dirty="0">
                          <a:solidFill>
                            <a:schemeClr val="tx1"/>
                          </a:solidFill>
                        </a:rPr>
                        <a:t>Website info given (began 3/26/19),         of </a:t>
                      </a:r>
                      <a:r>
                        <a:rPr lang="en-US" u="sng" dirty="0">
                          <a:solidFill>
                            <a:schemeClr val="tx1"/>
                          </a:solidFill>
                        </a:rPr>
                        <a:t>40</a:t>
                      </a:r>
                    </a:p>
                  </a:txBody>
                  <a:tcPr/>
                </a:tc>
                <a:tc>
                  <a:txBody>
                    <a:bodyPr/>
                    <a:lstStyle/>
                    <a:p>
                      <a:pPr algn="ctr"/>
                      <a:r>
                        <a:rPr lang="en-US" dirty="0"/>
                        <a:t>36 (90%)</a:t>
                      </a:r>
                    </a:p>
                  </a:txBody>
                  <a:tcPr/>
                </a:tc>
                <a:tc>
                  <a:txBody>
                    <a:bodyPr/>
                    <a:lstStyle/>
                    <a:p>
                      <a:pPr algn="ctr"/>
                      <a:r>
                        <a:rPr lang="en-US" dirty="0"/>
                        <a:t>4 (10%)</a:t>
                      </a:r>
                    </a:p>
                  </a:txBody>
                  <a:tcPr/>
                </a:tc>
                <a:tc>
                  <a:txBody>
                    <a:bodyPr/>
                    <a:lstStyle/>
                    <a:p>
                      <a:pPr algn="ctr"/>
                      <a:r>
                        <a:rPr lang="en-US" dirty="0"/>
                        <a:t>0</a:t>
                      </a:r>
                    </a:p>
                  </a:txBody>
                  <a:tcPr/>
                </a:tc>
                <a:extLst>
                  <a:ext uri="{0D108BD9-81ED-4DB2-BD59-A6C34878D82A}">
                    <a16:rowId xmlns:a16="http://schemas.microsoft.com/office/drawing/2014/main" val="4022329538"/>
                  </a:ext>
                </a:extLst>
              </a:tr>
              <a:tr h="374057">
                <a:tc>
                  <a:txBody>
                    <a:bodyPr/>
                    <a:lstStyle/>
                    <a:p>
                      <a:r>
                        <a:rPr lang="en-US" dirty="0">
                          <a:solidFill>
                            <a:schemeClr val="tx1"/>
                          </a:solidFill>
                        </a:rPr>
                        <a:t>Health navigator referral (began 6/4/19), of </a:t>
                      </a:r>
                      <a:r>
                        <a:rPr lang="en-US" u="sng" dirty="0">
                          <a:solidFill>
                            <a:schemeClr val="tx1"/>
                          </a:solidFill>
                        </a:rPr>
                        <a:t>56</a:t>
                      </a:r>
                    </a:p>
                  </a:txBody>
                  <a:tcPr/>
                </a:tc>
                <a:tc>
                  <a:txBody>
                    <a:bodyPr/>
                    <a:lstStyle/>
                    <a:p>
                      <a:pPr algn="ctr"/>
                      <a:r>
                        <a:rPr lang="en-US" dirty="0">
                          <a:solidFill>
                            <a:srgbClr val="FF0000"/>
                          </a:solidFill>
                        </a:rPr>
                        <a:t>25</a:t>
                      </a:r>
                      <a:r>
                        <a:rPr lang="en-US" dirty="0">
                          <a:solidFill>
                            <a:schemeClr val="tx1"/>
                          </a:solidFill>
                        </a:rPr>
                        <a:t> (45%)</a:t>
                      </a:r>
                      <a:endParaRPr lang="en-US" dirty="0">
                        <a:solidFill>
                          <a:srgbClr val="FF0000"/>
                        </a:solidFill>
                      </a:endParaRPr>
                    </a:p>
                  </a:txBody>
                  <a:tcPr/>
                </a:tc>
                <a:tc>
                  <a:txBody>
                    <a:bodyPr/>
                    <a:lstStyle/>
                    <a:p>
                      <a:pPr algn="ctr"/>
                      <a:r>
                        <a:rPr lang="en-US" dirty="0">
                          <a:solidFill>
                            <a:srgbClr val="FF0000"/>
                          </a:solidFill>
                        </a:rPr>
                        <a:t>20 </a:t>
                      </a:r>
                      <a:r>
                        <a:rPr lang="en-US" dirty="0"/>
                        <a:t>(36%)</a:t>
                      </a:r>
                    </a:p>
                  </a:txBody>
                  <a:tcPr/>
                </a:tc>
                <a:tc>
                  <a:txBody>
                    <a:bodyPr/>
                    <a:lstStyle/>
                    <a:p>
                      <a:pPr algn="ctr"/>
                      <a:r>
                        <a:rPr lang="en-US" dirty="0">
                          <a:solidFill>
                            <a:srgbClr val="FF0000"/>
                          </a:solidFill>
                        </a:rPr>
                        <a:t>11 </a:t>
                      </a:r>
                      <a:r>
                        <a:rPr lang="en-US" dirty="0"/>
                        <a:t>(19%)</a:t>
                      </a:r>
                    </a:p>
                  </a:txBody>
                  <a:tcPr/>
                </a:tc>
                <a:extLst>
                  <a:ext uri="{0D108BD9-81ED-4DB2-BD59-A6C34878D82A}">
                    <a16:rowId xmlns:a16="http://schemas.microsoft.com/office/drawing/2014/main" val="2478665878"/>
                  </a:ext>
                </a:extLst>
              </a:tr>
              <a:tr h="374057">
                <a:tc>
                  <a:txBody>
                    <a:bodyPr/>
                    <a:lstStyle/>
                    <a:p>
                      <a:endParaRPr lang="en-US" dirty="0"/>
                    </a:p>
                  </a:txBody>
                  <a:tcPr/>
                </a:tc>
                <a:tc>
                  <a:txBody>
                    <a:bodyPr/>
                    <a:lstStyle/>
                    <a:p>
                      <a:pPr algn="ct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860066149"/>
                  </a:ext>
                </a:extLst>
              </a:tr>
              <a:tr h="374057">
                <a:tc>
                  <a:txBody>
                    <a:bodyPr/>
                    <a:lstStyle/>
                    <a:p>
                      <a:r>
                        <a:rPr lang="en-US" dirty="0"/>
                        <a:t>Pediatric Food Box (began 5/1/19),         of *14</a:t>
                      </a:r>
                    </a:p>
                  </a:txBody>
                  <a:tcPr/>
                </a:tc>
                <a:tc>
                  <a:txBody>
                    <a:bodyPr/>
                    <a:lstStyle/>
                    <a:p>
                      <a:pPr algn="ctr"/>
                      <a:r>
                        <a:rPr lang="en-US" dirty="0"/>
                        <a:t>8 (57%)</a:t>
                      </a:r>
                    </a:p>
                  </a:txBody>
                  <a:tcPr/>
                </a:tc>
                <a:tc>
                  <a:txBody>
                    <a:bodyPr/>
                    <a:lstStyle/>
                    <a:p>
                      <a:pPr algn="ctr"/>
                      <a:r>
                        <a:rPr lang="en-US" dirty="0"/>
                        <a:t>5 (36%)</a:t>
                      </a:r>
                    </a:p>
                  </a:txBody>
                  <a:tcPr/>
                </a:tc>
                <a:tc>
                  <a:txBody>
                    <a:bodyPr/>
                    <a:lstStyle/>
                    <a:p>
                      <a:pPr algn="ctr"/>
                      <a:r>
                        <a:rPr lang="en-US" dirty="0"/>
                        <a:t>1 (7%)</a:t>
                      </a:r>
                    </a:p>
                  </a:txBody>
                  <a:tcPr/>
                </a:tc>
                <a:extLst>
                  <a:ext uri="{0D108BD9-81ED-4DB2-BD59-A6C34878D82A}">
                    <a16:rowId xmlns:a16="http://schemas.microsoft.com/office/drawing/2014/main" val="1939784454"/>
                  </a:ext>
                </a:extLst>
              </a:tr>
            </a:tbl>
          </a:graphicData>
        </a:graphic>
      </p:graphicFrame>
    </p:spTree>
    <p:extLst>
      <p:ext uri="{BB962C8B-B14F-4D97-AF65-F5344CB8AC3E}">
        <p14:creationId xmlns:p14="http://schemas.microsoft.com/office/powerpoint/2010/main" val="203672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EC0B-8739-0544-AAEB-CD2A21E74521}"/>
              </a:ext>
            </a:extLst>
          </p:cNvPr>
          <p:cNvSpPr>
            <a:spLocks noGrp="1"/>
          </p:cNvSpPr>
          <p:nvPr>
            <p:ph type="title"/>
          </p:nvPr>
        </p:nvSpPr>
        <p:spPr/>
        <p:txBody>
          <a:bodyPr/>
          <a:lstStyle/>
          <a:p>
            <a:r>
              <a:rPr lang="en-US" dirty="0"/>
              <a:t>QI Takeaways</a:t>
            </a:r>
          </a:p>
        </p:txBody>
      </p:sp>
      <p:sp>
        <p:nvSpPr>
          <p:cNvPr id="3" name="Content Placeholder 2">
            <a:extLst>
              <a:ext uri="{FF2B5EF4-FFF2-40B4-BE49-F238E27FC236}">
                <a16:creationId xmlns:a16="http://schemas.microsoft.com/office/drawing/2014/main" id="{B6298DDD-5B49-D74B-BDE5-AF64CBCE7DB2}"/>
              </a:ext>
            </a:extLst>
          </p:cNvPr>
          <p:cNvSpPr>
            <a:spLocks noGrp="1"/>
          </p:cNvSpPr>
          <p:nvPr>
            <p:ph idx="1"/>
          </p:nvPr>
        </p:nvSpPr>
        <p:spPr>
          <a:xfrm>
            <a:off x="710616" y="1664750"/>
            <a:ext cx="13209168" cy="5574250"/>
          </a:xfrm>
        </p:spPr>
        <p:txBody>
          <a:bodyPr>
            <a:noAutofit/>
          </a:bodyPr>
          <a:lstStyle/>
          <a:p>
            <a:pPr marL="342900" indent="-342900">
              <a:buFont typeface="Wingdings" pitchFamily="2" charset="2"/>
              <a:buChar char="§"/>
            </a:pPr>
            <a:r>
              <a:rPr lang="en-US" sz="2400" dirty="0"/>
              <a:t>Process </a:t>
            </a:r>
            <a:r>
              <a:rPr lang="en-US" sz="2400" u="sng" dirty="0"/>
              <a:t>flexibility</a:t>
            </a:r>
            <a:r>
              <a:rPr lang="en-US" sz="2400" dirty="0"/>
              <a:t> favors accuracy over precision:</a:t>
            </a:r>
          </a:p>
          <a:p>
            <a:pPr marL="1028700" lvl="1" indent="-342900">
              <a:buFont typeface="Wingdings" pitchFamily="2" charset="2"/>
              <a:buChar char="§"/>
            </a:pPr>
            <a:r>
              <a:rPr lang="en-US" sz="2000" dirty="0"/>
              <a:t>Not every patient agrees to/desires assistance</a:t>
            </a:r>
          </a:p>
          <a:p>
            <a:pPr marL="1028700" lvl="1" indent="-342900">
              <a:buFont typeface="Wingdings" pitchFamily="2" charset="2"/>
              <a:buChar char="§"/>
            </a:pPr>
            <a:r>
              <a:rPr lang="en-US" sz="2000" dirty="0"/>
              <a:t>Some patients may refuse to answer, or not answer honestly</a:t>
            </a:r>
          </a:p>
          <a:p>
            <a:pPr marL="1028700" lvl="1" indent="-342900">
              <a:buFont typeface="Wingdings" pitchFamily="2" charset="2"/>
              <a:buChar char="§"/>
            </a:pPr>
            <a:r>
              <a:rPr lang="en-US" sz="2000" dirty="0"/>
              <a:t>Wording bias of questions: food security  = “nutritious” food security</a:t>
            </a:r>
          </a:p>
          <a:p>
            <a:pPr marL="342900" indent="-342900">
              <a:buFont typeface="Wingdings" pitchFamily="2" charset="2"/>
              <a:buChar char="§"/>
            </a:pPr>
            <a:r>
              <a:rPr lang="en-US" sz="2400" u="sng" dirty="0"/>
              <a:t>Partnerships</a:t>
            </a:r>
            <a:r>
              <a:rPr lang="en-US" sz="2400" dirty="0"/>
              <a:t>: </a:t>
            </a:r>
          </a:p>
          <a:p>
            <a:pPr marL="1028700" lvl="1" indent="-342900">
              <a:buFont typeface="Wingdings" pitchFamily="2" charset="2"/>
              <a:buChar char="§"/>
            </a:pPr>
            <a:r>
              <a:rPr lang="en-US" sz="2000" dirty="0"/>
              <a:t>with CCLCF for 6-month demonstration of “health navigator” </a:t>
            </a:r>
            <a:r>
              <a:rPr lang="en-US" sz="2000" dirty="0">
                <a:sym typeface="Wingdings" pitchFamily="2" charset="2"/>
              </a:rPr>
              <a:t> set </a:t>
            </a:r>
            <a:r>
              <a:rPr lang="en-US" sz="1800" dirty="0"/>
              <a:t>up process for college interns to take over this role </a:t>
            </a:r>
          </a:p>
          <a:p>
            <a:pPr marL="1028700" lvl="1" indent="-342900">
              <a:buFont typeface="Wingdings" pitchFamily="2" charset="2"/>
              <a:buChar char="§"/>
            </a:pPr>
            <a:r>
              <a:rPr lang="en-US" sz="2000" dirty="0"/>
              <a:t>with Nourish NC for food boxes </a:t>
            </a:r>
            <a:r>
              <a:rPr lang="en-US" sz="2000" dirty="0">
                <a:sym typeface="Wingdings" pitchFamily="2" charset="2"/>
              </a:rPr>
              <a:t> a</a:t>
            </a:r>
            <a:r>
              <a:rPr lang="en-US" sz="1800" dirty="0"/>
              <a:t>nd now also local food bank, and a community garden for fresh veggies</a:t>
            </a:r>
          </a:p>
          <a:p>
            <a:pPr marL="1028700" lvl="1" indent="-342900">
              <a:buFont typeface="Wingdings" pitchFamily="2" charset="2"/>
              <a:buChar char="§"/>
            </a:pPr>
            <a:r>
              <a:rPr lang="en-US" sz="2000" dirty="0"/>
              <a:t>with several local CBOs to apply for ”NC Healthy Opportunities” Medicaid pilot</a:t>
            </a:r>
          </a:p>
          <a:p>
            <a:pPr marL="342900" indent="-342900">
              <a:buFont typeface="Wingdings" pitchFamily="2" charset="2"/>
              <a:buChar char="§"/>
            </a:pPr>
            <a:r>
              <a:rPr lang="en-US" sz="2400" u="sng" dirty="0"/>
              <a:t>Non-physician</a:t>
            </a:r>
            <a:r>
              <a:rPr lang="en-US" sz="2400" dirty="0"/>
              <a:t> staff involvement</a:t>
            </a:r>
          </a:p>
          <a:p>
            <a:pPr marL="800100" lvl="1" indent="-342900">
              <a:buFont typeface="Wingdings" pitchFamily="2" charset="2"/>
              <a:buChar char="§"/>
            </a:pPr>
            <a:r>
              <a:rPr lang="en-US" sz="2000" dirty="0"/>
              <a:t>Rooming staff now carry out food security screens and interventions at all encounters</a:t>
            </a:r>
          </a:p>
          <a:p>
            <a:pPr marL="342900" indent="-342900">
              <a:buFont typeface="Wingdings" pitchFamily="2" charset="2"/>
              <a:buChar char="§"/>
            </a:pPr>
            <a:r>
              <a:rPr lang="en-US" sz="2400" dirty="0"/>
              <a:t>Clinic now has chronic disease prevalence </a:t>
            </a:r>
            <a:r>
              <a:rPr lang="en-US" sz="2400" u="sng" dirty="0"/>
              <a:t>data</a:t>
            </a:r>
            <a:r>
              <a:rPr lang="en-US" sz="2400" dirty="0"/>
              <a:t>, stratified by REAL and SDOH</a:t>
            </a:r>
            <a:endParaRPr lang="en-US" sz="2400" u="sng" dirty="0"/>
          </a:p>
          <a:p>
            <a:pPr marL="342900" indent="-342900">
              <a:buFont typeface="Wingdings" pitchFamily="2" charset="2"/>
              <a:buChar char="§"/>
            </a:pPr>
            <a:r>
              <a:rPr lang="en-US" sz="2400" dirty="0"/>
              <a:t>Integrate NCCARE360 interface with EHR, for </a:t>
            </a:r>
            <a:r>
              <a:rPr lang="en-US" sz="2400" u="sng" dirty="0"/>
              <a:t>community referrals</a:t>
            </a:r>
          </a:p>
        </p:txBody>
      </p:sp>
      <p:sp>
        <p:nvSpPr>
          <p:cNvPr id="4" name="Slide Number Placeholder 3">
            <a:extLst>
              <a:ext uri="{FF2B5EF4-FFF2-40B4-BE49-F238E27FC236}">
                <a16:creationId xmlns:a16="http://schemas.microsoft.com/office/drawing/2014/main" id="{7E40FF78-F5BE-8A4B-8CA3-75AF7CA68563}"/>
              </a:ext>
            </a:extLst>
          </p:cNvPr>
          <p:cNvSpPr>
            <a:spLocks noGrp="1"/>
          </p:cNvSpPr>
          <p:nvPr>
            <p:ph type="sldNum" sz="quarter" idx="12"/>
          </p:nvPr>
        </p:nvSpPr>
        <p:spPr/>
        <p:txBody>
          <a:bodyPr/>
          <a:lstStyle/>
          <a:p>
            <a:fld id="{BBBC2507-A645-EE4E-A7C5-95647605826D}" type="slidenum">
              <a:rPr lang="en-US" smtClean="0"/>
              <a:t>11</a:t>
            </a:fld>
            <a:endParaRPr lang="en-US"/>
          </a:p>
        </p:txBody>
      </p:sp>
      <p:cxnSp>
        <p:nvCxnSpPr>
          <p:cNvPr id="7" name="Straight Connector 6">
            <a:extLst>
              <a:ext uri="{FF2B5EF4-FFF2-40B4-BE49-F238E27FC236}">
                <a16:creationId xmlns:a16="http://schemas.microsoft.com/office/drawing/2014/main" id="{A98688E5-7BFA-A546-BD30-D725C9C147C7}"/>
              </a:ext>
            </a:extLst>
          </p:cNvPr>
          <p:cNvCxnSpPr>
            <a:cxnSpLocks/>
          </p:cNvCxnSpPr>
          <p:nvPr/>
        </p:nvCxnSpPr>
        <p:spPr>
          <a:xfrm flipH="1">
            <a:off x="6534150" y="2762250"/>
            <a:ext cx="133350" cy="26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617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652A-1D89-DF4E-B948-A9486C11DD28}"/>
              </a:ext>
            </a:extLst>
          </p:cNvPr>
          <p:cNvSpPr>
            <a:spLocks noGrp="1"/>
          </p:cNvSpPr>
          <p:nvPr>
            <p:ph type="title"/>
          </p:nvPr>
        </p:nvSpPr>
        <p:spPr/>
        <p:txBody>
          <a:bodyPr/>
          <a:lstStyle/>
          <a:p>
            <a:r>
              <a:rPr lang="en-US" dirty="0"/>
              <a:t>Miscellaneous</a:t>
            </a:r>
          </a:p>
        </p:txBody>
      </p:sp>
      <p:sp>
        <p:nvSpPr>
          <p:cNvPr id="3" name="Text Placeholder 2">
            <a:extLst>
              <a:ext uri="{FF2B5EF4-FFF2-40B4-BE49-F238E27FC236}">
                <a16:creationId xmlns:a16="http://schemas.microsoft.com/office/drawing/2014/main" id="{2261A7C4-6E33-574E-9086-816BAEC42A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4E2106-D7C4-E747-82EB-F01015BCAB68}"/>
              </a:ext>
            </a:extLst>
          </p:cNvPr>
          <p:cNvSpPr>
            <a:spLocks noGrp="1"/>
          </p:cNvSpPr>
          <p:nvPr>
            <p:ph type="sldNum" sz="quarter" idx="12"/>
          </p:nvPr>
        </p:nvSpPr>
        <p:spPr/>
        <p:txBody>
          <a:bodyPr/>
          <a:lstStyle/>
          <a:p>
            <a:fld id="{BBBC2507-A645-EE4E-A7C5-95647605826D}" type="slidenum">
              <a:rPr lang="en-US" smtClean="0"/>
              <a:t>12</a:t>
            </a:fld>
            <a:endParaRPr lang="en-US"/>
          </a:p>
        </p:txBody>
      </p:sp>
    </p:spTree>
    <p:extLst>
      <p:ext uri="{BB962C8B-B14F-4D97-AF65-F5344CB8AC3E}">
        <p14:creationId xmlns:p14="http://schemas.microsoft.com/office/powerpoint/2010/main" val="57485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BF9C-14C4-7145-ABC7-1E9557B83101}"/>
              </a:ext>
            </a:extLst>
          </p:cNvPr>
          <p:cNvSpPr>
            <a:spLocks noGrp="1"/>
          </p:cNvSpPr>
          <p:nvPr>
            <p:ph type="title"/>
          </p:nvPr>
        </p:nvSpPr>
        <p:spPr>
          <a:xfrm>
            <a:off x="576471" y="3434556"/>
            <a:ext cx="5049078" cy="1360488"/>
          </a:xfrm>
        </p:spPr>
        <p:txBody>
          <a:bodyPr>
            <a:normAutofit/>
          </a:bodyPr>
          <a:lstStyle/>
          <a:p>
            <a:r>
              <a:rPr lang="en-US" sz="4000" dirty="0"/>
              <a:t>BPA for </a:t>
            </a:r>
            <a:br>
              <a:rPr lang="en-US" sz="4000" dirty="0"/>
            </a:br>
            <a:r>
              <a:rPr lang="en-US" sz="4000" dirty="0"/>
              <a:t>SDOH Screen</a:t>
            </a:r>
          </a:p>
        </p:txBody>
      </p:sp>
      <p:sp>
        <p:nvSpPr>
          <p:cNvPr id="4" name="Slide Number Placeholder 3">
            <a:extLst>
              <a:ext uri="{FF2B5EF4-FFF2-40B4-BE49-F238E27FC236}">
                <a16:creationId xmlns:a16="http://schemas.microsoft.com/office/drawing/2014/main" id="{CA8E84C6-838F-3242-9AE0-75A4D9F0AA3E}"/>
              </a:ext>
            </a:extLst>
          </p:cNvPr>
          <p:cNvSpPr>
            <a:spLocks noGrp="1"/>
          </p:cNvSpPr>
          <p:nvPr>
            <p:ph type="sldNum" sz="quarter" idx="12"/>
          </p:nvPr>
        </p:nvSpPr>
        <p:spPr/>
        <p:txBody>
          <a:bodyPr/>
          <a:lstStyle/>
          <a:p>
            <a:fld id="{BBBC2507-A645-EE4E-A7C5-95647605826D}" type="slidenum">
              <a:rPr lang="en-US" smtClean="0"/>
              <a:t>13</a:t>
            </a:fld>
            <a:endParaRPr lang="en-US"/>
          </a:p>
        </p:txBody>
      </p:sp>
      <p:pic>
        <p:nvPicPr>
          <p:cNvPr id="5" name="Picture 4">
            <a:extLst>
              <a:ext uri="{FF2B5EF4-FFF2-40B4-BE49-F238E27FC236}">
                <a16:creationId xmlns:a16="http://schemas.microsoft.com/office/drawing/2014/main" id="{E23CC5C3-FFB1-EF4F-B0FF-94207884F5AD}"/>
              </a:ext>
            </a:extLst>
          </p:cNvPr>
          <p:cNvPicPr>
            <a:picLocks noChangeAspect="1"/>
          </p:cNvPicPr>
          <p:nvPr/>
        </p:nvPicPr>
        <p:blipFill rotWithShape="1">
          <a:blip r:embed="rId3"/>
          <a:srcRect t="10868" r="34450" b="11546"/>
          <a:stretch/>
        </p:blipFill>
        <p:spPr>
          <a:xfrm>
            <a:off x="5664231" y="1183488"/>
            <a:ext cx="8706678" cy="5862623"/>
          </a:xfrm>
          <a:prstGeom prst="rect">
            <a:avLst/>
          </a:prstGeom>
        </p:spPr>
      </p:pic>
      <p:sp>
        <p:nvSpPr>
          <p:cNvPr id="6" name="Rectangle 5">
            <a:extLst>
              <a:ext uri="{FF2B5EF4-FFF2-40B4-BE49-F238E27FC236}">
                <a16:creationId xmlns:a16="http://schemas.microsoft.com/office/drawing/2014/main" id="{DA7CEE0C-80EF-784D-8EDB-C9230E644719}"/>
              </a:ext>
            </a:extLst>
          </p:cNvPr>
          <p:cNvSpPr/>
          <p:nvPr/>
        </p:nvSpPr>
        <p:spPr>
          <a:xfrm>
            <a:off x="5923721" y="1277544"/>
            <a:ext cx="1530627" cy="1371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a:extLst>
              <a:ext uri="{FF2B5EF4-FFF2-40B4-BE49-F238E27FC236}">
                <a16:creationId xmlns:a16="http://schemas.microsoft.com/office/drawing/2014/main" id="{BDECD338-4D05-D042-9FB7-E2E5A81B14B0}"/>
              </a:ext>
            </a:extLst>
          </p:cNvPr>
          <p:cNvSpPr/>
          <p:nvPr/>
        </p:nvSpPr>
        <p:spPr>
          <a:xfrm>
            <a:off x="7733769" y="3061251"/>
            <a:ext cx="6261653" cy="1053548"/>
          </a:xfrm>
          <a:prstGeom prst="frame">
            <a:avLst>
              <a:gd name="adj1" fmla="val 4953"/>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4294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C14-B23C-BA4D-8ED4-661915E094C4}"/>
              </a:ext>
            </a:extLst>
          </p:cNvPr>
          <p:cNvSpPr>
            <a:spLocks noGrp="1"/>
          </p:cNvSpPr>
          <p:nvPr>
            <p:ph type="title"/>
          </p:nvPr>
        </p:nvSpPr>
        <p:spPr>
          <a:xfrm>
            <a:off x="757092" y="977521"/>
            <a:ext cx="12617450" cy="884023"/>
          </a:xfrm>
        </p:spPr>
        <p:txBody>
          <a:bodyPr>
            <a:normAutofit/>
          </a:bodyPr>
          <a:lstStyle/>
          <a:p>
            <a:r>
              <a:rPr lang="en-US" sz="4000" dirty="0"/>
              <a:t>SDOH Questions in EPIC</a:t>
            </a:r>
          </a:p>
        </p:txBody>
      </p:sp>
      <p:sp>
        <p:nvSpPr>
          <p:cNvPr id="3" name="Content Placeholder 2">
            <a:extLst>
              <a:ext uri="{FF2B5EF4-FFF2-40B4-BE49-F238E27FC236}">
                <a16:creationId xmlns:a16="http://schemas.microsoft.com/office/drawing/2014/main" id="{A12EB964-8AFB-A847-A6A0-FD51EFA13278}"/>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355F6DA-FE69-6B4D-AEDE-0D02BDBCD07F}"/>
              </a:ext>
            </a:extLst>
          </p:cNvPr>
          <p:cNvPicPr>
            <a:picLocks noChangeAspect="1"/>
          </p:cNvPicPr>
          <p:nvPr/>
        </p:nvPicPr>
        <p:blipFill>
          <a:blip r:embed="rId3"/>
          <a:stretch>
            <a:fillRect/>
          </a:stretch>
        </p:blipFill>
        <p:spPr>
          <a:xfrm>
            <a:off x="226244" y="1734970"/>
            <a:ext cx="8692074" cy="6329848"/>
          </a:xfrm>
          <a:prstGeom prst="rect">
            <a:avLst/>
          </a:prstGeom>
        </p:spPr>
      </p:pic>
      <p:pic>
        <p:nvPicPr>
          <p:cNvPr id="5" name="Picture 4">
            <a:extLst>
              <a:ext uri="{FF2B5EF4-FFF2-40B4-BE49-F238E27FC236}">
                <a16:creationId xmlns:a16="http://schemas.microsoft.com/office/drawing/2014/main" id="{F05092FE-D97F-C64B-92BB-9542F8D64442}"/>
              </a:ext>
            </a:extLst>
          </p:cNvPr>
          <p:cNvPicPr>
            <a:picLocks noChangeAspect="1"/>
          </p:cNvPicPr>
          <p:nvPr/>
        </p:nvPicPr>
        <p:blipFill rotWithShape="1">
          <a:blip r:embed="rId4"/>
          <a:srcRect r="30260"/>
          <a:stretch/>
        </p:blipFill>
        <p:spPr>
          <a:xfrm>
            <a:off x="7088957" y="1625255"/>
            <a:ext cx="7315200" cy="2136700"/>
          </a:xfrm>
          <a:prstGeom prst="rect">
            <a:avLst/>
          </a:prstGeom>
          <a:ln>
            <a:solidFill>
              <a:schemeClr val="accent2"/>
            </a:solidFill>
          </a:ln>
        </p:spPr>
      </p:pic>
      <p:pic>
        <p:nvPicPr>
          <p:cNvPr id="6" name="Picture 5">
            <a:extLst>
              <a:ext uri="{FF2B5EF4-FFF2-40B4-BE49-F238E27FC236}">
                <a16:creationId xmlns:a16="http://schemas.microsoft.com/office/drawing/2014/main" id="{DEA46DDB-3E41-5142-A9E2-0C39BFE533E2}"/>
              </a:ext>
            </a:extLst>
          </p:cNvPr>
          <p:cNvPicPr>
            <a:picLocks noChangeAspect="1"/>
          </p:cNvPicPr>
          <p:nvPr/>
        </p:nvPicPr>
        <p:blipFill>
          <a:blip r:embed="rId5"/>
          <a:stretch>
            <a:fillRect/>
          </a:stretch>
        </p:blipFill>
        <p:spPr>
          <a:xfrm>
            <a:off x="7315200" y="5127748"/>
            <a:ext cx="7315200" cy="1383956"/>
          </a:xfrm>
          <a:prstGeom prst="rect">
            <a:avLst/>
          </a:prstGeom>
        </p:spPr>
      </p:pic>
      <p:sp>
        <p:nvSpPr>
          <p:cNvPr id="7" name="TextBox 6">
            <a:extLst>
              <a:ext uri="{FF2B5EF4-FFF2-40B4-BE49-F238E27FC236}">
                <a16:creationId xmlns:a16="http://schemas.microsoft.com/office/drawing/2014/main" id="{DABE8941-5C0B-9948-9ED9-68BDCBBFA6A9}"/>
              </a:ext>
            </a:extLst>
          </p:cNvPr>
          <p:cNvSpPr txBox="1"/>
          <p:nvPr/>
        </p:nvSpPr>
        <p:spPr>
          <a:xfrm>
            <a:off x="8287965" y="1666591"/>
            <a:ext cx="2458591" cy="491225"/>
          </a:xfrm>
          <a:prstGeom prst="rect">
            <a:avLst/>
          </a:prstGeom>
          <a:noFill/>
        </p:spPr>
        <p:txBody>
          <a:bodyPr wrap="square" rtlCol="0">
            <a:spAutoFit/>
          </a:bodyPr>
          <a:lstStyle/>
          <a:p>
            <a:r>
              <a:rPr lang="en-US" sz="2592" dirty="0">
                <a:solidFill>
                  <a:schemeClr val="accent2"/>
                </a:solidFill>
              </a:rPr>
              <a:t>As of 7/19/19</a:t>
            </a:r>
          </a:p>
        </p:txBody>
      </p:sp>
      <p:sp>
        <p:nvSpPr>
          <p:cNvPr id="26" name="Oval 25">
            <a:extLst>
              <a:ext uri="{FF2B5EF4-FFF2-40B4-BE49-F238E27FC236}">
                <a16:creationId xmlns:a16="http://schemas.microsoft.com/office/drawing/2014/main" id="{298BED28-AE69-4943-B3D9-2F0183FE9601}"/>
              </a:ext>
            </a:extLst>
          </p:cNvPr>
          <p:cNvSpPr/>
          <p:nvPr/>
        </p:nvSpPr>
        <p:spPr>
          <a:xfrm>
            <a:off x="2451372" y="4975769"/>
            <a:ext cx="817123" cy="5106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27" name="Oval 26">
            <a:extLst>
              <a:ext uri="{FF2B5EF4-FFF2-40B4-BE49-F238E27FC236}">
                <a16:creationId xmlns:a16="http://schemas.microsoft.com/office/drawing/2014/main" id="{C74A96C4-4DC2-4042-BD0A-D3CAC93D6FD3}"/>
              </a:ext>
            </a:extLst>
          </p:cNvPr>
          <p:cNvSpPr/>
          <p:nvPr/>
        </p:nvSpPr>
        <p:spPr>
          <a:xfrm>
            <a:off x="2451372" y="4267576"/>
            <a:ext cx="817123" cy="5106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28" name="Oval 27">
            <a:extLst>
              <a:ext uri="{FF2B5EF4-FFF2-40B4-BE49-F238E27FC236}">
                <a16:creationId xmlns:a16="http://schemas.microsoft.com/office/drawing/2014/main" id="{88BC25FA-A407-554C-9767-BC665FBAFB5B}"/>
              </a:ext>
            </a:extLst>
          </p:cNvPr>
          <p:cNvSpPr/>
          <p:nvPr/>
        </p:nvSpPr>
        <p:spPr>
          <a:xfrm>
            <a:off x="3662746" y="2314834"/>
            <a:ext cx="1263341" cy="598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29" name="Oval 28">
            <a:extLst>
              <a:ext uri="{FF2B5EF4-FFF2-40B4-BE49-F238E27FC236}">
                <a16:creationId xmlns:a16="http://schemas.microsoft.com/office/drawing/2014/main" id="{C819971B-01AD-FB4C-B900-8A19542076DF}"/>
              </a:ext>
            </a:extLst>
          </p:cNvPr>
          <p:cNvSpPr/>
          <p:nvPr/>
        </p:nvSpPr>
        <p:spPr>
          <a:xfrm>
            <a:off x="513620" y="6901725"/>
            <a:ext cx="529746" cy="335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30" name="Oval 29">
            <a:extLst>
              <a:ext uri="{FF2B5EF4-FFF2-40B4-BE49-F238E27FC236}">
                <a16:creationId xmlns:a16="http://schemas.microsoft.com/office/drawing/2014/main" id="{06FB3CFF-DB6A-3C48-A346-0EC6340506D4}"/>
              </a:ext>
            </a:extLst>
          </p:cNvPr>
          <p:cNvSpPr/>
          <p:nvPr/>
        </p:nvSpPr>
        <p:spPr>
          <a:xfrm>
            <a:off x="492219" y="7648824"/>
            <a:ext cx="529746" cy="335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31" name="Oval 30">
            <a:extLst>
              <a:ext uri="{FF2B5EF4-FFF2-40B4-BE49-F238E27FC236}">
                <a16:creationId xmlns:a16="http://schemas.microsoft.com/office/drawing/2014/main" id="{A462856D-3537-4947-81ED-57D77A739BD9}"/>
              </a:ext>
            </a:extLst>
          </p:cNvPr>
          <p:cNvSpPr/>
          <p:nvPr/>
        </p:nvSpPr>
        <p:spPr>
          <a:xfrm>
            <a:off x="13722809" y="2346950"/>
            <a:ext cx="583098" cy="346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32" name="Oval 31">
            <a:extLst>
              <a:ext uri="{FF2B5EF4-FFF2-40B4-BE49-F238E27FC236}">
                <a16:creationId xmlns:a16="http://schemas.microsoft.com/office/drawing/2014/main" id="{21A38C2C-F4B8-6441-990D-81FE4A00D3A4}"/>
              </a:ext>
            </a:extLst>
          </p:cNvPr>
          <p:cNvSpPr/>
          <p:nvPr/>
        </p:nvSpPr>
        <p:spPr>
          <a:xfrm>
            <a:off x="13306597" y="2873019"/>
            <a:ext cx="529746" cy="335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34" name="Oval 33">
            <a:extLst>
              <a:ext uri="{FF2B5EF4-FFF2-40B4-BE49-F238E27FC236}">
                <a16:creationId xmlns:a16="http://schemas.microsoft.com/office/drawing/2014/main" id="{4B47B4E1-3843-B74C-99AD-28F86A324D50}"/>
              </a:ext>
            </a:extLst>
          </p:cNvPr>
          <p:cNvSpPr/>
          <p:nvPr/>
        </p:nvSpPr>
        <p:spPr>
          <a:xfrm>
            <a:off x="12439662" y="6023367"/>
            <a:ext cx="525360" cy="488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Tree>
    <p:extLst>
      <p:ext uri="{BB962C8B-B14F-4D97-AF65-F5344CB8AC3E}">
        <p14:creationId xmlns:p14="http://schemas.microsoft.com/office/powerpoint/2010/main" val="252512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animBg="1"/>
      <p:bldP spid="27" grpId="0" animBg="1"/>
      <p:bldP spid="28" grpId="0" animBg="1"/>
      <p:bldP spid="29" grpId="0" animBg="1"/>
      <p:bldP spid="30" grpId="0" animBg="1"/>
      <p:bldP spid="31" grpId="0" animBg="1"/>
      <p:bldP spid="32"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86AE-AA6B-2347-8AD4-AF3140B08B80}"/>
              </a:ext>
            </a:extLst>
          </p:cNvPr>
          <p:cNvSpPr>
            <a:spLocks noGrp="1"/>
          </p:cNvSpPr>
          <p:nvPr>
            <p:ph type="title"/>
          </p:nvPr>
        </p:nvSpPr>
        <p:spPr>
          <a:xfrm>
            <a:off x="544594" y="1047843"/>
            <a:ext cx="7347076" cy="1099010"/>
          </a:xfrm>
        </p:spPr>
        <p:txBody>
          <a:bodyPr vert="horz" lIns="109728" tIns="54864" rIns="109728" bIns="54864" rtlCol="0" anchor="b">
            <a:normAutofit/>
          </a:bodyPr>
          <a:lstStyle/>
          <a:p>
            <a:r>
              <a:rPr lang="en-US" sz="4000" dirty="0">
                <a:solidFill>
                  <a:srgbClr val="FFFFFF"/>
                </a:solidFill>
              </a:rPr>
              <a:t>SDOH Intervention</a:t>
            </a:r>
          </a:p>
        </p:txBody>
      </p:sp>
      <p:pic>
        <p:nvPicPr>
          <p:cNvPr id="5" name="Content Placeholder 4" descr="A screenshot of a cell phone&#10;&#10;Description automatically generated">
            <a:extLst>
              <a:ext uri="{FF2B5EF4-FFF2-40B4-BE49-F238E27FC236}">
                <a16:creationId xmlns:a16="http://schemas.microsoft.com/office/drawing/2014/main" id="{BB66B993-287F-264A-A1BE-863472C3E3AC}"/>
              </a:ext>
            </a:extLst>
          </p:cNvPr>
          <p:cNvPicPr>
            <a:picLocks noGrp="1"/>
          </p:cNvPicPr>
          <p:nvPr>
            <p:ph idx="1"/>
          </p:nvPr>
        </p:nvPicPr>
        <p:blipFill>
          <a:blip r:embed="rId3">
            <a:extLst>
              <a:ext uri="{28A0092B-C50C-407E-A947-70E740481C1C}">
                <a14:useLocalDpi xmlns:a14="http://schemas.microsoft.com/office/drawing/2010/main" val="0"/>
              </a:ext>
            </a:extLst>
          </a:blip>
          <a:srcRect l="23238" t="37405" r="19551" b="23508"/>
          <a:stretch>
            <a:fillRect/>
          </a:stretch>
        </p:blipFill>
        <p:spPr bwMode="auto">
          <a:xfrm>
            <a:off x="544594" y="4114800"/>
            <a:ext cx="7864254" cy="4096850"/>
          </a:xfrm>
          <a:prstGeom prst="rect">
            <a:avLst/>
          </a:prstGeom>
          <a:noFill/>
        </p:spPr>
      </p:pic>
      <p:pic>
        <p:nvPicPr>
          <p:cNvPr id="9" name="Picture 8">
            <a:extLst>
              <a:ext uri="{FF2B5EF4-FFF2-40B4-BE49-F238E27FC236}">
                <a16:creationId xmlns:a16="http://schemas.microsoft.com/office/drawing/2014/main" id="{3F26341A-D457-E74A-AF18-AA3EE5FF33C5}"/>
              </a:ext>
            </a:extLst>
          </p:cNvPr>
          <p:cNvPicPr/>
          <p:nvPr/>
        </p:nvPicPr>
        <p:blipFill>
          <a:blip r:embed="rId4" cstate="print">
            <a:extLst>
              <a:ext uri="{28A0092B-C50C-407E-A947-70E740481C1C}">
                <a14:useLocalDpi xmlns:a14="http://schemas.microsoft.com/office/drawing/2010/main" val="0"/>
              </a:ext>
            </a:extLst>
          </a:blip>
          <a:srcRect l="4488" t="7976" r="43430" b="25357"/>
          <a:stretch>
            <a:fillRect/>
          </a:stretch>
        </p:blipFill>
        <p:spPr bwMode="auto">
          <a:xfrm>
            <a:off x="9753065" y="3861882"/>
            <a:ext cx="4686835" cy="3319875"/>
          </a:xfrm>
          <a:prstGeom prst="rect">
            <a:avLst/>
          </a:prstGeom>
          <a:noFill/>
          <a:ln>
            <a:noFill/>
          </a:ln>
        </p:spPr>
      </p:pic>
      <p:sp>
        <p:nvSpPr>
          <p:cNvPr id="11" name="Content Placeholder 8">
            <a:extLst>
              <a:ext uri="{FF2B5EF4-FFF2-40B4-BE49-F238E27FC236}">
                <a16:creationId xmlns:a16="http://schemas.microsoft.com/office/drawing/2014/main" id="{B4F990D9-5E5C-B84B-A0AC-193A337F77A8}"/>
              </a:ext>
            </a:extLst>
          </p:cNvPr>
          <p:cNvSpPr txBox="1">
            <a:spLocks/>
          </p:cNvSpPr>
          <p:nvPr/>
        </p:nvSpPr>
        <p:spPr>
          <a:xfrm>
            <a:off x="613711" y="2146853"/>
            <a:ext cx="9463739" cy="1830716"/>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sz="2400" dirty="0">
                <a:solidFill>
                  <a:srgbClr val="002060"/>
                </a:solidFill>
              </a:rPr>
              <a:t>Referral to Health Navigator</a:t>
            </a:r>
          </a:p>
          <a:p>
            <a:pPr>
              <a:buFont typeface="Wingdings" pitchFamily="2" charset="2"/>
              <a:buChar char="§"/>
            </a:pPr>
            <a:r>
              <a:rPr lang="en-US" sz="2400" dirty="0">
                <a:solidFill>
                  <a:srgbClr val="002060"/>
                </a:solidFill>
              </a:rPr>
              <a:t>Community referrals through Aunt-Bertha based online platform</a:t>
            </a:r>
          </a:p>
          <a:p>
            <a:pPr>
              <a:buFont typeface="Wingdings" pitchFamily="2" charset="2"/>
              <a:buChar char="§"/>
            </a:pPr>
            <a:r>
              <a:rPr lang="en-US" sz="2400" dirty="0">
                <a:solidFill>
                  <a:srgbClr val="002060"/>
                </a:solidFill>
              </a:rPr>
              <a:t>Food Boxes</a:t>
            </a:r>
          </a:p>
        </p:txBody>
      </p:sp>
      <p:pic>
        <p:nvPicPr>
          <p:cNvPr id="6" name="Picture 5">
            <a:extLst>
              <a:ext uri="{FF2B5EF4-FFF2-40B4-BE49-F238E27FC236}">
                <a16:creationId xmlns:a16="http://schemas.microsoft.com/office/drawing/2014/main" id="{4FB5D41C-5C52-0845-A9E6-DE0BB66262FE}"/>
              </a:ext>
            </a:extLst>
          </p:cNvPr>
          <p:cNvPicPr>
            <a:picLocks noChangeAspect="1"/>
          </p:cNvPicPr>
          <p:nvPr/>
        </p:nvPicPr>
        <p:blipFill>
          <a:blip r:embed="rId5"/>
          <a:stretch>
            <a:fillRect/>
          </a:stretch>
        </p:blipFill>
        <p:spPr>
          <a:xfrm rot="5400000">
            <a:off x="10869745" y="65048"/>
            <a:ext cx="2587360" cy="4552950"/>
          </a:xfrm>
          <a:prstGeom prst="rect">
            <a:avLst/>
          </a:prstGeom>
        </p:spPr>
      </p:pic>
    </p:spTree>
    <p:extLst>
      <p:ext uri="{BB962C8B-B14F-4D97-AF65-F5344CB8AC3E}">
        <p14:creationId xmlns:p14="http://schemas.microsoft.com/office/powerpoint/2010/main" val="122828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FEFA-8E6E-E245-9319-5CA703FA292E}"/>
              </a:ext>
            </a:extLst>
          </p:cNvPr>
          <p:cNvSpPr>
            <a:spLocks noGrp="1"/>
          </p:cNvSpPr>
          <p:nvPr>
            <p:ph type="title"/>
          </p:nvPr>
        </p:nvSpPr>
        <p:spPr>
          <a:xfrm>
            <a:off x="259491" y="2146852"/>
            <a:ext cx="12617450" cy="3548164"/>
          </a:xfrm>
        </p:spPr>
        <p:txBody>
          <a:bodyPr>
            <a:normAutofit/>
          </a:bodyPr>
          <a:lstStyle/>
          <a:p>
            <a:r>
              <a:rPr lang="en-US" dirty="0"/>
              <a:t>Health Navigator</a:t>
            </a:r>
            <a:br>
              <a:rPr lang="en-US" dirty="0"/>
            </a:br>
            <a:r>
              <a:rPr lang="en-US" dirty="0"/>
              <a:t>Care Management</a:t>
            </a:r>
            <a:br>
              <a:rPr lang="en-US" dirty="0"/>
            </a:br>
            <a:r>
              <a:rPr lang="en-US" dirty="0"/>
              <a:t>Tracking </a:t>
            </a:r>
            <a:br>
              <a:rPr lang="en-US" dirty="0"/>
            </a:br>
            <a:r>
              <a:rPr lang="en-US" dirty="0"/>
              <a:t> </a:t>
            </a:r>
            <a:br>
              <a:rPr lang="en-US" dirty="0"/>
            </a:br>
            <a:r>
              <a:rPr lang="en-US" sz="3100" b="0" dirty="0">
                <a:solidFill>
                  <a:srgbClr val="002060"/>
                </a:solidFill>
              </a:rPr>
              <a:t>(Encounter Type: </a:t>
            </a:r>
            <a:br>
              <a:rPr lang="en-US" sz="3100" b="0" dirty="0">
                <a:solidFill>
                  <a:srgbClr val="002060"/>
                </a:solidFill>
              </a:rPr>
            </a:br>
            <a:r>
              <a:rPr lang="en-US" sz="3100" b="0" dirty="0">
                <a:solidFill>
                  <a:srgbClr val="002060"/>
                </a:solidFill>
              </a:rPr>
              <a:t>Patient Outreach)</a:t>
            </a:r>
          </a:p>
        </p:txBody>
      </p:sp>
      <p:pic>
        <p:nvPicPr>
          <p:cNvPr id="6" name="Content Placeholder 5" descr="A screenshot of a computer&#10;&#10;Description automatically generated">
            <a:extLst>
              <a:ext uri="{FF2B5EF4-FFF2-40B4-BE49-F238E27FC236}">
                <a16:creationId xmlns:a16="http://schemas.microsoft.com/office/drawing/2014/main" id="{80CEA045-1B7F-0641-8194-C944CD4A9F67}"/>
              </a:ext>
            </a:extLst>
          </p:cNvPr>
          <p:cNvPicPr>
            <a:picLocks noGrp="1" noChangeAspect="1"/>
          </p:cNvPicPr>
          <p:nvPr>
            <p:ph idx="1"/>
          </p:nvPr>
        </p:nvPicPr>
        <p:blipFill rotWithShape="1">
          <a:blip r:embed="rId3"/>
          <a:srcRect t="4092" b="4196"/>
          <a:stretch/>
        </p:blipFill>
        <p:spPr>
          <a:xfrm>
            <a:off x="5383340" y="1538950"/>
            <a:ext cx="8987569" cy="5151700"/>
          </a:xfrm>
        </p:spPr>
      </p:pic>
      <p:sp>
        <p:nvSpPr>
          <p:cNvPr id="4" name="Slide Number Placeholder 3">
            <a:extLst>
              <a:ext uri="{FF2B5EF4-FFF2-40B4-BE49-F238E27FC236}">
                <a16:creationId xmlns:a16="http://schemas.microsoft.com/office/drawing/2014/main" id="{FC4D43BD-9C4F-454A-88F9-EA571644F8DE}"/>
              </a:ext>
            </a:extLst>
          </p:cNvPr>
          <p:cNvSpPr>
            <a:spLocks noGrp="1"/>
          </p:cNvSpPr>
          <p:nvPr>
            <p:ph type="sldNum" sz="quarter" idx="12"/>
          </p:nvPr>
        </p:nvSpPr>
        <p:spPr/>
        <p:txBody>
          <a:bodyPr/>
          <a:lstStyle/>
          <a:p>
            <a:fld id="{BBBC2507-A645-EE4E-A7C5-95647605826D}" type="slidenum">
              <a:rPr lang="en-US" smtClean="0"/>
              <a:t>16</a:t>
            </a:fld>
            <a:endParaRPr lang="en-US"/>
          </a:p>
        </p:txBody>
      </p:sp>
    </p:spTree>
    <p:extLst>
      <p:ext uri="{BB962C8B-B14F-4D97-AF65-F5344CB8AC3E}">
        <p14:creationId xmlns:p14="http://schemas.microsoft.com/office/powerpoint/2010/main" val="4027173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D1AC-6FDE-144B-A6AD-6166A19C5877}"/>
              </a:ext>
            </a:extLst>
          </p:cNvPr>
          <p:cNvSpPr>
            <a:spLocks noGrp="1"/>
          </p:cNvSpPr>
          <p:nvPr>
            <p:ph type="title"/>
          </p:nvPr>
        </p:nvSpPr>
        <p:spPr>
          <a:xfrm>
            <a:off x="1005839" y="564836"/>
            <a:ext cx="12450280" cy="1590676"/>
          </a:xfrm>
        </p:spPr>
        <p:txBody>
          <a:bodyPr>
            <a:normAutofit/>
          </a:bodyPr>
          <a:lstStyle/>
          <a:p>
            <a:r>
              <a:rPr lang="en-US" sz="4000" dirty="0"/>
              <a:t>Cost-Benefit of Health Navigator Role</a:t>
            </a:r>
          </a:p>
        </p:txBody>
      </p:sp>
      <p:sp>
        <p:nvSpPr>
          <p:cNvPr id="3" name="Content Placeholder 2">
            <a:extLst>
              <a:ext uri="{FF2B5EF4-FFF2-40B4-BE49-F238E27FC236}">
                <a16:creationId xmlns:a16="http://schemas.microsoft.com/office/drawing/2014/main" id="{684C8EF5-EB09-BF47-BB48-51115D53C76B}"/>
              </a:ext>
            </a:extLst>
          </p:cNvPr>
          <p:cNvSpPr>
            <a:spLocks noGrp="1"/>
          </p:cNvSpPr>
          <p:nvPr>
            <p:ph idx="1"/>
          </p:nvPr>
        </p:nvSpPr>
        <p:spPr>
          <a:xfrm>
            <a:off x="1005839" y="1789928"/>
            <a:ext cx="12618720" cy="6249171"/>
          </a:xfrm>
        </p:spPr>
        <p:txBody>
          <a:bodyPr>
            <a:noAutofit/>
          </a:bodyPr>
          <a:lstStyle/>
          <a:p>
            <a:r>
              <a:rPr lang="en-US" sz="2200" dirty="0">
                <a:solidFill>
                  <a:srgbClr val="002060"/>
                </a:solidFill>
              </a:rPr>
              <a:t>Cost:</a:t>
            </a:r>
          </a:p>
          <a:p>
            <a:endParaRPr lang="en-US" sz="2200" dirty="0">
              <a:solidFill>
                <a:srgbClr val="002060"/>
              </a:solidFill>
            </a:endParaRPr>
          </a:p>
          <a:p>
            <a:endParaRPr lang="en-US" sz="2200" dirty="0">
              <a:solidFill>
                <a:srgbClr val="002060"/>
              </a:solidFill>
            </a:endParaRPr>
          </a:p>
          <a:p>
            <a:endParaRPr lang="en-US" sz="2200" dirty="0">
              <a:solidFill>
                <a:srgbClr val="002060"/>
              </a:solidFill>
            </a:endParaRPr>
          </a:p>
          <a:p>
            <a:endParaRPr lang="en-US" sz="2200" dirty="0">
              <a:solidFill>
                <a:srgbClr val="002060"/>
              </a:solidFill>
            </a:endParaRPr>
          </a:p>
          <a:p>
            <a:endParaRPr lang="en-US" sz="2200" dirty="0">
              <a:solidFill>
                <a:srgbClr val="002060"/>
              </a:solidFill>
            </a:endParaRPr>
          </a:p>
          <a:p>
            <a:r>
              <a:rPr lang="en-US" sz="2200" dirty="0">
                <a:solidFill>
                  <a:srgbClr val="002060"/>
                </a:solidFill>
              </a:rPr>
              <a:t>Benefit:   </a:t>
            </a:r>
          </a:p>
          <a:p>
            <a:endParaRPr lang="en-US" sz="2200" dirty="0">
              <a:solidFill>
                <a:srgbClr val="002060"/>
              </a:solidFill>
            </a:endParaRPr>
          </a:p>
          <a:p>
            <a:endParaRPr lang="en-US" sz="2200" dirty="0">
              <a:solidFill>
                <a:srgbClr val="002060"/>
              </a:solidFill>
            </a:endParaRPr>
          </a:p>
          <a:p>
            <a:endParaRPr lang="en-US" sz="2200" dirty="0"/>
          </a:p>
          <a:p>
            <a:endParaRPr lang="en-US" sz="2200" dirty="0"/>
          </a:p>
          <a:p>
            <a:endParaRPr lang="en-US" sz="2200" dirty="0"/>
          </a:p>
          <a:p>
            <a:r>
              <a:rPr lang="en-US" sz="2200" dirty="0">
                <a:solidFill>
                  <a:srgbClr val="002060"/>
                </a:solidFill>
              </a:rPr>
              <a:t>8.25 hours / 12 patients = 0.6875 </a:t>
            </a:r>
            <a:r>
              <a:rPr lang="en-US" sz="2200" dirty="0" err="1">
                <a:solidFill>
                  <a:srgbClr val="002060"/>
                </a:solidFill>
              </a:rPr>
              <a:t>hr</a:t>
            </a:r>
            <a:r>
              <a:rPr lang="en-US" sz="2200" dirty="0">
                <a:solidFill>
                  <a:srgbClr val="002060"/>
                </a:solidFill>
              </a:rPr>
              <a:t>/patient.   </a:t>
            </a:r>
          </a:p>
          <a:p>
            <a:r>
              <a:rPr lang="en-US" sz="2200" dirty="0">
                <a:solidFill>
                  <a:srgbClr val="002060"/>
                </a:solidFill>
              </a:rPr>
              <a:t>(496 patients) x (0.6875 </a:t>
            </a:r>
            <a:r>
              <a:rPr lang="en-US" sz="2200" dirty="0" err="1">
                <a:solidFill>
                  <a:srgbClr val="002060"/>
                </a:solidFill>
              </a:rPr>
              <a:t>hr</a:t>
            </a:r>
            <a:r>
              <a:rPr lang="en-US" sz="2200" dirty="0">
                <a:solidFill>
                  <a:srgbClr val="002060"/>
                </a:solidFill>
              </a:rPr>
              <a:t>/patient) = estimate of </a:t>
            </a:r>
            <a:r>
              <a:rPr lang="en-US" sz="2200" u="sng" dirty="0">
                <a:solidFill>
                  <a:srgbClr val="002060"/>
                </a:solidFill>
              </a:rPr>
              <a:t>341 hours per 12 month period</a:t>
            </a:r>
          </a:p>
        </p:txBody>
      </p:sp>
      <p:graphicFrame>
        <p:nvGraphicFramePr>
          <p:cNvPr id="4" name="Table 3">
            <a:extLst>
              <a:ext uri="{FF2B5EF4-FFF2-40B4-BE49-F238E27FC236}">
                <a16:creationId xmlns:a16="http://schemas.microsoft.com/office/drawing/2014/main" id="{CB80CDAF-42FF-D54C-84EF-C7D973F79109}"/>
              </a:ext>
            </a:extLst>
          </p:cNvPr>
          <p:cNvGraphicFramePr>
            <a:graphicFrameLocks noGrp="1"/>
          </p:cNvGraphicFramePr>
          <p:nvPr>
            <p:extLst>
              <p:ext uri="{D42A27DB-BD31-4B8C-83A1-F6EECF244321}">
                <p14:modId xmlns:p14="http://schemas.microsoft.com/office/powerpoint/2010/main" val="4059306902"/>
              </p:ext>
            </p:extLst>
          </p:nvPr>
        </p:nvGraphicFramePr>
        <p:xfrm>
          <a:off x="1905000" y="1726706"/>
          <a:ext cx="12450281" cy="2539170"/>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3324146383"/>
                    </a:ext>
                  </a:extLst>
                </a:gridCol>
                <a:gridCol w="2286000">
                  <a:extLst>
                    <a:ext uri="{9D8B030D-6E8A-4147-A177-3AD203B41FA5}">
                      <a16:colId xmlns:a16="http://schemas.microsoft.com/office/drawing/2014/main" val="592669985"/>
                    </a:ext>
                  </a:extLst>
                </a:gridCol>
                <a:gridCol w="4449281">
                  <a:extLst>
                    <a:ext uri="{9D8B030D-6E8A-4147-A177-3AD203B41FA5}">
                      <a16:colId xmlns:a16="http://schemas.microsoft.com/office/drawing/2014/main" val="698146258"/>
                    </a:ext>
                  </a:extLst>
                </a:gridCol>
              </a:tblGrid>
              <a:tr h="688606">
                <a:tc>
                  <a:txBody>
                    <a:bodyPr/>
                    <a:lstStyle/>
                    <a:p>
                      <a:r>
                        <a:rPr lang="en-US" sz="2200" dirty="0"/>
                        <a:t>Credentials</a:t>
                      </a:r>
                    </a:p>
                  </a:txBody>
                  <a:tcPr marL="109728" marR="109728" marT="54864" marB="54864"/>
                </a:tc>
                <a:tc>
                  <a:txBody>
                    <a:bodyPr/>
                    <a:lstStyle/>
                    <a:p>
                      <a:r>
                        <a:rPr lang="en-US" sz="2200" dirty="0"/>
                        <a:t>Average Wage</a:t>
                      </a:r>
                    </a:p>
                  </a:txBody>
                  <a:tcPr marL="109728" marR="109728" marT="54864" marB="54864"/>
                </a:tc>
                <a:tc>
                  <a:txBody>
                    <a:bodyPr/>
                    <a:lstStyle/>
                    <a:p>
                      <a:r>
                        <a:rPr lang="en-US" sz="2200" dirty="0"/>
                        <a:t>Time spent (Jun-Jul 2019 pilot)</a:t>
                      </a:r>
                    </a:p>
                  </a:txBody>
                  <a:tcPr marL="109728" marR="109728" marT="54864" marB="54864"/>
                </a:tc>
                <a:extLst>
                  <a:ext uri="{0D108BD9-81ED-4DB2-BD59-A6C34878D82A}">
                    <a16:rowId xmlns:a16="http://schemas.microsoft.com/office/drawing/2014/main" val="3436160411"/>
                  </a:ext>
                </a:extLst>
              </a:tr>
              <a:tr h="515540">
                <a:tc>
                  <a:txBody>
                    <a:bodyPr/>
                    <a:lstStyle/>
                    <a:p>
                      <a:r>
                        <a:rPr lang="en-US" sz="2200" dirty="0"/>
                        <a:t>No one (link to online platform given)</a:t>
                      </a:r>
                    </a:p>
                  </a:txBody>
                  <a:tcPr marL="109728" marR="109728" marT="54864" marB="54864"/>
                </a:tc>
                <a:tc>
                  <a:txBody>
                    <a:bodyPr/>
                    <a:lstStyle/>
                    <a:p>
                      <a:r>
                        <a:rPr lang="en-US" sz="2200" dirty="0"/>
                        <a:t>$0</a:t>
                      </a:r>
                    </a:p>
                  </a:txBody>
                  <a:tcPr marL="109728" marR="109728" marT="54864" marB="54864"/>
                </a:tc>
                <a:tc>
                  <a:txBody>
                    <a:bodyPr/>
                    <a:lstStyle/>
                    <a:p>
                      <a:r>
                        <a:rPr lang="en-US" sz="2200" dirty="0"/>
                        <a:t>n/a</a:t>
                      </a:r>
                    </a:p>
                  </a:txBody>
                  <a:tcPr marL="109728" marR="109728" marT="54864" marB="54864"/>
                </a:tc>
                <a:extLst>
                  <a:ext uri="{0D108BD9-81ED-4DB2-BD59-A6C34878D82A}">
                    <a16:rowId xmlns:a16="http://schemas.microsoft.com/office/drawing/2014/main" val="1745865218"/>
                  </a:ext>
                </a:extLst>
              </a:tr>
              <a:tr h="392720">
                <a:tc>
                  <a:txBody>
                    <a:bodyPr/>
                    <a:lstStyle/>
                    <a:p>
                      <a:r>
                        <a:rPr lang="en-US" sz="2200" dirty="0"/>
                        <a:t>Student/intern</a:t>
                      </a:r>
                    </a:p>
                  </a:txBody>
                  <a:tcPr marL="109728" marR="109728" marT="54864" marB="54864"/>
                </a:tc>
                <a:tc>
                  <a:txBody>
                    <a:bodyPr/>
                    <a:lstStyle/>
                    <a:p>
                      <a:r>
                        <a:rPr lang="en-US" sz="2200" dirty="0"/>
                        <a:t>$0</a:t>
                      </a:r>
                    </a:p>
                  </a:txBody>
                  <a:tcPr marL="109728" marR="109728" marT="54864" marB="54864"/>
                </a:tc>
                <a:tc>
                  <a:txBody>
                    <a:bodyPr/>
                    <a:lstStyle/>
                    <a:p>
                      <a:r>
                        <a:rPr lang="en-US" sz="2200" dirty="0"/>
                        <a:t>Not studied</a:t>
                      </a:r>
                    </a:p>
                  </a:txBody>
                  <a:tcPr marL="109728" marR="109728" marT="54864" marB="54864"/>
                </a:tc>
                <a:extLst>
                  <a:ext uri="{0D108BD9-81ED-4DB2-BD59-A6C34878D82A}">
                    <a16:rowId xmlns:a16="http://schemas.microsoft.com/office/drawing/2014/main" val="4058025813"/>
                  </a:ext>
                </a:extLst>
              </a:tr>
              <a:tr h="392720">
                <a:tc>
                  <a:txBody>
                    <a:bodyPr/>
                    <a:lstStyle/>
                    <a:p>
                      <a:r>
                        <a:rPr lang="en-US" sz="2200" dirty="0"/>
                        <a:t>Lay worker</a:t>
                      </a:r>
                    </a:p>
                  </a:txBody>
                  <a:tcPr marL="109728" marR="109728" marT="54864" marB="54864"/>
                </a:tc>
                <a:tc>
                  <a:txBody>
                    <a:bodyPr/>
                    <a:lstStyle/>
                    <a:p>
                      <a:r>
                        <a:rPr lang="en-US" sz="2200" dirty="0"/>
                        <a:t>$15/hour</a:t>
                      </a:r>
                    </a:p>
                  </a:txBody>
                  <a:tcPr marL="109728" marR="109728" marT="54864" marB="54864"/>
                </a:tc>
                <a:tc>
                  <a:txBody>
                    <a:bodyPr/>
                    <a:lstStyle/>
                    <a:p>
                      <a:r>
                        <a:rPr lang="en-US" sz="2200" dirty="0"/>
                        <a:t>Not studied</a:t>
                      </a:r>
                    </a:p>
                  </a:txBody>
                  <a:tcPr marL="109728" marR="109728" marT="54864" marB="54864"/>
                </a:tc>
                <a:extLst>
                  <a:ext uri="{0D108BD9-81ED-4DB2-BD59-A6C34878D82A}">
                    <a16:rowId xmlns:a16="http://schemas.microsoft.com/office/drawing/2014/main" val="178019425"/>
                  </a:ext>
                </a:extLst>
              </a:tr>
              <a:tr h="392720">
                <a:tc>
                  <a:txBody>
                    <a:bodyPr/>
                    <a:lstStyle/>
                    <a:p>
                      <a:r>
                        <a:rPr lang="en-US" sz="2200" dirty="0"/>
                        <a:t>Nurse/clinically trained staff*</a:t>
                      </a:r>
                    </a:p>
                  </a:txBody>
                  <a:tcPr marL="109728" marR="109728" marT="54864" marB="54864"/>
                </a:tc>
                <a:tc>
                  <a:txBody>
                    <a:bodyPr/>
                    <a:lstStyle/>
                    <a:p>
                      <a:r>
                        <a:rPr lang="en-US" sz="2200" dirty="0"/>
                        <a:t>$25/hour</a:t>
                      </a:r>
                    </a:p>
                  </a:txBody>
                  <a:tcPr marL="109728" marR="109728" marT="54864" marB="54864"/>
                </a:tc>
                <a:tc>
                  <a:txBody>
                    <a:bodyPr/>
                    <a:lstStyle/>
                    <a:p>
                      <a:r>
                        <a:rPr lang="en-US" sz="2200" dirty="0"/>
                        <a:t>8.25 hours</a:t>
                      </a:r>
                    </a:p>
                  </a:txBody>
                  <a:tcPr marL="109728" marR="109728" marT="54864" marB="54864"/>
                </a:tc>
                <a:extLst>
                  <a:ext uri="{0D108BD9-81ED-4DB2-BD59-A6C34878D82A}">
                    <a16:rowId xmlns:a16="http://schemas.microsoft.com/office/drawing/2014/main" val="3531596351"/>
                  </a:ext>
                </a:extLst>
              </a:tr>
            </a:tbl>
          </a:graphicData>
        </a:graphic>
      </p:graphicFrame>
      <p:graphicFrame>
        <p:nvGraphicFramePr>
          <p:cNvPr id="5" name="Table 4">
            <a:extLst>
              <a:ext uri="{FF2B5EF4-FFF2-40B4-BE49-F238E27FC236}">
                <a16:creationId xmlns:a16="http://schemas.microsoft.com/office/drawing/2014/main" id="{6732BD56-FEA0-D14A-9CC9-EAA7B0973211}"/>
              </a:ext>
            </a:extLst>
          </p:cNvPr>
          <p:cNvGraphicFramePr>
            <a:graphicFrameLocks noGrp="1"/>
          </p:cNvGraphicFramePr>
          <p:nvPr>
            <p:extLst>
              <p:ext uri="{D42A27DB-BD31-4B8C-83A1-F6EECF244321}">
                <p14:modId xmlns:p14="http://schemas.microsoft.com/office/powerpoint/2010/main" val="1476001912"/>
              </p:ext>
            </p:extLst>
          </p:nvPr>
        </p:nvGraphicFramePr>
        <p:xfrm>
          <a:off x="2332485" y="4483236"/>
          <a:ext cx="11876021" cy="2438400"/>
        </p:xfrm>
        <a:graphic>
          <a:graphicData uri="http://schemas.openxmlformats.org/drawingml/2006/table">
            <a:tbl>
              <a:tblPr firstRow="1" bandRow="1">
                <a:tableStyleId>{5C22544A-7EE6-4342-B048-85BDC9FD1C3A}</a:tableStyleId>
              </a:tblPr>
              <a:tblGrid>
                <a:gridCol w="5116065">
                  <a:extLst>
                    <a:ext uri="{9D8B030D-6E8A-4147-A177-3AD203B41FA5}">
                      <a16:colId xmlns:a16="http://schemas.microsoft.com/office/drawing/2014/main" val="2769949238"/>
                    </a:ext>
                  </a:extLst>
                </a:gridCol>
                <a:gridCol w="3491804">
                  <a:extLst>
                    <a:ext uri="{9D8B030D-6E8A-4147-A177-3AD203B41FA5}">
                      <a16:colId xmlns:a16="http://schemas.microsoft.com/office/drawing/2014/main" val="1503784407"/>
                    </a:ext>
                  </a:extLst>
                </a:gridCol>
                <a:gridCol w="3268152">
                  <a:extLst>
                    <a:ext uri="{9D8B030D-6E8A-4147-A177-3AD203B41FA5}">
                      <a16:colId xmlns:a16="http://schemas.microsoft.com/office/drawing/2014/main" val="1359405356"/>
                    </a:ext>
                  </a:extLst>
                </a:gridCol>
              </a:tblGrid>
              <a:tr h="768096">
                <a:tc>
                  <a:txBody>
                    <a:bodyPr/>
                    <a:lstStyle/>
                    <a:p>
                      <a:r>
                        <a:rPr lang="en-US" sz="2200" dirty="0"/>
                        <a:t>Volume</a:t>
                      </a:r>
                    </a:p>
                  </a:txBody>
                  <a:tcPr marL="109728" marR="109728" marT="54864" marB="54864"/>
                </a:tc>
                <a:tc>
                  <a:txBody>
                    <a:bodyPr/>
                    <a:lstStyle/>
                    <a:p>
                      <a:r>
                        <a:rPr lang="en-US" sz="2200" dirty="0"/>
                        <a:t>Jun-Jul 2019 (2 doctor pilot)</a:t>
                      </a:r>
                    </a:p>
                  </a:txBody>
                  <a:tcPr marL="109728" marR="109728" marT="54864" marB="54864"/>
                </a:tc>
                <a:tc>
                  <a:txBody>
                    <a:bodyPr/>
                    <a:lstStyle/>
                    <a:p>
                      <a:r>
                        <a:rPr lang="en-US" sz="2200" dirty="0"/>
                        <a:t>12 month estimate (all CFM doctors)</a:t>
                      </a:r>
                    </a:p>
                  </a:txBody>
                  <a:tcPr marL="109728" marR="109728" marT="54864" marB="54864"/>
                </a:tc>
                <a:extLst>
                  <a:ext uri="{0D108BD9-81ED-4DB2-BD59-A6C34878D82A}">
                    <a16:rowId xmlns:a16="http://schemas.microsoft.com/office/drawing/2014/main" val="2455570160"/>
                  </a:ext>
                </a:extLst>
              </a:tr>
              <a:tr h="438912">
                <a:tc>
                  <a:txBody>
                    <a:bodyPr/>
                    <a:lstStyle/>
                    <a:p>
                      <a:r>
                        <a:rPr lang="en-US" sz="2200" dirty="0"/>
                        <a:t>Eligible encounters</a:t>
                      </a:r>
                    </a:p>
                  </a:txBody>
                  <a:tcPr marL="109728" marR="109728" marT="54864" marB="54864"/>
                </a:tc>
                <a:tc>
                  <a:txBody>
                    <a:bodyPr/>
                    <a:lstStyle/>
                    <a:p>
                      <a:r>
                        <a:rPr lang="en-US" sz="2200" dirty="0"/>
                        <a:t>107</a:t>
                      </a:r>
                    </a:p>
                  </a:txBody>
                  <a:tcPr marL="109728" marR="109728" marT="54864" marB="54864"/>
                </a:tc>
                <a:tc>
                  <a:txBody>
                    <a:bodyPr/>
                    <a:lstStyle/>
                    <a:p>
                      <a:r>
                        <a:rPr lang="en-US" sz="2200" dirty="0"/>
                        <a:t>3972</a:t>
                      </a:r>
                    </a:p>
                  </a:txBody>
                  <a:tcPr marL="109728" marR="109728" marT="54864" marB="54864"/>
                </a:tc>
                <a:extLst>
                  <a:ext uri="{0D108BD9-81ED-4DB2-BD59-A6C34878D82A}">
                    <a16:rowId xmlns:a16="http://schemas.microsoft.com/office/drawing/2014/main" val="539733737"/>
                  </a:ext>
                </a:extLst>
              </a:tr>
              <a:tr h="438912">
                <a:tc>
                  <a:txBody>
                    <a:bodyPr/>
                    <a:lstStyle/>
                    <a:p>
                      <a:r>
                        <a:rPr lang="en-US" sz="2200" dirty="0"/>
                        <a:t>Positive screens</a:t>
                      </a:r>
                    </a:p>
                  </a:txBody>
                  <a:tcPr marL="109728" marR="109728" marT="54864" marB="54864"/>
                </a:tc>
                <a:tc>
                  <a:txBody>
                    <a:bodyPr/>
                    <a:lstStyle/>
                    <a:p>
                      <a:r>
                        <a:rPr lang="en-US" sz="2200" dirty="0"/>
                        <a:t>25</a:t>
                      </a:r>
                    </a:p>
                  </a:txBody>
                  <a:tcPr marL="109728" marR="109728" marT="54864" marB="54864"/>
                </a:tc>
                <a:tc>
                  <a:txBody>
                    <a:bodyPr/>
                    <a:lstStyle/>
                    <a:p>
                      <a:r>
                        <a:rPr lang="en-US" sz="2200" dirty="0"/>
                        <a:t>1033 = (3972 x 26%)</a:t>
                      </a:r>
                    </a:p>
                  </a:txBody>
                  <a:tcPr marL="109728" marR="109728" marT="54864" marB="54864"/>
                </a:tc>
                <a:extLst>
                  <a:ext uri="{0D108BD9-81ED-4DB2-BD59-A6C34878D82A}">
                    <a16:rowId xmlns:a16="http://schemas.microsoft.com/office/drawing/2014/main" val="1436993295"/>
                  </a:ext>
                </a:extLst>
              </a:tr>
              <a:tr h="768096">
                <a:tc>
                  <a:txBody>
                    <a:bodyPr/>
                    <a:lstStyle/>
                    <a:p>
                      <a:r>
                        <a:rPr lang="en-US" sz="2200" dirty="0"/>
                        <a:t>Referrals to health navigator</a:t>
                      </a:r>
                    </a:p>
                  </a:txBody>
                  <a:tcPr marL="109728" marR="109728" marT="54864" marB="54864"/>
                </a:tc>
                <a:tc>
                  <a:txBody>
                    <a:bodyPr/>
                    <a:lstStyle/>
                    <a:p>
                      <a:r>
                        <a:rPr lang="en-US" sz="2200" dirty="0"/>
                        <a:t>12</a:t>
                      </a:r>
                    </a:p>
                  </a:txBody>
                  <a:tcPr marL="109728" marR="109728" marT="54864" marB="54864"/>
                </a:tc>
                <a:tc>
                  <a:txBody>
                    <a:bodyPr/>
                    <a:lstStyle/>
                    <a:p>
                      <a:r>
                        <a:rPr lang="en-US" sz="2200" dirty="0"/>
                        <a:t>496 = (12/25) x 1033</a:t>
                      </a:r>
                    </a:p>
                  </a:txBody>
                  <a:tcPr marL="109728" marR="109728" marT="54864" marB="54864"/>
                </a:tc>
                <a:extLst>
                  <a:ext uri="{0D108BD9-81ED-4DB2-BD59-A6C34878D82A}">
                    <a16:rowId xmlns:a16="http://schemas.microsoft.com/office/drawing/2014/main" val="3625266937"/>
                  </a:ext>
                </a:extLst>
              </a:tr>
            </a:tbl>
          </a:graphicData>
        </a:graphic>
      </p:graphicFrame>
      <p:sp>
        <p:nvSpPr>
          <p:cNvPr id="6" name="Oval 5">
            <a:extLst>
              <a:ext uri="{FF2B5EF4-FFF2-40B4-BE49-F238E27FC236}">
                <a16:creationId xmlns:a16="http://schemas.microsoft.com/office/drawing/2014/main" id="{99F6C45A-E458-2E45-ACB4-A1657C52715B}"/>
              </a:ext>
            </a:extLst>
          </p:cNvPr>
          <p:cNvSpPr/>
          <p:nvPr/>
        </p:nvSpPr>
        <p:spPr>
          <a:xfrm>
            <a:off x="9823479" y="3755245"/>
            <a:ext cx="817123" cy="5106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7" name="Oval 6">
            <a:extLst>
              <a:ext uri="{FF2B5EF4-FFF2-40B4-BE49-F238E27FC236}">
                <a16:creationId xmlns:a16="http://schemas.microsoft.com/office/drawing/2014/main" id="{B401A742-9384-DF4B-8489-92EA3062B81C}"/>
              </a:ext>
            </a:extLst>
          </p:cNvPr>
          <p:cNvSpPr/>
          <p:nvPr/>
        </p:nvSpPr>
        <p:spPr>
          <a:xfrm>
            <a:off x="7467601" y="6201547"/>
            <a:ext cx="647699" cy="476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Tree>
    <p:extLst>
      <p:ext uri="{BB962C8B-B14F-4D97-AF65-F5344CB8AC3E}">
        <p14:creationId xmlns:p14="http://schemas.microsoft.com/office/powerpoint/2010/main" val="6191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0038-FDB0-E449-A5B7-82B021A255F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1A6A62F-2A6B-2547-87DA-B04A876AE13D}"/>
              </a:ext>
            </a:extLst>
          </p:cNvPr>
          <p:cNvSpPr>
            <a:spLocks noGrp="1"/>
          </p:cNvSpPr>
          <p:nvPr>
            <p:ph type="body" idx="1"/>
          </p:nvPr>
        </p:nvSpPr>
        <p:spPr>
          <a:xfrm>
            <a:off x="815009" y="726646"/>
            <a:ext cx="12619037" cy="1514337"/>
          </a:xfrm>
        </p:spPr>
        <p:txBody>
          <a:bodyPr/>
          <a:lstStyle/>
          <a:p>
            <a:endParaRPr lang="en-US" dirty="0"/>
          </a:p>
          <a:p>
            <a:r>
              <a:rPr lang="en-US" sz="4000" dirty="0"/>
              <a:t>Local Clinic Data</a:t>
            </a:r>
          </a:p>
        </p:txBody>
      </p:sp>
      <p:sp>
        <p:nvSpPr>
          <p:cNvPr id="4" name="Slide Number Placeholder 3">
            <a:extLst>
              <a:ext uri="{FF2B5EF4-FFF2-40B4-BE49-F238E27FC236}">
                <a16:creationId xmlns:a16="http://schemas.microsoft.com/office/drawing/2014/main" id="{6D1B53C7-6777-1A43-9EC0-9624A718B7D0}"/>
              </a:ext>
            </a:extLst>
          </p:cNvPr>
          <p:cNvSpPr>
            <a:spLocks noGrp="1"/>
          </p:cNvSpPr>
          <p:nvPr>
            <p:ph type="sldNum" sz="quarter" idx="12"/>
          </p:nvPr>
        </p:nvSpPr>
        <p:spPr/>
        <p:txBody>
          <a:bodyPr/>
          <a:lstStyle/>
          <a:p>
            <a:fld id="{BBBC2507-A645-EE4E-A7C5-95647605826D}" type="slidenum">
              <a:rPr lang="en-US" smtClean="0"/>
              <a:t>18</a:t>
            </a:fld>
            <a:endParaRPr lang="en-US"/>
          </a:p>
        </p:txBody>
      </p:sp>
      <p:pic>
        <p:nvPicPr>
          <p:cNvPr id="8" name="Picture 7" descr="A screenshot of a computer&#10;&#10;Description automatically generated">
            <a:extLst>
              <a:ext uri="{FF2B5EF4-FFF2-40B4-BE49-F238E27FC236}">
                <a16:creationId xmlns:a16="http://schemas.microsoft.com/office/drawing/2014/main" id="{B3C515FA-4112-F64C-A838-76258B8DE60B}"/>
              </a:ext>
            </a:extLst>
          </p:cNvPr>
          <p:cNvPicPr>
            <a:picLocks noChangeAspect="1"/>
          </p:cNvPicPr>
          <p:nvPr/>
        </p:nvPicPr>
        <p:blipFill rotWithShape="1">
          <a:blip r:embed="rId3"/>
          <a:srcRect l="51771" t="23188" r="12107" b="16281"/>
          <a:stretch/>
        </p:blipFill>
        <p:spPr>
          <a:xfrm>
            <a:off x="8900643" y="2051050"/>
            <a:ext cx="4756455" cy="4981438"/>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80993CEF-9652-254F-A05A-39E80D284AC0}"/>
              </a:ext>
            </a:extLst>
          </p:cNvPr>
          <p:cNvPicPr>
            <a:picLocks noChangeAspect="1"/>
          </p:cNvPicPr>
          <p:nvPr/>
        </p:nvPicPr>
        <p:blipFill rotWithShape="1">
          <a:blip r:embed="rId4"/>
          <a:srcRect l="18901" t="23189" r="14000" b="16281"/>
          <a:stretch/>
        </p:blipFill>
        <p:spPr>
          <a:xfrm>
            <a:off x="65527" y="2051050"/>
            <a:ext cx="8835116" cy="4981438"/>
          </a:xfrm>
          <a:prstGeom prst="rect">
            <a:avLst/>
          </a:prstGeom>
        </p:spPr>
      </p:pic>
      <p:sp>
        <p:nvSpPr>
          <p:cNvPr id="11" name="Frame 10">
            <a:extLst>
              <a:ext uri="{FF2B5EF4-FFF2-40B4-BE49-F238E27FC236}">
                <a16:creationId xmlns:a16="http://schemas.microsoft.com/office/drawing/2014/main" id="{C4AF47E6-D446-A44E-8F1E-B325BCEE6472}"/>
              </a:ext>
            </a:extLst>
          </p:cNvPr>
          <p:cNvSpPr/>
          <p:nvPr/>
        </p:nvSpPr>
        <p:spPr>
          <a:xfrm>
            <a:off x="2092809" y="2486439"/>
            <a:ext cx="11708295" cy="2539566"/>
          </a:xfrm>
          <a:prstGeom prst="frame">
            <a:avLst>
              <a:gd name="adj1" fmla="val 4953"/>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B5EB38AF-69F7-934B-B040-F516B40720BF}"/>
              </a:ext>
            </a:extLst>
          </p:cNvPr>
          <p:cNvSpPr/>
          <p:nvPr/>
        </p:nvSpPr>
        <p:spPr>
          <a:xfrm>
            <a:off x="157541" y="5257953"/>
            <a:ext cx="13512525" cy="434669"/>
          </a:xfrm>
          <a:prstGeom prst="frame">
            <a:avLst>
              <a:gd name="adj1" fmla="val 4953"/>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791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2" nodeType="clickEffect">
                                  <p:stCondLst>
                                    <p:cond delay="0"/>
                                  </p:stCondLst>
                                  <p:childTnLst>
                                    <p:animEffect transition="out" filter="dissolv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1" grpId="2"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94FC-F83C-8747-A266-3C30DDB93815}"/>
              </a:ext>
            </a:extLst>
          </p:cNvPr>
          <p:cNvSpPr>
            <a:spLocks noGrp="1"/>
          </p:cNvSpPr>
          <p:nvPr>
            <p:ph type="title"/>
          </p:nvPr>
        </p:nvSpPr>
        <p:spPr>
          <a:xfrm>
            <a:off x="998538" y="2051050"/>
            <a:ext cx="12619037" cy="1800225"/>
          </a:xfrm>
        </p:spPr>
        <p:txBody>
          <a:bodyPr/>
          <a:lstStyle/>
          <a:p>
            <a:pPr algn="ctr"/>
            <a:r>
              <a:rPr lang="en-US" dirty="0"/>
              <a:t>Disclosures</a:t>
            </a:r>
          </a:p>
        </p:txBody>
      </p:sp>
      <p:sp>
        <p:nvSpPr>
          <p:cNvPr id="3" name="Text Placeholder 2">
            <a:extLst>
              <a:ext uri="{FF2B5EF4-FFF2-40B4-BE49-F238E27FC236}">
                <a16:creationId xmlns:a16="http://schemas.microsoft.com/office/drawing/2014/main" id="{ECF32D36-F4B6-FF4C-BAE4-7808CA8A0082}"/>
              </a:ext>
            </a:extLst>
          </p:cNvPr>
          <p:cNvSpPr>
            <a:spLocks noGrp="1"/>
          </p:cNvSpPr>
          <p:nvPr>
            <p:ph type="body" idx="1"/>
          </p:nvPr>
        </p:nvSpPr>
        <p:spPr>
          <a:xfrm>
            <a:off x="998538" y="3990473"/>
            <a:ext cx="12619037" cy="1800225"/>
          </a:xfrm>
        </p:spPr>
        <p:txBody>
          <a:bodyPr/>
          <a:lstStyle/>
          <a:p>
            <a:pPr algn="ctr"/>
            <a:r>
              <a:rPr lang="en-US" dirty="0"/>
              <a:t>AAFP Health Equity Fellowship, 2019</a:t>
            </a:r>
          </a:p>
        </p:txBody>
      </p:sp>
      <p:sp>
        <p:nvSpPr>
          <p:cNvPr id="4" name="Slide Number Placeholder 3">
            <a:extLst>
              <a:ext uri="{FF2B5EF4-FFF2-40B4-BE49-F238E27FC236}">
                <a16:creationId xmlns:a16="http://schemas.microsoft.com/office/drawing/2014/main" id="{6D56304A-D8F6-8048-92F9-348961C70B82}"/>
              </a:ext>
            </a:extLst>
          </p:cNvPr>
          <p:cNvSpPr>
            <a:spLocks noGrp="1"/>
          </p:cNvSpPr>
          <p:nvPr>
            <p:ph type="sldNum" sz="quarter" idx="12"/>
          </p:nvPr>
        </p:nvSpPr>
        <p:spPr/>
        <p:txBody>
          <a:bodyPr/>
          <a:lstStyle/>
          <a:p>
            <a:fld id="{BBBC2507-A645-EE4E-A7C5-95647605826D}" type="slidenum">
              <a:rPr lang="en-US" smtClean="0"/>
              <a:t>2</a:t>
            </a:fld>
            <a:endParaRPr lang="en-US"/>
          </a:p>
        </p:txBody>
      </p:sp>
    </p:spTree>
    <p:extLst>
      <p:ext uri="{BB962C8B-B14F-4D97-AF65-F5344CB8AC3E}">
        <p14:creationId xmlns:p14="http://schemas.microsoft.com/office/powerpoint/2010/main" val="190738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7DAA14E9-FED6-6F4A-B39E-B0B8BDA5171E}"/>
              </a:ext>
            </a:extLst>
          </p:cNvPr>
          <p:cNvPicPr>
            <a:picLocks noChangeAspect="1"/>
          </p:cNvPicPr>
          <p:nvPr/>
        </p:nvPicPr>
        <p:blipFill rotWithShape="1">
          <a:blip r:embed="rId3"/>
          <a:srcRect r="34232"/>
          <a:stretch/>
        </p:blipFill>
        <p:spPr>
          <a:xfrm>
            <a:off x="7658884" y="228825"/>
            <a:ext cx="6013686" cy="4297583"/>
          </a:xfrm>
          <a:prstGeom prst="rect">
            <a:avLst/>
          </a:prstGeom>
        </p:spPr>
      </p:pic>
      <p:pic>
        <p:nvPicPr>
          <p:cNvPr id="5" name="Picture 4" descr="A picture containing table&#10;&#10;Description automatically generated">
            <a:extLst>
              <a:ext uri="{FF2B5EF4-FFF2-40B4-BE49-F238E27FC236}">
                <a16:creationId xmlns:a16="http://schemas.microsoft.com/office/drawing/2014/main" id="{A4DCBA48-2612-5A44-BCA2-0CD0CBAF0698}"/>
              </a:ext>
            </a:extLst>
          </p:cNvPr>
          <p:cNvPicPr>
            <a:picLocks noChangeAspect="1"/>
          </p:cNvPicPr>
          <p:nvPr/>
        </p:nvPicPr>
        <p:blipFill>
          <a:blip r:embed="rId4"/>
          <a:stretch>
            <a:fillRect/>
          </a:stretch>
        </p:blipFill>
        <p:spPr>
          <a:xfrm>
            <a:off x="630555" y="860127"/>
            <a:ext cx="6397774" cy="3342836"/>
          </a:xfrm>
          <a:prstGeom prst="rect">
            <a:avLst/>
          </a:prstGeom>
        </p:spPr>
      </p:pic>
      <p:sp>
        <p:nvSpPr>
          <p:cNvPr id="2" name="Title 1">
            <a:extLst>
              <a:ext uri="{FF2B5EF4-FFF2-40B4-BE49-F238E27FC236}">
                <a16:creationId xmlns:a16="http://schemas.microsoft.com/office/drawing/2014/main" id="{01FC65FC-9C4C-1045-87DF-9F77D8303D31}"/>
              </a:ext>
            </a:extLst>
          </p:cNvPr>
          <p:cNvSpPr>
            <a:spLocks noGrp="1"/>
          </p:cNvSpPr>
          <p:nvPr>
            <p:ph type="title"/>
          </p:nvPr>
        </p:nvSpPr>
        <p:spPr>
          <a:xfrm>
            <a:off x="524028" y="5088872"/>
            <a:ext cx="4024118" cy="2280599"/>
          </a:xfrm>
          <a:ln w="25400">
            <a:solidFill>
              <a:srgbClr val="0296D4"/>
            </a:solidFill>
          </a:ln>
        </p:spPr>
        <p:txBody>
          <a:bodyPr anchor="ctr">
            <a:normAutofit/>
          </a:bodyPr>
          <a:lstStyle/>
          <a:p>
            <a:r>
              <a:rPr lang="en-US" dirty="0">
                <a:solidFill>
                  <a:srgbClr val="0296D4"/>
                </a:solidFill>
              </a:rPr>
              <a:t>Health Equity</a:t>
            </a:r>
          </a:p>
        </p:txBody>
      </p:sp>
      <p:sp>
        <p:nvSpPr>
          <p:cNvPr id="3" name="Content Placeholder 2">
            <a:extLst>
              <a:ext uri="{FF2B5EF4-FFF2-40B4-BE49-F238E27FC236}">
                <a16:creationId xmlns:a16="http://schemas.microsoft.com/office/drawing/2014/main" id="{E3DFF4FE-7445-8146-AE95-31086A79F2A1}"/>
              </a:ext>
            </a:extLst>
          </p:cNvPr>
          <p:cNvSpPr>
            <a:spLocks noGrp="1"/>
          </p:cNvSpPr>
          <p:nvPr>
            <p:ph idx="1"/>
          </p:nvPr>
        </p:nvSpPr>
        <p:spPr>
          <a:xfrm>
            <a:off x="4548146" y="5088873"/>
            <a:ext cx="9558226" cy="2280600"/>
          </a:xfrm>
          <a:ln w="25400">
            <a:solidFill>
              <a:srgbClr val="0296D4"/>
            </a:solidFill>
          </a:ln>
        </p:spPr>
        <p:txBody>
          <a:bodyPr>
            <a:normAutofit fontScale="25000" lnSpcReduction="20000"/>
          </a:bodyPr>
          <a:lstStyle/>
          <a:p>
            <a:pPr>
              <a:lnSpc>
                <a:spcPct val="100000"/>
              </a:lnSpc>
            </a:pPr>
            <a:endParaRPr lang="en-US" sz="600" dirty="0">
              <a:solidFill>
                <a:srgbClr val="FFFFFF"/>
              </a:solidFill>
            </a:endParaRPr>
          </a:p>
          <a:p>
            <a:pPr>
              <a:lnSpc>
                <a:spcPct val="100000"/>
              </a:lnSpc>
            </a:pPr>
            <a:endParaRPr lang="en-US" sz="600" dirty="0">
              <a:solidFill>
                <a:srgbClr val="FFFFFF"/>
              </a:solidFill>
            </a:endParaRPr>
          </a:p>
          <a:p>
            <a:pPr>
              <a:lnSpc>
                <a:spcPct val="100000"/>
              </a:lnSpc>
            </a:pPr>
            <a:endParaRPr lang="en-US" sz="600" dirty="0">
              <a:solidFill>
                <a:srgbClr val="FFFFFF"/>
              </a:solidFill>
            </a:endParaRPr>
          </a:p>
          <a:p>
            <a:pPr indent="-228600"/>
            <a:r>
              <a:rPr lang="en-US" sz="12700" dirty="0">
                <a:solidFill>
                  <a:srgbClr val="0296D4"/>
                </a:solidFill>
              </a:rPr>
              <a:t>  everyone has a fair and just opportunity to be as   </a:t>
            </a:r>
          </a:p>
          <a:p>
            <a:pPr indent="-228600"/>
            <a:r>
              <a:rPr lang="en-US" sz="12700" dirty="0">
                <a:solidFill>
                  <a:srgbClr val="0296D4"/>
                </a:solidFill>
              </a:rPr>
              <a:t>  healthy as possible </a:t>
            </a:r>
          </a:p>
          <a:p>
            <a:pPr>
              <a:lnSpc>
                <a:spcPct val="100000"/>
              </a:lnSpc>
            </a:pPr>
            <a:endParaRPr lang="en-US" sz="6400" dirty="0">
              <a:solidFill>
                <a:schemeClr val="tx1">
                  <a:lumMod val="75000"/>
                </a:schemeClr>
              </a:solidFill>
            </a:endParaRPr>
          </a:p>
          <a:p>
            <a:pPr>
              <a:lnSpc>
                <a:spcPct val="100000"/>
              </a:lnSpc>
            </a:pPr>
            <a:r>
              <a:rPr lang="en-US" sz="6400" dirty="0" err="1"/>
              <a:t>Braveman</a:t>
            </a:r>
            <a:r>
              <a:rPr lang="en-US" sz="6400" dirty="0"/>
              <a:t> P, Arkin E, Orleans T, Proctor D, Plough A. What Is Health Equity? And </a:t>
            </a:r>
            <a:r>
              <a:rPr lang="en-US" sz="6400" i="1" dirty="0"/>
              <a:t>What Difference Does a Definition Make? Princeton, NJ: Robert Wood Johnson Foundation, 2017</a:t>
            </a:r>
          </a:p>
          <a:p>
            <a:pPr>
              <a:lnSpc>
                <a:spcPct val="100000"/>
              </a:lnSpc>
            </a:pPr>
            <a:endParaRPr lang="en-US" sz="9600" i="1" dirty="0">
              <a:solidFill>
                <a:srgbClr val="FFFFFF"/>
              </a:solidFill>
            </a:endParaRPr>
          </a:p>
        </p:txBody>
      </p:sp>
      <p:sp>
        <p:nvSpPr>
          <p:cNvPr id="6" name="TextBox 5">
            <a:extLst>
              <a:ext uri="{FF2B5EF4-FFF2-40B4-BE49-F238E27FC236}">
                <a16:creationId xmlns:a16="http://schemas.microsoft.com/office/drawing/2014/main" id="{8615E37B-5C7C-9F43-990C-A5F8B0DB48E3}"/>
              </a:ext>
            </a:extLst>
          </p:cNvPr>
          <p:cNvSpPr txBox="1"/>
          <p:nvPr/>
        </p:nvSpPr>
        <p:spPr>
          <a:xfrm>
            <a:off x="7658884" y="4405609"/>
            <a:ext cx="6397772" cy="683264"/>
          </a:xfrm>
          <a:prstGeom prst="rect">
            <a:avLst/>
          </a:prstGeom>
          <a:noFill/>
        </p:spPr>
        <p:txBody>
          <a:bodyPr wrap="square" rtlCol="0">
            <a:spAutoFit/>
          </a:bodyPr>
          <a:lstStyle/>
          <a:p>
            <a:r>
              <a:rPr lang="en-US" sz="1920" dirty="0"/>
              <a:t>https://</a:t>
            </a:r>
            <a:r>
              <a:rPr lang="en-US" sz="1920" dirty="0" err="1"/>
              <a:t>www.healthvermont.gov</a:t>
            </a:r>
            <a:r>
              <a:rPr lang="en-US" sz="1920" dirty="0"/>
              <a:t>/about-us/our-vision-mission/health-equity</a:t>
            </a:r>
          </a:p>
        </p:txBody>
      </p:sp>
      <p:sp>
        <p:nvSpPr>
          <p:cNvPr id="7" name="TextBox 6">
            <a:extLst>
              <a:ext uri="{FF2B5EF4-FFF2-40B4-BE49-F238E27FC236}">
                <a16:creationId xmlns:a16="http://schemas.microsoft.com/office/drawing/2014/main" id="{382AE943-B692-7C49-B48D-B20F834B1A79}"/>
              </a:ext>
            </a:extLst>
          </p:cNvPr>
          <p:cNvSpPr txBox="1"/>
          <p:nvPr/>
        </p:nvSpPr>
        <p:spPr>
          <a:xfrm>
            <a:off x="327274" y="4160047"/>
            <a:ext cx="7409857" cy="683264"/>
          </a:xfrm>
          <a:prstGeom prst="rect">
            <a:avLst/>
          </a:prstGeom>
          <a:noFill/>
        </p:spPr>
        <p:txBody>
          <a:bodyPr wrap="square" rtlCol="0">
            <a:spAutoFit/>
          </a:bodyPr>
          <a:lstStyle/>
          <a:p>
            <a:r>
              <a:rPr lang="en-US" sz="1920" dirty="0"/>
              <a:t>https://</a:t>
            </a:r>
            <a:r>
              <a:rPr lang="en-US" sz="1920" dirty="0" err="1"/>
              <a:t>www.mmshealthycommunities.org</a:t>
            </a:r>
            <a:r>
              <a:rPr lang="en-US" sz="1920" dirty="0"/>
              <a:t>/collective-action/health-equity/</a:t>
            </a:r>
          </a:p>
        </p:txBody>
      </p:sp>
    </p:spTree>
    <p:extLst>
      <p:ext uri="{BB962C8B-B14F-4D97-AF65-F5344CB8AC3E}">
        <p14:creationId xmlns:p14="http://schemas.microsoft.com/office/powerpoint/2010/main" val="187591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3" grpId="1" uiExpand="1" build="p"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83CA-ED7E-5442-B27D-DB7691C17551}"/>
              </a:ext>
            </a:extLst>
          </p:cNvPr>
          <p:cNvSpPr>
            <a:spLocks noGrp="1"/>
          </p:cNvSpPr>
          <p:nvPr>
            <p:ph type="title"/>
          </p:nvPr>
        </p:nvSpPr>
        <p:spPr/>
        <p:txBody>
          <a:bodyPr/>
          <a:lstStyle/>
          <a:p>
            <a:endParaRPr lang="en-US"/>
          </a:p>
        </p:txBody>
      </p:sp>
      <p:pic>
        <p:nvPicPr>
          <p:cNvPr id="4" name="Picture 1">
            <a:extLst>
              <a:ext uri="{FF2B5EF4-FFF2-40B4-BE49-F238E27FC236}">
                <a16:creationId xmlns:a16="http://schemas.microsoft.com/office/drawing/2014/main" id="{A8FE2F7C-A553-7243-BD9E-10883F478F4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0918" y="183530"/>
            <a:ext cx="13941871" cy="642013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E3C3FD8-C439-7C48-851E-96991117D9A9}"/>
              </a:ext>
            </a:extLst>
          </p:cNvPr>
          <p:cNvSpPr txBox="1">
            <a:spLocks/>
          </p:cNvSpPr>
          <p:nvPr/>
        </p:nvSpPr>
        <p:spPr>
          <a:xfrm>
            <a:off x="982494" y="2796988"/>
            <a:ext cx="12618720" cy="4886102"/>
          </a:xfrm>
          <a:prstGeom prst="rect">
            <a:avLst/>
          </a:prstGeom>
        </p:spPr>
        <p:txBody>
          <a:bodyPr vert="horz" lIns="109728" tIns="54864" rIns="109728" bIns="54864" rtlCol="0" anchor="ctr">
            <a:normAutofit fontScale="925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sz="2280" dirty="0"/>
          </a:p>
          <a:p>
            <a:endParaRPr lang="en-US" sz="2280" dirty="0"/>
          </a:p>
          <a:p>
            <a:endParaRPr lang="en-US" sz="2280" dirty="0"/>
          </a:p>
          <a:p>
            <a:endParaRPr lang="en-US" sz="2280" dirty="0"/>
          </a:p>
          <a:p>
            <a:endParaRPr lang="en-US" sz="2280" dirty="0"/>
          </a:p>
          <a:p>
            <a:endParaRPr lang="en-US" sz="2280" dirty="0"/>
          </a:p>
          <a:p>
            <a:endParaRPr lang="en-US" sz="2280" dirty="0"/>
          </a:p>
          <a:p>
            <a:endParaRPr lang="en-US" sz="2280" dirty="0"/>
          </a:p>
          <a:p>
            <a:endParaRPr lang="en-US" sz="2280" dirty="0"/>
          </a:p>
          <a:p>
            <a:pPr marL="0" indent="0">
              <a:buNone/>
            </a:pPr>
            <a:r>
              <a:rPr lang="en-US" sz="1920" dirty="0">
                <a:hlinkClick r:id="rId5"/>
              </a:rPr>
              <a:t>https://www.aafp.org/afp/2019/0415/p476.html</a:t>
            </a:r>
            <a:endParaRPr lang="en-US" sz="1920" dirty="0"/>
          </a:p>
          <a:p>
            <a:pPr marL="0" indent="0">
              <a:buNone/>
            </a:pPr>
            <a:r>
              <a:rPr lang="en-US" sz="1920" dirty="0">
                <a:hlinkClick r:id="rId6"/>
              </a:rPr>
              <a:t>https://www.aafp.org/about/policies/all/socialdeterminantofhealth-positionpaper.html</a:t>
            </a:r>
            <a:r>
              <a:rPr lang="en-US" sz="1920" dirty="0"/>
              <a:t> </a:t>
            </a:r>
          </a:p>
          <a:p>
            <a:pPr marL="0" indent="0">
              <a:buNone/>
            </a:pPr>
            <a:endParaRPr lang="en-US" sz="1920" dirty="0"/>
          </a:p>
        </p:txBody>
      </p:sp>
      <p:sp>
        <p:nvSpPr>
          <p:cNvPr id="7" name="Explosion 2 6">
            <a:extLst>
              <a:ext uri="{FF2B5EF4-FFF2-40B4-BE49-F238E27FC236}">
                <a16:creationId xmlns:a16="http://schemas.microsoft.com/office/drawing/2014/main" id="{E9CCDD37-72F1-3045-A15C-9E090A051562}"/>
              </a:ext>
            </a:extLst>
          </p:cNvPr>
          <p:cNvSpPr/>
          <p:nvPr/>
        </p:nvSpPr>
        <p:spPr>
          <a:xfrm>
            <a:off x="10115551" y="3283673"/>
            <a:ext cx="3088244" cy="1466851"/>
          </a:xfrm>
          <a:prstGeom prst="irregularSeal2">
            <a:avLst/>
          </a:prstGeom>
          <a:solidFill>
            <a:schemeClr val="accent1">
              <a:alpha val="15000"/>
            </a:schemeClr>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5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7A7ABC-16E4-004C-B938-D58D666A55D0}"/>
              </a:ext>
            </a:extLst>
          </p:cNvPr>
          <p:cNvSpPr>
            <a:spLocks noGrp="1"/>
          </p:cNvSpPr>
          <p:nvPr>
            <p:ph type="body" idx="1"/>
          </p:nvPr>
        </p:nvSpPr>
        <p:spPr>
          <a:xfrm>
            <a:off x="2047461" y="1848678"/>
            <a:ext cx="10614991" cy="4651513"/>
          </a:xfrm>
        </p:spPr>
        <p:txBody>
          <a:bodyPr/>
          <a:lstStyle/>
          <a:p>
            <a:pPr marL="457200" indent="-457200">
              <a:buFont typeface="Wingdings" pitchFamily="2" charset="2"/>
              <a:buChar char="§"/>
            </a:pPr>
            <a:r>
              <a:rPr lang="en-US" sz="2800" dirty="0"/>
              <a:t>Learn about upstream factors</a:t>
            </a:r>
          </a:p>
          <a:p>
            <a:pPr marL="457200" indent="-457200">
              <a:buFont typeface="Wingdings" pitchFamily="2" charset="2"/>
              <a:buChar char="§"/>
            </a:pPr>
            <a:endParaRPr lang="en-US" sz="2800" dirty="0"/>
          </a:p>
          <a:p>
            <a:pPr marL="457200" indent="-457200">
              <a:buFont typeface="Wingdings" pitchFamily="2" charset="2"/>
              <a:buChar char="§"/>
            </a:pPr>
            <a:r>
              <a:rPr lang="en-US" sz="2800" dirty="0"/>
              <a:t>Get local and personal</a:t>
            </a:r>
          </a:p>
          <a:p>
            <a:pPr marL="914400" lvl="1" indent="-457200">
              <a:buFont typeface="Wingdings" pitchFamily="2" charset="2"/>
              <a:buChar char="§"/>
            </a:pPr>
            <a:r>
              <a:rPr lang="en-US" sz="2400" dirty="0">
                <a:solidFill>
                  <a:schemeClr val="tx1"/>
                </a:solidFill>
              </a:rPr>
              <a:t>Look at local data</a:t>
            </a:r>
          </a:p>
          <a:p>
            <a:pPr marL="914400" lvl="1" indent="-457200">
              <a:buFont typeface="Wingdings" pitchFamily="2" charset="2"/>
              <a:buChar char="§"/>
            </a:pPr>
            <a:r>
              <a:rPr lang="en-US" sz="2400" dirty="0">
                <a:solidFill>
                  <a:schemeClr val="tx1"/>
                </a:solidFill>
              </a:rPr>
              <a:t>Figure out “Stage of Change” for yourself and your institution</a:t>
            </a:r>
          </a:p>
          <a:p>
            <a:pPr marL="914400" lvl="1" indent="-457200">
              <a:buFont typeface="Wingdings" pitchFamily="2" charset="2"/>
              <a:buChar char="§"/>
            </a:pPr>
            <a:r>
              <a:rPr lang="en-US" sz="2400" dirty="0">
                <a:solidFill>
                  <a:schemeClr val="tx1"/>
                </a:solidFill>
              </a:rPr>
              <a:t>Look for local partnerships and collaborative opportunities</a:t>
            </a:r>
          </a:p>
          <a:p>
            <a:pPr marL="457200" indent="-457200">
              <a:buFont typeface="Wingdings" pitchFamily="2" charset="2"/>
              <a:buChar char="§"/>
            </a:pPr>
            <a:endParaRPr lang="en-US" sz="2800" dirty="0"/>
          </a:p>
          <a:p>
            <a:pPr marL="457200" indent="-457200">
              <a:buFont typeface="Wingdings" pitchFamily="2" charset="2"/>
              <a:buChar char="§"/>
            </a:pPr>
            <a:r>
              <a:rPr lang="en-US" sz="2800" dirty="0"/>
              <a:t>Advocate for change</a:t>
            </a:r>
          </a:p>
        </p:txBody>
      </p:sp>
      <p:sp>
        <p:nvSpPr>
          <p:cNvPr id="4" name="Slide Number Placeholder 3">
            <a:extLst>
              <a:ext uri="{FF2B5EF4-FFF2-40B4-BE49-F238E27FC236}">
                <a16:creationId xmlns:a16="http://schemas.microsoft.com/office/drawing/2014/main" id="{03517C91-D09A-A84A-8B44-A9F7FCA4C04C}"/>
              </a:ext>
            </a:extLst>
          </p:cNvPr>
          <p:cNvSpPr>
            <a:spLocks noGrp="1"/>
          </p:cNvSpPr>
          <p:nvPr>
            <p:ph type="sldNum" sz="quarter" idx="12"/>
          </p:nvPr>
        </p:nvSpPr>
        <p:spPr/>
        <p:txBody>
          <a:bodyPr/>
          <a:lstStyle/>
          <a:p>
            <a:fld id="{BBBC2507-A645-EE4E-A7C5-95647605826D}" type="slidenum">
              <a:rPr lang="en-US" smtClean="0"/>
              <a:t>5</a:t>
            </a:fld>
            <a:endParaRPr lang="en-US"/>
          </a:p>
        </p:txBody>
      </p:sp>
      <p:sp>
        <p:nvSpPr>
          <p:cNvPr id="5" name="Title 1">
            <a:extLst>
              <a:ext uri="{FF2B5EF4-FFF2-40B4-BE49-F238E27FC236}">
                <a16:creationId xmlns:a16="http://schemas.microsoft.com/office/drawing/2014/main" id="{59CC808B-BE45-7747-927F-C7BFF3C7188D}"/>
              </a:ext>
            </a:extLst>
          </p:cNvPr>
          <p:cNvSpPr txBox="1">
            <a:spLocks/>
          </p:cNvSpPr>
          <p:nvPr/>
        </p:nvSpPr>
        <p:spPr>
          <a:xfrm>
            <a:off x="586345" y="546510"/>
            <a:ext cx="12617450" cy="8840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b="1" kern="1200" cap="none" baseline="0">
                <a:solidFill>
                  <a:schemeClr val="accent5"/>
                </a:solidFill>
                <a:latin typeface="+mj-lt"/>
                <a:ea typeface="+mj-ea"/>
                <a:cs typeface="+mj-cs"/>
              </a:defRPr>
            </a:lvl1pPr>
          </a:lstStyle>
          <a:p>
            <a:pPr algn="ctr"/>
            <a:r>
              <a:rPr lang="en-US" dirty="0"/>
              <a:t>How to Start?</a:t>
            </a:r>
          </a:p>
        </p:txBody>
      </p:sp>
    </p:spTree>
    <p:extLst>
      <p:ext uri="{BB962C8B-B14F-4D97-AF65-F5344CB8AC3E}">
        <p14:creationId xmlns:p14="http://schemas.microsoft.com/office/powerpoint/2010/main" val="16693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0369-3FFB-194E-91E9-DAC9C6EE2F0A}"/>
              </a:ext>
            </a:extLst>
          </p:cNvPr>
          <p:cNvSpPr>
            <a:spLocks noGrp="1"/>
          </p:cNvSpPr>
          <p:nvPr>
            <p:ph type="title"/>
          </p:nvPr>
        </p:nvSpPr>
        <p:spPr/>
        <p:txBody>
          <a:bodyPr/>
          <a:lstStyle/>
          <a:p>
            <a:pPr algn="ctr"/>
            <a:r>
              <a:rPr lang="en-US" dirty="0"/>
              <a:t>QI Project</a:t>
            </a:r>
          </a:p>
        </p:txBody>
      </p:sp>
      <p:sp>
        <p:nvSpPr>
          <p:cNvPr id="3" name="Content Placeholder 2">
            <a:extLst>
              <a:ext uri="{FF2B5EF4-FFF2-40B4-BE49-F238E27FC236}">
                <a16:creationId xmlns:a16="http://schemas.microsoft.com/office/drawing/2014/main" id="{F1BBE8DF-ACD7-DD4A-A948-C439FC5D391B}"/>
              </a:ext>
            </a:extLst>
          </p:cNvPr>
          <p:cNvSpPr>
            <a:spLocks noGrp="1"/>
          </p:cNvSpPr>
          <p:nvPr>
            <p:ph idx="1"/>
          </p:nvPr>
        </p:nvSpPr>
        <p:spPr>
          <a:xfrm>
            <a:off x="934277" y="1605115"/>
            <a:ext cx="12269517" cy="5221288"/>
          </a:xfrm>
        </p:spPr>
        <p:txBody>
          <a:bodyPr/>
          <a:lstStyle/>
          <a:p>
            <a:pPr marL="457200" indent="-457200">
              <a:buFont typeface="Wingdings" pitchFamily="2" charset="2"/>
              <a:buChar char="§"/>
            </a:pPr>
            <a:r>
              <a:rPr lang="en-US" dirty="0"/>
              <a:t>Problem:  no routine way of screening for social problems in clinic</a:t>
            </a:r>
          </a:p>
          <a:p>
            <a:pPr marL="457200" indent="-457200">
              <a:buFont typeface="Wingdings" pitchFamily="2" charset="2"/>
              <a:buChar char="§"/>
            </a:pPr>
            <a:endParaRPr lang="en-US" dirty="0"/>
          </a:p>
          <a:p>
            <a:pPr marL="457200" indent="-457200">
              <a:buFont typeface="Wingdings" pitchFamily="2" charset="2"/>
              <a:buChar char="§"/>
            </a:pPr>
            <a:r>
              <a:rPr lang="en-US" dirty="0"/>
              <a:t>QI goal:</a:t>
            </a:r>
          </a:p>
          <a:p>
            <a:pPr marL="1143000" lvl="1" indent="-457200">
              <a:buFont typeface="Wingdings" pitchFamily="2" charset="2"/>
              <a:buChar char="§"/>
            </a:pPr>
            <a:r>
              <a:rPr lang="en-US" dirty="0"/>
              <a:t>pilot a clinic-based SDOH screening process, including linkages to care as an intervention for +SDOH screens</a:t>
            </a:r>
          </a:p>
          <a:p>
            <a:pPr marL="1600200" lvl="2" indent="-457200">
              <a:buFont typeface="Wingdings" pitchFamily="2" charset="2"/>
              <a:buChar char="§"/>
            </a:pPr>
            <a:r>
              <a:rPr lang="en-US" dirty="0"/>
              <a:t>Food security</a:t>
            </a:r>
          </a:p>
          <a:p>
            <a:pPr marL="1600200" lvl="2" indent="-457200">
              <a:buFont typeface="Wingdings" pitchFamily="2" charset="2"/>
              <a:buChar char="§"/>
            </a:pPr>
            <a:r>
              <a:rPr lang="en-US" dirty="0"/>
              <a:t>Transportation</a:t>
            </a:r>
          </a:p>
          <a:p>
            <a:pPr marL="1600200" lvl="2" indent="-457200">
              <a:buFont typeface="Wingdings" pitchFamily="2" charset="2"/>
              <a:buChar char="§"/>
            </a:pPr>
            <a:r>
              <a:rPr lang="en-US" dirty="0"/>
              <a:t>Housing</a:t>
            </a:r>
          </a:p>
          <a:p>
            <a:pPr marL="1600200" lvl="2" indent="-457200">
              <a:buFont typeface="Wingdings" pitchFamily="2" charset="2"/>
              <a:buChar char="§"/>
            </a:pPr>
            <a:r>
              <a:rPr lang="en-US" dirty="0"/>
              <a:t>Interpersonal violence</a:t>
            </a:r>
          </a:p>
        </p:txBody>
      </p:sp>
      <p:sp>
        <p:nvSpPr>
          <p:cNvPr id="4" name="Slide Number Placeholder 3">
            <a:extLst>
              <a:ext uri="{FF2B5EF4-FFF2-40B4-BE49-F238E27FC236}">
                <a16:creationId xmlns:a16="http://schemas.microsoft.com/office/drawing/2014/main" id="{2A0092EC-B1D6-8F40-9839-93E6CF4AEE99}"/>
              </a:ext>
            </a:extLst>
          </p:cNvPr>
          <p:cNvSpPr>
            <a:spLocks noGrp="1"/>
          </p:cNvSpPr>
          <p:nvPr>
            <p:ph type="sldNum" sz="quarter" idx="12"/>
          </p:nvPr>
        </p:nvSpPr>
        <p:spPr/>
        <p:txBody>
          <a:bodyPr/>
          <a:lstStyle/>
          <a:p>
            <a:fld id="{BBBC2507-A645-EE4E-A7C5-95647605826D}" type="slidenum">
              <a:rPr lang="en-US" smtClean="0"/>
              <a:t>6</a:t>
            </a:fld>
            <a:endParaRPr lang="en-US"/>
          </a:p>
        </p:txBody>
      </p:sp>
    </p:spTree>
    <p:extLst>
      <p:ext uri="{BB962C8B-B14F-4D97-AF65-F5344CB8AC3E}">
        <p14:creationId xmlns:p14="http://schemas.microsoft.com/office/powerpoint/2010/main" val="230422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94FC-F83C-8747-A266-3C30DDB93815}"/>
              </a:ext>
            </a:extLst>
          </p:cNvPr>
          <p:cNvSpPr>
            <a:spLocks noGrp="1"/>
          </p:cNvSpPr>
          <p:nvPr>
            <p:ph type="title"/>
          </p:nvPr>
        </p:nvSpPr>
        <p:spPr>
          <a:xfrm>
            <a:off x="841748" y="685954"/>
            <a:ext cx="12619037" cy="837116"/>
          </a:xfrm>
        </p:spPr>
        <p:txBody>
          <a:bodyPr/>
          <a:lstStyle/>
          <a:p>
            <a:pPr algn="ctr"/>
            <a:r>
              <a:rPr lang="en-US" dirty="0"/>
              <a:t>Setting</a:t>
            </a:r>
          </a:p>
        </p:txBody>
      </p:sp>
      <p:sp>
        <p:nvSpPr>
          <p:cNvPr id="3" name="Text Placeholder 2">
            <a:extLst>
              <a:ext uri="{FF2B5EF4-FFF2-40B4-BE49-F238E27FC236}">
                <a16:creationId xmlns:a16="http://schemas.microsoft.com/office/drawing/2014/main" id="{ECF32D36-F4B6-FF4C-BAE4-7808CA8A0082}"/>
              </a:ext>
            </a:extLst>
          </p:cNvPr>
          <p:cNvSpPr>
            <a:spLocks noGrp="1"/>
          </p:cNvSpPr>
          <p:nvPr>
            <p:ph type="body" idx="1"/>
          </p:nvPr>
        </p:nvSpPr>
        <p:spPr>
          <a:xfrm>
            <a:off x="687321" y="2015224"/>
            <a:ext cx="12932615" cy="5103911"/>
          </a:xfrm>
        </p:spPr>
        <p:txBody>
          <a:bodyPr>
            <a:noAutofit/>
          </a:bodyPr>
          <a:lstStyle/>
          <a:p>
            <a:r>
              <a:rPr lang="en-US" dirty="0"/>
              <a:t>Coastal Family Medicine</a:t>
            </a:r>
          </a:p>
          <a:p>
            <a:pPr marL="457200" indent="-457200">
              <a:buFont typeface="Wingdings" pitchFamily="2" charset="2"/>
              <a:buChar char="§"/>
            </a:pPr>
            <a:r>
              <a:rPr lang="en-US" sz="2000" dirty="0"/>
              <a:t>clinic for community-based Family Medicine residency program </a:t>
            </a:r>
          </a:p>
          <a:p>
            <a:pPr marL="457200" indent="-457200">
              <a:buFont typeface="Wingdings" pitchFamily="2" charset="2"/>
              <a:buChar char="§"/>
            </a:pPr>
            <a:r>
              <a:rPr lang="en-US" sz="2000" dirty="0"/>
              <a:t>clinic owned by New Hanover Regional Medical Center, Wilmington NC</a:t>
            </a:r>
          </a:p>
          <a:p>
            <a:endParaRPr lang="en-US" sz="2000" dirty="0"/>
          </a:p>
          <a:p>
            <a:r>
              <a:rPr lang="en-US" dirty="0"/>
              <a:t>Staffing</a:t>
            </a:r>
          </a:p>
          <a:p>
            <a:pPr marL="457200" indent="-457200">
              <a:buFont typeface="Wingdings" pitchFamily="2" charset="2"/>
              <a:buChar char="§"/>
            </a:pPr>
            <a:r>
              <a:rPr lang="en-US" sz="2000" dirty="0"/>
              <a:t>6 core faculty, 1 clinical pharmacist, 1 clinical psychologist, 18 residents (6-6-6)</a:t>
            </a:r>
          </a:p>
          <a:p>
            <a:pPr marL="457200" indent="-457200">
              <a:buFont typeface="Wingdings" pitchFamily="2" charset="2"/>
              <a:buChar char="§"/>
            </a:pPr>
            <a:r>
              <a:rPr lang="en-US" sz="2000" dirty="0"/>
              <a:t>clinical support </a:t>
            </a:r>
            <a:r>
              <a:rPr lang="en-US" sz="2000" dirty="0" err="1"/>
              <a:t>staff:physician</a:t>
            </a:r>
            <a:r>
              <a:rPr lang="en-US" sz="2000" dirty="0"/>
              <a:t> is ~1:1</a:t>
            </a:r>
          </a:p>
          <a:p>
            <a:endParaRPr lang="en-US" sz="2000" dirty="0"/>
          </a:p>
          <a:p>
            <a:r>
              <a:rPr lang="en-US" dirty="0"/>
              <a:t>Operations</a:t>
            </a:r>
          </a:p>
          <a:p>
            <a:pPr marL="342900" indent="-342900">
              <a:buFont typeface="Wingdings" pitchFamily="2" charset="2"/>
              <a:buChar char="§"/>
            </a:pPr>
            <a:r>
              <a:rPr lang="en-US" sz="2000" dirty="0"/>
              <a:t>Electronic health record = EPIC</a:t>
            </a:r>
          </a:p>
          <a:p>
            <a:pPr marL="342900" indent="-342900">
              <a:buFont typeface="Wingdings" pitchFamily="2" charset="2"/>
              <a:buChar char="§"/>
            </a:pPr>
            <a:r>
              <a:rPr lang="en-US" sz="2000" dirty="0"/>
              <a:t>Up to 11 patients per half day; mix of new, chronic follow-up, acute or walk-in, OB patients.</a:t>
            </a:r>
          </a:p>
          <a:p>
            <a:pPr marL="342900" indent="-342900">
              <a:buFont typeface="Wingdings" pitchFamily="2" charset="2"/>
              <a:buChar char="§"/>
            </a:pPr>
            <a:r>
              <a:rPr lang="en-US" sz="2000" dirty="0"/>
              <a:t>EOY 2018: 3972 unique patients; 56% Medicaid, 11% Medicare, 27% commercial insurance, 6% uninsured; 52% non-white.</a:t>
            </a:r>
          </a:p>
        </p:txBody>
      </p:sp>
      <p:sp>
        <p:nvSpPr>
          <p:cNvPr id="4" name="Slide Number Placeholder 3">
            <a:extLst>
              <a:ext uri="{FF2B5EF4-FFF2-40B4-BE49-F238E27FC236}">
                <a16:creationId xmlns:a16="http://schemas.microsoft.com/office/drawing/2014/main" id="{6D56304A-D8F6-8048-92F9-348961C70B82}"/>
              </a:ext>
            </a:extLst>
          </p:cNvPr>
          <p:cNvSpPr>
            <a:spLocks noGrp="1"/>
          </p:cNvSpPr>
          <p:nvPr>
            <p:ph type="sldNum" sz="quarter" idx="12"/>
          </p:nvPr>
        </p:nvSpPr>
        <p:spPr/>
        <p:txBody>
          <a:bodyPr/>
          <a:lstStyle/>
          <a:p>
            <a:fld id="{BBBC2507-A645-EE4E-A7C5-95647605826D}" type="slidenum">
              <a:rPr lang="en-US" smtClean="0"/>
              <a:t>7</a:t>
            </a:fld>
            <a:endParaRPr lang="en-US"/>
          </a:p>
        </p:txBody>
      </p:sp>
      <p:pic>
        <p:nvPicPr>
          <p:cNvPr id="6" name="Picture 5" descr="A screenshot of a computer&#10;&#10;Description automatically generated">
            <a:extLst>
              <a:ext uri="{FF2B5EF4-FFF2-40B4-BE49-F238E27FC236}">
                <a16:creationId xmlns:a16="http://schemas.microsoft.com/office/drawing/2014/main" id="{F371FEFE-4BE2-9C49-9A03-A1B5E2CF89B5}"/>
              </a:ext>
            </a:extLst>
          </p:cNvPr>
          <p:cNvPicPr>
            <a:picLocks noChangeAspect="1"/>
          </p:cNvPicPr>
          <p:nvPr/>
        </p:nvPicPr>
        <p:blipFill rotWithShape="1">
          <a:blip r:embed="rId3"/>
          <a:srcRect l="10937" t="16558" r="18027" b="16558"/>
          <a:stretch/>
        </p:blipFill>
        <p:spPr>
          <a:xfrm>
            <a:off x="9353278" y="0"/>
            <a:ext cx="5277122" cy="3105455"/>
          </a:xfrm>
          <a:prstGeom prst="rect">
            <a:avLst/>
          </a:prstGeom>
        </p:spPr>
      </p:pic>
      <p:sp>
        <p:nvSpPr>
          <p:cNvPr id="16" name="Freeform 15">
            <a:extLst>
              <a:ext uri="{FF2B5EF4-FFF2-40B4-BE49-F238E27FC236}">
                <a16:creationId xmlns:a16="http://schemas.microsoft.com/office/drawing/2014/main" id="{BEF12214-513A-C049-B5DC-3B52D1EA13B9}"/>
              </a:ext>
            </a:extLst>
          </p:cNvPr>
          <p:cNvSpPr/>
          <p:nvPr/>
        </p:nvSpPr>
        <p:spPr>
          <a:xfrm>
            <a:off x="12473967" y="1030916"/>
            <a:ext cx="1047750" cy="933450"/>
          </a:xfrm>
          <a:custGeom>
            <a:avLst/>
            <a:gdLst>
              <a:gd name="connsiteX0" fmla="*/ 57150 w 1047750"/>
              <a:gd name="connsiteY0" fmla="*/ 266700 h 933450"/>
              <a:gd name="connsiteX1" fmla="*/ 95250 w 1047750"/>
              <a:gd name="connsiteY1" fmla="*/ 419100 h 933450"/>
              <a:gd name="connsiteX2" fmla="*/ 38100 w 1047750"/>
              <a:gd name="connsiteY2" fmla="*/ 590550 h 933450"/>
              <a:gd name="connsiteX3" fmla="*/ 0 w 1047750"/>
              <a:gd name="connsiteY3" fmla="*/ 590550 h 933450"/>
              <a:gd name="connsiteX4" fmla="*/ 228600 w 1047750"/>
              <a:gd name="connsiteY4" fmla="*/ 895350 h 933450"/>
              <a:gd name="connsiteX5" fmla="*/ 590550 w 1047750"/>
              <a:gd name="connsiteY5" fmla="*/ 933450 h 933450"/>
              <a:gd name="connsiteX6" fmla="*/ 742950 w 1047750"/>
              <a:gd name="connsiteY6" fmla="*/ 628650 h 933450"/>
              <a:gd name="connsiteX7" fmla="*/ 1047750 w 1047750"/>
              <a:gd name="connsiteY7" fmla="*/ 400050 h 933450"/>
              <a:gd name="connsiteX8" fmla="*/ 971550 w 1047750"/>
              <a:gd name="connsiteY8" fmla="*/ 190500 h 933450"/>
              <a:gd name="connsiteX9" fmla="*/ 742950 w 1047750"/>
              <a:gd name="connsiteY9" fmla="*/ 152400 h 933450"/>
              <a:gd name="connsiteX10" fmla="*/ 742950 w 1047750"/>
              <a:gd name="connsiteY10" fmla="*/ 152400 h 933450"/>
              <a:gd name="connsiteX11" fmla="*/ 742950 w 1047750"/>
              <a:gd name="connsiteY11" fmla="*/ 152400 h 933450"/>
              <a:gd name="connsiteX12" fmla="*/ 742950 w 1047750"/>
              <a:gd name="connsiteY12" fmla="*/ 152400 h 933450"/>
              <a:gd name="connsiteX13" fmla="*/ 666750 w 1047750"/>
              <a:gd name="connsiteY13" fmla="*/ 0 h 933450"/>
              <a:gd name="connsiteX14" fmla="*/ 457200 w 1047750"/>
              <a:gd name="connsiteY14" fmla="*/ 38100 h 933450"/>
              <a:gd name="connsiteX15" fmla="*/ 457200 w 1047750"/>
              <a:gd name="connsiteY15" fmla="*/ 381000 h 933450"/>
              <a:gd name="connsiteX16" fmla="*/ 438150 w 1047750"/>
              <a:gd name="connsiteY16" fmla="*/ 438150 h 933450"/>
              <a:gd name="connsiteX17" fmla="*/ 285750 w 1047750"/>
              <a:gd name="connsiteY17" fmla="*/ 247650 h 933450"/>
              <a:gd name="connsiteX18" fmla="*/ 57150 w 1047750"/>
              <a:gd name="connsiteY18" fmla="*/ 26670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0" h="933450">
                <a:moveTo>
                  <a:pt x="57150" y="266700"/>
                </a:moveTo>
                <a:lnTo>
                  <a:pt x="95250" y="419100"/>
                </a:lnTo>
                <a:lnTo>
                  <a:pt x="38100" y="590550"/>
                </a:lnTo>
                <a:lnTo>
                  <a:pt x="0" y="590550"/>
                </a:lnTo>
                <a:lnTo>
                  <a:pt x="228600" y="895350"/>
                </a:lnTo>
                <a:lnTo>
                  <a:pt x="590550" y="933450"/>
                </a:lnTo>
                <a:lnTo>
                  <a:pt x="742950" y="628650"/>
                </a:lnTo>
                <a:lnTo>
                  <a:pt x="1047750" y="400050"/>
                </a:lnTo>
                <a:lnTo>
                  <a:pt x="971550" y="190500"/>
                </a:lnTo>
                <a:lnTo>
                  <a:pt x="742950" y="152400"/>
                </a:lnTo>
                <a:lnTo>
                  <a:pt x="742950" y="152400"/>
                </a:lnTo>
                <a:lnTo>
                  <a:pt x="742950" y="152400"/>
                </a:lnTo>
                <a:lnTo>
                  <a:pt x="742950" y="152400"/>
                </a:lnTo>
                <a:lnTo>
                  <a:pt x="666750" y="0"/>
                </a:lnTo>
                <a:lnTo>
                  <a:pt x="457200" y="38100"/>
                </a:lnTo>
                <a:lnTo>
                  <a:pt x="457200" y="381000"/>
                </a:lnTo>
                <a:lnTo>
                  <a:pt x="438150" y="438150"/>
                </a:lnTo>
                <a:lnTo>
                  <a:pt x="285750" y="247650"/>
                </a:lnTo>
                <a:lnTo>
                  <a:pt x="57150" y="266700"/>
                </a:lnTo>
                <a:close/>
              </a:path>
            </a:pathLst>
          </a:custGeom>
          <a:solidFill>
            <a:schemeClr val="bg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a:extLst>
              <a:ext uri="{FF2B5EF4-FFF2-40B4-BE49-F238E27FC236}">
                <a16:creationId xmlns:a16="http://schemas.microsoft.com/office/drawing/2014/main" id="{1B3867C3-EABA-0A40-8072-249E527F0A7B}"/>
              </a:ext>
            </a:extLst>
          </p:cNvPr>
          <p:cNvSpPr/>
          <p:nvPr/>
        </p:nvSpPr>
        <p:spPr>
          <a:xfrm>
            <a:off x="13033183" y="1523070"/>
            <a:ext cx="257175" cy="30387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37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4C82-8E8D-C844-B7DD-44CC7CAC8250}"/>
              </a:ext>
            </a:extLst>
          </p:cNvPr>
          <p:cNvSpPr>
            <a:spLocks noGrp="1"/>
          </p:cNvSpPr>
          <p:nvPr>
            <p:ph type="title"/>
          </p:nvPr>
        </p:nvSpPr>
        <p:spPr>
          <a:xfrm>
            <a:off x="731888" y="842587"/>
            <a:ext cx="4282393" cy="907271"/>
          </a:xfrm>
        </p:spPr>
        <p:txBody>
          <a:bodyPr>
            <a:normAutofit/>
          </a:bodyPr>
          <a:lstStyle/>
          <a:p>
            <a:r>
              <a:rPr lang="en-US" dirty="0"/>
              <a:t>QI Data</a:t>
            </a:r>
          </a:p>
        </p:txBody>
      </p:sp>
      <p:sp>
        <p:nvSpPr>
          <p:cNvPr id="3" name="Content Placeholder 2">
            <a:extLst>
              <a:ext uri="{FF2B5EF4-FFF2-40B4-BE49-F238E27FC236}">
                <a16:creationId xmlns:a16="http://schemas.microsoft.com/office/drawing/2014/main" id="{5194BCD7-6FA6-1845-8774-6325F73B54DA}"/>
              </a:ext>
            </a:extLst>
          </p:cNvPr>
          <p:cNvSpPr>
            <a:spLocks noGrp="1"/>
          </p:cNvSpPr>
          <p:nvPr>
            <p:ph idx="1"/>
          </p:nvPr>
        </p:nvSpPr>
        <p:spPr>
          <a:xfrm>
            <a:off x="697431" y="1749856"/>
            <a:ext cx="4282393" cy="4765229"/>
          </a:xfrm>
        </p:spPr>
        <p:txBody>
          <a:bodyPr>
            <a:noAutofit/>
          </a:bodyPr>
          <a:lstStyle/>
          <a:p>
            <a:r>
              <a:rPr lang="en-US" dirty="0"/>
              <a:t>400 eligible encounters</a:t>
            </a:r>
          </a:p>
          <a:p>
            <a:endParaRPr lang="en-US" dirty="0"/>
          </a:p>
          <a:p>
            <a:r>
              <a:rPr lang="en-US" dirty="0"/>
              <a:t>365 patients screened = 91.25%</a:t>
            </a:r>
          </a:p>
          <a:p>
            <a:endParaRPr lang="en-US" dirty="0"/>
          </a:p>
          <a:p>
            <a:endParaRPr lang="en-US" dirty="0"/>
          </a:p>
          <a:p>
            <a:endParaRPr lang="en-US" dirty="0"/>
          </a:p>
          <a:p>
            <a:endParaRPr lang="en-US" dirty="0"/>
          </a:p>
          <a:p>
            <a:r>
              <a:rPr lang="en-US" dirty="0"/>
              <a:t>Prevalence of any SDOH = 96/365 = 26.3%</a:t>
            </a:r>
          </a:p>
        </p:txBody>
      </p:sp>
      <p:graphicFrame>
        <p:nvGraphicFramePr>
          <p:cNvPr id="4" name="Chart 3">
            <a:extLst>
              <a:ext uri="{FF2B5EF4-FFF2-40B4-BE49-F238E27FC236}">
                <a16:creationId xmlns:a16="http://schemas.microsoft.com/office/drawing/2014/main" id="{7292D0E2-8B78-E54F-8694-33546BE2259F}"/>
              </a:ext>
            </a:extLst>
          </p:cNvPr>
          <p:cNvGraphicFramePr>
            <a:graphicFrameLocks/>
          </p:cNvGraphicFramePr>
          <p:nvPr>
            <p:extLst>
              <p:ext uri="{D42A27DB-BD31-4B8C-83A1-F6EECF244321}">
                <p14:modId xmlns:p14="http://schemas.microsoft.com/office/powerpoint/2010/main" val="1161129938"/>
              </p:ext>
            </p:extLst>
          </p:nvPr>
        </p:nvGraphicFramePr>
        <p:xfrm>
          <a:off x="5585155" y="842587"/>
          <a:ext cx="8278901" cy="659188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FE7B7D30-58DC-6E4C-B324-D1D09646CEC0}"/>
              </a:ext>
            </a:extLst>
          </p:cNvPr>
          <p:cNvSpPr/>
          <p:nvPr/>
        </p:nvSpPr>
        <p:spPr>
          <a:xfrm>
            <a:off x="6237642" y="1714514"/>
            <a:ext cx="7479882" cy="4800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Tree>
    <p:extLst>
      <p:ext uri="{BB962C8B-B14F-4D97-AF65-F5344CB8AC3E}">
        <p14:creationId xmlns:p14="http://schemas.microsoft.com/office/powerpoint/2010/main" val="13487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7B25-8E61-044D-91AD-3C8D45777F90}"/>
              </a:ext>
            </a:extLst>
          </p:cNvPr>
          <p:cNvSpPr>
            <a:spLocks noGrp="1"/>
          </p:cNvSpPr>
          <p:nvPr>
            <p:ph type="title"/>
          </p:nvPr>
        </p:nvSpPr>
        <p:spPr>
          <a:xfrm>
            <a:off x="697430" y="396269"/>
            <a:ext cx="4039157" cy="1909610"/>
          </a:xfrm>
        </p:spPr>
        <p:txBody>
          <a:bodyPr anchor="ctr">
            <a:normAutofit/>
          </a:bodyPr>
          <a:lstStyle/>
          <a:p>
            <a:r>
              <a:rPr lang="en-US" dirty="0">
                <a:solidFill>
                  <a:srgbClr val="0296D4"/>
                </a:solidFill>
              </a:rPr>
              <a:t>QI Data</a:t>
            </a:r>
          </a:p>
        </p:txBody>
      </p:sp>
      <p:graphicFrame>
        <p:nvGraphicFramePr>
          <p:cNvPr id="11" name="Content Placeholder 10">
            <a:extLst>
              <a:ext uri="{FF2B5EF4-FFF2-40B4-BE49-F238E27FC236}">
                <a16:creationId xmlns:a16="http://schemas.microsoft.com/office/drawing/2014/main" id="{7C1C45C4-3A83-8C41-B360-4536F744B15D}"/>
              </a:ext>
            </a:extLst>
          </p:cNvPr>
          <p:cNvGraphicFramePr>
            <a:graphicFrameLocks noGrp="1"/>
          </p:cNvGraphicFramePr>
          <p:nvPr>
            <p:ph idx="1"/>
            <p:extLst>
              <p:ext uri="{D42A27DB-BD31-4B8C-83A1-F6EECF244321}">
                <p14:modId xmlns:p14="http://schemas.microsoft.com/office/powerpoint/2010/main" val="2737088600"/>
              </p:ext>
            </p:extLst>
          </p:nvPr>
        </p:nvGraphicFramePr>
        <p:xfrm>
          <a:off x="3220279" y="735496"/>
          <a:ext cx="10712692" cy="6364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9604379"/>
      </p:ext>
    </p:extLst>
  </p:cSld>
  <p:clrMapOvr>
    <a:masterClrMapping/>
  </p:clrMapOvr>
</p:sld>
</file>

<file path=ppt/theme/theme1.xml><?xml version="1.0" encoding="utf-8"?>
<a:theme xmlns:a="http://schemas.openxmlformats.org/drawingml/2006/main" name="Custom Design">
  <a:themeElements>
    <a:clrScheme name="2020STFM 1">
      <a:dk1>
        <a:srgbClr val="4D4D4F"/>
      </a:dk1>
      <a:lt1>
        <a:srgbClr val="FFFFFF"/>
      </a:lt1>
      <a:dk2>
        <a:srgbClr val="BFCEE3"/>
      </a:dk2>
      <a:lt2>
        <a:srgbClr val="6F69AF"/>
      </a:lt2>
      <a:accent1>
        <a:srgbClr val="0096D3"/>
      </a:accent1>
      <a:accent2>
        <a:srgbClr val="EF8D2B"/>
      </a:accent2>
      <a:accent3>
        <a:srgbClr val="00ABC5"/>
      </a:accent3>
      <a:accent4>
        <a:srgbClr val="1E417B"/>
      </a:accent4>
      <a:accent5>
        <a:srgbClr val="5B9BD5"/>
      </a:accent5>
      <a:accent6>
        <a:srgbClr val="ED1163"/>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ustom Design">
  <a:themeElements>
    <a:clrScheme name="STFM">
      <a:dk1>
        <a:srgbClr val="414141"/>
      </a:dk1>
      <a:lt1>
        <a:srgbClr val="FFFFFF"/>
      </a:lt1>
      <a:dk2>
        <a:srgbClr val="414141"/>
      </a:dk2>
      <a:lt2>
        <a:srgbClr val="E7E6E6"/>
      </a:lt2>
      <a:accent1>
        <a:srgbClr val="1D417B"/>
      </a:accent1>
      <a:accent2>
        <a:srgbClr val="EF8D2B"/>
      </a:accent2>
      <a:accent3>
        <a:srgbClr val="0096D3"/>
      </a:accent3>
      <a:accent4>
        <a:srgbClr val="FFC000"/>
      </a:accent4>
      <a:accent5>
        <a:srgbClr val="2C9BB3"/>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3783</TotalTime>
  <Words>2905</Words>
  <Application>Microsoft Macintosh PowerPoint</Application>
  <PresentationFormat>Custom</PresentationFormat>
  <Paragraphs>272</Paragraphs>
  <Slides>18</Slides>
  <Notes>18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18</vt:i4>
      </vt:variant>
    </vt:vector>
  </HeadingPairs>
  <TitlesOfParts>
    <vt:vector size="30" baseType="lpstr">
      <vt:lpstr>Arial</vt:lpstr>
      <vt:lpstr>Calibri</vt:lpstr>
      <vt:lpstr>Trebuchet MS</vt:lpstr>
      <vt:lpstr>Wingdings</vt:lpstr>
      <vt:lpstr>Wingdings 2</vt:lpstr>
      <vt:lpstr>Custom Design</vt:lpstr>
      <vt:lpstr>2_Custom Design</vt:lpstr>
      <vt:lpstr>6_Custom Design</vt:lpstr>
      <vt:lpstr>3_Custom Design</vt:lpstr>
      <vt:lpstr>4_Custom Design</vt:lpstr>
      <vt:lpstr>5_Custom Design</vt:lpstr>
      <vt:lpstr>7_Custom Design</vt:lpstr>
      <vt:lpstr>Practical Considerations for Health Equity</vt:lpstr>
      <vt:lpstr>Disclosures</vt:lpstr>
      <vt:lpstr>Health Equity</vt:lpstr>
      <vt:lpstr>PowerPoint Presentation</vt:lpstr>
      <vt:lpstr>PowerPoint Presentation</vt:lpstr>
      <vt:lpstr>QI Project</vt:lpstr>
      <vt:lpstr>Setting</vt:lpstr>
      <vt:lpstr>QI Data</vt:lpstr>
      <vt:lpstr>QI Data</vt:lpstr>
      <vt:lpstr>QI Data</vt:lpstr>
      <vt:lpstr>QI Takeaways</vt:lpstr>
      <vt:lpstr>Miscellaneous</vt:lpstr>
      <vt:lpstr>BPA for  SDOH Screen</vt:lpstr>
      <vt:lpstr>SDOH Questions in EPIC</vt:lpstr>
      <vt:lpstr>SDOH Intervention</vt:lpstr>
      <vt:lpstr>Health Navigator Care Management Tracking    (Encounter Type:  Patient Outreach)</vt:lpstr>
      <vt:lpstr>Cost-Benefit of Health Navigator Role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Karen Isaacs</cp:lastModifiedBy>
  <cp:revision>83</cp:revision>
  <dcterms:created xsi:type="dcterms:W3CDTF">2019-09-09T13:17:00Z</dcterms:created>
  <dcterms:modified xsi:type="dcterms:W3CDTF">2020-09-14T15:15:19Z</dcterms:modified>
</cp:coreProperties>
</file>