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57" r:id="rId4"/>
    <p:sldId id="258" r:id="rId5"/>
    <p:sldId id="260" r:id="rId6"/>
    <p:sldId id="263" r:id="rId7"/>
    <p:sldId id="273" r:id="rId8"/>
    <p:sldId id="267" r:id="rId9"/>
    <p:sldId id="261" r:id="rId10"/>
    <p:sldId id="272" r:id="rId11"/>
    <p:sldId id="266" r:id="rId12"/>
    <p:sldId id="275" r:id="rId13"/>
    <p:sldId id="262" r:id="rId14"/>
    <p:sldId id="264" r:id="rId15"/>
    <p:sldId id="274" r:id="rId16"/>
    <p:sldId id="276" r:id="rId17"/>
    <p:sldId id="265"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932" autoAdjust="0"/>
  </p:normalViewPr>
  <p:slideViewPr>
    <p:cSldViewPr snapToGrid="0">
      <p:cViewPr>
        <p:scale>
          <a:sx n="30" d="100"/>
          <a:sy n="30" d="100"/>
        </p:scale>
        <p:origin x="1574"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FF06B-E30A-4E42-9C2F-E740DC240CE2}" type="datetimeFigureOut">
              <a:rPr lang="en-US" smtClean="0"/>
              <a:t>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C2164-C677-4A65-848A-C13A5C2F5EC3}" type="slidenum">
              <a:rPr lang="en-US" smtClean="0"/>
              <a:t>‹#›</a:t>
            </a:fld>
            <a:endParaRPr lang="en-US"/>
          </a:p>
        </p:txBody>
      </p:sp>
    </p:spTree>
    <p:extLst>
      <p:ext uri="{BB962C8B-B14F-4D97-AF65-F5344CB8AC3E}">
        <p14:creationId xmlns:p14="http://schemas.microsoft.com/office/powerpoint/2010/main" val="116906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r>
              <a:rPr lang="en-US" dirty="0" smtClean="0"/>
              <a:t>Introductions and ask audience – </a:t>
            </a:r>
          </a:p>
          <a:p>
            <a:r>
              <a:rPr lang="en-US" dirty="0" smtClean="0"/>
              <a:t>Raise your hand if</a:t>
            </a:r>
            <a:r>
              <a:rPr lang="en-US" baseline="0" dirty="0" smtClean="0"/>
              <a:t> you are a student, resident, clerkship director, preceptor, any other educators?</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1</a:t>
            </a:fld>
            <a:endParaRPr lang="en-US"/>
          </a:p>
        </p:txBody>
      </p:sp>
    </p:spTree>
    <p:extLst>
      <p:ext uri="{BB962C8B-B14F-4D97-AF65-F5344CB8AC3E}">
        <p14:creationId xmlns:p14="http://schemas.microsoft.com/office/powerpoint/2010/main" val="3465434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10</a:t>
            </a:fld>
            <a:endParaRPr lang="en-US"/>
          </a:p>
        </p:txBody>
      </p:sp>
    </p:spTree>
    <p:extLst>
      <p:ext uri="{BB962C8B-B14F-4D97-AF65-F5344CB8AC3E}">
        <p14:creationId xmlns:p14="http://schemas.microsoft.com/office/powerpoint/2010/main" val="343210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Suzie</a:t>
            </a:r>
          </a:p>
          <a:p>
            <a:r>
              <a:rPr lang="en-US" dirty="0" smtClean="0"/>
              <a:t>This</a:t>
            </a:r>
            <a:r>
              <a:rPr lang="en-US" baseline="0" dirty="0" smtClean="0"/>
              <a:t> is an example of a teaching card.  When meeting with faculty, we use these cards as cues for content and they also are then left with faculty.  </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11</a:t>
            </a:fld>
            <a:endParaRPr lang="en-US"/>
          </a:p>
        </p:txBody>
      </p:sp>
    </p:spTree>
    <p:extLst>
      <p:ext uri="{BB962C8B-B14F-4D97-AF65-F5344CB8AC3E}">
        <p14:creationId xmlns:p14="http://schemas.microsoft.com/office/powerpoint/2010/main" val="182810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Jackie</a:t>
            </a:r>
          </a:p>
          <a:p>
            <a:r>
              <a:rPr lang="en-US" dirty="0" smtClean="0"/>
              <a:t>Students</a:t>
            </a:r>
            <a:r>
              <a:rPr lang="en-US" baseline="0" dirty="0" smtClean="0"/>
              <a:t> play an important role in providing information that can contribute to faculty development.  </a:t>
            </a:r>
          </a:p>
          <a:p>
            <a:r>
              <a:rPr lang="en-US" baseline="0" dirty="0" smtClean="0"/>
              <a:t>Students/We are asked to let the clerkship director if there are concerns asap.  We are asked about our experience with our </a:t>
            </a:r>
            <a:r>
              <a:rPr lang="en-US" baseline="0" dirty="0" err="1" smtClean="0"/>
              <a:t>attendings</a:t>
            </a:r>
            <a:r>
              <a:rPr lang="en-US" baseline="0" dirty="0" smtClean="0"/>
              <a:t> at our midpoint feedback meetings and again at the end of the rotation when we complete the clerkship evaluation.  </a:t>
            </a:r>
          </a:p>
          <a:p>
            <a:r>
              <a:rPr lang="en-US" baseline="0" dirty="0" smtClean="0"/>
              <a:t>Sarah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orientation, I tell students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let me know asap if there are issues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I'll help troubleshoot issues with them...either help them figure out how to address it themselves or I'll talk to the preceptor, depending on the issue.</a:t>
            </a:r>
            <a:endParaRPr lang="en-US" dirty="0" smtClean="0"/>
          </a:p>
          <a:p>
            <a:r>
              <a:rPr lang="en-US" baseline="0" dirty="0" smtClean="0"/>
              <a:t>Twice a year we provide the student evaluations to the faculty.  And if there are trends that are coming up that require addressing, then we can meet with that faculty and provide feedback between the routine feedback</a:t>
            </a:r>
          </a:p>
        </p:txBody>
      </p:sp>
      <p:sp>
        <p:nvSpPr>
          <p:cNvPr id="4" name="Slide Number Placeholder 3"/>
          <p:cNvSpPr>
            <a:spLocks noGrp="1"/>
          </p:cNvSpPr>
          <p:nvPr>
            <p:ph type="sldNum" sz="quarter" idx="10"/>
          </p:nvPr>
        </p:nvSpPr>
        <p:spPr/>
        <p:txBody>
          <a:bodyPr/>
          <a:lstStyle/>
          <a:p>
            <a:fld id="{B53C2164-C677-4A65-848A-C13A5C2F5EC3}" type="slidenum">
              <a:rPr lang="en-US" smtClean="0"/>
              <a:t>12</a:t>
            </a:fld>
            <a:endParaRPr lang="en-US"/>
          </a:p>
        </p:txBody>
      </p:sp>
    </p:spTree>
    <p:extLst>
      <p:ext uri="{BB962C8B-B14F-4D97-AF65-F5344CB8AC3E}">
        <p14:creationId xmlns:p14="http://schemas.microsoft.com/office/powerpoint/2010/main" val="2704427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Suzie</a:t>
            </a:r>
          </a:p>
          <a:p>
            <a:r>
              <a:rPr lang="en-US" dirty="0" smtClean="0"/>
              <a:t>We spoken about the content of our FD.  Now let’s talk about how</a:t>
            </a:r>
            <a:r>
              <a:rPr lang="en-US" baseline="0" dirty="0" smtClean="0"/>
              <a:t> we deliver that content.  </a:t>
            </a:r>
          </a:p>
          <a:p>
            <a:r>
              <a:rPr lang="en-US" baseline="0" dirty="0" smtClean="0"/>
              <a:t>We have </a:t>
            </a:r>
            <a:r>
              <a:rPr lang="en-US" dirty="0" smtClean="0"/>
              <a:t>Site visits, such as when</a:t>
            </a:r>
            <a:r>
              <a:rPr lang="en-US" baseline="0" dirty="0" smtClean="0"/>
              <a:t> we give feedback to faculty for issues </a:t>
            </a:r>
            <a:r>
              <a:rPr lang="en-US" baseline="0" dirty="0" err="1" smtClean="0"/>
              <a:t>htat</a:t>
            </a:r>
            <a:r>
              <a:rPr lang="en-US" baseline="0" dirty="0" smtClean="0"/>
              <a:t> arise, for instance when students aren’t receiving feedback or writing notes. </a:t>
            </a:r>
            <a:endParaRPr lang="en-US" dirty="0" smtClean="0"/>
          </a:p>
          <a:p>
            <a:r>
              <a:rPr lang="en-US" dirty="0" smtClean="0"/>
              <a:t>Clerkship newsletter</a:t>
            </a:r>
          </a:p>
          <a:p>
            <a:r>
              <a:rPr lang="en-US" dirty="0" smtClean="0"/>
              <a:t>ABFM/STFM MOC preceptor improvement project</a:t>
            </a:r>
          </a:p>
          <a:p>
            <a:r>
              <a:rPr lang="en-US" dirty="0" smtClean="0"/>
              <a:t>Website </a:t>
            </a:r>
          </a:p>
          <a:p>
            <a:r>
              <a:rPr lang="en-US" dirty="0" smtClean="0"/>
              <a:t>Online teaching modules (free CME)</a:t>
            </a:r>
          </a:p>
          <a:p>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13</a:t>
            </a:fld>
            <a:endParaRPr lang="en-US"/>
          </a:p>
        </p:txBody>
      </p:sp>
    </p:spTree>
    <p:extLst>
      <p:ext uri="{BB962C8B-B14F-4D97-AF65-F5344CB8AC3E}">
        <p14:creationId xmlns:p14="http://schemas.microsoft.com/office/powerpoint/2010/main" val="3579089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r>
              <a:rPr lang="en-US" dirty="0" smtClean="0"/>
              <a:t>This is a picture of the family medicine clerkship newsletter.</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14</a:t>
            </a:fld>
            <a:endParaRPr lang="en-US"/>
          </a:p>
        </p:txBody>
      </p:sp>
    </p:spTree>
    <p:extLst>
      <p:ext uri="{BB962C8B-B14F-4D97-AF65-F5344CB8AC3E}">
        <p14:creationId xmlns:p14="http://schemas.microsoft.com/office/powerpoint/2010/main" val="335297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r>
              <a:rPr lang="en-US" dirty="0" smtClean="0"/>
              <a:t>This is an example of one of our ABFM</a:t>
            </a:r>
            <a:r>
              <a:rPr lang="en-US" baseline="0" dirty="0" smtClean="0"/>
              <a:t> </a:t>
            </a:r>
            <a:r>
              <a:rPr lang="en-US" baseline="0" dirty="0" err="1" smtClean="0"/>
              <a:t>precepting</a:t>
            </a:r>
            <a:r>
              <a:rPr lang="en-US" baseline="0" dirty="0" smtClean="0"/>
              <a:t> pilot projects.</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15</a:t>
            </a:fld>
            <a:endParaRPr lang="en-US"/>
          </a:p>
        </p:txBody>
      </p:sp>
    </p:spTree>
    <p:extLst>
      <p:ext uri="{BB962C8B-B14F-4D97-AF65-F5344CB8AC3E}">
        <p14:creationId xmlns:p14="http://schemas.microsoft.com/office/powerpoint/2010/main" val="467934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clinical faculty website</a:t>
            </a:r>
            <a:r>
              <a:rPr lang="en-US" baseline="0" dirty="0" smtClean="0"/>
              <a:t> and acts as a teaching manual and landing page for clinical faculty.  It keeps improving with feedback from faculty.  And here, you can see we have online modules for free CME as another method for delivering FD to preceptors.</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16</a:t>
            </a:fld>
            <a:endParaRPr lang="en-US"/>
          </a:p>
        </p:txBody>
      </p:sp>
    </p:spTree>
    <p:extLst>
      <p:ext uri="{BB962C8B-B14F-4D97-AF65-F5344CB8AC3E}">
        <p14:creationId xmlns:p14="http://schemas.microsoft.com/office/powerpoint/2010/main" val="2023432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Suzie</a:t>
            </a:r>
          </a:p>
          <a:p>
            <a:r>
              <a:rPr lang="en-US" dirty="0" smtClean="0"/>
              <a:t>And this is our website</a:t>
            </a:r>
            <a:r>
              <a:rPr lang="en-US" baseline="0" dirty="0" smtClean="0"/>
              <a:t> showing our online teaching modules that give free </a:t>
            </a:r>
            <a:r>
              <a:rPr lang="en-US" baseline="0" dirty="0" err="1" smtClean="0"/>
              <a:t>cme</a:t>
            </a:r>
            <a:r>
              <a:rPr lang="en-US" baseline="0" dirty="0" smtClean="0"/>
              <a:t> to our faculty.  Right now, we have 7 and these are the topics: Orientation to Clerkship Teaching, Writing Narrative Comments when Assessing students, Giving Feedback, a primer on the </a:t>
            </a:r>
            <a:r>
              <a:rPr lang="en-US" baseline="0" dirty="0" err="1" smtClean="0"/>
              <a:t>epa’s</a:t>
            </a:r>
            <a:r>
              <a:rPr lang="en-US" baseline="0" dirty="0" smtClean="0"/>
              <a:t>, the </a:t>
            </a:r>
            <a:r>
              <a:rPr lang="en-US" baseline="0" dirty="0" err="1" smtClean="0"/>
              <a:t>pt</a:t>
            </a:r>
            <a:r>
              <a:rPr lang="en-US" baseline="0" dirty="0" smtClean="0"/>
              <a:t> role in teaching, and these last 2 are about assessing students when they are obtaining informed consent.  We have a few more modules coming online: assessing students in obtaining informed consent for IUDs, role modeling professionalism, and writing letters of recommendation. </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17</a:t>
            </a:fld>
            <a:endParaRPr lang="en-US"/>
          </a:p>
        </p:txBody>
      </p:sp>
    </p:spTree>
    <p:extLst>
      <p:ext uri="{BB962C8B-B14F-4D97-AF65-F5344CB8AC3E}">
        <p14:creationId xmlns:p14="http://schemas.microsoft.com/office/powerpoint/2010/main" val="103465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Suzie</a:t>
            </a:r>
          </a:p>
          <a:p>
            <a:r>
              <a:rPr lang="en-US" dirty="0" smtClean="0"/>
              <a:t>Successful faculty development is measured by looking at data from students on our clerkship reviews, assessing for positive teaching examples and identifying concerns about teaching from faculty.   We track all faculty development “touches” that occur between our team and our community and full-time faculty. We evaluate the success of our teachers based on student feedback and clerkship reviews. We monitor how frequently our newsletter is read by looking at the “number of clicks/opens.” We monitor how much our CME modules are used by running quarterly reports to look at the number of faculty who complete them.</a:t>
            </a:r>
          </a:p>
          <a:p>
            <a:r>
              <a:rPr lang="en-US" dirty="0" smtClean="0"/>
              <a:t>We build relationships over time using email and phone communications, and visits.   </a:t>
            </a:r>
          </a:p>
          <a:p>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18</a:t>
            </a:fld>
            <a:endParaRPr lang="en-US"/>
          </a:p>
        </p:txBody>
      </p:sp>
    </p:spTree>
    <p:extLst>
      <p:ext uri="{BB962C8B-B14F-4D97-AF65-F5344CB8AC3E}">
        <p14:creationId xmlns:p14="http://schemas.microsoft.com/office/powerpoint/2010/main" val="3961979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Jackie</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19</a:t>
            </a:fld>
            <a:endParaRPr lang="en-US"/>
          </a:p>
        </p:txBody>
      </p:sp>
    </p:spTree>
    <p:extLst>
      <p:ext uri="{BB962C8B-B14F-4D97-AF65-F5344CB8AC3E}">
        <p14:creationId xmlns:p14="http://schemas.microsoft.com/office/powerpoint/2010/main" val="279840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2</a:t>
            </a:fld>
            <a:endParaRPr lang="en-US"/>
          </a:p>
        </p:txBody>
      </p:sp>
    </p:spTree>
    <p:extLst>
      <p:ext uri="{BB962C8B-B14F-4D97-AF65-F5344CB8AC3E}">
        <p14:creationId xmlns:p14="http://schemas.microsoft.com/office/powerpoint/2010/main" val="212986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20</a:t>
            </a:fld>
            <a:endParaRPr lang="en-US"/>
          </a:p>
        </p:txBody>
      </p:sp>
    </p:spTree>
    <p:extLst>
      <p:ext uri="{BB962C8B-B14F-4D97-AF65-F5344CB8AC3E}">
        <p14:creationId xmlns:p14="http://schemas.microsoft.com/office/powerpoint/2010/main" val="262802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Jackie?</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3</a:t>
            </a:fld>
            <a:endParaRPr lang="en-US"/>
          </a:p>
        </p:txBody>
      </p:sp>
    </p:spTree>
    <p:extLst>
      <p:ext uri="{BB962C8B-B14F-4D97-AF65-F5344CB8AC3E}">
        <p14:creationId xmlns:p14="http://schemas.microsoft.com/office/powerpoint/2010/main" val="286188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Jackie</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4</a:t>
            </a:fld>
            <a:endParaRPr lang="en-US"/>
          </a:p>
        </p:txBody>
      </p:sp>
    </p:spTree>
    <p:extLst>
      <p:ext uri="{BB962C8B-B14F-4D97-AF65-F5344CB8AC3E}">
        <p14:creationId xmlns:p14="http://schemas.microsoft.com/office/powerpoint/2010/main" val="406107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Jackie?</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5</a:t>
            </a:fld>
            <a:endParaRPr lang="en-US"/>
          </a:p>
        </p:txBody>
      </p:sp>
    </p:spTree>
    <p:extLst>
      <p:ext uri="{BB962C8B-B14F-4D97-AF65-F5344CB8AC3E}">
        <p14:creationId xmlns:p14="http://schemas.microsoft.com/office/powerpoint/2010/main" val="28325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Jackie: Student: providing ad hoc faculty development for preceptors (regarding </a:t>
            </a:r>
            <a:r>
              <a:rPr lang="en-US" sz="1200" kern="1200" dirty="0" err="1" smtClean="0">
                <a:solidFill>
                  <a:schemeClr val="tx1"/>
                </a:solidFill>
                <a:effectLst/>
                <a:latin typeface="+mn-lt"/>
                <a:ea typeface="+mn-ea"/>
                <a:cs typeface="+mn-cs"/>
              </a:rPr>
              <a:t>entrustable</a:t>
            </a:r>
            <a:r>
              <a:rPr lang="en-US" sz="1200" kern="1200" dirty="0" smtClean="0">
                <a:solidFill>
                  <a:schemeClr val="tx1"/>
                </a:solidFill>
                <a:effectLst/>
                <a:latin typeface="+mn-lt"/>
                <a:ea typeface="+mn-ea"/>
                <a:cs typeface="+mn-cs"/>
              </a:rPr>
              <a:t> professional activities and required core clinical experiences), communicating with clerkship director to identify issues that need to be centrally addressed</a:t>
            </a:r>
          </a:p>
          <a:p>
            <a:r>
              <a:rPr lang="en-US" sz="1200" kern="1200" dirty="0" smtClean="0">
                <a:solidFill>
                  <a:schemeClr val="tx1"/>
                </a:solidFill>
                <a:effectLst/>
                <a:latin typeface="+mn-lt"/>
                <a:ea typeface="+mn-ea"/>
                <a:cs typeface="+mn-cs"/>
              </a:rPr>
              <a:t>Jackie: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Coordinator: assembling and distributing feedback to preceptors on their teaching, performing site visits, building relationships, asking for a specific example to help with narrative comments on student assessments, building relationships</a:t>
            </a:r>
          </a:p>
          <a:p>
            <a:r>
              <a:rPr lang="en-US" sz="1200" kern="1200" dirty="0" smtClean="0">
                <a:solidFill>
                  <a:schemeClr val="tx1"/>
                </a:solidFill>
                <a:effectLst/>
                <a:latin typeface="+mn-lt"/>
                <a:ea typeface="+mn-ea"/>
                <a:cs typeface="+mn-cs"/>
              </a:rPr>
              <a:t>Sarah: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Clerkship Director: providing one on one feedback to preceptors, site visits, academic detailing, creating regular newsletters, building relationships, identifying site-specific issues identified by students in clerkship evaluations</a:t>
            </a:r>
          </a:p>
          <a:p>
            <a:r>
              <a:rPr lang="en-US" sz="1200" kern="1200" dirty="0" smtClean="0">
                <a:solidFill>
                  <a:schemeClr val="tx1"/>
                </a:solidFill>
                <a:effectLst/>
                <a:latin typeface="+mn-lt"/>
                <a:ea typeface="+mn-ea"/>
                <a:cs typeface="+mn-cs"/>
              </a:rPr>
              <a:t>Suzie: Clinical Faculty Development Director: performing needs assessment, creating teaching cards, revising and creating online teaching modules, performing site visits for group and one on one development, building relationships</a:t>
            </a:r>
          </a:p>
        </p:txBody>
      </p:sp>
      <p:sp>
        <p:nvSpPr>
          <p:cNvPr id="4" name="Slide Number Placeholder 3"/>
          <p:cNvSpPr>
            <a:spLocks noGrp="1"/>
          </p:cNvSpPr>
          <p:nvPr>
            <p:ph type="sldNum" sz="quarter" idx="10"/>
          </p:nvPr>
        </p:nvSpPr>
        <p:spPr/>
        <p:txBody>
          <a:bodyPr/>
          <a:lstStyle/>
          <a:p>
            <a:fld id="{B53C2164-C677-4A65-848A-C13A5C2F5EC3}" type="slidenum">
              <a:rPr lang="en-US" smtClean="0"/>
              <a:t>6</a:t>
            </a:fld>
            <a:endParaRPr lang="en-US"/>
          </a:p>
        </p:txBody>
      </p:sp>
    </p:spTree>
    <p:extLst>
      <p:ext uri="{BB962C8B-B14F-4D97-AF65-F5344CB8AC3E}">
        <p14:creationId xmlns:p14="http://schemas.microsoft.com/office/powerpoint/2010/main" val="260890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Sarah</a:t>
            </a:r>
          </a:p>
          <a:p>
            <a:r>
              <a:rPr lang="en-US" sz="1200" kern="1200" dirty="0" smtClean="0">
                <a:solidFill>
                  <a:schemeClr val="tx1"/>
                </a:solidFill>
                <a:effectLst/>
                <a:latin typeface="+mn-lt"/>
                <a:ea typeface="+mn-ea"/>
                <a:cs typeface="+mn-cs"/>
              </a:rPr>
              <a:t>Indicate which team member takes</a:t>
            </a:r>
            <a:r>
              <a:rPr lang="en-US" sz="1200" kern="1200" baseline="0" dirty="0" smtClean="0">
                <a:solidFill>
                  <a:schemeClr val="tx1"/>
                </a:solidFill>
                <a:effectLst/>
                <a:latin typeface="+mn-lt"/>
                <a:ea typeface="+mn-ea"/>
                <a:cs typeface="+mn-cs"/>
              </a:rPr>
              <a:t> primary responsibility for each task:</a:t>
            </a:r>
          </a:p>
          <a:p>
            <a:r>
              <a:rPr lang="en-US" sz="1200" kern="1200" baseline="0" dirty="0" smtClean="0">
                <a:solidFill>
                  <a:schemeClr val="tx1"/>
                </a:solidFill>
                <a:effectLst/>
                <a:latin typeface="+mn-lt"/>
                <a:ea typeface="+mn-ea"/>
                <a:cs typeface="+mn-cs"/>
              </a:rPr>
              <a:t>Onboarding – Clerkship director</a:t>
            </a:r>
          </a:p>
          <a:p>
            <a:r>
              <a:rPr lang="en-US" sz="1200" kern="1200" baseline="0" dirty="0" smtClean="0">
                <a:solidFill>
                  <a:schemeClr val="tx1"/>
                </a:solidFill>
                <a:effectLst/>
                <a:latin typeface="+mn-lt"/>
                <a:ea typeface="+mn-ea"/>
                <a:cs typeface="+mn-cs"/>
              </a:rPr>
              <a:t>Site visits – Clerkship director, Clinical faculty development director</a:t>
            </a:r>
          </a:p>
          <a:p>
            <a:r>
              <a:rPr lang="en-US" sz="1200" kern="1200" baseline="0" dirty="0" smtClean="0">
                <a:solidFill>
                  <a:schemeClr val="tx1"/>
                </a:solidFill>
                <a:effectLst/>
                <a:latin typeface="+mn-lt"/>
                <a:ea typeface="+mn-ea"/>
                <a:cs typeface="+mn-cs"/>
              </a:rPr>
              <a:t>Email – CD, course coordinator, Clinical faculty development director</a:t>
            </a:r>
          </a:p>
          <a:p>
            <a:r>
              <a:rPr lang="en-US" sz="1200" kern="1200" baseline="0" dirty="0" smtClean="0">
                <a:solidFill>
                  <a:schemeClr val="tx1"/>
                </a:solidFill>
                <a:effectLst/>
                <a:latin typeface="+mn-lt"/>
                <a:ea typeface="+mn-ea"/>
                <a:cs typeface="+mn-cs"/>
              </a:rPr>
              <a:t>Changes in course policies- course coordinator, CD </a:t>
            </a:r>
            <a:r>
              <a:rPr lang="en-US" sz="1200" kern="1200" baseline="0" dirty="0" smtClean="0">
                <a:solidFill>
                  <a:schemeClr val="tx1"/>
                </a:solidFill>
                <a:effectLst/>
                <a:latin typeface="+mn-lt"/>
                <a:ea typeface="+mn-ea"/>
                <a:cs typeface="+mn-cs"/>
                <a:sym typeface="Wingdings" panose="05000000000000000000" pitchFamily="2" charset="2"/>
              </a:rPr>
              <a:t> students reinforce these changes</a:t>
            </a: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3C2164-C677-4A65-848A-C13A5C2F5EC3}" type="slidenum">
              <a:rPr lang="en-US" smtClean="0"/>
              <a:t>7</a:t>
            </a:fld>
            <a:endParaRPr lang="en-US"/>
          </a:p>
        </p:txBody>
      </p:sp>
    </p:spTree>
    <p:extLst>
      <p:ext uri="{BB962C8B-B14F-4D97-AF65-F5344CB8AC3E}">
        <p14:creationId xmlns:p14="http://schemas.microsoft.com/office/powerpoint/2010/main" val="165456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Suzie</a:t>
            </a:r>
          </a:p>
          <a:p>
            <a:r>
              <a:rPr lang="en-US" dirty="0" smtClean="0"/>
              <a:t>Onboarding</a:t>
            </a:r>
            <a:endParaRPr lang="en-US" dirty="0" smtClean="0"/>
          </a:p>
          <a:p>
            <a:r>
              <a:rPr lang="en-US" dirty="0" smtClean="0"/>
              <a:t>This</a:t>
            </a:r>
            <a:r>
              <a:rPr lang="en-US" baseline="0" dirty="0" smtClean="0"/>
              <a:t> slide shows what must be discussed when orienting a faculty to teaching on the clerkship. </a:t>
            </a:r>
          </a:p>
          <a:p>
            <a:r>
              <a:rPr lang="en-US" baseline="0" dirty="0" smtClean="0"/>
              <a:t>It’s also an example of a faculty development card that I created to give to all CD’s</a:t>
            </a:r>
            <a:endParaRPr lang="en-US" dirty="0" smtClean="0"/>
          </a:p>
        </p:txBody>
      </p:sp>
      <p:sp>
        <p:nvSpPr>
          <p:cNvPr id="4" name="Slide Number Placeholder 3"/>
          <p:cNvSpPr>
            <a:spLocks noGrp="1"/>
          </p:cNvSpPr>
          <p:nvPr>
            <p:ph type="sldNum" sz="quarter" idx="10"/>
          </p:nvPr>
        </p:nvSpPr>
        <p:spPr/>
        <p:txBody>
          <a:bodyPr/>
          <a:lstStyle/>
          <a:p>
            <a:fld id="{B53C2164-C677-4A65-848A-C13A5C2F5EC3}" type="slidenum">
              <a:rPr lang="en-US" smtClean="0"/>
              <a:t>8</a:t>
            </a:fld>
            <a:endParaRPr lang="en-US"/>
          </a:p>
        </p:txBody>
      </p:sp>
    </p:spTree>
    <p:extLst>
      <p:ext uri="{BB962C8B-B14F-4D97-AF65-F5344CB8AC3E}">
        <p14:creationId xmlns:p14="http://schemas.microsoft.com/office/powerpoint/2010/main" val="162741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B53C2164-C677-4A65-848A-C13A5C2F5EC3}" type="slidenum">
              <a:rPr lang="en-US" smtClean="0"/>
              <a:t>9</a:t>
            </a:fld>
            <a:endParaRPr lang="en-US"/>
          </a:p>
        </p:txBody>
      </p:sp>
    </p:spTree>
    <p:extLst>
      <p:ext uri="{BB962C8B-B14F-4D97-AF65-F5344CB8AC3E}">
        <p14:creationId xmlns:p14="http://schemas.microsoft.com/office/powerpoint/2010/main" val="340175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B2E697-A65F-430E-B675-E5F2F53CB8B0}"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68790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2E697-A65F-430E-B675-E5F2F53CB8B0}"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170230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2E697-A65F-430E-B675-E5F2F53CB8B0}"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183931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2E697-A65F-430E-B675-E5F2F53CB8B0}"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337047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B2E697-A65F-430E-B675-E5F2F53CB8B0}"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336679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B2E697-A65F-430E-B675-E5F2F53CB8B0}"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127663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B2E697-A65F-430E-B675-E5F2F53CB8B0}"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420845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B2E697-A65F-430E-B675-E5F2F53CB8B0}"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333863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2E697-A65F-430E-B675-E5F2F53CB8B0}"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76983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2E697-A65F-430E-B675-E5F2F53CB8B0}"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286009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B2E697-A65F-430E-B675-E5F2F53CB8B0}"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AEA5A-83A2-42DF-9ECE-9D87D73B71B9}" type="slidenum">
              <a:rPr lang="en-US" smtClean="0"/>
              <a:t>‹#›</a:t>
            </a:fld>
            <a:endParaRPr lang="en-US"/>
          </a:p>
        </p:txBody>
      </p:sp>
    </p:spTree>
    <p:extLst>
      <p:ext uri="{BB962C8B-B14F-4D97-AF65-F5344CB8AC3E}">
        <p14:creationId xmlns:p14="http://schemas.microsoft.com/office/powerpoint/2010/main" val="87711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2E697-A65F-430E-B675-E5F2F53CB8B0}" type="datetimeFigureOut">
              <a:rPr lang="en-US" smtClean="0"/>
              <a:t>12/1/2018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AEA5A-83A2-42DF-9ECE-9D87D73B71B9}" type="slidenum">
              <a:rPr lang="en-US" smtClean="0"/>
              <a:t>‹#›</a:t>
            </a:fld>
            <a:endParaRPr lang="en-US"/>
          </a:p>
        </p:txBody>
      </p:sp>
    </p:spTree>
    <p:extLst>
      <p:ext uri="{BB962C8B-B14F-4D97-AF65-F5344CB8AC3E}">
        <p14:creationId xmlns:p14="http://schemas.microsoft.com/office/powerpoint/2010/main" val="323608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learn.courses.med.fiu.edu/misc/CME_Narrative_Evaluations_of_Student_Performance/story_html5.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Family Medicine Clerkship Faculty Development: a Longitudinal, Team Endeavor</a:t>
            </a:r>
            <a:r>
              <a:rPr lang="en-US" dirty="0" smtClean="0"/>
              <a:t>!</a:t>
            </a:r>
            <a:endParaRPr lang="en-US" dirty="0"/>
          </a:p>
        </p:txBody>
      </p:sp>
      <p:sp>
        <p:nvSpPr>
          <p:cNvPr id="3" name="Subtitle 2"/>
          <p:cNvSpPr>
            <a:spLocks noGrp="1"/>
          </p:cNvSpPr>
          <p:nvPr>
            <p:ph type="subTitle" idx="1"/>
          </p:nvPr>
        </p:nvSpPr>
        <p:spPr/>
        <p:txBody>
          <a:bodyPr>
            <a:normAutofit lnSpcReduction="10000"/>
          </a:bodyPr>
          <a:lstStyle/>
          <a:p>
            <a:r>
              <a:rPr lang="en-US" dirty="0"/>
              <a:t>Suzanne </a:t>
            </a:r>
            <a:r>
              <a:rPr lang="en-US" dirty="0" smtClean="0"/>
              <a:t>Minor, MD, FAAFP</a:t>
            </a:r>
            <a:endParaRPr lang="en-US" dirty="0"/>
          </a:p>
          <a:p>
            <a:r>
              <a:rPr lang="en-US" dirty="0"/>
              <a:t>Sarah </a:t>
            </a:r>
            <a:r>
              <a:rPr lang="en-US" dirty="0" smtClean="0"/>
              <a:t>Stumbar, MD, MPH</a:t>
            </a:r>
            <a:endParaRPr lang="en-US" dirty="0"/>
          </a:p>
          <a:p>
            <a:r>
              <a:rPr lang="en-US" dirty="0"/>
              <a:t>Marquita </a:t>
            </a:r>
            <a:r>
              <a:rPr lang="en-US" dirty="0" smtClean="0"/>
              <a:t>Samuels, MBA</a:t>
            </a:r>
            <a:endParaRPr lang="en-US" dirty="0"/>
          </a:p>
          <a:p>
            <a:r>
              <a:rPr lang="en-US" dirty="0"/>
              <a:t>Jacqueline </a:t>
            </a:r>
            <a:r>
              <a:rPr lang="en-US" dirty="0" smtClean="0"/>
              <a:t>Sroka, MD-candidate</a:t>
            </a:r>
          </a:p>
          <a:p>
            <a:endParaRPr lang="en-US" dirty="0"/>
          </a:p>
          <a:p>
            <a:endParaRPr lang="en-US" dirty="0"/>
          </a:p>
        </p:txBody>
      </p:sp>
      <p:pic>
        <p:nvPicPr>
          <p:cNvPr id="4" name="Picture 3"/>
          <p:cNvPicPr>
            <a:picLocks noChangeAspect="1"/>
          </p:cNvPicPr>
          <p:nvPr/>
        </p:nvPicPr>
        <p:blipFill>
          <a:blip r:embed="rId3"/>
          <a:stretch>
            <a:fillRect/>
          </a:stretch>
        </p:blipFill>
        <p:spPr>
          <a:xfrm>
            <a:off x="3949782" y="5779719"/>
            <a:ext cx="3834716" cy="682811"/>
          </a:xfrm>
          <a:prstGeom prst="rect">
            <a:avLst/>
          </a:prstGeom>
        </p:spPr>
      </p:pic>
    </p:spTree>
    <p:extLst>
      <p:ext uri="{BB962C8B-B14F-4D97-AF65-F5344CB8AC3E}">
        <p14:creationId xmlns:p14="http://schemas.microsoft.com/office/powerpoint/2010/main" val="226662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3" name="Content Placeholder 2"/>
          <p:cNvSpPr>
            <a:spLocks noGrp="1"/>
          </p:cNvSpPr>
          <p:nvPr>
            <p:ph idx="1"/>
          </p:nvPr>
        </p:nvSpPr>
        <p:spPr>
          <a:xfrm>
            <a:off x="1029929" y="1574901"/>
            <a:ext cx="10515600" cy="4725077"/>
          </a:xfrm>
        </p:spPr>
        <p:txBody>
          <a:bodyPr>
            <a:normAutofit/>
          </a:bodyPr>
          <a:lstStyle/>
          <a:p>
            <a:r>
              <a:rPr lang="en-US" dirty="0" smtClean="0"/>
              <a:t>How to Assess</a:t>
            </a:r>
          </a:p>
          <a:p>
            <a:pPr lvl="1"/>
            <a:r>
              <a:rPr lang="en-US" dirty="0" smtClean="0"/>
              <a:t>End of clerkship and just in time</a:t>
            </a:r>
          </a:p>
          <a:p>
            <a:pPr lvl="1"/>
            <a:r>
              <a:rPr lang="en-US" dirty="0" smtClean="0"/>
              <a:t>CASP and narrative comments</a:t>
            </a:r>
          </a:p>
          <a:p>
            <a:pPr lvl="1"/>
            <a:r>
              <a:rPr lang="en-US" dirty="0" smtClean="0"/>
              <a:t>HWCOM professionalism attributes</a:t>
            </a:r>
          </a:p>
          <a:p>
            <a:pPr lvl="1"/>
            <a:r>
              <a:rPr lang="en-US" dirty="0" smtClean="0"/>
              <a:t>Immediately notify clerkship team of concerns</a:t>
            </a:r>
          </a:p>
          <a:p>
            <a:r>
              <a:rPr lang="en-US" dirty="0" smtClean="0"/>
              <a:t>COM Policies </a:t>
            </a:r>
          </a:p>
          <a:p>
            <a:pPr lvl="1"/>
            <a:r>
              <a:rPr lang="en-US" dirty="0" smtClean="0"/>
              <a:t>Faculty will receive evaluations on their teaching at least twice/year</a:t>
            </a:r>
          </a:p>
          <a:p>
            <a:pPr lvl="1"/>
            <a:r>
              <a:rPr lang="en-US" dirty="0" smtClean="0"/>
              <a:t>Duty Hours &lt;80 hours/week</a:t>
            </a:r>
          </a:p>
          <a:p>
            <a:pPr lvl="1"/>
            <a:r>
              <a:rPr lang="en-US" dirty="0" smtClean="0"/>
              <a:t>Zero Tolerance for Mistreatment</a:t>
            </a:r>
          </a:p>
          <a:p>
            <a:pPr lvl="1"/>
            <a:r>
              <a:rPr lang="en-US" dirty="0" smtClean="0"/>
              <a:t>No faculty-student patient-provider relationships</a:t>
            </a:r>
          </a:p>
        </p:txBody>
      </p:sp>
    </p:spTree>
    <p:extLst>
      <p:ext uri="{BB962C8B-B14F-4D97-AF65-F5344CB8AC3E}">
        <p14:creationId xmlns:p14="http://schemas.microsoft.com/office/powerpoint/2010/main" val="418140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11" y="172620"/>
            <a:ext cx="10515600" cy="1325563"/>
          </a:xfrm>
        </p:spPr>
        <p:txBody>
          <a:bodyPr/>
          <a:lstStyle/>
          <a:p>
            <a:r>
              <a:rPr lang="en-US" dirty="0" smtClean="0"/>
              <a:t>Teaching Cards!</a:t>
            </a:r>
            <a:endParaRPr lang="en-US" dirty="0"/>
          </a:p>
        </p:txBody>
      </p:sp>
      <p:pic>
        <p:nvPicPr>
          <p:cNvPr id="5" name="Picture 4"/>
          <p:cNvPicPr>
            <a:picLocks noChangeAspect="1"/>
          </p:cNvPicPr>
          <p:nvPr/>
        </p:nvPicPr>
        <p:blipFill>
          <a:blip r:embed="rId3"/>
          <a:stretch>
            <a:fillRect/>
          </a:stretch>
        </p:blipFill>
        <p:spPr>
          <a:xfrm>
            <a:off x="1436270" y="1098030"/>
            <a:ext cx="8934450" cy="5591527"/>
          </a:xfrm>
          <a:prstGeom prst="rect">
            <a:avLst/>
          </a:prstGeom>
        </p:spPr>
      </p:pic>
    </p:spTree>
    <p:extLst>
      <p:ext uri="{BB962C8B-B14F-4D97-AF65-F5344CB8AC3E}">
        <p14:creationId xmlns:p14="http://schemas.microsoft.com/office/powerpoint/2010/main" val="60133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8" y="739772"/>
            <a:ext cx="3517231" cy="1325563"/>
          </a:xfrm>
        </p:spPr>
        <p:txBody>
          <a:bodyPr/>
          <a:lstStyle/>
          <a:p>
            <a:pPr algn="ctr"/>
            <a:r>
              <a:rPr lang="en-US" b="1" dirty="0" smtClean="0"/>
              <a:t>Feedback to Faculty</a:t>
            </a:r>
            <a:endParaRPr lang="en-US" b="1" dirty="0"/>
          </a:p>
        </p:txBody>
      </p:sp>
      <p:sp>
        <p:nvSpPr>
          <p:cNvPr id="3" name="Content Placeholder 2"/>
          <p:cNvSpPr>
            <a:spLocks noGrp="1"/>
          </p:cNvSpPr>
          <p:nvPr>
            <p:ph idx="1"/>
          </p:nvPr>
        </p:nvSpPr>
        <p:spPr>
          <a:xfrm>
            <a:off x="549442" y="2285998"/>
            <a:ext cx="3276600" cy="4351338"/>
          </a:xfrm>
        </p:spPr>
        <p:txBody>
          <a:bodyPr/>
          <a:lstStyle/>
          <a:p>
            <a:r>
              <a:rPr lang="en-US" dirty="0" smtClean="0"/>
              <a:t>Student concerns </a:t>
            </a:r>
          </a:p>
          <a:p>
            <a:r>
              <a:rPr lang="en-US" dirty="0" smtClean="0"/>
              <a:t>Student midpoint meetings</a:t>
            </a:r>
          </a:p>
          <a:p>
            <a:r>
              <a:rPr lang="en-US" dirty="0" smtClean="0"/>
              <a:t>Clerkship evaluations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50958137"/>
              </p:ext>
            </p:extLst>
          </p:nvPr>
        </p:nvGraphicFramePr>
        <p:xfrm>
          <a:off x="3826042" y="81460"/>
          <a:ext cx="8365958" cy="6776539"/>
        </p:xfrm>
        <a:graphic>
          <a:graphicData uri="http://schemas.openxmlformats.org/drawingml/2006/table">
            <a:tbl>
              <a:tblPr/>
              <a:tblGrid>
                <a:gridCol w="8365958"/>
              </a:tblGrid>
              <a:tr h="406812">
                <a:tc>
                  <a:txBody>
                    <a:bodyPr/>
                    <a:lstStyle/>
                    <a:p>
                      <a:pPr algn="l" fontAlgn="t"/>
                      <a:r>
                        <a:rPr lang="en-US" sz="2400" b="0" i="0" u="none" strike="noStrike">
                          <a:solidFill>
                            <a:srgbClr val="333333"/>
                          </a:solidFill>
                          <a:effectLst/>
                          <a:latin typeface="Calibri" panose="020F0502020204030204" pitchFamily="34" charset="0"/>
                        </a:rPr>
                        <a:t>Preceptor was available to answer questions when needed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779826">
                <a:tc>
                  <a:txBody>
                    <a:bodyPr/>
                    <a:lstStyle/>
                    <a:p>
                      <a:pPr algn="l" fontAlgn="t"/>
                      <a:r>
                        <a:rPr lang="en-US" sz="2400" b="0" i="0" u="none" strike="noStrike">
                          <a:solidFill>
                            <a:srgbClr val="333333"/>
                          </a:solidFill>
                          <a:effectLst/>
                          <a:latin typeface="Calibri" panose="020F0502020204030204" pitchFamily="34" charset="0"/>
                        </a:rPr>
                        <a:t>Preceptor continued to provide learning opportunities even in the absence of patients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6812">
                <a:tc>
                  <a:txBody>
                    <a:bodyPr/>
                    <a:lstStyle/>
                    <a:p>
                      <a:pPr algn="l" fontAlgn="t"/>
                      <a:r>
                        <a:rPr lang="en-US" sz="2400" b="0" i="0" u="none" strike="noStrike">
                          <a:solidFill>
                            <a:srgbClr val="333333"/>
                          </a:solidFill>
                          <a:effectLst/>
                          <a:latin typeface="Calibri" panose="020F0502020204030204" pitchFamily="34" charset="0"/>
                        </a:rPr>
                        <a:t>Preceptor stimulated my interest in the subject matter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65719">
                <a:tc>
                  <a:txBody>
                    <a:bodyPr/>
                    <a:lstStyle/>
                    <a:p>
                      <a:pPr algn="l" fontAlgn="t"/>
                      <a:r>
                        <a:rPr lang="en-US" sz="2400" b="0" i="0" u="none" strike="noStrike">
                          <a:solidFill>
                            <a:srgbClr val="333333"/>
                          </a:solidFill>
                          <a:effectLst/>
                          <a:latin typeface="Calibri" panose="020F0502020204030204" pitchFamily="34" charset="0"/>
                        </a:rPr>
                        <a:t>Preceptor provided me with opportunities to practice various behaviors/techniques that enhanced my training and skills development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6812">
                <a:tc>
                  <a:txBody>
                    <a:bodyPr/>
                    <a:lstStyle/>
                    <a:p>
                      <a:pPr algn="l" fontAlgn="t"/>
                      <a:r>
                        <a:rPr lang="en-US" sz="2400" b="0" i="0" u="none" strike="noStrike">
                          <a:solidFill>
                            <a:srgbClr val="333333"/>
                          </a:solidFill>
                          <a:effectLst/>
                          <a:latin typeface="Calibri" panose="020F0502020204030204" pitchFamily="34" charset="0"/>
                        </a:rPr>
                        <a:t>Preceptor feedback was constructive and timely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79826">
                <a:tc>
                  <a:txBody>
                    <a:bodyPr/>
                    <a:lstStyle/>
                    <a:p>
                      <a:pPr algn="l" fontAlgn="t"/>
                      <a:r>
                        <a:rPr lang="en-US" sz="2400" b="0" i="0" u="none" strike="noStrike">
                          <a:solidFill>
                            <a:srgbClr val="333333"/>
                          </a:solidFill>
                          <a:effectLst/>
                          <a:latin typeface="Calibri" panose="020F0502020204030204" pitchFamily="34" charset="0"/>
                        </a:rPr>
                        <a:t>Preceptor modeled patient-centered care and practice throughout this clerkship</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13623">
                <a:tc>
                  <a:txBody>
                    <a:bodyPr/>
                    <a:lstStyle/>
                    <a:p>
                      <a:pPr algn="l" fontAlgn="t"/>
                      <a:r>
                        <a:rPr lang="en-US" sz="2400" b="0" i="0" u="none" strike="noStrike" dirty="0">
                          <a:solidFill>
                            <a:srgbClr val="333333"/>
                          </a:solidFill>
                          <a:effectLst/>
                          <a:latin typeface="Calibri" panose="020F0502020204030204" pitchFamily="34" charset="0"/>
                        </a:rPr>
                        <a:t>Preceptor communicated a teaching style that promoted decision-making and critical thinking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6812">
                <a:tc>
                  <a:txBody>
                    <a:bodyPr/>
                    <a:lstStyle/>
                    <a:p>
                      <a:pPr algn="l" fontAlgn="t"/>
                      <a:r>
                        <a:rPr lang="en-US" sz="2400" b="0" i="0" u="none" strike="noStrike">
                          <a:solidFill>
                            <a:srgbClr val="333333"/>
                          </a:solidFill>
                          <a:effectLst/>
                          <a:latin typeface="Calibri" panose="020F0502020204030204" pitchFamily="34" charset="0"/>
                        </a:rPr>
                        <a:t>Preceptor served as a positive role model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6812">
                <a:tc>
                  <a:txBody>
                    <a:bodyPr/>
                    <a:lstStyle/>
                    <a:p>
                      <a:pPr algn="l" fontAlgn="t"/>
                      <a:r>
                        <a:rPr lang="en-US" sz="2400" b="0" i="0" u="none" strike="noStrike">
                          <a:solidFill>
                            <a:srgbClr val="333333"/>
                          </a:solidFill>
                          <a:effectLst/>
                          <a:latin typeface="Calibri" panose="020F0502020204030204" pitchFamily="34" charset="0"/>
                        </a:rPr>
                        <a:t>Preceptor demonstrated expertise and knowledge in the discipline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6812">
                <a:tc>
                  <a:txBody>
                    <a:bodyPr/>
                    <a:lstStyle/>
                    <a:p>
                      <a:pPr algn="l" fontAlgn="t"/>
                      <a:r>
                        <a:rPr lang="en-US" sz="2400" b="0" i="0" u="none" strike="noStrike">
                          <a:solidFill>
                            <a:srgbClr val="333333"/>
                          </a:solidFill>
                          <a:effectLst/>
                          <a:latin typeface="Calibri" panose="020F0502020204030204" pitchFamily="34" charset="0"/>
                        </a:rPr>
                        <a:t>Preceptor was prepared for his/her role in teaching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96673">
                <a:tc>
                  <a:txBody>
                    <a:bodyPr/>
                    <a:lstStyle/>
                    <a:p>
                      <a:pPr algn="l" fontAlgn="t"/>
                      <a:r>
                        <a:rPr lang="en-US" sz="2400" b="0" i="0" u="none" strike="noStrike" dirty="0">
                          <a:solidFill>
                            <a:srgbClr val="333333"/>
                          </a:solidFill>
                          <a:effectLst/>
                          <a:latin typeface="Calibri" panose="020F0502020204030204" pitchFamily="34" charset="0"/>
                        </a:rPr>
                        <a:t>Preceptor guided me with completing goals (core cases and procedures) for this clerkship experience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74025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Faculty Development Program - Delivery </a:t>
            </a:r>
            <a:endParaRPr lang="en-US" dirty="0"/>
          </a:p>
        </p:txBody>
      </p:sp>
      <p:sp>
        <p:nvSpPr>
          <p:cNvPr id="3" name="Content Placeholder 2"/>
          <p:cNvSpPr>
            <a:spLocks noGrp="1"/>
          </p:cNvSpPr>
          <p:nvPr>
            <p:ph idx="1"/>
          </p:nvPr>
        </p:nvSpPr>
        <p:spPr>
          <a:xfrm>
            <a:off x="838200" y="1825625"/>
            <a:ext cx="6137787" cy="3985240"/>
          </a:xfrm>
        </p:spPr>
        <p:txBody>
          <a:bodyPr/>
          <a:lstStyle/>
          <a:p>
            <a:r>
              <a:rPr lang="en-US" dirty="0" smtClean="0"/>
              <a:t>Site visits</a:t>
            </a:r>
          </a:p>
          <a:p>
            <a:r>
              <a:rPr lang="en-US" dirty="0" smtClean="0"/>
              <a:t>Clerkship newsletter</a:t>
            </a:r>
          </a:p>
          <a:p>
            <a:r>
              <a:rPr lang="en-US" dirty="0" smtClean="0"/>
              <a:t>Website </a:t>
            </a:r>
          </a:p>
          <a:p>
            <a:r>
              <a:rPr lang="en-US" dirty="0" smtClean="0"/>
              <a:t>Online teaching modules (free CME)</a:t>
            </a:r>
          </a:p>
          <a:p>
            <a:r>
              <a:rPr lang="en-US" dirty="0"/>
              <a:t>ABFM/STFM MOC preceptor </a:t>
            </a:r>
            <a:r>
              <a:rPr lang="en-US" dirty="0" smtClean="0"/>
              <a:t>improvement </a:t>
            </a:r>
            <a:r>
              <a:rPr lang="en-US" dirty="0"/>
              <a:t>project</a:t>
            </a:r>
          </a:p>
          <a:p>
            <a:pPr marL="0" indent="0">
              <a:buNone/>
            </a:pPr>
            <a:r>
              <a:rPr lang="en-US" dirty="0" smtClean="0"/>
              <a:t> </a:t>
            </a:r>
          </a:p>
          <a:p>
            <a:pPr marL="0" indent="0">
              <a:buNone/>
            </a:pPr>
            <a:endParaRPr lang="en-US" dirty="0"/>
          </a:p>
        </p:txBody>
      </p:sp>
      <p:pic>
        <p:nvPicPr>
          <p:cNvPr id="4" name="Picture 3"/>
          <p:cNvPicPr>
            <a:picLocks noChangeAspect="1"/>
          </p:cNvPicPr>
          <p:nvPr/>
        </p:nvPicPr>
        <p:blipFill>
          <a:blip r:embed="rId3"/>
          <a:stretch>
            <a:fillRect/>
          </a:stretch>
        </p:blipFill>
        <p:spPr>
          <a:xfrm rot="5400000">
            <a:off x="5862252" y="2325489"/>
            <a:ext cx="4976386" cy="3706785"/>
          </a:xfrm>
          <a:prstGeom prst="rect">
            <a:avLst/>
          </a:prstGeom>
        </p:spPr>
      </p:pic>
    </p:spTree>
    <p:extLst>
      <p:ext uri="{BB962C8B-B14F-4D97-AF65-F5344CB8AC3E}">
        <p14:creationId xmlns:p14="http://schemas.microsoft.com/office/powerpoint/2010/main" val="122666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0105" y="589936"/>
            <a:ext cx="5474504" cy="5964758"/>
          </a:xfrm>
          <a:prstGeom prst="rect">
            <a:avLst/>
          </a:prstGeom>
        </p:spPr>
      </p:pic>
    </p:spTree>
    <p:extLst>
      <p:ext uri="{BB962C8B-B14F-4D97-AF65-F5344CB8AC3E}">
        <p14:creationId xmlns:p14="http://schemas.microsoft.com/office/powerpoint/2010/main" val="2958168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9909736"/>
              </p:ext>
            </p:extLst>
          </p:nvPr>
        </p:nvGraphicFramePr>
        <p:xfrm>
          <a:off x="715250" y="1312608"/>
          <a:ext cx="11039314" cy="3394152"/>
        </p:xfrm>
        <a:graphic>
          <a:graphicData uri="http://schemas.openxmlformats.org/drawingml/2006/table">
            <a:tbl>
              <a:tblPr firstRow="1" firstCol="1" bandRow="1">
                <a:tableStyleId>{5C22544A-7EE6-4342-B048-85BDC9FD1C3A}</a:tableStyleId>
              </a:tblPr>
              <a:tblGrid>
                <a:gridCol w="1642171"/>
                <a:gridCol w="3295156"/>
                <a:gridCol w="4492260"/>
                <a:gridCol w="1609727"/>
              </a:tblGrid>
              <a:tr h="399312">
                <a:tc>
                  <a:txBody>
                    <a:bodyPr/>
                    <a:lstStyle/>
                    <a:p>
                      <a:pPr marL="0" marR="0">
                        <a:spcBef>
                          <a:spcPts val="0"/>
                        </a:spcBef>
                        <a:spcAft>
                          <a:spcPts val="0"/>
                        </a:spcAft>
                      </a:pPr>
                      <a:r>
                        <a:rPr lang="en-US" sz="1300" dirty="0">
                          <a:effectLst/>
                        </a:rPr>
                        <a:t>Project Focus</a:t>
                      </a:r>
                      <a:endParaRPr lang="en-US" sz="1400" dirty="0">
                        <a:effectLst/>
                      </a:endParaRPr>
                    </a:p>
                    <a:p>
                      <a:pPr marL="0" marR="0">
                        <a:spcBef>
                          <a:spcPts val="0"/>
                        </a:spcBef>
                        <a:spcAft>
                          <a:spcPts val="0"/>
                        </a:spcAft>
                      </a:pPr>
                      <a:r>
                        <a:rPr lang="en-US" sz="13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0" marB="0"/>
                </a:tc>
                <a:tc>
                  <a:txBody>
                    <a:bodyPr/>
                    <a:lstStyle/>
                    <a:p>
                      <a:pPr marL="0" marR="0">
                        <a:spcBef>
                          <a:spcPts val="0"/>
                        </a:spcBef>
                        <a:spcAft>
                          <a:spcPts val="0"/>
                        </a:spcAft>
                      </a:pPr>
                      <a:r>
                        <a:rPr lang="en-US" sz="1300">
                          <a:effectLst/>
                        </a:rPr>
                        <a:t>Project Goal/Aim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0" marB="0"/>
                </a:tc>
                <a:tc>
                  <a:txBody>
                    <a:bodyPr/>
                    <a:lstStyle/>
                    <a:p>
                      <a:pPr marL="0" marR="0">
                        <a:spcBef>
                          <a:spcPts val="0"/>
                        </a:spcBef>
                        <a:spcAft>
                          <a:spcPts val="0"/>
                        </a:spcAft>
                      </a:pPr>
                      <a:r>
                        <a:rPr lang="en-US" sz="1300">
                          <a:effectLst/>
                        </a:rPr>
                        <a:t>Project Intervention/”To 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0" marB="0"/>
                </a:tc>
                <a:tc>
                  <a:txBody>
                    <a:bodyPr/>
                    <a:lstStyle/>
                    <a:p>
                      <a:pPr marL="0" marR="0">
                        <a:spcBef>
                          <a:spcPts val="0"/>
                        </a:spcBef>
                        <a:spcAft>
                          <a:spcPts val="0"/>
                        </a:spcAft>
                      </a:pPr>
                      <a:r>
                        <a:rPr lang="en-US" sz="1300">
                          <a:effectLst/>
                        </a:rPr>
                        <a:t>Outcome Measures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0" marB="0"/>
                </a:tc>
              </a:tr>
              <a:tr h="2994840">
                <a:tc>
                  <a:txBody>
                    <a:bodyPr/>
                    <a:lstStyle/>
                    <a:p>
                      <a:pPr marL="0" marR="0">
                        <a:spcBef>
                          <a:spcPts val="0"/>
                        </a:spcBef>
                        <a:spcAft>
                          <a:spcPts val="0"/>
                        </a:spcAft>
                      </a:pPr>
                      <a:r>
                        <a:rPr lang="en-US" sz="1300" dirty="0">
                          <a:effectLst/>
                        </a:rPr>
                        <a:t>Improving quantity and quality of narrative feedback to students on CASP form (the end of rotation student assessment form) </a:t>
                      </a:r>
                      <a:endParaRPr lang="en-US" sz="1400" dirty="0">
                        <a:effectLst/>
                      </a:endParaRPr>
                    </a:p>
                    <a:p>
                      <a:pPr marL="0" marR="0">
                        <a:spcBef>
                          <a:spcPts val="0"/>
                        </a:spcBef>
                        <a:spcAft>
                          <a:spcPts val="0"/>
                        </a:spcAft>
                      </a:pPr>
                      <a:r>
                        <a:rPr lang="en-US" sz="13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0" marB="0"/>
                </a:tc>
                <a:tc>
                  <a:txBody>
                    <a:bodyPr/>
                    <a:lstStyle/>
                    <a:p>
                      <a:pPr marL="0" marR="0">
                        <a:spcBef>
                          <a:spcPts val="0"/>
                        </a:spcBef>
                        <a:spcAft>
                          <a:spcPts val="0"/>
                        </a:spcAft>
                      </a:pPr>
                      <a:r>
                        <a:rPr lang="en-US" sz="1300">
                          <a:effectLst/>
                        </a:rPr>
                        <a:t>Write at least three comments giving specific behavioral detail about the student’s performance (at least two strengths and one area for improvement) on each midpoint and final CASP.  </a:t>
                      </a:r>
                      <a:endParaRPr lang="en-US" sz="1400">
                        <a:effectLst/>
                      </a:endParaRPr>
                    </a:p>
                    <a:p>
                      <a:pPr marL="0" marR="0">
                        <a:spcBef>
                          <a:spcPts val="0"/>
                        </a:spcBef>
                        <a:spcAft>
                          <a:spcPts val="0"/>
                        </a:spcAft>
                      </a:pPr>
                      <a:r>
                        <a:rPr lang="en-US" sz="1300">
                          <a:effectLst/>
                        </a:rPr>
                        <a:t> </a:t>
                      </a:r>
                      <a:endParaRPr lang="en-US" sz="1400">
                        <a:effectLst/>
                      </a:endParaRPr>
                    </a:p>
                    <a:p>
                      <a:pPr marL="0" marR="0">
                        <a:spcBef>
                          <a:spcPts val="0"/>
                        </a:spcBef>
                        <a:spcAft>
                          <a:spcPts val="0"/>
                        </a:spcAft>
                      </a:pPr>
                      <a:r>
                        <a:rPr lang="en-US" sz="1300">
                          <a:effectLst/>
                        </a:rPr>
                        <a:t> </a:t>
                      </a:r>
                      <a:endParaRPr lang="en-US" sz="1400">
                        <a:effectLst/>
                      </a:endParaRPr>
                    </a:p>
                    <a:p>
                      <a:pPr marL="0" marR="0">
                        <a:spcBef>
                          <a:spcPts val="0"/>
                        </a:spcBef>
                        <a:spcAft>
                          <a:spcPts val="0"/>
                        </a:spcAft>
                      </a:pPr>
                      <a:r>
                        <a:rPr lang="en-US" sz="13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0" marB="0"/>
                </a:tc>
                <a:tc>
                  <a:txBody>
                    <a:bodyPr/>
                    <a:lstStyle/>
                    <a:p>
                      <a:pPr marL="0" marR="0">
                        <a:spcBef>
                          <a:spcPts val="0"/>
                        </a:spcBef>
                        <a:spcAft>
                          <a:spcPts val="0"/>
                        </a:spcAft>
                      </a:pPr>
                      <a:r>
                        <a:rPr lang="en-US" sz="1300">
                          <a:effectLst/>
                        </a:rPr>
                        <a:t>[X] Meet with Dr. Stumbar or Dr. Minor to learn about writing narrative comments </a:t>
                      </a:r>
                      <a:endParaRPr lang="en-US" sz="1400">
                        <a:effectLst/>
                      </a:endParaRPr>
                    </a:p>
                    <a:p>
                      <a:pPr marL="0" marR="0">
                        <a:spcBef>
                          <a:spcPts val="0"/>
                        </a:spcBef>
                        <a:spcAft>
                          <a:spcPts val="0"/>
                        </a:spcAft>
                      </a:pPr>
                      <a:r>
                        <a:rPr lang="en-US" sz="1300">
                          <a:effectLst/>
                        </a:rPr>
                        <a:t> </a:t>
                      </a:r>
                      <a:endParaRPr lang="en-US" sz="1400">
                        <a:effectLst/>
                      </a:endParaRPr>
                    </a:p>
                    <a:p>
                      <a:pPr marL="0" marR="0">
                        <a:spcBef>
                          <a:spcPts val="0"/>
                        </a:spcBef>
                        <a:spcAft>
                          <a:spcPts val="0"/>
                        </a:spcAft>
                      </a:pPr>
                      <a:r>
                        <a:rPr lang="en-US" sz="1300">
                          <a:effectLst/>
                        </a:rPr>
                        <a:t>[  ] Complete Module 1: Narrative Evaluations of Student Performance</a:t>
                      </a:r>
                      <a:endParaRPr lang="en-US" sz="1400">
                        <a:effectLst/>
                      </a:endParaRPr>
                    </a:p>
                    <a:p>
                      <a:pPr marL="0" marR="0">
                        <a:spcBef>
                          <a:spcPts val="0"/>
                        </a:spcBef>
                        <a:spcAft>
                          <a:spcPts val="0"/>
                        </a:spcAft>
                      </a:pPr>
                      <a:r>
                        <a:rPr lang="en-US" sz="1300" u="sng">
                          <a:effectLst/>
                          <a:hlinkClick r:id="rId3"/>
                        </a:rPr>
                        <a:t>https://ilearn.courses.med.fiu.edu/misc/CME_Narrative_Evaluations_of_Student_Performance/story_html5.html</a:t>
                      </a:r>
                      <a:endParaRPr lang="en-US" sz="1400">
                        <a:effectLst/>
                      </a:endParaRPr>
                    </a:p>
                    <a:p>
                      <a:pPr marL="0" marR="0">
                        <a:spcBef>
                          <a:spcPts val="0"/>
                        </a:spcBef>
                        <a:spcAft>
                          <a:spcPts val="0"/>
                        </a:spcAft>
                      </a:pPr>
                      <a:r>
                        <a:rPr lang="en-US" sz="1300">
                          <a:effectLst/>
                          <a:sym typeface="Wingdings" panose="05000000000000000000" pitchFamily="2" charset="2"/>
                        </a:rPr>
                        <a:t></a:t>
                      </a:r>
                      <a:r>
                        <a:rPr lang="en-US" sz="1300">
                          <a:effectLst/>
                        </a:rPr>
                        <a:t>this is also worth 1 hour of free CME credit </a:t>
                      </a:r>
                      <a:endParaRPr lang="en-US" sz="1400">
                        <a:effectLst/>
                      </a:endParaRPr>
                    </a:p>
                    <a:p>
                      <a:pPr marL="0" marR="0">
                        <a:spcBef>
                          <a:spcPts val="0"/>
                        </a:spcBef>
                        <a:spcAft>
                          <a:spcPts val="0"/>
                        </a:spcAft>
                      </a:pPr>
                      <a:r>
                        <a:rPr lang="en-US" sz="1300">
                          <a:effectLst/>
                        </a:rPr>
                        <a:t> </a:t>
                      </a:r>
                      <a:endParaRPr lang="en-US" sz="1400">
                        <a:effectLst/>
                      </a:endParaRPr>
                    </a:p>
                    <a:p>
                      <a:pPr marL="0" marR="0">
                        <a:spcBef>
                          <a:spcPts val="0"/>
                        </a:spcBef>
                        <a:spcAft>
                          <a:spcPts val="0"/>
                        </a:spcAft>
                      </a:pPr>
                      <a:r>
                        <a:rPr lang="en-US" sz="1300">
                          <a:effectLst/>
                        </a:rPr>
                        <a:t> </a:t>
                      </a:r>
                      <a:endParaRPr lang="en-US" sz="1400">
                        <a:effectLst/>
                      </a:endParaRPr>
                    </a:p>
                    <a:p>
                      <a:pPr marL="0" marR="0">
                        <a:spcBef>
                          <a:spcPts val="0"/>
                        </a:spcBef>
                        <a:spcAft>
                          <a:spcPts val="0"/>
                        </a:spcAft>
                      </a:pPr>
                      <a:r>
                        <a:rPr lang="en-US" sz="1300">
                          <a:effectLst/>
                        </a:rPr>
                        <a:t> </a:t>
                      </a:r>
                      <a:endParaRPr lang="en-US" sz="1400">
                        <a:effectLst/>
                      </a:endParaRPr>
                    </a:p>
                    <a:p>
                      <a:pPr marL="0" marR="0">
                        <a:spcBef>
                          <a:spcPts val="0"/>
                        </a:spcBef>
                        <a:spcAft>
                          <a:spcPts val="0"/>
                        </a:spcAft>
                      </a:pPr>
                      <a:r>
                        <a:rPr lang="en-US" sz="1300">
                          <a:effectLst/>
                        </a:rPr>
                        <a:t> </a:t>
                      </a:r>
                      <a:endParaRPr lang="en-US" sz="1400">
                        <a:effectLst/>
                      </a:endParaRPr>
                    </a:p>
                    <a:p>
                      <a:pPr marL="0" marR="0">
                        <a:spcBef>
                          <a:spcPts val="0"/>
                        </a:spcBef>
                        <a:spcAft>
                          <a:spcPts val="0"/>
                        </a:spcAft>
                      </a:pPr>
                      <a:r>
                        <a:rPr lang="en-US" sz="1300">
                          <a:effectLst/>
                        </a:rPr>
                        <a:t> </a:t>
                      </a:r>
                      <a:endParaRPr lang="en-US" sz="1400">
                        <a:effectLst/>
                      </a:endParaRPr>
                    </a:p>
                    <a:p>
                      <a:pPr marL="0" marR="0">
                        <a:spcBef>
                          <a:spcPts val="0"/>
                        </a:spcBef>
                        <a:spcAft>
                          <a:spcPts val="0"/>
                        </a:spcAft>
                      </a:pPr>
                      <a:r>
                        <a:rPr lang="en-US" sz="1300">
                          <a:effectLst/>
                        </a:rPr>
                        <a:t>COMPLETION DATE: AUGUST 1</a:t>
                      </a:r>
                      <a:r>
                        <a:rPr lang="en-US" sz="1300" baseline="30000">
                          <a:effectLst/>
                        </a:rPr>
                        <a:t>st</a:t>
                      </a:r>
                      <a:r>
                        <a:rPr lang="en-US" sz="1300">
                          <a:effectLst/>
                        </a:rPr>
                        <a:t>, 2018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0" marB="0"/>
                </a:tc>
                <a:tc>
                  <a:txBody>
                    <a:bodyPr/>
                    <a:lstStyle/>
                    <a:p>
                      <a:pPr marL="0" marR="0">
                        <a:spcBef>
                          <a:spcPts val="0"/>
                        </a:spcBef>
                        <a:spcAft>
                          <a:spcPts val="0"/>
                        </a:spcAft>
                      </a:pPr>
                      <a:r>
                        <a:rPr lang="en-US" sz="1300" dirty="0">
                          <a:effectLst/>
                        </a:rPr>
                        <a:t>[  ] Midpoint and final CASPs contain at least three comments giving specific behavioral detail about the student’s performance (at least 2 strengths and 1 area for improvement)</a:t>
                      </a:r>
                      <a:endParaRPr lang="en-US" sz="1400" dirty="0">
                        <a:effectLst/>
                      </a:endParaRPr>
                    </a:p>
                    <a:p>
                      <a:pPr marL="0" marR="0">
                        <a:spcBef>
                          <a:spcPts val="0"/>
                        </a:spcBef>
                        <a:spcAft>
                          <a:spcPts val="0"/>
                        </a:spcAft>
                      </a:pPr>
                      <a:r>
                        <a:rPr lang="en-US" sz="1300" dirty="0">
                          <a:effectLst/>
                        </a:rPr>
                        <a:t> </a:t>
                      </a:r>
                      <a:endParaRPr lang="en-US" sz="1400" dirty="0">
                        <a:effectLst/>
                      </a:endParaRPr>
                    </a:p>
                    <a:p>
                      <a:pPr marL="0" marR="0">
                        <a:spcBef>
                          <a:spcPts val="0"/>
                        </a:spcBef>
                        <a:spcAft>
                          <a:spcPts val="0"/>
                        </a:spcAft>
                      </a:pPr>
                      <a:r>
                        <a:rPr lang="en-US" sz="1300" dirty="0">
                          <a:effectLst/>
                        </a:rPr>
                        <a:t> </a:t>
                      </a:r>
                      <a:endParaRPr lang="en-US" sz="1400" dirty="0">
                        <a:effectLst/>
                      </a:endParaRPr>
                    </a:p>
                    <a:p>
                      <a:pPr marL="0" marR="0">
                        <a:spcBef>
                          <a:spcPts val="0"/>
                        </a:spcBef>
                        <a:spcAft>
                          <a:spcPts val="0"/>
                        </a:spcAft>
                      </a:pPr>
                      <a:r>
                        <a:rPr lang="en-US" sz="1300" dirty="0">
                          <a:effectLst/>
                        </a:rPr>
                        <a:t>COMPLETION DATE: NOV 1</a:t>
                      </a:r>
                      <a:r>
                        <a:rPr lang="en-US" sz="1300" baseline="30000" dirty="0">
                          <a:effectLst/>
                        </a:rPr>
                        <a:t>st</a:t>
                      </a:r>
                      <a:r>
                        <a:rPr lang="en-US" sz="1300" dirty="0">
                          <a:effectLst/>
                        </a:rPr>
                        <a:t>, 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9845" marR="89845" marT="0" marB="0"/>
                </a:tc>
              </a:tr>
            </a:tbl>
          </a:graphicData>
        </a:graphic>
      </p:graphicFrame>
    </p:spTree>
    <p:extLst>
      <p:ext uri="{BB962C8B-B14F-4D97-AF65-F5344CB8AC3E}">
        <p14:creationId xmlns:p14="http://schemas.microsoft.com/office/powerpoint/2010/main" val="3140677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656570" y="-399010"/>
            <a:ext cx="13505139" cy="7592933"/>
          </a:xfrm>
          <a:prstGeom prst="rect">
            <a:avLst/>
          </a:prstGeom>
        </p:spPr>
      </p:pic>
    </p:spTree>
    <p:extLst>
      <p:ext uri="{BB962C8B-B14F-4D97-AF65-F5344CB8AC3E}">
        <p14:creationId xmlns:p14="http://schemas.microsoft.com/office/powerpoint/2010/main" val="424081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 name="Picture 1"/>
          <p:cNvPicPr>
            <a:picLocks noChangeAspect="1"/>
          </p:cNvPicPr>
          <p:nvPr/>
        </p:nvPicPr>
        <p:blipFill>
          <a:blip r:embed="rId3"/>
          <a:stretch>
            <a:fillRect/>
          </a:stretch>
        </p:blipFill>
        <p:spPr>
          <a:xfrm>
            <a:off x="-2257882" y="-1600200"/>
            <a:ext cx="17193082" cy="9666389"/>
          </a:xfrm>
          <a:prstGeom prst="rect">
            <a:avLst/>
          </a:prstGeom>
        </p:spPr>
      </p:pic>
    </p:spTree>
    <p:extLst>
      <p:ext uri="{BB962C8B-B14F-4D97-AF65-F5344CB8AC3E}">
        <p14:creationId xmlns:p14="http://schemas.microsoft.com/office/powerpoint/2010/main" val="3209312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Development Program Assessment</a:t>
            </a:r>
            <a:endParaRPr lang="en-US" dirty="0"/>
          </a:p>
        </p:txBody>
      </p:sp>
      <p:sp>
        <p:nvSpPr>
          <p:cNvPr id="3" name="Content Placeholder 2"/>
          <p:cNvSpPr>
            <a:spLocks noGrp="1"/>
          </p:cNvSpPr>
          <p:nvPr>
            <p:ph idx="1"/>
          </p:nvPr>
        </p:nvSpPr>
        <p:spPr/>
        <p:txBody>
          <a:bodyPr>
            <a:normAutofit/>
          </a:bodyPr>
          <a:lstStyle/>
          <a:p>
            <a:r>
              <a:rPr lang="en-US" dirty="0" smtClean="0"/>
              <a:t>Clerkship reviews</a:t>
            </a:r>
          </a:p>
          <a:p>
            <a:r>
              <a:rPr lang="en-US" dirty="0" smtClean="0"/>
              <a:t>Clinical FD database </a:t>
            </a:r>
          </a:p>
          <a:p>
            <a:r>
              <a:rPr lang="en-US" dirty="0" smtClean="0"/>
              <a:t>Newsletter </a:t>
            </a:r>
          </a:p>
          <a:p>
            <a:r>
              <a:rPr lang="en-US" dirty="0" smtClean="0"/>
              <a:t>Online teaching CME </a:t>
            </a:r>
            <a:r>
              <a:rPr lang="en-US" dirty="0"/>
              <a:t>modules </a:t>
            </a:r>
            <a:endParaRPr lang="en-US" dirty="0" smtClean="0"/>
          </a:p>
          <a:p>
            <a:r>
              <a:rPr lang="en-US" dirty="0" smtClean="0"/>
              <a:t>When faculty call or ask for help! </a:t>
            </a:r>
            <a:endParaRPr lang="en-US" dirty="0"/>
          </a:p>
        </p:txBody>
      </p:sp>
    </p:spTree>
    <p:extLst>
      <p:ext uri="{BB962C8B-B14F-4D97-AF65-F5344CB8AC3E}">
        <p14:creationId xmlns:p14="http://schemas.microsoft.com/office/powerpoint/2010/main" val="2505522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r>
              <a:rPr lang="en-US" dirty="0" smtClean="0"/>
              <a:t>How </a:t>
            </a:r>
            <a:r>
              <a:rPr lang="en-US" dirty="0"/>
              <a:t>can each of your clerkship team members play into successful faculty development? </a:t>
            </a:r>
            <a:endParaRPr lang="en-US" dirty="0" smtClean="0"/>
          </a:p>
          <a:p>
            <a:r>
              <a:rPr lang="en-US" dirty="0" smtClean="0"/>
              <a:t>How </a:t>
            </a:r>
            <a:r>
              <a:rPr lang="en-US" dirty="0"/>
              <a:t>might you be able to enhance your own faculty development program? </a:t>
            </a:r>
            <a:endParaRPr lang="en-US" dirty="0" smtClean="0"/>
          </a:p>
          <a:p>
            <a:r>
              <a:rPr lang="en-US" dirty="0" smtClean="0"/>
              <a:t>How might you be able to involve students more successfully in your faculty development program?</a:t>
            </a:r>
          </a:p>
          <a:p>
            <a:r>
              <a:rPr lang="en-US" dirty="0" smtClean="0"/>
              <a:t>How </a:t>
            </a:r>
            <a:r>
              <a:rPr lang="en-US" dirty="0"/>
              <a:t>can you measure the outcomes of your FD program? </a:t>
            </a:r>
          </a:p>
        </p:txBody>
      </p:sp>
    </p:spTree>
    <p:extLst>
      <p:ext uri="{BB962C8B-B14F-4D97-AF65-F5344CB8AC3E}">
        <p14:creationId xmlns:p14="http://schemas.microsoft.com/office/powerpoint/2010/main" val="416036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Faculty Development Needs and Challenges? </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902316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evaluate this session on the app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509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smtClean="0"/>
              <a:t>Identify the various roles and activities involved in a successful team-based faculty development model.</a:t>
            </a:r>
          </a:p>
          <a:p>
            <a:r>
              <a:rPr lang="en-US" dirty="0" smtClean="0"/>
              <a:t>Describe the longitudinal and dynamic nature of relationships in faculty development.</a:t>
            </a:r>
          </a:p>
          <a:p>
            <a:r>
              <a:rPr lang="en-US" dirty="0" smtClean="0"/>
              <a:t>Identify three strategies for enhancing your clerkship’s own delivery of faculty development.</a:t>
            </a:r>
          </a:p>
          <a:p>
            <a:endParaRPr lang="en-US" dirty="0"/>
          </a:p>
        </p:txBody>
      </p:sp>
    </p:spTree>
    <p:extLst>
      <p:ext uri="{BB962C8B-B14F-4D97-AF65-F5344CB8AC3E}">
        <p14:creationId xmlns:p14="http://schemas.microsoft.com/office/powerpoint/2010/main" val="166777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None</a:t>
            </a:r>
            <a:endParaRPr lang="en-US" dirty="0"/>
          </a:p>
        </p:txBody>
      </p:sp>
    </p:spTree>
    <p:extLst>
      <p:ext uri="{BB962C8B-B14F-4D97-AF65-F5344CB8AC3E}">
        <p14:creationId xmlns:p14="http://schemas.microsoft.com/office/powerpoint/2010/main" val="222312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components or your faculty development program? </a:t>
            </a:r>
          </a:p>
        </p:txBody>
      </p:sp>
      <p:sp>
        <p:nvSpPr>
          <p:cNvPr id="3" name="Content Placeholder 2"/>
          <p:cNvSpPr>
            <a:spLocks noGrp="1"/>
          </p:cNvSpPr>
          <p:nvPr>
            <p:ph idx="1"/>
          </p:nvPr>
        </p:nvSpPr>
        <p:spPr/>
        <p:txBody>
          <a:bodyPr/>
          <a:lstStyle/>
          <a:p>
            <a:r>
              <a:rPr lang="en-US" dirty="0" smtClean="0"/>
              <a:t>Who’s on your team?</a:t>
            </a:r>
          </a:p>
          <a:p>
            <a:r>
              <a:rPr lang="en-US" dirty="0" smtClean="0"/>
              <a:t>What is your content?</a:t>
            </a:r>
          </a:p>
          <a:p>
            <a:r>
              <a:rPr lang="en-US" dirty="0" smtClean="0"/>
              <a:t>How do you deliver that content?</a:t>
            </a:r>
            <a:endParaRPr lang="en-US" dirty="0"/>
          </a:p>
        </p:txBody>
      </p:sp>
      <p:pic>
        <p:nvPicPr>
          <p:cNvPr id="4" name="Picture 3"/>
          <p:cNvPicPr>
            <a:picLocks noChangeAspect="1"/>
          </p:cNvPicPr>
          <p:nvPr/>
        </p:nvPicPr>
        <p:blipFill>
          <a:blip r:embed="rId3"/>
          <a:stretch>
            <a:fillRect/>
          </a:stretch>
        </p:blipFill>
        <p:spPr>
          <a:xfrm>
            <a:off x="6898605" y="1252538"/>
            <a:ext cx="4627647" cy="6609098"/>
          </a:xfrm>
          <a:prstGeom prst="rect">
            <a:avLst/>
          </a:prstGeom>
        </p:spPr>
      </p:pic>
    </p:spTree>
    <p:extLst>
      <p:ext uri="{BB962C8B-B14F-4D97-AF65-F5344CB8AC3E}">
        <p14:creationId xmlns:p14="http://schemas.microsoft.com/office/powerpoint/2010/main" val="89878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Faculty Development Team!</a:t>
            </a:r>
            <a:endParaRPr lang="en-US" dirty="0"/>
          </a:p>
        </p:txBody>
      </p:sp>
      <p:sp>
        <p:nvSpPr>
          <p:cNvPr id="3" name="Content Placeholder 2"/>
          <p:cNvSpPr>
            <a:spLocks noGrp="1"/>
          </p:cNvSpPr>
          <p:nvPr>
            <p:ph idx="1"/>
          </p:nvPr>
        </p:nvSpPr>
        <p:spPr/>
        <p:txBody>
          <a:bodyPr>
            <a:normAutofit/>
          </a:bodyPr>
          <a:lstStyle/>
          <a:p>
            <a:r>
              <a:rPr lang="en-US" dirty="0" smtClean="0"/>
              <a:t>Student</a:t>
            </a:r>
          </a:p>
          <a:p>
            <a:r>
              <a:rPr lang="en-US" dirty="0" smtClean="0"/>
              <a:t>Coordinator</a:t>
            </a:r>
          </a:p>
          <a:p>
            <a:r>
              <a:rPr lang="en-US" dirty="0" smtClean="0"/>
              <a:t>Clerkship Director</a:t>
            </a:r>
          </a:p>
          <a:p>
            <a:r>
              <a:rPr lang="en-US" dirty="0" smtClean="0"/>
              <a:t>Clinical Faculty Development Director</a:t>
            </a:r>
          </a:p>
        </p:txBody>
      </p:sp>
    </p:spTree>
    <p:extLst>
      <p:ext uri="{BB962C8B-B14F-4D97-AF65-F5344CB8AC3E}">
        <p14:creationId xmlns:p14="http://schemas.microsoft.com/office/powerpoint/2010/main" val="80551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Deliver Faculty Development!</a:t>
            </a:r>
            <a:endParaRPr lang="en-US" dirty="0"/>
          </a:p>
        </p:txBody>
      </p:sp>
      <p:sp>
        <p:nvSpPr>
          <p:cNvPr id="3" name="Content Placeholder 2"/>
          <p:cNvSpPr>
            <a:spLocks noGrp="1"/>
          </p:cNvSpPr>
          <p:nvPr>
            <p:ph idx="1"/>
          </p:nvPr>
        </p:nvSpPr>
        <p:spPr/>
        <p:txBody>
          <a:bodyPr>
            <a:normAutofit/>
          </a:bodyPr>
          <a:lstStyle/>
          <a:p>
            <a:r>
              <a:rPr lang="en-US" dirty="0" smtClean="0"/>
              <a:t>Onboarding of new preceptors</a:t>
            </a:r>
          </a:p>
          <a:p>
            <a:r>
              <a:rPr lang="en-US" dirty="0" smtClean="0"/>
              <a:t>At site visits—at least annually, and whenever a concern arises</a:t>
            </a:r>
          </a:p>
          <a:p>
            <a:r>
              <a:rPr lang="en-US" dirty="0" smtClean="0"/>
              <a:t>As frequently as possible via email – interesting articles about teaching, questions, updates about the COM, opportunities/events in the community/at the COM</a:t>
            </a:r>
          </a:p>
          <a:p>
            <a:r>
              <a:rPr lang="en-US" dirty="0" smtClean="0"/>
              <a:t>Whenever there is a major change in clerkship structure or COM curriculum</a:t>
            </a:r>
          </a:p>
        </p:txBody>
      </p:sp>
    </p:spTree>
    <p:extLst>
      <p:ext uri="{BB962C8B-B14F-4D97-AF65-F5344CB8AC3E}">
        <p14:creationId xmlns:p14="http://schemas.microsoft.com/office/powerpoint/2010/main" val="209157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60963" y="122430"/>
            <a:ext cx="6691744" cy="950816"/>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Nyala" panose="02000504070300020003" pitchFamily="2" charset="0"/>
              </a:rPr>
              <a:t>What You MUST Cover When </a:t>
            </a:r>
          </a:p>
          <a:p>
            <a:pPr algn="ctr"/>
            <a:r>
              <a:rPr lang="en-US" sz="3200" b="1" dirty="0" smtClean="0">
                <a:solidFill>
                  <a:schemeClr val="tx1"/>
                </a:solidFill>
                <a:latin typeface="Nyala" panose="02000504070300020003" pitchFamily="2" charset="0"/>
              </a:rPr>
              <a:t>Orienting Faculty to Clinical Teaching</a:t>
            </a:r>
          </a:p>
        </p:txBody>
      </p:sp>
      <p:sp>
        <p:nvSpPr>
          <p:cNvPr id="4" name="Rounded Rectangle 3"/>
          <p:cNvSpPr/>
          <p:nvPr/>
        </p:nvSpPr>
        <p:spPr>
          <a:xfrm>
            <a:off x="217820" y="1190445"/>
            <a:ext cx="5630889" cy="45892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Nyala" panose="02000504070300020003" pitchFamily="2" charset="0"/>
              </a:rPr>
              <a:t>What to Teach</a:t>
            </a:r>
          </a:p>
          <a:p>
            <a:pPr marL="457200" indent="-457200">
              <a:buFont typeface="+mj-lt"/>
              <a:buAutoNum type="arabicPeriod"/>
            </a:pPr>
            <a:r>
              <a:rPr lang="en-US" sz="2400" dirty="0" smtClean="0">
                <a:solidFill>
                  <a:schemeClr val="tx1"/>
                </a:solidFill>
                <a:latin typeface="Nyala" panose="02000504070300020003" pitchFamily="2" charset="0"/>
              </a:rPr>
              <a:t>Clerkship </a:t>
            </a:r>
            <a:r>
              <a:rPr lang="en-US" sz="2400" dirty="0">
                <a:solidFill>
                  <a:schemeClr val="tx1"/>
                </a:solidFill>
                <a:latin typeface="Nyala" panose="02000504070300020003" pitchFamily="2" charset="0"/>
              </a:rPr>
              <a:t>l</a:t>
            </a:r>
            <a:r>
              <a:rPr lang="en-US" sz="2400" dirty="0" smtClean="0">
                <a:solidFill>
                  <a:schemeClr val="tx1"/>
                </a:solidFill>
                <a:latin typeface="Nyala" panose="02000504070300020003" pitchFamily="2" charset="0"/>
              </a:rPr>
              <a:t>earning </a:t>
            </a:r>
            <a:r>
              <a:rPr lang="en-US" sz="2400" dirty="0">
                <a:solidFill>
                  <a:schemeClr val="tx1"/>
                </a:solidFill>
                <a:latin typeface="Nyala" panose="02000504070300020003" pitchFamily="2" charset="0"/>
              </a:rPr>
              <a:t>o</a:t>
            </a:r>
            <a:r>
              <a:rPr lang="en-US" sz="2400" dirty="0" smtClean="0">
                <a:solidFill>
                  <a:schemeClr val="tx1"/>
                </a:solidFill>
                <a:latin typeface="Nyala" panose="02000504070300020003" pitchFamily="2" charset="0"/>
              </a:rPr>
              <a:t>bjectives </a:t>
            </a:r>
          </a:p>
          <a:p>
            <a:pPr marL="457200" indent="-457200">
              <a:buFont typeface="+mj-lt"/>
              <a:buAutoNum type="arabicPeriod"/>
            </a:pPr>
            <a:r>
              <a:rPr lang="en-US" sz="2400" dirty="0" smtClean="0">
                <a:solidFill>
                  <a:schemeClr val="tx1"/>
                </a:solidFill>
                <a:latin typeface="Nyala" panose="02000504070300020003" pitchFamily="2" charset="0"/>
              </a:rPr>
              <a:t>Core cases and level of responsibility</a:t>
            </a:r>
          </a:p>
          <a:p>
            <a:pPr marL="457200" indent="-457200">
              <a:buFont typeface="+mj-lt"/>
              <a:buAutoNum type="arabicPeriod"/>
            </a:pPr>
            <a:r>
              <a:rPr lang="en-US" sz="2400" dirty="0" smtClean="0">
                <a:solidFill>
                  <a:schemeClr val="tx1"/>
                </a:solidFill>
                <a:latin typeface="Nyala" panose="02000504070300020003" pitchFamily="2" charset="0"/>
              </a:rPr>
              <a:t>FIU HWCOM EPO’s</a:t>
            </a:r>
          </a:p>
          <a:p>
            <a:pPr marL="457200" indent="-457200">
              <a:buFont typeface="+mj-lt"/>
              <a:buAutoNum type="arabicPeriod"/>
            </a:pPr>
            <a:endParaRPr lang="en-US" sz="2400" dirty="0" smtClean="0">
              <a:solidFill>
                <a:schemeClr val="tx1"/>
              </a:solidFill>
              <a:latin typeface="Nyala" panose="02000504070300020003" pitchFamily="2" charset="0"/>
            </a:endParaRPr>
          </a:p>
          <a:p>
            <a:r>
              <a:rPr lang="en-US" sz="2800" b="1" dirty="0" smtClean="0">
                <a:solidFill>
                  <a:schemeClr val="tx1"/>
                </a:solidFill>
                <a:latin typeface="Nyala" panose="02000504070300020003" pitchFamily="2" charset="0"/>
              </a:rPr>
              <a:t>How to Teach</a:t>
            </a:r>
          </a:p>
          <a:p>
            <a:pPr marL="457200" indent="-457200">
              <a:buFont typeface="+mj-lt"/>
              <a:buAutoNum type="arabicPeriod"/>
            </a:pPr>
            <a:r>
              <a:rPr lang="en-US" sz="2400" dirty="0" smtClean="0">
                <a:solidFill>
                  <a:schemeClr val="tx1"/>
                </a:solidFill>
                <a:latin typeface="Nyala" panose="02000504070300020003" pitchFamily="2" charset="0"/>
              </a:rPr>
              <a:t>Watch </a:t>
            </a:r>
            <a:r>
              <a:rPr lang="en-US" sz="2400" dirty="0">
                <a:solidFill>
                  <a:schemeClr val="tx1"/>
                </a:solidFill>
                <a:latin typeface="Nyala" panose="02000504070300020003" pitchFamily="2" charset="0"/>
              </a:rPr>
              <a:t>students do stuff as much as you can</a:t>
            </a:r>
          </a:p>
          <a:p>
            <a:pPr marL="457200" indent="-457200">
              <a:buFont typeface="+mj-lt"/>
              <a:buAutoNum type="arabicPeriod"/>
            </a:pPr>
            <a:r>
              <a:rPr lang="en-US" sz="2400" dirty="0">
                <a:solidFill>
                  <a:schemeClr val="tx1"/>
                </a:solidFill>
                <a:latin typeface="Nyala" panose="02000504070300020003" pitchFamily="2" charset="0"/>
              </a:rPr>
              <a:t>Give feedback as much as you can</a:t>
            </a:r>
          </a:p>
          <a:p>
            <a:pPr marL="457200" indent="-457200">
              <a:buFont typeface="+mj-lt"/>
              <a:buAutoNum type="arabicPeriod"/>
            </a:pPr>
            <a:r>
              <a:rPr lang="en-US" sz="2400" dirty="0">
                <a:solidFill>
                  <a:schemeClr val="tx1"/>
                </a:solidFill>
                <a:latin typeface="Nyala" panose="02000504070300020003" pitchFamily="2" charset="0"/>
              </a:rPr>
              <a:t>Ask students questions</a:t>
            </a:r>
          </a:p>
          <a:p>
            <a:pPr marL="457200" indent="-457200">
              <a:buFont typeface="+mj-lt"/>
              <a:buAutoNum type="arabicPeriod"/>
            </a:pPr>
            <a:r>
              <a:rPr lang="en-US" sz="2400" dirty="0">
                <a:solidFill>
                  <a:schemeClr val="tx1"/>
                </a:solidFill>
                <a:latin typeface="Nyala" panose="02000504070300020003" pitchFamily="2" charset="0"/>
              </a:rPr>
              <a:t>Ask the patient to tell students how the students did</a:t>
            </a:r>
          </a:p>
        </p:txBody>
      </p:sp>
      <p:pic>
        <p:nvPicPr>
          <p:cNvPr id="8" name="Picture 7"/>
          <p:cNvPicPr>
            <a:picLocks noChangeAspect="1"/>
          </p:cNvPicPr>
          <p:nvPr/>
        </p:nvPicPr>
        <p:blipFill>
          <a:blip r:embed="rId3"/>
          <a:stretch>
            <a:fillRect/>
          </a:stretch>
        </p:blipFill>
        <p:spPr>
          <a:xfrm>
            <a:off x="1157524" y="6014061"/>
            <a:ext cx="4109606" cy="731758"/>
          </a:xfrm>
          <a:prstGeom prst="rect">
            <a:avLst/>
          </a:prstGeom>
        </p:spPr>
      </p:pic>
      <p:sp>
        <p:nvSpPr>
          <p:cNvPr id="6" name="Rounded Rectangle 5"/>
          <p:cNvSpPr/>
          <p:nvPr/>
        </p:nvSpPr>
        <p:spPr>
          <a:xfrm>
            <a:off x="6133381" y="1190445"/>
            <a:ext cx="5627716" cy="544509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Nyala" panose="02000504070300020003" pitchFamily="2" charset="0"/>
              </a:rPr>
              <a:t>How to Assess</a:t>
            </a:r>
          </a:p>
          <a:p>
            <a:pPr marL="457200" indent="-457200">
              <a:buFont typeface="+mj-lt"/>
              <a:buAutoNum type="arabicPeriod"/>
            </a:pPr>
            <a:r>
              <a:rPr lang="en-US" sz="2400" dirty="0" smtClean="0">
                <a:solidFill>
                  <a:schemeClr val="tx1"/>
                </a:solidFill>
                <a:latin typeface="Nyala" panose="02000504070300020003" pitchFamily="2" charset="0"/>
              </a:rPr>
              <a:t>End of clerkship and just in time</a:t>
            </a:r>
          </a:p>
          <a:p>
            <a:pPr marL="457200" indent="-457200">
              <a:buFont typeface="+mj-lt"/>
              <a:buAutoNum type="arabicPeriod"/>
            </a:pPr>
            <a:r>
              <a:rPr lang="en-US" sz="2400" dirty="0" smtClean="0">
                <a:solidFill>
                  <a:schemeClr val="tx1"/>
                </a:solidFill>
                <a:latin typeface="Nyala" panose="02000504070300020003" pitchFamily="2" charset="0"/>
              </a:rPr>
              <a:t>CASP and narrative comments</a:t>
            </a:r>
          </a:p>
          <a:p>
            <a:pPr marL="457200" indent="-457200">
              <a:buFont typeface="+mj-lt"/>
              <a:buAutoNum type="arabicPeriod"/>
            </a:pPr>
            <a:r>
              <a:rPr lang="en-US" sz="2400" dirty="0" smtClean="0">
                <a:solidFill>
                  <a:schemeClr val="tx1"/>
                </a:solidFill>
                <a:latin typeface="Nyala" panose="02000504070300020003" pitchFamily="2" charset="0"/>
              </a:rPr>
              <a:t>HWCOM professionalism attributes</a:t>
            </a:r>
          </a:p>
          <a:p>
            <a:pPr marL="457200" indent="-457200">
              <a:buFont typeface="+mj-lt"/>
              <a:buAutoNum type="arabicPeriod"/>
            </a:pPr>
            <a:r>
              <a:rPr lang="en-US" sz="2400" dirty="0" smtClean="0">
                <a:solidFill>
                  <a:schemeClr val="tx1"/>
                </a:solidFill>
                <a:latin typeface="Nyala" panose="02000504070300020003" pitchFamily="2" charset="0"/>
              </a:rPr>
              <a:t>Notify clerkship team immediately </a:t>
            </a:r>
            <a:r>
              <a:rPr lang="en-US" sz="2400" dirty="0">
                <a:solidFill>
                  <a:schemeClr val="tx1"/>
                </a:solidFill>
                <a:latin typeface="Nyala" panose="02000504070300020003" pitchFamily="2" charset="0"/>
              </a:rPr>
              <a:t>o</a:t>
            </a:r>
            <a:r>
              <a:rPr lang="en-US" sz="2400" dirty="0" smtClean="0">
                <a:solidFill>
                  <a:schemeClr val="tx1"/>
                </a:solidFill>
                <a:latin typeface="Nyala" panose="02000504070300020003" pitchFamily="2" charset="0"/>
              </a:rPr>
              <a:t>f concerns</a:t>
            </a:r>
          </a:p>
          <a:p>
            <a:endParaRPr lang="en-US" sz="2400" dirty="0" smtClean="0">
              <a:solidFill>
                <a:schemeClr val="tx1"/>
              </a:solidFill>
              <a:latin typeface="Nyala" panose="02000504070300020003" pitchFamily="2" charset="0"/>
            </a:endParaRPr>
          </a:p>
          <a:p>
            <a:r>
              <a:rPr lang="en-US" sz="2800" b="1" dirty="0" smtClean="0">
                <a:solidFill>
                  <a:schemeClr val="tx1"/>
                </a:solidFill>
                <a:latin typeface="Nyala" panose="02000504070300020003" pitchFamily="2" charset="0"/>
              </a:rPr>
              <a:t>Policies and Practices: </a:t>
            </a:r>
          </a:p>
          <a:p>
            <a:pPr marL="457200" indent="-457200">
              <a:buFont typeface="+mj-lt"/>
              <a:buAutoNum type="arabicPeriod"/>
            </a:pPr>
            <a:r>
              <a:rPr lang="en-US" sz="2400" dirty="0" smtClean="0">
                <a:solidFill>
                  <a:schemeClr val="tx1"/>
                </a:solidFill>
                <a:latin typeface="Nyala" panose="02000504070300020003" pitchFamily="2" charset="0"/>
              </a:rPr>
              <a:t>Faculty will receive evaluations on their teaching at </a:t>
            </a:r>
            <a:r>
              <a:rPr lang="en-US" sz="2400" dirty="0">
                <a:solidFill>
                  <a:schemeClr val="tx1"/>
                </a:solidFill>
                <a:latin typeface="Nyala" panose="02000504070300020003" pitchFamily="2" charset="0"/>
              </a:rPr>
              <a:t>least twice/year</a:t>
            </a:r>
          </a:p>
          <a:p>
            <a:pPr marL="457200" indent="-457200">
              <a:buFont typeface="+mj-lt"/>
              <a:buAutoNum type="arabicPeriod"/>
            </a:pPr>
            <a:r>
              <a:rPr lang="en-US" sz="2400" dirty="0">
                <a:solidFill>
                  <a:schemeClr val="tx1"/>
                </a:solidFill>
                <a:latin typeface="Nyala" panose="02000504070300020003" pitchFamily="2" charset="0"/>
              </a:rPr>
              <a:t>Duty Hours &lt;80 hours/week</a:t>
            </a:r>
          </a:p>
          <a:p>
            <a:pPr marL="457200" indent="-457200">
              <a:buFont typeface="+mj-lt"/>
              <a:buAutoNum type="arabicPeriod"/>
            </a:pPr>
            <a:r>
              <a:rPr lang="en-US" sz="2400" dirty="0">
                <a:solidFill>
                  <a:schemeClr val="tx1"/>
                </a:solidFill>
                <a:latin typeface="Nyala" panose="02000504070300020003" pitchFamily="2" charset="0"/>
              </a:rPr>
              <a:t>Zero Tolerance for Mistreatment</a:t>
            </a:r>
          </a:p>
          <a:p>
            <a:pPr marL="457200" indent="-457200">
              <a:buFont typeface="+mj-lt"/>
              <a:buAutoNum type="arabicPeriod"/>
            </a:pPr>
            <a:r>
              <a:rPr lang="en-US" sz="2400" dirty="0" smtClean="0">
                <a:solidFill>
                  <a:schemeClr val="tx1"/>
                </a:solidFill>
                <a:latin typeface="Nyala" panose="02000504070300020003" pitchFamily="2" charset="0"/>
              </a:rPr>
              <a:t>No faculty-student patient-provider relationships</a:t>
            </a:r>
          </a:p>
        </p:txBody>
      </p:sp>
    </p:spTree>
    <p:extLst>
      <p:ext uri="{BB962C8B-B14F-4D97-AF65-F5344CB8AC3E}">
        <p14:creationId xmlns:p14="http://schemas.microsoft.com/office/powerpoint/2010/main" val="257597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Onboarding</a:t>
            </a:r>
            <a:endParaRPr lang="en-US" dirty="0"/>
          </a:p>
        </p:txBody>
      </p:sp>
      <p:sp>
        <p:nvSpPr>
          <p:cNvPr id="3" name="Content Placeholder 2"/>
          <p:cNvSpPr>
            <a:spLocks noGrp="1"/>
          </p:cNvSpPr>
          <p:nvPr>
            <p:ph idx="1"/>
          </p:nvPr>
        </p:nvSpPr>
        <p:spPr>
          <a:xfrm>
            <a:off x="1029929" y="1574901"/>
            <a:ext cx="10515600" cy="4725077"/>
          </a:xfrm>
        </p:spPr>
        <p:txBody>
          <a:bodyPr>
            <a:normAutofit/>
          </a:bodyPr>
          <a:lstStyle/>
          <a:p>
            <a:r>
              <a:rPr lang="en-US" dirty="0" smtClean="0"/>
              <a:t>What to Teach</a:t>
            </a:r>
          </a:p>
          <a:p>
            <a:pPr lvl="1"/>
            <a:r>
              <a:rPr lang="en-US" dirty="0" smtClean="0"/>
              <a:t>Clerkship learning objectives (which are linked to the EPOs)</a:t>
            </a:r>
          </a:p>
          <a:p>
            <a:pPr lvl="1"/>
            <a:r>
              <a:rPr lang="en-US" dirty="0" smtClean="0"/>
              <a:t>Core cases and level of responsibility</a:t>
            </a:r>
          </a:p>
          <a:p>
            <a:r>
              <a:rPr lang="en-US" dirty="0" smtClean="0"/>
              <a:t>How to Teach</a:t>
            </a:r>
          </a:p>
          <a:p>
            <a:pPr lvl="1"/>
            <a:r>
              <a:rPr lang="en-US" dirty="0" smtClean="0"/>
              <a:t>Observe students as much as possible</a:t>
            </a:r>
          </a:p>
          <a:p>
            <a:pPr lvl="1"/>
            <a:r>
              <a:rPr lang="en-US" dirty="0" smtClean="0"/>
              <a:t>Give feedback as much as you can</a:t>
            </a:r>
          </a:p>
          <a:p>
            <a:pPr lvl="1"/>
            <a:r>
              <a:rPr lang="en-US" dirty="0" smtClean="0"/>
              <a:t>Ask students questions</a:t>
            </a:r>
          </a:p>
          <a:p>
            <a:pPr lvl="1"/>
            <a:r>
              <a:rPr lang="en-US" dirty="0" smtClean="0"/>
              <a:t>Ask patients to give feedback as well</a:t>
            </a:r>
          </a:p>
        </p:txBody>
      </p:sp>
    </p:spTree>
    <p:extLst>
      <p:ext uri="{BB962C8B-B14F-4D97-AF65-F5344CB8AC3E}">
        <p14:creationId xmlns:p14="http://schemas.microsoft.com/office/powerpoint/2010/main" val="55416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1548</Words>
  <Application>Microsoft Office PowerPoint</Application>
  <PresentationFormat>Widescreen</PresentationFormat>
  <Paragraphs>199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Nyala</vt:lpstr>
      <vt:lpstr>Times New Roman</vt:lpstr>
      <vt:lpstr>Wingdings</vt:lpstr>
      <vt:lpstr>Office Theme</vt:lpstr>
      <vt:lpstr>Family Medicine Clerkship Faculty Development: a Longitudinal, Team Endeavor!</vt:lpstr>
      <vt:lpstr>What are your Faculty Development Needs and Challenges? </vt:lpstr>
      <vt:lpstr>Learning Objectives…</vt:lpstr>
      <vt:lpstr>Disclosures</vt:lpstr>
      <vt:lpstr>What are the components or your faculty development program? </vt:lpstr>
      <vt:lpstr>Our Faculty Development Team!</vt:lpstr>
      <vt:lpstr>When to Deliver Faculty Development!</vt:lpstr>
      <vt:lpstr>PowerPoint Presentation</vt:lpstr>
      <vt:lpstr>Onboarding</vt:lpstr>
      <vt:lpstr>Onboarding</vt:lpstr>
      <vt:lpstr>Teaching Cards!</vt:lpstr>
      <vt:lpstr>Feedback to Faculty</vt:lpstr>
      <vt:lpstr>Our Faculty Development Program - Delivery </vt:lpstr>
      <vt:lpstr>PowerPoint Presentation</vt:lpstr>
      <vt:lpstr>PowerPoint Presentation</vt:lpstr>
      <vt:lpstr>PowerPoint Presentation</vt:lpstr>
      <vt:lpstr>PowerPoint Presentation</vt:lpstr>
      <vt:lpstr>Faculty Development Program Assessment</vt:lpstr>
      <vt:lpstr>Discussion </vt:lpstr>
      <vt:lpstr>Please evaluate this session on the app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Medicine Clerkship Faculty Development: a Longitudinal, Team Endeavor!</dc:title>
  <dc:creator>Suzanne Minor</dc:creator>
  <cp:lastModifiedBy>Suzanne Minor</cp:lastModifiedBy>
  <cp:revision>26</cp:revision>
  <dcterms:created xsi:type="dcterms:W3CDTF">2018-10-18T01:38:28Z</dcterms:created>
  <dcterms:modified xsi:type="dcterms:W3CDTF">2018-12-01T21:15:14Z</dcterms:modified>
</cp:coreProperties>
</file>