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6" r:id="rId2"/>
    <p:sldId id="257" r:id="rId3"/>
    <p:sldId id="258" r:id="rId4"/>
    <p:sldId id="259" r:id="rId5"/>
    <p:sldId id="273" r:id="rId6"/>
    <p:sldId id="278" r:id="rId7"/>
    <p:sldId id="274" r:id="rId8"/>
    <p:sldId id="298" r:id="rId9"/>
    <p:sldId id="260" r:id="rId10"/>
    <p:sldId id="304" r:id="rId11"/>
    <p:sldId id="279" r:id="rId12"/>
    <p:sldId id="306" r:id="rId13"/>
    <p:sldId id="308" r:id="rId14"/>
    <p:sldId id="280" r:id="rId15"/>
    <p:sldId id="320" r:id="rId16"/>
    <p:sldId id="266" r:id="rId17"/>
    <p:sldId id="310" r:id="rId18"/>
    <p:sldId id="311" r:id="rId19"/>
    <p:sldId id="321" r:id="rId20"/>
    <p:sldId id="271" r:id="rId21"/>
    <p:sldId id="305" r:id="rId22"/>
    <p:sldId id="312" r:id="rId23"/>
    <p:sldId id="313" r:id="rId24"/>
    <p:sldId id="314" r:id="rId25"/>
    <p:sldId id="285" r:id="rId26"/>
    <p:sldId id="315" r:id="rId27"/>
    <p:sldId id="316" r:id="rId28"/>
    <p:sldId id="317" r:id="rId29"/>
    <p:sldId id="272" r:id="rId30"/>
    <p:sldId id="309" r:id="rId31"/>
    <p:sldId id="318" r:id="rId32"/>
    <p:sldId id="283" r:id="rId33"/>
    <p:sldId id="284" r:id="rId34"/>
    <p:sldId id="322" r:id="rId35"/>
    <p:sldId id="286" r:id="rId36"/>
    <p:sldId id="299" r:id="rId37"/>
    <p:sldId id="300" r:id="rId38"/>
    <p:sldId id="261" r:id="rId39"/>
    <p:sldId id="301" r:id="rId40"/>
    <p:sldId id="262" r:id="rId41"/>
    <p:sldId id="292" r:id="rId42"/>
    <p:sldId id="263" r:id="rId43"/>
    <p:sldId id="293" r:id="rId44"/>
    <p:sldId id="275" r:id="rId45"/>
    <p:sldId id="323" r:id="rId46"/>
    <p:sldId id="319" r:id="rId47"/>
    <p:sldId id="302" r:id="rId48"/>
    <p:sldId id="291" r:id="rId49"/>
    <p:sldId id="295" r:id="rId50"/>
    <p:sldId id="303" r:id="rId51"/>
    <p:sldId id="297" r:id="rId52"/>
    <p:sldId id="265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58" autoAdjust="0"/>
    <p:restoredTop sz="80714" autoAdjust="0"/>
  </p:normalViewPr>
  <p:slideViewPr>
    <p:cSldViewPr>
      <p:cViewPr varScale="1">
        <p:scale>
          <a:sx n="76" d="100"/>
          <a:sy n="76" d="100"/>
        </p:scale>
        <p:origin x="1872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5E9973-F579-1544-A983-5CE9B4E84474}" type="datetimeFigureOut">
              <a:rPr lang="en-US" smtClean="0"/>
              <a:t>10/8/18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F73CF9-9BB1-FF45-B8B3-90A542AC68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540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73CF9-9BB1-FF45-B8B3-90A542AC68C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103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67028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+mn-lt"/>
              </a:rPr>
              <a:t>Approximately one-third adults in the U.S. report at least one nocturnal insomnia symptom (difficulties falling or staying asleep)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73CF9-9BB1-FF45-B8B3-90A542AC68C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900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9036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73CF9-9BB1-FF45-B8B3-90A542AC68C9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6151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Utilizing provider scripting/smartphrases</a:t>
            </a:r>
          </a:p>
          <a:p>
            <a:r>
              <a:rPr lang="en-US" dirty="0"/>
              <a:t>Warm hand-offs</a:t>
            </a:r>
          </a:p>
          <a:p>
            <a:r>
              <a:rPr lang="en-US" dirty="0"/>
              <a:t>Advertisements</a:t>
            </a:r>
          </a:p>
          <a:p>
            <a:r>
              <a:rPr lang="en-US" dirty="0"/>
              <a:t>Collaboration with billing and referral department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73CF9-9BB1-FF45-B8B3-90A542AC68C9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5201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dirty="0"/>
              <a:t>Intricacies of HBAI group intervention process</a:t>
            </a:r>
          </a:p>
          <a:p>
            <a:pPr lvl="1"/>
            <a:r>
              <a:rPr lang="en-US" dirty="0"/>
              <a:t>referral process</a:t>
            </a:r>
          </a:p>
          <a:p>
            <a:pPr lvl="1"/>
            <a:r>
              <a:rPr lang="en-US" dirty="0"/>
              <a:t>medical diagnosis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latin typeface="+mn-lt"/>
                <a:ea typeface="Calibri"/>
                <a:cs typeface="Calibri"/>
                <a:sym typeface="Calibri"/>
              </a:rPr>
              <a:t>Ask audience: who has dedicated scheduling?  Who is in charge of their own schedule?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latin typeface="+mn-lt"/>
                <a:ea typeface="Calibri"/>
                <a:cs typeface="Calibri"/>
                <a:sym typeface="Calibri"/>
              </a:rPr>
              <a:t>Helps: having MA aware of scheduling, front desk scheduling, electronic access to information (AVS), email scheduling department of schedule; calendar in rooms</a:t>
            </a:r>
          </a:p>
          <a:p>
            <a:pPr lvl="1"/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E8530-78CA-4DDD-B4CA-944107661528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6185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Note: HBAI is</a:t>
            </a:r>
            <a:r>
              <a:rPr lang="en-US" baseline="0" dirty="0"/>
              <a:t> important for registration, ensuring correct billing</a:t>
            </a:r>
            <a:endParaRPr dirty="0"/>
          </a:p>
        </p:txBody>
      </p:sp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20652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HBAI billing is less lucrative than traditional, individual psychotherapy CPT codes, but offers alternative billing options for group therapy.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73CF9-9BB1-FF45-B8B3-90A542AC68C9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3123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Further</a:t>
            </a:r>
            <a:r>
              <a:rPr lang="en-US" baseline="0" dirty="0"/>
              <a:t> examination into the low reimbursement for group billing versus individual billing; using HBAI coding still makes group services affordable for patients who would otherwise not have coverage (Medicare/Medicaid), or who would be unable to afford group visits due to high group therapy visit co-pay.</a:t>
            </a:r>
          </a:p>
          <a:p>
            <a:r>
              <a:rPr lang="en-US" baseline="0" dirty="0"/>
              <a:t> Buy-in through awareness of mindfulness and benefits of the practices, group therapy (including preconceived notions of group therapy), and referral processes</a:t>
            </a:r>
          </a:p>
          <a:p>
            <a:r>
              <a:rPr lang="en-US" baseline="0" dirty="0"/>
              <a:t> Data on reimbursement and lag time do not demonstrate much benefit.  Group therapy provides diversity in services and difficult to measure outcomes (social learning, patient openness to a “class” versus traditional behavioral health counseling)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16666"/>
              <a:buFontTx/>
              <a:buChar char="●"/>
              <a:tabLst/>
              <a:defRPr/>
            </a:pPr>
            <a:r>
              <a:rPr lang="en-US" sz="12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Patient “no show” in groups do not impact provider availability as do individual “no shows.”  Can not account for this in lag time, but mindfulness classes may be used as a treatment option for patients who are ambivalent about behavioral health therapy, inconsistent in appointment attendance.  </a:t>
            </a:r>
            <a:endParaRPr lang="en-US" sz="12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endParaRPr lang="en-US" baseline="0" dirty="0"/>
          </a:p>
          <a:p>
            <a:r>
              <a:rPr lang="en-US" baseline="0" dirty="0"/>
              <a:t>Next steps/community warm hand offs/repeating groups</a:t>
            </a:r>
          </a:p>
          <a:p>
            <a:endParaRPr lang="en-US" baseline="0" dirty="0"/>
          </a:p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075919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Increasingly, primary care models of care delivery are moving toward integrating behavioral health providers as members of integrated care teams through co-location and collaboration.</a:t>
            </a:r>
          </a:p>
          <a:p>
            <a:r>
              <a:rPr lang="en-US" dirty="0"/>
              <a:t>Despite well-documented benefits of improved access</a:t>
            </a:r>
            <a:r>
              <a:rPr lang="en-US" baseline="30000" dirty="0"/>
              <a:t>,1,2 </a:t>
            </a:r>
            <a:r>
              <a:rPr lang="en-US" dirty="0"/>
              <a:t>and reduced stigma, lengthy waitlists and inadequate behavioral health insurance coverage continue to create barriers to care for patients</a:t>
            </a:r>
            <a:r>
              <a:rPr lang="en-US" baseline="30000" dirty="0"/>
              <a:t>3,4</a:t>
            </a:r>
            <a:r>
              <a:rPr lang="en-US" dirty="0"/>
              <a:t>.  </a:t>
            </a:r>
          </a:p>
          <a:p>
            <a:r>
              <a:rPr lang="en-US" dirty="0"/>
              <a:t>In this presentation, we will describe how developing a robust behavioral health group program can address concerns with access and insurance coverage.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73CF9-9BB1-FF45-B8B3-90A542AC68C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899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Note that we’ve tried to meet demand through shortened appointments, immediate referrals to community providers, availability of students for therapy and warm hand-offs…</a:t>
            </a:r>
            <a:endParaRPr dirty="0"/>
          </a:p>
        </p:txBody>
      </p:sp>
      <p:sp>
        <p:nvSpPr>
          <p:cNvPr id="52" name="Shape 5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7871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0" u="none" strike="noStrike" cap="none" dirty="0"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0" u="none" strike="noStrike" cap="none" dirty="0"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0" u="none" strike="noStrike" cap="none" dirty="0"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latin typeface="+mn-lt"/>
                <a:ea typeface="Calibri"/>
                <a:cs typeface="Calibri"/>
                <a:sym typeface="Calibri"/>
              </a:rPr>
              <a:t>References for group therapy being more effective: anxiety, depression, interpersonal concerns, grief and loss.  Describe why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latin typeface="+mn-lt"/>
                <a:ea typeface="Calibri"/>
                <a:cs typeface="Calibri"/>
                <a:sym typeface="Calibri"/>
              </a:rPr>
              <a:t>Groups provide experiential treatment for depression (sx: isolation) and social anxiety/phobia (exposure)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0" u="none" strike="noStrike" cap="none" dirty="0"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latin typeface="+mn-lt"/>
                <a:ea typeface="Calibri"/>
                <a:cs typeface="Calibri"/>
                <a:sym typeface="Calibri"/>
              </a:rPr>
              <a:t>Patient benefits:</a:t>
            </a:r>
          </a:p>
          <a:p>
            <a:pPr marL="0" marR="0" lvl="1" indent="45720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latin typeface="+mn-lt"/>
                <a:ea typeface="Calibri"/>
                <a:cs typeface="Calibri"/>
                <a:sym typeface="Calibri"/>
              </a:rPr>
              <a:t>Opportunities for social learning</a:t>
            </a:r>
          </a:p>
          <a:p>
            <a:pPr marL="0" marR="0" lvl="1" indent="45720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latin typeface="+mn-lt"/>
                <a:ea typeface="Calibri"/>
                <a:cs typeface="Calibri"/>
                <a:sym typeface="Calibri"/>
              </a:rPr>
              <a:t>Social engagement/reduction of isolation</a:t>
            </a:r>
          </a:p>
          <a:p>
            <a:pPr marL="0" marR="0" lvl="1" indent="45720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latin typeface="+mn-lt"/>
                <a:ea typeface="Calibri"/>
                <a:cs typeface="Calibri"/>
                <a:sym typeface="Calibri"/>
              </a:rPr>
              <a:t>Cost effectiveness of group versus individual</a:t>
            </a:r>
          </a:p>
          <a:p>
            <a:pPr marL="0" marR="0" lvl="1" indent="457200" algn="l" rtl="0">
              <a:spcBef>
                <a:spcPts val="0"/>
              </a:spcBef>
              <a:buSzPct val="25000"/>
              <a:buNone/>
            </a:pPr>
            <a:endParaRPr lang="en-US" sz="1200" b="0" i="0" u="none" strike="noStrike" cap="none" dirty="0"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latin typeface="+mn-lt"/>
                <a:ea typeface="Calibri"/>
                <a:cs typeface="Calibri"/>
                <a:sym typeface="Calibri"/>
              </a:rPr>
              <a:t>Provider benefits:</a:t>
            </a:r>
          </a:p>
          <a:p>
            <a:pPr marL="0" marR="0" lvl="1" indent="45720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latin typeface="+mn-lt"/>
                <a:ea typeface="Calibri"/>
                <a:cs typeface="Calibri"/>
                <a:sym typeface="Calibri"/>
              </a:rPr>
              <a:t>Additional tools to caring for patients</a:t>
            </a:r>
          </a:p>
          <a:p>
            <a:pPr marL="0" marR="0" lvl="1" indent="45720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latin typeface="+mn-lt"/>
                <a:ea typeface="Calibri"/>
                <a:cs typeface="Calibri"/>
                <a:sym typeface="Calibri"/>
              </a:rPr>
              <a:t>Non-pharmacological treatments for anxiety and pain</a:t>
            </a:r>
          </a:p>
          <a:p>
            <a:pPr marL="0" marR="0" lvl="1" indent="45720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latin typeface="+mn-lt"/>
                <a:ea typeface="Calibri"/>
                <a:cs typeface="Calibri"/>
                <a:sym typeface="Calibri"/>
              </a:rPr>
              <a:t>Burn out</a:t>
            </a:r>
            <a:r>
              <a:rPr lang="en-US" dirty="0"/>
              <a:t>: there are some studies that suggest burn out is associated with lower satisfaction with resources to care for complex patients (co-morbid mental and physical health needs.  Gen Hosp Psychiatry 2017</a:t>
            </a:r>
          </a:p>
          <a:p>
            <a:pPr marL="0" marR="0" lvl="1" indent="457200" algn="l" rtl="0">
              <a:spcBef>
                <a:spcPts val="0"/>
              </a:spcBef>
              <a:buSzPct val="25000"/>
              <a:buNone/>
            </a:pPr>
            <a:endParaRPr lang="en-US" sz="1200" b="0" i="0" u="none" strike="noStrike" cap="none" dirty="0"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latin typeface="+mn-lt"/>
                <a:ea typeface="Calibri"/>
                <a:cs typeface="Calibri"/>
                <a:sym typeface="Calibri"/>
              </a:rPr>
              <a:t>Clinic benefits:</a:t>
            </a:r>
          </a:p>
          <a:p>
            <a:pPr marL="0" marR="0" lvl="1" indent="45720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latin typeface="+mn-lt"/>
                <a:ea typeface="Calibri"/>
                <a:cs typeface="Calibri"/>
                <a:sym typeface="Calibri"/>
              </a:rPr>
              <a:t>Manage high caseloads</a:t>
            </a:r>
          </a:p>
          <a:p>
            <a:pPr marL="0" marR="0" lvl="1" indent="45720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latin typeface="+mn-lt"/>
                <a:ea typeface="Calibri"/>
                <a:cs typeface="Calibri"/>
                <a:sym typeface="Calibri"/>
              </a:rPr>
              <a:t>Expedite patient access to care</a:t>
            </a:r>
          </a:p>
          <a:p>
            <a:pPr marL="0" marR="0" lvl="1" indent="45720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latin typeface="+mn-lt"/>
                <a:ea typeface="Calibri"/>
                <a:cs typeface="Calibri"/>
                <a:sym typeface="Calibri"/>
              </a:rPr>
              <a:t>Alternative billing opportunities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E8530-78CA-4DDD-B4CA-94410766152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575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1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Breath focused meditation, body scan, yin yoga, metta meditation, savoring exercises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Abby: references on mindfulness research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MBCT was equally as effective in preventing depression relapse as antidepressant maintenance. (1)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greater effect for participants with a history of childhood trauma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br>
              <a:rPr lang="en-US" sz="1200" b="0" i="0" u="none" strike="noStrike" cap="none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MBCT showed greater improvement than sertraline in patient self-report of depressive symptoms. (2)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br>
              <a:rPr lang="en-US" sz="1200" b="0" i="0" u="none" strike="noStrike" cap="none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MBSR combined with sleep hygiene helped reduce insomnia and improve sleep quality at levels comparable to regular use of sedative hypnotics. (3)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Moderate improvements in anxiety disorder symptoms (meta analysis) (4)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Significant effect in helping manage chronic pain (acceptance, reduction of depressive/anxiety symptoms, and changing relationship with pain) over 6 month post-treatment follow up (5)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Description of mindfulness</a:t>
            </a:r>
          </a:p>
        </p:txBody>
      </p:sp>
    </p:spTree>
    <p:extLst>
      <p:ext uri="{BB962C8B-B14F-4D97-AF65-F5344CB8AC3E}">
        <p14:creationId xmlns:p14="http://schemas.microsoft.com/office/powerpoint/2010/main" val="2616521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Because patients</a:t>
            </a:r>
            <a:r>
              <a:rPr lang="en-US" baseline="0" dirty="0"/>
              <a:t> obtain an introduction to a wide range of mindfulness practices, they have the opportunity to select which practices work best for them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F73CF9-9BB1-FF45-B8B3-90A542AC68C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981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97285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/>
              <a:t>No cap at number signed</a:t>
            </a:r>
            <a:r>
              <a:rPr lang="en-US" baseline="0" dirty="0"/>
              <a:t> up</a:t>
            </a:r>
            <a:endParaRPr dirty="0"/>
          </a:p>
        </p:txBody>
      </p:sp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8528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97502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68686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0570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 Layou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944047"/>
            <a:ext cx="8229600" cy="1143001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None/>
              <a:defRPr sz="4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None/>
              <a:defRPr sz="4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None/>
              <a:defRPr sz="4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None/>
              <a:defRPr sz="4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None/>
              <a:defRPr sz="4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None/>
              <a:defRPr sz="4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None/>
              <a:defRPr sz="4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None/>
              <a:defRPr sz="4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None/>
              <a:defRPr sz="4000" b="1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2269608"/>
            <a:ext cx="8229600" cy="394688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-1397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783771" marR="0" lvl="1" indent="-123371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219200" marR="0" lvl="2" indent="-101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737360" marR="0" lvl="3" indent="-16256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–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194560" marR="0" lvl="4" indent="-16256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»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651760" marR="0" lvl="5" indent="-16256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108960" marR="0" lvl="6" indent="-16256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566159" marR="0" lvl="7" indent="-162559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023359" marR="0" lvl="8" indent="-162559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762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3670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NUL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2895600"/>
            <a:ext cx="7086600" cy="2392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11"/>
          <p:cNvSpPr txBox="1">
            <a:spLocks/>
          </p:cNvSpPr>
          <p:nvPr/>
        </p:nvSpPr>
        <p:spPr>
          <a:xfrm>
            <a:off x="0" y="0"/>
            <a:ext cx="9144000" cy="609600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The 39</a:t>
            </a:r>
            <a:r>
              <a:rPr lang="en-US" sz="2400" baseline="30000" dirty="0"/>
              <a:t>th</a:t>
            </a:r>
            <a:r>
              <a:rPr lang="en-US" sz="2400" dirty="0"/>
              <a:t> Forum for Behavioral Science in Family Medicine  </a:t>
            </a:r>
          </a:p>
        </p:txBody>
      </p:sp>
      <p:sp>
        <p:nvSpPr>
          <p:cNvPr id="8" name="Text Placeholder 11"/>
          <p:cNvSpPr txBox="1">
            <a:spLocks/>
          </p:cNvSpPr>
          <p:nvPr/>
        </p:nvSpPr>
        <p:spPr>
          <a:xfrm>
            <a:off x="0" y="6248400"/>
            <a:ext cx="9169958" cy="609600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800" i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Sponsored by The </a:t>
            </a:r>
            <a:r>
              <a:rPr lang="en-US" b="1" dirty="0"/>
              <a:t>Medical College of Wisconsin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9" y="43179"/>
            <a:ext cx="381001" cy="56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20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Calibri" panose="020F0502020204030204" pitchFamily="34" charset="0"/>
                <a:cs typeface="Times New Roman" panose="02020603050405020304" pitchFamily="18" charset="0"/>
              </a:rPr>
              <a:t>Bridging Barriers to Care with a Robust Behavioral Health Group Program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>
            <a:normAutofit fontScale="77500" lnSpcReduction="20000"/>
          </a:bodyPr>
          <a:lstStyle/>
          <a:p>
            <a:pPr lvl="0" indent="-152400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</a:pPr>
            <a:r>
              <a:rPr lang="en-US" i="1" kern="0" dirty="0">
                <a:solidFill>
                  <a:srgbClr val="000000"/>
                </a:solidFill>
                <a:ea typeface="Helvetica Neue"/>
                <a:cs typeface="Helvetica Neue"/>
                <a:sym typeface="Helvetica Neue"/>
              </a:rPr>
              <a:t>Sarah McCormick, PhD</a:t>
            </a:r>
          </a:p>
          <a:p>
            <a:pPr lvl="0" indent="-152400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</a:pPr>
            <a:r>
              <a:rPr lang="en-US" i="1" kern="0" dirty="0">
                <a:solidFill>
                  <a:srgbClr val="000000"/>
                </a:solidFill>
                <a:ea typeface="Helvetica Neue"/>
                <a:cs typeface="Helvetica Neue"/>
                <a:sym typeface="Helvetica Neue"/>
              </a:rPr>
              <a:t>Ruben Tinajero, MA</a:t>
            </a:r>
          </a:p>
          <a:p>
            <a:pPr indent="-152400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</a:pPr>
            <a:r>
              <a:rPr lang="en-US" i="1" kern="0" dirty="0">
                <a:solidFill>
                  <a:srgbClr val="000000"/>
                </a:solidFill>
                <a:ea typeface="Helvetica Neue"/>
                <a:cs typeface="Helvetica Neue"/>
                <a:sym typeface="Helvetica Neue"/>
              </a:rPr>
              <a:t>Kara Frame, MD</a:t>
            </a:r>
          </a:p>
          <a:p>
            <a:pPr lvl="0" indent="-152400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</a:pPr>
            <a:r>
              <a:rPr lang="en-US" i="1" kern="0" dirty="0">
                <a:solidFill>
                  <a:srgbClr val="000000"/>
                </a:solidFill>
                <a:ea typeface="Helvetica Neue"/>
                <a:cs typeface="Helvetica Neue"/>
                <a:sym typeface="Helvetica Neue"/>
              </a:rPr>
              <a:t>Abby Zeveloff, LCSW, MPH</a:t>
            </a:r>
          </a:p>
          <a:p>
            <a:pPr indent="-152400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</a:pPr>
            <a:r>
              <a:rPr lang="en-US" i="1" kern="0" dirty="0">
                <a:solidFill>
                  <a:srgbClr val="000000"/>
                </a:solidFill>
                <a:ea typeface="Helvetica Neue"/>
                <a:cs typeface="Helvetica Neue"/>
                <a:sym typeface="Helvetica Neue"/>
              </a:rPr>
              <a:t>Katherine Fortenberry, PhD</a:t>
            </a:r>
          </a:p>
          <a:p>
            <a:pPr lvl="0" indent="-152400">
              <a:lnSpc>
                <a:spcPct val="90000"/>
              </a:lnSpc>
              <a:spcBef>
                <a:spcPts val="500"/>
              </a:spcBef>
              <a:buClr>
                <a:srgbClr val="000000"/>
              </a:buClr>
              <a:buSzPct val="100000"/>
            </a:pPr>
            <a:endParaRPr lang="en-US" i="1" kern="0" dirty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858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8799"/>
            <a:ext cx="3505200" cy="1143001"/>
          </a:xfrm>
        </p:spPr>
        <p:txBody>
          <a:bodyPr>
            <a:normAutofit fontScale="90000"/>
          </a:bodyPr>
          <a:lstStyle/>
          <a:p>
            <a:r>
              <a:rPr lang="en-US" b="0" dirty="0">
                <a:latin typeface="+mj-lt"/>
              </a:rPr>
              <a:t>Introduction to Mindfulness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685800"/>
            <a:ext cx="4157701" cy="538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77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457200" y="944047"/>
            <a:ext cx="8229600" cy="1143001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254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None/>
            </a:pPr>
            <a:r>
              <a:rPr lang="en-US" sz="4000" b="0" i="0" u="none" strike="noStrike" cap="none" dirty="0">
                <a:solidFill>
                  <a:srgbClr val="000000"/>
                </a:solidFill>
                <a:latin typeface="+mj-lt"/>
                <a:ea typeface="Helvetica Neue"/>
                <a:cs typeface="Helvetica Neue"/>
                <a:sym typeface="Helvetica Neue"/>
              </a:rPr>
              <a:t>Why Mindfulness?</a:t>
            </a:r>
          </a:p>
        </p:txBody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286603" y="2269608"/>
            <a:ext cx="8516203" cy="3946879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+mn-lt"/>
                <a:ea typeface="Helvetica Neue"/>
                <a:cs typeface="Helvetica Neue"/>
                <a:sym typeface="Helvetica Neue"/>
              </a:rPr>
              <a:t>Mindfulness is a practice of awareness of the present experience with acceptance for all aspects of that experience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+mn-lt"/>
                <a:ea typeface="Helvetica Neue"/>
                <a:cs typeface="Helvetica Neue"/>
                <a:sym typeface="Helvetica Neue"/>
              </a:rPr>
              <a:t>Positive impact on physical and mental health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+mn-lt"/>
                <a:ea typeface="Helvetica Neue"/>
                <a:cs typeface="Helvetica Neue"/>
                <a:sym typeface="Helvetica Neue"/>
              </a:rPr>
              <a:t>Provides specific, practical tools for coping with stress, pain, anxiety, and depression</a:t>
            </a:r>
          </a:p>
        </p:txBody>
      </p:sp>
    </p:spTree>
    <p:extLst>
      <p:ext uri="{BB962C8B-B14F-4D97-AF65-F5344CB8AC3E}">
        <p14:creationId xmlns:p14="http://schemas.microsoft.com/office/powerpoint/2010/main" val="21667755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+mj-lt"/>
                <a:ea typeface="Calibri" charset="0"/>
                <a:cs typeface="Calibri" charset="0"/>
              </a:rPr>
              <a:t>Goals of the Mindfulness Group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981200"/>
            <a:ext cx="8229600" cy="3946880"/>
          </a:xfrm>
        </p:spPr>
        <p:txBody>
          <a:bodyPr/>
          <a:lstStyle/>
          <a:p>
            <a:r>
              <a:rPr lang="en-US" dirty="0">
                <a:latin typeface="+mn-lt"/>
              </a:rPr>
              <a:t>Provide patients with an introduction to several mindfulness practices</a:t>
            </a:r>
          </a:p>
          <a:p>
            <a:r>
              <a:rPr lang="en-US" dirty="0">
                <a:latin typeface="+mn-lt"/>
              </a:rPr>
              <a:t>Develop skills to incorporate mindfulness practices into daily life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383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+mj-lt"/>
              </a:rPr>
              <a:t>Mindfulness Log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00983"/>
            <a:ext cx="8686800" cy="4215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9669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457200" y="944047"/>
            <a:ext cx="8229600" cy="1143001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254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None/>
            </a:pPr>
            <a:r>
              <a:rPr lang="en-US" sz="4000" b="0" i="0" u="none" strike="noStrike" cap="none" dirty="0">
                <a:solidFill>
                  <a:srgbClr val="000000"/>
                </a:solidFill>
                <a:latin typeface="+mj-lt"/>
                <a:ea typeface="Helvetica Neue"/>
                <a:cs typeface="Helvetica Neue"/>
                <a:sym typeface="Helvetica Neue"/>
              </a:rPr>
              <a:t>Group Format</a:t>
            </a:r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329749" y="2193100"/>
            <a:ext cx="8549555" cy="1753258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900" b="0" i="0" u="none" strike="noStrike" cap="none" dirty="0">
                <a:solidFill>
                  <a:srgbClr val="000000"/>
                </a:solidFill>
                <a:latin typeface="+mn-lt"/>
                <a:sym typeface="Helvetica Neue"/>
              </a:rPr>
              <a:t>Four 75-minute groups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900" dirty="0">
                <a:latin typeface="+mn-lt"/>
              </a:rPr>
              <a:t>E</a:t>
            </a:r>
            <a:r>
              <a:rPr lang="en-US" sz="2900" b="0" i="0" u="none" strike="noStrike" cap="none" dirty="0">
                <a:solidFill>
                  <a:srgbClr val="000000"/>
                </a:solidFill>
                <a:latin typeface="+mn-lt"/>
                <a:sym typeface="Helvetica Neue"/>
              </a:rPr>
              <a:t>vening time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900" b="0" i="0" u="none" strike="noStrike" cap="none" dirty="0">
                <a:solidFill>
                  <a:srgbClr val="000000"/>
                </a:solidFill>
                <a:latin typeface="+mn-lt"/>
                <a:sym typeface="Helvetica Neue"/>
              </a:rPr>
              <a:t>Loosely closed groups</a:t>
            </a:r>
            <a:endParaRPr lang="en-US" sz="2900" dirty="0">
              <a:latin typeface="+mn-lt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900" dirty="0">
                <a:solidFill>
                  <a:schemeClr val="dk1"/>
                </a:solidFill>
                <a:latin typeface="+mn-lt"/>
              </a:rPr>
              <a:t>Structured content</a:t>
            </a:r>
          </a:p>
        </p:txBody>
      </p:sp>
      <p:sp>
        <p:nvSpPr>
          <p:cNvPr id="62" name="Shape 62"/>
          <p:cNvSpPr txBox="1"/>
          <p:nvPr/>
        </p:nvSpPr>
        <p:spPr>
          <a:xfrm>
            <a:off x="4724400" y="1878502"/>
            <a:ext cx="4154904" cy="3836498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 rtl="0">
              <a:lnSpc>
                <a:spcPct val="80000"/>
              </a:lnSpc>
              <a:spcBef>
                <a:spcPts val="600"/>
              </a:spcBef>
              <a:buNone/>
            </a:pPr>
            <a:r>
              <a:rPr lang="en-US" sz="2500" b="1" dirty="0">
                <a:solidFill>
                  <a:schemeClr val="lt1"/>
                </a:solidFill>
                <a:ea typeface="Helvetica Neue"/>
                <a:cs typeface="Helvetica Neue"/>
                <a:sym typeface="Helvetica Neue"/>
              </a:rPr>
              <a:t>Session Content</a:t>
            </a:r>
            <a:r>
              <a:rPr lang="en-US" sz="2500" dirty="0">
                <a:solidFill>
                  <a:schemeClr val="lt1"/>
                </a:solidFill>
                <a:ea typeface="Helvetica Neue"/>
                <a:cs typeface="Helvetica Neue"/>
                <a:sym typeface="Helvetica Neue"/>
              </a:rPr>
              <a:t> </a:t>
            </a:r>
          </a:p>
          <a:p>
            <a:pPr lvl="0" algn="ctr" rtl="0">
              <a:lnSpc>
                <a:spcPct val="80000"/>
              </a:lnSpc>
              <a:spcBef>
                <a:spcPts val="600"/>
              </a:spcBef>
              <a:buNone/>
            </a:pPr>
            <a:endParaRPr lang="en-US" sz="2500" dirty="0">
              <a:solidFill>
                <a:schemeClr val="lt1"/>
              </a:solidFill>
              <a:ea typeface="Helvetica Neue"/>
              <a:cs typeface="Helvetica Neue"/>
              <a:sym typeface="Helvetica Neue"/>
            </a:endParaRPr>
          </a:p>
          <a:p>
            <a:pPr marL="457200" lvl="0" indent="-387350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Helvetica Neue"/>
              <a:buChar char="●"/>
            </a:pPr>
            <a:r>
              <a:rPr lang="en-US" sz="2500" dirty="0">
                <a:solidFill>
                  <a:schemeClr val="lt1"/>
                </a:solidFill>
                <a:ea typeface="Helvetica Neue"/>
                <a:cs typeface="Helvetica Neue"/>
                <a:sym typeface="Helvetica Neue"/>
              </a:rPr>
              <a:t>Overview of group norms </a:t>
            </a:r>
          </a:p>
          <a:p>
            <a:pPr marL="457200" lvl="0" indent="-38735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Helvetica Neue"/>
              <a:buChar char="●"/>
            </a:pPr>
            <a:r>
              <a:rPr lang="en-US" sz="2500" dirty="0">
                <a:solidFill>
                  <a:schemeClr val="lt1"/>
                </a:solidFill>
                <a:ea typeface="Helvetica Neue"/>
                <a:cs typeface="Helvetica Neue"/>
                <a:sym typeface="Helvetica Neue"/>
              </a:rPr>
              <a:t>Introduction to weekly material</a:t>
            </a:r>
          </a:p>
          <a:p>
            <a:pPr marL="457200" lvl="0" indent="-38735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Helvetica Neue"/>
              <a:buChar char="●"/>
            </a:pPr>
            <a:r>
              <a:rPr lang="en-US" sz="2500" dirty="0">
                <a:solidFill>
                  <a:schemeClr val="lt1"/>
                </a:solidFill>
                <a:ea typeface="Helvetica Neue"/>
                <a:cs typeface="Helvetica Neue"/>
                <a:sym typeface="Helvetica Neue"/>
              </a:rPr>
              <a:t>Meditation/mindfulness practice</a:t>
            </a:r>
          </a:p>
          <a:p>
            <a:pPr marL="457200" lvl="0" indent="-38735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Helvetica Neue"/>
              <a:buChar char="●"/>
            </a:pPr>
            <a:r>
              <a:rPr lang="en-US" sz="2500" dirty="0">
                <a:solidFill>
                  <a:schemeClr val="lt1"/>
                </a:solidFill>
                <a:ea typeface="Helvetica Neue"/>
                <a:cs typeface="Helvetica Neue"/>
                <a:sym typeface="Helvetica Neue"/>
              </a:rPr>
              <a:t>Reflection on practice</a:t>
            </a:r>
          </a:p>
          <a:p>
            <a:pPr marL="457200" lvl="0" indent="-387350" rtl="0">
              <a:lnSpc>
                <a:spcPct val="80000"/>
              </a:lnSpc>
              <a:spcBef>
                <a:spcPts val="0"/>
              </a:spcBef>
              <a:buClr>
                <a:schemeClr val="lt1"/>
              </a:buClr>
              <a:buSzPct val="100000"/>
              <a:buFont typeface="Helvetica Neue"/>
              <a:buChar char="●"/>
            </a:pPr>
            <a:r>
              <a:rPr lang="en-US" sz="2500" dirty="0">
                <a:solidFill>
                  <a:schemeClr val="lt1"/>
                </a:solidFill>
                <a:ea typeface="Helvetica Neue"/>
                <a:cs typeface="Helvetica Neue"/>
                <a:sym typeface="Helvetica Neue"/>
              </a:rPr>
              <a:t>Home practice discussion, reflection, and problem-solving</a:t>
            </a:r>
          </a:p>
        </p:txBody>
      </p:sp>
    </p:spTree>
    <p:extLst>
      <p:ext uri="{BB962C8B-B14F-4D97-AF65-F5344CB8AC3E}">
        <p14:creationId xmlns:p14="http://schemas.microsoft.com/office/powerpoint/2010/main" val="1718767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+mj-lt"/>
              </a:rPr>
              <a:t>Group Content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87048"/>
            <a:ext cx="8229600" cy="3946880"/>
          </a:xfrm>
        </p:spPr>
        <p:txBody>
          <a:bodyPr>
            <a:normAutofit/>
          </a:bodyPr>
          <a:lstStyle/>
          <a:p>
            <a:pPr marL="203200" indent="0">
              <a:buNone/>
            </a:pPr>
            <a:r>
              <a:rPr lang="en-US" dirty="0">
                <a:latin typeface="+mn-lt"/>
              </a:rPr>
              <a:t>Week 1- Orientation to mindfulness; breath focused meditation</a:t>
            </a:r>
          </a:p>
          <a:p>
            <a:pPr marL="203200" indent="0">
              <a:buNone/>
            </a:pPr>
            <a:r>
              <a:rPr lang="en-US" dirty="0">
                <a:latin typeface="+mn-lt"/>
              </a:rPr>
              <a:t>Week 2- Body scan and somatic awareness practice</a:t>
            </a:r>
          </a:p>
          <a:p>
            <a:pPr marL="203200" indent="0">
              <a:buNone/>
            </a:pPr>
            <a:r>
              <a:rPr lang="en-US" dirty="0">
                <a:latin typeface="+mn-lt"/>
              </a:rPr>
              <a:t>Week 3- Loving kindness meditation</a:t>
            </a:r>
          </a:p>
          <a:p>
            <a:pPr marL="203200" indent="0">
              <a:buNone/>
            </a:pPr>
            <a:r>
              <a:rPr lang="en-US" dirty="0">
                <a:latin typeface="+mn-lt"/>
              </a:rPr>
              <a:t>Week 4- Savoring and pleasure mindfulness practice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077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600" cy="1143001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21717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None/>
            </a:pPr>
            <a:r>
              <a:rPr lang="en-US" sz="3420" b="0" i="0" u="none" strike="noStrike" cap="none" dirty="0">
                <a:solidFill>
                  <a:srgbClr val="000000"/>
                </a:solidFill>
                <a:latin typeface="+mj-lt"/>
                <a:ea typeface="Helvetica Neue"/>
                <a:cs typeface="Helvetica Neue"/>
                <a:sym typeface="Helvetica Neue"/>
              </a:rPr>
              <a:t>Group Characteristics:</a:t>
            </a:r>
            <a:br>
              <a:rPr lang="en-US" sz="3420" b="0" i="0" u="none" strike="noStrike" cap="none" dirty="0">
                <a:solidFill>
                  <a:srgbClr val="000000"/>
                </a:solidFill>
                <a:latin typeface="+mj-lt"/>
                <a:ea typeface="Helvetica Neue"/>
                <a:cs typeface="Helvetica Neue"/>
                <a:sym typeface="Helvetica Neue"/>
              </a:rPr>
            </a:br>
            <a:endParaRPr lang="en-US" sz="3420" b="0" i="0" u="none" strike="noStrike" cap="none" dirty="0">
              <a:solidFill>
                <a:srgbClr val="000000"/>
              </a:solidFill>
              <a:latin typeface="+mj-lt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3429000" cy="379480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45700" tIns="45700" rIns="45700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400" dirty="0">
                <a:latin typeface="+mn-lt"/>
              </a:rPr>
              <a:t>326 encounters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n-lt"/>
                <a:sym typeface="Helvetica Neue"/>
              </a:rPr>
              <a:t>in 16 months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400" dirty="0">
                <a:latin typeface="+mn-lt"/>
              </a:rPr>
              <a:t>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n-lt"/>
                <a:sym typeface="Helvetica Neue"/>
              </a:rPr>
              <a:t>ean of </a:t>
            </a:r>
            <a:r>
              <a:rPr lang="en-US" sz="2400" dirty="0">
                <a:latin typeface="+mn-lt"/>
              </a:rPr>
              <a:t>4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+mn-lt"/>
                <a:sym typeface="Helvetica Neue"/>
              </a:rPr>
              <a:t> participants per group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2400" dirty="0">
                <a:latin typeface="+mn-lt"/>
              </a:rPr>
              <a:t>Median of 5 per group; range 2-9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endParaRPr lang="en-US" sz="2400" dirty="0">
              <a:latin typeface="+mn-lt"/>
            </a:endParaRPr>
          </a:p>
          <a:p>
            <a:r>
              <a:rPr lang="en-US" sz="2400" dirty="0">
                <a:latin typeface="+mn-lt"/>
              </a:rPr>
              <a:t>No experience with mindfulness needed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endParaRPr lang="en-US" sz="2400" dirty="0">
              <a:latin typeface="+mn-lt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endParaRPr lang="en-US" sz="2000" dirty="0">
              <a:latin typeface="+mn-lt"/>
            </a:endParaRPr>
          </a:p>
        </p:txBody>
      </p:sp>
      <p:grpSp>
        <p:nvGrpSpPr>
          <p:cNvPr id="106" name="Shape 106"/>
          <p:cNvGrpSpPr/>
          <p:nvPr/>
        </p:nvGrpSpPr>
        <p:grpSpPr>
          <a:xfrm>
            <a:off x="4191000" y="1524000"/>
            <a:ext cx="4724400" cy="4387689"/>
            <a:chOff x="1728717" y="0"/>
            <a:chExt cx="4592473" cy="2668072"/>
          </a:xfrm>
          <a:solidFill>
            <a:schemeClr val="accent1"/>
          </a:solidFill>
        </p:grpSpPr>
        <p:sp>
          <p:nvSpPr>
            <p:cNvPr id="107" name="Shape 107"/>
            <p:cNvSpPr/>
            <p:nvPr/>
          </p:nvSpPr>
          <p:spPr>
            <a:xfrm>
              <a:off x="1728717" y="0"/>
              <a:ext cx="4592473" cy="2668072"/>
            </a:xfrm>
            <a:prstGeom prst="roundRect">
              <a:avLst>
                <a:gd name="adj" fmla="val 16667"/>
              </a:avLst>
            </a:prstGeom>
            <a:grpFill/>
            <a:ln w="9525" cap="flat" cmpd="sng">
              <a:solidFill>
                <a:srgbClr val="4A7EB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3000" dir="5400000" rotWithShape="0">
                <a:srgbClr val="000000">
                  <a:alpha val="34901"/>
                </a:srgbClr>
              </a:outerShdw>
            </a:effectLst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marR="0" lvl="0" indent="-11430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Shape 108"/>
            <p:cNvSpPr txBox="1"/>
            <p:nvPr/>
          </p:nvSpPr>
          <p:spPr>
            <a:xfrm>
              <a:off x="1881117" y="184421"/>
              <a:ext cx="4331986" cy="222504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45700" tIns="45700" rIns="45700" bIns="45700" anchor="ctr" anchorCtr="0">
              <a:noAutofit/>
            </a:bodyPr>
            <a:lstStyle/>
            <a:p>
              <a:pPr marL="0" lvl="1" algn="ctr">
                <a:buClr>
                  <a:srgbClr val="FFFFFF"/>
                </a:buClr>
                <a:buSzPct val="100000"/>
              </a:pPr>
              <a:r>
                <a:rPr lang="en-US" sz="2400" dirty="0">
                  <a:solidFill>
                    <a:schemeClr val="bg2"/>
                  </a:solidFill>
                  <a:sym typeface="Helvetica Neue"/>
                </a:rPr>
                <a:t>Encounter Diagnoses </a:t>
              </a:r>
            </a:p>
            <a:p>
              <a:pPr marL="0" lvl="1" algn="ctr">
                <a:buClr>
                  <a:srgbClr val="FFFFFF"/>
                </a:buClr>
                <a:buSzPct val="100000"/>
              </a:pPr>
              <a:r>
                <a:rPr lang="en-US" sz="2400" dirty="0">
                  <a:solidFill>
                    <a:schemeClr val="bg2"/>
                  </a:solidFill>
                  <a:sym typeface="Helvetica Neue"/>
                </a:rPr>
                <a:t>(in order of frequency):</a:t>
              </a:r>
            </a:p>
            <a:p>
              <a:pPr marL="0" lvl="1" algn="ctr">
                <a:buClr>
                  <a:srgbClr val="FFFFFF"/>
                </a:buClr>
                <a:buSzPct val="100000"/>
              </a:pPr>
              <a:endParaRPr lang="en-US" sz="2400" b="0" i="0" u="none" strike="noStrike" cap="none" dirty="0">
                <a:solidFill>
                  <a:schemeClr val="bg2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285750" marR="0" lvl="1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Arial" charset="0"/>
                <a:buChar char="•"/>
              </a:pPr>
              <a:r>
                <a:rPr lang="en-US" sz="24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Primary Insomnia</a:t>
              </a:r>
            </a:p>
            <a:p>
              <a:pPr marL="285750" marR="0" lvl="1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Arial" charset="0"/>
                <a:buChar char="•"/>
              </a:pPr>
              <a:r>
                <a:rPr lang="en-US" sz="24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Other Fatigue</a:t>
              </a:r>
            </a:p>
            <a:p>
              <a:pPr marL="285750" marR="0" lvl="1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Arial" charset="0"/>
                <a:buChar char="•"/>
              </a:pPr>
              <a:r>
                <a:rPr lang="en-US" sz="24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Multiple Sclerosis </a:t>
              </a:r>
            </a:p>
            <a:p>
              <a:pPr marL="285750" marR="0" lvl="1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Arial" charset="0"/>
                <a:buChar char="•"/>
              </a:pPr>
              <a:r>
                <a:rPr lang="en-US" sz="24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Pelvic and Perineal Pain</a:t>
              </a:r>
            </a:p>
            <a:p>
              <a:pPr marL="285750" marR="0" lvl="1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Arial" charset="0"/>
                <a:buChar char="•"/>
              </a:pPr>
              <a:r>
                <a:rPr lang="en-US" sz="24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Muscle Weakness Generalized</a:t>
              </a:r>
            </a:p>
            <a:p>
              <a:pPr marL="285750" marR="0" lvl="1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Arial" charset="0"/>
                <a:buChar char="•"/>
              </a:pPr>
              <a:r>
                <a:rPr lang="en-US" sz="24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Migraine w/o Aura</a:t>
              </a:r>
            </a:p>
            <a:p>
              <a:pPr marL="285750" marR="0" lvl="1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Arial" charset="0"/>
                <a:buChar char="•"/>
              </a:pPr>
              <a:r>
                <a:rPr lang="en-US" sz="24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Cervicalgia</a:t>
              </a:r>
            </a:p>
            <a:p>
              <a:pPr marL="285750" marR="0" lvl="1" indent="-28575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ct val="100000"/>
                <a:buFont typeface="Arial" charset="0"/>
                <a:buChar char="•"/>
              </a:pPr>
              <a:r>
                <a:rPr lang="en-US" sz="2400" b="0" i="0" u="none" strike="noStrike" cap="none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Chronic Fatigue Unspecified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9761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457200" y="944047"/>
            <a:ext cx="8229600" cy="1143001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254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None/>
            </a:pPr>
            <a:r>
              <a:rPr lang="en-US" sz="4000" b="0" i="0" u="none" strike="noStrike" cap="none" dirty="0">
                <a:solidFill>
                  <a:srgbClr val="000000"/>
                </a:solidFill>
                <a:latin typeface="+mj-lt"/>
                <a:ea typeface="Helvetica Neue"/>
                <a:cs typeface="Helvetica Neue"/>
                <a:sym typeface="Helvetica Neue"/>
              </a:rPr>
              <a:t>Providing Additional Resources</a:t>
            </a:r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329749" y="2193100"/>
            <a:ext cx="8549555" cy="1753258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endParaRPr lang="en-US" sz="2900" dirty="0">
              <a:solidFill>
                <a:schemeClr val="dk1"/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48" y="2193100"/>
            <a:ext cx="8661851" cy="349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28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457200" y="944047"/>
            <a:ext cx="8229600" cy="1143001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254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None/>
            </a:pPr>
            <a:r>
              <a:rPr lang="en-US" sz="4000" b="0" i="0" u="none" strike="noStrike" cap="none" dirty="0">
                <a:solidFill>
                  <a:srgbClr val="000000"/>
                </a:solidFill>
                <a:latin typeface="+mj-lt"/>
                <a:ea typeface="Helvetica Neue"/>
                <a:cs typeface="Helvetica Neue"/>
                <a:sym typeface="Helvetica Neue"/>
              </a:rPr>
              <a:t>Providing Additional Resources</a:t>
            </a:r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329749" y="2193100"/>
            <a:ext cx="8549555" cy="1753258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endParaRPr lang="en-US" sz="2900" dirty="0">
              <a:solidFill>
                <a:schemeClr val="dk1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185217"/>
            <a:ext cx="8726904" cy="337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5071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1"/>
          </a:xfrm>
        </p:spPr>
        <p:txBody>
          <a:bodyPr/>
          <a:lstStyle/>
          <a:p>
            <a:r>
              <a:rPr lang="en-US" b="0" dirty="0">
                <a:latin typeface="+mj-lt"/>
              </a:rPr>
              <a:t>Group Outcomes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07"/>
          <a:stretch/>
        </p:blipFill>
        <p:spPr>
          <a:xfrm>
            <a:off x="1371600" y="1689588"/>
            <a:ext cx="7391400" cy="440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63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1"/>
            <a:ext cx="7772400" cy="1066800"/>
          </a:xfrm>
        </p:spPr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438400"/>
            <a:ext cx="7467600" cy="3124200"/>
          </a:xfrm>
        </p:spPr>
        <p:txBody>
          <a:bodyPr/>
          <a:lstStyle/>
          <a:p>
            <a:r>
              <a:rPr lang="en-US" dirty="0"/>
              <a:t>The speakers have no disclosures</a:t>
            </a:r>
          </a:p>
        </p:txBody>
      </p:sp>
    </p:spTree>
    <p:extLst>
      <p:ext uri="{BB962C8B-B14F-4D97-AF65-F5344CB8AC3E}">
        <p14:creationId xmlns:p14="http://schemas.microsoft.com/office/powerpoint/2010/main" val="21279060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0"/>
            <a:ext cx="2819400" cy="2819400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CBT for</a:t>
            </a:r>
            <a:b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Insomnia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685800"/>
            <a:ext cx="4180609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9091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+mj-lt"/>
              </a:rPr>
              <a:t>Why CBT-I?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87048"/>
            <a:ext cx="8229600" cy="3946880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Approximately one-third adults in the U.S. report challenges with insomnia</a:t>
            </a:r>
          </a:p>
          <a:p>
            <a:r>
              <a:rPr lang="en-US" dirty="0">
                <a:latin typeface="+mn-lt"/>
              </a:rPr>
              <a:t>30% of adults report sleeping 6 hours or less</a:t>
            </a:r>
          </a:p>
          <a:p>
            <a:r>
              <a:rPr lang="en-US" dirty="0">
                <a:latin typeface="+mn-lt"/>
              </a:rPr>
              <a:t>Insomnia negatively affects physical and mental health in a bi-directional manner</a:t>
            </a:r>
          </a:p>
        </p:txBody>
      </p:sp>
    </p:spTree>
    <p:extLst>
      <p:ext uri="{BB962C8B-B14F-4D97-AF65-F5344CB8AC3E}">
        <p14:creationId xmlns:p14="http://schemas.microsoft.com/office/powerpoint/2010/main" val="7783893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Why CBT-I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077200" cy="3505200"/>
          </a:xfrm>
        </p:spPr>
        <p:txBody>
          <a:bodyPr>
            <a:normAutofit fontScale="25000" lnSpcReduction="20000"/>
          </a:bodyPr>
          <a:lstStyle/>
          <a:p>
            <a:r>
              <a:rPr lang="en-US" sz="9600" dirty="0"/>
              <a:t>CBT-I is an empirically supported brief psychotherapy that continues to have good effects after treatment has ended</a:t>
            </a:r>
          </a:p>
          <a:p>
            <a:pPr marL="0" indent="0">
              <a:buNone/>
            </a:pPr>
            <a:endParaRPr lang="en-US" sz="9600" dirty="0"/>
          </a:p>
          <a:p>
            <a:r>
              <a:rPr lang="en-US" sz="9600" dirty="0"/>
              <a:t>First line treatment for insomnia by the National Institute of Health and the American College of Physicians</a:t>
            </a:r>
          </a:p>
          <a:p>
            <a:pPr marL="0" indent="0">
              <a:buNone/>
            </a:pPr>
            <a:endParaRPr lang="en-US" sz="9600" dirty="0"/>
          </a:p>
          <a:p>
            <a:r>
              <a:rPr lang="en-US" sz="9600" dirty="0"/>
              <a:t>Safe for patients with primary insomnia and effective for patients who also have other conditions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5619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457200" y="944047"/>
            <a:ext cx="8229600" cy="1143001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254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None/>
            </a:pPr>
            <a:r>
              <a:rPr lang="en-US" sz="4000" b="0" i="0" u="none" strike="noStrike" cap="none" dirty="0">
                <a:solidFill>
                  <a:srgbClr val="000000"/>
                </a:solidFill>
                <a:latin typeface="+mj-lt"/>
                <a:ea typeface="Helvetica Neue"/>
                <a:cs typeface="Helvetica Neue"/>
                <a:sym typeface="Helvetica Neue"/>
              </a:rPr>
              <a:t>Group Format</a:t>
            </a:r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329749" y="2193100"/>
            <a:ext cx="8549555" cy="1753258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t" anchorCtr="0">
            <a:noAutofit/>
          </a:bodyPr>
          <a:lstStyle/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b="0" i="0" u="none" strike="noStrike" cap="none" dirty="0">
                <a:solidFill>
                  <a:srgbClr val="000000"/>
                </a:solidFill>
                <a:latin typeface="+mn-lt"/>
                <a:sym typeface="Helvetica Neue"/>
              </a:rPr>
              <a:t>5 sessions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endParaRPr lang="en-US" b="0" i="0" u="none" strike="noStrike" cap="none" dirty="0">
              <a:solidFill>
                <a:srgbClr val="000000"/>
              </a:solidFill>
              <a:latin typeface="+mn-lt"/>
              <a:sym typeface="Helvetica Neue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dirty="0">
                <a:latin typeface="+mn-lt"/>
              </a:rPr>
              <a:t>90 minutes each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endParaRPr lang="en-US" b="0" i="0" u="none" strike="noStrike" cap="none" dirty="0">
              <a:solidFill>
                <a:srgbClr val="000000"/>
              </a:solidFill>
              <a:latin typeface="+mn-lt"/>
              <a:sym typeface="Helvetica Neue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dirty="0">
                <a:latin typeface="+mn-lt"/>
              </a:rPr>
              <a:t>E</a:t>
            </a:r>
            <a:r>
              <a:rPr lang="en-US" b="0" i="0" u="none" strike="noStrike" cap="none" dirty="0">
                <a:solidFill>
                  <a:srgbClr val="000000"/>
                </a:solidFill>
                <a:latin typeface="+mn-lt"/>
                <a:sym typeface="Helvetica Neue"/>
              </a:rPr>
              <a:t>vening time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None/>
            </a:pPr>
            <a:endParaRPr lang="en-US" b="0" i="0" u="none" strike="noStrike" cap="none" dirty="0">
              <a:solidFill>
                <a:srgbClr val="000000"/>
              </a:solidFill>
              <a:latin typeface="+mn-lt"/>
              <a:sym typeface="Helvetica Neue"/>
            </a:endParaRPr>
          </a:p>
          <a:p>
            <a:pPr marL="342900" marR="0" lvl="0" indent="-34290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latin typeface="+mn-lt"/>
              </a:rPr>
              <a:t>Structured content</a:t>
            </a:r>
          </a:p>
        </p:txBody>
      </p:sp>
    </p:spTree>
    <p:extLst>
      <p:ext uri="{BB962C8B-B14F-4D97-AF65-F5344CB8AC3E}">
        <p14:creationId xmlns:p14="http://schemas.microsoft.com/office/powerpoint/2010/main" val="9161412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990600"/>
            <a:ext cx="8229600" cy="1143001"/>
          </a:xfrm>
        </p:spPr>
        <p:txBody>
          <a:bodyPr/>
          <a:lstStyle/>
          <a:p>
            <a:r>
              <a:rPr lang="en-US" b="0" dirty="0">
                <a:latin typeface="Calibri" charset="0"/>
                <a:ea typeface="Calibri" charset="0"/>
                <a:cs typeface="Calibri" charset="0"/>
              </a:rPr>
              <a:t>Group Content</a:t>
            </a:r>
            <a:endParaRPr lang="en-US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269608"/>
            <a:ext cx="8686800" cy="2683392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latin typeface="+mn-lt"/>
              </a:rPr>
              <a:t>Week 1- Foundations of Sleep</a:t>
            </a:r>
          </a:p>
          <a:p>
            <a:r>
              <a:rPr lang="en-US" dirty="0">
                <a:latin typeface="+mn-lt"/>
              </a:rPr>
              <a:t>Week 2- Sleep Restriction, Sleep Hygiene, Stimulus Control</a:t>
            </a:r>
          </a:p>
          <a:p>
            <a:r>
              <a:rPr lang="en-US" dirty="0">
                <a:latin typeface="+mn-lt"/>
              </a:rPr>
              <a:t>Week 3- Relaxation Skills and Anxiety Management</a:t>
            </a:r>
          </a:p>
          <a:p>
            <a:r>
              <a:rPr lang="en-US" dirty="0">
                <a:latin typeface="+mn-lt"/>
              </a:rPr>
              <a:t>Week 4- Cognitive Aspects of Insomnia</a:t>
            </a:r>
          </a:p>
          <a:p>
            <a:r>
              <a:rPr lang="en-US" dirty="0">
                <a:latin typeface="+mn-lt"/>
              </a:rPr>
              <a:t>Week 5- Refining Skills and Planning for the Future</a:t>
            </a:r>
          </a:p>
        </p:txBody>
      </p:sp>
    </p:spTree>
    <p:extLst>
      <p:ext uri="{BB962C8B-B14F-4D97-AF65-F5344CB8AC3E}">
        <p14:creationId xmlns:p14="http://schemas.microsoft.com/office/powerpoint/2010/main" val="15843024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32B44-3CDC-0249-8532-133D5CD52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Group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D5A61-6CA4-3C45-9257-B17B6C27E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667000"/>
            <a:ext cx="7924800" cy="2392363"/>
          </a:xfrm>
        </p:spPr>
        <p:txBody>
          <a:bodyPr/>
          <a:lstStyle/>
          <a:p>
            <a:r>
              <a:rPr lang="en-US" dirty="0"/>
              <a:t>9 groups so far</a:t>
            </a:r>
          </a:p>
          <a:p>
            <a:r>
              <a:rPr lang="en-US" dirty="0"/>
              <a:t>78% of patients complete treatment</a:t>
            </a:r>
          </a:p>
          <a:p>
            <a:r>
              <a:rPr lang="en-US" dirty="0"/>
              <a:t>Weekly Attendance: 5 (median); range 3-9</a:t>
            </a:r>
          </a:p>
        </p:txBody>
      </p:sp>
    </p:spTree>
    <p:extLst>
      <p:ext uri="{BB962C8B-B14F-4D97-AF65-F5344CB8AC3E}">
        <p14:creationId xmlns:p14="http://schemas.microsoft.com/office/powerpoint/2010/main" val="22948358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>
                <a:latin typeface="Calibri" charset="0"/>
                <a:ea typeface="Calibri" charset="0"/>
                <a:cs typeface="Calibri" charset="0"/>
              </a:rPr>
              <a:t>Group Outcomes:</a:t>
            </a:r>
            <a:br>
              <a:rPr lang="en-US" b="0" dirty="0">
                <a:latin typeface="Calibri" charset="0"/>
                <a:ea typeface="Calibri" charset="0"/>
                <a:cs typeface="Calibri" charset="0"/>
              </a:rPr>
            </a:br>
            <a:r>
              <a:rPr lang="en-US" b="0" dirty="0">
                <a:latin typeface="Calibri" charset="0"/>
                <a:ea typeface="Calibri" charset="0"/>
                <a:cs typeface="Calibri" charset="0"/>
              </a:rPr>
              <a:t>Insomnia Severity Index </a:t>
            </a: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23" y="2286000"/>
            <a:ext cx="5943600" cy="3581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32482" y="2087048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Insomnia Severity Index: Clinical Cut-off = 14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10146" y="3260744"/>
            <a:ext cx="26591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Paired sample T-Test analysis revealed a significant pre-intervention (M = 16.5, SD = 2.7) to post-intervention (M = 8.62, SD = 5.26) difference in mean ISI scores, t = 7.4, p = .000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32482" y="2766229"/>
            <a:ext cx="1897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24 Participants</a:t>
            </a:r>
          </a:p>
        </p:txBody>
      </p:sp>
    </p:spTree>
    <p:extLst>
      <p:ext uri="{BB962C8B-B14F-4D97-AF65-F5344CB8AC3E}">
        <p14:creationId xmlns:p14="http://schemas.microsoft.com/office/powerpoint/2010/main" val="11626028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0" dirty="0">
                <a:latin typeface="Calibri" charset="0"/>
                <a:ea typeface="Calibri" charset="0"/>
                <a:cs typeface="Calibri" charset="0"/>
              </a:rPr>
              <a:t>Group Outcomes: </a:t>
            </a:r>
            <a:br>
              <a:rPr lang="en-US" sz="3600" b="0" dirty="0">
                <a:latin typeface="Calibri" charset="0"/>
                <a:ea typeface="Calibri" charset="0"/>
                <a:cs typeface="Calibri" charset="0"/>
              </a:rPr>
            </a:br>
            <a:r>
              <a:rPr lang="en-US" sz="3600" b="0" dirty="0">
                <a:latin typeface="Calibri" charset="0"/>
                <a:ea typeface="Calibri" charset="0"/>
                <a:cs typeface="Calibri" charset="0"/>
              </a:rPr>
              <a:t>Patient Health Questionaire-9</a:t>
            </a: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18579"/>
            <a:ext cx="5943600" cy="32416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72200" y="3078659"/>
            <a:ext cx="26538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Paired sample T-Test revealed a significant pre-intervention (M= 9.2, SD = 3.7) to post-intervention difference in mean PHQ-9 scores, t = 5.1, p = .000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72200" y="2459058"/>
            <a:ext cx="1583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26 participants</a:t>
            </a:r>
          </a:p>
        </p:txBody>
      </p:sp>
    </p:spTree>
    <p:extLst>
      <p:ext uri="{BB962C8B-B14F-4D97-AF65-F5344CB8AC3E}">
        <p14:creationId xmlns:p14="http://schemas.microsoft.com/office/powerpoint/2010/main" val="7117018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0" dirty="0">
                <a:latin typeface="+mj-lt"/>
                <a:ea typeface="Calibri" charset="0"/>
                <a:cs typeface="Calibri" charset="0"/>
              </a:rPr>
              <a:t>Group Outcomes:</a:t>
            </a:r>
            <a:br>
              <a:rPr lang="en-US" sz="3600" b="0" dirty="0">
                <a:latin typeface="+mj-lt"/>
                <a:ea typeface="Calibri" charset="0"/>
                <a:cs typeface="Calibri" charset="0"/>
              </a:rPr>
            </a:br>
            <a:r>
              <a:rPr lang="en-US" sz="3600" b="0" dirty="0">
                <a:latin typeface="+mj-lt"/>
              </a:rPr>
              <a:t>Daytime Insomnia Symptom Response Scale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9" y="1905000"/>
            <a:ext cx="6290441" cy="3962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324600" y="2895600"/>
            <a:ext cx="282728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Paired sample T-Test revealed a significant pre-intervention (M= 43.7, SD = 10.5) to post-intervention difference (M = 33.2, SD = 9.1) in mean DISRS scores, t = 5.2, p = .000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61386" y="230665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 Participants</a:t>
            </a:r>
          </a:p>
        </p:txBody>
      </p:sp>
    </p:spTree>
    <p:extLst>
      <p:ext uri="{BB962C8B-B14F-4D97-AF65-F5344CB8AC3E}">
        <p14:creationId xmlns:p14="http://schemas.microsoft.com/office/powerpoint/2010/main" val="4941447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95400"/>
            <a:ext cx="4038600" cy="2743200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Shared Medical Appointments </a:t>
            </a:r>
            <a:b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Anxiety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914400"/>
            <a:ext cx="3657600" cy="4733365"/>
          </a:xfrm>
        </p:spPr>
      </p:pic>
    </p:spTree>
    <p:extLst>
      <p:ext uri="{BB962C8B-B14F-4D97-AF65-F5344CB8AC3E}">
        <p14:creationId xmlns:p14="http://schemas.microsoft.com/office/powerpoint/2010/main" val="3034905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Goals and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14600"/>
            <a:ext cx="7467600" cy="29718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Provide rationale for use of groups in primary care</a:t>
            </a:r>
          </a:p>
          <a:p>
            <a:r>
              <a:rPr lang="en-US" dirty="0"/>
              <a:t>Offer overview of our group implementation:</a:t>
            </a:r>
          </a:p>
          <a:p>
            <a:pPr lvl="1"/>
            <a:r>
              <a:rPr lang="en-US" dirty="0"/>
              <a:t>Implementation</a:t>
            </a:r>
          </a:p>
          <a:p>
            <a:pPr lvl="1"/>
            <a:r>
              <a:rPr lang="en-US" dirty="0"/>
              <a:t>Process</a:t>
            </a:r>
          </a:p>
          <a:p>
            <a:pPr lvl="1"/>
            <a:r>
              <a:rPr lang="en-US" dirty="0"/>
              <a:t>Outcome</a:t>
            </a:r>
          </a:p>
          <a:p>
            <a:r>
              <a:rPr lang="en-US" dirty="0"/>
              <a:t>Support participants’ initial development of behavioral health group programs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1873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867" y="1752600"/>
            <a:ext cx="3429000" cy="281940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+mn-lt"/>
              </a:rPr>
              <a:t>Recruitment by medical providers and warm hand-offs is key to participation.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685800"/>
            <a:ext cx="4314706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494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807" y="10668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Goals of the Anxiety SMA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81200"/>
            <a:ext cx="8229600" cy="2971800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en-US" dirty="0"/>
              <a:t>Address multiple aspects of anxiety simultaneously</a:t>
            </a:r>
          </a:p>
          <a:p>
            <a:pPr lvl="1">
              <a:spcBef>
                <a:spcPts val="0"/>
              </a:spcBef>
            </a:pPr>
            <a:r>
              <a:rPr lang="en-US" dirty="0"/>
              <a:t>Individual medical provider consultation</a:t>
            </a:r>
          </a:p>
          <a:p>
            <a:pPr lvl="1">
              <a:spcBef>
                <a:spcPts val="0"/>
              </a:spcBef>
            </a:pPr>
            <a:r>
              <a:rPr lang="en-US" dirty="0"/>
              <a:t>Learn behavioral strategies to cope with anxiety</a:t>
            </a:r>
          </a:p>
          <a:p>
            <a:pPr lvl="1">
              <a:spcBef>
                <a:spcPts val="0"/>
              </a:spcBef>
            </a:pPr>
            <a:r>
              <a:rPr lang="en-US" dirty="0"/>
              <a:t>Medication consultation</a:t>
            </a:r>
          </a:p>
          <a:p>
            <a:pPr lvl="1">
              <a:spcBef>
                <a:spcPts val="0"/>
              </a:spcBef>
            </a:pPr>
            <a:r>
              <a:rPr lang="en-US" dirty="0"/>
              <a:t>Increase knowledge across multiple disciples in relation to anxiety</a:t>
            </a:r>
          </a:p>
        </p:txBody>
      </p:sp>
    </p:spTree>
    <p:extLst>
      <p:ext uri="{BB962C8B-B14F-4D97-AF65-F5344CB8AC3E}">
        <p14:creationId xmlns:p14="http://schemas.microsoft.com/office/powerpoint/2010/main" val="6458317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028F3-023E-904C-89E0-936DE95BE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1430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Group Format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BCF26-5553-654C-A6AB-6A68EFA5E7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350" y="2057400"/>
            <a:ext cx="7505700" cy="3962400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en-US" dirty="0"/>
              <a:t>Shared Medical Visit style</a:t>
            </a:r>
          </a:p>
          <a:p>
            <a:pPr lvl="1">
              <a:spcBef>
                <a:spcPts val="0"/>
              </a:spcBef>
            </a:pPr>
            <a:r>
              <a:rPr lang="en-US" dirty="0"/>
              <a:t>Facilitated by providers from multiple disciplines: behavioral health, pharmacy, nutrition, and medicine </a:t>
            </a:r>
          </a:p>
          <a:p>
            <a:pPr lvl="1">
              <a:spcBef>
                <a:spcPts val="0"/>
              </a:spcBef>
            </a:pPr>
            <a:r>
              <a:rPr lang="en-US" dirty="0"/>
              <a:t>6 sessions, once per month</a:t>
            </a:r>
          </a:p>
          <a:p>
            <a:pPr>
              <a:spcBef>
                <a:spcPts val="0"/>
              </a:spcBef>
            </a:pPr>
            <a:r>
              <a:rPr lang="en-US" dirty="0"/>
              <a:t>Session structure:</a:t>
            </a:r>
          </a:p>
          <a:p>
            <a:pPr lvl="1">
              <a:spcBef>
                <a:spcPts val="0"/>
              </a:spcBef>
            </a:pPr>
            <a:r>
              <a:rPr lang="en-US" dirty="0"/>
              <a:t>meet with medical provider (approximately 10 minutes)</a:t>
            </a:r>
          </a:p>
          <a:p>
            <a:pPr lvl="1">
              <a:spcBef>
                <a:spcPts val="0"/>
              </a:spcBef>
            </a:pPr>
            <a:r>
              <a:rPr lang="en-US" dirty="0"/>
              <a:t>Session topic lead by integrated care provider</a:t>
            </a:r>
          </a:p>
          <a:p>
            <a:pPr lvl="1">
              <a:spcBef>
                <a:spcPts val="0"/>
              </a:spcBef>
            </a:pPr>
            <a:endParaRPr lang="en-US" dirty="0"/>
          </a:p>
          <a:p>
            <a:pPr marL="457200" lvl="1" indent="0">
              <a:spcBef>
                <a:spcPts val="0"/>
              </a:spcBef>
              <a:buNone/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1400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C6B5C-50F0-114C-9732-DADCFB141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Group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6C54F8-8805-C34E-99AA-7656AEA65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849" y="1981200"/>
            <a:ext cx="8213834" cy="3657600"/>
          </a:xfrm>
        </p:spPr>
        <p:txBody>
          <a:bodyPr>
            <a:normAutofit fontScale="70000" lnSpcReduction="20000"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month:  Introduction to anxiety management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month: Behavioral skills for coping with anxiety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month:  Medications for anxiety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month:  Brief introduction to CBT-I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month:  Assertiveness communication training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6</a:t>
            </a:r>
            <a:r>
              <a:rPr lang="en-US" baseline="30000" dirty="0"/>
              <a:t>th</a:t>
            </a:r>
            <a:r>
              <a:rPr lang="en-US" dirty="0"/>
              <a:t> month:  Adapting lifestyle strategies (e.g. exercise and diet)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                   to reduce stress and anxiety 	</a:t>
            </a:r>
          </a:p>
        </p:txBody>
      </p:sp>
    </p:spTree>
    <p:extLst>
      <p:ext uri="{BB962C8B-B14F-4D97-AF65-F5344CB8AC3E}">
        <p14:creationId xmlns:p14="http://schemas.microsoft.com/office/powerpoint/2010/main" val="36632873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32B44-3CDC-0249-8532-133D5CD52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Group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D5A61-6CA4-3C45-9257-B17B6C27E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895600"/>
            <a:ext cx="8077200" cy="2392363"/>
          </a:xfrm>
        </p:spPr>
        <p:txBody>
          <a:bodyPr/>
          <a:lstStyle/>
          <a:p>
            <a:pPr lv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dirty="0"/>
              <a:t>Occurred 9 times in the last year </a:t>
            </a:r>
          </a:p>
          <a:p>
            <a:pPr lv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dirty="0"/>
              <a:t>Monthly Attendance: 4 participants (median)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2407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0BA96-81D9-BC4E-8DDC-F739CC4DB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Group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D1BC3-EC58-2640-901C-4BB7072D0F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longitudinal data</a:t>
            </a:r>
          </a:p>
          <a:p>
            <a:r>
              <a:rPr lang="en-US" dirty="0"/>
              <a:t>Rolling admissions</a:t>
            </a:r>
          </a:p>
          <a:p>
            <a:r>
              <a:rPr lang="en-US" dirty="0"/>
              <a:t>Planning to collect outcome and satisfaction data</a:t>
            </a:r>
          </a:p>
        </p:txBody>
      </p:sp>
    </p:spTree>
    <p:extLst>
      <p:ext uri="{BB962C8B-B14F-4D97-AF65-F5344CB8AC3E}">
        <p14:creationId xmlns:p14="http://schemas.microsoft.com/office/powerpoint/2010/main" val="131345966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89708-345C-E542-BC60-51B22C957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Reflection:</a:t>
            </a:r>
            <a:br>
              <a:rPr lang="en-US" dirty="0"/>
            </a:br>
            <a:r>
              <a:rPr lang="en-US" dirty="0"/>
              <a:t>What type of group would you </a:t>
            </a:r>
            <a:br>
              <a:rPr lang="en-US" dirty="0"/>
            </a:br>
            <a:r>
              <a:rPr lang="en-US" dirty="0"/>
              <a:t>want to initiate?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01235-90D1-2447-A0F3-57CDBE560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895600"/>
            <a:ext cx="2252514" cy="2392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\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362200"/>
            <a:ext cx="6434285" cy="368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2179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B0AEE-FC9C-044F-BA88-BAF307584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Reflection: What barriers do you perceive?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2667000"/>
            <a:ext cx="5210756" cy="293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7282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16002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Barriers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514600"/>
            <a:ext cx="7391400" cy="335280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Patient hesitation to commit to a group treatment program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Clinic awareness of existence of groups</a:t>
            </a:r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Staff turnover, new residents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Issues related to clinic resources/space allocation/time of day</a:t>
            </a:r>
          </a:p>
          <a:p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Complicated billing and referrals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0784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156E7-2C2E-2140-AB5A-859B36D2C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Reflection: What solutions do you propose?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0" y="2745674"/>
            <a:ext cx="3832452" cy="2893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4503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906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209800"/>
            <a:ext cx="6705600" cy="3400425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Groups in Primary Care?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Group Overview </a:t>
            </a:r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Mindfulness for Stress</a:t>
            </a:r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Cognitive Behavioral Therapy for Insomnia</a:t>
            </a:r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Shared Medical Appointments for Anxiety</a:t>
            </a:r>
          </a:p>
          <a:p>
            <a:r>
              <a:rPr lang="en-US" dirty="0">
                <a:latin typeface="Calibri" panose="020F0502020204030204" pitchFamily="34" charset="0"/>
              </a:rPr>
              <a:t>Barriers/Solutions to Implementation </a:t>
            </a:r>
          </a:p>
          <a:p>
            <a:r>
              <a:rPr lang="en-US" dirty="0">
                <a:latin typeface="Calibri" panose="020F0502020204030204" pitchFamily="34" charset="0"/>
              </a:rPr>
              <a:t>Effectiveness</a:t>
            </a:r>
          </a:p>
          <a:p>
            <a:r>
              <a:rPr lang="en-US" dirty="0">
                <a:latin typeface="Calibri" panose="020F0502020204030204" pitchFamily="34" charset="0"/>
              </a:rPr>
              <a:t>Billing </a:t>
            </a:r>
          </a:p>
          <a:p>
            <a:r>
              <a:rPr lang="en-US" dirty="0">
                <a:latin typeface="Calibri" panose="020F0502020204030204" pitchFamily="34" charset="0"/>
              </a:rPr>
              <a:t>Workshop</a:t>
            </a:r>
          </a:p>
          <a:p>
            <a:endParaRPr 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1634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685801"/>
            <a:ext cx="5184735" cy="518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103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A5CCD-9823-7C45-AFCE-9C66330BC4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990600"/>
            <a:ext cx="7772400" cy="1470025"/>
          </a:xfrm>
        </p:spPr>
        <p:txBody>
          <a:bodyPr/>
          <a:lstStyle/>
          <a:p>
            <a:r>
              <a:rPr lang="en-US" dirty="0"/>
              <a:t>Referrals and Billing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0" y="2209800"/>
            <a:ext cx="5562600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790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Group Referral Process</a:t>
            </a:r>
          </a:p>
        </p:txBody>
      </p:sp>
      <p:grpSp>
        <p:nvGrpSpPr>
          <p:cNvPr id="4" name="Shape 78"/>
          <p:cNvGrpSpPr/>
          <p:nvPr/>
        </p:nvGrpSpPr>
        <p:grpSpPr>
          <a:xfrm>
            <a:off x="1648870" y="3072208"/>
            <a:ext cx="1668443" cy="1229096"/>
            <a:chOff x="-1" y="-1"/>
            <a:chExt cx="2224588" cy="1638794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5" name="Shape 79"/>
            <p:cNvSpPr/>
            <p:nvPr/>
          </p:nvSpPr>
          <p:spPr>
            <a:xfrm>
              <a:off x="-1" y="-1"/>
              <a:ext cx="2224588" cy="1638794"/>
            </a:xfrm>
            <a:prstGeom prst="ellipse">
              <a:avLst/>
            </a:prstGeom>
            <a:grpFill/>
            <a:ln w="9525" cap="flat" cmpd="sng">
              <a:solidFill>
                <a:srgbClr val="4A7EB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3000" dir="5400000" rotWithShape="0">
                <a:srgbClr val="000000">
                  <a:alpha val="34901"/>
                </a:srgbClr>
              </a:outerShdw>
            </a:effectLst>
          </p:spPr>
          <p:txBody>
            <a:bodyPr wrap="square" lIns="34275" tIns="34275" rIns="34275" bIns="34275" anchor="ctr" anchorCtr="0">
              <a:noAutofit/>
            </a:bodyPr>
            <a:lstStyle/>
            <a:p>
              <a:pPr indent="-85725" algn="ctr" defTabSz="685800">
                <a:buClr>
                  <a:srgbClr val="FFFFFF"/>
                </a:buClr>
                <a:buSzPct val="100000"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Shape 80"/>
            <p:cNvSpPr txBox="1"/>
            <p:nvPr/>
          </p:nvSpPr>
          <p:spPr>
            <a:xfrm>
              <a:off x="325782" y="373626"/>
              <a:ext cx="1573021" cy="89154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34275" tIns="34275" rIns="34275" bIns="34275" anchor="ctr" anchorCtr="0">
              <a:noAutofit/>
            </a:bodyPr>
            <a:lstStyle/>
            <a:p>
              <a:pPr indent="-85725" algn="ctr" defTabSz="685800">
                <a:buClr>
                  <a:srgbClr val="FFFFFF"/>
                </a:buClr>
                <a:buSzPct val="100000"/>
              </a:pPr>
              <a:r>
                <a:rPr lang="en-US" sz="1350" kern="0" dirty="0">
                  <a:latin typeface="Calibri"/>
                  <a:ea typeface="Calibri"/>
                  <a:cs typeface="Calibri"/>
                  <a:sym typeface="Calibri"/>
                </a:rPr>
                <a:t>Provider Identifies Patient </a:t>
              </a:r>
            </a:p>
          </p:txBody>
        </p:sp>
      </p:grpSp>
      <p:grpSp>
        <p:nvGrpSpPr>
          <p:cNvPr id="7" name="Shape 81"/>
          <p:cNvGrpSpPr/>
          <p:nvPr/>
        </p:nvGrpSpPr>
        <p:grpSpPr>
          <a:xfrm>
            <a:off x="3772805" y="3072208"/>
            <a:ext cx="1668442" cy="1229096"/>
            <a:chOff x="-1" y="-1"/>
            <a:chExt cx="2224588" cy="1638794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8" name="Shape 82"/>
            <p:cNvSpPr/>
            <p:nvPr/>
          </p:nvSpPr>
          <p:spPr>
            <a:xfrm>
              <a:off x="-1" y="-1"/>
              <a:ext cx="2224588" cy="1638794"/>
            </a:xfrm>
            <a:prstGeom prst="ellipse">
              <a:avLst/>
            </a:prstGeom>
            <a:grpFill/>
            <a:ln w="9525" cap="flat" cmpd="sng">
              <a:solidFill>
                <a:srgbClr val="4A7EB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3000" dir="5400000" rotWithShape="0">
                <a:srgbClr val="000000">
                  <a:alpha val="34901"/>
                </a:srgbClr>
              </a:outerShdw>
            </a:effectLst>
          </p:spPr>
          <p:txBody>
            <a:bodyPr wrap="square" lIns="34275" tIns="34275" rIns="34275" bIns="34275" anchor="ctr" anchorCtr="0">
              <a:noAutofit/>
            </a:bodyPr>
            <a:lstStyle/>
            <a:p>
              <a:pPr indent="-85725" algn="ctr" defTabSz="685800">
                <a:buClr>
                  <a:srgbClr val="FFFFFF"/>
                </a:buClr>
                <a:buSzPct val="100000"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Shape 83"/>
            <p:cNvSpPr txBox="1"/>
            <p:nvPr/>
          </p:nvSpPr>
          <p:spPr>
            <a:xfrm>
              <a:off x="325781" y="373626"/>
              <a:ext cx="1573020" cy="89154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lIns="34275" tIns="34275" rIns="34275" bIns="34275" anchor="ctr" anchorCtr="0">
              <a:noAutofit/>
            </a:bodyPr>
            <a:lstStyle/>
            <a:p>
              <a:pPr indent="-85725" algn="ctr" defTabSz="685800">
                <a:buClr>
                  <a:srgbClr val="FFFFFF"/>
                </a:buClr>
                <a:buSzPct val="100000"/>
              </a:pPr>
              <a:r>
                <a:rPr lang="en-US" sz="1350" kern="0" dirty="0">
                  <a:latin typeface="Calibri"/>
                  <a:ea typeface="Calibri"/>
                  <a:cs typeface="Calibri"/>
                  <a:sym typeface="Calibri"/>
                </a:rPr>
                <a:t>Provider Places BH Referral</a:t>
              </a:r>
            </a:p>
          </p:txBody>
        </p:sp>
      </p:grpSp>
      <p:grpSp>
        <p:nvGrpSpPr>
          <p:cNvPr id="10" name="Shape 84"/>
          <p:cNvGrpSpPr/>
          <p:nvPr/>
        </p:nvGrpSpPr>
        <p:grpSpPr>
          <a:xfrm>
            <a:off x="5934265" y="3072208"/>
            <a:ext cx="1668443" cy="1229096"/>
            <a:chOff x="-1" y="-1"/>
            <a:chExt cx="2224588" cy="1638794"/>
          </a:xfrm>
        </p:grpSpPr>
        <p:sp>
          <p:nvSpPr>
            <p:cNvPr id="11" name="Shape 85"/>
            <p:cNvSpPr/>
            <p:nvPr/>
          </p:nvSpPr>
          <p:spPr>
            <a:xfrm>
              <a:off x="-1" y="-1"/>
              <a:ext cx="2224588" cy="1638794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 w="9525" cap="flat" cmpd="sng">
              <a:solidFill>
                <a:srgbClr val="4A7EB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3000" dir="5400000" rotWithShape="0">
                <a:srgbClr val="000000">
                  <a:alpha val="34901"/>
                </a:srgbClr>
              </a:outerShdw>
            </a:effectLst>
          </p:spPr>
          <p:txBody>
            <a:bodyPr wrap="square" lIns="34275" tIns="34275" rIns="34275" bIns="34275" anchor="ctr" anchorCtr="0">
              <a:noAutofit/>
            </a:bodyPr>
            <a:lstStyle/>
            <a:p>
              <a:pPr indent="-85725" algn="ctr" defTabSz="685800">
                <a:buClr>
                  <a:srgbClr val="FFFFFF"/>
                </a:buClr>
                <a:buSzPct val="100000"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Shape 86"/>
            <p:cNvSpPr txBox="1"/>
            <p:nvPr/>
          </p:nvSpPr>
          <p:spPr>
            <a:xfrm>
              <a:off x="325782" y="106926"/>
              <a:ext cx="1573021" cy="142494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4275" tIns="34275" rIns="34275" bIns="34275" anchor="ctr" anchorCtr="0">
              <a:noAutofit/>
            </a:bodyPr>
            <a:lstStyle/>
            <a:p>
              <a:pPr indent="-85725" algn="ctr" defTabSz="685800">
                <a:buClr>
                  <a:srgbClr val="FFFFFF"/>
                </a:buClr>
                <a:buSzPct val="100000"/>
              </a:pPr>
              <a:r>
                <a:rPr lang="en-US" sz="1350" kern="0" dirty="0">
                  <a:latin typeface="Calibri"/>
                  <a:ea typeface="Calibri"/>
                  <a:cs typeface="Calibri"/>
                  <a:sym typeface="Calibri"/>
                </a:rPr>
                <a:t>Patient Scheduled</a:t>
              </a:r>
            </a:p>
            <a:p>
              <a:pPr indent="-85725" algn="ctr" defTabSz="685800">
                <a:buClr>
                  <a:srgbClr val="FFFFFF"/>
                </a:buClr>
                <a:buSzPct val="100000"/>
              </a:pPr>
              <a:r>
                <a:rPr lang="en-US" sz="1350" kern="0" dirty="0">
                  <a:latin typeface="Calibri"/>
                  <a:ea typeface="Calibri"/>
                  <a:cs typeface="Calibri"/>
                  <a:sym typeface="Calibri"/>
                </a:rPr>
                <a:t>-By MA</a:t>
              </a:r>
            </a:p>
            <a:p>
              <a:pPr indent="-85725" algn="ctr" defTabSz="685800">
                <a:buClr>
                  <a:srgbClr val="FFFFFF"/>
                </a:buClr>
                <a:buSzPct val="100000"/>
              </a:pPr>
              <a:r>
                <a:rPr lang="en-US" sz="1350" kern="0" dirty="0">
                  <a:latin typeface="Calibri"/>
                  <a:ea typeface="Calibri"/>
                  <a:cs typeface="Calibri"/>
                  <a:sym typeface="Calibri"/>
                </a:rPr>
                <a:t>-By Call Center</a:t>
              </a:r>
            </a:p>
          </p:txBody>
        </p:sp>
      </p:grpSp>
      <p:grpSp>
        <p:nvGrpSpPr>
          <p:cNvPr id="13" name="Shape 89"/>
          <p:cNvGrpSpPr/>
          <p:nvPr/>
        </p:nvGrpSpPr>
        <p:grpSpPr>
          <a:xfrm>
            <a:off x="3772802" y="4543504"/>
            <a:ext cx="1709387" cy="1286255"/>
            <a:chOff x="-4" y="-1"/>
            <a:chExt cx="2279180" cy="1715005"/>
          </a:xfrm>
        </p:grpSpPr>
        <p:sp>
          <p:nvSpPr>
            <p:cNvPr id="14" name="Shape 90"/>
            <p:cNvSpPr/>
            <p:nvPr/>
          </p:nvSpPr>
          <p:spPr>
            <a:xfrm>
              <a:off x="0" y="-1"/>
              <a:ext cx="2279176" cy="1392073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>
              <a:solidFill>
                <a:srgbClr val="4A7EB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3000" dir="5400000" rotWithShape="0">
                <a:srgbClr val="000000">
                  <a:alpha val="34901"/>
                </a:srgbClr>
              </a:outerShdw>
            </a:effectLst>
          </p:spPr>
          <p:txBody>
            <a:bodyPr wrap="square" lIns="34275" tIns="34275" rIns="34275" bIns="34275" anchor="ctr" anchorCtr="0">
              <a:noAutofit/>
            </a:bodyPr>
            <a:lstStyle/>
            <a:p>
              <a:pPr indent="-85725" algn="ctr" defTabSz="685800">
                <a:buClr>
                  <a:srgbClr val="FFFFFF"/>
                </a:buClr>
                <a:buSzPct val="100000"/>
                <a:defRPr/>
              </a:pPr>
              <a:endParaRPr sz="135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Shape 91"/>
            <p:cNvSpPr txBox="1"/>
            <p:nvPr/>
          </p:nvSpPr>
          <p:spPr>
            <a:xfrm>
              <a:off x="-4" y="116914"/>
              <a:ext cx="2279180" cy="159809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txBody>
            <a:bodyPr wrap="square" lIns="34275" tIns="34275" rIns="34275" bIns="34275" anchor="ctr" anchorCtr="0">
              <a:noAutofit/>
            </a:bodyPr>
            <a:lstStyle/>
            <a:p>
              <a:pPr indent="-85725" algn="ctr" defTabSz="685800">
                <a:buClr>
                  <a:srgbClr val="FFFFFF"/>
                </a:buClr>
                <a:buSzPct val="100000"/>
                <a:defRPr/>
              </a:pPr>
              <a:r>
                <a:rPr lang="en-US" sz="1350" kern="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Referral must be associated with </a:t>
              </a:r>
              <a:r>
                <a:rPr lang="en-US" sz="1350" b="1" kern="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Physical Health</a:t>
              </a:r>
              <a:r>
                <a:rPr lang="en-US" sz="1350" kern="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 diagnosis for billing</a:t>
              </a:r>
            </a:p>
          </p:txBody>
        </p:sp>
      </p:grpSp>
      <p:cxnSp>
        <p:nvCxnSpPr>
          <p:cNvPr id="16" name="Shape 87"/>
          <p:cNvCxnSpPr/>
          <p:nvPr/>
        </p:nvCxnSpPr>
        <p:spPr>
          <a:xfrm>
            <a:off x="3317306" y="3676670"/>
            <a:ext cx="455496" cy="1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381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17" name="Shape 88"/>
          <p:cNvCxnSpPr/>
          <p:nvPr/>
        </p:nvCxnSpPr>
        <p:spPr>
          <a:xfrm>
            <a:off x="5441239" y="3657508"/>
            <a:ext cx="455496" cy="1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lg" len="lg"/>
          </a:ln>
          <a:effectLst>
            <a:outerShdw blurRad="38100" dist="20000" dir="5400000" rotWithShape="0">
              <a:srgbClr val="000000">
                <a:alpha val="37647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5515756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457200" y="944047"/>
            <a:ext cx="8229600" cy="1143001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254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None/>
            </a:pPr>
            <a:r>
              <a:rPr lang="en-US" sz="4000" b="0" i="0" u="none" strike="noStrike" cap="none" dirty="0">
                <a:solidFill>
                  <a:srgbClr val="000000"/>
                </a:solidFill>
                <a:latin typeface="+mj-lt"/>
                <a:ea typeface="Helvetica Neue"/>
                <a:cs typeface="Helvetica Neue"/>
                <a:sym typeface="Helvetica Neue"/>
              </a:rPr>
              <a:t>EMR Behavioral Health Referral</a:t>
            </a:r>
          </a:p>
        </p:txBody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457200" y="2269608"/>
            <a:ext cx="8229600" cy="3946879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8" name="Shape 98" descr="Picture 3"/>
          <p:cNvPicPr preferRelativeResize="0"/>
          <p:nvPr/>
        </p:nvPicPr>
        <p:blipFill rotWithShape="1">
          <a:blip r:embed="rId3">
            <a:alphaModFix/>
          </a:blip>
          <a:srcRect r="23307"/>
          <a:stretch/>
        </p:blipFill>
        <p:spPr>
          <a:xfrm>
            <a:off x="0" y="2087050"/>
            <a:ext cx="8986773" cy="4362449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hape 99"/>
          <p:cNvSpPr/>
          <p:nvPr/>
        </p:nvSpPr>
        <p:spPr>
          <a:xfrm rot="10800000">
            <a:off x="2959585" y="3174394"/>
            <a:ext cx="662610" cy="344558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>
            <a:solidFill>
              <a:srgbClr val="3A5E8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19814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HBAI Billing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09800"/>
            <a:ext cx="8001000" cy="38100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...</a:t>
            </a:r>
            <a:r>
              <a:rPr lang="en-US" i="1" dirty="0"/>
              <a:t>codes are for specific mental health procedures used to identify the </a:t>
            </a:r>
            <a:r>
              <a:rPr lang="en-US" b="1" i="1" dirty="0"/>
              <a:t>psychological, behavioral, emotional, cognitive, and social factors important to the prevention, treatment, or management of physical health problems.</a:t>
            </a:r>
            <a:r>
              <a:rPr lang="en-US" i="1" dirty="0"/>
              <a:t> They are intended for use by specific mental health care professionals, such as psychologists, who provide mental health services related to a physical, not a mental health, diagnosis.</a:t>
            </a:r>
          </a:p>
          <a:p>
            <a:endParaRPr lang="en-US" i="1" dirty="0"/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Billed in 15 minute increments (up to 90 min)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Bypasses 96150 (with physician dx)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Billed through medical insurance (not BH)</a:t>
            </a:r>
          </a:p>
          <a:p>
            <a:pPr lvl="1">
              <a:buFont typeface="Wingdings" panose="05000000000000000000" pitchFamily="2" charset="2"/>
              <a:buChar char="v"/>
            </a:pPr>
            <a:r>
              <a:rPr lang="en-US" dirty="0"/>
              <a:t>Coverage for </a:t>
            </a:r>
            <a:r>
              <a:rPr lang="en-US" i="1" dirty="0"/>
              <a:t>medical dx </a:t>
            </a:r>
            <a:r>
              <a:rPr lang="en-US" dirty="0"/>
              <a:t>only!</a:t>
            </a:r>
          </a:p>
        </p:txBody>
      </p:sp>
    </p:spTree>
    <p:extLst>
      <p:ext uri="{BB962C8B-B14F-4D97-AF65-F5344CB8AC3E}">
        <p14:creationId xmlns:p14="http://schemas.microsoft.com/office/powerpoint/2010/main" val="16810235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2599265"/>
              </p:ext>
            </p:extLst>
          </p:nvPr>
        </p:nvGraphicFramePr>
        <p:xfrm>
          <a:off x="381002" y="1882140"/>
          <a:ext cx="8526093" cy="3561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20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20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20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5959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sz="1800" dirty="0"/>
                        <a:t>HBAI/CPT Code</a:t>
                      </a:r>
                      <a:endParaRPr lang="en-US" sz="1800" b="1" dirty="0"/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sz="1400" dirty="0"/>
                        <a:t>Total</a:t>
                      </a:r>
                      <a:r>
                        <a:rPr lang="en-US" sz="1400" baseline="0" dirty="0"/>
                        <a:t> billed by unit (collection ratio average)</a:t>
                      </a:r>
                      <a:endParaRPr lang="en-US" sz="1400" b="1" dirty="0"/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sz="1400" dirty="0"/>
                        <a:t>Total reimbursed by</a:t>
                      </a:r>
                      <a:r>
                        <a:rPr lang="en-US" sz="1400" baseline="0" dirty="0"/>
                        <a:t> unit</a:t>
                      </a:r>
                      <a:endParaRPr lang="en-US" sz="1400" b="1" dirty="0"/>
                    </a:p>
                  </a:txBody>
                  <a:tcPr marL="68569" marR="68569" marT="68569" marB="68569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859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1200" dirty="0"/>
                        <a:t>96150 Initial Assessment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1200" dirty="0"/>
                        <a:t>15 min increments</a:t>
                      </a:r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sz="1200" dirty="0"/>
                        <a:t>$52.73</a:t>
                      </a:r>
                      <a:r>
                        <a:rPr lang="en-US" sz="1200" baseline="0" dirty="0"/>
                        <a:t> (43.07%)</a:t>
                      </a:r>
                      <a:endParaRPr lang="en-US" sz="1200" dirty="0"/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sz="1200" dirty="0"/>
                        <a:t>$22.71</a:t>
                      </a:r>
                    </a:p>
                  </a:txBody>
                  <a:tcPr marL="68569" marR="68569" marT="68569" marB="68569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5859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1200" dirty="0"/>
                        <a:t>96152 </a:t>
                      </a:r>
                      <a:r>
                        <a:rPr lang="en-US" sz="1200" dirty="0">
                          <a:sym typeface="Helvetica Neue"/>
                        </a:rPr>
                        <a:t>Individual Intervention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1200" dirty="0"/>
                        <a:t>15 min increments</a:t>
                      </a:r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sz="1200" dirty="0"/>
                        <a:t>$48.53 (42.26%)</a:t>
                      </a:r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sz="1200" dirty="0"/>
                        <a:t>$20.51</a:t>
                      </a:r>
                    </a:p>
                  </a:txBody>
                  <a:tcPr marL="68569" marR="68569" marT="68569" marB="68569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8334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1200" dirty="0"/>
                        <a:t>96153 Group Intervention </a:t>
                      </a:r>
                    </a:p>
                    <a:p>
                      <a:pPr lv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55000"/>
                        <a:buFont typeface="Arial"/>
                        <a:buNone/>
                      </a:pPr>
                      <a:r>
                        <a:rPr lang="en-US" sz="1200" dirty="0"/>
                        <a:t>15 min increments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lang="en-US" sz="1200" dirty="0"/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sz="1200" dirty="0"/>
                        <a:t>$30.75 (22.54%)</a:t>
                      </a:r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sz="1200" dirty="0"/>
                        <a:t>$6.93</a:t>
                      </a:r>
                    </a:p>
                  </a:txBody>
                  <a:tcPr marL="68569" marR="68569" marT="68569" marB="68569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9931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1200" dirty="0"/>
                        <a:t>90837 Individual psychotherapy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1200" dirty="0"/>
                        <a:t>60</a:t>
                      </a:r>
                      <a:r>
                        <a:rPr lang="en-US" sz="1200" baseline="0" dirty="0"/>
                        <a:t> min increments</a:t>
                      </a:r>
                      <a:endParaRPr lang="en-US" sz="1200" dirty="0">
                        <a:solidFill>
                          <a:schemeClr val="dk1"/>
                        </a:solidFill>
                      </a:endParaRPr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sz="1200" dirty="0"/>
                        <a:t>$393.78 (31.94%)</a:t>
                      </a:r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sz="1200" dirty="0"/>
                        <a:t>$125.76</a:t>
                      </a:r>
                    </a:p>
                  </a:txBody>
                  <a:tcPr marL="68569" marR="68569" marT="68569" marB="68569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5859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1200" dirty="0"/>
                        <a:t>90791 Initial</a:t>
                      </a:r>
                      <a:r>
                        <a:rPr lang="en-US" sz="1200" baseline="0" dirty="0"/>
                        <a:t> Assessment 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US" sz="1200" baseline="0" dirty="0"/>
                        <a:t>60+ min increments</a:t>
                      </a:r>
                      <a:endParaRPr lang="en-US" sz="1200" dirty="0">
                        <a:solidFill>
                          <a:schemeClr val="dk1"/>
                        </a:solidFill>
                      </a:endParaRPr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sz="1200" dirty="0"/>
                        <a:t>$407.40 (36.61%)</a:t>
                      </a:r>
                    </a:p>
                  </a:txBody>
                  <a:tcPr marL="68569" marR="68569" marT="68569" marB="68569"/>
                </a:tc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US" sz="1200" dirty="0"/>
                        <a:t>$149.15</a:t>
                      </a:r>
                    </a:p>
                  </a:txBody>
                  <a:tcPr marL="68569" marR="68569" marT="68569" marB="68569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673352" y="990600"/>
            <a:ext cx="5797296" cy="891540"/>
          </a:xfrm>
        </p:spPr>
        <p:txBody>
          <a:bodyPr>
            <a:normAutofit fontScale="90000"/>
          </a:bodyPr>
          <a:lstStyle/>
          <a:p>
            <a:r>
              <a:rPr lang="en-US" dirty="0"/>
              <a:t>Billing vs. Reimbursement</a:t>
            </a:r>
          </a:p>
        </p:txBody>
      </p:sp>
    </p:spTree>
    <p:extLst>
      <p:ext uri="{BB962C8B-B14F-4D97-AF65-F5344CB8AC3E}">
        <p14:creationId xmlns:p14="http://schemas.microsoft.com/office/powerpoint/2010/main" val="17094714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Does it Make Financial </a:t>
            </a:r>
            <a:r>
              <a:rPr lang="en-US" b="0" i="1" dirty="0"/>
              <a:t>cents</a:t>
            </a:r>
            <a:r>
              <a:rPr lang="en-US" b="0" dirty="0"/>
              <a:t>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4347" y="24228684"/>
            <a:ext cx="4040658" cy="31693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74956" y="24200279"/>
            <a:ext cx="3756485" cy="32137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061767" y="24228684"/>
            <a:ext cx="37705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CPT Individual 90837</a:t>
            </a:r>
          </a:p>
          <a:p>
            <a:r>
              <a:rPr lang="en-US" sz="2400" dirty="0"/>
              <a:t>60 minute psychotherapy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061767" y="25090099"/>
            <a:ext cx="385218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1 patient X 60 min</a:t>
            </a:r>
          </a:p>
          <a:p>
            <a:r>
              <a:rPr lang="en-US" sz="2600" dirty="0"/>
              <a:t>1 x $393.00</a:t>
            </a:r>
          </a:p>
          <a:p>
            <a:r>
              <a:rPr lang="en-US" sz="2600" dirty="0"/>
              <a:t>X 22.3%*</a:t>
            </a:r>
          </a:p>
          <a:p>
            <a:r>
              <a:rPr lang="en-US" sz="2600" dirty="0"/>
              <a:t>------------------------------------</a:t>
            </a:r>
          </a:p>
          <a:p>
            <a:r>
              <a:rPr lang="en-US" sz="2600" dirty="0"/>
              <a:t>$305.00 Collected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16747" y="24381084"/>
            <a:ext cx="4040658" cy="31693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27356" y="24352679"/>
            <a:ext cx="3756485" cy="32137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14167" y="24381084"/>
            <a:ext cx="37705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CPT Individual 90837</a:t>
            </a:r>
          </a:p>
          <a:p>
            <a:r>
              <a:rPr lang="en-US" sz="2400" dirty="0"/>
              <a:t>60 minute psychotherapy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214167" y="25242499"/>
            <a:ext cx="385218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1 patient X 60 min</a:t>
            </a:r>
          </a:p>
          <a:p>
            <a:r>
              <a:rPr lang="en-US" sz="2600" dirty="0"/>
              <a:t>1 x $393.00</a:t>
            </a:r>
          </a:p>
          <a:p>
            <a:r>
              <a:rPr lang="en-US" sz="2600" dirty="0"/>
              <a:t>X 22.3%*</a:t>
            </a:r>
          </a:p>
          <a:p>
            <a:r>
              <a:rPr lang="en-US" sz="2600" dirty="0"/>
              <a:t>------------------------------------</a:t>
            </a:r>
          </a:p>
          <a:p>
            <a:r>
              <a:rPr lang="en-US" sz="2600" dirty="0"/>
              <a:t>$305.00 Collected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9147" y="24533484"/>
            <a:ext cx="4040658" cy="31693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9756" y="24505079"/>
            <a:ext cx="3756485" cy="32137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366567" y="24533484"/>
            <a:ext cx="37705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CPT Individual 90837</a:t>
            </a:r>
          </a:p>
          <a:p>
            <a:r>
              <a:rPr lang="en-US" sz="2400" dirty="0"/>
              <a:t>60 minute psychotherapy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366567" y="25394899"/>
            <a:ext cx="385218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1 patient X 60 min</a:t>
            </a:r>
          </a:p>
          <a:p>
            <a:r>
              <a:rPr lang="en-US" sz="2600" dirty="0"/>
              <a:t>1 x $393.00</a:t>
            </a:r>
          </a:p>
          <a:p>
            <a:r>
              <a:rPr lang="en-US" sz="2600" dirty="0"/>
              <a:t>X 22.3%*</a:t>
            </a:r>
          </a:p>
          <a:p>
            <a:r>
              <a:rPr lang="en-US" sz="2600" dirty="0"/>
              <a:t>------------------------------------</a:t>
            </a:r>
          </a:p>
          <a:p>
            <a:r>
              <a:rPr lang="en-US" sz="2600" dirty="0"/>
              <a:t>$305.00 Collected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518967" y="24685884"/>
            <a:ext cx="37705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CPT Individual 90837</a:t>
            </a:r>
          </a:p>
          <a:p>
            <a:r>
              <a:rPr lang="en-US" sz="2400" dirty="0"/>
              <a:t>60 minute psychotherapy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4518967" y="25547299"/>
            <a:ext cx="385218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1 patient X 60 min</a:t>
            </a:r>
          </a:p>
          <a:p>
            <a:r>
              <a:rPr lang="en-US" sz="2600" dirty="0"/>
              <a:t>1 x $393.00</a:t>
            </a:r>
          </a:p>
          <a:p>
            <a:r>
              <a:rPr lang="en-US" sz="2600" dirty="0"/>
              <a:t>X 22.3%*</a:t>
            </a:r>
          </a:p>
          <a:p>
            <a:r>
              <a:rPr lang="en-US" sz="2600" dirty="0"/>
              <a:t>------------------------------------</a:t>
            </a:r>
          </a:p>
          <a:p>
            <a:r>
              <a:rPr lang="en-US" sz="2600" dirty="0"/>
              <a:t>$305.00 Collected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4671367" y="24838284"/>
            <a:ext cx="37705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CPT Individual 90837</a:t>
            </a:r>
          </a:p>
          <a:p>
            <a:r>
              <a:rPr lang="en-US" sz="2400" dirty="0"/>
              <a:t>60 minute psychotherapy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4671367" y="25699699"/>
            <a:ext cx="385218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1 patient X 60 min</a:t>
            </a:r>
          </a:p>
          <a:p>
            <a:r>
              <a:rPr lang="en-US" sz="2600" dirty="0"/>
              <a:t>1 x $393.00</a:t>
            </a:r>
          </a:p>
          <a:p>
            <a:r>
              <a:rPr lang="en-US" sz="2600" dirty="0"/>
              <a:t>X 22.3%*</a:t>
            </a:r>
          </a:p>
          <a:p>
            <a:r>
              <a:rPr lang="en-US" sz="2600" dirty="0"/>
              <a:t>------------------------------------</a:t>
            </a:r>
          </a:p>
          <a:p>
            <a:r>
              <a:rPr lang="en-US" sz="2600" dirty="0"/>
              <a:t>$305.00 Collected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76200" y="1981200"/>
            <a:ext cx="8991600" cy="2769989"/>
            <a:chOff x="118241" y="2568044"/>
            <a:chExt cx="8991600" cy="2769989"/>
          </a:xfrm>
        </p:grpSpPr>
        <p:sp>
          <p:nvSpPr>
            <p:cNvPr id="26" name="TextBox 25"/>
            <p:cNvSpPr txBox="1"/>
            <p:nvPr/>
          </p:nvSpPr>
          <p:spPr>
            <a:xfrm>
              <a:off x="6324311" y="2625566"/>
              <a:ext cx="2785530" cy="2708434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CPT Individual 90837</a:t>
              </a:r>
            </a:p>
            <a:p>
              <a:r>
                <a:rPr lang="en-US" dirty="0"/>
                <a:t>60 minute psychotherapy </a:t>
              </a:r>
            </a:p>
            <a:p>
              <a:r>
                <a:rPr lang="en-US" dirty="0"/>
                <a:t>1 patient X 60 min </a:t>
              </a:r>
            </a:p>
            <a:p>
              <a:r>
                <a:rPr lang="en-US" dirty="0"/>
                <a:t>1 x $125.76 = $125.76</a:t>
              </a:r>
            </a:p>
            <a:p>
              <a:r>
                <a:rPr lang="en-US" dirty="0"/>
                <a:t>---------------------------------</a:t>
              </a:r>
            </a:p>
            <a:p>
              <a:r>
                <a:rPr lang="en-US" sz="1600" dirty="0"/>
                <a:t>$125.76 Collected</a:t>
              </a:r>
            </a:p>
            <a:p>
              <a:endParaRPr lang="en-US" sz="1600" dirty="0"/>
            </a:p>
            <a:p>
              <a:endParaRPr lang="en-US" sz="1600" dirty="0"/>
            </a:p>
            <a:p>
              <a:endParaRPr lang="en-US" sz="1600" dirty="0"/>
            </a:p>
            <a:p>
              <a:endParaRPr lang="en-US" sz="16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785241" y="2568044"/>
              <a:ext cx="3487653" cy="2769989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HBAI Group 96153</a:t>
              </a:r>
            </a:p>
            <a:p>
              <a:r>
                <a:rPr lang="en-US" dirty="0"/>
                <a:t>60 min group</a:t>
              </a:r>
            </a:p>
            <a:p>
              <a:r>
                <a:rPr lang="en-US" dirty="0"/>
                <a:t>4x 15min increments = 60 min</a:t>
              </a:r>
            </a:p>
            <a:p>
              <a:r>
                <a:rPr lang="en-US" dirty="0"/>
                <a:t>4 x $6.93 = $27.72</a:t>
              </a:r>
            </a:p>
            <a:p>
              <a:r>
                <a:rPr lang="en-US" dirty="0"/>
                <a:t>3 pts. x $27.72 = $83.16 collected</a:t>
              </a:r>
            </a:p>
            <a:p>
              <a:r>
                <a:rPr lang="en-US" dirty="0"/>
                <a:t>5 pts. x $27.72 = $138.60 collected</a:t>
              </a:r>
            </a:p>
            <a:p>
              <a:r>
                <a:rPr lang="en-US" dirty="0"/>
                <a:t>---------------------------------</a:t>
              </a:r>
            </a:p>
            <a:p>
              <a:r>
                <a:rPr lang="en-US" sz="1600" dirty="0"/>
                <a:t>Minimum of 3-5 pts per group to exceed individual psychotherapy codes (HBAI &amp; CPT)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18241" y="2572077"/>
              <a:ext cx="2590800" cy="270843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HBAI Individual 96152</a:t>
              </a:r>
            </a:p>
            <a:p>
              <a:r>
                <a:rPr lang="en-US" dirty="0"/>
                <a:t>60 minute psychotherapy </a:t>
              </a:r>
            </a:p>
            <a:p>
              <a:r>
                <a:rPr lang="en-US" dirty="0"/>
                <a:t>4x 15min increments</a:t>
              </a:r>
            </a:p>
            <a:p>
              <a:r>
                <a:rPr lang="en-US" dirty="0"/>
                <a:t>4 x $20.51 = $82.04</a:t>
              </a:r>
            </a:p>
            <a:p>
              <a:r>
                <a:rPr lang="en-US" dirty="0"/>
                <a:t>---------------------------------</a:t>
              </a:r>
            </a:p>
            <a:p>
              <a:r>
                <a:rPr lang="en-US" sz="1600" dirty="0"/>
                <a:t>$82.04 Collected</a:t>
              </a:r>
            </a:p>
            <a:p>
              <a:endParaRPr lang="en-US" sz="1600" dirty="0"/>
            </a:p>
            <a:p>
              <a:endParaRPr lang="en-US" sz="1600" dirty="0"/>
            </a:p>
            <a:p>
              <a:endParaRPr lang="en-US" sz="1600" dirty="0"/>
            </a:p>
            <a:p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712349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EAF0E-D600-414C-AC69-AF1A1013D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>
                <a:latin typeface="+mj-lt"/>
              </a:rPr>
              <a:t>Reflection: What are your financial considerations?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2087048"/>
            <a:ext cx="3947623" cy="382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026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0346D-AA66-A14E-8EB9-0E3106F5C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Why We’ve Loved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E3C88-7BB4-0041-BF2C-234C4F0E5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0" y="2438400"/>
            <a:ext cx="7086600" cy="31242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Helping patients rapidly</a:t>
            </a:r>
          </a:p>
          <a:p>
            <a:r>
              <a:rPr lang="en-US" dirty="0"/>
              <a:t>Adjunct to individual treatment</a:t>
            </a:r>
          </a:p>
          <a:p>
            <a:r>
              <a:rPr lang="en-US" dirty="0"/>
              <a:t>Power of group treatment</a:t>
            </a:r>
          </a:p>
          <a:p>
            <a:r>
              <a:rPr lang="en-US" dirty="0"/>
              <a:t>Incorporating trainees</a:t>
            </a:r>
          </a:p>
          <a:p>
            <a:r>
              <a:rPr lang="en-US" dirty="0"/>
              <a:t>Interchangeable providers</a:t>
            </a:r>
          </a:p>
          <a:p>
            <a:r>
              <a:rPr lang="en-US" dirty="0"/>
              <a:t>Fast charting/documentation</a:t>
            </a:r>
          </a:p>
        </p:txBody>
      </p:sp>
    </p:spTree>
    <p:extLst>
      <p:ext uri="{BB962C8B-B14F-4D97-AF65-F5344CB8AC3E}">
        <p14:creationId xmlns:p14="http://schemas.microsoft.com/office/powerpoint/2010/main" val="48451171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+mj-lt"/>
              </a:rPr>
              <a:t>Discussion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 Insurance coverage for HBAI codes</a:t>
            </a:r>
          </a:p>
          <a:p>
            <a:r>
              <a:rPr lang="en-US" dirty="0">
                <a:latin typeface="+mn-lt"/>
              </a:rPr>
              <a:t> Enhancing provider buy-in</a:t>
            </a:r>
          </a:p>
          <a:p>
            <a:r>
              <a:rPr lang="en-US" dirty="0">
                <a:latin typeface="+mn-lt"/>
              </a:rPr>
              <a:t> Balancing innovation in client care with financial considerations and clinical infrastructure</a:t>
            </a:r>
          </a:p>
          <a:p>
            <a:r>
              <a:rPr lang="en-US" dirty="0">
                <a:latin typeface="+mn-lt"/>
              </a:rPr>
              <a:t>Next steps for patients</a:t>
            </a:r>
          </a:p>
        </p:txBody>
      </p:sp>
    </p:spTree>
    <p:extLst>
      <p:ext uri="{BB962C8B-B14F-4D97-AF65-F5344CB8AC3E}">
        <p14:creationId xmlns:p14="http://schemas.microsoft.com/office/powerpoint/2010/main" val="1473088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819400"/>
            <a:ext cx="8077200" cy="3429000"/>
          </a:xfrm>
        </p:spPr>
        <p:txBody>
          <a:bodyPr>
            <a:normAutofit/>
          </a:bodyPr>
          <a:lstStyle/>
          <a:p>
            <a:r>
              <a:rPr lang="en-US" dirty="0"/>
              <a:t>Integrating behavioral health improves primary care outcomes</a:t>
            </a:r>
          </a:p>
          <a:p>
            <a:r>
              <a:rPr lang="en-US" dirty="0"/>
              <a:t>Significant barriers remain</a:t>
            </a:r>
          </a:p>
        </p:txBody>
      </p:sp>
    </p:spTree>
    <p:extLst>
      <p:ext uri="{BB962C8B-B14F-4D97-AF65-F5344CB8AC3E}">
        <p14:creationId xmlns:p14="http://schemas.microsoft.com/office/powerpoint/2010/main" val="13085484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99972-A62E-F941-8E61-EE5E7350E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>
                <a:latin typeface="+mj-lt"/>
              </a:rPr>
              <a:t>Reflection: What are your next steps?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1" y="2015965"/>
            <a:ext cx="4419600" cy="4030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4059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7E1E0-A2C7-9240-99CE-463F0B10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latin typeface="+mj-lt"/>
              </a:rPr>
              <a:t>Training Resources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389F6-A563-914B-AE7E-6A48D2E204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8229600" cy="4387688"/>
          </a:xfrm>
        </p:spPr>
        <p:txBody>
          <a:bodyPr>
            <a:normAutofit fontScale="47500" lnSpcReduction="20000"/>
          </a:bodyPr>
          <a:lstStyle/>
          <a:p>
            <a:r>
              <a:rPr lang="en-US" dirty="0">
                <a:latin typeface="+mn-lt"/>
              </a:rPr>
              <a:t>Mindfulness Training</a:t>
            </a:r>
          </a:p>
          <a:p>
            <a:pPr lvl="1"/>
            <a:r>
              <a:rPr lang="en-US" dirty="0">
                <a:latin typeface="+mn-lt"/>
              </a:rPr>
              <a:t>MBSR (https://</a:t>
            </a:r>
            <a:r>
              <a:rPr lang="en-US" dirty="0" err="1">
                <a:latin typeface="+mn-lt"/>
              </a:rPr>
              <a:t>mbsrtraining.com</a:t>
            </a:r>
            <a:r>
              <a:rPr lang="en-US" dirty="0">
                <a:latin typeface="+mn-lt"/>
              </a:rPr>
              <a:t>/)</a:t>
            </a:r>
          </a:p>
          <a:p>
            <a:pPr lvl="1"/>
            <a:r>
              <a:rPr lang="en-US" dirty="0">
                <a:latin typeface="+mn-lt"/>
              </a:rPr>
              <a:t>MBCT (http://</a:t>
            </a:r>
            <a:r>
              <a:rPr lang="en-US" dirty="0" err="1">
                <a:latin typeface="+mn-lt"/>
              </a:rPr>
              <a:t>mbct.com</a:t>
            </a:r>
            <a:r>
              <a:rPr lang="en-US" dirty="0">
                <a:latin typeface="+mn-lt"/>
              </a:rPr>
              <a:t>/)</a:t>
            </a:r>
          </a:p>
          <a:p>
            <a:r>
              <a:rPr lang="en-US" dirty="0">
                <a:latin typeface="+mn-lt"/>
              </a:rPr>
              <a:t>CBT-I Training</a:t>
            </a:r>
          </a:p>
          <a:p>
            <a:pPr lvl="1"/>
            <a:r>
              <a:rPr lang="en-US" dirty="0">
                <a:latin typeface="+mn-lt"/>
              </a:rPr>
              <a:t>SBSM Society for Behavioral Sleep Medicine </a:t>
            </a:r>
          </a:p>
          <a:p>
            <a:pPr lvl="1"/>
            <a:r>
              <a:rPr lang="en-US" dirty="0">
                <a:latin typeface="+mn-lt"/>
              </a:rPr>
              <a:t>AASM American Academy of Sleep Medicine</a:t>
            </a:r>
          </a:p>
          <a:p>
            <a:pPr lvl="1"/>
            <a:r>
              <a:rPr lang="en-US" dirty="0">
                <a:latin typeface="+mn-lt"/>
              </a:rPr>
              <a:t>APSS/Course @ U Penn</a:t>
            </a:r>
          </a:p>
          <a:p>
            <a:pPr lvl="2"/>
            <a:r>
              <a:rPr lang="en-US" dirty="0">
                <a:latin typeface="+mn-lt"/>
              </a:rPr>
              <a:t>Two courses are given annually: A Basic Course (usually in October) and an Advanced Course (usually in April). These workshops are overseen by Michael Perlis PhD, Donn Posner PhD, and Jason Ellis PhD. Cost: $499-$699.</a:t>
            </a:r>
          </a:p>
          <a:p>
            <a:pPr lvl="1"/>
            <a:r>
              <a:rPr lang="en-US" dirty="0">
                <a:latin typeface="+mn-lt"/>
              </a:rPr>
              <a:t>Books</a:t>
            </a:r>
          </a:p>
          <a:p>
            <a:pPr lvl="2"/>
            <a:r>
              <a:rPr lang="en-US" i="1" dirty="0">
                <a:latin typeface="+mn-lt"/>
              </a:rPr>
              <a:t>Quiet your mind and get to sleep </a:t>
            </a:r>
            <a:r>
              <a:rPr lang="en-US" dirty="0">
                <a:latin typeface="+mn-lt"/>
              </a:rPr>
              <a:t>(Carney and Manber, 2009)</a:t>
            </a:r>
          </a:p>
          <a:p>
            <a:pPr lvl="2"/>
            <a:r>
              <a:rPr lang="en-US" i="1" dirty="0">
                <a:latin typeface="+mn-lt"/>
              </a:rPr>
              <a:t>The insomnia workbook (</a:t>
            </a:r>
            <a:r>
              <a:rPr lang="en-US" dirty="0">
                <a:latin typeface="+mn-lt"/>
              </a:rPr>
              <a:t>Silberman and Morin, 2009)</a:t>
            </a:r>
          </a:p>
          <a:p>
            <a:r>
              <a:rPr lang="en-US" dirty="0">
                <a:latin typeface="+mn-lt"/>
              </a:rPr>
              <a:t>SMA’s</a:t>
            </a:r>
          </a:p>
          <a:p>
            <a:pPr lvl="1"/>
            <a:r>
              <a:rPr lang="en-US" dirty="0">
                <a:latin typeface="+mn-lt"/>
              </a:rPr>
              <a:t>http://</a:t>
            </a:r>
            <a:r>
              <a:rPr lang="en-US" dirty="0" err="1">
                <a:latin typeface="+mn-lt"/>
              </a:rPr>
              <a:t>www.massmed.org</a:t>
            </a:r>
            <a:r>
              <a:rPr lang="en-US" dirty="0">
                <a:latin typeface="+mn-lt"/>
              </a:rPr>
              <a:t>/Continuing-Education-and-Events/Conference-Proceeding-Archive/Shared-Medical-Appointments--Harvard-PPT-(pdf)/</a:t>
            </a:r>
          </a:p>
          <a:p>
            <a:pPr lvl="1"/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146463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9144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077200" cy="4114800"/>
          </a:xfrm>
        </p:spPr>
        <p:txBody>
          <a:bodyPr>
            <a:noAutofit/>
          </a:bodyPr>
          <a:lstStyle/>
          <a:p>
            <a:pPr lvl="0"/>
            <a:r>
              <a:rPr lang="en-US" sz="1350" dirty="0"/>
              <a:t>WHO/Wonca Joint Report (2008) Integrating Mental Health Into Primary Care—A Global Perspective. Geneva, </a:t>
            </a:r>
            <a:r>
              <a:rPr lang="en-US" sz="1350" i="1" dirty="0"/>
              <a:t>World Health Organization</a:t>
            </a:r>
            <a:r>
              <a:rPr lang="en-US" sz="1350" dirty="0"/>
              <a:t>. http://www.who.int/mental_health/policy/services/ mentalhealthintoprimarycare/en/</a:t>
            </a:r>
          </a:p>
          <a:p>
            <a:pPr lvl="0"/>
            <a:r>
              <a:rPr lang="en-US" sz="1350" dirty="0"/>
              <a:t>Woltmann, E., Grogan-Kaylor, A., Perron, B., Georges, H., Kilbourne, A., &amp;Bauer, M. (2012). Comparative effectiveness of collaborative chronic care models for mental health conditions across primary, specialty, and behavioral health care settings: systematic review and meta-analysis. </a:t>
            </a:r>
            <a:r>
              <a:rPr lang="en-US" sz="1350" i="1" dirty="0"/>
              <a:t>American Journal of Psychiatry</a:t>
            </a:r>
            <a:r>
              <a:rPr lang="en-US" sz="1350" dirty="0"/>
              <a:t>, 169, 790–804.</a:t>
            </a:r>
          </a:p>
          <a:p>
            <a:pPr lvl="0"/>
            <a:r>
              <a:rPr lang="en-US" sz="1350" dirty="0"/>
              <a:t>Thielke, S., Vannoy, S., &amp; Unutzer, J. (2007). Integrating Mental Health and Primary Care. </a:t>
            </a:r>
            <a:r>
              <a:rPr lang="en-US" sz="1350" i="1" dirty="0"/>
              <a:t>Primary Care: Clinics in Office Practice</a:t>
            </a:r>
            <a:r>
              <a:rPr lang="en-US" sz="1350" dirty="0"/>
              <a:t>, </a:t>
            </a:r>
            <a:r>
              <a:rPr lang="en-US" sz="1350" i="1" dirty="0"/>
              <a:t>34</a:t>
            </a:r>
            <a:r>
              <a:rPr lang="en-US" sz="1350" dirty="0"/>
              <a:t>(3), 571-592.</a:t>
            </a:r>
          </a:p>
          <a:p>
            <a:pPr lvl="0"/>
            <a:r>
              <a:rPr lang="en-US" sz="1350" dirty="0"/>
              <a:t>Sunderji, N., Ion, A., Ghavam-Rassoul, A., Abate, A. (2017). Evaluating the Implementation of Integrated Mental Health Care: A Systematic Review to Guide the Development of Quality Measures. Psychiatric Services, 68(9), 891-898.	</a:t>
            </a:r>
          </a:p>
          <a:p>
            <a:pPr lvl="0"/>
            <a:r>
              <a:rPr lang="en-US" sz="1350" dirty="0"/>
              <a:t>Yalom, I.  (1995).  </a:t>
            </a:r>
            <a:r>
              <a:rPr lang="en-US" sz="1350" i="1" dirty="0"/>
              <a:t>The Theory and Practice of Group Psychotherapy </a:t>
            </a:r>
            <a:r>
              <a:rPr lang="en-US" sz="1350" dirty="0"/>
              <a:t>(4</a:t>
            </a:r>
            <a:r>
              <a:rPr lang="en-US" sz="1350" baseline="30000" dirty="0"/>
              <a:t>th</a:t>
            </a:r>
            <a:r>
              <a:rPr lang="en-US" sz="1350" dirty="0"/>
              <a:t> ed).  New York, NY: Basic Books.</a:t>
            </a:r>
          </a:p>
          <a:p>
            <a:pPr lvl="0"/>
            <a:r>
              <a:rPr lang="en-US" sz="1350" dirty="0"/>
              <a:t>Cuijpers, P., va Straten, A., Warmerdam, L.  (2008).  “Are individual and group treatments equally effective in the treatment of depression in adults?  A meta-analysis.  </a:t>
            </a:r>
            <a:r>
              <a:rPr lang="en-US" sz="1350" i="1" dirty="0"/>
              <a:t>European Journal of Psychiatry, vl. 22(1).</a:t>
            </a:r>
            <a:endParaRPr lang="en-US" sz="1350" dirty="0"/>
          </a:p>
          <a:p>
            <a:pPr lvl="0"/>
            <a:r>
              <a:rPr lang="en-US" sz="1350" dirty="0" err="1"/>
              <a:t>Trauer</a:t>
            </a:r>
            <a:r>
              <a:rPr lang="en-US" sz="1350" dirty="0"/>
              <a:t> JM, Qian MY, Rajaratnam SM, Cunnington D. Cognitive behavioral therapy for insomnia: A systematic review and meta-analysis. </a:t>
            </a:r>
            <a:r>
              <a:rPr lang="en-US" sz="1350" i="1" dirty="0"/>
              <a:t>Ann  </a:t>
            </a:r>
            <a:r>
              <a:rPr lang="en-US" sz="1350" i="1" dirty="0" err="1"/>
              <a:t>Inte</a:t>
            </a:r>
            <a:r>
              <a:rPr lang="en-US" sz="1350" i="1" dirty="0"/>
              <a:t> Med. 2015: 163(3): 191-204. </a:t>
            </a:r>
          </a:p>
          <a:p>
            <a:pPr lvl="0"/>
            <a:r>
              <a:rPr lang="en-US" sz="1350" dirty="0" err="1"/>
              <a:t>Seesing</a:t>
            </a:r>
            <a:r>
              <a:rPr lang="en-US" sz="1350" dirty="0"/>
              <a:t> FM, </a:t>
            </a:r>
            <a:r>
              <a:rPr lang="en-US" sz="1350" dirty="0" err="1"/>
              <a:t>Drost</a:t>
            </a:r>
            <a:r>
              <a:rPr lang="en-US" sz="1350" dirty="0"/>
              <a:t> G, </a:t>
            </a:r>
            <a:r>
              <a:rPr lang="en-US" sz="1350" dirty="0" err="1"/>
              <a:t>Groenewoud</a:t>
            </a:r>
            <a:r>
              <a:rPr lang="en-US" sz="1350" dirty="0"/>
              <a:t> J, van der Wilt GJ, van </a:t>
            </a:r>
            <a:r>
              <a:rPr lang="en-US" sz="1350" dirty="0" err="1"/>
              <a:t>Engelen</a:t>
            </a:r>
            <a:r>
              <a:rPr lang="en-US" sz="1350" dirty="0"/>
              <a:t> BG. Shared medical appointments improve QOL in neuromuscular patients; A randomized controlled trial. </a:t>
            </a:r>
            <a:r>
              <a:rPr lang="en-US" sz="1350" i="1" dirty="0"/>
              <a:t>Neurology. </a:t>
            </a:r>
            <a:r>
              <a:rPr lang="en-US" sz="1350" dirty="0"/>
              <a:t>2014;83(3):240-6.</a:t>
            </a:r>
            <a:r>
              <a:rPr lang="en-US" sz="1350" i="1" dirty="0"/>
              <a:t> </a:t>
            </a:r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28772714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457200" y="944047"/>
            <a:ext cx="8229600" cy="1143001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ctr" anchorCtr="0">
            <a:noAutofit/>
          </a:bodyPr>
          <a:lstStyle/>
          <a:p>
            <a:pPr marL="0" marR="0" lvl="0" indent="-2540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Helvetica Neue"/>
              <a:buNone/>
            </a:pPr>
            <a:r>
              <a:rPr lang="en-US" sz="4000" b="0" i="0" u="none" strike="noStrike" cap="none" dirty="0">
                <a:solidFill>
                  <a:srgbClr val="000000"/>
                </a:solidFill>
                <a:latin typeface="+mj-lt"/>
                <a:ea typeface="Helvetica Neue"/>
                <a:cs typeface="Helvetica Neue"/>
                <a:sym typeface="Helvetica Neue"/>
              </a:rPr>
              <a:t>Our Clinic’s Challenges</a:t>
            </a:r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50126" y="1905000"/>
            <a:ext cx="8843748" cy="3946879"/>
          </a:xfrm>
          <a:prstGeom prst="rect">
            <a:avLst/>
          </a:prstGeom>
          <a:noFill/>
          <a:ln>
            <a:noFill/>
          </a:ln>
        </p:spPr>
        <p:txBody>
          <a:bodyPr wrap="square" lIns="45700" tIns="45700" rIns="45700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+mn-lt"/>
                <a:sym typeface="Helvetica Neue"/>
              </a:rPr>
              <a:t>High service demand</a:t>
            </a:r>
          </a:p>
          <a:p>
            <a:pPr lvl="1" indent="-342900">
              <a:buFont typeface="Arial"/>
              <a:buChar char="•"/>
            </a:pPr>
            <a:r>
              <a:rPr lang="en-US" sz="2800" dirty="0">
                <a:latin typeface="+mn-lt"/>
              </a:rPr>
              <a:t>Average of 18 new referrals to behavioral health monthly over the last 12 months.</a:t>
            </a:r>
          </a:p>
          <a:p>
            <a:pPr lvl="0" indent="-342900">
              <a:spcBef>
                <a:spcPts val="0"/>
              </a:spcBef>
            </a:pPr>
            <a:r>
              <a:rPr lang="en-US" dirty="0">
                <a:latin typeface="+mn-lt"/>
              </a:rPr>
              <a:t>Three behavioral health providers </a:t>
            </a:r>
          </a:p>
          <a:p>
            <a:pPr marL="742950" lvl="1" indent="-285750">
              <a:spcBef>
                <a:spcPts val="600"/>
              </a:spcBef>
            </a:pPr>
            <a:r>
              <a:rPr lang="en-US" sz="2800" dirty="0">
                <a:latin typeface="+mn-lt"/>
              </a:rPr>
              <a:t>Combined 1.7 FTE across three clinics</a:t>
            </a:r>
          </a:p>
          <a:p>
            <a:pPr marL="457200" lvl="1" indent="0">
              <a:spcBef>
                <a:spcPts val="600"/>
              </a:spcBef>
              <a:buNone/>
            </a:pPr>
            <a:r>
              <a:rPr lang="en-US" sz="2800" dirty="0">
                <a:latin typeface="+mn-lt"/>
              </a:rPr>
              <a:t>	(160 hours &gt; 47 hours)</a:t>
            </a:r>
          </a:p>
          <a:p>
            <a:pPr marL="742950" lvl="1" indent="-285750">
              <a:spcBef>
                <a:spcPts val="600"/>
              </a:spcBef>
            </a:pPr>
            <a:r>
              <a:rPr lang="en-US" sz="2800" dirty="0">
                <a:latin typeface="+mn-lt"/>
              </a:rPr>
              <a:t>Over 30 day delay from referral to intake</a:t>
            </a:r>
          </a:p>
          <a:p>
            <a:pPr marL="302079" indent="-285750">
              <a:spcBef>
                <a:spcPts val="600"/>
              </a:spcBef>
            </a:pPr>
            <a:r>
              <a:rPr lang="en-US" sz="2800" dirty="0">
                <a:latin typeface="+mn-lt"/>
              </a:rPr>
              <a:t>Insurance carve-outs</a:t>
            </a:r>
          </a:p>
        </p:txBody>
      </p:sp>
    </p:spTree>
    <p:extLst>
      <p:ext uri="{BB962C8B-B14F-4D97-AF65-F5344CB8AC3E}">
        <p14:creationId xmlns:p14="http://schemas.microsoft.com/office/powerpoint/2010/main" val="2108865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Groups?</a:t>
            </a:r>
          </a:p>
        </p:txBody>
      </p:sp>
      <p:sp>
        <p:nvSpPr>
          <p:cNvPr id="4" name="Shape 41"/>
          <p:cNvSpPr/>
          <p:nvPr/>
        </p:nvSpPr>
        <p:spPr>
          <a:xfrm>
            <a:off x="3124200" y="2253164"/>
            <a:ext cx="2537682" cy="1876065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68569" tIns="68569" rIns="68569" bIns="68569" anchor="ctr" anchorCtr="0">
            <a:noAutofit/>
          </a:bodyPr>
          <a:lstStyle/>
          <a:p>
            <a:pPr algn="ctr" defTabSz="685800"/>
            <a:r>
              <a:rPr lang="en-US" kern="0" dirty="0">
                <a:solidFill>
                  <a:srgbClr val="000000"/>
                </a:solidFill>
                <a:cs typeface="Arial"/>
                <a:sym typeface="Arial"/>
              </a:rPr>
              <a:t>Patient Benefits</a:t>
            </a:r>
            <a:br>
              <a:rPr lang="en-US" kern="0" dirty="0">
                <a:solidFill>
                  <a:srgbClr val="000000"/>
                </a:solidFill>
                <a:cs typeface="Arial"/>
                <a:sym typeface="Arial"/>
              </a:rPr>
            </a:br>
            <a:endParaRPr lang="en-US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Shape 42"/>
          <p:cNvSpPr/>
          <p:nvPr/>
        </p:nvSpPr>
        <p:spPr>
          <a:xfrm>
            <a:off x="2246778" y="3818101"/>
            <a:ext cx="2498571" cy="1876065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68569" tIns="68569" rIns="68569" bIns="68569" anchor="ctr" anchorCtr="0">
            <a:noAutofit/>
          </a:bodyPr>
          <a:lstStyle/>
          <a:p>
            <a:pPr algn="ctr"/>
            <a:endParaRPr lang="en-US" dirty="0"/>
          </a:p>
          <a:p>
            <a:pPr algn="ctr"/>
            <a:r>
              <a:rPr lang="en-US" dirty="0"/>
              <a:t>Clinic Benefits</a:t>
            </a:r>
          </a:p>
          <a:p>
            <a:endParaRPr dirty="0"/>
          </a:p>
        </p:txBody>
      </p:sp>
      <p:sp>
        <p:nvSpPr>
          <p:cNvPr id="6" name="Shape 43"/>
          <p:cNvSpPr/>
          <p:nvPr/>
        </p:nvSpPr>
        <p:spPr>
          <a:xfrm>
            <a:off x="4351269" y="3774738"/>
            <a:ext cx="2430532" cy="1919428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68569" tIns="68569" rIns="68569" bIns="68569" anchor="ctr" anchorCtr="0">
            <a:noAutofit/>
          </a:bodyPr>
          <a:lstStyle/>
          <a:p>
            <a:pPr algn="ctr"/>
            <a:r>
              <a:rPr lang="en-US" dirty="0"/>
              <a:t>  Provider Benefits </a:t>
            </a:r>
          </a:p>
        </p:txBody>
      </p:sp>
    </p:spTree>
    <p:extLst>
      <p:ext uri="{BB962C8B-B14F-4D97-AF65-F5344CB8AC3E}">
        <p14:creationId xmlns:p14="http://schemas.microsoft.com/office/powerpoint/2010/main" val="3082464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A30A9-F9EF-3347-B2B3-1131C06E6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Reflection: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7414E-5A05-A54E-AFAD-8FAC48F4B2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How would groups benefit your clinic?</a:t>
            </a:r>
          </a:p>
        </p:txBody>
      </p:sp>
    </p:spTree>
    <p:extLst>
      <p:ext uri="{BB962C8B-B14F-4D97-AF65-F5344CB8AC3E}">
        <p14:creationId xmlns:p14="http://schemas.microsoft.com/office/powerpoint/2010/main" val="1105073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Overview of Groups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1">
              <a:buClr>
                <a:srgbClr val="9BAFB5"/>
              </a:buClr>
              <a:buFont typeface="Arial" charset="0"/>
              <a:buChar char="•"/>
            </a:pP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Background/Overview</a:t>
            </a:r>
          </a:p>
          <a:p>
            <a:pPr lvl="1">
              <a:buClr>
                <a:srgbClr val="9BAFB5"/>
              </a:buClr>
              <a:buFont typeface="Arial" charset="0"/>
              <a:buChar char="•"/>
            </a:pP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Group format</a:t>
            </a:r>
          </a:p>
          <a:p>
            <a:pPr lvl="1">
              <a:buClr>
                <a:srgbClr val="9BAFB5"/>
              </a:buClr>
              <a:buFont typeface="Arial" charset="0"/>
              <a:buChar char="•"/>
            </a:pP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Group content</a:t>
            </a:r>
          </a:p>
          <a:p>
            <a:pPr lvl="1">
              <a:buClr>
                <a:srgbClr val="9BAFB5"/>
              </a:buClr>
              <a:buFont typeface="Arial" charset="0"/>
              <a:buChar char="•"/>
            </a:pP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Group characteristics </a:t>
            </a:r>
          </a:p>
          <a:p>
            <a:pPr lvl="2">
              <a:buClr>
                <a:srgbClr val="9BAFB5"/>
              </a:buClr>
              <a:buFont typeface="Arial" charset="0"/>
              <a:buChar char="•"/>
            </a:pP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Targeted patient population</a:t>
            </a:r>
          </a:p>
          <a:p>
            <a:pPr lvl="1">
              <a:buClr>
                <a:srgbClr val="9BAFB5"/>
              </a:buClr>
              <a:buFont typeface="Arial" charset="0"/>
              <a:buChar char="•"/>
            </a:pP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Patient outcome data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261844"/>
      </p:ext>
    </p:extLst>
  </p:cSld>
  <p:clrMapOvr>
    <a:masterClrMapping/>
  </p:clrMapOvr>
</p:sld>
</file>

<file path=ppt/theme/theme1.xml><?xml version="1.0" encoding="utf-8"?>
<a:theme xmlns:a="http://schemas.openxmlformats.org/drawingml/2006/main" name="forum201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22707</TotalTime>
  <Words>2324</Words>
  <Application>Microsoft Macintosh PowerPoint</Application>
  <PresentationFormat>On-screen Show (4:3)</PresentationFormat>
  <Paragraphs>384</Paragraphs>
  <Slides>52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8" baseType="lpstr">
      <vt:lpstr>Arial</vt:lpstr>
      <vt:lpstr>Calibri</vt:lpstr>
      <vt:lpstr>Helvetica Neue</vt:lpstr>
      <vt:lpstr>Times New Roman</vt:lpstr>
      <vt:lpstr>Wingdings</vt:lpstr>
      <vt:lpstr>forum2014</vt:lpstr>
      <vt:lpstr>Bridging Barriers to Care with a Robust Behavioral Health Group Program</vt:lpstr>
      <vt:lpstr>Disclosures</vt:lpstr>
      <vt:lpstr>Goals and Objectives</vt:lpstr>
      <vt:lpstr>Outline</vt:lpstr>
      <vt:lpstr>Introduction</vt:lpstr>
      <vt:lpstr>Our Clinic’s Challenges</vt:lpstr>
      <vt:lpstr>Why Groups?</vt:lpstr>
      <vt:lpstr>Reflection:</vt:lpstr>
      <vt:lpstr>Overview of Groups</vt:lpstr>
      <vt:lpstr>Introduction to Mindfulness</vt:lpstr>
      <vt:lpstr>Why Mindfulness?</vt:lpstr>
      <vt:lpstr>Goals of the Mindfulness Group</vt:lpstr>
      <vt:lpstr>Mindfulness Log</vt:lpstr>
      <vt:lpstr>Group Format</vt:lpstr>
      <vt:lpstr>Group Content</vt:lpstr>
      <vt:lpstr>Group Characteristics: </vt:lpstr>
      <vt:lpstr>Providing Additional Resources</vt:lpstr>
      <vt:lpstr>Providing Additional Resources</vt:lpstr>
      <vt:lpstr>Group Outcomes</vt:lpstr>
      <vt:lpstr>CBT for Insomnia</vt:lpstr>
      <vt:lpstr>Why CBT-I?</vt:lpstr>
      <vt:lpstr>Why CBT-I</vt:lpstr>
      <vt:lpstr>Group Format</vt:lpstr>
      <vt:lpstr>Group Content</vt:lpstr>
      <vt:lpstr>Group Characteristics</vt:lpstr>
      <vt:lpstr>Group Outcomes: Insomnia Severity Index </vt:lpstr>
      <vt:lpstr>Group Outcomes:  Patient Health Questionaire-9</vt:lpstr>
      <vt:lpstr>Group Outcomes: Daytime Insomnia Symptom Response Scale</vt:lpstr>
      <vt:lpstr>Shared Medical Appointments  for Anxiety</vt:lpstr>
      <vt:lpstr>Recruitment by medical providers and warm hand-offs is key to participation.</vt:lpstr>
      <vt:lpstr>Goals of the Anxiety SMA</vt:lpstr>
      <vt:lpstr>Group Format</vt:lpstr>
      <vt:lpstr>Group Content</vt:lpstr>
      <vt:lpstr>Group Characteristics</vt:lpstr>
      <vt:lpstr>Group Outcomes</vt:lpstr>
      <vt:lpstr>Reflection: What type of group would you  want to initiate? </vt:lpstr>
      <vt:lpstr>Reflection: What barriers do you perceive?</vt:lpstr>
      <vt:lpstr>Barriers</vt:lpstr>
      <vt:lpstr>Reflection: What solutions do you propose?</vt:lpstr>
      <vt:lpstr>PowerPoint Presentation</vt:lpstr>
      <vt:lpstr>Referrals and Billing</vt:lpstr>
      <vt:lpstr>Group Referral Process</vt:lpstr>
      <vt:lpstr>EMR Behavioral Health Referral</vt:lpstr>
      <vt:lpstr>HBAI Billing</vt:lpstr>
      <vt:lpstr>Billing vs. Reimbursement</vt:lpstr>
      <vt:lpstr>Does it Make Financial cents?</vt:lpstr>
      <vt:lpstr>Reflection: What are your financial considerations?</vt:lpstr>
      <vt:lpstr>Why We’ve Loved Groups</vt:lpstr>
      <vt:lpstr>Discussion</vt:lpstr>
      <vt:lpstr>Reflection: What are your next steps?</vt:lpstr>
      <vt:lpstr>Training Resources</vt:lpstr>
      <vt:lpstr>References</vt:lpstr>
    </vt:vector>
  </TitlesOfParts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Radjenovich, MaryEllen</dc:creator>
  <cp:lastModifiedBy>Microsoft Office User</cp:lastModifiedBy>
  <cp:revision>104</cp:revision>
  <dcterms:created xsi:type="dcterms:W3CDTF">2014-07-22T20:27:04Z</dcterms:created>
  <dcterms:modified xsi:type="dcterms:W3CDTF">2018-10-09T12:57:45Z</dcterms:modified>
</cp:coreProperties>
</file>