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256" r:id="rId2"/>
    <p:sldId id="259" r:id="rId3"/>
    <p:sldId id="258" r:id="rId4"/>
    <p:sldId id="277" r:id="rId5"/>
    <p:sldId id="257" r:id="rId6"/>
    <p:sldId id="267" r:id="rId7"/>
    <p:sldId id="289" r:id="rId8"/>
    <p:sldId id="290" r:id="rId9"/>
    <p:sldId id="299" r:id="rId10"/>
    <p:sldId id="265" r:id="rId11"/>
    <p:sldId id="260" r:id="rId12"/>
    <p:sldId id="261" r:id="rId13"/>
    <p:sldId id="262" r:id="rId14"/>
    <p:sldId id="263" r:id="rId15"/>
    <p:sldId id="266" r:id="rId16"/>
    <p:sldId id="304" r:id="rId17"/>
    <p:sldId id="286" r:id="rId18"/>
    <p:sldId id="280" r:id="rId19"/>
    <p:sldId id="278" r:id="rId20"/>
    <p:sldId id="264" r:id="rId21"/>
    <p:sldId id="281" r:id="rId22"/>
    <p:sldId id="282" r:id="rId23"/>
    <p:sldId id="285" r:id="rId24"/>
    <p:sldId id="283" r:id="rId25"/>
    <p:sldId id="284" r:id="rId26"/>
    <p:sldId id="268" r:id="rId27"/>
    <p:sldId id="303" r:id="rId28"/>
    <p:sldId id="287" r:id="rId29"/>
    <p:sldId id="297" r:id="rId30"/>
    <p:sldId id="270" r:id="rId31"/>
    <p:sldId id="269" r:id="rId32"/>
    <p:sldId id="302" r:id="rId33"/>
    <p:sldId id="308" r:id="rId34"/>
    <p:sldId id="271" r:id="rId35"/>
    <p:sldId id="272" r:id="rId36"/>
    <p:sldId id="273" r:id="rId37"/>
    <p:sldId id="274" r:id="rId38"/>
    <p:sldId id="306" r:id="rId39"/>
    <p:sldId id="296" r:id="rId40"/>
    <p:sldId id="292" r:id="rId41"/>
    <p:sldId id="301" r:id="rId42"/>
    <p:sldId id="279" r:id="rId43"/>
    <p:sldId id="288" r:id="rId44"/>
    <p:sldId id="275" r:id="rId45"/>
    <p:sldId id="305" r:id="rId46"/>
    <p:sldId id="307" r:id="rId4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8E2C331-F560-E143-8A81-B6613C285E0D}">
          <p14:sldIdLst>
            <p14:sldId id="256"/>
            <p14:sldId id="259"/>
            <p14:sldId id="258"/>
            <p14:sldId id="277"/>
            <p14:sldId id="257"/>
            <p14:sldId id="267"/>
            <p14:sldId id="289"/>
            <p14:sldId id="290"/>
            <p14:sldId id="299"/>
            <p14:sldId id="265"/>
            <p14:sldId id="260"/>
            <p14:sldId id="261"/>
            <p14:sldId id="262"/>
            <p14:sldId id="263"/>
            <p14:sldId id="266"/>
            <p14:sldId id="304"/>
            <p14:sldId id="286"/>
            <p14:sldId id="280"/>
            <p14:sldId id="278"/>
            <p14:sldId id="264"/>
            <p14:sldId id="281"/>
            <p14:sldId id="282"/>
            <p14:sldId id="285"/>
            <p14:sldId id="283"/>
            <p14:sldId id="284"/>
            <p14:sldId id="268"/>
            <p14:sldId id="303"/>
            <p14:sldId id="287"/>
            <p14:sldId id="297"/>
            <p14:sldId id="270"/>
            <p14:sldId id="269"/>
            <p14:sldId id="302"/>
            <p14:sldId id="308"/>
          </p14:sldIdLst>
        </p14:section>
        <p14:section name="Untitled Section" id="{42A25436-82CF-0740-AA66-745234084925}">
          <p14:sldIdLst>
            <p14:sldId id="271"/>
            <p14:sldId id="272"/>
            <p14:sldId id="273"/>
            <p14:sldId id="274"/>
            <p14:sldId id="306"/>
            <p14:sldId id="296"/>
            <p14:sldId id="292"/>
            <p14:sldId id="301"/>
            <p14:sldId id="279"/>
            <p14:sldId id="288"/>
            <p14:sldId id="275"/>
            <p14:sldId id="305"/>
            <p14:sldId id="30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55" autoAdjust="0"/>
    <p:restoredTop sz="94674" autoAdjust="0"/>
  </p:normalViewPr>
  <p:slideViewPr>
    <p:cSldViewPr>
      <p:cViewPr varScale="1">
        <p:scale>
          <a:sx n="124" d="100"/>
          <a:sy n="124" d="100"/>
        </p:scale>
        <p:origin x="1832" y="16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31D761-2EFD-024D-BC31-59741ED75ECD}" type="datetimeFigureOut">
              <a:rPr lang="en-US" smtClean="0"/>
              <a:t>9/16/19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278081-7BC8-D641-AD4F-3C37DE57DA5A}" type="slidenum">
              <a:rPr lang="en-US" smtClean="0"/>
              <a:t>‹#›</a:t>
            </a:fld>
            <a:endParaRPr lang="en-US"/>
          </a:p>
        </p:txBody>
      </p:sp>
    </p:spTree>
    <p:extLst>
      <p:ext uri="{BB962C8B-B14F-4D97-AF65-F5344CB8AC3E}">
        <p14:creationId xmlns:p14="http://schemas.microsoft.com/office/powerpoint/2010/main" val="10926564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278081-7BC8-D641-AD4F-3C37DE57DA5A}" type="slidenum">
              <a:rPr lang="en-US" smtClean="0"/>
              <a:t>1</a:t>
            </a:fld>
            <a:endParaRPr lang="en-US"/>
          </a:p>
        </p:txBody>
      </p:sp>
    </p:spTree>
    <p:extLst>
      <p:ext uri="{BB962C8B-B14F-4D97-AF65-F5344CB8AC3E}">
        <p14:creationId xmlns:p14="http://schemas.microsoft.com/office/powerpoint/2010/main" val="5403952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278081-7BC8-D641-AD4F-3C37DE57DA5A}" type="slidenum">
              <a:rPr lang="en-US" smtClean="0"/>
              <a:t>27</a:t>
            </a:fld>
            <a:endParaRPr lang="en-US"/>
          </a:p>
        </p:txBody>
      </p:sp>
    </p:spTree>
    <p:extLst>
      <p:ext uri="{BB962C8B-B14F-4D97-AF65-F5344CB8AC3E}">
        <p14:creationId xmlns:p14="http://schemas.microsoft.com/office/powerpoint/2010/main" val="42049562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278081-7BC8-D641-AD4F-3C37DE57DA5A}" type="slidenum">
              <a:rPr lang="en-US" smtClean="0"/>
              <a:t>28</a:t>
            </a:fld>
            <a:endParaRPr lang="en-US"/>
          </a:p>
        </p:txBody>
      </p:sp>
    </p:spTree>
    <p:extLst>
      <p:ext uri="{BB962C8B-B14F-4D97-AF65-F5344CB8AC3E}">
        <p14:creationId xmlns:p14="http://schemas.microsoft.com/office/powerpoint/2010/main" val="27066320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278081-7BC8-D641-AD4F-3C37DE57DA5A}" type="slidenum">
              <a:rPr lang="en-US" smtClean="0"/>
              <a:t>29</a:t>
            </a:fld>
            <a:endParaRPr lang="en-US"/>
          </a:p>
        </p:txBody>
      </p:sp>
    </p:spTree>
    <p:extLst>
      <p:ext uri="{BB962C8B-B14F-4D97-AF65-F5344CB8AC3E}">
        <p14:creationId xmlns:p14="http://schemas.microsoft.com/office/powerpoint/2010/main" val="11176990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96A0FE-D848-4A7F-8934-178CFCE00690}" type="slidenum">
              <a:rPr lang="en-US" smtClean="0"/>
              <a:t>40</a:t>
            </a:fld>
            <a:endParaRPr lang="en-US"/>
          </a:p>
        </p:txBody>
      </p:sp>
    </p:spTree>
    <p:extLst>
      <p:ext uri="{BB962C8B-B14F-4D97-AF65-F5344CB8AC3E}">
        <p14:creationId xmlns:p14="http://schemas.microsoft.com/office/powerpoint/2010/main" val="33050834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96A0FE-D848-4A7F-8934-178CFCE00690}" type="slidenum">
              <a:rPr lang="en-US" smtClean="0"/>
              <a:t>41</a:t>
            </a:fld>
            <a:endParaRPr lang="en-US"/>
          </a:p>
        </p:txBody>
      </p:sp>
    </p:spTree>
    <p:extLst>
      <p:ext uri="{BB962C8B-B14F-4D97-AF65-F5344CB8AC3E}">
        <p14:creationId xmlns:p14="http://schemas.microsoft.com/office/powerpoint/2010/main" val="6744497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278081-7BC8-D641-AD4F-3C37DE57DA5A}" type="slidenum">
              <a:rPr lang="en-US" smtClean="0"/>
              <a:t>44</a:t>
            </a:fld>
            <a:endParaRPr lang="en-US"/>
          </a:p>
        </p:txBody>
      </p:sp>
    </p:spTree>
    <p:extLst>
      <p:ext uri="{BB962C8B-B14F-4D97-AF65-F5344CB8AC3E}">
        <p14:creationId xmlns:p14="http://schemas.microsoft.com/office/powerpoint/2010/main" val="12599680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me the answer is D talking about the evidence that MJ can trigger psychosis in SCZ predisposed </a:t>
            </a:r>
            <a:r>
              <a:rPr lang="en-US" dirty="0" err="1"/>
              <a:t>indiviudals</a:t>
            </a:r>
            <a:r>
              <a:rPr lang="en-US" dirty="0"/>
              <a:t>.  A is also probably right so we</a:t>
            </a:r>
            <a:r>
              <a:rPr lang="en-US" baseline="0" dirty="0"/>
              <a:t> may need to tweak it or simply allow that answer too…  especially if they smoke wet or something laced which is what I was trying to hint at in C</a:t>
            </a:r>
            <a:endParaRPr lang="en-US" dirty="0"/>
          </a:p>
        </p:txBody>
      </p:sp>
      <p:sp>
        <p:nvSpPr>
          <p:cNvPr id="4" name="Slide Number Placeholder 3"/>
          <p:cNvSpPr>
            <a:spLocks noGrp="1"/>
          </p:cNvSpPr>
          <p:nvPr>
            <p:ph type="sldNum" sz="quarter" idx="10"/>
          </p:nvPr>
        </p:nvSpPr>
        <p:spPr/>
        <p:txBody>
          <a:bodyPr/>
          <a:lstStyle/>
          <a:p>
            <a:fld id="{B696A0FE-D848-4A7F-8934-178CFCE00690}" type="slidenum">
              <a:rPr lang="en-US" smtClean="0"/>
              <a:t>8</a:t>
            </a:fld>
            <a:endParaRPr lang="en-US"/>
          </a:p>
        </p:txBody>
      </p:sp>
    </p:spTree>
    <p:extLst>
      <p:ext uri="{BB962C8B-B14F-4D97-AF65-F5344CB8AC3E}">
        <p14:creationId xmlns:p14="http://schemas.microsoft.com/office/powerpoint/2010/main" val="5399681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96A0FE-D848-4A7F-8934-178CFCE00690}" type="slidenum">
              <a:rPr lang="en-US" smtClean="0"/>
              <a:t>9</a:t>
            </a:fld>
            <a:endParaRPr lang="en-US"/>
          </a:p>
        </p:txBody>
      </p:sp>
    </p:spTree>
    <p:extLst>
      <p:ext uri="{BB962C8B-B14F-4D97-AF65-F5344CB8AC3E}">
        <p14:creationId xmlns:p14="http://schemas.microsoft.com/office/powerpoint/2010/main" val="7963816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278081-7BC8-D641-AD4F-3C37DE57DA5A}" type="slidenum">
              <a:rPr lang="en-US" smtClean="0"/>
              <a:t>18</a:t>
            </a:fld>
            <a:endParaRPr lang="en-US"/>
          </a:p>
        </p:txBody>
      </p:sp>
    </p:spTree>
    <p:extLst>
      <p:ext uri="{BB962C8B-B14F-4D97-AF65-F5344CB8AC3E}">
        <p14:creationId xmlns:p14="http://schemas.microsoft.com/office/powerpoint/2010/main" val="30127974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278081-7BC8-D641-AD4F-3C37DE57DA5A}" type="slidenum">
              <a:rPr lang="en-US" smtClean="0"/>
              <a:t>22</a:t>
            </a:fld>
            <a:endParaRPr lang="en-US"/>
          </a:p>
        </p:txBody>
      </p:sp>
    </p:spTree>
    <p:extLst>
      <p:ext uri="{BB962C8B-B14F-4D97-AF65-F5344CB8AC3E}">
        <p14:creationId xmlns:p14="http://schemas.microsoft.com/office/powerpoint/2010/main" val="26887876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278081-7BC8-D641-AD4F-3C37DE57DA5A}" type="slidenum">
              <a:rPr lang="en-US" smtClean="0"/>
              <a:t>23</a:t>
            </a:fld>
            <a:endParaRPr lang="en-US"/>
          </a:p>
        </p:txBody>
      </p:sp>
    </p:spTree>
    <p:extLst>
      <p:ext uri="{BB962C8B-B14F-4D97-AF65-F5344CB8AC3E}">
        <p14:creationId xmlns:p14="http://schemas.microsoft.com/office/powerpoint/2010/main" val="42211330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278081-7BC8-D641-AD4F-3C37DE57DA5A}" type="slidenum">
              <a:rPr lang="en-US" smtClean="0"/>
              <a:t>24</a:t>
            </a:fld>
            <a:endParaRPr lang="en-US"/>
          </a:p>
        </p:txBody>
      </p:sp>
    </p:spTree>
    <p:extLst>
      <p:ext uri="{BB962C8B-B14F-4D97-AF65-F5344CB8AC3E}">
        <p14:creationId xmlns:p14="http://schemas.microsoft.com/office/powerpoint/2010/main" val="3363384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278081-7BC8-D641-AD4F-3C37DE57DA5A}" type="slidenum">
              <a:rPr lang="en-US" smtClean="0"/>
              <a:t>25</a:t>
            </a:fld>
            <a:endParaRPr lang="en-US"/>
          </a:p>
        </p:txBody>
      </p:sp>
    </p:spTree>
    <p:extLst>
      <p:ext uri="{BB962C8B-B14F-4D97-AF65-F5344CB8AC3E}">
        <p14:creationId xmlns:p14="http://schemas.microsoft.com/office/powerpoint/2010/main" val="28947053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278081-7BC8-D641-AD4F-3C37DE57DA5A}" type="slidenum">
              <a:rPr lang="en-US" smtClean="0"/>
              <a:t>26</a:t>
            </a:fld>
            <a:endParaRPr lang="en-US"/>
          </a:p>
        </p:txBody>
      </p:sp>
    </p:spTree>
    <p:extLst>
      <p:ext uri="{BB962C8B-B14F-4D97-AF65-F5344CB8AC3E}">
        <p14:creationId xmlns:p14="http://schemas.microsoft.com/office/powerpoint/2010/main" val="28217295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6686861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0057035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4000"/>
            <a:ext cx="8229600" cy="6858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19200" y="2895600"/>
            <a:ext cx="7086600" cy="23923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11"/>
          <p:cNvSpPr txBox="1">
            <a:spLocks/>
          </p:cNvSpPr>
          <p:nvPr/>
        </p:nvSpPr>
        <p:spPr>
          <a:xfrm>
            <a:off x="0" y="0"/>
            <a:ext cx="9144000" cy="609600"/>
          </a:xfrm>
          <a:prstGeom prst="rect">
            <a:avLst/>
          </a:prstGeom>
          <a:gradFill>
            <a:gsLst>
              <a:gs pos="0">
                <a:schemeClr val="tx2">
                  <a:lumMod val="60000"/>
                  <a:lumOff val="40000"/>
                </a:schemeClr>
              </a:gs>
              <a:gs pos="50000">
                <a:schemeClr val="accent1">
                  <a:tint val="44500"/>
                  <a:satMod val="160000"/>
                </a:schemeClr>
              </a:gs>
              <a:gs pos="100000">
                <a:schemeClr val="accent1">
                  <a:tint val="23500"/>
                  <a:satMod val="160000"/>
                </a:schemeClr>
              </a:gs>
            </a:gsLst>
            <a:lin ang="5400000" scaled="0"/>
          </a:gradFill>
        </p:spPr>
        <p:txBody>
          <a:bodyPr anchor="ctr">
            <a:noAutofit/>
          </a:bodyPr>
          <a:lstStyle>
            <a:lvl1pPr marL="0" indent="0" algn="ctr" defTabSz="914400" rtl="0" eaLnBrk="1" latinLnBrk="0" hangingPunct="1">
              <a:spcBef>
                <a:spcPct val="20000"/>
              </a:spcBef>
              <a:buFont typeface="Arial" panose="020B0604020202020204" pitchFamily="34" charset="0"/>
              <a:buNone/>
              <a:defRPr sz="28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400" dirty="0"/>
              <a:t>The 40</a:t>
            </a:r>
            <a:r>
              <a:rPr lang="en-US" sz="2400" baseline="30000" dirty="0"/>
              <a:t>th</a:t>
            </a:r>
            <a:r>
              <a:rPr lang="en-US" sz="2400" dirty="0"/>
              <a:t> Forum for Behavioral Science in Family Medicine  </a:t>
            </a:r>
          </a:p>
        </p:txBody>
      </p:sp>
      <p:sp>
        <p:nvSpPr>
          <p:cNvPr id="8" name="Text Placeholder 11"/>
          <p:cNvSpPr txBox="1">
            <a:spLocks/>
          </p:cNvSpPr>
          <p:nvPr/>
        </p:nvSpPr>
        <p:spPr>
          <a:xfrm>
            <a:off x="0" y="6248400"/>
            <a:ext cx="9169958" cy="609600"/>
          </a:xfrm>
          <a:prstGeom prst="rect">
            <a:avLst/>
          </a:prstGeom>
          <a:gradFill>
            <a:gsLst>
              <a:gs pos="0">
                <a:schemeClr val="tx2">
                  <a:lumMod val="60000"/>
                  <a:lumOff val="40000"/>
                </a:schemeClr>
              </a:gs>
              <a:gs pos="50000">
                <a:schemeClr val="accent1">
                  <a:tint val="44500"/>
                  <a:satMod val="160000"/>
                </a:schemeClr>
              </a:gs>
              <a:gs pos="100000">
                <a:schemeClr val="accent1">
                  <a:tint val="23500"/>
                  <a:satMod val="160000"/>
                </a:schemeClr>
              </a:gs>
            </a:gsLst>
            <a:lin ang="5400000" scaled="0"/>
          </a:gradFill>
        </p:spPr>
        <p:txBody>
          <a:bodyPr anchor="ctr">
            <a:noAutofit/>
          </a:bodyPr>
          <a:lstStyle>
            <a:lvl1pPr marL="0" indent="0" algn="ctr" defTabSz="914400" rtl="0" eaLnBrk="1" latinLnBrk="0" hangingPunct="1">
              <a:spcBef>
                <a:spcPct val="20000"/>
              </a:spcBef>
              <a:buFont typeface="Arial" panose="020B0604020202020204" pitchFamily="34" charset="0"/>
              <a:buNone/>
              <a:defRPr sz="1800" i="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Sponsored by The </a:t>
            </a:r>
            <a:r>
              <a:rPr lang="en-US" b="1" dirty="0"/>
              <a:t>Medical College of Wisconsin</a:t>
            </a: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81999" y="43179"/>
            <a:ext cx="381001" cy="566421"/>
          </a:xfrm>
          <a:prstGeom prst="rect">
            <a:avLst/>
          </a:prstGeom>
        </p:spPr>
      </p:pic>
    </p:spTree>
    <p:extLst>
      <p:ext uri="{BB962C8B-B14F-4D97-AF65-F5344CB8AC3E}">
        <p14:creationId xmlns:p14="http://schemas.microsoft.com/office/powerpoint/2010/main" val="1057620678"/>
      </p:ext>
    </p:extLst>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3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normAutofit fontScale="90000"/>
          </a:bodyPr>
          <a:lstStyle/>
          <a:p>
            <a:r>
              <a:rPr lang="en-US" dirty="0"/>
              <a:t>Cure or Curse? </a:t>
            </a:r>
            <a:br>
              <a:rPr lang="en-US" dirty="0"/>
            </a:br>
            <a:r>
              <a:rPr lang="en-US" dirty="0"/>
              <a:t>The Latest Evidence Behind Cannabis Use and Mental Health</a:t>
            </a:r>
          </a:p>
        </p:txBody>
      </p:sp>
      <p:sp>
        <p:nvSpPr>
          <p:cNvPr id="3" name="Subtitle 2"/>
          <p:cNvSpPr>
            <a:spLocks noGrp="1"/>
          </p:cNvSpPr>
          <p:nvPr>
            <p:ph type="subTitle" idx="1"/>
          </p:nvPr>
        </p:nvSpPr>
        <p:spPr>
          <a:xfrm>
            <a:off x="1371600" y="3505200"/>
            <a:ext cx="6400800" cy="1752600"/>
          </a:xfrm>
        </p:spPr>
        <p:txBody>
          <a:bodyPr/>
          <a:lstStyle/>
          <a:p>
            <a:r>
              <a:rPr lang="en-US" dirty="0">
                <a:solidFill>
                  <a:schemeClr val="accent3">
                    <a:lumMod val="50000"/>
                  </a:schemeClr>
                </a:solidFill>
              </a:rPr>
              <a:t>Kevin </a:t>
            </a:r>
            <a:r>
              <a:rPr lang="en-US" dirty="0" err="1">
                <a:solidFill>
                  <a:schemeClr val="accent3">
                    <a:lumMod val="50000"/>
                  </a:schemeClr>
                </a:solidFill>
              </a:rPr>
              <a:t>Brazill</a:t>
            </a:r>
            <a:r>
              <a:rPr lang="en-US" dirty="0">
                <a:solidFill>
                  <a:schemeClr val="accent3">
                    <a:lumMod val="50000"/>
                  </a:schemeClr>
                </a:solidFill>
              </a:rPr>
              <a:t>, DO, MS</a:t>
            </a:r>
          </a:p>
          <a:p>
            <a:r>
              <a:rPr lang="en-US" dirty="0">
                <a:solidFill>
                  <a:schemeClr val="accent3">
                    <a:lumMod val="50000"/>
                  </a:schemeClr>
                </a:solidFill>
              </a:rPr>
              <a:t>Stephen </a:t>
            </a:r>
            <a:r>
              <a:rPr lang="en-US" dirty="0" err="1">
                <a:solidFill>
                  <a:schemeClr val="accent3">
                    <a:lumMod val="50000"/>
                  </a:schemeClr>
                </a:solidFill>
              </a:rPr>
              <a:t>Warnick</a:t>
            </a:r>
            <a:r>
              <a:rPr lang="en-US" dirty="0">
                <a:solidFill>
                  <a:schemeClr val="accent3">
                    <a:lumMod val="50000"/>
                  </a:schemeClr>
                </a:solidFill>
              </a:rPr>
              <a:t>, Jr., MD</a:t>
            </a:r>
          </a:p>
          <a:p>
            <a:r>
              <a:rPr lang="en-US" dirty="0">
                <a:solidFill>
                  <a:schemeClr val="accent3">
                    <a:lumMod val="50000"/>
                  </a:schemeClr>
                </a:solidFill>
              </a:rPr>
              <a:t>Chris White, MD, JD, MHA</a:t>
            </a:r>
          </a:p>
          <a:p>
            <a:endParaRPr lang="en-US" dirty="0"/>
          </a:p>
        </p:txBody>
      </p:sp>
    </p:spTree>
    <p:extLst>
      <p:ext uri="{BB962C8B-B14F-4D97-AF65-F5344CB8AC3E}">
        <p14:creationId xmlns:p14="http://schemas.microsoft.com/office/powerpoint/2010/main" val="10118585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93B3471-770B-9043-8ACB-7EF51533E1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22975"/>
            <a:ext cx="4457852" cy="4596825"/>
          </a:xfrm>
          <a:prstGeom prst="rect">
            <a:avLst/>
          </a:prstGeom>
        </p:spPr>
      </p:pic>
      <p:sp>
        <p:nvSpPr>
          <p:cNvPr id="6" name="TextBox 5">
            <a:extLst>
              <a:ext uri="{FF2B5EF4-FFF2-40B4-BE49-F238E27FC236}">
                <a16:creationId xmlns:a16="http://schemas.microsoft.com/office/drawing/2014/main" id="{9E8C1580-A1BB-9940-B33E-FCB2E3D7FA66}"/>
              </a:ext>
            </a:extLst>
          </p:cNvPr>
          <p:cNvSpPr txBox="1"/>
          <p:nvPr/>
        </p:nvSpPr>
        <p:spPr>
          <a:xfrm>
            <a:off x="838200" y="787687"/>
            <a:ext cx="7924800" cy="584775"/>
          </a:xfrm>
          <a:prstGeom prst="rect">
            <a:avLst/>
          </a:prstGeom>
          <a:noFill/>
        </p:spPr>
        <p:txBody>
          <a:bodyPr wrap="square" rtlCol="0">
            <a:spAutoFit/>
          </a:bodyPr>
          <a:lstStyle/>
          <a:p>
            <a:r>
              <a:rPr lang="en-US" sz="3200" dirty="0"/>
              <a:t>A Brief History of Cannabis in North America</a:t>
            </a:r>
          </a:p>
        </p:txBody>
      </p:sp>
      <p:sp>
        <p:nvSpPr>
          <p:cNvPr id="7" name="TextBox 6">
            <a:extLst>
              <a:ext uri="{FF2B5EF4-FFF2-40B4-BE49-F238E27FC236}">
                <a16:creationId xmlns:a16="http://schemas.microsoft.com/office/drawing/2014/main" id="{E2BBA2F5-A9C3-6349-BA35-4FE19AB21D78}"/>
              </a:ext>
            </a:extLst>
          </p:cNvPr>
          <p:cNvSpPr txBox="1"/>
          <p:nvPr/>
        </p:nvSpPr>
        <p:spPr>
          <a:xfrm>
            <a:off x="4343400" y="1422976"/>
            <a:ext cx="4571999" cy="4810006"/>
          </a:xfrm>
          <a:prstGeom prst="rect">
            <a:avLst/>
          </a:prstGeom>
          <a:noFill/>
        </p:spPr>
        <p:txBody>
          <a:bodyPr wrap="square" rtlCol="0">
            <a:spAutoFit/>
          </a:bodyPr>
          <a:lstStyle/>
          <a:p>
            <a:pPr marL="285750" indent="-285750">
              <a:buFont typeface="Arial" panose="020B0604020202020204" pitchFamily="34" charset="0"/>
              <a:buChar char="•"/>
            </a:pPr>
            <a:r>
              <a:rPr lang="en-US" sz="2000" dirty="0"/>
              <a:t>Legal/OTC in the US until 1936, used commonly for many illnesses</a:t>
            </a:r>
          </a:p>
          <a:p>
            <a:pPr marL="285750" indent="-285750">
              <a:buFont typeface="Arial" panose="020B0604020202020204" pitchFamily="34" charset="0"/>
              <a:buChar char="•"/>
            </a:pPr>
            <a:r>
              <a:rPr lang="en-US" sz="2000" dirty="0"/>
              <a:t>After 1936, every US state restricted possession</a:t>
            </a:r>
          </a:p>
          <a:p>
            <a:pPr marL="285750" indent="-285750">
              <a:buFont typeface="Arial" panose="020B0604020202020204" pitchFamily="34" charset="0"/>
              <a:buChar char="•"/>
            </a:pPr>
            <a:r>
              <a:rPr lang="en-US" sz="2000" dirty="0"/>
              <a:t>1970, Comprehensive Drug Abuse Prevention &amp; Control Act: Scheduling System implemented (prevents open/unlimited research)</a:t>
            </a:r>
          </a:p>
          <a:p>
            <a:pPr marL="285750" indent="-285750">
              <a:buFont typeface="Arial" panose="020B0604020202020204" pitchFamily="34" charset="0"/>
              <a:buChar char="•"/>
            </a:pPr>
            <a:r>
              <a:rPr lang="en-US" sz="2000" dirty="0"/>
              <a:t>1996: California legalized medical use, but writing/recommending jeopardizes prescribers</a:t>
            </a:r>
          </a:p>
          <a:p>
            <a:pPr marL="285750" indent="-285750">
              <a:buFont typeface="Arial" panose="020B0604020202020204" pitchFamily="34" charset="0"/>
              <a:buChar char="•"/>
            </a:pPr>
            <a:r>
              <a:rPr lang="en-US" sz="2000" dirty="0"/>
              <a:t>Since then, changes have occurred: 31 US jurisdictions (incl. DC. Guam, PR) &amp; all provinces/territories of Canada have legalized medical cannabis</a:t>
            </a:r>
          </a:p>
        </p:txBody>
      </p:sp>
    </p:spTree>
    <p:extLst>
      <p:ext uri="{BB962C8B-B14F-4D97-AF65-F5344CB8AC3E}">
        <p14:creationId xmlns:p14="http://schemas.microsoft.com/office/powerpoint/2010/main" val="23792702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F3353-D1D2-4A41-9358-FEF2DD2527A1}"/>
              </a:ext>
            </a:extLst>
          </p:cNvPr>
          <p:cNvSpPr>
            <a:spLocks noGrp="1"/>
          </p:cNvSpPr>
          <p:nvPr>
            <p:ph type="title"/>
          </p:nvPr>
        </p:nvSpPr>
        <p:spPr>
          <a:xfrm>
            <a:off x="381000" y="838200"/>
            <a:ext cx="8229600" cy="685800"/>
          </a:xfrm>
        </p:spPr>
        <p:txBody>
          <a:bodyPr>
            <a:normAutofit fontScale="90000"/>
          </a:bodyPr>
          <a:lstStyle/>
          <a:p>
            <a:r>
              <a:rPr lang="en-US" dirty="0"/>
              <a:t>Cannabis: A Schedule I Drug</a:t>
            </a:r>
          </a:p>
        </p:txBody>
      </p:sp>
      <p:pic>
        <p:nvPicPr>
          <p:cNvPr id="5" name="Picture 4">
            <a:extLst>
              <a:ext uri="{FF2B5EF4-FFF2-40B4-BE49-F238E27FC236}">
                <a16:creationId xmlns:a16="http://schemas.microsoft.com/office/drawing/2014/main" id="{C8499E53-5156-A948-BA1C-943EE525D2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519758"/>
            <a:ext cx="7613537" cy="4411142"/>
          </a:xfrm>
          <a:prstGeom prst="rect">
            <a:avLst/>
          </a:prstGeom>
        </p:spPr>
      </p:pic>
    </p:spTree>
    <p:extLst>
      <p:ext uri="{BB962C8B-B14F-4D97-AF65-F5344CB8AC3E}">
        <p14:creationId xmlns:p14="http://schemas.microsoft.com/office/powerpoint/2010/main" val="23582468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E20F5C1-E58D-1841-A89B-9790C49377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59" y="609600"/>
            <a:ext cx="8851541" cy="5598767"/>
          </a:xfrm>
          <a:prstGeom prst="rect">
            <a:avLst/>
          </a:prstGeom>
        </p:spPr>
      </p:pic>
    </p:spTree>
    <p:extLst>
      <p:ext uri="{BB962C8B-B14F-4D97-AF65-F5344CB8AC3E}">
        <p14:creationId xmlns:p14="http://schemas.microsoft.com/office/powerpoint/2010/main" val="35996648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DE491-5496-D04C-8ACB-920EF9D2F782}"/>
              </a:ext>
            </a:extLst>
          </p:cNvPr>
          <p:cNvSpPr>
            <a:spLocks noGrp="1"/>
          </p:cNvSpPr>
          <p:nvPr>
            <p:ph type="title"/>
          </p:nvPr>
        </p:nvSpPr>
        <p:spPr>
          <a:xfrm>
            <a:off x="533400" y="1066800"/>
            <a:ext cx="8229600" cy="685800"/>
          </a:xfrm>
        </p:spPr>
        <p:txBody>
          <a:bodyPr>
            <a:normAutofit fontScale="90000"/>
          </a:bodyPr>
          <a:lstStyle/>
          <a:p>
            <a:r>
              <a:rPr lang="en-US" dirty="0"/>
              <a:t>Changing Attitudes:</a:t>
            </a:r>
            <a:br>
              <a:rPr lang="en-US" dirty="0"/>
            </a:br>
            <a:r>
              <a:rPr lang="en-US" sz="2700" dirty="0"/>
              <a:t>Percentage of Americans in Favor of Cannabis Legalization</a:t>
            </a:r>
          </a:p>
        </p:txBody>
      </p:sp>
      <p:pic>
        <p:nvPicPr>
          <p:cNvPr id="5" name="Picture 4">
            <a:extLst>
              <a:ext uri="{FF2B5EF4-FFF2-40B4-BE49-F238E27FC236}">
                <a16:creationId xmlns:a16="http://schemas.microsoft.com/office/drawing/2014/main" id="{57B0B2B8-6130-3240-AF19-2B29C46351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100" y="2057400"/>
            <a:ext cx="7744192" cy="4038600"/>
          </a:xfrm>
          <a:prstGeom prst="rect">
            <a:avLst/>
          </a:prstGeom>
        </p:spPr>
      </p:pic>
    </p:spTree>
    <p:extLst>
      <p:ext uri="{BB962C8B-B14F-4D97-AF65-F5344CB8AC3E}">
        <p14:creationId xmlns:p14="http://schemas.microsoft.com/office/powerpoint/2010/main" val="34378264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AD997-3E70-8448-B4E2-593CA7F0DEDB}"/>
              </a:ext>
            </a:extLst>
          </p:cNvPr>
          <p:cNvSpPr>
            <a:spLocks noGrp="1"/>
          </p:cNvSpPr>
          <p:nvPr>
            <p:ph type="title"/>
          </p:nvPr>
        </p:nvSpPr>
        <p:spPr>
          <a:xfrm>
            <a:off x="609600" y="756251"/>
            <a:ext cx="8229600" cy="685800"/>
          </a:xfrm>
        </p:spPr>
        <p:txBody>
          <a:bodyPr>
            <a:normAutofit fontScale="90000"/>
          </a:bodyPr>
          <a:lstStyle/>
          <a:p>
            <a:r>
              <a:rPr lang="en-US" dirty="0"/>
              <a:t>Canada</a:t>
            </a:r>
          </a:p>
        </p:txBody>
      </p:sp>
      <p:sp>
        <p:nvSpPr>
          <p:cNvPr id="4" name="TextBox 3">
            <a:extLst>
              <a:ext uri="{FF2B5EF4-FFF2-40B4-BE49-F238E27FC236}">
                <a16:creationId xmlns:a16="http://schemas.microsoft.com/office/drawing/2014/main" id="{BED448CC-3926-BC4C-A04E-4BE5E40FA6CA}"/>
              </a:ext>
            </a:extLst>
          </p:cNvPr>
          <p:cNvSpPr txBox="1"/>
          <p:nvPr/>
        </p:nvSpPr>
        <p:spPr>
          <a:xfrm>
            <a:off x="266700" y="1431667"/>
            <a:ext cx="9144000" cy="1015663"/>
          </a:xfrm>
          <a:prstGeom prst="rect">
            <a:avLst/>
          </a:prstGeom>
          <a:noFill/>
        </p:spPr>
        <p:txBody>
          <a:bodyPr wrap="square" rtlCol="0">
            <a:spAutoFit/>
          </a:bodyPr>
          <a:lstStyle/>
          <a:p>
            <a:r>
              <a:rPr lang="en-US" sz="2000" dirty="0"/>
              <a:t>The Canadian government has taken a “public health approach” to legalizing, strictly regulating, and restricting access to cannabis. There is, however, no universally accepted definition of a “public health approach” to cannabis. </a:t>
            </a:r>
          </a:p>
        </p:txBody>
      </p:sp>
      <p:pic>
        <p:nvPicPr>
          <p:cNvPr id="6" name="Picture 5">
            <a:extLst>
              <a:ext uri="{FF2B5EF4-FFF2-40B4-BE49-F238E27FC236}">
                <a16:creationId xmlns:a16="http://schemas.microsoft.com/office/drawing/2014/main" id="{FFCD5EA0-1DD1-3F41-B182-1D44046251EA}"/>
              </a:ext>
            </a:extLst>
          </p:cNvPr>
          <p:cNvPicPr>
            <a:picLocks noChangeAspect="1"/>
          </p:cNvPicPr>
          <p:nvPr/>
        </p:nvPicPr>
        <p:blipFill rotWithShape="1">
          <a:blip r:embed="rId2">
            <a:extLst>
              <a:ext uri="{28A0092B-C50C-407E-A947-70E740481C1C}">
                <a14:useLocalDpi xmlns:a14="http://schemas.microsoft.com/office/drawing/2010/main" val="0"/>
              </a:ext>
            </a:extLst>
          </a:blip>
          <a:srcRect b="2213"/>
          <a:stretch/>
        </p:blipFill>
        <p:spPr>
          <a:xfrm>
            <a:off x="1295400" y="2447330"/>
            <a:ext cx="7086600" cy="3801070"/>
          </a:xfrm>
          <a:prstGeom prst="rect">
            <a:avLst/>
          </a:prstGeom>
        </p:spPr>
      </p:pic>
    </p:spTree>
    <p:extLst>
      <p:ext uri="{BB962C8B-B14F-4D97-AF65-F5344CB8AC3E}">
        <p14:creationId xmlns:p14="http://schemas.microsoft.com/office/powerpoint/2010/main" val="34185120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50403-3170-E34D-8AF8-DA12F034A2C2}"/>
              </a:ext>
            </a:extLst>
          </p:cNvPr>
          <p:cNvSpPr>
            <a:spLocks noGrp="1"/>
          </p:cNvSpPr>
          <p:nvPr>
            <p:ph type="title"/>
          </p:nvPr>
        </p:nvSpPr>
        <p:spPr>
          <a:xfrm>
            <a:off x="495300" y="990600"/>
            <a:ext cx="8229600" cy="685800"/>
          </a:xfrm>
        </p:spPr>
        <p:txBody>
          <a:bodyPr>
            <a:normAutofit fontScale="90000"/>
          </a:bodyPr>
          <a:lstStyle/>
          <a:p>
            <a:r>
              <a:rPr lang="en-US" dirty="0"/>
              <a:t>Medical Cannabis: </a:t>
            </a:r>
            <a:br>
              <a:rPr lang="en-US" dirty="0"/>
            </a:br>
            <a:r>
              <a:rPr lang="en-US" dirty="0"/>
              <a:t>Common Qualifying Conditions</a:t>
            </a:r>
          </a:p>
        </p:txBody>
      </p:sp>
      <p:graphicFrame>
        <p:nvGraphicFramePr>
          <p:cNvPr id="4" name="Content Placeholder 3">
            <a:extLst>
              <a:ext uri="{FF2B5EF4-FFF2-40B4-BE49-F238E27FC236}">
                <a16:creationId xmlns:a16="http://schemas.microsoft.com/office/drawing/2014/main" id="{11559220-E92D-4A40-8E30-3BCEDEFEE2D7}"/>
              </a:ext>
            </a:extLst>
          </p:cNvPr>
          <p:cNvGraphicFramePr>
            <a:graphicFrameLocks noGrp="1"/>
          </p:cNvGraphicFramePr>
          <p:nvPr>
            <p:ph idx="1"/>
            <p:extLst>
              <p:ext uri="{D42A27DB-BD31-4B8C-83A1-F6EECF244321}">
                <p14:modId xmlns:p14="http://schemas.microsoft.com/office/powerpoint/2010/main" val="1245941178"/>
              </p:ext>
            </p:extLst>
          </p:nvPr>
        </p:nvGraphicFramePr>
        <p:xfrm>
          <a:off x="762000" y="2057400"/>
          <a:ext cx="7696200" cy="3962403"/>
        </p:xfrm>
        <a:graphic>
          <a:graphicData uri="http://schemas.openxmlformats.org/drawingml/2006/table">
            <a:tbl>
              <a:tblPr firstRow="1" bandRow="1">
                <a:tableStyleId>{5C22544A-7EE6-4342-B048-85BDC9FD1C3A}</a:tableStyleId>
              </a:tblPr>
              <a:tblGrid>
                <a:gridCol w="3848100">
                  <a:extLst>
                    <a:ext uri="{9D8B030D-6E8A-4147-A177-3AD203B41FA5}">
                      <a16:colId xmlns:a16="http://schemas.microsoft.com/office/drawing/2014/main" val="2031991363"/>
                    </a:ext>
                  </a:extLst>
                </a:gridCol>
                <a:gridCol w="3848100">
                  <a:extLst>
                    <a:ext uri="{9D8B030D-6E8A-4147-A177-3AD203B41FA5}">
                      <a16:colId xmlns:a16="http://schemas.microsoft.com/office/drawing/2014/main" val="3950658018"/>
                    </a:ext>
                  </a:extLst>
                </a:gridCol>
              </a:tblGrid>
              <a:tr h="440267">
                <a:tc>
                  <a:txBody>
                    <a:bodyPr/>
                    <a:lstStyle/>
                    <a:p>
                      <a:r>
                        <a:rPr lang="en-US" sz="1800" b="0" dirty="0"/>
                        <a:t>ALS</a:t>
                      </a:r>
                    </a:p>
                  </a:txBody>
                  <a:tcPr/>
                </a:tc>
                <a:tc>
                  <a:txBody>
                    <a:bodyPr/>
                    <a:lstStyle/>
                    <a:p>
                      <a:r>
                        <a:rPr lang="en-US" sz="1800" b="0" dirty="0"/>
                        <a:t>HIV/AIDS</a:t>
                      </a:r>
                    </a:p>
                  </a:txBody>
                  <a:tcPr/>
                </a:tc>
                <a:extLst>
                  <a:ext uri="{0D108BD9-81ED-4DB2-BD59-A6C34878D82A}">
                    <a16:rowId xmlns:a16="http://schemas.microsoft.com/office/drawing/2014/main" val="2472312475"/>
                  </a:ext>
                </a:extLst>
              </a:tr>
              <a:tr h="440267">
                <a:tc>
                  <a:txBody>
                    <a:bodyPr/>
                    <a:lstStyle/>
                    <a:p>
                      <a:r>
                        <a:rPr lang="en-US" dirty="0"/>
                        <a:t>Alzheimer’s dementia</a:t>
                      </a:r>
                    </a:p>
                  </a:txBody>
                  <a:tcPr/>
                </a:tc>
                <a:tc>
                  <a:txBody>
                    <a:bodyPr/>
                    <a:lstStyle/>
                    <a:p>
                      <a:r>
                        <a:rPr lang="en-US" dirty="0"/>
                        <a:t>Multiple Sclerosis</a:t>
                      </a:r>
                    </a:p>
                  </a:txBody>
                  <a:tcPr/>
                </a:tc>
                <a:extLst>
                  <a:ext uri="{0D108BD9-81ED-4DB2-BD59-A6C34878D82A}">
                    <a16:rowId xmlns:a16="http://schemas.microsoft.com/office/drawing/2014/main" val="2787325280"/>
                  </a:ext>
                </a:extLst>
              </a:tr>
              <a:tr h="440267">
                <a:tc>
                  <a:txBody>
                    <a:bodyPr/>
                    <a:lstStyle/>
                    <a:p>
                      <a:r>
                        <a:rPr lang="en-US" dirty="0"/>
                        <a:t>Arthritis (</a:t>
                      </a:r>
                      <a:r>
                        <a:rPr lang="en-US" dirty="0" err="1"/>
                        <a:t>Osteo</a:t>
                      </a:r>
                      <a:r>
                        <a:rPr lang="en-US" dirty="0"/>
                        <a:t> &amp; Rheumatoid)</a:t>
                      </a:r>
                    </a:p>
                  </a:txBody>
                  <a:tcPr/>
                </a:tc>
                <a:tc>
                  <a:txBody>
                    <a:bodyPr/>
                    <a:lstStyle/>
                    <a:p>
                      <a:r>
                        <a:rPr lang="en-US" dirty="0"/>
                        <a:t>Nausea</a:t>
                      </a:r>
                    </a:p>
                  </a:txBody>
                  <a:tcPr/>
                </a:tc>
                <a:extLst>
                  <a:ext uri="{0D108BD9-81ED-4DB2-BD59-A6C34878D82A}">
                    <a16:rowId xmlns:a16="http://schemas.microsoft.com/office/drawing/2014/main" val="104179139"/>
                  </a:ext>
                </a:extLst>
              </a:tr>
              <a:tr h="440267">
                <a:tc>
                  <a:txBody>
                    <a:bodyPr/>
                    <a:lstStyle/>
                    <a:p>
                      <a:r>
                        <a:rPr lang="en-US" dirty="0"/>
                        <a:t>Cachexia</a:t>
                      </a:r>
                    </a:p>
                  </a:txBody>
                  <a:tcPr/>
                </a:tc>
                <a:tc>
                  <a:txBody>
                    <a:bodyPr/>
                    <a:lstStyle/>
                    <a:p>
                      <a:r>
                        <a:rPr lang="en-US" dirty="0"/>
                        <a:t>Neuropathies</a:t>
                      </a:r>
                    </a:p>
                  </a:txBody>
                  <a:tcPr/>
                </a:tc>
                <a:extLst>
                  <a:ext uri="{0D108BD9-81ED-4DB2-BD59-A6C34878D82A}">
                    <a16:rowId xmlns:a16="http://schemas.microsoft.com/office/drawing/2014/main" val="1908903981"/>
                  </a:ext>
                </a:extLst>
              </a:tr>
              <a:tr h="440267">
                <a:tc>
                  <a:txBody>
                    <a:bodyPr/>
                    <a:lstStyle/>
                    <a:p>
                      <a:r>
                        <a:rPr lang="en-US" dirty="0"/>
                        <a:t>Cancer</a:t>
                      </a:r>
                    </a:p>
                  </a:txBody>
                  <a:tcPr/>
                </a:tc>
                <a:tc>
                  <a:txBody>
                    <a:bodyPr/>
                    <a:lstStyle/>
                    <a:p>
                      <a:r>
                        <a:rPr lang="en-US" dirty="0"/>
                        <a:t>Pain</a:t>
                      </a:r>
                    </a:p>
                  </a:txBody>
                  <a:tcPr/>
                </a:tc>
                <a:extLst>
                  <a:ext uri="{0D108BD9-81ED-4DB2-BD59-A6C34878D82A}">
                    <a16:rowId xmlns:a16="http://schemas.microsoft.com/office/drawing/2014/main" val="2782139051"/>
                  </a:ext>
                </a:extLst>
              </a:tr>
              <a:tr h="440267">
                <a:tc>
                  <a:txBody>
                    <a:bodyPr/>
                    <a:lstStyle/>
                    <a:p>
                      <a:r>
                        <a:rPr lang="en-US" dirty="0"/>
                        <a:t>Crohn’s disease/UC/IBS</a:t>
                      </a:r>
                    </a:p>
                  </a:txBody>
                  <a:tcPr/>
                </a:tc>
                <a:tc>
                  <a:txBody>
                    <a:bodyPr/>
                    <a:lstStyle/>
                    <a:p>
                      <a:r>
                        <a:rPr lang="en-US" dirty="0"/>
                        <a:t>Parkinson’s disease</a:t>
                      </a:r>
                    </a:p>
                  </a:txBody>
                  <a:tcPr/>
                </a:tc>
                <a:extLst>
                  <a:ext uri="{0D108BD9-81ED-4DB2-BD59-A6C34878D82A}">
                    <a16:rowId xmlns:a16="http://schemas.microsoft.com/office/drawing/2014/main" val="1627732719"/>
                  </a:ext>
                </a:extLst>
              </a:tr>
              <a:tr h="440267">
                <a:tc>
                  <a:txBody>
                    <a:bodyPr/>
                    <a:lstStyle/>
                    <a:p>
                      <a:r>
                        <a:rPr lang="en-US" dirty="0"/>
                        <a:t>Epilepsy/seizure disorders</a:t>
                      </a:r>
                    </a:p>
                  </a:txBody>
                  <a:tcPr/>
                </a:tc>
                <a:tc>
                  <a:txBody>
                    <a:bodyPr/>
                    <a:lstStyle/>
                    <a:p>
                      <a:r>
                        <a:rPr lang="en-US" sz="2000" b="1" dirty="0">
                          <a:solidFill>
                            <a:srgbClr val="C00000"/>
                          </a:solidFill>
                        </a:rPr>
                        <a:t>Post-traumatic Stress Disorder</a:t>
                      </a:r>
                    </a:p>
                  </a:txBody>
                  <a:tcPr/>
                </a:tc>
                <a:extLst>
                  <a:ext uri="{0D108BD9-81ED-4DB2-BD59-A6C34878D82A}">
                    <a16:rowId xmlns:a16="http://schemas.microsoft.com/office/drawing/2014/main" val="1859432877"/>
                  </a:ext>
                </a:extLst>
              </a:tr>
              <a:tr h="440267">
                <a:tc>
                  <a:txBody>
                    <a:bodyPr/>
                    <a:lstStyle/>
                    <a:p>
                      <a:r>
                        <a:rPr lang="en-US" dirty="0"/>
                        <a:t>Glaucoma</a:t>
                      </a:r>
                    </a:p>
                  </a:txBody>
                  <a:tcPr/>
                </a:tc>
                <a:tc>
                  <a:txBody>
                    <a:bodyPr/>
                    <a:lstStyle/>
                    <a:p>
                      <a:r>
                        <a:rPr lang="en-US" dirty="0"/>
                        <a:t>Sickle Cell disease</a:t>
                      </a:r>
                    </a:p>
                  </a:txBody>
                  <a:tcPr/>
                </a:tc>
                <a:extLst>
                  <a:ext uri="{0D108BD9-81ED-4DB2-BD59-A6C34878D82A}">
                    <a16:rowId xmlns:a16="http://schemas.microsoft.com/office/drawing/2014/main" val="2956605554"/>
                  </a:ext>
                </a:extLst>
              </a:tr>
              <a:tr h="440267">
                <a:tc>
                  <a:txBody>
                    <a:bodyPr/>
                    <a:lstStyle/>
                    <a:p>
                      <a:r>
                        <a:rPr lang="en-US" dirty="0"/>
                        <a:t>Hepatitis C</a:t>
                      </a:r>
                    </a:p>
                  </a:txBody>
                  <a:tcPr/>
                </a:tc>
                <a:tc>
                  <a:txBody>
                    <a:bodyPr/>
                    <a:lstStyle/>
                    <a:p>
                      <a:r>
                        <a:rPr lang="en-US" dirty="0"/>
                        <a:t>Terminal Illnesses</a:t>
                      </a:r>
                    </a:p>
                  </a:txBody>
                  <a:tcPr/>
                </a:tc>
                <a:extLst>
                  <a:ext uri="{0D108BD9-81ED-4DB2-BD59-A6C34878D82A}">
                    <a16:rowId xmlns:a16="http://schemas.microsoft.com/office/drawing/2014/main" val="2937570506"/>
                  </a:ext>
                </a:extLst>
              </a:tr>
            </a:tbl>
          </a:graphicData>
        </a:graphic>
      </p:graphicFrame>
    </p:spTree>
    <p:extLst>
      <p:ext uri="{BB962C8B-B14F-4D97-AF65-F5344CB8AC3E}">
        <p14:creationId xmlns:p14="http://schemas.microsoft.com/office/powerpoint/2010/main" val="31568663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E9B4D-00B9-CA49-9241-E0F9B531D458}"/>
              </a:ext>
            </a:extLst>
          </p:cNvPr>
          <p:cNvSpPr>
            <a:spLocks noGrp="1"/>
          </p:cNvSpPr>
          <p:nvPr>
            <p:ph type="title"/>
          </p:nvPr>
        </p:nvSpPr>
        <p:spPr>
          <a:xfrm>
            <a:off x="457200" y="762000"/>
            <a:ext cx="8229600" cy="685800"/>
          </a:xfrm>
        </p:spPr>
        <p:txBody>
          <a:bodyPr>
            <a:normAutofit fontScale="90000"/>
          </a:bodyPr>
          <a:lstStyle/>
          <a:p>
            <a:r>
              <a:rPr lang="en-US" dirty="0"/>
              <a:t>What is “Cannabis”?</a:t>
            </a:r>
          </a:p>
        </p:txBody>
      </p:sp>
      <p:sp>
        <p:nvSpPr>
          <p:cNvPr id="3" name="Content Placeholder 2">
            <a:extLst>
              <a:ext uri="{FF2B5EF4-FFF2-40B4-BE49-F238E27FC236}">
                <a16:creationId xmlns:a16="http://schemas.microsoft.com/office/drawing/2014/main" id="{4CE6236B-B7FE-304B-9052-335978AC6A94}"/>
              </a:ext>
            </a:extLst>
          </p:cNvPr>
          <p:cNvSpPr>
            <a:spLocks noGrp="1"/>
          </p:cNvSpPr>
          <p:nvPr>
            <p:ph idx="1"/>
          </p:nvPr>
        </p:nvSpPr>
        <p:spPr>
          <a:xfrm>
            <a:off x="457200" y="1524000"/>
            <a:ext cx="8382000" cy="4724400"/>
          </a:xfrm>
        </p:spPr>
        <p:txBody>
          <a:bodyPr>
            <a:normAutofit fontScale="62500" lnSpcReduction="20000"/>
          </a:bodyPr>
          <a:lstStyle/>
          <a:p>
            <a:r>
              <a:rPr lang="en-US" dirty="0"/>
              <a:t>“Whole plant” cannabis made up of &gt;70 cannabinoids: most studied: △9-tetrahydrocannabinol (THC) and cannabidiol (CBD)</a:t>
            </a:r>
          </a:p>
          <a:p>
            <a:r>
              <a:rPr lang="en-US" dirty="0"/>
              <a:t>THC and CBD vary drastically in psychotropic effect, potency, concentration</a:t>
            </a:r>
          </a:p>
          <a:p>
            <a:r>
              <a:rPr lang="en-US" dirty="0"/>
              <a:t>THC: main psychoactive component in cannabis, may have anti-inflammatory, muscle relaxant, sedation, analgesic, appetite-stimulation, anti-emetic properties</a:t>
            </a:r>
          </a:p>
          <a:p>
            <a:r>
              <a:rPr lang="en-US" dirty="0"/>
              <a:t>CBD, primarily non-psychoactive with documented anxiolytic and antiepileptic benefits, may have others (analgesic, antidepressant)</a:t>
            </a:r>
          </a:p>
          <a:p>
            <a:r>
              <a:rPr lang="en-US" dirty="0"/>
              <a:t>Cannabis also categorized by 3 basic species/strains: </a:t>
            </a:r>
            <a:r>
              <a:rPr lang="en-US" dirty="0" err="1"/>
              <a:t>indica</a:t>
            </a:r>
            <a:r>
              <a:rPr lang="en-US" dirty="0"/>
              <a:t>, sativa and “hybrid”</a:t>
            </a:r>
          </a:p>
          <a:p>
            <a:r>
              <a:rPr lang="en-US" dirty="0"/>
              <a:t>Importantly, research suggest that interbreeding and hybridization does not predict actual cannabinoid profiles</a:t>
            </a:r>
          </a:p>
          <a:p>
            <a:r>
              <a:rPr lang="en-US" dirty="0"/>
              <a:t>To that end, a budtender’s recommendation that “Indica is really good for XXX,” is largely based on anecdotes</a:t>
            </a:r>
          </a:p>
          <a:p>
            <a:pPr marL="0" indent="0">
              <a:buNone/>
            </a:pPr>
            <a:endParaRPr lang="en-US" dirty="0"/>
          </a:p>
          <a:p>
            <a:pPr marL="0" indent="0" algn="r">
              <a:buNone/>
            </a:pPr>
            <a:r>
              <a:rPr lang="en-US" sz="2600" dirty="0" err="1"/>
              <a:t>ElSohly</a:t>
            </a:r>
            <a:r>
              <a:rPr lang="en-US" sz="2600" dirty="0"/>
              <a:t> 2005. </a:t>
            </a:r>
            <a:r>
              <a:rPr lang="en-US" sz="2600" dirty="0" err="1"/>
              <a:t>Aizpurua-Olaizola</a:t>
            </a:r>
            <a:r>
              <a:rPr lang="en-US" sz="2600" dirty="0"/>
              <a:t> 2016. </a:t>
            </a:r>
            <a:r>
              <a:rPr lang="en-US" sz="2600" dirty="0" err="1"/>
              <a:t>Hillig</a:t>
            </a:r>
            <a:r>
              <a:rPr lang="en-US" sz="2600" dirty="0"/>
              <a:t> 2004. </a:t>
            </a:r>
            <a:r>
              <a:rPr lang="en-US" sz="2600" dirty="0" err="1"/>
              <a:t>Hanuš</a:t>
            </a:r>
            <a:r>
              <a:rPr lang="en-US" sz="2600" dirty="0"/>
              <a:t> 2016. </a:t>
            </a:r>
          </a:p>
          <a:p>
            <a:endParaRPr lang="en-US" dirty="0"/>
          </a:p>
        </p:txBody>
      </p:sp>
    </p:spTree>
    <p:extLst>
      <p:ext uri="{BB962C8B-B14F-4D97-AF65-F5344CB8AC3E}">
        <p14:creationId xmlns:p14="http://schemas.microsoft.com/office/powerpoint/2010/main" val="17608265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FE096-C535-9D44-98FD-680AF0E88468}"/>
              </a:ext>
            </a:extLst>
          </p:cNvPr>
          <p:cNvSpPr>
            <a:spLocks noGrp="1"/>
          </p:cNvSpPr>
          <p:nvPr>
            <p:ph type="title"/>
          </p:nvPr>
        </p:nvSpPr>
        <p:spPr>
          <a:xfrm>
            <a:off x="381000" y="838200"/>
            <a:ext cx="8229600" cy="685800"/>
          </a:xfrm>
        </p:spPr>
        <p:txBody>
          <a:bodyPr>
            <a:normAutofit fontScale="90000"/>
          </a:bodyPr>
          <a:lstStyle/>
          <a:p>
            <a:r>
              <a:rPr lang="en-US" dirty="0"/>
              <a:t>How does Cannabis work?</a:t>
            </a:r>
          </a:p>
        </p:txBody>
      </p:sp>
      <p:pic>
        <p:nvPicPr>
          <p:cNvPr id="5" name="Picture 4">
            <a:extLst>
              <a:ext uri="{FF2B5EF4-FFF2-40B4-BE49-F238E27FC236}">
                <a16:creationId xmlns:a16="http://schemas.microsoft.com/office/drawing/2014/main" id="{3F84651D-DD10-814E-AC35-E481FB0727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101" y="1495424"/>
            <a:ext cx="9078899" cy="4752975"/>
          </a:xfrm>
          <a:prstGeom prst="rect">
            <a:avLst/>
          </a:prstGeom>
        </p:spPr>
      </p:pic>
    </p:spTree>
    <p:extLst>
      <p:ext uri="{BB962C8B-B14F-4D97-AF65-F5344CB8AC3E}">
        <p14:creationId xmlns:p14="http://schemas.microsoft.com/office/powerpoint/2010/main" val="2307142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162B0A11-E59D-1E48-BB1E-2C670B5B27A6}"/>
              </a:ext>
            </a:extLst>
          </p:cNvPr>
          <p:cNvSpPr>
            <a:spLocks noGrp="1"/>
          </p:cNvSpPr>
          <p:nvPr>
            <p:ph type="ctrTitle"/>
          </p:nvPr>
        </p:nvSpPr>
        <p:spPr>
          <a:xfrm>
            <a:off x="671512" y="685800"/>
            <a:ext cx="7800975" cy="809625"/>
          </a:xfrm>
        </p:spPr>
        <p:txBody>
          <a:bodyPr/>
          <a:lstStyle/>
          <a:p>
            <a:r>
              <a:rPr lang="en-US" dirty="0"/>
              <a:t>How does Cannabis work? </a:t>
            </a:r>
          </a:p>
        </p:txBody>
      </p:sp>
      <p:sp>
        <p:nvSpPr>
          <p:cNvPr id="15" name="Subtitle 14">
            <a:extLst>
              <a:ext uri="{FF2B5EF4-FFF2-40B4-BE49-F238E27FC236}">
                <a16:creationId xmlns:a16="http://schemas.microsoft.com/office/drawing/2014/main" id="{19EA118A-32C2-3342-A936-94585B480C0D}"/>
              </a:ext>
            </a:extLst>
          </p:cNvPr>
          <p:cNvSpPr>
            <a:spLocks noGrp="1"/>
          </p:cNvSpPr>
          <p:nvPr>
            <p:ph type="subTitle" idx="1"/>
          </p:nvPr>
        </p:nvSpPr>
        <p:spPr>
          <a:xfrm>
            <a:off x="4343400" y="1828800"/>
            <a:ext cx="4572000" cy="3733800"/>
          </a:xfrm>
        </p:spPr>
        <p:txBody>
          <a:bodyPr>
            <a:normAutofit/>
          </a:bodyPr>
          <a:lstStyle/>
          <a:p>
            <a:pPr marL="342900" indent="-342900" algn="l">
              <a:buFont typeface="Arial" panose="020B0604020202020204" pitchFamily="34" charset="0"/>
              <a:buChar char="•"/>
            </a:pPr>
            <a:r>
              <a:rPr lang="en-US" sz="2000" dirty="0">
                <a:solidFill>
                  <a:schemeClr val="tx1"/>
                </a:solidFill>
              </a:rPr>
              <a:t>Anandamide is an endogenous cannabinoid neurotransmitter</a:t>
            </a:r>
          </a:p>
          <a:p>
            <a:pPr marL="342900" indent="-342900" algn="l">
              <a:buFont typeface="Arial" panose="020B0604020202020204" pitchFamily="34" charset="0"/>
              <a:buChar char="•"/>
            </a:pPr>
            <a:r>
              <a:rPr lang="en-US" sz="2000" dirty="0">
                <a:solidFill>
                  <a:schemeClr val="tx1"/>
                </a:solidFill>
              </a:rPr>
              <a:t>THC mimics Anandamide and binds with cannabinoid receptors</a:t>
            </a:r>
          </a:p>
          <a:p>
            <a:pPr marL="342900" indent="-342900" algn="l">
              <a:buFont typeface="Arial" panose="020B0604020202020204" pitchFamily="34" charset="0"/>
              <a:buChar char="•"/>
            </a:pPr>
            <a:r>
              <a:rPr lang="en-US" sz="2000" b="1" dirty="0">
                <a:solidFill>
                  <a:schemeClr val="tx1"/>
                </a:solidFill>
              </a:rPr>
              <a:t>Basal ganglia: </a:t>
            </a:r>
            <a:r>
              <a:rPr lang="en-US" sz="2000" dirty="0">
                <a:solidFill>
                  <a:schemeClr val="tx1"/>
                </a:solidFill>
              </a:rPr>
              <a:t>THC impairs motor coordination, unconscious muscle movement</a:t>
            </a:r>
          </a:p>
          <a:p>
            <a:pPr marL="342900" indent="-342900" algn="l">
              <a:buFont typeface="Arial" panose="020B0604020202020204" pitchFamily="34" charset="0"/>
              <a:buChar char="•"/>
            </a:pPr>
            <a:r>
              <a:rPr lang="en-US" sz="2000" b="1" dirty="0">
                <a:solidFill>
                  <a:schemeClr val="tx1"/>
                </a:solidFill>
              </a:rPr>
              <a:t>Hippocampus: </a:t>
            </a:r>
            <a:r>
              <a:rPr lang="en-US" sz="2000" dirty="0">
                <a:solidFill>
                  <a:schemeClr val="tx1"/>
                </a:solidFill>
              </a:rPr>
              <a:t>THC interferes with short term memory/recollection</a:t>
            </a:r>
          </a:p>
          <a:p>
            <a:pPr marL="342900" indent="-342900" algn="l">
              <a:buFont typeface="Arial" panose="020B0604020202020204" pitchFamily="34" charset="0"/>
              <a:buChar char="•"/>
            </a:pPr>
            <a:r>
              <a:rPr lang="en-US" sz="2000" b="1" dirty="0">
                <a:solidFill>
                  <a:schemeClr val="tx1"/>
                </a:solidFill>
              </a:rPr>
              <a:t>Cerebellum: </a:t>
            </a:r>
            <a:r>
              <a:rPr lang="en-US" sz="2000" dirty="0">
                <a:solidFill>
                  <a:schemeClr val="tx1"/>
                </a:solidFill>
              </a:rPr>
              <a:t>THC impairs balance and coordination. </a:t>
            </a:r>
          </a:p>
          <a:p>
            <a:pPr algn="l"/>
            <a:endParaRPr lang="en-US" sz="2000" dirty="0"/>
          </a:p>
        </p:txBody>
      </p:sp>
      <p:pic>
        <p:nvPicPr>
          <p:cNvPr id="17" name="Picture 16">
            <a:extLst>
              <a:ext uri="{FF2B5EF4-FFF2-40B4-BE49-F238E27FC236}">
                <a16:creationId xmlns:a16="http://schemas.microsoft.com/office/drawing/2014/main" id="{BC331543-B936-6B4D-B561-F7FDE3A33B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03990"/>
            <a:ext cx="4343400" cy="4028878"/>
          </a:xfrm>
          <a:prstGeom prst="rect">
            <a:avLst/>
          </a:prstGeom>
        </p:spPr>
      </p:pic>
    </p:spTree>
    <p:extLst>
      <p:ext uri="{BB962C8B-B14F-4D97-AF65-F5344CB8AC3E}">
        <p14:creationId xmlns:p14="http://schemas.microsoft.com/office/powerpoint/2010/main" val="17020384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8D1D6-7122-7F4F-9341-1D0C83812DC3}"/>
              </a:ext>
            </a:extLst>
          </p:cNvPr>
          <p:cNvSpPr>
            <a:spLocks noGrp="1"/>
          </p:cNvSpPr>
          <p:nvPr>
            <p:ph type="title"/>
          </p:nvPr>
        </p:nvSpPr>
        <p:spPr>
          <a:xfrm>
            <a:off x="304800" y="838200"/>
            <a:ext cx="8229600" cy="685800"/>
          </a:xfrm>
        </p:spPr>
        <p:txBody>
          <a:bodyPr>
            <a:normAutofit fontScale="90000"/>
          </a:bodyPr>
          <a:lstStyle/>
          <a:p>
            <a:r>
              <a:rPr lang="en-US" dirty="0"/>
              <a:t>How does Cannabis work? </a:t>
            </a:r>
          </a:p>
        </p:txBody>
      </p:sp>
      <p:sp>
        <p:nvSpPr>
          <p:cNvPr id="3" name="Content Placeholder 2">
            <a:extLst>
              <a:ext uri="{FF2B5EF4-FFF2-40B4-BE49-F238E27FC236}">
                <a16:creationId xmlns:a16="http://schemas.microsoft.com/office/drawing/2014/main" id="{B05EAA34-9318-A243-8184-7CBBAC19E0A9}"/>
              </a:ext>
            </a:extLst>
          </p:cNvPr>
          <p:cNvSpPr>
            <a:spLocks noGrp="1"/>
          </p:cNvSpPr>
          <p:nvPr>
            <p:ph idx="1"/>
          </p:nvPr>
        </p:nvSpPr>
        <p:spPr>
          <a:xfrm>
            <a:off x="571500" y="1676400"/>
            <a:ext cx="8191500" cy="4495800"/>
          </a:xfrm>
        </p:spPr>
        <p:txBody>
          <a:bodyPr>
            <a:normAutofit fontScale="77500" lnSpcReduction="20000"/>
          </a:bodyPr>
          <a:lstStyle/>
          <a:p>
            <a:r>
              <a:rPr lang="en-US" dirty="0"/>
              <a:t>Cannabinoids can be smoked (flower, bud); vaped (dabs, waxes, oils); absorbed topically or sublingually; ingested (candy, baked goods, teas, infused drinks); or taken in pill/tablet form as a supplement.</a:t>
            </a:r>
          </a:p>
          <a:p>
            <a:r>
              <a:rPr lang="en-US" dirty="0"/>
              <a:t>Half-life of cannabis: 20 hours to 10 days, depending on potency and amount ingested</a:t>
            </a:r>
          </a:p>
          <a:p>
            <a:r>
              <a:rPr lang="en-US" dirty="0"/>
              <a:t>Cannabinoid receptors are effectively absent in the brainstem cardiorespiratory centers, essentially precluding possible fatal overdoes from cannabis intake</a:t>
            </a:r>
          </a:p>
          <a:p>
            <a:r>
              <a:rPr lang="en-US" dirty="0"/>
              <a:t>The mechanism underlying cannabis-associated psychosis is still largely unknown; not enough evidence to suggest a “safe dose” of cannabis </a:t>
            </a:r>
          </a:p>
          <a:p>
            <a:pPr marL="0" indent="0" algn="r">
              <a:buNone/>
            </a:pPr>
            <a:r>
              <a:rPr lang="en-US" sz="2100" dirty="0"/>
              <a:t>Marconi 2016</a:t>
            </a:r>
          </a:p>
          <a:p>
            <a:endParaRPr lang="en-US" dirty="0"/>
          </a:p>
        </p:txBody>
      </p:sp>
    </p:spTree>
    <p:extLst>
      <p:ext uri="{BB962C8B-B14F-4D97-AF65-F5344CB8AC3E}">
        <p14:creationId xmlns:p14="http://schemas.microsoft.com/office/powerpoint/2010/main" val="13260895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38201"/>
            <a:ext cx="7772400" cy="1066800"/>
          </a:xfrm>
        </p:spPr>
        <p:txBody>
          <a:bodyPr/>
          <a:lstStyle/>
          <a:p>
            <a:r>
              <a:rPr lang="en-US" dirty="0"/>
              <a:t>Disclosures</a:t>
            </a:r>
          </a:p>
        </p:txBody>
      </p:sp>
      <p:sp>
        <p:nvSpPr>
          <p:cNvPr id="3" name="Subtitle 2"/>
          <p:cNvSpPr>
            <a:spLocks noGrp="1"/>
          </p:cNvSpPr>
          <p:nvPr>
            <p:ph type="subTitle" idx="1"/>
          </p:nvPr>
        </p:nvSpPr>
        <p:spPr>
          <a:xfrm>
            <a:off x="685800" y="2438400"/>
            <a:ext cx="7467600" cy="3124200"/>
          </a:xfrm>
        </p:spPr>
        <p:txBody>
          <a:bodyPr/>
          <a:lstStyle/>
          <a:p>
            <a:r>
              <a:rPr lang="en-US" dirty="0">
                <a:solidFill>
                  <a:schemeClr val="accent3">
                    <a:lumMod val="50000"/>
                  </a:schemeClr>
                </a:solidFill>
              </a:rPr>
              <a:t>The presenters have no relevant conflict of interests to disclose regarding the content of this presentation.</a:t>
            </a:r>
          </a:p>
        </p:txBody>
      </p:sp>
    </p:spTree>
    <p:extLst>
      <p:ext uri="{BB962C8B-B14F-4D97-AF65-F5344CB8AC3E}">
        <p14:creationId xmlns:p14="http://schemas.microsoft.com/office/powerpoint/2010/main" val="35373077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1A2C5-50E6-3F47-B377-D0159D10EA8B}"/>
              </a:ext>
            </a:extLst>
          </p:cNvPr>
          <p:cNvSpPr>
            <a:spLocks noGrp="1"/>
          </p:cNvSpPr>
          <p:nvPr>
            <p:ph type="title"/>
          </p:nvPr>
        </p:nvSpPr>
        <p:spPr>
          <a:xfrm>
            <a:off x="381000" y="685800"/>
            <a:ext cx="8229600" cy="685800"/>
          </a:xfrm>
        </p:spPr>
        <p:txBody>
          <a:bodyPr>
            <a:normAutofit fontScale="90000"/>
          </a:bodyPr>
          <a:lstStyle/>
          <a:p>
            <a:r>
              <a:rPr lang="en-US" dirty="0"/>
              <a:t>Side Effects to Cannabis</a:t>
            </a:r>
          </a:p>
        </p:txBody>
      </p:sp>
      <p:sp>
        <p:nvSpPr>
          <p:cNvPr id="3" name="Content Placeholder 2">
            <a:extLst>
              <a:ext uri="{FF2B5EF4-FFF2-40B4-BE49-F238E27FC236}">
                <a16:creationId xmlns:a16="http://schemas.microsoft.com/office/drawing/2014/main" id="{A9923574-B040-6747-B619-BD7949DD2FB1}"/>
              </a:ext>
            </a:extLst>
          </p:cNvPr>
          <p:cNvSpPr>
            <a:spLocks noGrp="1"/>
          </p:cNvSpPr>
          <p:nvPr>
            <p:ph idx="1"/>
          </p:nvPr>
        </p:nvSpPr>
        <p:spPr>
          <a:xfrm>
            <a:off x="381000" y="1371600"/>
            <a:ext cx="8229600" cy="4724400"/>
          </a:xfrm>
        </p:spPr>
        <p:txBody>
          <a:bodyPr>
            <a:normAutofit fontScale="55000" lnSpcReduction="20000"/>
          </a:bodyPr>
          <a:lstStyle/>
          <a:p>
            <a:r>
              <a:rPr lang="en-US" dirty="0"/>
              <a:t>May exacerbate tachycardia, appetite, sleepiness, dizziness, hypotension, dry mouth/eyes, decreased urination, hallucinations, paranoia, anxiety, poor balance and posture in patients with dyskinetic disorders, impaired attention, memory, and psychomotor performance. It may worsen mental faculties in conditions that cause cognitive deficits.</a:t>
            </a:r>
          </a:p>
          <a:p>
            <a:r>
              <a:rPr lang="en-US" dirty="0"/>
              <a:t>Cognitive impairment by cannabis may be dose- and age-dependent.</a:t>
            </a:r>
          </a:p>
          <a:p>
            <a:r>
              <a:rPr lang="en-US" dirty="0"/>
              <a:t>High blood concentrations of cannabinoids, usually from overconsumption of edibles, can cause prolonged and often debilitating psychoses or hyperemesis syndrome.</a:t>
            </a:r>
          </a:p>
          <a:p>
            <a:r>
              <a:rPr lang="en-US" dirty="0"/>
              <a:t>Fatigue, suicidal ideation, nausea, asthenia, and vertigo.</a:t>
            </a:r>
          </a:p>
          <a:p>
            <a:r>
              <a:rPr lang="en-US" dirty="0"/>
              <a:t>People with asthma, bronchitis, or emphysema should be cautioned not to smoke cannabis.</a:t>
            </a:r>
          </a:p>
          <a:p>
            <a:r>
              <a:rPr lang="en-US" dirty="0"/>
              <a:t>Withdrawal from heavy and prolonged use of cannabis has varying symptomatology, including insomnia, loss of appetite, physical symptoms, and restlessness (initially), followed by irritability and anger, and then vivid and unpleasant dreams after a week.</a:t>
            </a:r>
          </a:p>
          <a:p>
            <a:r>
              <a:rPr lang="en-US" dirty="0"/>
              <a:t>Individuals with risk for suicide, schizophrenia, bipolar disorder, or other psychotic conditions should be cautioned that cannabis may exacerbate existing psychoses.</a:t>
            </a:r>
          </a:p>
          <a:p>
            <a:endParaRPr lang="en-US" dirty="0"/>
          </a:p>
        </p:txBody>
      </p:sp>
    </p:spTree>
    <p:extLst>
      <p:ext uri="{BB962C8B-B14F-4D97-AF65-F5344CB8AC3E}">
        <p14:creationId xmlns:p14="http://schemas.microsoft.com/office/powerpoint/2010/main" val="6223961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975B6-3166-6540-993C-763F718450B4}"/>
              </a:ext>
            </a:extLst>
          </p:cNvPr>
          <p:cNvSpPr>
            <a:spLocks noGrp="1"/>
          </p:cNvSpPr>
          <p:nvPr>
            <p:ph type="title"/>
          </p:nvPr>
        </p:nvSpPr>
        <p:spPr>
          <a:xfrm>
            <a:off x="304800" y="990600"/>
            <a:ext cx="3429000" cy="4495800"/>
          </a:xfrm>
        </p:spPr>
        <p:txBody>
          <a:bodyPr>
            <a:normAutofit/>
          </a:bodyPr>
          <a:lstStyle/>
          <a:p>
            <a:pPr algn="l"/>
            <a:r>
              <a:rPr lang="en-US" dirty="0"/>
              <a:t>The Evidence:</a:t>
            </a:r>
            <a:br>
              <a:rPr lang="en-US" sz="2000" dirty="0"/>
            </a:br>
            <a:r>
              <a:rPr lang="en-US" sz="4000" dirty="0"/>
              <a:t>- </a:t>
            </a:r>
            <a:r>
              <a:rPr lang="en-US" dirty="0"/>
              <a:t>Psychosis</a:t>
            </a:r>
            <a:br>
              <a:rPr lang="en-US" dirty="0"/>
            </a:br>
            <a:r>
              <a:rPr lang="en-US" dirty="0"/>
              <a:t>- Bipolar DO</a:t>
            </a:r>
            <a:br>
              <a:rPr lang="en-US" dirty="0"/>
            </a:br>
            <a:r>
              <a:rPr lang="en-US" dirty="0"/>
              <a:t>- Depression</a:t>
            </a:r>
            <a:br>
              <a:rPr lang="en-US" dirty="0"/>
            </a:br>
            <a:r>
              <a:rPr lang="en-US" dirty="0"/>
              <a:t>- Anxiety</a:t>
            </a:r>
            <a:br>
              <a:rPr lang="en-US" dirty="0"/>
            </a:br>
            <a:r>
              <a:rPr lang="en-US" dirty="0"/>
              <a:t>- PTSD</a:t>
            </a:r>
          </a:p>
        </p:txBody>
      </p:sp>
      <p:pic>
        <p:nvPicPr>
          <p:cNvPr id="5" name="Picture 4">
            <a:extLst>
              <a:ext uri="{FF2B5EF4-FFF2-40B4-BE49-F238E27FC236}">
                <a16:creationId xmlns:a16="http://schemas.microsoft.com/office/drawing/2014/main" id="{6AD9202F-AB8C-634D-A6CB-A6330F15A7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8600" y="762000"/>
            <a:ext cx="4773957" cy="5418063"/>
          </a:xfrm>
          <a:prstGeom prst="rect">
            <a:avLst/>
          </a:prstGeom>
        </p:spPr>
      </p:pic>
    </p:spTree>
    <p:extLst>
      <p:ext uri="{BB962C8B-B14F-4D97-AF65-F5344CB8AC3E}">
        <p14:creationId xmlns:p14="http://schemas.microsoft.com/office/powerpoint/2010/main" val="19923364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455846-1146-424B-915F-61D6EFC7CE0F}"/>
              </a:ext>
            </a:extLst>
          </p:cNvPr>
          <p:cNvSpPr>
            <a:spLocks noGrp="1"/>
          </p:cNvSpPr>
          <p:nvPr>
            <p:ph idx="1"/>
          </p:nvPr>
        </p:nvSpPr>
        <p:spPr>
          <a:xfrm>
            <a:off x="3900487" y="838200"/>
            <a:ext cx="5029200" cy="5562600"/>
          </a:xfrm>
        </p:spPr>
        <p:txBody>
          <a:bodyPr>
            <a:normAutofit fontScale="85000" lnSpcReduction="10000"/>
          </a:bodyPr>
          <a:lstStyle/>
          <a:p>
            <a:r>
              <a:rPr lang="en-US" dirty="0"/>
              <a:t>Published in 2017 by the National Academies of Science, Engineering &amp; Medicine</a:t>
            </a:r>
          </a:p>
          <a:p>
            <a:pPr marL="0" indent="0">
              <a:buNone/>
            </a:pPr>
            <a:endParaRPr lang="en-US" dirty="0"/>
          </a:p>
          <a:p>
            <a:r>
              <a:rPr lang="en-US" dirty="0"/>
              <a:t>Broadly concluded the need for much more research, particularly into investigation of “pharmacokinetic and pharmacodynamic properties of cannabis, modes of delivery, concentrations and dose-response relationships of cannabis, THC and other cannabinoids”</a:t>
            </a:r>
          </a:p>
          <a:p>
            <a:pPr marL="0" indent="0">
              <a:buNone/>
            </a:pPr>
            <a:endParaRPr lang="en-US" dirty="0"/>
          </a:p>
          <a:p>
            <a:pPr marL="0" indent="0">
              <a:buNone/>
            </a:pPr>
            <a:endParaRPr lang="en-US" dirty="0"/>
          </a:p>
        </p:txBody>
      </p:sp>
      <p:pic>
        <p:nvPicPr>
          <p:cNvPr id="5" name="Picture 4">
            <a:extLst>
              <a:ext uri="{FF2B5EF4-FFF2-40B4-BE49-F238E27FC236}">
                <a16:creationId xmlns:a16="http://schemas.microsoft.com/office/drawing/2014/main" id="{3D5227D1-0AFE-B947-A1A2-8C96C5C3A5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762000"/>
            <a:ext cx="3581400" cy="5310352"/>
          </a:xfrm>
          <a:prstGeom prst="rect">
            <a:avLst/>
          </a:prstGeom>
        </p:spPr>
      </p:pic>
    </p:spTree>
    <p:extLst>
      <p:ext uri="{BB962C8B-B14F-4D97-AF65-F5344CB8AC3E}">
        <p14:creationId xmlns:p14="http://schemas.microsoft.com/office/powerpoint/2010/main" val="39150746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455846-1146-424B-915F-61D6EFC7CE0F}"/>
              </a:ext>
            </a:extLst>
          </p:cNvPr>
          <p:cNvSpPr>
            <a:spLocks noGrp="1"/>
          </p:cNvSpPr>
          <p:nvPr>
            <p:ph idx="1"/>
          </p:nvPr>
        </p:nvSpPr>
        <p:spPr>
          <a:xfrm>
            <a:off x="4114800" y="838200"/>
            <a:ext cx="4786313" cy="5562600"/>
          </a:xfrm>
        </p:spPr>
        <p:txBody>
          <a:bodyPr>
            <a:normAutofit fontScale="77500" lnSpcReduction="20000"/>
          </a:bodyPr>
          <a:lstStyle/>
          <a:p>
            <a:r>
              <a:rPr lang="en-US" dirty="0"/>
              <a:t>There is substantial evidence of a statistical association between cannabis use and the development of schizophrenia or other psychoses, with the highest risk among the most frequent users. </a:t>
            </a:r>
          </a:p>
          <a:p>
            <a:r>
              <a:rPr lang="en-US" dirty="0"/>
              <a:t>In individuals with schizophrenia and other psychoses, a history of cannabis use may be linked to better performance on learning and memory tasks. </a:t>
            </a:r>
          </a:p>
          <a:p>
            <a:r>
              <a:rPr lang="en-US" dirty="0"/>
              <a:t>Cannabis use does not appear to increase the likelihood of developing depression, anxiety, or posttraumatic stress disorder. </a:t>
            </a:r>
          </a:p>
          <a:p>
            <a:endParaRPr lang="en-US" dirty="0"/>
          </a:p>
        </p:txBody>
      </p:sp>
      <p:pic>
        <p:nvPicPr>
          <p:cNvPr id="5" name="Picture 4">
            <a:extLst>
              <a:ext uri="{FF2B5EF4-FFF2-40B4-BE49-F238E27FC236}">
                <a16:creationId xmlns:a16="http://schemas.microsoft.com/office/drawing/2014/main" id="{3D5227D1-0AFE-B947-A1A2-8C96C5C3A5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762000"/>
            <a:ext cx="3581400" cy="5310352"/>
          </a:xfrm>
          <a:prstGeom prst="rect">
            <a:avLst/>
          </a:prstGeom>
        </p:spPr>
      </p:pic>
    </p:spTree>
    <p:extLst>
      <p:ext uri="{BB962C8B-B14F-4D97-AF65-F5344CB8AC3E}">
        <p14:creationId xmlns:p14="http://schemas.microsoft.com/office/powerpoint/2010/main" val="20981239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455846-1146-424B-915F-61D6EFC7CE0F}"/>
              </a:ext>
            </a:extLst>
          </p:cNvPr>
          <p:cNvSpPr>
            <a:spLocks noGrp="1"/>
          </p:cNvSpPr>
          <p:nvPr>
            <p:ph idx="1"/>
          </p:nvPr>
        </p:nvSpPr>
        <p:spPr>
          <a:xfrm>
            <a:off x="4038600" y="990600"/>
            <a:ext cx="4648200" cy="4953000"/>
          </a:xfrm>
        </p:spPr>
        <p:txBody>
          <a:bodyPr>
            <a:normAutofit fontScale="85000" lnSpcReduction="20000"/>
          </a:bodyPr>
          <a:lstStyle/>
          <a:p>
            <a:r>
              <a:rPr lang="en-US" dirty="0"/>
              <a:t>For individuals diagnosed with bipolar disorders, near daily cannabis use may be linked to greater symptoms of bipolar disorder than non-users. </a:t>
            </a:r>
          </a:p>
          <a:p>
            <a:r>
              <a:rPr lang="en-US" dirty="0"/>
              <a:t>Heavy cannabis users are more likely to report thoughts of suicide than non- users. </a:t>
            </a:r>
          </a:p>
          <a:p>
            <a:r>
              <a:rPr lang="en-US" dirty="0"/>
              <a:t>Regular cannabis use is likely to increase the risk for developing social anxiety disorder. </a:t>
            </a:r>
          </a:p>
          <a:p>
            <a:endParaRPr lang="en-US" dirty="0"/>
          </a:p>
        </p:txBody>
      </p:sp>
      <p:pic>
        <p:nvPicPr>
          <p:cNvPr id="5" name="Picture 4">
            <a:extLst>
              <a:ext uri="{FF2B5EF4-FFF2-40B4-BE49-F238E27FC236}">
                <a16:creationId xmlns:a16="http://schemas.microsoft.com/office/drawing/2014/main" id="{3D5227D1-0AFE-B947-A1A2-8C96C5C3A5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762000"/>
            <a:ext cx="3581400" cy="5310352"/>
          </a:xfrm>
          <a:prstGeom prst="rect">
            <a:avLst/>
          </a:prstGeom>
        </p:spPr>
      </p:pic>
    </p:spTree>
    <p:extLst>
      <p:ext uri="{BB962C8B-B14F-4D97-AF65-F5344CB8AC3E}">
        <p14:creationId xmlns:p14="http://schemas.microsoft.com/office/powerpoint/2010/main" val="42474428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455846-1146-424B-915F-61D6EFC7CE0F}"/>
              </a:ext>
            </a:extLst>
          </p:cNvPr>
          <p:cNvSpPr>
            <a:spLocks noGrp="1"/>
          </p:cNvSpPr>
          <p:nvPr>
            <p:ph idx="1"/>
          </p:nvPr>
        </p:nvSpPr>
        <p:spPr>
          <a:xfrm>
            <a:off x="4038600" y="762000"/>
            <a:ext cx="4953000" cy="5486400"/>
          </a:xfrm>
        </p:spPr>
        <p:txBody>
          <a:bodyPr>
            <a:normAutofit fontScale="77500" lnSpcReduction="20000"/>
          </a:bodyPr>
          <a:lstStyle/>
          <a:p>
            <a:r>
              <a:rPr lang="en-US" dirty="0"/>
              <a:t>Recent (within 24 </a:t>
            </a:r>
            <a:r>
              <a:rPr lang="en-US" dirty="0" err="1"/>
              <a:t>hrs</a:t>
            </a:r>
            <a:r>
              <a:rPr lang="en-US" dirty="0"/>
              <a:t> of </a:t>
            </a:r>
            <a:r>
              <a:rPr lang="en-US" dirty="0" err="1"/>
              <a:t>eval</a:t>
            </a:r>
            <a:r>
              <a:rPr lang="en-US" dirty="0"/>
              <a:t>) cannabis use impairs the performance in cognitive domains of learning, memory, and attention.</a:t>
            </a:r>
          </a:p>
          <a:p>
            <a:r>
              <a:rPr lang="en-US" dirty="0"/>
              <a:t>Limited studies suggest that there are impairments in cognitive domains of learning, memory, and attention in individuals who have stopped smoking cannabis. </a:t>
            </a:r>
          </a:p>
          <a:p>
            <a:r>
              <a:rPr lang="en-US" dirty="0"/>
              <a:t>Adolescent cannabis use is related to impairments in subsequent academic achievement and education, employment and income, and social relationships and social roles. </a:t>
            </a:r>
          </a:p>
          <a:p>
            <a:endParaRPr lang="en-US" dirty="0"/>
          </a:p>
        </p:txBody>
      </p:sp>
      <p:pic>
        <p:nvPicPr>
          <p:cNvPr id="5" name="Picture 4">
            <a:extLst>
              <a:ext uri="{FF2B5EF4-FFF2-40B4-BE49-F238E27FC236}">
                <a16:creationId xmlns:a16="http://schemas.microsoft.com/office/drawing/2014/main" id="{3D5227D1-0AFE-B947-A1A2-8C96C5C3A5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762000"/>
            <a:ext cx="3581400" cy="5310352"/>
          </a:xfrm>
          <a:prstGeom prst="rect">
            <a:avLst/>
          </a:prstGeom>
        </p:spPr>
      </p:pic>
    </p:spTree>
    <p:extLst>
      <p:ext uri="{BB962C8B-B14F-4D97-AF65-F5344CB8AC3E}">
        <p14:creationId xmlns:p14="http://schemas.microsoft.com/office/powerpoint/2010/main" val="17005701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EC38A-8F0F-0945-8399-B05A874AB620}"/>
              </a:ext>
            </a:extLst>
          </p:cNvPr>
          <p:cNvSpPr>
            <a:spLocks noGrp="1"/>
          </p:cNvSpPr>
          <p:nvPr>
            <p:ph type="title"/>
          </p:nvPr>
        </p:nvSpPr>
        <p:spPr>
          <a:xfrm>
            <a:off x="533400" y="914400"/>
            <a:ext cx="8229600" cy="685800"/>
          </a:xfrm>
        </p:spPr>
        <p:txBody>
          <a:bodyPr>
            <a:normAutofit fontScale="90000"/>
          </a:bodyPr>
          <a:lstStyle/>
          <a:p>
            <a:r>
              <a:rPr lang="en-US" dirty="0"/>
              <a:t>The Evidence: Psychosis</a:t>
            </a:r>
          </a:p>
        </p:txBody>
      </p:sp>
      <p:sp>
        <p:nvSpPr>
          <p:cNvPr id="3" name="Content Placeholder 2">
            <a:extLst>
              <a:ext uri="{FF2B5EF4-FFF2-40B4-BE49-F238E27FC236}">
                <a16:creationId xmlns:a16="http://schemas.microsoft.com/office/drawing/2014/main" id="{66249DA1-4E7C-674A-9734-5045E652062E}"/>
              </a:ext>
            </a:extLst>
          </p:cNvPr>
          <p:cNvSpPr>
            <a:spLocks noGrp="1"/>
          </p:cNvSpPr>
          <p:nvPr>
            <p:ph idx="1"/>
          </p:nvPr>
        </p:nvSpPr>
        <p:spPr>
          <a:xfrm>
            <a:off x="857250" y="1676400"/>
            <a:ext cx="7581900" cy="4062413"/>
          </a:xfrm>
        </p:spPr>
        <p:txBody>
          <a:bodyPr>
            <a:normAutofit fontScale="85000" lnSpcReduction="10000"/>
          </a:bodyPr>
          <a:lstStyle/>
          <a:p>
            <a:r>
              <a:rPr lang="en-US" dirty="0"/>
              <a:t>2016 Meta-analysis:</a:t>
            </a:r>
          </a:p>
          <a:p>
            <a:pPr lvl="1"/>
            <a:r>
              <a:rPr lang="en-US" dirty="0"/>
              <a:t>10 studies, N of ~67,000 individuals</a:t>
            </a:r>
          </a:p>
          <a:p>
            <a:pPr lvl="1"/>
            <a:r>
              <a:rPr lang="en-US" dirty="0"/>
              <a:t>Studies included contained clear data on cannabis consumption prior to onset of psychosis using dose criterion (</a:t>
            </a:r>
            <a:r>
              <a:rPr lang="en-US" dirty="0" err="1"/>
              <a:t>freq</a:t>
            </a:r>
            <a:r>
              <a:rPr lang="en-US" dirty="0"/>
              <a:t>/</a:t>
            </a:r>
            <a:r>
              <a:rPr lang="en-US" dirty="0" err="1"/>
              <a:t>amt</a:t>
            </a:r>
            <a:r>
              <a:rPr lang="en-US" dirty="0"/>
              <a:t> used) and reported psychosis-related outcomes. </a:t>
            </a:r>
          </a:p>
          <a:p>
            <a:pPr lvl="1"/>
            <a:r>
              <a:rPr lang="en-US" dirty="0"/>
              <a:t>Higher levels of cannabis use associated with increased risk for psychosis in all included studies. </a:t>
            </a:r>
          </a:p>
          <a:p>
            <a:pPr lvl="1"/>
            <a:r>
              <a:rPr lang="en-US" dirty="0"/>
              <a:t>Dose response relationship between level of use and risk for psychosis clearly demonstrated. </a:t>
            </a:r>
          </a:p>
          <a:p>
            <a:pPr marL="457200" lvl="1" indent="0" algn="r">
              <a:buNone/>
            </a:pPr>
            <a:r>
              <a:rPr lang="en-US" sz="2100" dirty="0"/>
              <a:t>Marconi 2016</a:t>
            </a:r>
          </a:p>
        </p:txBody>
      </p:sp>
    </p:spTree>
    <p:extLst>
      <p:ext uri="{BB962C8B-B14F-4D97-AF65-F5344CB8AC3E}">
        <p14:creationId xmlns:p14="http://schemas.microsoft.com/office/powerpoint/2010/main" val="30071599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EC38A-8F0F-0945-8399-B05A874AB620}"/>
              </a:ext>
            </a:extLst>
          </p:cNvPr>
          <p:cNvSpPr>
            <a:spLocks noGrp="1"/>
          </p:cNvSpPr>
          <p:nvPr>
            <p:ph type="title"/>
          </p:nvPr>
        </p:nvSpPr>
        <p:spPr>
          <a:xfrm>
            <a:off x="800100" y="762000"/>
            <a:ext cx="8229600" cy="685800"/>
          </a:xfrm>
        </p:spPr>
        <p:txBody>
          <a:bodyPr>
            <a:normAutofit fontScale="90000"/>
          </a:bodyPr>
          <a:lstStyle/>
          <a:p>
            <a:r>
              <a:rPr lang="en-US" dirty="0"/>
              <a:t>The Evidence: Psychosis</a:t>
            </a:r>
          </a:p>
        </p:txBody>
      </p:sp>
      <p:sp>
        <p:nvSpPr>
          <p:cNvPr id="3" name="Content Placeholder 2">
            <a:extLst>
              <a:ext uri="{FF2B5EF4-FFF2-40B4-BE49-F238E27FC236}">
                <a16:creationId xmlns:a16="http://schemas.microsoft.com/office/drawing/2014/main" id="{66249DA1-4E7C-674A-9734-5045E652062E}"/>
              </a:ext>
            </a:extLst>
          </p:cNvPr>
          <p:cNvSpPr>
            <a:spLocks noGrp="1"/>
          </p:cNvSpPr>
          <p:nvPr>
            <p:ph idx="1"/>
          </p:nvPr>
        </p:nvSpPr>
        <p:spPr>
          <a:xfrm>
            <a:off x="533400" y="1600200"/>
            <a:ext cx="8077200" cy="4724400"/>
          </a:xfrm>
        </p:spPr>
        <p:txBody>
          <a:bodyPr>
            <a:normAutofit fontScale="77500" lnSpcReduction="20000"/>
          </a:bodyPr>
          <a:lstStyle/>
          <a:p>
            <a:r>
              <a:rPr lang="en-US" dirty="0"/>
              <a:t>2016 Prodromal Study:</a:t>
            </a:r>
          </a:p>
          <a:p>
            <a:pPr lvl="1"/>
            <a:r>
              <a:rPr lang="en-US" dirty="0"/>
              <a:t>N: 210, first onset psychosis pts evaluated from inpatient hospitalizations in GA and DC from 2008-13. </a:t>
            </a:r>
          </a:p>
          <a:p>
            <a:pPr lvl="1"/>
            <a:r>
              <a:rPr lang="en-US" dirty="0"/>
              <a:t>Cox regression (survival analysis) used to quantify hazard ratios for effects of diverse premorbid use variables on psychosis onset. </a:t>
            </a:r>
          </a:p>
          <a:p>
            <a:pPr lvl="1"/>
            <a:r>
              <a:rPr lang="en-US" dirty="0"/>
              <a:t>Conclusion: escalation of premorbid cannabis use in the 5 years prior to onset was highly predictive of an increased risk for onset of psychosis. </a:t>
            </a:r>
          </a:p>
          <a:p>
            <a:pPr lvl="1"/>
            <a:r>
              <a:rPr lang="en-US" dirty="0"/>
              <a:t>Daily use approximately doubled rate of psychosis onset, even after controlling for simultaneous alcohol/tobacco use. </a:t>
            </a:r>
          </a:p>
          <a:p>
            <a:pPr lvl="1"/>
            <a:r>
              <a:rPr lang="en-US" dirty="0"/>
              <a:t>Concluded that early adult use of cannabis likely just as important as adolescent use in psychosis onset. </a:t>
            </a:r>
          </a:p>
          <a:p>
            <a:pPr marL="457200" lvl="1" indent="0" algn="r">
              <a:buNone/>
            </a:pPr>
            <a:r>
              <a:rPr lang="en-US" sz="2100" dirty="0"/>
              <a:t>Kelley 2016</a:t>
            </a:r>
          </a:p>
        </p:txBody>
      </p:sp>
    </p:spTree>
    <p:extLst>
      <p:ext uri="{BB962C8B-B14F-4D97-AF65-F5344CB8AC3E}">
        <p14:creationId xmlns:p14="http://schemas.microsoft.com/office/powerpoint/2010/main" val="33799317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EC38A-8F0F-0945-8399-B05A874AB620}"/>
              </a:ext>
            </a:extLst>
          </p:cNvPr>
          <p:cNvSpPr>
            <a:spLocks noGrp="1"/>
          </p:cNvSpPr>
          <p:nvPr>
            <p:ph type="title"/>
          </p:nvPr>
        </p:nvSpPr>
        <p:spPr>
          <a:xfrm>
            <a:off x="495300" y="762000"/>
            <a:ext cx="8229600" cy="685800"/>
          </a:xfrm>
        </p:spPr>
        <p:txBody>
          <a:bodyPr>
            <a:normAutofit fontScale="90000"/>
          </a:bodyPr>
          <a:lstStyle/>
          <a:p>
            <a:r>
              <a:rPr lang="en-US" dirty="0"/>
              <a:t>The Evidence: Psychosis</a:t>
            </a:r>
          </a:p>
        </p:txBody>
      </p:sp>
      <p:sp>
        <p:nvSpPr>
          <p:cNvPr id="3" name="Content Placeholder 2">
            <a:extLst>
              <a:ext uri="{FF2B5EF4-FFF2-40B4-BE49-F238E27FC236}">
                <a16:creationId xmlns:a16="http://schemas.microsoft.com/office/drawing/2014/main" id="{66249DA1-4E7C-674A-9734-5045E652062E}"/>
              </a:ext>
            </a:extLst>
          </p:cNvPr>
          <p:cNvSpPr>
            <a:spLocks noGrp="1"/>
          </p:cNvSpPr>
          <p:nvPr>
            <p:ph idx="1"/>
          </p:nvPr>
        </p:nvSpPr>
        <p:spPr>
          <a:xfrm>
            <a:off x="838200" y="1447800"/>
            <a:ext cx="8077200" cy="5257800"/>
          </a:xfrm>
        </p:spPr>
        <p:txBody>
          <a:bodyPr>
            <a:normAutofit fontScale="77500" lnSpcReduction="20000"/>
          </a:bodyPr>
          <a:lstStyle/>
          <a:p>
            <a:r>
              <a:rPr lang="en-US" dirty="0"/>
              <a:t>2019 Lancet study</a:t>
            </a:r>
          </a:p>
          <a:p>
            <a:pPr lvl="1"/>
            <a:r>
              <a:rPr lang="en-US" dirty="0"/>
              <a:t>18-64 </a:t>
            </a:r>
            <a:r>
              <a:rPr lang="en-US" dirty="0" err="1"/>
              <a:t>yr</a:t>
            </a:r>
            <a:r>
              <a:rPr lang="en-US" dirty="0"/>
              <a:t> old pts (N: 901) with 1</a:t>
            </a:r>
            <a:r>
              <a:rPr lang="en-US" baseline="30000" dirty="0"/>
              <a:t>st</a:t>
            </a:r>
            <a:r>
              <a:rPr lang="en-US" dirty="0"/>
              <a:t> episode psychosis at 11 sites across Europe and Brazil (controlled with local recruited people[N: 1237])</a:t>
            </a:r>
          </a:p>
          <a:p>
            <a:pPr lvl="1"/>
            <a:r>
              <a:rPr lang="en-US" dirty="0"/>
              <a:t>Applied adjusted logistic regression models to estimate patterns of cannabis use that carried the highest odds for psychotic disorder </a:t>
            </a:r>
          </a:p>
          <a:p>
            <a:pPr lvl="1"/>
            <a:r>
              <a:rPr lang="en-US" dirty="0"/>
              <a:t>Potency of cannabis also incorporated into modeling </a:t>
            </a:r>
          </a:p>
          <a:p>
            <a:pPr lvl="1"/>
            <a:r>
              <a:rPr lang="en-US" dirty="0"/>
              <a:t>Daily cannabis use associated w/ increased odds of psychotic disorders compared with never users </a:t>
            </a:r>
          </a:p>
          <a:p>
            <a:pPr lvl="1"/>
            <a:r>
              <a:rPr lang="en-US" dirty="0"/>
              <a:t>Daily high potency use increased to 5x increased odds of psychotic disorders</a:t>
            </a:r>
          </a:p>
          <a:p>
            <a:pPr lvl="1"/>
            <a:r>
              <a:rPr lang="en-US" dirty="0"/>
              <a:t>Differences in frequency of daily cannabis use and in use of high potency cannabis contributed to striking variation in incidence of psychotic disorder across the 11 studied sites</a:t>
            </a:r>
          </a:p>
          <a:p>
            <a:pPr marL="457200" lvl="1" indent="0" algn="r">
              <a:buNone/>
            </a:pPr>
            <a:r>
              <a:rPr lang="en-US" sz="2100" dirty="0"/>
              <a:t>Di Forti 2019</a:t>
            </a:r>
          </a:p>
        </p:txBody>
      </p:sp>
    </p:spTree>
    <p:extLst>
      <p:ext uri="{BB962C8B-B14F-4D97-AF65-F5344CB8AC3E}">
        <p14:creationId xmlns:p14="http://schemas.microsoft.com/office/powerpoint/2010/main" val="28738127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CDB73-1547-9041-8522-F85F799B5DA2}"/>
              </a:ext>
            </a:extLst>
          </p:cNvPr>
          <p:cNvSpPr>
            <a:spLocks noGrp="1"/>
          </p:cNvSpPr>
          <p:nvPr>
            <p:ph type="title"/>
          </p:nvPr>
        </p:nvSpPr>
        <p:spPr>
          <a:xfrm>
            <a:off x="457200" y="762000"/>
            <a:ext cx="8229600" cy="685800"/>
          </a:xfrm>
        </p:spPr>
        <p:txBody>
          <a:bodyPr>
            <a:normAutofit fontScale="90000"/>
          </a:bodyPr>
          <a:lstStyle/>
          <a:p>
            <a:r>
              <a:rPr lang="en-US" dirty="0"/>
              <a:t>The Evidence: Mania/Bipolar Disorder</a:t>
            </a:r>
          </a:p>
        </p:txBody>
      </p:sp>
      <p:sp>
        <p:nvSpPr>
          <p:cNvPr id="3" name="Content Placeholder 2">
            <a:extLst>
              <a:ext uri="{FF2B5EF4-FFF2-40B4-BE49-F238E27FC236}">
                <a16:creationId xmlns:a16="http://schemas.microsoft.com/office/drawing/2014/main" id="{8B8D06B8-BFE5-154A-9A6E-A0BCF3B5CECB}"/>
              </a:ext>
            </a:extLst>
          </p:cNvPr>
          <p:cNvSpPr>
            <a:spLocks noGrp="1"/>
          </p:cNvSpPr>
          <p:nvPr>
            <p:ph idx="1"/>
          </p:nvPr>
        </p:nvSpPr>
        <p:spPr>
          <a:xfrm>
            <a:off x="457200" y="1524000"/>
            <a:ext cx="8229600" cy="4876800"/>
          </a:xfrm>
        </p:spPr>
        <p:txBody>
          <a:bodyPr>
            <a:normAutofit fontScale="70000" lnSpcReduction="20000"/>
          </a:bodyPr>
          <a:lstStyle/>
          <a:p>
            <a:r>
              <a:rPr lang="en-US" dirty="0"/>
              <a:t>Cannabis use may worsen the occurrence of manic symptoms in those diagnosed with bipolar disorder, and may also act as a causal risk factor in the incidence of manic symptoms</a:t>
            </a:r>
          </a:p>
          <a:p>
            <a:r>
              <a:rPr lang="en-US" dirty="0"/>
              <a:t>Meta-analysis suggests that cannabis use is associated with an approximately 3-fold increased risk for the new onset of manic symptoms</a:t>
            </a:r>
          </a:p>
          <a:p>
            <a:pPr marL="0" indent="0" algn="r">
              <a:buNone/>
            </a:pPr>
            <a:r>
              <a:rPr lang="en-US" sz="2300" dirty="0"/>
              <a:t>Gibbs 2015</a:t>
            </a:r>
          </a:p>
          <a:p>
            <a:r>
              <a:rPr lang="en-US" dirty="0"/>
              <a:t>2010 trial of CBD as monotherapy (600 mg to 1200 mg daily) demonstrated no improvement in symptoms</a:t>
            </a:r>
          </a:p>
          <a:p>
            <a:pPr marL="0" indent="0" algn="r">
              <a:buNone/>
            </a:pPr>
            <a:r>
              <a:rPr lang="en-US" sz="2300" dirty="0" err="1"/>
              <a:t>Zuardi</a:t>
            </a:r>
            <a:r>
              <a:rPr lang="en-US" sz="2300" dirty="0"/>
              <a:t> 2010</a:t>
            </a:r>
          </a:p>
          <a:p>
            <a:r>
              <a:rPr lang="en-US" dirty="0"/>
              <a:t>2015 prospective observational study of nearly 2,000 adults with Bipolar Disorder: </a:t>
            </a:r>
          </a:p>
          <a:p>
            <a:pPr lvl="1"/>
            <a:r>
              <a:rPr lang="en-US" dirty="0"/>
              <a:t>earlier age of onset/more manic episodes/more hospitalizations/increased SA with regular cannabis use</a:t>
            </a:r>
          </a:p>
          <a:p>
            <a:pPr lvl="1"/>
            <a:r>
              <a:rPr lang="en-US" dirty="0"/>
              <a:t>2 years after cessation, BPD patients had similar clinical and functional outcomes as those who had never used cannabis</a:t>
            </a:r>
          </a:p>
          <a:p>
            <a:pPr marL="457200" lvl="1" indent="0" algn="r">
              <a:buNone/>
            </a:pPr>
            <a:r>
              <a:rPr lang="en-US" sz="2200" dirty="0" err="1"/>
              <a:t>Zorrilla</a:t>
            </a:r>
            <a:r>
              <a:rPr lang="en-US" sz="2200" dirty="0"/>
              <a:t> 2015</a:t>
            </a:r>
          </a:p>
          <a:p>
            <a:endParaRPr lang="en-US" dirty="0"/>
          </a:p>
          <a:p>
            <a:endParaRPr lang="en-US" dirty="0"/>
          </a:p>
        </p:txBody>
      </p:sp>
    </p:spTree>
    <p:extLst>
      <p:ext uri="{BB962C8B-B14F-4D97-AF65-F5344CB8AC3E}">
        <p14:creationId xmlns:p14="http://schemas.microsoft.com/office/powerpoint/2010/main" val="29100089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7C3A6-3BB4-6545-931F-43C440B5AE78}"/>
              </a:ext>
            </a:extLst>
          </p:cNvPr>
          <p:cNvSpPr>
            <a:spLocks noGrp="1"/>
          </p:cNvSpPr>
          <p:nvPr>
            <p:ph type="title"/>
          </p:nvPr>
        </p:nvSpPr>
        <p:spPr>
          <a:xfrm>
            <a:off x="457200" y="838200"/>
            <a:ext cx="8229600" cy="685800"/>
          </a:xfrm>
        </p:spPr>
        <p:txBody>
          <a:bodyPr>
            <a:normAutofit fontScale="90000"/>
          </a:bodyPr>
          <a:lstStyle/>
          <a:p>
            <a:r>
              <a:rPr lang="en-US" dirty="0"/>
              <a:t>Goals  &amp; Objectives</a:t>
            </a:r>
          </a:p>
        </p:txBody>
      </p:sp>
      <p:sp>
        <p:nvSpPr>
          <p:cNvPr id="4" name="Content Placeholder 2">
            <a:extLst>
              <a:ext uri="{FF2B5EF4-FFF2-40B4-BE49-F238E27FC236}">
                <a16:creationId xmlns:a16="http://schemas.microsoft.com/office/drawing/2014/main" id="{B9806CC1-B1FD-524F-BDB2-D785C8612499}"/>
              </a:ext>
            </a:extLst>
          </p:cNvPr>
          <p:cNvSpPr>
            <a:spLocks noGrp="1"/>
          </p:cNvSpPr>
          <p:nvPr>
            <p:ph idx="1"/>
          </p:nvPr>
        </p:nvSpPr>
        <p:spPr>
          <a:xfrm>
            <a:off x="762000" y="1752600"/>
            <a:ext cx="7848600" cy="4343400"/>
          </a:xfrm>
        </p:spPr>
        <p:txBody>
          <a:bodyPr>
            <a:normAutofit fontScale="85000" lnSpcReduction="10000"/>
          </a:bodyPr>
          <a:lstStyle/>
          <a:p>
            <a:pPr lvl="0"/>
            <a:r>
              <a:rPr lang="en-US" dirty="0"/>
              <a:t>Communicate a general overview of how cannabis works in the body, and the medical and recreational cannabis landscape in the US and Canada </a:t>
            </a:r>
          </a:p>
          <a:p>
            <a:pPr lvl="0"/>
            <a:r>
              <a:rPr lang="en-US" dirty="0"/>
              <a:t>Understand up-to-date, evidence-based findings on prescribed uses for cannabis in the treatment of mental health disorders and contraindications for recreational use for mental health disorders. </a:t>
            </a:r>
          </a:p>
          <a:p>
            <a:pPr lvl="0"/>
            <a:r>
              <a:rPr lang="en-US" dirty="0"/>
              <a:t>Cooperatively develop several creative approaches to address medical and recreational cannabis use (and abuse) with patients in the primary care setting.</a:t>
            </a:r>
          </a:p>
        </p:txBody>
      </p:sp>
    </p:spTree>
    <p:extLst>
      <p:ext uri="{BB962C8B-B14F-4D97-AF65-F5344CB8AC3E}">
        <p14:creationId xmlns:p14="http://schemas.microsoft.com/office/powerpoint/2010/main" val="26183312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43E5A-DC47-054F-980B-118A126DB6E2}"/>
              </a:ext>
            </a:extLst>
          </p:cNvPr>
          <p:cNvSpPr>
            <a:spLocks noGrp="1"/>
          </p:cNvSpPr>
          <p:nvPr>
            <p:ph type="title"/>
          </p:nvPr>
        </p:nvSpPr>
        <p:spPr>
          <a:xfrm>
            <a:off x="533400" y="609600"/>
            <a:ext cx="8229600" cy="685800"/>
          </a:xfrm>
        </p:spPr>
        <p:txBody>
          <a:bodyPr>
            <a:normAutofit fontScale="90000"/>
          </a:bodyPr>
          <a:lstStyle/>
          <a:p>
            <a:r>
              <a:rPr lang="en-US" dirty="0"/>
              <a:t>The Evidence: Depression</a:t>
            </a:r>
          </a:p>
        </p:txBody>
      </p:sp>
      <p:sp>
        <p:nvSpPr>
          <p:cNvPr id="3" name="Content Placeholder 2">
            <a:extLst>
              <a:ext uri="{FF2B5EF4-FFF2-40B4-BE49-F238E27FC236}">
                <a16:creationId xmlns:a16="http://schemas.microsoft.com/office/drawing/2014/main" id="{F9862571-3B1A-F54B-BED8-2BF6C09432B8}"/>
              </a:ext>
            </a:extLst>
          </p:cNvPr>
          <p:cNvSpPr>
            <a:spLocks noGrp="1"/>
          </p:cNvSpPr>
          <p:nvPr>
            <p:ph idx="1"/>
          </p:nvPr>
        </p:nvSpPr>
        <p:spPr>
          <a:xfrm>
            <a:off x="419100" y="1444375"/>
            <a:ext cx="8458200" cy="5410200"/>
          </a:xfrm>
        </p:spPr>
        <p:txBody>
          <a:bodyPr>
            <a:normAutofit fontScale="62500" lnSpcReduction="20000"/>
          </a:bodyPr>
          <a:lstStyle/>
          <a:p>
            <a:pPr marL="0" indent="0">
              <a:buNone/>
            </a:pPr>
            <a:r>
              <a:rPr lang="en-US" sz="3500" dirty="0"/>
              <a:t>2017 Outpatient RCT California study</a:t>
            </a:r>
          </a:p>
          <a:p>
            <a:r>
              <a:rPr lang="en-US" sz="3500" dirty="0"/>
              <a:t>Cannabis use common and associated with worsening depression and anxiety, particularly in pts age 50+ over 6 month study period (N: 307)</a:t>
            </a:r>
          </a:p>
          <a:p>
            <a:r>
              <a:rPr lang="en-US" sz="3500" dirty="0"/>
              <a:t>Medical cannabis associated w/ poorer physical health in study participants</a:t>
            </a:r>
          </a:p>
          <a:p>
            <a:pPr marL="0" indent="0" algn="r">
              <a:buNone/>
            </a:pPr>
            <a:r>
              <a:rPr lang="en-US" sz="1900" dirty="0" err="1"/>
              <a:t>Bahorik</a:t>
            </a:r>
            <a:r>
              <a:rPr lang="en-US" sz="1900" dirty="0"/>
              <a:t> 2017</a:t>
            </a:r>
          </a:p>
          <a:p>
            <a:pPr marL="0" indent="0">
              <a:buNone/>
            </a:pPr>
            <a:r>
              <a:rPr lang="en-US" sz="3500" dirty="0"/>
              <a:t>2014 Meta-analysis of association between cannabis use and depression </a:t>
            </a:r>
          </a:p>
          <a:p>
            <a:r>
              <a:rPr lang="en-US" sz="3500" dirty="0"/>
              <a:t>Demonstrated a dose effect, concluding heavy, habitual cannabis use associated with increased risk of depression and worsening depressive symptoms</a:t>
            </a:r>
          </a:p>
          <a:p>
            <a:pPr marL="0" indent="0" algn="r">
              <a:buNone/>
            </a:pPr>
            <a:r>
              <a:rPr lang="en-US" sz="1900" dirty="0"/>
              <a:t>Lev-Ran 2014</a:t>
            </a:r>
          </a:p>
          <a:p>
            <a:pPr marL="0" indent="0">
              <a:buNone/>
            </a:pPr>
            <a:r>
              <a:rPr lang="en-US" sz="3500" dirty="0"/>
              <a:t>2008 longitudinal Norwegian study</a:t>
            </a:r>
          </a:p>
          <a:p>
            <a:r>
              <a:rPr lang="en-US" sz="3500" dirty="0"/>
              <a:t>&gt;2,000 adolescents followed for 13 years</a:t>
            </a:r>
          </a:p>
          <a:p>
            <a:r>
              <a:rPr lang="en-US" sz="3500" dirty="0"/>
              <a:t>Demonstrated cannabis use at least 11 times over 12 months associated with increased risk of SI and SA when subjects entered 20s</a:t>
            </a:r>
          </a:p>
          <a:p>
            <a:pPr marL="0" indent="0" algn="r">
              <a:buNone/>
            </a:pPr>
            <a:r>
              <a:rPr lang="en-US" sz="1900" dirty="0"/>
              <a:t>Pedersen 2008</a:t>
            </a:r>
          </a:p>
          <a:p>
            <a:pPr marL="0" indent="0">
              <a:buNone/>
            </a:pPr>
            <a:endParaRPr lang="en-US" dirty="0"/>
          </a:p>
        </p:txBody>
      </p:sp>
    </p:spTree>
    <p:extLst>
      <p:ext uri="{BB962C8B-B14F-4D97-AF65-F5344CB8AC3E}">
        <p14:creationId xmlns:p14="http://schemas.microsoft.com/office/powerpoint/2010/main" val="3316016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CDB73-1547-9041-8522-F85F799B5DA2}"/>
              </a:ext>
            </a:extLst>
          </p:cNvPr>
          <p:cNvSpPr>
            <a:spLocks noGrp="1"/>
          </p:cNvSpPr>
          <p:nvPr>
            <p:ph type="title"/>
          </p:nvPr>
        </p:nvSpPr>
        <p:spPr>
          <a:xfrm>
            <a:off x="609600" y="609600"/>
            <a:ext cx="8229600" cy="685800"/>
          </a:xfrm>
        </p:spPr>
        <p:txBody>
          <a:bodyPr>
            <a:normAutofit fontScale="90000"/>
          </a:bodyPr>
          <a:lstStyle/>
          <a:p>
            <a:r>
              <a:rPr lang="en-US" dirty="0"/>
              <a:t>The Evidence: Anxiety</a:t>
            </a:r>
          </a:p>
        </p:txBody>
      </p:sp>
      <p:sp>
        <p:nvSpPr>
          <p:cNvPr id="3" name="Content Placeholder 2">
            <a:extLst>
              <a:ext uri="{FF2B5EF4-FFF2-40B4-BE49-F238E27FC236}">
                <a16:creationId xmlns:a16="http://schemas.microsoft.com/office/drawing/2014/main" id="{8B8D06B8-BFE5-154A-9A6E-A0BCF3B5CECB}"/>
              </a:ext>
            </a:extLst>
          </p:cNvPr>
          <p:cNvSpPr>
            <a:spLocks noGrp="1"/>
          </p:cNvSpPr>
          <p:nvPr>
            <p:ph idx="1"/>
          </p:nvPr>
        </p:nvSpPr>
        <p:spPr>
          <a:xfrm>
            <a:off x="457200" y="1371600"/>
            <a:ext cx="8077200" cy="5029200"/>
          </a:xfrm>
        </p:spPr>
        <p:txBody>
          <a:bodyPr>
            <a:normAutofit fontScale="62500" lnSpcReduction="20000"/>
          </a:bodyPr>
          <a:lstStyle/>
          <a:p>
            <a:pPr marL="0" indent="0">
              <a:buNone/>
            </a:pPr>
            <a:r>
              <a:rPr lang="en-US" dirty="0"/>
              <a:t>2019 review of current evidence: CBD and anxiety</a:t>
            </a:r>
          </a:p>
          <a:p>
            <a:r>
              <a:rPr lang="en-US" dirty="0"/>
              <a:t>Review found evidence of acute anxiolytic effects and fear regulation by dampening expression, enhancing extinction and disrupting reconsolidation. The findings from the relevant clinical literature are still very preliminary but are nonetheless encouraging.</a:t>
            </a:r>
          </a:p>
          <a:p>
            <a:pPr marL="0" indent="0" algn="r">
              <a:buNone/>
            </a:pPr>
            <a:r>
              <a:rPr lang="en-US" sz="2200" dirty="0" err="1"/>
              <a:t>Papagianni</a:t>
            </a:r>
            <a:r>
              <a:rPr lang="en-US" sz="2200" dirty="0"/>
              <a:t> 2019</a:t>
            </a:r>
          </a:p>
          <a:p>
            <a:pPr marL="0" indent="0">
              <a:buNone/>
            </a:pPr>
            <a:r>
              <a:rPr lang="en-US" dirty="0"/>
              <a:t>2019 Large Case Series</a:t>
            </a:r>
          </a:p>
          <a:p>
            <a:r>
              <a:rPr lang="en-US" dirty="0"/>
              <a:t>Retrospective case study (N: 72) in </a:t>
            </a:r>
            <a:r>
              <a:rPr lang="en-US" dirty="0" err="1"/>
              <a:t>outpt</a:t>
            </a:r>
            <a:r>
              <a:rPr lang="en-US" dirty="0"/>
              <a:t> psychiatric clinic in CO using CBD (25 mg to 175 mg daily) as adjunct to existing med regimen for anxiety and insomnia for 3 months</a:t>
            </a:r>
          </a:p>
          <a:p>
            <a:r>
              <a:rPr lang="en-US" dirty="0"/>
              <a:t>Findings: decreased in Hamilton Anxiety scores, CBD better tolerated than SSRI, SNRI, benzodiazepines. Clinical trial recommended</a:t>
            </a:r>
          </a:p>
          <a:p>
            <a:pPr marL="0" indent="0" algn="r">
              <a:buNone/>
            </a:pPr>
            <a:r>
              <a:rPr lang="en-US" sz="2200" dirty="0"/>
              <a:t>Shannon 2019</a:t>
            </a:r>
          </a:p>
          <a:p>
            <a:pPr marL="0" indent="0">
              <a:buNone/>
            </a:pPr>
            <a:r>
              <a:rPr lang="en-US" dirty="0"/>
              <a:t>2015 Meta-analysis </a:t>
            </a:r>
          </a:p>
          <a:p>
            <a:r>
              <a:rPr lang="en-US" dirty="0"/>
              <a:t>Cannabinoids may be superior to placebo for anxiety reduction</a:t>
            </a:r>
          </a:p>
          <a:p>
            <a:r>
              <a:rPr lang="en-US" dirty="0"/>
              <a:t>Using Cochrane Risk of Bias Tool, no conclusions could be made due to small trials</a:t>
            </a:r>
          </a:p>
          <a:p>
            <a:pPr marL="0" indent="0" algn="r">
              <a:buNone/>
            </a:pPr>
            <a:r>
              <a:rPr lang="en-US" sz="2200" dirty="0"/>
              <a:t>Whiting 2015</a:t>
            </a:r>
          </a:p>
          <a:p>
            <a:endParaRPr lang="en-US" dirty="0"/>
          </a:p>
          <a:p>
            <a:endParaRPr lang="en-US" dirty="0"/>
          </a:p>
        </p:txBody>
      </p:sp>
    </p:spTree>
    <p:extLst>
      <p:ext uri="{BB962C8B-B14F-4D97-AF65-F5344CB8AC3E}">
        <p14:creationId xmlns:p14="http://schemas.microsoft.com/office/powerpoint/2010/main" val="16469780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40041-20EE-3B4B-8A04-36FF16F0EE81}"/>
              </a:ext>
            </a:extLst>
          </p:cNvPr>
          <p:cNvSpPr>
            <a:spLocks noGrp="1"/>
          </p:cNvSpPr>
          <p:nvPr>
            <p:ph type="title"/>
          </p:nvPr>
        </p:nvSpPr>
        <p:spPr>
          <a:xfrm>
            <a:off x="457200" y="685800"/>
            <a:ext cx="8229600" cy="685800"/>
          </a:xfrm>
        </p:spPr>
        <p:txBody>
          <a:bodyPr>
            <a:normAutofit fontScale="90000"/>
          </a:bodyPr>
          <a:lstStyle/>
          <a:p>
            <a:r>
              <a:rPr lang="en-US" dirty="0"/>
              <a:t>The Evidence: PTSD</a:t>
            </a:r>
          </a:p>
        </p:txBody>
      </p:sp>
      <p:sp>
        <p:nvSpPr>
          <p:cNvPr id="3" name="Content Placeholder 2">
            <a:extLst>
              <a:ext uri="{FF2B5EF4-FFF2-40B4-BE49-F238E27FC236}">
                <a16:creationId xmlns:a16="http://schemas.microsoft.com/office/drawing/2014/main" id="{47747829-AF5C-164C-BBE5-6D971AFAA54C}"/>
              </a:ext>
            </a:extLst>
          </p:cNvPr>
          <p:cNvSpPr>
            <a:spLocks noGrp="1"/>
          </p:cNvSpPr>
          <p:nvPr>
            <p:ph idx="1"/>
          </p:nvPr>
        </p:nvSpPr>
        <p:spPr>
          <a:xfrm>
            <a:off x="458912" y="1379306"/>
            <a:ext cx="7999288" cy="4564294"/>
          </a:xfrm>
        </p:spPr>
        <p:txBody>
          <a:bodyPr>
            <a:normAutofit fontScale="85000" lnSpcReduction="10000"/>
          </a:bodyPr>
          <a:lstStyle/>
          <a:p>
            <a:pPr marL="0" indent="0">
              <a:buNone/>
            </a:pPr>
            <a:r>
              <a:rPr lang="en-US" dirty="0"/>
              <a:t>Neurochemistry, Cannabinoids and PTSD</a:t>
            </a:r>
          </a:p>
          <a:p>
            <a:r>
              <a:rPr lang="en-US" dirty="0"/>
              <a:t>Fascinating study that describes the biological findings associated with PTSD, the role of cannabinoid signaling in these biological processes, and the impact cannabinoids have on them. </a:t>
            </a:r>
          </a:p>
          <a:p>
            <a:r>
              <a:rPr lang="en-US" dirty="0"/>
              <a:t>These data create an evidence-based rationale implicating the endocannabinoid system as a potential candidate system, whose impairment could be a substrate for the etiology of PTSD, as well as a target for the development of a novel class of drugs that could be used to treat symptoms of PTSD. </a:t>
            </a:r>
          </a:p>
          <a:p>
            <a:pPr marL="0" indent="0" algn="r">
              <a:buNone/>
            </a:pPr>
            <a:r>
              <a:rPr lang="en-US" sz="1500" dirty="0"/>
              <a:t>Hill 2018</a:t>
            </a:r>
          </a:p>
          <a:p>
            <a:pPr marL="0" indent="0">
              <a:buNone/>
            </a:pPr>
            <a:endParaRPr lang="en-US" dirty="0"/>
          </a:p>
        </p:txBody>
      </p:sp>
    </p:spTree>
    <p:extLst>
      <p:ext uri="{BB962C8B-B14F-4D97-AF65-F5344CB8AC3E}">
        <p14:creationId xmlns:p14="http://schemas.microsoft.com/office/powerpoint/2010/main" val="10630370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18439-CFF1-C447-8E03-48B2DA81E294}"/>
              </a:ext>
            </a:extLst>
          </p:cNvPr>
          <p:cNvSpPr>
            <a:spLocks noGrp="1"/>
          </p:cNvSpPr>
          <p:nvPr>
            <p:ph type="title"/>
          </p:nvPr>
        </p:nvSpPr>
        <p:spPr>
          <a:xfrm>
            <a:off x="228600" y="685800"/>
            <a:ext cx="8229600" cy="685800"/>
          </a:xfrm>
        </p:spPr>
        <p:txBody>
          <a:bodyPr>
            <a:normAutofit fontScale="90000"/>
          </a:bodyPr>
          <a:lstStyle/>
          <a:p>
            <a:r>
              <a:rPr lang="en-US" dirty="0"/>
              <a:t>The Evidence: PTSD</a:t>
            </a:r>
          </a:p>
        </p:txBody>
      </p:sp>
      <p:sp>
        <p:nvSpPr>
          <p:cNvPr id="3" name="Content Placeholder 2">
            <a:extLst>
              <a:ext uri="{FF2B5EF4-FFF2-40B4-BE49-F238E27FC236}">
                <a16:creationId xmlns:a16="http://schemas.microsoft.com/office/drawing/2014/main" id="{DB14C5D7-41AF-E046-B25F-E8DF19B8E527}"/>
              </a:ext>
            </a:extLst>
          </p:cNvPr>
          <p:cNvSpPr>
            <a:spLocks noGrp="1"/>
          </p:cNvSpPr>
          <p:nvPr>
            <p:ph idx="1"/>
          </p:nvPr>
        </p:nvSpPr>
        <p:spPr>
          <a:xfrm>
            <a:off x="381000" y="1447800"/>
            <a:ext cx="7924800" cy="4800600"/>
          </a:xfrm>
        </p:spPr>
        <p:txBody>
          <a:bodyPr>
            <a:normAutofit fontScale="70000" lnSpcReduction="20000"/>
          </a:bodyPr>
          <a:lstStyle/>
          <a:p>
            <a:pPr marL="0" indent="0">
              <a:buNone/>
            </a:pPr>
            <a:r>
              <a:rPr lang="en-US" dirty="0"/>
              <a:t>Vet-based study in NE US (N: 301), 2013-15. </a:t>
            </a:r>
          </a:p>
          <a:p>
            <a:r>
              <a:rPr lang="en-US" dirty="0"/>
              <a:t>Study examined the relationship of PTSD and MDD with cannabis use frequency, cannabis problems, and cannabis use disorder (CUD) as well as the role of three coping-oriented cannabis use motives (coping with negative affect, situational anxiety, and sleep) that might underlie this relationship.</a:t>
            </a:r>
          </a:p>
          <a:p>
            <a:r>
              <a:rPr lang="en-US" dirty="0"/>
              <a:t>Strong, unique associations between PTSD and MDD and the above. </a:t>
            </a:r>
          </a:p>
          <a:p>
            <a:r>
              <a:rPr lang="en-US" dirty="0"/>
              <a:t>Despite the coping-oriented premise for cannabis use steering a number of US states to legalize medical cannabis as treatment for individuals with PTSD, the science behind this legislative action is lacking.</a:t>
            </a:r>
          </a:p>
          <a:p>
            <a:r>
              <a:rPr lang="en-US" dirty="0"/>
              <a:t>Findings provide further evidence that people with PTSD and MDD, are at increased risk for cannabis use and related problems including CUD.</a:t>
            </a:r>
          </a:p>
          <a:p>
            <a:pPr marL="0" indent="0" algn="r">
              <a:buNone/>
            </a:pPr>
            <a:r>
              <a:rPr lang="en-US" sz="1900" dirty="0" err="1"/>
              <a:t>Metrik</a:t>
            </a:r>
            <a:r>
              <a:rPr lang="en-US" sz="1900" dirty="0"/>
              <a:t> 2016</a:t>
            </a:r>
          </a:p>
          <a:p>
            <a:endParaRPr lang="en-US" dirty="0"/>
          </a:p>
          <a:p>
            <a:endParaRPr lang="en-US" dirty="0"/>
          </a:p>
        </p:txBody>
      </p:sp>
    </p:spTree>
    <p:extLst>
      <p:ext uri="{BB962C8B-B14F-4D97-AF65-F5344CB8AC3E}">
        <p14:creationId xmlns:p14="http://schemas.microsoft.com/office/powerpoint/2010/main" val="12026209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073A1-293D-4343-BE9D-8EF5CF3BA4CC}"/>
              </a:ext>
            </a:extLst>
          </p:cNvPr>
          <p:cNvSpPr>
            <a:spLocks noGrp="1"/>
          </p:cNvSpPr>
          <p:nvPr>
            <p:ph type="title"/>
          </p:nvPr>
        </p:nvSpPr>
        <p:spPr>
          <a:xfrm>
            <a:off x="457200" y="914400"/>
            <a:ext cx="8229600" cy="685800"/>
          </a:xfrm>
        </p:spPr>
        <p:txBody>
          <a:bodyPr>
            <a:normAutofit fontScale="90000"/>
          </a:bodyPr>
          <a:lstStyle/>
          <a:p>
            <a:r>
              <a:rPr lang="en-US" dirty="0"/>
              <a:t>Three Cases</a:t>
            </a:r>
          </a:p>
        </p:txBody>
      </p:sp>
      <p:pic>
        <p:nvPicPr>
          <p:cNvPr id="7" name="Picture 6">
            <a:extLst>
              <a:ext uri="{FF2B5EF4-FFF2-40B4-BE49-F238E27FC236}">
                <a16:creationId xmlns:a16="http://schemas.microsoft.com/office/drawing/2014/main" id="{63F12C29-5117-1047-B217-ECAE37D25F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1776" y="1869280"/>
            <a:ext cx="2480447" cy="2805113"/>
          </a:xfrm>
          <a:prstGeom prst="rect">
            <a:avLst/>
          </a:prstGeom>
        </p:spPr>
      </p:pic>
      <p:pic>
        <p:nvPicPr>
          <p:cNvPr id="9" name="Picture 8">
            <a:extLst>
              <a:ext uri="{FF2B5EF4-FFF2-40B4-BE49-F238E27FC236}">
                <a16:creationId xmlns:a16="http://schemas.microsoft.com/office/drawing/2014/main" id="{A899A5D7-3D21-2444-9D65-C83A33C6F5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2200" y="1747042"/>
            <a:ext cx="2717573" cy="2927351"/>
          </a:xfrm>
          <a:prstGeom prst="rect">
            <a:avLst/>
          </a:prstGeom>
        </p:spPr>
      </p:pic>
      <p:sp>
        <p:nvSpPr>
          <p:cNvPr id="10" name="TextBox 9">
            <a:extLst>
              <a:ext uri="{FF2B5EF4-FFF2-40B4-BE49-F238E27FC236}">
                <a16:creationId xmlns:a16="http://schemas.microsoft.com/office/drawing/2014/main" id="{FE8D54D0-21EB-F44D-AD70-9BA14981E2B1}"/>
              </a:ext>
            </a:extLst>
          </p:cNvPr>
          <p:cNvSpPr txBox="1"/>
          <p:nvPr/>
        </p:nvSpPr>
        <p:spPr>
          <a:xfrm>
            <a:off x="609601" y="4943473"/>
            <a:ext cx="7440840" cy="707886"/>
          </a:xfrm>
          <a:prstGeom prst="rect">
            <a:avLst/>
          </a:prstGeom>
          <a:noFill/>
        </p:spPr>
        <p:txBody>
          <a:bodyPr wrap="square" rtlCol="0">
            <a:spAutoFit/>
          </a:bodyPr>
          <a:lstStyle/>
          <a:p>
            <a:r>
              <a:rPr lang="en-US" sz="4000" dirty="0"/>
              <a:t>Mr. W                 Ms. X                    J</a:t>
            </a:r>
          </a:p>
        </p:txBody>
      </p:sp>
      <p:pic>
        <p:nvPicPr>
          <p:cNvPr id="4" name="Picture 3">
            <a:extLst>
              <a:ext uri="{FF2B5EF4-FFF2-40B4-BE49-F238E27FC236}">
                <a16:creationId xmlns:a16="http://schemas.microsoft.com/office/drawing/2014/main" id="{6451BBC5-3FB9-8A44-85AE-F88244DD13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2063" y="1808023"/>
            <a:ext cx="2013444" cy="2871119"/>
          </a:xfrm>
          <a:prstGeom prst="rect">
            <a:avLst/>
          </a:prstGeom>
        </p:spPr>
      </p:pic>
    </p:spTree>
    <p:extLst>
      <p:ext uri="{BB962C8B-B14F-4D97-AF65-F5344CB8AC3E}">
        <p14:creationId xmlns:p14="http://schemas.microsoft.com/office/powerpoint/2010/main" val="26559638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081ED-E08E-DC40-B718-60596C242151}"/>
              </a:ext>
            </a:extLst>
          </p:cNvPr>
          <p:cNvSpPr>
            <a:spLocks noGrp="1"/>
          </p:cNvSpPr>
          <p:nvPr>
            <p:ph type="title"/>
          </p:nvPr>
        </p:nvSpPr>
        <p:spPr>
          <a:xfrm>
            <a:off x="457200" y="914400"/>
            <a:ext cx="8229600" cy="685800"/>
          </a:xfrm>
        </p:spPr>
        <p:txBody>
          <a:bodyPr>
            <a:normAutofit fontScale="90000"/>
          </a:bodyPr>
          <a:lstStyle/>
          <a:p>
            <a:r>
              <a:rPr lang="en-US" dirty="0"/>
              <a:t>Case 1</a:t>
            </a:r>
          </a:p>
        </p:txBody>
      </p:sp>
      <p:sp>
        <p:nvSpPr>
          <p:cNvPr id="3" name="Subtitle 2">
            <a:extLst>
              <a:ext uri="{FF2B5EF4-FFF2-40B4-BE49-F238E27FC236}">
                <a16:creationId xmlns:a16="http://schemas.microsoft.com/office/drawing/2014/main" id="{6192FCAA-DF23-9649-B045-B69D2ADD153B}"/>
              </a:ext>
            </a:extLst>
          </p:cNvPr>
          <p:cNvSpPr>
            <a:spLocks noGrp="1"/>
          </p:cNvSpPr>
          <p:nvPr>
            <p:ph idx="1"/>
          </p:nvPr>
        </p:nvSpPr>
        <p:spPr>
          <a:xfrm>
            <a:off x="1028700" y="1981200"/>
            <a:ext cx="7086600" cy="4114800"/>
          </a:xfrm>
        </p:spPr>
        <p:txBody>
          <a:bodyPr>
            <a:normAutofit fontScale="70000" lnSpcReduction="20000"/>
          </a:bodyPr>
          <a:lstStyle/>
          <a:p>
            <a:r>
              <a:rPr lang="en-US" dirty="0"/>
              <a:t>Mr. W has struggled with generalized anxiety and depression for some time. He has trialed two SSRIs, </a:t>
            </a:r>
            <a:r>
              <a:rPr lang="en-US" dirty="0" err="1"/>
              <a:t>buspirone</a:t>
            </a:r>
            <a:r>
              <a:rPr lang="en-US" dirty="0"/>
              <a:t>, </a:t>
            </a:r>
            <a:r>
              <a:rPr lang="en-US" dirty="0" err="1"/>
              <a:t>pregabalin</a:t>
            </a:r>
            <a:r>
              <a:rPr lang="en-US" dirty="0"/>
              <a:t>, </a:t>
            </a:r>
            <a:r>
              <a:rPr lang="en-US" dirty="0" err="1"/>
              <a:t>venlafaxine</a:t>
            </a:r>
            <a:r>
              <a:rPr lang="en-US" dirty="0"/>
              <a:t>, and benzodiazepines, with only benzodiazepines offering some relief from his anxiety. He is currently on </a:t>
            </a:r>
            <a:r>
              <a:rPr lang="en-US" dirty="0" err="1"/>
              <a:t>clonazepam</a:t>
            </a:r>
            <a:r>
              <a:rPr lang="en-US" dirty="0"/>
              <a:t> 1 mg BID PRN (prescribed 30 pills a month), </a:t>
            </a:r>
            <a:r>
              <a:rPr lang="en-US" dirty="0" err="1"/>
              <a:t>vilazodone</a:t>
            </a:r>
            <a:r>
              <a:rPr lang="en-US" dirty="0"/>
              <a:t> 40 mg daily, and </a:t>
            </a:r>
            <a:r>
              <a:rPr lang="en-US" dirty="0" err="1"/>
              <a:t>quetiapine</a:t>
            </a:r>
            <a:r>
              <a:rPr lang="en-US" dirty="0"/>
              <a:t> 25 mg BID. He has a controlled substance agreement due to his </a:t>
            </a:r>
            <a:r>
              <a:rPr lang="en-US" dirty="0" err="1"/>
              <a:t>clonazepam</a:t>
            </a:r>
            <a:r>
              <a:rPr lang="en-US" dirty="0"/>
              <a:t>, and on his yearly urine drug screen THC is present. He states he has used this medically and has his card due to anxiety, and this is one of the only things that helps him out. He is functioning ‘okay’, working a part-time job and having partial success in his relationships, but still has multiple chronic stressors that impact his life. </a:t>
            </a:r>
          </a:p>
        </p:txBody>
      </p:sp>
      <p:pic>
        <p:nvPicPr>
          <p:cNvPr id="6" name="Picture 5">
            <a:extLst>
              <a:ext uri="{FF2B5EF4-FFF2-40B4-BE49-F238E27FC236}">
                <a16:creationId xmlns:a16="http://schemas.microsoft.com/office/drawing/2014/main" id="{D600AE9A-0627-EA42-8F97-B05186CB88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2200" y="674720"/>
            <a:ext cx="914400" cy="1303911"/>
          </a:xfrm>
          <a:prstGeom prst="rect">
            <a:avLst/>
          </a:prstGeom>
        </p:spPr>
      </p:pic>
    </p:spTree>
    <p:extLst>
      <p:ext uri="{BB962C8B-B14F-4D97-AF65-F5344CB8AC3E}">
        <p14:creationId xmlns:p14="http://schemas.microsoft.com/office/powerpoint/2010/main" val="9874476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E99EE-6190-AD42-B978-F82B207F6713}"/>
              </a:ext>
            </a:extLst>
          </p:cNvPr>
          <p:cNvSpPr>
            <a:spLocks noGrp="1"/>
          </p:cNvSpPr>
          <p:nvPr>
            <p:ph type="title"/>
          </p:nvPr>
        </p:nvSpPr>
        <p:spPr>
          <a:xfrm>
            <a:off x="502577" y="966413"/>
            <a:ext cx="8229600" cy="685800"/>
          </a:xfrm>
        </p:spPr>
        <p:txBody>
          <a:bodyPr>
            <a:normAutofit fontScale="90000"/>
          </a:bodyPr>
          <a:lstStyle/>
          <a:p>
            <a:r>
              <a:rPr lang="en-US" dirty="0"/>
              <a:t>Case 2</a:t>
            </a:r>
          </a:p>
        </p:txBody>
      </p:sp>
      <p:sp>
        <p:nvSpPr>
          <p:cNvPr id="3" name="Content Placeholder 2">
            <a:extLst>
              <a:ext uri="{FF2B5EF4-FFF2-40B4-BE49-F238E27FC236}">
                <a16:creationId xmlns:a16="http://schemas.microsoft.com/office/drawing/2014/main" id="{2671C8FB-1056-AB4B-BADB-124A475A34DE}"/>
              </a:ext>
            </a:extLst>
          </p:cNvPr>
          <p:cNvSpPr>
            <a:spLocks noGrp="1"/>
          </p:cNvSpPr>
          <p:nvPr>
            <p:ph idx="1"/>
          </p:nvPr>
        </p:nvSpPr>
        <p:spPr>
          <a:xfrm>
            <a:off x="1074077" y="2126751"/>
            <a:ext cx="7086600" cy="4267200"/>
          </a:xfrm>
        </p:spPr>
        <p:txBody>
          <a:bodyPr>
            <a:normAutofit fontScale="77500" lnSpcReduction="20000"/>
          </a:bodyPr>
          <a:lstStyle/>
          <a:p>
            <a:r>
              <a:rPr lang="en-US" dirty="0"/>
              <a:t>Ms. X has been dealing with Bipolar I Disorder since her mid-20s. She also has been diagnosed with fibromyalgia, type 2 diabetes, hypertension. She has treated her conditions with natural supplements in the past that have been partially effective, and her PHQ-9 is currently 18, GAD-7 16, Hemoglobin A1C 8.2, and her blood pressure is consistently in the 140s/90s. She has heard a lot from her friends and family about the benefits of either THC or CBD for her mental health and pain, and has many questions for you about using this to help her various conditions. </a:t>
            </a:r>
          </a:p>
        </p:txBody>
      </p:sp>
      <p:pic>
        <p:nvPicPr>
          <p:cNvPr id="4" name="Picture 3">
            <a:extLst>
              <a:ext uri="{FF2B5EF4-FFF2-40B4-BE49-F238E27FC236}">
                <a16:creationId xmlns:a16="http://schemas.microsoft.com/office/drawing/2014/main" id="{07E16D41-871D-0B4C-B750-75D07D39C3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733122"/>
            <a:ext cx="999524" cy="1130353"/>
          </a:xfrm>
          <a:prstGeom prst="rect">
            <a:avLst/>
          </a:prstGeom>
        </p:spPr>
      </p:pic>
    </p:spTree>
    <p:extLst>
      <p:ext uri="{BB962C8B-B14F-4D97-AF65-F5344CB8AC3E}">
        <p14:creationId xmlns:p14="http://schemas.microsoft.com/office/powerpoint/2010/main" val="41775281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D0355-CFD0-3746-B448-2CB36147F364}"/>
              </a:ext>
            </a:extLst>
          </p:cNvPr>
          <p:cNvSpPr>
            <a:spLocks noGrp="1"/>
          </p:cNvSpPr>
          <p:nvPr>
            <p:ph type="title"/>
          </p:nvPr>
        </p:nvSpPr>
        <p:spPr>
          <a:xfrm>
            <a:off x="457200" y="990600"/>
            <a:ext cx="8229600" cy="685800"/>
          </a:xfrm>
        </p:spPr>
        <p:txBody>
          <a:bodyPr>
            <a:normAutofit fontScale="90000"/>
          </a:bodyPr>
          <a:lstStyle/>
          <a:p>
            <a:r>
              <a:rPr lang="en-US" dirty="0"/>
              <a:t>Case 3 </a:t>
            </a:r>
          </a:p>
        </p:txBody>
      </p:sp>
      <p:sp>
        <p:nvSpPr>
          <p:cNvPr id="3" name="Content Placeholder 2">
            <a:extLst>
              <a:ext uri="{FF2B5EF4-FFF2-40B4-BE49-F238E27FC236}">
                <a16:creationId xmlns:a16="http://schemas.microsoft.com/office/drawing/2014/main" id="{67A46501-18F5-9847-93D0-D7313615348F}"/>
              </a:ext>
            </a:extLst>
          </p:cNvPr>
          <p:cNvSpPr>
            <a:spLocks noGrp="1"/>
          </p:cNvSpPr>
          <p:nvPr>
            <p:ph idx="1"/>
          </p:nvPr>
        </p:nvSpPr>
        <p:spPr>
          <a:xfrm>
            <a:off x="838200" y="2286000"/>
            <a:ext cx="7467600" cy="3657600"/>
          </a:xfrm>
        </p:spPr>
        <p:txBody>
          <a:bodyPr>
            <a:normAutofit fontScale="77500" lnSpcReduction="20000"/>
          </a:bodyPr>
          <a:lstStyle/>
          <a:p>
            <a:r>
              <a:rPr lang="en-US" dirty="0"/>
              <a:t>J is a 16 year-old boy coming in for his well child exam. His mom has no concerns at this time. During the confidential interview he discloses that he has started using marijuana, both in joints and vaping with his friends 2-3 times a week. He feels like this helps him relax and deal with stress. He has not noted any functional impairment at this time, although you are concerned because his older sister was recently diagnosed with schizophrenia and his father, whom you also see, has had severe depression with psychotic features in the past. </a:t>
            </a:r>
          </a:p>
        </p:txBody>
      </p:sp>
      <p:pic>
        <p:nvPicPr>
          <p:cNvPr id="4" name="Picture 3">
            <a:extLst>
              <a:ext uri="{FF2B5EF4-FFF2-40B4-BE49-F238E27FC236}">
                <a16:creationId xmlns:a16="http://schemas.microsoft.com/office/drawing/2014/main" id="{20F1FFE9-E492-F049-8A6F-3D0AC98839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2200" y="662005"/>
            <a:ext cx="1295400" cy="1395395"/>
          </a:xfrm>
          <a:prstGeom prst="rect">
            <a:avLst/>
          </a:prstGeom>
        </p:spPr>
      </p:pic>
    </p:spTree>
    <p:extLst>
      <p:ext uri="{BB962C8B-B14F-4D97-AF65-F5344CB8AC3E}">
        <p14:creationId xmlns:p14="http://schemas.microsoft.com/office/powerpoint/2010/main" val="41782698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E2F0A-FE95-FB4F-9E9C-CFC8CD8C4203}"/>
              </a:ext>
            </a:extLst>
          </p:cNvPr>
          <p:cNvSpPr>
            <a:spLocks noGrp="1"/>
          </p:cNvSpPr>
          <p:nvPr>
            <p:ph type="title"/>
          </p:nvPr>
        </p:nvSpPr>
        <p:spPr>
          <a:xfrm>
            <a:off x="647700" y="762000"/>
            <a:ext cx="8229600" cy="685800"/>
          </a:xfrm>
        </p:spPr>
        <p:txBody>
          <a:bodyPr>
            <a:normAutofit fontScale="90000"/>
          </a:bodyPr>
          <a:lstStyle/>
          <a:p>
            <a:r>
              <a:rPr lang="en-US" dirty="0"/>
              <a:t>Case Discussions</a:t>
            </a:r>
          </a:p>
        </p:txBody>
      </p:sp>
      <p:sp>
        <p:nvSpPr>
          <p:cNvPr id="3" name="Content Placeholder 2">
            <a:extLst>
              <a:ext uri="{FF2B5EF4-FFF2-40B4-BE49-F238E27FC236}">
                <a16:creationId xmlns:a16="http://schemas.microsoft.com/office/drawing/2014/main" id="{81E1DCF8-5119-4B44-A3FB-8661354F95FE}"/>
              </a:ext>
            </a:extLst>
          </p:cNvPr>
          <p:cNvSpPr>
            <a:spLocks noGrp="1"/>
          </p:cNvSpPr>
          <p:nvPr>
            <p:ph idx="1"/>
          </p:nvPr>
        </p:nvSpPr>
        <p:spPr>
          <a:xfrm>
            <a:off x="656262" y="1466636"/>
            <a:ext cx="7725738" cy="4476964"/>
          </a:xfrm>
        </p:spPr>
        <p:txBody>
          <a:bodyPr>
            <a:normAutofit lnSpcReduction="10000"/>
          </a:bodyPr>
          <a:lstStyle/>
          <a:p>
            <a:r>
              <a:rPr lang="en-US" dirty="0"/>
              <a:t>Break up into 3 groups</a:t>
            </a:r>
          </a:p>
          <a:p>
            <a:r>
              <a:rPr lang="en-US" dirty="0"/>
              <a:t>Evaluate potential risks of cannabis use in this case</a:t>
            </a:r>
          </a:p>
          <a:p>
            <a:r>
              <a:rPr lang="en-US" dirty="0"/>
              <a:t>Evaluate potential benefits of cannabis use in this case</a:t>
            </a:r>
          </a:p>
          <a:p>
            <a:r>
              <a:rPr lang="en-US" dirty="0"/>
              <a:t>How would you approach the patient’s questions about cannabis or current patterns of use?</a:t>
            </a:r>
          </a:p>
          <a:p>
            <a:r>
              <a:rPr lang="en-US" dirty="0"/>
              <a:t>Regroup in 5 minutes to discuss each case</a:t>
            </a:r>
          </a:p>
          <a:p>
            <a:endParaRPr lang="en-US" dirty="0"/>
          </a:p>
          <a:p>
            <a:endParaRPr lang="en-US" dirty="0"/>
          </a:p>
        </p:txBody>
      </p:sp>
    </p:spTree>
    <p:extLst>
      <p:ext uri="{BB962C8B-B14F-4D97-AF65-F5344CB8AC3E}">
        <p14:creationId xmlns:p14="http://schemas.microsoft.com/office/powerpoint/2010/main" val="28021381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5A95F-4744-F04F-8C8C-C8EBB3D3E747}"/>
              </a:ext>
            </a:extLst>
          </p:cNvPr>
          <p:cNvSpPr>
            <a:spLocks noGrp="1"/>
          </p:cNvSpPr>
          <p:nvPr>
            <p:ph type="title"/>
          </p:nvPr>
        </p:nvSpPr>
        <p:spPr>
          <a:xfrm>
            <a:off x="533400" y="1676400"/>
            <a:ext cx="8229600" cy="685800"/>
          </a:xfrm>
        </p:spPr>
        <p:txBody>
          <a:bodyPr>
            <a:noAutofit/>
          </a:bodyPr>
          <a:lstStyle/>
          <a:p>
            <a:r>
              <a:rPr lang="en-US" sz="5400" dirty="0"/>
              <a:t>Revisiting our Questions…</a:t>
            </a:r>
          </a:p>
        </p:txBody>
      </p:sp>
    </p:spTree>
    <p:extLst>
      <p:ext uri="{BB962C8B-B14F-4D97-AF65-F5344CB8AC3E}">
        <p14:creationId xmlns:p14="http://schemas.microsoft.com/office/powerpoint/2010/main" val="31640021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03266" y="5164723"/>
            <a:ext cx="2362200" cy="338554"/>
          </a:xfrm>
          <a:prstGeom prst="rect">
            <a:avLst/>
          </a:prstGeom>
          <a:noFill/>
        </p:spPr>
        <p:txBody>
          <a:bodyPr wrap="square" rtlCol="0">
            <a:spAutoFit/>
          </a:bodyPr>
          <a:lstStyle/>
          <a:p>
            <a:pPr algn="ctr"/>
            <a:r>
              <a:rPr lang="en-US" sz="1600" dirty="0"/>
              <a:t>Stephen Warnick, Jr., MD</a:t>
            </a:r>
          </a:p>
        </p:txBody>
      </p:sp>
      <p:sp>
        <p:nvSpPr>
          <p:cNvPr id="5" name="TextBox 4"/>
          <p:cNvSpPr txBox="1"/>
          <p:nvPr/>
        </p:nvSpPr>
        <p:spPr>
          <a:xfrm>
            <a:off x="483870" y="5164723"/>
            <a:ext cx="2362200" cy="338554"/>
          </a:xfrm>
          <a:prstGeom prst="rect">
            <a:avLst/>
          </a:prstGeom>
          <a:noFill/>
        </p:spPr>
        <p:txBody>
          <a:bodyPr wrap="square" rtlCol="0">
            <a:spAutoFit/>
          </a:bodyPr>
          <a:lstStyle/>
          <a:p>
            <a:pPr algn="ctr"/>
            <a:r>
              <a:rPr lang="en-US" sz="1600" dirty="0"/>
              <a:t>Chris White, MD, JD, MHA</a:t>
            </a:r>
          </a:p>
        </p:txBody>
      </p:sp>
      <p:sp>
        <p:nvSpPr>
          <p:cNvPr id="6" name="TextBox 5"/>
          <p:cNvSpPr txBox="1"/>
          <p:nvPr/>
        </p:nvSpPr>
        <p:spPr>
          <a:xfrm>
            <a:off x="6011542" y="5164723"/>
            <a:ext cx="2362200" cy="338554"/>
          </a:xfrm>
          <a:prstGeom prst="rect">
            <a:avLst/>
          </a:prstGeom>
          <a:noFill/>
        </p:spPr>
        <p:txBody>
          <a:bodyPr wrap="square" rtlCol="0">
            <a:spAutoFit/>
          </a:bodyPr>
          <a:lstStyle/>
          <a:p>
            <a:pPr algn="ctr"/>
            <a:r>
              <a:rPr lang="en-US" sz="1600" dirty="0"/>
              <a:t>Kevin Brazill, DO, MS</a:t>
            </a:r>
          </a:p>
        </p:txBody>
      </p:sp>
      <p:sp>
        <p:nvSpPr>
          <p:cNvPr id="7" name="Title 1"/>
          <p:cNvSpPr txBox="1">
            <a:spLocks/>
          </p:cNvSpPr>
          <p:nvPr/>
        </p:nvSpPr>
        <p:spPr>
          <a:xfrm>
            <a:off x="473716" y="990600"/>
            <a:ext cx="8229600" cy="685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00" dirty="0">
                <a:latin typeface="+mn-lt"/>
              </a:rPr>
              <a:t>Today’s Presenters</a:t>
            </a:r>
          </a:p>
        </p:txBody>
      </p:sp>
      <p:pic>
        <p:nvPicPr>
          <p:cNvPr id="8" name="Picture 7"/>
          <p:cNvPicPr>
            <a:picLocks noChangeAspect="1"/>
          </p:cNvPicPr>
          <p:nvPr/>
        </p:nvPicPr>
        <p:blipFill>
          <a:blip r:embed="rId2"/>
          <a:stretch>
            <a:fillRect/>
          </a:stretch>
        </p:blipFill>
        <p:spPr>
          <a:xfrm>
            <a:off x="735330" y="2185987"/>
            <a:ext cx="2110740" cy="2638425"/>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1102" y="2185987"/>
            <a:ext cx="1936287" cy="2683627"/>
          </a:xfrm>
          <a:prstGeom prst="rect">
            <a:avLst/>
          </a:prstGeom>
        </p:spPr>
      </p:pic>
      <p:sp>
        <p:nvSpPr>
          <p:cNvPr id="10" name="Rectangle 9"/>
          <p:cNvSpPr>
            <a:spLocks/>
          </p:cNvSpPr>
          <p:nvPr/>
        </p:nvSpPr>
        <p:spPr>
          <a:xfrm>
            <a:off x="3657600" y="2407491"/>
            <a:ext cx="1668635" cy="2421182"/>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1500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0550" y="685800"/>
            <a:ext cx="8229600" cy="685800"/>
          </a:xfrm>
        </p:spPr>
        <p:txBody>
          <a:bodyPr>
            <a:normAutofit fontScale="90000"/>
          </a:bodyPr>
          <a:lstStyle/>
          <a:p>
            <a:r>
              <a:rPr lang="en-US" dirty="0"/>
              <a:t>Post-Test Question #1</a:t>
            </a:r>
          </a:p>
        </p:txBody>
      </p:sp>
      <p:sp>
        <p:nvSpPr>
          <p:cNvPr id="3" name="Content Placeholder 2"/>
          <p:cNvSpPr>
            <a:spLocks noGrp="1"/>
          </p:cNvSpPr>
          <p:nvPr>
            <p:ph idx="1"/>
          </p:nvPr>
        </p:nvSpPr>
        <p:spPr>
          <a:xfrm>
            <a:off x="507423" y="1385455"/>
            <a:ext cx="8343900" cy="4481945"/>
          </a:xfrm>
        </p:spPr>
        <p:txBody>
          <a:bodyPr>
            <a:normAutofit fontScale="85000" lnSpcReduction="20000"/>
          </a:bodyPr>
          <a:lstStyle/>
          <a:p>
            <a:pPr marL="0" indent="0">
              <a:buNone/>
            </a:pPr>
            <a:r>
              <a:rPr lang="en-US" dirty="0"/>
              <a:t>Emerging evidence between the use of cannabis and psychosis suggests which of the following relationships:</a:t>
            </a:r>
          </a:p>
          <a:p>
            <a:pPr marL="0" indent="0">
              <a:buNone/>
            </a:pPr>
            <a:endParaRPr lang="en-US" dirty="0"/>
          </a:p>
          <a:p>
            <a:pPr marL="971550" lvl="1" indent="-514350">
              <a:buAutoNum type="alphaUcPeriod"/>
            </a:pPr>
            <a:r>
              <a:rPr lang="en-US" dirty="0"/>
              <a:t>Psychosis is likely an acute substance-induced event which will completely resolve upon metabolization/elimination of the drug</a:t>
            </a:r>
          </a:p>
          <a:p>
            <a:pPr marL="971550" lvl="1" indent="-514350">
              <a:buAutoNum type="alphaUcPeriod"/>
            </a:pPr>
            <a:r>
              <a:rPr lang="en-US" dirty="0"/>
              <a:t>Psychosis is associated only with inhaled forms and not oral cannabis compounds</a:t>
            </a:r>
          </a:p>
          <a:p>
            <a:pPr marL="971550" lvl="1" indent="-514350">
              <a:buAutoNum type="alphaUcPeriod"/>
            </a:pPr>
            <a:r>
              <a:rPr lang="en-US" dirty="0"/>
              <a:t>Psychosis is only associated with synthetic cannabis products (K2, spice, “fake”)</a:t>
            </a:r>
          </a:p>
          <a:p>
            <a:pPr marL="971550" lvl="1" indent="-514350">
              <a:buAutoNum type="alphaUcPeriod"/>
            </a:pPr>
            <a:r>
              <a:rPr lang="en-US" dirty="0"/>
              <a:t>Psychosis following cannabis ingestion may be indicative of an underlying disorder such as schizoaffective disorder or schizophrenia</a:t>
            </a:r>
          </a:p>
        </p:txBody>
      </p:sp>
    </p:spTree>
    <p:extLst>
      <p:ext uri="{BB962C8B-B14F-4D97-AF65-F5344CB8AC3E}">
        <p14:creationId xmlns:p14="http://schemas.microsoft.com/office/powerpoint/2010/main" val="1173392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3">
                                            <p:txEl>
                                              <p:pRg st="5" end="5"/>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7982" y="807027"/>
            <a:ext cx="8229600" cy="685800"/>
          </a:xfrm>
        </p:spPr>
        <p:txBody>
          <a:bodyPr>
            <a:normAutofit fontScale="90000"/>
          </a:bodyPr>
          <a:lstStyle/>
          <a:p>
            <a:r>
              <a:rPr lang="en-US" dirty="0"/>
              <a:t>Post-Test Question #2</a:t>
            </a:r>
          </a:p>
        </p:txBody>
      </p:sp>
      <p:sp>
        <p:nvSpPr>
          <p:cNvPr id="3" name="Content Placeholder 2"/>
          <p:cNvSpPr>
            <a:spLocks noGrp="1"/>
          </p:cNvSpPr>
          <p:nvPr>
            <p:ph idx="1"/>
          </p:nvPr>
        </p:nvSpPr>
        <p:spPr>
          <a:xfrm>
            <a:off x="1143000" y="1600200"/>
            <a:ext cx="7086600" cy="4281055"/>
          </a:xfrm>
        </p:spPr>
        <p:txBody>
          <a:bodyPr>
            <a:normAutofit fontScale="85000" lnSpcReduction="20000"/>
          </a:bodyPr>
          <a:lstStyle/>
          <a:p>
            <a:pPr marL="0" indent="0">
              <a:buNone/>
            </a:pPr>
            <a:r>
              <a:rPr lang="en-US" dirty="0"/>
              <a:t>Which of the following is the most common approved mental health indication for medical marijuana?</a:t>
            </a:r>
          </a:p>
          <a:p>
            <a:pPr marL="0" indent="0">
              <a:buNone/>
            </a:pPr>
            <a:endParaRPr lang="en-US" dirty="0"/>
          </a:p>
          <a:p>
            <a:pPr marL="514350" indent="-514350">
              <a:buAutoNum type="alphaUcPeriod"/>
            </a:pPr>
            <a:r>
              <a:rPr lang="en-US" dirty="0"/>
              <a:t>PTSD</a:t>
            </a:r>
          </a:p>
          <a:p>
            <a:pPr marL="514350" indent="-514350">
              <a:buAutoNum type="alphaUcPeriod"/>
            </a:pPr>
            <a:r>
              <a:rPr lang="en-US" dirty="0"/>
              <a:t>Major Depressive Disorder</a:t>
            </a:r>
          </a:p>
          <a:p>
            <a:pPr marL="514350" indent="-514350">
              <a:buAutoNum type="alphaUcPeriod"/>
            </a:pPr>
            <a:r>
              <a:rPr lang="en-US" dirty="0"/>
              <a:t>Generalized Anxiety Disorder</a:t>
            </a:r>
          </a:p>
          <a:p>
            <a:pPr marL="514350" indent="-514350">
              <a:buAutoNum type="alphaUcPeriod"/>
            </a:pPr>
            <a:r>
              <a:rPr lang="en-US" dirty="0"/>
              <a:t>Dementia related agitation</a:t>
            </a:r>
          </a:p>
          <a:p>
            <a:pPr marL="514350" indent="-514350">
              <a:buAutoNum type="alphaUcPeriod"/>
            </a:pPr>
            <a:r>
              <a:rPr lang="en-US" dirty="0"/>
              <a:t>Autism</a:t>
            </a:r>
          </a:p>
          <a:p>
            <a:pPr marL="514350" indent="-514350">
              <a:buAutoNum type="alphaUcPeriod"/>
            </a:pPr>
            <a:r>
              <a:rPr lang="en-US" dirty="0"/>
              <a:t>Schizophrenia, Paranoid-type</a:t>
            </a:r>
          </a:p>
          <a:p>
            <a:pPr lvl="1"/>
            <a:endParaRPr lang="en-US" dirty="0"/>
          </a:p>
        </p:txBody>
      </p:sp>
    </p:spTree>
    <p:extLst>
      <p:ext uri="{BB962C8B-B14F-4D97-AF65-F5344CB8AC3E}">
        <p14:creationId xmlns:p14="http://schemas.microsoft.com/office/powerpoint/2010/main" val="2314329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3">
                                            <p:txEl>
                                              <p:pRg st="2" end="2"/>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6D695-3559-FB48-A3FD-BDD333E6EAD1}"/>
              </a:ext>
            </a:extLst>
          </p:cNvPr>
          <p:cNvSpPr>
            <a:spLocks noGrp="1"/>
          </p:cNvSpPr>
          <p:nvPr>
            <p:ph type="title"/>
          </p:nvPr>
        </p:nvSpPr>
        <p:spPr>
          <a:xfrm>
            <a:off x="442912" y="685800"/>
            <a:ext cx="8229600" cy="685800"/>
          </a:xfrm>
        </p:spPr>
        <p:txBody>
          <a:bodyPr>
            <a:normAutofit fontScale="90000"/>
          </a:bodyPr>
          <a:lstStyle/>
          <a:p>
            <a:r>
              <a:rPr lang="en-US" dirty="0"/>
              <a:t>Points to Consider</a:t>
            </a:r>
          </a:p>
        </p:txBody>
      </p:sp>
      <p:sp>
        <p:nvSpPr>
          <p:cNvPr id="3" name="Content Placeholder 2">
            <a:extLst>
              <a:ext uri="{FF2B5EF4-FFF2-40B4-BE49-F238E27FC236}">
                <a16:creationId xmlns:a16="http://schemas.microsoft.com/office/drawing/2014/main" id="{0326132E-6CA9-9843-97DA-F6A0411E4A6D}"/>
              </a:ext>
            </a:extLst>
          </p:cNvPr>
          <p:cNvSpPr>
            <a:spLocks noGrp="1"/>
          </p:cNvSpPr>
          <p:nvPr>
            <p:ph idx="1"/>
          </p:nvPr>
        </p:nvSpPr>
        <p:spPr>
          <a:xfrm>
            <a:off x="442912" y="1524000"/>
            <a:ext cx="8153400" cy="4495800"/>
          </a:xfrm>
        </p:spPr>
        <p:txBody>
          <a:bodyPr>
            <a:normAutofit fontScale="77500" lnSpcReduction="20000"/>
          </a:bodyPr>
          <a:lstStyle/>
          <a:p>
            <a:r>
              <a:rPr lang="en-US" dirty="0"/>
              <a:t>The risk of psychosis and development of psychotic disorders increases with regular cannabis use and frequent, high potency cannabis use. </a:t>
            </a:r>
          </a:p>
          <a:p>
            <a:r>
              <a:rPr lang="en-US" dirty="0"/>
              <a:t>Regulation, modes of delivery, purity and dosing remain serious issues regarding THC, CBD and cannabis use. </a:t>
            </a:r>
          </a:p>
          <a:p>
            <a:r>
              <a:rPr lang="en-US" dirty="0"/>
              <a:t>The use of cannabis and cannabinoids is best considered for patients who could benefit from complementary use or when currently accepted first- and second-line medications or therapies show no or insufficient effect, or demonstrate dangerous adverse events in selected patients </a:t>
            </a:r>
          </a:p>
          <a:p>
            <a:r>
              <a:rPr lang="en-US" dirty="0"/>
              <a:t>Anecdotes are not evidence-based; think… stories from friends and recommendations from “budtenders” </a:t>
            </a:r>
          </a:p>
          <a:p>
            <a:r>
              <a:rPr lang="en-US" dirty="0"/>
              <a:t>More, well-designed studies are necessary.</a:t>
            </a:r>
          </a:p>
          <a:p>
            <a:endParaRPr lang="en-US" dirty="0"/>
          </a:p>
        </p:txBody>
      </p:sp>
    </p:spTree>
    <p:extLst>
      <p:ext uri="{BB962C8B-B14F-4D97-AF65-F5344CB8AC3E}">
        <p14:creationId xmlns:p14="http://schemas.microsoft.com/office/powerpoint/2010/main" val="8646700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F9D30-DFEC-9742-A1AA-7C1C780E913C}"/>
              </a:ext>
            </a:extLst>
          </p:cNvPr>
          <p:cNvSpPr>
            <a:spLocks noGrp="1"/>
          </p:cNvSpPr>
          <p:nvPr>
            <p:ph type="title"/>
          </p:nvPr>
        </p:nvSpPr>
        <p:spPr>
          <a:xfrm>
            <a:off x="381000" y="838200"/>
            <a:ext cx="8229600" cy="685800"/>
          </a:xfrm>
        </p:spPr>
        <p:txBody>
          <a:bodyPr>
            <a:noAutofit/>
          </a:bodyPr>
          <a:lstStyle/>
          <a:p>
            <a:r>
              <a:rPr lang="en-US" dirty="0"/>
              <a:t>Questions</a:t>
            </a:r>
          </a:p>
        </p:txBody>
      </p:sp>
      <p:pic>
        <p:nvPicPr>
          <p:cNvPr id="7" name="Picture 6">
            <a:extLst>
              <a:ext uri="{FF2B5EF4-FFF2-40B4-BE49-F238E27FC236}">
                <a16:creationId xmlns:a16="http://schemas.microsoft.com/office/drawing/2014/main" id="{171D8477-6584-A745-B1DA-EA5AC2511D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1800" y="1752600"/>
            <a:ext cx="3048000" cy="3746500"/>
          </a:xfrm>
          <a:prstGeom prst="rect">
            <a:avLst/>
          </a:prstGeom>
        </p:spPr>
      </p:pic>
    </p:spTree>
    <p:extLst>
      <p:ext uri="{BB962C8B-B14F-4D97-AF65-F5344CB8AC3E}">
        <p14:creationId xmlns:p14="http://schemas.microsoft.com/office/powerpoint/2010/main" val="32338139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52A7B-99DA-414B-9587-A6114D0650D3}"/>
              </a:ext>
            </a:extLst>
          </p:cNvPr>
          <p:cNvSpPr>
            <a:spLocks noGrp="1"/>
          </p:cNvSpPr>
          <p:nvPr>
            <p:ph type="title"/>
          </p:nvPr>
        </p:nvSpPr>
        <p:spPr>
          <a:xfrm>
            <a:off x="457200" y="685800"/>
            <a:ext cx="8229600" cy="685800"/>
          </a:xfrm>
        </p:spPr>
        <p:txBody>
          <a:bodyPr>
            <a:normAutofit fontScale="90000"/>
          </a:bodyPr>
          <a:lstStyle/>
          <a:p>
            <a:r>
              <a:rPr lang="en-US" dirty="0"/>
              <a:t>Works Consulted</a:t>
            </a:r>
          </a:p>
        </p:txBody>
      </p:sp>
      <p:sp>
        <p:nvSpPr>
          <p:cNvPr id="3" name="Content Placeholder 2">
            <a:extLst>
              <a:ext uri="{FF2B5EF4-FFF2-40B4-BE49-F238E27FC236}">
                <a16:creationId xmlns:a16="http://schemas.microsoft.com/office/drawing/2014/main" id="{79BBAB8B-3AAA-6E43-8F60-8E65C4A20B9B}"/>
              </a:ext>
            </a:extLst>
          </p:cNvPr>
          <p:cNvSpPr>
            <a:spLocks noGrp="1"/>
          </p:cNvSpPr>
          <p:nvPr>
            <p:ph idx="1"/>
          </p:nvPr>
        </p:nvSpPr>
        <p:spPr>
          <a:xfrm>
            <a:off x="609600" y="1524000"/>
            <a:ext cx="8077200" cy="4724400"/>
          </a:xfrm>
        </p:spPr>
        <p:txBody>
          <a:bodyPr>
            <a:noAutofit/>
          </a:bodyPr>
          <a:lstStyle/>
          <a:p>
            <a:pPr marL="0" indent="0">
              <a:buNone/>
            </a:pPr>
            <a:r>
              <a:rPr lang="en-US" sz="1200" dirty="0" err="1"/>
              <a:t>Aizpurua-Olaizola</a:t>
            </a:r>
            <a:r>
              <a:rPr lang="en-US" sz="1200" dirty="0"/>
              <a:t> O, </a:t>
            </a:r>
            <a:r>
              <a:rPr lang="en-US" sz="1200" dirty="0" err="1"/>
              <a:t>Soydaner</a:t>
            </a:r>
            <a:r>
              <a:rPr lang="en-US" sz="1200" dirty="0"/>
              <a:t> U, </a:t>
            </a:r>
            <a:r>
              <a:rPr lang="en-US" sz="1200" dirty="0" err="1"/>
              <a:t>Öztürk</a:t>
            </a:r>
            <a:r>
              <a:rPr lang="en-US" sz="1200" dirty="0"/>
              <a:t> E, et al. Evolution of the cannabinoid and terpene content during the growth of Cannabis sativa plants from different chemotypes. </a:t>
            </a:r>
            <a:r>
              <a:rPr lang="en-US" sz="1200" i="1" dirty="0"/>
              <a:t>J Nat Prod</a:t>
            </a:r>
            <a:r>
              <a:rPr lang="en-US" sz="1200" dirty="0"/>
              <a:t>. 2016. February 2;79(2):324–31.</a:t>
            </a:r>
          </a:p>
          <a:p>
            <a:pPr marL="0" indent="0">
              <a:buNone/>
            </a:pPr>
            <a:endParaRPr lang="en-US" sz="1200" dirty="0"/>
          </a:p>
          <a:p>
            <a:pPr marL="0" indent="0">
              <a:buNone/>
            </a:pPr>
            <a:r>
              <a:rPr lang="en-US" sz="1200" dirty="0" err="1"/>
              <a:t>Bahorik</a:t>
            </a:r>
            <a:r>
              <a:rPr lang="en-US" sz="1200" dirty="0"/>
              <a:t> A, Leibowitz A, Sterling SA, Travis A, </a:t>
            </a:r>
            <a:r>
              <a:rPr lang="en-US" sz="1200" dirty="0" err="1"/>
              <a:t>Weisner</a:t>
            </a:r>
            <a:r>
              <a:rPr lang="en-US" sz="1200" dirty="0"/>
              <a:t> C, </a:t>
            </a:r>
            <a:r>
              <a:rPr lang="en-US" sz="1200" dirty="0" err="1"/>
              <a:t>Satre</a:t>
            </a:r>
            <a:r>
              <a:rPr lang="en-US" sz="1200" dirty="0"/>
              <a:t> DD. Patterns of marijuana use among psychiatry patients with depression and its impact on recovery. </a:t>
            </a:r>
            <a:r>
              <a:rPr lang="en-US" sz="1200" i="1" dirty="0"/>
              <a:t>J Affect Discord. </a:t>
            </a:r>
            <a:r>
              <a:rPr lang="en-US" sz="1200" dirty="0"/>
              <a:t>2017 Apr 15; 213: 168-171.</a:t>
            </a:r>
          </a:p>
          <a:p>
            <a:pPr marL="0" indent="0">
              <a:buNone/>
            </a:pPr>
            <a:endParaRPr lang="en-US" sz="1200" dirty="0"/>
          </a:p>
          <a:p>
            <a:pPr marL="0" indent="0">
              <a:buNone/>
            </a:pPr>
            <a:r>
              <a:rPr lang="en-US" sz="1200" dirty="0" err="1"/>
              <a:t>Borgelt</a:t>
            </a:r>
            <a:r>
              <a:rPr lang="en-US" sz="1200" dirty="0"/>
              <a:t>, LM, </a:t>
            </a:r>
            <a:r>
              <a:rPr lang="en-US" sz="1200" dirty="0" err="1"/>
              <a:t>Franson</a:t>
            </a:r>
            <a:r>
              <a:rPr lang="en-US" sz="1200" dirty="0"/>
              <a:t> KL, Nussbaum AM, et al: The pharmacologic and clinical effects of medical cannabis. </a:t>
            </a:r>
            <a:r>
              <a:rPr lang="en-US" sz="1200" i="1" dirty="0"/>
              <a:t>Pharmacotherapy</a:t>
            </a:r>
            <a:r>
              <a:rPr lang="en-US" sz="1200" dirty="0"/>
              <a:t> 33(2): 195-209, 2013.</a:t>
            </a:r>
          </a:p>
          <a:p>
            <a:pPr marL="0" indent="0">
              <a:buNone/>
            </a:pPr>
            <a:endParaRPr lang="en-US" sz="1200" dirty="0"/>
          </a:p>
          <a:p>
            <a:pPr marL="0" indent="0">
              <a:buNone/>
            </a:pPr>
            <a:r>
              <a:rPr lang="en-US" sz="1200" dirty="0"/>
              <a:t>Compton, MT (2016). </a:t>
            </a:r>
            <a:r>
              <a:rPr lang="en-US" sz="1200" i="1" dirty="0"/>
              <a:t>Marijuana and mental health. </a:t>
            </a:r>
            <a:r>
              <a:rPr lang="en-US" sz="1200" dirty="0"/>
              <a:t>(1</a:t>
            </a:r>
            <a:r>
              <a:rPr lang="en-US" sz="1200" baseline="30000" dirty="0"/>
              <a:t>st</a:t>
            </a:r>
            <a:r>
              <a:rPr lang="en-US" sz="1200" dirty="0"/>
              <a:t> ed.). Arlington, VA: American Psychiatric Association. </a:t>
            </a:r>
          </a:p>
          <a:p>
            <a:pPr marL="0" indent="0">
              <a:buNone/>
            </a:pPr>
            <a:endParaRPr lang="en-US" sz="1200" dirty="0"/>
          </a:p>
          <a:p>
            <a:pPr marL="0" indent="0">
              <a:buNone/>
            </a:pPr>
            <a:r>
              <a:rPr lang="en-US" sz="1200" dirty="0"/>
              <a:t>Di Forti M, </a:t>
            </a:r>
            <a:r>
              <a:rPr lang="en-US" sz="1200" dirty="0" err="1"/>
              <a:t>Quattrone</a:t>
            </a:r>
            <a:r>
              <a:rPr lang="en-US" sz="1200" dirty="0"/>
              <a:t> D, Freeman TP et al. The contribution of cannabis use to variation in the incidence of psychotic disorder across Europe (EU-GEI): a multicenter case-control study. </a:t>
            </a:r>
            <a:r>
              <a:rPr lang="en-US" sz="1200" i="1" dirty="0"/>
              <a:t>Lancet Psychiatry</a:t>
            </a:r>
            <a:r>
              <a:rPr lang="en-US" sz="1200" dirty="0"/>
              <a:t>. 2019; 6: 427-36. </a:t>
            </a:r>
          </a:p>
          <a:p>
            <a:pPr marL="0" indent="0">
              <a:buNone/>
            </a:pPr>
            <a:endParaRPr lang="en-US" sz="1200" dirty="0"/>
          </a:p>
          <a:p>
            <a:pPr marL="0" indent="0">
              <a:buNone/>
            </a:pPr>
            <a:r>
              <a:rPr lang="en-US" sz="1200" dirty="0" err="1">
                <a:latin typeface="+mj-lt"/>
              </a:rPr>
              <a:t>ElSohly</a:t>
            </a:r>
            <a:r>
              <a:rPr lang="en-US" sz="1200" dirty="0">
                <a:latin typeface="+mj-lt"/>
              </a:rPr>
              <a:t> MA, Slade D. Chemical constituents of marijuana: the complex mixture of natural cannabinoids. </a:t>
            </a:r>
            <a:r>
              <a:rPr lang="en-US" sz="1200" i="1" dirty="0">
                <a:latin typeface="+mj-lt"/>
              </a:rPr>
              <a:t>Life Sci</a:t>
            </a:r>
            <a:r>
              <a:rPr lang="en-US" sz="1200" dirty="0">
                <a:latin typeface="+mj-lt"/>
              </a:rPr>
              <a:t>. 2005. December 22;78(5):539–48.</a:t>
            </a:r>
          </a:p>
          <a:p>
            <a:pPr marL="0" indent="0">
              <a:buNone/>
            </a:pPr>
            <a:endParaRPr lang="en-US" sz="1200" dirty="0">
              <a:latin typeface="+mj-lt"/>
            </a:endParaRPr>
          </a:p>
          <a:p>
            <a:pPr marL="0" indent="0">
              <a:buNone/>
            </a:pPr>
            <a:r>
              <a:rPr lang="en-US" sz="1200" dirty="0"/>
              <a:t>Gibbs, M, </a:t>
            </a:r>
            <a:r>
              <a:rPr lang="en-US" sz="1200" dirty="0" err="1"/>
              <a:t>Winsper</a:t>
            </a:r>
            <a:r>
              <a:rPr lang="en-US" sz="1200" dirty="0"/>
              <a:t> C, Marwaha S, Gilbert E, Broome M, Singh SP. Cannabis use and mania symptoms: a systematic review and meta-analysis. </a:t>
            </a:r>
            <a:r>
              <a:rPr lang="en-US" sz="1200" i="1" dirty="0"/>
              <a:t>J Affect </a:t>
            </a:r>
            <a:r>
              <a:rPr lang="en-US" sz="1200" i="1" dirty="0" err="1"/>
              <a:t>Disord</a:t>
            </a:r>
            <a:r>
              <a:rPr lang="en-US" sz="1200" dirty="0"/>
              <a:t>. 2015 Jan 15; 171: 39-47.</a:t>
            </a:r>
          </a:p>
          <a:p>
            <a:pPr marL="0" indent="0">
              <a:buNone/>
            </a:pPr>
            <a:endParaRPr lang="en-US" sz="1200" dirty="0"/>
          </a:p>
          <a:p>
            <a:pPr marL="0" indent="0">
              <a:buNone/>
            </a:pPr>
            <a:r>
              <a:rPr lang="en-US" sz="1200" dirty="0" err="1"/>
              <a:t>Hanuš</a:t>
            </a:r>
            <a:r>
              <a:rPr lang="en-US" sz="1200" dirty="0"/>
              <a:t> L.O., Meyer S.M., Muñoz E., </a:t>
            </a:r>
            <a:r>
              <a:rPr lang="en-US" sz="1200" dirty="0" err="1"/>
              <a:t>Taglialatela-Scafati</a:t>
            </a:r>
            <a:r>
              <a:rPr lang="en-US" sz="1200" dirty="0"/>
              <a:t> O., </a:t>
            </a:r>
            <a:r>
              <a:rPr lang="en-US" sz="1200" dirty="0" err="1"/>
              <a:t>Appendino</a:t>
            </a:r>
            <a:r>
              <a:rPr lang="en-US" sz="1200" dirty="0"/>
              <a:t> G. </a:t>
            </a:r>
            <a:r>
              <a:rPr lang="en-US" sz="1200" dirty="0" err="1"/>
              <a:t>Phytocannabinoids</a:t>
            </a:r>
            <a:r>
              <a:rPr lang="en-US" sz="1200" dirty="0"/>
              <a:t>: A unified critical inventory. </a:t>
            </a:r>
            <a:r>
              <a:rPr lang="en-US" sz="1200" i="1" dirty="0"/>
              <a:t>Natural Product Reports</a:t>
            </a:r>
            <a:r>
              <a:rPr lang="en-US" sz="1200" dirty="0"/>
              <a:t>. 2016;33:1357–1392.</a:t>
            </a:r>
          </a:p>
        </p:txBody>
      </p:sp>
    </p:spTree>
    <p:extLst>
      <p:ext uri="{BB962C8B-B14F-4D97-AF65-F5344CB8AC3E}">
        <p14:creationId xmlns:p14="http://schemas.microsoft.com/office/powerpoint/2010/main" val="22008085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A2CC5-CFEC-6E49-BC97-DD75255F3F1B}"/>
              </a:ext>
            </a:extLst>
          </p:cNvPr>
          <p:cNvSpPr>
            <a:spLocks noGrp="1"/>
          </p:cNvSpPr>
          <p:nvPr>
            <p:ph type="title"/>
          </p:nvPr>
        </p:nvSpPr>
        <p:spPr>
          <a:xfrm>
            <a:off x="439220" y="685800"/>
            <a:ext cx="8229600" cy="685800"/>
          </a:xfrm>
        </p:spPr>
        <p:txBody>
          <a:bodyPr>
            <a:normAutofit fontScale="90000"/>
          </a:bodyPr>
          <a:lstStyle/>
          <a:p>
            <a:r>
              <a:rPr lang="en-US" dirty="0"/>
              <a:t>Works Consulted</a:t>
            </a:r>
          </a:p>
        </p:txBody>
      </p:sp>
      <p:sp>
        <p:nvSpPr>
          <p:cNvPr id="3" name="Content Placeholder 2">
            <a:extLst>
              <a:ext uri="{FF2B5EF4-FFF2-40B4-BE49-F238E27FC236}">
                <a16:creationId xmlns:a16="http://schemas.microsoft.com/office/drawing/2014/main" id="{423E7431-E0C9-2040-B611-6E22EC0335CB}"/>
              </a:ext>
            </a:extLst>
          </p:cNvPr>
          <p:cNvSpPr>
            <a:spLocks noGrp="1"/>
          </p:cNvSpPr>
          <p:nvPr>
            <p:ph idx="1"/>
          </p:nvPr>
        </p:nvSpPr>
        <p:spPr>
          <a:xfrm>
            <a:off x="439220" y="1525712"/>
            <a:ext cx="8229600" cy="4343400"/>
          </a:xfrm>
        </p:spPr>
        <p:txBody>
          <a:bodyPr>
            <a:noAutofit/>
          </a:bodyPr>
          <a:lstStyle/>
          <a:p>
            <a:pPr marL="0" indent="0">
              <a:buNone/>
            </a:pPr>
            <a:r>
              <a:rPr lang="en-US" sz="1200" dirty="0"/>
              <a:t>Hill, MN, </a:t>
            </a:r>
            <a:r>
              <a:rPr lang="en-US" sz="1200" dirty="0" err="1"/>
              <a:t>Campolongo</a:t>
            </a:r>
            <a:r>
              <a:rPr lang="en-US" sz="1200" dirty="0"/>
              <a:t> P, Yehuda R, Patel S. Integrating endocannabinoid signaling and cannabinoids into the biology and treatment of posttraumatic stress disorder. </a:t>
            </a:r>
            <a:r>
              <a:rPr lang="en-US" sz="1200" i="1" dirty="0"/>
              <a:t>Neuropsychopharmacology.</a:t>
            </a:r>
            <a:r>
              <a:rPr lang="en-US" sz="1200" dirty="0"/>
              <a:t> 2018 Jan; 43(1): 80-102. </a:t>
            </a:r>
          </a:p>
          <a:p>
            <a:pPr marL="0" indent="0">
              <a:buNone/>
            </a:pPr>
            <a:endParaRPr lang="en-US" sz="1200" dirty="0"/>
          </a:p>
          <a:p>
            <a:pPr marL="0" indent="0">
              <a:buNone/>
            </a:pPr>
            <a:r>
              <a:rPr lang="en-US" sz="1200" dirty="0" err="1"/>
              <a:t>Hillig</a:t>
            </a:r>
            <a:r>
              <a:rPr lang="en-US" sz="1200" dirty="0"/>
              <a:t> KW, </a:t>
            </a:r>
            <a:r>
              <a:rPr lang="en-US" sz="1200" dirty="0" err="1"/>
              <a:t>Mahlberg</a:t>
            </a:r>
            <a:r>
              <a:rPr lang="en-US" sz="1200" dirty="0"/>
              <a:t> PG. A chemotaxonomic analysis of cannabinoid variation in Cannabis (</a:t>
            </a:r>
            <a:r>
              <a:rPr lang="en-US" sz="1200" dirty="0" err="1"/>
              <a:t>Cannabaceae</a:t>
            </a:r>
            <a:r>
              <a:rPr lang="en-US" sz="1200" dirty="0"/>
              <a:t>). </a:t>
            </a:r>
            <a:r>
              <a:rPr lang="en-US" sz="1200" i="1" dirty="0"/>
              <a:t>Am J Bot</a:t>
            </a:r>
            <a:r>
              <a:rPr lang="en-US" sz="1200" dirty="0"/>
              <a:t>. 2004. June;91(6):966–75.</a:t>
            </a:r>
          </a:p>
          <a:p>
            <a:pPr marL="0" indent="0">
              <a:buNone/>
            </a:pPr>
            <a:endParaRPr lang="en-US" sz="1200" dirty="0"/>
          </a:p>
          <a:p>
            <a:pPr marL="0" indent="0">
              <a:buNone/>
            </a:pPr>
            <a:r>
              <a:rPr lang="en-US" sz="1200" dirty="0"/>
              <a:t>Kelley ME, Wan CR, Broussard B et al. Marijuana use in the immediate 5-yer premorbid period is associated with increased risk of onset of schizophrenia and related psychotic disorders. </a:t>
            </a:r>
            <a:r>
              <a:rPr lang="en-US" sz="1200" i="1" dirty="0" err="1"/>
              <a:t>Schizophr</a:t>
            </a:r>
            <a:r>
              <a:rPr lang="en-US" sz="1200" i="1" dirty="0"/>
              <a:t> Res</a:t>
            </a:r>
            <a:r>
              <a:rPr lang="en-US" sz="1200" dirty="0"/>
              <a:t>. 2016 Mar; 171(1-3) 62-67. </a:t>
            </a:r>
          </a:p>
          <a:p>
            <a:pPr marL="0" indent="0">
              <a:buNone/>
            </a:pPr>
            <a:endParaRPr lang="en-US" sz="1200" dirty="0"/>
          </a:p>
          <a:p>
            <a:pPr marL="0" indent="0">
              <a:buNone/>
            </a:pPr>
            <a:r>
              <a:rPr lang="en-US" sz="1200" dirty="0"/>
              <a:t>Lev-Ran S, </a:t>
            </a:r>
            <a:r>
              <a:rPr lang="en-US" sz="1200" dirty="0" err="1"/>
              <a:t>Roerecke</a:t>
            </a:r>
            <a:r>
              <a:rPr lang="en-US" sz="1200" dirty="0"/>
              <a:t> M. Le </a:t>
            </a:r>
            <a:r>
              <a:rPr lang="en-US" sz="1200" dirty="0" err="1"/>
              <a:t>Foll</a:t>
            </a:r>
            <a:r>
              <a:rPr lang="en-US" sz="1200" dirty="0"/>
              <a:t> B, et al. The association between cannabis use and depression: a systematic review and meta-analysis of longitudinal studies. </a:t>
            </a:r>
            <a:r>
              <a:rPr lang="en-US" sz="1200" i="1" dirty="0" err="1"/>
              <a:t>Psychol</a:t>
            </a:r>
            <a:r>
              <a:rPr lang="en-US" sz="1200" i="1" dirty="0"/>
              <a:t> Med</a:t>
            </a:r>
            <a:r>
              <a:rPr lang="en-US" sz="1200" dirty="0"/>
              <a:t>. 44(4): 797-810, 2014. </a:t>
            </a:r>
          </a:p>
          <a:p>
            <a:pPr marL="0" indent="0">
              <a:buNone/>
            </a:pPr>
            <a:endParaRPr lang="en-US" sz="1200" dirty="0"/>
          </a:p>
          <a:p>
            <a:pPr marL="0" indent="0">
              <a:buNone/>
            </a:pPr>
            <a:r>
              <a:rPr lang="en-US" sz="1200" dirty="0"/>
              <a:t>Marconi A, Di Forti M. Lewis CM, Murray RM, </a:t>
            </a:r>
            <a:r>
              <a:rPr lang="en-US" sz="1200" dirty="0" err="1"/>
              <a:t>Vassos</a:t>
            </a:r>
            <a:r>
              <a:rPr lang="en-US" sz="1200" dirty="0"/>
              <a:t> E. Meta-analysis of the Association Between the Level of Cannabis Use and Risk of Psychosis. </a:t>
            </a:r>
            <a:r>
              <a:rPr lang="en-US" sz="1200" i="1" dirty="0"/>
              <a:t>Schizophrenia Bulletin. </a:t>
            </a:r>
            <a:r>
              <a:rPr lang="en-US" sz="1200" dirty="0"/>
              <a:t>2016 Feb; 42(5): 1262-1269.</a:t>
            </a:r>
          </a:p>
          <a:p>
            <a:pPr marL="0" indent="0">
              <a:buNone/>
            </a:pPr>
            <a:endParaRPr lang="en-US" sz="1200" dirty="0"/>
          </a:p>
          <a:p>
            <a:pPr marL="0" indent="0">
              <a:buNone/>
            </a:pPr>
            <a:r>
              <a:rPr lang="en-US" sz="1200" dirty="0" err="1"/>
              <a:t>Metrik</a:t>
            </a:r>
            <a:r>
              <a:rPr lang="en-US" sz="1200" dirty="0"/>
              <a:t> J, Jackson K, Bassett SS, </a:t>
            </a:r>
            <a:r>
              <a:rPr lang="en-US" sz="1200" dirty="0" err="1"/>
              <a:t>Zvolensky</a:t>
            </a:r>
            <a:r>
              <a:rPr lang="en-US" sz="1200" dirty="0"/>
              <a:t> MJ, Seal K, </a:t>
            </a:r>
            <a:r>
              <a:rPr lang="en-US" sz="1200" dirty="0" err="1"/>
              <a:t>Borsari</a:t>
            </a:r>
            <a:r>
              <a:rPr lang="en-US" sz="1200" dirty="0"/>
              <a:t> B. The mediating roles of coping, sleep, and anxiety motives in cannabis use and problems among returning veterans with PTSD and MDD. </a:t>
            </a:r>
            <a:r>
              <a:rPr lang="en-US" sz="1200" i="1" dirty="0" err="1"/>
              <a:t>Psychol</a:t>
            </a:r>
            <a:r>
              <a:rPr lang="en-US" sz="1200" i="1" dirty="0"/>
              <a:t> Addict </a:t>
            </a:r>
            <a:r>
              <a:rPr lang="en-US" sz="1200" i="1" dirty="0" err="1"/>
              <a:t>Behav</a:t>
            </a:r>
            <a:r>
              <a:rPr lang="en-US" sz="1200" dirty="0"/>
              <a:t>. 2016 Nov; 30(7): 743-754. </a:t>
            </a:r>
          </a:p>
          <a:p>
            <a:pPr marL="0" indent="0">
              <a:buNone/>
            </a:pPr>
            <a:endParaRPr lang="en-US" sz="1200" dirty="0"/>
          </a:p>
          <a:p>
            <a:pPr marL="0" indent="0">
              <a:buNone/>
            </a:pPr>
            <a:r>
              <a:rPr lang="en-US" sz="1200" dirty="0"/>
              <a:t>Moore THM, Zammit S, </a:t>
            </a:r>
            <a:r>
              <a:rPr lang="en-US" sz="1200" dirty="0" err="1"/>
              <a:t>Lingford</a:t>
            </a:r>
            <a:r>
              <a:rPr lang="en-US" sz="1200" dirty="0"/>
              <a:t>-Hughes A, et al. Cannabis use and risk of psychotic or affective mental health outcomes: a systemic review. </a:t>
            </a:r>
            <a:r>
              <a:rPr lang="en-US" sz="1200" i="1" dirty="0"/>
              <a:t>Lancet </a:t>
            </a:r>
            <a:r>
              <a:rPr lang="en-US" sz="1200" dirty="0"/>
              <a:t>370(9584): 319-328, 2007.</a:t>
            </a:r>
          </a:p>
          <a:p>
            <a:pPr marL="0" indent="0">
              <a:buNone/>
            </a:pPr>
            <a:endParaRPr lang="en-US" sz="1200" dirty="0"/>
          </a:p>
        </p:txBody>
      </p:sp>
    </p:spTree>
    <p:extLst>
      <p:ext uri="{BB962C8B-B14F-4D97-AF65-F5344CB8AC3E}">
        <p14:creationId xmlns:p14="http://schemas.microsoft.com/office/powerpoint/2010/main" val="16154059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A2CC5-CFEC-6E49-BC97-DD75255F3F1B}"/>
              </a:ext>
            </a:extLst>
          </p:cNvPr>
          <p:cNvSpPr>
            <a:spLocks noGrp="1"/>
          </p:cNvSpPr>
          <p:nvPr>
            <p:ph type="title"/>
          </p:nvPr>
        </p:nvSpPr>
        <p:spPr>
          <a:xfrm>
            <a:off x="439220" y="685800"/>
            <a:ext cx="8229600" cy="685800"/>
          </a:xfrm>
        </p:spPr>
        <p:txBody>
          <a:bodyPr>
            <a:normAutofit fontScale="90000"/>
          </a:bodyPr>
          <a:lstStyle/>
          <a:p>
            <a:r>
              <a:rPr lang="en-US" dirty="0"/>
              <a:t>Works Consulted</a:t>
            </a:r>
          </a:p>
        </p:txBody>
      </p:sp>
      <p:sp>
        <p:nvSpPr>
          <p:cNvPr id="3" name="Content Placeholder 2">
            <a:extLst>
              <a:ext uri="{FF2B5EF4-FFF2-40B4-BE49-F238E27FC236}">
                <a16:creationId xmlns:a16="http://schemas.microsoft.com/office/drawing/2014/main" id="{423E7431-E0C9-2040-B611-6E22EC0335CB}"/>
              </a:ext>
            </a:extLst>
          </p:cNvPr>
          <p:cNvSpPr>
            <a:spLocks noGrp="1"/>
          </p:cNvSpPr>
          <p:nvPr>
            <p:ph idx="1"/>
          </p:nvPr>
        </p:nvSpPr>
        <p:spPr>
          <a:xfrm>
            <a:off x="439220" y="1525712"/>
            <a:ext cx="8229600" cy="4343400"/>
          </a:xfrm>
        </p:spPr>
        <p:txBody>
          <a:bodyPr>
            <a:noAutofit/>
          </a:bodyPr>
          <a:lstStyle/>
          <a:p>
            <a:pPr marL="0" indent="0">
              <a:buNone/>
            </a:pPr>
            <a:r>
              <a:rPr lang="en-US" altLang="en-US" sz="1200" dirty="0"/>
              <a:t>National Academies of Science, Engineering, and Medicine. 2017. </a:t>
            </a:r>
            <a:r>
              <a:rPr lang="en-US" altLang="en-US" sz="1200" i="1" dirty="0"/>
              <a:t>The health effects of cannabis and cannabinoids: Current state of evidence and recommendations for research. </a:t>
            </a:r>
            <a:r>
              <a:rPr lang="en-US" altLang="en-US" sz="1200" dirty="0"/>
              <a:t>Washington, DC: The National Academies Press.</a:t>
            </a:r>
          </a:p>
          <a:p>
            <a:pPr marL="0" indent="0">
              <a:buNone/>
            </a:pPr>
            <a:endParaRPr lang="en-US" sz="1200" dirty="0"/>
          </a:p>
          <a:p>
            <a:pPr marL="0" indent="0">
              <a:buNone/>
            </a:pPr>
            <a:r>
              <a:rPr lang="en-US" sz="1200" dirty="0" err="1"/>
              <a:t>Papagianni</a:t>
            </a:r>
            <a:r>
              <a:rPr lang="en-US" sz="1200" dirty="0"/>
              <a:t> EP, Stevenson CW. Cannabinoid regulation of fear and anxiety: an update. </a:t>
            </a:r>
            <a:r>
              <a:rPr lang="en-US" sz="1200" dirty="0" err="1"/>
              <a:t>Curr</a:t>
            </a:r>
            <a:r>
              <a:rPr lang="en-US" sz="1200" dirty="0"/>
              <a:t> Psychiatry Rep. 2019 </a:t>
            </a:r>
            <a:r>
              <a:rPr lang="en-US" sz="1200" dirty="0" err="1"/>
              <a:t>apr</a:t>
            </a:r>
            <a:r>
              <a:rPr lang="en-US" sz="1200" dirty="0"/>
              <a:t>; 21(6): 38</a:t>
            </a:r>
          </a:p>
          <a:p>
            <a:pPr marL="0" indent="0">
              <a:buNone/>
            </a:pPr>
            <a:endParaRPr lang="en-US" sz="1200" dirty="0"/>
          </a:p>
          <a:p>
            <a:pPr marL="0" indent="0">
              <a:buNone/>
            </a:pPr>
            <a:r>
              <a:rPr lang="en-US" sz="1200" dirty="0"/>
              <a:t>Pedersen W. Does cannabis use lead to depression and suicidal </a:t>
            </a:r>
            <a:r>
              <a:rPr lang="en-US" sz="1200" dirty="0" err="1"/>
              <a:t>behaviours</a:t>
            </a:r>
            <a:r>
              <a:rPr lang="en-US" sz="1200" dirty="0"/>
              <a:t>? A population-based longitudinal study. </a:t>
            </a:r>
            <a:r>
              <a:rPr lang="en-US" sz="1200" i="1" dirty="0"/>
              <a:t>Acta </a:t>
            </a:r>
            <a:r>
              <a:rPr lang="en-US" sz="1200" i="1" dirty="0" err="1"/>
              <a:t>Psychiatr</a:t>
            </a:r>
            <a:r>
              <a:rPr lang="en-US" sz="1200" i="1" dirty="0"/>
              <a:t> Scand</a:t>
            </a:r>
            <a:r>
              <a:rPr lang="en-US" sz="1200" dirty="0"/>
              <a:t>. 118(5): 395-403, 2008. </a:t>
            </a:r>
          </a:p>
          <a:p>
            <a:pPr marL="0" indent="0">
              <a:buNone/>
            </a:pPr>
            <a:endParaRPr lang="en-US" sz="1200" dirty="0"/>
          </a:p>
          <a:p>
            <a:pPr marL="0" indent="0">
              <a:buNone/>
            </a:pPr>
            <a:r>
              <a:rPr lang="en-US" sz="1200" dirty="0"/>
              <a:t>Shannon S, Lewis N, Lee H, Hughes S. Cannabidiol in anxiety and sleep: a large case series. </a:t>
            </a:r>
            <a:r>
              <a:rPr lang="en-US" sz="1200" i="1" dirty="0"/>
              <a:t>Perm J</a:t>
            </a:r>
            <a:r>
              <a:rPr lang="en-US" sz="1200" dirty="0"/>
              <a:t> 2019; 23: 18-041.</a:t>
            </a:r>
          </a:p>
          <a:p>
            <a:pPr marL="0" indent="0">
              <a:buNone/>
            </a:pPr>
            <a:endParaRPr lang="en-US" sz="1200" dirty="0"/>
          </a:p>
          <a:p>
            <a:pPr marL="0" indent="0">
              <a:buNone/>
            </a:pPr>
            <a:r>
              <a:rPr lang="en-US" sz="1200" dirty="0"/>
              <a:t>Volkow ND, Baler RD, Compton WM, et al. Adverse health effects of marijuana use. </a:t>
            </a:r>
            <a:r>
              <a:rPr lang="en-US" sz="1200" i="1" dirty="0"/>
              <a:t>N </a:t>
            </a:r>
            <a:r>
              <a:rPr lang="en-US" sz="1200" i="1" dirty="0" err="1"/>
              <a:t>Engl</a:t>
            </a:r>
            <a:r>
              <a:rPr lang="en-US" sz="1200" i="1" dirty="0"/>
              <a:t> J Med.  </a:t>
            </a:r>
            <a:r>
              <a:rPr lang="en-US" sz="1200" dirty="0"/>
              <a:t>370(23):2219-2227, 2014.</a:t>
            </a:r>
          </a:p>
          <a:p>
            <a:pPr marL="0" indent="0">
              <a:buNone/>
            </a:pPr>
            <a:endParaRPr lang="en-US" sz="1200" dirty="0"/>
          </a:p>
          <a:p>
            <a:pPr marL="0" indent="0">
              <a:buNone/>
            </a:pPr>
            <a:r>
              <a:rPr lang="en-US" sz="1200" dirty="0"/>
              <a:t>Whiting PF, Wolff RF, Deshpande S, et al. Cannabinoids for medical use: a systematic review and meta-analysis. </a:t>
            </a:r>
            <a:r>
              <a:rPr lang="en-US" sz="1200" i="1" dirty="0"/>
              <a:t>JAMA</a:t>
            </a:r>
            <a:r>
              <a:rPr lang="en-US" sz="1200" dirty="0"/>
              <a:t> 313(24): 2456-2473, 2015. </a:t>
            </a:r>
          </a:p>
          <a:p>
            <a:pPr marL="0" indent="0">
              <a:buNone/>
            </a:pPr>
            <a:endParaRPr lang="en-US" sz="1200" dirty="0"/>
          </a:p>
          <a:p>
            <a:pPr marL="0" indent="0">
              <a:buNone/>
            </a:pPr>
            <a:r>
              <a:rPr lang="en-US" sz="1200" dirty="0" err="1"/>
              <a:t>Zorrilla</a:t>
            </a:r>
            <a:r>
              <a:rPr lang="en-US" sz="1200" dirty="0"/>
              <a:t>, I, </a:t>
            </a:r>
            <a:r>
              <a:rPr lang="en-US" sz="1200" dirty="0" err="1"/>
              <a:t>Aguado</a:t>
            </a:r>
            <a:r>
              <a:rPr lang="en-US" sz="1200" dirty="0"/>
              <a:t> J, </a:t>
            </a:r>
            <a:r>
              <a:rPr lang="en-US" sz="1200" dirty="0" err="1"/>
              <a:t>Haro</a:t>
            </a:r>
            <a:r>
              <a:rPr lang="en-US" sz="1200" dirty="0"/>
              <a:t> JM, et al. Cannabis and bipolar disorder: does quitting cannabis use during manic/mixed episode improve clinical/functional outcomes? </a:t>
            </a:r>
            <a:r>
              <a:rPr lang="en-US" sz="1200" i="1" dirty="0"/>
              <a:t>Acta </a:t>
            </a:r>
            <a:r>
              <a:rPr lang="en-US" sz="1200" i="1" dirty="0" err="1"/>
              <a:t>Psychiatr</a:t>
            </a:r>
            <a:r>
              <a:rPr lang="en-US" sz="1200" i="1" dirty="0"/>
              <a:t> </a:t>
            </a:r>
            <a:r>
              <a:rPr lang="en-US" sz="1200" i="1" dirty="0" err="1"/>
              <a:t>Scand</a:t>
            </a:r>
            <a:r>
              <a:rPr lang="en-US" sz="1200" i="1" dirty="0"/>
              <a:t> </a:t>
            </a:r>
            <a:r>
              <a:rPr lang="en-US" sz="1200" dirty="0"/>
              <a:t>131(2): 100-110, 2015. </a:t>
            </a:r>
          </a:p>
          <a:p>
            <a:pPr marL="0" indent="0">
              <a:buNone/>
            </a:pPr>
            <a:endParaRPr lang="en-US" sz="1200" dirty="0"/>
          </a:p>
          <a:p>
            <a:pPr marL="0" indent="0">
              <a:buNone/>
            </a:pPr>
            <a:r>
              <a:rPr lang="en-US" sz="1200" dirty="0" err="1"/>
              <a:t>Zuardia</a:t>
            </a:r>
            <a:r>
              <a:rPr lang="en-US" sz="1200" dirty="0"/>
              <a:t>, A, </a:t>
            </a:r>
            <a:r>
              <a:rPr lang="en-US" sz="1200" dirty="0" err="1"/>
              <a:t>Crippa</a:t>
            </a:r>
            <a:r>
              <a:rPr lang="en-US" sz="1200" dirty="0"/>
              <a:t> J, </a:t>
            </a:r>
            <a:r>
              <a:rPr lang="en-US" sz="1200" dirty="0" err="1"/>
              <a:t>Dursun</a:t>
            </a:r>
            <a:r>
              <a:rPr lang="en-US" sz="1200" dirty="0"/>
              <a:t> S et al. Cannabidiol was ineffective for manic episode of bipolar affective disorder. </a:t>
            </a:r>
            <a:r>
              <a:rPr lang="en-US" sz="1200" i="1" dirty="0"/>
              <a:t>J </a:t>
            </a:r>
            <a:r>
              <a:rPr lang="en-US" sz="1200" i="1" dirty="0" err="1"/>
              <a:t>Psychopharmacol</a:t>
            </a:r>
            <a:r>
              <a:rPr lang="en-US" sz="1200" dirty="0"/>
              <a:t>. 24(1): 135-137, 2010. </a:t>
            </a:r>
          </a:p>
          <a:p>
            <a:pPr marL="0" indent="0">
              <a:buNone/>
            </a:pPr>
            <a:endParaRPr lang="en-US" sz="1200" dirty="0"/>
          </a:p>
        </p:txBody>
      </p:sp>
    </p:spTree>
    <p:extLst>
      <p:ext uri="{BB962C8B-B14F-4D97-AF65-F5344CB8AC3E}">
        <p14:creationId xmlns:p14="http://schemas.microsoft.com/office/powerpoint/2010/main" val="11766467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86F7C34-340E-7C47-8BFC-42836BE225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0" y="610261"/>
            <a:ext cx="5105400" cy="5638139"/>
          </a:xfrm>
          <a:prstGeom prst="rect">
            <a:avLst/>
          </a:prstGeom>
        </p:spPr>
      </p:pic>
      <p:sp>
        <p:nvSpPr>
          <p:cNvPr id="7" name="TextBox 6">
            <a:extLst>
              <a:ext uri="{FF2B5EF4-FFF2-40B4-BE49-F238E27FC236}">
                <a16:creationId xmlns:a16="http://schemas.microsoft.com/office/drawing/2014/main" id="{1E11ED1C-6994-C64B-8844-0739C124C959}"/>
              </a:ext>
            </a:extLst>
          </p:cNvPr>
          <p:cNvSpPr txBox="1"/>
          <p:nvPr/>
        </p:nvSpPr>
        <p:spPr>
          <a:xfrm>
            <a:off x="457200" y="1295400"/>
            <a:ext cx="1524000" cy="646331"/>
          </a:xfrm>
          <a:prstGeom prst="rect">
            <a:avLst/>
          </a:prstGeom>
          <a:noFill/>
        </p:spPr>
        <p:txBody>
          <a:bodyPr wrap="square" rtlCol="0">
            <a:spAutoFit/>
          </a:bodyPr>
          <a:lstStyle/>
          <a:p>
            <a:r>
              <a:rPr lang="en-US" sz="3600" dirty="0"/>
              <a:t>Cure?</a:t>
            </a:r>
          </a:p>
        </p:txBody>
      </p:sp>
      <p:sp>
        <p:nvSpPr>
          <p:cNvPr id="8" name="TextBox 7">
            <a:extLst>
              <a:ext uri="{FF2B5EF4-FFF2-40B4-BE49-F238E27FC236}">
                <a16:creationId xmlns:a16="http://schemas.microsoft.com/office/drawing/2014/main" id="{25B9087D-AF37-E84A-A1B8-F8A339542876}"/>
              </a:ext>
            </a:extLst>
          </p:cNvPr>
          <p:cNvSpPr txBox="1"/>
          <p:nvPr/>
        </p:nvSpPr>
        <p:spPr>
          <a:xfrm>
            <a:off x="6629400" y="5029200"/>
            <a:ext cx="2380908" cy="646331"/>
          </a:xfrm>
          <a:prstGeom prst="rect">
            <a:avLst/>
          </a:prstGeom>
          <a:noFill/>
        </p:spPr>
        <p:txBody>
          <a:bodyPr wrap="none" rtlCol="0">
            <a:spAutoFit/>
          </a:bodyPr>
          <a:lstStyle/>
          <a:p>
            <a:r>
              <a:rPr lang="en-US" sz="3600" dirty="0"/>
              <a:t>…or Curse? </a:t>
            </a:r>
          </a:p>
        </p:txBody>
      </p:sp>
    </p:spTree>
    <p:extLst>
      <p:ext uri="{BB962C8B-B14F-4D97-AF65-F5344CB8AC3E}">
        <p14:creationId xmlns:p14="http://schemas.microsoft.com/office/powerpoint/2010/main" val="34388526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EF847-A7CC-BF48-A888-0163C2FAE9E8}"/>
              </a:ext>
            </a:extLst>
          </p:cNvPr>
          <p:cNvSpPr>
            <a:spLocks noGrp="1"/>
          </p:cNvSpPr>
          <p:nvPr>
            <p:ph type="title"/>
          </p:nvPr>
        </p:nvSpPr>
        <p:spPr>
          <a:xfrm>
            <a:off x="446926" y="914400"/>
            <a:ext cx="8229600" cy="685800"/>
          </a:xfrm>
        </p:spPr>
        <p:txBody>
          <a:bodyPr>
            <a:normAutofit fontScale="90000"/>
          </a:bodyPr>
          <a:lstStyle/>
          <a:p>
            <a:r>
              <a:rPr lang="en-US" dirty="0"/>
              <a:t>Audience Poll</a:t>
            </a:r>
          </a:p>
        </p:txBody>
      </p:sp>
      <p:sp>
        <p:nvSpPr>
          <p:cNvPr id="3" name="Content Placeholder 2">
            <a:extLst>
              <a:ext uri="{FF2B5EF4-FFF2-40B4-BE49-F238E27FC236}">
                <a16:creationId xmlns:a16="http://schemas.microsoft.com/office/drawing/2014/main" id="{B10E5CCB-6DB9-9249-BFD8-ED6D5993237A}"/>
              </a:ext>
            </a:extLst>
          </p:cNvPr>
          <p:cNvSpPr>
            <a:spLocks noGrp="1"/>
          </p:cNvSpPr>
          <p:nvPr>
            <p:ph idx="1"/>
          </p:nvPr>
        </p:nvSpPr>
        <p:spPr>
          <a:xfrm>
            <a:off x="675526" y="1947809"/>
            <a:ext cx="8001000" cy="4436290"/>
          </a:xfrm>
        </p:spPr>
        <p:txBody>
          <a:bodyPr>
            <a:normAutofit fontScale="92500" lnSpcReduction="20000"/>
          </a:bodyPr>
          <a:lstStyle/>
          <a:p>
            <a:pPr marL="514350" indent="-514350">
              <a:buAutoNum type="arabicPeriod"/>
            </a:pPr>
            <a:r>
              <a:rPr lang="en-US" dirty="0"/>
              <a:t>How many of you practice in a state with legalized recreational or medical cannabis?</a:t>
            </a:r>
          </a:p>
          <a:p>
            <a:pPr marL="514350" indent="-514350">
              <a:buAutoNum type="arabicPeriod"/>
            </a:pPr>
            <a:endParaRPr lang="en-US" dirty="0"/>
          </a:p>
          <a:p>
            <a:pPr marL="514350" indent="-514350">
              <a:buAutoNum type="arabicPeriod"/>
            </a:pPr>
            <a:r>
              <a:rPr lang="en-US" dirty="0"/>
              <a:t>How many of your practices have formal policies or training on when/how to recommend cannabis to specific patients?</a:t>
            </a:r>
          </a:p>
          <a:p>
            <a:pPr marL="514350" indent="-514350">
              <a:buAutoNum type="arabicPeriod"/>
            </a:pPr>
            <a:endParaRPr lang="en-US" dirty="0"/>
          </a:p>
          <a:p>
            <a:pPr marL="514350" indent="-514350">
              <a:buAutoNum type="arabicPeriod"/>
            </a:pPr>
            <a:r>
              <a:rPr lang="en-US" dirty="0"/>
              <a:t>How many of you are currently making cannabis-based treatment plans for your patients with mental illness?</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pic>
        <p:nvPicPr>
          <p:cNvPr id="11" name="Picture 10">
            <a:extLst>
              <a:ext uri="{FF2B5EF4-FFF2-40B4-BE49-F238E27FC236}">
                <a16:creationId xmlns:a16="http://schemas.microsoft.com/office/drawing/2014/main" id="{031E282C-750E-FE4C-A23A-3655BF83B2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4600" y="779045"/>
            <a:ext cx="2133600" cy="821155"/>
          </a:xfrm>
          <a:prstGeom prst="rect">
            <a:avLst/>
          </a:prstGeom>
        </p:spPr>
      </p:pic>
      <p:pic>
        <p:nvPicPr>
          <p:cNvPr id="12" name="Picture 11">
            <a:extLst>
              <a:ext uri="{FF2B5EF4-FFF2-40B4-BE49-F238E27FC236}">
                <a16:creationId xmlns:a16="http://schemas.microsoft.com/office/drawing/2014/main" id="{15D01CF6-E35A-AE45-9BCB-A37D27DDA8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1279" y="761065"/>
            <a:ext cx="2133600" cy="821155"/>
          </a:xfrm>
          <a:prstGeom prst="rect">
            <a:avLst/>
          </a:prstGeom>
        </p:spPr>
      </p:pic>
    </p:spTree>
    <p:extLst>
      <p:ext uri="{BB962C8B-B14F-4D97-AF65-F5344CB8AC3E}">
        <p14:creationId xmlns:p14="http://schemas.microsoft.com/office/powerpoint/2010/main" val="320202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61411-7AEE-9548-82E3-C98FD9730146}"/>
              </a:ext>
            </a:extLst>
          </p:cNvPr>
          <p:cNvSpPr>
            <a:spLocks noGrp="1"/>
          </p:cNvSpPr>
          <p:nvPr>
            <p:ph type="title"/>
          </p:nvPr>
        </p:nvSpPr>
        <p:spPr>
          <a:xfrm>
            <a:off x="457200" y="762000"/>
            <a:ext cx="8229600" cy="685800"/>
          </a:xfrm>
        </p:spPr>
        <p:txBody>
          <a:bodyPr>
            <a:normAutofit fontScale="90000"/>
          </a:bodyPr>
          <a:lstStyle/>
          <a:p>
            <a:r>
              <a:rPr lang="en-US" dirty="0"/>
              <a:t>A few more polling questions…</a:t>
            </a:r>
          </a:p>
        </p:txBody>
      </p:sp>
      <p:pic>
        <p:nvPicPr>
          <p:cNvPr id="5" name="Picture 4">
            <a:extLst>
              <a:ext uri="{FF2B5EF4-FFF2-40B4-BE49-F238E27FC236}">
                <a16:creationId xmlns:a16="http://schemas.microsoft.com/office/drawing/2014/main" id="{70C85D58-6868-484A-9C31-BBF77F6750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2250" y="1600200"/>
            <a:ext cx="3619500" cy="4322019"/>
          </a:xfrm>
          <a:prstGeom prst="rect">
            <a:avLst/>
          </a:prstGeom>
        </p:spPr>
      </p:pic>
    </p:spTree>
    <p:extLst>
      <p:ext uri="{BB962C8B-B14F-4D97-AF65-F5344CB8AC3E}">
        <p14:creationId xmlns:p14="http://schemas.microsoft.com/office/powerpoint/2010/main" val="32289353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0550" y="685800"/>
            <a:ext cx="8229600" cy="685800"/>
          </a:xfrm>
        </p:spPr>
        <p:txBody>
          <a:bodyPr>
            <a:normAutofit fontScale="90000"/>
          </a:bodyPr>
          <a:lstStyle/>
          <a:p>
            <a:r>
              <a:rPr lang="en-US" dirty="0"/>
              <a:t>Pre-Test Question #1</a:t>
            </a:r>
          </a:p>
        </p:txBody>
      </p:sp>
      <p:sp>
        <p:nvSpPr>
          <p:cNvPr id="3" name="Content Placeholder 2"/>
          <p:cNvSpPr>
            <a:spLocks noGrp="1"/>
          </p:cNvSpPr>
          <p:nvPr>
            <p:ph idx="1"/>
          </p:nvPr>
        </p:nvSpPr>
        <p:spPr>
          <a:xfrm>
            <a:off x="476250" y="1676400"/>
            <a:ext cx="8343900" cy="4343400"/>
          </a:xfrm>
        </p:spPr>
        <p:txBody>
          <a:bodyPr>
            <a:normAutofit fontScale="85000" lnSpcReduction="20000"/>
          </a:bodyPr>
          <a:lstStyle/>
          <a:p>
            <a:pPr marL="0" indent="0">
              <a:buNone/>
            </a:pPr>
            <a:r>
              <a:rPr lang="en-US" dirty="0"/>
              <a:t>Emerging evidence between the use of cannabis and psychosis suggests which of the following relationships:</a:t>
            </a:r>
          </a:p>
          <a:p>
            <a:pPr marL="971550" lvl="1" indent="-514350">
              <a:buAutoNum type="alphaUcPeriod"/>
            </a:pPr>
            <a:r>
              <a:rPr lang="en-US" dirty="0"/>
              <a:t>Psychosis is likely an acute substance-induced event which will completely resolve upon metabolization/elimination of the drug</a:t>
            </a:r>
          </a:p>
          <a:p>
            <a:pPr marL="971550" lvl="1" indent="-514350">
              <a:buAutoNum type="alphaUcPeriod"/>
            </a:pPr>
            <a:r>
              <a:rPr lang="en-US" dirty="0"/>
              <a:t>Psychosis is associated only with inhaled forms and not oral cannabis compounds</a:t>
            </a:r>
          </a:p>
          <a:p>
            <a:pPr marL="971550" lvl="1" indent="-514350">
              <a:buAutoNum type="alphaUcPeriod"/>
            </a:pPr>
            <a:r>
              <a:rPr lang="en-US" dirty="0"/>
              <a:t>Psychosis is only associated with synthetic cannabis products (K2, spice, “fake”)</a:t>
            </a:r>
          </a:p>
          <a:p>
            <a:pPr marL="971550" lvl="1" indent="-514350">
              <a:buAutoNum type="alphaUcPeriod"/>
            </a:pPr>
            <a:r>
              <a:rPr lang="en-US" dirty="0"/>
              <a:t>Psychosis following cannabis ingestion may be indicative of an underlying disorder such as schizophrenia or schizoaffective disorder</a:t>
            </a:r>
          </a:p>
        </p:txBody>
      </p:sp>
    </p:spTree>
    <p:extLst>
      <p:ext uri="{BB962C8B-B14F-4D97-AF65-F5344CB8AC3E}">
        <p14:creationId xmlns:p14="http://schemas.microsoft.com/office/powerpoint/2010/main" val="29899798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7982" y="807027"/>
            <a:ext cx="8229600" cy="685800"/>
          </a:xfrm>
        </p:spPr>
        <p:txBody>
          <a:bodyPr>
            <a:normAutofit fontScale="90000"/>
          </a:bodyPr>
          <a:lstStyle/>
          <a:p>
            <a:r>
              <a:rPr lang="en-US" dirty="0"/>
              <a:t>Pre-Test Question #2</a:t>
            </a:r>
          </a:p>
        </p:txBody>
      </p:sp>
      <p:sp>
        <p:nvSpPr>
          <p:cNvPr id="3" name="Content Placeholder 2"/>
          <p:cNvSpPr>
            <a:spLocks noGrp="1"/>
          </p:cNvSpPr>
          <p:nvPr>
            <p:ph idx="1"/>
          </p:nvPr>
        </p:nvSpPr>
        <p:spPr>
          <a:xfrm>
            <a:off x="1143000" y="1600200"/>
            <a:ext cx="7086600" cy="4281055"/>
          </a:xfrm>
        </p:spPr>
        <p:txBody>
          <a:bodyPr>
            <a:normAutofit fontScale="85000" lnSpcReduction="20000"/>
          </a:bodyPr>
          <a:lstStyle/>
          <a:p>
            <a:pPr marL="0" indent="0">
              <a:buNone/>
            </a:pPr>
            <a:r>
              <a:rPr lang="en-US" dirty="0"/>
              <a:t>Which of the following is the most common approved mental health indication for medical cannabis?</a:t>
            </a:r>
          </a:p>
          <a:p>
            <a:pPr marL="0" indent="0">
              <a:buNone/>
            </a:pPr>
            <a:endParaRPr lang="en-US" dirty="0"/>
          </a:p>
          <a:p>
            <a:pPr marL="514350" indent="-514350">
              <a:buAutoNum type="alphaUcPeriod"/>
            </a:pPr>
            <a:r>
              <a:rPr lang="en-US" dirty="0"/>
              <a:t>PTSD</a:t>
            </a:r>
          </a:p>
          <a:p>
            <a:pPr marL="514350" indent="-514350">
              <a:buAutoNum type="alphaUcPeriod"/>
            </a:pPr>
            <a:r>
              <a:rPr lang="en-US" dirty="0"/>
              <a:t>Major Depressive Disorder</a:t>
            </a:r>
          </a:p>
          <a:p>
            <a:pPr marL="514350" indent="-514350">
              <a:buAutoNum type="alphaUcPeriod"/>
            </a:pPr>
            <a:r>
              <a:rPr lang="en-US" dirty="0"/>
              <a:t>Generalized Anxiety Disorder</a:t>
            </a:r>
          </a:p>
          <a:p>
            <a:pPr marL="514350" indent="-514350">
              <a:buAutoNum type="alphaUcPeriod"/>
            </a:pPr>
            <a:r>
              <a:rPr lang="en-US" dirty="0"/>
              <a:t>Dementia related agitation</a:t>
            </a:r>
          </a:p>
          <a:p>
            <a:pPr marL="514350" indent="-514350">
              <a:buAutoNum type="alphaUcPeriod"/>
            </a:pPr>
            <a:r>
              <a:rPr lang="en-US" dirty="0"/>
              <a:t>Autism</a:t>
            </a:r>
          </a:p>
          <a:p>
            <a:pPr marL="514350" indent="-514350">
              <a:buAutoNum type="alphaUcPeriod"/>
            </a:pPr>
            <a:r>
              <a:rPr lang="en-US" dirty="0"/>
              <a:t>Schizophrenia, Paranoid-type</a:t>
            </a:r>
          </a:p>
          <a:p>
            <a:pPr lvl="1"/>
            <a:endParaRPr lang="en-US" dirty="0"/>
          </a:p>
        </p:txBody>
      </p:sp>
    </p:spTree>
    <p:extLst>
      <p:ext uri="{BB962C8B-B14F-4D97-AF65-F5344CB8AC3E}">
        <p14:creationId xmlns:p14="http://schemas.microsoft.com/office/powerpoint/2010/main" val="1059808088"/>
      </p:ext>
    </p:extLst>
  </p:cSld>
  <p:clrMapOvr>
    <a:masterClrMapping/>
  </p:clrMapOvr>
</p:sld>
</file>

<file path=ppt/theme/theme1.xml><?xml version="1.0" encoding="utf-8"?>
<a:theme xmlns:a="http://schemas.openxmlformats.org/drawingml/2006/main" name="forum201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16807</TotalTime>
  <Words>3249</Words>
  <Application>Microsoft Macintosh PowerPoint</Application>
  <PresentationFormat>On-screen Show (4:3)</PresentationFormat>
  <Paragraphs>284</Paragraphs>
  <Slides>46</Slides>
  <Notes>15</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46</vt:i4>
      </vt:variant>
    </vt:vector>
  </HeadingPairs>
  <TitlesOfParts>
    <vt:vector size="49" baseType="lpstr">
      <vt:lpstr>Arial</vt:lpstr>
      <vt:lpstr>Calibri</vt:lpstr>
      <vt:lpstr>forum2014</vt:lpstr>
      <vt:lpstr>Cure or Curse?  The Latest Evidence Behind Cannabis Use and Mental Health</vt:lpstr>
      <vt:lpstr>Disclosures</vt:lpstr>
      <vt:lpstr>Goals  &amp; Objectives</vt:lpstr>
      <vt:lpstr>PowerPoint Presentation</vt:lpstr>
      <vt:lpstr>PowerPoint Presentation</vt:lpstr>
      <vt:lpstr>Audience Poll</vt:lpstr>
      <vt:lpstr>A few more polling questions…</vt:lpstr>
      <vt:lpstr>Pre-Test Question #1</vt:lpstr>
      <vt:lpstr>Pre-Test Question #2</vt:lpstr>
      <vt:lpstr>PowerPoint Presentation</vt:lpstr>
      <vt:lpstr>Cannabis: A Schedule I Drug</vt:lpstr>
      <vt:lpstr>PowerPoint Presentation</vt:lpstr>
      <vt:lpstr>Changing Attitudes: Percentage of Americans in Favor of Cannabis Legalization</vt:lpstr>
      <vt:lpstr>Canada</vt:lpstr>
      <vt:lpstr>Medical Cannabis:  Common Qualifying Conditions</vt:lpstr>
      <vt:lpstr>What is “Cannabis”?</vt:lpstr>
      <vt:lpstr>How does Cannabis work?</vt:lpstr>
      <vt:lpstr>How does Cannabis work? </vt:lpstr>
      <vt:lpstr>How does Cannabis work? </vt:lpstr>
      <vt:lpstr>Side Effects to Cannabis</vt:lpstr>
      <vt:lpstr>The Evidence: - Psychosis - Bipolar DO - Depression - Anxiety - PTSD</vt:lpstr>
      <vt:lpstr>PowerPoint Presentation</vt:lpstr>
      <vt:lpstr>PowerPoint Presentation</vt:lpstr>
      <vt:lpstr>PowerPoint Presentation</vt:lpstr>
      <vt:lpstr>PowerPoint Presentation</vt:lpstr>
      <vt:lpstr>The Evidence: Psychosis</vt:lpstr>
      <vt:lpstr>The Evidence: Psychosis</vt:lpstr>
      <vt:lpstr>The Evidence: Psychosis</vt:lpstr>
      <vt:lpstr>The Evidence: Mania/Bipolar Disorder</vt:lpstr>
      <vt:lpstr>The Evidence: Depression</vt:lpstr>
      <vt:lpstr>The Evidence: Anxiety</vt:lpstr>
      <vt:lpstr>The Evidence: PTSD</vt:lpstr>
      <vt:lpstr>The Evidence: PTSD</vt:lpstr>
      <vt:lpstr>Three Cases</vt:lpstr>
      <vt:lpstr>Case 1</vt:lpstr>
      <vt:lpstr>Case 2</vt:lpstr>
      <vt:lpstr>Case 3 </vt:lpstr>
      <vt:lpstr>Case Discussions</vt:lpstr>
      <vt:lpstr>Revisiting our Questions…</vt:lpstr>
      <vt:lpstr>Post-Test Question #1</vt:lpstr>
      <vt:lpstr>Post-Test Question #2</vt:lpstr>
      <vt:lpstr>Points to Consider</vt:lpstr>
      <vt:lpstr>Questions</vt:lpstr>
      <vt:lpstr>Works Consulted</vt:lpstr>
      <vt:lpstr>Works Consulted</vt:lpstr>
      <vt:lpstr>Works Consulted</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Radjenovich, MaryEllen</dc:creator>
  <cp:lastModifiedBy>Kevin Brazill</cp:lastModifiedBy>
  <cp:revision>95</cp:revision>
  <dcterms:created xsi:type="dcterms:W3CDTF">2014-07-22T20:27:04Z</dcterms:created>
  <dcterms:modified xsi:type="dcterms:W3CDTF">2019-09-16T12:49:55Z</dcterms:modified>
</cp:coreProperties>
</file>