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5" r:id="rId47"/>
    <p:sldId id="306" r:id="rId48"/>
    <p:sldId id="301" r:id="rId49"/>
    <p:sldId id="302" r:id="rId50"/>
    <p:sldId id="304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87" autoAdjust="0"/>
  </p:normalViewPr>
  <p:slideViewPr>
    <p:cSldViewPr>
      <p:cViewPr varScale="1">
        <p:scale>
          <a:sx n="112" d="100"/>
          <a:sy n="112" d="100"/>
        </p:scale>
        <p:origin x="96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68686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0570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895600"/>
            <a:ext cx="7086600" cy="2392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1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 </a:t>
            </a:r>
            <a:r>
              <a:rPr lang="en-US" sz="2400" dirty="0" smtClean="0"/>
              <a:t>39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</a:t>
            </a:r>
            <a:r>
              <a:rPr lang="en-US" sz="2400" dirty="0"/>
              <a:t>Forum for Behavioral Science in Family Medicine  </a:t>
            </a:r>
          </a:p>
        </p:txBody>
      </p:sp>
      <p:sp>
        <p:nvSpPr>
          <p:cNvPr id="8" name="Text Placeholder 11"/>
          <p:cNvSpPr txBox="1">
            <a:spLocks/>
          </p:cNvSpPr>
          <p:nvPr/>
        </p:nvSpPr>
        <p:spPr>
          <a:xfrm>
            <a:off x="0" y="6248400"/>
            <a:ext cx="9169958" cy="60960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i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Sponsored by The </a:t>
            </a:r>
            <a:r>
              <a:rPr lang="en-US" b="1" dirty="0"/>
              <a:t>Medical College of Wisconsin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9" y="43179"/>
            <a:ext cx="381001" cy="56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2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vmetronews.com/2013/12/02/tobacco-prevention-efforts-working-on-west-virginia-teens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tivationalinterview.org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png"/><Relationship Id="rId2" Type="http://schemas.openxmlformats.org/officeDocument/2006/relationships/hyperlink" Target="http://tm.wc.ask.com/r?t=an&amp;s=p&amp;uid=075B07224BD540604&amp;sid=1F7B26A640ECFB524&amp;qid=A1D20C3A2758BB4AB3ABFAE5EEC5EAEA&amp;io=5&amp;sv=z6f5372ca&amp;o=0&amp;ask=wellbutrin&amp;uip=9db6a1e8&amp;en=js&amp;eo=0&amp;pt=&amp;ac=18&amp;qs=31&amp;pg=1&amp;u=http://pictures.ask.com/redir?u=http://www.bendpress.com/now4.html&amp;bpg=http://pictures.ask.com/pictures?q=wellbutrin&amp;o=0&amp;page=1&amp;q=wellbutrin&amp;s=p&amp;bu=http://www.bendpress.com/now4.html&amp;qte=0&amp;o=0&amp;isimageSearch=true&amp;fromImagePage=False&amp;iskey=&amp;thumbsrc=http://images.picsearch.com/is?725405126872&amp;imagesrc=http://www.bendpress.com/now_images/wellbutrin.jpg&amp;thumbwidth=128&amp;thumbheight=12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hyperlink" Target="http://tm.wc.ask.com/r?t=an&amp;s=p&amp;uid=075B07224BD540604&amp;sid=1F7B26A640ECFB524&amp;qid=0C9F542E7FF4B94496C6D37C228878D6&amp;io=0&amp;sv=z6f5372ca&amp;o=0&amp;ask=clonidine&amp;uip=9db6a1e8&amp;en=js&amp;eo=0&amp;pt=&amp;ac=18&amp;qs=31&amp;pg=1&amp;u=http://pictures.ask.com/redir?u=http://www.edrugnet.com/buy-catapress.htm&amp;bpg=http://pictures.ask.com/pictures?q=clonidine&amp;o=0&amp;page=1&amp;q=clonidine&amp;s=p&amp;bu=http://www.edrugnet.com/buy-catapress.htm&amp;qte=0&amp;o=0&amp;isimageSearch=true&amp;fromImagePage=False&amp;iskey=&amp;thumbsrc=http://images.picsearch.com/is?812372985453&amp;imagesrc=http://www.edrugnet.com/catapress/Catapress(Clonidine).jpg&amp;thumbwidth=102&amp;thumbheight=128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c.gov/mmwr/preview/mmwrhtml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dc.gov/mmwr/preview/mmwrhtml" TargetMode="External"/><Relationship Id="rId3" Type="http://schemas.openxmlformats.org/officeDocument/2006/relationships/hyperlink" Target="http://www.chantix.com/" TargetMode="External"/><Relationship Id="rId7" Type="http://schemas.openxmlformats.org/officeDocument/2006/relationships/hyperlink" Target="http://www.wvdtp.org/" TargetMode="External"/><Relationship Id="rId2" Type="http://schemas.openxmlformats.org/officeDocument/2006/relationships/hyperlink" Target="http://www.cdc.go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baccofreekids.org/" TargetMode="External"/><Relationship Id="rId5" Type="http://schemas.openxmlformats.org/officeDocument/2006/relationships/hyperlink" Target="http://www.motivationalinterview.org/" TargetMode="External"/><Relationship Id="rId4" Type="http://schemas.openxmlformats.org/officeDocument/2006/relationships/hyperlink" Target="http://www.fda.gov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/>
          <a:lstStyle/>
          <a:p>
            <a:r>
              <a:rPr lang="en-US" dirty="0"/>
              <a:t>Tobacco Use Disorder: Helping Your Patients Extinguish the Fire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25146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Scott A. Fields, Ph.D.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West Virginia University School of Medicine  </a:t>
            </a:r>
          </a:p>
          <a:p>
            <a:r>
              <a:rPr lang="en-US" dirty="0">
                <a:solidFill>
                  <a:schemeClr val="tx1"/>
                </a:solidFill>
              </a:rPr>
              <a:t>Charleston Division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</a:t>
            </a:r>
            <a:r>
              <a:rPr lang="en-US" dirty="0">
                <a:solidFill>
                  <a:schemeClr val="tx1"/>
                </a:solidFill>
              </a:rPr>
              <a:t>. Michael Johnson, M.D.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Grant Family Medicine Residency </a:t>
            </a:r>
          </a:p>
        </p:txBody>
      </p:sp>
    </p:spTree>
    <p:extLst>
      <p:ext uri="{BB962C8B-B14F-4D97-AF65-F5344CB8AC3E}">
        <p14:creationId xmlns:p14="http://schemas.microsoft.com/office/powerpoint/2010/main" val="1011858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DSM Tobacco-Related Disorders</a:t>
            </a:r>
            <a:endParaRPr lang="en-US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438400"/>
            <a:ext cx="7086600" cy="2849563"/>
          </a:xfrm>
        </p:spPr>
        <p:txBody>
          <a:bodyPr>
            <a:normAutofit fontScale="92500" lnSpcReduction="10000"/>
          </a:bodyPr>
          <a:lstStyle/>
          <a:p>
            <a:pPr marL="1371600" lvl="2" indent="-457200">
              <a:lnSpc>
                <a:spcPct val="90000"/>
              </a:lnSpc>
              <a:buNone/>
            </a:pPr>
            <a:endParaRPr lang="en-US" sz="2400" dirty="0" smtClean="0"/>
          </a:p>
          <a:p>
            <a:pPr marL="1371600" lvl="2" indent="-457200">
              <a:lnSpc>
                <a:spcPct val="90000"/>
              </a:lnSpc>
              <a:buNone/>
            </a:pPr>
            <a:r>
              <a:rPr lang="en-US" sz="2400" dirty="0" smtClean="0"/>
              <a:t>Tobacco Use Disorder</a:t>
            </a:r>
          </a:p>
          <a:p>
            <a:pPr marL="1371600" lvl="2" indent="-457200">
              <a:lnSpc>
                <a:spcPct val="90000"/>
              </a:lnSpc>
              <a:buNone/>
            </a:pPr>
            <a:endParaRPr lang="en-US" sz="2400" dirty="0" smtClean="0"/>
          </a:p>
          <a:p>
            <a:pPr marL="1371600" lvl="2" indent="-457200">
              <a:lnSpc>
                <a:spcPct val="90000"/>
              </a:lnSpc>
              <a:buNone/>
            </a:pPr>
            <a:r>
              <a:rPr lang="en-US" sz="2400" dirty="0" smtClean="0"/>
              <a:t>Tobacco Withdrawal</a:t>
            </a:r>
          </a:p>
          <a:p>
            <a:pPr marL="1371600" lvl="2" indent="-457200">
              <a:lnSpc>
                <a:spcPct val="90000"/>
              </a:lnSpc>
              <a:buNone/>
            </a:pPr>
            <a:endParaRPr lang="en-US" sz="2400" dirty="0" smtClean="0"/>
          </a:p>
          <a:p>
            <a:pPr marL="1371600" lvl="2" indent="-457200">
              <a:lnSpc>
                <a:spcPct val="90000"/>
              </a:lnSpc>
              <a:buNone/>
            </a:pPr>
            <a:r>
              <a:rPr lang="en-US" sz="2400" dirty="0" smtClean="0"/>
              <a:t>Other Tobacco-Induced Disorders</a:t>
            </a:r>
          </a:p>
          <a:p>
            <a:pPr marL="1371600" lvl="2" indent="-457200">
              <a:lnSpc>
                <a:spcPct val="90000"/>
              </a:lnSpc>
              <a:buNone/>
            </a:pPr>
            <a:endParaRPr lang="en-US" sz="2400" dirty="0" smtClean="0"/>
          </a:p>
          <a:p>
            <a:pPr marL="1371600" lvl="2" indent="-457200">
              <a:lnSpc>
                <a:spcPct val="90000"/>
              </a:lnSpc>
              <a:buNone/>
            </a:pPr>
            <a:r>
              <a:rPr lang="en-US" sz="2400" dirty="0" smtClean="0"/>
              <a:t>Unspecified Tobacco-Related Disorder     </a:t>
            </a:r>
          </a:p>
          <a:p>
            <a:pPr marL="1371600" lvl="2" indent="-457200">
              <a:lnSpc>
                <a:spcPct val="90000"/>
              </a:lnSpc>
              <a:buAutoNum type="arabicParenR" startAt="7"/>
            </a:pPr>
            <a:endParaRPr lang="en-US" sz="2400" dirty="0" smtClean="0"/>
          </a:p>
          <a:p>
            <a:pPr marL="1371600" lvl="2" indent="-457200">
              <a:lnSpc>
                <a:spcPct val="90000"/>
              </a:lnSpc>
              <a:buAutoNum type="arabicParenR" startAt="7"/>
            </a:pPr>
            <a:endParaRPr lang="en-US" sz="2400" dirty="0" smtClean="0"/>
          </a:p>
          <a:p>
            <a:pPr marL="1371600" lvl="2" indent="-457200">
              <a:lnSpc>
                <a:spcPct val="90000"/>
              </a:lnSpc>
              <a:buAutoNum type="arabicParenR" startAt="7"/>
            </a:pPr>
            <a:endParaRPr lang="en-US" sz="2400" dirty="0" smtClean="0"/>
          </a:p>
          <a:p>
            <a:pPr marL="1371600" lvl="2" indent="-457200">
              <a:lnSpc>
                <a:spcPct val="90000"/>
              </a:lnSpc>
              <a:buFont typeface="Wingdings" pitchFamily="2" charset="2"/>
              <a:buAutoNum type="arabicParenR" startAt="7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66069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Tobacco Use Disorder</a:t>
            </a:r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895600"/>
            <a:ext cx="7086600" cy="2971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en-US" dirty="0"/>
              <a:t>Linked to numerous diseases:</a:t>
            </a:r>
          </a:p>
          <a:p>
            <a:pPr lvl="1">
              <a:lnSpc>
                <a:spcPct val="80000"/>
              </a:lnSpc>
            </a:pPr>
            <a:endParaRPr lang="en-US" dirty="0"/>
          </a:p>
          <a:p>
            <a:pPr lvl="1">
              <a:lnSpc>
                <a:spcPct val="80000"/>
              </a:lnSpc>
            </a:pPr>
            <a:r>
              <a:rPr lang="en-US" sz="2400" dirty="0"/>
              <a:t>Cardiovascular disease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Lung diseases (COPD)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Cancer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Most preventable cause of death in the US (</a:t>
            </a:r>
            <a:r>
              <a:rPr lang="en-US" sz="2400" dirty="0" smtClean="0"/>
              <a:t>480,000 </a:t>
            </a:r>
            <a:r>
              <a:rPr lang="en-US" sz="2400" dirty="0"/>
              <a:t>deaths per </a:t>
            </a:r>
            <a:r>
              <a:rPr lang="en-US" sz="2400" dirty="0" smtClean="0"/>
              <a:t>year)</a:t>
            </a:r>
            <a:endParaRPr lang="en-US" sz="24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baseline="30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aseline="30000" dirty="0"/>
              <a:t>Fiore, et al.  </a:t>
            </a:r>
            <a:r>
              <a:rPr lang="en-US" sz="2000" u="sng" baseline="30000" dirty="0"/>
              <a:t>Treating Tobacco Use and Dependence</a:t>
            </a:r>
            <a:r>
              <a:rPr lang="en-US" sz="2000" dirty="0"/>
              <a:t> </a:t>
            </a:r>
            <a:r>
              <a:rPr lang="en-US" sz="2000" baseline="30000" dirty="0"/>
              <a:t>(2008).</a:t>
            </a:r>
            <a:r>
              <a:rPr lang="en-US" sz="2000" dirty="0"/>
              <a:t>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dirty="0"/>
          </a:p>
        </p:txBody>
      </p:sp>
      <p:pic>
        <p:nvPicPr>
          <p:cNvPr id="47108" name="Picture 4" descr="C:\Documents and Settings\sfields.HS\My Documents\My Pictures\lun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133600"/>
            <a:ext cx="1743075" cy="1381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02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 Prevalence </a:t>
            </a:r>
            <a:endParaRPr 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524000"/>
            <a:ext cx="7086600" cy="23923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US </a:t>
            </a:r>
            <a:r>
              <a:rPr lang="en-US" dirty="0" smtClean="0"/>
              <a:t>CDC </a:t>
            </a:r>
            <a:r>
              <a:rPr lang="en-US" dirty="0"/>
              <a:t>stats (</a:t>
            </a:r>
            <a:r>
              <a:rPr lang="en-US" dirty="0" smtClean="0"/>
              <a:t>2016):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About 15% of adults </a:t>
            </a:r>
            <a:r>
              <a:rPr lang="en-US" dirty="0"/>
              <a:t>in the US smoke tobacco </a:t>
            </a:r>
            <a:r>
              <a:rPr lang="en-US" dirty="0" smtClean="0"/>
              <a:t> </a:t>
            </a:r>
            <a:r>
              <a:rPr lang="en-US" dirty="0"/>
              <a:t>(down from </a:t>
            </a:r>
            <a:r>
              <a:rPr lang="en-US" dirty="0" smtClean="0"/>
              <a:t>over 50% in 1963; 26% in 2001; 21% in 2010).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What major tobacco related event happened in 1963? 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One in five of ALL US deaths tobacco related.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Two of three smokers die from a tobacco related illness.  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954" y="3657601"/>
            <a:ext cx="5180091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09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Teen Smoking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286000"/>
            <a:ext cx="7086600" cy="2925763"/>
          </a:xfrm>
        </p:spPr>
        <p:txBody>
          <a:bodyPr>
            <a:normAutofit fontScale="77500" lnSpcReduction="20000"/>
          </a:bodyPr>
          <a:lstStyle/>
          <a:p>
            <a:pPr marL="342900" lvl="1" indent="-342900">
              <a:buClr>
                <a:schemeClr val="folHlink"/>
              </a:buClr>
              <a:buSzPct val="90000"/>
            </a:pPr>
            <a:r>
              <a:rPr lang="en-US" dirty="0" smtClean="0"/>
              <a:t>Nationwide, 16% of high school students use tobacco habitually (Fairly steady since 2003)</a:t>
            </a:r>
          </a:p>
          <a:p>
            <a:pPr marL="342900" lvl="1" indent="-342900">
              <a:buClr>
                <a:schemeClr val="folHlink"/>
              </a:buClr>
              <a:buSzPct val="90000"/>
            </a:pPr>
            <a:r>
              <a:rPr lang="en-US" dirty="0" smtClean="0"/>
              <a:t>WV – Mild Improvement of late (18.8%)</a:t>
            </a:r>
          </a:p>
          <a:p>
            <a:pPr lvl="1"/>
            <a:r>
              <a:rPr lang="en-US" dirty="0" smtClean="0">
                <a:hlinkClick r:id="rId2"/>
              </a:rPr>
              <a:t>http://wvmetronews.com/2013/12/02/tobacco-prevention-efforts-working-on-west-virginia-teens/</a:t>
            </a:r>
            <a:endParaRPr lang="en-US" dirty="0" smtClean="0"/>
          </a:p>
          <a:p>
            <a:pPr lvl="2"/>
            <a:r>
              <a:rPr lang="en-US" dirty="0" smtClean="0"/>
              <a:t>RAZE – Teens talking with teens about never smoking has helped decrease number of youth who try tobacco: </a:t>
            </a:r>
          </a:p>
          <a:p>
            <a:pPr lvl="3"/>
            <a:r>
              <a:rPr lang="en-US" dirty="0" smtClean="0"/>
              <a:t>2000	26% of teens never tried cigarettes</a:t>
            </a:r>
          </a:p>
          <a:p>
            <a:pPr lvl="3"/>
            <a:r>
              <a:rPr lang="en-US" dirty="0" smtClean="0"/>
              <a:t>2013	53% of teens never tried cigarettes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925" y="620549"/>
            <a:ext cx="288607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083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/>
          <a:lstStyle/>
          <a:p>
            <a:r>
              <a:rPr lang="en-US" dirty="0" smtClean="0"/>
              <a:t>How do we help our patients?</a:t>
            </a:r>
            <a:endParaRPr 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7086600" cy="3687763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Confluence of circumstances:</a:t>
            </a:r>
          </a:p>
          <a:p>
            <a:pPr lvl="1"/>
            <a:r>
              <a:rPr lang="en-US" sz="2200" dirty="0"/>
              <a:t>The majority of </a:t>
            </a:r>
            <a:r>
              <a:rPr lang="en-US" sz="2200" dirty="0" smtClean="0"/>
              <a:t>tobacco users </a:t>
            </a:r>
            <a:r>
              <a:rPr lang="en-US" sz="2200" dirty="0"/>
              <a:t>want to quit (70%) </a:t>
            </a:r>
            <a:endParaRPr lang="en-US" sz="2200" dirty="0" smtClean="0"/>
          </a:p>
          <a:p>
            <a:pPr lvl="2"/>
            <a:endParaRPr lang="en-US" sz="1900" dirty="0"/>
          </a:p>
          <a:p>
            <a:pPr lvl="1"/>
            <a:r>
              <a:rPr lang="en-US" sz="2200" dirty="0"/>
              <a:t>Roughly 40% of smokers made a quit attempt in past year.  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/>
              <a:t>Treatments </a:t>
            </a:r>
            <a:r>
              <a:rPr lang="en-US" sz="2200" dirty="0" smtClean="0"/>
              <a:t>can </a:t>
            </a:r>
            <a:r>
              <a:rPr lang="en-US" sz="2200" dirty="0"/>
              <a:t>increase likelihood of quitting threefold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 smtClean="0"/>
              <a:t>Practice guidelines indicate that treatment </a:t>
            </a:r>
            <a:r>
              <a:rPr lang="en-US" sz="2200" dirty="0"/>
              <a:t>is only offered to about 70% of those who currently use tobacco. (Up drastically from 22% in prior practice guidelines). </a:t>
            </a:r>
            <a:r>
              <a:rPr lang="en-US" sz="2200" dirty="0" smtClean="0"/>
              <a:t>Areas of improvement: </a:t>
            </a:r>
            <a:r>
              <a:rPr lang="en-US" sz="2200" dirty="0"/>
              <a:t>Medicaid, youth  </a:t>
            </a:r>
          </a:p>
          <a:p>
            <a:pPr lvl="1">
              <a:buFont typeface="Wingdings" pitchFamily="2" charset="2"/>
              <a:buNone/>
            </a:pPr>
            <a:endParaRPr lang="en-US" sz="2200" baseline="30000" dirty="0"/>
          </a:p>
          <a:p>
            <a:pPr lvl="1">
              <a:buFont typeface="Wingdings" pitchFamily="2" charset="2"/>
              <a:buNone/>
            </a:pPr>
            <a:r>
              <a:rPr lang="en-US" sz="2000" baseline="30000" dirty="0"/>
              <a:t>Fiore, et al.  </a:t>
            </a:r>
            <a:r>
              <a:rPr lang="en-US" sz="2000" u="sng" baseline="30000" dirty="0"/>
              <a:t>Treating Tobacco Use and Dependence</a:t>
            </a:r>
            <a:r>
              <a:rPr lang="en-US" sz="2000" dirty="0"/>
              <a:t> </a:t>
            </a:r>
            <a:r>
              <a:rPr lang="en-US" sz="2000" baseline="30000" dirty="0"/>
              <a:t>(2008).</a:t>
            </a:r>
          </a:p>
        </p:txBody>
      </p:sp>
    </p:spTree>
    <p:extLst>
      <p:ext uri="{BB962C8B-B14F-4D97-AF65-F5344CB8AC3E}">
        <p14:creationId xmlns:p14="http://schemas.microsoft.com/office/powerpoint/2010/main" val="178617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Assessment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362200"/>
            <a:ext cx="7086600" cy="29257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Why is treatment sometimes not offered?  </a:t>
            </a:r>
            <a:endParaRPr lang="en-US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Misconceptions:</a:t>
            </a:r>
            <a:endParaRPr lang="en-US" dirty="0"/>
          </a:p>
          <a:p>
            <a:pPr lvl="2">
              <a:lnSpc>
                <a:spcPct val="90000"/>
              </a:lnSpc>
            </a:pPr>
            <a:endParaRPr lang="en-US" dirty="0" smtClean="0"/>
          </a:p>
          <a:p>
            <a:pPr lvl="2">
              <a:lnSpc>
                <a:spcPct val="90000"/>
              </a:lnSpc>
            </a:pPr>
            <a:r>
              <a:rPr lang="en-US" dirty="0" smtClean="0"/>
              <a:t>Tobacco </a:t>
            </a:r>
            <a:r>
              <a:rPr lang="en-US" dirty="0"/>
              <a:t>users do not want to quit.</a:t>
            </a:r>
          </a:p>
          <a:p>
            <a:pPr lvl="2">
              <a:lnSpc>
                <a:spcPct val="90000"/>
              </a:lnSpc>
            </a:pP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There are no effective interventions for nicotine dependence.  </a:t>
            </a:r>
          </a:p>
          <a:p>
            <a:pPr lvl="2">
              <a:lnSpc>
                <a:spcPct val="90000"/>
              </a:lnSpc>
            </a:pP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If someone wants to quit, they will ask.</a:t>
            </a:r>
          </a:p>
          <a:p>
            <a:pPr lvl="2">
              <a:lnSpc>
                <a:spcPct val="90000"/>
              </a:lnSpc>
            </a:pP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Tobacco users get offended when you talk </a:t>
            </a:r>
            <a:r>
              <a:rPr lang="en-US" dirty="0" smtClean="0"/>
              <a:t>with them about </a:t>
            </a:r>
            <a:r>
              <a:rPr lang="en-US" dirty="0"/>
              <a:t>quitting.     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59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Assessment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895600"/>
            <a:ext cx="7086600" cy="28956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A losing battle? 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Just under 7% of people who quit tobacco usage stay quit one year later.  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Many who say they want to quit mean it, but they are ambivalent about tobacco.  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If we help someone quit smoking, there still is about a 75-85% chance they will relapse.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baseline="30000" dirty="0"/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baseline="30000" dirty="0"/>
              <a:t>Dale, L. </a:t>
            </a:r>
            <a:r>
              <a:rPr lang="en-US" u="sng" baseline="30000" dirty="0"/>
              <a:t>The Hospital Based Interventions</a:t>
            </a:r>
            <a:r>
              <a:rPr lang="en-US" dirty="0"/>
              <a:t> </a:t>
            </a:r>
            <a:r>
              <a:rPr lang="en-US" baseline="30000" dirty="0"/>
              <a:t>(2002).  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500" y="900113"/>
            <a:ext cx="3224212" cy="199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35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76517" y="101367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dirty="0"/>
              <a:t>Assessment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981200"/>
            <a:ext cx="7086600" cy="239236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Five A’s</a:t>
            </a:r>
          </a:p>
          <a:p>
            <a:pPr lvl="1"/>
            <a:r>
              <a:rPr lang="en-US" dirty="0"/>
              <a:t>Ask</a:t>
            </a:r>
          </a:p>
          <a:p>
            <a:pPr lvl="1"/>
            <a:r>
              <a:rPr lang="en-US" dirty="0"/>
              <a:t>Advise</a:t>
            </a:r>
          </a:p>
          <a:p>
            <a:pPr lvl="1"/>
            <a:r>
              <a:rPr lang="en-US" dirty="0"/>
              <a:t>Assess</a:t>
            </a:r>
          </a:p>
          <a:p>
            <a:pPr lvl="1"/>
            <a:r>
              <a:rPr lang="en-US" dirty="0"/>
              <a:t>Assist</a:t>
            </a:r>
          </a:p>
          <a:p>
            <a:pPr lvl="1"/>
            <a:r>
              <a:rPr lang="en-US" dirty="0"/>
              <a:t>Arrange</a:t>
            </a:r>
          </a:p>
          <a:p>
            <a:pPr lvl="1">
              <a:buFont typeface="Wingdings" pitchFamily="2" charset="2"/>
              <a:buNone/>
            </a:pPr>
            <a:endParaRPr lang="en-US" sz="2200" baseline="30000" dirty="0"/>
          </a:p>
          <a:p>
            <a:pPr lvl="1">
              <a:buFont typeface="Wingdings" pitchFamily="2" charset="2"/>
              <a:buNone/>
            </a:pPr>
            <a:endParaRPr lang="en-US" sz="2200" baseline="30000" dirty="0"/>
          </a:p>
          <a:p>
            <a:pPr lvl="1">
              <a:buFont typeface="Wingdings" pitchFamily="2" charset="2"/>
              <a:buNone/>
            </a:pPr>
            <a:endParaRPr lang="en-US" sz="2200" baseline="30000" dirty="0"/>
          </a:p>
          <a:p>
            <a:pPr lvl="1">
              <a:buFont typeface="Wingdings" pitchFamily="2" charset="2"/>
              <a:buNone/>
            </a:pPr>
            <a:r>
              <a:rPr lang="en-US" sz="2200" baseline="30000" dirty="0"/>
              <a:t>Fiore, et al.  </a:t>
            </a:r>
            <a:r>
              <a:rPr lang="en-US" sz="2200" u="sng" baseline="30000" dirty="0"/>
              <a:t>Treating Tobacco Use and Dependence</a:t>
            </a:r>
            <a:r>
              <a:rPr lang="en-US" sz="2200" dirty="0"/>
              <a:t> </a:t>
            </a:r>
            <a:r>
              <a:rPr lang="en-US" sz="2200" baseline="30000" dirty="0"/>
              <a:t>(2000).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229" y="4572000"/>
            <a:ext cx="368617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07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Assessment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362200"/>
            <a:ext cx="7086600" cy="32766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ASK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Ask if the patient uses tobacco.</a:t>
            </a:r>
          </a:p>
          <a:p>
            <a:pPr lvl="1">
              <a:lnSpc>
                <a:spcPct val="90000"/>
              </a:lnSpc>
            </a:pP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en-US" sz="2200" dirty="0"/>
              <a:t>Mental health providers should ask every new patient and then periodically thereafter.</a:t>
            </a:r>
          </a:p>
          <a:p>
            <a:pPr lvl="1">
              <a:lnSpc>
                <a:spcPct val="90000"/>
              </a:lnSpc>
            </a:pP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en-US" sz="2200" dirty="0"/>
              <a:t>Primary care providers should ask every patient, every visit (part of vital signs). </a:t>
            </a:r>
          </a:p>
          <a:p>
            <a:pPr lvl="1">
              <a:lnSpc>
                <a:spcPct val="90000"/>
              </a:lnSpc>
            </a:pP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en-US" sz="2200" dirty="0"/>
              <a:t>A practice wide issue – Clinicians with a screening system for identifying tobacco users are 3 times more likely to help </a:t>
            </a:r>
            <a:r>
              <a:rPr lang="en-US" sz="2200" dirty="0" smtClean="0"/>
              <a:t>patients </a:t>
            </a:r>
            <a:r>
              <a:rPr lang="en-US" sz="2200" dirty="0"/>
              <a:t>with their tobacco use.        </a:t>
            </a:r>
          </a:p>
          <a:p>
            <a:pPr lvl="1">
              <a:lnSpc>
                <a:spcPct val="90000"/>
              </a:lnSpc>
            </a:pPr>
            <a:endParaRPr lang="en-US" sz="2200" dirty="0"/>
          </a:p>
          <a:p>
            <a:pPr lvl="1">
              <a:lnSpc>
                <a:spcPct val="90000"/>
              </a:lnSpc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7320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Assessment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514600"/>
            <a:ext cx="7086600" cy="2773363"/>
          </a:xfrm>
        </p:spPr>
        <p:txBody>
          <a:bodyPr>
            <a:normAutofit/>
          </a:bodyPr>
          <a:lstStyle/>
          <a:p>
            <a:r>
              <a:rPr lang="en-US" sz="2400" dirty="0"/>
              <a:t>ADVISE</a:t>
            </a:r>
          </a:p>
          <a:p>
            <a:pPr lvl="1"/>
            <a:r>
              <a:rPr lang="en-US" sz="2200" dirty="0"/>
              <a:t>Advise the patient </a:t>
            </a:r>
            <a:r>
              <a:rPr lang="en-US" sz="2200" dirty="0" smtClean="0"/>
              <a:t>regarding cutting back/quitting</a:t>
            </a:r>
            <a:endParaRPr lang="en-US" sz="2200" dirty="0"/>
          </a:p>
          <a:p>
            <a:pPr lvl="1"/>
            <a:endParaRPr lang="en-US" sz="2200" dirty="0"/>
          </a:p>
          <a:p>
            <a:pPr lvl="1">
              <a:buFont typeface="Wingdings" pitchFamily="2" charset="2"/>
              <a:buNone/>
            </a:pPr>
            <a:endParaRPr lang="en-US" sz="2200" dirty="0" smtClean="0"/>
          </a:p>
          <a:p>
            <a:pPr lvl="1">
              <a:buFont typeface="Wingdings" pitchFamily="2" charset="2"/>
              <a:buNone/>
            </a:pPr>
            <a:r>
              <a:rPr lang="en-US" sz="2200" dirty="0" smtClean="0"/>
              <a:t>“</a:t>
            </a:r>
            <a:r>
              <a:rPr lang="en-US" sz="2200" dirty="0"/>
              <a:t>Quitting is important to your physical and mental health, especially with your family history of cancer.”  </a:t>
            </a:r>
          </a:p>
        </p:txBody>
      </p:sp>
    </p:spTree>
    <p:extLst>
      <p:ext uri="{BB962C8B-B14F-4D97-AF65-F5344CB8AC3E}">
        <p14:creationId xmlns:p14="http://schemas.microsoft.com/office/powerpoint/2010/main" val="209620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1066800"/>
          </a:xfrm>
        </p:spPr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438400"/>
            <a:ext cx="7467600" cy="3124200"/>
          </a:xfrm>
        </p:spPr>
        <p:txBody>
          <a:bodyPr/>
          <a:lstStyle/>
          <a:p>
            <a:pPr algn="l"/>
            <a:r>
              <a:rPr lang="en-US" spc="-45" dirty="0">
                <a:solidFill>
                  <a:srgbClr val="404040"/>
                </a:solidFill>
                <a:latin typeface="Century Gothic"/>
                <a:cs typeface="Century Gothic"/>
              </a:rPr>
              <a:t>Th</a:t>
            </a:r>
            <a:r>
              <a:rPr lang="en-US" spc="-15" dirty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lang="en-US" spc="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n-US" spc="45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lang="en-US" spc="-45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lang="en-US" dirty="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lang="en-US" spc="20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lang="en-US" spc="10" dirty="0">
                <a:solidFill>
                  <a:srgbClr val="404040"/>
                </a:solidFill>
                <a:latin typeface="Century Gothic"/>
                <a:cs typeface="Century Gothic"/>
              </a:rPr>
              <a:t>vi</a:t>
            </a:r>
            <a:r>
              <a:rPr lang="en-US" spc="-5" dirty="0">
                <a:solidFill>
                  <a:srgbClr val="404040"/>
                </a:solidFill>
                <a:latin typeface="Century Gothic"/>
                <a:cs typeface="Century Gothic"/>
              </a:rPr>
              <a:t>dual</a:t>
            </a:r>
            <a:r>
              <a:rPr lang="en-US" dirty="0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lang="en-US" spc="-7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n-US" spc="-35" dirty="0">
                <a:solidFill>
                  <a:srgbClr val="404040"/>
                </a:solidFill>
                <a:latin typeface="Century Gothic"/>
                <a:cs typeface="Century Gothic"/>
              </a:rPr>
              <a:t>p</a:t>
            </a:r>
            <a:r>
              <a:rPr lang="en-US" spc="-25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lang="en-US" spc="-45" dirty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lang="en-US" spc="-5" dirty="0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lang="en-US" spc="-35" dirty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lang="en-US" spc="-45" dirty="0">
                <a:solidFill>
                  <a:srgbClr val="404040"/>
                </a:solidFill>
                <a:latin typeface="Century Gothic"/>
                <a:cs typeface="Century Gothic"/>
              </a:rPr>
              <a:t>nt</a:t>
            </a:r>
            <a:r>
              <a:rPr lang="en-US" spc="45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lang="en-US" spc="-45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lang="en-US" spc="-15" dirty="0">
                <a:solidFill>
                  <a:srgbClr val="404040"/>
                </a:solidFill>
                <a:latin typeface="Century Gothic"/>
                <a:cs typeface="Century Gothic"/>
              </a:rPr>
              <a:t>g</a:t>
            </a:r>
            <a:r>
              <a:rPr lang="en-US" spc="3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n-US" spc="-45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lang="en-US" spc="-30" dirty="0">
                <a:solidFill>
                  <a:srgbClr val="404040"/>
                </a:solidFill>
                <a:latin typeface="Century Gothic"/>
                <a:cs typeface="Century Gothic"/>
              </a:rPr>
              <a:t>o</a:t>
            </a:r>
            <a:r>
              <a:rPr lang="en-US" spc="-25" dirty="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lang="en-US" spc="-30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lang="en-US" dirty="0">
                <a:solidFill>
                  <a:srgbClr val="404040"/>
                </a:solidFill>
                <a:latin typeface="Century Gothic"/>
                <a:cs typeface="Century Gothic"/>
              </a:rPr>
              <a:t>y</a:t>
            </a:r>
            <a:r>
              <a:rPr lang="en-US" spc="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n-US" spc="-45" dirty="0">
                <a:solidFill>
                  <a:srgbClr val="404040"/>
                </a:solidFill>
                <a:latin typeface="Century Gothic"/>
                <a:cs typeface="Century Gothic"/>
              </a:rPr>
              <a:t>h</a:t>
            </a:r>
            <a:r>
              <a:rPr lang="en-US" spc="-20" dirty="0">
                <a:solidFill>
                  <a:srgbClr val="404040"/>
                </a:solidFill>
                <a:latin typeface="Century Gothic"/>
                <a:cs typeface="Century Gothic"/>
              </a:rPr>
              <a:t>a</a:t>
            </a:r>
            <a:r>
              <a:rPr lang="en-US" spc="45" dirty="0">
                <a:solidFill>
                  <a:srgbClr val="404040"/>
                </a:solidFill>
                <a:latin typeface="Century Gothic"/>
                <a:cs typeface="Century Gothic"/>
              </a:rPr>
              <a:t>v</a:t>
            </a:r>
            <a:r>
              <a:rPr lang="en-US" spc="-15" dirty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lang="en-US" spc="-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n-US" spc="-35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lang="en-US" spc="-15" dirty="0">
                <a:solidFill>
                  <a:srgbClr val="404040"/>
                </a:solidFill>
                <a:latin typeface="Century Gothic"/>
                <a:cs typeface="Century Gothic"/>
              </a:rPr>
              <a:t>o</a:t>
            </a:r>
            <a:r>
              <a:rPr lang="en-US" spc="-2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n-US" spc="-30" dirty="0">
                <a:solidFill>
                  <a:srgbClr val="404040"/>
                </a:solidFill>
                <a:latin typeface="Century Gothic"/>
                <a:cs typeface="Century Gothic"/>
              </a:rPr>
              <a:t>co</a:t>
            </a:r>
            <a:r>
              <a:rPr lang="en-US" spc="-45" dirty="0">
                <a:solidFill>
                  <a:srgbClr val="404040"/>
                </a:solidFill>
                <a:latin typeface="Century Gothic"/>
                <a:cs typeface="Century Gothic"/>
              </a:rPr>
              <a:t>n</a:t>
            </a:r>
            <a:r>
              <a:rPr lang="en-US" spc="-15" dirty="0">
                <a:solidFill>
                  <a:srgbClr val="404040"/>
                </a:solidFill>
                <a:latin typeface="Century Gothic"/>
                <a:cs typeface="Century Gothic"/>
              </a:rPr>
              <a:t>f</a:t>
            </a:r>
            <a:r>
              <a:rPr lang="en-US" spc="10" dirty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lang="en-US" spc="45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lang="en-US" spc="-30" dirty="0">
                <a:solidFill>
                  <a:srgbClr val="404040"/>
                </a:solidFill>
                <a:latin typeface="Century Gothic"/>
                <a:cs typeface="Century Gothic"/>
              </a:rPr>
              <a:t>c</a:t>
            </a:r>
            <a:r>
              <a:rPr lang="en-US" spc="-45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lang="en-US" dirty="0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lang="en-US" spc="-35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n-US" spc="-30" dirty="0">
                <a:solidFill>
                  <a:srgbClr val="404040"/>
                </a:solidFill>
                <a:latin typeface="Century Gothic"/>
                <a:cs typeface="Century Gothic"/>
              </a:rPr>
              <a:t>o</a:t>
            </a:r>
            <a:r>
              <a:rPr lang="en-US" spc="-10" dirty="0">
                <a:solidFill>
                  <a:srgbClr val="404040"/>
                </a:solidFill>
                <a:latin typeface="Century Gothic"/>
                <a:cs typeface="Century Gothic"/>
              </a:rPr>
              <a:t>f</a:t>
            </a:r>
            <a:r>
              <a:rPr lang="en-US" spc="-2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n-US" spc="45" dirty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lang="en-US" spc="-45" dirty="0">
                <a:solidFill>
                  <a:srgbClr val="404040"/>
                </a:solidFill>
                <a:latin typeface="Century Gothic"/>
                <a:cs typeface="Century Gothic"/>
              </a:rPr>
              <a:t>nte</a:t>
            </a:r>
            <a:r>
              <a:rPr lang="en-US" spc="-25" dirty="0">
                <a:solidFill>
                  <a:srgbClr val="404040"/>
                </a:solidFill>
                <a:latin typeface="Century Gothic"/>
                <a:cs typeface="Century Gothic"/>
              </a:rPr>
              <a:t>r</a:t>
            </a:r>
            <a:r>
              <a:rPr lang="en-US" spc="-45" dirty="0">
                <a:solidFill>
                  <a:srgbClr val="404040"/>
                </a:solidFill>
                <a:latin typeface="Century Gothic"/>
                <a:cs typeface="Century Gothic"/>
              </a:rPr>
              <a:t>e</a:t>
            </a:r>
            <a:r>
              <a:rPr lang="en-US" spc="-5" dirty="0">
                <a:solidFill>
                  <a:srgbClr val="404040"/>
                </a:solidFill>
                <a:latin typeface="Century Gothic"/>
                <a:cs typeface="Century Gothic"/>
              </a:rPr>
              <a:t>s</a:t>
            </a:r>
            <a:r>
              <a:rPr lang="en-US" spc="-10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lang="en-US" spc="4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n-US" spc="-45" dirty="0">
                <a:solidFill>
                  <a:srgbClr val="404040"/>
                </a:solidFill>
                <a:latin typeface="Century Gothic"/>
                <a:cs typeface="Century Gothic"/>
              </a:rPr>
              <a:t>t</a:t>
            </a:r>
            <a:r>
              <a:rPr lang="en-US" spc="-15" dirty="0">
                <a:solidFill>
                  <a:srgbClr val="404040"/>
                </a:solidFill>
                <a:latin typeface="Century Gothic"/>
                <a:cs typeface="Century Gothic"/>
              </a:rPr>
              <a:t>o</a:t>
            </a:r>
            <a:r>
              <a:rPr lang="en-US" spc="-10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lang="en-US" dirty="0" smtClean="0">
                <a:solidFill>
                  <a:srgbClr val="404040"/>
                </a:solidFill>
                <a:latin typeface="Century Gothic"/>
                <a:cs typeface="Century Gothic"/>
              </a:rPr>
              <a:t>d</a:t>
            </a:r>
            <a:r>
              <a:rPr lang="en-US" spc="45" dirty="0" smtClean="0">
                <a:solidFill>
                  <a:srgbClr val="404040"/>
                </a:solidFill>
                <a:latin typeface="Century Gothic"/>
                <a:cs typeface="Century Gothic"/>
              </a:rPr>
              <a:t>i</a:t>
            </a:r>
            <a:r>
              <a:rPr lang="en-US" spc="-5" dirty="0" smtClean="0">
                <a:solidFill>
                  <a:srgbClr val="404040"/>
                </a:solidFill>
                <a:latin typeface="Century Gothic"/>
                <a:cs typeface="Century Gothic"/>
              </a:rPr>
              <a:t>sc</a:t>
            </a:r>
            <a:r>
              <a:rPr lang="en-US" spc="10" dirty="0" smtClean="0">
                <a:solidFill>
                  <a:srgbClr val="404040"/>
                </a:solidFill>
                <a:latin typeface="Century Gothic"/>
                <a:cs typeface="Century Gothic"/>
              </a:rPr>
              <a:t>l</a:t>
            </a:r>
            <a:r>
              <a:rPr lang="en-US" spc="-30" dirty="0" smtClean="0">
                <a:solidFill>
                  <a:srgbClr val="404040"/>
                </a:solidFill>
                <a:latin typeface="Century Gothic"/>
                <a:cs typeface="Century Gothic"/>
              </a:rPr>
              <a:t>os</a:t>
            </a:r>
            <a:r>
              <a:rPr lang="en-US" spc="-15" dirty="0" smtClean="0">
                <a:solidFill>
                  <a:srgbClr val="404040"/>
                </a:solidFill>
                <a:latin typeface="Century Gothic"/>
                <a:cs typeface="Century Gothic"/>
              </a:rPr>
              <a:t>e.</a:t>
            </a:r>
            <a:endParaRPr lang="en-US" dirty="0">
              <a:latin typeface="Century Gothic"/>
              <a:cs typeface="Century Gothic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906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Assessment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362200"/>
            <a:ext cx="7086600" cy="34290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ASSESS</a:t>
            </a:r>
          </a:p>
          <a:p>
            <a:endParaRPr lang="en-US" sz="2400" dirty="0"/>
          </a:p>
          <a:p>
            <a:r>
              <a:rPr lang="en-US" sz="2400" dirty="0"/>
              <a:t>Assess the patient’s willingness to quit tobacco. </a:t>
            </a:r>
          </a:p>
          <a:p>
            <a:pPr lvl="1"/>
            <a:r>
              <a:rPr lang="en-US" sz="2200" dirty="0"/>
              <a:t>Traditional method: “Are you ready to set a quit date?”</a:t>
            </a:r>
          </a:p>
          <a:p>
            <a:pPr lvl="1"/>
            <a:r>
              <a:rPr lang="en-US" sz="2200" dirty="0" smtClean="0"/>
              <a:t>Mayo </a:t>
            </a:r>
            <a:r>
              <a:rPr lang="en-US" sz="2200" dirty="0"/>
              <a:t>method: </a:t>
            </a:r>
            <a:r>
              <a:rPr lang="en-US" sz="2200" dirty="0" smtClean="0"/>
              <a:t>Assess Motivation and Confidence </a:t>
            </a:r>
          </a:p>
          <a:p>
            <a:pPr lvl="2"/>
            <a:r>
              <a:rPr lang="en-US" sz="1900" dirty="0" smtClean="0"/>
              <a:t>“On </a:t>
            </a:r>
            <a:r>
              <a:rPr lang="en-US" sz="1900" dirty="0"/>
              <a:t>a scale of 1-10, how motivated are you to quit?”  </a:t>
            </a:r>
            <a:endParaRPr lang="en-US" sz="1900" dirty="0" smtClean="0"/>
          </a:p>
          <a:p>
            <a:pPr lvl="2"/>
            <a:r>
              <a:rPr lang="en-US" sz="1900" dirty="0" smtClean="0"/>
              <a:t>Use it as conversation starter.  “You say you are a 5, why are you not a 3?”  - Inspires change talk</a:t>
            </a:r>
            <a:endParaRPr lang="en-US" sz="1900" dirty="0"/>
          </a:p>
          <a:p>
            <a:pPr lvl="2"/>
            <a:r>
              <a:rPr lang="en-US" sz="1900" dirty="0" smtClean="0"/>
              <a:t>Same sequence used for Confidence</a:t>
            </a:r>
            <a:endParaRPr lang="en-US" sz="1900" dirty="0"/>
          </a:p>
          <a:p>
            <a:pPr lvl="1"/>
            <a:r>
              <a:rPr lang="en-US" sz="2200" dirty="0" smtClean="0"/>
              <a:t>A </a:t>
            </a:r>
            <a:r>
              <a:rPr lang="en-US" sz="2200" dirty="0"/>
              <a:t>yes to the first method, or 7 or higher on </a:t>
            </a:r>
            <a:r>
              <a:rPr lang="en-US" sz="2200" dirty="0" smtClean="0"/>
              <a:t>both questions of the Mayo </a:t>
            </a:r>
            <a:r>
              <a:rPr lang="en-US" sz="2200" dirty="0"/>
              <a:t>method indicates readiness for a quit date.   </a:t>
            </a:r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0959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Assessment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2514600"/>
            <a:ext cx="7086600" cy="3124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ASSIST</a:t>
            </a:r>
          </a:p>
          <a:p>
            <a:pPr lvl="1"/>
            <a:r>
              <a:rPr lang="en-US" dirty="0"/>
              <a:t>Assist the patient with a quit attempt.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Use the mnemonic STAR</a:t>
            </a:r>
          </a:p>
          <a:p>
            <a:pPr lvl="2"/>
            <a:r>
              <a:rPr lang="en-US" dirty="0"/>
              <a:t>Set quit date (within 1 month)</a:t>
            </a:r>
          </a:p>
          <a:p>
            <a:pPr lvl="2"/>
            <a:r>
              <a:rPr lang="en-US" dirty="0"/>
              <a:t>Tell family and friends about quitting</a:t>
            </a:r>
          </a:p>
          <a:p>
            <a:pPr lvl="2"/>
            <a:r>
              <a:rPr lang="en-US" dirty="0"/>
              <a:t>Anticipate challenges and withdrawal</a:t>
            </a:r>
          </a:p>
          <a:p>
            <a:pPr lvl="2"/>
            <a:r>
              <a:rPr lang="en-US" dirty="0"/>
              <a:t>Remove tobacco products from home, work, car</a:t>
            </a:r>
          </a:p>
          <a:p>
            <a:pPr lvl="2">
              <a:buFont typeface="Wingdings" pitchFamily="2" charset="2"/>
              <a:buNone/>
            </a:pPr>
            <a:r>
              <a:rPr lang="en-US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429000"/>
            <a:ext cx="1428750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37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Assessment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438400"/>
            <a:ext cx="7086600" cy="3200400"/>
          </a:xfrm>
        </p:spPr>
        <p:txBody>
          <a:bodyPr>
            <a:normAutofit/>
          </a:bodyPr>
          <a:lstStyle/>
          <a:p>
            <a:r>
              <a:rPr lang="en-US" dirty="0"/>
              <a:t>ARRANGE </a:t>
            </a:r>
          </a:p>
          <a:p>
            <a:pPr lvl="1"/>
            <a:r>
              <a:rPr lang="en-US" dirty="0"/>
              <a:t>Arrange for the patient to follow-up</a:t>
            </a:r>
          </a:p>
          <a:p>
            <a:pPr lvl="1"/>
            <a:r>
              <a:rPr lang="en-US" dirty="0"/>
              <a:t>See them next week if possible.  </a:t>
            </a:r>
          </a:p>
          <a:p>
            <a:pPr lvl="1"/>
            <a:r>
              <a:rPr lang="en-US" dirty="0"/>
              <a:t>See them within the month after a quit date to check for relapse or problems with the plan.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00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Assessment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438400"/>
            <a:ext cx="7086600" cy="28495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ICD diagnosis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Tobacco Use Disorder (F17.210) </a:t>
            </a:r>
            <a:endParaRPr lang="en-US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Tobacco use can </a:t>
            </a:r>
            <a:r>
              <a:rPr lang="en-US" dirty="0"/>
              <a:t>be a </a:t>
            </a:r>
            <a:r>
              <a:rPr lang="en-US" dirty="0" smtClean="0"/>
              <a:t>primary or secondary </a:t>
            </a:r>
            <a:r>
              <a:rPr lang="en-US" dirty="0"/>
              <a:t>diagnosis.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If </a:t>
            </a:r>
            <a:r>
              <a:rPr lang="en-US" dirty="0" smtClean="0"/>
              <a:t>Tobacco Use is </a:t>
            </a:r>
            <a:r>
              <a:rPr lang="en-US" dirty="0"/>
              <a:t>the only problem being treated, it is </a:t>
            </a:r>
            <a:r>
              <a:rPr lang="en-US" dirty="0" smtClean="0"/>
              <a:t>difficult to get </a:t>
            </a:r>
            <a:r>
              <a:rPr lang="en-US" dirty="0"/>
              <a:t>insurance </a:t>
            </a:r>
            <a:r>
              <a:rPr lang="en-US" dirty="0" smtClean="0"/>
              <a:t>to cover sessions </a:t>
            </a:r>
            <a:r>
              <a:rPr lang="en-US" dirty="0"/>
              <a:t>for a non-physician </a:t>
            </a:r>
            <a:r>
              <a:rPr lang="en-US" dirty="0" smtClean="0"/>
              <a:t>providers.    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2">
              <a:lnSpc>
                <a:spcPct val="90000"/>
              </a:lnSpc>
            </a:pPr>
            <a:endParaRPr lang="en-US" dirty="0"/>
          </a:p>
        </p:txBody>
      </p:sp>
      <p:pic>
        <p:nvPicPr>
          <p:cNvPr id="1026" name="Picture 2" descr="C:\Documents and Settings\sfields.HS\My Documents\My Pictures\dsm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990600"/>
            <a:ext cx="1754187" cy="121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121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71782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Treatment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943564"/>
            <a:ext cx="7086600" cy="23923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Evidence-based treatments</a:t>
            </a:r>
          </a:p>
          <a:p>
            <a:pPr lvl="1"/>
            <a:r>
              <a:rPr lang="en-US" dirty="0"/>
              <a:t>Motivational Interviewing</a:t>
            </a:r>
          </a:p>
          <a:p>
            <a:pPr lvl="1"/>
            <a:r>
              <a:rPr lang="en-US" dirty="0"/>
              <a:t>Behavioral treatment</a:t>
            </a:r>
          </a:p>
          <a:p>
            <a:pPr lvl="1"/>
            <a:r>
              <a:rPr lang="en-US" dirty="0"/>
              <a:t>Pharmacotherapy &amp; Nicotine Replacement Therapy</a:t>
            </a:r>
          </a:p>
          <a:p>
            <a:pPr lvl="1"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191000"/>
            <a:ext cx="4324350" cy="200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5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Treatment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362200"/>
            <a:ext cx="7086600" cy="292576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Positive Predictors of Abstinence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High motivation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High readiness to change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Moderate to high self efficacy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Supportive social </a:t>
            </a:r>
            <a:r>
              <a:rPr lang="en-US" dirty="0" smtClean="0"/>
              <a:t>network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Negative Predictors of Abstinence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High nicotine dependence &gt;1ppd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Psych comorbidity and substance use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High </a:t>
            </a:r>
            <a:r>
              <a:rPr lang="en-US" dirty="0" smtClean="0"/>
              <a:t>reported stress </a:t>
            </a:r>
            <a:r>
              <a:rPr lang="en-US" dirty="0"/>
              <a:t>level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Exposure to other smokers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09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Treatment: Motivational Interviewing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n-US"/>
              <a:t>Motivational Interviewing </a:t>
            </a:r>
            <a:r>
              <a:rPr lang="en-US" sz="1800"/>
              <a:t>www.</a:t>
            </a:r>
            <a:r>
              <a:rPr lang="en-US" sz="1600" u="sng">
                <a:hlinkClick r:id="rId2"/>
              </a:rPr>
              <a:t>motivationalinterview.org</a:t>
            </a:r>
            <a:endParaRPr lang="en-US" sz="1600"/>
          </a:p>
          <a:p>
            <a:pPr lvl="1">
              <a:lnSpc>
                <a:spcPct val="90000"/>
              </a:lnSpc>
            </a:pPr>
            <a:endParaRPr lang="en-US" sz="2400" u="sng"/>
          </a:p>
          <a:p>
            <a:pPr lvl="1">
              <a:lnSpc>
                <a:spcPct val="90000"/>
              </a:lnSpc>
            </a:pPr>
            <a:r>
              <a:rPr lang="en-US" sz="2400" u="sng"/>
              <a:t>Motivational Interviewing</a:t>
            </a:r>
            <a:r>
              <a:rPr lang="en-US" sz="2400"/>
              <a:t>: Preparing People to Change Addictive Behavior – W. Miller and S. Rollnick (1991)</a:t>
            </a:r>
            <a:endParaRPr lang="en-US" sz="2400" u="sng"/>
          </a:p>
          <a:p>
            <a:pPr lvl="1">
              <a:lnSpc>
                <a:spcPct val="90000"/>
              </a:lnSpc>
            </a:pPr>
            <a:endParaRPr lang="en-US" sz="2400"/>
          </a:p>
          <a:p>
            <a:pPr lvl="1">
              <a:lnSpc>
                <a:spcPct val="90000"/>
              </a:lnSpc>
            </a:pPr>
            <a:r>
              <a:rPr lang="en-US" sz="2400"/>
              <a:t>A manner of intervention designed to help patients build commitment and reach decision to change.  </a:t>
            </a:r>
          </a:p>
          <a:p>
            <a:pPr lvl="1">
              <a:lnSpc>
                <a:spcPct val="90000"/>
              </a:lnSpc>
            </a:pPr>
            <a:endParaRPr lang="en-US" sz="2400"/>
          </a:p>
          <a:p>
            <a:pPr lvl="1">
              <a:lnSpc>
                <a:spcPct val="90000"/>
              </a:lnSpc>
            </a:pPr>
            <a:r>
              <a:rPr lang="en-US" sz="2400"/>
              <a:t>Four principles: Express empathy, develop discrepancy, roll with resistance, support self-efficacy</a:t>
            </a:r>
          </a:p>
          <a:p>
            <a:pPr lvl="1">
              <a:lnSpc>
                <a:spcPct val="90000"/>
              </a:lnSpc>
            </a:pPr>
            <a:endParaRPr lang="en-US" sz="2200" u="sng"/>
          </a:p>
        </p:txBody>
      </p:sp>
    </p:spTree>
    <p:extLst>
      <p:ext uri="{BB962C8B-B14F-4D97-AF65-F5344CB8AC3E}">
        <p14:creationId xmlns:p14="http://schemas.microsoft.com/office/powerpoint/2010/main" val="125947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Treatment: MI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362200"/>
            <a:ext cx="7086600" cy="3505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OARS</a:t>
            </a:r>
          </a:p>
          <a:p>
            <a:pPr lvl="2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dirty="0"/>
              <a:t>Open-ended questions  </a:t>
            </a:r>
          </a:p>
          <a:p>
            <a:pPr lvl="3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dirty="0"/>
              <a:t>“What are your concerns about quitting</a:t>
            </a:r>
            <a:r>
              <a:rPr lang="en-US" dirty="0" smtClean="0"/>
              <a:t>?”</a:t>
            </a:r>
          </a:p>
          <a:p>
            <a:pPr lvl="3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dirty="0" smtClean="0"/>
              <a:t>“What could stand in your way?”</a:t>
            </a:r>
            <a:endParaRPr lang="en-US" dirty="0"/>
          </a:p>
          <a:p>
            <a:pPr lvl="2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dirty="0" smtClean="0"/>
              <a:t>Affirmations </a:t>
            </a:r>
            <a:r>
              <a:rPr lang="en-US" dirty="0"/>
              <a:t>– genuine compliment</a:t>
            </a:r>
          </a:p>
          <a:p>
            <a:pPr lvl="2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dirty="0" smtClean="0"/>
              <a:t>Reflective </a:t>
            </a:r>
            <a:r>
              <a:rPr lang="en-US" dirty="0"/>
              <a:t>listening – surface and deep reflections</a:t>
            </a:r>
          </a:p>
          <a:p>
            <a:pPr lvl="3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dirty="0" smtClean="0"/>
              <a:t>Double sided reflection – “On one hand…on the other hand…”</a:t>
            </a:r>
          </a:p>
          <a:p>
            <a:pPr lvl="2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dirty="0" smtClean="0"/>
              <a:t>Summaries </a:t>
            </a:r>
            <a:r>
              <a:rPr lang="en-US" dirty="0"/>
              <a:t>– shows that you have been paying attention and provides a framework.  </a:t>
            </a:r>
          </a:p>
          <a:p>
            <a:pPr lvl="2">
              <a:lnSpc>
                <a:spcPct val="90000"/>
              </a:lnSpc>
            </a:pPr>
            <a:endParaRPr lang="en-US" sz="2700" dirty="0"/>
          </a:p>
          <a:p>
            <a:pPr lvl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endParaRPr lang="en-US" sz="3000" dirty="0"/>
          </a:p>
          <a:p>
            <a:pPr lvl="2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None/>
            </a:pPr>
            <a:endParaRPr lang="en-US" sz="2800" dirty="0"/>
          </a:p>
          <a:p>
            <a:pPr lvl="2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 typeface="Wingdings" pitchFamily="2" charset="2"/>
              <a:buNone/>
            </a:pPr>
            <a:endParaRPr lang="en-US" sz="2800" dirty="0"/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8855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Treatment: Behavioral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895600"/>
            <a:ext cx="7086600" cy="2971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Three types of interventions have </a:t>
            </a:r>
            <a:r>
              <a:rPr lang="en-US" dirty="0" smtClean="0"/>
              <a:t>been </a:t>
            </a:r>
            <a:r>
              <a:rPr lang="en-US" dirty="0"/>
              <a:t>helpful:</a:t>
            </a:r>
          </a:p>
          <a:p>
            <a:endParaRPr lang="en-US" dirty="0"/>
          </a:p>
          <a:p>
            <a:pPr lvl="2"/>
            <a:r>
              <a:rPr lang="en-US" dirty="0"/>
              <a:t>Problem solving and skills training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Social support as part of treatment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Social support outside of treatment</a:t>
            </a:r>
          </a:p>
          <a:p>
            <a:pPr lvl="2">
              <a:buFont typeface="Wingdings" pitchFamily="2" charset="2"/>
              <a:buNone/>
            </a:pPr>
            <a:endParaRPr lang="en-US" sz="2100" baseline="30000" dirty="0"/>
          </a:p>
          <a:p>
            <a:pPr lvl="2">
              <a:buFont typeface="Wingdings" pitchFamily="2" charset="2"/>
              <a:buNone/>
            </a:pPr>
            <a:r>
              <a:rPr lang="en-US" sz="2100" baseline="30000" dirty="0"/>
              <a:t>Fiore, et al. </a:t>
            </a:r>
            <a:r>
              <a:rPr lang="en-US" sz="2100" u="sng" baseline="30000" dirty="0"/>
              <a:t>Treating Tobacco Use and Dependence</a:t>
            </a:r>
            <a:r>
              <a:rPr lang="en-US" sz="2100" dirty="0"/>
              <a:t> </a:t>
            </a:r>
            <a:r>
              <a:rPr lang="en-US" sz="2100" baseline="30000" dirty="0"/>
              <a:t>(</a:t>
            </a:r>
            <a:r>
              <a:rPr lang="en-US" sz="2100" baseline="30000" dirty="0" smtClean="0"/>
              <a:t>2008).</a:t>
            </a:r>
            <a:endParaRPr lang="en-US" dirty="0"/>
          </a:p>
          <a:p>
            <a:pPr lvl="2">
              <a:buFont typeface="Wingdings" pitchFamily="2" charset="2"/>
              <a:buNone/>
            </a:pPr>
            <a:endParaRPr lang="en-US" dirty="0"/>
          </a:p>
          <a:p>
            <a:pPr lvl="2">
              <a:buFont typeface="Wingdings" pitchFamily="2" charset="2"/>
              <a:buNone/>
            </a:pP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6237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Treatment: Behavioral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362200"/>
            <a:ext cx="7086600" cy="29257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Problem Solving</a:t>
            </a:r>
          </a:p>
          <a:p>
            <a:pPr lvl="1"/>
            <a:r>
              <a:rPr lang="en-US" dirty="0"/>
              <a:t>What do you enjoy about smoking?  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It calms me down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I like the taste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It relieves boredom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It’s a break from my routine</a:t>
            </a:r>
          </a:p>
        </p:txBody>
      </p:sp>
      <p:pic>
        <p:nvPicPr>
          <p:cNvPr id="5122" name="Picture 2" descr="C:\Documents and Settings\sfields.HS\My Documents\My Pictures\tobac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819400"/>
            <a:ext cx="952500" cy="220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81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Acknowledgment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Dr. Fields is a certified tobacco treatment counselor through the: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Nicotine Dependence Education Program – Quarterly Trainings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0386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453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Treatment: Behavioral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362200"/>
            <a:ext cx="7086600" cy="2925763"/>
          </a:xfrm>
        </p:spPr>
        <p:txBody>
          <a:bodyPr>
            <a:normAutofit fontScale="85000" lnSpcReduction="20000"/>
          </a:bodyPr>
          <a:lstStyle/>
          <a:p>
            <a:pPr marL="533400" indent="-533400"/>
            <a:r>
              <a:rPr lang="en-US" dirty="0"/>
              <a:t>List some possible solutions to the problem of tobacco and then help form a plan: </a:t>
            </a:r>
          </a:p>
          <a:p>
            <a:pPr marL="952500" lvl="1" indent="-495300"/>
            <a:endParaRPr lang="en-US" dirty="0"/>
          </a:p>
          <a:p>
            <a:pPr marL="457200" lvl="1" indent="0">
              <a:buNone/>
            </a:pPr>
            <a:r>
              <a:rPr lang="en-US" dirty="0"/>
              <a:t>When I feel anxious, I will:</a:t>
            </a:r>
          </a:p>
          <a:p>
            <a:pPr marL="1352550" lvl="2" indent="-438150">
              <a:buFont typeface="Wingdings" pitchFamily="2" charset="2"/>
              <a:buAutoNum type="arabicParenR"/>
            </a:pPr>
            <a:r>
              <a:rPr lang="en-US" dirty="0"/>
              <a:t>Take a walk</a:t>
            </a:r>
          </a:p>
          <a:p>
            <a:pPr marL="1352550" lvl="2" indent="-438150">
              <a:buFont typeface="Wingdings" pitchFamily="2" charset="2"/>
              <a:buAutoNum type="arabicParenR"/>
            </a:pPr>
            <a:r>
              <a:rPr lang="en-US" dirty="0"/>
              <a:t>Get a can of diet soda</a:t>
            </a:r>
          </a:p>
          <a:p>
            <a:pPr marL="1352550" lvl="2" indent="-438150">
              <a:buFont typeface="Wingdings" pitchFamily="2" charset="2"/>
              <a:buAutoNum type="arabicParenR"/>
            </a:pPr>
            <a:r>
              <a:rPr lang="en-US" dirty="0"/>
              <a:t>Chew some gum (possibly nicotine gum) </a:t>
            </a:r>
          </a:p>
          <a:p>
            <a:pPr marL="1352550" lvl="2" indent="-438150">
              <a:buFont typeface="Wingdings" pitchFamily="2" charset="2"/>
              <a:buAutoNum type="arabicParenR"/>
            </a:pPr>
            <a:r>
              <a:rPr lang="en-US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80408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Treatment: Behavioral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895600"/>
            <a:ext cx="7086600" cy="2971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Do not forget the problem. 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problem is the patient is addicted to nicotine and is using it as a tool to relieve stress,  boredom, depression, etc.  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There is </a:t>
            </a:r>
            <a:r>
              <a:rPr lang="en-US" sz="2400" u="sng" dirty="0"/>
              <a:t>NO evidence</a:t>
            </a:r>
            <a:r>
              <a:rPr lang="en-US" sz="2400" dirty="0"/>
              <a:t> that tobacco helps, and in fact people who smoke tend to be more anxious.  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Thus, the problem is using an addictive harmful, life threatening substance that is ineffective.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sz="2200" baseline="30000" dirty="0"/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200" baseline="30000" dirty="0"/>
              <a:t>West &amp; Hajek, </a:t>
            </a:r>
            <a:r>
              <a:rPr lang="en-US" sz="2200" u="sng" baseline="30000" dirty="0"/>
              <a:t>Am </a:t>
            </a:r>
            <a:r>
              <a:rPr lang="en-US" sz="2200" u="sng" baseline="30000" dirty="0" err="1"/>
              <a:t>Jrnl</a:t>
            </a:r>
            <a:r>
              <a:rPr lang="en-US" sz="2200" u="sng" baseline="30000" dirty="0"/>
              <a:t> Psych</a:t>
            </a:r>
            <a:r>
              <a:rPr lang="en-US" sz="2200" dirty="0"/>
              <a:t> </a:t>
            </a:r>
            <a:r>
              <a:rPr lang="en-US" sz="2200" baseline="30000" dirty="0"/>
              <a:t>154, (1998)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sz="2200" dirty="0"/>
          </a:p>
        </p:txBody>
      </p:sp>
      <p:pic>
        <p:nvPicPr>
          <p:cNvPr id="74756" name="Picture 4" descr="C:\Documents and Settings\sfields.HS\My Documents\My Pictures\anxiety tobac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1346993"/>
            <a:ext cx="1981200" cy="10398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722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Treatment: Behavioral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362200"/>
            <a:ext cx="7086600" cy="29257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Preparing to Quit 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Set a quit date within the month</a:t>
            </a:r>
          </a:p>
          <a:p>
            <a:pPr lvl="2">
              <a:lnSpc>
                <a:spcPct val="90000"/>
              </a:lnSpc>
            </a:pPr>
            <a:endParaRPr lang="en-US" sz="1800" dirty="0"/>
          </a:p>
          <a:p>
            <a:pPr lvl="2">
              <a:lnSpc>
                <a:spcPct val="90000"/>
              </a:lnSpc>
            </a:pPr>
            <a:r>
              <a:rPr lang="en-US" sz="1800" dirty="0"/>
              <a:t>DO NOT put yourself in a smoking environment</a:t>
            </a:r>
          </a:p>
          <a:p>
            <a:pPr lvl="2">
              <a:lnSpc>
                <a:spcPct val="90000"/>
              </a:lnSpc>
            </a:pPr>
            <a:endParaRPr lang="en-US" sz="1800" dirty="0"/>
          </a:p>
          <a:p>
            <a:pPr lvl="2">
              <a:lnSpc>
                <a:spcPct val="90000"/>
              </a:lnSpc>
            </a:pPr>
            <a:r>
              <a:rPr lang="en-US" sz="1800" dirty="0"/>
              <a:t>Change up your routine</a:t>
            </a:r>
          </a:p>
          <a:p>
            <a:pPr lvl="2">
              <a:lnSpc>
                <a:spcPct val="90000"/>
              </a:lnSpc>
            </a:pPr>
            <a:endParaRPr lang="en-US" sz="1800" dirty="0"/>
          </a:p>
          <a:p>
            <a:pPr lvl="2">
              <a:lnSpc>
                <a:spcPct val="90000"/>
              </a:lnSpc>
            </a:pPr>
            <a:r>
              <a:rPr lang="en-US" sz="1800" dirty="0"/>
              <a:t>Avoid drinking alcohol or using rec. drugs</a:t>
            </a:r>
          </a:p>
          <a:p>
            <a:pPr lvl="2">
              <a:lnSpc>
                <a:spcPct val="90000"/>
              </a:lnSpc>
            </a:pPr>
            <a:endParaRPr lang="en-US" sz="1800" dirty="0"/>
          </a:p>
          <a:p>
            <a:pPr lvl="2">
              <a:lnSpc>
                <a:spcPct val="90000"/>
              </a:lnSpc>
            </a:pPr>
            <a:r>
              <a:rPr lang="en-US" sz="1800" dirty="0"/>
              <a:t>Start to characterize yourself as a non-smoker</a:t>
            </a:r>
          </a:p>
          <a:p>
            <a:pPr lvl="2">
              <a:lnSpc>
                <a:spcPct val="90000"/>
              </a:lnSpc>
            </a:pPr>
            <a:endParaRPr lang="en-US" sz="1800" dirty="0"/>
          </a:p>
          <a:p>
            <a:pPr lvl="2">
              <a:lnSpc>
                <a:spcPct val="90000"/>
              </a:lnSpc>
            </a:pPr>
            <a:r>
              <a:rPr lang="en-US" sz="1800" dirty="0"/>
              <a:t>Keep an emergency kit with you (gum, </a:t>
            </a:r>
            <a:r>
              <a:rPr lang="en-US" sz="1800" dirty="0" err="1"/>
              <a:t>etc</a:t>
            </a:r>
            <a:r>
              <a:rPr lang="en-US" sz="1800" dirty="0"/>
              <a:t>)</a:t>
            </a:r>
          </a:p>
          <a:p>
            <a:pPr lvl="2">
              <a:lnSpc>
                <a:spcPct val="90000"/>
              </a:lnSpc>
            </a:pPr>
            <a:endParaRPr lang="en-US" sz="1800" dirty="0"/>
          </a:p>
          <a:p>
            <a:pPr lvl="2">
              <a:lnSpc>
                <a:spcPct val="90000"/>
              </a:lnSpc>
            </a:pPr>
            <a:r>
              <a:rPr lang="en-US" sz="1800" dirty="0"/>
              <a:t>Get all tobacco products out of home</a:t>
            </a:r>
          </a:p>
          <a:p>
            <a:pPr lvl="2">
              <a:lnSpc>
                <a:spcPct val="90000"/>
              </a:lnSpc>
            </a:pPr>
            <a:endParaRPr lang="en-US" sz="1800" dirty="0"/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0397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Treatment: Behavioral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895600"/>
            <a:ext cx="7086600" cy="304800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Skills training (other issues)</a:t>
            </a:r>
          </a:p>
          <a:p>
            <a:pPr lvl="1"/>
            <a:r>
              <a:rPr lang="en-US" sz="2200" dirty="0"/>
              <a:t>Weight gain – remind those who use tobacco that the average weight gain from quitting is 8 lbs. in the first year (&lt;10).  They would have to gain over 100 lbs. to have similar health risks from tobacco use.  Also </a:t>
            </a:r>
            <a:r>
              <a:rPr lang="en-US" sz="2200" dirty="0" smtClean="0"/>
              <a:t>gum, lozenges and </a:t>
            </a:r>
            <a:r>
              <a:rPr lang="en-US" sz="2200" dirty="0" err="1" smtClean="0"/>
              <a:t>Bupropion</a:t>
            </a:r>
            <a:r>
              <a:rPr lang="en-US" sz="2200" dirty="0" smtClean="0"/>
              <a:t> may </a:t>
            </a:r>
            <a:r>
              <a:rPr lang="en-US" sz="2200" dirty="0"/>
              <a:t>help negate weight gain.    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/>
              <a:t>On average, it takes five times trying to quit to stay quit.  Even one quit attempt is something to build on!</a:t>
            </a:r>
          </a:p>
          <a:p>
            <a:pPr lvl="1">
              <a:buFont typeface="Wingdings" pitchFamily="2" charset="2"/>
              <a:buNone/>
            </a:pPr>
            <a:endParaRPr lang="en-US" sz="2200" baseline="30000" dirty="0"/>
          </a:p>
          <a:p>
            <a:pPr lvl="1">
              <a:buFont typeface="Wingdings" pitchFamily="2" charset="2"/>
              <a:buNone/>
            </a:pPr>
            <a:r>
              <a:rPr lang="en-US" sz="2200" baseline="30000" dirty="0"/>
              <a:t>Clark, M. </a:t>
            </a:r>
            <a:r>
              <a:rPr lang="en-US" sz="2200" u="sng" baseline="30000" dirty="0"/>
              <a:t>Weight Concerns in Tobacco Treatment</a:t>
            </a:r>
            <a:r>
              <a:rPr lang="en-US" sz="2200" baseline="30000" dirty="0"/>
              <a:t> (2002).  </a:t>
            </a:r>
          </a:p>
          <a:p>
            <a:pPr lvl="1">
              <a:buFont typeface="Wingdings" pitchFamily="2" charset="2"/>
              <a:buNone/>
            </a:pPr>
            <a:endParaRPr lang="en-US" sz="2200" dirty="0"/>
          </a:p>
        </p:txBody>
      </p:sp>
      <p:pic>
        <p:nvPicPr>
          <p:cNvPr id="6146" name="Picture 2" descr="C:\Documents and Settings\sfields.HS\My Documents\My Pictures\w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6650" y="1323975"/>
            <a:ext cx="1200150" cy="1228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190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Treatment: Behavioral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895600"/>
            <a:ext cx="7086600" cy="30480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Social support as part of treatment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Support groups have proven to be helpful, but do not do as well as individual treatment (Odds Ratio 1.3 vs. 1.7 individual)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Opportunities to help others and feel like one is not alone in their abstinence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Family involvement in treatment is also </a:t>
            </a:r>
            <a:r>
              <a:rPr lang="en-US" dirty="0" smtClean="0"/>
              <a:t>important</a:t>
            </a:r>
            <a:endParaRPr lang="en-US" dirty="0"/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sz="2400" baseline="30000" dirty="0"/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aseline="30000" dirty="0"/>
              <a:t>Fiore, et al.  </a:t>
            </a:r>
            <a:r>
              <a:rPr lang="en-US" sz="2400" u="sng" baseline="30000" dirty="0"/>
              <a:t>Treating Tobacco Use and Dependence</a:t>
            </a:r>
            <a:r>
              <a:rPr lang="en-US" sz="2400" dirty="0"/>
              <a:t> </a:t>
            </a:r>
            <a:r>
              <a:rPr lang="en-US" sz="2400" baseline="30000" dirty="0"/>
              <a:t>(2000).</a:t>
            </a:r>
          </a:p>
        </p:txBody>
      </p:sp>
    </p:spTree>
    <p:extLst>
      <p:ext uri="{BB962C8B-B14F-4D97-AF65-F5344CB8AC3E}">
        <p14:creationId xmlns:p14="http://schemas.microsoft.com/office/powerpoint/2010/main" val="22984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Treatment: Behavioral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895600"/>
            <a:ext cx="7086600" cy="2971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Social support outside treatment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Remember STAR – The T stands for tell family and friends</a:t>
            </a:r>
          </a:p>
          <a:p>
            <a:pPr lvl="1">
              <a:lnSpc>
                <a:spcPct val="90000"/>
              </a:lnSpc>
            </a:pP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en-US" sz="2200" dirty="0"/>
              <a:t>Family and friends can remind the tobacco user of their commitment to stay quit </a:t>
            </a:r>
          </a:p>
          <a:p>
            <a:pPr lvl="1">
              <a:lnSpc>
                <a:spcPct val="90000"/>
              </a:lnSpc>
            </a:pP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en-US" sz="2200" dirty="0"/>
              <a:t>Common precursors to relapse: social settings where alcohol and tobacco are present, stressful situations with family members</a:t>
            </a:r>
          </a:p>
          <a:p>
            <a:pPr lvl="1">
              <a:lnSpc>
                <a:spcPct val="90000"/>
              </a:lnSpc>
            </a:pP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en-US" sz="2200" dirty="0"/>
              <a:t>Family members can help enforce the NO SMOKING rule in the home and car </a:t>
            </a:r>
          </a:p>
        </p:txBody>
      </p:sp>
      <p:pic>
        <p:nvPicPr>
          <p:cNvPr id="7170" name="Picture 2" descr="C:\Documents and Settings\sfields.HS\My Documents\My Pictures\s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1676400"/>
            <a:ext cx="1428750" cy="13620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230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Treatment: Pharmacotherapy &amp; NRT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286000"/>
            <a:ext cx="7086600" cy="3505200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/>
              <a:t>Pharmacotherapy</a:t>
            </a:r>
          </a:p>
          <a:p>
            <a:pPr lvl="1"/>
            <a:r>
              <a:rPr lang="en-US" sz="2200" dirty="0" err="1" smtClean="0"/>
              <a:t>Varenicline</a:t>
            </a:r>
            <a:r>
              <a:rPr lang="en-US" sz="2200" dirty="0" smtClean="0"/>
              <a:t> </a:t>
            </a:r>
            <a:r>
              <a:rPr lang="en-US" sz="2200" dirty="0"/>
              <a:t>(Chantix) – First line </a:t>
            </a:r>
            <a:r>
              <a:rPr lang="en-US" sz="2200" dirty="0" smtClean="0"/>
              <a:t>treatment</a:t>
            </a:r>
          </a:p>
          <a:p>
            <a:pPr lvl="2"/>
            <a:r>
              <a:rPr lang="en-US" sz="1900" dirty="0" smtClean="0"/>
              <a:t>Best data for cessation; black box warning gone</a:t>
            </a:r>
          </a:p>
          <a:p>
            <a:pPr lvl="1"/>
            <a:r>
              <a:rPr lang="en-US" sz="2200" dirty="0"/>
              <a:t>Bupropion (</a:t>
            </a:r>
            <a:r>
              <a:rPr lang="en-US" sz="2200" dirty="0" smtClean="0"/>
              <a:t>Wellbutrin; </a:t>
            </a:r>
            <a:r>
              <a:rPr lang="en-US" sz="2200" dirty="0" err="1" smtClean="0"/>
              <a:t>Zyban</a:t>
            </a:r>
            <a:r>
              <a:rPr lang="en-US" sz="2200" dirty="0" smtClean="0"/>
              <a:t>) </a:t>
            </a:r>
            <a:r>
              <a:rPr lang="en-US" sz="2200" dirty="0"/>
              <a:t>– First line treatment</a:t>
            </a:r>
          </a:p>
          <a:p>
            <a:pPr lvl="2"/>
            <a:r>
              <a:rPr lang="en-US" sz="2100" dirty="0"/>
              <a:t>Contraindicated with history of seizures</a:t>
            </a:r>
          </a:p>
          <a:p>
            <a:pPr lvl="2"/>
            <a:r>
              <a:rPr lang="en-US" sz="2100" dirty="0"/>
              <a:t>Good for weight </a:t>
            </a:r>
            <a:r>
              <a:rPr lang="en-US" sz="2100" dirty="0" smtClean="0"/>
              <a:t>concerns and depressive features</a:t>
            </a:r>
          </a:p>
          <a:p>
            <a:pPr marL="914400" lvl="2" indent="0">
              <a:buNone/>
            </a:pPr>
            <a:endParaRPr lang="en-US" sz="2200" dirty="0"/>
          </a:p>
          <a:p>
            <a:pPr lvl="1"/>
            <a:r>
              <a:rPr lang="en-US" sz="2200" dirty="0"/>
              <a:t>Nortriptyline (</a:t>
            </a:r>
            <a:r>
              <a:rPr lang="en-US" sz="2200" dirty="0" err="1"/>
              <a:t>Pamelor</a:t>
            </a:r>
            <a:r>
              <a:rPr lang="en-US" sz="2200" dirty="0"/>
              <a:t>) – Second line treatment. TCA side effects are concern and lacks FDA approval</a:t>
            </a:r>
            <a:r>
              <a:rPr lang="en-US" sz="2200" dirty="0" smtClean="0"/>
              <a:t>.</a:t>
            </a:r>
          </a:p>
          <a:p>
            <a:pPr lvl="2"/>
            <a:r>
              <a:rPr lang="en-US" sz="1900" dirty="0" smtClean="0"/>
              <a:t>Cheapest of the bunch  </a:t>
            </a:r>
            <a:endParaRPr lang="en-US" sz="1900" dirty="0"/>
          </a:p>
          <a:p>
            <a:pPr lvl="1"/>
            <a:r>
              <a:rPr lang="en-US" sz="2200" dirty="0"/>
              <a:t>Clonidine (</a:t>
            </a:r>
            <a:r>
              <a:rPr lang="en-US" sz="2200" dirty="0" err="1"/>
              <a:t>Catapres</a:t>
            </a:r>
            <a:r>
              <a:rPr lang="en-US" sz="2200" dirty="0"/>
              <a:t>) – Second line treatment</a:t>
            </a:r>
          </a:p>
          <a:p>
            <a:pPr lvl="2"/>
            <a:r>
              <a:rPr lang="en-US" sz="2100" dirty="0"/>
              <a:t>Good data, but increased likelihood of side effects and rebound blood pressure problems when discontinued</a:t>
            </a:r>
          </a:p>
          <a:p>
            <a:pPr lvl="2">
              <a:buFont typeface="Wingdings" pitchFamily="2" charset="2"/>
              <a:buNone/>
            </a:pPr>
            <a:endParaRPr lang="en-US" sz="2100" dirty="0"/>
          </a:p>
          <a:p>
            <a:pPr lvl="2"/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94168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 dirty="0"/>
              <a:t>Treatment: Pharmacotherapy &amp; NRT</a:t>
            </a:r>
            <a:br>
              <a:rPr lang="en-US" sz="3800" dirty="0"/>
            </a:br>
            <a:r>
              <a:rPr lang="en-US" sz="2000" dirty="0"/>
              <a:t>Note: Month of Cigarettes @ 1 </a:t>
            </a:r>
            <a:r>
              <a:rPr lang="en-US" sz="2000" dirty="0" err="1"/>
              <a:t>ppd</a:t>
            </a:r>
            <a:r>
              <a:rPr lang="en-US" sz="2000" dirty="0"/>
              <a:t>: </a:t>
            </a:r>
            <a:r>
              <a:rPr lang="en-US" sz="2000" dirty="0" smtClean="0"/>
              <a:t>$163 ($5.43 per pack)</a:t>
            </a:r>
            <a:endParaRPr lang="en-US" sz="3800" dirty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784" y="2743200"/>
            <a:ext cx="7086600" cy="27432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Odds Ratios</a:t>
            </a:r>
          </a:p>
          <a:p>
            <a:pPr lvl="1">
              <a:buFont typeface="Wingdings" pitchFamily="2" charset="2"/>
              <a:buNone/>
            </a:pPr>
            <a:r>
              <a:rPr lang="en-US" u="sng" dirty="0"/>
              <a:t>Product</a:t>
            </a:r>
            <a:r>
              <a:rPr lang="en-US" dirty="0"/>
              <a:t>		</a:t>
            </a:r>
            <a:r>
              <a:rPr lang="en-US" u="sng" dirty="0"/>
              <a:t>OR</a:t>
            </a:r>
            <a:r>
              <a:rPr lang="en-US" dirty="0"/>
              <a:t>	</a:t>
            </a:r>
            <a:r>
              <a:rPr lang="en-US" u="sng" dirty="0"/>
              <a:t>Range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u="sng" dirty="0" smtClean="0"/>
              <a:t>Cost</a:t>
            </a:r>
            <a:r>
              <a:rPr lang="en-US" u="sng" baseline="30000" dirty="0"/>
              <a:t>#</a:t>
            </a:r>
            <a:endParaRPr lang="en-US" u="sng" dirty="0"/>
          </a:p>
          <a:p>
            <a:pPr lvl="1">
              <a:buFont typeface="Wingdings" pitchFamily="2" charset="2"/>
              <a:buNone/>
            </a:pPr>
            <a:r>
              <a:rPr lang="en-US" b="1" i="1" dirty="0" err="1"/>
              <a:t>Varenicline</a:t>
            </a:r>
            <a:r>
              <a:rPr lang="en-US" dirty="0"/>
              <a:t>	</a:t>
            </a:r>
            <a:r>
              <a:rPr lang="en-US" dirty="0" smtClean="0"/>
              <a:t>	2.6</a:t>
            </a:r>
            <a:r>
              <a:rPr lang="en-US" dirty="0"/>
              <a:t>*	1.5 – 3.8  	</a:t>
            </a:r>
            <a:r>
              <a:rPr lang="en-US" dirty="0" smtClean="0"/>
              <a:t>$382</a:t>
            </a:r>
            <a:endParaRPr lang="en-US" dirty="0"/>
          </a:p>
          <a:p>
            <a:pPr lvl="1">
              <a:buFont typeface="Wingdings" pitchFamily="2" charset="2"/>
              <a:buNone/>
            </a:pPr>
            <a:r>
              <a:rPr lang="en-US" dirty="0" err="1"/>
              <a:t>Clonodine</a:t>
            </a:r>
            <a:r>
              <a:rPr lang="en-US" dirty="0"/>
              <a:t>	</a:t>
            </a:r>
            <a:r>
              <a:rPr lang="en-US" dirty="0" smtClean="0"/>
              <a:t>	2.1</a:t>
            </a:r>
            <a:r>
              <a:rPr lang="en-US" dirty="0"/>
              <a:t>	1.2 – 3.7	</a:t>
            </a:r>
            <a:r>
              <a:rPr lang="en-US" dirty="0" smtClean="0"/>
              <a:t>	$7</a:t>
            </a:r>
            <a:endParaRPr lang="en-US" dirty="0"/>
          </a:p>
          <a:p>
            <a:pPr lvl="1">
              <a:buFont typeface="Wingdings" pitchFamily="2" charset="2"/>
              <a:buNone/>
            </a:pPr>
            <a:r>
              <a:rPr lang="en-US" b="1" i="1" dirty="0"/>
              <a:t>Bupropion </a:t>
            </a:r>
            <a:r>
              <a:rPr lang="en-US" dirty="0"/>
              <a:t>	</a:t>
            </a:r>
            <a:r>
              <a:rPr lang="en-US" dirty="0" smtClean="0"/>
              <a:t>	2.0</a:t>
            </a:r>
            <a:r>
              <a:rPr lang="en-US" dirty="0"/>
              <a:t>	1.8 – 2.2	</a:t>
            </a:r>
            <a:r>
              <a:rPr lang="en-US" dirty="0" smtClean="0"/>
              <a:t>	$20</a:t>
            </a:r>
            <a:endParaRPr lang="en-US" dirty="0"/>
          </a:p>
          <a:p>
            <a:pPr lvl="1">
              <a:buFont typeface="Wingdings" pitchFamily="2" charset="2"/>
              <a:buNone/>
            </a:pPr>
            <a:r>
              <a:rPr lang="en-US" dirty="0" err="1"/>
              <a:t>Nortryptiline</a:t>
            </a:r>
            <a:r>
              <a:rPr lang="en-US" dirty="0"/>
              <a:t>	</a:t>
            </a:r>
            <a:r>
              <a:rPr lang="en-US" dirty="0" smtClean="0"/>
              <a:t>	1.8</a:t>
            </a:r>
            <a:r>
              <a:rPr lang="en-US" dirty="0"/>
              <a:t>	1.3 – 2.6 	</a:t>
            </a:r>
            <a:r>
              <a:rPr lang="en-US" dirty="0" smtClean="0"/>
              <a:t>$4</a:t>
            </a:r>
            <a:endParaRPr lang="en-US" sz="2200" baseline="30000" dirty="0"/>
          </a:p>
          <a:p>
            <a:pPr lvl="1">
              <a:buFont typeface="Wingdings" pitchFamily="2" charset="2"/>
              <a:buNone/>
            </a:pPr>
            <a:endParaRPr lang="en-US" sz="2200" baseline="30000" dirty="0"/>
          </a:p>
          <a:p>
            <a:pPr lvl="1">
              <a:buFont typeface="Wingdings" pitchFamily="2" charset="2"/>
              <a:buNone/>
            </a:pPr>
            <a:r>
              <a:rPr lang="en-US" sz="2200" baseline="30000" dirty="0"/>
              <a:t>Fiore, et</a:t>
            </a:r>
            <a:r>
              <a:rPr lang="en-US" sz="2200" dirty="0"/>
              <a:t> </a:t>
            </a:r>
            <a:r>
              <a:rPr lang="en-US" sz="2200" baseline="30000" dirty="0"/>
              <a:t>al.  </a:t>
            </a:r>
            <a:r>
              <a:rPr lang="en-US" sz="2200" u="sng" baseline="30000" dirty="0"/>
              <a:t>Treating Tobacco Use and Dependence</a:t>
            </a:r>
            <a:r>
              <a:rPr lang="en-US" sz="2200" dirty="0"/>
              <a:t> </a:t>
            </a:r>
            <a:r>
              <a:rPr lang="en-US" sz="2200" baseline="30000" dirty="0"/>
              <a:t>(2008).</a:t>
            </a:r>
            <a:endParaRPr lang="en-US" dirty="0"/>
          </a:p>
          <a:p>
            <a:pPr lvl="2">
              <a:buFont typeface="Wingdings" pitchFamily="2" charset="2"/>
              <a:buNone/>
            </a:pPr>
            <a:r>
              <a:rPr lang="en-US" dirty="0"/>
              <a:t>*</a:t>
            </a:r>
            <a:r>
              <a:rPr lang="en-US" sz="1600" dirty="0"/>
              <a:t>Odds for 4 mg = 3.1, 2 mg = 2.1</a:t>
            </a:r>
          </a:p>
          <a:p>
            <a:pPr lvl="2">
              <a:buFont typeface="Wingdings" pitchFamily="2" charset="2"/>
              <a:buNone/>
            </a:pPr>
            <a:r>
              <a:rPr lang="en-US" sz="1600" dirty="0"/>
              <a:t># Price based on </a:t>
            </a:r>
            <a:r>
              <a:rPr lang="en-US" sz="1600" dirty="0" err="1" smtClean="0"/>
              <a:t>GoodRx</a:t>
            </a: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pic>
        <p:nvPicPr>
          <p:cNvPr id="87048" name="Picture 8" descr="is?72540512687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182" y="1388292"/>
            <a:ext cx="1219200" cy="1219200"/>
          </a:xfrm>
          <a:prstGeom prst="rect">
            <a:avLst/>
          </a:prstGeom>
          <a:noFill/>
        </p:spPr>
      </p:pic>
      <p:pic>
        <p:nvPicPr>
          <p:cNvPr id="87050" name="Picture 10" descr="is?81237298545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2696" y="3505200"/>
            <a:ext cx="971550" cy="121920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724400"/>
            <a:ext cx="2057400" cy="1495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953000"/>
            <a:ext cx="106680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53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Pharmacotherapy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514600"/>
            <a:ext cx="7086600" cy="29718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Varenicline</a:t>
            </a:r>
            <a:endParaRPr lang="en-US" dirty="0" smtClean="0"/>
          </a:p>
          <a:p>
            <a:pPr lvl="1"/>
            <a:r>
              <a:rPr lang="en-US" dirty="0" smtClean="0"/>
              <a:t>Start one week prior to quitting</a:t>
            </a:r>
          </a:p>
          <a:p>
            <a:pPr lvl="2"/>
            <a:r>
              <a:rPr lang="en-US" dirty="0" smtClean="0"/>
              <a:t>Days 1-3 .5 mg</a:t>
            </a:r>
          </a:p>
          <a:p>
            <a:pPr lvl="2"/>
            <a:r>
              <a:rPr lang="en-US" dirty="0" smtClean="0"/>
              <a:t>Days 4-7 .5 mg bid</a:t>
            </a:r>
          </a:p>
          <a:p>
            <a:pPr lvl="2"/>
            <a:r>
              <a:rPr lang="en-US" dirty="0"/>
              <a:t>Total tobacco quit day on day 8</a:t>
            </a:r>
          </a:p>
          <a:p>
            <a:pPr lvl="2"/>
            <a:r>
              <a:rPr lang="en-US" dirty="0" smtClean="0"/>
              <a:t>Day 8 - end of treatment 1 mg bid</a:t>
            </a:r>
          </a:p>
          <a:p>
            <a:pPr lvl="2"/>
            <a:r>
              <a:rPr lang="en-US" dirty="0" smtClean="0"/>
              <a:t>Take with food and 8-12 </a:t>
            </a:r>
            <a:r>
              <a:rPr lang="en-US" dirty="0" err="1" smtClean="0"/>
              <a:t>oz</a:t>
            </a:r>
            <a:r>
              <a:rPr lang="en-US" dirty="0" smtClean="0"/>
              <a:t> water</a:t>
            </a:r>
          </a:p>
          <a:p>
            <a:pPr lvl="3"/>
            <a:r>
              <a:rPr lang="en-US" dirty="0"/>
              <a:t>Nausea – most common, can be </a:t>
            </a:r>
            <a:r>
              <a:rPr lang="en-US" dirty="0" smtClean="0"/>
              <a:t>mitigated with drinking water </a:t>
            </a:r>
            <a:r>
              <a:rPr lang="en-US" dirty="0"/>
              <a:t>and a </a:t>
            </a:r>
            <a:r>
              <a:rPr lang="en-US" dirty="0" smtClean="0"/>
              <a:t>eating banana</a:t>
            </a:r>
            <a:endParaRPr lang="en-US" dirty="0"/>
          </a:p>
          <a:p>
            <a:pPr lvl="2"/>
            <a:r>
              <a:rPr lang="en-US" dirty="0" smtClean="0"/>
              <a:t>Treat for 3-6 months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5380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Pharmacotherapy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438400"/>
            <a:ext cx="7086600" cy="3200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Bupropion</a:t>
            </a:r>
          </a:p>
          <a:p>
            <a:pPr lvl="1"/>
            <a:r>
              <a:rPr lang="en-US" dirty="0" smtClean="0"/>
              <a:t>Start one week prior to quitting</a:t>
            </a:r>
          </a:p>
          <a:p>
            <a:pPr lvl="2"/>
            <a:r>
              <a:rPr lang="en-US" dirty="0" smtClean="0"/>
              <a:t>Days 1-3 150 mg </a:t>
            </a:r>
          </a:p>
          <a:p>
            <a:pPr lvl="2"/>
            <a:r>
              <a:rPr lang="en-US" dirty="0" smtClean="0"/>
              <a:t>Days 4-7 150 mg bid</a:t>
            </a:r>
          </a:p>
          <a:p>
            <a:pPr lvl="2"/>
            <a:r>
              <a:rPr lang="en-US" dirty="0"/>
              <a:t>Total tobacco quit day on day 8</a:t>
            </a:r>
          </a:p>
          <a:p>
            <a:pPr lvl="2"/>
            <a:r>
              <a:rPr lang="en-US" dirty="0" smtClean="0"/>
              <a:t>Day 8- end of treatment stay on 150 mg bid</a:t>
            </a:r>
          </a:p>
          <a:p>
            <a:pPr lvl="2"/>
            <a:r>
              <a:rPr lang="en-US" dirty="0" smtClean="0"/>
              <a:t>Treat for up to 12 months</a:t>
            </a:r>
          </a:p>
          <a:p>
            <a:pPr lvl="2"/>
            <a:r>
              <a:rPr lang="en-US" dirty="0" smtClean="0"/>
              <a:t>No need to taper when quitting</a:t>
            </a:r>
          </a:p>
          <a:p>
            <a:pPr lvl="2"/>
            <a:r>
              <a:rPr lang="en-US" dirty="0" smtClean="0"/>
              <a:t>Avoid with patients who have hepatic issues; seizures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560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Goals and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514600"/>
            <a:ext cx="7086600" cy="3352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1) Participants will learn how to assess tobacco use and patient readiness to quit.  </a:t>
            </a:r>
          </a:p>
          <a:p>
            <a:r>
              <a:rPr lang="en-US" dirty="0"/>
              <a:t>2) Participants will be able to list the tobacco counseling and behavioral strategies (including motivational interviewing) that improve a patient’s odds of </a:t>
            </a:r>
            <a:r>
              <a:rPr lang="en-US" dirty="0" smtClean="0"/>
              <a:t>quitting. </a:t>
            </a:r>
            <a:endParaRPr lang="en-US" dirty="0"/>
          </a:p>
          <a:p>
            <a:r>
              <a:rPr lang="en-US" dirty="0"/>
              <a:t>3) Participants will increase their understanding of the evidence-based pharmacologic management of tobacco use disorder and the optimal dosing needed for Nicotine Replacement Therapy.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1873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Chan-Ban?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775618"/>
            <a:ext cx="7086600" cy="23923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Would you ever combine Chantix and </a:t>
            </a:r>
            <a:r>
              <a:rPr lang="en-US" dirty="0" err="1" smtClean="0"/>
              <a:t>Zyban</a:t>
            </a:r>
            <a:r>
              <a:rPr lang="en-US" dirty="0" smtClean="0"/>
              <a:t>?  </a:t>
            </a:r>
          </a:p>
          <a:p>
            <a:pPr lvl="1"/>
            <a:r>
              <a:rPr lang="en-US" dirty="0" smtClean="0"/>
              <a:t>In heavy smokers (&gt; than 1ppd), there is evidence to support the use of both together.  </a:t>
            </a:r>
          </a:p>
          <a:p>
            <a:pPr lvl="1"/>
            <a:r>
              <a:rPr lang="en-US" dirty="0" smtClean="0"/>
              <a:t>In Mayo study, “Chan-Ban” quit rates were higher at 12, 26 and 52 week follow ups as compared to Chantix plus placebo. 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810000"/>
            <a:ext cx="1955800" cy="239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8924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Treatment: Pharmacotherapy &amp; NRT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Nicotine Replacement Therapy</a:t>
            </a:r>
          </a:p>
          <a:p>
            <a:pPr lvl="3">
              <a:lnSpc>
                <a:spcPct val="90000"/>
              </a:lnSpc>
            </a:pPr>
            <a:r>
              <a:rPr lang="en-US" sz="2400" dirty="0"/>
              <a:t>Works for many people trying to quit tobacco.  </a:t>
            </a:r>
          </a:p>
          <a:p>
            <a:pPr lvl="3">
              <a:lnSpc>
                <a:spcPct val="90000"/>
              </a:lnSpc>
            </a:pPr>
            <a:endParaRPr lang="en-US" sz="2400" dirty="0" smtClean="0"/>
          </a:p>
          <a:p>
            <a:pPr lvl="3">
              <a:lnSpc>
                <a:spcPct val="90000"/>
              </a:lnSpc>
            </a:pPr>
            <a:r>
              <a:rPr lang="en-US" sz="2400" dirty="0" smtClean="0"/>
              <a:t>Those </a:t>
            </a:r>
            <a:r>
              <a:rPr lang="en-US" sz="2400" dirty="0"/>
              <a:t>who smoke less than 10 cigarettes per day or who do not smoke within first 30 minutes after </a:t>
            </a:r>
            <a:r>
              <a:rPr lang="en-US" sz="2400" dirty="0" smtClean="0"/>
              <a:t>awakening may derive less benefit.  </a:t>
            </a:r>
          </a:p>
          <a:p>
            <a:pPr lvl="3">
              <a:lnSpc>
                <a:spcPct val="90000"/>
              </a:lnSpc>
            </a:pPr>
            <a:endParaRPr lang="en-US" sz="2400" dirty="0"/>
          </a:p>
          <a:p>
            <a:pPr lvl="3">
              <a:lnSpc>
                <a:spcPct val="90000"/>
              </a:lnSpc>
            </a:pPr>
            <a:r>
              <a:rPr lang="en-US" sz="2400" dirty="0" smtClean="0"/>
              <a:t>Patch, Gum, Lozenge, Inhaler, Spray</a:t>
            </a:r>
            <a:endParaRPr lang="en-US" sz="2400" dirty="0"/>
          </a:p>
          <a:p>
            <a:pPr lvl="3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733800"/>
            <a:ext cx="1447800" cy="184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8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Treatment: Pharmacotherapy &amp; NRT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086600" cy="29718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Odds Ratios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u="sng" dirty="0"/>
              <a:t>Product</a:t>
            </a:r>
            <a:r>
              <a:rPr lang="en-US" dirty="0"/>
              <a:t>			</a:t>
            </a:r>
            <a:r>
              <a:rPr lang="en-US" u="sng" dirty="0"/>
              <a:t>OR</a:t>
            </a:r>
            <a:r>
              <a:rPr lang="en-US" dirty="0"/>
              <a:t>	</a:t>
            </a:r>
            <a:r>
              <a:rPr lang="en-US" u="sng" dirty="0"/>
              <a:t>Range</a:t>
            </a:r>
            <a:r>
              <a:rPr lang="en-US" dirty="0"/>
              <a:t>	</a:t>
            </a:r>
            <a:r>
              <a:rPr lang="en-US" u="sng" dirty="0"/>
              <a:t>Cost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/>
              <a:t>Nasal Spray</a:t>
            </a:r>
            <a:r>
              <a:rPr lang="en-US" dirty="0"/>
              <a:t>		</a:t>
            </a:r>
            <a:r>
              <a:rPr lang="en-US" dirty="0" smtClean="0"/>
              <a:t>	2.3</a:t>
            </a:r>
            <a:r>
              <a:rPr lang="en-US" dirty="0"/>
              <a:t>	1.7 – 3.0	</a:t>
            </a:r>
            <a:r>
              <a:rPr lang="en-US" dirty="0" smtClean="0"/>
              <a:t>$400</a:t>
            </a:r>
            <a:endParaRPr lang="en-US" dirty="0"/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Hi Dose Patch		</a:t>
            </a:r>
            <a:r>
              <a:rPr lang="en-US" dirty="0" smtClean="0"/>
              <a:t>	2.3</a:t>
            </a:r>
            <a:r>
              <a:rPr lang="en-US" dirty="0"/>
              <a:t>	1.7 – 3.0	</a:t>
            </a:r>
            <a:r>
              <a:rPr lang="en-US" dirty="0" smtClean="0"/>
              <a:t>$60</a:t>
            </a:r>
            <a:endParaRPr lang="en-US" dirty="0"/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LT (14 </a:t>
            </a:r>
            <a:r>
              <a:rPr lang="en-US" dirty="0" err="1"/>
              <a:t>wk</a:t>
            </a:r>
            <a:r>
              <a:rPr lang="en-US" dirty="0"/>
              <a:t>) Gum	</a:t>
            </a:r>
            <a:r>
              <a:rPr lang="en-US" dirty="0" smtClean="0"/>
              <a:t>	2.2 </a:t>
            </a:r>
            <a:r>
              <a:rPr lang="en-US" dirty="0"/>
              <a:t>	1.5 – 3.2	</a:t>
            </a:r>
            <a:r>
              <a:rPr lang="en-US" dirty="0" smtClean="0"/>
              <a:t>$25</a:t>
            </a:r>
            <a:endParaRPr lang="en-US" dirty="0"/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/>
              <a:t>Inhaler</a:t>
            </a:r>
            <a:r>
              <a:rPr lang="en-US" dirty="0"/>
              <a:t>		</a:t>
            </a:r>
            <a:r>
              <a:rPr lang="en-US" dirty="0" smtClean="0"/>
              <a:t>	2.1</a:t>
            </a:r>
            <a:r>
              <a:rPr lang="en-US" dirty="0"/>
              <a:t>	1.5 – 2.9	</a:t>
            </a:r>
            <a:r>
              <a:rPr lang="en-US" dirty="0" smtClean="0"/>
              <a:t>$398</a:t>
            </a:r>
            <a:endParaRPr lang="en-US" dirty="0"/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Lo Dose Patch		</a:t>
            </a:r>
            <a:r>
              <a:rPr lang="en-US" dirty="0" smtClean="0"/>
              <a:t>	1.9</a:t>
            </a:r>
            <a:r>
              <a:rPr lang="en-US" dirty="0"/>
              <a:t>	1.7 – 2.3 	</a:t>
            </a:r>
            <a:r>
              <a:rPr lang="en-US" dirty="0" smtClean="0"/>
              <a:t>$40</a:t>
            </a:r>
            <a:r>
              <a:rPr lang="en-US" dirty="0"/>
              <a:t>	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Lozenges		</a:t>
            </a:r>
            <a:r>
              <a:rPr lang="en-US" dirty="0" smtClean="0"/>
              <a:t>	1.5</a:t>
            </a:r>
            <a:r>
              <a:rPr lang="en-US" dirty="0"/>
              <a:t>	???	</a:t>
            </a:r>
            <a:r>
              <a:rPr lang="en-US" dirty="0" smtClean="0"/>
              <a:t>$30</a:t>
            </a:r>
            <a:endParaRPr lang="en-US" dirty="0"/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200" baseline="30000" dirty="0"/>
              <a:t>Fiore, et al.  </a:t>
            </a:r>
            <a:r>
              <a:rPr lang="en-US" sz="2200" u="sng" baseline="30000" dirty="0"/>
              <a:t>Treating Tobacco Use and Dependence</a:t>
            </a:r>
            <a:r>
              <a:rPr lang="en-US" sz="2200" dirty="0"/>
              <a:t> </a:t>
            </a:r>
            <a:r>
              <a:rPr lang="en-US" sz="2200" baseline="30000" dirty="0"/>
              <a:t>(2008</a:t>
            </a:r>
            <a:r>
              <a:rPr lang="en-US" sz="2200" baseline="30000" dirty="0" smtClean="0"/>
              <a:t>).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200" baseline="30000" dirty="0" smtClean="0"/>
              <a:t>Prices from riteaid.com; </a:t>
            </a:r>
            <a:r>
              <a:rPr lang="en-US" sz="2200" baseline="30000" dirty="0" err="1" smtClean="0"/>
              <a:t>Goodrx</a:t>
            </a:r>
            <a:endParaRPr lang="en-US" sz="2200" baseline="30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343400"/>
            <a:ext cx="131445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1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6207" y="1198959"/>
            <a:ext cx="8229600" cy="685800"/>
          </a:xfrm>
        </p:spPr>
        <p:txBody>
          <a:bodyPr/>
          <a:lstStyle/>
          <a:p>
            <a:r>
              <a:rPr lang="en-US" sz="3800" dirty="0"/>
              <a:t>Treatment: </a:t>
            </a:r>
            <a:r>
              <a:rPr lang="en-US" sz="3800" dirty="0" smtClean="0"/>
              <a:t>NRT</a:t>
            </a:r>
            <a:endParaRPr lang="en-US" sz="3800" dirty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7707" y="2371663"/>
            <a:ext cx="7086600" cy="2392363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Long term maintenance – 6 months recommended</a:t>
            </a:r>
          </a:p>
          <a:p>
            <a:r>
              <a:rPr lang="en-US" sz="2400" dirty="0" smtClean="0"/>
              <a:t>Spray </a:t>
            </a:r>
            <a:r>
              <a:rPr lang="en-US" sz="2400" dirty="0"/>
              <a:t>and Inhaler better mimic smoke tobacco’s mechanism of </a:t>
            </a:r>
            <a:r>
              <a:rPr lang="en-US" sz="2400" dirty="0" smtClean="0"/>
              <a:t>action, but require script and much more expensive</a:t>
            </a:r>
            <a:endParaRPr lang="en-US" sz="2400" dirty="0"/>
          </a:p>
          <a:p>
            <a:r>
              <a:rPr lang="en-US" sz="2400" dirty="0" smtClean="0"/>
              <a:t>Combination </a:t>
            </a:r>
            <a:r>
              <a:rPr lang="en-US" sz="2400" dirty="0"/>
              <a:t>of therapies is also advantageous. LT patch and gum or spray best (3.6 OR</a:t>
            </a:r>
            <a:r>
              <a:rPr lang="en-US" sz="2400" dirty="0" smtClean="0"/>
              <a:t>).  Of course, patch and gum more economical.  </a:t>
            </a:r>
            <a:endParaRPr lang="en-US" sz="2400" dirty="0"/>
          </a:p>
          <a:p>
            <a:r>
              <a:rPr lang="en-US" sz="2400" dirty="0" smtClean="0"/>
              <a:t>Experts </a:t>
            </a:r>
            <a:r>
              <a:rPr lang="en-US" sz="2400" dirty="0"/>
              <a:t>recommend individual counseling plus NRT as best </a:t>
            </a:r>
            <a:r>
              <a:rPr lang="en-US" sz="2400" dirty="0" smtClean="0"/>
              <a:t>practice.  </a:t>
            </a:r>
            <a:endParaRPr lang="en-US" sz="2400" baseline="30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495800"/>
            <a:ext cx="3149600" cy="17393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969366"/>
            <a:ext cx="904875" cy="142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5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Treatment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5608" y="2667000"/>
            <a:ext cx="7086600" cy="310755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Spray – absorbs in the lower nasal mucosa; do not sniff like some other nasal sprays.  </a:t>
            </a:r>
          </a:p>
          <a:p>
            <a:r>
              <a:rPr lang="en-US" dirty="0" smtClean="0"/>
              <a:t>Inhaler – absorbs in lining of the mouth, not necessary to inhale deeply. Requires a lot of repetition.  </a:t>
            </a:r>
          </a:p>
          <a:p>
            <a:r>
              <a:rPr lang="en-US" dirty="0" smtClean="0"/>
              <a:t>Gum – 4 mg for heavy smokers or smokers within 30 minutes of waking up.  2 mg for others.  Chew and park – absorbs like snuff.</a:t>
            </a:r>
          </a:p>
          <a:p>
            <a:r>
              <a:rPr lang="en-US" dirty="0" smtClean="0"/>
              <a:t>Lozenge – Same dosing as gum, same type of absorption.   Do not eat or drink 15 minutes before or during   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437" y="866775"/>
            <a:ext cx="12287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3701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Treatment Tips – Nicotine Patch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895600"/>
            <a:ext cx="7086600" cy="3200400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en-US" dirty="0" smtClean="0"/>
              <a:t>Generally the patch is under-dosed in practice</a:t>
            </a:r>
          </a:p>
          <a:p>
            <a:pPr lvl="1"/>
            <a:r>
              <a:rPr lang="en-US" dirty="0" smtClean="0"/>
              <a:t>This contributes to patient notion that it “doesn’t work.”  Does anything work well when it’s not the proper dosage?   </a:t>
            </a:r>
          </a:p>
          <a:p>
            <a:pPr lvl="1"/>
            <a:r>
              <a:rPr lang="en-US" dirty="0" smtClean="0"/>
              <a:t>Have patient rotate where they apply patch to decrease skin irritation</a:t>
            </a:r>
          </a:p>
          <a:p>
            <a:pPr lvl="1"/>
            <a:r>
              <a:rPr lang="en-US" dirty="0" smtClean="0"/>
              <a:t>Dosing is generally just over 1 mg per 1 cigarette per day (</a:t>
            </a:r>
            <a:r>
              <a:rPr lang="en-US" dirty="0" err="1" smtClean="0"/>
              <a:t>cpd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Taper dosage after 4-6 weeks tobacco free</a:t>
            </a:r>
          </a:p>
          <a:p>
            <a:pPr lvl="2"/>
            <a:r>
              <a:rPr lang="en-US" dirty="0" smtClean="0"/>
              <a:t>Dosing: 	</a:t>
            </a:r>
            <a:r>
              <a:rPr lang="en-US" sz="2000" dirty="0" smtClean="0"/>
              <a:t>&gt;39 </a:t>
            </a:r>
            <a:r>
              <a:rPr lang="en-US" sz="2000" dirty="0" err="1" smtClean="0"/>
              <a:t>cpd</a:t>
            </a:r>
            <a:r>
              <a:rPr lang="en-US" sz="2000" dirty="0" smtClean="0"/>
              <a:t> 	42 mg patch</a:t>
            </a:r>
          </a:p>
          <a:p>
            <a:pPr marL="1828800" lvl="4" indent="0">
              <a:buNone/>
            </a:pPr>
            <a:r>
              <a:rPr lang="en-US" dirty="0"/>
              <a:t> </a:t>
            </a:r>
            <a:r>
              <a:rPr lang="en-US" dirty="0" smtClean="0"/>
              <a:t>	21-39 </a:t>
            </a:r>
            <a:r>
              <a:rPr lang="en-US" dirty="0" err="1" smtClean="0"/>
              <a:t>cpd</a:t>
            </a:r>
            <a:r>
              <a:rPr lang="en-US" dirty="0" smtClean="0"/>
              <a:t>	28-35 mg patch</a:t>
            </a:r>
          </a:p>
          <a:p>
            <a:pPr marL="1828800" lvl="4" indent="0">
              <a:buNone/>
            </a:pPr>
            <a:r>
              <a:rPr lang="en-US" dirty="0" smtClean="0"/>
              <a:t>	10-20 </a:t>
            </a:r>
            <a:r>
              <a:rPr lang="en-US" dirty="0" err="1" smtClean="0"/>
              <a:t>cpd</a:t>
            </a:r>
            <a:r>
              <a:rPr lang="en-US" dirty="0" smtClean="0"/>
              <a:t>	14-21 mg patch</a:t>
            </a:r>
          </a:p>
          <a:p>
            <a:pPr marL="1828800" lvl="4" indent="0">
              <a:buNone/>
            </a:pPr>
            <a:r>
              <a:rPr lang="en-US" dirty="0" smtClean="0"/>
              <a:t>	&lt; 10 </a:t>
            </a:r>
            <a:r>
              <a:rPr lang="en-US" dirty="0" err="1" smtClean="0"/>
              <a:t>cpd</a:t>
            </a:r>
            <a:r>
              <a:rPr lang="en-US" dirty="0" smtClean="0"/>
              <a:t>	14 mg patch   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8581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990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Specific Patient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81200"/>
            <a:ext cx="7086600" cy="3962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Pregnant</a:t>
            </a:r>
          </a:p>
          <a:p>
            <a:pPr lvl="1"/>
            <a:r>
              <a:rPr lang="en-US" dirty="0" smtClean="0"/>
              <a:t>WV leads the nation in pregnant smoking</a:t>
            </a:r>
          </a:p>
          <a:p>
            <a:pPr lvl="1"/>
            <a:r>
              <a:rPr lang="en-US" dirty="0" smtClean="0"/>
              <a:t>5 As; Bupropion</a:t>
            </a:r>
          </a:p>
          <a:p>
            <a:r>
              <a:rPr lang="en-US" dirty="0" smtClean="0"/>
              <a:t>Breastfeeding</a:t>
            </a:r>
          </a:p>
          <a:p>
            <a:pPr lvl="1"/>
            <a:r>
              <a:rPr lang="en-US" dirty="0" smtClean="0"/>
              <a:t>NRT; </a:t>
            </a:r>
            <a:r>
              <a:rPr lang="en-US" dirty="0" err="1" smtClean="0"/>
              <a:t>Varenicline</a:t>
            </a:r>
            <a:r>
              <a:rPr lang="en-US" dirty="0" smtClean="0"/>
              <a:t>; Bupropion</a:t>
            </a:r>
          </a:p>
          <a:p>
            <a:pPr marL="457200" lvl="1" indent="0">
              <a:buNone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http://www.cdc.gov/mmwr/preview/mmwrhtml</a:t>
            </a:r>
            <a:endParaRPr lang="en-US" sz="2100" dirty="0" smtClean="0"/>
          </a:p>
          <a:p>
            <a:r>
              <a:rPr lang="en-US" dirty="0" smtClean="0"/>
              <a:t>Older patients (65 and up)</a:t>
            </a:r>
          </a:p>
          <a:p>
            <a:pPr lvl="1"/>
            <a:r>
              <a:rPr lang="en-US" dirty="0" smtClean="0"/>
              <a:t>Be mindful of other illnesses (e.g. renal)</a:t>
            </a:r>
          </a:p>
          <a:p>
            <a:pPr marL="457200" lvl="1" indent="0">
              <a:buNone/>
            </a:pPr>
            <a:r>
              <a:rPr lang="en-US" sz="1900" dirty="0" smtClean="0"/>
              <a:t>Elhassan &amp; Chow (2007). </a:t>
            </a:r>
            <a:r>
              <a:rPr lang="en-US" sz="1900" u="sng" dirty="0" err="1" smtClean="0"/>
              <a:t>Clin</a:t>
            </a:r>
            <a:r>
              <a:rPr lang="en-US" sz="1900" u="sng" dirty="0" smtClean="0"/>
              <a:t> </a:t>
            </a:r>
            <a:r>
              <a:rPr lang="en-US" sz="1900" u="sng" dirty="0" err="1" smtClean="0"/>
              <a:t>Geriatr</a:t>
            </a:r>
            <a:r>
              <a:rPr lang="en-US" sz="1900" u="sng" dirty="0" smtClean="0"/>
              <a:t>, </a:t>
            </a:r>
            <a:r>
              <a:rPr lang="en-US" sz="1900" dirty="0" smtClean="0"/>
              <a:t>15:38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8301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Off the Beaten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438400"/>
            <a:ext cx="7086600" cy="31242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Tabex</a:t>
            </a:r>
            <a:endParaRPr lang="en-US" dirty="0" smtClean="0"/>
          </a:p>
          <a:p>
            <a:pPr lvl="1"/>
            <a:r>
              <a:rPr lang="en-US" dirty="0" smtClean="0"/>
              <a:t>Reduced cost ($40/month) made with </a:t>
            </a:r>
            <a:r>
              <a:rPr lang="en-US" dirty="0" err="1" smtClean="0"/>
              <a:t>Cytisine</a:t>
            </a:r>
            <a:r>
              <a:rPr lang="en-US" dirty="0" smtClean="0"/>
              <a:t> (similarities to </a:t>
            </a:r>
            <a:r>
              <a:rPr lang="en-US" dirty="0" err="1" smtClean="0"/>
              <a:t>Varenicline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Cytisine</a:t>
            </a:r>
            <a:r>
              <a:rPr lang="en-US" dirty="0" smtClean="0"/>
              <a:t> used in Eastern Europe for tobacco cessation since the 1960s</a:t>
            </a:r>
          </a:p>
          <a:p>
            <a:pPr lvl="1"/>
            <a:r>
              <a:rPr lang="en-US" dirty="0" smtClean="0"/>
              <a:t>Similar efficacy to current recommended drugs (</a:t>
            </a:r>
            <a:r>
              <a:rPr lang="en-US" dirty="0" err="1" smtClean="0"/>
              <a:t>Varenicline</a:t>
            </a:r>
            <a:r>
              <a:rPr lang="en-US" dirty="0" smtClean="0"/>
              <a:t>, Bupropion)</a:t>
            </a:r>
          </a:p>
          <a:p>
            <a:pPr marL="0" indent="0">
              <a:buNone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Hajek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McRobbie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Myers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(2013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Thorax</a:t>
            </a:r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68 (11):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1037–42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6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3051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Popular Is Not the Same as Effective: </a:t>
            </a:r>
            <a:br>
              <a:rPr lang="en-US" dirty="0" smtClean="0"/>
            </a:br>
            <a:r>
              <a:rPr lang="en-US" dirty="0" smtClean="0"/>
              <a:t>E-cigarettes/Vaping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895600"/>
            <a:ext cx="7086600" cy="3048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Battery operated cigarette look alike.  </a:t>
            </a:r>
          </a:p>
          <a:p>
            <a:r>
              <a:rPr lang="en-US" dirty="0" smtClean="0"/>
              <a:t>Supposed to have controlled dosage of nicotine to help wean smokers. FDA says NO</a:t>
            </a:r>
          </a:p>
          <a:p>
            <a:r>
              <a:rPr lang="en-US" dirty="0" smtClean="0"/>
              <a:t>Buyer beware!  Lack of scientific data</a:t>
            </a:r>
          </a:p>
          <a:p>
            <a:r>
              <a:rPr lang="en-US" dirty="0" smtClean="0"/>
              <a:t>Harvard 2015 study – “same cardiovascular risks of a cigarette”</a:t>
            </a:r>
          </a:p>
          <a:p>
            <a:pPr lvl="1"/>
            <a:r>
              <a:rPr lang="en-US" dirty="0" smtClean="0"/>
              <a:t>Most made in China with very little oversight.</a:t>
            </a:r>
          </a:p>
          <a:p>
            <a:pPr lvl="1"/>
            <a:r>
              <a:rPr lang="en-US" dirty="0" smtClean="0"/>
              <a:t>Impurities and carcinogens in &gt; 50% samples.  </a:t>
            </a:r>
          </a:p>
          <a:p>
            <a:pPr lvl="1"/>
            <a:r>
              <a:rPr lang="en-US" dirty="0" smtClean="0"/>
              <a:t>“No nicotine” samples had nicotine in them.</a:t>
            </a:r>
          </a:p>
          <a:p>
            <a:pPr lvl="1"/>
            <a:r>
              <a:rPr lang="en-US" dirty="0" smtClean="0"/>
              <a:t>Amounts of nicotine never accurate. </a:t>
            </a:r>
          </a:p>
          <a:p>
            <a:pPr lvl="1">
              <a:buNone/>
            </a:pPr>
            <a:endParaRPr lang="en-US" baseline="30000" dirty="0" smtClean="0"/>
          </a:p>
          <a:p>
            <a:pPr lvl="1">
              <a:buNone/>
            </a:pPr>
            <a:r>
              <a:rPr lang="en-US" baseline="30000" dirty="0" smtClean="0"/>
              <a:t>www.aafp.org</a:t>
            </a:r>
          </a:p>
        </p:txBody>
      </p:sp>
      <p:pic>
        <p:nvPicPr>
          <p:cNvPr id="1026" name="Picture 2" descr="C:\Documents and Settings\sfields.HS\My Documents\My Pictures\electronic c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04800"/>
            <a:ext cx="1276350" cy="847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79526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Ecigs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4615" y="2316139"/>
            <a:ext cx="7086600" cy="2392363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dirty="0" smtClean="0"/>
              <a:t>Not FDA Approved</a:t>
            </a:r>
          </a:p>
          <a:p>
            <a:pPr lvl="1"/>
            <a:r>
              <a:rPr lang="en-US" dirty="0" smtClean="0"/>
              <a:t>No scientific studies on safety</a:t>
            </a:r>
          </a:p>
          <a:p>
            <a:pPr lvl="1"/>
            <a:r>
              <a:rPr lang="en-US" dirty="0" smtClean="0"/>
              <a:t>No scientific studies show that </a:t>
            </a:r>
            <a:r>
              <a:rPr lang="en-US" dirty="0" err="1" smtClean="0"/>
              <a:t>ecigs</a:t>
            </a:r>
            <a:r>
              <a:rPr lang="en-US" dirty="0" smtClean="0"/>
              <a:t> are effective to help people quit smoking</a:t>
            </a:r>
          </a:p>
          <a:p>
            <a:pPr lvl="1"/>
            <a:r>
              <a:rPr lang="en-US" dirty="0" smtClean="0"/>
              <a:t>Wait and see approach – cannot recommend unless there is good evidence</a:t>
            </a:r>
          </a:p>
          <a:p>
            <a:pPr lvl="1"/>
            <a:endParaRPr lang="en-US" dirty="0" smtClean="0"/>
          </a:p>
          <a:p>
            <a:pPr lvl="1"/>
            <a:endParaRPr lang="en-US" baseline="30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343400"/>
            <a:ext cx="250507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07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Overview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</a:pPr>
            <a:r>
              <a:rPr lang="en-US" sz="3600" dirty="0" smtClean="0"/>
              <a:t>Tobacco-Related Disorders</a:t>
            </a:r>
            <a:endParaRPr lang="en-US" sz="3600" dirty="0"/>
          </a:p>
          <a:p>
            <a:pPr>
              <a:lnSpc>
                <a:spcPct val="90000"/>
              </a:lnSpc>
            </a:pPr>
            <a:endParaRPr lang="en-US" sz="3600" dirty="0"/>
          </a:p>
          <a:p>
            <a:pPr>
              <a:lnSpc>
                <a:spcPct val="90000"/>
              </a:lnSpc>
            </a:pPr>
            <a:r>
              <a:rPr lang="en-US" sz="3600" dirty="0"/>
              <a:t>Assessment</a:t>
            </a:r>
          </a:p>
          <a:p>
            <a:pPr>
              <a:lnSpc>
                <a:spcPct val="90000"/>
              </a:lnSpc>
            </a:pPr>
            <a:endParaRPr lang="en-US" sz="3600" dirty="0"/>
          </a:p>
          <a:p>
            <a:pPr>
              <a:lnSpc>
                <a:spcPct val="90000"/>
              </a:lnSpc>
            </a:pPr>
            <a:r>
              <a:rPr lang="en-US" sz="3600" dirty="0"/>
              <a:t>Treatment</a:t>
            </a:r>
          </a:p>
          <a:p>
            <a:pPr>
              <a:lnSpc>
                <a:spcPct val="90000"/>
              </a:lnSpc>
            </a:pPr>
            <a:endParaRPr lang="en-US" sz="3600" dirty="0"/>
          </a:p>
          <a:p>
            <a:pPr>
              <a:lnSpc>
                <a:spcPct val="90000"/>
              </a:lnSpc>
            </a:pPr>
            <a:r>
              <a:rPr lang="en-US" sz="3600" dirty="0"/>
              <a:t>Conclusions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352800"/>
            <a:ext cx="379095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25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2590800"/>
            <a:ext cx="7086600" cy="31242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/>
              <a:t>American Psychiatric Association (</a:t>
            </a:r>
            <a:r>
              <a:rPr lang="en-US" sz="1600" dirty="0" smtClean="0"/>
              <a:t>2013).  </a:t>
            </a:r>
            <a:r>
              <a:rPr lang="en-US" sz="1600" u="sng" dirty="0"/>
              <a:t>Diagnostic &amp; Statistical Manual of Mental Disorders,</a:t>
            </a:r>
            <a:r>
              <a:rPr lang="en-US" sz="1600" dirty="0"/>
              <a:t> </a:t>
            </a:r>
            <a:r>
              <a:rPr lang="en-US" sz="1600" dirty="0" smtClean="0"/>
              <a:t>Fifth Edition.  </a:t>
            </a:r>
            <a:r>
              <a:rPr lang="en-US" sz="1600" dirty="0"/>
              <a:t>Washington, DC: APA.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/>
              <a:t>Clark, M.  (2002).  Weight concerns in tobacco treatment.  In </a:t>
            </a:r>
            <a:r>
              <a:rPr lang="en-US" sz="1600" u="sng" dirty="0"/>
              <a:t>Mayo Clinic Nicotine Dependence Seminar: Counselor Training and Program Development Manual</a:t>
            </a:r>
            <a:r>
              <a:rPr lang="en-US" sz="1600" dirty="0"/>
              <a:t>.  Rochester, MN: Mayo Foundation.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/>
              <a:t>Dale, L.  (2002). Bedside interventions: Hospital Services.  In </a:t>
            </a:r>
            <a:r>
              <a:rPr lang="en-US" sz="1600" u="sng" dirty="0"/>
              <a:t>Mayo Clinic Nicotine Dependence Seminar: Counselor Training and Program Development Manual</a:t>
            </a:r>
            <a:r>
              <a:rPr lang="en-US" sz="1600" dirty="0"/>
              <a:t>.  Rochester, MN: Mayo Foundation. </a:t>
            </a:r>
            <a:endParaRPr lang="en-US" sz="16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 smtClean="0"/>
              <a:t>Elhassan, A. &amp; Chow, R. (2007).  Smoking cessation in the elderly. </a:t>
            </a:r>
            <a:r>
              <a:rPr lang="en-US" sz="1600" u="sng" dirty="0" err="1" smtClean="0"/>
              <a:t>Clin</a:t>
            </a:r>
            <a:r>
              <a:rPr lang="en-US" sz="1600" u="sng" dirty="0" smtClean="0"/>
              <a:t> </a:t>
            </a:r>
            <a:r>
              <a:rPr lang="en-US" sz="1600" u="sng" dirty="0" err="1" smtClean="0"/>
              <a:t>Geriatr</a:t>
            </a:r>
            <a:r>
              <a:rPr lang="en-US" sz="1600" u="sng" dirty="0" smtClean="0"/>
              <a:t>, </a:t>
            </a:r>
            <a:r>
              <a:rPr lang="en-US" sz="1600" dirty="0" smtClean="0"/>
              <a:t>15:38.</a:t>
            </a:r>
            <a:endParaRPr lang="en-US" sz="16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/>
              <a:t>Fiore, M., Bailey, W, Cohen, S., et al.  (2000).  </a:t>
            </a:r>
            <a:r>
              <a:rPr lang="en-US" sz="1600" u="sng" dirty="0"/>
              <a:t>Treating Tobacco Use and Dependence.</a:t>
            </a:r>
            <a:r>
              <a:rPr lang="en-US" sz="1600" dirty="0"/>
              <a:t>    Rockville, MD: U.S. Department of Health and Human Services.  Public Health Service.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/>
              <a:t>Fiore, M., Bailey, W, Cohen, S., et al.  (2008).  </a:t>
            </a:r>
            <a:r>
              <a:rPr lang="en-US" sz="1600" u="sng" dirty="0"/>
              <a:t>Treating Tobacco Use and Dependence.</a:t>
            </a:r>
            <a:r>
              <a:rPr lang="en-US" sz="1600" dirty="0"/>
              <a:t>  Practice guideline update.  Rockville, MD: U.S. Department of Health and Human Services.  Public Health Service.  </a:t>
            </a:r>
            <a:endParaRPr lang="en-US" sz="1600" dirty="0" smtClean="0"/>
          </a:p>
          <a:p>
            <a:pPr>
              <a:lnSpc>
                <a:spcPct val="80000"/>
              </a:lnSpc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Hajek,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McRobbie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Myers (2013). Efficacy of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cytisine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helping smokers quit: systematic review and meta-analysis. </a:t>
            </a:r>
            <a:r>
              <a:rPr lang="en-US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Thorax, 68 (11):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1037–42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 smtClean="0"/>
              <a:t>Miller</a:t>
            </a:r>
            <a:r>
              <a:rPr lang="en-US" sz="1600" dirty="0"/>
              <a:t>, W, &amp; </a:t>
            </a:r>
            <a:r>
              <a:rPr lang="en-US" sz="1600" dirty="0" err="1"/>
              <a:t>Rollnick</a:t>
            </a:r>
            <a:r>
              <a:rPr lang="en-US" sz="1600" dirty="0"/>
              <a:t>, S.  (1991).  </a:t>
            </a:r>
            <a:r>
              <a:rPr lang="en-US" sz="1600" u="sng" dirty="0"/>
              <a:t>Motivational Interviewing: Preparing People to Change Addictive Behavior</a:t>
            </a:r>
            <a:r>
              <a:rPr lang="en-US" sz="1600" dirty="0"/>
              <a:t>. New York: Guilford Press.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 err="1"/>
              <a:t>Prochaska</a:t>
            </a:r>
            <a:r>
              <a:rPr lang="en-US" sz="1600" dirty="0"/>
              <a:t>, J. &amp; </a:t>
            </a:r>
            <a:r>
              <a:rPr lang="en-US" sz="1600" dirty="0" err="1"/>
              <a:t>DiClemente</a:t>
            </a:r>
            <a:r>
              <a:rPr lang="en-US" sz="1600" dirty="0"/>
              <a:t>, C.  (1992).  Stages of change in the modification of problem behavior.  In M. </a:t>
            </a:r>
            <a:r>
              <a:rPr lang="en-US" sz="1600" dirty="0" err="1"/>
              <a:t>Hersen</a:t>
            </a:r>
            <a:r>
              <a:rPr lang="en-US" sz="1600" dirty="0"/>
              <a:t>, R. </a:t>
            </a:r>
            <a:r>
              <a:rPr lang="en-US" sz="1600" dirty="0" err="1"/>
              <a:t>Eisler</a:t>
            </a:r>
            <a:r>
              <a:rPr lang="en-US" sz="1600" dirty="0"/>
              <a:t>, &amp; P. Miller, </a:t>
            </a:r>
            <a:r>
              <a:rPr lang="en-US" sz="1600" u="sng" dirty="0"/>
              <a:t>Progress in Behavior Modification, 28,</a:t>
            </a:r>
            <a:r>
              <a:rPr lang="en-US" sz="1600" dirty="0"/>
              <a:t> Sycamore, IL: Sycamore Publishing Company.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/>
              <a:t>West, R., &amp; </a:t>
            </a:r>
            <a:r>
              <a:rPr lang="en-US" sz="1600" dirty="0" err="1"/>
              <a:t>Hajek</a:t>
            </a:r>
            <a:r>
              <a:rPr lang="en-US" sz="1600" dirty="0"/>
              <a:t>, P.  (1997).  What happens to anxiety levels on giving up smoking?  </a:t>
            </a:r>
            <a:r>
              <a:rPr lang="en-US" sz="1600" u="sng" dirty="0"/>
              <a:t>American Journal of Psychiatry, 154,</a:t>
            </a:r>
            <a:r>
              <a:rPr lang="en-US" sz="1600" dirty="0"/>
              <a:t> 1589-1592.</a:t>
            </a:r>
          </a:p>
          <a:p>
            <a:pPr>
              <a:lnSpc>
                <a:spcPct val="80000"/>
              </a:lnSpc>
              <a:buNone/>
            </a:pPr>
            <a:endParaRPr lang="en-US" sz="1600" dirty="0" smtClean="0">
              <a:hlinkClick r:id="rId2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dirty="0" smtClean="0">
                <a:hlinkClick r:id="rId2"/>
              </a:rPr>
              <a:t>www.aafp.org; www.cdc.gov</a:t>
            </a:r>
            <a:r>
              <a:rPr lang="en-US" sz="1600" dirty="0" smtClean="0"/>
              <a:t>;  </a:t>
            </a:r>
            <a:r>
              <a:rPr lang="en-US" sz="1600" dirty="0" smtClean="0">
                <a:hlinkClick r:id="rId3"/>
              </a:rPr>
              <a:t>www.chantix.com</a:t>
            </a:r>
            <a:r>
              <a:rPr lang="en-US" sz="1600" dirty="0"/>
              <a:t>; </a:t>
            </a:r>
            <a:r>
              <a:rPr lang="en-US" sz="1600" dirty="0" smtClean="0"/>
              <a:t> </a:t>
            </a:r>
            <a:r>
              <a:rPr lang="en-US" sz="1600" dirty="0" smtClean="0">
                <a:hlinkClick r:id="rId4"/>
              </a:rPr>
              <a:t>www.fda.gov</a:t>
            </a:r>
            <a:r>
              <a:rPr lang="en-US" sz="1600" dirty="0"/>
              <a:t>; </a:t>
            </a:r>
            <a:r>
              <a:rPr lang="en-US" sz="1600" dirty="0" smtClean="0"/>
              <a:t> </a:t>
            </a:r>
            <a:r>
              <a:rPr lang="en-US" sz="1600" dirty="0" smtClean="0">
                <a:hlinkClick r:id="rId5"/>
              </a:rPr>
              <a:t>www.motivationalinterview.org</a:t>
            </a:r>
            <a:r>
              <a:rPr lang="en-US" sz="1600" dirty="0" smtClean="0"/>
              <a:t>; </a:t>
            </a:r>
            <a:r>
              <a:rPr lang="en-US" sz="1600" dirty="0" smtClean="0">
                <a:hlinkClick r:id="rId6"/>
              </a:rPr>
              <a:t>www.tobaccofreekids.org</a:t>
            </a:r>
            <a:r>
              <a:rPr lang="en-US" sz="1600" dirty="0" smtClean="0"/>
              <a:t>; </a:t>
            </a:r>
            <a:r>
              <a:rPr lang="en-US" sz="1600" dirty="0" smtClean="0">
                <a:hlinkClick r:id="rId7"/>
              </a:rPr>
              <a:t>www.wvdtp.org</a:t>
            </a:r>
            <a:r>
              <a:rPr lang="en-US" sz="1600" dirty="0" smtClean="0"/>
              <a:t>;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://www.cdc.gov/mmwr/preview/mmwrhtml</a:t>
            </a:r>
            <a:endParaRPr lang="en-US" sz="1600" dirty="0" smtClean="0"/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9443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Tobacco Use Disorder 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590800"/>
            <a:ext cx="7848600" cy="3048000"/>
          </a:xfrm>
        </p:spPr>
        <p:txBody>
          <a:bodyPr>
            <a:normAutofit fontScale="77500" lnSpcReduction="20000"/>
          </a:bodyPr>
          <a:lstStyle/>
          <a:p>
            <a:pPr marL="533400" indent="-533400">
              <a:buFont typeface="Wingdings" pitchFamily="2" charset="2"/>
              <a:buNone/>
            </a:pPr>
            <a:r>
              <a:rPr lang="en-US" sz="2400" dirty="0"/>
              <a:t>A </a:t>
            </a:r>
            <a:r>
              <a:rPr lang="en-US" sz="2400" dirty="0" smtClean="0"/>
              <a:t>problematic </a:t>
            </a:r>
            <a:r>
              <a:rPr lang="en-US" sz="2400" dirty="0"/>
              <a:t>pattern of tobacco use, leading to clinically significant impairment as manifested by </a:t>
            </a:r>
            <a:r>
              <a:rPr lang="en-US" sz="2400" dirty="0" smtClean="0"/>
              <a:t>two </a:t>
            </a:r>
            <a:r>
              <a:rPr lang="en-US" sz="2400" dirty="0"/>
              <a:t>or more of the </a:t>
            </a:r>
            <a:r>
              <a:rPr lang="en-US" sz="2400" dirty="0" smtClean="0"/>
              <a:t>following for 12 month period:</a:t>
            </a:r>
          </a:p>
          <a:p>
            <a:pPr marL="533400" indent="-533400">
              <a:buFont typeface="Wingdings" pitchFamily="2" charset="2"/>
              <a:buNone/>
            </a:pPr>
            <a:endParaRPr lang="en-US" sz="2400" dirty="0"/>
          </a:p>
          <a:p>
            <a:pPr marL="952500" lvl="1" indent="-495300">
              <a:buFont typeface="Wingdings" pitchFamily="2" charset="2"/>
              <a:buNone/>
            </a:pPr>
            <a:r>
              <a:rPr lang="en-US" sz="2400" dirty="0"/>
              <a:t>1)  </a:t>
            </a:r>
            <a:r>
              <a:rPr lang="en-US" sz="2400" dirty="0" smtClean="0"/>
              <a:t>Tolerance </a:t>
            </a:r>
            <a:r>
              <a:rPr lang="en-US" sz="2400" dirty="0"/>
              <a:t>– More tobacco to get the same effect.  </a:t>
            </a:r>
          </a:p>
          <a:p>
            <a:pPr marL="952500" lvl="1" indent="-495300">
              <a:buFont typeface="Wingdings" pitchFamily="2" charset="2"/>
              <a:buNone/>
            </a:pPr>
            <a:endParaRPr lang="en-US" sz="2400" dirty="0"/>
          </a:p>
          <a:p>
            <a:pPr marL="952500" lvl="1" indent="-495300">
              <a:buFont typeface="Wingdings" pitchFamily="2" charset="2"/>
              <a:buNone/>
            </a:pPr>
            <a:r>
              <a:rPr lang="en-US" sz="2400" dirty="0"/>
              <a:t>2)  Withdrawal – Four or </a:t>
            </a:r>
            <a:r>
              <a:rPr lang="en-US" sz="2400" dirty="0" smtClean="0"/>
              <a:t>more (24 hr): Irritability, frustration or anger; anxiety; concentration problems; increased appetite; restlessness; depressed mood; insomnia.  </a:t>
            </a:r>
            <a:endParaRPr lang="en-US" sz="2400" dirty="0"/>
          </a:p>
          <a:p>
            <a:pPr marL="952500" lvl="1" indent="-495300">
              <a:buFont typeface="Wingdings" pitchFamily="2" charset="2"/>
              <a:buNone/>
            </a:pPr>
            <a:endParaRPr lang="en-US" baseline="30000" dirty="0"/>
          </a:p>
          <a:p>
            <a:pPr marL="952500" lvl="1" indent="-495300">
              <a:buFont typeface="Wingdings" pitchFamily="2" charset="2"/>
              <a:buNone/>
            </a:pPr>
            <a:r>
              <a:rPr lang="en-US" baseline="30000" dirty="0"/>
              <a:t>American Psychiatric Association,  </a:t>
            </a:r>
            <a:r>
              <a:rPr lang="en-US" u="sng" baseline="30000" dirty="0" smtClean="0"/>
              <a:t>DSM-5</a:t>
            </a:r>
            <a:r>
              <a:rPr lang="en-US" baseline="30000" dirty="0" smtClean="0"/>
              <a:t> </a:t>
            </a:r>
            <a:r>
              <a:rPr lang="en-US" baseline="30000" dirty="0"/>
              <a:t>(</a:t>
            </a:r>
            <a:r>
              <a:rPr lang="en-US" baseline="30000" dirty="0" smtClean="0"/>
              <a:t>2013).  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4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Tobacco Use Disorder</a:t>
            </a:r>
            <a:endParaRPr 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362200"/>
            <a:ext cx="7086600" cy="2925763"/>
          </a:xfrm>
        </p:spPr>
        <p:txBody>
          <a:bodyPr>
            <a:normAutofit fontScale="85000" lnSpcReduction="20000"/>
          </a:bodyPr>
          <a:lstStyle/>
          <a:p>
            <a:pPr marL="952500" lvl="1" indent="-495300">
              <a:buFont typeface="Wingdings" pitchFamily="2" charset="2"/>
              <a:buNone/>
            </a:pPr>
            <a:r>
              <a:rPr lang="en-US" sz="2400" dirty="0"/>
              <a:t>3)  Tobacco is used more and over a longer period of time than intended.  </a:t>
            </a:r>
          </a:p>
          <a:p>
            <a:pPr marL="952500" lvl="1" indent="-495300">
              <a:buFont typeface="Wingdings" pitchFamily="2" charset="2"/>
              <a:buNone/>
            </a:pPr>
            <a:r>
              <a:rPr lang="en-US" sz="2400" dirty="0"/>
              <a:t>	</a:t>
            </a:r>
          </a:p>
          <a:p>
            <a:pPr marL="952500" lvl="1" indent="-495300">
              <a:buFont typeface="Wingdings" pitchFamily="2" charset="2"/>
              <a:buNone/>
            </a:pPr>
            <a:r>
              <a:rPr lang="en-US" sz="2400" dirty="0"/>
              <a:t>4)  There is a persistent desire to cut down or control   tobacco use.</a:t>
            </a:r>
          </a:p>
          <a:p>
            <a:pPr marL="952500" lvl="1" indent="-495300">
              <a:buFont typeface="Wingdings" pitchFamily="2" charset="2"/>
              <a:buNone/>
            </a:pPr>
            <a:endParaRPr lang="en-US" sz="2400" dirty="0"/>
          </a:p>
          <a:p>
            <a:pPr marL="952500" lvl="1" indent="-495300">
              <a:buFont typeface="Wingdings" pitchFamily="2" charset="2"/>
              <a:buNone/>
            </a:pPr>
            <a:r>
              <a:rPr lang="en-US" sz="2400" dirty="0"/>
              <a:t>5)   A great deal of time is spent in activities necessary to attain, or recover from tobacco use.  </a:t>
            </a:r>
          </a:p>
          <a:p>
            <a:pPr marL="952500" lvl="1" indent="-495300">
              <a:buFont typeface="Wingdings" pitchFamily="2" charset="2"/>
              <a:buNone/>
            </a:pPr>
            <a:r>
              <a:rPr lang="en-US" sz="2400" dirty="0"/>
              <a:t>		</a:t>
            </a:r>
          </a:p>
          <a:p>
            <a:pPr marL="952500" lvl="1" indent="-495300">
              <a:buFont typeface="Wingdings" pitchFamily="2" charset="2"/>
              <a:buNone/>
            </a:pPr>
            <a:r>
              <a:rPr lang="en-US" sz="2400" dirty="0"/>
              <a:t>	e.g., drive 30 miles at 2:00 AM to get cigarettes.  </a:t>
            </a:r>
          </a:p>
          <a:p>
            <a:pPr marL="952500" lvl="1" indent="-495300">
              <a:buFont typeface="Wingdings" pitchFamily="2" charset="2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710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Tobacco Use Disorder</a:t>
            </a:r>
            <a:endParaRPr lang="en-US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438400"/>
            <a:ext cx="7086600" cy="3200400"/>
          </a:xfrm>
        </p:spPr>
        <p:txBody>
          <a:bodyPr>
            <a:normAutofit fontScale="92500" lnSpcReduction="10000"/>
          </a:bodyPr>
          <a:lstStyle/>
          <a:p>
            <a:pPr marL="1352550" lvl="2" indent="-438150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6)   Craving or strong desire  to use tobacco. </a:t>
            </a:r>
          </a:p>
          <a:p>
            <a:pPr marL="1352550" lvl="2" indent="-438150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marL="914400" lvl="2" indent="0">
              <a:lnSpc>
                <a:spcPct val="90000"/>
              </a:lnSpc>
              <a:buNone/>
            </a:pPr>
            <a:r>
              <a:rPr lang="en-US" sz="2400" dirty="0" smtClean="0"/>
              <a:t>7)   Recurrent use resulting in failure to fulfill     </a:t>
            </a:r>
            <a:r>
              <a:rPr lang="en-US" sz="2400" dirty="0"/>
              <a:t> </a:t>
            </a:r>
            <a:r>
              <a:rPr lang="en-US" sz="2400" dirty="0" smtClean="0"/>
              <a:t> major obligations at home, school, work. </a:t>
            </a:r>
          </a:p>
          <a:p>
            <a:pPr marL="1371600" lvl="2" indent="-457200">
              <a:lnSpc>
                <a:spcPct val="90000"/>
              </a:lnSpc>
              <a:buAutoNum type="arabicParenR" startAt="7"/>
            </a:pPr>
            <a:endParaRPr lang="en-US" sz="2400" dirty="0" smtClean="0"/>
          </a:p>
          <a:p>
            <a:pPr marL="914400" lvl="2" indent="0">
              <a:lnSpc>
                <a:spcPct val="90000"/>
              </a:lnSpc>
              <a:buNone/>
            </a:pPr>
            <a:r>
              <a:rPr lang="en-US" sz="2400" dirty="0" smtClean="0"/>
              <a:t>8) Continued use despite social or interpersonal ramifications of use. </a:t>
            </a:r>
          </a:p>
          <a:p>
            <a:pPr marL="1371600" lvl="2" indent="-457200">
              <a:lnSpc>
                <a:spcPct val="90000"/>
              </a:lnSpc>
              <a:buAutoNum type="arabicParenR" startAt="7"/>
            </a:pPr>
            <a:endParaRPr lang="en-US" sz="2400" dirty="0" smtClean="0"/>
          </a:p>
          <a:p>
            <a:pPr marL="914400" lvl="2" indent="0">
              <a:lnSpc>
                <a:spcPct val="90000"/>
              </a:lnSpc>
              <a:buNone/>
            </a:pPr>
            <a:r>
              <a:rPr lang="en-US" sz="2400" dirty="0" smtClean="0"/>
              <a:t>9) Important activities given up or reduced.</a:t>
            </a:r>
          </a:p>
          <a:p>
            <a:pPr marL="1371600" lvl="2" indent="-457200">
              <a:lnSpc>
                <a:spcPct val="90000"/>
              </a:lnSpc>
              <a:buAutoNum type="arabicParenR" startAt="7"/>
            </a:pPr>
            <a:endParaRPr lang="en-US" sz="2400" dirty="0" smtClean="0"/>
          </a:p>
          <a:p>
            <a:pPr marL="1371600" lvl="2" indent="-457200">
              <a:lnSpc>
                <a:spcPct val="90000"/>
              </a:lnSpc>
              <a:buAutoNum type="arabicParenR" startAt="7"/>
            </a:pPr>
            <a:endParaRPr lang="en-US" sz="2400" dirty="0" smtClean="0"/>
          </a:p>
          <a:p>
            <a:pPr marL="1371600" lvl="2" indent="-457200">
              <a:lnSpc>
                <a:spcPct val="90000"/>
              </a:lnSpc>
              <a:buAutoNum type="arabicParenR" startAt="7"/>
            </a:pPr>
            <a:endParaRPr lang="en-US" sz="2400" dirty="0" smtClean="0"/>
          </a:p>
          <a:p>
            <a:pPr marL="1371600" lvl="2" indent="-457200">
              <a:lnSpc>
                <a:spcPct val="90000"/>
              </a:lnSpc>
              <a:buFont typeface="Wingdings" pitchFamily="2" charset="2"/>
              <a:buAutoNum type="arabicParenR" startAt="7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310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Tobacco Use Disorder</a:t>
            </a:r>
            <a:endParaRPr lang="en-US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438400"/>
            <a:ext cx="7086600" cy="2849563"/>
          </a:xfrm>
        </p:spPr>
        <p:txBody>
          <a:bodyPr>
            <a:normAutofit fontScale="85000" lnSpcReduction="20000"/>
          </a:bodyPr>
          <a:lstStyle/>
          <a:p>
            <a:pPr marL="1371600" lvl="2" indent="-457200">
              <a:lnSpc>
                <a:spcPct val="90000"/>
              </a:lnSpc>
              <a:buNone/>
            </a:pPr>
            <a:r>
              <a:rPr lang="en-US" sz="2400" dirty="0" smtClean="0"/>
              <a:t>10) Recurrent use in situations where it is hazardous.  </a:t>
            </a:r>
          </a:p>
          <a:p>
            <a:pPr marL="1371600" lvl="2" indent="-457200">
              <a:lnSpc>
                <a:spcPct val="90000"/>
              </a:lnSpc>
              <a:buNone/>
            </a:pPr>
            <a:endParaRPr lang="en-US" sz="2400" dirty="0" smtClean="0"/>
          </a:p>
          <a:p>
            <a:pPr marL="1371600" lvl="2" indent="-457200">
              <a:lnSpc>
                <a:spcPct val="90000"/>
              </a:lnSpc>
              <a:buNone/>
            </a:pPr>
            <a:r>
              <a:rPr lang="en-US" sz="2400" dirty="0" smtClean="0"/>
              <a:t>11) Tobacco use continues despite clear knowledge of its harmful effects.  </a:t>
            </a:r>
          </a:p>
          <a:p>
            <a:pPr marL="1371600" lvl="2" indent="-457200">
              <a:lnSpc>
                <a:spcPct val="90000"/>
              </a:lnSpc>
              <a:buNone/>
            </a:pPr>
            <a:endParaRPr lang="en-US" sz="2400" dirty="0" smtClean="0"/>
          </a:p>
          <a:p>
            <a:pPr marL="1371600" lvl="2" indent="-457200">
              <a:lnSpc>
                <a:spcPct val="90000"/>
              </a:lnSpc>
              <a:buNone/>
            </a:pPr>
            <a:r>
              <a:rPr lang="en-US" sz="2400" dirty="0" smtClean="0"/>
              <a:t>Specify If:  </a:t>
            </a:r>
          </a:p>
          <a:p>
            <a:pPr marL="1371600" lvl="2" indent="-457200">
              <a:lnSpc>
                <a:spcPct val="90000"/>
              </a:lnSpc>
              <a:buNone/>
            </a:pPr>
            <a:r>
              <a:rPr lang="en-US" sz="2400" dirty="0" smtClean="0"/>
              <a:t>In Early Remission – No criteria met for 3 months but less than 12 months. </a:t>
            </a:r>
          </a:p>
          <a:p>
            <a:pPr marL="1371600" lvl="2" indent="-457200">
              <a:lnSpc>
                <a:spcPct val="90000"/>
              </a:lnSpc>
              <a:buNone/>
            </a:pPr>
            <a:r>
              <a:rPr lang="en-US" sz="2400" dirty="0" smtClean="0"/>
              <a:t>In Sustained Remission – No criteria met in 12 months excluding craving.   </a:t>
            </a:r>
          </a:p>
          <a:p>
            <a:pPr marL="1371600" lvl="2" indent="-457200">
              <a:lnSpc>
                <a:spcPct val="90000"/>
              </a:lnSpc>
              <a:buAutoNum type="arabicParenR" startAt="7"/>
            </a:pPr>
            <a:endParaRPr lang="en-US" sz="2400" dirty="0" smtClean="0"/>
          </a:p>
          <a:p>
            <a:pPr marL="1371600" lvl="2" indent="-457200">
              <a:lnSpc>
                <a:spcPct val="90000"/>
              </a:lnSpc>
              <a:buAutoNum type="arabicParenR" startAt="7"/>
            </a:pPr>
            <a:endParaRPr lang="en-US" sz="2400" dirty="0" smtClean="0"/>
          </a:p>
          <a:p>
            <a:pPr marL="1371600" lvl="2" indent="-457200">
              <a:lnSpc>
                <a:spcPct val="90000"/>
              </a:lnSpc>
              <a:buAutoNum type="arabicParenR" startAt="7"/>
            </a:pPr>
            <a:endParaRPr lang="en-US" sz="2400" dirty="0" smtClean="0"/>
          </a:p>
          <a:p>
            <a:pPr marL="1371600" lvl="2" indent="-457200">
              <a:lnSpc>
                <a:spcPct val="90000"/>
              </a:lnSpc>
              <a:buFont typeface="Wingdings" pitchFamily="2" charset="2"/>
              <a:buAutoNum type="arabicParenR" startAt="7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99691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rum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11447</TotalTime>
  <Words>2718</Words>
  <Application>Microsoft Office PowerPoint</Application>
  <PresentationFormat>On-screen Show (4:3)</PresentationFormat>
  <Paragraphs>433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forum2014</vt:lpstr>
      <vt:lpstr>Tobacco Use Disorder: Helping Your Patients Extinguish the Fire</vt:lpstr>
      <vt:lpstr>Disclosures</vt:lpstr>
      <vt:lpstr> Acknowledgment: Dr. Fields is a certified tobacco treatment counselor through the: Nicotine Dependence Education Program – Quarterly Trainings</vt:lpstr>
      <vt:lpstr>Goals and Objectives</vt:lpstr>
      <vt:lpstr>Overview</vt:lpstr>
      <vt:lpstr>Tobacco Use Disorder </vt:lpstr>
      <vt:lpstr>Tobacco Use Disorder</vt:lpstr>
      <vt:lpstr>Tobacco Use Disorder</vt:lpstr>
      <vt:lpstr>Tobacco Use Disorder</vt:lpstr>
      <vt:lpstr>DSM Tobacco-Related Disorders</vt:lpstr>
      <vt:lpstr>Tobacco Use Disorder</vt:lpstr>
      <vt:lpstr>US Prevalence </vt:lpstr>
      <vt:lpstr>Teen Smoking</vt:lpstr>
      <vt:lpstr>How do we help our patients?</vt:lpstr>
      <vt:lpstr>Assessment</vt:lpstr>
      <vt:lpstr>Assessment</vt:lpstr>
      <vt:lpstr>Assessment</vt:lpstr>
      <vt:lpstr>Assessment</vt:lpstr>
      <vt:lpstr>Assessment</vt:lpstr>
      <vt:lpstr>Assessment</vt:lpstr>
      <vt:lpstr>Assessment</vt:lpstr>
      <vt:lpstr>Assessment</vt:lpstr>
      <vt:lpstr>Assessment</vt:lpstr>
      <vt:lpstr>Treatment</vt:lpstr>
      <vt:lpstr>Treatment</vt:lpstr>
      <vt:lpstr>Treatment: Motivational Interviewing</vt:lpstr>
      <vt:lpstr>Treatment: MI</vt:lpstr>
      <vt:lpstr>Treatment: Behavioral</vt:lpstr>
      <vt:lpstr>Treatment: Behavioral</vt:lpstr>
      <vt:lpstr>Treatment: Behavioral</vt:lpstr>
      <vt:lpstr>Treatment: Behavioral</vt:lpstr>
      <vt:lpstr>Treatment: Behavioral</vt:lpstr>
      <vt:lpstr>Treatment: Behavioral</vt:lpstr>
      <vt:lpstr>Treatment: Behavioral</vt:lpstr>
      <vt:lpstr>Treatment: Behavioral</vt:lpstr>
      <vt:lpstr>Treatment: Pharmacotherapy &amp; NRT</vt:lpstr>
      <vt:lpstr>Treatment: Pharmacotherapy &amp; NRT Note: Month of Cigarettes @ 1 ppd: $163 ($5.43 per pack)</vt:lpstr>
      <vt:lpstr>Pharmacotherapy Issues</vt:lpstr>
      <vt:lpstr>Pharmacotherapy Issues</vt:lpstr>
      <vt:lpstr>What is Chan-Ban? </vt:lpstr>
      <vt:lpstr>Treatment: Pharmacotherapy &amp; NRT</vt:lpstr>
      <vt:lpstr>Treatment: Pharmacotherapy &amp; NRT</vt:lpstr>
      <vt:lpstr>Treatment: NRT</vt:lpstr>
      <vt:lpstr>Treatment Tips</vt:lpstr>
      <vt:lpstr>Treatment Tips – Nicotine Patch</vt:lpstr>
      <vt:lpstr>Specific Patient Considerations</vt:lpstr>
      <vt:lpstr>Off the Beaten Path</vt:lpstr>
      <vt:lpstr>Popular Is Not the Same as Effective:  E-cigarettes/Vaping  </vt:lpstr>
      <vt:lpstr>Ecigs  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Radjenovich, MaryEllen</dc:creator>
  <cp:lastModifiedBy>Fields, Scott</cp:lastModifiedBy>
  <cp:revision>30</cp:revision>
  <dcterms:created xsi:type="dcterms:W3CDTF">2014-07-22T20:27:04Z</dcterms:created>
  <dcterms:modified xsi:type="dcterms:W3CDTF">2018-10-08T18:43:47Z</dcterms:modified>
</cp:coreProperties>
</file>