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4" r:id="rId2"/>
    <p:sldId id="283" r:id="rId3"/>
    <p:sldId id="262" r:id="rId4"/>
    <p:sldId id="265" r:id="rId5"/>
    <p:sldId id="266" r:id="rId6"/>
    <p:sldId id="298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69" r:id="rId21"/>
    <p:sldId id="282" r:id="rId22"/>
    <p:sldId id="280" r:id="rId23"/>
    <p:sldId id="263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69515" autoAdjust="0"/>
  </p:normalViewPr>
  <p:slideViewPr>
    <p:cSldViewPr snapToGrid="0" snapToObjects="1">
      <p:cViewPr varScale="1">
        <p:scale>
          <a:sx n="38" d="100"/>
          <a:sy n="38" d="100"/>
        </p:scale>
        <p:origin x="16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hessman\Documents\powerbookz_zynch\Presentations\STFM\STFM%20Predoc\2018MSEconf\Work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Using technology is critical to the successful delivery of faculty development to community preceptors.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31-4481-8C4F-7973F814DF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31-4481-8C4F-7973F814DF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31-4481-8C4F-7973F814DF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31-4481-8C4F-7973F814DF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31-4481-8C4F-7973F814DF9A}"/>
              </c:ext>
            </c:extLst>
          </c:dPt>
          <c:dLbls>
            <c:dLbl>
              <c:idx val="3"/>
              <c:layout>
                <c:manualLayout>
                  <c:x val="4.0266544684525299E-2"/>
                  <c:y val="0.24188559999405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31-4481-8C4F-7973F814D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856211837750501E-3"/>
                  <c:y val="0.17326031838088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31-4481-8C4F-7973F814D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Sheet1!$B$1:$F$1</c:f>
              <c:strCache>
                <c:ptCount val="5"/>
                <c:pt idx="0">
                  <c:v>Strongly Agree 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23.7</c:v>
                </c:pt>
                <c:pt idx="1">
                  <c:v>45.2</c:v>
                </c:pt>
                <c:pt idx="2">
                  <c:v>26.9</c:v>
                </c:pt>
                <c:pt idx="3">
                  <c:v>3.2</c:v>
                </c:pt>
                <c:pt idx="4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631-4481-8C4F-7973F814DF9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45706945432422"/>
          <c:y val="0.26102466023677884"/>
          <c:w val="0.25717021094182618"/>
          <c:h val="0.400299183295463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Synchronous communication such as video chatting or conferencing </c:v>
                </c:pt>
                <c:pt idx="1">
                  <c:v>Self-paced videos or media such as YouTube videos, webinars, voice-over PowerPoint presentations or podcasts </c:v>
                </c:pt>
                <c:pt idx="2">
                  <c:v>Self-paced readings such as e-newsletter </c:v>
                </c:pt>
                <c:pt idx="3">
                  <c:v>Online interactive modules that respond to participant choices </c:v>
                </c:pt>
                <c:pt idx="4">
                  <c:v>Social media such as Facebook and Twitter </c:v>
                </c:pt>
                <c:pt idx="5">
                  <c:v>Asynchronous communication such as email and texting messaging 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16.3</c:v>
                </c:pt>
                <c:pt idx="1">
                  <c:v>28.3</c:v>
                </c:pt>
                <c:pt idx="2">
                  <c:v>47.3</c:v>
                </c:pt>
                <c:pt idx="3">
                  <c:v>11.4</c:v>
                </c:pt>
                <c:pt idx="4">
                  <c:v>4.5</c:v>
                </c:pt>
                <c:pt idx="5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25-4FAE-AFA7-65AEACC7A3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2809096"/>
        <c:axId val="212809488"/>
      </c:barChart>
      <c:catAx>
        <c:axId val="212809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09488"/>
        <c:crosses val="autoZero"/>
        <c:auto val="1"/>
        <c:lblAlgn val="ctr"/>
        <c:lblOffset val="100"/>
        <c:noMultiLvlLbl val="0"/>
      </c:catAx>
      <c:valAx>
        <c:axId val="2128094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0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96D67-3774-4A9E-BF4C-F727A877126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5FA63-28D2-4103-B26B-35FA3D21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5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be sure to write you name and email here so that we can send out the notes from this session.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FA63-28D2-4103-B26B-35FA3D21AE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2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who are we?  This is our team.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FA63-28D2-4103-B26B-35FA3D21AE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FD is important. We know that both </a:t>
            </a:r>
            <a:r>
              <a:rPr lang="en-US" dirty="0" smtClean="0">
                <a:latin typeface="+mn-lt"/>
              </a:rPr>
              <a:t>MD and DO accrediting bodies (LCME, COCA), require preceptor FD. 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slide shows this group’s past work – we studied the barriers and method for needs assessment for providing FD.  90% felt that preceptor time availability was a barrier, 81% geographic distribution, 76% financial resources, 59% CD dedicated time, and 55% competition from other programs. </a:t>
            </a:r>
          </a:p>
          <a:p>
            <a:r>
              <a:rPr lang="en-US" baseline="0" dirty="0" smtClean="0"/>
              <a:t>Many CD’s performed no needs assessments to determine preceptor needs.  76% had informal conversations with preceptors, and 61% used student teaching evaluations to determine preceptor needs.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FA63-28D2-4103-B26B-35FA3D21AE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8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FA63-28D2-4103-B26B-35FA3D21AE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1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has technology been used to provide FD at different sites?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Dartmouth Medical School created a Preceptor Computer Network in 1994 to help preceptors “get wired” and provide teaching support.</a:t>
            </a:r>
            <a:r>
              <a:rPr lang="en-US" baseline="30000" dirty="0" smtClean="0"/>
              <a:t>8</a:t>
            </a:r>
            <a:r>
              <a:rPr lang="en-US" dirty="0" smtClean="0"/>
              <a:t> At the University of Texas Medical Branch, Galveston, the Teaching and Learning Through Educational Technology Program (</a:t>
            </a:r>
            <a:r>
              <a:rPr lang="en-US" dirty="0" err="1" smtClean="0"/>
              <a:t>TeLeTET</a:t>
            </a:r>
            <a:r>
              <a:rPr lang="en-US" dirty="0" smtClean="0"/>
              <a:t>) assessed community-based preceptor needs between 1994-2002 and used technology to develop preceptors regarding basic educational technology skills, PDAs in teaching practice, portable modular workshops, and web-based curricular materials.</a:t>
            </a:r>
            <a:r>
              <a:rPr lang="en-US" baseline="30000" dirty="0" smtClean="0"/>
              <a:t>9</a:t>
            </a:r>
            <a:r>
              <a:rPr lang="en-US" dirty="0" smtClean="0"/>
              <a:t> At other institutions, videoconferencing successfully improved community-based preceptors’ understanding of student assessment.</a:t>
            </a:r>
            <a:r>
              <a:rPr lang="en-US" baseline="30000" dirty="0" smtClean="0"/>
              <a:t>10</a:t>
            </a:r>
            <a:r>
              <a:rPr lang="en-US" dirty="0" smtClean="0"/>
              <a:t> In another example, a closed Facebook group managed an educational activity for a faculty development program.</a:t>
            </a:r>
            <a:r>
              <a:rPr lang="en-US" baseline="30000" dirty="0" smtClean="0"/>
              <a:t>11</a:t>
            </a:r>
            <a:r>
              <a:rPr lang="en-US" dirty="0" smtClean="0"/>
              <a:t> Additional faculty development formats involving technology include a preceptors’ listserv; an online clinical teaching discussion group; interactive web-based teaching scenarios; and cases, CD-ROMs, on-site technology support, and audio content (cassette tapes, CDs or MP3s).</a:t>
            </a:r>
            <a:r>
              <a:rPr lang="en-US" baseline="30000" dirty="0" smtClean="0"/>
              <a:t>7,12,13,14</a:t>
            </a:r>
            <a:r>
              <a:rPr lang="en-US" dirty="0" smtClean="0"/>
              <a:t> One study used technology for simultaneous co-learning with exemplary community-based preceptors and students about clinical topics.</a:t>
            </a:r>
            <a:r>
              <a:rPr lang="en-US" baseline="30000" dirty="0" smtClean="0"/>
              <a:t>15</a:t>
            </a:r>
            <a:r>
              <a:rPr lang="en-US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though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yet in the literature, at some of our sites, we have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modules: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FSUCOM has 12 on-line modules for preceptors to complete.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FIU has 5 online teaching modules.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FA63-28D2-4103-B26B-35FA3D21AE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9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level of national organizations, the Society for Teachers for Family Medicine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(STFM) created TeachingPhysician.org, an online resource providing preceptor faculty development via audios, videos, frequently asked questions, and links to in-depth information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precepting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topics.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Staff, residents,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attendings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offered advice to incoming interns with #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TipsforNewDocs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social media tool Twitter.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June 1 and July 31, 2017, more than 9,000 individuals shared 18,000 tweets to provide onboarding advice to incoming interns across hospital systems and specialties.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FA63-28D2-4103-B26B-35FA3D21AE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9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split up into small groups now – and then at around 4:50,</a:t>
            </a:r>
            <a:r>
              <a:rPr lang="en-US" baseline="0" dirty="0" smtClean="0"/>
              <a:t> let’s report back to the group.  We’ll take notes and email them out to everyone.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FA63-28D2-4103-B26B-35FA3D21AE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729" y="2241665"/>
            <a:ext cx="7360920" cy="147002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Using Technology for Faculty Development for Community-based Preceptors: A CERA </a:t>
            </a:r>
            <a:r>
              <a:rPr lang="en-US" sz="4000" dirty="0" smtClean="0">
                <a:latin typeface="+mn-lt"/>
              </a:rPr>
              <a:t>Study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316" y="4063708"/>
            <a:ext cx="6079746" cy="233709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2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079"/>
            <a:ext cx="8229600" cy="1135464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108"/>
            <a:ext cx="8229600" cy="4903595"/>
          </a:xfrm>
        </p:spPr>
        <p:txBody>
          <a:bodyPr>
            <a:normAutofit fontScale="62500" lnSpcReduction="20000"/>
          </a:bodyPr>
          <a:lstStyle/>
          <a:p>
            <a:r>
              <a:rPr lang="en-US" sz="3700" dirty="0"/>
              <a:t>2017 Council of Academic Family Medicine’s (CAFM) Educational Research Alliance (CERA) survey of Family Medicine Clerkship </a:t>
            </a:r>
            <a:r>
              <a:rPr lang="en-US" sz="3700" dirty="0" smtClean="0"/>
              <a:t>Directors</a:t>
            </a:r>
          </a:p>
          <a:p>
            <a:pPr lvl="1"/>
            <a:r>
              <a:rPr lang="en-US" sz="3700" dirty="0" smtClean="0"/>
              <a:t>Cross-sectional </a:t>
            </a:r>
            <a:r>
              <a:rPr lang="en-US" sz="3700" dirty="0"/>
              <a:t>survey </a:t>
            </a:r>
            <a:r>
              <a:rPr lang="en-US" sz="3700" dirty="0" smtClean="0"/>
              <a:t>distributed </a:t>
            </a:r>
            <a:r>
              <a:rPr lang="en-US" sz="3700" dirty="0"/>
              <a:t>annually to clerkship directors at </a:t>
            </a:r>
            <a:r>
              <a:rPr lang="en-US" sz="3700" dirty="0" smtClean="0"/>
              <a:t>125 </a:t>
            </a:r>
            <a:r>
              <a:rPr lang="en-US" sz="3700" dirty="0"/>
              <a:t>U.S. and 16 </a:t>
            </a:r>
            <a:r>
              <a:rPr lang="en-US" sz="3700" dirty="0" smtClean="0"/>
              <a:t>Canadian schools</a:t>
            </a:r>
          </a:p>
          <a:p>
            <a:pPr lvl="1"/>
            <a:r>
              <a:rPr lang="en-US" sz="3700" dirty="0" smtClean="0"/>
              <a:t>Distributed </a:t>
            </a:r>
            <a:r>
              <a:rPr lang="en-US" sz="3700" dirty="0"/>
              <a:t>via email invitation to between June 28, 2017 and August 4, </a:t>
            </a:r>
            <a:r>
              <a:rPr lang="en-US" sz="3700" dirty="0" smtClean="0"/>
              <a:t>2017</a:t>
            </a:r>
          </a:p>
          <a:p>
            <a:pPr lvl="1"/>
            <a:r>
              <a:rPr lang="en-US" sz="3700" dirty="0"/>
              <a:t>S</a:t>
            </a:r>
            <a:r>
              <a:rPr lang="en-US" sz="3700" dirty="0" smtClean="0"/>
              <a:t>tudy </a:t>
            </a:r>
            <a:r>
              <a:rPr lang="en-US" sz="3700" dirty="0"/>
              <a:t>was approved by the American Academy of Family Physicians Institutional Review Board</a:t>
            </a:r>
          </a:p>
          <a:p>
            <a:endParaRPr lang="en-US" sz="3700" dirty="0"/>
          </a:p>
          <a:p>
            <a:r>
              <a:rPr lang="en-US" sz="3700" dirty="0"/>
              <a:t>D</a:t>
            </a:r>
            <a:r>
              <a:rPr lang="en-US" sz="3700" dirty="0" smtClean="0"/>
              <a:t>e-identified </a:t>
            </a:r>
            <a:r>
              <a:rPr lang="en-US" sz="3700" dirty="0"/>
              <a:t>data set received from CERA was imported into </a:t>
            </a:r>
            <a:r>
              <a:rPr lang="en-US" sz="3700" dirty="0" smtClean="0"/>
              <a:t>SPSS for analysis purposes </a:t>
            </a:r>
          </a:p>
          <a:p>
            <a:endParaRPr lang="en-US" sz="3700" dirty="0" smtClean="0"/>
          </a:p>
          <a:p>
            <a:r>
              <a:rPr lang="en-US" sz="3700" dirty="0" smtClean="0"/>
              <a:t>We </a:t>
            </a:r>
            <a:r>
              <a:rPr lang="en-US" sz="3700" dirty="0"/>
              <a:t>conducted descriptive and bivariate statistical </a:t>
            </a:r>
            <a:r>
              <a:rPr lang="en-US" sz="3700" dirty="0" smtClean="0"/>
              <a:t>analysis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972"/>
            <a:ext cx="8229600" cy="508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71561" y="794121"/>
            <a:ext cx="486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Characteristics of Responding Clerkship Directors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44738" y="3597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28131" y="2531640"/>
            <a:ext cx="1706880" cy="819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73712" y="3729872"/>
            <a:ext cx="1215718" cy="1695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07331" y="2368500"/>
            <a:ext cx="2909454" cy="193195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1665" y="2420475"/>
            <a:ext cx="2815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43% of CDs less than 5 years in role, 41% 5-10 years</a:t>
            </a:r>
          </a:p>
          <a:p>
            <a:endParaRPr lang="en-US" dirty="0"/>
          </a:p>
          <a:p>
            <a:r>
              <a:rPr lang="en-US" dirty="0" smtClean="0"/>
              <a:t>27% less than 10 years since residency, 35% 11-20 years since residency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97726" y="1163448"/>
          <a:ext cx="3904749" cy="5132848"/>
        </p:xfrm>
        <a:graphic>
          <a:graphicData uri="http://schemas.openxmlformats.org/drawingml/2006/table">
            <a:tbl>
              <a:tblPr firstRow="1" firstCol="1" bandRow="1"/>
              <a:tblGrid>
                <a:gridCol w="2033405">
                  <a:extLst>
                    <a:ext uri="{9D8B030D-6E8A-4147-A177-3AD203B41FA5}">
                      <a16:colId xmlns="" xmlns:a16="http://schemas.microsoft.com/office/drawing/2014/main" val="534049077"/>
                    </a:ext>
                  </a:extLst>
                </a:gridCol>
                <a:gridCol w="550395">
                  <a:extLst>
                    <a:ext uri="{9D8B030D-6E8A-4147-A177-3AD203B41FA5}">
                      <a16:colId xmlns="" xmlns:a16="http://schemas.microsoft.com/office/drawing/2014/main" val="3437454133"/>
                    </a:ext>
                  </a:extLst>
                </a:gridCol>
                <a:gridCol w="1320949">
                  <a:extLst>
                    <a:ext uri="{9D8B030D-6E8A-4147-A177-3AD203B41FA5}">
                      <a16:colId xmlns="" xmlns:a16="http://schemas.microsoft.com/office/drawing/2014/main" val="208050318"/>
                    </a:ext>
                  </a:extLst>
                </a:gridCol>
              </a:tblGrid>
              <a:tr h="33115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Demographics                                                                            (%)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1834562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   59 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9284248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Ethnicity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Non-Hispanic or Latino   97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02808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   77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4610636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6689153"/>
                  </a:ext>
                </a:extLst>
              </a:tr>
              <a:tr h="33115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in clerkship director role                                              (%)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8171642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4059456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4775949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6221991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1357478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6.38 (SD 5.06)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3501698"/>
                  </a:ext>
                </a:extLst>
              </a:tr>
              <a:tr h="33115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protected time for clerkship director role       (%)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4474144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20%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5359187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20-29%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2786510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30-39%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3487021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40-49%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0905010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50-59%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6233070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 or more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5866502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0078804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28.91  (SD 12.66)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9938195"/>
                  </a:ext>
                </a:extLst>
              </a:tr>
              <a:tr h="33115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Since Residency                                                              (%)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1132260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7021751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6290710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333101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3636744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1891059"/>
                  </a:ext>
                </a:extLst>
              </a:tr>
              <a:tr h="1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17.8 (SD 10.1)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4254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0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82193" y="944047"/>
          <a:ext cx="9226193" cy="540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9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285"/>
            <a:ext cx="8229600" cy="924316"/>
          </a:xfrm>
        </p:spPr>
        <p:txBody>
          <a:bodyPr/>
          <a:lstStyle/>
          <a:p>
            <a:r>
              <a:rPr lang="en-US" dirty="0" smtClean="0"/>
              <a:t>Institutional Support</a:t>
            </a:r>
            <a:endParaRPr lang="en-US" b="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84333" y="1893536"/>
          <a:ext cx="6507959" cy="3874753"/>
        </p:xfrm>
        <a:graphic>
          <a:graphicData uri="http://schemas.openxmlformats.org/drawingml/2006/table">
            <a:tbl>
              <a:tblPr firstRow="1" firstCol="1" bandRow="1"/>
              <a:tblGrid>
                <a:gridCol w="2190999">
                  <a:extLst>
                    <a:ext uri="{9D8B030D-6E8A-4147-A177-3AD203B41FA5}">
                      <a16:colId xmlns="" xmlns:a16="http://schemas.microsoft.com/office/drawing/2014/main" val="1116419661"/>
                    </a:ext>
                  </a:extLst>
                </a:gridCol>
                <a:gridCol w="951195">
                  <a:extLst>
                    <a:ext uri="{9D8B030D-6E8A-4147-A177-3AD203B41FA5}">
                      <a16:colId xmlns="" xmlns:a16="http://schemas.microsoft.com/office/drawing/2014/main" val="3918019022"/>
                    </a:ext>
                  </a:extLst>
                </a:gridCol>
                <a:gridCol w="838710">
                  <a:extLst>
                    <a:ext uri="{9D8B030D-6E8A-4147-A177-3AD203B41FA5}">
                      <a16:colId xmlns="" xmlns:a16="http://schemas.microsoft.com/office/drawing/2014/main" val="1995780862"/>
                    </a:ext>
                  </a:extLst>
                </a:gridCol>
                <a:gridCol w="840861">
                  <a:extLst>
                    <a:ext uri="{9D8B030D-6E8A-4147-A177-3AD203B41FA5}">
                      <a16:colId xmlns="" xmlns:a16="http://schemas.microsoft.com/office/drawing/2014/main" val="4024080976"/>
                    </a:ext>
                  </a:extLst>
                </a:gridCol>
                <a:gridCol w="859140">
                  <a:extLst>
                    <a:ext uri="{9D8B030D-6E8A-4147-A177-3AD203B41FA5}">
                      <a16:colId xmlns="" xmlns:a16="http://schemas.microsoft.com/office/drawing/2014/main" val="2652289368"/>
                    </a:ext>
                  </a:extLst>
                </a:gridCol>
                <a:gridCol w="827054">
                  <a:extLst>
                    <a:ext uri="{9D8B030D-6E8A-4147-A177-3AD203B41FA5}">
                      <a16:colId xmlns="" xmlns:a16="http://schemas.microsoft.com/office/drawing/2014/main" val="3860318259"/>
                    </a:ext>
                  </a:extLst>
                </a:gridCol>
              </a:tblGrid>
              <a:tr h="704833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Strongly Agree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Neutral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Disagree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Strongly Disagree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3548859"/>
                  </a:ext>
                </a:extLst>
              </a:tr>
              <a:tr h="1409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institution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offers me adequate support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create and deliver technology-mediated faculty development for community preceptors.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2811231"/>
                  </a:ext>
                </a:extLst>
              </a:tr>
              <a:tr h="1644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 offers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adequate support to community preceptors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access and use of technology-mediated faculty development materials.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28.3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901239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1572" y="1263916"/>
            <a:ext cx="78452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Clerkship Directors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Beliefs Regarding Importance of Technology in Delivering Faculty Development and Adequacy of Institution Support for Clerkship Director and for Community Preceptors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935287" y="3480262"/>
            <a:ext cx="1540626" cy="8035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57207" y="5159433"/>
            <a:ext cx="1307869" cy="90885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9"/>
            <a:ext cx="8229600" cy="1071154"/>
          </a:xfrm>
        </p:spPr>
        <p:txBody>
          <a:bodyPr/>
          <a:lstStyle/>
          <a:p>
            <a:r>
              <a:rPr lang="en-US" dirty="0" smtClean="0"/>
              <a:t>Current Technology </a:t>
            </a:r>
            <a:endParaRPr lang="en-US" b="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109037" y="1000757"/>
            <a:ext cx="736261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Technology Currently Being Used to Deliver Faculty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 algn="ctr">
              <a:spcAft>
                <a:spcPts val="80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Community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Preceptors (%)                                                                                                                      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49680"/>
          <a:ext cx="8229600" cy="472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85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9475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Versus Anticipated Support</a:t>
            </a:r>
            <a:endParaRPr lang="en-US" b="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3503" y="1607127"/>
          <a:ext cx="7581206" cy="4258500"/>
        </p:xfrm>
        <a:graphic>
          <a:graphicData uri="http://schemas.openxmlformats.org/drawingml/2006/table">
            <a:tbl>
              <a:tblPr firstRow="1" firstCol="1" bandRow="1"/>
              <a:tblGrid>
                <a:gridCol w="2850504">
                  <a:extLst>
                    <a:ext uri="{9D8B030D-6E8A-4147-A177-3AD203B41FA5}">
                      <a16:colId xmlns="" xmlns:a16="http://schemas.microsoft.com/office/drawing/2014/main" val="4063503600"/>
                    </a:ext>
                  </a:extLst>
                </a:gridCol>
                <a:gridCol w="2174689">
                  <a:extLst>
                    <a:ext uri="{9D8B030D-6E8A-4147-A177-3AD203B41FA5}">
                      <a16:colId xmlns="" xmlns:a16="http://schemas.microsoft.com/office/drawing/2014/main" val="3912772753"/>
                    </a:ext>
                  </a:extLst>
                </a:gridCol>
                <a:gridCol w="2556013">
                  <a:extLst>
                    <a:ext uri="{9D8B030D-6E8A-4147-A177-3AD203B41FA5}">
                      <a16:colId xmlns="" xmlns:a16="http://schemas.microsoft.com/office/drawing/2014/main" val="4082588246"/>
                    </a:ext>
                  </a:extLst>
                </a:gridCol>
              </a:tblGrid>
              <a:tr h="9671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types of support do you rely upon to deliver your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current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faculty development program?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improve your faculty development program for community preceptors, over the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next 2 years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what kind of new support will you need?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795064"/>
                  </a:ext>
                </a:extLst>
              </a:tr>
              <a:tr h="483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Timely in-person assistance with technology to deliver faculty development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24732285"/>
                  </a:ext>
                </a:extLst>
              </a:tr>
              <a:tr h="483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Assistance with the technical aspects of making faculty development materials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6985414"/>
                  </a:ext>
                </a:extLst>
              </a:tr>
              <a:tr h="483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Instructional design support to create or improve faculty development materials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7795775"/>
                  </a:ext>
                </a:extLst>
              </a:tr>
              <a:tr h="644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Assistance with integrating technological tools and products into the clerkships faculty development curriculum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4857472"/>
                  </a:ext>
                </a:extLst>
              </a:tr>
              <a:tr h="483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Timely in-person assistance with technology for preceptors to access faculty development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1687873"/>
                  </a:ext>
                </a:extLst>
              </a:tr>
              <a:tr h="483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Institutional champions encouraging the use of technology in faculty development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5053173"/>
                  </a:ext>
                </a:extLst>
              </a:tr>
              <a:tr h="228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don't need any support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4" marR="55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98599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3504" y="1068812"/>
            <a:ext cx="8083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Clerkship Directors’ Beliefs Regarding Available Technology Support for Current Faculty Development Program and Anticipated Support Needs Over the Next Two Years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9383" y="5865627"/>
            <a:ext cx="667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*respondents selected all that apply thus total percentage adds up to more than 100</a:t>
            </a:r>
          </a:p>
          <a:p>
            <a:r>
              <a:rPr lang="en-US" sz="1200" dirty="0"/>
              <a:t>* Note all percentages are valid percentages and missing values are omitted.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815840" y="2870661"/>
            <a:ext cx="1950719" cy="245502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768" y="3775007"/>
            <a:ext cx="127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Needs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258" y="3979025"/>
            <a:ext cx="3186546" cy="79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447"/>
            <a:ext cx="8229600" cy="1143000"/>
          </a:xfrm>
        </p:spPr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792"/>
            <a:ext cx="8229600" cy="4451697"/>
          </a:xfrm>
        </p:spPr>
        <p:txBody>
          <a:bodyPr>
            <a:noAutofit/>
          </a:bodyPr>
          <a:lstStyle/>
          <a:p>
            <a:r>
              <a:rPr lang="en-US" sz="2300" dirty="0"/>
              <a:t>In general, clerkship directors who graduated more recently tended to value technology more positively than directors who graduated more than 20 years ago (p=0.043</a:t>
            </a:r>
            <a:r>
              <a:rPr lang="en-US" sz="2300" dirty="0" smtClean="0"/>
              <a:t>)</a:t>
            </a:r>
          </a:p>
          <a:p>
            <a:endParaRPr lang="en-US" sz="2300" dirty="0" smtClean="0"/>
          </a:p>
          <a:p>
            <a:r>
              <a:rPr lang="en-US" sz="2300" dirty="0" smtClean="0"/>
              <a:t>Additionally</a:t>
            </a:r>
            <a:r>
              <a:rPr lang="en-US" sz="2300" dirty="0"/>
              <a:t>, there was a trend, though not statistically significant, that their agreement on the importance of technology was correlated with more use of </a:t>
            </a:r>
            <a:r>
              <a:rPr lang="en-US" sz="2300" dirty="0" smtClean="0"/>
              <a:t>technologies </a:t>
            </a:r>
          </a:p>
          <a:p>
            <a:endParaRPr lang="en-US" sz="2300" dirty="0" smtClean="0"/>
          </a:p>
          <a:p>
            <a:r>
              <a:rPr lang="en-US" sz="2300" dirty="0" smtClean="0"/>
              <a:t>There </a:t>
            </a:r>
            <a:r>
              <a:rPr lang="en-US" sz="2300" dirty="0"/>
              <a:t>was a trend toward positive correlation between having more protected time and level of agreement that there was adequate institutional technology support for community </a:t>
            </a:r>
            <a:r>
              <a:rPr lang="en-US" sz="2300" dirty="0" smtClean="0"/>
              <a:t>preceptors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04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447"/>
            <a:ext cx="8229600" cy="1143000"/>
          </a:xfrm>
        </p:spPr>
        <p:txBody>
          <a:bodyPr/>
          <a:lstStyle/>
          <a:p>
            <a:r>
              <a:rPr lang="en-US" dirty="0" smtClean="0"/>
              <a:t>Surprising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664" y="2048257"/>
            <a:ext cx="7626096" cy="41682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Regional campuses didn’t influence responses</a:t>
            </a:r>
          </a:p>
          <a:p>
            <a:endParaRPr lang="en-US" dirty="0" smtClean="0"/>
          </a:p>
          <a:p>
            <a:r>
              <a:rPr lang="en-US" dirty="0" smtClean="0"/>
              <a:t>Neutral feelings or agreeing that technology is important</a:t>
            </a:r>
          </a:p>
          <a:p>
            <a:endParaRPr lang="en-US" dirty="0" smtClean="0"/>
          </a:p>
          <a:p>
            <a:r>
              <a:rPr lang="en-US" dirty="0" smtClean="0"/>
              <a:t>Some Clerkship Directors don’t want technology help</a:t>
            </a:r>
          </a:p>
          <a:p>
            <a:endParaRPr lang="en-US" dirty="0" smtClean="0"/>
          </a:p>
          <a:p>
            <a:r>
              <a:rPr lang="en-US" dirty="0" smtClean="0"/>
              <a:t>Using asynchronous methods of 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719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8718"/>
            <a:ext cx="8229600" cy="4588073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While faculty development via technology offers convenience, flexibility and timely content, not all </a:t>
            </a:r>
            <a:r>
              <a:rPr lang="en-US" sz="3400" dirty="0" smtClean="0"/>
              <a:t>CDs agree </a:t>
            </a:r>
            <a:r>
              <a:rPr lang="en-US" sz="3400" dirty="0"/>
              <a:t>that this is </a:t>
            </a:r>
            <a:r>
              <a:rPr lang="en-US" sz="3400" dirty="0" smtClean="0"/>
              <a:t>important</a:t>
            </a:r>
          </a:p>
          <a:p>
            <a:pPr marL="0" indent="0">
              <a:buNone/>
            </a:pPr>
            <a:r>
              <a:rPr lang="en-US" sz="3400" dirty="0" smtClean="0"/>
              <a:t> </a:t>
            </a:r>
          </a:p>
          <a:p>
            <a:r>
              <a:rPr lang="en-US" sz="3400" dirty="0"/>
              <a:t>M</a:t>
            </a:r>
            <a:r>
              <a:rPr lang="en-US" sz="3400" dirty="0" smtClean="0"/>
              <a:t>any </a:t>
            </a:r>
            <a:r>
              <a:rPr lang="en-US" sz="3400" dirty="0"/>
              <a:t>will need additional support from their institution for effective delivery to community-based </a:t>
            </a:r>
            <a:r>
              <a:rPr lang="en-US" sz="3400" dirty="0" smtClean="0"/>
              <a:t>preceptors</a:t>
            </a:r>
          </a:p>
          <a:p>
            <a:endParaRPr lang="en-US" sz="3400" dirty="0" smtClean="0"/>
          </a:p>
          <a:p>
            <a:r>
              <a:rPr lang="en-US" sz="3400" dirty="0" smtClean="0"/>
              <a:t>Advocate </a:t>
            </a:r>
            <a:r>
              <a:rPr lang="en-US" sz="3400" dirty="0"/>
              <a:t>for the same quality of educational materials for our faculty as for our </a:t>
            </a:r>
            <a:r>
              <a:rPr lang="en-US" sz="3400" dirty="0" smtClean="0"/>
              <a:t>students; it </a:t>
            </a:r>
            <a:r>
              <a:rPr lang="en-US" sz="3400" dirty="0"/>
              <a:t>is time to bring the same level of engagement to our faculty development that we bring to our student </a:t>
            </a:r>
            <a:r>
              <a:rPr lang="en-US" sz="3400" dirty="0" smtClean="0"/>
              <a:t>education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89"/>
            <a:ext cx="8229600" cy="1246909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379"/>
            <a:ext cx="8229600" cy="457611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Opportunity exists for institutions, national organizations and professions across specialties and disciplines to collaborate on technology-based faculty development for preceptors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project increasing </a:t>
            </a:r>
            <a:r>
              <a:rPr lang="en-US" dirty="0"/>
              <a:t>demand for support in the delivery of faculty development suggests such interdisciplinary, and interprofessional collaborations will be necessary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dd </a:t>
            </a:r>
            <a:r>
              <a:rPr lang="en-US" dirty="0"/>
              <a:t>technology-mediated faculty development while continuing to value and cultivate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26693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603951"/>
            <a:ext cx="8564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Jumana</a:t>
            </a:r>
            <a:r>
              <a:rPr lang="en-US" b="1" dirty="0"/>
              <a:t> </a:t>
            </a:r>
            <a:r>
              <a:rPr lang="en-US" b="1" dirty="0" err="1"/>
              <a:t>Antoun</a:t>
            </a:r>
            <a:r>
              <a:rPr lang="en-US" b="1" dirty="0"/>
              <a:t>, MD, MS, </a:t>
            </a:r>
            <a:r>
              <a:rPr lang="en-US" dirty="0"/>
              <a:t>is Associate Professor, Family Medicine Department, American University of Beirut, Beirut, Lebanon. </a:t>
            </a:r>
          </a:p>
          <a:p>
            <a:r>
              <a:rPr lang="en-US" b="1" dirty="0"/>
              <a:t>Dennis Baker, PhD, </a:t>
            </a:r>
            <a:r>
              <a:rPr lang="en-US" dirty="0"/>
              <a:t>is Assistant Dean for Faculty Enrichment, Alabama College of Osteopathic Medicine, Dothan, Alabama.</a:t>
            </a:r>
          </a:p>
          <a:p>
            <a:r>
              <a:rPr lang="en-US" b="1" dirty="0"/>
              <a:t>Suzanne Baker, MA</a:t>
            </a:r>
            <a:r>
              <a:rPr lang="en-US" dirty="0"/>
              <a:t>, is Assistant Dean for Graduate Programs and Medical Student Research, Division of Research and Graduate Programs, Florida State University College of Medicine, Tallahassee, Florida.</a:t>
            </a:r>
          </a:p>
          <a:p>
            <a:r>
              <a:rPr lang="en-US" b="1" dirty="0"/>
              <a:t>Alexander W. Chessman, MD, </a:t>
            </a:r>
            <a:r>
              <a:rPr lang="en-US" dirty="0"/>
              <a:t>is Professor, Department of Family Medicine, Medical University of South Carolina, Charleston, South Carolina.</a:t>
            </a:r>
            <a:endParaRPr lang="en-US" b="1" dirty="0"/>
          </a:p>
          <a:p>
            <a:r>
              <a:rPr lang="pl-PL" b="1" dirty="0"/>
              <a:t>Joanna Drowos, DO, MPH, MBA</a:t>
            </a:r>
            <a:r>
              <a:rPr lang="pl-PL" dirty="0"/>
              <a:t>, </a:t>
            </a:r>
            <a:r>
              <a:rPr lang="en-US" dirty="0"/>
              <a:t>is Associate Professor, Integrated Medical Science Department, Florida Atlantic University Charles E. Schmidt College of Medicine, Boca Raton, Florida. </a:t>
            </a:r>
          </a:p>
          <a:p>
            <a:r>
              <a:rPr lang="en-US" b="1" dirty="0"/>
              <a:t>Suzanne Leonard Harrison, MD, </a:t>
            </a:r>
            <a:r>
              <a:rPr lang="en-US" dirty="0"/>
              <a:t>is Professor and Director of Clinical Programs, Department of Family Medicine and Rural Health, Florida State University College of Medicine, Tallahassee, Florida.</a:t>
            </a:r>
          </a:p>
          <a:p>
            <a:r>
              <a:rPr lang="en-US" b="1" dirty="0"/>
              <a:t>Suzanne Minor, MD</a:t>
            </a:r>
            <a:r>
              <a:rPr lang="en-US" dirty="0"/>
              <a:t>, is Clinical Faculty Development Director, Office of Medical Education, Florida International University Herbert Wertheim College of Medicine, Miami, Florida.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9408" y="668774"/>
            <a:ext cx="28947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The Team</a:t>
            </a:r>
          </a:p>
        </p:txBody>
      </p:sp>
    </p:spTree>
    <p:extLst>
      <p:ext uri="{BB962C8B-B14F-4D97-AF65-F5344CB8AC3E}">
        <p14:creationId xmlns:p14="http://schemas.microsoft.com/office/powerpoint/2010/main" val="4059984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6945"/>
            <a:ext cx="8229600" cy="39468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+mn-lt"/>
              </a:rPr>
              <a:t>Dartmouth </a:t>
            </a:r>
            <a:r>
              <a:rPr lang="en-US" dirty="0">
                <a:latin typeface="+mn-lt"/>
              </a:rPr>
              <a:t>Medical </a:t>
            </a:r>
            <a:r>
              <a:rPr lang="en-US" dirty="0" smtClean="0">
                <a:latin typeface="+mn-lt"/>
              </a:rPr>
              <a:t>School, 1994, Preceptor </a:t>
            </a:r>
            <a:r>
              <a:rPr lang="en-US" dirty="0">
                <a:latin typeface="+mn-lt"/>
              </a:rPr>
              <a:t>Computer Network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University </a:t>
            </a:r>
            <a:r>
              <a:rPr lang="en-US" dirty="0">
                <a:latin typeface="+mn-lt"/>
              </a:rPr>
              <a:t>of Texas Medical Branch, Galveston, </a:t>
            </a:r>
            <a:r>
              <a:rPr lang="en-US" dirty="0" smtClean="0">
                <a:latin typeface="+mn-lt"/>
              </a:rPr>
              <a:t>1994-2002,TeLeTET </a:t>
            </a:r>
          </a:p>
          <a:p>
            <a:r>
              <a:rPr lang="en-US" dirty="0" smtClean="0">
                <a:latin typeface="+mn-lt"/>
              </a:rPr>
              <a:t>Closed </a:t>
            </a:r>
            <a:r>
              <a:rPr lang="en-US" dirty="0">
                <a:latin typeface="+mn-lt"/>
              </a:rPr>
              <a:t>Facebook group managed an educational activity for a faculty development program</a:t>
            </a:r>
            <a:r>
              <a:rPr lang="en-US" dirty="0" smtClean="0">
                <a:latin typeface="+mn-lt"/>
              </a:rPr>
              <a:t>.</a:t>
            </a:r>
          </a:p>
          <a:p>
            <a:r>
              <a:rPr lang="en-US" dirty="0" smtClean="0">
                <a:latin typeface="+mn-lt"/>
              </a:rPr>
              <a:t>Simultaneous </a:t>
            </a:r>
            <a:r>
              <a:rPr lang="en-US" dirty="0">
                <a:latin typeface="+mn-lt"/>
              </a:rPr>
              <a:t>co-learning with exemplary community-based preceptors and students about clinical </a:t>
            </a:r>
            <a:r>
              <a:rPr lang="en-US" dirty="0" smtClean="0">
                <a:latin typeface="+mn-lt"/>
              </a:rPr>
              <a:t>topics</a:t>
            </a:r>
          </a:p>
          <a:p>
            <a:r>
              <a:rPr lang="en-US" dirty="0" smtClean="0">
                <a:latin typeface="+mn-lt"/>
              </a:rPr>
              <a:t>Preceptors</a:t>
            </a:r>
            <a:r>
              <a:rPr lang="en-US" dirty="0">
                <a:latin typeface="+mn-lt"/>
              </a:rPr>
              <a:t>’ </a:t>
            </a:r>
            <a:r>
              <a:rPr lang="en-US" dirty="0" smtClean="0">
                <a:latin typeface="+mn-lt"/>
              </a:rPr>
              <a:t>listserv</a:t>
            </a:r>
          </a:p>
          <a:p>
            <a:r>
              <a:rPr lang="en-US" dirty="0" smtClean="0">
                <a:latin typeface="+mn-lt"/>
              </a:rPr>
              <a:t>Online </a:t>
            </a:r>
            <a:r>
              <a:rPr lang="en-US" dirty="0">
                <a:latin typeface="+mn-lt"/>
              </a:rPr>
              <a:t>clinical teaching discussion </a:t>
            </a:r>
            <a:r>
              <a:rPr lang="en-US" dirty="0" smtClean="0">
                <a:latin typeface="+mn-lt"/>
              </a:rPr>
              <a:t>group</a:t>
            </a:r>
          </a:p>
          <a:p>
            <a:r>
              <a:rPr lang="en-US" dirty="0" smtClean="0">
                <a:latin typeface="+mn-lt"/>
              </a:rPr>
              <a:t>Interactive </a:t>
            </a:r>
            <a:r>
              <a:rPr lang="en-US" dirty="0">
                <a:latin typeface="+mn-lt"/>
              </a:rPr>
              <a:t>web-based teaching </a:t>
            </a:r>
            <a:r>
              <a:rPr lang="en-US" dirty="0" smtClean="0">
                <a:latin typeface="+mn-lt"/>
              </a:rPr>
              <a:t>scenarios &amp; cases</a:t>
            </a:r>
          </a:p>
          <a:p>
            <a:r>
              <a:rPr lang="en-US" dirty="0" smtClean="0">
                <a:latin typeface="+mn-lt"/>
              </a:rPr>
              <a:t>CD-ROMs</a:t>
            </a:r>
          </a:p>
          <a:p>
            <a:r>
              <a:rPr lang="en-US" dirty="0" smtClean="0">
                <a:latin typeface="+mn-lt"/>
              </a:rPr>
              <a:t>On-site </a:t>
            </a:r>
            <a:r>
              <a:rPr lang="en-US" dirty="0">
                <a:latin typeface="+mn-lt"/>
              </a:rPr>
              <a:t>technology </a:t>
            </a:r>
            <a:r>
              <a:rPr lang="en-US" dirty="0" smtClean="0">
                <a:latin typeface="+mn-lt"/>
              </a:rPr>
              <a:t>support</a:t>
            </a:r>
          </a:p>
          <a:p>
            <a:r>
              <a:rPr lang="en-US" dirty="0" smtClean="0">
                <a:latin typeface="+mn-lt"/>
              </a:rPr>
              <a:t>Audio </a:t>
            </a:r>
            <a:r>
              <a:rPr lang="en-US" dirty="0">
                <a:latin typeface="+mn-lt"/>
              </a:rPr>
              <a:t>content (cassette tapes, CDs or MP3s)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16529" y="767443"/>
            <a:ext cx="6090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Technology Use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946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STFM: TeachingPhysician.org</a:t>
            </a:r>
          </a:p>
          <a:p>
            <a:r>
              <a:rPr lang="en-US" dirty="0">
                <a:latin typeface="+mn-lt"/>
              </a:rPr>
              <a:t>#</a:t>
            </a:r>
            <a:r>
              <a:rPr lang="en-US" dirty="0" err="1" smtClean="0">
                <a:latin typeface="+mn-lt"/>
              </a:rPr>
              <a:t>TipsforNewDocs</a:t>
            </a:r>
            <a:r>
              <a:rPr lang="en-US" dirty="0" smtClean="0">
                <a:latin typeface="+mn-lt"/>
              </a:rPr>
              <a:t>: Twitter, </a:t>
            </a:r>
          </a:p>
          <a:p>
            <a:pPr lvl="1"/>
            <a:r>
              <a:rPr lang="en-US" dirty="0" smtClean="0">
                <a:latin typeface="+mn-lt"/>
              </a:rPr>
              <a:t>6/1-7/31/2017,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&gt;9,000 people, 18,000 tweets</a:t>
            </a:r>
          </a:p>
          <a:p>
            <a:pPr lvl="1"/>
            <a:r>
              <a:rPr lang="en-US" dirty="0" smtClean="0">
                <a:latin typeface="+mn-lt"/>
              </a:rPr>
              <a:t>across </a:t>
            </a:r>
            <a:r>
              <a:rPr lang="en-US" dirty="0">
                <a:latin typeface="+mn-lt"/>
              </a:rPr>
              <a:t>hospital systems and </a:t>
            </a:r>
            <a:r>
              <a:rPr lang="en-US" dirty="0" smtClean="0">
                <a:latin typeface="+mn-lt"/>
              </a:rPr>
              <a:t>specialties. </a:t>
            </a:r>
            <a:endParaRPr lang="en-US" dirty="0">
              <a:latin typeface="+mn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6721" y="1028700"/>
            <a:ext cx="6090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Technology Use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1199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n-lt"/>
              </a:rPr>
              <a:t>Desired </a:t>
            </a:r>
            <a:r>
              <a:rPr lang="en-US" dirty="0">
                <a:latin typeface="+mn-lt"/>
              </a:rPr>
              <a:t>technologies </a:t>
            </a:r>
            <a:r>
              <a:rPr lang="en-US" dirty="0" smtClean="0">
                <a:latin typeface="+mn-lt"/>
              </a:rPr>
              <a:t>for FD</a:t>
            </a:r>
            <a:endParaRPr lang="en-US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n-lt"/>
              </a:rPr>
              <a:t>IT </a:t>
            </a:r>
            <a:r>
              <a:rPr lang="en-US" dirty="0">
                <a:latin typeface="+mn-lt"/>
              </a:rPr>
              <a:t>support needs for current </a:t>
            </a:r>
            <a:r>
              <a:rPr lang="en-US" dirty="0" smtClean="0">
                <a:latin typeface="+mn-lt"/>
              </a:rPr>
              <a:t>FD curriculum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+mn-lt"/>
              </a:rPr>
              <a:t>IT support needs to </a:t>
            </a:r>
            <a:r>
              <a:rPr lang="en-US" dirty="0">
                <a:latin typeface="+mn-lt"/>
              </a:rPr>
              <a:t>improve faculty development in the next 2 years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+mn-lt"/>
              </a:rPr>
              <a:t>How </a:t>
            </a:r>
            <a:r>
              <a:rPr lang="en-US" dirty="0">
                <a:latin typeface="+mn-lt"/>
              </a:rPr>
              <a:t>to evaluate </a:t>
            </a:r>
            <a:r>
              <a:rPr lang="en-US" dirty="0" smtClean="0">
                <a:latin typeface="+mn-lt"/>
              </a:rPr>
              <a:t>if </a:t>
            </a:r>
            <a:r>
              <a:rPr lang="en-US" dirty="0">
                <a:latin typeface="+mn-lt"/>
              </a:rPr>
              <a:t>technology delivery for faculty development is </a:t>
            </a:r>
            <a:r>
              <a:rPr lang="en-US" dirty="0" smtClean="0">
                <a:latin typeface="+mn-lt"/>
              </a:rPr>
              <a:t>successful </a:t>
            </a:r>
            <a:r>
              <a:rPr lang="en-US" dirty="0">
                <a:latin typeface="+mn-lt"/>
              </a:rPr>
              <a:t>(outcome measures) </a:t>
            </a:r>
          </a:p>
        </p:txBody>
      </p:sp>
    </p:spTree>
    <p:extLst>
      <p:ext uri="{BB962C8B-B14F-4D97-AF65-F5344CB8AC3E}">
        <p14:creationId xmlns:p14="http://schemas.microsoft.com/office/powerpoint/2010/main" val="2612381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864661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481327"/>
            <a:ext cx="8430768" cy="5140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smtClean="0"/>
              <a:t>1.Liaison </a:t>
            </a:r>
            <a:r>
              <a:rPr lang="en-US" sz="1000" dirty="0"/>
              <a:t>Committee on Medical Education. Functions and Structure of a Medical School: Standards for Accreditation of Medical Education Programs Leading to the M.D. Degree. Liaison Committee on Medical Education, 2017-2018. Published 2016</a:t>
            </a:r>
            <a:r>
              <a:rPr lang="en-US" sz="1000" dirty="0" smtClean="0"/>
              <a:t>.</a:t>
            </a: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2.Commission </a:t>
            </a:r>
            <a:r>
              <a:rPr lang="en-US" sz="1000" dirty="0"/>
              <a:t>on Osteopathic College Accreditation COM Accreditation Standards Crosswalk and Documentation Pad. Revised 7/1/2016. </a:t>
            </a:r>
          </a:p>
          <a:p>
            <a:pPr marL="0" indent="0">
              <a:buNone/>
            </a:pPr>
            <a:r>
              <a:rPr lang="en-US" sz="1000" dirty="0" smtClean="0"/>
              <a:t>3.Erikson </a:t>
            </a:r>
            <a:r>
              <a:rPr lang="en-US" sz="1000" dirty="0"/>
              <a:t>C, et al. Recruiting and maintaining U.S. clinical training sites: joint report of the 2013 Multi-discipline Clerkship/Clinical Training Site Survey. https://members.aamc.org/eweb/upload/13-225%20WC%20Report%202%20update.pdf  Accessed February 20, 2017. </a:t>
            </a:r>
          </a:p>
          <a:p>
            <a:pPr marL="0" indent="0">
              <a:buNone/>
            </a:pPr>
            <a:r>
              <a:rPr lang="en-US" sz="1000" dirty="0" smtClean="0"/>
              <a:t>4.Quirk </a:t>
            </a:r>
            <a:r>
              <a:rPr lang="en-US" sz="1000" dirty="0"/>
              <a:t>M, et al.  Family Medicine Educators’ Perceptions of the Future of Faculty Development.  Fam Med 2002;34(10):755-760.</a:t>
            </a:r>
          </a:p>
          <a:p>
            <a:pPr marL="0" indent="0">
              <a:buNone/>
            </a:pPr>
            <a:r>
              <a:rPr lang="en-US" sz="1000" dirty="0" smtClean="0"/>
              <a:t>5.Langlois </a:t>
            </a:r>
            <a:r>
              <a:rPr lang="en-US" sz="1000" dirty="0"/>
              <a:t>JP, Thach SB. Bringing Faculty Development to Community-Based Preceptors.  </a:t>
            </a:r>
            <a:r>
              <a:rPr lang="en-US" sz="1000" dirty="0" err="1"/>
              <a:t>Acad</a:t>
            </a:r>
            <a:r>
              <a:rPr lang="en-US" sz="1000" dirty="0"/>
              <a:t> Med 2003;78:150–155.</a:t>
            </a:r>
          </a:p>
          <a:p>
            <a:pPr marL="0" indent="0">
              <a:buNone/>
            </a:pPr>
            <a:r>
              <a:rPr lang="en-US" sz="1000" dirty="0" smtClean="0"/>
              <a:t>6.Bramson </a:t>
            </a:r>
            <a:r>
              <a:rPr lang="en-US" sz="1000" dirty="0"/>
              <a:t>R, et al. Reaching and Teaching Preceptors: Limited Success From a Multifaceted Faculty Development Program. Fam Med 2007;39(6):386-388. </a:t>
            </a:r>
          </a:p>
          <a:p>
            <a:pPr marL="0" indent="0">
              <a:buNone/>
            </a:pPr>
            <a:r>
              <a:rPr lang="en-US" sz="1000" dirty="0" smtClean="0"/>
              <a:t>7.Kollisch </a:t>
            </a:r>
            <a:r>
              <a:rPr lang="en-US" sz="1000" dirty="0"/>
              <a:t>DO, et al.  Impact of a preceptor education board and computer network to engage community faculty at Dartmouth Medical School. </a:t>
            </a:r>
            <a:r>
              <a:rPr lang="en-US" sz="1000" dirty="0" err="1"/>
              <a:t>Acad</a:t>
            </a:r>
            <a:r>
              <a:rPr lang="en-US" sz="1000" dirty="0"/>
              <a:t> Med 1999;74(1 </a:t>
            </a:r>
            <a:r>
              <a:rPr lang="en-US" sz="1000" dirty="0" err="1"/>
              <a:t>Suppl</a:t>
            </a:r>
            <a:r>
              <a:rPr lang="en-US" sz="1000" dirty="0"/>
              <a:t>):S70-74.</a:t>
            </a:r>
          </a:p>
          <a:p>
            <a:pPr marL="0" indent="0">
              <a:buNone/>
            </a:pPr>
            <a:r>
              <a:rPr lang="en-US" sz="1000" dirty="0" smtClean="0"/>
              <a:t>8.Baldwin </a:t>
            </a:r>
            <a:r>
              <a:rPr lang="en-US" sz="1000" dirty="0"/>
              <a:t>CD, Niebuhr VN, Sullivan B. Meeting the computer technology needs of community faculty: building new models for faculty development. </a:t>
            </a:r>
            <a:r>
              <a:rPr lang="en-US" sz="1000" dirty="0" err="1"/>
              <a:t>Ambul</a:t>
            </a:r>
            <a:r>
              <a:rPr lang="en-US" sz="1000" dirty="0"/>
              <a:t> </a:t>
            </a:r>
            <a:r>
              <a:rPr lang="en-US" sz="1000" dirty="0" err="1"/>
              <a:t>Pediatr</a:t>
            </a:r>
            <a:r>
              <a:rPr lang="en-US" sz="1000" dirty="0"/>
              <a:t> 2004;4(1 </a:t>
            </a:r>
            <a:r>
              <a:rPr lang="en-US" sz="1000" dirty="0" err="1"/>
              <a:t>Suppl</a:t>
            </a:r>
            <a:r>
              <a:rPr lang="en-US" sz="1000" dirty="0"/>
              <a:t>):113-116.   </a:t>
            </a:r>
          </a:p>
          <a:p>
            <a:pPr marL="0" indent="0">
              <a:buNone/>
            </a:pPr>
            <a:r>
              <a:rPr lang="en-US" sz="1000" dirty="0" smtClean="0"/>
              <a:t>9.Bulik </a:t>
            </a:r>
            <a:r>
              <a:rPr lang="en-US" sz="1000" dirty="0"/>
              <a:t>RJ, Frye AW, Callaway MR, Romero CM, Walters DJ. Clinical performance assessment and interactive video teleconferencing: an iterative exploration. Teach Learn Med 2002;14(2):124-132.</a:t>
            </a:r>
          </a:p>
          <a:p>
            <a:pPr marL="0" indent="0">
              <a:buNone/>
            </a:pPr>
            <a:r>
              <a:rPr lang="en-US" sz="1000" dirty="0" smtClean="0"/>
              <a:t>10.Klein </a:t>
            </a:r>
            <a:r>
              <a:rPr lang="en-US" sz="1000" dirty="0"/>
              <a:t>M, Niebuhr V, D'Alessandro D. Innovative online faculty development utilizing the power of social media. </a:t>
            </a:r>
            <a:r>
              <a:rPr lang="en-US" sz="1000" dirty="0" err="1"/>
              <a:t>Acad</a:t>
            </a:r>
            <a:r>
              <a:rPr lang="en-US" sz="1000" dirty="0"/>
              <a:t> </a:t>
            </a:r>
            <a:r>
              <a:rPr lang="en-US" sz="1000" dirty="0" err="1"/>
              <a:t>Pediatr</a:t>
            </a:r>
            <a:r>
              <a:rPr lang="en-US" sz="1000" dirty="0"/>
              <a:t>. 2013;13(6):564-9. </a:t>
            </a:r>
          </a:p>
          <a:p>
            <a:pPr marL="0" indent="0">
              <a:buNone/>
            </a:pPr>
            <a:r>
              <a:rPr lang="en-US" sz="1000" dirty="0" smtClean="0"/>
              <a:t>11.Willett </a:t>
            </a:r>
            <a:r>
              <a:rPr lang="en-US" sz="1000" dirty="0"/>
              <a:t>LR. Brief Report: Utilizing an Audiotape for Outpatient Preceptor Faculty Development.  J Gen Intern Med 2006;21:503–505.</a:t>
            </a:r>
          </a:p>
          <a:p>
            <a:pPr marL="0" indent="0">
              <a:buNone/>
            </a:pPr>
            <a:r>
              <a:rPr lang="en-US" sz="1000" dirty="0" smtClean="0"/>
              <a:t>12.Malik </a:t>
            </a:r>
            <a:r>
              <a:rPr lang="en-US" sz="1000" dirty="0"/>
              <a:t>R, </a:t>
            </a:r>
            <a:r>
              <a:rPr lang="en-US" sz="1000" dirty="0" err="1"/>
              <a:t>Bordman</a:t>
            </a:r>
            <a:r>
              <a:rPr lang="en-US" sz="1000" dirty="0"/>
              <a:t> R, </a:t>
            </a:r>
            <a:r>
              <a:rPr lang="en-US" sz="1000" dirty="0" err="1"/>
              <a:t>Regehr</a:t>
            </a:r>
            <a:r>
              <a:rPr lang="en-US" sz="1000" dirty="0"/>
              <a:t> G, Freeman R. Continuous quality improvement and community-based faculty development through an innovative site visit program at one institution. </a:t>
            </a:r>
            <a:r>
              <a:rPr lang="en-US" sz="1000" dirty="0" err="1"/>
              <a:t>Acad</a:t>
            </a:r>
            <a:r>
              <a:rPr lang="en-US" sz="1000" dirty="0"/>
              <a:t> Med 2007; 82(5):465–468.</a:t>
            </a:r>
          </a:p>
          <a:p>
            <a:pPr marL="0" indent="0">
              <a:buNone/>
            </a:pPr>
            <a:r>
              <a:rPr lang="en-US" sz="1000" dirty="0" smtClean="0"/>
              <a:t>13.Lie </a:t>
            </a:r>
            <a:r>
              <a:rPr lang="en-US" sz="1000" dirty="0"/>
              <a:t>D, et al.  Attributes of effective community preceptors for pre-clerkship medical students.  Med Teach 2009;31: 251–259.</a:t>
            </a:r>
          </a:p>
          <a:p>
            <a:pPr marL="0" indent="0">
              <a:buNone/>
            </a:pPr>
            <a:r>
              <a:rPr lang="en-US" sz="1000" dirty="0" smtClean="0"/>
              <a:t>14.Scott </a:t>
            </a:r>
            <a:r>
              <a:rPr lang="en-US" sz="1000" dirty="0"/>
              <a:t>SM, et al. Contemporary Teaching Strategies of Exemplary Community Preceptors – Is Technology Helping? Fam Med 2014;46(10):776-782.</a:t>
            </a:r>
          </a:p>
          <a:p>
            <a:pPr marL="0" indent="0">
              <a:buNone/>
            </a:pPr>
            <a:r>
              <a:rPr lang="en-US" sz="1000" dirty="0" smtClean="0"/>
              <a:t>15.Teaching </a:t>
            </a:r>
            <a:r>
              <a:rPr lang="en-US" sz="1000" dirty="0"/>
              <a:t>Physician. (https://www.teachingphysician.org/) Revised January 4, 2018&lt;&lt;&lt;&lt;&lt;&lt; . Accessed December 28, 2017January 5, 2018.</a:t>
            </a:r>
          </a:p>
          <a:p>
            <a:pPr marL="0" indent="0">
              <a:buNone/>
            </a:pPr>
            <a:r>
              <a:rPr lang="en-US" sz="1000" dirty="0" smtClean="0"/>
              <a:t>16.Wong </a:t>
            </a:r>
            <a:r>
              <a:rPr lang="en-US" sz="1000" dirty="0"/>
              <a:t>K, </a:t>
            </a:r>
            <a:r>
              <a:rPr lang="en-US" sz="1000" dirty="0" err="1"/>
              <a:t>Swamy</a:t>
            </a:r>
            <a:r>
              <a:rPr lang="en-US" sz="1000" dirty="0"/>
              <a:t> L, Jardine DA. #</a:t>
            </a:r>
            <a:r>
              <a:rPr lang="en-US" sz="1000" dirty="0" err="1"/>
              <a:t>TipsForNewDocs</a:t>
            </a:r>
            <a:r>
              <a:rPr lang="en-US" sz="1000" dirty="0"/>
              <a:t>: Mentoring from miles away. J Grad Med Ed. 2017;9(5):674-675.</a:t>
            </a:r>
          </a:p>
          <a:p>
            <a:pPr marL="0" indent="0">
              <a:buNone/>
            </a:pPr>
            <a:r>
              <a:rPr lang="en-US" sz="1000" dirty="0" smtClean="0"/>
              <a:t>17.Drowos </a:t>
            </a:r>
            <a:r>
              <a:rPr lang="en-US" sz="1000" dirty="0"/>
              <a:t>J, Baker S, Harrison SL, Minor S, Chessman AW, Baker D. Faculty Development for Medical School Community-Based Faculty: A CERA Study Exploring Institutional Requirements and Challenges. </a:t>
            </a:r>
            <a:r>
              <a:rPr lang="en-US" sz="1000" dirty="0" err="1"/>
              <a:t>Acad</a:t>
            </a:r>
            <a:r>
              <a:rPr lang="en-US" sz="1000" dirty="0"/>
              <a:t> Med 2017;92(8):1175-1180.</a:t>
            </a:r>
          </a:p>
          <a:p>
            <a:pPr marL="0" indent="0">
              <a:buNone/>
            </a:pPr>
            <a:r>
              <a:rPr lang="en-US" sz="1000" dirty="0" smtClean="0"/>
              <a:t>18.Kharb </a:t>
            </a:r>
            <a:r>
              <a:rPr lang="en-US" sz="1000" dirty="0"/>
              <a:t>P, </a:t>
            </a:r>
            <a:r>
              <a:rPr lang="en-US" sz="1000" dirty="0" err="1"/>
              <a:t>Samanta</a:t>
            </a:r>
            <a:r>
              <a:rPr lang="en-US" sz="1000" dirty="0"/>
              <a:t> PP, Jindal M, Singh V. The learning styles and the preferred teaching-learning strategies of first year medical students. J </a:t>
            </a:r>
            <a:r>
              <a:rPr lang="en-US" sz="1000" dirty="0" err="1"/>
              <a:t>Clin</a:t>
            </a:r>
            <a:r>
              <a:rPr lang="en-US" sz="1000" dirty="0"/>
              <a:t> </a:t>
            </a:r>
            <a:r>
              <a:rPr lang="en-US" sz="1000" dirty="0" err="1"/>
              <a:t>Diagn</a:t>
            </a:r>
            <a:r>
              <a:rPr lang="en-US" sz="1000" dirty="0"/>
              <a:t>. 2013;7(6):1089-92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364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42837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completion of this session the participants should be able to</a:t>
            </a:r>
            <a:r>
              <a:rPr lang="en-US" dirty="0" smtClean="0"/>
              <a:t>...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Discuss </a:t>
            </a:r>
            <a:r>
              <a:rPr lang="en-US" sz="3400" dirty="0">
                <a:latin typeface="+mn-lt"/>
              </a:rPr>
              <a:t>CERA survey results </a:t>
            </a:r>
            <a:r>
              <a:rPr lang="en-US" sz="3400" dirty="0" smtClean="0">
                <a:latin typeface="+mn-lt"/>
              </a:rPr>
              <a:t>(CD </a:t>
            </a:r>
            <a:r>
              <a:rPr lang="en-US" sz="3400" dirty="0">
                <a:latin typeface="+mn-lt"/>
              </a:rPr>
              <a:t>perceptions </a:t>
            </a:r>
            <a:r>
              <a:rPr lang="en-US" sz="3400" dirty="0" smtClean="0">
                <a:latin typeface="+mn-lt"/>
              </a:rPr>
              <a:t>re technology </a:t>
            </a:r>
            <a:r>
              <a:rPr lang="en-US" sz="3400" dirty="0">
                <a:latin typeface="+mn-lt"/>
              </a:rPr>
              <a:t>to successfully delivery of faculty development to community </a:t>
            </a:r>
            <a:r>
              <a:rPr lang="en-US" sz="3400" dirty="0" smtClean="0">
                <a:latin typeface="+mn-lt"/>
              </a:rPr>
              <a:t>preceptors).</a:t>
            </a:r>
          </a:p>
          <a:p>
            <a:pPr marL="514350" indent="-514350">
              <a:buAutoNum type="arabicPeriod"/>
            </a:pPr>
            <a:endParaRPr lang="en-US" sz="3400" dirty="0">
              <a:latin typeface="+mn-lt"/>
            </a:endParaRPr>
          </a:p>
          <a:p>
            <a:pPr marL="514350" indent="-514350">
              <a:buAutoNum type="arabicPeriod" startAt="2"/>
            </a:pPr>
            <a:r>
              <a:rPr lang="en-US" sz="3400" dirty="0" smtClean="0">
                <a:latin typeface="+mn-lt"/>
              </a:rPr>
              <a:t>Describe </a:t>
            </a:r>
            <a:r>
              <a:rPr lang="en-US" sz="3400" dirty="0">
                <a:latin typeface="+mn-lt"/>
              </a:rPr>
              <a:t>how technology is used to deliver faculty development to community-based preceptors in various institutions</a:t>
            </a:r>
            <a:r>
              <a:rPr lang="en-US" sz="3400" dirty="0" smtClean="0">
                <a:latin typeface="+mn-lt"/>
              </a:rPr>
              <a:t>.</a:t>
            </a:r>
          </a:p>
          <a:p>
            <a:pPr marL="514350" indent="-514350">
              <a:buAutoNum type="arabicPeriod" startAt="2"/>
            </a:pPr>
            <a:endParaRPr lang="en-US" sz="3400" dirty="0">
              <a:latin typeface="+mn-lt"/>
            </a:endParaRPr>
          </a:p>
          <a:p>
            <a:pPr marL="514350" indent="-514350">
              <a:buAutoNum type="arabicPeriod" startAt="3"/>
            </a:pPr>
            <a:r>
              <a:rPr lang="en-US" sz="3400" dirty="0" smtClean="0">
                <a:latin typeface="+mn-lt"/>
              </a:rPr>
              <a:t>Discuss </a:t>
            </a:r>
            <a:r>
              <a:rPr lang="en-US" sz="3400" dirty="0">
                <a:latin typeface="+mn-lt"/>
              </a:rPr>
              <a:t>desired technologies/IT support needs for current curriculum and to improve faculty development in the next 2 years and how to evaluate (outcome measures) if technology delivery for faculty development is successful</a:t>
            </a:r>
            <a:r>
              <a:rPr lang="en-US" sz="3400" dirty="0" smtClean="0">
                <a:latin typeface="+mn-lt"/>
              </a:rPr>
              <a:t>.</a:t>
            </a:r>
          </a:p>
          <a:p>
            <a:pPr marL="514350" indent="-514350">
              <a:buAutoNum type="arabicPeriod" startAt="3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How we’ll spend the hour: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42974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n-lt"/>
              </a:rPr>
              <a:t>Introductions, Agenda (4:00 pm)</a:t>
            </a:r>
          </a:p>
          <a:p>
            <a:r>
              <a:rPr lang="en-US" dirty="0" smtClean="0">
                <a:latin typeface="+mn-lt"/>
              </a:rPr>
              <a:t>CERA data (4:05 pm)</a:t>
            </a:r>
          </a:p>
          <a:p>
            <a:r>
              <a:rPr lang="en-US" dirty="0" smtClean="0">
                <a:latin typeface="+mn-lt"/>
              </a:rPr>
              <a:t>Various technologies </a:t>
            </a:r>
            <a:r>
              <a:rPr lang="en-US" dirty="0">
                <a:latin typeface="+mn-lt"/>
              </a:rPr>
              <a:t>used at different </a:t>
            </a:r>
            <a:r>
              <a:rPr lang="en-US" dirty="0" smtClean="0">
                <a:latin typeface="+mn-lt"/>
              </a:rPr>
              <a:t>institutions (4:20 pm)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Small groups (4:30 pm)</a:t>
            </a:r>
          </a:p>
          <a:p>
            <a:pPr lvl="1"/>
            <a:r>
              <a:rPr lang="en-US" dirty="0" smtClean="0">
                <a:latin typeface="+mn-lt"/>
              </a:rPr>
              <a:t>desired </a:t>
            </a:r>
            <a:r>
              <a:rPr lang="en-US" dirty="0">
                <a:latin typeface="+mn-lt"/>
              </a:rPr>
              <a:t>technologies 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IT </a:t>
            </a:r>
            <a:r>
              <a:rPr lang="en-US" dirty="0">
                <a:latin typeface="+mn-lt"/>
              </a:rPr>
              <a:t>support needs for current curriculum and to improve faculty development in the next 2 years 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how </a:t>
            </a:r>
            <a:r>
              <a:rPr lang="en-US" dirty="0">
                <a:latin typeface="+mn-lt"/>
              </a:rPr>
              <a:t>to evaluate (outcome measures) if technology delivery for faculty development is </a:t>
            </a:r>
            <a:r>
              <a:rPr lang="en-US" dirty="0" smtClean="0">
                <a:latin typeface="+mn-lt"/>
              </a:rPr>
              <a:t>successful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>
                <a:latin typeface="+mn-lt"/>
              </a:rPr>
              <a:t>Report back to large </a:t>
            </a:r>
            <a:r>
              <a:rPr lang="en-US" sz="3200" dirty="0" smtClean="0">
                <a:latin typeface="+mn-lt"/>
              </a:rPr>
              <a:t>group, Wrap Up (4:45 pm)</a:t>
            </a:r>
            <a:endParaRPr lang="en-US" sz="32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427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Who are you?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What are your needs for this session?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3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232"/>
            <a:ext cx="8229600" cy="1373815"/>
          </a:xfrm>
        </p:spPr>
        <p:txBody>
          <a:bodyPr>
            <a:noAutofit/>
          </a:bodyPr>
          <a:lstStyle/>
          <a:p>
            <a:r>
              <a:rPr lang="en-US" sz="3200" dirty="0" smtClean="0"/>
              <a:t>Our Previous Work: </a:t>
            </a:r>
            <a:br>
              <a:rPr lang="en-US" sz="3200" dirty="0" smtClean="0"/>
            </a:br>
            <a:r>
              <a:rPr lang="en-US" sz="3200" i="1" dirty="0" smtClean="0"/>
              <a:t>Faculty Development for </a:t>
            </a:r>
            <a:br>
              <a:rPr lang="en-US" sz="3200" i="1" dirty="0" smtClean="0"/>
            </a:br>
            <a:r>
              <a:rPr lang="en-US" sz="3200" i="1" dirty="0" smtClean="0"/>
              <a:t>Community-Based Preceptors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41613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dirty="0" smtClean="0"/>
              <a:t>Barriers</a:t>
            </a:r>
            <a:endParaRPr lang="en-US" sz="5000" b="1" dirty="0"/>
          </a:p>
          <a:p>
            <a:r>
              <a:rPr lang="en-US" sz="5000" dirty="0"/>
              <a:t>Preceptor time availability (90%) </a:t>
            </a:r>
          </a:p>
          <a:p>
            <a:r>
              <a:rPr lang="en-US" sz="5000" dirty="0"/>
              <a:t>Geographic distribution of preceptors (81%)</a:t>
            </a:r>
          </a:p>
          <a:p>
            <a:r>
              <a:rPr lang="en-US" sz="5000" dirty="0"/>
              <a:t>Financial resources (76%)</a:t>
            </a:r>
          </a:p>
          <a:p>
            <a:r>
              <a:rPr lang="en-US" sz="5000" dirty="0"/>
              <a:t>Clerkship director dedicated time (59%)</a:t>
            </a:r>
          </a:p>
          <a:p>
            <a:r>
              <a:rPr lang="en-US" sz="5000" dirty="0"/>
              <a:t>Competition from other programs (55%) </a:t>
            </a:r>
            <a:endParaRPr lang="en-US" sz="5000" dirty="0" smtClean="0"/>
          </a:p>
          <a:p>
            <a:endParaRPr lang="en-US" sz="5000" dirty="0"/>
          </a:p>
          <a:p>
            <a:pPr marL="0" indent="0">
              <a:buNone/>
            </a:pPr>
            <a:r>
              <a:rPr lang="en-US" sz="5000" b="1" dirty="0"/>
              <a:t>Determining preceptor development </a:t>
            </a:r>
            <a:r>
              <a:rPr lang="en-US" sz="5000" b="1" dirty="0" smtClean="0"/>
              <a:t>needs</a:t>
            </a:r>
            <a:endParaRPr lang="en-US" sz="5000" b="1" dirty="0"/>
          </a:p>
          <a:p>
            <a:r>
              <a:rPr lang="en-US" sz="5000" dirty="0"/>
              <a:t>Informal conversations with preceptors (76%) </a:t>
            </a:r>
          </a:p>
          <a:p>
            <a:r>
              <a:rPr lang="en-US" sz="5000" dirty="0"/>
              <a:t>Teaching evaluations provided by students (61%)</a:t>
            </a:r>
          </a:p>
          <a:p>
            <a:r>
              <a:rPr lang="en-US" sz="5000" dirty="0"/>
              <a:t>Many perform no needs </a:t>
            </a:r>
            <a:r>
              <a:rPr lang="en-US" sz="5000" dirty="0" smtClean="0"/>
              <a:t>assessment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Drowos </a:t>
            </a:r>
            <a:r>
              <a:rPr lang="en-US" sz="2500" dirty="0"/>
              <a:t>J, Baker S, Harrison SL, Minor S, Chessman AW, Baker D. Faculty Development for Medical School Community-Based Faculty: A CERA Study Exploring Institutional Requirements and Challenges. </a:t>
            </a:r>
            <a:r>
              <a:rPr lang="en-US" sz="2500" dirty="0" err="1"/>
              <a:t>Acad</a:t>
            </a:r>
            <a:r>
              <a:rPr lang="en-US" sz="2500" dirty="0"/>
              <a:t> Med 2017;92(8):1175-1180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642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8287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1"/>
            <a:ext cx="8229600" cy="420480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/>
              <a:t>Benefits to paying preceptors and funding clerkship director time</a:t>
            </a:r>
          </a:p>
          <a:p>
            <a:r>
              <a:rPr lang="en-US" dirty="0"/>
              <a:t>Opportunities to develop formal curricula, including: </a:t>
            </a:r>
          </a:p>
          <a:p>
            <a:pPr lvl="1"/>
            <a:r>
              <a:rPr lang="en-US" sz="3200" dirty="0"/>
              <a:t>Formal preceptor needs assessment</a:t>
            </a:r>
          </a:p>
          <a:p>
            <a:pPr lvl="1"/>
            <a:r>
              <a:rPr lang="en-US" sz="3200" dirty="0"/>
              <a:t>Program evaluation</a:t>
            </a:r>
          </a:p>
          <a:p>
            <a:r>
              <a:rPr lang="en-US" sz="3900" i="1" dirty="0">
                <a:solidFill>
                  <a:srgbClr val="FF0000"/>
                </a:solidFill>
              </a:rPr>
              <a:t>Opportunities for innovative preceptor development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871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9384"/>
            <a:ext cx="8229600" cy="44439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Clerkship directors are challenged with </a:t>
            </a:r>
            <a:r>
              <a:rPr lang="en-US" dirty="0" smtClean="0"/>
              <a:t>providing crucial </a:t>
            </a:r>
            <a:r>
              <a:rPr lang="en-US" dirty="0"/>
              <a:t>faculty development to community-based faculty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Technology provides a platform for meeting the faculty development needs of community-based </a:t>
            </a:r>
            <a:r>
              <a:rPr lang="en-US" dirty="0" smtClean="0"/>
              <a:t>faculty</a:t>
            </a:r>
          </a:p>
          <a:p>
            <a:endParaRPr lang="en-US" dirty="0" smtClean="0"/>
          </a:p>
          <a:p>
            <a:r>
              <a:rPr lang="en-US" dirty="0" smtClean="0"/>
              <a:t>Clerkship </a:t>
            </a:r>
            <a:r>
              <a:rPr lang="en-US" dirty="0"/>
              <a:t>directors reported relying on face-to-face methods to deliver content in spite of indicating that preceptor time is a main barrier to providing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5246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2398</Words>
  <Application>Microsoft Office PowerPoint</Application>
  <PresentationFormat>On-screen Show (4:3)</PresentationFormat>
  <Paragraphs>263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Helvetica</vt:lpstr>
      <vt:lpstr>Times New Roman</vt:lpstr>
      <vt:lpstr>Office Theme</vt:lpstr>
      <vt:lpstr>Using Technology for Faculty Development for Community-based Preceptors: A CERA Study</vt:lpstr>
      <vt:lpstr>PowerPoint Presentation</vt:lpstr>
      <vt:lpstr>Disclosures</vt:lpstr>
      <vt:lpstr>On completion of this session the participants should be able to...  </vt:lpstr>
      <vt:lpstr>How we’ll spend the hour:</vt:lpstr>
      <vt:lpstr>Who are you? What are your needs for this session?</vt:lpstr>
      <vt:lpstr>Our Previous Work:  Faculty Development for  Community-Based Preceptors</vt:lpstr>
      <vt:lpstr>Conclusions</vt:lpstr>
      <vt:lpstr>Background</vt:lpstr>
      <vt:lpstr>Methods</vt:lpstr>
      <vt:lpstr>Results</vt:lpstr>
      <vt:lpstr>PowerPoint Presentation</vt:lpstr>
      <vt:lpstr>Institutional Support</vt:lpstr>
      <vt:lpstr>Current Technology </vt:lpstr>
      <vt:lpstr>Current Versus Anticipated Support</vt:lpstr>
      <vt:lpstr>Findings</vt:lpstr>
      <vt:lpstr>Surprising Findings</vt:lpstr>
      <vt:lpstr>Conclusions</vt:lpstr>
      <vt:lpstr>Next Steps</vt:lpstr>
      <vt:lpstr>PowerPoint Presentation</vt:lpstr>
      <vt:lpstr>PowerPoint Presentation</vt:lpstr>
      <vt:lpstr>Small Groups</vt:lpstr>
      <vt:lpstr>PowerPoint Presentation</vt:lpstr>
      <vt:lpstr>References</vt:lpstr>
    </vt:vector>
  </TitlesOfParts>
  <Company>STFM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Suzanne Minor</cp:lastModifiedBy>
  <cp:revision>64</cp:revision>
  <dcterms:created xsi:type="dcterms:W3CDTF">2013-07-17T19:19:39Z</dcterms:created>
  <dcterms:modified xsi:type="dcterms:W3CDTF">2018-05-02T21:35:37Z</dcterms:modified>
</cp:coreProperties>
</file>