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 id="2147483664" r:id="rId2"/>
    <p:sldMasterId id="2147483674" r:id="rId3"/>
    <p:sldMasterId id="2147483678" r:id="rId4"/>
    <p:sldMasterId id="2147483676" r:id="rId5"/>
  </p:sldMasterIdLst>
  <p:notesMasterIdLst>
    <p:notesMasterId r:id="rId28"/>
  </p:notesMasterIdLst>
  <p:sldIdLst>
    <p:sldId id="258" r:id="rId6"/>
    <p:sldId id="262" r:id="rId7"/>
    <p:sldId id="264" r:id="rId8"/>
    <p:sldId id="274" r:id="rId9"/>
    <p:sldId id="285" r:id="rId10"/>
    <p:sldId id="280" r:id="rId11"/>
    <p:sldId id="260" r:id="rId12"/>
    <p:sldId id="275" r:id="rId13"/>
    <p:sldId id="281" r:id="rId14"/>
    <p:sldId id="282" r:id="rId15"/>
    <p:sldId id="286" r:id="rId16"/>
    <p:sldId id="277" r:id="rId17"/>
    <p:sldId id="276" r:id="rId18"/>
    <p:sldId id="268" r:id="rId19"/>
    <p:sldId id="289" r:id="rId20"/>
    <p:sldId id="278" r:id="rId21"/>
    <p:sldId id="291" r:id="rId22"/>
    <p:sldId id="263" r:id="rId23"/>
    <p:sldId id="290" r:id="rId24"/>
    <p:sldId id="267" r:id="rId25"/>
    <p:sldId id="284" r:id="rId26"/>
    <p:sldId id="26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CF3D70-A83F-FD9E-8082-1C8EA45F89A3}" v="1758" dt="2022-05-03T23:14:52.447"/>
    <p1510:client id="{91BDF5D1-03EA-9226-0416-FAF41839BB3F}" v="887" dt="2022-04-26T20:40:36.732"/>
    <p1510:client id="{B67219CA-B535-A7E7-4CEC-5498BC323A65}" v="1246" dt="2022-05-02T00:59:19.087"/>
    <p1510:client id="{F5C63A41-5507-7C97-10AA-1B0B44A93CA0}" v="17" dt="2022-05-03T21:09:22.9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94" d="100"/>
          <a:sy n="94" d="100"/>
        </p:scale>
        <p:origin x="1293" y="54"/>
      </p:cViewPr>
      <p:guideLst/>
    </p:cSldViewPr>
  </p:slideViewPr>
  <p:outlineViewPr>
    <p:cViewPr>
      <p:scale>
        <a:sx n="33" d="100"/>
        <a:sy n="33" d="100"/>
      </p:scale>
      <p:origin x="0" y="-66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Walking%20Survey%20Deidentified%20Numerical%20Grades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chemeClr val="tx1"/>
                </a:solidFill>
              </a:rPr>
              <a:t>Average Scores by Prompt</a:t>
            </a:r>
          </a:p>
        </c:rich>
      </c:tx>
      <c:layout>
        <c:manualLayout>
          <c:xMode val="edge"/>
          <c:yMode val="edge"/>
          <c:x val="0.321483140205721"/>
          <c:y val="1.372594211164973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0-6633-46AE-9E2F-3B311DB6DF70}"/>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1-6633-46AE-9E2F-3B311DB6DF70}"/>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2-6633-46AE-9E2F-3B311DB6DF70}"/>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3-6633-46AE-9E2F-3B311DB6DF70}"/>
              </c:ext>
            </c:extLst>
          </c:dPt>
          <c:cat>
            <c:strRef>
              <c:f>'[Walking Survey Deidentified Numerical Grades1.xlsx]Walking Survey Grades-2'!$I$8:$I$11</c:f>
              <c:strCache>
                <c:ptCount val="4"/>
                <c:pt idx="0">
                  <c:v>Key data points and relevance</c:v>
                </c:pt>
                <c:pt idx="1">
                  <c:v>Comparison to another community</c:v>
                </c:pt>
                <c:pt idx="2">
                  <c:v>Assests and challenges</c:v>
                </c:pt>
                <c:pt idx="3">
                  <c:v>Upstream approach</c:v>
                </c:pt>
              </c:strCache>
            </c:strRef>
          </c:cat>
          <c:val>
            <c:numRef>
              <c:f>'[Walking Survey Deidentified Numerical Grades1.xlsx]Walking Survey Grades-2'!$J$8:$J$11</c:f>
              <c:numCache>
                <c:formatCode>0.00</c:formatCode>
                <c:ptCount val="4"/>
                <c:pt idx="0">
                  <c:v>4.5481927710843371</c:v>
                </c:pt>
                <c:pt idx="1">
                  <c:v>4.3554216867469879</c:v>
                </c:pt>
                <c:pt idx="2">
                  <c:v>4.524096385542169</c:v>
                </c:pt>
                <c:pt idx="3">
                  <c:v>4.1265060240963853</c:v>
                </c:pt>
              </c:numCache>
            </c:numRef>
          </c:val>
          <c:extLst>
            <c:ext xmlns:c16="http://schemas.microsoft.com/office/drawing/2014/chart" uri="{C3380CC4-5D6E-409C-BE32-E72D297353CC}">
              <c16:uniqueId val="{00000000-D697-4ECC-A14F-B9E18D18C782}"/>
            </c:ext>
          </c:extLst>
        </c:ser>
        <c:dLbls>
          <c:showLegendKey val="0"/>
          <c:showVal val="0"/>
          <c:showCatName val="0"/>
          <c:showSerName val="0"/>
          <c:showPercent val="0"/>
          <c:showBubbleSize val="0"/>
        </c:dLbls>
        <c:gapWidth val="219"/>
        <c:overlap val="-27"/>
        <c:axId val="80040152"/>
        <c:axId val="1606413351"/>
      </c:barChart>
      <c:catAx>
        <c:axId val="80040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606413351"/>
        <c:crosses val="autoZero"/>
        <c:auto val="1"/>
        <c:lblAlgn val="ctr"/>
        <c:lblOffset val="100"/>
        <c:noMultiLvlLbl val="0"/>
      </c:catAx>
      <c:valAx>
        <c:axId val="1606413351"/>
        <c:scaling>
          <c:orientation val="minMax"/>
          <c:max val="5"/>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0040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B651F-D782-484F-A9DF-95F313355AFB}" type="datetimeFigureOut">
              <a:rPr lang="en-US" smtClean="0"/>
              <a:t>5/4/2022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77FB74-9486-1A4C-9CBE-E12FE1555164}" type="slidenum">
              <a:rPr lang="en-US" smtClean="0"/>
              <a:t>‹#›</a:t>
            </a:fld>
            <a:endParaRPr lang="en-US"/>
          </a:p>
        </p:txBody>
      </p:sp>
    </p:spTree>
    <p:extLst>
      <p:ext uri="{BB962C8B-B14F-4D97-AF65-F5344CB8AC3E}">
        <p14:creationId xmlns:p14="http://schemas.microsoft.com/office/powerpoint/2010/main" val="724092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 Mathew</a:t>
            </a:r>
          </a:p>
        </p:txBody>
      </p:sp>
      <p:sp>
        <p:nvSpPr>
          <p:cNvPr id="4" name="Slide Number Placeholder 3"/>
          <p:cNvSpPr>
            <a:spLocks noGrp="1"/>
          </p:cNvSpPr>
          <p:nvPr>
            <p:ph type="sldNum" sz="quarter" idx="5"/>
          </p:nvPr>
        </p:nvSpPr>
        <p:spPr/>
        <p:txBody>
          <a:bodyPr/>
          <a:lstStyle/>
          <a:p>
            <a:fld id="{2277FB74-9486-1A4C-9CBE-E12FE1555164}" type="slidenum">
              <a:rPr lang="en-US" smtClean="0"/>
              <a:t>4</a:t>
            </a:fld>
            <a:endParaRPr lang="en-US"/>
          </a:p>
        </p:txBody>
      </p:sp>
    </p:spTree>
    <p:extLst>
      <p:ext uri="{BB962C8B-B14F-4D97-AF65-F5344CB8AC3E}">
        <p14:creationId xmlns:p14="http://schemas.microsoft.com/office/powerpoint/2010/main" val="3530411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Brief</a:t>
            </a:r>
          </a:p>
          <a:p>
            <a:endParaRPr lang="en-US" dirty="0">
              <a:cs typeface="Calibri"/>
            </a:endParaRPr>
          </a:p>
          <a:p>
            <a:r>
              <a:rPr lang="en-US" dirty="0">
                <a:cs typeface="Calibri"/>
              </a:rPr>
              <a:t>Dr. Mathew speaking</a:t>
            </a:r>
          </a:p>
        </p:txBody>
      </p:sp>
      <p:sp>
        <p:nvSpPr>
          <p:cNvPr id="4" name="Slide Number Placeholder 3"/>
          <p:cNvSpPr>
            <a:spLocks noGrp="1"/>
          </p:cNvSpPr>
          <p:nvPr>
            <p:ph type="sldNum" sz="quarter" idx="5"/>
          </p:nvPr>
        </p:nvSpPr>
        <p:spPr/>
        <p:txBody>
          <a:bodyPr/>
          <a:lstStyle/>
          <a:p>
            <a:fld id="{2277FB74-9486-1A4C-9CBE-E12FE1555164}" type="slidenum">
              <a:rPr lang="en-US" smtClean="0"/>
              <a:t>5</a:t>
            </a:fld>
            <a:endParaRPr lang="en-US"/>
          </a:p>
        </p:txBody>
      </p:sp>
    </p:spTree>
    <p:extLst>
      <p:ext uri="{BB962C8B-B14F-4D97-AF65-F5344CB8AC3E}">
        <p14:creationId xmlns:p14="http://schemas.microsoft.com/office/powerpoint/2010/main" val="266390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Dr </a:t>
            </a:r>
            <a:r>
              <a:rPr lang="en-US" err="1">
                <a:cs typeface="Calibri"/>
              </a:rPr>
              <a:t>mathew</a:t>
            </a:r>
            <a:endParaRPr lang="en-US" err="1"/>
          </a:p>
        </p:txBody>
      </p:sp>
      <p:sp>
        <p:nvSpPr>
          <p:cNvPr id="4" name="Slide Number Placeholder 3"/>
          <p:cNvSpPr>
            <a:spLocks noGrp="1"/>
          </p:cNvSpPr>
          <p:nvPr>
            <p:ph type="sldNum" sz="quarter" idx="5"/>
          </p:nvPr>
        </p:nvSpPr>
        <p:spPr/>
        <p:txBody>
          <a:bodyPr/>
          <a:lstStyle/>
          <a:p>
            <a:fld id="{2277FB74-9486-1A4C-9CBE-E12FE1555164}" type="slidenum">
              <a:rPr lang="en-US" smtClean="0"/>
              <a:t>6</a:t>
            </a:fld>
            <a:endParaRPr lang="en-US"/>
          </a:p>
        </p:txBody>
      </p:sp>
    </p:spTree>
    <p:extLst>
      <p:ext uri="{BB962C8B-B14F-4D97-AF65-F5344CB8AC3E}">
        <p14:creationId xmlns:p14="http://schemas.microsoft.com/office/powerpoint/2010/main" val="4052268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Nath</a:t>
            </a:r>
          </a:p>
        </p:txBody>
      </p:sp>
      <p:sp>
        <p:nvSpPr>
          <p:cNvPr id="4" name="Slide Number Placeholder 3"/>
          <p:cNvSpPr>
            <a:spLocks noGrp="1"/>
          </p:cNvSpPr>
          <p:nvPr>
            <p:ph type="sldNum" sz="quarter" idx="5"/>
          </p:nvPr>
        </p:nvSpPr>
        <p:spPr/>
        <p:txBody>
          <a:bodyPr/>
          <a:lstStyle/>
          <a:p>
            <a:fld id="{2277FB74-9486-1A4C-9CBE-E12FE1555164}" type="slidenum">
              <a:rPr lang="en-US" smtClean="0"/>
              <a:t>7</a:t>
            </a:fld>
            <a:endParaRPr lang="en-US"/>
          </a:p>
        </p:txBody>
      </p:sp>
    </p:spTree>
    <p:extLst>
      <p:ext uri="{BB962C8B-B14F-4D97-AF65-F5344CB8AC3E}">
        <p14:creationId xmlns:p14="http://schemas.microsoft.com/office/powerpoint/2010/main" val="2806666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**Share specific pre-tour research Qs**</a:t>
            </a:r>
          </a:p>
          <a:p>
            <a:endParaRPr lang="en-US">
              <a:cs typeface="Calibri"/>
            </a:endParaRPr>
          </a:p>
          <a:p>
            <a:r>
              <a:rPr lang="en-US">
                <a:cs typeface="Calibri"/>
              </a:rPr>
              <a:t>Dr. Mathew speaking</a:t>
            </a:r>
          </a:p>
        </p:txBody>
      </p:sp>
      <p:sp>
        <p:nvSpPr>
          <p:cNvPr id="4" name="Slide Number Placeholder 3"/>
          <p:cNvSpPr>
            <a:spLocks noGrp="1"/>
          </p:cNvSpPr>
          <p:nvPr>
            <p:ph type="sldNum" sz="quarter" idx="5"/>
          </p:nvPr>
        </p:nvSpPr>
        <p:spPr/>
        <p:txBody>
          <a:bodyPr/>
          <a:lstStyle/>
          <a:p>
            <a:fld id="{2277FB74-9486-1A4C-9CBE-E12FE1555164}" type="slidenum">
              <a:rPr lang="en-US" smtClean="0"/>
              <a:t>8</a:t>
            </a:fld>
            <a:endParaRPr lang="en-US"/>
          </a:p>
        </p:txBody>
      </p:sp>
    </p:spTree>
    <p:extLst>
      <p:ext uri="{BB962C8B-B14F-4D97-AF65-F5344CB8AC3E}">
        <p14:creationId xmlns:p14="http://schemas.microsoft.com/office/powerpoint/2010/main" val="183001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277FB74-9486-1A4C-9CBE-E12FE1555164}" type="slidenum">
              <a:rPr lang="en-US" smtClean="0"/>
              <a:t>16</a:t>
            </a:fld>
            <a:endParaRPr lang="en-US"/>
          </a:p>
        </p:txBody>
      </p:sp>
    </p:spTree>
    <p:extLst>
      <p:ext uri="{BB962C8B-B14F-4D97-AF65-F5344CB8AC3E}">
        <p14:creationId xmlns:p14="http://schemas.microsoft.com/office/powerpoint/2010/main" val="2461749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Nath</a:t>
            </a:r>
          </a:p>
        </p:txBody>
      </p:sp>
      <p:sp>
        <p:nvSpPr>
          <p:cNvPr id="4" name="Slide Number Placeholder 3"/>
          <p:cNvSpPr>
            <a:spLocks noGrp="1"/>
          </p:cNvSpPr>
          <p:nvPr>
            <p:ph type="sldNum" sz="quarter" idx="5"/>
          </p:nvPr>
        </p:nvSpPr>
        <p:spPr/>
        <p:txBody>
          <a:bodyPr/>
          <a:lstStyle/>
          <a:p>
            <a:fld id="{2277FB74-9486-1A4C-9CBE-E12FE1555164}" type="slidenum">
              <a:rPr lang="en-US" smtClean="0"/>
              <a:t>18</a:t>
            </a:fld>
            <a:endParaRPr lang="en-US"/>
          </a:p>
        </p:txBody>
      </p:sp>
    </p:spTree>
    <p:extLst>
      <p:ext uri="{BB962C8B-B14F-4D97-AF65-F5344CB8AC3E}">
        <p14:creationId xmlns:p14="http://schemas.microsoft.com/office/powerpoint/2010/main" val="4176318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Share convo about # of parks // ppl identifying same things as strengths versus weakness</a:t>
            </a:r>
          </a:p>
          <a:p>
            <a:endParaRPr lang="en-US">
              <a:cs typeface="Calibri"/>
            </a:endParaRPr>
          </a:p>
          <a:p>
            <a:r>
              <a:rPr lang="en-US">
                <a:cs typeface="Calibri"/>
              </a:rPr>
              <a:t>Both speaking</a:t>
            </a:r>
          </a:p>
        </p:txBody>
      </p:sp>
      <p:sp>
        <p:nvSpPr>
          <p:cNvPr id="4" name="Slide Number Placeholder 3"/>
          <p:cNvSpPr>
            <a:spLocks noGrp="1"/>
          </p:cNvSpPr>
          <p:nvPr>
            <p:ph type="sldNum" sz="quarter" idx="5"/>
          </p:nvPr>
        </p:nvSpPr>
        <p:spPr/>
        <p:txBody>
          <a:bodyPr/>
          <a:lstStyle/>
          <a:p>
            <a:fld id="{2277FB74-9486-1A4C-9CBE-E12FE1555164}" type="slidenum">
              <a:rPr lang="en-US" smtClean="0"/>
              <a:t>20</a:t>
            </a:fld>
            <a:endParaRPr lang="en-US"/>
          </a:p>
        </p:txBody>
      </p:sp>
    </p:spTree>
    <p:extLst>
      <p:ext uri="{BB962C8B-B14F-4D97-AF65-F5344CB8AC3E}">
        <p14:creationId xmlns:p14="http://schemas.microsoft.com/office/powerpoint/2010/main" val="3161966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402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868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9BA34-093F-504C-ADD1-F56787E15923}"/>
              </a:ext>
            </a:extLst>
          </p:cNvPr>
          <p:cNvSpPr>
            <a:spLocks noGrp="1"/>
          </p:cNvSpPr>
          <p:nvPr>
            <p:ph type="ctrTitle"/>
          </p:nvPr>
        </p:nvSpPr>
        <p:spPr>
          <a:xfrm>
            <a:off x="1143000" y="1122363"/>
            <a:ext cx="6858000" cy="2387600"/>
          </a:xfrm>
        </p:spPr>
        <p:txBody>
          <a:bodyPr anchor="t"/>
          <a:lstStyle>
            <a:lvl1pPr algn="ctr">
              <a:defRPr sz="3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4AB0CCCA-56CB-B940-BE41-08C5DED2E11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81329B4-58A2-614C-8C32-F6EBA0E1B083}"/>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C76F940A-561E-9140-BC44-2106D7736B52}" type="slidenum">
              <a:rPr lang="en-US" smtClean="0"/>
              <a:pPr/>
              <a:t>‹#›</a:t>
            </a:fld>
            <a:endParaRPr lang="en-US"/>
          </a:p>
        </p:txBody>
      </p:sp>
    </p:spTree>
    <p:extLst>
      <p:ext uri="{BB962C8B-B14F-4D97-AF65-F5344CB8AC3E}">
        <p14:creationId xmlns:p14="http://schemas.microsoft.com/office/powerpoint/2010/main" val="321208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30476-3111-794A-80ED-7AFAEE05E432}"/>
              </a:ext>
            </a:extLst>
          </p:cNvPr>
          <p:cNvSpPr>
            <a:spLocks noGrp="1"/>
          </p:cNvSpPr>
          <p:nvPr>
            <p:ph type="title"/>
          </p:nvPr>
        </p:nvSpPr>
        <p:spPr/>
        <p:txBody>
          <a:bodyPr/>
          <a:lstStyle>
            <a:lvl1pPr>
              <a:defRPr sz="36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04E67A8-BF98-0C41-9BF4-8434D328D2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0A41F35-365A-534F-9E38-524F700B4D82}"/>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a:p>
        </p:txBody>
      </p:sp>
    </p:spTree>
    <p:extLst>
      <p:ext uri="{BB962C8B-B14F-4D97-AF65-F5344CB8AC3E}">
        <p14:creationId xmlns:p14="http://schemas.microsoft.com/office/powerpoint/2010/main" val="2495568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830C1-E58A-D54E-AE81-9EFEC86C7D62}"/>
              </a:ext>
            </a:extLst>
          </p:cNvPr>
          <p:cNvSpPr>
            <a:spLocks noGrp="1"/>
          </p:cNvSpPr>
          <p:nvPr>
            <p:ph type="title"/>
          </p:nvPr>
        </p:nvSpPr>
        <p:spPr>
          <a:xfrm>
            <a:off x="623888" y="2862470"/>
            <a:ext cx="7886700" cy="1700005"/>
          </a:xfrm>
        </p:spPr>
        <p:txBody>
          <a:bodyPr anchor="t"/>
          <a:lstStyle>
            <a:lvl1pPr>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32A4DBE1-005A-C14D-BF9C-BA02E87973BC}"/>
              </a:ext>
            </a:extLst>
          </p:cNvPr>
          <p:cNvSpPr>
            <a:spLocks noGrp="1"/>
          </p:cNvSpPr>
          <p:nvPr>
            <p:ph type="body" idx="1"/>
          </p:nvPr>
        </p:nvSpPr>
        <p:spPr>
          <a:xfrm>
            <a:off x="623888" y="4589463"/>
            <a:ext cx="78867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EC6FE21B-ABFD-8345-A482-C0395A2C8990}"/>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a:p>
        </p:txBody>
      </p:sp>
    </p:spTree>
    <p:extLst>
      <p:ext uri="{BB962C8B-B14F-4D97-AF65-F5344CB8AC3E}">
        <p14:creationId xmlns:p14="http://schemas.microsoft.com/office/powerpoint/2010/main" val="16904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BD792-E494-8A44-B081-5A95A81A67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98607-FB5C-DB4C-B809-89B9C6129AB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651811-7FE2-114F-9264-5D090BCD76A1}"/>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6704A98-C470-4A45-8F48-E64FA37F0510}"/>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a:p>
        </p:txBody>
      </p:sp>
    </p:spTree>
    <p:extLst>
      <p:ext uri="{BB962C8B-B14F-4D97-AF65-F5344CB8AC3E}">
        <p14:creationId xmlns:p14="http://schemas.microsoft.com/office/powerpoint/2010/main" val="3053352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7745565-BC41-AE42-AF87-0C01E3C19411}"/>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a:p>
        </p:txBody>
      </p:sp>
    </p:spTree>
    <p:extLst>
      <p:ext uri="{BB962C8B-B14F-4D97-AF65-F5344CB8AC3E}">
        <p14:creationId xmlns:p14="http://schemas.microsoft.com/office/powerpoint/2010/main" val="885131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6ACF-F535-A241-87AD-B47B05CC96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445ED2-E8B2-6240-ADFF-B3911572488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DDB3F0-8EEE-1945-9919-5CC9DCFD80F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D4703753-7CAD-3341-BCB0-BFDF1B0527E8}"/>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a:p>
        </p:txBody>
      </p:sp>
    </p:spTree>
    <p:extLst>
      <p:ext uri="{BB962C8B-B14F-4D97-AF65-F5344CB8AC3E}">
        <p14:creationId xmlns:p14="http://schemas.microsoft.com/office/powerpoint/2010/main" val="40109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D9367-6E6D-6A47-861A-753DEBA64BB3}"/>
              </a:ext>
            </a:extLst>
          </p:cNvPr>
          <p:cNvSpPr>
            <a:spLocks noGrp="1"/>
          </p:cNvSpPr>
          <p:nvPr>
            <p:ph type="ctrTitle"/>
          </p:nvPr>
        </p:nvSpPr>
        <p:spPr>
          <a:xfrm>
            <a:off x="1143000" y="2753139"/>
            <a:ext cx="6858000" cy="756824"/>
          </a:xfrm>
        </p:spPr>
        <p:txBody>
          <a:bodyPr anchor="t"/>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BAB09181-27AC-0A4B-8A45-9484CA3EA27E}"/>
              </a:ext>
            </a:extLst>
          </p:cNvPr>
          <p:cNvSpPr>
            <a:spLocks noGrp="1"/>
          </p:cNvSpPr>
          <p:nvPr>
            <p:ph type="subTitle" idx="1"/>
          </p:nvPr>
        </p:nvSpPr>
        <p:spPr>
          <a:xfrm>
            <a:off x="1143000" y="3602038"/>
            <a:ext cx="6858000" cy="1655762"/>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41384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D9367-6E6D-6A47-861A-753DEBA64BB3}"/>
              </a:ext>
            </a:extLst>
          </p:cNvPr>
          <p:cNvSpPr>
            <a:spLocks noGrp="1"/>
          </p:cNvSpPr>
          <p:nvPr>
            <p:ph type="ctrTitle"/>
          </p:nvPr>
        </p:nvSpPr>
        <p:spPr>
          <a:xfrm>
            <a:off x="1143000" y="2753139"/>
            <a:ext cx="6858000" cy="756824"/>
          </a:xfrm>
        </p:spPr>
        <p:txBody>
          <a:bodyPr anchor="t"/>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BAB09181-27AC-0A4B-8A45-9484CA3EA27E}"/>
              </a:ext>
            </a:extLst>
          </p:cNvPr>
          <p:cNvSpPr>
            <a:spLocks noGrp="1"/>
          </p:cNvSpPr>
          <p:nvPr>
            <p:ph type="subTitle" idx="1"/>
          </p:nvPr>
        </p:nvSpPr>
        <p:spPr>
          <a:xfrm>
            <a:off x="1143000" y="3602038"/>
            <a:ext cx="6858000" cy="1655762"/>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04822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413D9-8AAA-A74C-85EA-E846AB3F3212}"/>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47086344"/>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113738-7BDD-F347-BA0E-9565DDFED61A}"/>
              </a:ext>
            </a:extLst>
          </p:cNvPr>
          <p:cNvPicPr>
            <a:picLocks noChangeAspect="1"/>
          </p:cNvPicPr>
          <p:nvPr userDrawn="1"/>
        </p:nvPicPr>
        <p:blipFill>
          <a:blip r:embed="rId8"/>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37FB7846-FB44-5E42-870C-A7814D0780DC}"/>
              </a:ext>
            </a:extLst>
          </p:cNvPr>
          <p:cNvSpPr>
            <a:spLocks noGrp="1"/>
          </p:cNvSpPr>
          <p:nvPr>
            <p:ph type="title"/>
          </p:nvPr>
        </p:nvSpPr>
        <p:spPr>
          <a:xfrm>
            <a:off x="628650" y="1003852"/>
            <a:ext cx="7886700" cy="686836"/>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9929C20-2552-D541-A118-4B34A9E5870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F10F579-7D62-9A4F-8A67-3B5D090C8A40}"/>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b="0" i="0">
                <a:solidFill>
                  <a:schemeClr val="accent1"/>
                </a:solidFill>
                <a:latin typeface="Arial Narrow" panose="020B0604020202020204" pitchFamily="34" charset="0"/>
              </a:defRPr>
            </a:lvl1pPr>
          </a:lstStyle>
          <a:p>
            <a:fld id="{EA810E7C-020C-FA43-9CFD-DA754FFFF69E}" type="slidenum">
              <a:rPr lang="en-US" smtClean="0"/>
              <a:pPr/>
              <a:t>‹#›</a:t>
            </a:fld>
            <a:endParaRPr lang="en-US"/>
          </a:p>
        </p:txBody>
      </p:sp>
    </p:spTree>
    <p:extLst>
      <p:ext uri="{BB962C8B-B14F-4D97-AF65-F5344CB8AC3E}">
        <p14:creationId xmlns:p14="http://schemas.microsoft.com/office/powerpoint/2010/main" val="182342553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71" r:id="rId5"/>
    <p:sldLayoutId id="2147483673" r:id="rId6"/>
  </p:sldLayoutIdLst>
  <p:hf hdr="0" ftr="0" dt="0"/>
  <p:txStyles>
    <p:titleStyle>
      <a:lvl1pPr algn="l" defTabSz="914400" rtl="0" eaLnBrk="1" latinLnBrk="0" hangingPunct="1">
        <a:lnSpc>
          <a:spcPct val="90000"/>
        </a:lnSpc>
        <a:spcBef>
          <a:spcPct val="0"/>
        </a:spcBef>
        <a:buNone/>
        <a:defRPr sz="36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A14E3A-AE1D-C542-AC3B-7FE3378C172C}"/>
              </a:ext>
            </a:extLst>
          </p:cNvPr>
          <p:cNvPicPr>
            <a:picLocks noChangeAspect="1"/>
          </p:cNvPicPr>
          <p:nvPr userDrawn="1"/>
        </p:nvPicPr>
        <p:blipFill>
          <a:blip r:embed="rId3"/>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AB26181F-89C8-844A-AECC-49FC88E04BBF}"/>
              </a:ext>
            </a:extLst>
          </p:cNvPr>
          <p:cNvSpPr>
            <a:spLocks noGrp="1"/>
          </p:cNvSpPr>
          <p:nvPr>
            <p:ph type="title"/>
          </p:nvPr>
        </p:nvSpPr>
        <p:spPr>
          <a:xfrm>
            <a:off x="628650" y="974035"/>
            <a:ext cx="7886700" cy="71665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03DD3BB-84BF-9342-B855-7477A5BEEF5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389605"/>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47BF7-1A6D-5846-BE11-4E34E600FC11}"/>
              </a:ext>
            </a:extLst>
          </p:cNvPr>
          <p:cNvPicPr>
            <a:picLocks noChangeAspect="1"/>
          </p:cNvPicPr>
          <p:nvPr userDrawn="1"/>
        </p:nvPicPr>
        <p:blipFill>
          <a:blip r:embed="rId3"/>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AB26181F-89C8-844A-AECC-49FC88E04BBF}"/>
              </a:ext>
            </a:extLst>
          </p:cNvPr>
          <p:cNvSpPr>
            <a:spLocks noGrp="1"/>
          </p:cNvSpPr>
          <p:nvPr>
            <p:ph type="title"/>
          </p:nvPr>
        </p:nvSpPr>
        <p:spPr>
          <a:xfrm>
            <a:off x="628650" y="974035"/>
            <a:ext cx="7886700" cy="71665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03DD3BB-84BF-9342-B855-7477A5BEEF5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295296"/>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CF7CD1-1F50-0B49-99C4-BF91EC31E56E}"/>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00732123"/>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lnSpc>
          <a:spcPct val="90000"/>
        </a:lnSpc>
        <a:spcBef>
          <a:spcPct val="0"/>
        </a:spcBef>
        <a:buNone/>
        <a:defRPr sz="3600" b="0" i="0" kern="1200">
          <a:solidFill>
            <a:schemeClr val="accent3"/>
          </a:solidFill>
          <a:latin typeface="Arial Narrow"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onemap.cdc.gov/Portal/apps/MapSeries/index.html?appid=3384875c46d649ee9b452913fd64e3c4&amp;utm_medium=email&amp;utm_source=govdelivery"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23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6036C2-FDFC-5B02-9604-215512C55394}"/>
              </a:ext>
            </a:extLst>
          </p:cNvPr>
          <p:cNvSpPr>
            <a:spLocks noGrp="1"/>
          </p:cNvSpPr>
          <p:nvPr>
            <p:ph type="body" idx="1"/>
          </p:nvPr>
        </p:nvSpPr>
        <p:spPr>
          <a:xfrm>
            <a:off x="630273" y="758178"/>
            <a:ext cx="7886700" cy="1500187"/>
          </a:xfrm>
        </p:spPr>
        <p:txBody>
          <a:bodyPr vert="horz" lIns="91440" tIns="45720" rIns="91440" bIns="45720" rtlCol="0" anchor="t">
            <a:normAutofit/>
          </a:bodyPr>
          <a:lstStyle/>
          <a:p>
            <a:r>
              <a:rPr lang="en-US">
                <a:latin typeface="Arial Narrow"/>
              </a:rPr>
              <a:t>Walking Survey Route</a:t>
            </a:r>
            <a:endParaRPr lang="en-US"/>
          </a:p>
        </p:txBody>
      </p:sp>
      <p:sp>
        <p:nvSpPr>
          <p:cNvPr id="4" name="Slide Number Placeholder 3">
            <a:extLst>
              <a:ext uri="{FF2B5EF4-FFF2-40B4-BE49-F238E27FC236}">
                <a16:creationId xmlns:a16="http://schemas.microsoft.com/office/drawing/2014/main" id="{D61CC24A-8538-880C-6D0E-1767F00B2722}"/>
              </a:ext>
            </a:extLst>
          </p:cNvPr>
          <p:cNvSpPr>
            <a:spLocks noGrp="1"/>
          </p:cNvSpPr>
          <p:nvPr>
            <p:ph type="sldNum" sz="quarter" idx="4"/>
          </p:nvPr>
        </p:nvSpPr>
        <p:spPr/>
        <p:txBody>
          <a:bodyPr/>
          <a:lstStyle/>
          <a:p>
            <a:fld id="{EA810E7C-020C-FA43-9CFD-DA754FFFF69E}" type="slidenum">
              <a:rPr lang="en-US" smtClean="0"/>
              <a:pPr/>
              <a:t>10</a:t>
            </a:fld>
            <a:endParaRPr lang="en-US"/>
          </a:p>
        </p:txBody>
      </p:sp>
      <p:pic>
        <p:nvPicPr>
          <p:cNvPr id="7" name="Picture 7" descr="Map&#10;&#10;Description automatically generated">
            <a:extLst>
              <a:ext uri="{FF2B5EF4-FFF2-40B4-BE49-F238E27FC236}">
                <a16:creationId xmlns:a16="http://schemas.microsoft.com/office/drawing/2014/main" id="{CE94C156-DF16-A261-B65E-7DF589FFFFD8}"/>
              </a:ext>
            </a:extLst>
          </p:cNvPr>
          <p:cNvPicPr>
            <a:picLocks noChangeAspect="1"/>
          </p:cNvPicPr>
          <p:nvPr/>
        </p:nvPicPr>
        <p:blipFill>
          <a:blip r:embed="rId2"/>
          <a:stretch>
            <a:fillRect/>
          </a:stretch>
        </p:blipFill>
        <p:spPr>
          <a:xfrm>
            <a:off x="887581" y="1549400"/>
            <a:ext cx="4684527" cy="4291450"/>
          </a:xfrm>
          <a:prstGeom prst="rect">
            <a:avLst/>
          </a:prstGeom>
        </p:spPr>
      </p:pic>
      <p:sp>
        <p:nvSpPr>
          <p:cNvPr id="2" name="TextBox 1"/>
          <p:cNvSpPr txBox="1"/>
          <p:nvPr/>
        </p:nvSpPr>
        <p:spPr>
          <a:xfrm>
            <a:off x="6019800" y="2118360"/>
            <a:ext cx="3002280" cy="2308324"/>
          </a:xfrm>
          <a:prstGeom prst="rect">
            <a:avLst/>
          </a:prstGeom>
          <a:noFill/>
        </p:spPr>
        <p:txBody>
          <a:bodyPr wrap="square" rtlCol="0">
            <a:spAutoFit/>
          </a:bodyPr>
          <a:lstStyle/>
          <a:p>
            <a:r>
              <a:rPr lang="en-US" dirty="0"/>
              <a:t>Find a walking area that is </a:t>
            </a:r>
          </a:p>
          <a:p>
            <a:pPr marL="285750" indent="-285750">
              <a:buFontTx/>
              <a:buChar char="-"/>
            </a:pPr>
            <a:r>
              <a:rPr lang="en-US" dirty="0"/>
              <a:t>Fairly safe</a:t>
            </a:r>
          </a:p>
          <a:p>
            <a:pPr marL="285750" indent="-285750">
              <a:buFontTx/>
              <a:buChar char="-"/>
            </a:pPr>
            <a:r>
              <a:rPr lang="en-US" dirty="0"/>
              <a:t>Includes the neighborhood’s different ethnic areas, gentrified areas, historic areas, and the health center</a:t>
            </a:r>
          </a:p>
        </p:txBody>
      </p:sp>
    </p:spTree>
    <p:extLst>
      <p:ext uri="{BB962C8B-B14F-4D97-AF65-F5344CB8AC3E}">
        <p14:creationId xmlns:p14="http://schemas.microsoft.com/office/powerpoint/2010/main" val="2585920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7CDE-8168-F047-B264-21E3041183F9}"/>
              </a:ext>
            </a:extLst>
          </p:cNvPr>
          <p:cNvSpPr>
            <a:spLocks noGrp="1"/>
          </p:cNvSpPr>
          <p:nvPr>
            <p:ph type="title"/>
          </p:nvPr>
        </p:nvSpPr>
        <p:spPr>
          <a:xfrm>
            <a:off x="5391039" y="877824"/>
            <a:ext cx="3545520" cy="813594"/>
          </a:xfrm>
        </p:spPr>
        <p:txBody>
          <a:bodyPr vert="horz" lIns="91440" tIns="45720" rIns="91440" bIns="45720" rtlCol="0" anchor="b">
            <a:normAutofit/>
          </a:bodyPr>
          <a:lstStyle/>
          <a:p>
            <a:r>
              <a:rPr lang="en-US" sz="2400" dirty="0">
                <a:solidFill>
                  <a:srgbClr val="000000"/>
                </a:solidFill>
                <a:latin typeface="+mj-lt"/>
                <a:cs typeface="+mj-cs"/>
              </a:rPr>
              <a:t>Tool: What to look for</a:t>
            </a:r>
          </a:p>
        </p:txBody>
      </p:sp>
      <p:sp>
        <p:nvSpPr>
          <p:cNvPr id="3" name="Text Placeholder 2">
            <a:extLst>
              <a:ext uri="{FF2B5EF4-FFF2-40B4-BE49-F238E27FC236}">
                <a16:creationId xmlns:a16="http://schemas.microsoft.com/office/drawing/2014/main" id="{6C48CE9A-B88D-6A95-8DDD-203B82A0BAAB}"/>
              </a:ext>
            </a:extLst>
          </p:cNvPr>
          <p:cNvSpPr>
            <a:spLocks noGrp="1"/>
          </p:cNvSpPr>
          <p:nvPr>
            <p:ph type="body" idx="1"/>
          </p:nvPr>
        </p:nvSpPr>
        <p:spPr>
          <a:xfrm>
            <a:off x="5271372" y="1965739"/>
            <a:ext cx="3665187" cy="4636942"/>
          </a:xfrm>
        </p:spPr>
        <p:txBody>
          <a:bodyPr vert="horz" lIns="91440" tIns="45720" rIns="91440" bIns="45720" rtlCol="0" anchor="t">
            <a:noAutofit/>
          </a:bodyPr>
          <a:lstStyle/>
          <a:p>
            <a:pPr marL="171450" indent="-171450">
              <a:buFont typeface="Arial" panose="020B0604020202020204" pitchFamily="34" charset="0"/>
              <a:buChar char="•"/>
            </a:pPr>
            <a:r>
              <a:rPr lang="en-US" sz="1400" dirty="0">
                <a:solidFill>
                  <a:srgbClr val="000000"/>
                </a:solidFill>
                <a:latin typeface="+mn-lt"/>
              </a:rPr>
              <a:t>Housing</a:t>
            </a:r>
          </a:p>
          <a:p>
            <a:pPr marL="171450" indent="-171450">
              <a:buFont typeface="Arial" panose="020B0604020202020204" pitchFamily="34" charset="0"/>
              <a:buChar char="•"/>
            </a:pPr>
            <a:r>
              <a:rPr lang="en-US" sz="1400" dirty="0">
                <a:solidFill>
                  <a:srgbClr val="000000"/>
                </a:solidFill>
                <a:latin typeface="+mn-lt"/>
              </a:rPr>
              <a:t>Open Spaces (parks, playgrounds)</a:t>
            </a:r>
          </a:p>
          <a:p>
            <a:pPr marL="171450" indent="-171450">
              <a:buFont typeface="Arial" panose="020B0604020202020204" pitchFamily="34" charset="0"/>
              <a:buChar char="•"/>
            </a:pPr>
            <a:r>
              <a:rPr lang="en-US" sz="1400" dirty="0">
                <a:solidFill>
                  <a:srgbClr val="000000"/>
                </a:solidFill>
                <a:latin typeface="+mn-lt"/>
              </a:rPr>
              <a:t>Shopping Areas (groceries, bodegas)</a:t>
            </a:r>
          </a:p>
          <a:p>
            <a:pPr marL="171450" indent="-171450">
              <a:buFont typeface="Arial" panose="020B0604020202020204" pitchFamily="34" charset="0"/>
              <a:buChar char="•"/>
            </a:pPr>
            <a:r>
              <a:rPr lang="en-US" sz="1400" dirty="0">
                <a:solidFill>
                  <a:srgbClr val="000000"/>
                </a:solidFill>
                <a:latin typeface="+mn-lt"/>
              </a:rPr>
              <a:t>Schools </a:t>
            </a:r>
          </a:p>
          <a:p>
            <a:pPr marL="171450" indent="-171450">
              <a:buFont typeface="Arial" panose="020B0604020202020204" pitchFamily="34" charset="0"/>
              <a:buChar char="•"/>
            </a:pPr>
            <a:r>
              <a:rPr lang="en-US" sz="1400" dirty="0">
                <a:solidFill>
                  <a:srgbClr val="000000"/>
                </a:solidFill>
                <a:latin typeface="+mn-lt"/>
              </a:rPr>
              <a:t>Houses of Worship </a:t>
            </a:r>
          </a:p>
          <a:p>
            <a:pPr marL="171450" indent="-171450">
              <a:buFont typeface="Arial" panose="020B0604020202020204" pitchFamily="34" charset="0"/>
              <a:buChar char="•"/>
            </a:pPr>
            <a:r>
              <a:rPr lang="en-US" sz="1400" dirty="0">
                <a:solidFill>
                  <a:srgbClr val="000000"/>
                </a:solidFill>
                <a:latin typeface="+mn-lt"/>
              </a:rPr>
              <a:t>Health Care (hospitals, clinics, pharmacy, dentist)</a:t>
            </a:r>
          </a:p>
          <a:p>
            <a:pPr marL="171450" indent="-171450">
              <a:buFont typeface="Arial" panose="020B0604020202020204" pitchFamily="34" charset="0"/>
              <a:buChar char="•"/>
            </a:pPr>
            <a:r>
              <a:rPr lang="en-US" sz="1400" dirty="0">
                <a:solidFill>
                  <a:srgbClr val="000000"/>
                </a:solidFill>
                <a:latin typeface="+mn-lt"/>
              </a:rPr>
              <a:t>Means of Transportation (buses, train, cars)</a:t>
            </a:r>
          </a:p>
          <a:p>
            <a:pPr marL="171450" indent="-171450">
              <a:buFont typeface="Arial" panose="020B0604020202020204" pitchFamily="34" charset="0"/>
              <a:buChar char="•"/>
            </a:pPr>
            <a:r>
              <a:rPr lang="en-US" sz="1400" dirty="0">
                <a:solidFill>
                  <a:srgbClr val="000000"/>
                </a:solidFill>
                <a:latin typeface="+mn-lt"/>
              </a:rPr>
              <a:t>Protective Services (police, fire, neighborhood watch)</a:t>
            </a:r>
          </a:p>
          <a:p>
            <a:pPr marL="171450" indent="-171450">
              <a:buFont typeface="Arial" panose="020B0604020202020204" pitchFamily="34" charset="0"/>
              <a:buChar char="•"/>
            </a:pPr>
            <a:r>
              <a:rPr lang="en-US" sz="1400" dirty="0">
                <a:solidFill>
                  <a:srgbClr val="000000"/>
                </a:solidFill>
                <a:latin typeface="+mn-lt"/>
              </a:rPr>
              <a:t>Neighborhood Life (activities, who is outside, ethnicities represented, homelessness)</a:t>
            </a:r>
          </a:p>
          <a:p>
            <a:r>
              <a:rPr lang="en-US" sz="1600" b="1" dirty="0">
                <a:solidFill>
                  <a:srgbClr val="000000"/>
                </a:solidFill>
                <a:latin typeface="+mn-lt"/>
              </a:rPr>
              <a:t>Encouraged to participate in the neighborhood if possible</a:t>
            </a:r>
          </a:p>
        </p:txBody>
      </p:sp>
      <p:sp>
        <p:nvSpPr>
          <p:cNvPr id="18" name="Freeform: Shape 17">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building with graffiti on it&#10;&#10;Description automatically generated with low confidence">
            <a:extLst>
              <a:ext uri="{FF2B5EF4-FFF2-40B4-BE49-F238E27FC236}">
                <a16:creationId xmlns:a16="http://schemas.microsoft.com/office/drawing/2014/main" id="{AD19BEDC-5F4F-B318-4671-6D75911F28F6}"/>
              </a:ext>
            </a:extLst>
          </p:cNvPr>
          <p:cNvPicPr>
            <a:picLocks noChangeAspect="1"/>
          </p:cNvPicPr>
          <p:nvPr/>
        </p:nvPicPr>
        <p:blipFill rotWithShape="1">
          <a:blip r:embed="rId2"/>
          <a:srcRect l="17241" r="2511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Slide Number Placeholder 3">
            <a:extLst>
              <a:ext uri="{FF2B5EF4-FFF2-40B4-BE49-F238E27FC236}">
                <a16:creationId xmlns:a16="http://schemas.microsoft.com/office/drawing/2014/main" id="{D33E2ABF-AF58-C447-3A59-9D1F3AE69898}"/>
              </a:ext>
            </a:extLst>
          </p:cNvPr>
          <p:cNvSpPr>
            <a:spLocks noGrp="1"/>
          </p:cNvSpPr>
          <p:nvPr>
            <p:ph type="sldNum" sz="quarter" idx="4"/>
          </p:nvPr>
        </p:nvSpPr>
        <p:spPr>
          <a:xfrm>
            <a:off x="8252460" y="603504"/>
            <a:ext cx="411480" cy="548640"/>
          </a:xfrm>
          <a:prstGeom prst="ellipse">
            <a:avLst/>
          </a:prstGeom>
          <a:solidFill>
            <a:srgbClr val="7F7F7F"/>
          </a:solidFill>
        </p:spPr>
        <p:txBody>
          <a:bodyPr vert="horz" lIns="91440" tIns="45720" rIns="91440" bIns="45720" rtlCol="0" anchor="ctr">
            <a:normAutofit fontScale="92500" lnSpcReduction="20000"/>
          </a:bodyPr>
          <a:lstStyle/>
          <a:p>
            <a:pPr algn="ctr" defTabSz="914400">
              <a:spcAft>
                <a:spcPts val="600"/>
              </a:spcAft>
              <a:defRPr/>
            </a:pPr>
            <a:fld id="{EA810E7C-020C-FA43-9CFD-DA754FFFF69E}" type="slidenum">
              <a:rPr lang="en-US" sz="1300">
                <a:solidFill>
                  <a:srgbClr val="FFFFFF"/>
                </a:solidFill>
                <a:latin typeface="Calibri" panose="020F0502020204030204"/>
              </a:rPr>
              <a:pPr algn="ctr" defTabSz="914400">
                <a:spcAft>
                  <a:spcPts val="600"/>
                </a:spcAft>
                <a:defRPr/>
              </a:pPr>
              <a:t>11</a:t>
            </a:fld>
            <a:endParaRPr lang="en-US" sz="1300" dirty="0">
              <a:solidFill>
                <a:srgbClr val="FFFFFF"/>
              </a:solidFill>
              <a:latin typeface="Calibri" panose="020F0502020204030204"/>
            </a:endParaRPr>
          </a:p>
        </p:txBody>
      </p:sp>
    </p:spTree>
    <p:extLst>
      <p:ext uri="{BB962C8B-B14F-4D97-AF65-F5344CB8AC3E}">
        <p14:creationId xmlns:p14="http://schemas.microsoft.com/office/powerpoint/2010/main" val="345571730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304DB-0251-58E7-78C9-81E5442E2EA6}"/>
              </a:ext>
            </a:extLst>
          </p:cNvPr>
          <p:cNvSpPr>
            <a:spLocks noGrp="1"/>
          </p:cNvSpPr>
          <p:nvPr>
            <p:ph type="title"/>
          </p:nvPr>
        </p:nvSpPr>
        <p:spPr>
          <a:xfrm>
            <a:off x="611399" y="1112550"/>
            <a:ext cx="7886700" cy="1154721"/>
          </a:xfrm>
        </p:spPr>
        <p:txBody>
          <a:bodyPr/>
          <a:lstStyle/>
          <a:p>
            <a:r>
              <a:rPr lang="en-US" dirty="0">
                <a:latin typeface="Arial"/>
                <a:cs typeface="Arial"/>
              </a:rPr>
              <a:t>Post Tour Written Reflection</a:t>
            </a:r>
            <a:br>
              <a:rPr lang="en-US" dirty="0">
                <a:latin typeface="Arial"/>
                <a:cs typeface="Arial"/>
              </a:rPr>
            </a:br>
            <a:endParaRPr lang="en-US" dirty="0"/>
          </a:p>
        </p:txBody>
      </p:sp>
      <p:sp>
        <p:nvSpPr>
          <p:cNvPr id="3" name="Text Placeholder 2">
            <a:extLst>
              <a:ext uri="{FF2B5EF4-FFF2-40B4-BE49-F238E27FC236}">
                <a16:creationId xmlns:a16="http://schemas.microsoft.com/office/drawing/2014/main" id="{DB46610C-A29E-74D7-EFDA-6EF83B137F0E}"/>
              </a:ext>
            </a:extLst>
          </p:cNvPr>
          <p:cNvSpPr>
            <a:spLocks noGrp="1"/>
          </p:cNvSpPr>
          <p:nvPr>
            <p:ph type="body" idx="1"/>
          </p:nvPr>
        </p:nvSpPr>
        <p:spPr>
          <a:xfrm>
            <a:off x="611399" y="2134317"/>
            <a:ext cx="7886700" cy="3579413"/>
          </a:xfrm>
        </p:spPr>
        <p:txBody>
          <a:bodyPr vert="horz" lIns="91440" tIns="45720" rIns="91440" bIns="45720" rtlCol="0" anchor="t">
            <a:normAutofit fontScale="92500" lnSpcReduction="20000"/>
          </a:bodyPr>
          <a:lstStyle/>
          <a:p>
            <a:r>
              <a:rPr lang="en-US" b="1" dirty="0">
                <a:solidFill>
                  <a:srgbClr val="7030A0"/>
                </a:solidFill>
                <a:latin typeface="Calibri" panose="020F0502020204030204" pitchFamily="34" charset="0"/>
                <a:cs typeface="Calibri" panose="020F0502020204030204" pitchFamily="34" charset="0"/>
              </a:rPr>
              <a:t>Why add a Written Reflection? </a:t>
            </a:r>
          </a:p>
          <a:p>
            <a:r>
              <a:rPr lang="en-US" dirty="0">
                <a:latin typeface="Calibri" panose="020F0502020204030204" pitchFamily="34" charset="0"/>
                <a:cs typeface="Calibri" panose="020F0502020204030204" pitchFamily="34" charset="0"/>
              </a:rPr>
              <a:t>Reflections enhance student learning </a:t>
            </a:r>
            <a:r>
              <a:rPr lang="en-US" b="1" u="sng" dirty="0">
                <a:latin typeface="Calibri" panose="020F0502020204030204" pitchFamily="34" charset="0"/>
                <a:cs typeface="Calibri" panose="020F0502020204030204" pitchFamily="34" charset="0"/>
              </a:rPr>
              <a:t>and</a:t>
            </a:r>
            <a:r>
              <a:rPr lang="en-US" dirty="0">
                <a:latin typeface="Calibri" panose="020F0502020204030204" pitchFamily="34" charset="0"/>
                <a:cs typeface="Calibri" panose="020F0502020204030204" pitchFamily="34" charset="0"/>
              </a:rPr>
              <a:t> provide a more comprehensive means of assessment</a:t>
            </a:r>
          </a:p>
          <a:p>
            <a:r>
              <a:rPr lang="en-US" dirty="0">
                <a:latin typeface="Calibri" panose="020F0502020204030204" pitchFamily="34" charset="0"/>
                <a:cs typeface="Calibri" panose="020F0502020204030204" pitchFamily="34" charset="0"/>
              </a:rPr>
              <a:t>- Multiple choice questions are difficult to apply to SDOH and will not be specific to your community/service area</a:t>
            </a:r>
          </a:p>
          <a:p>
            <a:r>
              <a:rPr lang="en-US" dirty="0">
                <a:latin typeface="Calibri" panose="020F0502020204030204" pitchFamily="34" charset="0"/>
                <a:cs typeface="Calibri" panose="020F0502020204030204" pitchFamily="34" charset="0"/>
              </a:rPr>
              <a:t>- Reflections can be used to evaluate knowledge integration and application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Investment: </a:t>
            </a:r>
          </a:p>
          <a:p>
            <a:pPr marL="342900" indent="-342900">
              <a:buFontTx/>
              <a:buChar char="-"/>
            </a:pPr>
            <a:r>
              <a:rPr lang="en-US" dirty="0">
                <a:latin typeface="Calibri" panose="020F0502020204030204" pitchFamily="34" charset="0"/>
                <a:cs typeface="Calibri" panose="020F0502020204030204" pitchFamily="34" charset="0"/>
              </a:rPr>
              <a:t>More time for grading</a:t>
            </a:r>
          </a:p>
          <a:p>
            <a:pPr marL="342900" indent="-342900">
              <a:buFontTx/>
              <a:buChar char="-"/>
            </a:pPr>
            <a:r>
              <a:rPr lang="en-US" b="1" dirty="0">
                <a:latin typeface="Calibri" panose="020F0502020204030204" pitchFamily="34" charset="0"/>
                <a:cs typeface="Calibri" panose="020F0502020204030204" pitchFamily="34" charset="0"/>
              </a:rPr>
              <a:t>Require a Rubric for more standardized grading</a:t>
            </a: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F3486877-8258-06ED-5A1F-A66C1DBF28D4}"/>
              </a:ext>
            </a:extLst>
          </p:cNvPr>
          <p:cNvSpPr>
            <a:spLocks noGrp="1"/>
          </p:cNvSpPr>
          <p:nvPr>
            <p:ph type="sldNum" sz="quarter" idx="4"/>
          </p:nvPr>
        </p:nvSpPr>
        <p:spPr/>
        <p:txBody>
          <a:bodyPr/>
          <a:lstStyle/>
          <a:p>
            <a:fld id="{EA810E7C-020C-FA43-9CFD-DA754FFFF69E}" type="slidenum">
              <a:rPr lang="en-US" smtClean="0"/>
              <a:pPr/>
              <a:t>12</a:t>
            </a:fld>
            <a:endParaRPr lang="en-US"/>
          </a:p>
        </p:txBody>
      </p:sp>
    </p:spTree>
    <p:extLst>
      <p:ext uri="{BB962C8B-B14F-4D97-AF65-F5344CB8AC3E}">
        <p14:creationId xmlns:p14="http://schemas.microsoft.com/office/powerpoint/2010/main" val="1376719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2F842-07F2-9BAD-C2E4-EF365D4497E6}"/>
              </a:ext>
            </a:extLst>
          </p:cNvPr>
          <p:cNvSpPr>
            <a:spLocks noGrp="1"/>
          </p:cNvSpPr>
          <p:nvPr>
            <p:ph type="title"/>
          </p:nvPr>
        </p:nvSpPr>
        <p:spPr>
          <a:xfrm>
            <a:off x="585597" y="848339"/>
            <a:ext cx="7886700" cy="1700005"/>
          </a:xfrm>
        </p:spPr>
        <p:txBody>
          <a:bodyPr/>
          <a:lstStyle/>
          <a:p>
            <a:r>
              <a:rPr lang="en-US">
                <a:latin typeface="Arial"/>
                <a:cs typeface="Arial"/>
              </a:rPr>
              <a:t>Reflection Prompts and Instructions:</a:t>
            </a:r>
            <a:endParaRPr lang="en-US"/>
          </a:p>
        </p:txBody>
      </p:sp>
      <p:sp>
        <p:nvSpPr>
          <p:cNvPr id="3" name="Text Placeholder 2">
            <a:extLst>
              <a:ext uri="{FF2B5EF4-FFF2-40B4-BE49-F238E27FC236}">
                <a16:creationId xmlns:a16="http://schemas.microsoft.com/office/drawing/2014/main" id="{0DFBD987-F6CA-D1A7-F979-EDB64A0EE3ED}"/>
              </a:ext>
            </a:extLst>
          </p:cNvPr>
          <p:cNvSpPr>
            <a:spLocks noGrp="1"/>
          </p:cNvSpPr>
          <p:nvPr>
            <p:ph type="body" idx="1"/>
          </p:nvPr>
        </p:nvSpPr>
        <p:spPr>
          <a:xfrm>
            <a:off x="646862" y="2085202"/>
            <a:ext cx="7740218" cy="4004448"/>
          </a:xfrm>
        </p:spPr>
        <p:txBody>
          <a:bodyPr vert="horz" lIns="91440" tIns="45720" rIns="91440" bIns="45720" rtlCol="0" anchor="t">
            <a:noAutofit/>
          </a:bodyPr>
          <a:lstStyle/>
          <a:p>
            <a:r>
              <a:rPr lang="en-US" sz="1600" b="1" dirty="0">
                <a:latin typeface="Calibri" panose="020F0502020204030204" pitchFamily="34" charset="0"/>
                <a:cs typeface="Calibri" panose="020F0502020204030204" pitchFamily="34" charset="0"/>
              </a:rPr>
              <a:t>Maximum 750 word essay using all of the following four prompts:</a:t>
            </a:r>
          </a:p>
          <a:p>
            <a:r>
              <a:rPr lang="en-US" sz="1600" b="1" dirty="0">
                <a:latin typeface="Calibri" panose="020F0502020204030204" pitchFamily="34" charset="0"/>
                <a:cs typeface="Calibri" panose="020F0502020204030204" pitchFamily="34" charset="0"/>
              </a:rPr>
              <a:t>1. DATA: </a:t>
            </a:r>
            <a:r>
              <a:rPr lang="en-US" sz="1600" dirty="0">
                <a:latin typeface="Calibri" panose="020F0502020204030204" pitchFamily="34" charset="0"/>
                <a:cs typeface="Calibri" panose="020F0502020204030204" pitchFamily="34" charset="0"/>
              </a:rPr>
              <a:t>Summarize key data points that you gathered during the background research (online data resources). Discuss the importance/relevance of key data points you obtained.</a:t>
            </a:r>
          </a:p>
          <a:p>
            <a:r>
              <a:rPr lang="en-US" sz="1600" b="1" dirty="0">
                <a:latin typeface="Calibri" panose="020F0502020204030204" pitchFamily="34" charset="0"/>
                <a:cs typeface="Calibri" panose="020F0502020204030204" pitchFamily="34" charset="0"/>
              </a:rPr>
              <a:t>2. COMPARISON TO ANOTHER COMMUNITY</a:t>
            </a:r>
            <a:r>
              <a:rPr lang="en-US" sz="1600" dirty="0">
                <a:latin typeface="Calibri" panose="020F0502020204030204" pitchFamily="34" charset="0"/>
                <a:cs typeface="Calibri" panose="020F0502020204030204" pitchFamily="34" charset="0"/>
              </a:rPr>
              <a:t>: How is the community that you will now be serving compare to another community/</a:t>
            </a:r>
            <a:r>
              <a:rPr lang="en-US" sz="1600" dirty="0" err="1">
                <a:latin typeface="Calibri" panose="020F0502020204030204" pitchFamily="34" charset="0"/>
                <a:cs typeface="Calibri" panose="020F0502020204030204" pitchFamily="34" charset="0"/>
              </a:rPr>
              <a:t>zipcode</a:t>
            </a:r>
            <a:r>
              <a:rPr lang="en-US" sz="1600" dirty="0">
                <a:latin typeface="Calibri" panose="020F0502020204030204" pitchFamily="34" charset="0"/>
                <a:cs typeface="Calibri" panose="020F0502020204030204" pitchFamily="34" charset="0"/>
              </a:rPr>
              <a:t>. (Consider comparing to another community you might know about, or have lived in before)                                                                                </a:t>
            </a:r>
            <a:r>
              <a:rPr lang="en-US" sz="1600" b="1" dirty="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3.STRENGTHS &amp; CHALLENGES: </a:t>
            </a:r>
            <a:r>
              <a:rPr lang="en-US" sz="1600" dirty="0">
                <a:latin typeface="Calibri" panose="020F0502020204030204" pitchFamily="34" charset="0"/>
                <a:cs typeface="Calibri" panose="020F0502020204030204" pitchFamily="34" charset="0"/>
              </a:rPr>
              <a:t>Describe several </a:t>
            </a:r>
            <a:r>
              <a:rPr lang="en-US" sz="1600" u="sng" dirty="0">
                <a:latin typeface="Calibri" panose="020F0502020204030204" pitchFamily="34" charset="0"/>
                <a:cs typeface="Calibri" panose="020F0502020204030204" pitchFamily="34" charset="0"/>
              </a:rPr>
              <a:t>assets or strengths</a:t>
            </a:r>
            <a:r>
              <a:rPr lang="en-US" sz="1600" dirty="0">
                <a:latin typeface="Calibri" panose="020F0502020204030204" pitchFamily="34" charset="0"/>
                <a:cs typeface="Calibri" panose="020F0502020204030204" pitchFamily="34" charset="0"/>
              </a:rPr>
              <a:t> of the community as well as several </a:t>
            </a:r>
            <a:r>
              <a:rPr lang="en-US" sz="1600" u="sng" dirty="0">
                <a:latin typeface="Calibri" panose="020F0502020204030204" pitchFamily="34" charset="0"/>
                <a:cs typeface="Calibri" panose="020F0502020204030204" pitchFamily="34" charset="0"/>
              </a:rPr>
              <a:t>needs or challenges</a:t>
            </a:r>
            <a:r>
              <a:rPr lang="en-US" sz="1600" dirty="0">
                <a:latin typeface="Calibri" panose="020F0502020204030204" pitchFamily="34" charset="0"/>
                <a:cs typeface="Calibri" panose="020F0502020204030204" pitchFamily="34" charset="0"/>
              </a:rPr>
              <a:t> that may impact the health and well-being of the residents of New Brunswick? (Think through the variety of social determinants of health that can positively and negatively impact health)    </a:t>
            </a:r>
            <a:r>
              <a:rPr lang="en-US" sz="1600" b="1" dirty="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4. UPSTREAM INTERVENTION: </a:t>
            </a:r>
            <a:r>
              <a:rPr lang="en-US" sz="1600" dirty="0">
                <a:latin typeface="Calibri" panose="020F0502020204030204" pitchFamily="34" charset="0"/>
                <a:cs typeface="Calibri" panose="020F0502020204030204" pitchFamily="34" charset="0"/>
              </a:rPr>
              <a:t>Describe a specific social determinant of health which you, as a physician, could act on – using an “upstream” or advocacy approach.</a:t>
            </a:r>
          </a:p>
          <a:p>
            <a:endParaRPr lang="en-US" sz="1600" dirty="0"/>
          </a:p>
          <a:p>
            <a:r>
              <a:rPr lang="en-US" sz="1800" b="1" dirty="0">
                <a:solidFill>
                  <a:srgbClr val="7030A0"/>
                </a:solidFill>
                <a:latin typeface="Calibri" panose="020F0502020204030204" pitchFamily="34" charset="0"/>
                <a:cs typeface="Calibri" panose="020F0502020204030204" pitchFamily="34" charset="0"/>
              </a:rPr>
              <a:t>Each prompt was scored on a 5 point scale</a:t>
            </a:r>
          </a:p>
        </p:txBody>
      </p:sp>
      <p:sp>
        <p:nvSpPr>
          <p:cNvPr id="4" name="Slide Number Placeholder 3">
            <a:extLst>
              <a:ext uri="{FF2B5EF4-FFF2-40B4-BE49-F238E27FC236}">
                <a16:creationId xmlns:a16="http://schemas.microsoft.com/office/drawing/2014/main" id="{07964BE6-0CB5-924A-12D0-C013E25C0875}"/>
              </a:ext>
            </a:extLst>
          </p:cNvPr>
          <p:cNvSpPr>
            <a:spLocks noGrp="1"/>
          </p:cNvSpPr>
          <p:nvPr>
            <p:ph type="sldNum" sz="quarter" idx="4"/>
          </p:nvPr>
        </p:nvSpPr>
        <p:spPr/>
        <p:txBody>
          <a:bodyPr/>
          <a:lstStyle/>
          <a:p>
            <a:fld id="{EA810E7C-020C-FA43-9CFD-DA754FFFF69E}" type="slidenum">
              <a:rPr lang="en-US" smtClean="0"/>
              <a:pPr/>
              <a:t>13</a:t>
            </a:fld>
            <a:endParaRPr lang="en-US"/>
          </a:p>
        </p:txBody>
      </p:sp>
    </p:spTree>
    <p:extLst>
      <p:ext uri="{BB962C8B-B14F-4D97-AF65-F5344CB8AC3E}">
        <p14:creationId xmlns:p14="http://schemas.microsoft.com/office/powerpoint/2010/main" val="2946484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F2F35-A3D9-6DCC-843A-A7F6CE8AE794}"/>
              </a:ext>
            </a:extLst>
          </p:cNvPr>
          <p:cNvSpPr>
            <a:spLocks noGrp="1"/>
          </p:cNvSpPr>
          <p:nvPr>
            <p:ph type="title"/>
          </p:nvPr>
        </p:nvSpPr>
        <p:spPr>
          <a:xfrm>
            <a:off x="450249" y="858520"/>
            <a:ext cx="6743031" cy="856934"/>
          </a:xfrm>
        </p:spPr>
        <p:txBody>
          <a:bodyPr/>
          <a:lstStyle/>
          <a:p>
            <a:r>
              <a:rPr lang="en-US" dirty="0">
                <a:latin typeface="Arial"/>
                <a:cs typeface="Arial"/>
              </a:rPr>
              <a:t>Reflection Prompt #1: Data</a:t>
            </a:r>
            <a:br>
              <a:rPr lang="en-US" dirty="0">
                <a:latin typeface="Arial"/>
                <a:cs typeface="Arial"/>
              </a:rPr>
            </a:br>
            <a:endParaRPr lang="en-US" sz="3200" dirty="0"/>
          </a:p>
        </p:txBody>
      </p:sp>
      <p:sp>
        <p:nvSpPr>
          <p:cNvPr id="3" name="Text Placeholder 2">
            <a:extLst>
              <a:ext uri="{FF2B5EF4-FFF2-40B4-BE49-F238E27FC236}">
                <a16:creationId xmlns:a16="http://schemas.microsoft.com/office/drawing/2014/main" id="{B2F73FF3-3AE5-FBF1-D805-EB6ACB59F0A9}"/>
              </a:ext>
            </a:extLst>
          </p:cNvPr>
          <p:cNvSpPr>
            <a:spLocks noGrp="1"/>
          </p:cNvSpPr>
          <p:nvPr>
            <p:ph type="body" idx="1"/>
          </p:nvPr>
        </p:nvSpPr>
        <p:spPr>
          <a:xfrm>
            <a:off x="450249" y="1510030"/>
            <a:ext cx="8164512" cy="4230370"/>
          </a:xfrm>
        </p:spPr>
        <p:txBody>
          <a:bodyPr vert="horz" lIns="91440" tIns="45720" rIns="91440" bIns="45720" rtlCol="0" anchor="t">
            <a:normAutofit fontScale="92500" lnSpcReduction="10000"/>
          </a:bodyPr>
          <a:lstStyle/>
          <a:p>
            <a:r>
              <a:rPr lang="en-US" b="1" dirty="0">
                <a:solidFill>
                  <a:schemeClr val="accent5"/>
                </a:solidFill>
                <a:latin typeface="Calibri" panose="020F0502020204030204" pitchFamily="34" charset="0"/>
                <a:cs typeface="Calibri" panose="020F0502020204030204" pitchFamily="34" charset="0"/>
              </a:rPr>
              <a:t>Summarize key data points that you gathered during the background research (online data resources). Discuss the importance/relevance of key data points you obtained.</a:t>
            </a:r>
          </a:p>
          <a:p>
            <a:endParaRPr lang="en-US" b="1" dirty="0">
              <a:solidFill>
                <a:schemeClr val="accent5"/>
              </a:solidFill>
              <a:latin typeface="Calibri" panose="020F0502020204030204" pitchFamily="34" charset="0"/>
              <a:cs typeface="Calibri" panose="020F0502020204030204" pitchFamily="34" charset="0"/>
            </a:endParaRPr>
          </a:p>
          <a:p>
            <a:endParaRPr lang="en-US" dirty="0">
              <a:solidFill>
                <a:schemeClr val="accent5"/>
              </a:solidFill>
              <a:latin typeface="Calibri" panose="020F0502020204030204" pitchFamily="34" charset="0"/>
              <a:cs typeface="Calibri" panose="020F0502020204030204" pitchFamily="34" charset="0"/>
            </a:endParaRPr>
          </a:p>
          <a:p>
            <a:endParaRPr lang="en-US" sz="2000" b="1"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Rubric (max 5 points)</a:t>
            </a:r>
            <a:endParaRPr lang="en-US" sz="2000"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5: Addressed at least 3-4 different data points and discussed how they connect to SDOH </a:t>
            </a:r>
            <a:r>
              <a:rPr lang="en-US" sz="2000" b="1" u="sng" dirty="0">
                <a:latin typeface="Calibri" panose="020F0502020204030204" pitchFamily="34" charset="0"/>
                <a:cs typeface="Calibri" panose="020F0502020204030204" pitchFamily="34" charset="0"/>
              </a:rPr>
              <a:t>and how they are interrelated</a:t>
            </a:r>
            <a:r>
              <a:rPr lang="en-US" sz="2000" b="1" dirty="0">
                <a:latin typeface="Calibri" panose="020F0502020204030204" pitchFamily="34" charset="0"/>
                <a:cs typeface="Calibri" panose="020F0502020204030204" pitchFamily="34" charset="0"/>
              </a:rPr>
              <a:t>. The data was not just told, but </a:t>
            </a:r>
            <a:r>
              <a:rPr lang="en-US" sz="2000" b="1" u="sng" dirty="0">
                <a:latin typeface="Calibri" panose="020F0502020204030204" pitchFamily="34" charset="0"/>
                <a:cs typeface="Calibri" panose="020F0502020204030204" pitchFamily="34" charset="0"/>
              </a:rPr>
              <a:t>well digested</a:t>
            </a:r>
            <a:r>
              <a:rPr lang="en-US" sz="2000" b="1" dirty="0">
                <a:latin typeface="Calibri" panose="020F0502020204030204" pitchFamily="34" charset="0"/>
                <a:cs typeface="Calibri" panose="020F0502020204030204" pitchFamily="34" charset="0"/>
              </a:rPr>
              <a:t>.</a:t>
            </a:r>
          </a:p>
          <a:p>
            <a:r>
              <a:rPr lang="en-US" sz="2000" dirty="0">
                <a:latin typeface="Calibri" panose="020F0502020204030204" pitchFamily="34" charset="0"/>
                <a:cs typeface="Calibri" panose="020F0502020204030204" pitchFamily="34" charset="0"/>
              </a:rPr>
              <a:t>3: Addressed 3-4 data points but did not explicitly show the connection to SDOH or interrelation between the points was not made.</a:t>
            </a:r>
          </a:p>
          <a:p>
            <a:r>
              <a:rPr lang="en-US" sz="2000" dirty="0">
                <a:latin typeface="Calibri" panose="020F0502020204030204" pitchFamily="34" charset="0"/>
                <a:cs typeface="Calibri" panose="020F0502020204030204" pitchFamily="34" charset="0"/>
              </a:rPr>
              <a:t>1: Only addressed 1 data point and/or did not discuss its meaning/relevance.</a:t>
            </a:r>
          </a:p>
          <a:p>
            <a:endParaRPr lang="en-US" dirty="0"/>
          </a:p>
        </p:txBody>
      </p:sp>
      <p:sp>
        <p:nvSpPr>
          <p:cNvPr id="4" name="Slide Number Placeholder 3">
            <a:extLst>
              <a:ext uri="{FF2B5EF4-FFF2-40B4-BE49-F238E27FC236}">
                <a16:creationId xmlns:a16="http://schemas.microsoft.com/office/drawing/2014/main" id="{09E04B01-CB8F-29C6-E197-802B8385E13D}"/>
              </a:ext>
            </a:extLst>
          </p:cNvPr>
          <p:cNvSpPr>
            <a:spLocks noGrp="1"/>
          </p:cNvSpPr>
          <p:nvPr>
            <p:ph type="sldNum" sz="quarter" idx="4"/>
          </p:nvPr>
        </p:nvSpPr>
        <p:spPr/>
        <p:txBody>
          <a:bodyPr/>
          <a:lstStyle/>
          <a:p>
            <a:fld id="{EA810E7C-020C-FA43-9CFD-DA754FFFF69E}" type="slidenum">
              <a:rPr lang="en-US" smtClean="0"/>
              <a:pPr/>
              <a:t>14</a:t>
            </a:fld>
            <a:endParaRPr lang="en-US"/>
          </a:p>
        </p:txBody>
      </p:sp>
      <p:pic>
        <p:nvPicPr>
          <p:cNvPr id="5" name="Picture 4"/>
          <p:cNvPicPr>
            <a:picLocks noChangeAspect="1"/>
          </p:cNvPicPr>
          <p:nvPr/>
        </p:nvPicPr>
        <p:blipFill>
          <a:blip r:embed="rId2"/>
          <a:stretch>
            <a:fillRect/>
          </a:stretch>
        </p:blipFill>
        <p:spPr>
          <a:xfrm>
            <a:off x="3409950" y="2432527"/>
            <a:ext cx="3524250" cy="1295400"/>
          </a:xfrm>
          <a:prstGeom prst="rect">
            <a:avLst/>
          </a:prstGeom>
        </p:spPr>
      </p:pic>
    </p:spTree>
    <p:extLst>
      <p:ext uri="{BB962C8B-B14F-4D97-AF65-F5344CB8AC3E}">
        <p14:creationId xmlns:p14="http://schemas.microsoft.com/office/powerpoint/2010/main" val="2658134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 Prompts 2-4</a:t>
            </a:r>
          </a:p>
        </p:txBody>
      </p:sp>
      <p:sp>
        <p:nvSpPr>
          <p:cNvPr id="3" name="Content Placeholder 2"/>
          <p:cNvSpPr>
            <a:spLocks noGrp="1"/>
          </p:cNvSpPr>
          <p:nvPr>
            <p:ph sz="half" idx="1"/>
          </p:nvPr>
        </p:nvSpPr>
        <p:spPr>
          <a:xfrm>
            <a:off x="628650" y="1825625"/>
            <a:ext cx="8139430" cy="4448175"/>
          </a:xfrm>
        </p:spPr>
        <p:txBody>
          <a:bodyPr>
            <a:normAutofit fontScale="47500" lnSpcReduction="20000"/>
          </a:bodyPr>
          <a:lstStyle/>
          <a:p>
            <a:pPr marL="0" indent="0">
              <a:buNone/>
            </a:pPr>
            <a:r>
              <a:rPr lang="en-US" sz="2900" b="1" dirty="0">
                <a:solidFill>
                  <a:srgbClr val="7030A0"/>
                </a:solidFill>
                <a:latin typeface="Calibri" panose="020F0502020204030204" pitchFamily="34" charset="0"/>
                <a:cs typeface="Calibri" panose="020F0502020204030204" pitchFamily="34" charset="0"/>
              </a:rPr>
              <a:t>Prompt #2: Comparing Data/SDOH to another Community</a:t>
            </a:r>
          </a:p>
          <a:p>
            <a:r>
              <a:rPr lang="en-US" sz="2900" b="1" dirty="0">
                <a:latin typeface="Calibri" panose="020F0502020204030204" pitchFamily="34" charset="0"/>
                <a:cs typeface="Calibri" panose="020F0502020204030204" pitchFamily="34" charset="0"/>
              </a:rPr>
              <a:t>5: Critically compared and contrasted at least 3-4 </a:t>
            </a:r>
            <a:r>
              <a:rPr lang="en-US" sz="2900" b="1" dirty="0" err="1">
                <a:latin typeface="Calibri" panose="020F0502020204030204" pitchFamily="34" charset="0"/>
                <a:cs typeface="Calibri" panose="020F0502020204030204" pitchFamily="34" charset="0"/>
              </a:rPr>
              <a:t>SDoH</a:t>
            </a:r>
            <a:r>
              <a:rPr lang="en-US" sz="2900" b="1" dirty="0">
                <a:latin typeface="Calibri" panose="020F0502020204030204" pitchFamily="34" charset="0"/>
                <a:cs typeface="Calibri" panose="020F0502020204030204" pitchFamily="34" charset="0"/>
              </a:rPr>
              <a:t> characteristics between 2 communities</a:t>
            </a:r>
            <a:endParaRPr lang="en-US" sz="2900" dirty="0">
              <a:latin typeface="Calibri" panose="020F0502020204030204" pitchFamily="34" charset="0"/>
              <a:cs typeface="Calibri" panose="020F0502020204030204" pitchFamily="34" charset="0"/>
            </a:endParaRPr>
          </a:p>
          <a:p>
            <a:r>
              <a:rPr lang="en-US" sz="2900" dirty="0">
                <a:latin typeface="Calibri" panose="020F0502020204030204" pitchFamily="34" charset="0"/>
                <a:cs typeface="Calibri" panose="020F0502020204030204" pitchFamily="34" charset="0"/>
              </a:rPr>
              <a:t>3: Compared/contrasted 1-2 </a:t>
            </a:r>
            <a:r>
              <a:rPr lang="en-US" sz="2900" dirty="0" err="1">
                <a:latin typeface="Calibri" panose="020F0502020204030204" pitchFamily="34" charset="0"/>
                <a:cs typeface="Calibri" panose="020F0502020204030204" pitchFamily="34" charset="0"/>
              </a:rPr>
              <a:t>SDoH</a:t>
            </a:r>
            <a:r>
              <a:rPr lang="en-US" sz="2900" dirty="0">
                <a:latin typeface="Calibri" panose="020F0502020204030204" pitchFamily="34" charset="0"/>
                <a:cs typeface="Calibri" panose="020F0502020204030204" pitchFamily="34" charset="0"/>
              </a:rPr>
              <a:t> characteristics between 2 communities</a:t>
            </a:r>
          </a:p>
          <a:p>
            <a:r>
              <a:rPr lang="en-US" sz="2900" dirty="0">
                <a:latin typeface="Calibri" panose="020F0502020204030204" pitchFamily="34" charset="0"/>
                <a:cs typeface="Calibri" panose="020F0502020204030204" pitchFamily="34" charset="0"/>
              </a:rPr>
              <a:t>1: Superficially compared 2 communities, but did address </a:t>
            </a:r>
            <a:r>
              <a:rPr lang="en-US" sz="2900" dirty="0" err="1">
                <a:latin typeface="Calibri" panose="020F0502020204030204" pitchFamily="34" charset="0"/>
                <a:cs typeface="Calibri" panose="020F0502020204030204" pitchFamily="34" charset="0"/>
              </a:rPr>
              <a:t>SDoH</a:t>
            </a:r>
            <a:endParaRPr lang="en-US" sz="2900" dirty="0">
              <a:latin typeface="Calibri" panose="020F0502020204030204" pitchFamily="34" charset="0"/>
              <a:cs typeface="Calibri" panose="020F0502020204030204" pitchFamily="34" charset="0"/>
            </a:endParaRPr>
          </a:p>
          <a:p>
            <a:endParaRPr lang="en-US" sz="2900" dirty="0">
              <a:latin typeface="Calibri" panose="020F0502020204030204" pitchFamily="34" charset="0"/>
              <a:cs typeface="Calibri" panose="020F0502020204030204" pitchFamily="34" charset="0"/>
            </a:endParaRPr>
          </a:p>
          <a:p>
            <a:pPr marL="0" indent="0">
              <a:buNone/>
            </a:pPr>
            <a:r>
              <a:rPr lang="en-US" sz="2900" b="1" dirty="0">
                <a:solidFill>
                  <a:srgbClr val="7030A0"/>
                </a:solidFill>
                <a:latin typeface="Calibri" panose="020F0502020204030204" pitchFamily="34" charset="0"/>
                <a:cs typeface="Calibri" panose="020F0502020204030204" pitchFamily="34" charset="0"/>
              </a:rPr>
              <a:t>Prompt #3: Recognizing Community Assets and Challenges that affect Health</a:t>
            </a:r>
          </a:p>
          <a:p>
            <a:r>
              <a:rPr lang="en-US" sz="2900" b="1" dirty="0">
                <a:latin typeface="Calibri" panose="020F0502020204030204" pitchFamily="34" charset="0"/>
                <a:cs typeface="Calibri" panose="020F0502020204030204" pitchFamily="34" charset="0"/>
              </a:rPr>
              <a:t>5: Addressed at least 3 strengths AND 3 challenges of New Brunswick and </a:t>
            </a:r>
            <a:r>
              <a:rPr lang="en-US" sz="2900" b="1" u="sng" dirty="0">
                <a:latin typeface="Calibri" panose="020F0502020204030204" pitchFamily="34" charset="0"/>
                <a:cs typeface="Calibri" panose="020F0502020204030204" pitchFamily="34" charset="0"/>
              </a:rPr>
              <a:t>related them to </a:t>
            </a:r>
            <a:r>
              <a:rPr lang="en-US" sz="2900" b="1" u="sng" dirty="0" err="1">
                <a:latin typeface="Calibri" panose="020F0502020204030204" pitchFamily="34" charset="0"/>
                <a:cs typeface="Calibri" panose="020F0502020204030204" pitchFamily="34" charset="0"/>
              </a:rPr>
              <a:t>SDoH</a:t>
            </a:r>
            <a:r>
              <a:rPr lang="en-US" sz="2900" b="1" u="sng" dirty="0">
                <a:latin typeface="Calibri" panose="020F0502020204030204" pitchFamily="34" charset="0"/>
                <a:cs typeface="Calibri" panose="020F0502020204030204" pitchFamily="34" charset="0"/>
              </a:rPr>
              <a:t> and health outcomes</a:t>
            </a:r>
            <a:endParaRPr lang="en-US" sz="2900" u="sng" dirty="0">
              <a:latin typeface="Calibri" panose="020F0502020204030204" pitchFamily="34" charset="0"/>
              <a:cs typeface="Calibri" panose="020F0502020204030204" pitchFamily="34" charset="0"/>
            </a:endParaRPr>
          </a:p>
          <a:p>
            <a:r>
              <a:rPr lang="en-US" sz="2900" dirty="0">
                <a:latin typeface="Calibri" panose="020F0502020204030204" pitchFamily="34" charset="0"/>
                <a:cs typeface="Calibri" panose="020F0502020204030204" pitchFamily="34" charset="0"/>
              </a:rPr>
              <a:t>3: Addressed 1-2 strengths AND 1-2 challenges of New Brunswick and/or related them to </a:t>
            </a:r>
            <a:r>
              <a:rPr lang="en-US" sz="2900" dirty="0" err="1">
                <a:latin typeface="Calibri" panose="020F0502020204030204" pitchFamily="34" charset="0"/>
                <a:cs typeface="Calibri" panose="020F0502020204030204" pitchFamily="34" charset="0"/>
              </a:rPr>
              <a:t>SDoH</a:t>
            </a:r>
            <a:r>
              <a:rPr lang="en-US" sz="2900" dirty="0">
                <a:latin typeface="Calibri" panose="020F0502020204030204" pitchFamily="34" charset="0"/>
                <a:cs typeface="Calibri" panose="020F0502020204030204" pitchFamily="34" charset="0"/>
              </a:rPr>
              <a:t> and health outcomes</a:t>
            </a:r>
          </a:p>
          <a:p>
            <a:r>
              <a:rPr lang="en-US" sz="2900" dirty="0">
                <a:latin typeface="Calibri" panose="020F0502020204030204" pitchFamily="34" charset="0"/>
                <a:cs typeface="Calibri" panose="020F0502020204030204" pitchFamily="34" charset="0"/>
              </a:rPr>
              <a:t>1: Only 1 strength AND/OR only 1 challenge; may or not have related it to SDOH or health outcomes.</a:t>
            </a:r>
          </a:p>
          <a:p>
            <a:pPr marL="0" indent="0">
              <a:buNone/>
            </a:pPr>
            <a:endParaRPr lang="en-US" sz="2900" dirty="0">
              <a:latin typeface="Calibri" panose="020F0502020204030204" pitchFamily="34" charset="0"/>
              <a:cs typeface="Calibri" panose="020F0502020204030204" pitchFamily="34" charset="0"/>
            </a:endParaRPr>
          </a:p>
          <a:p>
            <a:pPr marL="0" indent="0">
              <a:buNone/>
            </a:pPr>
            <a:r>
              <a:rPr lang="en-US" sz="2900" b="1" dirty="0">
                <a:solidFill>
                  <a:srgbClr val="7030A0"/>
                </a:solidFill>
                <a:latin typeface="Calibri" panose="020F0502020204030204" pitchFamily="34" charset="0"/>
                <a:cs typeface="Calibri" panose="020F0502020204030204" pitchFamily="34" charset="0"/>
              </a:rPr>
              <a:t>Prompt #4: Proposing Upstream Solutions</a:t>
            </a:r>
          </a:p>
          <a:p>
            <a:r>
              <a:rPr lang="en-US" sz="2900" b="1" dirty="0">
                <a:latin typeface="Calibri" panose="020F0502020204030204" pitchFamily="34" charset="0"/>
                <a:cs typeface="Calibri" panose="020F0502020204030204" pitchFamily="34" charset="0"/>
              </a:rPr>
              <a:t>5: Synthesized information from data gathering and walking tour to </a:t>
            </a:r>
            <a:r>
              <a:rPr lang="en-US" sz="2900" b="1" u="sng" dirty="0">
                <a:latin typeface="Calibri" panose="020F0502020204030204" pitchFamily="34" charset="0"/>
                <a:cs typeface="Calibri" panose="020F0502020204030204" pitchFamily="34" charset="0"/>
              </a:rPr>
              <a:t>creatively and realistically </a:t>
            </a:r>
            <a:r>
              <a:rPr lang="en-US" sz="2900" b="1" dirty="0">
                <a:latin typeface="Calibri" panose="020F0502020204030204" pitchFamily="34" charset="0"/>
                <a:cs typeface="Calibri" panose="020F0502020204030204" pitchFamily="34" charset="0"/>
              </a:rPr>
              <a:t>address an </a:t>
            </a:r>
            <a:r>
              <a:rPr lang="en-US" sz="2900" b="1" dirty="0" err="1">
                <a:latin typeface="Calibri" panose="020F0502020204030204" pitchFamily="34" charset="0"/>
                <a:cs typeface="Calibri" panose="020F0502020204030204" pitchFamily="34" charset="0"/>
              </a:rPr>
              <a:t>SDoH</a:t>
            </a:r>
            <a:r>
              <a:rPr lang="en-US" sz="2900" b="1" dirty="0">
                <a:latin typeface="Calibri" panose="020F0502020204030204" pitchFamily="34" charset="0"/>
                <a:cs typeface="Calibri" panose="020F0502020204030204" pitchFamily="34" charset="0"/>
              </a:rPr>
              <a:t> that is felt to be a need in New Brunswick</a:t>
            </a:r>
            <a:endParaRPr lang="en-US" sz="2900" dirty="0">
              <a:latin typeface="Calibri" panose="020F0502020204030204" pitchFamily="34" charset="0"/>
              <a:cs typeface="Calibri" panose="020F0502020204030204" pitchFamily="34" charset="0"/>
            </a:endParaRPr>
          </a:p>
          <a:p>
            <a:r>
              <a:rPr lang="en-US" sz="2900" dirty="0">
                <a:latin typeface="Calibri" panose="020F0502020204030204" pitchFamily="34" charset="0"/>
                <a:cs typeface="Calibri" panose="020F0502020204030204" pitchFamily="34" charset="0"/>
              </a:rPr>
              <a:t>3: Reflected on information from data gathering and walking tour, but was unable to create a </a:t>
            </a:r>
            <a:r>
              <a:rPr lang="en-US" sz="2900" u="sng" dirty="0">
                <a:latin typeface="Calibri" panose="020F0502020204030204" pitchFamily="34" charset="0"/>
                <a:cs typeface="Calibri" panose="020F0502020204030204" pitchFamily="34" charset="0"/>
              </a:rPr>
              <a:t>workable </a:t>
            </a:r>
            <a:r>
              <a:rPr lang="en-US" sz="2900" dirty="0">
                <a:latin typeface="Calibri" panose="020F0502020204030204" pitchFamily="34" charset="0"/>
                <a:cs typeface="Calibri" panose="020F0502020204030204" pitchFamily="34" charset="0"/>
              </a:rPr>
              <a:t>upstream approach (e.g., may have created a solution but not very feasible)</a:t>
            </a:r>
          </a:p>
          <a:p>
            <a:r>
              <a:rPr lang="en-US" sz="2900" dirty="0">
                <a:latin typeface="Calibri" panose="020F0502020204030204" pitchFamily="34" charset="0"/>
                <a:cs typeface="Calibri" panose="020F0502020204030204" pitchFamily="34" charset="0"/>
              </a:rPr>
              <a:t>1: Did not include info from BOTH data gathering and walking tour, but created an upstream approach</a:t>
            </a:r>
          </a:p>
          <a:p>
            <a:endParaRPr lang="en-US" sz="2900" dirty="0">
              <a:latin typeface="Calibri" panose="020F0502020204030204" pitchFamily="34" charset="0"/>
              <a:cs typeface="Calibri" panose="020F0502020204030204" pitchFamily="34" charset="0"/>
            </a:endParaRPr>
          </a:p>
          <a:p>
            <a:pPr marL="0" indent="0">
              <a:buNone/>
            </a:pPr>
            <a:endParaRPr lang="en-US" dirty="0"/>
          </a:p>
          <a:p>
            <a:pPr marL="0" indent="0">
              <a:buNone/>
            </a:pPr>
            <a:endParaRPr lang="en-US" dirty="0">
              <a:latin typeface="Arial Narrow"/>
            </a:endParaRPr>
          </a:p>
          <a:p>
            <a:pPr marL="0" indent="0">
              <a:buNone/>
            </a:pPr>
            <a:endParaRPr lang="en-US" dirty="0">
              <a:latin typeface="Arial"/>
              <a:cs typeface="Arial"/>
            </a:endParaRPr>
          </a:p>
          <a:p>
            <a:pPr marL="0" indent="0">
              <a:buNone/>
            </a:pPr>
            <a:endParaRPr lang="en-US" dirty="0"/>
          </a:p>
        </p:txBody>
      </p:sp>
      <p:sp>
        <p:nvSpPr>
          <p:cNvPr id="5" name="Slide Number Placeholder 4"/>
          <p:cNvSpPr>
            <a:spLocks noGrp="1"/>
          </p:cNvSpPr>
          <p:nvPr>
            <p:ph type="sldNum" sz="quarter" idx="4"/>
          </p:nvPr>
        </p:nvSpPr>
        <p:spPr/>
        <p:txBody>
          <a:bodyPr/>
          <a:lstStyle/>
          <a:p>
            <a:fld id="{EA810E7C-020C-FA43-9CFD-DA754FFFF69E}" type="slidenum">
              <a:rPr lang="en-US" smtClean="0"/>
              <a:pPr/>
              <a:t>15</a:t>
            </a:fld>
            <a:endParaRPr lang="en-US"/>
          </a:p>
        </p:txBody>
      </p:sp>
    </p:spTree>
    <p:extLst>
      <p:ext uri="{BB962C8B-B14F-4D97-AF65-F5344CB8AC3E}">
        <p14:creationId xmlns:p14="http://schemas.microsoft.com/office/powerpoint/2010/main" val="3659573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84DA9-3FD1-3E91-BD96-B05F9BE9EA8F}"/>
              </a:ext>
            </a:extLst>
          </p:cNvPr>
          <p:cNvSpPr>
            <a:spLocks noGrp="1"/>
          </p:cNvSpPr>
          <p:nvPr>
            <p:ph type="title"/>
          </p:nvPr>
        </p:nvSpPr>
        <p:spPr>
          <a:xfrm>
            <a:off x="654521" y="886631"/>
            <a:ext cx="7886700" cy="872910"/>
          </a:xfrm>
        </p:spPr>
        <p:txBody>
          <a:bodyPr/>
          <a:lstStyle/>
          <a:p>
            <a:r>
              <a:rPr lang="en-US"/>
              <a:t>Results</a:t>
            </a:r>
          </a:p>
        </p:txBody>
      </p:sp>
      <p:sp>
        <p:nvSpPr>
          <p:cNvPr id="3" name="Text Placeholder 2">
            <a:extLst>
              <a:ext uri="{FF2B5EF4-FFF2-40B4-BE49-F238E27FC236}">
                <a16:creationId xmlns:a16="http://schemas.microsoft.com/office/drawing/2014/main" id="{CCB805EE-662F-B017-A605-0F8EEBDB7353}"/>
              </a:ext>
            </a:extLst>
          </p:cNvPr>
          <p:cNvSpPr>
            <a:spLocks noGrp="1"/>
          </p:cNvSpPr>
          <p:nvPr>
            <p:ph type="body" idx="1"/>
          </p:nvPr>
        </p:nvSpPr>
        <p:spPr>
          <a:xfrm>
            <a:off x="623888" y="1683142"/>
            <a:ext cx="7886700" cy="4406508"/>
          </a:xfrm>
        </p:spPr>
        <p:txBody>
          <a:bodyPr vert="horz" lIns="91440" tIns="45720" rIns="91440" bIns="45720" rtlCol="0" anchor="t">
            <a:normAutofit/>
          </a:bodyPr>
          <a:lstStyle/>
          <a:p>
            <a:r>
              <a:rPr lang="en-US" dirty="0">
                <a:latin typeface="Calibri" panose="020F0502020204030204" pitchFamily="34" charset="0"/>
                <a:cs typeface="Calibri" panose="020F0502020204030204" pitchFamily="34" charset="0"/>
              </a:rPr>
              <a:t>Graph of total score and individual scores by Prompt</a:t>
            </a:r>
          </a:p>
        </p:txBody>
      </p:sp>
      <p:sp>
        <p:nvSpPr>
          <p:cNvPr id="4" name="Slide Number Placeholder 3">
            <a:extLst>
              <a:ext uri="{FF2B5EF4-FFF2-40B4-BE49-F238E27FC236}">
                <a16:creationId xmlns:a16="http://schemas.microsoft.com/office/drawing/2014/main" id="{040B4532-DB72-F5B8-33A8-ED32D825F3DE}"/>
              </a:ext>
            </a:extLst>
          </p:cNvPr>
          <p:cNvSpPr>
            <a:spLocks noGrp="1"/>
          </p:cNvSpPr>
          <p:nvPr>
            <p:ph type="sldNum" sz="quarter" idx="4"/>
          </p:nvPr>
        </p:nvSpPr>
        <p:spPr/>
        <p:txBody>
          <a:bodyPr/>
          <a:lstStyle/>
          <a:p>
            <a:fld id="{EA810E7C-020C-FA43-9CFD-DA754FFFF69E}" type="slidenum">
              <a:rPr lang="en-US" dirty="0" smtClean="0"/>
              <a:pPr/>
              <a:t>16</a:t>
            </a:fld>
            <a:endParaRPr lang="en-US"/>
          </a:p>
        </p:txBody>
      </p:sp>
      <p:sp>
        <p:nvSpPr>
          <p:cNvPr id="5" name="TextBox 4">
            <a:extLst>
              <a:ext uri="{FF2B5EF4-FFF2-40B4-BE49-F238E27FC236}">
                <a16:creationId xmlns:a16="http://schemas.microsoft.com/office/drawing/2014/main" id="{97AA7F28-86E8-7502-9978-CBA4E4DD12B5}"/>
              </a:ext>
            </a:extLst>
          </p:cNvPr>
          <p:cNvSpPr txBox="1"/>
          <p:nvPr/>
        </p:nvSpPr>
        <p:spPr>
          <a:xfrm>
            <a:off x="2763207" y="999920"/>
            <a:ext cx="61979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7030A0"/>
                </a:solidFill>
              </a:rPr>
              <a:t>Average Overall Score: 17.6 out of 20</a:t>
            </a:r>
          </a:p>
          <a:p>
            <a:r>
              <a:rPr lang="en-US" b="1" dirty="0">
                <a:solidFill>
                  <a:srgbClr val="7030A0"/>
                </a:solidFill>
              </a:rPr>
              <a:t>We considered 14 or above to be passing (70%)</a:t>
            </a:r>
          </a:p>
        </p:txBody>
      </p:sp>
      <p:graphicFrame>
        <p:nvGraphicFramePr>
          <p:cNvPr id="7" name="Chart 6">
            <a:extLst>
              <a:ext uri="{FF2B5EF4-FFF2-40B4-BE49-F238E27FC236}">
                <a16:creationId xmlns:a16="http://schemas.microsoft.com/office/drawing/2014/main" id="{224D8B5D-58A2-F128-95FC-DB112301CF0A}"/>
              </a:ext>
            </a:extLst>
          </p:cNvPr>
          <p:cNvGraphicFramePr>
            <a:graphicFrameLocks/>
          </p:cNvGraphicFramePr>
          <p:nvPr>
            <p:extLst>
              <p:ext uri="{D42A27DB-BD31-4B8C-83A1-F6EECF244321}">
                <p14:modId xmlns:p14="http://schemas.microsoft.com/office/powerpoint/2010/main" val="4157349931"/>
              </p:ext>
            </p:extLst>
          </p:nvPr>
        </p:nvGraphicFramePr>
        <p:xfrm>
          <a:off x="1349105" y="2129723"/>
          <a:ext cx="6855095" cy="45555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826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079391"/>
            <a:ext cx="7886700" cy="1028810"/>
          </a:xfrm>
        </p:spPr>
        <p:txBody>
          <a:bodyPr/>
          <a:lstStyle/>
          <a:p>
            <a:r>
              <a:rPr lang="en-US" dirty="0"/>
              <a:t>Small Group Discussion</a:t>
            </a:r>
          </a:p>
        </p:txBody>
      </p:sp>
      <p:sp>
        <p:nvSpPr>
          <p:cNvPr id="4" name="Slide Number Placeholder 3"/>
          <p:cNvSpPr>
            <a:spLocks noGrp="1"/>
          </p:cNvSpPr>
          <p:nvPr>
            <p:ph type="sldNum" sz="quarter" idx="4"/>
          </p:nvPr>
        </p:nvSpPr>
        <p:spPr/>
        <p:txBody>
          <a:bodyPr/>
          <a:lstStyle/>
          <a:p>
            <a:fld id="{EA810E7C-020C-FA43-9CFD-DA754FFFF69E}" type="slidenum">
              <a:rPr lang="en-US" smtClean="0"/>
              <a:pPr/>
              <a:t>17</a:t>
            </a:fld>
            <a:endParaRPr lang="en-US"/>
          </a:p>
        </p:txBody>
      </p:sp>
      <p:pic>
        <p:nvPicPr>
          <p:cNvPr id="6" name="Picture 5"/>
          <p:cNvPicPr>
            <a:picLocks noChangeAspect="1"/>
          </p:cNvPicPr>
          <p:nvPr/>
        </p:nvPicPr>
        <p:blipFill>
          <a:blip r:embed="rId2"/>
          <a:stretch>
            <a:fillRect/>
          </a:stretch>
        </p:blipFill>
        <p:spPr>
          <a:xfrm>
            <a:off x="722630" y="2159001"/>
            <a:ext cx="5681584" cy="3767137"/>
          </a:xfrm>
          <a:prstGeom prst="rect">
            <a:avLst/>
          </a:prstGeom>
        </p:spPr>
      </p:pic>
      <p:sp>
        <p:nvSpPr>
          <p:cNvPr id="3" name="TextBox 2"/>
          <p:cNvSpPr txBox="1"/>
          <p:nvPr/>
        </p:nvSpPr>
        <p:spPr>
          <a:xfrm>
            <a:off x="6985000" y="2336800"/>
            <a:ext cx="1635760" cy="3139321"/>
          </a:xfrm>
          <a:prstGeom prst="rect">
            <a:avLst/>
          </a:prstGeom>
          <a:noFill/>
        </p:spPr>
        <p:txBody>
          <a:bodyPr wrap="square" rtlCol="0">
            <a:spAutoFit/>
          </a:bodyPr>
          <a:lstStyle/>
          <a:p>
            <a:r>
              <a:rPr lang="en-US" dirty="0"/>
              <a:t>Peer to Peer Learning</a:t>
            </a:r>
          </a:p>
          <a:p>
            <a:endParaRPr lang="en-US" dirty="0"/>
          </a:p>
          <a:p>
            <a:r>
              <a:rPr lang="en-US" dirty="0"/>
              <a:t>Sharing Individual perspectives</a:t>
            </a:r>
          </a:p>
          <a:p>
            <a:endParaRPr lang="en-US" dirty="0"/>
          </a:p>
          <a:p>
            <a:r>
              <a:rPr lang="en-US" dirty="0"/>
              <a:t>Faculty connecting observations to health</a:t>
            </a:r>
          </a:p>
        </p:txBody>
      </p:sp>
    </p:spTree>
    <p:extLst>
      <p:ext uri="{BB962C8B-B14F-4D97-AF65-F5344CB8AC3E}">
        <p14:creationId xmlns:p14="http://schemas.microsoft.com/office/powerpoint/2010/main" val="3611354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a:xfrm>
            <a:off x="55742" y="606301"/>
            <a:ext cx="9088258" cy="686836"/>
          </a:xfrm>
        </p:spPr>
        <p:txBody>
          <a:bodyPr/>
          <a:lstStyle/>
          <a:p>
            <a:r>
              <a:rPr lang="en-US" sz="2400" dirty="0">
                <a:latin typeface="Arial"/>
                <a:cs typeface="Arial"/>
              </a:rPr>
              <a:t>Did students learn about the SDOH of their new community?</a:t>
            </a:r>
            <a:r>
              <a:rPr lang="en-US" dirty="0">
                <a:latin typeface="Arial"/>
                <a:cs typeface="Arial"/>
              </a:rPr>
              <a:t> </a:t>
            </a:r>
            <a:endParaRPr lang="en-US" dirty="0"/>
          </a:p>
        </p:txBody>
      </p:sp>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18</a:t>
            </a:fld>
            <a:endParaRPr lang="en-US"/>
          </a:p>
        </p:txBody>
      </p:sp>
      <p:sp>
        <p:nvSpPr>
          <p:cNvPr id="6" name="Oval Callout 5"/>
          <p:cNvSpPr/>
          <p:nvPr/>
        </p:nvSpPr>
        <p:spPr>
          <a:xfrm>
            <a:off x="4680585" y="1427756"/>
            <a:ext cx="4392295" cy="1711683"/>
          </a:xfrm>
          <a:prstGeom prst="wedgeEllipse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200" dirty="0">
                <a:latin typeface="Calibri"/>
                <a:cs typeface="Calibri"/>
              </a:rPr>
              <a:t>"During my walk, I noted a general lack of fresh fruits and vegetables in the grocery stores servicing Esperanza. Without access to fresh produce, residents of Esperanza will have difficulty cultivating a healthy diet, even when recommended by their physician. "</a:t>
            </a:r>
          </a:p>
        </p:txBody>
      </p:sp>
      <p:sp>
        <p:nvSpPr>
          <p:cNvPr id="7" name="Oval Callout 6"/>
          <p:cNvSpPr/>
          <p:nvPr/>
        </p:nvSpPr>
        <p:spPr>
          <a:xfrm>
            <a:off x="55742" y="3952240"/>
            <a:ext cx="4084458" cy="2407920"/>
          </a:xfrm>
          <a:prstGeom prst="wedgeEllipseCallout">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sz="1400" dirty="0">
                <a:latin typeface="Calibri"/>
                <a:cs typeface="Calibri"/>
              </a:rPr>
              <a:t>"While there were green spaces, playgrounds, and some sports fields in the area, the only gym we saw was the RWJ Fitness and Wellness Center which is likely too expensive for most residents at $67/month."</a:t>
            </a:r>
          </a:p>
        </p:txBody>
      </p:sp>
      <p:sp>
        <p:nvSpPr>
          <p:cNvPr id="9" name="Rounded Rectangular Callout 8"/>
          <p:cNvSpPr/>
          <p:nvPr/>
        </p:nvSpPr>
        <p:spPr>
          <a:xfrm>
            <a:off x="167502" y="1562377"/>
            <a:ext cx="4389258" cy="2167547"/>
          </a:xfrm>
          <a:prstGeom prst="wedgeRoundRectCallou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1400" dirty="0">
                <a:latin typeface="Calibri"/>
                <a:cs typeface="Calibri"/>
              </a:rPr>
              <a:t>“We took notice of the strong religious faith and cohesive cultural ties in the neighborhood showcased by the numerous churches, free pre-schooling available, restaurants, Damon House rehabilitation center, and even amongst the homeless who were playing dominoes under the bridge.”</a:t>
            </a:r>
          </a:p>
        </p:txBody>
      </p:sp>
      <p:sp>
        <p:nvSpPr>
          <p:cNvPr id="10" name="Cloud Callout 9"/>
          <p:cNvSpPr/>
          <p:nvPr/>
        </p:nvSpPr>
        <p:spPr>
          <a:xfrm>
            <a:off x="3774440" y="3524316"/>
            <a:ext cx="5298440" cy="2901884"/>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400" dirty="0">
                <a:latin typeface="Calibri"/>
                <a:cs typeface="Calibri"/>
              </a:rPr>
              <a:t>“Initially, I marveled at these houses: much bigger than I expected. Then I noticed the mailboxes. Two on one door. Three on another. Because these weren’t truly houses, but rather apartments carved from homes half the size of mine. How could you possibly socially distance yourselves in such a small space? For the first time, I understood why COVID-19 hit poor, urban areas so hard.” </a:t>
            </a:r>
          </a:p>
        </p:txBody>
      </p:sp>
    </p:spTree>
    <p:extLst>
      <p:ext uri="{BB962C8B-B14F-4D97-AF65-F5344CB8AC3E}">
        <p14:creationId xmlns:p14="http://schemas.microsoft.com/office/powerpoint/2010/main" val="1320118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49852"/>
            <a:ext cx="7886700" cy="686836"/>
          </a:xfrm>
        </p:spPr>
        <p:txBody>
          <a:bodyPr/>
          <a:lstStyle/>
          <a:p>
            <a:r>
              <a:rPr lang="en-US" dirty="0"/>
              <a:t>What else did they learn about themselves or their new patients?</a:t>
            </a:r>
          </a:p>
        </p:txBody>
      </p:sp>
      <p:sp>
        <p:nvSpPr>
          <p:cNvPr id="5" name="Slide Number Placeholder 4"/>
          <p:cNvSpPr>
            <a:spLocks noGrp="1"/>
          </p:cNvSpPr>
          <p:nvPr>
            <p:ph type="sldNum" sz="quarter" idx="4"/>
          </p:nvPr>
        </p:nvSpPr>
        <p:spPr/>
        <p:txBody>
          <a:bodyPr/>
          <a:lstStyle/>
          <a:p>
            <a:fld id="{EA810E7C-020C-FA43-9CFD-DA754FFFF69E}" type="slidenum">
              <a:rPr lang="en-US" smtClean="0"/>
              <a:pPr/>
              <a:t>19</a:t>
            </a:fld>
            <a:endParaRPr lang="en-US"/>
          </a:p>
        </p:txBody>
      </p:sp>
      <p:sp>
        <p:nvSpPr>
          <p:cNvPr id="6" name="Oval Callout 5"/>
          <p:cNvSpPr/>
          <p:nvPr/>
        </p:nvSpPr>
        <p:spPr>
          <a:xfrm>
            <a:off x="335280" y="1920240"/>
            <a:ext cx="5725160" cy="2397760"/>
          </a:xfrm>
          <a:prstGeom prst="wedgeEllipse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400" dirty="0">
                <a:latin typeface="Arial Narrow"/>
              </a:rPr>
              <a:t>“Seeing these statistics really had an impact on me because it allowed me to better understand the struggles of the people living here and therefore gave me more understanding and empathy towards them. Going on this walk also reminded me of my family since most of them live in areas like Union City and West New York, which are like New Brunswick.”</a:t>
            </a:r>
            <a:endParaRPr lang="en-US" sz="1400" dirty="0"/>
          </a:p>
        </p:txBody>
      </p:sp>
      <p:sp>
        <p:nvSpPr>
          <p:cNvPr id="7" name="Rectangular Callout 6"/>
          <p:cNvSpPr/>
          <p:nvPr/>
        </p:nvSpPr>
        <p:spPr>
          <a:xfrm>
            <a:off x="6141720" y="2098040"/>
            <a:ext cx="2682240" cy="4272280"/>
          </a:xfrm>
          <a:prstGeom prst="wedgeRect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dirty="0">
                <a:latin typeface="Arial Narrow"/>
              </a:rPr>
              <a:t>“I was impressed by the ease of access to healthy food options, but even more so by the diverse selection of cultural foods. When I was a child, I remember that we lived near a Chinese grocer and was fortunate to eat a lot of the food I was accustomed to or enjoyed from China. Thus, I was happy that immigrants can have the same experience.”</a:t>
            </a:r>
            <a:endParaRPr lang="en-US" dirty="0"/>
          </a:p>
        </p:txBody>
      </p:sp>
      <p:sp>
        <p:nvSpPr>
          <p:cNvPr id="8" name="Cloud Callout 7"/>
          <p:cNvSpPr/>
          <p:nvPr/>
        </p:nvSpPr>
        <p:spPr>
          <a:xfrm>
            <a:off x="-71120" y="4318000"/>
            <a:ext cx="6212840" cy="248920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dirty="0">
                <a:solidFill>
                  <a:schemeClr val="bg1"/>
                </a:solidFill>
                <a:latin typeface="Arial"/>
              </a:rPr>
              <a:t>“Ultimately, this walking tour gave me the chance to start brainstorming how I can serve as an advocate in my early clinical years while proactively planning how I should approach each patient encounter with their specific needs in mind.”</a:t>
            </a:r>
            <a:r>
              <a:rPr lang="en-US" sz="1600" dirty="0">
                <a:solidFill>
                  <a:schemeClr val="bg1"/>
                </a:solidFill>
                <a:latin typeface="Arial"/>
                <a:cs typeface="Arial"/>
              </a:rPr>
              <a:t> </a:t>
            </a:r>
            <a:endParaRPr lang="en-US" sz="1600" dirty="0">
              <a:solidFill>
                <a:schemeClr val="bg1"/>
              </a:solidFill>
            </a:endParaRPr>
          </a:p>
        </p:txBody>
      </p:sp>
    </p:spTree>
    <p:extLst>
      <p:ext uri="{BB962C8B-B14F-4D97-AF65-F5344CB8AC3E}">
        <p14:creationId xmlns:p14="http://schemas.microsoft.com/office/powerpoint/2010/main" val="2942650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D4FC4-CFB7-D84E-865B-647A0368D4E6}"/>
              </a:ext>
            </a:extLst>
          </p:cNvPr>
          <p:cNvSpPr>
            <a:spLocks noGrp="1"/>
          </p:cNvSpPr>
          <p:nvPr>
            <p:ph type="ctrTitle"/>
          </p:nvPr>
        </p:nvSpPr>
        <p:spPr>
          <a:xfrm>
            <a:off x="1143000" y="1519295"/>
            <a:ext cx="6858000" cy="756824"/>
          </a:xfrm>
        </p:spPr>
        <p:txBody>
          <a:bodyPr/>
          <a:lstStyle/>
          <a:p>
            <a:r>
              <a:rPr lang="en-US" dirty="0">
                <a:solidFill>
                  <a:schemeClr val="accent2"/>
                </a:solidFill>
                <a:latin typeface="Arial"/>
                <a:cs typeface="Arial"/>
              </a:rPr>
              <a:t>Touring the Town: </a:t>
            </a:r>
            <a:br>
              <a:rPr lang="en-US" dirty="0">
                <a:solidFill>
                  <a:schemeClr val="accent2"/>
                </a:solidFill>
                <a:latin typeface="Arial"/>
                <a:cs typeface="Arial"/>
              </a:rPr>
            </a:br>
            <a:r>
              <a:rPr lang="en-US" dirty="0">
                <a:solidFill>
                  <a:schemeClr val="accent2"/>
                </a:solidFill>
                <a:latin typeface="Arial"/>
                <a:cs typeface="Arial"/>
              </a:rPr>
              <a:t>Using a Walking Survey to Teach Your Community's Social Determinants of Health</a:t>
            </a:r>
            <a:endParaRPr lang="en-US" dirty="0">
              <a:solidFill>
                <a:schemeClr val="accent2"/>
              </a:solidFill>
            </a:endParaRPr>
          </a:p>
        </p:txBody>
      </p:sp>
      <p:sp>
        <p:nvSpPr>
          <p:cNvPr id="3" name="Subtitle 2">
            <a:extLst>
              <a:ext uri="{FF2B5EF4-FFF2-40B4-BE49-F238E27FC236}">
                <a16:creationId xmlns:a16="http://schemas.microsoft.com/office/drawing/2014/main" id="{BDE7690B-8824-FC4B-B247-8A04C8C871BB}"/>
              </a:ext>
            </a:extLst>
          </p:cNvPr>
          <p:cNvSpPr>
            <a:spLocks noGrp="1"/>
          </p:cNvSpPr>
          <p:nvPr>
            <p:ph type="subTitle" idx="1"/>
          </p:nvPr>
        </p:nvSpPr>
        <p:spPr>
          <a:xfrm>
            <a:off x="1143000" y="4061792"/>
            <a:ext cx="6858000" cy="1655762"/>
          </a:xfrm>
        </p:spPr>
        <p:txBody>
          <a:bodyPr vert="horz" lIns="91440" tIns="45720" rIns="91440" bIns="45720" rtlCol="0" anchor="t">
            <a:normAutofit fontScale="70000" lnSpcReduction="20000"/>
          </a:bodyPr>
          <a:lstStyle/>
          <a:p>
            <a:r>
              <a:rPr lang="en-US" dirty="0">
                <a:solidFill>
                  <a:schemeClr val="accent2"/>
                </a:solidFill>
                <a:latin typeface="Arial Narrow"/>
              </a:rPr>
              <a:t>Betsy Mathew MD</a:t>
            </a:r>
          </a:p>
          <a:p>
            <a:r>
              <a:rPr lang="en-US" dirty="0" err="1">
                <a:solidFill>
                  <a:schemeClr val="accent2"/>
                </a:solidFill>
                <a:latin typeface="Arial Narrow"/>
              </a:rPr>
              <a:t>Nath</a:t>
            </a:r>
            <a:r>
              <a:rPr lang="en-US" dirty="0">
                <a:solidFill>
                  <a:schemeClr val="accent2"/>
                </a:solidFill>
                <a:latin typeface="Arial Narrow"/>
              </a:rPr>
              <a:t> </a:t>
            </a:r>
            <a:r>
              <a:rPr lang="en-US" dirty="0" err="1">
                <a:solidFill>
                  <a:schemeClr val="accent2"/>
                </a:solidFill>
                <a:latin typeface="Arial Narrow"/>
              </a:rPr>
              <a:t>Samaratunga</a:t>
            </a:r>
            <a:r>
              <a:rPr lang="en-US" dirty="0">
                <a:solidFill>
                  <a:schemeClr val="accent2"/>
                </a:solidFill>
                <a:latin typeface="Arial Narrow"/>
              </a:rPr>
              <a:t> </a:t>
            </a:r>
            <a:r>
              <a:rPr lang="en-US" dirty="0" smtClean="0">
                <a:solidFill>
                  <a:schemeClr val="accent2"/>
                </a:solidFill>
                <a:latin typeface="Arial Narrow"/>
              </a:rPr>
              <a:t>M1</a:t>
            </a:r>
          </a:p>
          <a:p>
            <a:r>
              <a:rPr lang="en-US" dirty="0" smtClean="0">
                <a:solidFill>
                  <a:schemeClr val="accent2"/>
                </a:solidFill>
                <a:latin typeface="Arial Narrow"/>
              </a:rPr>
              <a:t>Rutgers Robert Wood Johnson Medical School</a:t>
            </a:r>
          </a:p>
          <a:p>
            <a:r>
              <a:rPr lang="en-US" dirty="0" smtClean="0">
                <a:solidFill>
                  <a:schemeClr val="accent2"/>
                </a:solidFill>
                <a:latin typeface="Arial Narrow"/>
              </a:rPr>
              <a:t>New Brunswick, New Jersey</a:t>
            </a:r>
            <a:endParaRPr lang="en-US" dirty="0">
              <a:solidFill>
                <a:schemeClr val="accent2"/>
              </a:solidFill>
              <a:latin typeface="Arial Narrow"/>
            </a:endParaRPr>
          </a:p>
          <a:p>
            <a:endParaRPr lang="en-US" dirty="0">
              <a:solidFill>
                <a:schemeClr val="accent2"/>
              </a:solidFill>
              <a:latin typeface="Arial Narrow"/>
            </a:endParaRPr>
          </a:p>
          <a:p>
            <a:r>
              <a:rPr lang="en-US" dirty="0">
                <a:solidFill>
                  <a:schemeClr val="accent2"/>
                </a:solidFill>
                <a:latin typeface="Arial Narrow"/>
              </a:rPr>
              <a:t>Other Contributors: Shilpa </a:t>
            </a:r>
            <a:r>
              <a:rPr lang="en-US" dirty="0" err="1">
                <a:solidFill>
                  <a:schemeClr val="accent2"/>
                </a:solidFill>
                <a:latin typeface="Arial Narrow"/>
              </a:rPr>
              <a:t>Paii</a:t>
            </a:r>
            <a:r>
              <a:rPr lang="en-US" dirty="0">
                <a:solidFill>
                  <a:schemeClr val="accent2"/>
                </a:solidFill>
                <a:latin typeface="Arial Narrow"/>
              </a:rPr>
              <a:t> MD, Joyce Afran MD, Brad </a:t>
            </a:r>
            <a:r>
              <a:rPr lang="en-US" dirty="0" err="1">
                <a:solidFill>
                  <a:schemeClr val="accent2"/>
                </a:solidFill>
                <a:latin typeface="Arial Narrow"/>
              </a:rPr>
              <a:t>Kamitaki</a:t>
            </a:r>
            <a:r>
              <a:rPr lang="en-US" dirty="0">
                <a:solidFill>
                  <a:schemeClr val="accent2"/>
                </a:solidFill>
                <a:latin typeface="Arial Narrow"/>
              </a:rPr>
              <a:t> MD</a:t>
            </a:r>
            <a:endParaRPr lang="en-US" dirty="0">
              <a:solidFill>
                <a:schemeClr val="accent2"/>
              </a:solidFill>
            </a:endParaRPr>
          </a:p>
        </p:txBody>
      </p:sp>
      <p:pic>
        <p:nvPicPr>
          <p:cNvPr id="4" name="Picture 3"/>
          <p:cNvPicPr>
            <a:picLocks noChangeAspect="1"/>
          </p:cNvPicPr>
          <p:nvPr/>
        </p:nvPicPr>
        <p:blipFill>
          <a:blip r:embed="rId2"/>
          <a:stretch>
            <a:fillRect/>
          </a:stretch>
        </p:blipFill>
        <p:spPr>
          <a:xfrm>
            <a:off x="279400" y="6033346"/>
            <a:ext cx="4368800" cy="659871"/>
          </a:xfrm>
          <a:prstGeom prst="rect">
            <a:avLst/>
          </a:prstGeom>
        </p:spPr>
      </p:pic>
    </p:spTree>
    <p:extLst>
      <p:ext uri="{BB962C8B-B14F-4D97-AF65-F5344CB8AC3E}">
        <p14:creationId xmlns:p14="http://schemas.microsoft.com/office/powerpoint/2010/main" val="3358526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E18F-810C-58EB-3CDF-AE57DBBC817A}"/>
              </a:ext>
            </a:extLst>
          </p:cNvPr>
          <p:cNvSpPr>
            <a:spLocks noGrp="1"/>
          </p:cNvSpPr>
          <p:nvPr>
            <p:ph type="title"/>
          </p:nvPr>
        </p:nvSpPr>
        <p:spPr>
          <a:xfrm>
            <a:off x="628650" y="788680"/>
            <a:ext cx="7886700" cy="686836"/>
          </a:xfrm>
        </p:spPr>
        <p:txBody>
          <a:bodyPr/>
          <a:lstStyle/>
          <a:p>
            <a:r>
              <a:rPr lang="en-US" sz="3200" dirty="0">
                <a:latin typeface="Arial"/>
                <a:cs typeface="Arial"/>
              </a:rPr>
              <a:t>Benefits and Challenges of this Experiential Learning Activity</a:t>
            </a:r>
            <a:endParaRPr lang="en-US" sz="3200" dirty="0"/>
          </a:p>
        </p:txBody>
      </p:sp>
      <p:sp>
        <p:nvSpPr>
          <p:cNvPr id="3" name="Content Placeholder 2">
            <a:extLst>
              <a:ext uri="{FF2B5EF4-FFF2-40B4-BE49-F238E27FC236}">
                <a16:creationId xmlns:a16="http://schemas.microsoft.com/office/drawing/2014/main" id="{0DCF09F6-9CED-2C86-6A6E-9185885D1528}"/>
              </a:ext>
            </a:extLst>
          </p:cNvPr>
          <p:cNvSpPr>
            <a:spLocks noGrp="1"/>
          </p:cNvSpPr>
          <p:nvPr>
            <p:ph sz="half" idx="1"/>
          </p:nvPr>
        </p:nvSpPr>
        <p:spPr>
          <a:xfrm>
            <a:off x="294640" y="1930400"/>
            <a:ext cx="4442343" cy="4246563"/>
          </a:xfrm>
        </p:spPr>
        <p:txBody>
          <a:bodyPr vert="horz" lIns="91440" tIns="45720" rIns="91440" bIns="45720" rtlCol="0" anchor="t">
            <a:normAutofit fontScale="55000" lnSpcReduction="20000"/>
          </a:bodyPr>
          <a:lstStyle/>
          <a:p>
            <a:pPr marL="0" indent="0">
              <a:buNone/>
            </a:pPr>
            <a:r>
              <a:rPr lang="en-US" sz="3800" b="1" dirty="0">
                <a:solidFill>
                  <a:schemeClr val="accent5"/>
                </a:solidFill>
                <a:latin typeface="Calibri"/>
                <a:ea typeface="Calibri"/>
                <a:cs typeface="Calibri"/>
              </a:rPr>
              <a:t>Benefits: </a:t>
            </a:r>
          </a:p>
          <a:p>
            <a:pPr marL="0" indent="0">
              <a:buNone/>
            </a:pPr>
            <a:r>
              <a:rPr lang="en-US" sz="3800" dirty="0">
                <a:latin typeface="Calibri"/>
                <a:ea typeface="Calibri"/>
                <a:cs typeface="Calibri"/>
              </a:rPr>
              <a:t>- Increase student understanding of social determinants of health through experiential learning</a:t>
            </a:r>
          </a:p>
          <a:p>
            <a:pPr marL="0" indent="0">
              <a:buNone/>
            </a:pPr>
            <a:r>
              <a:rPr lang="en-US" sz="3800" dirty="0">
                <a:latin typeface="Calibri"/>
                <a:ea typeface="Calibri"/>
                <a:cs typeface="Calibri"/>
              </a:rPr>
              <a:t>- Understanding the population they would now be serving</a:t>
            </a:r>
          </a:p>
          <a:p>
            <a:pPr marL="0" indent="0">
              <a:buNone/>
            </a:pPr>
            <a:r>
              <a:rPr lang="en-US" sz="3800" dirty="0">
                <a:latin typeface="Calibri"/>
                <a:ea typeface="Calibri"/>
                <a:cs typeface="Calibri"/>
              </a:rPr>
              <a:t>- Increase student interest in community-engaged work</a:t>
            </a:r>
          </a:p>
          <a:p>
            <a:pPr marL="0" indent="0">
              <a:buNone/>
            </a:pPr>
            <a:r>
              <a:rPr lang="en-US" sz="3800" dirty="0">
                <a:latin typeface="Calibri"/>
                <a:ea typeface="Calibri"/>
                <a:cs typeface="Calibri"/>
              </a:rPr>
              <a:t>- Allow for </a:t>
            </a:r>
            <a:r>
              <a:rPr lang="en-US" sz="3800" i="1" dirty="0">
                <a:latin typeface="Calibri"/>
                <a:ea typeface="Calibri"/>
                <a:cs typeface="Calibri"/>
              </a:rPr>
              <a:t>individual </a:t>
            </a:r>
            <a:r>
              <a:rPr lang="en-US" sz="3800" dirty="0">
                <a:latin typeface="Calibri"/>
                <a:ea typeface="Calibri"/>
                <a:cs typeface="Calibri"/>
              </a:rPr>
              <a:t>reflection and comparison to own lived experience</a:t>
            </a:r>
          </a:p>
          <a:p>
            <a:pPr marL="0" indent="0">
              <a:buNone/>
            </a:pPr>
            <a:r>
              <a:rPr lang="en-US" sz="3800" dirty="0">
                <a:latin typeface="Calibri"/>
                <a:ea typeface="Calibri"/>
                <a:cs typeface="Calibri"/>
              </a:rPr>
              <a:t>- Foster critical conversations amongst learners</a:t>
            </a:r>
          </a:p>
          <a:p>
            <a:pPr marL="0" indent="0">
              <a:buNone/>
            </a:pPr>
            <a:r>
              <a:rPr lang="en-US" sz="3800" dirty="0">
                <a:latin typeface="Calibri"/>
                <a:ea typeface="Calibri"/>
                <a:cs typeface="Calibri"/>
              </a:rPr>
              <a:t>- Fairly short, self directed activity (&lt;6 </a:t>
            </a:r>
            <a:r>
              <a:rPr lang="en-US" sz="3800" dirty="0" err="1">
                <a:latin typeface="Calibri"/>
                <a:ea typeface="Calibri"/>
                <a:cs typeface="Calibri"/>
              </a:rPr>
              <a:t>hr</a:t>
            </a:r>
            <a:r>
              <a:rPr lang="en-US" sz="3800" dirty="0">
                <a:latin typeface="Calibri"/>
                <a:ea typeface="Calibri"/>
                <a:cs typeface="Calibri"/>
              </a:rPr>
              <a:t> activity)</a:t>
            </a:r>
          </a:p>
          <a:p>
            <a:pPr marL="0" indent="0">
              <a:buNone/>
            </a:pPr>
            <a:endParaRPr lang="en-US" dirty="0">
              <a:latin typeface="Arial Narrow"/>
            </a:endParaRPr>
          </a:p>
          <a:p>
            <a:pPr marL="0" indent="0">
              <a:buNone/>
            </a:pPr>
            <a:endParaRPr lang="en-US" dirty="0">
              <a:latin typeface="Arial Narrow"/>
            </a:endParaRPr>
          </a:p>
          <a:p>
            <a:pPr marL="0" indent="0">
              <a:buNone/>
            </a:pPr>
            <a:endParaRPr lang="en-US" dirty="0">
              <a:latin typeface="Arial Narrow"/>
            </a:endParaRPr>
          </a:p>
        </p:txBody>
      </p:sp>
      <p:sp>
        <p:nvSpPr>
          <p:cNvPr id="4" name="Content Placeholder 3">
            <a:extLst>
              <a:ext uri="{FF2B5EF4-FFF2-40B4-BE49-F238E27FC236}">
                <a16:creationId xmlns:a16="http://schemas.microsoft.com/office/drawing/2014/main" id="{416407BF-27FA-6F07-E8ED-4AE9BD0960C8}"/>
              </a:ext>
            </a:extLst>
          </p:cNvPr>
          <p:cNvSpPr>
            <a:spLocks noGrp="1"/>
          </p:cNvSpPr>
          <p:nvPr>
            <p:ph sz="half" idx="2"/>
          </p:nvPr>
        </p:nvSpPr>
        <p:spPr>
          <a:xfrm>
            <a:off x="4785360" y="1986280"/>
            <a:ext cx="3729990" cy="2012365"/>
          </a:xfrm>
        </p:spPr>
        <p:txBody>
          <a:bodyPr vert="horz" lIns="91440" tIns="45720" rIns="91440" bIns="45720" rtlCol="0" anchor="t">
            <a:normAutofit fontScale="55000" lnSpcReduction="20000"/>
          </a:bodyPr>
          <a:lstStyle/>
          <a:p>
            <a:pPr marL="0" indent="0">
              <a:buNone/>
            </a:pPr>
            <a:r>
              <a:rPr lang="en-US" sz="3400" b="1" dirty="0">
                <a:solidFill>
                  <a:schemeClr val="accent5"/>
                </a:solidFill>
                <a:latin typeface="Calibri"/>
                <a:ea typeface="Calibri"/>
                <a:cs typeface="Calibri"/>
              </a:rPr>
              <a:t>Investment:</a:t>
            </a:r>
          </a:p>
          <a:p>
            <a:pPr marL="0" indent="0">
              <a:buNone/>
            </a:pPr>
            <a:r>
              <a:rPr lang="en-US" sz="3400" dirty="0">
                <a:latin typeface="Calibri"/>
                <a:ea typeface="Calibri"/>
                <a:cs typeface="Calibri"/>
              </a:rPr>
              <a:t>- Faculty grading time</a:t>
            </a:r>
          </a:p>
          <a:p>
            <a:pPr marL="0" indent="0">
              <a:buNone/>
            </a:pPr>
            <a:r>
              <a:rPr lang="en-US" sz="3400" dirty="0">
                <a:latin typeface="Calibri"/>
                <a:ea typeface="Calibri"/>
                <a:cs typeface="Calibri"/>
              </a:rPr>
              <a:t>- Faculty training</a:t>
            </a:r>
          </a:p>
          <a:p>
            <a:pPr marL="0" indent="0">
              <a:buNone/>
            </a:pPr>
            <a:r>
              <a:rPr lang="en-US" sz="3400" dirty="0">
                <a:latin typeface="Calibri"/>
                <a:ea typeface="Calibri"/>
                <a:cs typeface="Calibri"/>
              </a:rPr>
              <a:t>- Vetting of walking route</a:t>
            </a:r>
          </a:p>
          <a:p>
            <a:pPr marL="0" indent="0">
              <a:buNone/>
            </a:pPr>
            <a:r>
              <a:rPr lang="en-US" sz="3400" dirty="0">
                <a:latin typeface="Calibri"/>
                <a:ea typeface="Calibri"/>
                <a:cs typeface="Calibri"/>
              </a:rPr>
              <a:t>- Verifying tour is representative of population</a:t>
            </a:r>
          </a:p>
          <a:p>
            <a:pPr marL="0" indent="0">
              <a:buNone/>
            </a:pPr>
            <a:endParaRPr lang="en-US" dirty="0"/>
          </a:p>
        </p:txBody>
      </p:sp>
      <p:sp>
        <p:nvSpPr>
          <p:cNvPr id="5" name="Slide Number Placeholder 4">
            <a:extLst>
              <a:ext uri="{FF2B5EF4-FFF2-40B4-BE49-F238E27FC236}">
                <a16:creationId xmlns:a16="http://schemas.microsoft.com/office/drawing/2014/main" id="{250E68CB-3F94-036D-AD07-2E819E111E8F}"/>
              </a:ext>
            </a:extLst>
          </p:cNvPr>
          <p:cNvSpPr>
            <a:spLocks noGrp="1"/>
          </p:cNvSpPr>
          <p:nvPr>
            <p:ph type="sldNum" sz="quarter" idx="4"/>
          </p:nvPr>
        </p:nvSpPr>
        <p:spPr/>
        <p:txBody>
          <a:bodyPr/>
          <a:lstStyle/>
          <a:p>
            <a:fld id="{EA810E7C-020C-FA43-9CFD-DA754FFFF69E}" type="slidenum">
              <a:rPr lang="en-US" smtClean="0"/>
              <a:pPr/>
              <a:t>20</a:t>
            </a:fld>
            <a:endParaRPr lang="en-US"/>
          </a:p>
        </p:txBody>
      </p:sp>
      <p:sp>
        <p:nvSpPr>
          <p:cNvPr id="6" name="TextBox 5">
            <a:extLst>
              <a:ext uri="{FF2B5EF4-FFF2-40B4-BE49-F238E27FC236}">
                <a16:creationId xmlns:a16="http://schemas.microsoft.com/office/drawing/2014/main" id="{C568380E-5705-8911-6F7D-34821F151C86}"/>
              </a:ext>
            </a:extLst>
          </p:cNvPr>
          <p:cNvSpPr txBox="1"/>
          <p:nvPr/>
        </p:nvSpPr>
        <p:spPr>
          <a:xfrm>
            <a:off x="703797" y="5863111"/>
            <a:ext cx="75908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Narrow"/>
            </a:endParaRPr>
          </a:p>
        </p:txBody>
      </p:sp>
      <p:pic>
        <p:nvPicPr>
          <p:cNvPr id="7" name="Picture 6"/>
          <p:cNvPicPr>
            <a:picLocks noChangeAspect="1"/>
          </p:cNvPicPr>
          <p:nvPr/>
        </p:nvPicPr>
        <p:blipFill>
          <a:blip r:embed="rId3"/>
          <a:stretch>
            <a:fillRect/>
          </a:stretch>
        </p:blipFill>
        <p:spPr>
          <a:xfrm>
            <a:off x="4952300" y="3998645"/>
            <a:ext cx="3805620" cy="2738274"/>
          </a:xfrm>
          <a:prstGeom prst="rect">
            <a:avLst/>
          </a:prstGeom>
        </p:spPr>
      </p:pic>
    </p:spTree>
    <p:extLst>
      <p:ext uri="{BB962C8B-B14F-4D97-AF65-F5344CB8AC3E}">
        <p14:creationId xmlns:p14="http://schemas.microsoft.com/office/powerpoint/2010/main" val="104191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30830-0A99-4085-6C10-7662822A6BFA}"/>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a:r>
              <a:rPr lang="en-US" sz="1700" b="0" kern="1200" dirty="0">
                <a:solidFill>
                  <a:srgbClr val="FFFFFF"/>
                </a:solidFill>
                <a:latin typeface="+mj-lt"/>
                <a:ea typeface="+mj-ea"/>
                <a:cs typeface="+mj-cs"/>
              </a:rPr>
              <a:t>What would it look like to incorporate this activity at your program?</a:t>
            </a:r>
            <a:br>
              <a:rPr lang="en-US" sz="1700" b="0" kern="1200" dirty="0">
                <a:solidFill>
                  <a:srgbClr val="FFFFFF"/>
                </a:solidFill>
                <a:latin typeface="+mj-lt"/>
                <a:ea typeface="+mj-ea"/>
                <a:cs typeface="+mj-cs"/>
              </a:rPr>
            </a:br>
            <a:r>
              <a:rPr lang="en-US" sz="1700" b="0" kern="1200" dirty="0">
                <a:solidFill>
                  <a:srgbClr val="FFFFFF"/>
                </a:solidFill>
                <a:latin typeface="+mj-lt"/>
                <a:ea typeface="+mj-ea"/>
                <a:cs typeface="+mj-cs"/>
              </a:rPr>
              <a:t/>
            </a:r>
            <a:br>
              <a:rPr lang="en-US" sz="1700" b="0" kern="1200" dirty="0">
                <a:solidFill>
                  <a:srgbClr val="FFFFFF"/>
                </a:solidFill>
                <a:latin typeface="+mj-lt"/>
                <a:ea typeface="+mj-ea"/>
                <a:cs typeface="+mj-cs"/>
              </a:rPr>
            </a:br>
            <a:r>
              <a:rPr lang="en-US" sz="1700" b="0" kern="1200" dirty="0">
                <a:solidFill>
                  <a:srgbClr val="FFFFFF"/>
                </a:solidFill>
                <a:latin typeface="+mj-lt"/>
                <a:ea typeface="+mj-ea"/>
                <a:cs typeface="+mj-cs"/>
              </a:rPr>
              <a:t>What practical benefits or challenges do you anticipate?</a:t>
            </a:r>
          </a:p>
          <a:p>
            <a:pPr algn="ctr"/>
            <a:endParaRPr lang="en-US" sz="1700" kern="1200" dirty="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FBF6C1BD-04A7-6DAB-DAC2-C0017B8E0F55}"/>
              </a:ext>
            </a:extLst>
          </p:cNvPr>
          <p:cNvPicPr>
            <a:picLocks noChangeAspect="1"/>
          </p:cNvPicPr>
          <p:nvPr/>
        </p:nvPicPr>
        <p:blipFill>
          <a:blip r:embed="rId2"/>
          <a:stretch>
            <a:fillRect/>
          </a:stretch>
        </p:blipFill>
        <p:spPr>
          <a:xfrm rot="5400000">
            <a:off x="3341380" y="1339558"/>
            <a:ext cx="5568739" cy="4176554"/>
          </a:xfrm>
          <a:prstGeom prst="rect">
            <a:avLst/>
          </a:prstGeom>
        </p:spPr>
      </p:pic>
      <p:sp>
        <p:nvSpPr>
          <p:cNvPr id="5" name="Slide Number Placeholder 4">
            <a:extLst>
              <a:ext uri="{FF2B5EF4-FFF2-40B4-BE49-F238E27FC236}">
                <a16:creationId xmlns:a16="http://schemas.microsoft.com/office/drawing/2014/main" id="{DFA5F5CF-81AD-3C82-CC8C-499D7B127677}"/>
              </a:ext>
            </a:extLst>
          </p:cNvPr>
          <p:cNvSpPr>
            <a:spLocks noGrp="1"/>
          </p:cNvSpPr>
          <p:nvPr>
            <p:ph type="sldNum" sz="quarter" idx="4"/>
          </p:nvPr>
        </p:nvSpPr>
        <p:spPr>
          <a:xfrm>
            <a:off x="8275638" y="6356350"/>
            <a:ext cx="385761" cy="365125"/>
          </a:xfrm>
        </p:spPr>
        <p:txBody>
          <a:bodyPr vert="horz" lIns="91440" tIns="45720" rIns="91440" bIns="45720" rtlCol="0" anchor="ctr">
            <a:normAutofit/>
          </a:bodyPr>
          <a:lstStyle/>
          <a:p>
            <a:pPr algn="r" defTabSz="914400">
              <a:spcAft>
                <a:spcPts val="600"/>
              </a:spcAft>
            </a:pPr>
            <a:fld id="{EA810E7C-020C-FA43-9CFD-DA754FFFF69E}" type="slidenum">
              <a:rPr lang="en-US">
                <a:solidFill>
                  <a:schemeClr val="tx1">
                    <a:alpha val="80000"/>
                  </a:schemeClr>
                </a:solidFill>
                <a:latin typeface="+mn-lt"/>
              </a:rPr>
              <a:pPr algn="r" defTabSz="914400">
                <a:spcAft>
                  <a:spcPts val="600"/>
                </a:spcAft>
              </a:pPr>
              <a:t>21</a:t>
            </a:fld>
            <a:endParaRPr lang="en-US">
              <a:solidFill>
                <a:schemeClr val="tx1">
                  <a:alpha val="80000"/>
                </a:schemeClr>
              </a:solidFill>
              <a:latin typeface="+mn-lt"/>
            </a:endParaRPr>
          </a:p>
        </p:txBody>
      </p:sp>
      <p:pic>
        <p:nvPicPr>
          <p:cNvPr id="3" name="Picture 2"/>
          <p:cNvPicPr>
            <a:picLocks noChangeAspect="1"/>
          </p:cNvPicPr>
          <p:nvPr/>
        </p:nvPicPr>
        <p:blipFill>
          <a:blip r:embed="rId3"/>
          <a:stretch>
            <a:fillRect/>
          </a:stretch>
        </p:blipFill>
        <p:spPr>
          <a:xfrm>
            <a:off x="157480" y="6029325"/>
            <a:ext cx="5486400" cy="828675"/>
          </a:xfrm>
          <a:prstGeom prst="rect">
            <a:avLst/>
          </a:prstGeom>
        </p:spPr>
      </p:pic>
    </p:spTree>
    <p:extLst>
      <p:ext uri="{BB962C8B-B14F-4D97-AF65-F5344CB8AC3E}">
        <p14:creationId xmlns:p14="http://schemas.microsoft.com/office/powerpoint/2010/main" val="3231403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557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8B07CB-2727-9941-A631-9C983D2F37D2}"/>
              </a:ext>
            </a:extLst>
          </p:cNvPr>
          <p:cNvSpPr>
            <a:spLocks noGrp="1"/>
          </p:cNvSpPr>
          <p:nvPr>
            <p:ph type="ctrTitle"/>
          </p:nvPr>
        </p:nvSpPr>
        <p:spPr>
          <a:xfrm>
            <a:off x="1143000" y="2778125"/>
            <a:ext cx="6858000" cy="616985"/>
          </a:xfrm>
        </p:spPr>
        <p:txBody>
          <a:bodyPr/>
          <a:lstStyle/>
          <a:p>
            <a:r>
              <a:rPr lang="en-US" dirty="0"/>
              <a:t>Disclosures: none</a:t>
            </a:r>
          </a:p>
        </p:txBody>
      </p:sp>
    </p:spTree>
    <p:extLst>
      <p:ext uri="{BB962C8B-B14F-4D97-AF65-F5344CB8AC3E}">
        <p14:creationId xmlns:p14="http://schemas.microsoft.com/office/powerpoint/2010/main" val="319935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3049-A8A9-90FC-38CD-60A41256B78C}"/>
              </a:ext>
            </a:extLst>
          </p:cNvPr>
          <p:cNvSpPr>
            <a:spLocks noGrp="1"/>
          </p:cNvSpPr>
          <p:nvPr>
            <p:ph type="title"/>
          </p:nvPr>
        </p:nvSpPr>
        <p:spPr>
          <a:xfrm>
            <a:off x="528159" y="771756"/>
            <a:ext cx="7882871" cy="769523"/>
          </a:xfrm>
        </p:spPr>
        <p:txBody>
          <a:bodyPr/>
          <a:lstStyle/>
          <a:p>
            <a:r>
              <a:rPr lang="en-US">
                <a:latin typeface="Arial"/>
                <a:cs typeface="Arial"/>
              </a:rPr>
              <a:t>Objectives</a:t>
            </a:r>
            <a:endParaRPr lang="en-US"/>
          </a:p>
        </p:txBody>
      </p:sp>
      <p:sp>
        <p:nvSpPr>
          <p:cNvPr id="3" name="Text Placeholder 2">
            <a:extLst>
              <a:ext uri="{FF2B5EF4-FFF2-40B4-BE49-F238E27FC236}">
                <a16:creationId xmlns:a16="http://schemas.microsoft.com/office/drawing/2014/main" id="{732E5F1A-6939-8B08-7C60-270123CE2BE3}"/>
              </a:ext>
            </a:extLst>
          </p:cNvPr>
          <p:cNvSpPr>
            <a:spLocks noGrp="1"/>
          </p:cNvSpPr>
          <p:nvPr>
            <p:ph type="body" idx="1"/>
          </p:nvPr>
        </p:nvSpPr>
        <p:spPr>
          <a:xfrm>
            <a:off x="171768" y="1541279"/>
            <a:ext cx="5787072" cy="4326121"/>
          </a:xfrm>
        </p:spPr>
        <p:txBody>
          <a:bodyPr vert="horz" lIns="91440" tIns="45720" rIns="91440" bIns="45720" rtlCol="0" anchor="t">
            <a:normAutofit/>
          </a:bodyPr>
          <a:lstStyle/>
          <a:p>
            <a:pPr marL="285750" indent="-285750">
              <a:buFont typeface="Arial"/>
              <a:buChar char="•"/>
            </a:pPr>
            <a:r>
              <a:rPr lang="en-US" dirty="0">
                <a:latin typeface="Calibri"/>
                <a:ea typeface="Calibri"/>
                <a:cs typeface="Calibri"/>
              </a:rPr>
              <a:t>Describe an innovative </a:t>
            </a:r>
            <a:r>
              <a:rPr lang="en-US" b="1" u="sng" dirty="0">
                <a:latin typeface="Calibri"/>
                <a:ea typeface="Calibri"/>
                <a:cs typeface="Calibri"/>
              </a:rPr>
              <a:t>active learning strategy</a:t>
            </a:r>
            <a:r>
              <a:rPr lang="en-US" dirty="0">
                <a:latin typeface="Calibri"/>
                <a:ea typeface="Calibri"/>
                <a:cs typeface="Calibri"/>
              </a:rPr>
              <a:t> </a:t>
            </a:r>
            <a:r>
              <a:rPr lang="en-US" u="sng" dirty="0">
                <a:latin typeface="Calibri"/>
                <a:ea typeface="Calibri"/>
                <a:cs typeface="Calibri"/>
              </a:rPr>
              <a:t>for teaching SDOH</a:t>
            </a:r>
            <a:r>
              <a:rPr lang="en-US" dirty="0">
                <a:latin typeface="Calibri"/>
                <a:ea typeface="Calibri"/>
                <a:cs typeface="Calibri"/>
              </a:rPr>
              <a:t>, increasing awareness of a specific community’s assets and challenges, and promoting upstream solutions. </a:t>
            </a:r>
          </a:p>
          <a:p>
            <a:pPr marL="285750" indent="-285750">
              <a:buFont typeface="Arial"/>
              <a:buChar char="•"/>
            </a:pPr>
            <a:r>
              <a:rPr lang="en-US" dirty="0">
                <a:latin typeface="Calibri"/>
                <a:ea typeface="Calibri"/>
                <a:cs typeface="Calibri"/>
              </a:rPr>
              <a:t>Discuss the use of </a:t>
            </a:r>
            <a:r>
              <a:rPr lang="en-US" b="1" u="sng" dirty="0">
                <a:latin typeface="Calibri"/>
                <a:ea typeface="Calibri"/>
                <a:cs typeface="Calibri"/>
              </a:rPr>
              <a:t>written reflections</a:t>
            </a:r>
            <a:r>
              <a:rPr lang="en-US" dirty="0">
                <a:latin typeface="Calibri"/>
                <a:ea typeface="Calibri"/>
                <a:cs typeface="Calibri"/>
              </a:rPr>
              <a:t> to assess learning about SDOH and community factors.</a:t>
            </a:r>
          </a:p>
          <a:p>
            <a:pPr marL="285750" indent="-285750">
              <a:buFont typeface="Arial"/>
              <a:buChar char="•"/>
            </a:pPr>
            <a:r>
              <a:rPr lang="en-US" dirty="0">
                <a:latin typeface="Calibri"/>
                <a:ea typeface="Calibri"/>
                <a:cs typeface="Calibri"/>
              </a:rPr>
              <a:t>Evaluate the potential </a:t>
            </a:r>
            <a:r>
              <a:rPr lang="en-US" b="1" u="sng" dirty="0">
                <a:latin typeface="Calibri"/>
                <a:ea typeface="Calibri"/>
                <a:cs typeface="Calibri"/>
              </a:rPr>
              <a:t>benefits and challenges of incorporating such experiential learning curricula</a:t>
            </a:r>
            <a:r>
              <a:rPr lang="en-US" dirty="0">
                <a:latin typeface="Calibri"/>
                <a:ea typeface="Calibri"/>
                <a:cs typeface="Calibri"/>
              </a:rPr>
              <a:t> in medical student or resident education.</a:t>
            </a:r>
          </a:p>
          <a:p>
            <a:endParaRPr lang="en-US" dirty="0"/>
          </a:p>
        </p:txBody>
      </p:sp>
      <p:sp>
        <p:nvSpPr>
          <p:cNvPr id="4" name="Slide Number Placeholder 3">
            <a:extLst>
              <a:ext uri="{FF2B5EF4-FFF2-40B4-BE49-F238E27FC236}">
                <a16:creationId xmlns:a16="http://schemas.microsoft.com/office/drawing/2014/main" id="{F06FB786-0513-516B-9F8E-5EBBD0775FAC}"/>
              </a:ext>
            </a:extLst>
          </p:cNvPr>
          <p:cNvSpPr>
            <a:spLocks noGrp="1"/>
          </p:cNvSpPr>
          <p:nvPr>
            <p:ph type="sldNum" sz="quarter" idx="4"/>
          </p:nvPr>
        </p:nvSpPr>
        <p:spPr/>
        <p:txBody>
          <a:bodyPr/>
          <a:lstStyle/>
          <a:p>
            <a:fld id="{EA810E7C-020C-FA43-9CFD-DA754FFFF69E}" type="slidenum">
              <a:rPr lang="en-US" smtClean="0"/>
              <a:pPr/>
              <a:t>4</a:t>
            </a:fld>
            <a:endParaRPr lang="en-US"/>
          </a:p>
        </p:txBody>
      </p:sp>
      <p:pic>
        <p:nvPicPr>
          <p:cNvPr id="5" name="Picture 4"/>
          <p:cNvPicPr>
            <a:picLocks noChangeAspect="1"/>
          </p:cNvPicPr>
          <p:nvPr/>
        </p:nvPicPr>
        <p:blipFill>
          <a:blip r:embed="rId3"/>
          <a:stretch>
            <a:fillRect/>
          </a:stretch>
        </p:blipFill>
        <p:spPr>
          <a:xfrm>
            <a:off x="6007638" y="1922278"/>
            <a:ext cx="2907021" cy="3630161"/>
          </a:xfrm>
          <a:prstGeom prst="rect">
            <a:avLst/>
          </a:prstGeom>
        </p:spPr>
      </p:pic>
      <p:pic>
        <p:nvPicPr>
          <p:cNvPr id="6" name="Picture 5"/>
          <p:cNvPicPr>
            <a:picLocks noChangeAspect="1"/>
          </p:cNvPicPr>
          <p:nvPr/>
        </p:nvPicPr>
        <p:blipFill>
          <a:blip r:embed="rId4"/>
          <a:stretch>
            <a:fillRect/>
          </a:stretch>
        </p:blipFill>
        <p:spPr>
          <a:xfrm>
            <a:off x="924560" y="6160216"/>
            <a:ext cx="3863064" cy="583484"/>
          </a:xfrm>
          <a:prstGeom prst="rect">
            <a:avLst/>
          </a:prstGeom>
        </p:spPr>
      </p:pic>
    </p:spTree>
    <p:extLst>
      <p:ext uri="{BB962C8B-B14F-4D97-AF65-F5344CB8AC3E}">
        <p14:creationId xmlns:p14="http://schemas.microsoft.com/office/powerpoint/2010/main" val="1017139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AA46B-D6B1-8315-A9FE-B9BFBD55C80C}"/>
              </a:ext>
            </a:extLst>
          </p:cNvPr>
          <p:cNvSpPr>
            <a:spLocks noGrp="1"/>
          </p:cNvSpPr>
          <p:nvPr>
            <p:ph type="title"/>
          </p:nvPr>
        </p:nvSpPr>
        <p:spPr>
          <a:xfrm>
            <a:off x="528159" y="1124038"/>
            <a:ext cx="8484415" cy="1385417"/>
          </a:xfrm>
        </p:spPr>
        <p:txBody>
          <a:bodyPr/>
          <a:lstStyle/>
          <a:p>
            <a:r>
              <a:rPr lang="en-US">
                <a:latin typeface="Arial"/>
                <a:cs typeface="Arial"/>
              </a:rPr>
              <a:t>What were we already doing to teach Social Determinants of Health (SDOH)</a:t>
            </a:r>
            <a:endParaRPr lang="en-US"/>
          </a:p>
        </p:txBody>
      </p:sp>
      <p:sp>
        <p:nvSpPr>
          <p:cNvPr id="3" name="Text Placeholder 2">
            <a:extLst>
              <a:ext uri="{FF2B5EF4-FFF2-40B4-BE49-F238E27FC236}">
                <a16:creationId xmlns:a16="http://schemas.microsoft.com/office/drawing/2014/main" id="{A7F89C0B-1B85-8D7C-D4D6-7E28777C6B09}"/>
              </a:ext>
            </a:extLst>
          </p:cNvPr>
          <p:cNvSpPr>
            <a:spLocks noGrp="1"/>
          </p:cNvSpPr>
          <p:nvPr>
            <p:ph type="body" idx="1"/>
          </p:nvPr>
        </p:nvSpPr>
        <p:spPr>
          <a:xfrm>
            <a:off x="592429" y="2563740"/>
            <a:ext cx="7886700" cy="2949167"/>
          </a:xfrm>
        </p:spPr>
        <p:txBody>
          <a:bodyPr vert="horz" lIns="91440" tIns="45720" rIns="91440" bIns="45720" rtlCol="0" anchor="t">
            <a:noAutofit/>
          </a:bodyPr>
          <a:lstStyle/>
          <a:p>
            <a:r>
              <a:rPr lang="en-US" b="1" dirty="0">
                <a:latin typeface="Calibri"/>
                <a:ea typeface="Calibri"/>
                <a:cs typeface="Calibri"/>
              </a:rPr>
              <a:t>Didactics and Cased Based Learning</a:t>
            </a:r>
          </a:p>
          <a:p>
            <a:r>
              <a:rPr lang="en-US" dirty="0">
                <a:latin typeface="Calibri"/>
                <a:ea typeface="Calibri"/>
                <a:cs typeface="Calibri"/>
              </a:rPr>
              <a:t>- Seminar introducing SDOH and why they matter</a:t>
            </a:r>
          </a:p>
          <a:p>
            <a:r>
              <a:rPr lang="en-US" dirty="0">
                <a:latin typeface="Calibri"/>
                <a:ea typeface="Calibri"/>
                <a:cs typeface="Calibri"/>
              </a:rPr>
              <a:t>- Panel Presentation including Physicians from the community, Community Health Workers and Representatives from some Community Organizations </a:t>
            </a:r>
          </a:p>
          <a:p>
            <a:endParaRPr lang="en-US" dirty="0">
              <a:latin typeface="Calibri"/>
              <a:ea typeface="Calibri"/>
              <a:cs typeface="Calibri"/>
            </a:endParaRPr>
          </a:p>
          <a:p>
            <a:r>
              <a:rPr lang="en-US" dirty="0">
                <a:latin typeface="Calibri"/>
                <a:ea typeface="Calibri"/>
                <a:cs typeface="Calibri"/>
              </a:rPr>
              <a:t>We wanted to add a </a:t>
            </a:r>
            <a:r>
              <a:rPr lang="en-US" b="1" dirty="0">
                <a:latin typeface="Calibri"/>
                <a:ea typeface="Calibri"/>
                <a:cs typeface="Calibri"/>
              </a:rPr>
              <a:t>required, EXPERIENTIAL</a:t>
            </a:r>
            <a:r>
              <a:rPr lang="en-US" dirty="0">
                <a:latin typeface="Calibri"/>
                <a:ea typeface="Calibri"/>
                <a:cs typeface="Calibri"/>
              </a:rPr>
              <a:t> learning activity </a:t>
            </a:r>
          </a:p>
        </p:txBody>
      </p:sp>
      <p:sp>
        <p:nvSpPr>
          <p:cNvPr id="4" name="Slide Number Placeholder 3">
            <a:extLst>
              <a:ext uri="{FF2B5EF4-FFF2-40B4-BE49-F238E27FC236}">
                <a16:creationId xmlns:a16="http://schemas.microsoft.com/office/drawing/2014/main" id="{586EA1B8-B630-1797-55FB-1BF6840B1F6B}"/>
              </a:ext>
            </a:extLst>
          </p:cNvPr>
          <p:cNvSpPr>
            <a:spLocks noGrp="1"/>
          </p:cNvSpPr>
          <p:nvPr>
            <p:ph type="sldNum" sz="quarter" idx="4"/>
          </p:nvPr>
        </p:nvSpPr>
        <p:spPr/>
        <p:txBody>
          <a:bodyPr/>
          <a:lstStyle/>
          <a:p>
            <a:fld id="{EA810E7C-020C-FA43-9CFD-DA754FFFF69E}" type="slidenum">
              <a:rPr lang="en-US" smtClean="0"/>
              <a:pPr/>
              <a:t>5</a:t>
            </a:fld>
            <a:endParaRPr lang="en-US"/>
          </a:p>
        </p:txBody>
      </p:sp>
    </p:spTree>
    <p:extLst>
      <p:ext uri="{BB962C8B-B14F-4D97-AF65-F5344CB8AC3E}">
        <p14:creationId xmlns:p14="http://schemas.microsoft.com/office/powerpoint/2010/main" val="2664758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A993A3-9FA1-296D-695E-B7BFF0B48DCE}"/>
              </a:ext>
            </a:extLst>
          </p:cNvPr>
          <p:cNvSpPr>
            <a:spLocks noGrp="1"/>
          </p:cNvSpPr>
          <p:nvPr>
            <p:ph type="title"/>
          </p:nvPr>
        </p:nvSpPr>
        <p:spPr>
          <a:xfrm>
            <a:off x="3766365" y="3812954"/>
            <a:ext cx="4848966" cy="1516014"/>
          </a:xfrm>
        </p:spPr>
        <p:txBody>
          <a:bodyPr vert="horz" lIns="91440" tIns="45720" rIns="91440" bIns="45720" rtlCol="0" anchor="b">
            <a:normAutofit/>
          </a:bodyPr>
          <a:lstStyle/>
          <a:p>
            <a:r>
              <a:rPr lang="en-US" sz="2300" kern="1200" dirty="0">
                <a:solidFill>
                  <a:srgbClr val="FFFFFF"/>
                </a:solidFill>
                <a:latin typeface="+mj-lt"/>
                <a:ea typeface="+mj-ea"/>
                <a:cs typeface="+mj-cs"/>
              </a:rPr>
              <a:t>A Walking Survey!</a:t>
            </a:r>
            <a:br>
              <a:rPr lang="en-US" sz="2300" kern="1200" dirty="0">
                <a:solidFill>
                  <a:srgbClr val="FFFFFF"/>
                </a:solidFill>
                <a:latin typeface="+mj-lt"/>
                <a:ea typeface="+mj-ea"/>
                <a:cs typeface="+mj-cs"/>
              </a:rPr>
            </a:br>
            <a:r>
              <a:rPr lang="en-US" sz="2300" kern="1200" dirty="0">
                <a:solidFill>
                  <a:srgbClr val="FFFFFF"/>
                </a:solidFill>
                <a:latin typeface="+mj-lt"/>
                <a:ea typeface="+mj-ea"/>
                <a:cs typeface="+mj-cs"/>
              </a:rPr>
              <a:t>Students went out in groups of </a:t>
            </a:r>
            <a:br>
              <a:rPr lang="en-US" sz="2300" kern="1200" dirty="0">
                <a:solidFill>
                  <a:srgbClr val="FFFFFF"/>
                </a:solidFill>
                <a:latin typeface="+mj-lt"/>
                <a:ea typeface="+mj-ea"/>
                <a:cs typeface="+mj-cs"/>
              </a:rPr>
            </a:br>
            <a:r>
              <a:rPr lang="en-US" sz="2300" kern="1200" dirty="0">
                <a:solidFill>
                  <a:srgbClr val="FFFFFF"/>
                </a:solidFill>
                <a:latin typeface="+mj-lt"/>
                <a:ea typeface="+mj-ea"/>
                <a:cs typeface="+mj-cs"/>
              </a:rPr>
              <a:t>2-3 to actively SEE the neighborhood</a:t>
            </a:r>
          </a:p>
        </p:txBody>
      </p:sp>
      <p:pic>
        <p:nvPicPr>
          <p:cNvPr id="6" name="Picture 6" descr="A street with cars and buildings on the side&#10;&#10;Description automatically generated with low confidence">
            <a:extLst>
              <a:ext uri="{FF2B5EF4-FFF2-40B4-BE49-F238E27FC236}">
                <a16:creationId xmlns:a16="http://schemas.microsoft.com/office/drawing/2014/main" id="{7E914547-3C9A-53FB-21CF-9739C954B137}"/>
              </a:ext>
            </a:extLst>
          </p:cNvPr>
          <p:cNvPicPr>
            <a:picLocks noChangeAspect="1"/>
          </p:cNvPicPr>
          <p:nvPr/>
        </p:nvPicPr>
        <p:blipFill rotWithShape="1">
          <a:blip r:embed="rId3"/>
          <a:srcRect l="21233" r="10097" b="-4"/>
          <a:stretch/>
        </p:blipFill>
        <p:spPr>
          <a:xfrm>
            <a:off x="238226" y="321733"/>
            <a:ext cx="3113761" cy="3026834"/>
          </a:xfrm>
          <a:prstGeom prst="rect">
            <a:avLst/>
          </a:prstGeom>
        </p:spPr>
      </p:pic>
      <p:pic>
        <p:nvPicPr>
          <p:cNvPr id="7" name="Picture 7" descr="A picture containing tree, outdoor, road, street&#10;&#10;Description automatically generated">
            <a:extLst>
              <a:ext uri="{FF2B5EF4-FFF2-40B4-BE49-F238E27FC236}">
                <a16:creationId xmlns:a16="http://schemas.microsoft.com/office/drawing/2014/main" id="{20FF6044-AE88-7B00-ADE3-480AFDAF84EE}"/>
              </a:ext>
            </a:extLst>
          </p:cNvPr>
          <p:cNvPicPr>
            <a:picLocks noChangeAspect="1"/>
          </p:cNvPicPr>
          <p:nvPr/>
        </p:nvPicPr>
        <p:blipFill rotWithShape="1">
          <a:blip r:embed="rId4"/>
          <a:srcRect l="14086" r="26561" b="1"/>
          <a:stretch/>
        </p:blipFill>
        <p:spPr>
          <a:xfrm>
            <a:off x="3479216" y="321733"/>
            <a:ext cx="2654982" cy="2985818"/>
          </a:xfrm>
          <a:prstGeom prst="rect">
            <a:avLst/>
          </a:prstGeom>
        </p:spPr>
      </p:pic>
      <p:pic>
        <p:nvPicPr>
          <p:cNvPr id="5" name="Picture 5" descr="A picture containing building, outdoor, stone&#10;&#10;Description automatically generated">
            <a:extLst>
              <a:ext uri="{FF2B5EF4-FFF2-40B4-BE49-F238E27FC236}">
                <a16:creationId xmlns:a16="http://schemas.microsoft.com/office/drawing/2014/main" id="{3A3D7653-11A8-AF7C-D698-40B6070A4789}"/>
              </a:ext>
            </a:extLst>
          </p:cNvPr>
          <p:cNvPicPr>
            <a:picLocks noChangeAspect="1"/>
          </p:cNvPicPr>
          <p:nvPr/>
        </p:nvPicPr>
        <p:blipFill rotWithShape="1">
          <a:blip r:embed="rId5"/>
          <a:srcRect l="33460" r="7702" b="-2"/>
          <a:stretch/>
        </p:blipFill>
        <p:spPr>
          <a:xfrm>
            <a:off x="6261427" y="321734"/>
            <a:ext cx="2651693" cy="2985818"/>
          </a:xfrm>
          <a:prstGeom prst="rect">
            <a:avLst/>
          </a:prstGeom>
        </p:spPr>
      </p:pic>
      <p:cxnSp>
        <p:nvCxnSpPr>
          <p:cNvPr id="21" name="Straight Connector 20">
            <a:extLst>
              <a:ext uri="{FF2B5EF4-FFF2-40B4-BE49-F238E27FC236}">
                <a16:creationId xmlns:a16="http://schemas.microsoft.com/office/drawing/2014/main"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person, group, posing&#10;&#10;Description automatically generated">
            <a:extLst>
              <a:ext uri="{FF2B5EF4-FFF2-40B4-BE49-F238E27FC236}">
                <a16:creationId xmlns:a16="http://schemas.microsoft.com/office/drawing/2014/main" id="{2CADCDF4-DF28-1983-1770-AB738F2C341B}"/>
              </a:ext>
            </a:extLst>
          </p:cNvPr>
          <p:cNvPicPr>
            <a:picLocks noChangeAspect="1"/>
          </p:cNvPicPr>
          <p:nvPr/>
        </p:nvPicPr>
        <p:blipFill rotWithShape="1">
          <a:blip r:embed="rId6"/>
          <a:srcRect l="15553" r="7126" b="-4"/>
          <a:stretch/>
        </p:blipFill>
        <p:spPr>
          <a:xfrm flipV="1">
            <a:off x="238226" y="3509433"/>
            <a:ext cx="3120339" cy="3026833"/>
          </a:xfrm>
          <a:prstGeom prst="rect">
            <a:avLst/>
          </a:prstGeom>
        </p:spPr>
      </p:pic>
      <p:sp>
        <p:nvSpPr>
          <p:cNvPr id="4" name="Slide Number Placeholder 3">
            <a:extLst>
              <a:ext uri="{FF2B5EF4-FFF2-40B4-BE49-F238E27FC236}">
                <a16:creationId xmlns:a16="http://schemas.microsoft.com/office/drawing/2014/main" id="{0E3B6F42-7782-12EB-32E4-C4BE2B3C0458}"/>
              </a:ext>
            </a:extLst>
          </p:cNvPr>
          <p:cNvSpPr>
            <a:spLocks noGrp="1"/>
          </p:cNvSpPr>
          <p:nvPr>
            <p:ph type="sldNum" sz="quarter" idx="4"/>
          </p:nvPr>
        </p:nvSpPr>
        <p:spPr>
          <a:xfrm>
            <a:off x="6793029" y="6536267"/>
            <a:ext cx="2057400" cy="306928"/>
          </a:xfrm>
        </p:spPr>
        <p:txBody>
          <a:bodyPr vert="horz" lIns="91440" tIns="45720" rIns="91440" bIns="45720" rtlCol="0" anchor="ctr">
            <a:normAutofit/>
          </a:bodyPr>
          <a:lstStyle/>
          <a:p>
            <a:pPr algn="r" defTabSz="914400">
              <a:spcAft>
                <a:spcPts val="600"/>
              </a:spcAft>
            </a:pPr>
            <a:fld id="{EA810E7C-020C-FA43-9CFD-DA754FFFF69E}" type="slidenum">
              <a:rPr lang="en-US" smtClean="0">
                <a:solidFill>
                  <a:schemeClr val="tx1">
                    <a:tint val="75000"/>
                  </a:schemeClr>
                </a:solidFill>
                <a:latin typeface="+mn-lt"/>
              </a:rPr>
              <a:pPr algn="r" defTabSz="914400">
                <a:spcAft>
                  <a:spcPts val="600"/>
                </a:spcAft>
              </a:pPr>
              <a:t>6</a:t>
            </a:fld>
            <a:endParaRPr lang="en-US" dirty="0">
              <a:solidFill>
                <a:schemeClr val="tx1">
                  <a:tint val="75000"/>
                </a:schemeClr>
              </a:solidFill>
              <a:latin typeface="+mn-lt"/>
            </a:endParaRPr>
          </a:p>
        </p:txBody>
      </p:sp>
    </p:spTree>
    <p:extLst>
      <p:ext uri="{BB962C8B-B14F-4D97-AF65-F5344CB8AC3E}">
        <p14:creationId xmlns:p14="http://schemas.microsoft.com/office/powerpoint/2010/main" val="1914269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ED8E-4672-FB4E-BDC4-106A5EA59750}"/>
              </a:ext>
            </a:extLst>
          </p:cNvPr>
          <p:cNvSpPr>
            <a:spLocks noGrp="1"/>
          </p:cNvSpPr>
          <p:nvPr>
            <p:ph type="title"/>
          </p:nvPr>
        </p:nvSpPr>
        <p:spPr>
          <a:xfrm>
            <a:off x="629119" y="1029807"/>
            <a:ext cx="7886700" cy="914400"/>
          </a:xfrm>
        </p:spPr>
        <p:txBody>
          <a:bodyPr/>
          <a:lstStyle/>
          <a:p>
            <a:r>
              <a:rPr lang="en-US" dirty="0">
                <a:latin typeface="Arial"/>
                <a:cs typeface="Arial"/>
              </a:rPr>
              <a:t>Has this been used before? </a:t>
            </a:r>
            <a:endParaRPr lang="en-US" dirty="0"/>
          </a:p>
        </p:txBody>
      </p:sp>
      <p:sp>
        <p:nvSpPr>
          <p:cNvPr id="3" name="Text Placeholder 2">
            <a:extLst>
              <a:ext uri="{FF2B5EF4-FFF2-40B4-BE49-F238E27FC236}">
                <a16:creationId xmlns:a16="http://schemas.microsoft.com/office/drawing/2014/main" id="{3B833F49-4F07-2248-99A8-C13860C4BFEE}"/>
              </a:ext>
            </a:extLst>
          </p:cNvPr>
          <p:cNvSpPr>
            <a:spLocks noGrp="1"/>
          </p:cNvSpPr>
          <p:nvPr>
            <p:ph type="body" idx="1"/>
          </p:nvPr>
        </p:nvSpPr>
        <p:spPr>
          <a:xfrm>
            <a:off x="629119" y="1813215"/>
            <a:ext cx="7886700" cy="4353790"/>
          </a:xfrm>
        </p:spPr>
        <p:txBody>
          <a:bodyPr vert="horz" lIns="91440" tIns="45720" rIns="91440" bIns="45720" rtlCol="0" anchor="t">
            <a:noAutofit/>
          </a:bodyPr>
          <a:lstStyle/>
          <a:p>
            <a:pPr marL="342900" indent="-342900">
              <a:buChar char="•"/>
            </a:pPr>
            <a:r>
              <a:rPr lang="en-US" sz="2000" dirty="0">
                <a:latin typeface="Calibri"/>
                <a:ea typeface="Calibri"/>
                <a:cs typeface="Calibri"/>
              </a:rPr>
              <a:t>Walking Surveys (or Windshield Survey) have been used with medical students and residents before.</a:t>
            </a:r>
          </a:p>
          <a:p>
            <a:pPr marL="342900" indent="-342900">
              <a:buFont typeface="Arial" panose="020B0604020202020204" pitchFamily="34" charset="0"/>
              <a:buChar char="•"/>
            </a:pPr>
            <a:r>
              <a:rPr lang="en-US" sz="2000" dirty="0">
                <a:latin typeface="Calibri"/>
                <a:ea typeface="Calibri"/>
                <a:cs typeface="Calibri"/>
              </a:rPr>
              <a:t>Main takeaways for the learners included increased awareness of financial barriers to care, barriers in access to high-quality food, and structural racism</a:t>
            </a:r>
          </a:p>
          <a:p>
            <a:pPr marL="342900" indent="-342900">
              <a:buChar char="•"/>
            </a:pPr>
            <a:r>
              <a:rPr lang="en-US" sz="2000" dirty="0">
                <a:latin typeface="Calibri"/>
                <a:ea typeface="Calibri"/>
                <a:cs typeface="Calibri"/>
              </a:rPr>
              <a:t>Majority of studies that showed this was well-received noted integration of a reflection segment following the tour</a:t>
            </a:r>
          </a:p>
          <a:p>
            <a:pPr marL="342900" indent="-342900">
              <a:buChar char="•"/>
            </a:pPr>
            <a:endParaRPr lang="en-US" sz="2000" dirty="0">
              <a:latin typeface="Calibri"/>
              <a:ea typeface="Calibri"/>
              <a:cs typeface="Calibri"/>
            </a:endParaRPr>
          </a:p>
          <a:p>
            <a:pPr marL="342900" indent="-342900">
              <a:buChar char="•"/>
            </a:pPr>
            <a:r>
              <a:rPr lang="en-US" sz="2000" dirty="0">
                <a:latin typeface="Calibri"/>
                <a:ea typeface="Calibri"/>
                <a:cs typeface="Calibri"/>
              </a:rPr>
              <a:t>No other identified study utilized the walking survey tool as a REQUIRED activity (all participants were self selected) </a:t>
            </a:r>
          </a:p>
          <a:p>
            <a:pPr marL="342900" indent="-342900">
              <a:buChar char="•"/>
            </a:pPr>
            <a:r>
              <a:rPr lang="en-US" sz="2000" dirty="0">
                <a:latin typeface="Calibri"/>
                <a:ea typeface="Calibri"/>
                <a:cs typeface="Calibri"/>
              </a:rPr>
              <a:t>No other studies were done on such a large sample size</a:t>
            </a:r>
            <a:endParaRPr lang="en-US" sz="2000" dirty="0">
              <a:latin typeface="Arial Narrow"/>
            </a:endParaRPr>
          </a:p>
        </p:txBody>
      </p:sp>
      <p:sp>
        <p:nvSpPr>
          <p:cNvPr id="4" name="Slide Number Placeholder 3">
            <a:extLst>
              <a:ext uri="{FF2B5EF4-FFF2-40B4-BE49-F238E27FC236}">
                <a16:creationId xmlns:a16="http://schemas.microsoft.com/office/drawing/2014/main" id="{2035D28A-6CFE-B34A-89CE-8299E941A908}"/>
              </a:ext>
            </a:extLst>
          </p:cNvPr>
          <p:cNvSpPr>
            <a:spLocks noGrp="1"/>
          </p:cNvSpPr>
          <p:nvPr>
            <p:ph type="sldNum" sz="quarter" idx="4"/>
          </p:nvPr>
        </p:nvSpPr>
        <p:spPr/>
        <p:txBody>
          <a:bodyPr/>
          <a:lstStyle/>
          <a:p>
            <a:fld id="{EA810E7C-020C-FA43-9CFD-DA754FFFF69E}" type="slidenum">
              <a:rPr lang="en-US" smtClean="0"/>
              <a:pPr/>
              <a:t>7</a:t>
            </a:fld>
            <a:endParaRPr lang="en-US"/>
          </a:p>
        </p:txBody>
      </p:sp>
    </p:spTree>
    <p:extLst>
      <p:ext uri="{BB962C8B-B14F-4D97-AF65-F5344CB8AC3E}">
        <p14:creationId xmlns:p14="http://schemas.microsoft.com/office/powerpoint/2010/main" val="3957521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AA46B-D6B1-8315-A9FE-B9BFBD55C80C}"/>
              </a:ext>
            </a:extLst>
          </p:cNvPr>
          <p:cNvSpPr>
            <a:spLocks noGrp="1"/>
          </p:cNvSpPr>
          <p:nvPr>
            <p:ph type="title"/>
          </p:nvPr>
        </p:nvSpPr>
        <p:spPr>
          <a:xfrm>
            <a:off x="528159" y="1124038"/>
            <a:ext cx="7886700" cy="1700005"/>
          </a:xfrm>
        </p:spPr>
        <p:txBody>
          <a:bodyPr/>
          <a:lstStyle/>
          <a:p>
            <a:r>
              <a:rPr lang="en-US">
                <a:latin typeface="Arial"/>
                <a:cs typeface="Arial"/>
              </a:rPr>
              <a:t>Walking Survey </a:t>
            </a:r>
            <a:br>
              <a:rPr lang="en-US">
                <a:latin typeface="Arial"/>
                <a:cs typeface="Arial"/>
              </a:rPr>
            </a:br>
            <a:r>
              <a:rPr lang="en-US">
                <a:latin typeface="Arial"/>
                <a:cs typeface="Arial"/>
              </a:rPr>
              <a:t>Experiential Learning Activity</a:t>
            </a:r>
            <a:endParaRPr lang="en-US"/>
          </a:p>
        </p:txBody>
      </p:sp>
      <p:sp>
        <p:nvSpPr>
          <p:cNvPr id="3" name="Text Placeholder 2">
            <a:extLst>
              <a:ext uri="{FF2B5EF4-FFF2-40B4-BE49-F238E27FC236}">
                <a16:creationId xmlns:a16="http://schemas.microsoft.com/office/drawing/2014/main" id="{A7F89C0B-1B85-8D7C-D4D6-7E28777C6B09}"/>
              </a:ext>
            </a:extLst>
          </p:cNvPr>
          <p:cNvSpPr>
            <a:spLocks noGrp="1"/>
          </p:cNvSpPr>
          <p:nvPr>
            <p:ph type="body" idx="1"/>
          </p:nvPr>
        </p:nvSpPr>
        <p:spPr>
          <a:xfrm>
            <a:off x="623888" y="2427419"/>
            <a:ext cx="5827712" cy="3662231"/>
          </a:xfrm>
        </p:spPr>
        <p:txBody>
          <a:bodyPr vert="horz" lIns="91440" tIns="45720" rIns="91440" bIns="45720" rtlCol="0" anchor="t">
            <a:normAutofit/>
          </a:bodyPr>
          <a:lstStyle/>
          <a:p>
            <a:r>
              <a:rPr lang="en-US" dirty="0">
                <a:latin typeface="Calibri"/>
                <a:ea typeface="Calibri"/>
                <a:cs typeface="Calibri"/>
              </a:rPr>
              <a:t>After the Didactic on SDOH and intro to New Brunswick Community (3-6 hours), students were given a guide to do the following activity on their own:  </a:t>
            </a:r>
          </a:p>
          <a:p>
            <a:r>
              <a:rPr lang="en-US" dirty="0">
                <a:latin typeface="Calibri"/>
                <a:ea typeface="Calibri"/>
                <a:cs typeface="Calibri"/>
              </a:rPr>
              <a:t>- Pre Tour Research (1 hour)</a:t>
            </a:r>
          </a:p>
          <a:p>
            <a:r>
              <a:rPr lang="en-US" dirty="0">
                <a:latin typeface="Calibri"/>
                <a:ea typeface="Calibri"/>
                <a:cs typeface="Calibri"/>
              </a:rPr>
              <a:t>- Actual Walking Survey using a Written Guide (2 hours) </a:t>
            </a:r>
          </a:p>
          <a:p>
            <a:r>
              <a:rPr lang="en-US" dirty="0">
                <a:latin typeface="Calibri"/>
                <a:ea typeface="Calibri"/>
                <a:cs typeface="Calibri"/>
              </a:rPr>
              <a:t>- Post Tour Written Reflection (1 hour)</a:t>
            </a:r>
          </a:p>
          <a:p>
            <a:r>
              <a:rPr lang="en-US" dirty="0">
                <a:latin typeface="Calibri"/>
                <a:ea typeface="Calibri"/>
                <a:cs typeface="Calibri"/>
              </a:rPr>
              <a:t>- Facilitated Small Group Discussion (30 min)</a:t>
            </a:r>
          </a:p>
        </p:txBody>
      </p:sp>
      <p:sp>
        <p:nvSpPr>
          <p:cNvPr id="4" name="Slide Number Placeholder 3">
            <a:extLst>
              <a:ext uri="{FF2B5EF4-FFF2-40B4-BE49-F238E27FC236}">
                <a16:creationId xmlns:a16="http://schemas.microsoft.com/office/drawing/2014/main" id="{586EA1B8-B630-1797-55FB-1BF6840B1F6B}"/>
              </a:ext>
            </a:extLst>
          </p:cNvPr>
          <p:cNvSpPr>
            <a:spLocks noGrp="1"/>
          </p:cNvSpPr>
          <p:nvPr>
            <p:ph type="sldNum" sz="quarter" idx="4"/>
          </p:nvPr>
        </p:nvSpPr>
        <p:spPr/>
        <p:txBody>
          <a:bodyPr/>
          <a:lstStyle/>
          <a:p>
            <a:fld id="{EA810E7C-020C-FA43-9CFD-DA754FFFF69E}" type="slidenum">
              <a:rPr lang="en-US" smtClean="0"/>
              <a:pPr/>
              <a:t>8</a:t>
            </a:fld>
            <a:endParaRPr lang="en-US"/>
          </a:p>
        </p:txBody>
      </p:sp>
      <p:pic>
        <p:nvPicPr>
          <p:cNvPr id="5" name="Picture 4"/>
          <p:cNvPicPr>
            <a:picLocks noChangeAspect="1"/>
          </p:cNvPicPr>
          <p:nvPr/>
        </p:nvPicPr>
        <p:blipFill>
          <a:blip r:embed="rId3"/>
          <a:stretch>
            <a:fillRect/>
          </a:stretch>
        </p:blipFill>
        <p:spPr>
          <a:xfrm>
            <a:off x="5879465" y="3225800"/>
            <a:ext cx="3021224" cy="2169084"/>
          </a:xfrm>
          <a:prstGeom prst="rect">
            <a:avLst/>
          </a:prstGeom>
        </p:spPr>
      </p:pic>
    </p:spTree>
    <p:extLst>
      <p:ext uri="{BB962C8B-B14F-4D97-AF65-F5344CB8AC3E}">
        <p14:creationId xmlns:p14="http://schemas.microsoft.com/office/powerpoint/2010/main" val="3079701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A50AA-7127-1DBA-7BA4-E0BBC0B43891}"/>
              </a:ext>
            </a:extLst>
          </p:cNvPr>
          <p:cNvSpPr>
            <a:spLocks noGrp="1"/>
          </p:cNvSpPr>
          <p:nvPr>
            <p:ph type="title"/>
          </p:nvPr>
        </p:nvSpPr>
        <p:spPr/>
        <p:txBody>
          <a:bodyPr/>
          <a:lstStyle/>
          <a:p>
            <a:r>
              <a:rPr lang="en-US">
                <a:latin typeface="Arial"/>
                <a:cs typeface="Arial"/>
              </a:rPr>
              <a:t>Pre-Tour Research</a:t>
            </a:r>
            <a:endParaRPr lang="en-US"/>
          </a:p>
        </p:txBody>
      </p:sp>
      <p:sp>
        <p:nvSpPr>
          <p:cNvPr id="3" name="Text Placeholder 2">
            <a:extLst>
              <a:ext uri="{FF2B5EF4-FFF2-40B4-BE49-F238E27FC236}">
                <a16:creationId xmlns:a16="http://schemas.microsoft.com/office/drawing/2014/main" id="{4A0D0679-631E-B23B-54EF-00C15D6C9155}"/>
              </a:ext>
            </a:extLst>
          </p:cNvPr>
          <p:cNvSpPr>
            <a:spLocks noGrp="1"/>
          </p:cNvSpPr>
          <p:nvPr>
            <p:ph idx="1"/>
          </p:nvPr>
        </p:nvSpPr>
        <p:spPr>
          <a:xfrm>
            <a:off x="628650" y="1825625"/>
            <a:ext cx="7886700" cy="4555673"/>
          </a:xfrm>
        </p:spPr>
        <p:txBody>
          <a:bodyPr vert="horz" lIns="91440" tIns="45720" rIns="91440" bIns="45720" rtlCol="0" anchor="t">
            <a:normAutofit fontScale="55000" lnSpcReduction="20000"/>
          </a:bodyPr>
          <a:lstStyle/>
          <a:p>
            <a:pPr marL="0" indent="0">
              <a:buNone/>
            </a:pPr>
            <a:r>
              <a:rPr lang="en-US" b="1" dirty="0">
                <a:latin typeface="Calibri"/>
                <a:ea typeface="Calibri"/>
                <a:cs typeface="Calibri"/>
              </a:rPr>
              <a:t>Access various online data resources to compare statistics from New Brunswick (</a:t>
            </a:r>
            <a:r>
              <a:rPr lang="en-US" b="1" dirty="0" err="1">
                <a:latin typeface="Calibri"/>
                <a:ea typeface="Calibri"/>
                <a:cs typeface="Calibri"/>
              </a:rPr>
              <a:t>Zipcode</a:t>
            </a:r>
            <a:r>
              <a:rPr lang="en-US" b="1" dirty="0">
                <a:latin typeface="Calibri"/>
                <a:ea typeface="Calibri"/>
                <a:cs typeface="Calibri"/>
              </a:rPr>
              <a:t> 08901) to another zip code (preferably one you grew up in or have lived in before): </a:t>
            </a:r>
          </a:p>
          <a:p>
            <a:r>
              <a:rPr lang="en-US" dirty="0">
                <a:solidFill>
                  <a:srgbClr val="000000"/>
                </a:solidFill>
                <a:latin typeface="Calibri"/>
                <a:ea typeface="Calibri"/>
                <a:cs typeface="Calibri"/>
              </a:rPr>
              <a:t>Census Bureau Website: </a:t>
            </a:r>
            <a:r>
              <a:rPr lang="en-US" sz="2500" u="sng" dirty="0">
                <a:solidFill>
                  <a:schemeClr val="accent4"/>
                </a:solidFill>
                <a:latin typeface="Calibri"/>
                <a:ea typeface="Calibri"/>
                <a:cs typeface="Calibri"/>
              </a:rPr>
              <a:t>data.census.gov</a:t>
            </a:r>
          </a:p>
          <a:p>
            <a:r>
              <a:rPr lang="en-US" dirty="0">
                <a:solidFill>
                  <a:srgbClr val="000000"/>
                </a:solidFill>
                <a:latin typeface="Calibri"/>
                <a:ea typeface="Calibri"/>
                <a:cs typeface="Calibri"/>
              </a:rPr>
              <a:t>Minority Health Social Vulnerability Index:</a:t>
            </a:r>
          </a:p>
          <a:p>
            <a:pPr marL="457200" lvl="1" indent="0">
              <a:buNone/>
            </a:pPr>
            <a:r>
              <a:rPr lang="en-US" i="1" dirty="0">
                <a:solidFill>
                  <a:srgbClr val="0070C0"/>
                </a:solidFill>
                <a:latin typeface="Calibri"/>
                <a:ea typeface="Calibri"/>
                <a:cs typeface="Calibri"/>
                <a:hlinkClick r:id="rId2"/>
              </a:rPr>
              <a:t>https://onemap.cdc.gov/Portal/apps/MapSeries/index.html?appid=3384875c46d649ee9b452913fd64e3c4&amp;utm_medium=email&amp;utm_source=govdelivery</a:t>
            </a:r>
            <a:r>
              <a:rPr lang="en-US" i="1" dirty="0">
                <a:solidFill>
                  <a:srgbClr val="0070C0"/>
                </a:solidFill>
                <a:latin typeface="Calibri"/>
                <a:ea typeface="Calibri"/>
                <a:cs typeface="Calibri"/>
              </a:rPr>
              <a:t> </a:t>
            </a:r>
            <a:endParaRPr lang="en-US" dirty="0">
              <a:solidFill>
                <a:srgbClr val="0070C0"/>
              </a:solidFill>
              <a:latin typeface="Calibri"/>
              <a:ea typeface="Calibri"/>
              <a:cs typeface="Calibri"/>
            </a:endParaRPr>
          </a:p>
          <a:p>
            <a:r>
              <a:rPr lang="en-US" dirty="0">
                <a:solidFill>
                  <a:srgbClr val="000000"/>
                </a:solidFill>
                <a:latin typeface="Calibri"/>
                <a:ea typeface="Calibri"/>
                <a:cs typeface="Calibri"/>
              </a:rPr>
              <a:t>New Brunswick Community Health Needs Assessment (CHNA) Report </a:t>
            </a:r>
          </a:p>
          <a:p>
            <a:pPr marL="0" indent="0">
              <a:buNone/>
            </a:pPr>
            <a:endParaRPr lang="en-US" dirty="0">
              <a:latin typeface="Calibri"/>
              <a:ea typeface="Calibri"/>
              <a:cs typeface="Calibri"/>
            </a:endParaRPr>
          </a:p>
          <a:p>
            <a:pPr marL="0" indent="0">
              <a:buNone/>
            </a:pPr>
            <a:r>
              <a:rPr lang="en-US" b="1" dirty="0">
                <a:latin typeface="Calibri"/>
                <a:ea typeface="Calibri"/>
                <a:cs typeface="Calibri"/>
              </a:rPr>
              <a:t>Research questions include:</a:t>
            </a:r>
          </a:p>
          <a:p>
            <a:r>
              <a:rPr lang="en-US" dirty="0">
                <a:latin typeface="Calibri"/>
                <a:ea typeface="Calibri"/>
                <a:cs typeface="Calibri"/>
              </a:rPr>
              <a:t>What is the median household income?</a:t>
            </a:r>
          </a:p>
          <a:p>
            <a:r>
              <a:rPr lang="en-US" dirty="0">
                <a:latin typeface="Calibri"/>
                <a:ea typeface="Calibri"/>
                <a:cs typeface="Calibri"/>
              </a:rPr>
              <a:t>What percentage of the population age 25 years and older have less than a high school diploma?</a:t>
            </a:r>
          </a:p>
          <a:p>
            <a:r>
              <a:rPr lang="en-US" dirty="0">
                <a:latin typeface="Calibri"/>
                <a:ea typeface="Calibri"/>
                <a:cs typeface="Calibri"/>
              </a:rPr>
              <a:t>What percentage of residents live below the poverty level?</a:t>
            </a:r>
          </a:p>
          <a:p>
            <a:r>
              <a:rPr lang="en-US" dirty="0">
                <a:latin typeface="Calibri"/>
                <a:ea typeface="Calibri"/>
                <a:cs typeface="Calibri"/>
              </a:rPr>
              <a:t>What is the average obesity rate?</a:t>
            </a:r>
          </a:p>
          <a:p>
            <a:r>
              <a:rPr lang="en-US" dirty="0">
                <a:latin typeface="Calibri"/>
                <a:ea typeface="Calibri"/>
                <a:cs typeface="Calibri"/>
              </a:rPr>
              <a:t>What percentage is without health care coverage?</a:t>
            </a:r>
          </a:p>
          <a:p>
            <a:r>
              <a:rPr lang="en-US" dirty="0">
                <a:latin typeface="Calibri"/>
                <a:ea typeface="Calibri"/>
                <a:cs typeface="Calibri"/>
              </a:rPr>
              <a:t>What are top 3 health related concerns of the residents?</a:t>
            </a:r>
          </a:p>
        </p:txBody>
      </p:sp>
      <p:sp>
        <p:nvSpPr>
          <p:cNvPr id="4" name="Slide Number Placeholder 3">
            <a:extLst>
              <a:ext uri="{FF2B5EF4-FFF2-40B4-BE49-F238E27FC236}">
                <a16:creationId xmlns:a16="http://schemas.microsoft.com/office/drawing/2014/main" id="{F3DE9633-2402-1BB3-62C2-B1512BAE912B}"/>
              </a:ext>
            </a:extLst>
          </p:cNvPr>
          <p:cNvSpPr>
            <a:spLocks noGrp="1"/>
          </p:cNvSpPr>
          <p:nvPr>
            <p:ph type="sldNum" sz="quarter" idx="4"/>
          </p:nvPr>
        </p:nvSpPr>
        <p:spPr/>
        <p:txBody>
          <a:bodyPr/>
          <a:lstStyle/>
          <a:p>
            <a:fld id="{EA810E7C-020C-FA43-9CFD-DA754FFFF69E}" type="slidenum">
              <a:rPr lang="en-US" smtClean="0"/>
              <a:pPr/>
              <a:t>9</a:t>
            </a:fld>
            <a:endParaRPr lang="en-US"/>
          </a:p>
        </p:txBody>
      </p:sp>
      <p:pic>
        <p:nvPicPr>
          <p:cNvPr id="5" name="Picture 5" descr="Map&#10;&#10;Description automatically generated">
            <a:extLst>
              <a:ext uri="{FF2B5EF4-FFF2-40B4-BE49-F238E27FC236}">
                <a16:creationId xmlns:a16="http://schemas.microsoft.com/office/drawing/2014/main" id="{DC65BD8F-0EF6-C66F-8CCB-C55FAC8EA2C1}"/>
              </a:ext>
            </a:extLst>
          </p:cNvPr>
          <p:cNvPicPr>
            <a:picLocks noChangeAspect="1"/>
          </p:cNvPicPr>
          <p:nvPr/>
        </p:nvPicPr>
        <p:blipFill>
          <a:blip r:embed="rId3"/>
          <a:stretch>
            <a:fillRect/>
          </a:stretch>
        </p:blipFill>
        <p:spPr>
          <a:xfrm>
            <a:off x="5643694" y="159936"/>
            <a:ext cx="2743200" cy="1536192"/>
          </a:xfrm>
          <a:prstGeom prst="rect">
            <a:avLst/>
          </a:prstGeom>
        </p:spPr>
      </p:pic>
    </p:spTree>
    <p:extLst>
      <p:ext uri="{BB962C8B-B14F-4D97-AF65-F5344CB8AC3E}">
        <p14:creationId xmlns:p14="http://schemas.microsoft.com/office/powerpoint/2010/main" val="2248325906"/>
      </p:ext>
    </p:extLst>
  </p:cSld>
  <p:clrMapOvr>
    <a:masterClrMapping/>
  </p:clrMapOvr>
</p:sld>
</file>

<file path=ppt/theme/theme1.xml><?xml version="1.0" encoding="utf-8"?>
<a:theme xmlns:a="http://schemas.openxmlformats.org/drawingml/2006/main" name="1_Office Theme">
  <a:themeElements>
    <a:clrScheme name="AN22 1">
      <a:dk1>
        <a:srgbClr val="839340"/>
      </a:dk1>
      <a:lt1>
        <a:srgbClr val="FFFFFF"/>
      </a:lt1>
      <a:dk2>
        <a:srgbClr val="892293"/>
      </a:dk2>
      <a:lt2>
        <a:srgbClr val="C5E055"/>
      </a:lt2>
      <a:accent1>
        <a:srgbClr val="4D4D4D"/>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AN22 1">
      <a:dk1>
        <a:srgbClr val="839340"/>
      </a:dk1>
      <a:lt1>
        <a:srgbClr val="FFFFFF"/>
      </a:lt1>
      <a:dk2>
        <a:srgbClr val="892293"/>
      </a:dk2>
      <a:lt2>
        <a:srgbClr val="C5E055"/>
      </a:lt2>
      <a:accent1>
        <a:srgbClr val="4D4D4D"/>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AN22 1">
      <a:dk1>
        <a:srgbClr val="839340"/>
      </a:dk1>
      <a:lt1>
        <a:srgbClr val="FFFFFF"/>
      </a:lt1>
      <a:dk2>
        <a:srgbClr val="892293"/>
      </a:dk2>
      <a:lt2>
        <a:srgbClr val="C5E055"/>
      </a:lt2>
      <a:accent1>
        <a:srgbClr val="4D4D4D"/>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TotalTime>
  <Words>1930</Words>
  <Application>Microsoft Office PowerPoint</Application>
  <PresentationFormat>On-screen Show (4:3)</PresentationFormat>
  <Paragraphs>179</Paragraphs>
  <Slides>22</Slides>
  <Notes>8</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22</vt:i4>
      </vt:variant>
    </vt:vector>
  </HeadingPairs>
  <TitlesOfParts>
    <vt:vector size="31" baseType="lpstr">
      <vt:lpstr>Arial</vt:lpstr>
      <vt:lpstr>Arial Narrow</vt:lpstr>
      <vt:lpstr>Calibri</vt:lpstr>
      <vt:lpstr>Trebuchet MS</vt:lpstr>
      <vt:lpstr>1_Office Theme</vt:lpstr>
      <vt:lpstr>Custom Design</vt:lpstr>
      <vt:lpstr>1_Custom Design</vt:lpstr>
      <vt:lpstr>3_Custom Design</vt:lpstr>
      <vt:lpstr>2_Custom Design</vt:lpstr>
      <vt:lpstr>PowerPoint Presentation</vt:lpstr>
      <vt:lpstr>Touring the Town:  Using a Walking Survey to Teach Your Community's Social Determinants of Health</vt:lpstr>
      <vt:lpstr>Disclosures: none</vt:lpstr>
      <vt:lpstr>Objectives</vt:lpstr>
      <vt:lpstr>What were we already doing to teach Social Determinants of Health (SDOH)</vt:lpstr>
      <vt:lpstr>A Walking Survey! Students went out in groups of  2-3 to actively SEE the neighborhood</vt:lpstr>
      <vt:lpstr>Has this been used before? </vt:lpstr>
      <vt:lpstr>Walking Survey  Experiential Learning Activity</vt:lpstr>
      <vt:lpstr>Pre-Tour Research</vt:lpstr>
      <vt:lpstr>PowerPoint Presentation</vt:lpstr>
      <vt:lpstr>Tool: What to look for</vt:lpstr>
      <vt:lpstr>Post Tour Written Reflection </vt:lpstr>
      <vt:lpstr>Reflection Prompts and Instructions:</vt:lpstr>
      <vt:lpstr>Reflection Prompt #1: Data </vt:lpstr>
      <vt:lpstr>Reflection Prompts 2-4</vt:lpstr>
      <vt:lpstr>Results</vt:lpstr>
      <vt:lpstr>Small Group Discussion</vt:lpstr>
      <vt:lpstr>Did students learn about the SDOH of their new community? </vt:lpstr>
      <vt:lpstr>What else did they learn about themselves or their new patients?</vt:lpstr>
      <vt:lpstr>Benefits and Challenges of this Experiential Learning Activity</vt:lpstr>
      <vt:lpstr>What would it look like to incorporate this activity at your program?  What practical benefits or challenges do you anticipate?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Mathew, Betsy</cp:lastModifiedBy>
  <cp:revision>33</cp:revision>
  <dcterms:created xsi:type="dcterms:W3CDTF">2020-10-26T17:33:56Z</dcterms:created>
  <dcterms:modified xsi:type="dcterms:W3CDTF">2022-05-04T13:23:17Z</dcterms:modified>
</cp:coreProperties>
</file>