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80" r:id="rId19"/>
    <p:sldId id="281" r:id="rId20"/>
    <p:sldId id="277" r:id="rId21"/>
    <p:sldId id="282" r:id="rId22"/>
    <p:sldId id="278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2"/>
  </p:normalViewPr>
  <p:slideViewPr>
    <p:cSldViewPr snapToGrid="0" snapToObjects="1"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19CEA0-DE43-4EC7-AA7D-43FC4A44ACF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C6F40E-8692-4A7C-BAED-2DC966FFC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5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Building Synergy: </a:t>
            </a:r>
            <a:r>
              <a:rPr lang="en-US" sz="2400" i="1" dirty="0"/>
              <a:t>the EBM curriculum, scholarly activities and patient communication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Jon Neher, Renton, WA</a:t>
            </a:r>
          </a:p>
          <a:p>
            <a:r>
              <a:rPr lang="en-US" dirty="0">
                <a:solidFill>
                  <a:srgbClr val="FF0000"/>
                </a:solidFill>
              </a:rPr>
              <a:t>jon_neher@valleymed.org</a:t>
            </a:r>
          </a:p>
          <a:p>
            <a:r>
              <a:rPr lang="en-US" dirty="0"/>
              <a:t>Gary Kelsberg, Renton, WA</a:t>
            </a:r>
          </a:p>
          <a:p>
            <a:r>
              <a:rPr lang="en-US" dirty="0"/>
              <a:t>Corey Lyon, Denver, CO</a:t>
            </a:r>
          </a:p>
        </p:txBody>
      </p:sp>
    </p:spTree>
    <p:extLst>
      <p:ext uri="{BB962C8B-B14F-4D97-AF65-F5344CB8AC3E}">
        <p14:creationId xmlns:p14="http://schemas.microsoft.com/office/powerpoint/2010/main" val="18171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multi-component curriculum vs</a:t>
            </a:r>
            <a:br>
              <a:rPr lang="en-US" dirty="0"/>
            </a:br>
            <a:r>
              <a:rPr lang="en-US" dirty="0"/>
              <a:t>a conventional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Denver: Structured resident-run journal club, workshops, look-up exercises all before project</a:t>
            </a:r>
          </a:p>
          <a:p>
            <a:r>
              <a:rPr lang="en-US" dirty="0"/>
              <a:t>Renton (before): Faculty-run journal club, learn-by-doing during R3 year scholarly project</a:t>
            </a:r>
          </a:p>
          <a:p>
            <a:endParaRPr lang="en-US" dirty="0"/>
          </a:p>
          <a:p>
            <a:r>
              <a:rPr lang="en-US" dirty="0"/>
              <a:t>Six preparedness questions</a:t>
            </a:r>
          </a:p>
          <a:p>
            <a:r>
              <a:rPr lang="en-US" dirty="0"/>
              <a:t>Identify 10 common EBM terms and 5 concepts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8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Denver vs Renton</a:t>
            </a:r>
            <a:br>
              <a:rPr lang="en-US" dirty="0"/>
            </a:br>
            <a:r>
              <a:rPr lang="en-US" dirty="0"/>
              <a:t>(Knowledge quiz % correct)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600" dirty="0"/>
              <a:t>4 parts of PICO					96% vs 44%  </a:t>
            </a:r>
            <a:r>
              <a:rPr lang="el-GR" sz="2600" dirty="0"/>
              <a:t>Δ </a:t>
            </a:r>
            <a:r>
              <a:rPr lang="en-US" sz="2600" dirty="0"/>
              <a:t>=52%	</a:t>
            </a:r>
          </a:p>
          <a:p>
            <a:r>
              <a:rPr lang="en-US" sz="2600" dirty="0"/>
              <a:t>6 common statistical terms	91% vs 71%  </a:t>
            </a:r>
            <a:r>
              <a:rPr lang="el-GR" sz="2600" dirty="0"/>
              <a:t>Δ</a:t>
            </a:r>
            <a:r>
              <a:rPr lang="en-US" sz="2600" dirty="0"/>
              <a:t> =20%</a:t>
            </a:r>
          </a:p>
          <a:p>
            <a:r>
              <a:rPr lang="en-US" sz="2600" dirty="0"/>
              <a:t>Relative quality of 5 designs	65% vs 29%  </a:t>
            </a:r>
            <a:r>
              <a:rPr lang="el-GR" sz="2600" dirty="0"/>
              <a:t>Δ</a:t>
            </a:r>
            <a:r>
              <a:rPr lang="en-US" sz="2600" dirty="0"/>
              <a:t> =36%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4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Denver vs Renton </a:t>
            </a:r>
            <a:br>
              <a:rPr lang="en-US" dirty="0"/>
            </a:br>
            <a:r>
              <a:rPr lang="en-US" dirty="0"/>
              <a:t>(Self-assessments)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Confidence with EBM skills		    3.1 v 2.4  </a:t>
            </a:r>
            <a:r>
              <a:rPr lang="el-GR" sz="2800" dirty="0"/>
              <a:t>Δ</a:t>
            </a:r>
            <a:r>
              <a:rPr lang="en-US" sz="2800" dirty="0"/>
              <a:t> =0.7</a:t>
            </a:r>
          </a:p>
          <a:p>
            <a:r>
              <a:rPr lang="en-US" sz="2800" dirty="0"/>
              <a:t>Formulating questions		              3.3 v 2.4  </a:t>
            </a:r>
            <a:r>
              <a:rPr lang="el-GR" sz="2800" dirty="0"/>
              <a:t>Δ </a:t>
            </a:r>
            <a:r>
              <a:rPr lang="en-US" sz="2800" dirty="0"/>
              <a:t>=0.9</a:t>
            </a:r>
          </a:p>
          <a:p>
            <a:r>
              <a:rPr lang="en-US" sz="2800" dirty="0"/>
              <a:t>Synthesizing a body of evidence   3.1 v 2.1  </a:t>
            </a:r>
            <a:r>
              <a:rPr lang="el-GR" sz="2800" dirty="0"/>
              <a:t>Δ</a:t>
            </a:r>
            <a:r>
              <a:rPr lang="en-US" sz="2800" dirty="0"/>
              <a:t> =1.0</a:t>
            </a:r>
          </a:p>
          <a:p>
            <a:r>
              <a:rPr lang="en-US" sz="2800" dirty="0"/>
              <a:t>Assessing on-line resources	         3.9 v 2.2  </a:t>
            </a:r>
            <a:r>
              <a:rPr lang="el-GR" sz="2800" dirty="0"/>
              <a:t>Δ</a:t>
            </a:r>
            <a:r>
              <a:rPr lang="en-US" sz="2800" dirty="0"/>
              <a:t> =0.8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Doing a complex PubMed search  2.7 v 2.6  </a:t>
            </a:r>
            <a:r>
              <a:rPr lang="el-GR" sz="2800" dirty="0">
                <a:solidFill>
                  <a:srgbClr val="FF0000"/>
                </a:solidFill>
              </a:rPr>
              <a:t>Δ</a:t>
            </a:r>
            <a:r>
              <a:rPr lang="en-US" sz="2800" dirty="0">
                <a:solidFill>
                  <a:srgbClr val="FF0000"/>
                </a:solidFill>
              </a:rPr>
              <a:t> =0.1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Explaining research to patients      3.0 v 2.7  </a:t>
            </a:r>
            <a:r>
              <a:rPr lang="el-GR" sz="2800" dirty="0">
                <a:solidFill>
                  <a:srgbClr val="FF0000"/>
                </a:solidFill>
              </a:rPr>
              <a:t>Δ</a:t>
            </a:r>
            <a:r>
              <a:rPr lang="en-US" sz="2800" dirty="0">
                <a:solidFill>
                  <a:srgbClr val="FF0000"/>
                </a:solidFill>
              </a:rPr>
              <a:t> =0.3</a:t>
            </a:r>
          </a:p>
          <a:p>
            <a:pPr marL="2743200" lvl="8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9186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/>
              <a:t>Clinical Relevance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Our Conceptual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700" dirty="0"/>
          </a:p>
          <a:p>
            <a:r>
              <a:rPr lang="en-US" sz="2700" dirty="0"/>
              <a:t>EBM education can be viewed as a series of </a:t>
            </a:r>
            <a:r>
              <a:rPr lang="en-US" sz="2700" dirty="0" err="1"/>
              <a:t>microskills</a:t>
            </a:r>
            <a:r>
              <a:rPr lang="en-US" sz="2700" dirty="0"/>
              <a:t>.</a:t>
            </a:r>
          </a:p>
          <a:p>
            <a:r>
              <a:rPr lang="en-US" sz="2700" dirty="0"/>
              <a:t>These </a:t>
            </a:r>
            <a:r>
              <a:rPr lang="en-US" sz="2700" dirty="0" err="1"/>
              <a:t>microskills</a:t>
            </a:r>
            <a:r>
              <a:rPr lang="en-US" sz="2700" dirty="0"/>
              <a:t> are applicable to</a:t>
            </a:r>
          </a:p>
          <a:p>
            <a:pPr lvl="1"/>
            <a:r>
              <a:rPr lang="en-US" sz="2700" dirty="0"/>
              <a:t>Medical decision-making</a:t>
            </a:r>
          </a:p>
          <a:p>
            <a:pPr lvl="1"/>
            <a:r>
              <a:rPr lang="en-US" sz="2700" dirty="0" err="1"/>
              <a:t>Dr</a:t>
            </a:r>
            <a:r>
              <a:rPr lang="en-US" sz="2700" dirty="0"/>
              <a:t>-Pt communication</a:t>
            </a:r>
          </a:p>
          <a:p>
            <a:pPr lvl="1"/>
            <a:r>
              <a:rPr lang="en-US" sz="2700" dirty="0"/>
              <a:t>Academic projects (FPIN, Case Reports, Posters, </a:t>
            </a:r>
            <a:r>
              <a:rPr lang="en-US" sz="2700" dirty="0" err="1"/>
              <a:t>etc</a:t>
            </a:r>
            <a:r>
              <a:rPr lang="en-US" sz="27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9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Conceptual Roadmap:</a:t>
            </a:r>
            <a:br>
              <a:rPr lang="en-US" dirty="0"/>
            </a:br>
            <a:r>
              <a:rPr lang="en-US" dirty="0" err="1"/>
              <a:t>Microskills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Formulate a clinical question</a:t>
            </a:r>
          </a:p>
          <a:p>
            <a:r>
              <a:rPr lang="en-US" dirty="0"/>
              <a:t>Search Strategies for</a:t>
            </a:r>
          </a:p>
          <a:p>
            <a:pPr lvl="1"/>
            <a:r>
              <a:rPr lang="en-US" dirty="0"/>
              <a:t>Original research</a:t>
            </a:r>
          </a:p>
          <a:p>
            <a:pPr lvl="1"/>
            <a:r>
              <a:rPr lang="en-US" dirty="0"/>
              <a:t>Meta-analyses</a:t>
            </a:r>
          </a:p>
          <a:p>
            <a:pPr lvl="1"/>
            <a:r>
              <a:rPr lang="en-US" dirty="0"/>
              <a:t>Guidelines</a:t>
            </a:r>
          </a:p>
          <a:p>
            <a:r>
              <a:rPr lang="en-US" dirty="0"/>
              <a:t>Evaluate a single paper (sorry, this includes statistics)</a:t>
            </a:r>
          </a:p>
          <a:p>
            <a:r>
              <a:rPr lang="en-US" dirty="0"/>
              <a:t>Evaluate a body of literature (might include statistics)</a:t>
            </a:r>
          </a:p>
          <a:p>
            <a:pPr lvl="1"/>
            <a:r>
              <a:rPr lang="en-US" dirty="0"/>
              <a:t>Integrate conflicting data</a:t>
            </a:r>
          </a:p>
          <a:p>
            <a:r>
              <a:rPr lang="en-US" dirty="0"/>
              <a:t>Translate data for patients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8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Conceptual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err="1"/>
              <a:t>Microskills</a:t>
            </a:r>
            <a:r>
              <a:rPr lang="en-US" sz="2700" dirty="0"/>
              <a:t> must be practiced—didactics are not enough.</a:t>
            </a:r>
          </a:p>
          <a:p>
            <a:r>
              <a:rPr lang="en-US" sz="2700" dirty="0"/>
              <a:t>Don’t give up on Journal Club: Dive for PURLs</a:t>
            </a:r>
          </a:p>
          <a:p>
            <a:r>
              <a:rPr lang="en-US" sz="2700" dirty="0"/>
              <a:t>Make explicit the </a:t>
            </a:r>
            <a:r>
              <a:rPr lang="en-US" sz="2700" dirty="0" err="1"/>
              <a:t>microskill</a:t>
            </a:r>
            <a:r>
              <a:rPr lang="en-US" sz="2700" dirty="0"/>
              <a:t> sequence to complete the academic project</a:t>
            </a:r>
          </a:p>
          <a:p>
            <a:r>
              <a:rPr lang="en-US" sz="2700" dirty="0"/>
              <a:t>Always tie </a:t>
            </a:r>
            <a:r>
              <a:rPr lang="en-US" sz="2700" dirty="0" err="1"/>
              <a:t>microskills</a:t>
            </a:r>
            <a:r>
              <a:rPr lang="en-US" sz="2700" dirty="0"/>
              <a:t> to clinical scenarios and patient communication, highlighting relevance for learners </a:t>
            </a:r>
          </a:p>
          <a:p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8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and seminar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PICO exercises</a:t>
            </a:r>
          </a:p>
          <a:p>
            <a:r>
              <a:rPr lang="en-US" dirty="0"/>
              <a:t>Grading the Evidence (CEBM, USPSTF, SORT)</a:t>
            </a:r>
          </a:p>
          <a:p>
            <a:r>
              <a:rPr lang="en-US" dirty="0"/>
              <a:t>Pre-synthesized EMB POC tools</a:t>
            </a:r>
          </a:p>
          <a:p>
            <a:pPr lvl="1"/>
            <a:r>
              <a:rPr lang="en-US" dirty="0" err="1"/>
              <a:t>Dynamed</a:t>
            </a:r>
            <a:r>
              <a:rPr lang="en-US" dirty="0"/>
              <a:t>, </a:t>
            </a:r>
            <a:r>
              <a:rPr lang="en-US" dirty="0" err="1"/>
              <a:t>EEPlus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Look up conference</a:t>
            </a:r>
          </a:p>
          <a:p>
            <a:r>
              <a:rPr lang="en-US" dirty="0"/>
              <a:t>Literature search skills</a:t>
            </a:r>
          </a:p>
          <a:p>
            <a:r>
              <a:rPr lang="en-US" dirty="0"/>
              <a:t>Evidence synthesis</a:t>
            </a:r>
          </a:p>
          <a:p>
            <a:pPr lvl="1"/>
            <a:r>
              <a:rPr lang="en-US" dirty="0"/>
              <a:t>Diagnosis studies</a:t>
            </a:r>
          </a:p>
          <a:p>
            <a:pPr lvl="1"/>
            <a:r>
              <a:rPr lang="en-US" dirty="0"/>
              <a:t>Therapy studies </a:t>
            </a:r>
          </a:p>
        </p:txBody>
      </p:sp>
    </p:spTree>
    <p:extLst>
      <p:ext uri="{BB962C8B-B14F-4D97-AF65-F5344CB8AC3E}">
        <p14:creationId xmlns:p14="http://schemas.microsoft.com/office/powerpoint/2010/main" val="161154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R1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582"/>
            <a:ext cx="8229600" cy="42458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Scenario: your patient asks about the value of a common screening test</a:t>
            </a:r>
          </a:p>
          <a:p>
            <a:r>
              <a:rPr lang="en-US" dirty="0"/>
              <a:t>Discuss elements of guideline quality</a:t>
            </a:r>
          </a:p>
          <a:p>
            <a:r>
              <a:rPr lang="en-US" dirty="0"/>
              <a:t>Provide guidelines from 2-3 professional groups on one topic to a resident pair</a:t>
            </a:r>
          </a:p>
          <a:p>
            <a:r>
              <a:rPr lang="en-US" dirty="0"/>
              <a:t>Have pairs assess quality of the guidelines</a:t>
            </a:r>
          </a:p>
          <a:p>
            <a:r>
              <a:rPr lang="en-US" dirty="0"/>
              <a:t>Have pairs identify the “best” guideline on that topic</a:t>
            </a:r>
          </a:p>
          <a:p>
            <a:r>
              <a:rPr lang="en-US" dirty="0"/>
              <a:t>Have residents discuss both recommendations and the strength of those recommendations with a faculty member posing as resident’s patient</a:t>
            </a:r>
          </a:p>
        </p:txBody>
      </p:sp>
    </p:spTree>
    <p:extLst>
      <p:ext uri="{BB962C8B-B14F-4D97-AF65-F5344CB8AC3E}">
        <p14:creationId xmlns:p14="http://schemas.microsoft.com/office/powerpoint/2010/main" val="37833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R2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982"/>
            <a:ext cx="8229600" cy="43474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Scenario: your patient asks whether a study in the news applies to his care</a:t>
            </a:r>
          </a:p>
          <a:p>
            <a:r>
              <a:rPr lang="en-US" dirty="0"/>
              <a:t>Discuss OCEBM Evidence Table </a:t>
            </a:r>
          </a:p>
          <a:p>
            <a:r>
              <a:rPr lang="en-US" dirty="0"/>
              <a:t>Generate a list of clinic questions that have recently arisen in practice</a:t>
            </a:r>
          </a:p>
          <a:p>
            <a:r>
              <a:rPr lang="en-US" dirty="0"/>
              <a:t>Teams formulate a PICO from one question</a:t>
            </a:r>
          </a:p>
          <a:p>
            <a:r>
              <a:rPr lang="en-US" dirty="0"/>
              <a:t>Teams do a search in PubMed </a:t>
            </a:r>
          </a:p>
          <a:p>
            <a:r>
              <a:rPr lang="en-US" dirty="0"/>
              <a:t>Teams identify the “single best paper”</a:t>
            </a:r>
          </a:p>
          <a:p>
            <a:r>
              <a:rPr lang="en-US" dirty="0"/>
              <a:t>Team discuss clinical impact of results</a:t>
            </a:r>
          </a:p>
          <a:p>
            <a:r>
              <a:rPr lang="en-US" dirty="0"/>
              <a:t>Residents discuss the results and strength of the evidence with faculty posing as resident’s patient</a:t>
            </a:r>
          </a:p>
        </p:txBody>
      </p:sp>
    </p:spTree>
    <p:extLst>
      <p:ext uri="{BB962C8B-B14F-4D97-AF65-F5344CB8AC3E}">
        <p14:creationId xmlns:p14="http://schemas.microsoft.com/office/powerpoint/2010/main" val="109952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R3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29198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Scenario: your patient asks what is most effective medication regimen for her budget</a:t>
            </a:r>
          </a:p>
          <a:p>
            <a:r>
              <a:rPr lang="en-US" dirty="0"/>
              <a:t>Discuss systems to grade a body of evidence (</a:t>
            </a:r>
            <a:r>
              <a:rPr lang="en-US" sz="2400" dirty="0"/>
              <a:t>GRADE, SORT</a:t>
            </a:r>
            <a:r>
              <a:rPr lang="en-US" dirty="0"/>
              <a:t>)</a:t>
            </a:r>
          </a:p>
          <a:p>
            <a:r>
              <a:rPr lang="en-US" dirty="0"/>
              <a:t>Provide resident teams with 3-5 papers on the same topic (</a:t>
            </a:r>
            <a:r>
              <a:rPr lang="en-US" sz="2400" dirty="0"/>
              <a:t>gleaned from HDA references</a:t>
            </a:r>
            <a:r>
              <a:rPr lang="en-US" dirty="0"/>
              <a:t>)</a:t>
            </a:r>
          </a:p>
          <a:p>
            <a:r>
              <a:rPr lang="en-US" dirty="0"/>
              <a:t>Teams rank the papers and develop clinical recommendations based on results</a:t>
            </a:r>
          </a:p>
          <a:p>
            <a:r>
              <a:rPr lang="en-US" dirty="0"/>
              <a:t>Residents discuss the results and quality of the evidence with faculty posing as resident’s patient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				Jon Neher: None</a:t>
            </a:r>
          </a:p>
          <a:p>
            <a:pPr marL="0" indent="0">
              <a:buNone/>
            </a:pPr>
            <a:r>
              <a:rPr lang="en-US" dirty="0"/>
              <a:t>				Gary Kelsberg: None</a:t>
            </a:r>
          </a:p>
          <a:p>
            <a:pPr marL="0" indent="0">
              <a:buNone/>
            </a:pPr>
            <a:r>
              <a:rPr lang="en-US" dirty="0"/>
              <a:t>					Corey Lyon: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" y="1128860"/>
            <a:ext cx="8229600" cy="1187865"/>
          </a:xfrm>
        </p:spPr>
        <p:txBody>
          <a:bodyPr>
            <a:normAutofit/>
          </a:bodyPr>
          <a:lstStyle/>
          <a:p>
            <a:r>
              <a:rPr lang="en-US" sz="2800" dirty="0"/>
              <a:t>The Goal: Residents find, evaluate, and translate evidence for patients such as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2615788"/>
            <a:ext cx="8229600" cy="395621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52 year old woman with history of breast cancer has started having hot flushes. She wants to know how safe and effective venlafaxine might be for this indication.</a:t>
            </a:r>
          </a:p>
          <a:p>
            <a:r>
              <a:rPr lang="en-US" dirty="0"/>
              <a:t>Mother of a 26 year old developmentally delayed daughter who cannot cooperate with a pelvic exam wants to know if it is reasonable to stop subjecting her daughter to Pap smears?</a:t>
            </a:r>
          </a:p>
          <a:p>
            <a:r>
              <a:rPr lang="en-US" dirty="0"/>
              <a:t>72 year old man with diabetes but inadequate financial resources, wants to know if he should take his </a:t>
            </a:r>
            <a:r>
              <a:rPr lang="en-US" dirty="0" err="1"/>
              <a:t>lisinopril</a:t>
            </a:r>
            <a:r>
              <a:rPr lang="en-US" dirty="0"/>
              <a:t> or his metformin.</a:t>
            </a:r>
          </a:p>
          <a:p>
            <a:r>
              <a:rPr lang="en-US" dirty="0"/>
              <a:t>A woman wants to take polycosanol and red yeast rice for her cholesterol. Can you inform her why statins are a better choice?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3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comments: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Excellent didactic training, particularly how to perform clinical queries for evidence-based medicine (R3’s)</a:t>
            </a:r>
          </a:p>
          <a:p>
            <a:pPr lvl="0"/>
            <a:r>
              <a:rPr lang="en-US" dirty="0"/>
              <a:t>Liked having informational sessions regarding research skills and searching health information (R2’s)</a:t>
            </a:r>
          </a:p>
          <a:p>
            <a:pPr lvl="0"/>
            <a:r>
              <a:rPr lang="en-US" dirty="0"/>
              <a:t>Reviewing guidelines and learning to critically read them and articles was helpful (R1’s)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(encore)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“just-in-time” EBM curriculum (tied to a required FPIN academic project) was not highly effective.</a:t>
            </a:r>
          </a:p>
          <a:p>
            <a:r>
              <a:rPr lang="en-US" dirty="0"/>
              <a:t>A longitudinal EBM curriculum was found to be more effective in preparing residents to tackle these academic projects.</a:t>
            </a:r>
          </a:p>
          <a:p>
            <a:r>
              <a:rPr lang="en-US" dirty="0"/>
              <a:t>EBM </a:t>
            </a:r>
            <a:r>
              <a:rPr lang="en-US" dirty="0" err="1"/>
              <a:t>microskills</a:t>
            </a:r>
            <a:r>
              <a:rPr lang="en-US" dirty="0"/>
              <a:t> training and practice are well received by residents when tied to needs in clinical practice.</a:t>
            </a:r>
          </a:p>
          <a:p>
            <a:r>
              <a:rPr lang="en-US" dirty="0"/>
              <a:t>Mock encounters where residents need to explain EBM concepts cements core ideas and provides practice scripting for real encounters.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“just-in-time” EBM curriculum for R3’s (tied to a required FPIN academic project before graduation) was not highly effective.</a:t>
            </a:r>
          </a:p>
          <a:p>
            <a:r>
              <a:rPr lang="en-US" dirty="0"/>
              <a:t>A longitudinal EBM curriculum over all three years was more effective in preparing residents to tackle these academic projects.</a:t>
            </a:r>
          </a:p>
          <a:p>
            <a:r>
              <a:rPr lang="en-US" dirty="0"/>
              <a:t>EBM </a:t>
            </a:r>
            <a:r>
              <a:rPr lang="en-US" dirty="0" err="1"/>
              <a:t>microskills</a:t>
            </a:r>
            <a:r>
              <a:rPr lang="en-US" dirty="0"/>
              <a:t> training and practice are well received by residents when clearly connected to patient care needs</a:t>
            </a:r>
          </a:p>
          <a:p>
            <a:r>
              <a:rPr lang="en-US" dirty="0"/>
              <a:t>Mock patient encounters where residents need to explain EBM concepts provide practice scripting for real patient encounters and cement core ideas.</a:t>
            </a:r>
          </a:p>
        </p:txBody>
      </p:sp>
    </p:spTree>
    <p:extLst>
      <p:ext uri="{BB962C8B-B14F-4D97-AF65-F5344CB8AC3E}">
        <p14:creationId xmlns:p14="http://schemas.microsoft.com/office/powerpoint/2010/main" val="28501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507035"/>
          </a:xfrm>
        </p:spPr>
        <p:txBody>
          <a:bodyPr>
            <a:normAutofit/>
          </a:bodyPr>
          <a:lstStyle/>
          <a:p>
            <a:r>
              <a:rPr lang="en-US" sz="2800" dirty="0"/>
              <a:t>EBM curricula improve knowledge scores: </a:t>
            </a:r>
            <a:br>
              <a:rPr lang="en-US" sz="2800" dirty="0"/>
            </a:br>
            <a:r>
              <a:rPr lang="en-US" sz="2800" dirty="0"/>
              <a:t>multi-component (Tufts)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673"/>
            <a:ext cx="7886700" cy="3888508"/>
          </a:xfrm>
        </p:spPr>
        <p:txBody>
          <a:bodyPr>
            <a:normAutofit fontScale="47500" lnSpcReduction="20000"/>
          </a:bodyPr>
          <a:lstStyle/>
          <a:p>
            <a:pPr lvl="0"/>
            <a:endParaRPr lang="en-US" dirty="0"/>
          </a:p>
          <a:p>
            <a:pPr lvl="0"/>
            <a:r>
              <a:rPr lang="en-US" sz="4200" dirty="0"/>
              <a:t>Before-after study, N=23 residents</a:t>
            </a:r>
          </a:p>
          <a:p>
            <a:pPr lvl="0"/>
            <a:r>
              <a:rPr lang="en-US" sz="4200" dirty="0"/>
              <a:t>Curriculum includes </a:t>
            </a:r>
            <a:r>
              <a:rPr lang="en-US" sz="4200" b="1" dirty="0"/>
              <a:t>seminars, alternative journal clubs, look-up workshops</a:t>
            </a:r>
          </a:p>
          <a:p>
            <a:pPr lvl="0"/>
            <a:r>
              <a:rPr lang="en-US" sz="4200" dirty="0"/>
              <a:t>Outcome 1: Score on Fresno test (out of 160 pts)</a:t>
            </a:r>
          </a:p>
          <a:p>
            <a:pPr lvl="0"/>
            <a:r>
              <a:rPr lang="en-US" sz="4200" dirty="0"/>
              <a:t>Outcome 2: Attitude assessment (out of 25 pts)</a:t>
            </a:r>
          </a:p>
          <a:p>
            <a:pPr marL="0" indent="0">
              <a:buNone/>
            </a:pPr>
            <a:endParaRPr lang="en-US" sz="4200" dirty="0"/>
          </a:p>
          <a:p>
            <a:pPr lvl="0"/>
            <a:r>
              <a:rPr lang="en-US" sz="4200" dirty="0"/>
              <a:t>Fresno scores improved from 104 before, to 121 after (P=.001)</a:t>
            </a:r>
          </a:p>
          <a:p>
            <a:pPr lvl="0"/>
            <a:r>
              <a:rPr lang="en-US" sz="4200" dirty="0"/>
              <a:t>Confidence improved from 18.5 before, to 22 after (P not given)</a:t>
            </a:r>
          </a:p>
          <a:p>
            <a:pPr lvl="0"/>
            <a:endParaRPr lang="en-US" sz="3000" dirty="0"/>
          </a:p>
          <a:p>
            <a:pPr lvl="0"/>
            <a:endParaRPr lang="en-US" sz="2550" dirty="0"/>
          </a:p>
          <a:p>
            <a:pPr marL="0" indent="0">
              <a:buNone/>
            </a:pPr>
            <a:r>
              <a:rPr lang="en-US" sz="3100" dirty="0"/>
              <a:t>Shaughnessy AF, Gupta PS, </a:t>
            </a:r>
            <a:r>
              <a:rPr lang="en-US" sz="3100" dirty="0" err="1"/>
              <a:t>Erlich</a:t>
            </a:r>
            <a:r>
              <a:rPr lang="en-US" sz="3100" dirty="0"/>
              <a:t> DR, </a:t>
            </a:r>
            <a:r>
              <a:rPr lang="en-US" sz="3100" dirty="0" err="1"/>
              <a:t>Slawson</a:t>
            </a:r>
            <a:r>
              <a:rPr lang="en-US" sz="3100" dirty="0"/>
              <a:t> DC. Ability of an information mastery curriculum to improve resident skills and attitudes. </a:t>
            </a:r>
            <a:r>
              <a:rPr lang="en-US" sz="3100" i="1" dirty="0"/>
              <a:t>Family Medicine</a:t>
            </a:r>
            <a:r>
              <a:rPr lang="en-US" sz="3100" dirty="0"/>
              <a:t> 2012; 44: 259–264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18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EBM curricula improve confidence:</a:t>
            </a:r>
            <a:br>
              <a:rPr lang="en-US" dirty="0"/>
            </a:br>
            <a:r>
              <a:rPr lang="en-US" dirty="0"/>
              <a:t>multi-component (Alberta)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05" y="2346036"/>
            <a:ext cx="7886700" cy="36668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50" dirty="0"/>
              <a:t>Before-after study (N=304 with 181 responses)</a:t>
            </a:r>
          </a:p>
          <a:p>
            <a:pPr lvl="0"/>
            <a:r>
              <a:rPr lang="en-US" sz="2250" dirty="0"/>
              <a:t>Curriculum includes </a:t>
            </a:r>
            <a:r>
              <a:rPr lang="en-US" sz="2250" b="1" dirty="0"/>
              <a:t>seminars, search support tools, clinical question investigation expectations, alternative journal club</a:t>
            </a:r>
          </a:p>
          <a:p>
            <a:pPr lvl="0"/>
            <a:endParaRPr lang="en-US" sz="2250" dirty="0"/>
          </a:p>
          <a:p>
            <a:pPr lvl="0"/>
            <a:r>
              <a:rPr lang="en-US" sz="2250" dirty="0"/>
              <a:t>12 questions about comfort with various EBM areas increased 0.5 to 1 point out of 5 (all self-reported).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Allan GM, </a:t>
            </a:r>
            <a:r>
              <a:rPr lang="en-US" sz="1800" dirty="0" err="1"/>
              <a:t>Korownyk</a:t>
            </a:r>
            <a:r>
              <a:rPr lang="en-US" sz="1800" dirty="0"/>
              <a:t> C, Tan A, et al. Developing an integrated evidence-based medicine curriculum for family medicine residency at the University of Alberta. </a:t>
            </a:r>
            <a:r>
              <a:rPr lang="en-US" sz="1800" i="1" dirty="0"/>
              <a:t>Academic Medicine</a:t>
            </a:r>
            <a:r>
              <a:rPr lang="en-US" sz="1800" dirty="0"/>
              <a:t> 2008; 83: 581–586.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7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EBM curricula improve knowledge: </a:t>
            </a:r>
            <a:br>
              <a:rPr lang="en-US" dirty="0"/>
            </a:br>
            <a:r>
              <a:rPr lang="en-US" dirty="0"/>
              <a:t>work-shop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endParaRPr lang="en-US" dirty="0"/>
          </a:p>
          <a:p>
            <a:pPr lvl="0"/>
            <a:r>
              <a:rPr lang="en-US" sz="3600" dirty="0"/>
              <a:t>Before-after study. </a:t>
            </a:r>
            <a:r>
              <a:rPr lang="en-US" sz="3600" b="1" dirty="0"/>
              <a:t>Ten session EBM workshop series </a:t>
            </a:r>
          </a:p>
          <a:p>
            <a:pPr lvl="0"/>
            <a:r>
              <a:rPr lang="en-US" sz="3600" dirty="0"/>
              <a:t>Key outcome: Score on 50-item multiple choice test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Scores improved in intervention group (N=18; 53% vs 72%; P&lt;.001)</a:t>
            </a:r>
          </a:p>
          <a:p>
            <a:pPr lvl="0"/>
            <a:r>
              <a:rPr lang="en-US" sz="3600" dirty="0"/>
              <a:t>Scores did not change in the control group (N=30; 56% vs 62%; P&gt;.22) </a:t>
            </a:r>
          </a:p>
          <a:p>
            <a:pPr lvl="0"/>
            <a:r>
              <a:rPr lang="en-US" sz="3600" dirty="0"/>
              <a:t>Increased use of EBM terms in </a:t>
            </a:r>
            <a:r>
              <a:rPr lang="en-US" sz="3600" dirty="0" err="1"/>
              <a:t>precepting</a:t>
            </a:r>
            <a:r>
              <a:rPr lang="en-US" sz="3600" dirty="0"/>
              <a:t> after intervention</a:t>
            </a:r>
          </a:p>
          <a:p>
            <a:pPr lvl="0"/>
            <a:endParaRPr lang="en-US" sz="33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100" dirty="0"/>
              <a:t>Ross R, </a:t>
            </a:r>
            <a:r>
              <a:rPr lang="en-US" sz="3100" dirty="0" err="1"/>
              <a:t>Verdieck</a:t>
            </a:r>
            <a:r>
              <a:rPr lang="en-US" sz="3100" dirty="0"/>
              <a:t> A. Introducing an evidence-based medicine curriculum into a family medicine residency—is it effective? Academic Medicine 2003; 78: 412–417.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1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EBM curricula improve confidence:</a:t>
            </a:r>
            <a:br>
              <a:rPr lang="en-US" dirty="0"/>
            </a:br>
            <a:r>
              <a:rPr lang="en-US" dirty="0"/>
              <a:t>2-week block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en-US" dirty="0"/>
          </a:p>
          <a:p>
            <a:pPr lvl="0"/>
            <a:r>
              <a:rPr lang="en-US" sz="3000" dirty="0"/>
              <a:t>Before-after study. N=13. </a:t>
            </a:r>
            <a:r>
              <a:rPr lang="en-US" sz="3000" b="1" dirty="0"/>
              <a:t>2-week block rotation in EBM</a:t>
            </a:r>
          </a:p>
          <a:p>
            <a:pPr lvl="0"/>
            <a:r>
              <a:rPr lang="en-US" sz="3000" dirty="0"/>
              <a:t>Outcomes: Level of confidence (0-5) and if rotation altered inpatient team care</a:t>
            </a:r>
          </a:p>
          <a:p>
            <a:pPr lvl="0"/>
            <a:endParaRPr lang="en-US" sz="3000" dirty="0"/>
          </a:p>
          <a:p>
            <a:pPr lvl="0"/>
            <a:r>
              <a:rPr lang="en-US" sz="3000" dirty="0"/>
              <a:t>Confidence improved (3.1 vs 4.6; P&lt;.001)</a:t>
            </a:r>
          </a:p>
          <a:p>
            <a:pPr lvl="0"/>
            <a:r>
              <a:rPr lang="en-US" sz="3000" dirty="0"/>
              <a:t>100% of residents and 92% of faculty felt that the training improved quality of patient care at the program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sz="2550" dirty="0"/>
              <a:t>Thom DH, Haugen J, Sommers PS, Lovett P. Description and evaluation of an EBM curriculum using a block rotation </a:t>
            </a:r>
            <a:r>
              <a:rPr lang="en-US" sz="2550" i="1" dirty="0"/>
              <a:t>BMC Medical Education</a:t>
            </a:r>
            <a:r>
              <a:rPr lang="en-US" sz="2550" dirty="0"/>
              <a:t> 2004; 4: 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307"/>
            <a:ext cx="8229600" cy="1187865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Practicing FPs reflect on “research skills” training in 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8212"/>
            <a:ext cx="8229600" cy="3956218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Random sample survey of 247 practicing Canadian FPs </a:t>
            </a:r>
          </a:p>
          <a:p>
            <a:r>
              <a:rPr lang="en-US" sz="3000" dirty="0"/>
              <a:t>56% response rate</a:t>
            </a:r>
          </a:p>
          <a:p>
            <a:endParaRPr lang="en-US" sz="3000" dirty="0"/>
          </a:p>
          <a:p>
            <a:r>
              <a:rPr lang="en-US" sz="3000" dirty="0"/>
              <a:t>34% felt “research skills” needed more emphasis in residency</a:t>
            </a:r>
          </a:p>
          <a:p>
            <a:r>
              <a:rPr lang="en-US" sz="3000" dirty="0">
                <a:solidFill>
                  <a:srgbClr val="FF0000"/>
                </a:solidFill>
              </a:rPr>
              <a:t>60% did not think a research project should be part of residency</a:t>
            </a:r>
          </a:p>
          <a:p>
            <a:r>
              <a:rPr lang="en-US" sz="3000" dirty="0">
                <a:solidFill>
                  <a:srgbClr val="FF0000"/>
                </a:solidFill>
              </a:rPr>
              <a:t>79% did not think their residency research project was meaningful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Leahy N, </a:t>
            </a:r>
            <a:r>
              <a:rPr lang="en-US" sz="2200" dirty="0" err="1"/>
              <a:t>Sheps</a:t>
            </a:r>
            <a:r>
              <a:rPr lang="en-US" sz="2200" dirty="0"/>
              <a:t> J, Tracy CS, et al. Family physicians’ attitudes toward education in research skills during residency. Can Fam Physic 2008; 54: 413-4.e1-5</a:t>
            </a:r>
          </a:p>
        </p:txBody>
      </p:sp>
    </p:spTree>
    <p:extLst>
      <p:ext uri="{BB962C8B-B14F-4D97-AF65-F5344CB8AC3E}">
        <p14:creationId xmlns:p14="http://schemas.microsoft.com/office/powerpoint/2010/main" val="148504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 multi-component EBM curriculum translate into confidence and success with resident academic projects?</a:t>
            </a:r>
          </a:p>
          <a:p>
            <a:endParaRPr lang="en-US" dirty="0"/>
          </a:p>
          <a:p>
            <a:r>
              <a:rPr lang="en-US" dirty="0"/>
              <a:t>Can we make the EBM curriculum relevant to residents who are not planning to participate in research after graduation?</a:t>
            </a:r>
          </a:p>
        </p:txBody>
      </p:sp>
    </p:spTree>
    <p:extLst>
      <p:ext uri="{BB962C8B-B14F-4D97-AF65-F5344CB8AC3E}">
        <p14:creationId xmlns:p14="http://schemas.microsoft.com/office/powerpoint/2010/main" val="114361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1367</Words>
  <Application>Microsoft Office PowerPoint</Application>
  <PresentationFormat>On-screen Show (4:3)</PresentationFormat>
  <Paragraphs>160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</vt:lpstr>
      <vt:lpstr>Office Theme</vt:lpstr>
      <vt:lpstr>Building Synergy: the EBM curriculum, scholarly activities and patient communication skills</vt:lpstr>
      <vt:lpstr>Disclosures</vt:lpstr>
      <vt:lpstr>Key points</vt:lpstr>
      <vt:lpstr>EBM curricula improve knowledge scores:  multi-component (Tufts)</vt:lpstr>
      <vt:lpstr>EBM curricula improve confidence: multi-component (Alberta)</vt:lpstr>
      <vt:lpstr>EBM curricula improve knowledge:  work-shop based</vt:lpstr>
      <vt:lpstr>EBM curricula improve confidence: 2-week block rotation</vt:lpstr>
      <vt:lpstr>Practicing FPs reflect on “research skills” training in residency</vt:lpstr>
      <vt:lpstr>Our Questions:</vt:lpstr>
      <vt:lpstr>A multi-component curriculum vs a conventional curriculum</vt:lpstr>
      <vt:lpstr>Denver vs Renton (Knowledge quiz % correct)</vt:lpstr>
      <vt:lpstr>Denver vs Renton  (Self-assessments)</vt:lpstr>
      <vt:lpstr>Building Clinical Relevance: Our Conceptual Roadmap</vt:lpstr>
      <vt:lpstr>Our Conceptual Roadmap: Microskills</vt:lpstr>
      <vt:lpstr>Our Conceptual Roadmap</vt:lpstr>
      <vt:lpstr>Lecture and seminar examples</vt:lpstr>
      <vt:lpstr>Sample R1 Exercise</vt:lpstr>
      <vt:lpstr>Sample R2 Exercise</vt:lpstr>
      <vt:lpstr>Sample R3 Exercise</vt:lpstr>
      <vt:lpstr>The Goal: Residents find, evaluate, and translate evidence for patients such as these</vt:lpstr>
      <vt:lpstr>Resident comments:</vt:lpstr>
      <vt:lpstr>Key points (encore)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Jon Neher</cp:lastModifiedBy>
  <cp:revision>52</cp:revision>
  <dcterms:created xsi:type="dcterms:W3CDTF">2013-07-17T19:19:39Z</dcterms:created>
  <dcterms:modified xsi:type="dcterms:W3CDTF">2017-05-10T18:29:56Z</dcterms:modified>
</cp:coreProperties>
</file>