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1" r:id="rId3"/>
    <p:sldId id="259" r:id="rId4"/>
    <p:sldId id="284" r:id="rId5"/>
    <p:sldId id="298" r:id="rId6"/>
    <p:sldId id="286" r:id="rId7"/>
    <p:sldId id="287" r:id="rId8"/>
    <p:sldId id="301" r:id="rId9"/>
    <p:sldId id="289" r:id="rId10"/>
    <p:sldId id="290" r:id="rId11"/>
    <p:sldId id="302" r:id="rId12"/>
    <p:sldId id="282" r:id="rId13"/>
    <p:sldId id="264" r:id="rId14"/>
    <p:sldId id="281" r:id="rId15"/>
    <p:sldId id="279" r:id="rId16"/>
    <p:sldId id="292" r:id="rId17"/>
    <p:sldId id="365" r:id="rId18"/>
    <p:sldId id="366" r:id="rId19"/>
    <p:sldId id="367" r:id="rId20"/>
    <p:sldId id="303" r:id="rId21"/>
    <p:sldId id="368" r:id="rId22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0D0EA1-186D-42BB-AE6D-92D862308D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9BEBA-59C9-44F8-B95F-7ABF5350F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91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19268-0D2F-41CA-B37C-CE675E3046C9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4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E3B34-75E3-486B-9836-5F645B4474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1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66" dirty="0"/>
              <a:t>400 Children were impacted by the Service Team</a:t>
            </a:r>
          </a:p>
          <a:p>
            <a:pPr lvl="1"/>
            <a:r>
              <a:rPr lang="en-US" sz="2666" dirty="0"/>
              <a:t>2 schools and 1 orphanage</a:t>
            </a:r>
          </a:p>
          <a:p>
            <a:r>
              <a:rPr lang="en-US" sz="2666" dirty="0"/>
              <a:t>Painted playground equipment</a:t>
            </a:r>
          </a:p>
          <a:p>
            <a:r>
              <a:rPr lang="en-US" sz="2666" dirty="0"/>
              <a:t>Painted 1 school interior</a:t>
            </a:r>
          </a:p>
          <a:p>
            <a:r>
              <a:rPr lang="en-US" sz="2666" dirty="0"/>
              <a:t>Painted 1 school exterior and a fence</a:t>
            </a:r>
          </a:p>
          <a:p>
            <a:r>
              <a:rPr lang="en-US" sz="2666" dirty="0"/>
              <a:t>Painted chairs and tables</a:t>
            </a:r>
          </a:p>
          <a:p>
            <a:r>
              <a:rPr lang="en-US" sz="2666" dirty="0"/>
              <a:t>Assisted with well child exams</a:t>
            </a:r>
          </a:p>
          <a:p>
            <a:r>
              <a:rPr lang="en-US" sz="2666" dirty="0"/>
              <a:t>Provided hundreds of school supplies, soccer balls, jump ropes</a:t>
            </a:r>
          </a:p>
          <a:p>
            <a:r>
              <a:rPr lang="en-US" sz="2666" dirty="0"/>
              <a:t>CompHealth donated:</a:t>
            </a:r>
          </a:p>
          <a:p>
            <a:pPr lvl="1"/>
            <a:r>
              <a:rPr lang="en-US" sz="2666" dirty="0"/>
              <a:t>500 Treat Bags and provided $2,000 to purchase French children's books in Haiti.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1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172 </a:t>
            </a:r>
            <a:r>
              <a:rPr lang="en-US" dirty="0"/>
              <a:t>Well child visits were accomplished with the help of the Service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9BEBA-59C9-44F8-B95F-7ABF5350FF9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0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AAFP staff donations provided vitamins which are now being administered daily by school staff as well as deworming medication for all 600+ students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E3B34-75E3-486B-9836-5F645B4474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Services include general GYN, prenatal and preventive health services. In 2008, the second floor of the clinic was opened and cervical cancer screening was added to the list of services.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E3B34-75E3-486B-9836-5F645B4474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23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Construction of the project was accomplished in partnership with the Building Goodness Foundation. This facility is staffed by a part-time OB/GYN, highly skilled nurses and skilled birth attendants.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E3B34-75E3-486B-9836-5F645B4474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brand ppt_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A0E7D5-2386-4BF2-BEDB-F9EEAF3E0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0718" y="274639"/>
            <a:ext cx="281866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721" y="274639"/>
            <a:ext cx="8252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75397B-C1FD-409D-84CA-BDF98B2340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721" y="274639"/>
            <a:ext cx="1127466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3147" y="6381750"/>
            <a:ext cx="711015" cy="476250"/>
          </a:xfrm>
        </p:spPr>
        <p:txBody>
          <a:bodyPr/>
          <a:lstStyle>
            <a:lvl1pPr>
              <a:defRPr/>
            </a:lvl1pPr>
          </a:lstStyle>
          <a:p>
            <a:fld id="{543AB522-D0C9-4EC7-8854-1D98DD263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588" y="279400"/>
            <a:ext cx="10665222" cy="914400"/>
          </a:xfrm>
        </p:spPr>
        <p:txBody>
          <a:bodyPr>
            <a:normAutofit/>
          </a:bodyPr>
          <a:lstStyle>
            <a:lvl1pPr algn="ctr">
              <a:defRPr sz="5332" baseline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2588" y="1295400"/>
            <a:ext cx="10665222" cy="4978400"/>
          </a:xfrm>
        </p:spPr>
        <p:txBody>
          <a:bodyPr/>
          <a:lstStyle>
            <a:lvl1pPr marL="0" indent="0" algn="l">
              <a:buNone/>
              <a:defRPr sz="3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2588" y="1295400"/>
            <a:ext cx="10665222" cy="4978400"/>
          </a:xfrm>
        </p:spPr>
        <p:txBody>
          <a:bodyPr/>
          <a:lstStyle>
            <a:lvl1pPr>
              <a:defRPr sz="3199">
                <a:latin typeface="+mn-lt"/>
              </a:defRPr>
            </a:lvl1pPr>
            <a:lvl2pPr>
              <a:defRPr sz="3199">
                <a:latin typeface="+mn-lt"/>
              </a:defRPr>
            </a:lvl2pPr>
            <a:lvl3pPr>
              <a:defRPr sz="3199">
                <a:latin typeface="+mn-lt"/>
              </a:defRPr>
            </a:lvl3pPr>
            <a:lvl4pPr>
              <a:defRPr sz="3199">
                <a:latin typeface="+mn-lt"/>
              </a:defRPr>
            </a:lvl4pPr>
            <a:lvl5pPr>
              <a:defRPr sz="3199">
                <a:latin typeface="+mn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12588" y="6375401"/>
            <a:ext cx="50786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6B382B94-7E31-4F66-9FE8-3B3D4BD64F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8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25531C-F3B7-4618-9A07-E14445AD4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3742C1-DE04-44DB-9E21-73AB9B429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21" y="1600201"/>
            <a:ext cx="55357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3626" y="1600201"/>
            <a:ext cx="55357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23272A-A81E-4761-AEE7-A2A50D1A82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1EA65-0E8D-4E87-9D3C-61AC39E0E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EB041-ED23-4471-A775-3B165D8EC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02E7CB-E5B4-4522-BFE5-D1AB0BA01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6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5F8A9-A22B-4E52-9689-D1C790C4C3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6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C07190-35DA-4B4D-80A9-BB848C9A26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rand ppt_INTERIO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721" y="1600201"/>
            <a:ext cx="112746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0AFF801-4D52-4516-B766-8E24031359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162" y="1219200"/>
            <a:ext cx="10360501" cy="1470025"/>
          </a:xfrm>
        </p:spPr>
        <p:txBody>
          <a:bodyPr/>
          <a:lstStyle/>
          <a:p>
            <a:r>
              <a:rPr lang="en-US" i="1" dirty="0"/>
              <a:t>Family Medicine Cares International:</a:t>
            </a:r>
            <a:br>
              <a:rPr lang="en-US" i="1" dirty="0"/>
            </a:br>
            <a:r>
              <a:rPr lang="en-US" i="1" dirty="0"/>
              <a:t>Partnership development in third world countries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Anna </a:t>
            </a:r>
            <a:r>
              <a:rPr lang="en-US" dirty="0" err="1"/>
              <a:t>Doubeni</a:t>
            </a:r>
            <a:r>
              <a:rPr lang="en-US" dirty="0"/>
              <a:t>, MD MPH</a:t>
            </a:r>
          </a:p>
          <a:p>
            <a:r>
              <a:rPr lang="en-US" dirty="0"/>
              <a:t>Mary Jo Welker, MD</a:t>
            </a:r>
          </a:p>
          <a:p>
            <a:r>
              <a:rPr lang="en-US" dirty="0"/>
              <a:t>Kathy Walmer, NP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014" y="280221"/>
            <a:ext cx="10868369" cy="914162"/>
          </a:xfrm>
        </p:spPr>
        <p:txBody>
          <a:bodyPr>
            <a:normAutofit fontScale="90000"/>
          </a:bodyPr>
          <a:lstStyle/>
          <a:p>
            <a:r>
              <a:rPr lang="en-US" dirty="0"/>
              <a:t>Patient Care and Service Team Collaboration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014" y="1295956"/>
            <a:ext cx="10868369" cy="4773956"/>
          </a:xfrm>
        </p:spPr>
        <p:txBody>
          <a:bodyPr/>
          <a:lstStyle/>
          <a:p>
            <a:pPr marL="457086" indent="-457086" defTabSz="609448" fontAlgn="auto">
              <a:spcAft>
                <a:spcPts val="0"/>
              </a:spcAft>
              <a:buFont typeface="Arial"/>
              <a:buChar char="•"/>
            </a:pPr>
            <a:r>
              <a:rPr lang="en-US" sz="2666" dirty="0">
                <a:solidFill>
                  <a:prstClr val="black"/>
                </a:solidFill>
                <a:latin typeface="+mn-lt"/>
                <a:cs typeface="+mn-cs"/>
              </a:rPr>
              <a:t>Patient Care Team performed physical examinations for school age children and made necessary follow up for those in need. </a:t>
            </a:r>
          </a:p>
          <a:p>
            <a:pPr marL="457086" indent="-457086" defTabSz="609448" fontAlgn="auto">
              <a:spcAft>
                <a:spcPts val="0"/>
              </a:spcAft>
              <a:buFont typeface="Arial"/>
              <a:buChar char="•"/>
            </a:pPr>
            <a:r>
              <a:rPr lang="en-US" sz="2666" dirty="0">
                <a:solidFill>
                  <a:prstClr val="black"/>
                </a:solidFill>
                <a:latin typeface="+mn-lt"/>
                <a:cs typeface="+mn-cs"/>
              </a:rPr>
              <a:t>Service Team delivered toys, sports equipment, and school supplies to the children upon completion of their visits.  </a:t>
            </a:r>
          </a:p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203146" y="6476206"/>
            <a:ext cx="507868" cy="30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135BAE30-6E22-4236-A6D5-693B6E4A8D1E}" type="slidenum">
              <a:rPr lang="en-US" sz="1866">
                <a:solidFill>
                  <a:schemeClr val="bg1"/>
                </a:solidFill>
              </a:rPr>
              <a:pPr marL="0" indent="0">
                <a:buNone/>
              </a:pPr>
              <a:t>10</a:t>
            </a:fld>
            <a:endParaRPr lang="en-US" sz="1866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4" y="3429000"/>
            <a:ext cx="4051833" cy="2701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7859" y="3560376"/>
            <a:ext cx="3226018" cy="2150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162" y="2972447"/>
            <a:ext cx="4435378" cy="332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4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245186" y="181255"/>
            <a:ext cx="7916691" cy="1418945"/>
          </a:xfrm>
        </p:spPr>
        <p:txBody>
          <a:bodyPr>
            <a:noAutofit/>
          </a:bodyPr>
          <a:lstStyle/>
          <a:p>
            <a:r>
              <a:rPr lang="en-US" sz="4266" dirty="0"/>
              <a:t>Patient Care and Service Teams at </a:t>
            </a:r>
            <a:r>
              <a:rPr lang="en-US" sz="4266" dirty="0" err="1"/>
              <a:t>Fondwa</a:t>
            </a:r>
            <a:r>
              <a:rPr lang="en-US" sz="4266" dirty="0"/>
              <a:t> School and Orphanage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62591" y="5710582"/>
            <a:ext cx="6826321" cy="89879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320+ </a:t>
            </a:r>
            <a:r>
              <a:rPr lang="en-US" dirty="0"/>
              <a:t>Well child visits conducted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"/>
          <a:stretch/>
        </p:blipFill>
        <p:spPr bwMode="auto">
          <a:xfrm rot="274035">
            <a:off x="287294" y="153070"/>
            <a:ext cx="3717608" cy="28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/>
          <a:stretch/>
        </p:blipFill>
        <p:spPr bwMode="auto">
          <a:xfrm rot="698661">
            <a:off x="990260" y="3011419"/>
            <a:ext cx="2864030" cy="248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87BFC2-04CB-4192-80EA-A394E65BC2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8" b="7132"/>
          <a:stretch/>
        </p:blipFill>
        <p:spPr>
          <a:xfrm rot="464352">
            <a:off x="7194099" y="2354077"/>
            <a:ext cx="4746977" cy="36003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41248E-6007-4915-8E9F-FE80C4C55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28934">
            <a:off x="4348975" y="1539479"/>
            <a:ext cx="2459857" cy="36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31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77" y="66098"/>
            <a:ext cx="11274663" cy="1143000"/>
          </a:xfrm>
        </p:spPr>
        <p:txBody>
          <a:bodyPr/>
          <a:lstStyle/>
          <a:p>
            <a:r>
              <a:rPr lang="en-US" dirty="0"/>
              <a:t>        Symposia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042" y="609600"/>
            <a:ext cx="5281665" cy="5638800"/>
          </a:xfrm>
        </p:spPr>
        <p:txBody>
          <a:bodyPr/>
          <a:lstStyle/>
          <a:p>
            <a:r>
              <a:rPr lang="en-US" dirty="0"/>
              <a:t>Full day, CME-type conference</a:t>
            </a:r>
          </a:p>
          <a:p>
            <a:r>
              <a:rPr lang="en-US" dirty="0"/>
              <a:t>Topics/themes recommended by Haitian faculty</a:t>
            </a:r>
          </a:p>
          <a:p>
            <a:pPr lvl="1"/>
            <a:r>
              <a:rPr lang="en-US" dirty="0"/>
              <a:t>Recent: Women’s Health, Mental Health, Adolescent Care</a:t>
            </a:r>
          </a:p>
          <a:p>
            <a:r>
              <a:rPr lang="en-US" dirty="0"/>
              <a:t>Presented in Cap </a:t>
            </a:r>
            <a:r>
              <a:rPr lang="en-US" dirty="0" err="1"/>
              <a:t>Haitien</a:t>
            </a:r>
            <a:r>
              <a:rPr lang="en-US" dirty="0"/>
              <a:t> and Port au Prince</a:t>
            </a:r>
          </a:p>
          <a:p>
            <a:pPr lvl="1"/>
            <a:r>
              <a:rPr lang="en-US" dirty="0"/>
              <a:t>Speakers are both </a:t>
            </a:r>
            <a:r>
              <a:rPr lang="en-US" i="1" dirty="0"/>
              <a:t>FMCI </a:t>
            </a:r>
            <a:r>
              <a:rPr lang="en-US" dirty="0"/>
              <a:t>and Haitian faculty</a:t>
            </a:r>
          </a:p>
          <a:p>
            <a:pPr lvl="1"/>
            <a:r>
              <a:rPr lang="en-US" dirty="0"/>
              <a:t>In French</a:t>
            </a:r>
          </a:p>
          <a:p>
            <a:pPr lvl="1"/>
            <a:r>
              <a:rPr lang="en-US" dirty="0"/>
              <a:t>30-50 participants at each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726E501-EABA-483F-99C4-42F7CE80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0972" y="2015972"/>
            <a:ext cx="6567858" cy="36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Development:</a:t>
            </a:r>
            <a:br>
              <a:rPr lang="en-US" dirty="0"/>
            </a:br>
            <a:r>
              <a:rPr lang="en-US" dirty="0"/>
              <a:t>Program Philosophy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Philosophy</a:t>
            </a:r>
          </a:p>
          <a:p>
            <a:pPr lvl="1"/>
            <a:r>
              <a:rPr lang="en-US" dirty="0"/>
              <a:t>Mission work is important but not enough</a:t>
            </a:r>
          </a:p>
          <a:p>
            <a:pPr lvl="1"/>
            <a:r>
              <a:rPr lang="en-US" dirty="0"/>
              <a:t>Need committed, well-trained, local medical community</a:t>
            </a:r>
          </a:p>
          <a:p>
            <a:r>
              <a:rPr lang="en-US" dirty="0"/>
              <a:t>History</a:t>
            </a:r>
          </a:p>
          <a:p>
            <a:pPr lvl="1"/>
            <a:r>
              <a:rPr lang="en-US" dirty="0"/>
              <a:t>Started with a request for a book…</a:t>
            </a:r>
          </a:p>
          <a:p>
            <a:pPr lvl="1"/>
            <a:r>
              <a:rPr lang="en-US" dirty="0"/>
              <a:t>Led to a meeting at the PAP airport…</a:t>
            </a:r>
          </a:p>
          <a:p>
            <a:pPr lvl="1"/>
            <a:r>
              <a:rPr lang="en-US" dirty="0"/>
              <a:t>Spurred discussion with the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212" y="3581400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180250" y="280220"/>
            <a:ext cx="4367662" cy="162517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Medical Education Team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3"/>
          <a:stretch/>
        </p:blipFill>
        <p:spPr bwMode="auto">
          <a:xfrm rot="21434449">
            <a:off x="641770" y="3501311"/>
            <a:ext cx="3952156" cy="264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5"/>
          <a:stretch/>
        </p:blipFill>
        <p:spPr bwMode="auto">
          <a:xfrm rot="21387830">
            <a:off x="9389784" y="312359"/>
            <a:ext cx="2639367" cy="245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:\Individual Development\Photos\2017\FMCI\Cherpitel, Brenda\Cherpitel, Brenda (16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588">
            <a:off x="678323" y="261016"/>
            <a:ext cx="4232231" cy="31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2962">
            <a:off x="5101284" y="2742380"/>
            <a:ext cx="4587318" cy="344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22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Faculty of Hospital St. Nicolas, St. Marc</a:t>
            </a:r>
          </a:p>
          <a:p>
            <a:r>
              <a:rPr lang="en-US" dirty="0"/>
              <a:t>Faculty of Hospital </a:t>
            </a:r>
            <a:r>
              <a:rPr lang="en-US" dirty="0" err="1"/>
              <a:t>Universitaire</a:t>
            </a:r>
            <a:r>
              <a:rPr lang="en-US" dirty="0"/>
              <a:t> </a:t>
            </a:r>
            <a:r>
              <a:rPr lang="en-US" dirty="0" err="1"/>
              <a:t>Justinien</a:t>
            </a:r>
            <a:r>
              <a:rPr lang="en-US" dirty="0"/>
              <a:t>, Cap </a:t>
            </a:r>
            <a:r>
              <a:rPr lang="en-US" dirty="0" err="1"/>
              <a:t>Haitien</a:t>
            </a:r>
            <a:endParaRPr lang="en-US" dirty="0"/>
          </a:p>
          <a:p>
            <a:r>
              <a:rPr lang="en-US" dirty="0"/>
              <a:t>UNTHSC Faculty Development Center</a:t>
            </a:r>
          </a:p>
          <a:p>
            <a:r>
              <a:rPr lang="en-US" dirty="0"/>
              <a:t>AAFP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87DF54-05B3-4003-8147-A305628051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7A19C-715B-4667-A06C-9F21BA5F92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r="-25" b="18750"/>
          <a:stretch/>
        </p:blipFill>
        <p:spPr>
          <a:xfrm>
            <a:off x="6048021" y="1330656"/>
            <a:ext cx="6140804" cy="415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Partner/Old Partner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Heart To Heart</a:t>
            </a:r>
          </a:p>
          <a:p>
            <a:pPr lvl="1"/>
            <a:r>
              <a:rPr lang="en-US" dirty="0"/>
              <a:t>Partner for over 25 years in Physicians with Heart and Haiti</a:t>
            </a:r>
          </a:p>
          <a:p>
            <a:pPr lvl="1"/>
            <a:r>
              <a:rPr lang="en-US" dirty="0"/>
              <a:t>Leadership changes</a:t>
            </a:r>
          </a:p>
          <a:p>
            <a:pPr lvl="1"/>
            <a:r>
              <a:rPr lang="en-US" dirty="0"/>
              <a:t>Mission changes</a:t>
            </a:r>
          </a:p>
          <a:p>
            <a:pPr lvl="1"/>
            <a:r>
              <a:rPr lang="en-US" dirty="0"/>
              <a:t>Disaster Relief</a:t>
            </a:r>
          </a:p>
          <a:p>
            <a:pPr lvl="1"/>
            <a:r>
              <a:rPr lang="en-US" dirty="0"/>
              <a:t>Sustainability issues</a:t>
            </a:r>
          </a:p>
          <a:p>
            <a:pPr lvl="1"/>
            <a:r>
              <a:rPr lang="en-US" dirty="0"/>
              <a:t>Focus on Family Medicine Development, Education and Children’s Projects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Family Health Ministries</a:t>
            </a:r>
            <a:endParaRPr lang="en-US" dirty="0"/>
          </a:p>
          <a:p>
            <a:pPr lvl="1"/>
            <a:r>
              <a:rPr lang="en-US" dirty="0"/>
              <a:t>Commitment to Haiti and have been there for 25 years</a:t>
            </a:r>
          </a:p>
          <a:p>
            <a:pPr lvl="1"/>
            <a:r>
              <a:rPr lang="en-US" dirty="0"/>
              <a:t>Commitment to patient care in underserved areas</a:t>
            </a:r>
          </a:p>
          <a:p>
            <a:pPr lvl="1"/>
            <a:r>
              <a:rPr lang="en-US" dirty="0"/>
              <a:t>Working with Haitian physicians and staff</a:t>
            </a:r>
          </a:p>
          <a:p>
            <a:pPr lvl="1"/>
            <a:r>
              <a:rPr lang="en-US" dirty="0"/>
              <a:t>Working with schools and children in Haiti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272A-A81E-4761-AEE7-A2A50D1A82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5766-6D05-47FD-BEBA-87C34E323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Family Health Ministries (FHM)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6D002-EE92-4273-97FE-A514D3E7EF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588" y="1600676"/>
            <a:ext cx="10665222" cy="497710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Mission:</a:t>
            </a:r>
          </a:p>
          <a:p>
            <a:pPr marL="609448" lvl="1" indent="0">
              <a:buNone/>
            </a:pPr>
            <a:r>
              <a:rPr lang="en-US" dirty="0"/>
              <a:t>We support Haitian communities in their efforts to build and sustain healthy families by developing best health care practices to share across Haiti and other low-resource communities.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9D443-B820-4224-84BC-86FC1EA7B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82B94-7E31-4F66-9FE8-3B3D4BD64FC9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EF829A-D1B2-417B-84B3-884CE84E9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41" y="1437736"/>
            <a:ext cx="4164515" cy="19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94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5A48-7A93-464B-88E8-DF20F7379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Blanchard Clinic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1ED2D-86A9-4DA1-AF26-30384C270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35C6D-E1F9-4018-8318-0584D07D1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588" y="1219200"/>
            <a:ext cx="10665222" cy="4978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399" dirty="0"/>
          </a:p>
          <a:p>
            <a:r>
              <a:rPr lang="en-US" sz="2399" dirty="0"/>
              <a:t>The Blanchard Clinic in Port-au-Prince was opened in 2006 and provides women’s health services to a community considered a part of Cite Soleil. </a:t>
            </a:r>
          </a:p>
          <a:p>
            <a:pPr lvl="1"/>
            <a:r>
              <a:rPr lang="en-US" sz="2133" dirty="0"/>
              <a:t>Nearly 20,000 women have been screened for cervical cancer. </a:t>
            </a:r>
          </a:p>
          <a:p>
            <a:pPr lvl="1"/>
            <a:r>
              <a:rPr lang="en-US" sz="2133" dirty="0"/>
              <a:t>Expanding to full primary care.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3AE80-1966-43E1-BE72-B22E8E397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82B94-7E31-4F66-9FE8-3B3D4BD64FC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90A63B-CC04-4AFA-B051-4748FA10CF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77" y="1295957"/>
            <a:ext cx="3551769" cy="2663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FD31E8-2640-4958-8A7A-A4A01C90E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26" y="1070203"/>
            <a:ext cx="4643893" cy="348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52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60B5-C322-48E2-A064-33BDCF11D9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Birthing Center in Tom </a:t>
            </a:r>
            <a:r>
              <a:rPr lang="en-US" dirty="0" err="1"/>
              <a:t>Gato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63246-BBB2-4251-846C-2ABAC23F74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9B1B9-CDF6-47F2-B68D-E369F62A25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588" y="1219200"/>
            <a:ext cx="10665222" cy="4978400"/>
          </a:xfrm>
        </p:spPr>
        <p:txBody>
          <a:bodyPr/>
          <a:lstStyle/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2399" dirty="0"/>
              <a:t>The </a:t>
            </a:r>
            <a:r>
              <a:rPr lang="en-US" sz="2399" dirty="0" err="1"/>
              <a:t>Carmelle</a:t>
            </a:r>
            <a:r>
              <a:rPr lang="en-US" sz="2399" dirty="0"/>
              <a:t> Voltaire Women’s Health Center opened in early 2016 in the rural mountain community of Tom </a:t>
            </a:r>
            <a:r>
              <a:rPr lang="en-US" sz="2399" dirty="0" err="1"/>
              <a:t>Gato</a:t>
            </a:r>
            <a:r>
              <a:rPr lang="en-US" sz="2399" dirty="0"/>
              <a:t>. This is the only facility in the area providing comprehensive women’s health services.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1B98C-3DF3-4A42-9E71-A1C28D0C9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82B94-7E31-4F66-9FE8-3B3D4BD64FC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E35D9F-C18A-4701-95C9-2625A6A54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47" y="1295956"/>
            <a:ext cx="4604667" cy="34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Presenters have no Conflicts of Interest or Financial Disclosures to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Partnership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Equality</a:t>
            </a:r>
          </a:p>
          <a:p>
            <a:r>
              <a:rPr lang="en-US" sz="3600" dirty="0"/>
              <a:t>Transparency</a:t>
            </a:r>
          </a:p>
          <a:p>
            <a:r>
              <a:rPr lang="en-US" sz="3600" dirty="0"/>
              <a:t>Result-oriented Approach</a:t>
            </a:r>
          </a:p>
          <a:p>
            <a:r>
              <a:rPr lang="en-US" sz="3600" dirty="0"/>
              <a:t>Responsibility</a:t>
            </a:r>
          </a:p>
          <a:p>
            <a:r>
              <a:rPr lang="en-US" sz="3600" dirty="0"/>
              <a:t>Complementary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272A-A81E-4761-AEE7-A2A50D1A824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F35D-FE40-490D-92D7-F503FAB64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the impact of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3B7FE-BC79-4134-9283-DB3C0F044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Pre-assessment</a:t>
            </a:r>
          </a:p>
          <a:p>
            <a:pPr lvl="1"/>
            <a:r>
              <a:rPr lang="en-US" dirty="0"/>
              <a:t>Priority-Need alignment</a:t>
            </a:r>
          </a:p>
          <a:p>
            <a:pPr lvl="1"/>
            <a:r>
              <a:rPr lang="en-US" dirty="0"/>
              <a:t>Sustainability</a:t>
            </a:r>
          </a:p>
          <a:p>
            <a:pPr lvl="1"/>
            <a:r>
              <a:rPr lang="en-US" dirty="0"/>
              <a:t>Resource allocation/diversion</a:t>
            </a:r>
          </a:p>
          <a:p>
            <a:r>
              <a:rPr lang="en-US" dirty="0"/>
              <a:t>Evaluation plan: include impact assessment</a:t>
            </a:r>
          </a:p>
          <a:p>
            <a:pPr lvl="1"/>
            <a:r>
              <a:rPr lang="en-US" dirty="0"/>
              <a:t>Process metrics </a:t>
            </a:r>
          </a:p>
          <a:p>
            <a:pPr lvl="1"/>
            <a:r>
              <a:rPr lang="en-US" dirty="0"/>
              <a:t>Outcomes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656C5-1A2B-49E4-B0D6-D40FBB81ED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change in partners for the </a:t>
            </a:r>
            <a:r>
              <a:rPr lang="en-US" i="1" dirty="0"/>
              <a:t>FMCI</a:t>
            </a:r>
            <a:r>
              <a:rPr lang="en-US" dirty="0"/>
              <a:t> Delegation trip to Haiti</a:t>
            </a:r>
          </a:p>
          <a:p>
            <a:r>
              <a:rPr lang="en-US" dirty="0"/>
              <a:t>Understand the principles of partnership development and how they influence partner choices</a:t>
            </a:r>
          </a:p>
          <a:p>
            <a:r>
              <a:rPr lang="en-US" dirty="0"/>
              <a:t>Understand the challenges and barriers to successful partnerships.</a:t>
            </a:r>
          </a:p>
          <a:p>
            <a:r>
              <a:rPr lang="en-US" dirty="0"/>
              <a:t>Understand how to develop successful partnership in third world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531C-F3B7-4618-9A07-E14445AD44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r>
              <a:rPr lang="en-US" i="1" dirty="0"/>
              <a:t>Family Medicine Cares International?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2588" y="1447800"/>
            <a:ext cx="10665222" cy="4826000"/>
          </a:xfrm>
        </p:spPr>
        <p:txBody>
          <a:bodyPr/>
          <a:lstStyle/>
          <a:p>
            <a:r>
              <a:rPr lang="en-US" dirty="0"/>
              <a:t>Humanitarian program created to provide sustainable and accessible health care to underserved populations around the world. </a:t>
            </a:r>
          </a:p>
          <a:p>
            <a:endParaRPr lang="en-US" dirty="0"/>
          </a:p>
          <a:p>
            <a:r>
              <a:rPr lang="en-US" dirty="0"/>
              <a:t>Provides patient care, delivers education and training in Family Medicine, and works to improve the health and quality of life of people in Haiti.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82B94-7E31-4F66-9FE8-3B3D4BD64FC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8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77707-53DB-4BEC-8F31-685758C54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70" y="0"/>
            <a:ext cx="8252884" cy="61896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1E54EE-9956-4D52-AE01-D1402ED8FF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Family Medicine Cares International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6294" y="1295955"/>
            <a:ext cx="11071516" cy="4977104"/>
          </a:xfrm>
        </p:spPr>
        <p:txBody>
          <a:bodyPr/>
          <a:lstStyle/>
          <a:p>
            <a:r>
              <a:rPr lang="en-US" sz="2666" dirty="0"/>
              <a:t>Program Components</a:t>
            </a:r>
          </a:p>
          <a:p>
            <a:pPr lvl="1"/>
            <a:r>
              <a:rPr lang="en-US" sz="2399" dirty="0"/>
              <a:t>Patient Care</a:t>
            </a:r>
          </a:p>
          <a:p>
            <a:pPr lvl="1"/>
            <a:r>
              <a:rPr lang="en-US" sz="2399" dirty="0"/>
              <a:t>Medical Education and Training</a:t>
            </a:r>
          </a:p>
          <a:p>
            <a:pPr lvl="1"/>
            <a:r>
              <a:rPr lang="en-US" sz="2399" dirty="0"/>
              <a:t>Children and Youth Projects</a:t>
            </a:r>
          </a:p>
          <a:p>
            <a:pPr lvl="1"/>
            <a:r>
              <a:rPr lang="en-US" sz="2399" dirty="0"/>
              <a:t>Medical Equipment and Supplies</a:t>
            </a:r>
          </a:p>
          <a:p>
            <a:endParaRPr lang="en-US" sz="1333" dirty="0"/>
          </a:p>
          <a:p>
            <a:r>
              <a:rPr lang="en-US" sz="2666" dirty="0"/>
              <a:t>Work is Accomplished Through</a:t>
            </a:r>
          </a:p>
          <a:p>
            <a:pPr lvl="1"/>
            <a:r>
              <a:rPr lang="en-US" sz="2399" dirty="0"/>
              <a:t>Annual Delegation</a:t>
            </a:r>
          </a:p>
          <a:p>
            <a:pPr lvl="1"/>
            <a:r>
              <a:rPr lang="en-US" sz="2399" dirty="0"/>
              <a:t>Faculty Development Trips</a:t>
            </a:r>
          </a:p>
          <a:p>
            <a:pPr lvl="1"/>
            <a:r>
              <a:rPr lang="en-US" sz="2399" dirty="0"/>
              <a:t>Ongoing Communication and Mentoring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82B94-7E31-4F66-9FE8-3B3D4BD64FC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1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Delegation Trip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2588" y="1092808"/>
            <a:ext cx="10665222" cy="4977104"/>
          </a:xfrm>
        </p:spPr>
        <p:txBody>
          <a:bodyPr/>
          <a:lstStyle/>
          <a:p>
            <a:r>
              <a:rPr lang="en-US" sz="2933" dirty="0"/>
              <a:t>The Annual Delegation trip is a one-week volunteer opportunity that includes both medical and non-medical individuals. </a:t>
            </a:r>
          </a:p>
          <a:p>
            <a:endParaRPr lang="en-US" sz="1333" dirty="0"/>
          </a:p>
          <a:p>
            <a:r>
              <a:rPr lang="en-US" sz="2933" dirty="0"/>
              <a:t>Delegation has three teams:</a:t>
            </a:r>
          </a:p>
          <a:p>
            <a:pPr lvl="1"/>
            <a:r>
              <a:rPr lang="en-US" sz="2666" dirty="0"/>
              <a:t>Patient Care</a:t>
            </a:r>
          </a:p>
          <a:p>
            <a:pPr lvl="1"/>
            <a:r>
              <a:rPr lang="en-US" sz="2666" dirty="0"/>
              <a:t>Medical Education</a:t>
            </a:r>
          </a:p>
          <a:p>
            <a:pPr lvl="1"/>
            <a:r>
              <a:rPr lang="en-US" sz="2666" dirty="0"/>
              <a:t>Service</a:t>
            </a:r>
          </a:p>
          <a:p>
            <a:endParaRPr lang="en-US" sz="1333" dirty="0"/>
          </a:p>
          <a:p>
            <a:r>
              <a:rPr lang="en-US" sz="2933" dirty="0"/>
              <a:t>2019 Delegation: February 23 – March 2</a:t>
            </a:r>
          </a:p>
          <a:p>
            <a:endParaRPr lang="en-US" sz="2933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82B94-7E31-4F66-9FE8-3B3D4BD64FC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6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605FD2-6DFF-4380-8269-6C312FEB9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5"/>
          <a:stretch/>
        </p:blipFill>
        <p:spPr>
          <a:xfrm rot="21133664">
            <a:off x="5641947" y="1495102"/>
            <a:ext cx="2418431" cy="395144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 rot="16200000">
            <a:off x="-2437766" y="2133937"/>
            <a:ext cx="6094413" cy="1828324"/>
          </a:xfrm>
        </p:spPr>
        <p:txBody>
          <a:bodyPr>
            <a:normAutofit/>
          </a:bodyPr>
          <a:lstStyle/>
          <a:p>
            <a:r>
              <a:rPr lang="en-US" sz="4799" dirty="0"/>
              <a:t>Patient Care Team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526682" y="4993507"/>
            <a:ext cx="7211721" cy="162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8" tIns="60944" rIns="121888" bIns="60944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 baseline="0">
                <a:solidFill>
                  <a:schemeClr val="tx1"/>
                </a:solidFill>
                <a:latin typeface="Garamond" panose="02020404030301010803" pitchFamily="18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4266" b="1" dirty="0"/>
              <a:t> 799 </a:t>
            </a:r>
            <a:r>
              <a:rPr lang="en-US" sz="4266" dirty="0"/>
              <a:t>Patients seen!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17965">
            <a:off x="1754321" y="142185"/>
            <a:ext cx="3785623" cy="50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B349B2-B57C-4D37-B0F4-BC8DA21DF8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862">
            <a:off x="7832886" y="264010"/>
            <a:ext cx="3858375" cy="2577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5ED51-E5E7-4564-9D04-D42529C4E3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497">
            <a:off x="8220833" y="3094808"/>
            <a:ext cx="3859084" cy="28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5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 Team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2588" y="1803823"/>
            <a:ext cx="10665222" cy="49771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Seeks to improve the quality of life and the health of children in Haiti, as well as provide health and hope to Haiti’s youth. It also allows non-medical Delegation members to participate in meaningful volunteer efforts.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82B94-7E31-4F66-9FE8-3B3D4BD64FC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95" y="3768037"/>
            <a:ext cx="3340030" cy="2505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62" y="3733721"/>
            <a:ext cx="3555074" cy="2666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" y="3768037"/>
            <a:ext cx="3340030" cy="250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404">
            <a:off x="25256" y="70624"/>
            <a:ext cx="2590399" cy="1942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905">
            <a:off x="9485041" y="-170201"/>
            <a:ext cx="2695706" cy="202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912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Champion se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mpion se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mpion se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5305</TotalTime>
  <Words>764</Words>
  <Application>Microsoft Office PowerPoint</Application>
  <PresentationFormat>Custom</PresentationFormat>
  <Paragraphs>161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PowerPoint</vt:lpstr>
      <vt:lpstr>Family Medicine Cares International: Partnership development in third world countries</vt:lpstr>
      <vt:lpstr>Disclosures</vt:lpstr>
      <vt:lpstr>Learning Objectives</vt:lpstr>
      <vt:lpstr>What is Family Medicine Cares International?</vt:lpstr>
      <vt:lpstr>PowerPoint Presentation</vt:lpstr>
      <vt:lpstr>Family Medicine Cares International</vt:lpstr>
      <vt:lpstr>Annual Delegation Trip</vt:lpstr>
      <vt:lpstr>Patient Care Team</vt:lpstr>
      <vt:lpstr>Service Team</vt:lpstr>
      <vt:lpstr>Patient Care and Service Team Collaboration</vt:lpstr>
      <vt:lpstr>Patient Care and Service Teams at Fondwa School and Orphanage</vt:lpstr>
      <vt:lpstr>        Symposia</vt:lpstr>
      <vt:lpstr>Faculty Development: Program Philosophy and History</vt:lpstr>
      <vt:lpstr> Medical Education Team</vt:lpstr>
      <vt:lpstr>Thanks</vt:lpstr>
      <vt:lpstr>New Partner/Old Partner</vt:lpstr>
      <vt:lpstr> Family Health Ministries (FHM)</vt:lpstr>
      <vt:lpstr>Blanchard Clinic</vt:lpstr>
      <vt:lpstr>Birthing Center in Tom Gato</vt:lpstr>
      <vt:lpstr>Principles of Partnership</vt:lpstr>
      <vt:lpstr>Assessing the impact of partnerships</vt:lpstr>
    </vt:vector>
  </TitlesOfParts>
  <Company>AAFP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Rover</dc:creator>
  <cp:lastModifiedBy>Ashley Poole</cp:lastModifiedBy>
  <cp:revision>64</cp:revision>
  <dcterms:created xsi:type="dcterms:W3CDTF">2013-05-20T16:20:33Z</dcterms:created>
  <dcterms:modified xsi:type="dcterms:W3CDTF">2018-09-05T13:50:29Z</dcterms:modified>
</cp:coreProperties>
</file>