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9" r:id="rId2"/>
  </p:sldMasterIdLst>
  <p:notesMasterIdLst>
    <p:notesMasterId r:id="rId20"/>
  </p:notesMasterIdLst>
  <p:sldIdLst>
    <p:sldId id="263" r:id="rId3"/>
    <p:sldId id="264" r:id="rId4"/>
    <p:sldId id="265" r:id="rId5"/>
    <p:sldId id="272" r:id="rId6"/>
    <p:sldId id="275" r:id="rId7"/>
    <p:sldId id="301" r:id="rId8"/>
    <p:sldId id="302" r:id="rId9"/>
    <p:sldId id="303" r:id="rId10"/>
    <p:sldId id="287" r:id="rId11"/>
    <p:sldId id="315" r:id="rId12"/>
    <p:sldId id="305" r:id="rId13"/>
    <p:sldId id="319" r:id="rId14"/>
    <p:sldId id="318" r:id="rId15"/>
    <p:sldId id="317" r:id="rId16"/>
    <p:sldId id="282" r:id="rId17"/>
    <p:sldId id="299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347C6-B4ED-4651-9A17-41C3988F6513}" v="7" dt="2022-01-27T19:49:19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8224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8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Stumbar" userId="d5fe3cce-b1e5-4c52-b27c-28d41cfed3e3" providerId="ADAL" clId="{24D347C6-B4ED-4651-9A17-41C3988F6513}"/>
    <pc:docChg chg="custSel modSld">
      <pc:chgData name="Sarah Stumbar" userId="d5fe3cce-b1e5-4c52-b27c-28d41cfed3e3" providerId="ADAL" clId="{24D347C6-B4ED-4651-9A17-41C3988F6513}" dt="2022-01-27T19:49:19.165" v="10" actId="255"/>
      <pc:docMkLst>
        <pc:docMk/>
      </pc:docMkLst>
      <pc:sldChg chg="modSp mod">
        <pc:chgData name="Sarah Stumbar" userId="d5fe3cce-b1e5-4c52-b27c-28d41cfed3e3" providerId="ADAL" clId="{24D347C6-B4ED-4651-9A17-41C3988F6513}" dt="2022-01-27T19:49:19.165" v="10" actId="255"/>
        <pc:sldMkLst>
          <pc:docMk/>
          <pc:sldMk cId="3794545453" sldId="265"/>
        </pc:sldMkLst>
        <pc:spChg chg="mod">
          <ac:chgData name="Sarah Stumbar" userId="d5fe3cce-b1e5-4c52-b27c-28d41cfed3e3" providerId="ADAL" clId="{24D347C6-B4ED-4651-9A17-41C3988F6513}" dt="2022-01-27T19:49:19.165" v="10" actId="255"/>
          <ac:spMkLst>
            <pc:docMk/>
            <pc:sldMk cId="3794545453" sldId="265"/>
            <ac:spMk id="3" creationId="{D49E6A88-C0D5-334B-9D17-0088C690B374}"/>
          </ac:spMkLst>
        </pc:spChg>
      </pc:sldChg>
      <pc:sldChg chg="modSp mod">
        <pc:chgData name="Sarah Stumbar" userId="d5fe3cce-b1e5-4c52-b27c-28d41cfed3e3" providerId="ADAL" clId="{24D347C6-B4ED-4651-9A17-41C3988F6513}" dt="2022-01-27T19:48:01.965" v="2" actId="20577"/>
        <pc:sldMkLst>
          <pc:docMk/>
          <pc:sldMk cId="3315674275" sldId="319"/>
        </pc:sldMkLst>
        <pc:spChg chg="mod">
          <ac:chgData name="Sarah Stumbar" userId="d5fe3cce-b1e5-4c52-b27c-28d41cfed3e3" providerId="ADAL" clId="{24D347C6-B4ED-4651-9A17-41C3988F6513}" dt="2022-01-27T19:48:01.965" v="2" actId="20577"/>
          <ac:spMkLst>
            <pc:docMk/>
            <pc:sldMk cId="3315674275" sldId="319"/>
            <ac:spMk id="2" creationId="{F001D10F-BB73-4C64-A5AA-61BB92236167}"/>
          </ac:spMkLst>
        </pc:spChg>
        <pc:spChg chg="mod">
          <ac:chgData name="Sarah Stumbar" userId="d5fe3cce-b1e5-4c52-b27c-28d41cfed3e3" providerId="ADAL" clId="{24D347C6-B4ED-4651-9A17-41C3988F6513}" dt="2022-01-27T19:47:50.821" v="1" actId="20577"/>
          <ac:spMkLst>
            <pc:docMk/>
            <pc:sldMk cId="3315674275" sldId="319"/>
            <ac:spMk id="3" creationId="{EB501068-8BDB-499A-93BF-80CE6D91EC6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B2459-CEA9-4C5D-812C-07B9C0E3B7D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207146-0390-496F-AB58-89630F131556}">
      <dgm:prSet phldrT="[Text]" custT="1"/>
      <dgm:spPr>
        <a:solidFill>
          <a:srgbClr val="0070C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/>
            <a:t>Build a Task Force with various stakeholders to develop a national sub-I curriculum</a:t>
          </a:r>
        </a:p>
        <a:p>
          <a:pPr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4FAAE4C3-5E29-4035-A719-E50549863CC7}" type="parTrans" cxnId="{FB50120E-A447-4072-AF00-33058D545D61}">
      <dgm:prSet/>
      <dgm:spPr/>
      <dgm:t>
        <a:bodyPr/>
        <a:lstStyle/>
        <a:p>
          <a:endParaRPr lang="en-US"/>
        </a:p>
      </dgm:t>
    </dgm:pt>
    <dgm:pt modelId="{29CF5234-45CF-4AD4-A29B-2024DB32FE87}" type="sibTrans" cxnId="{FB50120E-A447-4072-AF00-33058D545D61}">
      <dgm:prSet/>
      <dgm:spPr/>
      <dgm:t>
        <a:bodyPr/>
        <a:lstStyle/>
        <a:p>
          <a:endParaRPr lang="en-US"/>
        </a:p>
      </dgm:t>
    </dgm:pt>
    <dgm:pt modelId="{E17DFF2E-207B-4359-ACAD-22E687F39C39}">
      <dgm:prSet phldrT="[Text]" custT="1"/>
      <dgm:spPr>
        <a:solidFill>
          <a:srgbClr val="0070C0"/>
        </a:solidFill>
      </dgm:spPr>
      <dgm:t>
        <a:bodyPr/>
        <a:lstStyle/>
        <a:p>
          <a:pPr marL="0" indent="0">
            <a:buFont typeface="+mj-lt"/>
            <a:buNone/>
          </a:pPr>
          <a:endParaRPr lang="en-US" sz="2800" dirty="0"/>
        </a:p>
        <a:p>
          <a:pPr marL="0" indent="0">
            <a:buFont typeface="+mj-lt"/>
            <a:buNone/>
          </a:pPr>
          <a:r>
            <a:rPr lang="en-US" sz="2800" dirty="0"/>
            <a:t>Be responsible for maintaining and updating curriculum every 3 years</a:t>
          </a:r>
        </a:p>
        <a:p>
          <a:endParaRPr lang="en-US" sz="1800" dirty="0"/>
        </a:p>
        <a:p>
          <a:endParaRPr lang="en-US" sz="1800" dirty="0"/>
        </a:p>
      </dgm:t>
    </dgm:pt>
    <dgm:pt modelId="{2571C054-3B74-4F00-8BE1-A6BBDE77D6DB}" type="parTrans" cxnId="{BCB77AEB-C571-4096-986F-EE69FAC52F1C}">
      <dgm:prSet/>
      <dgm:spPr/>
      <dgm:t>
        <a:bodyPr/>
        <a:lstStyle/>
        <a:p>
          <a:endParaRPr lang="en-US"/>
        </a:p>
      </dgm:t>
    </dgm:pt>
    <dgm:pt modelId="{36DB4817-5DDE-4159-AB36-1CA3FD625034}" type="sibTrans" cxnId="{BCB77AEB-C571-4096-986F-EE69FAC52F1C}">
      <dgm:prSet/>
      <dgm:spPr/>
      <dgm:t>
        <a:bodyPr/>
        <a:lstStyle/>
        <a:p>
          <a:endParaRPr lang="en-US"/>
        </a:p>
      </dgm:t>
    </dgm:pt>
    <dgm:pt modelId="{6FAE6BBF-C34A-4EC0-9691-B3E0DC0CF5AD}" type="pres">
      <dgm:prSet presAssocID="{C0EB2459-CEA9-4C5D-812C-07B9C0E3B7D5}" presName="linear" presStyleCnt="0">
        <dgm:presLayoutVars>
          <dgm:dir/>
          <dgm:resizeHandles val="exact"/>
        </dgm:presLayoutVars>
      </dgm:prSet>
      <dgm:spPr/>
    </dgm:pt>
    <dgm:pt modelId="{9839C6B1-505F-4494-81C7-BCDB2C06171A}" type="pres">
      <dgm:prSet presAssocID="{D5207146-0390-496F-AB58-89630F131556}" presName="comp" presStyleCnt="0"/>
      <dgm:spPr/>
    </dgm:pt>
    <dgm:pt modelId="{3EA22289-5B6F-4852-B862-9E82F7D006F2}" type="pres">
      <dgm:prSet presAssocID="{D5207146-0390-496F-AB58-89630F131556}" presName="box" presStyleLbl="node1" presStyleIdx="0" presStyleCnt="2"/>
      <dgm:spPr/>
    </dgm:pt>
    <dgm:pt modelId="{A45C57E1-1D6B-4E6F-AC95-CFDE37786814}" type="pres">
      <dgm:prSet presAssocID="{D5207146-0390-496F-AB58-89630F131556}" presName="img" presStyleLbl="fgImgPlace1" presStyleIdx="0" presStyleCnt="2" custScaleX="78720" custScaleY="83363" custLinFactNeighborX="-32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2D2BAD-76F0-4190-ADFF-2249AFD5D1A5}" type="pres">
      <dgm:prSet presAssocID="{D5207146-0390-496F-AB58-89630F131556}" presName="text" presStyleLbl="node1" presStyleIdx="0" presStyleCnt="2">
        <dgm:presLayoutVars>
          <dgm:bulletEnabled val="1"/>
        </dgm:presLayoutVars>
      </dgm:prSet>
      <dgm:spPr/>
    </dgm:pt>
    <dgm:pt modelId="{900F4D26-1BA6-47E7-AB20-2E58EA2A51F6}" type="pres">
      <dgm:prSet presAssocID="{29CF5234-45CF-4AD4-A29B-2024DB32FE87}" presName="spacer" presStyleCnt="0"/>
      <dgm:spPr/>
    </dgm:pt>
    <dgm:pt modelId="{384F1418-0BD5-4CDA-934B-700408EB95E0}" type="pres">
      <dgm:prSet presAssocID="{E17DFF2E-207B-4359-ACAD-22E687F39C39}" presName="comp" presStyleCnt="0"/>
      <dgm:spPr/>
    </dgm:pt>
    <dgm:pt modelId="{60AD8605-C3C9-413D-BE9B-C66B6C785034}" type="pres">
      <dgm:prSet presAssocID="{E17DFF2E-207B-4359-ACAD-22E687F39C39}" presName="box" presStyleLbl="node1" presStyleIdx="1" presStyleCnt="2"/>
      <dgm:spPr/>
    </dgm:pt>
    <dgm:pt modelId="{55B0FF4E-BB04-483E-9279-BEF74178E542}" type="pres">
      <dgm:prSet presAssocID="{E17DFF2E-207B-4359-ACAD-22E687F39C39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9250E72-8070-4872-822E-C06AE2EF3B53}" type="pres">
      <dgm:prSet presAssocID="{E17DFF2E-207B-4359-ACAD-22E687F39C39}" presName="text" presStyleLbl="node1" presStyleIdx="1" presStyleCnt="2">
        <dgm:presLayoutVars>
          <dgm:bulletEnabled val="1"/>
        </dgm:presLayoutVars>
      </dgm:prSet>
      <dgm:spPr/>
    </dgm:pt>
  </dgm:ptLst>
  <dgm:cxnLst>
    <dgm:cxn modelId="{FB50120E-A447-4072-AF00-33058D545D61}" srcId="{C0EB2459-CEA9-4C5D-812C-07B9C0E3B7D5}" destId="{D5207146-0390-496F-AB58-89630F131556}" srcOrd="0" destOrd="0" parTransId="{4FAAE4C3-5E29-4035-A719-E50549863CC7}" sibTransId="{29CF5234-45CF-4AD4-A29B-2024DB32FE87}"/>
    <dgm:cxn modelId="{3A17231E-4F05-4DC3-A301-01B466314A31}" type="presOf" srcId="{D5207146-0390-496F-AB58-89630F131556}" destId="{CB2D2BAD-76F0-4190-ADFF-2249AFD5D1A5}" srcOrd="1" destOrd="0" presId="urn:microsoft.com/office/officeart/2005/8/layout/vList4"/>
    <dgm:cxn modelId="{C7C7E789-81C1-4771-9BAD-8B2A743CE89B}" type="presOf" srcId="{E17DFF2E-207B-4359-ACAD-22E687F39C39}" destId="{69250E72-8070-4872-822E-C06AE2EF3B53}" srcOrd="1" destOrd="0" presId="urn:microsoft.com/office/officeart/2005/8/layout/vList4"/>
    <dgm:cxn modelId="{BEE8B08C-1E93-4768-9F10-181B2462922C}" type="presOf" srcId="{C0EB2459-CEA9-4C5D-812C-07B9C0E3B7D5}" destId="{6FAE6BBF-C34A-4EC0-9691-B3E0DC0CF5AD}" srcOrd="0" destOrd="0" presId="urn:microsoft.com/office/officeart/2005/8/layout/vList4"/>
    <dgm:cxn modelId="{FFD19F9D-4DD5-4983-979A-028B8D494614}" type="presOf" srcId="{D5207146-0390-496F-AB58-89630F131556}" destId="{3EA22289-5B6F-4852-B862-9E82F7D006F2}" srcOrd="0" destOrd="0" presId="urn:microsoft.com/office/officeart/2005/8/layout/vList4"/>
    <dgm:cxn modelId="{A35242A8-5885-47B6-B29D-54C1EA732B28}" type="presOf" srcId="{E17DFF2E-207B-4359-ACAD-22E687F39C39}" destId="{60AD8605-C3C9-413D-BE9B-C66B6C785034}" srcOrd="0" destOrd="0" presId="urn:microsoft.com/office/officeart/2005/8/layout/vList4"/>
    <dgm:cxn modelId="{BCB77AEB-C571-4096-986F-EE69FAC52F1C}" srcId="{C0EB2459-CEA9-4C5D-812C-07B9C0E3B7D5}" destId="{E17DFF2E-207B-4359-ACAD-22E687F39C39}" srcOrd="1" destOrd="0" parTransId="{2571C054-3B74-4F00-8BE1-A6BBDE77D6DB}" sibTransId="{36DB4817-5DDE-4159-AB36-1CA3FD625034}"/>
    <dgm:cxn modelId="{624A6010-2F64-4D5A-A8D1-4C5D0A5C2423}" type="presParOf" srcId="{6FAE6BBF-C34A-4EC0-9691-B3E0DC0CF5AD}" destId="{9839C6B1-505F-4494-81C7-BCDB2C06171A}" srcOrd="0" destOrd="0" presId="urn:microsoft.com/office/officeart/2005/8/layout/vList4"/>
    <dgm:cxn modelId="{65B715C0-38C7-498E-A789-7C7AF5FF08AA}" type="presParOf" srcId="{9839C6B1-505F-4494-81C7-BCDB2C06171A}" destId="{3EA22289-5B6F-4852-B862-9E82F7D006F2}" srcOrd="0" destOrd="0" presId="urn:microsoft.com/office/officeart/2005/8/layout/vList4"/>
    <dgm:cxn modelId="{C07884A8-9883-446B-BB42-0D0371FE739D}" type="presParOf" srcId="{9839C6B1-505F-4494-81C7-BCDB2C06171A}" destId="{A45C57E1-1D6B-4E6F-AC95-CFDE37786814}" srcOrd="1" destOrd="0" presId="urn:microsoft.com/office/officeart/2005/8/layout/vList4"/>
    <dgm:cxn modelId="{3A6500B1-581B-4F6D-BAFB-C35EF907CD49}" type="presParOf" srcId="{9839C6B1-505F-4494-81C7-BCDB2C06171A}" destId="{CB2D2BAD-76F0-4190-ADFF-2249AFD5D1A5}" srcOrd="2" destOrd="0" presId="urn:microsoft.com/office/officeart/2005/8/layout/vList4"/>
    <dgm:cxn modelId="{D81DAC74-2D86-4E28-B278-7E93E59C9E25}" type="presParOf" srcId="{6FAE6BBF-C34A-4EC0-9691-B3E0DC0CF5AD}" destId="{900F4D26-1BA6-47E7-AB20-2E58EA2A51F6}" srcOrd="1" destOrd="0" presId="urn:microsoft.com/office/officeart/2005/8/layout/vList4"/>
    <dgm:cxn modelId="{585C0E00-A0B9-48E9-A22A-4CF4EBF67116}" type="presParOf" srcId="{6FAE6BBF-C34A-4EC0-9691-B3E0DC0CF5AD}" destId="{384F1418-0BD5-4CDA-934B-700408EB95E0}" srcOrd="2" destOrd="0" presId="urn:microsoft.com/office/officeart/2005/8/layout/vList4"/>
    <dgm:cxn modelId="{8C7791EC-CAFE-4347-882A-0BCE972E75D0}" type="presParOf" srcId="{384F1418-0BD5-4CDA-934B-700408EB95E0}" destId="{60AD8605-C3C9-413D-BE9B-C66B6C785034}" srcOrd="0" destOrd="0" presId="urn:microsoft.com/office/officeart/2005/8/layout/vList4"/>
    <dgm:cxn modelId="{3D88FAFC-34E5-4736-9F40-63D7FA53AE5E}" type="presParOf" srcId="{384F1418-0BD5-4CDA-934B-700408EB95E0}" destId="{55B0FF4E-BB04-483E-9279-BEF74178E542}" srcOrd="1" destOrd="0" presId="urn:microsoft.com/office/officeart/2005/8/layout/vList4"/>
    <dgm:cxn modelId="{CD4A96E4-0D5E-4867-AB99-B63A7E2BA8C5}" type="presParOf" srcId="{384F1418-0BD5-4CDA-934B-700408EB95E0}" destId="{69250E72-8070-4872-822E-C06AE2EF3B5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22289-5B6F-4852-B862-9E82F7D006F2}">
      <dsp:nvSpPr>
        <dsp:cNvPr id="0" name=""/>
        <dsp:cNvSpPr/>
      </dsp:nvSpPr>
      <dsp:spPr>
        <a:xfrm>
          <a:off x="0" y="0"/>
          <a:ext cx="6872093" cy="175804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/>
            <a:t>Build a Task Force with various stakeholders to develop a national sub-I curriculum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550222" y="0"/>
        <a:ext cx="5321870" cy="1758043"/>
      </dsp:txXfrm>
    </dsp:sp>
    <dsp:sp modelId="{A45C57E1-1D6B-4E6F-AC95-CFDE37786814}">
      <dsp:nvSpPr>
        <dsp:cNvPr id="0" name=""/>
        <dsp:cNvSpPr/>
      </dsp:nvSpPr>
      <dsp:spPr>
        <a:xfrm>
          <a:off x="277978" y="292798"/>
          <a:ext cx="1081942" cy="117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D8605-C3C9-413D-BE9B-C66B6C785034}">
      <dsp:nvSpPr>
        <dsp:cNvPr id="0" name=""/>
        <dsp:cNvSpPr/>
      </dsp:nvSpPr>
      <dsp:spPr>
        <a:xfrm>
          <a:off x="0" y="1933847"/>
          <a:ext cx="6872093" cy="1758043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800" kern="1200" dirty="0"/>
            <a:t>Be responsible for maintaining and updating curriculum every 3 years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550222" y="1933847"/>
        <a:ext cx="5321870" cy="1758043"/>
      </dsp:txXfrm>
    </dsp:sp>
    <dsp:sp modelId="{55B0FF4E-BB04-483E-9279-BEF74178E542}">
      <dsp:nvSpPr>
        <dsp:cNvPr id="0" name=""/>
        <dsp:cNvSpPr/>
      </dsp:nvSpPr>
      <dsp:spPr>
        <a:xfrm>
          <a:off x="175804" y="2109652"/>
          <a:ext cx="1374418" cy="14064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174DE-FF4F-44C1-8580-5DD10D5FA97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00731-0DF5-45F7-AF29-A1DB0BB8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tomoko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6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2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2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19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Dolapo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53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Dolapo</a:t>
            </a:r>
          </a:p>
          <a:p>
            <a:endParaRPr lang="en-US" dirty="0"/>
          </a:p>
          <a:p>
            <a:r>
              <a:rPr lang="en-US" dirty="0"/>
              <a:t>Will add the link once available, and drop in the chat-- </a:t>
            </a:r>
          </a:p>
          <a:p>
            <a:r>
              <a:rPr lang="en-US" dirty="0"/>
              <a:t>Show how to access the forms too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6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https://jamboard.google.com/d/1h5dK8GYEAi0KmTc60oVqqwykDw0TDAW_-ESYMu7A4VA/viewer</a:t>
            </a:r>
          </a:p>
          <a:p>
            <a:endParaRPr lang="en-US" dirty="0"/>
          </a:p>
          <a:p>
            <a:r>
              <a:rPr lang="en-US" dirty="0"/>
              <a:t>Christine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59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Dolapo</a:t>
            </a:r>
            <a:r>
              <a:rPr lang="en-US" dirty="0"/>
              <a:t>/Tomoko </a:t>
            </a:r>
          </a:p>
          <a:p>
            <a:endParaRPr lang="en-US" dirty="0"/>
          </a:p>
          <a:p>
            <a:r>
              <a:rPr lang="en-US" dirty="0"/>
              <a:t>Which elements of the </a:t>
            </a:r>
            <a:r>
              <a:rPr lang="en-US" dirty="0" err="1"/>
              <a:t>jamboard</a:t>
            </a:r>
            <a:r>
              <a:rPr lang="en-US" dirty="0"/>
              <a:t> pertain to </a:t>
            </a:r>
            <a:r>
              <a:rPr lang="en-US" b="1" dirty="0"/>
              <a:t>your institution?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1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tomoko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9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tomoko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C2CB-BADB-A04D-8350-D2FB47760E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8625" indent="-428625">
              <a:buFont typeface="+mj-lt"/>
              <a:buAutoNum type="arabicPeriod"/>
            </a:pPr>
            <a:r>
              <a:rPr lang="en-US" dirty="0"/>
              <a:t>Tomoko</a:t>
            </a:r>
          </a:p>
          <a:p>
            <a:pPr marL="321469" indent="-321469"/>
            <a:endParaRPr lang="en-US" dirty="0"/>
          </a:p>
          <a:p>
            <a:pPr marL="321469" indent="-321469"/>
            <a:r>
              <a:rPr lang="en-US" dirty="0"/>
              <a:t>Started 2019</a:t>
            </a:r>
          </a:p>
          <a:p>
            <a:pPr marL="321469" indent="-321469"/>
            <a:r>
              <a:rPr lang="en-US" dirty="0"/>
              <a:t>Develop a Task Force of UME and GME educators </a:t>
            </a:r>
            <a:r>
              <a:rPr lang="en-US" u="sng" dirty="0"/>
              <a:t>and learners </a:t>
            </a:r>
            <a:r>
              <a:rPr lang="en-US" dirty="0"/>
              <a:t>who are invested in this topic </a:t>
            </a:r>
          </a:p>
          <a:p>
            <a:pPr marL="321469" indent="-321469"/>
            <a:r>
              <a:rPr lang="en-US" dirty="0"/>
              <a:t>Create a Family Medicine National sub-I Curriculum</a:t>
            </a:r>
          </a:p>
          <a:p>
            <a:pPr marL="778669" lvl="1" indent="-321469"/>
            <a:r>
              <a:rPr lang="en-US" dirty="0"/>
              <a:t>Include a research component for curriculum assessment  </a:t>
            </a:r>
          </a:p>
          <a:p>
            <a:pPr marL="321469" indent="-321469"/>
            <a:r>
              <a:rPr lang="en-US" dirty="0"/>
              <a:t>Disseminate the curriculum using STFM platforms</a:t>
            </a:r>
          </a:p>
          <a:p>
            <a:pPr marL="321469" indent="-321469"/>
            <a:r>
              <a:rPr lang="en-US" dirty="0"/>
              <a:t>Create a mechanism to review and update the curriculum at least every 3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CC2CB-BADB-A04D-8350-D2FB47760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Tomoko</a:t>
            </a:r>
          </a:p>
          <a:p>
            <a:endParaRPr lang="en-US" dirty="0"/>
          </a:p>
          <a:p>
            <a:r>
              <a:rPr lang="en-US" dirty="0"/>
              <a:t>2019 </a:t>
            </a:r>
            <a:r>
              <a:rPr lang="en-US" dirty="0" err="1"/>
              <a:t>cera</a:t>
            </a:r>
            <a:r>
              <a:rPr lang="en-US" dirty="0"/>
              <a:t> survey results presented at last year’s MSE…won’t get into them here except to say 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2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Marisyl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26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marisyl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00731-0DF5-45F7-AF29-A1DB0BB8EA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1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5C64-B29C-324B-9A54-13652B726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01110-52DA-CF4A-84F5-84419C919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89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5C64-B29C-324B-9A54-13652B726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01110-52DA-CF4A-84F5-84419C919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33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1732-9207-7643-AE94-BAA8701E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086BE-5C1F-0748-AA2B-FDFF3CA5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14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0385-890C-6E4F-9E87-866459D3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BD4F8-1B22-CF4A-91F3-1CF27303B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99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E556-517E-F04D-BBDB-CD0F2056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790F8-30A3-E246-A72A-746D0F419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D1B94-2B13-9944-8BF0-21D26D936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6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935D-72DE-6743-AE5D-0BA1A8E0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3DE9D-7801-3C42-AE6E-35D701868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8B075-9814-8B4E-AD17-24D5F38D0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CE30F-0D07-2645-A87E-667105BC7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375C9-A31E-4E4B-A0A6-0959E7EC1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1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B124-77A7-5544-B57F-C27893B0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60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80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7FA3-28E8-ED4C-8392-D5C6FC965B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143920"/>
            <a:ext cx="6858000" cy="1108411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136227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7FA3-28E8-ED4C-8392-D5C6FC965B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143920"/>
            <a:ext cx="6858000" cy="1108411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253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7E98C7-5EB2-864C-813A-DE49EA0621C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FFF54-7042-5C44-B5DD-AEE0A8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36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F641E-DAF9-B745-A667-269867754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06416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037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-150">
          <a:solidFill>
            <a:srgbClr val="C00000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DBD7B2-9BD1-7140-A737-7DA36756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FFF54-7042-5C44-B5DD-AEE0A8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36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F641E-DAF9-B745-A667-269867754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06416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95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-150">
          <a:solidFill>
            <a:schemeClr val="bg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F64B-E0BB-A647-A158-DCA96854F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Family Medicine National </a:t>
            </a:r>
            <a:br>
              <a:rPr lang="en-US" sz="3600" dirty="0"/>
            </a:br>
            <a:r>
              <a:rPr lang="en-US" sz="3600" dirty="0"/>
              <a:t>Sub-Internship Curriculum: </a:t>
            </a:r>
            <a:br>
              <a:rPr lang="en-US" sz="3600" dirty="0"/>
            </a:br>
            <a:r>
              <a:rPr lang="en-US" sz="3600" dirty="0"/>
              <a:t>Presentation and Implementation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8E60B-8037-544A-B3F3-A7B2FF664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80517"/>
            <a:ext cx="6858000" cy="1241425"/>
          </a:xfrm>
        </p:spPr>
        <p:txBody>
          <a:bodyPr>
            <a:normAutofit/>
          </a:bodyPr>
          <a:lstStyle/>
          <a:p>
            <a:r>
              <a:rPr lang="en-US" i="1" dirty="0"/>
              <a:t>Tomoko Sairenji, MD, MS; Sarah Stumbar, MD, MPH; Maria Syl de la Cruz, MD; David Kelley, MD; Dolapo Babalola MD; Christine Adams</a:t>
            </a:r>
            <a:r>
              <a:rPr lang="en-US" i="1"/>
              <a:t>, MD, 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1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E153A-B7A2-4E58-B86D-1AE513DC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98018"/>
            <a:ext cx="2986391" cy="2216513"/>
          </a:xfrm>
        </p:spPr>
        <p:txBody>
          <a:bodyPr>
            <a:normAutofit/>
          </a:bodyPr>
          <a:lstStyle/>
          <a:p>
            <a:r>
              <a:rPr lang="en-US" dirty="0"/>
              <a:t>Curriculum includes…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6164896" y="3712762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5" descr="Text&#10;&#10;Description automatically generated with medium confidence">
            <a:extLst>
              <a:ext uri="{FF2B5EF4-FFF2-40B4-BE49-F238E27FC236}">
                <a16:creationId xmlns:a16="http://schemas.microsoft.com/office/drawing/2014/main" id="{50B5BCA0-1820-4076-8142-30EBDCDC6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69" y="1481441"/>
            <a:ext cx="9518574" cy="19487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ED19F-5824-43F9-813B-6EB8E3316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126" y="3998019"/>
            <a:ext cx="4787224" cy="2216512"/>
          </a:xfrm>
        </p:spPr>
        <p:txBody>
          <a:bodyPr>
            <a:normAutofit/>
          </a:bodyPr>
          <a:lstStyle/>
          <a:p>
            <a:r>
              <a:rPr lang="en-US" sz="2600"/>
              <a:t>Overview and structure document</a:t>
            </a:r>
          </a:p>
          <a:p>
            <a:r>
              <a:rPr lang="en-US" sz="2600"/>
              <a:t>Evaluation of the sub-I student</a:t>
            </a:r>
          </a:p>
          <a:p>
            <a:r>
              <a:rPr lang="en-US" sz="2600"/>
              <a:t>Student evaluation of the sub-I</a:t>
            </a:r>
          </a:p>
        </p:txBody>
      </p:sp>
    </p:spTree>
    <p:extLst>
      <p:ext uri="{BB962C8B-B14F-4D97-AF65-F5344CB8AC3E}">
        <p14:creationId xmlns:p14="http://schemas.microsoft.com/office/powerpoint/2010/main" val="249529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BAA6C61-91E6-4B2F-B5BE-3EB913738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295385" cy="6356732"/>
          </a:xfrm>
        </p:spPr>
      </p:pic>
    </p:spTree>
    <p:extLst>
      <p:ext uri="{BB962C8B-B14F-4D97-AF65-F5344CB8AC3E}">
        <p14:creationId xmlns:p14="http://schemas.microsoft.com/office/powerpoint/2010/main" val="282622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D10F-BB73-4C64-A5AA-61BB9223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01068-8BDB-499A-93BF-80CE6D91E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4-week rotation, across at least 2 settings</a:t>
            </a:r>
          </a:p>
          <a:p>
            <a:pPr lvl="1"/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Allow for setting flexibility </a:t>
            </a: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</a:rPr>
              <a:t>based on program’s strengths</a:t>
            </a:r>
          </a:p>
          <a:p>
            <a:pPr lvl="1"/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</a:rPr>
              <a:t>Facilitate students’ autonomy</a:t>
            </a:r>
            <a:endParaRPr lang="en-US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F1E"/>
                </a:solidFill>
                <a:latin typeface="Calibri" panose="020F0502020204030204" pitchFamily="34" charset="0"/>
              </a:rPr>
              <a:t>Orientation sets expectations and reviews first of 3 self-assessments by the student (beginning, middle, end of rotation)</a:t>
            </a:r>
            <a:endParaRPr lang="en-US" sz="28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Course director should get FTE and admin specifically assigned to sub-I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Teaching should be done primarily by family physicians, residency faculty and residents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7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6C53-D480-4D2E-8B90-8EA652AB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371" y="433776"/>
            <a:ext cx="7886700" cy="1325563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E93D-9B43-480A-A90E-30E93BDED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 of Student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4D9DB-AF07-47E3-ADC8-E7978F34D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Includes mid-point and end of rotation feedback sessions</a:t>
            </a:r>
          </a:p>
          <a:p>
            <a:r>
              <a:rPr lang="en-US" dirty="0"/>
              <a:t>Based on the 7 EPAs of focus for the sub-I</a:t>
            </a:r>
          </a:p>
          <a:p>
            <a:r>
              <a:rPr lang="en-US" dirty="0"/>
              <a:t>Summative and formative narrative comments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FD6EF-3B60-4A34-92C4-CA40C91F6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Evaluation of the Experience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6D573-FEA9-4CB7-8C82-21F4779518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Based on ability to “practice” EPAs</a:t>
            </a:r>
          </a:p>
          <a:p>
            <a:r>
              <a:rPr lang="en-US" dirty="0"/>
              <a:t>Linked to key components of the national sub-I curriculum (feedback, setting,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44" y="302814"/>
            <a:ext cx="1509311" cy="150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4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CAA5-CA4B-49EC-BB7F-343E4FD8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the Curriculum</a:t>
            </a:r>
          </a:p>
        </p:txBody>
      </p:sp>
      <p:pic>
        <p:nvPicPr>
          <p:cNvPr id="5" name="Content Placeholder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3B2095E-0B4F-4F03-A757-8FF751B96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929227"/>
            <a:ext cx="7886700" cy="3410797"/>
          </a:xfrm>
        </p:spPr>
      </p:pic>
    </p:spTree>
    <p:extLst>
      <p:ext uri="{BB962C8B-B14F-4D97-AF65-F5344CB8AC3E}">
        <p14:creationId xmlns:p14="http://schemas.microsoft.com/office/powerpoint/2010/main" val="23618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175" y="1188637"/>
            <a:ext cx="2356072" cy="4480726"/>
          </a:xfrm>
        </p:spPr>
        <p:txBody>
          <a:bodyPr>
            <a:normAutofit/>
          </a:bodyPr>
          <a:lstStyle/>
          <a:p>
            <a:pPr algn="r"/>
            <a:r>
              <a:rPr lang="en-US" sz="4800"/>
              <a:t>SWOT Activity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195" y="1338728"/>
            <a:ext cx="4287269" cy="5006987"/>
          </a:xfrm>
        </p:spPr>
        <p:txBody>
          <a:bodyPr anchor="ctr">
            <a:normAutofit/>
          </a:bodyPr>
          <a:lstStyle/>
          <a:p>
            <a:r>
              <a:rPr lang="en-US" sz="2100" dirty="0"/>
              <a:t>As a group, let’s consider</a:t>
            </a:r>
          </a:p>
          <a:p>
            <a:pPr lvl="1"/>
            <a:r>
              <a:rPr lang="en-US" sz="2100" b="1" dirty="0"/>
              <a:t>Strengths</a:t>
            </a:r>
          </a:p>
          <a:p>
            <a:pPr lvl="1"/>
            <a:r>
              <a:rPr lang="en-US" sz="2100" b="1" dirty="0"/>
              <a:t>Weakness</a:t>
            </a:r>
          </a:p>
          <a:p>
            <a:pPr lvl="1"/>
            <a:r>
              <a:rPr lang="en-US" sz="2100" b="1" dirty="0"/>
              <a:t>Opportunities</a:t>
            </a:r>
          </a:p>
          <a:p>
            <a:pPr lvl="1"/>
            <a:r>
              <a:rPr lang="en-US" sz="2100" b="1" dirty="0"/>
              <a:t>Threats</a:t>
            </a:r>
          </a:p>
          <a:p>
            <a:pPr marL="457200" lvl="1" indent="0">
              <a:buNone/>
            </a:pPr>
            <a:r>
              <a:rPr lang="en-US" sz="2100" dirty="0"/>
              <a:t>…For adopting the National FM Sub-I Curriculum at your institution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68366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5919A-8129-4240-8A9C-824ADD1D9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8950" y="1939159"/>
            <a:ext cx="5733470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Final question: </a:t>
            </a:r>
            <a:br>
              <a:rPr lang="en-US" sz="33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will you use the SWOT activity to implement the National FM Sub-I curriculum at your institution?</a:t>
            </a:r>
          </a:p>
        </p:txBody>
      </p:sp>
    </p:spTree>
    <p:extLst>
      <p:ext uri="{BB962C8B-B14F-4D97-AF65-F5344CB8AC3E}">
        <p14:creationId xmlns:p14="http://schemas.microsoft.com/office/powerpoint/2010/main" val="192676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B651-9D13-4763-A8E0-7D9FCDB4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2221E-E738-496D-9A26-03F32DF70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la Cruz M, Sairenji T, Stumbar S, Babalola D, Chessman A.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Curricular Recommendations for a National Family Medicine Sub-Internship: A Qualitative Analysis from Multiple Stakeholders. Fam Med. 2021;53(10):835-842.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Sairenji T, Stumbar S, Garba NA, de la Cruz M,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Bhoite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P, Kelley D,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Babolola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D, Stubbs C, Emerson J. Moving Toward a Standardized National Family Medicine Sub-Internship Curriculum: Results from a CERA Clerkship Directors Survey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Fam Med. 2020; 52(7):523-527.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5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2930B7-9522-7042-A949-3FE59A303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26463"/>
            <a:ext cx="6858000" cy="703088"/>
          </a:xfrm>
        </p:spPr>
        <p:txBody>
          <a:bodyPr anchor="t">
            <a:normAutofit/>
          </a:bodyPr>
          <a:lstStyle/>
          <a:p>
            <a:r>
              <a:rPr lang="en-US" sz="3200" dirty="0"/>
              <a:t>Disclosures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8733DA8-C7C6-3845-9F80-955CAAD59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98607"/>
            <a:ext cx="6858000" cy="1632728"/>
          </a:xfrm>
        </p:spPr>
        <p:txBody>
          <a:bodyPr>
            <a:noAutofit/>
          </a:bodyPr>
          <a:lstStyle/>
          <a:p>
            <a:r>
              <a:rPr lang="en-US" dirty="0"/>
              <a:t>Funded by STFM Special Project Grant 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601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1A76-5C11-014C-BD4B-D5C7A73C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6A88-C0D5-334B-9D17-0088C690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02" y="1929227"/>
            <a:ext cx="8912646" cy="4383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Describe the process through which the national FM Sub-I curriculum was developed, including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input from various stakeholders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Discuss core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principles that differentiate a Family Medicine sub-I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 sub-Is in other disciplines/specialties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Discuss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core skills and clinical experiences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how these should be assessed (EPAs, course-specific evaluations,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Plan how the FM sub-I curriculum can be implemented at your institution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05" y="1003389"/>
            <a:ext cx="8283299" cy="9937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STFM Medical Student Education Collaborative Steering Committee proposed to: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7515806"/>
              </p:ext>
            </p:extLst>
          </p:nvPr>
        </p:nvGraphicFramePr>
        <p:xfrm>
          <a:off x="1341507" y="2423709"/>
          <a:ext cx="6872093" cy="369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667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Hearing stakeholder voices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1469" indent="-321469"/>
            <a:r>
              <a:rPr lang="en-US" dirty="0"/>
              <a:t>2019 CERA Clerkship Director survey on FM sub-I </a:t>
            </a:r>
          </a:p>
          <a:p>
            <a:pPr marL="0" indent="0">
              <a:buNone/>
            </a:pPr>
            <a:endParaRPr lang="en-US" dirty="0"/>
          </a:p>
          <a:p>
            <a:pPr marL="321469" indent="-321469"/>
            <a:r>
              <a:rPr lang="en-US" dirty="0"/>
              <a:t>2020 STFM MSE conference focus groups with UME and GME faculty, students </a:t>
            </a:r>
          </a:p>
          <a:p>
            <a:pPr marL="778669" lvl="1" indent="-321469"/>
            <a:r>
              <a:rPr lang="en-US" dirty="0"/>
              <a:t>Breakfast </a:t>
            </a:r>
          </a:p>
          <a:p>
            <a:pPr marL="778669" lvl="1" indent="-321469"/>
            <a:r>
              <a:rPr lang="en-US" dirty="0"/>
              <a:t>Symposium </a:t>
            </a:r>
          </a:p>
          <a:p>
            <a:pPr marL="457200" lvl="1" indent="0">
              <a:buNone/>
            </a:pPr>
            <a:endParaRPr lang="en-US" dirty="0"/>
          </a:p>
          <a:p>
            <a:pPr marL="321469" indent="-321469"/>
            <a:r>
              <a:rPr lang="en-US" dirty="0">
                <a:sym typeface="Wingdings" panose="05000000000000000000" pitchFamily="2" charset="2"/>
              </a:rPr>
              <a:t>Check these both out in </a:t>
            </a:r>
            <a:r>
              <a:rPr lang="en-US" i="1" dirty="0">
                <a:sym typeface="Wingdings" panose="05000000000000000000" pitchFamily="2" charset="2"/>
              </a:rPr>
              <a:t>Family Medicine</a:t>
            </a:r>
            <a:r>
              <a:rPr lang="en-US" dirty="0">
                <a:sym typeface="Wingdings" panose="05000000000000000000" pitchFamily="2" charset="2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9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3341-9954-4180-BEC8-2CBC45C9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Clerkship Director CERA Survey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68AF-1342-41EA-8D30-500FF86F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4164"/>
            <a:ext cx="8214408" cy="4351338"/>
          </a:xfrm>
        </p:spPr>
        <p:txBody>
          <a:bodyPr>
            <a:normAutofit/>
          </a:bodyPr>
          <a:lstStyle/>
          <a:p>
            <a:r>
              <a:rPr lang="en-US" dirty="0"/>
              <a:t>A majority of respondents said they’d use a national FM sub-I curriculum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than 75 percent of respondents wanted a curriculum mapped to the EPAs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presence of an </a:t>
            </a:r>
            <a:r>
              <a:rPr lang="en-US" b="1" dirty="0"/>
              <a:t>FM sub-I at a residency site </a:t>
            </a:r>
            <a:r>
              <a:rPr lang="en-US" dirty="0"/>
              <a:t>was correlated with a </a:t>
            </a:r>
            <a:r>
              <a:rPr lang="en-US" b="1" u="sng" dirty="0"/>
              <a:t>higher percentage of students pursuing an FM match </a:t>
            </a:r>
            <a:r>
              <a:rPr lang="en-US" dirty="0"/>
              <a:t>(statistically significant)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3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F0E6-1FDF-4E99-8170-C2B17904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Focus Groups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43FDA-032C-484B-BE9C-AD05F4AC5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929227"/>
            <a:ext cx="82626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Important to differentiate the FM sub-I from other fields, such as IM and </a:t>
            </a:r>
            <a:r>
              <a:rPr lang="en-US" dirty="0" err="1"/>
              <a:t>Peds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Should be taught primarily by family physicians and residents, who embody the culture of the specialty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FM sub-Is should incorporate social justice, social determinants of health, and community health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National sub-I curriculum needs to allow flexibility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6FF9-5162-4A5A-91C7-DFF388F9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 Conclusions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D01A2-AF70-4036-96CA-72A83621A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24" y="1821793"/>
            <a:ext cx="8736375" cy="4351338"/>
          </a:xfrm>
        </p:spPr>
        <p:txBody>
          <a:bodyPr/>
          <a:lstStyle/>
          <a:p>
            <a:r>
              <a:rPr lang="en-US" dirty="0"/>
              <a:t>Should include multiple clinical settings</a:t>
            </a:r>
          </a:p>
          <a:p>
            <a:pPr lvl="1"/>
            <a:r>
              <a:rPr lang="en-US" dirty="0"/>
              <a:t>Clinics, wards, L&amp;D, and newborn nursery</a:t>
            </a:r>
          </a:p>
          <a:p>
            <a:r>
              <a:rPr lang="en-US" dirty="0"/>
              <a:t>Autonomy is important for both learners and educators</a:t>
            </a:r>
          </a:p>
          <a:p>
            <a:r>
              <a:rPr lang="en-US" dirty="0"/>
              <a:t>Student assessment/evaluation is important</a:t>
            </a:r>
          </a:p>
          <a:p>
            <a:pPr lvl="1"/>
            <a:r>
              <a:rPr lang="en-US" dirty="0" err="1"/>
              <a:t>Entrustable</a:t>
            </a:r>
            <a:r>
              <a:rPr lang="en-US" dirty="0"/>
              <a:t> Professional Activities (EPAs) may provide a framework</a:t>
            </a:r>
          </a:p>
          <a:p>
            <a:pPr lvl="1"/>
            <a:r>
              <a:rPr lang="en-US" dirty="0"/>
              <a:t>Should be assessed on essential intern skills</a:t>
            </a:r>
          </a:p>
          <a:p>
            <a:pPr lvl="1"/>
            <a:r>
              <a:rPr lang="en-US" dirty="0"/>
              <a:t>Formative and summative, with some direct observation</a:t>
            </a:r>
          </a:p>
          <a:p>
            <a:r>
              <a:rPr lang="en-US" dirty="0"/>
              <a:t>Should include programmatic evaluation of sub-I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2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6745768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CB6C9-6C85-8C44-BDDB-FF7FF5315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501" y="1031353"/>
            <a:ext cx="5802192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National Family Medicine Sub-I Curriculum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0221"/>
            <a:ext cx="1586592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899" y="4932939"/>
            <a:ext cx="84582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2728167"/>
            <a:ext cx="1586592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744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2020STFM 1">
      <a:dk1>
        <a:srgbClr val="4D4D4F"/>
      </a:dk1>
      <a:lt1>
        <a:srgbClr val="FFFFFF"/>
      </a:lt1>
      <a:dk2>
        <a:srgbClr val="BFCEE3"/>
      </a:dk2>
      <a:lt2>
        <a:srgbClr val="6F69AF"/>
      </a:lt2>
      <a:accent1>
        <a:srgbClr val="0096D3"/>
      </a:accent1>
      <a:accent2>
        <a:srgbClr val="EF8D2B"/>
      </a:accent2>
      <a:accent3>
        <a:srgbClr val="00ABC5"/>
      </a:accent3>
      <a:accent4>
        <a:srgbClr val="1E417B"/>
      </a:accent4>
      <a:accent5>
        <a:srgbClr val="5B9BD5"/>
      </a:accent5>
      <a:accent6>
        <a:srgbClr val="ED11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2020STFM 1">
      <a:dk1>
        <a:srgbClr val="4D4D4F"/>
      </a:dk1>
      <a:lt1>
        <a:srgbClr val="FFFFFF"/>
      </a:lt1>
      <a:dk2>
        <a:srgbClr val="BFCEE3"/>
      </a:dk2>
      <a:lt2>
        <a:srgbClr val="6F69AF"/>
      </a:lt2>
      <a:accent1>
        <a:srgbClr val="0096D3"/>
      </a:accent1>
      <a:accent2>
        <a:srgbClr val="EF8D2B"/>
      </a:accent2>
      <a:accent3>
        <a:srgbClr val="00ABC5"/>
      </a:accent3>
      <a:accent4>
        <a:srgbClr val="1E417B"/>
      </a:accent4>
      <a:accent5>
        <a:srgbClr val="5B9BD5"/>
      </a:accent5>
      <a:accent6>
        <a:srgbClr val="ED11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2190</TotalTime>
  <Words>823</Words>
  <Application>Microsoft Office PowerPoint</Application>
  <PresentationFormat>On-screen Show (4:3)</PresentationFormat>
  <Paragraphs>125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Custom Design</vt:lpstr>
      <vt:lpstr>1_Custom Design</vt:lpstr>
      <vt:lpstr>Family Medicine National  Sub-Internship Curriculum:  Presentation and Implementation</vt:lpstr>
      <vt:lpstr>Disclosures</vt:lpstr>
      <vt:lpstr>Objectives</vt:lpstr>
      <vt:lpstr>The STFM Medical Student Education Collaborative Steering Committee proposed to: </vt:lpstr>
      <vt:lpstr>Hearing stakeholder voices </vt:lpstr>
      <vt:lpstr>FM Clerkship Director CERA Survey Conclusions</vt:lpstr>
      <vt:lpstr>2020 Focus Groups Conclusions</vt:lpstr>
      <vt:lpstr>Focus Groups Conclusions (cont)</vt:lpstr>
      <vt:lpstr>The National Family Medicine Sub-I Curriculum</vt:lpstr>
      <vt:lpstr>Curriculum includes…</vt:lpstr>
      <vt:lpstr>PowerPoint Presentation</vt:lpstr>
      <vt:lpstr>Structure of the Curriculum</vt:lpstr>
      <vt:lpstr>Evaluation</vt:lpstr>
      <vt:lpstr>How to Access the Curriculum</vt:lpstr>
      <vt:lpstr>SWOT Activity</vt:lpstr>
      <vt:lpstr>Final question:   How will you use the SWOT activity to implement the National FM Sub-I curriculum at your institution?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Stumbar</cp:lastModifiedBy>
  <cp:revision>18</cp:revision>
  <dcterms:created xsi:type="dcterms:W3CDTF">2020-09-02T12:45:37Z</dcterms:created>
  <dcterms:modified xsi:type="dcterms:W3CDTF">2022-01-27T19:49:25Z</dcterms:modified>
</cp:coreProperties>
</file>