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7"/>
  </p:notesMasterIdLst>
  <p:sldIdLst>
    <p:sldId id="256" r:id="rId2"/>
    <p:sldId id="291" r:id="rId3"/>
    <p:sldId id="290" r:id="rId4"/>
    <p:sldId id="293" r:id="rId5"/>
    <p:sldId id="288" r:id="rId6"/>
    <p:sldId id="289" r:id="rId7"/>
    <p:sldId id="296" r:id="rId8"/>
    <p:sldId id="297" r:id="rId9"/>
    <p:sldId id="298" r:id="rId10"/>
    <p:sldId id="299" r:id="rId11"/>
    <p:sldId id="294" r:id="rId12"/>
    <p:sldId id="261" r:id="rId13"/>
    <p:sldId id="280" r:id="rId14"/>
    <p:sldId id="265" r:id="rId15"/>
    <p:sldId id="263" r:id="rId16"/>
    <p:sldId id="277" r:id="rId17"/>
    <p:sldId id="283" r:id="rId18"/>
    <p:sldId id="271" r:id="rId19"/>
    <p:sldId id="275" r:id="rId20"/>
    <p:sldId id="279" r:id="rId21"/>
    <p:sldId id="284" r:id="rId22"/>
    <p:sldId id="264" r:id="rId23"/>
    <p:sldId id="272" r:id="rId24"/>
    <p:sldId id="302" r:id="rId25"/>
    <p:sldId id="30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7524"/>
  </p:normalViewPr>
  <p:slideViewPr>
    <p:cSldViewPr snapToGrid="0" snapToObjects="1">
      <p:cViewPr>
        <p:scale>
          <a:sx n="63" d="100"/>
          <a:sy n="63" d="100"/>
        </p:scale>
        <p:origin x="-9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0FED9-1FF1-2F4E-B3B1-B55816F157BB}" type="datetimeFigureOut">
              <a:rPr lang="en-US" smtClean="0"/>
              <a:t>2018-05-06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87560-BD5B-D245-91B2-84CBC59AB027}" type="slidenum">
              <a:rPr lang="en-US" smtClean="0"/>
              <a:t>‹#›</a:t>
            </a:fld>
            <a:endParaRPr lang="en-US"/>
          </a:p>
        </p:txBody>
      </p:sp>
    </p:spTree>
    <p:extLst>
      <p:ext uri="{BB962C8B-B14F-4D97-AF65-F5344CB8AC3E}">
        <p14:creationId xmlns:p14="http://schemas.microsoft.com/office/powerpoint/2010/main" val="86066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smtClean="0"/>
              <a:t>Improving Diversity is Strategic Goal &amp; Priority at U of T (and in </a:t>
            </a:r>
            <a:r>
              <a:rPr lang="en-US" b="1" u="none" baseline="0" dirty="0" err="1" smtClean="0"/>
              <a:t>canada</a:t>
            </a:r>
            <a:r>
              <a:rPr lang="en-US" b="1" u="none" baseline="0" dirty="0" smtClean="0"/>
              <a:t> and pretty much worldwide).</a:t>
            </a:r>
            <a:r>
              <a:rPr lang="en-US" b="1" u="sng" baseline="0" dirty="0" smtClean="0"/>
              <a:t>  </a:t>
            </a:r>
          </a:p>
          <a:p>
            <a:endParaRPr lang="en-US" b="1" u="sng" baseline="0" dirty="0" smtClean="0"/>
          </a:p>
          <a:p>
            <a:r>
              <a:rPr lang="en-CA" sz="1200" kern="1200" dirty="0" smtClean="0">
                <a:solidFill>
                  <a:schemeClr val="tx1"/>
                </a:solidFill>
                <a:effectLst/>
                <a:latin typeface="+mn-lt"/>
                <a:ea typeface="+mn-ea"/>
                <a:cs typeface="+mn-cs"/>
              </a:rPr>
              <a:t>Medical students in Canada disproportionately hail from families earning well above the median Canadian income. </a:t>
            </a:r>
            <a:r>
              <a:rPr lang="en-US" b="0" u="none" baseline="0" dirty="0" smtClean="0"/>
              <a:t>Groups identified as being underrepresented are: black </a:t>
            </a:r>
            <a:r>
              <a:rPr lang="en-US" b="0" u="none" baseline="0" dirty="0" err="1" smtClean="0"/>
              <a:t>canadians</a:t>
            </a:r>
            <a:r>
              <a:rPr lang="en-US" b="0" u="none" baseline="0" dirty="0" smtClean="0"/>
              <a:t>, indigenous people of </a:t>
            </a:r>
            <a:r>
              <a:rPr lang="en-US" b="0" u="none" baseline="0" dirty="0" err="1" smtClean="0"/>
              <a:t>canada</a:t>
            </a:r>
            <a:r>
              <a:rPr lang="en-US" b="0" u="none" baseline="0" dirty="0" smtClean="0"/>
              <a:t> and economically disadvantaged students. </a:t>
            </a:r>
          </a:p>
          <a:p>
            <a:endParaRPr lang="en-US" b="1" u="sng" baseline="0" dirty="0" smtClean="0"/>
          </a:p>
          <a:p>
            <a:r>
              <a:rPr lang="en-US" b="0" baseline="0" dirty="0" smtClean="0"/>
              <a:t>There are many perceived benefits of diversity such as</a:t>
            </a:r>
            <a:r>
              <a:rPr lang="en-US" baseline="0" dirty="0" smtClean="0"/>
              <a:t>:</a:t>
            </a:r>
          </a:p>
          <a:p>
            <a:pPr marL="171450" indent="-171450">
              <a:buFont typeface="Arial" charset="0"/>
              <a:buChar char="•"/>
            </a:pPr>
            <a:r>
              <a:rPr lang="en-US" baseline="0" dirty="0" smtClean="0"/>
              <a:t>a sense of social justice. Underrepresentation suggests inequality. </a:t>
            </a:r>
          </a:p>
          <a:p>
            <a:pPr marL="171450" indent="-171450">
              <a:buFont typeface="Arial" charset="0"/>
              <a:buChar char="•"/>
            </a:pPr>
            <a:r>
              <a:rPr lang="en-US" dirty="0" smtClean="0"/>
              <a:t>improves</a:t>
            </a:r>
            <a:r>
              <a:rPr lang="en-US" baseline="0" dirty="0" smtClean="0"/>
              <a:t> </a:t>
            </a:r>
            <a:r>
              <a:rPr lang="en-US" dirty="0" smtClean="0"/>
              <a:t>access to care for underserved groups, </a:t>
            </a:r>
          </a:p>
          <a:p>
            <a:pPr marL="171450" indent="-171450">
              <a:buFont typeface="Arial" charset="0"/>
              <a:buChar char="•"/>
            </a:pPr>
            <a:r>
              <a:rPr lang="en-US" dirty="0" smtClean="0"/>
              <a:t>develops culturally informed care</a:t>
            </a:r>
            <a:r>
              <a:rPr lang="en-US" baseline="0" dirty="0" smtClean="0"/>
              <a:t> </a:t>
            </a:r>
          </a:p>
          <a:p>
            <a:pPr marL="171450" indent="-171450">
              <a:buFont typeface="Arial" charset="0"/>
              <a:buChar char="•"/>
            </a:pPr>
            <a:r>
              <a:rPr lang="en-US" dirty="0" smtClean="0"/>
              <a:t>broadens the health research agenda</a:t>
            </a:r>
            <a:r>
              <a:rPr lang="en-US" baseline="0" dirty="0" smtClean="0"/>
              <a:t> </a:t>
            </a:r>
          </a:p>
          <a:p>
            <a:pPr marL="171450" indent="-171450">
              <a:buFont typeface="Arial"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yet, improving the diversity of our student body remains a persistent challenge; not only for U of T but nationally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2</a:t>
            </a:fld>
            <a:endParaRPr lang="en-US"/>
          </a:p>
        </p:txBody>
      </p:sp>
    </p:spTree>
    <p:extLst>
      <p:ext uri="{BB962C8B-B14F-4D97-AF65-F5344CB8AC3E}">
        <p14:creationId xmlns:p14="http://schemas.microsoft.com/office/powerpoint/2010/main" val="74000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Bourdieu’s concepts of habitus,</a:t>
            </a:r>
            <a:r>
              <a:rPr lang="en-CA" sz="1200" kern="1200" baseline="0" dirty="0" smtClean="0">
                <a:solidFill>
                  <a:schemeClr val="tx1"/>
                </a:solidFill>
                <a:effectLst/>
                <a:latin typeface="+mn-lt"/>
                <a:ea typeface="+mn-ea"/>
                <a:cs typeface="+mn-cs"/>
              </a:rPr>
              <a:t> field </a:t>
            </a:r>
            <a:r>
              <a:rPr lang="en-CA" sz="1200" kern="1200" dirty="0" smtClean="0">
                <a:solidFill>
                  <a:schemeClr val="tx1"/>
                </a:solidFill>
                <a:effectLst/>
                <a:latin typeface="+mn-lt"/>
                <a:ea typeface="+mn-ea"/>
                <a:cs typeface="+mn-cs"/>
              </a:rPr>
              <a:t>and capital were used as sensitising concepts to explore the data.  Participants brought up how capital influenced the admissions process and experiences</a:t>
            </a:r>
            <a:r>
              <a:rPr lang="en-CA" sz="1200" kern="1200" baseline="0" dirty="0" smtClean="0">
                <a:solidFill>
                  <a:schemeClr val="tx1"/>
                </a:solidFill>
                <a:effectLst/>
                <a:latin typeface="+mn-lt"/>
                <a:ea typeface="+mn-ea"/>
                <a:cs typeface="+mn-cs"/>
              </a:rPr>
              <a:t> at medical school,  </a:t>
            </a:r>
            <a:r>
              <a:rPr lang="en-CA" sz="1200" kern="1200" dirty="0" smtClean="0">
                <a:solidFill>
                  <a:schemeClr val="tx1"/>
                </a:solidFill>
                <a:effectLst/>
                <a:latin typeface="+mn-lt"/>
                <a:ea typeface="+mn-ea"/>
                <a:cs typeface="+mn-cs"/>
              </a:rPr>
              <a:t>issues of (not) feeling like legitimate medical students</a:t>
            </a:r>
            <a:r>
              <a:rPr lang="en-CA" sz="1200" kern="1200" baseline="0" dirty="0" smtClean="0">
                <a:solidFill>
                  <a:schemeClr val="tx1"/>
                </a:solidFill>
                <a:effectLst/>
                <a:latin typeface="+mn-lt"/>
                <a:ea typeface="+mn-ea"/>
                <a:cs typeface="+mn-cs"/>
              </a:rPr>
              <a:t> and</a:t>
            </a:r>
            <a:r>
              <a:rPr lang="en-CA" sz="1200" kern="1200" dirty="0" smtClean="0">
                <a:solidFill>
                  <a:schemeClr val="tx1"/>
                </a:solidFill>
                <a:effectLst/>
                <a:latin typeface="+mn-lt"/>
                <a:ea typeface="+mn-ea"/>
                <a:cs typeface="+mn-cs"/>
              </a:rPr>
              <a:t> tensions inherent in navigating their pre-medical life with their new</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identity as medical students</a:t>
            </a:r>
            <a:r>
              <a:rPr lang="en-CA"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12</a:t>
            </a:fld>
            <a:endParaRPr lang="en-US"/>
          </a:p>
        </p:txBody>
      </p:sp>
    </p:spTree>
    <p:extLst>
      <p:ext uri="{BB962C8B-B14F-4D97-AF65-F5344CB8AC3E}">
        <p14:creationId xmlns:p14="http://schemas.microsoft.com/office/powerpoint/2010/main" val="12670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key things that students</a:t>
            </a:r>
            <a:r>
              <a:rPr lang="en-US" baseline="0" dirty="0" smtClean="0"/>
              <a:t> compete for during medical school is experiences that will make them attractive when it comes time for the CARMS match. Capital influenced their ability to access such activities. </a:t>
            </a:r>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13</a:t>
            </a:fld>
            <a:endParaRPr lang="en-US"/>
          </a:p>
        </p:txBody>
      </p:sp>
    </p:spTree>
    <p:extLst>
      <p:ext uri="{BB962C8B-B14F-4D97-AF65-F5344CB8AC3E}">
        <p14:creationId xmlns:p14="http://schemas.microsoft.com/office/powerpoint/2010/main" val="91765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14</a:t>
            </a:fld>
            <a:endParaRPr lang="en-US"/>
          </a:p>
        </p:txBody>
      </p:sp>
    </p:spTree>
    <p:extLst>
      <p:ext uri="{BB962C8B-B14F-4D97-AF65-F5344CB8AC3E}">
        <p14:creationId xmlns:p14="http://schemas.microsoft.com/office/powerpoint/2010/main" val="87440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a:t>
            </a:r>
            <a:r>
              <a:rPr lang="en-US" baseline="0" dirty="0" smtClean="0"/>
              <a:t> also cases where participants recognized the capital that they had when dealing with patients and understanding social issues, compared to their peers.</a:t>
            </a:r>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16</a:t>
            </a:fld>
            <a:endParaRPr lang="en-US"/>
          </a:p>
        </p:txBody>
      </p:sp>
    </p:spTree>
    <p:extLst>
      <p:ext uri="{BB962C8B-B14F-4D97-AF65-F5344CB8AC3E}">
        <p14:creationId xmlns:p14="http://schemas.microsoft.com/office/powerpoint/2010/main" val="2806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to capital,</a:t>
            </a:r>
            <a:r>
              <a:rPr lang="en-US" baseline="0" dirty="0" smtClean="0"/>
              <a:t> </a:t>
            </a:r>
            <a:r>
              <a:rPr lang="en-US" dirty="0" smtClean="0"/>
              <a:t>first in</a:t>
            </a:r>
            <a:r>
              <a:rPr lang="en-US" baseline="0" dirty="0" smtClean="0"/>
              <a:t> family students brought up instances in which they did not feel like legitimate medical students, that they didn’t belong, or that they were missing key pieces of information that seemed obvious to others. </a:t>
            </a:r>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17</a:t>
            </a:fld>
            <a:endParaRPr lang="en-US"/>
          </a:p>
        </p:txBody>
      </p:sp>
    </p:spTree>
    <p:extLst>
      <p:ext uri="{BB962C8B-B14F-4D97-AF65-F5344CB8AC3E}">
        <p14:creationId xmlns:p14="http://schemas.microsoft.com/office/powerpoint/2010/main" val="149551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Becoming a medical professional can represent a significant deviation from the ‘normal biography’ of individuals from underrepresented groups, which may affect their experience</a:t>
            </a:r>
            <a:r>
              <a:rPr lang="en-CA" sz="1200" kern="1200" baseline="0" dirty="0" smtClean="0">
                <a:solidFill>
                  <a:schemeClr val="tx1"/>
                </a:solidFill>
                <a:effectLst/>
                <a:latin typeface="+mn-lt"/>
                <a:ea typeface="+mn-ea"/>
                <a:cs typeface="+mn-cs"/>
              </a:rPr>
              <a:t> on the medical course. This is one of the more challenging and overlooked aspects of diversity and outreach initiatives. </a:t>
            </a:r>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21</a:t>
            </a:fld>
            <a:endParaRPr lang="en-US"/>
          </a:p>
        </p:txBody>
      </p:sp>
    </p:spTree>
    <p:extLst>
      <p:ext uri="{BB962C8B-B14F-4D97-AF65-F5344CB8AC3E}">
        <p14:creationId xmlns:p14="http://schemas.microsoft.com/office/powerpoint/2010/main" val="159849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23</a:t>
            </a:fld>
            <a:endParaRPr lang="en-US"/>
          </a:p>
        </p:txBody>
      </p:sp>
    </p:spTree>
    <p:extLst>
      <p:ext uri="{BB962C8B-B14F-4D97-AF65-F5344CB8AC3E}">
        <p14:creationId xmlns:p14="http://schemas.microsoft.com/office/powerpoint/2010/main" val="55599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39D49D-267F-EE4E-B103-EAFDB9DABF13}" type="slidenum">
              <a:rPr lang="en-US" smtClean="0"/>
              <a:t>3</a:t>
            </a:fld>
            <a:endParaRPr lang="en-US"/>
          </a:p>
        </p:txBody>
      </p:sp>
    </p:spTree>
    <p:extLst>
      <p:ext uri="{BB962C8B-B14F-4D97-AF65-F5344CB8AC3E}">
        <p14:creationId xmlns:p14="http://schemas.microsoft.com/office/powerpoint/2010/main" val="41411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is known about the experiences</a:t>
            </a:r>
            <a:r>
              <a:rPr lang="en-US" baseline="0" dirty="0" smtClean="0"/>
              <a:t> of students who get into medical school from diverse backgrounds. </a:t>
            </a:r>
            <a:r>
              <a:rPr lang="en-CA" sz="1200" kern="1200" dirty="0" smtClean="0">
                <a:solidFill>
                  <a:schemeClr val="tx1"/>
                </a:solidFill>
                <a:effectLst/>
                <a:latin typeface="+mn-lt"/>
                <a:ea typeface="+mn-ea"/>
                <a:cs typeface="+mn-cs"/>
              </a:rPr>
              <a:t>Becoming a medical professional can be a huge</a:t>
            </a:r>
            <a:r>
              <a:rPr lang="en-CA" sz="1200" kern="1200" baseline="0" dirty="0" smtClean="0">
                <a:solidFill>
                  <a:schemeClr val="tx1"/>
                </a:solidFill>
                <a:effectLst/>
                <a:latin typeface="+mn-lt"/>
                <a:ea typeface="+mn-ea"/>
                <a:cs typeface="+mn-cs"/>
              </a:rPr>
              <a:t> shift for students from </a:t>
            </a:r>
            <a:r>
              <a:rPr lang="en-CA" sz="1200" kern="1200" dirty="0" smtClean="0">
                <a:solidFill>
                  <a:schemeClr val="tx1"/>
                </a:solidFill>
                <a:effectLst/>
                <a:latin typeface="+mn-lt"/>
                <a:ea typeface="+mn-ea"/>
                <a:cs typeface="+mn-cs"/>
              </a:rPr>
              <a:t>underrepresented groups and understanding these</a:t>
            </a:r>
            <a:r>
              <a:rPr lang="en-CA" sz="1200" kern="1200" baseline="0" dirty="0" smtClean="0">
                <a:solidFill>
                  <a:schemeClr val="tx1"/>
                </a:solidFill>
                <a:effectLst/>
                <a:latin typeface="+mn-lt"/>
                <a:ea typeface="+mn-ea"/>
                <a:cs typeface="+mn-cs"/>
              </a:rPr>
              <a:t> experiences can help us tailor our strategies to achieve diversity goals in perhaps more meaningful ways</a:t>
            </a:r>
            <a:r>
              <a:rPr lang="en-CA" sz="1200" kern="1200" dirty="0" smtClean="0">
                <a:solidFill>
                  <a:schemeClr val="tx1"/>
                </a:solidFill>
                <a:effectLst/>
                <a:latin typeface="+mn-lt"/>
                <a:ea typeface="+mn-ea"/>
                <a:cs typeface="+mn-cs"/>
              </a:rPr>
              <a:t>.</a:t>
            </a:r>
            <a:r>
              <a:rPr lang="en-US" dirty="0" smtClean="0">
                <a:effectLst/>
              </a:rPr>
              <a:t>  And by this</a:t>
            </a:r>
            <a:r>
              <a:rPr lang="en-US" baseline="0" dirty="0" smtClean="0">
                <a:effectLst/>
              </a:rPr>
              <a:t> I mean, its not enough to change the proportions of intake, we need to make the most of the diversity we seek. </a:t>
            </a:r>
            <a:endParaRPr lang="en-US" dirty="0" smtClean="0"/>
          </a:p>
          <a:p>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4</a:t>
            </a:fld>
            <a:endParaRPr lang="en-US"/>
          </a:p>
        </p:txBody>
      </p:sp>
    </p:spTree>
    <p:extLst>
      <p:ext uri="{BB962C8B-B14F-4D97-AF65-F5344CB8AC3E}">
        <p14:creationId xmlns:p14="http://schemas.microsoft.com/office/powerpoint/2010/main" val="60714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87560-BD5B-D245-91B2-84CBC59AB027}" type="slidenum">
              <a:rPr lang="en-US" smtClean="0"/>
              <a:t>5</a:t>
            </a:fld>
            <a:endParaRPr lang="en-US"/>
          </a:p>
        </p:txBody>
      </p:sp>
    </p:spTree>
    <p:extLst>
      <p:ext uri="{BB962C8B-B14F-4D97-AF65-F5344CB8AC3E}">
        <p14:creationId xmlns:p14="http://schemas.microsoft.com/office/powerpoint/2010/main" val="97247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5FAC5-BF65-C445-B3A7-F3082B7DCDC7}" type="slidenum">
              <a:rPr lang="en-US" smtClean="0"/>
              <a:t>6</a:t>
            </a:fld>
            <a:endParaRPr lang="en-US"/>
          </a:p>
        </p:txBody>
      </p:sp>
    </p:spTree>
    <p:extLst>
      <p:ext uri="{BB962C8B-B14F-4D97-AF65-F5344CB8AC3E}">
        <p14:creationId xmlns:p14="http://schemas.microsoft.com/office/powerpoint/2010/main" val="123788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5FAC5-BF65-C445-B3A7-F3082B7DCDC7}" type="slidenum">
              <a:rPr lang="en-US" smtClean="0"/>
              <a:t>7</a:t>
            </a:fld>
            <a:endParaRPr lang="en-US"/>
          </a:p>
        </p:txBody>
      </p:sp>
    </p:spTree>
    <p:extLst>
      <p:ext uri="{BB962C8B-B14F-4D97-AF65-F5344CB8AC3E}">
        <p14:creationId xmlns:p14="http://schemas.microsoft.com/office/powerpoint/2010/main" val="72690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7052">
              <a:defRPr/>
            </a:pPr>
            <a:r>
              <a:rPr lang="en-GB" baseline="0" dirty="0" smtClean="0"/>
              <a:t>You can easily see how these forms of capital are related- for example if a family has economic capital they may send their child to the best private school so that the child can obtain further cultural capital and form connections thereby gaining social capital.  </a:t>
            </a:r>
            <a:endParaRPr lang="en-GB" dirty="0" smtClean="0"/>
          </a:p>
        </p:txBody>
      </p:sp>
      <p:sp>
        <p:nvSpPr>
          <p:cNvPr id="4" name="Slide Number Placeholder 3"/>
          <p:cNvSpPr>
            <a:spLocks noGrp="1"/>
          </p:cNvSpPr>
          <p:nvPr>
            <p:ph type="sldNum" sz="quarter" idx="10"/>
          </p:nvPr>
        </p:nvSpPr>
        <p:spPr/>
        <p:txBody>
          <a:bodyPr/>
          <a:lstStyle/>
          <a:p>
            <a:fld id="{0CD7ACA2-7A64-4101-8FAF-C58475828C8B}" type="slidenum">
              <a:rPr lang="en-GB" smtClean="0"/>
              <a:pPr/>
              <a:t>9</a:t>
            </a:fld>
            <a:endParaRPr lang="en-GB"/>
          </a:p>
        </p:txBody>
      </p:sp>
    </p:spTree>
    <p:extLst>
      <p:ext uri="{BB962C8B-B14F-4D97-AF65-F5344CB8AC3E}">
        <p14:creationId xmlns:p14="http://schemas.microsoft.com/office/powerpoint/2010/main" val="12407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it difficult for those in more subordinate</a:t>
            </a:r>
            <a:r>
              <a:rPr lang="en-US" baseline="0" dirty="0" smtClean="0"/>
              <a:t> positions to not only access capital, but to recognize the forms of capital that are valued in an unfamiliar field. </a:t>
            </a:r>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10</a:t>
            </a:fld>
            <a:endParaRPr lang="en-US"/>
          </a:p>
        </p:txBody>
      </p:sp>
    </p:spTree>
    <p:extLst>
      <p:ext uri="{BB962C8B-B14F-4D97-AF65-F5344CB8AC3E}">
        <p14:creationId xmlns:p14="http://schemas.microsoft.com/office/powerpoint/2010/main" val="198122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identifying the kinds</a:t>
            </a:r>
            <a:r>
              <a:rPr lang="en-US" sz="1200" kern="1200" baseline="0" dirty="0" smtClean="0">
                <a:solidFill>
                  <a:schemeClr val="tx1"/>
                </a:solidFill>
                <a:effectLst/>
                <a:latin typeface="+mn-lt"/>
                <a:ea typeface="+mn-ea"/>
                <a:cs typeface="+mn-cs"/>
              </a:rPr>
              <a:t> of capital that are </a:t>
            </a:r>
            <a:r>
              <a:rPr lang="en-US" sz="1200" kern="1200" dirty="0" smtClean="0">
                <a:solidFill>
                  <a:schemeClr val="tx1"/>
                </a:solidFill>
                <a:effectLst/>
                <a:latin typeface="+mn-lt"/>
                <a:ea typeface="+mn-ea"/>
                <a:cs typeface="+mn-cs"/>
              </a:rPr>
              <a:t>valued within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field of medical education and first in family students ability to access</a:t>
            </a:r>
            <a:r>
              <a:rPr lang="en-US" sz="1200" kern="1200" baseline="0" dirty="0" smtClean="0">
                <a:solidFill>
                  <a:schemeClr val="tx1"/>
                </a:solidFill>
                <a:effectLst/>
                <a:latin typeface="+mn-lt"/>
                <a:ea typeface="+mn-ea"/>
                <a:cs typeface="+mn-cs"/>
              </a:rPr>
              <a:t> that capital</a:t>
            </a:r>
            <a:r>
              <a:rPr lang="en-US" sz="1200" kern="1200" dirty="0" smtClean="0">
                <a:solidFill>
                  <a:schemeClr val="tx1"/>
                </a:solidFill>
                <a:effectLst/>
                <a:latin typeface="+mn-lt"/>
                <a:ea typeface="+mn-ea"/>
                <a:cs typeface="+mn-cs"/>
              </a:rPr>
              <a:t>, our study sheds some of the mechanisms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which inequality may be reproduced.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conducted</a:t>
            </a:r>
            <a:r>
              <a:rPr lang="en-US" sz="1200" kern="1200" baseline="0" dirty="0" smtClean="0">
                <a:solidFill>
                  <a:schemeClr val="tx1"/>
                </a:solidFill>
                <a:effectLst/>
                <a:latin typeface="+mn-lt"/>
                <a:ea typeface="+mn-ea"/>
                <a:cs typeface="+mn-cs"/>
              </a:rPr>
              <a:t> 16 interviews with undergraduate U of T med students in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and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year who identified as first generation in their family to go to university.  We also included students whose parents were educated abroad who had qualifications not recognized in </a:t>
            </a:r>
            <a:r>
              <a:rPr lang="en-US" sz="1200" kern="1200" baseline="0" dirty="0" err="1" smtClean="0">
                <a:solidFill>
                  <a:schemeClr val="tx1"/>
                </a:solidFill>
                <a:effectLst/>
                <a:latin typeface="+mn-lt"/>
                <a:ea typeface="+mn-ea"/>
                <a:cs typeface="+mn-cs"/>
              </a:rPr>
              <a:t>canada</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7987560-BD5B-D245-91B2-84CBC59AB027}" type="slidenum">
              <a:rPr lang="en-US" smtClean="0"/>
              <a:t>11</a:t>
            </a:fld>
            <a:endParaRPr lang="en-US"/>
          </a:p>
        </p:txBody>
      </p:sp>
    </p:spTree>
    <p:extLst>
      <p:ext uri="{BB962C8B-B14F-4D97-AF65-F5344CB8AC3E}">
        <p14:creationId xmlns:p14="http://schemas.microsoft.com/office/powerpoint/2010/main" val="9696893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2018-05-06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A7A6979-0714-4377-B894-6BE4C2D6E202}"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9C37B-1D36-470B-8223-D6C91242EC14}" type="datetimeFigureOut">
              <a:rPr lang="en-US" smtClean="0"/>
              <a:t>2018-05-06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2018-05-06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2018-05-06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160EA64-D806-43AC-9DF2-F8C432F32B4C}" type="datetimeFigureOut">
              <a:rPr lang="en-US" smtClean="0"/>
              <a:t>2018-05-06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A7A6979-0714-4377-B894-6BE4C2D6E202}"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2018-05-06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2018-05-06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37C31-9E7A-4F99-8774-A0E530DE1A42}" type="datetimeFigureOut">
              <a:rPr lang="en-US" smtClean="0"/>
              <a:t>2018-05-06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2018-05-06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2018-05-06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2018-05-06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160EA64-D806-43AC-9DF2-F8C432F32B4C}" type="datetimeFigureOut">
              <a:rPr lang="en-US" smtClean="0"/>
              <a:t>2018-05-06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010837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b7CRDcwfNFU?utm_source=unsplash&amp;utm_medium=referral&amp;utm_content=creditCopyTex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none" dirty="0" smtClean="0"/>
              <a:t>Experiences Of Canadian Medical Students Who Are First In Their Family To Attend University</a:t>
            </a:r>
            <a:endParaRPr lang="en-US" sz="6000" cap="none" dirty="0"/>
          </a:p>
        </p:txBody>
      </p:sp>
      <p:sp>
        <p:nvSpPr>
          <p:cNvPr id="3" name="Subtitle 2"/>
          <p:cNvSpPr>
            <a:spLocks noGrp="1"/>
          </p:cNvSpPr>
          <p:nvPr>
            <p:ph type="subTitle" idx="1"/>
          </p:nvPr>
        </p:nvSpPr>
        <p:spPr>
          <a:xfrm>
            <a:off x="1069848" y="4668520"/>
            <a:ext cx="7891272" cy="1935480"/>
          </a:xfrm>
        </p:spPr>
        <p:txBody>
          <a:bodyPr>
            <a:normAutofit fontScale="92500" lnSpcReduction="10000"/>
          </a:bodyPr>
          <a:lstStyle/>
          <a:p>
            <a:r>
              <a:rPr lang="en-US" dirty="0" smtClean="0"/>
              <a:t>2018 STFM Spring Conference </a:t>
            </a:r>
            <a:endParaRPr lang="en-US" dirty="0" smtClean="0"/>
          </a:p>
          <a:p>
            <a:r>
              <a:rPr lang="en-US" dirty="0" smtClean="0"/>
              <a:t>Ike Okafor, Sr. </a:t>
            </a:r>
            <a:r>
              <a:rPr lang="en-US" dirty="0" smtClean="0"/>
              <a:t>Officer Service Learning &amp; Diversity Outreach, University of  Toronto Faculty of Medicine</a:t>
            </a:r>
            <a:r>
              <a:rPr lang="en-US" dirty="0" smtClean="0"/>
              <a:t> </a:t>
            </a:r>
          </a:p>
          <a:p>
            <a:r>
              <a:rPr lang="en-US" dirty="0" smtClean="0"/>
              <a:t>Research Team: Sarah Wright, Victoria </a:t>
            </a:r>
            <a:r>
              <a:rPr lang="en-US" dirty="0"/>
              <a:t>Boyd, </a:t>
            </a:r>
            <a:r>
              <a:rPr lang="en-US" dirty="0" smtClean="0"/>
              <a:t>Ike Okafor, Ryan </a:t>
            </a:r>
            <a:r>
              <a:rPr lang="en-US" dirty="0"/>
              <a:t>Giroux, Maria </a:t>
            </a:r>
            <a:r>
              <a:rPr lang="en-US" dirty="0" err="1"/>
              <a:t>Mylopoulos</a:t>
            </a:r>
            <a:r>
              <a:rPr lang="en-US" dirty="0"/>
              <a:t>, </a:t>
            </a:r>
            <a:r>
              <a:rPr lang="en-US" dirty="0" smtClean="0"/>
              <a:t>Malika </a:t>
            </a:r>
            <a:r>
              <a:rPr lang="en-US" dirty="0"/>
              <a:t>Sharma, Lisa Richardson and Nikki Woods</a:t>
            </a:r>
          </a:p>
          <a:p>
            <a:endParaRPr lang="en-US" dirty="0" smtClean="0"/>
          </a:p>
          <a:p>
            <a:endParaRPr lang="en-US" dirty="0"/>
          </a:p>
        </p:txBody>
      </p:sp>
    </p:spTree>
    <p:extLst>
      <p:ext uri="{BB962C8B-B14F-4D97-AF65-F5344CB8AC3E}">
        <p14:creationId xmlns:p14="http://schemas.microsoft.com/office/powerpoint/2010/main" val="70588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Habitus, Field and Capital</a:t>
            </a:r>
            <a:endParaRPr lang="en-US" dirty="0"/>
          </a:p>
        </p:txBody>
      </p:sp>
      <p:sp>
        <p:nvSpPr>
          <p:cNvPr id="3" name="Content Placeholder 2"/>
          <p:cNvSpPr>
            <a:spLocks noGrp="1"/>
          </p:cNvSpPr>
          <p:nvPr>
            <p:ph idx="1"/>
          </p:nvPr>
        </p:nvSpPr>
        <p:spPr>
          <a:xfrm>
            <a:off x="1069848" y="2093976"/>
            <a:ext cx="10058400" cy="4050792"/>
          </a:xfrm>
        </p:spPr>
        <p:txBody>
          <a:bodyPr>
            <a:noAutofit/>
          </a:bodyPr>
          <a:lstStyle/>
          <a:p>
            <a:r>
              <a:rPr lang="en-US" sz="3200" dirty="0" smtClean="0"/>
              <a:t>fields are characterized by a struggle for capital</a:t>
            </a:r>
          </a:p>
          <a:p>
            <a:r>
              <a:rPr lang="en-US" sz="3200" dirty="0" smtClean="0"/>
              <a:t>Bourdieu sees this as a ‘game’ </a:t>
            </a:r>
          </a:p>
          <a:p>
            <a:r>
              <a:rPr lang="en-US" sz="3200" dirty="0" smtClean="0"/>
              <a:t>players are differentially placed (dominant or subordinate) due to how much capital they possess</a:t>
            </a:r>
          </a:p>
          <a:p>
            <a:r>
              <a:rPr lang="en-US" sz="3200" dirty="0" smtClean="0"/>
              <a:t>the amount of capital they can possess is determined by their habitus</a:t>
            </a:r>
          </a:p>
          <a:p>
            <a:r>
              <a:rPr lang="en-US" sz="3200" dirty="0" smtClean="0">
                <a:solidFill>
                  <a:srgbClr val="C00000"/>
                </a:solidFill>
              </a:rPr>
              <a:t>the dominant class decides what capital is to be valued</a:t>
            </a:r>
          </a:p>
          <a:p>
            <a:endParaRPr lang="en-US" sz="3200" dirty="0"/>
          </a:p>
        </p:txBody>
      </p:sp>
    </p:spTree>
    <p:extLst>
      <p:ext uri="{BB962C8B-B14F-4D97-AF65-F5344CB8AC3E}">
        <p14:creationId xmlns:p14="http://schemas.microsoft.com/office/powerpoint/2010/main" val="185047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9132478" y="6550223"/>
            <a:ext cx="3161122" cy="307777"/>
          </a:xfrm>
          <a:prstGeom prst="rect">
            <a:avLst/>
          </a:prstGeom>
        </p:spPr>
        <p:txBody>
          <a:bodyPr wrap="none">
            <a:spAutoFit/>
          </a:bodyPr>
          <a:lstStyle/>
          <a:p>
            <a:r>
              <a:rPr lang="en-US" sz="1400" dirty="0"/>
              <a:t>Photo by </a:t>
            </a:r>
            <a:r>
              <a:rPr lang="en-US" sz="1400" dirty="0">
                <a:hlinkClick r:id="rId4"/>
              </a:rPr>
              <a:t>Victoria Heath</a:t>
            </a:r>
            <a:r>
              <a:rPr lang="en-US" sz="1400" dirty="0"/>
              <a:t> on </a:t>
            </a:r>
            <a:r>
              <a:rPr lang="en-US" sz="1400" dirty="0">
                <a:hlinkClick r:id="rId5"/>
              </a:rPr>
              <a:t>Unsplash</a:t>
            </a:r>
            <a:endParaRPr lang="en-US" sz="1400" dirty="0"/>
          </a:p>
        </p:txBody>
      </p:sp>
    </p:spTree>
    <p:extLst>
      <p:ext uri="{BB962C8B-B14F-4D97-AF65-F5344CB8AC3E}">
        <p14:creationId xmlns:p14="http://schemas.microsoft.com/office/powerpoint/2010/main" val="164250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3600" dirty="0" smtClean="0"/>
              <a:t>Influence of Capital</a:t>
            </a:r>
          </a:p>
          <a:p>
            <a:r>
              <a:rPr lang="en-US" sz="3600" dirty="0" smtClean="0"/>
              <a:t>Feelings of legitimacy </a:t>
            </a:r>
          </a:p>
          <a:p>
            <a:r>
              <a:rPr lang="en-US" sz="3600" dirty="0" smtClean="0"/>
              <a:t>Identity Shifts</a:t>
            </a:r>
          </a:p>
          <a:p>
            <a:endParaRPr lang="en-US" sz="3600" dirty="0"/>
          </a:p>
        </p:txBody>
      </p:sp>
    </p:spTree>
    <p:extLst>
      <p:ext uri="{BB962C8B-B14F-4D97-AF65-F5344CB8AC3E}">
        <p14:creationId xmlns:p14="http://schemas.microsoft.com/office/powerpoint/2010/main" val="1690608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Capital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0577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2160" y="1662836"/>
            <a:ext cx="8752840" cy="3539430"/>
          </a:xfrm>
          <a:prstGeom prst="rect">
            <a:avLst/>
          </a:prstGeom>
        </p:spPr>
        <p:txBody>
          <a:bodyPr wrap="square">
            <a:spAutoFit/>
          </a:bodyPr>
          <a:lstStyle/>
          <a:p>
            <a:r>
              <a:rPr lang="en-US" sz="2800" dirty="0" smtClean="0">
                <a:latin typeface="American Typewriter" charset="0"/>
                <a:ea typeface="American Typewriter" charset="0"/>
                <a:cs typeface="American Typewriter" charset="0"/>
              </a:rPr>
              <a:t>that </a:t>
            </a:r>
            <a:r>
              <a:rPr lang="en-US" sz="2800" dirty="0">
                <a:latin typeface="American Typewriter" charset="0"/>
                <a:ea typeface="American Typewriter" charset="0"/>
                <a:cs typeface="American Typewriter" charset="0"/>
              </a:rPr>
              <a:t>was something that I was constantly worried about, how do I make enough money in the summer to make sure that things are </a:t>
            </a:r>
            <a:r>
              <a:rPr lang="en-US" sz="2800" dirty="0" err="1">
                <a:latin typeface="American Typewriter" charset="0"/>
                <a:ea typeface="American Typewriter" charset="0"/>
                <a:cs typeface="American Typewriter" charset="0"/>
              </a:rPr>
              <a:t>okay'ish</a:t>
            </a:r>
            <a:r>
              <a:rPr lang="en-US" sz="2800" dirty="0">
                <a:latin typeface="American Typewriter" charset="0"/>
                <a:ea typeface="American Typewriter" charset="0"/>
                <a:cs typeface="American Typewriter" charset="0"/>
              </a:rPr>
              <a:t> during the </a:t>
            </a:r>
            <a:r>
              <a:rPr lang="en-US" sz="2800" dirty="0" smtClean="0">
                <a:latin typeface="American Typewriter" charset="0"/>
                <a:ea typeface="American Typewriter" charset="0"/>
                <a:cs typeface="American Typewriter" charset="0"/>
              </a:rPr>
              <a:t>year? </a:t>
            </a:r>
            <a:r>
              <a:rPr lang="en-US" sz="2800" dirty="0">
                <a:latin typeface="American Typewriter" charset="0"/>
                <a:ea typeface="American Typewriter" charset="0"/>
                <a:cs typeface="American Typewriter" charset="0"/>
              </a:rPr>
              <a:t>But other people are doing research and doing these things but they don’t pay you basically anything.  </a:t>
            </a:r>
            <a:endParaRPr lang="en-US" sz="280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a:p>
            <a:r>
              <a:rPr lang="en-US" sz="2800" dirty="0" smtClean="0">
                <a:latin typeface="American Typewriter" charset="0"/>
                <a:ea typeface="American Typewriter" charset="0"/>
                <a:cs typeface="American Typewriter" charset="0"/>
              </a:rPr>
              <a:t>P3, 4</a:t>
            </a:r>
            <a:r>
              <a:rPr lang="en-US" sz="2800" baseline="30000" dirty="0" smtClean="0">
                <a:latin typeface="American Typewriter" charset="0"/>
                <a:ea typeface="American Typewriter" charset="0"/>
                <a:cs typeface="American Typewriter" charset="0"/>
              </a:rPr>
              <a:t>th</a:t>
            </a:r>
            <a:r>
              <a:rPr lang="en-US" sz="2800" dirty="0" smtClean="0">
                <a:latin typeface="American Typewriter" charset="0"/>
                <a:ea typeface="American Typewriter" charset="0"/>
                <a:cs typeface="American Typewriter" charset="0"/>
              </a:rPr>
              <a:t>  year </a:t>
            </a:r>
            <a:endParaRPr lang="en-US" sz="2800" dirty="0">
              <a:latin typeface="American Typewriter" charset="0"/>
              <a:ea typeface="American Typewriter" charset="0"/>
              <a:cs typeface="American Typewriter" charset="0"/>
            </a:endParaRPr>
          </a:p>
        </p:txBody>
      </p:sp>
      <p:sp>
        <p:nvSpPr>
          <p:cNvPr id="3" name="TextBox 2"/>
          <p:cNvSpPr txBox="1"/>
          <p:nvPr/>
        </p:nvSpPr>
        <p:spPr>
          <a:xfrm>
            <a:off x="8458200" y="5842000"/>
            <a:ext cx="3947160" cy="830997"/>
          </a:xfrm>
          <a:prstGeom prst="rect">
            <a:avLst/>
          </a:prstGeom>
          <a:noFill/>
        </p:spPr>
        <p:txBody>
          <a:bodyPr wrap="square" rtlCol="0">
            <a:spAutoFit/>
          </a:bodyPr>
          <a:lstStyle/>
          <a:p>
            <a:r>
              <a:rPr lang="en-US" sz="4800" dirty="0" smtClean="0">
                <a:solidFill>
                  <a:schemeClr val="tx2"/>
                </a:solidFill>
              </a:rPr>
              <a:t>economic</a:t>
            </a:r>
            <a:endParaRPr lang="en-US" sz="4800" dirty="0">
              <a:solidFill>
                <a:schemeClr val="tx2"/>
              </a:solidFill>
            </a:endParaRPr>
          </a:p>
        </p:txBody>
      </p:sp>
    </p:spTree>
    <p:extLst>
      <p:ext uri="{BB962C8B-B14F-4D97-AF65-F5344CB8AC3E}">
        <p14:creationId xmlns:p14="http://schemas.microsoft.com/office/powerpoint/2010/main" val="1682091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800" y="1502678"/>
            <a:ext cx="9352280" cy="4401205"/>
          </a:xfrm>
          <a:prstGeom prst="rect">
            <a:avLst/>
          </a:prstGeom>
        </p:spPr>
        <p:txBody>
          <a:bodyPr wrap="square">
            <a:spAutoFit/>
          </a:bodyPr>
          <a:lstStyle/>
          <a:p>
            <a:r>
              <a:rPr lang="en-US" sz="2800" dirty="0">
                <a:latin typeface="American Typewriter" charset="0"/>
                <a:ea typeface="American Typewriter" charset="0"/>
                <a:cs typeface="American Typewriter" charset="0"/>
              </a:rPr>
              <a:t>o</a:t>
            </a:r>
            <a:r>
              <a:rPr lang="en-US" sz="2800" dirty="0" smtClean="0">
                <a:latin typeface="American Typewriter" charset="0"/>
                <a:ea typeface="American Typewriter" charset="0"/>
                <a:cs typeface="American Typewriter" charset="0"/>
              </a:rPr>
              <a:t>ne </a:t>
            </a:r>
            <a:r>
              <a:rPr lang="en-US" sz="2800" dirty="0">
                <a:latin typeface="American Typewriter" charset="0"/>
                <a:ea typeface="American Typewriter" charset="0"/>
                <a:cs typeface="American Typewriter" charset="0"/>
              </a:rPr>
              <a:t>of my friends was telling me oh, yes, I’m with the head of the department at this hospital and this hospital.  And I was thinking oh, my god, how do you even find out who that is and then selectively book an elective with </a:t>
            </a:r>
            <a:r>
              <a:rPr lang="en-US" sz="2800" dirty="0" smtClean="0">
                <a:latin typeface="American Typewriter" charset="0"/>
                <a:ea typeface="American Typewriter" charset="0"/>
                <a:cs typeface="American Typewriter" charset="0"/>
              </a:rPr>
              <a:t>them?  </a:t>
            </a:r>
            <a:r>
              <a:rPr lang="en-US" sz="2800" dirty="0">
                <a:latin typeface="American Typewriter" charset="0"/>
                <a:ea typeface="American Typewriter" charset="0"/>
                <a:cs typeface="American Typewriter" charset="0"/>
              </a:rPr>
              <a:t>I was left thinking that would have been smart but I don’t even know how I would have gone about doing that.  It always just seems like I’m a little bit of a step behind</a:t>
            </a:r>
            <a:r>
              <a:rPr lang="en-US" sz="2800" dirty="0" smtClean="0">
                <a:latin typeface="American Typewriter" charset="0"/>
                <a:ea typeface="American Typewriter" charset="0"/>
                <a:cs typeface="American Typewriter" charset="0"/>
              </a:rPr>
              <a:t>.</a:t>
            </a:r>
          </a:p>
          <a:p>
            <a:endParaRPr lang="en-US" sz="2800" dirty="0">
              <a:latin typeface="American Typewriter" charset="0"/>
              <a:ea typeface="American Typewriter" charset="0"/>
              <a:cs typeface="American Typewriter" charset="0"/>
            </a:endParaRPr>
          </a:p>
          <a:p>
            <a:r>
              <a:rPr lang="en-US" sz="2800" dirty="0" smtClean="0">
                <a:latin typeface="American Typewriter" charset="0"/>
                <a:ea typeface="American Typewriter" charset="0"/>
                <a:cs typeface="American Typewriter" charset="0"/>
              </a:rPr>
              <a:t>P3 4</a:t>
            </a:r>
            <a:r>
              <a:rPr lang="en-US" sz="2800" baseline="30000" dirty="0" smtClean="0">
                <a:latin typeface="American Typewriter" charset="0"/>
                <a:ea typeface="American Typewriter" charset="0"/>
                <a:cs typeface="American Typewriter" charset="0"/>
              </a:rPr>
              <a:t>th</a:t>
            </a:r>
            <a:r>
              <a:rPr lang="en-US" sz="2800" dirty="0" smtClean="0">
                <a:latin typeface="American Typewriter" charset="0"/>
                <a:ea typeface="American Typewriter" charset="0"/>
                <a:cs typeface="American Typewriter" charset="0"/>
              </a:rPr>
              <a:t> year </a:t>
            </a:r>
            <a:endParaRPr lang="en-US" sz="2800" dirty="0">
              <a:latin typeface="American Typewriter" charset="0"/>
              <a:ea typeface="American Typewriter" charset="0"/>
              <a:cs typeface="American Typewriter" charset="0"/>
            </a:endParaRPr>
          </a:p>
        </p:txBody>
      </p:sp>
      <p:sp>
        <p:nvSpPr>
          <p:cNvPr id="3" name="TextBox 2"/>
          <p:cNvSpPr txBox="1"/>
          <p:nvPr/>
        </p:nvSpPr>
        <p:spPr>
          <a:xfrm>
            <a:off x="6553200" y="5867400"/>
            <a:ext cx="6299200" cy="830997"/>
          </a:xfrm>
          <a:prstGeom prst="rect">
            <a:avLst/>
          </a:prstGeom>
          <a:noFill/>
        </p:spPr>
        <p:txBody>
          <a:bodyPr wrap="square" rtlCol="0">
            <a:spAutoFit/>
          </a:bodyPr>
          <a:lstStyle/>
          <a:p>
            <a:r>
              <a:rPr lang="en-US" sz="4800" dirty="0">
                <a:solidFill>
                  <a:schemeClr val="tx2"/>
                </a:solidFill>
              </a:rPr>
              <a:t>s</a:t>
            </a:r>
            <a:r>
              <a:rPr lang="en-US" sz="4800" dirty="0" smtClean="0">
                <a:solidFill>
                  <a:schemeClr val="tx2"/>
                </a:solidFill>
              </a:rPr>
              <a:t>ocial &amp; cultural</a:t>
            </a:r>
            <a:endParaRPr lang="en-US" sz="4800" dirty="0">
              <a:solidFill>
                <a:schemeClr val="tx2"/>
              </a:solidFill>
            </a:endParaRPr>
          </a:p>
        </p:txBody>
      </p:sp>
    </p:spTree>
    <p:extLst>
      <p:ext uri="{BB962C8B-B14F-4D97-AF65-F5344CB8AC3E}">
        <p14:creationId xmlns:p14="http://schemas.microsoft.com/office/powerpoint/2010/main" val="780544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0" y="704840"/>
            <a:ext cx="9931400" cy="4893647"/>
          </a:xfrm>
          <a:prstGeom prst="rect">
            <a:avLst/>
          </a:prstGeom>
        </p:spPr>
        <p:txBody>
          <a:bodyPr wrap="square">
            <a:spAutoFit/>
          </a:bodyPr>
          <a:lstStyle/>
          <a:p>
            <a:r>
              <a:rPr lang="en-US" sz="2400" dirty="0">
                <a:latin typeface="American Typewriter" charset="0"/>
                <a:ea typeface="American Typewriter" charset="0"/>
                <a:cs typeface="American Typewriter" charset="0"/>
              </a:rPr>
              <a:t>you do feel like they are from a higher socioeconomic status, generally, and that some people seem like they didn’t have a lot of experience seeing people from different life </a:t>
            </a:r>
            <a:r>
              <a:rPr lang="en-US" sz="2400" dirty="0" smtClean="0">
                <a:latin typeface="American Typewriter" charset="0"/>
                <a:ea typeface="American Typewriter" charset="0"/>
                <a:cs typeface="American Typewriter" charset="0"/>
              </a:rPr>
              <a:t>backgrounds [. . .] when </a:t>
            </a:r>
            <a:r>
              <a:rPr lang="en-US" sz="2400" dirty="0">
                <a:latin typeface="American Typewriter" charset="0"/>
                <a:ea typeface="American Typewriter" charset="0"/>
                <a:cs typeface="American Typewriter" charset="0"/>
              </a:rPr>
              <a:t>you think about what most peoples’ path to medicine looks like, it’s like, I have a parent who is a doctor, or two parents who are doctors, and I've been wanting to be doctor my whole </a:t>
            </a:r>
            <a:r>
              <a:rPr lang="en-US" sz="2400" dirty="0" smtClean="0">
                <a:latin typeface="American Typewriter" charset="0"/>
                <a:ea typeface="American Typewriter" charset="0"/>
                <a:cs typeface="American Typewriter" charset="0"/>
              </a:rPr>
              <a:t>life [. . . ] I </a:t>
            </a:r>
            <a:r>
              <a:rPr lang="en-US" sz="2400" dirty="0">
                <a:latin typeface="American Typewriter" charset="0"/>
                <a:ea typeface="American Typewriter" charset="0"/>
                <a:cs typeface="American Typewriter" charset="0"/>
              </a:rPr>
              <a:t>think that is the typical narrative, so if you have that kind of life, it’s hard to get exposure to different kinds of people because they're busy getting skills that I don’t have.  I haven't worked in a lab.  I don’t have very strong clinical or basic science research </a:t>
            </a:r>
            <a:r>
              <a:rPr lang="en-US" sz="2400" dirty="0" smtClean="0">
                <a:latin typeface="American Typewriter" charset="0"/>
                <a:ea typeface="American Typewriter" charset="0"/>
                <a:cs typeface="American Typewriter" charset="0"/>
              </a:rPr>
              <a:t>skills.</a:t>
            </a:r>
          </a:p>
          <a:p>
            <a:endParaRPr lang="en-US" sz="2400" dirty="0">
              <a:latin typeface="American Typewriter" charset="0"/>
              <a:ea typeface="American Typewriter" charset="0"/>
              <a:cs typeface="American Typewriter" charset="0"/>
            </a:endParaRPr>
          </a:p>
          <a:p>
            <a:r>
              <a:rPr lang="en-US" sz="2400" dirty="0" smtClean="0">
                <a:latin typeface="American Typewriter" charset="0"/>
                <a:ea typeface="American Typewriter" charset="0"/>
                <a:cs typeface="American Typewriter" charset="0"/>
              </a:rPr>
              <a:t>P8, 3</a:t>
            </a:r>
            <a:r>
              <a:rPr lang="en-US" sz="2400" baseline="30000" dirty="0" smtClean="0">
                <a:latin typeface="American Typewriter" charset="0"/>
                <a:ea typeface="American Typewriter" charset="0"/>
                <a:cs typeface="American Typewriter" charset="0"/>
              </a:rPr>
              <a:t>rd</a:t>
            </a:r>
            <a:r>
              <a:rPr lang="en-US" sz="2400" dirty="0" smtClean="0">
                <a:latin typeface="American Typewriter" charset="0"/>
                <a:ea typeface="American Typewriter" charset="0"/>
                <a:cs typeface="American Typewriter" charset="0"/>
              </a:rPr>
              <a:t> year </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114642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 legitimate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007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720" y="158046"/>
            <a:ext cx="10505440" cy="5262979"/>
          </a:xfrm>
          <a:prstGeom prst="rect">
            <a:avLst/>
          </a:prstGeom>
        </p:spPr>
        <p:txBody>
          <a:bodyPr wrap="square">
            <a:spAutoFit/>
          </a:bodyPr>
          <a:lstStyle/>
          <a:p>
            <a:r>
              <a:rPr lang="en-US" sz="2800" dirty="0">
                <a:latin typeface="American Typewriter" charset="0"/>
                <a:ea typeface="American Typewriter" charset="0"/>
                <a:cs typeface="American Typewriter" charset="0"/>
              </a:rPr>
              <a:t>a</a:t>
            </a:r>
            <a:r>
              <a:rPr lang="en-US" sz="2800" dirty="0" smtClean="0">
                <a:latin typeface="American Typewriter" charset="0"/>
                <a:ea typeface="American Typewriter" charset="0"/>
                <a:cs typeface="American Typewriter" charset="0"/>
              </a:rPr>
              <a:t> </a:t>
            </a:r>
            <a:r>
              <a:rPr lang="en-US" sz="2800" dirty="0">
                <a:latin typeface="American Typewriter" charset="0"/>
                <a:ea typeface="American Typewriter" charset="0"/>
                <a:cs typeface="American Typewriter" charset="0"/>
              </a:rPr>
              <a:t>lot of people in my class, they were very accomplished.  A lot of them are very well-travelled, they’ve been all over the world backpacking.  They are very intelligent, very athletic </a:t>
            </a:r>
            <a:r>
              <a:rPr lang="en-US" sz="2800" dirty="0" smtClean="0">
                <a:latin typeface="American Typewriter" charset="0"/>
                <a:ea typeface="American Typewriter" charset="0"/>
                <a:cs typeface="American Typewriter" charset="0"/>
              </a:rPr>
              <a:t>people [. . . ]</a:t>
            </a:r>
            <a:r>
              <a:rPr lang="en-US" sz="2800" dirty="0">
                <a:latin typeface="American Typewriter" charset="0"/>
                <a:ea typeface="American Typewriter" charset="0"/>
                <a:cs typeface="American Typewriter" charset="0"/>
              </a:rPr>
              <a:t> </a:t>
            </a:r>
            <a:r>
              <a:rPr lang="en-US" sz="2800" dirty="0" smtClean="0">
                <a:latin typeface="American Typewriter" charset="0"/>
                <a:ea typeface="American Typewriter" charset="0"/>
                <a:cs typeface="American Typewriter" charset="0"/>
              </a:rPr>
              <a:t>In </a:t>
            </a:r>
            <a:r>
              <a:rPr lang="en-US" sz="2800" dirty="0">
                <a:latin typeface="American Typewriter" charset="0"/>
                <a:ea typeface="American Typewriter" charset="0"/>
                <a:cs typeface="American Typewriter" charset="0"/>
              </a:rPr>
              <a:t>a way, I felt like I had to work harder to be equally as impressive as them.  I remember with anatomy, I came an hour earlier than </a:t>
            </a:r>
            <a:r>
              <a:rPr lang="en-US" sz="2800" dirty="0" smtClean="0">
                <a:latin typeface="American Typewriter" charset="0"/>
                <a:ea typeface="American Typewriter" charset="0"/>
                <a:cs typeface="American Typewriter" charset="0"/>
              </a:rPr>
              <a:t>[ </a:t>
            </a:r>
            <a:r>
              <a:rPr lang="en-US" sz="2800" dirty="0">
                <a:latin typeface="American Typewriter" charset="0"/>
                <a:ea typeface="American Typewriter" charset="0"/>
                <a:cs typeface="American Typewriter" charset="0"/>
              </a:rPr>
              <a:t>… </a:t>
            </a:r>
            <a:r>
              <a:rPr lang="en-US" sz="2800" dirty="0" smtClean="0">
                <a:latin typeface="American Typewriter" charset="0"/>
                <a:ea typeface="American Typewriter" charset="0"/>
                <a:cs typeface="American Typewriter" charset="0"/>
              </a:rPr>
              <a:t>] </a:t>
            </a:r>
            <a:r>
              <a:rPr lang="en-US" sz="2800" dirty="0">
                <a:latin typeface="American Typewriter" charset="0"/>
                <a:ea typeface="American Typewriter" charset="0"/>
                <a:cs typeface="American Typewriter" charset="0"/>
              </a:rPr>
              <a:t>w</a:t>
            </a:r>
            <a:r>
              <a:rPr lang="en-US" sz="2800" dirty="0" smtClean="0">
                <a:latin typeface="American Typewriter" charset="0"/>
                <a:ea typeface="American Typewriter" charset="0"/>
                <a:cs typeface="American Typewriter" charset="0"/>
              </a:rPr>
              <a:t>hen </a:t>
            </a:r>
            <a:r>
              <a:rPr lang="en-US" sz="2800" dirty="0">
                <a:latin typeface="American Typewriter" charset="0"/>
                <a:ea typeface="American Typewriter" charset="0"/>
                <a:cs typeface="American Typewriter" charset="0"/>
              </a:rPr>
              <a:t>everyone else came, and I stayed two hours later, and I came in on the weekends, and then the week leading up to the anatomy exam, I studied until, like,  3:00 a.m. every day just to make sure that I knew the material well.  </a:t>
            </a:r>
            <a:endParaRPr lang="en-US" sz="2800" dirty="0" smtClean="0">
              <a:latin typeface="American Typewriter" charset="0"/>
              <a:ea typeface="American Typewriter" charset="0"/>
              <a:cs typeface="American Typewriter" charset="0"/>
            </a:endParaRPr>
          </a:p>
          <a:p>
            <a:endParaRPr lang="en-US" sz="2800" dirty="0">
              <a:latin typeface="American Typewriter" charset="0"/>
              <a:ea typeface="American Typewriter" charset="0"/>
              <a:cs typeface="American Typewriter" charset="0"/>
            </a:endParaRPr>
          </a:p>
          <a:p>
            <a:r>
              <a:rPr lang="en-US" sz="2800" dirty="0" smtClean="0">
                <a:latin typeface="American Typewriter" charset="0"/>
                <a:ea typeface="American Typewriter" charset="0"/>
                <a:cs typeface="American Typewriter" charset="0"/>
              </a:rPr>
              <a:t>P6, 3</a:t>
            </a:r>
            <a:r>
              <a:rPr lang="en-US" sz="2800" baseline="30000" dirty="0" smtClean="0">
                <a:latin typeface="American Typewriter" charset="0"/>
                <a:ea typeface="American Typewriter" charset="0"/>
                <a:cs typeface="American Typewriter" charset="0"/>
              </a:rPr>
              <a:t>rd</a:t>
            </a:r>
            <a:r>
              <a:rPr lang="en-US" sz="2800" dirty="0" smtClean="0">
                <a:latin typeface="American Typewriter" charset="0"/>
                <a:ea typeface="American Typewriter" charset="0"/>
                <a:cs typeface="American Typewriter" charset="0"/>
              </a:rPr>
              <a:t> year </a:t>
            </a:r>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52144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0" y="896035"/>
            <a:ext cx="9652000" cy="4832092"/>
          </a:xfrm>
          <a:prstGeom prst="rect">
            <a:avLst/>
          </a:prstGeom>
        </p:spPr>
        <p:txBody>
          <a:bodyPr wrap="square">
            <a:spAutoFit/>
          </a:bodyPr>
          <a:lstStyle/>
          <a:p>
            <a:r>
              <a:rPr lang="en-US" sz="2800" dirty="0">
                <a:latin typeface="American Typewriter" charset="0"/>
                <a:ea typeface="American Typewriter" charset="0"/>
                <a:cs typeface="American Typewriter" charset="0"/>
              </a:rPr>
              <a:t>I feel like your common theme here is going to be impostor syndrome. </a:t>
            </a:r>
            <a:r>
              <a:rPr lang="en-US" sz="2800" dirty="0" smtClean="0">
                <a:latin typeface="American Typewriter" charset="0"/>
                <a:ea typeface="American Typewriter" charset="0"/>
                <a:cs typeface="American Typewriter" charset="0"/>
              </a:rPr>
              <a:t>[. . . ]  you’re </a:t>
            </a:r>
            <a:r>
              <a:rPr lang="en-US" sz="2800" dirty="0">
                <a:latin typeface="American Typewriter" charset="0"/>
                <a:ea typeface="American Typewriter" charset="0"/>
                <a:cs typeface="American Typewriter" charset="0"/>
              </a:rPr>
              <a:t>like, oh, my god, everyone is such a genius.  They are so brilliant.  Everyone has 15 degrees and a thousand papers published</a:t>
            </a:r>
            <a:r>
              <a:rPr lang="en-US" sz="2800" dirty="0" smtClean="0">
                <a:latin typeface="American Typewriter" charset="0"/>
                <a:ea typeface="American Typewriter" charset="0"/>
                <a:cs typeface="American Typewriter" charset="0"/>
              </a:rPr>
              <a:t>. [. . .]  I </a:t>
            </a:r>
            <a:r>
              <a:rPr lang="en-US" sz="2800" dirty="0">
                <a:latin typeface="American Typewriter" charset="0"/>
                <a:ea typeface="American Typewriter" charset="0"/>
                <a:cs typeface="American Typewriter" charset="0"/>
              </a:rPr>
              <a:t>guess it was just those initial feelings of do I belong here? Will I be good enough? It’s such an exciting experience but at the same time you do notice there is a particular “type” of medical student. And you question yourself a little bit. </a:t>
            </a:r>
          </a:p>
          <a:p>
            <a:endParaRPr lang="en-US" sz="2800" dirty="0" smtClean="0">
              <a:latin typeface="American Typewriter" charset="0"/>
              <a:ea typeface="American Typewriter" charset="0"/>
              <a:cs typeface="American Typewriter" charset="0"/>
            </a:endParaRPr>
          </a:p>
          <a:p>
            <a:r>
              <a:rPr lang="en-US" sz="2800" dirty="0" smtClean="0">
                <a:latin typeface="American Typewriter" charset="0"/>
                <a:ea typeface="American Typewriter" charset="0"/>
                <a:cs typeface="American Typewriter" charset="0"/>
              </a:rPr>
              <a:t>P7, 3rd year </a:t>
            </a:r>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791379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4903990"/>
          </a:xfrm>
          <a:prstGeom prst="rect">
            <a:avLst/>
          </a:prstGeom>
        </p:spPr>
      </p:pic>
      <p:sp>
        <p:nvSpPr>
          <p:cNvPr id="5" name="TextBox 4"/>
          <p:cNvSpPr txBox="1"/>
          <p:nvPr/>
        </p:nvSpPr>
        <p:spPr>
          <a:xfrm>
            <a:off x="8458200" y="5842000"/>
            <a:ext cx="3947160" cy="830997"/>
          </a:xfrm>
          <a:prstGeom prst="rect">
            <a:avLst/>
          </a:prstGeom>
          <a:noFill/>
        </p:spPr>
        <p:txBody>
          <a:bodyPr wrap="square" rtlCol="0">
            <a:spAutoFit/>
          </a:bodyPr>
          <a:lstStyle/>
          <a:p>
            <a:r>
              <a:rPr lang="en-US" sz="4800" dirty="0" smtClean="0">
                <a:solidFill>
                  <a:schemeClr val="tx2"/>
                </a:solidFill>
              </a:rPr>
              <a:t>diversity</a:t>
            </a:r>
            <a:endParaRPr lang="en-US" sz="4800" dirty="0">
              <a:solidFill>
                <a:schemeClr val="tx2"/>
              </a:solidFill>
            </a:endParaRPr>
          </a:p>
        </p:txBody>
      </p:sp>
    </p:spTree>
    <p:extLst>
      <p:ext uri="{BB962C8B-B14F-4D97-AF65-F5344CB8AC3E}">
        <p14:creationId xmlns:p14="http://schemas.microsoft.com/office/powerpoint/2010/main" val="1065927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800" y="1335038"/>
            <a:ext cx="7823200" cy="4401205"/>
          </a:xfrm>
          <a:prstGeom prst="rect">
            <a:avLst/>
          </a:prstGeom>
        </p:spPr>
        <p:txBody>
          <a:bodyPr wrap="square">
            <a:spAutoFit/>
          </a:bodyPr>
          <a:lstStyle/>
          <a:p>
            <a:r>
              <a:rPr lang="en-US" sz="2800" dirty="0" smtClean="0">
                <a:latin typeface="American Typewriter" charset="0"/>
                <a:ea typeface="American Typewriter" charset="0"/>
                <a:cs typeface="American Typewriter" charset="0"/>
              </a:rPr>
              <a:t>you </a:t>
            </a:r>
            <a:r>
              <a:rPr lang="en-US" sz="2800" dirty="0">
                <a:latin typeface="American Typewriter" charset="0"/>
                <a:ea typeface="American Typewriter" charset="0"/>
                <a:cs typeface="American Typewriter" charset="0"/>
              </a:rPr>
              <a:t>hear people talking out loud about, oh, I did an overnight call with this person, who is really influential in this field that I want to apply to, and this is because I want to apply to this program, and I want them to know who I am.  When you hear people just share anecdotes like that, you're thinking, oh my gosh, I'm so behind</a:t>
            </a:r>
            <a:r>
              <a:rPr lang="en-US" sz="2800" dirty="0" smtClean="0">
                <a:latin typeface="American Typewriter" charset="0"/>
                <a:ea typeface="American Typewriter" charset="0"/>
                <a:cs typeface="American Typewriter" charset="0"/>
              </a:rPr>
              <a:t>.</a:t>
            </a:r>
          </a:p>
          <a:p>
            <a:endParaRPr lang="en-US" sz="2800" dirty="0">
              <a:latin typeface="American Typewriter" charset="0"/>
              <a:ea typeface="American Typewriter" charset="0"/>
              <a:cs typeface="American Typewriter" charset="0"/>
            </a:endParaRPr>
          </a:p>
          <a:p>
            <a:r>
              <a:rPr lang="en-US" sz="2800" dirty="0" smtClean="0">
                <a:latin typeface="American Typewriter" charset="0"/>
                <a:ea typeface="American Typewriter" charset="0"/>
                <a:cs typeface="American Typewriter" charset="0"/>
              </a:rPr>
              <a:t>P8, 3</a:t>
            </a:r>
            <a:r>
              <a:rPr lang="en-US" sz="2800" baseline="30000" dirty="0" smtClean="0">
                <a:latin typeface="American Typewriter" charset="0"/>
                <a:ea typeface="American Typewriter" charset="0"/>
                <a:cs typeface="American Typewriter" charset="0"/>
              </a:rPr>
              <a:t>rd</a:t>
            </a:r>
            <a:r>
              <a:rPr lang="en-US" sz="2800" dirty="0" smtClean="0">
                <a:latin typeface="American Typewriter" charset="0"/>
                <a:ea typeface="American Typewriter" charset="0"/>
                <a:cs typeface="American Typewriter" charset="0"/>
              </a:rPr>
              <a:t> year </a:t>
            </a:r>
            <a:endParaRPr lang="en-US" sz="28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976828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identities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2955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640" y="1071940"/>
            <a:ext cx="9062720" cy="4893647"/>
          </a:xfrm>
          <a:prstGeom prst="rect">
            <a:avLst/>
          </a:prstGeom>
        </p:spPr>
        <p:txBody>
          <a:bodyPr wrap="square">
            <a:spAutoFit/>
          </a:bodyPr>
          <a:lstStyle/>
          <a:p>
            <a:r>
              <a:rPr lang="en-US" sz="2400" dirty="0">
                <a:latin typeface="American Typewriter" charset="0"/>
                <a:ea typeface="American Typewriter" charset="0"/>
                <a:cs typeface="American Typewriter" charset="0"/>
              </a:rPr>
              <a:t>I try to think about how am I going to go through my career and continue moving up as much as my ambition will push me, while still keeping true to who I am based on how I’ve had to work for things.  And I still go home and see friends and family from home and stuff and I want to make sure that I don’t ever walk in there like somebody who thinks less of it, if that makes sense.  I sort of fight with that a little bit, how am I going to become one of those people in a sense and get along with them as </a:t>
            </a:r>
            <a:r>
              <a:rPr lang="en-US" sz="2400" dirty="0" smtClean="0">
                <a:latin typeface="American Typewriter" charset="0"/>
                <a:ea typeface="American Typewriter" charset="0"/>
                <a:cs typeface="American Typewriter" charset="0"/>
              </a:rPr>
              <a:t>colleagues [ . . . ] while </a:t>
            </a:r>
            <a:r>
              <a:rPr lang="en-US" sz="2400" dirty="0">
                <a:latin typeface="American Typewriter" charset="0"/>
                <a:ea typeface="American Typewriter" charset="0"/>
                <a:cs typeface="American Typewriter" charset="0"/>
              </a:rPr>
              <a:t>still holding onto a little bit of what I think is an asset and has been a major piece in how far I have made it. </a:t>
            </a:r>
            <a:endParaRPr lang="en-US" sz="2400" dirty="0" smtClean="0">
              <a:latin typeface="American Typewriter" charset="0"/>
              <a:ea typeface="American Typewriter" charset="0"/>
              <a:cs typeface="American Typewriter" charset="0"/>
            </a:endParaRPr>
          </a:p>
          <a:p>
            <a:endParaRPr lang="en-US" sz="2400" dirty="0">
              <a:latin typeface="American Typewriter" charset="0"/>
              <a:ea typeface="American Typewriter" charset="0"/>
              <a:cs typeface="American Typewriter" charset="0"/>
            </a:endParaRPr>
          </a:p>
          <a:p>
            <a:r>
              <a:rPr lang="en-US" sz="2400" dirty="0" smtClean="0">
                <a:latin typeface="American Typewriter" charset="0"/>
                <a:ea typeface="American Typewriter" charset="0"/>
                <a:cs typeface="American Typewriter" charset="0"/>
              </a:rPr>
              <a:t>P3, 4</a:t>
            </a:r>
            <a:r>
              <a:rPr lang="en-US" sz="2400" baseline="30000" dirty="0" smtClean="0">
                <a:latin typeface="American Typewriter" charset="0"/>
                <a:ea typeface="American Typewriter" charset="0"/>
                <a:cs typeface="American Typewriter" charset="0"/>
              </a:rPr>
              <a:t>th</a:t>
            </a:r>
            <a:r>
              <a:rPr lang="en-US" sz="2400" dirty="0" smtClean="0">
                <a:latin typeface="American Typewriter" charset="0"/>
                <a:ea typeface="American Typewriter" charset="0"/>
                <a:cs typeface="American Typewriter" charset="0"/>
              </a:rPr>
              <a:t> year</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442239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975142"/>
            <a:ext cx="10322560" cy="4524315"/>
          </a:xfrm>
          <a:prstGeom prst="rect">
            <a:avLst/>
          </a:prstGeom>
        </p:spPr>
        <p:txBody>
          <a:bodyPr wrap="square">
            <a:spAutoFit/>
          </a:bodyPr>
          <a:lstStyle/>
          <a:p>
            <a:r>
              <a:rPr lang="en-US" sz="2400" dirty="0" smtClean="0">
                <a:latin typeface="American Typewriter" charset="0"/>
                <a:ea typeface="American Typewriter" charset="0"/>
                <a:cs typeface="American Typewriter" charset="0"/>
              </a:rPr>
              <a:t>[its] almost </a:t>
            </a:r>
            <a:r>
              <a:rPr lang="en-US" sz="2400" dirty="0">
                <a:latin typeface="American Typewriter" charset="0"/>
                <a:ea typeface="American Typewriter" charset="0"/>
                <a:cs typeface="American Typewriter" charset="0"/>
              </a:rPr>
              <a:t>as if I was able, through medicine, to bring myself and my family up a social </a:t>
            </a:r>
            <a:r>
              <a:rPr lang="en-US" sz="2400" dirty="0" smtClean="0">
                <a:latin typeface="American Typewriter" charset="0"/>
                <a:ea typeface="American Typewriter" charset="0"/>
                <a:cs typeface="American Typewriter" charset="0"/>
              </a:rPr>
              <a:t>class</a:t>
            </a:r>
            <a:r>
              <a:rPr lang="en-US" sz="2400" dirty="0">
                <a:latin typeface="American Typewriter" charset="0"/>
                <a:ea typeface="American Typewriter" charset="0"/>
                <a:cs typeface="American Typewriter" charset="0"/>
              </a:rPr>
              <a:t> </a:t>
            </a:r>
            <a:r>
              <a:rPr lang="en-US" sz="2400" dirty="0" smtClean="0">
                <a:latin typeface="American Typewriter" charset="0"/>
                <a:ea typeface="American Typewriter" charset="0"/>
                <a:cs typeface="American Typewriter" charset="0"/>
              </a:rPr>
              <a:t>[… ] </a:t>
            </a:r>
            <a:r>
              <a:rPr lang="en-US" sz="2400" dirty="0">
                <a:latin typeface="American Typewriter" charset="0"/>
                <a:ea typeface="American Typewriter" charset="0"/>
                <a:cs typeface="American Typewriter" charset="0"/>
              </a:rPr>
              <a:t>I remember when I was in high school </a:t>
            </a:r>
            <a:r>
              <a:rPr lang="en-US" sz="2400" dirty="0" smtClean="0">
                <a:latin typeface="American Typewriter" charset="0"/>
                <a:ea typeface="American Typewriter" charset="0"/>
                <a:cs typeface="American Typewriter" charset="0"/>
              </a:rPr>
              <a:t>[. . . ] </a:t>
            </a:r>
            <a:r>
              <a:rPr lang="en-US" sz="2400" dirty="0">
                <a:latin typeface="American Typewriter" charset="0"/>
                <a:ea typeface="American Typewriter" charset="0"/>
                <a:cs typeface="American Typewriter" charset="0"/>
              </a:rPr>
              <a:t>I would often </a:t>
            </a:r>
            <a:r>
              <a:rPr lang="en-US" sz="2400" dirty="0" smtClean="0">
                <a:latin typeface="American Typewriter" charset="0"/>
                <a:ea typeface="American Typewriter" charset="0"/>
                <a:cs typeface="American Typewriter" charset="0"/>
              </a:rPr>
              <a:t>deliver </a:t>
            </a:r>
            <a:r>
              <a:rPr lang="en-US" sz="2400" dirty="0">
                <a:latin typeface="American Typewriter" charset="0"/>
                <a:ea typeface="American Typewriter" charset="0"/>
                <a:cs typeface="American Typewriter" charset="0"/>
              </a:rPr>
              <a:t>newspapers as a job, and in one of the areas where I delivered newspapers, it was </a:t>
            </a:r>
            <a:r>
              <a:rPr lang="en-US" sz="2400" dirty="0" smtClean="0">
                <a:latin typeface="American Typewriter" charset="0"/>
                <a:ea typeface="American Typewriter" charset="0"/>
                <a:cs typeface="American Typewriter" charset="0"/>
              </a:rPr>
              <a:t>very </a:t>
            </a:r>
            <a:r>
              <a:rPr lang="en-US" sz="2400" dirty="0">
                <a:latin typeface="American Typewriter" charset="0"/>
                <a:ea typeface="American Typewriter" charset="0"/>
                <a:cs typeface="American Typewriter" charset="0"/>
              </a:rPr>
              <a:t>wealthy </a:t>
            </a:r>
            <a:r>
              <a:rPr lang="en-US" sz="2400" dirty="0" smtClean="0">
                <a:latin typeface="American Typewriter" charset="0"/>
                <a:ea typeface="American Typewriter" charset="0"/>
                <a:cs typeface="American Typewriter" charset="0"/>
              </a:rPr>
              <a:t>[. . . ] they </a:t>
            </a:r>
            <a:r>
              <a:rPr lang="en-US" sz="2400" dirty="0">
                <a:latin typeface="American Typewriter" charset="0"/>
                <a:ea typeface="American Typewriter" charset="0"/>
                <a:cs typeface="American Typewriter" charset="0"/>
              </a:rPr>
              <a:t>were very multi-million dollar type houses, and I would often look through the gate and it will almost be me separated by that social class of people.  </a:t>
            </a:r>
            <a:r>
              <a:rPr lang="en-US" sz="2400" dirty="0" smtClean="0">
                <a:latin typeface="American Typewriter" charset="0"/>
                <a:ea typeface="American Typewriter" charset="0"/>
                <a:cs typeface="American Typewriter" charset="0"/>
              </a:rPr>
              <a:t>[. . .] when </a:t>
            </a:r>
            <a:r>
              <a:rPr lang="en-US" sz="2400" dirty="0">
                <a:latin typeface="American Typewriter" charset="0"/>
                <a:ea typeface="American Typewriter" charset="0"/>
                <a:cs typeface="American Typewriter" charset="0"/>
              </a:rPr>
              <a:t>I got into medicine, it was almost like having </a:t>
            </a:r>
            <a:r>
              <a:rPr lang="en-US" sz="2400" i="1" dirty="0" smtClean="0">
                <a:latin typeface="American Typewriter" charset="0"/>
                <a:ea typeface="American Typewriter" charset="0"/>
                <a:cs typeface="American Typewriter" charset="0"/>
              </a:rPr>
              <a:t>that</a:t>
            </a:r>
            <a:r>
              <a:rPr lang="en-US" sz="2400" dirty="0" smtClean="0">
                <a:latin typeface="American Typewriter" charset="0"/>
                <a:ea typeface="American Typewriter" charset="0"/>
                <a:cs typeface="American Typewriter" charset="0"/>
              </a:rPr>
              <a:t> [… ] It’s definitely opened up a lot of doors for my family to improve financially, but also in terms of just the people I hang out with in my social circle.</a:t>
            </a:r>
          </a:p>
          <a:p>
            <a:endParaRPr lang="en-US" sz="2400" dirty="0">
              <a:latin typeface="American Typewriter" charset="0"/>
              <a:ea typeface="American Typewriter" charset="0"/>
              <a:cs typeface="American Typewriter" charset="0"/>
            </a:endParaRPr>
          </a:p>
          <a:p>
            <a:r>
              <a:rPr lang="en-US" sz="2400" dirty="0" smtClean="0">
                <a:latin typeface="American Typewriter" charset="0"/>
                <a:ea typeface="American Typewriter" charset="0"/>
                <a:cs typeface="American Typewriter" charset="0"/>
              </a:rPr>
              <a:t>P6, 3</a:t>
            </a:r>
            <a:r>
              <a:rPr lang="en-US" sz="2400" baseline="30000" dirty="0" smtClean="0">
                <a:latin typeface="American Typewriter" charset="0"/>
                <a:ea typeface="American Typewriter" charset="0"/>
                <a:cs typeface="American Typewriter" charset="0"/>
              </a:rPr>
              <a:t>rd</a:t>
            </a:r>
            <a:r>
              <a:rPr lang="en-US" sz="2400" dirty="0" smtClean="0">
                <a:latin typeface="American Typewriter" charset="0"/>
                <a:ea typeface="American Typewriter" charset="0"/>
                <a:cs typeface="American Typewriter" charset="0"/>
              </a:rPr>
              <a:t> year</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094538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800" dirty="0" smtClean="0"/>
              <a:t>Diversity is a priority but is complex and difficult to achieve</a:t>
            </a:r>
          </a:p>
          <a:p>
            <a:r>
              <a:rPr lang="en-US" sz="2800" dirty="0" smtClean="0"/>
              <a:t>Understanding the experiences of first in family medical students can help us better understand our own values system as a medical school and how these values work to reinforce advantages for particular groups and potentially devalue the forms of capital brought in by students who we seek through outreach strategies.  </a:t>
            </a:r>
            <a:endParaRPr lang="en-US" sz="2800" dirty="0"/>
          </a:p>
        </p:txBody>
      </p:sp>
    </p:spTree>
    <p:extLst>
      <p:ext uri="{BB962C8B-B14F-4D97-AF65-F5344CB8AC3E}">
        <p14:creationId xmlns:p14="http://schemas.microsoft.com/office/powerpoint/2010/main" val="1945081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1069848" y="1765808"/>
            <a:ext cx="10058400" cy="4050792"/>
          </a:xfrm>
        </p:spPr>
        <p:txBody>
          <a:bodyPr>
            <a:noAutofit/>
          </a:bodyPr>
          <a:lstStyle/>
          <a:p>
            <a:r>
              <a:rPr lang="en-US" sz="2800" dirty="0" smtClean="0"/>
              <a:t>Education Development Fund</a:t>
            </a:r>
          </a:p>
          <a:p>
            <a:r>
              <a:rPr lang="en-US" sz="2800" dirty="0" smtClean="0"/>
              <a:t>Department of Family and Community Medicine</a:t>
            </a:r>
          </a:p>
          <a:p>
            <a:r>
              <a:rPr lang="en-US" sz="2800" dirty="0" smtClean="0"/>
              <a:t>Research Team:</a:t>
            </a:r>
            <a:r>
              <a:rPr lang="en-US" sz="2800" dirty="0"/>
              <a:t> </a:t>
            </a:r>
            <a:endParaRPr lang="en-US" sz="2800" dirty="0" smtClean="0"/>
          </a:p>
          <a:p>
            <a:pPr lvl="1"/>
            <a:r>
              <a:rPr lang="en-US" sz="2800" dirty="0" smtClean="0"/>
              <a:t>Victoria Boyd,</a:t>
            </a:r>
            <a:r>
              <a:rPr lang="en-US" sz="2800" dirty="0"/>
              <a:t> </a:t>
            </a:r>
            <a:r>
              <a:rPr lang="en-US" sz="2800" dirty="0" smtClean="0"/>
              <a:t>Ryan Giroux, Maria </a:t>
            </a:r>
            <a:r>
              <a:rPr lang="en-US" sz="2800" dirty="0" err="1" smtClean="0"/>
              <a:t>Mylopoulos</a:t>
            </a:r>
            <a:r>
              <a:rPr lang="en-US" sz="2800" dirty="0" smtClean="0"/>
              <a:t>, Ike Okafor, Malika Sharma, Lisa Richardson and Nikki Woods</a:t>
            </a:r>
          </a:p>
          <a:p>
            <a:r>
              <a:rPr lang="en-US" sz="3000" dirty="0" smtClean="0"/>
              <a:t>International Collaborators:</a:t>
            </a:r>
          </a:p>
          <a:p>
            <a:pPr lvl="1"/>
            <a:r>
              <a:rPr lang="en-US" sz="2800" dirty="0" err="1" smtClean="0"/>
              <a:t>Caragh</a:t>
            </a:r>
            <a:r>
              <a:rPr lang="en-US" sz="2800" dirty="0" smtClean="0"/>
              <a:t> </a:t>
            </a:r>
            <a:r>
              <a:rPr lang="en-US" sz="2800" dirty="0" err="1" smtClean="0"/>
              <a:t>Brosnan</a:t>
            </a:r>
            <a:r>
              <a:rPr lang="en-US" sz="2800" dirty="0" smtClean="0"/>
              <a:t> and Erica Southgate </a:t>
            </a:r>
          </a:p>
          <a:p>
            <a:pPr marL="274320" lvl="1" indent="0">
              <a:buNone/>
            </a:pPr>
            <a:r>
              <a:rPr lang="en-US" sz="2800" dirty="0" smtClean="0"/>
              <a:t> (University of Newcastle, Australia) </a:t>
            </a:r>
            <a:endParaRPr lang="en-US" sz="2800" dirty="0"/>
          </a:p>
          <a:p>
            <a:pPr lvl="1"/>
            <a:endParaRPr lang="en-US" sz="2800" dirty="0" smtClean="0"/>
          </a:p>
        </p:txBody>
      </p:sp>
    </p:spTree>
    <p:extLst>
      <p:ext uri="{BB962C8B-B14F-4D97-AF65-F5344CB8AC3E}">
        <p14:creationId xmlns:p14="http://schemas.microsoft.com/office/powerpoint/2010/main" val="211803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9088" y="0"/>
            <a:ext cx="5772912" cy="6858000"/>
          </a:xfrm>
          <a:prstGeom prst="rect">
            <a:avLst/>
          </a:prstGeom>
        </p:spPr>
      </p:pic>
      <p:sp>
        <p:nvSpPr>
          <p:cNvPr id="13" name="Title 3"/>
          <p:cNvSpPr>
            <a:spLocks noGrp="1"/>
          </p:cNvSpPr>
          <p:nvPr>
            <p:ph type="title"/>
          </p:nvPr>
        </p:nvSpPr>
        <p:spPr>
          <a:xfrm>
            <a:off x="863601" y="462688"/>
            <a:ext cx="4465666" cy="4231155"/>
          </a:xfrm>
        </p:spPr>
        <p:txBody>
          <a:bodyPr>
            <a:noAutofit/>
          </a:bodyPr>
          <a:lstStyle/>
          <a:p>
            <a:r>
              <a:rPr lang="en-US" sz="4000" b="0" cap="none" dirty="0" smtClean="0">
                <a:solidFill>
                  <a:schemeClr val="tx2"/>
                </a:solidFill>
              </a:rPr>
              <a:t>focus of research is often on barriers to entry </a:t>
            </a:r>
            <a:endParaRPr lang="en-US" sz="4000" b="0" cap="none" dirty="0">
              <a:solidFill>
                <a:schemeClr val="tx2"/>
              </a:solidFill>
            </a:endParaRPr>
          </a:p>
        </p:txBody>
      </p:sp>
    </p:spTree>
    <p:extLst>
      <p:ext uri="{BB962C8B-B14F-4D97-AF65-F5344CB8AC3E}">
        <p14:creationId xmlns:p14="http://schemas.microsoft.com/office/powerpoint/2010/main" val="2121314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p:cNvSpPr/>
          <p:nvPr/>
        </p:nvSpPr>
        <p:spPr>
          <a:xfrm>
            <a:off x="381000" y="6488668"/>
            <a:ext cx="9296400" cy="307777"/>
          </a:xfrm>
          <a:prstGeom prst="rect">
            <a:avLst/>
          </a:prstGeom>
        </p:spPr>
        <p:txBody>
          <a:bodyPr wrap="square">
            <a:spAutoFit/>
          </a:bodyPr>
          <a:lstStyle/>
          <a:p>
            <a:r>
              <a:rPr lang="en-US" sz="1400" dirty="0"/>
              <a:t>https://</a:t>
            </a:r>
            <a:r>
              <a:rPr lang="en-US" sz="1400" dirty="0" err="1"/>
              <a:t>unsplash.com</a:t>
            </a:r>
            <a:r>
              <a:rPr lang="en-US" sz="1400" dirty="0"/>
              <a:t>/photos/O0T1SIgHAfM?from_login=</a:t>
            </a:r>
            <a:r>
              <a:rPr lang="en-US" sz="1400" dirty="0" err="1"/>
              <a:t>true&amp;like_photo</a:t>
            </a:r>
            <a:r>
              <a:rPr lang="en-US" sz="1400" dirty="0"/>
              <a:t>=true</a:t>
            </a:r>
          </a:p>
        </p:txBody>
      </p:sp>
    </p:spTree>
    <p:extLst>
      <p:ext uri="{BB962C8B-B14F-4D97-AF65-F5344CB8AC3E}">
        <p14:creationId xmlns:p14="http://schemas.microsoft.com/office/powerpoint/2010/main" val="88456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17688" y="2038350"/>
            <a:ext cx="9282112" cy="3519488"/>
          </a:xfrm>
        </p:spPr>
        <p:txBody>
          <a:bodyPr>
            <a:normAutofit fontScale="90000"/>
          </a:bodyPr>
          <a:lstStyle/>
          <a:p>
            <a:r>
              <a:rPr lang="en-US" cap="none" dirty="0" smtClean="0">
                <a:latin typeface="+mn-lt"/>
              </a:rPr>
              <a:t>how do medical students who are first in their family to attend university experience medical school?</a:t>
            </a:r>
            <a:br>
              <a:rPr lang="en-US" cap="none" dirty="0" smtClean="0">
                <a:latin typeface="+mn-lt"/>
              </a:rPr>
            </a:br>
            <a:endParaRPr lang="en-US" cap="none" dirty="0">
              <a:latin typeface="+mn-lt"/>
            </a:endParaRPr>
          </a:p>
        </p:txBody>
      </p:sp>
    </p:spTree>
    <p:extLst>
      <p:ext uri="{BB962C8B-B14F-4D97-AF65-F5344CB8AC3E}">
        <p14:creationId xmlns:p14="http://schemas.microsoft.com/office/powerpoint/2010/main" val="1372191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Pierre Bourdieu</a:t>
            </a:r>
            <a:endParaRPr lang="en-US" dirty="0"/>
          </a:p>
        </p:txBody>
      </p:sp>
      <p:sp>
        <p:nvSpPr>
          <p:cNvPr id="8" name="Content Placeholder 7"/>
          <p:cNvSpPr>
            <a:spLocks noGrp="1"/>
          </p:cNvSpPr>
          <p:nvPr>
            <p:ph sz="quarter" idx="4"/>
          </p:nvPr>
        </p:nvSpPr>
        <p:spPr>
          <a:xfrm>
            <a:off x="6169026" y="1489001"/>
            <a:ext cx="4041775" cy="4637162"/>
          </a:xfrm>
        </p:spPr>
        <p:txBody>
          <a:bodyPr>
            <a:normAutofit/>
          </a:bodyPr>
          <a:lstStyle/>
          <a:p>
            <a:r>
              <a:rPr lang="en-US" sz="2800" dirty="0" err="1" smtClean="0"/>
              <a:t>french</a:t>
            </a:r>
            <a:r>
              <a:rPr lang="en-US" sz="2800" dirty="0" smtClean="0"/>
              <a:t> sociologist</a:t>
            </a:r>
          </a:p>
          <a:p>
            <a:r>
              <a:rPr lang="en-US" sz="2800" dirty="0" smtClean="0"/>
              <a:t>revealed that power differences are reproduced through cultural practice</a:t>
            </a:r>
          </a:p>
          <a:p>
            <a:r>
              <a:rPr lang="en-GB" sz="2800" dirty="0" smtClean="0"/>
              <a:t>instead of promoting social change, education settings tend to reproduce social inequalities.</a:t>
            </a:r>
          </a:p>
          <a:p>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85767" y="1489002"/>
            <a:ext cx="3434030" cy="483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85364" y="6325214"/>
            <a:ext cx="2937664" cy="369332"/>
          </a:xfrm>
          <a:prstGeom prst="rect">
            <a:avLst/>
          </a:prstGeom>
        </p:spPr>
        <p:txBody>
          <a:bodyPr wrap="none">
            <a:spAutoFit/>
          </a:bodyPr>
          <a:lstStyle/>
          <a:p>
            <a:pPr marL="118872" algn="ctr"/>
            <a:r>
              <a:rPr lang="en-GB" dirty="0"/>
              <a:t>Image: © 2012 </a:t>
            </a:r>
            <a:r>
              <a:rPr lang="en-GB" dirty="0" err="1"/>
              <a:t>Listal.com</a:t>
            </a:r>
            <a:endParaRPr lang="en-GB" dirty="0"/>
          </a:p>
        </p:txBody>
      </p:sp>
    </p:spTree>
    <p:extLst>
      <p:ext uri="{BB962C8B-B14F-4D97-AF65-F5344CB8AC3E}">
        <p14:creationId xmlns:p14="http://schemas.microsoft.com/office/powerpoint/2010/main" val="344805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Habitus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“system of dispositions which acts as a mediation between structures and practice” (</a:t>
            </a:r>
            <a:r>
              <a:rPr lang="en-US" sz="3600" dirty="0" err="1" smtClean="0"/>
              <a:t>bourdieu</a:t>
            </a:r>
            <a:r>
              <a:rPr lang="en-US" sz="3600" dirty="0" smtClean="0"/>
              <a:t>, 1973; p. 72) </a:t>
            </a:r>
          </a:p>
          <a:p>
            <a:r>
              <a:rPr lang="en-US" sz="3600" dirty="0" smtClean="0"/>
              <a:t> structured by the past</a:t>
            </a:r>
          </a:p>
          <a:p>
            <a:r>
              <a:rPr lang="en-US" sz="3600" dirty="0" smtClean="0"/>
              <a:t> influences the present </a:t>
            </a:r>
          </a:p>
          <a:p>
            <a:r>
              <a:rPr lang="en-US" sz="3600" dirty="0" smtClean="0"/>
              <a:t> habitus operates within a </a:t>
            </a:r>
            <a:r>
              <a:rPr lang="en-US" sz="3600" dirty="0" smtClean="0">
                <a:solidFill>
                  <a:schemeClr val="accent2">
                    <a:lumMod val="75000"/>
                  </a:schemeClr>
                </a:solidFill>
              </a:rPr>
              <a:t>‘field’</a:t>
            </a:r>
          </a:p>
          <a:p>
            <a:endParaRPr lang="en-US" sz="3600" dirty="0"/>
          </a:p>
        </p:txBody>
      </p:sp>
    </p:spTree>
    <p:extLst>
      <p:ext uri="{BB962C8B-B14F-4D97-AF65-F5344CB8AC3E}">
        <p14:creationId xmlns:p14="http://schemas.microsoft.com/office/powerpoint/2010/main" val="78879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a:t>
            </a:r>
            <a:endParaRPr lang="en-US" dirty="0"/>
          </a:p>
        </p:txBody>
      </p:sp>
      <p:sp>
        <p:nvSpPr>
          <p:cNvPr id="3" name="Content Placeholder 2"/>
          <p:cNvSpPr>
            <a:spLocks noGrp="1"/>
          </p:cNvSpPr>
          <p:nvPr>
            <p:ph idx="1"/>
          </p:nvPr>
        </p:nvSpPr>
        <p:spPr>
          <a:xfrm>
            <a:off x="1069848" y="1689608"/>
            <a:ext cx="10058400" cy="4050792"/>
          </a:xfrm>
        </p:spPr>
        <p:txBody>
          <a:bodyPr>
            <a:noAutofit/>
          </a:bodyPr>
          <a:lstStyle/>
          <a:p>
            <a:r>
              <a:rPr lang="en-US" sz="3600" dirty="0"/>
              <a:t> </a:t>
            </a:r>
            <a:r>
              <a:rPr lang="en-US" sz="3600" dirty="0" smtClean="0"/>
              <a:t>“a social space </a:t>
            </a:r>
            <a:r>
              <a:rPr lang="en-US" sz="3600" dirty="0"/>
              <a:t>within which there is a struggle for </a:t>
            </a:r>
            <a:r>
              <a:rPr lang="en-US" sz="3600" dirty="0" smtClean="0"/>
              <a:t>resources” (</a:t>
            </a:r>
            <a:r>
              <a:rPr lang="en-US" sz="3600" dirty="0" err="1" smtClean="0"/>
              <a:t>Brosnan</a:t>
            </a:r>
            <a:r>
              <a:rPr lang="en-US" sz="3600" dirty="0" smtClean="0"/>
              <a:t> et al, 2016)</a:t>
            </a:r>
            <a:endParaRPr lang="en-US" sz="3600" dirty="0"/>
          </a:p>
          <a:p>
            <a:r>
              <a:rPr lang="en-US" sz="3600" dirty="0" smtClean="0"/>
              <a:t>agents within a field compete for </a:t>
            </a:r>
            <a:r>
              <a:rPr lang="en-US" sz="3600" dirty="0" smtClean="0">
                <a:solidFill>
                  <a:srgbClr val="953735"/>
                </a:solidFill>
              </a:rPr>
              <a:t>capital</a:t>
            </a:r>
          </a:p>
          <a:p>
            <a:endParaRPr lang="en-US" sz="3600" dirty="0"/>
          </a:p>
        </p:txBody>
      </p:sp>
    </p:spTree>
    <p:extLst>
      <p:ext uri="{BB962C8B-B14F-4D97-AF65-F5344CB8AC3E}">
        <p14:creationId xmlns:p14="http://schemas.microsoft.com/office/powerpoint/2010/main" val="213587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0000"/>
                </a:solidFill>
              </a:rPr>
              <a:t>Capital</a:t>
            </a:r>
            <a:endParaRPr lang="en-GB" dirty="0">
              <a:solidFill>
                <a:srgbClr val="000000"/>
              </a:solidFill>
            </a:endParaRPr>
          </a:p>
        </p:txBody>
      </p:sp>
      <p:sp>
        <p:nvSpPr>
          <p:cNvPr id="3" name="Content Placeholder 2"/>
          <p:cNvSpPr>
            <a:spLocks noGrp="1"/>
          </p:cNvSpPr>
          <p:nvPr>
            <p:ph idx="1"/>
          </p:nvPr>
        </p:nvSpPr>
        <p:spPr>
          <a:xfrm>
            <a:off x="1397000" y="1988840"/>
            <a:ext cx="9372600" cy="4392488"/>
          </a:xfrm>
        </p:spPr>
        <p:txBody>
          <a:bodyPr>
            <a:noAutofit/>
          </a:bodyPr>
          <a:lstStyle/>
          <a:p>
            <a:r>
              <a:rPr lang="en-GB" sz="3600" dirty="0" smtClean="0"/>
              <a:t>economic capital- wealth</a:t>
            </a:r>
          </a:p>
          <a:p>
            <a:r>
              <a:rPr lang="en-GB" sz="3600" dirty="0" smtClean="0"/>
              <a:t>cultural capital - culturally authorized tastes, attributes, skills, awards and abilities</a:t>
            </a:r>
          </a:p>
          <a:p>
            <a:r>
              <a:rPr lang="en-GB" sz="3600" dirty="0" smtClean="0"/>
              <a:t>social capital- network of social contacts</a:t>
            </a:r>
          </a:p>
          <a:p>
            <a:pPr lvl="1">
              <a:buNone/>
            </a:pPr>
            <a:endParaRPr lang="en-GB" sz="3600" dirty="0" smtClean="0"/>
          </a:p>
          <a:p>
            <a:pPr marL="118872" indent="0">
              <a:buNone/>
            </a:pPr>
            <a:endParaRPr lang="en-GB" sz="3600" dirty="0" smtClean="0"/>
          </a:p>
          <a:p>
            <a:endParaRPr lang="en-GB" sz="3600" dirty="0" smtClean="0"/>
          </a:p>
          <a:p>
            <a:pPr lvl="1"/>
            <a:endParaRPr lang="en-GB" sz="3600" dirty="0" smtClean="0"/>
          </a:p>
          <a:p>
            <a:pPr lvl="1"/>
            <a:endParaRPr lang="en-GB" sz="3600" dirty="0" smtClean="0"/>
          </a:p>
        </p:txBody>
      </p:sp>
    </p:spTree>
    <p:extLst>
      <p:ext uri="{BB962C8B-B14F-4D97-AF65-F5344CB8AC3E}">
        <p14:creationId xmlns:p14="http://schemas.microsoft.com/office/powerpoint/2010/main" val="242648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8216</TotalTime>
  <Words>1909</Words>
  <Application>Microsoft Office PowerPoint</Application>
  <PresentationFormat>Custom</PresentationFormat>
  <Paragraphs>120</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Wood Type</vt:lpstr>
      <vt:lpstr>Experiences Of Canadian Medical Students Who Are First In Their Family To Attend University</vt:lpstr>
      <vt:lpstr>PowerPoint Presentation</vt:lpstr>
      <vt:lpstr>focus of research is often on barriers to entry </vt:lpstr>
      <vt:lpstr>PowerPoint Presentation</vt:lpstr>
      <vt:lpstr>how do medical students who are first in their family to attend university experience medical school? </vt:lpstr>
      <vt:lpstr>Pierre Bourdieu</vt:lpstr>
      <vt:lpstr>Habitus</vt:lpstr>
      <vt:lpstr>Field</vt:lpstr>
      <vt:lpstr>Capital</vt:lpstr>
      <vt:lpstr>Habitus, Field and Capital</vt:lpstr>
      <vt:lpstr>PowerPoint Presentation</vt:lpstr>
      <vt:lpstr>Results</vt:lpstr>
      <vt:lpstr>Influence of Capital</vt:lpstr>
      <vt:lpstr>PowerPoint Presentation</vt:lpstr>
      <vt:lpstr>PowerPoint Presentation</vt:lpstr>
      <vt:lpstr>PowerPoint Presentation</vt:lpstr>
      <vt:lpstr>Feeling legitimate</vt:lpstr>
      <vt:lpstr>PowerPoint Presentation</vt:lpstr>
      <vt:lpstr>PowerPoint Presentation</vt:lpstr>
      <vt:lpstr>PowerPoint Presentation</vt:lpstr>
      <vt:lpstr>Shifting identities</vt:lpstr>
      <vt:lpstr>PowerPoint Presentation</vt:lpstr>
      <vt:lpstr>PowerPoint Presentation</vt:lpstr>
      <vt:lpstr>Discussion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of Canadian medical students who are First in their family to attend university</dc:title>
  <dc:creator>Sarah Wright</dc:creator>
  <cp:lastModifiedBy>Stuaff</cp:lastModifiedBy>
  <cp:revision>62</cp:revision>
  <dcterms:created xsi:type="dcterms:W3CDTF">2017-10-04T12:44:18Z</dcterms:created>
  <dcterms:modified xsi:type="dcterms:W3CDTF">2018-05-06T18:51:35Z</dcterms:modified>
</cp:coreProperties>
</file>