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5" r:id="rId2"/>
    <p:sldId id="266" r:id="rId3"/>
    <p:sldId id="267" r:id="rId4"/>
    <p:sldId id="268" r:id="rId5"/>
    <p:sldId id="269" r:id="rId6"/>
    <p:sldId id="271" r:id="rId7"/>
    <p:sldId id="270" r:id="rId8"/>
    <p:sldId id="282" r:id="rId9"/>
    <p:sldId id="281" r:id="rId10"/>
    <p:sldId id="272" r:id="rId11"/>
    <p:sldId id="273" r:id="rId12"/>
    <p:sldId id="279" r:id="rId13"/>
    <p:sldId id="274" r:id="rId14"/>
    <p:sldId id="28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58" d="100"/>
          <a:sy n="5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BF39F-68F3-4194-9860-9D9A29AC0630}" type="datetimeFigureOut">
              <a:rPr lang="en-US" smtClean="0"/>
              <a:t>07/05/2019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6351-DD18-4F92-B29F-91AA32E10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5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Combes JR, </a:t>
            </a:r>
            <a:r>
              <a:rPr lang="en-US" dirty="0" err="1" smtClean="0"/>
              <a:t>Arespacochaga</a:t>
            </a:r>
            <a:r>
              <a:rPr lang="en-US" dirty="0" smtClean="0"/>
              <a:t> </a:t>
            </a:r>
            <a:r>
              <a:rPr lang="en-US" dirty="0" err="1" smtClean="0"/>
              <a:t>E.American</a:t>
            </a:r>
            <a:r>
              <a:rPr lang="en-US" dirty="0" smtClean="0"/>
              <a:t> Hospital Association Physician Leadership Forum.  .</a:t>
            </a:r>
          </a:p>
          <a:p>
            <a:r>
              <a:rPr lang="en-US" dirty="0" smtClean="0"/>
              <a:t>Lifelong Learning: Physician Competency Development. Chicago, IL: American Hospital Association; June 2012. .</a:t>
            </a:r>
          </a:p>
          <a:p>
            <a:r>
              <a:rPr lang="en-US" dirty="0" smtClean="0"/>
              <a:t>Increase</a:t>
            </a:r>
            <a:r>
              <a:rPr lang="en-US" baseline="0" dirty="0" smtClean="0"/>
              <a:t> adherence to guidelines, increased patient satisfaction, increased shared decision making and improved collaborative behavior</a:t>
            </a:r>
            <a:endParaRPr lang="en-US" dirty="0" smtClean="0"/>
          </a:p>
          <a:p>
            <a:r>
              <a:rPr lang="en-US" dirty="0" smtClean="0"/>
              <a:t>http://www.ahaphysicianforum.org/files/pdf/physician-competency-development.pdf. Accessed February 9,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69B0B-29A7-429F-9C8F-A2D105452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9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anyone using confederates?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16351-DD18-4F92-B29F-91AA32E10F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5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Gillian King; Carole Orchard; Hossein </a:t>
            </a:r>
            <a:r>
              <a:rPr lang="en-US" dirty="0" err="1"/>
              <a:t>Khalili</a:t>
            </a:r>
            <a:r>
              <a:rPr lang="en-US" dirty="0"/>
              <a:t>; Avery, L.  (2016). Refinement of the </a:t>
            </a:r>
            <a:r>
              <a:rPr lang="en-US" dirty="0" err="1"/>
              <a:t>Interprofessional</a:t>
            </a:r>
            <a:r>
              <a:rPr lang="en-US" dirty="0"/>
              <a:t> Socialization and Valuing Scale (ISVS-21) and Development of 9-Item Equivalent Versions, </a:t>
            </a:r>
            <a:r>
              <a:rPr lang="pt-BR" dirty="0"/>
              <a:t>JCEHP, 36(3):171-177.</a:t>
            </a:r>
            <a:endParaRPr lang="en-US" dirty="0"/>
          </a:p>
          <a:p>
            <a:r>
              <a:rPr lang="en-US" dirty="0"/>
              <a:t>Lisa Avery, BEng, MSc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69B0B-29A7-429F-9C8F-A2D105452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1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br>
              <a:rPr lang="en-US" dirty="0" smtClean="0"/>
            </a:br>
            <a:r>
              <a:rPr lang="en-US" dirty="0" smtClean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7611A-C789-4AF1-9F3D-BEFCE2AB540E}" type="datetimeFigureOut">
              <a:rPr lang="en-US" smtClean="0"/>
              <a:t>07/05/2019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60A8-A32E-4EED-873F-D1CE0DF7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F7611A-C789-4AF1-9F3D-BEFCE2AB540E}" type="datetimeFigureOut">
              <a:rPr lang="en-US" smtClean="0"/>
              <a:t>07/05/2019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A160A8-A32E-4EED-873F-D1CE0DF79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exusipe.org/advancing/assessment-evaluation/interprofessional-socialization-and-valuing-scale-isvs-2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nexusipe.org/advancing/assessment-evaluation/individual-teamwork-observation-and-feedback-tool-itoft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Incorporating </a:t>
            </a:r>
            <a:r>
              <a:rPr lang="en-US" dirty="0" err="1"/>
              <a:t>Interprofessional</a:t>
            </a:r>
            <a:r>
              <a:rPr lang="en-US" dirty="0"/>
              <a:t> Standardized Patient Experiences into OSCEs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099" y="4094914"/>
            <a:ext cx="6737284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Peggy R. Cyr MD, MS, Julie Schirmer LCSW, Victoria Hayes MD, </a:t>
            </a:r>
            <a:endParaRPr lang="en-US" dirty="0" smtClean="0"/>
          </a:p>
          <a:p>
            <a:r>
              <a:rPr lang="en-US" dirty="0" smtClean="0"/>
              <a:t>Corinn </a:t>
            </a:r>
            <a:r>
              <a:rPr lang="en-US" dirty="0"/>
              <a:t>Martineau, </a:t>
            </a:r>
            <a:r>
              <a:rPr lang="en-US" dirty="0" err="1"/>
              <a:t>PharmD</a:t>
            </a:r>
            <a:r>
              <a:rPr lang="en-US" dirty="0"/>
              <a:t>, Wayne Altman MD</a:t>
            </a:r>
          </a:p>
          <a:p>
            <a:r>
              <a:rPr lang="en-US" dirty="0"/>
              <a:t>Tufts University School of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/>
          <a:lstStyle/>
          <a:p>
            <a:r>
              <a:rPr lang="en-US" dirty="0" smtClean="0"/>
              <a:t>ISVS-21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143000"/>
            <a:ext cx="6149901" cy="4608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943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https://nexusipe.org/advancing/assessment-evaluation/interprofessional-socialization-and-valuing-scale-isvs-21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iTOFT</a:t>
            </a:r>
            <a:r>
              <a:rPr lang="en-US" dirty="0" smtClean="0"/>
              <a:t>: Individual Teamwork Observation </a:t>
            </a:r>
            <a:r>
              <a:rPr lang="en-US" dirty="0" smtClean="0"/>
              <a:t>Faculty Feedback Tool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0" y="2286000"/>
            <a:ext cx="8229600" cy="4525963"/>
          </a:xfrm>
        </p:spPr>
        <p:txBody>
          <a:bodyPr/>
          <a:lstStyle/>
          <a:p>
            <a:r>
              <a:rPr lang="en-US" dirty="0" smtClean="0"/>
              <a:t>Shared decision making</a:t>
            </a:r>
          </a:p>
          <a:p>
            <a:r>
              <a:rPr lang="en-US" dirty="0" smtClean="0"/>
              <a:t>Working as a team</a:t>
            </a:r>
          </a:p>
          <a:p>
            <a:r>
              <a:rPr lang="en-US" dirty="0" smtClean="0"/>
              <a:t>Leadership</a:t>
            </a:r>
          </a:p>
          <a:p>
            <a:r>
              <a:rPr lang="en-US" dirty="0" smtClean="0"/>
              <a:t>Patient safety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410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https://nexusipe.org/advancing/assessment-evaluation/individual-teamwork-observation-and-feedback-tool-itoft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Feedback for Process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Student feedback: </a:t>
            </a:r>
            <a:r>
              <a:rPr 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Two questions in 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post-ISVS-21 </a:t>
            </a:r>
            <a:r>
              <a:rPr 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What is the most valuable lesson that you learned from this event about IPE?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b) What is one suggestion for improving this IPE learning activity</a:t>
            </a:r>
            <a:r>
              <a:rPr lang="en-US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+mn-lt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  <a:cs typeface="Times New Roman" panose="02020603050405020304" pitchFamily="18" charset="0"/>
              </a:rPr>
              <a:t>Faculty feedback: elicited during large group debrief immediately after OSCE, including what went well and suggestions for improvement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579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40935"/>
            <a:ext cx="8229600" cy="1187865"/>
          </a:xfrm>
        </p:spPr>
        <p:txBody>
          <a:bodyPr/>
          <a:lstStyle/>
          <a:p>
            <a:r>
              <a:rPr lang="en-US" dirty="0" smtClean="0"/>
              <a:t>Outcomes: Year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154/200 matched (77%)</a:t>
            </a:r>
          </a:p>
          <a:p>
            <a:r>
              <a:rPr lang="en-US" dirty="0"/>
              <a:t>S</a:t>
            </a:r>
            <a:r>
              <a:rPr lang="en-US" dirty="0" smtClean="0"/>
              <a:t>ignificant differences </a:t>
            </a:r>
            <a:r>
              <a:rPr lang="en-US" dirty="0" smtClean="0"/>
              <a:t>in </a:t>
            </a:r>
            <a:r>
              <a:rPr lang="en-US" dirty="0" smtClean="0"/>
              <a:t>individual pre-post change scores</a:t>
            </a:r>
          </a:p>
          <a:p>
            <a:r>
              <a:rPr lang="en-US" dirty="0" smtClean="0"/>
              <a:t>Feedback provided that resulted in changing teaching to beginning versus end of OSCE half-day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1828800"/>
            <a:ext cx="3404010" cy="294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661794"/>
              </p:ext>
            </p:extLst>
          </p:nvPr>
        </p:nvGraphicFramePr>
        <p:xfrm>
          <a:off x="914400" y="775747"/>
          <a:ext cx="7315200" cy="5310887"/>
        </p:xfrm>
        <a:graphic>
          <a:graphicData uri="http://schemas.openxmlformats.org/drawingml/2006/table">
            <a:tbl>
              <a:tblPr firstRow="1" bandRow="1"/>
              <a:tblGrid>
                <a:gridCol w="3607724"/>
                <a:gridCol w="897774"/>
                <a:gridCol w="892002"/>
                <a:gridCol w="1117600"/>
                <a:gridCol w="800100"/>
              </a:tblGrid>
              <a:tr h="38100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Analysis of Pre- and Post-ISVS-21 Total Scores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Sample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Questions for Years</a:t>
                      </a:r>
                      <a:r>
                        <a:rPr lang="en-US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 and 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(1=not at all, 7=to a very great extent)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ISVS-21 Component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(n=353)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Pre- Group 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Post- Group 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 of Individual Change Scores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t-test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49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ISVS-21 Total Mean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&lt;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u="sng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.0001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6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Comfort in being the leader in a team situation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&lt;     </a:t>
                      </a:r>
                      <a:r>
                        <a:rPr lang="en-US" sz="1600" i="1" u="sng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.0001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Comfort in initiating discussions about sharing responsibility for client care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&lt;     </a:t>
                      </a:r>
                      <a:r>
                        <a:rPr lang="en-US" sz="1600" i="1" u="sng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.0001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Comfort in speaking out within the team when others are not keeping best interests of client in mind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&lt;     </a:t>
                      </a:r>
                      <a:r>
                        <a:rPr lang="en-US" sz="1600" i="1" u="sng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.0001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Able to negotiate more openly with others within a team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&lt;     </a:t>
                      </a:r>
                      <a:r>
                        <a:rPr lang="en-US" sz="1600" i="1" u="sng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.0001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965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38"/>
            <a:ext cx="8229600" cy="1187865"/>
          </a:xfrm>
        </p:spPr>
        <p:txBody>
          <a:bodyPr/>
          <a:lstStyle/>
          <a:p>
            <a:r>
              <a:rPr lang="en-US" dirty="0" smtClean="0"/>
              <a:t>Changes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Enhanced perception of myself as someone who engages in </a:t>
            </a:r>
            <a:r>
              <a:rPr lang="en-US" dirty="0" err="1" smtClean="0"/>
              <a:t>interprofessional</a:t>
            </a:r>
            <a:r>
              <a:rPr lang="en-US" dirty="0" smtClean="0"/>
              <a:t> practice</a:t>
            </a:r>
          </a:p>
          <a:p>
            <a:r>
              <a:rPr lang="en-US" dirty="0" smtClean="0"/>
              <a:t>Ability to negotiate more openly with others within a team</a:t>
            </a:r>
          </a:p>
          <a:p>
            <a:r>
              <a:rPr lang="en-US" dirty="0" smtClean="0"/>
              <a:t>Comfort in being a leader in a team situation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38475" y="4038600"/>
            <a:ext cx="30670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comfort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662"/>
            <a:ext cx="8229600" cy="4525963"/>
          </a:xfrm>
        </p:spPr>
        <p:txBody>
          <a:bodyPr/>
          <a:lstStyle/>
          <a:p>
            <a:pPr lvl="1"/>
            <a:r>
              <a:rPr lang="en-US" dirty="0" smtClean="0"/>
              <a:t>Speaking out…when others are not keeping the best interests of the client in mind</a:t>
            </a:r>
          </a:p>
          <a:p>
            <a:pPr lvl="1"/>
            <a:r>
              <a:rPr lang="en-US" dirty="0" smtClean="0"/>
              <a:t>Clarifying misconceptions….about the role of someone in my profession</a:t>
            </a:r>
          </a:p>
          <a:p>
            <a:pPr lvl="1"/>
            <a:r>
              <a:rPr lang="en-US" dirty="0" smtClean="0"/>
              <a:t>Initiating discussions about sharing responsibility for client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340"/>
            <a:ext cx="8229600" cy="1187865"/>
          </a:xfrm>
        </p:spPr>
        <p:txBody>
          <a:bodyPr>
            <a:normAutofit/>
          </a:bodyPr>
          <a:lstStyle/>
          <a:p>
            <a:r>
              <a:rPr lang="en-US" dirty="0" smtClean="0"/>
              <a:t>Next steps for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2" y="1751184"/>
            <a:ext cx="8229600" cy="39562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Collaborate with multiple medical schools to: </a:t>
            </a:r>
          </a:p>
          <a:p>
            <a:pPr marL="514350" indent="-514350">
              <a:buAutoNum type="arabicParenR"/>
            </a:pPr>
            <a:r>
              <a:rPr lang="en-US" dirty="0" smtClean="0"/>
              <a:t>Have all embedded allied actors be students from the respective disciplines</a:t>
            </a:r>
          </a:p>
          <a:p>
            <a:pPr marL="514350" indent="-514350">
              <a:buAutoNum type="arabicParenR"/>
            </a:pPr>
            <a:r>
              <a:rPr lang="en-US" dirty="0" smtClean="0"/>
              <a:t>Organize data to differentiate between observing and interviewing students and between medical students and students from other discipline</a:t>
            </a:r>
          </a:p>
          <a:p>
            <a:pPr marL="514350" indent="-514350">
              <a:buAutoNum type="arabicParenR"/>
            </a:pPr>
            <a:r>
              <a:rPr lang="en-US" dirty="0" smtClean="0"/>
              <a:t>Differentiate the impact between the teaching and the OSCE</a:t>
            </a:r>
          </a:p>
          <a:p>
            <a:pPr marL="514350" indent="-514350">
              <a:buAutoNum type="arabicParenR"/>
            </a:pPr>
            <a:r>
              <a:rPr lang="en-US" dirty="0" smtClean="0"/>
              <a:t>Increase the number of IPE cases so that every student has a chance to be an interviewer with an embedded allied actor </a:t>
            </a:r>
          </a:p>
          <a:p>
            <a:pPr marL="514350" indent="-514350">
              <a:buAutoNum type="arabicParenR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05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have nothing to disclose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968" y="3161393"/>
            <a:ext cx="2682049" cy="271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Name 3 reasons to incorporate </a:t>
            </a:r>
            <a:r>
              <a:rPr lang="en-US" sz="2800" dirty="0" err="1" smtClean="0"/>
              <a:t>Interprofessional</a:t>
            </a:r>
            <a:r>
              <a:rPr lang="en-US" sz="2800" dirty="0" smtClean="0"/>
              <a:t> Education (IPE) into medical school curriculum</a:t>
            </a:r>
          </a:p>
          <a:p>
            <a:r>
              <a:rPr lang="en-US" sz="2800" dirty="0" smtClean="0"/>
              <a:t>Obtain </a:t>
            </a:r>
            <a:r>
              <a:rPr lang="en-US" sz="2800" dirty="0"/>
              <a:t>r</a:t>
            </a:r>
            <a:r>
              <a:rPr lang="en-US" sz="2800" dirty="0" smtClean="0"/>
              <a:t>esources to incorporate IPE standardized patient cases for evaluation and training</a:t>
            </a:r>
          </a:p>
          <a:p>
            <a:r>
              <a:rPr lang="en-US" sz="2800" dirty="0" smtClean="0"/>
              <a:t>Apply evaluation tools - </a:t>
            </a:r>
            <a:r>
              <a:rPr lang="en-US" sz="2800" dirty="0" err="1" smtClean="0"/>
              <a:t>Interprofessional</a:t>
            </a:r>
            <a:r>
              <a:rPr lang="en-US" sz="2800" dirty="0" smtClean="0"/>
              <a:t> Socialization and Valuing Scale ( ISVS-21)</a:t>
            </a:r>
          </a:p>
          <a:p>
            <a:r>
              <a:rPr lang="en-US" sz="2800" dirty="0" smtClean="0"/>
              <a:t>Use </a:t>
            </a:r>
            <a:r>
              <a:rPr lang="en-US" sz="2800" dirty="0" err="1"/>
              <a:t>i</a:t>
            </a:r>
            <a:r>
              <a:rPr lang="en-US" sz="2800" dirty="0" err="1" smtClean="0"/>
              <a:t>nterprofessional</a:t>
            </a:r>
            <a:r>
              <a:rPr lang="en-US" sz="2800" dirty="0" smtClean="0"/>
              <a:t> feedback tool, Individual Teamwork Observation Feedback Tool   (</a:t>
            </a:r>
            <a:r>
              <a:rPr lang="en-US" sz="2800" dirty="0" err="1" smtClean="0"/>
              <a:t>iTOFT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3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Incorporate </a:t>
            </a:r>
            <a:r>
              <a:rPr lang="en-US" dirty="0" err="1" smtClean="0"/>
              <a:t>Interprofessional</a:t>
            </a:r>
            <a:r>
              <a:rPr lang="en-US" dirty="0" smtClean="0"/>
              <a:t> Education?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Develop skills and habits that create more effective and safe healthcare teams</a:t>
            </a:r>
          </a:p>
          <a:p>
            <a:r>
              <a:rPr lang="en-US" sz="2800" dirty="0" smtClean="0"/>
              <a:t>Reduce med errors</a:t>
            </a:r>
          </a:p>
          <a:p>
            <a:r>
              <a:rPr lang="en-US" sz="2800" dirty="0" smtClean="0"/>
              <a:t>Improve patient outcomes</a:t>
            </a:r>
          </a:p>
          <a:p>
            <a:r>
              <a:rPr lang="en-US" sz="2800" dirty="0" smtClean="0"/>
              <a:t>ACGME expected learning outcome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81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Interprofessional</a:t>
            </a:r>
            <a:r>
              <a:rPr lang="en-US" dirty="0" smtClean="0"/>
              <a:t> Standardized Patient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559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Technically challenging to create IPE learning situations for students</a:t>
            </a:r>
          </a:p>
          <a:p>
            <a:r>
              <a:rPr lang="en-US" sz="2800" dirty="0" smtClean="0"/>
              <a:t>Use of </a:t>
            </a:r>
            <a:r>
              <a:rPr lang="en-US" sz="2800" dirty="0" smtClean="0"/>
              <a:t>embedded allied actors</a:t>
            </a:r>
            <a:r>
              <a:rPr lang="en-US" sz="2800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smtClean="0"/>
              <a:t>High </a:t>
            </a:r>
            <a:r>
              <a:rPr lang="en-US" sz="2800" dirty="0" smtClean="0"/>
              <a:t>stress, complex cases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4446588" y="1249660"/>
            <a:ext cx="457200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Individuals other than the patient who are scripted in to provide realistic, additional challenges and information for learners. </a:t>
            </a:r>
          </a:p>
        </p:txBody>
      </p:sp>
    </p:spTree>
    <p:extLst>
      <p:ext uri="{BB962C8B-B14F-4D97-AF65-F5344CB8AC3E}">
        <p14:creationId xmlns:p14="http://schemas.microsoft.com/office/powerpoint/2010/main" val="6602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4841"/>
            <a:ext cx="8229600" cy="1187865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706"/>
            <a:ext cx="8229600" cy="3956218"/>
          </a:xfrm>
        </p:spPr>
        <p:txBody>
          <a:bodyPr>
            <a:normAutofit/>
          </a:bodyPr>
          <a:lstStyle/>
          <a:p>
            <a:r>
              <a:rPr lang="en-US" dirty="0" smtClean="0"/>
              <a:t>IPE Case development</a:t>
            </a:r>
          </a:p>
          <a:p>
            <a:r>
              <a:rPr lang="en-US" dirty="0" smtClean="0"/>
              <a:t>Training of IPE standardized patients and embedded allied actors</a:t>
            </a:r>
          </a:p>
          <a:p>
            <a:r>
              <a:rPr lang="en-US" dirty="0" smtClean="0"/>
              <a:t>Collaborating with trainers and OSCE managers</a:t>
            </a:r>
          </a:p>
          <a:p>
            <a:r>
              <a:rPr lang="en-US" dirty="0" smtClean="0"/>
              <a:t>PIs monitoring overall and IPE OSCE operations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68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590"/>
            <a:ext cx="8229600" cy="1187865"/>
          </a:xfrm>
        </p:spPr>
        <p:txBody>
          <a:bodyPr/>
          <a:lstStyle/>
          <a:p>
            <a:r>
              <a:rPr lang="en-US" dirty="0" smtClean="0"/>
              <a:t>Case Development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031"/>
            <a:ext cx="8229600" cy="39562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Medical students on teaching </a:t>
            </a:r>
            <a:r>
              <a:rPr lang="en-US" sz="2800" dirty="0" smtClean="0"/>
              <a:t>elective assist </a:t>
            </a:r>
            <a:endParaRPr lang="en-US" sz="2800" dirty="0" smtClean="0"/>
          </a:p>
          <a:p>
            <a:r>
              <a:rPr lang="en-US" sz="2800" dirty="0" smtClean="0"/>
              <a:t>Cases for </a:t>
            </a:r>
            <a:r>
              <a:rPr lang="en-US" sz="2800" dirty="0" err="1" smtClean="0"/>
              <a:t>Clincal</a:t>
            </a:r>
            <a:r>
              <a:rPr lang="en-US" sz="2800" dirty="0" smtClean="0"/>
              <a:t> Skills </a:t>
            </a:r>
            <a:r>
              <a:rPr lang="en-US" sz="2800" dirty="0" err="1" smtClean="0"/>
              <a:t>interclerkship</a:t>
            </a:r>
            <a:r>
              <a:rPr lang="en-US" sz="2800" dirty="0" smtClean="0"/>
              <a:t> – focus on pain and end of life (often requiring </a:t>
            </a:r>
            <a:r>
              <a:rPr lang="en-US" sz="2800" dirty="0" err="1" smtClean="0"/>
              <a:t>interprofessional</a:t>
            </a:r>
            <a:r>
              <a:rPr lang="en-US" sz="2800" dirty="0" smtClean="0"/>
              <a:t> teamwork</a:t>
            </a:r>
          </a:p>
          <a:p>
            <a:r>
              <a:rPr lang="en-US" sz="2800" dirty="0" smtClean="0"/>
              <a:t>Cases refined multiple times with pharmacist, social worker, physicians</a:t>
            </a:r>
          </a:p>
          <a:p>
            <a:r>
              <a:rPr lang="en-US" sz="2800" dirty="0" smtClean="0"/>
              <a:t>Training of the standardized patients </a:t>
            </a:r>
            <a:r>
              <a:rPr lang="en-US" sz="2800" dirty="0" smtClean="0"/>
              <a:t>and</a:t>
            </a:r>
            <a:r>
              <a:rPr lang="en-US" sz="2800" dirty="0" smtClean="0"/>
              <a:t> embedded allied actors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295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1220"/>
            <a:ext cx="8229600" cy="1187865"/>
          </a:xfrm>
        </p:spPr>
        <p:txBody>
          <a:bodyPr/>
          <a:lstStyle/>
          <a:p>
            <a:r>
              <a:rPr lang="en-US" dirty="0" smtClean="0"/>
              <a:t>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065"/>
            <a:ext cx="8229600" cy="3956218"/>
          </a:xfrm>
        </p:spPr>
        <p:txBody>
          <a:bodyPr/>
          <a:lstStyle/>
          <a:p>
            <a:r>
              <a:rPr lang="en-US" dirty="0" smtClean="0"/>
              <a:t>SPs and embedded allied actor review written case materials and provided 3 hours of large group training </a:t>
            </a:r>
          </a:p>
          <a:p>
            <a:r>
              <a:rPr lang="en-US" dirty="0" smtClean="0"/>
              <a:t>Mock interviews for each case scenario part of training</a:t>
            </a:r>
          </a:p>
          <a:p>
            <a:r>
              <a:rPr lang="en-US" dirty="0" smtClean="0"/>
              <a:t>Physician, pharmacist and social work faculty assist with all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5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5707"/>
            <a:ext cx="8229600" cy="1187865"/>
          </a:xfrm>
        </p:spPr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346581"/>
              </p:ext>
            </p:extLst>
          </p:nvPr>
        </p:nvGraphicFramePr>
        <p:xfrm>
          <a:off x="648393" y="1568681"/>
          <a:ext cx="7797337" cy="4747992"/>
        </p:xfrm>
        <a:graphic>
          <a:graphicData uri="http://schemas.openxmlformats.org/drawingml/2006/table">
            <a:tbl>
              <a:tblPr firstRow="1" firstCol="1" bandRow="1"/>
              <a:tblGrid>
                <a:gridCol w="931494"/>
                <a:gridCol w="2754361"/>
                <a:gridCol w="4111482"/>
              </a:tblGrid>
              <a:tr h="2451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 Related Process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0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Orientation for all students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Packets distributed, which  include study documents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-Study documents distributed, including instructions for creating ID number, pre- &amp; post-ISVS-21s &amp; handout with IPE competencies, observable behaviors and learning points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8:30am  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Faculty present on chronic pain and end-of-life care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Interprofessional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skills incorporated into presentations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Students hand-in completed pre-ISVS-21 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01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9am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- 8 OSCEs, 5-7 students/group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- 30 minutes OSCE =  reading door instructions (4 mins), the OSCE interview (15 mins), and debriefing with faculty and observing students (11 mins)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Students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rotate being the interviewer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Two of the eight OSCEs incorporate embedded allied actors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IPE OSCE instructions recommend, 2 minutes for interviewer  to “huddle”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the embedded allied actor about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patient and/or family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At end of final OSCE, students hand-in completed post-ISVS-21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1pm 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Faculty debrief over lunch  </a:t>
                      </a: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Research PIs elicit large group feedback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about IPE related OSCEs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processes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2" marR="28122" marT="70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120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939</Words>
  <Application>Microsoft Office PowerPoint</Application>
  <PresentationFormat>On-screen Show (4:3)</PresentationFormat>
  <Paragraphs>135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</vt:lpstr>
      <vt:lpstr>Times</vt:lpstr>
      <vt:lpstr>Times New Roman</vt:lpstr>
      <vt:lpstr>Office Theme</vt:lpstr>
      <vt:lpstr>Incorporating Interprofessional Standardized Patient Experiences into OSCEs </vt:lpstr>
      <vt:lpstr>Disclosures</vt:lpstr>
      <vt:lpstr>Objectives</vt:lpstr>
      <vt:lpstr>Why Incorporate Interprofessional Education?</vt:lpstr>
      <vt:lpstr>Interprofessional Standardized Patient Cases</vt:lpstr>
      <vt:lpstr>Methods</vt:lpstr>
      <vt:lpstr>Case Development </vt:lpstr>
      <vt:lpstr>Training </vt:lpstr>
      <vt:lpstr>Operations</vt:lpstr>
      <vt:lpstr>ISVS-21</vt:lpstr>
      <vt:lpstr>iTOFT: Individual Teamwork Observation Faculty Feedback Tool   </vt:lpstr>
      <vt:lpstr>Feedback for Process Improvement</vt:lpstr>
      <vt:lpstr>Outcomes: Year One</vt:lpstr>
      <vt:lpstr>PowerPoint Presentation</vt:lpstr>
      <vt:lpstr>Changes in:</vt:lpstr>
      <vt:lpstr>Increased comfort in:</vt:lpstr>
      <vt:lpstr>Next steps for Future Work</vt:lpstr>
    </vt:vector>
  </TitlesOfParts>
  <Company>STFM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Julie Schirmer</cp:lastModifiedBy>
  <cp:revision>49</cp:revision>
  <dcterms:created xsi:type="dcterms:W3CDTF">2013-07-17T19:19:39Z</dcterms:created>
  <dcterms:modified xsi:type="dcterms:W3CDTF">2019-07-05T21:28:06Z</dcterms:modified>
</cp:coreProperties>
</file>