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5143500" type="screen16x9"/>
  <p:notesSz cx="6858000" cy="9144000"/>
  <p:embeddedFontLst>
    <p:embeddedFont>
      <p:font typeface="Economica" panose="020B0604020202020204" charset="0"/>
      <p:regular r:id="rId25"/>
      <p:bold r:id="rId26"/>
      <p:italic r:id="rId27"/>
      <p:boldItalic r:id="rId28"/>
    </p:embeddedFont>
    <p:embeddedFont>
      <p:font typeface="Open Sans" panose="020B0604020202020204" charset="0"/>
      <p:regular r:id="rId29"/>
      <p:bold r:id="rId30"/>
      <p:italic r:id="rId31"/>
      <p:boldItalic r:id="rId3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82" y="5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1.fntdata"/><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4.fntdata"/><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3.fntdata"/><Relationship Id="rId30" Type="http://schemas.openxmlformats.org/officeDocument/2006/relationships/font" Target="fonts/font6.fntdata"/><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23479248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405938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438decd339_1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438decd339_1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737118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41dbccde04_2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41dbccde04_2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787616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438decd339_1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438decd339_1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410226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436621a18c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436621a18c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242820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438decd339_1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438decd339_1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586453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436621a18c_1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436621a18c_1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733736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438decd339_1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438decd339_1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075917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41496aa31a_1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41496aa31a_1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696398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41496aa31a_1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41496aa31a_1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581547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41496aa31a_1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41496aa31a_1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63662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41496aa31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41496aa31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966276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41dbccde0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41dbccde0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416546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436621a18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436621a18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229484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41496aa31a_1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41496aa31a_1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027389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41496aa31a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41496aa31a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85158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41496aa31a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41496aa31a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51486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438decd339_1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438decd339_1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51923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41496aa31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41496aa31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22173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438decd339_1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438decd339_1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560148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438decd339_1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438decd339_1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452561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41496aa31a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41496aa31a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71377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2744013" y="756700"/>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1" name="Google Shape;11;p2"/>
          <p:cNvSpPr/>
          <p:nvPr/>
        </p:nvSpPr>
        <p:spPr>
          <a:xfrm rot="10800000">
            <a:off x="5318350" y="32667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2" name="Google Shape;12;p2"/>
          <p:cNvSpPr txBox="1">
            <a:spLocks noGrp="1"/>
          </p:cNvSpPr>
          <p:nvPr>
            <p:ph type="ctrTitle"/>
          </p:nvPr>
        </p:nvSpPr>
        <p:spPr>
          <a:xfrm>
            <a:off x="3044700" y="1444255"/>
            <a:ext cx="3054600" cy="1537200"/>
          </a:xfrm>
          <a:prstGeom prst="rect">
            <a:avLst/>
          </a:prstGeom>
        </p:spPr>
        <p:txBody>
          <a:bodyPr spcFirstLastPara="1" wrap="square" lIns="91425" tIns="91425" rIns="91425" bIns="91425" anchor="b" anchorCtr="0"/>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a:endParaRPr/>
          </a:p>
        </p:txBody>
      </p:sp>
      <p:sp>
        <p:nvSpPr>
          <p:cNvPr id="13" name="Google Shape;13;p2"/>
          <p:cNvSpPr txBox="1">
            <a:spLocks noGrp="1"/>
          </p:cNvSpPr>
          <p:nvPr>
            <p:ph type="subTitle" idx="1"/>
          </p:nvPr>
        </p:nvSpPr>
        <p:spPr>
          <a:xfrm>
            <a:off x="3044700" y="3116580"/>
            <a:ext cx="3054600" cy="7014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11"/>
          <p:cNvSpPr txBox="1">
            <a:spLocks noGrp="1"/>
          </p:cNvSpPr>
          <p:nvPr>
            <p:ph type="title" hasCustomPrompt="1"/>
          </p:nvPr>
        </p:nvSpPr>
        <p:spPr>
          <a:xfrm>
            <a:off x="311700" y="957125"/>
            <a:ext cx="8520600" cy="2128800"/>
          </a:xfrm>
          <a:prstGeom prst="rect">
            <a:avLst/>
          </a:prstGeom>
        </p:spPr>
        <p:txBody>
          <a:bodyPr spcFirstLastPara="1" wrap="square" lIns="91425" tIns="91425" rIns="91425" bIns="91425" anchor="ctr" anchorCtr="0"/>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a:spLocks noGrp="1"/>
          </p:cNvSpPr>
          <p:nvPr>
            <p:ph type="body" idx="1"/>
          </p:nvPr>
        </p:nvSpPr>
        <p:spPr>
          <a:xfrm>
            <a:off x="311700" y="3162000"/>
            <a:ext cx="8520600" cy="10716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5" name="Google Shape;55;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p:nvPr/>
        </p:nvSpPr>
        <p:spPr>
          <a:xfrm flipH="1">
            <a:off x="7595938" y="4602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7" name="Google Shape;17;p3"/>
          <p:cNvSpPr/>
          <p:nvPr/>
        </p:nvSpPr>
        <p:spPr>
          <a:xfrm rot="10800000" flipH="1">
            <a:off x="466425" y="35583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8" name="Google Shape;18;p3"/>
          <p:cNvSpPr txBox="1">
            <a:spLocks noGrp="1"/>
          </p:cNvSpPr>
          <p:nvPr>
            <p:ph type="title"/>
          </p:nvPr>
        </p:nvSpPr>
        <p:spPr>
          <a:xfrm>
            <a:off x="773700" y="1806450"/>
            <a:ext cx="7596600" cy="1530600"/>
          </a:xfrm>
          <a:prstGeom prst="rect">
            <a:avLst/>
          </a:prstGeom>
        </p:spPr>
        <p:txBody>
          <a:bodyPr spcFirstLastPara="1" wrap="square" lIns="91425" tIns="91425" rIns="91425" bIns="91425" anchor="ctr" anchorCtr="0"/>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a:endParaRPr/>
          </a:p>
        </p:txBody>
      </p:sp>
      <p:sp>
        <p:nvSpPr>
          <p:cNvPr id="19" name="Google Shape;19;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Google Shape;23;p4"/>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4" name="Google Shape;24;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7" name="Google Shape;27;p5"/>
          <p:cNvSpPr txBox="1">
            <a:spLocks noGrp="1"/>
          </p:cNvSpPr>
          <p:nvPr>
            <p:ph type="body" idx="1"/>
          </p:nvPr>
        </p:nvSpPr>
        <p:spPr>
          <a:xfrm>
            <a:off x="311700" y="1225225"/>
            <a:ext cx="3999900" cy="3354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body" idx="2"/>
          </p:nvPr>
        </p:nvSpPr>
        <p:spPr>
          <a:xfrm>
            <a:off x="4832400" y="1225225"/>
            <a:ext cx="3999900" cy="3354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
        <p:cNvGrpSpPr/>
        <p:nvPr/>
      </p:nvGrpSpPr>
      <p:grpSpPr>
        <a:xfrm>
          <a:off x="0" y="0"/>
          <a:ext cx="0" cy="0"/>
          <a:chOff x="0" y="0"/>
          <a:chExt cx="0" cy="0"/>
        </a:xfrm>
      </p:grpSpPr>
      <p:sp>
        <p:nvSpPr>
          <p:cNvPr id="31" name="Google Shape;31;p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32" name="Google Shape;32;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
        <p:cNvGrpSpPr/>
        <p:nvPr/>
      </p:nvGrpSpPr>
      <p:grpSpPr>
        <a:xfrm>
          <a:off x="0" y="0"/>
          <a:ext cx="0" cy="0"/>
          <a:chOff x="0" y="0"/>
          <a:chExt cx="0" cy="0"/>
        </a:xfrm>
      </p:grpSpPr>
      <p:sp>
        <p:nvSpPr>
          <p:cNvPr id="34" name="Google Shape;34;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35" name="Google Shape;35;p7"/>
          <p:cNvSpPr txBox="1">
            <a:spLocks noGrp="1"/>
          </p:cNvSpPr>
          <p:nvPr>
            <p:ph type="body" idx="1"/>
          </p:nvPr>
        </p:nvSpPr>
        <p:spPr>
          <a:xfrm>
            <a:off x="311700" y="1399400"/>
            <a:ext cx="2808000" cy="27849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6" name="Google Shape;36;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8"/>
          <p:cNvSpPr txBox="1">
            <a:spLocks noGrp="1"/>
          </p:cNvSpPr>
          <p:nvPr>
            <p:ph type="title"/>
          </p:nvPr>
        </p:nvSpPr>
        <p:spPr>
          <a:xfrm>
            <a:off x="490250" y="450150"/>
            <a:ext cx="5878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0" name="Google Shape;4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3" name="Google Shape;43;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4" name="Google Shape;44;p9"/>
          <p:cNvSpPr txBox="1">
            <a:spLocks noGrp="1"/>
          </p:cNvSpPr>
          <p:nvPr>
            <p:ph type="title"/>
          </p:nvPr>
        </p:nvSpPr>
        <p:spPr>
          <a:xfrm>
            <a:off x="265500" y="929275"/>
            <a:ext cx="4045200" cy="1786200"/>
          </a:xfrm>
          <a:prstGeom prst="rect">
            <a:avLst/>
          </a:prstGeom>
        </p:spPr>
        <p:txBody>
          <a:bodyPr spcFirstLastPara="1" wrap="square" lIns="91425" tIns="91425" rIns="91425" bIns="91425" anchor="b" anchorCtr="0"/>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a:endParaRPr/>
          </a:p>
        </p:txBody>
      </p:sp>
      <p:sp>
        <p:nvSpPr>
          <p:cNvPr id="45" name="Google Shape;45;p9"/>
          <p:cNvSpPr txBox="1">
            <a:spLocks noGrp="1"/>
          </p:cNvSpPr>
          <p:nvPr>
            <p:ph type="subTitle" idx="1"/>
          </p:nvPr>
        </p:nvSpPr>
        <p:spPr>
          <a:xfrm>
            <a:off x="265500" y="2769001"/>
            <a:ext cx="4045200" cy="1574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a:endParaRPr/>
          </a:p>
        </p:txBody>
      </p:sp>
      <p:sp>
        <p:nvSpPr>
          <p:cNvPr id="46" name="Google Shape;46;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7" name="Google Shape;47;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8"/>
        <p:cNvGrpSpPr/>
        <p:nvPr/>
      </p:nvGrpSpPr>
      <p:grpSpPr>
        <a:xfrm>
          <a:off x="0" y="0"/>
          <a:ext cx="0" cy="0"/>
          <a:chOff x="0" y="0"/>
          <a:chExt cx="0" cy="0"/>
        </a:xfrm>
      </p:grpSpPr>
      <p:sp>
        <p:nvSpPr>
          <p:cNvPr id="49" name="Google Shape;49;p10"/>
          <p:cNvSpPr txBox="1">
            <a:spLocks noGrp="1"/>
          </p:cNvSpPr>
          <p:nvPr>
            <p:ph type="body" idx="1"/>
          </p:nvPr>
        </p:nvSpPr>
        <p:spPr>
          <a:xfrm>
            <a:off x="319500" y="421892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a:endParaRPr/>
          </a:p>
        </p:txBody>
      </p:sp>
      <p:sp>
        <p:nvSpPr>
          <p:cNvPr id="50" name="Google Shape;50;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lux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15925"/>
            <a:ext cx="8520600" cy="831300"/>
          </a:xfrm>
          <a:prstGeom prst="rect">
            <a:avLst/>
          </a:prstGeom>
          <a:noFill/>
          <a:ln>
            <a:noFill/>
          </a:ln>
        </p:spPr>
        <p:txBody>
          <a:bodyPr spcFirstLastPara="1" wrap="square" lIns="91425" tIns="91425" rIns="91425" bIns="91425" anchor="b" anchorCtr="0"/>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a:endParaRPr/>
          </a:p>
        </p:txBody>
      </p:sp>
      <p:sp>
        <p:nvSpPr>
          <p:cNvPr id="7" name="Google Shape;7;p1"/>
          <p:cNvSpPr txBox="1">
            <a:spLocks noGrp="1"/>
          </p:cNvSpPr>
          <p:nvPr>
            <p:ph type="body" idx="1"/>
          </p:nvPr>
        </p:nvSpPr>
        <p:spPr>
          <a:xfrm>
            <a:off x="311700" y="1225225"/>
            <a:ext cx="8520600" cy="33540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marL="914400" lvl="1"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marL="1371600" lvl="2"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marL="1828800" lvl="3"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marL="2286000" lvl="4"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marL="2743200" lvl="5"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marL="3200400" lvl="6"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marL="3657600" lvl="7"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marL="4114800" lvl="8" indent="-3175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3"/>
          <p:cNvSpPr txBox="1">
            <a:spLocks noGrp="1"/>
          </p:cNvSpPr>
          <p:nvPr>
            <p:ph type="ctrTitle"/>
          </p:nvPr>
        </p:nvSpPr>
        <p:spPr>
          <a:xfrm>
            <a:off x="2763025" y="975575"/>
            <a:ext cx="3717600" cy="3198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Assessing Resident Confidence in </a:t>
            </a:r>
            <a:endParaRPr/>
          </a:p>
          <a:p>
            <a:pPr marL="0" lvl="0" indent="0" algn="ctr" rtl="0">
              <a:spcBef>
                <a:spcPts val="0"/>
              </a:spcBef>
              <a:spcAft>
                <a:spcPts val="0"/>
              </a:spcAft>
              <a:buNone/>
            </a:pPr>
            <a:r>
              <a:rPr lang="en"/>
              <a:t>Screening and Intervening with </a:t>
            </a:r>
            <a:endParaRPr/>
          </a:p>
          <a:p>
            <a:pPr marL="0" lvl="0" indent="0" algn="ctr" rtl="0">
              <a:spcBef>
                <a:spcPts val="0"/>
              </a:spcBef>
              <a:spcAft>
                <a:spcPts val="0"/>
              </a:spcAft>
              <a:buNone/>
            </a:pPr>
            <a:r>
              <a:rPr lang="en"/>
              <a:t>Patients’ ACE Scores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2"/>
          <p:cNvSpPr txBox="1">
            <a:spLocks noGrp="1"/>
          </p:cNvSpPr>
          <p:nvPr>
            <p:ph type="body" idx="1"/>
          </p:nvPr>
        </p:nvSpPr>
        <p:spPr>
          <a:xfrm>
            <a:off x="357325" y="1386175"/>
            <a:ext cx="8520600" cy="751200"/>
          </a:xfrm>
          <a:prstGeom prst="rect">
            <a:avLst/>
          </a:prstGeom>
        </p:spPr>
        <p:txBody>
          <a:bodyPr spcFirstLastPara="1" wrap="square" lIns="91425" tIns="91425" rIns="91425" bIns="91425" anchor="t" anchorCtr="0">
            <a:noAutofit/>
          </a:bodyPr>
          <a:lstStyle/>
          <a:p>
            <a:pPr marL="0" lvl="0" indent="0" algn="r" rtl="0">
              <a:spcBef>
                <a:spcPts val="0"/>
              </a:spcBef>
              <a:spcAft>
                <a:spcPts val="1600"/>
              </a:spcAft>
              <a:buNone/>
            </a:pPr>
            <a:r>
              <a:rPr lang="en" sz="1600" b="1" i="1">
                <a:solidFill>
                  <a:schemeClr val="accent1"/>
                </a:solidFill>
              </a:rPr>
              <a:t>“I now know what to expect with certain patients with their visits moving forward and better understand what they feel physically and emotionally.”</a:t>
            </a:r>
            <a:endParaRPr sz="1600" b="1" i="1">
              <a:solidFill>
                <a:schemeClr val="accent1"/>
              </a:solidFill>
            </a:endParaRPr>
          </a:p>
        </p:txBody>
      </p:sp>
      <p:sp>
        <p:nvSpPr>
          <p:cNvPr id="123" name="Google Shape;123;p22"/>
          <p:cNvSpPr txBox="1"/>
          <p:nvPr/>
        </p:nvSpPr>
        <p:spPr>
          <a:xfrm>
            <a:off x="371400" y="2289775"/>
            <a:ext cx="8384700" cy="4056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en" sz="1800" b="1" i="1">
                <a:solidFill>
                  <a:schemeClr val="lt2"/>
                </a:solidFill>
                <a:latin typeface="Open Sans"/>
                <a:ea typeface="Open Sans"/>
                <a:cs typeface="Open Sans"/>
                <a:sym typeface="Open Sans"/>
              </a:rPr>
              <a:t>“The patient stated they have now a more positive viewpoint of themselves.”</a:t>
            </a:r>
            <a:endParaRPr sz="1800" b="1" i="1">
              <a:solidFill>
                <a:schemeClr val="lt2"/>
              </a:solidFill>
            </a:endParaRPr>
          </a:p>
        </p:txBody>
      </p:sp>
      <p:sp>
        <p:nvSpPr>
          <p:cNvPr id="124" name="Google Shape;124;p22"/>
          <p:cNvSpPr txBox="1"/>
          <p:nvPr/>
        </p:nvSpPr>
        <p:spPr>
          <a:xfrm>
            <a:off x="520125" y="545625"/>
            <a:ext cx="8235900" cy="62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Clr>
                <a:schemeClr val="dk1"/>
              </a:buClr>
              <a:buSzPts val="1100"/>
              <a:buFont typeface="Arial"/>
              <a:buNone/>
            </a:pPr>
            <a:r>
              <a:rPr lang="en" sz="1600" i="1">
                <a:solidFill>
                  <a:schemeClr val="accent1"/>
                </a:solidFill>
                <a:latin typeface="Open Sans"/>
                <a:ea typeface="Open Sans"/>
                <a:cs typeface="Open Sans"/>
                <a:sym typeface="Open Sans"/>
              </a:rPr>
              <a:t>“I’ve had multiple times patients cry on me, yet admit they feel better after the intervention and thank me for asking.”</a:t>
            </a:r>
            <a:endParaRPr sz="1600" i="1">
              <a:solidFill>
                <a:schemeClr val="accent1"/>
              </a:solidFill>
            </a:endParaRPr>
          </a:p>
        </p:txBody>
      </p:sp>
      <p:sp>
        <p:nvSpPr>
          <p:cNvPr id="125" name="Google Shape;125;p22"/>
          <p:cNvSpPr txBox="1"/>
          <p:nvPr/>
        </p:nvSpPr>
        <p:spPr>
          <a:xfrm>
            <a:off x="387925" y="3780100"/>
            <a:ext cx="8368200" cy="4056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Clr>
                <a:schemeClr val="dk1"/>
              </a:buClr>
              <a:buSzPts val="1100"/>
              <a:buFont typeface="Arial"/>
              <a:buNone/>
            </a:pPr>
            <a:r>
              <a:rPr lang="en" i="1">
                <a:solidFill>
                  <a:schemeClr val="dk1"/>
                </a:solidFill>
                <a:latin typeface="Open Sans"/>
                <a:ea typeface="Open Sans"/>
                <a:cs typeface="Open Sans"/>
                <a:sym typeface="Open Sans"/>
              </a:rPr>
              <a:t>Not one resident reported a negative experience or any patient decompensating due to the ACE intervention.</a:t>
            </a:r>
            <a:endParaRPr i="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3"/>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Initial Faculty Focus Group April 2018</a:t>
            </a:r>
            <a:endParaRPr/>
          </a:p>
        </p:txBody>
      </p:sp>
      <p:sp>
        <p:nvSpPr>
          <p:cNvPr id="131" name="Google Shape;131;p23"/>
          <p:cNvSpPr txBox="1">
            <a:spLocks noGrp="1"/>
          </p:cNvSpPr>
          <p:nvPr>
            <p:ph type="body" idx="1"/>
          </p:nvPr>
        </p:nvSpPr>
        <p:spPr>
          <a:xfrm>
            <a:off x="311700" y="1225225"/>
            <a:ext cx="8520600" cy="1346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600"/>
              <a:t>Identified main barriers to screening:</a:t>
            </a:r>
            <a:endParaRPr sz="1600"/>
          </a:p>
          <a:p>
            <a:pPr marL="457200" lvl="0" indent="-330200" algn="l" rtl="0">
              <a:lnSpc>
                <a:spcPct val="100000"/>
              </a:lnSpc>
              <a:spcBef>
                <a:spcPts val="1600"/>
              </a:spcBef>
              <a:spcAft>
                <a:spcPts val="0"/>
              </a:spcAft>
              <a:buSzPts val="1600"/>
              <a:buChar char="●"/>
            </a:pPr>
            <a:r>
              <a:rPr lang="en" sz="1600"/>
              <a:t>Not enough time to ask about history of childhood physical or sexual abuse </a:t>
            </a:r>
            <a:endParaRPr sz="1600"/>
          </a:p>
          <a:p>
            <a:pPr marL="457200" lvl="0" indent="-330200" algn="l" rtl="0">
              <a:lnSpc>
                <a:spcPct val="100000"/>
              </a:lnSpc>
              <a:spcBef>
                <a:spcPts val="0"/>
              </a:spcBef>
              <a:spcAft>
                <a:spcPts val="0"/>
              </a:spcAft>
              <a:buSzPts val="1600"/>
              <a:buChar char="●"/>
            </a:pPr>
            <a:r>
              <a:rPr lang="en" sz="1600"/>
              <a:t>Competing multiple primary care recommendations</a:t>
            </a:r>
            <a:endParaRPr sz="1600"/>
          </a:p>
          <a:p>
            <a:pPr marL="457200" lvl="0" indent="-330200" algn="l" rtl="0">
              <a:lnSpc>
                <a:spcPct val="100000"/>
              </a:lnSpc>
              <a:spcBef>
                <a:spcPts val="0"/>
              </a:spcBef>
              <a:spcAft>
                <a:spcPts val="0"/>
              </a:spcAft>
              <a:buSzPts val="1600"/>
              <a:buChar char="●"/>
            </a:pPr>
            <a:r>
              <a:rPr lang="en" sz="1600"/>
              <a:t>Uncomfortable inquiring about psychosocial issue</a:t>
            </a:r>
            <a:endParaRPr sz="1600"/>
          </a:p>
          <a:p>
            <a:pPr marL="0" lvl="0" indent="0" algn="l" rtl="0">
              <a:spcBef>
                <a:spcPts val="1600"/>
              </a:spcBef>
              <a:spcAft>
                <a:spcPts val="0"/>
              </a:spcAft>
              <a:buClr>
                <a:schemeClr val="dk1"/>
              </a:buClr>
              <a:buSzPts val="1100"/>
              <a:buFont typeface="Arial"/>
              <a:buNone/>
            </a:pPr>
            <a:r>
              <a:rPr lang="en" sz="1400">
                <a:solidFill>
                  <a:schemeClr val="dk1"/>
                </a:solidFill>
              </a:rPr>
              <a:t> </a:t>
            </a:r>
            <a:endParaRPr sz="1400"/>
          </a:p>
        </p:txBody>
      </p:sp>
      <p:sp>
        <p:nvSpPr>
          <p:cNvPr id="132" name="Google Shape;132;p23"/>
          <p:cNvSpPr txBox="1"/>
          <p:nvPr/>
        </p:nvSpPr>
        <p:spPr>
          <a:xfrm>
            <a:off x="322475" y="2697950"/>
            <a:ext cx="8520600" cy="1466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a:solidFill>
                  <a:schemeClr val="dk1"/>
                </a:solidFill>
                <a:latin typeface="Open Sans"/>
                <a:ea typeface="Open Sans"/>
                <a:cs typeface="Open Sans"/>
                <a:sym typeface="Open Sans"/>
              </a:rPr>
              <a:t>-“By screening with the ACE questionnaire, several of the other problems would also be addressed.”</a:t>
            </a:r>
            <a:endParaRPr>
              <a:solidFill>
                <a:schemeClr val="dk1"/>
              </a:solidFill>
              <a:latin typeface="Open Sans"/>
              <a:ea typeface="Open Sans"/>
              <a:cs typeface="Open Sans"/>
              <a:sym typeface="Open Sans"/>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latin typeface="Open Sans"/>
              <a:ea typeface="Open Sans"/>
              <a:cs typeface="Open Sans"/>
              <a:sym typeface="Open Sans"/>
            </a:endParaRPr>
          </a:p>
          <a:p>
            <a:pPr marL="0" lvl="0" indent="0" algn="l" rtl="0">
              <a:spcBef>
                <a:spcPts val="0"/>
              </a:spcBef>
              <a:spcAft>
                <a:spcPts val="1600"/>
              </a:spcAft>
              <a:buClr>
                <a:schemeClr val="dk1"/>
              </a:buClr>
              <a:buSzPts val="1100"/>
              <a:buFont typeface="Arial"/>
              <a:buNone/>
            </a:pPr>
            <a:r>
              <a:rPr lang="en">
                <a:solidFill>
                  <a:schemeClr val="dk1"/>
                </a:solidFill>
                <a:latin typeface="Open Sans"/>
                <a:ea typeface="Open Sans"/>
                <a:cs typeface="Open Sans"/>
                <a:sym typeface="Open Sans"/>
              </a:rPr>
              <a:t>-Faculty advised </a:t>
            </a:r>
            <a:r>
              <a:rPr lang="en" b="1" i="1" u="sng">
                <a:solidFill>
                  <a:schemeClr val="dk1"/>
                </a:solidFill>
                <a:latin typeface="Open Sans"/>
                <a:ea typeface="Open Sans"/>
                <a:cs typeface="Open Sans"/>
                <a:sym typeface="Open Sans"/>
              </a:rPr>
              <a:t>NOT</a:t>
            </a:r>
            <a:r>
              <a:rPr lang="en">
                <a:solidFill>
                  <a:schemeClr val="dk1"/>
                </a:solidFill>
                <a:latin typeface="Open Sans"/>
                <a:ea typeface="Open Sans"/>
                <a:cs typeface="Open Sans"/>
                <a:sym typeface="Open Sans"/>
              </a:rPr>
              <a:t> to reflexively refer to counseling with psychologist upon upon review of + ACE questionnaire; instead, faculty requested the residents have scripts with different brief interventions to give to a patient with + ACE score.</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2"/>
                                        </p:tgtEl>
                                        <p:attrNameLst>
                                          <p:attrName>style.visibility</p:attrName>
                                        </p:attrNameLst>
                                      </p:cBhvr>
                                      <p:to>
                                        <p:strVal val="visible"/>
                                      </p:to>
                                    </p:set>
                                    <p:animEffect transition="in" filter="fade">
                                      <p:cBhvr>
                                        <p:cTn id="7" dur="1000"/>
                                        <p:tgtEl>
                                          <p:spTgt spid="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ACE Implementation Protocol</a:t>
            </a:r>
            <a:endParaRPr/>
          </a:p>
        </p:txBody>
      </p:sp>
      <p:sp>
        <p:nvSpPr>
          <p:cNvPr id="138" name="Google Shape;138;p24"/>
          <p:cNvSpPr txBox="1">
            <a:spLocks noGrp="1"/>
          </p:cNvSpPr>
          <p:nvPr>
            <p:ph type="body" idx="1"/>
          </p:nvPr>
        </p:nvSpPr>
        <p:spPr>
          <a:xfrm>
            <a:off x="311700" y="1225225"/>
            <a:ext cx="8520600" cy="2030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Arial"/>
              <a:buChar char="●"/>
            </a:pPr>
            <a:r>
              <a:rPr lang="en"/>
              <a:t>Residents educated on how to respond to positive ACE score with a brief feedback:</a:t>
            </a:r>
            <a:endParaRPr/>
          </a:p>
          <a:p>
            <a:pPr marL="914400" lvl="1" indent="-317500" algn="l" rtl="0">
              <a:spcBef>
                <a:spcPts val="0"/>
              </a:spcBef>
              <a:spcAft>
                <a:spcPts val="0"/>
              </a:spcAft>
              <a:buSzPts val="1400"/>
              <a:buFont typeface="Arial"/>
              <a:buChar char="○"/>
            </a:pPr>
            <a:r>
              <a:rPr lang="en"/>
              <a:t>“I respect the courage it took to answer “yes” How does that adverse event affect you today? We are all taught to love people and use things. It was totally wrong to treat you as a thing. There is only one piece of good news regarding childhood adversity and that is you can fully recover. I want you to complete the writing assignment before your follow-up appointment”</a:t>
            </a:r>
            <a:endParaRPr/>
          </a:p>
          <a:p>
            <a:pPr marL="0" lvl="0" indent="0" algn="l" rtl="0">
              <a:lnSpc>
                <a:spcPct val="100000"/>
              </a:lnSpc>
              <a:spcBef>
                <a:spcPts val="0"/>
              </a:spcBef>
              <a:spcAft>
                <a:spcPts val="0"/>
              </a:spcAft>
              <a:buNone/>
            </a:pPr>
            <a:endParaRPr/>
          </a:p>
        </p:txBody>
      </p:sp>
      <p:sp>
        <p:nvSpPr>
          <p:cNvPr id="139" name="Google Shape;139;p24"/>
          <p:cNvSpPr txBox="1"/>
          <p:nvPr/>
        </p:nvSpPr>
        <p:spPr>
          <a:xfrm>
            <a:off x="301675" y="3121075"/>
            <a:ext cx="8520600" cy="14148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Clr>
                <a:schemeClr val="dk1"/>
              </a:buClr>
              <a:buSzPts val="1800"/>
              <a:buFont typeface="Open Sans"/>
              <a:buChar char="●"/>
            </a:pPr>
            <a:r>
              <a:rPr lang="en" sz="1800">
                <a:solidFill>
                  <a:schemeClr val="dk1"/>
                </a:solidFill>
                <a:latin typeface="Open Sans"/>
                <a:ea typeface="Open Sans"/>
                <a:cs typeface="Open Sans"/>
                <a:sym typeface="Open Sans"/>
              </a:rPr>
              <a:t>Residents educated on how to provide final feedback:</a:t>
            </a:r>
            <a:endParaRPr sz="1800">
              <a:solidFill>
                <a:schemeClr val="dk1"/>
              </a:solidFill>
              <a:latin typeface="Open Sans"/>
              <a:ea typeface="Open Sans"/>
              <a:cs typeface="Open Sans"/>
              <a:sym typeface="Open Sans"/>
            </a:endParaRPr>
          </a:p>
          <a:p>
            <a:pPr marL="914400" lvl="1" indent="-317500" algn="l" rtl="0">
              <a:lnSpc>
                <a:spcPct val="115000"/>
              </a:lnSpc>
              <a:spcBef>
                <a:spcPts val="0"/>
              </a:spcBef>
              <a:spcAft>
                <a:spcPts val="0"/>
              </a:spcAft>
              <a:buClr>
                <a:schemeClr val="dk1"/>
              </a:buClr>
              <a:buSzPts val="1400"/>
              <a:buFont typeface="Open Sans"/>
              <a:buChar char="○"/>
            </a:pPr>
            <a:r>
              <a:rPr lang="en">
                <a:solidFill>
                  <a:schemeClr val="dk1"/>
                </a:solidFill>
                <a:latin typeface="Open Sans"/>
                <a:ea typeface="Open Sans"/>
                <a:cs typeface="Open Sans"/>
                <a:sym typeface="Open Sans"/>
              </a:rPr>
              <a:t>“Remember, you never have to talk about what happened in the past with anyone. We know there is a direct relationship between these experiences and a person’s physical health; we’ll explore these next time”</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9"/>
                                        </p:tgtEl>
                                        <p:attrNameLst>
                                          <p:attrName>style.visibility</p:attrName>
                                        </p:attrNameLst>
                                      </p:cBhvr>
                                      <p:to>
                                        <p:strVal val="visible"/>
                                      </p:to>
                                    </p:set>
                                    <p:animEffect transition="in" filter="fade">
                                      <p:cBhvr>
                                        <p:cTn id="7" dur="1000"/>
                                        <p:tgtEl>
                                          <p:spTgt spid="1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5"/>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Real Patient Case: Anorexia</a:t>
            </a:r>
            <a:endParaRPr/>
          </a:p>
        </p:txBody>
      </p:sp>
      <p:sp>
        <p:nvSpPr>
          <p:cNvPr id="145" name="Google Shape;145;p25"/>
          <p:cNvSpPr txBox="1">
            <a:spLocks noGrp="1"/>
          </p:cNvSpPr>
          <p:nvPr>
            <p:ph type="body" idx="1"/>
          </p:nvPr>
        </p:nvSpPr>
        <p:spPr>
          <a:xfrm>
            <a:off x="311700" y="1225225"/>
            <a:ext cx="8520600" cy="1510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600" b="1">
                <a:solidFill>
                  <a:schemeClr val="dk1"/>
                </a:solidFill>
              </a:rPr>
              <a:t> Main </a:t>
            </a:r>
            <a:r>
              <a:rPr lang="en" sz="1600" b="1"/>
              <a:t>past problems</a:t>
            </a:r>
            <a:r>
              <a:rPr lang="en" sz="1600" b="1">
                <a:solidFill>
                  <a:schemeClr val="dk1"/>
                </a:solidFill>
              </a:rPr>
              <a:t>:</a:t>
            </a:r>
            <a:endParaRPr sz="1600" b="1"/>
          </a:p>
          <a:p>
            <a:pPr marL="457200" lvl="0" indent="-330200" algn="l" rtl="0">
              <a:spcBef>
                <a:spcPts val="0"/>
              </a:spcBef>
              <a:spcAft>
                <a:spcPts val="0"/>
              </a:spcAft>
              <a:buClr>
                <a:schemeClr val="dk1"/>
              </a:buClr>
              <a:buSzPts val="1600"/>
              <a:buChar char="●"/>
            </a:pPr>
            <a:r>
              <a:rPr lang="en" sz="1600"/>
              <a:t>20yo female with amenorrhea, low Vitamin D and low BMI </a:t>
            </a:r>
            <a:endParaRPr sz="1600"/>
          </a:p>
          <a:p>
            <a:pPr marL="457200" lvl="0" indent="-330200" algn="l" rtl="0">
              <a:spcBef>
                <a:spcPts val="0"/>
              </a:spcBef>
              <a:spcAft>
                <a:spcPts val="0"/>
              </a:spcAft>
              <a:buClr>
                <a:schemeClr val="dk1"/>
              </a:buClr>
              <a:buSzPts val="1600"/>
              <a:buChar char="●"/>
            </a:pPr>
            <a:r>
              <a:rPr lang="en" sz="1600"/>
              <a:t>T</a:t>
            </a:r>
            <a:r>
              <a:rPr lang="en" sz="1600">
                <a:solidFill>
                  <a:schemeClr val="dk1"/>
                </a:solidFill>
              </a:rPr>
              <a:t>ouched by her uncle, followed up with counseling, </a:t>
            </a:r>
            <a:r>
              <a:rPr lang="en" sz="1600"/>
              <a:t>reports p</a:t>
            </a:r>
            <a:r>
              <a:rPr lang="en" sz="1600">
                <a:solidFill>
                  <a:schemeClr val="dk1"/>
                </a:solidFill>
              </a:rPr>
              <a:t>arents kn</a:t>
            </a:r>
            <a:r>
              <a:rPr lang="en" sz="1600"/>
              <a:t>e</a:t>
            </a:r>
            <a:r>
              <a:rPr lang="en" sz="1600">
                <a:solidFill>
                  <a:schemeClr val="dk1"/>
                </a:solidFill>
              </a:rPr>
              <a:t>w this happened</a:t>
            </a:r>
            <a:endParaRPr sz="1600">
              <a:solidFill>
                <a:schemeClr val="dk1"/>
              </a:solidFill>
            </a:endParaRPr>
          </a:p>
          <a:p>
            <a:pPr marL="457200" lvl="0" indent="-330200" algn="l" rtl="0">
              <a:spcBef>
                <a:spcPts val="0"/>
              </a:spcBef>
              <a:spcAft>
                <a:spcPts val="0"/>
              </a:spcAft>
              <a:buSzPts val="1600"/>
              <a:buChar char="●"/>
            </a:pPr>
            <a:r>
              <a:rPr lang="en" sz="1600"/>
              <a:t>L</a:t>
            </a:r>
            <a:r>
              <a:rPr lang="en" sz="1600">
                <a:solidFill>
                  <a:schemeClr val="dk1"/>
                </a:solidFill>
              </a:rPr>
              <a:t>ost virginity </a:t>
            </a:r>
            <a:r>
              <a:rPr lang="en" sz="1600"/>
              <a:t>at</a:t>
            </a:r>
            <a:r>
              <a:rPr lang="en" sz="1600">
                <a:solidFill>
                  <a:schemeClr val="dk1"/>
                </a:solidFill>
              </a:rPr>
              <a:t> 12. </a:t>
            </a:r>
            <a:r>
              <a:rPr lang="en" sz="1600"/>
              <a:t>B</a:t>
            </a:r>
            <a:r>
              <a:rPr lang="en" sz="1600">
                <a:solidFill>
                  <a:schemeClr val="dk1"/>
                </a:solidFill>
              </a:rPr>
              <a:t>oy was same age</a:t>
            </a:r>
            <a:r>
              <a:rPr lang="en" sz="1600"/>
              <a:t>;</a:t>
            </a:r>
            <a:r>
              <a:rPr lang="en" sz="1600">
                <a:solidFill>
                  <a:schemeClr val="dk1"/>
                </a:solidFill>
              </a:rPr>
              <a:t> she feels that was another traumatic experience</a:t>
            </a:r>
            <a:endParaRPr sz="1600"/>
          </a:p>
          <a:p>
            <a:pPr marL="457200" lvl="0" indent="0" algn="l" rtl="0">
              <a:spcBef>
                <a:spcPts val="0"/>
              </a:spcBef>
              <a:spcAft>
                <a:spcPts val="0"/>
              </a:spcAft>
              <a:buNone/>
            </a:pPr>
            <a:endParaRPr sz="1600">
              <a:solidFill>
                <a:schemeClr val="dk1"/>
              </a:solidFill>
            </a:endParaRPr>
          </a:p>
          <a:p>
            <a:pPr marL="0" lvl="0" indent="0" algn="l" rtl="0">
              <a:spcBef>
                <a:spcPts val="0"/>
              </a:spcBef>
              <a:spcAft>
                <a:spcPts val="0"/>
              </a:spcAft>
              <a:buNone/>
            </a:pPr>
            <a:endParaRPr sz="1200">
              <a:solidFill>
                <a:schemeClr val="dk1"/>
              </a:solidFill>
            </a:endParaRPr>
          </a:p>
        </p:txBody>
      </p:sp>
      <p:sp>
        <p:nvSpPr>
          <p:cNvPr id="146" name="Google Shape;146;p25"/>
          <p:cNvSpPr txBox="1"/>
          <p:nvPr/>
        </p:nvSpPr>
        <p:spPr>
          <a:xfrm>
            <a:off x="322475" y="2923175"/>
            <a:ext cx="8520600" cy="1893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600" b="1">
                <a:solidFill>
                  <a:schemeClr val="dk1"/>
                </a:solidFill>
                <a:latin typeface="Open Sans"/>
                <a:ea typeface="Open Sans"/>
                <a:cs typeface="Open Sans"/>
                <a:sym typeface="Open Sans"/>
              </a:rPr>
              <a:t>Current problem:</a:t>
            </a:r>
            <a:endParaRPr sz="1600" b="1">
              <a:solidFill>
                <a:schemeClr val="dk1"/>
              </a:solidFill>
              <a:latin typeface="Open Sans"/>
              <a:ea typeface="Open Sans"/>
              <a:cs typeface="Open Sans"/>
              <a:sym typeface="Open Sans"/>
            </a:endParaRPr>
          </a:p>
          <a:p>
            <a:pPr marL="457200" lvl="0" indent="-330200" algn="l" rtl="0">
              <a:lnSpc>
                <a:spcPct val="115000"/>
              </a:lnSpc>
              <a:spcBef>
                <a:spcPts val="0"/>
              </a:spcBef>
              <a:spcAft>
                <a:spcPts val="0"/>
              </a:spcAft>
              <a:buClr>
                <a:schemeClr val="dk1"/>
              </a:buClr>
              <a:buSzPts val="1600"/>
              <a:buFont typeface="Open Sans"/>
              <a:buChar char="●"/>
            </a:pPr>
            <a:r>
              <a:rPr lang="en" sz="1600">
                <a:solidFill>
                  <a:schemeClr val="dk1"/>
                </a:solidFill>
                <a:latin typeface="Open Sans"/>
                <a:ea typeface="Open Sans"/>
                <a:cs typeface="Open Sans"/>
                <a:sym typeface="Open Sans"/>
              </a:rPr>
              <a:t>Not over her past problems of abuse as it seems to have manifested into her not taking care of her own body</a:t>
            </a:r>
            <a:endParaRPr sz="1600">
              <a:solidFill>
                <a:schemeClr val="dk1"/>
              </a:solidFill>
              <a:latin typeface="Open Sans"/>
              <a:ea typeface="Open Sans"/>
              <a:cs typeface="Open Sans"/>
              <a:sym typeface="Open Sans"/>
            </a:endParaRPr>
          </a:p>
          <a:p>
            <a:pPr marL="457200" lvl="0" indent="-330200" algn="l" rtl="0">
              <a:lnSpc>
                <a:spcPct val="115000"/>
              </a:lnSpc>
              <a:spcBef>
                <a:spcPts val="0"/>
              </a:spcBef>
              <a:spcAft>
                <a:spcPts val="0"/>
              </a:spcAft>
              <a:buClr>
                <a:schemeClr val="dk1"/>
              </a:buClr>
              <a:buSzPts val="1600"/>
              <a:buFont typeface="Open Sans"/>
              <a:buChar char="●"/>
            </a:pPr>
            <a:r>
              <a:rPr lang="en" sz="1600">
                <a:solidFill>
                  <a:schemeClr val="dk1"/>
                </a:solidFill>
                <a:latin typeface="Open Sans"/>
                <a:ea typeface="Open Sans"/>
                <a:cs typeface="Open Sans"/>
                <a:sym typeface="Open Sans"/>
              </a:rPr>
              <a:t>She was used twice in her life, once when she was touched by her uncle and secondly when she lost her virginity.</a:t>
            </a:r>
            <a:endParaRPr sz="1600">
              <a:solidFill>
                <a:schemeClr val="dk1"/>
              </a:solidFill>
              <a:latin typeface="Open Sans"/>
              <a:ea typeface="Open Sans"/>
              <a:cs typeface="Open Sans"/>
              <a:sym typeface="Open Sans"/>
            </a:endParaRPr>
          </a:p>
          <a:p>
            <a:pPr marL="457200" lvl="0" indent="-330200" algn="l" rtl="0">
              <a:lnSpc>
                <a:spcPct val="115000"/>
              </a:lnSpc>
              <a:spcBef>
                <a:spcPts val="0"/>
              </a:spcBef>
              <a:spcAft>
                <a:spcPts val="0"/>
              </a:spcAft>
              <a:buClr>
                <a:schemeClr val="dk1"/>
              </a:buClr>
              <a:buSzPts val="1600"/>
              <a:buFont typeface="Open Sans"/>
              <a:buChar char="●"/>
            </a:pPr>
            <a:r>
              <a:rPr lang="en" sz="1600">
                <a:solidFill>
                  <a:schemeClr val="dk1"/>
                </a:solidFill>
                <a:latin typeface="Open Sans"/>
                <a:ea typeface="Open Sans"/>
                <a:cs typeface="Open Sans"/>
                <a:sym typeface="Open Sans"/>
              </a:rPr>
              <a:t>Feels she can’t grow up; feels stuck at age 20 mainly due to not having her period</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6"/>
                                        </p:tgtEl>
                                        <p:attrNameLst>
                                          <p:attrName>style.visibility</p:attrName>
                                        </p:attrNameLst>
                                      </p:cBhvr>
                                      <p:to>
                                        <p:strVal val="visible"/>
                                      </p:to>
                                    </p:set>
                                    <p:animEffect transition="in" filter="fade">
                                      <p:cBhvr>
                                        <p:cTn id="7" dur="1000"/>
                                        <p:tgtEl>
                                          <p:spTgt spid="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Real Patient Case: Anorexia</a:t>
            </a:r>
            <a:endParaRPr/>
          </a:p>
        </p:txBody>
      </p:sp>
      <p:sp>
        <p:nvSpPr>
          <p:cNvPr id="152" name="Google Shape;152;p26"/>
          <p:cNvSpPr txBox="1">
            <a:spLocks noGrp="1"/>
          </p:cNvSpPr>
          <p:nvPr>
            <p:ph type="body" idx="1"/>
          </p:nvPr>
        </p:nvSpPr>
        <p:spPr>
          <a:xfrm>
            <a:off x="311700" y="1225225"/>
            <a:ext cx="8520600" cy="134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600" b="1">
                <a:solidFill>
                  <a:schemeClr val="dk1"/>
                </a:solidFill>
              </a:rPr>
              <a:t>Plan:</a:t>
            </a:r>
            <a:endParaRPr sz="1600" b="1">
              <a:solidFill>
                <a:schemeClr val="dk1"/>
              </a:solidFill>
            </a:endParaRPr>
          </a:p>
          <a:p>
            <a:pPr marL="457200" lvl="0" indent="-330200" algn="l" rtl="0">
              <a:spcBef>
                <a:spcPts val="0"/>
              </a:spcBef>
              <a:spcAft>
                <a:spcPts val="0"/>
              </a:spcAft>
              <a:buSzPts val="1600"/>
              <a:buChar char="●"/>
            </a:pPr>
            <a:r>
              <a:rPr lang="en" sz="1600">
                <a:solidFill>
                  <a:schemeClr val="dk1"/>
                </a:solidFill>
              </a:rPr>
              <a:t>Patient feels she never gave anorexia program at </a:t>
            </a:r>
            <a:r>
              <a:rPr lang="en" sz="1600"/>
              <a:t>A</a:t>
            </a:r>
            <a:r>
              <a:rPr lang="en" sz="1600">
                <a:solidFill>
                  <a:schemeClr val="dk1"/>
                </a:solidFill>
              </a:rPr>
              <a:t>lexian </a:t>
            </a:r>
            <a:r>
              <a:rPr lang="en" sz="1600"/>
              <a:t>B</a:t>
            </a:r>
            <a:r>
              <a:rPr lang="en" sz="1600">
                <a:solidFill>
                  <a:schemeClr val="dk1"/>
                </a:solidFill>
              </a:rPr>
              <a:t>rothers a chance and would like to see it through.</a:t>
            </a:r>
            <a:endParaRPr sz="1600">
              <a:solidFill>
                <a:schemeClr val="dk1"/>
              </a:solidFill>
            </a:endParaRPr>
          </a:p>
          <a:p>
            <a:pPr marL="457200" lvl="0" indent="-330200" algn="l" rtl="0">
              <a:spcBef>
                <a:spcPts val="0"/>
              </a:spcBef>
              <a:spcAft>
                <a:spcPts val="0"/>
              </a:spcAft>
              <a:buClr>
                <a:schemeClr val="dk1"/>
              </a:buClr>
              <a:buSzPts val="1600"/>
              <a:buChar char="●"/>
            </a:pPr>
            <a:r>
              <a:rPr lang="en" sz="1600">
                <a:solidFill>
                  <a:schemeClr val="dk1"/>
                </a:solidFill>
              </a:rPr>
              <a:t>Discussed having a peer group is essential for disordered eating behaviors</a:t>
            </a:r>
            <a:endParaRPr sz="1600">
              <a:solidFill>
                <a:schemeClr val="dk1"/>
              </a:solidFill>
            </a:endParaRPr>
          </a:p>
          <a:p>
            <a:pPr marL="0" lvl="0" indent="0" algn="l" rtl="0">
              <a:spcBef>
                <a:spcPts val="0"/>
              </a:spcBef>
              <a:spcAft>
                <a:spcPts val="0"/>
              </a:spcAft>
              <a:buNone/>
            </a:pPr>
            <a:endParaRPr sz="1600">
              <a:solidFill>
                <a:schemeClr val="dk1"/>
              </a:solidFill>
            </a:endParaRPr>
          </a:p>
        </p:txBody>
      </p:sp>
      <p:sp>
        <p:nvSpPr>
          <p:cNvPr id="153" name="Google Shape;153;p26"/>
          <p:cNvSpPr txBox="1"/>
          <p:nvPr/>
        </p:nvSpPr>
        <p:spPr>
          <a:xfrm>
            <a:off x="343300" y="2673500"/>
            <a:ext cx="8394900" cy="83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600" b="1">
                <a:solidFill>
                  <a:schemeClr val="dk1"/>
                </a:solidFill>
                <a:latin typeface="Open Sans"/>
                <a:ea typeface="Open Sans"/>
                <a:cs typeface="Open Sans"/>
                <a:sym typeface="Open Sans"/>
              </a:rPr>
              <a:t>Result: </a:t>
            </a:r>
            <a:endParaRPr sz="1600">
              <a:solidFill>
                <a:schemeClr val="dk1"/>
              </a:solidFill>
              <a:latin typeface="Open Sans"/>
              <a:ea typeface="Open Sans"/>
              <a:cs typeface="Open Sans"/>
              <a:sym typeface="Open Sans"/>
            </a:endParaRPr>
          </a:p>
          <a:p>
            <a:pPr marL="457200" lvl="0" indent="-330200" algn="l" rtl="0">
              <a:lnSpc>
                <a:spcPct val="115000"/>
              </a:lnSpc>
              <a:spcBef>
                <a:spcPts val="0"/>
              </a:spcBef>
              <a:spcAft>
                <a:spcPts val="0"/>
              </a:spcAft>
              <a:buClr>
                <a:schemeClr val="dk1"/>
              </a:buClr>
              <a:buSzPts val="1600"/>
              <a:buFont typeface="Open Sans"/>
              <a:buChar char="●"/>
            </a:pPr>
            <a:r>
              <a:rPr lang="en" sz="1600">
                <a:solidFill>
                  <a:schemeClr val="dk1"/>
                </a:solidFill>
                <a:latin typeface="Open Sans"/>
                <a:ea typeface="Open Sans"/>
                <a:cs typeface="Open Sans"/>
                <a:sym typeface="Open Sans"/>
              </a:rPr>
              <a:t>Added youth screening for adolescents under 18 with CYW ACE-Q Child</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3"/>
                                        </p:tgtEl>
                                        <p:attrNameLst>
                                          <p:attrName>style.visibility</p:attrName>
                                        </p:attrNameLst>
                                      </p:cBhvr>
                                      <p:to>
                                        <p:strVal val="visible"/>
                                      </p:to>
                                    </p:set>
                                    <p:animEffect transition="in" filter="fade">
                                      <p:cBhvr>
                                        <p:cTn id="7" dur="1000"/>
                                        <p:tgtEl>
                                          <p:spTgt spid="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7"/>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Real Patient Case: T2DM</a:t>
            </a:r>
            <a:endParaRPr/>
          </a:p>
        </p:txBody>
      </p:sp>
      <p:sp>
        <p:nvSpPr>
          <p:cNvPr id="159" name="Google Shape;159;p27"/>
          <p:cNvSpPr txBox="1">
            <a:spLocks noGrp="1"/>
          </p:cNvSpPr>
          <p:nvPr>
            <p:ph type="body" idx="1"/>
          </p:nvPr>
        </p:nvSpPr>
        <p:spPr>
          <a:xfrm>
            <a:off x="245425" y="1017725"/>
            <a:ext cx="8520600" cy="131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600" b="1"/>
              <a:t>Main past problems:</a:t>
            </a:r>
            <a:endParaRPr sz="1600" b="1">
              <a:solidFill>
                <a:schemeClr val="dk1"/>
              </a:solidFill>
            </a:endParaRPr>
          </a:p>
          <a:p>
            <a:pPr marL="457200" lvl="0" indent="-330200" algn="l" rtl="0">
              <a:spcBef>
                <a:spcPts val="0"/>
              </a:spcBef>
              <a:spcAft>
                <a:spcPts val="0"/>
              </a:spcAft>
              <a:buClr>
                <a:schemeClr val="dk1"/>
              </a:buClr>
              <a:buSzPts val="1600"/>
              <a:buChar char="●"/>
            </a:pPr>
            <a:r>
              <a:rPr lang="en" sz="1600">
                <a:solidFill>
                  <a:schemeClr val="dk1"/>
                </a:solidFill>
              </a:rPr>
              <a:t>53 yo female with uncontrolled T2DM</a:t>
            </a:r>
            <a:endParaRPr sz="1600"/>
          </a:p>
          <a:p>
            <a:pPr marL="457200" lvl="0" indent="-330200" algn="l" rtl="0">
              <a:spcBef>
                <a:spcPts val="0"/>
              </a:spcBef>
              <a:spcAft>
                <a:spcPts val="0"/>
              </a:spcAft>
              <a:buClr>
                <a:schemeClr val="dk1"/>
              </a:buClr>
              <a:buSzPts val="1600"/>
              <a:buChar char="●"/>
            </a:pPr>
            <a:r>
              <a:rPr lang="en" sz="1600"/>
              <a:t>M</a:t>
            </a:r>
            <a:r>
              <a:rPr lang="en" sz="1600">
                <a:solidFill>
                  <a:schemeClr val="dk1"/>
                </a:solidFill>
              </a:rPr>
              <a:t>olested by family member when she was younger and never mentioned it to anyone in her life prior to office visit for 3 month diabetes follow up</a:t>
            </a:r>
            <a:endParaRPr sz="1600">
              <a:solidFill>
                <a:schemeClr val="dk1"/>
              </a:solidFill>
            </a:endParaRPr>
          </a:p>
          <a:p>
            <a:pPr marL="0" lvl="0" indent="0" algn="l" rtl="0">
              <a:spcBef>
                <a:spcPts val="0"/>
              </a:spcBef>
              <a:spcAft>
                <a:spcPts val="0"/>
              </a:spcAft>
              <a:buNone/>
            </a:pPr>
            <a:endParaRPr sz="1200" b="1" i="1" u="sng">
              <a:solidFill>
                <a:schemeClr val="dk1"/>
              </a:solidFill>
            </a:endParaRPr>
          </a:p>
          <a:p>
            <a:pPr marL="0" lvl="0" indent="0" algn="l" rtl="0">
              <a:spcBef>
                <a:spcPts val="0"/>
              </a:spcBef>
              <a:spcAft>
                <a:spcPts val="0"/>
              </a:spcAft>
              <a:buClr>
                <a:schemeClr val="dk1"/>
              </a:buClr>
              <a:buSzPts val="1100"/>
              <a:buFont typeface="Arial"/>
              <a:buNone/>
            </a:pPr>
            <a:endParaRPr sz="1200" b="1">
              <a:solidFill>
                <a:schemeClr val="dk1"/>
              </a:solidFill>
            </a:endParaRPr>
          </a:p>
        </p:txBody>
      </p:sp>
      <p:sp>
        <p:nvSpPr>
          <p:cNvPr id="160" name="Google Shape;160;p27"/>
          <p:cNvSpPr txBox="1"/>
          <p:nvPr/>
        </p:nvSpPr>
        <p:spPr>
          <a:xfrm>
            <a:off x="245425" y="2344500"/>
            <a:ext cx="8520600" cy="1279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600" b="1">
                <a:solidFill>
                  <a:schemeClr val="dk1"/>
                </a:solidFill>
                <a:latin typeface="Open Sans"/>
                <a:ea typeface="Open Sans"/>
                <a:cs typeface="Open Sans"/>
                <a:sym typeface="Open Sans"/>
              </a:rPr>
              <a:t>Current problem:</a:t>
            </a:r>
            <a:endParaRPr sz="1600" b="1">
              <a:solidFill>
                <a:schemeClr val="dk1"/>
              </a:solidFill>
              <a:latin typeface="Open Sans"/>
              <a:ea typeface="Open Sans"/>
              <a:cs typeface="Open Sans"/>
              <a:sym typeface="Open Sans"/>
            </a:endParaRPr>
          </a:p>
          <a:p>
            <a:pPr marL="457200" lvl="0" indent="-330200" algn="l" rtl="0">
              <a:lnSpc>
                <a:spcPct val="115000"/>
              </a:lnSpc>
              <a:spcBef>
                <a:spcPts val="0"/>
              </a:spcBef>
              <a:spcAft>
                <a:spcPts val="0"/>
              </a:spcAft>
              <a:buClr>
                <a:schemeClr val="dk1"/>
              </a:buClr>
              <a:buSzPts val="1600"/>
              <a:buFont typeface="Open Sans"/>
              <a:buChar char="●"/>
            </a:pPr>
            <a:r>
              <a:rPr lang="en" sz="1600">
                <a:solidFill>
                  <a:schemeClr val="dk1"/>
                </a:solidFill>
                <a:latin typeface="Open Sans"/>
                <a:ea typeface="Open Sans"/>
                <a:cs typeface="Open Sans"/>
                <a:sym typeface="Open Sans"/>
              </a:rPr>
              <a:t>She has treated her disease of diabetes like she has treated her experience of sexual abuse: by suppressing it and ignoring the problems.</a:t>
            </a:r>
            <a:endParaRPr sz="1600">
              <a:solidFill>
                <a:schemeClr val="dk1"/>
              </a:solidFill>
              <a:latin typeface="Open Sans"/>
              <a:ea typeface="Open Sans"/>
              <a:cs typeface="Open Sans"/>
              <a:sym typeface="Open Sans"/>
            </a:endParaRPr>
          </a:p>
          <a:p>
            <a:pPr marL="457200" lvl="0" indent="-330200" algn="l" rtl="0">
              <a:lnSpc>
                <a:spcPct val="115000"/>
              </a:lnSpc>
              <a:spcBef>
                <a:spcPts val="0"/>
              </a:spcBef>
              <a:spcAft>
                <a:spcPts val="0"/>
              </a:spcAft>
              <a:buClr>
                <a:schemeClr val="dk1"/>
              </a:buClr>
              <a:buSzPts val="1600"/>
              <a:buFont typeface="Open Sans"/>
              <a:buChar char="●"/>
            </a:pPr>
            <a:r>
              <a:rPr lang="en" sz="1600">
                <a:solidFill>
                  <a:schemeClr val="dk1"/>
                </a:solidFill>
                <a:latin typeface="Open Sans"/>
                <a:ea typeface="Open Sans"/>
                <a:cs typeface="Open Sans"/>
                <a:sym typeface="Open Sans"/>
              </a:rPr>
              <a:t>Result of uncontrolled diabetes and unresolved trauma from prior sexual abuse</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0"/>
                                        </p:tgtEl>
                                        <p:attrNameLst>
                                          <p:attrName>style.visibility</p:attrName>
                                        </p:attrNameLst>
                                      </p:cBhvr>
                                      <p:to>
                                        <p:strVal val="visible"/>
                                      </p:to>
                                    </p:set>
                                    <p:animEffect transition="in" filter="fade">
                                      <p:cBhvr>
                                        <p:cTn id="7" dur="1000"/>
                                        <p:tgtEl>
                                          <p:spTgt spid="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8"/>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Real Patient Case: T2DM</a:t>
            </a:r>
            <a:endParaRPr/>
          </a:p>
        </p:txBody>
      </p:sp>
      <p:sp>
        <p:nvSpPr>
          <p:cNvPr id="166" name="Google Shape;166;p28"/>
          <p:cNvSpPr txBox="1">
            <a:spLocks noGrp="1"/>
          </p:cNvSpPr>
          <p:nvPr>
            <p:ph type="body" idx="1"/>
          </p:nvPr>
        </p:nvSpPr>
        <p:spPr>
          <a:xfrm>
            <a:off x="245425" y="1017725"/>
            <a:ext cx="8520600" cy="1021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b="1">
                <a:solidFill>
                  <a:schemeClr val="dk1"/>
                </a:solidFill>
              </a:rPr>
              <a:t>Plan: </a:t>
            </a:r>
            <a:endParaRPr sz="1600" b="1">
              <a:solidFill>
                <a:schemeClr val="dk1"/>
              </a:solidFill>
            </a:endParaRPr>
          </a:p>
          <a:p>
            <a:pPr marL="457200" lvl="0" indent="-330200" algn="l" rtl="0">
              <a:spcBef>
                <a:spcPts val="0"/>
              </a:spcBef>
              <a:spcAft>
                <a:spcPts val="0"/>
              </a:spcAft>
              <a:buSzPts val="1600"/>
              <a:buChar char="●"/>
            </a:pPr>
            <a:r>
              <a:rPr lang="en" sz="1600"/>
              <a:t>B</a:t>
            </a:r>
            <a:r>
              <a:rPr lang="en" sz="1600">
                <a:solidFill>
                  <a:schemeClr val="dk1"/>
                </a:solidFill>
              </a:rPr>
              <a:t>etter compliance with diabetic medications and diet regimen coupled with writing assignment and counseling</a:t>
            </a:r>
            <a:endParaRPr sz="1600">
              <a:solidFill>
                <a:schemeClr val="dk1"/>
              </a:solidFill>
            </a:endParaRPr>
          </a:p>
          <a:p>
            <a:pPr marL="0" lvl="0" indent="0" algn="l" rtl="0">
              <a:spcBef>
                <a:spcPts val="0"/>
              </a:spcBef>
              <a:spcAft>
                <a:spcPts val="0"/>
              </a:spcAft>
              <a:buNone/>
            </a:pPr>
            <a:endParaRPr sz="1600" b="1" i="1">
              <a:solidFill>
                <a:schemeClr val="dk1"/>
              </a:solidFill>
            </a:endParaRPr>
          </a:p>
          <a:p>
            <a:pPr marL="0" lvl="0" indent="0" algn="l" rtl="0">
              <a:spcBef>
                <a:spcPts val="0"/>
              </a:spcBef>
              <a:spcAft>
                <a:spcPts val="0"/>
              </a:spcAft>
              <a:buClr>
                <a:schemeClr val="dk1"/>
              </a:buClr>
              <a:buSzPts val="1100"/>
              <a:buFont typeface="Arial"/>
              <a:buNone/>
            </a:pPr>
            <a:endParaRPr sz="1200" b="1">
              <a:solidFill>
                <a:schemeClr val="dk1"/>
              </a:solidFill>
            </a:endParaRPr>
          </a:p>
        </p:txBody>
      </p:sp>
      <p:sp>
        <p:nvSpPr>
          <p:cNvPr id="167" name="Google Shape;167;p28"/>
          <p:cNvSpPr txBox="1"/>
          <p:nvPr/>
        </p:nvSpPr>
        <p:spPr>
          <a:xfrm>
            <a:off x="311700" y="2070675"/>
            <a:ext cx="8582700" cy="1425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600" b="1">
                <a:solidFill>
                  <a:schemeClr val="dk1"/>
                </a:solidFill>
                <a:latin typeface="Open Sans"/>
                <a:ea typeface="Open Sans"/>
                <a:cs typeface="Open Sans"/>
                <a:sym typeface="Open Sans"/>
              </a:rPr>
              <a:t>Result: </a:t>
            </a:r>
            <a:endParaRPr sz="1600">
              <a:solidFill>
                <a:schemeClr val="dk1"/>
              </a:solidFill>
              <a:latin typeface="Open Sans"/>
              <a:ea typeface="Open Sans"/>
              <a:cs typeface="Open Sans"/>
              <a:sym typeface="Open Sans"/>
            </a:endParaRPr>
          </a:p>
          <a:p>
            <a:pPr marL="457200" lvl="0" indent="-330200" algn="l" rtl="0">
              <a:lnSpc>
                <a:spcPct val="115000"/>
              </a:lnSpc>
              <a:spcBef>
                <a:spcPts val="0"/>
              </a:spcBef>
              <a:spcAft>
                <a:spcPts val="0"/>
              </a:spcAft>
              <a:buClr>
                <a:schemeClr val="dk1"/>
              </a:buClr>
              <a:buSzPts val="1600"/>
              <a:buFont typeface="Open Sans"/>
              <a:buChar char="●"/>
            </a:pPr>
            <a:r>
              <a:rPr lang="en" sz="1600">
                <a:solidFill>
                  <a:schemeClr val="dk1"/>
                </a:solidFill>
                <a:latin typeface="Open Sans"/>
                <a:ea typeface="Open Sans"/>
                <a:cs typeface="Open Sans"/>
                <a:sym typeface="Open Sans"/>
              </a:rPr>
              <a:t>Decrease in HBa1c in part due to use of ACE</a:t>
            </a:r>
            <a:endParaRPr sz="1600">
              <a:solidFill>
                <a:schemeClr val="dk1"/>
              </a:solidFill>
              <a:latin typeface="Open Sans"/>
              <a:ea typeface="Open Sans"/>
              <a:cs typeface="Open Sans"/>
              <a:sym typeface="Open Sans"/>
            </a:endParaRPr>
          </a:p>
          <a:p>
            <a:pPr marL="457200" lvl="0" indent="-330200" algn="l" rtl="0">
              <a:lnSpc>
                <a:spcPct val="115000"/>
              </a:lnSpc>
              <a:spcBef>
                <a:spcPts val="0"/>
              </a:spcBef>
              <a:spcAft>
                <a:spcPts val="0"/>
              </a:spcAft>
              <a:buClr>
                <a:schemeClr val="dk1"/>
              </a:buClr>
              <a:buSzPts val="1600"/>
              <a:buFont typeface="Open Sans"/>
              <a:buChar char="●"/>
            </a:pPr>
            <a:r>
              <a:rPr lang="en" sz="1600">
                <a:solidFill>
                  <a:schemeClr val="dk1"/>
                </a:solidFill>
                <a:latin typeface="Open Sans"/>
                <a:ea typeface="Open Sans"/>
                <a:cs typeface="Open Sans"/>
                <a:sym typeface="Open Sans"/>
              </a:rPr>
              <a:t>When she was asked if she were to live her life over again what change would she make, </a:t>
            </a:r>
            <a:r>
              <a:rPr lang="en" sz="1600" b="1" i="1">
                <a:solidFill>
                  <a:schemeClr val="dk1"/>
                </a:solidFill>
                <a:latin typeface="Open Sans"/>
                <a:ea typeface="Open Sans"/>
                <a:cs typeface="Open Sans"/>
                <a:sym typeface="Open Sans"/>
              </a:rPr>
              <a:t>“she said she would keep no secrets.”</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7"/>
                                        </p:tgtEl>
                                        <p:attrNameLst>
                                          <p:attrName>style.visibility</p:attrName>
                                        </p:attrNameLst>
                                      </p:cBhvr>
                                      <p:to>
                                        <p:strVal val="visible"/>
                                      </p:to>
                                    </p:set>
                                    <p:animEffect transition="in" filter="fade">
                                      <p:cBhvr>
                                        <p:cTn id="7" dur="1000"/>
                                        <p:tgtEl>
                                          <p:spTgt spid="1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9"/>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Evolution of Data Collection- July 2018</a:t>
            </a:r>
            <a:endParaRPr/>
          </a:p>
        </p:txBody>
      </p:sp>
      <p:sp>
        <p:nvSpPr>
          <p:cNvPr id="173" name="Google Shape;173;p29"/>
          <p:cNvSpPr txBox="1">
            <a:spLocks noGrp="1"/>
          </p:cNvSpPr>
          <p:nvPr>
            <p:ph type="body" idx="1"/>
          </p:nvPr>
        </p:nvSpPr>
        <p:spPr>
          <a:xfrm>
            <a:off x="311700" y="1225225"/>
            <a:ext cx="8520600" cy="11361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All experiences with the ACE intervention were positive</a:t>
            </a:r>
            <a:endParaRPr/>
          </a:p>
          <a:p>
            <a:pPr marL="457200" lvl="0" indent="-342900" algn="l" rtl="0">
              <a:spcBef>
                <a:spcPts val="0"/>
              </a:spcBef>
              <a:spcAft>
                <a:spcPts val="0"/>
              </a:spcAft>
              <a:buSzPts val="1800"/>
              <a:buChar char="●"/>
            </a:pPr>
            <a:r>
              <a:rPr lang="en"/>
              <a:t>Recognized that it is vital for the mental and physical health of the patient that doctors are trained and feel confident in screening and intervening</a:t>
            </a:r>
            <a:endParaRPr/>
          </a:p>
        </p:txBody>
      </p:sp>
      <p:sp>
        <p:nvSpPr>
          <p:cNvPr id="174" name="Google Shape;174;p29"/>
          <p:cNvSpPr txBox="1"/>
          <p:nvPr/>
        </p:nvSpPr>
        <p:spPr>
          <a:xfrm>
            <a:off x="343300" y="2621500"/>
            <a:ext cx="8489100" cy="17061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Clr>
                <a:schemeClr val="dk1"/>
              </a:buClr>
              <a:buSzPts val="1800"/>
              <a:buFont typeface="Open Sans"/>
              <a:buChar char="●"/>
            </a:pPr>
            <a:r>
              <a:rPr lang="en" sz="1800">
                <a:solidFill>
                  <a:schemeClr val="dk1"/>
                </a:solidFill>
                <a:latin typeface="Open Sans"/>
                <a:ea typeface="Open Sans"/>
                <a:cs typeface="Open Sans"/>
                <a:sym typeface="Open Sans"/>
              </a:rPr>
              <a:t>2021 intern class gave a baseline assessment of how confident they feel in screening and intervening before any training on a scale of 1 to 10</a:t>
            </a:r>
            <a:endParaRPr sz="1800">
              <a:solidFill>
                <a:schemeClr val="dk1"/>
              </a:solidFill>
              <a:latin typeface="Open Sans"/>
              <a:ea typeface="Open Sans"/>
              <a:cs typeface="Open Sans"/>
              <a:sym typeface="Open Sans"/>
            </a:endParaRPr>
          </a:p>
          <a:p>
            <a:pPr marL="457200" lvl="0" indent="-342900" algn="l" rtl="0">
              <a:lnSpc>
                <a:spcPct val="115000"/>
              </a:lnSpc>
              <a:spcBef>
                <a:spcPts val="0"/>
              </a:spcBef>
              <a:spcAft>
                <a:spcPts val="0"/>
              </a:spcAft>
              <a:buClr>
                <a:schemeClr val="dk1"/>
              </a:buClr>
              <a:buSzPts val="1800"/>
              <a:buFont typeface="Open Sans"/>
              <a:buChar char="●"/>
            </a:pPr>
            <a:r>
              <a:rPr lang="en" sz="1800">
                <a:solidFill>
                  <a:schemeClr val="dk1"/>
                </a:solidFill>
                <a:latin typeface="Open Sans"/>
                <a:ea typeface="Open Sans"/>
                <a:cs typeface="Open Sans"/>
                <a:sym typeface="Open Sans"/>
              </a:rPr>
              <a:t>Baseline class average was 7.8 out of 10</a:t>
            </a:r>
            <a:endParaRPr sz="1800">
              <a:solidFill>
                <a:schemeClr val="dk1"/>
              </a:solidFill>
              <a:latin typeface="Open Sans"/>
              <a:ea typeface="Open Sans"/>
              <a:cs typeface="Open Sans"/>
              <a:sym typeface="Open Sans"/>
            </a:endParaRPr>
          </a:p>
          <a:p>
            <a:pPr marL="457200" lvl="0" indent="-342900" algn="l" rtl="0">
              <a:lnSpc>
                <a:spcPct val="115000"/>
              </a:lnSpc>
              <a:spcBef>
                <a:spcPts val="0"/>
              </a:spcBef>
              <a:spcAft>
                <a:spcPts val="0"/>
              </a:spcAft>
              <a:buClr>
                <a:schemeClr val="dk1"/>
              </a:buClr>
              <a:buSzPts val="1800"/>
              <a:buFont typeface="Open Sans"/>
              <a:buChar char="●"/>
            </a:pPr>
            <a:r>
              <a:rPr lang="en" sz="1800">
                <a:solidFill>
                  <a:schemeClr val="dk1"/>
                </a:solidFill>
                <a:latin typeface="Open Sans"/>
                <a:ea typeface="Open Sans"/>
                <a:cs typeface="Open Sans"/>
                <a:sym typeface="Open Sans"/>
              </a:rPr>
              <a:t>Follow up assessment of confidence will be done in the future to assess training effectiveness </a:t>
            </a:r>
            <a:endParaRPr sz="1800">
              <a:solidFill>
                <a:schemeClr val="dk1"/>
              </a:solidFill>
              <a:latin typeface="Open Sans"/>
              <a:ea typeface="Open Sans"/>
              <a:cs typeface="Open Sans"/>
              <a:sym typeface="Open San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4"/>
                                        </p:tgtEl>
                                        <p:attrNameLst>
                                          <p:attrName>style.visibility</p:attrName>
                                        </p:attrNameLst>
                                      </p:cBhvr>
                                      <p:to>
                                        <p:strVal val="visible"/>
                                      </p:to>
                                    </p:set>
                                    <p:animEffect transition="in" filter="fade">
                                      <p:cBhvr>
                                        <p:cTn id="7" dur="1000"/>
                                        <p:tgtEl>
                                          <p:spTgt spid="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0"/>
          <p:cNvSpPr txBox="1">
            <a:spLocks noGrp="1"/>
          </p:cNvSpPr>
          <p:nvPr>
            <p:ph type="title"/>
          </p:nvPr>
        </p:nvSpPr>
        <p:spPr>
          <a:xfrm>
            <a:off x="311700" y="163525"/>
            <a:ext cx="8520600" cy="831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500"/>
              <a:t>Class of 2021 Feedback</a:t>
            </a:r>
            <a:endParaRPr sz="2500"/>
          </a:p>
        </p:txBody>
      </p:sp>
      <p:sp>
        <p:nvSpPr>
          <p:cNvPr id="180" name="Google Shape;180;p30"/>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chemeClr val="accent1"/>
                </a:solidFill>
              </a:rPr>
              <a:t>Resident: </a:t>
            </a:r>
            <a:r>
              <a:rPr lang="en" i="1">
                <a:solidFill>
                  <a:schemeClr val="accent1"/>
                </a:solidFill>
              </a:rPr>
              <a:t>“The patient seemed grateful and had a sigh of relief.”</a:t>
            </a:r>
            <a:endParaRPr i="1">
              <a:solidFill>
                <a:schemeClr val="accent1"/>
              </a:solidFill>
            </a:endParaRPr>
          </a:p>
          <a:p>
            <a:pPr marL="0" lvl="0" indent="0" algn="l" rtl="0">
              <a:spcBef>
                <a:spcPts val="1600"/>
              </a:spcBef>
              <a:spcAft>
                <a:spcPts val="0"/>
              </a:spcAft>
              <a:buNone/>
            </a:pPr>
            <a:r>
              <a:rPr lang="en">
                <a:solidFill>
                  <a:schemeClr val="accent1"/>
                </a:solidFill>
              </a:rPr>
              <a:t>Patient: </a:t>
            </a:r>
            <a:r>
              <a:rPr lang="en" i="1">
                <a:solidFill>
                  <a:schemeClr val="accent1"/>
                </a:solidFill>
              </a:rPr>
              <a:t>“Thank you for giving me these options to help treat me for my anxiety.”</a:t>
            </a:r>
            <a:r>
              <a:rPr lang="en">
                <a:solidFill>
                  <a:schemeClr val="accent1"/>
                </a:solidFill>
              </a:rPr>
              <a:t> </a:t>
            </a:r>
            <a:endParaRPr>
              <a:solidFill>
                <a:schemeClr val="accent1"/>
              </a:solidFill>
            </a:endParaRPr>
          </a:p>
          <a:p>
            <a:pPr marL="0" lvl="0" indent="0" algn="l" rtl="0">
              <a:spcBef>
                <a:spcPts val="1600"/>
              </a:spcBef>
              <a:spcAft>
                <a:spcPts val="0"/>
              </a:spcAft>
              <a:buNone/>
            </a:pPr>
            <a:r>
              <a:rPr lang="en">
                <a:solidFill>
                  <a:schemeClr val="accent1"/>
                </a:solidFill>
              </a:rPr>
              <a:t>Patient: </a:t>
            </a:r>
            <a:r>
              <a:rPr lang="en" i="1">
                <a:solidFill>
                  <a:schemeClr val="accent1"/>
                </a:solidFill>
              </a:rPr>
              <a:t>“I appreciate you focusing my history and not just the medical stuff. Thank you for the writing assignment”</a:t>
            </a:r>
            <a:endParaRPr i="1">
              <a:solidFill>
                <a:schemeClr val="accent1"/>
              </a:solidFill>
            </a:endParaRPr>
          </a:p>
          <a:p>
            <a:pPr marL="0" lvl="0" indent="0" algn="ctr" rtl="0">
              <a:spcBef>
                <a:spcPts val="1600"/>
              </a:spcBef>
              <a:spcAft>
                <a:spcPts val="0"/>
              </a:spcAft>
              <a:buNone/>
            </a:pPr>
            <a:r>
              <a:rPr lang="en" b="1" i="1">
                <a:solidFill>
                  <a:schemeClr val="lt2"/>
                </a:solidFill>
              </a:rPr>
              <a:t>“This is the first time I have been asked about this. This is really cool that you guys ask me about this. Thank you for asking.”</a:t>
            </a:r>
            <a:endParaRPr b="1" i="1">
              <a:solidFill>
                <a:schemeClr val="lt2"/>
              </a:solidFill>
            </a:endParaRPr>
          </a:p>
          <a:p>
            <a:pPr marL="0" lvl="0" indent="0" algn="ctr" rtl="0">
              <a:spcBef>
                <a:spcPts val="1600"/>
              </a:spcBef>
              <a:spcAft>
                <a:spcPts val="1600"/>
              </a:spcAft>
              <a:buNone/>
            </a:pPr>
            <a:r>
              <a:rPr lang="en" sz="1400" i="1"/>
              <a:t>No complaints or negative interactions reported</a:t>
            </a:r>
            <a:endParaRPr sz="1400" i="1"/>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31"/>
          <p:cNvSpPr txBox="1">
            <a:spLocks noGrp="1"/>
          </p:cNvSpPr>
          <p:nvPr>
            <p:ph type="title"/>
          </p:nvPr>
        </p:nvSpPr>
        <p:spPr>
          <a:xfrm>
            <a:off x="311700" y="163525"/>
            <a:ext cx="8520600" cy="831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sz="2200"/>
          </a:p>
          <a:p>
            <a:pPr marL="0" lvl="0" indent="0" algn="l" rtl="0">
              <a:spcBef>
                <a:spcPts val="0"/>
              </a:spcBef>
              <a:spcAft>
                <a:spcPts val="0"/>
              </a:spcAft>
              <a:buClr>
                <a:schemeClr val="dk1"/>
              </a:buClr>
              <a:buSzPts val="1100"/>
              <a:buFont typeface="Arial"/>
              <a:buNone/>
            </a:pPr>
            <a:r>
              <a:rPr lang="en" sz="2500"/>
              <a:t>Faculty Assessment- September 2018</a:t>
            </a:r>
            <a:endParaRPr sz="2500"/>
          </a:p>
        </p:txBody>
      </p:sp>
      <p:sp>
        <p:nvSpPr>
          <p:cNvPr id="186" name="Google Shape;186;p31"/>
          <p:cNvSpPr txBox="1">
            <a:spLocks noGrp="1"/>
          </p:cNvSpPr>
          <p:nvPr>
            <p:ph type="body" idx="1"/>
          </p:nvPr>
        </p:nvSpPr>
        <p:spPr>
          <a:xfrm>
            <a:off x="311700" y="1228675"/>
            <a:ext cx="8520600" cy="361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i="1">
                <a:solidFill>
                  <a:schemeClr val="accent1"/>
                </a:solidFill>
              </a:rPr>
              <a:t>“Senior residents are feeling more confident in screening. The biggest obstacle is time to discuss history.”</a:t>
            </a:r>
            <a:endParaRPr sz="1600" i="1">
              <a:solidFill>
                <a:schemeClr val="accent1"/>
              </a:solidFill>
            </a:endParaRPr>
          </a:p>
          <a:p>
            <a:pPr marL="0" lvl="0" indent="0" algn="r" rtl="0">
              <a:spcBef>
                <a:spcPts val="1600"/>
              </a:spcBef>
              <a:spcAft>
                <a:spcPts val="0"/>
              </a:spcAft>
              <a:buNone/>
            </a:pPr>
            <a:r>
              <a:rPr lang="en" sz="1600" i="1">
                <a:solidFill>
                  <a:schemeClr val="accent1"/>
                </a:solidFill>
              </a:rPr>
              <a:t>“I feel we are getting better with assisting residents and feel more comfortable inquiring about psychosocial issues as well”</a:t>
            </a:r>
            <a:endParaRPr sz="1600" i="1">
              <a:solidFill>
                <a:schemeClr val="accent1"/>
              </a:solidFill>
            </a:endParaRPr>
          </a:p>
          <a:p>
            <a:pPr marL="0" lvl="0" indent="0" algn="l" rtl="0">
              <a:spcBef>
                <a:spcPts val="1600"/>
              </a:spcBef>
              <a:spcAft>
                <a:spcPts val="0"/>
              </a:spcAft>
              <a:buNone/>
            </a:pPr>
            <a:r>
              <a:rPr lang="en" sz="1600" i="1">
                <a:solidFill>
                  <a:schemeClr val="accent1"/>
                </a:solidFill>
              </a:rPr>
              <a:t>“Residents seem more aware of ACE issues, they now have a template for a structured response to + ACE and seem to be using it.”</a:t>
            </a:r>
            <a:endParaRPr sz="1600" i="1">
              <a:solidFill>
                <a:schemeClr val="accent1"/>
              </a:solidFill>
            </a:endParaRPr>
          </a:p>
          <a:p>
            <a:pPr marL="0" lvl="0" indent="0" algn="r" rtl="0">
              <a:spcBef>
                <a:spcPts val="1600"/>
              </a:spcBef>
              <a:spcAft>
                <a:spcPts val="1600"/>
              </a:spcAft>
              <a:buClr>
                <a:schemeClr val="dk1"/>
              </a:buClr>
              <a:buSzPts val="1100"/>
              <a:buFont typeface="Arial"/>
              <a:buNone/>
            </a:pPr>
            <a:r>
              <a:rPr lang="en" sz="1600" b="1" i="1">
                <a:solidFill>
                  <a:schemeClr val="accent1"/>
                </a:solidFill>
              </a:rPr>
              <a:t>“Residents seem more confident in finding time to respond to + ACE screenings and creating a follow up plan. They don't seem as overwhelmed by time required to screen and respond, and they are comfortable asking patient to follow up.”</a:t>
            </a:r>
            <a:endParaRPr sz="1600" b="1" i="1">
              <a:solidFill>
                <a:schemeClr val="accen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Background of Original ACE Study</a:t>
            </a:r>
            <a:endParaRPr/>
          </a:p>
        </p:txBody>
      </p:sp>
      <p:sp>
        <p:nvSpPr>
          <p:cNvPr id="68" name="Google Shape;68;p14"/>
          <p:cNvSpPr txBox="1">
            <a:spLocks noGrp="1"/>
          </p:cNvSpPr>
          <p:nvPr>
            <p:ph type="body" idx="1"/>
          </p:nvPr>
        </p:nvSpPr>
        <p:spPr>
          <a:xfrm>
            <a:off x="350850" y="1200150"/>
            <a:ext cx="8520600" cy="1494000"/>
          </a:xfrm>
          <a:prstGeom prst="rect">
            <a:avLst/>
          </a:prstGeom>
        </p:spPr>
        <p:txBody>
          <a:bodyPr spcFirstLastPara="1" wrap="square" lIns="91425" tIns="91425" rIns="91425" bIns="91425" anchor="t" anchorCtr="0">
            <a:noAutofit/>
          </a:bodyPr>
          <a:lstStyle/>
          <a:p>
            <a:pPr marL="457200" lvl="0" indent="-342900" algn="l" rtl="0">
              <a:spcBef>
                <a:spcPts val="1000"/>
              </a:spcBef>
              <a:spcAft>
                <a:spcPts val="0"/>
              </a:spcAft>
              <a:buClr>
                <a:srgbClr val="404040"/>
              </a:buClr>
              <a:buSzPts val="1800"/>
              <a:buChar char="●"/>
            </a:pPr>
            <a:r>
              <a:rPr lang="en">
                <a:solidFill>
                  <a:srgbClr val="404040"/>
                </a:solidFill>
              </a:rPr>
              <a:t>Department of Preventive Medicine, Kaiser Permanente in San Diego</a:t>
            </a:r>
            <a:endParaRPr>
              <a:solidFill>
                <a:srgbClr val="404040"/>
              </a:solidFill>
            </a:endParaRPr>
          </a:p>
          <a:p>
            <a:pPr marL="457200" lvl="0" indent="-342900" algn="l" rtl="0">
              <a:spcBef>
                <a:spcPts val="0"/>
              </a:spcBef>
              <a:spcAft>
                <a:spcPts val="0"/>
              </a:spcAft>
              <a:buClr>
                <a:srgbClr val="404040"/>
              </a:buClr>
              <a:buSzPts val="1800"/>
              <a:buChar char="●"/>
            </a:pPr>
            <a:r>
              <a:rPr lang="en">
                <a:solidFill>
                  <a:srgbClr val="404040"/>
                </a:solidFill>
              </a:rPr>
              <a:t>Help understand how ACEs might affect health later in life</a:t>
            </a:r>
            <a:endParaRPr>
              <a:solidFill>
                <a:srgbClr val="404040"/>
              </a:solidFill>
            </a:endParaRPr>
          </a:p>
          <a:p>
            <a:pPr marL="457200" lvl="0" indent="-342900" algn="l" rtl="0">
              <a:spcBef>
                <a:spcPts val="0"/>
              </a:spcBef>
              <a:spcAft>
                <a:spcPts val="0"/>
              </a:spcAft>
              <a:buClr>
                <a:srgbClr val="404040"/>
              </a:buClr>
              <a:buSzPts val="1800"/>
              <a:buChar char="●"/>
            </a:pPr>
            <a:r>
              <a:rPr lang="en">
                <a:solidFill>
                  <a:srgbClr val="404040"/>
                </a:solidFill>
              </a:rPr>
              <a:t>Track medical charts prospectively to analyze clinical courses forward in time</a:t>
            </a:r>
            <a:endParaRPr>
              <a:solidFill>
                <a:srgbClr val="404040"/>
              </a:solidFill>
            </a:endParaRPr>
          </a:p>
          <a:p>
            <a:pPr marL="0" lvl="0" indent="0" algn="l" rtl="0">
              <a:spcBef>
                <a:spcPts val="0"/>
              </a:spcBef>
              <a:spcAft>
                <a:spcPts val="1600"/>
              </a:spcAft>
              <a:buNone/>
            </a:pPr>
            <a:endParaRPr/>
          </a:p>
        </p:txBody>
      </p:sp>
      <p:sp>
        <p:nvSpPr>
          <p:cNvPr id="69" name="Google Shape;69;p14"/>
          <p:cNvSpPr txBox="1"/>
          <p:nvPr/>
        </p:nvSpPr>
        <p:spPr>
          <a:xfrm>
            <a:off x="350850" y="2465550"/>
            <a:ext cx="8343300" cy="16956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1000"/>
              </a:spcBef>
              <a:spcAft>
                <a:spcPts val="0"/>
              </a:spcAft>
              <a:buClr>
                <a:srgbClr val="404040"/>
              </a:buClr>
              <a:buSzPts val="1800"/>
              <a:buFont typeface="Open Sans"/>
              <a:buChar char="●"/>
            </a:pPr>
            <a:r>
              <a:rPr lang="en" sz="1800">
                <a:solidFill>
                  <a:srgbClr val="404040"/>
                </a:solidFill>
                <a:latin typeface="Open Sans"/>
                <a:ea typeface="Open Sans"/>
                <a:cs typeface="Open Sans"/>
                <a:sym typeface="Open Sans"/>
              </a:rPr>
              <a:t>2 groups of 13,000- 70% agreed to participate</a:t>
            </a:r>
            <a:endParaRPr sz="1800">
              <a:solidFill>
                <a:srgbClr val="404040"/>
              </a:solidFill>
              <a:latin typeface="Open Sans"/>
              <a:ea typeface="Open Sans"/>
              <a:cs typeface="Open Sans"/>
              <a:sym typeface="Open Sans"/>
            </a:endParaRPr>
          </a:p>
          <a:p>
            <a:pPr marL="914400" lvl="1" indent="-317500" algn="l" rtl="0">
              <a:lnSpc>
                <a:spcPct val="115000"/>
              </a:lnSpc>
              <a:spcBef>
                <a:spcPts val="0"/>
              </a:spcBef>
              <a:spcAft>
                <a:spcPts val="0"/>
              </a:spcAft>
              <a:buClr>
                <a:srgbClr val="404040"/>
              </a:buClr>
              <a:buSzPts val="1400"/>
              <a:buFont typeface="Open Sans"/>
              <a:buChar char="○"/>
            </a:pPr>
            <a:r>
              <a:rPr lang="en">
                <a:solidFill>
                  <a:srgbClr val="404040"/>
                </a:solidFill>
                <a:latin typeface="Open Sans"/>
                <a:ea typeface="Open Sans"/>
                <a:cs typeface="Open Sans"/>
                <a:sym typeface="Open Sans"/>
              </a:rPr>
              <a:t>26 to 90s (average 57y/o)</a:t>
            </a:r>
            <a:endParaRPr>
              <a:solidFill>
                <a:srgbClr val="404040"/>
              </a:solidFill>
              <a:latin typeface="Open Sans"/>
              <a:ea typeface="Open Sans"/>
              <a:cs typeface="Open Sans"/>
              <a:sym typeface="Open Sans"/>
            </a:endParaRPr>
          </a:p>
          <a:p>
            <a:pPr marL="914400" lvl="1" indent="-317500" algn="l" rtl="0">
              <a:lnSpc>
                <a:spcPct val="115000"/>
              </a:lnSpc>
              <a:spcBef>
                <a:spcPts val="0"/>
              </a:spcBef>
              <a:spcAft>
                <a:spcPts val="0"/>
              </a:spcAft>
              <a:buClr>
                <a:srgbClr val="404040"/>
              </a:buClr>
              <a:buSzPts val="1400"/>
              <a:buFont typeface="Open Sans"/>
              <a:buChar char="○"/>
            </a:pPr>
            <a:r>
              <a:rPr lang="en">
                <a:solidFill>
                  <a:srgbClr val="404040"/>
                </a:solidFill>
                <a:latin typeface="Open Sans"/>
                <a:ea typeface="Open Sans"/>
                <a:cs typeface="Open Sans"/>
                <a:sym typeface="Open Sans"/>
              </a:rPr>
              <a:t>50% men and 50% women</a:t>
            </a:r>
            <a:endParaRPr>
              <a:solidFill>
                <a:srgbClr val="404040"/>
              </a:solidFill>
              <a:latin typeface="Open Sans"/>
              <a:ea typeface="Open Sans"/>
              <a:cs typeface="Open Sans"/>
              <a:sym typeface="Open Sans"/>
            </a:endParaRPr>
          </a:p>
          <a:p>
            <a:pPr marL="914400" lvl="1" indent="-317500" algn="l" rtl="0">
              <a:lnSpc>
                <a:spcPct val="115000"/>
              </a:lnSpc>
              <a:spcBef>
                <a:spcPts val="0"/>
              </a:spcBef>
              <a:spcAft>
                <a:spcPts val="0"/>
              </a:spcAft>
              <a:buClr>
                <a:srgbClr val="404040"/>
              </a:buClr>
              <a:buSzPts val="1400"/>
              <a:buFont typeface="Open Sans"/>
              <a:buChar char="○"/>
            </a:pPr>
            <a:r>
              <a:rPr lang="en">
                <a:solidFill>
                  <a:srgbClr val="404040"/>
                </a:solidFill>
                <a:latin typeface="Open Sans"/>
                <a:ea typeface="Open Sans"/>
                <a:cs typeface="Open Sans"/>
                <a:sym typeface="Open Sans"/>
              </a:rPr>
              <a:t>80% white (including Hispanic), 10% Asian, 10% Black</a:t>
            </a:r>
            <a:endParaRPr>
              <a:solidFill>
                <a:srgbClr val="404040"/>
              </a:solidFill>
              <a:latin typeface="Open Sans"/>
              <a:ea typeface="Open Sans"/>
              <a:cs typeface="Open Sans"/>
              <a:sym typeface="Open Sans"/>
            </a:endParaRPr>
          </a:p>
          <a:p>
            <a:pPr marL="914400" lvl="1" indent="-317500" algn="l" rtl="0">
              <a:lnSpc>
                <a:spcPct val="115000"/>
              </a:lnSpc>
              <a:spcBef>
                <a:spcPts val="0"/>
              </a:spcBef>
              <a:spcAft>
                <a:spcPts val="0"/>
              </a:spcAft>
              <a:buClr>
                <a:srgbClr val="404040"/>
              </a:buClr>
              <a:buSzPts val="1400"/>
              <a:buFont typeface="Open Sans"/>
              <a:buChar char="○"/>
            </a:pPr>
            <a:r>
              <a:rPr lang="en">
                <a:solidFill>
                  <a:srgbClr val="404040"/>
                </a:solidFill>
                <a:latin typeface="Open Sans"/>
                <a:ea typeface="Open Sans"/>
                <a:cs typeface="Open Sans"/>
                <a:sym typeface="Open Sans"/>
              </a:rPr>
              <a:t>Mostly middle class</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fade">
                                      <p:cBhvr>
                                        <p:cTn id="7" dur="10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32"/>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What is next?</a:t>
            </a:r>
            <a:endParaRPr/>
          </a:p>
        </p:txBody>
      </p:sp>
      <p:sp>
        <p:nvSpPr>
          <p:cNvPr id="192" name="Google Shape;192;p32"/>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Continue training residents to become confident in screening and intervening</a:t>
            </a:r>
            <a:endParaRPr/>
          </a:p>
          <a:p>
            <a:pPr marL="457200" lvl="0" indent="-342900" algn="l" rtl="0">
              <a:spcBef>
                <a:spcPts val="0"/>
              </a:spcBef>
              <a:spcAft>
                <a:spcPts val="0"/>
              </a:spcAft>
              <a:buSzPts val="1800"/>
              <a:buChar char="●"/>
            </a:pPr>
            <a:r>
              <a:rPr lang="en"/>
              <a:t>Continue to educate the residents about the importance of the ACE intervention to improve screening rates</a:t>
            </a:r>
            <a:endParaRPr/>
          </a:p>
          <a:p>
            <a:pPr marL="457200" lvl="0" indent="-342900" algn="l" rtl="0">
              <a:spcBef>
                <a:spcPts val="0"/>
              </a:spcBef>
              <a:spcAft>
                <a:spcPts val="0"/>
              </a:spcAft>
              <a:buSzPts val="1800"/>
              <a:buChar char="●"/>
            </a:pPr>
            <a:r>
              <a:rPr lang="en"/>
              <a:t>Encourage other residency programs to screen and intervene in their own patients with + ACE scores on the initial visit so other medical problems can be addressed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3"/>
          <p:cNvSpPr txBox="1">
            <a:spLocks noGrp="1"/>
          </p:cNvSpPr>
          <p:nvPr>
            <p:ph type="title"/>
          </p:nvPr>
        </p:nvSpPr>
        <p:spPr>
          <a:xfrm>
            <a:off x="311700" y="315925"/>
            <a:ext cx="8520600" cy="4510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lt2"/>
                </a:solidFill>
              </a:rPr>
              <a:t>Closing comments from Dr. Cahill</a:t>
            </a:r>
            <a:endParaRPr>
              <a:solidFill>
                <a:schemeClr val="lt2"/>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3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References</a:t>
            </a:r>
            <a:endParaRPr/>
          </a:p>
        </p:txBody>
      </p:sp>
      <p:sp>
        <p:nvSpPr>
          <p:cNvPr id="203" name="Google Shape;203;p34"/>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chemeClr val="dk1"/>
                </a:solidFill>
              </a:rPr>
              <a:t>Cornelius, Van Niel. et al. “Adverse Events in Children: Predictors of Adult Physical and Mental Conditions.” </a:t>
            </a:r>
            <a:r>
              <a:rPr lang="en" i="1">
                <a:solidFill>
                  <a:schemeClr val="dk1"/>
                </a:solidFill>
              </a:rPr>
              <a:t>Journal of Developmental and Behavioral Pediatrics </a:t>
            </a:r>
            <a:r>
              <a:rPr lang="en">
                <a:solidFill>
                  <a:schemeClr val="dk1"/>
                </a:solidFill>
              </a:rPr>
              <a:t>35.8 (2014): 549-51</a:t>
            </a:r>
            <a:endParaRPr>
              <a:solidFill>
                <a:schemeClr val="dk1"/>
              </a:solidFill>
            </a:endParaRPr>
          </a:p>
          <a:p>
            <a:pPr marL="0" lvl="0" indent="0" algn="l" rtl="0">
              <a:spcBef>
                <a:spcPts val="1600"/>
              </a:spcBef>
              <a:spcAft>
                <a:spcPts val="0"/>
              </a:spcAft>
              <a:buClr>
                <a:schemeClr val="dk1"/>
              </a:buClr>
              <a:buSzPts val="1100"/>
              <a:buFont typeface="Arial"/>
              <a:buNone/>
            </a:pPr>
            <a:r>
              <a:rPr lang="en">
                <a:solidFill>
                  <a:schemeClr val="dk1"/>
                </a:solidFill>
              </a:rPr>
              <a:t>Felitti, V. Anda, R. “The Lifelong Effects of Adverse Childhood Experiences.” </a:t>
            </a:r>
            <a:r>
              <a:rPr lang="en" i="1">
                <a:solidFill>
                  <a:schemeClr val="dk1"/>
                </a:solidFill>
              </a:rPr>
              <a:t>Chadwick’s Child Maltreatment </a:t>
            </a:r>
            <a:r>
              <a:rPr lang="en">
                <a:solidFill>
                  <a:schemeClr val="dk1"/>
                </a:solidFill>
              </a:rPr>
              <a:t>Vol 2. CH 10. (2014): 203-15</a:t>
            </a:r>
            <a:endParaRPr>
              <a:solidFill>
                <a:schemeClr val="dk1"/>
              </a:solidFill>
            </a:endParaRPr>
          </a:p>
          <a:p>
            <a:pPr marL="0" lvl="0" indent="0" algn="l" rtl="0">
              <a:spcBef>
                <a:spcPts val="1600"/>
              </a:spcBef>
              <a:spcAft>
                <a:spcPts val="0"/>
              </a:spcAft>
              <a:buClr>
                <a:schemeClr val="dk1"/>
              </a:buClr>
              <a:buSzPts val="1100"/>
              <a:buFont typeface="Arial"/>
              <a:buNone/>
            </a:pPr>
            <a:r>
              <a:rPr lang="en">
                <a:solidFill>
                  <a:schemeClr val="dk1"/>
                </a:solidFill>
              </a:rPr>
              <a:t>Seligman, M. “Shedding the Skins of Childhood.” </a:t>
            </a:r>
            <a:r>
              <a:rPr lang="en" i="1">
                <a:solidFill>
                  <a:schemeClr val="dk1"/>
                </a:solidFill>
              </a:rPr>
              <a:t>What You Can Change and What You Can’t</a:t>
            </a:r>
            <a:r>
              <a:rPr lang="en">
                <a:solidFill>
                  <a:schemeClr val="dk1"/>
                </a:solidFill>
              </a:rPr>
              <a:t> (2007) 225-43</a:t>
            </a:r>
            <a:endParaRPr>
              <a:solidFill>
                <a:schemeClr val="dk1"/>
              </a:solidFill>
            </a:endParaRPr>
          </a:p>
          <a:p>
            <a:pPr marL="0" lvl="0" indent="0" algn="l" rtl="0">
              <a:spcBef>
                <a:spcPts val="1600"/>
              </a:spcBef>
              <a:spcAft>
                <a:spcPts val="0"/>
              </a:spcAft>
              <a:buClr>
                <a:schemeClr val="dk1"/>
              </a:buClr>
              <a:buSzPts val="1100"/>
              <a:buFont typeface="Arial"/>
              <a:buNone/>
            </a:pPr>
            <a:r>
              <a:rPr lang="en">
                <a:solidFill>
                  <a:schemeClr val="dk1"/>
                </a:solidFill>
              </a:rPr>
              <a:t>Tink, W. Tink, J. et al. “Adverse Childhood Experiences: Survey of Resident Paractice, Knowledge, and Attitude.” </a:t>
            </a:r>
            <a:r>
              <a:rPr lang="en" i="1">
                <a:solidFill>
                  <a:schemeClr val="dk1"/>
                </a:solidFill>
              </a:rPr>
              <a:t>Family Medicine </a:t>
            </a:r>
            <a:r>
              <a:rPr lang="en">
                <a:solidFill>
                  <a:schemeClr val="dk1"/>
                </a:solidFill>
              </a:rPr>
              <a:t>49.1 (2017): 7-13</a:t>
            </a:r>
            <a:endParaRPr>
              <a:solidFill>
                <a:schemeClr val="dk1"/>
              </a:solidFill>
            </a:endParaRPr>
          </a:p>
          <a:p>
            <a:pPr marL="0" lvl="0" indent="0" algn="l" rtl="0">
              <a:spcBef>
                <a:spcPts val="160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5"/>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Outcomes of the Original ACE Study</a:t>
            </a:r>
            <a:endParaRPr/>
          </a:p>
        </p:txBody>
      </p:sp>
      <p:sp>
        <p:nvSpPr>
          <p:cNvPr id="75" name="Google Shape;75;p15"/>
          <p:cNvSpPr txBox="1">
            <a:spLocks noGrp="1"/>
          </p:cNvSpPr>
          <p:nvPr>
            <p:ph type="body" idx="1"/>
          </p:nvPr>
        </p:nvSpPr>
        <p:spPr>
          <a:xfrm>
            <a:off x="311700" y="1301425"/>
            <a:ext cx="8520600" cy="3354000"/>
          </a:xfrm>
          <a:prstGeom prst="rect">
            <a:avLst/>
          </a:prstGeom>
        </p:spPr>
        <p:txBody>
          <a:bodyPr spcFirstLastPara="1" wrap="square" lIns="91425" tIns="91425" rIns="91425" bIns="91425" anchor="t" anchorCtr="0">
            <a:noAutofit/>
          </a:bodyPr>
          <a:lstStyle/>
          <a:p>
            <a:pPr marL="457200" lvl="0" indent="-342900" algn="l" rtl="0">
              <a:spcBef>
                <a:spcPts val="1000"/>
              </a:spcBef>
              <a:spcAft>
                <a:spcPts val="0"/>
              </a:spcAft>
              <a:buClr>
                <a:srgbClr val="404040"/>
              </a:buClr>
              <a:buSzPts val="1800"/>
              <a:buChar char="●"/>
            </a:pPr>
            <a:r>
              <a:rPr lang="en">
                <a:solidFill>
                  <a:srgbClr val="404040"/>
                </a:solidFill>
              </a:rPr>
              <a:t>No phone calls from patients for the doctors doing the original ACE study at Kaiser in 3 years</a:t>
            </a:r>
            <a:endParaRPr>
              <a:solidFill>
                <a:srgbClr val="404040"/>
              </a:solidFill>
            </a:endParaRPr>
          </a:p>
          <a:p>
            <a:pPr marL="457200" lvl="0" indent="-342900" algn="l" rtl="0">
              <a:spcBef>
                <a:spcPts val="0"/>
              </a:spcBef>
              <a:spcAft>
                <a:spcPts val="0"/>
              </a:spcAft>
              <a:buClr>
                <a:srgbClr val="404040"/>
              </a:buClr>
              <a:buSzPts val="1800"/>
              <a:buChar char="●"/>
            </a:pPr>
            <a:r>
              <a:rPr lang="en">
                <a:solidFill>
                  <a:srgbClr val="404040"/>
                </a:solidFill>
              </a:rPr>
              <a:t>A number of patient compliments were received by the researchers</a:t>
            </a:r>
            <a:endParaRPr>
              <a:solidFill>
                <a:srgbClr val="404040"/>
              </a:solidFill>
            </a:endParaRPr>
          </a:p>
          <a:p>
            <a:pPr marL="457200" lvl="0" indent="-342900" algn="l" rtl="0">
              <a:spcBef>
                <a:spcPts val="0"/>
              </a:spcBef>
              <a:spcAft>
                <a:spcPts val="0"/>
              </a:spcAft>
              <a:buClr>
                <a:srgbClr val="404040"/>
              </a:buClr>
              <a:buSzPts val="1800"/>
              <a:buChar char="●"/>
            </a:pPr>
            <a:r>
              <a:rPr lang="en">
                <a:solidFill>
                  <a:srgbClr val="404040"/>
                </a:solidFill>
              </a:rPr>
              <a:t>A small collection of thank you letters were sent to the researchers</a:t>
            </a:r>
            <a:endParaRPr>
              <a:solidFill>
                <a:srgbClr val="404040"/>
              </a:solidFill>
            </a:endParaRPr>
          </a:p>
          <a:p>
            <a:pPr marL="914400" lvl="1" indent="-317500" algn="l" rtl="0">
              <a:spcBef>
                <a:spcPts val="0"/>
              </a:spcBef>
              <a:spcAft>
                <a:spcPts val="0"/>
              </a:spcAft>
              <a:buClr>
                <a:srgbClr val="404040"/>
              </a:buClr>
              <a:buSzPts val="1400"/>
              <a:buChar char="○"/>
            </a:pPr>
            <a:r>
              <a:rPr lang="en">
                <a:solidFill>
                  <a:srgbClr val="404040"/>
                </a:solidFill>
              </a:rPr>
              <a:t>“Thank you for asking. I feared I would die and no one would ever know what had happened.”</a:t>
            </a:r>
            <a:endParaRPr>
              <a:solidFill>
                <a:srgbClr val="404040"/>
              </a:solidFill>
            </a:endParaRPr>
          </a:p>
          <a:p>
            <a:pPr marL="0" lvl="0" indent="0" algn="l" rtl="0">
              <a:spcBef>
                <a:spcPts val="0"/>
              </a:spcBef>
              <a:spcAft>
                <a:spcPts val="16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Why are ACE Scores Important to Patient Health?</a:t>
            </a:r>
            <a:endParaRPr/>
          </a:p>
        </p:txBody>
      </p:sp>
      <p:sp>
        <p:nvSpPr>
          <p:cNvPr id="81" name="Google Shape;81;p16"/>
          <p:cNvSpPr txBox="1">
            <a:spLocks noGrp="1"/>
          </p:cNvSpPr>
          <p:nvPr>
            <p:ph type="body" idx="1"/>
          </p:nvPr>
        </p:nvSpPr>
        <p:spPr>
          <a:xfrm>
            <a:off x="311700" y="1225225"/>
            <a:ext cx="8520600" cy="11259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404040"/>
              </a:buClr>
              <a:buSzPts val="1800"/>
              <a:buChar char="●"/>
            </a:pPr>
            <a:r>
              <a:rPr lang="en">
                <a:solidFill>
                  <a:srgbClr val="404040"/>
                </a:solidFill>
              </a:rPr>
              <a:t>High ACE scores associated with:</a:t>
            </a:r>
            <a:endParaRPr>
              <a:solidFill>
                <a:srgbClr val="404040"/>
              </a:solidFill>
            </a:endParaRPr>
          </a:p>
          <a:p>
            <a:pPr marL="914400" lvl="1" indent="-317500" algn="l" rtl="0">
              <a:spcBef>
                <a:spcPts val="0"/>
              </a:spcBef>
              <a:spcAft>
                <a:spcPts val="0"/>
              </a:spcAft>
              <a:buClr>
                <a:srgbClr val="404040"/>
              </a:buClr>
              <a:buSzPts val="1400"/>
              <a:buChar char="○"/>
            </a:pPr>
            <a:r>
              <a:rPr lang="en">
                <a:solidFill>
                  <a:srgbClr val="404040"/>
                </a:solidFill>
              </a:rPr>
              <a:t>distinct increase in likelihood of CAD in adult life, even in the absence of Framingham risk factors</a:t>
            </a:r>
            <a:endParaRPr>
              <a:solidFill>
                <a:srgbClr val="404040"/>
              </a:solidFill>
            </a:endParaRPr>
          </a:p>
          <a:p>
            <a:pPr marL="914400" lvl="1" indent="-317500" algn="l" rtl="0">
              <a:spcBef>
                <a:spcPts val="0"/>
              </a:spcBef>
              <a:spcAft>
                <a:spcPts val="0"/>
              </a:spcAft>
              <a:buClr>
                <a:srgbClr val="404040"/>
              </a:buClr>
              <a:buSzPts val="1400"/>
              <a:buChar char="○"/>
            </a:pPr>
            <a:r>
              <a:rPr lang="en">
                <a:solidFill>
                  <a:srgbClr val="404040"/>
                </a:solidFill>
              </a:rPr>
              <a:t>likelihood of long term smoking </a:t>
            </a:r>
            <a:endParaRPr>
              <a:solidFill>
                <a:srgbClr val="404040"/>
              </a:solidFill>
            </a:endParaRPr>
          </a:p>
        </p:txBody>
      </p:sp>
      <p:sp>
        <p:nvSpPr>
          <p:cNvPr id="82" name="Google Shape;82;p16"/>
          <p:cNvSpPr txBox="1"/>
          <p:nvPr/>
        </p:nvSpPr>
        <p:spPr>
          <a:xfrm>
            <a:off x="311700" y="2198725"/>
            <a:ext cx="7895700" cy="925800"/>
          </a:xfrm>
          <a:prstGeom prst="rect">
            <a:avLst/>
          </a:prstGeom>
          <a:noFill/>
          <a:ln>
            <a:noFill/>
          </a:ln>
        </p:spPr>
        <p:txBody>
          <a:bodyPr spcFirstLastPara="1" wrap="square" lIns="91425" tIns="91425" rIns="91425" bIns="91425" anchor="t" anchorCtr="0">
            <a:noAutofit/>
          </a:bodyPr>
          <a:lstStyle/>
          <a:p>
            <a:pPr marL="457200" lvl="0" indent="0" algn="l" rtl="0">
              <a:lnSpc>
                <a:spcPct val="115000"/>
              </a:lnSpc>
              <a:spcBef>
                <a:spcPts val="1000"/>
              </a:spcBef>
              <a:spcAft>
                <a:spcPts val="0"/>
              </a:spcAft>
              <a:buNone/>
            </a:pPr>
            <a:endParaRPr sz="1800">
              <a:solidFill>
                <a:srgbClr val="404040"/>
              </a:solidFill>
              <a:latin typeface="Open Sans"/>
              <a:ea typeface="Open Sans"/>
              <a:cs typeface="Open Sans"/>
              <a:sym typeface="Open Sans"/>
            </a:endParaRPr>
          </a:p>
          <a:p>
            <a:pPr marL="457200" lvl="0" indent="-342900" algn="l" rtl="0">
              <a:lnSpc>
                <a:spcPct val="115000"/>
              </a:lnSpc>
              <a:spcBef>
                <a:spcPts val="1000"/>
              </a:spcBef>
              <a:spcAft>
                <a:spcPts val="0"/>
              </a:spcAft>
              <a:buClr>
                <a:srgbClr val="404040"/>
              </a:buClr>
              <a:buSzPts val="1800"/>
              <a:buFont typeface="Open Sans"/>
              <a:buChar char="●"/>
            </a:pPr>
            <a:r>
              <a:rPr lang="en" sz="1800">
                <a:solidFill>
                  <a:srgbClr val="404040"/>
                </a:solidFill>
                <a:latin typeface="Open Sans"/>
                <a:ea typeface="Open Sans"/>
                <a:cs typeface="Open Sans"/>
                <a:sym typeface="Open Sans"/>
              </a:rPr>
              <a:t>Interviews with obese and sexually abused patients led to discovering long-term medical effects of seriously troubled childhoods that were never documented.</a:t>
            </a:r>
            <a:endParaRPr sz="1800">
              <a:solidFill>
                <a:srgbClr val="404040"/>
              </a:solidFill>
              <a:latin typeface="Open Sans"/>
              <a:ea typeface="Open Sans"/>
              <a:cs typeface="Open Sans"/>
              <a:sym typeface="Open Sans"/>
            </a:endParaRPr>
          </a:p>
        </p:txBody>
      </p:sp>
      <p:sp>
        <p:nvSpPr>
          <p:cNvPr id="83" name="Google Shape;83;p16"/>
          <p:cNvSpPr txBox="1"/>
          <p:nvPr/>
        </p:nvSpPr>
        <p:spPr>
          <a:xfrm>
            <a:off x="311700" y="3176725"/>
            <a:ext cx="7978800" cy="1040400"/>
          </a:xfrm>
          <a:prstGeom prst="rect">
            <a:avLst/>
          </a:prstGeom>
          <a:noFill/>
          <a:ln>
            <a:noFill/>
          </a:ln>
        </p:spPr>
        <p:txBody>
          <a:bodyPr spcFirstLastPara="1" wrap="square" lIns="91425" tIns="91425" rIns="91425" bIns="91425" anchor="t" anchorCtr="0">
            <a:noAutofit/>
          </a:bodyPr>
          <a:lstStyle/>
          <a:p>
            <a:pPr marL="457200" lvl="0" indent="0" algn="l" rtl="0">
              <a:lnSpc>
                <a:spcPct val="115000"/>
              </a:lnSpc>
              <a:spcBef>
                <a:spcPts val="100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fade">
                                      <p:cBhvr>
                                        <p:cTn id="7" dur="1000"/>
                                        <p:tgtEl>
                                          <p:spTgt spid="8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3"/>
                                        </p:tgtEl>
                                        <p:attrNameLst>
                                          <p:attrName>style.visibility</p:attrName>
                                        </p:attrNameLst>
                                      </p:cBhvr>
                                      <p:to>
                                        <p:strVal val="visible"/>
                                      </p:to>
                                    </p:set>
                                    <p:animEffect transition="in" filter="fade">
                                      <p:cBhvr>
                                        <p:cTn id="12" dur="10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7"/>
          <p:cNvSpPr txBox="1">
            <a:spLocks noGrp="1"/>
          </p:cNvSpPr>
          <p:nvPr>
            <p:ph type="title"/>
          </p:nvPr>
        </p:nvSpPr>
        <p:spPr>
          <a:xfrm>
            <a:off x="311700" y="957125"/>
            <a:ext cx="8520600" cy="2128800"/>
          </a:xfrm>
          <a:prstGeom prst="rect">
            <a:avLst/>
          </a:prstGeom>
        </p:spPr>
        <p:txBody>
          <a:bodyPr spcFirstLastPara="1" wrap="square" lIns="91425" tIns="91425" rIns="91425" bIns="91425" anchor="ctr" anchorCtr="0">
            <a:noAutofit/>
          </a:bodyPr>
          <a:lstStyle/>
          <a:p>
            <a:pPr marL="0" lvl="0" indent="0" algn="ctr" rtl="0">
              <a:spcBef>
                <a:spcPts val="1000"/>
              </a:spcBef>
              <a:spcAft>
                <a:spcPts val="0"/>
              </a:spcAft>
              <a:buClr>
                <a:srgbClr val="000000"/>
              </a:buClr>
              <a:buSzPts val="1100"/>
              <a:buFont typeface="Arial"/>
              <a:buNone/>
            </a:pPr>
            <a:r>
              <a:rPr lang="en" sz="3000"/>
              <a:t>“50% of practicing physicians and 30% of resident physicians reported confidence to screen, yet screening is much lower for practicing physicians and almost non existent for resident physicians.” </a:t>
            </a:r>
            <a:r>
              <a:rPr lang="en" sz="3000" i="1"/>
              <a:t>Adverse Childhood Experiences: Survey of Resident Practice, Knowledge, and Attitude</a:t>
            </a:r>
            <a:endParaRPr sz="3000"/>
          </a:p>
        </p:txBody>
      </p:sp>
      <p:sp>
        <p:nvSpPr>
          <p:cNvPr id="89" name="Google Shape;89;p17"/>
          <p:cNvSpPr txBox="1">
            <a:spLocks noGrp="1"/>
          </p:cNvSpPr>
          <p:nvPr>
            <p:ph type="body" idx="1"/>
          </p:nvPr>
        </p:nvSpPr>
        <p:spPr>
          <a:xfrm>
            <a:off x="311700" y="3650975"/>
            <a:ext cx="8520600" cy="5826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a:t>January 2017</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8"/>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Implementing ACE at La Grange Memorial Hospital </a:t>
            </a:r>
            <a:endParaRPr/>
          </a:p>
        </p:txBody>
      </p:sp>
      <p:sp>
        <p:nvSpPr>
          <p:cNvPr id="95" name="Google Shape;95;p18"/>
          <p:cNvSpPr txBox="1">
            <a:spLocks noGrp="1"/>
          </p:cNvSpPr>
          <p:nvPr>
            <p:ph type="body" idx="1"/>
          </p:nvPr>
        </p:nvSpPr>
        <p:spPr>
          <a:xfrm>
            <a:off x="311700" y="1149025"/>
            <a:ext cx="8520600" cy="134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July 2017: presentation given to residents and faculty about original ACE study </a:t>
            </a:r>
            <a:endParaRPr/>
          </a:p>
          <a:p>
            <a:pPr marL="457200" lvl="0" indent="-342900" algn="l" rtl="0">
              <a:spcBef>
                <a:spcPts val="0"/>
              </a:spcBef>
              <a:spcAft>
                <a:spcPts val="0"/>
              </a:spcAft>
              <a:buSzPts val="1800"/>
              <a:buChar char="●"/>
            </a:pPr>
            <a:r>
              <a:rPr lang="en"/>
              <a:t>Every new patient and well visit over 17 would be given the ACE questionnaire beginning in July</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ACE Implementation Protocol</a:t>
            </a:r>
            <a:endParaRPr/>
          </a:p>
        </p:txBody>
      </p:sp>
      <p:sp>
        <p:nvSpPr>
          <p:cNvPr id="101" name="Google Shape;101;p19"/>
          <p:cNvSpPr txBox="1">
            <a:spLocks noGrp="1"/>
          </p:cNvSpPr>
          <p:nvPr>
            <p:ph type="body" idx="1"/>
          </p:nvPr>
        </p:nvSpPr>
        <p:spPr>
          <a:xfrm>
            <a:off x="311700" y="1225225"/>
            <a:ext cx="8520600" cy="1000800"/>
          </a:xfrm>
          <a:prstGeom prst="rect">
            <a:avLst/>
          </a:prstGeom>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Font typeface="Open Sans"/>
              <a:buChar char="●"/>
            </a:pPr>
            <a:r>
              <a:rPr lang="en"/>
              <a:t>Role play with program director as the patient</a:t>
            </a:r>
            <a:endParaRPr/>
          </a:p>
          <a:p>
            <a:pPr marL="457200" lvl="0" indent="-342900" algn="l" rtl="0">
              <a:lnSpc>
                <a:spcPct val="115000"/>
              </a:lnSpc>
              <a:spcBef>
                <a:spcPts val="0"/>
              </a:spcBef>
              <a:spcAft>
                <a:spcPts val="0"/>
              </a:spcAft>
              <a:buSzPts val="1800"/>
              <a:buFont typeface="Open Sans"/>
              <a:buChar char="●"/>
            </a:pPr>
            <a:r>
              <a:rPr lang="en"/>
              <a:t>Patients with positive questionnaires would be asked “How are those events still affecting you today?”</a:t>
            </a:r>
            <a:endParaRPr/>
          </a:p>
          <a:p>
            <a:pPr marL="457200" lvl="0" indent="-342900" algn="l" rtl="0">
              <a:lnSpc>
                <a:spcPct val="115000"/>
              </a:lnSpc>
              <a:spcBef>
                <a:spcPts val="0"/>
              </a:spcBef>
              <a:spcAft>
                <a:spcPts val="0"/>
              </a:spcAft>
              <a:buSzPts val="1800"/>
              <a:buFont typeface="Open Sans"/>
              <a:buChar char="●"/>
            </a:pPr>
            <a:r>
              <a:rPr lang="en"/>
              <a:t> Patient would be listened to, made to feel accepted, and given feedback that noted their courage and allowed for a better understanding of their problems.</a:t>
            </a:r>
            <a:endParaRPr/>
          </a:p>
          <a:p>
            <a:pPr marL="0" lvl="0" indent="0" algn="l" rtl="0">
              <a:lnSpc>
                <a:spcPct val="115000"/>
              </a:lnSpc>
              <a:spcBef>
                <a:spcPts val="0"/>
              </a:spcBef>
              <a:spcAft>
                <a:spcPts val="0"/>
              </a:spcAft>
              <a:buNone/>
            </a:pPr>
            <a:endParaRPr/>
          </a:p>
          <a:p>
            <a:pPr marL="0" lvl="0" indent="0" algn="l" rtl="0">
              <a:lnSpc>
                <a:spcPct val="115000"/>
              </a:lnSpc>
              <a:spcBef>
                <a:spcPts val="0"/>
              </a:spcBef>
              <a:spcAft>
                <a:spcPts val="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0"/>
          <p:cNvSpPr txBox="1">
            <a:spLocks noGrp="1"/>
          </p:cNvSpPr>
          <p:nvPr>
            <p:ph type="title"/>
          </p:nvPr>
        </p:nvSpPr>
        <p:spPr>
          <a:xfrm>
            <a:off x="311700" y="270475"/>
            <a:ext cx="8520600" cy="613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500"/>
              <a:t>Initial Reluctances</a:t>
            </a:r>
            <a:endParaRPr sz="2500"/>
          </a:p>
        </p:txBody>
      </p:sp>
      <p:sp>
        <p:nvSpPr>
          <p:cNvPr id="107" name="Google Shape;107;p20"/>
          <p:cNvSpPr txBox="1">
            <a:spLocks noGrp="1"/>
          </p:cNvSpPr>
          <p:nvPr>
            <p:ph type="body" idx="1"/>
          </p:nvPr>
        </p:nvSpPr>
        <p:spPr>
          <a:xfrm>
            <a:off x="311700" y="996625"/>
            <a:ext cx="8520600" cy="3354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“There is not enough time to ask about history of childhood physical or sexual abuse. Even a 5 minute intervention takes 30% of my time.”</a:t>
            </a:r>
            <a:endParaRPr/>
          </a:p>
          <a:p>
            <a:pPr marL="457200" lvl="0" indent="-342900" algn="l" rtl="0">
              <a:spcBef>
                <a:spcPts val="0"/>
              </a:spcBef>
              <a:spcAft>
                <a:spcPts val="0"/>
              </a:spcAft>
              <a:buSzPts val="1800"/>
              <a:buChar char="●"/>
            </a:pPr>
            <a:r>
              <a:rPr lang="en"/>
              <a:t>“I feel uncomfortable inquiring about psychosocial issues; I’m afraid I may say the wrong thing.”</a:t>
            </a:r>
            <a:endParaRPr/>
          </a:p>
          <a:p>
            <a:pPr marL="457200" lvl="0" indent="-342900" algn="l" rtl="0">
              <a:spcBef>
                <a:spcPts val="0"/>
              </a:spcBef>
              <a:spcAft>
                <a:spcPts val="0"/>
              </a:spcAft>
              <a:buSzPts val="1800"/>
              <a:buChar char="●"/>
            </a:pPr>
            <a:r>
              <a:rPr lang="en"/>
              <a:t>I’m concerned that taking a history of childhood physical or sexual abuse  may re-traumatize my patient. I fear I may harm the patient and upset them.”</a:t>
            </a:r>
            <a:endParaRPr/>
          </a:p>
          <a:p>
            <a:pPr marL="457200" lvl="0" indent="-342900" algn="l" rtl="0">
              <a:spcBef>
                <a:spcPts val="0"/>
              </a:spcBef>
              <a:spcAft>
                <a:spcPts val="0"/>
              </a:spcAft>
              <a:buSzPts val="1800"/>
              <a:buChar char="●"/>
            </a:pPr>
            <a:r>
              <a:rPr lang="en"/>
              <a:t>“There is little I can do to help those patients who have revealed a history of childhood physical or sexual abuse.”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1"/>
          <p:cNvSpPr txBox="1">
            <a:spLocks noGrp="1"/>
          </p:cNvSpPr>
          <p:nvPr>
            <p:ph type="title"/>
          </p:nvPr>
        </p:nvSpPr>
        <p:spPr>
          <a:xfrm>
            <a:off x="311700" y="392125"/>
            <a:ext cx="8520600" cy="6099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500"/>
              <a:t>March 2018 Resident Feedback</a:t>
            </a:r>
            <a:endParaRPr sz="2500"/>
          </a:p>
        </p:txBody>
      </p:sp>
      <p:sp>
        <p:nvSpPr>
          <p:cNvPr id="113" name="Google Shape;113;p21"/>
          <p:cNvSpPr txBox="1"/>
          <p:nvPr/>
        </p:nvSpPr>
        <p:spPr>
          <a:xfrm>
            <a:off x="311700" y="1210350"/>
            <a:ext cx="8444400" cy="1009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600" i="1">
                <a:solidFill>
                  <a:schemeClr val="accent1"/>
                </a:solidFill>
                <a:latin typeface="Open Sans"/>
                <a:ea typeface="Open Sans"/>
                <a:cs typeface="Open Sans"/>
                <a:sym typeface="Open Sans"/>
              </a:rPr>
              <a:t>“The ACE questionnaire helps to educate patients, and helps to identify whether it stems from original traumatic experience or whether it is a slow and gradual process”</a:t>
            </a:r>
            <a:endParaRPr sz="1600" i="1">
              <a:solidFill>
                <a:schemeClr val="accent1"/>
              </a:solidFill>
              <a:latin typeface="Open Sans"/>
              <a:ea typeface="Open Sans"/>
              <a:cs typeface="Open Sans"/>
              <a:sym typeface="Open Sans"/>
            </a:endParaRPr>
          </a:p>
          <a:p>
            <a:pPr marL="0" lvl="0" indent="0" algn="l" rtl="0">
              <a:lnSpc>
                <a:spcPct val="115000"/>
              </a:lnSpc>
              <a:spcBef>
                <a:spcPts val="1600"/>
              </a:spcBef>
              <a:spcAft>
                <a:spcPts val="0"/>
              </a:spcAft>
              <a:buClr>
                <a:schemeClr val="dk1"/>
              </a:buClr>
              <a:buSzPts val="1100"/>
              <a:buFont typeface="Arial"/>
              <a:buNone/>
            </a:pPr>
            <a:endParaRPr sz="1600">
              <a:solidFill>
                <a:schemeClr val="accent1"/>
              </a:solidFill>
              <a:latin typeface="Open Sans"/>
              <a:ea typeface="Open Sans"/>
              <a:cs typeface="Open Sans"/>
              <a:sym typeface="Open Sans"/>
            </a:endParaRPr>
          </a:p>
          <a:p>
            <a:pPr marL="0" lvl="0" indent="0" algn="l" rtl="0">
              <a:spcBef>
                <a:spcPts val="1600"/>
              </a:spcBef>
              <a:spcAft>
                <a:spcPts val="0"/>
              </a:spcAft>
              <a:buNone/>
            </a:pPr>
            <a:endParaRPr sz="1600">
              <a:solidFill>
                <a:schemeClr val="accent1"/>
              </a:solidFill>
            </a:endParaRPr>
          </a:p>
        </p:txBody>
      </p:sp>
      <p:sp>
        <p:nvSpPr>
          <p:cNvPr id="114" name="Google Shape;114;p21"/>
          <p:cNvSpPr txBox="1"/>
          <p:nvPr/>
        </p:nvSpPr>
        <p:spPr>
          <a:xfrm>
            <a:off x="371400" y="1988225"/>
            <a:ext cx="8384700" cy="751200"/>
          </a:xfrm>
          <a:prstGeom prst="rect">
            <a:avLst/>
          </a:prstGeom>
          <a:noFill/>
          <a:ln>
            <a:noFill/>
          </a:ln>
        </p:spPr>
        <p:txBody>
          <a:bodyPr spcFirstLastPara="1" wrap="square" lIns="91425" tIns="91425" rIns="91425" bIns="91425" anchor="t" anchorCtr="0">
            <a:noAutofit/>
          </a:bodyPr>
          <a:lstStyle/>
          <a:p>
            <a:pPr marL="0" lvl="0" indent="0" algn="r" rtl="0">
              <a:lnSpc>
                <a:spcPct val="115000"/>
              </a:lnSpc>
              <a:spcBef>
                <a:spcPts val="0"/>
              </a:spcBef>
              <a:spcAft>
                <a:spcPts val="0"/>
              </a:spcAft>
              <a:buClr>
                <a:schemeClr val="dk1"/>
              </a:buClr>
              <a:buSzPts val="1100"/>
              <a:buFont typeface="Arial"/>
              <a:buNone/>
            </a:pPr>
            <a:r>
              <a:rPr lang="en" sz="1600" i="1">
                <a:solidFill>
                  <a:schemeClr val="accent1"/>
                </a:solidFill>
                <a:latin typeface="Open Sans"/>
                <a:ea typeface="Open Sans"/>
                <a:cs typeface="Open Sans"/>
                <a:sym typeface="Open Sans"/>
              </a:rPr>
              <a:t>“It opens doors for the patients.”</a:t>
            </a:r>
            <a:endParaRPr sz="1600" i="1">
              <a:solidFill>
                <a:schemeClr val="accent1"/>
              </a:solidFill>
              <a:latin typeface="Open Sans"/>
              <a:ea typeface="Open Sans"/>
              <a:cs typeface="Open Sans"/>
              <a:sym typeface="Open Sans"/>
            </a:endParaRPr>
          </a:p>
          <a:p>
            <a:pPr marL="0" lvl="0" indent="0" algn="r" rtl="0">
              <a:spcBef>
                <a:spcPts val="1600"/>
              </a:spcBef>
              <a:spcAft>
                <a:spcPts val="0"/>
              </a:spcAft>
              <a:buNone/>
            </a:pPr>
            <a:endParaRPr i="1">
              <a:solidFill>
                <a:schemeClr val="accent1"/>
              </a:solidFill>
            </a:endParaRPr>
          </a:p>
        </p:txBody>
      </p:sp>
      <p:sp>
        <p:nvSpPr>
          <p:cNvPr id="115" name="Google Shape;115;p21"/>
          <p:cNvSpPr txBox="1"/>
          <p:nvPr/>
        </p:nvSpPr>
        <p:spPr>
          <a:xfrm>
            <a:off x="357325" y="2452975"/>
            <a:ext cx="8047800" cy="176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Clr>
                <a:schemeClr val="dk1"/>
              </a:buClr>
              <a:buSzPts val="1100"/>
              <a:buFont typeface="Arial"/>
              <a:buNone/>
            </a:pPr>
            <a:r>
              <a:rPr lang="en" sz="1600" i="1">
                <a:solidFill>
                  <a:schemeClr val="accent1"/>
                </a:solidFill>
                <a:latin typeface="Open Sans"/>
                <a:ea typeface="Open Sans"/>
                <a:cs typeface="Open Sans"/>
                <a:sym typeface="Open Sans"/>
              </a:rPr>
              <a:t>“I use the questionnaire to help explain how these mentally stressful events cause physical issues when I perform OMT.”</a:t>
            </a:r>
            <a:endParaRPr sz="1600" i="1">
              <a:solidFill>
                <a:schemeClr val="accent1"/>
              </a:solidFill>
            </a:endParaRPr>
          </a:p>
        </p:txBody>
      </p:sp>
      <p:sp>
        <p:nvSpPr>
          <p:cNvPr id="116" name="Google Shape;116;p21"/>
          <p:cNvSpPr txBox="1"/>
          <p:nvPr/>
        </p:nvSpPr>
        <p:spPr>
          <a:xfrm>
            <a:off x="311700" y="3190525"/>
            <a:ext cx="8444400" cy="374400"/>
          </a:xfrm>
          <a:prstGeom prst="rect">
            <a:avLst/>
          </a:prstGeom>
          <a:noFill/>
          <a:ln>
            <a:noFill/>
          </a:ln>
        </p:spPr>
        <p:txBody>
          <a:bodyPr spcFirstLastPara="1" wrap="square" lIns="91425" tIns="91425" rIns="91425" bIns="91425" anchor="t" anchorCtr="0">
            <a:noAutofit/>
          </a:bodyPr>
          <a:lstStyle/>
          <a:p>
            <a:pPr marL="0" lvl="0" indent="0" algn="r" rtl="0">
              <a:lnSpc>
                <a:spcPct val="115000"/>
              </a:lnSpc>
              <a:spcBef>
                <a:spcPts val="0"/>
              </a:spcBef>
              <a:spcAft>
                <a:spcPts val="1600"/>
              </a:spcAft>
              <a:buClr>
                <a:schemeClr val="dk1"/>
              </a:buClr>
              <a:buSzPts val="1100"/>
              <a:buFont typeface="Arial"/>
              <a:buNone/>
            </a:pPr>
            <a:r>
              <a:rPr lang="en" sz="1600" i="1">
                <a:solidFill>
                  <a:schemeClr val="accent1"/>
                </a:solidFill>
                <a:latin typeface="Open Sans"/>
                <a:ea typeface="Open Sans"/>
                <a:cs typeface="Open Sans"/>
                <a:sym typeface="Open Sans"/>
              </a:rPr>
              <a:t>“I have found that continuing to give the writing assignment offers more structure and goal orientation for my patient”</a:t>
            </a:r>
            <a:endParaRPr sz="1600" i="1">
              <a:solidFill>
                <a:schemeClr val="accent1"/>
              </a:solidFill>
            </a:endParaRPr>
          </a:p>
        </p:txBody>
      </p:sp>
      <p:sp>
        <p:nvSpPr>
          <p:cNvPr id="117" name="Google Shape;117;p21"/>
          <p:cNvSpPr txBox="1"/>
          <p:nvPr/>
        </p:nvSpPr>
        <p:spPr>
          <a:xfrm>
            <a:off x="416100" y="3963700"/>
            <a:ext cx="8340000" cy="176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Clr>
                <a:schemeClr val="dk1"/>
              </a:buClr>
              <a:buSzPts val="1100"/>
              <a:buFont typeface="Arial"/>
              <a:buNone/>
            </a:pPr>
            <a:r>
              <a:rPr lang="en" sz="1600" i="1">
                <a:solidFill>
                  <a:schemeClr val="accent1"/>
                </a:solidFill>
                <a:latin typeface="Open Sans"/>
                <a:ea typeface="Open Sans"/>
                <a:cs typeface="Open Sans"/>
                <a:sym typeface="Open Sans"/>
              </a:rPr>
              <a:t>“I believe the questionnaire helps patients understand their present problems”</a:t>
            </a:r>
            <a:endParaRPr sz="1600" i="1">
              <a:solidFill>
                <a:schemeClr val="accent1"/>
              </a:solidFill>
            </a:endParaRPr>
          </a:p>
        </p:txBody>
      </p:sp>
    </p:spTree>
  </p:cSld>
  <p:clrMapOvr>
    <a:masterClrMapping/>
  </p:clrMapOvr>
</p:sld>
</file>

<file path=ppt/theme/theme1.xml><?xml version="1.0" encoding="utf-8"?>
<a:theme xmlns:a="http://schemas.openxmlformats.org/drawingml/2006/main"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1664</Words>
  <Application>Microsoft Office PowerPoint</Application>
  <PresentationFormat>On-screen Show (16:9)</PresentationFormat>
  <Paragraphs>117</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Economica</vt:lpstr>
      <vt:lpstr>Arial</vt:lpstr>
      <vt:lpstr>Open Sans</vt:lpstr>
      <vt:lpstr>Luxe</vt:lpstr>
      <vt:lpstr>Assessing Resident Confidence in  Screening and Intervening with  Patients’ ACE Scores</vt:lpstr>
      <vt:lpstr>Background of Original ACE Study</vt:lpstr>
      <vt:lpstr>Outcomes of the Original ACE Study</vt:lpstr>
      <vt:lpstr>Why are ACE Scores Important to Patient Health?</vt:lpstr>
      <vt:lpstr>“50% of practicing physicians and 30% of resident physicians reported confidence to screen, yet screening is much lower for practicing physicians and almost non existent for resident physicians.” Adverse Childhood Experiences: Survey of Resident Practice, Knowledge, and Attitude</vt:lpstr>
      <vt:lpstr>Implementing ACE at La Grange Memorial Hospital </vt:lpstr>
      <vt:lpstr>ACE Implementation Protocol</vt:lpstr>
      <vt:lpstr>Initial Reluctances</vt:lpstr>
      <vt:lpstr>March 2018 Resident Feedback</vt:lpstr>
      <vt:lpstr>PowerPoint Presentation</vt:lpstr>
      <vt:lpstr>Initial Faculty Focus Group April 2018</vt:lpstr>
      <vt:lpstr>ACE Implementation Protocol</vt:lpstr>
      <vt:lpstr>Real Patient Case: Anorexia</vt:lpstr>
      <vt:lpstr>Real Patient Case: Anorexia</vt:lpstr>
      <vt:lpstr>Real Patient Case: T2DM</vt:lpstr>
      <vt:lpstr>Real Patient Case: T2DM</vt:lpstr>
      <vt:lpstr>Evolution of Data Collection- July 2018</vt:lpstr>
      <vt:lpstr>Class of 2021 Feedback</vt:lpstr>
      <vt:lpstr> Faculty Assessment- September 2018</vt:lpstr>
      <vt:lpstr>What is next?</vt:lpstr>
      <vt:lpstr>Closing comments from Dr. Cahill</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Resident Confidence in  Screening and Intervening with  Patients’ ACE Scores</dc:title>
  <dc:creator>Yunez, Nicholas</dc:creator>
  <cp:lastModifiedBy>Yunez, Nicholas</cp:lastModifiedBy>
  <cp:revision>1</cp:revision>
  <dcterms:modified xsi:type="dcterms:W3CDTF">2018-10-11T13:00:07Z</dcterms:modified>
</cp:coreProperties>
</file>