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5"/>
  </p:notesMasterIdLst>
  <p:handoutMasterIdLst>
    <p:handoutMasterId r:id="rId56"/>
  </p:handoutMasterIdLst>
  <p:sldIdLst>
    <p:sldId id="256" r:id="rId2"/>
    <p:sldId id="262" r:id="rId3"/>
    <p:sldId id="263" r:id="rId4"/>
    <p:sldId id="264" r:id="rId5"/>
    <p:sldId id="265" r:id="rId6"/>
    <p:sldId id="266" r:id="rId7"/>
    <p:sldId id="267" r:id="rId8"/>
    <p:sldId id="268" r:id="rId9"/>
    <p:sldId id="269" r:id="rId10"/>
    <p:sldId id="328" r:id="rId11"/>
    <p:sldId id="326" r:id="rId12"/>
    <p:sldId id="327"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9" r:id="rId32"/>
    <p:sldId id="288" r:id="rId33"/>
    <p:sldId id="291" r:id="rId34"/>
    <p:sldId id="292" r:id="rId35"/>
    <p:sldId id="295" r:id="rId36"/>
    <p:sldId id="297" r:id="rId37"/>
    <p:sldId id="298" r:id="rId38"/>
    <p:sldId id="301" r:id="rId39"/>
    <p:sldId id="302"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25" r:id="rId54"/>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EA2B"/>
    <a:srgbClr val="52851C"/>
    <a:srgbClr val="7BCC28"/>
    <a:srgbClr val="314D13"/>
    <a:srgbClr val="7DC630"/>
    <a:srgbClr val="517F20"/>
    <a:srgbClr val="195A82"/>
    <a:srgbClr val="1D6693"/>
    <a:srgbClr val="1F6F9E"/>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51" autoAdjust="0"/>
  </p:normalViewPr>
  <p:slideViewPr>
    <p:cSldViewPr>
      <p:cViewPr varScale="1">
        <p:scale>
          <a:sx n="71" d="100"/>
          <a:sy n="71" d="100"/>
        </p:scale>
        <p:origin x="1109" y="58"/>
      </p:cViewPr>
      <p:guideLst>
        <p:guide orient="horz" pos="2160"/>
        <p:guide pos="3839"/>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a:defRPr>
                <a:solidFill>
                  <a:srgbClr val="FFFFFF"/>
                </a:solidFill>
              </a:defRPr>
            </a:pPr>
            <a:r>
              <a:rPr lang="en-US" sz="5500" dirty="0">
                <a:solidFill>
                  <a:srgbClr val="000000"/>
                </a:solidFill>
              </a:rPr>
              <a:t>NEPAL</a:t>
            </a:r>
          </a:p>
        </c:rich>
      </c:tx>
      <c:layout>
        <c:manualLayout>
          <c:xMode val="edge"/>
          <c:yMode val="edge"/>
          <c:x val="9.3841426071740994E-2"/>
          <c:y val="0"/>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
          <c:y val="0.107606064649356"/>
          <c:w val="1"/>
          <c:h val="0.88968363062269995"/>
        </c:manualLayout>
      </c:layout>
      <c:pie3DChart>
        <c:varyColors val="1"/>
        <c:ser>
          <c:idx val="0"/>
          <c:order val="0"/>
          <c:tx>
            <c:strRef>
              <c:f>Sheet1!$B$1</c:f>
              <c:strCache>
                <c:ptCount val="1"/>
                <c:pt idx="0">
                  <c:v>NEPAL</c:v>
                </c:pt>
              </c:strCache>
            </c:strRef>
          </c:tx>
          <c:spPr>
            <a:solidFill>
              <a:srgbClr val="314D13"/>
            </a:solidFill>
          </c:spPr>
          <c:explosion val="25"/>
          <c:dPt>
            <c:idx val="0"/>
            <c:bubble3D val="0"/>
            <c:spPr>
              <a:solidFill>
                <a:schemeClr val="accent2">
                  <a:lumMod val="60000"/>
                  <a:lumOff val="40000"/>
                </a:schemeClr>
              </a:solidFill>
            </c:spPr>
            <c:extLst>
              <c:ext xmlns:c16="http://schemas.microsoft.com/office/drawing/2014/chart" uri="{C3380CC4-5D6E-409C-BE32-E72D297353CC}">
                <c16:uniqueId val="{00000001-1C0E-494C-A0C2-41BF1A4E6201}"/>
              </c:ext>
            </c:extLst>
          </c:dPt>
          <c:dPt>
            <c:idx val="1"/>
            <c:bubble3D val="0"/>
            <c:spPr>
              <a:solidFill>
                <a:schemeClr val="accent2">
                  <a:lumMod val="20000"/>
                  <a:lumOff val="80000"/>
                </a:schemeClr>
              </a:solidFill>
            </c:spPr>
            <c:extLst>
              <c:ext xmlns:c16="http://schemas.microsoft.com/office/drawing/2014/chart" uri="{C3380CC4-5D6E-409C-BE32-E72D297353CC}">
                <c16:uniqueId val="{00000003-1C0E-494C-A0C2-41BF1A4E6201}"/>
              </c:ext>
            </c:extLst>
          </c:dPt>
          <c:dPt>
            <c:idx val="2"/>
            <c:bubble3D val="0"/>
            <c:spPr>
              <a:solidFill>
                <a:schemeClr val="accent2">
                  <a:lumMod val="75000"/>
                </a:schemeClr>
              </a:solidFill>
            </c:spPr>
            <c:extLst>
              <c:ext xmlns:c16="http://schemas.microsoft.com/office/drawing/2014/chart" uri="{C3380CC4-5D6E-409C-BE32-E72D297353CC}">
                <c16:uniqueId val="{00000005-1C0E-494C-A0C2-41BF1A4E6201}"/>
              </c:ext>
            </c:extLst>
          </c:dPt>
          <c:dLbls>
            <c:dLbl>
              <c:idx val="0"/>
              <c:layout>
                <c:manualLayout>
                  <c:x val="-0.106397881677538"/>
                  <c:y val="0.137678904423587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C0E-494C-A0C2-41BF1A4E6201}"/>
                </c:ext>
              </c:extLst>
            </c:dLbl>
            <c:dLbl>
              <c:idx val="1"/>
              <c:layout>
                <c:manualLayout>
                  <c:x val="-0.15370278429291301"/>
                  <c:y val="-0.1326927761790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C0E-494C-A0C2-41BF1A4E6201}"/>
                </c:ext>
              </c:extLst>
            </c:dLbl>
            <c:dLbl>
              <c:idx val="2"/>
              <c:layout>
                <c:manualLayout>
                  <c:x val="0.21747924192361001"/>
                  <c:y val="-0.176587733996122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C0E-494C-A0C2-41BF1A4E6201}"/>
                </c:ext>
              </c:extLst>
            </c:dLbl>
            <c:spPr>
              <a:noFill/>
              <a:ln>
                <a:noFill/>
              </a:ln>
              <a:effectLst/>
            </c:spPr>
            <c:txPr>
              <a:bodyPr rot="0"/>
              <a:lstStyle/>
              <a:p>
                <a:pPr>
                  <a:defRPr sz="3200"/>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Injury</c:v>
                </c:pt>
                <c:pt idx="1">
                  <c:v>CD</c:v>
                </c:pt>
                <c:pt idx="2">
                  <c:v>NCD</c:v>
                </c:pt>
              </c:strCache>
            </c:strRef>
          </c:cat>
          <c:val>
            <c:numRef>
              <c:f>Sheet1!$B$2:$B$4</c:f>
              <c:numCache>
                <c:formatCode>General</c:formatCode>
                <c:ptCount val="3"/>
                <c:pt idx="0">
                  <c:v>11</c:v>
                </c:pt>
                <c:pt idx="1">
                  <c:v>30</c:v>
                </c:pt>
                <c:pt idx="2">
                  <c:v>59</c:v>
                </c:pt>
              </c:numCache>
            </c:numRef>
          </c:val>
          <c:extLst>
            <c:ext xmlns:c16="http://schemas.microsoft.com/office/drawing/2014/chart" uri="{C3380CC4-5D6E-409C-BE32-E72D297353CC}">
              <c16:uniqueId val="{00000006-1C0E-494C-A0C2-41BF1A4E6201}"/>
            </c:ext>
          </c:extLst>
        </c:ser>
        <c:dLbls>
          <c:showLegendKey val="0"/>
          <c:showVal val="0"/>
          <c:showCatName val="1"/>
          <c:showSerName val="0"/>
          <c:showPercent val="1"/>
          <c:showBubbleSize val="0"/>
          <c:showLeaderLines val="0"/>
        </c:dLbls>
      </c:pie3D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hart>
    <c:title>
      <c:tx>
        <c:rich>
          <a:bodyPr/>
          <a:lstStyle/>
          <a:p>
            <a:pPr>
              <a:defRPr>
                <a:solidFill>
                  <a:srgbClr val="FFFFFF"/>
                </a:solidFill>
              </a:defRPr>
            </a:pPr>
            <a:r>
              <a:rPr lang="en-US" sz="5500" dirty="0">
                <a:solidFill>
                  <a:srgbClr val="000000"/>
                </a:solidFill>
              </a:rPr>
              <a:t>USA</a:t>
            </a:r>
          </a:p>
        </c:rich>
      </c:tx>
      <c:layout>
        <c:manualLayout>
          <c:xMode val="edge"/>
          <c:yMode val="edge"/>
          <c:x val="0.12534864391951001"/>
          <c:y val="0"/>
        </c:manualLayout>
      </c:layout>
      <c:overlay val="0"/>
    </c:title>
    <c:autoTitleDeleted val="0"/>
    <c:view3D>
      <c:rotX val="30"/>
      <c:rotY val="68"/>
      <c:rAngAx val="0"/>
    </c:view3D>
    <c:floor>
      <c:thickness val="0"/>
    </c:floor>
    <c:sideWall>
      <c:thickness val="0"/>
    </c:sideWall>
    <c:backWall>
      <c:thickness val="0"/>
    </c:backWall>
    <c:plotArea>
      <c:layout>
        <c:manualLayout>
          <c:layoutTarget val="inner"/>
          <c:xMode val="edge"/>
          <c:yMode val="edge"/>
          <c:x val="0"/>
          <c:y val="0.10350318597439501"/>
          <c:w val="1"/>
          <c:h val="0.88276171668255399"/>
        </c:manualLayout>
      </c:layout>
      <c:pie3DChart>
        <c:varyColors val="1"/>
        <c:ser>
          <c:idx val="0"/>
          <c:order val="0"/>
          <c:tx>
            <c:strRef>
              <c:f>Sheet1!$B$1</c:f>
              <c:strCache>
                <c:ptCount val="1"/>
                <c:pt idx="0">
                  <c:v>USA</c:v>
                </c:pt>
              </c:strCache>
            </c:strRef>
          </c:tx>
          <c:explosion val="25"/>
          <c:dPt>
            <c:idx val="0"/>
            <c:bubble3D val="0"/>
            <c:spPr>
              <a:solidFill>
                <a:schemeClr val="accent1">
                  <a:lumMod val="25000"/>
                </a:schemeClr>
              </a:solidFill>
            </c:spPr>
            <c:extLst>
              <c:ext xmlns:c16="http://schemas.microsoft.com/office/drawing/2014/chart" uri="{C3380CC4-5D6E-409C-BE32-E72D297353CC}">
                <c16:uniqueId val="{00000001-053B-4914-B2A1-59D08BC52DB2}"/>
              </c:ext>
            </c:extLst>
          </c:dPt>
          <c:dPt>
            <c:idx val="1"/>
            <c:bubble3D val="0"/>
            <c:spPr>
              <a:solidFill>
                <a:schemeClr val="accent1">
                  <a:lumMod val="50000"/>
                </a:schemeClr>
              </a:solidFill>
            </c:spPr>
            <c:extLst>
              <c:ext xmlns:c16="http://schemas.microsoft.com/office/drawing/2014/chart" uri="{C3380CC4-5D6E-409C-BE32-E72D297353CC}">
                <c16:uniqueId val="{00000003-053B-4914-B2A1-59D08BC52DB2}"/>
              </c:ext>
            </c:extLst>
          </c:dPt>
          <c:dPt>
            <c:idx val="2"/>
            <c:bubble3D val="0"/>
            <c:spPr>
              <a:solidFill>
                <a:schemeClr val="accent1">
                  <a:lumMod val="90000"/>
                </a:schemeClr>
              </a:solidFill>
            </c:spPr>
            <c:extLst>
              <c:ext xmlns:c16="http://schemas.microsoft.com/office/drawing/2014/chart" uri="{C3380CC4-5D6E-409C-BE32-E72D297353CC}">
                <c16:uniqueId val="{00000005-053B-4914-B2A1-59D08BC52DB2}"/>
              </c:ext>
            </c:extLst>
          </c:dPt>
          <c:dLbls>
            <c:dLbl>
              <c:idx val="0"/>
              <c:layout>
                <c:manualLayout>
                  <c:x val="0.22255741469816301"/>
                  <c:y val="-0.3577928640688399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53B-4914-B2A1-59D08BC52DB2}"/>
                </c:ext>
              </c:extLst>
            </c:dLbl>
            <c:dLbl>
              <c:idx val="1"/>
              <c:layout>
                <c:manualLayout>
                  <c:x val="4.2837565926154501E-2"/>
                  <c:y val="0.1768153623660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53B-4914-B2A1-59D08BC52DB2}"/>
                </c:ext>
              </c:extLst>
            </c:dLbl>
            <c:dLbl>
              <c:idx val="2"/>
              <c:layout>
                <c:manualLayout>
                  <c:x val="-0.236200968478189"/>
                  <c:y val="3.09065887290424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53B-4914-B2A1-59D08BC52DB2}"/>
                </c:ext>
              </c:extLst>
            </c:dLbl>
            <c:spPr>
              <a:noFill/>
              <a:ln>
                <a:noFill/>
              </a:ln>
              <a:effectLst/>
            </c:spPr>
            <c:txPr>
              <a:bodyPr/>
              <a:lstStyle/>
              <a:p>
                <a:pPr>
                  <a:defRPr sz="3200"/>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NCD</c:v>
                </c:pt>
                <c:pt idx="1">
                  <c:v>CD</c:v>
                </c:pt>
                <c:pt idx="2">
                  <c:v>Injury</c:v>
                </c:pt>
              </c:strCache>
            </c:strRef>
          </c:cat>
          <c:val>
            <c:numRef>
              <c:f>Sheet1!$B$2:$B$4</c:f>
              <c:numCache>
                <c:formatCode>General</c:formatCode>
                <c:ptCount val="3"/>
                <c:pt idx="0">
                  <c:v>88</c:v>
                </c:pt>
                <c:pt idx="1">
                  <c:v>6</c:v>
                </c:pt>
                <c:pt idx="2">
                  <c:v>6</c:v>
                </c:pt>
              </c:numCache>
            </c:numRef>
          </c:val>
          <c:extLst>
            <c:ext xmlns:c16="http://schemas.microsoft.com/office/drawing/2014/chart" uri="{C3380CC4-5D6E-409C-BE32-E72D297353CC}">
              <c16:uniqueId val="{00000006-053B-4914-B2A1-59D08BC52DB2}"/>
            </c:ext>
          </c:extLst>
        </c:ser>
        <c:dLbls>
          <c:showLegendKey val="0"/>
          <c:showVal val="0"/>
          <c:showCatName val="1"/>
          <c:showSerName val="0"/>
          <c:showPercent val="1"/>
          <c:showBubbleSize val="0"/>
          <c:showLeaderLines val="0"/>
        </c:dLbls>
      </c:pie3D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F0D0EA1-186D-42BB-AE6D-92D862308D43}" type="slidenum">
              <a:rPr lang="en-US"/>
              <a:pPr/>
              <a:t>‹#›</a:t>
            </a:fld>
            <a:endParaRPr lang="en-US"/>
          </a:p>
        </p:txBody>
      </p:sp>
    </p:spTree>
    <p:extLst>
      <p:ext uri="{BB962C8B-B14F-4D97-AF65-F5344CB8AC3E}">
        <p14:creationId xmlns:p14="http://schemas.microsoft.com/office/powerpoint/2010/main" val="3056821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589BEBA-59C9-44F8-B95F-7ABF5350FF90}" type="slidenum">
              <a:rPr lang="en-US"/>
              <a:pPr/>
              <a:t>‹#›</a:t>
            </a:fld>
            <a:endParaRPr lang="en-US"/>
          </a:p>
        </p:txBody>
      </p:sp>
    </p:spTree>
    <p:extLst>
      <p:ext uri="{BB962C8B-B14F-4D97-AF65-F5344CB8AC3E}">
        <p14:creationId xmlns:p14="http://schemas.microsoft.com/office/powerpoint/2010/main" val="42403915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19268-0D2F-41CA-B37C-CE675E3046C9}" type="slidenum">
              <a:rPr lang="en-US"/>
              <a:pPr/>
              <a:t>1</a:t>
            </a:fld>
            <a:endParaRPr lang="en-US"/>
          </a:p>
        </p:txBody>
      </p:sp>
      <p:sp>
        <p:nvSpPr>
          <p:cNvPr id="9218" name="Rectangle 2"/>
          <p:cNvSpPr>
            <a:spLocks noGrp="1" noRot="1" noChangeAspect="1" noChangeArrowheads="1" noTextEdit="1"/>
          </p:cNvSpPr>
          <p:nvPr>
            <p:ph type="sldImg"/>
          </p:nvPr>
        </p:nvSpPr>
        <p:spPr>
          <a:xfrm>
            <a:off x="382588" y="685800"/>
            <a:ext cx="6092825" cy="3429000"/>
          </a:xfrm>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total population (</a:t>
            </a:r>
            <a:r>
              <a:rPr lang="en-US" dirty="0" err="1"/>
              <a:t>approx</a:t>
            </a:r>
            <a:r>
              <a:rPr lang="en-US" dirty="0"/>
              <a:t>): 28 million; rural: 23 million (82%)</a:t>
            </a:r>
          </a:p>
          <a:p>
            <a:pPr lvl="0"/>
            <a:r>
              <a:rPr lang="en-US" dirty="0"/>
              <a:t>In 2003: Nepal had 10 health centers, 83 hospitals, 700 health posts, and 3,158 "sub-health posts" (for villages)</a:t>
            </a:r>
          </a:p>
          <a:p>
            <a:pPr lvl="0"/>
            <a:r>
              <a:rPr lang="en-US" dirty="0"/>
              <a:t>in 2003, 1,259 physicians (one for every 18,400 persons)</a:t>
            </a:r>
          </a:p>
          <a:p>
            <a:pPr lvl="0"/>
            <a:r>
              <a:rPr lang="en-US" dirty="0"/>
              <a:t>68% of women receive prenatal care</a:t>
            </a:r>
          </a:p>
          <a:p>
            <a:pPr lvl="0"/>
            <a:r>
              <a:rPr lang="en-US" dirty="0"/>
              <a:t>In 2000: approximately 70% of health expenditures were out-of-pocket </a:t>
            </a:r>
          </a:p>
          <a:p>
            <a:pPr lvl="0"/>
            <a:r>
              <a:rPr lang="en-US" dirty="0"/>
              <a:t>Government allocations for health were around 5.1% of FY2004 budget; foreign donors provided around 30% of the total budget for health expenditures</a:t>
            </a:r>
          </a:p>
        </p:txBody>
      </p:sp>
      <p:sp>
        <p:nvSpPr>
          <p:cNvPr id="4" name="Slide Number Placeholder 3"/>
          <p:cNvSpPr>
            <a:spLocks noGrp="1"/>
          </p:cNvSpPr>
          <p:nvPr>
            <p:ph type="sldNum" sz="quarter" idx="10"/>
          </p:nvPr>
        </p:nvSpPr>
        <p:spPr/>
        <p:txBody>
          <a:bodyPr/>
          <a:lstStyle/>
          <a:p>
            <a:fld id="{A61D6E63-EB81-5240-9AF1-165169B3FD9E}" type="slidenum">
              <a:rPr lang="en-US" smtClean="0"/>
              <a:t>15</a:t>
            </a:fld>
            <a:endParaRPr lang="en-US"/>
          </a:p>
        </p:txBody>
      </p:sp>
    </p:spTree>
    <p:extLst>
      <p:ext uri="{BB962C8B-B14F-4D97-AF65-F5344CB8AC3E}">
        <p14:creationId xmlns:p14="http://schemas.microsoft.com/office/powerpoint/2010/main" val="336604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 includes</a:t>
            </a:r>
            <a:r>
              <a:rPr lang="en-US" baseline="0" dirty="0"/>
              <a:t> maternal, prenatal &amp; nutritional causes of death)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prenatal care &amp; reproductive health – growing governmental infrastructure (health posts, encouraging delivery by a professional / reducing home births; encouraging regular PNC – at least 3 visits during pregnancy, including an early visit for accurate dating; SBA training programs like the one at UMHT, perinatal care / umbilical cord disinfectant gel – Nepal was first country to adopt this measure, resulting in 23 percent decrease</a:t>
            </a:r>
            <a:r>
              <a:rPr lang="en-US" baseline="0" dirty="0"/>
              <a:t> in neonatal deaths due to infection and winning the nation the USAID Pioneers Prize in 2014</a:t>
            </a:r>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18</a:t>
            </a:fld>
            <a:endParaRPr lang="en-US"/>
          </a:p>
        </p:txBody>
      </p:sp>
    </p:spTree>
    <p:extLst>
      <p:ext uri="{BB962C8B-B14F-4D97-AF65-F5344CB8AC3E}">
        <p14:creationId xmlns:p14="http://schemas.microsoft.com/office/powerpoint/2010/main" val="278820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19</a:t>
            </a:fld>
            <a:endParaRPr lang="en-US"/>
          </a:p>
        </p:txBody>
      </p:sp>
    </p:spTree>
    <p:extLst>
      <p:ext uri="{BB962C8B-B14F-4D97-AF65-F5344CB8AC3E}">
        <p14:creationId xmlns:p14="http://schemas.microsoft.com/office/powerpoint/2010/main" val="2788201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is-IS" dirty="0">
                <a:latin typeface="Calibri" charset="0"/>
              </a:rPr>
              <a:t>…of a different context for my medical practice, while seeing</a:t>
            </a:r>
            <a:r>
              <a:rPr lang="is-IS" baseline="0" dirty="0">
                <a:latin typeface="Calibri" charset="0"/>
              </a:rPr>
              <a:t> (or supervising the care of) </a:t>
            </a:r>
            <a:r>
              <a:rPr lang="en-US" baseline="0" dirty="0">
                <a:latin typeface="Calibri" charset="0"/>
              </a:rPr>
              <a:t>some 15,0</a:t>
            </a:r>
            <a:r>
              <a:rPr lang="en-US" sz="1200" dirty="0">
                <a:latin typeface="Calibri" charset="0"/>
              </a:rPr>
              <a:t>00 patients over</a:t>
            </a:r>
            <a:r>
              <a:rPr lang="en-US" sz="1200" baseline="0" dirty="0">
                <a:latin typeface="Calibri" charset="0"/>
              </a:rPr>
              <a:t> the two years</a:t>
            </a:r>
          </a:p>
          <a:p>
            <a:r>
              <a:rPr lang="en-US" sz="1200" baseline="0" dirty="0">
                <a:latin typeface="Calibri" charset="0"/>
              </a:rPr>
              <a:t>56 </a:t>
            </a:r>
            <a:r>
              <a:rPr lang="en-US" sz="1200" baseline="0" dirty="0" err="1">
                <a:latin typeface="Calibri" charset="0"/>
              </a:rPr>
              <a:t>yo</a:t>
            </a:r>
            <a:r>
              <a:rPr lang="en-US" sz="1200" baseline="0" dirty="0">
                <a:latin typeface="Calibri" charset="0"/>
              </a:rPr>
              <a:t> F with cough, hemoptysis, weight loss/ cachexia</a:t>
            </a:r>
            <a:r>
              <a:rPr lang="is-IS" sz="1200" baseline="0" dirty="0">
                <a:latin typeface="Calibri" charset="0"/>
              </a:rPr>
              <a:t>… CXR inset – in Pittsburgh? In Nepal?</a:t>
            </a:r>
            <a:endParaRPr lang="en-US" dirty="0">
              <a:latin typeface="Calibri" charset="0"/>
            </a:endParaRP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13F3D7-4324-C14F-8091-E85E25BBA4C3}" type="slidenum">
              <a:rPr lang="en-GB" sz="1200">
                <a:latin typeface="Calibri" charset="0"/>
                <a:cs typeface="Arial" charset="0"/>
              </a:rPr>
              <a:pPr eaLnBrk="1" hangingPunct="1"/>
              <a:t>20</a:t>
            </a:fld>
            <a:endParaRPr lang="en-GB" sz="1200">
              <a:latin typeface="Calibri"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Infectious/ Tropical diseases (AGE, meningitis, visceral </a:t>
            </a:r>
            <a:r>
              <a:rPr lang="en-US" dirty="0" err="1"/>
              <a:t>leishmaniasis</a:t>
            </a:r>
            <a:r>
              <a:rPr lang="en-US" dirty="0"/>
              <a:t> [</a:t>
            </a:r>
            <a:r>
              <a:rPr lang="en-US" dirty="0" err="1"/>
              <a:t>kala</a:t>
            </a:r>
            <a:r>
              <a:rPr lang="en-US" dirty="0"/>
              <a:t> </a:t>
            </a:r>
            <a:r>
              <a:rPr lang="en-US" dirty="0" err="1"/>
              <a:t>azar</a:t>
            </a:r>
            <a:r>
              <a:rPr lang="en-US" dirty="0"/>
              <a:t>], leptospirosis, </a:t>
            </a:r>
            <a:r>
              <a:rPr lang="en-US" dirty="0" err="1"/>
              <a:t>amoebiasis</a:t>
            </a:r>
            <a:r>
              <a:rPr lang="en-US" dirty="0"/>
              <a:t>/ intestinal parasites, PNA/ empyema, typhoid, dengue, malaria, NCC, leprosy)</a:t>
            </a:r>
          </a:p>
        </p:txBody>
      </p:sp>
      <p:sp>
        <p:nvSpPr>
          <p:cNvPr id="4" name="Slide Number Placeholder 3"/>
          <p:cNvSpPr>
            <a:spLocks noGrp="1"/>
          </p:cNvSpPr>
          <p:nvPr>
            <p:ph type="sldNum" sz="quarter" idx="10"/>
          </p:nvPr>
        </p:nvSpPr>
        <p:spPr/>
        <p:txBody>
          <a:bodyPr/>
          <a:lstStyle/>
          <a:p>
            <a:fld id="{A61D6E63-EB81-5240-9AF1-165169B3FD9E}" type="slidenum">
              <a:rPr lang="en-US" smtClean="0"/>
              <a:t>21</a:t>
            </a:fld>
            <a:endParaRPr lang="en-US"/>
          </a:p>
        </p:txBody>
      </p:sp>
    </p:spTree>
    <p:extLst>
      <p:ext uri="{BB962C8B-B14F-4D97-AF65-F5344CB8AC3E}">
        <p14:creationId xmlns:p14="http://schemas.microsoft.com/office/powerpoint/2010/main" val="3477060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a:t>
            </a:r>
            <a:r>
              <a:rPr lang="en-US" baseline="0" dirty="0"/>
              <a:t> MYELOMA</a:t>
            </a:r>
          </a:p>
          <a:p>
            <a:r>
              <a:rPr lang="en-US" dirty="0"/>
              <a:t>with</a:t>
            </a:r>
            <a:r>
              <a:rPr lang="en-US" baseline="0" dirty="0"/>
              <a:t> “punched out” bony lesions on skull radiograph</a:t>
            </a:r>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23</a:t>
            </a:fld>
            <a:endParaRPr lang="en-US"/>
          </a:p>
        </p:txBody>
      </p:sp>
    </p:spTree>
    <p:extLst>
      <p:ext uri="{BB962C8B-B14F-4D97-AF65-F5344CB8AC3E}">
        <p14:creationId xmlns:p14="http://schemas.microsoft.com/office/powerpoint/2010/main" val="3347461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ACROMEGALY</a:t>
            </a:r>
          </a:p>
          <a:p>
            <a:r>
              <a:rPr lang="en-US" sz="1200" kern="1200" dirty="0">
                <a:solidFill>
                  <a:schemeClr val="tx1"/>
                </a:solidFill>
                <a:effectLst/>
                <a:latin typeface="+mn-lt"/>
                <a:ea typeface="+mn-ea"/>
                <a:cs typeface="+mn-cs"/>
              </a:rPr>
              <a:t>Longstanding enlarged, coarse facial features (nose, lips, ears, and forehead), </a:t>
            </a:r>
            <a:r>
              <a:rPr lang="en-US" sz="1200" kern="1200" dirty="0" err="1">
                <a:solidFill>
                  <a:schemeClr val="tx1"/>
                </a:solidFill>
                <a:effectLst/>
                <a:latin typeface="+mn-lt"/>
                <a:ea typeface="+mn-ea"/>
                <a:cs typeface="+mn-cs"/>
              </a:rPr>
              <a:t>macroglossia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hirsuitism</a:t>
            </a:r>
            <a:r>
              <a:rPr lang="en-US" sz="1200" kern="1200" dirty="0">
                <a:solidFill>
                  <a:schemeClr val="tx1"/>
                </a:solidFill>
                <a:effectLst/>
                <a:latin typeface="+mn-lt"/>
                <a:ea typeface="+mn-ea"/>
                <a:cs typeface="+mn-cs"/>
              </a:rPr>
              <a:t>; Hoarse/ deeper voice, snoring; Enlarged hands &amp; feet (can lead to carpal tunnel syndrome); Thicker skin with multiple skin tags; </a:t>
            </a:r>
            <a:r>
              <a:rPr lang="en-US" sz="1200" kern="1200" dirty="0" err="1">
                <a:solidFill>
                  <a:schemeClr val="tx1"/>
                </a:solidFill>
                <a:effectLst/>
                <a:latin typeface="+mn-lt"/>
                <a:ea typeface="+mn-ea"/>
                <a:cs typeface="+mn-cs"/>
              </a:rPr>
              <a:t>polyhidrosis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she was here because of her </a:t>
            </a:r>
            <a:r>
              <a:rPr lang="en-US" sz="1200" b="1" u="sng" kern="1200" dirty="0">
                <a:solidFill>
                  <a:schemeClr val="tx1"/>
                </a:solidFill>
                <a:effectLst/>
                <a:latin typeface="+mn-lt"/>
                <a:ea typeface="+mn-ea"/>
                <a:cs typeface="+mn-cs"/>
              </a:rPr>
              <a:t>Arthritis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a:t>
            </a:r>
            <a:r>
              <a:rPr lang="en-US" sz="1200" kern="1200" dirty="0">
                <a:solidFill>
                  <a:schemeClr val="tx1"/>
                </a:solidFill>
                <a:effectLst/>
                <a:latin typeface="+mn-lt"/>
                <a:ea typeface="+mn-ea"/>
                <a:cs typeface="+mn-cs"/>
              </a:rPr>
              <a:t> in knees);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Heart disease (cardiomyopathy, HTN, CHF); Diabetes / insulin resistance,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hypertriglyceridemia</a:t>
            </a:r>
          </a:p>
        </p:txBody>
      </p:sp>
      <p:sp>
        <p:nvSpPr>
          <p:cNvPr id="4" name="Slide Number Placeholder 3"/>
          <p:cNvSpPr>
            <a:spLocks noGrp="1"/>
          </p:cNvSpPr>
          <p:nvPr>
            <p:ph type="sldNum" sz="quarter" idx="10"/>
          </p:nvPr>
        </p:nvSpPr>
        <p:spPr/>
        <p:txBody>
          <a:bodyPr/>
          <a:lstStyle/>
          <a:p>
            <a:fld id="{A61D6E63-EB81-5240-9AF1-165169B3FD9E}" type="slidenum">
              <a:rPr lang="en-US" smtClean="0"/>
              <a:t>24</a:t>
            </a:fld>
            <a:endParaRPr lang="en-US"/>
          </a:p>
        </p:txBody>
      </p:sp>
    </p:spTree>
    <p:extLst>
      <p:ext uri="{BB962C8B-B14F-4D97-AF65-F5344CB8AC3E}">
        <p14:creationId xmlns:p14="http://schemas.microsoft.com/office/powerpoint/2010/main" val="238560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Diseases late in presenting, or not appropriately</a:t>
            </a:r>
            <a:r>
              <a:rPr lang="en-US" baseline="0" dirty="0"/>
              <a:t> treated initially</a:t>
            </a:r>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25</a:t>
            </a:fld>
            <a:endParaRPr lang="en-US"/>
          </a:p>
        </p:txBody>
      </p:sp>
    </p:spTree>
    <p:extLst>
      <p:ext uri="{BB962C8B-B14F-4D97-AF65-F5344CB8AC3E}">
        <p14:creationId xmlns:p14="http://schemas.microsoft.com/office/powerpoint/2010/main" val="163349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Mental health (anxiety, depression) &amp; Suicide (OP poisoning; fire)</a:t>
            </a:r>
          </a:p>
          <a:p>
            <a:pPr lvl="0">
              <a:buFontTx/>
              <a:buNone/>
            </a:pPr>
            <a:r>
              <a:rPr lang="en-US" sz="1200" dirty="0">
                <a:solidFill>
                  <a:srgbClr val="FFFFFF"/>
                </a:solidFill>
              </a:rPr>
              <a:t>Alcoholism (self-medicating, </a:t>
            </a:r>
            <a:r>
              <a:rPr lang="en-US" sz="1200" dirty="0" err="1">
                <a:solidFill>
                  <a:srgbClr val="FFFFFF"/>
                </a:solidFill>
              </a:rPr>
              <a:t>Raxshi</a:t>
            </a:r>
            <a:r>
              <a:rPr lang="en-US" sz="1200" dirty="0">
                <a:solidFill>
                  <a:srgbClr val="FFFFFF"/>
                </a:solidFill>
              </a:rPr>
              <a:t> local industry) and effects (ALD, DT/withdrawal seizures; ESLD/ SBP/ </a:t>
            </a:r>
            <a:r>
              <a:rPr lang="en-US" sz="1200" dirty="0" err="1">
                <a:solidFill>
                  <a:srgbClr val="FFFFFF"/>
                </a:solidFill>
              </a:rPr>
              <a:t>Hepatorenal</a:t>
            </a:r>
            <a:r>
              <a:rPr lang="en-US" sz="1200" dirty="0">
                <a:solidFill>
                  <a:srgbClr val="FFFFFF"/>
                </a:solidFill>
              </a:rPr>
              <a:t> syndrome)</a:t>
            </a:r>
          </a:p>
        </p:txBody>
      </p:sp>
      <p:sp>
        <p:nvSpPr>
          <p:cNvPr id="4" name="Slide Number Placeholder 3"/>
          <p:cNvSpPr>
            <a:spLocks noGrp="1"/>
          </p:cNvSpPr>
          <p:nvPr>
            <p:ph type="sldNum" sz="quarter" idx="10"/>
          </p:nvPr>
        </p:nvSpPr>
        <p:spPr/>
        <p:txBody>
          <a:bodyPr/>
          <a:lstStyle/>
          <a:p>
            <a:fld id="{A61D6E63-EB81-5240-9AF1-165169B3FD9E}" type="slidenum">
              <a:rPr lang="en-US" smtClean="0"/>
              <a:t>26</a:t>
            </a:fld>
            <a:endParaRPr lang="en-US"/>
          </a:p>
        </p:txBody>
      </p:sp>
    </p:spTree>
    <p:extLst>
      <p:ext uri="{BB962C8B-B14F-4D97-AF65-F5344CB8AC3E}">
        <p14:creationId xmlns:p14="http://schemas.microsoft.com/office/powerpoint/2010/main" val="1543228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Tx/>
              <a:buNone/>
            </a:pPr>
            <a:r>
              <a:rPr lang="en-US" sz="3400" dirty="0">
                <a:solidFill>
                  <a:srgbClr val="FFFFFF"/>
                </a:solidFill>
              </a:rPr>
              <a:t>Specific to local environment:</a:t>
            </a:r>
          </a:p>
          <a:p>
            <a:pPr lvl="2">
              <a:buFontTx/>
              <a:buChar char="-"/>
            </a:pPr>
            <a:r>
              <a:rPr lang="en-US" sz="3400" dirty="0">
                <a:solidFill>
                  <a:srgbClr val="FFFFFF"/>
                </a:solidFill>
              </a:rPr>
              <a:t>COPD (wood fire smoke)</a:t>
            </a:r>
          </a:p>
          <a:p>
            <a:pPr lvl="2">
              <a:buFontTx/>
              <a:buChar char="-"/>
            </a:pPr>
            <a:r>
              <a:rPr lang="en-US" sz="3400" dirty="0">
                <a:solidFill>
                  <a:srgbClr val="FFFFFF"/>
                </a:solidFill>
              </a:rPr>
              <a:t>GERD (dietary – chili peppers, chai)</a:t>
            </a:r>
          </a:p>
          <a:p>
            <a:pPr lvl="2">
              <a:buFontTx/>
              <a:buChar char="-"/>
            </a:pPr>
            <a:r>
              <a:rPr lang="en-US" sz="3400" dirty="0">
                <a:solidFill>
                  <a:srgbClr val="FFFFFF"/>
                </a:solidFill>
              </a:rPr>
              <a:t>snake bites (monsoon: green &amp; krait)</a:t>
            </a:r>
          </a:p>
          <a:p>
            <a:pPr lvl="2">
              <a:buFontTx/>
              <a:buChar char="-"/>
            </a:pPr>
            <a:r>
              <a:rPr lang="en-US" sz="3400" dirty="0">
                <a:solidFill>
                  <a:srgbClr val="FFFFFF"/>
                </a:solidFill>
              </a:rPr>
              <a:t>accidental mushroom poisoning</a:t>
            </a:r>
          </a:p>
          <a:p>
            <a:pPr lvl="2">
              <a:buFontTx/>
              <a:buChar char="-"/>
            </a:pPr>
            <a:r>
              <a:rPr lang="en-US" sz="3400" dirty="0">
                <a:solidFill>
                  <a:srgbClr val="FFFFFF"/>
                </a:solidFill>
              </a:rPr>
              <a:t>malnutrition (kids) and DM type 1-1/2 (long-term </a:t>
            </a:r>
            <a:r>
              <a:rPr lang="en-US" sz="3400" dirty="0" err="1">
                <a:solidFill>
                  <a:srgbClr val="FFFFFF"/>
                </a:solidFill>
              </a:rPr>
              <a:t>sequela</a:t>
            </a:r>
            <a:r>
              <a:rPr lang="en-US" sz="3400" dirty="0">
                <a:solidFill>
                  <a:srgbClr val="FFFFFF"/>
                </a:solidFill>
              </a:rPr>
              <a:t> in adults?)</a:t>
            </a:r>
          </a:p>
          <a:p>
            <a:pPr lvl="2">
              <a:buFontTx/>
              <a:buChar char="-"/>
            </a:pPr>
            <a:r>
              <a:rPr lang="en-US" sz="3400" dirty="0">
                <a:solidFill>
                  <a:srgbClr val="FFFFFF"/>
                </a:solidFill>
              </a:rPr>
              <a:t>goiter/ hypothyroidism</a:t>
            </a:r>
          </a:p>
          <a:p>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27</a:t>
            </a:fld>
            <a:endParaRPr lang="en-US"/>
          </a:p>
        </p:txBody>
      </p:sp>
    </p:spTree>
    <p:extLst>
      <p:ext uri="{BB962C8B-B14F-4D97-AF65-F5344CB8AC3E}">
        <p14:creationId xmlns:p14="http://schemas.microsoft.com/office/powerpoint/2010/main" val="204567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A61D6E63-EB81-5240-9AF1-165169B3FD9E}" type="slidenum">
              <a:rPr lang="en-US" smtClean="0"/>
              <a:t>2</a:t>
            </a:fld>
            <a:endParaRPr lang="en-US"/>
          </a:p>
        </p:txBody>
      </p:sp>
    </p:spTree>
    <p:extLst>
      <p:ext uri="{BB962C8B-B14F-4D97-AF65-F5344CB8AC3E}">
        <p14:creationId xmlns:p14="http://schemas.microsoft.com/office/powerpoint/2010/main" val="408538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attitudes about health and disease prevention – “Asian” at its core; “hot-cold dynamic; first seek help from traditional </a:t>
            </a:r>
            <a:r>
              <a:rPr lang="en-US" dirty="0" err="1"/>
              <a:t>aryuvedic</a:t>
            </a:r>
            <a:r>
              <a:rPr lang="en-US" dirty="0"/>
              <a:t>/ spiritual healers / yogic medicine, shamans (spiritual healers, or “jumping doctors”) which can often delay healing, particularly in post-partum women; food-based medicine as central/ significant importance</a:t>
            </a:r>
          </a:p>
          <a:p>
            <a:pPr lvl="0"/>
            <a:r>
              <a:rPr lang="en-US" dirty="0"/>
              <a:t>family &amp; community dynamics (mother-in-law abuse; patriarchal society / separation of the sexes socially; communal nature / different understanding of privacy; shame-honor and “saving face” as all-important)</a:t>
            </a:r>
          </a:p>
        </p:txBody>
      </p:sp>
      <p:sp>
        <p:nvSpPr>
          <p:cNvPr id="4" name="Slide Number Placeholder 3"/>
          <p:cNvSpPr>
            <a:spLocks noGrp="1"/>
          </p:cNvSpPr>
          <p:nvPr>
            <p:ph type="sldNum" sz="quarter" idx="10"/>
          </p:nvPr>
        </p:nvSpPr>
        <p:spPr/>
        <p:txBody>
          <a:bodyPr/>
          <a:lstStyle/>
          <a:p>
            <a:fld id="{A61D6E63-EB81-5240-9AF1-165169B3FD9E}" type="slidenum">
              <a:rPr lang="en-US" smtClean="0"/>
              <a:t>29</a:t>
            </a:fld>
            <a:endParaRPr lang="en-US"/>
          </a:p>
        </p:txBody>
      </p:sp>
    </p:spTree>
    <p:extLst>
      <p:ext uri="{BB962C8B-B14F-4D97-AF65-F5344CB8AC3E}">
        <p14:creationId xmlns:p14="http://schemas.microsoft.com/office/powerpoint/2010/main" val="2743234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4D4A48-7222-D84A-B035-0FF13D1F181A}" type="slidenum">
              <a:rPr lang="en-GB" smtClean="0"/>
              <a:pPr>
                <a:defRPr/>
              </a:pPr>
              <a:t>31</a:t>
            </a:fld>
            <a:endParaRPr lang="en-GB"/>
          </a:p>
        </p:txBody>
      </p:sp>
    </p:spTree>
    <p:extLst>
      <p:ext uri="{BB962C8B-B14F-4D97-AF65-F5344CB8AC3E}">
        <p14:creationId xmlns:p14="http://schemas.microsoft.com/office/powerpoint/2010/main" val="86736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of the</a:t>
            </a:r>
            <a:r>
              <a:rPr lang="en-US" baseline="0" dirty="0"/>
              <a:t> main services available at </a:t>
            </a:r>
            <a:r>
              <a:rPr lang="en-US" baseline="0" dirty="0" err="1"/>
              <a:t>Tansen</a:t>
            </a:r>
            <a:r>
              <a:rPr lang="en-US" baseline="0" dirty="0"/>
              <a:t> Hospital</a:t>
            </a:r>
            <a:endParaRPr lang="en-US" dirty="0"/>
          </a:p>
        </p:txBody>
      </p:sp>
      <p:sp>
        <p:nvSpPr>
          <p:cNvPr id="4" name="Slide Number Placeholder 3"/>
          <p:cNvSpPr>
            <a:spLocks noGrp="1"/>
          </p:cNvSpPr>
          <p:nvPr>
            <p:ph type="sldNum" sz="quarter" idx="10"/>
          </p:nvPr>
        </p:nvSpPr>
        <p:spPr/>
        <p:txBody>
          <a:bodyPr/>
          <a:lstStyle/>
          <a:p>
            <a:pPr>
              <a:defRPr/>
            </a:pPr>
            <a:fld id="{A24D4A48-7222-D84A-B035-0FF13D1F181A}" type="slidenum">
              <a:rPr lang="en-GB" smtClean="0"/>
              <a:pPr>
                <a:defRPr/>
              </a:pPr>
              <a:t>34</a:t>
            </a:fld>
            <a:endParaRPr lang="en-GB"/>
          </a:p>
        </p:txBody>
      </p:sp>
    </p:spTree>
    <p:extLst>
      <p:ext uri="{BB962C8B-B14F-4D97-AF65-F5344CB8AC3E}">
        <p14:creationId xmlns:p14="http://schemas.microsoft.com/office/powerpoint/2010/main" val="13399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4D4A48-7222-D84A-B035-0FF13D1F181A}" type="slidenum">
              <a:rPr lang="en-GB" smtClean="0"/>
              <a:pPr>
                <a:defRPr/>
              </a:pPr>
              <a:t>35</a:t>
            </a:fld>
            <a:endParaRPr lang="en-GB"/>
          </a:p>
        </p:txBody>
      </p:sp>
    </p:spTree>
    <p:extLst>
      <p:ext uri="{BB962C8B-B14F-4D97-AF65-F5344CB8AC3E}">
        <p14:creationId xmlns:p14="http://schemas.microsoft.com/office/powerpoint/2010/main" val="2628853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community health program, often traveling</a:t>
            </a:r>
            <a:r>
              <a:rPr lang="en-US" baseline="0" dirty="0"/>
              <a:t> to villages without vehicle access – vaccination programs, health education, nutritional assessments/ training</a:t>
            </a:r>
          </a:p>
          <a:p>
            <a:pPr marL="0" indent="0">
              <a:buNone/>
            </a:pPr>
            <a:r>
              <a:rPr lang="en-US" dirty="0"/>
              <a:t>Healthcare </a:t>
            </a:r>
            <a:r>
              <a:rPr lang="en-US" dirty="0" err="1"/>
              <a:t>govt</a:t>
            </a:r>
            <a:r>
              <a:rPr lang="en-US" dirty="0"/>
              <a:t>-sponsored system in Nepal (</a:t>
            </a:r>
            <a:r>
              <a:rPr lang="en-US" dirty="0" err="1"/>
              <a:t>healthposts</a:t>
            </a:r>
            <a:r>
              <a:rPr lang="en-US" dirty="0"/>
              <a:t>, DHO, zonal </a:t>
            </a:r>
            <a:r>
              <a:rPr lang="en-US" dirty="0" err="1"/>
              <a:t>hospitlas</a:t>
            </a:r>
            <a:r>
              <a:rPr lang="en-US" dirty="0"/>
              <a:t>, </a:t>
            </a:r>
            <a:r>
              <a:rPr lang="en-US" dirty="0" err="1"/>
              <a:t>etc</a:t>
            </a:r>
            <a:r>
              <a:rPr lang="en-US" dirty="0"/>
              <a:t>) and challenges with staffing, </a:t>
            </a:r>
            <a:r>
              <a:rPr lang="en-US" dirty="0" err="1"/>
              <a:t>esp</a:t>
            </a:r>
            <a:r>
              <a:rPr lang="en-US" dirty="0"/>
              <a:t> in rural areas </a:t>
            </a:r>
          </a:p>
          <a:p>
            <a:pPr marL="0" lvl="0" indent="0">
              <a:buNone/>
            </a:pPr>
            <a:r>
              <a:rPr lang="en-US" dirty="0"/>
              <a:t>access to health care – difficult; even in our own district, </a:t>
            </a:r>
            <a:r>
              <a:rPr lang="en-US" dirty="0" err="1"/>
              <a:t>Palpa</a:t>
            </a:r>
            <a:r>
              <a:rPr lang="en-US" dirty="0"/>
              <a:t>, some patients live a day’s journey away, including a four-hour hike to the nearest motor road; makes follow-up very challenging, and results in patients often waiting far too long before seeking care (coming in critically ill, beyond point of help, or in advanced stages of pathology)</a:t>
            </a:r>
          </a:p>
        </p:txBody>
      </p:sp>
      <p:sp>
        <p:nvSpPr>
          <p:cNvPr id="4" name="Slide Number Placeholder 3"/>
          <p:cNvSpPr>
            <a:spLocks noGrp="1"/>
          </p:cNvSpPr>
          <p:nvPr>
            <p:ph type="sldNum" sz="quarter" idx="10"/>
          </p:nvPr>
        </p:nvSpPr>
        <p:spPr/>
        <p:txBody>
          <a:bodyPr/>
          <a:lstStyle/>
          <a:p>
            <a:pPr>
              <a:defRPr/>
            </a:pPr>
            <a:fld id="{A24D4A48-7222-D84A-B035-0FF13D1F181A}" type="slidenum">
              <a:rPr lang="en-GB" smtClean="0"/>
              <a:pPr>
                <a:defRPr/>
              </a:pPr>
              <a:t>38</a:t>
            </a:fld>
            <a:endParaRPr lang="en-GB"/>
          </a:p>
        </p:txBody>
      </p:sp>
    </p:spTree>
    <p:extLst>
      <p:ext uri="{BB962C8B-B14F-4D97-AF65-F5344CB8AC3E}">
        <p14:creationId xmlns:p14="http://schemas.microsoft.com/office/powerpoint/2010/main" val="273556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Calibri" charset="0"/>
              </a:rPr>
              <a:t>and of course, living through a natural disaster for the first time with the EQ’s and hundreds of aftershocks last spring</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F33C6B-2C16-8B4B-873C-C4083C5F6B6B}" type="slidenum">
              <a:rPr lang="en-GB" sz="1200">
                <a:latin typeface="Calibri" charset="0"/>
              </a:rPr>
              <a:pPr eaLnBrk="1" hangingPunct="1"/>
              <a:t>39</a:t>
            </a:fld>
            <a:endParaRPr lang="en-GB"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1" dirty="0"/>
              <a:t>Taking a long-lens view of our work; a few words of encouragement and perspective; lessons learned</a:t>
            </a:r>
            <a:endParaRPr lang="en-US" dirty="0"/>
          </a:p>
          <a:p>
            <a:pPr marL="0" lvl="0" indent="0">
              <a:buNone/>
            </a:pPr>
            <a:r>
              <a:rPr lang="en-US" dirty="0"/>
              <a:t>Key qualities necessary for global health practice</a:t>
            </a:r>
          </a:p>
        </p:txBody>
      </p:sp>
      <p:sp>
        <p:nvSpPr>
          <p:cNvPr id="4" name="Slide Number Placeholder 3"/>
          <p:cNvSpPr>
            <a:spLocks noGrp="1"/>
          </p:cNvSpPr>
          <p:nvPr>
            <p:ph type="sldNum" sz="quarter" idx="10"/>
          </p:nvPr>
        </p:nvSpPr>
        <p:spPr/>
        <p:txBody>
          <a:bodyPr/>
          <a:lstStyle/>
          <a:p>
            <a:fld id="{A61D6E63-EB81-5240-9AF1-165169B3FD9E}" type="slidenum">
              <a:rPr lang="en-US" smtClean="0"/>
              <a:t>40</a:t>
            </a:fld>
            <a:endParaRPr lang="en-US"/>
          </a:p>
        </p:txBody>
      </p:sp>
    </p:spTree>
    <p:extLst>
      <p:ext uri="{BB962C8B-B14F-4D97-AF65-F5344CB8AC3E}">
        <p14:creationId xmlns:p14="http://schemas.microsoft.com/office/powerpoint/2010/main" val="1131269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FLEXIBILITY</a:t>
            </a:r>
          </a:p>
          <a:p>
            <a:pPr marL="0" lvl="0" indent="0">
              <a:buNone/>
            </a:pPr>
            <a:r>
              <a:rPr lang="en-US" dirty="0"/>
              <a:t>Things are different, and don’t always go as planned</a:t>
            </a:r>
          </a:p>
          <a:p>
            <a:pPr marL="0" lvl="0" indent="0">
              <a:buNone/>
            </a:pPr>
            <a:r>
              <a:rPr lang="en-US" dirty="0"/>
              <a:t>Need to be light on your feet &amp; able to multi-task</a:t>
            </a:r>
          </a:p>
          <a:p>
            <a:pPr marL="457200" lvl="1" indent="0">
              <a:buNone/>
            </a:pPr>
            <a:r>
              <a:rPr lang="en-US" dirty="0"/>
              <a:t>Busy ER scenario</a:t>
            </a:r>
          </a:p>
          <a:p>
            <a:pPr marL="457200" lvl="1" indent="0">
              <a:buNone/>
            </a:pPr>
            <a:r>
              <a:rPr lang="en-US" dirty="0"/>
              <a:t>No “TB” precautions/ negative pressure isolation rooms</a:t>
            </a:r>
          </a:p>
          <a:p>
            <a:pPr marL="457200" lvl="1" indent="0">
              <a:buNone/>
            </a:pPr>
            <a:r>
              <a:rPr lang="en-US" dirty="0"/>
              <a:t>Often not enough beds in which to put patients; needing to make difficult triage decisions</a:t>
            </a:r>
          </a:p>
          <a:p>
            <a:pPr marL="457200" lvl="1" indent="0">
              <a:buNone/>
            </a:pPr>
            <a:r>
              <a:rPr lang="en-US" dirty="0"/>
              <a:t>Learn which battles to fight, and how (</a:t>
            </a:r>
            <a:r>
              <a:rPr lang="en-US" dirty="0" err="1"/>
              <a:t>peds</a:t>
            </a:r>
            <a:r>
              <a:rPr lang="en-US" dirty="0"/>
              <a:t> nurses and IV morphine) – often, there’s a reason (and usually a good one) behind barriers that seem strange, or counter to the patients’ best interest, if you take time to look into it</a:t>
            </a:r>
          </a:p>
        </p:txBody>
      </p:sp>
      <p:sp>
        <p:nvSpPr>
          <p:cNvPr id="4" name="Slide Number Placeholder 3"/>
          <p:cNvSpPr>
            <a:spLocks noGrp="1"/>
          </p:cNvSpPr>
          <p:nvPr>
            <p:ph type="sldNum" sz="quarter" idx="10"/>
          </p:nvPr>
        </p:nvSpPr>
        <p:spPr/>
        <p:txBody>
          <a:bodyPr/>
          <a:lstStyle/>
          <a:p>
            <a:fld id="{A61D6E63-EB81-5240-9AF1-165169B3FD9E}" type="slidenum">
              <a:rPr lang="en-US" smtClean="0"/>
              <a:t>42</a:t>
            </a:fld>
            <a:endParaRPr lang="en-US"/>
          </a:p>
        </p:txBody>
      </p:sp>
    </p:spTree>
    <p:extLst>
      <p:ext uri="{BB962C8B-B14F-4D97-AF65-F5344CB8AC3E}">
        <p14:creationId xmlns:p14="http://schemas.microsoft.com/office/powerpoint/2010/main" val="3857443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PERSEVERANCE</a:t>
            </a:r>
            <a:r>
              <a:rPr lang="en-US" baseline="0" dirty="0"/>
              <a:t> / STEADFASTNESS</a:t>
            </a:r>
            <a:endParaRPr lang="en-US"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You won’t always (if ever!) feel like you’re effective/ making a difference; it’s vital that you get to a place where that’s still OK</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Stresses of </a:t>
            </a:r>
            <a:r>
              <a:rPr lang="en-US" dirty="0" err="1"/>
              <a:t>Gorkha</a:t>
            </a:r>
            <a:r>
              <a:rPr lang="en-US" dirty="0"/>
              <a:t> EQ relief experience (outdoor clinics, not sure “why we were there” but seeing later that this was in fact a huge encouragement to the local communities / villages we reached, which rebuilt much faster &amp; more resiliently than other nearby villages with similar degrees of infrastructure damage) </a:t>
            </a:r>
          </a:p>
        </p:txBody>
      </p:sp>
      <p:sp>
        <p:nvSpPr>
          <p:cNvPr id="4" name="Slide Number Placeholder 3"/>
          <p:cNvSpPr>
            <a:spLocks noGrp="1"/>
          </p:cNvSpPr>
          <p:nvPr>
            <p:ph type="sldNum" sz="quarter" idx="10"/>
          </p:nvPr>
        </p:nvSpPr>
        <p:spPr/>
        <p:txBody>
          <a:bodyPr/>
          <a:lstStyle/>
          <a:p>
            <a:fld id="{A61D6E63-EB81-5240-9AF1-165169B3FD9E}" type="slidenum">
              <a:rPr lang="en-US" smtClean="0"/>
              <a:t>43</a:t>
            </a:fld>
            <a:endParaRPr lang="en-US"/>
          </a:p>
        </p:txBody>
      </p:sp>
    </p:spTree>
    <p:extLst>
      <p:ext uri="{BB962C8B-B14F-4D97-AF65-F5344CB8AC3E}">
        <p14:creationId xmlns:p14="http://schemas.microsoft.com/office/powerpoint/2010/main" val="3840940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44</a:t>
            </a:fld>
            <a:endParaRPr lang="en-US"/>
          </a:p>
        </p:txBody>
      </p:sp>
    </p:spTree>
    <p:extLst>
      <p:ext uri="{BB962C8B-B14F-4D97-AF65-F5344CB8AC3E}">
        <p14:creationId xmlns:p14="http://schemas.microsoft.com/office/powerpoint/2010/main" val="359552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6</a:t>
            </a:fld>
            <a:endParaRPr lang="en-US"/>
          </a:p>
        </p:txBody>
      </p:sp>
    </p:spTree>
    <p:extLst>
      <p:ext uri="{BB962C8B-B14F-4D97-AF65-F5344CB8AC3E}">
        <p14:creationId xmlns:p14="http://schemas.microsoft.com/office/powerpoint/2010/main" val="1628044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It’s easy to make mistakes, as we bring our “western” attitudes and values, which are sometimes in direct opposition to those of the country in which you are a guest </a:t>
            </a:r>
          </a:p>
          <a:p>
            <a:pPr marL="0" indent="0">
              <a:buNone/>
            </a:pPr>
            <a:r>
              <a:rPr lang="en-US" dirty="0"/>
              <a:t>Privacy vs. communal support (blog post); efficiency vs. collective (and time-consuming) deliberation over an idea; the best way for the patient/ family,  vs. the best-appearance (PCM </a:t>
            </a:r>
            <a:r>
              <a:rPr lang="en-US" dirty="0" err="1"/>
              <a:t>vs</a:t>
            </a:r>
            <a:r>
              <a:rPr lang="en-US" dirty="0"/>
              <a:t> “putting on a show” of a code blue);</a:t>
            </a:r>
            <a:r>
              <a:rPr lang="en-US" baseline="0" dirty="0"/>
              <a:t> cultural value of relationship as currency</a:t>
            </a:r>
            <a:endParaRPr lang="en-US" dirty="0"/>
          </a:p>
          <a:p>
            <a:pPr marL="0" indent="0">
              <a:buNone/>
            </a:pPr>
            <a:r>
              <a:rPr lang="en-US" dirty="0"/>
              <a:t>Touching the feet (and my first experience with a woman grabbing my hand and placing it on her own head); asking about sensitive issues like weight loss (similar to asking about weight gain – with body image being a topic for a whole other day)</a:t>
            </a:r>
          </a:p>
          <a:p>
            <a:pPr marL="0" indent="0">
              <a:buNone/>
            </a:pPr>
            <a:r>
              <a:rPr lang="en-US" dirty="0"/>
              <a:t>Sometimes the needs are not always clear, and the decision being made may seem wrong, but is actually the best decision for the family/ community (taking home a daughter to die, because even the treatment may mean that families starve – cost of treatment, lost income/ lost time planting &amp; farming) – trust that the people can actually think well and make a wise decision, even if it’s one you wouldn’t (or at least think you wouldn’t, though you have no way of knowing what you’d do in that situation); also, disclosure of terminal diagnosis </a:t>
            </a:r>
            <a:r>
              <a:rPr lang="en-US" dirty="0" err="1"/>
              <a:t>vs</a:t>
            </a:r>
            <a:r>
              <a:rPr lang="en-US" dirty="0"/>
              <a:t> deferring to family to hide this from family (recent TAL episode!)</a:t>
            </a:r>
          </a:p>
          <a:p>
            <a:pPr marL="0" indent="0">
              <a:buNone/>
            </a:pPr>
            <a:r>
              <a:rPr lang="en-US" dirty="0"/>
              <a:t>In this way, the local people may not be the best teachers (they sometimes haven’t traveled even to their own nation’s capitol city, let alone to another culture), but it is an experience of identifying with immigrants to America, those who have emigrated from their own countries – sometimes to live abroad for the rest of their lives – and I better understand a little bit of the painful and exhausting experience that it is to be constantly stared at and marked out as “different,” to not have your accent understood, to be assumed to be less intelligent or less reliable because your language isn’t great, to be taunted and teased by kids and teens on the road as a matter of course</a:t>
            </a:r>
          </a:p>
          <a:p>
            <a:pPr marL="0" indent="0">
              <a:buNone/>
            </a:pPr>
            <a:r>
              <a:rPr lang="en-US" dirty="0"/>
              <a:t>Be prepared for the discomfort of being different, a cultural outsider; this is a VITAL experience for all Americans to go through, in my opinion, and will make you a far better physician, leader and citizen for it, discomfort and all; explore implications for how this impacts our understanding of those on the margins of our own culture</a:t>
            </a:r>
          </a:p>
          <a:p>
            <a:pPr marL="0" indent="0">
              <a:buNone/>
            </a:pPr>
            <a:r>
              <a:rPr lang="en-US" dirty="0"/>
              <a:t>Participate only in a longitudinal program that has some continuity; chances are that anywhere in the world you’re looking to go, someone is already there doing similar work; partner with them!  Don’t re-invent the wheel, creating redundancy in the system and huge potentials for harm; first see what’s happening on the ground already</a:t>
            </a:r>
          </a:p>
        </p:txBody>
      </p:sp>
      <p:sp>
        <p:nvSpPr>
          <p:cNvPr id="4" name="Slide Number Placeholder 3"/>
          <p:cNvSpPr>
            <a:spLocks noGrp="1"/>
          </p:cNvSpPr>
          <p:nvPr>
            <p:ph type="sldNum" sz="quarter" idx="10"/>
          </p:nvPr>
        </p:nvSpPr>
        <p:spPr/>
        <p:txBody>
          <a:bodyPr/>
          <a:lstStyle/>
          <a:p>
            <a:fld id="{A61D6E63-EB81-5240-9AF1-165169B3FD9E}" type="slidenum">
              <a:rPr lang="en-US" smtClean="0"/>
              <a:t>45</a:t>
            </a:fld>
            <a:endParaRPr lang="en-US"/>
          </a:p>
        </p:txBody>
      </p:sp>
    </p:spTree>
    <p:extLst>
      <p:ext uri="{BB962C8B-B14F-4D97-AF65-F5344CB8AC3E}">
        <p14:creationId xmlns:p14="http://schemas.microsoft.com/office/powerpoint/2010/main" val="567593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RESOURCEFULNESS</a:t>
            </a:r>
          </a:p>
          <a:p>
            <a:pPr marL="57150" indent="0">
              <a:buNone/>
            </a:pPr>
            <a:r>
              <a:rPr lang="en-US" dirty="0"/>
              <a:t>Must be able to look stuff up and figure out a lot of things on your own (plus adapting the “EBM standards” in a resource-limited setting)</a:t>
            </a:r>
          </a:p>
          <a:p>
            <a:pPr marL="57150" indent="0">
              <a:buNone/>
            </a:pPr>
            <a:r>
              <a:rPr lang="en-US" dirty="0"/>
              <a:t>Decision-making without sophisticated labs &amp; imaging at your disposal (enumerate the labs &amp; imaging options available at UMHT here)</a:t>
            </a:r>
          </a:p>
          <a:p>
            <a:pPr marL="514350" lvl="1" indent="0">
              <a:buNone/>
            </a:pPr>
            <a:r>
              <a:rPr lang="en-US" dirty="0"/>
              <a:t>Rheumatologic cases; SLE case (with </a:t>
            </a:r>
            <a:r>
              <a:rPr lang="en-US" dirty="0" err="1"/>
              <a:t>pics</a:t>
            </a:r>
            <a:r>
              <a:rPr lang="en-US" dirty="0"/>
              <a:t>)</a:t>
            </a:r>
          </a:p>
          <a:p>
            <a:pPr marL="57150" indent="0">
              <a:buNone/>
            </a:pPr>
            <a:r>
              <a:rPr lang="en-US" dirty="0"/>
              <a:t>Doing procedures and treating conditions that are </a:t>
            </a:r>
            <a:r>
              <a:rPr lang="en-US" dirty="0" err="1"/>
              <a:t>waaaay</a:t>
            </a:r>
            <a:r>
              <a:rPr lang="en-US" dirty="0"/>
              <a:t> outside your scope of practice or training (“scope of practice” is itself something of a crazy concept in this setting); be prepared for the discomfort of this, and for needing to decide when NOT to do something</a:t>
            </a:r>
          </a:p>
          <a:p>
            <a:pPr marL="57150" indent="0">
              <a:buNone/>
            </a:pPr>
            <a:r>
              <a:rPr lang="en-US" dirty="0" err="1"/>
              <a:t>Pericardiocentesis</a:t>
            </a:r>
            <a:r>
              <a:rPr lang="en-US" dirty="0"/>
              <a:t> (plus pleural/ peritoneal/ meningeal taps); scroll through a list of the “common” and “strange” cases that I saw during my two years</a:t>
            </a:r>
          </a:p>
          <a:p>
            <a:pPr marL="57150" indent="0">
              <a:buNone/>
            </a:pPr>
            <a:r>
              <a:rPr lang="en-US" dirty="0"/>
              <a:t>In this way, too, you can look to those around you in the culture as your teachers; they are incredibly resourceful, and are generally able to accomplish quite a lot with just a little; be a willing learner from the national docs; create and foster a spirit of </a:t>
            </a:r>
            <a:r>
              <a:rPr lang="en-US" i="1" dirty="0"/>
              <a:t>bi-directional</a:t>
            </a:r>
            <a:r>
              <a:rPr lang="en-US" dirty="0"/>
              <a:t> learning and experience-sharing</a:t>
            </a:r>
          </a:p>
          <a:p>
            <a:pPr marL="57150" indent="0">
              <a:buNone/>
            </a:pPr>
            <a:r>
              <a:rPr lang="en-US" dirty="0"/>
              <a:t>Costs of coming into hospital/ travel implications</a:t>
            </a:r>
          </a:p>
        </p:txBody>
      </p:sp>
      <p:sp>
        <p:nvSpPr>
          <p:cNvPr id="4" name="Slide Number Placeholder 3"/>
          <p:cNvSpPr>
            <a:spLocks noGrp="1"/>
          </p:cNvSpPr>
          <p:nvPr>
            <p:ph type="sldNum" sz="quarter" idx="10"/>
          </p:nvPr>
        </p:nvSpPr>
        <p:spPr/>
        <p:txBody>
          <a:bodyPr/>
          <a:lstStyle/>
          <a:p>
            <a:fld id="{A61D6E63-EB81-5240-9AF1-165169B3FD9E}" type="slidenum">
              <a:rPr lang="en-US" smtClean="0"/>
              <a:t>46</a:t>
            </a:fld>
            <a:endParaRPr lang="en-US"/>
          </a:p>
        </p:txBody>
      </p:sp>
    </p:spTree>
    <p:extLst>
      <p:ext uri="{BB962C8B-B14F-4D97-AF65-F5344CB8AC3E}">
        <p14:creationId xmlns:p14="http://schemas.microsoft.com/office/powerpoint/2010/main" val="935407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Pneumothorax </a:t>
            </a:r>
            <a:r>
              <a:rPr lang="en-US" i="1" dirty="0"/>
              <a:t>ex </a:t>
            </a:r>
            <a:r>
              <a:rPr lang="en-US" i="1" dirty="0" err="1"/>
              <a:t>vacuo</a:t>
            </a:r>
            <a:r>
              <a:rPr lang="en-US" dirty="0"/>
              <a:t> (trapped lung with recurrent effusion, due to longstanding pulmonary TB)</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Bilateral hip dysplasia (in a term infant breech female)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Severe, purulent bronchiectasis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Necrotizing fasciitis (we treated five cases in a single month, age 45-94 </a:t>
            </a:r>
            <a:r>
              <a:rPr lang="en-US" dirty="0" err="1"/>
              <a:t>yrs</a:t>
            </a:r>
            <a:r>
              <a:rPr lang="en-US" dirty="0"/>
              <a:t>, with 100% mortality)</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err="1"/>
              <a:t>Hydatid</a:t>
            </a:r>
            <a:r>
              <a:rPr lang="en-US" dirty="0"/>
              <a:t> cyst disease (including multiple huge lung and liver cysts in a 35 year old male)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Tropical eosinophilia (pulmonary </a:t>
            </a:r>
            <a:r>
              <a:rPr lang="en-US" dirty="0" err="1"/>
              <a:t>filariasis</a:t>
            </a:r>
            <a:r>
              <a:rPr lang="en-US" dirty="0"/>
              <a:t>) - 74% </a:t>
            </a:r>
            <a:r>
              <a:rPr lang="en-US" dirty="0" err="1"/>
              <a:t>eosinophils</a:t>
            </a:r>
            <a:r>
              <a:rPr lang="en-US" dirty="0"/>
              <a:t> with a white blood cell count of 29,600</a:t>
            </a:r>
          </a:p>
          <a:p>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47</a:t>
            </a:fld>
            <a:endParaRPr lang="en-US"/>
          </a:p>
        </p:txBody>
      </p:sp>
    </p:spTree>
    <p:extLst>
      <p:ext uri="{BB962C8B-B14F-4D97-AF65-F5344CB8AC3E}">
        <p14:creationId xmlns:p14="http://schemas.microsoft.com/office/powerpoint/2010/main" val="254471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a:t>
            </a:r>
            <a:r>
              <a:rPr lang="en-US" baseline="0" dirty="0"/>
              <a:t> Lewis: “Humility is not thinking less of yourself; it is thinking of yourself less.”</a:t>
            </a:r>
          </a:p>
          <a:p>
            <a:pPr marL="0" indent="0">
              <a:buNone/>
            </a:pPr>
            <a:r>
              <a:rPr lang="en-US" dirty="0"/>
              <a:t>Willingness to ask questions &amp; be wrong / teachable attitude</a:t>
            </a:r>
          </a:p>
          <a:p>
            <a:pPr marL="0" indent="0">
              <a:buNone/>
            </a:pPr>
            <a:r>
              <a:rPr lang="en-US" dirty="0"/>
              <a:t>The residents often knew a lot more than I did about what I was seeing (especially early on) </a:t>
            </a:r>
          </a:p>
          <a:p>
            <a:pPr marL="0" indent="0">
              <a:buNone/>
            </a:pPr>
            <a:r>
              <a:rPr lang="en-US" dirty="0" err="1"/>
              <a:t>NamoB</a:t>
            </a:r>
            <a:r>
              <a:rPr lang="en-US" dirty="0"/>
              <a:t>: </a:t>
            </a:r>
            <a:r>
              <a:rPr lang="en-US" dirty="0" err="1"/>
              <a:t>kala</a:t>
            </a:r>
            <a:r>
              <a:rPr lang="en-US" dirty="0"/>
              <a:t> </a:t>
            </a:r>
            <a:r>
              <a:rPr lang="en-US" dirty="0" err="1"/>
              <a:t>azar</a:t>
            </a:r>
            <a:r>
              <a:rPr lang="en-US" dirty="0"/>
              <a:t> patient (no ABG, no vent, think twice about </a:t>
            </a:r>
            <a:r>
              <a:rPr lang="en-US" dirty="0" err="1"/>
              <a:t>Vanc</a:t>
            </a:r>
            <a:r>
              <a:rPr lang="en-US" dirty="0"/>
              <a:t>)</a:t>
            </a:r>
          </a:p>
          <a:p>
            <a:pPr marL="0" indent="0">
              <a:buNone/>
            </a:pPr>
            <a:r>
              <a:rPr lang="en-US" dirty="0"/>
              <a:t>“this could be leptospirosis”</a:t>
            </a:r>
          </a:p>
          <a:p>
            <a:pPr marL="0" indent="0">
              <a:buNone/>
            </a:pPr>
            <a:r>
              <a:rPr lang="en-US" dirty="0"/>
              <a:t>R.I.C.E. – “But better check with the patient to see if there’s even ice available at their home”</a:t>
            </a:r>
          </a:p>
          <a:p>
            <a:pPr marL="0" indent="0">
              <a:buNone/>
            </a:pPr>
            <a:r>
              <a:rPr lang="en-US" dirty="0"/>
              <a:t>Pretty much </a:t>
            </a:r>
            <a:r>
              <a:rPr lang="en-US" i="1" dirty="0"/>
              <a:t>everyone</a:t>
            </a:r>
            <a:r>
              <a:rPr lang="en-US" dirty="0"/>
              <a:t> knows more than you do when you first come, and for a while afterward (language, protocols, standard practice, what’s available/ realistic, cultural taboos and norms)</a:t>
            </a:r>
          </a:p>
          <a:p>
            <a:pPr marL="0" indent="0">
              <a:buNone/>
            </a:pPr>
            <a:r>
              <a:rPr lang="en-US" dirty="0"/>
              <a:t>This also hurts, and involves a great deal of uncomfortable growth</a:t>
            </a:r>
            <a:r>
              <a:rPr lang="en-US" baseline="0" dirty="0"/>
              <a:t> and, frankly,</a:t>
            </a:r>
            <a:r>
              <a:rPr lang="en-US" dirty="0"/>
              <a:t> </a:t>
            </a:r>
            <a:r>
              <a:rPr lang="en-US" i="1" dirty="0"/>
              <a:t>humiliation</a:t>
            </a:r>
          </a:p>
          <a:p>
            <a:pPr marL="0" indent="0">
              <a:buNone/>
            </a:pPr>
            <a:r>
              <a:rPr lang="en-US" dirty="0"/>
              <a:t>This is also a place to explore the incredible resilience and cultural resources of the nationals where you’re going; don’t just see NEED, see CAPABILITY too!  Try to gather their stories and gain insight into the culture through them</a:t>
            </a:r>
          </a:p>
          <a:p>
            <a:pPr marL="0" indent="0">
              <a:buNone/>
            </a:pPr>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48</a:t>
            </a:fld>
            <a:endParaRPr lang="en-US"/>
          </a:p>
        </p:txBody>
      </p:sp>
    </p:spTree>
    <p:extLst>
      <p:ext uri="{BB962C8B-B14F-4D97-AF65-F5344CB8AC3E}">
        <p14:creationId xmlns:p14="http://schemas.microsoft.com/office/powerpoint/2010/main" val="2345256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RESILIENCE</a:t>
            </a:r>
          </a:p>
          <a:p>
            <a:pPr marL="0" indent="0">
              <a:buNone/>
            </a:pPr>
            <a:r>
              <a:rPr lang="en-US" dirty="0"/>
              <a:t>Patients die. A lot. </a:t>
            </a:r>
          </a:p>
          <a:p>
            <a:pPr marL="0" indent="0">
              <a:buNone/>
            </a:pPr>
            <a:r>
              <a:rPr lang="en-US" dirty="0"/>
              <a:t>A “typical week” picture</a:t>
            </a:r>
          </a:p>
          <a:p>
            <a:pPr marL="0" indent="0">
              <a:buNone/>
            </a:pPr>
            <a:r>
              <a:rPr lang="en-US" dirty="0"/>
              <a:t>A span of three weeks where a baby died after delivery on every single call I took, many of them surprises (unexpected flat baby, </a:t>
            </a:r>
            <a:r>
              <a:rPr lang="en-US" dirty="0" err="1"/>
              <a:t>etc</a:t>
            </a:r>
            <a:r>
              <a:rPr lang="en-US" dirty="0"/>
              <a:t>)</a:t>
            </a:r>
          </a:p>
          <a:p>
            <a:pPr marL="0" indent="0">
              <a:buNone/>
            </a:pPr>
            <a:r>
              <a:rPr lang="en-US" dirty="0"/>
              <a:t>before this, I had never actually seen a baby (or child) die, and had only rarely been at the bedside for the moment of death (in a medically-sterilized world in which the physician is called to pronounce long after death, and after the family has already cried their tears and left the room)</a:t>
            </a:r>
          </a:p>
          <a:p>
            <a:pPr marL="0" indent="0">
              <a:buNone/>
            </a:pPr>
            <a:r>
              <a:rPr lang="en-US" dirty="0"/>
              <a:t>In this, you can look to the local people as your teachers; they are dealing with a lot of suffering, and (at least in my experience) are remarkably able to face it, live through it, and keep going with hope and a sort of persistent joy (pre- and post-EQ </a:t>
            </a:r>
            <a:r>
              <a:rPr lang="en-US" dirty="0" err="1"/>
              <a:t>Gorkha</a:t>
            </a:r>
            <a:r>
              <a:rPr lang="en-US" dirty="0"/>
              <a:t> experience)</a:t>
            </a:r>
          </a:p>
        </p:txBody>
      </p:sp>
      <p:sp>
        <p:nvSpPr>
          <p:cNvPr id="4" name="Slide Number Placeholder 3"/>
          <p:cNvSpPr>
            <a:spLocks noGrp="1"/>
          </p:cNvSpPr>
          <p:nvPr>
            <p:ph type="sldNum" sz="quarter" idx="10"/>
          </p:nvPr>
        </p:nvSpPr>
        <p:spPr/>
        <p:txBody>
          <a:bodyPr/>
          <a:lstStyle/>
          <a:p>
            <a:fld id="{A61D6E63-EB81-5240-9AF1-165169B3FD9E}" type="slidenum">
              <a:rPr lang="en-US" smtClean="0"/>
              <a:t>49</a:t>
            </a:fld>
            <a:endParaRPr lang="en-US"/>
          </a:p>
        </p:txBody>
      </p:sp>
    </p:spTree>
    <p:extLst>
      <p:ext uri="{BB962C8B-B14F-4D97-AF65-F5344CB8AC3E}">
        <p14:creationId xmlns:p14="http://schemas.microsoft.com/office/powerpoint/2010/main" val="2744601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dirty="0"/>
              <a:t>“Nepal brings everyone to the end of themselves; at least, everyone that stays for more than a few months…” (</a:t>
            </a:r>
            <a:r>
              <a:rPr lang="en-US" dirty="0" err="1"/>
              <a:t>Ansie</a:t>
            </a:r>
            <a:r>
              <a:rPr lang="en-US" dirty="0"/>
              <a:t>) – you WILL be crushed in spirit at parts, and it takes resilience of spirit and being to get back up and face the hostility and discomfort of this alter-universe, in which you are an alien</a:t>
            </a:r>
          </a:p>
          <a:p>
            <a:pPr marL="0" lvl="1" indent="0">
              <a:buNone/>
            </a:pPr>
            <a:r>
              <a:rPr lang="en-US" dirty="0"/>
              <a:t>Going to the poor / marginalized / suffering / those in need MEANS taking on some of that into your own life and heart, in the form of grief as you see hard things, physical risks of illness or accidental injury; be ready for it to hurt; yet this enables us to empathically identify in even tiny ways with the people we serve, and that’s crucial for the success of our service, as well as for preserving our own humanity</a:t>
            </a:r>
          </a:p>
          <a:p>
            <a:pPr algn="l"/>
            <a:endParaRPr lang="en-US" sz="1200" b="0" i="1" kern="1200" dirty="0">
              <a:solidFill>
                <a:schemeClr val="tx1"/>
              </a:solidFill>
              <a:latin typeface="+mn-lt"/>
              <a:ea typeface="+mn-ea"/>
              <a:cs typeface="+mn-cs"/>
            </a:endParaRPr>
          </a:p>
          <a:p>
            <a:pPr marL="0" lvl="1" indent="0" algn="l">
              <a:buNone/>
            </a:pPr>
            <a:r>
              <a:rPr lang="en-US" sz="4600" b="0" i="1" dirty="0">
                <a:solidFill>
                  <a:srgbClr val="FFFFFF"/>
                </a:solidFill>
                <a:latin typeface="Bradley Hand Bold"/>
                <a:cs typeface="Bradley Hand Bold"/>
              </a:rPr>
              <a:t>The expectation that we can be immersed in suffering and loss daily and not be touched by it is as unrealistic as expecting to be able to walk through water without getting wet.</a:t>
            </a:r>
            <a:endParaRPr lang="en-US" sz="1200" b="0" i="1" kern="1200" dirty="0">
              <a:solidFill>
                <a:schemeClr val="tx1"/>
              </a:solidFill>
              <a:latin typeface="+mn-lt"/>
              <a:ea typeface="+mn-ea"/>
              <a:cs typeface="+mn-cs"/>
            </a:endParaRPr>
          </a:p>
          <a:p>
            <a:r>
              <a:rPr lang="en-US" sz="1200" b="1" i="1" kern="1200" dirty="0">
                <a:solidFill>
                  <a:schemeClr val="tx1"/>
                </a:solidFill>
                <a:latin typeface="+mn-lt"/>
                <a:ea typeface="+mn-ea"/>
                <a:cs typeface="+mn-cs"/>
              </a:rPr>
              <a:t>This sort of denial is no small matter. The way we deal with loss shapes our capacity to be present to life more than anything else. The way we protect ourselves from loss may be the way in which we distance ourselves from life... We burn out not because we don't care but because we don't grieve. We burn out because we've allowed our hearts to become so filled with loss that we have no room left to care."</a:t>
            </a:r>
          </a:p>
          <a:p>
            <a:r>
              <a:rPr lang="en-US" sz="1200" b="1" i="1" kern="1200" dirty="0">
                <a:solidFill>
                  <a:schemeClr val="tx1"/>
                </a:solidFill>
                <a:latin typeface="+mn-lt"/>
                <a:ea typeface="+mn-ea"/>
                <a:cs typeface="+mn-cs"/>
              </a:rPr>
              <a:t>- Rachel Naomi </a:t>
            </a:r>
            <a:r>
              <a:rPr lang="en-US" sz="1200" b="1" i="1" kern="1200" dirty="0" err="1">
                <a:solidFill>
                  <a:schemeClr val="tx1"/>
                </a:solidFill>
                <a:latin typeface="+mn-lt"/>
                <a:ea typeface="+mn-ea"/>
                <a:cs typeface="+mn-cs"/>
              </a:rPr>
              <a:t>Remen</a:t>
            </a:r>
            <a:r>
              <a:rPr lang="en-US" sz="1200" b="1" i="1" kern="1200" dirty="0">
                <a:solidFill>
                  <a:schemeClr val="tx1"/>
                </a:solidFill>
                <a:latin typeface="+mn-lt"/>
                <a:ea typeface="+mn-ea"/>
                <a:cs typeface="+mn-cs"/>
              </a:rPr>
              <a:t>, </a:t>
            </a:r>
            <a:r>
              <a:rPr lang="en-US" sz="1200" b="1" i="1" u="sng" kern="1200" dirty="0">
                <a:solidFill>
                  <a:schemeClr val="tx1"/>
                </a:solidFill>
                <a:latin typeface="+mn-lt"/>
                <a:ea typeface="+mn-ea"/>
                <a:cs typeface="+mn-cs"/>
              </a:rPr>
              <a:t>Kitchen Table Wisdom</a:t>
            </a:r>
            <a:endParaRPr lang="en-US" b="1" i="1" dirty="0"/>
          </a:p>
        </p:txBody>
      </p:sp>
      <p:sp>
        <p:nvSpPr>
          <p:cNvPr id="4" name="Slide Number Placeholder 3"/>
          <p:cNvSpPr>
            <a:spLocks noGrp="1"/>
          </p:cNvSpPr>
          <p:nvPr>
            <p:ph type="sldNum" sz="quarter" idx="10"/>
          </p:nvPr>
        </p:nvSpPr>
        <p:spPr/>
        <p:txBody>
          <a:bodyPr/>
          <a:lstStyle/>
          <a:p>
            <a:fld id="{A61D6E63-EB81-5240-9AF1-165169B3FD9E}" type="slidenum">
              <a:rPr lang="en-US" smtClean="0"/>
              <a:t>50</a:t>
            </a:fld>
            <a:endParaRPr lang="en-US"/>
          </a:p>
        </p:txBody>
      </p:sp>
    </p:spTree>
    <p:extLst>
      <p:ext uri="{BB962C8B-B14F-4D97-AF65-F5344CB8AC3E}">
        <p14:creationId xmlns:p14="http://schemas.microsoft.com/office/powerpoint/2010/main" val="2223397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7E5935-13B6-6D43-9A22-9749D632A813}" type="slidenum">
              <a:rPr lang="en-GB" sz="1200">
                <a:latin typeface="Calibri" charset="0"/>
              </a:rPr>
              <a:pPr eaLnBrk="1" hangingPunct="1"/>
              <a:t>52</a:t>
            </a:fld>
            <a:endParaRPr lang="en-GB"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19268-0D2F-41CA-B37C-CE675E3046C9}" type="slidenum">
              <a:rPr lang="en-US"/>
              <a:pPr/>
              <a:t>53</a:t>
            </a:fld>
            <a:endParaRPr lang="en-US"/>
          </a:p>
        </p:txBody>
      </p:sp>
      <p:sp>
        <p:nvSpPr>
          <p:cNvPr id="9218" name="Rectangle 2"/>
          <p:cNvSpPr>
            <a:spLocks noGrp="1" noRot="1" noChangeAspect="1" noChangeArrowheads="1" noTextEdit="1"/>
          </p:cNvSpPr>
          <p:nvPr>
            <p:ph type="sldImg"/>
          </p:nvPr>
        </p:nvSpPr>
        <p:spPr>
          <a:xfrm>
            <a:off x="382588" y="685800"/>
            <a:ext cx="6092825" cy="3429000"/>
          </a:xfrm>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FF"/>
                </a:solidFill>
              </a:rPr>
              <a:t>Late 1800s: </a:t>
            </a:r>
            <a:r>
              <a:rPr lang="en-US" sz="1200" dirty="0">
                <a:solidFill>
                  <a:srgbClr val="FFFFFF"/>
                </a:solidFill>
              </a:rPr>
              <a:t>Migration of “</a:t>
            </a:r>
            <a:r>
              <a:rPr lang="en-US" sz="1200" dirty="0" err="1">
                <a:solidFill>
                  <a:srgbClr val="FFFFFF"/>
                </a:solidFill>
              </a:rPr>
              <a:t>Lhotsampa</a:t>
            </a:r>
            <a:r>
              <a:rPr lang="en-US" sz="1200" dirty="0">
                <a:solidFill>
                  <a:srgbClr val="FFFFFF"/>
                </a:solidFill>
              </a:rPr>
              <a:t>” from southern Nepal to Bhutan (possibly as early as 1600’s)</a:t>
            </a:r>
          </a:p>
          <a:p>
            <a:r>
              <a:rPr lang="en-US" sz="1200" b="1" dirty="0">
                <a:solidFill>
                  <a:srgbClr val="FFFFFF"/>
                </a:solidFill>
              </a:rPr>
              <a:t>1958: </a:t>
            </a:r>
            <a:r>
              <a:rPr lang="en-US" sz="1200" dirty="0">
                <a:solidFill>
                  <a:srgbClr val="FFFFFF"/>
                </a:solidFill>
              </a:rPr>
              <a:t>The </a:t>
            </a:r>
            <a:r>
              <a:rPr lang="en-US" sz="1200" dirty="0" err="1">
                <a:solidFill>
                  <a:srgbClr val="FFFFFF"/>
                </a:solidFill>
              </a:rPr>
              <a:t>Lhotsampa</a:t>
            </a:r>
            <a:r>
              <a:rPr lang="en-US" sz="1200" dirty="0">
                <a:solidFill>
                  <a:srgbClr val="FFFFFF"/>
                </a:solidFill>
              </a:rPr>
              <a:t> receive Bhutanese citizenship</a:t>
            </a:r>
          </a:p>
          <a:p>
            <a:r>
              <a:rPr lang="en-US" sz="1200" b="1" dirty="0">
                <a:solidFill>
                  <a:srgbClr val="FFFFFF"/>
                </a:solidFill>
              </a:rPr>
              <a:t>1985: </a:t>
            </a:r>
            <a:r>
              <a:rPr lang="en-US" sz="1200" dirty="0">
                <a:solidFill>
                  <a:srgbClr val="FFFFFF"/>
                </a:solidFill>
              </a:rPr>
              <a:t>Bhutanese government revokes the </a:t>
            </a:r>
            <a:r>
              <a:rPr lang="en-US" sz="1200" dirty="0" err="1">
                <a:solidFill>
                  <a:srgbClr val="FFFFFF"/>
                </a:solidFill>
              </a:rPr>
              <a:t>Lhotsampa's</a:t>
            </a:r>
            <a:r>
              <a:rPr lang="en-US" sz="1200" dirty="0">
                <a:solidFill>
                  <a:srgbClr val="FFFFFF"/>
                </a:solidFill>
              </a:rPr>
              <a:t> citizenship unless various obscure proofs can be provided</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FFFFFF"/>
                </a:solidFill>
              </a:rPr>
              <a:t>1988: </a:t>
            </a:r>
            <a:r>
              <a:rPr lang="en-US" dirty="0">
                <a:solidFill>
                  <a:srgbClr val="FFFFFF"/>
                </a:solidFill>
              </a:rPr>
              <a:t>Bhutan mandates one language &amp; style of dress/ social etiquette (that of Buddhist </a:t>
            </a:r>
            <a:r>
              <a:rPr lang="en-US" i="1" dirty="0" err="1">
                <a:solidFill>
                  <a:srgbClr val="FFFFFF"/>
                </a:solidFill>
              </a:rPr>
              <a:t>Ngalong</a:t>
            </a:r>
            <a:r>
              <a:rPr lang="en-US" dirty="0">
                <a:solidFill>
                  <a:srgbClr val="FFFFFF"/>
                </a:solidFill>
              </a:rPr>
              <a:t> ruling class); social stigmatization of Nepali language/ dress/ religion</a:t>
            </a:r>
            <a:endParaRPr lang="en-US" b="1" dirty="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7</a:t>
            </a:fld>
            <a:endParaRPr lang="en-US"/>
          </a:p>
        </p:txBody>
      </p:sp>
    </p:spTree>
    <p:extLst>
      <p:ext uri="{BB962C8B-B14F-4D97-AF65-F5344CB8AC3E}">
        <p14:creationId xmlns:p14="http://schemas.microsoft.com/office/powerpoint/2010/main" val="314555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FFFFFF"/>
                </a:solidFill>
              </a:rPr>
              <a:t>Late 1980s - Early 1990s: </a:t>
            </a:r>
            <a:r>
              <a:rPr lang="en-US" dirty="0">
                <a:solidFill>
                  <a:srgbClr val="FFFFFF"/>
                </a:solidFill>
              </a:rPr>
              <a:t>Unsuccessful negotiations with village elders leads to protests, imprisonment, rape, torture and forced emigration to India &amp; Nepal (peak, 1990-91). UN &amp; INGO’s set up 7 refugee camps in SE Nepal to address the mounting humanitarian crisis</a:t>
            </a:r>
            <a:endParaRPr lang="en-US" sz="1200" b="1" dirty="0">
              <a:solidFill>
                <a:srgbClr val="FFFFFF"/>
              </a:solidFill>
            </a:endParaRPr>
          </a:p>
          <a:p>
            <a:r>
              <a:rPr lang="en-US" sz="1200" b="1" dirty="0">
                <a:solidFill>
                  <a:srgbClr val="FFFFFF"/>
                </a:solidFill>
              </a:rPr>
              <a:t>1991 - 2007: </a:t>
            </a:r>
            <a:r>
              <a:rPr lang="en-US" sz="1200" dirty="0">
                <a:solidFill>
                  <a:srgbClr val="FFFFFF"/>
                </a:solidFill>
              </a:rPr>
              <a:t>Increasing rootedness in camps creates an increasingly complex panoply of cultural &amp; national identities among these diverse refugees.</a:t>
            </a:r>
          </a:p>
          <a:p>
            <a:r>
              <a:rPr lang="en-US" sz="1200" b="1" dirty="0">
                <a:solidFill>
                  <a:srgbClr val="FFFFFF"/>
                </a:solidFill>
              </a:rPr>
              <a:t>2007 - Present: </a:t>
            </a:r>
            <a:r>
              <a:rPr lang="en-US" sz="1200" dirty="0">
                <a:solidFill>
                  <a:srgbClr val="FFFFFF"/>
                </a:solidFill>
              </a:rPr>
              <a:t>Option for third-country resettlement is made available, a decision which is seen as controversial, potentially undermining political momentum to return to Bhutan.</a:t>
            </a:r>
          </a:p>
          <a:p>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8</a:t>
            </a:fld>
            <a:endParaRPr lang="en-US"/>
          </a:p>
        </p:txBody>
      </p:sp>
    </p:spTree>
    <p:extLst>
      <p:ext uri="{BB962C8B-B14F-4D97-AF65-F5344CB8AC3E}">
        <p14:creationId xmlns:p14="http://schemas.microsoft.com/office/powerpoint/2010/main" val="100571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as of 2015; passed a </a:t>
            </a:r>
            <a:r>
              <a:rPr lang="en-US" sz="1200" kern="1200" dirty="0">
                <a:solidFill>
                  <a:schemeClr val="tx1"/>
                </a:solidFill>
                <a:effectLst/>
                <a:latin typeface="Arial" charset="0"/>
                <a:ea typeface="+mn-ea"/>
                <a:cs typeface="+mn-cs"/>
              </a:rPr>
              <a:t>major milestone that year: the resettlement of over 100,000 Bhutanese refugees from Nepal to third countries since start of program in 2007,</a:t>
            </a:r>
            <a:r>
              <a:rPr lang="en-US" sz="1200" kern="1200" baseline="0" dirty="0">
                <a:solidFill>
                  <a:schemeClr val="tx1"/>
                </a:solidFill>
                <a:effectLst/>
                <a:latin typeface="Arial" charset="0"/>
                <a:ea typeface="+mn-ea"/>
                <a:cs typeface="+mn-cs"/>
              </a:rPr>
              <a:t> when there were </a:t>
            </a:r>
            <a:r>
              <a:rPr lang="en-US" sz="1200" kern="1200" baseline="0" dirty="0" err="1">
                <a:solidFill>
                  <a:schemeClr val="tx1"/>
                </a:solidFill>
                <a:effectLst/>
                <a:latin typeface="Arial" charset="0"/>
                <a:ea typeface="+mn-ea"/>
                <a:cs typeface="+mn-cs"/>
              </a:rPr>
              <a:t>approx</a:t>
            </a:r>
            <a:r>
              <a:rPr lang="en-US" sz="1200" kern="1200" baseline="0" dirty="0">
                <a:solidFill>
                  <a:schemeClr val="tx1"/>
                </a:solidFill>
                <a:effectLst/>
                <a:latin typeface="Arial" charset="0"/>
                <a:ea typeface="+mn-ea"/>
                <a:cs typeface="+mn-cs"/>
              </a:rPr>
              <a:t> 1</a:t>
            </a:r>
            <a:r>
              <a:rPr lang="en-US" sz="1200" kern="1200" dirty="0">
                <a:solidFill>
                  <a:schemeClr val="tx1"/>
                </a:solidFill>
                <a:effectLst/>
                <a:latin typeface="Arial" charset="0"/>
                <a:ea typeface="+mn-ea"/>
                <a:cs typeface="+mn-cs"/>
              </a:rPr>
              <a:t>08,000 refugees from Bhutan living in seven camps in </a:t>
            </a:r>
            <a:r>
              <a:rPr lang="en-US" sz="1200" kern="1200" dirty="0" err="1">
                <a:solidFill>
                  <a:schemeClr val="tx1"/>
                </a:solidFill>
                <a:effectLst/>
                <a:latin typeface="Arial" charset="0"/>
                <a:ea typeface="+mn-ea"/>
                <a:cs typeface="+mn-cs"/>
              </a:rPr>
              <a:t>Jhapa</a:t>
            </a:r>
            <a:r>
              <a:rPr lang="en-US" sz="1200" kern="1200" dirty="0">
                <a:solidFill>
                  <a:schemeClr val="tx1"/>
                </a:solidFill>
                <a:effectLst/>
                <a:latin typeface="Arial" charset="0"/>
                <a:ea typeface="+mn-ea"/>
                <a:cs typeface="+mn-cs"/>
              </a:rPr>
              <a:t> and Morang districts in eastern Nepal;</a:t>
            </a:r>
            <a:r>
              <a:rPr lang="en-US" sz="1200" kern="1200" baseline="0" dirty="0">
                <a:solidFill>
                  <a:schemeClr val="tx1"/>
                </a:solidFill>
                <a:effectLst/>
                <a:latin typeface="Arial" charset="0"/>
                <a:ea typeface="+mn-ea"/>
                <a:cs typeface="+mn-cs"/>
              </a:rPr>
              <a:t> as of 2015, </a:t>
            </a:r>
            <a:r>
              <a:rPr lang="en-US" sz="1200" kern="1200" dirty="0">
                <a:solidFill>
                  <a:schemeClr val="tx1"/>
                </a:solidFill>
                <a:effectLst/>
                <a:latin typeface="Arial" charset="0"/>
                <a:ea typeface="+mn-ea"/>
                <a:cs typeface="+mn-cs"/>
              </a:rPr>
              <a:t>just two camps remaining</a:t>
            </a:r>
            <a:r>
              <a:rPr lang="en-US" sz="1200" kern="1200" baseline="0" dirty="0">
                <a:solidFill>
                  <a:schemeClr val="tx1"/>
                </a:solidFill>
                <a:effectLst/>
                <a:latin typeface="Arial" charset="0"/>
                <a:ea typeface="+mn-ea"/>
                <a:cs typeface="+mn-cs"/>
              </a:rPr>
              <a:t> with</a:t>
            </a:r>
            <a:r>
              <a:rPr lang="en-US" sz="1200" kern="1200" dirty="0">
                <a:solidFill>
                  <a:schemeClr val="tx1"/>
                </a:solidFill>
                <a:effectLst/>
                <a:latin typeface="Arial" charset="0"/>
                <a:ea typeface="+mn-ea"/>
                <a:cs typeface="+mn-cs"/>
              </a:rPr>
              <a:t> refugee population of less than 18,000 people. </a:t>
            </a:r>
          </a:p>
          <a:p>
            <a:r>
              <a:rPr lang="en-US" sz="1200" kern="1200" dirty="0">
                <a:solidFill>
                  <a:schemeClr val="tx1"/>
                </a:solidFill>
                <a:effectLst/>
                <a:latin typeface="Arial" charset="0"/>
                <a:ea typeface="+mn-ea"/>
                <a:cs typeface="+mn-cs"/>
              </a:rPr>
              <a:t>A core group of eight countries came together in 2007</a:t>
            </a:r>
          </a:p>
        </p:txBody>
      </p:sp>
      <p:sp>
        <p:nvSpPr>
          <p:cNvPr id="4" name="Slide Number Placeholder 3"/>
          <p:cNvSpPr>
            <a:spLocks noGrp="1"/>
          </p:cNvSpPr>
          <p:nvPr>
            <p:ph type="sldNum" sz="quarter" idx="10"/>
          </p:nvPr>
        </p:nvSpPr>
        <p:spPr/>
        <p:txBody>
          <a:bodyPr/>
          <a:lstStyle/>
          <a:p>
            <a:fld id="{A61D6E63-EB81-5240-9AF1-165169B3FD9E}" type="slidenum">
              <a:rPr lang="en-US" smtClean="0"/>
              <a:t>9</a:t>
            </a:fld>
            <a:endParaRPr lang="en-US"/>
          </a:p>
        </p:txBody>
      </p:sp>
    </p:spTree>
    <p:extLst>
      <p:ext uri="{BB962C8B-B14F-4D97-AF65-F5344CB8AC3E}">
        <p14:creationId xmlns:p14="http://schemas.microsoft.com/office/powerpoint/2010/main" val="2869411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to end</a:t>
            </a:r>
            <a:r>
              <a:rPr lang="en-US" baseline="0" dirty="0"/>
              <a:t> this year, after 10 years</a:t>
            </a:r>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10</a:t>
            </a:fld>
            <a:endParaRPr lang="en-US"/>
          </a:p>
        </p:txBody>
      </p:sp>
    </p:spTree>
    <p:extLst>
      <p:ext uri="{BB962C8B-B14F-4D97-AF65-F5344CB8AC3E}">
        <p14:creationId xmlns:p14="http://schemas.microsoft.com/office/powerpoint/2010/main" val="130152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61D6E63-EB81-5240-9AF1-165169B3FD9E}" type="slidenum">
              <a:rPr lang="en-US" smtClean="0"/>
              <a:t>13</a:t>
            </a:fld>
            <a:endParaRPr lang="en-US"/>
          </a:p>
        </p:txBody>
      </p:sp>
    </p:spTree>
    <p:extLst>
      <p:ext uri="{BB962C8B-B14F-4D97-AF65-F5344CB8AC3E}">
        <p14:creationId xmlns:p14="http://schemas.microsoft.com/office/powerpoint/2010/main" val="364193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D6E63-EB81-5240-9AF1-165169B3FD9E}" type="slidenum">
              <a:rPr lang="en-US" smtClean="0"/>
              <a:t>14</a:t>
            </a:fld>
            <a:endParaRPr lang="en-US"/>
          </a:p>
        </p:txBody>
      </p:sp>
    </p:spTree>
    <p:extLst>
      <p:ext uri="{BB962C8B-B14F-4D97-AF65-F5344CB8AC3E}">
        <p14:creationId xmlns:p14="http://schemas.microsoft.com/office/powerpoint/2010/main" val="4054908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blackWhite">
      <p:bgPr>
        <a:solidFill>
          <a:schemeClr val="bg1"/>
        </a:solidFill>
        <a:effectLst/>
      </p:bgPr>
    </p:bg>
    <p:spTree>
      <p:nvGrpSpPr>
        <p:cNvPr id="1" name=""/>
        <p:cNvGrpSpPr/>
        <p:nvPr/>
      </p:nvGrpSpPr>
      <p:grpSpPr>
        <a:xfrm>
          <a:off x="0" y="0"/>
          <a:ext cx="0" cy="0"/>
          <a:chOff x="0" y="0"/>
          <a:chExt cx="0" cy="0"/>
        </a:xfrm>
      </p:grpSpPr>
      <p:pic>
        <p:nvPicPr>
          <p:cNvPr id="3082" name="Picture 10" descr="brand ppt_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075" name="Rectangle 3"/>
          <p:cNvSpPr>
            <a:spLocks noGrp="1" noChangeArrowheads="1"/>
          </p:cNvSpPr>
          <p:nvPr>
            <p:ph type="ctrTitle"/>
          </p:nvPr>
        </p:nvSpPr>
        <p:spPr>
          <a:xfrm>
            <a:off x="914162" y="2130426"/>
            <a:ext cx="10360501" cy="1470025"/>
          </a:xfrm>
        </p:spPr>
        <p:txBody>
          <a:bodyPr/>
          <a:lstStyle>
            <a:lvl1pPr>
              <a:defRPr sz="4300">
                <a:solidFill>
                  <a:schemeClr val="bg1"/>
                </a:solidFill>
              </a:defRPr>
            </a:lvl1pPr>
          </a:lstStyle>
          <a:p>
            <a:pPr lvl="0"/>
            <a:r>
              <a:rPr lang="en-US" noProof="0"/>
              <a:t>Click to edit Master title style</a:t>
            </a:r>
          </a:p>
        </p:txBody>
      </p:sp>
      <p:sp>
        <p:nvSpPr>
          <p:cNvPr id="3076" name="Rectangle 4"/>
          <p:cNvSpPr>
            <a:spLocks noGrp="1" noChangeArrowheads="1"/>
          </p:cNvSpPr>
          <p:nvPr>
            <p:ph type="subTitle" idx="1"/>
          </p:nvPr>
        </p:nvSpPr>
        <p:spPr>
          <a:xfrm>
            <a:off x="1828324" y="3886200"/>
            <a:ext cx="8532178" cy="1752600"/>
          </a:xfrm>
        </p:spPr>
        <p:txBody>
          <a:bodyPr/>
          <a:lstStyle>
            <a:lvl1pPr marL="0" indent="0" algn="ctr">
              <a:buFontTx/>
              <a:buNone/>
              <a:defRPr sz="2600">
                <a:solidFill>
                  <a:schemeClr val="bg1"/>
                </a:solidFill>
                <a:latin typeface="Garamond" pitchFamily="18" charset="0"/>
              </a:defRPr>
            </a:lvl1pPr>
          </a:lstStyle>
          <a:p>
            <a:pPr lvl="0"/>
            <a:r>
              <a:rPr 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9A0E7D5-2386-4BF2-BEDB-F9EEAF3E0F35}" type="slidenum">
              <a:rPr lang="en-US"/>
              <a:pPr/>
              <a:t>‹#›</a:t>
            </a:fld>
            <a:endParaRPr lang="en-US"/>
          </a:p>
        </p:txBody>
      </p:sp>
    </p:spTree>
    <p:extLst>
      <p:ext uri="{BB962C8B-B14F-4D97-AF65-F5344CB8AC3E}">
        <p14:creationId xmlns:p14="http://schemas.microsoft.com/office/powerpoint/2010/main" val="4022365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0718" y="274639"/>
            <a:ext cx="281866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274639"/>
            <a:ext cx="8252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875397B-C1FD-409D-84CA-BDF98B23402D}" type="slidenum">
              <a:rPr lang="en-US"/>
              <a:pPr/>
              <a:t>‹#›</a:t>
            </a:fld>
            <a:endParaRPr lang="en-US"/>
          </a:p>
        </p:txBody>
      </p:sp>
    </p:spTree>
    <p:extLst>
      <p:ext uri="{BB962C8B-B14F-4D97-AF65-F5344CB8AC3E}">
        <p14:creationId xmlns:p14="http://schemas.microsoft.com/office/powerpoint/2010/main" val="1492958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721" y="274639"/>
            <a:ext cx="11274663"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203147" y="6381750"/>
            <a:ext cx="711015" cy="476250"/>
          </a:xfrm>
        </p:spPr>
        <p:txBody>
          <a:bodyPr/>
          <a:lstStyle>
            <a:lvl1pPr>
              <a:defRPr/>
            </a:lvl1pPr>
          </a:lstStyle>
          <a:p>
            <a:fld id="{543AB522-D0C9-4EC7-8854-1D98DD2637B6}" type="slidenum">
              <a:rPr lang="en-US"/>
              <a:pPr/>
              <a:t>‹#›</a:t>
            </a:fld>
            <a:endParaRPr lang="en-US"/>
          </a:p>
        </p:txBody>
      </p:sp>
    </p:spTree>
    <p:extLst>
      <p:ext uri="{BB962C8B-B14F-4D97-AF65-F5344CB8AC3E}">
        <p14:creationId xmlns:p14="http://schemas.microsoft.com/office/powerpoint/2010/main" val="306941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F25531C-F3B7-4618-9A07-E14445AD441B}" type="slidenum">
              <a:rPr lang="en-US"/>
              <a:pPr/>
              <a:t>‹#›</a:t>
            </a:fld>
            <a:endParaRPr lang="en-US"/>
          </a:p>
        </p:txBody>
      </p:sp>
    </p:spTree>
    <p:extLst>
      <p:ext uri="{BB962C8B-B14F-4D97-AF65-F5344CB8AC3E}">
        <p14:creationId xmlns:p14="http://schemas.microsoft.com/office/powerpoint/2010/main" val="3316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093742C1-DE04-44DB-9E21-73AB9B4297C7}" type="slidenum">
              <a:rPr lang="en-US"/>
              <a:pPr/>
              <a:t>‹#›</a:t>
            </a:fld>
            <a:endParaRPr lang="en-US"/>
          </a:p>
        </p:txBody>
      </p:sp>
    </p:spTree>
    <p:extLst>
      <p:ext uri="{BB962C8B-B14F-4D97-AF65-F5344CB8AC3E}">
        <p14:creationId xmlns:p14="http://schemas.microsoft.com/office/powerpoint/2010/main" val="182159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600201"/>
            <a:ext cx="553575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3626" y="1600201"/>
            <a:ext cx="553575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9C23272A-A81E-4761-AEE7-A2A50D1A824C}" type="slidenum">
              <a:rPr lang="en-US"/>
              <a:pPr/>
              <a:t>‹#›</a:t>
            </a:fld>
            <a:endParaRPr lang="en-US"/>
          </a:p>
        </p:txBody>
      </p:sp>
    </p:spTree>
    <p:extLst>
      <p:ext uri="{BB962C8B-B14F-4D97-AF65-F5344CB8AC3E}">
        <p14:creationId xmlns:p14="http://schemas.microsoft.com/office/powerpoint/2010/main" val="3381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2C21EA65-0E8D-4E87-9D3C-61AC39E0E524}" type="slidenum">
              <a:rPr lang="en-US"/>
              <a:pPr/>
              <a:t>‹#›</a:t>
            </a:fld>
            <a:endParaRPr lang="en-US"/>
          </a:p>
        </p:txBody>
      </p:sp>
    </p:spTree>
    <p:extLst>
      <p:ext uri="{BB962C8B-B14F-4D97-AF65-F5344CB8AC3E}">
        <p14:creationId xmlns:p14="http://schemas.microsoft.com/office/powerpoint/2010/main" val="78939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05EB041-ED23-4471-A775-3B165D8EC509}" type="slidenum">
              <a:rPr lang="en-US"/>
              <a:pPr/>
              <a:t>‹#›</a:t>
            </a:fld>
            <a:endParaRPr lang="en-US"/>
          </a:p>
        </p:txBody>
      </p:sp>
    </p:spTree>
    <p:extLst>
      <p:ext uri="{BB962C8B-B14F-4D97-AF65-F5344CB8AC3E}">
        <p14:creationId xmlns:p14="http://schemas.microsoft.com/office/powerpoint/2010/main" val="240267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F02E7CB-E5B4-4522-BFE5-D1AB0BA01EA6}" type="slidenum">
              <a:rPr lang="en-US"/>
              <a:pPr/>
              <a:t>‹#›</a:t>
            </a:fld>
            <a:endParaRPr lang="en-US"/>
          </a:p>
        </p:txBody>
      </p:sp>
    </p:spTree>
    <p:extLst>
      <p:ext uri="{BB962C8B-B14F-4D97-AF65-F5344CB8AC3E}">
        <p14:creationId xmlns:p14="http://schemas.microsoft.com/office/powerpoint/2010/main" val="209536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085F8A9-A22B-4E52-9689-D1C790C4C3DA}" type="slidenum">
              <a:rPr lang="en-US"/>
              <a:pPr/>
              <a:t>‹#›</a:t>
            </a:fld>
            <a:endParaRPr lang="en-US"/>
          </a:p>
        </p:txBody>
      </p:sp>
    </p:spTree>
    <p:extLst>
      <p:ext uri="{BB962C8B-B14F-4D97-AF65-F5344CB8AC3E}">
        <p14:creationId xmlns:p14="http://schemas.microsoft.com/office/powerpoint/2010/main" val="411846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08C07190-35DA-4B4D-80A9-BB848C9A2607}" type="slidenum">
              <a:rPr lang="en-US"/>
              <a:pPr/>
              <a:t>‹#›</a:t>
            </a:fld>
            <a:endParaRPr lang="en-US"/>
          </a:p>
        </p:txBody>
      </p:sp>
    </p:spTree>
    <p:extLst>
      <p:ext uri="{BB962C8B-B14F-4D97-AF65-F5344CB8AC3E}">
        <p14:creationId xmlns:p14="http://schemas.microsoft.com/office/powerpoint/2010/main" val="144142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brand ppt_INTERIO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304721" y="274638"/>
            <a:ext cx="1127466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721" y="1600201"/>
            <a:ext cx="11274663"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sldNum" sz="quarter" idx="4"/>
          </p:nvPr>
        </p:nvSpPr>
        <p:spPr bwMode="auto">
          <a:xfrm>
            <a:off x="203147" y="6381750"/>
            <a:ext cx="711015"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fld id="{40AFF801-4D52-4516-B766-8E24031359A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Garamond" pitchFamily="18" charset="0"/>
        </a:defRPr>
      </a:lvl2pPr>
      <a:lvl3pPr algn="ctr" rtl="0" eaLnBrk="1" fontAlgn="base" hangingPunct="1">
        <a:spcBef>
          <a:spcPct val="0"/>
        </a:spcBef>
        <a:spcAft>
          <a:spcPct val="0"/>
        </a:spcAft>
        <a:defRPr sz="4000" b="1">
          <a:solidFill>
            <a:schemeClr val="tx2"/>
          </a:solidFill>
          <a:latin typeface="Garamond" pitchFamily="18" charset="0"/>
        </a:defRPr>
      </a:lvl3pPr>
      <a:lvl4pPr algn="ctr" rtl="0" eaLnBrk="1" fontAlgn="base" hangingPunct="1">
        <a:spcBef>
          <a:spcPct val="0"/>
        </a:spcBef>
        <a:spcAft>
          <a:spcPct val="0"/>
        </a:spcAft>
        <a:defRPr sz="4000" b="1">
          <a:solidFill>
            <a:schemeClr val="tx2"/>
          </a:solidFill>
          <a:latin typeface="Garamond" pitchFamily="18" charset="0"/>
        </a:defRPr>
      </a:lvl4pPr>
      <a:lvl5pPr algn="ctr" rtl="0" eaLnBrk="1" fontAlgn="base" hangingPunct="1">
        <a:spcBef>
          <a:spcPct val="0"/>
        </a:spcBef>
        <a:spcAft>
          <a:spcPct val="0"/>
        </a:spcAft>
        <a:defRPr sz="4000" b="1">
          <a:solidFill>
            <a:schemeClr val="tx2"/>
          </a:solidFill>
          <a:latin typeface="Garamond" pitchFamily="18" charset="0"/>
        </a:defRPr>
      </a:lvl5pPr>
      <a:lvl6pPr marL="457200" algn="ctr" rtl="0" eaLnBrk="1" fontAlgn="base" hangingPunct="1">
        <a:spcBef>
          <a:spcPct val="0"/>
        </a:spcBef>
        <a:spcAft>
          <a:spcPct val="0"/>
        </a:spcAft>
        <a:defRPr sz="4000" b="1">
          <a:solidFill>
            <a:schemeClr val="tx2"/>
          </a:solidFill>
          <a:latin typeface="Garamond" pitchFamily="18" charset="0"/>
        </a:defRPr>
      </a:lvl6pPr>
      <a:lvl7pPr marL="914400" algn="ctr" rtl="0" eaLnBrk="1" fontAlgn="base" hangingPunct="1">
        <a:spcBef>
          <a:spcPct val="0"/>
        </a:spcBef>
        <a:spcAft>
          <a:spcPct val="0"/>
        </a:spcAft>
        <a:defRPr sz="4000" b="1">
          <a:solidFill>
            <a:schemeClr val="tx2"/>
          </a:solidFill>
          <a:latin typeface="Garamond" pitchFamily="18" charset="0"/>
        </a:defRPr>
      </a:lvl7pPr>
      <a:lvl8pPr marL="1371600" algn="ctr" rtl="0" eaLnBrk="1" fontAlgn="base" hangingPunct="1">
        <a:spcBef>
          <a:spcPct val="0"/>
        </a:spcBef>
        <a:spcAft>
          <a:spcPct val="0"/>
        </a:spcAft>
        <a:defRPr sz="4000" b="1">
          <a:solidFill>
            <a:schemeClr val="tx2"/>
          </a:solidFill>
          <a:latin typeface="Garamond" pitchFamily="18" charset="0"/>
        </a:defRPr>
      </a:lvl8pPr>
      <a:lvl9pPr marL="1828800" algn="ctr" rtl="0" eaLnBrk="1" fontAlgn="base" hangingPunct="1">
        <a:spcBef>
          <a:spcPct val="0"/>
        </a:spcBef>
        <a:spcAft>
          <a:spcPct val="0"/>
        </a:spcAft>
        <a:defRPr sz="4000" b="1">
          <a:solidFill>
            <a:schemeClr val="tx2"/>
          </a:solidFill>
          <a:latin typeface="Garamond" pitchFamily="18" charset="0"/>
        </a:defRPr>
      </a:lvl9pPr>
    </p:titleStyle>
    <p:body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sz="4800" dirty="0"/>
              <a:t>Two Years in </a:t>
            </a:r>
            <a:r>
              <a:rPr lang="en-US" sz="4800" dirty="0" err="1"/>
              <a:t>Tansen</a:t>
            </a:r>
            <a:br>
              <a:rPr lang="en-US" sz="4800" dirty="0"/>
            </a:br>
            <a:r>
              <a:rPr lang="en-US" sz="3200" i="1" dirty="0"/>
              <a:t>Global Health Through the Lens of Life and Work in Nepal</a:t>
            </a:r>
          </a:p>
        </p:txBody>
      </p:sp>
      <p:sp>
        <p:nvSpPr>
          <p:cNvPr id="2051" name="Rectangle 3"/>
          <p:cNvSpPr>
            <a:spLocks noGrp="1" noChangeArrowheads="1"/>
          </p:cNvSpPr>
          <p:nvPr>
            <p:ph type="subTitle" idx="1"/>
          </p:nvPr>
        </p:nvSpPr>
        <p:spPr/>
        <p:txBody>
          <a:bodyPr/>
          <a:lstStyle/>
          <a:p>
            <a:r>
              <a:rPr lang="en-US" spc="10" dirty="0">
                <a:latin typeface="+mj-lt"/>
              </a:rPr>
              <a:t>Rebecca A. McAteer, M.D.</a:t>
            </a:r>
          </a:p>
          <a:p>
            <a:r>
              <a:rPr lang="en-US" spc="10" dirty="0">
                <a:latin typeface="+mj-lt"/>
              </a:rPr>
              <a:t>Core Faculty / Hospitalist</a:t>
            </a:r>
          </a:p>
          <a:p>
            <a:r>
              <a:rPr lang="en-US" spc="10" dirty="0">
                <a:solidFill>
                  <a:srgbClr val="FFFFFF"/>
                </a:solidFill>
                <a:latin typeface="+mj-lt"/>
                <a:cs typeface="Bradley Hand Bold"/>
              </a:rPr>
              <a:t>Phelps-</a:t>
            </a:r>
            <a:r>
              <a:rPr lang="en-US" spc="10" dirty="0" err="1">
                <a:solidFill>
                  <a:srgbClr val="FFFFFF"/>
                </a:solidFill>
                <a:latin typeface="+mj-lt"/>
                <a:cs typeface="Bradley Hand Bold"/>
              </a:rPr>
              <a:t>Northwell</a:t>
            </a:r>
            <a:r>
              <a:rPr lang="en-US" spc="10" dirty="0">
                <a:solidFill>
                  <a:srgbClr val="FFFFFF"/>
                </a:solidFill>
                <a:latin typeface="+mj-lt"/>
                <a:cs typeface="Bradley Hand Bold"/>
              </a:rPr>
              <a:t> Family Med Residency Program</a:t>
            </a:r>
          </a:p>
          <a:p>
            <a:endParaRPr lang="en-US" spc="1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t="2365"/>
          <a:stretch/>
        </p:blipFill>
        <p:spPr bwMode="auto">
          <a:xfrm>
            <a:off x="1979612" y="-12986"/>
            <a:ext cx="10209213" cy="6870986"/>
          </a:xfrm>
          <a:prstGeom prst="rect">
            <a:avLst/>
          </a:prstGeom>
          <a:noFill/>
          <a:ln>
            <a:noFill/>
          </a:ln>
          <a:extLst>
            <a:ext uri="{53640926-AAD7-44d8-BBD7-CCE9431645EC}">
              <a14:shadowObscured xmlns:a14="http://schemas.microsoft.com/office/drawing/2010/main" xmlns=""/>
            </a:ext>
          </a:extLst>
        </p:spPr>
      </p:pic>
      <p:sp>
        <p:nvSpPr>
          <p:cNvPr id="7" name="Rectangle 6"/>
          <p:cNvSpPr/>
          <p:nvPr/>
        </p:nvSpPr>
        <p:spPr>
          <a:xfrm>
            <a:off x="0" y="0"/>
            <a:ext cx="1979612" cy="6858000"/>
          </a:xfrm>
          <a:prstGeom prst="rect">
            <a:avLst/>
          </a:prstGeom>
          <a:solidFill>
            <a:srgbClr val="1F6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2355603" y="2582616"/>
            <a:ext cx="6858002" cy="1692771"/>
          </a:xfrm>
          <a:prstGeom prst="rect">
            <a:avLst/>
          </a:prstGeom>
          <a:noFill/>
        </p:spPr>
        <p:txBody>
          <a:bodyPr wrap="square" rtlCol="0">
            <a:spAutoFit/>
          </a:bodyPr>
          <a:lstStyle/>
          <a:p>
            <a:r>
              <a:rPr lang="en-US" sz="3400" b="1" dirty="0">
                <a:solidFill>
                  <a:srgbClr val="FFFFFF"/>
                </a:solidFill>
              </a:rPr>
              <a:t>Bhutan Refugee Third-Country  Resettlement (</a:t>
            </a:r>
            <a:r>
              <a:rPr lang="en-US" sz="3400" b="1" dirty="0">
                <a:solidFill>
                  <a:srgbClr val="FFFFFF"/>
                </a:solidFill>
                <a:latin typeface="Arial"/>
                <a:cs typeface="Arial"/>
              </a:rPr>
              <a:t>Feb 2017)</a:t>
            </a:r>
          </a:p>
          <a:p>
            <a:endParaRPr lang="en-US" dirty="0">
              <a:solidFill>
                <a:srgbClr val="FFFFFF"/>
              </a:solidFill>
              <a:latin typeface="Arial"/>
              <a:cs typeface="Arial"/>
            </a:endParaRPr>
          </a:p>
          <a:p>
            <a:r>
              <a:rPr lang="en-US" dirty="0">
                <a:solidFill>
                  <a:srgbClr val="FFFFFF"/>
                </a:solidFill>
                <a:latin typeface="Arial"/>
                <a:cs typeface="Arial"/>
              </a:rPr>
              <a:t>Sources: </a:t>
            </a:r>
            <a:r>
              <a:rPr lang="en-US" dirty="0">
                <a:solidFill>
                  <a:srgbClr val="FFFFFF"/>
                </a:solidFill>
              </a:rPr>
              <a:t>UNHCR; US Refugee Processing Center</a:t>
            </a:r>
          </a:p>
        </p:txBody>
      </p:sp>
    </p:spTree>
    <p:extLst>
      <p:ext uri="{BB962C8B-B14F-4D97-AF65-F5344CB8AC3E}">
        <p14:creationId xmlns:p14="http://schemas.microsoft.com/office/powerpoint/2010/main" val="416546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p:spPr>
      </p:pic>
    </p:spTree>
    <p:extLst>
      <p:ext uri="{BB962C8B-B14F-4D97-AF65-F5344CB8AC3E}">
        <p14:creationId xmlns:p14="http://schemas.microsoft.com/office/powerpoint/2010/main" val="2255332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t="8646" b="6990"/>
          <a:stretch/>
        </p:blipFill>
        <p:spPr bwMode="auto">
          <a:xfrm>
            <a:off x="227012" y="152400"/>
            <a:ext cx="11734800" cy="601980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107594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extLst>
              <a:ext uri="{28A0092B-C50C-407E-A947-70E740481C1C}">
                <a14:useLocalDpi xmlns:a14="http://schemas.microsoft.com/office/drawing/2010/main" val="0"/>
              </a:ext>
            </a:extLst>
          </a:blip>
          <a:srcRect t="5099" b="3120"/>
          <a:stretch/>
        </p:blipFill>
        <p:spPr bwMode="auto">
          <a:xfrm>
            <a:off x="1293813" y="0"/>
            <a:ext cx="10895012" cy="6858000"/>
          </a:xfrm>
          <a:prstGeom prst="rect">
            <a:avLst/>
          </a:prstGeom>
          <a:noFill/>
          <a:ln>
            <a:noFill/>
          </a:ln>
        </p:spPr>
      </p:pic>
      <p:sp>
        <p:nvSpPr>
          <p:cNvPr id="4" name="Rectangle 3"/>
          <p:cNvSpPr/>
          <p:nvPr/>
        </p:nvSpPr>
        <p:spPr>
          <a:xfrm>
            <a:off x="0" y="0"/>
            <a:ext cx="1293812" cy="6858000"/>
          </a:xfrm>
          <a:prstGeom prst="rect">
            <a:avLst/>
          </a:prstGeom>
          <a:solidFill>
            <a:srgbClr val="1F6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2549823" y="2867680"/>
            <a:ext cx="6324600" cy="1046440"/>
          </a:xfrm>
          <a:prstGeom prst="rect">
            <a:avLst/>
          </a:prstGeom>
          <a:noFill/>
        </p:spPr>
        <p:txBody>
          <a:bodyPr wrap="square" rtlCol="0">
            <a:spAutoFit/>
          </a:bodyPr>
          <a:lstStyle/>
          <a:p>
            <a:r>
              <a:rPr lang="en-US" sz="4400" b="1" dirty="0">
                <a:solidFill>
                  <a:srgbClr val="FFFFFF"/>
                </a:solidFill>
              </a:rPr>
              <a:t>Jan 2007 - Aug 2017</a:t>
            </a:r>
          </a:p>
          <a:p>
            <a:r>
              <a:rPr lang="en-US" dirty="0">
                <a:solidFill>
                  <a:srgbClr val="FFFFFF"/>
                </a:solidFill>
              </a:rPr>
              <a:t>Source: Refugee Processing Center (</a:t>
            </a:r>
            <a:r>
              <a:rPr lang="en-US" dirty="0" err="1">
                <a:solidFill>
                  <a:srgbClr val="FFFFFF"/>
                </a:solidFill>
              </a:rPr>
              <a:t>wrapsnet.org</a:t>
            </a:r>
            <a:r>
              <a:rPr lang="en-US" dirty="0">
                <a:solidFill>
                  <a:srgbClr val="FFFFFF"/>
                </a:solidFill>
              </a:rPr>
              <a:t>)</a:t>
            </a:r>
          </a:p>
        </p:txBody>
      </p:sp>
    </p:spTree>
    <p:extLst>
      <p:ext uri="{BB962C8B-B14F-4D97-AF65-F5344CB8AC3E}">
        <p14:creationId xmlns:p14="http://schemas.microsoft.com/office/powerpoint/2010/main" val="3989182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99190"/>
            <a:ext cx="12249289" cy="4758811"/>
          </a:xfrm>
          <a:prstGeom prst="rect">
            <a:avLst/>
          </a:prstGeom>
        </p:spPr>
      </p:pic>
      <p:sp>
        <p:nvSpPr>
          <p:cNvPr id="5" name="Title 1"/>
          <p:cNvSpPr>
            <a:spLocks noGrp="1"/>
          </p:cNvSpPr>
          <p:nvPr>
            <p:ph type="title"/>
          </p:nvPr>
        </p:nvSpPr>
        <p:spPr>
          <a:xfrm>
            <a:off x="609441" y="0"/>
            <a:ext cx="10969943" cy="1816039"/>
          </a:xfrm>
        </p:spPr>
        <p:txBody>
          <a:bodyPr>
            <a:normAutofit/>
          </a:bodyPr>
          <a:lstStyle/>
          <a:p>
            <a:r>
              <a:rPr lang="en-US" sz="7500" dirty="0">
                <a:solidFill>
                  <a:srgbClr val="000000"/>
                </a:solidFill>
              </a:rPr>
              <a:t>MEDICINE IN NEPAL</a:t>
            </a:r>
            <a:endParaRPr lang="en-US" sz="7500" b="1" dirty="0">
              <a:solidFill>
                <a:srgbClr val="000000"/>
              </a:solidFill>
            </a:endParaRPr>
          </a:p>
        </p:txBody>
      </p:sp>
    </p:spTree>
    <p:extLst>
      <p:ext uri="{BB962C8B-B14F-4D97-AF65-F5344CB8AC3E}">
        <p14:creationId xmlns:p14="http://schemas.microsoft.com/office/powerpoint/2010/main" val="10810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350778"/>
            <a:ext cx="10969943" cy="969327"/>
          </a:xfrm>
        </p:spPr>
        <p:txBody>
          <a:bodyPr>
            <a:normAutofit/>
          </a:bodyPr>
          <a:lstStyle/>
          <a:p>
            <a:r>
              <a:rPr lang="en-US" sz="4800" b="1" dirty="0"/>
              <a:t>Health Quality Indicators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1918862"/>
              </p:ext>
            </p:extLst>
          </p:nvPr>
        </p:nvGraphicFramePr>
        <p:xfrm>
          <a:off x="0" y="1510067"/>
          <a:ext cx="12188826" cy="5347932"/>
        </p:xfrm>
        <a:graphic>
          <a:graphicData uri="http://schemas.openxmlformats.org/drawingml/2006/table">
            <a:tbl>
              <a:tblPr firstRow="1" bandRow="1">
                <a:tableStyleId>{00A15C55-8517-42AA-B614-E9B94910E393}</a:tableStyleId>
              </a:tblPr>
              <a:tblGrid>
                <a:gridCol w="4062942">
                  <a:extLst>
                    <a:ext uri="{9D8B030D-6E8A-4147-A177-3AD203B41FA5}">
                      <a16:colId xmlns:a16="http://schemas.microsoft.com/office/drawing/2014/main" val="20000"/>
                    </a:ext>
                  </a:extLst>
                </a:gridCol>
                <a:gridCol w="4062942">
                  <a:extLst>
                    <a:ext uri="{9D8B030D-6E8A-4147-A177-3AD203B41FA5}">
                      <a16:colId xmlns:a16="http://schemas.microsoft.com/office/drawing/2014/main" val="20001"/>
                    </a:ext>
                  </a:extLst>
                </a:gridCol>
                <a:gridCol w="4062942">
                  <a:extLst>
                    <a:ext uri="{9D8B030D-6E8A-4147-A177-3AD203B41FA5}">
                      <a16:colId xmlns:a16="http://schemas.microsoft.com/office/drawing/2014/main" val="20002"/>
                    </a:ext>
                  </a:extLst>
                </a:gridCol>
              </a:tblGrid>
              <a:tr h="408795">
                <a:tc>
                  <a:txBody>
                    <a:bodyPr/>
                    <a:lstStyle/>
                    <a:p>
                      <a:pPr algn="l"/>
                      <a:endParaRPr lang="en-US" dirty="0"/>
                    </a:p>
                  </a:txBody>
                  <a:tcPr marL="121888" marR="121888"/>
                </a:tc>
                <a:tc>
                  <a:txBody>
                    <a:bodyPr/>
                    <a:lstStyle/>
                    <a:p>
                      <a:pPr algn="ctr"/>
                      <a:r>
                        <a:rPr lang="en-US" dirty="0"/>
                        <a:t>NEPAL</a:t>
                      </a:r>
                    </a:p>
                  </a:txBody>
                  <a:tcPr marL="121888" marR="121888"/>
                </a:tc>
                <a:tc>
                  <a:txBody>
                    <a:bodyPr/>
                    <a:lstStyle/>
                    <a:p>
                      <a:pPr algn="ctr"/>
                      <a:r>
                        <a:rPr lang="en-US" dirty="0"/>
                        <a:t>UNITED</a:t>
                      </a:r>
                      <a:r>
                        <a:rPr lang="en-US" baseline="0" dirty="0"/>
                        <a:t> STATES</a:t>
                      </a:r>
                      <a:endParaRPr lang="en-US" dirty="0"/>
                    </a:p>
                  </a:txBody>
                  <a:tcPr marL="121888" marR="121888"/>
                </a:tc>
                <a:extLst>
                  <a:ext uri="{0D108BD9-81ED-4DB2-BD59-A6C34878D82A}">
                    <a16:rowId xmlns:a16="http://schemas.microsoft.com/office/drawing/2014/main" val="10000"/>
                  </a:ext>
                </a:extLst>
              </a:tr>
              <a:tr h="705591">
                <a:tc>
                  <a:txBody>
                    <a:bodyPr/>
                    <a:lstStyle/>
                    <a:p>
                      <a:pPr algn="l"/>
                      <a:r>
                        <a:rPr lang="en-US" dirty="0"/>
                        <a:t>Life</a:t>
                      </a:r>
                      <a:r>
                        <a:rPr lang="en-US" baseline="0" dirty="0"/>
                        <a:t> expectancy at birth</a:t>
                      </a:r>
                    </a:p>
                    <a:p>
                      <a:pPr algn="l"/>
                      <a:r>
                        <a:rPr lang="en-US" i="1" baseline="0" dirty="0"/>
                        <a:t>(years, M/F)</a:t>
                      </a:r>
                      <a:endParaRPr lang="en-US" i="1" dirty="0"/>
                    </a:p>
                  </a:txBody>
                  <a:tcPr marL="121888" marR="121888"/>
                </a:tc>
                <a:tc>
                  <a:txBody>
                    <a:bodyPr/>
                    <a:lstStyle/>
                    <a:p>
                      <a:pPr algn="ctr"/>
                      <a:r>
                        <a:rPr lang="en-US" dirty="0"/>
                        <a:t>68/71</a:t>
                      </a:r>
                    </a:p>
                  </a:txBody>
                  <a:tcPr marL="121888" marR="121888"/>
                </a:tc>
                <a:tc>
                  <a:txBody>
                    <a:bodyPr/>
                    <a:lstStyle/>
                    <a:p>
                      <a:pPr algn="ctr"/>
                      <a:r>
                        <a:rPr lang="en-US" dirty="0"/>
                        <a:t>77/81</a:t>
                      </a:r>
                    </a:p>
                  </a:txBody>
                  <a:tcPr marL="121888" marR="121888"/>
                </a:tc>
                <a:extLst>
                  <a:ext uri="{0D108BD9-81ED-4DB2-BD59-A6C34878D82A}">
                    <a16:rowId xmlns:a16="http://schemas.microsoft.com/office/drawing/2014/main" val="10001"/>
                  </a:ext>
                </a:extLst>
              </a:tr>
              <a:tr h="705591">
                <a:tc>
                  <a:txBody>
                    <a:bodyPr/>
                    <a:lstStyle/>
                    <a:p>
                      <a:pPr algn="l"/>
                      <a:r>
                        <a:rPr lang="en-US" dirty="0"/>
                        <a:t>Health expenditure per capita </a:t>
                      </a:r>
                      <a:r>
                        <a:rPr lang="en-US" i="1" dirty="0"/>
                        <a:t>(USD)</a:t>
                      </a:r>
                    </a:p>
                  </a:txBody>
                  <a:tcPr marL="121888" marR="121888"/>
                </a:tc>
                <a:tc>
                  <a:txBody>
                    <a:bodyPr/>
                    <a:lstStyle/>
                    <a:p>
                      <a:pPr algn="ctr"/>
                      <a:r>
                        <a:rPr lang="en-US" dirty="0"/>
                        <a:t>$40</a:t>
                      </a:r>
                    </a:p>
                  </a:txBody>
                  <a:tcPr marL="121888" marR="121888"/>
                </a:tc>
                <a:tc>
                  <a:txBody>
                    <a:bodyPr/>
                    <a:lstStyle/>
                    <a:p>
                      <a:pPr algn="ctr"/>
                      <a:r>
                        <a:rPr lang="en-US" dirty="0"/>
                        <a:t>$9403</a:t>
                      </a:r>
                    </a:p>
                  </a:txBody>
                  <a:tcPr marL="121888" marR="121888"/>
                </a:tc>
                <a:extLst>
                  <a:ext uri="{0D108BD9-81ED-4DB2-BD59-A6C34878D82A}">
                    <a16:rowId xmlns:a16="http://schemas.microsoft.com/office/drawing/2014/main" val="10002"/>
                  </a:ext>
                </a:extLst>
              </a:tr>
              <a:tr h="705591">
                <a:tc>
                  <a:txBody>
                    <a:bodyPr/>
                    <a:lstStyle/>
                    <a:p>
                      <a:pPr algn="l"/>
                      <a:r>
                        <a:rPr lang="en-US" dirty="0"/>
                        <a:t>Maternal</a:t>
                      </a:r>
                      <a:r>
                        <a:rPr lang="en-US" baseline="0" dirty="0"/>
                        <a:t> mortality rate </a:t>
                      </a:r>
                      <a:r>
                        <a:rPr lang="en-US" i="1" baseline="0" dirty="0"/>
                        <a:t>(per 100k live births)</a:t>
                      </a:r>
                      <a:endParaRPr lang="en-US" i="1" dirty="0"/>
                    </a:p>
                  </a:txBody>
                  <a:tcPr marL="121888" marR="121888"/>
                </a:tc>
                <a:tc>
                  <a:txBody>
                    <a:bodyPr/>
                    <a:lstStyle/>
                    <a:p>
                      <a:pPr algn="ctr"/>
                      <a:r>
                        <a:rPr lang="en-US" dirty="0"/>
                        <a:t>258</a:t>
                      </a:r>
                    </a:p>
                  </a:txBody>
                  <a:tcPr marL="121888" marR="121888"/>
                </a:tc>
                <a:tc>
                  <a:txBody>
                    <a:bodyPr/>
                    <a:lstStyle/>
                    <a:p>
                      <a:pPr algn="ctr"/>
                      <a:r>
                        <a:rPr lang="en-US" dirty="0"/>
                        <a:t>14</a:t>
                      </a:r>
                    </a:p>
                  </a:txBody>
                  <a:tcPr marL="121888" marR="121888"/>
                </a:tc>
                <a:extLst>
                  <a:ext uri="{0D108BD9-81ED-4DB2-BD59-A6C34878D82A}">
                    <a16:rowId xmlns:a16="http://schemas.microsoft.com/office/drawing/2014/main" val="10003"/>
                  </a:ext>
                </a:extLst>
              </a:tr>
              <a:tr h="705591">
                <a:tc>
                  <a:txBody>
                    <a:bodyPr/>
                    <a:lstStyle/>
                    <a:p>
                      <a:pPr algn="l"/>
                      <a:r>
                        <a:rPr lang="en-US" i="0" dirty="0"/>
                        <a:t>Infant</a:t>
                      </a:r>
                      <a:r>
                        <a:rPr lang="en-US" i="0" baseline="0" dirty="0"/>
                        <a:t> mortality rate</a:t>
                      </a:r>
                    </a:p>
                    <a:p>
                      <a:pPr algn="l"/>
                      <a:r>
                        <a:rPr lang="en-US" i="1" baseline="0" dirty="0"/>
                        <a:t>(per 1000 live births)</a:t>
                      </a:r>
                      <a:endParaRPr lang="en-US" i="1" dirty="0"/>
                    </a:p>
                  </a:txBody>
                  <a:tcPr marL="121888" marR="121888"/>
                </a:tc>
                <a:tc>
                  <a:txBody>
                    <a:bodyPr/>
                    <a:lstStyle/>
                    <a:p>
                      <a:pPr algn="ctr"/>
                      <a:r>
                        <a:rPr lang="en-US" dirty="0"/>
                        <a:t>29</a:t>
                      </a:r>
                    </a:p>
                  </a:txBody>
                  <a:tcPr marL="121888" marR="121888"/>
                </a:tc>
                <a:tc>
                  <a:txBody>
                    <a:bodyPr/>
                    <a:lstStyle/>
                    <a:p>
                      <a:pPr algn="ctr"/>
                      <a:r>
                        <a:rPr lang="en-US" dirty="0"/>
                        <a:t>6</a:t>
                      </a:r>
                    </a:p>
                  </a:txBody>
                  <a:tcPr marL="121888" marR="121888"/>
                </a:tc>
                <a:extLst>
                  <a:ext uri="{0D108BD9-81ED-4DB2-BD59-A6C34878D82A}">
                    <a16:rowId xmlns:a16="http://schemas.microsoft.com/office/drawing/2014/main" val="10004"/>
                  </a:ext>
                </a:extLst>
              </a:tr>
              <a:tr h="705591">
                <a:tc>
                  <a:txBody>
                    <a:bodyPr/>
                    <a:lstStyle/>
                    <a:p>
                      <a:pPr algn="l"/>
                      <a:r>
                        <a:rPr lang="en-US" dirty="0"/>
                        <a:t>Under-5 mortality rate </a:t>
                      </a:r>
                    </a:p>
                    <a:p>
                      <a:pPr algn="l"/>
                      <a:r>
                        <a:rPr lang="en-US" i="1" dirty="0"/>
                        <a:t>(per 1000 children)</a:t>
                      </a:r>
                    </a:p>
                  </a:txBody>
                  <a:tcPr marL="121888" marR="121888"/>
                </a:tc>
                <a:tc>
                  <a:txBody>
                    <a:bodyPr/>
                    <a:lstStyle/>
                    <a:p>
                      <a:pPr algn="ctr"/>
                      <a:r>
                        <a:rPr lang="en-US" dirty="0"/>
                        <a:t>36</a:t>
                      </a:r>
                    </a:p>
                  </a:txBody>
                  <a:tcPr marL="121888" marR="121888"/>
                </a:tc>
                <a:tc>
                  <a:txBody>
                    <a:bodyPr/>
                    <a:lstStyle/>
                    <a:p>
                      <a:pPr algn="ctr"/>
                      <a:r>
                        <a:rPr lang="en-US" dirty="0"/>
                        <a:t>7</a:t>
                      </a:r>
                    </a:p>
                  </a:txBody>
                  <a:tcPr marL="121888" marR="121888"/>
                </a:tc>
                <a:extLst>
                  <a:ext uri="{0D108BD9-81ED-4DB2-BD59-A6C34878D82A}">
                    <a16:rowId xmlns:a16="http://schemas.microsoft.com/office/drawing/2014/main" val="10005"/>
                  </a:ext>
                </a:extLst>
              </a:tr>
              <a:tr h="705591">
                <a:tc>
                  <a:txBody>
                    <a:bodyPr/>
                    <a:lstStyle/>
                    <a:p>
                      <a:pPr algn="l"/>
                      <a:r>
                        <a:rPr lang="en-US" i="0" dirty="0"/>
                        <a:t>Under-5 growth stunting</a:t>
                      </a:r>
                      <a:r>
                        <a:rPr lang="en-US" i="0" baseline="0" dirty="0"/>
                        <a:t> </a:t>
                      </a:r>
                    </a:p>
                    <a:p>
                      <a:pPr algn="l"/>
                      <a:r>
                        <a:rPr lang="en-US" i="1" baseline="0" dirty="0"/>
                        <a:t>(height for age)</a:t>
                      </a:r>
                    </a:p>
                  </a:txBody>
                  <a:tcPr marL="121888" marR="121888"/>
                </a:tc>
                <a:tc>
                  <a:txBody>
                    <a:bodyPr/>
                    <a:lstStyle/>
                    <a:p>
                      <a:pPr algn="ctr"/>
                      <a:r>
                        <a:rPr lang="en-US" dirty="0"/>
                        <a:t>40%</a:t>
                      </a:r>
                    </a:p>
                  </a:txBody>
                  <a:tcPr marL="121888" marR="121888"/>
                </a:tc>
                <a:tc>
                  <a:txBody>
                    <a:bodyPr/>
                    <a:lstStyle/>
                    <a:p>
                      <a:pPr algn="ctr"/>
                      <a:r>
                        <a:rPr lang="en-US" dirty="0"/>
                        <a:t>2.1%</a:t>
                      </a:r>
                    </a:p>
                  </a:txBody>
                  <a:tcPr marL="121888" marR="121888"/>
                </a:tc>
                <a:extLst>
                  <a:ext uri="{0D108BD9-81ED-4DB2-BD59-A6C34878D82A}">
                    <a16:rowId xmlns:a16="http://schemas.microsoft.com/office/drawing/2014/main" val="10006"/>
                  </a:ext>
                </a:extLst>
              </a:tr>
              <a:tr h="705591">
                <a:tc>
                  <a:txBody>
                    <a:bodyPr/>
                    <a:lstStyle/>
                    <a:p>
                      <a:pPr algn="l"/>
                      <a:r>
                        <a:rPr lang="en-US" dirty="0"/>
                        <a:t>Tuberculosis rate</a:t>
                      </a:r>
                    </a:p>
                    <a:p>
                      <a:pPr algn="l"/>
                      <a:r>
                        <a:rPr lang="en-US" i="1" dirty="0"/>
                        <a:t>(per 100k)</a:t>
                      </a:r>
                    </a:p>
                  </a:txBody>
                  <a:tcPr marL="121888" marR="121888"/>
                </a:tc>
                <a:tc>
                  <a:txBody>
                    <a:bodyPr/>
                    <a:lstStyle/>
                    <a:p>
                      <a:pPr algn="ctr"/>
                      <a:r>
                        <a:rPr lang="en-US" dirty="0"/>
                        <a:t>158</a:t>
                      </a:r>
                    </a:p>
                  </a:txBody>
                  <a:tcPr marL="121888" marR="121888"/>
                </a:tc>
                <a:tc>
                  <a:txBody>
                    <a:bodyPr/>
                    <a:lstStyle/>
                    <a:p>
                      <a:pPr algn="ctr"/>
                      <a:r>
                        <a:rPr lang="en-US" dirty="0"/>
                        <a:t>3</a:t>
                      </a:r>
                    </a:p>
                  </a:txBody>
                  <a:tcPr marL="121888" marR="121888"/>
                </a:tc>
                <a:extLst>
                  <a:ext uri="{0D108BD9-81ED-4DB2-BD59-A6C34878D82A}">
                    <a16:rowId xmlns:a16="http://schemas.microsoft.com/office/drawing/2014/main" val="10007"/>
                  </a:ext>
                </a:extLst>
              </a:tr>
            </a:tbl>
          </a:graphicData>
        </a:graphic>
      </p:graphicFrame>
      <p:sp>
        <p:nvSpPr>
          <p:cNvPr id="8" name="TextBox 7"/>
          <p:cNvSpPr txBox="1"/>
          <p:nvPr/>
        </p:nvSpPr>
        <p:spPr>
          <a:xfrm>
            <a:off x="8015933" y="120749"/>
            <a:ext cx="4172892" cy="307777"/>
          </a:xfrm>
          <a:prstGeom prst="rect">
            <a:avLst/>
          </a:prstGeom>
          <a:noFill/>
        </p:spPr>
        <p:txBody>
          <a:bodyPr wrap="square" rtlCol="0">
            <a:spAutoFit/>
          </a:bodyPr>
          <a:lstStyle/>
          <a:p>
            <a:r>
              <a:rPr lang="en-US" sz="1400" i="1" dirty="0"/>
              <a:t>Data source: The World Bank (2011-15)</a:t>
            </a:r>
          </a:p>
        </p:txBody>
      </p:sp>
    </p:spTree>
    <p:extLst>
      <p:ext uri="{BB962C8B-B14F-4D97-AF65-F5344CB8AC3E}">
        <p14:creationId xmlns:p14="http://schemas.microsoft.com/office/powerpoint/2010/main" val="185977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rPr>
              <a:t>Top 10 Causes of Death (Nepal)</a:t>
            </a:r>
          </a:p>
        </p:txBody>
      </p:sp>
      <p:sp>
        <p:nvSpPr>
          <p:cNvPr id="3" name="Content Placeholder 2"/>
          <p:cNvSpPr>
            <a:spLocks noGrp="1"/>
          </p:cNvSpPr>
          <p:nvPr>
            <p:ph idx="1"/>
          </p:nvPr>
        </p:nvSpPr>
        <p:spPr>
          <a:xfrm>
            <a:off x="2129805" y="1626117"/>
            <a:ext cx="10266342" cy="4525963"/>
          </a:xfrm>
        </p:spPr>
        <p:txBody>
          <a:bodyPr>
            <a:normAutofit fontScale="85000" lnSpcReduction="20000"/>
          </a:bodyPr>
          <a:lstStyle/>
          <a:p>
            <a:pPr marL="514350" lvl="0" indent="-514350">
              <a:buFont typeface="+mj-lt"/>
              <a:buAutoNum type="arabicPeriod"/>
            </a:pPr>
            <a:r>
              <a:rPr lang="en-US" dirty="0">
                <a:solidFill>
                  <a:srgbClr val="000000"/>
                </a:solidFill>
                <a:latin typeface="+mj-lt"/>
              </a:rPr>
              <a:t>Lung disease</a:t>
            </a:r>
          </a:p>
          <a:p>
            <a:pPr marL="514350" lvl="0" indent="-514350">
              <a:buFont typeface="+mj-lt"/>
              <a:buAutoNum type="arabicPeriod"/>
            </a:pPr>
            <a:r>
              <a:rPr lang="en-US" dirty="0">
                <a:solidFill>
                  <a:srgbClr val="000000"/>
                </a:solidFill>
                <a:latin typeface="+mj-lt"/>
              </a:rPr>
              <a:t>Coronary Heart Disease</a:t>
            </a:r>
          </a:p>
          <a:p>
            <a:pPr marL="514350" lvl="0" indent="-514350">
              <a:buFont typeface="+mj-lt"/>
              <a:buAutoNum type="arabicPeriod"/>
            </a:pPr>
            <a:r>
              <a:rPr lang="en-US" dirty="0">
                <a:solidFill>
                  <a:srgbClr val="000000"/>
                </a:solidFill>
                <a:latin typeface="+mj-lt"/>
              </a:rPr>
              <a:t>Stroke</a:t>
            </a:r>
          </a:p>
          <a:p>
            <a:pPr marL="514350" lvl="0" indent="-514350">
              <a:buFont typeface="+mj-lt"/>
              <a:buAutoNum type="arabicPeriod"/>
            </a:pPr>
            <a:r>
              <a:rPr lang="en-US" dirty="0">
                <a:solidFill>
                  <a:srgbClr val="000000"/>
                </a:solidFill>
                <a:latin typeface="+mj-lt"/>
              </a:rPr>
              <a:t>Influenza/ Pneumonia</a:t>
            </a:r>
          </a:p>
          <a:p>
            <a:pPr marL="514350" lvl="0" indent="-514350">
              <a:buFont typeface="+mj-lt"/>
              <a:buAutoNum type="arabicPeriod"/>
            </a:pPr>
            <a:r>
              <a:rPr lang="en-US" dirty="0">
                <a:solidFill>
                  <a:srgbClr val="000000"/>
                </a:solidFill>
                <a:latin typeface="+mj-lt"/>
              </a:rPr>
              <a:t>Diabetes Mellitus</a:t>
            </a:r>
          </a:p>
          <a:p>
            <a:pPr marL="514350" lvl="0" indent="-514350">
              <a:buFont typeface="+mj-lt"/>
              <a:buAutoNum type="arabicPeriod"/>
            </a:pPr>
            <a:r>
              <a:rPr lang="en-US" dirty="0">
                <a:solidFill>
                  <a:srgbClr val="000000"/>
                </a:solidFill>
                <a:latin typeface="+mj-lt"/>
              </a:rPr>
              <a:t>Diarrheal Diseases</a:t>
            </a:r>
          </a:p>
          <a:p>
            <a:pPr marL="514350" lvl="0" indent="-514350">
              <a:buFont typeface="+mj-lt"/>
              <a:buAutoNum type="arabicPeriod"/>
            </a:pPr>
            <a:r>
              <a:rPr lang="en-US" dirty="0">
                <a:solidFill>
                  <a:srgbClr val="000000"/>
                </a:solidFill>
                <a:latin typeface="+mj-lt"/>
              </a:rPr>
              <a:t>Tuberculosis</a:t>
            </a:r>
          </a:p>
          <a:p>
            <a:pPr marL="514350" lvl="0" indent="-514350">
              <a:buFont typeface="+mj-lt"/>
              <a:buAutoNum type="arabicPeriod"/>
            </a:pPr>
            <a:r>
              <a:rPr lang="en-US" dirty="0">
                <a:solidFill>
                  <a:srgbClr val="000000"/>
                </a:solidFill>
                <a:latin typeface="+mj-lt"/>
              </a:rPr>
              <a:t>Suicide</a:t>
            </a:r>
          </a:p>
          <a:p>
            <a:pPr marL="514350" lvl="0" indent="-514350">
              <a:buFont typeface="+mj-lt"/>
              <a:buAutoNum type="arabicPeriod"/>
            </a:pPr>
            <a:r>
              <a:rPr lang="en-US" dirty="0">
                <a:solidFill>
                  <a:srgbClr val="000000"/>
                </a:solidFill>
                <a:latin typeface="+mj-lt"/>
              </a:rPr>
              <a:t>Road Traffic Accidents</a:t>
            </a:r>
          </a:p>
          <a:p>
            <a:pPr marL="514350" lvl="0" indent="-514350">
              <a:buFont typeface="+mj-lt"/>
              <a:buAutoNum type="arabicPeriod"/>
            </a:pPr>
            <a:r>
              <a:rPr lang="en-US" dirty="0">
                <a:solidFill>
                  <a:srgbClr val="000000"/>
                </a:solidFill>
                <a:latin typeface="+mj-lt"/>
              </a:rPr>
              <a:t>Kidney Disease</a:t>
            </a:r>
          </a:p>
        </p:txBody>
      </p:sp>
    </p:spTree>
    <p:extLst>
      <p:ext uri="{BB962C8B-B14F-4D97-AF65-F5344CB8AC3E}">
        <p14:creationId xmlns:p14="http://schemas.microsoft.com/office/powerpoint/2010/main" val="2524929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rPr>
              <a:t>Top 10 Causes of Death (Nepal)</a:t>
            </a:r>
          </a:p>
        </p:txBody>
      </p:sp>
      <p:sp>
        <p:nvSpPr>
          <p:cNvPr id="3" name="Content Placeholder 2"/>
          <p:cNvSpPr>
            <a:spLocks noGrp="1"/>
          </p:cNvSpPr>
          <p:nvPr>
            <p:ph idx="1"/>
          </p:nvPr>
        </p:nvSpPr>
        <p:spPr>
          <a:xfrm>
            <a:off x="2129805" y="1624175"/>
            <a:ext cx="10059020" cy="4525963"/>
          </a:xfrm>
        </p:spPr>
        <p:txBody>
          <a:bodyPr>
            <a:normAutofit fontScale="85000" lnSpcReduction="20000"/>
          </a:bodyPr>
          <a:lstStyle/>
          <a:p>
            <a:pPr marL="514350" lvl="0" indent="-514350">
              <a:buFont typeface="+mj-lt"/>
              <a:buAutoNum type="arabicPeriod"/>
            </a:pPr>
            <a:r>
              <a:rPr lang="en-US" dirty="0">
                <a:solidFill>
                  <a:srgbClr val="000000"/>
                </a:solidFill>
                <a:latin typeface="+mj-lt"/>
              </a:rPr>
              <a:t>Lung disease</a:t>
            </a:r>
          </a:p>
          <a:p>
            <a:pPr marL="514350" lvl="0" indent="-514350">
              <a:buFont typeface="+mj-lt"/>
              <a:buAutoNum type="arabicPeriod"/>
            </a:pPr>
            <a:r>
              <a:rPr lang="en-US" dirty="0">
                <a:solidFill>
                  <a:srgbClr val="000000"/>
                </a:solidFill>
                <a:latin typeface="+mj-lt"/>
              </a:rPr>
              <a:t>Coronary Heart Disease</a:t>
            </a:r>
          </a:p>
          <a:p>
            <a:pPr marL="514350" lvl="0" indent="-514350">
              <a:buFont typeface="+mj-lt"/>
              <a:buAutoNum type="arabicPeriod"/>
            </a:pPr>
            <a:r>
              <a:rPr lang="en-US" dirty="0">
                <a:solidFill>
                  <a:srgbClr val="000000"/>
                </a:solidFill>
                <a:latin typeface="+mj-lt"/>
              </a:rPr>
              <a:t>Stroke</a:t>
            </a:r>
          </a:p>
          <a:p>
            <a:pPr marL="514350" lvl="0" indent="-514350">
              <a:buFont typeface="+mj-lt"/>
              <a:buAutoNum type="arabicPeriod"/>
            </a:pPr>
            <a:r>
              <a:rPr lang="en-US" b="1" dirty="0">
                <a:solidFill>
                  <a:srgbClr val="000000"/>
                </a:solidFill>
                <a:latin typeface="+mj-lt"/>
              </a:rPr>
              <a:t>Influenza/ Pneumonia</a:t>
            </a:r>
          </a:p>
          <a:p>
            <a:pPr marL="514350" lvl="0" indent="-514350">
              <a:buFont typeface="+mj-lt"/>
              <a:buAutoNum type="arabicPeriod"/>
            </a:pPr>
            <a:r>
              <a:rPr lang="en-US" dirty="0">
                <a:solidFill>
                  <a:srgbClr val="000000"/>
                </a:solidFill>
                <a:latin typeface="+mj-lt"/>
              </a:rPr>
              <a:t>Diabetes Mellitus</a:t>
            </a:r>
          </a:p>
          <a:p>
            <a:pPr marL="514350" lvl="0" indent="-514350">
              <a:buFont typeface="+mj-lt"/>
              <a:buAutoNum type="arabicPeriod"/>
            </a:pPr>
            <a:r>
              <a:rPr lang="en-US" b="1" dirty="0">
                <a:solidFill>
                  <a:srgbClr val="000000"/>
                </a:solidFill>
                <a:latin typeface="+mj-lt"/>
              </a:rPr>
              <a:t>Diarrheal Diseases</a:t>
            </a:r>
          </a:p>
          <a:p>
            <a:pPr marL="514350" lvl="0" indent="-514350">
              <a:buFont typeface="+mj-lt"/>
              <a:buAutoNum type="arabicPeriod"/>
            </a:pPr>
            <a:r>
              <a:rPr lang="en-US" b="1" dirty="0">
                <a:solidFill>
                  <a:srgbClr val="000000"/>
                </a:solidFill>
                <a:latin typeface="+mj-lt"/>
              </a:rPr>
              <a:t>Tuberculosis</a:t>
            </a:r>
          </a:p>
          <a:p>
            <a:pPr marL="514350" lvl="0" indent="-514350">
              <a:buFont typeface="+mj-lt"/>
              <a:buAutoNum type="arabicPeriod"/>
            </a:pPr>
            <a:r>
              <a:rPr lang="en-US" dirty="0">
                <a:solidFill>
                  <a:srgbClr val="000000"/>
                </a:solidFill>
                <a:latin typeface="+mj-lt"/>
              </a:rPr>
              <a:t>Suicide</a:t>
            </a:r>
          </a:p>
          <a:p>
            <a:pPr marL="514350" lvl="0" indent="-514350">
              <a:buFont typeface="+mj-lt"/>
              <a:buAutoNum type="arabicPeriod"/>
            </a:pPr>
            <a:r>
              <a:rPr lang="en-US" dirty="0">
                <a:solidFill>
                  <a:srgbClr val="000000"/>
                </a:solidFill>
                <a:latin typeface="+mj-lt"/>
              </a:rPr>
              <a:t>Road Traffic Accidents</a:t>
            </a:r>
          </a:p>
          <a:p>
            <a:pPr marL="514350" lvl="0" indent="-514350">
              <a:buFont typeface="+mj-lt"/>
              <a:buAutoNum type="arabicPeriod"/>
            </a:pPr>
            <a:r>
              <a:rPr lang="en-US" dirty="0">
                <a:solidFill>
                  <a:srgbClr val="000000"/>
                </a:solidFill>
                <a:latin typeface="+mj-lt"/>
              </a:rPr>
              <a:t>Kidney Disease</a:t>
            </a:r>
          </a:p>
        </p:txBody>
      </p:sp>
      <p:sp>
        <p:nvSpPr>
          <p:cNvPr id="5" name="Left Arrow 4"/>
          <p:cNvSpPr/>
          <p:nvPr/>
        </p:nvSpPr>
        <p:spPr>
          <a:xfrm>
            <a:off x="7584542" y="4038600"/>
            <a:ext cx="1278487" cy="36933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j-lt"/>
            </a:endParaRPr>
          </a:p>
        </p:txBody>
      </p:sp>
      <p:sp>
        <p:nvSpPr>
          <p:cNvPr id="11" name="Left Arrow 10"/>
          <p:cNvSpPr/>
          <p:nvPr/>
        </p:nvSpPr>
        <p:spPr>
          <a:xfrm>
            <a:off x="7584542" y="2831068"/>
            <a:ext cx="1278487" cy="36933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j-lt"/>
            </a:endParaRPr>
          </a:p>
        </p:txBody>
      </p:sp>
      <p:sp>
        <p:nvSpPr>
          <p:cNvPr id="12" name="Left Arrow 11"/>
          <p:cNvSpPr/>
          <p:nvPr/>
        </p:nvSpPr>
        <p:spPr>
          <a:xfrm>
            <a:off x="7584542" y="3657600"/>
            <a:ext cx="1278487" cy="36933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j-lt"/>
            </a:endParaRPr>
          </a:p>
        </p:txBody>
      </p:sp>
    </p:spTree>
    <p:extLst>
      <p:ext uri="{BB962C8B-B14F-4D97-AF65-F5344CB8AC3E}">
        <p14:creationId xmlns:p14="http://schemas.microsoft.com/office/powerpoint/2010/main" val="4294277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061" y="0"/>
            <a:ext cx="6077764" cy="1143000"/>
          </a:xfrm>
        </p:spPr>
        <p:txBody>
          <a:bodyPr/>
          <a:lstStyle/>
          <a:p>
            <a:r>
              <a:rPr lang="en-US" i="1" dirty="0">
                <a:solidFill>
                  <a:srgbClr val="000000"/>
                </a:solidFill>
              </a:rPr>
              <a:t>Cause of Death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0993519"/>
              </p:ext>
            </p:extLst>
          </p:nvPr>
        </p:nvGraphicFramePr>
        <p:xfrm>
          <a:off x="150812" y="381000"/>
          <a:ext cx="11679158" cy="59192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0985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3762" y="50551"/>
            <a:ext cx="6015063" cy="1143000"/>
          </a:xfrm>
        </p:spPr>
        <p:txBody>
          <a:bodyPr/>
          <a:lstStyle/>
          <a:p>
            <a:r>
              <a:rPr lang="en-US" i="1" dirty="0">
                <a:solidFill>
                  <a:srgbClr val="000000"/>
                </a:solidFill>
              </a:rPr>
              <a:t>Cause of Death</a:t>
            </a:r>
          </a:p>
        </p:txBody>
      </p:sp>
      <p:graphicFrame>
        <p:nvGraphicFramePr>
          <p:cNvPr id="5" name="Chart 4"/>
          <p:cNvGraphicFramePr/>
          <p:nvPr>
            <p:extLst>
              <p:ext uri="{D42A27DB-BD31-4B8C-83A1-F6EECF244321}">
                <p14:modId xmlns:p14="http://schemas.microsoft.com/office/powerpoint/2010/main" val="486771220"/>
              </p:ext>
            </p:extLst>
          </p:nvPr>
        </p:nvGraphicFramePr>
        <p:xfrm>
          <a:off x="227012" y="228600"/>
          <a:ext cx="11739626" cy="63137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252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Objectives</a:t>
            </a:r>
          </a:p>
        </p:txBody>
      </p:sp>
      <p:sp>
        <p:nvSpPr>
          <p:cNvPr id="3" name="Content Placeholder 2"/>
          <p:cNvSpPr>
            <a:spLocks noGrp="1"/>
          </p:cNvSpPr>
          <p:nvPr>
            <p:ph idx="1"/>
          </p:nvPr>
        </p:nvSpPr>
        <p:spPr>
          <a:xfrm>
            <a:off x="298457" y="1417639"/>
            <a:ext cx="11579384" cy="4678361"/>
          </a:xfrm>
        </p:spPr>
        <p:txBody>
          <a:bodyPr>
            <a:normAutofit/>
          </a:bodyPr>
          <a:lstStyle/>
          <a:p>
            <a:pPr lvl="0"/>
            <a:r>
              <a:rPr lang="en-US" sz="3600" b="1" kern="1200" dirty="0">
                <a:solidFill>
                  <a:schemeClr val="tx1"/>
                </a:solidFill>
                <a:latin typeface="+mj-lt"/>
              </a:rPr>
              <a:t>Understand</a:t>
            </a:r>
            <a:r>
              <a:rPr lang="en-US" sz="3600" kern="1200" dirty="0">
                <a:solidFill>
                  <a:schemeClr val="tx1"/>
                </a:solidFill>
                <a:latin typeface="+mj-lt"/>
              </a:rPr>
              <a:t> the current Nepali medical system &amp; attitudes toward healthcare, including common disease trends in Nepal</a:t>
            </a:r>
          </a:p>
          <a:p>
            <a:pPr lvl="0"/>
            <a:r>
              <a:rPr lang="en-US" sz="3600" b="1" kern="1200" dirty="0">
                <a:solidFill>
                  <a:schemeClr val="tx1"/>
                </a:solidFill>
                <a:latin typeface="+mj-lt"/>
              </a:rPr>
              <a:t>Review </a:t>
            </a:r>
            <a:r>
              <a:rPr lang="en-US" sz="3600" kern="1200" dirty="0">
                <a:solidFill>
                  <a:schemeClr val="tx1"/>
                </a:solidFill>
                <a:latin typeface="+mj-lt"/>
              </a:rPr>
              <a:t>the Nepali-Bhutanese refugee crisis and resettlement, which is the contextual backdrop for a majority of Nepali’s accessing healthcare in America</a:t>
            </a:r>
          </a:p>
          <a:p>
            <a:pPr lvl="0"/>
            <a:r>
              <a:rPr lang="en-US" sz="3600" b="1" kern="1200" dirty="0">
                <a:solidFill>
                  <a:schemeClr val="tx1"/>
                </a:solidFill>
                <a:latin typeface="+mj-lt"/>
              </a:rPr>
              <a:t>Discuss </a:t>
            </a:r>
            <a:r>
              <a:rPr lang="en-US" sz="3600" kern="1200" dirty="0">
                <a:solidFill>
                  <a:schemeClr val="tx1"/>
                </a:solidFill>
                <a:latin typeface="+mj-lt"/>
              </a:rPr>
              <a:t>several various “core skills” essential to providing sustainable, high-quality cross-cultural medical care</a:t>
            </a:r>
          </a:p>
        </p:txBody>
      </p:sp>
    </p:spTree>
    <p:extLst>
      <p:ext uri="{BB962C8B-B14F-4D97-AF65-F5344CB8AC3E}">
        <p14:creationId xmlns:p14="http://schemas.microsoft.com/office/powerpoint/2010/main" val="916733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PTB CX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780914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a:spLocks noGrp="1"/>
          </p:cNvSpPr>
          <p:nvPr>
            <p:ph type="title"/>
          </p:nvPr>
        </p:nvSpPr>
        <p:spPr>
          <a:xfrm>
            <a:off x="9316978" y="1070291"/>
            <a:ext cx="2016641" cy="1365805"/>
          </a:xfrm>
        </p:spPr>
        <p:txBody>
          <a:bodyPr>
            <a:noAutofit/>
          </a:bodyPr>
          <a:lstStyle/>
          <a:p>
            <a:pPr lvl="0"/>
            <a:r>
              <a:rPr lang="en-US" sz="9000" dirty="0">
                <a:solidFill>
                  <a:srgbClr val="000000"/>
                </a:solidFill>
              </a:rPr>
              <a:t>TB</a:t>
            </a:r>
          </a:p>
        </p:txBody>
      </p:sp>
      <p:pic>
        <p:nvPicPr>
          <p:cNvPr id="2" name="Picture 1"/>
          <p:cNvPicPr>
            <a:picLocks noChangeAspect="1"/>
          </p:cNvPicPr>
          <p:nvPr/>
        </p:nvPicPr>
        <p:blipFill>
          <a:blip r:embed="rId4"/>
          <a:stretch>
            <a:fillRect/>
          </a:stretch>
        </p:blipFill>
        <p:spPr>
          <a:xfrm>
            <a:off x="8087729" y="3602314"/>
            <a:ext cx="4101097" cy="3255687"/>
          </a:xfrm>
          <a:prstGeom prst="rect">
            <a:avLst/>
          </a:prstGeom>
        </p:spPr>
      </p:pic>
    </p:spTree>
    <p:extLst>
      <p:ext uri="{BB962C8B-B14F-4D97-AF65-F5344CB8AC3E}">
        <p14:creationId xmlns:p14="http://schemas.microsoft.com/office/powerpoint/2010/main" val="124360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79" y="-13696"/>
            <a:ext cx="6012347" cy="6871697"/>
          </a:xfrm>
          <a:prstGeom prst="rect">
            <a:avLst/>
          </a:prstGeom>
        </p:spPr>
      </p:pic>
      <p:pic>
        <p:nvPicPr>
          <p:cNvPr id="3" name="Picture 2" descr="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602313"/>
            <a:ext cx="5810291" cy="3255688"/>
          </a:xfrm>
          <a:prstGeom prst="rect">
            <a:avLst/>
          </a:prstGeom>
        </p:spPr>
      </p:pic>
      <p:sp>
        <p:nvSpPr>
          <p:cNvPr id="4" name="Title 1"/>
          <p:cNvSpPr txBox="1">
            <a:spLocks/>
          </p:cNvSpPr>
          <p:nvPr/>
        </p:nvSpPr>
        <p:spPr>
          <a:xfrm>
            <a:off x="1347597" y="914794"/>
            <a:ext cx="3248047" cy="13658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000" b="1" dirty="0">
                <a:solidFill>
                  <a:srgbClr val="000000"/>
                </a:solidFill>
              </a:rPr>
              <a:t>NCC</a:t>
            </a:r>
          </a:p>
        </p:txBody>
      </p:sp>
    </p:spTree>
    <p:extLst>
      <p:ext uri="{BB962C8B-B14F-4D97-AF65-F5344CB8AC3E}">
        <p14:creationId xmlns:p14="http://schemas.microsoft.com/office/powerpoint/2010/main" val="28734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40669"/>
            <a:ext cx="10613781" cy="6817331"/>
          </a:xfrm>
          <a:prstGeom prst="rect">
            <a:avLst/>
          </a:prstGeom>
        </p:spPr>
      </p:pic>
      <p:sp>
        <p:nvSpPr>
          <p:cNvPr id="3" name="Title 1"/>
          <p:cNvSpPr txBox="1">
            <a:spLocks/>
          </p:cNvSpPr>
          <p:nvPr/>
        </p:nvSpPr>
        <p:spPr>
          <a:xfrm>
            <a:off x="10573438" y="1225785"/>
            <a:ext cx="1615386" cy="367232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500" b="1" dirty="0">
                <a:solidFill>
                  <a:srgbClr val="000000"/>
                </a:solidFill>
              </a:rPr>
              <a:t>R</a:t>
            </a:r>
          </a:p>
          <a:p>
            <a:r>
              <a:rPr lang="en-US" sz="7500" b="1" dirty="0">
                <a:solidFill>
                  <a:srgbClr val="000000"/>
                </a:solidFill>
              </a:rPr>
              <a:t>H</a:t>
            </a:r>
          </a:p>
          <a:p>
            <a:r>
              <a:rPr lang="en-US" sz="7500" b="1" dirty="0">
                <a:solidFill>
                  <a:srgbClr val="000000"/>
                </a:solidFill>
              </a:rPr>
              <a:t>D</a:t>
            </a:r>
          </a:p>
        </p:txBody>
      </p:sp>
    </p:spTree>
    <p:extLst>
      <p:ext uri="{BB962C8B-B14F-4D97-AF65-F5344CB8AC3E}">
        <p14:creationId xmlns:p14="http://schemas.microsoft.com/office/powerpoint/2010/main" val="4751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8222"/>
            <a:ext cx="12188825" cy="6829778"/>
          </a:xfrm>
          <a:prstGeom prst="rect">
            <a:avLst/>
          </a:prstGeom>
        </p:spPr>
      </p:pic>
      <p:sp>
        <p:nvSpPr>
          <p:cNvPr id="3" name="Title 1"/>
          <p:cNvSpPr txBox="1">
            <a:spLocks/>
          </p:cNvSpPr>
          <p:nvPr/>
        </p:nvSpPr>
        <p:spPr>
          <a:xfrm>
            <a:off x="8534771" y="387388"/>
            <a:ext cx="2626083" cy="13658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700" b="1" dirty="0">
                <a:solidFill>
                  <a:schemeClr val="bg1"/>
                </a:solidFill>
              </a:rPr>
              <a:t>MM</a:t>
            </a:r>
          </a:p>
        </p:txBody>
      </p:sp>
    </p:spTree>
    <p:extLst>
      <p:ext uri="{BB962C8B-B14F-4D97-AF65-F5344CB8AC3E}">
        <p14:creationId xmlns:p14="http://schemas.microsoft.com/office/powerpoint/2010/main" val="28085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jpg"/>
          <p:cNvPicPr>
            <a:picLocks noChangeAspect="1"/>
          </p:cNvPicPr>
          <p:nvPr/>
        </p:nvPicPr>
        <p:blipFill rotWithShape="1">
          <a:blip r:embed="rId3" cstate="email">
            <a:extLst>
              <a:ext uri="{28A0092B-C50C-407E-A947-70E740481C1C}">
                <a14:useLocalDpi xmlns:a14="http://schemas.microsoft.com/office/drawing/2010/main"/>
              </a:ext>
            </a:extLst>
          </a:blip>
          <a:srcRect r="6390"/>
          <a:stretch/>
        </p:blipFill>
        <p:spPr>
          <a:xfrm>
            <a:off x="5163504" y="1981200"/>
            <a:ext cx="7025321" cy="4222610"/>
          </a:xfrm>
          <a:prstGeom prst="rect">
            <a:avLst/>
          </a:prstGeom>
        </p:spPr>
      </p:pic>
      <p:sp>
        <p:nvSpPr>
          <p:cNvPr id="4" name="Title 1"/>
          <p:cNvSpPr txBox="1">
            <a:spLocks/>
          </p:cNvSpPr>
          <p:nvPr/>
        </p:nvSpPr>
        <p:spPr>
          <a:xfrm>
            <a:off x="6856412" y="762000"/>
            <a:ext cx="4862477" cy="9144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000000"/>
                </a:solidFill>
                <a:cs typeface="Lucida Handwriting"/>
              </a:rPr>
              <a:t>ACROMEGALY</a:t>
            </a:r>
          </a:p>
        </p:txBody>
      </p:sp>
      <p:sp>
        <p:nvSpPr>
          <p:cNvPr id="5" name="Rounded Rectangle 4"/>
          <p:cNvSpPr/>
          <p:nvPr/>
        </p:nvSpPr>
        <p:spPr>
          <a:xfrm>
            <a:off x="2331568" y="1820814"/>
            <a:ext cx="1692780" cy="3593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7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03091"/>
            <a:ext cx="6415758" cy="6006741"/>
          </a:xfrm>
          <a:prstGeom prst="rect">
            <a:avLst/>
          </a:prstGeom>
        </p:spPr>
      </p:pic>
      <p:sp>
        <p:nvSpPr>
          <p:cNvPr id="4" name="Title 1"/>
          <p:cNvSpPr txBox="1">
            <a:spLocks/>
          </p:cNvSpPr>
          <p:nvPr/>
        </p:nvSpPr>
        <p:spPr>
          <a:xfrm>
            <a:off x="0" y="50551"/>
            <a:ext cx="12188825" cy="85254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i="1" dirty="0">
                <a:solidFill>
                  <a:srgbClr val="000000"/>
                </a:solidFill>
              </a:rPr>
              <a:t>Late Presentations</a:t>
            </a:r>
          </a:p>
        </p:txBody>
      </p:sp>
    </p:spTree>
    <p:extLst>
      <p:ext uri="{BB962C8B-B14F-4D97-AF65-F5344CB8AC3E}">
        <p14:creationId xmlns:p14="http://schemas.microsoft.com/office/powerpoint/2010/main" val="2119367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lvl="1" indent="0">
              <a:buNone/>
            </a:pPr>
            <a:r>
              <a:rPr lang="en-US" sz="4400" dirty="0">
                <a:solidFill>
                  <a:srgbClr val="000000"/>
                </a:solidFill>
                <a:latin typeface="+mj-lt"/>
              </a:rPr>
              <a:t>Increasing burden of NCD’s:</a:t>
            </a:r>
          </a:p>
          <a:p>
            <a:pPr lvl="1">
              <a:buFontTx/>
              <a:buChar char="-"/>
            </a:pPr>
            <a:r>
              <a:rPr lang="en-US" sz="4400" dirty="0">
                <a:solidFill>
                  <a:srgbClr val="000000"/>
                </a:solidFill>
                <a:latin typeface="+mj-lt"/>
              </a:rPr>
              <a:t>Heart disease &amp; Stroke</a:t>
            </a:r>
          </a:p>
          <a:p>
            <a:pPr lvl="1">
              <a:buFontTx/>
              <a:buChar char="-"/>
            </a:pPr>
            <a:r>
              <a:rPr lang="en-US" sz="4400" dirty="0">
                <a:solidFill>
                  <a:srgbClr val="000000"/>
                </a:solidFill>
                <a:latin typeface="+mj-lt"/>
              </a:rPr>
              <a:t>HTN, HL, CHF</a:t>
            </a:r>
          </a:p>
          <a:p>
            <a:pPr lvl="1">
              <a:buFontTx/>
              <a:buChar char="-"/>
            </a:pPr>
            <a:r>
              <a:rPr lang="en-US" sz="4400" dirty="0">
                <a:solidFill>
                  <a:srgbClr val="000000"/>
                </a:solidFill>
                <a:latin typeface="+mj-lt"/>
              </a:rPr>
              <a:t>DM2, Obesity</a:t>
            </a:r>
          </a:p>
          <a:p>
            <a:pPr lvl="1">
              <a:buFontTx/>
              <a:buChar char="-"/>
            </a:pPr>
            <a:r>
              <a:rPr lang="en-US" sz="4400" dirty="0">
                <a:solidFill>
                  <a:srgbClr val="000000"/>
                </a:solidFill>
                <a:latin typeface="+mj-lt"/>
              </a:rPr>
              <a:t>Mental health, alcoholism</a:t>
            </a:r>
          </a:p>
        </p:txBody>
      </p:sp>
      <p:sp>
        <p:nvSpPr>
          <p:cNvPr id="5" name="Title 1"/>
          <p:cNvSpPr>
            <a:spLocks noGrp="1"/>
          </p:cNvSpPr>
          <p:nvPr>
            <p:ph type="title"/>
          </p:nvPr>
        </p:nvSpPr>
        <p:spPr>
          <a:xfrm>
            <a:off x="609441" y="274638"/>
            <a:ext cx="10969943" cy="1143000"/>
          </a:xfrm>
        </p:spPr>
        <p:txBody>
          <a:bodyPr>
            <a:normAutofit/>
          </a:bodyPr>
          <a:lstStyle/>
          <a:p>
            <a:pPr lvl="0"/>
            <a:r>
              <a:rPr lang="en-US" sz="5200" dirty="0">
                <a:solidFill>
                  <a:srgbClr val="000000"/>
                </a:solidFill>
              </a:rPr>
              <a:t>OTHER TRENDS</a:t>
            </a:r>
            <a:r>
              <a:rPr lang="is-IS" sz="5200" dirty="0">
                <a:solidFill>
                  <a:srgbClr val="000000"/>
                </a:solidFill>
              </a:rPr>
              <a:t>…</a:t>
            </a:r>
            <a:endParaRPr lang="en-US" sz="5200" dirty="0">
              <a:solidFill>
                <a:srgbClr val="000000"/>
              </a:solidFill>
            </a:endParaRPr>
          </a:p>
        </p:txBody>
      </p:sp>
    </p:spTree>
    <p:extLst>
      <p:ext uri="{BB962C8B-B14F-4D97-AF65-F5344CB8AC3E}">
        <p14:creationId xmlns:p14="http://schemas.microsoft.com/office/powerpoint/2010/main" val="2035196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85135"/>
            <a:ext cx="10969943" cy="5257800"/>
          </a:xfrm>
        </p:spPr>
        <p:txBody>
          <a:bodyPr>
            <a:noAutofit/>
          </a:bodyPr>
          <a:lstStyle/>
          <a:p>
            <a:pPr marL="457200" lvl="1" indent="0">
              <a:buNone/>
            </a:pPr>
            <a:r>
              <a:rPr lang="en-US" sz="4400" dirty="0">
                <a:solidFill>
                  <a:srgbClr val="000000"/>
                </a:solidFill>
                <a:latin typeface="+mj-lt"/>
              </a:rPr>
              <a:t>Specific to environment:</a:t>
            </a:r>
          </a:p>
          <a:p>
            <a:pPr marL="457200" lvl="1" indent="0">
              <a:buNone/>
            </a:pPr>
            <a:r>
              <a:rPr lang="en-US" sz="4400" dirty="0">
                <a:solidFill>
                  <a:srgbClr val="000000"/>
                </a:solidFill>
                <a:latin typeface="+mj-lt"/>
              </a:rPr>
              <a:t>	- COPD, GERD</a:t>
            </a:r>
          </a:p>
          <a:p>
            <a:pPr lvl="2">
              <a:buFontTx/>
              <a:buChar char="-"/>
            </a:pPr>
            <a:r>
              <a:rPr lang="en-US" sz="4400" dirty="0">
                <a:solidFill>
                  <a:srgbClr val="000000"/>
                </a:solidFill>
                <a:latin typeface="+mj-lt"/>
              </a:rPr>
              <a:t>Snake bites, mushrooms</a:t>
            </a:r>
          </a:p>
          <a:p>
            <a:pPr lvl="2">
              <a:buFontTx/>
              <a:buChar char="-"/>
            </a:pPr>
            <a:r>
              <a:rPr lang="en-US" sz="4400" dirty="0">
                <a:solidFill>
                  <a:srgbClr val="000000"/>
                </a:solidFill>
                <a:latin typeface="+mj-lt"/>
              </a:rPr>
              <a:t>Malnutrition, DM type 1-1/2</a:t>
            </a:r>
          </a:p>
          <a:p>
            <a:pPr lvl="2">
              <a:buFontTx/>
              <a:buChar char="-"/>
            </a:pPr>
            <a:r>
              <a:rPr lang="en-US" sz="4400" dirty="0">
                <a:solidFill>
                  <a:srgbClr val="000000"/>
                </a:solidFill>
                <a:latin typeface="+mj-lt"/>
              </a:rPr>
              <a:t>Goiter/ hypothyroidism</a:t>
            </a:r>
          </a:p>
          <a:p>
            <a:pPr lvl="2">
              <a:buFontTx/>
              <a:buChar char="-"/>
            </a:pPr>
            <a:r>
              <a:rPr lang="en-US" sz="4400" dirty="0">
                <a:solidFill>
                  <a:srgbClr val="000000"/>
                </a:solidFill>
                <a:latin typeface="+mj-lt"/>
              </a:rPr>
              <a:t>Trauma, burns</a:t>
            </a:r>
          </a:p>
        </p:txBody>
      </p:sp>
      <p:sp>
        <p:nvSpPr>
          <p:cNvPr id="6" name="Title 1"/>
          <p:cNvSpPr>
            <a:spLocks noGrp="1"/>
          </p:cNvSpPr>
          <p:nvPr>
            <p:ph type="title"/>
          </p:nvPr>
        </p:nvSpPr>
        <p:spPr>
          <a:xfrm>
            <a:off x="609441" y="274638"/>
            <a:ext cx="10969943" cy="1143000"/>
          </a:xfrm>
        </p:spPr>
        <p:txBody>
          <a:bodyPr>
            <a:normAutofit/>
          </a:bodyPr>
          <a:lstStyle/>
          <a:p>
            <a:pPr lvl="0"/>
            <a:r>
              <a:rPr lang="en-US" sz="5200" dirty="0">
                <a:solidFill>
                  <a:srgbClr val="000000"/>
                </a:solidFill>
              </a:rPr>
              <a:t>OTHER TRENDS</a:t>
            </a:r>
            <a:r>
              <a:rPr lang="is-IS" sz="5200" dirty="0">
                <a:solidFill>
                  <a:srgbClr val="000000"/>
                </a:solidFill>
              </a:rPr>
              <a:t>…</a:t>
            </a:r>
            <a:endParaRPr lang="en-US" sz="5200" dirty="0">
              <a:solidFill>
                <a:srgbClr val="000000"/>
              </a:solidFill>
            </a:endParaRPr>
          </a:p>
        </p:txBody>
      </p:sp>
    </p:spTree>
    <p:extLst>
      <p:ext uri="{BB962C8B-B14F-4D97-AF65-F5344CB8AC3E}">
        <p14:creationId xmlns:p14="http://schemas.microsoft.com/office/powerpoint/2010/main" val="3707049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457200" lvl="1" indent="0">
              <a:buNone/>
            </a:pPr>
            <a:r>
              <a:rPr lang="en-US" sz="4000" dirty="0">
                <a:solidFill>
                  <a:srgbClr val="000000"/>
                </a:solidFill>
                <a:latin typeface="+mj-lt"/>
              </a:rPr>
              <a:t>High-risk OB:</a:t>
            </a:r>
          </a:p>
          <a:p>
            <a:pPr lvl="2">
              <a:buFontTx/>
              <a:buChar char="-"/>
            </a:pPr>
            <a:r>
              <a:rPr lang="en-US" sz="4000" dirty="0">
                <a:solidFill>
                  <a:srgbClr val="000000"/>
                </a:solidFill>
                <a:latin typeface="+mj-lt"/>
              </a:rPr>
              <a:t>Pre/</a:t>
            </a:r>
            <a:r>
              <a:rPr lang="en-US" sz="4000" dirty="0" err="1">
                <a:solidFill>
                  <a:srgbClr val="000000"/>
                </a:solidFill>
                <a:latin typeface="+mj-lt"/>
              </a:rPr>
              <a:t>ecclampsia</a:t>
            </a:r>
            <a:endParaRPr lang="en-US" sz="4000" dirty="0">
              <a:solidFill>
                <a:srgbClr val="000000"/>
              </a:solidFill>
              <a:latin typeface="+mj-lt"/>
            </a:endParaRPr>
          </a:p>
          <a:p>
            <a:pPr lvl="2">
              <a:buFontTx/>
              <a:buChar char="-"/>
            </a:pPr>
            <a:r>
              <a:rPr lang="en-US" sz="4000" dirty="0">
                <a:solidFill>
                  <a:srgbClr val="000000"/>
                </a:solidFill>
                <a:latin typeface="+mj-lt"/>
              </a:rPr>
              <a:t>Precipitous </a:t>
            </a:r>
            <a:r>
              <a:rPr lang="en-US" sz="4000" dirty="0" err="1">
                <a:solidFill>
                  <a:srgbClr val="000000"/>
                </a:solidFill>
                <a:latin typeface="+mj-lt"/>
              </a:rPr>
              <a:t>vag</a:t>
            </a:r>
            <a:r>
              <a:rPr lang="en-US" sz="4000" dirty="0">
                <a:solidFill>
                  <a:srgbClr val="000000"/>
                </a:solidFill>
                <a:latin typeface="+mj-lt"/>
              </a:rPr>
              <a:t> breech deliveries</a:t>
            </a:r>
          </a:p>
          <a:p>
            <a:pPr lvl="2">
              <a:buFontTx/>
              <a:buChar char="-"/>
            </a:pPr>
            <a:r>
              <a:rPr lang="en-US" sz="4000" dirty="0">
                <a:solidFill>
                  <a:srgbClr val="000000"/>
                </a:solidFill>
                <a:latin typeface="+mj-lt"/>
              </a:rPr>
              <a:t>Cord prolapse</a:t>
            </a:r>
          </a:p>
          <a:p>
            <a:pPr lvl="2">
              <a:buFontTx/>
              <a:buChar char="-"/>
            </a:pPr>
            <a:r>
              <a:rPr lang="en-US" sz="4000" dirty="0">
                <a:solidFill>
                  <a:srgbClr val="000000"/>
                </a:solidFill>
                <a:latin typeface="+mj-lt"/>
              </a:rPr>
              <a:t>Molar pregnancy / invasive GTD</a:t>
            </a:r>
          </a:p>
          <a:p>
            <a:pPr lvl="2">
              <a:buFontTx/>
              <a:buChar char="-"/>
            </a:pPr>
            <a:r>
              <a:rPr lang="en-US" sz="4000" dirty="0">
                <a:solidFill>
                  <a:srgbClr val="000000"/>
                </a:solidFill>
                <a:latin typeface="+mj-lt"/>
              </a:rPr>
              <a:t>IUGR; IUFD; TORCH syndromes</a:t>
            </a:r>
          </a:p>
        </p:txBody>
      </p:sp>
      <p:sp>
        <p:nvSpPr>
          <p:cNvPr id="7" name="Title 1"/>
          <p:cNvSpPr>
            <a:spLocks noGrp="1"/>
          </p:cNvSpPr>
          <p:nvPr>
            <p:ph type="title"/>
          </p:nvPr>
        </p:nvSpPr>
        <p:spPr>
          <a:xfrm>
            <a:off x="609441" y="274638"/>
            <a:ext cx="10969943" cy="1143000"/>
          </a:xfrm>
        </p:spPr>
        <p:txBody>
          <a:bodyPr>
            <a:normAutofit/>
          </a:bodyPr>
          <a:lstStyle/>
          <a:p>
            <a:pPr lvl="0"/>
            <a:r>
              <a:rPr lang="en-US" sz="5200" dirty="0">
                <a:solidFill>
                  <a:srgbClr val="000000"/>
                </a:solidFill>
              </a:rPr>
              <a:t>OTHER TRENDS</a:t>
            </a:r>
            <a:r>
              <a:rPr lang="is-IS" sz="5200" dirty="0">
                <a:solidFill>
                  <a:srgbClr val="000000"/>
                </a:solidFill>
              </a:rPr>
              <a:t>…</a:t>
            </a:r>
            <a:endParaRPr lang="en-US" sz="5200" dirty="0">
              <a:solidFill>
                <a:srgbClr val="000000"/>
              </a:solidFill>
            </a:endParaRPr>
          </a:p>
        </p:txBody>
      </p:sp>
    </p:spTree>
    <p:extLst>
      <p:ext uri="{BB962C8B-B14F-4D97-AF65-F5344CB8AC3E}">
        <p14:creationId xmlns:p14="http://schemas.microsoft.com/office/powerpoint/2010/main" val="256524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88825" cy="6172199"/>
          </a:xfrm>
          <a:prstGeom prst="rect">
            <a:avLst/>
          </a:prstGeom>
        </p:spPr>
      </p:pic>
    </p:spTree>
    <p:extLst>
      <p:ext uri="{BB962C8B-B14F-4D97-AF65-F5344CB8AC3E}">
        <p14:creationId xmlns:p14="http://schemas.microsoft.com/office/powerpoint/2010/main" val="2406331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3785326"/>
            <a:ext cx="10969943" cy="2463074"/>
          </a:xfrm>
        </p:spPr>
        <p:txBody>
          <a:bodyPr>
            <a:normAutofit/>
          </a:bodyPr>
          <a:lstStyle/>
          <a:p>
            <a:r>
              <a:rPr lang="en-US" sz="4800" i="1" dirty="0"/>
              <a:t>FOCUS ON</a:t>
            </a:r>
            <a:br>
              <a:rPr lang="en-US" sz="8800" i="1" dirty="0"/>
            </a:br>
            <a:r>
              <a:rPr lang="en-US" sz="9000" b="1" dirty="0"/>
              <a:t>NEPAL</a:t>
            </a:r>
          </a:p>
        </p:txBody>
      </p:sp>
      <p:pic>
        <p:nvPicPr>
          <p:cNvPr id="3" name="Picture 2"/>
          <p:cNvPicPr>
            <a:picLocks noChangeAspect="1"/>
          </p:cNvPicPr>
          <p:nvPr/>
        </p:nvPicPr>
        <p:blipFill>
          <a:blip r:embed="rId2"/>
          <a:stretch>
            <a:fillRect/>
          </a:stretch>
        </p:blipFill>
        <p:spPr>
          <a:xfrm>
            <a:off x="-68148" y="0"/>
            <a:ext cx="12256973" cy="3785326"/>
          </a:xfrm>
          <a:prstGeom prst="rect">
            <a:avLst/>
          </a:prstGeom>
        </p:spPr>
      </p:pic>
      <p:sp>
        <p:nvSpPr>
          <p:cNvPr id="4" name="TextBox 3"/>
          <p:cNvSpPr txBox="1"/>
          <p:nvPr/>
        </p:nvSpPr>
        <p:spPr>
          <a:xfrm>
            <a:off x="9858105" y="217284"/>
            <a:ext cx="1916854" cy="646331"/>
          </a:xfrm>
          <a:prstGeom prst="rect">
            <a:avLst/>
          </a:prstGeom>
          <a:noFill/>
        </p:spPr>
        <p:txBody>
          <a:bodyPr wrap="square" rtlCol="0">
            <a:spAutoFit/>
          </a:bodyPr>
          <a:lstStyle/>
          <a:p>
            <a:r>
              <a:rPr lang="en-US" sz="3600" b="1" dirty="0">
                <a:solidFill>
                  <a:schemeClr val="bg1"/>
                </a:solidFill>
              </a:rPr>
              <a:t>PART I</a:t>
            </a:r>
          </a:p>
        </p:txBody>
      </p:sp>
    </p:spTree>
    <p:extLst>
      <p:ext uri="{BB962C8B-B14F-4D97-AF65-F5344CB8AC3E}">
        <p14:creationId xmlns:p14="http://schemas.microsoft.com/office/powerpoint/2010/main" val="1726986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48" y="5157297"/>
            <a:ext cx="11799853" cy="1014904"/>
          </a:xfrm>
        </p:spPr>
        <p:txBody>
          <a:bodyPr>
            <a:noAutofit/>
          </a:bodyPr>
          <a:lstStyle/>
          <a:p>
            <a:r>
              <a:rPr lang="en-US" sz="6200" dirty="0">
                <a:solidFill>
                  <a:srgbClr val="000000"/>
                </a:solidFill>
              </a:rPr>
              <a:t>TWO YEARS AT “MISSION”</a:t>
            </a:r>
            <a:endParaRPr lang="en-US" sz="6200" b="1" dirty="0">
              <a:solidFill>
                <a:srgbClr val="000000"/>
              </a:solidFill>
            </a:endParaRPr>
          </a:p>
        </p:txBody>
      </p:sp>
      <p:pic>
        <p:nvPicPr>
          <p:cNvPr id="7" name="Picture 3"/>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bwMode="auto">
          <a:xfrm>
            <a:off x="0" y="1"/>
            <a:ext cx="12188825" cy="5212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0916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p:cNvPicPr>
            <a:picLocks noChangeAspect="1"/>
          </p:cNvPicPr>
          <p:nvPr/>
        </p:nvPicPr>
        <p:blipFill rotWithShape="1">
          <a:blip r:embed="rId3">
            <a:extLst>
              <a:ext uri="{28A0092B-C50C-407E-A947-70E740481C1C}">
                <a14:useLocalDpi xmlns:a14="http://schemas.microsoft.com/office/drawing/2010/main"/>
              </a:ext>
            </a:extLst>
          </a:blip>
          <a:srcRect t="3973" b="8540"/>
          <a:stretch/>
        </p:blipFill>
        <p:spPr bwMode="auto">
          <a:xfrm>
            <a:off x="-18468" y="30460"/>
            <a:ext cx="12207293" cy="614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473825" y="0"/>
            <a:ext cx="5715000" cy="1446550"/>
          </a:xfrm>
          <a:prstGeom prst="rect">
            <a:avLst/>
          </a:prstGeom>
          <a:noFill/>
        </p:spPr>
        <p:txBody>
          <a:bodyPr wrap="square" rtlCol="0">
            <a:spAutoFit/>
          </a:bodyPr>
          <a:lstStyle/>
          <a:p>
            <a:pPr algn="ctr" eaLnBrk="1" hangingPunct="1"/>
            <a:r>
              <a:rPr lang="en-US" sz="4400" b="1" dirty="0" err="1">
                <a:latin typeface="+mj-lt"/>
                <a:cs typeface="Bradley Hand Bold"/>
              </a:rPr>
              <a:t>Palpa</a:t>
            </a:r>
            <a:r>
              <a:rPr lang="en-US" sz="4400" b="1" dirty="0">
                <a:latin typeface="+mj-lt"/>
                <a:cs typeface="Bradley Hand Bold"/>
              </a:rPr>
              <a:t> District, Nepal</a:t>
            </a:r>
          </a:p>
          <a:p>
            <a:pPr algn="ctr" eaLnBrk="1" hangingPunct="1"/>
            <a:r>
              <a:rPr lang="en-US" sz="4400" b="1" dirty="0">
                <a:latin typeface="+mj-lt"/>
                <a:cs typeface="Bradley Hand Bold"/>
              </a:rPr>
              <a:t>Sept 2013 – Dec 2015</a:t>
            </a:r>
          </a:p>
        </p:txBody>
      </p:sp>
    </p:spTree>
    <p:extLst>
      <p:ext uri="{BB962C8B-B14F-4D97-AF65-F5344CB8AC3E}">
        <p14:creationId xmlns:p14="http://schemas.microsoft.com/office/powerpoint/2010/main" val="2789277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descr="INF logo.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2412" y="3429000"/>
            <a:ext cx="3973008" cy="25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6" name="Picture 5" descr="SP logo.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4812" y="381000"/>
            <a:ext cx="3763893" cy="2823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7" name="Picture 6" descr="UMN logo.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7812" y="381000"/>
            <a:ext cx="3909409" cy="3301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8" name="Title 1"/>
          <p:cNvSpPr>
            <a:spLocks noGrp="1"/>
          </p:cNvSpPr>
          <p:nvPr>
            <p:ph type="title"/>
          </p:nvPr>
        </p:nvSpPr>
        <p:spPr>
          <a:xfrm>
            <a:off x="5948557" y="3630601"/>
            <a:ext cx="5305102" cy="2536825"/>
          </a:xfrm>
        </p:spPr>
        <p:txBody>
          <a:bodyPr/>
          <a:lstStyle/>
          <a:p>
            <a:pPr eaLnBrk="1" hangingPunct="1"/>
            <a:r>
              <a:rPr lang="en-US" b="1" dirty="0">
                <a:solidFill>
                  <a:srgbClr val="000000"/>
                </a:solidFill>
              </a:rPr>
              <a:t>MEDICAL CARE</a:t>
            </a:r>
            <a:br>
              <a:rPr lang="en-US" b="1" dirty="0">
                <a:solidFill>
                  <a:srgbClr val="000000"/>
                </a:solidFill>
              </a:rPr>
            </a:br>
            <a:r>
              <a:rPr lang="en-US" b="1" dirty="0">
                <a:solidFill>
                  <a:srgbClr val="000000"/>
                </a:solidFill>
              </a:rPr>
              <a:t>TEACHING</a:t>
            </a:r>
            <a:br>
              <a:rPr lang="en-US" b="1" dirty="0">
                <a:solidFill>
                  <a:srgbClr val="000000"/>
                </a:solidFill>
              </a:rPr>
            </a:br>
            <a:r>
              <a:rPr lang="en-US" b="1" dirty="0">
                <a:solidFill>
                  <a:srgbClr val="000000"/>
                </a:solidFill>
              </a:rPr>
              <a:t>PRECEPTING</a:t>
            </a:r>
          </a:p>
        </p:txBody>
      </p:sp>
    </p:spTree>
    <p:extLst>
      <p:ext uri="{BB962C8B-B14F-4D97-AF65-F5344CB8AC3E}">
        <p14:creationId xmlns:p14="http://schemas.microsoft.com/office/powerpoint/2010/main" val="1296158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165868"/>
            <a:ext cx="3684342" cy="1842651"/>
          </a:xfrm>
          <a:prstGeom prst="rect">
            <a:avLst/>
          </a:prstGeom>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112416"/>
            <a:ext cx="4032376" cy="1537016"/>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 y="1"/>
            <a:ext cx="9536825" cy="181477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634155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609441" y="0"/>
            <a:ext cx="10969943" cy="6248400"/>
          </a:xfrm>
        </p:spPr>
        <p:txBody>
          <a:bodyPr/>
          <a:lstStyle/>
          <a:p>
            <a:pPr eaLnBrk="1" hangingPunct="1"/>
            <a:r>
              <a:rPr lang="en-US" b="1" dirty="0">
                <a:solidFill>
                  <a:srgbClr val="000000"/>
                </a:solidFill>
              </a:rPr>
              <a:t>Inpatient wards</a:t>
            </a:r>
            <a:br>
              <a:rPr lang="en-US" b="1" dirty="0">
                <a:solidFill>
                  <a:srgbClr val="000000"/>
                </a:solidFill>
              </a:rPr>
            </a:br>
            <a:r>
              <a:rPr lang="en-US" b="1" dirty="0">
                <a:solidFill>
                  <a:srgbClr val="000000"/>
                </a:solidFill>
              </a:rPr>
              <a:t>Outpatient clinics</a:t>
            </a:r>
            <a:br>
              <a:rPr lang="en-US" b="1" dirty="0">
                <a:solidFill>
                  <a:srgbClr val="000000"/>
                </a:solidFill>
              </a:rPr>
            </a:br>
            <a:r>
              <a:rPr lang="en-US" b="1" dirty="0">
                <a:solidFill>
                  <a:srgbClr val="000000"/>
                </a:solidFill>
              </a:rPr>
              <a:t>Laboratory</a:t>
            </a:r>
            <a:br>
              <a:rPr lang="en-US" b="1" dirty="0">
                <a:solidFill>
                  <a:srgbClr val="000000"/>
                </a:solidFill>
              </a:rPr>
            </a:br>
            <a:r>
              <a:rPr lang="en-US" b="1" dirty="0">
                <a:solidFill>
                  <a:srgbClr val="000000"/>
                </a:solidFill>
              </a:rPr>
              <a:t>Pharmacy</a:t>
            </a:r>
            <a:br>
              <a:rPr lang="en-US" b="1" dirty="0">
                <a:solidFill>
                  <a:srgbClr val="000000"/>
                </a:solidFill>
              </a:rPr>
            </a:br>
            <a:r>
              <a:rPr lang="en-US" b="1" dirty="0">
                <a:solidFill>
                  <a:srgbClr val="000000"/>
                </a:solidFill>
              </a:rPr>
              <a:t>Dental</a:t>
            </a:r>
            <a:br>
              <a:rPr lang="en-US" b="1" dirty="0">
                <a:solidFill>
                  <a:srgbClr val="000000"/>
                </a:solidFill>
              </a:rPr>
            </a:br>
            <a:r>
              <a:rPr lang="en-US" b="1" dirty="0">
                <a:solidFill>
                  <a:srgbClr val="000000"/>
                </a:solidFill>
              </a:rPr>
              <a:t>Physical &amp; Occupational Therapy</a:t>
            </a:r>
            <a:br>
              <a:rPr lang="en-US" b="1" dirty="0">
                <a:solidFill>
                  <a:srgbClr val="000000"/>
                </a:solidFill>
              </a:rPr>
            </a:br>
            <a:r>
              <a:rPr lang="en-US" b="1" dirty="0">
                <a:solidFill>
                  <a:srgbClr val="000000"/>
                </a:solidFill>
              </a:rPr>
              <a:t>X-Ray / Ultrasound</a:t>
            </a:r>
            <a:br>
              <a:rPr lang="en-US" b="1" dirty="0">
                <a:solidFill>
                  <a:srgbClr val="000000"/>
                </a:solidFill>
              </a:rPr>
            </a:br>
            <a:r>
              <a:rPr lang="en-US" b="1" dirty="0">
                <a:solidFill>
                  <a:srgbClr val="000000"/>
                </a:solidFill>
              </a:rPr>
              <a:t>Community Health</a:t>
            </a:r>
            <a:br>
              <a:rPr lang="en-US" b="1" dirty="0">
                <a:solidFill>
                  <a:srgbClr val="000000"/>
                </a:solidFill>
              </a:rPr>
            </a:br>
            <a:r>
              <a:rPr lang="en-US" b="1" dirty="0">
                <a:solidFill>
                  <a:srgbClr val="000000"/>
                </a:solidFill>
              </a:rPr>
              <a:t>Pastoral Care / Social Services</a:t>
            </a:r>
          </a:p>
        </p:txBody>
      </p:sp>
    </p:spTree>
    <p:extLst>
      <p:ext uri="{BB962C8B-B14F-4D97-AF65-F5344CB8AC3E}">
        <p14:creationId xmlns:p14="http://schemas.microsoft.com/office/powerpoint/2010/main" val="3093937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 y="1589"/>
            <a:ext cx="12180361"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TextBox 2"/>
          <p:cNvSpPr txBox="1">
            <a:spLocks noChangeArrowheads="1"/>
          </p:cNvSpPr>
          <p:nvPr/>
        </p:nvSpPr>
        <p:spPr bwMode="auto">
          <a:xfrm>
            <a:off x="6098645" y="3494088"/>
            <a:ext cx="4796367" cy="1569660"/>
          </a:xfrm>
          <a:prstGeom prst="rect">
            <a:avLst/>
          </a:prstGeom>
          <a:solidFill>
            <a:srgbClr val="FFFFFF">
              <a:alpha val="45000"/>
            </a:srgb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b="1" dirty="0">
                <a:solidFill>
                  <a:srgbClr val="800000"/>
                </a:solidFill>
                <a:latin typeface="+mj-lt"/>
              </a:rPr>
              <a:t>Bed capacity: 170 (80-120%)</a:t>
            </a:r>
          </a:p>
        </p:txBody>
      </p:sp>
    </p:spTree>
    <p:extLst>
      <p:ext uri="{BB962C8B-B14F-4D97-AF65-F5344CB8AC3E}">
        <p14:creationId xmlns:p14="http://schemas.microsoft.com/office/powerpoint/2010/main" val="2015481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endParaRPr lang="en-US">
              <a:latin typeface="Calibri" charset="0"/>
            </a:endParaRPr>
          </a:p>
        </p:txBody>
      </p:sp>
      <p:pic>
        <p:nvPicPr>
          <p:cNvPr id="6963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8738"/>
            <a:ext cx="1218882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3612" y="5791200"/>
            <a:ext cx="2819400" cy="769441"/>
          </a:xfrm>
          <a:prstGeom prst="rect">
            <a:avLst/>
          </a:prstGeom>
          <a:noFill/>
        </p:spPr>
        <p:txBody>
          <a:bodyPr wrap="square" rtlCol="0">
            <a:spAutoFit/>
          </a:bodyPr>
          <a:lstStyle/>
          <a:p>
            <a:r>
              <a:rPr lang="en-US" sz="4400" b="1" dirty="0">
                <a:solidFill>
                  <a:srgbClr val="FFFFFF"/>
                </a:solidFill>
                <a:latin typeface="+mj-lt"/>
              </a:rPr>
              <a:t>Obstetrics</a:t>
            </a:r>
            <a:endParaRPr lang="en-US" sz="4400" dirty="0">
              <a:solidFill>
                <a:srgbClr val="FFFFFF"/>
              </a:solidFill>
              <a:latin typeface="+mj-lt"/>
            </a:endParaRPr>
          </a:p>
        </p:txBody>
      </p:sp>
    </p:spTree>
    <p:extLst>
      <p:ext uri="{BB962C8B-B14F-4D97-AF65-F5344CB8AC3E}">
        <p14:creationId xmlns:p14="http://schemas.microsoft.com/office/powerpoint/2010/main" val="379407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2"/>
          <p:cNvSpPr>
            <a:spLocks noGrp="1"/>
          </p:cNvSpPr>
          <p:nvPr>
            <p:ph type="title"/>
          </p:nvPr>
        </p:nvSpPr>
        <p:spPr/>
        <p:txBody>
          <a:bodyPr/>
          <a:lstStyle/>
          <a:p>
            <a:pPr eaLnBrk="1" hangingPunct="1"/>
            <a:r>
              <a:rPr lang="en-US" dirty="0" err="1">
                <a:latin typeface="Calibri" charset="0"/>
              </a:rPr>
              <a:t>i</a:t>
            </a:r>
            <a:endParaRPr lang="en-US" dirty="0">
              <a:latin typeface="Calibri" charset="0"/>
            </a:endParaRPr>
          </a:p>
        </p:txBody>
      </p:sp>
      <p:pic>
        <p:nvPicPr>
          <p:cNvPr id="70658" name="Picture 4" descr="P702384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79612" y="1143000"/>
            <a:ext cx="4191000" cy="769441"/>
          </a:xfrm>
          <a:prstGeom prst="rect">
            <a:avLst/>
          </a:prstGeom>
          <a:noFill/>
        </p:spPr>
        <p:txBody>
          <a:bodyPr wrap="square" rtlCol="0">
            <a:spAutoFit/>
          </a:bodyPr>
          <a:lstStyle/>
          <a:p>
            <a:r>
              <a:rPr lang="en-US" sz="4400" b="1" dirty="0">
                <a:solidFill>
                  <a:srgbClr val="FFFFFF"/>
                </a:solidFill>
                <a:latin typeface="+mj-lt"/>
              </a:rPr>
              <a:t>Surgical Services</a:t>
            </a:r>
            <a:endParaRPr lang="en-US" sz="4400" dirty="0">
              <a:solidFill>
                <a:srgbClr val="FFFFFF"/>
              </a:solidFill>
              <a:latin typeface="+mj-lt"/>
            </a:endParaRPr>
          </a:p>
        </p:txBody>
      </p:sp>
    </p:spTree>
    <p:extLst>
      <p:ext uri="{BB962C8B-B14F-4D97-AF65-F5344CB8AC3E}">
        <p14:creationId xmlns:p14="http://schemas.microsoft.com/office/powerpoint/2010/main" val="3443723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601821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p:nvPr/>
        </p:nvPicPr>
        <p:blipFill rotWithShape="1">
          <a:blip r:embed="rId4">
            <a:extLst>
              <a:ext uri="{28A0092B-C50C-407E-A947-70E740481C1C}">
                <a14:useLocalDpi xmlns:a14="http://schemas.microsoft.com/office/drawing/2010/main" val="0"/>
              </a:ext>
            </a:extLst>
          </a:blip>
          <a:srcRect l="7069" r="6599" b="5255"/>
          <a:stretch/>
        </p:blipFill>
        <p:spPr bwMode="auto">
          <a:xfrm>
            <a:off x="6094412" y="1524000"/>
            <a:ext cx="6094413" cy="4639330"/>
          </a:xfrm>
          <a:prstGeom prst="rect">
            <a:avLst/>
          </a:prstGeom>
          <a:noFill/>
          <a:ln>
            <a:noFill/>
          </a:ln>
        </p:spPr>
      </p:pic>
      <p:sp>
        <p:nvSpPr>
          <p:cNvPr id="3" name="TextBox 2"/>
          <p:cNvSpPr txBox="1"/>
          <p:nvPr/>
        </p:nvSpPr>
        <p:spPr>
          <a:xfrm>
            <a:off x="6704012" y="457200"/>
            <a:ext cx="4800600" cy="769441"/>
          </a:xfrm>
          <a:prstGeom prst="rect">
            <a:avLst/>
          </a:prstGeom>
          <a:noFill/>
        </p:spPr>
        <p:txBody>
          <a:bodyPr wrap="square" rtlCol="0">
            <a:spAutoFit/>
          </a:bodyPr>
          <a:lstStyle/>
          <a:p>
            <a:r>
              <a:rPr lang="en-US" sz="4400" b="1" dirty="0">
                <a:solidFill>
                  <a:srgbClr val="000000"/>
                </a:solidFill>
                <a:latin typeface="+mj-lt"/>
              </a:rPr>
              <a:t>Community Health</a:t>
            </a:r>
            <a:endParaRPr lang="en-US" sz="4400" dirty="0">
              <a:latin typeface="+mj-lt"/>
            </a:endParaRPr>
          </a:p>
        </p:txBody>
      </p:sp>
    </p:spTree>
    <p:extLst>
      <p:ext uri="{BB962C8B-B14F-4D97-AF65-F5344CB8AC3E}">
        <p14:creationId xmlns:p14="http://schemas.microsoft.com/office/powerpoint/2010/main" val="622142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3" name="Rectangle 5"/>
          <p:cNvSpPr>
            <a:spLocks noGrp="1" noChangeArrowheads="1"/>
          </p:cNvSpPr>
          <p:nvPr>
            <p:ph type="ctrTitle"/>
          </p:nvPr>
        </p:nvSpPr>
        <p:spPr>
          <a:xfrm>
            <a:off x="6858213" y="708083"/>
            <a:ext cx="5176801"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tlCol="0">
            <a:normAutofit/>
          </a:bodyPr>
          <a:lstStyle/>
          <a:p>
            <a:pPr eaLnBrk="1" fontAlgn="auto" hangingPunct="1">
              <a:spcAft>
                <a:spcPts val="0"/>
              </a:spcAft>
              <a:defRPr/>
            </a:pPr>
            <a:r>
              <a:rPr lang="en-US" dirty="0">
                <a:solidFill>
                  <a:srgbClr val="FFFFFF"/>
                </a:solidFill>
                <a:ea typeface="+mj-ea"/>
                <a:cs typeface="+mj-cs"/>
              </a:rPr>
              <a:t>April 25, 2015</a:t>
            </a:r>
          </a:p>
        </p:txBody>
      </p:sp>
      <p:pic>
        <p:nvPicPr>
          <p:cNvPr id="38915" name="Picture 3" descr="Nepal EQ Map.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
            <a:ext cx="6674228" cy="288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6965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pal Map (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927002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3785326"/>
            <a:ext cx="10969943" cy="2463074"/>
          </a:xfrm>
        </p:spPr>
        <p:txBody>
          <a:bodyPr>
            <a:normAutofit/>
          </a:bodyPr>
          <a:lstStyle/>
          <a:p>
            <a:r>
              <a:rPr lang="en-US" sz="4800" i="1" dirty="0"/>
              <a:t>SEEING THROUGH THE</a:t>
            </a:r>
            <a:br>
              <a:rPr lang="en-US" sz="4800" i="1" dirty="0"/>
            </a:br>
            <a:r>
              <a:rPr lang="en-US" sz="9000" b="1" dirty="0"/>
              <a:t>WIDE LENS</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650" y="0"/>
            <a:ext cx="12264476" cy="3785327"/>
          </a:xfrm>
          <a:prstGeom prst="rect">
            <a:avLst/>
          </a:prstGeom>
        </p:spPr>
      </p:pic>
      <p:sp>
        <p:nvSpPr>
          <p:cNvPr id="4" name="TextBox 3"/>
          <p:cNvSpPr txBox="1"/>
          <p:nvPr/>
        </p:nvSpPr>
        <p:spPr>
          <a:xfrm>
            <a:off x="9758527" y="489041"/>
            <a:ext cx="2215586" cy="646331"/>
          </a:xfrm>
          <a:prstGeom prst="rect">
            <a:avLst/>
          </a:prstGeom>
          <a:noFill/>
        </p:spPr>
        <p:txBody>
          <a:bodyPr wrap="square" rtlCol="0">
            <a:spAutoFit/>
          </a:bodyPr>
          <a:lstStyle/>
          <a:p>
            <a:r>
              <a:rPr lang="en-US" sz="3600" b="1" dirty="0"/>
              <a:t>PART II</a:t>
            </a:r>
          </a:p>
        </p:txBody>
      </p:sp>
    </p:spTree>
    <p:extLst>
      <p:ext uri="{BB962C8B-B14F-4D97-AF65-F5344CB8AC3E}">
        <p14:creationId xmlns:p14="http://schemas.microsoft.com/office/powerpoint/2010/main" val="1141946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158794" cy="6858000"/>
          </a:xfrm>
          <a:prstGeom prst="rect">
            <a:avLst/>
          </a:prstGeom>
        </p:spPr>
      </p:pic>
      <p:sp>
        <p:nvSpPr>
          <p:cNvPr id="3" name="TextBox 2"/>
          <p:cNvSpPr txBox="1"/>
          <p:nvPr/>
        </p:nvSpPr>
        <p:spPr>
          <a:xfrm rot="5400000">
            <a:off x="8596349" y="3214400"/>
            <a:ext cx="6602811" cy="600164"/>
          </a:xfrm>
          <a:prstGeom prst="rect">
            <a:avLst/>
          </a:prstGeom>
          <a:noFill/>
        </p:spPr>
        <p:txBody>
          <a:bodyPr wrap="square" rtlCol="0">
            <a:spAutoFit/>
          </a:bodyPr>
          <a:lstStyle/>
          <a:p>
            <a:r>
              <a:rPr lang="en-US" sz="3300" b="1" dirty="0">
                <a:solidFill>
                  <a:schemeClr val="accent6">
                    <a:lumMod val="75000"/>
                  </a:schemeClr>
                </a:solidFill>
                <a:latin typeface="Courier New"/>
                <a:cs typeface="Courier New"/>
              </a:rPr>
              <a:t>Global Health</a:t>
            </a:r>
          </a:p>
        </p:txBody>
      </p:sp>
      <p:sp>
        <p:nvSpPr>
          <p:cNvPr id="4" name="TextBox 3"/>
          <p:cNvSpPr txBox="1"/>
          <p:nvPr/>
        </p:nvSpPr>
        <p:spPr>
          <a:xfrm rot="5400000">
            <a:off x="7674890" y="2872613"/>
            <a:ext cx="6878168" cy="1092607"/>
          </a:xfrm>
          <a:prstGeom prst="rect">
            <a:avLst/>
          </a:prstGeom>
          <a:noFill/>
        </p:spPr>
        <p:txBody>
          <a:bodyPr wrap="square" rtlCol="0">
            <a:spAutoFit/>
          </a:bodyPr>
          <a:lstStyle/>
          <a:p>
            <a:r>
              <a:rPr lang="en-US" sz="6500" b="1" dirty="0">
                <a:solidFill>
                  <a:schemeClr val="accent2">
                    <a:lumMod val="75000"/>
                  </a:schemeClr>
                </a:solidFill>
                <a:latin typeface="Courier New"/>
                <a:cs typeface="Courier New"/>
              </a:rPr>
              <a:t>CORE SKILLS</a:t>
            </a:r>
          </a:p>
        </p:txBody>
      </p:sp>
    </p:spTree>
    <p:extLst>
      <p:ext uri="{BB962C8B-B14F-4D97-AF65-F5344CB8AC3E}">
        <p14:creationId xmlns:p14="http://schemas.microsoft.com/office/powerpoint/2010/main" val="124011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6567" y="-16923"/>
            <a:ext cx="9022258" cy="6858000"/>
          </a:xfrm>
          <a:prstGeom prst="rect">
            <a:avLst/>
          </a:prstGeom>
        </p:spPr>
      </p:pic>
      <p:sp>
        <p:nvSpPr>
          <p:cNvPr id="4" name="TextBox 3"/>
          <p:cNvSpPr txBox="1"/>
          <p:nvPr/>
        </p:nvSpPr>
        <p:spPr>
          <a:xfrm>
            <a:off x="227012" y="4876800"/>
            <a:ext cx="6876192" cy="1092607"/>
          </a:xfrm>
          <a:prstGeom prst="rect">
            <a:avLst/>
          </a:prstGeom>
          <a:noFill/>
        </p:spPr>
        <p:txBody>
          <a:bodyPr wrap="square" rtlCol="0">
            <a:spAutoFit/>
          </a:bodyPr>
          <a:lstStyle/>
          <a:p>
            <a:r>
              <a:rPr lang="en-US" sz="6500" b="1" dirty="0">
                <a:solidFill>
                  <a:schemeClr val="accent2">
                    <a:lumMod val="75000"/>
                  </a:schemeClr>
                </a:solidFill>
                <a:latin typeface="Papyrus"/>
                <a:cs typeface="Papyrus"/>
              </a:rPr>
              <a:t>FLEXIBILITY</a:t>
            </a:r>
          </a:p>
        </p:txBody>
      </p:sp>
    </p:spTree>
    <p:extLst>
      <p:ext uri="{BB962C8B-B14F-4D97-AF65-F5344CB8AC3E}">
        <p14:creationId xmlns:p14="http://schemas.microsoft.com/office/powerpoint/2010/main" val="35346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88824" cy="6858000"/>
          </a:xfrm>
          <a:prstGeom prst="rect">
            <a:avLst/>
          </a:prstGeom>
        </p:spPr>
      </p:pic>
      <p:sp>
        <p:nvSpPr>
          <p:cNvPr id="4" name="Rounded Rectangle 3"/>
          <p:cNvSpPr/>
          <p:nvPr/>
        </p:nvSpPr>
        <p:spPr>
          <a:xfrm>
            <a:off x="1658579" y="1221862"/>
            <a:ext cx="9087629" cy="1006907"/>
          </a:xfrm>
          <a:prstGeom prst="roundRect">
            <a:avLst/>
          </a:prstGeom>
          <a:noFill/>
          <a:ln w="127000" cmpd="sng">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0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88825" cy="6858000"/>
          </a:xfrm>
          <a:prstGeom prst="rect">
            <a:avLst/>
          </a:prstGeom>
        </p:spPr>
      </p:pic>
    </p:spTree>
    <p:extLst>
      <p:ext uri="{BB962C8B-B14F-4D97-AF65-F5344CB8AC3E}">
        <p14:creationId xmlns:p14="http://schemas.microsoft.com/office/powerpoint/2010/main" val="3778287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143778"/>
            <a:ext cx="12208397" cy="5714222"/>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6573" y="1"/>
            <a:ext cx="4720605" cy="3529373"/>
          </a:xfrm>
          <a:prstGeom prst="rect">
            <a:avLst/>
          </a:prstGeom>
        </p:spPr>
      </p:pic>
      <p:sp>
        <p:nvSpPr>
          <p:cNvPr id="5" name="TextBox 4"/>
          <p:cNvSpPr txBox="1"/>
          <p:nvPr/>
        </p:nvSpPr>
        <p:spPr>
          <a:xfrm>
            <a:off x="6932612" y="6912"/>
            <a:ext cx="4345131" cy="1092607"/>
          </a:xfrm>
          <a:prstGeom prst="rect">
            <a:avLst/>
          </a:prstGeom>
          <a:noFill/>
        </p:spPr>
        <p:txBody>
          <a:bodyPr wrap="square" rtlCol="0">
            <a:spAutoFit/>
          </a:bodyPr>
          <a:lstStyle/>
          <a:p>
            <a:r>
              <a:rPr lang="en-US" sz="6500" dirty="0">
                <a:solidFill>
                  <a:srgbClr val="000000"/>
                </a:solidFill>
                <a:latin typeface="Apple Chancery"/>
                <a:cs typeface="Apple Chancery"/>
              </a:rPr>
              <a:t>Awareness</a:t>
            </a:r>
          </a:p>
        </p:txBody>
      </p:sp>
    </p:spTree>
    <p:extLst>
      <p:ext uri="{BB962C8B-B14F-4D97-AF65-F5344CB8AC3E}">
        <p14:creationId xmlns:p14="http://schemas.microsoft.com/office/powerpoint/2010/main" val="24768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77184" y="39202"/>
            <a:ext cx="9211641" cy="6818798"/>
          </a:xfrm>
          <a:prstGeom prst="rect">
            <a:avLst/>
          </a:prstGeom>
        </p:spPr>
      </p:pic>
      <p:sp>
        <p:nvSpPr>
          <p:cNvPr id="4" name="TextBox 3"/>
          <p:cNvSpPr txBox="1"/>
          <p:nvPr/>
        </p:nvSpPr>
        <p:spPr>
          <a:xfrm rot="16200000">
            <a:off x="-937815" y="2079227"/>
            <a:ext cx="5486358" cy="1785104"/>
          </a:xfrm>
          <a:prstGeom prst="rect">
            <a:avLst/>
          </a:prstGeom>
          <a:noFill/>
        </p:spPr>
        <p:txBody>
          <a:bodyPr wrap="square" rtlCol="0">
            <a:spAutoFit/>
          </a:bodyPr>
          <a:lstStyle/>
          <a:p>
            <a:r>
              <a:rPr lang="en-US" sz="5500" b="1" dirty="0">
                <a:solidFill>
                  <a:schemeClr val="tx2"/>
                </a:solidFill>
                <a:latin typeface="Chalkduster"/>
                <a:cs typeface="Chalkduster"/>
              </a:rPr>
              <a:t>RESOURCE-</a:t>
            </a:r>
            <a:r>
              <a:rPr lang="en-US" sz="5500" b="1" dirty="0" err="1">
                <a:solidFill>
                  <a:schemeClr val="tx2"/>
                </a:solidFill>
                <a:latin typeface="Chalkduster"/>
                <a:cs typeface="Chalkduster"/>
              </a:rPr>
              <a:t>fulness</a:t>
            </a:r>
            <a:endParaRPr lang="en-US" sz="5500" b="1" dirty="0">
              <a:solidFill>
                <a:schemeClr val="tx2"/>
              </a:solidFill>
              <a:latin typeface="Chalkduster"/>
              <a:cs typeface="Chalkduster"/>
            </a:endParaRPr>
          </a:p>
        </p:txBody>
      </p:sp>
    </p:spTree>
    <p:extLst>
      <p:ext uri="{BB962C8B-B14F-4D97-AF65-F5344CB8AC3E}">
        <p14:creationId xmlns:p14="http://schemas.microsoft.com/office/powerpoint/2010/main" val="126178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0"/>
            <a:ext cx="10969943" cy="1217468"/>
          </a:xfrm>
        </p:spPr>
        <p:txBody>
          <a:bodyPr/>
          <a:lstStyle/>
          <a:p>
            <a:r>
              <a:rPr lang="en-US" i="1" dirty="0">
                <a:solidFill>
                  <a:srgbClr val="000000"/>
                </a:solidFill>
              </a:rPr>
              <a:t>A PANOPLY OF DISEASE</a:t>
            </a:r>
          </a:p>
        </p:txBody>
      </p:sp>
      <p:sp>
        <p:nvSpPr>
          <p:cNvPr id="3" name="Content Placeholder 2"/>
          <p:cNvSpPr>
            <a:spLocks noGrp="1"/>
          </p:cNvSpPr>
          <p:nvPr>
            <p:ph idx="1"/>
          </p:nvPr>
        </p:nvSpPr>
        <p:spPr>
          <a:xfrm>
            <a:off x="22569" y="914400"/>
            <a:ext cx="12188825" cy="5181600"/>
          </a:xfrm>
        </p:spPr>
        <p:txBody>
          <a:bodyPr numCol="2">
            <a:noAutofit/>
          </a:bodyPr>
          <a:lstStyle/>
          <a:p>
            <a:pPr marL="457200" lvl="1" indent="0">
              <a:buNone/>
            </a:pPr>
            <a:r>
              <a:rPr lang="en-US" sz="3200" i="1" dirty="0">
                <a:solidFill>
                  <a:srgbClr val="000000"/>
                </a:solidFill>
                <a:latin typeface="+mj-lt"/>
              </a:rPr>
              <a:t>Bullous </a:t>
            </a:r>
            <a:r>
              <a:rPr lang="en-US" sz="3200" i="1" dirty="0" err="1">
                <a:solidFill>
                  <a:srgbClr val="000000"/>
                </a:solidFill>
                <a:latin typeface="+mj-lt"/>
              </a:rPr>
              <a:t>pemphigoid</a:t>
            </a:r>
            <a:endParaRPr lang="en-US" sz="3200" i="1" dirty="0">
              <a:solidFill>
                <a:srgbClr val="000000"/>
              </a:solidFill>
              <a:latin typeface="+mj-lt"/>
            </a:endParaRPr>
          </a:p>
          <a:p>
            <a:pPr marL="457200" lvl="1" indent="0">
              <a:buNone/>
            </a:pPr>
            <a:r>
              <a:rPr lang="en-US" sz="3200" i="1" dirty="0">
                <a:solidFill>
                  <a:srgbClr val="000000"/>
                </a:solidFill>
                <a:latin typeface="+mj-lt"/>
              </a:rPr>
              <a:t>Pneumothorax ex </a:t>
            </a:r>
            <a:r>
              <a:rPr lang="en-US" sz="3200" i="1" dirty="0" err="1">
                <a:solidFill>
                  <a:srgbClr val="000000"/>
                </a:solidFill>
                <a:latin typeface="+mj-lt"/>
              </a:rPr>
              <a:t>vacuo</a:t>
            </a:r>
            <a:endParaRPr lang="en-US" sz="3200" i="1" dirty="0">
              <a:solidFill>
                <a:srgbClr val="000000"/>
              </a:solidFill>
              <a:latin typeface="+mj-lt"/>
            </a:endParaRPr>
          </a:p>
          <a:p>
            <a:pPr marL="457200" lvl="1" indent="0">
              <a:buNone/>
            </a:pPr>
            <a:r>
              <a:rPr lang="en-US" sz="3200" i="1" dirty="0">
                <a:solidFill>
                  <a:srgbClr val="000000"/>
                </a:solidFill>
                <a:latin typeface="+mj-lt"/>
              </a:rPr>
              <a:t>Bilateral hip dysplasia </a:t>
            </a:r>
          </a:p>
          <a:p>
            <a:pPr marL="457200" lvl="1" indent="0">
              <a:buNone/>
            </a:pPr>
            <a:r>
              <a:rPr lang="en-US" sz="3200" i="1" dirty="0">
                <a:solidFill>
                  <a:srgbClr val="000000"/>
                </a:solidFill>
                <a:latin typeface="+mj-lt"/>
              </a:rPr>
              <a:t>Drug-induced lupus </a:t>
            </a:r>
            <a:r>
              <a:rPr lang="en-US" sz="3200" i="1" dirty="0" err="1">
                <a:solidFill>
                  <a:srgbClr val="000000"/>
                </a:solidFill>
                <a:latin typeface="+mj-lt"/>
              </a:rPr>
              <a:t>Ecclamptic</a:t>
            </a:r>
            <a:r>
              <a:rPr lang="en-US" sz="3200" i="1" dirty="0">
                <a:solidFill>
                  <a:srgbClr val="000000"/>
                </a:solidFill>
                <a:latin typeface="+mj-lt"/>
              </a:rPr>
              <a:t> seizures</a:t>
            </a:r>
          </a:p>
          <a:p>
            <a:pPr marL="457200" lvl="1" indent="0">
              <a:buNone/>
            </a:pPr>
            <a:r>
              <a:rPr lang="en-US" sz="3200" i="1" dirty="0">
                <a:solidFill>
                  <a:srgbClr val="000000"/>
                </a:solidFill>
                <a:latin typeface="+mj-lt"/>
              </a:rPr>
              <a:t>Elephantiasis</a:t>
            </a:r>
          </a:p>
          <a:p>
            <a:pPr marL="457200" lvl="1" indent="0">
              <a:buNone/>
            </a:pPr>
            <a:r>
              <a:rPr lang="en-US" sz="3200" i="1" dirty="0">
                <a:solidFill>
                  <a:srgbClr val="000000"/>
                </a:solidFill>
                <a:latin typeface="+mj-lt"/>
              </a:rPr>
              <a:t>CIDP (Chronic Inflammatory Demyelinating Polyneuropathy)</a:t>
            </a:r>
          </a:p>
          <a:p>
            <a:pPr marL="457200" lvl="1" indent="0">
              <a:buNone/>
            </a:pPr>
            <a:r>
              <a:rPr lang="en-US" sz="3200" i="1" dirty="0">
                <a:solidFill>
                  <a:srgbClr val="000000"/>
                </a:solidFill>
                <a:latin typeface="+mj-lt"/>
              </a:rPr>
              <a:t>Bronchiectasis</a:t>
            </a:r>
          </a:p>
          <a:p>
            <a:pPr marL="457200" lvl="1" indent="0">
              <a:buNone/>
            </a:pPr>
            <a:r>
              <a:rPr lang="en-US" sz="3200" i="1" dirty="0">
                <a:solidFill>
                  <a:srgbClr val="000000"/>
                </a:solidFill>
                <a:latin typeface="+mj-lt"/>
              </a:rPr>
              <a:t>Iatrogenic Cushing’s Disease</a:t>
            </a:r>
          </a:p>
          <a:p>
            <a:pPr marL="457200" lvl="1" indent="0">
              <a:buNone/>
            </a:pPr>
            <a:r>
              <a:rPr lang="en-US" sz="3200" i="1" dirty="0">
                <a:solidFill>
                  <a:srgbClr val="000000"/>
                </a:solidFill>
                <a:latin typeface="+mj-lt"/>
              </a:rPr>
              <a:t>Tropical eosinophilia (pulmonary </a:t>
            </a:r>
            <a:r>
              <a:rPr lang="en-US" sz="3200" i="1" dirty="0" err="1">
                <a:solidFill>
                  <a:srgbClr val="000000"/>
                </a:solidFill>
                <a:latin typeface="+mj-lt"/>
              </a:rPr>
              <a:t>filariasis</a:t>
            </a:r>
            <a:r>
              <a:rPr lang="en-US" sz="3200" i="1" dirty="0">
                <a:solidFill>
                  <a:srgbClr val="000000"/>
                </a:solidFill>
                <a:latin typeface="+mj-lt"/>
              </a:rPr>
              <a:t>)</a:t>
            </a:r>
          </a:p>
          <a:p>
            <a:pPr marL="457200" lvl="1" indent="0">
              <a:buNone/>
            </a:pPr>
            <a:r>
              <a:rPr lang="en-US" sz="3200" i="1" dirty="0">
                <a:solidFill>
                  <a:srgbClr val="000000"/>
                </a:solidFill>
                <a:latin typeface="+mj-lt"/>
              </a:rPr>
              <a:t>Cholera (sporadic)</a:t>
            </a:r>
          </a:p>
          <a:p>
            <a:pPr marL="457200" lvl="1" indent="0">
              <a:buNone/>
            </a:pPr>
            <a:r>
              <a:rPr lang="en-US" sz="3200" i="1" dirty="0">
                <a:solidFill>
                  <a:srgbClr val="000000"/>
                </a:solidFill>
                <a:latin typeface="+mj-lt"/>
              </a:rPr>
              <a:t>Amoebic dysentery w/pyogenic liver abscess</a:t>
            </a:r>
          </a:p>
          <a:p>
            <a:pPr marL="457200" lvl="1" indent="0">
              <a:buNone/>
            </a:pPr>
            <a:r>
              <a:rPr lang="en-US" sz="3200" i="1" dirty="0" err="1">
                <a:solidFill>
                  <a:srgbClr val="000000"/>
                </a:solidFill>
                <a:latin typeface="+mj-lt"/>
              </a:rPr>
              <a:t>Hydatid</a:t>
            </a:r>
            <a:r>
              <a:rPr lang="en-US" sz="3200" i="1" dirty="0">
                <a:solidFill>
                  <a:srgbClr val="000000"/>
                </a:solidFill>
                <a:latin typeface="+mj-lt"/>
              </a:rPr>
              <a:t> cyst disease</a:t>
            </a:r>
          </a:p>
          <a:p>
            <a:pPr marL="457200" lvl="1" indent="0">
              <a:buNone/>
            </a:pPr>
            <a:r>
              <a:rPr lang="en-US" sz="3200" i="1" dirty="0">
                <a:solidFill>
                  <a:srgbClr val="000000"/>
                </a:solidFill>
                <a:latin typeface="+mj-lt"/>
              </a:rPr>
              <a:t>Necrotizing fasciitis </a:t>
            </a:r>
          </a:p>
          <a:p>
            <a:pPr marL="457200" lvl="1" indent="0">
              <a:buNone/>
            </a:pPr>
            <a:r>
              <a:rPr lang="en-US" sz="3200" i="1" dirty="0" err="1">
                <a:solidFill>
                  <a:srgbClr val="000000"/>
                </a:solidFill>
                <a:latin typeface="+mj-lt"/>
              </a:rPr>
              <a:t>Neurosyphillis</a:t>
            </a:r>
            <a:r>
              <a:rPr lang="en-US" sz="3200" i="1" dirty="0">
                <a:solidFill>
                  <a:srgbClr val="000000"/>
                </a:solidFill>
                <a:latin typeface="+mj-lt"/>
              </a:rPr>
              <a:t> (suspected)</a:t>
            </a:r>
          </a:p>
          <a:p>
            <a:pPr marL="457200" lvl="1" indent="0">
              <a:buNone/>
            </a:pPr>
            <a:r>
              <a:rPr lang="en-US" sz="3200" i="1" dirty="0" err="1">
                <a:solidFill>
                  <a:srgbClr val="000000"/>
                </a:solidFill>
                <a:latin typeface="+mj-lt"/>
              </a:rPr>
              <a:t>Primip</a:t>
            </a:r>
            <a:r>
              <a:rPr lang="en-US" sz="3200" i="1" dirty="0">
                <a:solidFill>
                  <a:srgbClr val="000000"/>
                </a:solidFill>
                <a:latin typeface="+mj-lt"/>
              </a:rPr>
              <a:t> Precipitous Vaginal Breech Del.</a:t>
            </a:r>
          </a:p>
        </p:txBody>
      </p:sp>
    </p:spTree>
    <p:extLst>
      <p:ext uri="{BB962C8B-B14F-4D97-AF65-F5344CB8AC3E}">
        <p14:creationId xmlns:p14="http://schemas.microsoft.com/office/powerpoint/2010/main" val="4264029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88825" cy="6914738"/>
          </a:xfrm>
          <a:prstGeom prst="rect">
            <a:avLst/>
          </a:prstGeom>
        </p:spPr>
      </p:pic>
      <p:sp>
        <p:nvSpPr>
          <p:cNvPr id="6" name="Rounded Rectangle 5"/>
          <p:cNvSpPr/>
          <p:nvPr/>
        </p:nvSpPr>
        <p:spPr>
          <a:xfrm>
            <a:off x="2418761" y="777479"/>
            <a:ext cx="2556975" cy="1036636"/>
          </a:xfrm>
          <a:prstGeom prst="roundRect">
            <a:avLst>
              <a:gd name="adj" fmla="val 50000"/>
            </a:avLst>
          </a:prstGeom>
          <a:noFill/>
          <a:ln w="1270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0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241240"/>
            <a:ext cx="9559375" cy="5616760"/>
          </a:xfrm>
          <a:prstGeom prst="rect">
            <a:avLst/>
          </a:prstGeom>
        </p:spPr>
      </p:pic>
      <p:pic>
        <p:nvPicPr>
          <p:cNvPr id="3" name="Picture 2"/>
          <p:cNvPicPr>
            <a:picLocks noChangeAspect="1"/>
          </p:cNvPicPr>
          <p:nvPr/>
        </p:nvPicPr>
        <p:blipFill>
          <a:blip r:embed="rId4"/>
          <a:stretch>
            <a:fillRect/>
          </a:stretch>
        </p:blipFill>
        <p:spPr>
          <a:xfrm>
            <a:off x="4262377" y="-58214"/>
            <a:ext cx="7926449" cy="3945602"/>
          </a:xfrm>
          <a:prstGeom prst="rect">
            <a:avLst/>
          </a:prstGeom>
        </p:spPr>
      </p:pic>
      <p:sp>
        <p:nvSpPr>
          <p:cNvPr id="5" name="TextBox 4"/>
          <p:cNvSpPr txBox="1"/>
          <p:nvPr/>
        </p:nvSpPr>
        <p:spPr>
          <a:xfrm>
            <a:off x="4262378" y="2523848"/>
            <a:ext cx="7926447" cy="1200329"/>
          </a:xfrm>
          <a:prstGeom prst="rect">
            <a:avLst/>
          </a:prstGeom>
          <a:noFill/>
        </p:spPr>
        <p:txBody>
          <a:bodyPr wrap="square" rtlCol="0">
            <a:spAutoFit/>
          </a:bodyPr>
          <a:lstStyle/>
          <a:p>
            <a:r>
              <a:rPr lang="en-US" sz="7200" b="1" dirty="0">
                <a:solidFill>
                  <a:srgbClr val="FFFFFF"/>
                </a:solidFill>
                <a:effectLst>
                  <a:innerShdw blurRad="63500" dist="50800" dir="5400000">
                    <a:prstClr val="black">
                      <a:alpha val="50000"/>
                    </a:prstClr>
                  </a:innerShdw>
                </a:effectLst>
                <a:latin typeface="Lucida Handwriting"/>
                <a:cs typeface="Lucida Handwriting"/>
              </a:rPr>
              <a:t>Resilience</a:t>
            </a:r>
          </a:p>
        </p:txBody>
      </p:sp>
    </p:spTree>
    <p:extLst>
      <p:ext uri="{BB962C8B-B14F-4D97-AF65-F5344CB8AC3E}">
        <p14:creationId xmlns:p14="http://schemas.microsoft.com/office/powerpoint/2010/main" val="35181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441" y="4122739"/>
            <a:ext cx="10969943" cy="815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tlCol="0" anchor="t">
            <a:normAutofit/>
          </a:bodyPr>
          <a:lstStyle/>
          <a:p>
            <a:pPr eaLnBrk="1" fontAlgn="auto" hangingPunct="1">
              <a:spcAft>
                <a:spcPts val="0"/>
              </a:spcAft>
              <a:defRPr/>
            </a:pPr>
            <a:r>
              <a:rPr lang="en-GB" b="1" dirty="0">
                <a:solidFill>
                  <a:schemeClr val="bg1"/>
                </a:solidFill>
                <a:latin typeface="Calibri" charset="0"/>
                <a:ea typeface="+mj-ea"/>
                <a:cs typeface="+mj-cs"/>
              </a:rPr>
              <a:t>United Mission to Nepal</a:t>
            </a:r>
          </a:p>
        </p:txBody>
      </p:sp>
      <p:pic>
        <p:nvPicPr>
          <p:cNvPr id="21506"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 y="1"/>
            <a:ext cx="12164995" cy="6375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5425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8012" y="152400"/>
            <a:ext cx="10952661" cy="5909311"/>
          </a:xfrm>
          <a:prstGeom prst="rect">
            <a:avLst/>
          </a:prstGeom>
          <a:noFill/>
        </p:spPr>
        <p:txBody>
          <a:bodyPr wrap="square" rtlCol="0">
            <a:spAutoFit/>
          </a:bodyPr>
          <a:lstStyle/>
          <a:p>
            <a:pPr marL="0" lvl="1" indent="0" algn="ctr">
              <a:buNone/>
            </a:pPr>
            <a:r>
              <a:rPr lang="en-US" sz="4600" b="1" i="1" dirty="0">
                <a:solidFill>
                  <a:srgbClr val="000000"/>
                </a:solidFill>
                <a:latin typeface="Bradley Hand Bold"/>
                <a:cs typeface="Bradley Hand Bold"/>
              </a:rPr>
              <a:t>The expectation </a:t>
            </a:r>
          </a:p>
          <a:p>
            <a:pPr marL="0" lvl="1" indent="0" algn="ctr">
              <a:buNone/>
            </a:pPr>
            <a:r>
              <a:rPr lang="en-US" sz="4600" b="1" i="1" dirty="0">
                <a:solidFill>
                  <a:srgbClr val="000000"/>
                </a:solidFill>
                <a:latin typeface="Bradley Hand Bold"/>
                <a:cs typeface="Bradley Hand Bold"/>
              </a:rPr>
              <a:t>that we can be immersed </a:t>
            </a:r>
          </a:p>
          <a:p>
            <a:pPr marL="0" lvl="1" indent="0" algn="ctr">
              <a:buNone/>
            </a:pPr>
            <a:r>
              <a:rPr lang="en-US" sz="4600" b="1" i="1" dirty="0">
                <a:solidFill>
                  <a:srgbClr val="000000"/>
                </a:solidFill>
                <a:latin typeface="Bradley Hand Bold"/>
                <a:cs typeface="Bradley Hand Bold"/>
              </a:rPr>
              <a:t>in suffering and loss daily </a:t>
            </a:r>
          </a:p>
          <a:p>
            <a:pPr marL="0" lvl="1" indent="0" algn="ctr">
              <a:buNone/>
            </a:pPr>
            <a:r>
              <a:rPr lang="en-US" sz="4600" b="1" i="1" dirty="0">
                <a:solidFill>
                  <a:srgbClr val="000000"/>
                </a:solidFill>
                <a:latin typeface="Bradley Hand Bold"/>
                <a:cs typeface="Bradley Hand Bold"/>
              </a:rPr>
              <a:t>and not be touched by it </a:t>
            </a:r>
          </a:p>
          <a:p>
            <a:pPr marL="0" lvl="1" indent="0" algn="ctr">
              <a:buNone/>
            </a:pPr>
            <a:r>
              <a:rPr lang="en-US" sz="4600" b="1" i="1" dirty="0">
                <a:solidFill>
                  <a:srgbClr val="000000"/>
                </a:solidFill>
                <a:latin typeface="Bradley Hand Bold"/>
                <a:cs typeface="Bradley Hand Bold"/>
              </a:rPr>
              <a:t>is as unrealistic as expecting </a:t>
            </a:r>
          </a:p>
          <a:p>
            <a:pPr marL="0" lvl="1" indent="0" algn="ctr">
              <a:buNone/>
            </a:pPr>
            <a:r>
              <a:rPr lang="en-US" sz="4600" b="1" i="1" dirty="0">
                <a:solidFill>
                  <a:srgbClr val="000000"/>
                </a:solidFill>
                <a:latin typeface="Bradley Hand Bold"/>
                <a:cs typeface="Bradley Hand Bold"/>
              </a:rPr>
              <a:t>to be able to walk through water </a:t>
            </a:r>
          </a:p>
          <a:p>
            <a:pPr marL="0" lvl="1" indent="0" algn="ctr">
              <a:buNone/>
            </a:pPr>
            <a:r>
              <a:rPr lang="en-US" sz="4600" b="1" i="1" dirty="0">
                <a:solidFill>
                  <a:srgbClr val="000000"/>
                </a:solidFill>
                <a:latin typeface="Bradley Hand Bold"/>
                <a:cs typeface="Bradley Hand Bold"/>
              </a:rPr>
              <a:t>without getting wet.</a:t>
            </a:r>
            <a:endParaRPr lang="en-US" sz="2800" b="1" i="1" dirty="0">
              <a:solidFill>
                <a:srgbClr val="000000"/>
              </a:solidFill>
              <a:latin typeface="Bradley Hand Bold"/>
              <a:cs typeface="Bradley Hand Bold"/>
            </a:endParaRPr>
          </a:p>
          <a:p>
            <a:pPr algn="ctr"/>
            <a:r>
              <a:rPr lang="en-US" sz="2800" b="1" i="1" dirty="0">
                <a:solidFill>
                  <a:srgbClr val="000000"/>
                </a:solidFill>
                <a:latin typeface="Bradley Hand Bold"/>
                <a:cs typeface="Bradley Hand Bold"/>
              </a:rPr>
              <a:t> Rachel Naomi </a:t>
            </a:r>
            <a:r>
              <a:rPr lang="en-US" sz="2800" b="1" i="1" dirty="0" err="1">
                <a:solidFill>
                  <a:srgbClr val="000000"/>
                </a:solidFill>
                <a:latin typeface="Bradley Hand Bold"/>
                <a:cs typeface="Bradley Hand Bold"/>
              </a:rPr>
              <a:t>Remen</a:t>
            </a:r>
            <a:r>
              <a:rPr lang="en-US" sz="2800" b="1" i="1" dirty="0">
                <a:solidFill>
                  <a:srgbClr val="000000"/>
                </a:solidFill>
                <a:latin typeface="Bradley Hand Bold"/>
                <a:cs typeface="Bradley Hand Bold"/>
              </a:rPr>
              <a:t>, </a:t>
            </a:r>
          </a:p>
          <a:p>
            <a:pPr algn="ctr"/>
            <a:r>
              <a:rPr lang="en-US" sz="2800" b="1" i="1" u="sng" dirty="0">
                <a:solidFill>
                  <a:srgbClr val="000000"/>
                </a:solidFill>
                <a:latin typeface="Bradley Hand Bold"/>
                <a:cs typeface="Bradley Hand Bold"/>
              </a:rPr>
              <a:t>Kitchen Table Wisdom</a:t>
            </a:r>
            <a:endParaRPr lang="en-US" sz="2800" b="1" i="1" dirty="0">
              <a:solidFill>
                <a:srgbClr val="000000"/>
              </a:solidFill>
              <a:latin typeface="Bradley Hand Bold"/>
              <a:cs typeface="Bradley Hand Bold"/>
            </a:endParaRPr>
          </a:p>
        </p:txBody>
      </p:sp>
    </p:spTree>
    <p:extLst>
      <p:ext uri="{BB962C8B-B14F-4D97-AF65-F5344CB8AC3E}">
        <p14:creationId xmlns:p14="http://schemas.microsoft.com/office/powerpoint/2010/main" val="2279578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2534724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5" name="Rectangle 5"/>
          <p:cNvSpPr>
            <a:spLocks noGrp="1" noChangeArrowheads="1"/>
          </p:cNvSpPr>
          <p:nvPr>
            <p:ph type="ctrTitle"/>
          </p:nvPr>
        </p:nvSpPr>
        <p:spPr>
          <a:xfrm>
            <a:off x="609441" y="274638"/>
            <a:ext cx="10969943"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tlCol="0">
            <a:normAutofit/>
          </a:bodyPr>
          <a:lstStyle/>
          <a:p>
            <a:pPr eaLnBrk="1" fontAlgn="auto" hangingPunct="1">
              <a:spcAft>
                <a:spcPts val="0"/>
              </a:spcAft>
              <a:defRPr/>
            </a:pPr>
            <a:endParaRPr lang="en-US">
              <a:latin typeface="Calibri" charset="0"/>
              <a:ea typeface="+mj-ea"/>
              <a:cs typeface="+mj-cs"/>
            </a:endParaRPr>
          </a:p>
        </p:txBody>
      </p:sp>
      <p:pic>
        <p:nvPicPr>
          <p:cNvPr id="389124" name="Picture 4" descr="IMG_3560"/>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rcRect/>
          <a:stretch>
            <a:fillRect/>
          </a:stretch>
        </p:blipFill>
        <p:spPr>
          <a:xfrm>
            <a:off x="0" y="0"/>
            <a:ext cx="12188825" cy="6858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4451"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6074" y="3681414"/>
            <a:ext cx="5961097" cy="197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557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104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17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3146"/>
          <a:stretch/>
        </p:blipFill>
        <p:spPr>
          <a:xfrm>
            <a:off x="0" y="-152400"/>
            <a:ext cx="12188825" cy="7010401"/>
          </a:xfrm>
          <a:prstGeom prst="rect">
            <a:avLst/>
          </a:prstGeom>
        </p:spPr>
      </p:pic>
      <p:sp>
        <p:nvSpPr>
          <p:cNvPr id="4" name="Title 1"/>
          <p:cNvSpPr txBox="1">
            <a:spLocks/>
          </p:cNvSpPr>
          <p:nvPr/>
        </p:nvSpPr>
        <p:spPr>
          <a:xfrm>
            <a:off x="760412" y="36491"/>
            <a:ext cx="6400800" cy="1524000"/>
          </a:xfrm>
          <a:prstGeom prst="rect">
            <a:avLst/>
          </a:prstGeom>
          <a:solidFill>
            <a:schemeClr val="bg2">
              <a:lumMod val="20000"/>
              <a:lumOff val="80000"/>
              <a:alpha val="94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i="1" dirty="0">
                <a:solidFill>
                  <a:srgbClr val="FF0000"/>
                </a:solidFill>
                <a:latin typeface="Arial Black"/>
                <a:cs typeface="Arial Black"/>
              </a:rPr>
              <a:t>BHUTANESE </a:t>
            </a:r>
          </a:p>
          <a:p>
            <a:r>
              <a:rPr lang="en-US" sz="4800" b="1" i="1" dirty="0">
                <a:solidFill>
                  <a:srgbClr val="FF0000"/>
                </a:solidFill>
                <a:latin typeface="Arial Black"/>
                <a:cs typeface="Arial Black"/>
              </a:rPr>
              <a:t>or NEPALI?</a:t>
            </a:r>
            <a:endParaRPr lang="en-US" sz="4800" b="1" dirty="0">
              <a:solidFill>
                <a:srgbClr val="FF0000"/>
              </a:solidFill>
              <a:latin typeface="Arial Black"/>
              <a:cs typeface="Arial Black"/>
            </a:endParaRPr>
          </a:p>
        </p:txBody>
      </p:sp>
    </p:spTree>
    <p:extLst>
      <p:ext uri="{BB962C8B-B14F-4D97-AF65-F5344CB8AC3E}">
        <p14:creationId xmlns:p14="http://schemas.microsoft.com/office/powerpoint/2010/main" val="1694840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rPr>
              <a:t>The Unfolding of a Refugee Crisis</a:t>
            </a:r>
          </a:p>
        </p:txBody>
      </p:sp>
      <p:sp>
        <p:nvSpPr>
          <p:cNvPr id="5" name="Content Placeholder 4"/>
          <p:cNvSpPr>
            <a:spLocks noGrp="1"/>
          </p:cNvSpPr>
          <p:nvPr>
            <p:ph idx="1"/>
          </p:nvPr>
        </p:nvSpPr>
        <p:spPr>
          <a:xfrm>
            <a:off x="609441" y="1417638"/>
            <a:ext cx="10969943" cy="4678362"/>
          </a:xfrm>
        </p:spPr>
        <p:txBody>
          <a:bodyPr>
            <a:noAutofit/>
          </a:bodyPr>
          <a:lstStyle/>
          <a:p>
            <a:r>
              <a:rPr lang="en-US" sz="3600" b="1" dirty="0">
                <a:solidFill>
                  <a:srgbClr val="000000"/>
                </a:solidFill>
                <a:latin typeface="+mj-lt"/>
              </a:rPr>
              <a:t>Late 1800s: </a:t>
            </a:r>
            <a:r>
              <a:rPr lang="en-US" sz="3600" dirty="0">
                <a:solidFill>
                  <a:srgbClr val="000000"/>
                </a:solidFill>
                <a:latin typeface="+mj-lt"/>
              </a:rPr>
              <a:t>Migration of “</a:t>
            </a:r>
            <a:r>
              <a:rPr lang="en-US" sz="3600" dirty="0" err="1">
                <a:solidFill>
                  <a:srgbClr val="000000"/>
                </a:solidFill>
                <a:latin typeface="+mj-lt"/>
              </a:rPr>
              <a:t>Lhotsampa</a:t>
            </a:r>
            <a:r>
              <a:rPr lang="en-US" sz="3600" dirty="0">
                <a:solidFill>
                  <a:srgbClr val="000000"/>
                </a:solidFill>
                <a:latin typeface="+mj-lt"/>
              </a:rPr>
              <a:t>” from southern Nepal to Bhutan </a:t>
            </a:r>
          </a:p>
          <a:p>
            <a:r>
              <a:rPr lang="en-US" sz="3600" b="1" dirty="0">
                <a:solidFill>
                  <a:srgbClr val="000000"/>
                </a:solidFill>
                <a:latin typeface="+mj-lt"/>
              </a:rPr>
              <a:t>1958:</a:t>
            </a:r>
            <a:r>
              <a:rPr lang="en-US" sz="3600" dirty="0">
                <a:solidFill>
                  <a:srgbClr val="000000"/>
                </a:solidFill>
                <a:latin typeface="+mj-lt"/>
              </a:rPr>
              <a:t> </a:t>
            </a:r>
            <a:r>
              <a:rPr lang="en-US" sz="3600" dirty="0" err="1">
                <a:solidFill>
                  <a:srgbClr val="000000"/>
                </a:solidFill>
                <a:latin typeface="+mj-lt"/>
              </a:rPr>
              <a:t>Lhotsampa</a:t>
            </a:r>
            <a:r>
              <a:rPr lang="en-US" sz="3600" dirty="0">
                <a:solidFill>
                  <a:srgbClr val="000000"/>
                </a:solidFill>
                <a:latin typeface="+mj-lt"/>
              </a:rPr>
              <a:t> &gt; Bhutanese citizenship</a:t>
            </a:r>
          </a:p>
          <a:p>
            <a:r>
              <a:rPr lang="en-US" sz="3600" b="1" dirty="0">
                <a:solidFill>
                  <a:srgbClr val="000000"/>
                </a:solidFill>
                <a:latin typeface="+mj-lt"/>
              </a:rPr>
              <a:t>1985: </a:t>
            </a:r>
            <a:r>
              <a:rPr lang="en-US" sz="3600" dirty="0">
                <a:solidFill>
                  <a:srgbClr val="000000"/>
                </a:solidFill>
                <a:latin typeface="+mj-lt"/>
              </a:rPr>
              <a:t>Bhutanese government revokes </a:t>
            </a:r>
            <a:r>
              <a:rPr lang="en-US" sz="3600" dirty="0" err="1">
                <a:solidFill>
                  <a:srgbClr val="000000"/>
                </a:solidFill>
                <a:latin typeface="+mj-lt"/>
              </a:rPr>
              <a:t>Lhotsampa's</a:t>
            </a:r>
            <a:r>
              <a:rPr lang="en-US" sz="3600" dirty="0">
                <a:solidFill>
                  <a:srgbClr val="000000"/>
                </a:solidFill>
                <a:latin typeface="+mj-lt"/>
              </a:rPr>
              <a:t> citizenship</a:t>
            </a:r>
          </a:p>
          <a:p>
            <a:r>
              <a:rPr lang="en-US" sz="3600" b="1" dirty="0">
                <a:solidFill>
                  <a:srgbClr val="000000"/>
                </a:solidFill>
                <a:latin typeface="+mj-lt"/>
              </a:rPr>
              <a:t>1988: </a:t>
            </a:r>
            <a:r>
              <a:rPr lang="en-US" sz="3600" dirty="0">
                <a:solidFill>
                  <a:srgbClr val="000000"/>
                </a:solidFill>
                <a:latin typeface="+mj-lt"/>
              </a:rPr>
              <a:t>Bhutan mandates uniform culture &amp; customs (that of Buddhist </a:t>
            </a:r>
            <a:r>
              <a:rPr lang="en-US" sz="3600" i="1" dirty="0" err="1">
                <a:solidFill>
                  <a:srgbClr val="000000"/>
                </a:solidFill>
                <a:latin typeface="+mj-lt"/>
              </a:rPr>
              <a:t>Ngalong</a:t>
            </a:r>
            <a:r>
              <a:rPr lang="en-US" sz="3600" dirty="0">
                <a:solidFill>
                  <a:srgbClr val="000000"/>
                </a:solidFill>
                <a:latin typeface="+mj-lt"/>
              </a:rPr>
              <a:t> ruling class)</a:t>
            </a:r>
          </a:p>
        </p:txBody>
      </p:sp>
    </p:spTree>
    <p:extLst>
      <p:ext uri="{BB962C8B-B14F-4D97-AF65-F5344CB8AC3E}">
        <p14:creationId xmlns:p14="http://schemas.microsoft.com/office/powerpoint/2010/main" val="4025721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417638"/>
            <a:ext cx="10969943" cy="4754562"/>
          </a:xfrm>
        </p:spPr>
        <p:txBody>
          <a:bodyPr>
            <a:noAutofit/>
          </a:bodyPr>
          <a:lstStyle/>
          <a:p>
            <a:r>
              <a:rPr lang="en-US" sz="3600" b="1" dirty="0">
                <a:solidFill>
                  <a:srgbClr val="000000"/>
                </a:solidFill>
                <a:latin typeface="+mj-lt"/>
              </a:rPr>
              <a:t>Late 1980s - Early 1990s: </a:t>
            </a:r>
            <a:r>
              <a:rPr lang="en-US" sz="3600" dirty="0">
                <a:solidFill>
                  <a:srgbClr val="000000"/>
                </a:solidFill>
                <a:latin typeface="+mj-lt"/>
              </a:rPr>
              <a:t>Protests, persecution, forced emigration; refugee camps set up</a:t>
            </a:r>
            <a:endParaRPr lang="en-US" sz="3600" b="1" dirty="0">
              <a:solidFill>
                <a:srgbClr val="000000"/>
              </a:solidFill>
              <a:latin typeface="+mj-lt"/>
            </a:endParaRPr>
          </a:p>
          <a:p>
            <a:r>
              <a:rPr lang="en-US" sz="3600" b="1" dirty="0">
                <a:solidFill>
                  <a:srgbClr val="000000"/>
                </a:solidFill>
                <a:latin typeface="+mj-lt"/>
              </a:rPr>
              <a:t>1991 - 2007: </a:t>
            </a:r>
            <a:r>
              <a:rPr lang="en-US" sz="3600" dirty="0">
                <a:solidFill>
                  <a:srgbClr val="000000"/>
                </a:solidFill>
                <a:latin typeface="+mj-lt"/>
              </a:rPr>
              <a:t>Long-term refugee status &amp; identity established in camps </a:t>
            </a:r>
          </a:p>
          <a:p>
            <a:r>
              <a:rPr lang="en-US" sz="3600" b="1" dirty="0">
                <a:solidFill>
                  <a:srgbClr val="000000"/>
                </a:solidFill>
                <a:latin typeface="+mj-lt"/>
              </a:rPr>
              <a:t>2007 - Present: </a:t>
            </a:r>
            <a:r>
              <a:rPr lang="en-US" sz="3600" dirty="0">
                <a:solidFill>
                  <a:srgbClr val="000000"/>
                </a:solidFill>
                <a:latin typeface="+mj-lt"/>
              </a:rPr>
              <a:t>Third-country resettlement option made available</a:t>
            </a:r>
          </a:p>
        </p:txBody>
      </p:sp>
      <p:sp>
        <p:nvSpPr>
          <p:cNvPr id="4" name="Title 1"/>
          <p:cNvSpPr>
            <a:spLocks noGrp="1"/>
          </p:cNvSpPr>
          <p:nvPr>
            <p:ph type="title"/>
          </p:nvPr>
        </p:nvSpPr>
        <p:spPr>
          <a:xfrm>
            <a:off x="609441" y="274638"/>
            <a:ext cx="10969943" cy="998916"/>
          </a:xfrm>
        </p:spPr>
        <p:txBody>
          <a:bodyPr/>
          <a:lstStyle/>
          <a:p>
            <a:r>
              <a:rPr lang="en-US" b="1" dirty="0">
                <a:solidFill>
                  <a:srgbClr val="000000"/>
                </a:solidFill>
              </a:rPr>
              <a:t>The Unfolding of a Refugee Crisis</a:t>
            </a:r>
          </a:p>
        </p:txBody>
      </p:sp>
    </p:spTree>
    <p:extLst>
      <p:ext uri="{BB962C8B-B14F-4D97-AF65-F5344CB8AC3E}">
        <p14:creationId xmlns:p14="http://schemas.microsoft.com/office/powerpoint/2010/main" val="261160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extLst>
              <a:ext uri="{28A0092B-C50C-407E-A947-70E740481C1C}">
                <a14:useLocalDpi xmlns:a14="http://schemas.microsoft.com/office/drawing/2010/main" val="0"/>
              </a:ext>
            </a:extLst>
          </a:blip>
          <a:srcRect t="30528" b="3960"/>
          <a:stretch/>
        </p:blipFill>
        <p:spPr bwMode="auto">
          <a:xfrm>
            <a:off x="5332412" y="152400"/>
            <a:ext cx="5484813" cy="5990153"/>
          </a:xfrm>
          <a:prstGeom prst="rect">
            <a:avLst/>
          </a:prstGeom>
          <a:noFill/>
          <a:ln>
            <a:noFill/>
          </a:ln>
          <a:extLst>
            <a:ext uri="{53640926-AAD7-44d8-BBD7-CCE9431645EC}">
              <a14:shadowObscured xmlns:a14="http://schemas.microsoft.com/office/drawing/2010/main" xmlns=""/>
            </a:ext>
          </a:extLst>
        </p:spPr>
      </p:pic>
      <p:pic>
        <p:nvPicPr>
          <p:cNvPr id="7" name="Picture 6"/>
          <p:cNvPicPr/>
          <p:nvPr/>
        </p:nvPicPr>
        <p:blipFill rotWithShape="1">
          <a:blip r:embed="rId3">
            <a:extLst>
              <a:ext uri="{28A0092B-C50C-407E-A947-70E740481C1C}">
                <a14:useLocalDpi xmlns:a14="http://schemas.microsoft.com/office/drawing/2010/main" val="0"/>
              </a:ext>
            </a:extLst>
          </a:blip>
          <a:srcRect r="9184" b="71287"/>
          <a:stretch/>
        </p:blipFill>
        <p:spPr bwMode="auto">
          <a:xfrm rot="16200000">
            <a:off x="1339692" y="1706720"/>
            <a:ext cx="5051741" cy="3162300"/>
          </a:xfrm>
          <a:prstGeom prst="rect">
            <a:avLst/>
          </a:prstGeom>
          <a:noFill/>
          <a:ln>
            <a:noFill/>
          </a:ln>
          <a:extLst>
            <a:ext uri="{53640926-AAD7-44d8-BBD7-CCE9431645EC}">
              <a14:shadowObscured xmlns:a14="http://schemas.microsoft.com/office/drawing/2010/main" xmlns=""/>
            </a:ext>
          </a:extLst>
        </p:spPr>
      </p:pic>
      <p:sp>
        <p:nvSpPr>
          <p:cNvPr id="4" name="Rectangle 3"/>
          <p:cNvSpPr/>
          <p:nvPr/>
        </p:nvSpPr>
        <p:spPr>
          <a:xfrm>
            <a:off x="4799012" y="838200"/>
            <a:ext cx="381000" cy="205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580812" y="152400"/>
            <a:ext cx="304801"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3111606265"/>
      </p:ext>
    </p:extLst>
  </p:cSld>
  <p:clrMapOvr>
    <a:masterClrMapping/>
  </p:clrMapOvr>
</p:sld>
</file>

<file path=ppt/theme/theme1.xml><?xml version="1.0" encoding="utf-8"?>
<a:theme xmlns:a="http://schemas.openxmlformats.org/drawingml/2006/main" name="PowerPoint">
  <a:themeElements>
    <a:clrScheme name="Champion s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mpion seal">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ampion s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mpion se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mpion se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mpion se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mpion se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mpion se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mpion se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mpion se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mpion se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mpion se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mpion se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mpion se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699</TotalTime>
  <Words>3126</Words>
  <Application>Microsoft Office PowerPoint</Application>
  <PresentationFormat>Custom</PresentationFormat>
  <Paragraphs>290</Paragraphs>
  <Slides>53</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ＭＳ Ｐゴシック</vt:lpstr>
      <vt:lpstr>Apple Chancery</vt:lpstr>
      <vt:lpstr>Arial</vt:lpstr>
      <vt:lpstr>Arial Black</vt:lpstr>
      <vt:lpstr>Bradley Hand Bold</vt:lpstr>
      <vt:lpstr>Calibri</vt:lpstr>
      <vt:lpstr>Chalkduster</vt:lpstr>
      <vt:lpstr>Courier New</vt:lpstr>
      <vt:lpstr>Garamond</vt:lpstr>
      <vt:lpstr>Lucida Handwriting</vt:lpstr>
      <vt:lpstr>Papyrus</vt:lpstr>
      <vt:lpstr>PowerPoint</vt:lpstr>
      <vt:lpstr>Two Years in Tansen Global Health Through the Lens of Life and Work in Nepal</vt:lpstr>
      <vt:lpstr>Objectives</vt:lpstr>
      <vt:lpstr>FOCUS ON NEPAL</vt:lpstr>
      <vt:lpstr>PowerPoint Presentation</vt:lpstr>
      <vt:lpstr>United Mission to Nepal</vt:lpstr>
      <vt:lpstr>PowerPoint Presentation</vt:lpstr>
      <vt:lpstr>The Unfolding of a Refugee Crisis</vt:lpstr>
      <vt:lpstr>The Unfolding of a Refugee Crisis</vt:lpstr>
      <vt:lpstr>PowerPoint Presentation</vt:lpstr>
      <vt:lpstr>PowerPoint Presentation</vt:lpstr>
      <vt:lpstr>PowerPoint Presentation</vt:lpstr>
      <vt:lpstr>PowerPoint Presentation</vt:lpstr>
      <vt:lpstr>PowerPoint Presentation</vt:lpstr>
      <vt:lpstr>MEDICINE IN NEPAL</vt:lpstr>
      <vt:lpstr>Health Quality Indicators</vt:lpstr>
      <vt:lpstr>Top 10 Causes of Death (Nepal)</vt:lpstr>
      <vt:lpstr>Top 10 Causes of Death (Nepal)</vt:lpstr>
      <vt:lpstr>Cause of Death</vt:lpstr>
      <vt:lpstr>Cause of Death</vt:lpstr>
      <vt:lpstr>TB</vt:lpstr>
      <vt:lpstr>PowerPoint Presentation</vt:lpstr>
      <vt:lpstr>PowerPoint Presentation</vt:lpstr>
      <vt:lpstr>PowerPoint Presentation</vt:lpstr>
      <vt:lpstr>PowerPoint Presentation</vt:lpstr>
      <vt:lpstr>PowerPoint Presentation</vt:lpstr>
      <vt:lpstr>OTHER TRENDS…</vt:lpstr>
      <vt:lpstr>OTHER TRENDS…</vt:lpstr>
      <vt:lpstr>OTHER TRENDS…</vt:lpstr>
      <vt:lpstr>PowerPoint Presentation</vt:lpstr>
      <vt:lpstr>TWO YEARS AT “MISSION”</vt:lpstr>
      <vt:lpstr>PowerPoint Presentation</vt:lpstr>
      <vt:lpstr>MEDICAL CARE TEACHING PRECEPTING</vt:lpstr>
      <vt:lpstr>PowerPoint Presentation</vt:lpstr>
      <vt:lpstr>Inpatient wards Outpatient clinics Laboratory Pharmacy Dental Physical &amp; Occupational Therapy X-Ray / Ultrasound Community Health Pastoral Care / Social Services</vt:lpstr>
      <vt:lpstr>PowerPoint Presentation</vt:lpstr>
      <vt:lpstr>PowerPoint Presentation</vt:lpstr>
      <vt:lpstr>i</vt:lpstr>
      <vt:lpstr>PowerPoint Presentation</vt:lpstr>
      <vt:lpstr>April 25, 2015</vt:lpstr>
      <vt:lpstr>SEEING THROUGH THE WIDE LENS</vt:lpstr>
      <vt:lpstr>PowerPoint Presentation</vt:lpstr>
      <vt:lpstr>PowerPoint Presentation</vt:lpstr>
      <vt:lpstr>PowerPoint Presentation</vt:lpstr>
      <vt:lpstr>PowerPoint Presentation</vt:lpstr>
      <vt:lpstr>PowerPoint Presentation</vt:lpstr>
      <vt:lpstr>PowerPoint Presentation</vt:lpstr>
      <vt:lpstr>A PANOPLY OF DISEASE</vt:lpstr>
      <vt:lpstr>PowerPoint Presentation</vt:lpstr>
      <vt:lpstr>PowerPoint Presentation</vt:lpstr>
      <vt:lpstr>PowerPoint Presentation</vt:lpstr>
      <vt:lpstr>PowerPoint Presentation</vt:lpstr>
      <vt:lpstr>PowerPoint Presentation</vt:lpstr>
      <vt:lpstr>PowerPoint Presentation</vt:lpstr>
    </vt:vector>
  </TitlesOfParts>
  <Company>AAFP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Rover</dc:creator>
  <cp:lastModifiedBy>Ashley Poole</cp:lastModifiedBy>
  <cp:revision>24</cp:revision>
  <dcterms:created xsi:type="dcterms:W3CDTF">2013-05-20T16:20:33Z</dcterms:created>
  <dcterms:modified xsi:type="dcterms:W3CDTF">2017-10-11T15:40:24Z</dcterms:modified>
</cp:coreProperties>
</file>