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60" r:id="rId3"/>
    <p:sldId id="266" r:id="rId4"/>
    <p:sldId id="268" r:id="rId5"/>
    <p:sldId id="269" r:id="rId6"/>
    <p:sldId id="267" r:id="rId7"/>
    <p:sldId id="287" r:id="rId8"/>
    <p:sldId id="270" r:id="rId9"/>
    <p:sldId id="288" r:id="rId10"/>
    <p:sldId id="289" r:id="rId11"/>
    <p:sldId id="261" r:id="rId12"/>
    <p:sldId id="271" r:id="rId13"/>
    <p:sldId id="286" r:id="rId14"/>
    <p:sldId id="284" r:id="rId15"/>
    <p:sldId id="290" r:id="rId16"/>
    <p:sldId id="285" r:id="rId17"/>
    <p:sldId id="291" r:id="rId18"/>
    <p:sldId id="293" r:id="rId19"/>
    <p:sldId id="292" r:id="rId20"/>
    <p:sldId id="294" r:id="rId21"/>
    <p:sldId id="258" r:id="rId22"/>
  </p:sldIdLst>
  <p:sldSz cx="14630400" cy="8229600"/>
  <p:notesSz cx="7010400" cy="9296400"/>
  <p:defaultTextStyle>
    <a:defPPr>
      <a:defRPr lang="en-US"/>
    </a:defPPr>
    <a:lvl1pPr marL="0" algn="l" defTabSz="1141171" rtl="0" eaLnBrk="1" latinLnBrk="0" hangingPunct="1">
      <a:defRPr sz="2246" kern="1200">
        <a:solidFill>
          <a:schemeClr val="tx1"/>
        </a:solidFill>
        <a:latin typeface="+mn-lt"/>
        <a:ea typeface="+mn-ea"/>
        <a:cs typeface="+mn-cs"/>
      </a:defRPr>
    </a:lvl1pPr>
    <a:lvl2pPr marL="570586" algn="l" defTabSz="1141171" rtl="0" eaLnBrk="1" latinLnBrk="0" hangingPunct="1">
      <a:defRPr sz="2246" kern="1200">
        <a:solidFill>
          <a:schemeClr val="tx1"/>
        </a:solidFill>
        <a:latin typeface="+mn-lt"/>
        <a:ea typeface="+mn-ea"/>
        <a:cs typeface="+mn-cs"/>
      </a:defRPr>
    </a:lvl2pPr>
    <a:lvl3pPr marL="1141171" algn="l" defTabSz="1141171" rtl="0" eaLnBrk="1" latinLnBrk="0" hangingPunct="1">
      <a:defRPr sz="2246" kern="1200">
        <a:solidFill>
          <a:schemeClr val="tx1"/>
        </a:solidFill>
        <a:latin typeface="+mn-lt"/>
        <a:ea typeface="+mn-ea"/>
        <a:cs typeface="+mn-cs"/>
      </a:defRPr>
    </a:lvl3pPr>
    <a:lvl4pPr marL="1711757" algn="l" defTabSz="1141171" rtl="0" eaLnBrk="1" latinLnBrk="0" hangingPunct="1">
      <a:defRPr sz="2246" kern="1200">
        <a:solidFill>
          <a:schemeClr val="tx1"/>
        </a:solidFill>
        <a:latin typeface="+mn-lt"/>
        <a:ea typeface="+mn-ea"/>
        <a:cs typeface="+mn-cs"/>
      </a:defRPr>
    </a:lvl4pPr>
    <a:lvl5pPr marL="2282342" algn="l" defTabSz="1141171" rtl="0" eaLnBrk="1" latinLnBrk="0" hangingPunct="1">
      <a:defRPr sz="2246" kern="1200">
        <a:solidFill>
          <a:schemeClr val="tx1"/>
        </a:solidFill>
        <a:latin typeface="+mn-lt"/>
        <a:ea typeface="+mn-ea"/>
        <a:cs typeface="+mn-cs"/>
      </a:defRPr>
    </a:lvl5pPr>
    <a:lvl6pPr marL="2852928" algn="l" defTabSz="1141171" rtl="0" eaLnBrk="1" latinLnBrk="0" hangingPunct="1">
      <a:defRPr sz="2246" kern="1200">
        <a:solidFill>
          <a:schemeClr val="tx1"/>
        </a:solidFill>
        <a:latin typeface="+mn-lt"/>
        <a:ea typeface="+mn-ea"/>
        <a:cs typeface="+mn-cs"/>
      </a:defRPr>
    </a:lvl6pPr>
    <a:lvl7pPr marL="3423514" algn="l" defTabSz="1141171" rtl="0" eaLnBrk="1" latinLnBrk="0" hangingPunct="1">
      <a:defRPr sz="2246" kern="1200">
        <a:solidFill>
          <a:schemeClr val="tx1"/>
        </a:solidFill>
        <a:latin typeface="+mn-lt"/>
        <a:ea typeface="+mn-ea"/>
        <a:cs typeface="+mn-cs"/>
      </a:defRPr>
    </a:lvl7pPr>
    <a:lvl8pPr marL="3994099" algn="l" defTabSz="1141171" rtl="0" eaLnBrk="1" latinLnBrk="0" hangingPunct="1">
      <a:defRPr sz="2246" kern="1200">
        <a:solidFill>
          <a:schemeClr val="tx1"/>
        </a:solidFill>
        <a:latin typeface="+mn-lt"/>
        <a:ea typeface="+mn-ea"/>
        <a:cs typeface="+mn-cs"/>
      </a:defRPr>
    </a:lvl8pPr>
    <a:lvl9pPr marL="4564685" algn="l" defTabSz="1141171" rtl="0" eaLnBrk="1" latinLnBrk="0" hangingPunct="1">
      <a:defRPr sz="22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249" autoAdjust="0"/>
  </p:normalViewPr>
  <p:slideViewPr>
    <p:cSldViewPr snapToGrid="0">
      <p:cViewPr varScale="1">
        <p:scale>
          <a:sx n="60" d="100"/>
          <a:sy n="60" d="100"/>
        </p:scale>
        <p:origin x="630" y="78"/>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5650194-7DF0-4D6B-932B-6DF8CB1B4987}" type="datetimeFigureOut">
              <a:rPr lang="en-US" smtClean="0"/>
              <a:t>9/14/2018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B5047A-5F22-48E9-89B4-A7E5772FB3EF}" type="slidenum">
              <a:rPr lang="en-US" smtClean="0"/>
              <a:t>‹#›</a:t>
            </a:fld>
            <a:endParaRPr lang="en-US"/>
          </a:p>
        </p:txBody>
      </p:sp>
    </p:spTree>
    <p:extLst>
      <p:ext uri="{BB962C8B-B14F-4D97-AF65-F5344CB8AC3E}">
        <p14:creationId xmlns:p14="http://schemas.microsoft.com/office/powerpoint/2010/main" val="467946701"/>
      </p:ext>
    </p:extLst>
  </p:cSld>
  <p:clrMap bg1="lt1" tx1="dk1" bg2="lt2" tx2="dk2" accent1="accent1" accent2="accent2" accent3="accent3" accent4="accent4" accent5="accent5" accent6="accent6" hlink="hlink" folHlink="folHlink"/>
  <p:notesStyle>
    <a:lvl1pPr marL="0" algn="l" defTabSz="1141171" rtl="0" eaLnBrk="1" latinLnBrk="0" hangingPunct="1">
      <a:defRPr sz="1498" kern="1200">
        <a:solidFill>
          <a:schemeClr val="tx1"/>
        </a:solidFill>
        <a:latin typeface="+mn-lt"/>
        <a:ea typeface="+mn-ea"/>
        <a:cs typeface="+mn-cs"/>
      </a:defRPr>
    </a:lvl1pPr>
    <a:lvl2pPr marL="570586" algn="l" defTabSz="1141171" rtl="0" eaLnBrk="1" latinLnBrk="0" hangingPunct="1">
      <a:defRPr sz="1498" kern="1200">
        <a:solidFill>
          <a:schemeClr val="tx1"/>
        </a:solidFill>
        <a:latin typeface="+mn-lt"/>
        <a:ea typeface="+mn-ea"/>
        <a:cs typeface="+mn-cs"/>
      </a:defRPr>
    </a:lvl2pPr>
    <a:lvl3pPr marL="1141171" algn="l" defTabSz="1141171" rtl="0" eaLnBrk="1" latinLnBrk="0" hangingPunct="1">
      <a:defRPr sz="1498" kern="1200">
        <a:solidFill>
          <a:schemeClr val="tx1"/>
        </a:solidFill>
        <a:latin typeface="+mn-lt"/>
        <a:ea typeface="+mn-ea"/>
        <a:cs typeface="+mn-cs"/>
      </a:defRPr>
    </a:lvl3pPr>
    <a:lvl4pPr marL="1711757" algn="l" defTabSz="1141171" rtl="0" eaLnBrk="1" latinLnBrk="0" hangingPunct="1">
      <a:defRPr sz="1498" kern="1200">
        <a:solidFill>
          <a:schemeClr val="tx1"/>
        </a:solidFill>
        <a:latin typeface="+mn-lt"/>
        <a:ea typeface="+mn-ea"/>
        <a:cs typeface="+mn-cs"/>
      </a:defRPr>
    </a:lvl4pPr>
    <a:lvl5pPr marL="2282342" algn="l" defTabSz="1141171" rtl="0" eaLnBrk="1" latinLnBrk="0" hangingPunct="1">
      <a:defRPr sz="1498" kern="1200">
        <a:solidFill>
          <a:schemeClr val="tx1"/>
        </a:solidFill>
        <a:latin typeface="+mn-lt"/>
        <a:ea typeface="+mn-ea"/>
        <a:cs typeface="+mn-cs"/>
      </a:defRPr>
    </a:lvl5pPr>
    <a:lvl6pPr marL="2852928" algn="l" defTabSz="1141171" rtl="0" eaLnBrk="1" latinLnBrk="0" hangingPunct="1">
      <a:defRPr sz="1498" kern="1200">
        <a:solidFill>
          <a:schemeClr val="tx1"/>
        </a:solidFill>
        <a:latin typeface="+mn-lt"/>
        <a:ea typeface="+mn-ea"/>
        <a:cs typeface="+mn-cs"/>
      </a:defRPr>
    </a:lvl6pPr>
    <a:lvl7pPr marL="3423514" algn="l" defTabSz="1141171" rtl="0" eaLnBrk="1" latinLnBrk="0" hangingPunct="1">
      <a:defRPr sz="1498" kern="1200">
        <a:solidFill>
          <a:schemeClr val="tx1"/>
        </a:solidFill>
        <a:latin typeface="+mn-lt"/>
        <a:ea typeface="+mn-ea"/>
        <a:cs typeface="+mn-cs"/>
      </a:defRPr>
    </a:lvl7pPr>
    <a:lvl8pPr marL="3994099" algn="l" defTabSz="1141171" rtl="0" eaLnBrk="1" latinLnBrk="0" hangingPunct="1">
      <a:defRPr sz="1498" kern="1200">
        <a:solidFill>
          <a:schemeClr val="tx1"/>
        </a:solidFill>
        <a:latin typeface="+mn-lt"/>
        <a:ea typeface="+mn-ea"/>
        <a:cs typeface="+mn-cs"/>
      </a:defRPr>
    </a:lvl8pPr>
    <a:lvl9pPr marL="4564685" algn="l" defTabSz="1141171" rtl="0" eaLnBrk="1" latinLnBrk="0" hangingPunct="1">
      <a:defRPr sz="14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I am David Klee and I am Kelly Clark. We both are faculty at Munson Family Medicine Residency</a:t>
            </a:r>
            <a:r>
              <a:rPr lang="en-US" baseline="0" dirty="0"/>
              <a:t> a Michigan State Affiliated program in the northern part of lower Michigan. For the past 10 years we have been partnering with the PCEA hospital in </a:t>
            </a:r>
            <a:r>
              <a:rPr lang="en-US" baseline="0" dirty="0" err="1"/>
              <a:t>Chogoria</a:t>
            </a:r>
            <a:r>
              <a:rPr lang="en-US" baseline="0" dirty="0"/>
              <a:t>, Kenya.</a:t>
            </a:r>
          </a:p>
          <a:p>
            <a:endParaRPr lang="en-US" baseline="0" dirty="0"/>
          </a:p>
          <a:p>
            <a:r>
              <a:rPr lang="en-US" baseline="0" dirty="0"/>
              <a:t>As  family physicians we are called upon to wear many hats. The role of family physicians at some of our international partner sites may be even broader. In Kenya, the family physician not only has both out patient and inpatient clinical responsibilities that cross all specialties but also significant public health responsibilities. </a:t>
            </a:r>
          </a:p>
          <a:p>
            <a:endParaRPr lang="en-US" baseline="0" dirty="0"/>
          </a:p>
          <a:p>
            <a:r>
              <a:rPr lang="en-US" baseline="0" dirty="0"/>
              <a:t>This project arose out of our collective goal to develop a local health campaign in </a:t>
            </a:r>
            <a:r>
              <a:rPr lang="en-US" baseline="0" dirty="0" err="1"/>
              <a:t>Chogoria</a:t>
            </a:r>
            <a:r>
              <a:rPr lang="en-US" baseline="0" dirty="0"/>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1</a:t>
            </a:fld>
            <a:endParaRPr lang="en-US"/>
          </a:p>
        </p:txBody>
      </p:sp>
    </p:spTree>
    <p:extLst>
      <p:ext uri="{BB962C8B-B14F-4D97-AF65-F5344CB8AC3E}">
        <p14:creationId xmlns:p14="http://schemas.microsoft.com/office/powerpoint/2010/main" val="1469539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Inputs- required resources ($$, personnel, equipment)</a:t>
            </a:r>
          </a:p>
          <a:p>
            <a:r>
              <a:rPr lang="en-US" dirty="0"/>
              <a:t>Activities-actions taken to achieve project goal</a:t>
            </a:r>
          </a:p>
          <a:p>
            <a:r>
              <a:rPr lang="en-US" dirty="0"/>
              <a:t>Outputs-achievements such as people trained, posters presented</a:t>
            </a:r>
          </a:p>
          <a:p>
            <a:r>
              <a:rPr lang="en-US" dirty="0"/>
              <a:t>Outcomes-changes in audience knowledge, behavior or attitudes</a:t>
            </a:r>
          </a:p>
          <a:p>
            <a:r>
              <a:rPr lang="en-US" dirty="0"/>
              <a:t>Impact-long term health goals achieved</a:t>
            </a:r>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11</a:t>
            </a:fld>
            <a:endParaRPr lang="en-US"/>
          </a:p>
        </p:txBody>
      </p:sp>
    </p:spTree>
    <p:extLst>
      <p:ext uri="{BB962C8B-B14F-4D97-AF65-F5344CB8AC3E}">
        <p14:creationId xmlns:p14="http://schemas.microsoft.com/office/powerpoint/2010/main" val="279864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Accessible: interpersonal, organizational, community</a:t>
            </a:r>
          </a:p>
          <a:p>
            <a:r>
              <a:rPr lang="en-US" dirty="0"/>
              <a:t>Actionable: Level of awareness.</a:t>
            </a:r>
            <a:r>
              <a:rPr lang="en-US" baseline="0" dirty="0"/>
              <a:t> </a:t>
            </a:r>
            <a:r>
              <a:rPr lang="en-US" dirty="0"/>
              <a:t>Personal relevance. Confidence can do it. Endorsed by community. Worth the cost. </a:t>
            </a:r>
          </a:p>
          <a:p>
            <a:r>
              <a:rPr lang="en-US" dirty="0"/>
              <a:t>Credible: Competence.</a:t>
            </a:r>
            <a:r>
              <a:rPr lang="en-US" baseline="0" dirty="0"/>
              <a:t> Trust. Transparence. Honesty. Dependability. Commitment. Caring. **Re-inforce</a:t>
            </a:r>
            <a:endParaRPr lang="en-US" dirty="0"/>
          </a:p>
          <a:p>
            <a:r>
              <a:rPr lang="en-US" dirty="0"/>
              <a:t>Relevant: Know audience. Listen. Tailor the message. Motivate. </a:t>
            </a:r>
          </a:p>
          <a:p>
            <a:r>
              <a:rPr lang="en-US" dirty="0"/>
              <a:t>Timely: Communicate early. At the right time. Build the conversation. </a:t>
            </a:r>
          </a:p>
          <a:p>
            <a:r>
              <a:rPr lang="en-US" dirty="0"/>
              <a:t>Understandable: Plain language. Familiar language. Real stories. Visual. </a:t>
            </a:r>
          </a:p>
          <a:p>
            <a:endParaRPr lang="en-US" dirty="0"/>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12</a:t>
            </a:fld>
            <a:endParaRPr lang="en-US"/>
          </a:p>
        </p:txBody>
      </p:sp>
    </p:spTree>
    <p:extLst>
      <p:ext uri="{BB962C8B-B14F-4D97-AF65-F5344CB8AC3E}">
        <p14:creationId xmlns:p14="http://schemas.microsoft.com/office/powerpoint/2010/main" val="2693500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Innovative: Idea.</a:t>
            </a:r>
            <a:r>
              <a:rPr lang="en-US" baseline="0" dirty="0"/>
              <a:t> Communication. Data. Operations. *Not always invention – scaled up based on evidence</a:t>
            </a:r>
            <a:endParaRPr lang="en-US" dirty="0"/>
          </a:p>
          <a:p>
            <a:r>
              <a:rPr lang="en-US" dirty="0"/>
              <a:t>Technical Package – simple. Intervention characteristics, selected group of related proven interventions (surveillance and vaccination</a:t>
            </a:r>
            <a:r>
              <a:rPr lang="en-US" baseline="0" dirty="0"/>
              <a:t> in polio eradication. Most effective, feasible and sustainable interventions. May lead to future “scale up”</a:t>
            </a:r>
            <a:endParaRPr lang="en-US" dirty="0"/>
          </a:p>
          <a:p>
            <a:r>
              <a:rPr lang="en-US" dirty="0"/>
              <a:t>Concept of Inner setting (implementing</a:t>
            </a:r>
            <a:r>
              <a:rPr lang="en-US" baseline="0" dirty="0"/>
              <a:t> organization), Outer environment, Individuals</a:t>
            </a:r>
          </a:p>
          <a:p>
            <a:r>
              <a:rPr lang="en-US" baseline="0" dirty="0"/>
              <a:t>Performance </a:t>
            </a:r>
            <a:r>
              <a:rPr lang="en-US" baseline="0" dirty="0" err="1"/>
              <a:t>Mgmt</a:t>
            </a:r>
            <a:r>
              <a:rPr lang="en-US" baseline="0" dirty="0"/>
              <a:t>: A system to track performance (accurate, timely, critical information = impact, and/or progress / continuous refinement (task sharing)</a:t>
            </a:r>
          </a:p>
          <a:p>
            <a:r>
              <a:rPr lang="en-US" baseline="0" dirty="0"/>
              <a:t>Partnerships / Coalition: Shared mission / vision to achieve common goal. Gov’t and NGO. Mindful of ethical. </a:t>
            </a:r>
          </a:p>
          <a:p>
            <a:r>
              <a:rPr lang="en-US" baseline="0" dirty="0"/>
              <a:t>Ongoing Communication: Political commitment. Social media / internet. Interactive conversation. Data on outcomes – increase credibility, motivation.</a:t>
            </a:r>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13</a:t>
            </a:fld>
            <a:endParaRPr lang="en-US"/>
          </a:p>
        </p:txBody>
      </p:sp>
    </p:spTree>
    <p:extLst>
      <p:ext uri="{BB962C8B-B14F-4D97-AF65-F5344CB8AC3E}">
        <p14:creationId xmlns:p14="http://schemas.microsoft.com/office/powerpoint/2010/main" val="26422977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19</a:t>
            </a:fld>
            <a:endParaRPr lang="en-US"/>
          </a:p>
        </p:txBody>
      </p:sp>
    </p:spTree>
    <p:extLst>
      <p:ext uri="{BB962C8B-B14F-4D97-AF65-F5344CB8AC3E}">
        <p14:creationId xmlns:p14="http://schemas.microsoft.com/office/powerpoint/2010/main" val="2809697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B5047A-5F22-48E9-89B4-A7E5772FB3EF}" type="slidenum">
              <a:rPr lang="en-US" smtClean="0"/>
              <a:t>20</a:t>
            </a:fld>
            <a:endParaRPr lang="en-US"/>
          </a:p>
        </p:txBody>
      </p:sp>
    </p:spTree>
    <p:extLst>
      <p:ext uri="{BB962C8B-B14F-4D97-AF65-F5344CB8AC3E}">
        <p14:creationId xmlns:p14="http://schemas.microsoft.com/office/powerpoint/2010/main" val="259904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41171" rtl="0" eaLnBrk="1" fontAlgn="auto" latinLnBrk="0" hangingPunct="1">
              <a:lnSpc>
                <a:spcPct val="100000"/>
              </a:lnSpc>
              <a:spcBef>
                <a:spcPts val="0"/>
              </a:spcBef>
              <a:spcAft>
                <a:spcPts val="0"/>
              </a:spcAft>
              <a:buClrTx/>
              <a:buSzTx/>
              <a:buFontTx/>
              <a:buNone/>
              <a:tabLst/>
              <a:defRPr/>
            </a:pPr>
            <a:r>
              <a:rPr lang="en-US" sz="1498" b="0" i="0" u="none" strike="noStrike" baseline="0" dirty="0"/>
              <a:t>Here is the why:</a:t>
            </a:r>
          </a:p>
          <a:p>
            <a:pPr marL="0" marR="0" indent="0" algn="l" defTabSz="1141171" rtl="0" eaLnBrk="1" fontAlgn="auto" latinLnBrk="0" hangingPunct="1">
              <a:lnSpc>
                <a:spcPct val="100000"/>
              </a:lnSpc>
              <a:spcBef>
                <a:spcPts val="0"/>
              </a:spcBef>
              <a:spcAft>
                <a:spcPts val="0"/>
              </a:spcAft>
              <a:buClrTx/>
              <a:buSzTx/>
              <a:buFontTx/>
              <a:buNone/>
              <a:tabLst/>
              <a:defRPr/>
            </a:pPr>
            <a:r>
              <a:rPr lang="en-US" sz="1498" b="0" i="0" u="none" strike="noStrike" baseline="0" dirty="0"/>
              <a:t>There are over a quarter of a million deaths from cervical cancer world wide every year. accounting for 7.5% of all female cancer deaths. Almost nine out of ten (87%) cervical cancer deaths occur in the less developed regions. </a:t>
            </a:r>
          </a:p>
          <a:p>
            <a:endParaRPr lang="en-US" dirty="0"/>
          </a:p>
          <a:p>
            <a:endParaRPr lang="en-US" dirty="0"/>
          </a:p>
          <a:p>
            <a:r>
              <a:rPr lang="en-US" dirty="0"/>
              <a:t>[</a:t>
            </a:r>
            <a:r>
              <a:rPr lang="en-US" sz="1498" b="0" i="0" u="none" strike="noStrike" baseline="0" dirty="0"/>
              <a:t> estimated 266,000 deaths from cervical cancer worldwide in 2012,]</a:t>
            </a:r>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3</a:t>
            </a:fld>
            <a:endParaRPr lang="en-US"/>
          </a:p>
        </p:txBody>
      </p:sp>
    </p:spTree>
    <p:extLst>
      <p:ext uri="{BB962C8B-B14F-4D97-AF65-F5344CB8AC3E}">
        <p14:creationId xmlns:p14="http://schemas.microsoft.com/office/powerpoint/2010/main" val="748626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1141171" rtl="0" eaLnBrk="1" fontAlgn="auto" latinLnBrk="0" hangingPunct="1">
              <a:lnSpc>
                <a:spcPct val="100000"/>
              </a:lnSpc>
              <a:spcBef>
                <a:spcPts val="0"/>
              </a:spcBef>
              <a:spcAft>
                <a:spcPts val="0"/>
              </a:spcAft>
              <a:buClrTx/>
              <a:buSzTx/>
              <a:buFontTx/>
              <a:buNone/>
              <a:tabLst/>
              <a:defRPr/>
            </a:pPr>
            <a:r>
              <a:rPr lang="en-US" sz="1498" b="0" i="0" u="none" strike="noStrike" baseline="0" dirty="0"/>
              <a:t>As you can clearly see this is a big problem in East Africa.</a:t>
            </a:r>
          </a:p>
          <a:p>
            <a:pPr marL="0" marR="0" indent="0" algn="l" defTabSz="1141171" rtl="0" eaLnBrk="1" fontAlgn="auto" latinLnBrk="0" hangingPunct="1">
              <a:lnSpc>
                <a:spcPct val="100000"/>
              </a:lnSpc>
              <a:spcBef>
                <a:spcPts val="0"/>
              </a:spcBef>
              <a:spcAft>
                <a:spcPts val="0"/>
              </a:spcAft>
              <a:buClrTx/>
              <a:buSzTx/>
              <a:buFontTx/>
              <a:buNone/>
              <a:tabLst/>
              <a:defRPr/>
            </a:pPr>
            <a:r>
              <a:rPr lang="en-US" sz="1498" b="0" i="0" u="none" strike="noStrike" baseline="0" dirty="0" err="1"/>
              <a:t>Malawai</a:t>
            </a:r>
            <a:r>
              <a:rPr lang="en-US" sz="1498" b="0" i="0" u="none" strike="noStrike" baseline="0" dirty="0"/>
              <a:t> and Mozambique have the most amount of cervical cancer cases, though Kenya ranks 16</a:t>
            </a:r>
            <a:r>
              <a:rPr lang="en-US" sz="1498" b="0" i="0" u="none" strike="noStrike" baseline="30000" dirty="0"/>
              <a:t>th</a:t>
            </a:r>
            <a:r>
              <a:rPr lang="en-US" sz="1498" b="0" i="0" u="none" strike="noStrike" baseline="0" dirty="0"/>
              <a:t> world wide with an age standardized rate of 40.1 cases per 100,000 compared to the rate in the US of 7.5 cases per 100,000, over a 5 fold increase.</a:t>
            </a:r>
          </a:p>
          <a:p>
            <a:pPr marL="0" marR="0" indent="0" algn="l" defTabSz="1141171" rtl="0" eaLnBrk="1" fontAlgn="auto" latinLnBrk="0" hangingPunct="1">
              <a:lnSpc>
                <a:spcPct val="100000"/>
              </a:lnSpc>
              <a:spcBef>
                <a:spcPts val="0"/>
              </a:spcBef>
              <a:spcAft>
                <a:spcPts val="0"/>
              </a:spcAft>
              <a:buClrTx/>
              <a:buSzTx/>
              <a:buFontTx/>
              <a:buNone/>
              <a:tabLst/>
              <a:defRPr/>
            </a:pPr>
            <a:endParaRPr lang="en-US" sz="1498" b="0" i="0" u="none" strike="noStrike" baseline="0" dirty="0"/>
          </a:p>
          <a:p>
            <a:pPr marL="0" marR="0" indent="0" algn="l" defTabSz="1141171" rtl="0" eaLnBrk="1" fontAlgn="auto" latinLnBrk="0" hangingPunct="1">
              <a:lnSpc>
                <a:spcPct val="100000"/>
              </a:lnSpc>
              <a:spcBef>
                <a:spcPts val="0"/>
              </a:spcBef>
              <a:spcAft>
                <a:spcPts val="0"/>
              </a:spcAft>
              <a:buClrTx/>
              <a:buSzTx/>
              <a:buFontTx/>
              <a:buNone/>
              <a:tabLst/>
              <a:defRPr/>
            </a:pPr>
            <a:r>
              <a:rPr lang="en-US" sz="1498" b="0" i="0" u="none" strike="noStrike" baseline="0" dirty="0"/>
              <a:t>90% of the new cervical cancer cases occur in Africa as well as 90% of the deaths. Cervical cancer ranks as the top cancer causing deaths in Africa. Similar to HIV/Aids, his cancer strikes young women ages 35-45 thereby significantly effecting the workforce and family life.</a:t>
            </a:r>
          </a:p>
          <a:p>
            <a:pPr marL="0" marR="0" indent="0" algn="l" defTabSz="1141171" rtl="0" eaLnBrk="1" fontAlgn="auto" latinLnBrk="0" hangingPunct="1">
              <a:lnSpc>
                <a:spcPct val="100000"/>
              </a:lnSpc>
              <a:spcBef>
                <a:spcPts val="0"/>
              </a:spcBef>
              <a:spcAft>
                <a:spcPts val="0"/>
              </a:spcAft>
              <a:buClrTx/>
              <a:buSzTx/>
              <a:buFontTx/>
              <a:buNone/>
              <a:tabLst/>
              <a:defRPr/>
            </a:pPr>
            <a:endParaRPr lang="en-US" sz="1498" b="0" i="0" u="none" strike="noStrike" baseline="0" dirty="0"/>
          </a:p>
          <a:p>
            <a:pPr marL="0" marR="0" indent="0" algn="l" defTabSz="1141171" rtl="0" eaLnBrk="1" fontAlgn="auto" latinLnBrk="0" hangingPunct="1">
              <a:lnSpc>
                <a:spcPct val="100000"/>
              </a:lnSpc>
              <a:spcBef>
                <a:spcPts val="0"/>
              </a:spcBef>
              <a:spcAft>
                <a:spcPts val="0"/>
              </a:spcAft>
              <a:buClrTx/>
              <a:buSzTx/>
              <a:buFontTx/>
              <a:buNone/>
              <a:tabLst/>
              <a:defRPr/>
            </a:pPr>
            <a:endParaRPr lang="en-US" sz="1498" b="0" i="0" u="none" strike="noStrike" baseline="0" dirty="0"/>
          </a:p>
          <a:p>
            <a:pPr marL="0" marR="0" indent="0" algn="l" defTabSz="1141171" rtl="0" eaLnBrk="1" fontAlgn="auto" latinLnBrk="0" hangingPunct="1">
              <a:lnSpc>
                <a:spcPct val="100000"/>
              </a:lnSpc>
              <a:spcBef>
                <a:spcPts val="0"/>
              </a:spcBef>
              <a:spcAft>
                <a:spcPts val="0"/>
              </a:spcAft>
              <a:buClrTx/>
              <a:buSzTx/>
              <a:buFontTx/>
              <a:buNone/>
              <a:tabLst/>
              <a:defRPr/>
            </a:pPr>
            <a:endParaRPr lang="en-US" sz="1498" b="0" i="0" u="none" strike="noStrike" baseline="0" dirty="0"/>
          </a:p>
          <a:p>
            <a:pPr marL="0" marR="0" indent="0" algn="l" defTabSz="1141171" rtl="0" eaLnBrk="1" fontAlgn="auto" latinLnBrk="0" hangingPunct="1">
              <a:lnSpc>
                <a:spcPct val="100000"/>
              </a:lnSpc>
              <a:spcBef>
                <a:spcPts val="0"/>
              </a:spcBef>
              <a:spcAft>
                <a:spcPts val="0"/>
              </a:spcAft>
              <a:buClrTx/>
              <a:buSzTx/>
              <a:buFontTx/>
              <a:buNone/>
              <a:tabLst/>
              <a:defRPr/>
            </a:pPr>
            <a:endParaRPr lang="en-US" sz="1498" b="0" i="0" u="none" strike="noStrike" baseline="0" dirty="0"/>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4</a:t>
            </a:fld>
            <a:endParaRPr lang="en-US"/>
          </a:p>
        </p:txBody>
      </p:sp>
    </p:spTree>
    <p:extLst>
      <p:ext uri="{BB962C8B-B14F-4D97-AF65-F5344CB8AC3E}">
        <p14:creationId xmlns:p14="http://schemas.microsoft.com/office/powerpoint/2010/main" val="4243115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98" b="0" i="0" u="none" strike="noStrike" baseline="0" dirty="0"/>
              <a:t>As we know cervical cancer is easily detectable and curable in its early stages. However, cervical cancer screening </a:t>
            </a:r>
            <a:r>
              <a:rPr lang="en-US" sz="1498" b="0" i="0" u="none" strike="noStrike" baseline="0"/>
              <a:t>is uncommon </a:t>
            </a:r>
            <a:r>
              <a:rPr lang="en-US" sz="1498" b="0" i="0" u="none" strike="noStrike" baseline="0" dirty="0"/>
              <a:t>in Kenya. Only a little over 3% of Kenyan women are screened. Therefore, many women present with advanced disease that is only </a:t>
            </a:r>
            <a:r>
              <a:rPr lang="en-US" sz="1498" b="0" i="0" u="none" strike="noStrike" baseline="0" dirty="0" err="1"/>
              <a:t>pallitive</a:t>
            </a:r>
            <a:r>
              <a:rPr lang="en-US" sz="1498" b="0" i="0" u="none" strike="noStrike" baseline="0" dirty="0"/>
              <a:t>.</a:t>
            </a:r>
          </a:p>
          <a:p>
            <a:endParaRPr lang="en-US" sz="1498" b="0" i="0" u="none" strike="noStrike" baseline="0" dirty="0"/>
          </a:p>
          <a:p>
            <a:r>
              <a:rPr lang="en-US" sz="1498" b="0" i="0" u="none" strike="noStrike" baseline="0" dirty="0"/>
              <a:t> Virtually all cervical cancers are associated with human papilloma viruses (HPV). </a:t>
            </a:r>
          </a:p>
          <a:p>
            <a:r>
              <a:rPr lang="en-US" sz="1498" b="0" i="0" u="none" strike="noStrike" baseline="0" dirty="0"/>
              <a:t>We have a vaccine now that targets the oncogenic strains and has </a:t>
            </a:r>
          </a:p>
          <a:p>
            <a:r>
              <a:rPr lang="en-US" sz="1498" b="0" i="0" u="none" strike="noStrike" kern="1200" baseline="0" dirty="0">
                <a:solidFill>
                  <a:schemeClr val="tx1"/>
                </a:solidFill>
                <a:latin typeface="+mn-lt"/>
                <a:ea typeface="+mn-ea"/>
                <a:cs typeface="+mn-cs"/>
              </a:rPr>
              <a:t>Been shown to be more than 90% efficacy to prevent precancerous lesions in females naïve to vaccine‐specific HPV</a:t>
            </a:r>
          </a:p>
          <a:p>
            <a:r>
              <a:rPr lang="en-US" sz="1498" b="0" i="0" u="none" strike="noStrike" kern="1200" baseline="0" dirty="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fld id="{3AB5047A-5F22-48E9-89B4-A7E5772FB3EF}" type="slidenum">
              <a:rPr lang="en-US" smtClean="0"/>
              <a:t>5</a:t>
            </a:fld>
            <a:endParaRPr lang="en-US"/>
          </a:p>
        </p:txBody>
      </p:sp>
    </p:spTree>
    <p:extLst>
      <p:ext uri="{BB962C8B-B14F-4D97-AF65-F5344CB8AC3E}">
        <p14:creationId xmlns:p14="http://schemas.microsoft.com/office/powerpoint/2010/main" val="1989502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98" b="0" i="0" u="none" strike="noStrike" kern="1200" baseline="0" dirty="0">
                <a:solidFill>
                  <a:schemeClr val="tx1"/>
                </a:solidFill>
                <a:latin typeface="+mn-lt"/>
                <a:ea typeface="+mn-ea"/>
                <a:cs typeface="+mn-cs"/>
              </a:rPr>
              <a:t>So how can we work to decrease mortality from cervical cancer in Kenya?</a:t>
            </a:r>
          </a:p>
          <a:p>
            <a:r>
              <a:rPr lang="en-US" sz="1498" b="0" i="0" u="none" strike="noStrike" kern="1200" baseline="0" dirty="0">
                <a:solidFill>
                  <a:schemeClr val="tx1"/>
                </a:solidFill>
                <a:latin typeface="+mn-lt"/>
                <a:ea typeface="+mn-ea"/>
                <a:cs typeface="+mn-cs"/>
              </a:rPr>
              <a:t>The following strategies are recommended for primary prevention in Kenya by the plan from the Minister of Health.</a:t>
            </a:r>
          </a:p>
          <a:p>
            <a:endParaRPr lang="en-US" sz="1498" b="0" i="0" u="none" strike="noStrike" kern="1200" baseline="0" dirty="0">
              <a:solidFill>
                <a:schemeClr val="tx1"/>
              </a:solidFill>
              <a:latin typeface="+mn-lt"/>
              <a:ea typeface="+mn-ea"/>
              <a:cs typeface="+mn-cs"/>
            </a:endParaRPr>
          </a:p>
          <a:p>
            <a:r>
              <a:rPr lang="en-US" sz="1498" b="0" i="0" u="none" strike="noStrike" kern="1200" baseline="0" dirty="0">
                <a:solidFill>
                  <a:schemeClr val="tx1"/>
                </a:solidFill>
                <a:latin typeface="+mn-lt"/>
                <a:ea typeface="+mn-ea"/>
                <a:cs typeface="+mn-cs"/>
              </a:rPr>
              <a:t>Any of these modalities could be used as a basis for a health campaign but we zeroed in on HPV vaccination.</a:t>
            </a:r>
          </a:p>
          <a:p>
            <a:endParaRPr lang="en-US" sz="1498" b="0" i="0" u="none" strike="noStrike" kern="1200" baseline="0" dirty="0">
              <a:solidFill>
                <a:schemeClr val="tx1"/>
              </a:solidFill>
              <a:latin typeface="+mn-lt"/>
              <a:ea typeface="+mn-ea"/>
              <a:cs typeface="+mn-cs"/>
            </a:endParaRPr>
          </a:p>
          <a:p>
            <a:r>
              <a:rPr lang="en-US" sz="1498" b="0" i="0" u="none" strike="noStrike" kern="1200" baseline="0" dirty="0">
                <a:solidFill>
                  <a:schemeClr val="tx1"/>
                </a:solidFill>
                <a:latin typeface="+mn-lt"/>
                <a:ea typeface="+mn-ea"/>
                <a:cs typeface="+mn-cs"/>
              </a:rPr>
              <a:t>This seemed like a good fit for Kenya since we know that HPV vaccination programs may be cost-effective in countries where high-quality screening is not widespread, vaccination coverage is high (&gt; 70%), and the cost of a three-dose course is low (&lt; US$10-25).</a:t>
            </a:r>
          </a:p>
          <a:p>
            <a:endParaRPr lang="en-US" sz="1498" b="0" i="0" u="none" strike="noStrike" kern="1200" baseline="0" dirty="0">
              <a:solidFill>
                <a:schemeClr val="tx1"/>
              </a:solidFill>
              <a:latin typeface="+mn-lt"/>
              <a:ea typeface="+mn-ea"/>
              <a:cs typeface="+mn-cs"/>
            </a:endParaRPr>
          </a:p>
          <a:p>
            <a:r>
              <a:rPr lang="en-US" sz="1498" b="0" i="0" u="none" strike="noStrike" kern="1200" baseline="0" dirty="0">
                <a:solidFill>
                  <a:schemeClr val="tx1"/>
                </a:solidFill>
                <a:latin typeface="+mn-lt"/>
                <a:ea typeface="+mn-ea"/>
                <a:cs typeface="+mn-cs"/>
              </a:rPr>
              <a:t>The minister of health plan recommends that if HPV vaccination is introduced it should be a part of a coordinated strategy, including community education</a:t>
            </a:r>
          </a:p>
          <a:p>
            <a:r>
              <a:rPr lang="en-US" sz="1498" b="0" i="0" u="none" strike="noStrike" kern="1200" baseline="0" dirty="0">
                <a:solidFill>
                  <a:schemeClr val="tx1"/>
                </a:solidFill>
                <a:latin typeface="+mn-lt"/>
                <a:ea typeface="+mn-ea"/>
                <a:cs typeface="+mn-cs"/>
              </a:rPr>
              <a:t>and mobilization with appropriately targeted messages to different audiences.</a:t>
            </a:r>
          </a:p>
          <a:p>
            <a:endParaRPr lang="en-US" sz="1498" b="0" i="0" u="none" strike="noStrike" kern="1200" baseline="0" dirty="0">
              <a:solidFill>
                <a:schemeClr val="tx1"/>
              </a:solidFill>
              <a:latin typeface="+mn-lt"/>
              <a:ea typeface="+mn-ea"/>
              <a:cs typeface="+mn-cs"/>
            </a:endParaRPr>
          </a:p>
          <a:p>
            <a:r>
              <a:rPr lang="en-US" sz="1498" b="0" i="0" u="none" strike="noStrike" kern="1200" baseline="0" dirty="0">
                <a:solidFill>
                  <a:schemeClr val="tx1"/>
                </a:solidFill>
                <a:latin typeface="+mn-lt"/>
                <a:ea typeface="+mn-ea"/>
                <a:cs typeface="+mn-cs"/>
              </a:rPr>
              <a:t>So know we had a plan.</a:t>
            </a:r>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6</a:t>
            </a:fld>
            <a:endParaRPr lang="en-US"/>
          </a:p>
        </p:txBody>
      </p:sp>
    </p:spTree>
    <p:extLst>
      <p:ext uri="{BB962C8B-B14F-4D97-AF65-F5344CB8AC3E}">
        <p14:creationId xmlns:p14="http://schemas.microsoft.com/office/powerpoint/2010/main" val="1683280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7</a:t>
            </a:fld>
            <a:endParaRPr lang="en-US"/>
          </a:p>
        </p:txBody>
      </p:sp>
    </p:spTree>
    <p:extLst>
      <p:ext uri="{BB962C8B-B14F-4D97-AF65-F5344CB8AC3E}">
        <p14:creationId xmlns:p14="http://schemas.microsoft.com/office/powerpoint/2010/main" val="3054944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suspected there might be some barriers to the vaccine program but we weren’t sure what they would be.</a:t>
            </a:r>
            <a:r>
              <a:rPr lang="en-US" baseline="0" dirty="0"/>
              <a:t> So we decided to survey patients, staff and students about their knowledge and beliefs regarding the vaccine. We figured we could then analyze this data and make the educational plans the MOH wanted.</a:t>
            </a:r>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8</a:t>
            </a:fld>
            <a:endParaRPr lang="en-US"/>
          </a:p>
        </p:txBody>
      </p:sp>
    </p:spTree>
    <p:extLst>
      <p:ext uri="{BB962C8B-B14F-4D97-AF65-F5344CB8AC3E}">
        <p14:creationId xmlns:p14="http://schemas.microsoft.com/office/powerpoint/2010/main" val="186097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a:t>
            </a:r>
            <a:r>
              <a:rPr lang="en-US" baseline="0" dirty="0"/>
              <a:t> we wanted to help create a heath campaign.</a:t>
            </a:r>
          </a:p>
          <a:p>
            <a:r>
              <a:rPr lang="en-US" baseline="0" dirty="0"/>
              <a:t>But we realized that neither of us had those MPH letters after our names and we didn’t see that happening any time soon</a:t>
            </a:r>
          </a:p>
          <a:p>
            <a:endParaRPr lang="en-US" dirty="0"/>
          </a:p>
          <a:p>
            <a:r>
              <a:rPr lang="en-US" dirty="0"/>
              <a:t>We recognized</a:t>
            </a:r>
            <a:r>
              <a:rPr lang="en-US" baseline="0" dirty="0"/>
              <a:t> our proposed method wasn’t working really well since we were identifying more stake holders as we went along that we had not incorporated earlier and we had not done a good job vetting the role the social determinants of health may be playing.</a:t>
            </a:r>
            <a:endParaRPr lang="en-US" dirty="0"/>
          </a:p>
          <a:p>
            <a:endParaRPr lang="en-US" i="0" dirty="0"/>
          </a:p>
          <a:p>
            <a:r>
              <a:rPr lang="en-US" i="0" dirty="0"/>
              <a:t>Our conventional process design, developed</a:t>
            </a:r>
            <a:r>
              <a:rPr lang="en-US" i="0" baseline="0" dirty="0"/>
              <a:t> in our silo in the US,  wasn’t </a:t>
            </a:r>
            <a:r>
              <a:rPr lang="en-US" baseline="0" dirty="0"/>
              <a:t>working once on the ground in Kenya</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9</a:t>
            </a:fld>
            <a:endParaRPr lang="en-US"/>
          </a:p>
        </p:txBody>
      </p:sp>
    </p:spTree>
    <p:extLst>
      <p:ext uri="{BB962C8B-B14F-4D97-AF65-F5344CB8AC3E}">
        <p14:creationId xmlns:p14="http://schemas.microsoft.com/office/powerpoint/2010/main" val="2489434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a:t>
            </a:r>
          </a:p>
          <a:p>
            <a:r>
              <a:rPr lang="en-US" dirty="0"/>
              <a:t>CDC</a:t>
            </a:r>
          </a:p>
          <a:p>
            <a:endParaRPr lang="en-US" dirty="0"/>
          </a:p>
          <a:p>
            <a:r>
              <a:rPr lang="en-US" dirty="0"/>
              <a:t>Discovered</a:t>
            </a:r>
            <a:r>
              <a:rPr lang="en-US" baseline="0" dirty="0"/>
              <a:t> several models  - how to consolidate all these different models for practicing family docs, who don’t have training w/ MPH</a:t>
            </a:r>
          </a:p>
          <a:p>
            <a:endParaRPr lang="en-US" baseline="0" dirty="0"/>
          </a:p>
          <a:p>
            <a:r>
              <a:rPr lang="en-US" baseline="0" dirty="0"/>
              <a:t>Created an algorithm that amalgamates a few different models in a novel approach</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AB5047A-5F22-48E9-89B4-A7E5772FB3EF}" type="slidenum">
              <a:rPr lang="en-US" smtClean="0"/>
              <a:t>10</a:t>
            </a:fld>
            <a:endParaRPr lang="en-US"/>
          </a:p>
        </p:txBody>
      </p:sp>
    </p:spTree>
    <p:extLst>
      <p:ext uri="{BB962C8B-B14F-4D97-AF65-F5344CB8AC3E}">
        <p14:creationId xmlns:p14="http://schemas.microsoft.com/office/powerpoint/2010/main" val="374166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309D-75B8-44C8-937B-CE871D8758BE}"/>
              </a:ext>
            </a:extLst>
          </p:cNvPr>
          <p:cNvSpPr>
            <a:spLocks noGrp="1"/>
          </p:cNvSpPr>
          <p:nvPr>
            <p:ph type="ctrTitle"/>
          </p:nvPr>
        </p:nvSpPr>
        <p:spPr>
          <a:xfrm>
            <a:off x="1828800" y="1346835"/>
            <a:ext cx="10972800" cy="2865120"/>
          </a:xfrm>
        </p:spPr>
        <p:txBody>
          <a:bodyPr anchor="b"/>
          <a:lstStyle>
            <a:lvl1pPr algn="ctr">
              <a:defRPr sz="648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B78167-99EC-4A8E-8657-11DE43C0765F}"/>
              </a:ext>
            </a:extLst>
          </p:cNvPr>
          <p:cNvSpPr>
            <a:spLocks noGrp="1"/>
          </p:cNvSpPr>
          <p:nvPr>
            <p:ph type="subTitle" idx="1"/>
          </p:nvPr>
        </p:nvSpPr>
        <p:spPr>
          <a:xfrm>
            <a:off x="1828800" y="4322445"/>
            <a:ext cx="10972800" cy="1986915"/>
          </a:xfrm>
        </p:spPr>
        <p:txBody>
          <a:bodyPr/>
          <a:lstStyle>
            <a:lvl1pPr marL="0" indent="0" algn="ctr">
              <a:buNone/>
              <a:defRPr sz="2592"/>
            </a:lvl1pPr>
            <a:lvl2pPr marL="493776" indent="0" algn="ctr">
              <a:buNone/>
              <a:defRPr sz="2160"/>
            </a:lvl2pPr>
            <a:lvl3pPr marL="987552" indent="0" algn="ctr">
              <a:buNone/>
              <a:defRPr sz="1944"/>
            </a:lvl3pPr>
            <a:lvl4pPr marL="1481328" indent="0" algn="ctr">
              <a:buNone/>
              <a:defRPr sz="1728"/>
            </a:lvl4pPr>
            <a:lvl5pPr marL="1975104" indent="0" algn="ctr">
              <a:buNone/>
              <a:defRPr sz="1728"/>
            </a:lvl5pPr>
            <a:lvl6pPr marL="2468880" indent="0" algn="ctr">
              <a:buNone/>
              <a:defRPr sz="1728"/>
            </a:lvl6pPr>
            <a:lvl7pPr marL="2962656" indent="0" algn="ctr">
              <a:buNone/>
              <a:defRPr sz="1728"/>
            </a:lvl7pPr>
            <a:lvl8pPr marL="3456432" indent="0" algn="ctr">
              <a:buNone/>
              <a:defRPr sz="1728"/>
            </a:lvl8pPr>
            <a:lvl9pPr marL="3950208" indent="0" algn="ctr">
              <a:buNone/>
              <a:defRPr sz="1728"/>
            </a:lvl9pPr>
          </a:lstStyle>
          <a:p>
            <a:r>
              <a:rPr lang="en-US"/>
              <a:t>Click to edit Master subtitle style</a:t>
            </a:r>
          </a:p>
        </p:txBody>
      </p:sp>
      <p:sp>
        <p:nvSpPr>
          <p:cNvPr id="7" name="Slide Number Placeholder 6">
            <a:extLst>
              <a:ext uri="{FF2B5EF4-FFF2-40B4-BE49-F238E27FC236}">
                <a16:creationId xmlns:a16="http://schemas.microsoft.com/office/drawing/2014/main" id="{2A136683-5CA9-47C7-BE6D-C37EDD60CF5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505648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7DD46-D5A0-44DB-81E2-6A4544F610C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7D1E54-826D-4AFF-83D8-1D0BE0C9C2C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05B8BC74-1035-4A81-B1E6-FC845E0EBE8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872624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998FC4-58E4-417E-B9A8-8CFC5D7B9E8C}"/>
              </a:ext>
            </a:extLst>
          </p:cNvPr>
          <p:cNvSpPr>
            <a:spLocks noGrp="1"/>
          </p:cNvSpPr>
          <p:nvPr>
            <p:ph type="title" orient="vert"/>
          </p:nvPr>
        </p:nvSpPr>
        <p:spPr>
          <a:xfrm>
            <a:off x="10469882" y="438150"/>
            <a:ext cx="3154680" cy="697420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B03B416-B0AD-4B34-8794-ABAEBB0093FB}"/>
              </a:ext>
            </a:extLst>
          </p:cNvPr>
          <p:cNvSpPr>
            <a:spLocks noGrp="1"/>
          </p:cNvSpPr>
          <p:nvPr>
            <p:ph type="body" orient="vert" idx="1"/>
          </p:nvPr>
        </p:nvSpPr>
        <p:spPr>
          <a:xfrm>
            <a:off x="1005842" y="438150"/>
            <a:ext cx="9281160" cy="69742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0C54C50-9CBE-478E-86AE-967C240AD1AA}"/>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172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C41D-6B53-4113-8C48-090D026B0876}"/>
              </a:ext>
            </a:extLst>
          </p:cNvPr>
          <p:cNvSpPr>
            <a:spLocks noGrp="1"/>
          </p:cNvSpPr>
          <p:nvPr>
            <p:ph type="title" hasCustomPrompt="1"/>
          </p:nvPr>
        </p:nvSpPr>
        <p:spPr/>
        <p:txBody>
          <a:bodyPr>
            <a:normAutofit/>
          </a:bodyPr>
          <a:lstStyle>
            <a:lvl1pPr>
              <a:defRPr sz="4800">
                <a:solidFill>
                  <a:schemeClr val="tx1"/>
                </a:solidFill>
              </a:defRPr>
            </a:lvl1p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Content Placeholder 2">
            <a:extLst>
              <a:ext uri="{FF2B5EF4-FFF2-40B4-BE49-F238E27FC236}">
                <a16:creationId xmlns:a16="http://schemas.microsoft.com/office/drawing/2014/main" id="{38F3D4E5-E80D-4114-B02D-C96B4F46DD50}"/>
              </a:ext>
            </a:extLst>
          </p:cNvPr>
          <p:cNvSpPr>
            <a:spLocks noGrp="1"/>
          </p:cNvSpPr>
          <p:nvPr>
            <p:ph idx="1" hasCustomPrompt="1"/>
          </p:nvPr>
        </p:nvSpPr>
        <p:spPr>
          <a:xfrm>
            <a:off x="1005840" y="2173869"/>
            <a:ext cx="12618720" cy="5221606"/>
          </a:xfrm>
        </p:spPr>
        <p:txBody>
          <a:bodyPr/>
          <a:lstStyle>
            <a:lvl1pPr marL="185166" marR="0" indent="-185166" algn="l" defTabSz="740664" rtl="0" eaLnBrk="1" fontAlgn="auto" latinLnBrk="0" hangingPunct="1">
              <a:lnSpc>
                <a:spcPct val="100000"/>
              </a:lnSpc>
              <a:spcBef>
                <a:spcPts val="0"/>
              </a:spcBef>
              <a:spcAft>
                <a:spcPts val="0"/>
              </a:spcAft>
              <a:buClrTx/>
              <a:buSzTx/>
              <a:buFont typeface="Arial" panose="020B0604020202020204" pitchFamily="34" charset="0"/>
              <a:buChar char="•"/>
              <a:tabLst/>
              <a:defRPr sz="3200">
                <a:solidFill>
                  <a:schemeClr val="tx1"/>
                </a:solidFill>
              </a:defRPr>
            </a:lvl1pPr>
            <a:lvl2pPr marL="555499" marR="0"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sz="2269"/>
            </a:lvl2p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endPar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endParaRPr>
          </a:p>
        </p:txBody>
      </p:sp>
      <p:sp>
        <p:nvSpPr>
          <p:cNvPr id="7" name="Slide Number Placeholder 6">
            <a:extLst>
              <a:ext uri="{FF2B5EF4-FFF2-40B4-BE49-F238E27FC236}">
                <a16:creationId xmlns:a16="http://schemas.microsoft.com/office/drawing/2014/main" id="{1C31EDC9-20C4-4679-9EE4-5CC70D850C5B}"/>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3255650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9E782-422F-4063-AFF5-7FF1697CC9C7}"/>
              </a:ext>
            </a:extLst>
          </p:cNvPr>
          <p:cNvSpPr>
            <a:spLocks noGrp="1"/>
          </p:cNvSpPr>
          <p:nvPr>
            <p:ph type="title"/>
          </p:nvPr>
        </p:nvSpPr>
        <p:spPr>
          <a:xfrm>
            <a:off x="998221" y="2051687"/>
            <a:ext cx="12618720" cy="3423285"/>
          </a:xfrm>
        </p:spPr>
        <p:txBody>
          <a:bodyPr anchor="b"/>
          <a:lstStyle>
            <a:lvl1pPr>
              <a:defRPr sz="6480"/>
            </a:lvl1pPr>
          </a:lstStyle>
          <a:p>
            <a:r>
              <a:rPr lang="en-US"/>
              <a:t>Click to edit Master title style</a:t>
            </a:r>
          </a:p>
        </p:txBody>
      </p:sp>
      <p:sp>
        <p:nvSpPr>
          <p:cNvPr id="3" name="Text Placeholder 2">
            <a:extLst>
              <a:ext uri="{FF2B5EF4-FFF2-40B4-BE49-F238E27FC236}">
                <a16:creationId xmlns:a16="http://schemas.microsoft.com/office/drawing/2014/main" id="{B9387177-A29C-4908-9BB1-1CE0A7A3679F}"/>
              </a:ext>
            </a:extLst>
          </p:cNvPr>
          <p:cNvSpPr>
            <a:spLocks noGrp="1"/>
          </p:cNvSpPr>
          <p:nvPr>
            <p:ph type="body" idx="1"/>
          </p:nvPr>
        </p:nvSpPr>
        <p:spPr>
          <a:xfrm>
            <a:off x="998221" y="5507357"/>
            <a:ext cx="12618720" cy="1800224"/>
          </a:xfrm>
        </p:spPr>
        <p:txBody>
          <a:bodyPr/>
          <a:lstStyle>
            <a:lvl1pPr marL="0" indent="0">
              <a:buNone/>
              <a:defRPr sz="2592">
                <a:solidFill>
                  <a:schemeClr val="tx1">
                    <a:tint val="75000"/>
                  </a:schemeClr>
                </a:solidFill>
              </a:defRPr>
            </a:lvl1pPr>
            <a:lvl2pPr marL="493776" indent="0">
              <a:buNone/>
              <a:defRPr sz="2160">
                <a:solidFill>
                  <a:schemeClr val="tx1">
                    <a:tint val="75000"/>
                  </a:schemeClr>
                </a:solidFill>
              </a:defRPr>
            </a:lvl2pPr>
            <a:lvl3pPr marL="987552" indent="0">
              <a:buNone/>
              <a:defRPr sz="1944">
                <a:solidFill>
                  <a:schemeClr val="tx1">
                    <a:tint val="75000"/>
                  </a:schemeClr>
                </a:solidFill>
              </a:defRPr>
            </a:lvl3pPr>
            <a:lvl4pPr marL="1481328" indent="0">
              <a:buNone/>
              <a:defRPr sz="1728">
                <a:solidFill>
                  <a:schemeClr val="tx1">
                    <a:tint val="75000"/>
                  </a:schemeClr>
                </a:solidFill>
              </a:defRPr>
            </a:lvl4pPr>
            <a:lvl5pPr marL="1975104" indent="0">
              <a:buNone/>
              <a:defRPr sz="1728">
                <a:solidFill>
                  <a:schemeClr val="tx1">
                    <a:tint val="75000"/>
                  </a:schemeClr>
                </a:solidFill>
              </a:defRPr>
            </a:lvl5pPr>
            <a:lvl6pPr marL="2468880" indent="0">
              <a:buNone/>
              <a:defRPr sz="1728">
                <a:solidFill>
                  <a:schemeClr val="tx1">
                    <a:tint val="75000"/>
                  </a:schemeClr>
                </a:solidFill>
              </a:defRPr>
            </a:lvl6pPr>
            <a:lvl7pPr marL="2962656" indent="0">
              <a:buNone/>
              <a:defRPr sz="1728">
                <a:solidFill>
                  <a:schemeClr val="tx1">
                    <a:tint val="75000"/>
                  </a:schemeClr>
                </a:solidFill>
              </a:defRPr>
            </a:lvl7pPr>
            <a:lvl8pPr marL="3456432" indent="0">
              <a:buNone/>
              <a:defRPr sz="1728">
                <a:solidFill>
                  <a:schemeClr val="tx1">
                    <a:tint val="75000"/>
                  </a:schemeClr>
                </a:solidFill>
              </a:defRPr>
            </a:lvl8pPr>
            <a:lvl9pPr marL="3950208" indent="0">
              <a:buNone/>
              <a:defRPr sz="1728">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a16="http://schemas.microsoft.com/office/drawing/2014/main" id="{E3DCD7E2-0B2A-425F-926D-8CD9CDDD544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409862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E17D-64C9-4F00-8FA9-CB931FC32A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4080C3-2465-4F27-B903-E88824D60805}"/>
              </a:ext>
            </a:extLst>
          </p:cNvPr>
          <p:cNvSpPr>
            <a:spLocks noGrp="1"/>
          </p:cNvSpPr>
          <p:nvPr>
            <p:ph sz="half" idx="1"/>
          </p:nvPr>
        </p:nvSpPr>
        <p:spPr>
          <a:xfrm>
            <a:off x="10058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ABAD61-7B5D-4753-B34B-DDEAFFB12EDA}"/>
              </a:ext>
            </a:extLst>
          </p:cNvPr>
          <p:cNvSpPr>
            <a:spLocks noGrp="1"/>
          </p:cNvSpPr>
          <p:nvPr>
            <p:ph sz="half" idx="2"/>
          </p:nvPr>
        </p:nvSpPr>
        <p:spPr>
          <a:xfrm>
            <a:off x="7406640" y="2190751"/>
            <a:ext cx="6217920" cy="52216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872037DF-F692-40D1-8720-DE0FA3FF650C}"/>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938365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970B1-29B2-4CA9-9B27-2DE162CDEDAF}"/>
              </a:ext>
            </a:extLst>
          </p:cNvPr>
          <p:cNvSpPr>
            <a:spLocks noGrp="1"/>
          </p:cNvSpPr>
          <p:nvPr>
            <p:ph type="title"/>
          </p:nvPr>
        </p:nvSpPr>
        <p:spPr>
          <a:xfrm>
            <a:off x="1007746" y="438151"/>
            <a:ext cx="12618720" cy="15906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76A8A5-9E91-4EC3-B2C9-2BED47BC3EAE}"/>
              </a:ext>
            </a:extLst>
          </p:cNvPr>
          <p:cNvSpPr>
            <a:spLocks noGrp="1"/>
          </p:cNvSpPr>
          <p:nvPr>
            <p:ph type="body" idx="1"/>
          </p:nvPr>
        </p:nvSpPr>
        <p:spPr>
          <a:xfrm>
            <a:off x="1007747" y="2017395"/>
            <a:ext cx="6189344"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4" name="Content Placeholder 3">
            <a:extLst>
              <a:ext uri="{FF2B5EF4-FFF2-40B4-BE49-F238E27FC236}">
                <a16:creationId xmlns:a16="http://schemas.microsoft.com/office/drawing/2014/main" id="{05239059-8DED-4D3B-A027-DBE090247DFD}"/>
              </a:ext>
            </a:extLst>
          </p:cNvPr>
          <p:cNvSpPr>
            <a:spLocks noGrp="1"/>
          </p:cNvSpPr>
          <p:nvPr>
            <p:ph sz="half" idx="2"/>
          </p:nvPr>
        </p:nvSpPr>
        <p:spPr>
          <a:xfrm>
            <a:off x="1007747" y="3006092"/>
            <a:ext cx="6189344"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9D835-3194-414C-96ED-28BF1E6418D2}"/>
              </a:ext>
            </a:extLst>
          </p:cNvPr>
          <p:cNvSpPr>
            <a:spLocks noGrp="1"/>
          </p:cNvSpPr>
          <p:nvPr>
            <p:ph type="body" sz="quarter" idx="3"/>
          </p:nvPr>
        </p:nvSpPr>
        <p:spPr>
          <a:xfrm>
            <a:off x="7406642" y="2017395"/>
            <a:ext cx="6219826" cy="988694"/>
          </a:xfrm>
        </p:spPr>
        <p:txBody>
          <a:bodyPr anchor="b"/>
          <a:lstStyle>
            <a:lvl1pPr marL="0" indent="0">
              <a:buNone/>
              <a:defRPr sz="259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Edit Master text styles</a:t>
            </a:r>
          </a:p>
        </p:txBody>
      </p:sp>
      <p:sp>
        <p:nvSpPr>
          <p:cNvPr id="6" name="Content Placeholder 5">
            <a:extLst>
              <a:ext uri="{FF2B5EF4-FFF2-40B4-BE49-F238E27FC236}">
                <a16:creationId xmlns:a16="http://schemas.microsoft.com/office/drawing/2014/main" id="{06573EAA-372F-410B-A16F-AED0375E8385}"/>
              </a:ext>
            </a:extLst>
          </p:cNvPr>
          <p:cNvSpPr>
            <a:spLocks noGrp="1"/>
          </p:cNvSpPr>
          <p:nvPr>
            <p:ph sz="quarter" idx="4"/>
          </p:nvPr>
        </p:nvSpPr>
        <p:spPr>
          <a:xfrm>
            <a:off x="7406642" y="3006092"/>
            <a:ext cx="6219826" cy="442150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9">
            <a:extLst>
              <a:ext uri="{FF2B5EF4-FFF2-40B4-BE49-F238E27FC236}">
                <a16:creationId xmlns:a16="http://schemas.microsoft.com/office/drawing/2014/main" id="{4B79809E-9CE1-4223-8635-C3090F720797}"/>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68120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2791-8349-46EF-A9B8-572DA5216A1E}"/>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64022B49-59EF-41EF-AACE-A75C286531D8}"/>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305834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B13DE10-AAF4-4A79-A313-FF9B07A0C03D}"/>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10899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81F76-62C3-4DA0-A45C-06A1CC5BF698}"/>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Content Placeholder 2">
            <a:extLst>
              <a:ext uri="{FF2B5EF4-FFF2-40B4-BE49-F238E27FC236}">
                <a16:creationId xmlns:a16="http://schemas.microsoft.com/office/drawing/2014/main" id="{E414829D-84DE-4950-95BC-223792C63729}"/>
              </a:ext>
            </a:extLst>
          </p:cNvPr>
          <p:cNvSpPr>
            <a:spLocks noGrp="1"/>
          </p:cNvSpPr>
          <p:nvPr>
            <p:ph idx="1"/>
          </p:nvPr>
        </p:nvSpPr>
        <p:spPr>
          <a:xfrm>
            <a:off x="6219826" y="1184911"/>
            <a:ext cx="7406640" cy="5848350"/>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215D34-8144-490C-9739-6F346324A1A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AC44D365-4FE6-40EE-A297-655B9F85AF5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09075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04580-E102-4483-A12C-7D368F429F2C}"/>
              </a:ext>
            </a:extLst>
          </p:cNvPr>
          <p:cNvSpPr>
            <a:spLocks noGrp="1"/>
          </p:cNvSpPr>
          <p:nvPr>
            <p:ph type="title"/>
          </p:nvPr>
        </p:nvSpPr>
        <p:spPr>
          <a:xfrm>
            <a:off x="1007746" y="548640"/>
            <a:ext cx="4718685" cy="1920240"/>
          </a:xfrm>
        </p:spPr>
        <p:txBody>
          <a:bodyPr anchor="b"/>
          <a:lstStyle>
            <a:lvl1pPr>
              <a:defRPr sz="3456"/>
            </a:lvl1pPr>
          </a:lstStyle>
          <a:p>
            <a:r>
              <a:rPr lang="en-US"/>
              <a:t>Click to edit Master title style</a:t>
            </a:r>
          </a:p>
        </p:txBody>
      </p:sp>
      <p:sp>
        <p:nvSpPr>
          <p:cNvPr id="3" name="Picture Placeholder 2">
            <a:extLst>
              <a:ext uri="{FF2B5EF4-FFF2-40B4-BE49-F238E27FC236}">
                <a16:creationId xmlns:a16="http://schemas.microsoft.com/office/drawing/2014/main" id="{7A8BBFCB-E1F9-4E88-9D71-396B1CFA27C9}"/>
              </a:ext>
            </a:extLst>
          </p:cNvPr>
          <p:cNvSpPr>
            <a:spLocks noGrp="1"/>
          </p:cNvSpPr>
          <p:nvPr>
            <p:ph type="pic" idx="1"/>
          </p:nvPr>
        </p:nvSpPr>
        <p:spPr>
          <a:xfrm>
            <a:off x="6219826" y="1184911"/>
            <a:ext cx="7406640" cy="584835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r>
              <a:rPr lang="en-US"/>
              <a:t>Click icon to add picture</a:t>
            </a:r>
          </a:p>
        </p:txBody>
      </p:sp>
      <p:sp>
        <p:nvSpPr>
          <p:cNvPr id="4" name="Text Placeholder 3">
            <a:extLst>
              <a:ext uri="{FF2B5EF4-FFF2-40B4-BE49-F238E27FC236}">
                <a16:creationId xmlns:a16="http://schemas.microsoft.com/office/drawing/2014/main" id="{F5190F76-EA69-459A-A918-462D5B593276}"/>
              </a:ext>
            </a:extLst>
          </p:cNvPr>
          <p:cNvSpPr>
            <a:spLocks noGrp="1"/>
          </p:cNvSpPr>
          <p:nvPr>
            <p:ph type="body" sz="half" idx="2"/>
          </p:nvPr>
        </p:nvSpPr>
        <p:spPr>
          <a:xfrm>
            <a:off x="1007746" y="2468881"/>
            <a:ext cx="4718685" cy="4573906"/>
          </a:xfrm>
        </p:spPr>
        <p:txBody>
          <a:bodyPr/>
          <a:lstStyle>
            <a:lvl1pPr marL="0" indent="0">
              <a:buNone/>
              <a:defRPr sz="1728"/>
            </a:lvl1pPr>
            <a:lvl2pPr marL="493776" indent="0">
              <a:buNone/>
              <a:defRPr sz="1512"/>
            </a:lvl2pPr>
            <a:lvl3pPr marL="987552" indent="0">
              <a:buNone/>
              <a:defRPr sz="1296"/>
            </a:lvl3pPr>
            <a:lvl4pPr marL="1481328" indent="0">
              <a:buNone/>
              <a:defRPr sz="1080"/>
            </a:lvl4pPr>
            <a:lvl5pPr marL="1975104" indent="0">
              <a:buNone/>
              <a:defRPr sz="1080"/>
            </a:lvl5pPr>
            <a:lvl6pPr marL="2468880" indent="0">
              <a:buNone/>
              <a:defRPr sz="1080"/>
            </a:lvl6pPr>
            <a:lvl7pPr marL="2962656" indent="0">
              <a:buNone/>
              <a:defRPr sz="1080"/>
            </a:lvl7pPr>
            <a:lvl8pPr marL="3456432" indent="0">
              <a:buNone/>
              <a:defRPr sz="1080"/>
            </a:lvl8pPr>
            <a:lvl9pPr marL="3950208" indent="0">
              <a:buNone/>
              <a:defRPr sz="1080"/>
            </a:lvl9pPr>
          </a:lstStyle>
          <a:p>
            <a:pPr lvl="0"/>
            <a:r>
              <a:rPr lang="en-US"/>
              <a:t>Edit Master text styles</a:t>
            </a:r>
          </a:p>
        </p:txBody>
      </p:sp>
      <p:sp>
        <p:nvSpPr>
          <p:cNvPr id="8" name="Slide Number Placeholder 7">
            <a:extLst>
              <a:ext uri="{FF2B5EF4-FFF2-40B4-BE49-F238E27FC236}">
                <a16:creationId xmlns:a16="http://schemas.microsoft.com/office/drawing/2014/main" id="{2731E8FC-0391-4EE9-9564-653640E7F2FF}"/>
              </a:ext>
            </a:extLst>
          </p:cNvPr>
          <p:cNvSpPr>
            <a:spLocks noGrp="1"/>
          </p:cNvSpPr>
          <p:nvPr>
            <p:ph type="sldNum" sz="quarter" idx="10"/>
          </p:nvPr>
        </p:nvSpPr>
        <p:spPr/>
        <p:txBody>
          <a:bodyPr/>
          <a:lstStyle>
            <a:lvl1pPr>
              <a:defRPr>
                <a:solidFill>
                  <a:schemeClr val="bg1"/>
                </a:solidFill>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733736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B0CB40-A814-4553-9276-ECBA8B9BFD53}"/>
              </a:ext>
            </a:extLst>
          </p:cNvPr>
          <p:cNvSpPr>
            <a:spLocks noGrp="1"/>
          </p:cNvSpPr>
          <p:nvPr>
            <p:ph type="title"/>
          </p:nvPr>
        </p:nvSpPr>
        <p:spPr>
          <a:xfrm>
            <a:off x="1005840" y="438151"/>
            <a:ext cx="12618720" cy="1590675"/>
          </a:xfrm>
          <a:prstGeom prst="rect">
            <a:avLst/>
          </a:prstGeom>
        </p:spPr>
        <p:txBody>
          <a:bodyPr vert="horz" lIns="91440" tIns="45720" rIns="91440" bIns="45720" rtlCol="0" anchor="t">
            <a:normAutofit/>
          </a:bodyPr>
          <a:lstStyle/>
          <a:p>
            <a:r>
              <a:rPr kumimoji="0" lang="en-US" sz="3456" b="0" i="0" u="none" strike="noStrike" kern="1200" cap="none" spc="0" normalizeH="0" baseline="0" noProof="0" dirty="0">
                <a:ln>
                  <a:noFill/>
                </a:ln>
                <a:solidFill>
                  <a:srgbClr val="444444"/>
                </a:solidFill>
                <a:effectLst/>
                <a:uLnTx/>
                <a:uFillTx/>
                <a:latin typeface="Arial" panose="020B0604020202020204" pitchFamily="34" charset="0"/>
                <a:ea typeface="+mj-ea"/>
                <a:cs typeface="Arial" panose="020B0604020202020204" pitchFamily="34" charset="0"/>
              </a:rPr>
              <a:t>Title style, Arial, size 32-48</a:t>
            </a:r>
            <a:endParaRPr lang="en-US" dirty="0"/>
          </a:p>
        </p:txBody>
      </p:sp>
      <p:sp>
        <p:nvSpPr>
          <p:cNvPr id="3" name="Text Placeholder 2">
            <a:extLst>
              <a:ext uri="{FF2B5EF4-FFF2-40B4-BE49-F238E27FC236}">
                <a16:creationId xmlns:a16="http://schemas.microsoft.com/office/drawing/2014/main" id="{613D0172-A179-4E8B-9F48-E1B529B5666B}"/>
              </a:ext>
            </a:extLst>
          </p:cNvPr>
          <p:cNvSpPr>
            <a:spLocks noGrp="1"/>
          </p:cNvSpPr>
          <p:nvPr>
            <p:ph type="body" idx="1"/>
          </p:nvPr>
        </p:nvSpPr>
        <p:spPr>
          <a:xfrm>
            <a:off x="1005840" y="2190751"/>
            <a:ext cx="12618720" cy="5221606"/>
          </a:xfrm>
          <a:prstGeom prst="rect">
            <a:avLst/>
          </a:prstGeom>
        </p:spPr>
        <p:txBody>
          <a:bodyPr vert="horz" lIns="91440" tIns="45720" rIns="91440" bIns="45720" rtlCol="0">
            <a:noAutofit/>
          </a:bodyPr>
          <a:lstStyle/>
          <a:p>
            <a:pPr marL="185166" marR="0" lvl="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a:pPr>
            <a:r>
              <a:rPr kumimoji="0" lang="en-US" sz="2269"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Body text style, Arial, size 18-32</a:t>
            </a:r>
          </a:p>
          <a:p>
            <a:pPr marL="555499" marR="0" lvl="1" indent="-185166" algn="l" defTabSz="740664" rtl="0" eaLnBrk="1" fontAlgn="auto" latinLnBrk="0" hangingPunct="1">
              <a:lnSpc>
                <a:spcPct val="90000"/>
              </a:lnSpc>
              <a:spcBef>
                <a:spcPts val="405"/>
              </a:spcBef>
              <a:spcAft>
                <a:spcPts val="0"/>
              </a:spcAft>
              <a:buClrTx/>
              <a:buSzTx/>
              <a:buFont typeface="Arial" panose="020B0604020202020204" pitchFamily="34" charset="0"/>
              <a:buChar char="•"/>
              <a:tabLst/>
              <a:defRPr/>
            </a:pPr>
            <a:r>
              <a:rPr kumimoji="0" lang="en-US" sz="1944" b="0" i="0" u="none" strike="noStrike" kern="1200" cap="none" spc="0" normalizeH="0" baseline="0" noProof="0" dirty="0">
                <a:ln>
                  <a:noFill/>
                </a:ln>
                <a:solidFill>
                  <a:srgbClr val="444444"/>
                </a:solidFill>
                <a:effectLst/>
                <a:uLnTx/>
                <a:uFillTx/>
                <a:latin typeface="Arial" panose="020B0604020202020204" pitchFamily="34" charset="0"/>
                <a:ea typeface="+mn-ea"/>
                <a:cs typeface="Arial" panose="020B0604020202020204" pitchFamily="34" charset="0"/>
              </a:rPr>
              <a:t>Second level, all text in dark gray, R-68, G-68, B-68.</a:t>
            </a:r>
          </a:p>
        </p:txBody>
      </p:sp>
      <p:sp>
        <p:nvSpPr>
          <p:cNvPr id="6" name="Slide Number Placeholder 5">
            <a:extLst>
              <a:ext uri="{FF2B5EF4-FFF2-40B4-BE49-F238E27FC236}">
                <a16:creationId xmlns:a16="http://schemas.microsoft.com/office/drawing/2014/main" id="{4EFE0E2D-1A00-4F07-9113-B961C6B1180A}"/>
              </a:ext>
            </a:extLst>
          </p:cNvPr>
          <p:cNvSpPr>
            <a:spLocks noGrp="1"/>
          </p:cNvSpPr>
          <p:nvPr>
            <p:ph type="sldNum" sz="quarter" idx="4"/>
          </p:nvPr>
        </p:nvSpPr>
        <p:spPr>
          <a:xfrm>
            <a:off x="1005840" y="7574282"/>
            <a:ext cx="573725" cy="438150"/>
          </a:xfrm>
          <a:prstGeom prst="rect">
            <a:avLst/>
          </a:prstGeom>
          <a:noFill/>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B2B613A9-0196-4103-A730-64D9B0C7CDAE}" type="slidenum">
              <a:rPr lang="en-US" smtClean="0"/>
              <a:pPr/>
              <a:t>‹#›</a:t>
            </a:fld>
            <a:endParaRPr lang="en-US" dirty="0"/>
          </a:p>
        </p:txBody>
      </p:sp>
    </p:spTree>
    <p:extLst>
      <p:ext uri="{BB962C8B-B14F-4D97-AF65-F5344CB8AC3E}">
        <p14:creationId xmlns:p14="http://schemas.microsoft.com/office/powerpoint/2010/main" val="2710113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87552"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185166" marR="0" indent="-185166" algn="l" defTabSz="740664" rtl="0" eaLnBrk="1" fontAlgn="auto" latinLnBrk="0" hangingPunct="1">
        <a:lnSpc>
          <a:spcPct val="90000"/>
        </a:lnSpc>
        <a:spcBef>
          <a:spcPts val="811"/>
        </a:spcBef>
        <a:spcAft>
          <a:spcPts val="0"/>
        </a:spcAft>
        <a:buClrTx/>
        <a:buSzTx/>
        <a:buFont typeface="Arial" panose="020B0604020202020204" pitchFamily="34" charset="0"/>
        <a:buChar char="•"/>
        <a:tabLst/>
        <a:defRPr sz="3200" kern="1200">
          <a:solidFill>
            <a:schemeClr val="tx1"/>
          </a:solidFill>
          <a:latin typeface="+mn-lt"/>
          <a:ea typeface="+mn-ea"/>
          <a:cs typeface="+mn-cs"/>
        </a:defRPr>
      </a:lvl1pPr>
      <a:lvl2pPr marL="370333" marR="0" indent="0" algn="l" defTabSz="740664" rtl="0" eaLnBrk="1" fontAlgn="auto" latinLnBrk="0" hangingPunct="1">
        <a:lnSpc>
          <a:spcPct val="100000"/>
        </a:lnSpc>
        <a:spcBef>
          <a:spcPts val="0"/>
        </a:spcBef>
        <a:spcAft>
          <a:spcPts val="0"/>
        </a:spcAft>
        <a:buClrTx/>
        <a:buSzTx/>
        <a:buFont typeface="Arial" panose="020B0604020202020204" pitchFamily="34" charset="0"/>
        <a:buNone/>
        <a:tabLst/>
        <a:defRPr sz="3200" kern="1200">
          <a:solidFill>
            <a:schemeClr val="tx1"/>
          </a:solidFill>
          <a:latin typeface="+mn-lt"/>
          <a:ea typeface="+mn-ea"/>
          <a:cs typeface="+mn-cs"/>
        </a:defRPr>
      </a:lvl2pPr>
      <a:lvl3pPr marL="1234440" indent="-246888" algn="l" defTabSz="987552" rtl="0" eaLnBrk="1" latinLnBrk="0" hangingPunct="1">
        <a:lnSpc>
          <a:spcPct val="90000"/>
        </a:lnSpc>
        <a:spcBef>
          <a:spcPts val="541"/>
        </a:spcBef>
        <a:buFont typeface="Arial" panose="020B0604020202020204" pitchFamily="34" charset="0"/>
        <a:buChar char="•"/>
        <a:defRPr sz="2160" kern="1200">
          <a:solidFill>
            <a:schemeClr val="tx1"/>
          </a:solidFill>
          <a:latin typeface="+mn-lt"/>
          <a:ea typeface="+mn-ea"/>
          <a:cs typeface="+mn-cs"/>
        </a:defRPr>
      </a:lvl3pPr>
      <a:lvl4pPr marL="172821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4pPr>
      <a:lvl5pPr marL="2221992"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5pPr>
      <a:lvl6pPr marL="2715768"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6pPr>
      <a:lvl7pPr marL="3209544"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7pPr>
      <a:lvl8pPr marL="3703320"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8pPr>
      <a:lvl9pPr marL="4197096" indent="-246888" algn="l" defTabSz="987552" rtl="0" eaLnBrk="1" latinLnBrk="0" hangingPunct="1">
        <a:lnSpc>
          <a:spcPct val="90000"/>
        </a:lnSpc>
        <a:spcBef>
          <a:spcPts val="541"/>
        </a:spcBef>
        <a:buFont typeface="Arial" panose="020B0604020202020204" pitchFamily="34" charset="0"/>
        <a:buChar char="•"/>
        <a:defRPr sz="1944" kern="1200">
          <a:solidFill>
            <a:schemeClr val="tx1"/>
          </a:solidFill>
          <a:latin typeface="+mn-lt"/>
          <a:ea typeface="+mn-ea"/>
          <a:cs typeface="+mn-cs"/>
        </a:defRPr>
      </a:lvl9pPr>
    </p:bodyStyle>
    <p:otherStyle>
      <a:defPPr>
        <a:defRPr lang="en-US"/>
      </a:defPPr>
      <a:lvl1pPr marL="0" algn="l" defTabSz="987552" rtl="0" eaLnBrk="1" latinLnBrk="0" hangingPunct="1">
        <a:defRPr sz="1944" kern="1200">
          <a:solidFill>
            <a:schemeClr val="tx1"/>
          </a:solidFill>
          <a:latin typeface="+mn-lt"/>
          <a:ea typeface="+mn-ea"/>
          <a:cs typeface="+mn-cs"/>
        </a:defRPr>
      </a:lvl1pPr>
      <a:lvl2pPr marL="493776" algn="l" defTabSz="987552" rtl="0" eaLnBrk="1" latinLnBrk="0" hangingPunct="1">
        <a:defRPr sz="1944" kern="1200">
          <a:solidFill>
            <a:schemeClr val="tx1"/>
          </a:solidFill>
          <a:latin typeface="+mn-lt"/>
          <a:ea typeface="+mn-ea"/>
          <a:cs typeface="+mn-cs"/>
        </a:defRPr>
      </a:lvl2pPr>
      <a:lvl3pPr marL="987552" algn="l" defTabSz="987552" rtl="0" eaLnBrk="1" latinLnBrk="0" hangingPunct="1">
        <a:defRPr sz="1944" kern="1200">
          <a:solidFill>
            <a:schemeClr val="tx1"/>
          </a:solidFill>
          <a:latin typeface="+mn-lt"/>
          <a:ea typeface="+mn-ea"/>
          <a:cs typeface="+mn-cs"/>
        </a:defRPr>
      </a:lvl3pPr>
      <a:lvl4pPr marL="1481328" algn="l" defTabSz="987552" rtl="0" eaLnBrk="1" latinLnBrk="0" hangingPunct="1">
        <a:defRPr sz="1944" kern="1200">
          <a:solidFill>
            <a:schemeClr val="tx1"/>
          </a:solidFill>
          <a:latin typeface="+mn-lt"/>
          <a:ea typeface="+mn-ea"/>
          <a:cs typeface="+mn-cs"/>
        </a:defRPr>
      </a:lvl4pPr>
      <a:lvl5pPr marL="1975104" algn="l" defTabSz="987552" rtl="0" eaLnBrk="1" latinLnBrk="0" hangingPunct="1">
        <a:defRPr sz="1944" kern="1200">
          <a:solidFill>
            <a:schemeClr val="tx1"/>
          </a:solidFill>
          <a:latin typeface="+mn-lt"/>
          <a:ea typeface="+mn-ea"/>
          <a:cs typeface="+mn-cs"/>
        </a:defRPr>
      </a:lvl5pPr>
      <a:lvl6pPr marL="2468880" algn="l" defTabSz="987552" rtl="0" eaLnBrk="1" latinLnBrk="0" hangingPunct="1">
        <a:defRPr sz="1944" kern="1200">
          <a:solidFill>
            <a:schemeClr val="tx1"/>
          </a:solidFill>
          <a:latin typeface="+mn-lt"/>
          <a:ea typeface="+mn-ea"/>
          <a:cs typeface="+mn-cs"/>
        </a:defRPr>
      </a:lvl6pPr>
      <a:lvl7pPr marL="2962656" algn="l" defTabSz="987552" rtl="0" eaLnBrk="1" latinLnBrk="0" hangingPunct="1">
        <a:defRPr sz="1944" kern="1200">
          <a:solidFill>
            <a:schemeClr val="tx1"/>
          </a:solidFill>
          <a:latin typeface="+mn-lt"/>
          <a:ea typeface="+mn-ea"/>
          <a:cs typeface="+mn-cs"/>
        </a:defRPr>
      </a:lvl7pPr>
      <a:lvl8pPr marL="3456432" algn="l" defTabSz="987552" rtl="0" eaLnBrk="1" latinLnBrk="0" hangingPunct="1">
        <a:defRPr sz="1944" kern="1200">
          <a:solidFill>
            <a:schemeClr val="tx1"/>
          </a:solidFill>
          <a:latin typeface="+mn-lt"/>
          <a:ea typeface="+mn-ea"/>
          <a:cs typeface="+mn-cs"/>
        </a:defRPr>
      </a:lvl8pPr>
      <a:lvl9pPr marL="3950208" algn="l" defTabSz="987552" rtl="0" eaLnBrk="1" latinLnBrk="0" hangingPunct="1">
        <a:defRPr sz="19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who.int/communicating-for-health/evaluation/campaigns-evaluation/e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who.int/communicating-for-health/principles/e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hyperlink" Target="http://gco.iarc.f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8B4ADE-D665-4DB5-8B1B-1DBDE28B2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49" y="468206"/>
            <a:ext cx="12890793" cy="3383280"/>
          </a:xfrm>
          <a:prstGeom prst="rect">
            <a:avLst/>
          </a:prstGeom>
        </p:spPr>
      </p:pic>
      <p:sp>
        <p:nvSpPr>
          <p:cNvPr id="3" name="TextBox 2">
            <a:extLst>
              <a:ext uri="{FF2B5EF4-FFF2-40B4-BE49-F238E27FC236}">
                <a16:creationId xmlns:a16="http://schemas.microsoft.com/office/drawing/2014/main" id="{1BA713F7-7C38-409B-97A0-30C856C679F9}"/>
              </a:ext>
            </a:extLst>
          </p:cNvPr>
          <p:cNvSpPr txBox="1"/>
          <p:nvPr/>
        </p:nvSpPr>
        <p:spPr>
          <a:xfrm>
            <a:off x="3500945" y="4436533"/>
            <a:ext cx="7569200" cy="2857192"/>
          </a:xfrm>
          <a:prstGeom prst="rect">
            <a:avLst/>
          </a:prstGeom>
          <a:noFill/>
        </p:spPr>
        <p:txBody>
          <a:bodyPr wrap="square" rtlCol="0">
            <a:spAutoFit/>
          </a:bodyPr>
          <a:lstStyle/>
          <a:p>
            <a:pPr algn="ctr"/>
            <a:r>
              <a:rPr lang="en-US" b="1" dirty="0"/>
              <a:t>How to Design Effective Evidence Based Local Health Campaigns in an International Setting Using an HPV Immunization Program in Rural Kenya as a Model</a:t>
            </a:r>
          </a:p>
          <a:p>
            <a:pPr algn="ctr"/>
            <a:endParaRPr lang="en-US" b="1" dirty="0"/>
          </a:p>
          <a:p>
            <a:pPr algn="ctr"/>
            <a:endParaRPr lang="en-US" b="1" dirty="0"/>
          </a:p>
          <a:p>
            <a:pPr algn="ctr"/>
            <a:r>
              <a:rPr lang="en-US" dirty="0"/>
              <a:t>David Klee MD FAAFP and Kelly Clark MD</a:t>
            </a:r>
          </a:p>
          <a:p>
            <a:pPr algn="ctr"/>
            <a:r>
              <a:rPr lang="en-US" dirty="0"/>
              <a:t>Munson Family Medicine Residency</a:t>
            </a:r>
          </a:p>
          <a:p>
            <a:pPr algn="ctr"/>
            <a:r>
              <a:rPr lang="en-US" dirty="0"/>
              <a:t>Traverse City, Michigan</a:t>
            </a:r>
          </a:p>
        </p:txBody>
      </p:sp>
    </p:spTree>
    <p:extLst>
      <p:ext uri="{BB962C8B-B14F-4D97-AF65-F5344CB8AC3E}">
        <p14:creationId xmlns:p14="http://schemas.microsoft.com/office/powerpoint/2010/main" val="379702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366343"/>
            <a:ext cx="12618720" cy="1590675"/>
          </a:xfrm>
        </p:spPr>
        <p:txBody>
          <a:bodyPr>
            <a:normAutofit fontScale="90000"/>
          </a:bodyPr>
          <a:lstStyle/>
          <a:p>
            <a:r>
              <a:rPr lang="en-US" sz="5300" dirty="0"/>
              <a:t>Is there a better way of developing health campaigns with partner institutions?</a:t>
            </a:r>
            <a:br>
              <a:rPr lang="en-US" dirty="0"/>
            </a:br>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10</a:t>
            </a:fld>
            <a:endParaRPr lang="en-US" dirty="0"/>
          </a:p>
        </p:txBody>
      </p:sp>
      <p:pic>
        <p:nvPicPr>
          <p:cNvPr id="2050" name="Picture 2" descr="http://slideplayer.com/36/10634130/big_thum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5561" y="3540368"/>
            <a:ext cx="5127690" cy="28829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7578" y="3540368"/>
            <a:ext cx="3815437" cy="2820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372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56678"/>
          <a:stretch/>
        </p:blipFill>
        <p:spPr>
          <a:xfrm>
            <a:off x="1234664" y="634370"/>
            <a:ext cx="12330823" cy="4923747"/>
          </a:xfrm>
          <a:prstGeom prst="rect">
            <a:avLst/>
          </a:prstGeom>
        </p:spPr>
      </p:pic>
      <p:sp>
        <p:nvSpPr>
          <p:cNvPr id="2" name="TextBox 1"/>
          <p:cNvSpPr txBox="1"/>
          <p:nvPr/>
        </p:nvSpPr>
        <p:spPr>
          <a:xfrm>
            <a:off x="1880123" y="6884894"/>
            <a:ext cx="12330823" cy="714939"/>
          </a:xfrm>
          <a:prstGeom prst="rect">
            <a:avLst/>
          </a:prstGeom>
          <a:noFill/>
        </p:spPr>
        <p:txBody>
          <a:bodyPr wrap="square" rtlCol="0">
            <a:spAutoFit/>
          </a:bodyPr>
          <a:lstStyle/>
          <a:p>
            <a:r>
              <a:rPr lang="en-US" sz="1800" dirty="0"/>
              <a:t>Accessed on 9/13/2018. </a:t>
            </a:r>
            <a:r>
              <a:rPr lang="en-US" sz="1800" dirty="0">
                <a:hlinkClick r:id="rId4"/>
              </a:rPr>
              <a:t>http://www.who.int/communicating-for-health/evaluation/campaigns-evaluation/en/</a:t>
            </a:r>
            <a:endParaRPr lang="en-US" sz="1800" dirty="0"/>
          </a:p>
          <a:p>
            <a:endParaRPr lang="en-US" dirty="0"/>
          </a:p>
        </p:txBody>
      </p:sp>
      <p:sp>
        <p:nvSpPr>
          <p:cNvPr id="3" name="Right Arrow 2"/>
          <p:cNvSpPr/>
          <p:nvPr/>
        </p:nvSpPr>
        <p:spPr>
          <a:xfrm>
            <a:off x="2079521" y="5988423"/>
            <a:ext cx="1470211" cy="66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508957" y="5997388"/>
            <a:ext cx="1470211" cy="66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6938393" y="6024282"/>
            <a:ext cx="1470211" cy="66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9367829" y="6033247"/>
            <a:ext cx="1470211" cy="6633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435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549230" y="0"/>
            <a:ext cx="7871671" cy="6884589"/>
          </a:xfrm>
          <a:prstGeom prst="rect">
            <a:avLst/>
          </a:prstGeom>
        </p:spPr>
      </p:pic>
      <p:sp>
        <p:nvSpPr>
          <p:cNvPr id="4" name="Slide Number Placeholder 3"/>
          <p:cNvSpPr>
            <a:spLocks noGrp="1"/>
          </p:cNvSpPr>
          <p:nvPr>
            <p:ph type="sldNum" sz="quarter" idx="10"/>
          </p:nvPr>
        </p:nvSpPr>
        <p:spPr/>
        <p:txBody>
          <a:bodyPr/>
          <a:lstStyle/>
          <a:p>
            <a:fld id="{B2B613A9-0196-4103-A730-64D9B0C7CDAE}" type="slidenum">
              <a:rPr lang="en-US" smtClean="0"/>
              <a:pPr/>
              <a:t>12</a:t>
            </a:fld>
            <a:endParaRPr lang="en-US" dirty="0"/>
          </a:p>
        </p:txBody>
      </p:sp>
      <p:sp>
        <p:nvSpPr>
          <p:cNvPr id="6" name="Rectangle 5"/>
          <p:cNvSpPr/>
          <p:nvPr/>
        </p:nvSpPr>
        <p:spPr>
          <a:xfrm>
            <a:off x="2270023" y="6959233"/>
            <a:ext cx="11912500" cy="783548"/>
          </a:xfrm>
          <a:prstGeom prst="rect">
            <a:avLst/>
          </a:prstGeom>
        </p:spPr>
        <p:txBody>
          <a:bodyPr wrap="square">
            <a:spAutoFit/>
          </a:bodyPr>
          <a:lstStyle/>
          <a:p>
            <a:r>
              <a:rPr lang="en-US" dirty="0"/>
              <a:t>Accessed: 8/24/2018. </a:t>
            </a:r>
            <a:r>
              <a:rPr lang="en-US" dirty="0">
                <a:hlinkClick r:id="rId4"/>
              </a:rPr>
              <a:t>http://www.who.int/communicating-for-health/principles/en/</a:t>
            </a:r>
            <a:endParaRPr lang="en-US" dirty="0"/>
          </a:p>
          <a:p>
            <a:endParaRPr lang="en-US" dirty="0"/>
          </a:p>
        </p:txBody>
      </p:sp>
    </p:spTree>
    <p:extLst>
      <p:ext uri="{BB962C8B-B14F-4D97-AF65-F5344CB8AC3E}">
        <p14:creationId xmlns:p14="http://schemas.microsoft.com/office/powerpoint/2010/main" val="2466474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189477"/>
            <a:ext cx="12618720" cy="1590675"/>
          </a:xfrm>
        </p:spPr>
        <p:txBody>
          <a:bodyPr/>
          <a:lstStyle/>
          <a:p>
            <a:r>
              <a:rPr lang="en-US" dirty="0"/>
              <a:t>Innovative Implementation</a:t>
            </a:r>
          </a:p>
        </p:txBody>
      </p:sp>
      <p:sp>
        <p:nvSpPr>
          <p:cNvPr id="3" name="Content Placeholder 2"/>
          <p:cNvSpPr>
            <a:spLocks noGrp="1"/>
          </p:cNvSpPr>
          <p:nvPr>
            <p:ph idx="1"/>
          </p:nvPr>
        </p:nvSpPr>
        <p:spPr>
          <a:xfrm>
            <a:off x="1005840" y="2012504"/>
            <a:ext cx="12618720" cy="5221606"/>
          </a:xfrm>
        </p:spPr>
        <p:txBody>
          <a:bodyPr/>
          <a:lstStyle/>
          <a:p>
            <a:r>
              <a:rPr lang="en-US" dirty="0"/>
              <a:t>Technical Package – KISS</a:t>
            </a:r>
          </a:p>
          <a:p>
            <a:pPr lvl="1"/>
            <a:r>
              <a:rPr lang="en-US" dirty="0"/>
              <a:t> Inner. Outer. Individual. </a:t>
            </a:r>
          </a:p>
          <a:p>
            <a:r>
              <a:rPr lang="en-US" dirty="0"/>
              <a:t>Performance Management</a:t>
            </a:r>
          </a:p>
          <a:p>
            <a:r>
              <a:rPr lang="en-US" dirty="0"/>
              <a:t>Partnerships / Coalition</a:t>
            </a:r>
          </a:p>
          <a:p>
            <a:r>
              <a:rPr lang="en-US" dirty="0"/>
              <a:t>Ongoing Communication</a:t>
            </a:r>
          </a:p>
          <a:p>
            <a:pPr marL="0" indent="0">
              <a:buNone/>
            </a:pPr>
            <a:endParaRPr lang="en-US" dirty="0"/>
          </a:p>
          <a:p>
            <a:pPr marL="0" indent="0">
              <a:buNone/>
            </a:pPr>
            <a:endParaRPr lang="en-US" dirty="0"/>
          </a:p>
          <a:p>
            <a:pPr marL="0" indent="0">
              <a:buNone/>
            </a:pPr>
            <a:endParaRPr lang="en-US" dirty="0"/>
          </a:p>
          <a:p>
            <a:pPr marL="0" indent="0">
              <a:buNone/>
            </a:pPr>
            <a:r>
              <a:rPr lang="en-US" sz="1800" dirty="0"/>
              <a:t>Adapted from:</a:t>
            </a:r>
          </a:p>
          <a:p>
            <a:pPr marL="0" indent="0">
              <a:buNone/>
            </a:pPr>
            <a:r>
              <a:rPr lang="en-US" sz="1800" dirty="0" err="1"/>
              <a:t>Frieden</a:t>
            </a:r>
            <a:r>
              <a:rPr lang="en-US" sz="1800" dirty="0"/>
              <a:t>, Thomas. </a:t>
            </a:r>
            <a:r>
              <a:rPr lang="en-US" sz="1800" i="1" dirty="0"/>
              <a:t>Six Components Necessary for Effective Public Health Program Implementation</a:t>
            </a:r>
            <a:r>
              <a:rPr lang="en-US" sz="1800" dirty="0"/>
              <a:t>. 2014. Am J Pub Health; 104 (1): 17-22.</a:t>
            </a:r>
          </a:p>
          <a:p>
            <a:pPr marL="0" indent="0">
              <a:buNone/>
            </a:pPr>
            <a:r>
              <a:rPr lang="en-US" sz="1800" dirty="0"/>
              <a:t>Keith, Rosalind et al. </a:t>
            </a:r>
            <a:r>
              <a:rPr lang="en-US" sz="1800" i="1" dirty="0"/>
              <a:t>Using the Consolidated Framework for Implementation Research (CFIR) to produce actionable findings: a rapid-cycle evaluation approach to improving implementation</a:t>
            </a:r>
            <a:r>
              <a:rPr lang="en-US" sz="1800" dirty="0"/>
              <a:t>. Implementation Science; 12 (15).</a:t>
            </a:r>
          </a:p>
          <a:p>
            <a:pPr marL="0" indent="0">
              <a:buNone/>
            </a:pPr>
            <a:endParaRPr lang="en-US" sz="2000"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13</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2575" y="1225074"/>
            <a:ext cx="4601985" cy="4601985"/>
          </a:xfrm>
          <a:prstGeom prst="rect">
            <a:avLst/>
          </a:prstGeom>
        </p:spPr>
      </p:pic>
    </p:spTree>
    <p:extLst>
      <p:ext uri="{BB962C8B-B14F-4D97-AF65-F5344CB8AC3E}">
        <p14:creationId xmlns:p14="http://schemas.microsoft.com/office/powerpoint/2010/main" val="3533077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B613A9-0196-4103-A730-64D9B0C7CDAE}" type="slidenum">
              <a:rPr lang="en-US" smtClean="0"/>
              <a:pPr/>
              <a:t>14</a:t>
            </a:fld>
            <a:endParaRPr lang="en-US" dirty="0"/>
          </a:p>
        </p:txBody>
      </p:sp>
      <p:sp>
        <p:nvSpPr>
          <p:cNvPr id="4" name="TextBox 3"/>
          <p:cNvSpPr txBox="1"/>
          <p:nvPr/>
        </p:nvSpPr>
        <p:spPr>
          <a:xfrm>
            <a:off x="6021494" y="298860"/>
            <a:ext cx="2076209" cy="437940"/>
          </a:xfrm>
          <a:prstGeom prst="rect">
            <a:avLst/>
          </a:prstGeom>
          <a:noFill/>
          <a:ln>
            <a:solidFill>
              <a:schemeClr val="tx1"/>
            </a:solidFill>
          </a:ln>
        </p:spPr>
        <p:txBody>
          <a:bodyPr wrap="none" rtlCol="0">
            <a:spAutoFit/>
          </a:bodyPr>
          <a:lstStyle/>
          <a:p>
            <a:r>
              <a:rPr lang="en-US" b="1" dirty="0"/>
              <a:t>Health Impact</a:t>
            </a:r>
            <a:endParaRPr lang="en-US" dirty="0"/>
          </a:p>
        </p:txBody>
      </p:sp>
      <p:sp>
        <p:nvSpPr>
          <p:cNvPr id="5" name="TextBox 4"/>
          <p:cNvSpPr txBox="1"/>
          <p:nvPr/>
        </p:nvSpPr>
        <p:spPr>
          <a:xfrm>
            <a:off x="5700906" y="1808653"/>
            <a:ext cx="2765501" cy="437940"/>
          </a:xfrm>
          <a:prstGeom prst="rect">
            <a:avLst/>
          </a:prstGeom>
          <a:noFill/>
          <a:ln>
            <a:solidFill>
              <a:schemeClr val="tx1"/>
            </a:solidFill>
          </a:ln>
        </p:spPr>
        <p:txBody>
          <a:bodyPr wrap="none" rtlCol="0">
            <a:spAutoFit/>
          </a:bodyPr>
          <a:lstStyle/>
          <a:p>
            <a:r>
              <a:rPr lang="en-US" b="1" dirty="0"/>
              <a:t>Select Intervention</a:t>
            </a:r>
            <a:endParaRPr lang="en-US" dirty="0"/>
          </a:p>
        </p:txBody>
      </p:sp>
      <p:sp>
        <p:nvSpPr>
          <p:cNvPr id="6" name="TextBox 5"/>
          <p:cNvSpPr txBox="1"/>
          <p:nvPr/>
        </p:nvSpPr>
        <p:spPr>
          <a:xfrm>
            <a:off x="5522183" y="3422822"/>
            <a:ext cx="3134191" cy="437940"/>
          </a:xfrm>
          <a:prstGeom prst="rect">
            <a:avLst/>
          </a:prstGeom>
          <a:noFill/>
          <a:ln>
            <a:solidFill>
              <a:schemeClr val="tx1"/>
            </a:solidFill>
          </a:ln>
        </p:spPr>
        <p:txBody>
          <a:bodyPr wrap="none" rtlCol="0">
            <a:spAutoFit/>
          </a:bodyPr>
          <a:lstStyle/>
          <a:p>
            <a:r>
              <a:rPr lang="en-US" b="1" dirty="0"/>
              <a:t>Modified Logic Model</a:t>
            </a:r>
            <a:endParaRPr lang="en-US" dirty="0"/>
          </a:p>
        </p:txBody>
      </p:sp>
      <p:sp>
        <p:nvSpPr>
          <p:cNvPr id="7" name="TextBox 6"/>
          <p:cNvSpPr txBox="1"/>
          <p:nvPr/>
        </p:nvSpPr>
        <p:spPr>
          <a:xfrm>
            <a:off x="5147856" y="5197626"/>
            <a:ext cx="3823483" cy="437940"/>
          </a:xfrm>
          <a:prstGeom prst="rect">
            <a:avLst/>
          </a:prstGeom>
          <a:noFill/>
          <a:ln>
            <a:solidFill>
              <a:schemeClr val="tx1"/>
            </a:solidFill>
          </a:ln>
        </p:spPr>
        <p:txBody>
          <a:bodyPr wrap="none" rtlCol="0">
            <a:spAutoFit/>
          </a:bodyPr>
          <a:lstStyle/>
          <a:p>
            <a:r>
              <a:rPr lang="en-US" b="1" dirty="0"/>
              <a:t>Innovative Implementation</a:t>
            </a:r>
            <a:endParaRPr lang="en-US" dirty="0"/>
          </a:p>
        </p:txBody>
      </p:sp>
      <p:sp>
        <p:nvSpPr>
          <p:cNvPr id="8" name="TextBox 7"/>
          <p:cNvSpPr txBox="1"/>
          <p:nvPr/>
        </p:nvSpPr>
        <p:spPr>
          <a:xfrm>
            <a:off x="5715902" y="6721629"/>
            <a:ext cx="2749471" cy="437940"/>
          </a:xfrm>
          <a:prstGeom prst="rect">
            <a:avLst/>
          </a:prstGeom>
          <a:noFill/>
          <a:ln>
            <a:solidFill>
              <a:schemeClr val="tx1"/>
            </a:solidFill>
          </a:ln>
        </p:spPr>
        <p:txBody>
          <a:bodyPr wrap="none" rtlCol="0">
            <a:spAutoFit/>
          </a:bodyPr>
          <a:lstStyle/>
          <a:p>
            <a:r>
              <a:rPr lang="en-US" b="1" dirty="0"/>
              <a:t>Review/Next Steps</a:t>
            </a:r>
            <a:endParaRPr lang="en-US" dirty="0"/>
          </a:p>
        </p:txBody>
      </p:sp>
      <p:sp>
        <p:nvSpPr>
          <p:cNvPr id="10" name="TextBox 9"/>
          <p:cNvSpPr txBox="1"/>
          <p:nvPr/>
        </p:nvSpPr>
        <p:spPr>
          <a:xfrm>
            <a:off x="9836458" y="704348"/>
            <a:ext cx="1659429" cy="1200329"/>
          </a:xfrm>
          <a:prstGeom prst="rect">
            <a:avLst/>
          </a:prstGeom>
          <a:solidFill>
            <a:srgbClr val="00B050"/>
          </a:solidFill>
        </p:spPr>
        <p:txBody>
          <a:bodyPr wrap="square" rtlCol="0">
            <a:spAutoFit/>
          </a:bodyPr>
          <a:lstStyle/>
          <a:p>
            <a:pPr lvl="0"/>
            <a:r>
              <a:rPr lang="en-US" sz="1800" dirty="0"/>
              <a:t>Timely</a:t>
            </a:r>
          </a:p>
          <a:p>
            <a:pPr lvl="0"/>
            <a:r>
              <a:rPr lang="en-US" sz="1800" dirty="0"/>
              <a:t>Relevant</a:t>
            </a:r>
          </a:p>
          <a:p>
            <a:pPr lvl="0"/>
            <a:r>
              <a:rPr lang="en-US" sz="1800" dirty="0"/>
              <a:t>Credible</a:t>
            </a:r>
          </a:p>
          <a:p>
            <a:pPr lvl="0"/>
            <a:r>
              <a:rPr lang="en-US" sz="1800" dirty="0"/>
              <a:t>Reasonable</a:t>
            </a:r>
          </a:p>
        </p:txBody>
      </p:sp>
      <p:sp>
        <p:nvSpPr>
          <p:cNvPr id="11" name="TextBox 10"/>
          <p:cNvSpPr txBox="1"/>
          <p:nvPr/>
        </p:nvSpPr>
        <p:spPr>
          <a:xfrm>
            <a:off x="9839507" y="2258102"/>
            <a:ext cx="1531188" cy="1200329"/>
          </a:xfrm>
          <a:prstGeom prst="rect">
            <a:avLst/>
          </a:prstGeom>
          <a:solidFill>
            <a:srgbClr val="00B050"/>
          </a:solidFill>
        </p:spPr>
        <p:txBody>
          <a:bodyPr wrap="none" rtlCol="0">
            <a:spAutoFit/>
          </a:bodyPr>
          <a:lstStyle/>
          <a:p>
            <a:pPr lvl="0"/>
            <a:r>
              <a:rPr lang="en-US" sz="1800" dirty="0"/>
              <a:t>Stakeholders</a:t>
            </a:r>
          </a:p>
          <a:p>
            <a:pPr lvl="0"/>
            <a:r>
              <a:rPr lang="en-US" sz="1800" dirty="0"/>
              <a:t>Funding</a:t>
            </a:r>
          </a:p>
          <a:p>
            <a:pPr lvl="0"/>
            <a:r>
              <a:rPr lang="en-US" sz="1800" dirty="0"/>
              <a:t>Barriers</a:t>
            </a:r>
          </a:p>
          <a:p>
            <a:pPr lvl="0"/>
            <a:r>
              <a:rPr lang="en-US" sz="1800" dirty="0"/>
              <a:t>Time line</a:t>
            </a:r>
          </a:p>
        </p:txBody>
      </p:sp>
      <p:sp>
        <p:nvSpPr>
          <p:cNvPr id="12" name="TextBox 11"/>
          <p:cNvSpPr txBox="1"/>
          <p:nvPr/>
        </p:nvSpPr>
        <p:spPr>
          <a:xfrm>
            <a:off x="9836458" y="3816396"/>
            <a:ext cx="1596109" cy="1235229"/>
          </a:xfrm>
          <a:prstGeom prst="rect">
            <a:avLst/>
          </a:prstGeom>
          <a:solidFill>
            <a:srgbClr val="00B050"/>
          </a:solidFill>
        </p:spPr>
        <p:txBody>
          <a:bodyPr wrap="square" rtlCol="0">
            <a:spAutoFit/>
          </a:bodyPr>
          <a:lstStyle/>
          <a:p>
            <a:pPr lvl="0"/>
            <a:r>
              <a:rPr lang="en-US" sz="1800" dirty="0"/>
              <a:t>Outcomes</a:t>
            </a:r>
          </a:p>
          <a:p>
            <a:pPr lvl="0"/>
            <a:r>
              <a:rPr lang="en-US" sz="1800" dirty="0"/>
              <a:t>Activities</a:t>
            </a:r>
          </a:p>
          <a:p>
            <a:pPr lvl="0"/>
            <a:r>
              <a:rPr lang="en-US" sz="1800" dirty="0"/>
              <a:t>Outputs</a:t>
            </a:r>
          </a:p>
          <a:p>
            <a:pPr lvl="0"/>
            <a:r>
              <a:rPr lang="en-US" sz="1800" dirty="0"/>
              <a:t>Inputs</a:t>
            </a:r>
          </a:p>
        </p:txBody>
      </p:sp>
      <p:sp>
        <p:nvSpPr>
          <p:cNvPr id="13" name="TextBox 12"/>
          <p:cNvSpPr txBox="1"/>
          <p:nvPr/>
        </p:nvSpPr>
        <p:spPr>
          <a:xfrm>
            <a:off x="9835434" y="5246296"/>
            <a:ext cx="1795684" cy="400110"/>
          </a:xfrm>
          <a:prstGeom prst="rect">
            <a:avLst/>
          </a:prstGeom>
          <a:solidFill>
            <a:srgbClr val="FFFF00"/>
          </a:solidFill>
        </p:spPr>
        <p:txBody>
          <a:bodyPr wrap="none" rtlCol="0">
            <a:spAutoFit/>
          </a:bodyPr>
          <a:lstStyle/>
          <a:p>
            <a:r>
              <a:rPr lang="en-US" sz="2000" dirty="0"/>
              <a:t>Meeting goal?</a:t>
            </a:r>
          </a:p>
        </p:txBody>
      </p:sp>
      <p:sp>
        <p:nvSpPr>
          <p:cNvPr id="14" name="TextBox 13"/>
          <p:cNvSpPr txBox="1"/>
          <p:nvPr/>
        </p:nvSpPr>
        <p:spPr>
          <a:xfrm>
            <a:off x="9835434" y="5872891"/>
            <a:ext cx="2916183" cy="1200329"/>
          </a:xfrm>
          <a:prstGeom prst="rect">
            <a:avLst/>
          </a:prstGeom>
          <a:solidFill>
            <a:srgbClr val="00B050"/>
          </a:solidFill>
        </p:spPr>
        <p:txBody>
          <a:bodyPr wrap="none" rtlCol="0">
            <a:spAutoFit/>
          </a:bodyPr>
          <a:lstStyle/>
          <a:p>
            <a:pPr lvl="0"/>
            <a:r>
              <a:rPr lang="en-US" sz="1800" dirty="0"/>
              <a:t>Technical Package</a:t>
            </a:r>
          </a:p>
          <a:p>
            <a:pPr lvl="0"/>
            <a:r>
              <a:rPr lang="en-US" sz="1800" dirty="0"/>
              <a:t>Performance Management</a:t>
            </a:r>
          </a:p>
          <a:p>
            <a:pPr lvl="0"/>
            <a:r>
              <a:rPr lang="en-US" sz="1800" dirty="0"/>
              <a:t>Partnerships / Coalitions</a:t>
            </a:r>
          </a:p>
          <a:p>
            <a:pPr lvl="0"/>
            <a:r>
              <a:rPr lang="en-US" sz="1800" dirty="0"/>
              <a:t>Communication</a:t>
            </a:r>
          </a:p>
        </p:txBody>
      </p:sp>
      <p:sp>
        <p:nvSpPr>
          <p:cNvPr id="15" name="Down Arrow 14"/>
          <p:cNvSpPr/>
          <p:nvPr/>
        </p:nvSpPr>
        <p:spPr>
          <a:xfrm>
            <a:off x="6846067" y="78414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850104" y="2292695"/>
            <a:ext cx="480595" cy="11125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841411" y="3914548"/>
            <a:ext cx="489288" cy="1248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850104" y="568978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Right Arrow 18"/>
          <p:cNvSpPr/>
          <p:nvPr/>
        </p:nvSpPr>
        <p:spPr>
          <a:xfrm rot="10800000">
            <a:off x="11799553" y="1762552"/>
            <a:ext cx="1203754" cy="38564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01829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B613A9-0196-4103-A730-64D9B0C7CDAE}" type="slidenum">
              <a:rPr lang="en-US" smtClean="0"/>
              <a:pPr/>
              <a:t>15</a:t>
            </a:fld>
            <a:endParaRPr lang="en-US" dirty="0"/>
          </a:p>
        </p:txBody>
      </p:sp>
      <p:sp>
        <p:nvSpPr>
          <p:cNvPr id="4" name="TextBox 3"/>
          <p:cNvSpPr txBox="1"/>
          <p:nvPr/>
        </p:nvSpPr>
        <p:spPr>
          <a:xfrm>
            <a:off x="2707341" y="2743199"/>
            <a:ext cx="11331388" cy="830997"/>
          </a:xfrm>
          <a:prstGeom prst="rect">
            <a:avLst/>
          </a:prstGeom>
          <a:noFill/>
        </p:spPr>
        <p:txBody>
          <a:bodyPr wrap="square" rtlCol="0">
            <a:spAutoFit/>
          </a:bodyPr>
          <a:lstStyle/>
          <a:p>
            <a:r>
              <a:rPr lang="en-US" sz="4800" dirty="0"/>
              <a:t>Health Impact = Meaningful Goal</a:t>
            </a:r>
          </a:p>
        </p:txBody>
      </p:sp>
    </p:spTree>
    <p:extLst>
      <p:ext uri="{BB962C8B-B14F-4D97-AF65-F5344CB8AC3E}">
        <p14:creationId xmlns:p14="http://schemas.microsoft.com/office/powerpoint/2010/main" val="1360031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B613A9-0196-4103-A730-64D9B0C7CDAE}" type="slidenum">
              <a:rPr lang="en-US" smtClean="0"/>
              <a:pPr/>
              <a:t>16</a:t>
            </a:fld>
            <a:endParaRPr lang="en-US" dirty="0"/>
          </a:p>
        </p:txBody>
      </p:sp>
      <p:sp>
        <p:nvSpPr>
          <p:cNvPr id="4" name="TextBox 3"/>
          <p:cNvSpPr txBox="1"/>
          <p:nvPr/>
        </p:nvSpPr>
        <p:spPr>
          <a:xfrm>
            <a:off x="6021494" y="298860"/>
            <a:ext cx="2076209" cy="437940"/>
          </a:xfrm>
          <a:prstGeom prst="rect">
            <a:avLst/>
          </a:prstGeom>
          <a:noFill/>
          <a:ln>
            <a:solidFill>
              <a:schemeClr val="tx1"/>
            </a:solidFill>
          </a:ln>
        </p:spPr>
        <p:txBody>
          <a:bodyPr wrap="none" rtlCol="0">
            <a:spAutoFit/>
          </a:bodyPr>
          <a:lstStyle/>
          <a:p>
            <a:r>
              <a:rPr lang="en-US" b="1" dirty="0"/>
              <a:t>Health Impact</a:t>
            </a:r>
            <a:endParaRPr lang="en-US" dirty="0"/>
          </a:p>
        </p:txBody>
      </p:sp>
      <p:sp>
        <p:nvSpPr>
          <p:cNvPr id="5" name="TextBox 4"/>
          <p:cNvSpPr txBox="1"/>
          <p:nvPr/>
        </p:nvSpPr>
        <p:spPr>
          <a:xfrm>
            <a:off x="5700906" y="1808653"/>
            <a:ext cx="2765501" cy="437940"/>
          </a:xfrm>
          <a:prstGeom prst="rect">
            <a:avLst/>
          </a:prstGeom>
          <a:noFill/>
          <a:ln>
            <a:solidFill>
              <a:schemeClr val="tx1"/>
            </a:solidFill>
          </a:ln>
        </p:spPr>
        <p:txBody>
          <a:bodyPr wrap="none" rtlCol="0">
            <a:spAutoFit/>
          </a:bodyPr>
          <a:lstStyle/>
          <a:p>
            <a:r>
              <a:rPr lang="en-US" b="1" dirty="0"/>
              <a:t>Select Intervention</a:t>
            </a:r>
            <a:endParaRPr lang="en-US" dirty="0"/>
          </a:p>
        </p:txBody>
      </p:sp>
      <p:sp>
        <p:nvSpPr>
          <p:cNvPr id="6" name="TextBox 5"/>
          <p:cNvSpPr txBox="1"/>
          <p:nvPr/>
        </p:nvSpPr>
        <p:spPr>
          <a:xfrm>
            <a:off x="5522183" y="3422822"/>
            <a:ext cx="3134191" cy="437940"/>
          </a:xfrm>
          <a:prstGeom prst="rect">
            <a:avLst/>
          </a:prstGeom>
          <a:noFill/>
          <a:ln>
            <a:solidFill>
              <a:schemeClr val="tx1"/>
            </a:solidFill>
          </a:ln>
        </p:spPr>
        <p:txBody>
          <a:bodyPr wrap="none" rtlCol="0">
            <a:spAutoFit/>
          </a:bodyPr>
          <a:lstStyle/>
          <a:p>
            <a:r>
              <a:rPr lang="en-US" b="1" dirty="0"/>
              <a:t>Modified Logic Model</a:t>
            </a:r>
            <a:endParaRPr lang="en-US" dirty="0"/>
          </a:p>
        </p:txBody>
      </p:sp>
      <p:sp>
        <p:nvSpPr>
          <p:cNvPr id="7" name="TextBox 6"/>
          <p:cNvSpPr txBox="1"/>
          <p:nvPr/>
        </p:nvSpPr>
        <p:spPr>
          <a:xfrm>
            <a:off x="5147856" y="5197626"/>
            <a:ext cx="3823483" cy="437940"/>
          </a:xfrm>
          <a:prstGeom prst="rect">
            <a:avLst/>
          </a:prstGeom>
          <a:noFill/>
          <a:ln>
            <a:solidFill>
              <a:schemeClr val="tx1"/>
            </a:solidFill>
          </a:ln>
        </p:spPr>
        <p:txBody>
          <a:bodyPr wrap="none" rtlCol="0">
            <a:spAutoFit/>
          </a:bodyPr>
          <a:lstStyle/>
          <a:p>
            <a:r>
              <a:rPr lang="en-US" b="1" dirty="0"/>
              <a:t>Innovative Implementation</a:t>
            </a:r>
            <a:endParaRPr lang="en-US" dirty="0"/>
          </a:p>
        </p:txBody>
      </p:sp>
      <p:sp>
        <p:nvSpPr>
          <p:cNvPr id="8" name="TextBox 7"/>
          <p:cNvSpPr txBox="1"/>
          <p:nvPr/>
        </p:nvSpPr>
        <p:spPr>
          <a:xfrm>
            <a:off x="5715902" y="6721629"/>
            <a:ext cx="2749471" cy="437940"/>
          </a:xfrm>
          <a:prstGeom prst="rect">
            <a:avLst/>
          </a:prstGeom>
          <a:noFill/>
          <a:ln>
            <a:solidFill>
              <a:schemeClr val="tx1"/>
            </a:solidFill>
          </a:ln>
        </p:spPr>
        <p:txBody>
          <a:bodyPr wrap="none" rtlCol="0">
            <a:spAutoFit/>
          </a:bodyPr>
          <a:lstStyle/>
          <a:p>
            <a:r>
              <a:rPr lang="en-US" b="1" dirty="0"/>
              <a:t>Review/Next Steps</a:t>
            </a:r>
            <a:endParaRPr lang="en-US" dirty="0"/>
          </a:p>
        </p:txBody>
      </p:sp>
      <p:sp>
        <p:nvSpPr>
          <p:cNvPr id="10" name="TextBox 9"/>
          <p:cNvSpPr txBox="1"/>
          <p:nvPr/>
        </p:nvSpPr>
        <p:spPr>
          <a:xfrm>
            <a:off x="9836458" y="704348"/>
            <a:ext cx="1659429" cy="1200329"/>
          </a:xfrm>
          <a:prstGeom prst="rect">
            <a:avLst/>
          </a:prstGeom>
          <a:solidFill>
            <a:srgbClr val="00B050"/>
          </a:solidFill>
        </p:spPr>
        <p:txBody>
          <a:bodyPr wrap="square" rtlCol="0">
            <a:spAutoFit/>
          </a:bodyPr>
          <a:lstStyle/>
          <a:p>
            <a:pPr lvl="0"/>
            <a:r>
              <a:rPr lang="en-US" sz="1800" dirty="0"/>
              <a:t>Timely</a:t>
            </a:r>
          </a:p>
          <a:p>
            <a:pPr lvl="0"/>
            <a:r>
              <a:rPr lang="en-US" sz="1800" dirty="0"/>
              <a:t>Relevant</a:t>
            </a:r>
          </a:p>
          <a:p>
            <a:pPr lvl="0"/>
            <a:r>
              <a:rPr lang="en-US" sz="1800" dirty="0"/>
              <a:t>Credible</a:t>
            </a:r>
          </a:p>
          <a:p>
            <a:pPr lvl="0"/>
            <a:r>
              <a:rPr lang="en-US" sz="1800" dirty="0"/>
              <a:t>Reasonable</a:t>
            </a:r>
          </a:p>
        </p:txBody>
      </p:sp>
      <p:sp>
        <p:nvSpPr>
          <p:cNvPr id="11" name="TextBox 10"/>
          <p:cNvSpPr txBox="1"/>
          <p:nvPr/>
        </p:nvSpPr>
        <p:spPr>
          <a:xfrm>
            <a:off x="9839507" y="2258102"/>
            <a:ext cx="1531188" cy="1200329"/>
          </a:xfrm>
          <a:prstGeom prst="rect">
            <a:avLst/>
          </a:prstGeom>
          <a:solidFill>
            <a:srgbClr val="00B050"/>
          </a:solidFill>
        </p:spPr>
        <p:txBody>
          <a:bodyPr wrap="none" rtlCol="0">
            <a:spAutoFit/>
          </a:bodyPr>
          <a:lstStyle/>
          <a:p>
            <a:pPr lvl="0"/>
            <a:r>
              <a:rPr lang="en-US" sz="1800" dirty="0"/>
              <a:t>Stakeholders</a:t>
            </a:r>
          </a:p>
          <a:p>
            <a:pPr lvl="0"/>
            <a:r>
              <a:rPr lang="en-US" sz="1800" dirty="0"/>
              <a:t>Funding</a:t>
            </a:r>
          </a:p>
          <a:p>
            <a:pPr lvl="0"/>
            <a:r>
              <a:rPr lang="en-US" sz="1800" dirty="0"/>
              <a:t>Barriers</a:t>
            </a:r>
          </a:p>
          <a:p>
            <a:pPr lvl="0"/>
            <a:r>
              <a:rPr lang="en-US" sz="1800" dirty="0"/>
              <a:t>Time line</a:t>
            </a:r>
          </a:p>
        </p:txBody>
      </p:sp>
      <p:sp>
        <p:nvSpPr>
          <p:cNvPr id="12" name="TextBox 11"/>
          <p:cNvSpPr txBox="1"/>
          <p:nvPr/>
        </p:nvSpPr>
        <p:spPr>
          <a:xfrm>
            <a:off x="9836458" y="3816396"/>
            <a:ext cx="1596109" cy="1235229"/>
          </a:xfrm>
          <a:prstGeom prst="rect">
            <a:avLst/>
          </a:prstGeom>
          <a:solidFill>
            <a:srgbClr val="00B050"/>
          </a:solidFill>
        </p:spPr>
        <p:txBody>
          <a:bodyPr wrap="square" rtlCol="0">
            <a:spAutoFit/>
          </a:bodyPr>
          <a:lstStyle/>
          <a:p>
            <a:pPr lvl="0"/>
            <a:r>
              <a:rPr lang="en-US" sz="1800" dirty="0"/>
              <a:t>Outcomes</a:t>
            </a:r>
          </a:p>
          <a:p>
            <a:pPr lvl="0"/>
            <a:r>
              <a:rPr lang="en-US" sz="1800" dirty="0"/>
              <a:t>Activities</a:t>
            </a:r>
          </a:p>
          <a:p>
            <a:pPr lvl="0"/>
            <a:r>
              <a:rPr lang="en-US" sz="1800" dirty="0"/>
              <a:t>Outputs</a:t>
            </a:r>
          </a:p>
          <a:p>
            <a:pPr lvl="0"/>
            <a:r>
              <a:rPr lang="en-US" sz="1800" dirty="0"/>
              <a:t>Inputs</a:t>
            </a:r>
          </a:p>
        </p:txBody>
      </p:sp>
      <p:sp>
        <p:nvSpPr>
          <p:cNvPr id="13" name="TextBox 12"/>
          <p:cNvSpPr txBox="1"/>
          <p:nvPr/>
        </p:nvSpPr>
        <p:spPr>
          <a:xfrm>
            <a:off x="9835434" y="5246296"/>
            <a:ext cx="1795684" cy="400110"/>
          </a:xfrm>
          <a:prstGeom prst="rect">
            <a:avLst/>
          </a:prstGeom>
          <a:solidFill>
            <a:srgbClr val="FFFF00"/>
          </a:solidFill>
        </p:spPr>
        <p:txBody>
          <a:bodyPr wrap="none" rtlCol="0">
            <a:spAutoFit/>
          </a:bodyPr>
          <a:lstStyle/>
          <a:p>
            <a:r>
              <a:rPr lang="en-US" sz="2000" dirty="0"/>
              <a:t>Meeting goal?</a:t>
            </a:r>
          </a:p>
        </p:txBody>
      </p:sp>
      <p:sp>
        <p:nvSpPr>
          <p:cNvPr id="14" name="TextBox 13"/>
          <p:cNvSpPr txBox="1"/>
          <p:nvPr/>
        </p:nvSpPr>
        <p:spPr>
          <a:xfrm>
            <a:off x="9835434" y="5872891"/>
            <a:ext cx="2916183" cy="1200329"/>
          </a:xfrm>
          <a:prstGeom prst="rect">
            <a:avLst/>
          </a:prstGeom>
          <a:solidFill>
            <a:srgbClr val="00B050"/>
          </a:solidFill>
        </p:spPr>
        <p:txBody>
          <a:bodyPr wrap="none" rtlCol="0">
            <a:spAutoFit/>
          </a:bodyPr>
          <a:lstStyle/>
          <a:p>
            <a:pPr lvl="0"/>
            <a:r>
              <a:rPr lang="en-US" sz="1800" dirty="0"/>
              <a:t>Technical Package</a:t>
            </a:r>
          </a:p>
          <a:p>
            <a:pPr lvl="0"/>
            <a:r>
              <a:rPr lang="en-US" sz="1800" dirty="0"/>
              <a:t>Performance Management</a:t>
            </a:r>
          </a:p>
          <a:p>
            <a:pPr lvl="0"/>
            <a:r>
              <a:rPr lang="en-US" sz="1800" dirty="0"/>
              <a:t>Partnerships / Coalitions</a:t>
            </a:r>
          </a:p>
          <a:p>
            <a:pPr lvl="0"/>
            <a:r>
              <a:rPr lang="en-US" sz="1800" dirty="0"/>
              <a:t>Communication</a:t>
            </a:r>
          </a:p>
        </p:txBody>
      </p:sp>
      <p:sp>
        <p:nvSpPr>
          <p:cNvPr id="15" name="Down Arrow 14"/>
          <p:cNvSpPr/>
          <p:nvPr/>
        </p:nvSpPr>
        <p:spPr>
          <a:xfrm>
            <a:off x="6846067" y="78414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850104" y="2292695"/>
            <a:ext cx="480595" cy="11125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841411" y="3914548"/>
            <a:ext cx="489288" cy="1248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850104" y="568978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Right Arrow 18"/>
          <p:cNvSpPr/>
          <p:nvPr/>
        </p:nvSpPr>
        <p:spPr>
          <a:xfrm rot="10800000">
            <a:off x="11799553" y="1762552"/>
            <a:ext cx="1203754" cy="38564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445928" y="266925"/>
            <a:ext cx="4701928" cy="400110"/>
          </a:xfrm>
          <a:prstGeom prst="rect">
            <a:avLst/>
          </a:prstGeom>
          <a:solidFill>
            <a:srgbClr val="FF0000"/>
          </a:solidFill>
          <a:ln>
            <a:noFill/>
          </a:ln>
        </p:spPr>
        <p:txBody>
          <a:bodyPr wrap="none" rtlCol="0">
            <a:spAutoFit/>
          </a:bodyPr>
          <a:lstStyle/>
          <a:p>
            <a:r>
              <a:rPr lang="en-US" sz="2000" dirty="0"/>
              <a:t>Decrease local cervical cancer mortality</a:t>
            </a:r>
          </a:p>
        </p:txBody>
      </p:sp>
      <p:sp>
        <p:nvSpPr>
          <p:cNvPr id="9" name="TextBox 8"/>
          <p:cNvSpPr txBox="1"/>
          <p:nvPr/>
        </p:nvSpPr>
        <p:spPr>
          <a:xfrm>
            <a:off x="1052365" y="719296"/>
            <a:ext cx="3292672" cy="1077218"/>
          </a:xfrm>
          <a:prstGeom prst="rect">
            <a:avLst/>
          </a:prstGeom>
          <a:solidFill>
            <a:srgbClr val="00B050"/>
          </a:solidFill>
        </p:spPr>
        <p:txBody>
          <a:bodyPr wrap="square" rtlCol="0">
            <a:spAutoFit/>
          </a:bodyPr>
          <a:lstStyle/>
          <a:p>
            <a:pPr lvl="0"/>
            <a:r>
              <a:rPr lang="en-US" sz="1600" dirty="0"/>
              <a:t>HPV vaccine release date: 2019</a:t>
            </a:r>
          </a:p>
          <a:p>
            <a:pPr lvl="0"/>
            <a:r>
              <a:rPr lang="en-US" sz="1600" dirty="0"/>
              <a:t>Highest cancer related deaths</a:t>
            </a:r>
          </a:p>
          <a:p>
            <a:pPr lvl="0"/>
            <a:r>
              <a:rPr lang="en-US" sz="1600" dirty="0"/>
              <a:t>Backed by </a:t>
            </a:r>
            <a:r>
              <a:rPr lang="en-US" sz="1600" dirty="0" err="1"/>
              <a:t>MoH</a:t>
            </a:r>
            <a:r>
              <a:rPr lang="en-US" sz="1600" dirty="0"/>
              <a:t> goals</a:t>
            </a:r>
          </a:p>
          <a:p>
            <a:pPr lvl="0"/>
            <a:r>
              <a:rPr lang="en-US" sz="1600" dirty="0"/>
              <a:t>High Public Health need</a:t>
            </a:r>
          </a:p>
        </p:txBody>
      </p:sp>
      <p:sp>
        <p:nvSpPr>
          <p:cNvPr id="20" name="TextBox 19"/>
          <p:cNvSpPr txBox="1"/>
          <p:nvPr/>
        </p:nvSpPr>
        <p:spPr>
          <a:xfrm>
            <a:off x="1051560" y="1830891"/>
            <a:ext cx="3294282" cy="400110"/>
          </a:xfrm>
          <a:prstGeom prst="rect">
            <a:avLst/>
          </a:prstGeom>
          <a:solidFill>
            <a:srgbClr val="FF0000"/>
          </a:solidFill>
          <a:ln>
            <a:noFill/>
          </a:ln>
        </p:spPr>
        <p:txBody>
          <a:bodyPr wrap="square" rtlCol="0">
            <a:spAutoFit/>
          </a:bodyPr>
          <a:lstStyle/>
          <a:p>
            <a:r>
              <a:rPr lang="en-US" sz="2000" dirty="0"/>
              <a:t>HPV Education Campaign</a:t>
            </a:r>
          </a:p>
        </p:txBody>
      </p:sp>
      <p:sp>
        <p:nvSpPr>
          <p:cNvPr id="21" name="TextBox 20"/>
          <p:cNvSpPr txBox="1"/>
          <p:nvPr/>
        </p:nvSpPr>
        <p:spPr>
          <a:xfrm>
            <a:off x="1051560" y="2273445"/>
            <a:ext cx="3294281" cy="1077218"/>
          </a:xfrm>
          <a:prstGeom prst="rect">
            <a:avLst/>
          </a:prstGeom>
          <a:solidFill>
            <a:srgbClr val="00B050"/>
          </a:solidFill>
        </p:spPr>
        <p:txBody>
          <a:bodyPr wrap="square" rtlCol="0">
            <a:spAutoFit/>
          </a:bodyPr>
          <a:lstStyle/>
          <a:p>
            <a:pPr lvl="0"/>
            <a:r>
              <a:rPr lang="en-US" sz="1600" dirty="0"/>
              <a:t>Patients, providers, staff, NGO</a:t>
            </a:r>
          </a:p>
          <a:p>
            <a:pPr lvl="0"/>
            <a:r>
              <a:rPr lang="en-US" sz="1600" dirty="0"/>
              <a:t>In kind donation. Low tech. </a:t>
            </a:r>
          </a:p>
          <a:p>
            <a:pPr lvl="0"/>
            <a:r>
              <a:rPr lang="en-US" sz="1600" dirty="0"/>
              <a:t>Unknown: beliefs, education?*</a:t>
            </a:r>
          </a:p>
          <a:p>
            <a:pPr lvl="0"/>
            <a:r>
              <a:rPr lang="en-US" sz="1600" dirty="0"/>
              <a:t>2-3 Years</a:t>
            </a:r>
          </a:p>
        </p:txBody>
      </p:sp>
      <p:sp>
        <p:nvSpPr>
          <p:cNvPr id="22" name="TextBox 21"/>
          <p:cNvSpPr txBox="1"/>
          <p:nvPr/>
        </p:nvSpPr>
        <p:spPr>
          <a:xfrm>
            <a:off x="1051559" y="3401661"/>
            <a:ext cx="3287295" cy="400110"/>
          </a:xfrm>
          <a:prstGeom prst="rect">
            <a:avLst/>
          </a:prstGeom>
          <a:solidFill>
            <a:srgbClr val="FF0000"/>
          </a:solidFill>
        </p:spPr>
        <p:txBody>
          <a:bodyPr wrap="square" rtlCol="0">
            <a:spAutoFit/>
          </a:bodyPr>
          <a:lstStyle/>
          <a:p>
            <a:r>
              <a:rPr lang="en-US" sz="2000" dirty="0"/>
              <a:t>Game Strategy</a:t>
            </a:r>
          </a:p>
        </p:txBody>
      </p:sp>
      <p:sp>
        <p:nvSpPr>
          <p:cNvPr id="23" name="TextBox 22"/>
          <p:cNvSpPr txBox="1"/>
          <p:nvPr/>
        </p:nvSpPr>
        <p:spPr>
          <a:xfrm>
            <a:off x="1051559" y="3870698"/>
            <a:ext cx="3296921" cy="1077218"/>
          </a:xfrm>
          <a:prstGeom prst="rect">
            <a:avLst/>
          </a:prstGeom>
          <a:solidFill>
            <a:srgbClr val="00B050"/>
          </a:solidFill>
        </p:spPr>
        <p:txBody>
          <a:bodyPr wrap="square" rtlCol="0">
            <a:spAutoFit/>
          </a:bodyPr>
          <a:lstStyle/>
          <a:p>
            <a:pPr lvl="0"/>
            <a:r>
              <a:rPr lang="en-US" sz="1600" dirty="0"/>
              <a:t>2 programs: Providers &amp; Patients</a:t>
            </a:r>
          </a:p>
          <a:p>
            <a:pPr lvl="0"/>
            <a:r>
              <a:rPr lang="en-US" sz="1600" dirty="0"/>
              <a:t>CME &amp; Community presentation</a:t>
            </a:r>
          </a:p>
          <a:p>
            <a:pPr lvl="0"/>
            <a:r>
              <a:rPr lang="en-US" sz="1600" dirty="0"/>
              <a:t>Media: Digital and paper, live</a:t>
            </a:r>
          </a:p>
          <a:p>
            <a:pPr lvl="0"/>
            <a:r>
              <a:rPr lang="en-US" sz="1600" dirty="0"/>
              <a:t>Champions, workers, supplies</a:t>
            </a:r>
          </a:p>
        </p:txBody>
      </p:sp>
      <p:sp>
        <p:nvSpPr>
          <p:cNvPr id="24" name="TextBox 23"/>
          <p:cNvSpPr txBox="1"/>
          <p:nvPr/>
        </p:nvSpPr>
        <p:spPr>
          <a:xfrm>
            <a:off x="1051559" y="5218161"/>
            <a:ext cx="3294282" cy="400110"/>
          </a:xfrm>
          <a:prstGeom prst="rect">
            <a:avLst/>
          </a:prstGeom>
          <a:solidFill>
            <a:srgbClr val="FF0000"/>
          </a:solidFill>
        </p:spPr>
        <p:txBody>
          <a:bodyPr wrap="square" rtlCol="0">
            <a:spAutoFit/>
          </a:bodyPr>
          <a:lstStyle/>
          <a:p>
            <a:r>
              <a:rPr lang="en-US" sz="2000" dirty="0"/>
              <a:t>Successful</a:t>
            </a:r>
            <a:r>
              <a:rPr lang="en-US" sz="2000" dirty="0">
                <a:solidFill>
                  <a:srgbClr val="FF0000"/>
                </a:solidFill>
              </a:rPr>
              <a:t> </a:t>
            </a:r>
            <a:r>
              <a:rPr lang="en-US" sz="2000" dirty="0"/>
              <a:t>Kickoff</a:t>
            </a:r>
            <a:endParaRPr lang="en-US" sz="2000" dirty="0">
              <a:solidFill>
                <a:srgbClr val="FF0000"/>
              </a:solidFill>
            </a:endParaRPr>
          </a:p>
        </p:txBody>
      </p:sp>
      <p:sp>
        <p:nvSpPr>
          <p:cNvPr id="25" name="TextBox 24"/>
          <p:cNvSpPr txBox="1"/>
          <p:nvPr/>
        </p:nvSpPr>
        <p:spPr>
          <a:xfrm>
            <a:off x="1051559" y="5872891"/>
            <a:ext cx="3294282" cy="1077218"/>
          </a:xfrm>
          <a:prstGeom prst="rect">
            <a:avLst/>
          </a:prstGeom>
          <a:solidFill>
            <a:srgbClr val="00B050"/>
          </a:solidFill>
        </p:spPr>
        <p:txBody>
          <a:bodyPr wrap="square" rtlCol="0">
            <a:spAutoFit/>
          </a:bodyPr>
          <a:lstStyle/>
          <a:p>
            <a:pPr lvl="0"/>
            <a:r>
              <a:rPr lang="en-US" sz="1600" dirty="0"/>
              <a:t>CME &amp; Community program</a:t>
            </a:r>
          </a:p>
          <a:p>
            <a:pPr lvl="0"/>
            <a:r>
              <a:rPr lang="en-US" sz="1600" dirty="0"/>
              <a:t>Real time feedback: surveys*, rate </a:t>
            </a:r>
          </a:p>
          <a:p>
            <a:pPr lvl="0"/>
            <a:r>
              <a:rPr lang="en-US" sz="1600" dirty="0"/>
              <a:t>Coalition building: Political, local</a:t>
            </a:r>
          </a:p>
          <a:p>
            <a:pPr lvl="0"/>
            <a:r>
              <a:rPr lang="en-US" sz="1600" dirty="0"/>
              <a:t>Data disperse home/local leaders</a:t>
            </a:r>
            <a:endParaRPr lang="en-US" sz="1800" dirty="0"/>
          </a:p>
        </p:txBody>
      </p:sp>
      <p:sp>
        <p:nvSpPr>
          <p:cNvPr id="26" name="Curved Right Arrow 25"/>
          <p:cNvSpPr/>
          <p:nvPr/>
        </p:nvSpPr>
        <p:spPr>
          <a:xfrm rot="10800000" flipH="1">
            <a:off x="35858" y="1761843"/>
            <a:ext cx="957711" cy="38564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2559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20" grpId="0" animBg="1"/>
      <p:bldP spid="21" grpId="0" animBg="1"/>
      <p:bldP spid="22" grpId="0" animBg="1"/>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2B613A9-0196-4103-A730-64D9B0C7CDAE}" type="slidenum">
              <a:rPr lang="en-US" smtClean="0"/>
              <a:pPr/>
              <a:t>17</a:t>
            </a:fld>
            <a:endParaRPr lang="en-US" dirty="0"/>
          </a:p>
        </p:txBody>
      </p:sp>
      <p:sp>
        <p:nvSpPr>
          <p:cNvPr id="4" name="TextBox 3"/>
          <p:cNvSpPr txBox="1"/>
          <p:nvPr/>
        </p:nvSpPr>
        <p:spPr>
          <a:xfrm>
            <a:off x="6021494" y="298860"/>
            <a:ext cx="2076209" cy="437940"/>
          </a:xfrm>
          <a:prstGeom prst="rect">
            <a:avLst/>
          </a:prstGeom>
          <a:noFill/>
          <a:ln>
            <a:solidFill>
              <a:schemeClr val="tx1"/>
            </a:solidFill>
          </a:ln>
        </p:spPr>
        <p:txBody>
          <a:bodyPr wrap="none" rtlCol="0">
            <a:spAutoFit/>
          </a:bodyPr>
          <a:lstStyle/>
          <a:p>
            <a:r>
              <a:rPr lang="en-US" b="1" dirty="0"/>
              <a:t>Health Impact</a:t>
            </a:r>
            <a:endParaRPr lang="en-US" dirty="0"/>
          </a:p>
        </p:txBody>
      </p:sp>
      <p:sp>
        <p:nvSpPr>
          <p:cNvPr id="5" name="TextBox 4"/>
          <p:cNvSpPr txBox="1"/>
          <p:nvPr/>
        </p:nvSpPr>
        <p:spPr>
          <a:xfrm>
            <a:off x="5700906" y="1808653"/>
            <a:ext cx="2765501" cy="437940"/>
          </a:xfrm>
          <a:prstGeom prst="rect">
            <a:avLst/>
          </a:prstGeom>
          <a:noFill/>
          <a:ln>
            <a:solidFill>
              <a:schemeClr val="tx1"/>
            </a:solidFill>
          </a:ln>
        </p:spPr>
        <p:txBody>
          <a:bodyPr wrap="none" rtlCol="0">
            <a:spAutoFit/>
          </a:bodyPr>
          <a:lstStyle/>
          <a:p>
            <a:r>
              <a:rPr lang="en-US" b="1" dirty="0"/>
              <a:t>Select Intervention</a:t>
            </a:r>
            <a:endParaRPr lang="en-US" dirty="0"/>
          </a:p>
        </p:txBody>
      </p:sp>
      <p:sp>
        <p:nvSpPr>
          <p:cNvPr id="6" name="TextBox 5"/>
          <p:cNvSpPr txBox="1"/>
          <p:nvPr/>
        </p:nvSpPr>
        <p:spPr>
          <a:xfrm>
            <a:off x="5522183" y="3422822"/>
            <a:ext cx="3134191" cy="437940"/>
          </a:xfrm>
          <a:prstGeom prst="rect">
            <a:avLst/>
          </a:prstGeom>
          <a:noFill/>
          <a:ln>
            <a:solidFill>
              <a:schemeClr val="tx1"/>
            </a:solidFill>
          </a:ln>
        </p:spPr>
        <p:txBody>
          <a:bodyPr wrap="none" rtlCol="0">
            <a:spAutoFit/>
          </a:bodyPr>
          <a:lstStyle/>
          <a:p>
            <a:r>
              <a:rPr lang="en-US" b="1" dirty="0"/>
              <a:t>Modified Logic Model</a:t>
            </a:r>
            <a:endParaRPr lang="en-US" dirty="0"/>
          </a:p>
        </p:txBody>
      </p:sp>
      <p:sp>
        <p:nvSpPr>
          <p:cNvPr id="7" name="TextBox 6"/>
          <p:cNvSpPr txBox="1"/>
          <p:nvPr/>
        </p:nvSpPr>
        <p:spPr>
          <a:xfrm>
            <a:off x="5147856" y="5197626"/>
            <a:ext cx="3823483" cy="437940"/>
          </a:xfrm>
          <a:prstGeom prst="rect">
            <a:avLst/>
          </a:prstGeom>
          <a:noFill/>
          <a:ln>
            <a:solidFill>
              <a:schemeClr val="tx1"/>
            </a:solidFill>
          </a:ln>
        </p:spPr>
        <p:txBody>
          <a:bodyPr wrap="none" rtlCol="0">
            <a:spAutoFit/>
          </a:bodyPr>
          <a:lstStyle/>
          <a:p>
            <a:r>
              <a:rPr lang="en-US" b="1" dirty="0"/>
              <a:t>Innovative Implementation</a:t>
            </a:r>
            <a:endParaRPr lang="en-US" dirty="0"/>
          </a:p>
        </p:txBody>
      </p:sp>
      <p:sp>
        <p:nvSpPr>
          <p:cNvPr id="8" name="TextBox 7"/>
          <p:cNvSpPr txBox="1"/>
          <p:nvPr/>
        </p:nvSpPr>
        <p:spPr>
          <a:xfrm>
            <a:off x="5715902" y="6721629"/>
            <a:ext cx="2749471" cy="437940"/>
          </a:xfrm>
          <a:prstGeom prst="rect">
            <a:avLst/>
          </a:prstGeom>
          <a:noFill/>
          <a:ln>
            <a:solidFill>
              <a:schemeClr val="tx1"/>
            </a:solidFill>
          </a:ln>
        </p:spPr>
        <p:txBody>
          <a:bodyPr wrap="none" rtlCol="0">
            <a:spAutoFit/>
          </a:bodyPr>
          <a:lstStyle/>
          <a:p>
            <a:r>
              <a:rPr lang="en-US" b="1" dirty="0"/>
              <a:t>Review/Next Steps</a:t>
            </a:r>
            <a:endParaRPr lang="en-US" dirty="0"/>
          </a:p>
        </p:txBody>
      </p:sp>
      <p:sp>
        <p:nvSpPr>
          <p:cNvPr id="10" name="TextBox 9"/>
          <p:cNvSpPr txBox="1"/>
          <p:nvPr/>
        </p:nvSpPr>
        <p:spPr>
          <a:xfrm>
            <a:off x="9836458" y="704348"/>
            <a:ext cx="1659429" cy="1200329"/>
          </a:xfrm>
          <a:prstGeom prst="rect">
            <a:avLst/>
          </a:prstGeom>
          <a:solidFill>
            <a:srgbClr val="00B050"/>
          </a:solidFill>
        </p:spPr>
        <p:txBody>
          <a:bodyPr wrap="square" rtlCol="0">
            <a:spAutoFit/>
          </a:bodyPr>
          <a:lstStyle/>
          <a:p>
            <a:pPr lvl="0"/>
            <a:r>
              <a:rPr lang="en-US" sz="1800" dirty="0"/>
              <a:t>Timely</a:t>
            </a:r>
          </a:p>
          <a:p>
            <a:pPr lvl="0"/>
            <a:r>
              <a:rPr lang="en-US" sz="1800" dirty="0"/>
              <a:t>Relevant</a:t>
            </a:r>
          </a:p>
          <a:p>
            <a:pPr lvl="0"/>
            <a:r>
              <a:rPr lang="en-US" sz="1800" dirty="0"/>
              <a:t>Credible</a:t>
            </a:r>
          </a:p>
          <a:p>
            <a:pPr lvl="0"/>
            <a:r>
              <a:rPr lang="en-US" sz="1800" dirty="0"/>
              <a:t>Reasonable</a:t>
            </a:r>
          </a:p>
        </p:txBody>
      </p:sp>
      <p:sp>
        <p:nvSpPr>
          <p:cNvPr id="11" name="TextBox 10"/>
          <p:cNvSpPr txBox="1"/>
          <p:nvPr/>
        </p:nvSpPr>
        <p:spPr>
          <a:xfrm>
            <a:off x="9839507" y="2258102"/>
            <a:ext cx="1531188" cy="1200329"/>
          </a:xfrm>
          <a:prstGeom prst="rect">
            <a:avLst/>
          </a:prstGeom>
          <a:solidFill>
            <a:srgbClr val="00B050"/>
          </a:solidFill>
        </p:spPr>
        <p:txBody>
          <a:bodyPr wrap="none" rtlCol="0">
            <a:spAutoFit/>
          </a:bodyPr>
          <a:lstStyle/>
          <a:p>
            <a:pPr lvl="0"/>
            <a:r>
              <a:rPr lang="en-US" sz="1800" dirty="0"/>
              <a:t>Stakeholders</a:t>
            </a:r>
          </a:p>
          <a:p>
            <a:pPr lvl="0"/>
            <a:r>
              <a:rPr lang="en-US" sz="1800" dirty="0"/>
              <a:t>Funding</a:t>
            </a:r>
          </a:p>
          <a:p>
            <a:pPr lvl="0"/>
            <a:r>
              <a:rPr lang="en-US" sz="1800" dirty="0"/>
              <a:t>Barriers</a:t>
            </a:r>
          </a:p>
          <a:p>
            <a:pPr lvl="0"/>
            <a:r>
              <a:rPr lang="en-US" sz="1800" dirty="0"/>
              <a:t>Time line</a:t>
            </a:r>
          </a:p>
        </p:txBody>
      </p:sp>
      <p:sp>
        <p:nvSpPr>
          <p:cNvPr id="12" name="TextBox 11"/>
          <p:cNvSpPr txBox="1"/>
          <p:nvPr/>
        </p:nvSpPr>
        <p:spPr>
          <a:xfrm>
            <a:off x="9836458" y="3816396"/>
            <a:ext cx="1596109" cy="1235229"/>
          </a:xfrm>
          <a:prstGeom prst="rect">
            <a:avLst/>
          </a:prstGeom>
          <a:solidFill>
            <a:srgbClr val="00B050"/>
          </a:solidFill>
        </p:spPr>
        <p:txBody>
          <a:bodyPr wrap="square" rtlCol="0">
            <a:spAutoFit/>
          </a:bodyPr>
          <a:lstStyle/>
          <a:p>
            <a:pPr lvl="0"/>
            <a:r>
              <a:rPr lang="en-US" sz="1800" dirty="0"/>
              <a:t>Outcomes</a:t>
            </a:r>
          </a:p>
          <a:p>
            <a:pPr lvl="0"/>
            <a:r>
              <a:rPr lang="en-US" sz="1800" dirty="0"/>
              <a:t>Activities</a:t>
            </a:r>
          </a:p>
          <a:p>
            <a:pPr lvl="0"/>
            <a:r>
              <a:rPr lang="en-US" sz="1800" dirty="0"/>
              <a:t>Outputs</a:t>
            </a:r>
          </a:p>
          <a:p>
            <a:pPr lvl="0"/>
            <a:r>
              <a:rPr lang="en-US" sz="1800" dirty="0"/>
              <a:t>Inputs</a:t>
            </a:r>
          </a:p>
        </p:txBody>
      </p:sp>
      <p:sp>
        <p:nvSpPr>
          <p:cNvPr id="13" name="TextBox 12"/>
          <p:cNvSpPr txBox="1"/>
          <p:nvPr/>
        </p:nvSpPr>
        <p:spPr>
          <a:xfrm>
            <a:off x="9835434" y="5246296"/>
            <a:ext cx="1795684" cy="400110"/>
          </a:xfrm>
          <a:prstGeom prst="rect">
            <a:avLst/>
          </a:prstGeom>
          <a:solidFill>
            <a:srgbClr val="FFFF00"/>
          </a:solidFill>
        </p:spPr>
        <p:txBody>
          <a:bodyPr wrap="none" rtlCol="0">
            <a:spAutoFit/>
          </a:bodyPr>
          <a:lstStyle/>
          <a:p>
            <a:r>
              <a:rPr lang="en-US" sz="2000" dirty="0"/>
              <a:t>Meeting goal?</a:t>
            </a:r>
          </a:p>
        </p:txBody>
      </p:sp>
      <p:sp>
        <p:nvSpPr>
          <p:cNvPr id="14" name="TextBox 13"/>
          <p:cNvSpPr txBox="1"/>
          <p:nvPr/>
        </p:nvSpPr>
        <p:spPr>
          <a:xfrm>
            <a:off x="9835434" y="5872891"/>
            <a:ext cx="2916183" cy="1200329"/>
          </a:xfrm>
          <a:prstGeom prst="rect">
            <a:avLst/>
          </a:prstGeom>
          <a:solidFill>
            <a:srgbClr val="00B050"/>
          </a:solidFill>
        </p:spPr>
        <p:txBody>
          <a:bodyPr wrap="none" rtlCol="0">
            <a:spAutoFit/>
          </a:bodyPr>
          <a:lstStyle/>
          <a:p>
            <a:pPr lvl="0"/>
            <a:r>
              <a:rPr lang="en-US" sz="1800" dirty="0"/>
              <a:t>Technical Package</a:t>
            </a:r>
          </a:p>
          <a:p>
            <a:pPr lvl="0"/>
            <a:r>
              <a:rPr lang="en-US" sz="1800" dirty="0"/>
              <a:t>Performance Management</a:t>
            </a:r>
          </a:p>
          <a:p>
            <a:pPr lvl="0"/>
            <a:r>
              <a:rPr lang="en-US" sz="1800" dirty="0"/>
              <a:t>Partnerships / Coalitions</a:t>
            </a:r>
          </a:p>
          <a:p>
            <a:pPr lvl="0"/>
            <a:r>
              <a:rPr lang="en-US" sz="1800" dirty="0"/>
              <a:t>Communication</a:t>
            </a:r>
          </a:p>
        </p:txBody>
      </p:sp>
      <p:sp>
        <p:nvSpPr>
          <p:cNvPr id="15" name="Down Arrow 14"/>
          <p:cNvSpPr/>
          <p:nvPr/>
        </p:nvSpPr>
        <p:spPr>
          <a:xfrm>
            <a:off x="6846067" y="784144"/>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6850104" y="2292695"/>
            <a:ext cx="480595" cy="11125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6841411" y="3914548"/>
            <a:ext cx="489288" cy="124834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6850104" y="568978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urved Right Arrow 18"/>
          <p:cNvSpPr/>
          <p:nvPr/>
        </p:nvSpPr>
        <p:spPr>
          <a:xfrm rot="10800000">
            <a:off x="11799553" y="1762552"/>
            <a:ext cx="1203754" cy="385642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42815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05840" y="585787"/>
            <a:ext cx="12618720" cy="1590675"/>
          </a:xfrm>
        </p:spPr>
        <p:txBody>
          <a:bodyPr/>
          <a:lstStyle/>
          <a:p>
            <a:r>
              <a:rPr lang="en-US" dirty="0"/>
              <a:t>Sharing is Caring</a:t>
            </a:r>
          </a:p>
        </p:txBody>
      </p:sp>
      <p:sp>
        <p:nvSpPr>
          <p:cNvPr id="2" name="Slide Number Placeholder 1"/>
          <p:cNvSpPr>
            <a:spLocks noGrp="1"/>
          </p:cNvSpPr>
          <p:nvPr>
            <p:ph type="sldNum" sz="quarter" idx="10"/>
          </p:nvPr>
        </p:nvSpPr>
        <p:spPr/>
        <p:txBody>
          <a:bodyPr/>
          <a:lstStyle/>
          <a:p>
            <a:fld id="{B2B613A9-0196-4103-A730-64D9B0C7CDAE}" type="slidenum">
              <a:rPr lang="en-US" smtClean="0"/>
              <a:pPr/>
              <a:t>18</a:t>
            </a:fld>
            <a:endParaRPr lang="en-US" dirty="0"/>
          </a:p>
        </p:txBody>
      </p:sp>
      <p:pic>
        <p:nvPicPr>
          <p:cNvPr id="4" name="Picture 3"/>
          <p:cNvPicPr>
            <a:picLocks noChangeAspect="1"/>
          </p:cNvPicPr>
          <p:nvPr/>
        </p:nvPicPr>
        <p:blipFill>
          <a:blip r:embed="rId2"/>
          <a:stretch>
            <a:fillRect/>
          </a:stretch>
        </p:blipFill>
        <p:spPr>
          <a:xfrm>
            <a:off x="5010850" y="2176462"/>
            <a:ext cx="4608699" cy="4654443"/>
          </a:xfrm>
          <a:prstGeom prst="rect">
            <a:avLst/>
          </a:prstGeom>
        </p:spPr>
      </p:pic>
    </p:spTree>
    <p:extLst>
      <p:ext uri="{BB962C8B-B14F-4D97-AF65-F5344CB8AC3E}">
        <p14:creationId xmlns:p14="http://schemas.microsoft.com/office/powerpoint/2010/main" val="2923940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Take Away</a:t>
            </a:r>
          </a:p>
        </p:txBody>
      </p:sp>
      <p:sp>
        <p:nvSpPr>
          <p:cNvPr id="5" name="Content Placeholder 4"/>
          <p:cNvSpPr>
            <a:spLocks noGrp="1"/>
          </p:cNvSpPr>
          <p:nvPr>
            <p:ph idx="1"/>
          </p:nvPr>
        </p:nvSpPr>
        <p:spPr/>
        <p:txBody>
          <a:bodyPr/>
          <a:lstStyle/>
          <a:p>
            <a:r>
              <a:rPr lang="en-US" dirty="0"/>
              <a:t>Choosing Wisely Campaign: Health Impact</a:t>
            </a:r>
          </a:p>
          <a:p>
            <a:r>
              <a:rPr lang="en-US" dirty="0"/>
              <a:t>Invest in the planning process</a:t>
            </a:r>
          </a:p>
          <a:p>
            <a:pPr lvl="1"/>
            <a:r>
              <a:rPr lang="en-US" dirty="0"/>
              <a:t>Stakeholders? </a:t>
            </a:r>
          </a:p>
          <a:p>
            <a:pPr lvl="1"/>
            <a:r>
              <a:rPr lang="en-US" dirty="0"/>
              <a:t>Timetable?</a:t>
            </a:r>
          </a:p>
          <a:p>
            <a:r>
              <a:rPr lang="en-US" dirty="0"/>
              <a:t>Be flexible and innovative</a:t>
            </a:r>
          </a:p>
          <a:p>
            <a:r>
              <a:rPr lang="en-US" dirty="0"/>
              <a:t>It’s ok to build upon strong foundation</a:t>
            </a:r>
          </a:p>
          <a:p>
            <a:endParaRPr lang="en-US" dirty="0"/>
          </a:p>
        </p:txBody>
      </p:sp>
      <p:sp>
        <p:nvSpPr>
          <p:cNvPr id="2" name="Slide Number Placeholder 1"/>
          <p:cNvSpPr>
            <a:spLocks noGrp="1"/>
          </p:cNvSpPr>
          <p:nvPr>
            <p:ph type="sldNum" sz="quarter" idx="10"/>
          </p:nvPr>
        </p:nvSpPr>
        <p:spPr/>
        <p:txBody>
          <a:bodyPr/>
          <a:lstStyle/>
          <a:p>
            <a:fld id="{B2B613A9-0196-4103-A730-64D9B0C7CDAE}" type="slidenum">
              <a:rPr lang="en-US" smtClean="0"/>
              <a:pPr/>
              <a:t>19</a:t>
            </a:fld>
            <a:endParaRPr lang="en-US" dirty="0"/>
          </a:p>
        </p:txBody>
      </p:sp>
      <p:pic>
        <p:nvPicPr>
          <p:cNvPr id="3" name="Picture 2"/>
          <p:cNvPicPr>
            <a:picLocks noChangeAspect="1"/>
          </p:cNvPicPr>
          <p:nvPr/>
        </p:nvPicPr>
        <p:blipFill>
          <a:blip r:embed="rId3"/>
          <a:stretch>
            <a:fillRect/>
          </a:stretch>
        </p:blipFill>
        <p:spPr>
          <a:xfrm>
            <a:off x="9814560" y="2889197"/>
            <a:ext cx="3810000" cy="3790950"/>
          </a:xfrm>
          <a:prstGeom prst="rect">
            <a:avLst/>
          </a:prstGeom>
        </p:spPr>
      </p:pic>
    </p:spTree>
    <p:extLst>
      <p:ext uri="{BB962C8B-B14F-4D97-AF65-F5344CB8AC3E}">
        <p14:creationId xmlns:p14="http://schemas.microsoft.com/office/powerpoint/2010/main" val="2104812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DE77A8-046E-4C41-894A-AF1FC00B1572}"/>
              </a:ext>
            </a:extLst>
          </p:cNvPr>
          <p:cNvSpPr>
            <a:spLocks noGrp="1"/>
          </p:cNvSpPr>
          <p:nvPr>
            <p:ph type="sldNum" sz="quarter" idx="10"/>
          </p:nvPr>
        </p:nvSpPr>
        <p:spPr>
          <a:xfrm>
            <a:off x="1636776" y="7574282"/>
            <a:ext cx="457059" cy="438150"/>
          </a:xfrm>
        </p:spPr>
        <p:txBody>
          <a:bodyPr/>
          <a:lstStyle/>
          <a:p>
            <a:fld id="{B2B613A9-0196-4103-A730-64D9B0C7CDAE}" type="slidenum">
              <a:rPr lang="en-US" smtClean="0">
                <a:solidFill>
                  <a:schemeClr val="bg1"/>
                </a:solidFill>
              </a:rPr>
              <a:pPr/>
              <a:t>2</a:t>
            </a:fld>
            <a:endParaRPr lang="en-US" dirty="0">
              <a:solidFill>
                <a:schemeClr val="bg1"/>
              </a:solidFill>
            </a:endParaRPr>
          </a:p>
        </p:txBody>
      </p:sp>
      <p:sp>
        <p:nvSpPr>
          <p:cNvPr id="3" name="Content Placeholder 2">
            <a:extLst>
              <a:ext uri="{FF2B5EF4-FFF2-40B4-BE49-F238E27FC236}">
                <a16:creationId xmlns:a16="http://schemas.microsoft.com/office/drawing/2014/main" id="{2835AF59-F0DA-44D6-8520-541501547CA1}"/>
              </a:ext>
            </a:extLst>
          </p:cNvPr>
          <p:cNvSpPr>
            <a:spLocks noGrp="1"/>
          </p:cNvSpPr>
          <p:nvPr>
            <p:ph idx="4294967295"/>
          </p:nvPr>
        </p:nvSpPr>
        <p:spPr>
          <a:xfrm>
            <a:off x="1636776" y="2186724"/>
            <a:ext cx="11356848" cy="3797374"/>
          </a:xfrm>
        </p:spPr>
        <p:txBody>
          <a:bodyPr>
            <a:noAutofit/>
          </a:bodyPr>
          <a:lstStyle/>
          <a:p>
            <a:pPr marL="0" indent="0" algn="ctr">
              <a:lnSpc>
                <a:spcPct val="150000"/>
              </a:lnSpc>
              <a:buNone/>
            </a:pPr>
            <a:r>
              <a:rPr lang="en-US" sz="1920" b="1" dirty="0">
                <a:latin typeface="Arial" charset="0"/>
                <a:ea typeface="Arial" charset="0"/>
                <a:cs typeface="Arial" charset="0"/>
              </a:rPr>
              <a:t>© 2018 American Academy of Family Physicians. All rights reserved.  </a:t>
            </a:r>
          </a:p>
          <a:p>
            <a:pPr marL="0" indent="0" algn="ctr">
              <a:lnSpc>
                <a:spcPct val="150000"/>
              </a:lnSpc>
              <a:buNone/>
            </a:pPr>
            <a:r>
              <a:rPr lang="en-US" sz="1920" dirty="0">
                <a:latin typeface="Arial" charset="0"/>
                <a:ea typeface="Arial" charset="0"/>
                <a:cs typeface="Arial" charset="0"/>
              </a:rPr>
              <a:t>All materials/content herein are protected by copyright and are for the sole, personal use of the user.  </a:t>
            </a:r>
          </a:p>
          <a:p>
            <a:pPr marL="0" indent="0" algn="ctr">
              <a:lnSpc>
                <a:spcPct val="150000"/>
              </a:lnSpc>
              <a:buNone/>
            </a:pPr>
            <a:r>
              <a:rPr lang="en-US" sz="1920" dirty="0">
                <a:latin typeface="Arial" charset="0"/>
                <a:ea typeface="Arial" charset="0"/>
                <a:cs typeface="Arial" charset="0"/>
              </a:rPr>
              <a:t>No part of the materials/content may be copied, duplicated, distributed or retransmitted </a:t>
            </a:r>
          </a:p>
          <a:p>
            <a:pPr marL="0" indent="0" algn="ctr">
              <a:lnSpc>
                <a:spcPct val="150000"/>
              </a:lnSpc>
              <a:buNone/>
            </a:pPr>
            <a:r>
              <a:rPr lang="en-US" sz="1920" dirty="0">
                <a:latin typeface="Arial" charset="0"/>
                <a:ea typeface="Arial" charset="0"/>
                <a:cs typeface="Arial" charset="0"/>
              </a:rPr>
              <a:t>in any form or medium without the prior permission of the applicable copyright owner.</a:t>
            </a:r>
          </a:p>
          <a:p>
            <a:pPr marL="0" indent="0">
              <a:buNone/>
            </a:pPr>
            <a:endParaRPr lang="en-US" dirty="0"/>
          </a:p>
        </p:txBody>
      </p:sp>
    </p:spTree>
    <p:extLst>
      <p:ext uri="{BB962C8B-B14F-4D97-AF65-F5344CB8AC3E}">
        <p14:creationId xmlns:p14="http://schemas.microsoft.com/office/powerpoint/2010/main" val="830137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Asante Sana!</a:t>
            </a:r>
          </a:p>
        </p:txBody>
      </p:sp>
      <p:sp>
        <p:nvSpPr>
          <p:cNvPr id="4" name="Slide Number Placeholder 3"/>
          <p:cNvSpPr>
            <a:spLocks noGrp="1"/>
          </p:cNvSpPr>
          <p:nvPr>
            <p:ph type="sldNum" sz="quarter" idx="10"/>
          </p:nvPr>
        </p:nvSpPr>
        <p:spPr/>
        <p:txBody>
          <a:bodyPr/>
          <a:lstStyle/>
          <a:p>
            <a:fld id="{B2B613A9-0196-4103-A730-64D9B0C7CDAE}" type="slidenum">
              <a:rPr lang="en-US" smtClean="0"/>
              <a:pPr/>
              <a:t>20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8635" y="1618129"/>
            <a:ext cx="7333129" cy="5499847"/>
          </a:xfrm>
          <a:prstGeom prst="rect">
            <a:avLst/>
          </a:prstGeom>
        </p:spPr>
      </p:pic>
    </p:spTree>
    <p:extLst>
      <p:ext uri="{BB962C8B-B14F-4D97-AF65-F5344CB8AC3E}">
        <p14:creationId xmlns:p14="http://schemas.microsoft.com/office/powerpoint/2010/main" val="4095502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00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276790"/>
            <a:ext cx="12618720" cy="1590675"/>
          </a:xfrm>
        </p:spPr>
        <p:txBody>
          <a:bodyPr/>
          <a:lstStyle/>
          <a:p>
            <a:r>
              <a:rPr lang="en-US" dirty="0"/>
              <a:t>Problem: High Rates of Cervical Cancer in Kenya</a:t>
            </a:r>
          </a:p>
        </p:txBody>
      </p:sp>
      <p:sp>
        <p:nvSpPr>
          <p:cNvPr id="4" name="Slide Number Placeholder 3"/>
          <p:cNvSpPr>
            <a:spLocks noGrp="1"/>
          </p:cNvSpPr>
          <p:nvPr>
            <p:ph type="sldNum" sz="quarter" idx="10"/>
          </p:nvPr>
        </p:nvSpPr>
        <p:spPr/>
        <p:txBody>
          <a:bodyPr/>
          <a:lstStyle/>
          <a:p>
            <a:fld id="{B2B613A9-0196-4103-A730-64D9B0C7CDAE}" type="slidenum">
              <a:rPr lang="en-US" smtClean="0"/>
              <a:pPr/>
              <a:t>3</a:t>
            </a:fld>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 r="-987" b="22758"/>
          <a:stretch/>
        </p:blipFill>
        <p:spPr>
          <a:xfrm>
            <a:off x="794554" y="1867465"/>
            <a:ext cx="13041292" cy="5214653"/>
          </a:xfrm>
          <a:prstGeom prst="rect">
            <a:avLst/>
          </a:prstGeom>
        </p:spPr>
      </p:pic>
      <p:sp>
        <p:nvSpPr>
          <p:cNvPr id="3" name="Oval 2"/>
          <p:cNvSpPr/>
          <p:nvPr/>
        </p:nvSpPr>
        <p:spPr>
          <a:xfrm>
            <a:off x="8122026" y="4787153"/>
            <a:ext cx="753035" cy="57020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844993" y="7033556"/>
            <a:ext cx="4195482" cy="684162"/>
          </a:xfrm>
          <a:prstGeom prst="rect">
            <a:avLst/>
          </a:prstGeom>
          <a:noFill/>
        </p:spPr>
        <p:txBody>
          <a:bodyPr wrap="square" rtlCol="0">
            <a:spAutoFit/>
          </a:bodyPr>
          <a:lstStyle/>
          <a:p>
            <a:r>
              <a:rPr lang="en-US" sz="1600" dirty="0"/>
              <a:t>2012 GLOBOCAN. </a:t>
            </a:r>
            <a:r>
              <a:rPr lang="en-US" sz="1600" dirty="0">
                <a:hlinkClick r:id="rId4"/>
              </a:rPr>
              <a:t>http://gco.iarc.fr/</a:t>
            </a:r>
            <a:endParaRPr lang="en-US" sz="1600" dirty="0"/>
          </a:p>
          <a:p>
            <a:endParaRPr lang="en-US" dirty="0"/>
          </a:p>
        </p:txBody>
      </p:sp>
    </p:spTree>
    <p:extLst>
      <p:ext uri="{BB962C8B-B14F-4D97-AF65-F5344CB8AC3E}">
        <p14:creationId xmlns:p14="http://schemas.microsoft.com/office/powerpoint/2010/main" val="379996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B2B613A9-0196-4103-A730-64D9B0C7CDAE}" type="slidenum">
              <a:rPr lang="en-US" smtClean="0"/>
              <a:pPr/>
              <a:t>4</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143" r="237" b="48667"/>
          <a:stretch/>
        </p:blipFill>
        <p:spPr>
          <a:xfrm>
            <a:off x="1192754" y="233082"/>
            <a:ext cx="12711056" cy="7028329"/>
          </a:xfrm>
          <a:prstGeom prst="rect">
            <a:avLst/>
          </a:prstGeom>
        </p:spPr>
      </p:pic>
      <p:sp>
        <p:nvSpPr>
          <p:cNvPr id="2" name="Rectangle 1"/>
          <p:cNvSpPr/>
          <p:nvPr/>
        </p:nvSpPr>
        <p:spPr>
          <a:xfrm>
            <a:off x="3406588" y="1021978"/>
            <a:ext cx="9018494" cy="5378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34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Cervical cancer screening in Kenya</a:t>
            </a:r>
          </a:p>
        </p:txBody>
      </p:sp>
      <p:sp>
        <p:nvSpPr>
          <p:cNvPr id="7" name="Content Placeholder 6"/>
          <p:cNvSpPr>
            <a:spLocks noGrp="1"/>
          </p:cNvSpPr>
          <p:nvPr>
            <p:ph idx="1"/>
          </p:nvPr>
        </p:nvSpPr>
        <p:spPr>
          <a:xfrm>
            <a:off x="1005840" y="2190751"/>
            <a:ext cx="12618720" cy="5221606"/>
          </a:xfrm>
        </p:spPr>
        <p:txBody>
          <a:bodyPr/>
          <a:lstStyle/>
          <a:p>
            <a:r>
              <a:rPr lang="en-US" dirty="0"/>
              <a:t>3.2% Kenyan women 18-69 have been screened in any 3yr period</a:t>
            </a:r>
          </a:p>
          <a:p>
            <a:r>
              <a:rPr lang="en-US" dirty="0"/>
              <a:t>Presentation with advanced disease</a:t>
            </a:r>
          </a:p>
          <a:p>
            <a:r>
              <a:rPr lang="en-US" dirty="0"/>
              <a:t>HPV = 99.7%</a:t>
            </a:r>
          </a:p>
          <a:p>
            <a:r>
              <a:rPr lang="en-US" dirty="0"/>
              <a:t>70% Cervical cancer are types 16 and 18</a:t>
            </a:r>
          </a:p>
          <a:p>
            <a:r>
              <a:rPr lang="en-US" dirty="0"/>
              <a:t>HPV vaccine 90% efficacy</a:t>
            </a:r>
          </a:p>
          <a:p>
            <a:endParaRPr lang="en-US" dirty="0"/>
          </a:p>
        </p:txBody>
      </p:sp>
      <p:sp>
        <p:nvSpPr>
          <p:cNvPr id="2" name="Slide Number Placeholder 1"/>
          <p:cNvSpPr>
            <a:spLocks noGrp="1"/>
          </p:cNvSpPr>
          <p:nvPr>
            <p:ph type="sldNum" sz="quarter" idx="10"/>
          </p:nvPr>
        </p:nvSpPr>
        <p:spPr/>
        <p:txBody>
          <a:bodyPr/>
          <a:lstStyle/>
          <a:p>
            <a:fld id="{B2B613A9-0196-4103-A730-64D9B0C7CDAE}" type="slidenum">
              <a:rPr lang="en-US" smtClean="0"/>
              <a:pPr/>
              <a:t>5</a:t>
            </a:fld>
            <a:endParaRPr lang="en-US" dirty="0"/>
          </a:p>
        </p:txBody>
      </p:sp>
    </p:spTree>
    <p:extLst>
      <p:ext uri="{BB962C8B-B14F-4D97-AF65-F5344CB8AC3E}">
        <p14:creationId xmlns:p14="http://schemas.microsoft.com/office/powerpoint/2010/main" val="3153871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Kenya MOH Plan</a:t>
            </a:r>
          </a:p>
        </p:txBody>
      </p:sp>
      <p:sp>
        <p:nvSpPr>
          <p:cNvPr id="5" name="Content Placeholder 4"/>
          <p:cNvSpPr>
            <a:spLocks noGrp="1"/>
          </p:cNvSpPr>
          <p:nvPr>
            <p:ph idx="1"/>
          </p:nvPr>
        </p:nvSpPr>
        <p:spPr/>
        <p:txBody>
          <a:bodyPr/>
          <a:lstStyle/>
          <a:p>
            <a:r>
              <a:rPr lang="en-US" dirty="0"/>
              <a:t>Promote abstinence or delayed sexual debut for adolescents </a:t>
            </a:r>
          </a:p>
          <a:p>
            <a:r>
              <a:rPr lang="en-US" dirty="0"/>
              <a:t>Promote faithfulness to one partner for those in relationships</a:t>
            </a:r>
            <a:endParaRPr lang="en-US" b="1" dirty="0"/>
          </a:p>
          <a:p>
            <a:r>
              <a:rPr lang="en-US" dirty="0"/>
              <a:t>Promote condom use </a:t>
            </a:r>
            <a:endParaRPr lang="en-US" b="1" dirty="0"/>
          </a:p>
          <a:p>
            <a:r>
              <a:rPr lang="en-US" b="1" dirty="0"/>
              <a:t>Promote HPV vaccination</a:t>
            </a:r>
          </a:p>
          <a:p>
            <a:r>
              <a:rPr lang="en-US" dirty="0"/>
              <a:t>Promote male circumcision</a:t>
            </a:r>
          </a:p>
          <a:p>
            <a:endParaRPr lang="en-US" dirty="0"/>
          </a:p>
          <a:p>
            <a:endParaRPr lang="en-US" dirty="0"/>
          </a:p>
          <a:p>
            <a:pPr marL="0" indent="0">
              <a:buNone/>
            </a:pPr>
            <a:endParaRPr lang="en-US" dirty="0"/>
          </a:p>
          <a:p>
            <a:r>
              <a:rPr lang="en-US" sz="1800" dirty="0"/>
              <a:t>Kenyan National Guidelines for the Prevention and Management of Cervical, Breast and Prostate Cancer,. January 2012. Accessed  September 4</a:t>
            </a:r>
            <a:r>
              <a:rPr lang="en-US" sz="1800" baseline="30000" dirty="0"/>
              <a:t>th</a:t>
            </a:r>
            <a:r>
              <a:rPr lang="en-US" sz="1800" dirty="0"/>
              <a:t>, 2018. http://guidelines.health.go.ke:8000/media/National_Guidelines_for_Prevention_and_Management_of_Cervical_Breast_and_Prostate_Cancers.pdf</a:t>
            </a:r>
          </a:p>
        </p:txBody>
      </p:sp>
      <p:sp>
        <p:nvSpPr>
          <p:cNvPr id="4" name="Slide Number Placeholder 3"/>
          <p:cNvSpPr>
            <a:spLocks noGrp="1"/>
          </p:cNvSpPr>
          <p:nvPr>
            <p:ph type="sldNum" sz="quarter" idx="10"/>
          </p:nvPr>
        </p:nvSpPr>
        <p:spPr/>
        <p:txBody>
          <a:bodyPr/>
          <a:lstStyle/>
          <a:p>
            <a:fld id="{B2B613A9-0196-4103-A730-64D9B0C7CDAE}" type="slidenum">
              <a:rPr lang="en-US" smtClean="0"/>
              <a:pPr/>
              <a:t>6</a:t>
            </a:fld>
            <a:endParaRPr lang="en-US" dirty="0"/>
          </a:p>
        </p:txBody>
      </p:sp>
    </p:spTree>
    <p:extLst>
      <p:ext uri="{BB962C8B-B14F-4D97-AF65-F5344CB8AC3E}">
        <p14:creationId xmlns:p14="http://schemas.microsoft.com/office/powerpoint/2010/main" val="22733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5840" y="545728"/>
            <a:ext cx="12618720" cy="2233331"/>
          </a:xfrm>
        </p:spPr>
        <p:txBody>
          <a:bodyPr>
            <a:normAutofit/>
          </a:bodyPr>
          <a:lstStyle/>
          <a:p>
            <a:r>
              <a:rPr lang="en-US" dirty="0"/>
              <a:t>HPV Vaccination:</a:t>
            </a:r>
            <a:br>
              <a:rPr lang="en-US" dirty="0"/>
            </a:br>
            <a:r>
              <a:rPr lang="en-US" dirty="0"/>
              <a:t>Will </a:t>
            </a:r>
            <a:r>
              <a:rPr lang="en-US" dirty="0" err="1"/>
              <a:t>Chogoria</a:t>
            </a:r>
            <a:r>
              <a:rPr lang="en-US" dirty="0"/>
              <a:t> Embrace it?</a:t>
            </a:r>
          </a:p>
        </p:txBody>
      </p:sp>
      <p:sp>
        <p:nvSpPr>
          <p:cNvPr id="4" name="Slide Number Placeholder 3"/>
          <p:cNvSpPr>
            <a:spLocks noGrp="1"/>
          </p:cNvSpPr>
          <p:nvPr>
            <p:ph type="sldNum" sz="quarter" idx="10"/>
          </p:nvPr>
        </p:nvSpPr>
        <p:spPr/>
        <p:txBody>
          <a:bodyPr/>
          <a:lstStyle/>
          <a:p>
            <a:fld id="{B2B613A9-0196-4103-A730-64D9B0C7CDAE}" type="slidenum">
              <a:rPr lang="en-US" smtClean="0"/>
              <a:pPr/>
              <a:t>7</a:t>
            </a:fld>
            <a:endParaRPr lang="en-US" dirty="0"/>
          </a:p>
        </p:txBody>
      </p:sp>
      <p:pic>
        <p:nvPicPr>
          <p:cNvPr id="3" name="Picture 2"/>
          <p:cNvPicPr>
            <a:picLocks noChangeAspect="1"/>
          </p:cNvPicPr>
          <p:nvPr/>
        </p:nvPicPr>
        <p:blipFill rotWithShape="1">
          <a:blip r:embed="rId3"/>
          <a:srcRect l="4388" t="10868"/>
          <a:stretch/>
        </p:blipFill>
        <p:spPr>
          <a:xfrm>
            <a:off x="4797098" y="2779059"/>
            <a:ext cx="5036203" cy="3981730"/>
          </a:xfrm>
          <a:prstGeom prst="rect">
            <a:avLst/>
          </a:prstGeom>
        </p:spPr>
      </p:pic>
    </p:spTree>
    <p:extLst>
      <p:ext uri="{BB962C8B-B14F-4D97-AF65-F5344CB8AC3E}">
        <p14:creationId xmlns:p14="http://schemas.microsoft.com/office/powerpoint/2010/main" val="277251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HPV Study Proposed Timeline</a:t>
            </a:r>
          </a:p>
        </p:txBody>
      </p:sp>
      <p:sp>
        <p:nvSpPr>
          <p:cNvPr id="3" name="Content Placeholder 2"/>
          <p:cNvSpPr>
            <a:spLocks noGrp="1"/>
          </p:cNvSpPr>
          <p:nvPr>
            <p:ph idx="1"/>
          </p:nvPr>
        </p:nvSpPr>
        <p:spPr>
          <a:xfrm>
            <a:off x="898266" y="1671851"/>
            <a:ext cx="13122536" cy="5221606"/>
          </a:xfrm>
        </p:spPr>
        <p:txBody>
          <a:bodyPr/>
          <a:lstStyle/>
          <a:p>
            <a:r>
              <a:rPr lang="en-US" dirty="0"/>
              <a:t>Survey</a:t>
            </a:r>
          </a:p>
          <a:p>
            <a:r>
              <a:rPr lang="en-US" dirty="0"/>
              <a:t>Knowledge and beliefs about cervical cancer and HPV</a:t>
            </a:r>
          </a:p>
          <a:p>
            <a:r>
              <a:rPr lang="en-US" dirty="0"/>
              <a:t>Groups (patients, students, nurses)</a:t>
            </a:r>
          </a:p>
          <a:p>
            <a:r>
              <a:rPr lang="en-US" dirty="0"/>
              <a:t>International partner buy-in (admin, physicians, principal)</a:t>
            </a:r>
          </a:p>
          <a:p>
            <a:r>
              <a:rPr lang="en-US" dirty="0"/>
              <a:t>Survey in English/Swahili/Meru</a:t>
            </a:r>
          </a:p>
          <a:p>
            <a:r>
              <a:rPr lang="en-US" dirty="0"/>
              <a:t>Hire nursing students</a:t>
            </a:r>
          </a:p>
          <a:p>
            <a:r>
              <a:rPr lang="en-US" dirty="0"/>
              <a:t>Complete surveys</a:t>
            </a:r>
          </a:p>
          <a:p>
            <a:r>
              <a:rPr lang="en-US" dirty="0"/>
              <a:t>Analyze data</a:t>
            </a:r>
          </a:p>
          <a:p>
            <a:r>
              <a:rPr lang="en-US" dirty="0"/>
              <a:t>Develop local education programs</a:t>
            </a:r>
          </a:p>
          <a:p>
            <a:r>
              <a:rPr lang="en-US" dirty="0"/>
              <a:t>Implement plan</a:t>
            </a:r>
          </a:p>
          <a:p>
            <a:endParaRPr lang="en-US" dirty="0"/>
          </a:p>
        </p:txBody>
      </p:sp>
      <p:sp>
        <p:nvSpPr>
          <p:cNvPr id="4" name="Slide Number Placeholder 3"/>
          <p:cNvSpPr>
            <a:spLocks noGrp="1"/>
          </p:cNvSpPr>
          <p:nvPr>
            <p:ph type="sldNum" sz="quarter" idx="10"/>
          </p:nvPr>
        </p:nvSpPr>
        <p:spPr/>
        <p:txBody>
          <a:bodyPr/>
          <a:lstStyle/>
          <a:p>
            <a:fld id="{B2B613A9-0196-4103-A730-64D9B0C7CDAE}" type="slidenum">
              <a:rPr lang="en-US" smtClean="0"/>
              <a:pPr/>
              <a:t>8</a:t>
            </a:fld>
            <a:endParaRPr lang="en-US" dirty="0"/>
          </a:p>
        </p:txBody>
      </p:sp>
    </p:spTree>
    <p:extLst>
      <p:ext uri="{BB962C8B-B14F-4D97-AF65-F5344CB8AC3E}">
        <p14:creationId xmlns:p14="http://schemas.microsoft.com/office/powerpoint/2010/main" val="1712419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394" y="639512"/>
            <a:ext cx="12618720" cy="1590675"/>
          </a:xfrm>
        </p:spPr>
        <p:txBody>
          <a:bodyPr/>
          <a:lstStyle/>
          <a:p>
            <a:r>
              <a:rPr lang="en-US" dirty="0"/>
              <a:t>Public Health 101: Family Physician Edition</a:t>
            </a:r>
          </a:p>
        </p:txBody>
      </p:sp>
      <p:sp>
        <p:nvSpPr>
          <p:cNvPr id="4" name="Slide Number Placeholder 3"/>
          <p:cNvSpPr>
            <a:spLocks noGrp="1"/>
          </p:cNvSpPr>
          <p:nvPr>
            <p:ph type="sldNum" sz="quarter" idx="10"/>
          </p:nvPr>
        </p:nvSpPr>
        <p:spPr/>
        <p:txBody>
          <a:bodyPr/>
          <a:lstStyle/>
          <a:p>
            <a:fld id="{B2B613A9-0196-4103-A730-64D9B0C7CDAE}" type="slidenum">
              <a:rPr lang="en-US" smtClean="0"/>
              <a:pPr/>
              <a:t>9</a:t>
            </a:fld>
            <a:endParaRPr lang="en-US" dirty="0"/>
          </a:p>
        </p:txBody>
      </p:sp>
      <p:pic>
        <p:nvPicPr>
          <p:cNvPr id="1026" name="Picture 2" descr="https://gretchenscorner.files.wordpress.com/2014/10/img_471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94516" y="2677014"/>
            <a:ext cx="5457825"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7936" y="2677014"/>
            <a:ext cx="5541306"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872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564B667-7D1A-4B3D-A830-9B070311491C}" vid="{E2FD551A-2040-4896-8C5D-05C63CF312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AAFP PowerPoint 16x9 Template 2018 v7</Template>
  <TotalTime>2075</TotalTime>
  <Words>1740</Words>
  <Application>Microsoft Office PowerPoint</Application>
  <PresentationFormat>Custom</PresentationFormat>
  <Paragraphs>248</Paragraphs>
  <Slides>21</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Problem: High Rates of Cervical Cancer in Kenya</vt:lpstr>
      <vt:lpstr>PowerPoint Presentation</vt:lpstr>
      <vt:lpstr>Cervical cancer screening in Kenya</vt:lpstr>
      <vt:lpstr>Kenya MOH Plan</vt:lpstr>
      <vt:lpstr>HPV Vaccination: Will Chogoria Embrace it?</vt:lpstr>
      <vt:lpstr>HPV Study Proposed Timeline</vt:lpstr>
      <vt:lpstr>Public Health 101: Family Physician Edition</vt:lpstr>
      <vt:lpstr>Is there a better way of developing health campaigns with partner institutions? </vt:lpstr>
      <vt:lpstr>PowerPoint Presentation</vt:lpstr>
      <vt:lpstr>PowerPoint Presentation</vt:lpstr>
      <vt:lpstr>Innovative Implementation</vt:lpstr>
      <vt:lpstr>PowerPoint Presentation</vt:lpstr>
      <vt:lpstr>PowerPoint Presentation</vt:lpstr>
      <vt:lpstr>PowerPoint Presentation</vt:lpstr>
      <vt:lpstr>PowerPoint Presentation</vt:lpstr>
      <vt:lpstr>Sharing is Caring</vt:lpstr>
      <vt:lpstr>Take Away</vt:lpstr>
      <vt:lpstr>Asante Sana!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Camille Potchad</dc:creator>
  <cp:lastModifiedBy>Ashley Poole</cp:lastModifiedBy>
  <cp:revision>73</cp:revision>
  <cp:lastPrinted>2018-08-22T19:56:29Z</cp:lastPrinted>
  <dcterms:created xsi:type="dcterms:W3CDTF">2018-07-03T14:17:43Z</dcterms:created>
  <dcterms:modified xsi:type="dcterms:W3CDTF">2018-09-14T19:01:20Z</dcterms:modified>
</cp:coreProperties>
</file>