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Franklin Gothic" panose="020B0604020202020204" charset="0"/>
      <p:bold r:id="rId36"/>
    </p:embeddedFont>
    <p:embeddedFont>
      <p:font typeface="Helvetica Neue" panose="020B060402020202020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nopto.usuhs.edu/Panopto/Pages/Viewer.aspx?id=48d99272-b519-439b-af2d-35835c22ea7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Introduction of Team Members (Each Team Member to provide a short overview of role and location)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 Baker</a:t>
            </a:r>
            <a:endParaRPr/>
          </a:p>
        </p:txBody>
      </p:sp>
      <p:sp>
        <p:nvSpPr>
          <p:cNvPr id="210" name="Google Shape;2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Dr. Baker</a:t>
            </a:r>
            <a:endParaRPr/>
          </a:p>
          <a:p>
            <a:pPr marL="0" lvl="0" indent="0" algn="l" rtl="0">
              <a:spcBef>
                <a:spcPts val="0"/>
              </a:spcBef>
              <a:spcAft>
                <a:spcPts val="0"/>
              </a:spcAft>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ea9d83d99_0_1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4ea9d83d99_0_163: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Dr. Baker</a:t>
            </a:r>
            <a:endParaRPr/>
          </a:p>
          <a:p>
            <a:pPr marL="0" lvl="0" indent="0" algn="l" rtl="0">
              <a:spcBef>
                <a:spcPts val="0"/>
              </a:spcBef>
              <a:spcAft>
                <a:spcPts val="0"/>
              </a:spcAft>
              <a:buNone/>
            </a:pPr>
            <a:endParaRPr/>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Dr. Baker</a:t>
            </a:r>
            <a:endParaRPr/>
          </a:p>
          <a:p>
            <a:pPr marL="0" lvl="0" indent="0" algn="l" rtl="0">
              <a:spcBef>
                <a:spcPts val="0"/>
              </a:spcBef>
              <a:spcAft>
                <a:spcPts val="0"/>
              </a:spcAft>
              <a:buNone/>
            </a:pPr>
            <a:endParaRPr/>
          </a:p>
        </p:txBody>
      </p:sp>
      <p:sp>
        <p:nvSpPr>
          <p:cNvPr id="257" name="Google Shape;2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Dr. Baker</a:t>
            </a:r>
            <a:endParaRPr/>
          </a:p>
          <a:p>
            <a:pPr marL="0" lvl="0" indent="0" algn="l" rtl="0">
              <a:spcBef>
                <a:spcPts val="0"/>
              </a:spcBef>
              <a:spcAft>
                <a:spcPts val="0"/>
              </a:spcAft>
              <a:buNone/>
            </a:pPr>
            <a:endParaRPr/>
          </a:p>
        </p:txBody>
      </p:sp>
      <p:sp>
        <p:nvSpPr>
          <p:cNvPr id="266" name="Google Shape;2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200"/>
              <a:buFont typeface="Calibri"/>
              <a:buNone/>
            </a:pPr>
            <a:r>
              <a:rPr lang="en-US"/>
              <a:t>Dr. Baker</a:t>
            </a:r>
            <a:endParaRPr/>
          </a:p>
          <a:p>
            <a:pPr marL="0" lvl="0" indent="0" algn="l" rtl="0">
              <a:lnSpc>
                <a:spcPct val="115000"/>
              </a:lnSpc>
              <a:spcBef>
                <a:spcPts val="0"/>
              </a:spcBef>
              <a:spcAft>
                <a:spcPts val="0"/>
              </a:spcAft>
              <a:buClr>
                <a:schemeClr val="dk1"/>
              </a:buClr>
              <a:buSzPts val="1200"/>
              <a:buFont typeface="Calibri"/>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b="1">
                <a:solidFill>
                  <a:schemeClr val="dk1"/>
                </a:solidFill>
              </a:rPr>
              <a:t>Courtney and Chase</a:t>
            </a:r>
            <a:endParaRPr/>
          </a:p>
          <a:p>
            <a:pPr marL="0" lvl="0" indent="0" algn="l" rtl="0">
              <a:lnSpc>
                <a:spcPct val="115000"/>
              </a:lnSpc>
              <a:spcBef>
                <a:spcPts val="0"/>
              </a:spcBef>
              <a:spcAft>
                <a:spcPts val="0"/>
              </a:spcAft>
              <a:buClr>
                <a:schemeClr val="dk1"/>
              </a:buClr>
              <a:buSzPts val="1200"/>
              <a:buFont typeface="Calibri"/>
              <a:buNone/>
            </a:pPr>
            <a:endParaRPr b="1">
              <a:solidFill>
                <a:schemeClr val="dk1"/>
              </a:solidFill>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10 minutes (Halista/Hughes) – Practice providing feedback using the ARCH model—individual skill development.   All participants will watch a standard scenario (USU video) and then work together in pairs to outline feedback to the student based on the ARCH model. (Do not have time to do the second scenario)</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(1 Minute) - Introduce activity and timeline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(5 Minutes) - View patient encounter videos (click the links to view the videos).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(4 Minutes) - Have students pair up and then write out main points of feedback individually and start thinking about what they would say to the medical student if they were the resident. </a:t>
            </a:r>
            <a:endParaRPr/>
          </a:p>
          <a:p>
            <a:pPr marL="0" lvl="0" indent="0" algn="l" rtl="0">
              <a:lnSpc>
                <a:spcPct val="115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b="1">
                <a:solidFill>
                  <a:schemeClr val="dk1"/>
                </a:solidFill>
              </a:rPr>
              <a:t>Courtney and Chase</a:t>
            </a:r>
            <a:endParaRPr/>
          </a:p>
          <a:p>
            <a:pPr marL="0" lvl="0" indent="0" algn="l" rtl="0">
              <a:lnSpc>
                <a:spcPct val="115000"/>
              </a:lnSpc>
              <a:spcBef>
                <a:spcPts val="0"/>
              </a:spcBef>
              <a:spcAft>
                <a:spcPts val="0"/>
              </a:spcAft>
              <a:buClr>
                <a:schemeClr val="dk1"/>
              </a:buClr>
              <a:buSzPts val="1200"/>
              <a:buFont typeface="Calibri"/>
              <a:buNone/>
            </a:pPr>
            <a:endParaRPr b="1">
              <a:solidFill>
                <a:schemeClr val="dk1"/>
              </a:solidFill>
            </a:endParaRPr>
          </a:p>
          <a:p>
            <a:pPr marL="0" lvl="0" indent="0" algn="l" rtl="0">
              <a:lnSpc>
                <a:spcPct val="115000"/>
              </a:lnSpc>
              <a:spcBef>
                <a:spcPts val="0"/>
              </a:spcBef>
              <a:spcAft>
                <a:spcPts val="0"/>
              </a:spcAft>
              <a:buClr>
                <a:schemeClr val="dk1"/>
              </a:buClr>
              <a:buSzPts val="1200"/>
              <a:buFont typeface="Calibri"/>
              <a:buNone/>
            </a:pPr>
            <a:r>
              <a:rPr lang="en-US" b="1">
                <a:solidFill>
                  <a:schemeClr val="dk1"/>
                </a:solidFill>
              </a:rPr>
              <a:t>You can use </a:t>
            </a:r>
            <a:r>
              <a:rPr lang="en-US" b="0">
                <a:solidFill>
                  <a:schemeClr val="dk1"/>
                </a:solidFill>
              </a:rPr>
              <a:t>this slide to solicit audience discussion and recommendations for feedback based on the scenario they saw</a:t>
            </a:r>
            <a:endParaRPr b="0"/>
          </a:p>
          <a:p>
            <a:pPr marL="0" lvl="0" indent="0" algn="l" rtl="0">
              <a:spcBef>
                <a:spcPts val="0"/>
              </a:spcBef>
              <a:spcAft>
                <a:spcPts val="0"/>
              </a:spcAft>
              <a:buNone/>
            </a:pPr>
            <a:endParaRPr/>
          </a:p>
        </p:txBody>
      </p:sp>
      <p:sp>
        <p:nvSpPr>
          <p:cNvPr id="295" name="Google Shape;2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ea9d83d99_1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4ea9d83d99_1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10 minutes (Nguyen) Walk through facilitator guide as a background for building a facilitator guide, specific to structure and implementation rather than specifics of this material</a:t>
            </a:r>
            <a:endParaRPr/>
          </a:p>
          <a:p>
            <a:pPr marL="0" lvl="0" indent="0" algn="l" rtl="0">
              <a:lnSpc>
                <a:spcPct val="115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Review of Facilitators Guide components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facilitator guide should be designed so that somebody can download it and teach the session without consulting the design team. While it does not need to provide a “word for word” script, it should provide the objectives along with the key information that needs to be covered in order to meet the objectives. Below is the outline of the facilitator guide for our session </a:t>
            </a:r>
            <a:endParaRPr b="0"/>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General information about session</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Pre and Post Survey</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Objectives  </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Introduction</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Audience</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Timing - schedule for training event.</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Format</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Facilitator Resources</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Media Requirements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Pre-Session Work </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Session Structure and Content</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References </a:t>
            </a:r>
            <a:endParaRPr/>
          </a:p>
          <a:p>
            <a:pPr marL="0" lvl="0" indent="0" algn="l" rtl="0">
              <a:lnSpc>
                <a:spcPct val="115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10 minutes (Nguyen) Walk through facilitator guide as a background for building a facilitator guide, specific to structure and implementation rather than specifics of this material</a:t>
            </a:r>
            <a:endParaRPr/>
          </a:p>
          <a:p>
            <a:pPr marL="0" lvl="0" indent="0" algn="l" rtl="0">
              <a:lnSpc>
                <a:spcPct val="115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Review of Facilitators Guide components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facilitator guide should be designed so that somebody can download it and teach the session without consulting the design team. While it does not need to provide a “word for word” script, it should provide the objectives along with the key information that needs to be covered in order to meet the objectives. Below is the outline of the facilitator guide for our session </a:t>
            </a:r>
            <a:endParaRPr b="0"/>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General information about session</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Pre and Post Survey</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Objectives  </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Introduction</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Audience</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Timing - schedule for training event.</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Format</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Facilitator Resources</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Media Requirements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Pre-Session Work </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Session Structure and Content</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References </a:t>
            </a:r>
            <a:endParaRPr/>
          </a:p>
          <a:p>
            <a:pPr marL="0" lvl="0" indent="0" algn="l" rtl="0">
              <a:lnSpc>
                <a:spcPct val="115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ea9d83d99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4ea9d83d99_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Kristen</a:t>
            </a:r>
            <a:endParaRPr/>
          </a:p>
          <a:p>
            <a:pPr marL="0" lvl="0" indent="0" algn="l" rtl="0">
              <a:spcBef>
                <a:spcPts val="0"/>
              </a:spcBef>
              <a:spcAft>
                <a:spcPts val="0"/>
              </a:spcAft>
              <a:buNone/>
            </a:pPr>
            <a:endParaRPr/>
          </a:p>
          <a:p>
            <a:pPr marL="0" lvl="0" indent="0" algn="l" rtl="0">
              <a:spcBef>
                <a:spcPts val="0"/>
              </a:spcBef>
              <a:spcAft>
                <a:spcPts val="0"/>
              </a:spcAft>
              <a:buNone/>
            </a:pPr>
            <a:r>
              <a:rPr lang="en-US"/>
              <a:t>Briefly review the final products we developed at each of our institutions.  Dr. Baker while at FSU (left) and ours at USU (right). Not too much to talk about here but makes an easier transition as to facilitating a large group discussion instead of going abruptly from my last slide.</a:t>
            </a:r>
            <a:endParaRPr/>
          </a:p>
        </p:txBody>
      </p:sp>
      <p:sp>
        <p:nvSpPr>
          <p:cNvPr id="343" name="Google Shape;3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15 minutes (Wyrick)- Lead audience in discussion/facilitation regarding application to own situation; if large group discussion ensues, Wyrick to facilitate; if participants want to work on planning their own product, all presenters will wander around and assist as resident/faculty subject matter experts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ea9d83d99_0_2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ea9d83d99_0_2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4ea9d83d99_0_2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5 Minutes (Nguyen) - Introduction and Objectives: Introduce all presenters, briefly explain roles in development of current curriculum.  Give overview for session/agenda review. </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endParaRPr>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Residents are largely involved in the education and oversight of medical students.</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However, structured faculty development sessions are lacking for resident teachers.  One of the most important skills for any teacher is that of providing effective feedback to learners.  </a:t>
            </a:r>
            <a:endParaRPr sz="120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interactive symposium will share our experiences of implementing our new “Giving Effective Feedback” Resident-as-Teachers sessions from the background theory and curriculum development to the implementation of the actual sessions.  We will use video demonstrations to contrast the spectrum of feedback quality using no model, using the “sandwich” model, and finally using the ARCH model. The participants will then have an opportunity to practice the model and debrief their experience. Finally, we will provide opportunity for collaboration so the participants can plan how they could implement a similar session in their programs. </a:t>
            </a:r>
            <a:endParaRPr/>
          </a:p>
          <a:p>
            <a:pPr marL="0" lvl="0" indent="0" algn="l" rtl="0">
              <a:lnSpc>
                <a:spcPct val="107916"/>
              </a:lnSpc>
              <a:spcBef>
                <a:spcPts val="8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Multiple models of feedback exist.  Rather than offer a theoretical overview of multiple models, we focus on one practical model, the ARCH model, conceptualized at Florida State University College of Medicine by Dennis Baker, PhD.  Teachers at all levels will benefit from the symposia, as they can use this model to enhance the quality of their feedback to junior learners.  Additionally, in this symposium, clerkship directors and residency curriculum leaders will enhance their own abilities to successfully plan, create, and execute effective curriculum interventions.</a:t>
            </a:r>
            <a:endParaRPr sz="120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By the end of this session, participants will be able to:</a:t>
            </a:r>
            <a:endParaRPr sz="1200">
              <a:solidFill>
                <a:schemeClr val="dk1"/>
              </a:solidFill>
              <a:latin typeface="Calibri"/>
              <a:ea typeface="Calibri"/>
              <a:cs typeface="Calibri"/>
              <a:sym typeface="Calibri"/>
            </a:endParaRPr>
          </a:p>
          <a:p>
            <a:pPr marL="457200" lvl="0" indent="-292100" algn="l" rtl="0">
              <a:lnSpc>
                <a:spcPct val="107916"/>
              </a:lnSpc>
              <a:spcBef>
                <a:spcPts val="0"/>
              </a:spcBef>
              <a:spcAft>
                <a:spcPts val="0"/>
              </a:spcAft>
              <a:buClr>
                <a:schemeClr val="dk1"/>
              </a:buClr>
              <a:buSzPts val="1000"/>
              <a:buFont typeface="Noto Sans Symbols"/>
              <a:buChar char="●"/>
            </a:pPr>
            <a:r>
              <a:rPr lang="en-US" sz="1200">
                <a:solidFill>
                  <a:schemeClr val="dk1"/>
                </a:solidFill>
                <a:latin typeface="Calibri"/>
                <a:ea typeface="Calibri"/>
                <a:cs typeface="Calibri"/>
                <a:sym typeface="Calibri"/>
              </a:rPr>
              <a:t>Describe the background of feedback models</a:t>
            </a:r>
            <a:endParaRPr sz="1200">
              <a:solidFill>
                <a:schemeClr val="dk1"/>
              </a:solidFill>
              <a:latin typeface="Calibri"/>
              <a:ea typeface="Calibri"/>
              <a:cs typeface="Calibri"/>
              <a:sym typeface="Calibri"/>
            </a:endParaRPr>
          </a:p>
          <a:p>
            <a:pPr marL="457200" lvl="0" indent="-292100" algn="l" rtl="0">
              <a:lnSpc>
                <a:spcPct val="107916"/>
              </a:lnSpc>
              <a:spcBef>
                <a:spcPts val="0"/>
              </a:spcBef>
              <a:spcAft>
                <a:spcPts val="0"/>
              </a:spcAft>
              <a:buClr>
                <a:schemeClr val="dk1"/>
              </a:buClr>
              <a:buSzPts val="1000"/>
              <a:buFont typeface="Noto Sans Symbols"/>
              <a:buChar char="●"/>
            </a:pPr>
            <a:r>
              <a:rPr lang="en-US" sz="1200">
                <a:solidFill>
                  <a:schemeClr val="dk1"/>
                </a:solidFill>
                <a:latin typeface="Calibri"/>
                <a:ea typeface="Calibri"/>
                <a:cs typeface="Calibri"/>
                <a:sym typeface="Calibri"/>
              </a:rPr>
              <a:t>Identify actions that facilitate effective feedback</a:t>
            </a:r>
            <a:endParaRPr sz="1200">
              <a:solidFill>
                <a:schemeClr val="dk1"/>
              </a:solidFill>
              <a:latin typeface="Calibri"/>
              <a:ea typeface="Calibri"/>
              <a:cs typeface="Calibri"/>
              <a:sym typeface="Calibri"/>
            </a:endParaRPr>
          </a:p>
          <a:p>
            <a:pPr marL="457200" lvl="0" indent="-292100" algn="l" rtl="0">
              <a:lnSpc>
                <a:spcPct val="107916"/>
              </a:lnSpc>
              <a:spcBef>
                <a:spcPts val="0"/>
              </a:spcBef>
              <a:spcAft>
                <a:spcPts val="0"/>
              </a:spcAft>
              <a:buClr>
                <a:schemeClr val="dk1"/>
              </a:buClr>
              <a:buSzPts val="1000"/>
              <a:buFont typeface="Noto Sans Symbols"/>
              <a:buChar char="●"/>
            </a:pPr>
            <a:r>
              <a:rPr lang="en-US" sz="1200">
                <a:solidFill>
                  <a:schemeClr val="dk1"/>
                </a:solidFill>
                <a:latin typeface="Calibri"/>
                <a:ea typeface="Calibri"/>
                <a:cs typeface="Calibri"/>
                <a:sym typeface="Calibri"/>
              </a:rPr>
              <a:t>Recall the components of the ARCH model</a:t>
            </a:r>
            <a:endParaRPr sz="1200">
              <a:solidFill>
                <a:schemeClr val="dk1"/>
              </a:solidFill>
              <a:latin typeface="Calibri"/>
              <a:ea typeface="Calibri"/>
              <a:cs typeface="Calibri"/>
              <a:sym typeface="Calibri"/>
            </a:endParaRPr>
          </a:p>
          <a:p>
            <a:pPr marL="457200" lvl="0" indent="-292100" algn="l" rtl="0">
              <a:lnSpc>
                <a:spcPct val="107916"/>
              </a:lnSpc>
              <a:spcBef>
                <a:spcPts val="0"/>
              </a:spcBef>
              <a:spcAft>
                <a:spcPts val="0"/>
              </a:spcAft>
              <a:buClr>
                <a:schemeClr val="dk1"/>
              </a:buClr>
              <a:buSzPts val="1000"/>
              <a:buFont typeface="Noto Sans Symbols"/>
              <a:buChar char="●"/>
            </a:pPr>
            <a:r>
              <a:rPr lang="en-US" sz="1200">
                <a:solidFill>
                  <a:schemeClr val="dk1"/>
                </a:solidFill>
                <a:latin typeface="Calibri"/>
                <a:ea typeface="Calibri"/>
                <a:cs typeface="Calibri"/>
                <a:sym typeface="Calibri"/>
              </a:rPr>
              <a:t>Demonstrate the use of the ARCH model to provide feedback </a:t>
            </a:r>
            <a:endParaRPr sz="1200">
              <a:solidFill>
                <a:schemeClr val="dk1"/>
              </a:solidFill>
              <a:latin typeface="Calibri"/>
              <a:ea typeface="Calibri"/>
              <a:cs typeface="Calibri"/>
              <a:sym typeface="Calibri"/>
            </a:endParaRPr>
          </a:p>
          <a:p>
            <a:pPr marL="457200" lvl="0" indent="-292100" algn="l" rtl="0">
              <a:lnSpc>
                <a:spcPct val="107916"/>
              </a:lnSpc>
              <a:spcBef>
                <a:spcPts val="0"/>
              </a:spcBef>
              <a:spcAft>
                <a:spcPts val="0"/>
              </a:spcAft>
              <a:buClr>
                <a:schemeClr val="dk1"/>
              </a:buClr>
              <a:buSzPts val="1000"/>
              <a:buFont typeface="Noto Sans Symbols"/>
              <a:buChar char="●"/>
            </a:pPr>
            <a:r>
              <a:rPr lang="en-US" sz="1200">
                <a:solidFill>
                  <a:schemeClr val="dk1"/>
                </a:solidFill>
                <a:latin typeface="Calibri"/>
                <a:ea typeface="Calibri"/>
                <a:cs typeface="Calibri"/>
                <a:sym typeface="Calibri"/>
              </a:rPr>
              <a:t>Recognize the importance of providing feedback</a:t>
            </a:r>
            <a:endParaRPr sz="1200">
              <a:solidFill>
                <a:schemeClr val="dk1"/>
              </a:solidFill>
              <a:latin typeface="Calibri"/>
              <a:ea typeface="Calibri"/>
              <a:cs typeface="Calibri"/>
              <a:sym typeface="Calibri"/>
            </a:endParaRPr>
          </a:p>
          <a:p>
            <a:pPr marL="457200" lvl="0" indent="-292100" algn="l" rtl="0">
              <a:lnSpc>
                <a:spcPct val="107916"/>
              </a:lnSpc>
              <a:spcBef>
                <a:spcPts val="0"/>
              </a:spcBef>
              <a:spcAft>
                <a:spcPts val="0"/>
              </a:spcAft>
              <a:buClr>
                <a:schemeClr val="dk1"/>
              </a:buClr>
              <a:buSzPts val="1000"/>
              <a:buFont typeface="Noto Sans Symbols"/>
              <a:buChar char="●"/>
            </a:pPr>
            <a:r>
              <a:rPr lang="en-US" sz="1200">
                <a:solidFill>
                  <a:schemeClr val="dk1"/>
                </a:solidFill>
                <a:latin typeface="Calibri"/>
                <a:ea typeface="Calibri"/>
                <a:cs typeface="Calibri"/>
                <a:sym typeface="Calibri"/>
              </a:rPr>
              <a:t>Begin planning curriculum interventions</a:t>
            </a:r>
            <a:endParaRPr sz="12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10 Minutes (Merrigan)-Introduction of the problem—residents in general do not have the skills in providing effective feedback; review typical resident feedback video (USU); solicit input from the audience regarding scope of the problem</a:t>
            </a:r>
            <a:endParaRPr/>
          </a:p>
          <a:p>
            <a:pPr marL="0" lvl="0" indent="0" algn="l" rtl="0">
              <a:lnSpc>
                <a:spcPct val="115000"/>
              </a:lnSpc>
              <a:spcBef>
                <a:spcPts val="0"/>
              </a:spcBef>
              <a:spcAft>
                <a:spcPts val="0"/>
              </a:spcAft>
              <a:buClr>
                <a:schemeClr val="dk1"/>
              </a:buClr>
              <a:buSzPts val="1200"/>
              <a:buFont typeface="Calibri"/>
              <a:buNone/>
            </a:pPr>
            <a:endParaRPr b="1"/>
          </a:p>
          <a:p>
            <a:pPr marL="0" lvl="0" indent="0" algn="l" rtl="0">
              <a:lnSpc>
                <a:spcPct val="115000"/>
              </a:lnSpc>
              <a:spcBef>
                <a:spcPts val="0"/>
              </a:spcBef>
              <a:spcAft>
                <a:spcPts val="0"/>
              </a:spcAft>
              <a:buClr>
                <a:schemeClr val="dk1"/>
              </a:buClr>
              <a:buSzPts val="1200"/>
              <a:buFont typeface="Calibri"/>
              <a:buNone/>
            </a:pPr>
            <a:endParaRPr b="1"/>
          </a:p>
          <a:p>
            <a:pPr marL="0" lvl="0" indent="0" algn="l" rtl="0">
              <a:lnSpc>
                <a:spcPct val="115000"/>
              </a:lnSpc>
              <a:spcBef>
                <a:spcPts val="0"/>
              </a:spcBef>
              <a:spcAft>
                <a:spcPts val="0"/>
              </a:spcAft>
              <a:buClr>
                <a:schemeClr val="dk1"/>
              </a:buClr>
              <a:buSzPts val="1200"/>
              <a:buFont typeface="Calibri"/>
              <a:buNone/>
            </a:pPr>
            <a:r>
              <a:rPr lang="en-US" b="1"/>
              <a:t>8 minutes - Mistakes when giving feedback, Share Experiences</a:t>
            </a:r>
            <a:endParaRPr b="1"/>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rPr>
              <a:t>R</a:t>
            </a:r>
            <a:r>
              <a:rPr lang="en-US"/>
              <a:t>eflections on feedback animated video (</a:t>
            </a:r>
            <a:r>
              <a:rPr lang="en-US" u="sng">
                <a:solidFill>
                  <a:schemeClr val="hlink"/>
                </a:solidFill>
                <a:hlinkClick r:id="rId3"/>
              </a:rPr>
              <a:t>ReflectionsOnFeedback_final</a:t>
            </a:r>
            <a:r>
              <a:rPr lang="en-US"/>
              <a:t>) - This animated video is designed to show common mistakes when providing feedback.</a:t>
            </a:r>
            <a:endParaRPr/>
          </a:p>
          <a:p>
            <a:pPr marL="457200" lvl="0" indent="-298450" algn="l" rtl="0">
              <a:lnSpc>
                <a:spcPct val="115000"/>
              </a:lnSpc>
              <a:spcBef>
                <a:spcPts val="0"/>
              </a:spcBef>
              <a:spcAft>
                <a:spcPts val="0"/>
              </a:spcAft>
              <a:buClr>
                <a:schemeClr val="dk1"/>
              </a:buClr>
              <a:buSzPts val="1100"/>
              <a:buFont typeface="Calibri"/>
              <a:buChar char="●"/>
            </a:pPr>
            <a:r>
              <a:rPr lang="en-US"/>
              <a:t>Click the image in the PowerPoint to start the video; it will open in a new browser window. Minimize or close that window to return to the presentation. </a:t>
            </a:r>
            <a:endParaRPr/>
          </a:p>
          <a:p>
            <a:pPr marL="457200" lvl="0" indent="-298450" algn="l" rtl="0">
              <a:lnSpc>
                <a:spcPct val="115000"/>
              </a:lnSpc>
              <a:spcBef>
                <a:spcPts val="0"/>
              </a:spcBef>
              <a:spcAft>
                <a:spcPts val="0"/>
              </a:spcAft>
              <a:buClr>
                <a:schemeClr val="dk1"/>
              </a:buClr>
              <a:buSzPts val="1100"/>
              <a:buFont typeface="Calibri"/>
              <a:buChar char="●"/>
            </a:pPr>
            <a:r>
              <a:rPr lang="en-US" b="1"/>
              <a:t>Play the video in full, and then facilitate a discussion from the participants about the “problems” identified with feedback in the video.  Can they relate?  As a learner? As a teacher?  Is it hard to conceptualize or provide constructive criticism?</a:t>
            </a:r>
            <a:endParaRPr b="1"/>
          </a:p>
          <a:p>
            <a:pPr marL="457200" lvl="0" indent="-298450" algn="l" rtl="0">
              <a:lnSpc>
                <a:spcPct val="115000"/>
              </a:lnSpc>
              <a:spcBef>
                <a:spcPts val="0"/>
              </a:spcBef>
              <a:spcAft>
                <a:spcPts val="0"/>
              </a:spcAft>
              <a:buClr>
                <a:schemeClr val="dk1"/>
              </a:buClr>
              <a:buSzPts val="1100"/>
              <a:buFont typeface="Calibri"/>
              <a:buChar char="●"/>
            </a:pPr>
            <a:r>
              <a:rPr lang="en-US"/>
              <a:t>To assist you, a key of feedback concerns is listed below.</a:t>
            </a:r>
            <a:endParaRPr b="1">
              <a:solidFill>
                <a:schemeClr val="dk1"/>
              </a:solidFill>
            </a:endParaRPr>
          </a:p>
          <a:p>
            <a:pPr marL="0" marR="0" lvl="0" indent="0" algn="l" rtl="0">
              <a:lnSpc>
                <a:spcPct val="115000"/>
              </a:lnSpc>
              <a:spcBef>
                <a:spcPts val="0"/>
              </a:spcBef>
              <a:spcAft>
                <a:spcPts val="0"/>
              </a:spcAft>
              <a:buClr>
                <a:schemeClr val="dk1"/>
              </a:buClr>
              <a:buSzPts val="1200"/>
              <a:buFont typeface="Calibri"/>
              <a:buNone/>
            </a:pPr>
            <a:endParaRPr>
              <a:solidFill>
                <a:schemeClr val="dk1"/>
              </a:solidFill>
            </a:endParaRPr>
          </a:p>
          <a:p>
            <a:pPr marL="457200" marR="0" lvl="0" indent="-298450" algn="l" rtl="0">
              <a:lnSpc>
                <a:spcPct val="115000"/>
              </a:lnSpc>
              <a:spcBef>
                <a:spcPts val="0"/>
              </a:spcBef>
              <a:spcAft>
                <a:spcPts val="0"/>
              </a:spcAft>
              <a:buClr>
                <a:schemeClr val="dk1"/>
              </a:buClr>
              <a:buSzPts val="1100"/>
              <a:buFont typeface="Arial"/>
              <a:buChar char="●"/>
            </a:pPr>
            <a:r>
              <a:rPr lang="en-US">
                <a:solidFill>
                  <a:schemeClr val="dk1"/>
                </a:solidFill>
              </a:rPr>
              <a:t>Scene 1 - resident provides vague feedback; when asked for something specific resident tells student to “read more” (students hate this!) </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US"/>
              <a:t>Student 1 was told things were great but inside feels it was average and didn’t seem great. Also when student digs deeper for additional help/feedback everything remains vague.</a:t>
            </a:r>
            <a:endParaRPr>
              <a:solidFill>
                <a:schemeClr val="dk1"/>
              </a:solidFill>
            </a:endParaRPr>
          </a:p>
          <a:p>
            <a:pPr marL="914400" marR="0" lvl="1" indent="-298450" algn="l" rtl="0">
              <a:lnSpc>
                <a:spcPct val="115000"/>
              </a:lnSpc>
              <a:spcBef>
                <a:spcPts val="0"/>
              </a:spcBef>
              <a:spcAft>
                <a:spcPts val="0"/>
              </a:spcAft>
              <a:buClr>
                <a:schemeClr val="dk1"/>
              </a:buClr>
              <a:buSzPts val="1100"/>
              <a:buFont typeface="Calibri"/>
              <a:buChar char="○"/>
            </a:pPr>
            <a:r>
              <a:rPr lang="en-US">
                <a:solidFill>
                  <a:schemeClr val="dk1"/>
                </a:solidFill>
              </a:rPr>
              <a:t>Resident needs to identify a specific issue and work with the student to make a plan to improve</a:t>
            </a:r>
            <a:endParaRPr>
              <a:solidFill>
                <a:schemeClr val="dk1"/>
              </a:solidFill>
            </a:endParaRPr>
          </a:p>
          <a:p>
            <a:pPr marL="457200" marR="0" lvl="0" indent="-298450" algn="l" rtl="0">
              <a:lnSpc>
                <a:spcPct val="115000"/>
              </a:lnSpc>
              <a:spcBef>
                <a:spcPts val="0"/>
              </a:spcBef>
              <a:spcAft>
                <a:spcPts val="0"/>
              </a:spcAft>
              <a:buClr>
                <a:schemeClr val="dk1"/>
              </a:buClr>
              <a:buSzPts val="1100"/>
              <a:buFont typeface="Arial"/>
              <a:buChar char="●"/>
            </a:pPr>
            <a:r>
              <a:rPr lang="en-US">
                <a:solidFill>
                  <a:schemeClr val="dk1"/>
                </a:solidFill>
              </a:rPr>
              <a:t>Scene 2 - resident provides “feedback sandwich” </a:t>
            </a:r>
            <a:endParaRPr>
              <a:solidFill>
                <a:schemeClr val="dk1"/>
              </a:solidFill>
            </a:endParaRPr>
          </a:p>
          <a:p>
            <a:pPr marL="914400" marR="0" lvl="1" indent="-298450" algn="l" rtl="0">
              <a:lnSpc>
                <a:spcPct val="115000"/>
              </a:lnSpc>
              <a:spcBef>
                <a:spcPts val="0"/>
              </a:spcBef>
              <a:spcAft>
                <a:spcPts val="0"/>
              </a:spcAft>
              <a:buClr>
                <a:schemeClr val="dk1"/>
              </a:buClr>
              <a:buSzPts val="1100"/>
              <a:buFont typeface="Calibri"/>
              <a:buChar char="○"/>
            </a:pPr>
            <a:r>
              <a:rPr lang="en-US">
                <a:solidFill>
                  <a:schemeClr val="dk1"/>
                </a:solidFill>
              </a:rPr>
              <a:t>T</a:t>
            </a:r>
            <a:r>
              <a:rPr lang="en-US" sz="1100" b="0" i="0" u="none" strike="noStrike" cap="none">
                <a:solidFill>
                  <a:schemeClr val="dk1"/>
                </a:solidFill>
                <a:latin typeface="Arial"/>
                <a:ea typeface="Arial"/>
                <a:cs typeface="Arial"/>
                <a:sym typeface="Arial"/>
              </a:rPr>
              <a:t>wo different issues </a:t>
            </a:r>
            <a:r>
              <a:rPr lang="en-US">
                <a:solidFill>
                  <a:schemeClr val="dk1"/>
                </a:solidFill>
              </a:rPr>
              <a:t>can arise:</a:t>
            </a:r>
            <a:r>
              <a:rPr lang="en-US" sz="1100" b="0" i="0" u="none" strike="noStrike" cap="none">
                <a:solidFill>
                  <a:schemeClr val="dk1"/>
                </a:solidFill>
                <a:latin typeface="Arial"/>
                <a:ea typeface="Arial"/>
                <a:cs typeface="Arial"/>
                <a:sym typeface="Arial"/>
              </a:rPr>
              <a:t> 1) student focuses only on the good and does not hear the bad; or 2) student focuses only on the bad and does not hear the good.</a:t>
            </a:r>
            <a:endParaRPr sz="1100" b="0" i="0" u="none" strike="noStrike" cap="none">
              <a:solidFill>
                <a:schemeClr val="dk1"/>
              </a:solidFill>
              <a:latin typeface="Arial"/>
              <a:ea typeface="Arial"/>
              <a:cs typeface="Arial"/>
              <a:sym typeface="Arial"/>
            </a:endParaRPr>
          </a:p>
          <a:p>
            <a:pPr marL="914400" marR="0" lvl="1" indent="-298450" algn="l" rtl="0">
              <a:lnSpc>
                <a:spcPct val="115000"/>
              </a:lnSpc>
              <a:spcBef>
                <a:spcPts val="0"/>
              </a:spcBef>
              <a:spcAft>
                <a:spcPts val="0"/>
              </a:spcAft>
              <a:buClr>
                <a:schemeClr val="dk1"/>
              </a:buClr>
              <a:buSzPts val="1100"/>
              <a:buFont typeface="Calibri"/>
              <a:buChar char="○"/>
            </a:pPr>
            <a:r>
              <a:rPr lang="en-US">
                <a:solidFill>
                  <a:schemeClr val="dk1"/>
                </a:solidFill>
              </a:rPr>
              <a:t>Also, sometimes when doing this, the resident skims quickly over the negative</a:t>
            </a:r>
            <a:endParaRPr>
              <a:solidFill>
                <a:schemeClr val="dk1"/>
              </a:solidFill>
            </a:endParaRPr>
          </a:p>
          <a:p>
            <a:pPr marL="914400" lvl="1" indent="-298450" algn="l" rtl="0">
              <a:lnSpc>
                <a:spcPct val="115000"/>
              </a:lnSpc>
              <a:spcBef>
                <a:spcPts val="0"/>
              </a:spcBef>
              <a:spcAft>
                <a:spcPts val="0"/>
              </a:spcAft>
              <a:buClr>
                <a:schemeClr val="dk1"/>
              </a:buClr>
              <a:buSzPts val="1100"/>
              <a:buFont typeface="Calibri"/>
              <a:buChar char="○"/>
            </a:pPr>
            <a:r>
              <a:rPr lang="en-US"/>
              <a:t>Resident needs to focus on being more clear that feedback is being provided, and provide positive feedback separate from negative feedback </a:t>
            </a:r>
            <a:endParaRPr/>
          </a:p>
          <a:p>
            <a:pPr marL="914400" lvl="1" indent="-298450" algn="l" rtl="0">
              <a:lnSpc>
                <a:spcPct val="115000"/>
              </a:lnSpc>
              <a:spcBef>
                <a:spcPts val="0"/>
              </a:spcBef>
              <a:spcAft>
                <a:spcPts val="0"/>
              </a:spcAft>
              <a:buClr>
                <a:schemeClr val="dk1"/>
              </a:buClr>
              <a:buSzPts val="1100"/>
              <a:buFont typeface="Calibri"/>
              <a:buChar char="○"/>
            </a:pPr>
            <a:r>
              <a:rPr lang="en-US"/>
              <a:t>Resident also needs to be clear that student needs to work on something specific, and work with student on making a plan for how to improve. </a:t>
            </a:r>
            <a:endParaRPr/>
          </a:p>
          <a:p>
            <a:pPr marL="457200" marR="0" lvl="0" indent="-298450" algn="l" rtl="0">
              <a:lnSpc>
                <a:spcPct val="115000"/>
              </a:lnSpc>
              <a:spcBef>
                <a:spcPts val="0"/>
              </a:spcBef>
              <a:spcAft>
                <a:spcPts val="0"/>
              </a:spcAft>
              <a:buClr>
                <a:schemeClr val="dk1"/>
              </a:buClr>
              <a:buSzPts val="1100"/>
              <a:buFont typeface="Arial"/>
              <a:buChar char="●"/>
            </a:pPr>
            <a:r>
              <a:rPr lang="en-US">
                <a:solidFill>
                  <a:schemeClr val="dk1"/>
                </a:solidFill>
              </a:rPr>
              <a:t>Scene 3 - Resident is too busy to provide feedback</a:t>
            </a:r>
            <a:endParaRPr>
              <a:solidFill>
                <a:schemeClr val="dk1"/>
              </a:solidFill>
            </a:endParaRPr>
          </a:p>
          <a:p>
            <a:pPr marL="914400" marR="0" lvl="1" indent="-298450" algn="l" rtl="0">
              <a:lnSpc>
                <a:spcPct val="115000"/>
              </a:lnSpc>
              <a:spcBef>
                <a:spcPts val="0"/>
              </a:spcBef>
              <a:spcAft>
                <a:spcPts val="0"/>
              </a:spcAft>
              <a:buClr>
                <a:schemeClr val="dk1"/>
              </a:buClr>
              <a:buSzPts val="1100"/>
              <a:buFont typeface="Calibri"/>
              <a:buChar char="○"/>
            </a:pPr>
            <a:r>
              <a:rPr lang="en-US">
                <a:solidFill>
                  <a:schemeClr val="dk1"/>
                </a:solidFill>
              </a:rPr>
              <a:t>Student is left not knowing whether they did well or poorly, and what to sustain or improve</a:t>
            </a:r>
            <a:endParaRPr>
              <a:solidFill>
                <a:schemeClr val="dk1"/>
              </a:solidFill>
            </a:endParaRPr>
          </a:p>
          <a:p>
            <a:pPr marL="914400" marR="0" lvl="1" indent="-298450" algn="l" rtl="0">
              <a:lnSpc>
                <a:spcPct val="115000"/>
              </a:lnSpc>
              <a:spcBef>
                <a:spcPts val="0"/>
              </a:spcBef>
              <a:spcAft>
                <a:spcPts val="0"/>
              </a:spcAft>
              <a:buClr>
                <a:schemeClr val="dk1"/>
              </a:buClr>
              <a:buSzPts val="1100"/>
              <a:buFont typeface="Calibri"/>
              <a:buChar char="○"/>
            </a:pPr>
            <a:r>
              <a:rPr lang="en-US">
                <a:solidFill>
                  <a:schemeClr val="dk1"/>
                </a:solidFill>
              </a:rPr>
              <a:t>Resident needs to make time for feedback!</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ea9d83d99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4ea9d83d99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a:t>Dr. Kurzweil and Dr. Marcellas</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10 minutes (Kurzweil/Marcellas)- integrating with a development team, review of resources required, technology needs, considerations for distribution of material across learning sites</a:t>
            </a:r>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Developing and Integrating the Team  - This requires forward thinking and planning. Below are some of the elements you need to consider in order to put a team together: </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Identify what skillsets you need to develop your product. </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Possibilities include instructional design, graphic design, animation, video production </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Determine how will you get access to those skill sets and how you will pay for them.</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Develop as a team the central mission/goal for your project and a shared vocabulary</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Establish the lines of communication</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Determine how the team will review products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Identify roles on the team </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Considerations include who will maintain the schedule, who will make final decisions, who needs to provide approval on which products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Coordinate a project timeline that works for everyone</a:t>
            </a:r>
            <a:endParaRPr/>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Distribution of material to facilitators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Review capabilities for receiving materials across sites. </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Look for the lowest common denominator to ensure equal capabilities. </a:t>
            </a:r>
            <a:endParaRPr/>
          </a:p>
          <a:p>
            <a:pPr marL="0" lvl="0" indent="0" algn="l" rtl="0">
              <a:spcBef>
                <a:spcPts val="0"/>
              </a:spcBef>
              <a:spcAft>
                <a:spcPts val="0"/>
              </a:spcAft>
              <a:buNone/>
            </a:pPr>
            <a:br>
              <a:rPr lang="en-US" b="0"/>
            </a:br>
            <a:r>
              <a:rPr lang="en-US" sz="1200" b="1" i="0" u="none" strike="noStrike">
                <a:solidFill>
                  <a:schemeClr val="dk1"/>
                </a:solidFill>
                <a:latin typeface="Calibri"/>
                <a:ea typeface="Calibri"/>
                <a:cs typeface="Calibri"/>
                <a:sym typeface="Calibri"/>
              </a:rPr>
              <a:t>Implementation/Presentation of Materials </a:t>
            </a:r>
            <a:endParaRPr/>
          </a:p>
          <a:p>
            <a:pPr marL="457200" lvl="1" indent="0" algn="l" rtl="0">
              <a:spcBef>
                <a:spcPts val="0"/>
              </a:spcBef>
              <a:spcAft>
                <a:spcPts val="0"/>
              </a:spcAft>
              <a:buNone/>
            </a:pPr>
            <a:r>
              <a:rPr lang="en-US" sz="1200" b="1" i="0" u="none" strike="noStrike">
                <a:solidFill>
                  <a:schemeClr val="dk1"/>
                </a:solidFill>
                <a:latin typeface="Calibri"/>
                <a:ea typeface="Calibri"/>
                <a:cs typeface="Calibri"/>
                <a:sym typeface="Calibri"/>
              </a:rPr>
              <a:t>Questions to consider:</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C</a:t>
            </a:r>
            <a:r>
              <a:rPr lang="en-US" sz="1200" b="0" i="1" u="none" strike="noStrike">
                <a:solidFill>
                  <a:schemeClr val="dk1"/>
                </a:solidFill>
                <a:latin typeface="Calibri"/>
                <a:ea typeface="Calibri"/>
                <a:cs typeface="Calibri"/>
                <a:sym typeface="Calibri"/>
              </a:rPr>
              <a:t>an I hook my outside computer to the training site’s projection and internet systems?</a:t>
            </a:r>
            <a:r>
              <a:rPr lang="en-US" sz="1200" b="0" i="0" u="none" strike="noStrike">
                <a:solidFill>
                  <a:schemeClr val="dk1"/>
                </a:solidFill>
                <a:latin typeface="Calibri"/>
                <a:ea typeface="Calibri"/>
                <a:cs typeface="Calibri"/>
                <a:sym typeface="Calibri"/>
              </a:rPr>
              <a:t>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Most people like to do presentations from their own computer so that they do not have to rely on the Internet and so that they have the appropriate software available.</a:t>
            </a:r>
            <a:r>
              <a:rPr lang="en-US" sz="1200" b="1" i="0" u="none" strike="noStrike">
                <a:solidFill>
                  <a:schemeClr val="dk1"/>
                </a:solidFill>
                <a:latin typeface="Calibri"/>
                <a:ea typeface="Calibri"/>
                <a:cs typeface="Calibri"/>
                <a:sym typeface="Calibri"/>
              </a:rPr>
              <a:t> </a:t>
            </a:r>
            <a:br>
              <a:rPr lang="en-US" sz="1200" b="1"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If you have to use the training site room’s computer, it raises a number of additional considerations:</a:t>
            </a:r>
            <a:endParaRPr/>
          </a:p>
          <a:p>
            <a:pPr marL="1371600" lvl="3" indent="0" algn="l" rtl="0">
              <a:spcBef>
                <a:spcPts val="0"/>
              </a:spcBef>
              <a:spcAft>
                <a:spcPts val="0"/>
              </a:spcAft>
              <a:buNone/>
            </a:pPr>
            <a:r>
              <a:rPr lang="en-US" sz="1200" b="0" i="1" u="none" strike="noStrike">
                <a:solidFill>
                  <a:schemeClr val="dk1"/>
                </a:solidFill>
                <a:latin typeface="Calibri"/>
                <a:ea typeface="Calibri"/>
                <a:cs typeface="Calibri"/>
                <a:sym typeface="Calibri"/>
              </a:rPr>
              <a:t>Do the technical versions of the training materials work in the training environment? </a:t>
            </a:r>
            <a:r>
              <a:rPr lang="en-US" sz="1200" b="0" i="0" u="none" strike="noStrike">
                <a:solidFill>
                  <a:schemeClr val="dk1"/>
                </a:solidFill>
                <a:latin typeface="Calibri"/>
                <a:ea typeface="Calibri"/>
                <a:cs typeface="Calibri"/>
                <a:sym typeface="Calibri"/>
              </a:rPr>
              <a:t> Make sure you know what software is needed for your presentation (e.g., PowerPoint, media player) </a:t>
            </a:r>
            <a:endParaRPr/>
          </a:p>
          <a:p>
            <a:pPr marL="1371600" lvl="3" indent="0" algn="l" rtl="0">
              <a:spcBef>
                <a:spcPts val="0"/>
              </a:spcBef>
              <a:spcAft>
                <a:spcPts val="0"/>
              </a:spcAft>
              <a:buNone/>
            </a:pPr>
            <a:r>
              <a:rPr lang="en-US" sz="1200" b="0" i="1" u="none" strike="noStrike">
                <a:solidFill>
                  <a:schemeClr val="dk1"/>
                </a:solidFill>
                <a:latin typeface="Calibri"/>
                <a:ea typeface="Calibri"/>
                <a:cs typeface="Calibri"/>
                <a:sym typeface="Calibri"/>
              </a:rPr>
              <a:t>How will you access your presentation materials</a:t>
            </a:r>
            <a:r>
              <a:rPr lang="en-US" sz="1200" b="0" i="0" u="none" strike="noStrike">
                <a:solidFill>
                  <a:schemeClr val="dk1"/>
                </a:solidFill>
                <a:latin typeface="Calibri"/>
                <a:ea typeface="Calibri"/>
                <a:cs typeface="Calibri"/>
                <a:sym typeface="Calibri"/>
              </a:rPr>
              <a:t>? Can you access a shared network directory? If not, does what external media can be used (e.g., CD or DVD or flash drive). Consider emailing the materials to yourself as a backup as well.</a:t>
            </a:r>
            <a:endParaRPr/>
          </a:p>
          <a:p>
            <a:pPr marL="914400" lvl="2" indent="0" algn="l" rtl="0">
              <a:spcBef>
                <a:spcPts val="0"/>
              </a:spcBef>
              <a:spcAft>
                <a:spcPts val="0"/>
              </a:spcAft>
              <a:buNone/>
            </a:pPr>
            <a:r>
              <a:rPr lang="en-US" sz="1200" b="0" i="1" u="none" strike="noStrike">
                <a:solidFill>
                  <a:schemeClr val="dk1"/>
                </a:solidFill>
                <a:latin typeface="Calibri"/>
                <a:ea typeface="Calibri"/>
                <a:cs typeface="Calibri"/>
                <a:sym typeface="Calibri"/>
              </a:rPr>
              <a:t>What is the room layout?</a:t>
            </a:r>
            <a:r>
              <a:rPr lang="en-US" sz="1200" b="0" i="0" u="none" strike="noStrike">
                <a:solidFill>
                  <a:schemeClr val="dk1"/>
                </a:solidFill>
                <a:latin typeface="Calibri"/>
                <a:ea typeface="Calibri"/>
                <a:cs typeface="Calibri"/>
                <a:sym typeface="Calibri"/>
              </a:rPr>
              <a:t> If you want participants to be able to work in small groups, you’d like to have a room where people (including facilitators) have space to move around easily </a:t>
            </a:r>
            <a:endParaRPr/>
          </a:p>
          <a:p>
            <a:pPr marL="914400" lvl="2" indent="0" algn="l" rtl="0">
              <a:spcBef>
                <a:spcPts val="0"/>
              </a:spcBef>
              <a:spcAft>
                <a:spcPts val="0"/>
              </a:spcAft>
              <a:buNone/>
            </a:pPr>
            <a:r>
              <a:rPr lang="en-US" sz="1200" b="0" i="1" u="none" strike="noStrike">
                <a:solidFill>
                  <a:schemeClr val="dk1"/>
                </a:solidFill>
                <a:latin typeface="Calibri"/>
                <a:ea typeface="Calibri"/>
                <a:cs typeface="Calibri"/>
                <a:sym typeface="Calibri"/>
              </a:rPr>
              <a:t>What is the audio/visual setup of the room in which you will be presenting? </a:t>
            </a:r>
            <a:endParaRPr sz="1200" b="1" i="0" u="none" strike="noStrike">
              <a:solidFill>
                <a:schemeClr val="dk1"/>
              </a:solidFill>
              <a:latin typeface="Calibri"/>
              <a:ea typeface="Calibri"/>
              <a:cs typeface="Calibri"/>
              <a:sym typeface="Calibri"/>
            </a:endParaRPr>
          </a:p>
          <a:p>
            <a:pPr marL="1371600" lvl="3" indent="0" algn="l" rtl="0">
              <a:spcBef>
                <a:spcPts val="0"/>
              </a:spcBef>
              <a:spcAft>
                <a:spcPts val="0"/>
              </a:spcAft>
              <a:buNone/>
            </a:pPr>
            <a:r>
              <a:rPr lang="en-US" sz="1200" b="0" i="0" u="none" strike="noStrike">
                <a:solidFill>
                  <a:schemeClr val="dk1"/>
                </a:solidFill>
                <a:latin typeface="Calibri"/>
                <a:ea typeface="Calibri"/>
                <a:cs typeface="Calibri"/>
                <a:sym typeface="Calibri"/>
              </a:rPr>
              <a:t>How will your presentation be displayed? If they do not have a large screen for display, consider bringing a projector</a:t>
            </a:r>
            <a:endParaRPr sz="1200" b="1" i="0" u="none" strike="noStrike">
              <a:solidFill>
                <a:schemeClr val="dk1"/>
              </a:solidFill>
              <a:latin typeface="Calibri"/>
              <a:ea typeface="Calibri"/>
              <a:cs typeface="Calibri"/>
              <a:sym typeface="Calibri"/>
            </a:endParaRPr>
          </a:p>
          <a:p>
            <a:pPr marL="1371600" lvl="3" indent="0" algn="l" rtl="0">
              <a:spcBef>
                <a:spcPts val="0"/>
              </a:spcBef>
              <a:spcAft>
                <a:spcPts val="0"/>
              </a:spcAft>
              <a:buNone/>
            </a:pPr>
            <a:r>
              <a:rPr lang="en-US" sz="1200" b="0" i="0" u="none" strike="noStrike">
                <a:solidFill>
                  <a:schemeClr val="dk1"/>
                </a:solidFill>
                <a:latin typeface="Calibri"/>
                <a:ea typeface="Calibri"/>
                <a:cs typeface="Calibri"/>
                <a:sym typeface="Calibri"/>
              </a:rPr>
              <a:t>Will you be able to project sound to the room? If not, consider bringing your own speakers.</a:t>
            </a:r>
            <a:endParaRPr sz="1200" b="1" i="0" u="none" strike="noStrike">
              <a:solidFill>
                <a:schemeClr val="dk1"/>
              </a:solidFill>
              <a:latin typeface="Calibri"/>
              <a:ea typeface="Calibri"/>
              <a:cs typeface="Calibri"/>
              <a:sym typeface="Calibri"/>
            </a:endParaRPr>
          </a:p>
          <a:p>
            <a:pPr marL="914400" lvl="2" indent="0" algn="l" rtl="0">
              <a:spcBef>
                <a:spcPts val="0"/>
              </a:spcBef>
              <a:spcAft>
                <a:spcPts val="0"/>
              </a:spcAft>
              <a:buNone/>
            </a:pPr>
            <a:r>
              <a:rPr lang="en-US" sz="1200" b="0" i="1" u="none" strike="noStrike">
                <a:solidFill>
                  <a:schemeClr val="dk1"/>
                </a:solidFill>
                <a:latin typeface="Calibri"/>
                <a:ea typeface="Calibri"/>
                <a:cs typeface="Calibri"/>
                <a:sym typeface="Calibri"/>
              </a:rPr>
              <a:t>Do they have consistent/reliable Internet access?</a:t>
            </a:r>
            <a:r>
              <a:rPr lang="en-US" sz="1200" b="0" i="0" u="none" strike="noStrike">
                <a:solidFill>
                  <a:schemeClr val="dk1"/>
                </a:solidFill>
                <a:latin typeface="Calibri"/>
                <a:ea typeface="Calibri"/>
                <a:cs typeface="Calibri"/>
                <a:sym typeface="Calibri"/>
              </a:rPr>
              <a:t> If not be prepared and have everything downloaded to your laptop as well as a CD or DVD or Flash drive (if allowed).</a:t>
            </a:r>
            <a:endParaRPr sz="1200" b="1"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b="0"/>
            </a:br>
            <a:endParaRPr b="0"/>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Back up plans -  What will you do if:</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Materials are missing </a:t>
            </a:r>
            <a:endParaRPr/>
          </a:p>
          <a:p>
            <a:pPr marL="1371600" lvl="3" indent="0" algn="l" rtl="0">
              <a:spcBef>
                <a:spcPts val="0"/>
              </a:spcBef>
              <a:spcAft>
                <a:spcPts val="0"/>
              </a:spcAft>
              <a:buNone/>
            </a:pPr>
            <a:r>
              <a:rPr lang="en-US" sz="1200" b="0" i="0" u="none" strike="noStrike">
                <a:solidFill>
                  <a:schemeClr val="dk1"/>
                </a:solidFill>
                <a:latin typeface="Calibri"/>
                <a:ea typeface="Calibri"/>
                <a:cs typeface="Calibri"/>
                <a:sym typeface="Calibri"/>
              </a:rPr>
              <a:t>Always have duplicate copies of everything and try to figure out a way to print onsite or consider a printing center like Fedex. </a:t>
            </a:r>
            <a:endParaRPr/>
          </a:p>
          <a:p>
            <a:pPr marL="914400" lvl="2" indent="0" algn="l" rtl="0">
              <a:spcBef>
                <a:spcPts val="0"/>
              </a:spcBef>
              <a:spcAft>
                <a:spcPts val="0"/>
              </a:spcAft>
              <a:buNone/>
            </a:pPr>
            <a:r>
              <a:rPr lang="en-US" sz="1200" b="0" i="0" u="none" strike="noStrike">
                <a:solidFill>
                  <a:schemeClr val="dk1"/>
                </a:solidFill>
                <a:latin typeface="Calibri"/>
                <a:ea typeface="Calibri"/>
                <a:cs typeface="Calibri"/>
                <a:sym typeface="Calibri"/>
              </a:rPr>
              <a:t>Technology breaks down </a:t>
            </a:r>
            <a:endParaRPr/>
          </a:p>
          <a:p>
            <a:pPr marL="1371600" lvl="3" indent="0" algn="l" rtl="0">
              <a:spcBef>
                <a:spcPts val="0"/>
              </a:spcBef>
              <a:spcAft>
                <a:spcPts val="0"/>
              </a:spcAft>
              <a:buNone/>
            </a:pPr>
            <a:r>
              <a:rPr lang="en-US" sz="1200" b="0" i="0" u="none" strike="noStrike">
                <a:solidFill>
                  <a:schemeClr val="dk1"/>
                </a:solidFill>
                <a:latin typeface="Calibri"/>
                <a:ea typeface="Calibri"/>
                <a:cs typeface="Calibri"/>
                <a:sym typeface="Calibri"/>
              </a:rPr>
              <a:t>Have paper copies of everything and bring your computer with elements downloaded so in the worse case scenario you can bring everyone around your computer. </a:t>
            </a:r>
            <a:endParaRPr/>
          </a:p>
          <a:p>
            <a:pPr marL="0" lvl="0" indent="0" algn="l" rtl="0">
              <a:spcBef>
                <a:spcPts val="0"/>
              </a:spcBef>
              <a:spcAft>
                <a:spcPts val="0"/>
              </a:spcAft>
              <a:buClr>
                <a:schemeClr val="dk1"/>
              </a:buClr>
              <a:buSzPts val="1200"/>
              <a:buFont typeface="Calibri"/>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a:solidFill>
                  <a:schemeClr val="dk1"/>
                </a:solidFill>
                <a:latin typeface="Calibri"/>
                <a:ea typeface="Calibri"/>
                <a:cs typeface="Calibri"/>
                <a:sym typeface="Calibri"/>
              </a:rPr>
              <a:t>10 Minutes (Cuda): Walk participants through our history of the process  of curriculum/instruction development, review time required for developing instruction material. Best message is - doesn’t matter what model we use, just that you use a systematic process. This takes time and may want to prioritize and decide what is most important.  Site director meeting as well as multimedia choices and interactive options.  Complete a needs assessment.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06099" y="2106259"/>
            <a:ext cx="6853412"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3800"/>
              <a:buFont typeface="Helvetica Neue"/>
              <a:buNone/>
              <a:defRPr sz="3800" b="1" i="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492316" y="4063709"/>
            <a:ext cx="6079746" cy="1752600"/>
          </a:xfrm>
          <a:prstGeom prst="rect">
            <a:avLst/>
          </a:prstGeom>
          <a:noFill/>
          <a:ln>
            <a:noFill/>
          </a:ln>
        </p:spPr>
        <p:txBody>
          <a:bodyPr spcFirstLastPara="1" wrap="square" lIns="91425" tIns="45700" rIns="91425" bIns="45700" anchor="t" anchorCtr="0"/>
          <a:lstStyle>
            <a:lvl1pPr marR="0" lvl="0" algn="ctr">
              <a:lnSpc>
                <a:spcPct val="100000"/>
              </a:lnSpc>
              <a:spcBef>
                <a:spcPts val="600"/>
              </a:spcBef>
              <a:spcAft>
                <a:spcPts val="0"/>
              </a:spcAft>
              <a:buClr>
                <a:schemeClr val="dk1"/>
              </a:buClr>
              <a:buSzPts val="3000"/>
              <a:buFont typeface="Arial"/>
              <a:buNone/>
              <a:defRPr sz="3000" b="0" i="1">
                <a:solidFill>
                  <a:schemeClr val="dk1"/>
                </a:solidFill>
                <a:latin typeface="Helvetica Neue"/>
                <a:ea typeface="Helvetica Neue"/>
                <a:cs typeface="Helvetica Neue"/>
                <a:sym typeface="Helvetica Neu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2"/>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6" name="Google Shape;66;p12"/>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 name="Google Shape;67;p12"/>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8" name="Google Shape;68;p12"/>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5"/>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4" name="Google Shape;84;p15"/>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85" name="Google Shape;85;p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6"/>
          <p:cNvSpPr>
            <a:spLocks noGrp="1"/>
          </p:cNvSpPr>
          <p:nvPr>
            <p:ph type="pic" idx="2"/>
          </p:nvPr>
        </p:nvSpPr>
        <p:spPr>
          <a:xfrm>
            <a:off x="3887391" y="987425"/>
            <a:ext cx="46293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Google Shape;91;p16"/>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92" name="Google Shape;92;p1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7"/>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p1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8"/>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94404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457200" y="2269609"/>
            <a:ext cx="8229600" cy="3946879"/>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lstStyle>
            <a:lvl1pPr lvl="0" algn="ctr">
              <a:spcBef>
                <a:spcPts val="0"/>
              </a:spcBef>
              <a:spcAft>
                <a:spcPts val="0"/>
              </a:spcAft>
              <a:buClr>
                <a:schemeClr val="dk1"/>
              </a:buClr>
              <a:buSzPts val="2400"/>
              <a:buFont typeface="Helvetica Neue"/>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 name="Google Shape;20;p4"/>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lstStyle>
            <a:lvl1pPr marL="457200" lvl="0" indent="-304800" algn="l">
              <a:spcBef>
                <a:spcPts val="0"/>
              </a:spcBef>
              <a:spcAft>
                <a:spcPts val="0"/>
              </a:spcAft>
              <a:buClr>
                <a:schemeClr val="dk1"/>
              </a:buClr>
              <a:buSzPts val="1200"/>
              <a:buChar char="●"/>
              <a:defRPr sz="1200"/>
            </a:lvl1pPr>
            <a:lvl2pPr marL="914400" lvl="1" indent="-304800" algn="l">
              <a:spcBef>
                <a:spcPts val="1600"/>
              </a:spcBef>
              <a:spcAft>
                <a:spcPts val="0"/>
              </a:spcAft>
              <a:buClr>
                <a:schemeClr val="dk1"/>
              </a:buClr>
              <a:buSzPts val="1200"/>
              <a:buChar char="○"/>
              <a:defRPr sz="1200"/>
            </a:lvl2pPr>
            <a:lvl3pPr marL="1371600" lvl="2" indent="-304800" algn="l">
              <a:spcBef>
                <a:spcPts val="1600"/>
              </a:spcBef>
              <a:spcAft>
                <a:spcPts val="0"/>
              </a:spcAft>
              <a:buClr>
                <a:schemeClr val="dk1"/>
              </a:buClr>
              <a:buSzPts val="1200"/>
              <a:buChar char="■"/>
              <a:defRPr sz="1200"/>
            </a:lvl3pPr>
            <a:lvl4pPr marL="1828800" lvl="3" indent="-304800" algn="l">
              <a:spcBef>
                <a:spcPts val="1600"/>
              </a:spcBef>
              <a:spcAft>
                <a:spcPts val="0"/>
              </a:spcAft>
              <a:buClr>
                <a:schemeClr val="dk1"/>
              </a:buClr>
              <a:buSzPts val="1200"/>
              <a:buChar char="●"/>
              <a:defRPr sz="1200"/>
            </a:lvl4pPr>
            <a:lvl5pPr marL="2286000" lvl="4" indent="-304800" algn="l">
              <a:spcBef>
                <a:spcPts val="1600"/>
              </a:spcBef>
              <a:spcAft>
                <a:spcPts val="0"/>
              </a:spcAft>
              <a:buClr>
                <a:schemeClr val="dk1"/>
              </a:buClr>
              <a:buSzPts val="1200"/>
              <a:buChar char="○"/>
              <a:defRPr sz="1200"/>
            </a:lvl5pPr>
            <a:lvl6pPr marL="2743200" lvl="5" indent="-304800" algn="l">
              <a:spcBef>
                <a:spcPts val="1600"/>
              </a:spcBef>
              <a:spcAft>
                <a:spcPts val="0"/>
              </a:spcAft>
              <a:buClr>
                <a:schemeClr val="dk1"/>
              </a:buClr>
              <a:buSzPts val="1200"/>
              <a:buChar char="■"/>
              <a:defRPr sz="1200"/>
            </a:lvl6pPr>
            <a:lvl7pPr marL="3200400" lvl="6" indent="-304800" algn="l">
              <a:spcBef>
                <a:spcPts val="1600"/>
              </a:spcBef>
              <a:spcAft>
                <a:spcPts val="0"/>
              </a:spcAft>
              <a:buClr>
                <a:schemeClr val="dk1"/>
              </a:buClr>
              <a:buSzPts val="1200"/>
              <a:buChar char="●"/>
              <a:defRPr sz="1200"/>
            </a:lvl7pPr>
            <a:lvl8pPr marL="3657600" lvl="7" indent="-304800" algn="l">
              <a:spcBef>
                <a:spcPts val="1600"/>
              </a:spcBef>
              <a:spcAft>
                <a:spcPts val="0"/>
              </a:spcAft>
              <a:buClr>
                <a:schemeClr val="dk1"/>
              </a:buClr>
              <a:buSzPts val="1200"/>
              <a:buChar char="○"/>
              <a:defRPr sz="1200"/>
            </a:lvl8pPr>
            <a:lvl9pPr marL="4114800" lvl="8" indent="-304800" algn="l">
              <a:spcBef>
                <a:spcPts val="1600"/>
              </a:spcBef>
              <a:spcAft>
                <a:spcPts val="1600"/>
              </a:spcAft>
              <a:buClr>
                <a:schemeClr val="dk1"/>
              </a:buClr>
              <a:buSzPts val="1200"/>
              <a:buChar char="■"/>
              <a:defRPr sz="1200"/>
            </a:lvl9pPr>
          </a:lstStyle>
          <a:p>
            <a:endParaRPr/>
          </a:p>
        </p:txBody>
      </p:sp>
      <p:sp>
        <p:nvSpPr>
          <p:cNvPr id="21" name="Google Shape;21;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chemeClr val="dk1"/>
              </a:buClr>
              <a:buSzPts val="1800"/>
              <a:buFont typeface="Calibri"/>
              <a:buNone/>
              <a:defRPr sz="1800">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lgn="ctr">
              <a:spcBef>
                <a:spcPts val="0"/>
              </a:spcBef>
              <a:spcAft>
                <a:spcPts val="0"/>
              </a:spcAft>
              <a:buClr>
                <a:schemeClr val="dk1"/>
              </a:buClr>
              <a:buSzPts val="2800"/>
              <a:buFont typeface="Helvetica Neue"/>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gn="l">
              <a:spcBef>
                <a:spcPts val="0"/>
              </a:spcBef>
              <a:spcAft>
                <a:spcPts val="0"/>
              </a:spcAft>
              <a:buClr>
                <a:schemeClr val="dk1"/>
              </a:buClr>
              <a:buSzPts val="1800"/>
              <a:buChar char="●"/>
              <a:defRPr/>
            </a:lvl1pPr>
            <a:lvl2pPr marL="914400" lvl="1" indent="-317500" algn="l">
              <a:spcBef>
                <a:spcPts val="1600"/>
              </a:spcBef>
              <a:spcAft>
                <a:spcPts val="0"/>
              </a:spcAft>
              <a:buClr>
                <a:schemeClr val="dk1"/>
              </a:buClr>
              <a:buSzPts val="1400"/>
              <a:buChar char="○"/>
              <a:defRPr/>
            </a:lvl2pPr>
            <a:lvl3pPr marL="1371600" lvl="2" indent="-317500" algn="l">
              <a:spcBef>
                <a:spcPts val="1600"/>
              </a:spcBef>
              <a:spcAft>
                <a:spcPts val="0"/>
              </a:spcAft>
              <a:buClr>
                <a:schemeClr val="dk1"/>
              </a:buClr>
              <a:buSzPts val="1400"/>
              <a:buChar char="■"/>
              <a:defRPr/>
            </a:lvl3pPr>
            <a:lvl4pPr marL="1828800" lvl="3" indent="-317500" algn="l">
              <a:spcBef>
                <a:spcPts val="1600"/>
              </a:spcBef>
              <a:spcAft>
                <a:spcPts val="0"/>
              </a:spcAft>
              <a:buClr>
                <a:schemeClr val="dk1"/>
              </a:buClr>
              <a:buSzPts val="1400"/>
              <a:buChar char="●"/>
              <a:defRPr/>
            </a:lvl4pPr>
            <a:lvl5pPr marL="2286000" lvl="4" indent="-317500" algn="l">
              <a:spcBef>
                <a:spcPts val="1600"/>
              </a:spcBef>
              <a:spcAft>
                <a:spcPts val="0"/>
              </a:spcAft>
              <a:buClr>
                <a:schemeClr val="dk1"/>
              </a:buClr>
              <a:buSzPts val="1400"/>
              <a:buChar char="○"/>
              <a:defRPr/>
            </a:lvl5pPr>
            <a:lvl6pPr marL="2743200" lvl="5" indent="-317500" algn="l">
              <a:spcBef>
                <a:spcPts val="1600"/>
              </a:spcBef>
              <a:spcAft>
                <a:spcPts val="0"/>
              </a:spcAft>
              <a:buClr>
                <a:schemeClr val="dk1"/>
              </a:buClr>
              <a:buSzPts val="1400"/>
              <a:buChar char="■"/>
              <a:defRPr/>
            </a:lvl6pPr>
            <a:lvl7pPr marL="3200400" lvl="6" indent="-317500" algn="l">
              <a:spcBef>
                <a:spcPts val="1600"/>
              </a:spcBef>
              <a:spcAft>
                <a:spcPts val="0"/>
              </a:spcAft>
              <a:buClr>
                <a:schemeClr val="dk1"/>
              </a:buClr>
              <a:buSzPts val="1400"/>
              <a:buChar char="●"/>
              <a:defRPr/>
            </a:lvl7pPr>
            <a:lvl8pPr marL="3657600" lvl="7" indent="-317500" algn="l">
              <a:spcBef>
                <a:spcPts val="1600"/>
              </a:spcBef>
              <a:spcAft>
                <a:spcPts val="0"/>
              </a:spcAft>
              <a:buClr>
                <a:schemeClr val="dk1"/>
              </a:buClr>
              <a:buSzPts val="1400"/>
              <a:buChar char="○"/>
              <a:defRPr/>
            </a:lvl8pPr>
            <a:lvl9pPr marL="4114800" lvl="8" indent="-317500" algn="l">
              <a:spcBef>
                <a:spcPts val="1600"/>
              </a:spcBef>
              <a:spcAft>
                <a:spcPts val="1600"/>
              </a:spcAft>
              <a:buClr>
                <a:schemeClr val="dk1"/>
              </a:buClr>
              <a:buSzPts val="1400"/>
              <a:buChar char="■"/>
              <a:defRPr/>
            </a:lvl9pPr>
          </a:lstStyle>
          <a:p>
            <a:endParaRPr/>
          </a:p>
        </p:txBody>
      </p:sp>
      <p:sp>
        <p:nvSpPr>
          <p:cNvPr id="25" name="Google Shape;25;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buClr>
                <a:schemeClr val="dk1"/>
              </a:buClr>
              <a:buSzPts val="1800"/>
              <a:buFont typeface="Calibri"/>
              <a:buNone/>
              <a:defRPr sz="1800">
                <a:solidFill>
                  <a:schemeClr val="dk1"/>
                </a:solidFill>
                <a:latin typeface="Calibri"/>
                <a:ea typeface="Calibri"/>
                <a:cs typeface="Calibri"/>
                <a:sym typeface="Calibri"/>
              </a:defRPr>
            </a:lvl1pPr>
            <a:lvl2pPr marL="0" marR="0" lvl="1" indent="0" algn="r" rtl="0">
              <a:buClr>
                <a:schemeClr val="dk1"/>
              </a:buClr>
              <a:buSzPts val="1800"/>
              <a:buFont typeface="Calibri"/>
              <a:buNone/>
              <a:defRPr sz="1800">
                <a:solidFill>
                  <a:schemeClr val="dk1"/>
                </a:solidFill>
                <a:latin typeface="Calibri"/>
                <a:ea typeface="Calibri"/>
                <a:cs typeface="Calibri"/>
                <a:sym typeface="Calibri"/>
              </a:defRPr>
            </a:lvl2pPr>
            <a:lvl3pPr marL="0" marR="0" lvl="2" indent="0" algn="r" rtl="0">
              <a:buClr>
                <a:schemeClr val="dk1"/>
              </a:buClr>
              <a:buSzPts val="1800"/>
              <a:buFont typeface="Calibri"/>
              <a:buNone/>
              <a:defRPr sz="1800">
                <a:solidFill>
                  <a:schemeClr val="dk1"/>
                </a:solidFill>
                <a:latin typeface="Calibri"/>
                <a:ea typeface="Calibri"/>
                <a:cs typeface="Calibri"/>
                <a:sym typeface="Calibri"/>
              </a:defRPr>
            </a:lvl3pPr>
            <a:lvl4pPr marL="0" marR="0" lvl="3" indent="0" algn="r" rtl="0">
              <a:buClr>
                <a:schemeClr val="dk1"/>
              </a:buClr>
              <a:buSzPts val="1800"/>
              <a:buFont typeface="Calibri"/>
              <a:buNone/>
              <a:defRPr sz="1800">
                <a:solidFill>
                  <a:schemeClr val="dk1"/>
                </a:solidFill>
                <a:latin typeface="Calibri"/>
                <a:ea typeface="Calibri"/>
                <a:cs typeface="Calibri"/>
                <a:sym typeface="Calibri"/>
              </a:defRPr>
            </a:lvl4pPr>
            <a:lvl5pPr marL="0" marR="0" lvl="4" indent="0" algn="r" rtl="0">
              <a:buClr>
                <a:schemeClr val="dk1"/>
              </a:buClr>
              <a:buSzPts val="1800"/>
              <a:buFont typeface="Calibri"/>
              <a:buNone/>
              <a:defRPr sz="1800">
                <a:solidFill>
                  <a:schemeClr val="dk1"/>
                </a:solidFill>
                <a:latin typeface="Calibri"/>
                <a:ea typeface="Calibri"/>
                <a:cs typeface="Calibri"/>
                <a:sym typeface="Calibri"/>
              </a:defRPr>
            </a:lvl5pPr>
            <a:lvl6pPr marL="0" marR="0" lvl="5" indent="0" algn="r" rtl="0">
              <a:buClr>
                <a:schemeClr val="dk1"/>
              </a:buClr>
              <a:buSzPts val="1800"/>
              <a:buFont typeface="Calibri"/>
              <a:buNone/>
              <a:defRPr sz="1800">
                <a:solidFill>
                  <a:schemeClr val="dk1"/>
                </a:solidFill>
                <a:latin typeface="Calibri"/>
                <a:ea typeface="Calibri"/>
                <a:cs typeface="Calibri"/>
                <a:sym typeface="Calibri"/>
              </a:defRPr>
            </a:lvl6pPr>
            <a:lvl7pPr marL="0" marR="0" lvl="6" indent="0" algn="r" rtl="0">
              <a:buClr>
                <a:schemeClr val="dk1"/>
              </a:buClr>
              <a:buSzPts val="1800"/>
              <a:buFont typeface="Calibri"/>
              <a:buNone/>
              <a:defRPr sz="1800">
                <a:solidFill>
                  <a:schemeClr val="dk1"/>
                </a:solidFill>
                <a:latin typeface="Calibri"/>
                <a:ea typeface="Calibri"/>
                <a:cs typeface="Calibri"/>
                <a:sym typeface="Calibri"/>
              </a:defRPr>
            </a:lvl7pPr>
            <a:lvl8pPr marL="0" marR="0" lvl="7" indent="0" algn="r" rtl="0">
              <a:buClr>
                <a:schemeClr val="dk1"/>
              </a:buClr>
              <a:buSzPts val="1800"/>
              <a:buFont typeface="Calibri"/>
              <a:buNone/>
              <a:defRPr sz="1800">
                <a:solidFill>
                  <a:schemeClr val="dk1"/>
                </a:solidFill>
                <a:latin typeface="Calibri"/>
                <a:ea typeface="Calibri"/>
                <a:cs typeface="Calibri"/>
                <a:sym typeface="Calibri"/>
              </a:defRPr>
            </a:lvl8pPr>
            <a:lvl9pPr marL="0" marR="0" lvl="8" indent="0" algn="r" rtl="0">
              <a:buClr>
                <a:schemeClr val="dk1"/>
              </a:buClr>
              <a:buSzPts val="1800"/>
              <a:buFont typeface="Calibri"/>
              <a:buNone/>
              <a:defRPr sz="1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57200" y="940601"/>
            <a:ext cx="8229600" cy="118786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457200" y="2266165"/>
            <a:ext cx="8229600" cy="395621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8"/>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8"/>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1" name="Google Shape;41;p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 name="Google Shape;47;p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1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1"/>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 name="Google Shape;59;p11"/>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0" name="Google Shape;60;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940601"/>
            <a:ext cx="8229600" cy="118786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2266165"/>
            <a:ext cx="8229600" cy="395621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 name="Google Shape;34;p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Eeo20Ke_YhHMLFTIZot0EZYirwK7pl9T/view"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hHWbXxEShW5gpxSDGsyCFgsMX0JZwDC8/vie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drive.google.com/file/d/1cjj4HrjJyl1DJjGghs09mZIuYKshREh4/view"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DHjjchXU7thHD438iDneWc3TbYrtb3xP/vie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meet.google.com/jrx-ckys-ue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ctrTitle"/>
          </p:nvPr>
        </p:nvSpPr>
        <p:spPr>
          <a:xfrm>
            <a:off x="372009" y="3609412"/>
            <a:ext cx="7945892" cy="1962498"/>
          </a:xfrm>
          <a:prstGeom prst="rect">
            <a:avLst/>
          </a:prstGeom>
          <a:noFill/>
          <a:ln>
            <a:noFill/>
          </a:ln>
        </p:spPr>
        <p:txBody>
          <a:bodyPr spcFirstLastPara="1" wrap="square" lIns="91425" tIns="91425" rIns="91425" bIns="91425" anchor="b" anchorCtr="0">
            <a:noAutofit/>
          </a:bodyPr>
          <a:lstStyle/>
          <a:p>
            <a:pPr marL="0" lvl="0" indent="0" algn="ctr" rtl="0">
              <a:lnSpc>
                <a:spcPct val="107916"/>
              </a:lnSpc>
              <a:spcBef>
                <a:spcPts val="0"/>
              </a:spcBef>
              <a:spcAft>
                <a:spcPts val="0"/>
              </a:spcAft>
              <a:buClr>
                <a:schemeClr val="dk1"/>
              </a:buClr>
              <a:buSzPts val="1100"/>
              <a:buFont typeface="Calibri"/>
              <a:buNone/>
            </a:pPr>
            <a:r>
              <a:rPr lang="en-US" sz="4000">
                <a:latin typeface="Calibri"/>
                <a:ea typeface="Calibri"/>
                <a:cs typeface="Calibri"/>
                <a:sym typeface="Calibri"/>
              </a:rPr>
              <a:t>Reinvigorating the Feedback Loop: Teaching the ARCH Model for Giving Feedback within a Residents-as-Teachers Curriculum</a:t>
            </a:r>
            <a:endParaRPr sz="4000">
              <a:latin typeface="Calibri"/>
              <a:ea typeface="Calibri"/>
              <a:cs typeface="Calibri"/>
              <a:sym typeface="Calibri"/>
            </a:endParaRPr>
          </a:p>
          <a:p>
            <a:pPr marL="0" lvl="0" indent="0" algn="ctr" rtl="0">
              <a:lnSpc>
                <a:spcPct val="107916"/>
              </a:lnSpc>
              <a:spcBef>
                <a:spcPts val="800"/>
              </a:spcBef>
              <a:spcAft>
                <a:spcPts val="0"/>
              </a:spcAft>
              <a:buClr>
                <a:schemeClr val="dk1"/>
              </a:buClr>
              <a:buSzPts val="1100"/>
              <a:buFont typeface="Helvetica Neue"/>
              <a:buNone/>
            </a:pPr>
            <a:endParaRPr sz="4400">
              <a:latin typeface="Calibri"/>
              <a:ea typeface="Calibri"/>
              <a:cs typeface="Calibri"/>
              <a:sym typeface="Calibri"/>
            </a:endParaRPr>
          </a:p>
          <a:p>
            <a:pPr marL="0" lvl="0" indent="0" algn="ctr" rtl="0">
              <a:spcBef>
                <a:spcPts val="800"/>
              </a:spcBef>
              <a:spcAft>
                <a:spcPts val="0"/>
              </a:spcAft>
              <a:buClr>
                <a:schemeClr val="dk1"/>
              </a:buClr>
              <a:buSzPts val="4400"/>
              <a:buFont typeface="Helvetica Neue"/>
              <a:buNone/>
            </a:pPr>
            <a:endParaRPr sz="4400"/>
          </a:p>
        </p:txBody>
      </p:sp>
      <p:sp>
        <p:nvSpPr>
          <p:cNvPr id="112" name="Google Shape;112;p19"/>
          <p:cNvSpPr txBox="1"/>
          <p:nvPr/>
        </p:nvSpPr>
        <p:spPr>
          <a:xfrm>
            <a:off x="886408" y="4253872"/>
            <a:ext cx="2937928"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Dennis Baker, PhD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Amanda Cuda, MD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Courtney Halista, MD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Chase Hughes, MD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Dina Kurzweil, PhD</a:t>
            </a:r>
            <a:endParaRPr/>
          </a:p>
        </p:txBody>
      </p:sp>
      <p:sp>
        <p:nvSpPr>
          <p:cNvPr id="113" name="Google Shape;113;p19"/>
          <p:cNvSpPr txBox="1"/>
          <p:nvPr/>
        </p:nvSpPr>
        <p:spPr>
          <a:xfrm>
            <a:off x="4799046" y="4253872"/>
            <a:ext cx="3094652"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Karen Marcellas, PhD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Carolina Merrigan, MD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Dana Nguyen, MD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Kristen Wyrick, MD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ctrTitle"/>
          </p:nvPr>
        </p:nvSpPr>
        <p:spPr>
          <a:xfrm>
            <a:off x="0" y="1862419"/>
            <a:ext cx="9211381" cy="41726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Helvetica Neue"/>
              <a:buNone/>
            </a:pPr>
            <a:r>
              <a:rPr lang="en-US" sz="3600"/>
              <a:t>Dennis Baker, Ph.D.</a:t>
            </a:r>
            <a:br>
              <a:rPr lang="en-US" sz="3420" b="0"/>
            </a:br>
            <a:br>
              <a:rPr lang="en-US" sz="3420" b="0"/>
            </a:br>
            <a:r>
              <a:rPr lang="en-US" sz="2790" b="0"/>
              <a:t>Assistant Dean for Faculty Enrichment and Professor of Family Medicine</a:t>
            </a:r>
            <a:br>
              <a:rPr lang="en-US" sz="2790" b="0"/>
            </a:br>
            <a:r>
              <a:rPr lang="en-US" sz="2790" b="0"/>
              <a:t>Alabama College of Osteopathic Medicine</a:t>
            </a:r>
            <a:br>
              <a:rPr lang="en-US" sz="2790" b="0"/>
            </a:br>
            <a:r>
              <a:rPr lang="en-US" sz="2790" b="0"/>
              <a:t>&amp;</a:t>
            </a:r>
            <a:br>
              <a:rPr lang="en-US" sz="2790" b="0"/>
            </a:br>
            <a:r>
              <a:rPr lang="en-US" sz="2790" b="0"/>
              <a:t>Emeritus Professor of Family Medicine and Rural Health</a:t>
            </a:r>
            <a:br>
              <a:rPr lang="en-US" sz="2790" b="0"/>
            </a:br>
            <a:r>
              <a:rPr lang="en-US" sz="2790" b="0"/>
              <a:t>Florida State University College of Medicine</a:t>
            </a:r>
            <a:br>
              <a:rPr lang="en-US" sz="3420" b="0"/>
            </a:br>
            <a:endParaRPr sz="3420"/>
          </a:p>
        </p:txBody>
      </p:sp>
      <p:sp>
        <p:nvSpPr>
          <p:cNvPr id="206" name="Google Shape;206;p28"/>
          <p:cNvSpPr txBox="1">
            <a:spLocks noGrp="1"/>
          </p:cNvSpPr>
          <p:nvPr>
            <p:ph type="subTitle" idx="1"/>
          </p:nvPr>
        </p:nvSpPr>
        <p:spPr>
          <a:xfrm>
            <a:off x="11032556" y="2552700"/>
            <a:ext cx="6079746"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457200" y="940601"/>
            <a:ext cx="8229600" cy="1187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Helvetica Neue"/>
              <a:buNone/>
            </a:pPr>
            <a:r>
              <a:rPr lang="en-US" sz="3600" b="1"/>
              <a:t>“Some” Characteristics of Effective Feedback</a:t>
            </a:r>
            <a:endParaRPr/>
          </a:p>
        </p:txBody>
      </p:sp>
      <p:sp>
        <p:nvSpPr>
          <p:cNvPr id="213" name="Google Shape;213;p29"/>
          <p:cNvSpPr txBox="1">
            <a:spLocks noGrp="1"/>
          </p:cNvSpPr>
          <p:nvPr>
            <p:ph type="body" idx="1"/>
          </p:nvPr>
        </p:nvSpPr>
        <p:spPr>
          <a:xfrm>
            <a:off x="192628" y="2128475"/>
            <a:ext cx="8229600" cy="395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t>Considers emotions of teacher and learner</a:t>
            </a:r>
            <a:endParaRPr/>
          </a:p>
          <a:p>
            <a:pPr marL="342900" lvl="0" indent="-342900" algn="l" rtl="0">
              <a:spcBef>
                <a:spcPts val="480"/>
              </a:spcBef>
              <a:spcAft>
                <a:spcPts val="0"/>
              </a:spcAft>
              <a:buClr>
                <a:schemeClr val="dk1"/>
              </a:buClr>
              <a:buSzPts val="2400"/>
              <a:buChar char="•"/>
            </a:pPr>
            <a:r>
              <a:rPr lang="en-US" sz="2400"/>
              <a:t>Start with the learner via self-assessment</a:t>
            </a:r>
            <a:endParaRPr/>
          </a:p>
          <a:p>
            <a:pPr marL="342900" lvl="0" indent="-342900" algn="l" rtl="0">
              <a:spcBef>
                <a:spcPts val="480"/>
              </a:spcBef>
              <a:spcAft>
                <a:spcPts val="0"/>
              </a:spcAft>
              <a:buClr>
                <a:schemeClr val="dk1"/>
              </a:buClr>
              <a:buSzPts val="2400"/>
              <a:buChar char="•"/>
            </a:pPr>
            <a:r>
              <a:rPr lang="en-US" sz="2400"/>
              <a:t>Expected</a:t>
            </a:r>
            <a:endParaRPr/>
          </a:p>
          <a:p>
            <a:pPr marL="342900" lvl="0" indent="-342900" algn="l" rtl="0">
              <a:spcBef>
                <a:spcPts val="480"/>
              </a:spcBef>
              <a:spcAft>
                <a:spcPts val="0"/>
              </a:spcAft>
              <a:buClr>
                <a:schemeClr val="dk1"/>
              </a:buClr>
              <a:buSzPts val="2400"/>
              <a:buChar char="•"/>
            </a:pPr>
            <a:r>
              <a:rPr lang="en-US" sz="2400"/>
              <a:t>Right time</a:t>
            </a:r>
            <a:endParaRPr/>
          </a:p>
          <a:p>
            <a:pPr marL="342900" lvl="0" indent="-342900" algn="l" rtl="0">
              <a:spcBef>
                <a:spcPts val="480"/>
              </a:spcBef>
              <a:spcAft>
                <a:spcPts val="0"/>
              </a:spcAft>
              <a:buClr>
                <a:schemeClr val="dk1"/>
              </a:buClr>
              <a:buSzPts val="2400"/>
              <a:buChar char="•"/>
            </a:pPr>
            <a:r>
              <a:rPr lang="en-US" sz="2400"/>
              <a:t>Right amount</a:t>
            </a:r>
            <a:endParaRPr/>
          </a:p>
          <a:p>
            <a:pPr marL="342900" lvl="0" indent="-342900" algn="l" rtl="0">
              <a:spcBef>
                <a:spcPts val="480"/>
              </a:spcBef>
              <a:spcAft>
                <a:spcPts val="0"/>
              </a:spcAft>
              <a:buClr>
                <a:schemeClr val="dk1"/>
              </a:buClr>
              <a:buSzPts val="2400"/>
              <a:buChar char="•"/>
            </a:pPr>
            <a:r>
              <a:rPr lang="en-US" sz="2400"/>
              <a:t>Based on direct observation</a:t>
            </a:r>
            <a:endParaRPr/>
          </a:p>
          <a:p>
            <a:pPr marL="342900" lvl="0" indent="-342900" algn="l" rtl="0">
              <a:spcBef>
                <a:spcPts val="480"/>
              </a:spcBef>
              <a:spcAft>
                <a:spcPts val="0"/>
              </a:spcAft>
              <a:buClr>
                <a:schemeClr val="dk1"/>
              </a:buClr>
              <a:buSzPts val="2400"/>
              <a:buChar char="•"/>
            </a:pPr>
            <a:r>
              <a:rPr lang="en-US" sz="2400"/>
              <a:t>Specific and descriptive language</a:t>
            </a:r>
            <a:endParaRPr/>
          </a:p>
          <a:p>
            <a:pPr marL="342900" lvl="0" indent="-342900" algn="l" rtl="0">
              <a:spcBef>
                <a:spcPts val="480"/>
              </a:spcBef>
              <a:spcAft>
                <a:spcPts val="0"/>
              </a:spcAft>
              <a:buClr>
                <a:schemeClr val="dk1"/>
              </a:buClr>
              <a:buSzPts val="2400"/>
              <a:buChar char="•"/>
            </a:pPr>
            <a:r>
              <a:rPr lang="en-US" sz="2400"/>
              <a:t>Collaborative, goal oriented</a:t>
            </a:r>
            <a:endParaRPr/>
          </a:p>
          <a:p>
            <a:pPr marL="342900" lvl="0" indent="-342900" algn="l" rtl="0">
              <a:spcBef>
                <a:spcPts val="480"/>
              </a:spcBef>
              <a:spcAft>
                <a:spcPts val="0"/>
              </a:spcAft>
              <a:buClr>
                <a:schemeClr val="dk1"/>
              </a:buClr>
              <a:buSzPts val="2400"/>
              <a:buChar char="•"/>
            </a:pPr>
            <a:r>
              <a:rPr lang="en-US" sz="2400"/>
              <a:t>Packaged well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457200" y="940601"/>
            <a:ext cx="8229600" cy="1187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Helvetica Neue"/>
              <a:buNone/>
            </a:pPr>
            <a:r>
              <a:rPr lang="en-US" sz="3600" b="1"/>
              <a:t>“Some” Characteristics of Effective Feedback</a:t>
            </a:r>
            <a:endParaRPr/>
          </a:p>
        </p:txBody>
      </p:sp>
      <p:sp>
        <p:nvSpPr>
          <p:cNvPr id="220" name="Google Shape;220;p30"/>
          <p:cNvSpPr txBox="1">
            <a:spLocks noGrp="1"/>
          </p:cNvSpPr>
          <p:nvPr>
            <p:ph type="body" idx="1"/>
          </p:nvPr>
        </p:nvSpPr>
        <p:spPr>
          <a:xfrm>
            <a:off x="192627" y="2128475"/>
            <a:ext cx="7408200" cy="395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t>Considers emotions of teacher and learner</a:t>
            </a:r>
            <a:endParaRPr/>
          </a:p>
          <a:p>
            <a:pPr marL="342900" lvl="0" indent="-342900" algn="l" rtl="0">
              <a:spcBef>
                <a:spcPts val="480"/>
              </a:spcBef>
              <a:spcAft>
                <a:spcPts val="0"/>
              </a:spcAft>
              <a:buClr>
                <a:schemeClr val="dk1"/>
              </a:buClr>
              <a:buSzPts val="2400"/>
              <a:buChar char="•"/>
            </a:pPr>
            <a:r>
              <a:rPr lang="en-US" sz="2400"/>
              <a:t>Start with the learner via self-assessment</a:t>
            </a:r>
            <a:endParaRPr/>
          </a:p>
          <a:p>
            <a:pPr marL="342900" lvl="0" indent="-342900" algn="l" rtl="0">
              <a:spcBef>
                <a:spcPts val="480"/>
              </a:spcBef>
              <a:spcAft>
                <a:spcPts val="0"/>
              </a:spcAft>
              <a:buClr>
                <a:schemeClr val="dk1"/>
              </a:buClr>
              <a:buSzPts val="2400"/>
              <a:buChar char="•"/>
            </a:pPr>
            <a:r>
              <a:rPr lang="en-US" sz="2400"/>
              <a:t>Expected</a:t>
            </a:r>
            <a:endParaRPr/>
          </a:p>
          <a:p>
            <a:pPr marL="342900" lvl="0" indent="-342900" algn="l" rtl="0">
              <a:spcBef>
                <a:spcPts val="480"/>
              </a:spcBef>
              <a:spcAft>
                <a:spcPts val="0"/>
              </a:spcAft>
              <a:buClr>
                <a:schemeClr val="dk1"/>
              </a:buClr>
              <a:buSzPts val="2400"/>
              <a:buChar char="•"/>
            </a:pPr>
            <a:r>
              <a:rPr lang="en-US" sz="2400"/>
              <a:t>Right time</a:t>
            </a:r>
            <a:endParaRPr/>
          </a:p>
          <a:p>
            <a:pPr marL="342900" lvl="0" indent="-342900" algn="l" rtl="0">
              <a:spcBef>
                <a:spcPts val="480"/>
              </a:spcBef>
              <a:spcAft>
                <a:spcPts val="0"/>
              </a:spcAft>
              <a:buClr>
                <a:schemeClr val="dk1"/>
              </a:buClr>
              <a:buSzPts val="2400"/>
              <a:buChar char="•"/>
            </a:pPr>
            <a:r>
              <a:rPr lang="en-US" sz="2400"/>
              <a:t>Right amount</a:t>
            </a:r>
            <a:endParaRPr/>
          </a:p>
          <a:p>
            <a:pPr marL="342900" lvl="0" indent="-342900" algn="l" rtl="0">
              <a:spcBef>
                <a:spcPts val="480"/>
              </a:spcBef>
              <a:spcAft>
                <a:spcPts val="0"/>
              </a:spcAft>
              <a:buClr>
                <a:schemeClr val="dk1"/>
              </a:buClr>
              <a:buSzPts val="2400"/>
              <a:buChar char="•"/>
            </a:pPr>
            <a:r>
              <a:rPr lang="en-US" sz="2400"/>
              <a:t>Based on direct observation</a:t>
            </a:r>
            <a:endParaRPr/>
          </a:p>
          <a:p>
            <a:pPr marL="342900" lvl="0" indent="-342900" algn="l" rtl="0">
              <a:spcBef>
                <a:spcPts val="480"/>
              </a:spcBef>
              <a:spcAft>
                <a:spcPts val="0"/>
              </a:spcAft>
              <a:buClr>
                <a:schemeClr val="dk1"/>
              </a:buClr>
              <a:buSzPts val="2400"/>
              <a:buChar char="•"/>
            </a:pPr>
            <a:r>
              <a:rPr lang="en-US" sz="2400"/>
              <a:t>Specific and descriptive language</a:t>
            </a:r>
            <a:endParaRPr/>
          </a:p>
          <a:p>
            <a:pPr marL="342900" lvl="0" indent="-342900" algn="l" rtl="0">
              <a:spcBef>
                <a:spcPts val="480"/>
              </a:spcBef>
              <a:spcAft>
                <a:spcPts val="0"/>
              </a:spcAft>
              <a:buClr>
                <a:schemeClr val="dk1"/>
              </a:buClr>
              <a:buSzPts val="2400"/>
              <a:buChar char="•"/>
            </a:pPr>
            <a:r>
              <a:rPr lang="en-US" sz="2400"/>
              <a:t>Collaborative, goal oriented</a:t>
            </a:r>
            <a:endParaRPr/>
          </a:p>
          <a:p>
            <a:pPr marL="342900" lvl="0" indent="-342900" algn="l" rtl="0">
              <a:spcBef>
                <a:spcPts val="480"/>
              </a:spcBef>
              <a:spcAft>
                <a:spcPts val="0"/>
              </a:spcAft>
              <a:buClr>
                <a:schemeClr val="dk1"/>
              </a:buClr>
              <a:buSzPts val="2400"/>
              <a:buChar char="•"/>
            </a:pPr>
            <a:r>
              <a:rPr lang="en-US" sz="2400"/>
              <a:t>Packaged well</a:t>
            </a:r>
            <a:endParaRPr/>
          </a:p>
        </p:txBody>
      </p:sp>
      <p:pic>
        <p:nvPicPr>
          <p:cNvPr id="221" name="Google Shape;221;p30" descr="File:USA Arches NP Delicate Arch(1).jpg - Wikipedia"/>
          <p:cNvPicPr preferRelativeResize="0"/>
          <p:nvPr/>
        </p:nvPicPr>
        <p:blipFill rotWithShape="1">
          <a:blip r:embed="rId3">
            <a:alphaModFix/>
          </a:blip>
          <a:srcRect/>
          <a:stretch/>
        </p:blipFill>
        <p:spPr>
          <a:xfrm>
            <a:off x="6121058" y="3904343"/>
            <a:ext cx="2908845" cy="21803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pic>
        <p:nvPicPr>
          <p:cNvPr id="226" name="Google Shape;226;p31"/>
          <p:cNvPicPr preferRelativeResize="0"/>
          <p:nvPr/>
        </p:nvPicPr>
        <p:blipFill rotWithShape="1">
          <a:blip r:embed="rId3">
            <a:alphaModFix/>
          </a:blip>
          <a:srcRect t="20555" b="8072"/>
          <a:stretch/>
        </p:blipFill>
        <p:spPr>
          <a:xfrm>
            <a:off x="241301" y="321732"/>
            <a:ext cx="4297551" cy="3067159"/>
          </a:xfrm>
          <a:prstGeom prst="rect">
            <a:avLst/>
          </a:prstGeom>
          <a:noFill/>
          <a:ln>
            <a:noFill/>
          </a:ln>
        </p:spPr>
      </p:pic>
      <p:pic>
        <p:nvPicPr>
          <p:cNvPr id="227" name="Google Shape;227;p31"/>
          <p:cNvPicPr preferRelativeResize="0"/>
          <p:nvPr/>
        </p:nvPicPr>
        <p:blipFill rotWithShape="1">
          <a:blip r:embed="rId4">
            <a:alphaModFix/>
          </a:blip>
          <a:srcRect r="18473"/>
          <a:stretch/>
        </p:blipFill>
        <p:spPr>
          <a:xfrm rot="5400000">
            <a:off x="-234602" y="3945002"/>
            <a:ext cx="3069717" cy="2117917"/>
          </a:xfrm>
          <a:prstGeom prst="rect">
            <a:avLst/>
          </a:prstGeom>
          <a:noFill/>
          <a:ln>
            <a:noFill/>
          </a:ln>
        </p:spPr>
      </p:pic>
      <p:pic>
        <p:nvPicPr>
          <p:cNvPr id="228" name="Google Shape;228;p31"/>
          <p:cNvPicPr preferRelativeResize="0"/>
          <p:nvPr/>
        </p:nvPicPr>
        <p:blipFill rotWithShape="1">
          <a:blip r:embed="rId5">
            <a:alphaModFix/>
          </a:blip>
          <a:srcRect l="14414" r="16748"/>
          <a:stretch/>
        </p:blipFill>
        <p:spPr>
          <a:xfrm>
            <a:off x="2420938" y="3459480"/>
            <a:ext cx="2117915" cy="3076786"/>
          </a:xfrm>
          <a:prstGeom prst="rect">
            <a:avLst/>
          </a:prstGeom>
          <a:noFill/>
          <a:ln>
            <a:noFill/>
          </a:ln>
        </p:spPr>
      </p:pic>
      <p:pic>
        <p:nvPicPr>
          <p:cNvPr id="229" name="Google Shape;229;p31"/>
          <p:cNvPicPr preferRelativeResize="0"/>
          <p:nvPr/>
        </p:nvPicPr>
        <p:blipFill rotWithShape="1">
          <a:blip r:embed="rId6">
            <a:alphaModFix/>
          </a:blip>
          <a:srcRect r="18745"/>
          <a:stretch/>
        </p:blipFill>
        <p:spPr>
          <a:xfrm rot="5400000">
            <a:off x="3644369" y="1277934"/>
            <a:ext cx="6214532" cy="43021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title"/>
          </p:nvPr>
        </p:nvSpPr>
        <p:spPr>
          <a:xfrm>
            <a:off x="628649" y="975379"/>
            <a:ext cx="7455807" cy="9941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b="1"/>
              <a:t>ARCH Feedback Model </a:t>
            </a:r>
            <a:endParaRPr/>
          </a:p>
        </p:txBody>
      </p:sp>
      <p:grpSp>
        <p:nvGrpSpPr>
          <p:cNvPr id="236" name="Google Shape;236;p32"/>
          <p:cNvGrpSpPr/>
          <p:nvPr/>
        </p:nvGrpSpPr>
        <p:grpSpPr>
          <a:xfrm>
            <a:off x="-3479848" y="1464037"/>
            <a:ext cx="11946793" cy="4895676"/>
            <a:chOff x="-4108498" y="-630547"/>
            <a:chExt cx="11946793" cy="4895676"/>
          </a:xfrm>
        </p:grpSpPr>
        <p:sp>
          <p:nvSpPr>
            <p:cNvPr id="237" name="Google Shape;237;p32"/>
            <p:cNvSpPr/>
            <p:nvPr/>
          </p:nvSpPr>
          <p:spPr>
            <a:xfrm>
              <a:off x="-4108498" y="-630547"/>
              <a:ext cx="4895676" cy="4895676"/>
            </a:xfrm>
            <a:prstGeom prst="blockArc">
              <a:avLst>
                <a:gd name="adj1" fmla="val 18900000"/>
                <a:gd name="adj2" fmla="val 2700000"/>
                <a:gd name="adj3" fmla="val 441"/>
              </a:avLst>
            </a:pr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412460" y="279426"/>
              <a:ext cx="742583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txBox="1"/>
            <p:nvPr/>
          </p:nvSpPr>
          <p:spPr>
            <a:xfrm>
              <a:off x="412460" y="279426"/>
              <a:ext cx="742583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Ask/Allow for self-assessment</a:t>
              </a:r>
              <a:endParaRPr/>
            </a:p>
          </p:txBody>
        </p:sp>
        <p:sp>
          <p:nvSpPr>
            <p:cNvPr id="240" name="Google Shape;240;p32"/>
            <p:cNvSpPr/>
            <p:nvPr/>
          </p:nvSpPr>
          <p:spPr>
            <a:xfrm>
              <a:off x="62995" y="209533"/>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733030" y="1118287"/>
              <a:ext cx="710526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txBox="1"/>
            <p:nvPr/>
          </p:nvSpPr>
          <p:spPr>
            <a:xfrm>
              <a:off x="733030" y="1118287"/>
              <a:ext cx="710526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Reinforce things done well (KSA)</a:t>
              </a:r>
              <a:endParaRPr/>
            </a:p>
          </p:txBody>
        </p:sp>
        <p:sp>
          <p:nvSpPr>
            <p:cNvPr id="243" name="Google Shape;243;p32"/>
            <p:cNvSpPr/>
            <p:nvPr/>
          </p:nvSpPr>
          <p:spPr>
            <a:xfrm>
              <a:off x="383565" y="1048394"/>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733030" y="1957149"/>
              <a:ext cx="710526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txBox="1"/>
            <p:nvPr/>
          </p:nvSpPr>
          <p:spPr>
            <a:xfrm>
              <a:off x="733030" y="1957149"/>
              <a:ext cx="710526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Confirm areas needing correction</a:t>
              </a:r>
              <a:endParaRPr/>
            </a:p>
          </p:txBody>
        </p:sp>
        <p:sp>
          <p:nvSpPr>
            <p:cNvPr id="246" name="Google Shape;246;p32"/>
            <p:cNvSpPr/>
            <p:nvPr/>
          </p:nvSpPr>
          <p:spPr>
            <a:xfrm>
              <a:off x="383565" y="1887256"/>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412460" y="2796010"/>
              <a:ext cx="742583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txBox="1"/>
            <p:nvPr/>
          </p:nvSpPr>
          <p:spPr>
            <a:xfrm>
              <a:off x="412460" y="2796010"/>
              <a:ext cx="742583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Help learner with improvement plan</a:t>
              </a:r>
              <a:endParaRPr/>
            </a:p>
          </p:txBody>
        </p:sp>
        <p:sp>
          <p:nvSpPr>
            <p:cNvPr id="249" name="Google Shape;249;p32"/>
            <p:cNvSpPr/>
            <p:nvPr/>
          </p:nvSpPr>
          <p:spPr>
            <a:xfrm>
              <a:off x="62995" y="2726117"/>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2"/>
          <p:cNvSpPr txBox="1"/>
          <p:nvPr/>
        </p:nvSpPr>
        <p:spPr>
          <a:xfrm>
            <a:off x="806451" y="4948874"/>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H</a:t>
            </a:r>
            <a:r>
              <a:rPr lang="en-US" sz="3300">
                <a:solidFill>
                  <a:schemeClr val="dk1"/>
                </a:solidFill>
                <a:latin typeface="Calibri"/>
                <a:ea typeface="Calibri"/>
                <a:cs typeface="Calibri"/>
                <a:sym typeface="Calibri"/>
              </a:rPr>
              <a:t> </a:t>
            </a:r>
            <a:endParaRPr/>
          </a:p>
        </p:txBody>
      </p:sp>
      <p:sp>
        <p:nvSpPr>
          <p:cNvPr id="251" name="Google Shape;251;p32"/>
          <p:cNvSpPr txBox="1"/>
          <p:nvPr/>
        </p:nvSpPr>
        <p:spPr>
          <a:xfrm>
            <a:off x="1129812" y="4104035"/>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C</a:t>
            </a:r>
            <a:r>
              <a:rPr lang="en-US" sz="3300">
                <a:solidFill>
                  <a:schemeClr val="dk1"/>
                </a:solidFill>
                <a:latin typeface="Calibri"/>
                <a:ea typeface="Calibri"/>
                <a:cs typeface="Calibri"/>
                <a:sym typeface="Calibri"/>
              </a:rPr>
              <a:t> </a:t>
            </a:r>
            <a:endParaRPr/>
          </a:p>
        </p:txBody>
      </p:sp>
      <p:sp>
        <p:nvSpPr>
          <p:cNvPr id="252" name="Google Shape;252;p32"/>
          <p:cNvSpPr txBox="1"/>
          <p:nvPr/>
        </p:nvSpPr>
        <p:spPr>
          <a:xfrm>
            <a:off x="1143002" y="3259196"/>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R</a:t>
            </a:r>
            <a:r>
              <a:rPr lang="en-US" sz="3300">
                <a:solidFill>
                  <a:schemeClr val="dk1"/>
                </a:solidFill>
                <a:latin typeface="Calibri"/>
                <a:ea typeface="Calibri"/>
                <a:cs typeface="Calibri"/>
                <a:sym typeface="Calibri"/>
              </a:rPr>
              <a:t> </a:t>
            </a:r>
            <a:endParaRPr/>
          </a:p>
        </p:txBody>
      </p:sp>
      <p:sp>
        <p:nvSpPr>
          <p:cNvPr id="253" name="Google Shape;253;p32"/>
          <p:cNvSpPr txBox="1"/>
          <p:nvPr/>
        </p:nvSpPr>
        <p:spPr>
          <a:xfrm>
            <a:off x="793263" y="2411167"/>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A</a:t>
            </a:r>
            <a:r>
              <a:rPr lang="en-US" sz="3300">
                <a:solidFill>
                  <a:schemeClr val="dk1"/>
                </a:solidFill>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371475" y="1181695"/>
            <a:ext cx="7886700" cy="9941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66092"/>
              </a:buClr>
              <a:buSzPts val="3300"/>
              <a:buFont typeface="Calibri"/>
              <a:buNone/>
            </a:pPr>
            <a:r>
              <a:rPr lang="en-US" sz="3300" b="1" u="sng">
                <a:solidFill>
                  <a:srgbClr val="366092"/>
                </a:solidFill>
                <a:latin typeface="Calibri"/>
                <a:ea typeface="Calibri"/>
                <a:cs typeface="Calibri"/>
                <a:sym typeface="Calibri"/>
              </a:rPr>
              <a:t>A</a:t>
            </a:r>
            <a:r>
              <a:rPr lang="en-US" sz="3300" b="0">
                <a:latin typeface="Calibri"/>
                <a:ea typeface="Calibri"/>
                <a:cs typeface="Calibri"/>
                <a:sym typeface="Calibri"/>
              </a:rPr>
              <a:t>RCH</a:t>
            </a:r>
            <a:r>
              <a:rPr lang="en-US" sz="3300" b="1">
                <a:latin typeface="Calibri"/>
                <a:ea typeface="Calibri"/>
                <a:cs typeface="Calibri"/>
                <a:sym typeface="Calibri"/>
              </a:rPr>
              <a:t> Allow/Ask for Self-Assessment</a:t>
            </a:r>
            <a:endParaRPr/>
          </a:p>
        </p:txBody>
      </p:sp>
      <p:sp>
        <p:nvSpPr>
          <p:cNvPr id="260" name="Google Shape;260;p33"/>
          <p:cNvSpPr txBox="1">
            <a:spLocks noGrp="1"/>
          </p:cNvSpPr>
          <p:nvPr>
            <p:ph type="body" idx="1"/>
          </p:nvPr>
        </p:nvSpPr>
        <p:spPr>
          <a:xfrm>
            <a:off x="628650" y="2126159"/>
            <a:ext cx="7886700" cy="120253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Calibri"/>
                <a:ea typeface="Calibri"/>
                <a:cs typeface="Calibri"/>
                <a:sym typeface="Calibri"/>
              </a:rPr>
              <a:t>Create safe environment</a:t>
            </a:r>
            <a:endParaRPr/>
          </a:p>
          <a:p>
            <a:pPr marL="342900" lvl="0" indent="-342900" algn="l" rtl="0">
              <a:spcBef>
                <a:spcPts val="480"/>
              </a:spcBef>
              <a:spcAft>
                <a:spcPts val="0"/>
              </a:spcAft>
              <a:buClr>
                <a:schemeClr val="dk1"/>
              </a:buClr>
              <a:buSzPts val="2400"/>
              <a:buChar char="•"/>
            </a:pPr>
            <a:r>
              <a:rPr lang="en-US" sz="2400">
                <a:latin typeface="Calibri"/>
                <a:ea typeface="Calibri"/>
                <a:cs typeface="Calibri"/>
                <a:sym typeface="Calibri"/>
              </a:rPr>
              <a:t>Ask/Allow for self-assessment</a:t>
            </a:r>
            <a:endParaRPr/>
          </a:p>
          <a:p>
            <a:pPr marL="342900" lvl="0" indent="-342900" algn="l" rtl="0">
              <a:spcBef>
                <a:spcPts val="480"/>
              </a:spcBef>
              <a:spcAft>
                <a:spcPts val="0"/>
              </a:spcAft>
              <a:buClr>
                <a:schemeClr val="dk1"/>
              </a:buClr>
              <a:buSzPts val="2400"/>
              <a:buChar char="•"/>
            </a:pPr>
            <a:r>
              <a:rPr lang="en-US" sz="2400">
                <a:latin typeface="Calibri"/>
                <a:ea typeface="Calibri"/>
                <a:cs typeface="Calibri"/>
                <a:sym typeface="Calibri"/>
              </a:rPr>
              <a:t>Use self-assessment as base for RCH </a:t>
            </a:r>
            <a:endParaRPr/>
          </a:p>
        </p:txBody>
      </p:sp>
      <p:sp>
        <p:nvSpPr>
          <p:cNvPr id="261" name="Google Shape;261;p33"/>
          <p:cNvSpPr txBox="1"/>
          <p:nvPr/>
        </p:nvSpPr>
        <p:spPr>
          <a:xfrm>
            <a:off x="371475" y="3519356"/>
            <a:ext cx="9224347"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A</a:t>
            </a:r>
            <a:r>
              <a:rPr lang="en-US" sz="3300" b="1" u="sng">
                <a:solidFill>
                  <a:srgbClr val="366092"/>
                </a:solidFill>
                <a:latin typeface="Calibri"/>
                <a:ea typeface="Calibri"/>
                <a:cs typeface="Calibri"/>
                <a:sym typeface="Calibri"/>
              </a:rPr>
              <a:t>R</a:t>
            </a:r>
            <a:r>
              <a:rPr lang="en-US" sz="3300">
                <a:solidFill>
                  <a:schemeClr val="dk1"/>
                </a:solidFill>
                <a:latin typeface="Calibri"/>
                <a:ea typeface="Calibri"/>
                <a:cs typeface="Calibri"/>
                <a:sym typeface="Calibri"/>
              </a:rPr>
              <a:t>CH</a:t>
            </a:r>
            <a:r>
              <a:rPr lang="en-US" sz="3300" b="1">
                <a:solidFill>
                  <a:schemeClr val="dk1"/>
                </a:solidFill>
                <a:latin typeface="Calibri"/>
                <a:ea typeface="Calibri"/>
                <a:cs typeface="Calibri"/>
                <a:sym typeface="Calibri"/>
              </a:rPr>
              <a:t> Reinforce Things Done Well </a:t>
            </a:r>
            <a:r>
              <a:rPr lang="en-US" sz="1800" b="1">
                <a:solidFill>
                  <a:schemeClr val="dk1"/>
                </a:solidFill>
                <a:latin typeface="Calibri"/>
                <a:ea typeface="Calibri"/>
                <a:cs typeface="Calibri"/>
                <a:sym typeface="Calibri"/>
              </a:rPr>
              <a:t>(attitudes, skills, knowledge)</a:t>
            </a:r>
            <a:endParaRPr sz="3300" b="1">
              <a:solidFill>
                <a:schemeClr val="dk1"/>
              </a:solidFill>
              <a:latin typeface="Calibri"/>
              <a:ea typeface="Calibri"/>
              <a:cs typeface="Calibri"/>
              <a:sym typeface="Calibri"/>
            </a:endParaRPr>
          </a:p>
        </p:txBody>
      </p:sp>
      <p:sp>
        <p:nvSpPr>
          <p:cNvPr id="262" name="Google Shape;262;p33"/>
          <p:cNvSpPr txBox="1"/>
          <p:nvPr/>
        </p:nvSpPr>
        <p:spPr>
          <a:xfrm>
            <a:off x="628650" y="4423173"/>
            <a:ext cx="7886700" cy="1676413"/>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Discuss learner’s self-addressed strengths first</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Explore how strengths developed</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Add strengths you have observed and why important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371475" y="969018"/>
            <a:ext cx="7886700" cy="9941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Calibri"/>
              <a:buNone/>
            </a:pPr>
            <a:r>
              <a:rPr lang="en-US" sz="3300" b="0">
                <a:latin typeface="Calibri"/>
                <a:ea typeface="Calibri"/>
                <a:cs typeface="Calibri"/>
                <a:sym typeface="Calibri"/>
              </a:rPr>
              <a:t>AR</a:t>
            </a:r>
            <a:r>
              <a:rPr lang="en-US" sz="3300" u="sng">
                <a:solidFill>
                  <a:srgbClr val="366092"/>
                </a:solidFill>
                <a:latin typeface="Calibri"/>
                <a:ea typeface="Calibri"/>
                <a:cs typeface="Calibri"/>
                <a:sym typeface="Calibri"/>
              </a:rPr>
              <a:t>C</a:t>
            </a:r>
            <a:r>
              <a:rPr lang="en-US" sz="3300" b="0">
                <a:latin typeface="Calibri"/>
                <a:ea typeface="Calibri"/>
                <a:cs typeface="Calibri"/>
                <a:sym typeface="Calibri"/>
              </a:rPr>
              <a:t>H</a:t>
            </a:r>
            <a:r>
              <a:rPr lang="en-US" sz="3300" b="1">
                <a:latin typeface="Calibri"/>
                <a:ea typeface="Calibri"/>
                <a:cs typeface="Calibri"/>
                <a:sym typeface="Calibri"/>
              </a:rPr>
              <a:t> Confirm </a:t>
            </a:r>
            <a:r>
              <a:rPr lang="en-US" sz="3300">
                <a:latin typeface="Calibri"/>
                <a:ea typeface="Calibri"/>
                <a:cs typeface="Calibri"/>
                <a:sym typeface="Calibri"/>
              </a:rPr>
              <a:t>A</a:t>
            </a:r>
            <a:r>
              <a:rPr lang="en-US" sz="3300" b="1">
                <a:latin typeface="Calibri"/>
                <a:ea typeface="Calibri"/>
                <a:cs typeface="Calibri"/>
                <a:sym typeface="Calibri"/>
              </a:rPr>
              <a:t>reas </a:t>
            </a:r>
            <a:r>
              <a:rPr lang="en-US" sz="3300">
                <a:latin typeface="Calibri"/>
                <a:ea typeface="Calibri"/>
                <a:cs typeface="Calibri"/>
                <a:sym typeface="Calibri"/>
              </a:rPr>
              <a:t>N</a:t>
            </a:r>
            <a:r>
              <a:rPr lang="en-US" sz="3300" b="1">
                <a:latin typeface="Calibri"/>
                <a:ea typeface="Calibri"/>
                <a:cs typeface="Calibri"/>
                <a:sym typeface="Calibri"/>
              </a:rPr>
              <a:t>eeding </a:t>
            </a:r>
            <a:r>
              <a:rPr lang="en-US" sz="3300">
                <a:latin typeface="Calibri"/>
                <a:ea typeface="Calibri"/>
                <a:cs typeface="Calibri"/>
                <a:sym typeface="Calibri"/>
              </a:rPr>
              <a:t>C</a:t>
            </a:r>
            <a:r>
              <a:rPr lang="en-US" sz="3300" b="1">
                <a:latin typeface="Calibri"/>
                <a:ea typeface="Calibri"/>
                <a:cs typeface="Calibri"/>
                <a:sym typeface="Calibri"/>
              </a:rPr>
              <a:t>orrection</a:t>
            </a:r>
            <a:endParaRPr/>
          </a:p>
        </p:txBody>
      </p:sp>
      <p:sp>
        <p:nvSpPr>
          <p:cNvPr id="269" name="Google Shape;269;p34"/>
          <p:cNvSpPr txBox="1">
            <a:spLocks noGrp="1"/>
          </p:cNvSpPr>
          <p:nvPr>
            <p:ph type="body" idx="1"/>
          </p:nvPr>
        </p:nvSpPr>
        <p:spPr>
          <a:xfrm>
            <a:off x="628650" y="1858366"/>
            <a:ext cx="7886700" cy="197250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Calibri"/>
                <a:ea typeface="Calibri"/>
                <a:cs typeface="Calibri"/>
                <a:sym typeface="Calibri"/>
              </a:rPr>
              <a:t>Ask for learner’s identified areas for correction/improvement</a:t>
            </a:r>
            <a:endParaRPr/>
          </a:p>
          <a:p>
            <a:pPr marL="342900" lvl="0" indent="-342900" algn="l" rtl="0">
              <a:spcBef>
                <a:spcPts val="480"/>
              </a:spcBef>
              <a:spcAft>
                <a:spcPts val="0"/>
              </a:spcAft>
              <a:buClr>
                <a:schemeClr val="dk1"/>
              </a:buClr>
              <a:buSzPts val="2400"/>
              <a:buChar char="•"/>
            </a:pPr>
            <a:r>
              <a:rPr lang="en-US" sz="2400">
                <a:latin typeface="Calibri"/>
                <a:ea typeface="Calibri"/>
                <a:cs typeface="Calibri"/>
                <a:sym typeface="Calibri"/>
              </a:rPr>
              <a:t>Confirm &amp; clarify via restating</a:t>
            </a:r>
            <a:endParaRPr/>
          </a:p>
          <a:p>
            <a:pPr marL="342900" lvl="0" indent="-342900" algn="l" rtl="0">
              <a:spcBef>
                <a:spcPts val="480"/>
              </a:spcBef>
              <a:spcAft>
                <a:spcPts val="0"/>
              </a:spcAft>
              <a:buClr>
                <a:schemeClr val="dk1"/>
              </a:buClr>
              <a:buSzPts val="2400"/>
              <a:buChar char="•"/>
            </a:pPr>
            <a:r>
              <a:rPr lang="en-US" sz="2400">
                <a:latin typeface="Calibri"/>
                <a:ea typeface="Calibri"/>
                <a:cs typeface="Calibri"/>
                <a:sym typeface="Calibri"/>
              </a:rPr>
              <a:t>Add areas for correction you identified and check for understanding</a:t>
            </a:r>
            <a:endParaRPr/>
          </a:p>
        </p:txBody>
      </p:sp>
      <p:sp>
        <p:nvSpPr>
          <p:cNvPr id="270" name="Google Shape;270;p34"/>
          <p:cNvSpPr txBox="1"/>
          <p:nvPr/>
        </p:nvSpPr>
        <p:spPr>
          <a:xfrm>
            <a:off x="371475" y="3764545"/>
            <a:ext cx="8401050" cy="99417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ARC</a:t>
            </a:r>
            <a:r>
              <a:rPr lang="en-US" sz="3300" b="1" u="sng">
                <a:solidFill>
                  <a:srgbClr val="366092"/>
                </a:solidFill>
                <a:latin typeface="Calibri"/>
                <a:ea typeface="Calibri"/>
                <a:cs typeface="Calibri"/>
                <a:sym typeface="Calibri"/>
              </a:rPr>
              <a:t>H</a:t>
            </a:r>
            <a:r>
              <a:rPr lang="en-US" sz="3300" b="1">
                <a:solidFill>
                  <a:schemeClr val="dk1"/>
                </a:solidFill>
                <a:latin typeface="Calibri"/>
                <a:ea typeface="Calibri"/>
                <a:cs typeface="Calibri"/>
                <a:sym typeface="Calibri"/>
              </a:rPr>
              <a:t> Help With Improvement Plans</a:t>
            </a:r>
            <a:endParaRPr/>
          </a:p>
        </p:txBody>
      </p:sp>
      <p:sp>
        <p:nvSpPr>
          <p:cNvPr id="271" name="Google Shape;271;p34"/>
          <p:cNvSpPr txBox="1"/>
          <p:nvPr/>
        </p:nvSpPr>
        <p:spPr>
          <a:xfrm>
            <a:off x="628650" y="4758717"/>
            <a:ext cx="7886700" cy="1934596"/>
          </a:xfrm>
          <a:prstGeom prst="rect">
            <a:avLst/>
          </a:prstGeom>
          <a:noFill/>
          <a:ln>
            <a:noFill/>
          </a:ln>
        </p:spPr>
        <p:txBody>
          <a:bodyPr spcFirstLastPara="1" wrap="square" lIns="68575" tIns="34275" rIns="68575" bIns="34275"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Obtain learner’s input for improvement strategies</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Add suggestions to strategies</a:t>
            </a:r>
            <a:endParaRPr/>
          </a:p>
          <a:p>
            <a:pPr marL="228600" marR="0" lvl="0" indent="-228600" algn="l" rtl="0">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Clarify goals &amp; plans followed by documentation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311700" y="10456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Helvetica Neue"/>
              <a:buNone/>
            </a:pPr>
            <a:r>
              <a:rPr lang="en-US"/>
              <a:t>ARCH in Action</a:t>
            </a:r>
            <a:endParaRPr sz="3000" b="0">
              <a:solidFill>
                <a:schemeClr val="dk1"/>
              </a:solidFill>
              <a:latin typeface="Franklin Gothic"/>
              <a:ea typeface="Franklin Gothic"/>
              <a:cs typeface="Franklin Gothic"/>
              <a:sym typeface="Franklin Gothic"/>
            </a:endParaRPr>
          </a:p>
        </p:txBody>
      </p:sp>
      <p:sp>
        <p:nvSpPr>
          <p:cNvPr id="277" name="Google Shape;277;p35"/>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Clr>
                <a:schemeClr val="dk1"/>
              </a:buClr>
              <a:buSzPts val="1800"/>
              <a:buNone/>
            </a:pPr>
            <a:endParaRPr sz="1600">
              <a:solidFill>
                <a:schemeClr val="dk1"/>
              </a:solidFill>
              <a:latin typeface="Calibri"/>
              <a:ea typeface="Calibri"/>
              <a:cs typeface="Calibri"/>
              <a:sym typeface="Calibri"/>
            </a:endParaRPr>
          </a:p>
        </p:txBody>
      </p:sp>
      <p:pic>
        <p:nvPicPr>
          <p:cNvPr id="278" name="Google Shape;278;p35" title="ARCH Fund of Knowledge Script.mp4">
            <a:hlinkClick r:id="rId3"/>
          </p:cNvPr>
          <p:cNvPicPr preferRelativeResize="0"/>
          <p:nvPr/>
        </p:nvPicPr>
        <p:blipFill>
          <a:blip r:embed="rId4">
            <a:alphaModFix/>
          </a:blip>
          <a:stretch>
            <a:fillRect/>
          </a:stretch>
        </p:blipFill>
        <p:spPr>
          <a:xfrm>
            <a:off x="1256275" y="1844175"/>
            <a:ext cx="6137200" cy="4602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ctrTitle"/>
          </p:nvPr>
        </p:nvSpPr>
        <p:spPr>
          <a:xfrm>
            <a:off x="2125980" y="1330588"/>
            <a:ext cx="4892040" cy="26486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Helvetica Neue"/>
              <a:buNone/>
            </a:pPr>
            <a:r>
              <a:rPr lang="en-US" sz="3600"/>
              <a:t>Courtney Halista, MD</a:t>
            </a:r>
            <a:br>
              <a:rPr lang="en-US" sz="3420" b="0"/>
            </a:br>
            <a:r>
              <a:rPr lang="en-US" sz="2790" b="0"/>
              <a:t>Capt, MC, USAF</a:t>
            </a:r>
            <a:br>
              <a:rPr lang="en-US" sz="2790" b="0"/>
            </a:br>
            <a:r>
              <a:rPr lang="en-US" sz="2790" b="0"/>
              <a:t>Faculty</a:t>
            </a:r>
            <a:br>
              <a:rPr lang="en-US" sz="2790" b="0"/>
            </a:br>
            <a:r>
              <a:rPr lang="en-US" sz="2790" b="0"/>
              <a:t>Travis AFB, CA</a:t>
            </a:r>
            <a:br>
              <a:rPr lang="en-US" sz="3420" b="0"/>
            </a:br>
            <a:endParaRPr sz="3420"/>
          </a:p>
        </p:txBody>
      </p:sp>
      <p:sp>
        <p:nvSpPr>
          <p:cNvPr id="284" name="Google Shape;284;p36"/>
          <p:cNvSpPr txBox="1">
            <a:spLocks noGrp="1"/>
          </p:cNvSpPr>
          <p:nvPr>
            <p:ph type="subTitle" idx="1"/>
          </p:nvPr>
        </p:nvSpPr>
        <p:spPr>
          <a:xfrm>
            <a:off x="11032556" y="2552700"/>
            <a:ext cx="6079746"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endParaRPr/>
          </a:p>
        </p:txBody>
      </p:sp>
      <p:sp>
        <p:nvSpPr>
          <p:cNvPr id="285" name="Google Shape;285;p36"/>
          <p:cNvSpPr txBox="1"/>
          <p:nvPr/>
        </p:nvSpPr>
        <p:spPr>
          <a:xfrm>
            <a:off x="2125980" y="3735369"/>
            <a:ext cx="4678680" cy="26486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7"/>
              <a:buFont typeface="Helvetica Neue"/>
              <a:buNone/>
            </a:pPr>
            <a:r>
              <a:rPr lang="en-US" sz="3607" b="1" i="0">
                <a:solidFill>
                  <a:schemeClr val="dk1"/>
                </a:solidFill>
                <a:latin typeface="Helvetica Neue"/>
                <a:ea typeface="Helvetica Neue"/>
                <a:cs typeface="Helvetica Neue"/>
                <a:sym typeface="Helvetica Neue"/>
              </a:rPr>
              <a:t>Chase Hughes, MD</a:t>
            </a:r>
            <a:br>
              <a:rPr lang="en-US" sz="3705" b="0" i="0">
                <a:solidFill>
                  <a:schemeClr val="dk1"/>
                </a:solidFill>
                <a:latin typeface="Helvetica Neue"/>
                <a:ea typeface="Helvetica Neue"/>
                <a:cs typeface="Helvetica Neue"/>
                <a:sym typeface="Helvetica Neue"/>
              </a:rPr>
            </a:br>
            <a:r>
              <a:rPr lang="en-US" sz="2827" b="0" i="0">
                <a:solidFill>
                  <a:schemeClr val="dk1"/>
                </a:solidFill>
                <a:latin typeface="Helvetica Neue"/>
                <a:ea typeface="Helvetica Neue"/>
                <a:cs typeface="Helvetica Neue"/>
                <a:sym typeface="Helvetica Neue"/>
              </a:rPr>
              <a:t>LT, MC, USN</a:t>
            </a:r>
            <a:endParaRPr/>
          </a:p>
          <a:p>
            <a:pPr marL="0" marR="0" lvl="0" indent="0" algn="ctr" rtl="0">
              <a:spcBef>
                <a:spcPts val="0"/>
              </a:spcBef>
              <a:spcAft>
                <a:spcPts val="0"/>
              </a:spcAft>
              <a:buClr>
                <a:schemeClr val="dk1"/>
              </a:buClr>
              <a:buSzPts val="2827"/>
              <a:buFont typeface="Helvetica Neue"/>
              <a:buNone/>
            </a:pPr>
            <a:r>
              <a:rPr lang="en-US" sz="2827" b="0" i="0">
                <a:solidFill>
                  <a:schemeClr val="dk1"/>
                </a:solidFill>
                <a:latin typeface="Helvetica Neue"/>
                <a:ea typeface="Helvetica Neue"/>
                <a:cs typeface="Helvetica Neue"/>
                <a:sym typeface="Helvetica Neue"/>
              </a:rPr>
              <a:t>PGY4</a:t>
            </a:r>
            <a:br>
              <a:rPr lang="en-US" sz="2827" b="0" i="0">
                <a:solidFill>
                  <a:schemeClr val="dk1"/>
                </a:solidFill>
                <a:latin typeface="Helvetica Neue"/>
                <a:ea typeface="Helvetica Neue"/>
                <a:cs typeface="Helvetica Neue"/>
                <a:sym typeface="Helvetica Neue"/>
              </a:rPr>
            </a:br>
            <a:r>
              <a:rPr lang="en-US" sz="2827">
                <a:solidFill>
                  <a:schemeClr val="dk1"/>
                </a:solidFill>
                <a:latin typeface="Helvetica Neue"/>
                <a:ea typeface="Helvetica Neue"/>
                <a:cs typeface="Helvetica Neue"/>
                <a:sym typeface="Helvetica Neue"/>
              </a:rPr>
              <a:t>Naval Hospital Camp Pendleton</a:t>
            </a:r>
            <a:r>
              <a:rPr lang="en-US" sz="2827" b="0" i="0">
                <a:solidFill>
                  <a:schemeClr val="dk1"/>
                </a:solidFill>
                <a:latin typeface="Helvetica Neue"/>
                <a:ea typeface="Helvetica Neue"/>
                <a:cs typeface="Helvetica Neue"/>
                <a:sym typeface="Helvetica Neue"/>
              </a:rPr>
              <a:t>, CA</a:t>
            </a:r>
            <a:br>
              <a:rPr lang="en-US" sz="3705" b="0" i="0">
                <a:solidFill>
                  <a:schemeClr val="dk1"/>
                </a:solidFill>
                <a:latin typeface="Helvetica Neue"/>
                <a:ea typeface="Helvetica Neue"/>
                <a:cs typeface="Helvetica Neue"/>
                <a:sym typeface="Helvetica Neue"/>
              </a:rPr>
            </a:br>
            <a:endParaRPr sz="3705" b="1" i="0">
              <a:solidFill>
                <a:schemeClr val="dk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37" title="3 FeedbackLesson_Video2_Patient Encounter_SinusInfection_default.mp4">
            <a:hlinkClick r:id="rId3"/>
          </p:cNvPr>
          <p:cNvPicPr preferRelativeResize="0"/>
          <p:nvPr/>
        </p:nvPicPr>
        <p:blipFill>
          <a:blip r:embed="rId4">
            <a:alphaModFix/>
          </a:blip>
          <a:stretch>
            <a:fillRect/>
          </a:stretch>
        </p:blipFill>
        <p:spPr>
          <a:xfrm>
            <a:off x="1333500" y="1357300"/>
            <a:ext cx="6477000" cy="4857775"/>
          </a:xfrm>
          <a:prstGeom prst="rect">
            <a:avLst/>
          </a:prstGeom>
          <a:noFill/>
          <a:ln>
            <a:noFill/>
          </a:ln>
        </p:spPr>
      </p:pic>
      <p:sp>
        <p:nvSpPr>
          <p:cNvPr id="291" name="Google Shape;291;p37"/>
          <p:cNvSpPr txBox="1">
            <a:spLocks noGrp="1"/>
          </p:cNvSpPr>
          <p:nvPr>
            <p:ph type="title"/>
          </p:nvPr>
        </p:nvSpPr>
        <p:spPr>
          <a:xfrm>
            <a:off x="311700" y="609599"/>
            <a:ext cx="8520600" cy="7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Helvetica Neue"/>
              <a:buNone/>
            </a:pPr>
            <a:r>
              <a:rPr lang="en-US"/>
              <a:t>Let’s Practice!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57200" y="94404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a:t>Disclosures</a:t>
            </a:r>
            <a:endParaRPr/>
          </a:p>
        </p:txBody>
      </p:sp>
      <p:sp>
        <p:nvSpPr>
          <p:cNvPr id="119" name="Google Shape;119;p20"/>
          <p:cNvSpPr txBox="1">
            <a:spLocks noGrp="1"/>
          </p:cNvSpPr>
          <p:nvPr>
            <p:ph type="body" idx="1"/>
          </p:nvPr>
        </p:nvSpPr>
        <p:spPr>
          <a:xfrm>
            <a:off x="457200" y="2269609"/>
            <a:ext cx="8229600" cy="394687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This presentation does not represent the official opinions or methods of the U.S. Government, the Department of Defense, or the Uniformed Services University.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628649" y="975379"/>
            <a:ext cx="7455807" cy="9941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b="1"/>
              <a:t>ARCH Feedback Model </a:t>
            </a:r>
            <a:endParaRPr/>
          </a:p>
        </p:txBody>
      </p:sp>
      <p:grpSp>
        <p:nvGrpSpPr>
          <p:cNvPr id="298" name="Google Shape;298;p38"/>
          <p:cNvGrpSpPr/>
          <p:nvPr/>
        </p:nvGrpSpPr>
        <p:grpSpPr>
          <a:xfrm>
            <a:off x="-3479848" y="1464037"/>
            <a:ext cx="11946793" cy="4895676"/>
            <a:chOff x="-4108498" y="-630547"/>
            <a:chExt cx="11946793" cy="4895676"/>
          </a:xfrm>
        </p:grpSpPr>
        <p:sp>
          <p:nvSpPr>
            <p:cNvPr id="299" name="Google Shape;299;p38"/>
            <p:cNvSpPr/>
            <p:nvPr/>
          </p:nvSpPr>
          <p:spPr>
            <a:xfrm>
              <a:off x="-4108498" y="-630547"/>
              <a:ext cx="4895676" cy="4895676"/>
            </a:xfrm>
            <a:prstGeom prst="blockArc">
              <a:avLst>
                <a:gd name="adj1" fmla="val 18900000"/>
                <a:gd name="adj2" fmla="val 2700000"/>
                <a:gd name="adj3" fmla="val 441"/>
              </a:avLst>
            </a:pr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412460" y="279426"/>
              <a:ext cx="742583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txBox="1"/>
            <p:nvPr/>
          </p:nvSpPr>
          <p:spPr>
            <a:xfrm>
              <a:off x="412460" y="279426"/>
              <a:ext cx="742583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Ask/Allow for self-assessment</a:t>
              </a:r>
              <a:endParaRPr/>
            </a:p>
          </p:txBody>
        </p:sp>
        <p:sp>
          <p:nvSpPr>
            <p:cNvPr id="302" name="Google Shape;302;p38"/>
            <p:cNvSpPr/>
            <p:nvPr/>
          </p:nvSpPr>
          <p:spPr>
            <a:xfrm>
              <a:off x="62995" y="209533"/>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733030" y="1118287"/>
              <a:ext cx="710526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txBox="1"/>
            <p:nvPr/>
          </p:nvSpPr>
          <p:spPr>
            <a:xfrm>
              <a:off x="733030" y="1118287"/>
              <a:ext cx="710526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Reinforce things done well (KSA)</a:t>
              </a:r>
              <a:endParaRPr/>
            </a:p>
          </p:txBody>
        </p:sp>
        <p:sp>
          <p:nvSpPr>
            <p:cNvPr id="305" name="Google Shape;305;p38"/>
            <p:cNvSpPr/>
            <p:nvPr/>
          </p:nvSpPr>
          <p:spPr>
            <a:xfrm>
              <a:off x="383565" y="1048394"/>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733030" y="1957149"/>
              <a:ext cx="710526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txBox="1"/>
            <p:nvPr/>
          </p:nvSpPr>
          <p:spPr>
            <a:xfrm>
              <a:off x="733030" y="1957149"/>
              <a:ext cx="710526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Confirm areas needing correction</a:t>
              </a:r>
              <a:endParaRPr/>
            </a:p>
          </p:txBody>
        </p:sp>
        <p:sp>
          <p:nvSpPr>
            <p:cNvPr id="308" name="Google Shape;308;p38"/>
            <p:cNvSpPr/>
            <p:nvPr/>
          </p:nvSpPr>
          <p:spPr>
            <a:xfrm>
              <a:off x="383565" y="1887256"/>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412460" y="2796010"/>
              <a:ext cx="7425835" cy="559143"/>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txBox="1"/>
            <p:nvPr/>
          </p:nvSpPr>
          <p:spPr>
            <a:xfrm>
              <a:off x="412460" y="2796010"/>
              <a:ext cx="7425835" cy="559143"/>
            </a:xfrm>
            <a:prstGeom prst="rect">
              <a:avLst/>
            </a:prstGeom>
            <a:noFill/>
            <a:ln>
              <a:noFill/>
            </a:ln>
          </p:spPr>
          <p:txBody>
            <a:bodyPr spcFirstLastPara="1" wrap="square" lIns="443800" tIns="73650" rIns="73650" bIns="73650"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Help learner with improvement plan</a:t>
              </a:r>
              <a:endParaRPr/>
            </a:p>
          </p:txBody>
        </p:sp>
        <p:sp>
          <p:nvSpPr>
            <p:cNvPr id="311" name="Google Shape;311;p38"/>
            <p:cNvSpPr/>
            <p:nvPr/>
          </p:nvSpPr>
          <p:spPr>
            <a:xfrm>
              <a:off x="62995" y="2726117"/>
              <a:ext cx="698929" cy="698929"/>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38"/>
          <p:cNvSpPr txBox="1"/>
          <p:nvPr/>
        </p:nvSpPr>
        <p:spPr>
          <a:xfrm>
            <a:off x="806451" y="4948874"/>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H</a:t>
            </a:r>
            <a:r>
              <a:rPr lang="en-US" sz="3300">
                <a:solidFill>
                  <a:schemeClr val="dk1"/>
                </a:solidFill>
                <a:latin typeface="Calibri"/>
                <a:ea typeface="Calibri"/>
                <a:cs typeface="Calibri"/>
                <a:sym typeface="Calibri"/>
              </a:rPr>
              <a:t> </a:t>
            </a:r>
            <a:endParaRPr/>
          </a:p>
        </p:txBody>
      </p:sp>
      <p:sp>
        <p:nvSpPr>
          <p:cNvPr id="313" name="Google Shape;313;p38"/>
          <p:cNvSpPr txBox="1"/>
          <p:nvPr/>
        </p:nvSpPr>
        <p:spPr>
          <a:xfrm>
            <a:off x="1129812" y="4104035"/>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C</a:t>
            </a:r>
            <a:r>
              <a:rPr lang="en-US" sz="3300">
                <a:solidFill>
                  <a:schemeClr val="dk1"/>
                </a:solidFill>
                <a:latin typeface="Calibri"/>
                <a:ea typeface="Calibri"/>
                <a:cs typeface="Calibri"/>
                <a:sym typeface="Calibri"/>
              </a:rPr>
              <a:t> </a:t>
            </a:r>
            <a:endParaRPr/>
          </a:p>
        </p:txBody>
      </p:sp>
      <p:sp>
        <p:nvSpPr>
          <p:cNvPr id="314" name="Google Shape;314;p38"/>
          <p:cNvSpPr txBox="1"/>
          <p:nvPr/>
        </p:nvSpPr>
        <p:spPr>
          <a:xfrm>
            <a:off x="1143002" y="3259196"/>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R</a:t>
            </a:r>
            <a:r>
              <a:rPr lang="en-US" sz="3300">
                <a:solidFill>
                  <a:schemeClr val="dk1"/>
                </a:solidFill>
                <a:latin typeface="Calibri"/>
                <a:ea typeface="Calibri"/>
                <a:cs typeface="Calibri"/>
                <a:sym typeface="Calibri"/>
              </a:rPr>
              <a:t> </a:t>
            </a:r>
            <a:endParaRPr/>
          </a:p>
        </p:txBody>
      </p:sp>
      <p:sp>
        <p:nvSpPr>
          <p:cNvPr id="315" name="Google Shape;315;p38"/>
          <p:cNvSpPr txBox="1"/>
          <p:nvPr/>
        </p:nvSpPr>
        <p:spPr>
          <a:xfrm>
            <a:off x="793263" y="2411167"/>
            <a:ext cx="463549" cy="533399"/>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US" sz="3300" b="1">
                <a:solidFill>
                  <a:schemeClr val="dk1"/>
                </a:solidFill>
                <a:latin typeface="Calibri"/>
                <a:ea typeface="Calibri"/>
                <a:cs typeface="Calibri"/>
                <a:sym typeface="Calibri"/>
              </a:rPr>
              <a:t>A</a:t>
            </a:r>
            <a:r>
              <a:rPr lang="en-US" sz="3300">
                <a:solidFill>
                  <a:schemeClr val="dk1"/>
                </a:solidFill>
                <a:latin typeface="Calibri"/>
                <a:ea typeface="Calibri"/>
                <a:cs typeface="Calibri"/>
                <a:sym typeface="Calibri"/>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a:spLocks noGrp="1"/>
          </p:cNvSpPr>
          <p:nvPr>
            <p:ph type="ctrTitle"/>
          </p:nvPr>
        </p:nvSpPr>
        <p:spPr>
          <a:xfrm>
            <a:off x="0" y="1862419"/>
            <a:ext cx="9211500" cy="4172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sz="4000"/>
              <a:t>Dana Nguyen, MD, FAAFP</a:t>
            </a:r>
            <a:br>
              <a:rPr lang="en-US" b="0"/>
            </a:br>
            <a:endParaRPr sz="3000" b="0"/>
          </a:p>
          <a:p>
            <a:pPr marL="0" lvl="0" indent="0" algn="ctr" rtl="0">
              <a:spcBef>
                <a:spcPts val="0"/>
              </a:spcBef>
              <a:spcAft>
                <a:spcPts val="0"/>
              </a:spcAft>
              <a:buClr>
                <a:schemeClr val="dk1"/>
              </a:buClr>
              <a:buSzPts val="4000"/>
              <a:buFont typeface="Helvetica Neue"/>
              <a:buNone/>
            </a:pPr>
            <a:r>
              <a:rPr lang="en-US" sz="3000" b="0"/>
              <a:t>LTC(P), MC, USA</a:t>
            </a:r>
            <a:endParaRPr sz="3000" b="0"/>
          </a:p>
          <a:p>
            <a:pPr marL="0" lvl="0" indent="0" algn="ctr" rtl="0">
              <a:spcBef>
                <a:spcPts val="0"/>
              </a:spcBef>
              <a:spcAft>
                <a:spcPts val="0"/>
              </a:spcAft>
              <a:buClr>
                <a:schemeClr val="dk1"/>
              </a:buClr>
              <a:buSzPts val="4000"/>
              <a:buFont typeface="Helvetica Neue"/>
              <a:buNone/>
            </a:pPr>
            <a:r>
              <a:rPr lang="en-US" sz="3000" b="0"/>
              <a:t>Associate Professor &amp; Clerkship Director</a:t>
            </a:r>
            <a:br>
              <a:rPr lang="en-US" sz="3000" b="0"/>
            </a:br>
            <a:r>
              <a:rPr lang="en-US" sz="3000" b="0"/>
              <a:t>Uniformed Services University</a:t>
            </a:r>
            <a:br>
              <a:rPr lang="en-US" sz="3000" b="0"/>
            </a:br>
            <a:r>
              <a:rPr lang="en-US" sz="3000" b="0"/>
              <a:t>Bethesda, MD</a:t>
            </a:r>
            <a:br>
              <a:rPr lang="en-US" sz="3000" b="0"/>
            </a:b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a:spLocks noGrp="1"/>
          </p:cNvSpPr>
          <p:nvPr>
            <p:ph type="title"/>
          </p:nvPr>
        </p:nvSpPr>
        <p:spPr>
          <a:xfrm>
            <a:off x="311700" y="10159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Helvetica Neue"/>
              <a:buNone/>
            </a:pPr>
            <a:r>
              <a:rPr lang="en-US"/>
              <a:t>Preparing for Implementation</a:t>
            </a:r>
            <a:br>
              <a:rPr lang="en-US"/>
            </a:br>
            <a:r>
              <a:rPr lang="en-US" sz="3200"/>
              <a:t>Facilitator’s Guide</a:t>
            </a:r>
            <a:br>
              <a:rPr lang="en-US"/>
            </a:br>
            <a:endParaRPr/>
          </a:p>
        </p:txBody>
      </p:sp>
      <p:sp>
        <p:nvSpPr>
          <p:cNvPr id="326" name="Google Shape;326;p40"/>
          <p:cNvSpPr txBox="1">
            <a:spLocks noGrp="1"/>
          </p:cNvSpPr>
          <p:nvPr>
            <p:ph type="body" idx="1"/>
          </p:nvPr>
        </p:nvSpPr>
        <p:spPr>
          <a:xfrm>
            <a:off x="471000" y="24256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US" sz="2800"/>
              <a:t>Purpose- To allow “anyone” to use content without consulting the design team</a:t>
            </a:r>
            <a:endParaRPr sz="2800"/>
          </a:p>
          <a:p>
            <a:pPr marL="457200" lvl="0" indent="-342900" algn="l" rtl="0">
              <a:spcBef>
                <a:spcPts val="0"/>
              </a:spcBef>
              <a:spcAft>
                <a:spcPts val="0"/>
              </a:spcAft>
              <a:buClr>
                <a:schemeClr val="dk1"/>
              </a:buClr>
              <a:buSzPts val="1800"/>
              <a:buChar char="●"/>
            </a:pPr>
            <a:r>
              <a:rPr lang="en-US" sz="2800"/>
              <a:t>Not a ‘word for word’ script</a:t>
            </a:r>
            <a:endParaRPr sz="2800"/>
          </a:p>
          <a:p>
            <a:pPr marL="457200" lvl="0" indent="-342900" algn="l" rtl="0">
              <a:spcBef>
                <a:spcPts val="0"/>
              </a:spcBef>
              <a:spcAft>
                <a:spcPts val="0"/>
              </a:spcAft>
              <a:buClr>
                <a:schemeClr val="dk1"/>
              </a:buClr>
              <a:buSzPts val="1800"/>
              <a:buChar char="●"/>
            </a:pPr>
            <a:r>
              <a:rPr lang="en-US" sz="2800"/>
              <a:t>Provides objectives and key information that needs to be covered</a:t>
            </a:r>
            <a:endParaRPr sz="2800"/>
          </a:p>
          <a:p>
            <a:pPr marL="457200" lvl="0" indent="-342900" algn="l" rtl="0">
              <a:spcBef>
                <a:spcPts val="0"/>
              </a:spcBef>
              <a:spcAft>
                <a:spcPts val="0"/>
              </a:spcAft>
              <a:buClr>
                <a:schemeClr val="dk1"/>
              </a:buClr>
              <a:buSzPts val="1800"/>
              <a:buChar char="●"/>
            </a:pPr>
            <a:r>
              <a:rPr lang="en-US" sz="2800"/>
              <a:t>Outline </a:t>
            </a:r>
            <a:endParaRPr sz="2800"/>
          </a:p>
          <a:p>
            <a:pPr marL="914400" lvl="1" indent="-228600" algn="l" rtl="0">
              <a:spcBef>
                <a:spcPts val="0"/>
              </a:spcBef>
              <a:spcAft>
                <a:spcPts val="0"/>
              </a:spcAft>
              <a:buClr>
                <a:schemeClr val="dk1"/>
              </a:buClr>
              <a:buSzPts val="1400"/>
              <a:buNone/>
            </a:pPr>
            <a:endParaRPr/>
          </a:p>
          <a:p>
            <a:pPr marL="0" lvl="0" indent="0" algn="l" rtl="0">
              <a:spcBef>
                <a:spcPts val="1600"/>
              </a:spcBef>
              <a:spcAft>
                <a:spcPts val="0"/>
              </a:spcAft>
              <a:buClr>
                <a:schemeClr val="dk1"/>
              </a:buClr>
              <a:buSzPts val="1800"/>
              <a:buNone/>
            </a:pPr>
            <a:endParaRPr/>
          </a:p>
          <a:p>
            <a:pPr marL="0" lvl="0" indent="0" algn="l" rtl="0">
              <a:spcBef>
                <a:spcPts val="1600"/>
              </a:spcBef>
              <a:spcAft>
                <a:spcPts val="1600"/>
              </a:spcAft>
              <a:buClr>
                <a:schemeClr val="dk1"/>
              </a:buClr>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1"/>
          <p:cNvSpPr txBox="1">
            <a:spLocks noGrp="1"/>
          </p:cNvSpPr>
          <p:nvPr>
            <p:ph type="title"/>
          </p:nvPr>
        </p:nvSpPr>
        <p:spPr>
          <a:xfrm>
            <a:off x="311700" y="85917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Helvetica Neue"/>
              <a:buNone/>
            </a:pPr>
            <a:r>
              <a:rPr lang="en-US"/>
              <a:t>Facilitators Guide Components</a:t>
            </a:r>
            <a:endParaRPr/>
          </a:p>
        </p:txBody>
      </p:sp>
      <p:sp>
        <p:nvSpPr>
          <p:cNvPr id="332" name="Google Shape;332;p41"/>
          <p:cNvSpPr txBox="1">
            <a:spLocks noGrp="1"/>
          </p:cNvSpPr>
          <p:nvPr>
            <p:ph type="body" idx="1"/>
          </p:nvPr>
        </p:nvSpPr>
        <p:spPr>
          <a:xfrm>
            <a:off x="-152400" y="1660475"/>
            <a:ext cx="5410200" cy="5014645"/>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3200">
                <a:solidFill>
                  <a:srgbClr val="262626"/>
                </a:solidFill>
                <a:latin typeface="Calibri"/>
                <a:ea typeface="Calibri"/>
                <a:cs typeface="Calibri"/>
                <a:sym typeface="Calibri"/>
              </a:rPr>
              <a:t>General information</a:t>
            </a:r>
            <a:endParaRPr sz="32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Pre and Post Survey</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Objectives  </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Introduction</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Audience</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Timing </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Format</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Facilitator Resources</a:t>
            </a:r>
            <a:endParaRPr sz="2800">
              <a:solidFill>
                <a:srgbClr val="262626"/>
              </a:solidFill>
              <a:latin typeface="Calibri"/>
              <a:ea typeface="Calibri"/>
              <a:cs typeface="Calibri"/>
              <a:sym typeface="Calibri"/>
            </a:endParaRPr>
          </a:p>
          <a:p>
            <a:pPr marL="1371600" lvl="2" indent="-317500" algn="l" rtl="0">
              <a:lnSpc>
                <a:spcPct val="115000"/>
              </a:lnSpc>
              <a:spcBef>
                <a:spcPts val="0"/>
              </a:spcBef>
              <a:spcAft>
                <a:spcPts val="0"/>
              </a:spcAft>
              <a:buClr>
                <a:srgbClr val="262626"/>
              </a:buClr>
              <a:buSzPts val="1400"/>
              <a:buChar char="■"/>
            </a:pPr>
            <a:r>
              <a:rPr lang="en-US" sz="2800">
                <a:solidFill>
                  <a:srgbClr val="262626"/>
                </a:solidFill>
                <a:latin typeface="Calibri"/>
                <a:ea typeface="Calibri"/>
                <a:cs typeface="Calibri"/>
                <a:sym typeface="Calibri"/>
              </a:rPr>
              <a:t>Media Requirements</a:t>
            </a:r>
            <a:endParaRPr sz="2800">
              <a:solidFill>
                <a:srgbClr val="262626"/>
              </a:solidFill>
              <a:latin typeface="Calibri"/>
              <a:ea typeface="Calibri"/>
              <a:cs typeface="Calibri"/>
              <a:sym typeface="Calibri"/>
            </a:endParaRPr>
          </a:p>
        </p:txBody>
      </p:sp>
      <p:sp>
        <p:nvSpPr>
          <p:cNvPr id="333" name="Google Shape;333;p41"/>
          <p:cNvSpPr txBox="1"/>
          <p:nvPr/>
        </p:nvSpPr>
        <p:spPr>
          <a:xfrm>
            <a:off x="4972050" y="1660475"/>
            <a:ext cx="4000500" cy="50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3200" b="0" i="0" u="none" strike="noStrike" cap="none">
                <a:solidFill>
                  <a:srgbClr val="262626"/>
                </a:solidFill>
                <a:latin typeface="Calibri"/>
                <a:ea typeface="Calibri"/>
                <a:cs typeface="Calibri"/>
                <a:sym typeface="Calibri"/>
              </a:rPr>
              <a:t>Pre-Session Work </a:t>
            </a:r>
            <a:endParaRPr/>
          </a:p>
          <a:p>
            <a:pPr marL="0" marR="0" lvl="0" indent="0" algn="l" rtl="0">
              <a:lnSpc>
                <a:spcPct val="115000"/>
              </a:lnSpc>
              <a:spcBef>
                <a:spcPts val="0"/>
              </a:spcBef>
              <a:spcAft>
                <a:spcPts val="0"/>
              </a:spcAft>
              <a:buNone/>
            </a:pPr>
            <a:r>
              <a:rPr lang="en-US" sz="3200" b="0" i="0" u="none" strike="noStrike" cap="none">
                <a:solidFill>
                  <a:srgbClr val="262626"/>
                </a:solidFill>
                <a:latin typeface="Calibri"/>
                <a:ea typeface="Calibri"/>
                <a:cs typeface="Calibri"/>
                <a:sym typeface="Calibri"/>
              </a:rPr>
              <a:t>Session Structure </a:t>
            </a:r>
            <a:endParaRPr sz="3200">
              <a:solidFill>
                <a:srgbClr val="262626"/>
              </a:solidFill>
              <a:latin typeface="Calibri"/>
              <a:ea typeface="Calibri"/>
              <a:cs typeface="Calibri"/>
              <a:sym typeface="Calibri"/>
            </a:endParaRPr>
          </a:p>
          <a:p>
            <a:pPr marL="0" marR="0" lvl="0" indent="0" algn="l" rtl="0">
              <a:lnSpc>
                <a:spcPct val="115000"/>
              </a:lnSpc>
              <a:spcBef>
                <a:spcPts val="0"/>
              </a:spcBef>
              <a:spcAft>
                <a:spcPts val="0"/>
              </a:spcAft>
              <a:buNone/>
            </a:pPr>
            <a:r>
              <a:rPr lang="en-US" sz="3200">
                <a:solidFill>
                  <a:srgbClr val="262626"/>
                </a:solidFill>
                <a:latin typeface="Calibri"/>
                <a:ea typeface="Calibri"/>
                <a:cs typeface="Calibri"/>
                <a:sym typeface="Calibri"/>
              </a:rPr>
              <a:t>Session </a:t>
            </a:r>
            <a:r>
              <a:rPr lang="en-US" sz="3200" b="0" i="0" u="none" strike="noStrike" cap="none">
                <a:solidFill>
                  <a:srgbClr val="262626"/>
                </a:solidFill>
                <a:latin typeface="Calibri"/>
                <a:ea typeface="Calibri"/>
                <a:cs typeface="Calibri"/>
                <a:sym typeface="Calibri"/>
              </a:rPr>
              <a:t>Content</a:t>
            </a:r>
            <a:endParaRPr/>
          </a:p>
          <a:p>
            <a:pPr marL="0" marR="0" lvl="0" indent="0" algn="l" rtl="0">
              <a:lnSpc>
                <a:spcPct val="115000"/>
              </a:lnSpc>
              <a:spcBef>
                <a:spcPts val="0"/>
              </a:spcBef>
              <a:spcAft>
                <a:spcPts val="0"/>
              </a:spcAft>
              <a:buNone/>
            </a:pPr>
            <a:r>
              <a:rPr lang="en-US" sz="3200" b="0" i="0" u="none" strike="noStrike" cap="none">
                <a:solidFill>
                  <a:srgbClr val="262626"/>
                </a:solidFill>
                <a:latin typeface="Calibri"/>
                <a:ea typeface="Calibri"/>
                <a:cs typeface="Calibri"/>
                <a:sym typeface="Calibri"/>
              </a:rPr>
              <a:t>References </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ctrTitle"/>
          </p:nvPr>
        </p:nvSpPr>
        <p:spPr>
          <a:xfrm>
            <a:off x="0" y="1862419"/>
            <a:ext cx="9211500" cy="4172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sz="4000"/>
              <a:t>Kristen Wyrick, MD</a:t>
            </a:r>
            <a:br>
              <a:rPr lang="en-US" b="0"/>
            </a:br>
            <a:endParaRPr sz="3000" b="0"/>
          </a:p>
          <a:p>
            <a:pPr marL="0" lvl="0" indent="0" algn="ctr" rtl="0">
              <a:spcBef>
                <a:spcPts val="0"/>
              </a:spcBef>
              <a:spcAft>
                <a:spcPts val="0"/>
              </a:spcAft>
              <a:buClr>
                <a:schemeClr val="dk1"/>
              </a:buClr>
              <a:buSzPts val="4000"/>
              <a:buFont typeface="Helvetica Neue"/>
              <a:buNone/>
            </a:pPr>
            <a:r>
              <a:rPr lang="en-US" sz="3000" b="0"/>
              <a:t>LtCol, MC, USAF</a:t>
            </a:r>
            <a:br>
              <a:rPr lang="en-US" sz="3000" b="0"/>
            </a:br>
            <a:r>
              <a:rPr lang="en-US" sz="3000" b="0"/>
              <a:t>Uniformed Services University</a:t>
            </a:r>
            <a:br>
              <a:rPr lang="en-US" sz="3000" b="0"/>
            </a:br>
            <a:r>
              <a:rPr lang="en-US" sz="3000" b="0"/>
              <a:t>Bethesda, MD</a:t>
            </a:r>
            <a:br>
              <a:rPr lang="en-US" sz="3000" b="0"/>
            </a:br>
            <a:endParaRPr sz="3000"/>
          </a:p>
        </p:txBody>
      </p:sp>
      <p:sp>
        <p:nvSpPr>
          <p:cNvPr id="339" name="Google Shape;339;p42"/>
          <p:cNvSpPr txBox="1">
            <a:spLocks noGrp="1"/>
          </p:cNvSpPr>
          <p:nvPr>
            <p:ph type="subTitle" idx="1"/>
          </p:nvPr>
        </p:nvSpPr>
        <p:spPr>
          <a:xfrm>
            <a:off x="11032556" y="2552700"/>
            <a:ext cx="6079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457200" y="940601"/>
            <a:ext cx="8229600" cy="1187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b="1"/>
              <a:t>Puttin</a:t>
            </a:r>
            <a:r>
              <a:rPr lang="en-US"/>
              <a:t>g It all Together</a:t>
            </a:r>
            <a:endParaRPr b="1"/>
          </a:p>
        </p:txBody>
      </p:sp>
      <p:sp>
        <p:nvSpPr>
          <p:cNvPr id="346" name="Google Shape;346;p43"/>
          <p:cNvSpPr txBox="1">
            <a:spLocks noGrp="1"/>
          </p:cNvSpPr>
          <p:nvPr>
            <p:ph type="body" idx="1"/>
          </p:nvPr>
        </p:nvSpPr>
        <p:spPr>
          <a:xfrm>
            <a:off x="457200" y="2266165"/>
            <a:ext cx="3977640" cy="39562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latin typeface="Calibri"/>
                <a:ea typeface="Calibri"/>
                <a:cs typeface="Calibri"/>
                <a:sym typeface="Calibri"/>
              </a:rPr>
              <a:t>8 Minute video</a:t>
            </a:r>
            <a:endParaRPr/>
          </a:p>
          <a:p>
            <a:pPr marL="342900" lvl="0" indent="-342900" algn="l" rtl="0">
              <a:lnSpc>
                <a:spcPct val="90000"/>
              </a:lnSpc>
              <a:spcBef>
                <a:spcPts val="544"/>
              </a:spcBef>
              <a:spcAft>
                <a:spcPts val="0"/>
              </a:spcAft>
              <a:buClr>
                <a:schemeClr val="dk1"/>
              </a:buClr>
              <a:buSzPts val="2720"/>
              <a:buChar char="•"/>
            </a:pPr>
            <a:r>
              <a:rPr lang="en-US" sz="2720">
                <a:latin typeface="Calibri"/>
                <a:ea typeface="Calibri"/>
                <a:cs typeface="Calibri"/>
                <a:sym typeface="Calibri"/>
              </a:rPr>
              <a:t>Role Play Script</a:t>
            </a:r>
            <a:endParaRPr/>
          </a:p>
          <a:p>
            <a:pPr marL="342900" lvl="0" indent="-342900" algn="l" rtl="0">
              <a:lnSpc>
                <a:spcPct val="90000"/>
              </a:lnSpc>
              <a:spcBef>
                <a:spcPts val="544"/>
              </a:spcBef>
              <a:spcAft>
                <a:spcPts val="0"/>
              </a:spcAft>
              <a:buClr>
                <a:schemeClr val="dk1"/>
              </a:buClr>
              <a:buSzPts val="2720"/>
              <a:buChar char="•"/>
            </a:pPr>
            <a:r>
              <a:rPr lang="en-US" sz="2720">
                <a:latin typeface="Calibri"/>
                <a:ea typeface="Calibri"/>
                <a:cs typeface="Calibri"/>
                <a:sym typeface="Calibri"/>
              </a:rPr>
              <a:t>2 Minute Video </a:t>
            </a:r>
            <a:endParaRPr/>
          </a:p>
          <a:p>
            <a:pPr marL="342900" lvl="0" indent="-342900" algn="l" rtl="0">
              <a:lnSpc>
                <a:spcPct val="90000"/>
              </a:lnSpc>
              <a:spcBef>
                <a:spcPts val="544"/>
              </a:spcBef>
              <a:spcAft>
                <a:spcPts val="0"/>
              </a:spcAft>
              <a:buClr>
                <a:schemeClr val="dk1"/>
              </a:buClr>
              <a:buSzPts val="2720"/>
              <a:buChar char="•"/>
            </a:pPr>
            <a:r>
              <a:rPr lang="en-US" sz="2720">
                <a:latin typeface="Calibri"/>
                <a:ea typeface="Calibri"/>
                <a:cs typeface="Calibri"/>
                <a:sym typeface="Calibri"/>
              </a:rPr>
              <a:t>ARCH Card</a:t>
            </a:r>
            <a:endParaRPr/>
          </a:p>
          <a:p>
            <a:pPr marL="342900" lvl="0" indent="-342900" algn="l" rtl="0">
              <a:lnSpc>
                <a:spcPct val="90000"/>
              </a:lnSpc>
              <a:spcBef>
                <a:spcPts val="544"/>
              </a:spcBef>
              <a:spcAft>
                <a:spcPts val="0"/>
              </a:spcAft>
              <a:buClr>
                <a:schemeClr val="dk1"/>
              </a:buClr>
              <a:buSzPts val="2720"/>
              <a:buChar char="•"/>
            </a:pPr>
            <a:r>
              <a:rPr lang="en-US" sz="2720">
                <a:latin typeface="Calibri"/>
                <a:ea typeface="Calibri"/>
                <a:cs typeface="Calibri"/>
                <a:sym typeface="Calibri"/>
              </a:rPr>
              <a:t>Video on TeachingPhysician.org</a:t>
            </a:r>
            <a:endParaRPr/>
          </a:p>
          <a:p>
            <a:pPr marL="342900" lvl="0" indent="-342900" algn="l" rtl="0">
              <a:lnSpc>
                <a:spcPct val="90000"/>
              </a:lnSpc>
              <a:spcBef>
                <a:spcPts val="544"/>
              </a:spcBef>
              <a:spcAft>
                <a:spcPts val="0"/>
              </a:spcAft>
              <a:buClr>
                <a:schemeClr val="dk1"/>
              </a:buClr>
              <a:buSzPts val="2720"/>
              <a:buChar char="•"/>
            </a:pPr>
            <a:r>
              <a:rPr lang="en-US" sz="2720">
                <a:latin typeface="Calibri"/>
                <a:ea typeface="Calibri"/>
                <a:cs typeface="Calibri"/>
                <a:sym typeface="Calibri"/>
              </a:rPr>
              <a:t>STFM Education Column </a:t>
            </a:r>
            <a:endParaRPr/>
          </a:p>
          <a:p>
            <a:pPr marL="342900" lvl="0" indent="-342900" algn="l" rtl="0">
              <a:lnSpc>
                <a:spcPct val="90000"/>
              </a:lnSpc>
              <a:spcBef>
                <a:spcPts val="544"/>
              </a:spcBef>
              <a:spcAft>
                <a:spcPts val="0"/>
              </a:spcAft>
              <a:buClr>
                <a:schemeClr val="dk1"/>
              </a:buClr>
              <a:buSzPts val="2720"/>
              <a:buChar char="•"/>
            </a:pPr>
            <a:r>
              <a:rPr lang="en-US" sz="2720">
                <a:latin typeface="Calibri"/>
                <a:ea typeface="Calibri"/>
                <a:cs typeface="Calibri"/>
                <a:sym typeface="Calibri"/>
              </a:rPr>
              <a:t>Full article submitted to </a:t>
            </a:r>
            <a:r>
              <a:rPr lang="en-US" sz="2720" i="1">
                <a:latin typeface="Calibri"/>
                <a:ea typeface="Calibri"/>
                <a:cs typeface="Calibri"/>
                <a:sym typeface="Calibri"/>
              </a:rPr>
              <a:t>Medical Teacher</a:t>
            </a:r>
            <a:endParaRPr/>
          </a:p>
          <a:p>
            <a:pPr marL="342900" lvl="0" indent="-170180" algn="l" rtl="0">
              <a:lnSpc>
                <a:spcPct val="90000"/>
              </a:lnSpc>
              <a:spcBef>
                <a:spcPts val="544"/>
              </a:spcBef>
              <a:spcAft>
                <a:spcPts val="0"/>
              </a:spcAft>
              <a:buClr>
                <a:schemeClr val="dk1"/>
              </a:buClr>
              <a:buSzPts val="2720"/>
              <a:buNone/>
            </a:pPr>
            <a:endParaRPr sz="2720"/>
          </a:p>
          <a:p>
            <a:pPr marL="342900" lvl="0" indent="-170180" algn="l" rtl="0">
              <a:lnSpc>
                <a:spcPct val="90000"/>
              </a:lnSpc>
              <a:spcBef>
                <a:spcPts val="544"/>
              </a:spcBef>
              <a:spcAft>
                <a:spcPts val="0"/>
              </a:spcAft>
              <a:buClr>
                <a:schemeClr val="dk1"/>
              </a:buClr>
              <a:buSzPts val="2720"/>
              <a:buNone/>
            </a:pPr>
            <a:endParaRPr sz="2720"/>
          </a:p>
        </p:txBody>
      </p:sp>
      <p:sp>
        <p:nvSpPr>
          <p:cNvPr id="347" name="Google Shape;347;p43"/>
          <p:cNvSpPr txBox="1"/>
          <p:nvPr/>
        </p:nvSpPr>
        <p:spPr>
          <a:xfrm>
            <a:off x="4709160" y="2266165"/>
            <a:ext cx="3977640" cy="3956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700"/>
              <a:buFont typeface="Arial"/>
              <a:buNone/>
            </a:pPr>
            <a:r>
              <a:rPr lang="en-US" sz="2700" b="0" i="0" u="sng">
                <a:solidFill>
                  <a:schemeClr val="dk1"/>
                </a:solidFill>
                <a:latin typeface="Calibri"/>
                <a:ea typeface="Calibri"/>
                <a:cs typeface="Calibri"/>
                <a:sym typeface="Calibri"/>
              </a:rPr>
              <a:t>45 minute session</a:t>
            </a:r>
            <a:endParaRPr/>
          </a:p>
          <a:p>
            <a:pPr marL="342900" marR="0" lvl="0" indent="-342900" algn="l" rtl="0">
              <a:spcBef>
                <a:spcPts val="540"/>
              </a:spcBef>
              <a:spcAft>
                <a:spcPts val="0"/>
              </a:spcAft>
              <a:buClr>
                <a:schemeClr val="dk1"/>
              </a:buClr>
              <a:buSzPts val="2700"/>
              <a:buFont typeface="Arial"/>
              <a:buChar char="•"/>
            </a:pPr>
            <a:r>
              <a:rPr lang="en-US" sz="2700" b="0" i="0">
                <a:solidFill>
                  <a:schemeClr val="dk1"/>
                </a:solidFill>
                <a:latin typeface="Calibri"/>
                <a:ea typeface="Calibri"/>
                <a:cs typeface="Calibri"/>
                <a:sym typeface="Calibri"/>
              </a:rPr>
              <a:t>Facilitator guide</a:t>
            </a:r>
            <a:endParaRPr/>
          </a:p>
          <a:p>
            <a:pPr marL="342900" marR="0" lvl="0" indent="-342900" algn="l" rtl="0">
              <a:spcBef>
                <a:spcPts val="540"/>
              </a:spcBef>
              <a:spcAft>
                <a:spcPts val="0"/>
              </a:spcAft>
              <a:buClr>
                <a:schemeClr val="dk1"/>
              </a:buClr>
              <a:buSzPts val="2700"/>
              <a:buFont typeface="Arial"/>
              <a:buChar char="•"/>
            </a:pPr>
            <a:r>
              <a:rPr lang="en-US" sz="2700" b="0" i="0">
                <a:solidFill>
                  <a:schemeClr val="dk1"/>
                </a:solidFill>
                <a:latin typeface="Calibri"/>
                <a:ea typeface="Calibri"/>
                <a:cs typeface="Calibri"/>
                <a:sym typeface="Calibri"/>
              </a:rPr>
              <a:t>Power Point</a:t>
            </a:r>
            <a:endParaRPr/>
          </a:p>
          <a:p>
            <a:pPr marL="342900" marR="0" lvl="0" indent="-342900" algn="l" rtl="0">
              <a:spcBef>
                <a:spcPts val="540"/>
              </a:spcBef>
              <a:spcAft>
                <a:spcPts val="0"/>
              </a:spcAft>
              <a:buClr>
                <a:schemeClr val="dk1"/>
              </a:buClr>
              <a:buSzPts val="2700"/>
              <a:buFont typeface="Arial"/>
              <a:buChar char="•"/>
            </a:pPr>
            <a:r>
              <a:rPr lang="en-US" sz="2700" b="0" i="0">
                <a:solidFill>
                  <a:schemeClr val="dk1"/>
                </a:solidFill>
                <a:latin typeface="Calibri"/>
                <a:ea typeface="Calibri"/>
                <a:cs typeface="Calibri"/>
                <a:sym typeface="Calibri"/>
              </a:rPr>
              <a:t>4 videos</a:t>
            </a:r>
            <a:endParaRPr/>
          </a:p>
          <a:p>
            <a:pPr marL="342900" marR="0" lvl="0" indent="-342900" algn="l" rtl="0">
              <a:spcBef>
                <a:spcPts val="540"/>
              </a:spcBef>
              <a:spcAft>
                <a:spcPts val="0"/>
              </a:spcAft>
              <a:buClr>
                <a:schemeClr val="dk1"/>
              </a:buClr>
              <a:buSzPts val="2700"/>
              <a:buFont typeface="Arial"/>
              <a:buChar char="•"/>
            </a:pPr>
            <a:r>
              <a:rPr lang="en-US" sz="2700" b="0" i="0">
                <a:solidFill>
                  <a:schemeClr val="dk1"/>
                </a:solidFill>
                <a:latin typeface="Calibri"/>
                <a:ea typeface="Calibri"/>
                <a:cs typeface="Calibri"/>
                <a:sym typeface="Calibri"/>
              </a:rPr>
              <a:t>Handout</a:t>
            </a:r>
            <a:endParaRPr/>
          </a:p>
          <a:p>
            <a:pPr marL="342900" marR="0" lvl="0" indent="-139700" algn="l" rtl="0">
              <a:spcBef>
                <a:spcPts val="640"/>
              </a:spcBef>
              <a:spcAft>
                <a:spcPts val="0"/>
              </a:spcAft>
              <a:buClr>
                <a:schemeClr val="dk1"/>
              </a:buClr>
              <a:buSzPts val="3200"/>
              <a:buFont typeface="Arial"/>
              <a:buNone/>
            </a:pPr>
            <a:endParaRPr sz="3200" b="0" i="0">
              <a:solidFill>
                <a:schemeClr val="dk1"/>
              </a:solidFill>
              <a:latin typeface="Helvetica Neue"/>
              <a:ea typeface="Helvetica Neue"/>
              <a:cs typeface="Helvetica Neue"/>
              <a:sym typeface="Helvetica Neue"/>
            </a:endParaRPr>
          </a:p>
          <a:p>
            <a:pPr marL="0" marR="0" lvl="0" indent="0" algn="l" rtl="0">
              <a:spcBef>
                <a:spcPts val="640"/>
              </a:spcBef>
              <a:spcAft>
                <a:spcPts val="0"/>
              </a:spcAft>
              <a:buClr>
                <a:schemeClr val="dk1"/>
              </a:buClr>
              <a:buSzPts val="3200"/>
              <a:buFont typeface="Arial"/>
              <a:buNone/>
            </a:pPr>
            <a:endParaRPr sz="3200" b="0" i="0">
              <a:solidFill>
                <a:schemeClr val="dk1"/>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311700" y="103122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Helvetica Neue"/>
              <a:buNone/>
            </a:pPr>
            <a:r>
              <a:rPr lang="en-US"/>
              <a:t>Time For You!</a:t>
            </a:r>
            <a:endParaRPr/>
          </a:p>
        </p:txBody>
      </p:sp>
      <p:sp>
        <p:nvSpPr>
          <p:cNvPr id="353" name="Google Shape;353;p44"/>
          <p:cNvSpPr txBox="1">
            <a:spLocks noGrp="1"/>
          </p:cNvSpPr>
          <p:nvPr>
            <p:ph type="body" idx="1"/>
          </p:nvPr>
        </p:nvSpPr>
        <p:spPr>
          <a:xfrm>
            <a:off x="311700" y="1851429"/>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None/>
            </a:pPr>
            <a:r>
              <a:rPr lang="en-US" sz="2800">
                <a:solidFill>
                  <a:srgbClr val="000000"/>
                </a:solidFill>
              </a:rPr>
              <a:t>Consider an educational need or concern for your program.</a:t>
            </a:r>
            <a:endParaRPr sz="2800">
              <a:solidFill>
                <a:srgbClr val="000000"/>
              </a:solidFill>
            </a:endParaRPr>
          </a:p>
          <a:p>
            <a:pPr marL="0" lvl="0" indent="0" algn="l" rtl="0">
              <a:spcBef>
                <a:spcPts val="1600"/>
              </a:spcBef>
              <a:spcAft>
                <a:spcPts val="0"/>
              </a:spcAft>
              <a:buClr>
                <a:srgbClr val="000000"/>
              </a:buClr>
              <a:buSzPts val="1800"/>
              <a:buNone/>
            </a:pPr>
            <a:r>
              <a:rPr lang="en-US" sz="2800">
                <a:solidFill>
                  <a:srgbClr val="000000"/>
                </a:solidFill>
              </a:rPr>
              <a:t>Consider your local resources.  Do you have education specialists and/or technology developers?</a:t>
            </a:r>
            <a:endParaRPr sz="2800">
              <a:solidFill>
                <a:srgbClr val="000000"/>
              </a:solidFill>
            </a:endParaRPr>
          </a:p>
          <a:p>
            <a:pPr marL="0" lvl="0" indent="0" algn="l" rtl="0">
              <a:spcBef>
                <a:spcPts val="1600"/>
              </a:spcBef>
              <a:spcAft>
                <a:spcPts val="0"/>
              </a:spcAft>
              <a:buClr>
                <a:srgbClr val="000000"/>
              </a:buClr>
              <a:buSzPts val="1800"/>
              <a:buNone/>
            </a:pPr>
            <a:r>
              <a:rPr lang="en-US" sz="2800">
                <a:solidFill>
                  <a:srgbClr val="000000"/>
                </a:solidFill>
              </a:rPr>
              <a:t>What might this project cost?</a:t>
            </a:r>
            <a:endParaRPr sz="2800">
              <a:solidFill>
                <a:srgbClr val="000000"/>
              </a:solidFill>
            </a:endParaRPr>
          </a:p>
          <a:p>
            <a:pPr marL="0" lvl="0" indent="0" algn="l" rtl="0">
              <a:spcBef>
                <a:spcPts val="1600"/>
              </a:spcBef>
              <a:spcAft>
                <a:spcPts val="0"/>
              </a:spcAft>
              <a:buClr>
                <a:srgbClr val="000000"/>
              </a:buClr>
              <a:buSzPts val="1800"/>
              <a:buNone/>
            </a:pPr>
            <a:r>
              <a:rPr lang="en-US" sz="2800">
                <a:solidFill>
                  <a:srgbClr val="000000"/>
                </a:solidFill>
              </a:rPr>
              <a:t>Who else should be on the team?</a:t>
            </a:r>
            <a:endParaRPr sz="2800">
              <a:solidFill>
                <a:srgbClr val="000000"/>
              </a:solidFill>
            </a:endParaRPr>
          </a:p>
          <a:p>
            <a:pPr marL="0" lvl="0" indent="0" algn="l" rtl="0">
              <a:spcBef>
                <a:spcPts val="1600"/>
              </a:spcBef>
              <a:spcAft>
                <a:spcPts val="1600"/>
              </a:spcAft>
              <a:buClr>
                <a:srgbClr val="000000"/>
              </a:buClr>
              <a:buSzPts val="1800"/>
              <a:buNone/>
            </a:pPr>
            <a:r>
              <a:rPr lang="en-US" sz="2800">
                <a:solidFill>
                  <a:srgbClr val="000000"/>
                </a:solidFill>
              </a:rPr>
              <a:t>Is this type of curriculum something that could be implemented at your institution?</a:t>
            </a:r>
            <a:endParaRPr sz="28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58"/>
        <p:cNvGrpSpPr/>
        <p:nvPr/>
      </p:nvGrpSpPr>
      <p:grpSpPr>
        <a:xfrm>
          <a:off x="0" y="0"/>
          <a:ext cx="0" cy="0"/>
          <a:chOff x="0" y="0"/>
          <a:chExt cx="0" cy="0"/>
        </a:xfrm>
      </p:grpSpPr>
      <p:sp>
        <p:nvSpPr>
          <p:cNvPr id="359" name="Google Shape;359;p4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60" name="Google Shape;360;p4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61" name="Google Shape;361;p45" title="ARCH in hall after exam BushBaker.mp4">
            <a:hlinkClick r:id="rId3"/>
          </p:cNvPr>
          <p:cNvPicPr preferRelativeResize="0"/>
          <p:nvPr/>
        </p:nvPicPr>
        <p:blipFill>
          <a:blip r:embed="rId4">
            <a:alphaModFix/>
          </a:blip>
          <a:stretch>
            <a:fillRect/>
          </a:stretch>
        </p:blipFill>
        <p:spPr>
          <a:xfrm>
            <a:off x="1021576" y="942200"/>
            <a:ext cx="6866150" cy="5149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body" idx="1"/>
          </p:nvPr>
        </p:nvSpPr>
        <p:spPr>
          <a:xfrm>
            <a:off x="392069" y="2529334"/>
            <a:ext cx="8400499" cy="21729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Please evaluate this presentation using the conference mobile app! Simply click on the "clipboard" icon       on the presentation page.</a:t>
            </a:r>
            <a:endParaRPr/>
          </a:p>
        </p:txBody>
      </p:sp>
      <p:pic>
        <p:nvPicPr>
          <p:cNvPr id="367" name="Google Shape;367;p46" descr="Clipboard.jpg"/>
          <p:cNvPicPr preferRelativeResize="0"/>
          <p:nvPr/>
        </p:nvPicPr>
        <p:blipFill rotWithShape="1">
          <a:blip r:embed="rId3">
            <a:alphaModFix/>
          </a:blip>
          <a:srcRect/>
          <a:stretch/>
        </p:blipFill>
        <p:spPr>
          <a:xfrm>
            <a:off x="3431871" y="3595625"/>
            <a:ext cx="465083" cy="4919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468696" y="891300"/>
            <a:ext cx="5940600" cy="755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2400"/>
              <a:buFont typeface="Helvetica Neue"/>
              <a:buNone/>
            </a:pPr>
            <a:r>
              <a:rPr lang="en-US" sz="3200"/>
              <a:t>Objectives</a:t>
            </a:r>
            <a:endParaRPr sz="3200"/>
          </a:p>
        </p:txBody>
      </p:sp>
      <p:sp>
        <p:nvSpPr>
          <p:cNvPr id="125" name="Google Shape;125;p21"/>
          <p:cNvSpPr txBox="1">
            <a:spLocks noGrp="1"/>
          </p:cNvSpPr>
          <p:nvPr>
            <p:ph type="body" idx="1"/>
          </p:nvPr>
        </p:nvSpPr>
        <p:spPr>
          <a:xfrm>
            <a:off x="190500" y="1884000"/>
            <a:ext cx="8858100" cy="3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None/>
            </a:pPr>
            <a:r>
              <a:rPr lang="en-US" sz="2800">
                <a:solidFill>
                  <a:schemeClr val="dk1"/>
                </a:solidFill>
              </a:rPr>
              <a:t>By the end of this session, participants will be able to:</a:t>
            </a:r>
            <a:endParaRPr/>
          </a:p>
          <a:p>
            <a:pPr marL="342900" lvl="0" indent="-215900" algn="l" rtl="0">
              <a:spcBef>
                <a:spcPts val="0"/>
              </a:spcBef>
              <a:spcAft>
                <a:spcPts val="0"/>
              </a:spcAft>
              <a:buClr>
                <a:schemeClr val="dk1"/>
              </a:buClr>
              <a:buSzPts val="2000"/>
              <a:buNone/>
            </a:pPr>
            <a:endParaRPr sz="2000">
              <a:solidFill>
                <a:schemeClr val="dk1"/>
              </a:solidFill>
            </a:endParaRPr>
          </a:p>
          <a:p>
            <a:pPr marL="622300" lvl="0" indent="-457200" algn="l" rtl="0">
              <a:lnSpc>
                <a:spcPct val="107916"/>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Recognize the importance of providing feedback</a:t>
            </a:r>
            <a:endParaRPr/>
          </a:p>
          <a:p>
            <a:pPr marL="622300" lvl="0" indent="-457200" algn="l" rtl="0">
              <a:lnSpc>
                <a:spcPct val="107916"/>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Identify actions that facilitate effective feedback</a:t>
            </a:r>
            <a:endParaRPr/>
          </a:p>
          <a:p>
            <a:pPr marL="622300" lvl="0" indent="-457200" algn="l" rtl="0">
              <a:lnSpc>
                <a:spcPct val="107916"/>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Recall the components of the ARCH model</a:t>
            </a:r>
            <a:endParaRPr/>
          </a:p>
          <a:p>
            <a:pPr marL="622300" lvl="0" indent="-457200" algn="l" rtl="0">
              <a:lnSpc>
                <a:spcPct val="107916"/>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Demonstrate the use of the ARCH model to provide feedback </a:t>
            </a:r>
            <a:endParaRPr/>
          </a:p>
          <a:p>
            <a:pPr marL="622300" lvl="0" indent="-457200" algn="l" rtl="0">
              <a:lnSpc>
                <a:spcPct val="107916"/>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Begin planning curriculum interventions</a:t>
            </a:r>
            <a:endParaRPr/>
          </a:p>
          <a:p>
            <a:pPr marL="0" lvl="0" indent="0" algn="l" rtl="0">
              <a:spcBef>
                <a:spcPts val="0"/>
              </a:spcBef>
              <a:spcAft>
                <a:spcPts val="1600"/>
              </a:spcAft>
              <a:buClr>
                <a:schemeClr val="dk1"/>
              </a:buClr>
              <a:buSzPts val="1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ctrTitle"/>
          </p:nvPr>
        </p:nvSpPr>
        <p:spPr>
          <a:xfrm>
            <a:off x="0" y="1862419"/>
            <a:ext cx="9211381" cy="41726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sz="4000"/>
              <a:t>Carolina Merrigan, MD</a:t>
            </a:r>
            <a:br>
              <a:rPr lang="en-US" sz="4000"/>
            </a:br>
            <a:br>
              <a:rPr lang="en-US" b="0"/>
            </a:br>
            <a:r>
              <a:rPr lang="en-US" sz="2800" b="0"/>
              <a:t>CPT, MC, USA</a:t>
            </a:r>
            <a:br>
              <a:rPr lang="en-US" b="0"/>
            </a:br>
            <a:r>
              <a:rPr lang="en-US" sz="2800" b="0"/>
              <a:t>PGY2</a:t>
            </a:r>
            <a:br>
              <a:rPr lang="en-US" sz="2800" b="0"/>
            </a:br>
            <a:r>
              <a:rPr lang="en-US" sz="2800" b="0"/>
              <a:t>Ft. Belvoir Community Hospital, VA</a:t>
            </a:r>
            <a:br>
              <a:rPr lang="en-US" b="0"/>
            </a:br>
            <a:endParaRPr/>
          </a:p>
        </p:txBody>
      </p:sp>
      <p:sp>
        <p:nvSpPr>
          <p:cNvPr id="131" name="Google Shape;131;p22"/>
          <p:cNvSpPr txBox="1">
            <a:spLocks noGrp="1"/>
          </p:cNvSpPr>
          <p:nvPr>
            <p:ph type="subTitle" idx="1"/>
          </p:nvPr>
        </p:nvSpPr>
        <p:spPr>
          <a:xfrm>
            <a:off x="11032556" y="2552700"/>
            <a:ext cx="6079746"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10456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800"/>
              <a:buFont typeface="Helvetica Neue"/>
              <a:buNone/>
            </a:pPr>
            <a:r>
              <a:rPr lang="en-US"/>
              <a:t>Perspectives</a:t>
            </a:r>
            <a:endParaRPr sz="3000" b="0">
              <a:solidFill>
                <a:schemeClr val="dk1"/>
              </a:solidFill>
              <a:latin typeface="Franklin Gothic"/>
              <a:ea typeface="Franklin Gothic"/>
              <a:cs typeface="Franklin Gothic"/>
              <a:sym typeface="Franklin Gothic"/>
            </a:endParaRPr>
          </a:p>
        </p:txBody>
      </p:sp>
      <p:sp>
        <p:nvSpPr>
          <p:cNvPr id="137" name="Google Shape;137;p23"/>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Clr>
                <a:schemeClr val="dk1"/>
              </a:buClr>
              <a:buSzPts val="1800"/>
              <a:buNone/>
            </a:pPr>
            <a:endParaRPr sz="1600">
              <a:solidFill>
                <a:schemeClr val="dk1"/>
              </a:solidFill>
              <a:latin typeface="Calibri"/>
              <a:ea typeface="Calibri"/>
              <a:cs typeface="Calibri"/>
              <a:sym typeface="Calibri"/>
            </a:endParaRPr>
          </a:p>
        </p:txBody>
      </p:sp>
      <p:pic>
        <p:nvPicPr>
          <p:cNvPr id="138" name="Google Shape;138;p23" title="1 ReflectionsOnFeedback_final_default.mp4">
            <a:hlinkClick r:id="rId3"/>
          </p:cNvPr>
          <p:cNvPicPr preferRelativeResize="0"/>
          <p:nvPr/>
        </p:nvPicPr>
        <p:blipFill>
          <a:blip r:embed="rId4">
            <a:alphaModFix/>
          </a:blip>
          <a:stretch>
            <a:fillRect/>
          </a:stretch>
        </p:blipFill>
        <p:spPr>
          <a:xfrm>
            <a:off x="1328125" y="1835650"/>
            <a:ext cx="6181876" cy="463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ctrTitle"/>
          </p:nvPr>
        </p:nvSpPr>
        <p:spPr>
          <a:xfrm>
            <a:off x="0" y="1862419"/>
            <a:ext cx="9211500" cy="4172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sz="4000"/>
              <a:t>Dina Kurzweil, PhD</a:t>
            </a:r>
            <a:endParaRPr sz="4000"/>
          </a:p>
          <a:p>
            <a:pPr marL="0" lvl="0" indent="0" algn="ctr" rtl="0">
              <a:spcBef>
                <a:spcPts val="0"/>
              </a:spcBef>
              <a:spcAft>
                <a:spcPts val="0"/>
              </a:spcAft>
              <a:buClr>
                <a:schemeClr val="dk1"/>
              </a:buClr>
              <a:buSzPts val="4000"/>
              <a:buFont typeface="Helvetica Neue"/>
              <a:buNone/>
            </a:pPr>
            <a:r>
              <a:rPr lang="en-US" sz="4000"/>
              <a:t>&amp;</a:t>
            </a:r>
            <a:endParaRPr sz="4000"/>
          </a:p>
          <a:p>
            <a:pPr marL="0" lvl="0" indent="0" algn="ctr" rtl="0">
              <a:spcBef>
                <a:spcPts val="0"/>
              </a:spcBef>
              <a:spcAft>
                <a:spcPts val="0"/>
              </a:spcAft>
              <a:buClr>
                <a:schemeClr val="dk1"/>
              </a:buClr>
              <a:buSzPts val="4000"/>
              <a:buFont typeface="Helvetica Neue"/>
              <a:buNone/>
            </a:pPr>
            <a:r>
              <a:rPr lang="en-US"/>
              <a:t>Karen Marcellas, PhD</a:t>
            </a:r>
            <a:br>
              <a:rPr lang="en-US" sz="4000"/>
            </a:br>
            <a:br>
              <a:rPr lang="en-US" b="0"/>
            </a:br>
            <a:r>
              <a:rPr lang="en-US" sz="2800" b="0"/>
              <a:t>Education Technology &amp; Innovation Support Office</a:t>
            </a:r>
            <a:br>
              <a:rPr lang="en-US" b="0"/>
            </a:br>
            <a:r>
              <a:rPr lang="en-US" sz="2800" b="0"/>
              <a:t>Uniformed Services University</a:t>
            </a:r>
            <a:br>
              <a:rPr lang="en-US" sz="2800" b="0"/>
            </a:br>
            <a:r>
              <a:rPr lang="en-US" sz="2800" b="0"/>
              <a:t>Bethesda, MD</a:t>
            </a:r>
            <a:br>
              <a:rPr lang="en-US" b="0"/>
            </a:br>
            <a:endParaRPr/>
          </a:p>
        </p:txBody>
      </p:sp>
      <p:sp>
        <p:nvSpPr>
          <p:cNvPr id="144" name="Google Shape;144;p24"/>
          <p:cNvSpPr txBox="1">
            <a:spLocks noGrp="1"/>
          </p:cNvSpPr>
          <p:nvPr>
            <p:ph type="subTitle" idx="1"/>
          </p:nvPr>
        </p:nvSpPr>
        <p:spPr>
          <a:xfrm>
            <a:off x="11032556" y="2552700"/>
            <a:ext cx="6079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0" y="811518"/>
            <a:ext cx="8520600" cy="143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Helvetica Neue"/>
              <a:buNone/>
            </a:pPr>
            <a:r>
              <a:rPr lang="en-US">
                <a:solidFill>
                  <a:schemeClr val="dk1"/>
                </a:solidFill>
              </a:rPr>
              <a:t>Planning for Success</a:t>
            </a:r>
            <a:br>
              <a:rPr lang="en-US">
                <a:solidFill>
                  <a:schemeClr val="dk1"/>
                </a:solidFill>
              </a:rPr>
            </a:br>
            <a:r>
              <a:rPr lang="en-US" sz="2400">
                <a:solidFill>
                  <a:schemeClr val="dk1"/>
                </a:solidFill>
              </a:rPr>
              <a:t>Education Technology &amp; Innovation</a:t>
            </a:r>
            <a:r>
              <a:rPr lang="en-US" sz="2400"/>
              <a:t> Support Office</a:t>
            </a:r>
            <a:r>
              <a:rPr lang="en-US" sz="2400">
                <a:solidFill>
                  <a:schemeClr val="dk1"/>
                </a:solidFill>
              </a:rPr>
              <a:t>, </a:t>
            </a:r>
            <a:r>
              <a:rPr lang="en-US" sz="2400" u="sng">
                <a:solidFill>
                  <a:schemeClr val="hlink"/>
                </a:solidFill>
                <a:hlinkClick r:id="rId3"/>
              </a:rPr>
              <a:t>USU</a:t>
            </a:r>
            <a:br>
              <a:rPr lang="en-US">
                <a:solidFill>
                  <a:schemeClr val="dk1"/>
                </a:solidFill>
              </a:rPr>
            </a:br>
            <a:endParaRPr/>
          </a:p>
        </p:txBody>
      </p:sp>
      <p:sp>
        <p:nvSpPr>
          <p:cNvPr id="150" name="Google Shape;150;p25"/>
          <p:cNvSpPr txBox="1">
            <a:spLocks noGrp="1"/>
          </p:cNvSpPr>
          <p:nvPr>
            <p:ph type="body" idx="1"/>
          </p:nvPr>
        </p:nvSpPr>
        <p:spPr>
          <a:xfrm>
            <a:off x="120750" y="2423375"/>
            <a:ext cx="8520600" cy="3893100"/>
          </a:xfrm>
          <a:prstGeom prst="rect">
            <a:avLst/>
          </a:prstGeom>
          <a:noFill/>
          <a:ln>
            <a:noFill/>
          </a:ln>
        </p:spPr>
        <p:txBody>
          <a:bodyPr spcFirstLastPara="1" wrap="square" lIns="91425" tIns="91425" rIns="91425" bIns="91425" anchor="t" anchorCtr="0">
            <a:noAutofit/>
          </a:bodyPr>
          <a:lstStyle/>
          <a:p>
            <a:pPr marL="596900" lvl="0" indent="-419100" algn="l" rtl="0">
              <a:lnSpc>
                <a:spcPct val="150000"/>
              </a:lnSpc>
              <a:spcBef>
                <a:spcPts val="1000"/>
              </a:spcBef>
              <a:spcAft>
                <a:spcPts val="0"/>
              </a:spcAft>
              <a:buClr>
                <a:srgbClr val="222222"/>
              </a:buClr>
              <a:buSzPts val="3000"/>
              <a:buFont typeface="Helvetica Neue"/>
              <a:buChar char="●"/>
            </a:pPr>
            <a:r>
              <a:rPr lang="en-US" sz="3000">
                <a:solidFill>
                  <a:srgbClr val="222222"/>
                </a:solidFill>
              </a:rPr>
              <a:t>Developing and Integrating the Team </a:t>
            </a:r>
            <a:endParaRPr sz="3000">
              <a:solidFill>
                <a:srgbClr val="222222"/>
              </a:solidFill>
            </a:endParaRPr>
          </a:p>
          <a:p>
            <a:pPr marL="596900" lvl="0" indent="-419100" algn="l" rtl="0">
              <a:lnSpc>
                <a:spcPct val="150000"/>
              </a:lnSpc>
              <a:spcBef>
                <a:spcPts val="0"/>
              </a:spcBef>
              <a:spcAft>
                <a:spcPts val="0"/>
              </a:spcAft>
              <a:buClr>
                <a:srgbClr val="222222"/>
              </a:buClr>
              <a:buSzPts val="3000"/>
              <a:buFont typeface="Helvetica Neue"/>
              <a:buChar char="●"/>
            </a:pPr>
            <a:r>
              <a:rPr lang="en-US" sz="3000">
                <a:solidFill>
                  <a:srgbClr val="222222"/>
                </a:solidFill>
              </a:rPr>
              <a:t>Distribution of Material to Facilitators</a:t>
            </a:r>
            <a:endParaRPr sz="3000">
              <a:solidFill>
                <a:srgbClr val="222222"/>
              </a:solidFill>
            </a:endParaRPr>
          </a:p>
          <a:p>
            <a:pPr marL="596900" lvl="0" indent="-419100" algn="l" rtl="0">
              <a:lnSpc>
                <a:spcPct val="150000"/>
              </a:lnSpc>
              <a:spcBef>
                <a:spcPts val="0"/>
              </a:spcBef>
              <a:spcAft>
                <a:spcPts val="0"/>
              </a:spcAft>
              <a:buClr>
                <a:srgbClr val="222222"/>
              </a:buClr>
              <a:buSzPts val="3000"/>
              <a:buFont typeface="Helvetica Neue"/>
              <a:buChar char="●"/>
            </a:pPr>
            <a:r>
              <a:rPr lang="en-US" sz="3000">
                <a:solidFill>
                  <a:srgbClr val="222222"/>
                </a:solidFill>
              </a:rPr>
              <a:t>Implementation/Presentation of Materials </a:t>
            </a:r>
            <a:endParaRPr sz="3000">
              <a:solidFill>
                <a:srgbClr val="222222"/>
              </a:solidFill>
            </a:endParaRPr>
          </a:p>
          <a:p>
            <a:pPr marL="596900" lvl="0" indent="-419100" algn="l" rtl="0">
              <a:lnSpc>
                <a:spcPct val="150000"/>
              </a:lnSpc>
              <a:spcBef>
                <a:spcPts val="0"/>
              </a:spcBef>
              <a:spcAft>
                <a:spcPts val="0"/>
              </a:spcAft>
              <a:buClr>
                <a:srgbClr val="222222"/>
              </a:buClr>
              <a:buSzPts val="3000"/>
              <a:buFont typeface="Helvetica Neue"/>
              <a:buChar char="●"/>
            </a:pPr>
            <a:r>
              <a:rPr lang="en-US" sz="3000">
                <a:solidFill>
                  <a:srgbClr val="222222"/>
                </a:solidFill>
              </a:rPr>
              <a:t>Back up Plans</a:t>
            </a:r>
            <a:endParaRPr sz="3000">
              <a:solidFill>
                <a:srgbClr val="222222"/>
              </a:solidFill>
            </a:endParaRPr>
          </a:p>
          <a:p>
            <a:pPr marL="615950" lvl="1" indent="0" algn="l" rtl="0">
              <a:lnSpc>
                <a:spcPct val="115000"/>
              </a:lnSpc>
              <a:spcBef>
                <a:spcPts val="1000"/>
              </a:spcBef>
              <a:spcAft>
                <a:spcPts val="0"/>
              </a:spcAft>
              <a:buClr>
                <a:schemeClr val="dk1"/>
              </a:buClr>
              <a:buSzPts val="1100"/>
              <a:buNone/>
            </a:pPr>
            <a:endParaRPr b="1">
              <a:latin typeface="Calibri"/>
              <a:ea typeface="Calibri"/>
              <a:cs typeface="Calibri"/>
              <a:sym typeface="Calibri"/>
            </a:endParaRPr>
          </a:p>
          <a:p>
            <a:pPr marL="615950" lvl="1" indent="0" algn="l" rtl="0">
              <a:lnSpc>
                <a:spcPct val="115000"/>
              </a:lnSpc>
              <a:spcBef>
                <a:spcPts val="0"/>
              </a:spcBef>
              <a:spcAft>
                <a:spcPts val="0"/>
              </a:spcAft>
              <a:buClr>
                <a:schemeClr val="dk1"/>
              </a:buClr>
              <a:buSzPts val="1100"/>
              <a:buNone/>
            </a:pPr>
            <a:r>
              <a:rPr lang="en-US" sz="1100" b="1">
                <a:solidFill>
                  <a:schemeClr val="dk1"/>
                </a:solidFill>
              </a:rPr>
              <a:t>		</a:t>
            </a:r>
            <a:endParaRPr sz="1100" b="1">
              <a:solidFill>
                <a:schemeClr val="dk1"/>
              </a:solidFill>
            </a:endParaRPr>
          </a:p>
          <a:p>
            <a:pPr marL="0" lvl="0" indent="0" algn="l" rtl="0">
              <a:spcBef>
                <a:spcPts val="0"/>
              </a:spcBef>
              <a:spcAft>
                <a:spcPts val="0"/>
              </a:spcAft>
              <a:buClr>
                <a:schemeClr val="dk1"/>
              </a:buClr>
              <a:buSzPts val="1100"/>
              <a:buNone/>
            </a:pPr>
            <a:endParaRPr>
              <a:solidFill>
                <a:schemeClr val="dk1"/>
              </a:solidFill>
            </a:endParaRPr>
          </a:p>
          <a:p>
            <a:pPr marL="0" lvl="0" indent="0" algn="l" rtl="0">
              <a:spcBef>
                <a:spcPts val="0"/>
              </a:spcBef>
              <a:spcAft>
                <a:spcPts val="1600"/>
              </a:spcAft>
              <a:buClr>
                <a:schemeClr val="dk1"/>
              </a:buClr>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ctrTitle"/>
          </p:nvPr>
        </p:nvSpPr>
        <p:spPr>
          <a:xfrm>
            <a:off x="0" y="1862419"/>
            <a:ext cx="9211381" cy="41726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Helvetica Neue"/>
              <a:buNone/>
            </a:pPr>
            <a:r>
              <a:rPr lang="en-US" sz="4000"/>
              <a:t>Amanda Cuda, MD, MPH</a:t>
            </a:r>
            <a:br>
              <a:rPr lang="en-US" b="0"/>
            </a:br>
            <a:endParaRPr sz="3000" b="0"/>
          </a:p>
          <a:p>
            <a:pPr marL="0" lvl="0" indent="0" algn="ctr" rtl="0">
              <a:spcBef>
                <a:spcPts val="0"/>
              </a:spcBef>
              <a:spcAft>
                <a:spcPts val="0"/>
              </a:spcAft>
              <a:buClr>
                <a:schemeClr val="dk1"/>
              </a:buClr>
              <a:buSzPts val="4000"/>
              <a:buFont typeface="Helvetica Neue"/>
              <a:buNone/>
            </a:pPr>
            <a:r>
              <a:rPr lang="en-US" sz="3000" b="0"/>
              <a:t>LTC, MC, USAR</a:t>
            </a:r>
            <a:br>
              <a:rPr lang="en-US" sz="3000" b="0"/>
            </a:br>
            <a:r>
              <a:rPr lang="en-US" sz="3000" b="0"/>
              <a:t>Uniformed Services University</a:t>
            </a:r>
            <a:br>
              <a:rPr lang="en-US" sz="3000" b="0"/>
            </a:br>
            <a:r>
              <a:rPr lang="en-US" sz="3000" b="0"/>
              <a:t>Bethesda, MD</a:t>
            </a:r>
            <a:br>
              <a:rPr lang="en-US" sz="3000" b="0"/>
            </a:br>
            <a:endParaRPr sz="3000"/>
          </a:p>
        </p:txBody>
      </p:sp>
      <p:sp>
        <p:nvSpPr>
          <p:cNvPr id="156" name="Google Shape;156;p26"/>
          <p:cNvSpPr txBox="1">
            <a:spLocks noGrp="1"/>
          </p:cNvSpPr>
          <p:nvPr>
            <p:ph type="subTitle" idx="1"/>
          </p:nvPr>
        </p:nvSpPr>
        <p:spPr>
          <a:xfrm>
            <a:off x="11032556" y="2552700"/>
            <a:ext cx="6079746"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0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Helvetica Neue"/>
              <a:buNone/>
            </a:pPr>
            <a:r>
              <a:rPr lang="en-US"/>
              <a:t>How it all Started</a:t>
            </a:r>
            <a:endParaRPr/>
          </a:p>
        </p:txBody>
      </p:sp>
      <p:sp>
        <p:nvSpPr>
          <p:cNvPr id="162" name="Google Shape;162;p27"/>
          <p:cNvSpPr txBox="1">
            <a:spLocks noGrp="1"/>
          </p:cNvSpPr>
          <p:nvPr>
            <p:ph type="body" idx="1"/>
          </p:nvPr>
        </p:nvSpPr>
        <p:spPr>
          <a:xfrm>
            <a:off x="69825" y="1927825"/>
            <a:ext cx="8912400" cy="384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None/>
            </a:pPr>
            <a:endParaRPr/>
          </a:p>
          <a:p>
            <a:pPr marL="0" lvl="0" indent="0" algn="l" rtl="0">
              <a:spcBef>
                <a:spcPts val="1600"/>
              </a:spcBef>
              <a:spcAft>
                <a:spcPts val="1600"/>
              </a:spcAft>
              <a:buClr>
                <a:schemeClr val="dk1"/>
              </a:buClr>
              <a:buSzPts val="1800"/>
              <a:buNone/>
            </a:pPr>
            <a:endParaRPr/>
          </a:p>
        </p:txBody>
      </p:sp>
      <p:grpSp>
        <p:nvGrpSpPr>
          <p:cNvPr id="163" name="Google Shape;163;p27"/>
          <p:cNvGrpSpPr/>
          <p:nvPr/>
        </p:nvGrpSpPr>
        <p:grpSpPr>
          <a:xfrm>
            <a:off x="3218651" y="2847550"/>
            <a:ext cx="2944277" cy="1603500"/>
            <a:chOff x="3868650" y="1971149"/>
            <a:chExt cx="2944277" cy="1603500"/>
          </a:xfrm>
        </p:grpSpPr>
        <p:sp>
          <p:nvSpPr>
            <p:cNvPr id="164" name="Google Shape;164;p27"/>
            <p:cNvSpPr/>
            <p:nvPr/>
          </p:nvSpPr>
          <p:spPr>
            <a:xfrm>
              <a:off x="4854527" y="3062884"/>
              <a:ext cx="19584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5" name="Google Shape;165;p27"/>
            <p:cNvGrpSpPr/>
            <p:nvPr/>
          </p:nvGrpSpPr>
          <p:grpSpPr>
            <a:xfrm>
              <a:off x="3868650" y="1971149"/>
              <a:ext cx="2580300" cy="1603500"/>
              <a:chOff x="3868650" y="1971149"/>
              <a:chExt cx="2580300" cy="1603500"/>
            </a:xfrm>
          </p:grpSpPr>
          <p:grpSp>
            <p:nvGrpSpPr>
              <p:cNvPr id="166" name="Google Shape;166;p27"/>
              <p:cNvGrpSpPr/>
              <p:nvPr/>
            </p:nvGrpSpPr>
            <p:grpSpPr>
              <a:xfrm>
                <a:off x="4808316" y="2800065"/>
                <a:ext cx="92400" cy="411825"/>
                <a:chOff x="845575" y="2563700"/>
                <a:chExt cx="92400" cy="411825"/>
              </a:xfrm>
            </p:grpSpPr>
            <p:cxnSp>
              <p:nvCxnSpPr>
                <p:cNvPr id="167" name="Google Shape;167;p2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8" name="Google Shape;168;p2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9" name="Google Shape;169;p27"/>
              <p:cNvSpPr txBox="1"/>
              <p:nvPr/>
            </p:nvSpPr>
            <p:spPr>
              <a:xfrm>
                <a:off x="4526675" y="3215249"/>
                <a:ext cx="1148700" cy="359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US" sz="1200" b="1">
                    <a:solidFill>
                      <a:schemeClr val="dk1"/>
                    </a:solidFill>
                    <a:latin typeface="Roboto"/>
                    <a:ea typeface="Roboto"/>
                    <a:cs typeface="Roboto"/>
                    <a:sym typeface="Roboto"/>
                  </a:rPr>
                  <a:t>March 2018</a:t>
                </a:r>
                <a:endParaRPr sz="1200" b="1">
                  <a:solidFill>
                    <a:schemeClr val="dk1"/>
                  </a:solidFill>
                  <a:latin typeface="Roboto"/>
                  <a:ea typeface="Roboto"/>
                  <a:cs typeface="Roboto"/>
                  <a:sym typeface="Roboto"/>
                </a:endParaRPr>
              </a:p>
            </p:txBody>
          </p:sp>
          <p:sp>
            <p:nvSpPr>
              <p:cNvPr id="170" name="Google Shape;170;p27"/>
              <p:cNvSpPr txBox="1"/>
              <p:nvPr/>
            </p:nvSpPr>
            <p:spPr>
              <a:xfrm>
                <a:off x="3868650" y="1971149"/>
                <a:ext cx="2580300" cy="830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a:solidFill>
                      <a:schemeClr val="dk1"/>
                    </a:solidFill>
                    <a:latin typeface="Roboto"/>
                    <a:ea typeface="Roboto"/>
                    <a:cs typeface="Roboto"/>
                    <a:sym typeface="Roboto"/>
                  </a:rPr>
                  <a:t>Video Filming and Editing Done</a:t>
                </a:r>
                <a:endParaRPr sz="1200" b="1">
                  <a:solidFill>
                    <a:schemeClr val="dk1"/>
                  </a:solidFill>
                  <a:latin typeface="Roboto"/>
                  <a:ea typeface="Roboto"/>
                  <a:cs typeface="Roboto"/>
                  <a:sym typeface="Roboto"/>
                </a:endParaRPr>
              </a:p>
              <a:p>
                <a:pPr marL="0" marR="0" lvl="0" indent="0" algn="l" rtl="0">
                  <a:spcBef>
                    <a:spcPts val="0"/>
                  </a:spcBef>
                  <a:spcAft>
                    <a:spcPts val="0"/>
                  </a:spcAft>
                  <a:buNone/>
                </a:pPr>
                <a:endParaRPr sz="800" b="1">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University video studio</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Gig Harbor home “studio”</a:t>
                </a:r>
                <a:endParaRPr sz="1200">
                  <a:solidFill>
                    <a:schemeClr val="dk1"/>
                  </a:solidFill>
                  <a:latin typeface="Roboto"/>
                  <a:ea typeface="Roboto"/>
                  <a:cs typeface="Roboto"/>
                  <a:sym typeface="Roboto"/>
                </a:endParaRPr>
              </a:p>
              <a:p>
                <a:pPr marL="457200" marR="0" lvl="0" indent="0" algn="l" rtl="0">
                  <a:spcBef>
                    <a:spcPts val="1600"/>
                  </a:spcBef>
                  <a:spcAft>
                    <a:spcPts val="1600"/>
                  </a:spcAft>
                  <a:buNone/>
                </a:pPr>
                <a:endParaRPr sz="1200">
                  <a:solidFill>
                    <a:schemeClr val="dk1"/>
                  </a:solidFill>
                  <a:latin typeface="Roboto"/>
                  <a:ea typeface="Roboto"/>
                  <a:cs typeface="Roboto"/>
                  <a:sym typeface="Roboto"/>
                </a:endParaRPr>
              </a:p>
            </p:txBody>
          </p:sp>
        </p:grpSp>
      </p:grpSp>
      <p:grpSp>
        <p:nvGrpSpPr>
          <p:cNvPr id="171" name="Google Shape;171;p27"/>
          <p:cNvGrpSpPr/>
          <p:nvPr/>
        </p:nvGrpSpPr>
        <p:grpSpPr>
          <a:xfrm>
            <a:off x="5771175" y="3566975"/>
            <a:ext cx="2909950" cy="1735650"/>
            <a:chOff x="6435800" y="2702599"/>
            <a:chExt cx="2909950" cy="1735650"/>
          </a:xfrm>
        </p:grpSpPr>
        <p:sp>
          <p:nvSpPr>
            <p:cNvPr id="172" name="Google Shape;172;p27"/>
            <p:cNvSpPr/>
            <p:nvPr/>
          </p:nvSpPr>
          <p:spPr>
            <a:xfrm>
              <a:off x="6807650" y="3074713"/>
              <a:ext cx="2349300" cy="133500"/>
            </a:xfrm>
            <a:prstGeom prst="rect">
              <a:avLst/>
            </a:prstGeom>
            <a:solidFill>
              <a:srgbClr val="08563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3" name="Google Shape;173;p27"/>
            <p:cNvGrpSpPr/>
            <p:nvPr/>
          </p:nvGrpSpPr>
          <p:grpSpPr>
            <a:xfrm>
              <a:off x="6435800" y="2702599"/>
              <a:ext cx="2909950" cy="1735650"/>
              <a:chOff x="6435800" y="2702599"/>
              <a:chExt cx="2909950" cy="1735650"/>
            </a:xfrm>
          </p:grpSpPr>
          <p:grpSp>
            <p:nvGrpSpPr>
              <p:cNvPr id="174" name="Google Shape;174;p27"/>
              <p:cNvGrpSpPr/>
              <p:nvPr/>
            </p:nvGrpSpPr>
            <p:grpSpPr>
              <a:xfrm rot="10800000">
                <a:off x="6760035" y="3079467"/>
                <a:ext cx="92400" cy="411825"/>
                <a:chOff x="2070100" y="2563700"/>
                <a:chExt cx="92400" cy="411825"/>
              </a:xfrm>
            </p:grpSpPr>
            <p:cxnSp>
              <p:nvCxnSpPr>
                <p:cNvPr id="175" name="Google Shape;175;p2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76" name="Google Shape;176;p27"/>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7" name="Google Shape;177;p27"/>
              <p:cNvSpPr txBox="1"/>
              <p:nvPr/>
            </p:nvSpPr>
            <p:spPr>
              <a:xfrm>
                <a:off x="6435800" y="2702599"/>
                <a:ext cx="9441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US" sz="1200" b="1">
                    <a:solidFill>
                      <a:schemeClr val="dk1"/>
                    </a:solidFill>
                    <a:latin typeface="Roboto"/>
                    <a:ea typeface="Roboto"/>
                    <a:cs typeface="Roboto"/>
                    <a:sym typeface="Roboto"/>
                  </a:rPr>
                  <a:t>April 2018</a:t>
                </a:r>
                <a:endParaRPr sz="1200" b="1">
                  <a:solidFill>
                    <a:schemeClr val="dk1"/>
                  </a:solidFill>
                  <a:latin typeface="Roboto"/>
                  <a:ea typeface="Roboto"/>
                  <a:cs typeface="Roboto"/>
                  <a:sym typeface="Roboto"/>
                </a:endParaRPr>
              </a:p>
            </p:txBody>
          </p:sp>
          <p:sp>
            <p:nvSpPr>
              <p:cNvPr id="178" name="Google Shape;178;p27"/>
              <p:cNvSpPr txBox="1"/>
              <p:nvPr/>
            </p:nvSpPr>
            <p:spPr>
              <a:xfrm>
                <a:off x="6521850" y="3494449"/>
                <a:ext cx="2823900" cy="943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a:solidFill>
                      <a:schemeClr val="dk1"/>
                    </a:solidFill>
                    <a:latin typeface="Roboto"/>
                    <a:ea typeface="Roboto"/>
                    <a:cs typeface="Roboto"/>
                    <a:sym typeface="Roboto"/>
                  </a:rPr>
                  <a:t>Completion of session “package”</a:t>
                </a:r>
                <a:endParaRPr sz="1200" b="1">
                  <a:solidFill>
                    <a:schemeClr val="dk1"/>
                  </a:solidFill>
                  <a:latin typeface="Roboto"/>
                  <a:ea typeface="Roboto"/>
                  <a:cs typeface="Roboto"/>
                  <a:sym typeface="Roboto"/>
                </a:endParaRPr>
              </a:p>
              <a:p>
                <a:pPr marL="0" marR="0" lvl="0" indent="0" algn="l" rtl="0">
                  <a:spcBef>
                    <a:spcPts val="0"/>
                  </a:spcBef>
                  <a:spcAft>
                    <a:spcPts val="0"/>
                  </a:spcAft>
                  <a:buNone/>
                </a:pPr>
                <a:endParaRPr sz="800" b="1">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Forwarded to clerkship sites</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Google Drive</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Vimeo</a:t>
                </a:r>
                <a:endParaRPr sz="1200">
                  <a:solidFill>
                    <a:schemeClr val="dk1"/>
                  </a:solidFill>
                  <a:latin typeface="Roboto"/>
                  <a:ea typeface="Roboto"/>
                  <a:cs typeface="Roboto"/>
                  <a:sym typeface="Roboto"/>
                </a:endParaRPr>
              </a:p>
            </p:txBody>
          </p:sp>
        </p:grpSp>
      </p:grpSp>
      <p:grpSp>
        <p:nvGrpSpPr>
          <p:cNvPr id="179" name="Google Shape;179;p27"/>
          <p:cNvGrpSpPr/>
          <p:nvPr/>
        </p:nvGrpSpPr>
        <p:grpSpPr>
          <a:xfrm>
            <a:off x="69825" y="2564000"/>
            <a:ext cx="3405600" cy="1887050"/>
            <a:chOff x="82775" y="1699624"/>
            <a:chExt cx="3405600" cy="1887050"/>
          </a:xfrm>
        </p:grpSpPr>
        <p:sp>
          <p:nvSpPr>
            <p:cNvPr id="180" name="Google Shape;180;p27"/>
            <p:cNvSpPr/>
            <p:nvPr/>
          </p:nvSpPr>
          <p:spPr>
            <a:xfrm>
              <a:off x="932600" y="3079475"/>
              <a:ext cx="1958400" cy="133500"/>
            </a:xfrm>
            <a:prstGeom prst="rect">
              <a:avLst/>
            </a:prstGeom>
            <a:solidFill>
              <a:srgbClr val="0E945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1" name="Google Shape;181;p27"/>
            <p:cNvGrpSpPr/>
            <p:nvPr/>
          </p:nvGrpSpPr>
          <p:grpSpPr>
            <a:xfrm>
              <a:off x="82775" y="1699624"/>
              <a:ext cx="3405600" cy="1887050"/>
              <a:chOff x="82775" y="1699624"/>
              <a:chExt cx="3405600" cy="1887050"/>
            </a:xfrm>
          </p:grpSpPr>
          <p:sp>
            <p:nvSpPr>
              <p:cNvPr id="182" name="Google Shape;182;p27"/>
              <p:cNvSpPr txBox="1"/>
              <p:nvPr/>
            </p:nvSpPr>
            <p:spPr>
              <a:xfrm>
                <a:off x="496001" y="3215274"/>
                <a:ext cx="967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US" sz="1200" b="1">
                    <a:solidFill>
                      <a:schemeClr val="dk1"/>
                    </a:solidFill>
                    <a:latin typeface="Roboto"/>
                    <a:ea typeface="Roboto"/>
                    <a:cs typeface="Roboto"/>
                    <a:sym typeface="Roboto"/>
                  </a:rPr>
                  <a:t>SEPT 2017</a:t>
                </a:r>
                <a:endParaRPr sz="1200" b="1">
                  <a:solidFill>
                    <a:schemeClr val="dk1"/>
                  </a:solidFill>
                  <a:latin typeface="Roboto"/>
                  <a:ea typeface="Roboto"/>
                  <a:cs typeface="Roboto"/>
                  <a:sym typeface="Roboto"/>
                </a:endParaRPr>
              </a:p>
            </p:txBody>
          </p:sp>
          <p:grpSp>
            <p:nvGrpSpPr>
              <p:cNvPr id="183" name="Google Shape;183;p27"/>
              <p:cNvGrpSpPr/>
              <p:nvPr/>
            </p:nvGrpSpPr>
            <p:grpSpPr>
              <a:xfrm>
                <a:off x="881025" y="2800065"/>
                <a:ext cx="92400" cy="411825"/>
                <a:chOff x="845575" y="2563700"/>
                <a:chExt cx="92400" cy="411825"/>
              </a:xfrm>
            </p:grpSpPr>
            <p:cxnSp>
              <p:nvCxnSpPr>
                <p:cNvPr id="184" name="Google Shape;184;p2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85" name="Google Shape;185;p2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6" name="Google Shape;186;p27"/>
              <p:cNvSpPr txBox="1"/>
              <p:nvPr/>
            </p:nvSpPr>
            <p:spPr>
              <a:xfrm>
                <a:off x="82775" y="1699624"/>
                <a:ext cx="3405600" cy="1101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a:solidFill>
                      <a:schemeClr val="dk1"/>
                    </a:solidFill>
                    <a:latin typeface="Roboto"/>
                    <a:ea typeface="Roboto"/>
                    <a:cs typeface="Roboto"/>
                    <a:sym typeface="Roboto"/>
                  </a:rPr>
                  <a:t>FM Clerkship Site Directors Conference, USU</a:t>
                </a:r>
                <a:endParaRPr sz="1200" b="1">
                  <a:solidFill>
                    <a:schemeClr val="dk1"/>
                  </a:solidFill>
                  <a:latin typeface="Roboto"/>
                  <a:ea typeface="Roboto"/>
                  <a:cs typeface="Roboto"/>
                  <a:sym typeface="Roboto"/>
                </a:endParaRPr>
              </a:p>
              <a:p>
                <a:pPr marL="0" marR="0" lvl="0" indent="0" algn="l" rtl="0">
                  <a:spcBef>
                    <a:spcPts val="0"/>
                  </a:spcBef>
                  <a:spcAft>
                    <a:spcPts val="0"/>
                  </a:spcAft>
                  <a:buNone/>
                </a:pPr>
                <a:endParaRPr sz="800" b="1">
                  <a:solidFill>
                    <a:schemeClr val="dk1"/>
                  </a:solidFill>
                  <a:latin typeface="Roboto"/>
                  <a:ea typeface="Roboto"/>
                  <a:cs typeface="Roboto"/>
                  <a:sym typeface="Roboto"/>
                </a:endParaRPr>
              </a:p>
              <a:p>
                <a:pPr marL="457200" marR="0" lvl="0" indent="-298450" algn="l" rtl="0">
                  <a:spcBef>
                    <a:spcPts val="0"/>
                  </a:spcBef>
                  <a:spcAft>
                    <a:spcPts val="0"/>
                  </a:spcAft>
                  <a:buClr>
                    <a:schemeClr val="dk1"/>
                  </a:buClr>
                  <a:buSzPts val="1100"/>
                  <a:buFont typeface="Roboto"/>
                  <a:buChar char="●"/>
                </a:pPr>
                <a:r>
                  <a:rPr lang="en-US" sz="1100">
                    <a:solidFill>
                      <a:schemeClr val="dk1"/>
                    </a:solidFill>
                    <a:latin typeface="Roboto"/>
                    <a:ea typeface="Roboto"/>
                    <a:cs typeface="Roboto"/>
                    <a:sym typeface="Roboto"/>
                  </a:rPr>
                  <a:t>Gathered 16 FM teaching faculty </a:t>
                </a:r>
                <a:endParaRPr sz="1100">
                  <a:solidFill>
                    <a:schemeClr val="dk1"/>
                  </a:solidFill>
                  <a:latin typeface="Roboto"/>
                  <a:ea typeface="Roboto"/>
                  <a:cs typeface="Roboto"/>
                  <a:sym typeface="Roboto"/>
                </a:endParaRPr>
              </a:p>
              <a:p>
                <a:pPr marL="457200" marR="0" lvl="0" indent="-298450" algn="l" rtl="0">
                  <a:spcBef>
                    <a:spcPts val="0"/>
                  </a:spcBef>
                  <a:spcAft>
                    <a:spcPts val="0"/>
                  </a:spcAft>
                  <a:buClr>
                    <a:schemeClr val="dk1"/>
                  </a:buClr>
                  <a:buSzPts val="1100"/>
                  <a:buFont typeface="Roboto"/>
                  <a:buChar char="●"/>
                </a:pPr>
                <a:r>
                  <a:rPr lang="en-US" sz="1100">
                    <a:solidFill>
                      <a:schemeClr val="dk1"/>
                    </a:solidFill>
                    <a:latin typeface="Roboto"/>
                    <a:ea typeface="Roboto"/>
                    <a:cs typeface="Roboto"/>
                    <a:sym typeface="Roboto"/>
                  </a:rPr>
                  <a:t>Engaged 2 PhD Education Specialists</a:t>
                </a:r>
                <a:endParaRPr sz="1100">
                  <a:solidFill>
                    <a:schemeClr val="dk1"/>
                  </a:solidFill>
                  <a:latin typeface="Roboto"/>
                  <a:ea typeface="Roboto"/>
                  <a:cs typeface="Roboto"/>
                  <a:sym typeface="Roboto"/>
                </a:endParaRPr>
              </a:p>
              <a:p>
                <a:pPr marL="457200" marR="0" lvl="0" indent="-298450" algn="l" rtl="0">
                  <a:spcBef>
                    <a:spcPts val="0"/>
                  </a:spcBef>
                  <a:spcAft>
                    <a:spcPts val="0"/>
                  </a:spcAft>
                  <a:buClr>
                    <a:schemeClr val="dk1"/>
                  </a:buClr>
                  <a:buSzPts val="1100"/>
                  <a:buFont typeface="Roboto"/>
                  <a:buChar char="●"/>
                </a:pPr>
                <a:r>
                  <a:rPr lang="en-US" sz="1100">
                    <a:solidFill>
                      <a:srgbClr val="222222"/>
                    </a:solidFill>
                    <a:highlight>
                      <a:srgbClr val="FFFFFF"/>
                    </a:highlight>
                    <a:latin typeface="Roboto"/>
                    <a:ea typeface="Roboto"/>
                    <a:cs typeface="Roboto"/>
                    <a:sym typeface="Roboto"/>
                  </a:rPr>
                  <a:t>Dick &amp; Carey and Kern for systematic instructional design</a:t>
                </a:r>
                <a:endParaRPr sz="1100" b="1">
                  <a:solidFill>
                    <a:schemeClr val="dk1"/>
                  </a:solidFill>
                  <a:latin typeface="Roboto"/>
                  <a:ea typeface="Roboto"/>
                  <a:cs typeface="Roboto"/>
                  <a:sym typeface="Roboto"/>
                </a:endParaRPr>
              </a:p>
            </p:txBody>
          </p:sp>
        </p:grpSp>
      </p:grpSp>
      <p:grpSp>
        <p:nvGrpSpPr>
          <p:cNvPr id="187" name="Google Shape;187;p27"/>
          <p:cNvGrpSpPr/>
          <p:nvPr/>
        </p:nvGrpSpPr>
        <p:grpSpPr>
          <a:xfrm>
            <a:off x="1874150" y="3566975"/>
            <a:ext cx="2721300" cy="2058300"/>
            <a:chOff x="2509500" y="2702599"/>
            <a:chExt cx="2721300" cy="2058300"/>
          </a:xfrm>
        </p:grpSpPr>
        <p:sp>
          <p:nvSpPr>
            <p:cNvPr id="188" name="Google Shape;188;p27"/>
            <p:cNvSpPr/>
            <p:nvPr/>
          </p:nvSpPr>
          <p:spPr>
            <a:xfrm>
              <a:off x="2890952" y="3074713"/>
              <a:ext cx="1958400" cy="133500"/>
            </a:xfrm>
            <a:prstGeom prst="rect">
              <a:avLst/>
            </a:prstGeom>
            <a:solidFill>
              <a:srgbClr val="08563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9" name="Google Shape;189;p27"/>
            <p:cNvGrpSpPr/>
            <p:nvPr/>
          </p:nvGrpSpPr>
          <p:grpSpPr>
            <a:xfrm>
              <a:off x="2509500" y="2702599"/>
              <a:ext cx="2721300" cy="2058300"/>
              <a:chOff x="2509500" y="2702599"/>
              <a:chExt cx="2721300" cy="2058300"/>
            </a:xfrm>
          </p:grpSpPr>
          <p:sp>
            <p:nvSpPr>
              <p:cNvPr id="190" name="Google Shape;190;p27"/>
              <p:cNvSpPr txBox="1"/>
              <p:nvPr/>
            </p:nvSpPr>
            <p:spPr>
              <a:xfrm>
                <a:off x="2525600" y="2702599"/>
                <a:ext cx="10404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US" sz="1200" b="1">
                    <a:solidFill>
                      <a:schemeClr val="dk1"/>
                    </a:solidFill>
                    <a:latin typeface="Roboto"/>
                    <a:ea typeface="Roboto"/>
                    <a:cs typeface="Roboto"/>
                    <a:sym typeface="Roboto"/>
                  </a:rPr>
                  <a:t>JAN 2018</a:t>
                </a:r>
                <a:endParaRPr sz="1200" b="1">
                  <a:solidFill>
                    <a:schemeClr val="dk1"/>
                  </a:solidFill>
                  <a:latin typeface="Roboto"/>
                  <a:ea typeface="Roboto"/>
                  <a:cs typeface="Roboto"/>
                  <a:sym typeface="Roboto"/>
                </a:endParaRPr>
              </a:p>
            </p:txBody>
          </p:sp>
          <p:grpSp>
            <p:nvGrpSpPr>
              <p:cNvPr id="191" name="Google Shape;191;p27"/>
              <p:cNvGrpSpPr/>
              <p:nvPr/>
            </p:nvGrpSpPr>
            <p:grpSpPr>
              <a:xfrm rot="10800000">
                <a:off x="2849073" y="3079467"/>
                <a:ext cx="92400" cy="411825"/>
                <a:chOff x="2070100" y="2563700"/>
                <a:chExt cx="92400" cy="411825"/>
              </a:xfrm>
            </p:grpSpPr>
            <p:cxnSp>
              <p:nvCxnSpPr>
                <p:cNvPr id="192" name="Google Shape;192;p2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93" name="Google Shape;193;p27"/>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4" name="Google Shape;194;p27"/>
              <p:cNvSpPr txBox="1"/>
              <p:nvPr/>
            </p:nvSpPr>
            <p:spPr>
              <a:xfrm>
                <a:off x="2509500" y="3491299"/>
                <a:ext cx="2721300" cy="1269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a:solidFill>
                      <a:schemeClr val="dk1"/>
                    </a:solidFill>
                    <a:latin typeface="Roboto"/>
                    <a:ea typeface="Roboto"/>
                    <a:cs typeface="Roboto"/>
                    <a:sym typeface="Roboto"/>
                  </a:rPr>
                  <a:t>Facilitator’s Guide Completed</a:t>
                </a:r>
                <a:endParaRPr sz="1200" b="1">
                  <a:solidFill>
                    <a:schemeClr val="dk1"/>
                  </a:solidFill>
                  <a:latin typeface="Roboto"/>
                  <a:ea typeface="Roboto"/>
                  <a:cs typeface="Roboto"/>
                  <a:sym typeface="Roboto"/>
                </a:endParaRPr>
              </a:p>
              <a:p>
                <a:pPr marL="0" marR="0" lvl="0" indent="0" algn="l" rtl="0">
                  <a:spcBef>
                    <a:spcPts val="0"/>
                  </a:spcBef>
                  <a:spcAft>
                    <a:spcPts val="0"/>
                  </a:spcAft>
                  <a:buNone/>
                </a:pPr>
                <a:endParaRPr sz="800" b="1">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Narrowed scope to feedback</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Iterated objectives</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Established tasks and team</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Wrote Facilitator’s Guide</a:t>
                </a:r>
                <a:endParaRPr sz="1200">
                  <a:solidFill>
                    <a:schemeClr val="dk1"/>
                  </a:solidFill>
                  <a:latin typeface="Roboto"/>
                  <a:ea typeface="Roboto"/>
                  <a:cs typeface="Roboto"/>
                  <a:sym typeface="Roboto"/>
                </a:endParaRPr>
              </a:p>
              <a:p>
                <a:pPr marL="457200" marR="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Script for video content</a:t>
                </a:r>
                <a:endParaRPr sz="1200">
                  <a:solidFill>
                    <a:schemeClr val="dk1"/>
                  </a:solidFill>
                  <a:latin typeface="Roboto"/>
                  <a:ea typeface="Roboto"/>
                  <a:cs typeface="Roboto"/>
                  <a:sym typeface="Roboto"/>
                </a:endParaRPr>
              </a:p>
            </p:txBody>
          </p:sp>
        </p:grpSp>
      </p:grpSp>
      <p:grpSp>
        <p:nvGrpSpPr>
          <p:cNvPr id="195" name="Google Shape;195;p27"/>
          <p:cNvGrpSpPr/>
          <p:nvPr/>
        </p:nvGrpSpPr>
        <p:grpSpPr>
          <a:xfrm>
            <a:off x="6734225" y="3228000"/>
            <a:ext cx="2498950" cy="1143450"/>
            <a:chOff x="4508175" y="2489749"/>
            <a:chExt cx="2498950" cy="1143450"/>
          </a:xfrm>
        </p:grpSpPr>
        <p:grpSp>
          <p:nvGrpSpPr>
            <p:cNvPr id="196" name="Google Shape;196;p27"/>
            <p:cNvGrpSpPr/>
            <p:nvPr/>
          </p:nvGrpSpPr>
          <p:grpSpPr>
            <a:xfrm>
              <a:off x="4808316" y="2800065"/>
              <a:ext cx="92400" cy="435099"/>
              <a:chOff x="845575" y="2563700"/>
              <a:chExt cx="92400" cy="435099"/>
            </a:xfrm>
          </p:grpSpPr>
          <p:cxnSp>
            <p:nvCxnSpPr>
              <p:cNvPr id="197" name="Google Shape;197;p27"/>
              <p:cNvCxnSpPr/>
              <p:nvPr/>
            </p:nvCxnSpPr>
            <p:spPr>
              <a:xfrm>
                <a:off x="891775" y="2639399"/>
                <a:ext cx="0" cy="359400"/>
              </a:xfrm>
              <a:prstGeom prst="straightConnector1">
                <a:avLst/>
              </a:prstGeom>
              <a:noFill/>
              <a:ln w="9525" cap="flat" cmpd="sng">
                <a:solidFill>
                  <a:srgbClr val="000000"/>
                </a:solidFill>
                <a:prstDash val="solid"/>
                <a:round/>
                <a:headEnd type="none" w="sm" len="sm"/>
                <a:tailEnd type="none" w="sm" len="sm"/>
              </a:ln>
            </p:spPr>
          </p:cxnSp>
          <p:sp>
            <p:nvSpPr>
              <p:cNvPr id="198" name="Google Shape;198;p2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9" name="Google Shape;199;p27"/>
            <p:cNvSpPr txBox="1"/>
            <p:nvPr/>
          </p:nvSpPr>
          <p:spPr>
            <a:xfrm>
              <a:off x="4508175" y="3261799"/>
              <a:ext cx="11280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US" sz="1200" b="1">
                  <a:solidFill>
                    <a:schemeClr val="dk1"/>
                  </a:solidFill>
                  <a:latin typeface="Roboto"/>
                  <a:ea typeface="Roboto"/>
                  <a:cs typeface="Roboto"/>
                  <a:sym typeface="Roboto"/>
                </a:rPr>
                <a:t>Spring 2018</a:t>
              </a:r>
              <a:endParaRPr sz="1200" b="1">
                <a:solidFill>
                  <a:schemeClr val="dk1"/>
                </a:solidFill>
                <a:latin typeface="Roboto"/>
                <a:ea typeface="Roboto"/>
                <a:cs typeface="Roboto"/>
                <a:sym typeface="Roboto"/>
              </a:endParaRPr>
            </a:p>
          </p:txBody>
        </p:sp>
        <p:sp>
          <p:nvSpPr>
            <p:cNvPr id="200" name="Google Shape;200;p27"/>
            <p:cNvSpPr txBox="1"/>
            <p:nvPr/>
          </p:nvSpPr>
          <p:spPr>
            <a:xfrm>
              <a:off x="4736725" y="2489749"/>
              <a:ext cx="2270400" cy="359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200" b="1">
                  <a:solidFill>
                    <a:schemeClr val="dk1"/>
                  </a:solidFill>
                  <a:latin typeface="Roboto"/>
                  <a:ea typeface="Roboto"/>
                  <a:cs typeface="Roboto"/>
                  <a:sym typeface="Roboto"/>
                </a:rPr>
                <a:t>Piloted Session at 2 Sites</a:t>
              </a:r>
              <a:endParaRPr sz="1200" b="1">
                <a:solidFill>
                  <a:schemeClr val="dk1"/>
                </a:solidFill>
                <a:latin typeface="Roboto"/>
                <a:ea typeface="Roboto"/>
                <a:cs typeface="Roboto"/>
                <a:sym typeface="Roboto"/>
              </a:endParaRPr>
            </a:p>
            <a:p>
              <a:pPr marL="0" marR="0" lvl="0" indent="0" algn="l" rtl="0">
                <a:spcBef>
                  <a:spcPts val="0"/>
                </a:spcBef>
                <a:spcAft>
                  <a:spcPts val="0"/>
                </a:spcAft>
                <a:buNone/>
              </a:pPr>
              <a:endParaRPr sz="800" b="1">
                <a:solidFill>
                  <a:schemeClr val="dk1"/>
                </a:solidFill>
                <a:latin typeface="Roboto"/>
                <a:ea typeface="Roboto"/>
                <a:cs typeface="Roboto"/>
                <a:sym typeface="Roboto"/>
              </a:endParaRPr>
            </a:p>
            <a:p>
              <a:pPr marL="0" marR="0" lvl="0" indent="0" algn="l" rtl="0">
                <a:spcBef>
                  <a:spcPts val="0"/>
                </a:spcBef>
                <a:spcAft>
                  <a:spcPts val="1600"/>
                </a:spcAft>
                <a:buNone/>
              </a:pPr>
              <a:endParaRPr sz="1200" b="1">
                <a:solidFill>
                  <a:schemeClr val="dk1"/>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1966</Words>
  <Application>Microsoft Office PowerPoint</Application>
  <PresentationFormat>On-screen Show (4:3)</PresentationFormat>
  <Paragraphs>295</Paragraphs>
  <Slides>28</Slides>
  <Notes>28</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Franklin Gothic</vt:lpstr>
      <vt:lpstr>Helvetica Neue</vt:lpstr>
      <vt:lpstr>Roboto</vt:lpstr>
      <vt:lpstr>Noto Sans Symbols</vt:lpstr>
      <vt:lpstr>Arial</vt:lpstr>
      <vt:lpstr>Calibri</vt:lpstr>
      <vt:lpstr>Office Theme</vt:lpstr>
      <vt:lpstr>Office Theme</vt:lpstr>
      <vt:lpstr>Reinvigorating the Feedback Loop: Teaching the ARCH Model for Giving Feedback within a Residents-as-Teachers Curriculum  </vt:lpstr>
      <vt:lpstr>Disclosures</vt:lpstr>
      <vt:lpstr>Objectives</vt:lpstr>
      <vt:lpstr>Carolina Merrigan, MD  CPT, MC, USA PGY2 Ft. Belvoir Community Hospital, VA </vt:lpstr>
      <vt:lpstr>Perspectives</vt:lpstr>
      <vt:lpstr>Dina Kurzweil, PhD &amp; Karen Marcellas, PhD  Education Technology &amp; Innovation Support Office Uniformed Services University Bethesda, MD </vt:lpstr>
      <vt:lpstr>Planning for Success Education Technology &amp; Innovation Support Office, USU </vt:lpstr>
      <vt:lpstr>Amanda Cuda, MD, MPH  LTC, MC, USAR Uniformed Services University Bethesda, MD </vt:lpstr>
      <vt:lpstr>How it all Started</vt:lpstr>
      <vt:lpstr>Dennis Baker, Ph.D.  Assistant Dean for Faculty Enrichment and Professor of Family Medicine Alabama College of Osteopathic Medicine &amp; Emeritus Professor of Family Medicine and Rural Health Florida State University College of Medicine </vt:lpstr>
      <vt:lpstr>“Some” Characteristics of Effective Feedback</vt:lpstr>
      <vt:lpstr>“Some” Characteristics of Effective Feedback</vt:lpstr>
      <vt:lpstr>PowerPoint Presentation</vt:lpstr>
      <vt:lpstr>ARCH Feedback Model </vt:lpstr>
      <vt:lpstr>ARCH Allow/Ask for Self-Assessment</vt:lpstr>
      <vt:lpstr>ARCH Confirm Areas Needing Correction</vt:lpstr>
      <vt:lpstr>ARCH in Action</vt:lpstr>
      <vt:lpstr>Courtney Halista, MD Capt, MC, USAF Faculty Travis AFB, CA </vt:lpstr>
      <vt:lpstr>Let’s Practice!</vt:lpstr>
      <vt:lpstr>ARCH Feedback Model </vt:lpstr>
      <vt:lpstr>Dana Nguyen, MD, FAAFP  LTC(P), MC, USA Associate Professor &amp; Clerkship Director Uniformed Services University Bethesda, MD </vt:lpstr>
      <vt:lpstr>Preparing for Implementation Facilitator’s Guide </vt:lpstr>
      <vt:lpstr>Facilitators Guide Components</vt:lpstr>
      <vt:lpstr>Kristen Wyrick, MD  LtCol, MC, USAF Uniformed Services University Bethesda, MD </vt:lpstr>
      <vt:lpstr>Putting It all Together</vt:lpstr>
      <vt:lpstr>Time For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Reinvigorating the Feedback Loop: Teaching the ARCH Model for Giving Feedback within a Residents-as-Teachers Curriculum  </dc:title>
  <dc:creator>Dana</dc:creator>
  <cp:lastModifiedBy>Dana </cp:lastModifiedBy>
  <cp:revision>1</cp:revision>
  <dcterms:modified xsi:type="dcterms:W3CDTF">2019-02-18T02:16:52Z</dcterms:modified>
</cp:coreProperties>
</file>