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57" r:id="rId4"/>
    <p:sldId id="262" r:id="rId5"/>
    <p:sldId id="258" r:id="rId6"/>
    <p:sldId id="265" r:id="rId7"/>
    <p:sldId id="266" r:id="rId8"/>
    <p:sldId id="268" r:id="rId9"/>
    <p:sldId id="267" r:id="rId10"/>
    <p:sldId id="263" r:id="rId11"/>
    <p:sldId id="269" r:id="rId12"/>
    <p:sldId id="26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C98DDC-84D0-4482-8172-4DCD96DF13F1}" v="343" dt="2019-04-11T13:56:59.5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79"/>
    <p:restoredTop sz="94558"/>
  </p:normalViewPr>
  <p:slideViewPr>
    <p:cSldViewPr snapToGrid="0" snapToObjects="1">
      <p:cViewPr varScale="1">
        <p:scale>
          <a:sx n="68" d="100"/>
          <a:sy n="68" d="100"/>
        </p:scale>
        <p:origin x="780" y="5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240857" y="1480616"/>
            <a:ext cx="6959286" cy="1470025"/>
          </a:xfrm>
        </p:spPr>
        <p:txBody>
          <a:bodyPr anchor="b" anchorCtr="0">
            <a:noAutofit/>
          </a:bodyPr>
          <a:lstStyle>
            <a:lvl1pPr algn="l">
              <a:defRPr sz="3600" b="1" i="0">
                <a:solidFill>
                  <a:schemeClr val="tx1"/>
                </a:solidFill>
                <a:latin typeface="Helvetica"/>
                <a:cs typeface="Helvetica"/>
              </a:defRPr>
            </a:lvl1pPr>
          </a:lstStyle>
          <a:p>
            <a:r>
              <a:rPr lang="en-US" dirty="0"/>
              <a:t>Click to edit Master title style</a:t>
            </a:r>
            <a:br>
              <a:rPr lang="en-US" dirty="0"/>
            </a:br>
            <a:r>
              <a:rPr lang="en-US" dirty="0"/>
              <a:t>Click to edit Master title style Click to edit Master title style</a:t>
            </a:r>
          </a:p>
        </p:txBody>
      </p:sp>
      <p:sp>
        <p:nvSpPr>
          <p:cNvPr id="3" name="Subtitle 2"/>
          <p:cNvSpPr>
            <a:spLocks noGrp="1"/>
          </p:cNvSpPr>
          <p:nvPr>
            <p:ph type="subTitle" idx="1" hasCustomPrompt="1"/>
          </p:nvPr>
        </p:nvSpPr>
        <p:spPr>
          <a:xfrm>
            <a:off x="1346732" y="3092116"/>
            <a:ext cx="6853411" cy="923330"/>
          </a:xfrm>
          <a:gradFill flip="none" rotWithShape="1">
            <a:gsLst>
              <a:gs pos="1000">
                <a:schemeClr val="accent6"/>
              </a:gs>
              <a:gs pos="1000">
                <a:schemeClr val="bg1"/>
              </a:gs>
            </a:gsLst>
            <a:lin ang="0" scaled="1"/>
            <a:tileRect/>
          </a:gradFill>
          <a:effectLst/>
        </p:spPr>
        <p:txBody>
          <a:bodyPr lIns="274320" tIns="0" bIns="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000" b="0" i="0">
                <a:solidFill>
                  <a:schemeClr val="tx1"/>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br>
              <a:rPr lang="en-US" dirty="0"/>
            </a:br>
            <a:r>
              <a:rPr lang="en-US" dirty="0"/>
              <a:t>Click to edit Master subtitle style</a:t>
            </a:r>
          </a:p>
        </p:txBody>
      </p:sp>
    </p:spTree>
    <p:extLst>
      <p:ext uri="{BB962C8B-B14F-4D97-AF65-F5344CB8AC3E}">
        <p14:creationId xmlns:p14="http://schemas.microsoft.com/office/powerpoint/2010/main" val="3174556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457200" y="1068404"/>
            <a:ext cx="8229600" cy="845388"/>
          </a:xfrm>
          <a:prstGeom prst="rect">
            <a:avLst/>
          </a:prstGeom>
        </p:spPr>
        <p:txBody>
          <a:bodyPr vert="horz" lIns="91440" tIns="45720" rIns="91440" bIns="45720" rtlCol="0" anchor="ctr">
            <a:normAutofit/>
          </a:bodyPr>
          <a:lstStyle/>
          <a:p>
            <a:r>
              <a:rPr lang="en-US" dirty="0"/>
              <a:t>Click to edit Master title style</a:t>
            </a:r>
            <a:br>
              <a:rPr lang="en-US" dirty="0"/>
            </a:br>
            <a:r>
              <a:rPr lang="en-US" dirty="0"/>
              <a:t>Click to edit Master title style</a:t>
            </a:r>
          </a:p>
        </p:txBody>
      </p:sp>
      <p:sp>
        <p:nvSpPr>
          <p:cNvPr id="4" name="Text Placeholder 2"/>
          <p:cNvSpPr>
            <a:spLocks noGrp="1"/>
          </p:cNvSpPr>
          <p:nvPr>
            <p:ph idx="1"/>
          </p:nvPr>
        </p:nvSpPr>
        <p:spPr>
          <a:xfrm>
            <a:off x="457200" y="2088683"/>
            <a:ext cx="8229600" cy="41278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77955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with Left Phot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13CAF-5F83-774F-A930-5B042D24A7F8}"/>
              </a:ext>
            </a:extLst>
          </p:cNvPr>
          <p:cNvSpPr>
            <a:spLocks noGrp="1"/>
          </p:cNvSpPr>
          <p:nvPr>
            <p:ph type="title" hasCustomPrompt="1"/>
          </p:nvPr>
        </p:nvSpPr>
        <p:spPr>
          <a:xfrm>
            <a:off x="4572000" y="1078029"/>
            <a:ext cx="4114800" cy="1414914"/>
          </a:xfrm>
          <a:ln>
            <a:noFill/>
          </a:ln>
        </p:spPr>
        <p:txBody>
          <a:bodyPr anchor="b" anchorCtr="0"/>
          <a:lstStyle>
            <a:lvl1pPr algn="l">
              <a:defRPr/>
            </a:lvl1pPr>
          </a:lstStyle>
          <a:p>
            <a:br>
              <a:rPr lang="en-US" dirty="0"/>
            </a:br>
            <a:r>
              <a:rPr lang="en-US" dirty="0"/>
              <a:t>Click here to edit Master title style</a:t>
            </a:r>
          </a:p>
        </p:txBody>
      </p:sp>
      <p:sp>
        <p:nvSpPr>
          <p:cNvPr id="4" name="Picture Placeholder 3">
            <a:extLst>
              <a:ext uri="{FF2B5EF4-FFF2-40B4-BE49-F238E27FC236}">
                <a16:creationId xmlns:a16="http://schemas.microsoft.com/office/drawing/2014/main" id="{07CFB4D8-0201-784A-BCD3-3F8B8F114CA6}"/>
              </a:ext>
            </a:extLst>
          </p:cNvPr>
          <p:cNvSpPr>
            <a:spLocks noGrp="1"/>
          </p:cNvSpPr>
          <p:nvPr>
            <p:ph type="pic" sz="quarter" idx="10" hasCustomPrompt="1"/>
          </p:nvPr>
        </p:nvSpPr>
        <p:spPr>
          <a:xfrm>
            <a:off x="457200" y="1078029"/>
            <a:ext cx="3913188" cy="5005271"/>
          </a:xfrm>
        </p:spPr>
        <p:txBody>
          <a:bodyPr/>
          <a:lstStyle/>
          <a:p>
            <a:r>
              <a:rPr lang="en-US" dirty="0"/>
              <a:t>Click icon to add photo</a:t>
            </a:r>
          </a:p>
        </p:txBody>
      </p:sp>
      <p:sp>
        <p:nvSpPr>
          <p:cNvPr id="6" name="Text Placeholder 5">
            <a:extLst>
              <a:ext uri="{FF2B5EF4-FFF2-40B4-BE49-F238E27FC236}">
                <a16:creationId xmlns:a16="http://schemas.microsoft.com/office/drawing/2014/main" id="{64D75E5E-3848-A541-AEEB-66EED540A7FF}"/>
              </a:ext>
            </a:extLst>
          </p:cNvPr>
          <p:cNvSpPr>
            <a:spLocks noGrp="1"/>
          </p:cNvSpPr>
          <p:nvPr>
            <p:ph type="body" sz="quarter" idx="11"/>
          </p:nvPr>
        </p:nvSpPr>
        <p:spPr>
          <a:xfrm>
            <a:off x="4572000" y="2685448"/>
            <a:ext cx="4114800" cy="3397851"/>
          </a:xfrm>
        </p:spPr>
        <p:txBody>
          <a:bodyPr>
            <a:normAutofit/>
          </a:bodyPr>
          <a:lstStyle>
            <a:lvl1pPr marL="0" indent="0">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Tree>
    <p:extLst>
      <p:ext uri="{BB962C8B-B14F-4D97-AF65-F5344CB8AC3E}">
        <p14:creationId xmlns:p14="http://schemas.microsoft.com/office/powerpoint/2010/main" val="3989671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with Right Photo">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46444EF1-F302-D147-B06A-519B00527A2A}"/>
              </a:ext>
            </a:extLst>
          </p:cNvPr>
          <p:cNvSpPr>
            <a:spLocks noGrp="1"/>
          </p:cNvSpPr>
          <p:nvPr>
            <p:ph type="pic" sz="quarter" idx="10" hasCustomPrompt="1"/>
          </p:nvPr>
        </p:nvSpPr>
        <p:spPr>
          <a:xfrm>
            <a:off x="4773612" y="1078029"/>
            <a:ext cx="3913188" cy="5005271"/>
          </a:xfrm>
        </p:spPr>
        <p:txBody>
          <a:bodyPr/>
          <a:lstStyle/>
          <a:p>
            <a:r>
              <a:rPr lang="en-US" dirty="0"/>
              <a:t>Click icon to add photo</a:t>
            </a:r>
          </a:p>
        </p:txBody>
      </p:sp>
      <p:sp>
        <p:nvSpPr>
          <p:cNvPr id="9" name="Text Placeholder 5">
            <a:extLst>
              <a:ext uri="{FF2B5EF4-FFF2-40B4-BE49-F238E27FC236}">
                <a16:creationId xmlns:a16="http://schemas.microsoft.com/office/drawing/2014/main" id="{08603B33-C2A0-794C-9A54-72D5E506D80B}"/>
              </a:ext>
            </a:extLst>
          </p:cNvPr>
          <p:cNvSpPr>
            <a:spLocks noGrp="1"/>
          </p:cNvSpPr>
          <p:nvPr>
            <p:ph type="body" sz="quarter" idx="12"/>
          </p:nvPr>
        </p:nvSpPr>
        <p:spPr>
          <a:xfrm>
            <a:off x="457200" y="2685448"/>
            <a:ext cx="4114800" cy="3397851"/>
          </a:xfrm>
        </p:spPr>
        <p:txBody>
          <a:bodyPr>
            <a:normAutofit/>
          </a:bodyPr>
          <a:lstStyle>
            <a:lvl1pPr marL="0" indent="0">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10" name="Title 1">
            <a:extLst>
              <a:ext uri="{FF2B5EF4-FFF2-40B4-BE49-F238E27FC236}">
                <a16:creationId xmlns:a16="http://schemas.microsoft.com/office/drawing/2014/main" id="{07BF78AD-A83B-F943-9798-1A8055EEB913}"/>
              </a:ext>
            </a:extLst>
          </p:cNvPr>
          <p:cNvSpPr>
            <a:spLocks noGrp="1"/>
          </p:cNvSpPr>
          <p:nvPr>
            <p:ph type="title" hasCustomPrompt="1"/>
          </p:nvPr>
        </p:nvSpPr>
        <p:spPr>
          <a:xfrm>
            <a:off x="457200" y="1078029"/>
            <a:ext cx="4114800" cy="1414914"/>
          </a:xfrm>
          <a:ln>
            <a:noFill/>
          </a:ln>
        </p:spPr>
        <p:txBody>
          <a:bodyPr anchor="b" anchorCtr="0"/>
          <a:lstStyle>
            <a:lvl1pPr algn="l">
              <a:defRPr/>
            </a:lvl1pPr>
          </a:lstStyle>
          <a:p>
            <a:br>
              <a:rPr lang="en-US" dirty="0"/>
            </a:br>
            <a:r>
              <a:rPr lang="en-US" dirty="0"/>
              <a:t>Click here to edit Master title style</a:t>
            </a:r>
          </a:p>
        </p:txBody>
      </p:sp>
    </p:spTree>
    <p:extLst>
      <p:ext uri="{BB962C8B-B14F-4D97-AF65-F5344CB8AC3E}">
        <p14:creationId xmlns:p14="http://schemas.microsoft.com/office/powerpoint/2010/main" val="3733861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Phot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9120F-C578-2C4A-B9F7-1DED2AE5DC85}"/>
              </a:ext>
            </a:extLst>
          </p:cNvPr>
          <p:cNvSpPr>
            <a:spLocks noGrp="1"/>
          </p:cNvSpPr>
          <p:nvPr>
            <p:ph type="title"/>
          </p:nvPr>
        </p:nvSpPr>
        <p:spPr/>
        <p:txBody>
          <a:bodyPr/>
          <a:lstStyle/>
          <a:p>
            <a:r>
              <a:rPr lang="en-US" dirty="0"/>
              <a:t>Click to edit Master title style</a:t>
            </a:r>
          </a:p>
        </p:txBody>
      </p:sp>
      <p:sp>
        <p:nvSpPr>
          <p:cNvPr id="4" name="Picture Placeholder 3">
            <a:extLst>
              <a:ext uri="{FF2B5EF4-FFF2-40B4-BE49-F238E27FC236}">
                <a16:creationId xmlns:a16="http://schemas.microsoft.com/office/drawing/2014/main" id="{5C2C1448-C593-CF4B-8DBA-BA9F8135E2FC}"/>
              </a:ext>
            </a:extLst>
          </p:cNvPr>
          <p:cNvSpPr>
            <a:spLocks noGrp="1"/>
          </p:cNvSpPr>
          <p:nvPr>
            <p:ph type="pic" sz="quarter" idx="10"/>
          </p:nvPr>
        </p:nvSpPr>
        <p:spPr>
          <a:xfrm>
            <a:off x="457199" y="2300537"/>
            <a:ext cx="4008923" cy="3821129"/>
          </a:xfrm>
        </p:spPr>
        <p:txBody>
          <a:bodyPr/>
          <a:lstStyle/>
          <a:p>
            <a:endParaRPr lang="en-US"/>
          </a:p>
        </p:txBody>
      </p:sp>
      <p:sp>
        <p:nvSpPr>
          <p:cNvPr id="5" name="Picture Placeholder 3">
            <a:extLst>
              <a:ext uri="{FF2B5EF4-FFF2-40B4-BE49-F238E27FC236}">
                <a16:creationId xmlns:a16="http://schemas.microsoft.com/office/drawing/2014/main" id="{98A6E4B8-8718-CD49-B746-84311C80F4B1}"/>
              </a:ext>
            </a:extLst>
          </p:cNvPr>
          <p:cNvSpPr>
            <a:spLocks noGrp="1"/>
          </p:cNvSpPr>
          <p:nvPr>
            <p:ph type="pic" sz="quarter" idx="11"/>
          </p:nvPr>
        </p:nvSpPr>
        <p:spPr>
          <a:xfrm>
            <a:off x="4677877" y="2300537"/>
            <a:ext cx="4008923" cy="3821129"/>
          </a:xfrm>
        </p:spPr>
        <p:txBody>
          <a:bodyPr/>
          <a:lstStyle/>
          <a:p>
            <a:endParaRPr lang="en-US"/>
          </a:p>
        </p:txBody>
      </p:sp>
    </p:spTree>
    <p:extLst>
      <p:ext uri="{BB962C8B-B14F-4D97-AF65-F5344CB8AC3E}">
        <p14:creationId xmlns:p14="http://schemas.microsoft.com/office/powerpoint/2010/main" val="3955202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40601"/>
            <a:ext cx="8229600" cy="1187865"/>
          </a:xfrm>
          <a:prstGeom prst="rect">
            <a:avLst/>
          </a:prstGeom>
        </p:spPr>
        <p:txBody>
          <a:bodyPr vert="horz" lIns="91440" tIns="45720" rIns="91440" bIns="45720" rtlCol="0" anchor="ctr">
            <a:noAutofit/>
          </a:bodyPr>
          <a:lstStyle/>
          <a:p>
            <a:r>
              <a:rPr lang="en-US" dirty="0"/>
              <a:t>Click to edit Master title style</a:t>
            </a:r>
            <a:br>
              <a:rPr lang="en-US" dirty="0"/>
            </a:br>
            <a:r>
              <a:rPr lang="en-US" dirty="0"/>
              <a:t>Click to edit Master title style</a:t>
            </a:r>
          </a:p>
        </p:txBody>
      </p:sp>
      <p:sp>
        <p:nvSpPr>
          <p:cNvPr id="3" name="Text Placeholder 2"/>
          <p:cNvSpPr>
            <a:spLocks noGrp="1"/>
          </p:cNvSpPr>
          <p:nvPr>
            <p:ph type="body" idx="1"/>
          </p:nvPr>
        </p:nvSpPr>
        <p:spPr>
          <a:xfrm>
            <a:off x="457200" y="2266165"/>
            <a:ext cx="8229600" cy="395621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a:extLst>
              <a:ext uri="{FF2B5EF4-FFF2-40B4-BE49-F238E27FC236}">
                <a16:creationId xmlns:a16="http://schemas.microsoft.com/office/drawing/2014/main" id="{293D9BAC-59E9-684D-A5B8-CF2D4F14D04D}"/>
              </a:ext>
            </a:extLst>
          </p:cNvPr>
          <p:cNvSpPr txBox="1"/>
          <p:nvPr userDrawn="1"/>
        </p:nvSpPr>
        <p:spPr>
          <a:xfrm>
            <a:off x="-59635" y="6410739"/>
            <a:ext cx="3568149" cy="276999"/>
          </a:xfrm>
          <a:prstGeom prst="rect">
            <a:avLst/>
          </a:prstGeom>
          <a:solidFill>
            <a:schemeClr val="accent6"/>
          </a:solidFill>
        </p:spPr>
        <p:txBody>
          <a:bodyPr wrap="square" lIns="365760" rtlCol="0">
            <a:spAutoFit/>
          </a:bodyPr>
          <a:lstStyle/>
          <a:p>
            <a:r>
              <a:rPr lang="en-US" sz="1200" b="1" dirty="0">
                <a:solidFill>
                  <a:schemeClr val="bg1"/>
                </a:solidFill>
                <a:latin typeface="Helvetica" pitchFamily="2" charset="0"/>
              </a:rPr>
              <a:t>Join the conversation on Twitter: #STFM19</a:t>
            </a:r>
          </a:p>
        </p:txBody>
      </p:sp>
      <p:sp>
        <p:nvSpPr>
          <p:cNvPr id="7" name="TextBox 6">
            <a:extLst>
              <a:ext uri="{FF2B5EF4-FFF2-40B4-BE49-F238E27FC236}">
                <a16:creationId xmlns:a16="http://schemas.microsoft.com/office/drawing/2014/main" id="{CA537069-74CB-414B-A376-180A604F2714}"/>
              </a:ext>
            </a:extLst>
          </p:cNvPr>
          <p:cNvSpPr txBox="1"/>
          <p:nvPr userDrawn="1"/>
        </p:nvSpPr>
        <p:spPr>
          <a:xfrm>
            <a:off x="8441355" y="6410739"/>
            <a:ext cx="762281" cy="276999"/>
          </a:xfrm>
          <a:prstGeom prst="rect">
            <a:avLst/>
          </a:prstGeom>
          <a:solidFill>
            <a:schemeClr val="accent6"/>
          </a:solidFill>
        </p:spPr>
        <p:txBody>
          <a:bodyPr wrap="square" lIns="91440" rIns="365760" rtlCol="0">
            <a:spAutoFit/>
          </a:bodyPr>
          <a:lstStyle/>
          <a:p>
            <a:pPr algn="l"/>
            <a:fld id="{4FEC295B-1AF7-4C4C-BF81-648092A4489C}" type="slidenum">
              <a:rPr lang="en-US" sz="1200" b="1" smtClean="0">
                <a:solidFill>
                  <a:schemeClr val="bg1"/>
                </a:solidFill>
                <a:latin typeface="Helvetica" pitchFamily="2" charset="0"/>
              </a:rPr>
              <a:pPr algn="l"/>
              <a:t>‹#›</a:t>
            </a:fld>
            <a:endParaRPr lang="en-US" sz="1200" b="1" dirty="0">
              <a:solidFill>
                <a:schemeClr val="bg1"/>
              </a:solidFill>
              <a:latin typeface="Helvetica" pitchFamily="2" charset="0"/>
            </a:endParaRPr>
          </a:p>
        </p:txBody>
      </p:sp>
      <p:pic>
        <p:nvPicPr>
          <p:cNvPr id="9" name="Picture 8">
            <a:extLst>
              <a:ext uri="{FF2B5EF4-FFF2-40B4-BE49-F238E27FC236}">
                <a16:creationId xmlns:a16="http://schemas.microsoft.com/office/drawing/2014/main" id="{CB6F679A-DEA0-9A4D-8836-E8BAC9E8139B}"/>
              </a:ext>
            </a:extLst>
          </p:cNvPr>
          <p:cNvPicPr>
            <a:picLocks noChangeAspect="1"/>
          </p:cNvPicPr>
          <p:nvPr userDrawn="1"/>
        </p:nvPicPr>
        <p:blipFill>
          <a:blip r:embed="rId8"/>
          <a:stretch>
            <a:fillRect/>
          </a:stretch>
        </p:blipFill>
        <p:spPr>
          <a:xfrm>
            <a:off x="7255258" y="79142"/>
            <a:ext cx="1496292" cy="653659"/>
          </a:xfrm>
          <a:prstGeom prst="rect">
            <a:avLst/>
          </a:prstGeom>
        </p:spPr>
      </p:pic>
      <p:sp>
        <p:nvSpPr>
          <p:cNvPr id="10" name="TextBox 9">
            <a:extLst>
              <a:ext uri="{FF2B5EF4-FFF2-40B4-BE49-F238E27FC236}">
                <a16:creationId xmlns:a16="http://schemas.microsoft.com/office/drawing/2014/main" id="{48074C25-55F0-014B-9234-93FA875A15D8}"/>
              </a:ext>
            </a:extLst>
          </p:cNvPr>
          <p:cNvSpPr txBox="1"/>
          <p:nvPr userDrawn="1"/>
        </p:nvSpPr>
        <p:spPr>
          <a:xfrm>
            <a:off x="363572" y="182805"/>
            <a:ext cx="5247955" cy="461665"/>
          </a:xfrm>
          <a:prstGeom prst="rect">
            <a:avLst/>
          </a:prstGeom>
          <a:noFill/>
        </p:spPr>
        <p:txBody>
          <a:bodyPr wrap="square" rtlCol="0">
            <a:spAutoFit/>
          </a:bodyPr>
          <a:lstStyle/>
          <a:p>
            <a:r>
              <a:rPr lang="en-US" sz="2400" b="1" i="0" dirty="0">
                <a:solidFill>
                  <a:schemeClr val="bg1"/>
                </a:solidFill>
                <a:latin typeface="Helvetica" pitchFamily="2" charset="0"/>
              </a:rPr>
              <a:t>2019 Annual Spring Conference</a:t>
            </a:r>
          </a:p>
        </p:txBody>
      </p:sp>
    </p:spTree>
    <p:extLst>
      <p:ext uri="{BB962C8B-B14F-4D97-AF65-F5344CB8AC3E}">
        <p14:creationId xmlns:p14="http://schemas.microsoft.com/office/powerpoint/2010/main" val="1358395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ctr" defTabSz="457200" rtl="0" eaLnBrk="1" latinLnBrk="0" hangingPunct="1">
        <a:spcBef>
          <a:spcPct val="0"/>
        </a:spcBef>
        <a:buNone/>
        <a:defRPr sz="3200" b="1" i="0" kern="1200">
          <a:solidFill>
            <a:schemeClr val="tx1"/>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2800" b="0" i="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400" b="0" i="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000" b="0" i="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1800" b="0" i="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1600" b="0" i="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KWL4@Georgetown.edu" TargetMode="External"/><Relationship Id="rId2" Type="http://schemas.openxmlformats.org/officeDocument/2006/relationships/hyperlink" Target="mailto:makkars@Georgetown.edu" TargetMode="External"/><Relationship Id="rId1" Type="http://schemas.openxmlformats.org/officeDocument/2006/relationships/slideLayout" Target="../slideLayouts/slideLayout2.xml"/><Relationship Id="rId5" Type="http://schemas.openxmlformats.org/officeDocument/2006/relationships/hyperlink" Target="mailto:fmeditor@ohsu.edu" TargetMode="External"/><Relationship Id="rId4" Type="http://schemas.openxmlformats.org/officeDocument/2006/relationships/hyperlink" Target="mailto:np@cfpc.c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aafp.org/journals/afp/reviewers/guide.html" TargetMode="External"/><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hyperlink" Target="mailto:afpjournal@aafp.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cfp.ca/content/60/12/1158" TargetMode="External"/><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journals.stfm.org/familymedicine/" TargetMode="External"/><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E89DF-0EF5-434D-B72D-B4ED6A1F2161}"/>
              </a:ext>
            </a:extLst>
          </p:cNvPr>
          <p:cNvSpPr>
            <a:spLocks noGrp="1"/>
          </p:cNvSpPr>
          <p:nvPr>
            <p:ph type="ctrTitle"/>
          </p:nvPr>
        </p:nvSpPr>
        <p:spPr/>
        <p:txBody>
          <a:bodyPr/>
          <a:lstStyle/>
          <a:p>
            <a:r>
              <a:rPr lang="en-US" dirty="0"/>
              <a:t>The Peer Review Process: Insight From the Editors of Family Medicine Journals</a:t>
            </a:r>
          </a:p>
        </p:txBody>
      </p:sp>
      <p:sp>
        <p:nvSpPr>
          <p:cNvPr id="3" name="Subtitle 2">
            <a:extLst>
              <a:ext uri="{FF2B5EF4-FFF2-40B4-BE49-F238E27FC236}">
                <a16:creationId xmlns:a16="http://schemas.microsoft.com/office/drawing/2014/main" id="{4F7F3CA3-99B1-284E-B0D8-D27D038AAF16}"/>
              </a:ext>
            </a:extLst>
          </p:cNvPr>
          <p:cNvSpPr>
            <a:spLocks noGrp="1"/>
          </p:cNvSpPr>
          <p:nvPr>
            <p:ph type="subTitle" idx="1"/>
          </p:nvPr>
        </p:nvSpPr>
        <p:spPr>
          <a:xfrm>
            <a:off x="1346732" y="3092116"/>
            <a:ext cx="6853411" cy="2585323"/>
          </a:xfrm>
        </p:spPr>
        <p:txBody>
          <a:bodyPr/>
          <a:lstStyle/>
          <a:p>
            <a:r>
              <a:rPr lang="en-US" sz="2400" dirty="0"/>
              <a:t>Sumi Sexton, MD and Kenny Lin, MD, MPH</a:t>
            </a:r>
          </a:p>
          <a:p>
            <a:r>
              <a:rPr lang="en-US" sz="2400" i="1" dirty="0"/>
              <a:t>American Family Physician</a:t>
            </a:r>
          </a:p>
          <a:p>
            <a:r>
              <a:rPr lang="en-US" sz="2400" dirty="0"/>
              <a:t>Nicholas </a:t>
            </a:r>
            <a:r>
              <a:rPr lang="en-US" sz="2400" dirty="0" err="1"/>
              <a:t>Pimlott</a:t>
            </a:r>
            <a:r>
              <a:rPr lang="en-US" sz="2400" dirty="0"/>
              <a:t>, MD, PhD</a:t>
            </a:r>
          </a:p>
          <a:p>
            <a:r>
              <a:rPr lang="en-US" sz="2400" i="1" dirty="0"/>
              <a:t>Canadian Family Physician</a:t>
            </a:r>
          </a:p>
          <a:p>
            <a:r>
              <a:rPr lang="en-US" sz="2400" dirty="0"/>
              <a:t>John </a:t>
            </a:r>
            <a:r>
              <a:rPr lang="en-US" sz="2400" dirty="0" err="1"/>
              <a:t>Saultz</a:t>
            </a:r>
            <a:r>
              <a:rPr lang="en-US" sz="2400" dirty="0"/>
              <a:t>, MD</a:t>
            </a:r>
          </a:p>
          <a:p>
            <a:r>
              <a:rPr lang="en-US" sz="2400" i="1" dirty="0"/>
              <a:t>Family Medicine</a:t>
            </a:r>
          </a:p>
        </p:txBody>
      </p:sp>
    </p:spTree>
    <p:extLst>
      <p:ext uri="{BB962C8B-B14F-4D97-AF65-F5344CB8AC3E}">
        <p14:creationId xmlns:p14="http://schemas.microsoft.com/office/powerpoint/2010/main" val="3395834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0AA2D-2136-BE4D-A8C1-3AA0EACF441A}"/>
              </a:ext>
            </a:extLst>
          </p:cNvPr>
          <p:cNvSpPr>
            <a:spLocks noGrp="1"/>
          </p:cNvSpPr>
          <p:nvPr>
            <p:ph type="title"/>
          </p:nvPr>
        </p:nvSpPr>
        <p:spPr/>
        <p:txBody>
          <a:bodyPr>
            <a:normAutofit/>
          </a:bodyPr>
          <a:lstStyle/>
          <a:p>
            <a:r>
              <a:rPr lang="en-US" dirty="0"/>
              <a:t>Tips for doing a good review – “Do’s”</a:t>
            </a:r>
          </a:p>
        </p:txBody>
      </p:sp>
      <p:sp>
        <p:nvSpPr>
          <p:cNvPr id="3" name="Content Placeholder 2">
            <a:extLst>
              <a:ext uri="{FF2B5EF4-FFF2-40B4-BE49-F238E27FC236}">
                <a16:creationId xmlns:a16="http://schemas.microsoft.com/office/drawing/2014/main" id="{47406DAC-D8DA-9441-8761-83D7ADE19017}"/>
              </a:ext>
            </a:extLst>
          </p:cNvPr>
          <p:cNvSpPr>
            <a:spLocks noGrp="1"/>
          </p:cNvSpPr>
          <p:nvPr>
            <p:ph idx="1"/>
          </p:nvPr>
        </p:nvSpPr>
        <p:spPr>
          <a:xfrm>
            <a:off x="457200" y="1913792"/>
            <a:ext cx="8229600" cy="4302697"/>
          </a:xfrm>
        </p:spPr>
        <p:txBody>
          <a:bodyPr>
            <a:normAutofit fontScale="85000" lnSpcReduction="10000"/>
          </a:bodyPr>
          <a:lstStyle/>
          <a:p>
            <a:pPr marL="514350" indent="-514350">
              <a:buFont typeface="+mj-lt"/>
              <a:buAutoNum type="arabicPeriod"/>
            </a:pPr>
            <a:r>
              <a:rPr lang="en-US" dirty="0"/>
              <a:t>Ensure no Conflicts of Interest before accepting</a:t>
            </a:r>
          </a:p>
          <a:p>
            <a:pPr marL="514350" indent="-514350">
              <a:buFont typeface="+mj-lt"/>
              <a:buAutoNum type="arabicPeriod"/>
            </a:pPr>
            <a:r>
              <a:rPr lang="en-US" dirty="0"/>
              <a:t>Review for a journal which you regularly read</a:t>
            </a:r>
          </a:p>
          <a:p>
            <a:pPr marL="514350" indent="-514350">
              <a:buFont typeface="+mj-lt"/>
              <a:buAutoNum type="arabicPeriod"/>
            </a:pPr>
            <a:r>
              <a:rPr lang="en-US" dirty="0"/>
              <a:t>Familiarize yourself with the journal’s content and style</a:t>
            </a:r>
          </a:p>
          <a:p>
            <a:pPr marL="514350" indent="-514350">
              <a:buFont typeface="+mj-lt"/>
              <a:buAutoNum type="arabicPeriod"/>
            </a:pPr>
            <a:r>
              <a:rPr lang="en-US" dirty="0"/>
              <a:t>Work with a mentor for your first review and plan to mentor others (but acknowledge if you received help)</a:t>
            </a:r>
          </a:p>
          <a:p>
            <a:pPr marL="514350" indent="-514350">
              <a:buFont typeface="+mj-lt"/>
              <a:buAutoNum type="arabicPeriod"/>
            </a:pPr>
            <a:r>
              <a:rPr lang="en-US" dirty="0"/>
              <a:t>Review literature and bibliography (put the article into context)</a:t>
            </a:r>
          </a:p>
          <a:p>
            <a:pPr marL="514350" indent="-514350">
              <a:buFont typeface="+mj-lt"/>
              <a:buAutoNum type="arabicPeriod"/>
            </a:pPr>
            <a:r>
              <a:rPr lang="en-US" dirty="0"/>
              <a:t>Comment on misinterpretation or confusion</a:t>
            </a:r>
          </a:p>
          <a:p>
            <a:pPr marL="514350" indent="-514350">
              <a:buFont typeface="+mj-lt"/>
              <a:buAutoNum type="arabicPeriod"/>
            </a:pPr>
            <a:r>
              <a:rPr lang="en-US" dirty="0"/>
              <a:t>Recommend adding important missing elements</a:t>
            </a:r>
          </a:p>
          <a:p>
            <a:pPr marL="514350" indent="-514350">
              <a:buFont typeface="+mj-lt"/>
              <a:buAutoNum type="arabicPeriod"/>
            </a:pPr>
            <a:r>
              <a:rPr lang="en-US" dirty="0"/>
              <a:t>Question assertions and statistics</a:t>
            </a:r>
          </a:p>
          <a:p>
            <a:pPr marL="514350" indent="-514350">
              <a:buFont typeface="+mj-lt"/>
              <a:buAutoNum type="arabicPeriod"/>
            </a:pPr>
            <a:r>
              <a:rPr lang="en-US" dirty="0"/>
              <a:t>Be constructive in your critique</a:t>
            </a:r>
          </a:p>
          <a:p>
            <a:pPr marL="0" indent="0">
              <a:buNone/>
            </a:pPr>
            <a:endParaRPr lang="en-US" dirty="0"/>
          </a:p>
          <a:p>
            <a:endParaRPr lang="en-US" dirty="0"/>
          </a:p>
        </p:txBody>
      </p:sp>
    </p:spTree>
    <p:extLst>
      <p:ext uri="{BB962C8B-B14F-4D97-AF65-F5344CB8AC3E}">
        <p14:creationId xmlns:p14="http://schemas.microsoft.com/office/powerpoint/2010/main" val="1366020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0AA2D-2136-BE4D-A8C1-3AA0EACF441A}"/>
              </a:ext>
            </a:extLst>
          </p:cNvPr>
          <p:cNvSpPr>
            <a:spLocks noGrp="1"/>
          </p:cNvSpPr>
          <p:nvPr>
            <p:ph type="title"/>
          </p:nvPr>
        </p:nvSpPr>
        <p:spPr/>
        <p:txBody>
          <a:bodyPr>
            <a:normAutofit/>
          </a:bodyPr>
          <a:lstStyle/>
          <a:p>
            <a:r>
              <a:rPr lang="en-US" dirty="0"/>
              <a:t>Tips for doing a good review – “Don’ts”</a:t>
            </a:r>
          </a:p>
        </p:txBody>
      </p:sp>
      <p:sp>
        <p:nvSpPr>
          <p:cNvPr id="3" name="Content Placeholder 2">
            <a:extLst>
              <a:ext uri="{FF2B5EF4-FFF2-40B4-BE49-F238E27FC236}">
                <a16:creationId xmlns:a16="http://schemas.microsoft.com/office/drawing/2014/main" id="{47406DAC-D8DA-9441-8761-83D7ADE19017}"/>
              </a:ext>
            </a:extLst>
          </p:cNvPr>
          <p:cNvSpPr>
            <a:spLocks noGrp="1"/>
          </p:cNvSpPr>
          <p:nvPr>
            <p:ph idx="1"/>
          </p:nvPr>
        </p:nvSpPr>
        <p:spPr>
          <a:xfrm>
            <a:off x="457200" y="1913792"/>
            <a:ext cx="8229600" cy="4302697"/>
          </a:xfrm>
        </p:spPr>
        <p:txBody>
          <a:bodyPr>
            <a:normAutofit fontScale="92500"/>
          </a:bodyPr>
          <a:lstStyle/>
          <a:p>
            <a:pPr marL="0" indent="0">
              <a:buNone/>
            </a:pPr>
            <a:r>
              <a:rPr lang="en-US" dirty="0"/>
              <a:t>DO NOT</a:t>
            </a:r>
          </a:p>
          <a:p>
            <a:pPr marL="514350" indent="-514350">
              <a:buAutoNum type="arabicPeriod"/>
            </a:pPr>
            <a:r>
              <a:rPr lang="en-US" dirty="0"/>
              <a:t>Agree to review for a journal you don’t read</a:t>
            </a:r>
          </a:p>
          <a:p>
            <a:pPr marL="514350" indent="-514350">
              <a:buFont typeface="Arial"/>
              <a:buAutoNum type="arabicPeriod"/>
            </a:pPr>
            <a:r>
              <a:rPr lang="en-US" dirty="0"/>
              <a:t>Lose sight of the journal’s purpose and audience</a:t>
            </a:r>
          </a:p>
          <a:p>
            <a:pPr marL="514350" indent="-514350">
              <a:buFont typeface="Arial"/>
              <a:buAutoNum type="arabicPeriod"/>
            </a:pPr>
            <a:r>
              <a:rPr lang="en-US" dirty="0"/>
              <a:t>Accept review if can’t complete it in the expected time frame</a:t>
            </a:r>
          </a:p>
          <a:p>
            <a:pPr marL="514350" indent="-514350">
              <a:buFont typeface="+mj-lt"/>
              <a:buAutoNum type="arabicPeriod"/>
            </a:pPr>
            <a:r>
              <a:rPr lang="en-US" dirty="0"/>
              <a:t>Forget to be constructive in your review</a:t>
            </a:r>
          </a:p>
          <a:p>
            <a:pPr marL="514350" indent="-514350">
              <a:buFont typeface="+mj-lt"/>
              <a:buAutoNum type="arabicPeriod"/>
            </a:pPr>
            <a:r>
              <a:rPr lang="en-US" dirty="0"/>
              <a:t>Try to be the author or rewrite the article</a:t>
            </a:r>
          </a:p>
          <a:p>
            <a:pPr marL="514350" indent="-514350">
              <a:buFont typeface="+mj-lt"/>
              <a:buAutoNum type="arabicPeriod"/>
            </a:pPr>
            <a:r>
              <a:rPr lang="en-US" dirty="0"/>
              <a:t>Make suggestions based on personal bias</a:t>
            </a:r>
          </a:p>
          <a:p>
            <a:pPr marL="514350" indent="-514350">
              <a:buFont typeface="+mj-lt"/>
              <a:buAutoNum type="arabicPeriod"/>
            </a:pPr>
            <a:r>
              <a:rPr lang="en-US" dirty="0"/>
              <a:t>Worry about grammar and wording</a:t>
            </a:r>
          </a:p>
          <a:p>
            <a:pPr marL="0" indent="0">
              <a:buNone/>
            </a:pPr>
            <a:endParaRPr lang="en-US" dirty="0"/>
          </a:p>
          <a:p>
            <a:endParaRPr lang="en-US" dirty="0"/>
          </a:p>
        </p:txBody>
      </p:sp>
    </p:spTree>
    <p:extLst>
      <p:ext uri="{BB962C8B-B14F-4D97-AF65-F5344CB8AC3E}">
        <p14:creationId xmlns:p14="http://schemas.microsoft.com/office/powerpoint/2010/main" val="109732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0AA2D-2136-BE4D-A8C1-3AA0EACF441A}"/>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47406DAC-D8DA-9441-8761-83D7ADE19017}"/>
              </a:ext>
            </a:extLst>
          </p:cNvPr>
          <p:cNvSpPr>
            <a:spLocks noGrp="1"/>
          </p:cNvSpPr>
          <p:nvPr>
            <p:ph idx="1"/>
          </p:nvPr>
        </p:nvSpPr>
        <p:spPr/>
        <p:txBody>
          <a:bodyPr/>
          <a:lstStyle/>
          <a:p>
            <a:r>
              <a:rPr lang="en-US" dirty="0"/>
              <a:t>Sumi Sexton</a:t>
            </a:r>
          </a:p>
          <a:p>
            <a:pPr lvl="1"/>
            <a:r>
              <a:rPr lang="en-US" dirty="0">
                <a:hlinkClick r:id="rId2"/>
              </a:rPr>
              <a:t>makkars@Georgetown.edu</a:t>
            </a:r>
            <a:r>
              <a:rPr lang="en-US" dirty="0"/>
              <a:t>, @</a:t>
            </a:r>
            <a:r>
              <a:rPr lang="en-US" dirty="0" err="1"/>
              <a:t>ssextonmd</a:t>
            </a:r>
            <a:endParaRPr lang="en-US" dirty="0"/>
          </a:p>
          <a:p>
            <a:r>
              <a:rPr lang="en-US" dirty="0"/>
              <a:t>Kenny Lin</a:t>
            </a:r>
          </a:p>
          <a:p>
            <a:pPr lvl="1"/>
            <a:r>
              <a:rPr lang="en-US" dirty="0">
                <a:hlinkClick r:id="rId3"/>
              </a:rPr>
              <a:t>KWL4@Georgetown.edu</a:t>
            </a:r>
            <a:r>
              <a:rPr lang="en-US" dirty="0"/>
              <a:t>, @</a:t>
            </a:r>
            <a:r>
              <a:rPr lang="en-US" dirty="0" err="1"/>
              <a:t>kennylinafp</a:t>
            </a:r>
            <a:endParaRPr lang="en-US" dirty="0"/>
          </a:p>
          <a:p>
            <a:r>
              <a:rPr lang="en-US" dirty="0"/>
              <a:t>Nicholas </a:t>
            </a:r>
            <a:r>
              <a:rPr lang="en-US" dirty="0" err="1"/>
              <a:t>Pimlott</a:t>
            </a:r>
            <a:endParaRPr lang="en-US" dirty="0"/>
          </a:p>
          <a:p>
            <a:pPr lvl="1"/>
            <a:r>
              <a:rPr lang="en-US" dirty="0">
                <a:hlinkClick r:id="rId4"/>
              </a:rPr>
              <a:t>np@cfpc.ca</a:t>
            </a:r>
            <a:r>
              <a:rPr lang="en-US" dirty="0"/>
              <a:t>, @</a:t>
            </a:r>
            <a:r>
              <a:rPr lang="en-US" dirty="0" err="1"/>
              <a:t>NicholasPimlott</a:t>
            </a:r>
            <a:endParaRPr lang="en-US" dirty="0"/>
          </a:p>
          <a:p>
            <a:r>
              <a:rPr lang="en-US" dirty="0"/>
              <a:t>John </a:t>
            </a:r>
            <a:r>
              <a:rPr lang="en-US" dirty="0" err="1"/>
              <a:t>Saultz</a:t>
            </a:r>
            <a:endParaRPr lang="en-US" dirty="0"/>
          </a:p>
          <a:p>
            <a:pPr lvl="1"/>
            <a:r>
              <a:rPr lang="en-US" dirty="0">
                <a:hlinkClick r:id="rId5"/>
              </a:rPr>
              <a:t>fmeditor@ohsu.edu</a:t>
            </a:r>
            <a:r>
              <a:rPr lang="en-US" dirty="0"/>
              <a:t> </a:t>
            </a:r>
          </a:p>
        </p:txBody>
      </p:sp>
    </p:spTree>
    <p:extLst>
      <p:ext uri="{BB962C8B-B14F-4D97-AF65-F5344CB8AC3E}">
        <p14:creationId xmlns:p14="http://schemas.microsoft.com/office/powerpoint/2010/main" val="3310534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0AA2D-2136-BE4D-A8C1-3AA0EACF441A}"/>
              </a:ext>
            </a:extLst>
          </p:cNvPr>
          <p:cNvSpPr>
            <a:spLocks noGrp="1"/>
          </p:cNvSpPr>
          <p:nvPr>
            <p:ph type="title"/>
          </p:nvPr>
        </p:nvSpPr>
        <p:spPr/>
        <p:txBody>
          <a:bodyPr>
            <a:normAutofit fontScale="90000"/>
          </a:bodyPr>
          <a:lstStyle/>
          <a:p>
            <a:r>
              <a:rPr lang="en-US" dirty="0"/>
              <a:t>Upon completing of this session, participants should be able to:</a:t>
            </a:r>
          </a:p>
        </p:txBody>
      </p:sp>
      <p:sp>
        <p:nvSpPr>
          <p:cNvPr id="3" name="Content Placeholder 2">
            <a:extLst>
              <a:ext uri="{FF2B5EF4-FFF2-40B4-BE49-F238E27FC236}">
                <a16:creationId xmlns:a16="http://schemas.microsoft.com/office/drawing/2014/main" id="{47406DAC-D8DA-9441-8761-83D7ADE19017}"/>
              </a:ext>
            </a:extLst>
          </p:cNvPr>
          <p:cNvSpPr>
            <a:spLocks noGrp="1"/>
          </p:cNvSpPr>
          <p:nvPr>
            <p:ph idx="1"/>
          </p:nvPr>
        </p:nvSpPr>
        <p:spPr/>
        <p:txBody>
          <a:bodyPr/>
          <a:lstStyle/>
          <a:p>
            <a:r>
              <a:rPr lang="en-US" dirty="0"/>
              <a:t>Define peer review and the purpose behind it.</a:t>
            </a:r>
          </a:p>
          <a:p>
            <a:r>
              <a:rPr lang="en-US" dirty="0"/>
              <a:t>Have a general understanding of the review processes for each journal, including the similarities and differences between journals and article formats.</a:t>
            </a:r>
          </a:p>
          <a:p>
            <a:r>
              <a:rPr lang="en-US" dirty="0"/>
              <a:t>Understand what journals are looking for in a review, including tips on performing a thorough review and the benefits of becoming a reviewer.</a:t>
            </a:r>
          </a:p>
        </p:txBody>
      </p:sp>
    </p:spTree>
    <p:extLst>
      <p:ext uri="{BB962C8B-B14F-4D97-AF65-F5344CB8AC3E}">
        <p14:creationId xmlns:p14="http://schemas.microsoft.com/office/powerpoint/2010/main" val="741605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0AA2D-2136-BE4D-A8C1-3AA0EACF441A}"/>
              </a:ext>
            </a:extLst>
          </p:cNvPr>
          <p:cNvSpPr>
            <a:spLocks noGrp="1"/>
          </p:cNvSpPr>
          <p:nvPr>
            <p:ph type="title"/>
          </p:nvPr>
        </p:nvSpPr>
        <p:spPr/>
        <p:txBody>
          <a:bodyPr/>
          <a:lstStyle/>
          <a:p>
            <a:r>
              <a:rPr lang="en-US" dirty="0"/>
              <a:t>Peer Review Under Fire?</a:t>
            </a:r>
          </a:p>
        </p:txBody>
      </p:sp>
      <p:sp>
        <p:nvSpPr>
          <p:cNvPr id="3" name="Content Placeholder 2">
            <a:extLst>
              <a:ext uri="{FF2B5EF4-FFF2-40B4-BE49-F238E27FC236}">
                <a16:creationId xmlns:a16="http://schemas.microsoft.com/office/drawing/2014/main" id="{47406DAC-D8DA-9441-8761-83D7ADE19017}"/>
              </a:ext>
            </a:extLst>
          </p:cNvPr>
          <p:cNvSpPr>
            <a:spLocks noGrp="1"/>
          </p:cNvSpPr>
          <p:nvPr>
            <p:ph idx="1"/>
          </p:nvPr>
        </p:nvSpPr>
        <p:spPr/>
        <p:txBody>
          <a:bodyPr/>
          <a:lstStyle/>
          <a:p>
            <a:r>
              <a:rPr lang="en-US" dirty="0"/>
              <a:t>“Peer Review: The Worst Way to Judge Research, Except for All the Others”</a:t>
            </a:r>
          </a:p>
          <a:p>
            <a:pPr lvl="1"/>
            <a:r>
              <a:rPr lang="en-US" dirty="0"/>
              <a:t>Aaron E. Carroll, </a:t>
            </a:r>
            <a:r>
              <a:rPr lang="en-US" i="1" dirty="0"/>
              <a:t>The New York Times</a:t>
            </a:r>
            <a:r>
              <a:rPr lang="en-US" dirty="0"/>
              <a:t>, Nov. 5, 2018</a:t>
            </a:r>
          </a:p>
          <a:p>
            <a:r>
              <a:rPr lang="en-US" dirty="0"/>
              <a:t>“To Maintain Trust in Science, Lose the Peer Review”</a:t>
            </a:r>
          </a:p>
          <a:p>
            <a:pPr lvl="1"/>
            <a:r>
              <a:rPr lang="en-US" dirty="0"/>
              <a:t>Benjamin Mazer and John </a:t>
            </a:r>
            <a:r>
              <a:rPr lang="en-US" dirty="0" err="1"/>
              <a:t>Mandrola</a:t>
            </a:r>
            <a:r>
              <a:rPr lang="en-US" dirty="0"/>
              <a:t>, </a:t>
            </a:r>
            <a:r>
              <a:rPr lang="en-US" i="1" dirty="0"/>
              <a:t>Medscape</a:t>
            </a:r>
            <a:r>
              <a:rPr lang="en-US" dirty="0"/>
              <a:t>, February 19, 2019</a:t>
            </a:r>
          </a:p>
        </p:txBody>
      </p:sp>
    </p:spTree>
    <p:extLst>
      <p:ext uri="{BB962C8B-B14F-4D97-AF65-F5344CB8AC3E}">
        <p14:creationId xmlns:p14="http://schemas.microsoft.com/office/powerpoint/2010/main" val="2023014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0AA2D-2136-BE4D-A8C1-3AA0EACF441A}"/>
              </a:ext>
            </a:extLst>
          </p:cNvPr>
          <p:cNvSpPr>
            <a:spLocks noGrp="1"/>
          </p:cNvSpPr>
          <p:nvPr>
            <p:ph type="title"/>
          </p:nvPr>
        </p:nvSpPr>
        <p:spPr/>
        <p:txBody>
          <a:bodyPr/>
          <a:lstStyle/>
          <a:p>
            <a:r>
              <a:rPr lang="en-US" dirty="0"/>
              <a:t>Questions for the panelists</a:t>
            </a:r>
          </a:p>
        </p:txBody>
      </p:sp>
      <p:sp>
        <p:nvSpPr>
          <p:cNvPr id="3" name="Content Placeholder 2">
            <a:extLst>
              <a:ext uri="{FF2B5EF4-FFF2-40B4-BE49-F238E27FC236}">
                <a16:creationId xmlns:a16="http://schemas.microsoft.com/office/drawing/2014/main" id="{47406DAC-D8DA-9441-8761-83D7ADE19017}"/>
              </a:ext>
            </a:extLst>
          </p:cNvPr>
          <p:cNvSpPr>
            <a:spLocks noGrp="1"/>
          </p:cNvSpPr>
          <p:nvPr>
            <p:ph idx="1"/>
          </p:nvPr>
        </p:nvSpPr>
        <p:spPr/>
        <p:txBody>
          <a:bodyPr/>
          <a:lstStyle/>
          <a:p>
            <a:r>
              <a:rPr lang="en-US" dirty="0"/>
              <a:t>What is peer review?</a:t>
            </a:r>
          </a:p>
          <a:p>
            <a:pPr lvl="1"/>
            <a:r>
              <a:rPr lang="en-US" dirty="0"/>
              <a:t>Internal vs. external</a:t>
            </a:r>
          </a:p>
          <a:p>
            <a:r>
              <a:rPr lang="en-US" dirty="0"/>
              <a:t>What purpose does it serve at your journal?</a:t>
            </a:r>
          </a:p>
          <a:p>
            <a:r>
              <a:rPr lang="en-US" dirty="0"/>
              <a:t>What value does it add?</a:t>
            </a:r>
          </a:p>
          <a:p>
            <a:r>
              <a:rPr lang="en-US" dirty="0"/>
              <a:t>What are you looking for in a good review?</a:t>
            </a:r>
          </a:p>
          <a:p>
            <a:r>
              <a:rPr lang="en-US" dirty="0"/>
              <a:t>What are the benefits to reviewers?</a:t>
            </a:r>
          </a:p>
          <a:p>
            <a:r>
              <a:rPr lang="en-US" dirty="0"/>
              <a:t>How do I sign up to be a reviewer?</a:t>
            </a:r>
          </a:p>
        </p:txBody>
      </p:sp>
    </p:spTree>
    <p:extLst>
      <p:ext uri="{BB962C8B-B14F-4D97-AF65-F5344CB8AC3E}">
        <p14:creationId xmlns:p14="http://schemas.microsoft.com/office/powerpoint/2010/main" val="2734038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8B58-1D5C-5644-B6DE-1D262E11C7DB}"/>
              </a:ext>
            </a:extLst>
          </p:cNvPr>
          <p:cNvSpPr>
            <a:spLocks noGrp="1"/>
          </p:cNvSpPr>
          <p:nvPr>
            <p:ph type="title"/>
          </p:nvPr>
        </p:nvSpPr>
        <p:spPr/>
        <p:txBody>
          <a:bodyPr/>
          <a:lstStyle/>
          <a:p>
            <a:r>
              <a:rPr lang="en-US" i="1" dirty="0"/>
              <a:t>American Family Physician</a:t>
            </a:r>
          </a:p>
        </p:txBody>
      </p:sp>
      <p:pic>
        <p:nvPicPr>
          <p:cNvPr id="8" name="Picture Placeholder 7" descr="A screenshot of a cell phone screen with text&#10;&#10;Description automatically generated">
            <a:extLst>
              <a:ext uri="{FF2B5EF4-FFF2-40B4-BE49-F238E27FC236}">
                <a16:creationId xmlns:a16="http://schemas.microsoft.com/office/drawing/2014/main" id="{550EA1B2-E122-46B7-A130-4C9A31A92630}"/>
              </a:ext>
            </a:extLst>
          </p:cNvPr>
          <p:cNvPicPr>
            <a:picLocks noGrp="1" noChangeAspect="1"/>
          </p:cNvPicPr>
          <p:nvPr>
            <p:ph type="pic" sz="quarter" idx="10"/>
          </p:nvPr>
        </p:nvPicPr>
        <p:blipFill>
          <a:blip r:embed="rId2"/>
          <a:srcRect t="2804" b="2804"/>
          <a:stretch>
            <a:fillRect/>
          </a:stretch>
        </p:blipFill>
        <p:spPr/>
      </p:pic>
      <p:sp>
        <p:nvSpPr>
          <p:cNvPr id="4" name="Text Placeholder 3">
            <a:extLst>
              <a:ext uri="{FF2B5EF4-FFF2-40B4-BE49-F238E27FC236}">
                <a16:creationId xmlns:a16="http://schemas.microsoft.com/office/drawing/2014/main" id="{0CCEB0F3-B5D1-BA45-AE53-0555693C7828}"/>
              </a:ext>
            </a:extLst>
          </p:cNvPr>
          <p:cNvSpPr>
            <a:spLocks noGrp="1"/>
          </p:cNvSpPr>
          <p:nvPr>
            <p:ph type="body" sz="quarter" idx="11"/>
          </p:nvPr>
        </p:nvSpPr>
        <p:spPr/>
        <p:txBody>
          <a:bodyPr>
            <a:normAutofit/>
          </a:bodyPr>
          <a:lstStyle/>
          <a:p>
            <a:r>
              <a:rPr lang="en-US" sz="1800" dirty="0"/>
              <a:t>Reasons to become a reviewer:</a:t>
            </a:r>
          </a:p>
          <a:p>
            <a:pPr marL="285750" indent="-285750">
              <a:buFont typeface="Arial" panose="020B0604020202020204" pitchFamily="34" charset="0"/>
              <a:buChar char="•"/>
            </a:pPr>
            <a:r>
              <a:rPr lang="en-US" sz="1800" dirty="0"/>
              <a:t>Gain insight to the types of articles </a:t>
            </a:r>
            <a:r>
              <a:rPr lang="en-US" sz="1800" i="1" dirty="0"/>
              <a:t>AFP</a:t>
            </a:r>
            <a:r>
              <a:rPr lang="en-US" sz="1800" dirty="0"/>
              <a:t>  receives</a:t>
            </a:r>
          </a:p>
          <a:p>
            <a:pPr marL="285750" indent="-285750">
              <a:buFont typeface="Arial" panose="020B0604020202020204" pitchFamily="34" charset="0"/>
              <a:buChar char="•"/>
            </a:pPr>
            <a:r>
              <a:rPr lang="en-US" sz="1800" dirty="0"/>
              <a:t>Attain CME credit</a:t>
            </a:r>
          </a:p>
          <a:p>
            <a:endParaRPr lang="en-US" sz="1800" dirty="0"/>
          </a:p>
          <a:p>
            <a:r>
              <a:rPr lang="en-US" sz="1800" dirty="0"/>
              <a:t>For more information:</a:t>
            </a:r>
          </a:p>
          <a:p>
            <a:r>
              <a:rPr lang="en-US" sz="1800" dirty="0">
                <a:hlinkClick r:id="rId3"/>
              </a:rPr>
              <a:t>https://www.aafp.org/journals/afp/reviewers/guide.html</a:t>
            </a:r>
            <a:endParaRPr lang="en-US" sz="1800" dirty="0"/>
          </a:p>
          <a:p>
            <a:r>
              <a:rPr lang="en-US" sz="1800" dirty="0"/>
              <a:t>Email </a:t>
            </a:r>
            <a:r>
              <a:rPr lang="en-US" sz="1800" u="sng" dirty="0">
                <a:hlinkClick r:id="rId4"/>
              </a:rPr>
              <a:t>afpjournal@aafp.org</a:t>
            </a:r>
            <a:endParaRPr lang="en-US" sz="1800" dirty="0"/>
          </a:p>
          <a:p>
            <a:endParaRPr lang="en-US" sz="1200" dirty="0"/>
          </a:p>
        </p:txBody>
      </p:sp>
    </p:spTree>
    <p:extLst>
      <p:ext uri="{BB962C8B-B14F-4D97-AF65-F5344CB8AC3E}">
        <p14:creationId xmlns:p14="http://schemas.microsoft.com/office/powerpoint/2010/main" val="3615906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8B58-1D5C-5644-B6DE-1D262E11C7DB}"/>
              </a:ext>
            </a:extLst>
          </p:cNvPr>
          <p:cNvSpPr>
            <a:spLocks noGrp="1"/>
          </p:cNvSpPr>
          <p:nvPr>
            <p:ph type="title"/>
          </p:nvPr>
        </p:nvSpPr>
        <p:spPr/>
        <p:txBody>
          <a:bodyPr/>
          <a:lstStyle/>
          <a:p>
            <a:r>
              <a:rPr lang="en-US" i="1" dirty="0"/>
              <a:t>Canadian Family Physician</a:t>
            </a:r>
          </a:p>
        </p:txBody>
      </p:sp>
      <p:pic>
        <p:nvPicPr>
          <p:cNvPr id="6" name="Picture Placeholder 5">
            <a:extLst>
              <a:ext uri="{FF2B5EF4-FFF2-40B4-BE49-F238E27FC236}">
                <a16:creationId xmlns:a16="http://schemas.microsoft.com/office/drawing/2014/main" id="{835D13A5-7BE4-474D-B19D-05EC2A97CF66}"/>
              </a:ext>
            </a:extLst>
          </p:cNvPr>
          <p:cNvPicPr>
            <a:picLocks noGrp="1" noChangeAspect="1"/>
          </p:cNvPicPr>
          <p:nvPr>
            <p:ph type="pic" sz="quarter" idx="10"/>
          </p:nvPr>
        </p:nvPicPr>
        <p:blipFill>
          <a:blip r:embed="rId2"/>
          <a:srcRect t="2460" b="2460"/>
          <a:stretch>
            <a:fillRect/>
          </a:stretch>
        </p:blipFill>
        <p:spPr/>
      </p:pic>
      <p:sp>
        <p:nvSpPr>
          <p:cNvPr id="4" name="Text Placeholder 3">
            <a:extLst>
              <a:ext uri="{FF2B5EF4-FFF2-40B4-BE49-F238E27FC236}">
                <a16:creationId xmlns:a16="http://schemas.microsoft.com/office/drawing/2014/main" id="{0CCEB0F3-B5D1-BA45-AE53-0555693C7828}"/>
              </a:ext>
            </a:extLst>
          </p:cNvPr>
          <p:cNvSpPr>
            <a:spLocks noGrp="1"/>
          </p:cNvSpPr>
          <p:nvPr>
            <p:ph type="body" sz="quarter" idx="11"/>
          </p:nvPr>
        </p:nvSpPr>
        <p:spPr/>
        <p:txBody>
          <a:bodyPr/>
          <a:lstStyle/>
          <a:p>
            <a:r>
              <a:rPr lang="en-US" dirty="0"/>
              <a:t>Becoming a peer reviewer for CFP and other Family Medicine journals:</a:t>
            </a:r>
          </a:p>
          <a:p>
            <a:r>
              <a:rPr lang="en-US" dirty="0">
                <a:hlinkClick r:id="rId3"/>
              </a:rPr>
              <a:t>http://www.cfp.ca/content/60/12/1158</a:t>
            </a:r>
            <a:endParaRPr lang="en-US" dirty="0"/>
          </a:p>
          <a:p>
            <a:endParaRPr lang="en-US" dirty="0"/>
          </a:p>
          <a:p>
            <a:endParaRPr lang="en-US" dirty="0"/>
          </a:p>
        </p:txBody>
      </p:sp>
    </p:spTree>
    <p:extLst>
      <p:ext uri="{BB962C8B-B14F-4D97-AF65-F5344CB8AC3E}">
        <p14:creationId xmlns:p14="http://schemas.microsoft.com/office/powerpoint/2010/main" val="3341154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8B58-1D5C-5644-B6DE-1D262E11C7DB}"/>
              </a:ext>
            </a:extLst>
          </p:cNvPr>
          <p:cNvSpPr>
            <a:spLocks noGrp="1"/>
          </p:cNvSpPr>
          <p:nvPr>
            <p:ph type="title"/>
          </p:nvPr>
        </p:nvSpPr>
        <p:spPr/>
        <p:txBody>
          <a:bodyPr/>
          <a:lstStyle/>
          <a:p>
            <a:r>
              <a:rPr lang="en-US" i="1" dirty="0"/>
              <a:t>Family Medicine</a:t>
            </a:r>
          </a:p>
        </p:txBody>
      </p:sp>
      <p:pic>
        <p:nvPicPr>
          <p:cNvPr id="6" name="Picture Placeholder 5" descr="A picture containing person, sitting, man, woman&#10;&#10;Description automatically generated">
            <a:extLst>
              <a:ext uri="{FF2B5EF4-FFF2-40B4-BE49-F238E27FC236}">
                <a16:creationId xmlns:a16="http://schemas.microsoft.com/office/drawing/2014/main" id="{8493CE4F-78C3-4FAC-BCA8-A058E38ED89C}"/>
              </a:ext>
            </a:extLst>
          </p:cNvPr>
          <p:cNvPicPr>
            <a:picLocks noGrp="1" noChangeAspect="1"/>
          </p:cNvPicPr>
          <p:nvPr>
            <p:ph type="pic" sz="quarter" idx="10"/>
          </p:nvPr>
        </p:nvPicPr>
        <p:blipFill>
          <a:blip r:embed="rId2"/>
          <a:srcRect t="954" b="954"/>
          <a:stretch>
            <a:fillRect/>
          </a:stretch>
        </p:blipFill>
        <p:spPr/>
      </p:pic>
      <p:sp>
        <p:nvSpPr>
          <p:cNvPr id="4" name="Text Placeholder 3">
            <a:extLst>
              <a:ext uri="{FF2B5EF4-FFF2-40B4-BE49-F238E27FC236}">
                <a16:creationId xmlns:a16="http://schemas.microsoft.com/office/drawing/2014/main" id="{0CCEB0F3-B5D1-BA45-AE53-0555693C7828}"/>
              </a:ext>
            </a:extLst>
          </p:cNvPr>
          <p:cNvSpPr>
            <a:spLocks noGrp="1"/>
          </p:cNvSpPr>
          <p:nvPr>
            <p:ph type="body" sz="quarter" idx="11"/>
          </p:nvPr>
        </p:nvSpPr>
        <p:spPr/>
        <p:txBody>
          <a:bodyPr>
            <a:normAutofit/>
          </a:bodyPr>
          <a:lstStyle/>
          <a:p>
            <a:pPr marL="342900" indent="-342900">
              <a:buFont typeface="Arial" panose="020B0604020202020204" pitchFamily="34" charset="0"/>
              <a:buChar char="•"/>
            </a:pPr>
            <a:r>
              <a:rPr lang="en-US" dirty="0"/>
              <a:t>Family Medicine is focused on publishing original research on medical education in family medicine. We also publish narrative essays and poems that relate to the work of family physicians.</a:t>
            </a:r>
          </a:p>
          <a:p>
            <a:pPr marL="342900" indent="-342900">
              <a:buFont typeface="Arial" panose="020B0604020202020204" pitchFamily="34" charset="0"/>
              <a:buChar char="•"/>
            </a:pPr>
            <a:r>
              <a:rPr lang="en-US" dirty="0"/>
              <a:t>To become a reviewer, visit the journal’s web site: </a:t>
            </a:r>
            <a:r>
              <a:rPr lang="en-US" sz="1600" dirty="0">
                <a:hlinkClick r:id="rId3"/>
              </a:rPr>
              <a:t>https://journals.stfm.org/familymedicine/</a:t>
            </a:r>
            <a:endParaRPr lang="en-US" dirty="0"/>
          </a:p>
        </p:txBody>
      </p:sp>
    </p:spTree>
    <p:extLst>
      <p:ext uri="{BB962C8B-B14F-4D97-AF65-F5344CB8AC3E}">
        <p14:creationId xmlns:p14="http://schemas.microsoft.com/office/powerpoint/2010/main" val="3469114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0AA2D-2136-BE4D-A8C1-3AA0EACF441A}"/>
              </a:ext>
            </a:extLst>
          </p:cNvPr>
          <p:cNvSpPr>
            <a:spLocks noGrp="1"/>
          </p:cNvSpPr>
          <p:nvPr>
            <p:ph type="title"/>
          </p:nvPr>
        </p:nvSpPr>
        <p:spPr/>
        <p:txBody>
          <a:bodyPr>
            <a:normAutofit/>
          </a:bodyPr>
          <a:lstStyle/>
          <a:p>
            <a:r>
              <a:rPr lang="en-US" dirty="0"/>
              <a:t>Examples of good review comments</a:t>
            </a:r>
          </a:p>
        </p:txBody>
      </p:sp>
      <p:sp>
        <p:nvSpPr>
          <p:cNvPr id="3" name="Content Placeholder 2">
            <a:extLst>
              <a:ext uri="{FF2B5EF4-FFF2-40B4-BE49-F238E27FC236}">
                <a16:creationId xmlns:a16="http://schemas.microsoft.com/office/drawing/2014/main" id="{47406DAC-D8DA-9441-8761-83D7ADE19017}"/>
              </a:ext>
            </a:extLst>
          </p:cNvPr>
          <p:cNvSpPr>
            <a:spLocks noGrp="1"/>
          </p:cNvSpPr>
          <p:nvPr>
            <p:ph idx="1"/>
          </p:nvPr>
        </p:nvSpPr>
        <p:spPr>
          <a:xfrm>
            <a:off x="457200" y="1806498"/>
            <a:ext cx="8229600" cy="4409991"/>
          </a:xfrm>
        </p:spPr>
        <p:txBody>
          <a:bodyPr>
            <a:noAutofit/>
          </a:bodyPr>
          <a:lstStyle/>
          <a:p>
            <a:r>
              <a:rPr lang="en-US" sz="2200" dirty="0"/>
              <a:t>Line 84: Discuss proper use of ibuprofen and acetaminophen on this section. Data on alternating both medications is conflicting. Recent data in the surgical literature doesn't show improvement on pain with the combination (Merry AF, Edwards KE, Ahmad Z, et al. Randomized comparison between the combination of acetaminophen and ibuprofen and each constituent alone for analgesia following tonsillectomy in children. Can J </a:t>
            </a:r>
            <a:r>
              <a:rPr lang="en-US" sz="2200" dirty="0" err="1"/>
              <a:t>Anesth</a:t>
            </a:r>
            <a:r>
              <a:rPr lang="en-US" sz="2200" dirty="0"/>
              <a:t> 2013;60:1180-9).</a:t>
            </a:r>
          </a:p>
          <a:p>
            <a:pPr marL="0" indent="0">
              <a:buNone/>
            </a:pPr>
            <a:endParaRPr lang="en-US" sz="2200" dirty="0"/>
          </a:p>
          <a:p>
            <a:r>
              <a:rPr lang="en-US" sz="2200" dirty="0"/>
              <a:t>Table 2: Add a section discussing the treatment of AOM on patients less than 6 months.   Add a section discussing the treatment of AOM on adult patients.</a:t>
            </a:r>
          </a:p>
        </p:txBody>
      </p:sp>
    </p:spTree>
    <p:extLst>
      <p:ext uri="{BB962C8B-B14F-4D97-AF65-F5344CB8AC3E}">
        <p14:creationId xmlns:p14="http://schemas.microsoft.com/office/powerpoint/2010/main" val="2996088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D08AF-1A17-42AB-A453-511452FFCDCB}"/>
              </a:ext>
            </a:extLst>
          </p:cNvPr>
          <p:cNvSpPr>
            <a:spLocks noGrp="1"/>
          </p:cNvSpPr>
          <p:nvPr>
            <p:ph type="title"/>
          </p:nvPr>
        </p:nvSpPr>
        <p:spPr/>
        <p:txBody>
          <a:bodyPr/>
          <a:lstStyle/>
          <a:p>
            <a:r>
              <a:rPr lang="en-US" dirty="0"/>
              <a:t>Questions for the audience</a:t>
            </a:r>
          </a:p>
        </p:txBody>
      </p:sp>
      <p:sp>
        <p:nvSpPr>
          <p:cNvPr id="3" name="Content Placeholder 2">
            <a:extLst>
              <a:ext uri="{FF2B5EF4-FFF2-40B4-BE49-F238E27FC236}">
                <a16:creationId xmlns:a16="http://schemas.microsoft.com/office/drawing/2014/main" id="{267DFF68-9FFE-4D0A-9F2B-74C2818C8164}"/>
              </a:ext>
            </a:extLst>
          </p:cNvPr>
          <p:cNvSpPr>
            <a:spLocks noGrp="1"/>
          </p:cNvSpPr>
          <p:nvPr>
            <p:ph idx="1"/>
          </p:nvPr>
        </p:nvSpPr>
        <p:spPr/>
        <p:txBody>
          <a:bodyPr/>
          <a:lstStyle/>
          <a:p>
            <a:r>
              <a:rPr lang="en-US" dirty="0"/>
              <a:t>Who has reviewed for one of our journals before?</a:t>
            </a:r>
          </a:p>
          <a:p>
            <a:r>
              <a:rPr lang="en-US" dirty="0"/>
              <a:t>What are your experiences with the process?</a:t>
            </a:r>
          </a:p>
          <a:p>
            <a:r>
              <a:rPr lang="en-US" dirty="0"/>
              <a:t>Any tips to share with others?</a:t>
            </a:r>
          </a:p>
        </p:txBody>
      </p:sp>
    </p:spTree>
    <p:extLst>
      <p:ext uri="{BB962C8B-B14F-4D97-AF65-F5344CB8AC3E}">
        <p14:creationId xmlns:p14="http://schemas.microsoft.com/office/powerpoint/2010/main" val="36503016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1529</TotalTime>
  <Words>656</Words>
  <Application>Microsoft Office PowerPoint</Application>
  <PresentationFormat>On-screen Show (4:3)</PresentationFormat>
  <Paragraphs>74</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Helvetica</vt:lpstr>
      <vt:lpstr>Office Theme</vt:lpstr>
      <vt:lpstr>The Peer Review Process: Insight From the Editors of Family Medicine Journals</vt:lpstr>
      <vt:lpstr>Upon completing of this session, participants should be able to:</vt:lpstr>
      <vt:lpstr>Peer Review Under Fire?</vt:lpstr>
      <vt:lpstr>Questions for the panelists</vt:lpstr>
      <vt:lpstr>American Family Physician</vt:lpstr>
      <vt:lpstr>Canadian Family Physician</vt:lpstr>
      <vt:lpstr>Family Medicine</vt:lpstr>
      <vt:lpstr>Examples of good review comments</vt:lpstr>
      <vt:lpstr>Questions for the audience</vt:lpstr>
      <vt:lpstr>Tips for doing a good review – “Do’s”</vt:lpstr>
      <vt:lpstr>Tips for doing a good review – “Don’ts”</vt:lpstr>
      <vt:lpstr>Contact information</vt:lpstr>
    </vt:vector>
  </TitlesOfParts>
  <Company>STFM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Abuel</dc:creator>
  <cp:lastModifiedBy>Sumi Sexton</cp:lastModifiedBy>
  <cp:revision>49</cp:revision>
  <dcterms:created xsi:type="dcterms:W3CDTF">2013-07-17T19:19:39Z</dcterms:created>
  <dcterms:modified xsi:type="dcterms:W3CDTF">2019-04-13T12:48:45Z</dcterms:modified>
</cp:coreProperties>
</file>