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Lst>
  <p:sldSz cy="6858000" cx="12192000"/>
  <p:notesSz cx="6858000" cy="9144000"/>
  <p:embeddedFontLst>
    <p:embeddedFont>
      <p:font typeface="Roboto"/>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6" roundtripDataSignature="AMtx7mhBi+d+qnhMu/jtubXdxhntlovB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Roboto-bold.fntdata"/><Relationship Id="rId72" Type="http://schemas.openxmlformats.org/officeDocument/2006/relationships/font" Target="fonts/Roboto-regular.fntdata"/><Relationship Id="rId31" Type="http://schemas.openxmlformats.org/officeDocument/2006/relationships/slide" Target="slides/slide27.xml"/><Relationship Id="rId75" Type="http://schemas.openxmlformats.org/officeDocument/2006/relationships/font" Target="fonts/Roboto-boldItalic.fntdata"/><Relationship Id="rId30" Type="http://schemas.openxmlformats.org/officeDocument/2006/relationships/slide" Target="slides/slide26.xml"/><Relationship Id="rId74" Type="http://schemas.openxmlformats.org/officeDocument/2006/relationships/font" Target="fonts/Roboto-italic.fntdata"/><Relationship Id="rId33" Type="http://schemas.openxmlformats.org/officeDocument/2006/relationships/slide" Target="slides/slide29.xml"/><Relationship Id="rId32" Type="http://schemas.openxmlformats.org/officeDocument/2006/relationships/slide" Target="slides/slide28.xml"/><Relationship Id="rId76" Type="http://customschemas.google.com/relationships/presentationmetadata" Target="metadata"/><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https://www.aafp.org/afp/2016/0215/p300.html#afp20160215p300-b1</a:t>
            </a:r>
            <a:endParaRPr/>
          </a:p>
        </p:txBody>
      </p:sp>
      <p:sp>
        <p:nvSpPr>
          <p:cNvPr id="287" name="Google Shape;28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https://www.aafp.org/afp/2016/0215/p300.html#afp20160215p300-b1</a:t>
            </a:r>
            <a:endParaRPr/>
          </a:p>
        </p:txBody>
      </p:sp>
      <p:sp>
        <p:nvSpPr>
          <p:cNvPr id="309" name="Google Shape;30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https://www.aafp.org/afp/2016/0215/p300.html#afp20160215p300-b1</a:t>
            </a:r>
            <a:endParaRPr/>
          </a:p>
        </p:txBody>
      </p:sp>
      <p:sp>
        <p:nvSpPr>
          <p:cNvPr id="331" name="Google Shape;33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800"/>
              <a:buFont typeface="Arial"/>
              <a:buNone/>
            </a:pPr>
            <a:r>
              <a:rPr i="1" lang="en-US" sz="1800">
                <a:latin typeface="Arial"/>
                <a:ea typeface="Arial"/>
                <a:cs typeface="Arial"/>
                <a:sym typeface="Arial"/>
              </a:rPr>
              <a:t>Per Dynamed, reduction in SBP by mmHg:</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Weight Loss/Nutrition (5-20mmHg/ 22lbs of weight loss)</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DASH Diet (8-14)</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Smoking (7-9)</a:t>
            </a:r>
            <a:endParaRPr sz="1800"/>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sodium consumption (5-10)</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Exercise independent of weight loss (4-7SBP)</a:t>
            </a:r>
            <a:endParaRPr i="0"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Stress management (4-5)/ Caffeine (5)</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or eliminate alcohol (2-4)</a:t>
            </a:r>
            <a:endParaRPr sz="1800">
              <a:latin typeface="Arial"/>
              <a:ea typeface="Arial"/>
              <a:cs typeface="Arial"/>
              <a:sym typeface="Arial"/>
            </a:endParaRPr>
          </a:p>
        </p:txBody>
      </p:sp>
      <p:sp>
        <p:nvSpPr>
          <p:cNvPr id="498" name="Google Shape;49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800"/>
              <a:buFont typeface="Arial"/>
              <a:buNone/>
            </a:pPr>
            <a:r>
              <a:rPr i="1" lang="en-US" sz="1800">
                <a:latin typeface="Arial"/>
                <a:ea typeface="Arial"/>
                <a:cs typeface="Arial"/>
                <a:sym typeface="Arial"/>
              </a:rPr>
              <a:t>Per Dynamed, reduction in SBP by mmHg:</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Weight Loss/Nutrition (5-20mmHg/ 22lbs of weight loss)</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DASH Diet (8-14)</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Smoking (7-9)</a:t>
            </a:r>
            <a:endParaRPr sz="1800"/>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sodium consumption (5-10)</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Exercise independent of weight loss (4-7SBP)</a:t>
            </a:r>
            <a:endParaRPr i="0"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Stress management (4-5)/ Caffeine (5)</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or eliminate alcohol (2-4)</a:t>
            </a:r>
            <a:endParaRPr sz="1800">
              <a:latin typeface="Arial"/>
              <a:ea typeface="Arial"/>
              <a:cs typeface="Arial"/>
              <a:sym typeface="Arial"/>
            </a:endParaRPr>
          </a:p>
        </p:txBody>
      </p:sp>
      <p:sp>
        <p:nvSpPr>
          <p:cNvPr id="530" name="Google Shape;53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800"/>
              <a:buFont typeface="Arial"/>
              <a:buNone/>
            </a:pPr>
            <a:r>
              <a:rPr i="1" lang="en-US" sz="1800">
                <a:latin typeface="Arial"/>
                <a:ea typeface="Arial"/>
                <a:cs typeface="Arial"/>
                <a:sym typeface="Arial"/>
              </a:rPr>
              <a:t>Per Dynamed, reduction in SBP by mmHg:</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Weight Loss/Nutrition (5-20mmHg/ 22lbs of weight loss)</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DASH Diet (8-14)</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Smoking (7-9)</a:t>
            </a:r>
            <a:endParaRPr sz="1800"/>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sodium consumption (5-10)</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Exercise independent of weight loss (4-7SBP)</a:t>
            </a:r>
            <a:endParaRPr i="0"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Stress management (4-5)/ Caffeine (5)</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or eliminate alcohol (2-4)</a:t>
            </a:r>
            <a:endParaRPr sz="1800">
              <a:latin typeface="Arial"/>
              <a:ea typeface="Arial"/>
              <a:cs typeface="Arial"/>
              <a:sym typeface="Arial"/>
            </a:endParaRPr>
          </a:p>
        </p:txBody>
      </p:sp>
      <p:sp>
        <p:nvSpPr>
          <p:cNvPr id="545" name="Google Shape;54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800"/>
              <a:buFont typeface="Arial"/>
              <a:buNone/>
            </a:pPr>
            <a:r>
              <a:rPr i="1" lang="en-US" sz="1800">
                <a:latin typeface="Arial"/>
                <a:ea typeface="Arial"/>
                <a:cs typeface="Arial"/>
                <a:sym typeface="Arial"/>
              </a:rPr>
              <a:t>Per Dynamed, reduction in SBP by mmHg:</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Weight Loss/Nutrition (5-20mmHg/ 22lbs of weight loss)</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DASH Diet (8-14)</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Smoking (7-9)</a:t>
            </a:r>
            <a:endParaRPr sz="1800"/>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sodium consumption (5-10)</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Exercise independent of weight loss (4-7SBP)</a:t>
            </a:r>
            <a:endParaRPr i="0"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Stress management (4-5)/ Caffeine (5)</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or eliminate alcohol (2-4)</a:t>
            </a:r>
            <a:endParaRPr sz="1800">
              <a:latin typeface="Arial"/>
              <a:ea typeface="Arial"/>
              <a:cs typeface="Arial"/>
              <a:sym typeface="Arial"/>
            </a:endParaRPr>
          </a:p>
        </p:txBody>
      </p:sp>
      <p:sp>
        <p:nvSpPr>
          <p:cNvPr id="561" name="Google Shape;56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i="1" lang="en-US" sz="1800">
                <a:latin typeface="Arial"/>
                <a:ea typeface="Arial"/>
                <a:cs typeface="Arial"/>
                <a:sym typeface="Arial"/>
              </a:rPr>
              <a:t>1. Weight Loss/Nutrition (5-20mmHg/ 22lbs of weight loss)</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2. Exercise independent of weight loss (4-7SBP)</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3. Decrease or eliminate alcohol (2-4)</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4. Decrease sodium consumption (5-10)</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/DASH Diet (8-14)</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5. Stress management (4-5)</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6. Caffeine (5)\</a:t>
            </a:r>
            <a:endParaRPr sz="1800">
              <a:latin typeface="Arial"/>
              <a:ea typeface="Arial"/>
              <a:cs typeface="Arial"/>
              <a:sym typeface="Arial"/>
            </a:endParaRPr>
          </a:p>
          <a:p>
            <a:pPr indent="0" lvl="0" marL="0" rtl="0" algn="l">
              <a:spcBef>
                <a:spcPts val="0"/>
              </a:spcBef>
              <a:spcAft>
                <a:spcPts val="0"/>
              </a:spcAft>
              <a:buNone/>
            </a:pPr>
            <a:r>
              <a:rPr i="1" lang="en-US" sz="1800">
                <a:latin typeface="Arial"/>
                <a:ea typeface="Arial"/>
                <a:cs typeface="Arial"/>
                <a:sym typeface="Arial"/>
              </a:rPr>
              <a:t>Smoking (7-9)</a:t>
            </a:r>
            <a:endParaRPr/>
          </a:p>
        </p:txBody>
      </p:sp>
      <p:sp>
        <p:nvSpPr>
          <p:cNvPr id="578" name="Google Shape;57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i="1" lang="en-US" sz="1800">
                <a:latin typeface="Arial"/>
                <a:ea typeface="Arial"/>
                <a:cs typeface="Arial"/>
                <a:sym typeface="Arial"/>
              </a:rPr>
              <a:t>1. Weight Loss/Nutrition (5-20mmHg/ 22lbs of weight loss)</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2. Exercise independent of weight loss (4-7SBP)</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3. Decrease or eliminate alcohol (2-4)</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4. Decrease sodium consumption (5-10)</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/DASH Diet (8-14)</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5. Stress management (4-5)</a:t>
            </a:r>
            <a:endParaRPr sz="1800">
              <a:latin typeface="Arial"/>
              <a:ea typeface="Arial"/>
              <a:cs typeface="Arial"/>
              <a:sym typeface="Arial"/>
            </a:endParaRPr>
          </a:p>
          <a:p>
            <a:pPr indent="0" lvl="0" marL="0" marR="0" rtl="0" algn="l">
              <a:lnSpc>
                <a:spcPct val="115000"/>
              </a:lnSpc>
              <a:spcBef>
                <a:spcPts val="0"/>
              </a:spcBef>
              <a:spcAft>
                <a:spcPts val="0"/>
              </a:spcAft>
              <a:buNone/>
            </a:pPr>
            <a:r>
              <a:rPr i="1" lang="en-US" sz="1800">
                <a:latin typeface="Arial"/>
                <a:ea typeface="Arial"/>
                <a:cs typeface="Arial"/>
                <a:sym typeface="Arial"/>
              </a:rPr>
              <a:t>6. Caffeine (5)\</a:t>
            </a:r>
            <a:endParaRPr sz="1800">
              <a:latin typeface="Arial"/>
              <a:ea typeface="Arial"/>
              <a:cs typeface="Arial"/>
              <a:sym typeface="Arial"/>
            </a:endParaRPr>
          </a:p>
          <a:p>
            <a:pPr indent="0" lvl="0" marL="0" rtl="0" algn="l">
              <a:spcBef>
                <a:spcPts val="0"/>
              </a:spcBef>
              <a:spcAft>
                <a:spcPts val="0"/>
              </a:spcAft>
              <a:buNone/>
            </a:pPr>
            <a:r>
              <a:rPr i="1" lang="en-US" sz="1800">
                <a:latin typeface="Arial"/>
                <a:ea typeface="Arial"/>
                <a:cs typeface="Arial"/>
                <a:sym typeface="Arial"/>
              </a:rPr>
              <a:t>Smoking (7-9)</a:t>
            </a:r>
            <a:endParaRPr/>
          </a:p>
        </p:txBody>
      </p:sp>
      <p:sp>
        <p:nvSpPr>
          <p:cNvPr id="596" name="Google Shape;59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800"/>
              <a:buFont typeface="Arial"/>
              <a:buNone/>
            </a:pPr>
            <a:r>
              <a:rPr i="1" lang="en-US" sz="1800">
                <a:latin typeface="Arial"/>
                <a:ea typeface="Arial"/>
                <a:cs typeface="Arial"/>
                <a:sym typeface="Arial"/>
              </a:rPr>
              <a:t>Per Dynamed, reduction in SBP by mmHg:</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Weight Loss/Nutrition (5-20mmHg/ 22lbs of weight loss)</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DASH Diet (8-14)</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Smoking (7-9)</a:t>
            </a:r>
            <a:endParaRPr sz="1800"/>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sodium consumption (5-10)</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Exercise independent of weight loss (4-7SBP)</a:t>
            </a:r>
            <a:endParaRPr i="0"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Stress management (4-5)/ Caffeine (5)</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or eliminate alcohol (2-4)</a:t>
            </a:r>
            <a:endParaRPr sz="1800">
              <a:latin typeface="Arial"/>
              <a:ea typeface="Arial"/>
              <a:cs typeface="Arial"/>
              <a:sym typeface="Arial"/>
            </a:endParaRPr>
          </a:p>
        </p:txBody>
      </p:sp>
      <p:sp>
        <p:nvSpPr>
          <p:cNvPr id="615" name="Google Shape;61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800"/>
              <a:buFont typeface="Arial"/>
              <a:buNone/>
            </a:pPr>
            <a:r>
              <a:rPr i="1" lang="en-US" sz="1800">
                <a:latin typeface="Arial"/>
                <a:ea typeface="Arial"/>
                <a:cs typeface="Arial"/>
                <a:sym typeface="Arial"/>
              </a:rPr>
              <a:t>Per Dynamed, reduction in SBP by mmHg:</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Weight Loss/Nutrition (5-20mmHg/ 22lbs of weight loss)</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DASH Diet (8-14)</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Smoking (7-9)</a:t>
            </a:r>
            <a:endParaRPr sz="1800"/>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sodium consumption (5-10)</a:t>
            </a:r>
            <a:endParaRPr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Exercise independent of weight loss (4-7SBP)</a:t>
            </a:r>
            <a:endParaRPr i="0" sz="1800">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Stress management (4-5)/ Caffeine (5)</a:t>
            </a:r>
            <a:endParaRPr/>
          </a:p>
          <a:p>
            <a:pPr indent="-342900" lvl="0" marL="342900" marR="0" rtl="0" algn="l">
              <a:lnSpc>
                <a:spcPct val="115000"/>
              </a:lnSpc>
              <a:spcBef>
                <a:spcPts val="0"/>
              </a:spcBef>
              <a:spcAft>
                <a:spcPts val="0"/>
              </a:spcAft>
              <a:buClr>
                <a:schemeClr val="dk1"/>
              </a:buClr>
              <a:buSzPts val="1800"/>
              <a:buFont typeface="Arial"/>
              <a:buAutoNum type="arabicPeriod"/>
            </a:pPr>
            <a:r>
              <a:rPr i="1" lang="en-US" sz="1800">
                <a:latin typeface="Arial"/>
                <a:ea typeface="Arial"/>
                <a:cs typeface="Arial"/>
                <a:sym typeface="Arial"/>
              </a:rPr>
              <a:t>Decrease or eliminate alcohol (2-4)</a:t>
            </a:r>
            <a:endParaRPr sz="1800">
              <a:latin typeface="Arial"/>
              <a:ea typeface="Arial"/>
              <a:cs typeface="Arial"/>
              <a:sym typeface="Arial"/>
            </a:endParaRPr>
          </a:p>
        </p:txBody>
      </p:sp>
      <p:sp>
        <p:nvSpPr>
          <p:cNvPr id="636" name="Google Shape;63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7" name="Google Shape;75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6" name="Google Shape;101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2" name="Google Shape;102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3" name="Google Shape;103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8" name="Google Shape;104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3" name="Google Shape;106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1" name="Google Shape;108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2" name="Google Shape;108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8" name="Google Shape;109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3" name="Google Shape;110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8" name="Google Shape;110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5" name="Google Shape;1115;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0" name="Shape 20"/>
        <p:cNvGrpSpPr/>
        <p:nvPr/>
      </p:nvGrpSpPr>
      <p:grpSpPr>
        <a:xfrm>
          <a:off x="0" y="0"/>
          <a:ext cx="0" cy="0"/>
          <a:chOff x="0" y="0"/>
          <a:chExt cx="0" cy="0"/>
        </a:xfrm>
      </p:grpSpPr>
      <p:pic>
        <p:nvPicPr>
          <p:cNvPr descr="Brickwork-HD-R1a.jpg" id="21" name="Google Shape;21;p6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69"/>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69"/>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4" name="Google Shape;24;p69"/>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5" name="Google Shape;25;p69"/>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69"/>
          <p:cNvSpPr txBox="1"/>
          <p:nvPr>
            <p:ph type="ctrTitle"/>
          </p:nvPr>
        </p:nvSpPr>
        <p:spPr>
          <a:xfrm rot="-180000">
            <a:off x="891201" y="662656"/>
            <a:ext cx="9755187" cy="2766528"/>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accent1"/>
              </a:buClr>
              <a:buSzPts val="8000"/>
              <a:buFont typeface="Impact"/>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9"/>
          <p:cNvSpPr txBox="1"/>
          <p:nvPr>
            <p:ph idx="1" type="subTitle"/>
          </p:nvPr>
        </p:nvSpPr>
        <p:spPr>
          <a:xfrm rot="-180000">
            <a:off x="983062" y="3505209"/>
            <a:ext cx="9755187" cy="550333"/>
          </a:xfrm>
          <a:prstGeom prst="rect">
            <a:avLst/>
          </a:prstGeom>
          <a:noFill/>
          <a:ln>
            <a:noFill/>
          </a:ln>
        </p:spPr>
        <p:txBody>
          <a:bodyPr anchorCtr="0" anchor="t" bIns="45700" lIns="91425" spcFirstLastPara="1" rIns="91425" wrap="square" tIns="45700">
            <a:noAutofit/>
          </a:bodyPr>
          <a:lstStyle>
            <a:lvl1pPr lvl="0" algn="r">
              <a:lnSpc>
                <a:spcPct val="120000"/>
              </a:lnSpc>
              <a:spcBef>
                <a:spcPts val="1000"/>
              </a:spcBef>
              <a:spcAft>
                <a:spcPts val="0"/>
              </a:spcAft>
              <a:buSzPts val="4480"/>
              <a:buNone/>
              <a:defRPr sz="2800">
                <a:solidFill>
                  <a:srgbClr val="7F7F7F"/>
                </a:solidFill>
              </a:defRPr>
            </a:lvl1pPr>
            <a:lvl2pPr lvl="1" algn="ctr">
              <a:lnSpc>
                <a:spcPct val="120000"/>
              </a:lnSpc>
              <a:spcBef>
                <a:spcPts val="500"/>
              </a:spcBef>
              <a:spcAft>
                <a:spcPts val="0"/>
              </a:spcAft>
              <a:buSzPts val="3200"/>
              <a:buNone/>
              <a:defRPr sz="2000"/>
            </a:lvl2pPr>
            <a:lvl3pPr lvl="2" algn="ctr">
              <a:lnSpc>
                <a:spcPct val="120000"/>
              </a:lnSpc>
              <a:spcBef>
                <a:spcPts val="500"/>
              </a:spcBef>
              <a:spcAft>
                <a:spcPts val="0"/>
              </a:spcAft>
              <a:buSzPts val="2880"/>
              <a:buNone/>
              <a:defRPr sz="1800"/>
            </a:lvl3pPr>
            <a:lvl4pPr lvl="3" algn="ctr">
              <a:lnSpc>
                <a:spcPct val="120000"/>
              </a:lnSpc>
              <a:spcBef>
                <a:spcPts val="500"/>
              </a:spcBef>
              <a:spcAft>
                <a:spcPts val="0"/>
              </a:spcAft>
              <a:buSzPts val="2560"/>
              <a:buNone/>
              <a:defRPr sz="1600"/>
            </a:lvl4pPr>
            <a:lvl5pPr lvl="4" algn="ctr">
              <a:lnSpc>
                <a:spcPct val="120000"/>
              </a:lnSpc>
              <a:spcBef>
                <a:spcPts val="500"/>
              </a:spcBef>
              <a:spcAft>
                <a:spcPts val="0"/>
              </a:spcAft>
              <a:buSzPts val="2560"/>
              <a:buNone/>
              <a:defRPr sz="1600"/>
            </a:lvl5pPr>
            <a:lvl6pPr lvl="5" algn="ctr">
              <a:lnSpc>
                <a:spcPct val="120000"/>
              </a:lnSpc>
              <a:spcBef>
                <a:spcPts val="500"/>
              </a:spcBef>
              <a:spcAft>
                <a:spcPts val="0"/>
              </a:spcAft>
              <a:buSzPts val="2560"/>
              <a:buNone/>
              <a:defRPr sz="1600"/>
            </a:lvl6pPr>
            <a:lvl7pPr lvl="6" algn="ctr">
              <a:lnSpc>
                <a:spcPct val="120000"/>
              </a:lnSpc>
              <a:spcBef>
                <a:spcPts val="500"/>
              </a:spcBef>
              <a:spcAft>
                <a:spcPts val="0"/>
              </a:spcAft>
              <a:buSzPts val="2560"/>
              <a:buNone/>
              <a:defRPr sz="1600"/>
            </a:lvl7pPr>
            <a:lvl8pPr lvl="7" algn="ctr">
              <a:lnSpc>
                <a:spcPct val="120000"/>
              </a:lnSpc>
              <a:spcBef>
                <a:spcPts val="500"/>
              </a:spcBef>
              <a:spcAft>
                <a:spcPts val="0"/>
              </a:spcAft>
              <a:buSzPts val="2560"/>
              <a:buNone/>
              <a:defRPr sz="1600"/>
            </a:lvl8pPr>
            <a:lvl9pPr lvl="8" algn="ctr">
              <a:lnSpc>
                <a:spcPct val="120000"/>
              </a:lnSpc>
              <a:spcBef>
                <a:spcPts val="500"/>
              </a:spcBef>
              <a:spcAft>
                <a:spcPts val="0"/>
              </a:spcAft>
              <a:buSzPts val="2560"/>
              <a:buNone/>
              <a:defRPr sz="1600"/>
            </a:lvl9pPr>
          </a:lstStyle>
          <a:p/>
        </p:txBody>
      </p:sp>
      <p:sp>
        <p:nvSpPr>
          <p:cNvPr id="28" name="Google Shape;28;p69"/>
          <p:cNvSpPr txBox="1"/>
          <p:nvPr>
            <p:ph idx="10" type="dt"/>
          </p:nvPr>
        </p:nvSpPr>
        <p:spPr>
          <a:xfrm rot="-180000">
            <a:off x="4948541" y="4578463"/>
            <a:ext cx="6143653" cy="116311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5400">
                <a:solidFill>
                  <a:srgbClr val="5C060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9"/>
          <p:cNvSpPr txBox="1"/>
          <p:nvPr>
            <p:ph idx="11" type="ftr"/>
          </p:nvPr>
        </p:nvSpPr>
        <p:spPr>
          <a:xfrm rot="-180000">
            <a:off x="-5560" y="4883024"/>
            <a:ext cx="4047239" cy="119553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9"/>
          <p:cNvSpPr txBox="1"/>
          <p:nvPr>
            <p:ph idx="12" type="sldNum"/>
          </p:nvPr>
        </p:nvSpPr>
        <p:spPr>
          <a:xfrm rot="-180000">
            <a:off x="9851758" y="3832648"/>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2400" u="none" cap="none" strike="noStrike">
                <a:solidFill>
                  <a:srgbClr val="3F3F3F"/>
                </a:solidFill>
                <a:latin typeface="Impact"/>
                <a:ea typeface="Impact"/>
                <a:cs typeface="Impact"/>
                <a:sym typeface="Impact"/>
              </a:defRPr>
            </a:lvl1pPr>
            <a:lvl2pPr indent="0" lvl="1" marL="0" algn="ctr">
              <a:spcBef>
                <a:spcPts val="0"/>
              </a:spcBef>
              <a:buNone/>
              <a:defRPr b="0" i="0" sz="2400" u="none" cap="none" strike="noStrike">
                <a:solidFill>
                  <a:srgbClr val="3F3F3F"/>
                </a:solidFill>
                <a:latin typeface="Impact"/>
                <a:ea typeface="Impact"/>
                <a:cs typeface="Impact"/>
                <a:sym typeface="Impact"/>
              </a:defRPr>
            </a:lvl2pPr>
            <a:lvl3pPr indent="0" lvl="2" marL="0" algn="ctr">
              <a:spcBef>
                <a:spcPts val="0"/>
              </a:spcBef>
              <a:buNone/>
              <a:defRPr b="0" i="0" sz="2400" u="none" cap="none" strike="noStrike">
                <a:solidFill>
                  <a:srgbClr val="3F3F3F"/>
                </a:solidFill>
                <a:latin typeface="Impact"/>
                <a:ea typeface="Impact"/>
                <a:cs typeface="Impact"/>
                <a:sym typeface="Impact"/>
              </a:defRPr>
            </a:lvl3pPr>
            <a:lvl4pPr indent="0" lvl="3" marL="0" algn="ctr">
              <a:spcBef>
                <a:spcPts val="0"/>
              </a:spcBef>
              <a:buNone/>
              <a:defRPr b="0" i="0" sz="2400" u="none" cap="none" strike="noStrike">
                <a:solidFill>
                  <a:srgbClr val="3F3F3F"/>
                </a:solidFill>
                <a:latin typeface="Impact"/>
                <a:ea typeface="Impact"/>
                <a:cs typeface="Impact"/>
                <a:sym typeface="Impact"/>
              </a:defRPr>
            </a:lvl4pPr>
            <a:lvl5pPr indent="0" lvl="4" marL="0" algn="ctr">
              <a:spcBef>
                <a:spcPts val="0"/>
              </a:spcBef>
              <a:buNone/>
              <a:defRPr b="0" i="0" sz="2400" u="none" cap="none" strike="noStrike">
                <a:solidFill>
                  <a:srgbClr val="3F3F3F"/>
                </a:solidFill>
                <a:latin typeface="Impact"/>
                <a:ea typeface="Impact"/>
                <a:cs typeface="Impact"/>
                <a:sym typeface="Impact"/>
              </a:defRPr>
            </a:lvl5pPr>
            <a:lvl6pPr indent="0" lvl="5" marL="0" algn="ctr">
              <a:spcBef>
                <a:spcPts val="0"/>
              </a:spcBef>
              <a:buNone/>
              <a:defRPr b="0" i="0" sz="2400" u="none" cap="none" strike="noStrike">
                <a:solidFill>
                  <a:srgbClr val="3F3F3F"/>
                </a:solidFill>
                <a:latin typeface="Impact"/>
                <a:ea typeface="Impact"/>
                <a:cs typeface="Impact"/>
                <a:sym typeface="Impact"/>
              </a:defRPr>
            </a:lvl6pPr>
            <a:lvl7pPr indent="0" lvl="6" marL="0" algn="ctr">
              <a:spcBef>
                <a:spcPts val="0"/>
              </a:spcBef>
              <a:buNone/>
              <a:defRPr b="0" i="0" sz="2400" u="none" cap="none" strike="noStrike">
                <a:solidFill>
                  <a:srgbClr val="3F3F3F"/>
                </a:solidFill>
                <a:latin typeface="Impact"/>
                <a:ea typeface="Impact"/>
                <a:cs typeface="Impact"/>
                <a:sym typeface="Impact"/>
              </a:defRPr>
            </a:lvl7pPr>
            <a:lvl8pPr indent="0" lvl="7" marL="0" algn="ctr">
              <a:spcBef>
                <a:spcPts val="0"/>
              </a:spcBef>
              <a:buNone/>
              <a:defRPr b="0" i="0" sz="2400" u="none" cap="none" strike="noStrike">
                <a:solidFill>
                  <a:srgbClr val="3F3F3F"/>
                </a:solidFill>
                <a:latin typeface="Impact"/>
                <a:ea typeface="Impact"/>
                <a:cs typeface="Impact"/>
                <a:sym typeface="Impact"/>
              </a:defRPr>
            </a:lvl8pPr>
            <a:lvl9pPr indent="0" lvl="8" marL="0" algn="ctr">
              <a:spcBef>
                <a:spcPts val="0"/>
              </a:spcBef>
              <a:buNone/>
              <a:defRPr b="0" i="0" sz="2400" u="none" cap="none" strike="noStrike">
                <a:solidFill>
                  <a:srgbClr val="3F3F3F"/>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
        <p:nvSpPr>
          <p:cNvPr id="31" name="Google Shape;31;p69"/>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6" name="Shape 86"/>
        <p:cNvGrpSpPr/>
        <p:nvPr/>
      </p:nvGrpSpPr>
      <p:grpSpPr>
        <a:xfrm>
          <a:off x="0" y="0"/>
          <a:ext cx="0" cy="0"/>
          <a:chOff x="0" y="0"/>
          <a:chExt cx="0" cy="0"/>
        </a:xfrm>
      </p:grpSpPr>
      <p:sp>
        <p:nvSpPr>
          <p:cNvPr id="87" name="Google Shape;87;p78"/>
          <p:cNvSpPr txBox="1"/>
          <p:nvPr>
            <p:ph type="title"/>
          </p:nvPr>
        </p:nvSpPr>
        <p:spPr>
          <a:xfrm>
            <a:off x="693643" y="685800"/>
            <a:ext cx="4126860"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78"/>
          <p:cNvSpPr txBox="1"/>
          <p:nvPr>
            <p:ph idx="1" type="body"/>
          </p:nvPr>
        </p:nvSpPr>
        <p:spPr>
          <a:xfrm>
            <a:off x="5046132" y="685800"/>
            <a:ext cx="6034375" cy="4688785"/>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89" name="Google Shape;89;p78"/>
          <p:cNvSpPr txBox="1"/>
          <p:nvPr>
            <p:ph idx="2" type="body"/>
          </p:nvPr>
        </p:nvSpPr>
        <p:spPr>
          <a:xfrm>
            <a:off x="693642" y="2709052"/>
            <a:ext cx="4126861" cy="266553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90" name="Google Shape;90;p7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7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7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3" name="Shape 93"/>
        <p:cNvGrpSpPr/>
        <p:nvPr/>
      </p:nvGrpSpPr>
      <p:grpSpPr>
        <a:xfrm>
          <a:off x="0" y="0"/>
          <a:ext cx="0" cy="0"/>
          <a:chOff x="0" y="0"/>
          <a:chExt cx="0" cy="0"/>
        </a:xfrm>
      </p:grpSpPr>
      <p:sp>
        <p:nvSpPr>
          <p:cNvPr id="94" name="Google Shape;94;p79"/>
          <p:cNvSpPr txBox="1"/>
          <p:nvPr>
            <p:ph type="title"/>
          </p:nvPr>
        </p:nvSpPr>
        <p:spPr>
          <a:xfrm>
            <a:off x="685800" y="685800"/>
            <a:ext cx="6345302"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79"/>
          <p:cNvSpPr/>
          <p:nvPr>
            <p:ph idx="2" type="pic"/>
          </p:nvPr>
        </p:nvSpPr>
        <p:spPr>
          <a:xfrm>
            <a:off x="7482362" y="0"/>
            <a:ext cx="3598146" cy="5071533"/>
          </a:xfrm>
          <a:prstGeom prst="rect">
            <a:avLst/>
          </a:prstGeom>
          <a:noFill/>
          <a:ln cap="flat" cmpd="thinThick" w="57150">
            <a:solidFill>
              <a:srgbClr val="7F7F7F"/>
            </a:solidFill>
            <a:prstDash val="solid"/>
            <a:miter lim="800000"/>
            <a:headEnd len="sm" w="sm" type="none"/>
            <a:tailEnd len="sm" w="sm" type="none"/>
          </a:ln>
        </p:spPr>
      </p:sp>
      <p:sp>
        <p:nvSpPr>
          <p:cNvPr id="96" name="Google Shape;96;p79"/>
          <p:cNvSpPr txBox="1"/>
          <p:nvPr>
            <p:ph idx="1" type="body"/>
          </p:nvPr>
        </p:nvSpPr>
        <p:spPr>
          <a:xfrm>
            <a:off x="685801" y="2709052"/>
            <a:ext cx="6345301" cy="23624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97" name="Google Shape;97;p79"/>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79"/>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79"/>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00" name="Shape 100"/>
        <p:cNvGrpSpPr/>
        <p:nvPr/>
      </p:nvGrpSpPr>
      <p:grpSpPr>
        <a:xfrm>
          <a:off x="0" y="0"/>
          <a:ext cx="0" cy="0"/>
          <a:chOff x="0" y="0"/>
          <a:chExt cx="0" cy="0"/>
        </a:xfrm>
      </p:grpSpPr>
      <p:sp>
        <p:nvSpPr>
          <p:cNvPr id="101" name="Google Shape;101;p80"/>
          <p:cNvSpPr txBox="1"/>
          <p:nvPr>
            <p:ph type="title"/>
          </p:nvPr>
        </p:nvSpPr>
        <p:spPr>
          <a:xfrm>
            <a:off x="685800" y="4106333"/>
            <a:ext cx="10394708" cy="58884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Impact"/>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80"/>
          <p:cNvSpPr/>
          <p:nvPr>
            <p:ph idx="2" type="pic"/>
          </p:nvPr>
        </p:nvSpPr>
        <p:spPr>
          <a:xfrm>
            <a:off x="685801" y="685799"/>
            <a:ext cx="10392513" cy="3194903"/>
          </a:xfrm>
          <a:prstGeom prst="rect">
            <a:avLst/>
          </a:prstGeom>
          <a:noFill/>
          <a:ln cap="flat" cmpd="thinThick" w="57150">
            <a:solidFill>
              <a:srgbClr val="7F7F7F"/>
            </a:solidFill>
            <a:prstDash val="solid"/>
            <a:miter lim="800000"/>
            <a:headEnd len="sm" w="sm" type="none"/>
            <a:tailEnd len="sm" w="sm" type="none"/>
          </a:ln>
        </p:spPr>
      </p:sp>
      <p:sp>
        <p:nvSpPr>
          <p:cNvPr id="103" name="Google Shape;103;p80"/>
          <p:cNvSpPr txBox="1"/>
          <p:nvPr>
            <p:ph idx="1" type="body"/>
          </p:nvPr>
        </p:nvSpPr>
        <p:spPr>
          <a:xfrm>
            <a:off x="685780" y="4702923"/>
            <a:ext cx="10394728" cy="68247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560"/>
              <a:buNone/>
              <a:defRPr sz="16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04" name="Google Shape;104;p8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8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8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07" name="Shape 107"/>
        <p:cNvGrpSpPr/>
        <p:nvPr/>
      </p:nvGrpSpPr>
      <p:grpSpPr>
        <a:xfrm>
          <a:off x="0" y="0"/>
          <a:ext cx="0" cy="0"/>
          <a:chOff x="0" y="0"/>
          <a:chExt cx="0" cy="0"/>
        </a:xfrm>
      </p:grpSpPr>
      <p:sp>
        <p:nvSpPr>
          <p:cNvPr id="108" name="Google Shape;108;p81"/>
          <p:cNvSpPr txBox="1"/>
          <p:nvPr>
            <p:ph type="title"/>
          </p:nvPr>
        </p:nvSpPr>
        <p:spPr>
          <a:xfrm>
            <a:off x="1121732" y="685800"/>
            <a:ext cx="9525020" cy="291670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81"/>
          <p:cNvSpPr txBox="1"/>
          <p:nvPr>
            <p:ph idx="1" type="body"/>
          </p:nvPr>
        </p:nvSpPr>
        <p:spPr>
          <a:xfrm>
            <a:off x="1550264" y="3610032"/>
            <a:ext cx="8667956" cy="377768"/>
          </a:xfrm>
          <a:prstGeom prst="rect">
            <a:avLst/>
          </a:prstGeom>
          <a:noFill/>
          <a:ln>
            <a:noFill/>
          </a:ln>
        </p:spPr>
        <p:txBody>
          <a:bodyPr anchorCtr="0" anchor="t" bIns="45700" lIns="91425" spcFirstLastPara="1" rIns="91425" wrap="square" tIns="45700">
            <a:normAutofit/>
          </a:bodyPr>
          <a:lstStyle>
            <a:lvl1pPr indent="-228600" lvl="0" marL="457200" algn="r">
              <a:lnSpc>
                <a:spcPct val="120000"/>
              </a:lnSpc>
              <a:spcBef>
                <a:spcPts val="1000"/>
              </a:spcBef>
              <a:spcAft>
                <a:spcPts val="0"/>
              </a:spcAft>
              <a:buSzPts val="2240"/>
              <a:buNone/>
              <a:defRPr sz="1400">
                <a:solidFill>
                  <a:srgbClr val="7F7F7F"/>
                </a:solidFill>
              </a:defRPr>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10" name="Google Shape;110;p81"/>
          <p:cNvSpPr txBox="1"/>
          <p:nvPr>
            <p:ph idx="2" type="body"/>
          </p:nvPr>
        </p:nvSpPr>
        <p:spPr>
          <a:xfrm>
            <a:off x="685801" y="4106334"/>
            <a:ext cx="10396882" cy="1268252"/>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11" name="Google Shape;111;p81"/>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81"/>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81"/>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14" name="Google Shape;114;p81"/>
          <p:cNvSpPr txBox="1"/>
          <p:nvPr/>
        </p:nvSpPr>
        <p:spPr>
          <a:xfrm>
            <a:off x="685801" y="89262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Impact"/>
              <a:buNone/>
            </a:pPr>
            <a:r>
              <a:rPr b="0" lang="en-US" sz="8000" cap="none">
                <a:solidFill>
                  <a:schemeClr val="dk1"/>
                </a:solidFill>
                <a:latin typeface="Impact"/>
                <a:ea typeface="Impact"/>
                <a:cs typeface="Impact"/>
                <a:sym typeface="Impact"/>
              </a:rPr>
              <a:t>“</a:t>
            </a:r>
            <a:endParaRPr/>
          </a:p>
        </p:txBody>
      </p:sp>
      <p:sp>
        <p:nvSpPr>
          <p:cNvPr id="115" name="Google Shape;115;p81"/>
          <p:cNvSpPr txBox="1"/>
          <p:nvPr/>
        </p:nvSpPr>
        <p:spPr>
          <a:xfrm>
            <a:off x="10473083" y="2922827"/>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Impact"/>
              <a:buNone/>
            </a:pPr>
            <a:r>
              <a:rPr b="0" lang="en-US" sz="8000" cap="none">
                <a:solidFill>
                  <a:schemeClr val="dk1"/>
                </a:solidFill>
                <a:latin typeface="Impact"/>
                <a:ea typeface="Impact"/>
                <a:cs typeface="Impact"/>
                <a:sym typeface="Impact"/>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16" name="Shape 116"/>
        <p:cNvGrpSpPr/>
        <p:nvPr/>
      </p:nvGrpSpPr>
      <p:grpSpPr>
        <a:xfrm>
          <a:off x="0" y="0"/>
          <a:ext cx="0" cy="0"/>
          <a:chOff x="0" y="0"/>
          <a:chExt cx="0" cy="0"/>
        </a:xfrm>
      </p:grpSpPr>
      <p:sp>
        <p:nvSpPr>
          <p:cNvPr id="117" name="Google Shape;117;p82"/>
          <p:cNvSpPr txBox="1"/>
          <p:nvPr>
            <p:ph type="title"/>
          </p:nvPr>
        </p:nvSpPr>
        <p:spPr>
          <a:xfrm>
            <a:off x="685800" y="1723854"/>
            <a:ext cx="10394707"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82"/>
          <p:cNvSpPr txBox="1"/>
          <p:nvPr>
            <p:ph idx="1" type="body"/>
          </p:nvPr>
        </p:nvSpPr>
        <p:spPr>
          <a:xfrm>
            <a:off x="685800" y="4247468"/>
            <a:ext cx="10394707" cy="1140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19" name="Google Shape;119;p82"/>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82"/>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82"/>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22" name="Shape 122"/>
        <p:cNvGrpSpPr/>
        <p:nvPr/>
      </p:nvGrpSpPr>
      <p:grpSpPr>
        <a:xfrm>
          <a:off x="0" y="0"/>
          <a:ext cx="0" cy="0"/>
          <a:chOff x="0" y="0"/>
          <a:chExt cx="0" cy="0"/>
        </a:xfrm>
      </p:grpSpPr>
      <p:sp>
        <p:nvSpPr>
          <p:cNvPr id="123" name="Google Shape;123;p8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83"/>
          <p:cNvSpPr txBox="1"/>
          <p:nvPr>
            <p:ph idx="1" type="body"/>
          </p:nvPr>
        </p:nvSpPr>
        <p:spPr>
          <a:xfrm>
            <a:off x="69184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25" name="Google Shape;125;p83"/>
          <p:cNvSpPr/>
          <p:nvPr>
            <p:ph idx="2" type="pic"/>
          </p:nvPr>
        </p:nvSpPr>
        <p:spPr>
          <a:xfrm>
            <a:off x="685780" y="2063395"/>
            <a:ext cx="3310128" cy="1536725"/>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126" name="Google Shape;126;p83"/>
          <p:cNvSpPr txBox="1"/>
          <p:nvPr>
            <p:ph idx="3" type="body"/>
          </p:nvPr>
        </p:nvSpPr>
        <p:spPr>
          <a:xfrm>
            <a:off x="691840" y="4389287"/>
            <a:ext cx="3310128" cy="98529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27" name="Google Shape;127;p83"/>
          <p:cNvSpPr txBox="1"/>
          <p:nvPr>
            <p:ph idx="4" type="body"/>
          </p:nvPr>
        </p:nvSpPr>
        <p:spPr>
          <a:xfrm>
            <a:off x="423741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28" name="Google Shape;128;p83"/>
          <p:cNvSpPr/>
          <p:nvPr>
            <p:ph idx="5" type="pic"/>
          </p:nvPr>
        </p:nvSpPr>
        <p:spPr>
          <a:xfrm>
            <a:off x="4235999" y="2063395"/>
            <a:ext cx="3310128" cy="1535237"/>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129" name="Google Shape;129;p83"/>
          <p:cNvSpPr txBox="1"/>
          <p:nvPr>
            <p:ph idx="6" type="body"/>
          </p:nvPr>
        </p:nvSpPr>
        <p:spPr>
          <a:xfrm>
            <a:off x="4235999" y="4389286"/>
            <a:ext cx="3310128" cy="985300"/>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30" name="Google Shape;130;p83"/>
          <p:cNvSpPr txBox="1"/>
          <p:nvPr>
            <p:ph idx="7" type="body"/>
          </p:nvPr>
        </p:nvSpPr>
        <p:spPr>
          <a:xfrm>
            <a:off x="7768944"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31" name="Google Shape;131;p83"/>
          <p:cNvSpPr/>
          <p:nvPr>
            <p:ph idx="8" type="pic"/>
          </p:nvPr>
        </p:nvSpPr>
        <p:spPr>
          <a:xfrm>
            <a:off x="7768819" y="2063394"/>
            <a:ext cx="3310128" cy="1537196"/>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132" name="Google Shape;132;p83"/>
          <p:cNvSpPr txBox="1"/>
          <p:nvPr>
            <p:ph idx="9" type="body"/>
          </p:nvPr>
        </p:nvSpPr>
        <p:spPr>
          <a:xfrm>
            <a:off x="7768819" y="4389284"/>
            <a:ext cx="3310128" cy="985302"/>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33" name="Google Shape;133;p8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8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8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6" name="Shape 136"/>
        <p:cNvGrpSpPr/>
        <p:nvPr/>
      </p:nvGrpSpPr>
      <p:grpSpPr>
        <a:xfrm>
          <a:off x="0" y="0"/>
          <a:ext cx="0" cy="0"/>
          <a:chOff x="0" y="0"/>
          <a:chExt cx="0" cy="0"/>
        </a:xfrm>
      </p:grpSpPr>
      <p:sp>
        <p:nvSpPr>
          <p:cNvPr id="137" name="Google Shape;137;p84"/>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84"/>
          <p:cNvSpPr txBox="1"/>
          <p:nvPr>
            <p:ph idx="1" type="body"/>
          </p:nvPr>
        </p:nvSpPr>
        <p:spPr>
          <a:xfrm rot="5400000">
            <a:off x="4227559" y="-1478362"/>
            <a:ext cx="3311190" cy="10394707"/>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139" name="Google Shape;139;p84"/>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84"/>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84"/>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2" name="Shape 142"/>
        <p:cNvGrpSpPr/>
        <p:nvPr/>
      </p:nvGrpSpPr>
      <p:grpSpPr>
        <a:xfrm>
          <a:off x="0" y="0"/>
          <a:ext cx="0" cy="0"/>
          <a:chOff x="0" y="0"/>
          <a:chExt cx="0" cy="0"/>
        </a:xfrm>
      </p:grpSpPr>
      <p:sp>
        <p:nvSpPr>
          <p:cNvPr id="143" name="Google Shape;143;p85"/>
          <p:cNvSpPr txBox="1"/>
          <p:nvPr>
            <p:ph type="title"/>
          </p:nvPr>
        </p:nvSpPr>
        <p:spPr>
          <a:xfrm rot="5400000">
            <a:off x="7603792" y="1897870"/>
            <a:ext cx="4688785" cy="226464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85"/>
          <p:cNvSpPr txBox="1"/>
          <p:nvPr>
            <p:ph idx="1" type="body"/>
          </p:nvPr>
        </p:nvSpPr>
        <p:spPr>
          <a:xfrm rot="5400000">
            <a:off x="2293623" y="-922023"/>
            <a:ext cx="4688785" cy="7904431"/>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145" name="Google Shape;145;p85"/>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85"/>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85"/>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7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7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1"/>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1"/>
          <p:cNvSpPr txBox="1"/>
          <p:nvPr>
            <p:ph idx="1" type="body"/>
          </p:nvPr>
        </p:nvSpPr>
        <p:spPr>
          <a:xfrm>
            <a:off x="685801" y="3742267"/>
            <a:ext cx="10394707" cy="163961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3200"/>
              <a:buNone/>
              <a:defRPr sz="2000">
                <a:solidFill>
                  <a:srgbClr val="7F7F7F"/>
                </a:solidFill>
              </a:defRPr>
            </a:lvl1pPr>
            <a:lvl2pPr indent="-228600" lvl="1" marL="914400" algn="l">
              <a:lnSpc>
                <a:spcPct val="120000"/>
              </a:lnSpc>
              <a:spcBef>
                <a:spcPts val="500"/>
              </a:spcBef>
              <a:spcAft>
                <a:spcPts val="0"/>
              </a:spcAft>
              <a:buSzPts val="3200"/>
              <a:buNone/>
              <a:defRPr sz="2000">
                <a:solidFill>
                  <a:srgbClr val="888888"/>
                </a:solidFill>
              </a:defRPr>
            </a:lvl2pPr>
            <a:lvl3pPr indent="-228600" lvl="2" marL="1371600" algn="l">
              <a:lnSpc>
                <a:spcPct val="120000"/>
              </a:lnSpc>
              <a:spcBef>
                <a:spcPts val="500"/>
              </a:spcBef>
              <a:spcAft>
                <a:spcPts val="0"/>
              </a:spcAft>
              <a:buSzPts val="2880"/>
              <a:buNone/>
              <a:defRPr sz="1800">
                <a:solidFill>
                  <a:srgbClr val="888888"/>
                </a:solidFill>
              </a:defRPr>
            </a:lvl3pPr>
            <a:lvl4pPr indent="-228600" lvl="3" marL="1828800" algn="l">
              <a:lnSpc>
                <a:spcPct val="120000"/>
              </a:lnSpc>
              <a:spcBef>
                <a:spcPts val="500"/>
              </a:spcBef>
              <a:spcAft>
                <a:spcPts val="0"/>
              </a:spcAft>
              <a:buSzPts val="2560"/>
              <a:buNone/>
              <a:defRPr sz="1600">
                <a:solidFill>
                  <a:srgbClr val="888888"/>
                </a:solidFill>
              </a:defRPr>
            </a:lvl4pPr>
            <a:lvl5pPr indent="-228600" lvl="4" marL="2286000" algn="l">
              <a:lnSpc>
                <a:spcPct val="120000"/>
              </a:lnSpc>
              <a:spcBef>
                <a:spcPts val="500"/>
              </a:spcBef>
              <a:spcAft>
                <a:spcPts val="0"/>
              </a:spcAft>
              <a:buSzPts val="2560"/>
              <a:buNone/>
              <a:defRPr sz="1600">
                <a:solidFill>
                  <a:srgbClr val="888888"/>
                </a:solidFill>
              </a:defRPr>
            </a:lvl5pPr>
            <a:lvl6pPr indent="-228600" lvl="5" marL="2743200" algn="l">
              <a:lnSpc>
                <a:spcPct val="120000"/>
              </a:lnSpc>
              <a:spcBef>
                <a:spcPts val="500"/>
              </a:spcBef>
              <a:spcAft>
                <a:spcPts val="0"/>
              </a:spcAft>
              <a:buSzPts val="2560"/>
              <a:buNone/>
              <a:defRPr sz="1600">
                <a:solidFill>
                  <a:srgbClr val="888888"/>
                </a:solidFill>
              </a:defRPr>
            </a:lvl6pPr>
            <a:lvl7pPr indent="-228600" lvl="6" marL="3200400" algn="l">
              <a:lnSpc>
                <a:spcPct val="120000"/>
              </a:lnSpc>
              <a:spcBef>
                <a:spcPts val="500"/>
              </a:spcBef>
              <a:spcAft>
                <a:spcPts val="0"/>
              </a:spcAft>
              <a:buSzPts val="2560"/>
              <a:buNone/>
              <a:defRPr sz="1600">
                <a:solidFill>
                  <a:srgbClr val="888888"/>
                </a:solidFill>
              </a:defRPr>
            </a:lvl7pPr>
            <a:lvl8pPr indent="-228600" lvl="7" marL="3657600" algn="l">
              <a:lnSpc>
                <a:spcPct val="120000"/>
              </a:lnSpc>
              <a:spcBef>
                <a:spcPts val="500"/>
              </a:spcBef>
              <a:spcAft>
                <a:spcPts val="0"/>
              </a:spcAft>
              <a:buSzPts val="2560"/>
              <a:buNone/>
              <a:defRPr sz="1600">
                <a:solidFill>
                  <a:srgbClr val="888888"/>
                </a:solidFill>
              </a:defRPr>
            </a:lvl8pPr>
            <a:lvl9pPr indent="-228600" lvl="8" marL="4114800" algn="l">
              <a:lnSpc>
                <a:spcPct val="120000"/>
              </a:lnSpc>
              <a:spcBef>
                <a:spcPts val="500"/>
              </a:spcBef>
              <a:spcAft>
                <a:spcPts val="0"/>
              </a:spcAft>
              <a:buSzPts val="2560"/>
              <a:buNone/>
              <a:defRPr sz="1600">
                <a:solidFill>
                  <a:srgbClr val="888888"/>
                </a:solidFill>
              </a:defRPr>
            </a:lvl9pPr>
          </a:lstStyle>
          <a:p/>
        </p:txBody>
      </p:sp>
      <p:sp>
        <p:nvSpPr>
          <p:cNvPr id="39" name="Google Shape;39;p71"/>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1"/>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71"/>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 name="Shape 42"/>
        <p:cNvGrpSpPr/>
        <p:nvPr/>
      </p:nvGrpSpPr>
      <p:grpSpPr>
        <a:xfrm>
          <a:off x="0" y="0"/>
          <a:ext cx="0" cy="0"/>
          <a:chOff x="0" y="0"/>
          <a:chExt cx="0" cy="0"/>
        </a:xfrm>
      </p:grpSpPr>
      <p:sp>
        <p:nvSpPr>
          <p:cNvPr id="43" name="Google Shape;43;p72"/>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2"/>
          <p:cNvSpPr txBox="1"/>
          <p:nvPr>
            <p:ph idx="1" type="body"/>
          </p:nvPr>
        </p:nvSpPr>
        <p:spPr>
          <a:xfrm>
            <a:off x="685800" y="2063396"/>
            <a:ext cx="10394707" cy="3311189"/>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45" name="Google Shape;45;p72"/>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2"/>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2"/>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7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7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53" name="Shape 53"/>
        <p:cNvGrpSpPr/>
        <p:nvPr/>
      </p:nvGrpSpPr>
      <p:grpSpPr>
        <a:xfrm>
          <a:off x="0" y="0"/>
          <a:ext cx="0" cy="0"/>
          <a:chOff x="0" y="0"/>
          <a:chExt cx="0" cy="0"/>
        </a:xfrm>
      </p:grpSpPr>
      <p:sp>
        <p:nvSpPr>
          <p:cNvPr id="54" name="Google Shape;54;p74"/>
          <p:cNvSpPr txBox="1"/>
          <p:nvPr>
            <p:ph type="title"/>
          </p:nvPr>
        </p:nvSpPr>
        <p:spPr>
          <a:xfrm>
            <a:off x="685801" y="685800"/>
            <a:ext cx="10396902" cy="319490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74"/>
          <p:cNvSpPr txBox="1"/>
          <p:nvPr>
            <p:ph idx="1" type="body"/>
          </p:nvPr>
        </p:nvSpPr>
        <p:spPr>
          <a:xfrm>
            <a:off x="685779" y="4106333"/>
            <a:ext cx="10394729" cy="1273606"/>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56" name="Google Shape;56;p74"/>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4"/>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4"/>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59" name="Shape 59"/>
        <p:cNvGrpSpPr/>
        <p:nvPr/>
      </p:nvGrpSpPr>
      <p:grpSpPr>
        <a:xfrm>
          <a:off x="0" y="0"/>
          <a:ext cx="0" cy="0"/>
          <a:chOff x="0" y="0"/>
          <a:chExt cx="0" cy="0"/>
        </a:xfrm>
      </p:grpSpPr>
      <p:sp>
        <p:nvSpPr>
          <p:cNvPr id="60" name="Google Shape;60;p75"/>
          <p:cNvSpPr txBox="1"/>
          <p:nvPr>
            <p:ph type="title"/>
          </p:nvPr>
        </p:nvSpPr>
        <p:spPr>
          <a:xfrm>
            <a:off x="685802" y="685800"/>
            <a:ext cx="10394706"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75"/>
          <p:cNvSpPr txBox="1"/>
          <p:nvPr>
            <p:ph idx="1" type="body"/>
          </p:nvPr>
        </p:nvSpPr>
        <p:spPr>
          <a:xfrm>
            <a:off x="68580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2" name="Google Shape;62;p75"/>
          <p:cNvSpPr txBox="1"/>
          <p:nvPr>
            <p:ph idx="2" type="body"/>
          </p:nvPr>
        </p:nvSpPr>
        <p:spPr>
          <a:xfrm>
            <a:off x="685802"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63" name="Google Shape;63;p75"/>
          <p:cNvSpPr txBox="1"/>
          <p:nvPr>
            <p:ph idx="3" type="body"/>
          </p:nvPr>
        </p:nvSpPr>
        <p:spPr>
          <a:xfrm>
            <a:off x="423462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4" name="Google Shape;64;p75"/>
          <p:cNvSpPr txBox="1"/>
          <p:nvPr>
            <p:ph idx="4" type="body"/>
          </p:nvPr>
        </p:nvSpPr>
        <p:spPr>
          <a:xfrm>
            <a:off x="4234621"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65" name="Google Shape;65;p75"/>
          <p:cNvSpPr txBox="1"/>
          <p:nvPr>
            <p:ph idx="5" type="body"/>
          </p:nvPr>
        </p:nvSpPr>
        <p:spPr>
          <a:xfrm>
            <a:off x="7770380"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66" name="Google Shape;66;p75"/>
          <p:cNvSpPr txBox="1"/>
          <p:nvPr>
            <p:ph idx="6" type="body"/>
          </p:nvPr>
        </p:nvSpPr>
        <p:spPr>
          <a:xfrm>
            <a:off x="7770380"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67" name="Google Shape;67;p75"/>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75"/>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75"/>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0" name="Shape 70"/>
        <p:cNvGrpSpPr/>
        <p:nvPr/>
      </p:nvGrpSpPr>
      <p:grpSpPr>
        <a:xfrm>
          <a:off x="0" y="0"/>
          <a:ext cx="0" cy="0"/>
          <a:chOff x="0" y="0"/>
          <a:chExt cx="0" cy="0"/>
        </a:xfrm>
      </p:grpSpPr>
      <p:sp>
        <p:nvSpPr>
          <p:cNvPr id="71" name="Google Shape;71;p76"/>
          <p:cNvSpPr txBox="1"/>
          <p:nvPr>
            <p:ph type="title"/>
          </p:nvPr>
        </p:nvSpPr>
        <p:spPr>
          <a:xfrm>
            <a:off x="685801" y="685800"/>
            <a:ext cx="10396882"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76"/>
          <p:cNvSpPr txBox="1"/>
          <p:nvPr>
            <p:ph idx="1" type="body"/>
          </p:nvPr>
        </p:nvSpPr>
        <p:spPr>
          <a:xfrm>
            <a:off x="685800" y="2063396"/>
            <a:ext cx="5088714"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73" name="Google Shape;73;p76"/>
          <p:cNvSpPr txBox="1"/>
          <p:nvPr>
            <p:ph idx="2" type="body"/>
          </p:nvPr>
        </p:nvSpPr>
        <p:spPr>
          <a:xfrm>
            <a:off x="5993971" y="2063396"/>
            <a:ext cx="5086538"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74" name="Google Shape;74;p76"/>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76"/>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6"/>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 name="Shape 77"/>
        <p:cNvGrpSpPr/>
        <p:nvPr/>
      </p:nvGrpSpPr>
      <p:grpSpPr>
        <a:xfrm>
          <a:off x="0" y="0"/>
          <a:ext cx="0" cy="0"/>
          <a:chOff x="0" y="0"/>
          <a:chExt cx="0" cy="0"/>
        </a:xfrm>
      </p:grpSpPr>
      <p:sp>
        <p:nvSpPr>
          <p:cNvPr id="78" name="Google Shape;78;p77"/>
          <p:cNvSpPr txBox="1"/>
          <p:nvPr>
            <p:ph type="title"/>
          </p:nvPr>
        </p:nvSpPr>
        <p:spPr>
          <a:xfrm>
            <a:off x="685801" y="685800"/>
            <a:ext cx="10394707"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77"/>
          <p:cNvSpPr txBox="1"/>
          <p:nvPr>
            <p:ph idx="1" type="body"/>
          </p:nvPr>
        </p:nvSpPr>
        <p:spPr>
          <a:xfrm>
            <a:off x="918356" y="2063396"/>
            <a:ext cx="4856158"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80" name="Google Shape;80;p77"/>
          <p:cNvSpPr txBox="1"/>
          <p:nvPr>
            <p:ph idx="2" type="body"/>
          </p:nvPr>
        </p:nvSpPr>
        <p:spPr>
          <a:xfrm>
            <a:off x="685802" y="2861733"/>
            <a:ext cx="5088712"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81" name="Google Shape;81;p77"/>
          <p:cNvSpPr txBox="1"/>
          <p:nvPr>
            <p:ph idx="3" type="body"/>
          </p:nvPr>
        </p:nvSpPr>
        <p:spPr>
          <a:xfrm>
            <a:off x="6218191" y="2063396"/>
            <a:ext cx="4864491"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82" name="Google Shape;82;p77"/>
          <p:cNvSpPr txBox="1"/>
          <p:nvPr>
            <p:ph idx="4" type="body"/>
          </p:nvPr>
        </p:nvSpPr>
        <p:spPr>
          <a:xfrm>
            <a:off x="5993969" y="2861733"/>
            <a:ext cx="5088713"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83" name="Google Shape;83;p77"/>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77"/>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77"/>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11" Type="http://schemas.openxmlformats.org/officeDocument/2006/relationships/slideLayout" Target="../slideLayouts/slideLayout8.xml"/><Relationship Id="rId10" Type="http://schemas.openxmlformats.org/officeDocument/2006/relationships/slideLayout" Target="../slideLayouts/slideLayout7.xml"/><Relationship Id="rId21" Type="http://schemas.openxmlformats.org/officeDocument/2006/relationships/theme" Target="../theme/theme2.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5.png"/><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slideLayout" Target="../slideLayouts/slideLayout16.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descr="Brickwork-HD-R1a.jpg" id="10" name="Google Shape;10;p68"/>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11" name="Google Shape;11;p68"/>
          <p:cNvGrpSpPr/>
          <p:nvPr/>
        </p:nvGrpSpPr>
        <p:grpSpPr>
          <a:xfrm>
            <a:off x="-25397" y="0"/>
            <a:ext cx="12005350" cy="6644081"/>
            <a:chOff x="-25397" y="0"/>
            <a:chExt cx="12005350" cy="6644081"/>
          </a:xfrm>
        </p:grpSpPr>
        <p:sp>
          <p:nvSpPr>
            <p:cNvPr id="12" name="Google Shape;12;p68"/>
            <p:cNvSpPr/>
            <p:nvPr/>
          </p:nvSpPr>
          <p:spPr>
            <a:xfrm>
              <a:off x="1" y="0"/>
              <a:ext cx="11979952" cy="6644081"/>
            </a:xfrm>
            <a:prstGeom prst="rect">
              <a:avLst/>
            </a:prstGeom>
            <a:blipFill rotWithShape="1">
              <a:blip r:embed="rId3">
                <a:alphaModFix/>
              </a:blip>
              <a:stretch>
                <a:fillRect b="0" l="0" r="0" t="0"/>
              </a:stretch>
            </a:blipFill>
            <a:ln>
              <a:noFill/>
            </a:ln>
            <a:effectLst>
              <a:outerShdw blurRad="98425" rotWithShape="0" algn="tl" dir="4380000" dist="76200">
                <a:srgbClr val="000000">
                  <a:alpha val="6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68"/>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14" name="Google Shape;14;p68"/>
            <p:cNvSpPr/>
            <p:nvPr/>
          </p:nvSpPr>
          <p:spPr>
            <a:xfrm>
              <a:off x="1" y="5600215"/>
              <a:ext cx="11706512"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6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5400"/>
              <a:buFont typeface="Impact"/>
              <a:buNone/>
              <a:defRPr b="0" i="0" sz="5400" u="none" cap="none" strike="noStrike">
                <a:solidFill>
                  <a:schemeClr val="accen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68"/>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120000"/>
              </a:lnSpc>
              <a:spcBef>
                <a:spcPts val="1000"/>
              </a:spcBef>
              <a:spcAft>
                <a:spcPts val="0"/>
              </a:spcAft>
              <a:buClr>
                <a:schemeClr val="accent1"/>
              </a:buClr>
              <a:buSzPts val="3200"/>
              <a:buFont typeface="Arial"/>
              <a:buChar char="•"/>
              <a:defRPr b="0" i="0" sz="2000" u="none" cap="none" strike="noStrike">
                <a:solidFill>
                  <a:schemeClr val="dk1"/>
                </a:solidFill>
                <a:latin typeface="Impact"/>
                <a:ea typeface="Impact"/>
                <a:cs typeface="Impact"/>
                <a:sym typeface="Impact"/>
              </a:defRPr>
            </a:lvl1pPr>
            <a:lvl2pPr indent="-411480" lvl="1" marL="914400" marR="0" rtl="0" algn="l">
              <a:lnSpc>
                <a:spcPct val="120000"/>
              </a:lnSpc>
              <a:spcBef>
                <a:spcPts val="500"/>
              </a:spcBef>
              <a:spcAft>
                <a:spcPts val="0"/>
              </a:spcAft>
              <a:buClr>
                <a:schemeClr val="accent1"/>
              </a:buClr>
              <a:buSzPts val="2880"/>
              <a:buFont typeface="Arial"/>
              <a:buChar char="•"/>
              <a:defRPr b="0" i="0" sz="1800" u="none" cap="none" strike="noStrike">
                <a:solidFill>
                  <a:schemeClr val="dk1"/>
                </a:solidFill>
                <a:latin typeface="Impact"/>
                <a:ea typeface="Impact"/>
                <a:cs typeface="Impact"/>
                <a:sym typeface="Impact"/>
              </a:defRPr>
            </a:lvl2pPr>
            <a:lvl3pPr indent="-391160" lvl="2" marL="1371600" marR="0" rtl="0" algn="l">
              <a:lnSpc>
                <a:spcPct val="120000"/>
              </a:lnSpc>
              <a:spcBef>
                <a:spcPts val="500"/>
              </a:spcBef>
              <a:spcAft>
                <a:spcPts val="0"/>
              </a:spcAft>
              <a:buClr>
                <a:schemeClr val="accent1"/>
              </a:buClr>
              <a:buSzPts val="2560"/>
              <a:buFont typeface="Arial"/>
              <a:buChar char="•"/>
              <a:defRPr b="0" i="0" sz="1600" u="none" cap="none" strike="noStrike">
                <a:solidFill>
                  <a:schemeClr val="dk1"/>
                </a:solidFill>
                <a:latin typeface="Impact"/>
                <a:ea typeface="Impact"/>
                <a:cs typeface="Impact"/>
                <a:sym typeface="Impact"/>
              </a:defRPr>
            </a:lvl3pPr>
            <a:lvl4pPr indent="-370839" lvl="3" marL="1828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4pPr>
            <a:lvl5pPr indent="-370839" lvl="4" marL="22860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5pPr>
            <a:lvl6pPr indent="-370839" lvl="5" marL="27432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6pPr>
            <a:lvl7pPr indent="-370839" lvl="6" marL="32004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7pPr>
            <a:lvl8pPr indent="-370840" lvl="7" marL="36576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8pPr>
            <a:lvl9pPr indent="-370840" lvl="8" marL="4114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9pPr>
          </a:lstStyle>
          <a:p/>
        </p:txBody>
      </p:sp>
      <p:sp>
        <p:nvSpPr>
          <p:cNvPr id="17" name="Google Shape;17;p6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3200" u="none" cap="none" strike="noStrike">
                <a:solidFill>
                  <a:srgbClr val="5C0607"/>
                </a:solidFill>
                <a:latin typeface="Impact"/>
                <a:ea typeface="Impact"/>
                <a:cs typeface="Impact"/>
                <a:sym typeface="Impact"/>
              </a:defRPr>
            </a:lvl1pPr>
            <a:lvl2pPr lvl="1"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2pPr>
            <a:lvl3pPr lvl="2"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3pPr>
            <a:lvl4pPr lvl="3"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4pPr>
            <a:lvl5pPr lvl="4"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5pPr>
            <a:lvl6pPr lvl="5"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6pPr>
            <a:lvl7pPr lvl="6"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7pPr>
            <a:lvl8pPr lvl="7"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8pPr>
            <a:lvl9pPr lvl="8"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9pPr>
          </a:lstStyle>
          <a:p/>
        </p:txBody>
      </p:sp>
      <p:sp>
        <p:nvSpPr>
          <p:cNvPr id="18" name="Google Shape;18;p6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3200" u="none" cap="none" strike="noStrike">
                <a:solidFill>
                  <a:srgbClr val="5C0607"/>
                </a:solidFill>
                <a:latin typeface="Impact"/>
                <a:ea typeface="Impact"/>
                <a:cs typeface="Impact"/>
                <a:sym typeface="Impact"/>
              </a:defRPr>
            </a:lvl1pPr>
            <a:lvl2pPr lvl="1"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2pPr>
            <a:lvl3pPr lvl="2"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3pPr>
            <a:lvl4pPr lvl="3"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4pPr>
            <a:lvl5pPr lvl="4"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5pPr>
            <a:lvl6pPr lvl="5"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6pPr>
            <a:lvl7pPr lvl="6"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7pPr>
            <a:lvl8pPr lvl="7"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8pPr>
            <a:lvl9pPr lvl="8" marR="0" rtl="0" algn="l">
              <a:spcBef>
                <a:spcPts val="0"/>
              </a:spcBef>
              <a:spcAft>
                <a:spcPts val="0"/>
              </a:spcAft>
              <a:buSzPts val="1400"/>
              <a:buNone/>
              <a:defRPr b="0" i="0" sz="1800" u="none" cap="none" strike="noStrike">
                <a:solidFill>
                  <a:schemeClr val="dk1"/>
                </a:solidFill>
                <a:latin typeface="Impact"/>
                <a:ea typeface="Impact"/>
                <a:cs typeface="Impact"/>
                <a:sym typeface="Impact"/>
              </a:defRPr>
            </a:lvl9pPr>
          </a:lstStyle>
          <a:p/>
        </p:txBody>
      </p:sp>
      <p:sp>
        <p:nvSpPr>
          <p:cNvPr id="19" name="Google Shape;19;p6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3200" u="none" cap="none" strike="noStrike">
                <a:solidFill>
                  <a:srgbClr val="5C0607"/>
                </a:solidFill>
                <a:latin typeface="Impact"/>
                <a:ea typeface="Impact"/>
                <a:cs typeface="Impact"/>
                <a:sym typeface="Impact"/>
              </a:defRPr>
            </a:lvl1pPr>
            <a:lvl2pPr indent="0" lvl="1" marL="0" marR="0" rtl="0" algn="ctr">
              <a:spcBef>
                <a:spcPts val="0"/>
              </a:spcBef>
              <a:buNone/>
              <a:defRPr b="0" i="0" sz="3200" u="none" cap="none" strike="noStrike">
                <a:solidFill>
                  <a:srgbClr val="5C0607"/>
                </a:solidFill>
                <a:latin typeface="Impact"/>
                <a:ea typeface="Impact"/>
                <a:cs typeface="Impact"/>
                <a:sym typeface="Impact"/>
              </a:defRPr>
            </a:lvl2pPr>
            <a:lvl3pPr indent="0" lvl="2" marL="0" marR="0" rtl="0" algn="ctr">
              <a:spcBef>
                <a:spcPts val="0"/>
              </a:spcBef>
              <a:buNone/>
              <a:defRPr b="0" i="0" sz="3200" u="none" cap="none" strike="noStrike">
                <a:solidFill>
                  <a:srgbClr val="5C0607"/>
                </a:solidFill>
                <a:latin typeface="Impact"/>
                <a:ea typeface="Impact"/>
                <a:cs typeface="Impact"/>
                <a:sym typeface="Impact"/>
              </a:defRPr>
            </a:lvl3pPr>
            <a:lvl4pPr indent="0" lvl="3" marL="0" marR="0" rtl="0" algn="ctr">
              <a:spcBef>
                <a:spcPts val="0"/>
              </a:spcBef>
              <a:buNone/>
              <a:defRPr b="0" i="0" sz="3200" u="none" cap="none" strike="noStrike">
                <a:solidFill>
                  <a:srgbClr val="5C0607"/>
                </a:solidFill>
                <a:latin typeface="Impact"/>
                <a:ea typeface="Impact"/>
                <a:cs typeface="Impact"/>
                <a:sym typeface="Impact"/>
              </a:defRPr>
            </a:lvl4pPr>
            <a:lvl5pPr indent="0" lvl="4" marL="0" marR="0" rtl="0" algn="ctr">
              <a:spcBef>
                <a:spcPts val="0"/>
              </a:spcBef>
              <a:buNone/>
              <a:defRPr b="0" i="0" sz="3200" u="none" cap="none" strike="noStrike">
                <a:solidFill>
                  <a:srgbClr val="5C0607"/>
                </a:solidFill>
                <a:latin typeface="Impact"/>
                <a:ea typeface="Impact"/>
                <a:cs typeface="Impact"/>
                <a:sym typeface="Impact"/>
              </a:defRPr>
            </a:lvl5pPr>
            <a:lvl6pPr indent="0" lvl="5" marL="0" marR="0" rtl="0" algn="ctr">
              <a:spcBef>
                <a:spcPts val="0"/>
              </a:spcBef>
              <a:buNone/>
              <a:defRPr b="0" i="0" sz="3200" u="none" cap="none" strike="noStrike">
                <a:solidFill>
                  <a:srgbClr val="5C0607"/>
                </a:solidFill>
                <a:latin typeface="Impact"/>
                <a:ea typeface="Impact"/>
                <a:cs typeface="Impact"/>
                <a:sym typeface="Impact"/>
              </a:defRPr>
            </a:lvl6pPr>
            <a:lvl7pPr indent="0" lvl="6" marL="0" marR="0" rtl="0" algn="ctr">
              <a:spcBef>
                <a:spcPts val="0"/>
              </a:spcBef>
              <a:buNone/>
              <a:defRPr b="0" i="0" sz="3200" u="none" cap="none" strike="noStrike">
                <a:solidFill>
                  <a:srgbClr val="5C0607"/>
                </a:solidFill>
                <a:latin typeface="Impact"/>
                <a:ea typeface="Impact"/>
                <a:cs typeface="Impact"/>
                <a:sym typeface="Impact"/>
              </a:defRPr>
            </a:lvl7pPr>
            <a:lvl8pPr indent="0" lvl="7" marL="0" marR="0" rtl="0" algn="ctr">
              <a:spcBef>
                <a:spcPts val="0"/>
              </a:spcBef>
              <a:buNone/>
              <a:defRPr b="0" i="0" sz="3200" u="none" cap="none" strike="noStrike">
                <a:solidFill>
                  <a:srgbClr val="5C0607"/>
                </a:solidFill>
                <a:latin typeface="Impact"/>
                <a:ea typeface="Impact"/>
                <a:cs typeface="Impact"/>
                <a:sym typeface="Impact"/>
              </a:defRPr>
            </a:lvl8pPr>
            <a:lvl9pPr indent="0" lvl="8" marL="0" marR="0" rtl="0" algn="ctr">
              <a:spcBef>
                <a:spcPts val="0"/>
              </a:spcBef>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slide" Target="/ppt/slid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13.jpg"/><Relationship Id="rId6" Type="http://schemas.openxmlformats.org/officeDocument/2006/relationships/hyperlink" Target="https://thefactcoalition.org/the-tax-giveaway-that-left-thousands-without-pay" TargetMode="External"/><Relationship Id="rId7" Type="http://schemas.openxmlformats.org/officeDocument/2006/relationships/hyperlink" Target="https://creativecommons.org/licenses/by-nc-sa/3.0/" TargetMode="External"/><Relationship Id="rId8" Type="http://schemas.openxmlformats.org/officeDocument/2006/relationships/slide" Target="/ppt/slid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1.jpg"/><Relationship Id="rId9" Type="http://schemas.openxmlformats.org/officeDocument/2006/relationships/image" Target="../media/image17.png"/><Relationship Id="rId5" Type="http://schemas.openxmlformats.org/officeDocument/2006/relationships/image" Target="../media/image15.jpg"/><Relationship Id="rId6" Type="http://schemas.openxmlformats.org/officeDocument/2006/relationships/hyperlink" Target="https://thefactcoalition.org/the-tax-giveaway-that-left-thousands-without-pay" TargetMode="External"/><Relationship Id="rId7" Type="http://schemas.openxmlformats.org/officeDocument/2006/relationships/hyperlink" Target="https://creativecommons.org/licenses/by-nc-sa/3.0/" TargetMode="External"/><Relationship Id="rId8" Type="http://schemas.openxmlformats.org/officeDocument/2006/relationships/slide" Target="/ppt/slid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1.jpg"/><Relationship Id="rId9" Type="http://schemas.openxmlformats.org/officeDocument/2006/relationships/slide" Target="/ppt/slides/slide6.xml"/><Relationship Id="rId5" Type="http://schemas.openxmlformats.org/officeDocument/2006/relationships/image" Target="../media/image21.jpg"/><Relationship Id="rId6" Type="http://schemas.openxmlformats.org/officeDocument/2006/relationships/hyperlink" Target="https://thefactcoalition.org/the-tax-giveaway-that-left-thousands-without-pay" TargetMode="External"/><Relationship Id="rId7" Type="http://schemas.openxmlformats.org/officeDocument/2006/relationships/hyperlink" Target="https://creativecommons.org/licenses/by-nc-sa/3.0/" TargetMode="External"/><Relationship Id="rId8" Type="http://schemas.openxmlformats.org/officeDocument/2006/relationships/slide" Target="/ppt/slides/slide5.xml"/></Relationships>
</file>

<file path=ppt/slides/_rels/slide14.xml.rels><?xml version="1.0" encoding="UTF-8" standalone="yes"?><Relationships xmlns="http://schemas.openxmlformats.org/package/2006/relationships"><Relationship Id="rId11" Type="http://schemas.openxmlformats.org/officeDocument/2006/relationships/slide" Target="/ppt/slides/slide16.xml"/><Relationship Id="rId10" Type="http://schemas.openxmlformats.org/officeDocument/2006/relationships/image" Target="../media/image19.jpg"/><Relationship Id="rId12" Type="http://schemas.openxmlformats.org/officeDocument/2006/relationships/slide" Target="/ppt/slides/slide5.xml"/><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slide" Target="/ppt/slides/slide16.xml"/><Relationship Id="rId4" Type="http://schemas.openxmlformats.org/officeDocument/2006/relationships/image" Target="../media/image18.jpg"/><Relationship Id="rId9" Type="http://schemas.openxmlformats.org/officeDocument/2006/relationships/slide" Target="/ppt/slides/slide15.xml"/><Relationship Id="rId5" Type="http://schemas.openxmlformats.org/officeDocument/2006/relationships/slide" Target="/ppt/slides/slide15.xml"/><Relationship Id="rId6" Type="http://schemas.openxmlformats.org/officeDocument/2006/relationships/image" Target="../media/image23.jpg"/><Relationship Id="rId7" Type="http://schemas.openxmlformats.org/officeDocument/2006/relationships/slide" Target="/ppt/slides/slide15.xml"/><Relationship Id="rId8"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slide" Target="/ppt/slid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slide" Target="/ppt/slides/slide18.xml"/><Relationship Id="rId4" Type="http://schemas.openxmlformats.org/officeDocument/2006/relationships/slide" Target="/ppt/slides/slide17.xml"/><Relationship Id="rId5" Type="http://schemas.openxmlformats.org/officeDocument/2006/relationships/slide" Target="/ppt/slides/slide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slide" Target="/ppt/slid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slide" Target="/ppt/slides/slide17.xml"/><Relationship Id="rId4" Type="http://schemas.openxmlformats.org/officeDocument/2006/relationships/slide" Target="/ppt/slides/slide19.xml"/><Relationship Id="rId5" Type="http://schemas.openxmlformats.org/officeDocument/2006/relationships/slide" Target="/ppt/slid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slide" Target="/ppt/slides/slide17.xml"/><Relationship Id="rId4" Type="http://schemas.openxmlformats.org/officeDocument/2006/relationships/slide" Target="/ppt/slides/slide17.xml"/><Relationship Id="rId5" Type="http://schemas.openxmlformats.org/officeDocument/2006/relationships/slide" Target="/ppt/slides/slid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slide" Target="/ppt/slides/slide4.xml"/><Relationship Id="rId9" Type="http://schemas.openxmlformats.org/officeDocument/2006/relationships/image" Target="../media/image7.png"/><Relationship Id="rId5" Type="http://schemas.openxmlformats.org/officeDocument/2006/relationships/slide" Target="/ppt/slides/slide3.xml"/><Relationship Id="rId6" Type="http://schemas.openxmlformats.org/officeDocument/2006/relationships/slide" Target="/ppt/slides/slide5.xml"/><Relationship Id="rId7" Type="http://schemas.openxmlformats.org/officeDocument/2006/relationships/image" Target="../media/image8.jpg"/><Relationship Id="rId8" Type="http://schemas.openxmlformats.org/officeDocument/2006/relationships/slide" Target="/ppt/slides/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slide" Target="/ppt/slides/slide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slide" Target="/ppt/slides/slide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slide" Target="/ppt/slides/slide24.xml"/><Relationship Id="rId9" Type="http://schemas.openxmlformats.org/officeDocument/2006/relationships/image" Target="../media/image25.png"/><Relationship Id="rId5" Type="http://schemas.openxmlformats.org/officeDocument/2006/relationships/slide" Target="/ppt/slides/slide23.xml"/><Relationship Id="rId6" Type="http://schemas.openxmlformats.org/officeDocument/2006/relationships/slide" Target="/ppt/slides/slide23.xml"/><Relationship Id="rId7" Type="http://schemas.openxmlformats.org/officeDocument/2006/relationships/slide" Target="/ppt/slides/slide23.xml"/><Relationship Id="rId8"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slide" Target="/ppt/slid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27.jpg"/><Relationship Id="rId5" Type="http://schemas.openxmlformats.org/officeDocument/2006/relationships/slide" Target="/ppt/slides/slide25.xml"/></Relationships>
</file>

<file path=ppt/slides/_rels/slide25.xml.rels><?xml version="1.0" encoding="UTF-8" standalone="yes"?><Relationships xmlns="http://schemas.openxmlformats.org/package/2006/relationships"><Relationship Id="rId10" Type="http://schemas.openxmlformats.org/officeDocument/2006/relationships/slide" Target="/ppt/slides/slide26.xml"/><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slide" Target="/ppt/slides/slide27.xml"/><Relationship Id="rId4" Type="http://schemas.openxmlformats.org/officeDocument/2006/relationships/slide" Target="/ppt/slides/slide26.xml"/><Relationship Id="rId9" Type="http://schemas.openxmlformats.org/officeDocument/2006/relationships/slide" Target="/ppt/slides/slide26.xml"/><Relationship Id="rId5" Type="http://schemas.openxmlformats.org/officeDocument/2006/relationships/slide" Target="/ppt/slides/slide26.xml"/><Relationship Id="rId6" Type="http://schemas.openxmlformats.org/officeDocument/2006/relationships/slide" Target="/ppt/slides/slide26.xml"/><Relationship Id="rId7" Type="http://schemas.openxmlformats.org/officeDocument/2006/relationships/slide" Target="/ppt/slides/slide26.xml"/><Relationship Id="rId8" Type="http://schemas.openxmlformats.org/officeDocument/2006/relationships/slide" Target="/ppt/slides/slide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16.jpg"/><Relationship Id="rId6" Type="http://schemas.openxmlformats.org/officeDocument/2006/relationships/slide" Target="/ppt/slid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slide" Target="/ppt/slides/slide26.xml"/><Relationship Id="rId4" Type="http://schemas.openxmlformats.org/officeDocument/2006/relationships/slide" Target="/ppt/slides/slide26.xml"/><Relationship Id="rId9" Type="http://schemas.openxmlformats.org/officeDocument/2006/relationships/slide" Target="/ppt/slides/slide26.xml"/><Relationship Id="rId5" Type="http://schemas.openxmlformats.org/officeDocument/2006/relationships/slide" Target="/ppt/slides/slide26.xml"/><Relationship Id="rId6" Type="http://schemas.openxmlformats.org/officeDocument/2006/relationships/slide" Target="/ppt/slides/slide26.xml"/><Relationship Id="rId7" Type="http://schemas.openxmlformats.org/officeDocument/2006/relationships/slide" Target="/ppt/slides/slide28.xml"/><Relationship Id="rId8" Type="http://schemas.openxmlformats.org/officeDocument/2006/relationships/slide" Target="/ppt/slid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slide" Target="/ppt/slides/slide26.xml"/><Relationship Id="rId4" Type="http://schemas.openxmlformats.org/officeDocument/2006/relationships/slide" Target="/ppt/slides/slide26.xml"/><Relationship Id="rId5" Type="http://schemas.openxmlformats.org/officeDocument/2006/relationships/slide" Target="/ppt/slides/slide26.xml"/><Relationship Id="rId6" Type="http://schemas.openxmlformats.org/officeDocument/2006/relationships/slide" Target="/ppt/slides/slide26.xml"/><Relationship Id="rId7" Type="http://schemas.openxmlformats.org/officeDocument/2006/relationships/slide" Target="/ppt/slides/slide29.xml"/><Relationship Id="rId8" Type="http://schemas.openxmlformats.org/officeDocument/2006/relationships/slide" Target="/ppt/slid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slide" Target="/ppt/slides/slide26.xml"/><Relationship Id="rId4" Type="http://schemas.openxmlformats.org/officeDocument/2006/relationships/slide" Target="/ppt/slides/slide26.xml"/><Relationship Id="rId5" Type="http://schemas.openxmlformats.org/officeDocument/2006/relationships/slide" Target="/ppt/slides/slide26.xml"/><Relationship Id="rId6" Type="http://schemas.openxmlformats.org/officeDocument/2006/relationships/slide" Target="/ppt/slides/slide30.xml"/><Relationship Id="rId7" Type="http://schemas.openxmlformats.org/officeDocument/2006/relationships/slide" Target="/ppt/slid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slide" Target="/ppt/slides/slide31.xml"/><Relationship Id="rId4" Type="http://schemas.openxmlformats.org/officeDocument/2006/relationships/slide" Target="/ppt/slides/slide26.xml"/><Relationship Id="rId5" Type="http://schemas.openxmlformats.org/officeDocument/2006/relationships/slide" Target="/ppt/slides/slide26.xml"/><Relationship Id="rId6" Type="http://schemas.openxmlformats.org/officeDocument/2006/relationships/slide" Target="/ppt/slid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slide" Target="/ppt/slides/slide32.xml"/><Relationship Id="rId4" Type="http://schemas.openxmlformats.org/officeDocument/2006/relationships/slide" Target="/ppt/slides/slide26.xml"/><Relationship Id="rId5" Type="http://schemas.openxmlformats.org/officeDocument/2006/relationships/slide" Target="/ppt/slides/slide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slide" Target="/ppt/slides/slide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slide" Target="/ppt/slides/slide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28.jpg"/><Relationship Id="rId5" Type="http://schemas.openxmlformats.org/officeDocument/2006/relationships/slide" Target="/ppt/slides/slide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slide" Target="/ppt/slides/slide36.xml"/><Relationship Id="rId9" Type="http://schemas.openxmlformats.org/officeDocument/2006/relationships/image" Target="../media/image26.png"/><Relationship Id="rId5" Type="http://schemas.openxmlformats.org/officeDocument/2006/relationships/slide" Target="/ppt/slides/slide38.xml"/><Relationship Id="rId6" Type="http://schemas.openxmlformats.org/officeDocument/2006/relationships/slide" Target="/ppt/slides/slide37.xml"/><Relationship Id="rId7" Type="http://schemas.openxmlformats.org/officeDocument/2006/relationships/slide" Target="/ppt/slides/slide39.xml"/><Relationship Id="rId8"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28.jpg"/><Relationship Id="rId5" Type="http://schemas.openxmlformats.org/officeDocument/2006/relationships/slide" Target="/ppt/slid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28.jpg"/><Relationship Id="rId5" Type="http://schemas.openxmlformats.org/officeDocument/2006/relationships/slide" Target="/ppt/slid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0.png"/><Relationship Id="rId4" Type="http://schemas.openxmlformats.org/officeDocument/2006/relationships/image" Target="../media/image28.jpg"/><Relationship Id="rId5" Type="http://schemas.openxmlformats.org/officeDocument/2006/relationships/slide" Target="/ppt/slid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slide" Target="/ppt/slides/slide42.xml"/><Relationship Id="rId4" Type="http://schemas.openxmlformats.org/officeDocument/2006/relationships/slide" Target="/ppt/slides/slide40.xml"/><Relationship Id="rId5" Type="http://schemas.openxmlformats.org/officeDocument/2006/relationships/slide" Target="/ppt/slides/slide42.xml"/><Relationship Id="rId6" Type="http://schemas.openxmlformats.org/officeDocument/2006/relationships/slide" Target="/ppt/slides/slide42.xml"/><Relationship Id="rId7" Type="http://schemas.openxmlformats.org/officeDocument/2006/relationships/slide" Target="/ppt/slid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image" Target="../media/image14.png"/><Relationship Id="rId6" Type="http://schemas.openxmlformats.org/officeDocument/2006/relationships/slide" Target="/ppt/slid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slide" Target="/ppt/slides/slide42.xml"/><Relationship Id="rId4" Type="http://schemas.openxmlformats.org/officeDocument/2006/relationships/slide" Target="/ppt/slides/slide42.xml"/><Relationship Id="rId5" Type="http://schemas.openxmlformats.org/officeDocument/2006/relationships/slide" Target="/ppt/slides/slide41.xml"/><Relationship Id="rId6" Type="http://schemas.openxmlformats.org/officeDocument/2006/relationships/slide" Target="/ppt/slides/slide42.xml"/><Relationship Id="rId7" Type="http://schemas.openxmlformats.org/officeDocument/2006/relationships/slide" Target="/ppt/slid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slide" Target="/ppt/slides/slide43.xml"/><Relationship Id="rId4" Type="http://schemas.openxmlformats.org/officeDocument/2006/relationships/slide" Target="/ppt/slides/slide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33.jpg"/><Relationship Id="rId4" Type="http://schemas.openxmlformats.org/officeDocument/2006/relationships/slide" Target="/ppt/slid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slide" Target="/ppt/slides/slide45.xml"/><Relationship Id="rId4" Type="http://schemas.openxmlformats.org/officeDocument/2006/relationships/slide" Target="/ppt/slides/slide45.xml"/><Relationship Id="rId5" Type="http://schemas.openxmlformats.org/officeDocument/2006/relationships/slide" Target="/ppt/slides/slide44.xml"/><Relationship Id="rId6" Type="http://schemas.openxmlformats.org/officeDocument/2006/relationships/slide" Target="/ppt/slides/slide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slide" Target="/ppt/slides/slide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34.jpg"/><Relationship Id="rId4" Type="http://schemas.openxmlformats.org/officeDocument/2006/relationships/slide" Target="/ppt/slid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slide" Target="/ppt/slides/slide47.xml"/><Relationship Id="rId4" Type="http://schemas.openxmlformats.org/officeDocument/2006/relationships/slide" Target="/ppt/slides/slide48.xml"/><Relationship Id="rId5" Type="http://schemas.openxmlformats.org/officeDocument/2006/relationships/slide" Target="/ppt/slides/slide48.xml"/><Relationship Id="rId6" Type="http://schemas.openxmlformats.org/officeDocument/2006/relationships/slide" Target="/ppt/slides/slide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slide" Target="/ppt/slides/slide49.xml"/><Relationship Id="rId4" Type="http://schemas.openxmlformats.org/officeDocument/2006/relationships/slide" Target="/ppt/slides/slide4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35.jpg"/><Relationship Id="rId4" Type="http://schemas.openxmlformats.org/officeDocument/2006/relationships/slide" Target="/ppt/slid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slide" Target="/ppt/slides/slide50.xml"/></Relationships>
</file>

<file path=ppt/slides/_rels/slide5.xml.rels><?xml version="1.0" encoding="UTF-8" standalone="yes"?><Relationships xmlns="http://schemas.openxmlformats.org/package/2006/relationships"><Relationship Id="rId11" Type="http://schemas.openxmlformats.org/officeDocument/2006/relationships/slide" Target="/ppt/slides/slide14.xml"/><Relationship Id="rId10" Type="http://schemas.openxmlformats.org/officeDocument/2006/relationships/slide" Target="/ppt/slides/slide10.xml"/><Relationship Id="rId13" Type="http://schemas.openxmlformats.org/officeDocument/2006/relationships/slide" Target="/ppt/slides/slide2.xml"/><Relationship Id="rId12" Type="http://schemas.openxmlformats.org/officeDocument/2006/relationships/image" Target="../media/image6.jpg"/><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slide" Target="/ppt/slides/slide6.xml"/><Relationship Id="rId4" Type="http://schemas.openxmlformats.org/officeDocument/2006/relationships/slide" Target="/ppt/slides/slide11.xml"/><Relationship Id="rId9" Type="http://schemas.openxmlformats.org/officeDocument/2006/relationships/slide" Target="/ppt/slides/slide13.xml"/><Relationship Id="rId5" Type="http://schemas.openxmlformats.org/officeDocument/2006/relationships/slide" Target="/ppt/slides/slide12.xml"/><Relationship Id="rId6" Type="http://schemas.openxmlformats.org/officeDocument/2006/relationships/slide" Target="/ppt/slides/slide9.xml"/><Relationship Id="rId7" Type="http://schemas.openxmlformats.org/officeDocument/2006/relationships/slide" Target="/ppt/slides/slide7.xml"/><Relationship Id="rId8" Type="http://schemas.openxmlformats.org/officeDocument/2006/relationships/slide" Target="/ppt/slides/slide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slide" Target="/ppt/slides/slide51.xml"/></Relationships>
</file>

<file path=ppt/slides/_rels/slide51.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slide" Target="/ppt/slides/slide52.xml"/><Relationship Id="rId4" Type="http://schemas.openxmlformats.org/officeDocument/2006/relationships/image" Target="../media/image31.png"/><Relationship Id="rId9" Type="http://schemas.openxmlformats.org/officeDocument/2006/relationships/image" Target="../media/image10.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30.png"/><Relationship Id="rId8"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1.jpg"/><Relationship Id="rId4" Type="http://schemas.openxmlformats.org/officeDocument/2006/relationships/slide" Target="/ppt/slides/slide53.xml"/><Relationship Id="rId5" Type="http://schemas.openxmlformats.org/officeDocument/2006/relationships/image" Target="../media/image10.png"/></Relationships>
</file>

<file path=ppt/slides/_rels/slide53.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47.png"/><Relationship Id="rId13" Type="http://schemas.openxmlformats.org/officeDocument/2006/relationships/image" Target="../media/image51.png"/><Relationship Id="rId12"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slide" Target="/ppt/slides/slide54.xml"/><Relationship Id="rId4" Type="http://schemas.openxmlformats.org/officeDocument/2006/relationships/image" Target="../media/image38.png"/><Relationship Id="rId9" Type="http://schemas.openxmlformats.org/officeDocument/2006/relationships/image" Target="../media/image10.png"/><Relationship Id="rId14" Type="http://schemas.openxmlformats.org/officeDocument/2006/relationships/image" Target="../media/image50.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3.jpg"/><Relationship Id="rId4" Type="http://schemas.openxmlformats.org/officeDocument/2006/relationships/slide" Target="/ppt/slides/slide55.xml"/><Relationship Id="rId5"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slide" Target="/ppt/slides/slide56.xml"/><Relationship Id="rId4" Type="http://schemas.openxmlformats.org/officeDocument/2006/relationships/image" Target="../media/image57.png"/><Relationship Id="rId9"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4.jpg"/><Relationship Id="rId4" Type="http://schemas.openxmlformats.org/officeDocument/2006/relationships/slide" Target="/ppt/slides/slide57.xml"/><Relationship Id="rId5" Type="http://schemas.openxmlformats.org/officeDocument/2006/relationships/image" Target="../media/image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7.png"/><Relationship Id="rId4" Type="http://schemas.openxmlformats.org/officeDocument/2006/relationships/slide" Target="/ppt/slides/slide58.xml"/><Relationship Id="rId9"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slide" Target="/ppt/slides/slide5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png"/><Relationship Id="rId4" Type="http://schemas.openxmlformats.org/officeDocument/2006/relationships/image" Target="../media/image62.jpg"/><Relationship Id="rId9" Type="http://schemas.openxmlformats.org/officeDocument/2006/relationships/image" Target="../media/image53.png"/><Relationship Id="rId5" Type="http://schemas.openxmlformats.org/officeDocument/2006/relationships/image" Target="../media/image60.jpg"/><Relationship Id="rId6" Type="http://schemas.openxmlformats.org/officeDocument/2006/relationships/image" Target="../media/image58.jpg"/><Relationship Id="rId7" Type="http://schemas.openxmlformats.org/officeDocument/2006/relationships/slide" Target="/ppt/slides/slide61.xml"/><Relationship Id="rId8" Type="http://schemas.openxmlformats.org/officeDocument/2006/relationships/slide" Target="/ppt/slides/slide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slide" Target="/ppt/slid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slide" Target="/ppt/slid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slide" Target="/ppt/slides/slide62.xml"/><Relationship Id="rId4" Type="http://schemas.openxmlformats.org/officeDocument/2006/relationships/slide" Target="/ppt/slid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6.png"/><Relationship Id="rId4" Type="http://schemas.openxmlformats.org/officeDocument/2006/relationships/slide" Target="/ppt/slides/slide61.xml"/><Relationship Id="rId5" Type="http://schemas.openxmlformats.org/officeDocument/2006/relationships/slide" Target="/ppt/slides/slide63.xml"/></Relationships>
</file>

<file path=ppt/slides/_rels/slide63.xml.rels><?xml version="1.0" encoding="UTF-8" standalone="yes"?><Relationships xmlns="http://schemas.openxmlformats.org/package/2006/relationships"><Relationship Id="rId11" Type="http://schemas.openxmlformats.org/officeDocument/2006/relationships/slide" Target="/ppt/slides/slide66.xml"/><Relationship Id="rId10" Type="http://schemas.openxmlformats.org/officeDocument/2006/relationships/slide" Target="/ppt/slides/slide65.xml"/><Relationship Id="rId13" Type="http://schemas.openxmlformats.org/officeDocument/2006/relationships/image" Target="../media/image66.png"/><Relationship Id="rId12" Type="http://schemas.openxmlformats.org/officeDocument/2006/relationships/slide" Target="/ppt/slides/slide60.xml"/><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png"/><Relationship Id="rId4" Type="http://schemas.openxmlformats.org/officeDocument/2006/relationships/image" Target="../media/image61.jpg"/><Relationship Id="rId9" Type="http://schemas.openxmlformats.org/officeDocument/2006/relationships/slide" Target="/ppt/slides/slide64.xml"/><Relationship Id="rId5" Type="http://schemas.openxmlformats.org/officeDocument/2006/relationships/image" Target="../media/image65.jpg"/><Relationship Id="rId6" Type="http://schemas.openxmlformats.org/officeDocument/2006/relationships/image" Target="../media/image59.jpg"/><Relationship Id="rId7" Type="http://schemas.openxmlformats.org/officeDocument/2006/relationships/slide" Target="/ppt/slides/slide66.xml"/><Relationship Id="rId8" Type="http://schemas.openxmlformats.org/officeDocument/2006/relationships/slide" Target="/ppt/slid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slide" Target="/ppt/slides/slide6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slide" Target="/ppt/slides/slide6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7.png"/><Relationship Id="rId4" Type="http://schemas.openxmlformats.org/officeDocument/2006/relationships/slide" Target="/ppt/slides/slide6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slide" Target="/ppt/slid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slide" Target="/ppt/slid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slide" Target="/ppt/slid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type="ctrTitle"/>
          </p:nvPr>
        </p:nvSpPr>
        <p:spPr>
          <a:xfrm rot="-180000">
            <a:off x="891201" y="662656"/>
            <a:ext cx="9755187" cy="276652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accent1"/>
              </a:buClr>
              <a:buSzPts val="8000"/>
              <a:buFont typeface="Impact"/>
              <a:buNone/>
            </a:pPr>
            <a:r>
              <a:rPr lang="en-US"/>
              <a:t>ESCAPE THE ROOM: HYPERTENSION</a:t>
            </a:r>
            <a:endParaRPr/>
          </a:p>
        </p:txBody>
      </p:sp>
      <p:sp>
        <p:nvSpPr>
          <p:cNvPr id="154" name="Google Shape;154;p1"/>
          <p:cNvSpPr txBox="1"/>
          <p:nvPr>
            <p:ph idx="1" type="subTitle"/>
          </p:nvPr>
        </p:nvSpPr>
        <p:spPr>
          <a:xfrm rot="-180000">
            <a:off x="983062" y="3505209"/>
            <a:ext cx="9755187" cy="550333"/>
          </a:xfrm>
          <a:prstGeom prst="rect">
            <a:avLst/>
          </a:prstGeom>
          <a:noFill/>
          <a:ln>
            <a:noFill/>
          </a:ln>
        </p:spPr>
        <p:txBody>
          <a:bodyPr anchorCtr="0" anchor="t" bIns="45700" lIns="91425" spcFirstLastPara="1" rIns="91425" wrap="square" tIns="45700">
            <a:noAutofit/>
          </a:bodyPr>
          <a:lstStyle/>
          <a:p>
            <a:pPr indent="0" lvl="0" marL="0" rtl="0" algn="r">
              <a:lnSpc>
                <a:spcPct val="120000"/>
              </a:lnSpc>
              <a:spcBef>
                <a:spcPts val="0"/>
              </a:spcBef>
              <a:spcAft>
                <a:spcPts val="0"/>
              </a:spcAft>
              <a:buSzPts val="4480"/>
              <a:buNone/>
            </a:pPr>
            <a:r>
              <a:rPr lang="en-US" cap="none">
                <a:latin typeface="Arial"/>
                <a:ea typeface="Arial"/>
                <a:cs typeface="Arial"/>
                <a:sym typeface="Arial"/>
              </a:rPr>
              <a:t>Developed by Rachel Gottlieb, M22</a:t>
            </a:r>
            <a:endParaRPr cap="none">
              <a:latin typeface="Arial"/>
              <a:ea typeface="Arial"/>
              <a:cs typeface="Arial"/>
              <a:sym typeface="Arial"/>
            </a:endParaRPr>
          </a:p>
          <a:p>
            <a:pPr indent="0" lvl="0" marL="0" rtl="0" algn="r">
              <a:lnSpc>
                <a:spcPct val="120000"/>
              </a:lnSpc>
              <a:spcBef>
                <a:spcPts val="0"/>
              </a:spcBef>
              <a:spcAft>
                <a:spcPts val="0"/>
              </a:spcAft>
              <a:buSzPts val="4480"/>
              <a:buNone/>
            </a:pPr>
            <a:r>
              <a:rPr lang="en-US">
                <a:latin typeface="Arial"/>
                <a:ea typeface="Arial"/>
                <a:cs typeface="Arial"/>
                <a:sym typeface="Arial"/>
              </a:rPr>
              <a:t>Tufts University School of Medicine, Boston MA</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 name="Shape 270"/>
        <p:cNvGrpSpPr/>
        <p:nvPr/>
      </p:nvGrpSpPr>
      <p:grpSpPr>
        <a:xfrm>
          <a:off x="0" y="0"/>
          <a:ext cx="0" cy="0"/>
          <a:chOff x="0" y="0"/>
          <a:chExt cx="0" cy="0"/>
        </a:xfrm>
      </p:grpSpPr>
      <p:pic>
        <p:nvPicPr>
          <p:cNvPr id="271" name="Google Shape;271;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2" name="Google Shape;272;p10"/>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solidFill>
            <a:schemeClr val="lt1"/>
          </a:solid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0"/>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74" name="Google Shape;274;p10"/>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75" name="Google Shape;275;p10"/>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0"/>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
          <p:cNvSpPr/>
          <p:nvPr/>
        </p:nvSpPr>
        <p:spPr>
          <a:xfrm>
            <a:off x="0" y="1"/>
            <a:ext cx="12192001" cy="6857999"/>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accent1"/>
          </a:solidFill>
          <a:ln>
            <a:noFill/>
          </a:ln>
        </p:spPr>
      </p:sp>
      <p:sp>
        <p:nvSpPr>
          <p:cNvPr id="278" name="Google Shape;278;p10"/>
          <p:cNvSpPr/>
          <p:nvPr/>
        </p:nvSpPr>
        <p:spPr>
          <a:xfrm>
            <a:off x="0" y="1"/>
            <a:ext cx="11548534" cy="6857998"/>
          </a:xfrm>
          <a:custGeom>
            <a:rect b="b" l="l" r="r" t="t"/>
            <a:pathLst>
              <a:path extrusionOk="0" h="6857999" w="8130198">
                <a:moveTo>
                  <a:pt x="0" y="0"/>
                </a:moveTo>
                <a:lnTo>
                  <a:pt x="7241014" y="0"/>
                </a:lnTo>
                <a:lnTo>
                  <a:pt x="8130198" y="0"/>
                </a:lnTo>
                <a:lnTo>
                  <a:pt x="8130198" y="6857999"/>
                </a:lnTo>
                <a:lnTo>
                  <a:pt x="0" y="6857999"/>
                </a:lnTo>
                <a:lnTo>
                  <a:pt x="0" y="6375361"/>
                </a:lnTo>
                <a:close/>
              </a:path>
            </a:pathLst>
          </a:custGeom>
          <a:solidFill>
            <a:srgbClr val="F2F2F2"/>
          </a:solidFill>
          <a:ln>
            <a:noFill/>
          </a:ln>
        </p:spPr>
      </p:sp>
      <p:sp>
        <p:nvSpPr>
          <p:cNvPr id="279" name="Google Shape;279;p10"/>
          <p:cNvSpPr txBox="1"/>
          <p:nvPr>
            <p:ph type="title"/>
          </p:nvPr>
        </p:nvSpPr>
        <p:spPr>
          <a:xfrm>
            <a:off x="959248" y="984388"/>
            <a:ext cx="9945819" cy="378894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accent1"/>
              </a:buClr>
              <a:buSzPts val="8800"/>
              <a:buFont typeface="Impact"/>
              <a:buNone/>
            </a:pPr>
            <a:r>
              <a:rPr lang="en-US" sz="8800"/>
              <a:t>NAILED IT!</a:t>
            </a:r>
            <a:endParaRPr/>
          </a:p>
        </p:txBody>
      </p:sp>
      <p:sp>
        <p:nvSpPr>
          <p:cNvPr id="280" name="Google Shape;280;p10"/>
          <p:cNvSpPr/>
          <p:nvPr/>
        </p:nvSpPr>
        <p:spPr>
          <a:xfrm>
            <a:off x="0" y="6375400"/>
            <a:ext cx="11548534" cy="482600"/>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dk1">
              <a:alpha val="9803"/>
            </a:schemeClr>
          </a:solidFill>
          <a:ln>
            <a:noFill/>
          </a:ln>
        </p:spPr>
      </p:sp>
      <p:sp>
        <p:nvSpPr>
          <p:cNvPr id="281" name="Google Shape;281;p10">
            <a:hlinkClick action="ppaction://hlinksldjump" r:id="rId4"/>
          </p:cNvPr>
          <p:cNvSpPr/>
          <p:nvPr/>
        </p:nvSpPr>
        <p:spPr>
          <a:xfrm flipH="1">
            <a:off x="724559" y="659502"/>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282" name="Google Shape;282;p10"/>
          <p:cNvSpPr txBox="1"/>
          <p:nvPr/>
        </p:nvSpPr>
        <p:spPr>
          <a:xfrm>
            <a:off x="4926975" y="1962725"/>
            <a:ext cx="613804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Too big of a cuff= underestimates HTN</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Too small of a cuff= exaggerates HTN</a:t>
            </a:r>
            <a:endParaRPr sz="2400">
              <a:solidFill>
                <a:schemeClr val="dk1"/>
              </a:solidFill>
              <a:latin typeface="Impact"/>
              <a:ea typeface="Impact"/>
              <a:cs typeface="Impact"/>
              <a:sym typeface="Impact"/>
            </a:endParaRPr>
          </a:p>
        </p:txBody>
      </p:sp>
      <p:sp>
        <p:nvSpPr>
          <p:cNvPr id="283" name="Google Shape;283;p10"/>
          <p:cNvSpPr/>
          <p:nvPr/>
        </p:nvSpPr>
        <p:spPr>
          <a:xfrm>
            <a:off x="10662082" y="204186"/>
            <a:ext cx="594803" cy="510327"/>
          </a:xfrm>
          <a:prstGeom prst="star5">
            <a:avLst>
              <a:gd fmla="val 19098" name="adj"/>
              <a:gd fmla="val 105146" name="hf"/>
              <a:gd fmla="val 110557" name="vf"/>
            </a:avLst>
          </a:prstGeom>
          <a:solidFill>
            <a:schemeClr val="lt1"/>
          </a:solidFill>
          <a:ln cap="flat" cmpd="sng" w="1905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8" name="Shape 288"/>
        <p:cNvGrpSpPr/>
        <p:nvPr/>
      </p:nvGrpSpPr>
      <p:grpSpPr>
        <a:xfrm>
          <a:off x="0" y="0"/>
          <a:ext cx="0" cy="0"/>
          <a:chOff x="0" y="0"/>
          <a:chExt cx="0" cy="0"/>
        </a:xfrm>
      </p:grpSpPr>
      <p:pic>
        <p:nvPicPr>
          <p:cNvPr id="289" name="Google Shape;289;p11"/>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90" name="Google Shape;290;p11"/>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92" name="Google Shape;292;p11"/>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93" name="Google Shape;293;p11"/>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11"/>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96" name="Google Shape;296;p11"/>
          <p:cNvSpPr/>
          <p:nvPr/>
        </p:nvSpPr>
        <p:spPr>
          <a:xfrm>
            <a:off x="-12467" y="0"/>
            <a:ext cx="7107594" cy="6858000"/>
          </a:xfrm>
          <a:prstGeom prst="rect">
            <a:avLst/>
          </a:prstGeom>
          <a:blipFill rotWithShape="1">
            <a:blip r:embed="rId3">
              <a:alphaModFix/>
            </a:blip>
            <a:stretch>
              <a:fillRect b="0" l="0" r="0" t="0"/>
            </a:stretch>
          </a:blip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297" name="Google Shape;297;p11"/>
          <p:cNvSpPr/>
          <p:nvPr/>
        </p:nvSpPr>
        <p:spPr>
          <a:xfrm>
            <a:off x="-8361" y="0"/>
            <a:ext cx="6756015" cy="6576643"/>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a:off x="-12468" y="0"/>
            <a:ext cx="6720840" cy="226225"/>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4108" y="5762147"/>
            <a:ext cx="6720840"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7557188" y="450792"/>
            <a:ext cx="4171517" cy="5950008"/>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pic>
        <p:nvPicPr>
          <p:cNvPr descr="A picture containing text, grass, outdoor, sign&#10;&#10;Description automatically generated" id="301" name="Google Shape;301;p11"/>
          <p:cNvPicPr preferRelativeResize="0"/>
          <p:nvPr/>
        </p:nvPicPr>
        <p:blipFill rotWithShape="1">
          <a:blip r:embed="rId5">
            <a:alphaModFix/>
          </a:blip>
          <a:srcRect b="1" l="15687" r="49071" t="0"/>
          <a:stretch/>
        </p:blipFill>
        <p:spPr>
          <a:xfrm>
            <a:off x="7798182" y="684680"/>
            <a:ext cx="3697956" cy="5482657"/>
          </a:xfrm>
          <a:prstGeom prst="rect">
            <a:avLst/>
          </a:prstGeom>
          <a:noFill/>
          <a:ln>
            <a:noFill/>
          </a:ln>
        </p:spPr>
      </p:pic>
      <p:sp>
        <p:nvSpPr>
          <p:cNvPr id="302" name="Google Shape;302;p11"/>
          <p:cNvSpPr txBox="1"/>
          <p:nvPr/>
        </p:nvSpPr>
        <p:spPr>
          <a:xfrm>
            <a:off x="9097726" y="5967282"/>
            <a:ext cx="2398412"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700" u="sng">
                <a:solidFill>
                  <a:srgbClr val="FFFFFF"/>
                </a:solidFill>
                <a:latin typeface="Impact"/>
                <a:ea typeface="Impact"/>
                <a:cs typeface="Impact"/>
                <a:sym typeface="Impact"/>
                <a:hlinkClick r:id="rId6">
                  <a:extLst>
                    <a:ext uri="{A12FA001-AC4F-418D-AE19-62706E023703}">
                      <ahyp:hlinkClr val="tx"/>
                    </a:ext>
                  </a:extLst>
                </a:hlinkClick>
              </a:rPr>
              <a:t>This Photo</a:t>
            </a:r>
            <a:r>
              <a:rPr lang="en-US" sz="700">
                <a:solidFill>
                  <a:srgbClr val="FFFFFF"/>
                </a:solidFill>
                <a:latin typeface="Impact"/>
                <a:ea typeface="Impact"/>
                <a:cs typeface="Impact"/>
                <a:sym typeface="Impact"/>
              </a:rPr>
              <a:t> by Unknown Author is licensed under </a:t>
            </a:r>
            <a:r>
              <a:rPr lang="en-US" sz="700" u="sng">
                <a:solidFill>
                  <a:srgbClr val="FFFFFF"/>
                </a:solidFill>
                <a:latin typeface="Impact"/>
                <a:ea typeface="Impact"/>
                <a:cs typeface="Impact"/>
                <a:sym typeface="Impact"/>
                <a:hlinkClick r:id="rId7">
                  <a:extLst>
                    <a:ext uri="{A12FA001-AC4F-418D-AE19-62706E023703}">
                      <ahyp:hlinkClr val="tx"/>
                    </a:ext>
                  </a:extLst>
                </a:hlinkClick>
              </a:rPr>
              <a:t>CC BY-SA-NC</a:t>
            </a:r>
            <a:endParaRPr sz="700">
              <a:solidFill>
                <a:srgbClr val="FFFFFF"/>
              </a:solidFill>
              <a:latin typeface="Impact"/>
              <a:ea typeface="Impact"/>
              <a:cs typeface="Impact"/>
              <a:sym typeface="Impact"/>
            </a:endParaRPr>
          </a:p>
        </p:txBody>
      </p:sp>
      <p:sp>
        <p:nvSpPr>
          <p:cNvPr id="303" name="Google Shape;303;p11"/>
          <p:cNvSpPr txBox="1"/>
          <p:nvPr/>
        </p:nvSpPr>
        <p:spPr>
          <a:xfrm>
            <a:off x="761412" y="1515478"/>
            <a:ext cx="5216465"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Hypertension isolated to the medical setting, or “white-coat hypertension” is well-documented. Previously considered a confounding factor, it is now recognized as a meaningful subset of hypertension warranting further monitoring due to elevated cardiac risk.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0" i="0" lang="en-US" sz="1800">
                <a:solidFill>
                  <a:srgbClr val="09142A"/>
                </a:solidFill>
                <a:latin typeface="Arial"/>
                <a:ea typeface="Arial"/>
                <a:cs typeface="Arial"/>
                <a:sym typeface="Arial"/>
              </a:rPr>
              <a:t>Fun Fact: </a:t>
            </a:r>
            <a:r>
              <a:rPr b="0" i="0" lang="en-US" sz="1800">
                <a:solidFill>
                  <a:srgbClr val="09142A"/>
                </a:solidFill>
                <a:latin typeface="Roboto"/>
                <a:ea typeface="Roboto"/>
                <a:cs typeface="Roboto"/>
                <a:sym typeface="Roboto"/>
              </a:rPr>
              <a:t>15% to 30% of the population believed to have hypertension may have lower blood pressure outside of the office setting</a:t>
            </a:r>
            <a:r>
              <a:rPr lang="en-US" sz="1800">
                <a:solidFill>
                  <a:schemeClr val="dk1"/>
                </a:solidFill>
                <a:latin typeface="Arial"/>
                <a:ea typeface="Arial"/>
                <a:cs typeface="Arial"/>
                <a:sym typeface="Arial"/>
              </a:rPr>
              <a:t> </a:t>
            </a:r>
            <a:endParaRPr sz="1800">
              <a:solidFill>
                <a:schemeClr val="dk1"/>
              </a:solidFill>
              <a:latin typeface="Impact"/>
              <a:ea typeface="Impact"/>
              <a:cs typeface="Impact"/>
              <a:sym typeface="Impact"/>
            </a:endParaRPr>
          </a:p>
        </p:txBody>
      </p:sp>
      <p:sp>
        <p:nvSpPr>
          <p:cNvPr id="304" name="Google Shape;304;p11">
            <a:hlinkClick action="ppaction://hlinksldjump" r:id="rId8"/>
          </p:cNvPr>
          <p:cNvSpPr/>
          <p:nvPr/>
        </p:nvSpPr>
        <p:spPr>
          <a:xfrm flipH="1">
            <a:off x="2689419" y="4572903"/>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305" name="Google Shape;305;p11"/>
          <p:cNvSpPr/>
          <p:nvPr/>
        </p:nvSpPr>
        <p:spPr>
          <a:xfrm>
            <a:off x="1144431" y="586987"/>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Not examined at his natural habitat (the bank)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 name="Shape 310"/>
        <p:cNvGrpSpPr/>
        <p:nvPr/>
      </p:nvGrpSpPr>
      <p:grpSpPr>
        <a:xfrm>
          <a:off x="0" y="0"/>
          <a:ext cx="0" cy="0"/>
          <a:chOff x="0" y="0"/>
          <a:chExt cx="0" cy="0"/>
        </a:xfrm>
      </p:grpSpPr>
      <p:pic>
        <p:nvPicPr>
          <p:cNvPr id="311" name="Google Shape;311;p1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312" name="Google Shape;312;p12"/>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2"/>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314" name="Google Shape;314;p12"/>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315" name="Google Shape;315;p12"/>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7" name="Google Shape;317;p1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318" name="Google Shape;318;p12"/>
          <p:cNvSpPr/>
          <p:nvPr/>
        </p:nvSpPr>
        <p:spPr>
          <a:xfrm>
            <a:off x="-12467" y="0"/>
            <a:ext cx="7107594" cy="6858000"/>
          </a:xfrm>
          <a:prstGeom prst="rect">
            <a:avLst/>
          </a:prstGeom>
          <a:blipFill rotWithShape="1">
            <a:blip r:embed="rId3">
              <a:alphaModFix/>
            </a:blip>
            <a:stretch>
              <a:fillRect b="0" l="0" r="0" t="0"/>
            </a:stretch>
          </a:blip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19" name="Google Shape;319;p12"/>
          <p:cNvSpPr/>
          <p:nvPr/>
        </p:nvSpPr>
        <p:spPr>
          <a:xfrm>
            <a:off x="-8361" y="0"/>
            <a:ext cx="6756015" cy="6576643"/>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
          <p:cNvSpPr/>
          <p:nvPr/>
        </p:nvSpPr>
        <p:spPr>
          <a:xfrm>
            <a:off x="-12468" y="0"/>
            <a:ext cx="6720840" cy="226225"/>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a:off x="-4108" y="5762147"/>
            <a:ext cx="6720840"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
          <p:cNvSpPr/>
          <p:nvPr/>
        </p:nvSpPr>
        <p:spPr>
          <a:xfrm>
            <a:off x="7557188" y="450792"/>
            <a:ext cx="4171517" cy="5950008"/>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pic>
        <p:nvPicPr>
          <p:cNvPr descr="A picture containing text, grass, outdoor, sign&#10;&#10;Description automatically generated" id="323" name="Google Shape;323;p12"/>
          <p:cNvPicPr preferRelativeResize="0"/>
          <p:nvPr/>
        </p:nvPicPr>
        <p:blipFill rotWithShape="1">
          <a:blip r:embed="rId5">
            <a:alphaModFix/>
          </a:blip>
          <a:srcRect b="1" l="15687" r="49071" t="0"/>
          <a:stretch/>
        </p:blipFill>
        <p:spPr>
          <a:xfrm>
            <a:off x="7798182" y="684680"/>
            <a:ext cx="3697956" cy="5482657"/>
          </a:xfrm>
          <a:prstGeom prst="rect">
            <a:avLst/>
          </a:prstGeom>
          <a:noFill/>
          <a:ln>
            <a:noFill/>
          </a:ln>
        </p:spPr>
      </p:pic>
      <p:sp>
        <p:nvSpPr>
          <p:cNvPr id="324" name="Google Shape;324;p12"/>
          <p:cNvSpPr txBox="1"/>
          <p:nvPr/>
        </p:nvSpPr>
        <p:spPr>
          <a:xfrm>
            <a:off x="9097726" y="5967282"/>
            <a:ext cx="2398412"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700" u="sng">
                <a:solidFill>
                  <a:srgbClr val="FFFFFF"/>
                </a:solidFill>
                <a:latin typeface="Impact"/>
                <a:ea typeface="Impact"/>
                <a:cs typeface="Impact"/>
                <a:sym typeface="Impact"/>
                <a:hlinkClick r:id="rId6">
                  <a:extLst>
                    <a:ext uri="{A12FA001-AC4F-418D-AE19-62706E023703}">
                      <ahyp:hlinkClr val="tx"/>
                    </a:ext>
                  </a:extLst>
                </a:hlinkClick>
              </a:rPr>
              <a:t>This Photo</a:t>
            </a:r>
            <a:r>
              <a:rPr lang="en-US" sz="700">
                <a:solidFill>
                  <a:srgbClr val="FFFFFF"/>
                </a:solidFill>
                <a:latin typeface="Impact"/>
                <a:ea typeface="Impact"/>
                <a:cs typeface="Impact"/>
                <a:sym typeface="Impact"/>
              </a:rPr>
              <a:t> by Unknown Author is licensed under </a:t>
            </a:r>
            <a:r>
              <a:rPr lang="en-US" sz="700" u="sng">
                <a:solidFill>
                  <a:srgbClr val="FFFFFF"/>
                </a:solidFill>
                <a:latin typeface="Impact"/>
                <a:ea typeface="Impact"/>
                <a:cs typeface="Impact"/>
                <a:sym typeface="Impact"/>
                <a:hlinkClick r:id="rId7">
                  <a:extLst>
                    <a:ext uri="{A12FA001-AC4F-418D-AE19-62706E023703}">
                      <ahyp:hlinkClr val="tx"/>
                    </a:ext>
                  </a:extLst>
                </a:hlinkClick>
              </a:rPr>
              <a:t>CC BY-SA-NC</a:t>
            </a:r>
            <a:endParaRPr sz="700">
              <a:solidFill>
                <a:srgbClr val="FFFFFF"/>
              </a:solidFill>
              <a:latin typeface="Impact"/>
              <a:ea typeface="Impact"/>
              <a:cs typeface="Impact"/>
              <a:sym typeface="Impact"/>
            </a:endParaRPr>
          </a:p>
        </p:txBody>
      </p:sp>
      <p:sp>
        <p:nvSpPr>
          <p:cNvPr id="325" name="Google Shape;325;p12"/>
          <p:cNvSpPr txBox="1"/>
          <p:nvPr/>
        </p:nvSpPr>
        <p:spPr>
          <a:xfrm>
            <a:off x="761412" y="1515478"/>
            <a:ext cx="5216465"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Fun fact (not for test-taking purposes): High altitudes (&gt;8,200ft or &gt;2500m) are associated with a modest increase in blood pressure for those not acclimatized. This is due to adrenergic activation, arterial stiffness, and reduced vasodilatory responses. However, this is not considered an inaccuracy but rather a real physiologic change.</a:t>
            </a:r>
            <a:endParaRPr sz="1800">
              <a:solidFill>
                <a:schemeClr val="dk1"/>
              </a:solidFill>
              <a:latin typeface="Impact"/>
              <a:ea typeface="Impact"/>
              <a:cs typeface="Impact"/>
              <a:sym typeface="Impact"/>
            </a:endParaRPr>
          </a:p>
        </p:txBody>
      </p:sp>
      <p:sp>
        <p:nvSpPr>
          <p:cNvPr id="326" name="Google Shape;326;p12">
            <a:hlinkClick action="ppaction://hlinksldjump" r:id="rId8"/>
          </p:cNvPr>
          <p:cNvSpPr/>
          <p:nvPr/>
        </p:nvSpPr>
        <p:spPr>
          <a:xfrm flipH="1">
            <a:off x="2689419" y="4572903"/>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pic>
        <p:nvPicPr>
          <p:cNvPr id="327" name="Google Shape;327;p12"/>
          <p:cNvPicPr preferRelativeResize="0"/>
          <p:nvPr/>
        </p:nvPicPr>
        <p:blipFill rotWithShape="1">
          <a:blip r:embed="rId9">
            <a:alphaModFix/>
          </a:blip>
          <a:srcRect b="0" l="0" r="0" t="0"/>
          <a:stretch/>
        </p:blipFill>
        <p:spPr>
          <a:xfrm>
            <a:off x="1246913" y="516871"/>
            <a:ext cx="4218798" cy="7742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pic>
        <p:nvPicPr>
          <p:cNvPr id="333" name="Google Shape;333;p13"/>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334" name="Google Shape;334;p13"/>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336" name="Google Shape;336;p13"/>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337" name="Google Shape;337;p13"/>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9" name="Google Shape;339;p13"/>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340" name="Google Shape;340;p13"/>
          <p:cNvSpPr/>
          <p:nvPr/>
        </p:nvSpPr>
        <p:spPr>
          <a:xfrm>
            <a:off x="-12467" y="0"/>
            <a:ext cx="7107594" cy="6858000"/>
          </a:xfrm>
          <a:prstGeom prst="rect">
            <a:avLst/>
          </a:prstGeom>
          <a:blipFill rotWithShape="1">
            <a:blip r:embed="rId3">
              <a:alphaModFix/>
            </a:blip>
            <a:stretch>
              <a:fillRect b="0" l="0" r="0" t="0"/>
            </a:stretch>
          </a:blip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41" name="Google Shape;341;p13"/>
          <p:cNvSpPr/>
          <p:nvPr/>
        </p:nvSpPr>
        <p:spPr>
          <a:xfrm>
            <a:off x="-8361" y="0"/>
            <a:ext cx="6756015" cy="6576643"/>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p:nvPr/>
        </p:nvSpPr>
        <p:spPr>
          <a:xfrm>
            <a:off x="-12468" y="0"/>
            <a:ext cx="6720840" cy="226225"/>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3"/>
          <p:cNvSpPr/>
          <p:nvPr/>
        </p:nvSpPr>
        <p:spPr>
          <a:xfrm>
            <a:off x="-4108" y="5762147"/>
            <a:ext cx="6720840"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
          <p:cNvSpPr/>
          <p:nvPr/>
        </p:nvSpPr>
        <p:spPr>
          <a:xfrm>
            <a:off x="7557188" y="450792"/>
            <a:ext cx="4171517" cy="5950008"/>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pic>
        <p:nvPicPr>
          <p:cNvPr descr="A picture containing text, grass, outdoor, sign&#10;&#10;Description automatically generated" id="345" name="Google Shape;345;p13"/>
          <p:cNvPicPr preferRelativeResize="0"/>
          <p:nvPr/>
        </p:nvPicPr>
        <p:blipFill rotWithShape="1">
          <a:blip r:embed="rId5">
            <a:alphaModFix/>
          </a:blip>
          <a:srcRect b="1" l="15687" r="49071" t="0"/>
          <a:stretch/>
        </p:blipFill>
        <p:spPr>
          <a:xfrm>
            <a:off x="7798182" y="684680"/>
            <a:ext cx="3697956" cy="5482657"/>
          </a:xfrm>
          <a:prstGeom prst="rect">
            <a:avLst/>
          </a:prstGeom>
          <a:noFill/>
          <a:ln>
            <a:noFill/>
          </a:ln>
        </p:spPr>
      </p:pic>
      <p:sp>
        <p:nvSpPr>
          <p:cNvPr id="346" name="Google Shape;346;p13"/>
          <p:cNvSpPr txBox="1"/>
          <p:nvPr/>
        </p:nvSpPr>
        <p:spPr>
          <a:xfrm>
            <a:off x="9097726" y="5967282"/>
            <a:ext cx="2398412"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700" u="sng">
                <a:solidFill>
                  <a:srgbClr val="FFFFFF"/>
                </a:solidFill>
                <a:latin typeface="Impact"/>
                <a:ea typeface="Impact"/>
                <a:cs typeface="Impact"/>
                <a:sym typeface="Impact"/>
                <a:hlinkClick r:id="rId6">
                  <a:extLst>
                    <a:ext uri="{A12FA001-AC4F-418D-AE19-62706E023703}">
                      <ahyp:hlinkClr val="tx"/>
                    </a:ext>
                  </a:extLst>
                </a:hlinkClick>
              </a:rPr>
              <a:t>This Photo</a:t>
            </a:r>
            <a:r>
              <a:rPr lang="en-US" sz="700">
                <a:solidFill>
                  <a:srgbClr val="FFFFFF"/>
                </a:solidFill>
                <a:latin typeface="Impact"/>
                <a:ea typeface="Impact"/>
                <a:cs typeface="Impact"/>
                <a:sym typeface="Impact"/>
              </a:rPr>
              <a:t> by Unknown Author is licensed under </a:t>
            </a:r>
            <a:r>
              <a:rPr lang="en-US" sz="700" u="sng">
                <a:solidFill>
                  <a:srgbClr val="FFFFFF"/>
                </a:solidFill>
                <a:latin typeface="Impact"/>
                <a:ea typeface="Impact"/>
                <a:cs typeface="Impact"/>
                <a:sym typeface="Impact"/>
                <a:hlinkClick r:id="rId7">
                  <a:extLst>
                    <a:ext uri="{A12FA001-AC4F-418D-AE19-62706E023703}">
                      <ahyp:hlinkClr val="tx"/>
                    </a:ext>
                  </a:extLst>
                </a:hlinkClick>
              </a:rPr>
              <a:t>CC BY-SA-NC</a:t>
            </a:r>
            <a:endParaRPr sz="700">
              <a:solidFill>
                <a:srgbClr val="FFFFFF"/>
              </a:solidFill>
              <a:latin typeface="Impact"/>
              <a:ea typeface="Impact"/>
              <a:cs typeface="Impact"/>
              <a:sym typeface="Impact"/>
            </a:endParaRPr>
          </a:p>
        </p:txBody>
      </p:sp>
      <p:sp>
        <p:nvSpPr>
          <p:cNvPr id="347" name="Google Shape;347;p13"/>
          <p:cNvSpPr txBox="1"/>
          <p:nvPr/>
        </p:nvSpPr>
        <p:spPr>
          <a:xfrm>
            <a:off x="761412" y="1515478"/>
            <a:ext cx="521646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This is a real physiologic effect from caffeine (and other stimulants) that should be monitored. </a:t>
            </a:r>
            <a:endParaRPr sz="1800">
              <a:solidFill>
                <a:schemeClr val="dk1"/>
              </a:solidFill>
              <a:latin typeface="Impact"/>
              <a:ea typeface="Impact"/>
              <a:cs typeface="Impact"/>
              <a:sym typeface="Impact"/>
            </a:endParaRPr>
          </a:p>
        </p:txBody>
      </p:sp>
      <p:sp>
        <p:nvSpPr>
          <p:cNvPr id="348" name="Google Shape;348;p13">
            <a:hlinkClick action="ppaction://hlinksldjump" r:id="rId8"/>
          </p:cNvPr>
          <p:cNvSpPr/>
          <p:nvPr/>
        </p:nvSpPr>
        <p:spPr>
          <a:xfrm flipH="1">
            <a:off x="2689419" y="4572903"/>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349" name="Google Shape;349;p13">
            <a:hlinkClick action="ppaction://hlinksldjump" r:id="rId9"/>
          </p:cNvPr>
          <p:cNvSpPr/>
          <p:nvPr/>
        </p:nvSpPr>
        <p:spPr>
          <a:xfrm>
            <a:off x="1250532" y="703925"/>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Already made a Dunkin’ run today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4"/>
          <p:cNvSpPr txBox="1"/>
          <p:nvPr>
            <p:ph type="title"/>
          </p:nvPr>
        </p:nvSpPr>
        <p:spPr>
          <a:xfrm>
            <a:off x="676923" y="295182"/>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Looks like the BP machine won’t start until you can select the correct cuff</a:t>
            </a:r>
            <a:endParaRPr/>
          </a:p>
        </p:txBody>
      </p:sp>
      <p:pic>
        <p:nvPicPr>
          <p:cNvPr descr="A picture containing text, device, gauge&#10;&#10;Description automatically generated" id="355" name="Google Shape;355;p14">
            <a:hlinkClick action="ppaction://hlinksldjump" r:id="rId3"/>
          </p:cNvPr>
          <p:cNvPicPr preferRelativeResize="0"/>
          <p:nvPr/>
        </p:nvPicPr>
        <p:blipFill rotWithShape="1">
          <a:blip r:embed="rId4">
            <a:alphaModFix/>
          </a:blip>
          <a:srcRect b="0" l="0" r="0" t="0"/>
          <a:stretch/>
        </p:blipFill>
        <p:spPr>
          <a:xfrm>
            <a:off x="2217684" y="1772044"/>
            <a:ext cx="2832102" cy="1857387"/>
          </a:xfrm>
          <a:prstGeom prst="rect">
            <a:avLst/>
          </a:prstGeom>
          <a:noFill/>
          <a:ln>
            <a:noFill/>
          </a:ln>
        </p:spPr>
      </p:pic>
      <p:pic>
        <p:nvPicPr>
          <p:cNvPr descr="A picture containing text, device, gauge&#10;&#10;Description automatically generated" id="356" name="Google Shape;356;p14">
            <a:hlinkClick action="ppaction://hlinksldjump" r:id="rId5"/>
          </p:cNvPr>
          <p:cNvPicPr preferRelativeResize="0"/>
          <p:nvPr/>
        </p:nvPicPr>
        <p:blipFill rotWithShape="1">
          <a:blip r:embed="rId6">
            <a:alphaModFix/>
          </a:blip>
          <a:srcRect b="0" l="0" r="0" t="0"/>
          <a:stretch/>
        </p:blipFill>
        <p:spPr>
          <a:xfrm>
            <a:off x="2217684" y="4164535"/>
            <a:ext cx="2832102" cy="1857387"/>
          </a:xfrm>
          <a:prstGeom prst="rect">
            <a:avLst/>
          </a:prstGeom>
          <a:noFill/>
          <a:ln>
            <a:noFill/>
          </a:ln>
        </p:spPr>
      </p:pic>
      <p:pic>
        <p:nvPicPr>
          <p:cNvPr descr="A picture containing text, device, gauge&#10;&#10;Description automatically generated" id="357" name="Google Shape;357;p14">
            <a:hlinkClick action="ppaction://hlinksldjump" r:id="rId7"/>
          </p:cNvPr>
          <p:cNvPicPr preferRelativeResize="0"/>
          <p:nvPr/>
        </p:nvPicPr>
        <p:blipFill rotWithShape="1">
          <a:blip r:embed="rId8">
            <a:alphaModFix/>
          </a:blip>
          <a:srcRect b="0" l="0" r="0" t="0"/>
          <a:stretch/>
        </p:blipFill>
        <p:spPr>
          <a:xfrm>
            <a:off x="6905298" y="4164535"/>
            <a:ext cx="2832102" cy="1857387"/>
          </a:xfrm>
          <a:prstGeom prst="rect">
            <a:avLst/>
          </a:prstGeom>
          <a:noFill/>
          <a:ln>
            <a:noFill/>
          </a:ln>
        </p:spPr>
      </p:pic>
      <p:pic>
        <p:nvPicPr>
          <p:cNvPr descr="A picture containing text, device, gauge&#10;&#10;Description automatically generated" id="358" name="Google Shape;358;p14">
            <a:hlinkClick action="ppaction://hlinksldjump" r:id="rId9"/>
          </p:cNvPr>
          <p:cNvPicPr preferRelativeResize="0"/>
          <p:nvPr/>
        </p:nvPicPr>
        <p:blipFill rotWithShape="1">
          <a:blip r:embed="rId10">
            <a:alphaModFix/>
          </a:blip>
          <a:srcRect b="0" l="0" r="0" t="0"/>
          <a:stretch/>
        </p:blipFill>
        <p:spPr>
          <a:xfrm>
            <a:off x="7005146" y="1742404"/>
            <a:ext cx="2832102" cy="1857387"/>
          </a:xfrm>
          <a:prstGeom prst="rect">
            <a:avLst/>
          </a:prstGeom>
          <a:noFill/>
          <a:ln>
            <a:noFill/>
          </a:ln>
        </p:spPr>
      </p:pic>
      <p:sp>
        <p:nvSpPr>
          <p:cNvPr id="359" name="Google Shape;359;p14"/>
          <p:cNvSpPr/>
          <p:nvPr/>
        </p:nvSpPr>
        <p:spPr>
          <a:xfrm>
            <a:off x="7021346" y="4704742"/>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0" name="Google Shape;360;p14"/>
          <p:cNvSpPr/>
          <p:nvPr/>
        </p:nvSpPr>
        <p:spPr>
          <a:xfrm>
            <a:off x="2908986" y="2322786"/>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1" name="Google Shape;361;p14"/>
          <p:cNvSpPr/>
          <p:nvPr/>
        </p:nvSpPr>
        <p:spPr>
          <a:xfrm>
            <a:off x="3106081" y="2322786"/>
            <a:ext cx="178675" cy="672662"/>
          </a:xfrm>
          <a:prstGeom prst="rect">
            <a:avLst/>
          </a:prstGeom>
          <a:solidFill>
            <a:schemeClr val="lt1"/>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2" name="Google Shape;362;p14"/>
          <p:cNvSpPr/>
          <p:nvPr/>
        </p:nvSpPr>
        <p:spPr>
          <a:xfrm>
            <a:off x="2512638" y="2322786"/>
            <a:ext cx="178675" cy="672662"/>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3" name="Google Shape;363;p14"/>
          <p:cNvSpPr/>
          <p:nvPr/>
        </p:nvSpPr>
        <p:spPr>
          <a:xfrm>
            <a:off x="2304424" y="2322786"/>
            <a:ext cx="178675" cy="672662"/>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4" name="Google Shape;364;p14"/>
          <p:cNvSpPr/>
          <p:nvPr/>
        </p:nvSpPr>
        <p:spPr>
          <a:xfrm>
            <a:off x="2374394" y="4746021"/>
            <a:ext cx="178675" cy="672662"/>
          </a:xfrm>
          <a:prstGeom prst="rect">
            <a:avLst/>
          </a:prstGeom>
          <a:solidFill>
            <a:schemeClr val="lt1"/>
          </a:solidFill>
          <a:ln cap="flat" cmpd="sng" w="19050">
            <a:solidFill>
              <a:srgbClr val="5D53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5" name="Google Shape;365;p14"/>
          <p:cNvSpPr/>
          <p:nvPr/>
        </p:nvSpPr>
        <p:spPr>
          <a:xfrm>
            <a:off x="2565061" y="4756897"/>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6" name="Google Shape;366;p14"/>
          <p:cNvSpPr/>
          <p:nvPr/>
        </p:nvSpPr>
        <p:spPr>
          <a:xfrm>
            <a:off x="7167192" y="2322786"/>
            <a:ext cx="178675" cy="67266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7" name="Google Shape;367;p14"/>
          <p:cNvSpPr/>
          <p:nvPr/>
        </p:nvSpPr>
        <p:spPr>
          <a:xfrm>
            <a:off x="7347371" y="2322786"/>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8" name="Google Shape;368;p14"/>
          <p:cNvSpPr/>
          <p:nvPr/>
        </p:nvSpPr>
        <p:spPr>
          <a:xfrm>
            <a:off x="7704721" y="2322786"/>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69" name="Google Shape;369;p14"/>
          <p:cNvSpPr/>
          <p:nvPr/>
        </p:nvSpPr>
        <p:spPr>
          <a:xfrm>
            <a:off x="7901816" y="2322786"/>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0" name="Google Shape;370;p14"/>
          <p:cNvSpPr/>
          <p:nvPr/>
        </p:nvSpPr>
        <p:spPr>
          <a:xfrm>
            <a:off x="8080491" y="2322786"/>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1" name="Google Shape;371;p14"/>
          <p:cNvSpPr/>
          <p:nvPr/>
        </p:nvSpPr>
        <p:spPr>
          <a:xfrm>
            <a:off x="7226731" y="4703044"/>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2" name="Google Shape;372;p14"/>
          <p:cNvSpPr/>
          <p:nvPr/>
        </p:nvSpPr>
        <p:spPr>
          <a:xfrm>
            <a:off x="7637501" y="4703044"/>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3" name="Google Shape;373;p14"/>
          <p:cNvSpPr/>
          <p:nvPr/>
        </p:nvSpPr>
        <p:spPr>
          <a:xfrm>
            <a:off x="7432065" y="4703044"/>
            <a:ext cx="178675" cy="672662"/>
          </a:xfrm>
          <a:prstGeom prst="rect">
            <a:avLst/>
          </a:prstGeom>
          <a:solidFill>
            <a:srgbClr val="CC6600"/>
          </a:solidFill>
          <a:ln cap="flat" cmpd="sng" w="19050">
            <a:solidFill>
              <a:srgbClr val="CC66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4" name="Google Shape;374;p14"/>
          <p:cNvSpPr/>
          <p:nvPr/>
        </p:nvSpPr>
        <p:spPr>
          <a:xfrm>
            <a:off x="7526046" y="2322786"/>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5" name="Google Shape;375;p14"/>
          <p:cNvSpPr/>
          <p:nvPr/>
        </p:nvSpPr>
        <p:spPr>
          <a:xfrm>
            <a:off x="7852963" y="4703044"/>
            <a:ext cx="178675" cy="672662"/>
          </a:xfrm>
          <a:prstGeom prst="rect">
            <a:avLst/>
          </a:prstGeom>
          <a:solidFill>
            <a:schemeClr val="lt1"/>
          </a:solidFill>
          <a:ln cap="flat" cmpd="sng" w="19050">
            <a:solidFill>
              <a:srgbClr val="796E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6" name="Google Shape;376;p14"/>
          <p:cNvSpPr/>
          <p:nvPr/>
        </p:nvSpPr>
        <p:spPr>
          <a:xfrm>
            <a:off x="8079611" y="4703044"/>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7" name="Google Shape;377;p14"/>
          <p:cNvSpPr/>
          <p:nvPr/>
        </p:nvSpPr>
        <p:spPr>
          <a:xfrm>
            <a:off x="9318735" y="4703044"/>
            <a:ext cx="178675" cy="672662"/>
          </a:xfrm>
          <a:prstGeom prst="rect">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8" name="Google Shape;378;p14"/>
          <p:cNvSpPr/>
          <p:nvPr/>
        </p:nvSpPr>
        <p:spPr>
          <a:xfrm>
            <a:off x="9104449" y="4703044"/>
            <a:ext cx="178675" cy="672662"/>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79" name="Google Shape;379;p14">
            <a:hlinkClick action="ppaction://hlinksldjump" r:id="rId11"/>
          </p:cNvPr>
          <p:cNvSpPr/>
          <p:nvPr/>
        </p:nvSpPr>
        <p:spPr>
          <a:xfrm>
            <a:off x="2705099" y="2322786"/>
            <a:ext cx="178675" cy="672662"/>
          </a:xfrm>
          <a:prstGeom prst="rect">
            <a:avLst/>
          </a:prstGeom>
          <a:solidFill>
            <a:schemeClr val="lt1"/>
          </a:solidFill>
          <a:ln cap="flat" cmpd="sng" w="19050">
            <a:solidFill>
              <a:srgbClr val="5D53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0" name="Google Shape;380;p14"/>
          <p:cNvSpPr/>
          <p:nvPr/>
        </p:nvSpPr>
        <p:spPr>
          <a:xfrm>
            <a:off x="2743736" y="4746021"/>
            <a:ext cx="178675" cy="672662"/>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1" name="Google Shape;381;p14"/>
          <p:cNvSpPr/>
          <p:nvPr/>
        </p:nvSpPr>
        <p:spPr>
          <a:xfrm>
            <a:off x="8092531" y="2300839"/>
            <a:ext cx="178675" cy="672662"/>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2" name="Google Shape;382;p14"/>
          <p:cNvSpPr/>
          <p:nvPr/>
        </p:nvSpPr>
        <p:spPr>
          <a:xfrm>
            <a:off x="9104449" y="4703044"/>
            <a:ext cx="178675" cy="672662"/>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3" name="Google Shape;383;p14"/>
          <p:cNvSpPr/>
          <p:nvPr/>
        </p:nvSpPr>
        <p:spPr>
          <a:xfrm>
            <a:off x="7651130" y="4689821"/>
            <a:ext cx="178675" cy="672662"/>
          </a:xfrm>
          <a:prstGeom prst="rect">
            <a:avLst/>
          </a:prstGeom>
          <a:solidFill>
            <a:schemeClr val="lt1"/>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4" name="Google Shape;384;p14"/>
          <p:cNvSpPr/>
          <p:nvPr/>
        </p:nvSpPr>
        <p:spPr>
          <a:xfrm>
            <a:off x="7542543" y="2309563"/>
            <a:ext cx="178675" cy="672662"/>
          </a:xfrm>
          <a:prstGeom prst="rect">
            <a:avLst/>
          </a:prstGeom>
          <a:solidFill>
            <a:schemeClr val="lt1"/>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5" name="Google Shape;385;p14"/>
          <p:cNvSpPr/>
          <p:nvPr/>
        </p:nvSpPr>
        <p:spPr>
          <a:xfrm>
            <a:off x="7342727" y="2322786"/>
            <a:ext cx="178675" cy="672662"/>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6" name="Google Shape;386;p14"/>
          <p:cNvSpPr/>
          <p:nvPr/>
        </p:nvSpPr>
        <p:spPr>
          <a:xfrm>
            <a:off x="2941685" y="4746021"/>
            <a:ext cx="178675" cy="672662"/>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7" name="Google Shape;387;p14"/>
          <p:cNvSpPr/>
          <p:nvPr/>
        </p:nvSpPr>
        <p:spPr>
          <a:xfrm>
            <a:off x="7240411" y="4689821"/>
            <a:ext cx="178675" cy="672662"/>
          </a:xfrm>
          <a:prstGeom prst="rect">
            <a:avLst/>
          </a:prstGeom>
          <a:solidFill>
            <a:schemeClr val="lt1"/>
          </a:solidFill>
          <a:ln cap="flat" cmpd="sng" w="19050">
            <a:solidFill>
              <a:srgbClr val="5D53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8" name="Google Shape;388;p14"/>
          <p:cNvSpPr/>
          <p:nvPr/>
        </p:nvSpPr>
        <p:spPr>
          <a:xfrm>
            <a:off x="7730537" y="2322786"/>
            <a:ext cx="178675" cy="672662"/>
          </a:xfrm>
          <a:prstGeom prst="rect">
            <a:avLst/>
          </a:prstGeom>
          <a:solidFill>
            <a:schemeClr val="lt1"/>
          </a:solidFill>
          <a:ln cap="flat" cmpd="sng" w="19050">
            <a:solidFill>
              <a:srgbClr val="5D53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89" name="Google Shape;389;p14"/>
          <p:cNvSpPr/>
          <p:nvPr/>
        </p:nvSpPr>
        <p:spPr>
          <a:xfrm>
            <a:off x="8097426" y="4719745"/>
            <a:ext cx="178675" cy="672662"/>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390" name="Google Shape;390;p14">
            <a:hlinkClick action="ppaction://hlinksldjump" r:id="rId12"/>
          </p:cNvPr>
          <p:cNvSpPr/>
          <p:nvPr/>
        </p:nvSpPr>
        <p:spPr>
          <a:xfrm flipH="1">
            <a:off x="185563" y="5552205"/>
            <a:ext cx="1271705" cy="804207"/>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Back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5"/>
          <p:cNvSpPr txBox="1"/>
          <p:nvPr>
            <p:ph type="title"/>
          </p:nvPr>
        </p:nvSpPr>
        <p:spPr>
          <a:xfrm>
            <a:off x="675290" y="3975538"/>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646464"/>
              </a:buClr>
              <a:buSzPct val="100000"/>
              <a:buFont typeface="Impact"/>
              <a:buNone/>
            </a:pPr>
            <a:r>
              <a:rPr lang="en-US" cap="none">
                <a:solidFill>
                  <a:srgbClr val="646464"/>
                </a:solidFill>
              </a:rPr>
              <a:t>Whoops, didn’t seem to work. Maybe you should check some more scenarios?</a:t>
            </a:r>
            <a:endParaRPr/>
          </a:p>
        </p:txBody>
      </p:sp>
      <p:sp>
        <p:nvSpPr>
          <p:cNvPr id="396" name="Google Shape;396;p15">
            <a:hlinkClick action="ppaction://hlinksldjump" r:id="rId3"/>
          </p:cNvPr>
          <p:cNvSpPr/>
          <p:nvPr/>
        </p:nvSpPr>
        <p:spPr>
          <a:xfrm flipH="1">
            <a:off x="724559" y="659502"/>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6"/>
          <p:cNvSpPr txBox="1"/>
          <p:nvPr>
            <p:ph type="title"/>
          </p:nvPr>
        </p:nvSpPr>
        <p:spPr>
          <a:xfrm>
            <a:off x="685802" y="237068"/>
            <a:ext cx="10394706" cy="160069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000"/>
              <a:buFont typeface="Impact"/>
              <a:buNone/>
            </a:pPr>
            <a:r>
              <a:rPr lang="en-US" sz="4000" cap="none"/>
              <a:t>You get a reading of 148/88 after getting Mr. Jackson (56yoM) in optimal measurement conditions …</a:t>
            </a:r>
            <a:endParaRPr/>
          </a:p>
        </p:txBody>
      </p:sp>
      <p:sp>
        <p:nvSpPr>
          <p:cNvPr id="402" name="Google Shape;402;p16"/>
          <p:cNvSpPr txBox="1"/>
          <p:nvPr>
            <p:ph idx="1" type="body"/>
          </p:nvPr>
        </p:nvSpPr>
        <p:spPr>
          <a:xfrm>
            <a:off x="685802" y="2399854"/>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rPr b="1" lang="en-US" cap="none">
                <a:latin typeface="Arial"/>
                <a:ea typeface="Arial"/>
                <a:cs typeface="Arial"/>
                <a:sym typeface="Arial"/>
              </a:rPr>
              <a:t>What is the threshold for hypertension per JNC-8 for this pt?</a:t>
            </a:r>
            <a:endParaRPr/>
          </a:p>
        </p:txBody>
      </p:sp>
      <p:sp>
        <p:nvSpPr>
          <p:cNvPr id="403" name="Google Shape;403;p16"/>
          <p:cNvSpPr txBox="1"/>
          <p:nvPr>
            <p:ph idx="3" type="body"/>
          </p:nvPr>
        </p:nvSpPr>
        <p:spPr>
          <a:xfrm>
            <a:off x="4234622" y="2063395"/>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t/>
            </a:r>
            <a:endParaRPr/>
          </a:p>
        </p:txBody>
      </p:sp>
      <p:sp>
        <p:nvSpPr>
          <p:cNvPr id="404" name="Google Shape;404;p16"/>
          <p:cNvSpPr txBox="1"/>
          <p:nvPr>
            <p:ph idx="4" type="body"/>
          </p:nvPr>
        </p:nvSpPr>
        <p:spPr>
          <a:xfrm>
            <a:off x="4234621" y="2639658"/>
            <a:ext cx="3310128" cy="2734928"/>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SzPts val="2240"/>
              <a:buNone/>
            </a:pPr>
            <a:r>
              <a:t/>
            </a:r>
            <a:endParaRPr/>
          </a:p>
        </p:txBody>
      </p:sp>
      <p:sp>
        <p:nvSpPr>
          <p:cNvPr id="405" name="Google Shape;405;p16"/>
          <p:cNvSpPr txBox="1"/>
          <p:nvPr>
            <p:ph idx="5" type="body"/>
          </p:nvPr>
        </p:nvSpPr>
        <p:spPr>
          <a:xfrm>
            <a:off x="7770380" y="2063395"/>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t/>
            </a:r>
            <a:endParaRPr/>
          </a:p>
        </p:txBody>
      </p:sp>
      <p:sp>
        <p:nvSpPr>
          <p:cNvPr id="406" name="Google Shape;406;p16"/>
          <p:cNvSpPr txBox="1"/>
          <p:nvPr>
            <p:ph idx="6" type="body"/>
          </p:nvPr>
        </p:nvSpPr>
        <p:spPr>
          <a:xfrm>
            <a:off x="7770380" y="2639658"/>
            <a:ext cx="3310128" cy="2734928"/>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SzPts val="2240"/>
              <a:buNone/>
            </a:pPr>
            <a:r>
              <a:t/>
            </a:r>
            <a:endParaRPr/>
          </a:p>
        </p:txBody>
      </p:sp>
      <p:sp>
        <p:nvSpPr>
          <p:cNvPr id="407" name="Google Shape;407;p16">
            <a:hlinkClick action="ppaction://hlinksldjump" r:id="rId3"/>
          </p:cNvPr>
          <p:cNvSpPr/>
          <p:nvPr/>
        </p:nvSpPr>
        <p:spPr>
          <a:xfrm>
            <a:off x="835053" y="4912076"/>
            <a:ext cx="3024687"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&gt;139/89</a:t>
            </a:r>
            <a:endParaRPr/>
          </a:p>
        </p:txBody>
      </p:sp>
      <p:sp>
        <p:nvSpPr>
          <p:cNvPr id="408" name="Google Shape;408;p16">
            <a:hlinkClick action="ppaction://hlinksldjump" r:id="rId4"/>
          </p:cNvPr>
          <p:cNvSpPr/>
          <p:nvPr/>
        </p:nvSpPr>
        <p:spPr>
          <a:xfrm>
            <a:off x="835053" y="4016687"/>
            <a:ext cx="3024687"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&gt;149/89</a:t>
            </a:r>
            <a:endParaRPr/>
          </a:p>
        </p:txBody>
      </p:sp>
      <p:sp>
        <p:nvSpPr>
          <p:cNvPr id="409" name="Google Shape;409;p16">
            <a:hlinkClick action="ppaction://hlinksldjump" r:id="rId5"/>
          </p:cNvPr>
          <p:cNvSpPr/>
          <p:nvPr/>
        </p:nvSpPr>
        <p:spPr>
          <a:xfrm>
            <a:off x="835053" y="3121298"/>
            <a:ext cx="3024687"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&gt;139/99</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Whoops Wednesday! - News and Announcements -" id="414" name="Google Shape;414;p17"/>
          <p:cNvPicPr preferRelativeResize="0"/>
          <p:nvPr/>
        </p:nvPicPr>
        <p:blipFill rotWithShape="1">
          <a:blip r:embed="rId3">
            <a:alphaModFix/>
          </a:blip>
          <a:srcRect b="0" l="0" r="0" t="0"/>
          <a:stretch/>
        </p:blipFill>
        <p:spPr>
          <a:xfrm>
            <a:off x="2817008" y="1328446"/>
            <a:ext cx="6557984" cy="3416056"/>
          </a:xfrm>
          <a:prstGeom prst="rect">
            <a:avLst/>
          </a:prstGeom>
          <a:noFill/>
          <a:ln>
            <a:noFill/>
          </a:ln>
        </p:spPr>
      </p:pic>
      <p:sp>
        <p:nvSpPr>
          <p:cNvPr id="415" name="Google Shape;415;p17">
            <a:hlinkClick action="ppaction://hlinksldjump" r:id="rId4"/>
          </p:cNvPr>
          <p:cNvSpPr/>
          <p:nvPr/>
        </p:nvSpPr>
        <p:spPr>
          <a:xfrm flipH="1">
            <a:off x="352025" y="659502"/>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18"/>
          <p:cNvSpPr txBox="1"/>
          <p:nvPr>
            <p:ph type="title"/>
          </p:nvPr>
        </p:nvSpPr>
        <p:spPr>
          <a:xfrm>
            <a:off x="685802" y="237068"/>
            <a:ext cx="10394706" cy="160069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000"/>
              <a:buFont typeface="Impact"/>
              <a:buNone/>
            </a:pPr>
            <a:r>
              <a:rPr lang="en-US" sz="4000" cap="none"/>
              <a:t>You get a reading of 148/88 after getting Mr. Jackson (56yoM) in optimal measurement conditions …</a:t>
            </a:r>
            <a:endParaRPr/>
          </a:p>
        </p:txBody>
      </p:sp>
      <p:sp>
        <p:nvSpPr>
          <p:cNvPr id="421" name="Google Shape;421;p18"/>
          <p:cNvSpPr txBox="1"/>
          <p:nvPr>
            <p:ph idx="1" type="body"/>
          </p:nvPr>
        </p:nvSpPr>
        <p:spPr>
          <a:xfrm>
            <a:off x="685802" y="2399854"/>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rPr lang="en-US" cap="none">
                <a:solidFill>
                  <a:srgbClr val="5C0607"/>
                </a:solidFill>
              </a:rPr>
              <a:t>What is the threshold for hypertension per JNC-8 for this pt?</a:t>
            </a:r>
            <a:endParaRPr/>
          </a:p>
        </p:txBody>
      </p:sp>
      <p:sp>
        <p:nvSpPr>
          <p:cNvPr id="422" name="Google Shape;422;p18"/>
          <p:cNvSpPr txBox="1"/>
          <p:nvPr>
            <p:ph idx="3" type="body"/>
          </p:nvPr>
        </p:nvSpPr>
        <p:spPr>
          <a:xfrm>
            <a:off x="4234622" y="2063395"/>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rPr lang="en-US" cap="none"/>
              <a:t>What if this was a 60yo?</a:t>
            </a:r>
            <a:endParaRPr/>
          </a:p>
        </p:txBody>
      </p:sp>
      <p:sp>
        <p:nvSpPr>
          <p:cNvPr id="423" name="Google Shape;423;p18"/>
          <p:cNvSpPr txBox="1"/>
          <p:nvPr>
            <p:ph idx="5" type="body"/>
          </p:nvPr>
        </p:nvSpPr>
        <p:spPr>
          <a:xfrm>
            <a:off x="7770380" y="2063395"/>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t/>
            </a:r>
            <a:endParaRPr/>
          </a:p>
        </p:txBody>
      </p:sp>
      <p:sp>
        <p:nvSpPr>
          <p:cNvPr id="424" name="Google Shape;424;p18"/>
          <p:cNvSpPr txBox="1"/>
          <p:nvPr>
            <p:ph idx="6" type="body"/>
          </p:nvPr>
        </p:nvSpPr>
        <p:spPr>
          <a:xfrm>
            <a:off x="7770380" y="2639658"/>
            <a:ext cx="3310128" cy="2734928"/>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SzPts val="2240"/>
              <a:buNone/>
            </a:pPr>
            <a:r>
              <a:t/>
            </a:r>
            <a:endParaRPr/>
          </a:p>
        </p:txBody>
      </p:sp>
      <p:sp>
        <p:nvSpPr>
          <p:cNvPr id="425" name="Google Shape;425;p18"/>
          <p:cNvSpPr/>
          <p:nvPr/>
        </p:nvSpPr>
        <p:spPr>
          <a:xfrm>
            <a:off x="835053" y="4912076"/>
            <a:ext cx="3024687" cy="562063"/>
          </a:xfrm>
          <a:prstGeom prst="roundRect">
            <a:avLst>
              <a:gd fmla="val 16667" name="adj"/>
            </a:avLst>
          </a:prstGeom>
          <a:solidFill>
            <a:schemeClr val="accent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&gt;139/89</a:t>
            </a:r>
            <a:endParaRPr/>
          </a:p>
        </p:txBody>
      </p:sp>
      <p:sp>
        <p:nvSpPr>
          <p:cNvPr id="426" name="Google Shape;426;p18"/>
          <p:cNvSpPr/>
          <p:nvPr/>
        </p:nvSpPr>
        <p:spPr>
          <a:xfrm>
            <a:off x="835053" y="4016687"/>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&gt;149/89</a:t>
            </a:r>
            <a:endParaRPr/>
          </a:p>
        </p:txBody>
      </p:sp>
      <p:sp>
        <p:nvSpPr>
          <p:cNvPr id="427" name="Google Shape;427;p18"/>
          <p:cNvSpPr/>
          <p:nvPr/>
        </p:nvSpPr>
        <p:spPr>
          <a:xfrm>
            <a:off x="835053" y="3121298"/>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&gt;139/99</a:t>
            </a:r>
            <a:endParaRPr/>
          </a:p>
        </p:txBody>
      </p:sp>
      <p:sp>
        <p:nvSpPr>
          <p:cNvPr id="428" name="Google Shape;428;p18">
            <a:hlinkClick action="ppaction://hlinksldjump" r:id="rId3"/>
          </p:cNvPr>
          <p:cNvSpPr/>
          <p:nvPr/>
        </p:nvSpPr>
        <p:spPr>
          <a:xfrm>
            <a:off x="4377342" y="3147968"/>
            <a:ext cx="3024687"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&gt;139/99</a:t>
            </a:r>
            <a:endParaRPr/>
          </a:p>
        </p:txBody>
      </p:sp>
      <p:sp>
        <p:nvSpPr>
          <p:cNvPr id="429" name="Google Shape;429;p18">
            <a:hlinkClick action="ppaction://hlinksldjump" r:id="rId4"/>
          </p:cNvPr>
          <p:cNvSpPr/>
          <p:nvPr/>
        </p:nvSpPr>
        <p:spPr>
          <a:xfrm>
            <a:off x="4377342" y="3999641"/>
            <a:ext cx="3024687"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&gt;149/89</a:t>
            </a:r>
            <a:endParaRPr/>
          </a:p>
        </p:txBody>
      </p:sp>
      <p:sp>
        <p:nvSpPr>
          <p:cNvPr id="430" name="Google Shape;430;p18">
            <a:hlinkClick action="ppaction://hlinksldjump" r:id="rId5"/>
          </p:cNvPr>
          <p:cNvSpPr/>
          <p:nvPr/>
        </p:nvSpPr>
        <p:spPr>
          <a:xfrm>
            <a:off x="4377342" y="4912075"/>
            <a:ext cx="3024687"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&gt;139/89</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9"/>
          <p:cNvSpPr txBox="1"/>
          <p:nvPr>
            <p:ph type="title"/>
          </p:nvPr>
        </p:nvSpPr>
        <p:spPr>
          <a:xfrm>
            <a:off x="685802" y="237068"/>
            <a:ext cx="10394706" cy="160069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000"/>
              <a:buFont typeface="Impact"/>
              <a:buNone/>
            </a:pPr>
            <a:r>
              <a:rPr lang="en-US" sz="4000" cap="none"/>
              <a:t>You get a reading of 148/88 after getting Mr. Jackson (56yoM) in optimal measurement conditions …</a:t>
            </a:r>
            <a:endParaRPr/>
          </a:p>
        </p:txBody>
      </p:sp>
      <p:sp>
        <p:nvSpPr>
          <p:cNvPr id="436" name="Google Shape;436;p19"/>
          <p:cNvSpPr txBox="1"/>
          <p:nvPr>
            <p:ph idx="1" type="body"/>
          </p:nvPr>
        </p:nvSpPr>
        <p:spPr>
          <a:xfrm>
            <a:off x="685802" y="2399854"/>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rPr lang="en-US" cap="none">
                <a:solidFill>
                  <a:srgbClr val="5C0607"/>
                </a:solidFill>
              </a:rPr>
              <a:t>What is the threshold for hypertension per JNC-8 for this pt?</a:t>
            </a:r>
            <a:endParaRPr/>
          </a:p>
        </p:txBody>
      </p:sp>
      <p:sp>
        <p:nvSpPr>
          <p:cNvPr id="437" name="Google Shape;437;p19"/>
          <p:cNvSpPr txBox="1"/>
          <p:nvPr>
            <p:ph idx="3" type="body"/>
          </p:nvPr>
        </p:nvSpPr>
        <p:spPr>
          <a:xfrm>
            <a:off x="4234622" y="2063395"/>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rPr lang="en-US" cap="none"/>
              <a:t>What if this was a 60yo?</a:t>
            </a:r>
            <a:endParaRPr/>
          </a:p>
        </p:txBody>
      </p:sp>
      <p:sp>
        <p:nvSpPr>
          <p:cNvPr id="438" name="Google Shape;438;p19"/>
          <p:cNvSpPr txBox="1"/>
          <p:nvPr>
            <p:ph idx="5" type="body"/>
          </p:nvPr>
        </p:nvSpPr>
        <p:spPr>
          <a:xfrm>
            <a:off x="7770380" y="2063395"/>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rPr lang="en-US" cap="none"/>
              <a:t>What if this was a 60yo with Type 2 Diabetes?</a:t>
            </a:r>
            <a:endParaRPr/>
          </a:p>
        </p:txBody>
      </p:sp>
      <p:sp>
        <p:nvSpPr>
          <p:cNvPr id="439" name="Google Shape;439;p19"/>
          <p:cNvSpPr/>
          <p:nvPr/>
        </p:nvSpPr>
        <p:spPr>
          <a:xfrm>
            <a:off x="835053" y="4912076"/>
            <a:ext cx="3024687" cy="562063"/>
          </a:xfrm>
          <a:prstGeom prst="roundRect">
            <a:avLst>
              <a:gd fmla="val 16667" name="adj"/>
            </a:avLst>
          </a:prstGeom>
          <a:solidFill>
            <a:schemeClr val="accent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&gt;139/89</a:t>
            </a:r>
            <a:endParaRPr/>
          </a:p>
        </p:txBody>
      </p:sp>
      <p:sp>
        <p:nvSpPr>
          <p:cNvPr id="440" name="Google Shape;440;p19"/>
          <p:cNvSpPr/>
          <p:nvPr/>
        </p:nvSpPr>
        <p:spPr>
          <a:xfrm>
            <a:off x="835053" y="4016687"/>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&gt;149/89</a:t>
            </a:r>
            <a:endParaRPr/>
          </a:p>
        </p:txBody>
      </p:sp>
      <p:sp>
        <p:nvSpPr>
          <p:cNvPr id="441" name="Google Shape;441;p19"/>
          <p:cNvSpPr/>
          <p:nvPr/>
        </p:nvSpPr>
        <p:spPr>
          <a:xfrm>
            <a:off x="835053" y="3121298"/>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&gt;139/99</a:t>
            </a:r>
            <a:endParaRPr/>
          </a:p>
        </p:txBody>
      </p:sp>
      <p:sp>
        <p:nvSpPr>
          <p:cNvPr id="442" name="Google Shape;442;p19">
            <a:hlinkClick action="ppaction://hlinksldjump" r:id="rId3"/>
          </p:cNvPr>
          <p:cNvSpPr/>
          <p:nvPr/>
        </p:nvSpPr>
        <p:spPr>
          <a:xfrm>
            <a:off x="8140158" y="4806028"/>
            <a:ext cx="3024687"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&gt;139/99</a:t>
            </a:r>
            <a:endParaRPr/>
          </a:p>
        </p:txBody>
      </p:sp>
      <p:sp>
        <p:nvSpPr>
          <p:cNvPr id="443" name="Google Shape;443;p19">
            <a:hlinkClick action="ppaction://hlinksldjump" r:id="rId4"/>
          </p:cNvPr>
          <p:cNvSpPr/>
          <p:nvPr/>
        </p:nvSpPr>
        <p:spPr>
          <a:xfrm>
            <a:off x="8140159" y="3147968"/>
            <a:ext cx="3024687"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&gt;149/89</a:t>
            </a:r>
            <a:endParaRPr/>
          </a:p>
        </p:txBody>
      </p:sp>
      <p:sp>
        <p:nvSpPr>
          <p:cNvPr id="444" name="Google Shape;444;p19">
            <a:hlinkClick action="ppaction://hlinksldjump" r:id="rId5"/>
          </p:cNvPr>
          <p:cNvSpPr/>
          <p:nvPr/>
        </p:nvSpPr>
        <p:spPr>
          <a:xfrm>
            <a:off x="8140158" y="4016686"/>
            <a:ext cx="3024687"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&gt;139/89</a:t>
            </a:r>
            <a:endParaRPr/>
          </a:p>
        </p:txBody>
      </p:sp>
      <p:sp>
        <p:nvSpPr>
          <p:cNvPr id="445" name="Google Shape;445;p19"/>
          <p:cNvSpPr/>
          <p:nvPr/>
        </p:nvSpPr>
        <p:spPr>
          <a:xfrm>
            <a:off x="4583656" y="3121298"/>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&gt;139/99</a:t>
            </a:r>
            <a:endParaRPr/>
          </a:p>
        </p:txBody>
      </p:sp>
      <p:sp>
        <p:nvSpPr>
          <p:cNvPr id="446" name="Google Shape;446;p19"/>
          <p:cNvSpPr/>
          <p:nvPr/>
        </p:nvSpPr>
        <p:spPr>
          <a:xfrm>
            <a:off x="4583656" y="4016687"/>
            <a:ext cx="3024687" cy="562063"/>
          </a:xfrm>
          <a:prstGeom prst="roundRect">
            <a:avLst>
              <a:gd fmla="val 16667" name="adj"/>
            </a:avLst>
          </a:prstGeom>
          <a:solidFill>
            <a:schemeClr val="accent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&gt;149/89</a:t>
            </a:r>
            <a:endParaRPr/>
          </a:p>
        </p:txBody>
      </p:sp>
      <p:sp>
        <p:nvSpPr>
          <p:cNvPr id="447" name="Google Shape;447;p19"/>
          <p:cNvSpPr/>
          <p:nvPr/>
        </p:nvSpPr>
        <p:spPr>
          <a:xfrm>
            <a:off x="4583656" y="4818578"/>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&gt;139/89</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2">
            <a:hlinkClick action="ppaction://hlinksldjump" r:id="rId4"/>
          </p:cNvPr>
          <p:cNvSpPr/>
          <p:nvPr/>
        </p:nvSpPr>
        <p:spPr>
          <a:xfrm>
            <a:off x="6653048" y="3704897"/>
            <a:ext cx="1545021" cy="641131"/>
          </a:xfrm>
          <a:prstGeom prst="flowChartAlternateProcess">
            <a:avLst/>
          </a:prstGeom>
          <a:solidFill>
            <a:schemeClr val="accent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Impact"/>
                <a:ea typeface="Impact"/>
                <a:cs typeface="Impact"/>
                <a:sym typeface="Impact"/>
              </a:rPr>
              <a:t>HPI</a:t>
            </a:r>
            <a:endParaRPr/>
          </a:p>
        </p:txBody>
      </p:sp>
      <p:sp>
        <p:nvSpPr>
          <p:cNvPr id="160" name="Google Shape;160;p2">
            <a:hlinkClick action="ppaction://hlinksldjump" r:id="rId5"/>
          </p:cNvPr>
          <p:cNvSpPr/>
          <p:nvPr/>
        </p:nvSpPr>
        <p:spPr>
          <a:xfrm>
            <a:off x="872358" y="3310759"/>
            <a:ext cx="2280745" cy="788276"/>
          </a:xfrm>
          <a:prstGeom prst="ellipse">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Impact"/>
                <a:ea typeface="Impact"/>
                <a:cs typeface="Impact"/>
                <a:sym typeface="Impact"/>
              </a:rPr>
              <a:t>Physical Exam</a:t>
            </a:r>
            <a:endParaRPr/>
          </a:p>
        </p:txBody>
      </p:sp>
      <p:sp>
        <p:nvSpPr>
          <p:cNvPr id="161" name="Google Shape;161;p2"/>
          <p:cNvSpPr/>
          <p:nvPr/>
        </p:nvSpPr>
        <p:spPr>
          <a:xfrm>
            <a:off x="1502979" y="1397876"/>
            <a:ext cx="1019504" cy="914400"/>
          </a:xfrm>
          <a:prstGeom prst="plaque">
            <a:avLst>
              <a:gd fmla="val 16667" name="adj"/>
            </a:avLst>
          </a:prstGeom>
          <a:solidFill>
            <a:schemeClr val="accent3"/>
          </a:solidFill>
          <a:ln cap="flat" cmpd="sng" w="19050">
            <a:solidFill>
              <a:srgbClr val="5C7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sng" cap="none" strike="noStrike">
                <a:solidFill>
                  <a:schemeClr val="lt1"/>
                </a:solidFill>
                <a:latin typeface="Impact"/>
                <a:ea typeface="Impact"/>
                <a:cs typeface="Impact"/>
                <a:sym typeface="Impact"/>
                <a:hlinkClick action="ppaction://hlinksldjump" r:id="rId6">
                  <a:extLst>
                    <a:ext uri="{A12FA001-AC4F-418D-AE19-62706E023703}">
                      <ahyp:hlinkClr val="tx"/>
                    </a:ext>
                  </a:extLst>
                </a:hlinkClick>
              </a:rPr>
              <a:t>Vitals</a:t>
            </a:r>
            <a:endParaRPr b="0" i="0" sz="1800" u="none" cap="none" strike="noStrike">
              <a:solidFill>
                <a:schemeClr val="lt1"/>
              </a:solidFill>
              <a:latin typeface="Impact"/>
              <a:ea typeface="Impact"/>
              <a:cs typeface="Impact"/>
              <a:sym typeface="Impact"/>
            </a:endParaRPr>
          </a:p>
        </p:txBody>
      </p:sp>
      <p:pic>
        <p:nvPicPr>
          <p:cNvPr descr="Monopoly Banker Old Version - Monopoly Man Transparent PNG - 400x400 - Free  Download on NicePNG" id="162" name="Google Shape;162;p2"/>
          <p:cNvPicPr preferRelativeResize="0"/>
          <p:nvPr/>
        </p:nvPicPr>
        <p:blipFill rotWithShape="1">
          <a:blip r:embed="rId7">
            <a:alphaModFix/>
          </a:blip>
          <a:srcRect b="8832" l="33987" r="34389" t="8227"/>
          <a:stretch/>
        </p:blipFill>
        <p:spPr>
          <a:xfrm flipH="1">
            <a:off x="5274868" y="2984938"/>
            <a:ext cx="1220523" cy="1776250"/>
          </a:xfrm>
          <a:prstGeom prst="rect">
            <a:avLst/>
          </a:prstGeom>
          <a:noFill/>
          <a:ln>
            <a:noFill/>
          </a:ln>
        </p:spPr>
      </p:pic>
      <p:pic>
        <p:nvPicPr>
          <p:cNvPr descr="A yellow and black logo&#10;&#10;Description automatically generated with low confidence" id="163" name="Google Shape;163;p2">
            <a:hlinkClick action="ppaction://hlinksldjump" r:id="rId8"/>
          </p:cNvPr>
          <p:cNvPicPr preferRelativeResize="0"/>
          <p:nvPr/>
        </p:nvPicPr>
        <p:blipFill rotWithShape="1">
          <a:blip r:embed="rId9">
            <a:alphaModFix/>
          </a:blip>
          <a:srcRect b="0" l="0" r="0" t="0"/>
          <a:stretch/>
        </p:blipFill>
        <p:spPr>
          <a:xfrm>
            <a:off x="11002014" y="2984937"/>
            <a:ext cx="635256" cy="888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20"/>
          <p:cNvSpPr txBox="1"/>
          <p:nvPr>
            <p:ph type="title"/>
          </p:nvPr>
        </p:nvSpPr>
        <p:spPr>
          <a:xfrm>
            <a:off x="685802" y="237068"/>
            <a:ext cx="10394706" cy="160069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000"/>
              <a:buFont typeface="Impact"/>
              <a:buNone/>
            </a:pPr>
            <a:r>
              <a:rPr lang="en-US" sz="4000" cap="none"/>
              <a:t>You get a reading of 148/88 after getting Mr. Jackson (56yoM) in optimal measurement conditions …</a:t>
            </a:r>
            <a:endParaRPr/>
          </a:p>
        </p:txBody>
      </p:sp>
      <p:sp>
        <p:nvSpPr>
          <p:cNvPr id="453" name="Google Shape;453;p20"/>
          <p:cNvSpPr txBox="1"/>
          <p:nvPr>
            <p:ph idx="1" type="body"/>
          </p:nvPr>
        </p:nvSpPr>
        <p:spPr>
          <a:xfrm>
            <a:off x="685802" y="2399854"/>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rPr lang="en-US" cap="none">
                <a:solidFill>
                  <a:srgbClr val="5C0607"/>
                </a:solidFill>
              </a:rPr>
              <a:t>What is the threshold for hypertension per JNC-8 for this pt?</a:t>
            </a:r>
            <a:endParaRPr/>
          </a:p>
        </p:txBody>
      </p:sp>
      <p:sp>
        <p:nvSpPr>
          <p:cNvPr id="454" name="Google Shape;454;p20"/>
          <p:cNvSpPr txBox="1"/>
          <p:nvPr>
            <p:ph idx="3" type="body"/>
          </p:nvPr>
        </p:nvSpPr>
        <p:spPr>
          <a:xfrm>
            <a:off x="4234622" y="2063395"/>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rPr lang="en-US" cap="none"/>
              <a:t>What if this was a 60yo?</a:t>
            </a:r>
            <a:endParaRPr/>
          </a:p>
        </p:txBody>
      </p:sp>
      <p:sp>
        <p:nvSpPr>
          <p:cNvPr id="455" name="Google Shape;455;p20"/>
          <p:cNvSpPr txBox="1"/>
          <p:nvPr>
            <p:ph idx="5" type="body"/>
          </p:nvPr>
        </p:nvSpPr>
        <p:spPr>
          <a:xfrm>
            <a:off x="7770380" y="2063395"/>
            <a:ext cx="3310128"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3840"/>
              <a:buNone/>
            </a:pPr>
            <a:r>
              <a:rPr lang="en-US" cap="none"/>
              <a:t>What if this was a 60yo with Type 2 Diabetes?</a:t>
            </a:r>
            <a:endParaRPr/>
          </a:p>
        </p:txBody>
      </p:sp>
      <p:sp>
        <p:nvSpPr>
          <p:cNvPr id="456" name="Google Shape;456;p20"/>
          <p:cNvSpPr/>
          <p:nvPr/>
        </p:nvSpPr>
        <p:spPr>
          <a:xfrm>
            <a:off x="835053" y="4912076"/>
            <a:ext cx="3024687" cy="562063"/>
          </a:xfrm>
          <a:prstGeom prst="roundRect">
            <a:avLst>
              <a:gd fmla="val 16667" name="adj"/>
            </a:avLst>
          </a:prstGeom>
          <a:solidFill>
            <a:schemeClr val="accent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&gt;139/89</a:t>
            </a:r>
            <a:endParaRPr/>
          </a:p>
        </p:txBody>
      </p:sp>
      <p:sp>
        <p:nvSpPr>
          <p:cNvPr id="457" name="Google Shape;457;p20"/>
          <p:cNvSpPr/>
          <p:nvPr/>
        </p:nvSpPr>
        <p:spPr>
          <a:xfrm>
            <a:off x="835053" y="4016687"/>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&gt;149/89</a:t>
            </a:r>
            <a:endParaRPr/>
          </a:p>
        </p:txBody>
      </p:sp>
      <p:sp>
        <p:nvSpPr>
          <p:cNvPr id="458" name="Google Shape;458;p20"/>
          <p:cNvSpPr/>
          <p:nvPr/>
        </p:nvSpPr>
        <p:spPr>
          <a:xfrm>
            <a:off x="835053" y="3121298"/>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&gt;139/99</a:t>
            </a:r>
            <a:endParaRPr/>
          </a:p>
        </p:txBody>
      </p:sp>
      <p:sp>
        <p:nvSpPr>
          <p:cNvPr id="459" name="Google Shape;459;p20"/>
          <p:cNvSpPr/>
          <p:nvPr/>
        </p:nvSpPr>
        <p:spPr>
          <a:xfrm>
            <a:off x="8140158" y="4806028"/>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&gt;139/99</a:t>
            </a:r>
            <a:endParaRPr/>
          </a:p>
        </p:txBody>
      </p:sp>
      <p:sp>
        <p:nvSpPr>
          <p:cNvPr id="460" name="Google Shape;460;p20"/>
          <p:cNvSpPr/>
          <p:nvPr/>
        </p:nvSpPr>
        <p:spPr>
          <a:xfrm>
            <a:off x="8140159" y="3147968"/>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&gt;149/89</a:t>
            </a:r>
            <a:endParaRPr/>
          </a:p>
        </p:txBody>
      </p:sp>
      <p:sp>
        <p:nvSpPr>
          <p:cNvPr id="461" name="Google Shape;461;p20"/>
          <p:cNvSpPr/>
          <p:nvPr/>
        </p:nvSpPr>
        <p:spPr>
          <a:xfrm>
            <a:off x="8140158" y="4016686"/>
            <a:ext cx="3024687" cy="562063"/>
          </a:xfrm>
          <a:prstGeom prst="roundRect">
            <a:avLst>
              <a:gd fmla="val 16667" name="adj"/>
            </a:avLst>
          </a:prstGeom>
          <a:solidFill>
            <a:schemeClr val="accent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&gt;139/89</a:t>
            </a:r>
            <a:endParaRPr/>
          </a:p>
        </p:txBody>
      </p:sp>
      <p:sp>
        <p:nvSpPr>
          <p:cNvPr id="462" name="Google Shape;462;p20"/>
          <p:cNvSpPr/>
          <p:nvPr/>
        </p:nvSpPr>
        <p:spPr>
          <a:xfrm>
            <a:off x="4583656" y="3121298"/>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&gt;139/99</a:t>
            </a:r>
            <a:endParaRPr/>
          </a:p>
        </p:txBody>
      </p:sp>
      <p:sp>
        <p:nvSpPr>
          <p:cNvPr id="463" name="Google Shape;463;p20"/>
          <p:cNvSpPr/>
          <p:nvPr/>
        </p:nvSpPr>
        <p:spPr>
          <a:xfrm>
            <a:off x="4583656" y="4016687"/>
            <a:ext cx="3024687" cy="562063"/>
          </a:xfrm>
          <a:prstGeom prst="roundRect">
            <a:avLst>
              <a:gd fmla="val 16667" name="adj"/>
            </a:avLst>
          </a:prstGeom>
          <a:solidFill>
            <a:schemeClr val="accent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&gt;149/89</a:t>
            </a:r>
            <a:endParaRPr/>
          </a:p>
        </p:txBody>
      </p:sp>
      <p:sp>
        <p:nvSpPr>
          <p:cNvPr id="464" name="Google Shape;464;p20"/>
          <p:cNvSpPr/>
          <p:nvPr/>
        </p:nvSpPr>
        <p:spPr>
          <a:xfrm>
            <a:off x="4583656" y="4818578"/>
            <a:ext cx="3024687" cy="562063"/>
          </a:xfrm>
          <a:prstGeom prst="roundRect">
            <a:avLst>
              <a:gd fmla="val 16667" name="adj"/>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&gt;139/89</a:t>
            </a:r>
            <a:endParaRPr/>
          </a:p>
        </p:txBody>
      </p:sp>
      <p:sp>
        <p:nvSpPr>
          <p:cNvPr id="465" name="Google Shape;465;p20">
            <a:hlinkClick action="ppaction://hlinksldjump" r:id="rId3"/>
          </p:cNvPr>
          <p:cNvSpPr/>
          <p:nvPr/>
        </p:nvSpPr>
        <p:spPr>
          <a:xfrm>
            <a:off x="9171809" y="5551844"/>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1"/>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46464"/>
              </a:buClr>
              <a:buSzPts val="5400"/>
              <a:buFont typeface="Impact"/>
              <a:buNone/>
            </a:pPr>
            <a:r>
              <a:rPr lang="en-US" cap="none">
                <a:solidFill>
                  <a:srgbClr val="646464"/>
                </a:solidFill>
              </a:rPr>
              <a:t>Good Job! Now onto the next patient…</a:t>
            </a:r>
            <a:endParaRPr/>
          </a:p>
        </p:txBody>
      </p:sp>
      <p:sp>
        <p:nvSpPr>
          <p:cNvPr id="471" name="Google Shape;471;p21">
            <a:hlinkClick action="ppaction://hlinksldjump" r:id="rId3"/>
          </p:cNvPr>
          <p:cNvSpPr/>
          <p:nvPr/>
        </p:nvSpPr>
        <p:spPr>
          <a:xfrm>
            <a:off x="9037468" y="4447713"/>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75" name="Shape 475"/>
        <p:cNvGrpSpPr/>
        <p:nvPr/>
      </p:nvGrpSpPr>
      <p:grpSpPr>
        <a:xfrm>
          <a:off x="0" y="0"/>
          <a:ext cx="0" cy="0"/>
          <a:chOff x="0" y="0"/>
          <a:chExt cx="0" cy="0"/>
        </a:xfrm>
      </p:grpSpPr>
      <p:sp>
        <p:nvSpPr>
          <p:cNvPr id="476" name="Google Shape;476;p22">
            <a:hlinkClick action="ppaction://hlinksldjump" r:id="rId4"/>
          </p:cNvPr>
          <p:cNvSpPr/>
          <p:nvPr/>
        </p:nvSpPr>
        <p:spPr>
          <a:xfrm>
            <a:off x="7620866" y="2805010"/>
            <a:ext cx="1545021" cy="641131"/>
          </a:xfrm>
          <a:prstGeom prst="flowChartAlternateProcess">
            <a:avLst/>
          </a:prstGeom>
          <a:solidFill>
            <a:schemeClr val="accent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Impact"/>
                <a:ea typeface="Impact"/>
                <a:cs typeface="Impact"/>
                <a:sym typeface="Impact"/>
              </a:rPr>
              <a:t>HPI</a:t>
            </a:r>
            <a:endParaRPr/>
          </a:p>
        </p:txBody>
      </p:sp>
      <p:sp>
        <p:nvSpPr>
          <p:cNvPr id="477" name="Google Shape;477;p22">
            <a:hlinkClick action="ppaction://hlinksldjump" r:id="rId5"/>
          </p:cNvPr>
          <p:cNvSpPr/>
          <p:nvPr/>
        </p:nvSpPr>
        <p:spPr>
          <a:xfrm>
            <a:off x="872358" y="3310759"/>
            <a:ext cx="2280745" cy="788276"/>
          </a:xfrm>
          <a:prstGeom prst="ellipse">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Impact"/>
                <a:ea typeface="Impact"/>
                <a:cs typeface="Impact"/>
                <a:sym typeface="Impact"/>
              </a:rPr>
              <a:t>Physical Exam</a:t>
            </a:r>
            <a:endParaRPr/>
          </a:p>
        </p:txBody>
      </p:sp>
      <p:sp>
        <p:nvSpPr>
          <p:cNvPr id="478" name="Google Shape;478;p22">
            <a:hlinkClick action="ppaction://hlinksldjump" r:id="rId6"/>
          </p:cNvPr>
          <p:cNvSpPr/>
          <p:nvPr/>
        </p:nvSpPr>
        <p:spPr>
          <a:xfrm>
            <a:off x="1502979" y="1397876"/>
            <a:ext cx="1019504" cy="914400"/>
          </a:xfrm>
          <a:prstGeom prst="plaque">
            <a:avLst>
              <a:gd fmla="val 16667" name="adj"/>
            </a:avLst>
          </a:prstGeom>
          <a:solidFill>
            <a:schemeClr val="accent3"/>
          </a:solidFill>
          <a:ln cap="flat" cmpd="sng" w="19050">
            <a:solidFill>
              <a:srgbClr val="5C7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Impact"/>
                <a:ea typeface="Impact"/>
                <a:cs typeface="Impact"/>
                <a:sym typeface="Impact"/>
              </a:rPr>
              <a:t>Vitals</a:t>
            </a:r>
            <a:endParaRPr/>
          </a:p>
        </p:txBody>
      </p:sp>
      <p:pic>
        <p:nvPicPr>
          <p:cNvPr descr="A yellow and black logo&#10;&#10;Description automatically generated with low confidence" id="479" name="Google Shape;479;p22">
            <a:hlinkClick action="ppaction://hlinksldjump" r:id="rId7"/>
          </p:cNvPr>
          <p:cNvPicPr preferRelativeResize="0"/>
          <p:nvPr/>
        </p:nvPicPr>
        <p:blipFill rotWithShape="1">
          <a:blip r:embed="rId8">
            <a:alphaModFix/>
          </a:blip>
          <a:srcRect b="0" l="0" r="0" t="0"/>
          <a:stretch/>
        </p:blipFill>
        <p:spPr>
          <a:xfrm>
            <a:off x="11002014" y="2984937"/>
            <a:ext cx="635256" cy="888125"/>
          </a:xfrm>
          <a:prstGeom prst="rect">
            <a:avLst/>
          </a:prstGeom>
          <a:noFill/>
          <a:ln>
            <a:noFill/>
          </a:ln>
        </p:spPr>
      </p:pic>
      <p:pic>
        <p:nvPicPr>
          <p:cNvPr id="480" name="Google Shape;480;p22"/>
          <p:cNvPicPr preferRelativeResize="0"/>
          <p:nvPr/>
        </p:nvPicPr>
        <p:blipFill rotWithShape="1">
          <a:blip r:embed="rId9">
            <a:alphaModFix/>
          </a:blip>
          <a:srcRect b="234" l="7558" r="5953" t="-235"/>
          <a:stretch/>
        </p:blipFill>
        <p:spPr>
          <a:xfrm>
            <a:off x="5184538" y="2725443"/>
            <a:ext cx="2968968" cy="37685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3"/>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46464"/>
              </a:buClr>
              <a:buSzPts val="5400"/>
              <a:buFont typeface="Impact"/>
              <a:buNone/>
            </a:pPr>
            <a:r>
              <a:rPr lang="en-US" cap="none">
                <a:solidFill>
                  <a:srgbClr val="646464"/>
                </a:solidFill>
              </a:rPr>
              <a:t>Hmm, good thought. Maybe you should get to know the patient first?</a:t>
            </a:r>
            <a:endParaRPr/>
          </a:p>
        </p:txBody>
      </p:sp>
      <p:sp>
        <p:nvSpPr>
          <p:cNvPr id="486" name="Google Shape;486;p23">
            <a:hlinkClick action="ppaction://hlinksldjump" r:id="rId3"/>
          </p:cNvPr>
          <p:cNvSpPr/>
          <p:nvPr/>
        </p:nvSpPr>
        <p:spPr>
          <a:xfrm flipH="1">
            <a:off x="577899" y="685800"/>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0" name="Shape 490"/>
        <p:cNvGrpSpPr/>
        <p:nvPr/>
      </p:nvGrpSpPr>
      <p:grpSpPr>
        <a:xfrm>
          <a:off x="0" y="0"/>
          <a:ext cx="0" cy="0"/>
          <a:chOff x="0" y="0"/>
          <a:chExt cx="0" cy="0"/>
        </a:xfrm>
      </p:grpSpPr>
      <p:sp>
        <p:nvSpPr>
          <p:cNvPr id="491" name="Google Shape;491;p24"/>
          <p:cNvSpPr txBox="1"/>
          <p:nvPr/>
        </p:nvSpPr>
        <p:spPr>
          <a:xfrm>
            <a:off x="685803" y="446016"/>
            <a:ext cx="4951408" cy="115196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US" sz="5400" u="none" cap="none" strike="noStrike">
                <a:solidFill>
                  <a:schemeClr val="accent1"/>
                </a:solidFill>
                <a:latin typeface="Impact"/>
                <a:ea typeface="Impact"/>
                <a:cs typeface="Impact"/>
                <a:sym typeface="Impact"/>
              </a:rPr>
              <a:t>HPI </a:t>
            </a:r>
            <a:endParaRPr sz="5400" cap="none">
              <a:solidFill>
                <a:schemeClr val="accent1"/>
              </a:solidFill>
              <a:latin typeface="Impact"/>
              <a:ea typeface="Impact"/>
              <a:cs typeface="Impact"/>
              <a:sym typeface="Impact"/>
            </a:endParaRPr>
          </a:p>
        </p:txBody>
      </p:sp>
      <p:sp>
        <p:nvSpPr>
          <p:cNvPr id="492" name="Google Shape;492;p24"/>
          <p:cNvSpPr txBox="1"/>
          <p:nvPr/>
        </p:nvSpPr>
        <p:spPr>
          <a:xfrm>
            <a:off x="685801" y="1358283"/>
            <a:ext cx="4951410" cy="4172505"/>
          </a:xfrm>
          <a:prstGeom prst="rect">
            <a:avLst/>
          </a:prstGeom>
          <a:noFill/>
          <a:ln>
            <a:noFill/>
          </a:ln>
        </p:spPr>
        <p:txBody>
          <a:bodyPr anchorCtr="0" anchor="ctr" bIns="45700" lIns="91425" spcFirstLastPara="1" rIns="91425" wrap="square" tIns="45700">
            <a:normAutofit/>
          </a:bodyPr>
          <a:lstStyle/>
          <a:p>
            <a:pPr indent="0" lvl="0" marL="0" marR="0" rtl="0" algn="l">
              <a:lnSpc>
                <a:spcPct val="110000"/>
              </a:lnSpc>
              <a:spcBef>
                <a:spcPts val="0"/>
              </a:spcBef>
              <a:spcAft>
                <a:spcPts val="0"/>
              </a:spcAft>
              <a:buNone/>
            </a:pPr>
            <a:r>
              <a:rPr lang="en-US" sz="1600">
                <a:solidFill>
                  <a:schemeClr val="dk1"/>
                </a:solidFill>
                <a:latin typeface="Arial"/>
                <a:ea typeface="Arial"/>
                <a:cs typeface="Arial"/>
                <a:sym typeface="Arial"/>
              </a:rPr>
              <a:t>Your next patient is Trang Nguyen, here with her husband. She is a 72 year old non-smoker with a blood pressure of 155/95. She has a past medical history only significant for kidney stones, occasional constipation, and being overweight. She drinks one coffee each morning and one herbal alcoholic beverage every evening. She recently has moved to Dorchester from Hanoi, Vietnam to be with her children and grandchildren. She finds living in a new place very stressful and she does not yet have health insurance. She saw a doctor last year in Vietnam who told her she had high blood pressure but Trang never took the medications that the doctor had prescribed as she does not like the idea of taking medications.</a:t>
            </a:r>
            <a:endParaRPr/>
          </a:p>
        </p:txBody>
      </p:sp>
      <p:pic>
        <p:nvPicPr>
          <p:cNvPr descr="A person smiling for the camera&#10;&#10;Description automatically generated with low confidence" id="493" name="Google Shape;493;p24"/>
          <p:cNvPicPr preferRelativeResize="0"/>
          <p:nvPr/>
        </p:nvPicPr>
        <p:blipFill rotWithShape="1">
          <a:blip r:embed="rId4">
            <a:alphaModFix/>
          </a:blip>
          <a:srcRect b="1" l="19821" r="13572" t="0"/>
          <a:stretch/>
        </p:blipFill>
        <p:spPr>
          <a:xfrm>
            <a:off x="6096000" y="355116"/>
            <a:ext cx="5310189" cy="5301586"/>
          </a:xfrm>
          <a:prstGeom prst="rect">
            <a:avLst/>
          </a:prstGeom>
          <a:noFill/>
          <a:ln cap="flat" cmpd="thinThick" w="57150">
            <a:solidFill>
              <a:srgbClr val="7F7F7F"/>
            </a:solidFill>
            <a:prstDash val="solid"/>
            <a:miter lim="800000"/>
            <a:headEnd len="sm" w="sm" type="none"/>
            <a:tailEnd len="sm" w="sm" type="none"/>
          </a:ln>
        </p:spPr>
      </p:pic>
      <p:sp>
        <p:nvSpPr>
          <p:cNvPr id="494" name="Google Shape;494;p24">
            <a:hlinkClick action="ppaction://hlinksldjump" r:id="rId5"/>
          </p:cNvPr>
          <p:cNvSpPr/>
          <p:nvPr/>
        </p:nvSpPr>
        <p:spPr>
          <a:xfrm>
            <a:off x="3496970" y="5337416"/>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5"/>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What are some lifestyle changes that lower BP, in order of efficacy?</a:t>
            </a:r>
            <a:endParaRPr/>
          </a:p>
        </p:txBody>
      </p:sp>
      <p:sp>
        <p:nvSpPr>
          <p:cNvPr id="501" name="Google Shape;501;p25">
            <a:hlinkClick action="ppaction://hlinksldjump" r:id="rId3"/>
          </p:cNvPr>
          <p:cNvSpPr/>
          <p:nvPr/>
        </p:nvSpPr>
        <p:spPr>
          <a:xfrm>
            <a:off x="1532465" y="229907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Weight Loss</a:t>
            </a:r>
            <a:endParaRPr/>
          </a:p>
        </p:txBody>
      </p:sp>
      <p:sp>
        <p:nvSpPr>
          <p:cNvPr id="502" name="Google Shape;502;p25">
            <a:hlinkClick action="ppaction://hlinksldjump" r:id="rId4"/>
          </p:cNvPr>
          <p:cNvSpPr/>
          <p:nvPr/>
        </p:nvSpPr>
        <p:spPr>
          <a:xfrm>
            <a:off x="1234015" y="3210859"/>
            <a:ext cx="3255434" cy="436281"/>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Exercise with stable weight</a:t>
            </a:r>
            <a:endParaRPr/>
          </a:p>
        </p:txBody>
      </p:sp>
      <p:sp>
        <p:nvSpPr>
          <p:cNvPr id="503" name="Google Shape;503;p25">
            <a:hlinkClick action="ppaction://hlinksldjump" r:id="rId5"/>
          </p:cNvPr>
          <p:cNvSpPr/>
          <p:nvPr/>
        </p:nvSpPr>
        <p:spPr>
          <a:xfrm>
            <a:off x="1532465"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Stress Management</a:t>
            </a:r>
            <a:endParaRPr/>
          </a:p>
        </p:txBody>
      </p:sp>
      <p:sp>
        <p:nvSpPr>
          <p:cNvPr id="504" name="Google Shape;504;p25">
            <a:hlinkClick action="ppaction://hlinksldjump" r:id="rId6"/>
          </p:cNvPr>
          <p:cNvSpPr/>
          <p:nvPr/>
        </p:nvSpPr>
        <p:spPr>
          <a:xfrm>
            <a:off x="6671734" y="3200399"/>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Alcohol reduction</a:t>
            </a:r>
            <a:endParaRPr/>
          </a:p>
        </p:txBody>
      </p:sp>
      <p:sp>
        <p:nvSpPr>
          <p:cNvPr id="505" name="Google Shape;505;p25">
            <a:hlinkClick action="ppaction://hlinksldjump" r:id="rId7"/>
          </p:cNvPr>
          <p:cNvSpPr/>
          <p:nvPr/>
        </p:nvSpPr>
        <p:spPr>
          <a:xfrm>
            <a:off x="6671734"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Salt Restriction</a:t>
            </a:r>
            <a:endParaRPr/>
          </a:p>
        </p:txBody>
      </p:sp>
      <p:sp>
        <p:nvSpPr>
          <p:cNvPr id="506" name="Google Shape;506;p25">
            <a:hlinkClick action="ppaction://hlinksldjump" r:id="rId8"/>
          </p:cNvPr>
          <p:cNvSpPr/>
          <p:nvPr/>
        </p:nvSpPr>
        <p:spPr>
          <a:xfrm>
            <a:off x="6671734"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DASH Diet</a:t>
            </a:r>
            <a:endParaRPr/>
          </a:p>
        </p:txBody>
      </p:sp>
      <p:sp>
        <p:nvSpPr>
          <p:cNvPr id="507" name="Google Shape;507;p25">
            <a:hlinkClick action="ppaction://hlinksldjump" r:id="rId9"/>
          </p:cNvPr>
          <p:cNvSpPr/>
          <p:nvPr/>
        </p:nvSpPr>
        <p:spPr>
          <a:xfrm>
            <a:off x="6671734" y="2317376"/>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Smoking cessation</a:t>
            </a:r>
            <a:endParaRPr/>
          </a:p>
        </p:txBody>
      </p:sp>
      <p:sp>
        <p:nvSpPr>
          <p:cNvPr id="508" name="Google Shape;508;p25">
            <a:hlinkClick action="ppaction://hlinksldjump" r:id="rId10"/>
          </p:cNvPr>
          <p:cNvSpPr/>
          <p:nvPr/>
        </p:nvSpPr>
        <p:spPr>
          <a:xfrm>
            <a:off x="1532465"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Caffeine reduction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2" name="Shape 512"/>
        <p:cNvGrpSpPr/>
        <p:nvPr/>
      </p:nvGrpSpPr>
      <p:grpSpPr>
        <a:xfrm>
          <a:off x="0" y="0"/>
          <a:ext cx="0" cy="0"/>
          <a:chOff x="0" y="0"/>
          <a:chExt cx="0" cy="0"/>
        </a:xfrm>
      </p:grpSpPr>
      <p:pic>
        <p:nvPicPr>
          <p:cNvPr id="513" name="Google Shape;513;p26"/>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514" name="Google Shape;514;p26"/>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6"/>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516" name="Google Shape;516;p26"/>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517" name="Google Shape;517;p26"/>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6"/>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9" name="Google Shape;519;p26"/>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520" name="Google Shape;520;p26"/>
          <p:cNvSpPr/>
          <p:nvPr/>
        </p:nvSpPr>
        <p:spPr>
          <a:xfrm>
            <a:off x="-3176" y="0"/>
            <a:ext cx="4632997" cy="6858000"/>
          </a:xfrm>
          <a:prstGeom prst="rect">
            <a:avLst/>
          </a:prstGeom>
          <a:blipFill rotWithShape="1">
            <a:blip r:embed="rId3">
              <a:alphaModFix/>
            </a:blip>
            <a:stretch>
              <a:fillRect b="0" l="0" r="0" t="0"/>
            </a:stretch>
          </a:blip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521" name="Google Shape;521;p26"/>
          <p:cNvSpPr/>
          <p:nvPr/>
        </p:nvSpPr>
        <p:spPr>
          <a:xfrm>
            <a:off x="-10856" y="0"/>
            <a:ext cx="4293205" cy="6576643"/>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6"/>
          <p:cNvSpPr/>
          <p:nvPr/>
        </p:nvSpPr>
        <p:spPr>
          <a:xfrm>
            <a:off x="0" y="0"/>
            <a:ext cx="4248871" cy="226225"/>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6"/>
          <p:cNvSpPr/>
          <p:nvPr/>
        </p:nvSpPr>
        <p:spPr>
          <a:xfrm>
            <a:off x="0" y="5752622"/>
            <a:ext cx="4250216"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6"/>
          <p:cNvSpPr/>
          <p:nvPr/>
        </p:nvSpPr>
        <p:spPr>
          <a:xfrm>
            <a:off x="5091883" y="450792"/>
            <a:ext cx="6636823" cy="5950008"/>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pic>
        <p:nvPicPr>
          <p:cNvPr descr="Try, Try Again - The MOAT Blog by Kay Wyma" id="525" name="Google Shape;525;p26"/>
          <p:cNvPicPr preferRelativeResize="0"/>
          <p:nvPr/>
        </p:nvPicPr>
        <p:blipFill rotWithShape="1">
          <a:blip r:embed="rId5">
            <a:alphaModFix/>
          </a:blip>
          <a:srcRect b="0" l="0" r="0" t="0"/>
          <a:stretch/>
        </p:blipFill>
        <p:spPr>
          <a:xfrm>
            <a:off x="6062266" y="684680"/>
            <a:ext cx="4692973" cy="5482657"/>
          </a:xfrm>
          <a:prstGeom prst="rect">
            <a:avLst/>
          </a:prstGeom>
          <a:noFill/>
          <a:ln>
            <a:noFill/>
          </a:ln>
        </p:spPr>
      </p:pic>
      <p:sp>
        <p:nvSpPr>
          <p:cNvPr id="526" name="Google Shape;526;p26">
            <a:hlinkClick action="ppaction://hlinksldjump" r:id="rId6"/>
          </p:cNvPr>
          <p:cNvSpPr/>
          <p:nvPr/>
        </p:nvSpPr>
        <p:spPr>
          <a:xfrm flipH="1">
            <a:off x="1450379" y="2716213"/>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27"/>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What are some lifestyle changes that lower BP, in order of efficacy?</a:t>
            </a:r>
            <a:endParaRPr/>
          </a:p>
        </p:txBody>
      </p:sp>
      <p:sp>
        <p:nvSpPr>
          <p:cNvPr id="533" name="Google Shape;533;p27"/>
          <p:cNvSpPr/>
          <p:nvPr/>
        </p:nvSpPr>
        <p:spPr>
          <a:xfrm>
            <a:off x="1532465" y="229907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Weight Loss</a:t>
            </a:r>
            <a:endParaRPr/>
          </a:p>
        </p:txBody>
      </p:sp>
      <p:sp>
        <p:nvSpPr>
          <p:cNvPr id="534" name="Google Shape;534;p27">
            <a:hlinkClick action="ppaction://hlinksldjump" r:id="rId3"/>
          </p:cNvPr>
          <p:cNvSpPr/>
          <p:nvPr/>
        </p:nvSpPr>
        <p:spPr>
          <a:xfrm>
            <a:off x="1234015" y="3210859"/>
            <a:ext cx="3255434" cy="436281"/>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Exercise with stable weight</a:t>
            </a:r>
            <a:endParaRPr/>
          </a:p>
        </p:txBody>
      </p:sp>
      <p:sp>
        <p:nvSpPr>
          <p:cNvPr id="535" name="Google Shape;535;p27">
            <a:hlinkClick action="ppaction://hlinksldjump" r:id="rId4"/>
          </p:cNvPr>
          <p:cNvSpPr/>
          <p:nvPr/>
        </p:nvSpPr>
        <p:spPr>
          <a:xfrm>
            <a:off x="1532465"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Stress Management</a:t>
            </a:r>
            <a:endParaRPr/>
          </a:p>
        </p:txBody>
      </p:sp>
      <p:sp>
        <p:nvSpPr>
          <p:cNvPr id="536" name="Google Shape;536;p27">
            <a:hlinkClick action="ppaction://hlinksldjump" r:id="rId5"/>
          </p:cNvPr>
          <p:cNvSpPr/>
          <p:nvPr/>
        </p:nvSpPr>
        <p:spPr>
          <a:xfrm>
            <a:off x="6671734" y="3200399"/>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Alcohol reduction</a:t>
            </a:r>
            <a:endParaRPr/>
          </a:p>
        </p:txBody>
      </p:sp>
      <p:sp>
        <p:nvSpPr>
          <p:cNvPr id="537" name="Google Shape;537;p27">
            <a:hlinkClick action="ppaction://hlinksldjump" r:id="rId6"/>
          </p:cNvPr>
          <p:cNvSpPr/>
          <p:nvPr/>
        </p:nvSpPr>
        <p:spPr>
          <a:xfrm>
            <a:off x="6671734"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Salt Restriction</a:t>
            </a:r>
            <a:endParaRPr/>
          </a:p>
        </p:txBody>
      </p:sp>
      <p:sp>
        <p:nvSpPr>
          <p:cNvPr id="538" name="Google Shape;538;p27">
            <a:hlinkClick action="ppaction://hlinksldjump" r:id="rId7"/>
          </p:cNvPr>
          <p:cNvSpPr/>
          <p:nvPr/>
        </p:nvSpPr>
        <p:spPr>
          <a:xfrm>
            <a:off x="6671734"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DASH Diet</a:t>
            </a:r>
            <a:endParaRPr/>
          </a:p>
        </p:txBody>
      </p:sp>
      <p:sp>
        <p:nvSpPr>
          <p:cNvPr id="539" name="Google Shape;539;p27">
            <a:hlinkClick action="ppaction://hlinksldjump" r:id="rId8"/>
          </p:cNvPr>
          <p:cNvSpPr/>
          <p:nvPr/>
        </p:nvSpPr>
        <p:spPr>
          <a:xfrm>
            <a:off x="6671734" y="2317376"/>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Smoking cessation</a:t>
            </a:r>
            <a:endParaRPr/>
          </a:p>
        </p:txBody>
      </p:sp>
      <p:sp>
        <p:nvSpPr>
          <p:cNvPr id="540" name="Google Shape;540;p27">
            <a:hlinkClick action="ppaction://hlinksldjump" r:id="rId9"/>
          </p:cNvPr>
          <p:cNvSpPr/>
          <p:nvPr/>
        </p:nvSpPr>
        <p:spPr>
          <a:xfrm>
            <a:off x="1532465"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Caffeine reduction</a:t>
            </a:r>
            <a:endParaRPr/>
          </a:p>
        </p:txBody>
      </p:sp>
      <p:sp>
        <p:nvSpPr>
          <p:cNvPr id="541" name="Google Shape;541;p27"/>
          <p:cNvSpPr/>
          <p:nvPr/>
        </p:nvSpPr>
        <p:spPr>
          <a:xfrm>
            <a:off x="624415" y="221303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2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What are some lifestyle changes that lower BP, in order of efficacy?</a:t>
            </a:r>
            <a:endParaRPr/>
          </a:p>
        </p:txBody>
      </p:sp>
      <p:sp>
        <p:nvSpPr>
          <p:cNvPr id="548" name="Google Shape;548;p28"/>
          <p:cNvSpPr/>
          <p:nvPr/>
        </p:nvSpPr>
        <p:spPr>
          <a:xfrm>
            <a:off x="1532465" y="229907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Weight Loss</a:t>
            </a:r>
            <a:endParaRPr/>
          </a:p>
        </p:txBody>
      </p:sp>
      <p:sp>
        <p:nvSpPr>
          <p:cNvPr id="549" name="Google Shape;549;p28">
            <a:hlinkClick action="ppaction://hlinksldjump" r:id="rId3"/>
          </p:cNvPr>
          <p:cNvSpPr/>
          <p:nvPr/>
        </p:nvSpPr>
        <p:spPr>
          <a:xfrm>
            <a:off x="1234015" y="3210859"/>
            <a:ext cx="3255434" cy="436281"/>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Exercise with stable weight</a:t>
            </a:r>
            <a:endParaRPr/>
          </a:p>
        </p:txBody>
      </p:sp>
      <p:sp>
        <p:nvSpPr>
          <p:cNvPr id="550" name="Google Shape;550;p28">
            <a:hlinkClick action="ppaction://hlinksldjump" r:id="rId4"/>
          </p:cNvPr>
          <p:cNvSpPr/>
          <p:nvPr/>
        </p:nvSpPr>
        <p:spPr>
          <a:xfrm>
            <a:off x="1532465"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Stress Management</a:t>
            </a:r>
            <a:endParaRPr/>
          </a:p>
        </p:txBody>
      </p:sp>
      <p:sp>
        <p:nvSpPr>
          <p:cNvPr id="551" name="Google Shape;551;p28">
            <a:hlinkClick action="ppaction://hlinksldjump" r:id="rId5"/>
          </p:cNvPr>
          <p:cNvSpPr/>
          <p:nvPr/>
        </p:nvSpPr>
        <p:spPr>
          <a:xfrm>
            <a:off x="6671734" y="3200399"/>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Alcohol reduction</a:t>
            </a:r>
            <a:endParaRPr/>
          </a:p>
        </p:txBody>
      </p:sp>
      <p:sp>
        <p:nvSpPr>
          <p:cNvPr id="552" name="Google Shape;552;p28">
            <a:hlinkClick action="ppaction://hlinksldjump" r:id="rId6"/>
          </p:cNvPr>
          <p:cNvSpPr/>
          <p:nvPr/>
        </p:nvSpPr>
        <p:spPr>
          <a:xfrm>
            <a:off x="6671734"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Salt Restriction</a:t>
            </a:r>
            <a:endParaRPr/>
          </a:p>
        </p:txBody>
      </p:sp>
      <p:sp>
        <p:nvSpPr>
          <p:cNvPr id="553" name="Google Shape;553;p28"/>
          <p:cNvSpPr/>
          <p:nvPr/>
        </p:nvSpPr>
        <p:spPr>
          <a:xfrm>
            <a:off x="6671734"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DASH Diet</a:t>
            </a:r>
            <a:endParaRPr/>
          </a:p>
        </p:txBody>
      </p:sp>
      <p:sp>
        <p:nvSpPr>
          <p:cNvPr id="554" name="Google Shape;554;p28">
            <a:hlinkClick action="ppaction://hlinksldjump" r:id="rId7"/>
          </p:cNvPr>
          <p:cNvSpPr/>
          <p:nvPr/>
        </p:nvSpPr>
        <p:spPr>
          <a:xfrm>
            <a:off x="6671734" y="2317376"/>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Smoking cessation</a:t>
            </a:r>
            <a:endParaRPr/>
          </a:p>
        </p:txBody>
      </p:sp>
      <p:sp>
        <p:nvSpPr>
          <p:cNvPr id="555" name="Google Shape;555;p28">
            <a:hlinkClick action="ppaction://hlinksldjump" r:id="rId8"/>
          </p:cNvPr>
          <p:cNvSpPr/>
          <p:nvPr/>
        </p:nvSpPr>
        <p:spPr>
          <a:xfrm>
            <a:off x="1532465"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Caffeine reduction</a:t>
            </a:r>
            <a:endParaRPr/>
          </a:p>
        </p:txBody>
      </p:sp>
      <p:sp>
        <p:nvSpPr>
          <p:cNvPr id="556" name="Google Shape;556;p28"/>
          <p:cNvSpPr/>
          <p:nvPr/>
        </p:nvSpPr>
        <p:spPr>
          <a:xfrm>
            <a:off x="624415" y="221303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1</a:t>
            </a:r>
            <a:endParaRPr/>
          </a:p>
        </p:txBody>
      </p:sp>
      <p:sp>
        <p:nvSpPr>
          <p:cNvPr id="557" name="Google Shape;557;p28"/>
          <p:cNvSpPr/>
          <p:nvPr/>
        </p:nvSpPr>
        <p:spPr>
          <a:xfrm>
            <a:off x="5791200" y="400597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29"/>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What are some lifestyle changes that lower BP, in order of efficacy?</a:t>
            </a:r>
            <a:endParaRPr/>
          </a:p>
        </p:txBody>
      </p:sp>
      <p:sp>
        <p:nvSpPr>
          <p:cNvPr id="564" name="Google Shape;564;p29"/>
          <p:cNvSpPr/>
          <p:nvPr/>
        </p:nvSpPr>
        <p:spPr>
          <a:xfrm>
            <a:off x="1532465" y="229907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Weight Loss</a:t>
            </a:r>
            <a:endParaRPr/>
          </a:p>
        </p:txBody>
      </p:sp>
      <p:sp>
        <p:nvSpPr>
          <p:cNvPr id="565" name="Google Shape;565;p29">
            <a:hlinkClick action="ppaction://hlinksldjump" r:id="rId3"/>
          </p:cNvPr>
          <p:cNvSpPr/>
          <p:nvPr/>
        </p:nvSpPr>
        <p:spPr>
          <a:xfrm>
            <a:off x="1234015" y="3210859"/>
            <a:ext cx="3255434" cy="436281"/>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Exercise with stable weight</a:t>
            </a:r>
            <a:endParaRPr/>
          </a:p>
        </p:txBody>
      </p:sp>
      <p:sp>
        <p:nvSpPr>
          <p:cNvPr id="566" name="Google Shape;566;p29">
            <a:hlinkClick action="ppaction://hlinksldjump" r:id="rId4"/>
          </p:cNvPr>
          <p:cNvSpPr/>
          <p:nvPr/>
        </p:nvSpPr>
        <p:spPr>
          <a:xfrm>
            <a:off x="1532465"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Stress Management</a:t>
            </a:r>
            <a:endParaRPr/>
          </a:p>
        </p:txBody>
      </p:sp>
      <p:sp>
        <p:nvSpPr>
          <p:cNvPr id="567" name="Google Shape;567;p29">
            <a:hlinkClick action="ppaction://hlinksldjump" r:id="rId5"/>
          </p:cNvPr>
          <p:cNvSpPr/>
          <p:nvPr/>
        </p:nvSpPr>
        <p:spPr>
          <a:xfrm>
            <a:off x="6671734" y="3200399"/>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Alcohol reduction</a:t>
            </a:r>
            <a:endParaRPr/>
          </a:p>
        </p:txBody>
      </p:sp>
      <p:sp>
        <p:nvSpPr>
          <p:cNvPr id="568" name="Google Shape;568;p29">
            <a:hlinkClick action="ppaction://hlinksldjump" r:id="rId6"/>
          </p:cNvPr>
          <p:cNvSpPr/>
          <p:nvPr/>
        </p:nvSpPr>
        <p:spPr>
          <a:xfrm>
            <a:off x="6671734"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Salt Restriction</a:t>
            </a:r>
            <a:endParaRPr/>
          </a:p>
        </p:txBody>
      </p:sp>
      <p:sp>
        <p:nvSpPr>
          <p:cNvPr id="569" name="Google Shape;569;p29"/>
          <p:cNvSpPr/>
          <p:nvPr/>
        </p:nvSpPr>
        <p:spPr>
          <a:xfrm>
            <a:off x="6671734"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DASH Diet</a:t>
            </a:r>
            <a:endParaRPr/>
          </a:p>
        </p:txBody>
      </p:sp>
      <p:sp>
        <p:nvSpPr>
          <p:cNvPr id="570" name="Google Shape;570;p29"/>
          <p:cNvSpPr/>
          <p:nvPr/>
        </p:nvSpPr>
        <p:spPr>
          <a:xfrm>
            <a:off x="6671734" y="2317376"/>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Smoking cessation</a:t>
            </a:r>
            <a:endParaRPr/>
          </a:p>
        </p:txBody>
      </p:sp>
      <p:sp>
        <p:nvSpPr>
          <p:cNvPr id="571" name="Google Shape;571;p29">
            <a:hlinkClick action="ppaction://hlinksldjump" r:id="rId7"/>
          </p:cNvPr>
          <p:cNvSpPr/>
          <p:nvPr/>
        </p:nvSpPr>
        <p:spPr>
          <a:xfrm>
            <a:off x="1532465"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Caffeine reduction</a:t>
            </a:r>
            <a:endParaRPr/>
          </a:p>
        </p:txBody>
      </p:sp>
      <p:sp>
        <p:nvSpPr>
          <p:cNvPr id="572" name="Google Shape;572;p29"/>
          <p:cNvSpPr/>
          <p:nvPr/>
        </p:nvSpPr>
        <p:spPr>
          <a:xfrm>
            <a:off x="624415" y="221303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1</a:t>
            </a:r>
            <a:endParaRPr/>
          </a:p>
        </p:txBody>
      </p:sp>
      <p:sp>
        <p:nvSpPr>
          <p:cNvPr id="573" name="Google Shape;573;p29"/>
          <p:cNvSpPr/>
          <p:nvPr/>
        </p:nvSpPr>
        <p:spPr>
          <a:xfrm>
            <a:off x="5791200" y="400597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2</a:t>
            </a:r>
            <a:endParaRPr/>
          </a:p>
        </p:txBody>
      </p:sp>
      <p:sp>
        <p:nvSpPr>
          <p:cNvPr id="574" name="Google Shape;574;p29"/>
          <p:cNvSpPr/>
          <p:nvPr/>
        </p:nvSpPr>
        <p:spPr>
          <a:xfrm>
            <a:off x="5791200" y="2239933"/>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46464"/>
              </a:buClr>
              <a:buSzPts val="5400"/>
              <a:buFont typeface="Impact"/>
              <a:buNone/>
            </a:pPr>
            <a:r>
              <a:rPr lang="en-US" cap="none">
                <a:solidFill>
                  <a:srgbClr val="646464"/>
                </a:solidFill>
              </a:rPr>
              <a:t>Hmm, good thought. Maybe you should get to know the patient first?</a:t>
            </a:r>
            <a:endParaRPr/>
          </a:p>
        </p:txBody>
      </p:sp>
      <p:sp>
        <p:nvSpPr>
          <p:cNvPr id="169" name="Google Shape;169;p3">
            <a:hlinkClick action="ppaction://hlinksldjump" r:id="rId3"/>
          </p:cNvPr>
          <p:cNvSpPr/>
          <p:nvPr/>
        </p:nvSpPr>
        <p:spPr>
          <a:xfrm flipH="1">
            <a:off x="577899" y="685800"/>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Impact"/>
              <a:ea typeface="Impact"/>
              <a:cs typeface="Impact"/>
              <a:sym typeface="Impac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30"/>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What are some lifestyle changes that lower BP, in order of efficacy?</a:t>
            </a:r>
            <a:endParaRPr/>
          </a:p>
        </p:txBody>
      </p:sp>
      <p:sp>
        <p:nvSpPr>
          <p:cNvPr id="581" name="Google Shape;581;p30"/>
          <p:cNvSpPr/>
          <p:nvPr/>
        </p:nvSpPr>
        <p:spPr>
          <a:xfrm>
            <a:off x="1532465" y="229907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Weight Loss</a:t>
            </a:r>
            <a:endParaRPr/>
          </a:p>
        </p:txBody>
      </p:sp>
      <p:sp>
        <p:nvSpPr>
          <p:cNvPr id="582" name="Google Shape;582;p30">
            <a:hlinkClick action="ppaction://hlinksldjump" r:id="rId3"/>
          </p:cNvPr>
          <p:cNvSpPr/>
          <p:nvPr/>
        </p:nvSpPr>
        <p:spPr>
          <a:xfrm>
            <a:off x="1234015" y="3210859"/>
            <a:ext cx="3255434" cy="436281"/>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Exercise with stable weight</a:t>
            </a:r>
            <a:endParaRPr/>
          </a:p>
        </p:txBody>
      </p:sp>
      <p:sp>
        <p:nvSpPr>
          <p:cNvPr id="583" name="Google Shape;583;p30">
            <a:hlinkClick action="ppaction://hlinksldjump" r:id="rId4"/>
          </p:cNvPr>
          <p:cNvSpPr/>
          <p:nvPr/>
        </p:nvSpPr>
        <p:spPr>
          <a:xfrm>
            <a:off x="1532465"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Stress Management</a:t>
            </a:r>
            <a:endParaRPr/>
          </a:p>
        </p:txBody>
      </p:sp>
      <p:sp>
        <p:nvSpPr>
          <p:cNvPr id="584" name="Google Shape;584;p30">
            <a:hlinkClick action="ppaction://hlinksldjump" r:id="rId5"/>
          </p:cNvPr>
          <p:cNvSpPr/>
          <p:nvPr/>
        </p:nvSpPr>
        <p:spPr>
          <a:xfrm>
            <a:off x="6671734" y="3200399"/>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Alcohol reduction</a:t>
            </a:r>
            <a:endParaRPr/>
          </a:p>
        </p:txBody>
      </p:sp>
      <p:sp>
        <p:nvSpPr>
          <p:cNvPr id="585" name="Google Shape;585;p30"/>
          <p:cNvSpPr/>
          <p:nvPr/>
        </p:nvSpPr>
        <p:spPr>
          <a:xfrm>
            <a:off x="6671734"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Salt Restriction</a:t>
            </a:r>
            <a:endParaRPr/>
          </a:p>
        </p:txBody>
      </p:sp>
      <p:sp>
        <p:nvSpPr>
          <p:cNvPr id="586" name="Google Shape;586;p30"/>
          <p:cNvSpPr/>
          <p:nvPr/>
        </p:nvSpPr>
        <p:spPr>
          <a:xfrm>
            <a:off x="6671734"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DASH Diet</a:t>
            </a:r>
            <a:endParaRPr/>
          </a:p>
        </p:txBody>
      </p:sp>
      <p:sp>
        <p:nvSpPr>
          <p:cNvPr id="587" name="Google Shape;587;p30"/>
          <p:cNvSpPr/>
          <p:nvPr/>
        </p:nvSpPr>
        <p:spPr>
          <a:xfrm>
            <a:off x="6671734" y="2317376"/>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Smoking cessation</a:t>
            </a:r>
            <a:endParaRPr/>
          </a:p>
        </p:txBody>
      </p:sp>
      <p:sp>
        <p:nvSpPr>
          <p:cNvPr id="588" name="Google Shape;588;p30">
            <a:hlinkClick action="ppaction://hlinksldjump" r:id="rId6"/>
          </p:cNvPr>
          <p:cNvSpPr/>
          <p:nvPr/>
        </p:nvSpPr>
        <p:spPr>
          <a:xfrm>
            <a:off x="1532465"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Caffeine reduction</a:t>
            </a:r>
            <a:endParaRPr/>
          </a:p>
        </p:txBody>
      </p:sp>
      <p:sp>
        <p:nvSpPr>
          <p:cNvPr id="589" name="Google Shape;589;p30"/>
          <p:cNvSpPr/>
          <p:nvPr/>
        </p:nvSpPr>
        <p:spPr>
          <a:xfrm>
            <a:off x="624415" y="221303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1</a:t>
            </a:r>
            <a:endParaRPr/>
          </a:p>
        </p:txBody>
      </p:sp>
      <p:sp>
        <p:nvSpPr>
          <p:cNvPr id="590" name="Google Shape;590;p30"/>
          <p:cNvSpPr/>
          <p:nvPr/>
        </p:nvSpPr>
        <p:spPr>
          <a:xfrm>
            <a:off x="5791200" y="400597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2</a:t>
            </a:r>
            <a:endParaRPr/>
          </a:p>
        </p:txBody>
      </p:sp>
      <p:sp>
        <p:nvSpPr>
          <p:cNvPr id="591" name="Google Shape;591;p30"/>
          <p:cNvSpPr/>
          <p:nvPr/>
        </p:nvSpPr>
        <p:spPr>
          <a:xfrm>
            <a:off x="5791200" y="2239933"/>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3</a:t>
            </a:r>
            <a:endParaRPr/>
          </a:p>
        </p:txBody>
      </p:sp>
      <p:sp>
        <p:nvSpPr>
          <p:cNvPr id="592" name="Google Shape;592;p30"/>
          <p:cNvSpPr/>
          <p:nvPr/>
        </p:nvSpPr>
        <p:spPr>
          <a:xfrm>
            <a:off x="5791200" y="4899458"/>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31"/>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What are some lifestyle changes that lower BP, in order of efficacy?</a:t>
            </a:r>
            <a:endParaRPr/>
          </a:p>
        </p:txBody>
      </p:sp>
      <p:sp>
        <p:nvSpPr>
          <p:cNvPr id="599" name="Google Shape;599;p31"/>
          <p:cNvSpPr/>
          <p:nvPr/>
        </p:nvSpPr>
        <p:spPr>
          <a:xfrm>
            <a:off x="1532465" y="229907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Weight Loss</a:t>
            </a:r>
            <a:endParaRPr/>
          </a:p>
        </p:txBody>
      </p:sp>
      <p:sp>
        <p:nvSpPr>
          <p:cNvPr id="600" name="Google Shape;600;p31"/>
          <p:cNvSpPr/>
          <p:nvPr/>
        </p:nvSpPr>
        <p:spPr>
          <a:xfrm>
            <a:off x="1234015" y="3210859"/>
            <a:ext cx="3255434" cy="436281"/>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Exercise with stable weight</a:t>
            </a:r>
            <a:endParaRPr/>
          </a:p>
        </p:txBody>
      </p:sp>
      <p:sp>
        <p:nvSpPr>
          <p:cNvPr id="601" name="Google Shape;601;p31">
            <a:hlinkClick action="ppaction://hlinksldjump" r:id="rId3"/>
          </p:cNvPr>
          <p:cNvSpPr/>
          <p:nvPr/>
        </p:nvSpPr>
        <p:spPr>
          <a:xfrm>
            <a:off x="1532465"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Stress Management</a:t>
            </a:r>
            <a:endParaRPr/>
          </a:p>
        </p:txBody>
      </p:sp>
      <p:sp>
        <p:nvSpPr>
          <p:cNvPr id="602" name="Google Shape;602;p31">
            <a:hlinkClick action="ppaction://hlinksldjump" r:id="rId4"/>
          </p:cNvPr>
          <p:cNvSpPr/>
          <p:nvPr/>
        </p:nvSpPr>
        <p:spPr>
          <a:xfrm>
            <a:off x="6671734" y="3200399"/>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Alcohol reduction</a:t>
            </a:r>
            <a:endParaRPr/>
          </a:p>
        </p:txBody>
      </p:sp>
      <p:sp>
        <p:nvSpPr>
          <p:cNvPr id="603" name="Google Shape;603;p31"/>
          <p:cNvSpPr/>
          <p:nvPr/>
        </p:nvSpPr>
        <p:spPr>
          <a:xfrm>
            <a:off x="6671734"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Salt Restriction</a:t>
            </a:r>
            <a:endParaRPr/>
          </a:p>
        </p:txBody>
      </p:sp>
      <p:sp>
        <p:nvSpPr>
          <p:cNvPr id="604" name="Google Shape;604;p31"/>
          <p:cNvSpPr/>
          <p:nvPr/>
        </p:nvSpPr>
        <p:spPr>
          <a:xfrm>
            <a:off x="6671734"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DASH Diet</a:t>
            </a:r>
            <a:endParaRPr/>
          </a:p>
        </p:txBody>
      </p:sp>
      <p:sp>
        <p:nvSpPr>
          <p:cNvPr id="605" name="Google Shape;605;p31"/>
          <p:cNvSpPr/>
          <p:nvPr/>
        </p:nvSpPr>
        <p:spPr>
          <a:xfrm>
            <a:off x="6671734" y="2317376"/>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Smoking cessation</a:t>
            </a:r>
            <a:endParaRPr/>
          </a:p>
        </p:txBody>
      </p:sp>
      <p:sp>
        <p:nvSpPr>
          <p:cNvPr id="606" name="Google Shape;606;p31">
            <a:hlinkClick action="ppaction://hlinksldjump" r:id="rId5"/>
          </p:cNvPr>
          <p:cNvSpPr/>
          <p:nvPr/>
        </p:nvSpPr>
        <p:spPr>
          <a:xfrm>
            <a:off x="1532465"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Caffeine reduction</a:t>
            </a:r>
            <a:endParaRPr/>
          </a:p>
        </p:txBody>
      </p:sp>
      <p:sp>
        <p:nvSpPr>
          <p:cNvPr id="607" name="Google Shape;607;p31"/>
          <p:cNvSpPr/>
          <p:nvPr/>
        </p:nvSpPr>
        <p:spPr>
          <a:xfrm>
            <a:off x="624415" y="221303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1</a:t>
            </a:r>
            <a:endParaRPr/>
          </a:p>
        </p:txBody>
      </p:sp>
      <p:sp>
        <p:nvSpPr>
          <p:cNvPr id="608" name="Google Shape;608;p31"/>
          <p:cNvSpPr/>
          <p:nvPr/>
        </p:nvSpPr>
        <p:spPr>
          <a:xfrm>
            <a:off x="5791200" y="400597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2</a:t>
            </a:r>
            <a:endParaRPr/>
          </a:p>
        </p:txBody>
      </p:sp>
      <p:sp>
        <p:nvSpPr>
          <p:cNvPr id="609" name="Google Shape;609;p31"/>
          <p:cNvSpPr/>
          <p:nvPr/>
        </p:nvSpPr>
        <p:spPr>
          <a:xfrm>
            <a:off x="5791200" y="2239933"/>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3</a:t>
            </a:r>
            <a:endParaRPr/>
          </a:p>
        </p:txBody>
      </p:sp>
      <p:sp>
        <p:nvSpPr>
          <p:cNvPr id="610" name="Google Shape;610;p31"/>
          <p:cNvSpPr/>
          <p:nvPr/>
        </p:nvSpPr>
        <p:spPr>
          <a:xfrm>
            <a:off x="5791200" y="4899458"/>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4</a:t>
            </a:r>
            <a:endParaRPr/>
          </a:p>
        </p:txBody>
      </p:sp>
      <p:sp>
        <p:nvSpPr>
          <p:cNvPr id="611" name="Google Shape;611;p31"/>
          <p:cNvSpPr/>
          <p:nvPr/>
        </p:nvSpPr>
        <p:spPr>
          <a:xfrm>
            <a:off x="381001" y="3101289"/>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5</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32"/>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What are some lifestyle changes that lower BP, in order of efficacy?</a:t>
            </a:r>
            <a:endParaRPr/>
          </a:p>
        </p:txBody>
      </p:sp>
      <p:sp>
        <p:nvSpPr>
          <p:cNvPr id="618" name="Google Shape;618;p32"/>
          <p:cNvSpPr/>
          <p:nvPr/>
        </p:nvSpPr>
        <p:spPr>
          <a:xfrm>
            <a:off x="1532465" y="229907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Weight Loss</a:t>
            </a:r>
            <a:endParaRPr/>
          </a:p>
        </p:txBody>
      </p:sp>
      <p:sp>
        <p:nvSpPr>
          <p:cNvPr id="619" name="Google Shape;619;p32"/>
          <p:cNvSpPr/>
          <p:nvPr/>
        </p:nvSpPr>
        <p:spPr>
          <a:xfrm>
            <a:off x="1234015" y="3210859"/>
            <a:ext cx="3255434" cy="436281"/>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Exercise with stable weight</a:t>
            </a:r>
            <a:endParaRPr/>
          </a:p>
        </p:txBody>
      </p:sp>
      <p:sp>
        <p:nvSpPr>
          <p:cNvPr id="620" name="Google Shape;620;p32"/>
          <p:cNvSpPr/>
          <p:nvPr/>
        </p:nvSpPr>
        <p:spPr>
          <a:xfrm>
            <a:off x="1532465"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Stress Management</a:t>
            </a:r>
            <a:endParaRPr/>
          </a:p>
        </p:txBody>
      </p:sp>
      <p:sp>
        <p:nvSpPr>
          <p:cNvPr id="621" name="Google Shape;621;p32">
            <a:hlinkClick action="ppaction://hlinksldjump" r:id="rId3"/>
          </p:cNvPr>
          <p:cNvSpPr/>
          <p:nvPr/>
        </p:nvSpPr>
        <p:spPr>
          <a:xfrm>
            <a:off x="6671734" y="3200399"/>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Alcohol reduction</a:t>
            </a:r>
            <a:endParaRPr/>
          </a:p>
        </p:txBody>
      </p:sp>
      <p:sp>
        <p:nvSpPr>
          <p:cNvPr id="622" name="Google Shape;622;p32"/>
          <p:cNvSpPr/>
          <p:nvPr/>
        </p:nvSpPr>
        <p:spPr>
          <a:xfrm>
            <a:off x="6671734"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Salt Restriction</a:t>
            </a:r>
            <a:endParaRPr/>
          </a:p>
        </p:txBody>
      </p:sp>
      <p:sp>
        <p:nvSpPr>
          <p:cNvPr id="623" name="Google Shape;623;p32"/>
          <p:cNvSpPr/>
          <p:nvPr/>
        </p:nvSpPr>
        <p:spPr>
          <a:xfrm>
            <a:off x="6671734"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DASH Diet</a:t>
            </a:r>
            <a:endParaRPr/>
          </a:p>
        </p:txBody>
      </p:sp>
      <p:sp>
        <p:nvSpPr>
          <p:cNvPr id="624" name="Google Shape;624;p32"/>
          <p:cNvSpPr/>
          <p:nvPr/>
        </p:nvSpPr>
        <p:spPr>
          <a:xfrm>
            <a:off x="6671734" y="2317376"/>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Smoking cessation</a:t>
            </a:r>
            <a:endParaRPr/>
          </a:p>
        </p:txBody>
      </p:sp>
      <p:sp>
        <p:nvSpPr>
          <p:cNvPr id="625" name="Google Shape;625;p32"/>
          <p:cNvSpPr/>
          <p:nvPr/>
        </p:nvSpPr>
        <p:spPr>
          <a:xfrm>
            <a:off x="1532465"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Caffeine reduction</a:t>
            </a:r>
            <a:endParaRPr/>
          </a:p>
        </p:txBody>
      </p:sp>
      <p:sp>
        <p:nvSpPr>
          <p:cNvPr id="626" name="Google Shape;626;p32"/>
          <p:cNvSpPr/>
          <p:nvPr/>
        </p:nvSpPr>
        <p:spPr>
          <a:xfrm>
            <a:off x="624415" y="221303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1</a:t>
            </a:r>
            <a:endParaRPr/>
          </a:p>
        </p:txBody>
      </p:sp>
      <p:sp>
        <p:nvSpPr>
          <p:cNvPr id="627" name="Google Shape;627;p32"/>
          <p:cNvSpPr/>
          <p:nvPr/>
        </p:nvSpPr>
        <p:spPr>
          <a:xfrm>
            <a:off x="5791200" y="400597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2</a:t>
            </a:r>
            <a:endParaRPr/>
          </a:p>
        </p:txBody>
      </p:sp>
      <p:sp>
        <p:nvSpPr>
          <p:cNvPr id="628" name="Google Shape;628;p32"/>
          <p:cNvSpPr/>
          <p:nvPr/>
        </p:nvSpPr>
        <p:spPr>
          <a:xfrm>
            <a:off x="5791200" y="2239933"/>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3</a:t>
            </a:r>
            <a:endParaRPr/>
          </a:p>
        </p:txBody>
      </p:sp>
      <p:sp>
        <p:nvSpPr>
          <p:cNvPr id="629" name="Google Shape;629;p32"/>
          <p:cNvSpPr/>
          <p:nvPr/>
        </p:nvSpPr>
        <p:spPr>
          <a:xfrm>
            <a:off x="5791200" y="4899458"/>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4</a:t>
            </a:r>
            <a:endParaRPr/>
          </a:p>
        </p:txBody>
      </p:sp>
      <p:sp>
        <p:nvSpPr>
          <p:cNvPr id="630" name="Google Shape;630;p32"/>
          <p:cNvSpPr/>
          <p:nvPr/>
        </p:nvSpPr>
        <p:spPr>
          <a:xfrm>
            <a:off x="381001" y="3101289"/>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5</a:t>
            </a:r>
            <a:endParaRPr/>
          </a:p>
        </p:txBody>
      </p:sp>
      <p:sp>
        <p:nvSpPr>
          <p:cNvPr id="631" name="Google Shape;631;p32"/>
          <p:cNvSpPr/>
          <p:nvPr/>
        </p:nvSpPr>
        <p:spPr>
          <a:xfrm>
            <a:off x="651931" y="4000373"/>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6</a:t>
            </a:r>
            <a:endParaRPr/>
          </a:p>
        </p:txBody>
      </p:sp>
      <p:sp>
        <p:nvSpPr>
          <p:cNvPr id="632" name="Google Shape;632;p32"/>
          <p:cNvSpPr/>
          <p:nvPr/>
        </p:nvSpPr>
        <p:spPr>
          <a:xfrm>
            <a:off x="651931" y="4899457"/>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6</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3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What are some lifestyle changes that lower BP, in order of efficacy?</a:t>
            </a:r>
            <a:endParaRPr/>
          </a:p>
        </p:txBody>
      </p:sp>
      <p:sp>
        <p:nvSpPr>
          <p:cNvPr id="639" name="Google Shape;639;p33"/>
          <p:cNvSpPr/>
          <p:nvPr/>
        </p:nvSpPr>
        <p:spPr>
          <a:xfrm>
            <a:off x="1532465" y="229907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Weight Loss</a:t>
            </a:r>
            <a:endParaRPr/>
          </a:p>
        </p:txBody>
      </p:sp>
      <p:sp>
        <p:nvSpPr>
          <p:cNvPr id="640" name="Google Shape;640;p33"/>
          <p:cNvSpPr/>
          <p:nvPr/>
        </p:nvSpPr>
        <p:spPr>
          <a:xfrm>
            <a:off x="1234015" y="3210859"/>
            <a:ext cx="3255434" cy="436281"/>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Exercise with stable weight</a:t>
            </a:r>
            <a:endParaRPr/>
          </a:p>
        </p:txBody>
      </p:sp>
      <p:sp>
        <p:nvSpPr>
          <p:cNvPr id="641" name="Google Shape;641;p33"/>
          <p:cNvSpPr/>
          <p:nvPr/>
        </p:nvSpPr>
        <p:spPr>
          <a:xfrm>
            <a:off x="1532465"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Stress Management</a:t>
            </a:r>
            <a:endParaRPr/>
          </a:p>
        </p:txBody>
      </p:sp>
      <p:sp>
        <p:nvSpPr>
          <p:cNvPr id="642" name="Google Shape;642;p33"/>
          <p:cNvSpPr/>
          <p:nvPr/>
        </p:nvSpPr>
        <p:spPr>
          <a:xfrm>
            <a:off x="6671734" y="3200399"/>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Alcohol reduction</a:t>
            </a:r>
            <a:endParaRPr/>
          </a:p>
        </p:txBody>
      </p:sp>
      <p:sp>
        <p:nvSpPr>
          <p:cNvPr id="643" name="Google Shape;643;p33"/>
          <p:cNvSpPr/>
          <p:nvPr/>
        </p:nvSpPr>
        <p:spPr>
          <a:xfrm>
            <a:off x="6671734" y="4976904"/>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Salt Restriction</a:t>
            </a:r>
            <a:endParaRPr/>
          </a:p>
        </p:txBody>
      </p:sp>
      <p:sp>
        <p:nvSpPr>
          <p:cNvPr id="644" name="Google Shape;644;p33"/>
          <p:cNvSpPr/>
          <p:nvPr/>
        </p:nvSpPr>
        <p:spPr>
          <a:xfrm>
            <a:off x="6671734"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DASH Diet</a:t>
            </a:r>
            <a:endParaRPr/>
          </a:p>
        </p:txBody>
      </p:sp>
      <p:sp>
        <p:nvSpPr>
          <p:cNvPr id="645" name="Google Shape;645;p33"/>
          <p:cNvSpPr/>
          <p:nvPr/>
        </p:nvSpPr>
        <p:spPr>
          <a:xfrm>
            <a:off x="6671734" y="2317376"/>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Smoking cessation</a:t>
            </a:r>
            <a:endParaRPr/>
          </a:p>
        </p:txBody>
      </p:sp>
      <p:sp>
        <p:nvSpPr>
          <p:cNvPr id="646" name="Google Shape;646;p33"/>
          <p:cNvSpPr/>
          <p:nvPr/>
        </p:nvSpPr>
        <p:spPr>
          <a:xfrm>
            <a:off x="1532465" y="4083422"/>
            <a:ext cx="2658534" cy="457200"/>
          </a:xfrm>
          <a:prstGeom prst="rect">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Caffeine reduction</a:t>
            </a:r>
            <a:endParaRPr/>
          </a:p>
        </p:txBody>
      </p:sp>
      <p:sp>
        <p:nvSpPr>
          <p:cNvPr id="647" name="Google Shape;647;p33"/>
          <p:cNvSpPr/>
          <p:nvPr/>
        </p:nvSpPr>
        <p:spPr>
          <a:xfrm>
            <a:off x="624415" y="221303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1</a:t>
            </a:r>
            <a:endParaRPr/>
          </a:p>
        </p:txBody>
      </p:sp>
      <p:sp>
        <p:nvSpPr>
          <p:cNvPr id="648" name="Google Shape;648;p33"/>
          <p:cNvSpPr/>
          <p:nvPr/>
        </p:nvSpPr>
        <p:spPr>
          <a:xfrm>
            <a:off x="5791200" y="4005976"/>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2</a:t>
            </a:r>
            <a:endParaRPr/>
          </a:p>
        </p:txBody>
      </p:sp>
      <p:sp>
        <p:nvSpPr>
          <p:cNvPr id="649" name="Google Shape;649;p33"/>
          <p:cNvSpPr/>
          <p:nvPr/>
        </p:nvSpPr>
        <p:spPr>
          <a:xfrm>
            <a:off x="5791200" y="2239933"/>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3</a:t>
            </a:r>
            <a:endParaRPr/>
          </a:p>
        </p:txBody>
      </p:sp>
      <p:sp>
        <p:nvSpPr>
          <p:cNvPr id="650" name="Google Shape;650;p33"/>
          <p:cNvSpPr/>
          <p:nvPr/>
        </p:nvSpPr>
        <p:spPr>
          <a:xfrm>
            <a:off x="5791200" y="4899458"/>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4</a:t>
            </a:r>
            <a:endParaRPr/>
          </a:p>
        </p:txBody>
      </p:sp>
      <p:sp>
        <p:nvSpPr>
          <p:cNvPr id="651" name="Google Shape;651;p33"/>
          <p:cNvSpPr/>
          <p:nvPr/>
        </p:nvSpPr>
        <p:spPr>
          <a:xfrm>
            <a:off x="381001" y="3101289"/>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5</a:t>
            </a:r>
            <a:endParaRPr/>
          </a:p>
        </p:txBody>
      </p:sp>
      <p:sp>
        <p:nvSpPr>
          <p:cNvPr id="652" name="Google Shape;652;p33"/>
          <p:cNvSpPr/>
          <p:nvPr/>
        </p:nvSpPr>
        <p:spPr>
          <a:xfrm>
            <a:off x="651931" y="4000373"/>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6</a:t>
            </a:r>
            <a:endParaRPr/>
          </a:p>
        </p:txBody>
      </p:sp>
      <p:sp>
        <p:nvSpPr>
          <p:cNvPr id="653" name="Google Shape;653;p33"/>
          <p:cNvSpPr/>
          <p:nvPr/>
        </p:nvSpPr>
        <p:spPr>
          <a:xfrm>
            <a:off x="651931" y="4899457"/>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6</a:t>
            </a:r>
            <a:endParaRPr/>
          </a:p>
        </p:txBody>
      </p:sp>
      <p:sp>
        <p:nvSpPr>
          <p:cNvPr id="654" name="Google Shape;654;p33"/>
          <p:cNvSpPr/>
          <p:nvPr/>
        </p:nvSpPr>
        <p:spPr>
          <a:xfrm>
            <a:off x="5791200" y="3101288"/>
            <a:ext cx="609600" cy="612091"/>
          </a:xfrm>
          <a:prstGeom prst="star8">
            <a:avLst>
              <a:gd fmla="val 37500" name="adj"/>
            </a:avLst>
          </a:prstGeom>
          <a:solidFill>
            <a:srgbClr val="FFC000"/>
          </a:solid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Impact"/>
                <a:ea typeface="Impact"/>
                <a:cs typeface="Impact"/>
                <a:sym typeface="Impact"/>
              </a:rPr>
              <a:t>7</a:t>
            </a:r>
            <a:endParaRPr/>
          </a:p>
        </p:txBody>
      </p:sp>
      <p:sp>
        <p:nvSpPr>
          <p:cNvPr id="655" name="Google Shape;655;p33">
            <a:hlinkClick action="ppaction://hlinksldjump" r:id="rId3"/>
          </p:cNvPr>
          <p:cNvSpPr/>
          <p:nvPr/>
        </p:nvSpPr>
        <p:spPr>
          <a:xfrm>
            <a:off x="9173984" y="5511548"/>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9" name="Shape 659"/>
        <p:cNvGrpSpPr/>
        <p:nvPr/>
      </p:nvGrpSpPr>
      <p:grpSpPr>
        <a:xfrm>
          <a:off x="0" y="0"/>
          <a:ext cx="0" cy="0"/>
          <a:chOff x="0" y="0"/>
          <a:chExt cx="0" cy="0"/>
        </a:xfrm>
      </p:grpSpPr>
      <p:sp>
        <p:nvSpPr>
          <p:cNvPr id="660" name="Google Shape;660;p34"/>
          <p:cNvSpPr txBox="1"/>
          <p:nvPr/>
        </p:nvSpPr>
        <p:spPr>
          <a:xfrm>
            <a:off x="685803" y="446016"/>
            <a:ext cx="4951408" cy="1151965"/>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l">
              <a:lnSpc>
                <a:spcPct val="90000"/>
              </a:lnSpc>
              <a:spcBef>
                <a:spcPts val="0"/>
              </a:spcBef>
              <a:spcAft>
                <a:spcPts val="0"/>
              </a:spcAft>
              <a:buNone/>
            </a:pPr>
            <a:r>
              <a:rPr lang="en-US" sz="5400">
                <a:solidFill>
                  <a:schemeClr val="accent1"/>
                </a:solidFill>
                <a:latin typeface="Impact"/>
                <a:ea typeface="Impact"/>
                <a:cs typeface="Impact"/>
                <a:sym typeface="Impact"/>
              </a:rPr>
              <a:t>At 3 month follow up…</a:t>
            </a:r>
            <a:r>
              <a:rPr b="0" i="0" lang="en-US" sz="5400" u="none" cap="none" strike="noStrike">
                <a:solidFill>
                  <a:schemeClr val="accent1"/>
                </a:solidFill>
                <a:latin typeface="Impact"/>
                <a:ea typeface="Impact"/>
                <a:cs typeface="Impact"/>
                <a:sym typeface="Impact"/>
              </a:rPr>
              <a:t> </a:t>
            </a:r>
            <a:endParaRPr sz="5400" cap="none">
              <a:solidFill>
                <a:schemeClr val="accent1"/>
              </a:solidFill>
              <a:latin typeface="Impact"/>
              <a:ea typeface="Impact"/>
              <a:cs typeface="Impact"/>
              <a:sym typeface="Impact"/>
            </a:endParaRPr>
          </a:p>
        </p:txBody>
      </p:sp>
      <p:sp>
        <p:nvSpPr>
          <p:cNvPr id="661" name="Google Shape;661;p34"/>
          <p:cNvSpPr txBox="1"/>
          <p:nvPr/>
        </p:nvSpPr>
        <p:spPr>
          <a:xfrm>
            <a:off x="685801" y="1837678"/>
            <a:ext cx="4951410" cy="1759998"/>
          </a:xfrm>
          <a:prstGeom prst="rect">
            <a:avLst/>
          </a:prstGeom>
          <a:noFill/>
          <a:ln>
            <a:noFill/>
          </a:ln>
        </p:spPr>
        <p:txBody>
          <a:bodyPr anchorCtr="0" anchor="ctr" bIns="45700" lIns="91425" spcFirstLastPara="1" rIns="91425" wrap="square" tIns="45700">
            <a:normAutofit/>
          </a:bodyPr>
          <a:lstStyle/>
          <a:p>
            <a:pPr indent="0" lvl="0" marL="0" marR="0" rtl="0" algn="l">
              <a:lnSpc>
                <a:spcPct val="110000"/>
              </a:lnSpc>
              <a:spcBef>
                <a:spcPts val="0"/>
              </a:spcBef>
              <a:spcAft>
                <a:spcPts val="0"/>
              </a:spcAft>
              <a:buNone/>
            </a:pPr>
            <a:r>
              <a:rPr lang="en-US" sz="1800">
                <a:solidFill>
                  <a:schemeClr val="dk1"/>
                </a:solidFill>
                <a:latin typeface="Arial"/>
                <a:ea typeface="Arial"/>
                <a:cs typeface="Arial"/>
                <a:sym typeface="Arial"/>
              </a:rPr>
              <a:t>Trang worked at</a:t>
            </a:r>
            <a:r>
              <a:rPr b="1" lang="en-US" sz="18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lifestyle modifications but was not able to bring her BP down. She has agreed to start taking medication.</a:t>
            </a:r>
            <a:endParaRPr sz="1600">
              <a:solidFill>
                <a:schemeClr val="dk1"/>
              </a:solidFill>
              <a:latin typeface="Arial"/>
              <a:ea typeface="Arial"/>
              <a:cs typeface="Arial"/>
              <a:sym typeface="Arial"/>
            </a:endParaRPr>
          </a:p>
        </p:txBody>
      </p:sp>
      <p:pic>
        <p:nvPicPr>
          <p:cNvPr descr="A person smiling for the camera&#10;&#10;Description automatically generated with low confidence" id="662" name="Google Shape;662;p34"/>
          <p:cNvPicPr preferRelativeResize="0"/>
          <p:nvPr/>
        </p:nvPicPr>
        <p:blipFill rotWithShape="1">
          <a:blip r:embed="rId4">
            <a:alphaModFix/>
          </a:blip>
          <a:srcRect b="1" l="19821" r="13572" t="0"/>
          <a:stretch/>
        </p:blipFill>
        <p:spPr>
          <a:xfrm>
            <a:off x="6096000" y="355116"/>
            <a:ext cx="5310189" cy="5301586"/>
          </a:xfrm>
          <a:prstGeom prst="rect">
            <a:avLst/>
          </a:prstGeom>
          <a:noFill/>
          <a:ln cap="flat" cmpd="thinThick" w="57150">
            <a:solidFill>
              <a:srgbClr val="7F7F7F"/>
            </a:solidFill>
            <a:prstDash val="solid"/>
            <a:miter lim="800000"/>
            <a:headEnd len="sm" w="sm" type="none"/>
            <a:tailEnd len="sm" w="sm" type="none"/>
          </a:ln>
        </p:spPr>
      </p:pic>
      <p:sp>
        <p:nvSpPr>
          <p:cNvPr id="663" name="Google Shape;663;p34">
            <a:hlinkClick action="ppaction://hlinksldjump" r:id="rId5"/>
          </p:cNvPr>
          <p:cNvSpPr/>
          <p:nvPr/>
        </p:nvSpPr>
        <p:spPr>
          <a:xfrm>
            <a:off x="3639845" y="4598634"/>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67" name="Shape 667"/>
        <p:cNvGrpSpPr/>
        <p:nvPr/>
      </p:nvGrpSpPr>
      <p:grpSpPr>
        <a:xfrm>
          <a:off x="0" y="0"/>
          <a:ext cx="0" cy="0"/>
          <a:chOff x="0" y="0"/>
          <a:chExt cx="0" cy="0"/>
        </a:xfrm>
      </p:grpSpPr>
      <p:sp>
        <p:nvSpPr>
          <p:cNvPr id="668" name="Google Shape;668;p35">
            <a:hlinkClick action="ppaction://hlinksldjump" r:id="rId4"/>
          </p:cNvPr>
          <p:cNvSpPr/>
          <p:nvPr/>
        </p:nvSpPr>
        <p:spPr>
          <a:xfrm>
            <a:off x="7620866" y="2805010"/>
            <a:ext cx="1545021" cy="641131"/>
          </a:xfrm>
          <a:prstGeom prst="flowChartAlternateProcess">
            <a:avLst/>
          </a:prstGeom>
          <a:solidFill>
            <a:schemeClr val="accent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Impact"/>
                <a:ea typeface="Impact"/>
                <a:cs typeface="Impact"/>
                <a:sym typeface="Impact"/>
              </a:rPr>
              <a:t>HPI</a:t>
            </a:r>
            <a:endParaRPr/>
          </a:p>
        </p:txBody>
      </p:sp>
      <p:sp>
        <p:nvSpPr>
          <p:cNvPr id="669" name="Google Shape;669;p35">
            <a:hlinkClick action="ppaction://hlinksldjump" r:id="rId5"/>
          </p:cNvPr>
          <p:cNvSpPr/>
          <p:nvPr/>
        </p:nvSpPr>
        <p:spPr>
          <a:xfrm>
            <a:off x="872358" y="3310759"/>
            <a:ext cx="2280745" cy="788276"/>
          </a:xfrm>
          <a:prstGeom prst="ellipse">
            <a:avLst/>
          </a:prstGeom>
          <a:solidFill>
            <a:schemeClr val="accent4"/>
          </a:solidFill>
          <a:ln cap="flat" cmpd="sng" w="19050">
            <a:solidFill>
              <a:srgbClr val="486D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Impact"/>
                <a:ea typeface="Impact"/>
                <a:cs typeface="Impact"/>
                <a:sym typeface="Impact"/>
              </a:rPr>
              <a:t>Physical Exam</a:t>
            </a:r>
            <a:endParaRPr/>
          </a:p>
        </p:txBody>
      </p:sp>
      <p:sp>
        <p:nvSpPr>
          <p:cNvPr id="670" name="Google Shape;670;p35">
            <a:hlinkClick action="ppaction://hlinksldjump" r:id="rId6"/>
          </p:cNvPr>
          <p:cNvSpPr/>
          <p:nvPr/>
        </p:nvSpPr>
        <p:spPr>
          <a:xfrm>
            <a:off x="1502979" y="1397876"/>
            <a:ext cx="1019504" cy="914400"/>
          </a:xfrm>
          <a:prstGeom prst="plaque">
            <a:avLst>
              <a:gd fmla="val 16667" name="adj"/>
            </a:avLst>
          </a:prstGeom>
          <a:solidFill>
            <a:schemeClr val="accent3"/>
          </a:solidFill>
          <a:ln cap="flat" cmpd="sng" w="19050">
            <a:solidFill>
              <a:srgbClr val="5C7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Impact"/>
                <a:ea typeface="Impact"/>
                <a:cs typeface="Impact"/>
                <a:sym typeface="Impact"/>
              </a:rPr>
              <a:t>Vitals</a:t>
            </a:r>
            <a:endParaRPr/>
          </a:p>
        </p:txBody>
      </p:sp>
      <p:pic>
        <p:nvPicPr>
          <p:cNvPr descr="A yellow and black logo&#10;&#10;Description automatically generated with low confidence" id="671" name="Google Shape;671;p35">
            <a:hlinkClick action="ppaction://hlinksldjump" r:id="rId7"/>
          </p:cNvPr>
          <p:cNvPicPr preferRelativeResize="0"/>
          <p:nvPr/>
        </p:nvPicPr>
        <p:blipFill rotWithShape="1">
          <a:blip r:embed="rId8">
            <a:alphaModFix/>
          </a:blip>
          <a:srcRect b="0" l="0" r="0" t="0"/>
          <a:stretch/>
        </p:blipFill>
        <p:spPr>
          <a:xfrm>
            <a:off x="11002014" y="2984937"/>
            <a:ext cx="635256" cy="888125"/>
          </a:xfrm>
          <a:prstGeom prst="rect">
            <a:avLst/>
          </a:prstGeom>
          <a:noFill/>
          <a:ln>
            <a:noFill/>
          </a:ln>
        </p:spPr>
      </p:pic>
      <p:pic>
        <p:nvPicPr>
          <p:cNvPr id="672" name="Google Shape;672;p35"/>
          <p:cNvPicPr preferRelativeResize="0"/>
          <p:nvPr/>
        </p:nvPicPr>
        <p:blipFill rotWithShape="1">
          <a:blip r:embed="rId9">
            <a:alphaModFix/>
          </a:blip>
          <a:srcRect b="234" l="7558" r="5953" t="-235"/>
          <a:stretch/>
        </p:blipFill>
        <p:spPr>
          <a:xfrm>
            <a:off x="5184538" y="2725443"/>
            <a:ext cx="2968968" cy="376857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6" name="Shape 676"/>
        <p:cNvGrpSpPr/>
        <p:nvPr/>
      </p:nvGrpSpPr>
      <p:grpSpPr>
        <a:xfrm>
          <a:off x="0" y="0"/>
          <a:ext cx="0" cy="0"/>
          <a:chOff x="0" y="0"/>
          <a:chExt cx="0" cy="0"/>
        </a:xfrm>
      </p:grpSpPr>
      <p:sp>
        <p:nvSpPr>
          <p:cNvPr id="677" name="Google Shape;677;p36"/>
          <p:cNvSpPr txBox="1"/>
          <p:nvPr/>
        </p:nvSpPr>
        <p:spPr>
          <a:xfrm>
            <a:off x="685803" y="446016"/>
            <a:ext cx="4951408" cy="115196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US" sz="5400" u="none" cap="none" strike="noStrike">
                <a:solidFill>
                  <a:schemeClr val="accent1"/>
                </a:solidFill>
                <a:latin typeface="Impact"/>
                <a:ea typeface="Impact"/>
                <a:cs typeface="Impact"/>
                <a:sym typeface="Impact"/>
              </a:rPr>
              <a:t>HPI </a:t>
            </a:r>
            <a:endParaRPr sz="5400" cap="none">
              <a:solidFill>
                <a:schemeClr val="accent1"/>
              </a:solidFill>
              <a:latin typeface="Impact"/>
              <a:ea typeface="Impact"/>
              <a:cs typeface="Impact"/>
              <a:sym typeface="Impact"/>
            </a:endParaRPr>
          </a:p>
        </p:txBody>
      </p:sp>
      <p:sp>
        <p:nvSpPr>
          <p:cNvPr id="678" name="Google Shape;678;p36"/>
          <p:cNvSpPr txBox="1"/>
          <p:nvPr/>
        </p:nvSpPr>
        <p:spPr>
          <a:xfrm>
            <a:off x="685801" y="1358283"/>
            <a:ext cx="4951410" cy="4172505"/>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110000"/>
              </a:lnSpc>
              <a:spcBef>
                <a:spcPts val="0"/>
              </a:spcBef>
              <a:spcAft>
                <a:spcPts val="0"/>
              </a:spcAft>
              <a:buNone/>
            </a:pPr>
            <a:r>
              <a:rPr lang="en-US" sz="1600">
                <a:solidFill>
                  <a:schemeClr val="dk1"/>
                </a:solidFill>
                <a:latin typeface="Arial"/>
                <a:ea typeface="Arial"/>
                <a:cs typeface="Arial"/>
                <a:sym typeface="Arial"/>
              </a:rPr>
              <a:t>Your patient is Trang Nguyen, here with her husband for 3 month follow up for hypertension. She is a 72 year old non-smoker with a blood pressure of 158/93 today. </a:t>
            </a:r>
            <a:endParaRPr/>
          </a:p>
          <a:p>
            <a:pPr indent="0" lvl="0" marL="0" marR="0" rtl="0" algn="l">
              <a:lnSpc>
                <a:spcPct val="110000"/>
              </a:lnSpc>
              <a:spcBef>
                <a:spcPts val="600"/>
              </a:spcBef>
              <a:spcAft>
                <a:spcPts val="0"/>
              </a:spcAft>
              <a:buNone/>
            </a:pPr>
            <a:r>
              <a:rPr lang="en-US" sz="1600">
                <a:solidFill>
                  <a:schemeClr val="dk1"/>
                </a:solidFill>
                <a:latin typeface="Arial"/>
                <a:ea typeface="Arial"/>
                <a:cs typeface="Arial"/>
                <a:sym typeface="Arial"/>
              </a:rPr>
              <a:t>She has a past medical history only significant for kidney stones, occasional constipation, and being overweight. She drinks one coffee each morning and one herbal alcoholic beverage every evening. </a:t>
            </a:r>
            <a:endParaRPr/>
          </a:p>
          <a:p>
            <a:pPr indent="0" lvl="0" marL="0" marR="0" rtl="0" algn="l">
              <a:lnSpc>
                <a:spcPct val="110000"/>
              </a:lnSpc>
              <a:spcBef>
                <a:spcPts val="600"/>
              </a:spcBef>
              <a:spcAft>
                <a:spcPts val="0"/>
              </a:spcAft>
              <a:buNone/>
            </a:pPr>
            <a:r>
              <a:rPr lang="en-US" sz="1600">
                <a:solidFill>
                  <a:schemeClr val="dk1"/>
                </a:solidFill>
                <a:latin typeface="Arial"/>
                <a:ea typeface="Arial"/>
                <a:cs typeface="Arial"/>
                <a:sym typeface="Arial"/>
              </a:rPr>
              <a:t>She moved to Dorchester from Hanoi, Vietnam to be with her children and grandchildren. She is still getting used to living in Dorchester and her MassHealth insurance application is currently being processed. Trang never took the medications  for blood pressure before and is concerned about possible side effects.</a:t>
            </a:r>
            <a:endParaRPr/>
          </a:p>
        </p:txBody>
      </p:sp>
      <p:pic>
        <p:nvPicPr>
          <p:cNvPr descr="A person smiling for the camera&#10;&#10;Description automatically generated with low confidence" id="679" name="Google Shape;679;p36"/>
          <p:cNvPicPr preferRelativeResize="0"/>
          <p:nvPr/>
        </p:nvPicPr>
        <p:blipFill rotWithShape="1">
          <a:blip r:embed="rId4">
            <a:alphaModFix/>
          </a:blip>
          <a:srcRect b="1" l="19821" r="13572" t="0"/>
          <a:stretch/>
        </p:blipFill>
        <p:spPr>
          <a:xfrm>
            <a:off x="6096000" y="355116"/>
            <a:ext cx="5310189" cy="5301586"/>
          </a:xfrm>
          <a:prstGeom prst="rect">
            <a:avLst/>
          </a:prstGeom>
          <a:noFill/>
          <a:ln cap="flat" cmpd="thinThick" w="57150">
            <a:solidFill>
              <a:srgbClr val="7F7F7F"/>
            </a:solidFill>
            <a:prstDash val="solid"/>
            <a:miter lim="800000"/>
            <a:headEnd len="sm" w="sm" type="none"/>
            <a:tailEnd len="sm" w="sm" type="none"/>
          </a:ln>
        </p:spPr>
      </p:pic>
      <p:sp>
        <p:nvSpPr>
          <p:cNvPr id="680" name="Google Shape;680;p36">
            <a:hlinkClick action="ppaction://hlinksldjump" r:id="rId5"/>
          </p:cNvPr>
          <p:cNvSpPr/>
          <p:nvPr/>
        </p:nvSpPr>
        <p:spPr>
          <a:xfrm flipH="1">
            <a:off x="4554244" y="648959"/>
            <a:ext cx="779249" cy="50638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4" name="Shape 684"/>
        <p:cNvGrpSpPr/>
        <p:nvPr/>
      </p:nvGrpSpPr>
      <p:grpSpPr>
        <a:xfrm>
          <a:off x="0" y="0"/>
          <a:ext cx="0" cy="0"/>
          <a:chOff x="0" y="0"/>
          <a:chExt cx="0" cy="0"/>
        </a:xfrm>
      </p:grpSpPr>
      <p:sp>
        <p:nvSpPr>
          <p:cNvPr id="685" name="Google Shape;685;p37"/>
          <p:cNvSpPr txBox="1"/>
          <p:nvPr/>
        </p:nvSpPr>
        <p:spPr>
          <a:xfrm>
            <a:off x="685803" y="446016"/>
            <a:ext cx="4951408" cy="115196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lang="en-US" sz="5400">
                <a:solidFill>
                  <a:schemeClr val="accent1"/>
                </a:solidFill>
                <a:latin typeface="Impact"/>
                <a:ea typeface="Impact"/>
                <a:cs typeface="Impact"/>
                <a:sym typeface="Impact"/>
              </a:rPr>
              <a:t>Vitals</a:t>
            </a:r>
            <a:r>
              <a:rPr b="0" i="0" lang="en-US" sz="5400" u="none" cap="none" strike="noStrike">
                <a:solidFill>
                  <a:schemeClr val="accent1"/>
                </a:solidFill>
                <a:latin typeface="Impact"/>
                <a:ea typeface="Impact"/>
                <a:cs typeface="Impact"/>
                <a:sym typeface="Impact"/>
              </a:rPr>
              <a:t> </a:t>
            </a:r>
            <a:endParaRPr sz="5400" cap="none">
              <a:solidFill>
                <a:schemeClr val="accent1"/>
              </a:solidFill>
              <a:latin typeface="Impact"/>
              <a:ea typeface="Impact"/>
              <a:cs typeface="Impact"/>
              <a:sym typeface="Impact"/>
            </a:endParaRPr>
          </a:p>
        </p:txBody>
      </p:sp>
      <p:sp>
        <p:nvSpPr>
          <p:cNvPr id="686" name="Google Shape;686;p37"/>
          <p:cNvSpPr txBox="1"/>
          <p:nvPr/>
        </p:nvSpPr>
        <p:spPr>
          <a:xfrm>
            <a:off x="685803" y="1612115"/>
            <a:ext cx="4951410" cy="2787588"/>
          </a:xfrm>
          <a:prstGeom prst="rect">
            <a:avLst/>
          </a:prstGeom>
          <a:noFill/>
          <a:ln>
            <a:noFill/>
          </a:ln>
        </p:spPr>
        <p:txBody>
          <a:bodyPr anchorCtr="0" anchor="ctr" bIns="45700" lIns="91425" spcFirstLastPara="1" rIns="91425" wrap="square" tIns="45700">
            <a:normAutofit/>
          </a:bodyPr>
          <a:lstStyle/>
          <a:p>
            <a:pPr indent="0" lvl="0" marL="0" marR="0" rtl="0" algn="l">
              <a:lnSpc>
                <a:spcPct val="110000"/>
              </a:lnSpc>
              <a:spcBef>
                <a:spcPts val="0"/>
              </a:spcBef>
              <a:spcAft>
                <a:spcPts val="0"/>
              </a:spcAft>
              <a:buNone/>
            </a:pPr>
            <a:r>
              <a:rPr lang="en-US" sz="1600">
                <a:solidFill>
                  <a:schemeClr val="dk1"/>
                </a:solidFill>
                <a:latin typeface="Arial"/>
                <a:ea typeface="Arial"/>
                <a:cs typeface="Arial"/>
                <a:sym typeface="Arial"/>
              </a:rPr>
              <a:t>You measure a blood pressure of 158/93 in the right arm and 155/90 in the left arm. </a:t>
            </a:r>
            <a:endParaRPr/>
          </a:p>
          <a:p>
            <a:pPr indent="0" lvl="0" marL="0" marR="0" rtl="0" algn="l">
              <a:lnSpc>
                <a:spcPct val="110000"/>
              </a:lnSpc>
              <a:spcBef>
                <a:spcPts val="600"/>
              </a:spcBef>
              <a:spcAft>
                <a:spcPts val="0"/>
              </a:spcAft>
              <a:buNone/>
            </a:pPr>
            <a:r>
              <a:rPr lang="en-US" sz="1600">
                <a:solidFill>
                  <a:schemeClr val="dk1"/>
                </a:solidFill>
                <a:latin typeface="Arial"/>
                <a:ea typeface="Arial"/>
                <a:cs typeface="Arial"/>
                <a:sym typeface="Arial"/>
              </a:rPr>
              <a:t>She does not check her blood pressure at home.</a:t>
            </a:r>
            <a:endParaRPr/>
          </a:p>
          <a:p>
            <a:pPr indent="0" lvl="0" marL="0" marR="0" rtl="0" algn="l">
              <a:lnSpc>
                <a:spcPct val="110000"/>
              </a:lnSpc>
              <a:spcBef>
                <a:spcPts val="600"/>
              </a:spcBef>
              <a:spcAft>
                <a:spcPts val="0"/>
              </a:spcAft>
              <a:buNone/>
            </a:pPr>
            <a:r>
              <a:rPr lang="en-US" sz="1600">
                <a:solidFill>
                  <a:schemeClr val="dk1"/>
                </a:solidFill>
                <a:latin typeface="Arial"/>
                <a:ea typeface="Arial"/>
                <a:cs typeface="Arial"/>
                <a:sym typeface="Arial"/>
              </a:rPr>
              <a:t>Heart Rate 80. Respiratory rate 12. Oxygen Saturation 99%. Temperature 98.7F</a:t>
            </a:r>
            <a:endParaRPr/>
          </a:p>
        </p:txBody>
      </p:sp>
      <p:pic>
        <p:nvPicPr>
          <p:cNvPr descr="A person smiling for the camera&#10;&#10;Description automatically generated with low confidence" id="687" name="Google Shape;687;p37"/>
          <p:cNvPicPr preferRelativeResize="0"/>
          <p:nvPr/>
        </p:nvPicPr>
        <p:blipFill rotWithShape="1">
          <a:blip r:embed="rId4">
            <a:alphaModFix/>
          </a:blip>
          <a:srcRect b="1" l="19821" r="13572" t="0"/>
          <a:stretch/>
        </p:blipFill>
        <p:spPr>
          <a:xfrm>
            <a:off x="6096000" y="355116"/>
            <a:ext cx="5310189" cy="5301586"/>
          </a:xfrm>
          <a:prstGeom prst="rect">
            <a:avLst/>
          </a:prstGeom>
          <a:noFill/>
          <a:ln cap="flat" cmpd="thinThick" w="57150">
            <a:solidFill>
              <a:srgbClr val="7F7F7F"/>
            </a:solidFill>
            <a:prstDash val="solid"/>
            <a:miter lim="800000"/>
            <a:headEnd len="sm" w="sm" type="none"/>
            <a:tailEnd len="sm" w="sm" type="none"/>
          </a:ln>
        </p:spPr>
      </p:pic>
      <p:sp>
        <p:nvSpPr>
          <p:cNvPr id="688" name="Google Shape;688;p37">
            <a:hlinkClick action="ppaction://hlinksldjump" r:id="rId5"/>
          </p:cNvPr>
          <p:cNvSpPr/>
          <p:nvPr/>
        </p:nvSpPr>
        <p:spPr>
          <a:xfrm flipH="1">
            <a:off x="4554244" y="648959"/>
            <a:ext cx="779249" cy="50638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2" name="Shape 692"/>
        <p:cNvGrpSpPr/>
        <p:nvPr/>
      </p:nvGrpSpPr>
      <p:grpSpPr>
        <a:xfrm>
          <a:off x="0" y="0"/>
          <a:ext cx="0" cy="0"/>
          <a:chOff x="0" y="0"/>
          <a:chExt cx="0" cy="0"/>
        </a:xfrm>
      </p:grpSpPr>
      <p:sp>
        <p:nvSpPr>
          <p:cNvPr id="693" name="Google Shape;693;p38"/>
          <p:cNvSpPr txBox="1"/>
          <p:nvPr/>
        </p:nvSpPr>
        <p:spPr>
          <a:xfrm>
            <a:off x="410939" y="561789"/>
            <a:ext cx="4951408" cy="115196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US" sz="5400" u="none" strike="noStrike">
                <a:solidFill>
                  <a:schemeClr val="accent1"/>
                </a:solidFill>
                <a:latin typeface="Impact"/>
                <a:ea typeface="Impact"/>
                <a:cs typeface="Impact"/>
                <a:sym typeface="Impact"/>
              </a:rPr>
              <a:t>Physical Exam </a:t>
            </a:r>
            <a:endParaRPr sz="5400">
              <a:solidFill>
                <a:schemeClr val="accent1"/>
              </a:solidFill>
              <a:latin typeface="Impact"/>
              <a:ea typeface="Impact"/>
              <a:cs typeface="Impact"/>
              <a:sym typeface="Impact"/>
            </a:endParaRPr>
          </a:p>
        </p:txBody>
      </p:sp>
      <p:sp>
        <p:nvSpPr>
          <p:cNvPr id="694" name="Google Shape;694;p38"/>
          <p:cNvSpPr txBox="1"/>
          <p:nvPr/>
        </p:nvSpPr>
        <p:spPr>
          <a:xfrm>
            <a:off x="410939" y="1713752"/>
            <a:ext cx="4951410" cy="2787588"/>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110000"/>
              </a:lnSpc>
              <a:spcBef>
                <a:spcPts val="0"/>
              </a:spcBef>
              <a:spcAft>
                <a:spcPts val="0"/>
              </a:spcAft>
              <a:buNone/>
            </a:pPr>
            <a:r>
              <a:rPr lang="en-US" sz="1600">
                <a:solidFill>
                  <a:schemeClr val="dk1"/>
                </a:solidFill>
                <a:latin typeface="Arial"/>
                <a:ea typeface="Arial"/>
                <a:cs typeface="Arial"/>
                <a:sym typeface="Arial"/>
              </a:rPr>
              <a:t>General: Well-appearing, talking comfortably in no acute distress</a:t>
            </a:r>
            <a:endParaRPr/>
          </a:p>
          <a:p>
            <a:pPr indent="0" lvl="0" marL="0" marR="0" rtl="0" algn="l">
              <a:lnSpc>
                <a:spcPct val="110000"/>
              </a:lnSpc>
              <a:spcBef>
                <a:spcPts val="600"/>
              </a:spcBef>
              <a:spcAft>
                <a:spcPts val="0"/>
              </a:spcAft>
              <a:buNone/>
            </a:pPr>
            <a:r>
              <a:rPr lang="en-US" sz="1600">
                <a:solidFill>
                  <a:schemeClr val="dk1"/>
                </a:solidFill>
                <a:latin typeface="Arial"/>
                <a:ea typeface="Arial"/>
                <a:cs typeface="Arial"/>
                <a:sym typeface="Arial"/>
              </a:rPr>
              <a:t>HEENT: PERRLA. Normal oral mucosa. No cervical LAD.</a:t>
            </a:r>
            <a:endParaRPr/>
          </a:p>
          <a:p>
            <a:pPr indent="0" lvl="0" marL="0" marR="0" rtl="0" algn="l">
              <a:lnSpc>
                <a:spcPct val="110000"/>
              </a:lnSpc>
              <a:spcBef>
                <a:spcPts val="600"/>
              </a:spcBef>
              <a:spcAft>
                <a:spcPts val="0"/>
              </a:spcAft>
              <a:buNone/>
            </a:pPr>
            <a:r>
              <a:rPr lang="en-US" sz="1600">
                <a:solidFill>
                  <a:schemeClr val="dk1"/>
                </a:solidFill>
                <a:latin typeface="Arial"/>
                <a:ea typeface="Arial"/>
                <a:cs typeface="Arial"/>
                <a:sym typeface="Arial"/>
              </a:rPr>
              <a:t>CV: RRR, no murmurs. +2 radial pulses, symmetric. </a:t>
            </a:r>
            <a:endParaRPr/>
          </a:p>
          <a:p>
            <a:pPr indent="0" lvl="0" marL="0" marR="0" rtl="0" algn="l">
              <a:lnSpc>
                <a:spcPct val="110000"/>
              </a:lnSpc>
              <a:spcBef>
                <a:spcPts val="600"/>
              </a:spcBef>
              <a:spcAft>
                <a:spcPts val="0"/>
              </a:spcAft>
              <a:buNone/>
            </a:pPr>
            <a:r>
              <a:rPr lang="en-US" sz="1600">
                <a:solidFill>
                  <a:schemeClr val="dk1"/>
                </a:solidFill>
                <a:latin typeface="Arial"/>
                <a:ea typeface="Arial"/>
                <a:cs typeface="Arial"/>
                <a:sym typeface="Arial"/>
              </a:rPr>
              <a:t>Pulmonary: Clear to auscultation bilaterally. No crackles, wheezes, or rubs.</a:t>
            </a:r>
            <a:endParaRPr/>
          </a:p>
          <a:p>
            <a:pPr indent="0" lvl="0" marL="0" marR="0" rtl="0" algn="l">
              <a:lnSpc>
                <a:spcPct val="110000"/>
              </a:lnSpc>
              <a:spcBef>
                <a:spcPts val="600"/>
              </a:spcBef>
              <a:spcAft>
                <a:spcPts val="0"/>
              </a:spcAft>
              <a:buNone/>
            </a:pPr>
            <a:r>
              <a:rPr lang="en-US" sz="1600">
                <a:solidFill>
                  <a:schemeClr val="dk1"/>
                </a:solidFill>
                <a:latin typeface="Arial"/>
                <a:ea typeface="Arial"/>
                <a:cs typeface="Arial"/>
                <a:sym typeface="Arial"/>
              </a:rPr>
              <a:t>Abdomen: Soft, nondistended, mildly TTP in LLQ with modest palpable stool burden in rectosigmoid area.</a:t>
            </a:r>
            <a:endParaRPr/>
          </a:p>
          <a:p>
            <a:pPr indent="0" lvl="0" marL="0" marR="0" rtl="0" algn="l">
              <a:lnSpc>
                <a:spcPct val="110000"/>
              </a:lnSpc>
              <a:spcBef>
                <a:spcPts val="600"/>
              </a:spcBef>
              <a:spcAft>
                <a:spcPts val="0"/>
              </a:spcAft>
              <a:buNone/>
            </a:pPr>
            <a:r>
              <a:rPr lang="en-US" sz="1600">
                <a:solidFill>
                  <a:schemeClr val="dk1"/>
                </a:solidFill>
                <a:latin typeface="Arial"/>
                <a:ea typeface="Arial"/>
                <a:cs typeface="Arial"/>
                <a:sym typeface="Arial"/>
              </a:rPr>
              <a:t>Extremities: trace edema in legs bilaterally, varicose veins</a:t>
            </a:r>
            <a:endParaRPr/>
          </a:p>
        </p:txBody>
      </p:sp>
      <p:pic>
        <p:nvPicPr>
          <p:cNvPr descr="A person smiling for the camera&#10;&#10;Description automatically generated with low confidence" id="695" name="Google Shape;695;p38"/>
          <p:cNvPicPr preferRelativeResize="0"/>
          <p:nvPr/>
        </p:nvPicPr>
        <p:blipFill rotWithShape="1">
          <a:blip r:embed="rId4">
            <a:alphaModFix/>
          </a:blip>
          <a:srcRect b="1" l="19821" r="13572" t="0"/>
          <a:stretch/>
        </p:blipFill>
        <p:spPr>
          <a:xfrm>
            <a:off x="6096000" y="355116"/>
            <a:ext cx="5310189" cy="5301586"/>
          </a:xfrm>
          <a:prstGeom prst="rect">
            <a:avLst/>
          </a:prstGeom>
          <a:noFill/>
          <a:ln cap="flat" cmpd="thinThick" w="57150">
            <a:solidFill>
              <a:srgbClr val="7F7F7F"/>
            </a:solidFill>
            <a:prstDash val="solid"/>
            <a:miter lim="800000"/>
            <a:headEnd len="sm" w="sm" type="none"/>
            <a:tailEnd len="sm" w="sm" type="none"/>
          </a:ln>
        </p:spPr>
      </p:pic>
      <p:sp>
        <p:nvSpPr>
          <p:cNvPr id="696" name="Google Shape;696;p38">
            <a:hlinkClick action="ppaction://hlinksldjump" r:id="rId5"/>
          </p:cNvPr>
          <p:cNvSpPr/>
          <p:nvPr/>
        </p:nvSpPr>
        <p:spPr>
          <a:xfrm flipH="1">
            <a:off x="4972722" y="884580"/>
            <a:ext cx="779249" cy="50638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39"/>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Wh</a:t>
            </a:r>
            <a:r>
              <a:rPr lang="en-US"/>
              <a:t>ich</a:t>
            </a:r>
            <a:r>
              <a:rPr lang="en-US" cap="none"/>
              <a:t> medication is the best first choice for Ms. Nguyen?</a:t>
            </a:r>
            <a:endParaRPr/>
          </a:p>
        </p:txBody>
      </p:sp>
      <p:sp>
        <p:nvSpPr>
          <p:cNvPr id="702" name="Google Shape;702;p39">
            <a:hlinkClick action="ppaction://hlinksldjump" r:id="rId3"/>
          </p:cNvPr>
          <p:cNvSpPr/>
          <p:nvPr/>
        </p:nvSpPr>
        <p:spPr>
          <a:xfrm>
            <a:off x="2166152" y="2636668"/>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Lisinopril</a:t>
            </a:r>
            <a:endParaRPr/>
          </a:p>
        </p:txBody>
      </p:sp>
      <p:sp>
        <p:nvSpPr>
          <p:cNvPr id="703" name="Google Shape;703;p39">
            <a:hlinkClick action="ppaction://hlinksldjump" r:id="rId4"/>
          </p:cNvPr>
          <p:cNvSpPr/>
          <p:nvPr/>
        </p:nvSpPr>
        <p:spPr>
          <a:xfrm>
            <a:off x="6162583" y="2636668"/>
            <a:ext cx="3389790"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Hydrochlorothiazide</a:t>
            </a:r>
            <a:endParaRPr/>
          </a:p>
        </p:txBody>
      </p:sp>
      <p:sp>
        <p:nvSpPr>
          <p:cNvPr id="704" name="Google Shape;704;p39">
            <a:hlinkClick action="ppaction://hlinksldjump" r:id="rId5"/>
          </p:cNvPr>
          <p:cNvSpPr/>
          <p:nvPr/>
        </p:nvSpPr>
        <p:spPr>
          <a:xfrm>
            <a:off x="2166152" y="4290047"/>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Amlodipine</a:t>
            </a:r>
            <a:endParaRPr/>
          </a:p>
        </p:txBody>
      </p:sp>
      <p:sp>
        <p:nvSpPr>
          <p:cNvPr id="705" name="Google Shape;705;p39">
            <a:hlinkClick action="ppaction://hlinksldjump" r:id="rId6"/>
          </p:cNvPr>
          <p:cNvSpPr/>
          <p:nvPr/>
        </p:nvSpPr>
        <p:spPr>
          <a:xfrm>
            <a:off x="6379346" y="4290047"/>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Atenolol</a:t>
            </a:r>
            <a:endParaRPr/>
          </a:p>
        </p:txBody>
      </p:sp>
      <p:sp>
        <p:nvSpPr>
          <p:cNvPr id="706" name="Google Shape;706;p39">
            <a:hlinkClick action="ppaction://hlinksldjump" r:id="rId7"/>
          </p:cNvPr>
          <p:cNvSpPr/>
          <p:nvPr/>
        </p:nvSpPr>
        <p:spPr>
          <a:xfrm flipH="1">
            <a:off x="178664" y="4551982"/>
            <a:ext cx="1461116" cy="93650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Back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pic>
        <p:nvPicPr>
          <p:cNvPr id="174" name="Google Shape;174;p4"/>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75" name="Google Shape;175;p4"/>
          <p:cNvSpPr/>
          <p:nvPr/>
        </p:nvSpPr>
        <p:spPr>
          <a:xfrm>
            <a:off x="1" y="0"/>
            <a:ext cx="11979952" cy="6644081"/>
          </a:xfrm>
          <a:prstGeom prst="rect">
            <a:avLst/>
          </a:prstGeom>
          <a:blipFill rotWithShape="1">
            <a:blip r:embed="rId3">
              <a:alphaModFix/>
            </a:blip>
            <a:stretch>
              <a:fillRect b="0" l="0" r="0" t="0"/>
            </a:stretch>
          </a:blipFill>
          <a:ln>
            <a:noFill/>
          </a:ln>
          <a:effectLst>
            <a:outerShdw blurRad="98425" rotWithShape="0" algn="tl" dir="4380000" dist="76200">
              <a:srgbClr val="000000">
                <a:alpha val="6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177" name="Google Shape;177;p4"/>
          <p:cNvSpPr/>
          <p:nvPr/>
        </p:nvSpPr>
        <p:spPr>
          <a:xfrm>
            <a:off x="0" y="0"/>
            <a:ext cx="4654296" cy="6380796"/>
          </a:xfrm>
          <a:prstGeom prst="rect">
            <a:avLst/>
          </a:prstGeom>
          <a:gradFill>
            <a:gsLst>
              <a:gs pos="0">
                <a:schemeClr val="accent1"/>
              </a:gs>
              <a:gs pos="34000">
                <a:schemeClr val="accent1"/>
              </a:gs>
              <a:gs pos="100000">
                <a:srgbClr val="6E0809"/>
              </a:gs>
            </a:gsLst>
            <a:lin ang="81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4"/>
          <p:cNvPicPr preferRelativeResize="0"/>
          <p:nvPr/>
        </p:nvPicPr>
        <p:blipFill rotWithShape="1">
          <a:blip r:embed="rId5">
            <a:alphaModFix/>
          </a:blip>
          <a:srcRect b="10645" l="17203" r="21493" t="-276"/>
          <a:stretch/>
        </p:blipFill>
        <p:spPr>
          <a:xfrm>
            <a:off x="225079" y="285758"/>
            <a:ext cx="4204138" cy="5847997"/>
          </a:xfrm>
          <a:prstGeom prst="rect">
            <a:avLst/>
          </a:prstGeom>
          <a:noFill/>
          <a:ln>
            <a:noFill/>
          </a:ln>
        </p:spPr>
      </p:pic>
      <p:sp>
        <p:nvSpPr>
          <p:cNvPr id="179" name="Google Shape;179;p4"/>
          <p:cNvSpPr txBox="1"/>
          <p:nvPr/>
        </p:nvSpPr>
        <p:spPr>
          <a:xfrm>
            <a:off x="5132075" y="1528362"/>
            <a:ext cx="613804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Arial"/>
                <a:ea typeface="Arial"/>
                <a:cs typeface="Arial"/>
                <a:sym typeface="Arial"/>
              </a:rPr>
              <a:t>Preston Jackson is a 56 year old non-smoker, an investment banker originally from Liverpool, England, with no significant past medical history, who presents for his annual physical. He has not seen his family physician for six years. </a:t>
            </a:r>
            <a:endParaRPr sz="2400">
              <a:solidFill>
                <a:schemeClr val="dk1"/>
              </a:solidFill>
              <a:latin typeface="Impact"/>
              <a:ea typeface="Impact"/>
              <a:cs typeface="Impact"/>
              <a:sym typeface="Impact"/>
            </a:endParaRPr>
          </a:p>
        </p:txBody>
      </p:sp>
      <p:sp>
        <p:nvSpPr>
          <p:cNvPr id="180" name="Google Shape;180;p4">
            <a:hlinkClick action="ppaction://hlinksldjump" r:id="rId6"/>
          </p:cNvPr>
          <p:cNvSpPr/>
          <p:nvPr/>
        </p:nvSpPr>
        <p:spPr>
          <a:xfrm flipH="1">
            <a:off x="7515728" y="4675094"/>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181" name="Google Shape;181;p4"/>
          <p:cNvSpPr txBox="1"/>
          <p:nvPr/>
        </p:nvSpPr>
        <p:spPr>
          <a:xfrm>
            <a:off x="5131783" y="438486"/>
            <a:ext cx="613833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5400" u="none" cap="none" strike="noStrike">
                <a:solidFill>
                  <a:srgbClr val="B80E0F"/>
                </a:solidFill>
                <a:latin typeface="Impact"/>
                <a:ea typeface="Impact"/>
                <a:cs typeface="Impact"/>
                <a:sym typeface="Impact"/>
              </a:rPr>
              <a:t>HPI </a:t>
            </a:r>
            <a:endParaRPr sz="1800">
              <a:solidFill>
                <a:schemeClr val="dk1"/>
              </a:solidFill>
              <a:latin typeface="Impact"/>
              <a:ea typeface="Impact"/>
              <a:cs typeface="Impact"/>
              <a:sym typeface="Impac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40"/>
          <p:cNvSpPr txBox="1"/>
          <p:nvPr>
            <p:ph type="title"/>
          </p:nvPr>
        </p:nvSpPr>
        <p:spPr>
          <a:xfrm>
            <a:off x="697231" y="299510"/>
            <a:ext cx="10396882" cy="168684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Hydrochlorothiazide is an excellent choice for many reasons. Which of the following is NOT true of HCTZ</a:t>
            </a:r>
            <a:r>
              <a:rPr lang="en-US"/>
              <a:t>?</a:t>
            </a:r>
            <a:endParaRPr/>
          </a:p>
        </p:txBody>
      </p:sp>
      <p:sp>
        <p:nvSpPr>
          <p:cNvPr id="712" name="Google Shape;712;p40">
            <a:hlinkClick action="ppaction://hlinksldjump" r:id="rId3"/>
          </p:cNvPr>
          <p:cNvSpPr/>
          <p:nvPr/>
        </p:nvSpPr>
        <p:spPr>
          <a:xfrm>
            <a:off x="1846553" y="2540124"/>
            <a:ext cx="3158971" cy="976542"/>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Reduces peripheral edema</a:t>
            </a:r>
            <a:endParaRPr/>
          </a:p>
        </p:txBody>
      </p:sp>
      <p:sp>
        <p:nvSpPr>
          <p:cNvPr id="713" name="Google Shape;713;p40">
            <a:hlinkClick action="ppaction://hlinksldjump" r:id="rId4"/>
          </p:cNvPr>
          <p:cNvSpPr/>
          <p:nvPr/>
        </p:nvSpPr>
        <p:spPr>
          <a:xfrm>
            <a:off x="6507332" y="2627790"/>
            <a:ext cx="3027286" cy="801210"/>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Low cost</a:t>
            </a:r>
            <a:endParaRPr/>
          </a:p>
        </p:txBody>
      </p:sp>
      <p:sp>
        <p:nvSpPr>
          <p:cNvPr id="714" name="Google Shape;714;p40">
            <a:hlinkClick action="ppaction://hlinksldjump" r:id="rId5"/>
          </p:cNvPr>
          <p:cNvSpPr/>
          <p:nvPr/>
        </p:nvSpPr>
        <p:spPr>
          <a:xfrm>
            <a:off x="1947907" y="4249030"/>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Minimal electrolyte abnormalities</a:t>
            </a:r>
            <a:endParaRPr/>
          </a:p>
        </p:txBody>
      </p:sp>
      <p:sp>
        <p:nvSpPr>
          <p:cNvPr id="715" name="Google Shape;715;p40">
            <a:hlinkClick action="ppaction://hlinksldjump" r:id="rId6"/>
          </p:cNvPr>
          <p:cNvSpPr/>
          <p:nvPr/>
        </p:nvSpPr>
        <p:spPr>
          <a:xfrm>
            <a:off x="6401170" y="4109294"/>
            <a:ext cx="3239610" cy="1133949"/>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Protects against nephrolithiasis and osteoporosis</a:t>
            </a:r>
            <a:endParaRPr/>
          </a:p>
        </p:txBody>
      </p:sp>
      <p:sp>
        <p:nvSpPr>
          <p:cNvPr id="716" name="Google Shape;716;p40">
            <a:hlinkClick action="ppaction://hlinksldjump" r:id="rId7"/>
          </p:cNvPr>
          <p:cNvSpPr/>
          <p:nvPr/>
        </p:nvSpPr>
        <p:spPr>
          <a:xfrm flipH="1">
            <a:off x="118738" y="4551982"/>
            <a:ext cx="1461116" cy="93650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Back</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41"/>
          <p:cNvSpPr txBox="1"/>
          <p:nvPr>
            <p:ph type="title"/>
          </p:nvPr>
        </p:nvSpPr>
        <p:spPr>
          <a:xfrm>
            <a:off x="697231" y="299510"/>
            <a:ext cx="10396882" cy="168684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Hydrochlorothiazide is an excellent choice for many reasons. Which of the following reasons is NOT true:</a:t>
            </a:r>
            <a:endParaRPr/>
          </a:p>
        </p:txBody>
      </p:sp>
      <p:sp>
        <p:nvSpPr>
          <p:cNvPr id="722" name="Google Shape;722;p41"/>
          <p:cNvSpPr/>
          <p:nvPr/>
        </p:nvSpPr>
        <p:spPr>
          <a:xfrm>
            <a:off x="1846553" y="2540124"/>
            <a:ext cx="3158971" cy="976542"/>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Reduces peripheral edema</a:t>
            </a:r>
            <a:endParaRPr/>
          </a:p>
        </p:txBody>
      </p:sp>
      <p:sp>
        <p:nvSpPr>
          <p:cNvPr id="723" name="Google Shape;723;p41"/>
          <p:cNvSpPr/>
          <p:nvPr/>
        </p:nvSpPr>
        <p:spPr>
          <a:xfrm>
            <a:off x="6507332" y="2627790"/>
            <a:ext cx="3027286" cy="801210"/>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Low cost</a:t>
            </a:r>
            <a:endParaRPr/>
          </a:p>
        </p:txBody>
      </p:sp>
      <p:sp>
        <p:nvSpPr>
          <p:cNvPr id="724" name="Google Shape;724;p41">
            <a:hlinkClick action="ppaction://hlinksldjump" r:id="rId3"/>
          </p:cNvPr>
          <p:cNvSpPr/>
          <p:nvPr/>
        </p:nvSpPr>
        <p:spPr>
          <a:xfrm>
            <a:off x="1947907" y="4249030"/>
            <a:ext cx="2956264" cy="854476"/>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Minimal electrolyte abnormalities</a:t>
            </a:r>
            <a:endParaRPr/>
          </a:p>
        </p:txBody>
      </p:sp>
      <p:sp>
        <p:nvSpPr>
          <p:cNvPr id="725" name="Google Shape;725;p41"/>
          <p:cNvSpPr/>
          <p:nvPr/>
        </p:nvSpPr>
        <p:spPr>
          <a:xfrm>
            <a:off x="6401170" y="4109294"/>
            <a:ext cx="3239610" cy="1133949"/>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Protects against nephrolithiasis and osteoporosis</a:t>
            </a:r>
            <a:endParaRPr/>
          </a:p>
        </p:txBody>
      </p:sp>
      <p:sp>
        <p:nvSpPr>
          <p:cNvPr id="726" name="Google Shape;726;p41">
            <a:hlinkClick action="ppaction://hlinksldjump" r:id="rId4"/>
          </p:cNvPr>
          <p:cNvSpPr/>
          <p:nvPr/>
        </p:nvSpPr>
        <p:spPr>
          <a:xfrm>
            <a:off x="9245377" y="5430693"/>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
        <p:nvSpPr>
          <p:cNvPr id="727" name="Google Shape;727;p41"/>
          <p:cNvSpPr txBox="1"/>
          <p:nvPr/>
        </p:nvSpPr>
        <p:spPr>
          <a:xfrm>
            <a:off x="2857395" y="5111809"/>
            <a:ext cx="11372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cap="none">
                <a:solidFill>
                  <a:schemeClr val="dk1"/>
                </a:solidFill>
                <a:latin typeface="Arial"/>
                <a:ea typeface="Arial"/>
                <a:cs typeface="Arial"/>
                <a:sym typeface="Arial"/>
              </a:rPr>
              <a:t>Correct! </a:t>
            </a:r>
            <a:endParaRPr b="1" sz="18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42"/>
          <p:cNvSpPr txBox="1"/>
          <p:nvPr>
            <p:ph idx="1" type="body"/>
          </p:nvPr>
        </p:nvSpPr>
        <p:spPr>
          <a:xfrm>
            <a:off x="685800" y="2063396"/>
            <a:ext cx="5088714" cy="3311189"/>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SzPts val="5120"/>
              <a:buNone/>
            </a:pPr>
            <a:r>
              <a:rPr lang="en-US" sz="3200" cap="none">
                <a:solidFill>
                  <a:srgbClr val="646464"/>
                </a:solidFill>
              </a:rPr>
              <a:t>There may be a better choice. </a:t>
            </a:r>
            <a:endParaRPr/>
          </a:p>
          <a:p>
            <a:pPr indent="0" lvl="0" marL="0" rtl="0" algn="l">
              <a:lnSpc>
                <a:spcPct val="120000"/>
              </a:lnSpc>
              <a:spcBef>
                <a:spcPts val="1000"/>
              </a:spcBef>
              <a:spcAft>
                <a:spcPts val="0"/>
              </a:spcAft>
              <a:buSzPts val="5120"/>
              <a:buNone/>
            </a:pPr>
            <a:r>
              <a:rPr lang="en-US" sz="3200" cap="none">
                <a:solidFill>
                  <a:srgbClr val="646464"/>
                </a:solidFill>
              </a:rPr>
              <a:t>Try again. </a:t>
            </a:r>
            <a:endParaRPr/>
          </a:p>
        </p:txBody>
      </p:sp>
      <p:pic>
        <p:nvPicPr>
          <p:cNvPr descr="Cards With Pop® Hang In There | The Popcorn Factory" id="733" name="Google Shape;733;p42"/>
          <p:cNvPicPr preferRelativeResize="0"/>
          <p:nvPr>
            <p:ph idx="2" type="body"/>
          </p:nvPr>
        </p:nvPicPr>
        <p:blipFill rotWithShape="1">
          <a:blip r:embed="rId3">
            <a:alphaModFix/>
          </a:blip>
          <a:srcRect b="0" l="0" r="0" t="0"/>
          <a:stretch/>
        </p:blipFill>
        <p:spPr>
          <a:xfrm>
            <a:off x="6249879" y="640524"/>
            <a:ext cx="4118312" cy="4512810"/>
          </a:xfrm>
          <a:prstGeom prst="rect">
            <a:avLst/>
          </a:prstGeom>
          <a:noFill/>
          <a:ln>
            <a:noFill/>
          </a:ln>
        </p:spPr>
      </p:pic>
      <p:sp>
        <p:nvSpPr>
          <p:cNvPr id="734" name="Google Shape;734;p42">
            <a:hlinkClick action="ppaction://hlinksldjump" r:id="rId4"/>
          </p:cNvPr>
          <p:cNvSpPr/>
          <p:nvPr/>
        </p:nvSpPr>
        <p:spPr>
          <a:xfrm flipH="1">
            <a:off x="2605274" y="3790765"/>
            <a:ext cx="1249765" cy="745859"/>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43"/>
          <p:cNvSpPr txBox="1"/>
          <p:nvPr>
            <p:ph type="title"/>
          </p:nvPr>
        </p:nvSpPr>
        <p:spPr>
          <a:xfrm>
            <a:off x="585730" y="685800"/>
            <a:ext cx="11020539"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Now, what if Ms. Nguyen’s sister needs a BP med and has asthma, migraine headaches, and Raynaud’s?</a:t>
            </a:r>
            <a:endParaRPr/>
          </a:p>
        </p:txBody>
      </p:sp>
      <p:sp>
        <p:nvSpPr>
          <p:cNvPr id="740" name="Google Shape;740;p43">
            <a:hlinkClick action="ppaction://hlinksldjump" r:id="rId3"/>
          </p:cNvPr>
          <p:cNvSpPr/>
          <p:nvPr/>
        </p:nvSpPr>
        <p:spPr>
          <a:xfrm>
            <a:off x="1526959" y="2636668"/>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Captopril</a:t>
            </a:r>
            <a:endParaRPr/>
          </a:p>
        </p:txBody>
      </p:sp>
      <p:sp>
        <p:nvSpPr>
          <p:cNvPr id="741" name="Google Shape;741;p43">
            <a:hlinkClick action="ppaction://hlinksldjump" r:id="rId4"/>
          </p:cNvPr>
          <p:cNvSpPr/>
          <p:nvPr/>
        </p:nvSpPr>
        <p:spPr>
          <a:xfrm>
            <a:off x="6379346" y="2636668"/>
            <a:ext cx="3389790"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Hydrochlorothiazide</a:t>
            </a:r>
            <a:endParaRPr/>
          </a:p>
        </p:txBody>
      </p:sp>
      <p:sp>
        <p:nvSpPr>
          <p:cNvPr id="742" name="Google Shape;742;p43">
            <a:hlinkClick action="ppaction://hlinksldjump" r:id="rId5"/>
          </p:cNvPr>
          <p:cNvSpPr/>
          <p:nvPr/>
        </p:nvSpPr>
        <p:spPr>
          <a:xfrm>
            <a:off x="1526959" y="4258889"/>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Nifedipine</a:t>
            </a:r>
            <a:endParaRPr/>
          </a:p>
        </p:txBody>
      </p:sp>
      <p:sp>
        <p:nvSpPr>
          <p:cNvPr id="743" name="Google Shape;743;p43">
            <a:hlinkClick action="ppaction://hlinksldjump" r:id="rId6"/>
          </p:cNvPr>
          <p:cNvSpPr/>
          <p:nvPr/>
        </p:nvSpPr>
        <p:spPr>
          <a:xfrm>
            <a:off x="6596109" y="4258889"/>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Metoprolol</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44"/>
          <p:cNvSpPr txBox="1"/>
          <p:nvPr>
            <p:ph type="title"/>
          </p:nvPr>
        </p:nvSpPr>
        <p:spPr>
          <a:xfrm>
            <a:off x="585730" y="685800"/>
            <a:ext cx="11020539"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Now what if Ms. Nguyen’s sister needs BP meds and has asthma, migraine headaches, and Raynaud’s?</a:t>
            </a:r>
            <a:endParaRPr/>
          </a:p>
        </p:txBody>
      </p:sp>
      <p:sp>
        <p:nvSpPr>
          <p:cNvPr id="749" name="Google Shape;749;p44"/>
          <p:cNvSpPr/>
          <p:nvPr/>
        </p:nvSpPr>
        <p:spPr>
          <a:xfrm>
            <a:off x="1526959" y="2636668"/>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Captopril</a:t>
            </a:r>
            <a:endParaRPr/>
          </a:p>
        </p:txBody>
      </p:sp>
      <p:sp>
        <p:nvSpPr>
          <p:cNvPr id="750" name="Google Shape;750;p44"/>
          <p:cNvSpPr/>
          <p:nvPr/>
        </p:nvSpPr>
        <p:spPr>
          <a:xfrm>
            <a:off x="6379346" y="2636668"/>
            <a:ext cx="3389790"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Hydrochlorothiazide</a:t>
            </a:r>
            <a:endParaRPr/>
          </a:p>
        </p:txBody>
      </p:sp>
      <p:sp>
        <p:nvSpPr>
          <p:cNvPr id="751" name="Google Shape;751;p44"/>
          <p:cNvSpPr/>
          <p:nvPr/>
        </p:nvSpPr>
        <p:spPr>
          <a:xfrm>
            <a:off x="1526959" y="4258889"/>
            <a:ext cx="2956264" cy="854476"/>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Nifedipine</a:t>
            </a:r>
            <a:endParaRPr/>
          </a:p>
        </p:txBody>
      </p:sp>
      <p:sp>
        <p:nvSpPr>
          <p:cNvPr id="752" name="Google Shape;752;p44"/>
          <p:cNvSpPr/>
          <p:nvPr/>
        </p:nvSpPr>
        <p:spPr>
          <a:xfrm>
            <a:off x="6596109" y="4258889"/>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Metoprolol</a:t>
            </a:r>
            <a:endParaRPr/>
          </a:p>
        </p:txBody>
      </p:sp>
      <p:sp>
        <p:nvSpPr>
          <p:cNvPr id="753" name="Google Shape;753;p44">
            <a:hlinkClick action="ppaction://hlinksldjump" r:id="rId3"/>
          </p:cNvPr>
          <p:cNvSpPr/>
          <p:nvPr/>
        </p:nvSpPr>
        <p:spPr>
          <a:xfrm>
            <a:off x="9245377" y="5430693"/>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
        <p:nvSpPr>
          <p:cNvPr id="754" name="Google Shape;754;p44"/>
          <p:cNvSpPr txBox="1"/>
          <p:nvPr/>
        </p:nvSpPr>
        <p:spPr>
          <a:xfrm>
            <a:off x="2436448" y="5113365"/>
            <a:ext cx="11372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cap="none">
                <a:solidFill>
                  <a:schemeClr val="dk1"/>
                </a:solidFill>
                <a:latin typeface="Arial"/>
                <a:ea typeface="Arial"/>
                <a:cs typeface="Arial"/>
                <a:sym typeface="Arial"/>
              </a:rPr>
              <a:t>Correct! </a:t>
            </a:r>
            <a:endParaRPr b="1" sz="180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45"/>
          <p:cNvSpPr txBox="1"/>
          <p:nvPr>
            <p:ph idx="1" type="body"/>
          </p:nvPr>
        </p:nvSpPr>
        <p:spPr>
          <a:xfrm>
            <a:off x="685800" y="2063396"/>
            <a:ext cx="5088714" cy="3311189"/>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SzPts val="5120"/>
              <a:buNone/>
            </a:pPr>
            <a:r>
              <a:rPr lang="en-US" sz="3200" cap="none">
                <a:solidFill>
                  <a:srgbClr val="646464"/>
                </a:solidFill>
              </a:rPr>
              <a:t>There may be a better choice. </a:t>
            </a:r>
            <a:endParaRPr/>
          </a:p>
          <a:p>
            <a:pPr indent="0" lvl="0" marL="0" rtl="0" algn="l">
              <a:lnSpc>
                <a:spcPct val="120000"/>
              </a:lnSpc>
              <a:spcBef>
                <a:spcPts val="1000"/>
              </a:spcBef>
              <a:spcAft>
                <a:spcPts val="0"/>
              </a:spcAft>
              <a:buSzPts val="5120"/>
              <a:buNone/>
            </a:pPr>
            <a:r>
              <a:rPr lang="en-US" sz="3200" cap="none">
                <a:solidFill>
                  <a:srgbClr val="646464"/>
                </a:solidFill>
              </a:rPr>
              <a:t>Try again. </a:t>
            </a:r>
            <a:endParaRPr/>
          </a:p>
        </p:txBody>
      </p:sp>
      <p:pic>
        <p:nvPicPr>
          <p:cNvPr descr="Cards With Pop® Hang In There | The Popcorn Factory" id="760" name="Google Shape;760;p45"/>
          <p:cNvPicPr preferRelativeResize="0"/>
          <p:nvPr>
            <p:ph idx="2" type="body"/>
          </p:nvPr>
        </p:nvPicPr>
        <p:blipFill rotWithShape="1">
          <a:blip r:embed="rId3">
            <a:alphaModFix/>
          </a:blip>
          <a:srcRect b="0" l="0" r="0" t="0"/>
          <a:stretch/>
        </p:blipFill>
        <p:spPr>
          <a:xfrm>
            <a:off x="6249879" y="640524"/>
            <a:ext cx="4118312" cy="4512810"/>
          </a:xfrm>
          <a:prstGeom prst="rect">
            <a:avLst/>
          </a:prstGeom>
          <a:noFill/>
          <a:ln>
            <a:noFill/>
          </a:ln>
        </p:spPr>
      </p:pic>
      <p:sp>
        <p:nvSpPr>
          <p:cNvPr id="761" name="Google Shape;761;p45">
            <a:hlinkClick action="ppaction://hlinksldjump" r:id="rId4"/>
          </p:cNvPr>
          <p:cNvSpPr/>
          <p:nvPr/>
        </p:nvSpPr>
        <p:spPr>
          <a:xfrm flipH="1">
            <a:off x="2605274" y="3790765"/>
            <a:ext cx="1249765" cy="745859"/>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46"/>
          <p:cNvSpPr txBox="1"/>
          <p:nvPr>
            <p:ph type="title"/>
          </p:nvPr>
        </p:nvSpPr>
        <p:spPr>
          <a:xfrm>
            <a:off x="513635" y="716958"/>
            <a:ext cx="10821830"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Now, what if Ms. Nguyen’s other sister needs a BP med and has first degree heart block, diastolic CHF, and gout?</a:t>
            </a:r>
            <a:endParaRPr/>
          </a:p>
        </p:txBody>
      </p:sp>
      <p:sp>
        <p:nvSpPr>
          <p:cNvPr id="767" name="Google Shape;767;p46">
            <a:hlinkClick action="ppaction://hlinksldjump" r:id="rId3"/>
          </p:cNvPr>
          <p:cNvSpPr/>
          <p:nvPr/>
        </p:nvSpPr>
        <p:spPr>
          <a:xfrm>
            <a:off x="1526959" y="2636668"/>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Lisinopril</a:t>
            </a:r>
            <a:endParaRPr/>
          </a:p>
        </p:txBody>
      </p:sp>
      <p:sp>
        <p:nvSpPr>
          <p:cNvPr id="768" name="Google Shape;768;p46">
            <a:hlinkClick action="ppaction://hlinksldjump" r:id="rId4"/>
          </p:cNvPr>
          <p:cNvSpPr/>
          <p:nvPr/>
        </p:nvSpPr>
        <p:spPr>
          <a:xfrm>
            <a:off x="6379346" y="2636668"/>
            <a:ext cx="3389790"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Hydrochlorothiazide</a:t>
            </a:r>
            <a:endParaRPr/>
          </a:p>
        </p:txBody>
      </p:sp>
      <p:sp>
        <p:nvSpPr>
          <p:cNvPr id="769" name="Google Shape;769;p46">
            <a:hlinkClick action="ppaction://hlinksldjump" r:id="rId5"/>
          </p:cNvPr>
          <p:cNvSpPr/>
          <p:nvPr/>
        </p:nvSpPr>
        <p:spPr>
          <a:xfrm>
            <a:off x="1526959" y="4258889"/>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Amlodipine</a:t>
            </a:r>
            <a:endParaRPr/>
          </a:p>
        </p:txBody>
      </p:sp>
      <p:sp>
        <p:nvSpPr>
          <p:cNvPr id="770" name="Google Shape;770;p46">
            <a:hlinkClick action="ppaction://hlinksldjump" r:id="rId6"/>
          </p:cNvPr>
          <p:cNvSpPr/>
          <p:nvPr/>
        </p:nvSpPr>
        <p:spPr>
          <a:xfrm>
            <a:off x="6596109" y="4258889"/>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Atenolol</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47"/>
          <p:cNvSpPr txBox="1"/>
          <p:nvPr>
            <p:ph type="title"/>
          </p:nvPr>
        </p:nvSpPr>
        <p:spPr>
          <a:xfrm>
            <a:off x="515126" y="719979"/>
            <a:ext cx="10821830" cy="11519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cap="none"/>
              <a:t>Now what if Ms. Nguyen’s other sister needs BP meds and has first degree heart block, diastolic CHF, and gout?</a:t>
            </a:r>
            <a:endParaRPr/>
          </a:p>
        </p:txBody>
      </p:sp>
      <p:sp>
        <p:nvSpPr>
          <p:cNvPr id="776" name="Google Shape;776;p47">
            <a:hlinkClick action="ppaction://hlinksldjump" r:id="rId3"/>
          </p:cNvPr>
          <p:cNvSpPr/>
          <p:nvPr/>
        </p:nvSpPr>
        <p:spPr>
          <a:xfrm>
            <a:off x="1526959" y="2636668"/>
            <a:ext cx="2956264" cy="854476"/>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Lisinopril</a:t>
            </a:r>
            <a:endParaRPr/>
          </a:p>
        </p:txBody>
      </p:sp>
      <p:sp>
        <p:nvSpPr>
          <p:cNvPr id="777" name="Google Shape;777;p47"/>
          <p:cNvSpPr/>
          <p:nvPr/>
        </p:nvSpPr>
        <p:spPr>
          <a:xfrm>
            <a:off x="6379346" y="2636668"/>
            <a:ext cx="3389790"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Hydrochlorothiazide</a:t>
            </a:r>
            <a:endParaRPr/>
          </a:p>
        </p:txBody>
      </p:sp>
      <p:sp>
        <p:nvSpPr>
          <p:cNvPr id="778" name="Google Shape;778;p47"/>
          <p:cNvSpPr/>
          <p:nvPr/>
        </p:nvSpPr>
        <p:spPr>
          <a:xfrm>
            <a:off x="1526959" y="4258889"/>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Amlodipine</a:t>
            </a:r>
            <a:endParaRPr/>
          </a:p>
        </p:txBody>
      </p:sp>
      <p:sp>
        <p:nvSpPr>
          <p:cNvPr id="779" name="Google Shape;779;p47"/>
          <p:cNvSpPr/>
          <p:nvPr/>
        </p:nvSpPr>
        <p:spPr>
          <a:xfrm>
            <a:off x="6596109" y="4258889"/>
            <a:ext cx="2956264" cy="854476"/>
          </a:xfrm>
          <a:prstGeom prst="ellipse">
            <a:avLst/>
          </a:prstGeom>
          <a:solidFill>
            <a:schemeClr val="accent6"/>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Atenolol</a:t>
            </a:r>
            <a:endParaRPr/>
          </a:p>
        </p:txBody>
      </p:sp>
      <p:sp>
        <p:nvSpPr>
          <p:cNvPr id="780" name="Google Shape;780;p47"/>
          <p:cNvSpPr txBox="1"/>
          <p:nvPr/>
        </p:nvSpPr>
        <p:spPr>
          <a:xfrm>
            <a:off x="2436448" y="3505684"/>
            <a:ext cx="11372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cap="none">
                <a:solidFill>
                  <a:schemeClr val="dk1"/>
                </a:solidFill>
                <a:latin typeface="Arial"/>
                <a:ea typeface="Arial"/>
                <a:cs typeface="Arial"/>
                <a:sym typeface="Arial"/>
              </a:rPr>
              <a:t>Correct! </a:t>
            </a:r>
            <a:endParaRPr b="1" sz="1800">
              <a:solidFill>
                <a:schemeClr val="dk1"/>
              </a:solidFill>
              <a:latin typeface="Arial"/>
              <a:ea typeface="Arial"/>
              <a:cs typeface="Arial"/>
              <a:sym typeface="Arial"/>
            </a:endParaRPr>
          </a:p>
        </p:txBody>
      </p:sp>
      <p:sp>
        <p:nvSpPr>
          <p:cNvPr id="781" name="Google Shape;781;p47">
            <a:hlinkClick action="ppaction://hlinksldjump" r:id="rId4"/>
          </p:cNvPr>
          <p:cNvSpPr/>
          <p:nvPr/>
        </p:nvSpPr>
        <p:spPr>
          <a:xfrm>
            <a:off x="9245377" y="5430693"/>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48"/>
          <p:cNvSpPr txBox="1"/>
          <p:nvPr>
            <p:ph idx="1" type="body"/>
          </p:nvPr>
        </p:nvSpPr>
        <p:spPr>
          <a:xfrm>
            <a:off x="685800" y="2063396"/>
            <a:ext cx="5088714" cy="3311189"/>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SzPts val="5120"/>
              <a:buNone/>
            </a:pPr>
            <a:r>
              <a:rPr lang="en-US" sz="3200" cap="none">
                <a:solidFill>
                  <a:srgbClr val="646464"/>
                </a:solidFill>
              </a:rPr>
              <a:t>There may be a better choice. </a:t>
            </a:r>
            <a:endParaRPr/>
          </a:p>
          <a:p>
            <a:pPr indent="0" lvl="0" marL="0" rtl="0" algn="l">
              <a:lnSpc>
                <a:spcPct val="120000"/>
              </a:lnSpc>
              <a:spcBef>
                <a:spcPts val="1000"/>
              </a:spcBef>
              <a:spcAft>
                <a:spcPts val="0"/>
              </a:spcAft>
              <a:buSzPts val="5120"/>
              <a:buNone/>
            </a:pPr>
            <a:r>
              <a:rPr lang="en-US" sz="3200" cap="none">
                <a:solidFill>
                  <a:srgbClr val="646464"/>
                </a:solidFill>
              </a:rPr>
              <a:t>Try again. </a:t>
            </a:r>
            <a:endParaRPr/>
          </a:p>
        </p:txBody>
      </p:sp>
      <p:pic>
        <p:nvPicPr>
          <p:cNvPr descr="Cards With Pop® Hang In There | The Popcorn Factory" id="787" name="Google Shape;787;p48"/>
          <p:cNvPicPr preferRelativeResize="0"/>
          <p:nvPr>
            <p:ph idx="2" type="body"/>
          </p:nvPr>
        </p:nvPicPr>
        <p:blipFill rotWithShape="1">
          <a:blip r:embed="rId3">
            <a:alphaModFix/>
          </a:blip>
          <a:srcRect b="0" l="0" r="0" t="0"/>
          <a:stretch/>
        </p:blipFill>
        <p:spPr>
          <a:xfrm>
            <a:off x="6249879" y="640524"/>
            <a:ext cx="4118312" cy="4512810"/>
          </a:xfrm>
          <a:prstGeom prst="rect">
            <a:avLst/>
          </a:prstGeom>
          <a:noFill/>
          <a:ln>
            <a:noFill/>
          </a:ln>
        </p:spPr>
      </p:pic>
      <p:sp>
        <p:nvSpPr>
          <p:cNvPr id="788" name="Google Shape;788;p48">
            <a:hlinkClick action="ppaction://hlinksldjump" r:id="rId4"/>
          </p:cNvPr>
          <p:cNvSpPr/>
          <p:nvPr/>
        </p:nvSpPr>
        <p:spPr>
          <a:xfrm flipH="1">
            <a:off x="2605274" y="3790765"/>
            <a:ext cx="1249765" cy="745859"/>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49"/>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646464"/>
              </a:buClr>
              <a:buSzPts val="5400"/>
              <a:buFont typeface="Impact"/>
              <a:buNone/>
            </a:pPr>
            <a:r>
              <a:rPr lang="en-US" cap="none">
                <a:solidFill>
                  <a:srgbClr val="646464"/>
                </a:solidFill>
              </a:rPr>
              <a:t>Good Job! Now onto some med check visits…</a:t>
            </a:r>
            <a:endParaRPr/>
          </a:p>
        </p:txBody>
      </p:sp>
      <p:sp>
        <p:nvSpPr>
          <p:cNvPr id="794" name="Google Shape;794;p49">
            <a:hlinkClick action="ppaction://hlinksldjump" r:id="rId3"/>
          </p:cNvPr>
          <p:cNvSpPr/>
          <p:nvPr/>
        </p:nvSpPr>
        <p:spPr>
          <a:xfrm>
            <a:off x="9037468" y="4447713"/>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5"/>
          <p:cNvSpPr txBox="1"/>
          <p:nvPr/>
        </p:nvSpPr>
        <p:spPr>
          <a:xfrm>
            <a:off x="3100552" y="346853"/>
            <a:ext cx="643291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You bring Mr. Jackson right back to the exam room. He hops up on the exam table, and you take his BP right away. Mr. Jackson is very friendly, and he is chatting with you as you take his BP.</a:t>
            </a:r>
            <a:endParaRPr sz="1800">
              <a:solidFill>
                <a:schemeClr val="dk1"/>
              </a:solidFill>
              <a:latin typeface="Impact"/>
              <a:ea typeface="Impact"/>
              <a:cs typeface="Impact"/>
              <a:sym typeface="Impact"/>
            </a:endParaRPr>
          </a:p>
        </p:txBody>
      </p:sp>
      <p:sp>
        <p:nvSpPr>
          <p:cNvPr id="187" name="Google Shape;187;p5"/>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VITALS |</a:t>
            </a:r>
            <a:endParaRPr/>
          </a:p>
        </p:txBody>
      </p:sp>
      <p:sp>
        <p:nvSpPr>
          <p:cNvPr id="188" name="Google Shape;188;p5"/>
          <p:cNvSpPr txBox="1"/>
          <p:nvPr/>
        </p:nvSpPr>
        <p:spPr>
          <a:xfrm>
            <a:off x="3100552" y="1634825"/>
            <a:ext cx="909144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Impact"/>
                <a:ea typeface="Impact"/>
                <a:cs typeface="Impact"/>
                <a:sym typeface="Impact"/>
              </a:rPr>
              <a:t>What may be the reasons your BP reading is inaccurate</a:t>
            </a:r>
            <a:r>
              <a:rPr lang="en-US" sz="1800">
                <a:solidFill>
                  <a:schemeClr val="dk1"/>
                </a:solidFill>
                <a:latin typeface="Impact"/>
                <a:ea typeface="Impact"/>
                <a:cs typeface="Impact"/>
                <a:sym typeface="Impact"/>
              </a:rPr>
              <a:t>?</a:t>
            </a:r>
            <a:endParaRPr/>
          </a:p>
        </p:txBody>
      </p:sp>
      <p:sp>
        <p:nvSpPr>
          <p:cNvPr id="189" name="Google Shape;189;p5">
            <a:hlinkClick action="ppaction://hlinksldjump" r:id="rId3"/>
          </p:cNvPr>
          <p:cNvSpPr/>
          <p:nvPr/>
        </p:nvSpPr>
        <p:spPr>
          <a:xfrm>
            <a:off x="685801" y="2283607"/>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Not allowed to relax for 5 minutes</a:t>
            </a:r>
            <a:endParaRPr/>
          </a:p>
        </p:txBody>
      </p:sp>
      <p:sp>
        <p:nvSpPr>
          <p:cNvPr id="190" name="Google Shape;190;p5">
            <a:hlinkClick action="ppaction://hlinksldjump" r:id="rId4"/>
          </p:cNvPr>
          <p:cNvSpPr/>
          <p:nvPr/>
        </p:nvSpPr>
        <p:spPr>
          <a:xfrm>
            <a:off x="685801" y="3170958"/>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Not examined at his natural habitat (the bank)</a:t>
            </a:r>
            <a:endParaRPr/>
          </a:p>
        </p:txBody>
      </p:sp>
      <p:sp>
        <p:nvSpPr>
          <p:cNvPr id="191" name="Google Shape;191;p5">
            <a:hlinkClick action="ppaction://hlinksldjump" r:id="rId5"/>
          </p:cNvPr>
          <p:cNvSpPr/>
          <p:nvPr/>
        </p:nvSpPr>
        <p:spPr>
          <a:xfrm>
            <a:off x="6586049" y="3170957"/>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Not examined at his natural altitude (secret catacombs of London)</a:t>
            </a:r>
            <a:endParaRPr/>
          </a:p>
        </p:txBody>
      </p:sp>
      <p:sp>
        <p:nvSpPr>
          <p:cNvPr id="192" name="Google Shape;192;p5">
            <a:hlinkClick action="ppaction://hlinksldjump" r:id="rId6"/>
          </p:cNvPr>
          <p:cNvSpPr/>
          <p:nvPr/>
        </p:nvSpPr>
        <p:spPr>
          <a:xfrm>
            <a:off x="6586049" y="4058308"/>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You were practicing for when vitals-taking becomes an Olympic sport</a:t>
            </a:r>
            <a:endParaRPr/>
          </a:p>
        </p:txBody>
      </p:sp>
      <p:sp>
        <p:nvSpPr>
          <p:cNvPr id="193" name="Google Shape;193;p5">
            <a:hlinkClick action="ppaction://hlinksldjump" r:id="rId7"/>
          </p:cNvPr>
          <p:cNvSpPr/>
          <p:nvPr/>
        </p:nvSpPr>
        <p:spPr>
          <a:xfrm>
            <a:off x="685801" y="4088842"/>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Patient is slouching on the exam table</a:t>
            </a:r>
            <a:endParaRPr/>
          </a:p>
        </p:txBody>
      </p:sp>
      <p:sp>
        <p:nvSpPr>
          <p:cNvPr id="194" name="Google Shape;194;p5">
            <a:hlinkClick action="ppaction://hlinksldjump" r:id="rId8"/>
          </p:cNvPr>
          <p:cNvSpPr/>
          <p:nvPr/>
        </p:nvSpPr>
        <p:spPr>
          <a:xfrm>
            <a:off x="6586049" y="2283606"/>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Patient can’t stop talking about bitcoin</a:t>
            </a:r>
            <a:endParaRPr/>
          </a:p>
        </p:txBody>
      </p:sp>
      <p:sp>
        <p:nvSpPr>
          <p:cNvPr id="195" name="Google Shape;195;p5">
            <a:hlinkClick action="ppaction://hlinksldjump" r:id="rId9"/>
          </p:cNvPr>
          <p:cNvSpPr/>
          <p:nvPr/>
        </p:nvSpPr>
        <p:spPr>
          <a:xfrm>
            <a:off x="685801" y="4945658"/>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Already made a Dunkin’ run today</a:t>
            </a:r>
            <a:endParaRPr/>
          </a:p>
        </p:txBody>
      </p:sp>
      <p:sp>
        <p:nvSpPr>
          <p:cNvPr id="196" name="Google Shape;196;p5">
            <a:hlinkClick action="ppaction://hlinksldjump" r:id="rId10"/>
          </p:cNvPr>
          <p:cNvSpPr/>
          <p:nvPr/>
        </p:nvSpPr>
        <p:spPr>
          <a:xfrm>
            <a:off x="6586049" y="4945659"/>
            <a:ext cx="4194840" cy="562063"/>
          </a:xfrm>
          <a:prstGeom prst="roundRect">
            <a:avLst>
              <a:gd fmla="val 16667" name="adj"/>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The only cuff you could find was from the 5yo well child check</a:t>
            </a:r>
            <a:endParaRPr/>
          </a:p>
        </p:txBody>
      </p:sp>
      <p:pic>
        <p:nvPicPr>
          <p:cNvPr descr="A picture containing text, scissors, gauge&#10;&#10;Description automatically generated" id="197" name="Google Shape;197;p5">
            <a:hlinkClick action="ppaction://hlinksldjump" r:id="rId11"/>
          </p:cNvPr>
          <p:cNvPicPr preferRelativeResize="0"/>
          <p:nvPr/>
        </p:nvPicPr>
        <p:blipFill rotWithShape="1">
          <a:blip r:embed="rId12">
            <a:alphaModFix/>
          </a:blip>
          <a:srcRect b="0" l="0" r="0" t="0"/>
          <a:stretch/>
        </p:blipFill>
        <p:spPr>
          <a:xfrm>
            <a:off x="10168200" y="237796"/>
            <a:ext cx="1225378" cy="1274039"/>
          </a:xfrm>
          <a:prstGeom prst="rect">
            <a:avLst/>
          </a:prstGeom>
          <a:noFill/>
          <a:ln cap="flat" cmpd="sng" w="38100">
            <a:solidFill>
              <a:srgbClr val="860A0A"/>
            </a:solidFill>
            <a:prstDash val="solid"/>
            <a:round/>
            <a:headEnd len="sm" w="sm" type="none"/>
            <a:tailEnd len="sm" w="sm" type="none"/>
          </a:ln>
        </p:spPr>
      </p:pic>
      <p:sp>
        <p:nvSpPr>
          <p:cNvPr id="198" name="Google Shape;198;p5">
            <a:hlinkClick action="ppaction://hlinksldjump" r:id="rId13"/>
          </p:cNvPr>
          <p:cNvSpPr/>
          <p:nvPr/>
        </p:nvSpPr>
        <p:spPr>
          <a:xfrm flipH="1">
            <a:off x="187670" y="200065"/>
            <a:ext cx="996262" cy="615649"/>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50"/>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646464"/>
              </a:buClr>
              <a:buSzPct val="100000"/>
              <a:buFont typeface="Impact"/>
              <a:buNone/>
            </a:pPr>
            <a:r>
              <a:rPr lang="en-US" cap="none">
                <a:solidFill>
                  <a:srgbClr val="646464"/>
                </a:solidFill>
              </a:rPr>
              <a:t>As you enter the room, what symptoms or physical exam findings should you look for based on the antihypertensive medication?</a:t>
            </a:r>
            <a:endParaRPr/>
          </a:p>
        </p:txBody>
      </p:sp>
      <p:sp>
        <p:nvSpPr>
          <p:cNvPr id="800" name="Google Shape;800;p50">
            <a:hlinkClick action="ppaction://hlinksldjump" r:id="rId3"/>
          </p:cNvPr>
          <p:cNvSpPr/>
          <p:nvPr/>
        </p:nvSpPr>
        <p:spPr>
          <a:xfrm>
            <a:off x="9037468" y="4447713"/>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id="806" name="Google Shape;806;p51">
            <a:hlinkClick action="ppaction://hlinksldjump" r:id="rId3"/>
          </p:cNvPr>
          <p:cNvPicPr preferRelativeResize="0"/>
          <p:nvPr/>
        </p:nvPicPr>
        <p:blipFill rotWithShape="1">
          <a:blip r:embed="rId4">
            <a:alphaModFix/>
          </a:blip>
          <a:srcRect b="0" l="0" r="0" t="0"/>
          <a:stretch/>
        </p:blipFill>
        <p:spPr>
          <a:xfrm>
            <a:off x="9629882" y="4277889"/>
            <a:ext cx="513055" cy="1026110"/>
          </a:xfrm>
          <a:prstGeom prst="rect">
            <a:avLst/>
          </a:prstGeom>
          <a:noFill/>
          <a:ln>
            <a:noFill/>
          </a:ln>
        </p:spPr>
      </p:pic>
      <p:pic>
        <p:nvPicPr>
          <p:cNvPr descr="Icon&#10;&#10;Description automatically generated" id="807" name="Google Shape;807;p51"/>
          <p:cNvPicPr preferRelativeResize="0"/>
          <p:nvPr/>
        </p:nvPicPr>
        <p:blipFill rotWithShape="1">
          <a:blip r:embed="rId5">
            <a:alphaModFix/>
          </a:blip>
          <a:srcRect b="0" l="0" r="0" t="0"/>
          <a:stretch/>
        </p:blipFill>
        <p:spPr>
          <a:xfrm>
            <a:off x="2924454" y="239698"/>
            <a:ext cx="5339918" cy="5339918"/>
          </a:xfrm>
          <a:prstGeom prst="rect">
            <a:avLst/>
          </a:prstGeom>
          <a:noFill/>
          <a:ln>
            <a:noFill/>
          </a:ln>
        </p:spPr>
      </p:pic>
      <p:sp>
        <p:nvSpPr>
          <p:cNvPr id="808" name="Google Shape;808;p51"/>
          <p:cNvSpPr txBox="1"/>
          <p:nvPr/>
        </p:nvSpPr>
        <p:spPr>
          <a:xfrm>
            <a:off x="3169328" y="1440856"/>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Cardiovascular</a:t>
            </a:r>
            <a:endParaRPr sz="1800">
              <a:solidFill>
                <a:schemeClr val="dk1"/>
              </a:solidFill>
              <a:latin typeface="Impact"/>
              <a:ea typeface="Impact"/>
              <a:cs typeface="Impact"/>
              <a:sym typeface="Impact"/>
            </a:endParaRPr>
          </a:p>
        </p:txBody>
      </p:sp>
      <p:sp>
        <p:nvSpPr>
          <p:cNvPr id="809" name="Google Shape;809;p51"/>
          <p:cNvSpPr txBox="1"/>
          <p:nvPr/>
        </p:nvSpPr>
        <p:spPr>
          <a:xfrm>
            <a:off x="6076765" y="487078"/>
            <a:ext cx="8877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HEENT</a:t>
            </a:r>
            <a:endParaRPr/>
          </a:p>
        </p:txBody>
      </p:sp>
      <p:sp>
        <p:nvSpPr>
          <p:cNvPr id="810" name="Google Shape;810;p51"/>
          <p:cNvSpPr txBox="1"/>
          <p:nvPr/>
        </p:nvSpPr>
        <p:spPr>
          <a:xfrm>
            <a:off x="4245750" y="394800"/>
            <a:ext cx="1062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General</a:t>
            </a:r>
            <a:endParaRPr/>
          </a:p>
        </p:txBody>
      </p:sp>
      <p:sp>
        <p:nvSpPr>
          <p:cNvPr id="811" name="Google Shape;811;p51"/>
          <p:cNvSpPr txBox="1"/>
          <p:nvPr/>
        </p:nvSpPr>
        <p:spPr>
          <a:xfrm>
            <a:off x="6298130" y="1454290"/>
            <a:ext cx="13649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Pulmonary</a:t>
            </a:r>
            <a:endParaRPr/>
          </a:p>
        </p:txBody>
      </p:sp>
      <p:sp>
        <p:nvSpPr>
          <p:cNvPr id="812" name="Google Shape;812;p51"/>
          <p:cNvSpPr txBox="1"/>
          <p:nvPr/>
        </p:nvSpPr>
        <p:spPr>
          <a:xfrm>
            <a:off x="6312022" y="4433537"/>
            <a:ext cx="12783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Extremities</a:t>
            </a:r>
            <a:endParaRPr/>
          </a:p>
        </p:txBody>
      </p:sp>
      <p:sp>
        <p:nvSpPr>
          <p:cNvPr id="813" name="Google Shape;813;p51"/>
          <p:cNvSpPr txBox="1"/>
          <p:nvPr/>
        </p:nvSpPr>
        <p:spPr>
          <a:xfrm>
            <a:off x="6818049" y="2830158"/>
            <a:ext cx="10963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Abdomen</a:t>
            </a:r>
            <a:endParaRPr/>
          </a:p>
        </p:txBody>
      </p:sp>
      <p:pic>
        <p:nvPicPr>
          <p:cNvPr descr="A picture containing footwear&#10;&#10;Description automatically generated" id="814" name="Google Shape;814;p51"/>
          <p:cNvPicPr preferRelativeResize="0"/>
          <p:nvPr/>
        </p:nvPicPr>
        <p:blipFill rotWithShape="1">
          <a:blip r:embed="rId6">
            <a:alphaModFix/>
          </a:blip>
          <a:srcRect b="0" l="0" r="0" t="0"/>
          <a:stretch/>
        </p:blipFill>
        <p:spPr>
          <a:xfrm>
            <a:off x="4957612" y="1228953"/>
            <a:ext cx="1340518" cy="1564807"/>
          </a:xfrm>
          <a:prstGeom prst="rect">
            <a:avLst/>
          </a:prstGeom>
          <a:noFill/>
          <a:ln>
            <a:noFill/>
          </a:ln>
        </p:spPr>
      </p:pic>
      <p:pic>
        <p:nvPicPr>
          <p:cNvPr descr="A picture containing dark, light&#10;&#10;Description automatically generated" id="815" name="Google Shape;815;p51"/>
          <p:cNvPicPr preferRelativeResize="0"/>
          <p:nvPr/>
        </p:nvPicPr>
        <p:blipFill rotWithShape="1">
          <a:blip r:embed="rId7">
            <a:alphaModFix/>
          </a:blip>
          <a:srcRect b="0" l="0" r="0" t="0"/>
          <a:stretch/>
        </p:blipFill>
        <p:spPr>
          <a:xfrm>
            <a:off x="4865900" y="2334479"/>
            <a:ext cx="1457025" cy="1457025"/>
          </a:xfrm>
          <a:prstGeom prst="rect">
            <a:avLst/>
          </a:prstGeom>
          <a:noFill/>
          <a:ln>
            <a:noFill/>
          </a:ln>
        </p:spPr>
      </p:pic>
      <p:pic>
        <p:nvPicPr>
          <p:cNvPr descr="A picture containing vector graphics&#10;&#10;Description automatically generated" id="816" name="Google Shape;816;p51"/>
          <p:cNvPicPr preferRelativeResize="0"/>
          <p:nvPr/>
        </p:nvPicPr>
        <p:blipFill rotWithShape="1">
          <a:blip r:embed="rId8">
            <a:alphaModFix/>
          </a:blip>
          <a:srcRect b="0" l="0" r="0" t="0"/>
          <a:stretch/>
        </p:blipFill>
        <p:spPr>
          <a:xfrm>
            <a:off x="4877916" y="1557799"/>
            <a:ext cx="1457025" cy="1457025"/>
          </a:xfrm>
          <a:prstGeom prst="rect">
            <a:avLst/>
          </a:prstGeom>
          <a:noFill/>
          <a:ln>
            <a:noFill/>
          </a:ln>
        </p:spPr>
      </p:pic>
      <p:sp>
        <p:nvSpPr>
          <p:cNvPr id="817" name="Google Shape;817;p51"/>
          <p:cNvSpPr txBox="1"/>
          <p:nvPr/>
        </p:nvSpPr>
        <p:spPr>
          <a:xfrm>
            <a:off x="416691" y="240527"/>
            <a:ext cx="251469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46464"/>
                </a:solidFill>
                <a:latin typeface="Impact"/>
                <a:ea typeface="Impact"/>
                <a:cs typeface="Impact"/>
                <a:sym typeface="Impact"/>
              </a:rPr>
              <a:t>W</a:t>
            </a:r>
            <a:r>
              <a:rPr lang="en-US" sz="1800" cap="none">
                <a:solidFill>
                  <a:srgbClr val="646464"/>
                </a:solidFill>
                <a:latin typeface="Impact"/>
                <a:ea typeface="Impact"/>
                <a:cs typeface="Impact"/>
                <a:sym typeface="Impact"/>
              </a:rPr>
              <a:t>hat symptoms or physical exam findings might occur with </a:t>
            </a:r>
            <a:r>
              <a:rPr lang="en-US" sz="1800" u="sng" cap="none">
                <a:solidFill>
                  <a:srgbClr val="646464"/>
                </a:solidFill>
                <a:latin typeface="Impact"/>
                <a:ea typeface="Impact"/>
                <a:cs typeface="Impact"/>
                <a:sym typeface="Impact"/>
              </a:rPr>
              <a:t>lisinopril</a:t>
            </a:r>
            <a:r>
              <a:rPr lang="en-US" sz="1800" cap="none">
                <a:solidFill>
                  <a:srgbClr val="646464"/>
                </a:solidFill>
                <a:latin typeface="Impact"/>
                <a:ea typeface="Impact"/>
                <a:cs typeface="Impact"/>
                <a:sym typeface="Impact"/>
              </a:rPr>
              <a:t>? (There may be more than one!)</a:t>
            </a:r>
            <a:endParaRPr/>
          </a:p>
          <a:p>
            <a:pPr indent="0" lvl="0" marL="0" marR="0" rtl="0" algn="l">
              <a:spcBef>
                <a:spcPts val="0"/>
              </a:spcBef>
              <a:spcAft>
                <a:spcPts val="0"/>
              </a:spcAft>
              <a:buNone/>
            </a:pPr>
            <a:r>
              <a:t/>
            </a:r>
            <a:endParaRPr sz="1800">
              <a:solidFill>
                <a:srgbClr val="646464"/>
              </a:solidFill>
              <a:latin typeface="Impact"/>
              <a:ea typeface="Impact"/>
              <a:cs typeface="Impact"/>
              <a:sym typeface="Impact"/>
            </a:endParaRPr>
          </a:p>
          <a:p>
            <a:pPr indent="0" lvl="0" marL="0" marR="0" rtl="0" algn="l">
              <a:spcBef>
                <a:spcPts val="0"/>
              </a:spcBef>
              <a:spcAft>
                <a:spcPts val="0"/>
              </a:spcAft>
              <a:buNone/>
            </a:pPr>
            <a:r>
              <a:rPr lang="en-US" sz="1800">
                <a:solidFill>
                  <a:srgbClr val="646464"/>
                </a:solidFill>
                <a:latin typeface="Impact"/>
                <a:ea typeface="Impact"/>
                <a:cs typeface="Impact"/>
                <a:sym typeface="Impact"/>
              </a:rPr>
              <a:t>Click the system then the correct symptom.</a:t>
            </a:r>
            <a:endParaRPr sz="1800">
              <a:solidFill>
                <a:schemeClr val="dk1"/>
              </a:solidFill>
              <a:latin typeface="Impact"/>
              <a:ea typeface="Impact"/>
              <a:cs typeface="Impact"/>
              <a:sym typeface="Impact"/>
            </a:endParaRPr>
          </a:p>
        </p:txBody>
      </p:sp>
      <p:sp>
        <p:nvSpPr>
          <p:cNvPr id="818" name="Google Shape;818;p51"/>
          <p:cNvSpPr txBox="1"/>
          <p:nvPr/>
        </p:nvSpPr>
        <p:spPr>
          <a:xfrm>
            <a:off x="9598137" y="2068557"/>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Dry cough</a:t>
            </a:r>
            <a:endParaRPr/>
          </a:p>
        </p:txBody>
      </p:sp>
      <p:sp>
        <p:nvSpPr>
          <p:cNvPr id="819" name="Google Shape;819;p51"/>
          <p:cNvSpPr txBox="1"/>
          <p:nvPr/>
        </p:nvSpPr>
        <p:spPr>
          <a:xfrm>
            <a:off x="6148153" y="839378"/>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Lip swelling</a:t>
            </a:r>
            <a:endParaRPr/>
          </a:p>
        </p:txBody>
      </p:sp>
      <p:sp>
        <p:nvSpPr>
          <p:cNvPr id="820" name="Google Shape;820;p51"/>
          <p:cNvSpPr txBox="1"/>
          <p:nvPr/>
        </p:nvSpPr>
        <p:spPr>
          <a:xfrm>
            <a:off x="8807569" y="3899606"/>
            <a:ext cx="25146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46464"/>
                </a:solidFill>
                <a:latin typeface="Impact"/>
                <a:ea typeface="Impact"/>
                <a:cs typeface="Impact"/>
                <a:sym typeface="Impact"/>
              </a:rPr>
              <a:t>Let’s get some routine labs:</a:t>
            </a:r>
            <a:endParaRPr sz="1800">
              <a:solidFill>
                <a:schemeClr val="dk1"/>
              </a:solidFill>
              <a:latin typeface="Impact"/>
              <a:ea typeface="Impact"/>
              <a:cs typeface="Impact"/>
              <a:sym typeface="Impact"/>
            </a:endParaRPr>
          </a:p>
        </p:txBody>
      </p:sp>
      <p:sp>
        <p:nvSpPr>
          <p:cNvPr id="821" name="Google Shape;821;p51"/>
          <p:cNvSpPr/>
          <p:nvPr/>
        </p:nvSpPr>
        <p:spPr>
          <a:xfrm>
            <a:off x="8807569" y="3573076"/>
            <a:ext cx="2610035" cy="1740023"/>
          </a:xfrm>
          <a:prstGeom prst="rect">
            <a:avLst/>
          </a:prstGeom>
          <a:blipFill rotWithShape="1">
            <a:blip r:embed="rId9">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822" name="Google Shape;822;p51"/>
          <p:cNvSpPr/>
          <p:nvPr/>
        </p:nvSpPr>
        <p:spPr>
          <a:xfrm>
            <a:off x="8712224" y="3640686"/>
            <a:ext cx="2610035" cy="1740023"/>
          </a:xfrm>
          <a:prstGeom prst="rect">
            <a:avLst/>
          </a:prstGeom>
          <a:blipFill rotWithShape="1">
            <a:blip r:embed="rId9">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823" name="Google Shape;823;p51"/>
          <p:cNvSpPr txBox="1"/>
          <p:nvPr/>
        </p:nvSpPr>
        <p:spPr>
          <a:xfrm>
            <a:off x="7794472" y="849500"/>
            <a:ext cx="160046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Sinus congestion</a:t>
            </a:r>
            <a:endParaRPr/>
          </a:p>
        </p:txBody>
      </p:sp>
      <p:sp>
        <p:nvSpPr>
          <p:cNvPr id="824" name="Google Shape;824;p51"/>
          <p:cNvSpPr txBox="1"/>
          <p:nvPr/>
        </p:nvSpPr>
        <p:spPr>
          <a:xfrm>
            <a:off x="9440791" y="873784"/>
            <a:ext cx="16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Headache</a:t>
            </a:r>
            <a:endParaRPr/>
          </a:p>
        </p:txBody>
      </p:sp>
      <p:sp>
        <p:nvSpPr>
          <p:cNvPr id="825" name="Google Shape;825;p51"/>
          <p:cNvSpPr txBox="1"/>
          <p:nvPr/>
        </p:nvSpPr>
        <p:spPr>
          <a:xfrm>
            <a:off x="8029422" y="2037086"/>
            <a:ext cx="160046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Shortness of breath</a:t>
            </a:r>
            <a:endParaRPr/>
          </a:p>
        </p:txBody>
      </p:sp>
      <p:sp>
        <p:nvSpPr>
          <p:cNvPr id="826" name="Google Shape;826;p51"/>
          <p:cNvSpPr txBox="1"/>
          <p:nvPr/>
        </p:nvSpPr>
        <p:spPr>
          <a:xfrm>
            <a:off x="6686227" y="1888563"/>
            <a:ext cx="160046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Wheezing (worsening asthma)</a:t>
            </a:r>
            <a:endParaRPr/>
          </a:p>
        </p:txBody>
      </p:sp>
      <p:sp>
        <p:nvSpPr>
          <p:cNvPr id="827" name="Google Shape;827;p51"/>
          <p:cNvSpPr txBox="1"/>
          <p:nvPr/>
        </p:nvSpPr>
        <p:spPr>
          <a:xfrm>
            <a:off x="577159" y="2968863"/>
            <a:ext cx="16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28" name="Google Shape;828;p51"/>
          <p:cNvSpPr txBox="1"/>
          <p:nvPr/>
        </p:nvSpPr>
        <p:spPr>
          <a:xfrm>
            <a:off x="565143" y="3315668"/>
            <a:ext cx="16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29" name="Google Shape;829;p51"/>
          <p:cNvSpPr txBox="1"/>
          <p:nvPr/>
        </p:nvSpPr>
        <p:spPr>
          <a:xfrm>
            <a:off x="523764" y="3675437"/>
            <a:ext cx="16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30" name="Google Shape;830;p51"/>
          <p:cNvSpPr txBox="1"/>
          <p:nvPr/>
        </p:nvSpPr>
        <p:spPr>
          <a:xfrm>
            <a:off x="523764" y="4044769"/>
            <a:ext cx="16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31" name="Google Shape;831;p51"/>
          <p:cNvSpPr txBox="1"/>
          <p:nvPr/>
        </p:nvSpPr>
        <p:spPr>
          <a:xfrm>
            <a:off x="6470101" y="4764278"/>
            <a:ext cx="16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32" name="Google Shape;832;p51"/>
          <p:cNvSpPr txBox="1"/>
          <p:nvPr/>
        </p:nvSpPr>
        <p:spPr>
          <a:xfrm>
            <a:off x="3230422" y="1844581"/>
            <a:ext cx="16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33" name="Google Shape;833;p51"/>
          <p:cNvSpPr txBox="1"/>
          <p:nvPr/>
        </p:nvSpPr>
        <p:spPr>
          <a:xfrm>
            <a:off x="3976695" y="767343"/>
            <a:ext cx="16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34" name="Google Shape;834;p51"/>
          <p:cNvSpPr txBox="1"/>
          <p:nvPr/>
        </p:nvSpPr>
        <p:spPr>
          <a:xfrm>
            <a:off x="6790178" y="3203744"/>
            <a:ext cx="16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pic>
        <p:nvPicPr>
          <p:cNvPr descr="Thumbs up sign with solid fill" id="835" name="Google Shape;835;p51"/>
          <p:cNvPicPr preferRelativeResize="0"/>
          <p:nvPr/>
        </p:nvPicPr>
        <p:blipFill rotWithShape="1">
          <a:blip r:embed="rId10">
            <a:alphaModFix/>
          </a:blip>
          <a:srcRect b="0" l="0" r="0" t="0"/>
          <a:stretch/>
        </p:blipFill>
        <p:spPr>
          <a:xfrm>
            <a:off x="10772135" y="1857399"/>
            <a:ext cx="623273" cy="623273"/>
          </a:xfrm>
          <a:prstGeom prst="rect">
            <a:avLst/>
          </a:prstGeom>
          <a:noFill/>
          <a:ln>
            <a:noFill/>
          </a:ln>
        </p:spPr>
      </p:pic>
      <p:pic>
        <p:nvPicPr>
          <p:cNvPr descr="Thumbs up sign with solid fill" id="836" name="Google Shape;836;p51"/>
          <p:cNvPicPr preferRelativeResize="0"/>
          <p:nvPr/>
        </p:nvPicPr>
        <p:blipFill rotWithShape="1">
          <a:blip r:embed="rId11">
            <a:alphaModFix/>
          </a:blip>
          <a:srcRect b="0" l="0" r="0" t="0"/>
          <a:stretch/>
        </p:blipFill>
        <p:spPr>
          <a:xfrm>
            <a:off x="6820652" y="240215"/>
            <a:ext cx="623273" cy="6232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21"/>
                                        </p:tgtEl>
                                      </p:cBhvr>
                                    </p:animEffect>
                                    <p:set>
                                      <p:cBhvr>
                                        <p:cTn dur="1" fill="hold">
                                          <p:stCondLst>
                                            <p:cond delay="500"/>
                                          </p:stCondLst>
                                        </p:cTn>
                                        <p:tgtEl>
                                          <p:spTgt spid="82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22"/>
                                        </p:tgtEl>
                                      </p:cBhvr>
                                    </p:animEffect>
                                    <p:set>
                                      <p:cBhvr>
                                        <p:cTn dur="1" fill="hold">
                                          <p:stCondLst>
                                            <p:cond delay="500"/>
                                          </p:stCondLst>
                                        </p:cTn>
                                        <p:tgtEl>
                                          <p:spTgt spid="82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descr="Text&#10;&#10;Description automatically generated" id="841" name="Google Shape;841;p52"/>
          <p:cNvPicPr preferRelativeResize="0"/>
          <p:nvPr>
            <p:ph idx="1" type="body"/>
          </p:nvPr>
        </p:nvPicPr>
        <p:blipFill rotWithShape="1">
          <a:blip r:embed="rId3">
            <a:alphaModFix/>
          </a:blip>
          <a:srcRect b="9890" l="1112" r="1808" t="10249"/>
          <a:stretch/>
        </p:blipFill>
        <p:spPr>
          <a:xfrm>
            <a:off x="0" y="0"/>
            <a:ext cx="5166804" cy="6375601"/>
          </a:xfrm>
          <a:prstGeom prst="rect">
            <a:avLst/>
          </a:prstGeom>
          <a:noFill/>
          <a:ln>
            <a:noFill/>
          </a:ln>
        </p:spPr>
      </p:pic>
      <p:sp>
        <p:nvSpPr>
          <p:cNvPr id="842" name="Google Shape;842;p52"/>
          <p:cNvSpPr txBox="1"/>
          <p:nvPr/>
        </p:nvSpPr>
        <p:spPr>
          <a:xfrm>
            <a:off x="2024109" y="1953087"/>
            <a:ext cx="1779795" cy="452431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PTH</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Calcium</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CBC</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Creatinine</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Potassium</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BUN</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Lipid panel</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Glucose</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Uric Acid</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Phosphate</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Sodium</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U/A</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Magnesium</a:t>
            </a:r>
            <a:endParaRPr/>
          </a:p>
          <a:p>
            <a:pPr indent="-228600" lvl="0" marL="342900" marR="0" rtl="0" algn="l">
              <a:spcBef>
                <a:spcPts val="0"/>
              </a:spcBef>
              <a:spcAft>
                <a:spcPts val="0"/>
              </a:spcAft>
              <a:buClr>
                <a:schemeClr val="dk1"/>
              </a:buClr>
              <a:buSzPts val="1800"/>
              <a:buFont typeface="Impact"/>
              <a:buNone/>
            </a:pPr>
            <a:r>
              <a:t/>
            </a:r>
            <a:endParaRPr sz="1800">
              <a:solidFill>
                <a:schemeClr val="lt1"/>
              </a:solidFill>
              <a:latin typeface="Arial"/>
              <a:ea typeface="Arial"/>
              <a:cs typeface="Arial"/>
              <a:sym typeface="Arial"/>
            </a:endParaRPr>
          </a:p>
          <a:p>
            <a:pPr indent="-228600" lvl="0" marL="342900" marR="0" rtl="0" algn="l">
              <a:spcBef>
                <a:spcPts val="0"/>
              </a:spcBef>
              <a:spcAft>
                <a:spcPts val="0"/>
              </a:spcAft>
              <a:buClr>
                <a:schemeClr val="dk1"/>
              </a:buClr>
              <a:buSzPts val="1800"/>
              <a:buFont typeface="Impact"/>
              <a:buNone/>
            </a:pPr>
            <a:r>
              <a:t/>
            </a:r>
            <a:endParaRPr sz="1800">
              <a:solidFill>
                <a:schemeClr val="lt1"/>
              </a:solidFill>
              <a:latin typeface="Arial"/>
              <a:ea typeface="Arial"/>
              <a:cs typeface="Arial"/>
              <a:sym typeface="Arial"/>
            </a:endParaRPr>
          </a:p>
          <a:p>
            <a:pPr indent="-228600" lvl="0" marL="342900" marR="0" rtl="0" algn="l">
              <a:spcBef>
                <a:spcPts val="0"/>
              </a:spcBef>
              <a:spcAft>
                <a:spcPts val="0"/>
              </a:spcAft>
              <a:buClr>
                <a:schemeClr val="dk1"/>
              </a:buClr>
              <a:buSzPts val="1800"/>
              <a:buFont typeface="Impact"/>
              <a:buNone/>
            </a:pPr>
            <a:r>
              <a:t/>
            </a:r>
            <a:endParaRPr sz="1800">
              <a:solidFill>
                <a:schemeClr val="lt1"/>
              </a:solidFill>
              <a:latin typeface="Arial"/>
              <a:ea typeface="Arial"/>
              <a:cs typeface="Arial"/>
              <a:sym typeface="Arial"/>
            </a:endParaRPr>
          </a:p>
        </p:txBody>
      </p:sp>
      <p:sp>
        <p:nvSpPr>
          <p:cNvPr id="843" name="Google Shape;843;p52"/>
          <p:cNvSpPr txBox="1"/>
          <p:nvPr/>
        </p:nvSpPr>
        <p:spPr>
          <a:xfrm>
            <a:off x="5805435" y="657778"/>
            <a:ext cx="491878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46464"/>
                </a:solidFill>
                <a:latin typeface="Arial"/>
                <a:ea typeface="Arial"/>
                <a:cs typeface="Arial"/>
                <a:sym typeface="Arial"/>
              </a:rPr>
              <a:t>What labs should we draw today for someone with HTN and no comorbid conditions who takes lisinopril? (add up the lab numbers)</a:t>
            </a:r>
            <a:endParaRPr sz="1800">
              <a:solidFill>
                <a:schemeClr val="dk1"/>
              </a:solidFill>
              <a:latin typeface="Arial"/>
              <a:ea typeface="Arial"/>
              <a:cs typeface="Arial"/>
              <a:sym typeface="Arial"/>
            </a:endParaRPr>
          </a:p>
        </p:txBody>
      </p:sp>
      <p:sp>
        <p:nvSpPr>
          <p:cNvPr id="844" name="Google Shape;844;p52"/>
          <p:cNvSpPr/>
          <p:nvPr/>
        </p:nvSpPr>
        <p:spPr>
          <a:xfrm>
            <a:off x="5436093" y="1768136"/>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15</a:t>
            </a:r>
            <a:endParaRPr/>
          </a:p>
        </p:txBody>
      </p:sp>
      <p:sp>
        <p:nvSpPr>
          <p:cNvPr id="845" name="Google Shape;845;p52"/>
          <p:cNvSpPr/>
          <p:nvPr/>
        </p:nvSpPr>
        <p:spPr>
          <a:xfrm>
            <a:off x="9972576" y="1768136"/>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41</a:t>
            </a:r>
            <a:endParaRPr/>
          </a:p>
        </p:txBody>
      </p:sp>
      <p:sp>
        <p:nvSpPr>
          <p:cNvPr id="846" name="Google Shape;846;p52"/>
          <p:cNvSpPr/>
          <p:nvPr/>
        </p:nvSpPr>
        <p:spPr>
          <a:xfrm>
            <a:off x="8460415" y="1768136"/>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40</a:t>
            </a:r>
            <a:endParaRPr/>
          </a:p>
        </p:txBody>
      </p:sp>
      <p:sp>
        <p:nvSpPr>
          <p:cNvPr id="847" name="Google Shape;847;p52"/>
          <p:cNvSpPr/>
          <p:nvPr/>
        </p:nvSpPr>
        <p:spPr>
          <a:xfrm>
            <a:off x="6948254" y="1768136"/>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17</a:t>
            </a:r>
            <a:endParaRPr/>
          </a:p>
        </p:txBody>
      </p:sp>
      <p:sp>
        <p:nvSpPr>
          <p:cNvPr id="848" name="Google Shape;848;p52"/>
          <p:cNvSpPr txBox="1"/>
          <p:nvPr/>
        </p:nvSpPr>
        <p:spPr>
          <a:xfrm>
            <a:off x="5846864" y="3815296"/>
            <a:ext cx="282366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Correct!</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Focused lab monitoring would include BUN, Cr, K. Hyponatremia is extremely rare with ACEi/ARBs.</a:t>
            </a:r>
            <a:endParaRPr/>
          </a:p>
        </p:txBody>
      </p:sp>
      <p:sp>
        <p:nvSpPr>
          <p:cNvPr id="849" name="Google Shape;849;p52">
            <a:hlinkClick action="ppaction://hlinksldjump" r:id="rId4"/>
          </p:cNvPr>
          <p:cNvSpPr/>
          <p:nvPr/>
        </p:nvSpPr>
        <p:spPr>
          <a:xfrm>
            <a:off x="9350584" y="4305671"/>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
        <p:nvSpPr>
          <p:cNvPr id="850" name="Google Shape;850;p52"/>
          <p:cNvSpPr txBox="1"/>
          <p:nvPr/>
        </p:nvSpPr>
        <p:spPr>
          <a:xfrm>
            <a:off x="9170633" y="3746377"/>
            <a:ext cx="2281561" cy="1624613"/>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Impact"/>
              <a:ea typeface="Impact"/>
              <a:cs typeface="Impact"/>
              <a:sym typeface="Impact"/>
            </a:endParaRPr>
          </a:p>
        </p:txBody>
      </p:sp>
      <p:sp>
        <p:nvSpPr>
          <p:cNvPr id="851" name="Google Shape;851;p52"/>
          <p:cNvSpPr txBox="1"/>
          <p:nvPr/>
        </p:nvSpPr>
        <p:spPr>
          <a:xfrm>
            <a:off x="9987377" y="2849589"/>
            <a:ext cx="1473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52" name="Google Shape;852;p52"/>
          <p:cNvSpPr txBox="1"/>
          <p:nvPr/>
        </p:nvSpPr>
        <p:spPr>
          <a:xfrm>
            <a:off x="6948254" y="2817612"/>
            <a:ext cx="1473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53" name="Google Shape;853;p52"/>
          <p:cNvSpPr txBox="1"/>
          <p:nvPr/>
        </p:nvSpPr>
        <p:spPr>
          <a:xfrm>
            <a:off x="8460415" y="2829880"/>
            <a:ext cx="1473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8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id="859" name="Google Shape;859;p53">
            <a:hlinkClick action="ppaction://hlinksldjump" r:id="rId3"/>
          </p:cNvPr>
          <p:cNvPicPr preferRelativeResize="0"/>
          <p:nvPr/>
        </p:nvPicPr>
        <p:blipFill rotWithShape="1">
          <a:blip r:embed="rId4">
            <a:alphaModFix/>
          </a:blip>
          <a:srcRect b="0" l="0" r="0" t="0"/>
          <a:stretch/>
        </p:blipFill>
        <p:spPr>
          <a:xfrm>
            <a:off x="9551859" y="4268938"/>
            <a:ext cx="513055" cy="1026110"/>
          </a:xfrm>
          <a:prstGeom prst="rect">
            <a:avLst/>
          </a:prstGeom>
          <a:noFill/>
          <a:ln>
            <a:noFill/>
          </a:ln>
        </p:spPr>
      </p:pic>
      <p:pic>
        <p:nvPicPr>
          <p:cNvPr descr="Icon&#10;&#10;Description automatically generated" id="860" name="Google Shape;860;p53"/>
          <p:cNvPicPr preferRelativeResize="0"/>
          <p:nvPr/>
        </p:nvPicPr>
        <p:blipFill rotWithShape="1">
          <a:blip r:embed="rId5">
            <a:alphaModFix/>
          </a:blip>
          <a:srcRect b="0" l="0" r="0" t="0"/>
          <a:stretch/>
        </p:blipFill>
        <p:spPr>
          <a:xfrm>
            <a:off x="2924454" y="239698"/>
            <a:ext cx="5339918" cy="5339918"/>
          </a:xfrm>
          <a:prstGeom prst="rect">
            <a:avLst/>
          </a:prstGeom>
          <a:noFill/>
          <a:ln>
            <a:noFill/>
          </a:ln>
        </p:spPr>
      </p:pic>
      <p:sp>
        <p:nvSpPr>
          <p:cNvPr id="861" name="Google Shape;861;p53"/>
          <p:cNvSpPr txBox="1"/>
          <p:nvPr/>
        </p:nvSpPr>
        <p:spPr>
          <a:xfrm>
            <a:off x="3169328" y="1440856"/>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Cardiovascular</a:t>
            </a:r>
            <a:endParaRPr/>
          </a:p>
        </p:txBody>
      </p:sp>
      <p:sp>
        <p:nvSpPr>
          <p:cNvPr id="862" name="Google Shape;862;p53"/>
          <p:cNvSpPr txBox="1"/>
          <p:nvPr/>
        </p:nvSpPr>
        <p:spPr>
          <a:xfrm>
            <a:off x="6076765" y="487078"/>
            <a:ext cx="8877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HEENT</a:t>
            </a:r>
            <a:endParaRPr/>
          </a:p>
        </p:txBody>
      </p:sp>
      <p:sp>
        <p:nvSpPr>
          <p:cNvPr id="863" name="Google Shape;863;p53"/>
          <p:cNvSpPr txBox="1"/>
          <p:nvPr/>
        </p:nvSpPr>
        <p:spPr>
          <a:xfrm>
            <a:off x="4245750" y="394800"/>
            <a:ext cx="1062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General</a:t>
            </a:r>
            <a:endParaRPr/>
          </a:p>
        </p:txBody>
      </p:sp>
      <p:sp>
        <p:nvSpPr>
          <p:cNvPr id="864" name="Google Shape;864;p53"/>
          <p:cNvSpPr txBox="1"/>
          <p:nvPr/>
        </p:nvSpPr>
        <p:spPr>
          <a:xfrm>
            <a:off x="6298130" y="1454290"/>
            <a:ext cx="13649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Pulmonary</a:t>
            </a:r>
            <a:endParaRPr/>
          </a:p>
        </p:txBody>
      </p:sp>
      <p:sp>
        <p:nvSpPr>
          <p:cNvPr id="865" name="Google Shape;865;p53"/>
          <p:cNvSpPr txBox="1"/>
          <p:nvPr/>
        </p:nvSpPr>
        <p:spPr>
          <a:xfrm>
            <a:off x="6312022" y="4433537"/>
            <a:ext cx="12783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Extremities</a:t>
            </a:r>
            <a:endParaRPr/>
          </a:p>
        </p:txBody>
      </p:sp>
      <p:sp>
        <p:nvSpPr>
          <p:cNvPr id="866" name="Google Shape;866;p53"/>
          <p:cNvSpPr txBox="1"/>
          <p:nvPr/>
        </p:nvSpPr>
        <p:spPr>
          <a:xfrm>
            <a:off x="6818049" y="2830158"/>
            <a:ext cx="10963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Abdomen</a:t>
            </a:r>
            <a:endParaRPr/>
          </a:p>
        </p:txBody>
      </p:sp>
      <p:pic>
        <p:nvPicPr>
          <p:cNvPr descr="A picture containing footwear&#10;&#10;Description automatically generated" id="867" name="Google Shape;867;p53"/>
          <p:cNvPicPr preferRelativeResize="0"/>
          <p:nvPr/>
        </p:nvPicPr>
        <p:blipFill rotWithShape="1">
          <a:blip r:embed="rId6">
            <a:alphaModFix/>
          </a:blip>
          <a:srcRect b="0" l="0" r="0" t="0"/>
          <a:stretch/>
        </p:blipFill>
        <p:spPr>
          <a:xfrm>
            <a:off x="4957612" y="1228953"/>
            <a:ext cx="1340518" cy="1564807"/>
          </a:xfrm>
          <a:prstGeom prst="rect">
            <a:avLst/>
          </a:prstGeom>
          <a:noFill/>
          <a:ln>
            <a:noFill/>
          </a:ln>
        </p:spPr>
      </p:pic>
      <p:pic>
        <p:nvPicPr>
          <p:cNvPr descr="A picture containing dark, light&#10;&#10;Description automatically generated" id="868" name="Google Shape;868;p53"/>
          <p:cNvPicPr preferRelativeResize="0"/>
          <p:nvPr/>
        </p:nvPicPr>
        <p:blipFill rotWithShape="1">
          <a:blip r:embed="rId7">
            <a:alphaModFix/>
          </a:blip>
          <a:srcRect b="0" l="0" r="0" t="0"/>
          <a:stretch/>
        </p:blipFill>
        <p:spPr>
          <a:xfrm>
            <a:off x="4865900" y="2334479"/>
            <a:ext cx="1457025" cy="1457025"/>
          </a:xfrm>
          <a:prstGeom prst="rect">
            <a:avLst/>
          </a:prstGeom>
          <a:noFill/>
          <a:ln>
            <a:noFill/>
          </a:ln>
        </p:spPr>
      </p:pic>
      <p:pic>
        <p:nvPicPr>
          <p:cNvPr descr="A picture containing vector graphics&#10;&#10;Description automatically generated" id="869" name="Google Shape;869;p53"/>
          <p:cNvPicPr preferRelativeResize="0"/>
          <p:nvPr/>
        </p:nvPicPr>
        <p:blipFill rotWithShape="1">
          <a:blip r:embed="rId8">
            <a:alphaModFix/>
          </a:blip>
          <a:srcRect b="0" l="0" r="0" t="0"/>
          <a:stretch/>
        </p:blipFill>
        <p:spPr>
          <a:xfrm>
            <a:off x="4877916" y="1557799"/>
            <a:ext cx="1457025" cy="1457025"/>
          </a:xfrm>
          <a:prstGeom prst="rect">
            <a:avLst/>
          </a:prstGeom>
          <a:noFill/>
          <a:ln>
            <a:noFill/>
          </a:ln>
        </p:spPr>
      </p:pic>
      <p:sp>
        <p:nvSpPr>
          <p:cNvPr id="870" name="Google Shape;870;p53"/>
          <p:cNvSpPr txBox="1"/>
          <p:nvPr/>
        </p:nvSpPr>
        <p:spPr>
          <a:xfrm>
            <a:off x="416691" y="240527"/>
            <a:ext cx="2514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46464"/>
                </a:solidFill>
                <a:latin typeface="Impact"/>
                <a:ea typeface="Impact"/>
                <a:cs typeface="Impact"/>
                <a:sym typeface="Impact"/>
              </a:rPr>
              <a:t>W</a:t>
            </a:r>
            <a:r>
              <a:rPr lang="en-US" sz="1800" cap="none">
                <a:solidFill>
                  <a:srgbClr val="646464"/>
                </a:solidFill>
                <a:latin typeface="Impact"/>
                <a:ea typeface="Impact"/>
                <a:cs typeface="Impact"/>
                <a:sym typeface="Impact"/>
              </a:rPr>
              <a:t>hat symptoms or physical exam findings might occur with </a:t>
            </a:r>
            <a:r>
              <a:rPr lang="en-US" sz="1800" u="sng">
                <a:solidFill>
                  <a:srgbClr val="646464"/>
                </a:solidFill>
                <a:latin typeface="Impact"/>
                <a:ea typeface="Impact"/>
                <a:cs typeface="Impact"/>
                <a:sym typeface="Impact"/>
              </a:rPr>
              <a:t>beta blockers</a:t>
            </a:r>
            <a:r>
              <a:rPr lang="en-US" sz="1800" cap="none">
                <a:solidFill>
                  <a:srgbClr val="646464"/>
                </a:solidFill>
                <a:latin typeface="Impact"/>
                <a:ea typeface="Impact"/>
                <a:cs typeface="Impact"/>
                <a:sym typeface="Impact"/>
              </a:rPr>
              <a:t>?</a:t>
            </a:r>
            <a:endParaRPr sz="1800">
              <a:solidFill>
                <a:schemeClr val="dk1"/>
              </a:solidFill>
              <a:latin typeface="Impact"/>
              <a:ea typeface="Impact"/>
              <a:cs typeface="Impact"/>
              <a:sym typeface="Impact"/>
            </a:endParaRPr>
          </a:p>
        </p:txBody>
      </p:sp>
      <p:sp>
        <p:nvSpPr>
          <p:cNvPr id="871" name="Google Shape;871;p53"/>
          <p:cNvSpPr txBox="1"/>
          <p:nvPr/>
        </p:nvSpPr>
        <p:spPr>
          <a:xfrm>
            <a:off x="6730759" y="1890347"/>
            <a:ext cx="177516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Wheezing (worsening asthma)</a:t>
            </a:r>
            <a:endParaRPr/>
          </a:p>
        </p:txBody>
      </p:sp>
      <p:sp>
        <p:nvSpPr>
          <p:cNvPr id="872" name="Google Shape;872;p53"/>
          <p:cNvSpPr txBox="1"/>
          <p:nvPr/>
        </p:nvSpPr>
        <p:spPr>
          <a:xfrm>
            <a:off x="8807569" y="3899606"/>
            <a:ext cx="25146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46464"/>
                </a:solidFill>
                <a:latin typeface="Impact"/>
                <a:ea typeface="Impact"/>
                <a:cs typeface="Impact"/>
                <a:sym typeface="Impact"/>
              </a:rPr>
              <a:t>Let’s get some routine labs:</a:t>
            </a:r>
            <a:endParaRPr sz="1800">
              <a:solidFill>
                <a:schemeClr val="dk1"/>
              </a:solidFill>
              <a:latin typeface="Impact"/>
              <a:ea typeface="Impact"/>
              <a:cs typeface="Impact"/>
              <a:sym typeface="Impact"/>
            </a:endParaRPr>
          </a:p>
        </p:txBody>
      </p:sp>
      <p:sp>
        <p:nvSpPr>
          <p:cNvPr id="873" name="Google Shape;873;p53"/>
          <p:cNvSpPr/>
          <p:nvPr/>
        </p:nvSpPr>
        <p:spPr>
          <a:xfrm>
            <a:off x="8706316" y="3839593"/>
            <a:ext cx="2610035" cy="1740023"/>
          </a:xfrm>
          <a:prstGeom prst="rect">
            <a:avLst/>
          </a:prstGeom>
          <a:blipFill rotWithShape="1">
            <a:blip r:embed="rId9">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874" name="Google Shape;874;p53"/>
          <p:cNvSpPr/>
          <p:nvPr/>
        </p:nvSpPr>
        <p:spPr>
          <a:xfrm>
            <a:off x="8662004" y="3833244"/>
            <a:ext cx="2610035" cy="1740023"/>
          </a:xfrm>
          <a:prstGeom prst="rect">
            <a:avLst/>
          </a:prstGeom>
          <a:blipFill rotWithShape="1">
            <a:blip r:embed="rId9">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875" name="Google Shape;875;p53"/>
          <p:cNvSpPr txBox="1"/>
          <p:nvPr/>
        </p:nvSpPr>
        <p:spPr>
          <a:xfrm>
            <a:off x="2911674" y="1823622"/>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Heart block</a:t>
            </a:r>
            <a:endParaRPr/>
          </a:p>
        </p:txBody>
      </p:sp>
      <p:sp>
        <p:nvSpPr>
          <p:cNvPr id="876" name="Google Shape;876;p53"/>
          <p:cNvSpPr txBox="1"/>
          <p:nvPr/>
        </p:nvSpPr>
        <p:spPr>
          <a:xfrm>
            <a:off x="8301844" y="3165858"/>
            <a:ext cx="150654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Sexual dysfunction</a:t>
            </a:r>
            <a:endParaRPr/>
          </a:p>
        </p:txBody>
      </p:sp>
      <p:sp>
        <p:nvSpPr>
          <p:cNvPr id="877" name="Google Shape;877;p53"/>
          <p:cNvSpPr txBox="1"/>
          <p:nvPr/>
        </p:nvSpPr>
        <p:spPr>
          <a:xfrm>
            <a:off x="3570444" y="719516"/>
            <a:ext cx="177516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Fatigue, depression</a:t>
            </a:r>
            <a:endParaRPr/>
          </a:p>
        </p:txBody>
      </p:sp>
      <p:sp>
        <p:nvSpPr>
          <p:cNvPr id="878" name="Google Shape;878;p53"/>
          <p:cNvSpPr/>
          <p:nvPr/>
        </p:nvSpPr>
        <p:spPr>
          <a:xfrm>
            <a:off x="8687114" y="3800185"/>
            <a:ext cx="2610035" cy="1740023"/>
          </a:xfrm>
          <a:prstGeom prst="rect">
            <a:avLst/>
          </a:prstGeom>
          <a:blipFill rotWithShape="1">
            <a:blip r:embed="rId9">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879" name="Google Shape;879;p53"/>
          <p:cNvSpPr/>
          <p:nvPr/>
        </p:nvSpPr>
        <p:spPr>
          <a:xfrm>
            <a:off x="8759896" y="3811239"/>
            <a:ext cx="2610035" cy="1740023"/>
          </a:xfrm>
          <a:prstGeom prst="rect">
            <a:avLst/>
          </a:prstGeom>
          <a:blipFill rotWithShape="1">
            <a:blip r:embed="rId9">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880" name="Google Shape;880;p53"/>
          <p:cNvSpPr txBox="1"/>
          <p:nvPr/>
        </p:nvSpPr>
        <p:spPr>
          <a:xfrm>
            <a:off x="8245490" y="1916979"/>
            <a:ext cx="13063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Dry cough</a:t>
            </a:r>
            <a:endParaRPr/>
          </a:p>
        </p:txBody>
      </p:sp>
      <p:sp>
        <p:nvSpPr>
          <p:cNvPr id="881" name="Google Shape;881;p53"/>
          <p:cNvSpPr txBox="1"/>
          <p:nvPr/>
        </p:nvSpPr>
        <p:spPr>
          <a:xfrm>
            <a:off x="6538325" y="4777261"/>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82" name="Google Shape;882;p53"/>
          <p:cNvSpPr txBox="1"/>
          <p:nvPr/>
        </p:nvSpPr>
        <p:spPr>
          <a:xfrm>
            <a:off x="255145" y="3566928"/>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83" name="Google Shape;883;p53"/>
          <p:cNvSpPr txBox="1"/>
          <p:nvPr/>
        </p:nvSpPr>
        <p:spPr>
          <a:xfrm>
            <a:off x="262324" y="3205874"/>
            <a:ext cx="12653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84" name="Google Shape;884;p53"/>
          <p:cNvSpPr txBox="1"/>
          <p:nvPr/>
        </p:nvSpPr>
        <p:spPr>
          <a:xfrm>
            <a:off x="258735" y="2867124"/>
            <a:ext cx="12689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85" name="Google Shape;885;p53"/>
          <p:cNvSpPr txBox="1"/>
          <p:nvPr/>
        </p:nvSpPr>
        <p:spPr>
          <a:xfrm>
            <a:off x="255145" y="2499317"/>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86" name="Google Shape;886;p53"/>
          <p:cNvSpPr txBox="1"/>
          <p:nvPr/>
        </p:nvSpPr>
        <p:spPr>
          <a:xfrm>
            <a:off x="255145" y="2138263"/>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87" name="Google Shape;887;p53"/>
          <p:cNvSpPr txBox="1"/>
          <p:nvPr/>
        </p:nvSpPr>
        <p:spPr>
          <a:xfrm>
            <a:off x="6421333" y="996325"/>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888" name="Google Shape;888;p53"/>
          <p:cNvSpPr txBox="1"/>
          <p:nvPr/>
        </p:nvSpPr>
        <p:spPr>
          <a:xfrm>
            <a:off x="9895828" y="1890347"/>
            <a:ext cx="130637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Increased sputum production</a:t>
            </a:r>
            <a:endParaRPr/>
          </a:p>
        </p:txBody>
      </p:sp>
      <p:sp>
        <p:nvSpPr>
          <p:cNvPr id="889" name="Google Shape;889;p53"/>
          <p:cNvSpPr txBox="1"/>
          <p:nvPr/>
        </p:nvSpPr>
        <p:spPr>
          <a:xfrm>
            <a:off x="6640194" y="3402304"/>
            <a:ext cx="15396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Constipation</a:t>
            </a:r>
            <a:endParaRPr/>
          </a:p>
        </p:txBody>
      </p:sp>
      <p:sp>
        <p:nvSpPr>
          <p:cNvPr id="890" name="Google Shape;890;p53"/>
          <p:cNvSpPr txBox="1"/>
          <p:nvPr/>
        </p:nvSpPr>
        <p:spPr>
          <a:xfrm>
            <a:off x="9770295" y="3227295"/>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Gallstones</a:t>
            </a:r>
            <a:endParaRPr/>
          </a:p>
        </p:txBody>
      </p:sp>
      <p:sp>
        <p:nvSpPr>
          <p:cNvPr id="891" name="Google Shape;891;p53"/>
          <p:cNvSpPr txBox="1"/>
          <p:nvPr/>
        </p:nvSpPr>
        <p:spPr>
          <a:xfrm>
            <a:off x="2931381" y="3147673"/>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Bradycardia</a:t>
            </a:r>
            <a:endParaRPr/>
          </a:p>
        </p:txBody>
      </p:sp>
      <p:sp>
        <p:nvSpPr>
          <p:cNvPr id="892" name="Google Shape;892;p53"/>
          <p:cNvSpPr/>
          <p:nvPr/>
        </p:nvSpPr>
        <p:spPr>
          <a:xfrm>
            <a:off x="8663278" y="3789131"/>
            <a:ext cx="2610035" cy="1740023"/>
          </a:xfrm>
          <a:prstGeom prst="rect">
            <a:avLst/>
          </a:prstGeom>
          <a:blipFill rotWithShape="1">
            <a:blip r:embed="rId9">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893" name="Google Shape;893;p53"/>
          <p:cNvSpPr txBox="1"/>
          <p:nvPr/>
        </p:nvSpPr>
        <p:spPr>
          <a:xfrm>
            <a:off x="2926392" y="2680005"/>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Tachycardia</a:t>
            </a:r>
            <a:endParaRPr/>
          </a:p>
        </p:txBody>
      </p:sp>
      <p:sp>
        <p:nvSpPr>
          <p:cNvPr id="894" name="Google Shape;894;p53"/>
          <p:cNvSpPr txBox="1"/>
          <p:nvPr/>
        </p:nvSpPr>
        <p:spPr>
          <a:xfrm>
            <a:off x="2926391" y="2258070"/>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Chest pain</a:t>
            </a:r>
            <a:endParaRPr/>
          </a:p>
        </p:txBody>
      </p:sp>
      <p:sp>
        <p:nvSpPr>
          <p:cNvPr id="895" name="Google Shape;895;p53"/>
          <p:cNvSpPr txBox="1"/>
          <p:nvPr/>
        </p:nvSpPr>
        <p:spPr>
          <a:xfrm>
            <a:off x="230350" y="1823622"/>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pic>
        <p:nvPicPr>
          <p:cNvPr descr="Thumbs up sign with solid fill" id="896" name="Google Shape;896;p53"/>
          <p:cNvPicPr preferRelativeResize="0"/>
          <p:nvPr/>
        </p:nvPicPr>
        <p:blipFill rotWithShape="1">
          <a:blip r:embed="rId10">
            <a:alphaModFix/>
          </a:blip>
          <a:srcRect b="0" l="0" r="0" t="0"/>
          <a:stretch/>
        </p:blipFill>
        <p:spPr>
          <a:xfrm>
            <a:off x="2256069" y="1696651"/>
            <a:ext cx="623273" cy="623273"/>
          </a:xfrm>
          <a:prstGeom prst="rect">
            <a:avLst/>
          </a:prstGeom>
          <a:noFill/>
          <a:ln>
            <a:noFill/>
          </a:ln>
        </p:spPr>
      </p:pic>
      <p:pic>
        <p:nvPicPr>
          <p:cNvPr descr="Thumbs up sign with solid fill" id="897" name="Google Shape;897;p53"/>
          <p:cNvPicPr preferRelativeResize="0"/>
          <p:nvPr/>
        </p:nvPicPr>
        <p:blipFill rotWithShape="1">
          <a:blip r:embed="rId11">
            <a:alphaModFix/>
          </a:blip>
          <a:srcRect b="0" l="0" r="0" t="0"/>
          <a:stretch/>
        </p:blipFill>
        <p:spPr>
          <a:xfrm>
            <a:off x="2205643" y="2924819"/>
            <a:ext cx="623273" cy="623273"/>
          </a:xfrm>
          <a:prstGeom prst="rect">
            <a:avLst/>
          </a:prstGeom>
          <a:noFill/>
          <a:ln>
            <a:noFill/>
          </a:ln>
        </p:spPr>
      </p:pic>
      <p:pic>
        <p:nvPicPr>
          <p:cNvPr descr="Thumbs up sign with solid fill" id="898" name="Google Shape;898;p53"/>
          <p:cNvPicPr preferRelativeResize="0"/>
          <p:nvPr/>
        </p:nvPicPr>
        <p:blipFill rotWithShape="1">
          <a:blip r:embed="rId12">
            <a:alphaModFix/>
          </a:blip>
          <a:srcRect b="0" l="0" r="0" t="0"/>
          <a:stretch/>
        </p:blipFill>
        <p:spPr>
          <a:xfrm>
            <a:off x="2915548" y="605680"/>
            <a:ext cx="623273" cy="623273"/>
          </a:xfrm>
          <a:prstGeom prst="rect">
            <a:avLst/>
          </a:prstGeom>
          <a:noFill/>
          <a:ln>
            <a:noFill/>
          </a:ln>
        </p:spPr>
      </p:pic>
      <p:pic>
        <p:nvPicPr>
          <p:cNvPr descr="Thumbs up sign with solid fill" id="899" name="Google Shape;899;p53"/>
          <p:cNvPicPr preferRelativeResize="0"/>
          <p:nvPr/>
        </p:nvPicPr>
        <p:blipFill rotWithShape="1">
          <a:blip r:embed="rId13">
            <a:alphaModFix/>
          </a:blip>
          <a:srcRect b="0" l="0" r="0" t="0"/>
          <a:stretch/>
        </p:blipFill>
        <p:spPr>
          <a:xfrm>
            <a:off x="8697573" y="2582601"/>
            <a:ext cx="623273" cy="623273"/>
          </a:xfrm>
          <a:prstGeom prst="rect">
            <a:avLst/>
          </a:prstGeom>
          <a:noFill/>
          <a:ln>
            <a:noFill/>
          </a:ln>
        </p:spPr>
      </p:pic>
      <p:pic>
        <p:nvPicPr>
          <p:cNvPr descr="Thumbs up sign with solid fill" id="900" name="Google Shape;900;p53"/>
          <p:cNvPicPr preferRelativeResize="0"/>
          <p:nvPr/>
        </p:nvPicPr>
        <p:blipFill rotWithShape="1">
          <a:blip r:embed="rId14">
            <a:alphaModFix/>
          </a:blip>
          <a:srcRect b="0" l="0" r="0" t="0"/>
          <a:stretch/>
        </p:blipFill>
        <p:spPr>
          <a:xfrm>
            <a:off x="7456211" y="1316366"/>
            <a:ext cx="623273" cy="6232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9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7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7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7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7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descr="Text&#10;&#10;Description automatically generated" id="905" name="Google Shape;905;p54"/>
          <p:cNvPicPr preferRelativeResize="0"/>
          <p:nvPr>
            <p:ph idx="1" type="body"/>
          </p:nvPr>
        </p:nvPicPr>
        <p:blipFill rotWithShape="1">
          <a:blip r:embed="rId3">
            <a:alphaModFix/>
          </a:blip>
          <a:srcRect b="9890" l="1112" r="1808" t="10249"/>
          <a:stretch/>
        </p:blipFill>
        <p:spPr>
          <a:xfrm>
            <a:off x="0" y="0"/>
            <a:ext cx="5166804" cy="6375601"/>
          </a:xfrm>
          <a:prstGeom prst="rect">
            <a:avLst/>
          </a:prstGeom>
          <a:noFill/>
          <a:ln>
            <a:noFill/>
          </a:ln>
        </p:spPr>
      </p:pic>
      <p:sp>
        <p:nvSpPr>
          <p:cNvPr id="906" name="Google Shape;906;p54"/>
          <p:cNvSpPr txBox="1"/>
          <p:nvPr/>
        </p:nvSpPr>
        <p:spPr>
          <a:xfrm>
            <a:off x="2024109" y="1953087"/>
            <a:ext cx="1880379" cy="452431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PTH</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Calcium</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CBC</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Creatinine</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Potassium</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BUN</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Lipid panel</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Glucose</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Uric Acid</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Phosphate</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Sodium</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U/A</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Magnesium</a:t>
            </a:r>
            <a:endParaRPr/>
          </a:p>
          <a:p>
            <a:pPr indent="0" lvl="0" marL="0" marR="0" rtl="0" algn="l">
              <a:spcBef>
                <a:spcPts val="0"/>
              </a:spcBef>
              <a:spcAft>
                <a:spcPts val="0"/>
              </a:spcAft>
              <a:buNone/>
            </a:pPr>
            <a:r>
              <a:t/>
            </a:r>
            <a:endParaRPr b="1" sz="1800">
              <a:solidFill>
                <a:schemeClr val="lt1"/>
              </a:solidFill>
              <a:latin typeface="Arial"/>
              <a:ea typeface="Arial"/>
              <a:cs typeface="Arial"/>
              <a:sym typeface="Arial"/>
            </a:endParaRPr>
          </a:p>
          <a:p>
            <a:pPr indent="-228600" lvl="0" marL="342900" marR="0" rtl="0" algn="l">
              <a:spcBef>
                <a:spcPts val="0"/>
              </a:spcBef>
              <a:spcAft>
                <a:spcPts val="0"/>
              </a:spcAft>
              <a:buClr>
                <a:schemeClr val="dk1"/>
              </a:buClr>
              <a:buSzPts val="1800"/>
              <a:buFont typeface="Impact"/>
              <a:buNone/>
            </a:pPr>
            <a:r>
              <a:t/>
            </a:r>
            <a:endParaRPr sz="1800">
              <a:solidFill>
                <a:schemeClr val="lt1"/>
              </a:solidFill>
              <a:latin typeface="Arial"/>
              <a:ea typeface="Arial"/>
              <a:cs typeface="Arial"/>
              <a:sym typeface="Arial"/>
            </a:endParaRPr>
          </a:p>
          <a:p>
            <a:pPr indent="-228600" lvl="0" marL="342900" marR="0" rtl="0" algn="l">
              <a:spcBef>
                <a:spcPts val="0"/>
              </a:spcBef>
              <a:spcAft>
                <a:spcPts val="0"/>
              </a:spcAft>
              <a:buClr>
                <a:schemeClr val="dk1"/>
              </a:buClr>
              <a:buSzPts val="1800"/>
              <a:buFont typeface="Impact"/>
              <a:buNone/>
            </a:pPr>
            <a:r>
              <a:t/>
            </a:r>
            <a:endParaRPr sz="1800">
              <a:solidFill>
                <a:schemeClr val="lt1"/>
              </a:solidFill>
              <a:latin typeface="Arial"/>
              <a:ea typeface="Arial"/>
              <a:cs typeface="Arial"/>
              <a:sym typeface="Arial"/>
            </a:endParaRPr>
          </a:p>
        </p:txBody>
      </p:sp>
      <p:sp>
        <p:nvSpPr>
          <p:cNvPr id="907" name="Google Shape;907;p54"/>
          <p:cNvSpPr txBox="1"/>
          <p:nvPr/>
        </p:nvSpPr>
        <p:spPr>
          <a:xfrm>
            <a:off x="5805435" y="657778"/>
            <a:ext cx="491878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46464"/>
                </a:solidFill>
                <a:latin typeface="Arial"/>
                <a:ea typeface="Arial"/>
                <a:cs typeface="Arial"/>
                <a:sym typeface="Arial"/>
              </a:rPr>
              <a:t>What labs should we draw today for someone with HTN and no comorbid conditions who takes atenolol? (add up the lab numbers)</a:t>
            </a:r>
            <a:endParaRPr sz="1800">
              <a:solidFill>
                <a:schemeClr val="dk1"/>
              </a:solidFill>
              <a:latin typeface="Arial"/>
              <a:ea typeface="Arial"/>
              <a:cs typeface="Arial"/>
              <a:sym typeface="Arial"/>
            </a:endParaRPr>
          </a:p>
        </p:txBody>
      </p:sp>
      <p:sp>
        <p:nvSpPr>
          <p:cNvPr id="908" name="Google Shape;908;p54"/>
          <p:cNvSpPr/>
          <p:nvPr/>
        </p:nvSpPr>
        <p:spPr>
          <a:xfrm>
            <a:off x="5436093" y="1768136"/>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0</a:t>
            </a:r>
            <a:endParaRPr/>
          </a:p>
        </p:txBody>
      </p:sp>
      <p:sp>
        <p:nvSpPr>
          <p:cNvPr id="909" name="Google Shape;909;p54"/>
          <p:cNvSpPr/>
          <p:nvPr/>
        </p:nvSpPr>
        <p:spPr>
          <a:xfrm>
            <a:off x="9972576" y="1768136"/>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15</a:t>
            </a:r>
            <a:endParaRPr/>
          </a:p>
        </p:txBody>
      </p:sp>
      <p:sp>
        <p:nvSpPr>
          <p:cNvPr id="910" name="Google Shape;910;p54"/>
          <p:cNvSpPr/>
          <p:nvPr/>
        </p:nvSpPr>
        <p:spPr>
          <a:xfrm>
            <a:off x="8460415" y="1768136"/>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12</a:t>
            </a:r>
            <a:endParaRPr/>
          </a:p>
        </p:txBody>
      </p:sp>
      <p:sp>
        <p:nvSpPr>
          <p:cNvPr id="911" name="Google Shape;911;p54"/>
          <p:cNvSpPr/>
          <p:nvPr/>
        </p:nvSpPr>
        <p:spPr>
          <a:xfrm>
            <a:off x="6948254" y="1768136"/>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10</a:t>
            </a:r>
            <a:endParaRPr/>
          </a:p>
        </p:txBody>
      </p:sp>
      <p:sp>
        <p:nvSpPr>
          <p:cNvPr id="912" name="Google Shape;912;p54"/>
          <p:cNvSpPr txBox="1"/>
          <p:nvPr/>
        </p:nvSpPr>
        <p:spPr>
          <a:xfrm>
            <a:off x="5846864" y="3815296"/>
            <a:ext cx="282366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Correct!</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No routine labs needed for beta-blockers.</a:t>
            </a:r>
            <a:endParaRPr/>
          </a:p>
        </p:txBody>
      </p:sp>
      <p:sp>
        <p:nvSpPr>
          <p:cNvPr id="913" name="Google Shape;913;p54">
            <a:hlinkClick action="ppaction://hlinksldjump" r:id="rId4"/>
          </p:cNvPr>
          <p:cNvSpPr/>
          <p:nvPr/>
        </p:nvSpPr>
        <p:spPr>
          <a:xfrm>
            <a:off x="9350584" y="4305671"/>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
        <p:nvSpPr>
          <p:cNvPr id="914" name="Google Shape;914;p54"/>
          <p:cNvSpPr txBox="1"/>
          <p:nvPr/>
        </p:nvSpPr>
        <p:spPr>
          <a:xfrm>
            <a:off x="9027110" y="3683790"/>
            <a:ext cx="2281561" cy="1624613"/>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Impact"/>
              <a:ea typeface="Impact"/>
              <a:cs typeface="Impact"/>
              <a:sym typeface="Impact"/>
            </a:endParaRPr>
          </a:p>
        </p:txBody>
      </p:sp>
      <p:sp>
        <p:nvSpPr>
          <p:cNvPr id="915" name="Google Shape;915;p54"/>
          <p:cNvSpPr txBox="1"/>
          <p:nvPr/>
        </p:nvSpPr>
        <p:spPr>
          <a:xfrm>
            <a:off x="9987377" y="2849589"/>
            <a:ext cx="1473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16" name="Google Shape;916;p54"/>
          <p:cNvSpPr txBox="1"/>
          <p:nvPr/>
        </p:nvSpPr>
        <p:spPr>
          <a:xfrm>
            <a:off x="6948254" y="2817612"/>
            <a:ext cx="1473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17" name="Google Shape;917;p54"/>
          <p:cNvSpPr txBox="1"/>
          <p:nvPr/>
        </p:nvSpPr>
        <p:spPr>
          <a:xfrm>
            <a:off x="8460415" y="2829880"/>
            <a:ext cx="1473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2"/>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55">
            <a:hlinkClick action="ppaction://hlinksldjump" r:id="rId3"/>
          </p:cNvPr>
          <p:cNvSpPr/>
          <p:nvPr/>
        </p:nvSpPr>
        <p:spPr>
          <a:xfrm>
            <a:off x="9344985" y="4425937"/>
            <a:ext cx="1198433" cy="60214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pic>
        <p:nvPicPr>
          <p:cNvPr descr="Icon&#10;&#10;Description automatically generated" id="924" name="Google Shape;924;p55"/>
          <p:cNvPicPr preferRelativeResize="0"/>
          <p:nvPr/>
        </p:nvPicPr>
        <p:blipFill rotWithShape="1">
          <a:blip r:embed="rId4">
            <a:alphaModFix/>
          </a:blip>
          <a:srcRect b="0" l="0" r="0" t="0"/>
          <a:stretch/>
        </p:blipFill>
        <p:spPr>
          <a:xfrm>
            <a:off x="2924454" y="239698"/>
            <a:ext cx="5339918" cy="5339918"/>
          </a:xfrm>
          <a:prstGeom prst="rect">
            <a:avLst/>
          </a:prstGeom>
          <a:noFill/>
          <a:ln>
            <a:noFill/>
          </a:ln>
        </p:spPr>
      </p:pic>
      <p:sp>
        <p:nvSpPr>
          <p:cNvPr id="925" name="Google Shape;925;p55"/>
          <p:cNvSpPr txBox="1"/>
          <p:nvPr/>
        </p:nvSpPr>
        <p:spPr>
          <a:xfrm>
            <a:off x="3169328" y="1440856"/>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Cardiovascular</a:t>
            </a:r>
            <a:endParaRPr/>
          </a:p>
        </p:txBody>
      </p:sp>
      <p:sp>
        <p:nvSpPr>
          <p:cNvPr id="926" name="Google Shape;926;p55"/>
          <p:cNvSpPr txBox="1"/>
          <p:nvPr/>
        </p:nvSpPr>
        <p:spPr>
          <a:xfrm>
            <a:off x="6076765" y="487078"/>
            <a:ext cx="8877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HEENT</a:t>
            </a:r>
            <a:endParaRPr/>
          </a:p>
        </p:txBody>
      </p:sp>
      <p:sp>
        <p:nvSpPr>
          <p:cNvPr id="927" name="Google Shape;927;p55"/>
          <p:cNvSpPr txBox="1"/>
          <p:nvPr/>
        </p:nvSpPr>
        <p:spPr>
          <a:xfrm>
            <a:off x="4245750" y="394800"/>
            <a:ext cx="1062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General</a:t>
            </a:r>
            <a:endParaRPr/>
          </a:p>
        </p:txBody>
      </p:sp>
      <p:sp>
        <p:nvSpPr>
          <p:cNvPr id="928" name="Google Shape;928;p55"/>
          <p:cNvSpPr txBox="1"/>
          <p:nvPr/>
        </p:nvSpPr>
        <p:spPr>
          <a:xfrm>
            <a:off x="6298130" y="1454290"/>
            <a:ext cx="13649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Pulmonary</a:t>
            </a:r>
            <a:endParaRPr/>
          </a:p>
        </p:txBody>
      </p:sp>
      <p:sp>
        <p:nvSpPr>
          <p:cNvPr id="929" name="Google Shape;929;p55"/>
          <p:cNvSpPr txBox="1"/>
          <p:nvPr/>
        </p:nvSpPr>
        <p:spPr>
          <a:xfrm>
            <a:off x="6312022" y="4433537"/>
            <a:ext cx="12783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Extremities</a:t>
            </a:r>
            <a:endParaRPr/>
          </a:p>
        </p:txBody>
      </p:sp>
      <p:sp>
        <p:nvSpPr>
          <p:cNvPr id="930" name="Google Shape;930;p55"/>
          <p:cNvSpPr txBox="1"/>
          <p:nvPr/>
        </p:nvSpPr>
        <p:spPr>
          <a:xfrm>
            <a:off x="6818049" y="2830158"/>
            <a:ext cx="10963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Abdomen</a:t>
            </a:r>
            <a:endParaRPr/>
          </a:p>
        </p:txBody>
      </p:sp>
      <p:pic>
        <p:nvPicPr>
          <p:cNvPr descr="A picture containing footwear&#10;&#10;Description automatically generated" id="931" name="Google Shape;931;p55"/>
          <p:cNvPicPr preferRelativeResize="0"/>
          <p:nvPr/>
        </p:nvPicPr>
        <p:blipFill rotWithShape="1">
          <a:blip r:embed="rId5">
            <a:alphaModFix/>
          </a:blip>
          <a:srcRect b="0" l="0" r="0" t="0"/>
          <a:stretch/>
        </p:blipFill>
        <p:spPr>
          <a:xfrm>
            <a:off x="4957612" y="1228953"/>
            <a:ext cx="1340518" cy="1564807"/>
          </a:xfrm>
          <a:prstGeom prst="rect">
            <a:avLst/>
          </a:prstGeom>
          <a:noFill/>
          <a:ln>
            <a:noFill/>
          </a:ln>
        </p:spPr>
      </p:pic>
      <p:pic>
        <p:nvPicPr>
          <p:cNvPr descr="A picture containing dark, light&#10;&#10;Description automatically generated" id="932" name="Google Shape;932;p55"/>
          <p:cNvPicPr preferRelativeResize="0"/>
          <p:nvPr/>
        </p:nvPicPr>
        <p:blipFill rotWithShape="1">
          <a:blip r:embed="rId6">
            <a:alphaModFix/>
          </a:blip>
          <a:srcRect b="0" l="0" r="0" t="0"/>
          <a:stretch/>
        </p:blipFill>
        <p:spPr>
          <a:xfrm>
            <a:off x="4865900" y="2334479"/>
            <a:ext cx="1457025" cy="1457025"/>
          </a:xfrm>
          <a:prstGeom prst="rect">
            <a:avLst/>
          </a:prstGeom>
          <a:noFill/>
          <a:ln>
            <a:noFill/>
          </a:ln>
        </p:spPr>
      </p:pic>
      <p:pic>
        <p:nvPicPr>
          <p:cNvPr descr="A picture containing vector graphics&#10;&#10;Description automatically generated" id="933" name="Google Shape;933;p55"/>
          <p:cNvPicPr preferRelativeResize="0"/>
          <p:nvPr/>
        </p:nvPicPr>
        <p:blipFill rotWithShape="1">
          <a:blip r:embed="rId7">
            <a:alphaModFix/>
          </a:blip>
          <a:srcRect b="0" l="0" r="0" t="0"/>
          <a:stretch/>
        </p:blipFill>
        <p:spPr>
          <a:xfrm>
            <a:off x="4877916" y="1557799"/>
            <a:ext cx="1457025" cy="1457025"/>
          </a:xfrm>
          <a:prstGeom prst="rect">
            <a:avLst/>
          </a:prstGeom>
          <a:noFill/>
          <a:ln>
            <a:noFill/>
          </a:ln>
        </p:spPr>
      </p:pic>
      <p:sp>
        <p:nvSpPr>
          <p:cNvPr id="934" name="Google Shape;934;p55"/>
          <p:cNvSpPr txBox="1"/>
          <p:nvPr/>
        </p:nvSpPr>
        <p:spPr>
          <a:xfrm>
            <a:off x="416691" y="240527"/>
            <a:ext cx="25146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46464"/>
                </a:solidFill>
                <a:latin typeface="Impact"/>
                <a:ea typeface="Impact"/>
                <a:cs typeface="Impact"/>
                <a:sym typeface="Impact"/>
              </a:rPr>
              <a:t>W</a:t>
            </a:r>
            <a:r>
              <a:rPr lang="en-US" sz="1800" cap="none">
                <a:solidFill>
                  <a:srgbClr val="646464"/>
                </a:solidFill>
                <a:latin typeface="Impact"/>
                <a:ea typeface="Impact"/>
                <a:cs typeface="Impact"/>
                <a:sym typeface="Impact"/>
              </a:rPr>
              <a:t>hat symptoms or physical exam findings might occur with </a:t>
            </a:r>
            <a:r>
              <a:rPr lang="en-US" sz="1800" u="sng">
                <a:solidFill>
                  <a:srgbClr val="646464"/>
                </a:solidFill>
                <a:latin typeface="Impact"/>
                <a:ea typeface="Impact"/>
                <a:cs typeface="Impact"/>
                <a:sym typeface="Impact"/>
              </a:rPr>
              <a:t>calcium channel blockers</a:t>
            </a:r>
            <a:r>
              <a:rPr lang="en-US" sz="1800" cap="none">
                <a:solidFill>
                  <a:srgbClr val="646464"/>
                </a:solidFill>
                <a:latin typeface="Impact"/>
                <a:ea typeface="Impact"/>
                <a:cs typeface="Impact"/>
                <a:sym typeface="Impact"/>
              </a:rPr>
              <a:t>?</a:t>
            </a:r>
            <a:endParaRPr sz="1800">
              <a:solidFill>
                <a:schemeClr val="dk1"/>
              </a:solidFill>
              <a:latin typeface="Impact"/>
              <a:ea typeface="Impact"/>
              <a:cs typeface="Impact"/>
              <a:sym typeface="Impact"/>
            </a:endParaRPr>
          </a:p>
        </p:txBody>
      </p:sp>
      <p:sp>
        <p:nvSpPr>
          <p:cNvPr id="935" name="Google Shape;935;p55"/>
          <p:cNvSpPr txBox="1"/>
          <p:nvPr/>
        </p:nvSpPr>
        <p:spPr>
          <a:xfrm>
            <a:off x="9875884" y="3244210"/>
            <a:ext cx="9706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GERD </a:t>
            </a:r>
            <a:endParaRPr/>
          </a:p>
        </p:txBody>
      </p:sp>
      <p:sp>
        <p:nvSpPr>
          <p:cNvPr id="936" name="Google Shape;936;p55"/>
          <p:cNvSpPr/>
          <p:nvPr/>
        </p:nvSpPr>
        <p:spPr>
          <a:xfrm>
            <a:off x="8797439" y="3830923"/>
            <a:ext cx="2610035" cy="1740023"/>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937" name="Google Shape;937;p55"/>
          <p:cNvSpPr/>
          <p:nvPr/>
        </p:nvSpPr>
        <p:spPr>
          <a:xfrm>
            <a:off x="8786844" y="3798289"/>
            <a:ext cx="2610035" cy="1740023"/>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938" name="Google Shape;938;p55"/>
          <p:cNvSpPr txBox="1"/>
          <p:nvPr/>
        </p:nvSpPr>
        <p:spPr>
          <a:xfrm>
            <a:off x="2899658" y="1810188"/>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Heart block</a:t>
            </a:r>
            <a:endParaRPr/>
          </a:p>
        </p:txBody>
      </p:sp>
      <p:sp>
        <p:nvSpPr>
          <p:cNvPr id="939" name="Google Shape;939;p55"/>
          <p:cNvSpPr txBox="1"/>
          <p:nvPr/>
        </p:nvSpPr>
        <p:spPr>
          <a:xfrm>
            <a:off x="6446436" y="4727011"/>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Leg edema</a:t>
            </a:r>
            <a:endParaRPr/>
          </a:p>
        </p:txBody>
      </p:sp>
      <p:sp>
        <p:nvSpPr>
          <p:cNvPr id="940" name="Google Shape;940;p55"/>
          <p:cNvSpPr/>
          <p:nvPr/>
        </p:nvSpPr>
        <p:spPr>
          <a:xfrm>
            <a:off x="8797439" y="3835876"/>
            <a:ext cx="2610035" cy="1740023"/>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941" name="Google Shape;941;p55"/>
          <p:cNvSpPr/>
          <p:nvPr/>
        </p:nvSpPr>
        <p:spPr>
          <a:xfrm>
            <a:off x="8786922" y="3840829"/>
            <a:ext cx="2610035" cy="1740023"/>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942" name="Google Shape;942;p55"/>
          <p:cNvSpPr txBox="1"/>
          <p:nvPr/>
        </p:nvSpPr>
        <p:spPr>
          <a:xfrm>
            <a:off x="6674531" y="2087244"/>
            <a:ext cx="177516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Worsening systolic CHF</a:t>
            </a:r>
            <a:endParaRPr/>
          </a:p>
        </p:txBody>
      </p:sp>
      <p:sp>
        <p:nvSpPr>
          <p:cNvPr id="943" name="Google Shape;943;p55"/>
          <p:cNvSpPr txBox="1"/>
          <p:nvPr/>
        </p:nvSpPr>
        <p:spPr>
          <a:xfrm>
            <a:off x="2883506" y="2362922"/>
            <a:ext cx="14570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Bradycardia</a:t>
            </a:r>
            <a:endParaRPr/>
          </a:p>
        </p:txBody>
      </p:sp>
      <p:sp>
        <p:nvSpPr>
          <p:cNvPr id="944" name="Google Shape;944;p55"/>
          <p:cNvSpPr txBox="1"/>
          <p:nvPr/>
        </p:nvSpPr>
        <p:spPr>
          <a:xfrm>
            <a:off x="2648855" y="3011346"/>
            <a:ext cx="19694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Tac</a:t>
            </a:r>
            <a:r>
              <a:rPr lang="en-US" sz="1800">
                <a:solidFill>
                  <a:schemeClr val="dk1"/>
                </a:solidFill>
              </a:rPr>
              <a:t>hy</a:t>
            </a:r>
            <a:r>
              <a:rPr lang="en-US" sz="1800">
                <a:solidFill>
                  <a:schemeClr val="dk1"/>
                </a:solidFill>
                <a:latin typeface="Arial"/>
                <a:ea typeface="Arial"/>
                <a:cs typeface="Arial"/>
                <a:sym typeface="Arial"/>
              </a:rPr>
              <a:t>arr</a:t>
            </a:r>
            <a:r>
              <a:rPr lang="en-US" sz="1800">
                <a:solidFill>
                  <a:schemeClr val="dk1"/>
                </a:solidFill>
              </a:rPr>
              <a:t>h</a:t>
            </a:r>
            <a:r>
              <a:rPr lang="en-US" sz="1800">
                <a:solidFill>
                  <a:schemeClr val="dk1"/>
                </a:solidFill>
                <a:latin typeface="Arial"/>
                <a:ea typeface="Arial"/>
                <a:cs typeface="Arial"/>
                <a:sym typeface="Arial"/>
              </a:rPr>
              <a:t>ythmia</a:t>
            </a:r>
            <a:endParaRPr/>
          </a:p>
        </p:txBody>
      </p:sp>
      <p:sp>
        <p:nvSpPr>
          <p:cNvPr id="945" name="Google Shape;945;p55"/>
          <p:cNvSpPr txBox="1"/>
          <p:nvPr/>
        </p:nvSpPr>
        <p:spPr>
          <a:xfrm>
            <a:off x="8381096" y="2292896"/>
            <a:ext cx="14808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Dry Cough</a:t>
            </a:r>
            <a:endParaRPr/>
          </a:p>
        </p:txBody>
      </p:sp>
      <p:sp>
        <p:nvSpPr>
          <p:cNvPr id="946" name="Google Shape;946;p55"/>
          <p:cNvSpPr txBox="1"/>
          <p:nvPr/>
        </p:nvSpPr>
        <p:spPr>
          <a:xfrm>
            <a:off x="10006668" y="2093593"/>
            <a:ext cx="212533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Wheezing (worsening asthma)</a:t>
            </a:r>
            <a:endParaRPr/>
          </a:p>
        </p:txBody>
      </p:sp>
      <p:sp>
        <p:nvSpPr>
          <p:cNvPr id="947" name="Google Shape;947;p55"/>
          <p:cNvSpPr txBox="1"/>
          <p:nvPr/>
        </p:nvSpPr>
        <p:spPr>
          <a:xfrm>
            <a:off x="8030984" y="3249163"/>
            <a:ext cx="14570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Constipation</a:t>
            </a:r>
            <a:endParaRPr sz="1800">
              <a:solidFill>
                <a:schemeClr val="dk1"/>
              </a:solidFill>
              <a:latin typeface="Impact"/>
              <a:ea typeface="Impact"/>
              <a:cs typeface="Impact"/>
              <a:sym typeface="Impact"/>
            </a:endParaRPr>
          </a:p>
        </p:txBody>
      </p:sp>
      <p:sp>
        <p:nvSpPr>
          <p:cNvPr id="948" name="Google Shape;948;p55"/>
          <p:cNvSpPr txBox="1"/>
          <p:nvPr/>
        </p:nvSpPr>
        <p:spPr>
          <a:xfrm>
            <a:off x="6848295" y="3256460"/>
            <a:ext cx="9913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Ulcers</a:t>
            </a:r>
            <a:endParaRPr sz="1800">
              <a:solidFill>
                <a:schemeClr val="dk1"/>
              </a:solidFill>
              <a:latin typeface="Impact"/>
              <a:ea typeface="Impact"/>
              <a:cs typeface="Impact"/>
              <a:sym typeface="Impact"/>
            </a:endParaRPr>
          </a:p>
        </p:txBody>
      </p:sp>
      <p:sp>
        <p:nvSpPr>
          <p:cNvPr id="949" name="Google Shape;949;p55"/>
          <p:cNvSpPr txBox="1"/>
          <p:nvPr/>
        </p:nvSpPr>
        <p:spPr>
          <a:xfrm>
            <a:off x="6603256" y="5157429"/>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Neuropathy</a:t>
            </a:r>
            <a:endParaRPr/>
          </a:p>
        </p:txBody>
      </p:sp>
      <p:sp>
        <p:nvSpPr>
          <p:cNvPr id="950" name="Google Shape;950;p55"/>
          <p:cNvSpPr txBox="1"/>
          <p:nvPr/>
        </p:nvSpPr>
        <p:spPr>
          <a:xfrm>
            <a:off x="6166563" y="915766"/>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51" name="Google Shape;951;p55"/>
          <p:cNvSpPr txBox="1"/>
          <p:nvPr/>
        </p:nvSpPr>
        <p:spPr>
          <a:xfrm>
            <a:off x="3917265" y="823223"/>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52" name="Google Shape;952;p55"/>
          <p:cNvSpPr txBox="1"/>
          <p:nvPr/>
        </p:nvSpPr>
        <p:spPr>
          <a:xfrm>
            <a:off x="411940" y="2334479"/>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53" name="Google Shape;953;p55"/>
          <p:cNvSpPr txBox="1"/>
          <p:nvPr/>
        </p:nvSpPr>
        <p:spPr>
          <a:xfrm>
            <a:off x="370802" y="1856769"/>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54" name="Google Shape;954;p55"/>
          <p:cNvSpPr txBox="1"/>
          <p:nvPr/>
        </p:nvSpPr>
        <p:spPr>
          <a:xfrm>
            <a:off x="411940" y="2830158"/>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55" name="Google Shape;955;p55"/>
          <p:cNvSpPr txBox="1"/>
          <p:nvPr/>
        </p:nvSpPr>
        <p:spPr>
          <a:xfrm>
            <a:off x="411939" y="3357339"/>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56" name="Google Shape;956;p55"/>
          <p:cNvSpPr txBox="1"/>
          <p:nvPr/>
        </p:nvSpPr>
        <p:spPr>
          <a:xfrm>
            <a:off x="411938" y="3864026"/>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57" name="Google Shape;957;p55"/>
          <p:cNvSpPr/>
          <p:nvPr/>
        </p:nvSpPr>
        <p:spPr>
          <a:xfrm>
            <a:off x="8807956" y="3793336"/>
            <a:ext cx="2610035" cy="1740023"/>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958" name="Google Shape;958;p55"/>
          <p:cNvSpPr txBox="1"/>
          <p:nvPr/>
        </p:nvSpPr>
        <p:spPr>
          <a:xfrm>
            <a:off x="370801" y="4284101"/>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pic>
        <p:nvPicPr>
          <p:cNvPr descr="Thumbs up sign with solid fill" id="959" name="Google Shape;959;p55"/>
          <p:cNvPicPr preferRelativeResize="0"/>
          <p:nvPr/>
        </p:nvPicPr>
        <p:blipFill rotWithShape="1">
          <a:blip r:embed="rId9">
            <a:alphaModFix/>
          </a:blip>
          <a:srcRect b="0" l="0" r="0" t="0"/>
          <a:stretch/>
        </p:blipFill>
        <p:spPr>
          <a:xfrm>
            <a:off x="7602805" y="1553967"/>
            <a:ext cx="623273" cy="623273"/>
          </a:xfrm>
          <a:prstGeom prst="rect">
            <a:avLst/>
          </a:prstGeom>
          <a:noFill/>
          <a:ln>
            <a:noFill/>
          </a:ln>
        </p:spPr>
      </p:pic>
      <p:pic>
        <p:nvPicPr>
          <p:cNvPr descr="Thumbs up sign with solid fill" id="960" name="Google Shape;960;p55"/>
          <p:cNvPicPr preferRelativeResize="0"/>
          <p:nvPr/>
        </p:nvPicPr>
        <p:blipFill rotWithShape="1">
          <a:blip r:embed="rId9">
            <a:alphaModFix/>
          </a:blip>
          <a:srcRect b="0" l="0" r="0" t="0"/>
          <a:stretch/>
        </p:blipFill>
        <p:spPr>
          <a:xfrm>
            <a:off x="7758658" y="4433537"/>
            <a:ext cx="623273" cy="623273"/>
          </a:xfrm>
          <a:prstGeom prst="rect">
            <a:avLst/>
          </a:prstGeom>
          <a:noFill/>
          <a:ln>
            <a:noFill/>
          </a:ln>
        </p:spPr>
      </p:pic>
      <p:pic>
        <p:nvPicPr>
          <p:cNvPr descr="Thumbs up sign with solid fill" id="961" name="Google Shape;961;p55"/>
          <p:cNvPicPr preferRelativeResize="0"/>
          <p:nvPr/>
        </p:nvPicPr>
        <p:blipFill rotWithShape="1">
          <a:blip r:embed="rId9">
            <a:alphaModFix/>
          </a:blip>
          <a:srcRect b="0" l="0" r="0" t="0"/>
          <a:stretch/>
        </p:blipFill>
        <p:spPr>
          <a:xfrm>
            <a:off x="2206465" y="1648297"/>
            <a:ext cx="623273" cy="623273"/>
          </a:xfrm>
          <a:prstGeom prst="rect">
            <a:avLst/>
          </a:prstGeom>
          <a:noFill/>
          <a:ln>
            <a:noFill/>
          </a:ln>
        </p:spPr>
      </p:pic>
      <p:pic>
        <p:nvPicPr>
          <p:cNvPr descr="Thumbs up sign with solid fill" id="962" name="Google Shape;962;p55"/>
          <p:cNvPicPr preferRelativeResize="0"/>
          <p:nvPr/>
        </p:nvPicPr>
        <p:blipFill rotWithShape="1">
          <a:blip r:embed="rId9">
            <a:alphaModFix/>
          </a:blip>
          <a:srcRect b="0" l="0" r="0" t="0"/>
          <a:stretch/>
        </p:blipFill>
        <p:spPr>
          <a:xfrm>
            <a:off x="2211045" y="2243621"/>
            <a:ext cx="623273" cy="623273"/>
          </a:xfrm>
          <a:prstGeom prst="rect">
            <a:avLst/>
          </a:prstGeom>
          <a:noFill/>
          <a:ln>
            <a:noFill/>
          </a:ln>
        </p:spPr>
      </p:pic>
      <p:pic>
        <p:nvPicPr>
          <p:cNvPr descr="Thumbs up sign with solid fill" id="963" name="Google Shape;963;p55"/>
          <p:cNvPicPr preferRelativeResize="0"/>
          <p:nvPr/>
        </p:nvPicPr>
        <p:blipFill rotWithShape="1">
          <a:blip r:embed="rId9">
            <a:alphaModFix/>
          </a:blip>
          <a:srcRect b="0" l="0" r="0" t="0"/>
          <a:stretch/>
        </p:blipFill>
        <p:spPr>
          <a:xfrm>
            <a:off x="8564554" y="2703811"/>
            <a:ext cx="623273" cy="6232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3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4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4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5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3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pic>
        <p:nvPicPr>
          <p:cNvPr descr="Text&#10;&#10;Description automatically generated" id="968" name="Google Shape;968;p56"/>
          <p:cNvPicPr preferRelativeResize="0"/>
          <p:nvPr>
            <p:ph idx="1" type="body"/>
          </p:nvPr>
        </p:nvPicPr>
        <p:blipFill rotWithShape="1">
          <a:blip r:embed="rId3">
            <a:alphaModFix/>
          </a:blip>
          <a:srcRect b="9890" l="1112" r="1808" t="10249"/>
          <a:stretch/>
        </p:blipFill>
        <p:spPr>
          <a:xfrm>
            <a:off x="0" y="0"/>
            <a:ext cx="5166804" cy="6375601"/>
          </a:xfrm>
          <a:prstGeom prst="rect">
            <a:avLst/>
          </a:prstGeom>
          <a:noFill/>
          <a:ln>
            <a:noFill/>
          </a:ln>
        </p:spPr>
      </p:pic>
      <p:sp>
        <p:nvSpPr>
          <p:cNvPr id="969" name="Google Shape;969;p56"/>
          <p:cNvSpPr txBox="1"/>
          <p:nvPr/>
        </p:nvSpPr>
        <p:spPr>
          <a:xfrm>
            <a:off x="2024109" y="1953087"/>
            <a:ext cx="1926099" cy="452431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PTH</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Calcium</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CBC</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Creatinine</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Potassium</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BUN</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Lipid panel</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Glucose</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Uric Acid</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Phosphate</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Sodium</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U/A</a:t>
            </a:r>
            <a:endParaRPr/>
          </a:p>
          <a:p>
            <a:pPr indent="-342900" lvl="0" marL="342900" marR="0" rtl="0" algn="l">
              <a:spcBef>
                <a:spcPts val="0"/>
              </a:spcBef>
              <a:spcAft>
                <a:spcPts val="0"/>
              </a:spcAft>
              <a:buClr>
                <a:schemeClr val="lt1"/>
              </a:buClr>
              <a:buSzPts val="1800"/>
              <a:buFont typeface="Impact"/>
              <a:buAutoNum type="arabicPeriod"/>
            </a:pPr>
            <a:r>
              <a:rPr lang="en-US" sz="1800">
                <a:solidFill>
                  <a:schemeClr val="lt1"/>
                </a:solidFill>
                <a:latin typeface="Arial"/>
                <a:ea typeface="Arial"/>
                <a:cs typeface="Arial"/>
                <a:sym typeface="Arial"/>
              </a:rPr>
              <a:t>Magnesium</a:t>
            </a:r>
            <a:endParaRPr/>
          </a:p>
          <a:p>
            <a:pPr indent="-228600" lvl="0" marL="342900" marR="0" rtl="0" algn="l">
              <a:spcBef>
                <a:spcPts val="0"/>
              </a:spcBef>
              <a:spcAft>
                <a:spcPts val="0"/>
              </a:spcAft>
              <a:buClr>
                <a:schemeClr val="dk1"/>
              </a:buClr>
              <a:buSzPts val="1800"/>
              <a:buFont typeface="Impact"/>
              <a:buNone/>
            </a:pPr>
            <a:r>
              <a:t/>
            </a:r>
            <a:endParaRPr sz="1800">
              <a:solidFill>
                <a:schemeClr val="lt1"/>
              </a:solidFill>
              <a:latin typeface="Arial"/>
              <a:ea typeface="Arial"/>
              <a:cs typeface="Arial"/>
              <a:sym typeface="Arial"/>
            </a:endParaRPr>
          </a:p>
          <a:p>
            <a:pPr indent="-228600" lvl="0" marL="342900" marR="0" rtl="0" algn="l">
              <a:spcBef>
                <a:spcPts val="0"/>
              </a:spcBef>
              <a:spcAft>
                <a:spcPts val="0"/>
              </a:spcAft>
              <a:buClr>
                <a:schemeClr val="dk1"/>
              </a:buClr>
              <a:buSzPts val="1800"/>
              <a:buFont typeface="Impact"/>
              <a:buNone/>
            </a:pPr>
            <a:r>
              <a:t/>
            </a:r>
            <a:endParaRPr sz="1800">
              <a:solidFill>
                <a:schemeClr val="lt1"/>
              </a:solidFill>
              <a:latin typeface="Arial"/>
              <a:ea typeface="Arial"/>
              <a:cs typeface="Arial"/>
              <a:sym typeface="Arial"/>
            </a:endParaRPr>
          </a:p>
          <a:p>
            <a:pPr indent="-228600" lvl="0" marL="342900" marR="0" rtl="0" algn="l">
              <a:spcBef>
                <a:spcPts val="0"/>
              </a:spcBef>
              <a:spcAft>
                <a:spcPts val="0"/>
              </a:spcAft>
              <a:buClr>
                <a:schemeClr val="dk1"/>
              </a:buClr>
              <a:buSzPts val="1800"/>
              <a:buFont typeface="Impact"/>
              <a:buNone/>
            </a:pPr>
            <a:r>
              <a:t/>
            </a:r>
            <a:endParaRPr sz="1800">
              <a:solidFill>
                <a:schemeClr val="lt1"/>
              </a:solidFill>
              <a:latin typeface="Arial"/>
              <a:ea typeface="Arial"/>
              <a:cs typeface="Arial"/>
              <a:sym typeface="Arial"/>
            </a:endParaRPr>
          </a:p>
        </p:txBody>
      </p:sp>
      <p:sp>
        <p:nvSpPr>
          <p:cNvPr id="970" name="Google Shape;970;p56"/>
          <p:cNvSpPr txBox="1"/>
          <p:nvPr/>
        </p:nvSpPr>
        <p:spPr>
          <a:xfrm>
            <a:off x="5805435" y="657778"/>
            <a:ext cx="491878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46464"/>
                </a:solidFill>
                <a:latin typeface="Arial"/>
                <a:ea typeface="Arial"/>
                <a:cs typeface="Arial"/>
                <a:sym typeface="Arial"/>
              </a:rPr>
              <a:t>Keeping you on your toes…What labs should we draw for someone with HTN and no comorbid conditions who takes </a:t>
            </a:r>
            <a:r>
              <a:rPr b="1" lang="en-US" sz="1800" u="sng">
                <a:solidFill>
                  <a:srgbClr val="FF0000"/>
                </a:solidFill>
                <a:latin typeface="Arial"/>
                <a:ea typeface="Arial"/>
                <a:cs typeface="Arial"/>
                <a:sym typeface="Arial"/>
              </a:rPr>
              <a:t>HCTZ</a:t>
            </a:r>
            <a:r>
              <a:rPr lang="en-US" sz="1800">
                <a:solidFill>
                  <a:srgbClr val="646464"/>
                </a:solidFill>
                <a:latin typeface="Arial"/>
                <a:ea typeface="Arial"/>
                <a:cs typeface="Arial"/>
                <a:sym typeface="Arial"/>
              </a:rPr>
              <a:t>? (add up the lab numbers)</a:t>
            </a:r>
            <a:endParaRPr sz="1800">
              <a:solidFill>
                <a:schemeClr val="dk1"/>
              </a:solidFill>
              <a:latin typeface="Arial"/>
              <a:ea typeface="Arial"/>
              <a:cs typeface="Arial"/>
              <a:sym typeface="Arial"/>
            </a:endParaRPr>
          </a:p>
        </p:txBody>
      </p:sp>
      <p:sp>
        <p:nvSpPr>
          <p:cNvPr id="971" name="Google Shape;971;p56"/>
          <p:cNvSpPr/>
          <p:nvPr/>
        </p:nvSpPr>
        <p:spPr>
          <a:xfrm>
            <a:off x="5436093" y="1858107"/>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41</a:t>
            </a:r>
            <a:endParaRPr/>
          </a:p>
        </p:txBody>
      </p:sp>
      <p:sp>
        <p:nvSpPr>
          <p:cNvPr id="972" name="Google Shape;972;p56"/>
          <p:cNvSpPr/>
          <p:nvPr/>
        </p:nvSpPr>
        <p:spPr>
          <a:xfrm>
            <a:off x="9950369" y="1857855"/>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68</a:t>
            </a:r>
            <a:endParaRPr sz="1800">
              <a:solidFill>
                <a:schemeClr val="lt1"/>
              </a:solidFill>
              <a:latin typeface="Arial"/>
              <a:ea typeface="Arial"/>
              <a:cs typeface="Arial"/>
              <a:sym typeface="Arial"/>
            </a:endParaRPr>
          </a:p>
        </p:txBody>
      </p:sp>
      <p:sp>
        <p:nvSpPr>
          <p:cNvPr id="973" name="Google Shape;973;p56"/>
          <p:cNvSpPr/>
          <p:nvPr/>
        </p:nvSpPr>
        <p:spPr>
          <a:xfrm>
            <a:off x="8459210" y="1882328"/>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65</a:t>
            </a:r>
            <a:endParaRPr/>
          </a:p>
        </p:txBody>
      </p:sp>
      <p:sp>
        <p:nvSpPr>
          <p:cNvPr id="974" name="Google Shape;974;p56"/>
          <p:cNvSpPr/>
          <p:nvPr/>
        </p:nvSpPr>
        <p:spPr>
          <a:xfrm>
            <a:off x="6948254" y="1857855"/>
            <a:ext cx="1023891" cy="923330"/>
          </a:xfrm>
          <a:prstGeom prst="heptagon">
            <a:avLst>
              <a:gd fmla="val 102572" name="hf"/>
              <a:gd fmla="val 105210" name="vf"/>
            </a:avLst>
          </a:prstGeom>
          <a:solidFill>
            <a:schemeClr val="accent3"/>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56</a:t>
            </a:r>
            <a:endParaRPr/>
          </a:p>
        </p:txBody>
      </p:sp>
      <p:sp>
        <p:nvSpPr>
          <p:cNvPr id="975" name="Google Shape;975;p56"/>
          <p:cNvSpPr txBox="1"/>
          <p:nvPr/>
        </p:nvSpPr>
        <p:spPr>
          <a:xfrm>
            <a:off x="5194777" y="3416942"/>
            <a:ext cx="3992400" cy="2862900"/>
          </a:xfrm>
          <a:prstGeom prst="rect">
            <a:avLst/>
          </a:prstGeom>
          <a:solidFill>
            <a:srgbClr val="E9E9E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Correct!</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Routine labs would include a BMP (Na, K, BUN, Cr, glucose) as well as electrolytes calcium (can be ↑) and magnesium (can be ↓). H</a:t>
            </a:r>
            <a:r>
              <a:rPr lang="en-US" sz="1800">
                <a:solidFill>
                  <a:schemeClr val="dk1"/>
                </a:solidFill>
              </a:rPr>
              <a:t>CT</a:t>
            </a:r>
            <a:r>
              <a:rPr lang="en-US" sz="1800">
                <a:solidFill>
                  <a:schemeClr val="dk1"/>
                </a:solidFill>
                <a:latin typeface="Arial"/>
                <a:ea typeface="Arial"/>
                <a:cs typeface="Arial"/>
                <a:sym typeface="Arial"/>
              </a:rPr>
              <a:t>Z can also slightly increase lipids and glucose intolerance, which should be monitored periodically. There is no utility to uric acid surveillance for HCTZ-induced gout.</a:t>
            </a:r>
            <a:endParaRPr/>
          </a:p>
        </p:txBody>
      </p:sp>
      <p:sp>
        <p:nvSpPr>
          <p:cNvPr id="976" name="Google Shape;976;p56">
            <a:hlinkClick action="ppaction://hlinksldjump" r:id="rId4"/>
          </p:cNvPr>
          <p:cNvSpPr/>
          <p:nvPr/>
        </p:nvSpPr>
        <p:spPr>
          <a:xfrm>
            <a:off x="9350584" y="4305671"/>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
        <p:nvSpPr>
          <p:cNvPr id="977" name="Google Shape;977;p56"/>
          <p:cNvSpPr txBox="1"/>
          <p:nvPr/>
        </p:nvSpPr>
        <p:spPr>
          <a:xfrm>
            <a:off x="9230174" y="3897298"/>
            <a:ext cx="2281561" cy="1624613"/>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Impact"/>
              <a:ea typeface="Impact"/>
              <a:cs typeface="Impact"/>
              <a:sym typeface="Impact"/>
            </a:endParaRPr>
          </a:p>
        </p:txBody>
      </p:sp>
      <p:sp>
        <p:nvSpPr>
          <p:cNvPr id="978" name="Google Shape;978;p56"/>
          <p:cNvSpPr txBox="1"/>
          <p:nvPr/>
        </p:nvSpPr>
        <p:spPr>
          <a:xfrm>
            <a:off x="9987377" y="2849589"/>
            <a:ext cx="1473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79" name="Google Shape;979;p56"/>
          <p:cNvSpPr txBox="1"/>
          <p:nvPr/>
        </p:nvSpPr>
        <p:spPr>
          <a:xfrm>
            <a:off x="5419814" y="2874125"/>
            <a:ext cx="1473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980" name="Google Shape;980;p56"/>
          <p:cNvSpPr txBox="1"/>
          <p:nvPr/>
        </p:nvSpPr>
        <p:spPr>
          <a:xfrm>
            <a:off x="8460415" y="2829880"/>
            <a:ext cx="1473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7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57"/>
          <p:cNvSpPr txBox="1"/>
          <p:nvPr/>
        </p:nvSpPr>
        <p:spPr>
          <a:xfrm>
            <a:off x="8502141" y="3471642"/>
            <a:ext cx="251469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646464"/>
                </a:solidFill>
                <a:latin typeface="Impact"/>
                <a:ea typeface="Impact"/>
                <a:cs typeface="Impact"/>
                <a:sym typeface="Impact"/>
              </a:rPr>
              <a:t>Great work! Now that you’ve brushed up on sequellae, let’s do a final telehealth visit to contextualize risk for your patient.</a:t>
            </a:r>
            <a:endParaRPr sz="1800">
              <a:solidFill>
                <a:schemeClr val="dk1"/>
              </a:solidFill>
              <a:latin typeface="Impact"/>
              <a:ea typeface="Impact"/>
              <a:cs typeface="Impact"/>
              <a:sym typeface="Impact"/>
            </a:endParaRPr>
          </a:p>
        </p:txBody>
      </p:sp>
      <p:pic>
        <p:nvPicPr>
          <p:cNvPr descr="Icon&#10;&#10;Description automatically generated" id="986" name="Google Shape;986;p57"/>
          <p:cNvPicPr preferRelativeResize="0"/>
          <p:nvPr/>
        </p:nvPicPr>
        <p:blipFill rotWithShape="1">
          <a:blip r:embed="rId3">
            <a:alphaModFix/>
          </a:blip>
          <a:srcRect b="0" l="0" r="0" t="0"/>
          <a:stretch/>
        </p:blipFill>
        <p:spPr>
          <a:xfrm>
            <a:off x="2924454" y="239698"/>
            <a:ext cx="5339918" cy="5339918"/>
          </a:xfrm>
          <a:prstGeom prst="rect">
            <a:avLst/>
          </a:prstGeom>
          <a:noFill/>
          <a:ln>
            <a:noFill/>
          </a:ln>
        </p:spPr>
      </p:pic>
      <p:sp>
        <p:nvSpPr>
          <p:cNvPr id="987" name="Google Shape;987;p57">
            <a:hlinkClick action="ppaction://hlinksldjump" r:id="rId4"/>
          </p:cNvPr>
          <p:cNvSpPr/>
          <p:nvPr/>
        </p:nvSpPr>
        <p:spPr>
          <a:xfrm>
            <a:off x="9840190" y="4842992"/>
            <a:ext cx="1176641" cy="530350"/>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Impact"/>
                <a:ea typeface="Impact"/>
                <a:cs typeface="Impact"/>
                <a:sym typeface="Impact"/>
              </a:rPr>
              <a:t>Next</a:t>
            </a:r>
            <a:endParaRPr/>
          </a:p>
        </p:txBody>
      </p:sp>
      <p:sp>
        <p:nvSpPr>
          <p:cNvPr id="988" name="Google Shape;988;p57"/>
          <p:cNvSpPr txBox="1"/>
          <p:nvPr/>
        </p:nvSpPr>
        <p:spPr>
          <a:xfrm>
            <a:off x="3169328" y="1440856"/>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Cardiovascular</a:t>
            </a:r>
            <a:endParaRPr/>
          </a:p>
        </p:txBody>
      </p:sp>
      <p:sp>
        <p:nvSpPr>
          <p:cNvPr id="989" name="Google Shape;989;p57"/>
          <p:cNvSpPr txBox="1"/>
          <p:nvPr/>
        </p:nvSpPr>
        <p:spPr>
          <a:xfrm>
            <a:off x="6076765" y="487078"/>
            <a:ext cx="8877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HEENT</a:t>
            </a:r>
            <a:endParaRPr/>
          </a:p>
        </p:txBody>
      </p:sp>
      <p:sp>
        <p:nvSpPr>
          <p:cNvPr id="990" name="Google Shape;990;p57"/>
          <p:cNvSpPr txBox="1"/>
          <p:nvPr/>
        </p:nvSpPr>
        <p:spPr>
          <a:xfrm>
            <a:off x="4245750" y="394800"/>
            <a:ext cx="1062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General</a:t>
            </a:r>
            <a:endParaRPr/>
          </a:p>
        </p:txBody>
      </p:sp>
      <p:sp>
        <p:nvSpPr>
          <p:cNvPr id="991" name="Google Shape;991;p57"/>
          <p:cNvSpPr txBox="1"/>
          <p:nvPr/>
        </p:nvSpPr>
        <p:spPr>
          <a:xfrm>
            <a:off x="6298130" y="1454290"/>
            <a:ext cx="13649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Pulmonary</a:t>
            </a:r>
            <a:endParaRPr/>
          </a:p>
        </p:txBody>
      </p:sp>
      <p:sp>
        <p:nvSpPr>
          <p:cNvPr id="992" name="Google Shape;992;p57"/>
          <p:cNvSpPr txBox="1"/>
          <p:nvPr/>
        </p:nvSpPr>
        <p:spPr>
          <a:xfrm>
            <a:off x="6312022" y="4433537"/>
            <a:ext cx="12783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Extremities</a:t>
            </a:r>
            <a:endParaRPr/>
          </a:p>
        </p:txBody>
      </p:sp>
      <p:sp>
        <p:nvSpPr>
          <p:cNvPr id="993" name="Google Shape;993;p57"/>
          <p:cNvSpPr txBox="1"/>
          <p:nvPr/>
        </p:nvSpPr>
        <p:spPr>
          <a:xfrm>
            <a:off x="6818049" y="2830158"/>
            <a:ext cx="10963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Impact"/>
                <a:ea typeface="Impact"/>
                <a:cs typeface="Impact"/>
                <a:sym typeface="Impact"/>
              </a:rPr>
              <a:t>Abdomen</a:t>
            </a:r>
            <a:endParaRPr/>
          </a:p>
        </p:txBody>
      </p:sp>
      <p:pic>
        <p:nvPicPr>
          <p:cNvPr descr="A picture containing footwear&#10;&#10;Description automatically generated" id="994" name="Google Shape;994;p57"/>
          <p:cNvPicPr preferRelativeResize="0"/>
          <p:nvPr/>
        </p:nvPicPr>
        <p:blipFill rotWithShape="1">
          <a:blip r:embed="rId5">
            <a:alphaModFix/>
          </a:blip>
          <a:srcRect b="0" l="0" r="0" t="0"/>
          <a:stretch/>
        </p:blipFill>
        <p:spPr>
          <a:xfrm>
            <a:off x="4957612" y="1228953"/>
            <a:ext cx="1340518" cy="1564807"/>
          </a:xfrm>
          <a:prstGeom prst="rect">
            <a:avLst/>
          </a:prstGeom>
          <a:noFill/>
          <a:ln>
            <a:noFill/>
          </a:ln>
        </p:spPr>
      </p:pic>
      <p:pic>
        <p:nvPicPr>
          <p:cNvPr descr="A picture containing dark, light&#10;&#10;Description automatically generated" id="995" name="Google Shape;995;p57"/>
          <p:cNvPicPr preferRelativeResize="0"/>
          <p:nvPr/>
        </p:nvPicPr>
        <p:blipFill rotWithShape="1">
          <a:blip r:embed="rId6">
            <a:alphaModFix/>
          </a:blip>
          <a:srcRect b="0" l="0" r="0" t="0"/>
          <a:stretch/>
        </p:blipFill>
        <p:spPr>
          <a:xfrm>
            <a:off x="4865900" y="2334479"/>
            <a:ext cx="1457025" cy="1457025"/>
          </a:xfrm>
          <a:prstGeom prst="rect">
            <a:avLst/>
          </a:prstGeom>
          <a:noFill/>
          <a:ln>
            <a:noFill/>
          </a:ln>
        </p:spPr>
      </p:pic>
      <p:pic>
        <p:nvPicPr>
          <p:cNvPr descr="A picture containing vector graphics&#10;&#10;Description automatically generated" id="996" name="Google Shape;996;p57"/>
          <p:cNvPicPr preferRelativeResize="0"/>
          <p:nvPr/>
        </p:nvPicPr>
        <p:blipFill rotWithShape="1">
          <a:blip r:embed="rId7">
            <a:alphaModFix/>
          </a:blip>
          <a:srcRect b="0" l="0" r="0" t="0"/>
          <a:stretch/>
        </p:blipFill>
        <p:spPr>
          <a:xfrm>
            <a:off x="4877916" y="1557799"/>
            <a:ext cx="1457025" cy="1457025"/>
          </a:xfrm>
          <a:prstGeom prst="rect">
            <a:avLst/>
          </a:prstGeom>
          <a:noFill/>
          <a:ln>
            <a:noFill/>
          </a:ln>
        </p:spPr>
      </p:pic>
      <p:sp>
        <p:nvSpPr>
          <p:cNvPr id="997" name="Google Shape;997;p57"/>
          <p:cNvSpPr txBox="1"/>
          <p:nvPr/>
        </p:nvSpPr>
        <p:spPr>
          <a:xfrm>
            <a:off x="302656" y="1440856"/>
            <a:ext cx="251469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646464"/>
                </a:solidFill>
                <a:latin typeface="Impact"/>
                <a:ea typeface="Impact"/>
                <a:cs typeface="Impact"/>
                <a:sym typeface="Impact"/>
              </a:rPr>
              <a:t>W</a:t>
            </a:r>
            <a:r>
              <a:rPr lang="en-US" sz="2800" cap="none">
                <a:solidFill>
                  <a:srgbClr val="646464"/>
                </a:solidFill>
                <a:latin typeface="Impact"/>
                <a:ea typeface="Impact"/>
                <a:cs typeface="Impact"/>
                <a:sym typeface="Impact"/>
              </a:rPr>
              <a:t>hat diseases might occur with </a:t>
            </a:r>
            <a:r>
              <a:rPr lang="en-US" sz="2800" u="sng">
                <a:solidFill>
                  <a:srgbClr val="646464"/>
                </a:solidFill>
                <a:latin typeface="Impact"/>
                <a:ea typeface="Impact"/>
                <a:cs typeface="Impact"/>
                <a:sym typeface="Impact"/>
              </a:rPr>
              <a:t>chronically untreated hypertension</a:t>
            </a:r>
            <a:r>
              <a:rPr lang="en-US" sz="2800" cap="none">
                <a:solidFill>
                  <a:srgbClr val="646464"/>
                </a:solidFill>
                <a:latin typeface="Impact"/>
                <a:ea typeface="Impact"/>
                <a:cs typeface="Impact"/>
                <a:sym typeface="Impact"/>
              </a:rPr>
              <a:t>?</a:t>
            </a:r>
            <a:endParaRPr sz="2800">
              <a:solidFill>
                <a:schemeClr val="dk1"/>
              </a:solidFill>
              <a:latin typeface="Impact"/>
              <a:ea typeface="Impact"/>
              <a:cs typeface="Impact"/>
              <a:sym typeface="Impact"/>
            </a:endParaRPr>
          </a:p>
        </p:txBody>
      </p:sp>
      <p:sp>
        <p:nvSpPr>
          <p:cNvPr id="998" name="Google Shape;998;p57"/>
          <p:cNvSpPr txBox="1"/>
          <p:nvPr/>
        </p:nvSpPr>
        <p:spPr>
          <a:xfrm>
            <a:off x="6818049" y="3177193"/>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AAA, CKD</a:t>
            </a:r>
            <a:endParaRPr/>
          </a:p>
        </p:txBody>
      </p:sp>
      <p:sp>
        <p:nvSpPr>
          <p:cNvPr id="999" name="Google Shape;999;p57"/>
          <p:cNvSpPr/>
          <p:nvPr/>
        </p:nvSpPr>
        <p:spPr>
          <a:xfrm>
            <a:off x="8295306" y="3468919"/>
            <a:ext cx="2889484" cy="2114371"/>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1000" name="Google Shape;1000;p57"/>
          <p:cNvSpPr/>
          <p:nvPr/>
        </p:nvSpPr>
        <p:spPr>
          <a:xfrm>
            <a:off x="8270215" y="3468919"/>
            <a:ext cx="2880555" cy="2114371"/>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1001" name="Google Shape;1001;p57"/>
          <p:cNvSpPr txBox="1"/>
          <p:nvPr/>
        </p:nvSpPr>
        <p:spPr>
          <a:xfrm>
            <a:off x="2760926" y="1810188"/>
            <a:ext cx="19139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CAD, CHF, Cardiomyopathy</a:t>
            </a:r>
            <a:endParaRPr/>
          </a:p>
        </p:txBody>
      </p:sp>
      <p:sp>
        <p:nvSpPr>
          <p:cNvPr id="1002" name="Google Shape;1002;p57"/>
          <p:cNvSpPr txBox="1"/>
          <p:nvPr/>
        </p:nvSpPr>
        <p:spPr>
          <a:xfrm>
            <a:off x="6158713" y="808466"/>
            <a:ext cx="177516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Retinopathy, stroke</a:t>
            </a:r>
            <a:endParaRPr/>
          </a:p>
        </p:txBody>
      </p:sp>
      <p:sp>
        <p:nvSpPr>
          <p:cNvPr id="1003" name="Google Shape;1003;p57"/>
          <p:cNvSpPr txBox="1"/>
          <p:nvPr/>
        </p:nvSpPr>
        <p:spPr>
          <a:xfrm>
            <a:off x="6446436" y="4727011"/>
            <a:ext cx="20594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Peripheral vascular disease</a:t>
            </a:r>
            <a:endParaRPr/>
          </a:p>
        </p:txBody>
      </p:sp>
      <p:sp>
        <p:nvSpPr>
          <p:cNvPr id="1004" name="Google Shape;1004;p57"/>
          <p:cNvSpPr/>
          <p:nvPr/>
        </p:nvSpPr>
        <p:spPr>
          <a:xfrm>
            <a:off x="8280050" y="3396225"/>
            <a:ext cx="2880555" cy="2114371"/>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1005" name="Google Shape;1005;p57"/>
          <p:cNvSpPr/>
          <p:nvPr/>
        </p:nvSpPr>
        <p:spPr>
          <a:xfrm>
            <a:off x="8428794" y="3471642"/>
            <a:ext cx="2752460" cy="1987410"/>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
        <p:nvSpPr>
          <p:cNvPr id="1006" name="Google Shape;1006;p57"/>
          <p:cNvSpPr txBox="1"/>
          <p:nvPr/>
        </p:nvSpPr>
        <p:spPr>
          <a:xfrm>
            <a:off x="6598111" y="1773399"/>
            <a:ext cx="7237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CHF</a:t>
            </a:r>
            <a:endParaRPr/>
          </a:p>
        </p:txBody>
      </p:sp>
      <p:sp>
        <p:nvSpPr>
          <p:cNvPr id="1007" name="Google Shape;1007;p57"/>
          <p:cNvSpPr txBox="1"/>
          <p:nvPr/>
        </p:nvSpPr>
        <p:spPr>
          <a:xfrm>
            <a:off x="3663977" y="788615"/>
            <a:ext cx="17751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Try again!</a:t>
            </a:r>
            <a:endParaRPr/>
          </a:p>
        </p:txBody>
      </p:sp>
      <p:sp>
        <p:nvSpPr>
          <p:cNvPr id="1008" name="Google Shape;1008;p57"/>
          <p:cNvSpPr/>
          <p:nvPr/>
        </p:nvSpPr>
        <p:spPr>
          <a:xfrm>
            <a:off x="8328419" y="3459166"/>
            <a:ext cx="2880555" cy="1948742"/>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pic>
        <p:nvPicPr>
          <p:cNvPr descr="Thumbs up sign with solid fill" id="1009" name="Google Shape;1009;p57"/>
          <p:cNvPicPr preferRelativeResize="0"/>
          <p:nvPr/>
        </p:nvPicPr>
        <p:blipFill rotWithShape="1">
          <a:blip r:embed="rId9">
            <a:alphaModFix/>
          </a:blip>
          <a:srcRect b="0" l="0" r="0" t="0"/>
          <a:stretch/>
        </p:blipFill>
        <p:spPr>
          <a:xfrm>
            <a:off x="2568044" y="1228953"/>
            <a:ext cx="623273" cy="623273"/>
          </a:xfrm>
          <a:prstGeom prst="rect">
            <a:avLst/>
          </a:prstGeom>
          <a:noFill/>
          <a:ln>
            <a:noFill/>
          </a:ln>
        </p:spPr>
      </p:pic>
      <p:pic>
        <p:nvPicPr>
          <p:cNvPr descr="Thumbs up sign with solid fill" id="1010" name="Google Shape;1010;p57"/>
          <p:cNvPicPr preferRelativeResize="0"/>
          <p:nvPr/>
        </p:nvPicPr>
        <p:blipFill rotWithShape="1">
          <a:blip r:embed="rId9">
            <a:alphaModFix/>
          </a:blip>
          <a:srcRect b="0" l="0" r="0" t="0"/>
          <a:stretch/>
        </p:blipFill>
        <p:spPr>
          <a:xfrm>
            <a:off x="6820652" y="240215"/>
            <a:ext cx="623273" cy="623273"/>
          </a:xfrm>
          <a:prstGeom prst="rect">
            <a:avLst/>
          </a:prstGeom>
          <a:noFill/>
          <a:ln>
            <a:noFill/>
          </a:ln>
        </p:spPr>
      </p:pic>
      <p:pic>
        <p:nvPicPr>
          <p:cNvPr descr="Thumbs up sign with solid fill" id="1011" name="Google Shape;1011;p57"/>
          <p:cNvPicPr preferRelativeResize="0"/>
          <p:nvPr/>
        </p:nvPicPr>
        <p:blipFill rotWithShape="1">
          <a:blip r:embed="rId9">
            <a:alphaModFix/>
          </a:blip>
          <a:srcRect b="0" l="0" r="0" t="0"/>
          <a:stretch/>
        </p:blipFill>
        <p:spPr>
          <a:xfrm>
            <a:off x="7476181" y="1497750"/>
            <a:ext cx="623273" cy="623273"/>
          </a:xfrm>
          <a:prstGeom prst="rect">
            <a:avLst/>
          </a:prstGeom>
          <a:noFill/>
          <a:ln>
            <a:noFill/>
          </a:ln>
        </p:spPr>
      </p:pic>
      <p:pic>
        <p:nvPicPr>
          <p:cNvPr descr="Thumbs up sign with solid fill" id="1012" name="Google Shape;1012;p57"/>
          <p:cNvPicPr preferRelativeResize="0"/>
          <p:nvPr/>
        </p:nvPicPr>
        <p:blipFill rotWithShape="1">
          <a:blip r:embed="rId9">
            <a:alphaModFix/>
          </a:blip>
          <a:srcRect b="0" l="0" r="0" t="0"/>
          <a:stretch/>
        </p:blipFill>
        <p:spPr>
          <a:xfrm>
            <a:off x="7997509" y="2585166"/>
            <a:ext cx="623273" cy="623273"/>
          </a:xfrm>
          <a:prstGeom prst="rect">
            <a:avLst/>
          </a:prstGeom>
          <a:noFill/>
          <a:ln>
            <a:noFill/>
          </a:ln>
        </p:spPr>
      </p:pic>
      <p:pic>
        <p:nvPicPr>
          <p:cNvPr descr="Thumbs up sign with solid fill" id="1013" name="Google Shape;1013;p57"/>
          <p:cNvPicPr preferRelativeResize="0"/>
          <p:nvPr/>
        </p:nvPicPr>
        <p:blipFill rotWithShape="1">
          <a:blip r:embed="rId9">
            <a:alphaModFix/>
          </a:blip>
          <a:srcRect b="0" l="0" r="0" t="0"/>
          <a:stretch/>
        </p:blipFill>
        <p:spPr>
          <a:xfrm>
            <a:off x="6715337" y="3823453"/>
            <a:ext cx="623273" cy="6232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9"/>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100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100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2"/>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3"/>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100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100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58"/>
          <p:cNvSpPr txBox="1"/>
          <p:nvPr/>
        </p:nvSpPr>
        <p:spPr>
          <a:xfrm>
            <a:off x="685801" y="685800"/>
            <a:ext cx="10394707" cy="4696691"/>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90000"/>
              </a:lnSpc>
              <a:spcBef>
                <a:spcPts val="0"/>
              </a:spcBef>
              <a:spcAft>
                <a:spcPts val="0"/>
              </a:spcAft>
              <a:buClr>
                <a:srgbClr val="646464"/>
              </a:buClr>
              <a:buSzPct val="100000"/>
              <a:buFont typeface="Arial"/>
              <a:buNone/>
            </a:pPr>
            <a:r>
              <a:rPr lang="en-US" sz="3600" cap="none">
                <a:solidFill>
                  <a:srgbClr val="646464"/>
                </a:solidFill>
                <a:latin typeface="Arial"/>
                <a:ea typeface="Arial"/>
                <a:cs typeface="Arial"/>
                <a:sym typeface="Arial"/>
              </a:rPr>
              <a:t>Your final appointment will be conducted over a HIPAA-compliant telemedicine platform. Your goal for this visit is to help assess the risk of acute coronary syndrome given recent lab results.</a:t>
            </a:r>
            <a:endParaRPr/>
          </a:p>
        </p:txBody>
      </p:sp>
      <p:sp>
        <p:nvSpPr>
          <p:cNvPr id="1019" name="Google Shape;1019;p58">
            <a:hlinkClick action="ppaction://hlinksldjump" r:id="rId3"/>
          </p:cNvPr>
          <p:cNvSpPr/>
          <p:nvPr/>
        </p:nvSpPr>
        <p:spPr>
          <a:xfrm>
            <a:off x="9037468" y="4447713"/>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3" name="Shape 1023"/>
        <p:cNvGrpSpPr/>
        <p:nvPr/>
      </p:nvGrpSpPr>
      <p:grpSpPr>
        <a:xfrm>
          <a:off x="0" y="0"/>
          <a:ext cx="0" cy="0"/>
          <a:chOff x="0" y="0"/>
          <a:chExt cx="0" cy="0"/>
        </a:xfrm>
      </p:grpSpPr>
      <p:pic>
        <p:nvPicPr>
          <p:cNvPr descr="Zoom vs Microsoft Teams vs Google Meet" id="1024" name="Google Shape;1024;p59"/>
          <p:cNvPicPr preferRelativeResize="0"/>
          <p:nvPr/>
        </p:nvPicPr>
        <p:blipFill rotWithShape="1">
          <a:blip r:embed="rId4">
            <a:alphaModFix/>
          </a:blip>
          <a:srcRect b="7582" l="0" r="0" t="3679"/>
          <a:stretch/>
        </p:blipFill>
        <p:spPr>
          <a:xfrm>
            <a:off x="0" y="-101600"/>
            <a:ext cx="12192000" cy="7061199"/>
          </a:xfrm>
          <a:prstGeom prst="rect">
            <a:avLst/>
          </a:prstGeom>
          <a:noFill/>
          <a:ln>
            <a:noFill/>
          </a:ln>
        </p:spPr>
      </p:pic>
      <p:pic>
        <p:nvPicPr>
          <p:cNvPr descr="bitches be nonbinary. When it comes to publicly-recognized… | by Anthony  James Williams | Medium" id="1025" name="Google Shape;1025;p59"/>
          <p:cNvPicPr preferRelativeResize="0"/>
          <p:nvPr/>
        </p:nvPicPr>
        <p:blipFill rotWithShape="1">
          <a:blip r:embed="rId5">
            <a:alphaModFix/>
          </a:blip>
          <a:srcRect b="0" l="0" r="0" t="0"/>
          <a:stretch/>
        </p:blipFill>
        <p:spPr>
          <a:xfrm>
            <a:off x="6096000" y="1661160"/>
            <a:ext cx="5303520" cy="3535680"/>
          </a:xfrm>
          <a:prstGeom prst="rect">
            <a:avLst/>
          </a:prstGeom>
          <a:noFill/>
          <a:ln>
            <a:noFill/>
          </a:ln>
        </p:spPr>
      </p:pic>
      <p:sp>
        <p:nvSpPr>
          <p:cNvPr id="1026" name="Google Shape;1026;p59"/>
          <p:cNvSpPr txBox="1"/>
          <p:nvPr/>
        </p:nvSpPr>
        <p:spPr>
          <a:xfrm>
            <a:off x="6096000" y="4978400"/>
            <a:ext cx="1595120" cy="261610"/>
          </a:xfrm>
          <a:prstGeom prst="rect">
            <a:avLst/>
          </a:prstGeom>
          <a:solidFill>
            <a:srgbClr val="26262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Chidi (they/them/theirs</a:t>
            </a:r>
            <a:r>
              <a:rPr lang="en-US" sz="1000">
                <a:solidFill>
                  <a:schemeClr val="lt1"/>
                </a:solidFill>
                <a:latin typeface="Calibri"/>
                <a:ea typeface="Calibri"/>
                <a:cs typeface="Calibri"/>
                <a:sym typeface="Calibri"/>
              </a:rPr>
              <a:t>)</a:t>
            </a:r>
            <a:endParaRPr/>
          </a:p>
        </p:txBody>
      </p:sp>
      <p:pic>
        <p:nvPicPr>
          <p:cNvPr descr="Portrait of Young Hispanic doctor sitting in her office by Rocketclips on  Envato Elements" id="1027" name="Google Shape;1027;p59"/>
          <p:cNvPicPr preferRelativeResize="0"/>
          <p:nvPr/>
        </p:nvPicPr>
        <p:blipFill rotWithShape="1">
          <a:blip r:embed="rId6">
            <a:alphaModFix/>
          </a:blip>
          <a:srcRect b="0" l="0" r="0" t="0"/>
          <a:stretch/>
        </p:blipFill>
        <p:spPr>
          <a:xfrm>
            <a:off x="792480" y="1661160"/>
            <a:ext cx="5303521" cy="3535681"/>
          </a:xfrm>
          <a:prstGeom prst="rect">
            <a:avLst/>
          </a:prstGeom>
          <a:noFill/>
          <a:ln>
            <a:noFill/>
          </a:ln>
        </p:spPr>
      </p:pic>
      <p:sp>
        <p:nvSpPr>
          <p:cNvPr id="1028" name="Google Shape;1028;p59"/>
          <p:cNvSpPr txBox="1"/>
          <p:nvPr/>
        </p:nvSpPr>
        <p:spPr>
          <a:xfrm>
            <a:off x="792480" y="4935230"/>
            <a:ext cx="2225040" cy="261610"/>
          </a:xfrm>
          <a:prstGeom prst="rect">
            <a:avLst/>
          </a:prstGeom>
          <a:solidFill>
            <a:srgbClr val="26262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Student Doctor Alicia (she/her/ella</a:t>
            </a:r>
            <a:r>
              <a:rPr lang="en-US" sz="1000">
                <a:solidFill>
                  <a:schemeClr val="lt1"/>
                </a:solidFill>
                <a:latin typeface="Calibri"/>
                <a:ea typeface="Calibri"/>
                <a:cs typeface="Calibri"/>
                <a:sym typeface="Calibri"/>
              </a:rPr>
              <a:t>)</a:t>
            </a:r>
            <a:endParaRPr/>
          </a:p>
        </p:txBody>
      </p:sp>
      <p:sp>
        <p:nvSpPr>
          <p:cNvPr id="1029" name="Google Shape;1029;p59">
            <a:hlinkClick action="ppaction://hlinksldjump" r:id="rId7"/>
          </p:cNvPr>
          <p:cNvSpPr/>
          <p:nvPr/>
        </p:nvSpPr>
        <p:spPr>
          <a:xfrm>
            <a:off x="8402320" y="6410961"/>
            <a:ext cx="1280160" cy="467359"/>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Impact"/>
                <a:ea typeface="Impact"/>
                <a:cs typeface="Impact"/>
                <a:sym typeface="Impact"/>
              </a:rPr>
              <a:t>Take a History</a:t>
            </a:r>
            <a:endParaRPr/>
          </a:p>
        </p:txBody>
      </p:sp>
      <p:pic>
        <p:nvPicPr>
          <p:cNvPr id="1030" name="Google Shape;1030;p59">
            <a:hlinkClick action="ppaction://hlinksldjump" r:id="rId8"/>
          </p:cNvPr>
          <p:cNvPicPr preferRelativeResize="0"/>
          <p:nvPr/>
        </p:nvPicPr>
        <p:blipFill rotWithShape="1">
          <a:blip r:embed="rId9">
            <a:alphaModFix/>
          </a:blip>
          <a:srcRect b="35034" l="20446" r="19087" t="37754"/>
          <a:stretch/>
        </p:blipFill>
        <p:spPr>
          <a:xfrm>
            <a:off x="10424160" y="6502400"/>
            <a:ext cx="1057994" cy="2971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D3D3D3"/>
            </a:gs>
          </a:gsLst>
          <a:lin ang="5400000" scaled="0"/>
        </a:gradFill>
      </p:bgPr>
    </p:bg>
    <p:spTree>
      <p:nvGrpSpPr>
        <p:cNvPr id="202" name="Shape 202"/>
        <p:cNvGrpSpPr/>
        <p:nvPr/>
      </p:nvGrpSpPr>
      <p:grpSpPr>
        <a:xfrm>
          <a:off x="0" y="0"/>
          <a:ext cx="0" cy="0"/>
          <a:chOff x="0" y="0"/>
          <a:chExt cx="0" cy="0"/>
        </a:xfrm>
      </p:grpSpPr>
      <p:pic>
        <p:nvPicPr>
          <p:cNvPr id="203" name="Google Shape;203;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4" name="Google Shape;204;p6"/>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gradFill>
            <a:gsLst>
              <a:gs pos="0">
                <a:schemeClr val="lt1"/>
              </a:gs>
              <a:gs pos="100000">
                <a:srgbClr val="D3D3D3"/>
              </a:gs>
            </a:gsLst>
            <a:lin ang="5400000" scaled="0"/>
          </a:grad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6"/>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06" name="Google Shape;206;p6"/>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07" name="Google Shape;207;p6"/>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6"/>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6"/>
          <p:cNvSpPr/>
          <p:nvPr/>
        </p:nvSpPr>
        <p:spPr>
          <a:xfrm>
            <a:off x="0" y="1"/>
            <a:ext cx="12192001" cy="6857999"/>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accent1"/>
          </a:solidFill>
          <a:ln>
            <a:noFill/>
          </a:ln>
        </p:spPr>
      </p:sp>
      <p:sp>
        <p:nvSpPr>
          <p:cNvPr id="210" name="Google Shape;210;p6"/>
          <p:cNvSpPr/>
          <p:nvPr/>
        </p:nvSpPr>
        <p:spPr>
          <a:xfrm>
            <a:off x="0" y="1"/>
            <a:ext cx="11548534" cy="6857998"/>
          </a:xfrm>
          <a:custGeom>
            <a:rect b="b" l="l" r="r" t="t"/>
            <a:pathLst>
              <a:path extrusionOk="0" h="6857999" w="8130198">
                <a:moveTo>
                  <a:pt x="0" y="0"/>
                </a:moveTo>
                <a:lnTo>
                  <a:pt x="7241014" y="0"/>
                </a:lnTo>
                <a:lnTo>
                  <a:pt x="8130198" y="0"/>
                </a:lnTo>
                <a:lnTo>
                  <a:pt x="8130198" y="6857999"/>
                </a:lnTo>
                <a:lnTo>
                  <a:pt x="0" y="6857999"/>
                </a:lnTo>
                <a:lnTo>
                  <a:pt x="0" y="6375361"/>
                </a:lnTo>
                <a:close/>
              </a:path>
            </a:pathLst>
          </a:custGeom>
          <a:solidFill>
            <a:srgbClr val="F2F2F2"/>
          </a:solidFill>
          <a:ln>
            <a:noFill/>
          </a:ln>
        </p:spPr>
      </p:sp>
      <p:sp>
        <p:nvSpPr>
          <p:cNvPr id="211" name="Google Shape;211;p6"/>
          <p:cNvSpPr txBox="1"/>
          <p:nvPr>
            <p:ph type="title"/>
          </p:nvPr>
        </p:nvSpPr>
        <p:spPr>
          <a:xfrm>
            <a:off x="959248" y="984388"/>
            <a:ext cx="9945819" cy="378894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accent1"/>
              </a:buClr>
              <a:buSzPts val="8800"/>
              <a:buFont typeface="Impact"/>
              <a:buNone/>
            </a:pPr>
            <a:r>
              <a:rPr lang="en-US" sz="8800"/>
              <a:t>NAILED IT!</a:t>
            </a:r>
            <a:endParaRPr/>
          </a:p>
        </p:txBody>
      </p:sp>
      <p:sp>
        <p:nvSpPr>
          <p:cNvPr id="212" name="Google Shape;212;p6"/>
          <p:cNvSpPr/>
          <p:nvPr/>
        </p:nvSpPr>
        <p:spPr>
          <a:xfrm>
            <a:off x="0" y="6375400"/>
            <a:ext cx="11548534" cy="482600"/>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dk1">
              <a:alpha val="9803"/>
            </a:schemeClr>
          </a:solidFill>
          <a:ln>
            <a:noFill/>
          </a:ln>
        </p:spPr>
      </p:sp>
      <p:sp>
        <p:nvSpPr>
          <p:cNvPr id="213" name="Google Shape;213;p6">
            <a:hlinkClick action="ppaction://hlinksldjump" r:id="rId4"/>
          </p:cNvPr>
          <p:cNvSpPr/>
          <p:nvPr/>
        </p:nvSpPr>
        <p:spPr>
          <a:xfrm flipH="1">
            <a:off x="724559" y="659502"/>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214" name="Google Shape;214;p6"/>
          <p:cNvSpPr txBox="1"/>
          <p:nvPr/>
        </p:nvSpPr>
        <p:spPr>
          <a:xfrm>
            <a:off x="4749905" y="1678533"/>
            <a:ext cx="613804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Need to wait 5 minutes for physiologic relaxation. Stress, pain, and physical activity increase blood pressure transiently.</a:t>
            </a:r>
            <a:endParaRPr sz="2400">
              <a:solidFill>
                <a:schemeClr val="dk1"/>
              </a:solidFill>
              <a:latin typeface="Impact"/>
              <a:ea typeface="Impact"/>
              <a:cs typeface="Impact"/>
              <a:sym typeface="Impact"/>
            </a:endParaRPr>
          </a:p>
        </p:txBody>
      </p:sp>
      <p:sp>
        <p:nvSpPr>
          <p:cNvPr id="215" name="Google Shape;215;p6"/>
          <p:cNvSpPr/>
          <p:nvPr/>
        </p:nvSpPr>
        <p:spPr>
          <a:xfrm>
            <a:off x="10662082" y="204186"/>
            <a:ext cx="594803" cy="510327"/>
          </a:xfrm>
          <a:prstGeom prst="star5">
            <a:avLst>
              <a:gd fmla="val 19098" name="adj"/>
              <a:gd fmla="val 105146" name="hf"/>
              <a:gd fmla="val 110557" name="vf"/>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4" name="Shape 1034"/>
        <p:cNvGrpSpPr/>
        <p:nvPr/>
      </p:nvGrpSpPr>
      <p:grpSpPr>
        <a:xfrm>
          <a:off x="0" y="0"/>
          <a:ext cx="0" cy="0"/>
          <a:chOff x="0" y="0"/>
          <a:chExt cx="0" cy="0"/>
        </a:xfrm>
      </p:grpSpPr>
      <p:pic>
        <p:nvPicPr>
          <p:cNvPr id="1035" name="Google Shape;1035;p60"/>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036" name="Google Shape;1036;p60"/>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60"/>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1038" name="Google Shape;1038;p60"/>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1039" name="Google Shape;1039;p60"/>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60"/>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1" name="Google Shape;1041;p60"/>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042" name="Google Shape;1042;p60"/>
          <p:cNvSpPr/>
          <p:nvPr/>
        </p:nvSpPr>
        <p:spPr>
          <a:xfrm>
            <a:off x="643466" y="643467"/>
            <a:ext cx="10905067" cy="5571066"/>
          </a:xfrm>
          <a:custGeom>
            <a:rect b="b" l="l" r="r" t="t"/>
            <a:pathLst>
              <a:path extrusionOk="0" h="6857999" w="8130198">
                <a:moveTo>
                  <a:pt x="0" y="0"/>
                </a:moveTo>
                <a:lnTo>
                  <a:pt x="7241014" y="0"/>
                </a:lnTo>
                <a:lnTo>
                  <a:pt x="8130198" y="0"/>
                </a:lnTo>
                <a:lnTo>
                  <a:pt x="8130198" y="6857999"/>
                </a:lnTo>
                <a:lnTo>
                  <a:pt x="0" y="6857999"/>
                </a:lnTo>
                <a:lnTo>
                  <a:pt x="0" y="6375361"/>
                </a:lnTo>
                <a:close/>
              </a:path>
            </a:pathLst>
          </a:custGeom>
          <a:blipFill rotWithShape="1">
            <a:blip r:embed="rId3">
              <a:alphaModFix/>
            </a:blip>
            <a:stretch>
              <a:fillRect b="0" l="0" r="0" t="0"/>
            </a:stretch>
          </a:blipFill>
          <a:ln>
            <a:noFill/>
          </a:ln>
          <a:effectLst>
            <a:outerShdw blurRad="101600" rotWithShape="0" algn="t" dir="4380000" dist="152400">
              <a:srgbClr val="000000">
                <a:alpha val="42745"/>
              </a:srgbClr>
            </a:outerShdw>
          </a:effectLst>
        </p:spPr>
      </p:sp>
      <p:sp>
        <p:nvSpPr>
          <p:cNvPr id="1043" name="Google Shape;1043;p60"/>
          <p:cNvSpPr/>
          <p:nvPr/>
        </p:nvSpPr>
        <p:spPr>
          <a:xfrm>
            <a:off x="5969678" y="3748085"/>
            <a:ext cx="252644" cy="252644"/>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60"/>
          <p:cNvSpPr txBox="1"/>
          <p:nvPr>
            <p:ph type="title"/>
          </p:nvPr>
        </p:nvSpPr>
        <p:spPr>
          <a:xfrm>
            <a:off x="1218407" y="1044250"/>
            <a:ext cx="9841575" cy="264600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accent1"/>
              </a:buClr>
              <a:buSzPts val="6000"/>
              <a:buFont typeface="Impact"/>
              <a:buNone/>
            </a:pPr>
            <a:r>
              <a:rPr lang="en-US" sz="6000"/>
              <a:t>WHOA, DON’T BE RUDE.</a:t>
            </a:r>
            <a:endParaRPr/>
          </a:p>
        </p:txBody>
      </p:sp>
      <p:sp>
        <p:nvSpPr>
          <p:cNvPr id="1045" name="Google Shape;1045;p60">
            <a:hlinkClick action="ppaction://hlinksldjump" r:id="rId5"/>
          </p:cNvPr>
          <p:cNvSpPr/>
          <p:nvPr/>
        </p:nvSpPr>
        <p:spPr>
          <a:xfrm flipH="1">
            <a:off x="4846998" y="4356344"/>
            <a:ext cx="2245360" cy="1280160"/>
          </a:xfrm>
          <a:prstGeom prst="curvedDown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61"/>
          <p:cNvSpPr/>
          <p:nvPr/>
        </p:nvSpPr>
        <p:spPr>
          <a:xfrm>
            <a:off x="858520" y="472564"/>
            <a:ext cx="1960880" cy="812800"/>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HPI</a:t>
            </a:r>
            <a:endParaRPr/>
          </a:p>
        </p:txBody>
      </p:sp>
      <p:sp>
        <p:nvSpPr>
          <p:cNvPr id="1051" name="Google Shape;1051;p61"/>
          <p:cNvSpPr txBox="1"/>
          <p:nvPr/>
        </p:nvSpPr>
        <p:spPr>
          <a:xfrm>
            <a:off x="3359260" y="314234"/>
            <a:ext cx="613664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Your final patient, Chidi Ikande is a 40 year old who identifies as gender non binary (assigned male at birth) and uses pronouns they/them/their. They are visiting family in Nigeria and are accessing your care via TeleHealth. </a:t>
            </a:r>
            <a:endParaRPr sz="1800">
              <a:solidFill>
                <a:schemeClr val="dk1"/>
              </a:solidFill>
              <a:latin typeface="Impact"/>
              <a:ea typeface="Impact"/>
              <a:cs typeface="Impact"/>
              <a:sym typeface="Impact"/>
            </a:endParaRPr>
          </a:p>
        </p:txBody>
      </p:sp>
      <p:sp>
        <p:nvSpPr>
          <p:cNvPr id="1052" name="Google Shape;1052;p61"/>
          <p:cNvSpPr/>
          <p:nvPr/>
        </p:nvSpPr>
        <p:spPr>
          <a:xfrm>
            <a:off x="858520" y="2835468"/>
            <a:ext cx="1960880" cy="812800"/>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Family History</a:t>
            </a:r>
            <a:endParaRPr/>
          </a:p>
        </p:txBody>
      </p:sp>
      <p:sp>
        <p:nvSpPr>
          <p:cNvPr id="1053" name="Google Shape;1053;p61"/>
          <p:cNvSpPr/>
          <p:nvPr/>
        </p:nvSpPr>
        <p:spPr>
          <a:xfrm>
            <a:off x="858520" y="1654016"/>
            <a:ext cx="1960880" cy="812800"/>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PMH</a:t>
            </a:r>
            <a:endParaRPr/>
          </a:p>
        </p:txBody>
      </p:sp>
      <p:sp>
        <p:nvSpPr>
          <p:cNvPr id="1054" name="Google Shape;1054;p61"/>
          <p:cNvSpPr txBox="1"/>
          <p:nvPr/>
        </p:nvSpPr>
        <p:spPr>
          <a:xfrm>
            <a:off x="3359260" y="1736134"/>
            <a:ext cx="613664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They have no significant Past Medical History. They take no medications daily </a:t>
            </a:r>
            <a:endParaRPr sz="1800">
              <a:solidFill>
                <a:schemeClr val="dk1"/>
              </a:solidFill>
              <a:latin typeface="Impact"/>
              <a:ea typeface="Impact"/>
              <a:cs typeface="Impact"/>
              <a:sym typeface="Impact"/>
            </a:endParaRPr>
          </a:p>
        </p:txBody>
      </p:sp>
      <p:sp>
        <p:nvSpPr>
          <p:cNvPr id="1055" name="Google Shape;1055;p61"/>
          <p:cNvSpPr txBox="1"/>
          <p:nvPr/>
        </p:nvSpPr>
        <p:spPr>
          <a:xfrm>
            <a:off x="3359260" y="2918702"/>
            <a:ext cx="473456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Chidi has no known family history of heart disease or stroke. </a:t>
            </a:r>
            <a:endParaRPr sz="1800">
              <a:solidFill>
                <a:schemeClr val="dk1"/>
              </a:solidFill>
              <a:latin typeface="Impact"/>
              <a:ea typeface="Impact"/>
              <a:cs typeface="Impact"/>
              <a:sym typeface="Impact"/>
            </a:endParaRPr>
          </a:p>
        </p:txBody>
      </p:sp>
      <p:sp>
        <p:nvSpPr>
          <p:cNvPr id="1056" name="Google Shape;1056;p61">
            <a:hlinkClick action="ppaction://hlinksldjump" r:id="rId3"/>
          </p:cNvPr>
          <p:cNvSpPr/>
          <p:nvPr/>
        </p:nvSpPr>
        <p:spPr>
          <a:xfrm>
            <a:off x="9598190" y="1841148"/>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
        <p:nvSpPr>
          <p:cNvPr id="1057" name="Google Shape;1057;p61"/>
          <p:cNvSpPr txBox="1"/>
          <p:nvPr/>
        </p:nvSpPr>
        <p:spPr>
          <a:xfrm>
            <a:off x="9495899" y="2736503"/>
            <a:ext cx="211328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Next, you look at the relevant labs…</a:t>
            </a:r>
            <a:endParaRPr sz="1800">
              <a:solidFill>
                <a:schemeClr val="dk1"/>
              </a:solidFill>
              <a:latin typeface="Impact"/>
              <a:ea typeface="Impact"/>
              <a:cs typeface="Impact"/>
              <a:sym typeface="Impact"/>
            </a:endParaRPr>
          </a:p>
        </p:txBody>
      </p:sp>
      <p:sp>
        <p:nvSpPr>
          <p:cNvPr id="1058" name="Google Shape;1058;p61"/>
          <p:cNvSpPr/>
          <p:nvPr/>
        </p:nvSpPr>
        <p:spPr>
          <a:xfrm>
            <a:off x="858520" y="4016920"/>
            <a:ext cx="1960880" cy="812800"/>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Social History</a:t>
            </a:r>
            <a:endParaRPr/>
          </a:p>
        </p:txBody>
      </p:sp>
      <p:sp>
        <p:nvSpPr>
          <p:cNvPr id="1059" name="Google Shape;1059;p61"/>
          <p:cNvSpPr txBox="1"/>
          <p:nvPr/>
        </p:nvSpPr>
        <p:spPr>
          <a:xfrm>
            <a:off x="3359260" y="3874255"/>
            <a:ext cx="613664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Chidi has never smoked. Their sister in Nigeria is studying to be a physician. She loves Chidi and likes to worry about them. She measured their BP at 138/86. She was reading about the new BP guidelines of the ACC/AHA and believes Chidi should be started on BP medication right away. </a:t>
            </a:r>
            <a:endParaRPr sz="1800">
              <a:solidFill>
                <a:schemeClr val="dk1"/>
              </a:solidFill>
              <a:latin typeface="Impact"/>
              <a:ea typeface="Impact"/>
              <a:cs typeface="Impact"/>
              <a:sym typeface="Impact"/>
            </a:endParaRPr>
          </a:p>
        </p:txBody>
      </p:sp>
      <p:sp>
        <p:nvSpPr>
          <p:cNvPr id="1060" name="Google Shape;1060;p61">
            <a:hlinkClick action="ppaction://hlinksldjump" r:id="rId4"/>
          </p:cNvPr>
          <p:cNvSpPr/>
          <p:nvPr/>
        </p:nvSpPr>
        <p:spPr>
          <a:xfrm>
            <a:off x="9598190" y="914399"/>
            <a:ext cx="1735290" cy="807868"/>
          </a:xfrm>
          <a:prstGeom prst="leftArrow">
            <a:avLst>
              <a:gd fmla="val 50000" name="adj1"/>
              <a:gd fmla="val 50000" name="adj2"/>
            </a:avLst>
          </a:prstGeom>
          <a:solidFill>
            <a:schemeClr val="accent4"/>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Back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pic>
        <p:nvPicPr>
          <p:cNvPr descr="Custom Flowsheets | Practice Fusion" id="1065" name="Google Shape;1065;p62"/>
          <p:cNvPicPr preferRelativeResize="0"/>
          <p:nvPr/>
        </p:nvPicPr>
        <p:blipFill rotWithShape="1">
          <a:blip r:embed="rId3">
            <a:alphaModFix/>
          </a:blip>
          <a:srcRect b="0" l="0" r="0" t="0"/>
          <a:stretch/>
        </p:blipFill>
        <p:spPr>
          <a:xfrm>
            <a:off x="2550160" y="212540"/>
            <a:ext cx="6908800" cy="5247190"/>
          </a:xfrm>
          <a:prstGeom prst="rect">
            <a:avLst/>
          </a:prstGeom>
          <a:noFill/>
          <a:ln>
            <a:noFill/>
          </a:ln>
        </p:spPr>
      </p:pic>
      <p:sp>
        <p:nvSpPr>
          <p:cNvPr id="1066" name="Google Shape;1066;p62"/>
          <p:cNvSpPr txBox="1"/>
          <p:nvPr/>
        </p:nvSpPr>
        <p:spPr>
          <a:xfrm>
            <a:off x="2733040" y="212540"/>
            <a:ext cx="2011680" cy="477054"/>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500">
              <a:solidFill>
                <a:schemeClr val="lt1"/>
              </a:solidFill>
              <a:latin typeface="Arial"/>
              <a:ea typeface="Arial"/>
              <a:cs typeface="Arial"/>
              <a:sym typeface="Arial"/>
            </a:endParaRPr>
          </a:p>
          <a:p>
            <a:pPr indent="0" lvl="0" marL="0" marR="0" rtl="0" algn="l">
              <a:spcBef>
                <a:spcPts val="0"/>
              </a:spcBef>
              <a:spcAft>
                <a:spcPts val="0"/>
              </a:spcAft>
              <a:buNone/>
            </a:pPr>
            <a:r>
              <a:rPr lang="en-US" sz="2000">
                <a:solidFill>
                  <a:schemeClr val="lt1"/>
                </a:solidFill>
                <a:latin typeface="Arial"/>
                <a:ea typeface="Arial"/>
                <a:cs typeface="Arial"/>
                <a:sym typeface="Arial"/>
              </a:rPr>
              <a:t>Chidi Ikande</a:t>
            </a:r>
            <a:endParaRPr/>
          </a:p>
        </p:txBody>
      </p:sp>
      <p:sp>
        <p:nvSpPr>
          <p:cNvPr id="1067" name="Google Shape;1067;p62"/>
          <p:cNvSpPr txBox="1"/>
          <p:nvPr/>
        </p:nvSpPr>
        <p:spPr>
          <a:xfrm>
            <a:off x="6334762" y="320261"/>
            <a:ext cx="655318" cy="276999"/>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Arial"/>
                <a:ea typeface="Arial"/>
                <a:cs typeface="Arial"/>
                <a:sym typeface="Arial"/>
              </a:rPr>
              <a:t>40 yrs</a:t>
            </a:r>
            <a:endParaRPr/>
          </a:p>
        </p:txBody>
      </p:sp>
      <p:sp>
        <p:nvSpPr>
          <p:cNvPr id="1068" name="Google Shape;1068;p62"/>
          <p:cNvSpPr txBox="1"/>
          <p:nvPr/>
        </p:nvSpPr>
        <p:spPr>
          <a:xfrm>
            <a:off x="6786880" y="782320"/>
            <a:ext cx="135128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09/16/2021</a:t>
            </a:r>
            <a:endParaRPr/>
          </a:p>
        </p:txBody>
      </p:sp>
      <p:sp>
        <p:nvSpPr>
          <p:cNvPr id="1069" name="Google Shape;1069;p62"/>
          <p:cNvSpPr txBox="1"/>
          <p:nvPr/>
        </p:nvSpPr>
        <p:spPr>
          <a:xfrm>
            <a:off x="7934960" y="2448560"/>
            <a:ext cx="49784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7F7F7F"/>
                </a:solidFill>
                <a:latin typeface="Calibri"/>
                <a:ea typeface="Calibri"/>
                <a:cs typeface="Calibri"/>
                <a:sym typeface="Calibri"/>
              </a:rPr>
              <a:t>190</a:t>
            </a:r>
            <a:endParaRPr/>
          </a:p>
        </p:txBody>
      </p:sp>
      <p:sp>
        <p:nvSpPr>
          <p:cNvPr id="1070" name="Google Shape;1070;p62"/>
          <p:cNvSpPr txBox="1"/>
          <p:nvPr/>
        </p:nvSpPr>
        <p:spPr>
          <a:xfrm>
            <a:off x="7884160" y="3223028"/>
            <a:ext cx="49784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7F7F7F"/>
                </a:solidFill>
                <a:latin typeface="Calibri"/>
                <a:ea typeface="Calibri"/>
                <a:cs typeface="Calibri"/>
                <a:sym typeface="Calibri"/>
              </a:rPr>
              <a:t>50</a:t>
            </a:r>
            <a:endParaRPr/>
          </a:p>
        </p:txBody>
      </p:sp>
      <p:sp>
        <p:nvSpPr>
          <p:cNvPr id="1071" name="Google Shape;1071;p62"/>
          <p:cNvSpPr txBox="1"/>
          <p:nvPr/>
        </p:nvSpPr>
        <p:spPr>
          <a:xfrm>
            <a:off x="7879080" y="3588119"/>
            <a:ext cx="49784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7F7F7F"/>
                </a:solidFill>
                <a:latin typeface="Calibri"/>
                <a:ea typeface="Calibri"/>
                <a:cs typeface="Calibri"/>
                <a:sym typeface="Calibri"/>
              </a:rPr>
              <a:t>120</a:t>
            </a:r>
            <a:endParaRPr/>
          </a:p>
        </p:txBody>
      </p:sp>
      <p:sp>
        <p:nvSpPr>
          <p:cNvPr id="1072" name="Google Shape;1072;p62"/>
          <p:cNvSpPr txBox="1"/>
          <p:nvPr/>
        </p:nvSpPr>
        <p:spPr>
          <a:xfrm>
            <a:off x="8229600" y="2864451"/>
            <a:ext cx="49784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rgbClr val="7F7F7F"/>
              </a:solidFill>
              <a:latin typeface="Calibri"/>
              <a:ea typeface="Calibri"/>
              <a:cs typeface="Calibri"/>
              <a:sym typeface="Calibri"/>
            </a:endParaRPr>
          </a:p>
        </p:txBody>
      </p:sp>
      <p:sp>
        <p:nvSpPr>
          <p:cNvPr id="1073" name="Google Shape;1073;p62"/>
          <p:cNvSpPr txBox="1"/>
          <p:nvPr/>
        </p:nvSpPr>
        <p:spPr>
          <a:xfrm>
            <a:off x="7884160" y="3202708"/>
            <a:ext cx="49784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7F7F7F"/>
                </a:solidFill>
                <a:latin typeface="Calibri"/>
                <a:ea typeface="Calibri"/>
                <a:cs typeface="Calibri"/>
                <a:sym typeface="Calibri"/>
              </a:rPr>
              <a:t>50</a:t>
            </a:r>
            <a:endParaRPr/>
          </a:p>
        </p:txBody>
      </p:sp>
      <p:sp>
        <p:nvSpPr>
          <p:cNvPr id="1074" name="Google Shape;1074;p62"/>
          <p:cNvSpPr txBox="1"/>
          <p:nvPr/>
        </p:nvSpPr>
        <p:spPr>
          <a:xfrm>
            <a:off x="7879080" y="3961144"/>
            <a:ext cx="49784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7F7F7F"/>
                </a:solidFill>
                <a:latin typeface="Calibri"/>
                <a:ea typeface="Calibri"/>
                <a:cs typeface="Calibri"/>
                <a:sym typeface="Calibri"/>
              </a:rPr>
              <a:t>80</a:t>
            </a:r>
            <a:endParaRPr/>
          </a:p>
        </p:txBody>
      </p:sp>
      <p:sp>
        <p:nvSpPr>
          <p:cNvPr id="1075" name="Google Shape;1075;p62"/>
          <p:cNvSpPr txBox="1"/>
          <p:nvPr/>
        </p:nvSpPr>
        <p:spPr>
          <a:xfrm>
            <a:off x="8128000" y="4710437"/>
            <a:ext cx="49784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7F7F7F"/>
                </a:solidFill>
                <a:latin typeface="Calibri"/>
                <a:ea typeface="Calibri"/>
                <a:cs typeface="Calibri"/>
                <a:sym typeface="Calibri"/>
              </a:rPr>
              <a:t>5.6</a:t>
            </a:r>
            <a:endParaRPr/>
          </a:p>
        </p:txBody>
      </p:sp>
      <p:sp>
        <p:nvSpPr>
          <p:cNvPr id="1076" name="Google Shape;1076;p62">
            <a:hlinkClick action="ppaction://hlinksldjump" r:id="rId4"/>
          </p:cNvPr>
          <p:cNvSpPr/>
          <p:nvPr/>
        </p:nvSpPr>
        <p:spPr>
          <a:xfrm>
            <a:off x="9740430" y="863599"/>
            <a:ext cx="1735290" cy="807868"/>
          </a:xfrm>
          <a:prstGeom prst="leftArrow">
            <a:avLst>
              <a:gd fmla="val 50000" name="adj1"/>
              <a:gd fmla="val 50000" name="adj2"/>
            </a:avLst>
          </a:prstGeom>
          <a:solidFill>
            <a:schemeClr val="accent4"/>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Back</a:t>
            </a:r>
            <a:endParaRPr/>
          </a:p>
        </p:txBody>
      </p:sp>
      <p:sp>
        <p:nvSpPr>
          <p:cNvPr id="1077" name="Google Shape;1077;p62">
            <a:hlinkClick action="ppaction://hlinksldjump" r:id="rId5"/>
          </p:cNvPr>
          <p:cNvSpPr/>
          <p:nvPr/>
        </p:nvSpPr>
        <p:spPr>
          <a:xfrm>
            <a:off x="9740430" y="1794580"/>
            <a:ext cx="1908699" cy="807868"/>
          </a:xfrm>
          <a:prstGeom prst="rightArrow">
            <a:avLst>
              <a:gd fmla="val 50000" name="adj1"/>
              <a:gd fmla="val 50000" name="adj2"/>
            </a:avLst>
          </a:prstGeom>
          <a:solidFill>
            <a:schemeClr val="accent5"/>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Next</a:t>
            </a:r>
            <a:endParaRPr/>
          </a:p>
        </p:txBody>
      </p:sp>
      <p:sp>
        <p:nvSpPr>
          <p:cNvPr id="1078" name="Google Shape;1078;p62"/>
          <p:cNvSpPr txBox="1"/>
          <p:nvPr/>
        </p:nvSpPr>
        <p:spPr>
          <a:xfrm>
            <a:off x="9638139" y="2730585"/>
            <a:ext cx="211328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Next, back to the visit…</a:t>
            </a:r>
            <a:endParaRPr sz="1800">
              <a:solidFill>
                <a:schemeClr val="dk1"/>
              </a:solidFill>
              <a:latin typeface="Impact"/>
              <a:ea typeface="Impact"/>
              <a:cs typeface="Impact"/>
              <a:sym typeface="Impac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3" name="Shape 1083"/>
        <p:cNvGrpSpPr/>
        <p:nvPr/>
      </p:nvGrpSpPr>
      <p:grpSpPr>
        <a:xfrm>
          <a:off x="0" y="0"/>
          <a:ext cx="0" cy="0"/>
          <a:chOff x="0" y="0"/>
          <a:chExt cx="0" cy="0"/>
        </a:xfrm>
      </p:grpSpPr>
      <p:pic>
        <p:nvPicPr>
          <p:cNvPr descr="Zoom vs Microsoft Teams vs Google Meet" id="1084" name="Google Shape;1084;p63"/>
          <p:cNvPicPr preferRelativeResize="0"/>
          <p:nvPr/>
        </p:nvPicPr>
        <p:blipFill rotWithShape="1">
          <a:blip r:embed="rId4">
            <a:alphaModFix/>
          </a:blip>
          <a:srcRect b="7582" l="0" r="0" t="3679"/>
          <a:stretch/>
        </p:blipFill>
        <p:spPr>
          <a:xfrm>
            <a:off x="0" y="-101600"/>
            <a:ext cx="12192000" cy="7061199"/>
          </a:xfrm>
          <a:prstGeom prst="rect">
            <a:avLst/>
          </a:prstGeom>
          <a:noFill/>
          <a:ln>
            <a:noFill/>
          </a:ln>
        </p:spPr>
      </p:pic>
      <p:pic>
        <p:nvPicPr>
          <p:cNvPr descr="bitches be nonbinary. When it comes to publicly-recognized… | by Anthony  James Williams | Medium" id="1085" name="Google Shape;1085;p63"/>
          <p:cNvPicPr preferRelativeResize="0"/>
          <p:nvPr/>
        </p:nvPicPr>
        <p:blipFill rotWithShape="1">
          <a:blip r:embed="rId5">
            <a:alphaModFix/>
          </a:blip>
          <a:srcRect b="0" l="0" r="0" t="0"/>
          <a:stretch/>
        </p:blipFill>
        <p:spPr>
          <a:xfrm>
            <a:off x="6096000" y="1661160"/>
            <a:ext cx="5303520" cy="3535680"/>
          </a:xfrm>
          <a:prstGeom prst="rect">
            <a:avLst/>
          </a:prstGeom>
          <a:noFill/>
          <a:ln>
            <a:noFill/>
          </a:ln>
        </p:spPr>
      </p:pic>
      <p:sp>
        <p:nvSpPr>
          <p:cNvPr id="1086" name="Google Shape;1086;p63"/>
          <p:cNvSpPr txBox="1"/>
          <p:nvPr/>
        </p:nvSpPr>
        <p:spPr>
          <a:xfrm>
            <a:off x="6096000" y="4978400"/>
            <a:ext cx="1595120" cy="261610"/>
          </a:xfrm>
          <a:prstGeom prst="rect">
            <a:avLst/>
          </a:prstGeom>
          <a:solidFill>
            <a:srgbClr val="26262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Chidi (they/them/theirs</a:t>
            </a:r>
            <a:r>
              <a:rPr lang="en-US" sz="1000">
                <a:solidFill>
                  <a:schemeClr val="lt1"/>
                </a:solidFill>
                <a:latin typeface="Calibri"/>
                <a:ea typeface="Calibri"/>
                <a:cs typeface="Calibri"/>
                <a:sym typeface="Calibri"/>
              </a:rPr>
              <a:t>)</a:t>
            </a:r>
            <a:endParaRPr/>
          </a:p>
        </p:txBody>
      </p:sp>
      <p:pic>
        <p:nvPicPr>
          <p:cNvPr descr="Portrait of Young Hispanic doctor sitting in her office by Rocketclips on  Envato Elements" id="1087" name="Google Shape;1087;p63"/>
          <p:cNvPicPr preferRelativeResize="0"/>
          <p:nvPr/>
        </p:nvPicPr>
        <p:blipFill rotWithShape="1">
          <a:blip r:embed="rId6">
            <a:alphaModFix/>
          </a:blip>
          <a:srcRect b="0" l="0" r="0" t="0"/>
          <a:stretch/>
        </p:blipFill>
        <p:spPr>
          <a:xfrm>
            <a:off x="792480" y="1661160"/>
            <a:ext cx="5303521" cy="3535681"/>
          </a:xfrm>
          <a:prstGeom prst="rect">
            <a:avLst/>
          </a:prstGeom>
          <a:noFill/>
          <a:ln>
            <a:noFill/>
          </a:ln>
        </p:spPr>
      </p:pic>
      <p:sp>
        <p:nvSpPr>
          <p:cNvPr id="1088" name="Google Shape;1088;p63"/>
          <p:cNvSpPr txBox="1"/>
          <p:nvPr/>
        </p:nvSpPr>
        <p:spPr>
          <a:xfrm>
            <a:off x="792480" y="4935230"/>
            <a:ext cx="2225040" cy="261610"/>
          </a:xfrm>
          <a:prstGeom prst="rect">
            <a:avLst/>
          </a:prstGeom>
          <a:solidFill>
            <a:srgbClr val="26262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Student Doctor Alicia (she/her/ella</a:t>
            </a:r>
            <a:r>
              <a:rPr lang="en-US" sz="1000">
                <a:solidFill>
                  <a:schemeClr val="lt1"/>
                </a:solidFill>
                <a:latin typeface="Calibri"/>
                <a:ea typeface="Calibri"/>
                <a:cs typeface="Calibri"/>
                <a:sym typeface="Calibri"/>
              </a:rPr>
              <a:t>)</a:t>
            </a:r>
            <a:endParaRPr/>
          </a:p>
        </p:txBody>
      </p:sp>
      <p:sp>
        <p:nvSpPr>
          <p:cNvPr id="1089" name="Google Shape;1089;p63">
            <a:hlinkClick action="ppaction://hlinksldjump" r:id="rId7"/>
          </p:cNvPr>
          <p:cNvSpPr/>
          <p:nvPr/>
        </p:nvSpPr>
        <p:spPr>
          <a:xfrm>
            <a:off x="4358640" y="5610860"/>
            <a:ext cx="944880" cy="467359"/>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1.0%</a:t>
            </a:r>
            <a:endParaRPr/>
          </a:p>
        </p:txBody>
      </p:sp>
      <p:sp>
        <p:nvSpPr>
          <p:cNvPr id="1090" name="Google Shape;1090;p63">
            <a:hlinkClick action="ppaction://hlinksldjump" r:id="rId8"/>
          </p:cNvPr>
          <p:cNvSpPr/>
          <p:nvPr/>
        </p:nvSpPr>
        <p:spPr>
          <a:xfrm>
            <a:off x="169710" y="586592"/>
            <a:ext cx="1735290" cy="807868"/>
          </a:xfrm>
          <a:prstGeom prst="leftArrow">
            <a:avLst>
              <a:gd fmla="val 50000" name="adj1"/>
              <a:gd fmla="val 50000" name="adj2"/>
            </a:avLst>
          </a:prstGeom>
          <a:solidFill>
            <a:schemeClr val="accent4"/>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Back</a:t>
            </a:r>
            <a:endParaRPr/>
          </a:p>
        </p:txBody>
      </p:sp>
      <p:sp>
        <p:nvSpPr>
          <p:cNvPr id="1091" name="Google Shape;1091;p63"/>
          <p:cNvSpPr txBox="1"/>
          <p:nvPr/>
        </p:nvSpPr>
        <p:spPr>
          <a:xfrm>
            <a:off x="533389" y="5348078"/>
            <a:ext cx="339344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“Your risk of heart disease or stroke in the next ten years is…”</a:t>
            </a:r>
            <a:endParaRPr/>
          </a:p>
        </p:txBody>
      </p:sp>
      <p:sp>
        <p:nvSpPr>
          <p:cNvPr id="1092" name="Google Shape;1092;p63">
            <a:hlinkClick action="ppaction://hlinksldjump" r:id="rId9"/>
          </p:cNvPr>
          <p:cNvSpPr/>
          <p:nvPr/>
        </p:nvSpPr>
        <p:spPr>
          <a:xfrm>
            <a:off x="6316980" y="5629403"/>
            <a:ext cx="944880" cy="467359"/>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1.1%</a:t>
            </a:r>
            <a:endParaRPr/>
          </a:p>
        </p:txBody>
      </p:sp>
      <p:sp>
        <p:nvSpPr>
          <p:cNvPr id="1093" name="Google Shape;1093;p63">
            <a:hlinkClick action="ppaction://hlinksldjump" r:id="rId10"/>
          </p:cNvPr>
          <p:cNvSpPr/>
          <p:nvPr/>
        </p:nvSpPr>
        <p:spPr>
          <a:xfrm>
            <a:off x="8275320" y="5629403"/>
            <a:ext cx="944880" cy="467359"/>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3.5%</a:t>
            </a:r>
            <a:endParaRPr/>
          </a:p>
        </p:txBody>
      </p:sp>
      <p:sp>
        <p:nvSpPr>
          <p:cNvPr id="1094" name="Google Shape;1094;p63">
            <a:hlinkClick action="ppaction://hlinksldjump" r:id="rId11"/>
          </p:cNvPr>
          <p:cNvSpPr/>
          <p:nvPr/>
        </p:nvSpPr>
        <p:spPr>
          <a:xfrm>
            <a:off x="10233660" y="5629403"/>
            <a:ext cx="944880" cy="467359"/>
          </a:xfrm>
          <a:prstGeom prst="rect">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5.8%</a:t>
            </a:r>
            <a:endParaRPr/>
          </a:p>
        </p:txBody>
      </p:sp>
      <p:pic>
        <p:nvPicPr>
          <p:cNvPr id="1095" name="Google Shape;1095;p63">
            <a:hlinkClick action="ppaction://hlinksldjump" r:id="rId12"/>
          </p:cNvPr>
          <p:cNvPicPr preferRelativeResize="0"/>
          <p:nvPr/>
        </p:nvPicPr>
        <p:blipFill rotWithShape="1">
          <a:blip r:embed="rId13">
            <a:alphaModFix/>
          </a:blip>
          <a:srcRect b="35034" l="20446" r="19087" t="37754"/>
          <a:stretch/>
        </p:blipFill>
        <p:spPr>
          <a:xfrm>
            <a:off x="10341526" y="6487791"/>
            <a:ext cx="1057994" cy="29718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64"/>
          <p:cNvSpPr txBox="1"/>
          <p:nvPr/>
        </p:nvSpPr>
        <p:spPr>
          <a:xfrm>
            <a:off x="685801" y="685800"/>
            <a:ext cx="10394707" cy="4696691"/>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90000"/>
              </a:lnSpc>
              <a:spcBef>
                <a:spcPts val="0"/>
              </a:spcBef>
              <a:spcAft>
                <a:spcPts val="0"/>
              </a:spcAft>
              <a:buClr>
                <a:srgbClr val="7F7F7F"/>
              </a:buClr>
              <a:buSzPct val="100000"/>
              <a:buFont typeface="Arial"/>
              <a:buNone/>
            </a:pPr>
            <a:r>
              <a:rPr lang="en-US" sz="3600" cap="none">
                <a:solidFill>
                  <a:srgbClr val="7F7F7F"/>
                </a:solidFill>
                <a:latin typeface="Arial"/>
                <a:ea typeface="Arial"/>
                <a:cs typeface="Arial"/>
                <a:sym typeface="Arial"/>
              </a:rPr>
              <a:t>Great job! </a:t>
            </a:r>
            <a:endParaRPr/>
          </a:p>
          <a:p>
            <a:pPr indent="0" lvl="0" marL="0" marR="0" rtl="0" algn="l">
              <a:lnSpc>
                <a:spcPct val="90000"/>
              </a:lnSpc>
              <a:spcBef>
                <a:spcPts val="0"/>
              </a:spcBef>
              <a:spcAft>
                <a:spcPts val="0"/>
              </a:spcAft>
              <a:buClr>
                <a:srgbClr val="7F7F7F"/>
              </a:buClr>
              <a:buSzPct val="100000"/>
              <a:buFont typeface="Arial"/>
              <a:buNone/>
            </a:pPr>
            <a:r>
              <a:rPr lang="en-US" sz="3600" u="sng" cap="none">
                <a:solidFill>
                  <a:srgbClr val="7F7F7F"/>
                </a:solidFill>
                <a:latin typeface="Arial"/>
                <a:ea typeface="Arial"/>
                <a:cs typeface="Arial"/>
                <a:sym typeface="Arial"/>
              </a:rPr>
              <a:t>Notably, you used the </a:t>
            </a:r>
            <a:r>
              <a:rPr lang="en-US" sz="3600" u="sng" cap="none">
                <a:solidFill>
                  <a:srgbClr val="7F7F7F"/>
                </a:solidFill>
                <a:latin typeface="Arial"/>
                <a:ea typeface="Arial"/>
                <a:cs typeface="Arial"/>
                <a:sym typeface="Arial"/>
                <a:hlinkClick action="ppaction://hlinksldjump" r:id="rId3">
                  <a:extLst>
                    <a:ext uri="{A12FA001-AC4F-418D-AE19-62706E023703}">
                      <ahyp:hlinkClr val="tx"/>
                    </a:ext>
                  </a:extLst>
                </a:hlinkClick>
              </a:rPr>
              <a:t>“Other” </a:t>
            </a:r>
            <a:r>
              <a:rPr lang="en-US" sz="3600" u="sng" cap="none">
                <a:solidFill>
                  <a:srgbClr val="7F7F7F"/>
                </a:solidFill>
                <a:latin typeface="Arial"/>
                <a:ea typeface="Arial"/>
                <a:cs typeface="Arial"/>
                <a:sym typeface="Arial"/>
              </a:rPr>
              <a:t>race category for their ASCVD calculation. The AAFP recognizes that race is not a biological construct. Rather, race is a social construct, and racism directly mediates worse health outcomes for Black, Indigenous, and People of Color. AAFP advises using caution with the race dimension of the ASCVD calculator. Proceed to the next page by clicking “Other”.</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65"/>
          <p:cNvSpPr txBox="1"/>
          <p:nvPr/>
        </p:nvSpPr>
        <p:spPr>
          <a:xfrm>
            <a:off x="304800" y="562878"/>
            <a:ext cx="11277600" cy="49398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500" cap="none">
                <a:solidFill>
                  <a:srgbClr val="7F7F7F"/>
                </a:solidFill>
                <a:latin typeface="Arial"/>
                <a:ea typeface="Arial"/>
                <a:cs typeface="Arial"/>
                <a:sym typeface="Arial"/>
              </a:rPr>
              <a:t>Great job! </a:t>
            </a:r>
            <a:endParaRPr/>
          </a:p>
          <a:p>
            <a:pPr indent="0" lvl="0" marL="0" marR="0" rtl="0" algn="l">
              <a:spcBef>
                <a:spcPts val="0"/>
              </a:spcBef>
              <a:spcAft>
                <a:spcPts val="0"/>
              </a:spcAft>
              <a:buNone/>
            </a:pPr>
            <a:r>
              <a:rPr lang="en-US" sz="3500" u="sng" cap="none">
                <a:solidFill>
                  <a:srgbClr val="7F7F7F"/>
                </a:solidFill>
                <a:latin typeface="Arial"/>
                <a:ea typeface="Arial"/>
                <a:cs typeface="Arial"/>
                <a:sym typeface="Arial"/>
              </a:rPr>
              <a:t>Notably, you used the </a:t>
            </a:r>
            <a:r>
              <a:rPr lang="en-US" sz="3500" u="sng" cap="none">
                <a:solidFill>
                  <a:srgbClr val="7F7F7F"/>
                </a:solidFill>
                <a:latin typeface="Arial"/>
                <a:ea typeface="Arial"/>
                <a:cs typeface="Arial"/>
                <a:sym typeface="Arial"/>
                <a:hlinkClick action="ppaction://hlinksldjump" r:id="rId3">
                  <a:extLst>
                    <a:ext uri="{A12FA001-AC4F-418D-AE19-62706E023703}">
                      <ahyp:hlinkClr val="tx"/>
                    </a:ext>
                  </a:extLst>
                </a:hlinkClick>
              </a:rPr>
              <a:t>“African American” </a:t>
            </a:r>
            <a:r>
              <a:rPr lang="en-US" sz="3500" u="sng" cap="none">
                <a:solidFill>
                  <a:srgbClr val="7F7F7F"/>
                </a:solidFill>
                <a:latin typeface="Arial"/>
                <a:ea typeface="Arial"/>
                <a:cs typeface="Arial"/>
                <a:sym typeface="Arial"/>
              </a:rPr>
              <a:t>race category for their ASCVD calculation. The AAFP recognizes that race is not a biological construct. Rather, race is a social construct, and racism directly mediates worse health outcomes for Black, Indigenous, and People of Color. AAFP advises using caution with the race dimension of the ASCVD calculator. Proceed to the next page by clicking “African American”.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pic>
        <p:nvPicPr>
          <p:cNvPr id="1110" name="Google Shape;1110;p66"/>
          <p:cNvPicPr preferRelativeResize="0"/>
          <p:nvPr/>
        </p:nvPicPr>
        <p:blipFill rotWithShape="1">
          <a:blip r:embed="rId3">
            <a:alphaModFix/>
          </a:blip>
          <a:srcRect b="0" l="0" r="0" t="0"/>
          <a:stretch/>
        </p:blipFill>
        <p:spPr>
          <a:xfrm>
            <a:off x="5929630" y="306070"/>
            <a:ext cx="4762500" cy="4762500"/>
          </a:xfrm>
          <a:prstGeom prst="rect">
            <a:avLst/>
          </a:prstGeom>
          <a:noFill/>
          <a:ln>
            <a:noFill/>
          </a:ln>
        </p:spPr>
      </p:pic>
      <p:sp>
        <p:nvSpPr>
          <p:cNvPr id="1111" name="Google Shape;1111;p66">
            <a:hlinkClick action="ppaction://hlinksldjump" r:id="rId4"/>
          </p:cNvPr>
          <p:cNvSpPr/>
          <p:nvPr/>
        </p:nvSpPr>
        <p:spPr>
          <a:xfrm flipH="1">
            <a:off x="1818640" y="1407160"/>
            <a:ext cx="2245360" cy="1280160"/>
          </a:xfrm>
          <a:prstGeom prst="curvedDown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1112" name="Google Shape;1112;p66"/>
          <p:cNvSpPr txBox="1"/>
          <p:nvPr/>
        </p:nvSpPr>
        <p:spPr>
          <a:xfrm>
            <a:off x="756920" y="3110468"/>
            <a:ext cx="4368800" cy="8617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500">
                <a:solidFill>
                  <a:schemeClr val="dk1"/>
                </a:solidFill>
                <a:latin typeface="Arial"/>
                <a:ea typeface="Arial"/>
                <a:cs typeface="Arial"/>
                <a:sym typeface="Arial"/>
              </a:rPr>
              <a:t>Try again, you’re almost there!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pic>
        <p:nvPicPr>
          <p:cNvPr descr="The Lifestyle Finish Line: When Is Enough… Enough? - The Giving Crowd" id="1117" name="Google Shape;1117;p67"/>
          <p:cNvPicPr preferRelativeResize="0"/>
          <p:nvPr/>
        </p:nvPicPr>
        <p:blipFill rotWithShape="1">
          <a:blip r:embed="rId3">
            <a:alphaModFix/>
          </a:blip>
          <a:srcRect b="0" l="0" r="0" t="0"/>
          <a:stretch/>
        </p:blipFill>
        <p:spPr>
          <a:xfrm>
            <a:off x="2598420" y="335280"/>
            <a:ext cx="6751320" cy="4500880"/>
          </a:xfrm>
          <a:prstGeom prst="rect">
            <a:avLst/>
          </a:prstGeom>
          <a:noFill/>
          <a:ln>
            <a:noFill/>
          </a:ln>
        </p:spPr>
      </p:pic>
      <p:sp>
        <p:nvSpPr>
          <p:cNvPr id="1118" name="Google Shape;1118;p67"/>
          <p:cNvSpPr txBox="1"/>
          <p:nvPr/>
        </p:nvSpPr>
        <p:spPr>
          <a:xfrm>
            <a:off x="203200" y="5801360"/>
            <a:ext cx="115011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Arial"/>
                <a:ea typeface="Arial"/>
                <a:cs typeface="Arial"/>
                <a:sym typeface="Arial"/>
              </a:rPr>
              <a:t>You did it! You finished your clinic day, now a total pro at hypertension care. Keep shining, rockstars!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D3D3D3"/>
            </a:gs>
          </a:gsLst>
          <a:lin ang="5400000" scaled="0"/>
        </a:gradFill>
      </p:bgPr>
    </p:bg>
    <p:spTree>
      <p:nvGrpSpPr>
        <p:cNvPr id="219" name="Shape 219"/>
        <p:cNvGrpSpPr/>
        <p:nvPr/>
      </p:nvGrpSpPr>
      <p:grpSpPr>
        <a:xfrm>
          <a:off x="0" y="0"/>
          <a:ext cx="0" cy="0"/>
          <a:chOff x="0" y="0"/>
          <a:chExt cx="0" cy="0"/>
        </a:xfrm>
      </p:grpSpPr>
      <p:pic>
        <p:nvPicPr>
          <p:cNvPr id="220" name="Google Shape;220;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21" name="Google Shape;221;p7"/>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gradFill>
            <a:gsLst>
              <a:gs pos="0">
                <a:schemeClr val="lt1"/>
              </a:gs>
              <a:gs pos="100000">
                <a:srgbClr val="D3D3D3"/>
              </a:gs>
            </a:gsLst>
            <a:lin ang="5400000" scaled="0"/>
          </a:grad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7"/>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23" name="Google Shape;223;p7"/>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24" name="Google Shape;224;p7"/>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
          <p:cNvSpPr/>
          <p:nvPr/>
        </p:nvSpPr>
        <p:spPr>
          <a:xfrm>
            <a:off x="0" y="1"/>
            <a:ext cx="12192001" cy="6857999"/>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accent1"/>
          </a:solidFill>
          <a:ln>
            <a:noFill/>
          </a:ln>
        </p:spPr>
      </p:sp>
      <p:sp>
        <p:nvSpPr>
          <p:cNvPr id="227" name="Google Shape;227;p7"/>
          <p:cNvSpPr/>
          <p:nvPr/>
        </p:nvSpPr>
        <p:spPr>
          <a:xfrm>
            <a:off x="0" y="1"/>
            <a:ext cx="11548534" cy="6857998"/>
          </a:xfrm>
          <a:custGeom>
            <a:rect b="b" l="l" r="r" t="t"/>
            <a:pathLst>
              <a:path extrusionOk="0" h="6857999" w="8130198">
                <a:moveTo>
                  <a:pt x="0" y="0"/>
                </a:moveTo>
                <a:lnTo>
                  <a:pt x="7241014" y="0"/>
                </a:lnTo>
                <a:lnTo>
                  <a:pt x="8130198" y="0"/>
                </a:lnTo>
                <a:lnTo>
                  <a:pt x="8130198" y="6857999"/>
                </a:lnTo>
                <a:lnTo>
                  <a:pt x="0" y="6857999"/>
                </a:lnTo>
                <a:lnTo>
                  <a:pt x="0" y="6375361"/>
                </a:lnTo>
                <a:close/>
              </a:path>
            </a:pathLst>
          </a:custGeom>
          <a:solidFill>
            <a:srgbClr val="F2F2F2"/>
          </a:solidFill>
          <a:ln>
            <a:noFill/>
          </a:ln>
        </p:spPr>
      </p:sp>
      <p:sp>
        <p:nvSpPr>
          <p:cNvPr id="228" name="Google Shape;228;p7"/>
          <p:cNvSpPr txBox="1"/>
          <p:nvPr>
            <p:ph type="title"/>
          </p:nvPr>
        </p:nvSpPr>
        <p:spPr>
          <a:xfrm>
            <a:off x="959248" y="984388"/>
            <a:ext cx="9945819" cy="378894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accent1"/>
              </a:buClr>
              <a:buSzPts val="8800"/>
              <a:buFont typeface="Impact"/>
              <a:buNone/>
            </a:pPr>
            <a:r>
              <a:rPr lang="en-US" sz="8800"/>
              <a:t>NAILED IT!</a:t>
            </a:r>
            <a:endParaRPr/>
          </a:p>
        </p:txBody>
      </p:sp>
      <p:sp>
        <p:nvSpPr>
          <p:cNvPr id="229" name="Google Shape;229;p7"/>
          <p:cNvSpPr/>
          <p:nvPr/>
        </p:nvSpPr>
        <p:spPr>
          <a:xfrm>
            <a:off x="0" y="6375400"/>
            <a:ext cx="11548534" cy="482600"/>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dk1">
              <a:alpha val="9803"/>
            </a:schemeClr>
          </a:solidFill>
          <a:ln>
            <a:noFill/>
          </a:ln>
        </p:spPr>
      </p:sp>
      <p:sp>
        <p:nvSpPr>
          <p:cNvPr id="230" name="Google Shape;230;p7">
            <a:hlinkClick action="ppaction://hlinksldjump" r:id="rId4"/>
          </p:cNvPr>
          <p:cNvSpPr/>
          <p:nvPr/>
        </p:nvSpPr>
        <p:spPr>
          <a:xfrm flipH="1">
            <a:off x="724559" y="659502"/>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231" name="Google Shape;231;p7"/>
          <p:cNvSpPr txBox="1"/>
          <p:nvPr/>
        </p:nvSpPr>
        <p:spPr>
          <a:xfrm>
            <a:off x="4926975" y="1962725"/>
            <a:ext cx="613804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Need to have the patient with their feet flat on the floor and back supported.</a:t>
            </a:r>
            <a:endParaRPr sz="2400">
              <a:solidFill>
                <a:schemeClr val="dk1"/>
              </a:solidFill>
              <a:latin typeface="Impact"/>
              <a:ea typeface="Impact"/>
              <a:cs typeface="Impact"/>
              <a:sym typeface="Impact"/>
            </a:endParaRPr>
          </a:p>
        </p:txBody>
      </p:sp>
      <p:sp>
        <p:nvSpPr>
          <p:cNvPr id="232" name="Google Shape;232;p7"/>
          <p:cNvSpPr/>
          <p:nvPr/>
        </p:nvSpPr>
        <p:spPr>
          <a:xfrm>
            <a:off x="10662082" y="204186"/>
            <a:ext cx="594803" cy="510327"/>
          </a:xfrm>
          <a:prstGeom prst="star5">
            <a:avLst>
              <a:gd fmla="val 19098" name="adj"/>
              <a:gd fmla="val 105146" name="hf"/>
              <a:gd fmla="val 110557" name="vf"/>
            </a:avLst>
          </a:prstGeom>
          <a:solidFill>
            <a:schemeClr val="lt1"/>
          </a:solidFill>
          <a:ln cap="flat" cmpd="sng" w="19050">
            <a:solidFill>
              <a:srgbClr val="7155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D3D3D3"/>
            </a:gs>
          </a:gsLst>
          <a:lin ang="5400000" scaled="0"/>
        </a:gradFill>
      </p:bgPr>
    </p:bg>
    <p:spTree>
      <p:nvGrpSpPr>
        <p:cNvPr id="236" name="Shape 236"/>
        <p:cNvGrpSpPr/>
        <p:nvPr/>
      </p:nvGrpSpPr>
      <p:grpSpPr>
        <a:xfrm>
          <a:off x="0" y="0"/>
          <a:ext cx="0" cy="0"/>
          <a:chOff x="0" y="0"/>
          <a:chExt cx="0" cy="0"/>
        </a:xfrm>
      </p:grpSpPr>
      <p:pic>
        <p:nvPicPr>
          <p:cNvPr id="237" name="Google Shape;237;p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38" name="Google Shape;238;p8"/>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gradFill>
            <a:gsLst>
              <a:gs pos="0">
                <a:schemeClr val="lt1"/>
              </a:gs>
              <a:gs pos="100000">
                <a:srgbClr val="D3D3D3"/>
              </a:gs>
            </a:gsLst>
            <a:lin ang="5400000" scaled="0"/>
          </a:grad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8"/>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40" name="Google Shape;240;p8"/>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41" name="Google Shape;241;p8"/>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p:nvPr/>
        </p:nvSpPr>
        <p:spPr>
          <a:xfrm>
            <a:off x="0" y="1"/>
            <a:ext cx="12192001" cy="6857999"/>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accent1"/>
          </a:solidFill>
          <a:ln>
            <a:noFill/>
          </a:ln>
        </p:spPr>
      </p:sp>
      <p:sp>
        <p:nvSpPr>
          <p:cNvPr id="244" name="Google Shape;244;p8"/>
          <p:cNvSpPr/>
          <p:nvPr/>
        </p:nvSpPr>
        <p:spPr>
          <a:xfrm>
            <a:off x="0" y="1"/>
            <a:ext cx="11548534" cy="6857998"/>
          </a:xfrm>
          <a:custGeom>
            <a:rect b="b" l="l" r="r" t="t"/>
            <a:pathLst>
              <a:path extrusionOk="0" h="6857999" w="8130198">
                <a:moveTo>
                  <a:pt x="0" y="0"/>
                </a:moveTo>
                <a:lnTo>
                  <a:pt x="7241014" y="0"/>
                </a:lnTo>
                <a:lnTo>
                  <a:pt x="8130198" y="0"/>
                </a:lnTo>
                <a:lnTo>
                  <a:pt x="8130198" y="6857999"/>
                </a:lnTo>
                <a:lnTo>
                  <a:pt x="0" y="6857999"/>
                </a:lnTo>
                <a:lnTo>
                  <a:pt x="0" y="6375361"/>
                </a:lnTo>
                <a:close/>
              </a:path>
            </a:pathLst>
          </a:custGeom>
          <a:solidFill>
            <a:srgbClr val="F2F2F2"/>
          </a:solidFill>
          <a:ln>
            <a:noFill/>
          </a:ln>
        </p:spPr>
      </p:sp>
      <p:sp>
        <p:nvSpPr>
          <p:cNvPr id="245" name="Google Shape;245;p8"/>
          <p:cNvSpPr txBox="1"/>
          <p:nvPr>
            <p:ph type="title"/>
          </p:nvPr>
        </p:nvSpPr>
        <p:spPr>
          <a:xfrm>
            <a:off x="959248" y="984388"/>
            <a:ext cx="9945819" cy="378894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accent1"/>
              </a:buClr>
              <a:buSzPts val="8800"/>
              <a:buFont typeface="Impact"/>
              <a:buNone/>
            </a:pPr>
            <a:r>
              <a:rPr lang="en-US" sz="8800"/>
              <a:t>NAILED IT!</a:t>
            </a:r>
            <a:endParaRPr/>
          </a:p>
        </p:txBody>
      </p:sp>
      <p:sp>
        <p:nvSpPr>
          <p:cNvPr id="246" name="Google Shape;246;p8"/>
          <p:cNvSpPr/>
          <p:nvPr/>
        </p:nvSpPr>
        <p:spPr>
          <a:xfrm>
            <a:off x="0" y="6375400"/>
            <a:ext cx="11548534" cy="482600"/>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dk1">
              <a:alpha val="9803"/>
            </a:schemeClr>
          </a:solidFill>
          <a:ln>
            <a:noFill/>
          </a:ln>
        </p:spPr>
      </p:sp>
      <p:sp>
        <p:nvSpPr>
          <p:cNvPr id="247" name="Google Shape;247;p8">
            <a:hlinkClick action="ppaction://hlinksldjump" r:id="rId4"/>
          </p:cNvPr>
          <p:cNvSpPr/>
          <p:nvPr/>
        </p:nvSpPr>
        <p:spPr>
          <a:xfrm flipH="1">
            <a:off x="724559" y="659502"/>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248" name="Google Shape;248;p8"/>
          <p:cNvSpPr txBox="1"/>
          <p:nvPr/>
        </p:nvSpPr>
        <p:spPr>
          <a:xfrm>
            <a:off x="6501775" y="1911068"/>
            <a:ext cx="440329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Talking will artificially raise BP. Stress from not understanding bitcoin may be contributary. </a:t>
            </a:r>
            <a:endParaRPr sz="2400">
              <a:solidFill>
                <a:schemeClr val="dk1"/>
              </a:solidFill>
              <a:latin typeface="Impact"/>
              <a:ea typeface="Impact"/>
              <a:cs typeface="Impact"/>
              <a:sym typeface="Impact"/>
            </a:endParaRPr>
          </a:p>
        </p:txBody>
      </p:sp>
      <p:sp>
        <p:nvSpPr>
          <p:cNvPr id="249" name="Google Shape;249;p8"/>
          <p:cNvSpPr/>
          <p:nvPr/>
        </p:nvSpPr>
        <p:spPr>
          <a:xfrm>
            <a:off x="10662082" y="204186"/>
            <a:ext cx="594803" cy="510327"/>
          </a:xfrm>
          <a:prstGeom prst="star5">
            <a:avLst>
              <a:gd fmla="val 19098" name="adj"/>
              <a:gd fmla="val 105146" name="hf"/>
              <a:gd fmla="val 110557" name="vf"/>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D3D3D3"/>
            </a:gs>
          </a:gsLst>
          <a:lin ang="5400000" scaled="0"/>
        </a:gradFill>
      </p:bgPr>
    </p:bg>
    <p:spTree>
      <p:nvGrpSpPr>
        <p:cNvPr id="253" name="Shape 253"/>
        <p:cNvGrpSpPr/>
        <p:nvPr/>
      </p:nvGrpSpPr>
      <p:grpSpPr>
        <a:xfrm>
          <a:off x="0" y="0"/>
          <a:ext cx="0" cy="0"/>
          <a:chOff x="0" y="0"/>
          <a:chExt cx="0" cy="0"/>
        </a:xfrm>
      </p:grpSpPr>
      <p:pic>
        <p:nvPicPr>
          <p:cNvPr id="254" name="Google Shape;254;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55" name="Google Shape;255;p9"/>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gradFill>
            <a:gsLst>
              <a:gs pos="0">
                <a:schemeClr val="lt1"/>
              </a:gs>
              <a:gs pos="100000">
                <a:srgbClr val="D3D3D3"/>
              </a:gs>
            </a:gsLst>
            <a:lin ang="5400000" scaled="0"/>
          </a:gradFill>
          <a:ln>
            <a:noFill/>
          </a:ln>
          <a:effectLst>
            <a:outerShdw blurRad="101600" rotWithShape="0" algn="tl" dir="4380000" dist="152400">
              <a:srgbClr val="000000">
                <a:alpha val="4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9"/>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57" name="Google Shape;257;p9"/>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58" name="Google Shape;258;p9"/>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9"/>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
          <p:cNvSpPr/>
          <p:nvPr/>
        </p:nvSpPr>
        <p:spPr>
          <a:xfrm>
            <a:off x="0" y="1"/>
            <a:ext cx="12192001" cy="6857999"/>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accent1"/>
          </a:solidFill>
          <a:ln>
            <a:noFill/>
          </a:ln>
        </p:spPr>
      </p:sp>
      <p:sp>
        <p:nvSpPr>
          <p:cNvPr id="261" name="Google Shape;261;p9"/>
          <p:cNvSpPr/>
          <p:nvPr/>
        </p:nvSpPr>
        <p:spPr>
          <a:xfrm>
            <a:off x="0" y="1"/>
            <a:ext cx="11548534" cy="6857998"/>
          </a:xfrm>
          <a:custGeom>
            <a:rect b="b" l="l" r="r" t="t"/>
            <a:pathLst>
              <a:path extrusionOk="0" h="6857999" w="8130198">
                <a:moveTo>
                  <a:pt x="0" y="0"/>
                </a:moveTo>
                <a:lnTo>
                  <a:pt x="7241014" y="0"/>
                </a:lnTo>
                <a:lnTo>
                  <a:pt x="8130198" y="0"/>
                </a:lnTo>
                <a:lnTo>
                  <a:pt x="8130198" y="6857999"/>
                </a:lnTo>
                <a:lnTo>
                  <a:pt x="0" y="6857999"/>
                </a:lnTo>
                <a:lnTo>
                  <a:pt x="0" y="6375361"/>
                </a:lnTo>
                <a:close/>
              </a:path>
            </a:pathLst>
          </a:custGeom>
          <a:solidFill>
            <a:srgbClr val="F2F2F2"/>
          </a:solidFill>
          <a:ln>
            <a:noFill/>
          </a:ln>
        </p:spPr>
      </p:sp>
      <p:sp>
        <p:nvSpPr>
          <p:cNvPr id="262" name="Google Shape;262;p9"/>
          <p:cNvSpPr txBox="1"/>
          <p:nvPr>
            <p:ph type="title"/>
          </p:nvPr>
        </p:nvSpPr>
        <p:spPr>
          <a:xfrm>
            <a:off x="959248" y="984388"/>
            <a:ext cx="9945819" cy="378894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accent1"/>
              </a:buClr>
              <a:buSzPts val="8800"/>
              <a:buFont typeface="Impact"/>
              <a:buNone/>
            </a:pPr>
            <a:r>
              <a:rPr lang="en-US" sz="8800"/>
              <a:t>NAILED IT!</a:t>
            </a:r>
            <a:endParaRPr/>
          </a:p>
        </p:txBody>
      </p:sp>
      <p:sp>
        <p:nvSpPr>
          <p:cNvPr id="263" name="Google Shape;263;p9"/>
          <p:cNvSpPr/>
          <p:nvPr/>
        </p:nvSpPr>
        <p:spPr>
          <a:xfrm>
            <a:off x="0" y="6375400"/>
            <a:ext cx="11548534" cy="482600"/>
          </a:xfrm>
          <a:custGeom>
            <a:rect b="b" l="l" r="r" t="t"/>
            <a:pathLst>
              <a:path extrusionOk="0" h="2634343" w="11647715">
                <a:moveTo>
                  <a:pt x="3" y="0"/>
                </a:moveTo>
                <a:lnTo>
                  <a:pt x="11647715" y="0"/>
                </a:lnTo>
                <a:lnTo>
                  <a:pt x="11647715" y="2634343"/>
                </a:lnTo>
                <a:lnTo>
                  <a:pt x="3" y="2634343"/>
                </a:lnTo>
                <a:lnTo>
                  <a:pt x="3" y="1533667"/>
                </a:lnTo>
                <a:lnTo>
                  <a:pt x="0" y="1533667"/>
                </a:lnTo>
                <a:lnTo>
                  <a:pt x="0" y="980400"/>
                </a:lnTo>
                <a:lnTo>
                  <a:pt x="3" y="980400"/>
                </a:lnTo>
                <a:close/>
              </a:path>
            </a:pathLst>
          </a:custGeom>
          <a:solidFill>
            <a:schemeClr val="dk1">
              <a:alpha val="9803"/>
            </a:schemeClr>
          </a:solidFill>
          <a:ln>
            <a:noFill/>
          </a:ln>
        </p:spPr>
      </p:sp>
      <p:sp>
        <p:nvSpPr>
          <p:cNvPr id="264" name="Google Shape;264;p9">
            <a:hlinkClick action="ppaction://hlinksldjump" r:id="rId4"/>
          </p:cNvPr>
          <p:cNvSpPr/>
          <p:nvPr/>
        </p:nvSpPr>
        <p:spPr>
          <a:xfrm flipH="1">
            <a:off x="724559" y="659502"/>
            <a:ext cx="1370734" cy="906011"/>
          </a:xfrm>
          <a:prstGeom prst="curvedRightArrow">
            <a:avLst>
              <a:gd fmla="val 25000" name="adj1"/>
              <a:gd fmla="val 50000" name="adj2"/>
              <a:gd fmla="val 25000" name="adj3"/>
            </a:avLst>
          </a:prstGeom>
          <a:solidFill>
            <a:schemeClr val="accent1"/>
          </a:solidFill>
          <a:ln cap="flat" cmpd="sng" w="19050">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Impact"/>
              <a:ea typeface="Impact"/>
              <a:cs typeface="Impact"/>
              <a:sym typeface="Impact"/>
            </a:endParaRPr>
          </a:p>
        </p:txBody>
      </p:sp>
      <p:sp>
        <p:nvSpPr>
          <p:cNvPr id="265" name="Google Shape;265;p9"/>
          <p:cNvSpPr txBox="1"/>
          <p:nvPr/>
        </p:nvSpPr>
        <p:spPr>
          <a:xfrm>
            <a:off x="4926975" y="956855"/>
            <a:ext cx="613804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Take your time getting an accurate measurement: make sure to go well above the BP you might expect and slowly release pressure to appreciate changes in sound. You can’t diagnose hypertensive urgency if you don’t measure high enough to detect it.</a:t>
            </a:r>
            <a:endParaRPr sz="2400">
              <a:solidFill>
                <a:schemeClr val="dk1"/>
              </a:solidFill>
              <a:latin typeface="Impact"/>
              <a:ea typeface="Impact"/>
              <a:cs typeface="Impact"/>
              <a:sym typeface="Impact"/>
            </a:endParaRPr>
          </a:p>
        </p:txBody>
      </p:sp>
      <p:sp>
        <p:nvSpPr>
          <p:cNvPr id="266" name="Google Shape;266;p9"/>
          <p:cNvSpPr/>
          <p:nvPr/>
        </p:nvSpPr>
        <p:spPr>
          <a:xfrm>
            <a:off x="10662082" y="204186"/>
            <a:ext cx="594803" cy="510327"/>
          </a:xfrm>
          <a:prstGeom prst="star5">
            <a:avLst>
              <a:gd fmla="val 19098" name="adj"/>
              <a:gd fmla="val 105146" name="hf"/>
              <a:gd fmla="val 110557" name="vf"/>
            </a:avLst>
          </a:prstGeom>
          <a:solidFill>
            <a:schemeClr val="accent4"/>
          </a:solidFill>
          <a:ln cap="flat" cmpd="sng" w="1905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Impact"/>
              <a:ea typeface="Impact"/>
              <a:cs typeface="Impact"/>
              <a:sym typeface="Impac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in Event">
  <a:themeElements>
    <a:clrScheme name="Main Event">
      <a:dk1>
        <a:srgbClr val="000000"/>
      </a:dk1>
      <a:lt1>
        <a:srgbClr val="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2021-08-04T18:39:50Z</dcterms:created>
  <dc:creator>Getz, Rachel</dc:creator>
</cp:coreProperties>
</file>