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1.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703" r:id="rId2"/>
    <p:sldMasterId id="2147483705" r:id="rId3"/>
    <p:sldMasterId id="2147483707" r:id="rId4"/>
    <p:sldMasterId id="2147483721" r:id="rId5"/>
    <p:sldMasterId id="2147483723" r:id="rId6"/>
    <p:sldMasterId id="2147483725" r:id="rId7"/>
    <p:sldMasterId id="2147483739" r:id="rId8"/>
    <p:sldMasterId id="2147483750" r:id="rId9"/>
    <p:sldMasterId id="2147483765" r:id="rId10"/>
    <p:sldMasterId id="2147483778" r:id="rId11"/>
  </p:sldMasterIdLst>
  <p:notesMasterIdLst>
    <p:notesMasterId r:id="rId49"/>
  </p:notesMasterIdLst>
  <p:handoutMasterIdLst>
    <p:handoutMasterId r:id="rId50"/>
  </p:handoutMasterIdLst>
  <p:sldIdLst>
    <p:sldId id="573" r:id="rId12"/>
    <p:sldId id="574" r:id="rId13"/>
    <p:sldId id="575" r:id="rId14"/>
    <p:sldId id="576" r:id="rId15"/>
    <p:sldId id="555" r:id="rId16"/>
    <p:sldId id="460" r:id="rId17"/>
    <p:sldId id="520" r:id="rId18"/>
    <p:sldId id="557" r:id="rId19"/>
    <p:sldId id="558" r:id="rId20"/>
    <p:sldId id="556" r:id="rId21"/>
    <p:sldId id="586" r:id="rId22"/>
    <p:sldId id="468" r:id="rId23"/>
    <p:sldId id="492" r:id="rId24"/>
    <p:sldId id="470" r:id="rId25"/>
    <p:sldId id="418" r:id="rId26"/>
    <p:sldId id="523" r:id="rId27"/>
    <p:sldId id="559" r:id="rId28"/>
    <p:sldId id="476" r:id="rId29"/>
    <p:sldId id="563" r:id="rId30"/>
    <p:sldId id="562" r:id="rId31"/>
    <p:sldId id="564" r:id="rId32"/>
    <p:sldId id="565" r:id="rId33"/>
    <p:sldId id="569" r:id="rId34"/>
    <p:sldId id="568" r:id="rId35"/>
    <p:sldId id="567" r:id="rId36"/>
    <p:sldId id="571" r:id="rId37"/>
    <p:sldId id="561" r:id="rId38"/>
    <p:sldId id="566" r:id="rId39"/>
    <p:sldId id="560" r:id="rId40"/>
    <p:sldId id="591" r:id="rId41"/>
    <p:sldId id="592" r:id="rId42"/>
    <p:sldId id="596" r:id="rId43"/>
    <p:sldId id="593" r:id="rId44"/>
    <p:sldId id="594" r:id="rId45"/>
    <p:sldId id="577" r:id="rId46"/>
    <p:sldId id="578" r:id="rId47"/>
    <p:sldId id="579"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3800" autoAdjust="0"/>
  </p:normalViewPr>
  <p:slideViewPr>
    <p:cSldViewPr snapToGrid="0">
      <p:cViewPr varScale="1">
        <p:scale>
          <a:sx n="64" d="100"/>
          <a:sy n="64" d="100"/>
        </p:scale>
        <p:origin x="109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sack\AppData\Local\Microsoft\Windows\Temporary%20Internet%20Files\Content.Outlook\YI2JQ874\Utilization%20Tracking%20for%20Diabetes%20-%201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sack\AppData\Local\Microsoft\Windows\Temporary%20Internet%20Files\Content.Outlook\YI2JQ874\Utilization%20Tracking%20for%20Diabetes%20-%2010-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dirty="0">
                <a:effectLst/>
              </a:rPr>
              <a:t>Visits, Admissions, and Care Management</a:t>
            </a:r>
            <a:endParaRPr lang="en-US" sz="1200" dirty="0">
              <a:effectLst/>
            </a:endParaRPr>
          </a:p>
          <a:p>
            <a:pPr>
              <a:defRPr/>
            </a:pPr>
            <a:r>
              <a:rPr lang="en-US" sz="1200" b="0" i="0" baseline="0" dirty="0">
                <a:effectLst/>
              </a:rPr>
              <a:t>(per 1000 patients)</a:t>
            </a:r>
            <a:endParaRPr lang="en-US" sz="12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'[Utilization Tracking for Diabetes - 10-2017.xlsx]Diab - Oct 2017'!$D$4</c:f>
              <c:strCache>
                <c:ptCount val="1"/>
                <c:pt idx="0">
                  <c:v>Adult - Diab</c:v>
                </c:pt>
              </c:strCache>
            </c:strRef>
          </c:tx>
          <c:spPr>
            <a:solidFill>
              <a:srgbClr val="FFC000"/>
            </a:solidFill>
            <a:ln>
              <a:noFill/>
            </a:ln>
            <a:effectLst/>
          </c:spPr>
          <c:invertIfNegative val="0"/>
          <c:cat>
            <c:strRef>
              <c:f>'[Utilization Tracking for Diabetes - 10-2017.xlsx]Diab - Oct 2017'!$B$9:$B$11,'[Utilization Tracking for Diabetes - 10-2017.xlsx]Diab - Oct 2017'!$B$15</c:f>
              <c:strCache>
                <c:ptCount val="4"/>
                <c:pt idx="0">
                  <c:v>Emergency Department Visits</c:v>
                </c:pt>
                <c:pt idx="1">
                  <c:v>Observation Visits</c:v>
                </c:pt>
                <c:pt idx="2">
                  <c:v>Inpatient Admissions</c:v>
                </c:pt>
                <c:pt idx="3">
                  <c:v>Care Management Encounters</c:v>
                </c:pt>
              </c:strCache>
            </c:strRef>
          </c:cat>
          <c:val>
            <c:numRef>
              <c:f>'[Utilization Tracking for Diabetes - 10-2017.xlsx]Diab - Oct 2017'!$D$9:$D$11,'[Utilization Tracking for Diabetes - 10-2017.xlsx]Diab - Oct 2017'!$D$15</c:f>
              <c:numCache>
                <c:formatCode>_(* #,##0_);_(* \(#,##0\);_(* "-"??_);_(@_)</c:formatCode>
                <c:ptCount val="4"/>
                <c:pt idx="0">
                  <c:v>180.42848870874349</c:v>
                </c:pt>
                <c:pt idx="1">
                  <c:v>86.508396062536193</c:v>
                </c:pt>
                <c:pt idx="2">
                  <c:v>152.86624203821654</c:v>
                </c:pt>
                <c:pt idx="3">
                  <c:v>93.456861609727852</c:v>
                </c:pt>
              </c:numCache>
            </c:numRef>
          </c:val>
          <c:extLst>
            <c:ext xmlns:c16="http://schemas.microsoft.com/office/drawing/2014/chart" uri="{C3380CC4-5D6E-409C-BE32-E72D297353CC}">
              <c16:uniqueId val="{00000000-455D-4512-90EC-4BAF91F6FC37}"/>
            </c:ext>
          </c:extLst>
        </c:ser>
        <c:ser>
          <c:idx val="0"/>
          <c:order val="1"/>
          <c:tx>
            <c:strRef>
              <c:f>'[Utilization Tracking for Diabetes - 10-2017.xlsx]Diab - Oct 2017'!$I$4</c:f>
              <c:strCache>
                <c:ptCount val="1"/>
                <c:pt idx="0">
                  <c:v>Adult - MiChart</c:v>
                </c:pt>
              </c:strCache>
            </c:strRef>
          </c:tx>
          <c:spPr>
            <a:solidFill>
              <a:srgbClr val="FFE699"/>
            </a:solidFill>
            <a:ln>
              <a:noFill/>
            </a:ln>
            <a:effectLst/>
          </c:spPr>
          <c:invertIfNegative val="0"/>
          <c:cat>
            <c:strRef>
              <c:f>'[Utilization Tracking for Diabetes - 10-2017.xlsx]Diab - Oct 2017'!$B$9:$B$11,'[Utilization Tracking for Diabetes - 10-2017.xlsx]Diab - Oct 2017'!$B$15</c:f>
              <c:strCache>
                <c:ptCount val="4"/>
                <c:pt idx="0">
                  <c:v>Emergency Department Visits</c:v>
                </c:pt>
                <c:pt idx="1">
                  <c:v>Observation Visits</c:v>
                </c:pt>
                <c:pt idx="2">
                  <c:v>Inpatient Admissions</c:v>
                </c:pt>
                <c:pt idx="3">
                  <c:v>Care Management Encounters</c:v>
                </c:pt>
              </c:strCache>
            </c:strRef>
          </c:cat>
          <c:val>
            <c:numRef>
              <c:f>'[Utilization Tracking for Diabetes - 10-2017.xlsx]Diab - Oct 2017'!$I$9:$I$11,'[Utilization Tracking for Diabetes - 10-2017.xlsx]Diab - Oct 2017'!$I$15</c:f>
              <c:numCache>
                <c:formatCode>_(* #,##0_);_(* \(#,##0\);_(* "-"??_);_(@_)</c:formatCode>
                <c:ptCount val="4"/>
                <c:pt idx="0">
                  <c:v>99</c:v>
                </c:pt>
                <c:pt idx="1">
                  <c:v>32</c:v>
                </c:pt>
                <c:pt idx="2">
                  <c:v>53</c:v>
                </c:pt>
                <c:pt idx="3">
                  <c:v>12.701598451723891</c:v>
                </c:pt>
              </c:numCache>
            </c:numRef>
          </c:val>
          <c:extLst>
            <c:ext xmlns:c16="http://schemas.microsoft.com/office/drawing/2014/chart" uri="{C3380CC4-5D6E-409C-BE32-E72D297353CC}">
              <c16:uniqueId val="{00000001-455D-4512-90EC-4BAF91F6FC37}"/>
            </c:ext>
          </c:extLst>
        </c:ser>
        <c:ser>
          <c:idx val="2"/>
          <c:order val="2"/>
          <c:tx>
            <c:strRef>
              <c:f>'[Utilization Tracking for Diabetes - 10-2017.xlsx]Diab - Oct 2017'!$E$4</c:f>
              <c:strCache>
                <c:ptCount val="1"/>
                <c:pt idx="0">
                  <c:v>Geriatric - Diab</c:v>
                </c:pt>
              </c:strCache>
            </c:strRef>
          </c:tx>
          <c:spPr>
            <a:solidFill>
              <a:schemeClr val="tx2"/>
            </a:solidFill>
            <a:ln>
              <a:noFill/>
            </a:ln>
            <a:effectLst/>
          </c:spPr>
          <c:invertIfNegative val="0"/>
          <c:cat>
            <c:strRef>
              <c:f>'[Utilization Tracking for Diabetes - 10-2017.xlsx]Diab - Oct 2017'!$B$9:$B$11,'[Utilization Tracking for Diabetes - 10-2017.xlsx]Diab - Oct 2017'!$B$15</c:f>
              <c:strCache>
                <c:ptCount val="4"/>
                <c:pt idx="0">
                  <c:v>Emergency Department Visits</c:v>
                </c:pt>
                <c:pt idx="1">
                  <c:v>Observation Visits</c:v>
                </c:pt>
                <c:pt idx="2">
                  <c:v>Inpatient Admissions</c:v>
                </c:pt>
                <c:pt idx="3">
                  <c:v>Care Management Encounters</c:v>
                </c:pt>
              </c:strCache>
            </c:strRef>
          </c:cat>
          <c:val>
            <c:numRef>
              <c:f>'[Utilization Tracking for Diabetes - 10-2017.xlsx]Diab - Oct 2017'!$E$9:$E$11,'[Utilization Tracking for Diabetes - 10-2017.xlsx]Diab - Oct 2017'!$E$15</c:f>
              <c:numCache>
                <c:formatCode>_(* #,##0_);_(* \(#,##0\);_(* "-"??_);_(@_)</c:formatCode>
                <c:ptCount val="4"/>
                <c:pt idx="0">
                  <c:v>162.65870052277819</c:v>
                </c:pt>
                <c:pt idx="1">
                  <c:v>74.98132935026139</c:v>
                </c:pt>
                <c:pt idx="2">
                  <c:v>209.26064227035101</c:v>
                </c:pt>
                <c:pt idx="3">
                  <c:v>86.781179985063474</c:v>
                </c:pt>
              </c:numCache>
            </c:numRef>
          </c:val>
          <c:extLst>
            <c:ext xmlns:c16="http://schemas.microsoft.com/office/drawing/2014/chart" uri="{C3380CC4-5D6E-409C-BE32-E72D297353CC}">
              <c16:uniqueId val="{00000002-455D-4512-90EC-4BAF91F6FC37}"/>
            </c:ext>
          </c:extLst>
        </c:ser>
        <c:ser>
          <c:idx val="3"/>
          <c:order val="3"/>
          <c:tx>
            <c:strRef>
              <c:f>'[Utilization Tracking for Diabetes - 10-2017.xlsx]Diab - Oct 2017'!$J$4</c:f>
              <c:strCache>
                <c:ptCount val="1"/>
                <c:pt idx="0">
                  <c:v>Geriatric - MiChart</c:v>
                </c:pt>
              </c:strCache>
            </c:strRef>
          </c:tx>
          <c:spPr>
            <a:solidFill>
              <a:schemeClr val="accent1"/>
            </a:solidFill>
            <a:ln>
              <a:noFill/>
            </a:ln>
            <a:effectLst/>
          </c:spPr>
          <c:invertIfNegative val="0"/>
          <c:cat>
            <c:strRef>
              <c:f>'[Utilization Tracking for Diabetes - 10-2017.xlsx]Diab - Oct 2017'!$B$9:$B$11,'[Utilization Tracking for Diabetes - 10-2017.xlsx]Diab - Oct 2017'!$B$15</c:f>
              <c:strCache>
                <c:ptCount val="4"/>
                <c:pt idx="0">
                  <c:v>Emergency Department Visits</c:v>
                </c:pt>
                <c:pt idx="1">
                  <c:v>Observation Visits</c:v>
                </c:pt>
                <c:pt idx="2">
                  <c:v>Inpatient Admissions</c:v>
                </c:pt>
                <c:pt idx="3">
                  <c:v>Care Management Encounters</c:v>
                </c:pt>
              </c:strCache>
            </c:strRef>
          </c:cat>
          <c:val>
            <c:numRef>
              <c:f>'[Utilization Tracking for Diabetes - 10-2017.xlsx]Diab - Oct 2017'!$J$9:$J$11,'[Utilization Tracking for Diabetes - 10-2017.xlsx]Diab - Oct 2017'!$J$15</c:f>
              <c:numCache>
                <c:formatCode>_(* #,##0_);_(* \(#,##0\);_(* "-"??_);_(@_)</c:formatCode>
                <c:ptCount val="4"/>
                <c:pt idx="0">
                  <c:v>122</c:v>
                </c:pt>
                <c:pt idx="1">
                  <c:v>53</c:v>
                </c:pt>
                <c:pt idx="2">
                  <c:v>146</c:v>
                </c:pt>
                <c:pt idx="3" formatCode="_(* #,##0.0_);_(* \(#,##0.0\);_(* &quot;-&quot;??_);_(@_)">
                  <c:v>32.942264347223031</c:v>
                </c:pt>
              </c:numCache>
            </c:numRef>
          </c:val>
          <c:extLst>
            <c:ext xmlns:c16="http://schemas.microsoft.com/office/drawing/2014/chart" uri="{C3380CC4-5D6E-409C-BE32-E72D297353CC}">
              <c16:uniqueId val="{00000003-455D-4512-90EC-4BAF91F6FC37}"/>
            </c:ext>
          </c:extLst>
        </c:ser>
        <c:dLbls>
          <c:showLegendKey val="0"/>
          <c:showVal val="0"/>
          <c:showCatName val="0"/>
          <c:showSerName val="0"/>
          <c:showPercent val="0"/>
          <c:showBubbleSize val="0"/>
        </c:dLbls>
        <c:gapWidth val="150"/>
        <c:axId val="292280024"/>
        <c:axId val="292281336"/>
      </c:barChart>
      <c:catAx>
        <c:axId val="292280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281336"/>
        <c:crosses val="autoZero"/>
        <c:auto val="1"/>
        <c:lblAlgn val="ctr"/>
        <c:lblOffset val="100"/>
        <c:noMultiLvlLbl val="0"/>
      </c:catAx>
      <c:valAx>
        <c:axId val="292281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280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30-Day All Cause Readmisssions</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'[Utilization Tracking for Diabetes - 10-2017.xlsx]Diab - Oct 2017'!$D$4</c:f>
              <c:strCache>
                <c:ptCount val="1"/>
                <c:pt idx="0">
                  <c:v>Adult - Diab</c:v>
                </c:pt>
              </c:strCache>
            </c:strRef>
          </c:tx>
          <c:spPr>
            <a:solidFill>
              <a:srgbClr val="FFC000"/>
            </a:solidFill>
            <a:ln>
              <a:noFill/>
            </a:ln>
            <a:effectLst/>
          </c:spPr>
          <c:invertIfNegative val="0"/>
          <c:cat>
            <c:strRef>
              <c:f>'[Utilization Tracking for Diabetes - 10-2017.xlsx]Diab - Oct 2017'!$B$20:$B$21</c:f>
              <c:strCache>
                <c:ptCount val="2"/>
                <c:pt idx="0">
                  <c:v>Return visit to Inpatient </c:v>
                </c:pt>
                <c:pt idx="1">
                  <c:v>Return visit to inpatient/Emergency Department/Observation</c:v>
                </c:pt>
              </c:strCache>
            </c:strRef>
          </c:cat>
          <c:val>
            <c:numRef>
              <c:f>'[Utilization Tracking for Diabetes - 10-2017.xlsx]Diab - Oct 2017'!$D$20:$D$21</c:f>
              <c:numCache>
                <c:formatCode>0.0%</c:formatCode>
                <c:ptCount val="2"/>
                <c:pt idx="0">
                  <c:v>0.19905586152635721</c:v>
                </c:pt>
                <c:pt idx="1">
                  <c:v>0.30763178599527929</c:v>
                </c:pt>
              </c:numCache>
            </c:numRef>
          </c:val>
          <c:extLst>
            <c:ext xmlns:c16="http://schemas.microsoft.com/office/drawing/2014/chart" uri="{C3380CC4-5D6E-409C-BE32-E72D297353CC}">
              <c16:uniqueId val="{00000000-A99B-4F89-A7BE-B44563E0CCF8}"/>
            </c:ext>
          </c:extLst>
        </c:ser>
        <c:ser>
          <c:idx val="0"/>
          <c:order val="1"/>
          <c:tx>
            <c:strRef>
              <c:f>'[Utilization Tracking for Diabetes - 10-2017.xlsx]Diab - Oct 2017'!$I$4</c:f>
              <c:strCache>
                <c:ptCount val="1"/>
                <c:pt idx="0">
                  <c:v>Adult - MiChart</c:v>
                </c:pt>
              </c:strCache>
            </c:strRef>
          </c:tx>
          <c:spPr>
            <a:solidFill>
              <a:srgbClr val="FFE699"/>
            </a:solidFill>
            <a:ln>
              <a:noFill/>
            </a:ln>
            <a:effectLst/>
          </c:spPr>
          <c:invertIfNegative val="0"/>
          <c:cat>
            <c:strRef>
              <c:f>'[Utilization Tracking for Diabetes - 10-2017.xlsx]Diab - Oct 2017'!$B$20:$B$21</c:f>
              <c:strCache>
                <c:ptCount val="2"/>
                <c:pt idx="0">
                  <c:v>Return visit to Inpatient </c:v>
                </c:pt>
                <c:pt idx="1">
                  <c:v>Return visit to inpatient/Emergency Department/Observation</c:v>
                </c:pt>
              </c:strCache>
            </c:strRef>
          </c:cat>
          <c:val>
            <c:numRef>
              <c:f>'[Utilization Tracking for Diabetes - 10-2017.xlsx]Diab - Oct 2017'!$I$20:$I$21</c:f>
              <c:numCache>
                <c:formatCode>0.0%</c:formatCode>
                <c:ptCount val="2"/>
                <c:pt idx="0">
                  <c:v>0.123</c:v>
                </c:pt>
                <c:pt idx="1">
                  <c:v>0.20499999999999999</c:v>
                </c:pt>
              </c:numCache>
            </c:numRef>
          </c:val>
          <c:extLst>
            <c:ext xmlns:c16="http://schemas.microsoft.com/office/drawing/2014/chart" uri="{C3380CC4-5D6E-409C-BE32-E72D297353CC}">
              <c16:uniqueId val="{00000001-A99B-4F89-A7BE-B44563E0CCF8}"/>
            </c:ext>
          </c:extLst>
        </c:ser>
        <c:ser>
          <c:idx val="2"/>
          <c:order val="2"/>
          <c:tx>
            <c:strRef>
              <c:f>'[Utilization Tracking for Diabetes - 10-2017.xlsx]Diab - Oct 2017'!$E$4</c:f>
              <c:strCache>
                <c:ptCount val="1"/>
                <c:pt idx="0">
                  <c:v>Geriatric - Diab</c:v>
                </c:pt>
              </c:strCache>
            </c:strRef>
          </c:tx>
          <c:spPr>
            <a:solidFill>
              <a:schemeClr val="tx2"/>
            </a:solidFill>
            <a:ln>
              <a:noFill/>
            </a:ln>
            <a:effectLst/>
          </c:spPr>
          <c:invertIfNegative val="0"/>
          <c:cat>
            <c:strRef>
              <c:f>'[Utilization Tracking for Diabetes - 10-2017.xlsx]Diab - Oct 2017'!$B$20:$B$21</c:f>
              <c:strCache>
                <c:ptCount val="2"/>
                <c:pt idx="0">
                  <c:v>Return visit to Inpatient </c:v>
                </c:pt>
                <c:pt idx="1">
                  <c:v>Return visit to inpatient/Emergency Department/Observation</c:v>
                </c:pt>
              </c:strCache>
            </c:strRef>
          </c:cat>
          <c:val>
            <c:numRef>
              <c:f>'[Utilization Tracking for Diabetes - 10-2017.xlsx]Diab - Oct 2017'!$E$20:$E$21</c:f>
              <c:numCache>
                <c:formatCode>0.0%</c:formatCode>
                <c:ptCount val="2"/>
                <c:pt idx="0">
                  <c:v>0.16679021497405486</c:v>
                </c:pt>
                <c:pt idx="1">
                  <c:v>0.23795404002965159</c:v>
                </c:pt>
              </c:numCache>
            </c:numRef>
          </c:val>
          <c:extLst>
            <c:ext xmlns:c16="http://schemas.microsoft.com/office/drawing/2014/chart" uri="{C3380CC4-5D6E-409C-BE32-E72D297353CC}">
              <c16:uniqueId val="{00000002-A99B-4F89-A7BE-B44563E0CCF8}"/>
            </c:ext>
          </c:extLst>
        </c:ser>
        <c:ser>
          <c:idx val="3"/>
          <c:order val="3"/>
          <c:tx>
            <c:strRef>
              <c:f>'[Utilization Tracking for Diabetes - 10-2017.xlsx]Diab - Oct 2017'!$J$4</c:f>
              <c:strCache>
                <c:ptCount val="1"/>
                <c:pt idx="0">
                  <c:v>Geriatric - MiChart</c:v>
                </c:pt>
              </c:strCache>
            </c:strRef>
          </c:tx>
          <c:spPr>
            <a:solidFill>
              <a:schemeClr val="accent1"/>
            </a:solidFill>
            <a:ln>
              <a:noFill/>
            </a:ln>
            <a:effectLst/>
          </c:spPr>
          <c:invertIfNegative val="0"/>
          <c:cat>
            <c:strRef>
              <c:f>'[Utilization Tracking for Diabetes - 10-2017.xlsx]Diab - Oct 2017'!$B$20:$B$21</c:f>
              <c:strCache>
                <c:ptCount val="2"/>
                <c:pt idx="0">
                  <c:v>Return visit to Inpatient </c:v>
                </c:pt>
                <c:pt idx="1">
                  <c:v>Return visit to inpatient/Emergency Department/Observation</c:v>
                </c:pt>
              </c:strCache>
            </c:strRef>
          </c:cat>
          <c:val>
            <c:numRef>
              <c:f>'[Utilization Tracking for Diabetes - 10-2017.xlsx]Diab - Oct 2017'!$J$20:$J$21</c:f>
              <c:numCache>
                <c:formatCode>0.0%</c:formatCode>
                <c:ptCount val="2"/>
                <c:pt idx="0">
                  <c:v>0.14899999999999999</c:v>
                </c:pt>
                <c:pt idx="1">
                  <c:v>0.22700000000000001</c:v>
                </c:pt>
              </c:numCache>
            </c:numRef>
          </c:val>
          <c:extLst>
            <c:ext xmlns:c16="http://schemas.microsoft.com/office/drawing/2014/chart" uri="{C3380CC4-5D6E-409C-BE32-E72D297353CC}">
              <c16:uniqueId val="{00000003-A99B-4F89-A7BE-B44563E0CCF8}"/>
            </c:ext>
          </c:extLst>
        </c:ser>
        <c:dLbls>
          <c:showLegendKey val="0"/>
          <c:showVal val="0"/>
          <c:showCatName val="0"/>
          <c:showSerName val="0"/>
          <c:showPercent val="0"/>
          <c:showBubbleSize val="0"/>
        </c:dLbls>
        <c:gapWidth val="150"/>
        <c:axId val="292280024"/>
        <c:axId val="292281336"/>
      </c:barChart>
      <c:catAx>
        <c:axId val="29228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281336"/>
        <c:crosses val="autoZero"/>
        <c:auto val="1"/>
        <c:lblAlgn val="ctr"/>
        <c:lblOffset val="100"/>
        <c:noMultiLvlLbl val="0"/>
      </c:catAx>
      <c:valAx>
        <c:axId val="292281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2280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F5AAC-DD97-4004-A51E-A7DD17D452B2}" type="doc">
      <dgm:prSet loTypeId="urn:microsoft.com/office/officeart/2005/8/layout/lProcess2" loCatId="list" qsTypeId="urn:microsoft.com/office/officeart/2005/8/quickstyle/simple4" qsCatId="simple" csTypeId="urn:microsoft.com/office/officeart/2005/8/colors/accent1_2" csCatId="accent1" phldr="1"/>
      <dgm:spPr/>
    </dgm:pt>
    <dgm:pt modelId="{1C73744F-B0EC-480F-9C8A-8AEB95A2C762}">
      <dgm:prSet phldrT="[Text]" custT="1"/>
      <dgm:spPr/>
      <dgm:t>
        <a:bodyPr/>
        <a:lstStyle/>
        <a:p>
          <a:r>
            <a:rPr lang="en-US" sz="1600" b="1" dirty="0" smtClean="0"/>
            <a:t>Access and Continuity</a:t>
          </a:r>
          <a:endParaRPr lang="en-US" sz="1600" b="1" dirty="0"/>
        </a:p>
      </dgm:t>
    </dgm:pt>
    <dgm:pt modelId="{19BC2649-3F12-4674-9365-2648A3E4A01D}" type="parTrans" cxnId="{EE4BFF33-F9BA-4C3B-BA7F-3B4F98668B10}">
      <dgm:prSet/>
      <dgm:spPr/>
      <dgm:t>
        <a:bodyPr/>
        <a:lstStyle/>
        <a:p>
          <a:endParaRPr lang="en-US" sz="1400"/>
        </a:p>
      </dgm:t>
    </dgm:pt>
    <dgm:pt modelId="{E42EF413-29AC-4AD7-9E23-980E34FD8687}" type="sibTrans" cxnId="{EE4BFF33-F9BA-4C3B-BA7F-3B4F98668B10}">
      <dgm:prSet/>
      <dgm:spPr/>
      <dgm:t>
        <a:bodyPr/>
        <a:lstStyle/>
        <a:p>
          <a:endParaRPr lang="en-US" sz="1400"/>
        </a:p>
      </dgm:t>
    </dgm:pt>
    <dgm:pt modelId="{DF5ADC41-0F03-4262-8E93-90A7A9B5302F}">
      <dgm:prSet phldrT="[Text]" custT="1"/>
      <dgm:spPr/>
      <dgm:t>
        <a:bodyPr/>
        <a:lstStyle/>
        <a:p>
          <a:r>
            <a:rPr lang="en-US" sz="1600" b="1" dirty="0" smtClean="0"/>
            <a:t>Targeted Care Management</a:t>
          </a:r>
          <a:endParaRPr lang="en-US" sz="1600" b="1" dirty="0"/>
        </a:p>
      </dgm:t>
    </dgm:pt>
    <dgm:pt modelId="{AFCA4971-E880-4E07-AFF3-A5C0CEA969A3}" type="parTrans" cxnId="{05CC8221-9244-45D8-8600-8E80037B03CC}">
      <dgm:prSet/>
      <dgm:spPr/>
      <dgm:t>
        <a:bodyPr/>
        <a:lstStyle/>
        <a:p>
          <a:endParaRPr lang="en-US" sz="1400"/>
        </a:p>
      </dgm:t>
    </dgm:pt>
    <dgm:pt modelId="{324855F6-3FBE-457E-B95A-05F1C4061C1A}" type="sibTrans" cxnId="{05CC8221-9244-45D8-8600-8E80037B03CC}">
      <dgm:prSet/>
      <dgm:spPr/>
      <dgm:t>
        <a:bodyPr/>
        <a:lstStyle/>
        <a:p>
          <a:endParaRPr lang="en-US" sz="1400"/>
        </a:p>
      </dgm:t>
    </dgm:pt>
    <dgm:pt modelId="{DA2D0C2C-1130-4907-900D-00817DFF3617}">
      <dgm:prSet phldrT="[Text]" custT="1"/>
      <dgm:spPr/>
      <dgm:t>
        <a:bodyPr/>
        <a:lstStyle/>
        <a:p>
          <a:r>
            <a:rPr lang="en-US" sz="1600" b="1" dirty="0" smtClean="0"/>
            <a:t>Comprehensive-ness and Coordination</a:t>
          </a:r>
          <a:endParaRPr lang="en-US" sz="1600" b="1" dirty="0"/>
        </a:p>
      </dgm:t>
    </dgm:pt>
    <dgm:pt modelId="{8298E854-F108-4228-9C56-D1E6E96A7B27}" type="parTrans" cxnId="{F934E591-A360-4548-BD36-8687846B9F6F}">
      <dgm:prSet/>
      <dgm:spPr/>
      <dgm:t>
        <a:bodyPr/>
        <a:lstStyle/>
        <a:p>
          <a:endParaRPr lang="en-US" sz="1400"/>
        </a:p>
      </dgm:t>
    </dgm:pt>
    <dgm:pt modelId="{62E522FF-ED32-4576-8A73-74BEC8E49D74}" type="sibTrans" cxnId="{F934E591-A360-4548-BD36-8687846B9F6F}">
      <dgm:prSet/>
      <dgm:spPr/>
      <dgm:t>
        <a:bodyPr/>
        <a:lstStyle/>
        <a:p>
          <a:endParaRPr lang="en-US" sz="1400"/>
        </a:p>
      </dgm:t>
    </dgm:pt>
    <dgm:pt modelId="{7B6464B4-E565-42E7-AC01-E088CD30B3F0}">
      <dgm:prSet phldrT="[Text]" custT="1"/>
      <dgm:spPr/>
      <dgm:t>
        <a:bodyPr/>
        <a:lstStyle/>
        <a:p>
          <a:r>
            <a:rPr lang="en-US" sz="1400" dirty="0" smtClean="0"/>
            <a:t>2000</a:t>
          </a:r>
          <a:r>
            <a:rPr lang="en-US" sz="1400" baseline="30000" dirty="0" smtClean="0"/>
            <a:t>th</a:t>
          </a:r>
          <a:r>
            <a:rPr lang="en-US" sz="1400" dirty="0" smtClean="0"/>
            <a:t> adult </a:t>
          </a:r>
          <a:r>
            <a:rPr lang="en-US" sz="1400" dirty="0" err="1" smtClean="0"/>
            <a:t>eVisit</a:t>
          </a:r>
          <a:endParaRPr lang="en-US" sz="1400" dirty="0" smtClean="0"/>
        </a:p>
      </dgm:t>
    </dgm:pt>
    <dgm:pt modelId="{2D491991-1C40-45BC-BEF5-FFF9163CCDCE}" type="parTrans" cxnId="{D520A972-FB6A-409F-A453-3767778CB8C4}">
      <dgm:prSet/>
      <dgm:spPr/>
      <dgm:t>
        <a:bodyPr/>
        <a:lstStyle/>
        <a:p>
          <a:endParaRPr lang="en-US" sz="1400"/>
        </a:p>
      </dgm:t>
    </dgm:pt>
    <dgm:pt modelId="{88136194-5283-404E-8D07-21C29A0DE258}" type="sibTrans" cxnId="{D520A972-FB6A-409F-A453-3767778CB8C4}">
      <dgm:prSet/>
      <dgm:spPr/>
      <dgm:t>
        <a:bodyPr/>
        <a:lstStyle/>
        <a:p>
          <a:endParaRPr lang="en-US" sz="1400"/>
        </a:p>
      </dgm:t>
    </dgm:pt>
    <dgm:pt modelId="{13BBA2F0-3BCC-4E48-8DC0-F6E0AAC3620E}">
      <dgm:prSet phldrT="[Text]" custT="1"/>
      <dgm:spPr/>
      <dgm:t>
        <a:bodyPr/>
        <a:lstStyle/>
        <a:p>
          <a:r>
            <a:rPr lang="en-US" sz="1400" dirty="0" smtClean="0"/>
            <a:t>Piloting the Diabetes Care Model</a:t>
          </a:r>
          <a:endParaRPr lang="en-US" sz="1400" dirty="0"/>
        </a:p>
      </dgm:t>
    </dgm:pt>
    <dgm:pt modelId="{2DA9430E-C938-4D5B-9040-BBEC844807BB}" type="parTrans" cxnId="{B13E8FF9-9879-414C-9680-121ED6CBD59A}">
      <dgm:prSet/>
      <dgm:spPr/>
      <dgm:t>
        <a:bodyPr/>
        <a:lstStyle/>
        <a:p>
          <a:endParaRPr lang="en-US" sz="1400"/>
        </a:p>
      </dgm:t>
    </dgm:pt>
    <dgm:pt modelId="{70EF106B-4BFE-4F39-9721-DCE88248DC22}" type="sibTrans" cxnId="{B13E8FF9-9879-414C-9680-121ED6CBD59A}">
      <dgm:prSet/>
      <dgm:spPr/>
      <dgm:t>
        <a:bodyPr/>
        <a:lstStyle/>
        <a:p>
          <a:endParaRPr lang="en-US" sz="1400"/>
        </a:p>
      </dgm:t>
    </dgm:pt>
    <dgm:pt modelId="{F546F20F-B5F3-4FF1-AB10-5A8DB74C89F2}">
      <dgm:prSet phldrT="[Text]" custT="1"/>
      <dgm:spPr/>
      <dgm:t>
        <a:bodyPr/>
        <a:lstStyle/>
        <a:p>
          <a:r>
            <a:rPr lang="en-US" sz="1400" dirty="0" smtClean="0"/>
            <a:t>Longitudinal Care Management Report (next release 2/15)</a:t>
          </a:r>
          <a:endParaRPr lang="en-US" sz="1400" dirty="0"/>
        </a:p>
      </dgm:t>
    </dgm:pt>
    <dgm:pt modelId="{F57FF555-9F5F-4EEB-8BD3-F94016695CEE}" type="parTrans" cxnId="{B4201D17-680F-4009-9286-32B33C9CF332}">
      <dgm:prSet/>
      <dgm:spPr/>
      <dgm:t>
        <a:bodyPr/>
        <a:lstStyle/>
        <a:p>
          <a:endParaRPr lang="en-US" sz="1400"/>
        </a:p>
      </dgm:t>
    </dgm:pt>
    <dgm:pt modelId="{AF380388-D16C-473B-BFFD-DE59B643894D}" type="sibTrans" cxnId="{B4201D17-680F-4009-9286-32B33C9CF332}">
      <dgm:prSet/>
      <dgm:spPr/>
      <dgm:t>
        <a:bodyPr/>
        <a:lstStyle/>
        <a:p>
          <a:endParaRPr lang="en-US" sz="1400"/>
        </a:p>
      </dgm:t>
    </dgm:pt>
    <dgm:pt modelId="{79AAE6F7-B960-4CE2-874A-6E85C306764F}">
      <dgm:prSet phldrT="[Text]" custT="1"/>
      <dgm:spPr/>
      <dgm:t>
        <a:bodyPr/>
        <a:lstStyle/>
        <a:p>
          <a:r>
            <a:rPr lang="en-US" sz="1400" dirty="0" smtClean="0"/>
            <a:t>Live with Pediatric eConsults and </a:t>
          </a:r>
          <a:r>
            <a:rPr lang="en-US" sz="1400" dirty="0" err="1" smtClean="0"/>
            <a:t>eVisits</a:t>
          </a:r>
          <a:endParaRPr lang="en-US" sz="1400" dirty="0" smtClean="0"/>
        </a:p>
      </dgm:t>
    </dgm:pt>
    <dgm:pt modelId="{A1CD74DE-0735-4A19-8C8F-29F97254EF59}" type="parTrans" cxnId="{D609D1A5-5218-44F6-B1D4-6368B3105AF2}">
      <dgm:prSet/>
      <dgm:spPr/>
      <dgm:t>
        <a:bodyPr/>
        <a:lstStyle/>
        <a:p>
          <a:endParaRPr lang="en-US" sz="1400"/>
        </a:p>
      </dgm:t>
    </dgm:pt>
    <dgm:pt modelId="{C90CCEEF-DC9A-4C66-951A-85FFF55E2D7F}" type="sibTrans" cxnId="{D609D1A5-5218-44F6-B1D4-6368B3105AF2}">
      <dgm:prSet/>
      <dgm:spPr/>
      <dgm:t>
        <a:bodyPr/>
        <a:lstStyle/>
        <a:p>
          <a:endParaRPr lang="en-US" sz="1400"/>
        </a:p>
      </dgm:t>
    </dgm:pt>
    <dgm:pt modelId="{8878E4CC-71CE-4021-A678-549C659182F9}">
      <dgm:prSet phldrT="[Text]" custT="1"/>
      <dgm:spPr/>
      <dgm:t>
        <a:bodyPr/>
        <a:lstStyle/>
        <a:p>
          <a:r>
            <a:rPr lang="en-US" sz="1400" dirty="0" err="1" smtClean="0"/>
            <a:t>HouseCall</a:t>
          </a:r>
          <a:r>
            <a:rPr lang="en-US" sz="1400" dirty="0" smtClean="0"/>
            <a:t> TOC</a:t>
          </a:r>
        </a:p>
      </dgm:t>
    </dgm:pt>
    <dgm:pt modelId="{10A85217-0AF1-42C5-BEF8-983AD289284D}" type="parTrans" cxnId="{846A5EED-A71B-4D83-BA66-E28EB8083FF3}">
      <dgm:prSet/>
      <dgm:spPr/>
      <dgm:t>
        <a:bodyPr/>
        <a:lstStyle/>
        <a:p>
          <a:endParaRPr lang="en-US" sz="1400"/>
        </a:p>
      </dgm:t>
    </dgm:pt>
    <dgm:pt modelId="{55E5A07E-CB62-43A0-9FD1-AB6C54C0BB3F}" type="sibTrans" cxnId="{846A5EED-A71B-4D83-BA66-E28EB8083FF3}">
      <dgm:prSet/>
      <dgm:spPr/>
      <dgm:t>
        <a:bodyPr/>
        <a:lstStyle/>
        <a:p>
          <a:endParaRPr lang="en-US" sz="1400"/>
        </a:p>
      </dgm:t>
    </dgm:pt>
    <dgm:pt modelId="{396AF613-1EA1-417E-8C1C-7F30A056FE4A}">
      <dgm:prSet phldrT="[Text]" custT="1"/>
      <dgm:spPr/>
      <dgm:t>
        <a:bodyPr/>
        <a:lstStyle/>
        <a:p>
          <a:r>
            <a:rPr lang="en-US" sz="1600" b="1" dirty="0" smtClean="0"/>
            <a:t>Patient and Family Engagement</a:t>
          </a:r>
          <a:endParaRPr lang="en-US" sz="1600" b="1" dirty="0"/>
        </a:p>
      </dgm:t>
    </dgm:pt>
    <dgm:pt modelId="{3798BAE6-0B4A-4146-8811-51520379C3B1}" type="parTrans" cxnId="{D071E35A-41F2-4EFF-9AD1-0669B789915F}">
      <dgm:prSet/>
      <dgm:spPr/>
      <dgm:t>
        <a:bodyPr/>
        <a:lstStyle/>
        <a:p>
          <a:endParaRPr lang="en-US" sz="1400"/>
        </a:p>
      </dgm:t>
    </dgm:pt>
    <dgm:pt modelId="{4C21E009-578C-415F-BB92-3BA3CC8C8ABC}" type="sibTrans" cxnId="{D071E35A-41F2-4EFF-9AD1-0669B789915F}">
      <dgm:prSet/>
      <dgm:spPr/>
      <dgm:t>
        <a:bodyPr/>
        <a:lstStyle/>
        <a:p>
          <a:endParaRPr lang="en-US" sz="1400"/>
        </a:p>
      </dgm:t>
    </dgm:pt>
    <dgm:pt modelId="{B4E51813-D14D-4533-ACB5-EF23FA175808}">
      <dgm:prSet phldrT="[Text]" custT="1"/>
      <dgm:spPr/>
      <dgm:t>
        <a:bodyPr/>
        <a:lstStyle/>
        <a:p>
          <a:r>
            <a:rPr lang="en-US" sz="1600" b="1" dirty="0" smtClean="0"/>
            <a:t>Planned care and Population Health</a:t>
          </a:r>
          <a:endParaRPr lang="en-US" sz="1600" b="1" dirty="0"/>
        </a:p>
      </dgm:t>
    </dgm:pt>
    <dgm:pt modelId="{32360821-B454-45DC-9D3F-A88FEBF4E129}" type="parTrans" cxnId="{6B230C9F-1927-48B0-933D-EF14D672385D}">
      <dgm:prSet/>
      <dgm:spPr/>
      <dgm:t>
        <a:bodyPr/>
        <a:lstStyle/>
        <a:p>
          <a:endParaRPr lang="en-US" sz="1400"/>
        </a:p>
      </dgm:t>
    </dgm:pt>
    <dgm:pt modelId="{5BAC15F5-BB53-4376-B1D1-DCFB897BA0B2}" type="sibTrans" cxnId="{6B230C9F-1927-48B0-933D-EF14D672385D}">
      <dgm:prSet/>
      <dgm:spPr/>
      <dgm:t>
        <a:bodyPr/>
        <a:lstStyle/>
        <a:p>
          <a:endParaRPr lang="en-US" sz="1400"/>
        </a:p>
      </dgm:t>
    </dgm:pt>
    <dgm:pt modelId="{B312A69C-C3CD-451A-8835-239C28F81593}">
      <dgm:prSet phldrT="[Text]" custT="1"/>
      <dgm:spPr/>
      <dgm:t>
        <a:bodyPr/>
        <a:lstStyle/>
        <a:p>
          <a:r>
            <a:rPr lang="en-US" sz="1400" dirty="0" smtClean="0"/>
            <a:t>BHCC live in majority of adult clinics</a:t>
          </a:r>
          <a:endParaRPr lang="en-US" sz="1400" dirty="0"/>
        </a:p>
      </dgm:t>
    </dgm:pt>
    <dgm:pt modelId="{A3AAE97F-A1DB-45CB-A383-3C20F088FCA2}" type="parTrans" cxnId="{6F5F0EB4-115F-4EA2-B03A-E57C88F18555}">
      <dgm:prSet/>
      <dgm:spPr/>
      <dgm:t>
        <a:bodyPr/>
        <a:lstStyle/>
        <a:p>
          <a:endParaRPr lang="en-US" sz="1400"/>
        </a:p>
      </dgm:t>
    </dgm:pt>
    <dgm:pt modelId="{02E964B6-B6EE-4D08-972A-33CD99341769}" type="sibTrans" cxnId="{6F5F0EB4-115F-4EA2-B03A-E57C88F18555}">
      <dgm:prSet/>
      <dgm:spPr/>
      <dgm:t>
        <a:bodyPr/>
        <a:lstStyle/>
        <a:p>
          <a:endParaRPr lang="en-US" sz="1400"/>
        </a:p>
      </dgm:t>
    </dgm:pt>
    <dgm:pt modelId="{8CB9AB25-C75E-45C3-8029-43A1888E93B9}">
      <dgm:prSet phldrT="[Text]" custT="1"/>
      <dgm:spPr/>
      <dgm:t>
        <a:bodyPr/>
        <a:lstStyle/>
        <a:p>
          <a:r>
            <a:rPr lang="en-US" sz="1400" dirty="0" smtClean="0"/>
            <a:t>Updated Partners in Care to reflect community needs</a:t>
          </a:r>
          <a:endParaRPr lang="en-US" sz="1400" dirty="0"/>
        </a:p>
      </dgm:t>
    </dgm:pt>
    <dgm:pt modelId="{8DE9F2CC-B2E5-4CF0-8A28-156CA8B373A2}" type="parTrans" cxnId="{3BDFBE45-F5D2-4A12-A286-BB739B4C3E57}">
      <dgm:prSet/>
      <dgm:spPr/>
      <dgm:t>
        <a:bodyPr/>
        <a:lstStyle/>
        <a:p>
          <a:endParaRPr lang="en-US" sz="1400"/>
        </a:p>
      </dgm:t>
    </dgm:pt>
    <dgm:pt modelId="{AB00BB53-D204-46AF-AD37-C3DD470207E0}" type="sibTrans" cxnId="{3BDFBE45-F5D2-4A12-A286-BB739B4C3E57}">
      <dgm:prSet/>
      <dgm:spPr/>
      <dgm:t>
        <a:bodyPr/>
        <a:lstStyle/>
        <a:p>
          <a:endParaRPr lang="en-US" sz="1400"/>
        </a:p>
      </dgm:t>
    </dgm:pt>
    <dgm:pt modelId="{80E3CEA0-17CE-4C4C-9EAB-950CE0DA5A7E}">
      <dgm:prSet phldrT="[Text]" custT="1"/>
      <dgm:spPr/>
      <dgm:t>
        <a:bodyPr/>
        <a:lstStyle/>
        <a:p>
          <a:r>
            <a:rPr lang="en-US" sz="1400" dirty="0" smtClean="0"/>
            <a:t>Majority ACUs hold quarterly PFACs</a:t>
          </a:r>
          <a:endParaRPr lang="en-US" sz="1400" dirty="0"/>
        </a:p>
      </dgm:t>
    </dgm:pt>
    <dgm:pt modelId="{62D81FFC-30B8-48F7-B947-C329D835EC6E}" type="parTrans" cxnId="{91EE116A-9987-4E49-964B-E785DC44CA39}">
      <dgm:prSet/>
      <dgm:spPr/>
      <dgm:t>
        <a:bodyPr/>
        <a:lstStyle/>
        <a:p>
          <a:endParaRPr lang="en-US" sz="1400"/>
        </a:p>
      </dgm:t>
    </dgm:pt>
    <dgm:pt modelId="{DB05259F-C91D-4998-8836-2EC9B45A52C7}" type="sibTrans" cxnId="{91EE116A-9987-4E49-964B-E785DC44CA39}">
      <dgm:prSet/>
      <dgm:spPr/>
      <dgm:t>
        <a:bodyPr/>
        <a:lstStyle/>
        <a:p>
          <a:endParaRPr lang="en-US" sz="1400"/>
        </a:p>
      </dgm:t>
    </dgm:pt>
    <dgm:pt modelId="{85A74093-294D-4FC9-A7F6-A1AD4CB9F1C1}">
      <dgm:prSet phldrT="[Text]" custT="1"/>
      <dgm:spPr/>
      <dgm:t>
        <a:bodyPr/>
        <a:lstStyle/>
        <a:p>
          <a:r>
            <a:rPr lang="en-US" sz="1400" dirty="0" smtClean="0"/>
            <a:t>Significant increases across all adult clinics in advance directive collection rates</a:t>
          </a:r>
          <a:endParaRPr lang="en-US" sz="1400" dirty="0"/>
        </a:p>
      </dgm:t>
    </dgm:pt>
    <dgm:pt modelId="{120E98CE-5E91-4187-9BDD-0C6317D8D444}" type="parTrans" cxnId="{19101ACB-4677-4C91-A565-C72FE52B0D90}">
      <dgm:prSet/>
      <dgm:spPr/>
      <dgm:t>
        <a:bodyPr/>
        <a:lstStyle/>
        <a:p>
          <a:endParaRPr lang="en-US" sz="1400"/>
        </a:p>
      </dgm:t>
    </dgm:pt>
    <dgm:pt modelId="{094C94A6-FAE7-40B1-BDAA-44A9B19AACD1}" type="sibTrans" cxnId="{19101ACB-4677-4C91-A565-C72FE52B0D90}">
      <dgm:prSet/>
      <dgm:spPr/>
      <dgm:t>
        <a:bodyPr/>
        <a:lstStyle/>
        <a:p>
          <a:endParaRPr lang="en-US" sz="1400"/>
        </a:p>
      </dgm:t>
    </dgm:pt>
    <dgm:pt modelId="{F1157A14-ED3B-4427-9A8A-1DAE064D663F}">
      <dgm:prSet phldrT="[Text]" custT="1"/>
      <dgm:spPr/>
      <dgm:t>
        <a:bodyPr/>
        <a:lstStyle/>
        <a:p>
          <a:r>
            <a:rPr lang="en-US" sz="1400" dirty="0" smtClean="0"/>
            <a:t>Developed a working mission / vision</a:t>
          </a:r>
          <a:endParaRPr lang="en-US" sz="1400" dirty="0"/>
        </a:p>
      </dgm:t>
    </dgm:pt>
    <dgm:pt modelId="{4F49E13C-D43C-4E02-91DC-3EFB20C459E8}" type="parTrans" cxnId="{1C363F9E-6745-47EA-86B6-47F91DFF45D8}">
      <dgm:prSet/>
      <dgm:spPr/>
      <dgm:t>
        <a:bodyPr/>
        <a:lstStyle/>
        <a:p>
          <a:endParaRPr lang="en-US" sz="1400"/>
        </a:p>
      </dgm:t>
    </dgm:pt>
    <dgm:pt modelId="{ADC1FCE1-1475-4AA1-9D94-F0C4380E499A}" type="sibTrans" cxnId="{1C363F9E-6745-47EA-86B6-47F91DFF45D8}">
      <dgm:prSet/>
      <dgm:spPr/>
      <dgm:t>
        <a:bodyPr/>
        <a:lstStyle/>
        <a:p>
          <a:endParaRPr lang="en-US" sz="1400"/>
        </a:p>
      </dgm:t>
    </dgm:pt>
    <dgm:pt modelId="{BFF890CA-B1CB-4228-9B49-77F374D735B3}">
      <dgm:prSet phldrT="[Text]" custT="1"/>
      <dgm:spPr/>
      <dgm:t>
        <a:bodyPr/>
        <a:lstStyle/>
        <a:p>
          <a:r>
            <a:rPr lang="en-US" sz="1400" smtClean="0"/>
            <a:t>Developed and endorsed a care team model</a:t>
          </a:r>
          <a:endParaRPr lang="en-US" sz="1400" dirty="0"/>
        </a:p>
      </dgm:t>
    </dgm:pt>
    <dgm:pt modelId="{6280A307-D213-4925-9FCF-E3F73F54701B}" type="parTrans" cxnId="{E2E0C1B7-35A2-4382-B05A-2066AF3E9C48}">
      <dgm:prSet/>
      <dgm:spPr/>
      <dgm:t>
        <a:bodyPr/>
        <a:lstStyle/>
        <a:p>
          <a:endParaRPr lang="en-US"/>
        </a:p>
      </dgm:t>
    </dgm:pt>
    <dgm:pt modelId="{9EC02C24-38AE-4132-A938-2D82F4B987C1}" type="sibTrans" cxnId="{E2E0C1B7-35A2-4382-B05A-2066AF3E9C48}">
      <dgm:prSet/>
      <dgm:spPr/>
      <dgm:t>
        <a:bodyPr/>
        <a:lstStyle/>
        <a:p>
          <a:endParaRPr lang="en-US"/>
        </a:p>
      </dgm:t>
    </dgm:pt>
    <dgm:pt modelId="{49B55CA6-F2EE-44A9-9030-5C7BE16802FE}" type="pres">
      <dgm:prSet presAssocID="{D73F5AAC-DD97-4004-A51E-A7DD17D452B2}" presName="theList" presStyleCnt="0">
        <dgm:presLayoutVars>
          <dgm:dir/>
          <dgm:animLvl val="lvl"/>
          <dgm:resizeHandles val="exact"/>
        </dgm:presLayoutVars>
      </dgm:prSet>
      <dgm:spPr/>
    </dgm:pt>
    <dgm:pt modelId="{80CE95B0-6D40-4045-A3D1-CD7512BE753A}" type="pres">
      <dgm:prSet presAssocID="{1C73744F-B0EC-480F-9C8A-8AEB95A2C762}" presName="compNode" presStyleCnt="0"/>
      <dgm:spPr/>
    </dgm:pt>
    <dgm:pt modelId="{6E9BB9FF-1D18-471F-95DD-8DBFF3C1B34C}" type="pres">
      <dgm:prSet presAssocID="{1C73744F-B0EC-480F-9C8A-8AEB95A2C762}" presName="aNode" presStyleLbl="bgShp" presStyleIdx="0" presStyleCnt="5"/>
      <dgm:spPr/>
      <dgm:t>
        <a:bodyPr/>
        <a:lstStyle/>
        <a:p>
          <a:endParaRPr lang="en-US"/>
        </a:p>
      </dgm:t>
    </dgm:pt>
    <dgm:pt modelId="{4A737B18-217F-4DC1-9866-D3E0D3D4B302}" type="pres">
      <dgm:prSet presAssocID="{1C73744F-B0EC-480F-9C8A-8AEB95A2C762}" presName="textNode" presStyleLbl="bgShp" presStyleIdx="0" presStyleCnt="5"/>
      <dgm:spPr/>
      <dgm:t>
        <a:bodyPr/>
        <a:lstStyle/>
        <a:p>
          <a:endParaRPr lang="en-US"/>
        </a:p>
      </dgm:t>
    </dgm:pt>
    <dgm:pt modelId="{8AD25DD9-537A-44C2-8DD0-9CA58E6B22C9}" type="pres">
      <dgm:prSet presAssocID="{1C73744F-B0EC-480F-9C8A-8AEB95A2C762}" presName="compChildNode" presStyleCnt="0"/>
      <dgm:spPr/>
    </dgm:pt>
    <dgm:pt modelId="{D181A593-EDA1-4D47-BB18-AC19E8B4239E}" type="pres">
      <dgm:prSet presAssocID="{1C73744F-B0EC-480F-9C8A-8AEB95A2C762}" presName="theInnerList" presStyleCnt="0"/>
      <dgm:spPr/>
    </dgm:pt>
    <dgm:pt modelId="{28D9A9B3-72BA-4471-ACFC-BD57280CAF78}" type="pres">
      <dgm:prSet presAssocID="{7B6464B4-E565-42E7-AC01-E088CD30B3F0}" presName="childNode" presStyleLbl="node1" presStyleIdx="0" presStyleCnt="11">
        <dgm:presLayoutVars>
          <dgm:bulletEnabled val="1"/>
        </dgm:presLayoutVars>
      </dgm:prSet>
      <dgm:spPr/>
      <dgm:t>
        <a:bodyPr/>
        <a:lstStyle/>
        <a:p>
          <a:endParaRPr lang="en-US"/>
        </a:p>
      </dgm:t>
    </dgm:pt>
    <dgm:pt modelId="{1CD1B419-5867-4626-A010-8E6DB3BA9BBC}" type="pres">
      <dgm:prSet presAssocID="{7B6464B4-E565-42E7-AC01-E088CD30B3F0}" presName="aSpace2" presStyleCnt="0"/>
      <dgm:spPr/>
    </dgm:pt>
    <dgm:pt modelId="{EF2DBA3D-F086-4942-A84C-3F5F1B9791FB}" type="pres">
      <dgm:prSet presAssocID="{79AAE6F7-B960-4CE2-874A-6E85C306764F}" presName="childNode" presStyleLbl="node1" presStyleIdx="1" presStyleCnt="11">
        <dgm:presLayoutVars>
          <dgm:bulletEnabled val="1"/>
        </dgm:presLayoutVars>
      </dgm:prSet>
      <dgm:spPr/>
      <dgm:t>
        <a:bodyPr/>
        <a:lstStyle/>
        <a:p>
          <a:endParaRPr lang="en-US"/>
        </a:p>
      </dgm:t>
    </dgm:pt>
    <dgm:pt modelId="{585205F7-EF06-4121-AE5E-A1EE104982CB}" type="pres">
      <dgm:prSet presAssocID="{79AAE6F7-B960-4CE2-874A-6E85C306764F}" presName="aSpace2" presStyleCnt="0"/>
      <dgm:spPr/>
    </dgm:pt>
    <dgm:pt modelId="{B103C33D-6C72-4989-9669-DC695E96D906}" type="pres">
      <dgm:prSet presAssocID="{8878E4CC-71CE-4021-A678-549C659182F9}" presName="childNode" presStyleLbl="node1" presStyleIdx="2" presStyleCnt="11">
        <dgm:presLayoutVars>
          <dgm:bulletEnabled val="1"/>
        </dgm:presLayoutVars>
      </dgm:prSet>
      <dgm:spPr/>
      <dgm:t>
        <a:bodyPr/>
        <a:lstStyle/>
        <a:p>
          <a:endParaRPr lang="en-US"/>
        </a:p>
      </dgm:t>
    </dgm:pt>
    <dgm:pt modelId="{DE779104-2B32-4808-9B75-539A5B9BEAD8}" type="pres">
      <dgm:prSet presAssocID="{1C73744F-B0EC-480F-9C8A-8AEB95A2C762}" presName="aSpace" presStyleCnt="0"/>
      <dgm:spPr/>
    </dgm:pt>
    <dgm:pt modelId="{E4A1A589-F9C7-4981-BB45-33028813F6F6}" type="pres">
      <dgm:prSet presAssocID="{DF5ADC41-0F03-4262-8E93-90A7A9B5302F}" presName="compNode" presStyleCnt="0"/>
      <dgm:spPr/>
    </dgm:pt>
    <dgm:pt modelId="{846C29C9-A7E6-46F9-B69B-B2C137607BDC}" type="pres">
      <dgm:prSet presAssocID="{DF5ADC41-0F03-4262-8E93-90A7A9B5302F}" presName="aNode" presStyleLbl="bgShp" presStyleIdx="1" presStyleCnt="5"/>
      <dgm:spPr/>
      <dgm:t>
        <a:bodyPr/>
        <a:lstStyle/>
        <a:p>
          <a:endParaRPr lang="en-US"/>
        </a:p>
      </dgm:t>
    </dgm:pt>
    <dgm:pt modelId="{6E98390C-E1FF-478F-823D-842C1DC4BCFF}" type="pres">
      <dgm:prSet presAssocID="{DF5ADC41-0F03-4262-8E93-90A7A9B5302F}" presName="textNode" presStyleLbl="bgShp" presStyleIdx="1" presStyleCnt="5"/>
      <dgm:spPr/>
      <dgm:t>
        <a:bodyPr/>
        <a:lstStyle/>
        <a:p>
          <a:endParaRPr lang="en-US"/>
        </a:p>
      </dgm:t>
    </dgm:pt>
    <dgm:pt modelId="{49BA5093-3B4B-4B3B-B908-08CE8E40FAB7}" type="pres">
      <dgm:prSet presAssocID="{DF5ADC41-0F03-4262-8E93-90A7A9B5302F}" presName="compChildNode" presStyleCnt="0"/>
      <dgm:spPr/>
    </dgm:pt>
    <dgm:pt modelId="{4974D415-08B0-4D1B-B62E-680925260ABD}" type="pres">
      <dgm:prSet presAssocID="{DF5ADC41-0F03-4262-8E93-90A7A9B5302F}" presName="theInnerList" presStyleCnt="0"/>
      <dgm:spPr/>
    </dgm:pt>
    <dgm:pt modelId="{53B67190-DCB6-4721-A26F-F3F603D875A7}" type="pres">
      <dgm:prSet presAssocID="{13BBA2F0-3BCC-4E48-8DC0-F6E0AAC3620E}" presName="childNode" presStyleLbl="node1" presStyleIdx="3" presStyleCnt="11">
        <dgm:presLayoutVars>
          <dgm:bulletEnabled val="1"/>
        </dgm:presLayoutVars>
      </dgm:prSet>
      <dgm:spPr/>
      <dgm:t>
        <a:bodyPr/>
        <a:lstStyle/>
        <a:p>
          <a:endParaRPr lang="en-US"/>
        </a:p>
      </dgm:t>
    </dgm:pt>
    <dgm:pt modelId="{2AB3A25F-86C9-4CE3-AF9F-F7DDDE3A633A}" type="pres">
      <dgm:prSet presAssocID="{13BBA2F0-3BCC-4E48-8DC0-F6E0AAC3620E}" presName="aSpace2" presStyleCnt="0"/>
      <dgm:spPr/>
    </dgm:pt>
    <dgm:pt modelId="{6541A8CC-7531-4D9E-8C61-5283108F2B0A}" type="pres">
      <dgm:prSet presAssocID="{F546F20F-B5F3-4FF1-AB10-5A8DB74C89F2}" presName="childNode" presStyleLbl="node1" presStyleIdx="4" presStyleCnt="11">
        <dgm:presLayoutVars>
          <dgm:bulletEnabled val="1"/>
        </dgm:presLayoutVars>
      </dgm:prSet>
      <dgm:spPr/>
      <dgm:t>
        <a:bodyPr/>
        <a:lstStyle/>
        <a:p>
          <a:endParaRPr lang="en-US"/>
        </a:p>
      </dgm:t>
    </dgm:pt>
    <dgm:pt modelId="{BFBB2B1A-9624-4107-AD05-7D55FB422550}" type="pres">
      <dgm:prSet presAssocID="{DF5ADC41-0F03-4262-8E93-90A7A9B5302F}" presName="aSpace" presStyleCnt="0"/>
      <dgm:spPr/>
    </dgm:pt>
    <dgm:pt modelId="{4B693C85-A40B-4BAE-AB25-220D593B32CD}" type="pres">
      <dgm:prSet presAssocID="{DA2D0C2C-1130-4907-900D-00817DFF3617}" presName="compNode" presStyleCnt="0"/>
      <dgm:spPr/>
    </dgm:pt>
    <dgm:pt modelId="{B5221B07-154A-47A8-81AA-1D94EC184320}" type="pres">
      <dgm:prSet presAssocID="{DA2D0C2C-1130-4907-900D-00817DFF3617}" presName="aNode" presStyleLbl="bgShp" presStyleIdx="2" presStyleCnt="5"/>
      <dgm:spPr/>
      <dgm:t>
        <a:bodyPr/>
        <a:lstStyle/>
        <a:p>
          <a:endParaRPr lang="en-US"/>
        </a:p>
      </dgm:t>
    </dgm:pt>
    <dgm:pt modelId="{B94AF83E-380D-4E97-BEC1-B0F99BF79231}" type="pres">
      <dgm:prSet presAssocID="{DA2D0C2C-1130-4907-900D-00817DFF3617}" presName="textNode" presStyleLbl="bgShp" presStyleIdx="2" presStyleCnt="5"/>
      <dgm:spPr/>
      <dgm:t>
        <a:bodyPr/>
        <a:lstStyle/>
        <a:p>
          <a:endParaRPr lang="en-US"/>
        </a:p>
      </dgm:t>
    </dgm:pt>
    <dgm:pt modelId="{54C62AFF-0F88-41B1-AD5F-CD1B474C61BC}" type="pres">
      <dgm:prSet presAssocID="{DA2D0C2C-1130-4907-900D-00817DFF3617}" presName="compChildNode" presStyleCnt="0"/>
      <dgm:spPr/>
    </dgm:pt>
    <dgm:pt modelId="{FCF0A2B4-3E03-4273-A842-8A04A5ACD20F}" type="pres">
      <dgm:prSet presAssocID="{DA2D0C2C-1130-4907-900D-00817DFF3617}" presName="theInnerList" presStyleCnt="0"/>
      <dgm:spPr/>
    </dgm:pt>
    <dgm:pt modelId="{7CEC8201-DFB0-4A41-8F81-050FC648A642}" type="pres">
      <dgm:prSet presAssocID="{B312A69C-C3CD-451A-8835-239C28F81593}" presName="childNode" presStyleLbl="node1" presStyleIdx="5" presStyleCnt="11">
        <dgm:presLayoutVars>
          <dgm:bulletEnabled val="1"/>
        </dgm:presLayoutVars>
      </dgm:prSet>
      <dgm:spPr/>
      <dgm:t>
        <a:bodyPr/>
        <a:lstStyle/>
        <a:p>
          <a:endParaRPr lang="en-US"/>
        </a:p>
      </dgm:t>
    </dgm:pt>
    <dgm:pt modelId="{E045E299-34F9-4407-AEF1-74A483819C92}" type="pres">
      <dgm:prSet presAssocID="{B312A69C-C3CD-451A-8835-239C28F81593}" presName="aSpace2" presStyleCnt="0"/>
      <dgm:spPr/>
    </dgm:pt>
    <dgm:pt modelId="{1F7D6224-CF80-4DA9-A5BC-21D9E3E4B998}" type="pres">
      <dgm:prSet presAssocID="{8CB9AB25-C75E-45C3-8029-43A1888E93B9}" presName="childNode" presStyleLbl="node1" presStyleIdx="6" presStyleCnt="11">
        <dgm:presLayoutVars>
          <dgm:bulletEnabled val="1"/>
        </dgm:presLayoutVars>
      </dgm:prSet>
      <dgm:spPr/>
      <dgm:t>
        <a:bodyPr/>
        <a:lstStyle/>
        <a:p>
          <a:endParaRPr lang="en-US"/>
        </a:p>
      </dgm:t>
    </dgm:pt>
    <dgm:pt modelId="{F3CA3AF8-A9D3-47E6-A63B-319C38DA1CDA}" type="pres">
      <dgm:prSet presAssocID="{DA2D0C2C-1130-4907-900D-00817DFF3617}" presName="aSpace" presStyleCnt="0"/>
      <dgm:spPr/>
    </dgm:pt>
    <dgm:pt modelId="{1CEF94F0-2C4A-412A-AF83-595B79113A9C}" type="pres">
      <dgm:prSet presAssocID="{396AF613-1EA1-417E-8C1C-7F30A056FE4A}" presName="compNode" presStyleCnt="0"/>
      <dgm:spPr/>
    </dgm:pt>
    <dgm:pt modelId="{70F3A37A-20BA-487B-BA08-DAAC72619687}" type="pres">
      <dgm:prSet presAssocID="{396AF613-1EA1-417E-8C1C-7F30A056FE4A}" presName="aNode" presStyleLbl="bgShp" presStyleIdx="3" presStyleCnt="5"/>
      <dgm:spPr/>
      <dgm:t>
        <a:bodyPr/>
        <a:lstStyle/>
        <a:p>
          <a:endParaRPr lang="en-US"/>
        </a:p>
      </dgm:t>
    </dgm:pt>
    <dgm:pt modelId="{0DE01B02-3BB7-46C1-A5C7-5132F9133B98}" type="pres">
      <dgm:prSet presAssocID="{396AF613-1EA1-417E-8C1C-7F30A056FE4A}" presName="textNode" presStyleLbl="bgShp" presStyleIdx="3" presStyleCnt="5"/>
      <dgm:spPr/>
      <dgm:t>
        <a:bodyPr/>
        <a:lstStyle/>
        <a:p>
          <a:endParaRPr lang="en-US"/>
        </a:p>
      </dgm:t>
    </dgm:pt>
    <dgm:pt modelId="{788C3010-CF6B-4481-BB4F-3419E3A8039C}" type="pres">
      <dgm:prSet presAssocID="{396AF613-1EA1-417E-8C1C-7F30A056FE4A}" presName="compChildNode" presStyleCnt="0"/>
      <dgm:spPr/>
    </dgm:pt>
    <dgm:pt modelId="{22100456-6095-420F-8F13-F22FC45AB262}" type="pres">
      <dgm:prSet presAssocID="{396AF613-1EA1-417E-8C1C-7F30A056FE4A}" presName="theInnerList" presStyleCnt="0"/>
      <dgm:spPr/>
    </dgm:pt>
    <dgm:pt modelId="{6B6BA9B1-B5ED-4156-BC96-4BF9AFDA6825}" type="pres">
      <dgm:prSet presAssocID="{80E3CEA0-17CE-4C4C-9EAB-950CE0DA5A7E}" presName="childNode" presStyleLbl="node1" presStyleIdx="7" presStyleCnt="11">
        <dgm:presLayoutVars>
          <dgm:bulletEnabled val="1"/>
        </dgm:presLayoutVars>
      </dgm:prSet>
      <dgm:spPr/>
      <dgm:t>
        <a:bodyPr/>
        <a:lstStyle/>
        <a:p>
          <a:endParaRPr lang="en-US"/>
        </a:p>
      </dgm:t>
    </dgm:pt>
    <dgm:pt modelId="{DAB48370-37DD-4D62-B6A5-A1F55E3F280E}" type="pres">
      <dgm:prSet presAssocID="{80E3CEA0-17CE-4C4C-9EAB-950CE0DA5A7E}" presName="aSpace2" presStyleCnt="0"/>
      <dgm:spPr/>
    </dgm:pt>
    <dgm:pt modelId="{1FCE6BC8-2507-468D-96C9-B3500949CC19}" type="pres">
      <dgm:prSet presAssocID="{85A74093-294D-4FC9-A7F6-A1AD4CB9F1C1}" presName="childNode" presStyleLbl="node1" presStyleIdx="8" presStyleCnt="11">
        <dgm:presLayoutVars>
          <dgm:bulletEnabled val="1"/>
        </dgm:presLayoutVars>
      </dgm:prSet>
      <dgm:spPr/>
      <dgm:t>
        <a:bodyPr/>
        <a:lstStyle/>
        <a:p>
          <a:endParaRPr lang="en-US"/>
        </a:p>
      </dgm:t>
    </dgm:pt>
    <dgm:pt modelId="{FB541ABF-D43F-4F52-8E4D-AFBF708501A8}" type="pres">
      <dgm:prSet presAssocID="{396AF613-1EA1-417E-8C1C-7F30A056FE4A}" presName="aSpace" presStyleCnt="0"/>
      <dgm:spPr/>
    </dgm:pt>
    <dgm:pt modelId="{054E35AA-8D07-4936-AF90-5E6B939A3A7A}" type="pres">
      <dgm:prSet presAssocID="{B4E51813-D14D-4533-ACB5-EF23FA175808}" presName="compNode" presStyleCnt="0"/>
      <dgm:spPr/>
    </dgm:pt>
    <dgm:pt modelId="{E31B0460-CF98-41FE-A628-924C1596DDF3}" type="pres">
      <dgm:prSet presAssocID="{B4E51813-D14D-4533-ACB5-EF23FA175808}" presName="aNode" presStyleLbl="bgShp" presStyleIdx="4" presStyleCnt="5"/>
      <dgm:spPr/>
      <dgm:t>
        <a:bodyPr/>
        <a:lstStyle/>
        <a:p>
          <a:endParaRPr lang="en-US"/>
        </a:p>
      </dgm:t>
    </dgm:pt>
    <dgm:pt modelId="{7D900920-7DDE-4996-A084-20BBDAE2D1D1}" type="pres">
      <dgm:prSet presAssocID="{B4E51813-D14D-4533-ACB5-EF23FA175808}" presName="textNode" presStyleLbl="bgShp" presStyleIdx="4" presStyleCnt="5"/>
      <dgm:spPr/>
      <dgm:t>
        <a:bodyPr/>
        <a:lstStyle/>
        <a:p>
          <a:endParaRPr lang="en-US"/>
        </a:p>
      </dgm:t>
    </dgm:pt>
    <dgm:pt modelId="{F5294FB8-14EF-4E24-A2C7-C9DEB1B59112}" type="pres">
      <dgm:prSet presAssocID="{B4E51813-D14D-4533-ACB5-EF23FA175808}" presName="compChildNode" presStyleCnt="0"/>
      <dgm:spPr/>
    </dgm:pt>
    <dgm:pt modelId="{0A126AA9-6D80-48F9-9A4A-A1C98765EBA9}" type="pres">
      <dgm:prSet presAssocID="{B4E51813-D14D-4533-ACB5-EF23FA175808}" presName="theInnerList" presStyleCnt="0"/>
      <dgm:spPr/>
    </dgm:pt>
    <dgm:pt modelId="{C0F7B3CE-909E-4658-A0D8-FBB7F9E57364}" type="pres">
      <dgm:prSet presAssocID="{F1157A14-ED3B-4427-9A8A-1DAE064D663F}" presName="childNode" presStyleLbl="node1" presStyleIdx="9" presStyleCnt="11">
        <dgm:presLayoutVars>
          <dgm:bulletEnabled val="1"/>
        </dgm:presLayoutVars>
      </dgm:prSet>
      <dgm:spPr/>
      <dgm:t>
        <a:bodyPr/>
        <a:lstStyle/>
        <a:p>
          <a:endParaRPr lang="en-US"/>
        </a:p>
      </dgm:t>
    </dgm:pt>
    <dgm:pt modelId="{6319A350-6EA2-4D65-82CF-C910F4C27793}" type="pres">
      <dgm:prSet presAssocID="{F1157A14-ED3B-4427-9A8A-1DAE064D663F}" presName="aSpace2" presStyleCnt="0"/>
      <dgm:spPr/>
    </dgm:pt>
    <dgm:pt modelId="{766F373C-F4B5-4135-A3B9-A26B82C636B0}" type="pres">
      <dgm:prSet presAssocID="{BFF890CA-B1CB-4228-9B49-77F374D735B3}" presName="childNode" presStyleLbl="node1" presStyleIdx="10" presStyleCnt="11">
        <dgm:presLayoutVars>
          <dgm:bulletEnabled val="1"/>
        </dgm:presLayoutVars>
      </dgm:prSet>
      <dgm:spPr/>
      <dgm:t>
        <a:bodyPr/>
        <a:lstStyle/>
        <a:p>
          <a:endParaRPr lang="en-US"/>
        </a:p>
      </dgm:t>
    </dgm:pt>
  </dgm:ptLst>
  <dgm:cxnLst>
    <dgm:cxn modelId="{1D37E60D-6883-4D4E-A6F0-300958414628}" type="presOf" srcId="{79AAE6F7-B960-4CE2-874A-6E85C306764F}" destId="{EF2DBA3D-F086-4942-A84C-3F5F1B9791FB}" srcOrd="0" destOrd="0" presId="urn:microsoft.com/office/officeart/2005/8/layout/lProcess2"/>
    <dgm:cxn modelId="{13ABD96A-F6E8-4DD3-8454-095A86350199}" type="presOf" srcId="{F1157A14-ED3B-4427-9A8A-1DAE064D663F}" destId="{C0F7B3CE-909E-4658-A0D8-FBB7F9E57364}" srcOrd="0" destOrd="0" presId="urn:microsoft.com/office/officeart/2005/8/layout/lProcess2"/>
    <dgm:cxn modelId="{11250EAD-F74E-486F-A41B-B1CB392B2AE4}" type="presOf" srcId="{396AF613-1EA1-417E-8C1C-7F30A056FE4A}" destId="{0DE01B02-3BB7-46C1-A5C7-5132F9133B98}" srcOrd="1" destOrd="0" presId="urn:microsoft.com/office/officeart/2005/8/layout/lProcess2"/>
    <dgm:cxn modelId="{82C3D019-ABF9-4DC2-B0E1-3959616BE4D0}" type="presOf" srcId="{DA2D0C2C-1130-4907-900D-00817DFF3617}" destId="{B94AF83E-380D-4E97-BEC1-B0F99BF79231}" srcOrd="1" destOrd="0" presId="urn:microsoft.com/office/officeart/2005/8/layout/lProcess2"/>
    <dgm:cxn modelId="{19101ACB-4677-4C91-A565-C72FE52B0D90}" srcId="{396AF613-1EA1-417E-8C1C-7F30A056FE4A}" destId="{85A74093-294D-4FC9-A7F6-A1AD4CB9F1C1}" srcOrd="1" destOrd="0" parTransId="{120E98CE-5E91-4187-9BDD-0C6317D8D444}" sibTransId="{094C94A6-FAE7-40B1-BDAA-44A9B19AACD1}"/>
    <dgm:cxn modelId="{B4201D17-680F-4009-9286-32B33C9CF332}" srcId="{DF5ADC41-0F03-4262-8E93-90A7A9B5302F}" destId="{F546F20F-B5F3-4FF1-AB10-5A8DB74C89F2}" srcOrd="1" destOrd="0" parTransId="{F57FF555-9F5F-4EEB-8BD3-F94016695CEE}" sibTransId="{AF380388-D16C-473B-BFFD-DE59B643894D}"/>
    <dgm:cxn modelId="{6B230C9F-1927-48B0-933D-EF14D672385D}" srcId="{D73F5AAC-DD97-4004-A51E-A7DD17D452B2}" destId="{B4E51813-D14D-4533-ACB5-EF23FA175808}" srcOrd="4" destOrd="0" parTransId="{32360821-B454-45DC-9D3F-A88FEBF4E129}" sibTransId="{5BAC15F5-BB53-4376-B1D1-DCFB897BA0B2}"/>
    <dgm:cxn modelId="{C0B23858-8510-4C92-95D7-BDFA3E1AAD06}" type="presOf" srcId="{DF5ADC41-0F03-4262-8E93-90A7A9B5302F}" destId="{6E98390C-E1FF-478F-823D-842C1DC4BCFF}" srcOrd="1" destOrd="0" presId="urn:microsoft.com/office/officeart/2005/8/layout/lProcess2"/>
    <dgm:cxn modelId="{2E83BB1E-0142-42FB-AD8A-FBB36EFBEBE4}" type="presOf" srcId="{BFF890CA-B1CB-4228-9B49-77F374D735B3}" destId="{766F373C-F4B5-4135-A3B9-A26B82C636B0}" srcOrd="0" destOrd="0" presId="urn:microsoft.com/office/officeart/2005/8/layout/lProcess2"/>
    <dgm:cxn modelId="{E2E0C1B7-35A2-4382-B05A-2066AF3E9C48}" srcId="{B4E51813-D14D-4533-ACB5-EF23FA175808}" destId="{BFF890CA-B1CB-4228-9B49-77F374D735B3}" srcOrd="1" destOrd="0" parTransId="{6280A307-D213-4925-9FCF-E3F73F54701B}" sibTransId="{9EC02C24-38AE-4132-A938-2D82F4B987C1}"/>
    <dgm:cxn modelId="{B13E8FF9-9879-414C-9680-121ED6CBD59A}" srcId="{DF5ADC41-0F03-4262-8E93-90A7A9B5302F}" destId="{13BBA2F0-3BCC-4E48-8DC0-F6E0AAC3620E}" srcOrd="0" destOrd="0" parTransId="{2DA9430E-C938-4D5B-9040-BBEC844807BB}" sibTransId="{70EF106B-4BFE-4F39-9721-DCE88248DC22}"/>
    <dgm:cxn modelId="{784ADF3A-402D-4A72-8881-539C8AE20387}" type="presOf" srcId="{DA2D0C2C-1130-4907-900D-00817DFF3617}" destId="{B5221B07-154A-47A8-81AA-1D94EC184320}" srcOrd="0" destOrd="0" presId="urn:microsoft.com/office/officeart/2005/8/layout/lProcess2"/>
    <dgm:cxn modelId="{63CB45D0-F64D-4F7B-AC55-1B6638E6CFCB}" type="presOf" srcId="{B4E51813-D14D-4533-ACB5-EF23FA175808}" destId="{E31B0460-CF98-41FE-A628-924C1596DDF3}" srcOrd="0" destOrd="0" presId="urn:microsoft.com/office/officeart/2005/8/layout/lProcess2"/>
    <dgm:cxn modelId="{D071E35A-41F2-4EFF-9AD1-0669B789915F}" srcId="{D73F5AAC-DD97-4004-A51E-A7DD17D452B2}" destId="{396AF613-1EA1-417E-8C1C-7F30A056FE4A}" srcOrd="3" destOrd="0" parTransId="{3798BAE6-0B4A-4146-8811-51520379C3B1}" sibTransId="{4C21E009-578C-415F-BB92-3BA3CC8C8ABC}"/>
    <dgm:cxn modelId="{424D2524-C6D3-494A-97CD-778478FFA90A}" type="presOf" srcId="{7B6464B4-E565-42E7-AC01-E088CD30B3F0}" destId="{28D9A9B3-72BA-4471-ACFC-BD57280CAF78}" srcOrd="0" destOrd="0" presId="urn:microsoft.com/office/officeart/2005/8/layout/lProcess2"/>
    <dgm:cxn modelId="{394630E7-C873-4BA1-BBE2-9D6904CD0B40}" type="presOf" srcId="{8CB9AB25-C75E-45C3-8029-43A1888E93B9}" destId="{1F7D6224-CF80-4DA9-A5BC-21D9E3E4B998}" srcOrd="0" destOrd="0" presId="urn:microsoft.com/office/officeart/2005/8/layout/lProcess2"/>
    <dgm:cxn modelId="{5011415C-5BB8-4DF8-8724-7ADCD2504276}" type="presOf" srcId="{8878E4CC-71CE-4021-A678-549C659182F9}" destId="{B103C33D-6C72-4989-9669-DC695E96D906}" srcOrd="0" destOrd="0" presId="urn:microsoft.com/office/officeart/2005/8/layout/lProcess2"/>
    <dgm:cxn modelId="{05CC8221-9244-45D8-8600-8E80037B03CC}" srcId="{D73F5AAC-DD97-4004-A51E-A7DD17D452B2}" destId="{DF5ADC41-0F03-4262-8E93-90A7A9B5302F}" srcOrd="1" destOrd="0" parTransId="{AFCA4971-E880-4E07-AFF3-A5C0CEA969A3}" sibTransId="{324855F6-3FBE-457E-B95A-05F1C4061C1A}"/>
    <dgm:cxn modelId="{D520A972-FB6A-409F-A453-3767778CB8C4}" srcId="{1C73744F-B0EC-480F-9C8A-8AEB95A2C762}" destId="{7B6464B4-E565-42E7-AC01-E088CD30B3F0}" srcOrd="0" destOrd="0" parTransId="{2D491991-1C40-45BC-BEF5-FFF9163CCDCE}" sibTransId="{88136194-5283-404E-8D07-21C29A0DE258}"/>
    <dgm:cxn modelId="{8450683F-BB2E-4245-86D3-6E8C082AEC31}" type="presOf" srcId="{D73F5AAC-DD97-4004-A51E-A7DD17D452B2}" destId="{49B55CA6-F2EE-44A9-9030-5C7BE16802FE}" srcOrd="0" destOrd="0" presId="urn:microsoft.com/office/officeart/2005/8/layout/lProcess2"/>
    <dgm:cxn modelId="{71093A02-EA8B-401C-9942-9BD9845E1B67}" type="presOf" srcId="{13BBA2F0-3BCC-4E48-8DC0-F6E0AAC3620E}" destId="{53B67190-DCB6-4721-A26F-F3F603D875A7}" srcOrd="0" destOrd="0" presId="urn:microsoft.com/office/officeart/2005/8/layout/lProcess2"/>
    <dgm:cxn modelId="{6EE4CBDE-D660-4FED-9EBE-F5E139BA1393}" type="presOf" srcId="{DF5ADC41-0F03-4262-8E93-90A7A9B5302F}" destId="{846C29C9-A7E6-46F9-B69B-B2C137607BDC}" srcOrd="0" destOrd="0" presId="urn:microsoft.com/office/officeart/2005/8/layout/lProcess2"/>
    <dgm:cxn modelId="{C870B7F7-74B0-49B1-9ED3-F9A7C8B6294C}" type="presOf" srcId="{1C73744F-B0EC-480F-9C8A-8AEB95A2C762}" destId="{6E9BB9FF-1D18-471F-95DD-8DBFF3C1B34C}" srcOrd="0" destOrd="0" presId="urn:microsoft.com/office/officeart/2005/8/layout/lProcess2"/>
    <dgm:cxn modelId="{DFE6C281-BBB5-46ED-9906-785803743A1D}" type="presOf" srcId="{F546F20F-B5F3-4FF1-AB10-5A8DB74C89F2}" destId="{6541A8CC-7531-4D9E-8C61-5283108F2B0A}" srcOrd="0" destOrd="0" presId="urn:microsoft.com/office/officeart/2005/8/layout/lProcess2"/>
    <dgm:cxn modelId="{73B8AD19-7044-4732-94F2-81F6594024FB}" type="presOf" srcId="{B312A69C-C3CD-451A-8835-239C28F81593}" destId="{7CEC8201-DFB0-4A41-8F81-050FC648A642}" srcOrd="0" destOrd="0" presId="urn:microsoft.com/office/officeart/2005/8/layout/lProcess2"/>
    <dgm:cxn modelId="{3BDFBE45-F5D2-4A12-A286-BB739B4C3E57}" srcId="{DA2D0C2C-1130-4907-900D-00817DFF3617}" destId="{8CB9AB25-C75E-45C3-8029-43A1888E93B9}" srcOrd="1" destOrd="0" parTransId="{8DE9F2CC-B2E5-4CF0-8A28-156CA8B373A2}" sibTransId="{AB00BB53-D204-46AF-AD37-C3DD470207E0}"/>
    <dgm:cxn modelId="{6D66B3ED-838A-49A6-9122-6346E7C8D3DA}" type="presOf" srcId="{85A74093-294D-4FC9-A7F6-A1AD4CB9F1C1}" destId="{1FCE6BC8-2507-468D-96C9-B3500949CC19}" srcOrd="0" destOrd="0" presId="urn:microsoft.com/office/officeart/2005/8/layout/lProcess2"/>
    <dgm:cxn modelId="{EE4BFF33-F9BA-4C3B-BA7F-3B4F98668B10}" srcId="{D73F5AAC-DD97-4004-A51E-A7DD17D452B2}" destId="{1C73744F-B0EC-480F-9C8A-8AEB95A2C762}" srcOrd="0" destOrd="0" parTransId="{19BC2649-3F12-4674-9365-2648A3E4A01D}" sibTransId="{E42EF413-29AC-4AD7-9E23-980E34FD8687}"/>
    <dgm:cxn modelId="{44F7E92E-EDB5-44D1-85BC-954B94B8EE9E}" type="presOf" srcId="{80E3CEA0-17CE-4C4C-9EAB-950CE0DA5A7E}" destId="{6B6BA9B1-B5ED-4156-BC96-4BF9AFDA6825}" srcOrd="0" destOrd="0" presId="urn:microsoft.com/office/officeart/2005/8/layout/lProcess2"/>
    <dgm:cxn modelId="{2A5D3180-19C3-486D-8971-FAD66B87C230}" type="presOf" srcId="{396AF613-1EA1-417E-8C1C-7F30A056FE4A}" destId="{70F3A37A-20BA-487B-BA08-DAAC72619687}" srcOrd="0" destOrd="0" presId="urn:microsoft.com/office/officeart/2005/8/layout/lProcess2"/>
    <dgm:cxn modelId="{F934E591-A360-4548-BD36-8687846B9F6F}" srcId="{D73F5AAC-DD97-4004-A51E-A7DD17D452B2}" destId="{DA2D0C2C-1130-4907-900D-00817DFF3617}" srcOrd="2" destOrd="0" parTransId="{8298E854-F108-4228-9C56-D1E6E96A7B27}" sibTransId="{62E522FF-ED32-4576-8A73-74BEC8E49D74}"/>
    <dgm:cxn modelId="{B9B24A1E-352A-400E-B3F8-78ADD3662D57}" type="presOf" srcId="{B4E51813-D14D-4533-ACB5-EF23FA175808}" destId="{7D900920-7DDE-4996-A084-20BBDAE2D1D1}" srcOrd="1" destOrd="0" presId="urn:microsoft.com/office/officeart/2005/8/layout/lProcess2"/>
    <dgm:cxn modelId="{846A5EED-A71B-4D83-BA66-E28EB8083FF3}" srcId="{1C73744F-B0EC-480F-9C8A-8AEB95A2C762}" destId="{8878E4CC-71CE-4021-A678-549C659182F9}" srcOrd="2" destOrd="0" parTransId="{10A85217-0AF1-42C5-BEF8-983AD289284D}" sibTransId="{55E5A07E-CB62-43A0-9FD1-AB6C54C0BB3F}"/>
    <dgm:cxn modelId="{D609D1A5-5218-44F6-B1D4-6368B3105AF2}" srcId="{1C73744F-B0EC-480F-9C8A-8AEB95A2C762}" destId="{79AAE6F7-B960-4CE2-874A-6E85C306764F}" srcOrd="1" destOrd="0" parTransId="{A1CD74DE-0735-4A19-8C8F-29F97254EF59}" sibTransId="{C90CCEEF-DC9A-4C66-951A-85FFF55E2D7F}"/>
    <dgm:cxn modelId="{91EE116A-9987-4E49-964B-E785DC44CA39}" srcId="{396AF613-1EA1-417E-8C1C-7F30A056FE4A}" destId="{80E3CEA0-17CE-4C4C-9EAB-950CE0DA5A7E}" srcOrd="0" destOrd="0" parTransId="{62D81FFC-30B8-48F7-B947-C329D835EC6E}" sibTransId="{DB05259F-C91D-4998-8836-2EC9B45A52C7}"/>
    <dgm:cxn modelId="{1C363F9E-6745-47EA-86B6-47F91DFF45D8}" srcId="{B4E51813-D14D-4533-ACB5-EF23FA175808}" destId="{F1157A14-ED3B-4427-9A8A-1DAE064D663F}" srcOrd="0" destOrd="0" parTransId="{4F49E13C-D43C-4E02-91DC-3EFB20C459E8}" sibTransId="{ADC1FCE1-1475-4AA1-9D94-F0C4380E499A}"/>
    <dgm:cxn modelId="{ACED9A43-2EFF-4406-9E78-CB5777956462}" type="presOf" srcId="{1C73744F-B0EC-480F-9C8A-8AEB95A2C762}" destId="{4A737B18-217F-4DC1-9866-D3E0D3D4B302}" srcOrd="1" destOrd="0" presId="urn:microsoft.com/office/officeart/2005/8/layout/lProcess2"/>
    <dgm:cxn modelId="{6F5F0EB4-115F-4EA2-B03A-E57C88F18555}" srcId="{DA2D0C2C-1130-4907-900D-00817DFF3617}" destId="{B312A69C-C3CD-451A-8835-239C28F81593}" srcOrd="0" destOrd="0" parTransId="{A3AAE97F-A1DB-45CB-A383-3C20F088FCA2}" sibTransId="{02E964B6-B6EE-4D08-972A-33CD99341769}"/>
    <dgm:cxn modelId="{B531B0DA-C20B-40B6-B3B3-23522D1FB6BB}" type="presParOf" srcId="{49B55CA6-F2EE-44A9-9030-5C7BE16802FE}" destId="{80CE95B0-6D40-4045-A3D1-CD7512BE753A}" srcOrd="0" destOrd="0" presId="urn:microsoft.com/office/officeart/2005/8/layout/lProcess2"/>
    <dgm:cxn modelId="{D0EE6A7E-C7F0-40E0-84B1-6AE74E6AB589}" type="presParOf" srcId="{80CE95B0-6D40-4045-A3D1-CD7512BE753A}" destId="{6E9BB9FF-1D18-471F-95DD-8DBFF3C1B34C}" srcOrd="0" destOrd="0" presId="urn:microsoft.com/office/officeart/2005/8/layout/lProcess2"/>
    <dgm:cxn modelId="{B2BAFCE8-83DC-469F-ACB6-FF70FB2CCB49}" type="presParOf" srcId="{80CE95B0-6D40-4045-A3D1-CD7512BE753A}" destId="{4A737B18-217F-4DC1-9866-D3E0D3D4B302}" srcOrd="1" destOrd="0" presId="urn:microsoft.com/office/officeart/2005/8/layout/lProcess2"/>
    <dgm:cxn modelId="{28ED4B24-2523-4EFE-9DF9-5745AE456D46}" type="presParOf" srcId="{80CE95B0-6D40-4045-A3D1-CD7512BE753A}" destId="{8AD25DD9-537A-44C2-8DD0-9CA58E6B22C9}" srcOrd="2" destOrd="0" presId="urn:microsoft.com/office/officeart/2005/8/layout/lProcess2"/>
    <dgm:cxn modelId="{64B3AA60-94DC-4C97-B1F6-F3CBEDEE6E2B}" type="presParOf" srcId="{8AD25DD9-537A-44C2-8DD0-9CA58E6B22C9}" destId="{D181A593-EDA1-4D47-BB18-AC19E8B4239E}" srcOrd="0" destOrd="0" presId="urn:microsoft.com/office/officeart/2005/8/layout/lProcess2"/>
    <dgm:cxn modelId="{250CD545-EA92-4C32-9761-68AC77D0DA44}" type="presParOf" srcId="{D181A593-EDA1-4D47-BB18-AC19E8B4239E}" destId="{28D9A9B3-72BA-4471-ACFC-BD57280CAF78}" srcOrd="0" destOrd="0" presId="urn:microsoft.com/office/officeart/2005/8/layout/lProcess2"/>
    <dgm:cxn modelId="{95E47AF8-E642-4914-84BD-BEEF155BFA2A}" type="presParOf" srcId="{D181A593-EDA1-4D47-BB18-AC19E8B4239E}" destId="{1CD1B419-5867-4626-A010-8E6DB3BA9BBC}" srcOrd="1" destOrd="0" presId="urn:microsoft.com/office/officeart/2005/8/layout/lProcess2"/>
    <dgm:cxn modelId="{FFB214F4-0529-4829-87EA-2851E8B92B03}" type="presParOf" srcId="{D181A593-EDA1-4D47-BB18-AC19E8B4239E}" destId="{EF2DBA3D-F086-4942-A84C-3F5F1B9791FB}" srcOrd="2" destOrd="0" presId="urn:microsoft.com/office/officeart/2005/8/layout/lProcess2"/>
    <dgm:cxn modelId="{3B8646F2-3BF0-46B1-B936-EE8F378B8D73}" type="presParOf" srcId="{D181A593-EDA1-4D47-BB18-AC19E8B4239E}" destId="{585205F7-EF06-4121-AE5E-A1EE104982CB}" srcOrd="3" destOrd="0" presId="urn:microsoft.com/office/officeart/2005/8/layout/lProcess2"/>
    <dgm:cxn modelId="{0199894B-CB3B-49C3-8548-850EF4C196FA}" type="presParOf" srcId="{D181A593-EDA1-4D47-BB18-AC19E8B4239E}" destId="{B103C33D-6C72-4989-9669-DC695E96D906}" srcOrd="4" destOrd="0" presId="urn:microsoft.com/office/officeart/2005/8/layout/lProcess2"/>
    <dgm:cxn modelId="{E9B6C43B-9FA7-4AC1-A907-61FC97C88CAF}" type="presParOf" srcId="{49B55CA6-F2EE-44A9-9030-5C7BE16802FE}" destId="{DE779104-2B32-4808-9B75-539A5B9BEAD8}" srcOrd="1" destOrd="0" presId="urn:microsoft.com/office/officeart/2005/8/layout/lProcess2"/>
    <dgm:cxn modelId="{FF882595-D224-4E21-B143-F09FC45D8220}" type="presParOf" srcId="{49B55CA6-F2EE-44A9-9030-5C7BE16802FE}" destId="{E4A1A589-F9C7-4981-BB45-33028813F6F6}" srcOrd="2" destOrd="0" presId="urn:microsoft.com/office/officeart/2005/8/layout/lProcess2"/>
    <dgm:cxn modelId="{5F4E41C6-4FE2-4793-B16F-043702FE2A11}" type="presParOf" srcId="{E4A1A589-F9C7-4981-BB45-33028813F6F6}" destId="{846C29C9-A7E6-46F9-B69B-B2C137607BDC}" srcOrd="0" destOrd="0" presId="urn:microsoft.com/office/officeart/2005/8/layout/lProcess2"/>
    <dgm:cxn modelId="{1D673F9B-338E-4EE1-A203-15E737BD8225}" type="presParOf" srcId="{E4A1A589-F9C7-4981-BB45-33028813F6F6}" destId="{6E98390C-E1FF-478F-823D-842C1DC4BCFF}" srcOrd="1" destOrd="0" presId="urn:microsoft.com/office/officeart/2005/8/layout/lProcess2"/>
    <dgm:cxn modelId="{FDD00D85-153F-45B7-B418-CC10EBC9902B}" type="presParOf" srcId="{E4A1A589-F9C7-4981-BB45-33028813F6F6}" destId="{49BA5093-3B4B-4B3B-B908-08CE8E40FAB7}" srcOrd="2" destOrd="0" presId="urn:microsoft.com/office/officeart/2005/8/layout/lProcess2"/>
    <dgm:cxn modelId="{75E0FB00-6DE9-4561-8264-DF7407DBC144}" type="presParOf" srcId="{49BA5093-3B4B-4B3B-B908-08CE8E40FAB7}" destId="{4974D415-08B0-4D1B-B62E-680925260ABD}" srcOrd="0" destOrd="0" presId="urn:microsoft.com/office/officeart/2005/8/layout/lProcess2"/>
    <dgm:cxn modelId="{3B821BDB-CCFD-445F-BA9B-9BDDFB6AEFA7}" type="presParOf" srcId="{4974D415-08B0-4D1B-B62E-680925260ABD}" destId="{53B67190-DCB6-4721-A26F-F3F603D875A7}" srcOrd="0" destOrd="0" presId="urn:microsoft.com/office/officeart/2005/8/layout/lProcess2"/>
    <dgm:cxn modelId="{C441113B-40A2-4E5D-8EDE-6CAD17CF2B99}" type="presParOf" srcId="{4974D415-08B0-4D1B-B62E-680925260ABD}" destId="{2AB3A25F-86C9-4CE3-AF9F-F7DDDE3A633A}" srcOrd="1" destOrd="0" presId="urn:microsoft.com/office/officeart/2005/8/layout/lProcess2"/>
    <dgm:cxn modelId="{6C346991-DC26-41C6-8B8D-15A3F66A1338}" type="presParOf" srcId="{4974D415-08B0-4D1B-B62E-680925260ABD}" destId="{6541A8CC-7531-4D9E-8C61-5283108F2B0A}" srcOrd="2" destOrd="0" presId="urn:microsoft.com/office/officeart/2005/8/layout/lProcess2"/>
    <dgm:cxn modelId="{92BA0751-18E3-466C-8164-8088B02F9306}" type="presParOf" srcId="{49B55CA6-F2EE-44A9-9030-5C7BE16802FE}" destId="{BFBB2B1A-9624-4107-AD05-7D55FB422550}" srcOrd="3" destOrd="0" presId="urn:microsoft.com/office/officeart/2005/8/layout/lProcess2"/>
    <dgm:cxn modelId="{9655FC32-B821-490A-9E02-4C74A59A31A8}" type="presParOf" srcId="{49B55CA6-F2EE-44A9-9030-5C7BE16802FE}" destId="{4B693C85-A40B-4BAE-AB25-220D593B32CD}" srcOrd="4" destOrd="0" presId="urn:microsoft.com/office/officeart/2005/8/layout/lProcess2"/>
    <dgm:cxn modelId="{C7644B84-A87F-494B-AAA0-DFF970B3EE84}" type="presParOf" srcId="{4B693C85-A40B-4BAE-AB25-220D593B32CD}" destId="{B5221B07-154A-47A8-81AA-1D94EC184320}" srcOrd="0" destOrd="0" presId="urn:microsoft.com/office/officeart/2005/8/layout/lProcess2"/>
    <dgm:cxn modelId="{83E64A2D-F885-4C36-836A-10BCDA58A054}" type="presParOf" srcId="{4B693C85-A40B-4BAE-AB25-220D593B32CD}" destId="{B94AF83E-380D-4E97-BEC1-B0F99BF79231}" srcOrd="1" destOrd="0" presId="urn:microsoft.com/office/officeart/2005/8/layout/lProcess2"/>
    <dgm:cxn modelId="{F87E546A-2C8E-4C91-9525-817A622FB124}" type="presParOf" srcId="{4B693C85-A40B-4BAE-AB25-220D593B32CD}" destId="{54C62AFF-0F88-41B1-AD5F-CD1B474C61BC}" srcOrd="2" destOrd="0" presId="urn:microsoft.com/office/officeart/2005/8/layout/lProcess2"/>
    <dgm:cxn modelId="{0AC07F36-3407-42AE-8790-7BB86F481147}" type="presParOf" srcId="{54C62AFF-0F88-41B1-AD5F-CD1B474C61BC}" destId="{FCF0A2B4-3E03-4273-A842-8A04A5ACD20F}" srcOrd="0" destOrd="0" presId="urn:microsoft.com/office/officeart/2005/8/layout/lProcess2"/>
    <dgm:cxn modelId="{64A953B7-1CE5-4802-8916-DE34D555D4E7}" type="presParOf" srcId="{FCF0A2B4-3E03-4273-A842-8A04A5ACD20F}" destId="{7CEC8201-DFB0-4A41-8F81-050FC648A642}" srcOrd="0" destOrd="0" presId="urn:microsoft.com/office/officeart/2005/8/layout/lProcess2"/>
    <dgm:cxn modelId="{020356E8-EB2F-4D1A-907C-B32FFF6DEEFF}" type="presParOf" srcId="{FCF0A2B4-3E03-4273-A842-8A04A5ACD20F}" destId="{E045E299-34F9-4407-AEF1-74A483819C92}" srcOrd="1" destOrd="0" presId="urn:microsoft.com/office/officeart/2005/8/layout/lProcess2"/>
    <dgm:cxn modelId="{4DDD97C7-8D15-4FED-9808-67402D0EBAC8}" type="presParOf" srcId="{FCF0A2B4-3E03-4273-A842-8A04A5ACD20F}" destId="{1F7D6224-CF80-4DA9-A5BC-21D9E3E4B998}" srcOrd="2" destOrd="0" presId="urn:microsoft.com/office/officeart/2005/8/layout/lProcess2"/>
    <dgm:cxn modelId="{1B5145D5-B17F-45C8-B831-CEBE23023AC2}" type="presParOf" srcId="{49B55CA6-F2EE-44A9-9030-5C7BE16802FE}" destId="{F3CA3AF8-A9D3-47E6-A63B-319C38DA1CDA}" srcOrd="5" destOrd="0" presId="urn:microsoft.com/office/officeart/2005/8/layout/lProcess2"/>
    <dgm:cxn modelId="{610F4949-9536-4648-8CBA-CF0CCE256B69}" type="presParOf" srcId="{49B55CA6-F2EE-44A9-9030-5C7BE16802FE}" destId="{1CEF94F0-2C4A-412A-AF83-595B79113A9C}" srcOrd="6" destOrd="0" presId="urn:microsoft.com/office/officeart/2005/8/layout/lProcess2"/>
    <dgm:cxn modelId="{0EFCB224-CC81-4480-8617-6A4665C8C90B}" type="presParOf" srcId="{1CEF94F0-2C4A-412A-AF83-595B79113A9C}" destId="{70F3A37A-20BA-487B-BA08-DAAC72619687}" srcOrd="0" destOrd="0" presId="urn:microsoft.com/office/officeart/2005/8/layout/lProcess2"/>
    <dgm:cxn modelId="{5864684C-01D7-4199-8B4B-372B8CA55528}" type="presParOf" srcId="{1CEF94F0-2C4A-412A-AF83-595B79113A9C}" destId="{0DE01B02-3BB7-46C1-A5C7-5132F9133B98}" srcOrd="1" destOrd="0" presId="urn:microsoft.com/office/officeart/2005/8/layout/lProcess2"/>
    <dgm:cxn modelId="{35C8E9A3-9773-41B8-992A-12F5436ED881}" type="presParOf" srcId="{1CEF94F0-2C4A-412A-AF83-595B79113A9C}" destId="{788C3010-CF6B-4481-BB4F-3419E3A8039C}" srcOrd="2" destOrd="0" presId="urn:microsoft.com/office/officeart/2005/8/layout/lProcess2"/>
    <dgm:cxn modelId="{998E88B2-6858-4E44-A25A-24474100C945}" type="presParOf" srcId="{788C3010-CF6B-4481-BB4F-3419E3A8039C}" destId="{22100456-6095-420F-8F13-F22FC45AB262}" srcOrd="0" destOrd="0" presId="urn:microsoft.com/office/officeart/2005/8/layout/lProcess2"/>
    <dgm:cxn modelId="{5CDDB2B6-59C4-406B-94E5-E150BBCB9234}" type="presParOf" srcId="{22100456-6095-420F-8F13-F22FC45AB262}" destId="{6B6BA9B1-B5ED-4156-BC96-4BF9AFDA6825}" srcOrd="0" destOrd="0" presId="urn:microsoft.com/office/officeart/2005/8/layout/lProcess2"/>
    <dgm:cxn modelId="{8C318FD0-9C9E-4724-ACCA-110F84E7BB95}" type="presParOf" srcId="{22100456-6095-420F-8F13-F22FC45AB262}" destId="{DAB48370-37DD-4D62-B6A5-A1F55E3F280E}" srcOrd="1" destOrd="0" presId="urn:microsoft.com/office/officeart/2005/8/layout/lProcess2"/>
    <dgm:cxn modelId="{583A058C-2A28-46B5-B61C-77B239873B84}" type="presParOf" srcId="{22100456-6095-420F-8F13-F22FC45AB262}" destId="{1FCE6BC8-2507-468D-96C9-B3500949CC19}" srcOrd="2" destOrd="0" presId="urn:microsoft.com/office/officeart/2005/8/layout/lProcess2"/>
    <dgm:cxn modelId="{E190DE31-60D8-4EE2-BBE5-350FF2EA95C0}" type="presParOf" srcId="{49B55CA6-F2EE-44A9-9030-5C7BE16802FE}" destId="{FB541ABF-D43F-4F52-8E4D-AFBF708501A8}" srcOrd="7" destOrd="0" presId="urn:microsoft.com/office/officeart/2005/8/layout/lProcess2"/>
    <dgm:cxn modelId="{6D31F5B0-1C0B-4C2B-BCA5-8978A6097F01}" type="presParOf" srcId="{49B55CA6-F2EE-44A9-9030-5C7BE16802FE}" destId="{054E35AA-8D07-4936-AF90-5E6B939A3A7A}" srcOrd="8" destOrd="0" presId="urn:microsoft.com/office/officeart/2005/8/layout/lProcess2"/>
    <dgm:cxn modelId="{E7530D7A-52C1-40C7-9FF4-B9B017079860}" type="presParOf" srcId="{054E35AA-8D07-4936-AF90-5E6B939A3A7A}" destId="{E31B0460-CF98-41FE-A628-924C1596DDF3}" srcOrd="0" destOrd="0" presId="urn:microsoft.com/office/officeart/2005/8/layout/lProcess2"/>
    <dgm:cxn modelId="{18D2F701-4708-4C49-9558-14C82C285FB4}" type="presParOf" srcId="{054E35AA-8D07-4936-AF90-5E6B939A3A7A}" destId="{7D900920-7DDE-4996-A084-20BBDAE2D1D1}" srcOrd="1" destOrd="0" presId="urn:microsoft.com/office/officeart/2005/8/layout/lProcess2"/>
    <dgm:cxn modelId="{C9787D84-17FB-4856-87D6-C807E46FEAB3}" type="presParOf" srcId="{054E35AA-8D07-4936-AF90-5E6B939A3A7A}" destId="{F5294FB8-14EF-4E24-A2C7-C9DEB1B59112}" srcOrd="2" destOrd="0" presId="urn:microsoft.com/office/officeart/2005/8/layout/lProcess2"/>
    <dgm:cxn modelId="{E395614B-625A-48CD-BCB0-A5BD95486415}" type="presParOf" srcId="{F5294FB8-14EF-4E24-A2C7-C9DEB1B59112}" destId="{0A126AA9-6D80-48F9-9A4A-A1C98765EBA9}" srcOrd="0" destOrd="0" presId="urn:microsoft.com/office/officeart/2005/8/layout/lProcess2"/>
    <dgm:cxn modelId="{A6F3176E-ACBD-4DF9-BBF8-3016EFA6CBD2}" type="presParOf" srcId="{0A126AA9-6D80-48F9-9A4A-A1C98765EBA9}" destId="{C0F7B3CE-909E-4658-A0D8-FBB7F9E57364}" srcOrd="0" destOrd="0" presId="urn:microsoft.com/office/officeart/2005/8/layout/lProcess2"/>
    <dgm:cxn modelId="{983116CE-A0B4-42D9-9340-D817A1865A09}" type="presParOf" srcId="{0A126AA9-6D80-48F9-9A4A-A1C98765EBA9}" destId="{6319A350-6EA2-4D65-82CF-C910F4C27793}" srcOrd="1" destOrd="0" presId="urn:microsoft.com/office/officeart/2005/8/layout/lProcess2"/>
    <dgm:cxn modelId="{03C22E5F-5C70-424F-B22C-3C30DFF95077}" type="presParOf" srcId="{0A126AA9-6D80-48F9-9A4A-A1C98765EBA9}" destId="{766F373C-F4B5-4135-A3B9-A26B82C636B0}"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6475B-3AC1-4829-806E-5CD8D0FE179C}" type="doc">
      <dgm:prSet loTypeId="urn:microsoft.com/office/officeart/2005/8/layout/hList7" loCatId="list" qsTypeId="urn:microsoft.com/office/officeart/2005/8/quickstyle/simple1" qsCatId="simple" csTypeId="urn:microsoft.com/office/officeart/2005/8/colors/colorful1" csCatId="colorful" phldr="1"/>
      <dgm:spPr/>
    </dgm:pt>
    <dgm:pt modelId="{C0FAC211-93CB-4C4B-946D-B98577A35270}">
      <dgm:prSet phldrT="[Text]" custT="1"/>
      <dgm:spPr/>
      <dgm:t>
        <a:bodyPr/>
        <a:lstStyle/>
        <a:p>
          <a:r>
            <a:rPr lang="en-US" sz="1200" b="1" dirty="0" smtClean="0">
              <a:latin typeface="+mn-lt"/>
              <a:cs typeface="Times New Roman" panose="02020603050405020304" pitchFamily="18" charset="0"/>
            </a:rPr>
            <a:t>● </a:t>
          </a:r>
          <a:r>
            <a:rPr lang="en-US" sz="1200" b="1" dirty="0" smtClean="0">
              <a:latin typeface="+mn-lt"/>
            </a:rPr>
            <a:t>Appointment Request Triage</a:t>
          </a:r>
        </a:p>
        <a:p>
          <a:r>
            <a:rPr lang="en-US" sz="1200" b="1" dirty="0" smtClean="0">
              <a:latin typeface="+mn-lt"/>
              <a:cs typeface="Times New Roman" panose="02020603050405020304" pitchFamily="18" charset="0"/>
            </a:rPr>
            <a:t>● </a:t>
          </a:r>
          <a:r>
            <a:rPr lang="en-US" sz="1200" b="1" dirty="0" smtClean="0">
              <a:latin typeface="+mn-lt"/>
            </a:rPr>
            <a:t>Pre-Visit Planning</a:t>
          </a:r>
        </a:p>
        <a:p>
          <a:r>
            <a:rPr lang="en-US" sz="1200" b="1" dirty="0" smtClean="0">
              <a:latin typeface="+mn-lt"/>
              <a:cs typeface="Times New Roman" panose="02020603050405020304" pitchFamily="18" charset="0"/>
            </a:rPr>
            <a:t>● </a:t>
          </a:r>
          <a:r>
            <a:rPr lang="en-US" sz="1200" b="1" dirty="0" smtClean="0">
              <a:latin typeface="+mn-lt"/>
            </a:rPr>
            <a:t>Pre-Visit Chart Prep for Provider</a:t>
          </a:r>
        </a:p>
        <a:p>
          <a:r>
            <a:rPr lang="en-US" sz="1200" b="1" dirty="0" smtClean="0">
              <a:latin typeface="+mn-lt"/>
              <a:cs typeface="Times New Roman" panose="02020603050405020304" pitchFamily="18" charset="0"/>
            </a:rPr>
            <a:t>● </a:t>
          </a:r>
          <a:r>
            <a:rPr lang="en-US" sz="1200" b="1" dirty="0" smtClean="0">
              <a:latin typeface="+mn-lt"/>
            </a:rPr>
            <a:t>Provider’s Pre-Visit Review</a:t>
          </a:r>
        </a:p>
        <a:p>
          <a:r>
            <a:rPr lang="en-US" sz="1200" b="1" dirty="0" smtClean="0">
              <a:latin typeface="+mn-lt"/>
              <a:cs typeface="Times New Roman" panose="02020603050405020304" pitchFamily="18" charset="0"/>
            </a:rPr>
            <a:t>● </a:t>
          </a:r>
          <a:r>
            <a:rPr lang="en-US" sz="1200" b="1" dirty="0" smtClean="0">
              <a:latin typeface="+mn-lt"/>
            </a:rPr>
            <a:t>Care Team Huddle</a:t>
          </a:r>
          <a:endParaRPr lang="en-US" sz="1200" b="1" dirty="0">
            <a:latin typeface="+mn-lt"/>
          </a:endParaRPr>
        </a:p>
      </dgm:t>
    </dgm:pt>
    <dgm:pt modelId="{7EE0BA6B-40D4-415D-9A8D-48013AAB6259}" type="parTrans" cxnId="{98936A6A-100F-442B-AAFB-D5F84CB6CFDC}">
      <dgm:prSet/>
      <dgm:spPr/>
      <dgm:t>
        <a:bodyPr/>
        <a:lstStyle/>
        <a:p>
          <a:endParaRPr lang="en-US"/>
        </a:p>
      </dgm:t>
    </dgm:pt>
    <dgm:pt modelId="{9911712D-4FD8-48D8-82A3-6C66CC199B6D}" type="sibTrans" cxnId="{98936A6A-100F-442B-AAFB-D5F84CB6CFDC}">
      <dgm:prSet/>
      <dgm:spPr/>
      <dgm:t>
        <a:bodyPr/>
        <a:lstStyle/>
        <a:p>
          <a:endParaRPr lang="en-US"/>
        </a:p>
      </dgm:t>
    </dgm:pt>
    <dgm:pt modelId="{48D93611-3542-4E3B-B419-43DD70B8ABF7}">
      <dgm:prSet phldrT="[Text]" custT="1"/>
      <dgm:spPr/>
      <dgm:t>
        <a:bodyPr/>
        <a:lstStyle/>
        <a:p>
          <a:r>
            <a:rPr lang="en-US" sz="1000" b="1" dirty="0" smtClean="0">
              <a:latin typeface="+mn-lt"/>
              <a:cs typeface="Times New Roman" panose="02020603050405020304" pitchFamily="18" charset="0"/>
            </a:rPr>
            <a:t>● </a:t>
          </a:r>
          <a:r>
            <a:rPr lang="en-US" sz="1200" b="1" dirty="0" smtClean="0">
              <a:latin typeface="+mn-lt"/>
            </a:rPr>
            <a:t>Core Team Daily Huddle</a:t>
          </a:r>
        </a:p>
        <a:p>
          <a:r>
            <a:rPr lang="en-US" sz="1200" b="1" dirty="0" smtClean="0">
              <a:latin typeface="+mn-lt"/>
              <a:cs typeface="Times New Roman" panose="02020603050405020304" pitchFamily="18" charset="0"/>
            </a:rPr>
            <a:t>● </a:t>
          </a:r>
          <a:r>
            <a:rPr lang="en-US" sz="1200" b="1" dirty="0" smtClean="0">
              <a:latin typeface="+mn-lt"/>
            </a:rPr>
            <a:t>Check-In</a:t>
          </a:r>
        </a:p>
        <a:p>
          <a:r>
            <a:rPr lang="en-US" sz="1200" b="1" dirty="0" smtClean="0">
              <a:latin typeface="+mn-lt"/>
              <a:cs typeface="Times New Roman" panose="02020603050405020304" pitchFamily="18" charset="0"/>
            </a:rPr>
            <a:t>● </a:t>
          </a:r>
          <a:r>
            <a:rPr lang="en-US" sz="1200" b="1" dirty="0" smtClean="0">
              <a:latin typeface="+mn-lt"/>
            </a:rPr>
            <a:t>During Visit</a:t>
          </a:r>
        </a:p>
        <a:p>
          <a:r>
            <a:rPr lang="en-US" sz="1200" b="1" dirty="0" smtClean="0">
              <a:latin typeface="+mn-lt"/>
              <a:cs typeface="Times New Roman" panose="02020603050405020304" pitchFamily="18" charset="0"/>
            </a:rPr>
            <a:t>● </a:t>
          </a:r>
          <a:r>
            <a:rPr lang="en-US" sz="1200" b="1" dirty="0" smtClean="0">
              <a:latin typeface="+mn-lt"/>
            </a:rPr>
            <a:t>Check-Out</a:t>
          </a:r>
        </a:p>
      </dgm:t>
    </dgm:pt>
    <dgm:pt modelId="{7F4E166F-5806-40EB-B422-FBFE3D32B77D}" type="parTrans" cxnId="{7B164223-CF68-4D7E-AEDA-22D8BFE9BB35}">
      <dgm:prSet/>
      <dgm:spPr/>
      <dgm:t>
        <a:bodyPr/>
        <a:lstStyle/>
        <a:p>
          <a:endParaRPr lang="en-US"/>
        </a:p>
      </dgm:t>
    </dgm:pt>
    <dgm:pt modelId="{03138B47-75BE-40B4-8E20-E78561E07B61}" type="sibTrans" cxnId="{7B164223-CF68-4D7E-AEDA-22D8BFE9BB35}">
      <dgm:prSet/>
      <dgm:spPr/>
      <dgm:t>
        <a:bodyPr/>
        <a:lstStyle/>
        <a:p>
          <a:endParaRPr lang="en-US"/>
        </a:p>
      </dgm:t>
    </dgm:pt>
    <dgm:pt modelId="{AB75DD18-3F21-456A-A1BF-81D8D3EF2E74}">
      <dgm:prSet phldrT="[Text]" custT="1"/>
      <dgm:spPr/>
      <dgm:t>
        <a:bodyPr/>
        <a:lstStyle/>
        <a:p>
          <a:endParaRPr lang="en-US" sz="1200" b="1" dirty="0" smtClean="0">
            <a:latin typeface="+mn-lt"/>
            <a:cs typeface="Times New Roman" panose="02020603050405020304" pitchFamily="18" charset="0"/>
          </a:endParaRPr>
        </a:p>
        <a:p>
          <a:endParaRPr lang="en-US" sz="1200" b="1" dirty="0" smtClean="0">
            <a:latin typeface="+mn-lt"/>
            <a:cs typeface="Times New Roman" panose="02020603050405020304" pitchFamily="18" charset="0"/>
          </a:endParaRPr>
        </a:p>
        <a:p>
          <a:endParaRPr lang="en-US" sz="1200" b="1" dirty="0" smtClean="0">
            <a:latin typeface="+mn-lt"/>
            <a:cs typeface="Times New Roman" panose="02020603050405020304" pitchFamily="18" charset="0"/>
          </a:endParaRPr>
        </a:p>
        <a:p>
          <a:endParaRPr lang="en-US" sz="1200" b="1" dirty="0" smtClean="0">
            <a:latin typeface="+mn-lt"/>
            <a:cs typeface="Times New Roman" panose="02020603050405020304" pitchFamily="18" charset="0"/>
          </a:endParaRPr>
        </a:p>
        <a:p>
          <a:r>
            <a:rPr lang="en-US" sz="1200" b="1" dirty="0" smtClean="0">
              <a:latin typeface="+mn-lt"/>
              <a:cs typeface="Times New Roman" panose="02020603050405020304" pitchFamily="18" charset="0"/>
            </a:rPr>
            <a:t>● </a:t>
          </a:r>
          <a:r>
            <a:rPr lang="en-US" sz="1200" b="1" dirty="0" smtClean="0">
              <a:latin typeface="+mn-lt"/>
            </a:rPr>
            <a:t>Diagnostic and Laboratory Test Tracking</a:t>
          </a:r>
        </a:p>
        <a:p>
          <a:r>
            <a:rPr lang="en-US" sz="1200" b="1" dirty="0" smtClean="0">
              <a:latin typeface="+mn-lt"/>
              <a:cs typeface="Times New Roman" panose="02020603050405020304" pitchFamily="18" charset="0"/>
            </a:rPr>
            <a:t>● </a:t>
          </a:r>
          <a:r>
            <a:rPr lang="en-US" sz="1200" b="1" dirty="0" smtClean="0">
              <a:latin typeface="+mn-lt"/>
            </a:rPr>
            <a:t>Test Results Review, Management and Communication</a:t>
          </a:r>
        </a:p>
        <a:p>
          <a:r>
            <a:rPr lang="en-US" sz="1200" b="1" dirty="0" smtClean="0">
              <a:latin typeface="+mn-lt"/>
              <a:cs typeface="Times New Roman" panose="02020603050405020304" pitchFamily="18" charset="0"/>
            </a:rPr>
            <a:t>● </a:t>
          </a:r>
          <a:r>
            <a:rPr lang="en-US" sz="1200" b="1" dirty="0" smtClean="0">
              <a:latin typeface="+mn-lt"/>
            </a:rPr>
            <a:t>Continuation or Referral Coordination Process</a:t>
          </a:r>
        </a:p>
        <a:p>
          <a:r>
            <a:rPr lang="en-US" sz="1200" b="1" dirty="0" smtClean="0">
              <a:latin typeface="+mn-lt"/>
              <a:cs typeface="Times New Roman" panose="02020603050405020304" pitchFamily="18" charset="0"/>
            </a:rPr>
            <a:t>● </a:t>
          </a:r>
          <a:r>
            <a:rPr lang="en-US" sz="1200" b="1" dirty="0" smtClean="0">
              <a:latin typeface="+mn-lt"/>
            </a:rPr>
            <a:t>Referral Tracking and     Follow Up </a:t>
          </a:r>
        </a:p>
        <a:p>
          <a:r>
            <a:rPr lang="en-US" sz="1200" b="1" dirty="0" smtClean="0">
              <a:latin typeface="+mn-lt"/>
              <a:cs typeface="Times New Roman" panose="02020603050405020304" pitchFamily="18" charset="0"/>
            </a:rPr>
            <a:t>● </a:t>
          </a:r>
          <a:r>
            <a:rPr lang="en-US" sz="1200" b="1" dirty="0" smtClean="0">
              <a:latin typeface="+mn-lt"/>
            </a:rPr>
            <a:t>Visit Follow Up and Reminders Via Telephone or Portal</a:t>
          </a:r>
          <a:endParaRPr lang="en-US" sz="1200" b="1" dirty="0">
            <a:latin typeface="+mn-lt"/>
          </a:endParaRPr>
        </a:p>
      </dgm:t>
    </dgm:pt>
    <dgm:pt modelId="{7269FFFF-A0BA-4579-BDED-A2D4461940F7}" type="parTrans" cxnId="{D511B741-924B-4A90-A82D-8B3C168BCFD2}">
      <dgm:prSet/>
      <dgm:spPr/>
      <dgm:t>
        <a:bodyPr/>
        <a:lstStyle/>
        <a:p>
          <a:endParaRPr lang="en-US"/>
        </a:p>
      </dgm:t>
    </dgm:pt>
    <dgm:pt modelId="{A4914E82-6FDB-44CC-8BD3-A8065B12044F}" type="sibTrans" cxnId="{D511B741-924B-4A90-A82D-8B3C168BCFD2}">
      <dgm:prSet/>
      <dgm:spPr/>
      <dgm:t>
        <a:bodyPr/>
        <a:lstStyle/>
        <a:p>
          <a:endParaRPr lang="en-US"/>
        </a:p>
      </dgm:t>
    </dgm:pt>
    <dgm:pt modelId="{45B5F4AB-F72E-4BDF-9916-2F360B31EBB6}">
      <dgm:prSet custT="1"/>
      <dgm:spPr/>
      <dgm:t>
        <a:bodyPr/>
        <a:lstStyle/>
        <a:p>
          <a:endParaRPr lang="en-US" sz="1200" b="1" dirty="0" smtClean="0">
            <a:latin typeface="+mn-lt"/>
            <a:cs typeface="Times New Roman" panose="02020603050405020304" pitchFamily="18" charset="0"/>
          </a:endParaRPr>
        </a:p>
        <a:p>
          <a:endParaRPr lang="en-US" sz="1200" b="1" dirty="0" smtClean="0">
            <a:latin typeface="+mn-lt"/>
            <a:cs typeface="Times New Roman" panose="02020603050405020304" pitchFamily="18" charset="0"/>
          </a:endParaRPr>
        </a:p>
        <a:p>
          <a:endParaRPr lang="en-US" sz="1200" b="1" dirty="0" smtClean="0">
            <a:latin typeface="+mn-lt"/>
            <a:cs typeface="Times New Roman" panose="02020603050405020304" pitchFamily="18" charset="0"/>
          </a:endParaRPr>
        </a:p>
        <a:p>
          <a:r>
            <a:rPr lang="en-US" sz="1200" b="1" dirty="0" smtClean="0">
              <a:latin typeface="+mn-lt"/>
              <a:cs typeface="Times New Roman" panose="02020603050405020304" pitchFamily="18" charset="0"/>
            </a:rPr>
            <a:t>● </a:t>
          </a:r>
          <a:r>
            <a:rPr lang="en-US" sz="1200" b="1" dirty="0" smtClean="0">
              <a:latin typeface="+mn-lt"/>
            </a:rPr>
            <a:t>Episodic Care Coordination</a:t>
          </a:r>
        </a:p>
        <a:p>
          <a:r>
            <a:rPr lang="en-US" sz="1200" b="1" dirty="0" smtClean="0">
              <a:latin typeface="+mn-lt"/>
              <a:cs typeface="Times New Roman" panose="02020603050405020304" pitchFamily="18" charset="0"/>
            </a:rPr>
            <a:t>● </a:t>
          </a:r>
          <a:r>
            <a:rPr lang="en-US" sz="1200" b="1" dirty="0" smtClean="0">
              <a:latin typeface="+mn-lt"/>
            </a:rPr>
            <a:t>Longitudinal Care</a:t>
          </a:r>
        </a:p>
        <a:p>
          <a:r>
            <a:rPr lang="en-US" sz="1200" b="1" dirty="0" smtClean="0">
              <a:latin typeface="+mn-lt"/>
              <a:cs typeface="Times New Roman" panose="02020603050405020304" pitchFamily="18" charset="0"/>
            </a:rPr>
            <a:t>● </a:t>
          </a:r>
          <a:r>
            <a:rPr lang="en-US" sz="1200" b="1" dirty="0" smtClean="0">
              <a:latin typeface="+mn-lt"/>
            </a:rPr>
            <a:t>Gaps in Care and Outreach</a:t>
          </a:r>
        </a:p>
        <a:p>
          <a:r>
            <a:rPr lang="en-US" sz="1200" b="1" dirty="0" smtClean="0">
              <a:latin typeface="+mn-lt"/>
              <a:cs typeface="Times New Roman" panose="02020603050405020304" pitchFamily="18" charset="0"/>
            </a:rPr>
            <a:t>● </a:t>
          </a:r>
          <a:r>
            <a:rPr lang="en-US" sz="1200" b="1" dirty="0" smtClean="0">
              <a:latin typeface="+mn-lt"/>
            </a:rPr>
            <a:t>Remote Monitoring</a:t>
          </a:r>
        </a:p>
        <a:p>
          <a:r>
            <a:rPr lang="en-US" sz="1200" b="1" dirty="0" smtClean="0">
              <a:latin typeface="+mn-lt"/>
              <a:cs typeface="Times New Roman" panose="02020603050405020304" pitchFamily="18" charset="0"/>
            </a:rPr>
            <a:t>● </a:t>
          </a:r>
          <a:r>
            <a:rPr lang="en-US" sz="1200" b="1" dirty="0" smtClean="0">
              <a:latin typeface="+mn-lt"/>
            </a:rPr>
            <a:t>Alternative Visit</a:t>
          </a:r>
        </a:p>
        <a:p>
          <a:r>
            <a:rPr lang="en-US" sz="1200" b="1" dirty="0" smtClean="0">
              <a:latin typeface="+mn-lt"/>
              <a:cs typeface="Times New Roman" panose="02020603050405020304" pitchFamily="18" charset="0"/>
            </a:rPr>
            <a:t>● </a:t>
          </a:r>
          <a:r>
            <a:rPr lang="en-US" sz="1200" b="1" dirty="0" smtClean="0">
              <a:latin typeface="+mn-lt"/>
            </a:rPr>
            <a:t>Patient Communication </a:t>
          </a:r>
        </a:p>
      </dgm:t>
    </dgm:pt>
    <dgm:pt modelId="{53EF6E89-4642-4A83-B456-BF18EE7D2556}" type="parTrans" cxnId="{88A9E1F7-3367-43A4-8EEB-75BE2CE487D1}">
      <dgm:prSet/>
      <dgm:spPr/>
      <dgm:t>
        <a:bodyPr/>
        <a:lstStyle/>
        <a:p>
          <a:endParaRPr lang="en-US"/>
        </a:p>
      </dgm:t>
    </dgm:pt>
    <dgm:pt modelId="{CE01B734-EBCF-4215-B682-BF8F63969BF6}" type="sibTrans" cxnId="{88A9E1F7-3367-43A4-8EEB-75BE2CE487D1}">
      <dgm:prSet/>
      <dgm:spPr/>
      <dgm:t>
        <a:bodyPr/>
        <a:lstStyle/>
        <a:p>
          <a:endParaRPr lang="en-US"/>
        </a:p>
      </dgm:t>
    </dgm:pt>
    <dgm:pt modelId="{65F87F0F-D5C2-465A-A9E2-7AFA633269A1}">
      <dgm:prSet custT="1"/>
      <dgm:spPr/>
      <dgm:t>
        <a:bodyPr/>
        <a:lstStyle/>
        <a:p>
          <a:endParaRPr lang="en-US" sz="1200" b="1" dirty="0" smtClean="0">
            <a:latin typeface="+mn-lt"/>
            <a:cs typeface="Times New Roman" panose="02020603050405020304" pitchFamily="18" charset="0"/>
          </a:endParaRPr>
        </a:p>
        <a:p>
          <a:endParaRPr lang="en-US" sz="1200" b="1" dirty="0" smtClean="0">
            <a:latin typeface="+mn-lt"/>
            <a:cs typeface="Times New Roman" panose="02020603050405020304" pitchFamily="18" charset="0"/>
          </a:endParaRPr>
        </a:p>
        <a:p>
          <a:endParaRPr lang="en-US" sz="1200" b="1" dirty="0" smtClean="0">
            <a:latin typeface="+mn-lt"/>
            <a:cs typeface="Times New Roman" panose="02020603050405020304" pitchFamily="18" charset="0"/>
          </a:endParaRPr>
        </a:p>
        <a:p>
          <a:r>
            <a:rPr lang="en-US" sz="1200" b="1" dirty="0" smtClean="0">
              <a:latin typeface="+mn-lt"/>
              <a:cs typeface="Times New Roman" panose="02020603050405020304" pitchFamily="18" charset="0"/>
            </a:rPr>
            <a:t>● </a:t>
          </a:r>
          <a:r>
            <a:rPr lang="en-US" sz="1200" b="1" dirty="0" smtClean="0">
              <a:latin typeface="+mn-lt"/>
            </a:rPr>
            <a:t>Medical Nutrition Counseling</a:t>
          </a:r>
        </a:p>
        <a:p>
          <a:r>
            <a:rPr lang="en-US" sz="1200" b="1" dirty="0" smtClean="0">
              <a:latin typeface="+mn-lt"/>
              <a:cs typeface="Times New Roman" panose="02020603050405020304" pitchFamily="18" charset="0"/>
            </a:rPr>
            <a:t>● </a:t>
          </a:r>
          <a:r>
            <a:rPr lang="en-US" sz="1200" b="1" dirty="0" smtClean="0">
              <a:latin typeface="+mn-lt"/>
            </a:rPr>
            <a:t>Medication Management Visit</a:t>
          </a:r>
        </a:p>
        <a:p>
          <a:r>
            <a:rPr lang="en-US" sz="1200" b="1" dirty="0" smtClean="0">
              <a:latin typeface="+mn-lt"/>
              <a:cs typeface="Times New Roman" panose="02020603050405020304" pitchFamily="18" charset="0"/>
            </a:rPr>
            <a:t>● </a:t>
          </a:r>
          <a:r>
            <a:rPr lang="en-US" sz="1200" b="1" dirty="0" smtClean="0">
              <a:latin typeface="+mn-lt"/>
            </a:rPr>
            <a:t>Behavioral Health Counseling Visits</a:t>
          </a:r>
        </a:p>
        <a:p>
          <a:r>
            <a:rPr lang="en-US" sz="1200" b="1" dirty="0" smtClean="0">
              <a:latin typeface="+mn-lt"/>
              <a:cs typeface="Times New Roman" panose="02020603050405020304" pitchFamily="18" charset="0"/>
            </a:rPr>
            <a:t>● </a:t>
          </a:r>
          <a:r>
            <a:rPr lang="en-US" sz="1200" b="1" dirty="0" smtClean="0">
              <a:latin typeface="+mn-lt"/>
            </a:rPr>
            <a:t>Preventive Counseling Visits</a:t>
          </a:r>
        </a:p>
        <a:p>
          <a:r>
            <a:rPr lang="en-US" sz="1200" b="1" dirty="0" smtClean="0">
              <a:latin typeface="+mn-lt"/>
              <a:cs typeface="Times New Roman" panose="02020603050405020304" pitchFamily="18" charset="0"/>
            </a:rPr>
            <a:t>● </a:t>
          </a:r>
          <a:r>
            <a:rPr lang="en-US" sz="1200" b="1" dirty="0" smtClean="0">
              <a:latin typeface="+mn-lt"/>
            </a:rPr>
            <a:t>Group Visits</a:t>
          </a:r>
        </a:p>
        <a:p>
          <a:r>
            <a:rPr lang="en-US" sz="1200" b="1" dirty="0" smtClean="0">
              <a:latin typeface="+mn-lt"/>
              <a:cs typeface="Times New Roman" panose="02020603050405020304" pitchFamily="18" charset="0"/>
            </a:rPr>
            <a:t>● </a:t>
          </a:r>
          <a:r>
            <a:rPr lang="en-US" sz="1200" b="1" dirty="0" smtClean="0">
              <a:latin typeface="+mn-lt"/>
            </a:rPr>
            <a:t>E-Visits/Telehealth</a:t>
          </a:r>
        </a:p>
        <a:p>
          <a:r>
            <a:rPr lang="en-US" sz="1200" b="1" dirty="0" smtClean="0">
              <a:latin typeface="+mn-lt"/>
              <a:cs typeface="Times New Roman" panose="02020603050405020304" pitchFamily="18" charset="0"/>
            </a:rPr>
            <a:t>● </a:t>
          </a:r>
          <a:r>
            <a:rPr lang="en-US" sz="1200" b="1" dirty="0" smtClean="0">
              <a:latin typeface="+mn-lt"/>
            </a:rPr>
            <a:t>Home Visits</a:t>
          </a:r>
          <a:endParaRPr lang="en-US" sz="1200" b="1" dirty="0">
            <a:latin typeface="+mn-lt"/>
          </a:endParaRPr>
        </a:p>
      </dgm:t>
    </dgm:pt>
    <dgm:pt modelId="{021FD4FB-04E6-4E58-9C74-99704F604AD4}" type="parTrans" cxnId="{86B3054E-EC3B-4947-924F-EAF523F6911B}">
      <dgm:prSet/>
      <dgm:spPr/>
      <dgm:t>
        <a:bodyPr/>
        <a:lstStyle/>
        <a:p>
          <a:endParaRPr lang="en-US"/>
        </a:p>
      </dgm:t>
    </dgm:pt>
    <dgm:pt modelId="{B300DE3E-3134-47A0-8438-585A6B286C13}" type="sibTrans" cxnId="{86B3054E-EC3B-4947-924F-EAF523F6911B}">
      <dgm:prSet/>
      <dgm:spPr/>
      <dgm:t>
        <a:bodyPr/>
        <a:lstStyle/>
        <a:p>
          <a:endParaRPr lang="en-US"/>
        </a:p>
      </dgm:t>
    </dgm:pt>
    <dgm:pt modelId="{4E74BCE5-34A5-42ED-B3B3-ED4D734F1C6E}" type="pres">
      <dgm:prSet presAssocID="{B3B6475B-3AC1-4829-806E-5CD8D0FE179C}" presName="Name0" presStyleCnt="0">
        <dgm:presLayoutVars>
          <dgm:dir/>
          <dgm:resizeHandles val="exact"/>
        </dgm:presLayoutVars>
      </dgm:prSet>
      <dgm:spPr/>
    </dgm:pt>
    <dgm:pt modelId="{A2CA7140-E82D-44D4-8E79-C1D833DDECCE}" type="pres">
      <dgm:prSet presAssocID="{B3B6475B-3AC1-4829-806E-5CD8D0FE179C}" presName="fgShape" presStyleLbl="fgShp" presStyleIdx="0" presStyleCnt="1" custFlipVert="1" custScaleX="58382" custScaleY="33652" custLinFactY="47616" custLinFactNeighborX="1889" custLinFactNeighborY="100000"/>
      <dgm:spPr>
        <a:prstGeom prst="rightArrow">
          <a:avLst/>
        </a:prstGeom>
      </dgm:spPr>
    </dgm:pt>
    <dgm:pt modelId="{B0BCFEA6-71CE-4779-8135-AB50D79A929A}" type="pres">
      <dgm:prSet presAssocID="{B3B6475B-3AC1-4829-806E-5CD8D0FE179C}" presName="linComp" presStyleCnt="0"/>
      <dgm:spPr/>
    </dgm:pt>
    <dgm:pt modelId="{B64CE832-A94B-4749-8398-FBC5FC8AF88F}" type="pres">
      <dgm:prSet presAssocID="{C0FAC211-93CB-4C4B-946D-B98577A35270}" presName="compNode" presStyleCnt="0"/>
      <dgm:spPr/>
    </dgm:pt>
    <dgm:pt modelId="{B925125F-8196-415D-AC92-2223B564E1DE}" type="pres">
      <dgm:prSet presAssocID="{C0FAC211-93CB-4C4B-946D-B98577A35270}" presName="bkgdShape" presStyleLbl="node1" presStyleIdx="0" presStyleCnt="5" custLinFactNeighborX="-487" custLinFactNeighborY="-213"/>
      <dgm:spPr/>
      <dgm:t>
        <a:bodyPr/>
        <a:lstStyle/>
        <a:p>
          <a:endParaRPr lang="en-US"/>
        </a:p>
      </dgm:t>
    </dgm:pt>
    <dgm:pt modelId="{573015F3-CBD2-4AFF-A6ED-2B6C899BE4CA}" type="pres">
      <dgm:prSet presAssocID="{C0FAC211-93CB-4C4B-946D-B98577A35270}" presName="nodeTx" presStyleLbl="node1" presStyleIdx="0" presStyleCnt="5">
        <dgm:presLayoutVars>
          <dgm:bulletEnabled val="1"/>
        </dgm:presLayoutVars>
      </dgm:prSet>
      <dgm:spPr/>
      <dgm:t>
        <a:bodyPr/>
        <a:lstStyle/>
        <a:p>
          <a:endParaRPr lang="en-US"/>
        </a:p>
      </dgm:t>
    </dgm:pt>
    <dgm:pt modelId="{56818618-3EA9-4470-A85B-96BAB78D760C}" type="pres">
      <dgm:prSet presAssocID="{C0FAC211-93CB-4C4B-946D-B98577A35270}" presName="invisiNode" presStyleLbl="node1" presStyleIdx="0" presStyleCnt="5"/>
      <dgm:spPr/>
    </dgm:pt>
    <dgm:pt modelId="{BBCBA7A9-8605-405E-A960-21A497762D18}" type="pres">
      <dgm:prSet presAssocID="{C0FAC211-93CB-4C4B-946D-B98577A35270}" presName="imagNode" presStyleLbl="fgImgPlace1" presStyleIdx="0" presStyleCnt="5"/>
      <dgm:spPr>
        <a:solidFill>
          <a:srgbClr val="F6CCBE"/>
        </a:solidFill>
      </dgm:spPr>
    </dgm:pt>
    <dgm:pt modelId="{118B0DEF-256B-4F88-8CDD-C2A12E915874}" type="pres">
      <dgm:prSet presAssocID="{9911712D-4FD8-48D8-82A3-6C66CC199B6D}" presName="sibTrans" presStyleLbl="sibTrans2D1" presStyleIdx="0" presStyleCnt="0"/>
      <dgm:spPr/>
      <dgm:t>
        <a:bodyPr/>
        <a:lstStyle/>
        <a:p>
          <a:endParaRPr lang="en-US"/>
        </a:p>
      </dgm:t>
    </dgm:pt>
    <dgm:pt modelId="{2F95952B-F889-4F9C-B708-F386B43B58F5}" type="pres">
      <dgm:prSet presAssocID="{48D93611-3542-4E3B-B419-43DD70B8ABF7}" presName="compNode" presStyleCnt="0"/>
      <dgm:spPr/>
    </dgm:pt>
    <dgm:pt modelId="{F5B9F88A-781C-4F0D-8D00-4B4BD1657AA3}" type="pres">
      <dgm:prSet presAssocID="{48D93611-3542-4E3B-B419-43DD70B8ABF7}" presName="bkgdShape" presStyleLbl="node1" presStyleIdx="1" presStyleCnt="5"/>
      <dgm:spPr/>
      <dgm:t>
        <a:bodyPr/>
        <a:lstStyle/>
        <a:p>
          <a:endParaRPr lang="en-US"/>
        </a:p>
      </dgm:t>
    </dgm:pt>
    <dgm:pt modelId="{0B6D681C-69E7-4F34-A4D7-7C68DD30886D}" type="pres">
      <dgm:prSet presAssocID="{48D93611-3542-4E3B-B419-43DD70B8ABF7}" presName="nodeTx" presStyleLbl="node1" presStyleIdx="1" presStyleCnt="5">
        <dgm:presLayoutVars>
          <dgm:bulletEnabled val="1"/>
        </dgm:presLayoutVars>
      </dgm:prSet>
      <dgm:spPr/>
      <dgm:t>
        <a:bodyPr/>
        <a:lstStyle/>
        <a:p>
          <a:endParaRPr lang="en-US"/>
        </a:p>
      </dgm:t>
    </dgm:pt>
    <dgm:pt modelId="{D2A7DFC2-4BAA-43FA-B503-5175231DF733}" type="pres">
      <dgm:prSet presAssocID="{48D93611-3542-4E3B-B419-43DD70B8ABF7}" presName="invisiNode" presStyleLbl="node1" presStyleIdx="1" presStyleCnt="5"/>
      <dgm:spPr/>
    </dgm:pt>
    <dgm:pt modelId="{328AE6FF-58C9-46E1-9D58-2F20FFB5ECFA}" type="pres">
      <dgm:prSet presAssocID="{48D93611-3542-4E3B-B419-43DD70B8ABF7}" presName="imagNode" presStyleLbl="fgImgPlace1" presStyleIdx="1" presStyleCnt="5"/>
      <dgm:spPr>
        <a:prstGeom prst="ellipse">
          <a:avLst/>
        </a:prstGeom>
        <a:solidFill>
          <a:srgbClr val="D8D8D8"/>
        </a:solidFill>
      </dgm:spPr>
    </dgm:pt>
    <dgm:pt modelId="{A98E0BCD-5876-4428-9ACD-4A30AF9E33DE}" type="pres">
      <dgm:prSet presAssocID="{03138B47-75BE-40B4-8E20-E78561E07B61}" presName="sibTrans" presStyleLbl="sibTrans2D1" presStyleIdx="0" presStyleCnt="0"/>
      <dgm:spPr/>
      <dgm:t>
        <a:bodyPr/>
        <a:lstStyle/>
        <a:p>
          <a:endParaRPr lang="en-US"/>
        </a:p>
      </dgm:t>
    </dgm:pt>
    <dgm:pt modelId="{DFA3B858-8881-4266-A9DB-82CE0C5D6CCF}" type="pres">
      <dgm:prSet presAssocID="{AB75DD18-3F21-456A-A1BF-81D8D3EF2E74}" presName="compNode" presStyleCnt="0"/>
      <dgm:spPr/>
    </dgm:pt>
    <dgm:pt modelId="{F42F9935-AF3D-491D-8891-8848C97DEB1F}" type="pres">
      <dgm:prSet presAssocID="{AB75DD18-3F21-456A-A1BF-81D8D3EF2E74}" presName="bkgdShape" presStyleLbl="node1" presStyleIdx="2" presStyleCnt="5" custLinFactNeighborX="1161" custLinFactNeighborY="-216"/>
      <dgm:spPr/>
      <dgm:t>
        <a:bodyPr/>
        <a:lstStyle/>
        <a:p>
          <a:endParaRPr lang="en-US"/>
        </a:p>
      </dgm:t>
    </dgm:pt>
    <dgm:pt modelId="{6DA9FFD8-5B17-479B-9438-E75CF8FF33CE}" type="pres">
      <dgm:prSet presAssocID="{AB75DD18-3F21-456A-A1BF-81D8D3EF2E74}" presName="nodeTx" presStyleLbl="node1" presStyleIdx="2" presStyleCnt="5">
        <dgm:presLayoutVars>
          <dgm:bulletEnabled val="1"/>
        </dgm:presLayoutVars>
      </dgm:prSet>
      <dgm:spPr/>
      <dgm:t>
        <a:bodyPr/>
        <a:lstStyle/>
        <a:p>
          <a:endParaRPr lang="en-US"/>
        </a:p>
      </dgm:t>
    </dgm:pt>
    <dgm:pt modelId="{939D4AAA-AB99-4464-AEDE-3C63313413BC}" type="pres">
      <dgm:prSet presAssocID="{AB75DD18-3F21-456A-A1BF-81D8D3EF2E74}" presName="invisiNode" presStyleLbl="node1" presStyleIdx="2" presStyleCnt="5"/>
      <dgm:spPr/>
    </dgm:pt>
    <dgm:pt modelId="{FED06B7C-7E62-402E-BA5A-0187B6B7AE85}" type="pres">
      <dgm:prSet presAssocID="{AB75DD18-3F21-456A-A1BF-81D8D3EF2E74}" presName="imagNode" presStyleLbl="fgImgPlace1" presStyleIdx="2" presStyleCnt="5"/>
      <dgm:spPr>
        <a:solidFill>
          <a:srgbClr val="FFE2BC"/>
        </a:solidFill>
      </dgm:spPr>
    </dgm:pt>
    <dgm:pt modelId="{F0AE7442-7C7C-435F-8442-99EC5EBE81F2}" type="pres">
      <dgm:prSet presAssocID="{A4914E82-6FDB-44CC-8BD3-A8065B12044F}" presName="sibTrans" presStyleLbl="sibTrans2D1" presStyleIdx="0" presStyleCnt="0"/>
      <dgm:spPr/>
      <dgm:t>
        <a:bodyPr/>
        <a:lstStyle/>
        <a:p>
          <a:endParaRPr lang="en-US"/>
        </a:p>
      </dgm:t>
    </dgm:pt>
    <dgm:pt modelId="{55D5BEF2-EB62-43FB-956D-86226C2E7D10}" type="pres">
      <dgm:prSet presAssocID="{45B5F4AB-F72E-4BDF-9916-2F360B31EBB6}" presName="compNode" presStyleCnt="0"/>
      <dgm:spPr/>
    </dgm:pt>
    <dgm:pt modelId="{6704AB12-6924-4955-823C-3040A487CF95}" type="pres">
      <dgm:prSet presAssocID="{45B5F4AB-F72E-4BDF-9916-2F360B31EBB6}" presName="bkgdShape" presStyleLbl="node1" presStyleIdx="3" presStyleCnt="5"/>
      <dgm:spPr/>
      <dgm:t>
        <a:bodyPr/>
        <a:lstStyle/>
        <a:p>
          <a:endParaRPr lang="en-US"/>
        </a:p>
      </dgm:t>
    </dgm:pt>
    <dgm:pt modelId="{E938E7AF-E1DE-4504-BC49-3CF09A1ACCD7}" type="pres">
      <dgm:prSet presAssocID="{45B5F4AB-F72E-4BDF-9916-2F360B31EBB6}" presName="nodeTx" presStyleLbl="node1" presStyleIdx="3" presStyleCnt="5">
        <dgm:presLayoutVars>
          <dgm:bulletEnabled val="1"/>
        </dgm:presLayoutVars>
      </dgm:prSet>
      <dgm:spPr/>
      <dgm:t>
        <a:bodyPr/>
        <a:lstStyle/>
        <a:p>
          <a:endParaRPr lang="en-US"/>
        </a:p>
      </dgm:t>
    </dgm:pt>
    <dgm:pt modelId="{39D74947-8AE4-4FDC-9A07-862D8E8D586A}" type="pres">
      <dgm:prSet presAssocID="{45B5F4AB-F72E-4BDF-9916-2F360B31EBB6}" presName="invisiNode" presStyleLbl="node1" presStyleIdx="3" presStyleCnt="5"/>
      <dgm:spPr/>
    </dgm:pt>
    <dgm:pt modelId="{1C7DFE65-D8CD-4653-BFA2-3C1A8E44F1A6}" type="pres">
      <dgm:prSet presAssocID="{45B5F4AB-F72E-4BDF-9916-2F360B31EBB6}" presName="imagNode" presStyleLbl="fgImgPlace1" presStyleIdx="3" presStyleCnt="5"/>
      <dgm:spPr>
        <a:solidFill>
          <a:srgbClr val="C0C9E4"/>
        </a:solidFill>
      </dgm:spPr>
    </dgm:pt>
    <dgm:pt modelId="{6BA6BFEC-7F55-47A9-A5DD-6462F2BAD509}" type="pres">
      <dgm:prSet presAssocID="{CE01B734-EBCF-4215-B682-BF8F63969BF6}" presName="sibTrans" presStyleLbl="sibTrans2D1" presStyleIdx="0" presStyleCnt="0"/>
      <dgm:spPr/>
      <dgm:t>
        <a:bodyPr/>
        <a:lstStyle/>
        <a:p>
          <a:endParaRPr lang="en-US"/>
        </a:p>
      </dgm:t>
    </dgm:pt>
    <dgm:pt modelId="{A8D4D063-DE46-4DFD-8706-BD5E4C15CE27}" type="pres">
      <dgm:prSet presAssocID="{65F87F0F-D5C2-465A-A9E2-7AFA633269A1}" presName="compNode" presStyleCnt="0"/>
      <dgm:spPr/>
    </dgm:pt>
    <dgm:pt modelId="{BFD2D871-D585-4B56-9831-545EC35D8B5E}" type="pres">
      <dgm:prSet presAssocID="{65F87F0F-D5C2-465A-A9E2-7AFA633269A1}" presName="bkgdShape" presStyleLbl="node1" presStyleIdx="4" presStyleCnt="5" custLinFactNeighborX="494" custLinFactNeighborY="347"/>
      <dgm:spPr/>
      <dgm:t>
        <a:bodyPr/>
        <a:lstStyle/>
        <a:p>
          <a:endParaRPr lang="en-US"/>
        </a:p>
      </dgm:t>
    </dgm:pt>
    <dgm:pt modelId="{40EBBE01-281E-485B-8FB7-52F3CC52C69E}" type="pres">
      <dgm:prSet presAssocID="{65F87F0F-D5C2-465A-A9E2-7AFA633269A1}" presName="nodeTx" presStyleLbl="node1" presStyleIdx="4" presStyleCnt="5">
        <dgm:presLayoutVars>
          <dgm:bulletEnabled val="1"/>
        </dgm:presLayoutVars>
      </dgm:prSet>
      <dgm:spPr/>
      <dgm:t>
        <a:bodyPr/>
        <a:lstStyle/>
        <a:p>
          <a:endParaRPr lang="en-US"/>
        </a:p>
      </dgm:t>
    </dgm:pt>
    <dgm:pt modelId="{09E42175-3D30-4A61-8F5F-0C932554D080}" type="pres">
      <dgm:prSet presAssocID="{65F87F0F-D5C2-465A-A9E2-7AFA633269A1}" presName="invisiNode" presStyleLbl="node1" presStyleIdx="4" presStyleCnt="5"/>
      <dgm:spPr/>
    </dgm:pt>
    <dgm:pt modelId="{0E430CA2-75FB-4AD8-B058-1175B58FC722}" type="pres">
      <dgm:prSet presAssocID="{65F87F0F-D5C2-465A-A9E2-7AFA633269A1}" presName="imagNode" presStyleLbl="fgImgPlace1" presStyleIdx="4" presStyleCnt="5"/>
      <dgm:spPr>
        <a:solidFill>
          <a:srgbClr val="C9DBC1"/>
        </a:solidFill>
      </dgm:spPr>
    </dgm:pt>
  </dgm:ptLst>
  <dgm:cxnLst>
    <dgm:cxn modelId="{C9EC780E-76B9-4361-82A8-F8FFA42533AB}" type="presOf" srcId="{9911712D-4FD8-48D8-82A3-6C66CC199B6D}" destId="{118B0DEF-256B-4F88-8CDD-C2A12E915874}" srcOrd="0" destOrd="0" presId="urn:microsoft.com/office/officeart/2005/8/layout/hList7"/>
    <dgm:cxn modelId="{98936A6A-100F-442B-AAFB-D5F84CB6CFDC}" srcId="{B3B6475B-3AC1-4829-806E-5CD8D0FE179C}" destId="{C0FAC211-93CB-4C4B-946D-B98577A35270}" srcOrd="0" destOrd="0" parTransId="{7EE0BA6B-40D4-415D-9A8D-48013AAB6259}" sibTransId="{9911712D-4FD8-48D8-82A3-6C66CC199B6D}"/>
    <dgm:cxn modelId="{034409A7-7896-4D90-8F65-C0CED10B8E49}" type="presOf" srcId="{C0FAC211-93CB-4C4B-946D-B98577A35270}" destId="{573015F3-CBD2-4AFF-A6ED-2B6C899BE4CA}" srcOrd="1" destOrd="0" presId="urn:microsoft.com/office/officeart/2005/8/layout/hList7"/>
    <dgm:cxn modelId="{68CBAD83-6C9C-4DF3-9DF1-40184A2B4447}" type="presOf" srcId="{AB75DD18-3F21-456A-A1BF-81D8D3EF2E74}" destId="{F42F9935-AF3D-491D-8891-8848C97DEB1F}" srcOrd="0" destOrd="0" presId="urn:microsoft.com/office/officeart/2005/8/layout/hList7"/>
    <dgm:cxn modelId="{86B3054E-EC3B-4947-924F-EAF523F6911B}" srcId="{B3B6475B-3AC1-4829-806E-5CD8D0FE179C}" destId="{65F87F0F-D5C2-465A-A9E2-7AFA633269A1}" srcOrd="4" destOrd="0" parTransId="{021FD4FB-04E6-4E58-9C74-99704F604AD4}" sibTransId="{B300DE3E-3134-47A0-8438-585A6B286C13}"/>
    <dgm:cxn modelId="{C92A616C-7D41-4496-9981-CBE24E3CB1E3}" type="presOf" srcId="{A4914E82-6FDB-44CC-8BD3-A8065B12044F}" destId="{F0AE7442-7C7C-435F-8442-99EC5EBE81F2}" srcOrd="0" destOrd="0" presId="urn:microsoft.com/office/officeart/2005/8/layout/hList7"/>
    <dgm:cxn modelId="{89115FDA-E60A-41CF-A039-88488480071B}" type="presOf" srcId="{45B5F4AB-F72E-4BDF-9916-2F360B31EBB6}" destId="{6704AB12-6924-4955-823C-3040A487CF95}" srcOrd="0" destOrd="0" presId="urn:microsoft.com/office/officeart/2005/8/layout/hList7"/>
    <dgm:cxn modelId="{4B4A053D-F315-402B-A8CF-7D27C1A5A44D}" type="presOf" srcId="{B3B6475B-3AC1-4829-806E-5CD8D0FE179C}" destId="{4E74BCE5-34A5-42ED-B3B3-ED4D734F1C6E}" srcOrd="0" destOrd="0" presId="urn:microsoft.com/office/officeart/2005/8/layout/hList7"/>
    <dgm:cxn modelId="{81224609-3105-4E01-9D43-74B0511D5C98}" type="presOf" srcId="{45B5F4AB-F72E-4BDF-9916-2F360B31EBB6}" destId="{E938E7AF-E1DE-4504-BC49-3CF09A1ACCD7}" srcOrd="1" destOrd="0" presId="urn:microsoft.com/office/officeart/2005/8/layout/hList7"/>
    <dgm:cxn modelId="{D230809F-94AB-41C7-918A-BD2439FDFD25}" type="presOf" srcId="{65F87F0F-D5C2-465A-A9E2-7AFA633269A1}" destId="{40EBBE01-281E-485B-8FB7-52F3CC52C69E}" srcOrd="1" destOrd="0" presId="urn:microsoft.com/office/officeart/2005/8/layout/hList7"/>
    <dgm:cxn modelId="{AB4741A8-B515-45F8-9098-A231F75D6E08}" type="presOf" srcId="{48D93611-3542-4E3B-B419-43DD70B8ABF7}" destId="{F5B9F88A-781C-4F0D-8D00-4B4BD1657AA3}" srcOrd="0" destOrd="0" presId="urn:microsoft.com/office/officeart/2005/8/layout/hList7"/>
    <dgm:cxn modelId="{D511B741-924B-4A90-A82D-8B3C168BCFD2}" srcId="{B3B6475B-3AC1-4829-806E-5CD8D0FE179C}" destId="{AB75DD18-3F21-456A-A1BF-81D8D3EF2E74}" srcOrd="2" destOrd="0" parTransId="{7269FFFF-A0BA-4579-BDED-A2D4461940F7}" sibTransId="{A4914E82-6FDB-44CC-8BD3-A8065B12044F}"/>
    <dgm:cxn modelId="{79DAD6D0-3894-4D83-96AD-5DEEBCC1A0D7}" type="presOf" srcId="{65F87F0F-D5C2-465A-A9E2-7AFA633269A1}" destId="{BFD2D871-D585-4B56-9831-545EC35D8B5E}" srcOrd="0" destOrd="0" presId="urn:microsoft.com/office/officeart/2005/8/layout/hList7"/>
    <dgm:cxn modelId="{FFD63678-4396-4DDC-9348-D448BB280C08}" type="presOf" srcId="{C0FAC211-93CB-4C4B-946D-B98577A35270}" destId="{B925125F-8196-415D-AC92-2223B564E1DE}" srcOrd="0" destOrd="0" presId="urn:microsoft.com/office/officeart/2005/8/layout/hList7"/>
    <dgm:cxn modelId="{D754F8AA-D21C-48A1-9844-0B7FFE878649}" type="presOf" srcId="{48D93611-3542-4E3B-B419-43DD70B8ABF7}" destId="{0B6D681C-69E7-4F34-A4D7-7C68DD30886D}" srcOrd="1" destOrd="0" presId="urn:microsoft.com/office/officeart/2005/8/layout/hList7"/>
    <dgm:cxn modelId="{7B164223-CF68-4D7E-AEDA-22D8BFE9BB35}" srcId="{B3B6475B-3AC1-4829-806E-5CD8D0FE179C}" destId="{48D93611-3542-4E3B-B419-43DD70B8ABF7}" srcOrd="1" destOrd="0" parTransId="{7F4E166F-5806-40EB-B422-FBFE3D32B77D}" sibTransId="{03138B47-75BE-40B4-8E20-E78561E07B61}"/>
    <dgm:cxn modelId="{910B57EA-98DF-46A1-BA67-F61ABB4DC392}" type="presOf" srcId="{CE01B734-EBCF-4215-B682-BF8F63969BF6}" destId="{6BA6BFEC-7F55-47A9-A5DD-6462F2BAD509}" srcOrd="0" destOrd="0" presId="urn:microsoft.com/office/officeart/2005/8/layout/hList7"/>
    <dgm:cxn modelId="{45EB79A6-940D-4E3A-BBF9-3B49975535BF}" type="presOf" srcId="{AB75DD18-3F21-456A-A1BF-81D8D3EF2E74}" destId="{6DA9FFD8-5B17-479B-9438-E75CF8FF33CE}" srcOrd="1" destOrd="0" presId="urn:microsoft.com/office/officeart/2005/8/layout/hList7"/>
    <dgm:cxn modelId="{A0315B4A-059A-4C47-BFF7-4CD674EACF4C}" type="presOf" srcId="{03138B47-75BE-40B4-8E20-E78561E07B61}" destId="{A98E0BCD-5876-4428-9ACD-4A30AF9E33DE}" srcOrd="0" destOrd="0" presId="urn:microsoft.com/office/officeart/2005/8/layout/hList7"/>
    <dgm:cxn modelId="{88A9E1F7-3367-43A4-8EEB-75BE2CE487D1}" srcId="{B3B6475B-3AC1-4829-806E-5CD8D0FE179C}" destId="{45B5F4AB-F72E-4BDF-9916-2F360B31EBB6}" srcOrd="3" destOrd="0" parTransId="{53EF6E89-4642-4A83-B456-BF18EE7D2556}" sibTransId="{CE01B734-EBCF-4215-B682-BF8F63969BF6}"/>
    <dgm:cxn modelId="{297006AB-4A4C-435E-A91D-DEF9040415F5}" type="presParOf" srcId="{4E74BCE5-34A5-42ED-B3B3-ED4D734F1C6E}" destId="{A2CA7140-E82D-44D4-8E79-C1D833DDECCE}" srcOrd="0" destOrd="0" presId="urn:microsoft.com/office/officeart/2005/8/layout/hList7"/>
    <dgm:cxn modelId="{484F8149-057A-49A3-867E-AFD3E3A0B269}" type="presParOf" srcId="{4E74BCE5-34A5-42ED-B3B3-ED4D734F1C6E}" destId="{B0BCFEA6-71CE-4779-8135-AB50D79A929A}" srcOrd="1" destOrd="0" presId="urn:microsoft.com/office/officeart/2005/8/layout/hList7"/>
    <dgm:cxn modelId="{63D84FDC-7484-4943-9D4E-947159543156}" type="presParOf" srcId="{B0BCFEA6-71CE-4779-8135-AB50D79A929A}" destId="{B64CE832-A94B-4749-8398-FBC5FC8AF88F}" srcOrd="0" destOrd="0" presId="urn:microsoft.com/office/officeart/2005/8/layout/hList7"/>
    <dgm:cxn modelId="{47ABA393-DCF7-444F-BE10-B62BD7372723}" type="presParOf" srcId="{B64CE832-A94B-4749-8398-FBC5FC8AF88F}" destId="{B925125F-8196-415D-AC92-2223B564E1DE}" srcOrd="0" destOrd="0" presId="urn:microsoft.com/office/officeart/2005/8/layout/hList7"/>
    <dgm:cxn modelId="{54E1AEB0-6ABC-44A3-B944-633AAB1CE78B}" type="presParOf" srcId="{B64CE832-A94B-4749-8398-FBC5FC8AF88F}" destId="{573015F3-CBD2-4AFF-A6ED-2B6C899BE4CA}" srcOrd="1" destOrd="0" presId="urn:microsoft.com/office/officeart/2005/8/layout/hList7"/>
    <dgm:cxn modelId="{6FB7343E-9E4B-4FD5-9687-6D6756E49467}" type="presParOf" srcId="{B64CE832-A94B-4749-8398-FBC5FC8AF88F}" destId="{56818618-3EA9-4470-A85B-96BAB78D760C}" srcOrd="2" destOrd="0" presId="urn:microsoft.com/office/officeart/2005/8/layout/hList7"/>
    <dgm:cxn modelId="{02FF9046-F38B-4C37-8EA6-A082D14DB3D0}" type="presParOf" srcId="{B64CE832-A94B-4749-8398-FBC5FC8AF88F}" destId="{BBCBA7A9-8605-405E-A960-21A497762D18}" srcOrd="3" destOrd="0" presId="urn:microsoft.com/office/officeart/2005/8/layout/hList7"/>
    <dgm:cxn modelId="{4E3A6323-A2BE-4162-B3AA-09346E2E4CF4}" type="presParOf" srcId="{B0BCFEA6-71CE-4779-8135-AB50D79A929A}" destId="{118B0DEF-256B-4F88-8CDD-C2A12E915874}" srcOrd="1" destOrd="0" presId="urn:microsoft.com/office/officeart/2005/8/layout/hList7"/>
    <dgm:cxn modelId="{3FD3B109-42E3-4D8E-A6D3-C66897EC6A0B}" type="presParOf" srcId="{B0BCFEA6-71CE-4779-8135-AB50D79A929A}" destId="{2F95952B-F889-4F9C-B708-F386B43B58F5}" srcOrd="2" destOrd="0" presId="urn:microsoft.com/office/officeart/2005/8/layout/hList7"/>
    <dgm:cxn modelId="{FFD8BB97-8D1E-4347-837F-B5D32959F6AF}" type="presParOf" srcId="{2F95952B-F889-4F9C-B708-F386B43B58F5}" destId="{F5B9F88A-781C-4F0D-8D00-4B4BD1657AA3}" srcOrd="0" destOrd="0" presId="urn:microsoft.com/office/officeart/2005/8/layout/hList7"/>
    <dgm:cxn modelId="{DA124D95-C00E-444F-B0E1-5E2752CFC644}" type="presParOf" srcId="{2F95952B-F889-4F9C-B708-F386B43B58F5}" destId="{0B6D681C-69E7-4F34-A4D7-7C68DD30886D}" srcOrd="1" destOrd="0" presId="urn:microsoft.com/office/officeart/2005/8/layout/hList7"/>
    <dgm:cxn modelId="{0F507FF7-4CA3-44C1-9C3E-907E9E98B28B}" type="presParOf" srcId="{2F95952B-F889-4F9C-B708-F386B43B58F5}" destId="{D2A7DFC2-4BAA-43FA-B503-5175231DF733}" srcOrd="2" destOrd="0" presId="urn:microsoft.com/office/officeart/2005/8/layout/hList7"/>
    <dgm:cxn modelId="{8907FD7A-C08D-490B-9095-667D2F01E808}" type="presParOf" srcId="{2F95952B-F889-4F9C-B708-F386B43B58F5}" destId="{328AE6FF-58C9-46E1-9D58-2F20FFB5ECFA}" srcOrd="3" destOrd="0" presId="urn:microsoft.com/office/officeart/2005/8/layout/hList7"/>
    <dgm:cxn modelId="{0D111460-1BFA-4F0E-8174-64781ED9304B}" type="presParOf" srcId="{B0BCFEA6-71CE-4779-8135-AB50D79A929A}" destId="{A98E0BCD-5876-4428-9ACD-4A30AF9E33DE}" srcOrd="3" destOrd="0" presId="urn:microsoft.com/office/officeart/2005/8/layout/hList7"/>
    <dgm:cxn modelId="{533FA94A-213A-4FED-8078-3340617ACABD}" type="presParOf" srcId="{B0BCFEA6-71CE-4779-8135-AB50D79A929A}" destId="{DFA3B858-8881-4266-A9DB-82CE0C5D6CCF}" srcOrd="4" destOrd="0" presId="urn:microsoft.com/office/officeart/2005/8/layout/hList7"/>
    <dgm:cxn modelId="{BB3CCA43-12E1-49CC-9934-9CD5B3B6A4B3}" type="presParOf" srcId="{DFA3B858-8881-4266-A9DB-82CE0C5D6CCF}" destId="{F42F9935-AF3D-491D-8891-8848C97DEB1F}" srcOrd="0" destOrd="0" presId="urn:microsoft.com/office/officeart/2005/8/layout/hList7"/>
    <dgm:cxn modelId="{4C7F4177-779A-4075-A6D4-51891C4B4546}" type="presParOf" srcId="{DFA3B858-8881-4266-A9DB-82CE0C5D6CCF}" destId="{6DA9FFD8-5B17-479B-9438-E75CF8FF33CE}" srcOrd="1" destOrd="0" presId="urn:microsoft.com/office/officeart/2005/8/layout/hList7"/>
    <dgm:cxn modelId="{374C4F78-1DC1-4AA9-8545-D157D8900F68}" type="presParOf" srcId="{DFA3B858-8881-4266-A9DB-82CE0C5D6CCF}" destId="{939D4AAA-AB99-4464-AEDE-3C63313413BC}" srcOrd="2" destOrd="0" presId="urn:microsoft.com/office/officeart/2005/8/layout/hList7"/>
    <dgm:cxn modelId="{A120EAA4-B276-49B4-A52C-C88034EF5BFA}" type="presParOf" srcId="{DFA3B858-8881-4266-A9DB-82CE0C5D6CCF}" destId="{FED06B7C-7E62-402E-BA5A-0187B6B7AE85}" srcOrd="3" destOrd="0" presId="urn:microsoft.com/office/officeart/2005/8/layout/hList7"/>
    <dgm:cxn modelId="{11E122E4-5A9B-4B5C-AC67-263A764FFE18}" type="presParOf" srcId="{B0BCFEA6-71CE-4779-8135-AB50D79A929A}" destId="{F0AE7442-7C7C-435F-8442-99EC5EBE81F2}" srcOrd="5" destOrd="0" presId="urn:microsoft.com/office/officeart/2005/8/layout/hList7"/>
    <dgm:cxn modelId="{99DB9410-D709-4047-8170-C5B3B526A4AE}" type="presParOf" srcId="{B0BCFEA6-71CE-4779-8135-AB50D79A929A}" destId="{55D5BEF2-EB62-43FB-956D-86226C2E7D10}" srcOrd="6" destOrd="0" presId="urn:microsoft.com/office/officeart/2005/8/layout/hList7"/>
    <dgm:cxn modelId="{69CE6D42-705E-4DD7-A276-847CFC7296C1}" type="presParOf" srcId="{55D5BEF2-EB62-43FB-956D-86226C2E7D10}" destId="{6704AB12-6924-4955-823C-3040A487CF95}" srcOrd="0" destOrd="0" presId="urn:microsoft.com/office/officeart/2005/8/layout/hList7"/>
    <dgm:cxn modelId="{6B87AEC8-3DA8-4587-A246-D16584CD4828}" type="presParOf" srcId="{55D5BEF2-EB62-43FB-956D-86226C2E7D10}" destId="{E938E7AF-E1DE-4504-BC49-3CF09A1ACCD7}" srcOrd="1" destOrd="0" presId="urn:microsoft.com/office/officeart/2005/8/layout/hList7"/>
    <dgm:cxn modelId="{1063A5A6-4FBF-4368-B23C-703B0014DC1C}" type="presParOf" srcId="{55D5BEF2-EB62-43FB-956D-86226C2E7D10}" destId="{39D74947-8AE4-4FDC-9A07-862D8E8D586A}" srcOrd="2" destOrd="0" presId="urn:microsoft.com/office/officeart/2005/8/layout/hList7"/>
    <dgm:cxn modelId="{A57361AD-1C6E-412F-88BD-6F529CAC2DFB}" type="presParOf" srcId="{55D5BEF2-EB62-43FB-956D-86226C2E7D10}" destId="{1C7DFE65-D8CD-4653-BFA2-3C1A8E44F1A6}" srcOrd="3" destOrd="0" presId="urn:microsoft.com/office/officeart/2005/8/layout/hList7"/>
    <dgm:cxn modelId="{76FCD5B0-DB64-455A-ADEB-ECA146B9EFB0}" type="presParOf" srcId="{B0BCFEA6-71CE-4779-8135-AB50D79A929A}" destId="{6BA6BFEC-7F55-47A9-A5DD-6462F2BAD509}" srcOrd="7" destOrd="0" presId="urn:microsoft.com/office/officeart/2005/8/layout/hList7"/>
    <dgm:cxn modelId="{66BDDA97-C983-4A4C-86A2-A1BEFAAE608A}" type="presParOf" srcId="{B0BCFEA6-71CE-4779-8135-AB50D79A929A}" destId="{A8D4D063-DE46-4DFD-8706-BD5E4C15CE27}" srcOrd="8" destOrd="0" presId="urn:microsoft.com/office/officeart/2005/8/layout/hList7"/>
    <dgm:cxn modelId="{5A7E2DC6-E0F7-46EB-A1C7-00DF74AC9636}" type="presParOf" srcId="{A8D4D063-DE46-4DFD-8706-BD5E4C15CE27}" destId="{BFD2D871-D585-4B56-9831-545EC35D8B5E}" srcOrd="0" destOrd="0" presId="urn:microsoft.com/office/officeart/2005/8/layout/hList7"/>
    <dgm:cxn modelId="{3BF90C4C-54DD-4949-9181-59A1A8DC84CB}" type="presParOf" srcId="{A8D4D063-DE46-4DFD-8706-BD5E4C15CE27}" destId="{40EBBE01-281E-485B-8FB7-52F3CC52C69E}" srcOrd="1" destOrd="0" presId="urn:microsoft.com/office/officeart/2005/8/layout/hList7"/>
    <dgm:cxn modelId="{51605D17-7C7D-47FB-A635-5ED7DD2D4662}" type="presParOf" srcId="{A8D4D063-DE46-4DFD-8706-BD5E4C15CE27}" destId="{09E42175-3D30-4A61-8F5F-0C932554D080}" srcOrd="2" destOrd="0" presId="urn:microsoft.com/office/officeart/2005/8/layout/hList7"/>
    <dgm:cxn modelId="{AE8C2EFE-DE9F-43FC-B827-66D1163C99DF}" type="presParOf" srcId="{A8D4D063-DE46-4DFD-8706-BD5E4C15CE27}" destId="{0E430CA2-75FB-4AD8-B058-1175B58FC72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BB9FF-1D18-471F-95DD-8DBFF3C1B34C}">
      <dsp:nvSpPr>
        <dsp:cNvPr id="0" name=""/>
        <dsp:cNvSpPr/>
      </dsp:nvSpPr>
      <dsp:spPr>
        <a:xfrm>
          <a:off x="4644" y="0"/>
          <a:ext cx="1629622" cy="5162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Access and Continuity</a:t>
          </a:r>
          <a:endParaRPr lang="en-US" sz="1600" b="1" kern="1200" dirty="0"/>
        </a:p>
      </dsp:txBody>
      <dsp:txXfrm>
        <a:off x="4644" y="0"/>
        <a:ext cx="1629622" cy="1548692"/>
      </dsp:txXfrm>
    </dsp:sp>
    <dsp:sp modelId="{28D9A9B3-72BA-4471-ACFC-BD57280CAF78}">
      <dsp:nvSpPr>
        <dsp:cNvPr id="0" name=""/>
        <dsp:cNvSpPr/>
      </dsp:nvSpPr>
      <dsp:spPr>
        <a:xfrm>
          <a:off x="167606" y="1549133"/>
          <a:ext cx="1303698" cy="10141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2000</a:t>
          </a:r>
          <a:r>
            <a:rPr lang="en-US" sz="1400" kern="1200" baseline="30000" dirty="0" smtClean="0"/>
            <a:t>th</a:t>
          </a:r>
          <a:r>
            <a:rPr lang="en-US" sz="1400" kern="1200" dirty="0" smtClean="0"/>
            <a:t> adult </a:t>
          </a:r>
          <a:r>
            <a:rPr lang="en-US" sz="1400" kern="1200" dirty="0" err="1" smtClean="0"/>
            <a:t>eVisit</a:t>
          </a:r>
          <a:endParaRPr lang="en-US" sz="1400" kern="1200" dirty="0" smtClean="0"/>
        </a:p>
      </dsp:txBody>
      <dsp:txXfrm>
        <a:off x="197311" y="1578838"/>
        <a:ext cx="1244288" cy="954777"/>
      </dsp:txXfrm>
    </dsp:sp>
    <dsp:sp modelId="{EF2DBA3D-F086-4942-A84C-3F5F1B9791FB}">
      <dsp:nvSpPr>
        <dsp:cNvPr id="0" name=""/>
        <dsp:cNvSpPr/>
      </dsp:nvSpPr>
      <dsp:spPr>
        <a:xfrm>
          <a:off x="167606" y="2719349"/>
          <a:ext cx="1303698" cy="10141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Live with Pediatric eConsults and </a:t>
          </a:r>
          <a:r>
            <a:rPr lang="en-US" sz="1400" kern="1200" dirty="0" err="1" smtClean="0"/>
            <a:t>eVisits</a:t>
          </a:r>
          <a:endParaRPr lang="en-US" sz="1400" kern="1200" dirty="0" smtClean="0"/>
        </a:p>
      </dsp:txBody>
      <dsp:txXfrm>
        <a:off x="197311" y="2749054"/>
        <a:ext cx="1244288" cy="954777"/>
      </dsp:txXfrm>
    </dsp:sp>
    <dsp:sp modelId="{B103C33D-6C72-4989-9669-DC695E96D906}">
      <dsp:nvSpPr>
        <dsp:cNvPr id="0" name=""/>
        <dsp:cNvSpPr/>
      </dsp:nvSpPr>
      <dsp:spPr>
        <a:xfrm>
          <a:off x="167606" y="3889565"/>
          <a:ext cx="1303698" cy="10141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err="1" smtClean="0"/>
            <a:t>HouseCall</a:t>
          </a:r>
          <a:r>
            <a:rPr lang="en-US" sz="1400" kern="1200" dirty="0" smtClean="0"/>
            <a:t> TOC</a:t>
          </a:r>
        </a:p>
      </dsp:txBody>
      <dsp:txXfrm>
        <a:off x="197311" y="3919270"/>
        <a:ext cx="1244288" cy="954777"/>
      </dsp:txXfrm>
    </dsp:sp>
    <dsp:sp modelId="{846C29C9-A7E6-46F9-B69B-B2C137607BDC}">
      <dsp:nvSpPr>
        <dsp:cNvPr id="0" name=""/>
        <dsp:cNvSpPr/>
      </dsp:nvSpPr>
      <dsp:spPr>
        <a:xfrm>
          <a:off x="1756488" y="0"/>
          <a:ext cx="1629622" cy="5162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Targeted Care Management</a:t>
          </a:r>
          <a:endParaRPr lang="en-US" sz="1600" b="1" kern="1200" dirty="0"/>
        </a:p>
      </dsp:txBody>
      <dsp:txXfrm>
        <a:off x="1756488" y="0"/>
        <a:ext cx="1629622" cy="1548692"/>
      </dsp:txXfrm>
    </dsp:sp>
    <dsp:sp modelId="{53B67190-DCB6-4721-A26F-F3F603D875A7}">
      <dsp:nvSpPr>
        <dsp:cNvPr id="0" name=""/>
        <dsp:cNvSpPr/>
      </dsp:nvSpPr>
      <dsp:spPr>
        <a:xfrm>
          <a:off x="1919450" y="1550205"/>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Piloting the Diabetes Care Model</a:t>
          </a:r>
          <a:endParaRPr lang="en-US" sz="1400" kern="1200" dirty="0"/>
        </a:p>
      </dsp:txBody>
      <dsp:txXfrm>
        <a:off x="1957634" y="1588389"/>
        <a:ext cx="1227330" cy="1480138"/>
      </dsp:txXfrm>
    </dsp:sp>
    <dsp:sp modelId="{6541A8CC-7531-4D9E-8C61-5283108F2B0A}">
      <dsp:nvSpPr>
        <dsp:cNvPr id="0" name=""/>
        <dsp:cNvSpPr/>
      </dsp:nvSpPr>
      <dsp:spPr>
        <a:xfrm>
          <a:off x="1919450" y="3346174"/>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Longitudinal Care Management Report (next release 2/15)</a:t>
          </a:r>
          <a:endParaRPr lang="en-US" sz="1400" kern="1200" dirty="0"/>
        </a:p>
      </dsp:txBody>
      <dsp:txXfrm>
        <a:off x="1957634" y="3384358"/>
        <a:ext cx="1227330" cy="1480138"/>
      </dsp:txXfrm>
    </dsp:sp>
    <dsp:sp modelId="{B5221B07-154A-47A8-81AA-1D94EC184320}">
      <dsp:nvSpPr>
        <dsp:cNvPr id="0" name=""/>
        <dsp:cNvSpPr/>
      </dsp:nvSpPr>
      <dsp:spPr>
        <a:xfrm>
          <a:off x="3508332" y="0"/>
          <a:ext cx="1629622" cy="5162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Comprehensive-ness and Coordination</a:t>
          </a:r>
          <a:endParaRPr lang="en-US" sz="1600" b="1" kern="1200" dirty="0"/>
        </a:p>
      </dsp:txBody>
      <dsp:txXfrm>
        <a:off x="3508332" y="0"/>
        <a:ext cx="1629622" cy="1548692"/>
      </dsp:txXfrm>
    </dsp:sp>
    <dsp:sp modelId="{7CEC8201-DFB0-4A41-8F81-050FC648A642}">
      <dsp:nvSpPr>
        <dsp:cNvPr id="0" name=""/>
        <dsp:cNvSpPr/>
      </dsp:nvSpPr>
      <dsp:spPr>
        <a:xfrm>
          <a:off x="3671294" y="1550205"/>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BHCC live in majority of adult clinics</a:t>
          </a:r>
          <a:endParaRPr lang="en-US" sz="1400" kern="1200" dirty="0"/>
        </a:p>
      </dsp:txBody>
      <dsp:txXfrm>
        <a:off x="3709478" y="1588389"/>
        <a:ext cx="1227330" cy="1480138"/>
      </dsp:txXfrm>
    </dsp:sp>
    <dsp:sp modelId="{1F7D6224-CF80-4DA9-A5BC-21D9E3E4B998}">
      <dsp:nvSpPr>
        <dsp:cNvPr id="0" name=""/>
        <dsp:cNvSpPr/>
      </dsp:nvSpPr>
      <dsp:spPr>
        <a:xfrm>
          <a:off x="3671294" y="3346174"/>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Updated Partners in Care to reflect community needs</a:t>
          </a:r>
          <a:endParaRPr lang="en-US" sz="1400" kern="1200" dirty="0"/>
        </a:p>
      </dsp:txBody>
      <dsp:txXfrm>
        <a:off x="3709478" y="3384358"/>
        <a:ext cx="1227330" cy="1480138"/>
      </dsp:txXfrm>
    </dsp:sp>
    <dsp:sp modelId="{70F3A37A-20BA-487B-BA08-DAAC72619687}">
      <dsp:nvSpPr>
        <dsp:cNvPr id="0" name=""/>
        <dsp:cNvSpPr/>
      </dsp:nvSpPr>
      <dsp:spPr>
        <a:xfrm>
          <a:off x="5260177" y="0"/>
          <a:ext cx="1629622" cy="5162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Patient and Family Engagement</a:t>
          </a:r>
          <a:endParaRPr lang="en-US" sz="1600" b="1" kern="1200" dirty="0"/>
        </a:p>
      </dsp:txBody>
      <dsp:txXfrm>
        <a:off x="5260177" y="0"/>
        <a:ext cx="1629622" cy="1548692"/>
      </dsp:txXfrm>
    </dsp:sp>
    <dsp:sp modelId="{6B6BA9B1-B5ED-4156-BC96-4BF9AFDA6825}">
      <dsp:nvSpPr>
        <dsp:cNvPr id="0" name=""/>
        <dsp:cNvSpPr/>
      </dsp:nvSpPr>
      <dsp:spPr>
        <a:xfrm>
          <a:off x="5423139" y="1550205"/>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Majority ACUs hold quarterly PFACs</a:t>
          </a:r>
          <a:endParaRPr lang="en-US" sz="1400" kern="1200" dirty="0"/>
        </a:p>
      </dsp:txBody>
      <dsp:txXfrm>
        <a:off x="5461323" y="1588389"/>
        <a:ext cx="1227330" cy="1480138"/>
      </dsp:txXfrm>
    </dsp:sp>
    <dsp:sp modelId="{1FCE6BC8-2507-468D-96C9-B3500949CC19}">
      <dsp:nvSpPr>
        <dsp:cNvPr id="0" name=""/>
        <dsp:cNvSpPr/>
      </dsp:nvSpPr>
      <dsp:spPr>
        <a:xfrm>
          <a:off x="5423139" y="3346174"/>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Significant increases across all adult clinics in advance directive collection rates</a:t>
          </a:r>
          <a:endParaRPr lang="en-US" sz="1400" kern="1200" dirty="0"/>
        </a:p>
      </dsp:txBody>
      <dsp:txXfrm>
        <a:off x="5461323" y="3384358"/>
        <a:ext cx="1227330" cy="1480138"/>
      </dsp:txXfrm>
    </dsp:sp>
    <dsp:sp modelId="{E31B0460-CF98-41FE-A628-924C1596DDF3}">
      <dsp:nvSpPr>
        <dsp:cNvPr id="0" name=""/>
        <dsp:cNvSpPr/>
      </dsp:nvSpPr>
      <dsp:spPr>
        <a:xfrm>
          <a:off x="7012021" y="0"/>
          <a:ext cx="1629622" cy="51623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Planned care and Population Health</a:t>
          </a:r>
          <a:endParaRPr lang="en-US" sz="1600" b="1" kern="1200" dirty="0"/>
        </a:p>
      </dsp:txBody>
      <dsp:txXfrm>
        <a:off x="7012021" y="0"/>
        <a:ext cx="1629622" cy="1548692"/>
      </dsp:txXfrm>
    </dsp:sp>
    <dsp:sp modelId="{C0F7B3CE-909E-4658-A0D8-FBB7F9E57364}">
      <dsp:nvSpPr>
        <dsp:cNvPr id="0" name=""/>
        <dsp:cNvSpPr/>
      </dsp:nvSpPr>
      <dsp:spPr>
        <a:xfrm>
          <a:off x="7174983" y="1550205"/>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Developed a working mission / vision</a:t>
          </a:r>
          <a:endParaRPr lang="en-US" sz="1400" kern="1200" dirty="0"/>
        </a:p>
      </dsp:txBody>
      <dsp:txXfrm>
        <a:off x="7213167" y="1588389"/>
        <a:ext cx="1227330" cy="1480138"/>
      </dsp:txXfrm>
    </dsp:sp>
    <dsp:sp modelId="{766F373C-F4B5-4135-A3B9-A26B82C636B0}">
      <dsp:nvSpPr>
        <dsp:cNvPr id="0" name=""/>
        <dsp:cNvSpPr/>
      </dsp:nvSpPr>
      <dsp:spPr>
        <a:xfrm>
          <a:off x="7174983" y="3346174"/>
          <a:ext cx="1303698" cy="15565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t>Developed and endorsed a care team model</a:t>
          </a:r>
          <a:endParaRPr lang="en-US" sz="1400" kern="1200" dirty="0"/>
        </a:p>
      </dsp:txBody>
      <dsp:txXfrm>
        <a:off x="7213167" y="3384358"/>
        <a:ext cx="1227330" cy="148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5125F-8196-415D-AC92-2223B564E1DE}">
      <dsp:nvSpPr>
        <dsp:cNvPr id="0" name=""/>
        <dsp:cNvSpPr/>
      </dsp:nvSpPr>
      <dsp:spPr>
        <a:xfrm>
          <a:off x="0" y="0"/>
          <a:ext cx="1641415" cy="48900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Appointment Request Triage</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Pre-Visit Planning</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Pre-Visit Chart Prep for Provider</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Provider’s Pre-Visit Review</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Care Team Huddle</a:t>
          </a:r>
          <a:endParaRPr lang="en-US" sz="1200" b="1" kern="1200" dirty="0">
            <a:latin typeface="+mn-lt"/>
          </a:endParaRPr>
        </a:p>
      </dsp:txBody>
      <dsp:txXfrm>
        <a:off x="0" y="1956021"/>
        <a:ext cx="1641415" cy="1956021"/>
      </dsp:txXfrm>
    </dsp:sp>
    <dsp:sp modelId="{BBCBA7A9-8605-405E-A960-21A497762D18}">
      <dsp:nvSpPr>
        <dsp:cNvPr id="0" name=""/>
        <dsp:cNvSpPr/>
      </dsp:nvSpPr>
      <dsp:spPr>
        <a:xfrm>
          <a:off x="49242" y="293403"/>
          <a:ext cx="1542930" cy="1628387"/>
        </a:xfrm>
        <a:prstGeom prst="ellipse">
          <a:avLst/>
        </a:prstGeom>
        <a:solidFill>
          <a:srgbClr val="F6CC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B9F88A-781C-4F0D-8D00-4B4BD1657AA3}">
      <dsp:nvSpPr>
        <dsp:cNvPr id="0" name=""/>
        <dsp:cNvSpPr/>
      </dsp:nvSpPr>
      <dsp:spPr>
        <a:xfrm>
          <a:off x="1690657" y="0"/>
          <a:ext cx="1641415" cy="48900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latin typeface="+mn-lt"/>
              <a:cs typeface="Times New Roman" panose="02020603050405020304" pitchFamily="18" charset="0"/>
            </a:rPr>
            <a:t>● </a:t>
          </a:r>
          <a:r>
            <a:rPr lang="en-US" sz="1200" b="1" kern="1200" dirty="0" smtClean="0">
              <a:latin typeface="+mn-lt"/>
            </a:rPr>
            <a:t>Core Team Daily Huddle</a:t>
          </a:r>
        </a:p>
        <a:p>
          <a:pPr lvl="0" algn="ctr" defTabSz="4445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Check-In</a:t>
          </a:r>
        </a:p>
        <a:p>
          <a:pPr lvl="0" algn="ctr" defTabSz="4445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During Visit</a:t>
          </a:r>
        </a:p>
        <a:p>
          <a:pPr lvl="0" algn="ctr" defTabSz="4445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Check-Out</a:t>
          </a:r>
        </a:p>
      </dsp:txBody>
      <dsp:txXfrm>
        <a:off x="1690657" y="1956021"/>
        <a:ext cx="1641415" cy="1956021"/>
      </dsp:txXfrm>
    </dsp:sp>
    <dsp:sp modelId="{328AE6FF-58C9-46E1-9D58-2F20FFB5ECFA}">
      <dsp:nvSpPr>
        <dsp:cNvPr id="0" name=""/>
        <dsp:cNvSpPr/>
      </dsp:nvSpPr>
      <dsp:spPr>
        <a:xfrm>
          <a:off x="1739900" y="293403"/>
          <a:ext cx="1542930" cy="1628387"/>
        </a:xfrm>
        <a:prstGeom prst="ellipse">
          <a:avLst/>
        </a:prstGeom>
        <a:solidFill>
          <a:srgbClr val="D8D8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2F9935-AF3D-491D-8891-8848C97DEB1F}">
      <dsp:nvSpPr>
        <dsp:cNvPr id="0" name=""/>
        <dsp:cNvSpPr/>
      </dsp:nvSpPr>
      <dsp:spPr>
        <a:xfrm>
          <a:off x="3400372" y="0"/>
          <a:ext cx="1641415" cy="48900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Diagnostic and Laboratory Test Tracking</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Test Results Review, Management and Communication</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Continuation or Referral Coordination Process</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Referral Tracking and     Follow Up </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Visit Follow Up and Reminders Via Telephone or Portal</a:t>
          </a:r>
          <a:endParaRPr lang="en-US" sz="1200" b="1" kern="1200" dirty="0">
            <a:latin typeface="+mn-lt"/>
          </a:endParaRPr>
        </a:p>
      </dsp:txBody>
      <dsp:txXfrm>
        <a:off x="3400372" y="1956021"/>
        <a:ext cx="1641415" cy="1956021"/>
      </dsp:txXfrm>
    </dsp:sp>
    <dsp:sp modelId="{FED06B7C-7E62-402E-BA5A-0187B6B7AE85}">
      <dsp:nvSpPr>
        <dsp:cNvPr id="0" name=""/>
        <dsp:cNvSpPr/>
      </dsp:nvSpPr>
      <dsp:spPr>
        <a:xfrm>
          <a:off x="3430557" y="293403"/>
          <a:ext cx="1542930" cy="1628387"/>
        </a:xfrm>
        <a:prstGeom prst="ellipse">
          <a:avLst/>
        </a:prstGeom>
        <a:solidFill>
          <a:srgbClr val="FFE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4AB12-6924-4955-823C-3040A487CF95}">
      <dsp:nvSpPr>
        <dsp:cNvPr id="0" name=""/>
        <dsp:cNvSpPr/>
      </dsp:nvSpPr>
      <dsp:spPr>
        <a:xfrm>
          <a:off x="5071973" y="0"/>
          <a:ext cx="1641415" cy="489005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Episodic Care Coordination</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Longitudinal Care</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Gaps in Care and Outreach</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Remote Monitoring</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Alternative Visit</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Patient Communication </a:t>
          </a:r>
        </a:p>
      </dsp:txBody>
      <dsp:txXfrm>
        <a:off x="5071973" y="1956021"/>
        <a:ext cx="1641415" cy="1956021"/>
      </dsp:txXfrm>
    </dsp:sp>
    <dsp:sp modelId="{1C7DFE65-D8CD-4653-BFA2-3C1A8E44F1A6}">
      <dsp:nvSpPr>
        <dsp:cNvPr id="0" name=""/>
        <dsp:cNvSpPr/>
      </dsp:nvSpPr>
      <dsp:spPr>
        <a:xfrm>
          <a:off x="5121215" y="293403"/>
          <a:ext cx="1542930" cy="1628387"/>
        </a:xfrm>
        <a:prstGeom prst="ellipse">
          <a:avLst/>
        </a:prstGeom>
        <a:solidFill>
          <a:srgbClr val="C0C9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D2D871-D585-4B56-9831-545EC35D8B5E}">
      <dsp:nvSpPr>
        <dsp:cNvPr id="0" name=""/>
        <dsp:cNvSpPr/>
      </dsp:nvSpPr>
      <dsp:spPr>
        <a:xfrm>
          <a:off x="6762630" y="0"/>
          <a:ext cx="1641415" cy="48900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endParaRPr lang="en-US" sz="1200" b="1" kern="1200" dirty="0" smtClean="0">
            <a:latin typeface="+mn-lt"/>
            <a:cs typeface="Times New Roman" panose="02020603050405020304" pitchFamily="18" charset="0"/>
          </a:endParaRP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Medical Nutrition Counseling</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Medication Management Visit</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Behavioral Health Counseling Visits</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Preventive Counseling Visits</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Group Visits</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E-Visits/Telehealth</a:t>
          </a:r>
        </a:p>
        <a:p>
          <a:pPr lvl="0" algn="ctr" defTabSz="533400">
            <a:lnSpc>
              <a:spcPct val="90000"/>
            </a:lnSpc>
            <a:spcBef>
              <a:spcPct val="0"/>
            </a:spcBef>
            <a:spcAft>
              <a:spcPct val="35000"/>
            </a:spcAft>
          </a:pPr>
          <a:r>
            <a:rPr lang="en-US" sz="1200" b="1" kern="1200" dirty="0" smtClean="0">
              <a:latin typeface="+mn-lt"/>
              <a:cs typeface="Times New Roman" panose="02020603050405020304" pitchFamily="18" charset="0"/>
            </a:rPr>
            <a:t>● </a:t>
          </a:r>
          <a:r>
            <a:rPr lang="en-US" sz="1200" b="1" kern="1200" dirty="0" smtClean="0">
              <a:latin typeface="+mn-lt"/>
            </a:rPr>
            <a:t>Home Visits</a:t>
          </a:r>
          <a:endParaRPr lang="en-US" sz="1200" b="1" kern="1200" dirty="0">
            <a:latin typeface="+mn-lt"/>
          </a:endParaRPr>
        </a:p>
      </dsp:txBody>
      <dsp:txXfrm>
        <a:off x="6762630" y="1956021"/>
        <a:ext cx="1641415" cy="1956021"/>
      </dsp:txXfrm>
    </dsp:sp>
    <dsp:sp modelId="{0E430CA2-75FB-4AD8-B058-1175B58FC722}">
      <dsp:nvSpPr>
        <dsp:cNvPr id="0" name=""/>
        <dsp:cNvSpPr/>
      </dsp:nvSpPr>
      <dsp:spPr>
        <a:xfrm>
          <a:off x="6811873" y="293403"/>
          <a:ext cx="1542930" cy="1628387"/>
        </a:xfrm>
        <a:prstGeom prst="ellipse">
          <a:avLst/>
        </a:prstGeom>
        <a:solidFill>
          <a:srgbClr val="C9DB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A7140-E82D-44D4-8E79-C1D833DDECCE}">
      <dsp:nvSpPr>
        <dsp:cNvPr id="0" name=""/>
        <dsp:cNvSpPr/>
      </dsp:nvSpPr>
      <dsp:spPr>
        <a:xfrm flipV="1">
          <a:off x="2091108" y="4643212"/>
          <a:ext cx="4513934" cy="246840"/>
        </a:xfrm>
        <a:prstGeom prs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20" tIns="45712" rIns="91420" bIns="45712"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6725"/>
          </a:xfrm>
          <a:prstGeom prst="rect">
            <a:avLst/>
          </a:prstGeom>
        </p:spPr>
        <p:txBody>
          <a:bodyPr vert="horz" lIns="91420" tIns="45712" rIns="91420" bIns="45712" rtlCol="0"/>
          <a:lstStyle>
            <a:lvl1pPr algn="r">
              <a:defRPr sz="1200"/>
            </a:lvl1pPr>
          </a:lstStyle>
          <a:p>
            <a:fld id="{3C85ADA7-9D61-41BF-8F84-086EECC9D5EE}" type="datetime1">
              <a:rPr lang="en-US" smtClean="0"/>
              <a:t>12/7/2019</a:t>
            </a:fld>
            <a:endParaRPr lang="en-US" dirty="0"/>
          </a:p>
        </p:txBody>
      </p:sp>
      <p:sp>
        <p:nvSpPr>
          <p:cNvPr id="4" name="Footer Placeholder 3"/>
          <p:cNvSpPr>
            <a:spLocks noGrp="1"/>
          </p:cNvSpPr>
          <p:nvPr>
            <p:ph type="ftr" sz="quarter" idx="2"/>
          </p:nvPr>
        </p:nvSpPr>
        <p:spPr>
          <a:xfrm>
            <a:off x="2" y="8829677"/>
            <a:ext cx="3038475" cy="466725"/>
          </a:xfrm>
          <a:prstGeom prst="rect">
            <a:avLst/>
          </a:prstGeom>
        </p:spPr>
        <p:txBody>
          <a:bodyPr vert="horz" lIns="91420" tIns="45712" rIns="91420"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20" tIns="45712" rIns="91420" bIns="45712" rtlCol="0" anchor="b"/>
          <a:lstStyle>
            <a:lvl1pPr algn="r">
              <a:defRPr sz="1200"/>
            </a:lvl1pPr>
          </a:lstStyle>
          <a:p>
            <a:fld id="{2CABC364-3774-4491-B0F1-E1382C751DC1}" type="slidenum">
              <a:rPr lang="en-US" smtClean="0"/>
              <a:t>‹#›</a:t>
            </a:fld>
            <a:endParaRPr lang="en-US" dirty="0"/>
          </a:p>
        </p:txBody>
      </p:sp>
    </p:spTree>
    <p:extLst>
      <p:ext uri="{BB962C8B-B14F-4D97-AF65-F5344CB8AC3E}">
        <p14:creationId xmlns:p14="http://schemas.microsoft.com/office/powerpoint/2010/main" val="24509092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59" tIns="46579" rIns="93159" bIns="46579" rtlCol="0"/>
          <a:lstStyle>
            <a:lvl1pPr algn="r">
              <a:defRPr sz="1200"/>
            </a:lvl1pPr>
          </a:lstStyle>
          <a:p>
            <a:fld id="{C96A077C-C717-4C1D-B80D-A931991FA265}" type="datetime1">
              <a:rPr lang="en-US" smtClean="0"/>
              <a:t>12/7/2019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9" tIns="46579" rIns="93159" bIns="465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9" tIns="46579" rIns="93159" bIns="46579" rtlCol="0" anchor="b"/>
          <a:lstStyle>
            <a:lvl1pPr algn="r">
              <a:defRPr sz="1200"/>
            </a:lvl1pPr>
          </a:lstStyle>
          <a:p>
            <a:fld id="{4EAB7BB0-5295-4ECB-AC1A-AC790B7E2993}" type="slidenum">
              <a:rPr lang="en-US" smtClean="0"/>
              <a:t>‹#›</a:t>
            </a:fld>
            <a:endParaRPr lang="en-US" dirty="0"/>
          </a:p>
        </p:txBody>
      </p:sp>
    </p:spTree>
    <p:extLst>
      <p:ext uri="{BB962C8B-B14F-4D97-AF65-F5344CB8AC3E}">
        <p14:creationId xmlns:p14="http://schemas.microsoft.com/office/powerpoint/2010/main" val="33057730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Date Placeholder 3"/>
          <p:cNvSpPr>
            <a:spLocks noGrp="1"/>
          </p:cNvSpPr>
          <p:nvPr>
            <p:ph type="dt" idx="10"/>
          </p:nvPr>
        </p:nvSpPr>
        <p:spPr/>
        <p:txBody>
          <a:bodyPr/>
          <a:lstStyle/>
          <a:p>
            <a:fld id="{C96A077C-C717-4C1D-B80D-A931991FA265}"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5</a:t>
            </a:fld>
            <a:endParaRPr lang="en-US" dirty="0"/>
          </a:p>
        </p:txBody>
      </p:sp>
    </p:spTree>
    <p:extLst>
      <p:ext uri="{BB962C8B-B14F-4D97-AF65-F5344CB8AC3E}">
        <p14:creationId xmlns:p14="http://schemas.microsoft.com/office/powerpoint/2010/main" val="341090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the resources in the medical home: developing a care team. </a:t>
            </a:r>
          </a:p>
          <a:p>
            <a:r>
              <a:rPr lang="en-US" dirty="0"/>
              <a:t>Practices have develop processes to provide coordinated, patient centered care through growing the medical home .  The care management interventions are focused on patients with mild to moderate chronic disease and co-managing patients that have high complexity, high cost, and/or high utilizers of the health care system with our central care management resources like Complex Care.  We also introduced systematic processes to supported by this evolved team to follow up with patients to ensure evidence based preventive services, and tests are ordered and completed</a:t>
            </a:r>
          </a:p>
          <a:p>
            <a:endParaRPr lang="en-US" dirty="0"/>
          </a:p>
          <a:p>
            <a:r>
              <a:rPr lang="en-US" dirty="0"/>
              <a:t>We continue to utilize the team-based medical home model as the central structure in support of the operational and transformational elements of care delivery redesign.</a:t>
            </a:r>
          </a:p>
          <a:p>
            <a:endParaRPr lang="en-US" dirty="0"/>
          </a:p>
          <a:p>
            <a:endParaRPr lang="en-US" dirty="0"/>
          </a:p>
        </p:txBody>
      </p:sp>
      <p:sp>
        <p:nvSpPr>
          <p:cNvPr id="4" name="Date Placeholder 3"/>
          <p:cNvSpPr>
            <a:spLocks noGrp="1"/>
          </p:cNvSpPr>
          <p:nvPr>
            <p:ph type="dt" idx="10"/>
          </p:nvPr>
        </p:nvSpPr>
        <p:spPr/>
        <p:txBody>
          <a:bodyPr/>
          <a:lstStyle/>
          <a:p>
            <a:fld id="{402353B5-6C45-49F8-8F6D-D76709A406B3}"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18</a:t>
            </a:fld>
            <a:endParaRPr lang="en-US" dirty="0"/>
          </a:p>
        </p:txBody>
      </p:sp>
    </p:spTree>
    <p:extLst>
      <p:ext uri="{BB962C8B-B14F-4D97-AF65-F5344CB8AC3E}">
        <p14:creationId xmlns:p14="http://schemas.microsoft.com/office/powerpoint/2010/main" val="288317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19</a:t>
            </a:fld>
            <a:endParaRPr lang="en-US" dirty="0"/>
          </a:p>
        </p:txBody>
      </p:sp>
    </p:spTree>
    <p:extLst>
      <p:ext uri="{BB962C8B-B14F-4D97-AF65-F5344CB8AC3E}">
        <p14:creationId xmlns:p14="http://schemas.microsoft.com/office/powerpoint/2010/main" val="92994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20</a:t>
            </a:fld>
            <a:endParaRPr lang="en-US" dirty="0"/>
          </a:p>
        </p:txBody>
      </p:sp>
    </p:spTree>
    <p:extLst>
      <p:ext uri="{BB962C8B-B14F-4D97-AF65-F5344CB8AC3E}">
        <p14:creationId xmlns:p14="http://schemas.microsoft.com/office/powerpoint/2010/main" val="332774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21</a:t>
            </a:fld>
            <a:endParaRPr lang="en-US" dirty="0"/>
          </a:p>
        </p:txBody>
      </p:sp>
    </p:spTree>
    <p:extLst>
      <p:ext uri="{BB962C8B-B14F-4D97-AF65-F5344CB8AC3E}">
        <p14:creationId xmlns:p14="http://schemas.microsoft.com/office/powerpoint/2010/main" val="72526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Katy takes over</a:t>
            </a:r>
          </a:p>
          <a:p>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22</a:t>
            </a:fld>
            <a:endParaRPr lang="en-US" dirty="0"/>
          </a:p>
        </p:txBody>
      </p:sp>
    </p:spTree>
    <p:extLst>
      <p:ext uri="{BB962C8B-B14F-4D97-AF65-F5344CB8AC3E}">
        <p14:creationId xmlns:p14="http://schemas.microsoft.com/office/powerpoint/2010/main" val="167474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23</a:t>
            </a:fld>
            <a:endParaRPr lang="en-US" dirty="0"/>
          </a:p>
        </p:txBody>
      </p:sp>
    </p:spTree>
    <p:extLst>
      <p:ext uri="{BB962C8B-B14F-4D97-AF65-F5344CB8AC3E}">
        <p14:creationId xmlns:p14="http://schemas.microsoft.com/office/powerpoint/2010/main" val="59757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Katy to talk through.  Point – continuous improvement arm of CPC+ - rich culture of CI</a:t>
            </a:r>
            <a:r>
              <a:rPr lang="en-US" baseline="0" dirty="0" smtClean="0"/>
              <a:t> at UM</a:t>
            </a:r>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24</a:t>
            </a:fld>
            <a:endParaRPr lang="en-US" dirty="0"/>
          </a:p>
        </p:txBody>
      </p:sp>
    </p:spTree>
    <p:extLst>
      <p:ext uri="{BB962C8B-B14F-4D97-AF65-F5344CB8AC3E}">
        <p14:creationId xmlns:p14="http://schemas.microsoft.com/office/powerpoint/2010/main" val="26390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Katy to review</a:t>
            </a:r>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25</a:t>
            </a:fld>
            <a:endParaRPr lang="en-US" dirty="0"/>
          </a:p>
        </p:txBody>
      </p:sp>
    </p:spTree>
    <p:extLst>
      <p:ext uri="{BB962C8B-B14F-4D97-AF65-F5344CB8AC3E}">
        <p14:creationId xmlns:p14="http://schemas.microsoft.com/office/powerpoint/2010/main" val="94166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 </a:t>
            </a:r>
            <a:r>
              <a:rPr lang="en-US" dirty="0" err="1" smtClean="0"/>
              <a:t>Inptatient</a:t>
            </a:r>
            <a:r>
              <a:rPr lang="en-US" dirty="0" smtClean="0"/>
              <a:t> utilization to UM hospital</a:t>
            </a:r>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26</a:t>
            </a:fld>
            <a:endParaRPr lang="en-US" dirty="0"/>
          </a:p>
        </p:txBody>
      </p:sp>
    </p:spTree>
    <p:extLst>
      <p:ext uri="{BB962C8B-B14F-4D97-AF65-F5344CB8AC3E}">
        <p14:creationId xmlns:p14="http://schemas.microsoft.com/office/powerpoint/2010/main" val="369957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Katy until the end.   Internal</a:t>
            </a:r>
            <a:r>
              <a:rPr lang="en-US" baseline="0" dirty="0" smtClean="0"/>
              <a:t> initiative to reward clinics for completing certain tasks</a:t>
            </a:r>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27</a:t>
            </a:fld>
            <a:endParaRPr lang="en-US" dirty="0"/>
          </a:p>
        </p:txBody>
      </p:sp>
    </p:spTree>
    <p:extLst>
      <p:ext uri="{BB962C8B-B14F-4D97-AF65-F5344CB8AC3E}">
        <p14:creationId xmlns:p14="http://schemas.microsoft.com/office/powerpoint/2010/main" val="153196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Date Placeholder 3"/>
          <p:cNvSpPr>
            <a:spLocks noGrp="1"/>
          </p:cNvSpPr>
          <p:nvPr>
            <p:ph type="dt" idx="10"/>
          </p:nvPr>
        </p:nvSpPr>
        <p:spPr/>
        <p:txBody>
          <a:bodyPr/>
          <a:lstStyle/>
          <a:p>
            <a:fld id="{C96A077C-C717-4C1D-B80D-A931991FA265}"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7</a:t>
            </a:fld>
            <a:endParaRPr lang="en-US" dirty="0"/>
          </a:p>
        </p:txBody>
      </p:sp>
    </p:spTree>
    <p:extLst>
      <p:ext uri="{BB962C8B-B14F-4D97-AF65-F5344CB8AC3E}">
        <p14:creationId xmlns:p14="http://schemas.microsoft.com/office/powerpoint/2010/main" val="3400767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28</a:t>
            </a:fld>
            <a:endParaRPr lang="en-US" dirty="0"/>
          </a:p>
        </p:txBody>
      </p:sp>
    </p:spTree>
    <p:extLst>
      <p:ext uri="{BB962C8B-B14F-4D97-AF65-F5344CB8AC3E}">
        <p14:creationId xmlns:p14="http://schemas.microsoft.com/office/powerpoint/2010/main" val="1824653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roadmap illustrates the suggested sequencing of high-level changes that may lead to the enhanced capabilities </a:t>
            </a:r>
          </a:p>
          <a:p>
            <a:r>
              <a:rPr lang="en-US" dirty="0"/>
              <a:t>Depending on your particular site or department, your practice may be more advanced in one domain than in another </a:t>
            </a:r>
          </a:p>
          <a:p>
            <a:r>
              <a:rPr lang="en-US" dirty="0"/>
              <a:t>Not using this as a report card, but inform our understand of where </a:t>
            </a:r>
            <a:r>
              <a:rPr lang="en-US" dirty="0" err="1"/>
              <a:t>acus</a:t>
            </a:r>
            <a:r>
              <a:rPr lang="en-US" dirty="0"/>
              <a:t> are and identify best practices, areas of opportunity and priorities across sites. </a:t>
            </a:r>
          </a:p>
          <a:p>
            <a:r>
              <a:rPr lang="en-US" dirty="0"/>
              <a:t>Explain green, yellow, red and that many of these activities in flight, and several will be supported centrally – like after hours call center. </a:t>
            </a:r>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29</a:t>
            </a:fld>
            <a:endParaRPr lang="en-US" dirty="0"/>
          </a:p>
        </p:txBody>
      </p:sp>
    </p:spTree>
    <p:extLst>
      <p:ext uri="{BB962C8B-B14F-4D97-AF65-F5344CB8AC3E}">
        <p14:creationId xmlns:p14="http://schemas.microsoft.com/office/powerpoint/2010/main" val="56626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4040F445-DC38-4AA7-ADD3-A5A42148531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59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“Dreaded Driver Diagram</a:t>
            </a:r>
            <a:r>
              <a:rPr lang="en-US" baseline="0" dirty="0" smtClean="0"/>
              <a:t> of CPC+”</a:t>
            </a:r>
            <a:endParaRPr lang="en-US" dirty="0"/>
          </a:p>
        </p:txBody>
      </p:sp>
      <p:sp>
        <p:nvSpPr>
          <p:cNvPr id="4" name="Date Placeholder 3"/>
          <p:cNvSpPr>
            <a:spLocks noGrp="1"/>
          </p:cNvSpPr>
          <p:nvPr>
            <p:ph type="dt" idx="10"/>
          </p:nvPr>
        </p:nvSpPr>
        <p:spPr/>
        <p:txBody>
          <a:bodyPr/>
          <a:lstStyle/>
          <a:p>
            <a:fld id="{0FC26DA1-F848-4B31-AFD9-A576547A5B93}"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10</a:t>
            </a:fld>
            <a:endParaRPr lang="en-US" dirty="0"/>
          </a:p>
        </p:txBody>
      </p:sp>
    </p:spTree>
    <p:extLst>
      <p:ext uri="{BB962C8B-B14F-4D97-AF65-F5344CB8AC3E}">
        <p14:creationId xmlns:p14="http://schemas.microsoft.com/office/powerpoint/2010/main" val="393628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Katy to take over</a:t>
            </a:r>
            <a:r>
              <a:rPr lang="en-US" baseline="0" dirty="0" smtClean="0"/>
              <a:t> from here</a:t>
            </a:r>
            <a:endParaRPr lang="en-US" dirty="0"/>
          </a:p>
        </p:txBody>
      </p:sp>
      <p:sp>
        <p:nvSpPr>
          <p:cNvPr id="4" name="Date Placeholder 3"/>
          <p:cNvSpPr>
            <a:spLocks noGrp="1"/>
          </p:cNvSpPr>
          <p:nvPr>
            <p:ph type="dt" idx="10"/>
          </p:nvPr>
        </p:nvSpPr>
        <p:spPr/>
        <p:txBody>
          <a:bodyPr/>
          <a:lstStyle/>
          <a:p>
            <a:fld id="{C96A077C-C717-4C1D-B80D-A931991FA265}"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11</a:t>
            </a:fld>
            <a:endParaRPr lang="en-US" dirty="0"/>
          </a:p>
        </p:txBody>
      </p:sp>
    </p:spTree>
    <p:extLst>
      <p:ext uri="{BB962C8B-B14F-4D97-AF65-F5344CB8AC3E}">
        <p14:creationId xmlns:p14="http://schemas.microsoft.com/office/powerpoint/2010/main" val="363439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the HOME through the presentation – MAKE GRAY</a:t>
            </a:r>
            <a:endParaRPr lang="en-US" dirty="0"/>
          </a:p>
        </p:txBody>
      </p:sp>
      <p:sp>
        <p:nvSpPr>
          <p:cNvPr id="4" name="Date Placeholder 3"/>
          <p:cNvSpPr>
            <a:spLocks noGrp="1"/>
          </p:cNvSpPr>
          <p:nvPr>
            <p:ph type="dt" idx="10"/>
          </p:nvPr>
        </p:nvSpPr>
        <p:spPr/>
        <p:txBody>
          <a:bodyPr/>
          <a:lstStyle/>
          <a:p>
            <a:fld id="{855C7C93-7AE2-4A46-A443-5B8FF9ECD8B1}"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12</a:t>
            </a:fld>
            <a:endParaRPr lang="en-US" dirty="0"/>
          </a:p>
        </p:txBody>
      </p:sp>
    </p:spTree>
    <p:extLst>
      <p:ext uri="{BB962C8B-B14F-4D97-AF65-F5344CB8AC3E}">
        <p14:creationId xmlns:p14="http://schemas.microsoft.com/office/powerpoint/2010/main" val="418031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smtClean="0"/>
              <a:t>Core</a:t>
            </a:r>
            <a:r>
              <a:rPr lang="en-US" baseline="0" dirty="0" smtClean="0"/>
              <a:t> competencies developed over the last several years, driven by </a:t>
            </a:r>
            <a:r>
              <a:rPr lang="en-US" baseline="0" dirty="0" err="1" smtClean="0"/>
              <a:t>acs</a:t>
            </a:r>
            <a:r>
              <a:rPr lang="en-US" baseline="0" dirty="0" smtClean="0"/>
              <a:t> strategy, </a:t>
            </a:r>
            <a:r>
              <a:rPr lang="en-US" baseline="0" dirty="0" err="1" smtClean="0"/>
              <a:t>ummg</a:t>
            </a:r>
            <a:r>
              <a:rPr lang="en-US" baseline="0" dirty="0" smtClean="0"/>
              <a:t> goals and payer requirements. Blue Cross PCMH accreditation and MiPCT program were also central to this work and emphasized strengthening the patient-care team relationship along with reducing fragmentation of care through enhanced communication and coordination activities. </a:t>
            </a:r>
            <a:endParaRPr lang="en-US" dirty="0" smtClean="0"/>
          </a:p>
          <a:p>
            <a:endParaRPr lang="en-US" dirty="0" smtClean="0"/>
          </a:p>
          <a:p>
            <a:pPr defTabSz="912843"/>
            <a:r>
              <a:rPr lang="en-US" dirty="0"/>
              <a:t>These core competencies are foundational to the operational and transformational work we continue to </a:t>
            </a:r>
            <a:r>
              <a:rPr lang="en-US" dirty="0" smtClean="0"/>
              <a:t>engage as part of practice transformation.</a:t>
            </a:r>
            <a:endParaRPr lang="en-US" dirty="0"/>
          </a:p>
          <a:p>
            <a:endParaRPr lang="en-US" dirty="0"/>
          </a:p>
        </p:txBody>
      </p:sp>
      <p:sp>
        <p:nvSpPr>
          <p:cNvPr id="4" name="Date Placeholder 3"/>
          <p:cNvSpPr>
            <a:spLocks noGrp="1"/>
          </p:cNvSpPr>
          <p:nvPr>
            <p:ph type="dt" idx="10"/>
          </p:nvPr>
        </p:nvSpPr>
        <p:spPr/>
        <p:txBody>
          <a:bodyPr/>
          <a:lstStyle/>
          <a:p>
            <a:fld id="{F03FB570-6A4E-483E-B475-9BBC540EB99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13</a:t>
            </a:fld>
            <a:endParaRPr lang="en-US" dirty="0"/>
          </a:p>
        </p:txBody>
      </p:sp>
    </p:spTree>
    <p:extLst>
      <p:ext uri="{BB962C8B-B14F-4D97-AF65-F5344CB8AC3E}">
        <p14:creationId xmlns:p14="http://schemas.microsoft.com/office/powerpoint/2010/main" val="134348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illustrates how all components of the pillars model work together to support your practice in the delivery of primary care </a:t>
            </a:r>
            <a:endParaRPr lang="en-US" dirty="0" smtClean="0"/>
          </a:p>
          <a:p>
            <a:endParaRPr lang="en-US" dirty="0" smtClean="0"/>
          </a:p>
          <a:p>
            <a:r>
              <a:rPr lang="en-US" dirty="0"/>
              <a:t>These operational pillars help to guide much of the current and future operational work our ACUs engage in</a:t>
            </a:r>
          </a:p>
          <a:p>
            <a:endParaRPr lang="en-US" dirty="0"/>
          </a:p>
          <a:p>
            <a:r>
              <a:rPr lang="en-US" dirty="0"/>
              <a:t>Pillars were developed by aligning payer requirements and </a:t>
            </a:r>
            <a:r>
              <a:rPr lang="en-US" dirty="0" err="1"/>
              <a:t>ummg</a:t>
            </a:r>
            <a:r>
              <a:rPr lang="en-US" dirty="0"/>
              <a:t>/department priorities with key operational drivers. </a:t>
            </a:r>
          </a:p>
          <a:p>
            <a:endParaRPr lang="en-US" dirty="0"/>
          </a:p>
          <a:p>
            <a:r>
              <a:rPr lang="en-US" dirty="0"/>
              <a:t>Describe pillars</a:t>
            </a:r>
          </a:p>
        </p:txBody>
      </p:sp>
      <p:sp>
        <p:nvSpPr>
          <p:cNvPr id="4" name="Date Placeholder 3"/>
          <p:cNvSpPr>
            <a:spLocks noGrp="1"/>
          </p:cNvSpPr>
          <p:nvPr>
            <p:ph type="dt" idx="10"/>
          </p:nvPr>
        </p:nvSpPr>
        <p:spPr/>
        <p:txBody>
          <a:bodyPr/>
          <a:lstStyle/>
          <a:p>
            <a:fld id="{0FC26DA1-F848-4B31-AFD9-A576547A5B93}"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14</a:t>
            </a:fld>
            <a:endParaRPr lang="en-US" dirty="0"/>
          </a:p>
        </p:txBody>
      </p:sp>
    </p:spTree>
    <p:extLst>
      <p:ext uri="{BB962C8B-B14F-4D97-AF65-F5344CB8AC3E}">
        <p14:creationId xmlns:p14="http://schemas.microsoft.com/office/powerpoint/2010/main" val="418031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The </a:t>
            </a:r>
            <a:r>
              <a:rPr lang="en-US" dirty="0"/>
              <a:t>roadmap illustrates the suggested sequencing of high-level changes that may lead to the enhanced capabilities </a:t>
            </a:r>
          </a:p>
          <a:p>
            <a:r>
              <a:rPr lang="en-US" dirty="0"/>
              <a:t>Depending on your particular site or department, your practice may be more advanced in one domain than in another </a:t>
            </a:r>
          </a:p>
          <a:p>
            <a:r>
              <a:rPr lang="en-US" dirty="0"/>
              <a:t>Not using this as a report card, but inform our understand of where </a:t>
            </a:r>
            <a:r>
              <a:rPr lang="en-US" dirty="0" err="1"/>
              <a:t>acus</a:t>
            </a:r>
            <a:r>
              <a:rPr lang="en-US" dirty="0"/>
              <a:t> are and identify best practices, areas of opportunity and priorities across sites. </a:t>
            </a:r>
          </a:p>
          <a:p>
            <a:r>
              <a:rPr lang="en-US" dirty="0"/>
              <a:t>Explain green, yellow, red and that many of these activities in flight, and several will be supported centrally – like after hours call center. </a:t>
            </a:r>
          </a:p>
        </p:txBody>
      </p:sp>
      <p:sp>
        <p:nvSpPr>
          <p:cNvPr id="4" name="Date Placeholder 3"/>
          <p:cNvSpPr>
            <a:spLocks noGrp="1"/>
          </p:cNvSpPr>
          <p:nvPr>
            <p:ph type="dt" idx="10"/>
          </p:nvPr>
        </p:nvSpPr>
        <p:spPr/>
        <p:txBody>
          <a:bodyPr/>
          <a:lstStyle/>
          <a:p>
            <a:fld id="{8E969508-FCB2-40BB-8E58-E41AF29FA134}"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15</a:t>
            </a:fld>
            <a:endParaRPr lang="en-US" dirty="0"/>
          </a:p>
        </p:txBody>
      </p:sp>
    </p:spTree>
    <p:extLst>
      <p:ext uri="{BB962C8B-B14F-4D97-AF65-F5344CB8AC3E}">
        <p14:creationId xmlns:p14="http://schemas.microsoft.com/office/powerpoint/2010/main" val="216746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Take over</a:t>
            </a:r>
            <a:endParaRPr lang="en-US" dirty="0"/>
          </a:p>
        </p:txBody>
      </p:sp>
      <p:sp>
        <p:nvSpPr>
          <p:cNvPr id="4" name="Date Placeholder 3"/>
          <p:cNvSpPr>
            <a:spLocks noGrp="1"/>
          </p:cNvSpPr>
          <p:nvPr>
            <p:ph type="dt" idx="10"/>
          </p:nvPr>
        </p:nvSpPr>
        <p:spPr/>
        <p:txBody>
          <a:bodyPr/>
          <a:lstStyle/>
          <a:p>
            <a:fld id="{C96A077C-C717-4C1D-B80D-A931991FA265}" type="datetime1">
              <a:rPr lang="en-US" smtClean="0"/>
              <a:t>12/7/2019</a:t>
            </a:fld>
            <a:endParaRPr lang="en-US" dirty="0"/>
          </a:p>
        </p:txBody>
      </p:sp>
      <p:sp>
        <p:nvSpPr>
          <p:cNvPr id="5" name="Slide Number Placeholder 4"/>
          <p:cNvSpPr>
            <a:spLocks noGrp="1"/>
          </p:cNvSpPr>
          <p:nvPr>
            <p:ph type="sldNum" sz="quarter" idx="11"/>
          </p:nvPr>
        </p:nvSpPr>
        <p:spPr/>
        <p:txBody>
          <a:bodyPr/>
          <a:lstStyle/>
          <a:p>
            <a:fld id="{4EAB7BB0-5295-4ECB-AC1A-AC790B7E2993}" type="slidenum">
              <a:rPr lang="en-US" smtClean="0"/>
              <a:t>17</a:t>
            </a:fld>
            <a:endParaRPr lang="en-US" dirty="0"/>
          </a:p>
        </p:txBody>
      </p:sp>
    </p:spTree>
    <p:extLst>
      <p:ext uri="{BB962C8B-B14F-4D97-AF65-F5344CB8AC3E}">
        <p14:creationId xmlns:p14="http://schemas.microsoft.com/office/powerpoint/2010/main" val="302100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9.xml"/><Relationship Id="rId1" Type="http://schemas.openxmlformats.org/officeDocument/2006/relationships/tags" Target="../tags/tag4.xml"/><Relationship Id="rId4" Type="http://schemas.openxmlformats.org/officeDocument/2006/relationships/image" Target="../media/image14.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1.xml"/><Relationship Id="rId1" Type="http://schemas.openxmlformats.org/officeDocument/2006/relationships/tags" Target="../tags/tag6.xml"/><Relationship Id="rId4" Type="http://schemas.openxmlformats.org/officeDocument/2006/relationships/image" Target="../media/image14.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97242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17769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112681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09575" y="63309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00C71F7-3078-4067-8A62-FB226EFDD18B}" type="slidenum">
              <a:rPr lang="en-US" altLang="en-US"/>
              <a:pPr>
                <a:defRPr/>
              </a:pPr>
              <a:t>‹#›</a:t>
            </a:fld>
            <a:endParaRPr lang="en-US" altLang="en-US"/>
          </a:p>
        </p:txBody>
      </p:sp>
    </p:spTree>
    <p:extLst>
      <p:ext uri="{BB962C8B-B14F-4D97-AF65-F5344CB8AC3E}">
        <p14:creationId xmlns:p14="http://schemas.microsoft.com/office/powerpoint/2010/main" val="184289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09575" y="63309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C25C8D2-67BE-4B5B-954A-FD4E63A4A4C6}" type="slidenum">
              <a:rPr lang="en-US" altLang="en-US"/>
              <a:pPr>
                <a:defRPr/>
              </a:pPr>
              <a:t>‹#›</a:t>
            </a:fld>
            <a:endParaRPr lang="en-US" altLang="en-US"/>
          </a:p>
        </p:txBody>
      </p:sp>
    </p:spTree>
    <p:extLst>
      <p:ext uri="{BB962C8B-B14F-4D97-AF65-F5344CB8AC3E}">
        <p14:creationId xmlns:p14="http://schemas.microsoft.com/office/powerpoint/2010/main" val="33849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796" y="349866"/>
            <a:ext cx="1032101" cy="144126"/>
          </a:xfrm>
          <a:prstGeom prst="rect">
            <a:avLst/>
          </a:prstGeom>
          <a:noFill/>
          <a:ln>
            <a:noFill/>
          </a:ln>
          <a:effectLst/>
          <a:extLst/>
        </p:spPr>
        <p:txBody>
          <a:bodyPr wrap="none" lIns="0" tIns="0" rIns="0" bIns="0">
            <a:spAutoFit/>
          </a:bodyPr>
          <a:lstStyle/>
          <a:p>
            <a:pPr>
              <a:defRPr/>
            </a:pPr>
            <a:r>
              <a:rPr lang="en-US" sz="918" b="1">
                <a:cs typeface="+mn-cs"/>
              </a:rPr>
              <a:t>WORKING DRAFT</a:t>
            </a:r>
          </a:p>
        </p:txBody>
      </p:sp>
      <p:sp>
        <p:nvSpPr>
          <p:cNvPr id="5" name="Working Draft" hidden="1"/>
          <p:cNvSpPr txBox="1">
            <a:spLocks noChangeArrowheads="1"/>
          </p:cNvSpPr>
          <p:nvPr/>
        </p:nvSpPr>
        <p:spPr bwMode="auto">
          <a:xfrm>
            <a:off x="2693796" y="508601"/>
            <a:ext cx="3025969" cy="144126"/>
          </a:xfrm>
          <a:prstGeom prst="rect">
            <a:avLst/>
          </a:prstGeom>
          <a:noFill/>
          <a:ln>
            <a:noFill/>
          </a:ln>
          <a:effectLst/>
          <a:extLst/>
        </p:spPr>
        <p:txBody>
          <a:bodyPr wrap="none" lIns="0" tIns="0" rIns="0" bIns="0">
            <a:spAutoFit/>
          </a:bodyPr>
          <a:lstStyle/>
          <a:p>
            <a:pPr>
              <a:defRPr/>
            </a:pPr>
            <a:r>
              <a:rPr lang="en-US" sz="918">
                <a:cs typeface="+mn-cs"/>
              </a:rPr>
              <a:t>Last Modified 10/3/2013 9:56 AM Eastern Standard Time</a:t>
            </a:r>
          </a:p>
        </p:txBody>
      </p:sp>
      <p:sp>
        <p:nvSpPr>
          <p:cNvPr id="6" name="Printed" hidden="1"/>
          <p:cNvSpPr txBox="1">
            <a:spLocks noChangeArrowheads="1"/>
          </p:cNvSpPr>
          <p:nvPr/>
        </p:nvSpPr>
        <p:spPr bwMode="auto">
          <a:xfrm>
            <a:off x="2693796" y="668956"/>
            <a:ext cx="2926195" cy="144126"/>
          </a:xfrm>
          <a:prstGeom prst="rect">
            <a:avLst/>
          </a:prstGeom>
          <a:noFill/>
          <a:ln>
            <a:noFill/>
          </a:ln>
          <a:effectLst/>
          <a:extLst/>
        </p:spPr>
        <p:txBody>
          <a:bodyPr wrap="none" lIns="0" tIns="0" rIns="0" bIns="0">
            <a:spAutoFit/>
          </a:bodyPr>
          <a:lstStyle/>
          <a:p>
            <a:pPr>
              <a:defRPr/>
            </a:pPr>
            <a:r>
              <a:rPr lang="en-US" sz="918">
                <a:cs typeface="+mn-cs"/>
              </a:rPr>
              <a:t>Printed 3/23/2012 10:30:36 AM Eastern Standard Time</a:t>
            </a:r>
          </a:p>
        </p:txBody>
      </p:sp>
      <p:grpSp>
        <p:nvGrpSpPr>
          <p:cNvPr id="7" name="McK Title Elements"/>
          <p:cNvGrpSpPr>
            <a:grpSpLocks/>
          </p:cNvGrpSpPr>
          <p:nvPr userDrawn="1"/>
        </p:nvGrpSpPr>
        <p:grpSpPr bwMode="auto">
          <a:xfrm>
            <a:off x="1" y="1"/>
            <a:ext cx="9140760" cy="6859620"/>
            <a:chOff x="0" y="0"/>
            <a:chExt cx="5643" cy="4235"/>
          </a:xfrm>
        </p:grpSpPr>
        <p:sp>
          <p:nvSpPr>
            <p:cNvPr id="8" name="McK Document type" hidden="1"/>
            <p:cNvSpPr txBox="1">
              <a:spLocks noChangeArrowheads="1"/>
            </p:cNvSpPr>
            <p:nvPr userDrawn="1"/>
          </p:nvSpPr>
          <p:spPr bwMode="auto">
            <a:xfrm>
              <a:off x="1663" y="3104"/>
              <a:ext cx="3109" cy="138"/>
            </a:xfrm>
            <a:prstGeom prst="rect">
              <a:avLst/>
            </a:prstGeom>
            <a:noFill/>
            <a:ln>
              <a:noFill/>
            </a:ln>
            <a:effectLst/>
            <a:extLst/>
          </p:spPr>
          <p:txBody>
            <a:bodyPr lIns="0" tIns="0" rIns="0" bIns="0" anchor="b">
              <a:spAutoFit/>
            </a:bodyPr>
            <a:lstStyle/>
            <a:p>
              <a:pPr>
                <a:defRPr/>
              </a:pPr>
              <a:r>
                <a:rPr lang="en-US" sz="1428">
                  <a:cs typeface="+mn-cs"/>
                </a:rPr>
                <a:t>Document type</a:t>
              </a:r>
            </a:p>
          </p:txBody>
        </p:sp>
        <p:sp>
          <p:nvSpPr>
            <p:cNvPr id="9" name="McK Date" hidden="1"/>
            <p:cNvSpPr txBox="1">
              <a:spLocks noChangeArrowheads="1"/>
            </p:cNvSpPr>
            <p:nvPr userDrawn="1"/>
          </p:nvSpPr>
          <p:spPr bwMode="auto">
            <a:xfrm>
              <a:off x="1663" y="3275"/>
              <a:ext cx="3109" cy="138"/>
            </a:xfrm>
            <a:prstGeom prst="rect">
              <a:avLst/>
            </a:prstGeom>
            <a:noFill/>
            <a:ln>
              <a:noFill/>
            </a:ln>
            <a:effectLst/>
            <a:extLst/>
          </p:spPr>
          <p:txBody>
            <a:bodyPr lIns="0" tIns="0" rIns="0" bIns="0">
              <a:spAutoFit/>
            </a:bodyPr>
            <a:lstStyle/>
            <a:p>
              <a:pPr>
                <a:defRPr/>
              </a:pPr>
              <a:r>
                <a:rPr lang="en-US" sz="1428">
                  <a:cs typeface="+mn-cs"/>
                </a:rPr>
                <a:t>Date</a:t>
              </a:r>
            </a:p>
          </p:txBody>
        </p:sp>
        <p:sp>
          <p:nvSpPr>
            <p:cNvPr id="10" name="McK Disclaimer" hidden="1"/>
            <p:cNvSpPr>
              <a:spLocks noChangeArrowheads="1"/>
            </p:cNvSpPr>
            <p:nvPr userDrawn="1"/>
          </p:nvSpPr>
          <p:spPr bwMode="auto">
            <a:xfrm>
              <a:off x="1663" y="3713"/>
              <a:ext cx="2777" cy="155"/>
            </a:xfrm>
            <a:prstGeom prst="rect">
              <a:avLst/>
            </a:prstGeom>
            <a:noFill/>
            <a:ln>
              <a:noFill/>
            </a:ln>
            <a:effectLst/>
            <a:extLst/>
          </p:spPr>
          <p:txBody>
            <a:bodyPr lIns="0" tIns="0" rIns="0" bIns="0" anchor="b">
              <a:spAutoFit/>
            </a:bodyPr>
            <a:lstStyle>
              <a:lvl1pPr algn="l" defTabSz="804863">
                <a:defRPr sz="2400">
                  <a:solidFill>
                    <a:schemeClr val="tx1"/>
                  </a:solidFill>
                  <a:latin typeface="Arial" pitchFamily="34" charset="0"/>
                </a:defRPr>
              </a:lvl1pPr>
              <a:lvl2pPr marL="401638" algn="l" defTabSz="804863">
                <a:defRPr sz="2400">
                  <a:solidFill>
                    <a:schemeClr val="tx1"/>
                  </a:solidFill>
                  <a:latin typeface="Arial" pitchFamily="34" charset="0"/>
                </a:defRPr>
              </a:lvl2pPr>
              <a:lvl3pPr marL="804863" algn="l" defTabSz="804863">
                <a:defRPr sz="2400">
                  <a:solidFill>
                    <a:schemeClr val="tx1"/>
                  </a:solidFill>
                  <a:latin typeface="Arial" pitchFamily="34" charset="0"/>
                </a:defRPr>
              </a:lvl3pPr>
              <a:lvl4pPr marL="1206500" algn="l" defTabSz="804863">
                <a:defRPr sz="2400">
                  <a:solidFill>
                    <a:schemeClr val="tx1"/>
                  </a:solidFill>
                  <a:latin typeface="Arial" pitchFamily="34" charset="0"/>
                </a:defRPr>
              </a:lvl4pPr>
              <a:lvl5pPr marL="1608138" algn="l" defTabSz="804863">
                <a:defRPr sz="2400">
                  <a:solidFill>
                    <a:schemeClr val="tx1"/>
                  </a:solidFill>
                  <a:latin typeface="Arial" pitchFamily="34" charset="0"/>
                </a:defRPr>
              </a:lvl5pPr>
              <a:lvl6pPr marL="2065338" defTabSz="804863" fontAlgn="base">
                <a:spcBef>
                  <a:spcPct val="0"/>
                </a:spcBef>
                <a:spcAft>
                  <a:spcPct val="0"/>
                </a:spcAft>
                <a:defRPr sz="2400">
                  <a:solidFill>
                    <a:schemeClr val="tx1"/>
                  </a:solidFill>
                  <a:latin typeface="Arial" pitchFamily="34" charset="0"/>
                </a:defRPr>
              </a:lvl6pPr>
              <a:lvl7pPr marL="2522538" defTabSz="804863" fontAlgn="base">
                <a:spcBef>
                  <a:spcPct val="0"/>
                </a:spcBef>
                <a:spcAft>
                  <a:spcPct val="0"/>
                </a:spcAft>
                <a:defRPr sz="2400">
                  <a:solidFill>
                    <a:schemeClr val="tx1"/>
                  </a:solidFill>
                  <a:latin typeface="Arial" pitchFamily="34" charset="0"/>
                </a:defRPr>
              </a:lvl7pPr>
              <a:lvl8pPr marL="2979738" defTabSz="804863" fontAlgn="base">
                <a:spcBef>
                  <a:spcPct val="0"/>
                </a:spcBef>
                <a:spcAft>
                  <a:spcPct val="0"/>
                </a:spcAft>
                <a:defRPr sz="2400">
                  <a:solidFill>
                    <a:schemeClr val="tx1"/>
                  </a:solidFill>
                  <a:latin typeface="Arial" pitchFamily="34" charset="0"/>
                </a:defRPr>
              </a:lvl8pPr>
              <a:lvl9pPr marL="3436938" defTabSz="804863" fontAlgn="base">
                <a:spcBef>
                  <a:spcPct val="0"/>
                </a:spcBef>
                <a:spcAft>
                  <a:spcPct val="0"/>
                </a:spcAft>
                <a:defRPr sz="2400">
                  <a:solidFill>
                    <a:schemeClr val="tx1"/>
                  </a:solidFill>
                  <a:latin typeface="Arial" pitchFamily="34" charset="0"/>
                </a:defRPr>
              </a:lvl9pPr>
            </a:lstStyle>
            <a:p>
              <a:pPr eaLnBrk="0" hangingPunct="0">
                <a:defRPr/>
              </a:pPr>
              <a:r>
                <a:rPr lang="en-US" sz="816">
                  <a:cs typeface="+mn-cs"/>
                </a:rPr>
                <a:t>CONFIDENTIAL AND PROPRIETARY</a:t>
              </a:r>
            </a:p>
            <a:p>
              <a:pPr eaLnBrk="0" hangingPunct="0">
                <a:defRPr/>
              </a:pPr>
              <a:r>
                <a:rPr lang="en-US" sz="816">
                  <a:cs typeface="+mn-cs"/>
                </a:rPr>
                <a:t>Any use of this material without specific permission of McKinsey &amp; Company is strictly prohibited</a:t>
              </a:r>
            </a:p>
          </p:txBody>
        </p:sp>
        <p:sp>
          <p:nvSpPr>
            <p:cNvPr id="11"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p:spPr>
          <p:txBody>
            <a:bodyPr wrap="none" anchor="ctr"/>
            <a:lstStyle/>
            <a:p>
              <a:pPr algn="ctr">
                <a:defRPr/>
              </a:pPr>
              <a:endParaRPr lang="en-US" sz="1837">
                <a:cs typeface="+mn-cs"/>
              </a:endParaRPr>
            </a:p>
          </p:txBody>
        </p:sp>
        <p:sp>
          <p:nvSpPr>
            <p:cNvPr id="12" name="TitleTopPlaceholder" hidden="1"/>
            <p:cNvSpPr>
              <a:spLocks noChangeArrowheads="1"/>
            </p:cNvSpPr>
            <p:nvPr userDrawn="1"/>
          </p:nvSpPr>
          <p:spPr bwMode="auto">
            <a:xfrm>
              <a:off x="0" y="0"/>
              <a:ext cx="1382" cy="1410"/>
            </a:xfrm>
            <a:prstGeom prst="rect">
              <a:avLst/>
            </a:prstGeom>
            <a:solidFill>
              <a:srgbClr val="91AFFF"/>
            </a:solidFill>
            <a:ln>
              <a:noFill/>
            </a:ln>
            <a:effectLst/>
            <a:extLst/>
          </p:spPr>
          <p:txBody>
            <a:bodyPr wrap="none" anchor="ctr"/>
            <a:lstStyle/>
            <a:p>
              <a:pPr algn="ctr">
                <a:defRPr/>
              </a:pPr>
              <a:endParaRPr lang="en-US" sz="1837">
                <a:cs typeface="+mn-cs"/>
              </a:endParaRPr>
            </a:p>
          </p:txBody>
        </p:sp>
        <p:sp>
          <p:nvSpPr>
            <p:cNvPr id="1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lgn="ctr">
                <a:defRPr/>
              </a:pPr>
              <a:endParaRPr lang="en-US" sz="1837">
                <a:cs typeface="+mn-cs"/>
              </a:endParaRPr>
            </a:p>
          </p:txBody>
        </p:sp>
      </p:grpSp>
      <p:sp>
        <p:nvSpPr>
          <p:cNvPr id="15" name="Rectangle 1134"/>
          <p:cNvSpPr>
            <a:spLocks noChangeArrowheads="1"/>
          </p:cNvSpPr>
          <p:nvPr userDrawn="1">
            <p:custDataLst>
              <p:tags r:id="rId1"/>
            </p:custDataLst>
          </p:nvPr>
        </p:nvSpPr>
        <p:spPr bwMode="gray">
          <a:xfrm>
            <a:off x="1" y="6311814"/>
            <a:ext cx="9144000" cy="548640"/>
          </a:xfrm>
          <a:prstGeom prst="rect">
            <a:avLst/>
          </a:prstGeom>
          <a:solidFill>
            <a:srgbClr val="002960"/>
          </a:solidFill>
          <a:ln>
            <a:noFill/>
          </a:ln>
          <a:effectLst/>
          <a:extLst/>
        </p:spPr>
        <p:txBody>
          <a:bodyPr wrap="none" anchor="ctr"/>
          <a:lstStyle/>
          <a:p>
            <a:pPr algn="ctr">
              <a:defRPr/>
            </a:pPr>
            <a:endParaRPr lang="en-US" sz="1837">
              <a:cs typeface="+mn-cs"/>
            </a:endParaRPr>
          </a:p>
        </p:txBody>
      </p:sp>
      <p:pic>
        <p:nvPicPr>
          <p:cNvPr id="17" name="TitleBottomBarBW"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c id"/>
          <p:cNvSpPr txBox="1">
            <a:spLocks noChangeArrowheads="1"/>
          </p:cNvSpPr>
          <p:nvPr userDrawn="1"/>
        </p:nvSpPr>
        <p:spPr bwMode="auto">
          <a:xfrm>
            <a:off x="8614312" y="37255"/>
            <a:ext cx="301290" cy="124720"/>
          </a:xfrm>
          <a:prstGeom prst="rect">
            <a:avLst/>
          </a:prstGeom>
          <a:noFill/>
          <a:ln>
            <a:noFill/>
          </a:ln>
          <a:effectLst/>
          <a:extLst/>
        </p:spPr>
        <p:txBody>
          <a:bodyPr wrap="none" lIns="0" tIns="0" rIns="0" bIns="0"/>
          <a:lstStyle/>
          <a:p>
            <a:pPr algn="r">
              <a:defRPr/>
            </a:pPr>
            <a:endParaRPr lang="en-US" sz="816">
              <a:cs typeface="+mn-cs"/>
            </a:endParaRPr>
          </a:p>
        </p:txBody>
      </p:sp>
      <p:sp>
        <p:nvSpPr>
          <p:cNvPr id="13314" name="Rectangle 1026"/>
          <p:cNvSpPr>
            <a:spLocks noGrp="1" noChangeArrowheads="1"/>
          </p:cNvSpPr>
          <p:nvPr>
            <p:ph type="ctrTitle"/>
          </p:nvPr>
        </p:nvSpPr>
        <p:spPr>
          <a:xfrm>
            <a:off x="2693795" y="2176938"/>
            <a:ext cx="5036084" cy="502445"/>
          </a:xfrm>
        </p:spPr>
        <p:txBody>
          <a:bodyPr/>
          <a:lstStyle>
            <a:lvl1pPr>
              <a:defRPr sz="3265" b="0"/>
            </a:lvl1pPr>
          </a:lstStyle>
          <a:p>
            <a:pPr lvl="0"/>
            <a:r>
              <a:rPr lang="en-US" noProof="0" dirty="0" smtClean="0"/>
              <a:t>Click to edit Master title</a:t>
            </a:r>
          </a:p>
        </p:txBody>
      </p:sp>
      <p:sp>
        <p:nvSpPr>
          <p:cNvPr id="13315" name="Rectangle 1027"/>
          <p:cNvSpPr>
            <a:spLocks noGrp="1" noChangeArrowheads="1"/>
          </p:cNvSpPr>
          <p:nvPr>
            <p:ph type="subTitle" idx="1"/>
          </p:nvPr>
        </p:nvSpPr>
        <p:spPr>
          <a:xfrm>
            <a:off x="2693795" y="3945699"/>
            <a:ext cx="5036084" cy="219740"/>
          </a:xfrm>
        </p:spPr>
        <p:txBody>
          <a:bodyPr>
            <a:spAutoFit/>
          </a:bodyPr>
          <a:lstStyle>
            <a:lvl1pPr>
              <a:defRPr sz="1428"/>
            </a:lvl1pPr>
          </a:lstStyle>
          <a:p>
            <a:pPr lvl="0"/>
            <a:r>
              <a:rPr lang="en-US" noProof="0" smtClean="0"/>
              <a:t>Click to edit Master subtitle style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072" y="6407765"/>
            <a:ext cx="3835908" cy="356739"/>
          </a:xfrm>
          <a:prstGeom prst="rect">
            <a:avLst/>
          </a:prstGeom>
        </p:spPr>
      </p:pic>
    </p:spTree>
    <p:extLst>
      <p:ext uri="{BB962C8B-B14F-4D97-AF65-F5344CB8AC3E}">
        <p14:creationId xmlns:p14="http://schemas.microsoft.com/office/powerpoint/2010/main" val="258463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90445" y="6559967"/>
            <a:ext cx="213819" cy="157116"/>
          </a:xfrm>
        </p:spPr>
        <p:txBody>
          <a:bodyPr/>
          <a:lstStyle>
            <a:lvl1pPr>
              <a:defRPr/>
            </a:lvl1pPr>
          </a:lstStyle>
          <a:p>
            <a:fld id="{A59E69ED-B7A1-4BB4-8C39-E9A80CD57356}" type="slidenum">
              <a:rPr lang="en-US" altLang="en-US"/>
              <a:pPr/>
              <a:t>‹#›</a:t>
            </a:fld>
            <a:r>
              <a:rPr lang="en-US" altLang="en-US"/>
              <a:t> </a:t>
            </a:r>
          </a:p>
        </p:txBody>
      </p:sp>
    </p:spTree>
    <p:extLst>
      <p:ext uri="{BB962C8B-B14F-4D97-AF65-F5344CB8AC3E}">
        <p14:creationId xmlns:p14="http://schemas.microsoft.com/office/powerpoint/2010/main" val="883280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55985"/>
          </a:xfrm>
        </p:spPr>
        <p:txBody>
          <a:bodyPr/>
          <a:lstStyle>
            <a:lvl1pPr algn="l">
              <a:defRPr sz="4081" b="1" cap="all"/>
            </a:lvl1pPr>
          </a:lstStyle>
          <a:p>
            <a:r>
              <a:rPr lang="en-US" smtClean="0"/>
              <a:t>Click to edit Master title style</a:t>
            </a:r>
            <a:endParaRPr lang="en-US"/>
          </a:p>
        </p:txBody>
      </p:sp>
      <p:sp>
        <p:nvSpPr>
          <p:cNvPr id="3" name="Text Placeholder 2"/>
          <p:cNvSpPr>
            <a:spLocks noGrp="1"/>
          </p:cNvSpPr>
          <p:nvPr>
            <p:ph type="body" idx="1"/>
          </p:nvPr>
        </p:nvSpPr>
        <p:spPr>
          <a:xfrm>
            <a:off x="722449" y="2907443"/>
            <a:ext cx="7771995" cy="1499884"/>
          </a:xfrm>
        </p:spPr>
        <p:txBody>
          <a:bodyPr anchor="b"/>
          <a:lstStyle>
            <a:lvl1pPr marL="0" indent="0">
              <a:buNone/>
              <a:defRPr sz="2041"/>
            </a:lvl1pPr>
            <a:lvl2pPr marL="466481" indent="0">
              <a:buNone/>
              <a:defRPr sz="1837"/>
            </a:lvl2pPr>
            <a:lvl3pPr marL="932962" indent="0">
              <a:buNone/>
              <a:defRPr sz="1632"/>
            </a:lvl3pPr>
            <a:lvl4pPr marL="1399443" indent="0">
              <a:buNone/>
              <a:defRPr sz="1428"/>
            </a:lvl4pPr>
            <a:lvl5pPr marL="1865925" indent="0">
              <a:buNone/>
              <a:defRPr sz="1428"/>
            </a:lvl5pPr>
            <a:lvl6pPr marL="2332406" indent="0">
              <a:buNone/>
              <a:defRPr sz="1428"/>
            </a:lvl6pPr>
            <a:lvl7pPr marL="2798887" indent="0">
              <a:buNone/>
              <a:defRPr sz="1428"/>
            </a:lvl7pPr>
            <a:lvl8pPr marL="3265368" indent="0">
              <a:buNone/>
              <a:defRPr sz="1428"/>
            </a:lvl8pPr>
            <a:lvl9pPr marL="3731849" indent="0">
              <a:buNone/>
              <a:defRPr sz="1428"/>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fld id="{854847C7-E283-46EC-82D4-4BA1D0AD4159}" type="slidenum">
              <a:rPr lang="en-US" altLang="en-US"/>
              <a:pPr/>
              <a:t>‹#›</a:t>
            </a:fld>
            <a:r>
              <a:rPr lang="en-US" altLang="en-US"/>
              <a:t> </a:t>
            </a:r>
          </a:p>
        </p:txBody>
      </p:sp>
    </p:spTree>
    <p:extLst>
      <p:ext uri="{BB962C8B-B14F-4D97-AF65-F5344CB8AC3E}">
        <p14:creationId xmlns:p14="http://schemas.microsoft.com/office/powerpoint/2010/main" val="3816081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5" y="1990667"/>
            <a:ext cx="2117131"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1" y="1990667"/>
            <a:ext cx="2117132" cy="1247204"/>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fld id="{0F732677-39B3-4D05-97CB-A69EDA4AAE80}" type="slidenum">
              <a:rPr lang="en-US" altLang="en-US"/>
              <a:pPr/>
              <a:t>‹#›</a:t>
            </a:fld>
            <a:r>
              <a:rPr lang="en-US" altLang="en-US"/>
              <a:t> </a:t>
            </a:r>
          </a:p>
        </p:txBody>
      </p:sp>
    </p:spTree>
    <p:extLst>
      <p:ext uri="{BB962C8B-B14F-4D97-AF65-F5344CB8AC3E}">
        <p14:creationId xmlns:p14="http://schemas.microsoft.com/office/powerpoint/2010/main" val="2368403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29841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fld id="{3D97818E-9BEA-4AAE-8C16-EF4F95093F7D}" type="slidenum">
              <a:rPr lang="en-US" altLang="en-US"/>
              <a:pPr/>
              <a:t>‹#›</a:t>
            </a:fld>
            <a:r>
              <a:rPr lang="en-US" altLang="en-US"/>
              <a:t> </a:t>
            </a:r>
          </a:p>
        </p:txBody>
      </p:sp>
    </p:spTree>
    <p:extLst>
      <p:ext uri="{BB962C8B-B14F-4D97-AF65-F5344CB8AC3E}">
        <p14:creationId xmlns:p14="http://schemas.microsoft.com/office/powerpoint/2010/main" val="228345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690445" y="6559967"/>
            <a:ext cx="213819" cy="157116"/>
          </a:xfrm>
        </p:spPr>
        <p:txBody>
          <a:bodyPr/>
          <a:lstStyle>
            <a:lvl1pPr>
              <a:defRPr/>
            </a:lvl1pPr>
          </a:lstStyle>
          <a:p>
            <a:fld id="{4992C1BD-D6B4-4F4A-933A-F9FAD83D2848}" type="slidenum">
              <a:rPr lang="en-US" altLang="en-US"/>
              <a:pPr/>
              <a:t>‹#›</a:t>
            </a:fld>
            <a:r>
              <a:rPr lang="en-US" altLang="en-US"/>
              <a:t> </a:t>
            </a:r>
          </a:p>
        </p:txBody>
      </p:sp>
    </p:spTree>
    <p:extLst>
      <p:ext uri="{BB962C8B-B14F-4D97-AF65-F5344CB8AC3E}">
        <p14:creationId xmlns:p14="http://schemas.microsoft.com/office/powerpoint/2010/main" val="340652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621087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fld id="{4392A771-9170-41E3-AA22-A40B5680EF65}" type="slidenum">
              <a:rPr lang="en-US" altLang="en-US"/>
              <a:pPr/>
              <a:t>‹#›</a:t>
            </a:fld>
            <a:r>
              <a:rPr lang="en-US" altLang="en-US"/>
              <a:t> </a:t>
            </a:r>
          </a:p>
        </p:txBody>
      </p:sp>
    </p:spTree>
    <p:extLst>
      <p:ext uri="{BB962C8B-B14F-4D97-AF65-F5344CB8AC3E}">
        <p14:creationId xmlns:p14="http://schemas.microsoft.com/office/powerpoint/2010/main" val="2343643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6974"/>
            <a:ext cx="3008044" cy="628121"/>
          </a:xfrm>
        </p:spPr>
        <p:txBody>
          <a:bodyPr anchor="b"/>
          <a:lstStyle>
            <a:lvl1pPr algn="l">
              <a:defRPr sz="2041" b="1"/>
            </a:lvl1pPr>
          </a:lstStyle>
          <a:p>
            <a:r>
              <a:rPr lang="en-US" smtClean="0"/>
              <a:t>Click to edit Master title style</a:t>
            </a:r>
            <a:endParaRPr lang="en-US"/>
          </a:p>
        </p:txBody>
      </p:sp>
      <p:sp>
        <p:nvSpPr>
          <p:cNvPr id="3" name="Content Placeholder 2"/>
          <p:cNvSpPr>
            <a:spLocks noGrp="1"/>
          </p:cNvSpPr>
          <p:nvPr>
            <p:ph idx="1"/>
          </p:nvPr>
        </p:nvSpPr>
        <p:spPr>
          <a:xfrm>
            <a:off x="3574988" y="273738"/>
            <a:ext cx="5112217" cy="5852138"/>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20B7E9A9-087C-4963-B073-11DD47C13EA0}" type="slidenum">
              <a:rPr lang="en-US" altLang="en-US"/>
              <a:pPr/>
              <a:t>‹#›</a:t>
            </a:fld>
            <a:r>
              <a:rPr lang="en-US" altLang="en-US"/>
              <a:t> </a:t>
            </a:r>
          </a:p>
        </p:txBody>
      </p:sp>
    </p:spTree>
    <p:extLst>
      <p:ext uri="{BB962C8B-B14F-4D97-AF65-F5344CB8AC3E}">
        <p14:creationId xmlns:p14="http://schemas.microsoft.com/office/powerpoint/2010/main" val="2205951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775"/>
            <a:ext cx="5486400" cy="314060"/>
          </a:xfrm>
        </p:spPr>
        <p:txBody>
          <a:bodyPr anchor="b"/>
          <a:lstStyle>
            <a:lvl1pPr algn="l">
              <a:defRPr sz="2041"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265"/>
            </a:lvl1pPr>
            <a:lvl2pPr marL="466481" indent="0">
              <a:buNone/>
              <a:defRPr sz="2857"/>
            </a:lvl2pPr>
            <a:lvl3pPr marL="932962" indent="0">
              <a:buNone/>
              <a:defRPr sz="2449"/>
            </a:lvl3pPr>
            <a:lvl4pPr marL="1399443" indent="0">
              <a:buNone/>
              <a:defRPr sz="2041"/>
            </a:lvl4pPr>
            <a:lvl5pPr marL="1865925" indent="0">
              <a:buNone/>
              <a:defRPr sz="2041"/>
            </a:lvl5pPr>
            <a:lvl6pPr marL="2332406" indent="0">
              <a:buNone/>
              <a:defRPr sz="2041"/>
            </a:lvl6pPr>
            <a:lvl7pPr marL="2798887" indent="0">
              <a:buNone/>
              <a:defRPr sz="2041"/>
            </a:lvl7pPr>
            <a:lvl8pPr marL="3265368" indent="0">
              <a:buNone/>
              <a:defRPr sz="2041"/>
            </a:lvl8pPr>
            <a:lvl9pPr marL="3731849" indent="0">
              <a:buNone/>
              <a:defRPr sz="2041"/>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C20D83C1-FFB0-4691-86E1-351E89B8C0C3}" type="slidenum">
              <a:rPr lang="en-US" altLang="en-US"/>
              <a:pPr/>
              <a:t>‹#›</a:t>
            </a:fld>
            <a:r>
              <a:rPr lang="en-US" altLang="en-US"/>
              <a:t> </a:t>
            </a:r>
          </a:p>
        </p:txBody>
      </p:sp>
    </p:spTree>
    <p:extLst>
      <p:ext uri="{BB962C8B-B14F-4D97-AF65-F5344CB8AC3E}">
        <p14:creationId xmlns:p14="http://schemas.microsoft.com/office/powerpoint/2010/main" val="3651719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D4E8A908-A8A8-4D02-A7F1-0CBBACC148E1}" type="slidenum">
              <a:rPr lang="en-US" altLang="en-US"/>
              <a:pPr/>
              <a:t>‹#›</a:t>
            </a:fld>
            <a:r>
              <a:rPr lang="en-US" altLang="en-US"/>
              <a:t> </a:t>
            </a:r>
          </a:p>
        </p:txBody>
      </p:sp>
    </p:spTree>
    <p:extLst>
      <p:ext uri="{BB962C8B-B14F-4D97-AF65-F5344CB8AC3E}">
        <p14:creationId xmlns:p14="http://schemas.microsoft.com/office/powerpoint/2010/main" val="325162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18772" y="234864"/>
            <a:ext cx="596830" cy="30030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8" y="234864"/>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349C7BC3-7F89-4A2D-93AA-7445E14BE083}" type="slidenum">
              <a:rPr lang="en-US" altLang="en-US"/>
              <a:pPr/>
              <a:t>‹#›</a:t>
            </a:fld>
            <a:r>
              <a:rPr lang="en-US" altLang="en-US"/>
              <a:t> </a:t>
            </a:r>
          </a:p>
        </p:txBody>
      </p:sp>
    </p:spTree>
    <p:extLst>
      <p:ext uri="{BB962C8B-B14F-4D97-AF65-F5344CB8AC3E}">
        <p14:creationId xmlns:p14="http://schemas.microsoft.com/office/powerpoint/2010/main" val="886121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7" name="McK Title Elements"/>
          <p:cNvGrpSpPr>
            <a:grpSpLocks/>
          </p:cNvGrpSpPr>
          <p:nvPr userDrawn="1"/>
        </p:nvGrpSpPr>
        <p:grpSpPr bwMode="auto">
          <a:xfrm>
            <a:off x="0" y="0"/>
            <a:ext cx="8958263" cy="6723063"/>
            <a:chOff x="0" y="0"/>
            <a:chExt cx="5643" cy="4235"/>
          </a:xfrm>
        </p:grpSpPr>
        <p:sp>
          <p:nvSpPr>
            <p:cNvPr id="18" name="McK Document type" hidden="1"/>
            <p:cNvSpPr txBox="1">
              <a:spLocks noChangeArrowheads="1"/>
            </p:cNvSpPr>
            <p:nvPr userDrawn="1"/>
          </p:nvSpPr>
          <p:spPr bwMode="auto">
            <a:xfrm>
              <a:off x="1663" y="3106"/>
              <a:ext cx="3109" cy="136"/>
            </a:xfrm>
            <a:prstGeom prst="rect">
              <a:avLst/>
            </a:prstGeom>
            <a:noFill/>
            <a:ln>
              <a:noFill/>
            </a:ln>
            <a:effectLst/>
            <a:extLst/>
          </p:spPr>
          <p:txBody>
            <a:bodyPr lIns="0" tIns="0" rIns="0" bIns="0" anchor="b">
              <a:spAutoFit/>
            </a:bodyPr>
            <a:lstStyle/>
            <a:p>
              <a:pPr>
                <a:defRPr/>
              </a:pPr>
              <a:r>
                <a:rPr lang="en-US" sz="1400">
                  <a:latin typeface="Arial" panose="020B0604020202020204" pitchFamily="34" charset="0"/>
                  <a:cs typeface="Arial" panose="020B0604020202020204" pitchFamily="34" charset="0"/>
                </a:rPr>
                <a:t>Document type</a:t>
              </a:r>
            </a:p>
          </p:txBody>
        </p:sp>
        <p:sp>
          <p:nvSpPr>
            <p:cNvPr id="19" name="McK Date" hidden="1"/>
            <p:cNvSpPr txBox="1">
              <a:spLocks noChangeArrowheads="1"/>
            </p:cNvSpPr>
            <p:nvPr userDrawn="1"/>
          </p:nvSpPr>
          <p:spPr bwMode="auto">
            <a:xfrm>
              <a:off x="1663" y="3275"/>
              <a:ext cx="3109" cy="136"/>
            </a:xfrm>
            <a:prstGeom prst="rect">
              <a:avLst/>
            </a:prstGeom>
            <a:noFill/>
            <a:ln>
              <a:noFill/>
            </a:ln>
            <a:effectLst/>
            <a:extLst/>
          </p:spPr>
          <p:txBody>
            <a:bodyPr lIns="0" tIns="0" rIns="0" bIns="0">
              <a:spAutoFit/>
            </a:bodyPr>
            <a:lstStyle/>
            <a:p>
              <a:pPr>
                <a:defRPr/>
              </a:pPr>
              <a:r>
                <a:rPr lang="en-US" sz="1400">
                  <a:latin typeface="Arial" panose="020B0604020202020204" pitchFamily="34" charset="0"/>
                  <a:cs typeface="Arial" panose="020B0604020202020204" pitchFamily="34" charset="0"/>
                </a:rPr>
                <a:t>Date</a:t>
              </a:r>
            </a:p>
          </p:txBody>
        </p:sp>
        <p:sp>
          <p:nvSpPr>
            <p:cNvPr id="20" name="McK Disclaimer" hidden="1"/>
            <p:cNvSpPr>
              <a:spLocks noChangeArrowheads="1"/>
            </p:cNvSpPr>
            <p:nvPr userDrawn="1"/>
          </p:nvSpPr>
          <p:spPr bwMode="auto">
            <a:xfrm>
              <a:off x="1663" y="3714"/>
              <a:ext cx="2777" cy="154"/>
            </a:xfrm>
            <a:prstGeom prst="rect">
              <a:avLst/>
            </a:prstGeom>
            <a:noFill/>
            <a:ln>
              <a:noFill/>
            </a:ln>
            <a:effectLst/>
            <a:extLst/>
          </p:spPr>
          <p:txBody>
            <a:bodyPr lIns="0" tIns="0" rIns="0" bIns="0" anchor="b">
              <a:spAutoFit/>
            </a:bodyPr>
            <a:lstStyle>
              <a:lvl1pPr algn="l" defTabSz="804863">
                <a:defRPr sz="2400">
                  <a:solidFill>
                    <a:schemeClr val="tx1"/>
                  </a:solidFill>
                  <a:latin typeface="Arial" pitchFamily="34" charset="0"/>
                </a:defRPr>
              </a:lvl1pPr>
              <a:lvl2pPr marL="401638" algn="l" defTabSz="804863">
                <a:defRPr sz="2400">
                  <a:solidFill>
                    <a:schemeClr val="tx1"/>
                  </a:solidFill>
                  <a:latin typeface="Arial" pitchFamily="34" charset="0"/>
                </a:defRPr>
              </a:lvl2pPr>
              <a:lvl3pPr marL="804863" algn="l" defTabSz="804863">
                <a:defRPr sz="2400">
                  <a:solidFill>
                    <a:schemeClr val="tx1"/>
                  </a:solidFill>
                  <a:latin typeface="Arial" pitchFamily="34" charset="0"/>
                </a:defRPr>
              </a:lvl3pPr>
              <a:lvl4pPr marL="1206500" algn="l" defTabSz="804863">
                <a:defRPr sz="2400">
                  <a:solidFill>
                    <a:schemeClr val="tx1"/>
                  </a:solidFill>
                  <a:latin typeface="Arial" pitchFamily="34" charset="0"/>
                </a:defRPr>
              </a:lvl4pPr>
              <a:lvl5pPr marL="1608138" algn="l" defTabSz="804863">
                <a:defRPr sz="2400">
                  <a:solidFill>
                    <a:schemeClr val="tx1"/>
                  </a:solidFill>
                  <a:latin typeface="Arial" pitchFamily="34" charset="0"/>
                </a:defRPr>
              </a:lvl5pPr>
              <a:lvl6pPr marL="2065338" defTabSz="804863" fontAlgn="base">
                <a:spcBef>
                  <a:spcPct val="0"/>
                </a:spcBef>
                <a:spcAft>
                  <a:spcPct val="0"/>
                </a:spcAft>
                <a:defRPr sz="2400">
                  <a:solidFill>
                    <a:schemeClr val="tx1"/>
                  </a:solidFill>
                  <a:latin typeface="Arial" pitchFamily="34" charset="0"/>
                </a:defRPr>
              </a:lvl6pPr>
              <a:lvl7pPr marL="2522538" defTabSz="804863" fontAlgn="base">
                <a:spcBef>
                  <a:spcPct val="0"/>
                </a:spcBef>
                <a:spcAft>
                  <a:spcPct val="0"/>
                </a:spcAft>
                <a:defRPr sz="2400">
                  <a:solidFill>
                    <a:schemeClr val="tx1"/>
                  </a:solidFill>
                  <a:latin typeface="Arial" pitchFamily="34" charset="0"/>
                </a:defRPr>
              </a:lvl7pPr>
              <a:lvl8pPr marL="2979738" defTabSz="804863" fontAlgn="base">
                <a:spcBef>
                  <a:spcPct val="0"/>
                </a:spcBef>
                <a:spcAft>
                  <a:spcPct val="0"/>
                </a:spcAft>
                <a:defRPr sz="2400">
                  <a:solidFill>
                    <a:schemeClr val="tx1"/>
                  </a:solidFill>
                  <a:latin typeface="Arial" pitchFamily="34" charset="0"/>
                </a:defRPr>
              </a:lvl8pPr>
              <a:lvl9pPr marL="3436938" defTabSz="804863" fontAlgn="base">
                <a:spcBef>
                  <a:spcPct val="0"/>
                </a:spcBef>
                <a:spcAft>
                  <a:spcPct val="0"/>
                </a:spcAft>
                <a:defRPr sz="2400">
                  <a:solidFill>
                    <a:schemeClr val="tx1"/>
                  </a:solidFill>
                  <a:latin typeface="Arial" pitchFamily="34" charset="0"/>
                </a:defRPr>
              </a:lvl9pPr>
            </a:lstStyle>
            <a:p>
              <a:pPr eaLnBrk="0" hangingPunct="0">
                <a:defRPr/>
              </a:pPr>
              <a:r>
                <a:rPr lang="en-US" sz="800">
                  <a:latin typeface="Arial" panose="020B0604020202020204" pitchFamily="34" charset="0"/>
                  <a:cs typeface="Arial" panose="020B0604020202020204" pitchFamily="34" charset="0"/>
                </a:rPr>
                <a:t>CONFIDENTIAL AND PROPRIETARY</a:t>
              </a:r>
            </a:p>
            <a:p>
              <a:pPr eaLnBrk="0" hangingPunct="0">
                <a:defRPr/>
              </a:pPr>
              <a:r>
                <a:rPr lang="en-US" sz="800">
                  <a:latin typeface="Arial" panose="020B0604020202020204" pitchFamily="34" charset="0"/>
                  <a:cs typeface="Arial" panose="020B0604020202020204" pitchFamily="34" charset="0"/>
                </a:rPr>
                <a:t>Any use of this material without specific permission of McKinsey &amp; Company is strictly prohibited</a:t>
              </a:r>
            </a:p>
          </p:txBody>
        </p:sp>
        <p:sp>
          <p:nvSpPr>
            <p:cNvPr id="21"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p:spPr>
          <p:txBody>
            <a:bodyPr wrap="none" anchor="ctr"/>
            <a:lstStyle/>
            <a:p>
              <a:pPr algn="ctr">
                <a:defRPr/>
              </a:pPr>
              <a:endParaRPr lang="en-US">
                <a:latin typeface="Arial" panose="020B0604020202020204" pitchFamily="34" charset="0"/>
                <a:cs typeface="Arial" panose="020B0604020202020204" pitchFamily="34" charset="0"/>
              </a:endParaRPr>
            </a:p>
          </p:txBody>
        </p:sp>
        <p:sp>
          <p:nvSpPr>
            <p:cNvPr id="22" name="TitleTopPlaceholder" hidden="1"/>
            <p:cNvSpPr>
              <a:spLocks noChangeArrowheads="1"/>
            </p:cNvSpPr>
            <p:nvPr userDrawn="1"/>
          </p:nvSpPr>
          <p:spPr bwMode="auto">
            <a:xfrm>
              <a:off x="0" y="0"/>
              <a:ext cx="1382" cy="1410"/>
            </a:xfrm>
            <a:prstGeom prst="rect">
              <a:avLst/>
            </a:prstGeom>
            <a:solidFill>
              <a:srgbClr val="91AFFF"/>
            </a:solidFill>
            <a:ln>
              <a:noFill/>
            </a:ln>
            <a:effectLst/>
            <a:extLst/>
          </p:spPr>
          <p:txBody>
            <a:bodyPr wrap="none" anchor="ctr"/>
            <a:lstStyle/>
            <a:p>
              <a:pPr algn="ctr">
                <a:defRPr/>
              </a:pPr>
              <a:endParaRPr lang="en-US">
                <a:latin typeface="Arial" panose="020B0604020202020204" pitchFamily="34" charset="0"/>
                <a:cs typeface="Arial" panose="020B0604020202020204" pitchFamily="34" charset="0"/>
              </a:endParaRPr>
            </a:p>
          </p:txBody>
        </p:sp>
        <p:sp>
          <p:nvSpPr>
            <p:cNvPr id="2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lgn="ctr">
                <a:defRPr/>
              </a:pPr>
              <a:endParaRPr lang="en-US">
                <a:latin typeface="Arial" panose="020B0604020202020204" pitchFamily="34" charset="0"/>
                <a:cs typeface="Arial" panose="020B0604020202020204" pitchFamily="34" charset="0"/>
              </a:endParaRPr>
            </a:p>
          </p:txBody>
        </p:sp>
      </p:grpSp>
      <p:sp>
        <p:nvSpPr>
          <p:cNvPr id="25" name="Rectangle 1026"/>
          <p:cNvSpPr>
            <a:spLocks noGrp="1" noChangeArrowheads="1"/>
          </p:cNvSpPr>
          <p:nvPr>
            <p:ph type="ctrTitle"/>
          </p:nvPr>
        </p:nvSpPr>
        <p:spPr>
          <a:xfrm>
            <a:off x="2640013" y="2133600"/>
            <a:ext cx="4935537" cy="487363"/>
          </a:xfrm>
          <a:prstGeom prst="rect">
            <a:avLst/>
          </a:prstGeom>
        </p:spPr>
        <p:txBody>
          <a:bodyPr/>
          <a:lstStyle>
            <a:lvl1pPr>
              <a:defRPr sz="3200" b="0">
                <a:latin typeface="Arial" panose="020B0604020202020204" pitchFamily="34" charset="0"/>
                <a:cs typeface="Arial" panose="020B0604020202020204" pitchFamily="34" charset="0"/>
              </a:defRPr>
            </a:lvl1pPr>
          </a:lstStyle>
          <a:p>
            <a:pPr lvl="0"/>
            <a:r>
              <a:rPr lang="en-US" noProof="0" dirty="0" smtClean="0"/>
              <a:t>Click to edit Master title</a:t>
            </a:r>
          </a:p>
        </p:txBody>
      </p:sp>
      <p:sp>
        <p:nvSpPr>
          <p:cNvPr id="26" name="Rectangle 1027"/>
          <p:cNvSpPr>
            <a:spLocks noGrp="1" noChangeArrowheads="1"/>
          </p:cNvSpPr>
          <p:nvPr>
            <p:ph type="subTitle" idx="1"/>
          </p:nvPr>
        </p:nvSpPr>
        <p:spPr>
          <a:xfrm>
            <a:off x="2640013" y="3867150"/>
            <a:ext cx="4935537" cy="286232"/>
          </a:xfrm>
          <a:prstGeom prst="rect">
            <a:avLst/>
          </a:prstGeom>
        </p:spPr>
        <p:txBody>
          <a:bodyPr>
            <a:spAutoFit/>
          </a:bodyPr>
          <a:lstStyle>
            <a:lvl1pPr>
              <a:defRPr sz="1400">
                <a:latin typeface="Arial" panose="020B0604020202020204" pitchFamily="34" charset="0"/>
                <a:cs typeface="Arial" panose="020B0604020202020204" pitchFamily="34" charset="0"/>
              </a:defRPr>
            </a:lvl1pPr>
          </a:lstStyle>
          <a:p>
            <a:pPr lvl="0"/>
            <a:r>
              <a:rPr lang="en-US" noProof="0" smtClean="0"/>
              <a:t>Click to edit Master subtitle style</a:t>
            </a:r>
          </a:p>
        </p:txBody>
      </p:sp>
    </p:spTree>
    <p:extLst>
      <p:ext uri="{BB962C8B-B14F-4D97-AF65-F5344CB8AC3E}">
        <p14:creationId xmlns:p14="http://schemas.microsoft.com/office/powerpoint/2010/main" val="499568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19063" y="230188"/>
            <a:ext cx="8618537" cy="2889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1452563" y="1951038"/>
            <a:ext cx="4302125" cy="12223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8516938" y="6429375"/>
            <a:ext cx="209550" cy="153988"/>
          </a:xfrm>
          <a:prstGeom prst="rect">
            <a:avLst/>
          </a:prstGeom>
        </p:spPr>
        <p:txBody>
          <a:bodyPr/>
          <a:lstStyle>
            <a:lvl1pPr>
              <a:defRPr/>
            </a:lvl1pPr>
          </a:lstStyle>
          <a:p>
            <a:fld id="{A59E69ED-B7A1-4BB4-8C39-E9A80CD57356}" type="slidenum">
              <a:rPr lang="en-US" altLang="en-US"/>
              <a:pPr/>
              <a:t>‹#›</a:t>
            </a:fld>
            <a:r>
              <a:rPr lang="en-US" altLang="en-US"/>
              <a:t> </a:t>
            </a:r>
          </a:p>
        </p:txBody>
      </p:sp>
    </p:spTree>
    <p:extLst>
      <p:ext uri="{BB962C8B-B14F-4D97-AF65-F5344CB8AC3E}">
        <p14:creationId xmlns:p14="http://schemas.microsoft.com/office/powerpoint/2010/main" val="409852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962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321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32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4145142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09575" y="63309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chemeClr val="bg1"/>
                </a:solidFill>
              </a:defRPr>
            </a:lvl1pPr>
          </a:lstStyle>
          <a:p>
            <a:fld id="{16E3C372-D65E-4EC3-8FAA-4A1DE7AE18CE}" type="slidenum">
              <a:rPr lang="en-US" altLang="en-US" smtClean="0"/>
              <a:pPr/>
              <a:t>‹#›</a:t>
            </a:fld>
            <a:endParaRPr lang="en-US" altLang="en-US"/>
          </a:p>
        </p:txBody>
      </p:sp>
    </p:spTree>
    <p:extLst>
      <p:ext uri="{BB962C8B-B14F-4D97-AF65-F5344CB8AC3E}">
        <p14:creationId xmlns:p14="http://schemas.microsoft.com/office/powerpoint/2010/main" val="325380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200">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a:latin typeface="Cambr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98723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797" y="349867"/>
            <a:ext cx="763029" cy="106055"/>
          </a:xfrm>
          <a:prstGeom prst="rect">
            <a:avLst/>
          </a:prstGeom>
          <a:noFill/>
          <a:ln>
            <a:noFill/>
          </a:ln>
          <a:effectLst/>
          <a:extLst/>
        </p:spPr>
        <p:txBody>
          <a:bodyPr wrap="none" lIns="0" tIns="0" rIns="0" bIns="0">
            <a:spAutoFit/>
          </a:bodyPr>
          <a:lstStyle/>
          <a:p>
            <a:pPr>
              <a:defRPr/>
            </a:pPr>
            <a:r>
              <a:rPr lang="en-US" sz="689" b="1">
                <a:cs typeface="+mn-cs"/>
              </a:rPr>
              <a:t>WORKING DRAFT</a:t>
            </a:r>
          </a:p>
        </p:txBody>
      </p:sp>
      <p:sp>
        <p:nvSpPr>
          <p:cNvPr id="5" name="Working Draft" hidden="1"/>
          <p:cNvSpPr txBox="1">
            <a:spLocks noChangeArrowheads="1"/>
          </p:cNvSpPr>
          <p:nvPr/>
        </p:nvSpPr>
        <p:spPr bwMode="auto">
          <a:xfrm>
            <a:off x="2693797" y="508602"/>
            <a:ext cx="2237792" cy="106055"/>
          </a:xfrm>
          <a:prstGeom prst="rect">
            <a:avLst/>
          </a:prstGeom>
          <a:noFill/>
          <a:ln>
            <a:noFill/>
          </a:ln>
          <a:effectLst/>
          <a:extLst/>
        </p:spPr>
        <p:txBody>
          <a:bodyPr wrap="none" lIns="0" tIns="0" rIns="0" bIns="0">
            <a:spAutoFit/>
          </a:bodyPr>
          <a:lstStyle/>
          <a:p>
            <a:pPr>
              <a:defRPr/>
            </a:pPr>
            <a:r>
              <a:rPr lang="en-US" sz="689">
                <a:cs typeface="+mn-cs"/>
              </a:rPr>
              <a:t>Last Modified 10/3/2013 9:56 AM Eastern Standard Time</a:t>
            </a:r>
          </a:p>
        </p:txBody>
      </p:sp>
      <p:sp>
        <p:nvSpPr>
          <p:cNvPr id="6" name="Printed" hidden="1"/>
          <p:cNvSpPr txBox="1">
            <a:spLocks noChangeArrowheads="1"/>
          </p:cNvSpPr>
          <p:nvPr/>
        </p:nvSpPr>
        <p:spPr bwMode="auto">
          <a:xfrm>
            <a:off x="2693797" y="668957"/>
            <a:ext cx="2164054" cy="106055"/>
          </a:xfrm>
          <a:prstGeom prst="rect">
            <a:avLst/>
          </a:prstGeom>
          <a:noFill/>
          <a:ln>
            <a:noFill/>
          </a:ln>
          <a:effectLst/>
          <a:extLst/>
        </p:spPr>
        <p:txBody>
          <a:bodyPr wrap="none" lIns="0" tIns="0" rIns="0" bIns="0">
            <a:spAutoFit/>
          </a:bodyPr>
          <a:lstStyle/>
          <a:p>
            <a:pPr>
              <a:defRPr/>
            </a:pPr>
            <a:r>
              <a:rPr lang="en-US" sz="689">
                <a:cs typeface="+mn-cs"/>
              </a:rPr>
              <a:t>Printed 3/23/2012 10:30:36 AM Eastern Standard Time</a:t>
            </a:r>
          </a:p>
        </p:txBody>
      </p:sp>
      <p:grpSp>
        <p:nvGrpSpPr>
          <p:cNvPr id="7" name="McK Title Elements"/>
          <p:cNvGrpSpPr>
            <a:grpSpLocks/>
          </p:cNvGrpSpPr>
          <p:nvPr userDrawn="1"/>
        </p:nvGrpSpPr>
        <p:grpSpPr bwMode="auto">
          <a:xfrm>
            <a:off x="1" y="1"/>
            <a:ext cx="9140760" cy="6859620"/>
            <a:chOff x="0" y="0"/>
            <a:chExt cx="5643" cy="4235"/>
          </a:xfrm>
        </p:grpSpPr>
        <p:sp>
          <p:nvSpPr>
            <p:cNvPr id="8" name="McK Document type" hidden="1"/>
            <p:cNvSpPr txBox="1">
              <a:spLocks noChangeArrowheads="1"/>
            </p:cNvSpPr>
            <p:nvPr userDrawn="1"/>
          </p:nvSpPr>
          <p:spPr bwMode="auto">
            <a:xfrm>
              <a:off x="1663" y="3140"/>
              <a:ext cx="3109" cy="102"/>
            </a:xfrm>
            <a:prstGeom prst="rect">
              <a:avLst/>
            </a:prstGeom>
            <a:noFill/>
            <a:ln>
              <a:noFill/>
            </a:ln>
            <a:effectLst/>
            <a:extLst/>
          </p:spPr>
          <p:txBody>
            <a:bodyPr lIns="0" tIns="0" rIns="0" bIns="0" anchor="b">
              <a:spAutoFit/>
            </a:bodyPr>
            <a:lstStyle/>
            <a:p>
              <a:pPr>
                <a:defRPr/>
              </a:pPr>
              <a:r>
                <a:rPr lang="en-US" sz="1071">
                  <a:cs typeface="+mn-cs"/>
                </a:rPr>
                <a:t>Document type</a:t>
              </a:r>
            </a:p>
          </p:txBody>
        </p:sp>
        <p:sp>
          <p:nvSpPr>
            <p:cNvPr id="9" name="McK Date" hidden="1"/>
            <p:cNvSpPr txBox="1">
              <a:spLocks noChangeArrowheads="1"/>
            </p:cNvSpPr>
            <p:nvPr userDrawn="1"/>
          </p:nvSpPr>
          <p:spPr bwMode="auto">
            <a:xfrm>
              <a:off x="1663" y="3275"/>
              <a:ext cx="3109" cy="102"/>
            </a:xfrm>
            <a:prstGeom prst="rect">
              <a:avLst/>
            </a:prstGeom>
            <a:noFill/>
            <a:ln>
              <a:noFill/>
            </a:ln>
            <a:effectLst/>
            <a:extLst/>
          </p:spPr>
          <p:txBody>
            <a:bodyPr lIns="0" tIns="0" rIns="0" bIns="0">
              <a:spAutoFit/>
            </a:bodyPr>
            <a:lstStyle/>
            <a:p>
              <a:pPr>
                <a:defRPr/>
              </a:pPr>
              <a:r>
                <a:rPr lang="en-US" sz="1071">
                  <a:cs typeface="+mn-cs"/>
                </a:rPr>
                <a:t>Date</a:t>
              </a:r>
            </a:p>
          </p:txBody>
        </p:sp>
        <p:sp>
          <p:nvSpPr>
            <p:cNvPr id="10" name="McK Disclaimer" hidden="1"/>
            <p:cNvSpPr>
              <a:spLocks noChangeArrowheads="1"/>
            </p:cNvSpPr>
            <p:nvPr userDrawn="1"/>
          </p:nvSpPr>
          <p:spPr bwMode="auto">
            <a:xfrm>
              <a:off x="1663" y="3752"/>
              <a:ext cx="2777" cy="116"/>
            </a:xfrm>
            <a:prstGeom prst="rect">
              <a:avLst/>
            </a:prstGeom>
            <a:noFill/>
            <a:ln>
              <a:noFill/>
            </a:ln>
            <a:effectLst/>
            <a:extLst/>
          </p:spPr>
          <p:txBody>
            <a:bodyPr lIns="0" tIns="0" rIns="0" bIns="0" anchor="b">
              <a:spAutoFit/>
            </a:bodyPr>
            <a:lstStyle>
              <a:lvl1pPr algn="l" defTabSz="804863">
                <a:defRPr sz="2400">
                  <a:solidFill>
                    <a:schemeClr val="tx1"/>
                  </a:solidFill>
                  <a:latin typeface="Arial" pitchFamily="34" charset="0"/>
                </a:defRPr>
              </a:lvl1pPr>
              <a:lvl2pPr marL="401638" algn="l" defTabSz="804863">
                <a:defRPr sz="2400">
                  <a:solidFill>
                    <a:schemeClr val="tx1"/>
                  </a:solidFill>
                  <a:latin typeface="Arial" pitchFamily="34" charset="0"/>
                </a:defRPr>
              </a:lvl2pPr>
              <a:lvl3pPr marL="804863" algn="l" defTabSz="804863">
                <a:defRPr sz="2400">
                  <a:solidFill>
                    <a:schemeClr val="tx1"/>
                  </a:solidFill>
                  <a:latin typeface="Arial" pitchFamily="34" charset="0"/>
                </a:defRPr>
              </a:lvl3pPr>
              <a:lvl4pPr marL="1206500" algn="l" defTabSz="804863">
                <a:defRPr sz="2400">
                  <a:solidFill>
                    <a:schemeClr val="tx1"/>
                  </a:solidFill>
                  <a:latin typeface="Arial" pitchFamily="34" charset="0"/>
                </a:defRPr>
              </a:lvl4pPr>
              <a:lvl5pPr marL="1608138" algn="l" defTabSz="804863">
                <a:defRPr sz="2400">
                  <a:solidFill>
                    <a:schemeClr val="tx1"/>
                  </a:solidFill>
                  <a:latin typeface="Arial" pitchFamily="34" charset="0"/>
                </a:defRPr>
              </a:lvl5pPr>
              <a:lvl6pPr marL="2065338" defTabSz="804863" fontAlgn="base">
                <a:spcBef>
                  <a:spcPct val="0"/>
                </a:spcBef>
                <a:spcAft>
                  <a:spcPct val="0"/>
                </a:spcAft>
                <a:defRPr sz="2400">
                  <a:solidFill>
                    <a:schemeClr val="tx1"/>
                  </a:solidFill>
                  <a:latin typeface="Arial" pitchFamily="34" charset="0"/>
                </a:defRPr>
              </a:lvl6pPr>
              <a:lvl7pPr marL="2522538" defTabSz="804863" fontAlgn="base">
                <a:spcBef>
                  <a:spcPct val="0"/>
                </a:spcBef>
                <a:spcAft>
                  <a:spcPct val="0"/>
                </a:spcAft>
                <a:defRPr sz="2400">
                  <a:solidFill>
                    <a:schemeClr val="tx1"/>
                  </a:solidFill>
                  <a:latin typeface="Arial" pitchFamily="34" charset="0"/>
                </a:defRPr>
              </a:lvl7pPr>
              <a:lvl8pPr marL="2979738" defTabSz="804863" fontAlgn="base">
                <a:spcBef>
                  <a:spcPct val="0"/>
                </a:spcBef>
                <a:spcAft>
                  <a:spcPct val="0"/>
                </a:spcAft>
                <a:defRPr sz="2400">
                  <a:solidFill>
                    <a:schemeClr val="tx1"/>
                  </a:solidFill>
                  <a:latin typeface="Arial" pitchFamily="34" charset="0"/>
                </a:defRPr>
              </a:lvl8pPr>
              <a:lvl9pPr marL="3436938" defTabSz="804863" fontAlgn="base">
                <a:spcBef>
                  <a:spcPct val="0"/>
                </a:spcBef>
                <a:spcAft>
                  <a:spcPct val="0"/>
                </a:spcAft>
                <a:defRPr sz="2400">
                  <a:solidFill>
                    <a:schemeClr val="tx1"/>
                  </a:solidFill>
                  <a:latin typeface="Arial" pitchFamily="34" charset="0"/>
                </a:defRPr>
              </a:lvl9pPr>
            </a:lstStyle>
            <a:p>
              <a:pPr eaLnBrk="0" hangingPunct="0">
                <a:defRPr/>
              </a:pPr>
              <a:r>
                <a:rPr lang="en-US" sz="612">
                  <a:cs typeface="+mn-cs"/>
                </a:rPr>
                <a:t>CONFIDENTIAL AND PROPRIETARY</a:t>
              </a:r>
            </a:p>
            <a:p>
              <a:pPr eaLnBrk="0" hangingPunct="0">
                <a:defRPr/>
              </a:pPr>
              <a:r>
                <a:rPr lang="en-US" sz="612">
                  <a:cs typeface="+mn-cs"/>
                </a:rPr>
                <a:t>Any use of this material without specific permission of McKinsey &amp; Company is strictly prohibited</a:t>
              </a:r>
            </a:p>
          </p:txBody>
        </p:sp>
        <p:sp>
          <p:nvSpPr>
            <p:cNvPr id="11"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p:spPr>
          <p:txBody>
            <a:bodyPr wrap="none" anchor="ctr"/>
            <a:lstStyle/>
            <a:p>
              <a:pPr algn="ctr">
                <a:defRPr/>
              </a:pPr>
              <a:endParaRPr lang="en-US" sz="1378">
                <a:cs typeface="+mn-cs"/>
              </a:endParaRPr>
            </a:p>
          </p:txBody>
        </p:sp>
        <p:sp>
          <p:nvSpPr>
            <p:cNvPr id="12" name="TitleTopPlaceholder" hidden="1"/>
            <p:cNvSpPr>
              <a:spLocks noChangeArrowheads="1"/>
            </p:cNvSpPr>
            <p:nvPr userDrawn="1"/>
          </p:nvSpPr>
          <p:spPr bwMode="auto">
            <a:xfrm>
              <a:off x="0" y="0"/>
              <a:ext cx="1382" cy="1410"/>
            </a:xfrm>
            <a:prstGeom prst="rect">
              <a:avLst/>
            </a:prstGeom>
            <a:solidFill>
              <a:srgbClr val="91AFFF"/>
            </a:solidFill>
            <a:ln>
              <a:noFill/>
            </a:ln>
            <a:effectLst/>
            <a:extLst/>
          </p:spPr>
          <p:txBody>
            <a:bodyPr wrap="none" anchor="ctr"/>
            <a:lstStyle/>
            <a:p>
              <a:pPr algn="ctr">
                <a:defRPr/>
              </a:pPr>
              <a:endParaRPr lang="en-US" sz="1378">
                <a:cs typeface="+mn-cs"/>
              </a:endParaRPr>
            </a:p>
          </p:txBody>
        </p:sp>
        <p:sp>
          <p:nvSpPr>
            <p:cNvPr id="1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lgn="ctr">
                <a:defRPr/>
              </a:pPr>
              <a:endParaRPr lang="en-US" sz="1378">
                <a:cs typeface="+mn-cs"/>
              </a:endParaRPr>
            </a:p>
          </p:txBody>
        </p:sp>
      </p:grpSp>
      <p:sp>
        <p:nvSpPr>
          <p:cNvPr id="15" name="Rectangle 1134"/>
          <p:cNvSpPr>
            <a:spLocks noChangeArrowheads="1"/>
          </p:cNvSpPr>
          <p:nvPr userDrawn="1">
            <p:custDataLst>
              <p:tags r:id="rId1"/>
            </p:custDataLst>
          </p:nvPr>
        </p:nvSpPr>
        <p:spPr bwMode="gray">
          <a:xfrm>
            <a:off x="1" y="6311814"/>
            <a:ext cx="9144000" cy="548640"/>
          </a:xfrm>
          <a:prstGeom prst="rect">
            <a:avLst/>
          </a:prstGeom>
          <a:solidFill>
            <a:srgbClr val="002960"/>
          </a:solidFill>
          <a:ln>
            <a:noFill/>
          </a:ln>
          <a:effectLst/>
          <a:extLst/>
        </p:spPr>
        <p:txBody>
          <a:bodyPr wrap="none" anchor="ctr"/>
          <a:lstStyle/>
          <a:p>
            <a:pPr algn="ctr">
              <a:defRPr/>
            </a:pPr>
            <a:endParaRPr lang="en-US" sz="1378">
              <a:cs typeface="+mn-cs"/>
            </a:endParaRPr>
          </a:p>
        </p:txBody>
      </p:sp>
      <p:pic>
        <p:nvPicPr>
          <p:cNvPr id="17" name="TitleBottomBarBW"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061" y="6574547"/>
            <a:ext cx="167005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c id"/>
          <p:cNvSpPr txBox="1">
            <a:spLocks noChangeArrowheads="1"/>
          </p:cNvSpPr>
          <p:nvPr userDrawn="1"/>
        </p:nvSpPr>
        <p:spPr bwMode="auto">
          <a:xfrm>
            <a:off x="8614312" y="37255"/>
            <a:ext cx="301290" cy="124720"/>
          </a:xfrm>
          <a:prstGeom prst="rect">
            <a:avLst/>
          </a:prstGeom>
          <a:noFill/>
          <a:ln>
            <a:noFill/>
          </a:ln>
          <a:effectLst/>
          <a:extLst/>
        </p:spPr>
        <p:txBody>
          <a:bodyPr wrap="none" lIns="0" tIns="0" rIns="0" bIns="0"/>
          <a:lstStyle/>
          <a:p>
            <a:pPr algn="r">
              <a:defRPr/>
            </a:pPr>
            <a:endParaRPr lang="en-US" sz="612">
              <a:cs typeface="+mn-cs"/>
            </a:endParaRPr>
          </a:p>
        </p:txBody>
      </p:sp>
      <p:sp>
        <p:nvSpPr>
          <p:cNvPr id="13314" name="Rectangle 1026"/>
          <p:cNvSpPr>
            <a:spLocks noGrp="1" noChangeArrowheads="1"/>
          </p:cNvSpPr>
          <p:nvPr>
            <p:ph type="ctrTitle"/>
          </p:nvPr>
        </p:nvSpPr>
        <p:spPr>
          <a:xfrm>
            <a:off x="2693795" y="2176940"/>
            <a:ext cx="5036084" cy="376898"/>
          </a:xfrm>
        </p:spPr>
        <p:txBody>
          <a:bodyPr/>
          <a:lstStyle>
            <a:lvl1pPr>
              <a:defRPr sz="2449" b="0"/>
            </a:lvl1pPr>
          </a:lstStyle>
          <a:p>
            <a:pPr lvl="0"/>
            <a:r>
              <a:rPr lang="en-US" noProof="0" dirty="0" smtClean="0"/>
              <a:t>Click to edit Master title</a:t>
            </a:r>
          </a:p>
        </p:txBody>
      </p:sp>
      <p:sp>
        <p:nvSpPr>
          <p:cNvPr id="13315" name="Rectangle 1027"/>
          <p:cNvSpPr>
            <a:spLocks noGrp="1" noChangeArrowheads="1"/>
          </p:cNvSpPr>
          <p:nvPr>
            <p:ph type="subTitle" idx="1"/>
          </p:nvPr>
        </p:nvSpPr>
        <p:spPr>
          <a:xfrm>
            <a:off x="2693795" y="3945699"/>
            <a:ext cx="5036084" cy="164789"/>
          </a:xfrm>
        </p:spPr>
        <p:txBody>
          <a:bodyPr>
            <a:spAutoFit/>
          </a:bodyPr>
          <a:lstStyle>
            <a:lvl1pPr>
              <a:defRPr sz="1071"/>
            </a:lvl1pPr>
          </a:lstStyle>
          <a:p>
            <a:pPr lvl="0"/>
            <a:r>
              <a:rPr lang="en-US" noProof="0" dirty="0" smtClean="0"/>
              <a:t>Click to edit Master subtitle style</a:t>
            </a:r>
          </a:p>
        </p:txBody>
      </p:sp>
      <p:pic>
        <p:nvPicPr>
          <p:cNvPr id="20" name="Picture 19" descr="Signature-Vertica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875" y="4827813"/>
            <a:ext cx="1930251" cy="1207887"/>
          </a:xfrm>
          <a:prstGeom prst="rect">
            <a:avLst/>
          </a:prstGeom>
        </p:spPr>
      </p:pic>
    </p:spTree>
    <p:extLst>
      <p:ext uri="{BB962C8B-B14F-4D97-AF65-F5344CB8AC3E}">
        <p14:creationId xmlns:p14="http://schemas.microsoft.com/office/powerpoint/2010/main" val="3712851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26306" y="6461354"/>
            <a:ext cx="213819" cy="157116"/>
          </a:xfrm>
        </p:spPr>
        <p:txBody>
          <a:bodyPr/>
          <a:lstStyle>
            <a:lvl1pPr>
              <a:defRPr/>
            </a:lvl1pPr>
          </a:lstStyle>
          <a:p>
            <a:fld id="{A59E69ED-B7A1-4BB4-8C39-E9A80CD57356}" type="slidenum">
              <a:rPr lang="en-US" altLang="en-US"/>
              <a:pPr/>
              <a:t>‹#›</a:t>
            </a:fld>
            <a:r>
              <a:rPr lang="en-US" altLang="en-US"/>
              <a:t> </a:t>
            </a:r>
          </a:p>
        </p:txBody>
      </p:sp>
    </p:spTree>
    <p:extLst>
      <p:ext uri="{BB962C8B-B14F-4D97-AF65-F5344CB8AC3E}">
        <p14:creationId xmlns:p14="http://schemas.microsoft.com/office/powerpoint/2010/main" val="2916091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0" y="4407328"/>
            <a:ext cx="7771995" cy="471026"/>
          </a:xfrm>
        </p:spPr>
        <p:txBody>
          <a:bodyPr/>
          <a:lstStyle>
            <a:lvl1pPr algn="l">
              <a:defRPr sz="3061" b="1" cap="all"/>
            </a:lvl1pPr>
          </a:lstStyle>
          <a:p>
            <a:r>
              <a:rPr lang="en-US" smtClean="0"/>
              <a:t>Click to edit Master title style</a:t>
            </a:r>
            <a:endParaRPr lang="en-US"/>
          </a:p>
        </p:txBody>
      </p:sp>
      <p:sp>
        <p:nvSpPr>
          <p:cNvPr id="3" name="Text Placeholder 2"/>
          <p:cNvSpPr>
            <a:spLocks noGrp="1"/>
          </p:cNvSpPr>
          <p:nvPr>
            <p:ph type="body" idx="1"/>
          </p:nvPr>
        </p:nvSpPr>
        <p:spPr>
          <a:xfrm>
            <a:off x="722450" y="2907443"/>
            <a:ext cx="7771995" cy="1499884"/>
          </a:xfrm>
        </p:spPr>
        <p:txBody>
          <a:bodyPr anchor="b"/>
          <a:lstStyle>
            <a:lvl1pPr marL="0" indent="0">
              <a:buNone/>
              <a:defRPr sz="1531"/>
            </a:lvl1pPr>
            <a:lvl2pPr marL="349861" indent="0">
              <a:buNone/>
              <a:defRPr sz="1378"/>
            </a:lvl2pPr>
            <a:lvl3pPr marL="699722" indent="0">
              <a:buNone/>
              <a:defRPr sz="1224"/>
            </a:lvl3pPr>
            <a:lvl4pPr marL="1049582" indent="0">
              <a:buNone/>
              <a:defRPr sz="1071"/>
            </a:lvl4pPr>
            <a:lvl5pPr marL="1399444" indent="0">
              <a:buNone/>
              <a:defRPr sz="1071"/>
            </a:lvl5pPr>
            <a:lvl6pPr marL="1749305" indent="0">
              <a:buNone/>
              <a:defRPr sz="1071"/>
            </a:lvl6pPr>
            <a:lvl7pPr marL="2099165" indent="0">
              <a:buNone/>
              <a:defRPr sz="1071"/>
            </a:lvl7pPr>
            <a:lvl8pPr marL="2449026" indent="0">
              <a:buNone/>
              <a:defRPr sz="1071"/>
            </a:lvl8pPr>
            <a:lvl9pPr marL="2798887" indent="0">
              <a:buNone/>
              <a:defRPr sz="1071"/>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fld id="{854847C7-E283-46EC-82D4-4BA1D0AD4159}" type="slidenum">
              <a:rPr lang="en-US" altLang="en-US"/>
              <a:pPr/>
              <a:t>‹#›</a:t>
            </a:fld>
            <a:r>
              <a:rPr lang="en-US" altLang="en-US"/>
              <a:t> </a:t>
            </a:r>
          </a:p>
        </p:txBody>
      </p:sp>
    </p:spTree>
    <p:extLst>
      <p:ext uri="{BB962C8B-B14F-4D97-AF65-F5344CB8AC3E}">
        <p14:creationId xmlns:p14="http://schemas.microsoft.com/office/powerpoint/2010/main" val="2204289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6" y="1990667"/>
            <a:ext cx="2117131" cy="1247204"/>
          </a:xfrm>
        </p:spPr>
        <p:txBody>
          <a:bodyPr/>
          <a:lstStyle>
            <a:lvl1pPr>
              <a:defRPr sz="2143"/>
            </a:lvl1pPr>
            <a:lvl2pPr>
              <a:defRPr sz="1837"/>
            </a:lvl2pPr>
            <a:lvl3pPr>
              <a:defRPr sz="1531"/>
            </a:lvl3pPr>
            <a:lvl4pPr>
              <a:defRPr sz="1378"/>
            </a:lvl4pPr>
            <a:lvl5pPr>
              <a:defRPr sz="1378"/>
            </a:lvl5pPr>
            <a:lvl6pPr>
              <a:defRPr sz="1378"/>
            </a:lvl6pPr>
            <a:lvl7pPr>
              <a:defRPr sz="1378"/>
            </a:lvl7pPr>
            <a:lvl8pPr>
              <a:defRPr sz="1378"/>
            </a:lvl8pPr>
            <a:lvl9pPr>
              <a:defRPr sz="13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2" y="1990667"/>
            <a:ext cx="2117132" cy="1247204"/>
          </a:xfrm>
        </p:spPr>
        <p:txBody>
          <a:bodyPr/>
          <a:lstStyle>
            <a:lvl1pPr>
              <a:defRPr sz="2143"/>
            </a:lvl1pPr>
            <a:lvl2pPr>
              <a:defRPr sz="1837"/>
            </a:lvl2pPr>
            <a:lvl3pPr>
              <a:defRPr sz="1531"/>
            </a:lvl3pPr>
            <a:lvl4pPr>
              <a:defRPr sz="1378"/>
            </a:lvl4pPr>
            <a:lvl5pPr>
              <a:defRPr sz="1378"/>
            </a:lvl5pPr>
            <a:lvl6pPr>
              <a:defRPr sz="1378"/>
            </a:lvl6pPr>
            <a:lvl7pPr>
              <a:defRPr sz="1378"/>
            </a:lvl7pPr>
            <a:lvl8pPr>
              <a:defRPr sz="1378"/>
            </a:lvl8pPr>
            <a:lvl9pPr>
              <a:defRPr sz="13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fld id="{0F732677-39B3-4D05-97CB-A69EDA4AAE80}" type="slidenum">
              <a:rPr lang="en-US" altLang="en-US"/>
              <a:pPr/>
              <a:t>‹#›</a:t>
            </a:fld>
            <a:r>
              <a:rPr lang="en-US" altLang="en-US"/>
              <a:t> </a:t>
            </a:r>
          </a:p>
        </p:txBody>
      </p:sp>
    </p:spTree>
    <p:extLst>
      <p:ext uri="{BB962C8B-B14F-4D97-AF65-F5344CB8AC3E}">
        <p14:creationId xmlns:p14="http://schemas.microsoft.com/office/powerpoint/2010/main" val="2556652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8"/>
            <a:ext cx="8230410" cy="22377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639800"/>
          </a:xfrm>
        </p:spPr>
        <p:txBody>
          <a:bodyPr anchor="b"/>
          <a:lstStyle>
            <a:lvl1pPr marL="0" indent="0">
              <a:buNone/>
              <a:defRPr sz="1837" b="1"/>
            </a:lvl1pPr>
            <a:lvl2pPr marL="349861" indent="0">
              <a:buNone/>
              <a:defRPr sz="1531" b="1"/>
            </a:lvl2pPr>
            <a:lvl3pPr marL="699722" indent="0">
              <a:buNone/>
              <a:defRPr sz="1378" b="1"/>
            </a:lvl3pPr>
            <a:lvl4pPr marL="1049582" indent="0">
              <a:buNone/>
              <a:defRPr sz="1224" b="1"/>
            </a:lvl4pPr>
            <a:lvl5pPr marL="1399444" indent="0">
              <a:buNone/>
              <a:defRPr sz="1224" b="1"/>
            </a:lvl5pPr>
            <a:lvl6pPr marL="1749305" indent="0">
              <a:buNone/>
              <a:defRPr sz="1224" b="1"/>
            </a:lvl6pPr>
            <a:lvl7pPr marL="2099165" indent="0">
              <a:buNone/>
              <a:defRPr sz="1224" b="1"/>
            </a:lvl7pPr>
            <a:lvl8pPr marL="2449026" indent="0">
              <a:buNone/>
              <a:defRPr sz="1224" b="1"/>
            </a:lvl8pPr>
            <a:lvl9pPr marL="2798887" indent="0">
              <a:buNone/>
              <a:defRPr sz="1224"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1837"/>
            </a:lvl1pPr>
            <a:lvl2pPr>
              <a:defRPr sz="1531"/>
            </a:lvl2pPr>
            <a:lvl3pPr>
              <a:defRPr sz="1378"/>
            </a:lvl3pPr>
            <a:lvl4pPr>
              <a:defRPr sz="1224"/>
            </a:lvl4pPr>
            <a:lvl5pPr>
              <a:defRPr sz="1224"/>
            </a:lvl5pPr>
            <a:lvl6pPr>
              <a:defRPr sz="1224"/>
            </a:lvl6pPr>
            <a:lvl7pPr>
              <a:defRPr sz="1224"/>
            </a:lvl7pPr>
            <a:lvl8pPr>
              <a:defRPr sz="1224"/>
            </a:lvl8pPr>
            <a:lvl9pPr>
              <a:defRPr sz="12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4" y="1535519"/>
            <a:ext cx="4041502" cy="639800"/>
          </a:xfrm>
        </p:spPr>
        <p:txBody>
          <a:bodyPr anchor="b"/>
          <a:lstStyle>
            <a:lvl1pPr marL="0" indent="0">
              <a:buNone/>
              <a:defRPr sz="1837" b="1"/>
            </a:lvl1pPr>
            <a:lvl2pPr marL="349861" indent="0">
              <a:buNone/>
              <a:defRPr sz="1531" b="1"/>
            </a:lvl2pPr>
            <a:lvl3pPr marL="699722" indent="0">
              <a:buNone/>
              <a:defRPr sz="1378" b="1"/>
            </a:lvl3pPr>
            <a:lvl4pPr marL="1049582" indent="0">
              <a:buNone/>
              <a:defRPr sz="1224" b="1"/>
            </a:lvl4pPr>
            <a:lvl5pPr marL="1399444" indent="0">
              <a:buNone/>
              <a:defRPr sz="1224" b="1"/>
            </a:lvl5pPr>
            <a:lvl6pPr marL="1749305" indent="0">
              <a:buNone/>
              <a:defRPr sz="1224" b="1"/>
            </a:lvl6pPr>
            <a:lvl7pPr marL="2099165" indent="0">
              <a:buNone/>
              <a:defRPr sz="1224" b="1"/>
            </a:lvl7pPr>
            <a:lvl8pPr marL="2449026" indent="0">
              <a:buNone/>
              <a:defRPr sz="1224" b="1"/>
            </a:lvl8pPr>
            <a:lvl9pPr marL="2798887" indent="0">
              <a:buNone/>
              <a:defRPr sz="1224" b="1"/>
            </a:lvl9pPr>
          </a:lstStyle>
          <a:p>
            <a:pPr lvl="0"/>
            <a:r>
              <a:rPr lang="en-US" smtClean="0"/>
              <a:t>Click to edit Master text styles</a:t>
            </a:r>
          </a:p>
        </p:txBody>
      </p:sp>
      <p:sp>
        <p:nvSpPr>
          <p:cNvPr id="6" name="Content Placeholder 5"/>
          <p:cNvSpPr>
            <a:spLocks noGrp="1"/>
          </p:cNvSpPr>
          <p:nvPr>
            <p:ph sz="quarter" idx="4"/>
          </p:nvPr>
        </p:nvSpPr>
        <p:spPr>
          <a:xfrm>
            <a:off x="4645704" y="2175318"/>
            <a:ext cx="4041502" cy="3950557"/>
          </a:xfrm>
        </p:spPr>
        <p:txBody>
          <a:bodyPr/>
          <a:lstStyle>
            <a:lvl1pPr>
              <a:defRPr sz="1837"/>
            </a:lvl1pPr>
            <a:lvl2pPr>
              <a:defRPr sz="1531"/>
            </a:lvl2pPr>
            <a:lvl3pPr>
              <a:defRPr sz="1378"/>
            </a:lvl3pPr>
            <a:lvl4pPr>
              <a:defRPr sz="1224"/>
            </a:lvl4pPr>
            <a:lvl5pPr>
              <a:defRPr sz="1224"/>
            </a:lvl5pPr>
            <a:lvl6pPr>
              <a:defRPr sz="1224"/>
            </a:lvl6pPr>
            <a:lvl7pPr>
              <a:defRPr sz="1224"/>
            </a:lvl7pPr>
            <a:lvl8pPr>
              <a:defRPr sz="1224"/>
            </a:lvl8pPr>
            <a:lvl9pPr>
              <a:defRPr sz="12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fld id="{3D97818E-9BEA-4AAE-8C16-EF4F95093F7D}" type="slidenum">
              <a:rPr lang="en-US" altLang="en-US"/>
              <a:pPr/>
              <a:t>‹#›</a:t>
            </a:fld>
            <a:r>
              <a:rPr lang="en-US" altLang="en-US"/>
              <a:t> </a:t>
            </a:r>
          </a:p>
        </p:txBody>
      </p:sp>
    </p:spTree>
    <p:extLst>
      <p:ext uri="{BB962C8B-B14F-4D97-AF65-F5344CB8AC3E}">
        <p14:creationId xmlns:p14="http://schemas.microsoft.com/office/powerpoint/2010/main" val="187753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738071" y="6455192"/>
            <a:ext cx="213819" cy="157116"/>
          </a:xfrm>
        </p:spPr>
        <p:txBody>
          <a:bodyPr/>
          <a:lstStyle>
            <a:lvl1pPr>
              <a:defRPr/>
            </a:lvl1pPr>
          </a:lstStyle>
          <a:p>
            <a:fld id="{4992C1BD-D6B4-4F4A-933A-F9FAD83D2848}" type="slidenum">
              <a:rPr lang="en-US" altLang="en-US"/>
              <a:pPr/>
              <a:t>‹#›</a:t>
            </a:fld>
            <a:r>
              <a:rPr lang="en-US" altLang="en-US"/>
              <a:t> </a:t>
            </a:r>
          </a:p>
        </p:txBody>
      </p:sp>
    </p:spTree>
    <p:extLst>
      <p:ext uri="{BB962C8B-B14F-4D97-AF65-F5344CB8AC3E}">
        <p14:creationId xmlns:p14="http://schemas.microsoft.com/office/powerpoint/2010/main" val="83853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fld id="{4392A771-9170-41E3-AA22-A40B5680EF65}" type="slidenum">
              <a:rPr lang="en-US" altLang="en-US"/>
              <a:pPr/>
              <a:t>‹#›</a:t>
            </a:fld>
            <a:r>
              <a:rPr lang="en-US" altLang="en-US"/>
              <a:t> </a:t>
            </a:r>
          </a:p>
        </p:txBody>
      </p:sp>
    </p:spTree>
    <p:extLst>
      <p:ext uri="{BB962C8B-B14F-4D97-AF65-F5344CB8AC3E}">
        <p14:creationId xmlns:p14="http://schemas.microsoft.com/office/powerpoint/2010/main" val="1282533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1199519"/>
            <a:ext cx="3008044" cy="235577"/>
          </a:xfrm>
        </p:spPr>
        <p:txBody>
          <a:bodyPr anchor="b"/>
          <a:lstStyle>
            <a:lvl1pPr algn="l">
              <a:defRPr sz="1531" b="1"/>
            </a:lvl1pPr>
          </a:lstStyle>
          <a:p>
            <a:r>
              <a:rPr lang="en-US" smtClean="0"/>
              <a:t>Click to edit Master title style</a:t>
            </a:r>
            <a:endParaRPr lang="en-US"/>
          </a:p>
        </p:txBody>
      </p:sp>
      <p:sp>
        <p:nvSpPr>
          <p:cNvPr id="3" name="Content Placeholder 2"/>
          <p:cNvSpPr>
            <a:spLocks noGrp="1"/>
          </p:cNvSpPr>
          <p:nvPr>
            <p:ph idx="1"/>
          </p:nvPr>
        </p:nvSpPr>
        <p:spPr>
          <a:xfrm>
            <a:off x="3574989" y="273738"/>
            <a:ext cx="5112217" cy="5852138"/>
          </a:xfrm>
        </p:spPr>
        <p:txBody>
          <a:bodyPr/>
          <a:lstStyle>
            <a:lvl1pPr>
              <a:defRPr sz="2449"/>
            </a:lvl1pPr>
            <a:lvl2pPr>
              <a:defRPr sz="2143"/>
            </a:lvl2pPr>
            <a:lvl3pPr>
              <a:defRPr sz="1837"/>
            </a:lvl3pPr>
            <a:lvl4pPr>
              <a:defRPr sz="1531"/>
            </a:lvl4pPr>
            <a:lvl5pPr>
              <a:defRPr sz="1531"/>
            </a:lvl5pPr>
            <a:lvl6pPr>
              <a:defRPr sz="1531"/>
            </a:lvl6pPr>
            <a:lvl7pPr>
              <a:defRPr sz="1531"/>
            </a:lvl7pPr>
            <a:lvl8pPr>
              <a:defRPr sz="1531"/>
            </a:lvl8pPr>
            <a:lvl9pPr>
              <a:defRPr sz="15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071"/>
            </a:lvl1pPr>
            <a:lvl2pPr marL="349861" indent="0">
              <a:buNone/>
              <a:defRPr sz="918"/>
            </a:lvl2pPr>
            <a:lvl3pPr marL="699722" indent="0">
              <a:buNone/>
              <a:defRPr sz="765"/>
            </a:lvl3pPr>
            <a:lvl4pPr marL="1049582" indent="0">
              <a:buNone/>
              <a:defRPr sz="689"/>
            </a:lvl4pPr>
            <a:lvl5pPr marL="1399444" indent="0">
              <a:buNone/>
              <a:defRPr sz="689"/>
            </a:lvl5pPr>
            <a:lvl6pPr marL="1749305" indent="0">
              <a:buNone/>
              <a:defRPr sz="689"/>
            </a:lvl6pPr>
            <a:lvl7pPr marL="2099165" indent="0">
              <a:buNone/>
              <a:defRPr sz="689"/>
            </a:lvl7pPr>
            <a:lvl8pPr marL="2449026" indent="0">
              <a:buNone/>
              <a:defRPr sz="689"/>
            </a:lvl8pPr>
            <a:lvl9pPr marL="2798887" indent="0">
              <a:buNone/>
              <a:defRPr sz="689"/>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20B7E9A9-087C-4963-B073-11DD47C13EA0}" type="slidenum">
              <a:rPr lang="en-US" altLang="en-US"/>
              <a:pPr/>
              <a:t>‹#›</a:t>
            </a:fld>
            <a:r>
              <a:rPr lang="en-US" altLang="en-US"/>
              <a:t> </a:t>
            </a:r>
          </a:p>
        </p:txBody>
      </p:sp>
    </p:spTree>
    <p:extLst>
      <p:ext uri="{BB962C8B-B14F-4D97-AF65-F5344CB8AC3E}">
        <p14:creationId xmlns:p14="http://schemas.microsoft.com/office/powerpoint/2010/main" val="378389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1313818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132258"/>
            <a:ext cx="5486400" cy="235577"/>
          </a:xfrm>
        </p:spPr>
        <p:txBody>
          <a:bodyPr anchor="b"/>
          <a:lstStyle>
            <a:lvl1pPr algn="l">
              <a:defRPr sz="1531"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2449"/>
            </a:lvl1pPr>
            <a:lvl2pPr marL="349861" indent="0">
              <a:buNone/>
              <a:defRPr sz="2143"/>
            </a:lvl2pPr>
            <a:lvl3pPr marL="699722" indent="0">
              <a:buNone/>
              <a:defRPr sz="1837"/>
            </a:lvl3pPr>
            <a:lvl4pPr marL="1049582" indent="0">
              <a:buNone/>
              <a:defRPr sz="1531"/>
            </a:lvl4pPr>
            <a:lvl5pPr marL="1399444" indent="0">
              <a:buNone/>
              <a:defRPr sz="1531"/>
            </a:lvl5pPr>
            <a:lvl6pPr marL="1749305" indent="0">
              <a:buNone/>
              <a:defRPr sz="1531"/>
            </a:lvl6pPr>
            <a:lvl7pPr marL="2099165" indent="0">
              <a:buNone/>
              <a:defRPr sz="1531"/>
            </a:lvl7pPr>
            <a:lvl8pPr marL="2449026" indent="0">
              <a:buNone/>
              <a:defRPr sz="1531"/>
            </a:lvl8pPr>
            <a:lvl9pPr marL="2798887" indent="0">
              <a:buNone/>
              <a:defRPr sz="1531"/>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071"/>
            </a:lvl1pPr>
            <a:lvl2pPr marL="349861" indent="0">
              <a:buNone/>
              <a:defRPr sz="918"/>
            </a:lvl2pPr>
            <a:lvl3pPr marL="699722" indent="0">
              <a:buNone/>
              <a:defRPr sz="765"/>
            </a:lvl3pPr>
            <a:lvl4pPr marL="1049582" indent="0">
              <a:buNone/>
              <a:defRPr sz="689"/>
            </a:lvl4pPr>
            <a:lvl5pPr marL="1399444" indent="0">
              <a:buNone/>
              <a:defRPr sz="689"/>
            </a:lvl5pPr>
            <a:lvl6pPr marL="1749305" indent="0">
              <a:buNone/>
              <a:defRPr sz="689"/>
            </a:lvl6pPr>
            <a:lvl7pPr marL="2099165" indent="0">
              <a:buNone/>
              <a:defRPr sz="689"/>
            </a:lvl7pPr>
            <a:lvl8pPr marL="2449026" indent="0">
              <a:buNone/>
              <a:defRPr sz="689"/>
            </a:lvl8pPr>
            <a:lvl9pPr marL="2798887" indent="0">
              <a:buNone/>
              <a:defRPr sz="689"/>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C20D83C1-FFB0-4691-86E1-351E89B8C0C3}" type="slidenum">
              <a:rPr lang="en-US" altLang="en-US"/>
              <a:pPr/>
              <a:t>‹#›</a:t>
            </a:fld>
            <a:r>
              <a:rPr lang="en-US" altLang="en-US"/>
              <a:t> </a:t>
            </a:r>
          </a:p>
        </p:txBody>
      </p:sp>
    </p:spTree>
    <p:extLst>
      <p:ext uri="{BB962C8B-B14F-4D97-AF65-F5344CB8AC3E}">
        <p14:creationId xmlns:p14="http://schemas.microsoft.com/office/powerpoint/2010/main" val="3662222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D4E8A908-A8A8-4D02-A7F1-0CBBACC148E1}" type="slidenum">
              <a:rPr lang="en-US" altLang="en-US"/>
              <a:pPr/>
              <a:t>‹#›</a:t>
            </a:fld>
            <a:r>
              <a:rPr lang="en-US" altLang="en-US"/>
              <a:t> </a:t>
            </a:r>
          </a:p>
        </p:txBody>
      </p:sp>
    </p:spTree>
    <p:extLst>
      <p:ext uri="{BB962C8B-B14F-4D97-AF65-F5344CB8AC3E}">
        <p14:creationId xmlns:p14="http://schemas.microsoft.com/office/powerpoint/2010/main" val="2788257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1823" y="234866"/>
            <a:ext cx="223779" cy="30030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34866"/>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349C7BC3-7F89-4A2D-93AA-7445E14BE083}" type="slidenum">
              <a:rPr lang="en-US" altLang="en-US"/>
              <a:pPr/>
              <a:t>‹#›</a:t>
            </a:fld>
            <a:r>
              <a:rPr lang="en-US" altLang="en-US"/>
              <a:t> </a:t>
            </a:r>
          </a:p>
        </p:txBody>
      </p:sp>
    </p:spTree>
    <p:extLst>
      <p:ext uri="{BB962C8B-B14F-4D97-AF65-F5344CB8AC3E}">
        <p14:creationId xmlns:p14="http://schemas.microsoft.com/office/powerpoint/2010/main" val="3244029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7" name="McK Title Elements"/>
          <p:cNvGrpSpPr>
            <a:grpSpLocks/>
          </p:cNvGrpSpPr>
          <p:nvPr userDrawn="1"/>
        </p:nvGrpSpPr>
        <p:grpSpPr bwMode="auto">
          <a:xfrm>
            <a:off x="1" y="2"/>
            <a:ext cx="8958263" cy="6723063"/>
            <a:chOff x="0" y="0"/>
            <a:chExt cx="5643" cy="4235"/>
          </a:xfrm>
        </p:grpSpPr>
        <p:sp>
          <p:nvSpPr>
            <p:cNvPr id="18" name="McK Document type" hidden="1"/>
            <p:cNvSpPr txBox="1">
              <a:spLocks noChangeArrowheads="1"/>
            </p:cNvSpPr>
            <p:nvPr userDrawn="1"/>
          </p:nvSpPr>
          <p:spPr bwMode="auto">
            <a:xfrm>
              <a:off x="1663" y="3140"/>
              <a:ext cx="3109" cy="102"/>
            </a:xfrm>
            <a:prstGeom prst="rect">
              <a:avLst/>
            </a:prstGeom>
            <a:noFill/>
            <a:ln>
              <a:noFill/>
            </a:ln>
            <a:effectLst/>
            <a:extLst/>
          </p:spPr>
          <p:txBody>
            <a:bodyPr lIns="0" tIns="0" rIns="0" bIns="0" anchor="b">
              <a:spAutoFit/>
            </a:bodyPr>
            <a:lstStyle/>
            <a:p>
              <a:pPr>
                <a:defRPr/>
              </a:pPr>
              <a:r>
                <a:rPr lang="en-US" sz="1050">
                  <a:latin typeface="Arial" panose="020B0604020202020204" pitchFamily="34" charset="0"/>
                  <a:cs typeface="Arial" panose="020B0604020202020204" pitchFamily="34" charset="0"/>
                </a:rPr>
                <a:t>Document type</a:t>
              </a:r>
            </a:p>
          </p:txBody>
        </p:sp>
        <p:sp>
          <p:nvSpPr>
            <p:cNvPr id="19" name="McK Date" hidden="1"/>
            <p:cNvSpPr txBox="1">
              <a:spLocks noChangeArrowheads="1"/>
            </p:cNvSpPr>
            <p:nvPr userDrawn="1"/>
          </p:nvSpPr>
          <p:spPr bwMode="auto">
            <a:xfrm>
              <a:off x="1663" y="3275"/>
              <a:ext cx="3109" cy="102"/>
            </a:xfrm>
            <a:prstGeom prst="rect">
              <a:avLst/>
            </a:prstGeom>
            <a:noFill/>
            <a:ln>
              <a:noFill/>
            </a:ln>
            <a:effectLst/>
            <a:extLst/>
          </p:spPr>
          <p:txBody>
            <a:bodyPr lIns="0" tIns="0" rIns="0" bIns="0">
              <a:spAutoFit/>
            </a:bodyPr>
            <a:lstStyle/>
            <a:p>
              <a:pPr>
                <a:defRPr/>
              </a:pPr>
              <a:r>
                <a:rPr lang="en-US" sz="1050">
                  <a:latin typeface="Arial" panose="020B0604020202020204" pitchFamily="34" charset="0"/>
                  <a:cs typeface="Arial" panose="020B0604020202020204" pitchFamily="34" charset="0"/>
                </a:rPr>
                <a:t>Date</a:t>
              </a:r>
            </a:p>
          </p:txBody>
        </p:sp>
        <p:sp>
          <p:nvSpPr>
            <p:cNvPr id="20" name="McK Disclaimer" hidden="1"/>
            <p:cNvSpPr>
              <a:spLocks noChangeArrowheads="1"/>
            </p:cNvSpPr>
            <p:nvPr userDrawn="1"/>
          </p:nvSpPr>
          <p:spPr bwMode="auto">
            <a:xfrm>
              <a:off x="1663" y="3752"/>
              <a:ext cx="2777" cy="116"/>
            </a:xfrm>
            <a:prstGeom prst="rect">
              <a:avLst/>
            </a:prstGeom>
            <a:noFill/>
            <a:ln>
              <a:noFill/>
            </a:ln>
            <a:effectLst/>
            <a:extLst/>
          </p:spPr>
          <p:txBody>
            <a:bodyPr lIns="0" tIns="0" rIns="0" bIns="0" anchor="b">
              <a:spAutoFit/>
            </a:bodyPr>
            <a:lstStyle>
              <a:lvl1pPr algn="l" defTabSz="804863">
                <a:defRPr sz="2400">
                  <a:solidFill>
                    <a:schemeClr val="tx1"/>
                  </a:solidFill>
                  <a:latin typeface="Arial" pitchFamily="34" charset="0"/>
                </a:defRPr>
              </a:lvl1pPr>
              <a:lvl2pPr marL="401638" algn="l" defTabSz="804863">
                <a:defRPr sz="2400">
                  <a:solidFill>
                    <a:schemeClr val="tx1"/>
                  </a:solidFill>
                  <a:latin typeface="Arial" pitchFamily="34" charset="0"/>
                </a:defRPr>
              </a:lvl2pPr>
              <a:lvl3pPr marL="804863" algn="l" defTabSz="804863">
                <a:defRPr sz="2400">
                  <a:solidFill>
                    <a:schemeClr val="tx1"/>
                  </a:solidFill>
                  <a:latin typeface="Arial" pitchFamily="34" charset="0"/>
                </a:defRPr>
              </a:lvl3pPr>
              <a:lvl4pPr marL="1206500" algn="l" defTabSz="804863">
                <a:defRPr sz="2400">
                  <a:solidFill>
                    <a:schemeClr val="tx1"/>
                  </a:solidFill>
                  <a:latin typeface="Arial" pitchFamily="34" charset="0"/>
                </a:defRPr>
              </a:lvl4pPr>
              <a:lvl5pPr marL="1608138" algn="l" defTabSz="804863">
                <a:defRPr sz="2400">
                  <a:solidFill>
                    <a:schemeClr val="tx1"/>
                  </a:solidFill>
                  <a:latin typeface="Arial" pitchFamily="34" charset="0"/>
                </a:defRPr>
              </a:lvl5pPr>
              <a:lvl6pPr marL="2065338" defTabSz="804863" fontAlgn="base">
                <a:spcBef>
                  <a:spcPct val="0"/>
                </a:spcBef>
                <a:spcAft>
                  <a:spcPct val="0"/>
                </a:spcAft>
                <a:defRPr sz="2400">
                  <a:solidFill>
                    <a:schemeClr val="tx1"/>
                  </a:solidFill>
                  <a:latin typeface="Arial" pitchFamily="34" charset="0"/>
                </a:defRPr>
              </a:lvl6pPr>
              <a:lvl7pPr marL="2522538" defTabSz="804863" fontAlgn="base">
                <a:spcBef>
                  <a:spcPct val="0"/>
                </a:spcBef>
                <a:spcAft>
                  <a:spcPct val="0"/>
                </a:spcAft>
                <a:defRPr sz="2400">
                  <a:solidFill>
                    <a:schemeClr val="tx1"/>
                  </a:solidFill>
                  <a:latin typeface="Arial" pitchFamily="34" charset="0"/>
                </a:defRPr>
              </a:lvl7pPr>
              <a:lvl8pPr marL="2979738" defTabSz="804863" fontAlgn="base">
                <a:spcBef>
                  <a:spcPct val="0"/>
                </a:spcBef>
                <a:spcAft>
                  <a:spcPct val="0"/>
                </a:spcAft>
                <a:defRPr sz="2400">
                  <a:solidFill>
                    <a:schemeClr val="tx1"/>
                  </a:solidFill>
                  <a:latin typeface="Arial" pitchFamily="34" charset="0"/>
                </a:defRPr>
              </a:lvl8pPr>
              <a:lvl9pPr marL="3436938" defTabSz="804863" fontAlgn="base">
                <a:spcBef>
                  <a:spcPct val="0"/>
                </a:spcBef>
                <a:spcAft>
                  <a:spcPct val="0"/>
                </a:spcAft>
                <a:defRPr sz="2400">
                  <a:solidFill>
                    <a:schemeClr val="tx1"/>
                  </a:solidFill>
                  <a:latin typeface="Arial" pitchFamily="34" charset="0"/>
                </a:defRPr>
              </a:lvl9pPr>
            </a:lstStyle>
            <a:p>
              <a:pPr eaLnBrk="0" hangingPunct="0">
                <a:defRPr/>
              </a:pPr>
              <a:r>
                <a:rPr lang="en-US" sz="600">
                  <a:latin typeface="Arial" panose="020B0604020202020204" pitchFamily="34" charset="0"/>
                  <a:cs typeface="Arial" panose="020B0604020202020204" pitchFamily="34" charset="0"/>
                </a:rPr>
                <a:t>CONFIDENTIAL AND PROPRIETARY</a:t>
              </a:r>
            </a:p>
            <a:p>
              <a:pPr eaLnBrk="0" hangingPunct="0">
                <a:defRPr/>
              </a:pPr>
              <a:r>
                <a:rPr lang="en-US" sz="600">
                  <a:latin typeface="Arial" panose="020B0604020202020204" pitchFamily="34" charset="0"/>
                  <a:cs typeface="Arial" panose="020B0604020202020204" pitchFamily="34" charset="0"/>
                </a:rPr>
                <a:t>Any use of this material without specific permission of McKinsey &amp; Company is strictly prohibited</a:t>
              </a:r>
            </a:p>
          </p:txBody>
        </p:sp>
        <p:sp>
          <p:nvSpPr>
            <p:cNvPr id="21"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p:spPr>
          <p:txBody>
            <a:bodyPr wrap="none" anchor="ctr"/>
            <a:lstStyle/>
            <a:p>
              <a:pPr algn="ctr">
                <a:defRPr/>
              </a:pPr>
              <a:endParaRPr lang="en-US" sz="1350">
                <a:latin typeface="Arial" panose="020B0604020202020204" pitchFamily="34" charset="0"/>
                <a:cs typeface="Arial" panose="020B0604020202020204" pitchFamily="34" charset="0"/>
              </a:endParaRPr>
            </a:p>
          </p:txBody>
        </p:sp>
        <p:sp>
          <p:nvSpPr>
            <p:cNvPr id="22" name="TitleTopPlaceholder" hidden="1"/>
            <p:cNvSpPr>
              <a:spLocks noChangeArrowheads="1"/>
            </p:cNvSpPr>
            <p:nvPr userDrawn="1"/>
          </p:nvSpPr>
          <p:spPr bwMode="auto">
            <a:xfrm>
              <a:off x="0" y="0"/>
              <a:ext cx="1382" cy="1410"/>
            </a:xfrm>
            <a:prstGeom prst="rect">
              <a:avLst/>
            </a:prstGeom>
            <a:solidFill>
              <a:srgbClr val="91AFFF"/>
            </a:solidFill>
            <a:ln>
              <a:noFill/>
            </a:ln>
            <a:effectLst/>
            <a:extLst/>
          </p:spPr>
          <p:txBody>
            <a:bodyPr wrap="none" anchor="ctr"/>
            <a:lstStyle/>
            <a:p>
              <a:pPr algn="ctr">
                <a:defRPr/>
              </a:pPr>
              <a:endParaRPr lang="en-US" sz="1350">
                <a:latin typeface="Arial" panose="020B0604020202020204" pitchFamily="34" charset="0"/>
                <a:cs typeface="Arial" panose="020B0604020202020204" pitchFamily="34" charset="0"/>
              </a:endParaRPr>
            </a:p>
          </p:txBody>
        </p:sp>
        <p:sp>
          <p:nvSpPr>
            <p:cNvPr id="2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lgn="ctr">
                <a:defRPr/>
              </a:pPr>
              <a:endParaRPr lang="en-US" sz="1350">
                <a:latin typeface="Arial" panose="020B0604020202020204" pitchFamily="34" charset="0"/>
                <a:cs typeface="Arial" panose="020B0604020202020204" pitchFamily="34" charset="0"/>
              </a:endParaRPr>
            </a:p>
          </p:txBody>
        </p:sp>
      </p:grpSp>
      <p:sp>
        <p:nvSpPr>
          <p:cNvPr id="25" name="Rectangle 1026"/>
          <p:cNvSpPr>
            <a:spLocks noGrp="1" noChangeArrowheads="1"/>
          </p:cNvSpPr>
          <p:nvPr>
            <p:ph type="ctrTitle"/>
          </p:nvPr>
        </p:nvSpPr>
        <p:spPr>
          <a:xfrm>
            <a:off x="2640014" y="2133602"/>
            <a:ext cx="4935537" cy="369332"/>
          </a:xfrm>
          <a:prstGeom prst="rect">
            <a:avLst/>
          </a:prstGeom>
        </p:spPr>
        <p:txBody>
          <a:bodyPr/>
          <a:lstStyle>
            <a:lvl1pPr>
              <a:defRPr sz="2400" b="0">
                <a:latin typeface="Arial" panose="020B0604020202020204" pitchFamily="34" charset="0"/>
                <a:cs typeface="Arial" panose="020B0604020202020204" pitchFamily="34" charset="0"/>
              </a:defRPr>
            </a:lvl1pPr>
          </a:lstStyle>
          <a:p>
            <a:pPr lvl="0"/>
            <a:r>
              <a:rPr lang="en-US" noProof="0" dirty="0" smtClean="0"/>
              <a:t>Click to edit Master title</a:t>
            </a:r>
          </a:p>
        </p:txBody>
      </p:sp>
      <p:sp>
        <p:nvSpPr>
          <p:cNvPr id="26" name="Rectangle 1027"/>
          <p:cNvSpPr>
            <a:spLocks noGrp="1" noChangeArrowheads="1"/>
          </p:cNvSpPr>
          <p:nvPr>
            <p:ph type="subTitle" idx="1"/>
          </p:nvPr>
        </p:nvSpPr>
        <p:spPr>
          <a:xfrm>
            <a:off x="2640014" y="3867150"/>
            <a:ext cx="4935537" cy="161583"/>
          </a:xfrm>
          <a:prstGeom prst="rect">
            <a:avLst/>
          </a:prstGeom>
        </p:spPr>
        <p:txBody>
          <a:bodyPr>
            <a:spAutoFit/>
          </a:bodyPr>
          <a:lstStyle>
            <a:lvl1pPr>
              <a:defRPr sz="1050">
                <a:latin typeface="Arial" panose="020B0604020202020204" pitchFamily="34" charset="0"/>
                <a:cs typeface="Arial" panose="020B0604020202020204" pitchFamily="34" charset="0"/>
              </a:defRPr>
            </a:lvl1pPr>
          </a:lstStyle>
          <a:p>
            <a:pPr lvl="0"/>
            <a:r>
              <a:rPr lang="en-US" noProof="0" smtClean="0"/>
              <a:t>Click to edit Master subtitle style</a:t>
            </a:r>
          </a:p>
        </p:txBody>
      </p:sp>
    </p:spTree>
    <p:extLst>
      <p:ext uri="{BB962C8B-B14F-4D97-AF65-F5344CB8AC3E}">
        <p14:creationId xmlns:p14="http://schemas.microsoft.com/office/powerpoint/2010/main" val="812429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19064" y="230190"/>
            <a:ext cx="8618537" cy="223779"/>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1452564" y="1951040"/>
            <a:ext cx="4302125" cy="12223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8516938" y="6429375"/>
            <a:ext cx="209550" cy="153988"/>
          </a:xfrm>
          <a:prstGeom prst="rect">
            <a:avLst/>
          </a:prstGeom>
        </p:spPr>
        <p:txBody>
          <a:bodyPr/>
          <a:lstStyle>
            <a:lvl1pPr>
              <a:defRPr/>
            </a:lvl1pPr>
          </a:lstStyle>
          <a:p>
            <a:fld id="{A59E69ED-B7A1-4BB4-8C39-E9A80CD57356}" type="slidenum">
              <a:rPr lang="en-US" altLang="en-US"/>
              <a:pPr/>
              <a:t>‹#›</a:t>
            </a:fld>
            <a:r>
              <a:rPr lang="en-US" altLang="en-US"/>
              <a:t> </a:t>
            </a:r>
          </a:p>
        </p:txBody>
      </p:sp>
    </p:spTree>
    <p:extLst>
      <p:ext uri="{BB962C8B-B14F-4D97-AF65-F5344CB8AC3E}">
        <p14:creationId xmlns:p14="http://schemas.microsoft.com/office/powerpoint/2010/main" val="192322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475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46ACB5-D083-4BF2-A69C-07719FAC1FF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3937599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6ACB5-D083-4BF2-A69C-07719FAC1FF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1284519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46ACB5-D083-4BF2-A69C-07719FAC1FF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29094934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46ACB5-D083-4BF2-A69C-07719FAC1FF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34196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3460447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46ACB5-D083-4BF2-A69C-07719FAC1FF2}"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2283756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46ACB5-D083-4BF2-A69C-07719FAC1FF2}"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279053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6ACB5-D083-4BF2-A69C-07719FAC1FF2}"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107825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246ACB5-D083-4BF2-A69C-07719FAC1FF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915725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246ACB5-D083-4BF2-A69C-07719FAC1FF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1372066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6ACB5-D083-4BF2-A69C-07719FAC1FF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2145377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6ACB5-D083-4BF2-A69C-07719FAC1FF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2E522-73D9-4198-A46B-5FF0AADC4910}" type="slidenum">
              <a:rPr lang="en-US" smtClean="0"/>
              <a:t>‹#›</a:t>
            </a:fld>
            <a:endParaRPr lang="en-US"/>
          </a:p>
        </p:txBody>
      </p:sp>
    </p:spTree>
    <p:extLst>
      <p:ext uri="{BB962C8B-B14F-4D97-AF65-F5344CB8AC3E}">
        <p14:creationId xmlns:p14="http://schemas.microsoft.com/office/powerpoint/2010/main" val="935796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auto">
          <a:xfrm>
            <a:off x="2693797" y="349867"/>
            <a:ext cx="763029" cy="106055"/>
          </a:xfrm>
          <a:prstGeom prst="rect">
            <a:avLst/>
          </a:prstGeom>
          <a:noFill/>
          <a:ln>
            <a:noFill/>
          </a:ln>
          <a:effectLst/>
          <a:extLst/>
        </p:spPr>
        <p:txBody>
          <a:bodyPr wrap="none" lIns="0" tIns="0" rIns="0" bIns="0">
            <a:spAutoFit/>
          </a:bodyPr>
          <a:lstStyle/>
          <a:p>
            <a:pPr>
              <a:defRPr/>
            </a:pPr>
            <a:r>
              <a:rPr lang="en-US" sz="689" b="1">
                <a:cs typeface="+mn-cs"/>
              </a:rPr>
              <a:t>WORKING DRAFT</a:t>
            </a:r>
          </a:p>
        </p:txBody>
      </p:sp>
      <p:sp>
        <p:nvSpPr>
          <p:cNvPr id="5" name="Working Draft" hidden="1"/>
          <p:cNvSpPr txBox="1">
            <a:spLocks noChangeArrowheads="1"/>
          </p:cNvSpPr>
          <p:nvPr/>
        </p:nvSpPr>
        <p:spPr bwMode="auto">
          <a:xfrm>
            <a:off x="2693797" y="508602"/>
            <a:ext cx="2237792" cy="106055"/>
          </a:xfrm>
          <a:prstGeom prst="rect">
            <a:avLst/>
          </a:prstGeom>
          <a:noFill/>
          <a:ln>
            <a:noFill/>
          </a:ln>
          <a:effectLst/>
          <a:extLst/>
        </p:spPr>
        <p:txBody>
          <a:bodyPr wrap="none" lIns="0" tIns="0" rIns="0" bIns="0">
            <a:spAutoFit/>
          </a:bodyPr>
          <a:lstStyle/>
          <a:p>
            <a:pPr>
              <a:defRPr/>
            </a:pPr>
            <a:r>
              <a:rPr lang="en-US" sz="689">
                <a:cs typeface="+mn-cs"/>
              </a:rPr>
              <a:t>Last Modified 10/3/2013 9:56 AM Eastern Standard Time</a:t>
            </a:r>
          </a:p>
        </p:txBody>
      </p:sp>
      <p:sp>
        <p:nvSpPr>
          <p:cNvPr id="6" name="Printed" hidden="1"/>
          <p:cNvSpPr txBox="1">
            <a:spLocks noChangeArrowheads="1"/>
          </p:cNvSpPr>
          <p:nvPr/>
        </p:nvSpPr>
        <p:spPr bwMode="auto">
          <a:xfrm>
            <a:off x="2693797" y="668957"/>
            <a:ext cx="2164054" cy="106055"/>
          </a:xfrm>
          <a:prstGeom prst="rect">
            <a:avLst/>
          </a:prstGeom>
          <a:noFill/>
          <a:ln>
            <a:noFill/>
          </a:ln>
          <a:effectLst/>
          <a:extLst/>
        </p:spPr>
        <p:txBody>
          <a:bodyPr wrap="none" lIns="0" tIns="0" rIns="0" bIns="0">
            <a:spAutoFit/>
          </a:bodyPr>
          <a:lstStyle/>
          <a:p>
            <a:pPr>
              <a:defRPr/>
            </a:pPr>
            <a:r>
              <a:rPr lang="en-US" sz="689">
                <a:cs typeface="+mn-cs"/>
              </a:rPr>
              <a:t>Printed 3/23/2012 10:30:36 AM Eastern Standard Time</a:t>
            </a:r>
          </a:p>
        </p:txBody>
      </p:sp>
      <p:grpSp>
        <p:nvGrpSpPr>
          <p:cNvPr id="7" name="McK Title Elements"/>
          <p:cNvGrpSpPr>
            <a:grpSpLocks/>
          </p:cNvGrpSpPr>
          <p:nvPr userDrawn="1"/>
        </p:nvGrpSpPr>
        <p:grpSpPr bwMode="auto">
          <a:xfrm>
            <a:off x="1" y="1"/>
            <a:ext cx="9140760" cy="6859620"/>
            <a:chOff x="0" y="0"/>
            <a:chExt cx="5643" cy="4235"/>
          </a:xfrm>
        </p:grpSpPr>
        <p:sp>
          <p:nvSpPr>
            <p:cNvPr id="8" name="McK Document type" hidden="1"/>
            <p:cNvSpPr txBox="1">
              <a:spLocks noChangeArrowheads="1"/>
            </p:cNvSpPr>
            <p:nvPr userDrawn="1"/>
          </p:nvSpPr>
          <p:spPr bwMode="auto">
            <a:xfrm>
              <a:off x="1663" y="3140"/>
              <a:ext cx="3109" cy="102"/>
            </a:xfrm>
            <a:prstGeom prst="rect">
              <a:avLst/>
            </a:prstGeom>
            <a:noFill/>
            <a:ln>
              <a:noFill/>
            </a:ln>
            <a:effectLst/>
            <a:extLst/>
          </p:spPr>
          <p:txBody>
            <a:bodyPr lIns="0" tIns="0" rIns="0" bIns="0" anchor="b">
              <a:spAutoFit/>
            </a:bodyPr>
            <a:lstStyle/>
            <a:p>
              <a:pPr>
                <a:defRPr/>
              </a:pPr>
              <a:r>
                <a:rPr lang="en-US" sz="1071">
                  <a:cs typeface="+mn-cs"/>
                </a:rPr>
                <a:t>Document type</a:t>
              </a:r>
            </a:p>
          </p:txBody>
        </p:sp>
        <p:sp>
          <p:nvSpPr>
            <p:cNvPr id="9" name="McK Date" hidden="1"/>
            <p:cNvSpPr txBox="1">
              <a:spLocks noChangeArrowheads="1"/>
            </p:cNvSpPr>
            <p:nvPr userDrawn="1"/>
          </p:nvSpPr>
          <p:spPr bwMode="auto">
            <a:xfrm>
              <a:off x="1663" y="3275"/>
              <a:ext cx="3109" cy="102"/>
            </a:xfrm>
            <a:prstGeom prst="rect">
              <a:avLst/>
            </a:prstGeom>
            <a:noFill/>
            <a:ln>
              <a:noFill/>
            </a:ln>
            <a:effectLst/>
            <a:extLst/>
          </p:spPr>
          <p:txBody>
            <a:bodyPr lIns="0" tIns="0" rIns="0" bIns="0">
              <a:spAutoFit/>
            </a:bodyPr>
            <a:lstStyle/>
            <a:p>
              <a:pPr>
                <a:defRPr/>
              </a:pPr>
              <a:r>
                <a:rPr lang="en-US" sz="1071">
                  <a:cs typeface="+mn-cs"/>
                </a:rPr>
                <a:t>Date</a:t>
              </a:r>
            </a:p>
          </p:txBody>
        </p:sp>
        <p:sp>
          <p:nvSpPr>
            <p:cNvPr id="10" name="McK Disclaimer" hidden="1"/>
            <p:cNvSpPr>
              <a:spLocks noChangeArrowheads="1"/>
            </p:cNvSpPr>
            <p:nvPr userDrawn="1"/>
          </p:nvSpPr>
          <p:spPr bwMode="auto">
            <a:xfrm>
              <a:off x="1663" y="3752"/>
              <a:ext cx="2777" cy="116"/>
            </a:xfrm>
            <a:prstGeom prst="rect">
              <a:avLst/>
            </a:prstGeom>
            <a:noFill/>
            <a:ln>
              <a:noFill/>
            </a:ln>
            <a:effectLst/>
            <a:extLst/>
          </p:spPr>
          <p:txBody>
            <a:bodyPr lIns="0" tIns="0" rIns="0" bIns="0" anchor="b">
              <a:spAutoFit/>
            </a:bodyPr>
            <a:lstStyle>
              <a:lvl1pPr algn="l" defTabSz="804863">
                <a:defRPr sz="2400">
                  <a:solidFill>
                    <a:schemeClr val="tx1"/>
                  </a:solidFill>
                  <a:latin typeface="Arial" pitchFamily="34" charset="0"/>
                </a:defRPr>
              </a:lvl1pPr>
              <a:lvl2pPr marL="401638" algn="l" defTabSz="804863">
                <a:defRPr sz="2400">
                  <a:solidFill>
                    <a:schemeClr val="tx1"/>
                  </a:solidFill>
                  <a:latin typeface="Arial" pitchFamily="34" charset="0"/>
                </a:defRPr>
              </a:lvl2pPr>
              <a:lvl3pPr marL="804863" algn="l" defTabSz="804863">
                <a:defRPr sz="2400">
                  <a:solidFill>
                    <a:schemeClr val="tx1"/>
                  </a:solidFill>
                  <a:latin typeface="Arial" pitchFamily="34" charset="0"/>
                </a:defRPr>
              </a:lvl3pPr>
              <a:lvl4pPr marL="1206500" algn="l" defTabSz="804863">
                <a:defRPr sz="2400">
                  <a:solidFill>
                    <a:schemeClr val="tx1"/>
                  </a:solidFill>
                  <a:latin typeface="Arial" pitchFamily="34" charset="0"/>
                </a:defRPr>
              </a:lvl4pPr>
              <a:lvl5pPr marL="1608138" algn="l" defTabSz="804863">
                <a:defRPr sz="2400">
                  <a:solidFill>
                    <a:schemeClr val="tx1"/>
                  </a:solidFill>
                  <a:latin typeface="Arial" pitchFamily="34" charset="0"/>
                </a:defRPr>
              </a:lvl5pPr>
              <a:lvl6pPr marL="2065338" defTabSz="804863" fontAlgn="base">
                <a:spcBef>
                  <a:spcPct val="0"/>
                </a:spcBef>
                <a:spcAft>
                  <a:spcPct val="0"/>
                </a:spcAft>
                <a:defRPr sz="2400">
                  <a:solidFill>
                    <a:schemeClr val="tx1"/>
                  </a:solidFill>
                  <a:latin typeface="Arial" pitchFamily="34" charset="0"/>
                </a:defRPr>
              </a:lvl6pPr>
              <a:lvl7pPr marL="2522538" defTabSz="804863" fontAlgn="base">
                <a:spcBef>
                  <a:spcPct val="0"/>
                </a:spcBef>
                <a:spcAft>
                  <a:spcPct val="0"/>
                </a:spcAft>
                <a:defRPr sz="2400">
                  <a:solidFill>
                    <a:schemeClr val="tx1"/>
                  </a:solidFill>
                  <a:latin typeface="Arial" pitchFamily="34" charset="0"/>
                </a:defRPr>
              </a:lvl7pPr>
              <a:lvl8pPr marL="2979738" defTabSz="804863" fontAlgn="base">
                <a:spcBef>
                  <a:spcPct val="0"/>
                </a:spcBef>
                <a:spcAft>
                  <a:spcPct val="0"/>
                </a:spcAft>
                <a:defRPr sz="2400">
                  <a:solidFill>
                    <a:schemeClr val="tx1"/>
                  </a:solidFill>
                  <a:latin typeface="Arial" pitchFamily="34" charset="0"/>
                </a:defRPr>
              </a:lvl8pPr>
              <a:lvl9pPr marL="3436938" defTabSz="804863" fontAlgn="base">
                <a:spcBef>
                  <a:spcPct val="0"/>
                </a:spcBef>
                <a:spcAft>
                  <a:spcPct val="0"/>
                </a:spcAft>
                <a:defRPr sz="2400">
                  <a:solidFill>
                    <a:schemeClr val="tx1"/>
                  </a:solidFill>
                  <a:latin typeface="Arial" pitchFamily="34" charset="0"/>
                </a:defRPr>
              </a:lvl9pPr>
            </a:lstStyle>
            <a:p>
              <a:pPr eaLnBrk="0" hangingPunct="0">
                <a:defRPr/>
              </a:pPr>
              <a:r>
                <a:rPr lang="en-US" sz="612">
                  <a:cs typeface="+mn-cs"/>
                </a:rPr>
                <a:t>CONFIDENTIAL AND PROPRIETARY</a:t>
              </a:r>
            </a:p>
            <a:p>
              <a:pPr eaLnBrk="0" hangingPunct="0">
                <a:defRPr/>
              </a:pPr>
              <a:r>
                <a:rPr lang="en-US" sz="612">
                  <a:cs typeface="+mn-cs"/>
                </a:rPr>
                <a:t>Any use of this material without specific permission of McKinsey &amp; Company is strictly prohibited</a:t>
              </a:r>
            </a:p>
          </p:txBody>
        </p:sp>
        <p:sp>
          <p:nvSpPr>
            <p:cNvPr id="11"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p:spPr>
          <p:txBody>
            <a:bodyPr wrap="none" anchor="ctr"/>
            <a:lstStyle/>
            <a:p>
              <a:pPr algn="ctr">
                <a:defRPr/>
              </a:pPr>
              <a:endParaRPr lang="en-US" sz="1378">
                <a:cs typeface="+mn-cs"/>
              </a:endParaRPr>
            </a:p>
          </p:txBody>
        </p:sp>
        <p:sp>
          <p:nvSpPr>
            <p:cNvPr id="12" name="TitleTopPlaceholder" hidden="1"/>
            <p:cNvSpPr>
              <a:spLocks noChangeArrowheads="1"/>
            </p:cNvSpPr>
            <p:nvPr userDrawn="1"/>
          </p:nvSpPr>
          <p:spPr bwMode="auto">
            <a:xfrm>
              <a:off x="0" y="0"/>
              <a:ext cx="1382" cy="1410"/>
            </a:xfrm>
            <a:prstGeom prst="rect">
              <a:avLst/>
            </a:prstGeom>
            <a:solidFill>
              <a:srgbClr val="91AFFF"/>
            </a:solidFill>
            <a:ln>
              <a:noFill/>
            </a:ln>
            <a:effectLst/>
            <a:extLst/>
          </p:spPr>
          <p:txBody>
            <a:bodyPr wrap="none" anchor="ctr"/>
            <a:lstStyle/>
            <a:p>
              <a:pPr algn="ctr">
                <a:defRPr/>
              </a:pPr>
              <a:endParaRPr lang="en-US" sz="1378">
                <a:cs typeface="+mn-cs"/>
              </a:endParaRPr>
            </a:p>
          </p:txBody>
        </p:sp>
        <p:sp>
          <p:nvSpPr>
            <p:cNvPr id="1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lgn="ctr">
                <a:defRPr/>
              </a:pPr>
              <a:endParaRPr lang="en-US" sz="1378">
                <a:cs typeface="+mn-cs"/>
              </a:endParaRPr>
            </a:p>
          </p:txBody>
        </p:sp>
      </p:grpSp>
      <p:sp>
        <p:nvSpPr>
          <p:cNvPr id="15" name="Rectangle 1134"/>
          <p:cNvSpPr>
            <a:spLocks noChangeArrowheads="1"/>
          </p:cNvSpPr>
          <p:nvPr userDrawn="1">
            <p:custDataLst>
              <p:tags r:id="rId1"/>
            </p:custDataLst>
          </p:nvPr>
        </p:nvSpPr>
        <p:spPr bwMode="gray">
          <a:xfrm>
            <a:off x="1" y="6311814"/>
            <a:ext cx="9144000" cy="548640"/>
          </a:xfrm>
          <a:prstGeom prst="rect">
            <a:avLst/>
          </a:prstGeom>
          <a:solidFill>
            <a:srgbClr val="002960"/>
          </a:solidFill>
          <a:ln>
            <a:noFill/>
          </a:ln>
          <a:effectLst/>
          <a:extLst/>
        </p:spPr>
        <p:txBody>
          <a:bodyPr wrap="none" anchor="ctr"/>
          <a:lstStyle/>
          <a:p>
            <a:pPr algn="ctr">
              <a:defRPr/>
            </a:pPr>
            <a:endParaRPr lang="en-US" sz="1378">
              <a:cs typeface="+mn-cs"/>
            </a:endParaRPr>
          </a:p>
        </p:txBody>
      </p:sp>
      <p:pic>
        <p:nvPicPr>
          <p:cNvPr id="17" name="TitleBottomBarBW"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061" y="6574547"/>
            <a:ext cx="167005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c id"/>
          <p:cNvSpPr txBox="1">
            <a:spLocks noChangeArrowheads="1"/>
          </p:cNvSpPr>
          <p:nvPr userDrawn="1"/>
        </p:nvSpPr>
        <p:spPr bwMode="auto">
          <a:xfrm>
            <a:off x="8614312" y="37255"/>
            <a:ext cx="301290" cy="124720"/>
          </a:xfrm>
          <a:prstGeom prst="rect">
            <a:avLst/>
          </a:prstGeom>
          <a:noFill/>
          <a:ln>
            <a:noFill/>
          </a:ln>
          <a:effectLst/>
          <a:extLst/>
        </p:spPr>
        <p:txBody>
          <a:bodyPr wrap="none" lIns="0" tIns="0" rIns="0" bIns="0"/>
          <a:lstStyle/>
          <a:p>
            <a:pPr algn="r">
              <a:defRPr/>
            </a:pPr>
            <a:endParaRPr lang="en-US" sz="612">
              <a:cs typeface="+mn-cs"/>
            </a:endParaRPr>
          </a:p>
        </p:txBody>
      </p:sp>
      <p:sp>
        <p:nvSpPr>
          <p:cNvPr id="13314" name="Rectangle 1026"/>
          <p:cNvSpPr>
            <a:spLocks noGrp="1" noChangeArrowheads="1"/>
          </p:cNvSpPr>
          <p:nvPr>
            <p:ph type="ctrTitle"/>
          </p:nvPr>
        </p:nvSpPr>
        <p:spPr>
          <a:xfrm>
            <a:off x="2693795" y="2176940"/>
            <a:ext cx="5036084" cy="376898"/>
          </a:xfrm>
        </p:spPr>
        <p:txBody>
          <a:bodyPr/>
          <a:lstStyle>
            <a:lvl1pPr>
              <a:defRPr sz="2449" b="0"/>
            </a:lvl1pPr>
          </a:lstStyle>
          <a:p>
            <a:pPr lvl="0"/>
            <a:r>
              <a:rPr lang="en-US" noProof="0" dirty="0" smtClean="0"/>
              <a:t>Click to edit Master title</a:t>
            </a:r>
          </a:p>
        </p:txBody>
      </p:sp>
      <p:sp>
        <p:nvSpPr>
          <p:cNvPr id="13315" name="Rectangle 1027"/>
          <p:cNvSpPr>
            <a:spLocks noGrp="1" noChangeArrowheads="1"/>
          </p:cNvSpPr>
          <p:nvPr>
            <p:ph type="subTitle" idx="1"/>
          </p:nvPr>
        </p:nvSpPr>
        <p:spPr>
          <a:xfrm>
            <a:off x="2693795" y="3945699"/>
            <a:ext cx="5036084" cy="164789"/>
          </a:xfrm>
        </p:spPr>
        <p:txBody>
          <a:bodyPr>
            <a:spAutoFit/>
          </a:bodyPr>
          <a:lstStyle>
            <a:lvl1pPr>
              <a:defRPr sz="1071"/>
            </a:lvl1pPr>
          </a:lstStyle>
          <a:p>
            <a:pPr lvl="0"/>
            <a:r>
              <a:rPr lang="en-US" noProof="0" dirty="0" smtClean="0"/>
              <a:t>Click to edit Master subtitle style</a:t>
            </a:r>
          </a:p>
        </p:txBody>
      </p:sp>
      <p:pic>
        <p:nvPicPr>
          <p:cNvPr id="20" name="Picture 19" descr="Signature-Vertical.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875" y="4827813"/>
            <a:ext cx="1930251" cy="1207887"/>
          </a:xfrm>
          <a:prstGeom prst="rect">
            <a:avLst/>
          </a:prstGeom>
        </p:spPr>
      </p:pic>
    </p:spTree>
    <p:extLst>
      <p:ext uri="{BB962C8B-B14F-4D97-AF65-F5344CB8AC3E}">
        <p14:creationId xmlns:p14="http://schemas.microsoft.com/office/powerpoint/2010/main" val="2748581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26306" y="6461354"/>
            <a:ext cx="213819" cy="157116"/>
          </a:xfrm>
        </p:spPr>
        <p:txBody>
          <a:bodyPr/>
          <a:lstStyle>
            <a:lvl1pPr>
              <a:defRPr/>
            </a:lvl1pPr>
          </a:lstStyle>
          <a:p>
            <a:fld id="{A59E69ED-B7A1-4BB4-8C39-E9A80CD57356}" type="slidenum">
              <a:rPr lang="en-US" altLang="en-US"/>
              <a:pPr/>
              <a:t>‹#›</a:t>
            </a:fld>
            <a:r>
              <a:rPr lang="en-US" altLang="en-US"/>
              <a:t> </a:t>
            </a:r>
          </a:p>
        </p:txBody>
      </p:sp>
    </p:spTree>
    <p:extLst>
      <p:ext uri="{BB962C8B-B14F-4D97-AF65-F5344CB8AC3E}">
        <p14:creationId xmlns:p14="http://schemas.microsoft.com/office/powerpoint/2010/main" val="3987420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0" y="4407328"/>
            <a:ext cx="7771995" cy="471026"/>
          </a:xfrm>
        </p:spPr>
        <p:txBody>
          <a:bodyPr/>
          <a:lstStyle>
            <a:lvl1pPr algn="l">
              <a:defRPr sz="3061" b="1" cap="all"/>
            </a:lvl1pPr>
          </a:lstStyle>
          <a:p>
            <a:r>
              <a:rPr lang="en-US" smtClean="0"/>
              <a:t>Click to edit Master title style</a:t>
            </a:r>
            <a:endParaRPr lang="en-US"/>
          </a:p>
        </p:txBody>
      </p:sp>
      <p:sp>
        <p:nvSpPr>
          <p:cNvPr id="3" name="Text Placeholder 2"/>
          <p:cNvSpPr>
            <a:spLocks noGrp="1"/>
          </p:cNvSpPr>
          <p:nvPr>
            <p:ph type="body" idx="1"/>
          </p:nvPr>
        </p:nvSpPr>
        <p:spPr>
          <a:xfrm>
            <a:off x="722450" y="2907443"/>
            <a:ext cx="7771995" cy="1499884"/>
          </a:xfrm>
        </p:spPr>
        <p:txBody>
          <a:bodyPr anchor="b"/>
          <a:lstStyle>
            <a:lvl1pPr marL="0" indent="0">
              <a:buNone/>
              <a:defRPr sz="1531"/>
            </a:lvl1pPr>
            <a:lvl2pPr marL="349861" indent="0">
              <a:buNone/>
              <a:defRPr sz="1378"/>
            </a:lvl2pPr>
            <a:lvl3pPr marL="699722" indent="0">
              <a:buNone/>
              <a:defRPr sz="1224"/>
            </a:lvl3pPr>
            <a:lvl4pPr marL="1049582" indent="0">
              <a:buNone/>
              <a:defRPr sz="1071"/>
            </a:lvl4pPr>
            <a:lvl5pPr marL="1399444" indent="0">
              <a:buNone/>
              <a:defRPr sz="1071"/>
            </a:lvl5pPr>
            <a:lvl6pPr marL="1749305" indent="0">
              <a:buNone/>
              <a:defRPr sz="1071"/>
            </a:lvl6pPr>
            <a:lvl7pPr marL="2099165" indent="0">
              <a:buNone/>
              <a:defRPr sz="1071"/>
            </a:lvl7pPr>
            <a:lvl8pPr marL="2449026" indent="0">
              <a:buNone/>
              <a:defRPr sz="1071"/>
            </a:lvl8pPr>
            <a:lvl9pPr marL="2798887" indent="0">
              <a:buNone/>
              <a:defRPr sz="1071"/>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fld id="{854847C7-E283-46EC-82D4-4BA1D0AD4159}" type="slidenum">
              <a:rPr lang="en-US" altLang="en-US"/>
              <a:pPr/>
              <a:t>‹#›</a:t>
            </a:fld>
            <a:r>
              <a:rPr lang="en-US" altLang="en-US"/>
              <a:t> </a:t>
            </a:r>
          </a:p>
        </p:txBody>
      </p:sp>
    </p:spTree>
    <p:extLst>
      <p:ext uri="{BB962C8B-B14F-4D97-AF65-F5344CB8AC3E}">
        <p14:creationId xmlns:p14="http://schemas.microsoft.com/office/powerpoint/2010/main" val="28417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717237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6" y="1990667"/>
            <a:ext cx="2117131" cy="1247204"/>
          </a:xfrm>
        </p:spPr>
        <p:txBody>
          <a:bodyPr/>
          <a:lstStyle>
            <a:lvl1pPr>
              <a:defRPr sz="2143"/>
            </a:lvl1pPr>
            <a:lvl2pPr>
              <a:defRPr sz="1837"/>
            </a:lvl2pPr>
            <a:lvl3pPr>
              <a:defRPr sz="1531"/>
            </a:lvl3pPr>
            <a:lvl4pPr>
              <a:defRPr sz="1378"/>
            </a:lvl4pPr>
            <a:lvl5pPr>
              <a:defRPr sz="1378"/>
            </a:lvl5pPr>
            <a:lvl6pPr>
              <a:defRPr sz="1378"/>
            </a:lvl6pPr>
            <a:lvl7pPr>
              <a:defRPr sz="1378"/>
            </a:lvl7pPr>
            <a:lvl8pPr>
              <a:defRPr sz="1378"/>
            </a:lvl8pPr>
            <a:lvl9pPr>
              <a:defRPr sz="13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2" y="1990667"/>
            <a:ext cx="2117132" cy="1247204"/>
          </a:xfrm>
        </p:spPr>
        <p:txBody>
          <a:bodyPr/>
          <a:lstStyle>
            <a:lvl1pPr>
              <a:defRPr sz="2143"/>
            </a:lvl1pPr>
            <a:lvl2pPr>
              <a:defRPr sz="1837"/>
            </a:lvl2pPr>
            <a:lvl3pPr>
              <a:defRPr sz="1531"/>
            </a:lvl3pPr>
            <a:lvl4pPr>
              <a:defRPr sz="1378"/>
            </a:lvl4pPr>
            <a:lvl5pPr>
              <a:defRPr sz="1378"/>
            </a:lvl5pPr>
            <a:lvl6pPr>
              <a:defRPr sz="1378"/>
            </a:lvl6pPr>
            <a:lvl7pPr>
              <a:defRPr sz="1378"/>
            </a:lvl7pPr>
            <a:lvl8pPr>
              <a:defRPr sz="1378"/>
            </a:lvl8pPr>
            <a:lvl9pPr>
              <a:defRPr sz="13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fld id="{0F732677-39B3-4D05-97CB-A69EDA4AAE80}" type="slidenum">
              <a:rPr lang="en-US" altLang="en-US"/>
              <a:pPr/>
              <a:t>‹#›</a:t>
            </a:fld>
            <a:r>
              <a:rPr lang="en-US" altLang="en-US"/>
              <a:t> </a:t>
            </a:r>
          </a:p>
        </p:txBody>
      </p:sp>
    </p:spTree>
    <p:extLst>
      <p:ext uri="{BB962C8B-B14F-4D97-AF65-F5344CB8AC3E}">
        <p14:creationId xmlns:p14="http://schemas.microsoft.com/office/powerpoint/2010/main" val="576365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8"/>
            <a:ext cx="8230410" cy="22377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639800"/>
          </a:xfrm>
        </p:spPr>
        <p:txBody>
          <a:bodyPr anchor="b"/>
          <a:lstStyle>
            <a:lvl1pPr marL="0" indent="0">
              <a:buNone/>
              <a:defRPr sz="1837" b="1"/>
            </a:lvl1pPr>
            <a:lvl2pPr marL="349861" indent="0">
              <a:buNone/>
              <a:defRPr sz="1531" b="1"/>
            </a:lvl2pPr>
            <a:lvl3pPr marL="699722" indent="0">
              <a:buNone/>
              <a:defRPr sz="1378" b="1"/>
            </a:lvl3pPr>
            <a:lvl4pPr marL="1049582" indent="0">
              <a:buNone/>
              <a:defRPr sz="1224" b="1"/>
            </a:lvl4pPr>
            <a:lvl5pPr marL="1399444" indent="0">
              <a:buNone/>
              <a:defRPr sz="1224" b="1"/>
            </a:lvl5pPr>
            <a:lvl6pPr marL="1749305" indent="0">
              <a:buNone/>
              <a:defRPr sz="1224" b="1"/>
            </a:lvl6pPr>
            <a:lvl7pPr marL="2099165" indent="0">
              <a:buNone/>
              <a:defRPr sz="1224" b="1"/>
            </a:lvl7pPr>
            <a:lvl8pPr marL="2449026" indent="0">
              <a:buNone/>
              <a:defRPr sz="1224" b="1"/>
            </a:lvl8pPr>
            <a:lvl9pPr marL="2798887" indent="0">
              <a:buNone/>
              <a:defRPr sz="1224"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1837"/>
            </a:lvl1pPr>
            <a:lvl2pPr>
              <a:defRPr sz="1531"/>
            </a:lvl2pPr>
            <a:lvl3pPr>
              <a:defRPr sz="1378"/>
            </a:lvl3pPr>
            <a:lvl4pPr>
              <a:defRPr sz="1224"/>
            </a:lvl4pPr>
            <a:lvl5pPr>
              <a:defRPr sz="1224"/>
            </a:lvl5pPr>
            <a:lvl6pPr>
              <a:defRPr sz="1224"/>
            </a:lvl6pPr>
            <a:lvl7pPr>
              <a:defRPr sz="1224"/>
            </a:lvl7pPr>
            <a:lvl8pPr>
              <a:defRPr sz="1224"/>
            </a:lvl8pPr>
            <a:lvl9pPr>
              <a:defRPr sz="12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4" y="1535519"/>
            <a:ext cx="4041502" cy="639800"/>
          </a:xfrm>
        </p:spPr>
        <p:txBody>
          <a:bodyPr anchor="b"/>
          <a:lstStyle>
            <a:lvl1pPr marL="0" indent="0">
              <a:buNone/>
              <a:defRPr sz="1837" b="1"/>
            </a:lvl1pPr>
            <a:lvl2pPr marL="349861" indent="0">
              <a:buNone/>
              <a:defRPr sz="1531" b="1"/>
            </a:lvl2pPr>
            <a:lvl3pPr marL="699722" indent="0">
              <a:buNone/>
              <a:defRPr sz="1378" b="1"/>
            </a:lvl3pPr>
            <a:lvl4pPr marL="1049582" indent="0">
              <a:buNone/>
              <a:defRPr sz="1224" b="1"/>
            </a:lvl4pPr>
            <a:lvl5pPr marL="1399444" indent="0">
              <a:buNone/>
              <a:defRPr sz="1224" b="1"/>
            </a:lvl5pPr>
            <a:lvl6pPr marL="1749305" indent="0">
              <a:buNone/>
              <a:defRPr sz="1224" b="1"/>
            </a:lvl6pPr>
            <a:lvl7pPr marL="2099165" indent="0">
              <a:buNone/>
              <a:defRPr sz="1224" b="1"/>
            </a:lvl7pPr>
            <a:lvl8pPr marL="2449026" indent="0">
              <a:buNone/>
              <a:defRPr sz="1224" b="1"/>
            </a:lvl8pPr>
            <a:lvl9pPr marL="2798887" indent="0">
              <a:buNone/>
              <a:defRPr sz="1224" b="1"/>
            </a:lvl9pPr>
          </a:lstStyle>
          <a:p>
            <a:pPr lvl="0"/>
            <a:r>
              <a:rPr lang="en-US" smtClean="0"/>
              <a:t>Click to edit Master text styles</a:t>
            </a:r>
          </a:p>
        </p:txBody>
      </p:sp>
      <p:sp>
        <p:nvSpPr>
          <p:cNvPr id="6" name="Content Placeholder 5"/>
          <p:cNvSpPr>
            <a:spLocks noGrp="1"/>
          </p:cNvSpPr>
          <p:nvPr>
            <p:ph sz="quarter" idx="4"/>
          </p:nvPr>
        </p:nvSpPr>
        <p:spPr>
          <a:xfrm>
            <a:off x="4645704" y="2175318"/>
            <a:ext cx="4041502" cy="3950557"/>
          </a:xfrm>
        </p:spPr>
        <p:txBody>
          <a:bodyPr/>
          <a:lstStyle>
            <a:lvl1pPr>
              <a:defRPr sz="1837"/>
            </a:lvl1pPr>
            <a:lvl2pPr>
              <a:defRPr sz="1531"/>
            </a:lvl2pPr>
            <a:lvl3pPr>
              <a:defRPr sz="1378"/>
            </a:lvl3pPr>
            <a:lvl4pPr>
              <a:defRPr sz="1224"/>
            </a:lvl4pPr>
            <a:lvl5pPr>
              <a:defRPr sz="1224"/>
            </a:lvl5pPr>
            <a:lvl6pPr>
              <a:defRPr sz="1224"/>
            </a:lvl6pPr>
            <a:lvl7pPr>
              <a:defRPr sz="1224"/>
            </a:lvl7pPr>
            <a:lvl8pPr>
              <a:defRPr sz="1224"/>
            </a:lvl8pPr>
            <a:lvl9pPr>
              <a:defRPr sz="12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fld id="{3D97818E-9BEA-4AAE-8C16-EF4F95093F7D}" type="slidenum">
              <a:rPr lang="en-US" altLang="en-US"/>
              <a:pPr/>
              <a:t>‹#›</a:t>
            </a:fld>
            <a:r>
              <a:rPr lang="en-US" altLang="en-US"/>
              <a:t> </a:t>
            </a:r>
          </a:p>
        </p:txBody>
      </p:sp>
    </p:spTree>
    <p:extLst>
      <p:ext uri="{BB962C8B-B14F-4D97-AF65-F5344CB8AC3E}">
        <p14:creationId xmlns:p14="http://schemas.microsoft.com/office/powerpoint/2010/main" val="3809090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738071" y="6455192"/>
            <a:ext cx="213819" cy="157116"/>
          </a:xfrm>
        </p:spPr>
        <p:txBody>
          <a:bodyPr/>
          <a:lstStyle>
            <a:lvl1pPr>
              <a:defRPr/>
            </a:lvl1pPr>
          </a:lstStyle>
          <a:p>
            <a:fld id="{4992C1BD-D6B4-4F4A-933A-F9FAD83D2848}" type="slidenum">
              <a:rPr lang="en-US" altLang="en-US"/>
              <a:pPr/>
              <a:t>‹#›</a:t>
            </a:fld>
            <a:r>
              <a:rPr lang="en-US" altLang="en-US"/>
              <a:t> </a:t>
            </a:r>
          </a:p>
        </p:txBody>
      </p:sp>
    </p:spTree>
    <p:extLst>
      <p:ext uri="{BB962C8B-B14F-4D97-AF65-F5344CB8AC3E}">
        <p14:creationId xmlns:p14="http://schemas.microsoft.com/office/powerpoint/2010/main" val="2585555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fld id="{4392A771-9170-41E3-AA22-A40B5680EF65}" type="slidenum">
              <a:rPr lang="en-US" altLang="en-US"/>
              <a:pPr/>
              <a:t>‹#›</a:t>
            </a:fld>
            <a:r>
              <a:rPr lang="en-US" altLang="en-US"/>
              <a:t> </a:t>
            </a:r>
          </a:p>
        </p:txBody>
      </p:sp>
    </p:spTree>
    <p:extLst>
      <p:ext uri="{BB962C8B-B14F-4D97-AF65-F5344CB8AC3E}">
        <p14:creationId xmlns:p14="http://schemas.microsoft.com/office/powerpoint/2010/main" val="3393058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1199519"/>
            <a:ext cx="3008044" cy="235577"/>
          </a:xfrm>
        </p:spPr>
        <p:txBody>
          <a:bodyPr anchor="b"/>
          <a:lstStyle>
            <a:lvl1pPr algn="l">
              <a:defRPr sz="1531" b="1"/>
            </a:lvl1pPr>
          </a:lstStyle>
          <a:p>
            <a:r>
              <a:rPr lang="en-US" smtClean="0"/>
              <a:t>Click to edit Master title style</a:t>
            </a:r>
            <a:endParaRPr lang="en-US"/>
          </a:p>
        </p:txBody>
      </p:sp>
      <p:sp>
        <p:nvSpPr>
          <p:cNvPr id="3" name="Content Placeholder 2"/>
          <p:cNvSpPr>
            <a:spLocks noGrp="1"/>
          </p:cNvSpPr>
          <p:nvPr>
            <p:ph idx="1"/>
          </p:nvPr>
        </p:nvSpPr>
        <p:spPr>
          <a:xfrm>
            <a:off x="3574989" y="273738"/>
            <a:ext cx="5112217" cy="5852138"/>
          </a:xfrm>
        </p:spPr>
        <p:txBody>
          <a:bodyPr/>
          <a:lstStyle>
            <a:lvl1pPr>
              <a:defRPr sz="2449"/>
            </a:lvl1pPr>
            <a:lvl2pPr>
              <a:defRPr sz="2143"/>
            </a:lvl2pPr>
            <a:lvl3pPr>
              <a:defRPr sz="1837"/>
            </a:lvl3pPr>
            <a:lvl4pPr>
              <a:defRPr sz="1531"/>
            </a:lvl4pPr>
            <a:lvl5pPr>
              <a:defRPr sz="1531"/>
            </a:lvl5pPr>
            <a:lvl6pPr>
              <a:defRPr sz="1531"/>
            </a:lvl6pPr>
            <a:lvl7pPr>
              <a:defRPr sz="1531"/>
            </a:lvl7pPr>
            <a:lvl8pPr>
              <a:defRPr sz="1531"/>
            </a:lvl8pPr>
            <a:lvl9pPr>
              <a:defRPr sz="15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6"/>
            <a:ext cx="3008044" cy="4690781"/>
          </a:xfrm>
        </p:spPr>
        <p:txBody>
          <a:bodyPr/>
          <a:lstStyle>
            <a:lvl1pPr marL="0" indent="0">
              <a:buNone/>
              <a:defRPr sz="1071"/>
            </a:lvl1pPr>
            <a:lvl2pPr marL="349861" indent="0">
              <a:buNone/>
              <a:defRPr sz="918"/>
            </a:lvl2pPr>
            <a:lvl3pPr marL="699722" indent="0">
              <a:buNone/>
              <a:defRPr sz="765"/>
            </a:lvl3pPr>
            <a:lvl4pPr marL="1049582" indent="0">
              <a:buNone/>
              <a:defRPr sz="689"/>
            </a:lvl4pPr>
            <a:lvl5pPr marL="1399444" indent="0">
              <a:buNone/>
              <a:defRPr sz="689"/>
            </a:lvl5pPr>
            <a:lvl6pPr marL="1749305" indent="0">
              <a:buNone/>
              <a:defRPr sz="689"/>
            </a:lvl6pPr>
            <a:lvl7pPr marL="2099165" indent="0">
              <a:buNone/>
              <a:defRPr sz="689"/>
            </a:lvl7pPr>
            <a:lvl8pPr marL="2449026" indent="0">
              <a:buNone/>
              <a:defRPr sz="689"/>
            </a:lvl8pPr>
            <a:lvl9pPr marL="2798887" indent="0">
              <a:buNone/>
              <a:defRPr sz="689"/>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20B7E9A9-087C-4963-B073-11DD47C13EA0}" type="slidenum">
              <a:rPr lang="en-US" altLang="en-US"/>
              <a:pPr/>
              <a:t>‹#›</a:t>
            </a:fld>
            <a:r>
              <a:rPr lang="en-US" altLang="en-US"/>
              <a:t> </a:t>
            </a:r>
          </a:p>
        </p:txBody>
      </p:sp>
    </p:spTree>
    <p:extLst>
      <p:ext uri="{BB962C8B-B14F-4D97-AF65-F5344CB8AC3E}">
        <p14:creationId xmlns:p14="http://schemas.microsoft.com/office/powerpoint/2010/main" val="4215754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132258"/>
            <a:ext cx="5486400" cy="235577"/>
          </a:xfrm>
        </p:spPr>
        <p:txBody>
          <a:bodyPr anchor="b"/>
          <a:lstStyle>
            <a:lvl1pPr algn="l">
              <a:defRPr sz="1531"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2449"/>
            </a:lvl1pPr>
            <a:lvl2pPr marL="349861" indent="0">
              <a:buNone/>
              <a:defRPr sz="2143"/>
            </a:lvl2pPr>
            <a:lvl3pPr marL="699722" indent="0">
              <a:buNone/>
              <a:defRPr sz="1837"/>
            </a:lvl3pPr>
            <a:lvl4pPr marL="1049582" indent="0">
              <a:buNone/>
              <a:defRPr sz="1531"/>
            </a:lvl4pPr>
            <a:lvl5pPr marL="1399444" indent="0">
              <a:buNone/>
              <a:defRPr sz="1531"/>
            </a:lvl5pPr>
            <a:lvl6pPr marL="1749305" indent="0">
              <a:buNone/>
              <a:defRPr sz="1531"/>
            </a:lvl6pPr>
            <a:lvl7pPr marL="2099165" indent="0">
              <a:buNone/>
              <a:defRPr sz="1531"/>
            </a:lvl7pPr>
            <a:lvl8pPr marL="2449026" indent="0">
              <a:buNone/>
              <a:defRPr sz="1531"/>
            </a:lvl8pPr>
            <a:lvl9pPr marL="2798887" indent="0">
              <a:buNone/>
              <a:defRPr sz="1531"/>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071"/>
            </a:lvl1pPr>
            <a:lvl2pPr marL="349861" indent="0">
              <a:buNone/>
              <a:defRPr sz="918"/>
            </a:lvl2pPr>
            <a:lvl3pPr marL="699722" indent="0">
              <a:buNone/>
              <a:defRPr sz="765"/>
            </a:lvl3pPr>
            <a:lvl4pPr marL="1049582" indent="0">
              <a:buNone/>
              <a:defRPr sz="689"/>
            </a:lvl4pPr>
            <a:lvl5pPr marL="1399444" indent="0">
              <a:buNone/>
              <a:defRPr sz="689"/>
            </a:lvl5pPr>
            <a:lvl6pPr marL="1749305" indent="0">
              <a:buNone/>
              <a:defRPr sz="689"/>
            </a:lvl6pPr>
            <a:lvl7pPr marL="2099165" indent="0">
              <a:buNone/>
              <a:defRPr sz="689"/>
            </a:lvl7pPr>
            <a:lvl8pPr marL="2449026" indent="0">
              <a:buNone/>
              <a:defRPr sz="689"/>
            </a:lvl8pPr>
            <a:lvl9pPr marL="2798887" indent="0">
              <a:buNone/>
              <a:defRPr sz="689"/>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fld id="{C20D83C1-FFB0-4691-86E1-351E89B8C0C3}" type="slidenum">
              <a:rPr lang="en-US" altLang="en-US"/>
              <a:pPr/>
              <a:t>‹#›</a:t>
            </a:fld>
            <a:r>
              <a:rPr lang="en-US" altLang="en-US"/>
              <a:t> </a:t>
            </a:r>
          </a:p>
        </p:txBody>
      </p:sp>
    </p:spTree>
    <p:extLst>
      <p:ext uri="{BB962C8B-B14F-4D97-AF65-F5344CB8AC3E}">
        <p14:creationId xmlns:p14="http://schemas.microsoft.com/office/powerpoint/2010/main" val="160389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D4E8A908-A8A8-4D02-A7F1-0CBBACC148E1}" type="slidenum">
              <a:rPr lang="en-US" altLang="en-US"/>
              <a:pPr/>
              <a:t>‹#›</a:t>
            </a:fld>
            <a:r>
              <a:rPr lang="en-US" altLang="en-US"/>
              <a:t> </a:t>
            </a:r>
          </a:p>
        </p:txBody>
      </p:sp>
    </p:spTree>
    <p:extLst>
      <p:ext uri="{BB962C8B-B14F-4D97-AF65-F5344CB8AC3E}">
        <p14:creationId xmlns:p14="http://schemas.microsoft.com/office/powerpoint/2010/main" val="3026345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1823" y="234866"/>
            <a:ext cx="223779" cy="30030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34866"/>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fld id="{349C7BC3-7F89-4A2D-93AA-7445E14BE083}" type="slidenum">
              <a:rPr lang="en-US" altLang="en-US"/>
              <a:pPr/>
              <a:t>‹#›</a:t>
            </a:fld>
            <a:r>
              <a:rPr lang="en-US" altLang="en-US"/>
              <a:t> </a:t>
            </a:r>
          </a:p>
        </p:txBody>
      </p:sp>
    </p:spTree>
    <p:extLst>
      <p:ext uri="{BB962C8B-B14F-4D97-AF65-F5344CB8AC3E}">
        <p14:creationId xmlns:p14="http://schemas.microsoft.com/office/powerpoint/2010/main" val="666076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7" name="McK Title Elements"/>
          <p:cNvGrpSpPr>
            <a:grpSpLocks/>
          </p:cNvGrpSpPr>
          <p:nvPr userDrawn="1"/>
        </p:nvGrpSpPr>
        <p:grpSpPr bwMode="auto">
          <a:xfrm>
            <a:off x="1" y="2"/>
            <a:ext cx="8958263" cy="6723063"/>
            <a:chOff x="0" y="0"/>
            <a:chExt cx="5643" cy="4235"/>
          </a:xfrm>
        </p:grpSpPr>
        <p:sp>
          <p:nvSpPr>
            <p:cNvPr id="18" name="McK Document type" hidden="1"/>
            <p:cNvSpPr txBox="1">
              <a:spLocks noChangeArrowheads="1"/>
            </p:cNvSpPr>
            <p:nvPr userDrawn="1"/>
          </p:nvSpPr>
          <p:spPr bwMode="auto">
            <a:xfrm>
              <a:off x="1663" y="3140"/>
              <a:ext cx="3109" cy="102"/>
            </a:xfrm>
            <a:prstGeom prst="rect">
              <a:avLst/>
            </a:prstGeom>
            <a:noFill/>
            <a:ln>
              <a:noFill/>
            </a:ln>
            <a:effectLst/>
            <a:extLst/>
          </p:spPr>
          <p:txBody>
            <a:bodyPr lIns="0" tIns="0" rIns="0" bIns="0" anchor="b">
              <a:spAutoFit/>
            </a:bodyPr>
            <a:lstStyle/>
            <a:p>
              <a:pPr>
                <a:defRPr/>
              </a:pPr>
              <a:r>
                <a:rPr lang="en-US" sz="1050">
                  <a:latin typeface="Arial" panose="020B0604020202020204" pitchFamily="34" charset="0"/>
                  <a:cs typeface="Arial" panose="020B0604020202020204" pitchFamily="34" charset="0"/>
                </a:rPr>
                <a:t>Document type</a:t>
              </a:r>
            </a:p>
          </p:txBody>
        </p:sp>
        <p:sp>
          <p:nvSpPr>
            <p:cNvPr id="19" name="McK Date" hidden="1"/>
            <p:cNvSpPr txBox="1">
              <a:spLocks noChangeArrowheads="1"/>
            </p:cNvSpPr>
            <p:nvPr userDrawn="1"/>
          </p:nvSpPr>
          <p:spPr bwMode="auto">
            <a:xfrm>
              <a:off x="1663" y="3275"/>
              <a:ext cx="3109" cy="102"/>
            </a:xfrm>
            <a:prstGeom prst="rect">
              <a:avLst/>
            </a:prstGeom>
            <a:noFill/>
            <a:ln>
              <a:noFill/>
            </a:ln>
            <a:effectLst/>
            <a:extLst/>
          </p:spPr>
          <p:txBody>
            <a:bodyPr lIns="0" tIns="0" rIns="0" bIns="0">
              <a:spAutoFit/>
            </a:bodyPr>
            <a:lstStyle/>
            <a:p>
              <a:pPr>
                <a:defRPr/>
              </a:pPr>
              <a:r>
                <a:rPr lang="en-US" sz="1050">
                  <a:latin typeface="Arial" panose="020B0604020202020204" pitchFamily="34" charset="0"/>
                  <a:cs typeface="Arial" panose="020B0604020202020204" pitchFamily="34" charset="0"/>
                </a:rPr>
                <a:t>Date</a:t>
              </a:r>
            </a:p>
          </p:txBody>
        </p:sp>
        <p:sp>
          <p:nvSpPr>
            <p:cNvPr id="20" name="McK Disclaimer" hidden="1"/>
            <p:cNvSpPr>
              <a:spLocks noChangeArrowheads="1"/>
            </p:cNvSpPr>
            <p:nvPr userDrawn="1"/>
          </p:nvSpPr>
          <p:spPr bwMode="auto">
            <a:xfrm>
              <a:off x="1663" y="3752"/>
              <a:ext cx="2777" cy="116"/>
            </a:xfrm>
            <a:prstGeom prst="rect">
              <a:avLst/>
            </a:prstGeom>
            <a:noFill/>
            <a:ln>
              <a:noFill/>
            </a:ln>
            <a:effectLst/>
            <a:extLst/>
          </p:spPr>
          <p:txBody>
            <a:bodyPr lIns="0" tIns="0" rIns="0" bIns="0" anchor="b">
              <a:spAutoFit/>
            </a:bodyPr>
            <a:lstStyle>
              <a:lvl1pPr algn="l" defTabSz="804863">
                <a:defRPr sz="2400">
                  <a:solidFill>
                    <a:schemeClr val="tx1"/>
                  </a:solidFill>
                  <a:latin typeface="Arial" pitchFamily="34" charset="0"/>
                </a:defRPr>
              </a:lvl1pPr>
              <a:lvl2pPr marL="401638" algn="l" defTabSz="804863">
                <a:defRPr sz="2400">
                  <a:solidFill>
                    <a:schemeClr val="tx1"/>
                  </a:solidFill>
                  <a:latin typeface="Arial" pitchFamily="34" charset="0"/>
                </a:defRPr>
              </a:lvl2pPr>
              <a:lvl3pPr marL="804863" algn="l" defTabSz="804863">
                <a:defRPr sz="2400">
                  <a:solidFill>
                    <a:schemeClr val="tx1"/>
                  </a:solidFill>
                  <a:latin typeface="Arial" pitchFamily="34" charset="0"/>
                </a:defRPr>
              </a:lvl3pPr>
              <a:lvl4pPr marL="1206500" algn="l" defTabSz="804863">
                <a:defRPr sz="2400">
                  <a:solidFill>
                    <a:schemeClr val="tx1"/>
                  </a:solidFill>
                  <a:latin typeface="Arial" pitchFamily="34" charset="0"/>
                </a:defRPr>
              </a:lvl4pPr>
              <a:lvl5pPr marL="1608138" algn="l" defTabSz="804863">
                <a:defRPr sz="2400">
                  <a:solidFill>
                    <a:schemeClr val="tx1"/>
                  </a:solidFill>
                  <a:latin typeface="Arial" pitchFamily="34" charset="0"/>
                </a:defRPr>
              </a:lvl5pPr>
              <a:lvl6pPr marL="2065338" defTabSz="804863" fontAlgn="base">
                <a:spcBef>
                  <a:spcPct val="0"/>
                </a:spcBef>
                <a:spcAft>
                  <a:spcPct val="0"/>
                </a:spcAft>
                <a:defRPr sz="2400">
                  <a:solidFill>
                    <a:schemeClr val="tx1"/>
                  </a:solidFill>
                  <a:latin typeface="Arial" pitchFamily="34" charset="0"/>
                </a:defRPr>
              </a:lvl6pPr>
              <a:lvl7pPr marL="2522538" defTabSz="804863" fontAlgn="base">
                <a:spcBef>
                  <a:spcPct val="0"/>
                </a:spcBef>
                <a:spcAft>
                  <a:spcPct val="0"/>
                </a:spcAft>
                <a:defRPr sz="2400">
                  <a:solidFill>
                    <a:schemeClr val="tx1"/>
                  </a:solidFill>
                  <a:latin typeface="Arial" pitchFamily="34" charset="0"/>
                </a:defRPr>
              </a:lvl7pPr>
              <a:lvl8pPr marL="2979738" defTabSz="804863" fontAlgn="base">
                <a:spcBef>
                  <a:spcPct val="0"/>
                </a:spcBef>
                <a:spcAft>
                  <a:spcPct val="0"/>
                </a:spcAft>
                <a:defRPr sz="2400">
                  <a:solidFill>
                    <a:schemeClr val="tx1"/>
                  </a:solidFill>
                  <a:latin typeface="Arial" pitchFamily="34" charset="0"/>
                </a:defRPr>
              </a:lvl8pPr>
              <a:lvl9pPr marL="3436938" defTabSz="804863" fontAlgn="base">
                <a:spcBef>
                  <a:spcPct val="0"/>
                </a:spcBef>
                <a:spcAft>
                  <a:spcPct val="0"/>
                </a:spcAft>
                <a:defRPr sz="2400">
                  <a:solidFill>
                    <a:schemeClr val="tx1"/>
                  </a:solidFill>
                  <a:latin typeface="Arial" pitchFamily="34" charset="0"/>
                </a:defRPr>
              </a:lvl9pPr>
            </a:lstStyle>
            <a:p>
              <a:pPr eaLnBrk="0" hangingPunct="0">
                <a:defRPr/>
              </a:pPr>
              <a:r>
                <a:rPr lang="en-US" sz="600">
                  <a:latin typeface="Arial" panose="020B0604020202020204" pitchFamily="34" charset="0"/>
                  <a:cs typeface="Arial" panose="020B0604020202020204" pitchFamily="34" charset="0"/>
                </a:rPr>
                <a:t>CONFIDENTIAL AND PROPRIETARY</a:t>
              </a:r>
            </a:p>
            <a:p>
              <a:pPr eaLnBrk="0" hangingPunct="0">
                <a:defRPr/>
              </a:pPr>
              <a:r>
                <a:rPr lang="en-US" sz="600">
                  <a:latin typeface="Arial" panose="020B0604020202020204" pitchFamily="34" charset="0"/>
                  <a:cs typeface="Arial" panose="020B0604020202020204" pitchFamily="34" charset="0"/>
                </a:rPr>
                <a:t>Any use of this material without specific permission of McKinsey &amp; Company is strictly prohibited</a:t>
              </a:r>
            </a:p>
          </p:txBody>
        </p:sp>
        <p:sp>
          <p:nvSpPr>
            <p:cNvPr id="21"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p:spPr>
          <p:txBody>
            <a:bodyPr wrap="none" anchor="ctr"/>
            <a:lstStyle/>
            <a:p>
              <a:pPr algn="ctr">
                <a:defRPr/>
              </a:pPr>
              <a:endParaRPr lang="en-US" sz="1350">
                <a:latin typeface="Arial" panose="020B0604020202020204" pitchFamily="34" charset="0"/>
                <a:cs typeface="Arial" panose="020B0604020202020204" pitchFamily="34" charset="0"/>
              </a:endParaRPr>
            </a:p>
          </p:txBody>
        </p:sp>
        <p:sp>
          <p:nvSpPr>
            <p:cNvPr id="22" name="TitleTopPlaceholder" hidden="1"/>
            <p:cNvSpPr>
              <a:spLocks noChangeArrowheads="1"/>
            </p:cNvSpPr>
            <p:nvPr userDrawn="1"/>
          </p:nvSpPr>
          <p:spPr bwMode="auto">
            <a:xfrm>
              <a:off x="0" y="0"/>
              <a:ext cx="1382" cy="1410"/>
            </a:xfrm>
            <a:prstGeom prst="rect">
              <a:avLst/>
            </a:prstGeom>
            <a:solidFill>
              <a:srgbClr val="91AFFF"/>
            </a:solidFill>
            <a:ln>
              <a:noFill/>
            </a:ln>
            <a:effectLst/>
            <a:extLst/>
          </p:spPr>
          <p:txBody>
            <a:bodyPr wrap="none" anchor="ctr"/>
            <a:lstStyle/>
            <a:p>
              <a:pPr algn="ctr">
                <a:defRPr/>
              </a:pPr>
              <a:endParaRPr lang="en-US" sz="1350">
                <a:latin typeface="Arial" panose="020B0604020202020204" pitchFamily="34" charset="0"/>
                <a:cs typeface="Arial" panose="020B0604020202020204" pitchFamily="34" charset="0"/>
              </a:endParaRPr>
            </a:p>
          </p:txBody>
        </p:sp>
        <p:sp>
          <p:nvSpPr>
            <p:cNvPr id="23"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p:spPr>
          <p:txBody>
            <a:bodyPr wrap="none" anchor="ctr"/>
            <a:lstStyle/>
            <a:p>
              <a:pPr algn="ctr">
                <a:defRPr/>
              </a:pPr>
              <a:endParaRPr lang="en-US" sz="1350">
                <a:latin typeface="Arial" panose="020B0604020202020204" pitchFamily="34" charset="0"/>
                <a:cs typeface="Arial" panose="020B0604020202020204" pitchFamily="34" charset="0"/>
              </a:endParaRPr>
            </a:p>
          </p:txBody>
        </p:sp>
      </p:grpSp>
      <p:sp>
        <p:nvSpPr>
          <p:cNvPr id="25" name="Rectangle 1026"/>
          <p:cNvSpPr>
            <a:spLocks noGrp="1" noChangeArrowheads="1"/>
          </p:cNvSpPr>
          <p:nvPr>
            <p:ph type="ctrTitle"/>
          </p:nvPr>
        </p:nvSpPr>
        <p:spPr>
          <a:xfrm>
            <a:off x="2640014" y="2133602"/>
            <a:ext cx="4935537" cy="369332"/>
          </a:xfrm>
          <a:prstGeom prst="rect">
            <a:avLst/>
          </a:prstGeom>
        </p:spPr>
        <p:txBody>
          <a:bodyPr/>
          <a:lstStyle>
            <a:lvl1pPr>
              <a:defRPr sz="2400" b="0">
                <a:latin typeface="Arial" panose="020B0604020202020204" pitchFamily="34" charset="0"/>
                <a:cs typeface="Arial" panose="020B0604020202020204" pitchFamily="34" charset="0"/>
              </a:defRPr>
            </a:lvl1pPr>
          </a:lstStyle>
          <a:p>
            <a:pPr lvl="0"/>
            <a:r>
              <a:rPr lang="en-US" noProof="0" dirty="0" smtClean="0"/>
              <a:t>Click to edit Master title</a:t>
            </a:r>
          </a:p>
        </p:txBody>
      </p:sp>
      <p:sp>
        <p:nvSpPr>
          <p:cNvPr id="26" name="Rectangle 1027"/>
          <p:cNvSpPr>
            <a:spLocks noGrp="1" noChangeArrowheads="1"/>
          </p:cNvSpPr>
          <p:nvPr>
            <p:ph type="subTitle" idx="1"/>
          </p:nvPr>
        </p:nvSpPr>
        <p:spPr>
          <a:xfrm>
            <a:off x="2640014" y="3867150"/>
            <a:ext cx="4935537" cy="161583"/>
          </a:xfrm>
          <a:prstGeom prst="rect">
            <a:avLst/>
          </a:prstGeom>
        </p:spPr>
        <p:txBody>
          <a:bodyPr>
            <a:spAutoFit/>
          </a:bodyPr>
          <a:lstStyle>
            <a:lvl1pPr>
              <a:defRPr sz="1050">
                <a:latin typeface="Arial" panose="020B0604020202020204" pitchFamily="34" charset="0"/>
                <a:cs typeface="Arial" panose="020B0604020202020204" pitchFamily="34" charset="0"/>
              </a:defRPr>
            </a:lvl1pPr>
          </a:lstStyle>
          <a:p>
            <a:pPr lvl="0"/>
            <a:r>
              <a:rPr lang="en-US" noProof="0" smtClean="0"/>
              <a:t>Click to edit Master subtitle style</a:t>
            </a:r>
          </a:p>
        </p:txBody>
      </p:sp>
    </p:spTree>
    <p:extLst>
      <p:ext uri="{BB962C8B-B14F-4D97-AF65-F5344CB8AC3E}">
        <p14:creationId xmlns:p14="http://schemas.microsoft.com/office/powerpoint/2010/main" val="4043891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19064" y="230190"/>
            <a:ext cx="8618537" cy="223779"/>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1452564" y="1951040"/>
            <a:ext cx="4302125" cy="12223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8516938" y="6429375"/>
            <a:ext cx="209550" cy="153988"/>
          </a:xfrm>
          <a:prstGeom prst="rect">
            <a:avLst/>
          </a:prstGeom>
        </p:spPr>
        <p:txBody>
          <a:bodyPr/>
          <a:lstStyle>
            <a:lvl1pPr>
              <a:defRPr/>
            </a:lvl1pPr>
          </a:lstStyle>
          <a:p>
            <a:fld id="{A59E69ED-B7A1-4BB4-8C39-E9A80CD57356}" type="slidenum">
              <a:rPr lang="en-US" altLang="en-US"/>
              <a:pPr/>
              <a:t>‹#›</a:t>
            </a:fld>
            <a:r>
              <a:rPr lang="en-US" altLang="en-US"/>
              <a:t> </a:t>
            </a:r>
          </a:p>
        </p:txBody>
      </p:sp>
    </p:spTree>
    <p:extLst>
      <p:ext uri="{BB962C8B-B14F-4D97-AF65-F5344CB8AC3E}">
        <p14:creationId xmlns:p14="http://schemas.microsoft.com/office/powerpoint/2010/main" val="207663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37745464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435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 Content w/Bottom Bl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465826" y="1595889"/>
            <a:ext cx="8268494" cy="47618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7547987"/>
      </p:ext>
    </p:extLst>
  </p:cSld>
  <p:clrMapOvr>
    <a:masterClrMapping/>
  </p:clrMapOvr>
  <p:extLst mod="1">
    <p:ext uri="{DCECCB84-F9BA-43D5-87BE-67443E8EF086}">
      <p15:sldGuideLst xmlns:p15="http://schemas.microsoft.com/office/powerpoint/2012/main">
        <p15:guide id="3" orient="horz" pos="2160">
          <p15:clr>
            <a:srgbClr val="FBAE40"/>
          </p15:clr>
        </p15:guide>
        <p15:guide id="4" pos="54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365953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9D1E9-AF86-4108-B380-B47203995C88}" type="slidenum">
              <a:rPr lang="en-US" smtClean="0"/>
              <a:t>‹#›</a:t>
            </a:fld>
            <a:endParaRPr lang="en-US" dirty="0"/>
          </a:p>
        </p:txBody>
      </p:sp>
    </p:spTree>
    <p:extLst>
      <p:ext uri="{BB962C8B-B14F-4D97-AF65-F5344CB8AC3E}">
        <p14:creationId xmlns:p14="http://schemas.microsoft.com/office/powerpoint/2010/main" val="154743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10.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13.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ags" Target="../tags/tag5.xml"/><Relationship Id="rId2" Type="http://schemas.openxmlformats.org/officeDocument/2006/relationships/slideLayout" Target="../slideLayouts/slideLayout58.xml"/><Relationship Id="rId16" Type="http://schemas.openxmlformats.org/officeDocument/2006/relationships/theme" Target="../theme/theme11.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27.xml"/><Relationship Id="rId4" Type="http://schemas.openxmlformats.org/officeDocument/2006/relationships/image" Target="../media/image8.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7.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3.emf"/><Relationship Id="rId2" Type="http://schemas.openxmlformats.org/officeDocument/2006/relationships/slideLayout" Target="../slideLayouts/slideLayout33.xml"/><Relationship Id="rId16" Type="http://schemas.openxmlformats.org/officeDocument/2006/relationships/tags" Target="../tags/tag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9.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9D1E9-AF86-4108-B380-B47203995C88}" type="slidenum">
              <a:rPr lang="en-US" smtClean="0"/>
              <a:t>‹#›</a:t>
            </a:fld>
            <a:endParaRPr lang="en-US" dirty="0"/>
          </a:p>
        </p:txBody>
      </p:sp>
    </p:spTree>
    <p:extLst>
      <p:ext uri="{BB962C8B-B14F-4D97-AF65-F5344CB8AC3E}">
        <p14:creationId xmlns:p14="http://schemas.microsoft.com/office/powerpoint/2010/main" val="12032805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46ACB5-D083-4BF2-A69C-07719FAC1FF2}" type="datetimeFigureOut">
              <a:rPr lang="en-US" smtClean="0"/>
              <a:t>12/7/2019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C2E522-73D9-4198-A46B-5FF0AADC4910}" type="slidenum">
              <a:rPr lang="en-US" smtClean="0"/>
              <a:t>‹#›</a:t>
            </a:fld>
            <a:endParaRPr lang="en-US"/>
          </a:p>
        </p:txBody>
      </p:sp>
    </p:spTree>
    <p:extLst>
      <p:ext uri="{BB962C8B-B14F-4D97-AF65-F5344CB8AC3E}">
        <p14:creationId xmlns:p14="http://schemas.microsoft.com/office/powerpoint/2010/main" val="376197108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SlideBottomBar"/>
          <p:cNvSpPr>
            <a:spLocks noChangeArrowheads="1"/>
          </p:cNvSpPr>
          <p:nvPr/>
        </p:nvSpPr>
        <p:spPr bwMode="auto">
          <a:xfrm>
            <a:off x="0" y="6313338"/>
            <a:ext cx="9144000" cy="546285"/>
          </a:xfrm>
          <a:prstGeom prst="rect">
            <a:avLst/>
          </a:prstGeom>
          <a:solidFill>
            <a:schemeClr val="accent4"/>
          </a:solidFill>
          <a:ln>
            <a:noFill/>
          </a:ln>
          <a:effectLst/>
          <a:extLst/>
        </p:spPr>
        <p:txBody>
          <a:bodyPr wrap="none" anchor="ctr"/>
          <a:lstStyle/>
          <a:p>
            <a:pPr algn="ctr">
              <a:defRPr/>
            </a:pPr>
            <a:endParaRPr lang="en-US" sz="1378">
              <a:cs typeface="+mn-cs"/>
            </a:endParaRPr>
          </a:p>
        </p:txBody>
      </p:sp>
      <p:sp>
        <p:nvSpPr>
          <p:cNvPr id="6147" name="McK 2. Slide Title"/>
          <p:cNvSpPr>
            <a:spLocks noGrp="1" noChangeArrowheads="1"/>
          </p:cNvSpPr>
          <p:nvPr>
            <p:ph type="title"/>
          </p:nvPr>
        </p:nvSpPr>
        <p:spPr bwMode="auto">
          <a:xfrm>
            <a:off x="121490" y="234866"/>
            <a:ext cx="8794113"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76" name="McK 1. On-page tracker" hidden="1"/>
          <p:cNvSpPr>
            <a:spLocks noChangeArrowheads="1"/>
          </p:cNvSpPr>
          <p:nvPr/>
        </p:nvSpPr>
        <p:spPr bwMode="auto">
          <a:xfrm>
            <a:off x="121490" y="27537"/>
            <a:ext cx="655629" cy="164789"/>
          </a:xfrm>
          <a:prstGeom prst="rect">
            <a:avLst/>
          </a:prstGeom>
          <a:noFill/>
          <a:ln>
            <a:noFill/>
          </a:ln>
          <a:effectLst/>
          <a:extLst/>
        </p:spPr>
        <p:txBody>
          <a:bodyPr wrap="none" lIns="0" tIns="0" rIns="0" bIns="0">
            <a:spAutoFit/>
          </a:bodyPr>
          <a:lstStyle/>
          <a:p>
            <a:pPr>
              <a:defRPr/>
            </a:pPr>
            <a:r>
              <a:rPr lang="en-US" sz="1071">
                <a:solidFill>
                  <a:srgbClr val="808080"/>
                </a:solidFill>
                <a:cs typeface="+mn-cs"/>
              </a:rPr>
              <a:t>TRACKER</a:t>
            </a:r>
          </a:p>
        </p:txBody>
      </p:sp>
      <p:sp>
        <p:nvSpPr>
          <p:cNvPr id="1032" name="McK 3. Unit of measure" hidden="1"/>
          <p:cNvSpPr txBox="1">
            <a:spLocks noChangeArrowheads="1"/>
          </p:cNvSpPr>
          <p:nvPr/>
        </p:nvSpPr>
        <p:spPr bwMode="auto">
          <a:xfrm>
            <a:off x="121490" y="542617"/>
            <a:ext cx="3730492" cy="164789"/>
          </a:xfrm>
          <a:prstGeom prst="rect">
            <a:avLst/>
          </a:prstGeom>
          <a:noFill/>
          <a:ln>
            <a:noFill/>
          </a:ln>
          <a:effectLst/>
          <a:extLst/>
        </p:spPr>
        <p:txBody>
          <a:bodyPr lIns="0" tIns="0" rIns="0" bIns="0">
            <a:spAutoFit/>
          </a:bodyPr>
          <a:lstStyle>
            <a:lvl1pPr algn="l" defTabSz="895350">
              <a:defRPr sz="2400">
                <a:solidFill>
                  <a:schemeClr val="tx1"/>
                </a:solidFill>
                <a:latin typeface="Arial" pitchFamily="34" charset="0"/>
              </a:defRPr>
            </a:lvl1pPr>
            <a:lvl2pPr marL="447675" algn="l" defTabSz="895350">
              <a:defRPr sz="2400">
                <a:solidFill>
                  <a:schemeClr val="tx1"/>
                </a:solidFill>
                <a:latin typeface="Arial" pitchFamily="34" charset="0"/>
              </a:defRPr>
            </a:lvl2pPr>
            <a:lvl3pPr marL="895350" algn="l" defTabSz="895350">
              <a:defRPr sz="2400">
                <a:solidFill>
                  <a:schemeClr val="tx1"/>
                </a:solidFill>
                <a:latin typeface="Arial" pitchFamily="34" charset="0"/>
              </a:defRPr>
            </a:lvl3pPr>
            <a:lvl4pPr marL="1344613" algn="l" defTabSz="895350">
              <a:defRPr sz="2400">
                <a:solidFill>
                  <a:schemeClr val="tx1"/>
                </a:solidFill>
                <a:latin typeface="Arial" pitchFamily="34" charset="0"/>
              </a:defRPr>
            </a:lvl4pPr>
            <a:lvl5pPr marL="1792288" algn="l" defTabSz="895350">
              <a:defRPr sz="2400">
                <a:solidFill>
                  <a:schemeClr val="tx1"/>
                </a:solidFill>
                <a:latin typeface="Arial" pitchFamily="34" charset="0"/>
              </a:defRPr>
            </a:lvl5pPr>
            <a:lvl6pPr marL="2249488" defTabSz="895350" fontAlgn="base">
              <a:spcBef>
                <a:spcPct val="0"/>
              </a:spcBef>
              <a:spcAft>
                <a:spcPct val="0"/>
              </a:spcAft>
              <a:defRPr sz="2400">
                <a:solidFill>
                  <a:schemeClr val="tx1"/>
                </a:solidFill>
                <a:latin typeface="Arial" pitchFamily="34" charset="0"/>
              </a:defRPr>
            </a:lvl6pPr>
            <a:lvl7pPr marL="2706688" defTabSz="895350" fontAlgn="base">
              <a:spcBef>
                <a:spcPct val="0"/>
              </a:spcBef>
              <a:spcAft>
                <a:spcPct val="0"/>
              </a:spcAft>
              <a:defRPr sz="2400">
                <a:solidFill>
                  <a:schemeClr val="tx1"/>
                </a:solidFill>
                <a:latin typeface="Arial" pitchFamily="34" charset="0"/>
              </a:defRPr>
            </a:lvl7pPr>
            <a:lvl8pPr marL="3163888" defTabSz="895350" fontAlgn="base">
              <a:spcBef>
                <a:spcPct val="0"/>
              </a:spcBef>
              <a:spcAft>
                <a:spcPct val="0"/>
              </a:spcAft>
              <a:defRPr sz="2400">
                <a:solidFill>
                  <a:schemeClr val="tx1"/>
                </a:solidFill>
                <a:latin typeface="Arial" pitchFamily="34" charset="0"/>
              </a:defRPr>
            </a:lvl8pPr>
            <a:lvl9pPr marL="3621088" defTabSz="895350" fontAlgn="base">
              <a:spcBef>
                <a:spcPct val="0"/>
              </a:spcBef>
              <a:spcAft>
                <a:spcPct val="0"/>
              </a:spcAft>
              <a:defRPr sz="2400">
                <a:solidFill>
                  <a:schemeClr val="tx1"/>
                </a:solidFill>
                <a:latin typeface="Arial" pitchFamily="34" charset="0"/>
              </a:defRPr>
            </a:lvl9pPr>
          </a:lstStyle>
          <a:p>
            <a:pPr>
              <a:defRPr/>
            </a:pPr>
            <a:r>
              <a:rPr lang="en-US" sz="1071">
                <a:solidFill>
                  <a:srgbClr val="808080"/>
                </a:solidFill>
                <a:cs typeface="+mn-cs"/>
              </a:rPr>
              <a:t>Unit of measure</a:t>
            </a:r>
          </a:p>
        </p:txBody>
      </p:sp>
      <p:grpSp>
        <p:nvGrpSpPr>
          <p:cNvPr id="6151" name="McK Slide Elements"/>
          <p:cNvGrpSpPr>
            <a:grpSpLocks/>
          </p:cNvGrpSpPr>
          <p:nvPr userDrawn="1"/>
        </p:nvGrpSpPr>
        <p:grpSpPr bwMode="auto">
          <a:xfrm>
            <a:off x="121490" y="6240884"/>
            <a:ext cx="8722840" cy="463248"/>
            <a:chOff x="75" y="3853"/>
            <a:chExt cx="5385" cy="286"/>
          </a:xfrm>
        </p:grpSpPr>
        <p:sp>
          <p:nvSpPr>
            <p:cNvPr id="1151" name="McK 4. Footnote" hidden="1"/>
            <p:cNvSpPr txBox="1">
              <a:spLocks noChangeArrowheads="1"/>
            </p:cNvSpPr>
            <p:nvPr userDrawn="1"/>
          </p:nvSpPr>
          <p:spPr bwMode="auto">
            <a:xfrm>
              <a:off x="75" y="3853"/>
              <a:ext cx="5385" cy="73"/>
            </a:xfrm>
            <a:prstGeom prst="rect">
              <a:avLst/>
            </a:prstGeom>
            <a:noFill/>
            <a:ln>
              <a:noFill/>
            </a:ln>
            <a:effectLst/>
            <a:extLst/>
          </p:spPr>
          <p:txBody>
            <a:bodyPr lIns="0" tIns="0" rIns="0" bIns="0" anchor="b">
              <a:spAutoFit/>
            </a:bodyPr>
            <a:lstStyle>
              <a:lvl1pPr marL="104775" indent="-104775" algn="l" defTabSz="895350">
                <a:defRPr sz="2400">
                  <a:solidFill>
                    <a:schemeClr val="tx1"/>
                  </a:solidFill>
                  <a:latin typeface="Arial" pitchFamily="34" charset="0"/>
                </a:defRPr>
              </a:lvl1pPr>
              <a:lvl2pPr marL="1031875" algn="l" defTabSz="895350">
                <a:defRPr sz="2400">
                  <a:solidFill>
                    <a:schemeClr val="tx1"/>
                  </a:solidFill>
                  <a:latin typeface="Arial" pitchFamily="34" charset="0"/>
                </a:defRPr>
              </a:lvl2pPr>
              <a:lvl3pPr marL="1217613" algn="l" defTabSz="895350">
                <a:defRPr sz="2400">
                  <a:solidFill>
                    <a:schemeClr val="tx1"/>
                  </a:solidFill>
                  <a:latin typeface="Arial" pitchFamily="34" charset="0"/>
                </a:defRPr>
              </a:lvl3pPr>
              <a:lvl4pPr marL="1404938" algn="l" defTabSz="895350">
                <a:defRPr sz="2400">
                  <a:solidFill>
                    <a:schemeClr val="tx1"/>
                  </a:solidFill>
                  <a:latin typeface="Arial" pitchFamily="34" charset="0"/>
                </a:defRPr>
              </a:lvl4pPr>
              <a:lvl5pPr marL="1792288" algn="l" defTabSz="895350">
                <a:defRPr sz="2400">
                  <a:solidFill>
                    <a:schemeClr val="tx1"/>
                  </a:solidFill>
                  <a:latin typeface="Arial" pitchFamily="34" charset="0"/>
                </a:defRPr>
              </a:lvl5pPr>
              <a:lvl6pPr marL="2249488" defTabSz="895350" fontAlgn="base">
                <a:spcBef>
                  <a:spcPct val="0"/>
                </a:spcBef>
                <a:spcAft>
                  <a:spcPct val="0"/>
                </a:spcAft>
                <a:defRPr sz="2400">
                  <a:solidFill>
                    <a:schemeClr val="tx1"/>
                  </a:solidFill>
                  <a:latin typeface="Arial" pitchFamily="34" charset="0"/>
                </a:defRPr>
              </a:lvl6pPr>
              <a:lvl7pPr marL="2706688" defTabSz="895350" fontAlgn="base">
                <a:spcBef>
                  <a:spcPct val="0"/>
                </a:spcBef>
                <a:spcAft>
                  <a:spcPct val="0"/>
                </a:spcAft>
                <a:defRPr sz="2400">
                  <a:solidFill>
                    <a:schemeClr val="tx1"/>
                  </a:solidFill>
                  <a:latin typeface="Arial" pitchFamily="34" charset="0"/>
                </a:defRPr>
              </a:lvl7pPr>
              <a:lvl8pPr marL="3163888" defTabSz="895350" fontAlgn="base">
                <a:spcBef>
                  <a:spcPct val="0"/>
                </a:spcBef>
                <a:spcAft>
                  <a:spcPct val="0"/>
                </a:spcAft>
                <a:defRPr sz="2400">
                  <a:solidFill>
                    <a:schemeClr val="tx1"/>
                  </a:solidFill>
                  <a:latin typeface="Arial" pitchFamily="34" charset="0"/>
                </a:defRPr>
              </a:lvl8pPr>
              <a:lvl9pPr marL="3621088" defTabSz="895350" fontAlgn="base">
                <a:spcBef>
                  <a:spcPct val="0"/>
                </a:spcBef>
                <a:spcAft>
                  <a:spcPct val="0"/>
                </a:spcAft>
                <a:defRPr sz="2400">
                  <a:solidFill>
                    <a:schemeClr val="tx1"/>
                  </a:solidFill>
                  <a:latin typeface="Arial" pitchFamily="34" charset="0"/>
                </a:defRPr>
              </a:lvl9pPr>
            </a:lstStyle>
            <a:p>
              <a:pPr>
                <a:defRPr/>
              </a:pPr>
              <a:r>
                <a:rPr lang="en-US" sz="765">
                  <a:cs typeface="+mn-cs"/>
                </a:rPr>
                <a:t>1 Footnote</a:t>
              </a:r>
            </a:p>
          </p:txBody>
        </p:sp>
        <p:sp>
          <p:nvSpPr>
            <p:cNvPr id="1154" name="McK 5. Source" hidden="1"/>
            <p:cNvSpPr>
              <a:spLocks noChangeArrowheads="1"/>
            </p:cNvSpPr>
            <p:nvPr userDrawn="1"/>
          </p:nvSpPr>
          <p:spPr bwMode="auto">
            <a:xfrm>
              <a:off x="75" y="4066"/>
              <a:ext cx="4323" cy="73"/>
            </a:xfrm>
            <a:prstGeom prst="rect">
              <a:avLst/>
            </a:prstGeom>
            <a:noFill/>
            <a:ln>
              <a:noFill/>
            </a:ln>
            <a:effectLst/>
            <a:extLst/>
          </p:spPr>
          <p:txBody>
            <a:bodyPr lIns="0" tIns="0" rIns="0" bIns="0" anchor="ctr">
              <a:spAutoFit/>
            </a:bodyPr>
            <a:lstStyle>
              <a:lvl1pPr marL="609600" indent="-609600" algn="l" defTabSz="895350">
                <a:tabLst>
                  <a:tab pos="612775" algn="l"/>
                </a:tabLst>
                <a:defRPr sz="2400">
                  <a:solidFill>
                    <a:schemeClr val="tx1"/>
                  </a:solidFill>
                  <a:latin typeface="Arial" pitchFamily="34" charset="0"/>
                </a:defRPr>
              </a:lvl1pPr>
              <a:lvl2pPr marL="785813" indent="-142875" algn="l" defTabSz="895350">
                <a:tabLst>
                  <a:tab pos="612775" algn="l"/>
                </a:tabLst>
                <a:defRPr sz="2400">
                  <a:solidFill>
                    <a:schemeClr val="tx1"/>
                  </a:solidFill>
                  <a:latin typeface="Arial" pitchFamily="34" charset="0"/>
                </a:defRPr>
              </a:lvl2pPr>
              <a:lvl3pPr marL="936625" indent="-149225" algn="l" defTabSz="895350">
                <a:tabLst>
                  <a:tab pos="612775" algn="l"/>
                </a:tabLst>
                <a:defRPr sz="2400">
                  <a:solidFill>
                    <a:schemeClr val="tx1"/>
                  </a:solidFill>
                  <a:latin typeface="Arial" pitchFamily="34" charset="0"/>
                </a:defRPr>
              </a:lvl3pPr>
              <a:lvl4pPr marL="1073150" indent="-134938" algn="l" defTabSz="895350">
                <a:tabLst>
                  <a:tab pos="612775" algn="l"/>
                </a:tabLst>
                <a:defRPr sz="2400">
                  <a:solidFill>
                    <a:schemeClr val="tx1"/>
                  </a:solidFill>
                  <a:latin typeface="Arial" pitchFamily="34" charset="0"/>
                </a:defRPr>
              </a:lvl4pPr>
              <a:lvl5pPr marL="1223963" indent="-149225" algn="l" defTabSz="895350">
                <a:tabLst>
                  <a:tab pos="612775" algn="l"/>
                </a:tabLst>
                <a:defRPr sz="2400">
                  <a:solidFill>
                    <a:schemeClr val="tx1"/>
                  </a:solidFill>
                  <a:latin typeface="Arial" pitchFamily="34" charset="0"/>
                </a:defRPr>
              </a:lvl5pPr>
              <a:lvl6pPr marL="1681163" indent="-149225" defTabSz="895350" fontAlgn="base">
                <a:spcBef>
                  <a:spcPct val="0"/>
                </a:spcBef>
                <a:spcAft>
                  <a:spcPct val="0"/>
                </a:spcAft>
                <a:tabLst>
                  <a:tab pos="612775" algn="l"/>
                </a:tabLst>
                <a:defRPr sz="2400">
                  <a:solidFill>
                    <a:schemeClr val="tx1"/>
                  </a:solidFill>
                  <a:latin typeface="Arial" pitchFamily="34" charset="0"/>
                </a:defRPr>
              </a:lvl6pPr>
              <a:lvl7pPr marL="2138363" indent="-149225" defTabSz="895350" fontAlgn="base">
                <a:spcBef>
                  <a:spcPct val="0"/>
                </a:spcBef>
                <a:spcAft>
                  <a:spcPct val="0"/>
                </a:spcAft>
                <a:tabLst>
                  <a:tab pos="612775" algn="l"/>
                </a:tabLst>
                <a:defRPr sz="2400">
                  <a:solidFill>
                    <a:schemeClr val="tx1"/>
                  </a:solidFill>
                  <a:latin typeface="Arial" pitchFamily="34" charset="0"/>
                </a:defRPr>
              </a:lvl7pPr>
              <a:lvl8pPr marL="2595563" indent="-149225" defTabSz="895350" fontAlgn="base">
                <a:spcBef>
                  <a:spcPct val="0"/>
                </a:spcBef>
                <a:spcAft>
                  <a:spcPct val="0"/>
                </a:spcAft>
                <a:tabLst>
                  <a:tab pos="612775" algn="l"/>
                </a:tabLst>
                <a:defRPr sz="2400">
                  <a:solidFill>
                    <a:schemeClr val="tx1"/>
                  </a:solidFill>
                  <a:latin typeface="Arial" pitchFamily="34" charset="0"/>
                </a:defRPr>
              </a:lvl8pPr>
              <a:lvl9pPr marL="3052763" indent="-149225" defTabSz="895350" fontAlgn="base">
                <a:spcBef>
                  <a:spcPct val="0"/>
                </a:spcBef>
                <a:spcAft>
                  <a:spcPct val="0"/>
                </a:spcAft>
                <a:tabLst>
                  <a:tab pos="612775" algn="l"/>
                </a:tabLst>
                <a:defRPr sz="2400">
                  <a:solidFill>
                    <a:schemeClr val="tx1"/>
                  </a:solidFill>
                  <a:latin typeface="Arial" pitchFamily="34" charset="0"/>
                </a:defRPr>
              </a:lvl9pPr>
            </a:lstStyle>
            <a:p>
              <a:pPr>
                <a:defRPr/>
              </a:pPr>
              <a:r>
                <a:rPr lang="en-US" sz="765">
                  <a:solidFill>
                    <a:srgbClr val="000000"/>
                  </a:solidFill>
                  <a:cs typeface="+mn-cs"/>
                </a:rPr>
                <a:t>SOURCE: Source</a:t>
              </a:r>
            </a:p>
          </p:txBody>
        </p:sp>
      </p:grpSp>
      <p:grpSp>
        <p:nvGrpSpPr>
          <p:cNvPr id="6152" name="ACET" hidden="1"/>
          <p:cNvGrpSpPr>
            <a:grpSpLocks/>
          </p:cNvGrpSpPr>
          <p:nvPr/>
        </p:nvGrpSpPr>
        <p:grpSpPr bwMode="auto">
          <a:xfrm>
            <a:off x="1482156" y="1226146"/>
            <a:ext cx="4350892" cy="442190"/>
            <a:chOff x="915" y="757"/>
            <a:chExt cx="2686" cy="273"/>
          </a:xfrm>
        </p:grpSpPr>
        <p:cxnSp>
          <p:nvCxnSpPr>
            <p:cNvPr id="615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57"/>
              <a:ext cx="2686" cy="273"/>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378" b="1">
                  <a:cs typeface="+mn-cs"/>
                </a:rPr>
                <a:t>Title</a:t>
              </a:r>
            </a:p>
            <a:p>
              <a:pPr>
                <a:defRPr/>
              </a:pPr>
              <a:r>
                <a:rPr lang="en-US" sz="1378">
                  <a:solidFill>
                    <a:srgbClr val="808080"/>
                  </a:solidFill>
                  <a:cs typeface="+mn-cs"/>
                </a:rPr>
                <a:t>Unit of measure</a:t>
              </a:r>
            </a:p>
          </p:txBody>
        </p:sp>
      </p:grpSp>
      <p:sp>
        <p:nvSpPr>
          <p:cNvPr id="1304" name="Rectangle 280"/>
          <p:cNvSpPr>
            <a:spLocks noGrp="1" noChangeArrowheads="1"/>
          </p:cNvSpPr>
          <p:nvPr>
            <p:ph type="sldNum" sz="quarter" idx="4"/>
          </p:nvPr>
        </p:nvSpPr>
        <p:spPr bwMode="auto">
          <a:xfrm>
            <a:off x="8789937" y="6457036"/>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765">
                <a:solidFill>
                  <a:schemeClr val="bg1"/>
                </a:solidFill>
              </a:defRPr>
            </a:lvl1pPr>
          </a:lstStyle>
          <a:p>
            <a:fld id="{07350008-E154-402B-B837-A77C09D3FF29}" type="slidenum">
              <a:rPr lang="en-US" altLang="en-US" smtClean="0"/>
              <a:pPr/>
              <a:t>‹#›</a:t>
            </a:fld>
            <a:r>
              <a:rPr lang="en-US" altLang="en-US" smtClean="0"/>
              <a:t> </a:t>
            </a:r>
            <a:endParaRPr lang="en-US" altLang="en-US"/>
          </a:p>
        </p:txBody>
      </p:sp>
      <p:sp>
        <p:nvSpPr>
          <p:cNvPr id="1308" name="Working Draft" hidden="1"/>
          <p:cNvSpPr txBox="1">
            <a:spLocks noChangeArrowheads="1"/>
          </p:cNvSpPr>
          <p:nvPr/>
        </p:nvSpPr>
        <p:spPr bwMode="auto">
          <a:xfrm rot="5400000">
            <a:off x="8342559" y="1983683"/>
            <a:ext cx="1460336" cy="70660"/>
          </a:xfrm>
          <a:prstGeom prst="rect">
            <a:avLst/>
          </a:prstGeom>
          <a:noFill/>
          <a:ln>
            <a:noFill/>
          </a:ln>
          <a:effectLst/>
          <a:extLst/>
        </p:spPr>
        <p:txBody>
          <a:bodyPr wrap="none" lIns="0" tIns="0" rIns="0" bIns="0">
            <a:spAutoFit/>
          </a:bodyPr>
          <a:lstStyle/>
          <a:p>
            <a:pPr>
              <a:defRPr/>
            </a:pPr>
            <a:r>
              <a:rPr lang="en-US" sz="459">
                <a:cs typeface="+mn-cs"/>
              </a:rPr>
              <a:t>Last Modified 10/3/2013 9:56 AM Eastern Standard Time</a:t>
            </a:r>
            <a:endParaRPr lang="en-US" sz="1378">
              <a:cs typeface="+mn-cs"/>
            </a:endParaRPr>
          </a:p>
        </p:txBody>
      </p:sp>
      <p:sp>
        <p:nvSpPr>
          <p:cNvPr id="1309" name="Printed" hidden="1"/>
          <p:cNvSpPr txBox="1">
            <a:spLocks noChangeArrowheads="1"/>
          </p:cNvSpPr>
          <p:nvPr/>
        </p:nvSpPr>
        <p:spPr bwMode="auto">
          <a:xfrm rot="5400000">
            <a:off x="8672777" y="3941955"/>
            <a:ext cx="799899" cy="70660"/>
          </a:xfrm>
          <a:prstGeom prst="rect">
            <a:avLst/>
          </a:prstGeom>
          <a:noFill/>
          <a:ln>
            <a:noFill/>
          </a:ln>
          <a:effectLst/>
          <a:extLst/>
        </p:spPr>
        <p:txBody>
          <a:bodyPr wrap="none" lIns="0" tIns="0" rIns="0" bIns="0">
            <a:spAutoFit/>
          </a:bodyPr>
          <a:lstStyle/>
          <a:p>
            <a:pPr>
              <a:defRPr/>
            </a:pPr>
            <a:r>
              <a:rPr lang="en-US" sz="459">
                <a:cs typeface="+mn-cs"/>
              </a:rPr>
              <a:t>Printed 3/23/2012 10:30:36 AM</a:t>
            </a:r>
            <a:endParaRPr lang="en-US" sz="1378">
              <a:cs typeface="+mn-cs"/>
            </a:endParaRPr>
          </a:p>
        </p:txBody>
      </p:sp>
      <p:sp>
        <p:nvSpPr>
          <p:cNvPr id="6156" name="Rectangle 286"/>
          <p:cNvSpPr>
            <a:spLocks noGrp="1" noChangeArrowheads="1"/>
          </p:cNvSpPr>
          <p:nvPr>
            <p:ph type="body" idx="1"/>
          </p:nvPr>
        </p:nvSpPr>
        <p:spPr bwMode="auto">
          <a:xfrm>
            <a:off x="1482155" y="1990667"/>
            <a:ext cx="4389768"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12" name="SlideLogoSeparator"/>
          <p:cNvSpPr>
            <a:spLocks noChangeArrowheads="1"/>
          </p:cNvSpPr>
          <p:nvPr>
            <p:custDataLst>
              <p:tags r:id="rId17"/>
            </p:custDataLst>
          </p:nvPr>
        </p:nvSpPr>
        <p:spPr bwMode="auto">
          <a:xfrm>
            <a:off x="8659953" y="6439294"/>
            <a:ext cx="33664" cy="156966"/>
          </a:xfrm>
          <a:prstGeom prst="rect">
            <a:avLst/>
          </a:prstGeom>
          <a:noFill/>
          <a:ln>
            <a:noFill/>
          </a:ln>
          <a:effectLst/>
          <a:extLst/>
        </p:spPr>
        <p:txBody>
          <a:bodyPr vert="horz" wrap="none" lIns="0" tIns="0" rIns="0" bIns="0" numCol="1" anchor="t" anchorCtr="0" compatLnSpc="1">
            <a:prstTxWarp prst="textNoShape">
              <a:avLst/>
            </a:prstTxWarp>
          </a:bodyPr>
          <a:lstStyle/>
          <a:p>
            <a:pPr lvl="0"/>
            <a:r>
              <a:rPr lang="en-US" sz="765" dirty="0">
                <a:solidFill>
                  <a:schemeClr val="bg1"/>
                </a:solidFill>
              </a:rPr>
              <a:t>|</a:t>
            </a:r>
          </a:p>
        </p:txBody>
      </p:sp>
      <p:pic>
        <p:nvPicPr>
          <p:cNvPr id="18" name="Picture 7" descr="Signature-Marketing-White.eps"/>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334851" y="6389563"/>
            <a:ext cx="3197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06520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hf hdr="0" dt="0"/>
  <p:txStyles>
    <p:titleStyle>
      <a:lvl1pPr algn="l" defTabSz="685145" rtl="0" eaLnBrk="0" fontAlgn="base" hangingPunct="0">
        <a:spcBef>
          <a:spcPct val="0"/>
        </a:spcBef>
        <a:spcAft>
          <a:spcPct val="0"/>
        </a:spcAft>
        <a:defRPr sz="1454" b="1">
          <a:solidFill>
            <a:schemeClr val="tx2"/>
          </a:solidFill>
          <a:latin typeface="+mj-lt"/>
          <a:ea typeface="+mj-ea"/>
          <a:cs typeface="+mj-cs"/>
        </a:defRPr>
      </a:lvl1pPr>
      <a:lvl2pPr algn="l" defTabSz="685145" rtl="0" eaLnBrk="0" fontAlgn="base" hangingPunct="0">
        <a:spcBef>
          <a:spcPct val="0"/>
        </a:spcBef>
        <a:spcAft>
          <a:spcPct val="0"/>
        </a:spcAft>
        <a:defRPr sz="1454" b="1">
          <a:solidFill>
            <a:schemeClr val="tx2"/>
          </a:solidFill>
          <a:latin typeface="Arial" pitchFamily="34" charset="0"/>
        </a:defRPr>
      </a:lvl2pPr>
      <a:lvl3pPr algn="l" defTabSz="685145" rtl="0" eaLnBrk="0" fontAlgn="base" hangingPunct="0">
        <a:spcBef>
          <a:spcPct val="0"/>
        </a:spcBef>
        <a:spcAft>
          <a:spcPct val="0"/>
        </a:spcAft>
        <a:defRPr sz="1454" b="1">
          <a:solidFill>
            <a:schemeClr val="tx2"/>
          </a:solidFill>
          <a:latin typeface="Arial" pitchFamily="34" charset="0"/>
        </a:defRPr>
      </a:lvl3pPr>
      <a:lvl4pPr algn="l" defTabSz="685145" rtl="0" eaLnBrk="0" fontAlgn="base" hangingPunct="0">
        <a:spcBef>
          <a:spcPct val="0"/>
        </a:spcBef>
        <a:spcAft>
          <a:spcPct val="0"/>
        </a:spcAft>
        <a:defRPr sz="1454" b="1">
          <a:solidFill>
            <a:schemeClr val="tx2"/>
          </a:solidFill>
          <a:latin typeface="Arial" pitchFamily="34" charset="0"/>
        </a:defRPr>
      </a:lvl4pPr>
      <a:lvl5pPr algn="l" defTabSz="685145" rtl="0" eaLnBrk="0" fontAlgn="base" hangingPunct="0">
        <a:spcBef>
          <a:spcPct val="0"/>
        </a:spcBef>
        <a:spcAft>
          <a:spcPct val="0"/>
        </a:spcAft>
        <a:defRPr sz="1454" b="1">
          <a:solidFill>
            <a:schemeClr val="tx2"/>
          </a:solidFill>
          <a:latin typeface="Arial" pitchFamily="34" charset="0"/>
        </a:defRPr>
      </a:lvl5pPr>
      <a:lvl6pPr marL="349861" algn="l" defTabSz="685145" rtl="0" fontAlgn="base">
        <a:spcBef>
          <a:spcPct val="0"/>
        </a:spcBef>
        <a:spcAft>
          <a:spcPct val="0"/>
        </a:spcAft>
        <a:defRPr sz="1454" b="1">
          <a:solidFill>
            <a:schemeClr val="tx2"/>
          </a:solidFill>
          <a:latin typeface="Arial" pitchFamily="34" charset="0"/>
        </a:defRPr>
      </a:lvl6pPr>
      <a:lvl7pPr marL="699722" algn="l" defTabSz="685145" rtl="0" fontAlgn="base">
        <a:spcBef>
          <a:spcPct val="0"/>
        </a:spcBef>
        <a:spcAft>
          <a:spcPct val="0"/>
        </a:spcAft>
        <a:defRPr sz="1454" b="1">
          <a:solidFill>
            <a:schemeClr val="tx2"/>
          </a:solidFill>
          <a:latin typeface="Arial" pitchFamily="34" charset="0"/>
        </a:defRPr>
      </a:lvl7pPr>
      <a:lvl8pPr marL="1049582" algn="l" defTabSz="685145" rtl="0" fontAlgn="base">
        <a:spcBef>
          <a:spcPct val="0"/>
        </a:spcBef>
        <a:spcAft>
          <a:spcPct val="0"/>
        </a:spcAft>
        <a:defRPr sz="1454" b="1">
          <a:solidFill>
            <a:schemeClr val="tx2"/>
          </a:solidFill>
          <a:latin typeface="Arial" pitchFamily="34" charset="0"/>
        </a:defRPr>
      </a:lvl8pPr>
      <a:lvl9pPr marL="1399444" algn="l" defTabSz="685145" rtl="0" fontAlgn="base">
        <a:spcBef>
          <a:spcPct val="0"/>
        </a:spcBef>
        <a:spcAft>
          <a:spcPct val="0"/>
        </a:spcAft>
        <a:defRPr sz="1454" b="1">
          <a:solidFill>
            <a:schemeClr val="tx2"/>
          </a:solidFill>
          <a:latin typeface="Arial" pitchFamily="34" charset="0"/>
        </a:defRPr>
      </a:lvl9pPr>
    </p:titleStyle>
    <p:bodyStyle>
      <a:lvl1pPr algn="l" defTabSz="685145" rtl="0" eaLnBrk="0" fontAlgn="base" hangingPunct="0">
        <a:spcBef>
          <a:spcPct val="0"/>
        </a:spcBef>
        <a:spcAft>
          <a:spcPct val="0"/>
        </a:spcAft>
        <a:buClr>
          <a:schemeClr val="tx2"/>
        </a:buClr>
        <a:defRPr sz="1224">
          <a:solidFill>
            <a:schemeClr val="tx1"/>
          </a:solidFill>
          <a:latin typeface="+mn-lt"/>
          <a:ea typeface="+mn-ea"/>
          <a:cs typeface="+mn-cs"/>
        </a:defRPr>
      </a:lvl1pPr>
      <a:lvl2pPr marL="148205" indent="-146990" algn="l" defTabSz="685145" rtl="0" eaLnBrk="0" fontAlgn="base" hangingPunct="0">
        <a:spcBef>
          <a:spcPct val="0"/>
        </a:spcBef>
        <a:spcAft>
          <a:spcPct val="0"/>
        </a:spcAft>
        <a:buClr>
          <a:schemeClr val="tx2"/>
        </a:buClr>
        <a:buSzPct val="125000"/>
        <a:buFont typeface="Arial" panose="020B0604020202020204" pitchFamily="34" charset="0"/>
        <a:buChar char="▪"/>
        <a:defRPr sz="1224">
          <a:solidFill>
            <a:schemeClr val="tx1"/>
          </a:solidFill>
          <a:latin typeface="+mn-lt"/>
        </a:defRPr>
      </a:lvl2pPr>
      <a:lvl3pPr marL="349861" indent="-200441" algn="l" defTabSz="685145" rtl="0" eaLnBrk="0" fontAlgn="base" hangingPunct="0">
        <a:spcBef>
          <a:spcPct val="0"/>
        </a:spcBef>
        <a:spcAft>
          <a:spcPct val="0"/>
        </a:spcAft>
        <a:buClr>
          <a:schemeClr val="tx2"/>
        </a:buClr>
        <a:buSzPct val="120000"/>
        <a:buFont typeface="Arial" panose="020B0604020202020204" pitchFamily="34" charset="0"/>
        <a:buChar char="–"/>
        <a:defRPr sz="1224">
          <a:solidFill>
            <a:schemeClr val="tx1"/>
          </a:solidFill>
          <a:latin typeface="+mn-lt"/>
        </a:defRPr>
      </a:lvl3pPr>
      <a:lvl4pPr marL="470126" indent="-119050" algn="l" defTabSz="685145" rtl="0" eaLnBrk="0" fontAlgn="base" hangingPunct="0">
        <a:spcBef>
          <a:spcPct val="0"/>
        </a:spcBef>
        <a:spcAft>
          <a:spcPct val="0"/>
        </a:spcAft>
        <a:buClr>
          <a:schemeClr val="tx2"/>
        </a:buClr>
        <a:buSzPct val="120000"/>
        <a:buFont typeface="Arial" panose="020B0604020202020204" pitchFamily="34" charset="0"/>
        <a:buChar char="▫"/>
        <a:defRPr sz="1224">
          <a:solidFill>
            <a:schemeClr val="tx1"/>
          </a:solidFill>
          <a:latin typeface="+mn-lt"/>
        </a:defRPr>
      </a:lvl4pPr>
      <a:lvl5pPr marL="570953" indent="-99614" algn="l" defTabSz="685145" rtl="0" eaLnBrk="0" fontAlgn="base" hangingPunct="0">
        <a:spcBef>
          <a:spcPct val="0"/>
        </a:spcBef>
        <a:spcAft>
          <a:spcPct val="0"/>
        </a:spcAft>
        <a:buClr>
          <a:schemeClr val="tx2"/>
        </a:buClr>
        <a:buSzPct val="89000"/>
        <a:buFont typeface="Arial" panose="020B0604020202020204" pitchFamily="34" charset="0"/>
        <a:buChar char="-"/>
        <a:defRPr sz="1224">
          <a:solidFill>
            <a:schemeClr val="tx1"/>
          </a:solidFill>
          <a:latin typeface="+mn-lt"/>
        </a:defRPr>
      </a:lvl5pPr>
      <a:lvl6pPr marL="920814"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6pPr>
      <a:lvl7pPr marL="1270676"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7pPr>
      <a:lvl8pPr marL="1620536"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8pPr>
      <a:lvl9pPr marL="1970397"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9pPr>
    </p:bodyStyle>
    <p:otherStyle>
      <a:defPPr>
        <a:defRPr lang="en-US"/>
      </a:defPPr>
      <a:lvl1pPr marL="0" algn="l" defTabSz="699722" rtl="0" eaLnBrk="1" latinLnBrk="0" hangingPunct="1">
        <a:defRPr sz="1378" kern="1200">
          <a:solidFill>
            <a:schemeClr val="tx1"/>
          </a:solidFill>
          <a:latin typeface="+mn-lt"/>
          <a:ea typeface="+mn-ea"/>
          <a:cs typeface="+mn-cs"/>
        </a:defRPr>
      </a:lvl1pPr>
      <a:lvl2pPr marL="349861" algn="l" defTabSz="699722" rtl="0" eaLnBrk="1" latinLnBrk="0" hangingPunct="1">
        <a:defRPr sz="1378" kern="1200">
          <a:solidFill>
            <a:schemeClr val="tx1"/>
          </a:solidFill>
          <a:latin typeface="+mn-lt"/>
          <a:ea typeface="+mn-ea"/>
          <a:cs typeface="+mn-cs"/>
        </a:defRPr>
      </a:lvl2pPr>
      <a:lvl3pPr marL="699722" algn="l" defTabSz="699722" rtl="0" eaLnBrk="1" latinLnBrk="0" hangingPunct="1">
        <a:defRPr sz="1378" kern="1200">
          <a:solidFill>
            <a:schemeClr val="tx1"/>
          </a:solidFill>
          <a:latin typeface="+mn-lt"/>
          <a:ea typeface="+mn-ea"/>
          <a:cs typeface="+mn-cs"/>
        </a:defRPr>
      </a:lvl3pPr>
      <a:lvl4pPr marL="1049582" algn="l" defTabSz="699722" rtl="0" eaLnBrk="1" latinLnBrk="0" hangingPunct="1">
        <a:defRPr sz="1378" kern="1200">
          <a:solidFill>
            <a:schemeClr val="tx1"/>
          </a:solidFill>
          <a:latin typeface="+mn-lt"/>
          <a:ea typeface="+mn-ea"/>
          <a:cs typeface="+mn-cs"/>
        </a:defRPr>
      </a:lvl4pPr>
      <a:lvl5pPr marL="1399444" algn="l" defTabSz="699722" rtl="0" eaLnBrk="1" latinLnBrk="0" hangingPunct="1">
        <a:defRPr sz="1378" kern="1200">
          <a:solidFill>
            <a:schemeClr val="tx1"/>
          </a:solidFill>
          <a:latin typeface="+mn-lt"/>
          <a:ea typeface="+mn-ea"/>
          <a:cs typeface="+mn-cs"/>
        </a:defRPr>
      </a:lvl5pPr>
      <a:lvl6pPr marL="1749305" algn="l" defTabSz="699722" rtl="0" eaLnBrk="1" latinLnBrk="0" hangingPunct="1">
        <a:defRPr sz="1378" kern="1200">
          <a:solidFill>
            <a:schemeClr val="tx1"/>
          </a:solidFill>
          <a:latin typeface="+mn-lt"/>
          <a:ea typeface="+mn-ea"/>
          <a:cs typeface="+mn-cs"/>
        </a:defRPr>
      </a:lvl6pPr>
      <a:lvl7pPr marL="2099165" algn="l" defTabSz="699722" rtl="0" eaLnBrk="1" latinLnBrk="0" hangingPunct="1">
        <a:defRPr sz="1378" kern="1200">
          <a:solidFill>
            <a:schemeClr val="tx1"/>
          </a:solidFill>
          <a:latin typeface="+mn-lt"/>
          <a:ea typeface="+mn-ea"/>
          <a:cs typeface="+mn-cs"/>
        </a:defRPr>
      </a:lvl7pPr>
      <a:lvl8pPr marL="2449026" algn="l" defTabSz="699722" rtl="0" eaLnBrk="1" latinLnBrk="0" hangingPunct="1">
        <a:defRPr sz="1378" kern="1200">
          <a:solidFill>
            <a:schemeClr val="tx1"/>
          </a:solidFill>
          <a:latin typeface="+mn-lt"/>
          <a:ea typeface="+mn-ea"/>
          <a:cs typeface="+mn-cs"/>
        </a:defRPr>
      </a:lvl8pPr>
      <a:lvl9pPr marL="2798887" algn="l" defTabSz="699722" rtl="0" eaLnBrk="1" latinLnBrk="0" hangingPunct="1">
        <a:defRPr sz="137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lor_horiz.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color_horiz.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CVCyellow-bar.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905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CVCyellow-bar.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208711"/>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lor_horiz.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color_horiz.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CVCyellow-bar.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905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CVCyellow-bar.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2"/>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093350"/>
      </p:ext>
    </p:extLst>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pitchFamily="34" charset="-128"/>
          <a:cs typeface="ＭＳ Ｐゴシック" charset="-128"/>
        </a:defRPr>
      </a:lvl1pPr>
      <a:lvl2pPr algn="ctr" defTabSz="342900"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128"/>
        </a:defRPr>
      </a:lvl2pPr>
      <a:lvl3pPr algn="ctr" defTabSz="342900"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128"/>
        </a:defRPr>
      </a:lvl3pPr>
      <a:lvl4pPr algn="ctr" defTabSz="342900"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128"/>
        </a:defRPr>
      </a:lvl4pPr>
      <a:lvl5pPr algn="ctr" defTabSz="342900" rtl="0" eaLnBrk="0" fontAlgn="base" hangingPunct="0">
        <a:spcBef>
          <a:spcPct val="0"/>
        </a:spcBef>
        <a:spcAft>
          <a:spcPct val="0"/>
        </a:spcAft>
        <a:defRPr sz="3300">
          <a:solidFill>
            <a:schemeClr val="tx1"/>
          </a:solidFill>
          <a:latin typeface="Calibri" pitchFamily="34" charset="0"/>
          <a:ea typeface="ＭＳ Ｐゴシック" pitchFamily="34" charset="-128"/>
          <a:cs typeface="ＭＳ Ｐゴシック" charset="-128"/>
        </a:defRPr>
      </a:lvl5pPr>
      <a:lvl6pPr marL="3429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6pPr>
      <a:lvl7pPr marL="6858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7pPr>
      <a:lvl8pPr marL="10287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8pPr>
      <a:lvl9pPr marL="13716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ＭＳ Ｐゴシック" charset="-128"/>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SlideBottomBar"/>
          <p:cNvSpPr>
            <a:spLocks noChangeArrowheads="1"/>
          </p:cNvSpPr>
          <p:nvPr/>
        </p:nvSpPr>
        <p:spPr bwMode="auto">
          <a:xfrm>
            <a:off x="0" y="6313336"/>
            <a:ext cx="9144000" cy="546285"/>
          </a:xfrm>
          <a:prstGeom prst="rect">
            <a:avLst/>
          </a:prstGeom>
          <a:solidFill>
            <a:schemeClr val="accent4"/>
          </a:solidFill>
          <a:ln>
            <a:noFill/>
          </a:ln>
          <a:effectLst/>
          <a:extLst/>
        </p:spPr>
        <p:txBody>
          <a:bodyPr wrap="none" anchor="ctr"/>
          <a:lstStyle/>
          <a:p>
            <a:pPr algn="ctr">
              <a:defRPr/>
            </a:pPr>
            <a:endParaRPr lang="en-US" sz="1837">
              <a:cs typeface="+mn-cs"/>
            </a:endParaRPr>
          </a:p>
        </p:txBody>
      </p:sp>
      <p:sp>
        <p:nvSpPr>
          <p:cNvPr id="6147" name="McK 2. Slide Title"/>
          <p:cNvSpPr>
            <a:spLocks noGrp="1" noChangeArrowheads="1"/>
          </p:cNvSpPr>
          <p:nvPr>
            <p:ph type="title"/>
          </p:nvPr>
        </p:nvSpPr>
        <p:spPr bwMode="auto">
          <a:xfrm>
            <a:off x="121489" y="234864"/>
            <a:ext cx="8794113" cy="29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76" name="McK 1. On-page tracker" hidden="1"/>
          <p:cNvSpPr>
            <a:spLocks noChangeArrowheads="1"/>
          </p:cNvSpPr>
          <p:nvPr/>
        </p:nvSpPr>
        <p:spPr bwMode="auto">
          <a:xfrm>
            <a:off x="121489" y="27536"/>
            <a:ext cx="894706" cy="224203"/>
          </a:xfrm>
          <a:prstGeom prst="rect">
            <a:avLst/>
          </a:prstGeom>
          <a:noFill/>
          <a:ln>
            <a:noFill/>
          </a:ln>
          <a:effectLst/>
          <a:extLst/>
        </p:spPr>
        <p:txBody>
          <a:bodyPr wrap="none" lIns="0" tIns="0" rIns="0" bIns="0">
            <a:spAutoFit/>
          </a:bodyPr>
          <a:lstStyle/>
          <a:p>
            <a:pPr>
              <a:defRPr/>
            </a:pPr>
            <a:r>
              <a:rPr lang="en-US" sz="1428">
                <a:solidFill>
                  <a:srgbClr val="808080"/>
                </a:solidFill>
                <a:cs typeface="+mn-cs"/>
              </a:rPr>
              <a:t>TRACKER</a:t>
            </a:r>
          </a:p>
        </p:txBody>
      </p:sp>
      <p:sp>
        <p:nvSpPr>
          <p:cNvPr id="1032" name="McK 3. Unit of measure" hidden="1"/>
          <p:cNvSpPr txBox="1">
            <a:spLocks noChangeArrowheads="1"/>
          </p:cNvSpPr>
          <p:nvPr/>
        </p:nvSpPr>
        <p:spPr bwMode="auto">
          <a:xfrm>
            <a:off x="121489" y="542615"/>
            <a:ext cx="3730492" cy="224203"/>
          </a:xfrm>
          <a:prstGeom prst="rect">
            <a:avLst/>
          </a:prstGeom>
          <a:noFill/>
          <a:ln>
            <a:noFill/>
          </a:ln>
          <a:effectLst/>
          <a:extLst/>
        </p:spPr>
        <p:txBody>
          <a:bodyPr lIns="0" tIns="0" rIns="0" bIns="0">
            <a:spAutoFit/>
          </a:bodyPr>
          <a:lstStyle>
            <a:lvl1pPr algn="l" defTabSz="895350">
              <a:defRPr sz="2400">
                <a:solidFill>
                  <a:schemeClr val="tx1"/>
                </a:solidFill>
                <a:latin typeface="Arial" pitchFamily="34" charset="0"/>
              </a:defRPr>
            </a:lvl1pPr>
            <a:lvl2pPr marL="447675" algn="l" defTabSz="895350">
              <a:defRPr sz="2400">
                <a:solidFill>
                  <a:schemeClr val="tx1"/>
                </a:solidFill>
                <a:latin typeface="Arial" pitchFamily="34" charset="0"/>
              </a:defRPr>
            </a:lvl2pPr>
            <a:lvl3pPr marL="895350" algn="l" defTabSz="895350">
              <a:defRPr sz="2400">
                <a:solidFill>
                  <a:schemeClr val="tx1"/>
                </a:solidFill>
                <a:latin typeface="Arial" pitchFamily="34" charset="0"/>
              </a:defRPr>
            </a:lvl3pPr>
            <a:lvl4pPr marL="1344613" algn="l" defTabSz="895350">
              <a:defRPr sz="2400">
                <a:solidFill>
                  <a:schemeClr val="tx1"/>
                </a:solidFill>
                <a:latin typeface="Arial" pitchFamily="34" charset="0"/>
              </a:defRPr>
            </a:lvl4pPr>
            <a:lvl5pPr marL="1792288" algn="l" defTabSz="895350">
              <a:defRPr sz="2400">
                <a:solidFill>
                  <a:schemeClr val="tx1"/>
                </a:solidFill>
                <a:latin typeface="Arial" pitchFamily="34" charset="0"/>
              </a:defRPr>
            </a:lvl5pPr>
            <a:lvl6pPr marL="2249488" defTabSz="895350" fontAlgn="base">
              <a:spcBef>
                <a:spcPct val="0"/>
              </a:spcBef>
              <a:spcAft>
                <a:spcPct val="0"/>
              </a:spcAft>
              <a:defRPr sz="2400">
                <a:solidFill>
                  <a:schemeClr val="tx1"/>
                </a:solidFill>
                <a:latin typeface="Arial" pitchFamily="34" charset="0"/>
              </a:defRPr>
            </a:lvl6pPr>
            <a:lvl7pPr marL="2706688" defTabSz="895350" fontAlgn="base">
              <a:spcBef>
                <a:spcPct val="0"/>
              </a:spcBef>
              <a:spcAft>
                <a:spcPct val="0"/>
              </a:spcAft>
              <a:defRPr sz="2400">
                <a:solidFill>
                  <a:schemeClr val="tx1"/>
                </a:solidFill>
                <a:latin typeface="Arial" pitchFamily="34" charset="0"/>
              </a:defRPr>
            </a:lvl7pPr>
            <a:lvl8pPr marL="3163888" defTabSz="895350" fontAlgn="base">
              <a:spcBef>
                <a:spcPct val="0"/>
              </a:spcBef>
              <a:spcAft>
                <a:spcPct val="0"/>
              </a:spcAft>
              <a:defRPr sz="2400">
                <a:solidFill>
                  <a:schemeClr val="tx1"/>
                </a:solidFill>
                <a:latin typeface="Arial" pitchFamily="34" charset="0"/>
              </a:defRPr>
            </a:lvl8pPr>
            <a:lvl9pPr marL="3621088" defTabSz="895350" fontAlgn="base">
              <a:spcBef>
                <a:spcPct val="0"/>
              </a:spcBef>
              <a:spcAft>
                <a:spcPct val="0"/>
              </a:spcAft>
              <a:defRPr sz="2400">
                <a:solidFill>
                  <a:schemeClr val="tx1"/>
                </a:solidFill>
                <a:latin typeface="Arial" pitchFamily="34" charset="0"/>
              </a:defRPr>
            </a:lvl9pPr>
          </a:lstStyle>
          <a:p>
            <a:pPr>
              <a:defRPr/>
            </a:pPr>
            <a:r>
              <a:rPr lang="en-US" sz="1428">
                <a:solidFill>
                  <a:srgbClr val="808080"/>
                </a:solidFill>
                <a:cs typeface="+mn-cs"/>
              </a:rPr>
              <a:t>Unit of measure</a:t>
            </a:r>
          </a:p>
        </p:txBody>
      </p:sp>
      <p:grpSp>
        <p:nvGrpSpPr>
          <p:cNvPr id="6151" name="McK Slide Elements"/>
          <p:cNvGrpSpPr>
            <a:grpSpLocks/>
          </p:cNvGrpSpPr>
          <p:nvPr userDrawn="1"/>
        </p:nvGrpSpPr>
        <p:grpSpPr bwMode="auto">
          <a:xfrm>
            <a:off x="121489" y="6198769"/>
            <a:ext cx="8722840" cy="526418"/>
            <a:chOff x="75" y="3827"/>
            <a:chExt cx="5385" cy="325"/>
          </a:xfrm>
        </p:grpSpPr>
        <p:sp>
          <p:nvSpPr>
            <p:cNvPr id="1151" name="McK 4. Footnote" hidden="1"/>
            <p:cNvSpPr txBox="1">
              <a:spLocks noChangeArrowheads="1"/>
            </p:cNvSpPr>
            <p:nvPr userDrawn="1"/>
          </p:nvSpPr>
          <p:spPr bwMode="auto">
            <a:xfrm>
              <a:off x="75" y="3827"/>
              <a:ext cx="5385" cy="99"/>
            </a:xfrm>
            <a:prstGeom prst="rect">
              <a:avLst/>
            </a:prstGeom>
            <a:noFill/>
            <a:ln>
              <a:noFill/>
            </a:ln>
            <a:effectLst/>
            <a:extLst/>
          </p:spPr>
          <p:txBody>
            <a:bodyPr lIns="0" tIns="0" rIns="0" bIns="0" anchor="b">
              <a:spAutoFit/>
            </a:bodyPr>
            <a:lstStyle>
              <a:lvl1pPr marL="104775" indent="-104775" algn="l" defTabSz="895350">
                <a:defRPr sz="2400">
                  <a:solidFill>
                    <a:schemeClr val="tx1"/>
                  </a:solidFill>
                  <a:latin typeface="Arial" pitchFamily="34" charset="0"/>
                </a:defRPr>
              </a:lvl1pPr>
              <a:lvl2pPr marL="1031875" algn="l" defTabSz="895350">
                <a:defRPr sz="2400">
                  <a:solidFill>
                    <a:schemeClr val="tx1"/>
                  </a:solidFill>
                  <a:latin typeface="Arial" pitchFamily="34" charset="0"/>
                </a:defRPr>
              </a:lvl2pPr>
              <a:lvl3pPr marL="1217613" algn="l" defTabSz="895350">
                <a:defRPr sz="2400">
                  <a:solidFill>
                    <a:schemeClr val="tx1"/>
                  </a:solidFill>
                  <a:latin typeface="Arial" pitchFamily="34" charset="0"/>
                </a:defRPr>
              </a:lvl3pPr>
              <a:lvl4pPr marL="1404938" algn="l" defTabSz="895350">
                <a:defRPr sz="2400">
                  <a:solidFill>
                    <a:schemeClr val="tx1"/>
                  </a:solidFill>
                  <a:latin typeface="Arial" pitchFamily="34" charset="0"/>
                </a:defRPr>
              </a:lvl4pPr>
              <a:lvl5pPr marL="1792288" algn="l" defTabSz="895350">
                <a:defRPr sz="2400">
                  <a:solidFill>
                    <a:schemeClr val="tx1"/>
                  </a:solidFill>
                  <a:latin typeface="Arial" pitchFamily="34" charset="0"/>
                </a:defRPr>
              </a:lvl5pPr>
              <a:lvl6pPr marL="2249488" defTabSz="895350" fontAlgn="base">
                <a:spcBef>
                  <a:spcPct val="0"/>
                </a:spcBef>
                <a:spcAft>
                  <a:spcPct val="0"/>
                </a:spcAft>
                <a:defRPr sz="2400">
                  <a:solidFill>
                    <a:schemeClr val="tx1"/>
                  </a:solidFill>
                  <a:latin typeface="Arial" pitchFamily="34" charset="0"/>
                </a:defRPr>
              </a:lvl6pPr>
              <a:lvl7pPr marL="2706688" defTabSz="895350" fontAlgn="base">
                <a:spcBef>
                  <a:spcPct val="0"/>
                </a:spcBef>
                <a:spcAft>
                  <a:spcPct val="0"/>
                </a:spcAft>
                <a:defRPr sz="2400">
                  <a:solidFill>
                    <a:schemeClr val="tx1"/>
                  </a:solidFill>
                  <a:latin typeface="Arial" pitchFamily="34" charset="0"/>
                </a:defRPr>
              </a:lvl7pPr>
              <a:lvl8pPr marL="3163888" defTabSz="895350" fontAlgn="base">
                <a:spcBef>
                  <a:spcPct val="0"/>
                </a:spcBef>
                <a:spcAft>
                  <a:spcPct val="0"/>
                </a:spcAft>
                <a:defRPr sz="2400">
                  <a:solidFill>
                    <a:schemeClr val="tx1"/>
                  </a:solidFill>
                  <a:latin typeface="Arial" pitchFamily="34" charset="0"/>
                </a:defRPr>
              </a:lvl8pPr>
              <a:lvl9pPr marL="3621088" defTabSz="895350" fontAlgn="base">
                <a:spcBef>
                  <a:spcPct val="0"/>
                </a:spcBef>
                <a:spcAft>
                  <a:spcPct val="0"/>
                </a:spcAft>
                <a:defRPr sz="2400">
                  <a:solidFill>
                    <a:schemeClr val="tx1"/>
                  </a:solidFill>
                  <a:latin typeface="Arial" pitchFamily="34" charset="0"/>
                </a:defRPr>
              </a:lvl9pPr>
            </a:lstStyle>
            <a:p>
              <a:pPr>
                <a:defRPr/>
              </a:pPr>
              <a:r>
                <a:rPr lang="en-US" sz="1020">
                  <a:cs typeface="+mn-cs"/>
                </a:rPr>
                <a:t>1 Footnote</a:t>
              </a:r>
            </a:p>
          </p:txBody>
        </p:sp>
        <p:sp>
          <p:nvSpPr>
            <p:cNvPr id="1154" name="McK 5. Source" hidden="1"/>
            <p:cNvSpPr>
              <a:spLocks noChangeArrowheads="1"/>
            </p:cNvSpPr>
            <p:nvPr userDrawn="1"/>
          </p:nvSpPr>
          <p:spPr bwMode="auto">
            <a:xfrm>
              <a:off x="75" y="4053"/>
              <a:ext cx="4323" cy="99"/>
            </a:xfrm>
            <a:prstGeom prst="rect">
              <a:avLst/>
            </a:prstGeom>
            <a:noFill/>
            <a:ln>
              <a:noFill/>
            </a:ln>
            <a:effectLst/>
            <a:extLst/>
          </p:spPr>
          <p:txBody>
            <a:bodyPr lIns="0" tIns="0" rIns="0" bIns="0" anchor="ctr">
              <a:spAutoFit/>
            </a:bodyPr>
            <a:lstStyle>
              <a:lvl1pPr marL="609600" indent="-609600" algn="l" defTabSz="895350">
                <a:tabLst>
                  <a:tab pos="612775" algn="l"/>
                </a:tabLst>
                <a:defRPr sz="2400">
                  <a:solidFill>
                    <a:schemeClr val="tx1"/>
                  </a:solidFill>
                  <a:latin typeface="Arial" pitchFamily="34" charset="0"/>
                </a:defRPr>
              </a:lvl1pPr>
              <a:lvl2pPr marL="785813" indent="-142875" algn="l" defTabSz="895350">
                <a:tabLst>
                  <a:tab pos="612775" algn="l"/>
                </a:tabLst>
                <a:defRPr sz="2400">
                  <a:solidFill>
                    <a:schemeClr val="tx1"/>
                  </a:solidFill>
                  <a:latin typeface="Arial" pitchFamily="34" charset="0"/>
                </a:defRPr>
              </a:lvl2pPr>
              <a:lvl3pPr marL="936625" indent="-149225" algn="l" defTabSz="895350">
                <a:tabLst>
                  <a:tab pos="612775" algn="l"/>
                </a:tabLst>
                <a:defRPr sz="2400">
                  <a:solidFill>
                    <a:schemeClr val="tx1"/>
                  </a:solidFill>
                  <a:latin typeface="Arial" pitchFamily="34" charset="0"/>
                </a:defRPr>
              </a:lvl3pPr>
              <a:lvl4pPr marL="1073150" indent="-134938" algn="l" defTabSz="895350">
                <a:tabLst>
                  <a:tab pos="612775" algn="l"/>
                </a:tabLst>
                <a:defRPr sz="2400">
                  <a:solidFill>
                    <a:schemeClr val="tx1"/>
                  </a:solidFill>
                  <a:latin typeface="Arial" pitchFamily="34" charset="0"/>
                </a:defRPr>
              </a:lvl4pPr>
              <a:lvl5pPr marL="1223963" indent="-149225" algn="l" defTabSz="895350">
                <a:tabLst>
                  <a:tab pos="612775" algn="l"/>
                </a:tabLst>
                <a:defRPr sz="2400">
                  <a:solidFill>
                    <a:schemeClr val="tx1"/>
                  </a:solidFill>
                  <a:latin typeface="Arial" pitchFamily="34" charset="0"/>
                </a:defRPr>
              </a:lvl5pPr>
              <a:lvl6pPr marL="1681163" indent="-149225" defTabSz="895350" fontAlgn="base">
                <a:spcBef>
                  <a:spcPct val="0"/>
                </a:spcBef>
                <a:spcAft>
                  <a:spcPct val="0"/>
                </a:spcAft>
                <a:tabLst>
                  <a:tab pos="612775" algn="l"/>
                </a:tabLst>
                <a:defRPr sz="2400">
                  <a:solidFill>
                    <a:schemeClr val="tx1"/>
                  </a:solidFill>
                  <a:latin typeface="Arial" pitchFamily="34" charset="0"/>
                </a:defRPr>
              </a:lvl6pPr>
              <a:lvl7pPr marL="2138363" indent="-149225" defTabSz="895350" fontAlgn="base">
                <a:spcBef>
                  <a:spcPct val="0"/>
                </a:spcBef>
                <a:spcAft>
                  <a:spcPct val="0"/>
                </a:spcAft>
                <a:tabLst>
                  <a:tab pos="612775" algn="l"/>
                </a:tabLst>
                <a:defRPr sz="2400">
                  <a:solidFill>
                    <a:schemeClr val="tx1"/>
                  </a:solidFill>
                  <a:latin typeface="Arial" pitchFamily="34" charset="0"/>
                </a:defRPr>
              </a:lvl7pPr>
              <a:lvl8pPr marL="2595563" indent="-149225" defTabSz="895350" fontAlgn="base">
                <a:spcBef>
                  <a:spcPct val="0"/>
                </a:spcBef>
                <a:spcAft>
                  <a:spcPct val="0"/>
                </a:spcAft>
                <a:tabLst>
                  <a:tab pos="612775" algn="l"/>
                </a:tabLst>
                <a:defRPr sz="2400">
                  <a:solidFill>
                    <a:schemeClr val="tx1"/>
                  </a:solidFill>
                  <a:latin typeface="Arial" pitchFamily="34" charset="0"/>
                </a:defRPr>
              </a:lvl8pPr>
              <a:lvl9pPr marL="3052763" indent="-149225" defTabSz="895350" fontAlgn="base">
                <a:spcBef>
                  <a:spcPct val="0"/>
                </a:spcBef>
                <a:spcAft>
                  <a:spcPct val="0"/>
                </a:spcAft>
                <a:tabLst>
                  <a:tab pos="612775" algn="l"/>
                </a:tabLst>
                <a:defRPr sz="2400">
                  <a:solidFill>
                    <a:schemeClr val="tx1"/>
                  </a:solidFill>
                  <a:latin typeface="Arial" pitchFamily="34" charset="0"/>
                </a:defRPr>
              </a:lvl9pPr>
            </a:lstStyle>
            <a:p>
              <a:pPr>
                <a:defRPr/>
              </a:pPr>
              <a:r>
                <a:rPr lang="en-US" sz="1020">
                  <a:solidFill>
                    <a:srgbClr val="000000"/>
                  </a:solidFill>
                  <a:cs typeface="+mn-cs"/>
                </a:rPr>
                <a:t>SOURCE: Source</a:t>
              </a:r>
            </a:p>
          </p:txBody>
        </p:sp>
      </p:grpSp>
      <p:grpSp>
        <p:nvGrpSpPr>
          <p:cNvPr id="6152" name="ACET" hidden="1"/>
          <p:cNvGrpSpPr>
            <a:grpSpLocks/>
          </p:cNvGrpSpPr>
          <p:nvPr/>
        </p:nvGrpSpPr>
        <p:grpSpPr bwMode="auto">
          <a:xfrm>
            <a:off x="1482155" y="1072271"/>
            <a:ext cx="4350892" cy="596066"/>
            <a:chOff x="915" y="662"/>
            <a:chExt cx="2686" cy="368"/>
          </a:xfrm>
        </p:grpSpPr>
        <p:cxnSp>
          <p:nvCxnSpPr>
            <p:cNvPr id="615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662"/>
              <a:ext cx="2686" cy="368"/>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837" b="1">
                  <a:cs typeface="+mn-cs"/>
                </a:rPr>
                <a:t>Title</a:t>
              </a:r>
            </a:p>
            <a:p>
              <a:pPr>
                <a:defRPr/>
              </a:pPr>
              <a:r>
                <a:rPr lang="en-US" sz="1837">
                  <a:solidFill>
                    <a:srgbClr val="808080"/>
                  </a:solidFill>
                  <a:cs typeface="+mn-cs"/>
                </a:rPr>
                <a:t>Unit of measure</a:t>
              </a: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1020">
                <a:solidFill>
                  <a:schemeClr val="bg1"/>
                </a:solidFill>
              </a:defRPr>
            </a:lvl1pPr>
          </a:lstStyle>
          <a:p>
            <a:fld id="{07350008-E154-402B-B837-A77C09D3FF29}" type="slidenum">
              <a:rPr lang="en-US" altLang="en-US" smtClean="0"/>
              <a:pPr/>
              <a:t>‹#›</a:t>
            </a:fld>
            <a:r>
              <a:rPr lang="en-US" altLang="en-US" smtClean="0"/>
              <a:t> </a:t>
            </a:r>
            <a:endParaRPr lang="en-US" altLang="en-US"/>
          </a:p>
        </p:txBody>
      </p:sp>
      <p:sp>
        <p:nvSpPr>
          <p:cNvPr id="1308" name="Working Draft" hidden="1"/>
          <p:cNvSpPr txBox="1">
            <a:spLocks noChangeArrowheads="1"/>
          </p:cNvSpPr>
          <p:nvPr/>
        </p:nvSpPr>
        <p:spPr bwMode="auto">
          <a:xfrm rot="5400000">
            <a:off x="8061949" y="1970956"/>
            <a:ext cx="2021556" cy="96112"/>
          </a:xfrm>
          <a:prstGeom prst="rect">
            <a:avLst/>
          </a:prstGeom>
          <a:noFill/>
          <a:ln>
            <a:noFill/>
          </a:ln>
          <a:effectLst/>
          <a:extLst/>
        </p:spPr>
        <p:txBody>
          <a:bodyPr wrap="none" lIns="0" tIns="0" rIns="0" bIns="0">
            <a:spAutoFit/>
          </a:bodyPr>
          <a:lstStyle/>
          <a:p>
            <a:pPr>
              <a:defRPr/>
            </a:pPr>
            <a:r>
              <a:rPr lang="en-US" sz="612">
                <a:cs typeface="+mn-cs"/>
              </a:rPr>
              <a:t>Last Modified 10/3/2013 9:56 AM Eastern Standard Time</a:t>
            </a:r>
            <a:endParaRPr lang="en-US" sz="1837">
              <a:cs typeface="+mn-cs"/>
            </a:endParaRPr>
          </a:p>
        </p:txBody>
      </p:sp>
      <p:sp>
        <p:nvSpPr>
          <p:cNvPr id="1309" name="Printed" hidden="1"/>
          <p:cNvSpPr txBox="1">
            <a:spLocks noChangeArrowheads="1"/>
          </p:cNvSpPr>
          <p:nvPr/>
        </p:nvSpPr>
        <p:spPr bwMode="auto">
          <a:xfrm rot="5400000">
            <a:off x="8518271" y="3929228"/>
            <a:ext cx="1108912" cy="96112"/>
          </a:xfrm>
          <a:prstGeom prst="rect">
            <a:avLst/>
          </a:prstGeom>
          <a:noFill/>
          <a:ln>
            <a:noFill/>
          </a:ln>
          <a:effectLst/>
          <a:extLst/>
        </p:spPr>
        <p:txBody>
          <a:bodyPr wrap="none" lIns="0" tIns="0" rIns="0" bIns="0">
            <a:spAutoFit/>
          </a:bodyPr>
          <a:lstStyle/>
          <a:p>
            <a:pPr>
              <a:defRPr/>
            </a:pPr>
            <a:r>
              <a:rPr lang="en-US" sz="612">
                <a:cs typeface="+mn-cs"/>
              </a:rPr>
              <a:t>Printed 3/23/2012 10:30:36 AM</a:t>
            </a:r>
            <a:endParaRPr lang="en-US" sz="1837">
              <a:cs typeface="+mn-cs"/>
            </a:endParaRPr>
          </a:p>
        </p:txBody>
      </p:sp>
      <p:sp>
        <p:nvSpPr>
          <p:cNvPr id="6156" name="Rectangle 286"/>
          <p:cNvSpPr>
            <a:spLocks noGrp="1" noChangeArrowheads="1"/>
          </p:cNvSpPr>
          <p:nvPr>
            <p:ph type="body" idx="1"/>
          </p:nvPr>
        </p:nvSpPr>
        <p:spPr bwMode="auto">
          <a:xfrm>
            <a:off x="1482155" y="1990667"/>
            <a:ext cx="4389768"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12" name="SlideLogoSeparator"/>
          <p:cNvSpPr>
            <a:spLocks noChangeArrowheads="1"/>
          </p:cNvSpPr>
          <p:nvPr>
            <p:custDataLst>
              <p:tags r:id="rId15"/>
            </p:custDataLst>
          </p:nvPr>
        </p:nvSpPr>
        <p:spPr bwMode="auto">
          <a:xfrm>
            <a:off x="8589618" y="6548704"/>
            <a:ext cx="33664" cy="156966"/>
          </a:xfrm>
          <a:prstGeom prst="rect">
            <a:avLst/>
          </a:prstGeom>
          <a:noFill/>
          <a:ln>
            <a:noFill/>
          </a:ln>
          <a:effectLst/>
          <a:extLst/>
        </p:spPr>
        <p:txBody>
          <a:bodyPr vert="horz" wrap="none" lIns="0" tIns="0" rIns="0" bIns="0" numCol="1" anchor="t" anchorCtr="0" compatLnSpc="1">
            <a:prstTxWarp prst="textNoShape">
              <a:avLst/>
            </a:prstTxWarp>
          </a:bodyPr>
          <a:lstStyle/>
          <a:p>
            <a:pPr lvl="0"/>
            <a:r>
              <a:rPr lang="en-US" sz="1020" dirty="0">
                <a:solidFill>
                  <a:schemeClr val="bg1"/>
                </a:solidFill>
              </a:rPr>
              <a:t>|</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1489" y="6408109"/>
            <a:ext cx="3835908" cy="356739"/>
          </a:xfrm>
          <a:prstGeom prst="rect">
            <a:avLst/>
          </a:prstGeom>
        </p:spPr>
      </p:pic>
    </p:spTree>
    <p:extLst>
      <p:ext uri="{BB962C8B-B14F-4D97-AF65-F5344CB8AC3E}">
        <p14:creationId xmlns:p14="http://schemas.microsoft.com/office/powerpoint/2010/main" val="134778945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hdr="0" dt="0"/>
  <p:txStyles>
    <p:titleStyle>
      <a:lvl1pPr algn="l" defTabSz="913526" rtl="0" eaLnBrk="0" fontAlgn="base" hangingPunct="0">
        <a:spcBef>
          <a:spcPct val="0"/>
        </a:spcBef>
        <a:spcAft>
          <a:spcPct val="0"/>
        </a:spcAft>
        <a:defRPr sz="1939" b="1">
          <a:solidFill>
            <a:schemeClr val="tx2"/>
          </a:solidFill>
          <a:latin typeface="+mj-lt"/>
          <a:ea typeface="+mj-ea"/>
          <a:cs typeface="+mj-cs"/>
        </a:defRPr>
      </a:lvl1pPr>
      <a:lvl2pPr algn="l" defTabSz="913526" rtl="0" eaLnBrk="0" fontAlgn="base" hangingPunct="0">
        <a:spcBef>
          <a:spcPct val="0"/>
        </a:spcBef>
        <a:spcAft>
          <a:spcPct val="0"/>
        </a:spcAft>
        <a:defRPr sz="1939" b="1">
          <a:solidFill>
            <a:schemeClr val="tx2"/>
          </a:solidFill>
          <a:latin typeface="Arial" pitchFamily="34" charset="0"/>
        </a:defRPr>
      </a:lvl2pPr>
      <a:lvl3pPr algn="l" defTabSz="913526" rtl="0" eaLnBrk="0" fontAlgn="base" hangingPunct="0">
        <a:spcBef>
          <a:spcPct val="0"/>
        </a:spcBef>
        <a:spcAft>
          <a:spcPct val="0"/>
        </a:spcAft>
        <a:defRPr sz="1939" b="1">
          <a:solidFill>
            <a:schemeClr val="tx2"/>
          </a:solidFill>
          <a:latin typeface="Arial" pitchFamily="34" charset="0"/>
        </a:defRPr>
      </a:lvl3pPr>
      <a:lvl4pPr algn="l" defTabSz="913526" rtl="0" eaLnBrk="0" fontAlgn="base" hangingPunct="0">
        <a:spcBef>
          <a:spcPct val="0"/>
        </a:spcBef>
        <a:spcAft>
          <a:spcPct val="0"/>
        </a:spcAft>
        <a:defRPr sz="1939" b="1">
          <a:solidFill>
            <a:schemeClr val="tx2"/>
          </a:solidFill>
          <a:latin typeface="Arial" pitchFamily="34" charset="0"/>
        </a:defRPr>
      </a:lvl4pPr>
      <a:lvl5pPr algn="l" defTabSz="913526" rtl="0" eaLnBrk="0" fontAlgn="base" hangingPunct="0">
        <a:spcBef>
          <a:spcPct val="0"/>
        </a:spcBef>
        <a:spcAft>
          <a:spcPct val="0"/>
        </a:spcAft>
        <a:defRPr sz="1939" b="1">
          <a:solidFill>
            <a:schemeClr val="tx2"/>
          </a:solidFill>
          <a:latin typeface="Arial" pitchFamily="34" charset="0"/>
        </a:defRPr>
      </a:lvl5pPr>
      <a:lvl6pPr marL="466481" algn="l" defTabSz="913526" rtl="0" fontAlgn="base">
        <a:spcBef>
          <a:spcPct val="0"/>
        </a:spcBef>
        <a:spcAft>
          <a:spcPct val="0"/>
        </a:spcAft>
        <a:defRPr sz="1939" b="1">
          <a:solidFill>
            <a:schemeClr val="tx2"/>
          </a:solidFill>
          <a:latin typeface="Arial" pitchFamily="34" charset="0"/>
        </a:defRPr>
      </a:lvl6pPr>
      <a:lvl7pPr marL="932962" algn="l" defTabSz="913526" rtl="0" fontAlgn="base">
        <a:spcBef>
          <a:spcPct val="0"/>
        </a:spcBef>
        <a:spcAft>
          <a:spcPct val="0"/>
        </a:spcAft>
        <a:defRPr sz="1939" b="1">
          <a:solidFill>
            <a:schemeClr val="tx2"/>
          </a:solidFill>
          <a:latin typeface="Arial" pitchFamily="34" charset="0"/>
        </a:defRPr>
      </a:lvl7pPr>
      <a:lvl8pPr marL="1399443" algn="l" defTabSz="913526" rtl="0" fontAlgn="base">
        <a:spcBef>
          <a:spcPct val="0"/>
        </a:spcBef>
        <a:spcAft>
          <a:spcPct val="0"/>
        </a:spcAft>
        <a:defRPr sz="1939" b="1">
          <a:solidFill>
            <a:schemeClr val="tx2"/>
          </a:solidFill>
          <a:latin typeface="Arial" pitchFamily="34" charset="0"/>
        </a:defRPr>
      </a:lvl8pPr>
      <a:lvl9pPr marL="1865925" algn="l" defTabSz="913526" rtl="0" fontAlgn="base">
        <a:spcBef>
          <a:spcPct val="0"/>
        </a:spcBef>
        <a:spcAft>
          <a:spcPct val="0"/>
        </a:spcAft>
        <a:defRPr sz="1939" b="1">
          <a:solidFill>
            <a:schemeClr val="tx2"/>
          </a:solidFill>
          <a:latin typeface="Arial" pitchFamily="34" charset="0"/>
        </a:defRPr>
      </a:lvl9pPr>
    </p:titleStyle>
    <p:bodyStyle>
      <a:lvl1pPr algn="l" defTabSz="913526" rtl="0" eaLnBrk="0" fontAlgn="base" hangingPunct="0">
        <a:spcBef>
          <a:spcPct val="0"/>
        </a:spcBef>
        <a:spcAft>
          <a:spcPct val="0"/>
        </a:spcAft>
        <a:buClr>
          <a:schemeClr val="tx2"/>
        </a:buClr>
        <a:defRPr sz="1632">
          <a:solidFill>
            <a:schemeClr val="tx1"/>
          </a:solidFill>
          <a:latin typeface="+mn-lt"/>
          <a:ea typeface="+mn-ea"/>
          <a:cs typeface="+mn-cs"/>
        </a:defRPr>
      </a:lvl1pPr>
      <a:lvl2pPr marL="197607" indent="-195987" algn="l" defTabSz="913526" rtl="0" eaLnBrk="0" fontAlgn="base" hangingPunct="0">
        <a:spcBef>
          <a:spcPct val="0"/>
        </a:spcBef>
        <a:spcAft>
          <a:spcPct val="0"/>
        </a:spcAft>
        <a:buClr>
          <a:schemeClr val="tx2"/>
        </a:buClr>
        <a:buSzPct val="125000"/>
        <a:buFont typeface="Arial" panose="020B0604020202020204" pitchFamily="34" charset="0"/>
        <a:buChar char="▪"/>
        <a:defRPr sz="1632">
          <a:solidFill>
            <a:schemeClr val="tx1"/>
          </a:solidFill>
          <a:latin typeface="+mn-lt"/>
        </a:defRPr>
      </a:lvl2pPr>
      <a:lvl3pPr marL="466481" indent="-267255" algn="l" defTabSz="913526" rtl="0" eaLnBrk="0" fontAlgn="base" hangingPunct="0">
        <a:spcBef>
          <a:spcPct val="0"/>
        </a:spcBef>
        <a:spcAft>
          <a:spcPct val="0"/>
        </a:spcAft>
        <a:buClr>
          <a:schemeClr val="tx2"/>
        </a:buClr>
        <a:buSzPct val="120000"/>
        <a:buFont typeface="Arial" panose="020B0604020202020204" pitchFamily="34" charset="0"/>
        <a:buChar char="–"/>
        <a:defRPr sz="1632">
          <a:solidFill>
            <a:schemeClr val="tx1"/>
          </a:solidFill>
          <a:latin typeface="+mn-lt"/>
        </a:defRPr>
      </a:lvl3pPr>
      <a:lvl4pPr marL="626835" indent="-158733" algn="l" defTabSz="913526" rtl="0" eaLnBrk="0" fontAlgn="base" hangingPunct="0">
        <a:spcBef>
          <a:spcPct val="0"/>
        </a:spcBef>
        <a:spcAft>
          <a:spcPct val="0"/>
        </a:spcAft>
        <a:buClr>
          <a:schemeClr val="tx2"/>
        </a:buClr>
        <a:buSzPct val="120000"/>
        <a:buFont typeface="Arial" panose="020B0604020202020204" pitchFamily="34" charset="0"/>
        <a:buChar char="▫"/>
        <a:defRPr sz="1632">
          <a:solidFill>
            <a:schemeClr val="tx1"/>
          </a:solidFill>
          <a:latin typeface="+mn-lt"/>
        </a:defRPr>
      </a:lvl4pPr>
      <a:lvl5pPr marL="761271" indent="-132818" algn="l" defTabSz="913526" rtl="0" eaLnBrk="0" fontAlgn="base" hangingPunct="0">
        <a:spcBef>
          <a:spcPct val="0"/>
        </a:spcBef>
        <a:spcAft>
          <a:spcPct val="0"/>
        </a:spcAft>
        <a:buClr>
          <a:schemeClr val="tx2"/>
        </a:buClr>
        <a:buSzPct val="89000"/>
        <a:buFont typeface="Arial" panose="020B0604020202020204" pitchFamily="34" charset="0"/>
        <a:buChar char="-"/>
        <a:defRPr sz="1632">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pitchFamily="34" charset="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75AEE1-B6DE-6F4C-9F58-902BA27CEAAD}"/>
              </a:ext>
            </a:extLst>
          </p:cNvPr>
          <p:cNvPicPr>
            <a:picLocks noChangeAspect="1"/>
          </p:cNvPicPr>
          <p:nvPr userDrawn="1"/>
        </p:nvPicPr>
        <p:blipFill rotWithShape="1">
          <a:blip r:embed="rId3"/>
          <a:srcRect l="20719" t="11852" r="15987" b="28812"/>
          <a:stretch/>
        </p:blipFill>
        <p:spPr>
          <a:xfrm>
            <a:off x="-2" y="-2"/>
            <a:ext cx="9144003" cy="6858003"/>
          </a:xfrm>
          <a:prstGeom prst="rect">
            <a:avLst/>
          </a:prstGeom>
        </p:spPr>
      </p:pic>
      <p:pic>
        <p:nvPicPr>
          <p:cNvPr id="8" name="Picture 7">
            <a:extLst>
              <a:ext uri="{FF2B5EF4-FFF2-40B4-BE49-F238E27FC236}">
                <a16:creationId xmlns:a16="http://schemas.microsoft.com/office/drawing/2014/main" id="{1230D740-1B91-0B4C-944C-DD23FA9F5987}"/>
              </a:ext>
            </a:extLst>
          </p:cNvPr>
          <p:cNvPicPr>
            <a:picLocks noChangeAspect="1"/>
          </p:cNvPicPr>
          <p:nvPr userDrawn="1"/>
        </p:nvPicPr>
        <p:blipFill rotWithShape="1">
          <a:blip r:embed="rId4"/>
          <a:srcRect b="74482"/>
          <a:stretch/>
        </p:blipFill>
        <p:spPr>
          <a:xfrm>
            <a:off x="3" y="6220689"/>
            <a:ext cx="9144000" cy="280003"/>
          </a:xfrm>
          <a:prstGeom prst="rect">
            <a:avLst/>
          </a:prstGeom>
        </p:spPr>
      </p:pic>
    </p:spTree>
    <p:extLst>
      <p:ext uri="{BB962C8B-B14F-4D97-AF65-F5344CB8AC3E}">
        <p14:creationId xmlns:p14="http://schemas.microsoft.com/office/powerpoint/2010/main" val="2994730381"/>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0EE01A-DA7C-DB48-B6D4-85DC16A5AEA7}"/>
              </a:ext>
            </a:extLst>
          </p:cNvPr>
          <p:cNvPicPr>
            <a:picLocks noChangeAspect="1"/>
          </p:cNvPicPr>
          <p:nvPr userDrawn="1"/>
        </p:nvPicPr>
        <p:blipFill rotWithShape="1">
          <a:blip r:embed="rId3"/>
          <a:srcRect b="74482"/>
          <a:stretch/>
        </p:blipFill>
        <p:spPr>
          <a:xfrm>
            <a:off x="3" y="6220689"/>
            <a:ext cx="9144000" cy="280003"/>
          </a:xfrm>
          <a:prstGeom prst="rect">
            <a:avLst/>
          </a:prstGeom>
        </p:spPr>
      </p:pic>
      <p:sp>
        <p:nvSpPr>
          <p:cNvPr id="9" name="Subtitle 2">
            <a:extLst>
              <a:ext uri="{FF2B5EF4-FFF2-40B4-BE49-F238E27FC236}">
                <a16:creationId xmlns:a16="http://schemas.microsoft.com/office/drawing/2014/main" id="{1547FAB9-79D5-9E49-AC36-D410C9AE0AC6}"/>
              </a:ext>
            </a:extLst>
          </p:cNvPr>
          <p:cNvSpPr txBox="1">
            <a:spLocks/>
          </p:cNvSpPr>
          <p:nvPr userDrawn="1"/>
        </p:nvSpPr>
        <p:spPr>
          <a:xfrm>
            <a:off x="140918" y="6148654"/>
            <a:ext cx="9839640" cy="6727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90" dirty="0">
                <a:solidFill>
                  <a:schemeClr val="bg1"/>
                </a:solidFill>
                <a:latin typeface="Trebuchet MS" panose="020B0703020202090204" pitchFamily="34" charset="0"/>
              </a:rPr>
              <a:t>2019 STFM Conference on Practice &amp; Quality Improvement</a:t>
            </a:r>
          </a:p>
        </p:txBody>
      </p:sp>
      <p:grpSp>
        <p:nvGrpSpPr>
          <p:cNvPr id="10" name="Group 9">
            <a:extLst>
              <a:ext uri="{FF2B5EF4-FFF2-40B4-BE49-F238E27FC236}">
                <a16:creationId xmlns:a16="http://schemas.microsoft.com/office/drawing/2014/main" id="{9D802ADA-7FE2-A24C-A090-911CE352F2A0}"/>
              </a:ext>
            </a:extLst>
          </p:cNvPr>
          <p:cNvGrpSpPr/>
          <p:nvPr userDrawn="1"/>
        </p:nvGrpSpPr>
        <p:grpSpPr>
          <a:xfrm>
            <a:off x="283989" y="5472109"/>
            <a:ext cx="2553503" cy="631408"/>
            <a:chOff x="6222857" y="4616449"/>
            <a:chExt cx="1838522" cy="378844"/>
          </a:xfrm>
        </p:grpSpPr>
        <p:pic>
          <p:nvPicPr>
            <p:cNvPr id="11" name="Picture 10">
              <a:extLst>
                <a:ext uri="{FF2B5EF4-FFF2-40B4-BE49-F238E27FC236}">
                  <a16:creationId xmlns:a16="http://schemas.microsoft.com/office/drawing/2014/main" id="{50E44000-9CAF-7F42-B930-06A6A195520B}"/>
                </a:ext>
              </a:extLst>
            </p:cNvPr>
            <p:cNvPicPr>
              <a:picLocks noChangeAspect="1"/>
            </p:cNvPicPr>
            <p:nvPr userDrawn="1"/>
          </p:nvPicPr>
          <p:blipFill>
            <a:blip r:embed="rId4"/>
            <a:stretch>
              <a:fillRect/>
            </a:stretch>
          </p:blipFill>
          <p:spPr>
            <a:xfrm>
              <a:off x="6222857" y="4671377"/>
              <a:ext cx="800483" cy="323916"/>
            </a:xfrm>
            <a:prstGeom prst="rect">
              <a:avLst/>
            </a:prstGeom>
          </p:spPr>
        </p:pic>
        <p:pic>
          <p:nvPicPr>
            <p:cNvPr id="12" name="Picture 11">
              <a:extLst>
                <a:ext uri="{FF2B5EF4-FFF2-40B4-BE49-F238E27FC236}">
                  <a16:creationId xmlns:a16="http://schemas.microsoft.com/office/drawing/2014/main" id="{0B3B8C95-2CC6-384E-98C3-7E3014BDE166}"/>
                </a:ext>
              </a:extLst>
            </p:cNvPr>
            <p:cNvPicPr>
              <a:picLocks noChangeAspect="1"/>
            </p:cNvPicPr>
            <p:nvPr userDrawn="1"/>
          </p:nvPicPr>
          <p:blipFill>
            <a:blip r:embed="rId5"/>
            <a:stretch>
              <a:fillRect/>
            </a:stretch>
          </p:blipFill>
          <p:spPr>
            <a:xfrm>
              <a:off x="7116001" y="4616449"/>
              <a:ext cx="945378" cy="355601"/>
            </a:xfrm>
            <a:prstGeom prst="rect">
              <a:avLst/>
            </a:prstGeom>
          </p:spPr>
        </p:pic>
      </p:grpSp>
      <p:sp>
        <p:nvSpPr>
          <p:cNvPr id="13" name="TextBox 12">
            <a:extLst>
              <a:ext uri="{FF2B5EF4-FFF2-40B4-BE49-F238E27FC236}">
                <a16:creationId xmlns:a16="http://schemas.microsoft.com/office/drawing/2014/main" id="{9D4A8C79-5D84-BA4C-B969-85BA21BF7D4A}"/>
              </a:ext>
            </a:extLst>
          </p:cNvPr>
          <p:cNvSpPr txBox="1"/>
          <p:nvPr userDrawn="1"/>
        </p:nvSpPr>
        <p:spPr>
          <a:xfrm>
            <a:off x="4" y="321715"/>
            <a:ext cx="8987423" cy="323165"/>
          </a:xfrm>
          <a:prstGeom prst="rect">
            <a:avLst/>
          </a:prstGeom>
          <a:noFill/>
        </p:spPr>
        <p:txBody>
          <a:bodyPr wrap="square" rtlCol="0">
            <a:spAutoFit/>
          </a:bodyPr>
          <a:lstStyle/>
          <a:p>
            <a:pPr algn="r"/>
            <a:r>
              <a:rPr lang="en-US" sz="1500" b="1" i="1" dirty="0">
                <a:solidFill>
                  <a:schemeClr val="accent5"/>
                </a:solidFill>
                <a:latin typeface="Trebuchet MS" panose="020B0703020202090204" pitchFamily="34" charset="0"/>
              </a:rPr>
              <a:t>Join the conversation on Twitter #CPQI19</a:t>
            </a:r>
          </a:p>
        </p:txBody>
      </p:sp>
      <p:sp>
        <p:nvSpPr>
          <p:cNvPr id="14" name="Slide Number Placeholder 12">
            <a:extLst>
              <a:ext uri="{FF2B5EF4-FFF2-40B4-BE49-F238E27FC236}">
                <a16:creationId xmlns:a16="http://schemas.microsoft.com/office/drawing/2014/main" id="{A17D9FC3-E1B2-1C48-9B2B-D5B9925EE921}"/>
              </a:ext>
            </a:extLst>
          </p:cNvPr>
          <p:cNvSpPr>
            <a:spLocks noGrp="1"/>
          </p:cNvSpPr>
          <p:nvPr>
            <p:ph type="sldNum" sz="quarter" idx="4"/>
          </p:nvPr>
        </p:nvSpPr>
        <p:spPr>
          <a:xfrm>
            <a:off x="6492641" y="6114734"/>
            <a:ext cx="2573073" cy="486833"/>
          </a:xfrm>
          <a:prstGeom prst="rect">
            <a:avLst/>
          </a:prstGeom>
        </p:spPr>
        <p:txBody>
          <a:bodyPr vert="horz" lIns="91440" tIns="45720" rIns="91440" bIns="45720" rtlCol="0" anchor="ctr"/>
          <a:lstStyle>
            <a:lvl1pPr algn="r">
              <a:defRPr sz="1250">
                <a:solidFill>
                  <a:schemeClr val="accent3"/>
                </a:solidFill>
              </a:defRPr>
            </a:lvl1pPr>
          </a:lstStyle>
          <a:p>
            <a:fld id="{48934AA4-1363-364F-933E-70FB16CB3CC1}" type="slidenum">
              <a:rPr lang="en-US" smtClean="0"/>
              <a:pPr/>
              <a:t>‹#›</a:t>
            </a:fld>
            <a:endParaRPr lang="en-US" dirty="0"/>
          </a:p>
        </p:txBody>
      </p:sp>
      <p:pic>
        <p:nvPicPr>
          <p:cNvPr id="15" name="Picture 14">
            <a:extLst>
              <a:ext uri="{FF2B5EF4-FFF2-40B4-BE49-F238E27FC236}">
                <a16:creationId xmlns:a16="http://schemas.microsoft.com/office/drawing/2014/main" id="{69C467FA-18F8-B145-B0E3-80B1FE13097B}"/>
              </a:ext>
            </a:extLst>
          </p:cNvPr>
          <p:cNvPicPr>
            <a:picLocks noChangeAspect="1"/>
          </p:cNvPicPr>
          <p:nvPr userDrawn="1"/>
        </p:nvPicPr>
        <p:blipFill>
          <a:blip r:embed="rId6"/>
          <a:stretch>
            <a:fillRect/>
          </a:stretch>
        </p:blipFill>
        <p:spPr>
          <a:xfrm>
            <a:off x="273745" y="5513416"/>
            <a:ext cx="2634280" cy="551363"/>
          </a:xfrm>
          <a:prstGeom prst="rect">
            <a:avLst/>
          </a:prstGeom>
        </p:spPr>
      </p:pic>
    </p:spTree>
    <p:extLst>
      <p:ext uri="{BB962C8B-B14F-4D97-AF65-F5344CB8AC3E}">
        <p14:creationId xmlns:p14="http://schemas.microsoft.com/office/powerpoint/2010/main" val="2880889118"/>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2286000" rtl="0" eaLnBrk="1" latinLnBrk="0" hangingPunct="1">
        <a:lnSpc>
          <a:spcPct val="90000"/>
        </a:lnSpc>
        <a:spcBef>
          <a:spcPct val="0"/>
        </a:spcBef>
        <a:buNone/>
        <a:defRPr sz="11000" kern="1200">
          <a:solidFill>
            <a:schemeClr val="tx1"/>
          </a:solidFill>
          <a:latin typeface="+mj-lt"/>
          <a:ea typeface="+mj-ea"/>
          <a:cs typeface="+mj-cs"/>
        </a:defRPr>
      </a:lvl1pPr>
    </p:titleStyle>
    <p:bodyStyle>
      <a:lvl1pPr marL="571500" indent="-571500" algn="l" defTabSz="2286000" rtl="0" eaLnBrk="1" latinLnBrk="0" hangingPunct="1">
        <a:lnSpc>
          <a:spcPct val="90000"/>
        </a:lnSpc>
        <a:spcBef>
          <a:spcPts val="2500"/>
        </a:spcBef>
        <a:buFont typeface="Arial" panose="020B0604020202020204" pitchFamily="34" charset="0"/>
        <a:buChar char="•"/>
        <a:defRPr sz="7000" kern="1200">
          <a:solidFill>
            <a:schemeClr val="tx1"/>
          </a:solidFill>
          <a:latin typeface="+mn-lt"/>
          <a:ea typeface="+mn-ea"/>
          <a:cs typeface="+mn-cs"/>
        </a:defRPr>
      </a:lvl1pPr>
      <a:lvl2pPr marL="1714500" indent="-571500" algn="l" defTabSz="2286000" rtl="0" eaLnBrk="1" latinLnBrk="0" hangingPunct="1">
        <a:lnSpc>
          <a:spcPct val="90000"/>
        </a:lnSpc>
        <a:spcBef>
          <a:spcPts val="1250"/>
        </a:spcBef>
        <a:buFont typeface="Arial" panose="020B0604020202020204" pitchFamily="34" charset="0"/>
        <a:buChar char="•"/>
        <a:defRPr sz="6000" kern="1200">
          <a:solidFill>
            <a:schemeClr val="tx1"/>
          </a:solidFill>
          <a:latin typeface="+mn-lt"/>
          <a:ea typeface="+mn-ea"/>
          <a:cs typeface="+mn-cs"/>
        </a:defRPr>
      </a:lvl2pPr>
      <a:lvl3pPr marL="2857500" indent="-571500" algn="l" defTabSz="2286000" rtl="0" eaLnBrk="1" latinLnBrk="0" hangingPunct="1">
        <a:lnSpc>
          <a:spcPct val="90000"/>
        </a:lnSpc>
        <a:spcBef>
          <a:spcPts val="1250"/>
        </a:spcBef>
        <a:buFont typeface="Arial" panose="020B0604020202020204" pitchFamily="34" charset="0"/>
        <a:buChar char="•"/>
        <a:defRPr sz="5000" kern="1200">
          <a:solidFill>
            <a:schemeClr val="tx1"/>
          </a:solidFill>
          <a:latin typeface="+mn-lt"/>
          <a:ea typeface="+mn-ea"/>
          <a:cs typeface="+mn-cs"/>
        </a:defRPr>
      </a:lvl3pPr>
      <a:lvl4pPr marL="4000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4pPr>
      <a:lvl5pPr marL="5143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5pPr>
      <a:lvl6pPr marL="6286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6pPr>
      <a:lvl7pPr marL="7429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7pPr>
      <a:lvl8pPr marL="8572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8pPr>
      <a:lvl9pPr marL="9715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9pPr>
    </p:bodyStyle>
    <p:otherStyle>
      <a:defPPr>
        <a:defRPr lang="en-US"/>
      </a:defPPr>
      <a:lvl1pPr marL="0" algn="l" defTabSz="2286000" rtl="0" eaLnBrk="1" latinLnBrk="0" hangingPunct="1">
        <a:defRPr sz="4500" kern="1200">
          <a:solidFill>
            <a:schemeClr val="tx1"/>
          </a:solidFill>
          <a:latin typeface="+mn-lt"/>
          <a:ea typeface="+mn-ea"/>
          <a:cs typeface="+mn-cs"/>
        </a:defRPr>
      </a:lvl1pPr>
      <a:lvl2pPr marL="1143000" algn="l" defTabSz="2286000" rtl="0" eaLnBrk="1" latinLnBrk="0" hangingPunct="1">
        <a:defRPr sz="4500" kern="1200">
          <a:solidFill>
            <a:schemeClr val="tx1"/>
          </a:solidFill>
          <a:latin typeface="+mn-lt"/>
          <a:ea typeface="+mn-ea"/>
          <a:cs typeface="+mn-cs"/>
        </a:defRPr>
      </a:lvl2pPr>
      <a:lvl3pPr marL="2286000" algn="l" defTabSz="2286000" rtl="0" eaLnBrk="1" latinLnBrk="0" hangingPunct="1">
        <a:defRPr sz="4500" kern="1200">
          <a:solidFill>
            <a:schemeClr val="tx1"/>
          </a:solidFill>
          <a:latin typeface="+mn-lt"/>
          <a:ea typeface="+mn-ea"/>
          <a:cs typeface="+mn-cs"/>
        </a:defRPr>
      </a:lvl3pPr>
      <a:lvl4pPr marL="3429000" algn="l" defTabSz="2286000" rtl="0" eaLnBrk="1" latinLnBrk="0" hangingPunct="1">
        <a:defRPr sz="4500" kern="1200">
          <a:solidFill>
            <a:schemeClr val="tx1"/>
          </a:solidFill>
          <a:latin typeface="+mn-lt"/>
          <a:ea typeface="+mn-ea"/>
          <a:cs typeface="+mn-cs"/>
        </a:defRPr>
      </a:lvl4pPr>
      <a:lvl5pPr marL="4572000" algn="l" defTabSz="2286000" rtl="0" eaLnBrk="1" latinLnBrk="0" hangingPunct="1">
        <a:defRPr sz="4500" kern="1200">
          <a:solidFill>
            <a:schemeClr val="tx1"/>
          </a:solidFill>
          <a:latin typeface="+mn-lt"/>
          <a:ea typeface="+mn-ea"/>
          <a:cs typeface="+mn-cs"/>
        </a:defRPr>
      </a:lvl5pPr>
      <a:lvl6pPr marL="5715000" algn="l" defTabSz="2286000" rtl="0" eaLnBrk="1" latinLnBrk="0" hangingPunct="1">
        <a:defRPr sz="4500" kern="1200">
          <a:solidFill>
            <a:schemeClr val="tx1"/>
          </a:solidFill>
          <a:latin typeface="+mn-lt"/>
          <a:ea typeface="+mn-ea"/>
          <a:cs typeface="+mn-cs"/>
        </a:defRPr>
      </a:lvl6pPr>
      <a:lvl7pPr marL="6858000" algn="l" defTabSz="2286000" rtl="0" eaLnBrk="1" latinLnBrk="0" hangingPunct="1">
        <a:defRPr sz="4500" kern="1200">
          <a:solidFill>
            <a:schemeClr val="tx1"/>
          </a:solidFill>
          <a:latin typeface="+mn-lt"/>
          <a:ea typeface="+mn-ea"/>
          <a:cs typeface="+mn-cs"/>
        </a:defRPr>
      </a:lvl7pPr>
      <a:lvl8pPr marL="8001000" algn="l" defTabSz="2286000" rtl="0" eaLnBrk="1" latinLnBrk="0" hangingPunct="1">
        <a:defRPr sz="4500" kern="1200">
          <a:solidFill>
            <a:schemeClr val="tx1"/>
          </a:solidFill>
          <a:latin typeface="+mn-lt"/>
          <a:ea typeface="+mn-ea"/>
          <a:cs typeface="+mn-cs"/>
        </a:defRPr>
      </a:lvl8pPr>
      <a:lvl9pPr marL="9144000" algn="l" defTabSz="2286000" rtl="0" eaLnBrk="1" latinLnBrk="0" hangingPunct="1">
        <a:defRPr sz="4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56E3FF-A023-234E-97E3-FD73813921E8}"/>
              </a:ext>
            </a:extLst>
          </p:cNvPr>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8" name="Picture 7">
            <a:extLst>
              <a:ext uri="{FF2B5EF4-FFF2-40B4-BE49-F238E27FC236}">
                <a16:creationId xmlns:a16="http://schemas.microsoft.com/office/drawing/2014/main" id="{750AD30B-5EFA-BC42-91AA-99519F6FFF9E}"/>
              </a:ext>
            </a:extLst>
          </p:cNvPr>
          <p:cNvPicPr>
            <a:picLocks noChangeAspect="1"/>
          </p:cNvPicPr>
          <p:nvPr userDrawn="1"/>
        </p:nvPicPr>
        <p:blipFill rotWithShape="1">
          <a:blip r:embed="rId3"/>
          <a:srcRect b="74482"/>
          <a:stretch/>
        </p:blipFill>
        <p:spPr>
          <a:xfrm>
            <a:off x="3" y="6220689"/>
            <a:ext cx="9144000" cy="280003"/>
          </a:xfrm>
          <a:prstGeom prst="rect">
            <a:avLst/>
          </a:prstGeom>
        </p:spPr>
      </p:pic>
      <p:sp>
        <p:nvSpPr>
          <p:cNvPr id="9" name="Subtitle 2">
            <a:extLst>
              <a:ext uri="{FF2B5EF4-FFF2-40B4-BE49-F238E27FC236}">
                <a16:creationId xmlns:a16="http://schemas.microsoft.com/office/drawing/2014/main" id="{71FEEE26-3C90-AE40-892D-E6D5D72E13AE}"/>
              </a:ext>
            </a:extLst>
          </p:cNvPr>
          <p:cNvSpPr txBox="1">
            <a:spLocks/>
          </p:cNvSpPr>
          <p:nvPr userDrawn="1"/>
        </p:nvSpPr>
        <p:spPr>
          <a:xfrm>
            <a:off x="140918" y="6148654"/>
            <a:ext cx="9839640" cy="6727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90" dirty="0">
                <a:solidFill>
                  <a:schemeClr val="bg1"/>
                </a:solidFill>
                <a:latin typeface="Trebuchet MS" panose="020B0703020202090204" pitchFamily="34" charset="0"/>
              </a:rPr>
              <a:t>2019 STFM Conference on Practice &amp; Quality Improvement</a:t>
            </a:r>
          </a:p>
        </p:txBody>
      </p:sp>
      <p:grpSp>
        <p:nvGrpSpPr>
          <p:cNvPr id="10" name="Group 9">
            <a:extLst>
              <a:ext uri="{FF2B5EF4-FFF2-40B4-BE49-F238E27FC236}">
                <a16:creationId xmlns:a16="http://schemas.microsoft.com/office/drawing/2014/main" id="{52D23FAB-B979-A547-B445-4B75E6F34449}"/>
              </a:ext>
            </a:extLst>
          </p:cNvPr>
          <p:cNvGrpSpPr/>
          <p:nvPr userDrawn="1"/>
        </p:nvGrpSpPr>
        <p:grpSpPr>
          <a:xfrm>
            <a:off x="283989" y="5472109"/>
            <a:ext cx="2553503" cy="631408"/>
            <a:chOff x="6222857" y="4616449"/>
            <a:chExt cx="1838522" cy="378844"/>
          </a:xfrm>
        </p:grpSpPr>
        <p:pic>
          <p:nvPicPr>
            <p:cNvPr id="11" name="Picture 10">
              <a:extLst>
                <a:ext uri="{FF2B5EF4-FFF2-40B4-BE49-F238E27FC236}">
                  <a16:creationId xmlns:a16="http://schemas.microsoft.com/office/drawing/2014/main" id="{40078923-131B-3E49-907F-865F5ADDD066}"/>
                </a:ext>
              </a:extLst>
            </p:cNvPr>
            <p:cNvPicPr>
              <a:picLocks noChangeAspect="1"/>
            </p:cNvPicPr>
            <p:nvPr userDrawn="1"/>
          </p:nvPicPr>
          <p:blipFill>
            <a:blip r:embed="rId4"/>
            <a:stretch>
              <a:fillRect/>
            </a:stretch>
          </p:blipFill>
          <p:spPr>
            <a:xfrm>
              <a:off x="6222857" y="4671377"/>
              <a:ext cx="800483" cy="323916"/>
            </a:xfrm>
            <a:prstGeom prst="rect">
              <a:avLst/>
            </a:prstGeom>
          </p:spPr>
        </p:pic>
        <p:pic>
          <p:nvPicPr>
            <p:cNvPr id="12" name="Picture 11">
              <a:extLst>
                <a:ext uri="{FF2B5EF4-FFF2-40B4-BE49-F238E27FC236}">
                  <a16:creationId xmlns:a16="http://schemas.microsoft.com/office/drawing/2014/main" id="{00579BBB-5D0F-414D-924D-332622F3482B}"/>
                </a:ext>
              </a:extLst>
            </p:cNvPr>
            <p:cNvPicPr>
              <a:picLocks noChangeAspect="1"/>
            </p:cNvPicPr>
            <p:nvPr userDrawn="1"/>
          </p:nvPicPr>
          <p:blipFill>
            <a:blip r:embed="rId5"/>
            <a:stretch>
              <a:fillRect/>
            </a:stretch>
          </p:blipFill>
          <p:spPr>
            <a:xfrm>
              <a:off x="7116001" y="4616449"/>
              <a:ext cx="945378" cy="355601"/>
            </a:xfrm>
            <a:prstGeom prst="rect">
              <a:avLst/>
            </a:prstGeom>
          </p:spPr>
        </p:pic>
      </p:grpSp>
      <p:sp>
        <p:nvSpPr>
          <p:cNvPr id="13" name="TextBox 12">
            <a:extLst>
              <a:ext uri="{FF2B5EF4-FFF2-40B4-BE49-F238E27FC236}">
                <a16:creationId xmlns:a16="http://schemas.microsoft.com/office/drawing/2014/main" id="{4F0A667B-5BEA-914C-AE6D-4A7938F336A4}"/>
              </a:ext>
            </a:extLst>
          </p:cNvPr>
          <p:cNvSpPr txBox="1"/>
          <p:nvPr userDrawn="1"/>
        </p:nvSpPr>
        <p:spPr>
          <a:xfrm>
            <a:off x="4" y="321715"/>
            <a:ext cx="8987423" cy="323165"/>
          </a:xfrm>
          <a:prstGeom prst="rect">
            <a:avLst/>
          </a:prstGeom>
          <a:noFill/>
        </p:spPr>
        <p:txBody>
          <a:bodyPr wrap="square" rtlCol="0">
            <a:spAutoFit/>
          </a:bodyPr>
          <a:lstStyle/>
          <a:p>
            <a:pPr algn="r"/>
            <a:r>
              <a:rPr lang="en-US" sz="1500" b="1" i="1" dirty="0">
                <a:solidFill>
                  <a:schemeClr val="bg1"/>
                </a:solidFill>
                <a:latin typeface="Trebuchet MS" panose="020B0703020202090204" pitchFamily="34" charset="0"/>
              </a:rPr>
              <a:t>Join the conversation on Twitter #CPQI19</a:t>
            </a:r>
          </a:p>
        </p:txBody>
      </p:sp>
      <p:sp>
        <p:nvSpPr>
          <p:cNvPr id="14" name="Slide Number Placeholder 12">
            <a:extLst>
              <a:ext uri="{FF2B5EF4-FFF2-40B4-BE49-F238E27FC236}">
                <a16:creationId xmlns:a16="http://schemas.microsoft.com/office/drawing/2014/main" id="{32513540-DD87-DC4F-9199-DA0148227EC5}"/>
              </a:ext>
            </a:extLst>
          </p:cNvPr>
          <p:cNvSpPr>
            <a:spLocks noGrp="1"/>
          </p:cNvSpPr>
          <p:nvPr>
            <p:ph type="sldNum" sz="quarter" idx="4"/>
          </p:nvPr>
        </p:nvSpPr>
        <p:spPr>
          <a:xfrm>
            <a:off x="6492641" y="6114734"/>
            <a:ext cx="2573073" cy="486833"/>
          </a:xfrm>
          <a:prstGeom prst="rect">
            <a:avLst/>
          </a:prstGeom>
        </p:spPr>
        <p:txBody>
          <a:bodyPr vert="horz" lIns="91440" tIns="45720" rIns="91440" bIns="45720" rtlCol="0" anchor="ctr"/>
          <a:lstStyle>
            <a:lvl1pPr algn="r">
              <a:defRPr sz="1250">
                <a:solidFill>
                  <a:schemeClr val="accent3"/>
                </a:solidFill>
              </a:defRPr>
            </a:lvl1pPr>
          </a:lstStyle>
          <a:p>
            <a:fld id="{48934AA4-1363-364F-933E-70FB16CB3CC1}" type="slidenum">
              <a:rPr lang="en-US" smtClean="0"/>
              <a:pPr/>
              <a:t>‹#›</a:t>
            </a:fld>
            <a:endParaRPr lang="en-US" dirty="0"/>
          </a:p>
        </p:txBody>
      </p:sp>
    </p:spTree>
    <p:extLst>
      <p:ext uri="{BB962C8B-B14F-4D97-AF65-F5344CB8AC3E}">
        <p14:creationId xmlns:p14="http://schemas.microsoft.com/office/powerpoint/2010/main" val="555822872"/>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2286000" rtl="0" eaLnBrk="1" latinLnBrk="0" hangingPunct="1">
        <a:lnSpc>
          <a:spcPct val="90000"/>
        </a:lnSpc>
        <a:spcBef>
          <a:spcPct val="0"/>
        </a:spcBef>
        <a:buNone/>
        <a:defRPr sz="11000" kern="1200">
          <a:solidFill>
            <a:schemeClr val="tx1"/>
          </a:solidFill>
          <a:latin typeface="+mj-lt"/>
          <a:ea typeface="+mj-ea"/>
          <a:cs typeface="+mj-cs"/>
        </a:defRPr>
      </a:lvl1pPr>
    </p:titleStyle>
    <p:bodyStyle>
      <a:lvl1pPr marL="571500" indent="-571500" algn="l" defTabSz="2286000" rtl="0" eaLnBrk="1" latinLnBrk="0" hangingPunct="1">
        <a:lnSpc>
          <a:spcPct val="90000"/>
        </a:lnSpc>
        <a:spcBef>
          <a:spcPts val="2500"/>
        </a:spcBef>
        <a:buFont typeface="Arial" panose="020B0604020202020204" pitchFamily="34" charset="0"/>
        <a:buChar char="•"/>
        <a:defRPr sz="7000" kern="1200">
          <a:solidFill>
            <a:schemeClr val="tx1"/>
          </a:solidFill>
          <a:latin typeface="+mn-lt"/>
          <a:ea typeface="+mn-ea"/>
          <a:cs typeface="+mn-cs"/>
        </a:defRPr>
      </a:lvl1pPr>
      <a:lvl2pPr marL="1714500" indent="-571500" algn="l" defTabSz="2286000" rtl="0" eaLnBrk="1" latinLnBrk="0" hangingPunct="1">
        <a:lnSpc>
          <a:spcPct val="90000"/>
        </a:lnSpc>
        <a:spcBef>
          <a:spcPts val="1250"/>
        </a:spcBef>
        <a:buFont typeface="Arial" panose="020B0604020202020204" pitchFamily="34" charset="0"/>
        <a:buChar char="•"/>
        <a:defRPr sz="6000" kern="1200">
          <a:solidFill>
            <a:schemeClr val="tx1"/>
          </a:solidFill>
          <a:latin typeface="+mn-lt"/>
          <a:ea typeface="+mn-ea"/>
          <a:cs typeface="+mn-cs"/>
        </a:defRPr>
      </a:lvl2pPr>
      <a:lvl3pPr marL="2857500" indent="-571500" algn="l" defTabSz="2286000" rtl="0" eaLnBrk="1" latinLnBrk="0" hangingPunct="1">
        <a:lnSpc>
          <a:spcPct val="90000"/>
        </a:lnSpc>
        <a:spcBef>
          <a:spcPts val="1250"/>
        </a:spcBef>
        <a:buFont typeface="Arial" panose="020B0604020202020204" pitchFamily="34" charset="0"/>
        <a:buChar char="•"/>
        <a:defRPr sz="5000" kern="1200">
          <a:solidFill>
            <a:schemeClr val="tx1"/>
          </a:solidFill>
          <a:latin typeface="+mn-lt"/>
          <a:ea typeface="+mn-ea"/>
          <a:cs typeface="+mn-cs"/>
        </a:defRPr>
      </a:lvl3pPr>
      <a:lvl4pPr marL="4000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4pPr>
      <a:lvl5pPr marL="5143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5pPr>
      <a:lvl6pPr marL="6286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6pPr>
      <a:lvl7pPr marL="7429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7pPr>
      <a:lvl8pPr marL="8572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8pPr>
      <a:lvl9pPr marL="9715500" indent="-571500" algn="l" defTabSz="2286000" rtl="0" eaLnBrk="1" latinLnBrk="0" hangingPunct="1">
        <a:lnSpc>
          <a:spcPct val="90000"/>
        </a:lnSpc>
        <a:spcBef>
          <a:spcPts val="1250"/>
        </a:spcBef>
        <a:buFont typeface="Arial" panose="020B0604020202020204" pitchFamily="34" charset="0"/>
        <a:buChar char="•"/>
        <a:defRPr sz="4500" kern="1200">
          <a:solidFill>
            <a:schemeClr val="tx1"/>
          </a:solidFill>
          <a:latin typeface="+mn-lt"/>
          <a:ea typeface="+mn-ea"/>
          <a:cs typeface="+mn-cs"/>
        </a:defRPr>
      </a:lvl9pPr>
    </p:bodyStyle>
    <p:otherStyle>
      <a:defPPr>
        <a:defRPr lang="en-US"/>
      </a:defPPr>
      <a:lvl1pPr marL="0" algn="l" defTabSz="2286000" rtl="0" eaLnBrk="1" latinLnBrk="0" hangingPunct="1">
        <a:defRPr sz="4500" kern="1200">
          <a:solidFill>
            <a:schemeClr val="tx1"/>
          </a:solidFill>
          <a:latin typeface="+mn-lt"/>
          <a:ea typeface="+mn-ea"/>
          <a:cs typeface="+mn-cs"/>
        </a:defRPr>
      </a:lvl1pPr>
      <a:lvl2pPr marL="1143000" algn="l" defTabSz="2286000" rtl="0" eaLnBrk="1" latinLnBrk="0" hangingPunct="1">
        <a:defRPr sz="4500" kern="1200">
          <a:solidFill>
            <a:schemeClr val="tx1"/>
          </a:solidFill>
          <a:latin typeface="+mn-lt"/>
          <a:ea typeface="+mn-ea"/>
          <a:cs typeface="+mn-cs"/>
        </a:defRPr>
      </a:lvl2pPr>
      <a:lvl3pPr marL="2286000" algn="l" defTabSz="2286000" rtl="0" eaLnBrk="1" latinLnBrk="0" hangingPunct="1">
        <a:defRPr sz="4500" kern="1200">
          <a:solidFill>
            <a:schemeClr val="tx1"/>
          </a:solidFill>
          <a:latin typeface="+mn-lt"/>
          <a:ea typeface="+mn-ea"/>
          <a:cs typeface="+mn-cs"/>
        </a:defRPr>
      </a:lvl3pPr>
      <a:lvl4pPr marL="3429000" algn="l" defTabSz="2286000" rtl="0" eaLnBrk="1" latinLnBrk="0" hangingPunct="1">
        <a:defRPr sz="4500" kern="1200">
          <a:solidFill>
            <a:schemeClr val="tx1"/>
          </a:solidFill>
          <a:latin typeface="+mn-lt"/>
          <a:ea typeface="+mn-ea"/>
          <a:cs typeface="+mn-cs"/>
        </a:defRPr>
      </a:lvl4pPr>
      <a:lvl5pPr marL="4572000" algn="l" defTabSz="2286000" rtl="0" eaLnBrk="1" latinLnBrk="0" hangingPunct="1">
        <a:defRPr sz="4500" kern="1200">
          <a:solidFill>
            <a:schemeClr val="tx1"/>
          </a:solidFill>
          <a:latin typeface="+mn-lt"/>
          <a:ea typeface="+mn-ea"/>
          <a:cs typeface="+mn-cs"/>
        </a:defRPr>
      </a:lvl5pPr>
      <a:lvl6pPr marL="5715000" algn="l" defTabSz="2286000" rtl="0" eaLnBrk="1" latinLnBrk="0" hangingPunct="1">
        <a:defRPr sz="4500" kern="1200">
          <a:solidFill>
            <a:schemeClr val="tx1"/>
          </a:solidFill>
          <a:latin typeface="+mn-lt"/>
          <a:ea typeface="+mn-ea"/>
          <a:cs typeface="+mn-cs"/>
        </a:defRPr>
      </a:lvl6pPr>
      <a:lvl7pPr marL="6858000" algn="l" defTabSz="2286000" rtl="0" eaLnBrk="1" latinLnBrk="0" hangingPunct="1">
        <a:defRPr sz="4500" kern="1200">
          <a:solidFill>
            <a:schemeClr val="tx1"/>
          </a:solidFill>
          <a:latin typeface="+mn-lt"/>
          <a:ea typeface="+mn-ea"/>
          <a:cs typeface="+mn-cs"/>
        </a:defRPr>
      </a:lvl7pPr>
      <a:lvl8pPr marL="8001000" algn="l" defTabSz="2286000" rtl="0" eaLnBrk="1" latinLnBrk="0" hangingPunct="1">
        <a:defRPr sz="4500" kern="1200">
          <a:solidFill>
            <a:schemeClr val="tx1"/>
          </a:solidFill>
          <a:latin typeface="+mn-lt"/>
          <a:ea typeface="+mn-ea"/>
          <a:cs typeface="+mn-cs"/>
        </a:defRPr>
      </a:lvl8pPr>
      <a:lvl9pPr marL="9144000" algn="l" defTabSz="2286000" rtl="0" eaLnBrk="1" latinLnBrk="0" hangingPunct="1">
        <a:defRPr sz="4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lor_horiz.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84900"/>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color_horiz.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CVCyellow-bar.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905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CVCyellow-bar.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9600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1459"/>
      </p:ext>
    </p:extLst>
  </p:cSld>
  <p:clrMap bg1="lt1" tx1="dk1" bg2="lt2" tx2="dk2" accent1="accent1" accent2="accent2" accent3="accent3" accent4="accent4" accent5="accent5" accent6="accent6" hlink="hlink" folHlink="folHlink"/>
  <p:sldLayoutIdLst>
    <p:sldLayoutId id="2147483740" r:id="rId1"/>
    <p:sldLayoutId id="2147483741"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6" name="SlideBottomBar"/>
          <p:cNvSpPr>
            <a:spLocks noChangeArrowheads="1"/>
          </p:cNvSpPr>
          <p:nvPr/>
        </p:nvSpPr>
        <p:spPr bwMode="auto">
          <a:xfrm>
            <a:off x="0" y="6313338"/>
            <a:ext cx="9144000" cy="546285"/>
          </a:xfrm>
          <a:prstGeom prst="rect">
            <a:avLst/>
          </a:prstGeom>
          <a:solidFill>
            <a:schemeClr val="accent4"/>
          </a:solidFill>
          <a:ln>
            <a:noFill/>
          </a:ln>
          <a:effectLst/>
          <a:extLst/>
        </p:spPr>
        <p:txBody>
          <a:bodyPr wrap="none" anchor="ctr"/>
          <a:lstStyle/>
          <a:p>
            <a:pPr algn="ctr">
              <a:defRPr/>
            </a:pPr>
            <a:endParaRPr lang="en-US" sz="1378">
              <a:cs typeface="+mn-cs"/>
            </a:endParaRPr>
          </a:p>
        </p:txBody>
      </p:sp>
      <p:sp>
        <p:nvSpPr>
          <p:cNvPr id="6147" name="McK 2. Slide Title"/>
          <p:cNvSpPr>
            <a:spLocks noGrp="1" noChangeArrowheads="1"/>
          </p:cNvSpPr>
          <p:nvPr>
            <p:ph type="title"/>
          </p:nvPr>
        </p:nvSpPr>
        <p:spPr bwMode="auto">
          <a:xfrm>
            <a:off x="121490" y="234866"/>
            <a:ext cx="8794113"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76" name="McK 1. On-page tracker" hidden="1"/>
          <p:cNvSpPr>
            <a:spLocks noChangeArrowheads="1"/>
          </p:cNvSpPr>
          <p:nvPr/>
        </p:nvSpPr>
        <p:spPr bwMode="auto">
          <a:xfrm>
            <a:off x="121490" y="27537"/>
            <a:ext cx="655629" cy="164789"/>
          </a:xfrm>
          <a:prstGeom prst="rect">
            <a:avLst/>
          </a:prstGeom>
          <a:noFill/>
          <a:ln>
            <a:noFill/>
          </a:ln>
          <a:effectLst/>
          <a:extLst/>
        </p:spPr>
        <p:txBody>
          <a:bodyPr wrap="none" lIns="0" tIns="0" rIns="0" bIns="0">
            <a:spAutoFit/>
          </a:bodyPr>
          <a:lstStyle/>
          <a:p>
            <a:pPr>
              <a:defRPr/>
            </a:pPr>
            <a:r>
              <a:rPr lang="en-US" sz="1071">
                <a:solidFill>
                  <a:srgbClr val="808080"/>
                </a:solidFill>
                <a:cs typeface="+mn-cs"/>
              </a:rPr>
              <a:t>TRACKER</a:t>
            </a:r>
          </a:p>
        </p:txBody>
      </p:sp>
      <p:sp>
        <p:nvSpPr>
          <p:cNvPr id="1032" name="McK 3. Unit of measure" hidden="1"/>
          <p:cNvSpPr txBox="1">
            <a:spLocks noChangeArrowheads="1"/>
          </p:cNvSpPr>
          <p:nvPr/>
        </p:nvSpPr>
        <p:spPr bwMode="auto">
          <a:xfrm>
            <a:off x="121490" y="542617"/>
            <a:ext cx="3730492" cy="164789"/>
          </a:xfrm>
          <a:prstGeom prst="rect">
            <a:avLst/>
          </a:prstGeom>
          <a:noFill/>
          <a:ln>
            <a:noFill/>
          </a:ln>
          <a:effectLst/>
          <a:extLst/>
        </p:spPr>
        <p:txBody>
          <a:bodyPr lIns="0" tIns="0" rIns="0" bIns="0">
            <a:spAutoFit/>
          </a:bodyPr>
          <a:lstStyle>
            <a:lvl1pPr algn="l" defTabSz="895350">
              <a:defRPr sz="2400">
                <a:solidFill>
                  <a:schemeClr val="tx1"/>
                </a:solidFill>
                <a:latin typeface="Arial" pitchFamily="34" charset="0"/>
              </a:defRPr>
            </a:lvl1pPr>
            <a:lvl2pPr marL="447675" algn="l" defTabSz="895350">
              <a:defRPr sz="2400">
                <a:solidFill>
                  <a:schemeClr val="tx1"/>
                </a:solidFill>
                <a:latin typeface="Arial" pitchFamily="34" charset="0"/>
              </a:defRPr>
            </a:lvl2pPr>
            <a:lvl3pPr marL="895350" algn="l" defTabSz="895350">
              <a:defRPr sz="2400">
                <a:solidFill>
                  <a:schemeClr val="tx1"/>
                </a:solidFill>
                <a:latin typeface="Arial" pitchFamily="34" charset="0"/>
              </a:defRPr>
            </a:lvl3pPr>
            <a:lvl4pPr marL="1344613" algn="l" defTabSz="895350">
              <a:defRPr sz="2400">
                <a:solidFill>
                  <a:schemeClr val="tx1"/>
                </a:solidFill>
                <a:latin typeface="Arial" pitchFamily="34" charset="0"/>
              </a:defRPr>
            </a:lvl4pPr>
            <a:lvl5pPr marL="1792288" algn="l" defTabSz="895350">
              <a:defRPr sz="2400">
                <a:solidFill>
                  <a:schemeClr val="tx1"/>
                </a:solidFill>
                <a:latin typeface="Arial" pitchFamily="34" charset="0"/>
              </a:defRPr>
            </a:lvl5pPr>
            <a:lvl6pPr marL="2249488" defTabSz="895350" fontAlgn="base">
              <a:spcBef>
                <a:spcPct val="0"/>
              </a:spcBef>
              <a:spcAft>
                <a:spcPct val="0"/>
              </a:spcAft>
              <a:defRPr sz="2400">
                <a:solidFill>
                  <a:schemeClr val="tx1"/>
                </a:solidFill>
                <a:latin typeface="Arial" pitchFamily="34" charset="0"/>
              </a:defRPr>
            </a:lvl6pPr>
            <a:lvl7pPr marL="2706688" defTabSz="895350" fontAlgn="base">
              <a:spcBef>
                <a:spcPct val="0"/>
              </a:spcBef>
              <a:spcAft>
                <a:spcPct val="0"/>
              </a:spcAft>
              <a:defRPr sz="2400">
                <a:solidFill>
                  <a:schemeClr val="tx1"/>
                </a:solidFill>
                <a:latin typeface="Arial" pitchFamily="34" charset="0"/>
              </a:defRPr>
            </a:lvl7pPr>
            <a:lvl8pPr marL="3163888" defTabSz="895350" fontAlgn="base">
              <a:spcBef>
                <a:spcPct val="0"/>
              </a:spcBef>
              <a:spcAft>
                <a:spcPct val="0"/>
              </a:spcAft>
              <a:defRPr sz="2400">
                <a:solidFill>
                  <a:schemeClr val="tx1"/>
                </a:solidFill>
                <a:latin typeface="Arial" pitchFamily="34" charset="0"/>
              </a:defRPr>
            </a:lvl8pPr>
            <a:lvl9pPr marL="3621088" defTabSz="895350" fontAlgn="base">
              <a:spcBef>
                <a:spcPct val="0"/>
              </a:spcBef>
              <a:spcAft>
                <a:spcPct val="0"/>
              </a:spcAft>
              <a:defRPr sz="2400">
                <a:solidFill>
                  <a:schemeClr val="tx1"/>
                </a:solidFill>
                <a:latin typeface="Arial" pitchFamily="34" charset="0"/>
              </a:defRPr>
            </a:lvl9pPr>
          </a:lstStyle>
          <a:p>
            <a:pPr>
              <a:defRPr/>
            </a:pPr>
            <a:r>
              <a:rPr lang="en-US" sz="1071">
                <a:solidFill>
                  <a:srgbClr val="808080"/>
                </a:solidFill>
                <a:cs typeface="+mn-cs"/>
              </a:rPr>
              <a:t>Unit of measure</a:t>
            </a:r>
          </a:p>
        </p:txBody>
      </p:sp>
      <p:grpSp>
        <p:nvGrpSpPr>
          <p:cNvPr id="6151" name="McK Slide Elements"/>
          <p:cNvGrpSpPr>
            <a:grpSpLocks/>
          </p:cNvGrpSpPr>
          <p:nvPr userDrawn="1"/>
        </p:nvGrpSpPr>
        <p:grpSpPr bwMode="auto">
          <a:xfrm>
            <a:off x="121490" y="6240884"/>
            <a:ext cx="8722840" cy="463248"/>
            <a:chOff x="75" y="3853"/>
            <a:chExt cx="5385" cy="286"/>
          </a:xfrm>
        </p:grpSpPr>
        <p:sp>
          <p:nvSpPr>
            <p:cNvPr id="1151" name="McK 4. Footnote" hidden="1"/>
            <p:cNvSpPr txBox="1">
              <a:spLocks noChangeArrowheads="1"/>
            </p:cNvSpPr>
            <p:nvPr userDrawn="1"/>
          </p:nvSpPr>
          <p:spPr bwMode="auto">
            <a:xfrm>
              <a:off x="75" y="3853"/>
              <a:ext cx="5385" cy="73"/>
            </a:xfrm>
            <a:prstGeom prst="rect">
              <a:avLst/>
            </a:prstGeom>
            <a:noFill/>
            <a:ln>
              <a:noFill/>
            </a:ln>
            <a:effectLst/>
            <a:extLst/>
          </p:spPr>
          <p:txBody>
            <a:bodyPr lIns="0" tIns="0" rIns="0" bIns="0" anchor="b">
              <a:spAutoFit/>
            </a:bodyPr>
            <a:lstStyle>
              <a:lvl1pPr marL="104775" indent="-104775" algn="l" defTabSz="895350">
                <a:defRPr sz="2400">
                  <a:solidFill>
                    <a:schemeClr val="tx1"/>
                  </a:solidFill>
                  <a:latin typeface="Arial" pitchFamily="34" charset="0"/>
                </a:defRPr>
              </a:lvl1pPr>
              <a:lvl2pPr marL="1031875" algn="l" defTabSz="895350">
                <a:defRPr sz="2400">
                  <a:solidFill>
                    <a:schemeClr val="tx1"/>
                  </a:solidFill>
                  <a:latin typeface="Arial" pitchFamily="34" charset="0"/>
                </a:defRPr>
              </a:lvl2pPr>
              <a:lvl3pPr marL="1217613" algn="l" defTabSz="895350">
                <a:defRPr sz="2400">
                  <a:solidFill>
                    <a:schemeClr val="tx1"/>
                  </a:solidFill>
                  <a:latin typeface="Arial" pitchFamily="34" charset="0"/>
                </a:defRPr>
              </a:lvl3pPr>
              <a:lvl4pPr marL="1404938" algn="l" defTabSz="895350">
                <a:defRPr sz="2400">
                  <a:solidFill>
                    <a:schemeClr val="tx1"/>
                  </a:solidFill>
                  <a:latin typeface="Arial" pitchFamily="34" charset="0"/>
                </a:defRPr>
              </a:lvl4pPr>
              <a:lvl5pPr marL="1792288" algn="l" defTabSz="895350">
                <a:defRPr sz="2400">
                  <a:solidFill>
                    <a:schemeClr val="tx1"/>
                  </a:solidFill>
                  <a:latin typeface="Arial" pitchFamily="34" charset="0"/>
                </a:defRPr>
              </a:lvl5pPr>
              <a:lvl6pPr marL="2249488" defTabSz="895350" fontAlgn="base">
                <a:spcBef>
                  <a:spcPct val="0"/>
                </a:spcBef>
                <a:spcAft>
                  <a:spcPct val="0"/>
                </a:spcAft>
                <a:defRPr sz="2400">
                  <a:solidFill>
                    <a:schemeClr val="tx1"/>
                  </a:solidFill>
                  <a:latin typeface="Arial" pitchFamily="34" charset="0"/>
                </a:defRPr>
              </a:lvl6pPr>
              <a:lvl7pPr marL="2706688" defTabSz="895350" fontAlgn="base">
                <a:spcBef>
                  <a:spcPct val="0"/>
                </a:spcBef>
                <a:spcAft>
                  <a:spcPct val="0"/>
                </a:spcAft>
                <a:defRPr sz="2400">
                  <a:solidFill>
                    <a:schemeClr val="tx1"/>
                  </a:solidFill>
                  <a:latin typeface="Arial" pitchFamily="34" charset="0"/>
                </a:defRPr>
              </a:lvl7pPr>
              <a:lvl8pPr marL="3163888" defTabSz="895350" fontAlgn="base">
                <a:spcBef>
                  <a:spcPct val="0"/>
                </a:spcBef>
                <a:spcAft>
                  <a:spcPct val="0"/>
                </a:spcAft>
                <a:defRPr sz="2400">
                  <a:solidFill>
                    <a:schemeClr val="tx1"/>
                  </a:solidFill>
                  <a:latin typeface="Arial" pitchFamily="34" charset="0"/>
                </a:defRPr>
              </a:lvl8pPr>
              <a:lvl9pPr marL="3621088" defTabSz="895350" fontAlgn="base">
                <a:spcBef>
                  <a:spcPct val="0"/>
                </a:spcBef>
                <a:spcAft>
                  <a:spcPct val="0"/>
                </a:spcAft>
                <a:defRPr sz="2400">
                  <a:solidFill>
                    <a:schemeClr val="tx1"/>
                  </a:solidFill>
                  <a:latin typeface="Arial" pitchFamily="34" charset="0"/>
                </a:defRPr>
              </a:lvl9pPr>
            </a:lstStyle>
            <a:p>
              <a:pPr>
                <a:defRPr/>
              </a:pPr>
              <a:r>
                <a:rPr lang="en-US" sz="765">
                  <a:cs typeface="+mn-cs"/>
                </a:rPr>
                <a:t>1 Footnote</a:t>
              </a:r>
            </a:p>
          </p:txBody>
        </p:sp>
        <p:sp>
          <p:nvSpPr>
            <p:cNvPr id="1154" name="McK 5. Source" hidden="1"/>
            <p:cNvSpPr>
              <a:spLocks noChangeArrowheads="1"/>
            </p:cNvSpPr>
            <p:nvPr userDrawn="1"/>
          </p:nvSpPr>
          <p:spPr bwMode="auto">
            <a:xfrm>
              <a:off x="75" y="4066"/>
              <a:ext cx="4323" cy="73"/>
            </a:xfrm>
            <a:prstGeom prst="rect">
              <a:avLst/>
            </a:prstGeom>
            <a:noFill/>
            <a:ln>
              <a:noFill/>
            </a:ln>
            <a:effectLst/>
            <a:extLst/>
          </p:spPr>
          <p:txBody>
            <a:bodyPr lIns="0" tIns="0" rIns="0" bIns="0" anchor="ctr">
              <a:spAutoFit/>
            </a:bodyPr>
            <a:lstStyle>
              <a:lvl1pPr marL="609600" indent="-609600" algn="l" defTabSz="895350">
                <a:tabLst>
                  <a:tab pos="612775" algn="l"/>
                </a:tabLst>
                <a:defRPr sz="2400">
                  <a:solidFill>
                    <a:schemeClr val="tx1"/>
                  </a:solidFill>
                  <a:latin typeface="Arial" pitchFamily="34" charset="0"/>
                </a:defRPr>
              </a:lvl1pPr>
              <a:lvl2pPr marL="785813" indent="-142875" algn="l" defTabSz="895350">
                <a:tabLst>
                  <a:tab pos="612775" algn="l"/>
                </a:tabLst>
                <a:defRPr sz="2400">
                  <a:solidFill>
                    <a:schemeClr val="tx1"/>
                  </a:solidFill>
                  <a:latin typeface="Arial" pitchFamily="34" charset="0"/>
                </a:defRPr>
              </a:lvl2pPr>
              <a:lvl3pPr marL="936625" indent="-149225" algn="l" defTabSz="895350">
                <a:tabLst>
                  <a:tab pos="612775" algn="l"/>
                </a:tabLst>
                <a:defRPr sz="2400">
                  <a:solidFill>
                    <a:schemeClr val="tx1"/>
                  </a:solidFill>
                  <a:latin typeface="Arial" pitchFamily="34" charset="0"/>
                </a:defRPr>
              </a:lvl3pPr>
              <a:lvl4pPr marL="1073150" indent="-134938" algn="l" defTabSz="895350">
                <a:tabLst>
                  <a:tab pos="612775" algn="l"/>
                </a:tabLst>
                <a:defRPr sz="2400">
                  <a:solidFill>
                    <a:schemeClr val="tx1"/>
                  </a:solidFill>
                  <a:latin typeface="Arial" pitchFamily="34" charset="0"/>
                </a:defRPr>
              </a:lvl4pPr>
              <a:lvl5pPr marL="1223963" indent="-149225" algn="l" defTabSz="895350">
                <a:tabLst>
                  <a:tab pos="612775" algn="l"/>
                </a:tabLst>
                <a:defRPr sz="2400">
                  <a:solidFill>
                    <a:schemeClr val="tx1"/>
                  </a:solidFill>
                  <a:latin typeface="Arial" pitchFamily="34" charset="0"/>
                </a:defRPr>
              </a:lvl5pPr>
              <a:lvl6pPr marL="1681163" indent="-149225" defTabSz="895350" fontAlgn="base">
                <a:spcBef>
                  <a:spcPct val="0"/>
                </a:spcBef>
                <a:spcAft>
                  <a:spcPct val="0"/>
                </a:spcAft>
                <a:tabLst>
                  <a:tab pos="612775" algn="l"/>
                </a:tabLst>
                <a:defRPr sz="2400">
                  <a:solidFill>
                    <a:schemeClr val="tx1"/>
                  </a:solidFill>
                  <a:latin typeface="Arial" pitchFamily="34" charset="0"/>
                </a:defRPr>
              </a:lvl6pPr>
              <a:lvl7pPr marL="2138363" indent="-149225" defTabSz="895350" fontAlgn="base">
                <a:spcBef>
                  <a:spcPct val="0"/>
                </a:spcBef>
                <a:spcAft>
                  <a:spcPct val="0"/>
                </a:spcAft>
                <a:tabLst>
                  <a:tab pos="612775" algn="l"/>
                </a:tabLst>
                <a:defRPr sz="2400">
                  <a:solidFill>
                    <a:schemeClr val="tx1"/>
                  </a:solidFill>
                  <a:latin typeface="Arial" pitchFamily="34" charset="0"/>
                </a:defRPr>
              </a:lvl7pPr>
              <a:lvl8pPr marL="2595563" indent="-149225" defTabSz="895350" fontAlgn="base">
                <a:spcBef>
                  <a:spcPct val="0"/>
                </a:spcBef>
                <a:spcAft>
                  <a:spcPct val="0"/>
                </a:spcAft>
                <a:tabLst>
                  <a:tab pos="612775" algn="l"/>
                </a:tabLst>
                <a:defRPr sz="2400">
                  <a:solidFill>
                    <a:schemeClr val="tx1"/>
                  </a:solidFill>
                  <a:latin typeface="Arial" pitchFamily="34" charset="0"/>
                </a:defRPr>
              </a:lvl8pPr>
              <a:lvl9pPr marL="3052763" indent="-149225" defTabSz="895350" fontAlgn="base">
                <a:spcBef>
                  <a:spcPct val="0"/>
                </a:spcBef>
                <a:spcAft>
                  <a:spcPct val="0"/>
                </a:spcAft>
                <a:tabLst>
                  <a:tab pos="612775" algn="l"/>
                </a:tabLst>
                <a:defRPr sz="2400">
                  <a:solidFill>
                    <a:schemeClr val="tx1"/>
                  </a:solidFill>
                  <a:latin typeface="Arial" pitchFamily="34" charset="0"/>
                </a:defRPr>
              </a:lvl9pPr>
            </a:lstStyle>
            <a:p>
              <a:pPr>
                <a:defRPr/>
              </a:pPr>
              <a:r>
                <a:rPr lang="en-US" sz="765">
                  <a:solidFill>
                    <a:srgbClr val="000000"/>
                  </a:solidFill>
                  <a:cs typeface="+mn-cs"/>
                </a:rPr>
                <a:t>SOURCE: Source</a:t>
              </a:r>
            </a:p>
          </p:txBody>
        </p:sp>
      </p:grpSp>
      <p:grpSp>
        <p:nvGrpSpPr>
          <p:cNvPr id="6152" name="ACET" hidden="1"/>
          <p:cNvGrpSpPr>
            <a:grpSpLocks/>
          </p:cNvGrpSpPr>
          <p:nvPr/>
        </p:nvGrpSpPr>
        <p:grpSpPr bwMode="auto">
          <a:xfrm>
            <a:off x="1482156" y="1226146"/>
            <a:ext cx="4350892" cy="442190"/>
            <a:chOff x="915" y="757"/>
            <a:chExt cx="2686" cy="273"/>
          </a:xfrm>
        </p:grpSpPr>
        <p:cxnSp>
          <p:nvCxnSpPr>
            <p:cNvPr id="6159"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57"/>
              <a:ext cx="2686" cy="273"/>
            </a:xfrm>
            <a:prstGeom prst="leftRightArrow">
              <a:avLst>
                <a:gd name="adj1" fmla="val 100000"/>
                <a:gd name="adj2" fmla="val 0"/>
              </a:avLst>
            </a:prstGeom>
            <a:noFill/>
            <a:ln>
              <a:noFill/>
            </a:ln>
            <a:effectLst/>
            <a:extLst/>
          </p:spPr>
          <p:txBody>
            <a:bodyPr lIns="0" tIns="0" rIns="0" bIns="18288" anchor="b">
              <a:spAutoFit/>
            </a:bodyPr>
            <a:lstStyle/>
            <a:p>
              <a:pPr>
                <a:defRPr/>
              </a:pPr>
              <a:r>
                <a:rPr lang="en-US" sz="1378" b="1">
                  <a:cs typeface="+mn-cs"/>
                </a:rPr>
                <a:t>Title</a:t>
              </a:r>
            </a:p>
            <a:p>
              <a:pPr>
                <a:defRPr/>
              </a:pPr>
              <a:r>
                <a:rPr lang="en-US" sz="1378">
                  <a:solidFill>
                    <a:srgbClr val="808080"/>
                  </a:solidFill>
                  <a:cs typeface="+mn-cs"/>
                </a:rPr>
                <a:t>Unit of measure</a:t>
              </a:r>
            </a:p>
          </p:txBody>
        </p:sp>
      </p:grpSp>
      <p:sp>
        <p:nvSpPr>
          <p:cNvPr id="1304" name="Rectangle 280"/>
          <p:cNvSpPr>
            <a:spLocks noGrp="1" noChangeArrowheads="1"/>
          </p:cNvSpPr>
          <p:nvPr>
            <p:ph type="sldNum" sz="quarter" idx="4"/>
          </p:nvPr>
        </p:nvSpPr>
        <p:spPr bwMode="auto">
          <a:xfrm>
            <a:off x="8789937" y="6457036"/>
            <a:ext cx="199240" cy="155496"/>
          </a:xfrm>
          <a:prstGeom prst="rect">
            <a:avLst/>
          </a:prstGeom>
          <a:noFill/>
          <a:ln>
            <a:noFill/>
          </a:ln>
          <a:effectLst/>
          <a:extLst/>
        </p:spPr>
        <p:txBody>
          <a:bodyPr vert="horz" wrap="none" lIns="0" tIns="0" rIns="0" bIns="0" numCol="1" anchor="t" anchorCtr="0" compatLnSpc="1">
            <a:prstTxWarp prst="textNoShape">
              <a:avLst/>
            </a:prstTxWarp>
          </a:bodyPr>
          <a:lstStyle>
            <a:lvl1pPr>
              <a:defRPr sz="765">
                <a:solidFill>
                  <a:schemeClr val="bg1"/>
                </a:solidFill>
              </a:defRPr>
            </a:lvl1pPr>
          </a:lstStyle>
          <a:p>
            <a:fld id="{07350008-E154-402B-B837-A77C09D3FF29}" type="slidenum">
              <a:rPr lang="en-US" altLang="en-US" smtClean="0"/>
              <a:pPr/>
              <a:t>‹#›</a:t>
            </a:fld>
            <a:r>
              <a:rPr lang="en-US" altLang="en-US" smtClean="0"/>
              <a:t> </a:t>
            </a:r>
            <a:endParaRPr lang="en-US" altLang="en-US"/>
          </a:p>
        </p:txBody>
      </p:sp>
      <p:sp>
        <p:nvSpPr>
          <p:cNvPr id="1308" name="Working Draft" hidden="1"/>
          <p:cNvSpPr txBox="1">
            <a:spLocks noChangeArrowheads="1"/>
          </p:cNvSpPr>
          <p:nvPr/>
        </p:nvSpPr>
        <p:spPr bwMode="auto">
          <a:xfrm rot="5400000">
            <a:off x="8342559" y="1983683"/>
            <a:ext cx="1460336" cy="70660"/>
          </a:xfrm>
          <a:prstGeom prst="rect">
            <a:avLst/>
          </a:prstGeom>
          <a:noFill/>
          <a:ln>
            <a:noFill/>
          </a:ln>
          <a:effectLst/>
          <a:extLst/>
        </p:spPr>
        <p:txBody>
          <a:bodyPr wrap="none" lIns="0" tIns="0" rIns="0" bIns="0">
            <a:spAutoFit/>
          </a:bodyPr>
          <a:lstStyle/>
          <a:p>
            <a:pPr>
              <a:defRPr/>
            </a:pPr>
            <a:r>
              <a:rPr lang="en-US" sz="459">
                <a:cs typeface="+mn-cs"/>
              </a:rPr>
              <a:t>Last Modified 10/3/2013 9:56 AM Eastern Standard Time</a:t>
            </a:r>
            <a:endParaRPr lang="en-US" sz="1378">
              <a:cs typeface="+mn-cs"/>
            </a:endParaRPr>
          </a:p>
        </p:txBody>
      </p:sp>
      <p:sp>
        <p:nvSpPr>
          <p:cNvPr id="1309" name="Printed" hidden="1"/>
          <p:cNvSpPr txBox="1">
            <a:spLocks noChangeArrowheads="1"/>
          </p:cNvSpPr>
          <p:nvPr/>
        </p:nvSpPr>
        <p:spPr bwMode="auto">
          <a:xfrm rot="5400000">
            <a:off x="8672777" y="3941955"/>
            <a:ext cx="799899" cy="70660"/>
          </a:xfrm>
          <a:prstGeom prst="rect">
            <a:avLst/>
          </a:prstGeom>
          <a:noFill/>
          <a:ln>
            <a:noFill/>
          </a:ln>
          <a:effectLst/>
          <a:extLst/>
        </p:spPr>
        <p:txBody>
          <a:bodyPr wrap="none" lIns="0" tIns="0" rIns="0" bIns="0">
            <a:spAutoFit/>
          </a:bodyPr>
          <a:lstStyle/>
          <a:p>
            <a:pPr>
              <a:defRPr/>
            </a:pPr>
            <a:r>
              <a:rPr lang="en-US" sz="459">
                <a:cs typeface="+mn-cs"/>
              </a:rPr>
              <a:t>Printed 3/23/2012 10:30:36 AM</a:t>
            </a:r>
            <a:endParaRPr lang="en-US" sz="1378">
              <a:cs typeface="+mn-cs"/>
            </a:endParaRPr>
          </a:p>
        </p:txBody>
      </p:sp>
      <p:sp>
        <p:nvSpPr>
          <p:cNvPr id="6156" name="Rectangle 286"/>
          <p:cNvSpPr>
            <a:spLocks noGrp="1" noChangeArrowheads="1"/>
          </p:cNvSpPr>
          <p:nvPr>
            <p:ph type="body" idx="1"/>
          </p:nvPr>
        </p:nvSpPr>
        <p:spPr bwMode="auto">
          <a:xfrm>
            <a:off x="1482155" y="1990667"/>
            <a:ext cx="4389768"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12" name="SlideLogoSeparator"/>
          <p:cNvSpPr>
            <a:spLocks noChangeArrowheads="1"/>
          </p:cNvSpPr>
          <p:nvPr>
            <p:custDataLst>
              <p:tags r:id="rId16"/>
            </p:custDataLst>
          </p:nvPr>
        </p:nvSpPr>
        <p:spPr bwMode="auto">
          <a:xfrm>
            <a:off x="8659953" y="6439294"/>
            <a:ext cx="33664" cy="156966"/>
          </a:xfrm>
          <a:prstGeom prst="rect">
            <a:avLst/>
          </a:prstGeom>
          <a:noFill/>
          <a:ln>
            <a:noFill/>
          </a:ln>
          <a:effectLst/>
          <a:extLst/>
        </p:spPr>
        <p:txBody>
          <a:bodyPr vert="horz" wrap="none" lIns="0" tIns="0" rIns="0" bIns="0" numCol="1" anchor="t" anchorCtr="0" compatLnSpc="1">
            <a:prstTxWarp prst="textNoShape">
              <a:avLst/>
            </a:prstTxWarp>
          </a:bodyPr>
          <a:lstStyle/>
          <a:p>
            <a:pPr lvl="0"/>
            <a:r>
              <a:rPr lang="en-US" sz="765" dirty="0">
                <a:solidFill>
                  <a:schemeClr val="bg1"/>
                </a:solidFill>
              </a:rPr>
              <a:t>|</a:t>
            </a:r>
          </a:p>
        </p:txBody>
      </p:sp>
      <p:pic>
        <p:nvPicPr>
          <p:cNvPr id="18" name="Picture 7" descr="Signature-Marketing-White.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34851" y="6389563"/>
            <a:ext cx="3197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02681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dt="0"/>
  <p:txStyles>
    <p:titleStyle>
      <a:lvl1pPr algn="l" defTabSz="685145" rtl="0" eaLnBrk="0" fontAlgn="base" hangingPunct="0">
        <a:spcBef>
          <a:spcPct val="0"/>
        </a:spcBef>
        <a:spcAft>
          <a:spcPct val="0"/>
        </a:spcAft>
        <a:defRPr sz="1454" b="1">
          <a:solidFill>
            <a:schemeClr val="tx2"/>
          </a:solidFill>
          <a:latin typeface="+mj-lt"/>
          <a:ea typeface="+mj-ea"/>
          <a:cs typeface="+mj-cs"/>
        </a:defRPr>
      </a:lvl1pPr>
      <a:lvl2pPr algn="l" defTabSz="685145" rtl="0" eaLnBrk="0" fontAlgn="base" hangingPunct="0">
        <a:spcBef>
          <a:spcPct val="0"/>
        </a:spcBef>
        <a:spcAft>
          <a:spcPct val="0"/>
        </a:spcAft>
        <a:defRPr sz="1454" b="1">
          <a:solidFill>
            <a:schemeClr val="tx2"/>
          </a:solidFill>
          <a:latin typeface="Arial" pitchFamily="34" charset="0"/>
        </a:defRPr>
      </a:lvl2pPr>
      <a:lvl3pPr algn="l" defTabSz="685145" rtl="0" eaLnBrk="0" fontAlgn="base" hangingPunct="0">
        <a:spcBef>
          <a:spcPct val="0"/>
        </a:spcBef>
        <a:spcAft>
          <a:spcPct val="0"/>
        </a:spcAft>
        <a:defRPr sz="1454" b="1">
          <a:solidFill>
            <a:schemeClr val="tx2"/>
          </a:solidFill>
          <a:latin typeface="Arial" pitchFamily="34" charset="0"/>
        </a:defRPr>
      </a:lvl3pPr>
      <a:lvl4pPr algn="l" defTabSz="685145" rtl="0" eaLnBrk="0" fontAlgn="base" hangingPunct="0">
        <a:spcBef>
          <a:spcPct val="0"/>
        </a:spcBef>
        <a:spcAft>
          <a:spcPct val="0"/>
        </a:spcAft>
        <a:defRPr sz="1454" b="1">
          <a:solidFill>
            <a:schemeClr val="tx2"/>
          </a:solidFill>
          <a:latin typeface="Arial" pitchFamily="34" charset="0"/>
        </a:defRPr>
      </a:lvl4pPr>
      <a:lvl5pPr algn="l" defTabSz="685145" rtl="0" eaLnBrk="0" fontAlgn="base" hangingPunct="0">
        <a:spcBef>
          <a:spcPct val="0"/>
        </a:spcBef>
        <a:spcAft>
          <a:spcPct val="0"/>
        </a:spcAft>
        <a:defRPr sz="1454" b="1">
          <a:solidFill>
            <a:schemeClr val="tx2"/>
          </a:solidFill>
          <a:latin typeface="Arial" pitchFamily="34" charset="0"/>
        </a:defRPr>
      </a:lvl5pPr>
      <a:lvl6pPr marL="349861" algn="l" defTabSz="685145" rtl="0" fontAlgn="base">
        <a:spcBef>
          <a:spcPct val="0"/>
        </a:spcBef>
        <a:spcAft>
          <a:spcPct val="0"/>
        </a:spcAft>
        <a:defRPr sz="1454" b="1">
          <a:solidFill>
            <a:schemeClr val="tx2"/>
          </a:solidFill>
          <a:latin typeface="Arial" pitchFamily="34" charset="0"/>
        </a:defRPr>
      </a:lvl6pPr>
      <a:lvl7pPr marL="699722" algn="l" defTabSz="685145" rtl="0" fontAlgn="base">
        <a:spcBef>
          <a:spcPct val="0"/>
        </a:spcBef>
        <a:spcAft>
          <a:spcPct val="0"/>
        </a:spcAft>
        <a:defRPr sz="1454" b="1">
          <a:solidFill>
            <a:schemeClr val="tx2"/>
          </a:solidFill>
          <a:latin typeface="Arial" pitchFamily="34" charset="0"/>
        </a:defRPr>
      </a:lvl7pPr>
      <a:lvl8pPr marL="1049582" algn="l" defTabSz="685145" rtl="0" fontAlgn="base">
        <a:spcBef>
          <a:spcPct val="0"/>
        </a:spcBef>
        <a:spcAft>
          <a:spcPct val="0"/>
        </a:spcAft>
        <a:defRPr sz="1454" b="1">
          <a:solidFill>
            <a:schemeClr val="tx2"/>
          </a:solidFill>
          <a:latin typeface="Arial" pitchFamily="34" charset="0"/>
        </a:defRPr>
      </a:lvl8pPr>
      <a:lvl9pPr marL="1399444" algn="l" defTabSz="685145" rtl="0" fontAlgn="base">
        <a:spcBef>
          <a:spcPct val="0"/>
        </a:spcBef>
        <a:spcAft>
          <a:spcPct val="0"/>
        </a:spcAft>
        <a:defRPr sz="1454" b="1">
          <a:solidFill>
            <a:schemeClr val="tx2"/>
          </a:solidFill>
          <a:latin typeface="Arial" pitchFamily="34" charset="0"/>
        </a:defRPr>
      </a:lvl9pPr>
    </p:titleStyle>
    <p:bodyStyle>
      <a:lvl1pPr algn="l" defTabSz="685145" rtl="0" eaLnBrk="0" fontAlgn="base" hangingPunct="0">
        <a:spcBef>
          <a:spcPct val="0"/>
        </a:spcBef>
        <a:spcAft>
          <a:spcPct val="0"/>
        </a:spcAft>
        <a:buClr>
          <a:schemeClr val="tx2"/>
        </a:buClr>
        <a:defRPr sz="1224">
          <a:solidFill>
            <a:schemeClr val="tx1"/>
          </a:solidFill>
          <a:latin typeface="+mn-lt"/>
          <a:ea typeface="+mn-ea"/>
          <a:cs typeface="+mn-cs"/>
        </a:defRPr>
      </a:lvl1pPr>
      <a:lvl2pPr marL="148205" indent="-146990" algn="l" defTabSz="685145" rtl="0" eaLnBrk="0" fontAlgn="base" hangingPunct="0">
        <a:spcBef>
          <a:spcPct val="0"/>
        </a:spcBef>
        <a:spcAft>
          <a:spcPct val="0"/>
        </a:spcAft>
        <a:buClr>
          <a:schemeClr val="tx2"/>
        </a:buClr>
        <a:buSzPct val="125000"/>
        <a:buFont typeface="Arial" panose="020B0604020202020204" pitchFamily="34" charset="0"/>
        <a:buChar char="▪"/>
        <a:defRPr sz="1224">
          <a:solidFill>
            <a:schemeClr val="tx1"/>
          </a:solidFill>
          <a:latin typeface="+mn-lt"/>
        </a:defRPr>
      </a:lvl2pPr>
      <a:lvl3pPr marL="349861" indent="-200441" algn="l" defTabSz="685145" rtl="0" eaLnBrk="0" fontAlgn="base" hangingPunct="0">
        <a:spcBef>
          <a:spcPct val="0"/>
        </a:spcBef>
        <a:spcAft>
          <a:spcPct val="0"/>
        </a:spcAft>
        <a:buClr>
          <a:schemeClr val="tx2"/>
        </a:buClr>
        <a:buSzPct val="120000"/>
        <a:buFont typeface="Arial" panose="020B0604020202020204" pitchFamily="34" charset="0"/>
        <a:buChar char="–"/>
        <a:defRPr sz="1224">
          <a:solidFill>
            <a:schemeClr val="tx1"/>
          </a:solidFill>
          <a:latin typeface="+mn-lt"/>
        </a:defRPr>
      </a:lvl3pPr>
      <a:lvl4pPr marL="470126" indent="-119050" algn="l" defTabSz="685145" rtl="0" eaLnBrk="0" fontAlgn="base" hangingPunct="0">
        <a:spcBef>
          <a:spcPct val="0"/>
        </a:spcBef>
        <a:spcAft>
          <a:spcPct val="0"/>
        </a:spcAft>
        <a:buClr>
          <a:schemeClr val="tx2"/>
        </a:buClr>
        <a:buSzPct val="120000"/>
        <a:buFont typeface="Arial" panose="020B0604020202020204" pitchFamily="34" charset="0"/>
        <a:buChar char="▫"/>
        <a:defRPr sz="1224">
          <a:solidFill>
            <a:schemeClr val="tx1"/>
          </a:solidFill>
          <a:latin typeface="+mn-lt"/>
        </a:defRPr>
      </a:lvl4pPr>
      <a:lvl5pPr marL="570953" indent="-99614" algn="l" defTabSz="685145" rtl="0" eaLnBrk="0" fontAlgn="base" hangingPunct="0">
        <a:spcBef>
          <a:spcPct val="0"/>
        </a:spcBef>
        <a:spcAft>
          <a:spcPct val="0"/>
        </a:spcAft>
        <a:buClr>
          <a:schemeClr val="tx2"/>
        </a:buClr>
        <a:buSzPct val="89000"/>
        <a:buFont typeface="Arial" panose="020B0604020202020204" pitchFamily="34" charset="0"/>
        <a:buChar char="-"/>
        <a:defRPr sz="1224">
          <a:solidFill>
            <a:schemeClr val="tx1"/>
          </a:solidFill>
          <a:latin typeface="+mn-lt"/>
        </a:defRPr>
      </a:lvl5pPr>
      <a:lvl6pPr marL="920814"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6pPr>
      <a:lvl7pPr marL="1270676"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7pPr>
      <a:lvl8pPr marL="1620536"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8pPr>
      <a:lvl9pPr marL="1970397" indent="-99614" algn="l" defTabSz="685145" rtl="0" fontAlgn="base">
        <a:spcBef>
          <a:spcPct val="0"/>
        </a:spcBef>
        <a:spcAft>
          <a:spcPct val="0"/>
        </a:spcAft>
        <a:buClr>
          <a:schemeClr val="tx2"/>
        </a:buClr>
        <a:buSzPct val="89000"/>
        <a:buFont typeface="Arial" pitchFamily="34" charset="0"/>
        <a:buChar char="-"/>
        <a:defRPr sz="1224">
          <a:solidFill>
            <a:schemeClr val="tx1"/>
          </a:solidFill>
          <a:latin typeface="+mn-lt"/>
        </a:defRPr>
      </a:lvl9pPr>
    </p:bodyStyle>
    <p:otherStyle>
      <a:defPPr>
        <a:defRPr lang="en-US"/>
      </a:defPPr>
      <a:lvl1pPr marL="0" algn="l" defTabSz="699722" rtl="0" eaLnBrk="1" latinLnBrk="0" hangingPunct="1">
        <a:defRPr sz="1378" kern="1200">
          <a:solidFill>
            <a:schemeClr val="tx1"/>
          </a:solidFill>
          <a:latin typeface="+mn-lt"/>
          <a:ea typeface="+mn-ea"/>
          <a:cs typeface="+mn-cs"/>
        </a:defRPr>
      </a:lvl1pPr>
      <a:lvl2pPr marL="349861" algn="l" defTabSz="699722" rtl="0" eaLnBrk="1" latinLnBrk="0" hangingPunct="1">
        <a:defRPr sz="1378" kern="1200">
          <a:solidFill>
            <a:schemeClr val="tx1"/>
          </a:solidFill>
          <a:latin typeface="+mn-lt"/>
          <a:ea typeface="+mn-ea"/>
          <a:cs typeface="+mn-cs"/>
        </a:defRPr>
      </a:lvl2pPr>
      <a:lvl3pPr marL="699722" algn="l" defTabSz="699722" rtl="0" eaLnBrk="1" latinLnBrk="0" hangingPunct="1">
        <a:defRPr sz="1378" kern="1200">
          <a:solidFill>
            <a:schemeClr val="tx1"/>
          </a:solidFill>
          <a:latin typeface="+mn-lt"/>
          <a:ea typeface="+mn-ea"/>
          <a:cs typeface="+mn-cs"/>
        </a:defRPr>
      </a:lvl3pPr>
      <a:lvl4pPr marL="1049582" algn="l" defTabSz="699722" rtl="0" eaLnBrk="1" latinLnBrk="0" hangingPunct="1">
        <a:defRPr sz="1378" kern="1200">
          <a:solidFill>
            <a:schemeClr val="tx1"/>
          </a:solidFill>
          <a:latin typeface="+mn-lt"/>
          <a:ea typeface="+mn-ea"/>
          <a:cs typeface="+mn-cs"/>
        </a:defRPr>
      </a:lvl4pPr>
      <a:lvl5pPr marL="1399444" algn="l" defTabSz="699722" rtl="0" eaLnBrk="1" latinLnBrk="0" hangingPunct="1">
        <a:defRPr sz="1378" kern="1200">
          <a:solidFill>
            <a:schemeClr val="tx1"/>
          </a:solidFill>
          <a:latin typeface="+mn-lt"/>
          <a:ea typeface="+mn-ea"/>
          <a:cs typeface="+mn-cs"/>
        </a:defRPr>
      </a:lvl5pPr>
      <a:lvl6pPr marL="1749305" algn="l" defTabSz="699722" rtl="0" eaLnBrk="1" latinLnBrk="0" hangingPunct="1">
        <a:defRPr sz="1378" kern="1200">
          <a:solidFill>
            <a:schemeClr val="tx1"/>
          </a:solidFill>
          <a:latin typeface="+mn-lt"/>
          <a:ea typeface="+mn-ea"/>
          <a:cs typeface="+mn-cs"/>
        </a:defRPr>
      </a:lvl6pPr>
      <a:lvl7pPr marL="2099165" algn="l" defTabSz="699722" rtl="0" eaLnBrk="1" latinLnBrk="0" hangingPunct="1">
        <a:defRPr sz="1378" kern="1200">
          <a:solidFill>
            <a:schemeClr val="tx1"/>
          </a:solidFill>
          <a:latin typeface="+mn-lt"/>
          <a:ea typeface="+mn-ea"/>
          <a:cs typeface="+mn-cs"/>
        </a:defRPr>
      </a:lvl7pPr>
      <a:lvl8pPr marL="2449026" algn="l" defTabSz="699722" rtl="0" eaLnBrk="1" latinLnBrk="0" hangingPunct="1">
        <a:defRPr sz="1378" kern="1200">
          <a:solidFill>
            <a:schemeClr val="tx1"/>
          </a:solidFill>
          <a:latin typeface="+mn-lt"/>
          <a:ea typeface="+mn-ea"/>
          <a:cs typeface="+mn-cs"/>
        </a:defRPr>
      </a:lvl8pPr>
      <a:lvl9pPr marL="2798887" algn="l" defTabSz="699722" rtl="0" eaLnBrk="1" latinLnBrk="0" hangingPunct="1">
        <a:defRPr sz="1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6.png"/><Relationship Id="rId4" Type="http://schemas.openxmlformats.org/officeDocument/2006/relationships/tags" Target="../tags/tag10.xml"/><Relationship Id="rId9"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6.xml"/><Relationship Id="rId7"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chart" Target="../charts/chart2.xml"/><Relationship Id="rId5" Type="http://schemas.openxmlformats.org/officeDocument/2006/relationships/tags" Target="../tags/tag18.xml"/><Relationship Id="rId10" Type="http://schemas.openxmlformats.org/officeDocument/2006/relationships/chart" Target="../charts/chart1.xml"/><Relationship Id="rId4" Type="http://schemas.openxmlformats.org/officeDocument/2006/relationships/tags" Target="../tags/tag17.xml"/><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hyperlink" Target="http://www.med.umich.edu/i/acs/PartnersInCareQuestionnaire/index.html" TargetMode="External"/><Relationship Id="rId3" Type="http://schemas.openxmlformats.org/officeDocument/2006/relationships/image" Target="../media/image16.png"/><Relationship Id="rId7" Type="http://schemas.openxmlformats.org/officeDocument/2006/relationships/hyperlink" Target="http://www.med.umich.edu/i/acs/BHCC/Behavioral%20Health%20Collaborative%20Car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med.umich.edu/i/acs/Practice%20Transformation/Chapter%209%20-%20care%20management%20billing/index.html" TargetMode="External"/><Relationship Id="rId5" Type="http://schemas.openxmlformats.org/officeDocument/2006/relationships/hyperlink" Target="http://www.med.umich.edu/i/acs/Practice%20Transformation/Chapter%204%20-%20Patient%20Outreach/index.html" TargetMode="External"/><Relationship Id="rId10" Type="http://schemas.openxmlformats.org/officeDocument/2006/relationships/hyperlink" Target="http://www.med.umich.edu/i/acs/Practice%20Transformation/Chapter%207%20-%20PFAC/index.html" TargetMode="External"/><Relationship Id="rId4" Type="http://schemas.openxmlformats.org/officeDocument/2006/relationships/hyperlink" Target="http://www.med.umich.edu/i/acs/Practice%20Transformation/Chapter%203%20-%20Alternative%20sites%20of%20care/index.html" TargetMode="External"/><Relationship Id="rId9" Type="http://schemas.openxmlformats.org/officeDocument/2006/relationships/hyperlink" Target="http://www.med.umich.edu/i/acs/Practice%20Transformation/Chapter%208%20-%20ACP/index.html" TargetMode="Externa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Layout" Target="../slideLayouts/slideLayout33.xml"/><Relationship Id="rId4"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449E6C-6099-0B4A-8894-5F155B82A31E}"/>
              </a:ext>
            </a:extLst>
          </p:cNvPr>
          <p:cNvSpPr txBox="1">
            <a:spLocks/>
          </p:cNvSpPr>
          <p:nvPr/>
        </p:nvSpPr>
        <p:spPr>
          <a:xfrm>
            <a:off x="526928" y="2832529"/>
            <a:ext cx="11430000" cy="2652448"/>
          </a:xfrm>
          <a:prstGeom prst="rect">
            <a:avLst/>
          </a:prstGeom>
        </p:spPr>
        <p:txBody>
          <a:bodyPr anchor="t">
            <a:normAutofit/>
          </a:bodyPr>
          <a:lstStyle>
            <a:lvl1pPr algn="l" defTabSz="365760" rtl="0" eaLnBrk="1" latinLnBrk="0" hangingPunct="1">
              <a:lnSpc>
                <a:spcPct val="90000"/>
              </a:lnSpc>
              <a:spcBef>
                <a:spcPct val="0"/>
              </a:spcBef>
              <a:buNone/>
              <a:defRPr sz="1760" kern="1200">
                <a:solidFill>
                  <a:schemeClr val="tx1"/>
                </a:solidFill>
                <a:latin typeface="+mj-lt"/>
                <a:ea typeface="+mj-ea"/>
                <a:cs typeface="+mj-cs"/>
              </a:defRPr>
            </a:lvl1pPr>
          </a:lstStyle>
          <a:p>
            <a:pPr defTabSz="914400"/>
            <a:r>
              <a:rPr lang="en-US" sz="3500" dirty="0">
                <a:solidFill>
                  <a:srgbClr val="4472C4"/>
                </a:solidFill>
                <a:latin typeface="Trebuchet MS" panose="020B0703020202090204" pitchFamily="34" charset="0"/>
              </a:rPr>
              <a:t>Practice &amp; </a:t>
            </a:r>
            <a:br>
              <a:rPr lang="en-US" sz="3500" dirty="0">
                <a:solidFill>
                  <a:srgbClr val="4472C4"/>
                </a:solidFill>
                <a:latin typeface="Trebuchet MS" panose="020B0703020202090204" pitchFamily="34" charset="0"/>
              </a:rPr>
            </a:br>
            <a:r>
              <a:rPr lang="en-US" sz="3500" dirty="0">
                <a:solidFill>
                  <a:srgbClr val="4472C4"/>
                </a:solidFill>
                <a:latin typeface="Trebuchet MS" panose="020B0703020202090204" pitchFamily="34" charset="0"/>
              </a:rPr>
              <a:t>Quality Improvement</a:t>
            </a:r>
          </a:p>
        </p:txBody>
      </p:sp>
      <p:sp>
        <p:nvSpPr>
          <p:cNvPr id="5" name="Subtitle 2">
            <a:extLst>
              <a:ext uri="{FF2B5EF4-FFF2-40B4-BE49-F238E27FC236}">
                <a16:creationId xmlns:a16="http://schemas.microsoft.com/office/drawing/2014/main" id="{7C3C3680-A464-0C4A-B3C0-5E667E6463B6}"/>
              </a:ext>
            </a:extLst>
          </p:cNvPr>
          <p:cNvSpPr txBox="1">
            <a:spLocks/>
          </p:cNvSpPr>
          <p:nvPr/>
        </p:nvSpPr>
        <p:spPr>
          <a:xfrm>
            <a:off x="526928" y="2381500"/>
            <a:ext cx="9839640" cy="56063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2286000">
              <a:spcBef>
                <a:spcPts val="2500"/>
              </a:spcBef>
            </a:pPr>
            <a:r>
              <a:rPr lang="en-US" sz="2500" dirty="0">
                <a:solidFill>
                  <a:prstClr val="white"/>
                </a:solidFill>
                <a:latin typeface="Trebuchet MS" panose="020B0703020202090204" pitchFamily="34" charset="0"/>
              </a:rPr>
              <a:t>2019 STFM Conference on</a:t>
            </a:r>
          </a:p>
        </p:txBody>
      </p:sp>
      <p:grpSp>
        <p:nvGrpSpPr>
          <p:cNvPr id="6" name="Group 5">
            <a:extLst>
              <a:ext uri="{FF2B5EF4-FFF2-40B4-BE49-F238E27FC236}">
                <a16:creationId xmlns:a16="http://schemas.microsoft.com/office/drawing/2014/main" id="{985629AD-076B-1D48-855E-D05752C3F5A7}"/>
              </a:ext>
            </a:extLst>
          </p:cNvPr>
          <p:cNvGrpSpPr/>
          <p:nvPr/>
        </p:nvGrpSpPr>
        <p:grpSpPr>
          <a:xfrm>
            <a:off x="683504" y="815529"/>
            <a:ext cx="2707828" cy="669568"/>
            <a:chOff x="6222857" y="4616449"/>
            <a:chExt cx="1838522" cy="378844"/>
          </a:xfrm>
        </p:grpSpPr>
        <p:pic>
          <p:nvPicPr>
            <p:cNvPr id="7" name="Picture 6">
              <a:extLst>
                <a:ext uri="{FF2B5EF4-FFF2-40B4-BE49-F238E27FC236}">
                  <a16:creationId xmlns:a16="http://schemas.microsoft.com/office/drawing/2014/main" id="{4E1B3351-4830-0247-9B78-D6CBD3358901}"/>
                </a:ext>
              </a:extLst>
            </p:cNvPr>
            <p:cNvPicPr>
              <a:picLocks noChangeAspect="1"/>
            </p:cNvPicPr>
            <p:nvPr userDrawn="1"/>
          </p:nvPicPr>
          <p:blipFill>
            <a:blip r:embed="rId2"/>
            <a:stretch>
              <a:fillRect/>
            </a:stretch>
          </p:blipFill>
          <p:spPr>
            <a:xfrm>
              <a:off x="6222857" y="4671377"/>
              <a:ext cx="800483" cy="323916"/>
            </a:xfrm>
            <a:prstGeom prst="rect">
              <a:avLst/>
            </a:prstGeom>
          </p:spPr>
        </p:pic>
        <p:pic>
          <p:nvPicPr>
            <p:cNvPr id="8" name="Picture 7">
              <a:extLst>
                <a:ext uri="{FF2B5EF4-FFF2-40B4-BE49-F238E27FC236}">
                  <a16:creationId xmlns:a16="http://schemas.microsoft.com/office/drawing/2014/main" id="{12FBA1E5-8C40-724A-A747-FAD06B4886A6}"/>
                </a:ext>
              </a:extLst>
            </p:cNvPr>
            <p:cNvPicPr>
              <a:picLocks noChangeAspect="1"/>
            </p:cNvPicPr>
            <p:nvPr userDrawn="1"/>
          </p:nvPicPr>
          <p:blipFill>
            <a:blip r:embed="rId3"/>
            <a:stretch>
              <a:fillRect/>
            </a:stretch>
          </p:blipFill>
          <p:spPr>
            <a:xfrm>
              <a:off x="7116001" y="4616449"/>
              <a:ext cx="945378" cy="355601"/>
            </a:xfrm>
            <a:prstGeom prst="rect">
              <a:avLst/>
            </a:prstGeom>
          </p:spPr>
        </p:pic>
      </p:grpSp>
      <p:grpSp>
        <p:nvGrpSpPr>
          <p:cNvPr id="9" name="Group 8">
            <a:extLst>
              <a:ext uri="{FF2B5EF4-FFF2-40B4-BE49-F238E27FC236}">
                <a16:creationId xmlns:a16="http://schemas.microsoft.com/office/drawing/2014/main" id="{D1D98229-A2B3-6B4A-B46B-11140C4CA9CF}"/>
              </a:ext>
            </a:extLst>
          </p:cNvPr>
          <p:cNvGrpSpPr/>
          <p:nvPr/>
        </p:nvGrpSpPr>
        <p:grpSpPr>
          <a:xfrm>
            <a:off x="6078370" y="1349658"/>
            <a:ext cx="2206565" cy="2063685"/>
            <a:chOff x="4315485" y="1908430"/>
            <a:chExt cx="2079703" cy="1945037"/>
          </a:xfrm>
        </p:grpSpPr>
        <p:sp>
          <p:nvSpPr>
            <p:cNvPr id="10" name="Diamond 9">
              <a:extLst>
                <a:ext uri="{FF2B5EF4-FFF2-40B4-BE49-F238E27FC236}">
                  <a16:creationId xmlns:a16="http://schemas.microsoft.com/office/drawing/2014/main" id="{872F7F66-4EED-DB4F-B853-B2A672ADE9C2}"/>
                </a:ext>
              </a:extLst>
            </p:cNvPr>
            <p:cNvSpPr/>
            <p:nvPr/>
          </p:nvSpPr>
          <p:spPr>
            <a:xfrm>
              <a:off x="4450151" y="1908430"/>
              <a:ext cx="1945037" cy="1945037"/>
            </a:xfrm>
            <a:prstGeom prst="diamond">
              <a:avLst/>
            </a:prstGeom>
            <a:gradFill flip="none" rotWithShape="1">
              <a:gsLst>
                <a:gs pos="0">
                  <a:schemeClr val="accent5"/>
                </a:gs>
                <a:gs pos="100000">
                  <a:schemeClr val="bg1">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5"/>
              <a:endParaRPr lang="en-US" sz="1513" dirty="0">
                <a:solidFill>
                  <a:prstClr val="white"/>
                </a:solidFill>
                <a:latin typeface="Calibri" panose="020F0502020204030204"/>
              </a:endParaRPr>
            </a:p>
          </p:txBody>
        </p:sp>
        <p:sp>
          <p:nvSpPr>
            <p:cNvPr id="11" name="Diamond 10">
              <a:extLst>
                <a:ext uri="{FF2B5EF4-FFF2-40B4-BE49-F238E27FC236}">
                  <a16:creationId xmlns:a16="http://schemas.microsoft.com/office/drawing/2014/main" id="{6AA1C14A-EC2F-EF41-A863-418A4D8E44AD}"/>
                </a:ext>
              </a:extLst>
            </p:cNvPr>
            <p:cNvSpPr/>
            <p:nvPr/>
          </p:nvSpPr>
          <p:spPr>
            <a:xfrm>
              <a:off x="4315485" y="1908430"/>
              <a:ext cx="1945037" cy="1945037"/>
            </a:xfrm>
            <a:prstGeom prst="diamond">
              <a:avLst/>
            </a:prstGeom>
            <a:blipFill dpi="0" rotWithShape="1">
              <a:blip r:embed="rId4"/>
              <a:srcRect/>
              <a:stretch>
                <a:fillRect l="-6000" t="-2000" r="-2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8095"/>
              <a:endParaRPr lang="en-US" sz="1513" dirty="0">
                <a:solidFill>
                  <a:prstClr val="white"/>
                </a:solidFill>
                <a:latin typeface="Calibri" panose="020F0502020204030204"/>
              </a:endParaRPr>
            </a:p>
          </p:txBody>
        </p:sp>
      </p:grpSp>
    </p:spTree>
    <p:extLst>
      <p:ext uri="{BB962C8B-B14F-4D97-AF65-F5344CB8AC3E}">
        <p14:creationId xmlns:p14="http://schemas.microsoft.com/office/powerpoint/2010/main" val="108923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7081646" y="6397919"/>
            <a:ext cx="2057400" cy="365125"/>
          </a:xfrm>
        </p:spPr>
        <p:txBody>
          <a:bodyPr/>
          <a:lstStyle/>
          <a:p>
            <a:fld id="{99D9D1E9-AF86-4108-B380-B47203995C88}" type="slidenum">
              <a:rPr lang="en-US" smtClean="0"/>
              <a:t>10</a:t>
            </a:fld>
            <a:endParaRPr lang="en-US" dirty="0"/>
          </a:p>
        </p:txBody>
      </p:sp>
      <p:sp>
        <p:nvSpPr>
          <p:cNvPr id="21"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CPC+ Pillars</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10" name="Isosceles Triangle 9"/>
          <p:cNvSpPr/>
          <p:nvPr/>
        </p:nvSpPr>
        <p:spPr>
          <a:xfrm rot="5400000">
            <a:off x="4619202" y="3060986"/>
            <a:ext cx="2203814" cy="30891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4"/>
          <a:stretch>
            <a:fillRect/>
          </a:stretch>
        </p:blipFill>
        <p:spPr>
          <a:xfrm>
            <a:off x="807721" y="692519"/>
            <a:ext cx="7467600" cy="5467315"/>
          </a:xfrm>
          <a:prstGeom prst="rect">
            <a:avLst/>
          </a:prstGeom>
        </p:spPr>
      </p:pic>
    </p:spTree>
    <p:extLst>
      <p:ext uri="{BB962C8B-B14F-4D97-AF65-F5344CB8AC3E}">
        <p14:creationId xmlns:p14="http://schemas.microsoft.com/office/powerpoint/2010/main" val="2635583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“Home” Model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9D9D1E9-AF86-4108-B380-B47203995C88}" type="slidenum">
              <a:rPr lang="en-US" smtClean="0"/>
              <a:t>11</a:t>
            </a:fld>
            <a:endParaRPr lang="en-US" dirty="0"/>
          </a:p>
        </p:txBody>
      </p:sp>
      <p:grpSp>
        <p:nvGrpSpPr>
          <p:cNvPr id="5" name="Group 4"/>
          <p:cNvGrpSpPr/>
          <p:nvPr/>
        </p:nvGrpSpPr>
        <p:grpSpPr>
          <a:xfrm>
            <a:off x="1149366" y="1555267"/>
            <a:ext cx="6845268" cy="4621696"/>
            <a:chOff x="406401" y="590843"/>
            <a:chExt cx="8067948" cy="5625985"/>
          </a:xfrm>
          <a:solidFill>
            <a:srgbClr val="002060"/>
          </a:solidFill>
        </p:grpSpPr>
        <p:sp>
          <p:nvSpPr>
            <p:cNvPr id="6" name="Rectangle 5"/>
            <p:cNvSpPr/>
            <p:nvPr/>
          </p:nvSpPr>
          <p:spPr>
            <a:xfrm>
              <a:off x="876693" y="4693053"/>
              <a:ext cx="7161530" cy="654730"/>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Medical Home Model Core Competencies</a:t>
              </a:r>
            </a:p>
          </p:txBody>
        </p:sp>
        <p:sp>
          <p:nvSpPr>
            <p:cNvPr id="7" name="Isosceles Triangle 6"/>
            <p:cNvSpPr/>
            <p:nvPr/>
          </p:nvSpPr>
          <p:spPr>
            <a:xfrm>
              <a:off x="406401" y="590843"/>
              <a:ext cx="8067948" cy="1168590"/>
            </a:xfrm>
            <a:prstGeom prst="triangle">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Practice Transformation</a:t>
              </a:r>
              <a:endParaRPr lang="en-US" dirty="0">
                <a:solidFill>
                  <a:schemeClr val="tx1"/>
                </a:solidFill>
              </a:endParaRPr>
            </a:p>
            <a:p>
              <a:pPr algn="ctr"/>
              <a:endParaRPr lang="en-US" sz="700" b="1" dirty="0"/>
            </a:p>
          </p:txBody>
        </p:sp>
        <p:sp>
          <p:nvSpPr>
            <p:cNvPr id="8" name="Rectangle 7"/>
            <p:cNvSpPr/>
            <p:nvPr/>
          </p:nvSpPr>
          <p:spPr>
            <a:xfrm>
              <a:off x="876693" y="1911839"/>
              <a:ext cx="1192154" cy="2705318"/>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Increase Access and Continuity</a:t>
              </a:r>
              <a:endParaRPr lang="en-US" sz="1200" dirty="0">
                <a:solidFill>
                  <a:schemeClr val="bg1"/>
                </a:solidFill>
              </a:endParaRPr>
            </a:p>
          </p:txBody>
        </p:sp>
        <p:sp>
          <p:nvSpPr>
            <p:cNvPr id="9" name="Rectangle 8"/>
            <p:cNvSpPr/>
            <p:nvPr/>
          </p:nvSpPr>
          <p:spPr>
            <a:xfrm>
              <a:off x="2274391" y="1923935"/>
              <a:ext cx="1231420" cy="2693224"/>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Targeted Care Management</a:t>
              </a:r>
              <a:endParaRPr lang="en-US" sz="1200" dirty="0">
                <a:solidFill>
                  <a:schemeClr val="bg1"/>
                </a:solidFill>
              </a:endParaRPr>
            </a:p>
          </p:txBody>
        </p:sp>
        <p:sp>
          <p:nvSpPr>
            <p:cNvPr id="10" name="Rectangle 9"/>
            <p:cNvSpPr/>
            <p:nvPr/>
          </p:nvSpPr>
          <p:spPr>
            <a:xfrm>
              <a:off x="3711351" y="1923933"/>
              <a:ext cx="1706657" cy="2693224"/>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Comprehensiveness and Coordination</a:t>
              </a:r>
              <a:endParaRPr lang="en-US" sz="1200" dirty="0">
                <a:solidFill>
                  <a:schemeClr val="bg1"/>
                </a:solidFill>
              </a:endParaRPr>
            </a:p>
          </p:txBody>
        </p:sp>
        <p:sp>
          <p:nvSpPr>
            <p:cNvPr id="11" name="Rectangle 10"/>
            <p:cNvSpPr/>
            <p:nvPr/>
          </p:nvSpPr>
          <p:spPr>
            <a:xfrm>
              <a:off x="5540412" y="1923272"/>
              <a:ext cx="1192155" cy="2693224"/>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Patient and Caregiver Engagement</a:t>
              </a:r>
              <a:endParaRPr lang="en-US" sz="1200" dirty="0">
                <a:solidFill>
                  <a:schemeClr val="bg1"/>
                </a:solidFill>
              </a:endParaRPr>
            </a:p>
          </p:txBody>
        </p:sp>
        <p:sp>
          <p:nvSpPr>
            <p:cNvPr id="12" name="Rectangle 11"/>
            <p:cNvSpPr/>
            <p:nvPr/>
          </p:nvSpPr>
          <p:spPr>
            <a:xfrm>
              <a:off x="6854973" y="1923933"/>
              <a:ext cx="1192154" cy="2693224"/>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Team Based Care Model</a:t>
              </a:r>
              <a:endParaRPr lang="en-US" sz="1200" dirty="0">
                <a:solidFill>
                  <a:schemeClr val="bg1"/>
                </a:solidFill>
              </a:endParaRPr>
            </a:p>
          </p:txBody>
        </p:sp>
        <p:sp>
          <p:nvSpPr>
            <p:cNvPr id="13" name="Rectangle 12"/>
            <p:cNvSpPr/>
            <p:nvPr/>
          </p:nvSpPr>
          <p:spPr>
            <a:xfrm>
              <a:off x="864425" y="5424340"/>
              <a:ext cx="7173798" cy="79248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Michigan Medicine and UMMG Goals</a:t>
              </a:r>
            </a:p>
          </p:txBody>
        </p:sp>
      </p:grpSp>
    </p:spTree>
    <p:extLst>
      <p:ext uri="{BB962C8B-B14F-4D97-AF65-F5344CB8AC3E}">
        <p14:creationId xmlns:p14="http://schemas.microsoft.com/office/powerpoint/2010/main" val="1357053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046414" y="3011557"/>
            <a:ext cx="4074915" cy="3041706"/>
            <a:chOff x="406401" y="590843"/>
            <a:chExt cx="8067948" cy="5625985"/>
          </a:xfrm>
        </p:grpSpPr>
        <p:sp>
          <p:nvSpPr>
            <p:cNvPr id="4" name="Rectangle 3"/>
            <p:cNvSpPr/>
            <p:nvPr/>
          </p:nvSpPr>
          <p:spPr>
            <a:xfrm>
              <a:off x="876693" y="4693053"/>
              <a:ext cx="7161530" cy="654730"/>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lumMod val="50000"/>
                    </a:schemeClr>
                  </a:solidFill>
                </a:rPr>
                <a:t>Medical Home Model Core </a:t>
              </a:r>
              <a:r>
                <a:rPr lang="en-US" sz="900" dirty="0" smtClean="0">
                  <a:solidFill>
                    <a:schemeClr val="bg1">
                      <a:lumMod val="50000"/>
                    </a:schemeClr>
                  </a:solidFill>
                </a:rPr>
                <a:t>Competencies</a:t>
              </a:r>
              <a:endParaRPr lang="en-US" sz="900" dirty="0">
                <a:solidFill>
                  <a:schemeClr val="bg1">
                    <a:lumMod val="50000"/>
                  </a:schemeClr>
                </a:solidFill>
              </a:endParaRPr>
            </a:p>
          </p:txBody>
        </p:sp>
        <p:sp>
          <p:nvSpPr>
            <p:cNvPr id="5" name="Isosceles Triangle 4"/>
            <p:cNvSpPr/>
            <p:nvPr/>
          </p:nvSpPr>
          <p:spPr>
            <a:xfrm>
              <a:off x="406401" y="590843"/>
              <a:ext cx="8067948" cy="1168590"/>
            </a:xfrm>
            <a:prstGeom prst="triangle">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lumMod val="50000"/>
                    </a:schemeClr>
                  </a:solidFill>
                </a:rPr>
                <a:t>Practice Transformation</a:t>
              </a:r>
              <a:endParaRPr lang="en-US" sz="700" dirty="0">
                <a:solidFill>
                  <a:schemeClr val="bg1">
                    <a:lumMod val="50000"/>
                  </a:schemeClr>
                </a:solidFill>
              </a:endParaRPr>
            </a:p>
            <a:p>
              <a:pPr algn="ctr"/>
              <a:endParaRPr lang="en-US" sz="700" b="1" dirty="0"/>
            </a:p>
          </p:txBody>
        </p:sp>
        <p:sp>
          <p:nvSpPr>
            <p:cNvPr id="6" name="Rectangle 5"/>
            <p:cNvSpPr/>
            <p:nvPr/>
          </p:nvSpPr>
          <p:spPr>
            <a:xfrm>
              <a:off x="876693" y="1911839"/>
              <a:ext cx="1192154" cy="2705318"/>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bg1">
                      <a:lumMod val="50000"/>
                    </a:schemeClr>
                  </a:solidFill>
                </a:rPr>
                <a:t>Increase Access and Continuity</a:t>
              </a:r>
              <a:endParaRPr lang="en-US" sz="700" dirty="0">
                <a:solidFill>
                  <a:schemeClr val="bg1">
                    <a:lumMod val="50000"/>
                  </a:schemeClr>
                </a:solidFill>
              </a:endParaRPr>
            </a:p>
          </p:txBody>
        </p:sp>
        <p:sp>
          <p:nvSpPr>
            <p:cNvPr id="11" name="Rectangle 10"/>
            <p:cNvSpPr/>
            <p:nvPr/>
          </p:nvSpPr>
          <p:spPr>
            <a:xfrm>
              <a:off x="2274391" y="1923935"/>
              <a:ext cx="1231420"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lumMod val="50000"/>
                    </a:schemeClr>
                  </a:solidFill>
                </a:rPr>
                <a:t>Targeted Care Management</a:t>
              </a:r>
              <a:endParaRPr lang="en-US" sz="600" dirty="0">
                <a:solidFill>
                  <a:schemeClr val="bg1">
                    <a:lumMod val="50000"/>
                  </a:schemeClr>
                </a:solidFill>
              </a:endParaRPr>
            </a:p>
          </p:txBody>
        </p:sp>
        <p:sp>
          <p:nvSpPr>
            <p:cNvPr id="12" name="Rectangle 11"/>
            <p:cNvSpPr/>
            <p:nvPr/>
          </p:nvSpPr>
          <p:spPr>
            <a:xfrm>
              <a:off x="3711351" y="1923933"/>
              <a:ext cx="1706657"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lumMod val="50000"/>
                    </a:schemeClr>
                  </a:solidFill>
                </a:rPr>
                <a:t>Comprehensiveness and Coordination</a:t>
              </a:r>
              <a:endParaRPr lang="en-US" sz="600" dirty="0">
                <a:solidFill>
                  <a:schemeClr val="bg1">
                    <a:lumMod val="50000"/>
                  </a:schemeClr>
                </a:solidFill>
              </a:endParaRPr>
            </a:p>
          </p:txBody>
        </p:sp>
        <p:sp>
          <p:nvSpPr>
            <p:cNvPr id="13" name="Rectangle 12"/>
            <p:cNvSpPr/>
            <p:nvPr/>
          </p:nvSpPr>
          <p:spPr>
            <a:xfrm>
              <a:off x="5540412" y="1923272"/>
              <a:ext cx="1192155"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lumMod val="50000"/>
                    </a:schemeClr>
                  </a:solidFill>
                </a:rPr>
                <a:t>Patient and Caregiver Engagement</a:t>
              </a:r>
              <a:endParaRPr lang="en-US" sz="600" dirty="0">
                <a:solidFill>
                  <a:schemeClr val="bg1">
                    <a:lumMod val="50000"/>
                  </a:schemeClr>
                </a:solidFill>
              </a:endParaRPr>
            </a:p>
          </p:txBody>
        </p:sp>
        <p:sp>
          <p:nvSpPr>
            <p:cNvPr id="14" name="Rectangle 13"/>
            <p:cNvSpPr/>
            <p:nvPr/>
          </p:nvSpPr>
          <p:spPr>
            <a:xfrm>
              <a:off x="6854973" y="1923933"/>
              <a:ext cx="1192154"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bg1">
                      <a:lumMod val="50000"/>
                    </a:schemeClr>
                  </a:solidFill>
                </a:rPr>
                <a:t>Team Based Care Team Model</a:t>
              </a:r>
              <a:endParaRPr lang="en-US" sz="700" dirty="0">
                <a:solidFill>
                  <a:schemeClr val="bg1">
                    <a:lumMod val="50000"/>
                  </a:schemeClr>
                </a:solidFill>
              </a:endParaRPr>
            </a:p>
          </p:txBody>
        </p:sp>
        <p:sp>
          <p:nvSpPr>
            <p:cNvPr id="19" name="Rectangle 18"/>
            <p:cNvSpPr/>
            <p:nvPr/>
          </p:nvSpPr>
          <p:spPr>
            <a:xfrm>
              <a:off x="864425" y="5424340"/>
              <a:ext cx="7173798" cy="79248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Michigan Medicine and UMMG Goals</a:t>
              </a:r>
            </a:p>
          </p:txBody>
        </p:sp>
      </p:grpSp>
      <p:sp>
        <p:nvSpPr>
          <p:cNvPr id="7" name="Slide Number Placeholder 6"/>
          <p:cNvSpPr>
            <a:spLocks noGrp="1"/>
          </p:cNvSpPr>
          <p:nvPr>
            <p:ph type="sldNum" sz="quarter" idx="12"/>
          </p:nvPr>
        </p:nvSpPr>
        <p:spPr>
          <a:xfrm>
            <a:off x="7081646" y="6397919"/>
            <a:ext cx="2057400" cy="365125"/>
          </a:xfrm>
        </p:spPr>
        <p:txBody>
          <a:bodyPr/>
          <a:lstStyle/>
          <a:p>
            <a:fld id="{99D9D1E9-AF86-4108-B380-B47203995C88}" type="slidenum">
              <a:rPr lang="en-US" smtClean="0"/>
              <a:t>12</a:t>
            </a:fld>
            <a:endParaRPr lang="en-US" dirty="0"/>
          </a:p>
        </p:txBody>
      </p:sp>
      <p:sp>
        <p:nvSpPr>
          <p:cNvPr id="21"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Michigan Medicine &amp; UMMG Goals</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8" name="TextBox 7"/>
          <p:cNvSpPr txBox="1"/>
          <p:nvPr/>
        </p:nvSpPr>
        <p:spPr>
          <a:xfrm>
            <a:off x="256938" y="4852793"/>
            <a:ext cx="4602228" cy="1292662"/>
          </a:xfrm>
          <a:prstGeom prst="rect">
            <a:avLst/>
          </a:prstGeom>
          <a:noFill/>
        </p:spPr>
        <p:txBody>
          <a:bodyPr wrap="square" rtlCol="0">
            <a:spAutoFit/>
          </a:bodyPr>
          <a:lstStyle/>
          <a:p>
            <a:r>
              <a:rPr lang="en-US" sz="2000" dirty="0"/>
              <a:t>These goals are foundational to the operational and transformational work </a:t>
            </a:r>
            <a:r>
              <a:rPr lang="en-US" sz="2000" dirty="0" smtClean="0"/>
              <a:t>we have been and continue </a:t>
            </a:r>
            <a:r>
              <a:rPr lang="en-US" sz="2000" dirty="0"/>
              <a:t>to </a:t>
            </a:r>
            <a:r>
              <a:rPr lang="en-US" sz="2000" dirty="0" smtClean="0"/>
              <a:t>engage in</a:t>
            </a:r>
            <a:endParaRPr lang="en-US" sz="2000" dirty="0"/>
          </a:p>
          <a:p>
            <a:endParaRPr lang="en-US" dirty="0"/>
          </a:p>
        </p:txBody>
      </p:sp>
      <p:sp>
        <p:nvSpPr>
          <p:cNvPr id="24" name="Right Arrow 23"/>
          <p:cNvSpPr/>
          <p:nvPr/>
        </p:nvSpPr>
        <p:spPr>
          <a:xfrm>
            <a:off x="4320940" y="5741504"/>
            <a:ext cx="725474" cy="25646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2" name="Content Placeholder 21"/>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422967" y="836254"/>
            <a:ext cx="4436199" cy="3103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66486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rPr>
              <a:t>Background and Foundation</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a:xfrm>
            <a:off x="7086600" y="6384748"/>
            <a:ext cx="2057400" cy="365125"/>
          </a:xfrm>
        </p:spPr>
        <p:txBody>
          <a:bodyPr/>
          <a:lstStyle/>
          <a:p>
            <a:fld id="{99D9D1E9-AF86-4108-B380-B47203995C88}" type="slidenum">
              <a:rPr lang="en-US" smtClean="0"/>
              <a:t>13</a:t>
            </a:fld>
            <a:endParaRPr lang="en-US" dirty="0"/>
          </a:p>
        </p:txBody>
      </p:sp>
      <p:grpSp>
        <p:nvGrpSpPr>
          <p:cNvPr id="9" name="Group 8"/>
          <p:cNvGrpSpPr/>
          <p:nvPr/>
        </p:nvGrpSpPr>
        <p:grpSpPr>
          <a:xfrm>
            <a:off x="323080" y="2577440"/>
            <a:ext cx="4074915" cy="2605778"/>
            <a:chOff x="406401" y="590843"/>
            <a:chExt cx="8067948" cy="5625985"/>
          </a:xfrm>
        </p:grpSpPr>
        <p:sp>
          <p:nvSpPr>
            <p:cNvPr id="10" name="Rectangle 9"/>
            <p:cNvSpPr/>
            <p:nvPr/>
          </p:nvSpPr>
          <p:spPr>
            <a:xfrm>
              <a:off x="876693" y="4693053"/>
              <a:ext cx="7161530" cy="65473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Medical Home Model Core Competencies</a:t>
              </a:r>
            </a:p>
          </p:txBody>
        </p:sp>
        <p:sp>
          <p:nvSpPr>
            <p:cNvPr id="11" name="Isosceles Triangle 10"/>
            <p:cNvSpPr/>
            <p:nvPr/>
          </p:nvSpPr>
          <p:spPr>
            <a:xfrm>
              <a:off x="406401" y="590843"/>
              <a:ext cx="8067948" cy="1168590"/>
            </a:xfrm>
            <a:prstGeom prst="triangle">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lumMod val="50000"/>
                    </a:schemeClr>
                  </a:solidFill>
                </a:rPr>
                <a:t>Practice Transformation</a:t>
              </a:r>
              <a:endParaRPr lang="en-US" sz="700" dirty="0">
                <a:solidFill>
                  <a:schemeClr val="bg1">
                    <a:lumMod val="50000"/>
                  </a:schemeClr>
                </a:solidFill>
              </a:endParaRPr>
            </a:p>
            <a:p>
              <a:pPr algn="ctr"/>
              <a:endParaRPr lang="en-US" sz="700" b="1" dirty="0"/>
            </a:p>
          </p:txBody>
        </p:sp>
        <p:sp>
          <p:nvSpPr>
            <p:cNvPr id="12" name="Rectangle 11"/>
            <p:cNvSpPr/>
            <p:nvPr/>
          </p:nvSpPr>
          <p:spPr>
            <a:xfrm>
              <a:off x="876693" y="1911839"/>
              <a:ext cx="1192154" cy="2705318"/>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bg1">
                      <a:lumMod val="50000"/>
                    </a:schemeClr>
                  </a:solidFill>
                </a:rPr>
                <a:t>Increase Access and Continuity</a:t>
              </a:r>
              <a:endParaRPr lang="en-US" sz="700" dirty="0">
                <a:solidFill>
                  <a:schemeClr val="bg1">
                    <a:lumMod val="50000"/>
                  </a:schemeClr>
                </a:solidFill>
              </a:endParaRPr>
            </a:p>
          </p:txBody>
        </p:sp>
        <p:sp>
          <p:nvSpPr>
            <p:cNvPr id="13" name="Rectangle 12"/>
            <p:cNvSpPr/>
            <p:nvPr/>
          </p:nvSpPr>
          <p:spPr>
            <a:xfrm>
              <a:off x="2274391" y="1923935"/>
              <a:ext cx="1231420"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lumMod val="50000"/>
                    </a:schemeClr>
                  </a:solidFill>
                </a:rPr>
                <a:t>Targeted Care Management</a:t>
              </a:r>
              <a:endParaRPr lang="en-US" sz="600" dirty="0">
                <a:solidFill>
                  <a:schemeClr val="bg1">
                    <a:lumMod val="50000"/>
                  </a:schemeClr>
                </a:solidFill>
              </a:endParaRPr>
            </a:p>
          </p:txBody>
        </p:sp>
        <p:sp>
          <p:nvSpPr>
            <p:cNvPr id="14" name="Rectangle 13"/>
            <p:cNvSpPr/>
            <p:nvPr/>
          </p:nvSpPr>
          <p:spPr>
            <a:xfrm>
              <a:off x="3711351" y="1923933"/>
              <a:ext cx="1706657"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lumMod val="50000"/>
                    </a:schemeClr>
                  </a:solidFill>
                </a:rPr>
                <a:t>Comprehensiveness and Coordination</a:t>
              </a:r>
              <a:endParaRPr lang="en-US" sz="600" dirty="0">
                <a:solidFill>
                  <a:schemeClr val="bg1">
                    <a:lumMod val="50000"/>
                  </a:schemeClr>
                </a:solidFill>
              </a:endParaRPr>
            </a:p>
          </p:txBody>
        </p:sp>
        <p:sp>
          <p:nvSpPr>
            <p:cNvPr id="19" name="Rectangle 18"/>
            <p:cNvSpPr/>
            <p:nvPr/>
          </p:nvSpPr>
          <p:spPr>
            <a:xfrm>
              <a:off x="5540412" y="1923272"/>
              <a:ext cx="1192155"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bg1">
                      <a:lumMod val="50000"/>
                    </a:schemeClr>
                  </a:solidFill>
                </a:rPr>
                <a:t>Patient and Caregiver Engagement</a:t>
              </a:r>
              <a:endParaRPr lang="en-US" sz="600" dirty="0">
                <a:solidFill>
                  <a:schemeClr val="bg1">
                    <a:lumMod val="50000"/>
                  </a:schemeClr>
                </a:solidFill>
              </a:endParaRPr>
            </a:p>
          </p:txBody>
        </p:sp>
        <p:sp>
          <p:nvSpPr>
            <p:cNvPr id="20" name="Rectangle 19"/>
            <p:cNvSpPr/>
            <p:nvPr/>
          </p:nvSpPr>
          <p:spPr>
            <a:xfrm>
              <a:off x="6854973" y="1923933"/>
              <a:ext cx="1192154" cy="2693224"/>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bg1">
                      <a:lumMod val="50000"/>
                    </a:schemeClr>
                  </a:solidFill>
                </a:rPr>
                <a:t>Team Based Care Team Model</a:t>
              </a:r>
              <a:endParaRPr lang="en-US" sz="700" dirty="0">
                <a:solidFill>
                  <a:schemeClr val="bg1">
                    <a:lumMod val="50000"/>
                  </a:schemeClr>
                </a:solidFill>
              </a:endParaRPr>
            </a:p>
          </p:txBody>
        </p:sp>
        <p:sp>
          <p:nvSpPr>
            <p:cNvPr id="21" name="Rectangle 20"/>
            <p:cNvSpPr/>
            <p:nvPr/>
          </p:nvSpPr>
          <p:spPr>
            <a:xfrm>
              <a:off x="864425" y="5424340"/>
              <a:ext cx="7173798" cy="792488"/>
            </a:xfrm>
            <a:prstGeom prst="rect">
              <a:avLst/>
            </a:prstGeom>
            <a:solidFill>
              <a:schemeClr val="accent3">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lumMod val="50000"/>
                    </a:schemeClr>
                  </a:solidFill>
                </a:rPr>
                <a:t>Michigan Medicine and UMMG Goals</a:t>
              </a:r>
            </a:p>
          </p:txBody>
        </p:sp>
      </p:grpSp>
      <p:sp>
        <p:nvSpPr>
          <p:cNvPr id="5" name="TextBox 4"/>
          <p:cNvSpPr txBox="1"/>
          <p:nvPr/>
        </p:nvSpPr>
        <p:spPr>
          <a:xfrm>
            <a:off x="390698" y="836254"/>
            <a:ext cx="8510355" cy="1015663"/>
          </a:xfrm>
          <a:prstGeom prst="rect">
            <a:avLst/>
          </a:prstGeom>
          <a:noFill/>
        </p:spPr>
        <p:txBody>
          <a:bodyPr wrap="square" rtlCol="0">
            <a:spAutoFit/>
          </a:bodyPr>
          <a:lstStyle/>
          <a:p>
            <a:r>
              <a:rPr lang="en-US" sz="2000" dirty="0" smtClean="0"/>
              <a:t>Developed core competencies of a Michigan Medicine Patient Centered Medical Home based on alignment with strategic goals, evidence-based care, and payer requirements over the last several years </a:t>
            </a:r>
            <a:endParaRPr lang="en-US" sz="2000" dirty="0"/>
          </a:p>
        </p:txBody>
      </p:sp>
      <p:sp>
        <p:nvSpPr>
          <p:cNvPr id="24" name="Rectangle 5"/>
          <p:cNvSpPr>
            <a:spLocks noChangeArrowheads="1"/>
          </p:cNvSpPr>
          <p:nvPr>
            <p:custDataLst>
              <p:tags r:id="rId1"/>
            </p:custDataLst>
          </p:nvPr>
        </p:nvSpPr>
        <p:spPr bwMode="auto">
          <a:xfrm>
            <a:off x="6171034" y="1682458"/>
            <a:ext cx="2011680" cy="551948"/>
          </a:xfrm>
          <a:prstGeom prst="rect">
            <a:avLst/>
          </a:prstGeom>
          <a:solidFill>
            <a:schemeClr val="bg1"/>
          </a:solidFill>
          <a:ln w="28575">
            <a:solidFill>
              <a:srgbClr val="002060"/>
            </a:solidFill>
            <a:miter lim="800000"/>
            <a:headEnd/>
            <a:tailEnd/>
          </a:ln>
          <a:effectLst/>
        </p:spPr>
        <p:txBody>
          <a:bodyPr lIns="45720" tIns="72000" rIns="45720" bIns="72000" anchor="ctr"/>
          <a:lstStyle/>
          <a:p>
            <a:pPr algn="ctr" defTabSz="895350">
              <a:buSzPct val="120000"/>
            </a:pPr>
            <a:r>
              <a:rPr lang="en-US" sz="1500" dirty="0" smtClean="0"/>
              <a:t>Registries</a:t>
            </a:r>
            <a:endParaRPr lang="en-US" sz="1500" dirty="0"/>
          </a:p>
        </p:txBody>
      </p:sp>
      <p:sp>
        <p:nvSpPr>
          <p:cNvPr id="25" name="Rectangle 6"/>
          <p:cNvSpPr>
            <a:spLocks noChangeArrowheads="1"/>
          </p:cNvSpPr>
          <p:nvPr>
            <p:custDataLst>
              <p:tags r:id="rId2"/>
            </p:custDataLst>
          </p:nvPr>
        </p:nvSpPr>
        <p:spPr bwMode="auto">
          <a:xfrm>
            <a:off x="6171034" y="2319019"/>
            <a:ext cx="2011680" cy="551948"/>
          </a:xfrm>
          <a:prstGeom prst="rect">
            <a:avLst/>
          </a:prstGeom>
          <a:solidFill>
            <a:schemeClr val="bg1"/>
          </a:solidFill>
          <a:ln w="28575">
            <a:solidFill>
              <a:srgbClr val="002060"/>
            </a:solidFill>
            <a:miter lim="800000"/>
            <a:headEnd/>
            <a:tailEnd/>
          </a:ln>
          <a:effectLst/>
        </p:spPr>
        <p:txBody>
          <a:bodyPr lIns="45720" tIns="72000" rIns="45720" bIns="72000" anchor="ctr"/>
          <a:lstStyle/>
          <a:p>
            <a:pPr algn="ctr" defTabSz="895350">
              <a:buSzPct val="120000"/>
            </a:pPr>
            <a:r>
              <a:rPr lang="en-US" sz="1500" dirty="0" smtClean="0"/>
              <a:t>Quality Performance reporting and outreach</a:t>
            </a:r>
            <a:endParaRPr lang="en-US" sz="1500" dirty="0"/>
          </a:p>
        </p:txBody>
      </p:sp>
      <p:sp>
        <p:nvSpPr>
          <p:cNvPr id="26" name="Rectangle 7"/>
          <p:cNvSpPr>
            <a:spLocks noChangeArrowheads="1"/>
          </p:cNvSpPr>
          <p:nvPr>
            <p:custDataLst>
              <p:tags r:id="rId3"/>
            </p:custDataLst>
          </p:nvPr>
        </p:nvSpPr>
        <p:spPr bwMode="auto">
          <a:xfrm>
            <a:off x="6171034" y="3592141"/>
            <a:ext cx="2011680" cy="551948"/>
          </a:xfrm>
          <a:prstGeom prst="rect">
            <a:avLst/>
          </a:prstGeom>
          <a:solidFill>
            <a:schemeClr val="bg1"/>
          </a:solidFill>
          <a:ln w="28575">
            <a:solidFill>
              <a:srgbClr val="002060"/>
            </a:solidFill>
            <a:miter lim="800000"/>
            <a:headEnd/>
            <a:tailEnd/>
          </a:ln>
          <a:effectLst/>
        </p:spPr>
        <p:txBody>
          <a:bodyPr lIns="45720" tIns="72000" rIns="45720" bIns="72000" anchor="ctr"/>
          <a:lstStyle/>
          <a:p>
            <a:pPr algn="ctr" defTabSz="895350">
              <a:buSzPct val="120000"/>
            </a:pPr>
            <a:r>
              <a:rPr lang="en-US" sz="1500" dirty="0" smtClean="0"/>
              <a:t>Admission, Discharge and Transfer (ADT) alerts</a:t>
            </a:r>
            <a:endParaRPr lang="en-US" sz="1500" dirty="0"/>
          </a:p>
        </p:txBody>
      </p:sp>
      <p:sp>
        <p:nvSpPr>
          <p:cNvPr id="29" name="Rectangle 12"/>
          <p:cNvSpPr>
            <a:spLocks noChangeArrowheads="1"/>
          </p:cNvSpPr>
          <p:nvPr>
            <p:custDataLst>
              <p:tags r:id="rId4"/>
            </p:custDataLst>
          </p:nvPr>
        </p:nvSpPr>
        <p:spPr bwMode="auto">
          <a:xfrm>
            <a:off x="6171034" y="4865263"/>
            <a:ext cx="2011680" cy="551948"/>
          </a:xfrm>
          <a:prstGeom prst="rect">
            <a:avLst/>
          </a:prstGeom>
          <a:solidFill>
            <a:schemeClr val="bg1"/>
          </a:solidFill>
          <a:ln w="28575">
            <a:solidFill>
              <a:srgbClr val="002060"/>
            </a:solidFill>
            <a:miter lim="800000"/>
            <a:headEnd/>
            <a:tailEnd/>
          </a:ln>
          <a:effectLst/>
        </p:spPr>
        <p:txBody>
          <a:bodyPr lIns="45720" tIns="72000" rIns="45720" bIns="72000" anchor="ctr"/>
          <a:lstStyle/>
          <a:p>
            <a:pPr algn="ctr" defTabSz="895350">
              <a:buSzPct val="120000"/>
            </a:pPr>
            <a:r>
              <a:rPr lang="en-US" sz="1500" dirty="0" smtClean="0"/>
              <a:t>Electronic prescribing and management </a:t>
            </a:r>
            <a:endParaRPr lang="en-US" sz="1500" dirty="0"/>
          </a:p>
        </p:txBody>
      </p:sp>
      <p:cxnSp>
        <p:nvCxnSpPr>
          <p:cNvPr id="30" name="AutoShape 13"/>
          <p:cNvCxnSpPr>
            <a:cxnSpLocks noChangeShapeType="1"/>
            <a:stCxn id="10" idx="3"/>
            <a:endCxn id="29" idx="1"/>
          </p:cNvCxnSpPr>
          <p:nvPr/>
        </p:nvCxnSpPr>
        <p:spPr bwMode="auto">
          <a:xfrm>
            <a:off x="4177719" y="4629079"/>
            <a:ext cx="1993315" cy="512158"/>
          </a:xfrm>
          <a:prstGeom prst="bentConnector3">
            <a:avLst>
              <a:gd name="adj1" fmla="val 50000"/>
            </a:avLst>
          </a:prstGeom>
          <a:noFill/>
          <a:ln w="28575">
            <a:solidFill>
              <a:schemeClr val="bg1">
                <a:lumMod val="50000"/>
              </a:schemeClr>
            </a:solidFill>
            <a:miter lim="800000"/>
            <a:headEnd/>
            <a:tailEnd/>
          </a:ln>
          <a:effectLst/>
        </p:spPr>
      </p:cxnSp>
      <p:sp>
        <p:nvSpPr>
          <p:cNvPr id="45" name="Rectangle 6"/>
          <p:cNvSpPr>
            <a:spLocks noChangeArrowheads="1"/>
          </p:cNvSpPr>
          <p:nvPr>
            <p:custDataLst>
              <p:tags r:id="rId5"/>
            </p:custDataLst>
          </p:nvPr>
        </p:nvSpPr>
        <p:spPr bwMode="auto">
          <a:xfrm>
            <a:off x="6171034" y="2955580"/>
            <a:ext cx="2011680" cy="551948"/>
          </a:xfrm>
          <a:prstGeom prst="rect">
            <a:avLst/>
          </a:prstGeom>
          <a:solidFill>
            <a:schemeClr val="bg1"/>
          </a:solidFill>
          <a:ln w="28575">
            <a:solidFill>
              <a:srgbClr val="002060"/>
            </a:solidFill>
            <a:miter lim="800000"/>
            <a:headEnd/>
            <a:tailEnd/>
          </a:ln>
          <a:effectLst/>
        </p:spPr>
        <p:txBody>
          <a:bodyPr lIns="45720" tIns="72000" rIns="45720" bIns="72000" anchor="ctr"/>
          <a:lstStyle/>
          <a:p>
            <a:pPr algn="ctr" defTabSz="895350">
              <a:buSzPct val="120000"/>
            </a:pPr>
            <a:r>
              <a:rPr lang="en-US" sz="1500" dirty="0" smtClean="0"/>
              <a:t>Patient Portal </a:t>
            </a:r>
            <a:endParaRPr lang="en-US" sz="1500" dirty="0"/>
          </a:p>
        </p:txBody>
      </p:sp>
      <p:sp>
        <p:nvSpPr>
          <p:cNvPr id="46" name="Rectangle 7"/>
          <p:cNvSpPr>
            <a:spLocks noChangeArrowheads="1"/>
          </p:cNvSpPr>
          <p:nvPr>
            <p:custDataLst>
              <p:tags r:id="rId6"/>
            </p:custDataLst>
          </p:nvPr>
        </p:nvSpPr>
        <p:spPr bwMode="auto">
          <a:xfrm>
            <a:off x="6171034" y="4228702"/>
            <a:ext cx="2011680" cy="551948"/>
          </a:xfrm>
          <a:prstGeom prst="rect">
            <a:avLst/>
          </a:prstGeom>
          <a:solidFill>
            <a:schemeClr val="bg1"/>
          </a:solidFill>
          <a:ln w="28575">
            <a:solidFill>
              <a:schemeClr val="accent4"/>
            </a:solidFill>
            <a:prstDash val="dash"/>
            <a:miter lim="800000"/>
            <a:headEnd/>
            <a:tailEnd/>
          </a:ln>
          <a:effectLst/>
        </p:spPr>
        <p:txBody>
          <a:bodyPr lIns="45720" tIns="72000" rIns="45720" bIns="72000" anchor="ctr"/>
          <a:lstStyle/>
          <a:p>
            <a:pPr algn="ctr" defTabSz="895350">
              <a:buSzPct val="120000"/>
            </a:pPr>
            <a:r>
              <a:rPr lang="en-US" sz="1500" dirty="0" smtClean="0"/>
              <a:t>Care Team Management</a:t>
            </a:r>
            <a:endParaRPr lang="en-US" sz="1500" dirty="0"/>
          </a:p>
        </p:txBody>
      </p:sp>
      <p:sp>
        <p:nvSpPr>
          <p:cNvPr id="48" name="Rectangle 12"/>
          <p:cNvSpPr>
            <a:spLocks noChangeArrowheads="1"/>
          </p:cNvSpPr>
          <p:nvPr>
            <p:custDataLst>
              <p:tags r:id="rId7"/>
            </p:custDataLst>
          </p:nvPr>
        </p:nvSpPr>
        <p:spPr bwMode="auto">
          <a:xfrm>
            <a:off x="6171034" y="5501824"/>
            <a:ext cx="2011680" cy="551948"/>
          </a:xfrm>
          <a:prstGeom prst="rect">
            <a:avLst/>
          </a:prstGeom>
          <a:solidFill>
            <a:schemeClr val="bg1"/>
          </a:solidFill>
          <a:ln w="28575">
            <a:solidFill>
              <a:srgbClr val="002060"/>
            </a:solidFill>
            <a:miter lim="800000"/>
            <a:headEnd/>
            <a:tailEnd/>
          </a:ln>
          <a:effectLst/>
        </p:spPr>
        <p:txBody>
          <a:bodyPr lIns="45720" tIns="72000" rIns="45720" bIns="72000" anchor="ctr"/>
          <a:lstStyle/>
          <a:p>
            <a:pPr algn="ctr" defTabSz="895350">
              <a:buSzPct val="120000"/>
            </a:pPr>
            <a:r>
              <a:rPr lang="en-US" sz="1500" dirty="0" smtClean="0"/>
              <a:t>Test result tracking and follow up</a:t>
            </a:r>
            <a:endParaRPr lang="en-US" sz="1500" dirty="0"/>
          </a:p>
        </p:txBody>
      </p:sp>
      <p:cxnSp>
        <p:nvCxnSpPr>
          <p:cNvPr id="50" name="AutoShape 13"/>
          <p:cNvCxnSpPr>
            <a:cxnSpLocks noChangeShapeType="1"/>
            <a:stCxn id="10" idx="3"/>
            <a:endCxn id="48" idx="1"/>
          </p:cNvCxnSpPr>
          <p:nvPr/>
        </p:nvCxnSpPr>
        <p:spPr bwMode="auto">
          <a:xfrm>
            <a:off x="4177719" y="4629079"/>
            <a:ext cx="1993315" cy="1148719"/>
          </a:xfrm>
          <a:prstGeom prst="bentConnector3">
            <a:avLst>
              <a:gd name="adj1" fmla="val 50000"/>
            </a:avLst>
          </a:prstGeom>
          <a:noFill/>
          <a:ln w="28575">
            <a:solidFill>
              <a:schemeClr val="bg1">
                <a:lumMod val="50000"/>
              </a:schemeClr>
            </a:solidFill>
            <a:miter lim="800000"/>
            <a:headEnd/>
            <a:tailEnd/>
          </a:ln>
          <a:effectLst/>
        </p:spPr>
      </p:cxnSp>
      <p:cxnSp>
        <p:nvCxnSpPr>
          <p:cNvPr id="52" name="AutoShape 13"/>
          <p:cNvCxnSpPr>
            <a:cxnSpLocks noChangeShapeType="1"/>
            <a:stCxn id="10" idx="3"/>
            <a:endCxn id="46" idx="1"/>
          </p:cNvCxnSpPr>
          <p:nvPr/>
        </p:nvCxnSpPr>
        <p:spPr bwMode="auto">
          <a:xfrm flipV="1">
            <a:off x="4177719" y="4504676"/>
            <a:ext cx="1993315" cy="124403"/>
          </a:xfrm>
          <a:prstGeom prst="bentConnector3">
            <a:avLst>
              <a:gd name="adj1" fmla="val 50000"/>
            </a:avLst>
          </a:prstGeom>
          <a:noFill/>
          <a:ln w="28575">
            <a:solidFill>
              <a:schemeClr val="bg1">
                <a:lumMod val="50000"/>
              </a:schemeClr>
            </a:solidFill>
            <a:miter lim="800000"/>
            <a:headEnd/>
            <a:tailEnd/>
          </a:ln>
          <a:effectLst/>
        </p:spPr>
      </p:cxnSp>
      <p:cxnSp>
        <p:nvCxnSpPr>
          <p:cNvPr id="55" name="AutoShape 13"/>
          <p:cNvCxnSpPr>
            <a:cxnSpLocks noChangeShapeType="1"/>
            <a:stCxn id="10" idx="3"/>
            <a:endCxn id="26" idx="1"/>
          </p:cNvCxnSpPr>
          <p:nvPr/>
        </p:nvCxnSpPr>
        <p:spPr bwMode="auto">
          <a:xfrm flipV="1">
            <a:off x="4177719" y="3868115"/>
            <a:ext cx="1993315" cy="760964"/>
          </a:xfrm>
          <a:prstGeom prst="bentConnector3">
            <a:avLst>
              <a:gd name="adj1" fmla="val 50000"/>
            </a:avLst>
          </a:prstGeom>
          <a:noFill/>
          <a:ln w="28575">
            <a:solidFill>
              <a:schemeClr val="bg1">
                <a:lumMod val="50000"/>
              </a:schemeClr>
            </a:solidFill>
            <a:miter lim="800000"/>
            <a:headEnd/>
            <a:tailEnd/>
          </a:ln>
          <a:effectLst/>
        </p:spPr>
      </p:cxnSp>
      <p:cxnSp>
        <p:nvCxnSpPr>
          <p:cNvPr id="58" name="AutoShape 13"/>
          <p:cNvCxnSpPr>
            <a:cxnSpLocks noChangeShapeType="1"/>
            <a:stCxn id="10" idx="3"/>
            <a:endCxn id="45" idx="1"/>
          </p:cNvCxnSpPr>
          <p:nvPr/>
        </p:nvCxnSpPr>
        <p:spPr bwMode="auto">
          <a:xfrm flipV="1">
            <a:off x="4177719" y="3231554"/>
            <a:ext cx="1993315" cy="1397525"/>
          </a:xfrm>
          <a:prstGeom prst="bentConnector3">
            <a:avLst>
              <a:gd name="adj1" fmla="val 50000"/>
            </a:avLst>
          </a:prstGeom>
          <a:noFill/>
          <a:ln w="28575">
            <a:solidFill>
              <a:schemeClr val="bg1">
                <a:lumMod val="50000"/>
              </a:schemeClr>
            </a:solidFill>
            <a:miter lim="800000"/>
            <a:headEnd/>
            <a:tailEnd/>
          </a:ln>
          <a:effectLst/>
        </p:spPr>
      </p:cxnSp>
      <p:cxnSp>
        <p:nvCxnSpPr>
          <p:cNvPr id="61" name="AutoShape 13"/>
          <p:cNvCxnSpPr>
            <a:cxnSpLocks noChangeShapeType="1"/>
            <a:stCxn id="10" idx="3"/>
            <a:endCxn id="25" idx="1"/>
          </p:cNvCxnSpPr>
          <p:nvPr/>
        </p:nvCxnSpPr>
        <p:spPr bwMode="auto">
          <a:xfrm flipV="1">
            <a:off x="4177719" y="2594993"/>
            <a:ext cx="1993315" cy="2034086"/>
          </a:xfrm>
          <a:prstGeom prst="bentConnector3">
            <a:avLst>
              <a:gd name="adj1" fmla="val 50000"/>
            </a:avLst>
          </a:prstGeom>
          <a:noFill/>
          <a:ln w="28575">
            <a:solidFill>
              <a:schemeClr val="bg1">
                <a:lumMod val="50000"/>
              </a:schemeClr>
            </a:solidFill>
            <a:miter lim="800000"/>
            <a:headEnd/>
            <a:tailEnd/>
          </a:ln>
          <a:effectLst/>
        </p:spPr>
      </p:cxnSp>
      <p:cxnSp>
        <p:nvCxnSpPr>
          <p:cNvPr id="64" name="AutoShape 13"/>
          <p:cNvCxnSpPr>
            <a:cxnSpLocks noChangeShapeType="1"/>
            <a:stCxn id="10" idx="3"/>
            <a:endCxn id="24" idx="1"/>
          </p:cNvCxnSpPr>
          <p:nvPr/>
        </p:nvCxnSpPr>
        <p:spPr bwMode="auto">
          <a:xfrm flipV="1">
            <a:off x="4177719" y="1958432"/>
            <a:ext cx="1993315" cy="2670647"/>
          </a:xfrm>
          <a:prstGeom prst="bentConnector3">
            <a:avLst>
              <a:gd name="adj1" fmla="val 50000"/>
            </a:avLst>
          </a:prstGeom>
          <a:noFill/>
          <a:ln w="28575">
            <a:solidFill>
              <a:schemeClr val="bg1">
                <a:lumMod val="50000"/>
              </a:schemeClr>
            </a:solidFill>
            <a:miter lim="800000"/>
            <a:headEnd/>
            <a:tailEnd/>
          </a:ln>
          <a:effectLst/>
        </p:spPr>
      </p:cxnSp>
    </p:spTree>
    <p:extLst>
      <p:ext uri="{BB962C8B-B14F-4D97-AF65-F5344CB8AC3E}">
        <p14:creationId xmlns:p14="http://schemas.microsoft.com/office/powerpoint/2010/main" val="2324220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 y="836255"/>
            <a:ext cx="5724144" cy="4460212"/>
            <a:chOff x="406401" y="590843"/>
            <a:chExt cx="8067948" cy="5625985"/>
          </a:xfrm>
          <a:solidFill>
            <a:schemeClr val="bg1">
              <a:lumMod val="75000"/>
            </a:schemeClr>
          </a:solidFill>
        </p:grpSpPr>
        <p:sp>
          <p:nvSpPr>
            <p:cNvPr id="4" name="Rectangle 3"/>
            <p:cNvSpPr/>
            <p:nvPr/>
          </p:nvSpPr>
          <p:spPr>
            <a:xfrm>
              <a:off x="876693" y="4693053"/>
              <a:ext cx="7161530" cy="654730"/>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rPr>
                <a:t>Medical Home Model Core </a:t>
              </a:r>
              <a:r>
                <a:rPr lang="en-US" sz="1200" dirty="0" smtClean="0">
                  <a:solidFill>
                    <a:schemeClr val="bg1">
                      <a:lumMod val="50000"/>
                    </a:schemeClr>
                  </a:solidFill>
                </a:rPr>
                <a:t>Competencies</a:t>
              </a:r>
              <a:endParaRPr lang="en-US" sz="1200" dirty="0">
                <a:solidFill>
                  <a:schemeClr val="bg1">
                    <a:lumMod val="50000"/>
                  </a:schemeClr>
                </a:solidFill>
              </a:endParaRPr>
            </a:p>
          </p:txBody>
        </p:sp>
        <p:sp>
          <p:nvSpPr>
            <p:cNvPr id="5" name="Isosceles Triangle 4"/>
            <p:cNvSpPr/>
            <p:nvPr/>
          </p:nvSpPr>
          <p:spPr>
            <a:xfrm>
              <a:off x="406401" y="590843"/>
              <a:ext cx="8067948" cy="1168590"/>
            </a:xfrm>
            <a:prstGeom prst="triangl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50000"/>
                    </a:schemeClr>
                  </a:solidFill>
                </a:rPr>
                <a:t>Practice Transformation</a:t>
              </a:r>
              <a:endParaRPr lang="en-US" sz="1200" dirty="0">
                <a:solidFill>
                  <a:schemeClr val="bg1">
                    <a:lumMod val="50000"/>
                  </a:schemeClr>
                </a:solidFill>
              </a:endParaRPr>
            </a:p>
            <a:p>
              <a:pPr algn="ctr"/>
              <a:endParaRPr lang="en-US" sz="1200" b="1" dirty="0">
                <a:solidFill>
                  <a:schemeClr val="bg1">
                    <a:lumMod val="50000"/>
                  </a:schemeClr>
                </a:solidFill>
              </a:endParaRPr>
            </a:p>
          </p:txBody>
        </p:sp>
        <p:sp>
          <p:nvSpPr>
            <p:cNvPr id="6" name="Rectangle 5"/>
            <p:cNvSpPr/>
            <p:nvPr/>
          </p:nvSpPr>
          <p:spPr>
            <a:xfrm>
              <a:off x="876692" y="1911838"/>
              <a:ext cx="1122272" cy="270531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200" b="1" dirty="0" smtClean="0">
                  <a:solidFill>
                    <a:schemeClr val="bg1"/>
                  </a:solidFill>
                </a:rPr>
                <a:t>Increase Access and Continuity</a:t>
              </a:r>
              <a:endParaRPr lang="en-US" sz="1200" b="1" dirty="0">
                <a:solidFill>
                  <a:schemeClr val="bg1"/>
                </a:solidFill>
              </a:endParaRPr>
            </a:p>
          </p:txBody>
        </p:sp>
        <p:sp>
          <p:nvSpPr>
            <p:cNvPr id="11" name="Rectangle 10"/>
            <p:cNvSpPr/>
            <p:nvPr/>
          </p:nvSpPr>
          <p:spPr>
            <a:xfrm>
              <a:off x="2118254" y="1923935"/>
              <a:ext cx="1322630" cy="269322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200" b="1" dirty="0">
                  <a:solidFill>
                    <a:schemeClr val="bg1"/>
                  </a:solidFill>
                </a:rPr>
                <a:t>Targeted Care </a:t>
              </a:r>
              <a:r>
                <a:rPr lang="en-US" sz="1200" b="1" dirty="0" smtClean="0">
                  <a:solidFill>
                    <a:schemeClr val="bg1"/>
                  </a:solidFill>
                </a:rPr>
                <a:t>Management</a:t>
              </a:r>
              <a:endParaRPr lang="en-US" sz="1200" b="1" dirty="0">
                <a:solidFill>
                  <a:schemeClr val="bg1"/>
                </a:solidFill>
              </a:endParaRPr>
            </a:p>
          </p:txBody>
        </p:sp>
        <p:sp>
          <p:nvSpPr>
            <p:cNvPr id="12" name="Rectangle 11"/>
            <p:cNvSpPr/>
            <p:nvPr/>
          </p:nvSpPr>
          <p:spPr>
            <a:xfrm>
              <a:off x="3566011" y="1911838"/>
              <a:ext cx="1918972" cy="270465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200" b="1" dirty="0" smtClean="0">
                  <a:solidFill>
                    <a:schemeClr val="bg1"/>
                  </a:solidFill>
                </a:rPr>
                <a:t>Comprehensiveness </a:t>
              </a:r>
              <a:r>
                <a:rPr lang="en-US" sz="1200" b="1" dirty="0">
                  <a:solidFill>
                    <a:schemeClr val="bg1"/>
                  </a:solidFill>
                </a:rPr>
                <a:t>and </a:t>
              </a:r>
              <a:endParaRPr lang="en-US" sz="1200" b="1" dirty="0" smtClean="0">
                <a:solidFill>
                  <a:schemeClr val="bg1"/>
                </a:solidFill>
              </a:endParaRPr>
            </a:p>
            <a:p>
              <a:pPr algn="ctr"/>
              <a:r>
                <a:rPr lang="en-US" sz="1200" b="1" dirty="0" smtClean="0">
                  <a:solidFill>
                    <a:schemeClr val="bg1"/>
                  </a:solidFill>
                </a:rPr>
                <a:t>Coordination</a:t>
              </a:r>
              <a:endParaRPr lang="en-US" sz="1200" b="1" dirty="0">
                <a:solidFill>
                  <a:schemeClr val="bg1"/>
                </a:solidFill>
              </a:endParaRPr>
            </a:p>
          </p:txBody>
        </p:sp>
        <p:sp>
          <p:nvSpPr>
            <p:cNvPr id="13" name="Rectangle 12"/>
            <p:cNvSpPr/>
            <p:nvPr/>
          </p:nvSpPr>
          <p:spPr>
            <a:xfrm>
              <a:off x="5610111" y="1923932"/>
              <a:ext cx="1194498" cy="269322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200" b="1" dirty="0">
                  <a:solidFill>
                    <a:schemeClr val="bg1"/>
                  </a:solidFill>
                </a:rPr>
                <a:t>Patient and Caregiver </a:t>
              </a:r>
              <a:r>
                <a:rPr lang="en-US" sz="1200" b="1" dirty="0" smtClean="0">
                  <a:solidFill>
                    <a:schemeClr val="bg1"/>
                  </a:solidFill>
                </a:rPr>
                <a:t>Engagement</a:t>
              </a:r>
              <a:endParaRPr lang="en-US" sz="1200" b="1" dirty="0">
                <a:solidFill>
                  <a:schemeClr val="bg1"/>
                </a:solidFill>
              </a:endParaRPr>
            </a:p>
          </p:txBody>
        </p:sp>
        <p:sp>
          <p:nvSpPr>
            <p:cNvPr id="14" name="Rectangle 13"/>
            <p:cNvSpPr/>
            <p:nvPr/>
          </p:nvSpPr>
          <p:spPr>
            <a:xfrm>
              <a:off x="6929737" y="1923932"/>
              <a:ext cx="1117390" cy="269322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1200" b="1" dirty="0">
                  <a:solidFill>
                    <a:schemeClr val="bg1"/>
                  </a:solidFill>
                </a:rPr>
                <a:t>Team Based Care Team Model</a:t>
              </a:r>
            </a:p>
          </p:txBody>
        </p:sp>
        <p:sp>
          <p:nvSpPr>
            <p:cNvPr id="19" name="Rectangle 18"/>
            <p:cNvSpPr/>
            <p:nvPr/>
          </p:nvSpPr>
          <p:spPr>
            <a:xfrm>
              <a:off x="864425" y="5424340"/>
              <a:ext cx="7173798" cy="792488"/>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rPr>
                <a:t>Michigan Medicine and UMMG Goals</a:t>
              </a:r>
            </a:p>
          </p:txBody>
        </p:sp>
      </p:grpSp>
      <p:sp>
        <p:nvSpPr>
          <p:cNvPr id="7" name="Slide Number Placeholder 6"/>
          <p:cNvSpPr>
            <a:spLocks noGrp="1"/>
          </p:cNvSpPr>
          <p:nvPr>
            <p:ph type="sldNum" sz="quarter" idx="12"/>
          </p:nvPr>
        </p:nvSpPr>
        <p:spPr>
          <a:xfrm>
            <a:off x="7081646" y="6397919"/>
            <a:ext cx="2057400" cy="365125"/>
          </a:xfrm>
        </p:spPr>
        <p:txBody>
          <a:bodyPr/>
          <a:lstStyle/>
          <a:p>
            <a:fld id="{99D9D1E9-AF86-4108-B380-B47203995C88}" type="slidenum">
              <a:rPr lang="en-US" smtClean="0"/>
              <a:t>14</a:t>
            </a:fld>
            <a:endParaRPr lang="en-US" dirty="0"/>
          </a:p>
        </p:txBody>
      </p:sp>
      <p:sp>
        <p:nvSpPr>
          <p:cNvPr id="21"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Medical Home Model Operational Pillars</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23" name="Content Placeholder 2"/>
          <p:cNvSpPr>
            <a:spLocks noGrp="1"/>
          </p:cNvSpPr>
          <p:nvPr>
            <p:ph idx="1"/>
          </p:nvPr>
        </p:nvSpPr>
        <p:spPr>
          <a:xfrm>
            <a:off x="5808780" y="1234553"/>
            <a:ext cx="3186939" cy="2111985"/>
          </a:xfrm>
        </p:spPr>
        <p:txBody>
          <a:bodyPr>
            <a:noAutofit/>
          </a:bodyPr>
          <a:lstStyle/>
          <a:p>
            <a:r>
              <a:rPr lang="en-US" sz="1800" dirty="0" smtClean="0"/>
              <a:t>Reflect the CPC+ Pillars</a:t>
            </a:r>
          </a:p>
          <a:p>
            <a:endParaRPr lang="en-US" sz="1800" dirty="0" smtClean="0"/>
          </a:p>
          <a:p>
            <a:r>
              <a:rPr lang="en-US" sz="1800" dirty="0" smtClean="0"/>
              <a:t>Key Drivers have been identified to enhance our medical home core competencies </a:t>
            </a:r>
          </a:p>
          <a:p>
            <a:endParaRPr lang="en-US" sz="1800" dirty="0" smtClean="0"/>
          </a:p>
          <a:p>
            <a:r>
              <a:rPr lang="en-US" sz="1800" dirty="0" smtClean="0"/>
              <a:t>Several operational activities support each of these pillars </a:t>
            </a:r>
          </a:p>
          <a:p>
            <a:endParaRPr lang="en-US" sz="1800" dirty="0" smtClean="0"/>
          </a:p>
          <a:p>
            <a:r>
              <a:rPr lang="en-US" sz="1800" dirty="0" smtClean="0"/>
              <a:t>These pillars were used as a framework to understand current state across clinics and identify best practices </a:t>
            </a:r>
            <a:endParaRPr lang="en-US" sz="1800" dirty="0"/>
          </a:p>
        </p:txBody>
      </p:sp>
      <p:sp>
        <p:nvSpPr>
          <p:cNvPr id="10" name="Isosceles Triangle 9"/>
          <p:cNvSpPr/>
          <p:nvPr/>
        </p:nvSpPr>
        <p:spPr>
          <a:xfrm rot="5400000">
            <a:off x="4619202" y="3060986"/>
            <a:ext cx="2203814" cy="30891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767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Framework: Activities supporting key operational drivers</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15</a:t>
            </a:fld>
            <a:endParaRPr lang="en-US" dirty="0"/>
          </a:p>
        </p:txBody>
      </p:sp>
      <p:pic>
        <p:nvPicPr>
          <p:cNvPr id="3" name="Picture 2"/>
          <p:cNvPicPr>
            <a:picLocks noChangeAspect="1"/>
          </p:cNvPicPr>
          <p:nvPr/>
        </p:nvPicPr>
        <p:blipFill>
          <a:blip r:embed="rId4"/>
          <a:stretch>
            <a:fillRect/>
          </a:stretch>
        </p:blipFill>
        <p:spPr>
          <a:xfrm>
            <a:off x="859536" y="569576"/>
            <a:ext cx="7614813" cy="5865103"/>
          </a:xfrm>
          <a:prstGeom prst="rect">
            <a:avLst/>
          </a:prstGeom>
        </p:spPr>
      </p:pic>
    </p:spTree>
    <p:extLst>
      <p:ext uri="{BB962C8B-B14F-4D97-AF65-F5344CB8AC3E}">
        <p14:creationId xmlns:p14="http://schemas.microsoft.com/office/powerpoint/2010/main" val="448734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28649" y="-209221"/>
            <a:ext cx="7886700"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n-lt"/>
              </a:rPr>
              <a:t>Transformational Approach</a:t>
            </a:r>
            <a:endParaRPr lang="en-US" sz="2400" dirty="0">
              <a:solidFill>
                <a:schemeClr val="bg1"/>
              </a:solidFill>
              <a:latin typeface="+mn-lt"/>
            </a:endParaRPr>
          </a:p>
        </p:txBody>
      </p:sp>
      <p:sp>
        <p:nvSpPr>
          <p:cNvPr id="9" name="Content Placeholder 2"/>
          <p:cNvSpPr txBox="1">
            <a:spLocks/>
          </p:cNvSpPr>
          <p:nvPr/>
        </p:nvSpPr>
        <p:spPr>
          <a:xfrm>
            <a:off x="628649" y="969484"/>
            <a:ext cx="7886700" cy="530713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Transformational approach:   Development of an innovative and collaborative primary care practice model that optimizes patient satisfaction, provider satisfaction and value in care delivery; supports a process to challenge existing assumptions and processes of care delivery</a:t>
            </a:r>
            <a:endParaRPr lang="en-US" sz="2000" dirty="0"/>
          </a:p>
          <a:p>
            <a:pPr marL="0" indent="0">
              <a:buNone/>
            </a:pPr>
            <a:endParaRPr lang="en-US" b="1" dirty="0" smtClean="0"/>
          </a:p>
          <a:p>
            <a:pPr>
              <a:buFont typeface="Wingdings" panose="05000000000000000000" pitchFamily="2" charset="2"/>
              <a:buChar char="ü"/>
            </a:pPr>
            <a:endParaRPr lang="en-US" b="1" dirty="0" smtClean="0"/>
          </a:p>
          <a:p>
            <a:pPr>
              <a:buFont typeface="Wingdings" panose="05000000000000000000" pitchFamily="2" charset="2"/>
              <a:buChar char="ü"/>
            </a:pPr>
            <a:endParaRPr lang="en-US" b="1" dirty="0"/>
          </a:p>
          <a:p>
            <a:endParaRPr lang="en-US" b="1" dirty="0"/>
          </a:p>
          <a:p>
            <a:endParaRPr lang="en-US" b="1" dirty="0" smtClean="0"/>
          </a:p>
          <a:p>
            <a:pPr lvl="1"/>
            <a:endParaRPr lang="en-US" dirty="0" smtClean="0"/>
          </a:p>
          <a:p>
            <a:endParaRPr lang="en-US" dirty="0"/>
          </a:p>
        </p:txBody>
      </p:sp>
      <p:sp>
        <p:nvSpPr>
          <p:cNvPr id="4" name="Slide Number Placeholder 3"/>
          <p:cNvSpPr>
            <a:spLocks noGrp="1"/>
          </p:cNvSpPr>
          <p:nvPr>
            <p:ph type="sldNum" sz="quarter" idx="12"/>
          </p:nvPr>
        </p:nvSpPr>
        <p:spPr>
          <a:xfrm>
            <a:off x="7086600" y="6357215"/>
            <a:ext cx="2057400" cy="365125"/>
          </a:xfrm>
        </p:spPr>
        <p:txBody>
          <a:bodyPr/>
          <a:lstStyle/>
          <a:p>
            <a:fld id="{99D9D1E9-AF86-4108-B380-B47203995C88}" type="slidenum">
              <a:rPr lang="en-US" smtClean="0"/>
              <a:t>16</a:t>
            </a:fld>
            <a:endParaRPr lang="en-US" dirty="0"/>
          </a:p>
        </p:txBody>
      </p:sp>
      <p:grpSp>
        <p:nvGrpSpPr>
          <p:cNvPr id="14" name="Group 13"/>
          <p:cNvGrpSpPr/>
          <p:nvPr/>
        </p:nvGrpSpPr>
        <p:grpSpPr>
          <a:xfrm>
            <a:off x="4892787" y="2914597"/>
            <a:ext cx="4074915" cy="2605778"/>
            <a:chOff x="406401" y="590843"/>
            <a:chExt cx="8067948" cy="5625985"/>
          </a:xfrm>
        </p:grpSpPr>
        <p:sp>
          <p:nvSpPr>
            <p:cNvPr id="16" name="Rectangle 15"/>
            <p:cNvSpPr/>
            <p:nvPr/>
          </p:nvSpPr>
          <p:spPr>
            <a:xfrm>
              <a:off x="876693" y="4693053"/>
              <a:ext cx="7161530" cy="65473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rPr>
                <a:t>Medical Home Model Core Elements</a:t>
              </a:r>
            </a:p>
          </p:txBody>
        </p:sp>
        <p:sp>
          <p:nvSpPr>
            <p:cNvPr id="17" name="Isosceles Triangle 16"/>
            <p:cNvSpPr/>
            <p:nvPr/>
          </p:nvSpPr>
          <p:spPr>
            <a:xfrm>
              <a:off x="406401" y="590843"/>
              <a:ext cx="8067948" cy="116859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Practice Transformation</a:t>
              </a:r>
              <a:endParaRPr lang="en-US" sz="700" b="1" dirty="0">
                <a:solidFill>
                  <a:schemeClr val="tx1"/>
                </a:solidFill>
              </a:endParaRPr>
            </a:p>
            <a:p>
              <a:pPr algn="ctr"/>
              <a:endParaRPr lang="en-US" sz="700" b="1" dirty="0"/>
            </a:p>
          </p:txBody>
        </p:sp>
        <p:sp>
          <p:nvSpPr>
            <p:cNvPr id="18" name="Rectangle 17"/>
            <p:cNvSpPr/>
            <p:nvPr/>
          </p:nvSpPr>
          <p:spPr>
            <a:xfrm>
              <a:off x="876693" y="1911839"/>
              <a:ext cx="1192154" cy="270531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bg1">
                      <a:lumMod val="50000"/>
                    </a:schemeClr>
                  </a:solidFill>
                </a:rPr>
                <a:t>Increase Access and Continuity</a:t>
              </a:r>
              <a:endParaRPr lang="en-US" sz="700" dirty="0">
                <a:solidFill>
                  <a:schemeClr val="bg1">
                    <a:lumMod val="50000"/>
                  </a:schemeClr>
                </a:solidFill>
              </a:endParaRPr>
            </a:p>
          </p:txBody>
        </p:sp>
        <p:sp>
          <p:nvSpPr>
            <p:cNvPr id="19" name="Rectangle 18"/>
            <p:cNvSpPr/>
            <p:nvPr/>
          </p:nvSpPr>
          <p:spPr>
            <a:xfrm>
              <a:off x="2296999" y="1923935"/>
              <a:ext cx="1329596" cy="2693224"/>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 dirty="0">
                  <a:solidFill>
                    <a:schemeClr val="bg1">
                      <a:lumMod val="50000"/>
                    </a:schemeClr>
                  </a:solidFill>
                </a:rPr>
                <a:t>Targeted Care Management</a:t>
              </a:r>
            </a:p>
          </p:txBody>
        </p:sp>
        <p:sp>
          <p:nvSpPr>
            <p:cNvPr id="20" name="Rectangle 19"/>
            <p:cNvSpPr/>
            <p:nvPr/>
          </p:nvSpPr>
          <p:spPr>
            <a:xfrm>
              <a:off x="3770651" y="1911838"/>
              <a:ext cx="1481635" cy="2693224"/>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 dirty="0">
                  <a:solidFill>
                    <a:schemeClr val="bg1">
                      <a:lumMod val="50000"/>
                    </a:schemeClr>
                  </a:solidFill>
                </a:rPr>
                <a:t>Comprehensiveness and Coordination</a:t>
              </a:r>
            </a:p>
          </p:txBody>
        </p:sp>
        <p:sp>
          <p:nvSpPr>
            <p:cNvPr id="21" name="Rectangle 20"/>
            <p:cNvSpPr/>
            <p:nvPr/>
          </p:nvSpPr>
          <p:spPr>
            <a:xfrm>
              <a:off x="5427901" y="1923933"/>
              <a:ext cx="1192154" cy="2693224"/>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0" dirty="0">
                  <a:solidFill>
                    <a:schemeClr val="bg1">
                      <a:lumMod val="50000"/>
                    </a:schemeClr>
                  </a:solidFill>
                </a:rPr>
                <a:t>Patient and Caregiver Engagement</a:t>
              </a:r>
            </a:p>
          </p:txBody>
        </p:sp>
        <p:sp>
          <p:nvSpPr>
            <p:cNvPr id="22" name="Rectangle 21"/>
            <p:cNvSpPr/>
            <p:nvPr/>
          </p:nvSpPr>
          <p:spPr>
            <a:xfrm>
              <a:off x="6854973" y="1923933"/>
              <a:ext cx="1192154" cy="2693224"/>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lumMod val="50000"/>
                    </a:schemeClr>
                  </a:solidFill>
                </a:rPr>
                <a:t>Team Based Care Team Model</a:t>
              </a:r>
            </a:p>
          </p:txBody>
        </p:sp>
        <p:sp>
          <p:nvSpPr>
            <p:cNvPr id="23" name="Rectangle 22"/>
            <p:cNvSpPr/>
            <p:nvPr/>
          </p:nvSpPr>
          <p:spPr>
            <a:xfrm>
              <a:off x="864425" y="5424340"/>
              <a:ext cx="7173798" cy="79248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rPr>
                <a:t>Michigan Medicine and UMMG Goals</a:t>
              </a:r>
            </a:p>
          </p:txBody>
        </p:sp>
      </p:grpSp>
      <p:sp>
        <p:nvSpPr>
          <p:cNvPr id="2" name="TextBox 1"/>
          <p:cNvSpPr txBox="1"/>
          <p:nvPr/>
        </p:nvSpPr>
        <p:spPr>
          <a:xfrm>
            <a:off x="400522" y="3068152"/>
            <a:ext cx="4668563" cy="2769989"/>
          </a:xfrm>
          <a:prstGeom prst="rect">
            <a:avLst/>
          </a:prstGeom>
          <a:noFill/>
        </p:spPr>
        <p:txBody>
          <a:bodyPr wrap="square" rtlCol="0">
            <a:spAutoFit/>
          </a:bodyPr>
          <a:lstStyle/>
          <a:p>
            <a:r>
              <a:rPr lang="en-US" sz="1600" b="1" dirty="0"/>
              <a:t>Key elements:</a:t>
            </a:r>
          </a:p>
          <a:p>
            <a:pPr marL="483357" lvl="1" indent="-285750">
              <a:buFont typeface="Wingdings" panose="05000000000000000000" pitchFamily="2" charset="2"/>
              <a:buChar char="§"/>
            </a:pPr>
            <a:r>
              <a:rPr lang="en-US" sz="1400" dirty="0"/>
              <a:t>What do consumers want in a primary care practice? Providers?</a:t>
            </a:r>
          </a:p>
          <a:p>
            <a:pPr marL="483357" lvl="1" indent="-285750">
              <a:buFont typeface="Wingdings" panose="05000000000000000000" pitchFamily="2" charset="2"/>
              <a:buChar char="§"/>
            </a:pPr>
            <a:r>
              <a:rPr lang="en-US" sz="1400" dirty="0"/>
              <a:t>What are the anticipated changes in the market place and how should they shape practice design? </a:t>
            </a:r>
          </a:p>
          <a:p>
            <a:pPr marL="483357" lvl="1" indent="-285750">
              <a:buFont typeface="Wingdings" panose="05000000000000000000" pitchFamily="2" charset="2"/>
              <a:buChar char="§"/>
            </a:pPr>
            <a:r>
              <a:rPr lang="en-US" sz="1400" dirty="0"/>
              <a:t>What practice changes will meaningfully transform care?  Care team composition and roles, integration of alternative visits, population segmentation, etc.?</a:t>
            </a:r>
          </a:p>
          <a:p>
            <a:pPr marL="483357" lvl="1" indent="-285750">
              <a:buFont typeface="Wingdings" panose="05000000000000000000" pitchFamily="2" charset="2"/>
              <a:buChar char="§"/>
            </a:pPr>
            <a:r>
              <a:rPr lang="en-US" sz="1400" dirty="0"/>
              <a:t>What are other health systems doing in this space? What can we learn from other industries/disciplines in terms of service design, patient satisfaction, etc.?</a:t>
            </a:r>
          </a:p>
          <a:p>
            <a:endParaRPr lang="en-US" dirty="0"/>
          </a:p>
        </p:txBody>
      </p:sp>
      <p:sp>
        <p:nvSpPr>
          <p:cNvPr id="24" name="Right Arrow 23"/>
          <p:cNvSpPr/>
          <p:nvPr/>
        </p:nvSpPr>
        <p:spPr>
          <a:xfrm>
            <a:off x="4339108" y="3068152"/>
            <a:ext cx="725474" cy="21559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403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300"/>
            <a:ext cx="9144000" cy="1003857"/>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899160" y="64562"/>
            <a:ext cx="7722870" cy="701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n-lt"/>
              </a:rPr>
              <a:t>Primary Care Transformation Roadmap FY 18-19</a:t>
            </a:r>
            <a:endParaRPr lang="en-US" sz="2400" dirty="0">
              <a:solidFill>
                <a:schemeClr val="bg1"/>
              </a:solidFill>
              <a:latin typeface="+mn-lt"/>
            </a:endParaRPr>
          </a:p>
        </p:txBody>
      </p:sp>
      <p:sp>
        <p:nvSpPr>
          <p:cNvPr id="4" name="Slide Number Placeholder 3"/>
          <p:cNvSpPr>
            <a:spLocks noGrp="1"/>
          </p:cNvSpPr>
          <p:nvPr>
            <p:ph type="sldNum" sz="quarter" idx="12"/>
          </p:nvPr>
        </p:nvSpPr>
        <p:spPr>
          <a:xfrm>
            <a:off x="7086600" y="6357215"/>
            <a:ext cx="2057400" cy="365125"/>
          </a:xfrm>
        </p:spPr>
        <p:txBody>
          <a:bodyPr/>
          <a:lstStyle/>
          <a:p>
            <a:fld id="{99D9D1E9-AF86-4108-B380-B47203995C88}" type="slidenum">
              <a:rPr lang="en-US" smtClean="0"/>
              <a:t>17</a:t>
            </a:fld>
            <a:endParaRPr lang="en-US" dirty="0"/>
          </a:p>
        </p:txBody>
      </p:sp>
      <p:sp>
        <p:nvSpPr>
          <p:cNvPr id="14" name="Right Arrow Callout 13"/>
          <p:cNvSpPr/>
          <p:nvPr/>
        </p:nvSpPr>
        <p:spPr bwMode="auto">
          <a:xfrm>
            <a:off x="186091" y="1253491"/>
            <a:ext cx="2040632" cy="5009354"/>
          </a:xfrm>
          <a:prstGeom prst="rightArrowCallout">
            <a:avLst>
              <a:gd name="adj1" fmla="val 25000"/>
              <a:gd name="adj2" fmla="val 121301"/>
              <a:gd name="adj3" fmla="val 25393"/>
              <a:gd name="adj4" fmla="val 74607"/>
            </a:avLst>
          </a:prstGeom>
          <a:solidFill>
            <a:schemeClr val="bg1">
              <a:lumMod val="8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16" name="Rectangle 2"/>
          <p:cNvSpPr>
            <a:spLocks noChangeArrowheads="1"/>
          </p:cNvSpPr>
          <p:nvPr/>
        </p:nvSpPr>
        <p:spPr bwMode="auto">
          <a:xfrm>
            <a:off x="2065136" y="696004"/>
            <a:ext cx="2491098" cy="461665"/>
          </a:xfrm>
          <a:prstGeom prst="rect">
            <a:avLst/>
          </a:prstGeom>
          <a:solidFill>
            <a:schemeClr val="accent1"/>
          </a:solidFill>
          <a:ln w="9525">
            <a:noFill/>
            <a:miter lim="800000"/>
            <a:headEnd/>
            <a:tailEnd/>
          </a:ln>
          <a:effectLst/>
        </p:spPr>
        <p:txBody>
          <a:bodyPr wrap="square" tIns="91440" bIns="91440" anchor="b">
            <a:spAutoFit/>
          </a:bodyPr>
          <a:lstStyle/>
          <a:p>
            <a:pPr defTabSz="895350">
              <a:buSzPct val="120000"/>
            </a:pPr>
            <a:r>
              <a:rPr lang="en-US" b="1" dirty="0" smtClean="0"/>
              <a:t>Drivers </a:t>
            </a:r>
            <a:endParaRPr lang="en-US" b="1" dirty="0"/>
          </a:p>
        </p:txBody>
      </p:sp>
      <p:sp>
        <p:nvSpPr>
          <p:cNvPr id="17" name="Rectangle 3"/>
          <p:cNvSpPr>
            <a:spLocks noChangeArrowheads="1"/>
          </p:cNvSpPr>
          <p:nvPr/>
        </p:nvSpPr>
        <p:spPr bwMode="auto">
          <a:xfrm>
            <a:off x="2364684" y="1256094"/>
            <a:ext cx="1851627" cy="492443"/>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Increase Access and Continuity </a:t>
            </a:r>
            <a:endParaRPr lang="en-US" sz="1600" b="1" dirty="0"/>
          </a:p>
        </p:txBody>
      </p:sp>
      <p:sp>
        <p:nvSpPr>
          <p:cNvPr id="18" name="Rectangle 4"/>
          <p:cNvSpPr>
            <a:spLocks noChangeArrowheads="1"/>
          </p:cNvSpPr>
          <p:nvPr/>
        </p:nvSpPr>
        <p:spPr bwMode="auto">
          <a:xfrm>
            <a:off x="4556234" y="696003"/>
            <a:ext cx="4057052" cy="461665"/>
          </a:xfrm>
          <a:prstGeom prst="rect">
            <a:avLst/>
          </a:prstGeom>
          <a:solidFill>
            <a:schemeClr val="accent1"/>
          </a:solidFill>
          <a:ln w="9525" algn="ctr">
            <a:noFill/>
            <a:miter lim="800000"/>
            <a:headEnd/>
            <a:tailEnd/>
          </a:ln>
          <a:effectLst/>
        </p:spPr>
        <p:txBody>
          <a:bodyPr wrap="square" lIns="45720" tIns="91440" rIns="45720" bIns="91440" anchor="b">
            <a:spAutoFit/>
          </a:bodyPr>
          <a:lstStyle/>
          <a:p>
            <a:pPr defTabSz="895350">
              <a:buSzPct val="120000"/>
            </a:pPr>
            <a:r>
              <a:rPr lang="en-US" b="1" dirty="0" smtClean="0"/>
              <a:t>Supporting Activities</a:t>
            </a:r>
            <a:endParaRPr lang="en-US" b="1" dirty="0"/>
          </a:p>
        </p:txBody>
      </p:sp>
      <p:sp>
        <p:nvSpPr>
          <p:cNvPr id="26" name="Rectangle 3"/>
          <p:cNvSpPr>
            <a:spLocks noChangeArrowheads="1"/>
          </p:cNvSpPr>
          <p:nvPr/>
        </p:nvSpPr>
        <p:spPr bwMode="auto">
          <a:xfrm>
            <a:off x="2364684" y="2321959"/>
            <a:ext cx="1851627" cy="246221"/>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Care Management</a:t>
            </a:r>
            <a:endParaRPr lang="en-US" sz="1600" b="1" dirty="0"/>
          </a:p>
        </p:txBody>
      </p:sp>
      <p:sp>
        <p:nvSpPr>
          <p:cNvPr id="27" name="Rectangle 3"/>
          <p:cNvSpPr>
            <a:spLocks noChangeArrowheads="1"/>
          </p:cNvSpPr>
          <p:nvPr/>
        </p:nvSpPr>
        <p:spPr bwMode="auto">
          <a:xfrm>
            <a:off x="2384871" y="3652566"/>
            <a:ext cx="1851627" cy="246221"/>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Care Coordination</a:t>
            </a:r>
            <a:endParaRPr lang="en-US" sz="1600" b="1" dirty="0"/>
          </a:p>
        </p:txBody>
      </p:sp>
      <p:sp>
        <p:nvSpPr>
          <p:cNvPr id="28" name="Rectangle 3"/>
          <p:cNvSpPr>
            <a:spLocks noChangeArrowheads="1"/>
          </p:cNvSpPr>
          <p:nvPr/>
        </p:nvSpPr>
        <p:spPr bwMode="auto">
          <a:xfrm>
            <a:off x="2364684" y="4663902"/>
            <a:ext cx="1851627" cy="492443"/>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Engage Patients and Care Givers</a:t>
            </a:r>
            <a:endParaRPr lang="en-US" sz="1600" b="1" dirty="0"/>
          </a:p>
        </p:txBody>
      </p:sp>
      <p:sp>
        <p:nvSpPr>
          <p:cNvPr id="29" name="Rectangle 3"/>
          <p:cNvSpPr>
            <a:spLocks noChangeArrowheads="1"/>
          </p:cNvSpPr>
          <p:nvPr/>
        </p:nvSpPr>
        <p:spPr bwMode="auto">
          <a:xfrm>
            <a:off x="2364684" y="5561185"/>
            <a:ext cx="2040811" cy="492443"/>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Population Health and Planning</a:t>
            </a:r>
            <a:endParaRPr lang="en-US" sz="1600" b="1" dirty="0"/>
          </a:p>
        </p:txBody>
      </p:sp>
      <p:cxnSp>
        <p:nvCxnSpPr>
          <p:cNvPr id="30" name="Straight Connector 29"/>
          <p:cNvCxnSpPr/>
          <p:nvPr/>
        </p:nvCxnSpPr>
        <p:spPr bwMode="auto">
          <a:xfrm>
            <a:off x="2196906" y="1881997"/>
            <a:ext cx="6638981" cy="0"/>
          </a:xfrm>
          <a:prstGeom prst="line">
            <a:avLst/>
          </a:prstGeom>
          <a:solidFill>
            <a:schemeClr val="bg1"/>
          </a:solidFill>
          <a:ln w="12700"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2226723" y="3293016"/>
            <a:ext cx="6708555" cy="0"/>
          </a:xfrm>
          <a:prstGeom prst="line">
            <a:avLst/>
          </a:prstGeom>
          <a:solidFill>
            <a:schemeClr val="bg1"/>
          </a:solidFill>
          <a:ln w="12700"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2226723" y="4417900"/>
            <a:ext cx="6708555" cy="0"/>
          </a:xfrm>
          <a:prstGeom prst="line">
            <a:avLst/>
          </a:prstGeom>
          <a:solidFill>
            <a:schemeClr val="bg1"/>
          </a:solidFill>
          <a:ln w="12700"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2226723" y="5490103"/>
            <a:ext cx="6708555" cy="0"/>
          </a:xfrm>
          <a:prstGeom prst="line">
            <a:avLst/>
          </a:prstGeom>
          <a:solidFill>
            <a:schemeClr val="bg1"/>
          </a:solidFill>
          <a:ln w="12700" cap="flat" cmpd="sng" algn="ctr">
            <a:solidFill>
              <a:schemeClr val="bg1">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4607719" y="1155015"/>
            <a:ext cx="4535755" cy="1169551"/>
          </a:xfrm>
          <a:prstGeom prst="rect">
            <a:avLst/>
          </a:prstGeom>
          <a:noFill/>
        </p:spPr>
        <p:txBody>
          <a:bodyPr wrap="square" lIns="45720" rIns="45720" rtlCol="0">
            <a:spAutoFit/>
          </a:bodyPr>
          <a:lstStyle/>
          <a:p>
            <a:pPr marL="285750" indent="-285750">
              <a:buFont typeface="Wingdings" panose="05000000000000000000" pitchFamily="2" charset="2"/>
              <a:buChar char="§"/>
            </a:pPr>
            <a:r>
              <a:rPr lang="en-US" sz="1400" dirty="0" smtClean="0"/>
              <a:t>Expanded office hours </a:t>
            </a:r>
          </a:p>
          <a:p>
            <a:pPr marL="285750" indent="-285750">
              <a:buFont typeface="Wingdings" panose="05000000000000000000" pitchFamily="2" charset="2"/>
              <a:buChar char="§"/>
            </a:pPr>
            <a:r>
              <a:rPr lang="en-US" sz="1400" dirty="0" smtClean="0"/>
              <a:t>Alternative visits</a:t>
            </a:r>
          </a:p>
          <a:p>
            <a:pPr marL="285750" indent="-285750">
              <a:buFont typeface="Wingdings" panose="05000000000000000000" pitchFamily="2" charset="2"/>
              <a:buChar char="§"/>
            </a:pPr>
            <a:r>
              <a:rPr lang="en-US" sz="1400" dirty="0" smtClean="0"/>
              <a:t>Transition management</a:t>
            </a:r>
          </a:p>
          <a:p>
            <a:pPr marL="285750" indent="-285750">
              <a:buFont typeface="Wingdings" panose="05000000000000000000" pitchFamily="2" charset="2"/>
              <a:buChar char="§"/>
            </a:pPr>
            <a:endParaRPr lang="en-US" sz="1400" dirty="0" smtClean="0"/>
          </a:p>
          <a:p>
            <a:pPr marL="285750" indent="-285750">
              <a:buFont typeface="Wingdings" panose="05000000000000000000" pitchFamily="2" charset="2"/>
              <a:buChar char="§"/>
            </a:pPr>
            <a:endParaRPr lang="en-US" sz="1400" dirty="0"/>
          </a:p>
        </p:txBody>
      </p:sp>
      <p:sp>
        <p:nvSpPr>
          <p:cNvPr id="35" name="Oval 34"/>
          <p:cNvSpPr>
            <a:spLocks noChangeAspect="1"/>
          </p:cNvSpPr>
          <p:nvPr/>
        </p:nvSpPr>
        <p:spPr>
          <a:xfrm>
            <a:off x="2045607" y="1368565"/>
            <a:ext cx="228600" cy="22860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400" b="1" kern="0" dirty="0" smtClean="0">
                <a:solidFill>
                  <a:schemeClr val="bg2"/>
                </a:solidFill>
              </a:rPr>
              <a:t>1</a:t>
            </a:r>
            <a:endParaRPr lang="en-US" sz="1400" b="1" kern="0" dirty="0">
              <a:solidFill>
                <a:schemeClr val="bg2"/>
              </a:solidFill>
            </a:endParaRPr>
          </a:p>
        </p:txBody>
      </p:sp>
      <p:sp>
        <p:nvSpPr>
          <p:cNvPr id="36" name="Oval 35"/>
          <p:cNvSpPr>
            <a:spLocks noChangeAspect="1"/>
          </p:cNvSpPr>
          <p:nvPr/>
        </p:nvSpPr>
        <p:spPr>
          <a:xfrm>
            <a:off x="2055546" y="2339580"/>
            <a:ext cx="228600" cy="22860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400" b="1" kern="0" dirty="0" smtClean="0">
                <a:solidFill>
                  <a:schemeClr val="bg2"/>
                </a:solidFill>
              </a:rPr>
              <a:t>2</a:t>
            </a:r>
            <a:endParaRPr lang="en-US" sz="1400" b="1" kern="0" dirty="0">
              <a:solidFill>
                <a:schemeClr val="bg2"/>
              </a:solidFill>
            </a:endParaRPr>
          </a:p>
        </p:txBody>
      </p:sp>
      <p:sp>
        <p:nvSpPr>
          <p:cNvPr id="37" name="Oval 36"/>
          <p:cNvSpPr>
            <a:spLocks noChangeAspect="1"/>
          </p:cNvSpPr>
          <p:nvPr/>
        </p:nvSpPr>
        <p:spPr>
          <a:xfrm>
            <a:off x="2084496" y="3657603"/>
            <a:ext cx="228600" cy="22860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400" b="1" kern="0" dirty="0" smtClean="0">
                <a:solidFill>
                  <a:schemeClr val="bg2"/>
                </a:solidFill>
              </a:rPr>
              <a:t>3</a:t>
            </a:r>
            <a:endParaRPr lang="en-US" sz="1400" b="1" kern="0" dirty="0">
              <a:solidFill>
                <a:schemeClr val="bg2"/>
              </a:solidFill>
            </a:endParaRPr>
          </a:p>
        </p:txBody>
      </p:sp>
      <p:sp>
        <p:nvSpPr>
          <p:cNvPr id="38" name="Oval 37"/>
          <p:cNvSpPr>
            <a:spLocks noChangeAspect="1"/>
          </p:cNvSpPr>
          <p:nvPr/>
        </p:nvSpPr>
        <p:spPr>
          <a:xfrm>
            <a:off x="2065485" y="4773854"/>
            <a:ext cx="228600" cy="22860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400" b="1" kern="0" dirty="0" smtClean="0">
                <a:solidFill>
                  <a:schemeClr val="bg2"/>
                </a:solidFill>
              </a:rPr>
              <a:t>4</a:t>
            </a:r>
            <a:endParaRPr lang="en-US" sz="1400" b="1" kern="0" dirty="0">
              <a:solidFill>
                <a:schemeClr val="bg2"/>
              </a:solidFill>
            </a:endParaRPr>
          </a:p>
        </p:txBody>
      </p:sp>
      <p:sp>
        <p:nvSpPr>
          <p:cNvPr id="39" name="Oval 38"/>
          <p:cNvSpPr>
            <a:spLocks noChangeAspect="1"/>
          </p:cNvSpPr>
          <p:nvPr/>
        </p:nvSpPr>
        <p:spPr>
          <a:xfrm>
            <a:off x="2065485" y="5683313"/>
            <a:ext cx="228600" cy="22860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400" b="1" kern="0" dirty="0" smtClean="0">
                <a:solidFill>
                  <a:schemeClr val="bg2"/>
                </a:solidFill>
              </a:rPr>
              <a:t>5</a:t>
            </a:r>
            <a:endParaRPr lang="en-US" sz="1400" b="1" kern="0" dirty="0">
              <a:solidFill>
                <a:schemeClr val="bg2"/>
              </a:solidFill>
            </a:endParaRPr>
          </a:p>
        </p:txBody>
      </p:sp>
      <p:sp>
        <p:nvSpPr>
          <p:cNvPr id="40" name="TextBox 39"/>
          <p:cNvSpPr txBox="1"/>
          <p:nvPr/>
        </p:nvSpPr>
        <p:spPr>
          <a:xfrm>
            <a:off x="4617657" y="1986884"/>
            <a:ext cx="4114093" cy="1169551"/>
          </a:xfrm>
          <a:prstGeom prst="rect">
            <a:avLst/>
          </a:prstGeom>
          <a:noFill/>
        </p:spPr>
        <p:txBody>
          <a:bodyPr wrap="square" lIns="45720" rIns="45720" rtlCol="0">
            <a:spAutoFit/>
          </a:bodyPr>
          <a:lstStyle/>
          <a:p>
            <a:pPr marL="285750" indent="-285750">
              <a:buFont typeface="Wingdings" panose="05000000000000000000" pitchFamily="2" charset="2"/>
              <a:buChar char="§"/>
            </a:pPr>
            <a:r>
              <a:rPr lang="en-US" sz="1400" dirty="0" smtClean="0"/>
              <a:t>Risk-adjust patient panel</a:t>
            </a:r>
          </a:p>
          <a:p>
            <a:pPr marL="285750" indent="-285750">
              <a:buFont typeface="Wingdings" panose="05000000000000000000" pitchFamily="2" charset="2"/>
              <a:buChar char="§"/>
            </a:pPr>
            <a:r>
              <a:rPr lang="en-US" sz="1400" dirty="0" smtClean="0"/>
              <a:t>Triage patients for CM interventions </a:t>
            </a:r>
          </a:p>
          <a:p>
            <a:pPr marL="285750" indent="-285750">
              <a:buFont typeface="Wingdings" panose="05000000000000000000" pitchFamily="2" charset="2"/>
              <a:buChar char="§"/>
            </a:pPr>
            <a:r>
              <a:rPr lang="en-US" sz="1400" dirty="0" smtClean="0"/>
              <a:t>Identify appropriate population for longitudinal care management</a:t>
            </a:r>
          </a:p>
          <a:p>
            <a:pPr marL="285750" indent="-285750">
              <a:buFont typeface="Wingdings" panose="05000000000000000000" pitchFamily="2" charset="2"/>
              <a:buChar char="§"/>
            </a:pPr>
            <a:r>
              <a:rPr lang="en-US" sz="1400" dirty="0" smtClean="0"/>
              <a:t>Identify appropriate dx groups for episodic CM</a:t>
            </a:r>
            <a:endParaRPr lang="en-US" sz="1400" dirty="0"/>
          </a:p>
        </p:txBody>
      </p:sp>
      <p:sp>
        <p:nvSpPr>
          <p:cNvPr id="41" name="TextBox 40"/>
          <p:cNvSpPr txBox="1"/>
          <p:nvPr/>
        </p:nvSpPr>
        <p:spPr>
          <a:xfrm>
            <a:off x="4617657" y="3377506"/>
            <a:ext cx="4535755" cy="954107"/>
          </a:xfrm>
          <a:prstGeom prst="rect">
            <a:avLst/>
          </a:prstGeom>
          <a:noFill/>
        </p:spPr>
        <p:txBody>
          <a:bodyPr wrap="square" lIns="45720" rIns="45720" rtlCol="0">
            <a:spAutoFit/>
          </a:bodyPr>
          <a:lstStyle/>
          <a:p>
            <a:pPr marL="285750" indent="-285750">
              <a:buFont typeface="Wingdings" panose="05000000000000000000" pitchFamily="2" charset="2"/>
              <a:buChar char="§"/>
            </a:pPr>
            <a:r>
              <a:rPr lang="en-US" sz="1400" dirty="0" smtClean="0"/>
              <a:t>Identify and address social needs </a:t>
            </a:r>
          </a:p>
          <a:p>
            <a:pPr marL="285750" indent="-285750">
              <a:buFont typeface="Wingdings" panose="05000000000000000000" pitchFamily="2" charset="2"/>
              <a:buChar char="§"/>
            </a:pPr>
            <a:r>
              <a:rPr lang="en-US" sz="1400" dirty="0" smtClean="0"/>
              <a:t>Integrate behavioral health services in primary care</a:t>
            </a:r>
          </a:p>
          <a:p>
            <a:pPr marL="285750" indent="-285750">
              <a:buFont typeface="Wingdings" panose="05000000000000000000" pitchFamily="2" charset="2"/>
              <a:buChar char="§"/>
            </a:pPr>
            <a:r>
              <a:rPr lang="en-US" sz="1400" dirty="0" smtClean="0"/>
              <a:t>Referral management and coordination in medical neighborhood</a:t>
            </a:r>
          </a:p>
        </p:txBody>
      </p:sp>
      <p:sp>
        <p:nvSpPr>
          <p:cNvPr id="42" name="TextBox 41"/>
          <p:cNvSpPr txBox="1"/>
          <p:nvPr/>
        </p:nvSpPr>
        <p:spPr>
          <a:xfrm>
            <a:off x="4607719" y="4474871"/>
            <a:ext cx="4402482" cy="954107"/>
          </a:xfrm>
          <a:prstGeom prst="rect">
            <a:avLst/>
          </a:prstGeom>
          <a:noFill/>
        </p:spPr>
        <p:txBody>
          <a:bodyPr wrap="square" lIns="45720" rIns="45720" rtlCol="0">
            <a:spAutoFit/>
          </a:bodyPr>
          <a:lstStyle/>
          <a:p>
            <a:pPr marL="285750" indent="-285750">
              <a:buFont typeface="Wingdings" panose="05000000000000000000" pitchFamily="2" charset="2"/>
              <a:buChar char="§"/>
            </a:pPr>
            <a:r>
              <a:rPr lang="en-US" sz="1400" dirty="0" smtClean="0"/>
              <a:t>Establish PFAC to work on QI strategies</a:t>
            </a:r>
          </a:p>
          <a:p>
            <a:pPr marL="285750" indent="-285750">
              <a:buFont typeface="Wingdings" panose="05000000000000000000" pitchFamily="2" charset="2"/>
              <a:buChar char="§"/>
            </a:pPr>
            <a:r>
              <a:rPr lang="en-US" sz="1400" dirty="0"/>
              <a:t>G</a:t>
            </a:r>
            <a:r>
              <a:rPr lang="en-US" sz="1400" dirty="0" smtClean="0"/>
              <a:t>roup visits for common chronic </a:t>
            </a:r>
          </a:p>
          <a:p>
            <a:pPr marL="285750" indent="-285750">
              <a:buFont typeface="Wingdings" panose="05000000000000000000" pitchFamily="2" charset="2"/>
              <a:buChar char="§"/>
            </a:pPr>
            <a:r>
              <a:rPr lang="en-US" sz="1400" dirty="0"/>
              <a:t>I</a:t>
            </a:r>
            <a:r>
              <a:rPr lang="en-US" sz="1400" dirty="0" smtClean="0"/>
              <a:t>ntegrate self-management support </a:t>
            </a:r>
          </a:p>
          <a:p>
            <a:pPr marL="285750" indent="-285750">
              <a:buFont typeface="Wingdings" panose="05000000000000000000" pitchFamily="2" charset="2"/>
              <a:buChar char="§"/>
            </a:pPr>
            <a:r>
              <a:rPr lang="en-US" sz="1400" dirty="0" smtClean="0"/>
              <a:t>Engage patients in shared decision making</a:t>
            </a:r>
            <a:endParaRPr lang="en-US" sz="1400" dirty="0"/>
          </a:p>
        </p:txBody>
      </p:sp>
      <p:sp>
        <p:nvSpPr>
          <p:cNvPr id="43" name="Rectangle 2"/>
          <p:cNvSpPr>
            <a:spLocks noChangeArrowheads="1"/>
          </p:cNvSpPr>
          <p:nvPr/>
        </p:nvSpPr>
        <p:spPr bwMode="auto">
          <a:xfrm>
            <a:off x="224589" y="696004"/>
            <a:ext cx="1880652" cy="461665"/>
          </a:xfrm>
          <a:prstGeom prst="rect">
            <a:avLst/>
          </a:prstGeom>
          <a:solidFill>
            <a:schemeClr val="accent1"/>
          </a:solidFill>
          <a:ln w="9525">
            <a:noFill/>
            <a:miter lim="800000"/>
            <a:headEnd/>
            <a:tailEnd/>
          </a:ln>
          <a:effectLst/>
        </p:spPr>
        <p:txBody>
          <a:bodyPr wrap="square" tIns="91440" bIns="91440" anchor="b">
            <a:spAutoFit/>
          </a:bodyPr>
          <a:lstStyle/>
          <a:p>
            <a:pPr defTabSz="895350">
              <a:buSzPct val="120000"/>
            </a:pPr>
            <a:r>
              <a:rPr lang="en-US" b="1" dirty="0" smtClean="0"/>
              <a:t>UMMG Goals </a:t>
            </a:r>
            <a:endParaRPr lang="en-US" b="1" dirty="0"/>
          </a:p>
        </p:txBody>
      </p:sp>
      <p:sp>
        <p:nvSpPr>
          <p:cNvPr id="44" name="Rectangle 3"/>
          <p:cNvSpPr>
            <a:spLocks noChangeArrowheads="1"/>
          </p:cNvSpPr>
          <p:nvPr/>
        </p:nvSpPr>
        <p:spPr bwMode="auto">
          <a:xfrm>
            <a:off x="288758" y="1256094"/>
            <a:ext cx="1379621" cy="492443"/>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Manage 400K lives locally </a:t>
            </a:r>
            <a:endParaRPr lang="en-US" sz="1600" b="1" dirty="0"/>
          </a:p>
        </p:txBody>
      </p:sp>
      <p:sp>
        <p:nvSpPr>
          <p:cNvPr id="45" name="Rectangle 3"/>
          <p:cNvSpPr>
            <a:spLocks noChangeArrowheads="1"/>
          </p:cNvSpPr>
          <p:nvPr/>
        </p:nvSpPr>
        <p:spPr bwMode="auto">
          <a:xfrm>
            <a:off x="288758" y="2204932"/>
            <a:ext cx="1379621" cy="492443"/>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Optimize Panel Size </a:t>
            </a:r>
            <a:endParaRPr lang="en-US" sz="1600" b="1" dirty="0"/>
          </a:p>
        </p:txBody>
      </p:sp>
      <p:sp>
        <p:nvSpPr>
          <p:cNvPr id="46" name="Rectangle 3"/>
          <p:cNvSpPr>
            <a:spLocks noChangeArrowheads="1"/>
          </p:cNvSpPr>
          <p:nvPr/>
        </p:nvSpPr>
        <p:spPr bwMode="auto">
          <a:xfrm>
            <a:off x="288758" y="3324026"/>
            <a:ext cx="1379621" cy="738664"/>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Patient Satisfaction Score &gt;93%</a:t>
            </a:r>
            <a:endParaRPr lang="en-US" sz="1600" b="1" dirty="0"/>
          </a:p>
        </p:txBody>
      </p:sp>
      <p:sp>
        <p:nvSpPr>
          <p:cNvPr id="47" name="Rectangle 3"/>
          <p:cNvSpPr>
            <a:spLocks noChangeArrowheads="1"/>
          </p:cNvSpPr>
          <p:nvPr/>
        </p:nvSpPr>
        <p:spPr bwMode="auto">
          <a:xfrm>
            <a:off x="288758" y="4610791"/>
            <a:ext cx="1523999" cy="1231106"/>
          </a:xfrm>
          <a:prstGeom prst="rect">
            <a:avLst/>
          </a:prstGeom>
          <a:noFill/>
          <a:ln w="9525">
            <a:noFill/>
            <a:miter lim="800000"/>
            <a:headEnd/>
            <a:tailEnd/>
          </a:ln>
          <a:effectLst/>
        </p:spPr>
        <p:txBody>
          <a:bodyPr wrap="square" lIns="0" tIns="0" rIns="0" bIns="0">
            <a:spAutoFit/>
          </a:bodyPr>
          <a:lstStyle/>
          <a:p>
            <a:pPr defTabSz="895350">
              <a:buSzPct val="120000"/>
              <a:tabLst>
                <a:tab pos="800100" algn="dec"/>
              </a:tabLst>
            </a:pPr>
            <a:r>
              <a:rPr lang="en-US" sz="1600" b="1" dirty="0" smtClean="0"/>
              <a:t>Reduce PCS ED utilization for primary care attributed population</a:t>
            </a:r>
            <a:endParaRPr lang="en-US" sz="1600" b="1" dirty="0"/>
          </a:p>
        </p:txBody>
      </p:sp>
      <p:sp>
        <p:nvSpPr>
          <p:cNvPr id="49" name="TextBox 48"/>
          <p:cNvSpPr txBox="1"/>
          <p:nvPr/>
        </p:nvSpPr>
        <p:spPr>
          <a:xfrm>
            <a:off x="4607719" y="5502575"/>
            <a:ext cx="4511692" cy="954107"/>
          </a:xfrm>
          <a:prstGeom prst="rect">
            <a:avLst/>
          </a:prstGeom>
          <a:noFill/>
        </p:spPr>
        <p:txBody>
          <a:bodyPr wrap="square" lIns="45720" rIns="45720" rtlCol="0">
            <a:spAutoFit/>
          </a:bodyPr>
          <a:lstStyle/>
          <a:p>
            <a:pPr marL="285750" indent="-285750">
              <a:buFont typeface="Wingdings" panose="05000000000000000000" pitchFamily="2" charset="2"/>
              <a:buChar char="§"/>
            </a:pPr>
            <a:r>
              <a:rPr lang="en-US" sz="1400" dirty="0"/>
              <a:t>P</a:t>
            </a:r>
            <a:r>
              <a:rPr lang="en-US" sz="1400" dirty="0" smtClean="0"/>
              <a:t>atients attributed to a care team </a:t>
            </a:r>
          </a:p>
          <a:p>
            <a:pPr marL="285750" indent="-285750">
              <a:buFont typeface="Wingdings" panose="05000000000000000000" pitchFamily="2" charset="2"/>
              <a:buChar char="§"/>
            </a:pPr>
            <a:r>
              <a:rPr lang="en-US" sz="1400" dirty="0" smtClean="0"/>
              <a:t>Weekly care team review of panel data</a:t>
            </a:r>
          </a:p>
          <a:p>
            <a:pPr marL="285750" indent="-285750">
              <a:buFont typeface="Wingdings" panose="05000000000000000000" pitchFamily="2" charset="2"/>
              <a:buChar char="§"/>
            </a:pPr>
            <a:endParaRPr lang="en-US" sz="1400" dirty="0" smtClean="0"/>
          </a:p>
          <a:p>
            <a:pPr marL="285750" indent="-285750">
              <a:buFont typeface="Wingdings" panose="05000000000000000000" pitchFamily="2" charset="2"/>
              <a:buChar char="§"/>
            </a:pPr>
            <a:endParaRPr lang="en-US" sz="1400" dirty="0"/>
          </a:p>
        </p:txBody>
      </p:sp>
    </p:spTree>
    <p:extLst>
      <p:ext uri="{BB962C8B-B14F-4D97-AF65-F5344CB8AC3E}">
        <p14:creationId xmlns:p14="http://schemas.microsoft.com/office/powerpoint/2010/main" val="1794782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7081646" y="6397919"/>
            <a:ext cx="2057400" cy="365125"/>
          </a:xfrm>
        </p:spPr>
        <p:txBody>
          <a:bodyPr/>
          <a:lstStyle/>
          <a:p>
            <a:fld id="{99D9D1E9-AF86-4108-B380-B47203995C88}" type="slidenum">
              <a:rPr lang="en-US" smtClean="0"/>
              <a:t>18</a:t>
            </a:fld>
            <a:endParaRPr lang="en-US" dirty="0"/>
          </a:p>
        </p:txBody>
      </p:sp>
      <p:sp>
        <p:nvSpPr>
          <p:cNvPr id="21" name="Title 1"/>
          <p:cNvSpPr>
            <a:spLocks noGrp="1"/>
          </p:cNvSpPr>
          <p:nvPr>
            <p:ph type="title"/>
          </p:nvPr>
        </p:nvSpPr>
        <p:spPr>
          <a:xfrm>
            <a:off x="587648" y="-157918"/>
            <a:ext cx="8556352"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Medical Home Model Core Competency – Care Team Management</a:t>
            </a:r>
            <a:endParaRPr lang="en-US" sz="2400" dirty="0">
              <a:solidFill>
                <a:schemeClr val="bg1"/>
              </a:solidFill>
              <a:latin typeface="Calibri" panose="020F0502020204030204" pitchFamily="34" charset="0"/>
              <a:ea typeface="MS PGothic" panose="020B0600070205080204" pitchFamily="34" charset="-128"/>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3163" y="1115025"/>
            <a:ext cx="1170939" cy="1170939"/>
          </a:xfrm>
          <a:prstGeom prst="rect">
            <a:avLst/>
          </a:prstGeom>
        </p:spPr>
      </p:pic>
      <p:sp>
        <p:nvSpPr>
          <p:cNvPr id="10" name="TextBox 9"/>
          <p:cNvSpPr txBox="1"/>
          <p:nvPr/>
        </p:nvSpPr>
        <p:spPr>
          <a:xfrm>
            <a:off x="2364331" y="2326407"/>
            <a:ext cx="1820917" cy="307777"/>
          </a:xfrm>
          <a:prstGeom prst="rect">
            <a:avLst/>
          </a:prstGeom>
          <a:solidFill>
            <a:srgbClr val="002060"/>
          </a:solidFill>
        </p:spPr>
        <p:txBody>
          <a:bodyPr wrap="square" rtlCol="0">
            <a:spAutoFit/>
          </a:bodyPr>
          <a:lstStyle/>
          <a:p>
            <a:r>
              <a:rPr lang="en-US" sz="1400" b="1" dirty="0" smtClean="0">
                <a:solidFill>
                  <a:schemeClr val="bg1"/>
                </a:solidFill>
              </a:rPr>
              <a:t>Clinical Care Team</a:t>
            </a:r>
            <a:endParaRPr lang="en-US" sz="1400" b="1" dirty="0">
              <a:solidFill>
                <a:schemeClr val="bg1"/>
              </a:solidFill>
            </a:endParaRPr>
          </a:p>
        </p:txBody>
      </p:sp>
      <p:sp>
        <p:nvSpPr>
          <p:cNvPr id="11" name="TextBox 10"/>
          <p:cNvSpPr txBox="1"/>
          <p:nvPr/>
        </p:nvSpPr>
        <p:spPr>
          <a:xfrm>
            <a:off x="4185249" y="2326407"/>
            <a:ext cx="2034296" cy="307777"/>
          </a:xfrm>
          <a:prstGeom prst="rect">
            <a:avLst/>
          </a:prstGeom>
          <a:solidFill>
            <a:srgbClr val="002060"/>
          </a:solidFill>
        </p:spPr>
        <p:txBody>
          <a:bodyPr wrap="square" rtlCol="0">
            <a:spAutoFit/>
          </a:bodyPr>
          <a:lstStyle/>
          <a:p>
            <a:r>
              <a:rPr lang="en-US" sz="1400" b="1" dirty="0" smtClean="0">
                <a:solidFill>
                  <a:schemeClr val="bg1"/>
                </a:solidFill>
              </a:rPr>
              <a:t>Care Management Team</a:t>
            </a:r>
            <a:endParaRPr lang="en-US" sz="1400" b="1" dirty="0">
              <a:solidFill>
                <a:schemeClr val="bg1"/>
              </a:solidFill>
            </a:endParaRPr>
          </a:p>
        </p:txBody>
      </p:sp>
      <p:sp>
        <p:nvSpPr>
          <p:cNvPr id="12" name="TextBox 11"/>
          <p:cNvSpPr txBox="1"/>
          <p:nvPr/>
        </p:nvSpPr>
        <p:spPr>
          <a:xfrm>
            <a:off x="2423835" y="2618067"/>
            <a:ext cx="150128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PCP</a:t>
            </a:r>
          </a:p>
          <a:p>
            <a:pPr marL="285750" indent="-285750">
              <a:buFont typeface="Arial" panose="020B0604020202020204" pitchFamily="34" charset="0"/>
              <a:buChar char="•"/>
            </a:pPr>
            <a:r>
              <a:rPr lang="en-US" sz="1400" dirty="0" smtClean="0"/>
              <a:t>APP</a:t>
            </a:r>
          </a:p>
          <a:p>
            <a:pPr marL="285750" indent="-285750">
              <a:buFont typeface="Arial" panose="020B0604020202020204" pitchFamily="34" charset="0"/>
              <a:buChar char="•"/>
            </a:pPr>
            <a:r>
              <a:rPr lang="en-US" sz="1400" dirty="0" smtClean="0"/>
              <a:t>RN</a:t>
            </a:r>
          </a:p>
          <a:p>
            <a:pPr marL="285750" indent="-285750">
              <a:buFont typeface="Arial" panose="020B0604020202020204" pitchFamily="34" charset="0"/>
              <a:buChar char="•"/>
            </a:pPr>
            <a:r>
              <a:rPr lang="en-US" sz="1400" dirty="0" smtClean="0"/>
              <a:t>MA</a:t>
            </a:r>
          </a:p>
        </p:txBody>
      </p:sp>
      <p:sp>
        <p:nvSpPr>
          <p:cNvPr id="13" name="TextBox 12"/>
          <p:cNvSpPr txBox="1"/>
          <p:nvPr/>
        </p:nvSpPr>
        <p:spPr>
          <a:xfrm>
            <a:off x="4248314" y="2618067"/>
            <a:ext cx="188397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Care Navigator</a:t>
            </a:r>
          </a:p>
          <a:p>
            <a:pPr marL="285750" indent="-285750">
              <a:buFont typeface="Arial" panose="020B0604020202020204" pitchFamily="34" charset="0"/>
              <a:buChar char="•"/>
            </a:pPr>
            <a:r>
              <a:rPr lang="en-US" sz="1400" dirty="0" smtClean="0"/>
              <a:t>SW</a:t>
            </a:r>
          </a:p>
          <a:p>
            <a:pPr marL="285750" indent="-285750">
              <a:buFont typeface="Arial" panose="020B0604020202020204" pitchFamily="34" charset="0"/>
              <a:buChar char="•"/>
            </a:pPr>
            <a:r>
              <a:rPr lang="en-US" sz="1400" dirty="0" err="1" smtClean="0"/>
              <a:t>PharmD</a:t>
            </a:r>
            <a:endParaRPr lang="en-US" sz="1400" dirty="0" smtClean="0"/>
          </a:p>
          <a:p>
            <a:pPr marL="285750" indent="-285750">
              <a:buFont typeface="Arial" panose="020B0604020202020204" pitchFamily="34" charset="0"/>
              <a:buChar char="•"/>
            </a:pPr>
            <a:r>
              <a:rPr lang="en-US" sz="1400" dirty="0" smtClean="0"/>
              <a:t>RD</a:t>
            </a:r>
            <a:endParaRPr lang="en-US" sz="1400" dirty="0"/>
          </a:p>
        </p:txBody>
      </p:sp>
      <p:sp>
        <p:nvSpPr>
          <p:cNvPr id="14" name="TextBox 13"/>
          <p:cNvSpPr txBox="1"/>
          <p:nvPr/>
        </p:nvSpPr>
        <p:spPr>
          <a:xfrm>
            <a:off x="2423834" y="3792288"/>
            <a:ext cx="3795709" cy="307777"/>
          </a:xfrm>
          <a:prstGeom prst="rect">
            <a:avLst/>
          </a:prstGeom>
          <a:solidFill>
            <a:srgbClr val="002060"/>
          </a:solidFill>
        </p:spPr>
        <p:txBody>
          <a:bodyPr wrap="square" rtlCol="0">
            <a:spAutoFit/>
          </a:bodyPr>
          <a:lstStyle/>
          <a:p>
            <a:pPr algn="ctr"/>
            <a:r>
              <a:rPr lang="en-US" sz="1400" b="1" dirty="0" smtClean="0">
                <a:solidFill>
                  <a:schemeClr val="bg1"/>
                </a:solidFill>
              </a:rPr>
              <a:t>Administrative Team</a:t>
            </a:r>
            <a:endParaRPr lang="en-US" sz="1400" b="1" dirty="0">
              <a:solidFill>
                <a:schemeClr val="bg1"/>
              </a:solidFill>
            </a:endParaRPr>
          </a:p>
        </p:txBody>
      </p:sp>
      <p:sp>
        <p:nvSpPr>
          <p:cNvPr id="19" name="TextBox 18"/>
          <p:cNvSpPr txBox="1"/>
          <p:nvPr/>
        </p:nvSpPr>
        <p:spPr>
          <a:xfrm>
            <a:off x="2805794" y="4121792"/>
            <a:ext cx="3165308" cy="738664"/>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smtClean="0"/>
              <a:t>Panel Manager</a:t>
            </a:r>
          </a:p>
          <a:p>
            <a:pPr marL="285750" indent="-285750">
              <a:buFont typeface="Arial" panose="020B0604020202020204" pitchFamily="34" charset="0"/>
              <a:buChar char="•"/>
            </a:pPr>
            <a:r>
              <a:rPr lang="en-US" sz="1400" dirty="0" smtClean="0"/>
              <a:t>Clerk</a:t>
            </a:r>
          </a:p>
          <a:p>
            <a:pPr marL="285750" indent="-285750">
              <a:buFont typeface="Arial" panose="020B0604020202020204" pitchFamily="34" charset="0"/>
              <a:buChar char="•"/>
            </a:pPr>
            <a:r>
              <a:rPr lang="en-US" sz="1400" dirty="0" smtClean="0"/>
              <a:t>Scribe</a:t>
            </a:r>
          </a:p>
          <a:p>
            <a:pPr marL="285750" indent="-285750">
              <a:buFont typeface="Arial" panose="020B0604020202020204" pitchFamily="34" charset="0"/>
              <a:buChar char="•"/>
            </a:pPr>
            <a:r>
              <a:rPr lang="en-US" sz="1400" dirty="0" smtClean="0"/>
              <a:t>Administrator</a:t>
            </a:r>
          </a:p>
          <a:p>
            <a:pPr marL="285750" indent="-285750">
              <a:buFont typeface="Arial" panose="020B0604020202020204" pitchFamily="34" charset="0"/>
              <a:buChar char="•"/>
            </a:pPr>
            <a:r>
              <a:rPr lang="en-US" sz="1400" dirty="0" smtClean="0"/>
              <a:t>Medical Director</a:t>
            </a:r>
          </a:p>
          <a:p>
            <a:pPr marL="285750" indent="-285750">
              <a:buFont typeface="Arial" panose="020B0604020202020204" pitchFamily="34" charset="0"/>
              <a:buChar char="•"/>
            </a:pPr>
            <a:r>
              <a:rPr lang="en-US" sz="1400" dirty="0" smtClean="0"/>
              <a:t>Project Manager</a:t>
            </a:r>
            <a:endParaRPr lang="en-US" sz="1400" dirty="0"/>
          </a:p>
        </p:txBody>
      </p:sp>
      <p:sp>
        <p:nvSpPr>
          <p:cNvPr id="20" name="TextBox 19"/>
          <p:cNvSpPr txBox="1"/>
          <p:nvPr/>
        </p:nvSpPr>
        <p:spPr>
          <a:xfrm>
            <a:off x="6754875" y="2148613"/>
            <a:ext cx="2257319" cy="307777"/>
          </a:xfrm>
          <a:prstGeom prst="rect">
            <a:avLst/>
          </a:prstGeom>
          <a:noFill/>
          <a:ln>
            <a:noFill/>
          </a:ln>
        </p:spPr>
        <p:txBody>
          <a:bodyPr wrap="square" lIns="45720" rIns="45720" rtlCol="0">
            <a:spAutoFit/>
          </a:bodyPr>
          <a:lstStyle/>
          <a:p>
            <a:pPr algn="r"/>
            <a:r>
              <a:rPr lang="en-US" sz="1400" b="1" dirty="0" smtClean="0"/>
              <a:t>Care Management Resources</a:t>
            </a:r>
            <a:endParaRPr lang="en-US" sz="1400" b="1" dirty="0"/>
          </a:p>
        </p:txBody>
      </p:sp>
      <p:sp>
        <p:nvSpPr>
          <p:cNvPr id="23" name="TextBox 22"/>
          <p:cNvSpPr txBox="1"/>
          <p:nvPr/>
        </p:nvSpPr>
        <p:spPr>
          <a:xfrm>
            <a:off x="7281705" y="2491907"/>
            <a:ext cx="1501283"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Complex Care</a:t>
            </a:r>
          </a:p>
          <a:p>
            <a:pPr marL="285750" indent="-285750">
              <a:buFont typeface="Arial" panose="020B0604020202020204" pitchFamily="34" charset="0"/>
              <a:buChar char="•"/>
            </a:pPr>
            <a:r>
              <a:rPr lang="en-US" sz="1400" dirty="0" smtClean="0"/>
              <a:t>GAP</a:t>
            </a:r>
          </a:p>
          <a:p>
            <a:pPr marL="285750" indent="-285750">
              <a:buFont typeface="Arial" panose="020B0604020202020204" pitchFamily="34" charset="0"/>
              <a:buChar char="•"/>
            </a:pPr>
            <a:r>
              <a:rPr lang="en-US" sz="1400" dirty="0" err="1" smtClean="0"/>
              <a:t>HouseCalls</a:t>
            </a:r>
            <a:endParaRPr lang="en-US" sz="1400" dirty="0"/>
          </a:p>
        </p:txBody>
      </p:sp>
      <p:sp>
        <p:nvSpPr>
          <p:cNvPr id="24" name="TextBox 23"/>
          <p:cNvSpPr txBox="1"/>
          <p:nvPr/>
        </p:nvSpPr>
        <p:spPr>
          <a:xfrm>
            <a:off x="345074" y="2172518"/>
            <a:ext cx="1920601" cy="307777"/>
          </a:xfrm>
          <a:prstGeom prst="rect">
            <a:avLst/>
          </a:prstGeom>
          <a:noFill/>
          <a:ln>
            <a:noFill/>
          </a:ln>
        </p:spPr>
        <p:txBody>
          <a:bodyPr wrap="square" rtlCol="0">
            <a:spAutoFit/>
          </a:bodyPr>
          <a:lstStyle/>
          <a:p>
            <a:r>
              <a:rPr lang="en-US" sz="1400" b="1" dirty="0" smtClean="0"/>
              <a:t>Clinical Care Resources</a:t>
            </a:r>
            <a:endParaRPr lang="en-US" sz="1400" b="1" dirty="0"/>
          </a:p>
        </p:txBody>
      </p:sp>
      <p:sp>
        <p:nvSpPr>
          <p:cNvPr id="25" name="TextBox 24"/>
          <p:cNvSpPr txBox="1"/>
          <p:nvPr/>
        </p:nvSpPr>
        <p:spPr>
          <a:xfrm>
            <a:off x="257822" y="2456896"/>
            <a:ext cx="187999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Specialty providers</a:t>
            </a:r>
          </a:p>
          <a:p>
            <a:pPr marL="285750" indent="-285750">
              <a:buFont typeface="Arial" panose="020B0604020202020204" pitchFamily="34" charset="0"/>
              <a:buChar char="•"/>
            </a:pPr>
            <a:r>
              <a:rPr lang="en-US" sz="1400" dirty="0" smtClean="0"/>
              <a:t>ADTU</a:t>
            </a:r>
          </a:p>
          <a:p>
            <a:pPr marL="285750" indent="-285750">
              <a:buFont typeface="Arial" panose="020B0604020202020204" pitchFamily="34" charset="0"/>
              <a:buChar char="•"/>
            </a:pPr>
            <a:r>
              <a:rPr lang="en-US" sz="1400" dirty="0" err="1" smtClean="0"/>
              <a:t>eConsult</a:t>
            </a:r>
            <a:endParaRPr lang="en-US" sz="1400" dirty="0" smtClean="0"/>
          </a:p>
          <a:p>
            <a:pPr marL="285750" indent="-285750">
              <a:buFont typeface="Arial" panose="020B0604020202020204" pitchFamily="34" charset="0"/>
              <a:buChar char="•"/>
            </a:pPr>
            <a:r>
              <a:rPr lang="en-US" sz="1400" dirty="0" err="1" smtClean="0"/>
              <a:t>eVisit</a:t>
            </a:r>
            <a:endParaRPr lang="en-US" sz="1400" dirty="0"/>
          </a:p>
        </p:txBody>
      </p:sp>
      <p:sp>
        <p:nvSpPr>
          <p:cNvPr id="26" name="TextBox 25"/>
          <p:cNvSpPr txBox="1"/>
          <p:nvPr/>
        </p:nvSpPr>
        <p:spPr>
          <a:xfrm>
            <a:off x="2897800" y="5253274"/>
            <a:ext cx="2921539" cy="307777"/>
          </a:xfrm>
          <a:prstGeom prst="rect">
            <a:avLst/>
          </a:prstGeom>
          <a:noFill/>
          <a:ln>
            <a:noFill/>
          </a:ln>
        </p:spPr>
        <p:txBody>
          <a:bodyPr wrap="square" rtlCol="0">
            <a:spAutoFit/>
          </a:bodyPr>
          <a:lstStyle/>
          <a:p>
            <a:pPr algn="ctr"/>
            <a:r>
              <a:rPr lang="en-US" sz="1400" b="1" dirty="0" smtClean="0"/>
              <a:t>Administrative Supports</a:t>
            </a:r>
            <a:endParaRPr lang="en-US" sz="1400" b="1" dirty="0"/>
          </a:p>
        </p:txBody>
      </p:sp>
      <p:sp>
        <p:nvSpPr>
          <p:cNvPr id="27" name="TextBox 26"/>
          <p:cNvSpPr txBox="1"/>
          <p:nvPr/>
        </p:nvSpPr>
        <p:spPr>
          <a:xfrm>
            <a:off x="3240902" y="5536690"/>
            <a:ext cx="3165308" cy="523220"/>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smtClean="0"/>
              <a:t>Quality</a:t>
            </a:r>
          </a:p>
          <a:p>
            <a:pPr marL="285750" indent="-285750">
              <a:buFont typeface="Arial" panose="020B0604020202020204" pitchFamily="34" charset="0"/>
              <a:buChar char="•"/>
            </a:pPr>
            <a:r>
              <a:rPr lang="en-US" sz="1400" dirty="0" smtClean="0"/>
              <a:t>UMMG</a:t>
            </a:r>
          </a:p>
          <a:p>
            <a:pPr marL="285750" indent="-285750">
              <a:buFont typeface="Arial" panose="020B0604020202020204" pitchFamily="34" charset="0"/>
              <a:buChar char="•"/>
            </a:pPr>
            <a:r>
              <a:rPr lang="en-US" sz="1400" dirty="0" smtClean="0"/>
              <a:t>ACS</a:t>
            </a:r>
          </a:p>
          <a:p>
            <a:pPr marL="285750" indent="-285750">
              <a:buFont typeface="Arial" panose="020B0604020202020204" pitchFamily="34" charset="0"/>
              <a:buChar char="•"/>
            </a:pPr>
            <a:endParaRPr lang="en-US" sz="1400" dirty="0"/>
          </a:p>
        </p:txBody>
      </p:sp>
      <p:sp>
        <p:nvSpPr>
          <p:cNvPr id="28" name="Oval 27"/>
          <p:cNvSpPr/>
          <p:nvPr/>
        </p:nvSpPr>
        <p:spPr>
          <a:xfrm>
            <a:off x="2092794" y="865687"/>
            <a:ext cx="4689618" cy="4420839"/>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371" y="1367926"/>
            <a:ext cx="1064821" cy="1064821"/>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4667" y="1665938"/>
            <a:ext cx="591976" cy="591976"/>
          </a:xfrm>
          <a:prstGeom prst="rect">
            <a:avLst/>
          </a:prstGeom>
        </p:spPr>
      </p:pic>
    </p:spTree>
    <p:extLst>
      <p:ext uri="{BB962C8B-B14F-4D97-AF65-F5344CB8AC3E}">
        <p14:creationId xmlns:p14="http://schemas.microsoft.com/office/powerpoint/2010/main" val="146045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Beginning of CPC+</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19</a:t>
            </a:fld>
            <a:endParaRPr lang="en-US" dirty="0"/>
          </a:p>
        </p:txBody>
      </p:sp>
      <p:grpSp>
        <p:nvGrpSpPr>
          <p:cNvPr id="8" name="Group 7"/>
          <p:cNvGrpSpPr/>
          <p:nvPr/>
        </p:nvGrpSpPr>
        <p:grpSpPr>
          <a:xfrm>
            <a:off x="2613882" y="1839635"/>
            <a:ext cx="4006970" cy="2940966"/>
            <a:chOff x="409755" y="1009932"/>
            <a:chExt cx="8466179" cy="5081489"/>
          </a:xfrm>
        </p:grpSpPr>
        <p:sp>
          <p:nvSpPr>
            <p:cNvPr id="10" name="Oval 9"/>
            <p:cNvSpPr/>
            <p:nvPr/>
          </p:nvSpPr>
          <p:spPr bwMode="auto">
            <a:xfrm>
              <a:off x="3804249" y="3088257"/>
              <a:ext cx="1595887" cy="883147"/>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1" name="Rectangle 10"/>
            <p:cNvSpPr/>
            <p:nvPr/>
          </p:nvSpPr>
          <p:spPr>
            <a:xfrm>
              <a:off x="409755" y="2660842"/>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Social Worker</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p:cNvSpPr/>
            <p:nvPr/>
          </p:nvSpPr>
          <p:spPr>
            <a:xfrm>
              <a:off x="3193760" y="1009932"/>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Nurse Care Navigator</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5990399" y="2660842"/>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Pharmacist</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angle 13"/>
            <p:cNvSpPr/>
            <p:nvPr/>
          </p:nvSpPr>
          <p:spPr>
            <a:xfrm>
              <a:off x="3116121" y="4559826"/>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Registered</a:t>
              </a:r>
              <a:r>
                <a:rPr kumimoji="0" lang="en-US" sz="1200" b="1" i="0" u="none" strike="noStrike" kern="0" cap="none" spc="0" normalizeH="0" noProof="0" dirty="0" smtClean="0">
                  <a:ln>
                    <a:noFill/>
                  </a:ln>
                  <a:solidFill>
                    <a:srgbClr val="FFFFFF"/>
                  </a:solidFill>
                  <a:effectLst/>
                  <a:uLnTx/>
                  <a:uFillTx/>
                  <a:latin typeface="Arial"/>
                  <a:ea typeface="+mn-ea"/>
                  <a:cs typeface="+mn-cs"/>
                </a:rPr>
                <a:t> Dietitian</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Notched Right Arrow 17"/>
            <p:cNvSpPr/>
            <p:nvPr/>
          </p:nvSpPr>
          <p:spPr>
            <a:xfrm>
              <a:off x="3260786" y="3273810"/>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Notched Right Arrow 18"/>
            <p:cNvSpPr/>
            <p:nvPr/>
          </p:nvSpPr>
          <p:spPr>
            <a:xfrm rot="5400000">
              <a:off x="4238872" y="2702402"/>
              <a:ext cx="640029"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0" name="Notched Right Arrow 19"/>
            <p:cNvSpPr/>
            <p:nvPr/>
          </p:nvSpPr>
          <p:spPr>
            <a:xfrm rot="16200000">
              <a:off x="4238847" y="4058049"/>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Notched Right Arrow 20"/>
            <p:cNvSpPr/>
            <p:nvPr/>
          </p:nvSpPr>
          <p:spPr>
            <a:xfrm flipH="1">
              <a:off x="5368230" y="3278012"/>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001" y="3224263"/>
              <a:ext cx="176769" cy="463136"/>
            </a:xfrm>
            <a:prstGeom prst="rect">
              <a:avLst/>
            </a:prstGeom>
          </p:spPr>
        </p:pic>
        <p:sp>
          <p:nvSpPr>
            <p:cNvPr id="23" name="TextBox 22"/>
            <p:cNvSpPr txBox="1"/>
            <p:nvPr/>
          </p:nvSpPr>
          <p:spPr>
            <a:xfrm>
              <a:off x="3982833" y="3592594"/>
              <a:ext cx="1253266" cy="3988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91B0FF">
                      <a:lumMod val="50000"/>
                    </a:srgbClr>
                  </a:solidFill>
                  <a:effectLst/>
                  <a:uLnTx/>
                  <a:uFillTx/>
                  <a:latin typeface="Arial"/>
                  <a:ea typeface="+mn-ea"/>
                  <a:cs typeface="+mn-cs"/>
                </a:rPr>
                <a:t>Patient </a:t>
              </a:r>
              <a:endParaRPr kumimoji="0" lang="en-US" sz="900" b="1" i="0" u="none" strike="noStrike" kern="1200" cap="none" spc="0" normalizeH="0" baseline="0" noProof="0" dirty="0">
                <a:ln>
                  <a:noFill/>
                </a:ln>
                <a:solidFill>
                  <a:srgbClr val="91B0FF">
                    <a:lumMod val="50000"/>
                  </a:srgbClr>
                </a:solidFill>
                <a:effectLst/>
                <a:uLnTx/>
                <a:uFillTx/>
                <a:latin typeface="Arial"/>
                <a:ea typeface="+mn-ea"/>
                <a:cs typeface="+mn-cs"/>
              </a:endParaRPr>
            </a:p>
          </p:txBody>
        </p:sp>
      </p:grpSp>
      <p:sp>
        <p:nvSpPr>
          <p:cNvPr id="24" name="Oval 23"/>
          <p:cNvSpPr/>
          <p:nvPr/>
        </p:nvSpPr>
        <p:spPr bwMode="auto">
          <a:xfrm>
            <a:off x="2270717" y="1002311"/>
            <a:ext cx="4654819" cy="4505499"/>
          </a:xfrm>
          <a:prstGeom prst="ellipse">
            <a:avLst/>
          </a:prstGeom>
          <a:no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5" name="Rectangle 24"/>
          <p:cNvSpPr/>
          <p:nvPr/>
        </p:nvSpPr>
        <p:spPr>
          <a:xfrm>
            <a:off x="1735423" y="968851"/>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Complex Care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6" name="Rectangle 25"/>
          <p:cNvSpPr/>
          <p:nvPr/>
        </p:nvSpPr>
        <p:spPr>
          <a:xfrm>
            <a:off x="5450887" y="4466436"/>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SNF Care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7" name="Rectangle 26"/>
          <p:cNvSpPr/>
          <p:nvPr/>
        </p:nvSpPr>
        <p:spPr>
          <a:xfrm>
            <a:off x="6242686" y="970177"/>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House Calls Care</a:t>
            </a:r>
            <a:r>
              <a:rPr kumimoji="0" lang="en-US" sz="1200" b="1" i="0" u="none" strike="noStrike" kern="0" cap="none" spc="0" normalizeH="0" noProof="0" dirty="0" smtClean="0">
                <a:ln>
                  <a:noFill/>
                </a:ln>
                <a:solidFill>
                  <a:schemeClr val="tx1"/>
                </a:solidFill>
                <a:effectLst/>
                <a:uLnTx/>
                <a:uFillTx/>
                <a:latin typeface="Arial"/>
                <a:ea typeface="+mn-ea"/>
                <a:cs typeface="+mn-cs"/>
              </a:rPr>
              <a:t>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8" name="TextBox 27"/>
          <p:cNvSpPr txBox="1"/>
          <p:nvPr/>
        </p:nvSpPr>
        <p:spPr>
          <a:xfrm>
            <a:off x="291061" y="1896440"/>
            <a:ext cx="2160067" cy="2385268"/>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60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Focused on high</a:t>
            </a:r>
            <a:r>
              <a:rPr kumimoji="0" lang="en-US" sz="1200" b="0" i="0" u="none" strike="noStrike" kern="1200" cap="none" spc="0" normalizeH="0" noProof="0" dirty="0" smtClean="0">
                <a:ln>
                  <a:noFill/>
                </a:ln>
                <a:solidFill>
                  <a:srgbClr val="000000"/>
                </a:solidFill>
                <a:effectLst/>
                <a:uLnTx/>
                <a:uFillTx/>
                <a:latin typeface="Arial"/>
                <a:ea typeface="+mn-ea"/>
                <a:cs typeface="+mn-cs"/>
              </a:rPr>
              <a:t> need, high utilizing, most </a:t>
            </a:r>
            <a:r>
              <a:rPr lang="en-US" sz="1200" dirty="0" smtClean="0">
                <a:solidFill>
                  <a:srgbClr val="000000"/>
                </a:solidFill>
                <a:latin typeface="Arial"/>
              </a:rPr>
              <a:t>vulnerable </a:t>
            </a:r>
            <a:r>
              <a:rPr kumimoji="0" lang="en-US" sz="1200" b="0" i="0" u="none" strike="noStrike" kern="1200" cap="none" spc="0" normalizeH="0" noProof="0" dirty="0" smtClean="0">
                <a:ln>
                  <a:noFill/>
                </a:ln>
                <a:solidFill>
                  <a:srgbClr val="000000"/>
                </a:solidFill>
                <a:effectLst/>
                <a:uLnTx/>
                <a:uFillTx/>
                <a:latin typeface="Arial"/>
                <a:ea typeface="+mn-ea"/>
                <a:cs typeface="+mn-cs"/>
              </a:rPr>
              <a:t>population; typically low income patients with complex medical, mental health, social and physical resource needs</a:t>
            </a:r>
          </a:p>
          <a:p>
            <a:pPr marL="115888" marR="0" lvl="0" indent="-115888" algn="l" defTabSz="457200" rtl="0" eaLnBrk="1" fontAlgn="auto" latinLnBrk="0" hangingPunct="1">
              <a:lnSpc>
                <a:spcPct val="100000"/>
              </a:lnSpc>
              <a:spcBef>
                <a:spcPts val="0"/>
              </a:spcBef>
              <a:spcAft>
                <a:spcPts val="600"/>
              </a:spcAft>
              <a:buClrTx/>
              <a:buSzTx/>
              <a:buFontTx/>
              <a:buChar char="-"/>
              <a:tabLst/>
              <a:defRPr/>
            </a:pPr>
            <a:r>
              <a:rPr lang="en-US" sz="1200" baseline="0" dirty="0" smtClean="0">
                <a:solidFill>
                  <a:srgbClr val="000000"/>
                </a:solidFill>
                <a:latin typeface="Arial"/>
              </a:rPr>
              <a:t>Provide</a:t>
            </a:r>
            <a:r>
              <a:rPr lang="en-US" sz="1200" dirty="0" smtClean="0">
                <a:solidFill>
                  <a:srgbClr val="000000"/>
                </a:solidFill>
                <a:latin typeface="Arial"/>
              </a:rPr>
              <a:t> between-visit assessment and follow-up to assure timely and appropriate care</a:t>
            </a:r>
          </a:p>
        </p:txBody>
      </p:sp>
      <p:sp>
        <p:nvSpPr>
          <p:cNvPr id="29" name="TextBox 28"/>
          <p:cNvSpPr txBox="1"/>
          <p:nvPr/>
        </p:nvSpPr>
        <p:spPr>
          <a:xfrm>
            <a:off x="6866632" y="1878782"/>
            <a:ext cx="2032978" cy="3016210"/>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60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Provide</a:t>
            </a:r>
            <a:r>
              <a:rPr kumimoji="0" lang="en-US" sz="1200" b="0" i="0" u="none" strike="noStrike" kern="1200" cap="none" spc="0" normalizeH="0" noProof="0" dirty="0" smtClean="0">
                <a:ln>
                  <a:noFill/>
                </a:ln>
                <a:solidFill>
                  <a:srgbClr val="000000"/>
                </a:solidFill>
                <a:effectLst/>
                <a:uLnTx/>
                <a:uFillTx/>
                <a:latin typeface="Arial"/>
                <a:ea typeface="+mn-ea"/>
                <a:cs typeface="+mn-cs"/>
              </a:rPr>
              <a:t> home-based primary care and services for patients</a:t>
            </a:r>
          </a:p>
          <a:p>
            <a:pPr marL="115888" marR="0" lvl="0" indent="-115888" algn="l" defTabSz="457200" rtl="0" eaLnBrk="1" fontAlgn="auto" latinLnBrk="0" hangingPunct="1">
              <a:lnSpc>
                <a:spcPct val="100000"/>
              </a:lnSpc>
              <a:spcBef>
                <a:spcPts val="0"/>
              </a:spcBef>
              <a:spcAft>
                <a:spcPts val="600"/>
              </a:spcAft>
              <a:buClrTx/>
              <a:buSzTx/>
              <a:buFontTx/>
              <a:buChar char="-"/>
              <a:tabLst/>
              <a:defRPr/>
            </a:pPr>
            <a:r>
              <a:rPr lang="en-US" sz="1200" baseline="0" dirty="0" smtClean="0">
                <a:solidFill>
                  <a:srgbClr val="000000"/>
                </a:solidFill>
                <a:latin typeface="Arial"/>
              </a:rPr>
              <a:t>Services</a:t>
            </a:r>
            <a:r>
              <a:rPr lang="en-US" sz="1200" dirty="0" smtClean="0">
                <a:solidFill>
                  <a:srgbClr val="000000"/>
                </a:solidFill>
                <a:latin typeface="Arial"/>
              </a:rPr>
              <a:t> include home assessment, resource finding, care coordination and comprehensive geriatric assessment focused on geriatric syndromes for appropriate population</a:t>
            </a:r>
          </a:p>
          <a:p>
            <a:pPr marL="115888" marR="0" lvl="0" indent="-115888" algn="l" defTabSz="457200" rtl="0" eaLnBrk="1" fontAlgn="auto" latinLnBrk="0" hangingPunct="1">
              <a:lnSpc>
                <a:spcPct val="100000"/>
              </a:lnSpc>
              <a:spcBef>
                <a:spcPts val="0"/>
              </a:spcBef>
              <a:spcAft>
                <a:spcPts val="60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Patients</a:t>
            </a:r>
            <a:r>
              <a:rPr kumimoji="0" lang="en-US" sz="1200" b="0" i="0" u="none" strike="noStrike" kern="1200" cap="none" spc="0" normalizeH="0" noProof="0" dirty="0" smtClean="0">
                <a:ln>
                  <a:noFill/>
                </a:ln>
                <a:solidFill>
                  <a:srgbClr val="000000"/>
                </a:solidFill>
                <a:effectLst/>
                <a:uLnTx/>
                <a:uFillTx/>
                <a:latin typeface="Arial"/>
                <a:ea typeface="+mn-ea"/>
                <a:cs typeface="+mn-cs"/>
              </a:rPr>
              <a:t> do not need to be homebound, but are limited in their ability to leave their home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Rectangle 29"/>
          <p:cNvSpPr/>
          <p:nvPr/>
        </p:nvSpPr>
        <p:spPr>
          <a:xfrm>
            <a:off x="1797853" y="4466436"/>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Guest Assistance Program</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31" name="TextBox 30"/>
          <p:cNvSpPr txBox="1"/>
          <p:nvPr/>
        </p:nvSpPr>
        <p:spPr>
          <a:xfrm>
            <a:off x="351274" y="5352863"/>
            <a:ext cx="3516546" cy="907941"/>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600"/>
              </a:spcAft>
              <a:buClrTx/>
              <a:buSzTx/>
              <a:buFontTx/>
              <a:buChar char="-"/>
              <a:tabLst/>
              <a:defRPr/>
            </a:pPr>
            <a:r>
              <a:rPr lang="en-US" sz="1200" dirty="0" smtClean="0">
                <a:solidFill>
                  <a:srgbClr val="000000"/>
                </a:solidFill>
                <a:latin typeface="Arial"/>
              </a:rPr>
              <a:t>Bachelor-level SW focused on connecting all UM patients with community resources</a:t>
            </a:r>
          </a:p>
          <a:p>
            <a:pPr marL="115888" marR="0" lvl="0" indent="-115888" algn="l" defTabSz="457200" rtl="0" eaLnBrk="1" fontAlgn="auto" latinLnBrk="0" hangingPunct="1">
              <a:lnSpc>
                <a:spcPct val="100000"/>
              </a:lnSpc>
              <a:spcBef>
                <a:spcPts val="0"/>
              </a:spcBef>
              <a:spcAft>
                <a:spcPts val="60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Deep</a:t>
            </a:r>
            <a:r>
              <a:rPr kumimoji="0" lang="en-US" sz="1200" b="0" i="0" u="none" strike="noStrike" kern="1200" cap="none" spc="0" normalizeH="0" noProof="0" dirty="0" smtClean="0">
                <a:ln>
                  <a:noFill/>
                </a:ln>
                <a:solidFill>
                  <a:srgbClr val="000000"/>
                </a:solidFill>
                <a:effectLst/>
                <a:uLnTx/>
                <a:uFillTx/>
                <a:latin typeface="Arial"/>
                <a:ea typeface="+mn-ea"/>
                <a:cs typeface="+mn-cs"/>
              </a:rPr>
              <a:t> knowledge of social service agencies, grant funding, and health plan supports </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31"/>
          <p:cNvSpPr txBox="1"/>
          <p:nvPr/>
        </p:nvSpPr>
        <p:spPr>
          <a:xfrm>
            <a:off x="5328433" y="5352863"/>
            <a:ext cx="3516546" cy="907941"/>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600"/>
              </a:spcAft>
              <a:buClrTx/>
              <a:buSzTx/>
              <a:buFontTx/>
              <a:buChar char="-"/>
              <a:tabLst/>
              <a:defRPr/>
            </a:pPr>
            <a:r>
              <a:rPr lang="en-US" sz="1200" dirty="0" smtClean="0">
                <a:solidFill>
                  <a:srgbClr val="000000"/>
                </a:solidFill>
                <a:latin typeface="Arial"/>
              </a:rPr>
              <a:t>Focused on managing </a:t>
            </a:r>
            <a:r>
              <a:rPr kumimoji="0" lang="en-US" sz="1200" b="0" i="0" u="none" strike="noStrike" kern="1200" cap="none" spc="0" normalizeH="0" baseline="0" noProof="0" dirty="0" smtClean="0">
                <a:ln>
                  <a:noFill/>
                </a:ln>
                <a:solidFill>
                  <a:srgbClr val="000000"/>
                </a:solidFill>
                <a:effectLst/>
                <a:uLnTx/>
                <a:uFillTx/>
                <a:latin typeface="Arial"/>
                <a:ea typeface="+mn-ea"/>
                <a:cs typeface="+mn-cs"/>
              </a:rPr>
              <a:t>transitions from skilled nursing facility to home</a:t>
            </a:r>
          </a:p>
          <a:p>
            <a:pPr marL="115888" marR="0" lvl="0" indent="-115888" algn="l" defTabSz="457200" rtl="0" eaLnBrk="1" fontAlgn="auto" latinLnBrk="0" hangingPunct="1">
              <a:lnSpc>
                <a:spcPct val="100000"/>
              </a:lnSpc>
              <a:spcBef>
                <a:spcPts val="0"/>
              </a:spcBef>
              <a:spcAft>
                <a:spcPts val="60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mn-cs"/>
              </a:rPr>
              <a:t>Coordinates with hospital, primary care physician and SNF facility staff </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5074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A1C7-C0EB-4C40-BAC6-DC93592B6438}"/>
              </a:ext>
            </a:extLst>
          </p:cNvPr>
          <p:cNvSpPr txBox="1">
            <a:spLocks/>
          </p:cNvSpPr>
          <p:nvPr/>
        </p:nvSpPr>
        <p:spPr>
          <a:xfrm>
            <a:off x="0" y="1891559"/>
            <a:ext cx="9144000" cy="772938"/>
          </a:xfrm>
          <a:prstGeom prst="rect">
            <a:avLst/>
          </a:prstGeom>
        </p:spPr>
        <p:txBody>
          <a:bodyPr vert="horz" lIns="228600" tIns="114300" rIns="228600" bIns="11430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algn="ctr" defTabSz="2286000">
              <a:defRPr/>
            </a:pPr>
            <a:r>
              <a:rPr lang="en-US" sz="3500" b="0" spc="0" dirty="0">
                <a:solidFill>
                  <a:srgbClr val="0096D3"/>
                </a:solidFill>
              </a:rPr>
              <a:t>Setting</a:t>
            </a:r>
          </a:p>
        </p:txBody>
      </p:sp>
      <p:sp>
        <p:nvSpPr>
          <p:cNvPr id="3" name="TextBox 2">
            <a:extLst>
              <a:ext uri="{FF2B5EF4-FFF2-40B4-BE49-F238E27FC236}">
                <a16:creationId xmlns:a16="http://schemas.microsoft.com/office/drawing/2014/main" id="{EFD6D1C2-690D-C64D-B684-380823AED748}"/>
              </a:ext>
            </a:extLst>
          </p:cNvPr>
          <p:cNvSpPr txBox="1"/>
          <p:nvPr/>
        </p:nvSpPr>
        <p:spPr>
          <a:xfrm>
            <a:off x="563672" y="3051849"/>
            <a:ext cx="8016655" cy="361637"/>
          </a:xfrm>
          <a:prstGeom prst="rect">
            <a:avLst/>
          </a:prstGeom>
          <a:noFill/>
        </p:spPr>
        <p:txBody>
          <a:bodyPr wrap="square" rtlCol="0">
            <a:spAutoFit/>
          </a:bodyPr>
          <a:lstStyle/>
          <a:p>
            <a:pPr algn="ctr" defTabSz="768095"/>
            <a:r>
              <a:rPr lang="en-US" sz="1750" dirty="0" smtClean="0">
                <a:solidFill>
                  <a:prstClr val="black"/>
                </a:solidFill>
                <a:latin typeface="Trebuchet MS" panose="020B0703020202090204" pitchFamily="34" charset="0"/>
              </a:rPr>
              <a:t>Michigan Medicine Primary Care clinics.  </a:t>
            </a:r>
            <a:endParaRPr lang="en-US" sz="1750" dirty="0">
              <a:solidFill>
                <a:prstClr val="black"/>
              </a:solidFill>
              <a:latin typeface="Trebuchet MS" panose="020B0703020202090204" pitchFamily="34" charset="0"/>
            </a:endParaRPr>
          </a:p>
        </p:txBody>
      </p:sp>
    </p:spTree>
    <p:extLst>
      <p:ext uri="{BB962C8B-B14F-4D97-AF65-F5344CB8AC3E}">
        <p14:creationId xmlns:p14="http://schemas.microsoft.com/office/powerpoint/2010/main" val="163213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Added Layer of Inpatient Care Management</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20</a:t>
            </a:fld>
            <a:endParaRPr lang="en-US" dirty="0"/>
          </a:p>
        </p:txBody>
      </p:sp>
      <p:grpSp>
        <p:nvGrpSpPr>
          <p:cNvPr id="8" name="Group 7"/>
          <p:cNvGrpSpPr/>
          <p:nvPr/>
        </p:nvGrpSpPr>
        <p:grpSpPr>
          <a:xfrm>
            <a:off x="3157713" y="2365927"/>
            <a:ext cx="2870899" cy="2255401"/>
            <a:chOff x="409755" y="1009932"/>
            <a:chExt cx="8466179" cy="5081489"/>
          </a:xfrm>
        </p:grpSpPr>
        <p:sp>
          <p:nvSpPr>
            <p:cNvPr id="10" name="Oval 9"/>
            <p:cNvSpPr/>
            <p:nvPr/>
          </p:nvSpPr>
          <p:spPr bwMode="auto">
            <a:xfrm>
              <a:off x="3804249" y="3088257"/>
              <a:ext cx="1595887" cy="883147"/>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1" name="Rectangle 10"/>
            <p:cNvSpPr/>
            <p:nvPr/>
          </p:nvSpPr>
          <p:spPr>
            <a:xfrm>
              <a:off x="409755" y="2660842"/>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a:ea typeface="+mn-ea"/>
                  <a:cs typeface="+mn-cs"/>
                </a:rPr>
                <a:t>Social Worker</a:t>
              </a: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p:cNvSpPr/>
            <p:nvPr/>
          </p:nvSpPr>
          <p:spPr>
            <a:xfrm>
              <a:off x="3193760" y="1009932"/>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a:ea typeface="+mn-ea"/>
                  <a:cs typeface="+mn-cs"/>
                </a:rPr>
                <a:t>Nurse Care Navigator</a:t>
              </a: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p:cNvSpPr/>
            <p:nvPr/>
          </p:nvSpPr>
          <p:spPr>
            <a:xfrm>
              <a:off x="5990399" y="2660842"/>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a:ea typeface="+mn-ea"/>
                  <a:cs typeface="+mn-cs"/>
                </a:rPr>
                <a:t>Pharmacist</a:t>
              </a: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angle 13"/>
            <p:cNvSpPr/>
            <p:nvPr/>
          </p:nvSpPr>
          <p:spPr>
            <a:xfrm>
              <a:off x="3116121" y="4559826"/>
              <a:ext cx="2885535" cy="15315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Arial"/>
                  <a:ea typeface="+mn-ea"/>
                  <a:cs typeface="+mn-cs"/>
                </a:rPr>
                <a:t>Registered</a:t>
              </a:r>
              <a:r>
                <a:rPr kumimoji="0" lang="en-US" sz="1100" b="1" i="0" u="none" strike="noStrike" kern="0" cap="none" spc="0" normalizeH="0" noProof="0" dirty="0" smtClean="0">
                  <a:ln>
                    <a:noFill/>
                  </a:ln>
                  <a:solidFill>
                    <a:srgbClr val="FFFFFF"/>
                  </a:solidFill>
                  <a:effectLst/>
                  <a:uLnTx/>
                  <a:uFillTx/>
                  <a:latin typeface="Arial"/>
                  <a:ea typeface="+mn-ea"/>
                  <a:cs typeface="+mn-cs"/>
                </a:rPr>
                <a:t> Dietitian</a:t>
              </a:r>
              <a:endParaRPr kumimoji="0" lang="en-US" sz="11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Notched Right Arrow 17"/>
            <p:cNvSpPr/>
            <p:nvPr/>
          </p:nvSpPr>
          <p:spPr>
            <a:xfrm>
              <a:off x="3260786" y="3273810"/>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Notched Right Arrow 18"/>
            <p:cNvSpPr/>
            <p:nvPr/>
          </p:nvSpPr>
          <p:spPr>
            <a:xfrm rot="5400000">
              <a:off x="4238872" y="2702402"/>
              <a:ext cx="640029"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0" name="Notched Right Arrow 19"/>
            <p:cNvSpPr/>
            <p:nvPr/>
          </p:nvSpPr>
          <p:spPr>
            <a:xfrm rot="16200000">
              <a:off x="4238847" y="4058049"/>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Notched Right Arrow 20"/>
            <p:cNvSpPr/>
            <p:nvPr/>
          </p:nvSpPr>
          <p:spPr>
            <a:xfrm flipH="1">
              <a:off x="5368230" y="3278012"/>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001" y="3224263"/>
              <a:ext cx="176769" cy="463136"/>
            </a:xfrm>
            <a:prstGeom prst="rect">
              <a:avLst/>
            </a:prstGeom>
          </p:spPr>
        </p:pic>
        <p:sp>
          <p:nvSpPr>
            <p:cNvPr id="23" name="TextBox 22"/>
            <p:cNvSpPr txBox="1"/>
            <p:nvPr/>
          </p:nvSpPr>
          <p:spPr>
            <a:xfrm>
              <a:off x="3795470" y="3520877"/>
              <a:ext cx="1543326" cy="4854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ysClr val="windowText" lastClr="000000"/>
                  </a:solidFill>
                  <a:effectLst/>
                  <a:uLnTx/>
                  <a:uFillTx/>
                  <a:latin typeface="Arial"/>
                  <a:ea typeface="+mn-ea"/>
                  <a:cs typeface="+mn-cs"/>
                </a:rPr>
                <a:t>Patient</a:t>
              </a:r>
              <a:r>
                <a:rPr kumimoji="0" lang="en-US" sz="800" b="1" i="0" u="none" strike="noStrike" kern="1200" cap="none" spc="0" normalizeH="0" baseline="0" noProof="0" dirty="0" smtClean="0">
                  <a:ln>
                    <a:noFill/>
                  </a:ln>
                  <a:solidFill>
                    <a:srgbClr val="91B0FF">
                      <a:lumMod val="50000"/>
                    </a:srgbClr>
                  </a:solidFill>
                  <a:effectLst/>
                  <a:uLnTx/>
                  <a:uFillTx/>
                  <a:latin typeface="Arial"/>
                  <a:ea typeface="+mn-ea"/>
                  <a:cs typeface="+mn-cs"/>
                </a:rPr>
                <a:t> </a:t>
              </a:r>
              <a:endParaRPr kumimoji="0" lang="en-US" sz="800" b="1" i="0" u="none" strike="noStrike" kern="1200" cap="none" spc="0" normalizeH="0" baseline="0" noProof="0" dirty="0">
                <a:ln>
                  <a:noFill/>
                </a:ln>
                <a:solidFill>
                  <a:srgbClr val="91B0FF">
                    <a:lumMod val="50000"/>
                  </a:srgbClr>
                </a:solidFill>
                <a:effectLst/>
                <a:uLnTx/>
                <a:uFillTx/>
                <a:latin typeface="Arial"/>
                <a:ea typeface="+mn-ea"/>
                <a:cs typeface="+mn-cs"/>
              </a:endParaRPr>
            </a:p>
          </p:txBody>
        </p:sp>
      </p:grpSp>
      <p:sp>
        <p:nvSpPr>
          <p:cNvPr id="24" name="Oval 23"/>
          <p:cNvSpPr/>
          <p:nvPr/>
        </p:nvSpPr>
        <p:spPr bwMode="auto">
          <a:xfrm>
            <a:off x="1899190" y="898852"/>
            <a:ext cx="5331004" cy="4914839"/>
          </a:xfrm>
          <a:prstGeom prst="ellipse">
            <a:avLst/>
          </a:prstGeom>
          <a:no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5" name="Rectangle 24"/>
          <p:cNvSpPr/>
          <p:nvPr/>
        </p:nvSpPr>
        <p:spPr>
          <a:xfrm>
            <a:off x="1010744" y="2995360"/>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Complex Care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6" name="Rectangle 25"/>
          <p:cNvSpPr/>
          <p:nvPr/>
        </p:nvSpPr>
        <p:spPr>
          <a:xfrm>
            <a:off x="6787331" y="2913059"/>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SNF Care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7" name="Rectangle 26"/>
          <p:cNvSpPr/>
          <p:nvPr/>
        </p:nvSpPr>
        <p:spPr>
          <a:xfrm>
            <a:off x="3938021" y="620944"/>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House Calls Care</a:t>
            </a:r>
            <a:r>
              <a:rPr kumimoji="0" lang="en-US" sz="1200" b="1" i="0" u="none" strike="noStrike" kern="0" cap="none" spc="0" normalizeH="0" noProof="0" dirty="0" smtClean="0">
                <a:ln>
                  <a:noFill/>
                </a:ln>
                <a:solidFill>
                  <a:schemeClr val="tx1"/>
                </a:solidFill>
                <a:effectLst/>
                <a:uLnTx/>
                <a:uFillTx/>
                <a:latin typeface="Arial"/>
                <a:ea typeface="+mn-ea"/>
                <a:cs typeface="+mn-cs"/>
              </a:rPr>
              <a:t>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8" name="Rectangle 27"/>
          <p:cNvSpPr/>
          <p:nvPr/>
        </p:nvSpPr>
        <p:spPr>
          <a:xfrm>
            <a:off x="3937382" y="5484148"/>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Guest Assistance Program</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9" name="Oval 28"/>
          <p:cNvSpPr/>
          <p:nvPr/>
        </p:nvSpPr>
        <p:spPr bwMode="auto">
          <a:xfrm>
            <a:off x="2709223" y="1529159"/>
            <a:ext cx="3822019" cy="3651384"/>
          </a:xfrm>
          <a:prstGeom prst="ellipse">
            <a:avLst/>
          </a:prstGeom>
          <a:no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30" name="Rectangle 29"/>
          <p:cNvSpPr/>
          <p:nvPr/>
        </p:nvSpPr>
        <p:spPr>
          <a:xfrm>
            <a:off x="2631767" y="4059606"/>
            <a:ext cx="1092270" cy="7592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chemeClr val="tx1"/>
                </a:solidFill>
                <a:effectLst/>
                <a:uLnTx/>
                <a:uFillTx/>
                <a:latin typeface="Arial"/>
                <a:ea typeface="+mn-ea"/>
                <a:cs typeface="+mn-cs"/>
              </a:rPr>
              <a:t>Inpatient Nutrition</a:t>
            </a:r>
            <a:r>
              <a:rPr kumimoji="0" lang="en-US" sz="1050" b="1" i="0" u="none" strike="noStrike" kern="0" cap="none" spc="0" normalizeH="0" noProof="0" dirty="0" smtClean="0">
                <a:ln>
                  <a:noFill/>
                </a:ln>
                <a:solidFill>
                  <a:schemeClr val="tx1"/>
                </a:solidFill>
                <a:effectLst/>
                <a:uLnTx/>
                <a:uFillTx/>
                <a:latin typeface="Arial"/>
                <a:ea typeface="+mn-ea"/>
                <a:cs typeface="+mn-cs"/>
              </a:rPr>
              <a:t> Services</a:t>
            </a:r>
            <a:endParaRPr kumimoji="0" lang="en-US" sz="1050" b="1" i="0" u="none" strike="noStrike" kern="0" cap="none" spc="0" normalizeH="0" baseline="0" noProof="0" dirty="0">
              <a:ln>
                <a:noFill/>
              </a:ln>
              <a:solidFill>
                <a:schemeClr val="tx1"/>
              </a:solidFill>
              <a:effectLst/>
              <a:uLnTx/>
              <a:uFillTx/>
              <a:latin typeface="Arial"/>
              <a:ea typeface="+mn-ea"/>
              <a:cs typeface="+mn-cs"/>
            </a:endParaRPr>
          </a:p>
        </p:txBody>
      </p:sp>
      <p:sp>
        <p:nvSpPr>
          <p:cNvPr id="31" name="Rectangle 30"/>
          <p:cNvSpPr/>
          <p:nvPr/>
        </p:nvSpPr>
        <p:spPr>
          <a:xfrm>
            <a:off x="2619233" y="1987316"/>
            <a:ext cx="1092270" cy="7592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chemeClr val="tx1"/>
                </a:solidFill>
                <a:effectLst/>
                <a:uLnTx/>
                <a:uFillTx/>
                <a:latin typeface="Arial"/>
                <a:ea typeface="+mn-ea"/>
                <a:cs typeface="+mn-cs"/>
              </a:rPr>
              <a:t>Social Work</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tx1"/>
                </a:solidFill>
                <a:effectLst/>
                <a:uLnTx/>
                <a:uFillTx/>
                <a:latin typeface="Arial"/>
                <a:ea typeface="+mn-ea"/>
                <a:cs typeface="+mn-cs"/>
              </a:rPr>
              <a:t>ED</a:t>
            </a:r>
            <a:r>
              <a:rPr kumimoji="0" lang="en-US" sz="900" b="1" i="0" u="none" strike="noStrike" kern="0" cap="none" spc="0" normalizeH="0" noProof="0" dirty="0" smtClean="0">
                <a:ln>
                  <a:noFill/>
                </a:ln>
                <a:solidFill>
                  <a:schemeClr val="tx1"/>
                </a:solidFill>
                <a:effectLst/>
                <a:uLnTx/>
                <a:uFillTx/>
                <a:latin typeface="Arial"/>
                <a:ea typeface="+mn-ea"/>
                <a:cs typeface="+mn-cs"/>
              </a:rPr>
              <a:t> SW</a:t>
            </a:r>
            <a:br>
              <a:rPr kumimoji="0" lang="en-US" sz="900" b="1" i="0" u="none" strike="noStrike" kern="0" cap="none" spc="0" normalizeH="0" noProof="0" dirty="0" smtClean="0">
                <a:ln>
                  <a:noFill/>
                </a:ln>
                <a:solidFill>
                  <a:schemeClr val="tx1"/>
                </a:solidFill>
                <a:effectLst/>
                <a:uLnTx/>
                <a:uFillTx/>
                <a:latin typeface="Arial"/>
                <a:ea typeface="+mn-ea"/>
                <a:cs typeface="+mn-cs"/>
              </a:rPr>
            </a:br>
            <a:r>
              <a:rPr kumimoji="0" lang="en-US" sz="900" b="1" i="0" u="none" strike="noStrike" kern="0" cap="none" spc="0" normalizeH="0" noProof="0" dirty="0" smtClean="0">
                <a:ln>
                  <a:noFill/>
                </a:ln>
                <a:solidFill>
                  <a:schemeClr val="tx1"/>
                </a:solidFill>
                <a:effectLst/>
                <a:uLnTx/>
                <a:uFillTx/>
                <a:latin typeface="Arial"/>
                <a:ea typeface="+mn-ea"/>
                <a:cs typeface="+mn-cs"/>
              </a:rPr>
              <a:t>Case Managers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1" kern="0" noProof="0" dirty="0" smtClean="0">
                <a:solidFill>
                  <a:schemeClr val="tx1"/>
                </a:solidFill>
                <a:latin typeface="Arial"/>
              </a:rPr>
              <a:t>ACMT</a:t>
            </a:r>
            <a:endParaRPr kumimoji="0" lang="en-US" sz="900" b="1" i="0" u="none" strike="noStrike" kern="0" cap="none" spc="0" normalizeH="0" baseline="0" noProof="0" dirty="0">
              <a:ln>
                <a:noFill/>
              </a:ln>
              <a:solidFill>
                <a:schemeClr val="tx1"/>
              </a:solidFill>
              <a:effectLst/>
              <a:uLnTx/>
              <a:uFillTx/>
              <a:latin typeface="Arial"/>
              <a:ea typeface="+mn-ea"/>
              <a:cs typeface="+mn-cs"/>
            </a:endParaRPr>
          </a:p>
        </p:txBody>
      </p:sp>
      <p:sp>
        <p:nvSpPr>
          <p:cNvPr id="32" name="Rectangle 31"/>
          <p:cNvSpPr/>
          <p:nvPr/>
        </p:nvSpPr>
        <p:spPr>
          <a:xfrm>
            <a:off x="5394986" y="1987316"/>
            <a:ext cx="1112994" cy="7719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chemeClr val="tx1"/>
                </a:solidFill>
                <a:effectLst/>
                <a:uLnTx/>
                <a:uFillTx/>
                <a:latin typeface="Arial"/>
                <a:ea typeface="+mn-ea"/>
                <a:cs typeface="+mn-cs"/>
              </a:rPr>
              <a:t>Inpatient Nursing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tx1"/>
                </a:solidFill>
                <a:effectLst/>
                <a:uLnTx/>
                <a:uFillTx/>
                <a:latin typeface="Arial"/>
                <a:ea typeface="+mn-ea"/>
                <a:cs typeface="+mn-cs"/>
              </a:rPr>
              <a:t>Case Managers Bedside Nurses</a:t>
            </a:r>
            <a:endParaRPr kumimoji="0" lang="en-US" sz="900" b="1" i="0" u="none" strike="noStrike" kern="0" cap="none" spc="0" normalizeH="0" baseline="0" noProof="0" dirty="0">
              <a:ln>
                <a:noFill/>
              </a:ln>
              <a:solidFill>
                <a:schemeClr val="tx1"/>
              </a:solidFill>
              <a:effectLst/>
              <a:uLnTx/>
              <a:uFillTx/>
              <a:latin typeface="Arial"/>
              <a:ea typeface="+mn-ea"/>
              <a:cs typeface="+mn-cs"/>
            </a:endParaRPr>
          </a:p>
        </p:txBody>
      </p:sp>
      <p:sp>
        <p:nvSpPr>
          <p:cNvPr id="33" name="Rectangle 32"/>
          <p:cNvSpPr/>
          <p:nvPr/>
        </p:nvSpPr>
        <p:spPr>
          <a:xfrm>
            <a:off x="5405348" y="4059606"/>
            <a:ext cx="1092270" cy="7592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chemeClr val="tx1"/>
                </a:solidFill>
                <a:effectLst/>
                <a:uLnTx/>
                <a:uFillTx/>
                <a:latin typeface="Arial"/>
                <a:ea typeface="+mn-ea"/>
                <a:cs typeface="+mn-cs"/>
              </a:rPr>
              <a:t>Inpatient Pharmacists</a:t>
            </a:r>
            <a:endParaRPr kumimoji="0" lang="en-US" sz="1050" b="1" i="0" u="none" strike="noStrike" kern="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1963209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Current State</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21</a:t>
            </a:fld>
            <a:endParaRPr lang="en-US" dirty="0"/>
          </a:p>
        </p:txBody>
      </p:sp>
      <p:sp>
        <p:nvSpPr>
          <p:cNvPr id="8" name="Oval 7"/>
          <p:cNvSpPr/>
          <p:nvPr/>
        </p:nvSpPr>
        <p:spPr bwMode="auto">
          <a:xfrm>
            <a:off x="3023935" y="1791204"/>
            <a:ext cx="1880153" cy="1526995"/>
          </a:xfrm>
          <a:prstGeom prst="ellipse">
            <a:avLst/>
          </a:prstGeom>
          <a:no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Oval 9"/>
          <p:cNvSpPr/>
          <p:nvPr/>
        </p:nvSpPr>
        <p:spPr bwMode="auto">
          <a:xfrm>
            <a:off x="4143007" y="3250473"/>
            <a:ext cx="1880153" cy="1526995"/>
          </a:xfrm>
          <a:prstGeom prst="ellipse">
            <a:avLst/>
          </a:prstGeom>
          <a:no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1" name="Title 1"/>
          <p:cNvSpPr txBox="1">
            <a:spLocks/>
          </p:cNvSpPr>
          <p:nvPr/>
        </p:nvSpPr>
        <p:spPr>
          <a:xfrm>
            <a:off x="175854" y="95689"/>
            <a:ext cx="2710222" cy="17654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smtClean="0"/>
              <a:t>How do we organize ourselves to deliver a transformed practice?</a:t>
            </a:r>
            <a:endParaRPr lang="en-US" sz="1800" dirty="0"/>
          </a:p>
        </p:txBody>
      </p:sp>
      <p:grpSp>
        <p:nvGrpSpPr>
          <p:cNvPr id="12" name="Group 11"/>
          <p:cNvGrpSpPr/>
          <p:nvPr/>
        </p:nvGrpSpPr>
        <p:grpSpPr>
          <a:xfrm>
            <a:off x="2776598" y="1664536"/>
            <a:ext cx="2536475" cy="1791042"/>
            <a:chOff x="409755" y="1009932"/>
            <a:chExt cx="8466179" cy="5081489"/>
          </a:xfrm>
        </p:grpSpPr>
        <p:sp>
          <p:nvSpPr>
            <p:cNvPr id="13" name="Oval 12"/>
            <p:cNvSpPr/>
            <p:nvPr/>
          </p:nvSpPr>
          <p:spPr bwMode="auto">
            <a:xfrm>
              <a:off x="3804249" y="3088257"/>
              <a:ext cx="1595887" cy="883147"/>
            </a:xfrm>
            <a:prstGeom prst="ellipse">
              <a:avLst/>
            </a:prstGeom>
            <a:solidFill>
              <a:srgbClr val="0070C0"/>
            </a:soli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4" name="Rectangle 13"/>
            <p:cNvSpPr/>
            <p:nvPr/>
          </p:nvSpPr>
          <p:spPr>
            <a:xfrm>
              <a:off x="409755" y="2660842"/>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Physician</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angle 17"/>
            <p:cNvSpPr/>
            <p:nvPr/>
          </p:nvSpPr>
          <p:spPr>
            <a:xfrm>
              <a:off x="3193760" y="1009932"/>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Nurse and Care Navigator</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p:cNvSpPr/>
            <p:nvPr/>
          </p:nvSpPr>
          <p:spPr>
            <a:xfrm>
              <a:off x="5990399" y="2660842"/>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MA</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0" name="Rectangle 19"/>
            <p:cNvSpPr/>
            <p:nvPr/>
          </p:nvSpPr>
          <p:spPr>
            <a:xfrm>
              <a:off x="3116121" y="4559826"/>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APP</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1" name="Notched Right Arrow 20"/>
            <p:cNvSpPr/>
            <p:nvPr/>
          </p:nvSpPr>
          <p:spPr>
            <a:xfrm>
              <a:off x="3260786" y="3273810"/>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Notched Right Arrow 21"/>
            <p:cNvSpPr/>
            <p:nvPr/>
          </p:nvSpPr>
          <p:spPr>
            <a:xfrm rot="5400000">
              <a:off x="4238872" y="2702402"/>
              <a:ext cx="640029"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Notched Right Arrow 22"/>
            <p:cNvSpPr/>
            <p:nvPr/>
          </p:nvSpPr>
          <p:spPr>
            <a:xfrm rot="16200000">
              <a:off x="4238847" y="4058049"/>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Notched Right Arrow 23"/>
            <p:cNvSpPr/>
            <p:nvPr/>
          </p:nvSpPr>
          <p:spPr>
            <a:xfrm flipH="1">
              <a:off x="5368230" y="3278012"/>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001" y="3224263"/>
              <a:ext cx="176769" cy="463136"/>
            </a:xfrm>
            <a:prstGeom prst="rect">
              <a:avLst/>
            </a:prstGeom>
          </p:spPr>
        </p:pic>
        <p:sp>
          <p:nvSpPr>
            <p:cNvPr id="26" name="TextBox 25"/>
            <p:cNvSpPr txBox="1"/>
            <p:nvPr/>
          </p:nvSpPr>
          <p:spPr>
            <a:xfrm>
              <a:off x="3077911" y="3459476"/>
              <a:ext cx="2816009" cy="6112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ysClr val="windowText" lastClr="000000"/>
                  </a:solidFill>
                  <a:effectLst/>
                  <a:uLnTx/>
                  <a:uFillTx/>
                  <a:latin typeface="Arial"/>
                  <a:ea typeface="+mn-ea"/>
                  <a:cs typeface="+mn-cs"/>
                </a:rPr>
                <a:t>Panel </a:t>
              </a:r>
              <a:endParaRPr kumimoji="0" lang="en-US" sz="800" b="1" i="0" u="none" strike="noStrike" kern="1200" cap="none" spc="0" normalizeH="0" baseline="0" noProof="0" dirty="0">
                <a:ln>
                  <a:noFill/>
                </a:ln>
                <a:solidFill>
                  <a:sysClr val="windowText" lastClr="000000"/>
                </a:solidFill>
                <a:effectLst/>
                <a:uLnTx/>
                <a:uFillTx/>
                <a:latin typeface="Arial"/>
                <a:ea typeface="+mn-ea"/>
                <a:cs typeface="+mn-cs"/>
              </a:endParaRPr>
            </a:p>
          </p:txBody>
        </p:sp>
      </p:grpSp>
      <p:sp>
        <p:nvSpPr>
          <p:cNvPr id="27" name="Oval 26"/>
          <p:cNvSpPr/>
          <p:nvPr/>
        </p:nvSpPr>
        <p:spPr bwMode="auto">
          <a:xfrm>
            <a:off x="1391739" y="529692"/>
            <a:ext cx="6036672" cy="5538650"/>
          </a:xfrm>
          <a:prstGeom prst="ellipse">
            <a:avLst/>
          </a:prstGeom>
          <a:no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28" name="Rectangle 27"/>
          <p:cNvSpPr/>
          <p:nvPr/>
        </p:nvSpPr>
        <p:spPr>
          <a:xfrm>
            <a:off x="531767" y="2995360"/>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Complex Care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29" name="Rectangle 28"/>
          <p:cNvSpPr/>
          <p:nvPr/>
        </p:nvSpPr>
        <p:spPr>
          <a:xfrm>
            <a:off x="7214056" y="2913059"/>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SNF Care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30" name="Rectangle 29"/>
          <p:cNvSpPr/>
          <p:nvPr/>
        </p:nvSpPr>
        <p:spPr>
          <a:xfrm>
            <a:off x="3937382" y="171017"/>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House Calls Care</a:t>
            </a:r>
            <a:r>
              <a:rPr kumimoji="0" lang="en-US" sz="1200" b="1" i="0" u="none" strike="noStrike" kern="0" cap="none" spc="0" normalizeH="0" noProof="0" dirty="0" smtClean="0">
                <a:ln>
                  <a:noFill/>
                </a:ln>
                <a:solidFill>
                  <a:schemeClr val="tx1"/>
                </a:solidFill>
                <a:effectLst/>
                <a:uLnTx/>
                <a:uFillTx/>
                <a:latin typeface="Arial"/>
                <a:ea typeface="+mn-ea"/>
                <a:cs typeface="+mn-cs"/>
              </a:rPr>
              <a:t> Manager</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31" name="Oval 30"/>
          <p:cNvSpPr/>
          <p:nvPr/>
        </p:nvSpPr>
        <p:spPr bwMode="auto">
          <a:xfrm>
            <a:off x="2357400" y="1335232"/>
            <a:ext cx="4327973" cy="4042079"/>
          </a:xfrm>
          <a:prstGeom prst="ellipse">
            <a:avLst/>
          </a:prstGeom>
          <a:noFill/>
          <a:ln w="9525" cap="flat" cmpd="sng" algn="ctr">
            <a:solidFill>
              <a:schemeClr val="tx1"/>
            </a:solid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32" name="Rectangle 31"/>
          <p:cNvSpPr/>
          <p:nvPr/>
        </p:nvSpPr>
        <p:spPr>
          <a:xfrm>
            <a:off x="2355280" y="4484860"/>
            <a:ext cx="889540" cy="6349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chemeClr val="tx1"/>
                </a:solidFill>
                <a:effectLst/>
                <a:uLnTx/>
                <a:uFillTx/>
                <a:latin typeface="Arial"/>
                <a:ea typeface="+mn-ea"/>
                <a:cs typeface="+mn-cs"/>
              </a:rPr>
              <a:t>Social Worker and BHCC SW</a:t>
            </a:r>
            <a:endParaRPr kumimoji="0" lang="en-US" sz="1050" b="1" i="0" u="none" strike="noStrike" kern="0" cap="none" spc="0" normalizeH="0" baseline="0" noProof="0" dirty="0">
              <a:ln>
                <a:noFill/>
              </a:ln>
              <a:solidFill>
                <a:schemeClr val="tx1"/>
              </a:solidFill>
              <a:effectLst/>
              <a:uLnTx/>
              <a:uFillTx/>
              <a:latin typeface="Arial"/>
              <a:ea typeface="+mn-ea"/>
              <a:cs typeface="+mn-cs"/>
            </a:endParaRPr>
          </a:p>
        </p:txBody>
      </p:sp>
      <p:sp>
        <p:nvSpPr>
          <p:cNvPr id="33" name="Rectangle 32"/>
          <p:cNvSpPr/>
          <p:nvPr/>
        </p:nvSpPr>
        <p:spPr>
          <a:xfrm>
            <a:off x="2307700" y="1538977"/>
            <a:ext cx="874097" cy="5777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tx1"/>
                </a:solidFill>
                <a:effectLst/>
                <a:uLnTx/>
                <a:uFillTx/>
                <a:latin typeface="Arial"/>
                <a:ea typeface="+mn-ea"/>
                <a:cs typeface="+mn-cs"/>
              </a:rPr>
              <a:t>Pharmacist</a:t>
            </a:r>
            <a:endParaRPr kumimoji="0" lang="en-US" sz="1000" b="1" i="0" u="none" strike="noStrike" kern="0" cap="none" spc="0" normalizeH="0" baseline="0" noProof="0" dirty="0">
              <a:ln>
                <a:noFill/>
              </a:ln>
              <a:solidFill>
                <a:schemeClr val="tx1"/>
              </a:solidFill>
              <a:effectLst/>
              <a:uLnTx/>
              <a:uFillTx/>
              <a:latin typeface="Arial"/>
              <a:ea typeface="+mn-ea"/>
              <a:cs typeface="+mn-cs"/>
            </a:endParaRPr>
          </a:p>
        </p:txBody>
      </p:sp>
      <p:sp>
        <p:nvSpPr>
          <p:cNvPr id="34" name="Rectangle 33"/>
          <p:cNvSpPr/>
          <p:nvPr/>
        </p:nvSpPr>
        <p:spPr>
          <a:xfrm>
            <a:off x="5742300" y="1538977"/>
            <a:ext cx="874822" cy="5834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chemeClr val="tx1"/>
                </a:solidFill>
                <a:effectLst/>
                <a:uLnTx/>
                <a:uFillTx/>
                <a:latin typeface="Arial"/>
                <a:ea typeface="+mn-ea"/>
                <a:cs typeface="+mn-cs"/>
              </a:rPr>
              <a:t>Registered</a:t>
            </a:r>
            <a:r>
              <a:rPr kumimoji="0" lang="en-US" sz="1050" b="1" i="0" u="none" strike="noStrike" kern="0" cap="none" spc="0" normalizeH="0" noProof="0" dirty="0" smtClean="0">
                <a:ln>
                  <a:noFill/>
                </a:ln>
                <a:solidFill>
                  <a:schemeClr val="tx1"/>
                </a:solidFill>
                <a:effectLst/>
                <a:uLnTx/>
                <a:uFillTx/>
                <a:latin typeface="Arial"/>
                <a:ea typeface="+mn-ea"/>
                <a:cs typeface="+mn-cs"/>
              </a:rPr>
              <a:t> Dietitian</a:t>
            </a:r>
            <a:endParaRPr kumimoji="0" lang="en-US" sz="900" b="1" i="0" u="none" strike="noStrike" kern="0" cap="none" spc="0" normalizeH="0" baseline="0" noProof="0" dirty="0">
              <a:ln>
                <a:noFill/>
              </a:ln>
              <a:solidFill>
                <a:schemeClr val="tx1"/>
              </a:solidFill>
              <a:effectLst/>
              <a:uLnTx/>
              <a:uFillTx/>
              <a:latin typeface="Arial"/>
              <a:ea typeface="+mn-ea"/>
              <a:cs typeface="+mn-cs"/>
            </a:endParaRPr>
          </a:p>
        </p:txBody>
      </p:sp>
      <p:sp>
        <p:nvSpPr>
          <p:cNvPr id="35" name="Rectangle 34"/>
          <p:cNvSpPr/>
          <p:nvPr/>
        </p:nvSpPr>
        <p:spPr>
          <a:xfrm>
            <a:off x="5739156" y="4573549"/>
            <a:ext cx="859675" cy="61943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chemeClr val="tx1"/>
                </a:solidFill>
                <a:effectLst/>
                <a:uLnTx/>
                <a:uFillTx/>
                <a:latin typeface="Arial"/>
                <a:ea typeface="+mn-ea"/>
                <a:cs typeface="+mn-cs"/>
              </a:rPr>
              <a:t>Panel Manager</a:t>
            </a:r>
            <a:endParaRPr kumimoji="0" lang="en-US" sz="1050" b="1" i="0" u="none" strike="noStrike" kern="0" cap="none" spc="0" normalizeH="0" baseline="0" noProof="0" dirty="0">
              <a:ln>
                <a:noFill/>
              </a:ln>
              <a:solidFill>
                <a:schemeClr val="tx1"/>
              </a:solidFill>
              <a:effectLst/>
              <a:uLnTx/>
              <a:uFillTx/>
              <a:latin typeface="Arial"/>
              <a:ea typeface="+mn-ea"/>
              <a:cs typeface="+mn-cs"/>
            </a:endParaRPr>
          </a:p>
        </p:txBody>
      </p:sp>
      <p:grpSp>
        <p:nvGrpSpPr>
          <p:cNvPr id="36" name="Group 35"/>
          <p:cNvGrpSpPr/>
          <p:nvPr/>
        </p:nvGrpSpPr>
        <p:grpSpPr>
          <a:xfrm>
            <a:off x="3817913" y="3121775"/>
            <a:ext cx="2536475" cy="1791042"/>
            <a:chOff x="409755" y="1009932"/>
            <a:chExt cx="8466179" cy="5081489"/>
          </a:xfrm>
        </p:grpSpPr>
        <p:sp>
          <p:nvSpPr>
            <p:cNvPr id="37" name="Oval 36"/>
            <p:cNvSpPr/>
            <p:nvPr/>
          </p:nvSpPr>
          <p:spPr bwMode="auto">
            <a:xfrm>
              <a:off x="3804249" y="3088257"/>
              <a:ext cx="1595887" cy="883147"/>
            </a:xfrm>
            <a:prstGeom prst="ellipse">
              <a:avLst/>
            </a:prstGeom>
            <a:solidFill>
              <a:srgbClr val="0070C0"/>
            </a:soli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38" name="Rectangle 37"/>
            <p:cNvSpPr/>
            <p:nvPr/>
          </p:nvSpPr>
          <p:spPr>
            <a:xfrm>
              <a:off x="409755" y="2660842"/>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Physician</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39" name="Rectangle 38"/>
            <p:cNvSpPr/>
            <p:nvPr/>
          </p:nvSpPr>
          <p:spPr>
            <a:xfrm>
              <a:off x="3193760" y="1009932"/>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Nurse and Care Navigator</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40" name="Rectangle 39"/>
            <p:cNvSpPr/>
            <p:nvPr/>
          </p:nvSpPr>
          <p:spPr>
            <a:xfrm>
              <a:off x="5990399" y="2660842"/>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MA</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41" name="Rectangle 40"/>
            <p:cNvSpPr/>
            <p:nvPr/>
          </p:nvSpPr>
          <p:spPr>
            <a:xfrm>
              <a:off x="3116121" y="4559826"/>
              <a:ext cx="2885535" cy="15315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a:ea typeface="+mn-ea"/>
                  <a:cs typeface="+mn-cs"/>
                </a:rPr>
                <a:t>APP</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42" name="Notched Right Arrow 41"/>
            <p:cNvSpPr/>
            <p:nvPr/>
          </p:nvSpPr>
          <p:spPr>
            <a:xfrm>
              <a:off x="3260786" y="3273810"/>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43" name="Notched Right Arrow 42"/>
            <p:cNvSpPr/>
            <p:nvPr/>
          </p:nvSpPr>
          <p:spPr>
            <a:xfrm rot="5400000">
              <a:off x="4238872" y="2702402"/>
              <a:ext cx="640029"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44" name="Notched Right Arrow 43"/>
            <p:cNvSpPr/>
            <p:nvPr/>
          </p:nvSpPr>
          <p:spPr>
            <a:xfrm rot="16200000">
              <a:off x="4238847" y="4058049"/>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sp>
          <p:nvSpPr>
            <p:cNvPr id="45" name="Notched Right Arrow 44"/>
            <p:cNvSpPr/>
            <p:nvPr/>
          </p:nvSpPr>
          <p:spPr>
            <a:xfrm flipH="1">
              <a:off x="5368230" y="3278012"/>
              <a:ext cx="640080" cy="363474"/>
            </a:xfrm>
            <a:prstGeom prst="notchedRightArrow">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001" y="3224263"/>
              <a:ext cx="176769" cy="463136"/>
            </a:xfrm>
            <a:prstGeom prst="rect">
              <a:avLst/>
            </a:prstGeom>
          </p:spPr>
        </p:pic>
        <p:sp>
          <p:nvSpPr>
            <p:cNvPr id="47" name="TextBox 46"/>
            <p:cNvSpPr txBox="1"/>
            <p:nvPr/>
          </p:nvSpPr>
          <p:spPr>
            <a:xfrm>
              <a:off x="3150481" y="3508423"/>
              <a:ext cx="2816009" cy="6112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ysClr val="windowText" lastClr="000000"/>
                  </a:solidFill>
                  <a:effectLst/>
                  <a:uLnTx/>
                  <a:uFillTx/>
                  <a:latin typeface="Arial"/>
                  <a:ea typeface="+mn-ea"/>
                  <a:cs typeface="+mn-cs"/>
                </a:rPr>
                <a:t>Panel </a:t>
              </a:r>
              <a:endParaRPr kumimoji="0" lang="en-US" sz="800" b="1" i="0" u="none" strike="noStrike" kern="1200" cap="none" spc="0" normalizeH="0" baseline="0" noProof="0" dirty="0">
                <a:ln>
                  <a:noFill/>
                </a:ln>
                <a:solidFill>
                  <a:sysClr val="windowText" lastClr="000000"/>
                </a:solidFill>
                <a:effectLst/>
                <a:uLnTx/>
                <a:uFillTx/>
                <a:latin typeface="Arial"/>
                <a:ea typeface="+mn-ea"/>
                <a:cs typeface="+mn-cs"/>
              </a:endParaRPr>
            </a:p>
          </p:txBody>
        </p:sp>
      </p:grpSp>
      <p:sp>
        <p:nvSpPr>
          <p:cNvPr id="48" name="Rectangle 47"/>
          <p:cNvSpPr/>
          <p:nvPr/>
        </p:nvSpPr>
        <p:spPr>
          <a:xfrm>
            <a:off x="7015304" y="1621016"/>
            <a:ext cx="283110" cy="2492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49" name="Rectangle 48"/>
          <p:cNvSpPr/>
          <p:nvPr/>
        </p:nvSpPr>
        <p:spPr>
          <a:xfrm>
            <a:off x="7014787" y="1178120"/>
            <a:ext cx="283627" cy="2500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chemeClr val="tx1"/>
              </a:solidFill>
              <a:effectLst/>
              <a:uLnTx/>
              <a:uFillTx/>
              <a:latin typeface="Arial"/>
              <a:ea typeface="+mn-ea"/>
              <a:cs typeface="+mn-cs"/>
            </a:endParaRPr>
          </a:p>
        </p:txBody>
      </p:sp>
      <p:sp>
        <p:nvSpPr>
          <p:cNvPr id="50" name="Rectangle 49"/>
          <p:cNvSpPr/>
          <p:nvPr/>
        </p:nvSpPr>
        <p:spPr>
          <a:xfrm>
            <a:off x="7014787" y="715403"/>
            <a:ext cx="283627" cy="2699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90" name="Rectangle 89"/>
          <p:cNvSpPr/>
          <p:nvPr/>
        </p:nvSpPr>
        <p:spPr>
          <a:xfrm>
            <a:off x="3765714" y="5613228"/>
            <a:ext cx="1365699" cy="8864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Arial"/>
                <a:ea typeface="+mn-ea"/>
                <a:cs typeface="+mn-cs"/>
              </a:rPr>
              <a:t>Guest Assistance Program</a:t>
            </a:r>
            <a:endParaRPr kumimoji="0" lang="en-US" sz="1200" b="1" i="0" u="none" strike="noStrike" kern="0" cap="none" spc="0" normalizeH="0" baseline="0" noProof="0" dirty="0">
              <a:ln>
                <a:noFill/>
              </a:ln>
              <a:solidFill>
                <a:schemeClr val="tx1"/>
              </a:solidFill>
              <a:effectLst/>
              <a:uLnTx/>
              <a:uFillTx/>
              <a:latin typeface="Arial"/>
              <a:ea typeface="+mn-ea"/>
              <a:cs typeface="+mn-cs"/>
            </a:endParaRPr>
          </a:p>
        </p:txBody>
      </p:sp>
      <p:sp>
        <p:nvSpPr>
          <p:cNvPr id="91" name="TextBox 90"/>
          <p:cNvSpPr txBox="1"/>
          <p:nvPr/>
        </p:nvSpPr>
        <p:spPr>
          <a:xfrm>
            <a:off x="7327068" y="682388"/>
            <a:ext cx="1810865" cy="400336"/>
          </a:xfrm>
          <a:prstGeom prst="rect">
            <a:avLst/>
          </a:prstGeom>
          <a:noFill/>
        </p:spPr>
        <p:txBody>
          <a:bodyPr wrap="square" rtlCol="0">
            <a:spAutoFit/>
          </a:bodyPr>
          <a:lstStyle/>
          <a:p>
            <a:r>
              <a:rPr lang="en-US" sz="1000" dirty="0" smtClean="0"/>
              <a:t>Care Team responsible for panel of patients</a:t>
            </a:r>
          </a:p>
        </p:txBody>
      </p:sp>
      <p:sp>
        <p:nvSpPr>
          <p:cNvPr id="92" name="TextBox 91"/>
          <p:cNvSpPr txBox="1"/>
          <p:nvPr/>
        </p:nvSpPr>
        <p:spPr>
          <a:xfrm>
            <a:off x="7332806" y="1082724"/>
            <a:ext cx="1692944" cy="553998"/>
          </a:xfrm>
          <a:prstGeom prst="rect">
            <a:avLst/>
          </a:prstGeom>
          <a:noFill/>
        </p:spPr>
        <p:txBody>
          <a:bodyPr wrap="square" rtlCol="0">
            <a:spAutoFit/>
          </a:bodyPr>
          <a:lstStyle/>
          <a:p>
            <a:r>
              <a:rPr lang="en-US" sz="1000" dirty="0" smtClean="0"/>
              <a:t>Clinic Support targeting chronic disease and rising risk patients</a:t>
            </a:r>
          </a:p>
        </p:txBody>
      </p:sp>
      <p:sp>
        <p:nvSpPr>
          <p:cNvPr id="93" name="TextBox 92"/>
          <p:cNvSpPr txBox="1"/>
          <p:nvPr/>
        </p:nvSpPr>
        <p:spPr>
          <a:xfrm>
            <a:off x="7322949" y="1580363"/>
            <a:ext cx="1635537" cy="400110"/>
          </a:xfrm>
          <a:prstGeom prst="rect">
            <a:avLst/>
          </a:prstGeom>
          <a:noFill/>
        </p:spPr>
        <p:txBody>
          <a:bodyPr wrap="square" rtlCol="0">
            <a:spAutoFit/>
          </a:bodyPr>
          <a:lstStyle/>
          <a:p>
            <a:r>
              <a:rPr lang="en-US" sz="1000" dirty="0" smtClean="0"/>
              <a:t>Central </a:t>
            </a:r>
            <a:r>
              <a:rPr lang="en-US" sz="1000" dirty="0"/>
              <a:t>r</a:t>
            </a:r>
            <a:r>
              <a:rPr lang="en-US" sz="1000" dirty="0" smtClean="0"/>
              <a:t>esources targeting highest risk patients</a:t>
            </a:r>
          </a:p>
        </p:txBody>
      </p:sp>
    </p:spTree>
    <p:extLst>
      <p:ext uri="{BB962C8B-B14F-4D97-AF65-F5344CB8AC3E}">
        <p14:creationId xmlns:p14="http://schemas.microsoft.com/office/powerpoint/2010/main" val="3420554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Behavioral Health </a:t>
            </a:r>
            <a:r>
              <a:rPr lang="en-US" sz="2400" dirty="0" err="1" smtClean="0">
                <a:solidFill>
                  <a:schemeClr val="bg1"/>
                </a:solidFill>
                <a:latin typeface="Calibri" panose="020F0502020204030204" pitchFamily="34" charset="0"/>
                <a:ea typeface="MS PGothic" panose="020B0600070205080204" pitchFamily="34" charset="-128"/>
                <a:cs typeface="+mn-cs"/>
              </a:rPr>
              <a:t>Colloborative</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22</a:t>
            </a:fld>
            <a:endParaRPr lang="en-US" dirty="0"/>
          </a:p>
        </p:txBody>
      </p:sp>
      <p:sp>
        <p:nvSpPr>
          <p:cNvPr id="8" name="Oval 7"/>
          <p:cNvSpPr/>
          <p:nvPr/>
        </p:nvSpPr>
        <p:spPr>
          <a:xfrm>
            <a:off x="2912170" y="1682751"/>
            <a:ext cx="4781550" cy="1522413"/>
          </a:xfrm>
          <a:prstGeom prst="ellipse">
            <a:avLst/>
          </a:prstGeom>
          <a:solidFill>
            <a:schemeClr val="accent6">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eaLnBrk="1" hangingPunct="1">
              <a:defRPr/>
            </a:pPr>
            <a:endParaRPr lang="en-US"/>
          </a:p>
        </p:txBody>
      </p:sp>
      <p:sp>
        <p:nvSpPr>
          <p:cNvPr id="10" name="Rounded Rectangle 9"/>
          <p:cNvSpPr/>
          <p:nvPr/>
        </p:nvSpPr>
        <p:spPr>
          <a:xfrm>
            <a:off x="3270945" y="2201864"/>
            <a:ext cx="1619250" cy="492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eaLnBrk="1" hangingPunct="1">
              <a:defRPr/>
            </a:pPr>
            <a:r>
              <a:rPr lang="en-US" sz="1200" b="1" dirty="0">
                <a:solidFill>
                  <a:schemeClr val="accent1">
                    <a:lumMod val="50000"/>
                  </a:schemeClr>
                </a:solidFill>
              </a:rPr>
              <a:t>Social Worker as BH Care Manager</a:t>
            </a:r>
          </a:p>
        </p:txBody>
      </p:sp>
      <p:cxnSp>
        <p:nvCxnSpPr>
          <p:cNvPr id="11" name="Straight Arrow Connector 10"/>
          <p:cNvCxnSpPr/>
          <p:nvPr/>
        </p:nvCxnSpPr>
        <p:spPr>
          <a:xfrm>
            <a:off x="2486721" y="1754189"/>
            <a:ext cx="1587" cy="1222375"/>
          </a:xfrm>
          <a:prstGeom prst="straightConnector1">
            <a:avLst/>
          </a:prstGeom>
          <a:ln w="19050">
            <a:solidFill>
              <a:srgbClr val="FF0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804596" y="2232025"/>
            <a:ext cx="153987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eaLnBrk="1" hangingPunct="1">
              <a:defRPr/>
            </a:pPr>
            <a:r>
              <a:rPr lang="en-US" sz="1200" b="1" dirty="0">
                <a:solidFill>
                  <a:schemeClr val="accent1">
                    <a:lumMod val="50000"/>
                  </a:schemeClr>
                </a:solidFill>
              </a:rPr>
              <a:t>Psychiatrist</a:t>
            </a:r>
          </a:p>
        </p:txBody>
      </p:sp>
      <p:cxnSp>
        <p:nvCxnSpPr>
          <p:cNvPr id="13" name="Straight Arrow Connector 12"/>
          <p:cNvCxnSpPr>
            <a:stCxn id="12" idx="1"/>
          </p:cNvCxnSpPr>
          <p:nvPr/>
        </p:nvCxnSpPr>
        <p:spPr>
          <a:xfrm flipH="1">
            <a:off x="4867971" y="2447925"/>
            <a:ext cx="936625" cy="12700"/>
          </a:xfrm>
          <a:prstGeom prst="straightConnector1">
            <a:avLst/>
          </a:prstGeom>
          <a:ln w="254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20121" y="1631950"/>
            <a:ext cx="3355975" cy="0"/>
          </a:xfrm>
          <a:prstGeom prst="line">
            <a:avLst/>
          </a:prstGeom>
          <a:ln w="19050">
            <a:solidFill>
              <a:srgbClr val="FF0000"/>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76095" y="1631951"/>
            <a:ext cx="0" cy="569913"/>
          </a:xfrm>
          <a:prstGeom prst="straightConnector1">
            <a:avLst/>
          </a:prstGeom>
          <a:ln w="1905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420170" y="2732089"/>
            <a:ext cx="704850" cy="568325"/>
          </a:xfrm>
          <a:prstGeom prst="straightConnector1">
            <a:avLst/>
          </a:prstGeom>
          <a:ln w="19050">
            <a:solidFill>
              <a:schemeClr val="tx2">
                <a:lumMod val="60000"/>
                <a:lumOff val="40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99"/>
          <p:cNvSpPr txBox="1">
            <a:spLocks noChangeArrowheads="1"/>
          </p:cNvSpPr>
          <p:nvPr/>
        </p:nvSpPr>
        <p:spPr bwMode="auto">
          <a:xfrm>
            <a:off x="7401621" y="1587501"/>
            <a:ext cx="1498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eaLnBrk="1" hangingPunct="1"/>
            <a:r>
              <a:rPr lang="en-US" altLang="en-US" sz="1600" b="1" dirty="0">
                <a:solidFill>
                  <a:schemeClr val="accent1"/>
                </a:solidFill>
              </a:rPr>
              <a:t>Core BH Model</a:t>
            </a:r>
          </a:p>
        </p:txBody>
      </p:sp>
      <p:sp>
        <p:nvSpPr>
          <p:cNvPr id="21" name="Rounded Rectangle 20"/>
          <p:cNvSpPr/>
          <p:nvPr/>
        </p:nvSpPr>
        <p:spPr>
          <a:xfrm>
            <a:off x="426145" y="2225675"/>
            <a:ext cx="969962" cy="44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eaLnBrk="1" hangingPunct="1">
              <a:defRPr/>
            </a:pPr>
            <a:r>
              <a:rPr lang="en-US" sz="1200" b="1" dirty="0">
                <a:solidFill>
                  <a:schemeClr val="accent1">
                    <a:lumMod val="50000"/>
                  </a:schemeClr>
                </a:solidFill>
              </a:rPr>
              <a:t>Patient</a:t>
            </a:r>
          </a:p>
        </p:txBody>
      </p:sp>
      <p:cxnSp>
        <p:nvCxnSpPr>
          <p:cNvPr id="22" name="Straight Arrow Connector 21"/>
          <p:cNvCxnSpPr/>
          <p:nvPr/>
        </p:nvCxnSpPr>
        <p:spPr>
          <a:xfrm>
            <a:off x="2710557" y="1751013"/>
            <a:ext cx="342900" cy="234950"/>
          </a:xfrm>
          <a:prstGeom prst="straightConnector1">
            <a:avLst/>
          </a:prstGeom>
          <a:ln w="254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396107" y="2895600"/>
            <a:ext cx="1906588" cy="533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eaLnBrk="1" hangingPunct="1">
              <a:defRPr/>
            </a:pPr>
            <a:r>
              <a:rPr lang="en-US" sz="1200" b="1" dirty="0">
                <a:solidFill>
                  <a:schemeClr val="accent3">
                    <a:lumMod val="50000"/>
                  </a:schemeClr>
                </a:solidFill>
              </a:rPr>
              <a:t>Other Behavioral Health Clinicians, Medical Home Team</a:t>
            </a:r>
          </a:p>
        </p:txBody>
      </p:sp>
      <p:cxnSp>
        <p:nvCxnSpPr>
          <p:cNvPr id="24" name="Straight Arrow Connector 23"/>
          <p:cNvCxnSpPr/>
          <p:nvPr/>
        </p:nvCxnSpPr>
        <p:spPr>
          <a:xfrm flipH="1">
            <a:off x="1396108" y="2436813"/>
            <a:ext cx="1490663" cy="0"/>
          </a:xfrm>
          <a:prstGeom prst="straightConnector1">
            <a:avLst/>
          </a:prstGeom>
          <a:ln w="254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
          <p:cNvSpPr>
            <a:spLocks noChangeArrowheads="1"/>
          </p:cNvSpPr>
          <p:nvPr/>
        </p:nvSpPr>
        <p:spPr bwMode="auto">
          <a:xfrm>
            <a:off x="219770" y="3812462"/>
            <a:ext cx="8956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altLang="en-US" sz="2400" b="1" dirty="0">
                <a:cs typeface="Arial" charset="0"/>
              </a:rPr>
              <a:t>KEY Requirements to Effective Implementation at UMHS: </a:t>
            </a:r>
          </a:p>
          <a:p>
            <a:pPr eaLnBrk="1" hangingPunct="1">
              <a:buFont typeface="Wingdings" pitchFamily="2" charset="2"/>
              <a:buChar char="§"/>
              <a:defRPr/>
            </a:pPr>
            <a:r>
              <a:rPr lang="en-US" altLang="en-US" sz="2000" dirty="0">
                <a:cs typeface="Arial" charset="0"/>
              </a:rPr>
              <a:t>Psychiatrist partner identified for each primary care ACU</a:t>
            </a:r>
          </a:p>
          <a:p>
            <a:pPr eaLnBrk="1" hangingPunct="1">
              <a:buFont typeface="Wingdings" pitchFamily="2" charset="2"/>
              <a:buChar char="§"/>
              <a:defRPr/>
            </a:pPr>
            <a:r>
              <a:rPr lang="en-US" altLang="en-US" sz="2000" dirty="0">
                <a:cs typeface="Arial" charset="0"/>
              </a:rPr>
              <a:t>Social Workers trained in psychotherapy and behavioral health care management</a:t>
            </a:r>
          </a:p>
          <a:p>
            <a:pPr eaLnBrk="1" hangingPunct="1">
              <a:buFont typeface="Wingdings" pitchFamily="2" charset="2"/>
              <a:buChar char="§"/>
              <a:defRPr/>
            </a:pPr>
            <a:r>
              <a:rPr lang="en-US" altLang="en-US" sz="2000" dirty="0" err="1">
                <a:cs typeface="Arial" charset="0"/>
              </a:rPr>
              <a:t>MiChart</a:t>
            </a:r>
            <a:r>
              <a:rPr lang="en-US" altLang="en-US" sz="2000" dirty="0">
                <a:cs typeface="Arial" charset="0"/>
              </a:rPr>
              <a:t> optimized to support efficient BH panel management</a:t>
            </a:r>
          </a:p>
          <a:p>
            <a:pPr eaLnBrk="1" hangingPunct="1">
              <a:buFont typeface="Wingdings" pitchFamily="2" charset="2"/>
              <a:buChar char="§"/>
              <a:defRPr/>
            </a:pPr>
            <a:r>
              <a:rPr lang="en-US" altLang="en-US" sz="2000" dirty="0">
                <a:cs typeface="Arial" charset="0"/>
              </a:rPr>
              <a:t>Workflows coordinated to embed in medical home</a:t>
            </a:r>
          </a:p>
          <a:p>
            <a:pPr eaLnBrk="1" hangingPunct="1">
              <a:buFont typeface="Wingdings" pitchFamily="2" charset="2"/>
              <a:buChar char="§"/>
              <a:defRPr/>
            </a:pPr>
            <a:r>
              <a:rPr lang="en-US" altLang="en-US" sz="2000" dirty="0">
                <a:cs typeface="Arial" charset="0"/>
              </a:rPr>
              <a:t>At least .5 Social Work FTE added or incremented where necessary to support care management activities</a:t>
            </a:r>
          </a:p>
        </p:txBody>
      </p:sp>
      <p:sp>
        <p:nvSpPr>
          <p:cNvPr id="28" name="Rounded Rectangle 27"/>
          <p:cNvSpPr/>
          <p:nvPr/>
        </p:nvSpPr>
        <p:spPr>
          <a:xfrm>
            <a:off x="1994596" y="1328739"/>
            <a:ext cx="973137"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eaLnBrk="1" hangingPunct="1">
              <a:defRPr/>
            </a:pPr>
            <a:r>
              <a:rPr lang="en-US" sz="1200" b="1" dirty="0">
                <a:solidFill>
                  <a:schemeClr val="accent1">
                    <a:lumMod val="50000"/>
                  </a:schemeClr>
                </a:solidFill>
              </a:rPr>
              <a:t>PCP</a:t>
            </a:r>
          </a:p>
        </p:txBody>
      </p:sp>
    </p:spTree>
    <p:extLst>
      <p:ext uri="{BB962C8B-B14F-4D97-AF65-F5344CB8AC3E}">
        <p14:creationId xmlns:p14="http://schemas.microsoft.com/office/powerpoint/2010/main" val="16068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20" grpId="0"/>
      <p:bldP spid="21" grpId="0" animBg="1"/>
      <p:bldP spid="23"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68538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a:solidFill>
                  <a:schemeClr val="bg1"/>
                </a:solidFill>
              </a:rPr>
              <a:t>Care Management resources target populations based on patient complexity</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23</a:t>
            </a:fld>
            <a:endParaRPr lang="en-US" dirty="0"/>
          </a:p>
        </p:txBody>
      </p:sp>
      <p:graphicFrame>
        <p:nvGraphicFramePr>
          <p:cNvPr id="33" name="Content Placeholder 10"/>
          <p:cNvGraphicFramePr>
            <a:graphicFrameLocks noGrp="1"/>
          </p:cNvGraphicFramePr>
          <p:nvPr>
            <p:ph idx="1"/>
            <p:extLst>
              <p:ext uri="{D42A27DB-BD31-4B8C-83A1-F6EECF244321}">
                <p14:modId xmlns:p14="http://schemas.microsoft.com/office/powerpoint/2010/main" val="2383590875"/>
              </p:ext>
            </p:extLst>
          </p:nvPr>
        </p:nvGraphicFramePr>
        <p:xfrm>
          <a:off x="2499460" y="979953"/>
          <a:ext cx="5996968" cy="4527890"/>
        </p:xfrm>
        <a:graphic>
          <a:graphicData uri="http://schemas.openxmlformats.org/drawingml/2006/table">
            <a:tbl>
              <a:tblPr firstRow="1" bandRow="1">
                <a:tableStyleId>{F5AB1C69-6EDB-4FF4-983F-18BD219EF322}</a:tableStyleId>
              </a:tblPr>
              <a:tblGrid>
                <a:gridCol w="1141919">
                  <a:extLst>
                    <a:ext uri="{9D8B030D-6E8A-4147-A177-3AD203B41FA5}">
                      <a16:colId xmlns:a16="http://schemas.microsoft.com/office/drawing/2014/main" val="3589512912"/>
                    </a:ext>
                  </a:extLst>
                </a:gridCol>
                <a:gridCol w="1263130">
                  <a:extLst>
                    <a:ext uri="{9D8B030D-6E8A-4147-A177-3AD203B41FA5}">
                      <a16:colId xmlns:a16="http://schemas.microsoft.com/office/drawing/2014/main" val="3549495189"/>
                    </a:ext>
                  </a:extLst>
                </a:gridCol>
                <a:gridCol w="3591919">
                  <a:extLst>
                    <a:ext uri="{9D8B030D-6E8A-4147-A177-3AD203B41FA5}">
                      <a16:colId xmlns:a16="http://schemas.microsoft.com/office/drawing/2014/main" val="2275481729"/>
                    </a:ext>
                  </a:extLst>
                </a:gridCol>
              </a:tblGrid>
              <a:tr h="343248">
                <a:tc>
                  <a:txBody>
                    <a:bodyPr/>
                    <a:lstStyle/>
                    <a:p>
                      <a:pPr algn="ctr" fontAlgn="b"/>
                      <a:r>
                        <a:rPr lang="en-US" sz="800" u="none" strike="noStrike" dirty="0">
                          <a:effectLst/>
                        </a:rPr>
                        <a:t>Intervention/Tool</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800" u="none" strike="noStrike" dirty="0">
                          <a:effectLst/>
                        </a:rPr>
                        <a:t>Team Member</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800" u="none" strike="noStrike" dirty="0">
                          <a:effectLst/>
                        </a:rPr>
                        <a:t>Outcomes </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16556196"/>
                  </a:ext>
                </a:extLst>
              </a:tr>
              <a:tr h="249634">
                <a:tc>
                  <a:txBody>
                    <a:bodyPr/>
                    <a:lstStyle/>
                    <a:p>
                      <a:pPr algn="l" fontAlgn="b"/>
                      <a:r>
                        <a:rPr lang="en-US" sz="800" u="none" strike="noStrike" dirty="0" smtClean="0">
                          <a:effectLst/>
                        </a:rPr>
                        <a:t>CCMP*</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dirty="0">
                          <a:effectLst/>
                        </a:rPr>
                        <a:t>Complex Care Manager</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a:effectLst/>
                        </a:rPr>
                        <a:t>Improve care coordination, reduce readmissions, reduce avoidable ED visits</a:t>
                      </a:r>
                      <a:endParaRPr lang="en-US" sz="8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375081903"/>
                  </a:ext>
                </a:extLst>
              </a:tr>
              <a:tr h="249634">
                <a:tc>
                  <a:txBody>
                    <a:bodyPr/>
                    <a:lstStyle/>
                    <a:p>
                      <a:pPr algn="l" fontAlgn="b"/>
                      <a:r>
                        <a:rPr lang="en-US" sz="800" u="none" strike="noStrike" dirty="0">
                          <a:effectLst/>
                        </a:rPr>
                        <a:t>SNF Care </a:t>
                      </a:r>
                      <a:r>
                        <a:rPr lang="en-US" sz="800" u="none" strike="noStrike" dirty="0" smtClean="0">
                          <a:effectLst/>
                        </a:rPr>
                        <a:t>Manager*, **</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dirty="0">
                          <a:effectLst/>
                        </a:rPr>
                        <a:t>Complex Care Manager</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a:effectLst/>
                        </a:rPr>
                        <a:t>Improve care coordination, reduce readmissions, reduce avoidable ED visits</a:t>
                      </a:r>
                      <a:endParaRPr lang="en-US" sz="8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15837488"/>
                  </a:ext>
                </a:extLst>
              </a:tr>
              <a:tr h="344883">
                <a:tc>
                  <a:txBody>
                    <a:bodyPr/>
                    <a:lstStyle/>
                    <a:p>
                      <a:pPr algn="l" fontAlgn="b"/>
                      <a:r>
                        <a:rPr lang="en-US" sz="800" u="none" strike="noStrike" dirty="0">
                          <a:effectLst/>
                        </a:rPr>
                        <a:t>HouseCalls Care </a:t>
                      </a:r>
                      <a:r>
                        <a:rPr lang="en-US" sz="800" u="none" strike="noStrike" dirty="0" smtClean="0">
                          <a:effectLst/>
                        </a:rPr>
                        <a:t>Management*</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dirty="0">
                          <a:effectLst/>
                        </a:rPr>
                        <a:t>Complex Care Manager</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care coordination, reduce readmissions, reduce avoidable ED visits</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77825682"/>
                  </a:ext>
                </a:extLst>
              </a:tr>
              <a:tr h="249634">
                <a:tc>
                  <a:txBody>
                    <a:bodyPr/>
                    <a:lstStyle/>
                    <a:p>
                      <a:pPr algn="l" fontAlgn="b"/>
                      <a:r>
                        <a:rPr lang="en-US" sz="800" u="none" strike="noStrike" dirty="0">
                          <a:effectLst/>
                        </a:rPr>
                        <a:t>SIM ED </a:t>
                      </a:r>
                      <a:r>
                        <a:rPr lang="en-US" sz="800" u="none" strike="noStrike" dirty="0" smtClean="0">
                          <a:effectLst/>
                        </a:rPr>
                        <a:t>Intervention*</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dirty="0">
                          <a:effectLst/>
                        </a:rPr>
                        <a:t>Complex Care Manager</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Reduce avoidable ED visits</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14077948"/>
                  </a:ext>
                </a:extLst>
              </a:tr>
              <a:tr h="249634">
                <a:tc>
                  <a:txBody>
                    <a:bodyPr/>
                    <a:lstStyle/>
                    <a:p>
                      <a:pPr algn="l" fontAlgn="b"/>
                      <a:r>
                        <a:rPr lang="en-US" sz="800" u="none" strike="noStrike" dirty="0">
                          <a:effectLst/>
                        </a:rPr>
                        <a:t>Care Management</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dirty="0">
                          <a:effectLst/>
                        </a:rPr>
                        <a:t>CN/</a:t>
                      </a:r>
                      <a:r>
                        <a:rPr lang="en-US" sz="800" u="none" strike="noStrike" dirty="0" err="1">
                          <a:effectLst/>
                        </a:rPr>
                        <a:t>PharmD</a:t>
                      </a:r>
                      <a:r>
                        <a:rPr lang="en-US" sz="800" u="none" strike="noStrike" dirty="0">
                          <a:effectLst/>
                        </a:rPr>
                        <a:t>/SW/RD</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care coordination, improve quality, increase provider satisfaction  </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523563"/>
                  </a:ext>
                </a:extLst>
              </a:tr>
              <a:tr h="249634">
                <a:tc>
                  <a:txBody>
                    <a:bodyPr/>
                    <a:lstStyle/>
                    <a:p>
                      <a:pPr algn="l" fontAlgn="b"/>
                      <a:r>
                        <a:rPr lang="en-US" sz="800" u="none" strike="noStrike" dirty="0" err="1">
                          <a:effectLst/>
                        </a:rPr>
                        <a:t>PiCQ</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dirty="0">
                          <a:effectLst/>
                        </a:rPr>
                        <a:t>MDDO/MA/GAP/SW</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care coordination, improve quality </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79940547"/>
                  </a:ext>
                </a:extLst>
              </a:tr>
              <a:tr h="249634">
                <a:tc>
                  <a:txBody>
                    <a:bodyPr/>
                    <a:lstStyle/>
                    <a:p>
                      <a:pPr algn="l" fontAlgn="b"/>
                      <a:r>
                        <a:rPr lang="en-US" sz="800" u="none" strike="noStrike" dirty="0">
                          <a:effectLst/>
                        </a:rPr>
                        <a:t>TOC</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Care Navigator/PharmD</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Reduce readmissions</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71716527"/>
                  </a:ext>
                </a:extLst>
              </a:tr>
              <a:tr h="249634">
                <a:tc>
                  <a:txBody>
                    <a:bodyPr/>
                    <a:lstStyle/>
                    <a:p>
                      <a:pPr algn="l" fontAlgn="b"/>
                      <a:r>
                        <a:rPr lang="en-US" sz="800" u="none" strike="noStrike" dirty="0">
                          <a:effectLst/>
                        </a:rPr>
                        <a:t>BHCC</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BHCC Social Worker</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Increase access, improve quality</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51680695"/>
                  </a:ext>
                </a:extLst>
              </a:tr>
              <a:tr h="344883">
                <a:tc>
                  <a:txBody>
                    <a:bodyPr/>
                    <a:lstStyle/>
                    <a:p>
                      <a:pPr algn="l" fontAlgn="b"/>
                      <a:r>
                        <a:rPr lang="en-US" sz="800" u="none" strike="noStrike" dirty="0">
                          <a:effectLst/>
                        </a:rPr>
                        <a:t>Priority Outreach Patient List</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Panel Manager /Care Navigator</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care coordination, reduce readmissions, reduce avoidable ED visits</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23434099"/>
                  </a:ext>
                </a:extLst>
              </a:tr>
              <a:tr h="249634">
                <a:tc>
                  <a:txBody>
                    <a:bodyPr/>
                    <a:lstStyle/>
                    <a:p>
                      <a:pPr algn="l" fontAlgn="b"/>
                      <a:r>
                        <a:rPr lang="en-US" sz="800" u="none" strike="noStrike" dirty="0">
                          <a:effectLst/>
                        </a:rPr>
                        <a:t>5+ Disease Registries</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Panel Manager</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quality</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323190741"/>
                  </a:ext>
                </a:extLst>
              </a:tr>
              <a:tr h="249634">
                <a:tc>
                  <a:txBody>
                    <a:bodyPr/>
                    <a:lstStyle/>
                    <a:p>
                      <a:pPr algn="l" fontAlgn="b"/>
                      <a:r>
                        <a:rPr lang="en-US" sz="800" u="none" strike="noStrike" dirty="0">
                          <a:effectLst/>
                        </a:rPr>
                        <a:t>4+ Disease Registries</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dirty="0">
                          <a:effectLst/>
                        </a:rPr>
                        <a:t>Panel Manager</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quality</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47403989"/>
                  </a:ext>
                </a:extLst>
              </a:tr>
              <a:tr h="249634">
                <a:tc>
                  <a:txBody>
                    <a:bodyPr/>
                    <a:lstStyle/>
                    <a:p>
                      <a:pPr algn="l" fontAlgn="b"/>
                      <a:r>
                        <a:rPr lang="en-US" sz="800" u="none" strike="noStrike" dirty="0">
                          <a:effectLst/>
                        </a:rPr>
                        <a:t>3+ Disease Registries</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Panel Manager</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quality</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30528713"/>
                  </a:ext>
                </a:extLst>
              </a:tr>
              <a:tr h="249634">
                <a:tc>
                  <a:txBody>
                    <a:bodyPr/>
                    <a:lstStyle/>
                    <a:p>
                      <a:pPr algn="l" fontAlgn="b"/>
                      <a:r>
                        <a:rPr lang="en-US" sz="800" u="none" strike="noStrike" dirty="0">
                          <a:effectLst/>
                        </a:rPr>
                        <a:t>2+ Disease Registries</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Panel Manager</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quality</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73527984"/>
                  </a:ext>
                </a:extLst>
              </a:tr>
              <a:tr h="249634">
                <a:tc>
                  <a:txBody>
                    <a:bodyPr/>
                    <a:lstStyle/>
                    <a:p>
                      <a:pPr algn="l" fontAlgn="b"/>
                      <a:r>
                        <a:rPr lang="en-US" sz="800" u="none" strike="noStrike" dirty="0">
                          <a:effectLst/>
                        </a:rPr>
                        <a:t>1+ Disease Registry</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Panel Manager</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Improve quality</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78308671"/>
                  </a:ext>
                </a:extLst>
              </a:tr>
              <a:tr h="249634">
                <a:tc>
                  <a:txBody>
                    <a:bodyPr/>
                    <a:lstStyle/>
                    <a:p>
                      <a:pPr algn="l" fontAlgn="b"/>
                      <a:r>
                        <a:rPr lang="en-US" sz="800" u="none" strike="noStrike" dirty="0">
                          <a:effectLst/>
                        </a:rPr>
                        <a:t>e-Visits/e-Consults</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MDDO/APP</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Increase access, increase provider satisfaction</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43395974"/>
                  </a:ext>
                </a:extLst>
              </a:tr>
              <a:tr h="249634">
                <a:tc>
                  <a:txBody>
                    <a:bodyPr/>
                    <a:lstStyle/>
                    <a:p>
                      <a:pPr algn="l" fontAlgn="b"/>
                      <a:r>
                        <a:rPr lang="en-US" sz="800" u="none" strike="noStrike" dirty="0">
                          <a:effectLst/>
                        </a:rPr>
                        <a:t>Wellness and Prevention</a:t>
                      </a:r>
                      <a:endParaRPr lang="en-US" sz="8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800" u="none" strike="noStrike">
                          <a:effectLst/>
                        </a:rPr>
                        <a:t>MDDO/Panel Manager</a:t>
                      </a:r>
                      <a:endParaRPr lang="en-US" sz="800" b="0" i="0" u="none" strike="noStrike">
                        <a:solidFill>
                          <a:srgbClr val="000000"/>
                        </a:solidFill>
                        <a:effectLst/>
                        <a:latin typeface="Arial" panose="020B0604020202020204" pitchFamily="34" charset="0"/>
                      </a:endParaRPr>
                    </a:p>
                  </a:txBody>
                  <a:tcPr marL="7620" marR="7620" marT="7620" marB="0" anchor="ctr"/>
                </a:tc>
                <a:tc>
                  <a:txBody>
                    <a:bodyPr/>
                    <a:lstStyle/>
                    <a:p>
                      <a:pPr algn="l" fontAlgn="b"/>
                      <a:r>
                        <a:rPr lang="en-US" sz="800" u="none" strike="noStrike" dirty="0">
                          <a:effectLst/>
                        </a:rPr>
                        <a:t>Maintain health and wellness</a:t>
                      </a:r>
                      <a:endParaRPr lang="en-US" sz="8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070204057"/>
                  </a:ext>
                </a:extLst>
              </a:tr>
            </a:tbl>
          </a:graphicData>
        </a:graphic>
      </p:graphicFrame>
      <p:grpSp>
        <p:nvGrpSpPr>
          <p:cNvPr id="34" name="Group 33">
            <a:extLst>
              <a:ext uri="{FF2B5EF4-FFF2-40B4-BE49-F238E27FC236}">
                <a16:creationId xmlns:a16="http://schemas.microsoft.com/office/drawing/2014/main" id="{8151C3FC-A4CD-4016-8538-3761767ADBDD}"/>
              </a:ext>
            </a:extLst>
          </p:cNvPr>
          <p:cNvGrpSpPr/>
          <p:nvPr/>
        </p:nvGrpSpPr>
        <p:grpSpPr>
          <a:xfrm>
            <a:off x="302857" y="1449736"/>
            <a:ext cx="2185248" cy="3933243"/>
            <a:chOff x="838200" y="1825624"/>
            <a:chExt cx="4628744" cy="4400076"/>
          </a:xfrm>
          <a:solidFill>
            <a:srgbClr val="002060"/>
          </a:solidFill>
        </p:grpSpPr>
        <p:sp>
          <p:nvSpPr>
            <p:cNvPr id="35" name="Freeform 34">
              <a:extLst>
                <a:ext uri="{FF2B5EF4-FFF2-40B4-BE49-F238E27FC236}">
                  <a16:creationId xmlns:a16="http://schemas.microsoft.com/office/drawing/2014/main" id="{C4581995-E099-4C82-BFA0-6D986EC5C986}"/>
                </a:ext>
              </a:extLst>
            </p:cNvPr>
            <p:cNvSpPr/>
            <p:nvPr/>
          </p:nvSpPr>
          <p:spPr>
            <a:xfrm>
              <a:off x="2573979" y="1825624"/>
              <a:ext cx="1157186" cy="1100019"/>
            </a:xfrm>
            <a:custGeom>
              <a:avLst/>
              <a:gdLst>
                <a:gd name="connsiteX0" fmla="*/ 0 w 1157186"/>
                <a:gd name="connsiteY0" fmla="*/ 1100019 h 1100019"/>
                <a:gd name="connsiteX1" fmla="*/ 578588 w 1157186"/>
                <a:gd name="connsiteY1" fmla="*/ 0 h 1100019"/>
                <a:gd name="connsiteX2" fmla="*/ 578598 w 1157186"/>
                <a:gd name="connsiteY2" fmla="*/ 0 h 1100019"/>
                <a:gd name="connsiteX3" fmla="*/ 1157186 w 1157186"/>
                <a:gd name="connsiteY3" fmla="*/ 1100019 h 1100019"/>
                <a:gd name="connsiteX4" fmla="*/ 0 w 1157186"/>
                <a:gd name="connsiteY4" fmla="*/ 1100019 h 11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6" h="1100019">
                  <a:moveTo>
                    <a:pt x="0" y="1100019"/>
                  </a:moveTo>
                  <a:lnTo>
                    <a:pt x="578588" y="0"/>
                  </a:lnTo>
                  <a:lnTo>
                    <a:pt x="578598" y="0"/>
                  </a:lnTo>
                  <a:lnTo>
                    <a:pt x="1157186" y="1100019"/>
                  </a:lnTo>
                  <a:lnTo>
                    <a:pt x="0" y="1100019"/>
                  </a:lnTo>
                  <a:close/>
                </a:path>
              </a:pathLst>
            </a:custGeom>
            <a:solidFill>
              <a:srgbClr val="FFCC00"/>
            </a:solidFill>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algn="ctr" defTabSz="1200150">
                <a:lnSpc>
                  <a:spcPct val="90000"/>
                </a:lnSpc>
                <a:spcBef>
                  <a:spcPct val="0"/>
                </a:spcBef>
                <a:spcAft>
                  <a:spcPct val="35000"/>
                </a:spcAft>
              </a:pPr>
              <a:endParaRPr lang="en-US" sz="1000" dirty="0">
                <a:solidFill>
                  <a:prstClr val="white"/>
                </a:solidFill>
                <a:latin typeface="Calibri" panose="020F0502020204030204"/>
              </a:endParaRPr>
            </a:p>
          </p:txBody>
        </p:sp>
        <p:sp>
          <p:nvSpPr>
            <p:cNvPr id="36" name="Freeform 35">
              <a:extLst>
                <a:ext uri="{FF2B5EF4-FFF2-40B4-BE49-F238E27FC236}">
                  <a16:creationId xmlns:a16="http://schemas.microsoft.com/office/drawing/2014/main" id="{530A00E2-A96C-4B82-8FC3-D416B6B7D8DC}"/>
                </a:ext>
              </a:extLst>
            </p:cNvPr>
            <p:cNvSpPr/>
            <p:nvPr/>
          </p:nvSpPr>
          <p:spPr>
            <a:xfrm>
              <a:off x="1995386" y="2925643"/>
              <a:ext cx="2314372" cy="1100019"/>
            </a:xfrm>
            <a:custGeom>
              <a:avLst/>
              <a:gdLst>
                <a:gd name="connsiteX0" fmla="*/ 0 w 2314372"/>
                <a:gd name="connsiteY0" fmla="*/ 1100019 h 1100019"/>
                <a:gd name="connsiteX1" fmla="*/ 578588 w 2314372"/>
                <a:gd name="connsiteY1" fmla="*/ 0 h 1100019"/>
                <a:gd name="connsiteX2" fmla="*/ 1735784 w 2314372"/>
                <a:gd name="connsiteY2" fmla="*/ 0 h 1100019"/>
                <a:gd name="connsiteX3" fmla="*/ 2314372 w 2314372"/>
                <a:gd name="connsiteY3" fmla="*/ 1100019 h 1100019"/>
                <a:gd name="connsiteX4" fmla="*/ 0 w 2314372"/>
                <a:gd name="connsiteY4" fmla="*/ 1100019 h 11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372" h="1100019">
                  <a:moveTo>
                    <a:pt x="0" y="1100019"/>
                  </a:moveTo>
                  <a:lnTo>
                    <a:pt x="578588" y="0"/>
                  </a:lnTo>
                  <a:lnTo>
                    <a:pt x="1735784" y="0"/>
                  </a:lnTo>
                  <a:lnTo>
                    <a:pt x="2314372" y="1100019"/>
                  </a:lnTo>
                  <a:lnTo>
                    <a:pt x="0" y="1100019"/>
                  </a:lnTo>
                  <a:close/>
                </a:path>
              </a:pathLst>
            </a:custGeom>
            <a:solidFill>
              <a:srgbClr val="97C4FF"/>
            </a:solidFill>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9481" tIns="45720" rIns="349481" bIns="45720" numCol="1" spcCol="1270" anchor="ctr" anchorCtr="0">
              <a:noAutofit/>
            </a:bodyPr>
            <a:lstStyle/>
            <a:p>
              <a:pPr algn="ctr" defTabSz="1600200">
                <a:lnSpc>
                  <a:spcPct val="90000"/>
                </a:lnSpc>
                <a:spcBef>
                  <a:spcPct val="0"/>
                </a:spcBef>
                <a:spcAft>
                  <a:spcPct val="35000"/>
                </a:spcAft>
              </a:pPr>
              <a:r>
                <a:rPr lang="en-US" sz="1000" dirty="0">
                  <a:solidFill>
                    <a:prstClr val="white"/>
                  </a:solidFill>
                  <a:latin typeface="Calibri" panose="020F0502020204030204"/>
                </a:rPr>
                <a:t>Rising Risk</a:t>
              </a:r>
            </a:p>
          </p:txBody>
        </p:sp>
        <p:sp>
          <p:nvSpPr>
            <p:cNvPr id="37" name="Freeform 36">
              <a:extLst>
                <a:ext uri="{FF2B5EF4-FFF2-40B4-BE49-F238E27FC236}">
                  <a16:creationId xmlns:a16="http://schemas.microsoft.com/office/drawing/2014/main" id="{2D58A93C-D199-4F38-BBFF-DF3922E11281}"/>
                </a:ext>
              </a:extLst>
            </p:cNvPr>
            <p:cNvSpPr/>
            <p:nvPr/>
          </p:nvSpPr>
          <p:spPr>
            <a:xfrm>
              <a:off x="1416793" y="4025662"/>
              <a:ext cx="3471558" cy="1100019"/>
            </a:xfrm>
            <a:custGeom>
              <a:avLst/>
              <a:gdLst>
                <a:gd name="connsiteX0" fmla="*/ 0 w 3471558"/>
                <a:gd name="connsiteY0" fmla="*/ 1100019 h 1100019"/>
                <a:gd name="connsiteX1" fmla="*/ 578588 w 3471558"/>
                <a:gd name="connsiteY1" fmla="*/ 0 h 1100019"/>
                <a:gd name="connsiteX2" fmla="*/ 2892970 w 3471558"/>
                <a:gd name="connsiteY2" fmla="*/ 0 h 1100019"/>
                <a:gd name="connsiteX3" fmla="*/ 3471558 w 3471558"/>
                <a:gd name="connsiteY3" fmla="*/ 1100019 h 1100019"/>
                <a:gd name="connsiteX4" fmla="*/ 0 w 3471558"/>
                <a:gd name="connsiteY4" fmla="*/ 1100019 h 11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558" h="1100019">
                  <a:moveTo>
                    <a:pt x="0" y="1100019"/>
                  </a:moveTo>
                  <a:lnTo>
                    <a:pt x="578588" y="0"/>
                  </a:lnTo>
                  <a:lnTo>
                    <a:pt x="2892970" y="0"/>
                  </a:lnTo>
                  <a:lnTo>
                    <a:pt x="3471558" y="1100019"/>
                  </a:lnTo>
                  <a:lnTo>
                    <a:pt x="0" y="1100019"/>
                  </a:lnTo>
                  <a:close/>
                </a:path>
              </a:pathLst>
            </a:custGeom>
            <a:solidFill>
              <a:srgbClr val="97C4FF"/>
            </a:solidFill>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554" tIns="61913" rIns="517555" bIns="61913" numCol="1" spcCol="1270" anchor="ctr" anchorCtr="0">
              <a:noAutofit/>
            </a:bodyPr>
            <a:lstStyle/>
            <a:p>
              <a:pPr algn="ctr" defTabSz="2166938">
                <a:lnSpc>
                  <a:spcPct val="90000"/>
                </a:lnSpc>
                <a:spcBef>
                  <a:spcPct val="0"/>
                </a:spcBef>
                <a:spcAft>
                  <a:spcPct val="35000"/>
                </a:spcAft>
              </a:pPr>
              <a:r>
                <a:rPr lang="en-US" sz="1000" dirty="0">
                  <a:solidFill>
                    <a:prstClr val="white"/>
                  </a:solidFill>
                  <a:latin typeface="Calibri" panose="020F0502020204030204"/>
                </a:rPr>
                <a:t>Mild-moderate illness</a:t>
              </a:r>
            </a:p>
          </p:txBody>
        </p:sp>
        <p:sp>
          <p:nvSpPr>
            <p:cNvPr id="38" name="Freeform 37">
              <a:extLst>
                <a:ext uri="{FF2B5EF4-FFF2-40B4-BE49-F238E27FC236}">
                  <a16:creationId xmlns:a16="http://schemas.microsoft.com/office/drawing/2014/main" id="{A845278A-8D76-4D47-BB00-2574DD9DBC11}"/>
                </a:ext>
              </a:extLst>
            </p:cNvPr>
            <p:cNvSpPr/>
            <p:nvPr/>
          </p:nvSpPr>
          <p:spPr>
            <a:xfrm>
              <a:off x="838200" y="5125681"/>
              <a:ext cx="4628744" cy="1100019"/>
            </a:xfrm>
            <a:custGeom>
              <a:avLst/>
              <a:gdLst>
                <a:gd name="connsiteX0" fmla="*/ 0 w 4628744"/>
                <a:gd name="connsiteY0" fmla="*/ 1100019 h 1100019"/>
                <a:gd name="connsiteX1" fmla="*/ 578588 w 4628744"/>
                <a:gd name="connsiteY1" fmla="*/ 0 h 1100019"/>
                <a:gd name="connsiteX2" fmla="*/ 4050156 w 4628744"/>
                <a:gd name="connsiteY2" fmla="*/ 0 h 1100019"/>
                <a:gd name="connsiteX3" fmla="*/ 4628744 w 4628744"/>
                <a:gd name="connsiteY3" fmla="*/ 1100019 h 1100019"/>
                <a:gd name="connsiteX4" fmla="*/ 0 w 4628744"/>
                <a:gd name="connsiteY4" fmla="*/ 1100019 h 110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744" h="1100019">
                  <a:moveTo>
                    <a:pt x="0" y="1100019"/>
                  </a:moveTo>
                  <a:lnTo>
                    <a:pt x="578588" y="0"/>
                  </a:lnTo>
                  <a:lnTo>
                    <a:pt x="4050156" y="0"/>
                  </a:lnTo>
                  <a:lnTo>
                    <a:pt x="4628744" y="1100019"/>
                  </a:lnTo>
                  <a:lnTo>
                    <a:pt x="0" y="1100019"/>
                  </a:lnTo>
                  <a:close/>
                </a:path>
              </a:pathLst>
            </a:custGeom>
            <a:grpFill/>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9435" tIns="61913" rIns="669435" bIns="61913" numCol="1" spcCol="1270" anchor="ctr" anchorCtr="0">
              <a:noAutofit/>
            </a:bodyPr>
            <a:lstStyle/>
            <a:p>
              <a:pPr algn="ctr" defTabSz="2166938">
                <a:lnSpc>
                  <a:spcPct val="90000"/>
                </a:lnSpc>
                <a:spcBef>
                  <a:spcPct val="0"/>
                </a:spcBef>
                <a:spcAft>
                  <a:spcPct val="35000"/>
                </a:spcAft>
              </a:pPr>
              <a:r>
                <a:rPr lang="en-US" sz="900" dirty="0" smtClean="0">
                  <a:solidFill>
                    <a:prstClr val="white"/>
                  </a:solidFill>
                  <a:latin typeface="Calibri" panose="020F0502020204030204"/>
                </a:rPr>
                <a:t>Healthy/Managed </a:t>
              </a:r>
              <a:r>
                <a:rPr lang="en-US" sz="900" dirty="0">
                  <a:solidFill>
                    <a:prstClr val="white"/>
                  </a:solidFill>
                  <a:latin typeface="Calibri" panose="020F0502020204030204"/>
                </a:rPr>
                <a:t>Population</a:t>
              </a:r>
            </a:p>
          </p:txBody>
        </p:sp>
      </p:grpSp>
      <p:sp>
        <p:nvSpPr>
          <p:cNvPr id="39" name="Rectangle 38"/>
          <p:cNvSpPr/>
          <p:nvPr/>
        </p:nvSpPr>
        <p:spPr bwMode="auto">
          <a:xfrm>
            <a:off x="3644170" y="1362873"/>
            <a:ext cx="1260338" cy="1054965"/>
          </a:xfrm>
          <a:prstGeom prst="rect">
            <a:avLst/>
          </a:prstGeom>
          <a:noFill/>
          <a:ln w="38100" cap="flat" cmpd="sng" algn="ctr">
            <a:solidFill>
              <a:srgbClr val="FFCC00"/>
            </a:solidFill>
            <a:prstDash val="dash"/>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40" name="Rectangle 39"/>
          <p:cNvSpPr/>
          <p:nvPr/>
        </p:nvSpPr>
        <p:spPr bwMode="auto">
          <a:xfrm>
            <a:off x="3636614" y="3755255"/>
            <a:ext cx="1267895" cy="1737380"/>
          </a:xfrm>
          <a:prstGeom prst="rect">
            <a:avLst/>
          </a:prstGeom>
          <a:noFill/>
          <a:ln w="38100" cap="flat" cmpd="sng" algn="ctr">
            <a:solidFill>
              <a:schemeClr val="tx2">
                <a:lumMod val="90000"/>
                <a:lumOff val="10000"/>
              </a:schemeClr>
            </a:solidFill>
            <a:prstDash val="dash"/>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636613" y="2433047"/>
            <a:ext cx="1267895" cy="1322208"/>
          </a:xfrm>
          <a:prstGeom prst="rect">
            <a:avLst/>
          </a:prstGeom>
          <a:noFill/>
          <a:ln w="38100" cap="flat" cmpd="sng" algn="ctr">
            <a:solidFill>
              <a:schemeClr val="accent1">
                <a:lumMod val="60000"/>
                <a:lumOff val="40000"/>
              </a:schemeClr>
            </a:solidFill>
            <a:prstDash val="dash"/>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solidFill>
                  <a:sysClr val="windowText" lastClr="000000"/>
                </a:solidFill>
              </a:ln>
              <a:solidFill>
                <a:schemeClr val="tx1"/>
              </a:solidFill>
              <a:effectLst/>
              <a:latin typeface="Arial" pitchFamily="34" charset="0"/>
            </a:endParaRPr>
          </a:p>
        </p:txBody>
      </p:sp>
      <p:sp>
        <p:nvSpPr>
          <p:cNvPr id="42" name="TextBox 41">
            <a:extLst>
              <a:ext uri="{FF2B5EF4-FFF2-40B4-BE49-F238E27FC236}">
                <a16:creationId xmlns:a16="http://schemas.microsoft.com/office/drawing/2014/main" id="{FFCEDE13-4E68-457C-99F7-7D02FBE3E605}"/>
              </a:ext>
            </a:extLst>
          </p:cNvPr>
          <p:cNvSpPr txBox="1"/>
          <p:nvPr/>
        </p:nvSpPr>
        <p:spPr>
          <a:xfrm>
            <a:off x="1406836" y="1449737"/>
            <a:ext cx="936362" cy="246221"/>
          </a:xfrm>
          <a:prstGeom prst="rect">
            <a:avLst/>
          </a:prstGeom>
          <a:noFill/>
        </p:spPr>
        <p:txBody>
          <a:bodyPr wrap="square" rtlCol="0">
            <a:spAutoFit/>
          </a:bodyPr>
          <a:lstStyle/>
          <a:p>
            <a:r>
              <a:rPr lang="en-US" sz="1000" dirty="0">
                <a:solidFill>
                  <a:prstClr val="black"/>
                </a:solidFill>
                <a:latin typeface="Calibri"/>
              </a:rPr>
              <a:t>Most Complex</a:t>
            </a:r>
          </a:p>
        </p:txBody>
      </p:sp>
      <p:cxnSp>
        <p:nvCxnSpPr>
          <p:cNvPr id="43" name="Straight Connector 42">
            <a:extLst>
              <a:ext uri="{FF2B5EF4-FFF2-40B4-BE49-F238E27FC236}">
                <a16:creationId xmlns:a16="http://schemas.microsoft.com/office/drawing/2014/main" id="{DA0C61DC-11F8-47DB-8B2F-B7571FD62623}"/>
              </a:ext>
            </a:extLst>
          </p:cNvPr>
          <p:cNvCxnSpPr>
            <a:cxnSpLocks/>
          </p:cNvCxnSpPr>
          <p:nvPr/>
        </p:nvCxnSpPr>
        <p:spPr>
          <a:xfrm flipV="1">
            <a:off x="1508766" y="1730585"/>
            <a:ext cx="131253" cy="229827"/>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2488105" y="5643502"/>
            <a:ext cx="5741494" cy="338554"/>
          </a:xfrm>
          <a:prstGeom prst="rect">
            <a:avLst/>
          </a:prstGeom>
          <a:noFill/>
        </p:spPr>
        <p:txBody>
          <a:bodyPr wrap="square" rtlCol="0">
            <a:spAutoFit/>
          </a:bodyPr>
          <a:lstStyle/>
          <a:p>
            <a:r>
              <a:rPr lang="en-US" sz="800" dirty="0" smtClean="0"/>
              <a:t>*These interventions are available for any Michigan Medicine patient and not limited to the Primary Care Panel.</a:t>
            </a:r>
          </a:p>
          <a:p>
            <a:r>
              <a:rPr lang="en-US" sz="800" dirty="0" smtClean="0"/>
              <a:t>**Eligible patients include Michigan Medicine patients discharged to Heartland Ann Arbor.  </a:t>
            </a:r>
            <a:endParaRPr lang="en-US" sz="800" dirty="0"/>
          </a:p>
        </p:txBody>
      </p:sp>
    </p:spTree>
    <p:extLst>
      <p:ext uri="{BB962C8B-B14F-4D97-AF65-F5344CB8AC3E}">
        <p14:creationId xmlns:p14="http://schemas.microsoft.com/office/powerpoint/2010/main" val="367791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24</a:t>
            </a:fld>
            <a:endParaRPr lang="en-US" dirty="0"/>
          </a:p>
        </p:txBody>
      </p:sp>
      <p:sp>
        <p:nvSpPr>
          <p:cNvPr id="9" name="Rectangle 8"/>
          <p:cNvSpPr/>
          <p:nvPr/>
        </p:nvSpPr>
        <p:spPr bwMode="auto">
          <a:xfrm>
            <a:off x="121489" y="922867"/>
            <a:ext cx="4797645" cy="5277161"/>
          </a:xfrm>
          <a:prstGeom prst="rect">
            <a:avLst/>
          </a:prstGeom>
          <a:solidFill>
            <a:schemeClr val="bg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Title 1"/>
          <p:cNvSpPr txBox="1">
            <a:spLocks/>
          </p:cNvSpPr>
          <p:nvPr/>
        </p:nvSpPr>
        <p:spPr>
          <a:xfrm>
            <a:off x="174943" y="3654"/>
            <a:ext cx="8794113" cy="596830"/>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Proactive management of populations through care pathway redesign is being piloted for diabetic patients</a:t>
            </a:r>
            <a:endParaRPr lang="en-US" dirty="0">
              <a:solidFill>
                <a:schemeClr val="bg1"/>
              </a:solidFill>
            </a:endParaRPr>
          </a:p>
        </p:txBody>
      </p:sp>
      <p:graphicFrame>
        <p:nvGraphicFramePr>
          <p:cNvPr id="12" name="Chart 11"/>
          <p:cNvGraphicFramePr>
            <a:graphicFrameLocks/>
          </p:cNvGraphicFramePr>
          <p:nvPr>
            <p:extLst>
              <p:ext uri="{D42A27DB-BD31-4B8C-83A1-F6EECF244321}">
                <p14:modId xmlns:p14="http://schemas.microsoft.com/office/powerpoint/2010/main" val="1734652618"/>
              </p:ext>
            </p:extLst>
          </p:nvPr>
        </p:nvGraphicFramePr>
        <p:xfrm>
          <a:off x="421866" y="1527341"/>
          <a:ext cx="4497268" cy="2604392"/>
        </p:xfrm>
        <a:graphic>
          <a:graphicData uri="http://schemas.openxmlformats.org/drawingml/2006/chart">
            <c:chart xmlns:c="http://schemas.openxmlformats.org/drawingml/2006/chart" xmlns:r="http://schemas.openxmlformats.org/officeDocument/2006/relationships" r:id="rId10"/>
          </a:graphicData>
        </a:graphic>
      </p:graphicFrame>
      <p:sp>
        <p:nvSpPr>
          <p:cNvPr id="13" name="TextBox 12"/>
          <p:cNvSpPr txBox="1"/>
          <p:nvPr/>
        </p:nvSpPr>
        <p:spPr>
          <a:xfrm>
            <a:off x="386729" y="5998955"/>
            <a:ext cx="4351020" cy="215444"/>
          </a:xfrm>
          <a:prstGeom prst="rect">
            <a:avLst/>
          </a:prstGeom>
          <a:noFill/>
        </p:spPr>
        <p:txBody>
          <a:bodyPr wrap="square" rtlCol="0">
            <a:spAutoFit/>
          </a:bodyPr>
          <a:lstStyle/>
          <a:p>
            <a:r>
              <a:rPr lang="en-US" sz="800" dirty="0" smtClean="0"/>
              <a:t>*MiChart = MiChart Primary Care Panel</a:t>
            </a:r>
            <a:endParaRPr lang="en-US" sz="800" dirty="0"/>
          </a:p>
        </p:txBody>
      </p:sp>
      <p:sp>
        <p:nvSpPr>
          <p:cNvPr id="14" name="TextBox 13"/>
          <p:cNvSpPr txBox="1"/>
          <p:nvPr/>
        </p:nvSpPr>
        <p:spPr>
          <a:xfrm>
            <a:off x="311799" y="1004120"/>
            <a:ext cx="4378735" cy="523220"/>
          </a:xfrm>
          <a:prstGeom prst="rect">
            <a:avLst/>
          </a:prstGeom>
          <a:noFill/>
        </p:spPr>
        <p:txBody>
          <a:bodyPr wrap="square" rtlCol="0">
            <a:spAutoFit/>
          </a:bodyPr>
          <a:lstStyle/>
          <a:p>
            <a:r>
              <a:rPr lang="en-US" sz="1400" b="1" dirty="0" smtClean="0"/>
              <a:t>The diabetic population uses more services and has higher readmission rates</a:t>
            </a:r>
            <a:endParaRPr lang="en-US" sz="1400" b="1" dirty="0"/>
          </a:p>
        </p:txBody>
      </p:sp>
      <p:cxnSp>
        <p:nvCxnSpPr>
          <p:cNvPr id="18" name="Straight Connector 17"/>
          <p:cNvCxnSpPr/>
          <p:nvPr/>
        </p:nvCxnSpPr>
        <p:spPr bwMode="auto">
          <a:xfrm>
            <a:off x="413399" y="1498597"/>
            <a:ext cx="429768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Isosceles Triangle 18"/>
          <p:cNvSpPr/>
          <p:nvPr/>
        </p:nvSpPr>
        <p:spPr bwMode="auto">
          <a:xfrm rot="5400000">
            <a:off x="4548526" y="3205290"/>
            <a:ext cx="1341969" cy="279401"/>
          </a:xfrm>
          <a:prstGeom prst="triangle">
            <a:avLst/>
          </a:prstGeom>
          <a:solidFill>
            <a:schemeClr val="accent4">
              <a:lumMod val="75000"/>
              <a:lumOff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255406745"/>
              </p:ext>
            </p:extLst>
          </p:nvPr>
        </p:nvGraphicFramePr>
        <p:xfrm>
          <a:off x="665461" y="4171106"/>
          <a:ext cx="3793556" cy="2028922"/>
        </p:xfrm>
        <a:graphic>
          <a:graphicData uri="http://schemas.openxmlformats.org/drawingml/2006/chart">
            <c:chart xmlns:c="http://schemas.openxmlformats.org/drawingml/2006/chart" xmlns:r="http://schemas.openxmlformats.org/officeDocument/2006/relationships" r:id="rId11"/>
          </a:graphicData>
        </a:graphic>
      </p:graphicFrame>
      <p:sp>
        <p:nvSpPr>
          <p:cNvPr id="21" name="Line 4"/>
          <p:cNvSpPr>
            <a:spLocks noChangeShapeType="1"/>
          </p:cNvSpPr>
          <p:nvPr/>
        </p:nvSpPr>
        <p:spPr bwMode="auto">
          <a:xfrm>
            <a:off x="5359211" y="1289864"/>
            <a:ext cx="3519487" cy="1588"/>
          </a:xfrm>
          <a:prstGeom prst="line">
            <a:avLst/>
          </a:prstGeom>
          <a:noFill/>
          <a:ln w="9525">
            <a:solidFill>
              <a:schemeClr val="tx1"/>
            </a:solidFill>
            <a:round/>
            <a:headEnd/>
            <a:tailEnd/>
          </a:ln>
          <a:effectLst/>
        </p:spPr>
        <p:txBody>
          <a:bodyPr wrap="none" anchor="ctr"/>
          <a:lstStyle/>
          <a:p>
            <a:endParaRPr lang="en-US"/>
          </a:p>
        </p:txBody>
      </p:sp>
      <p:sp>
        <p:nvSpPr>
          <p:cNvPr id="22" name="Rectangle 5"/>
          <p:cNvSpPr>
            <a:spLocks noChangeArrowheads="1"/>
          </p:cNvSpPr>
          <p:nvPr/>
        </p:nvSpPr>
        <p:spPr bwMode="auto">
          <a:xfrm>
            <a:off x="5359211" y="741860"/>
            <a:ext cx="3506787" cy="492443"/>
          </a:xfrm>
          <a:prstGeom prst="rect">
            <a:avLst/>
          </a:prstGeom>
          <a:noFill/>
          <a:ln w="9525">
            <a:noFill/>
            <a:miter lim="800000"/>
            <a:headEnd/>
            <a:tailEnd/>
          </a:ln>
          <a:effectLst/>
        </p:spPr>
        <p:txBody>
          <a:bodyPr lIns="0" tIns="0" rIns="0" bIns="0" anchor="b">
            <a:spAutoFit/>
          </a:bodyPr>
          <a:lstStyle/>
          <a:p>
            <a:pPr defTabSz="895350">
              <a:buSzPct val="120000"/>
            </a:pPr>
            <a:r>
              <a:rPr lang="en-US" altLang="ko-KR" sz="1600" b="1" dirty="0" smtClean="0">
                <a:ea typeface="Gulim" pitchFamily="34" charset="-127"/>
              </a:rPr>
              <a:t>Ambulatory Care Management Intervention</a:t>
            </a:r>
            <a:endParaRPr lang="en-US" altLang="ko-KR" sz="1600" b="1" dirty="0">
              <a:ea typeface="Gulim" pitchFamily="34" charset="-127"/>
            </a:endParaRPr>
          </a:p>
        </p:txBody>
      </p:sp>
      <p:grpSp>
        <p:nvGrpSpPr>
          <p:cNvPr id="23" name="Group 7"/>
          <p:cNvGrpSpPr>
            <a:grpSpLocks/>
          </p:cNvGrpSpPr>
          <p:nvPr/>
        </p:nvGrpSpPr>
        <p:grpSpPr bwMode="auto">
          <a:xfrm>
            <a:off x="5513122" y="1494083"/>
            <a:ext cx="1302544" cy="817994"/>
            <a:chOff x="2400" y="1968"/>
            <a:chExt cx="960" cy="960"/>
          </a:xfrm>
        </p:grpSpPr>
        <p:sp>
          <p:nvSpPr>
            <p:cNvPr id="24" name="Rectangle 8"/>
            <p:cNvSpPr>
              <a:spLocks noChangeArrowheads="1"/>
            </p:cNvSpPr>
            <p:nvPr>
              <p:custDataLst>
                <p:tags r:id="rId5"/>
              </p:custDataLst>
            </p:nvPr>
          </p:nvSpPr>
          <p:spPr bwMode="blackWhite">
            <a:xfrm>
              <a:off x="2400" y="1968"/>
              <a:ext cx="960" cy="96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endParaRPr lang="en-US" sz="1600"/>
            </a:p>
          </p:txBody>
        </p:sp>
        <p:sp>
          <p:nvSpPr>
            <p:cNvPr id="25" name="Rectangle 9"/>
            <p:cNvSpPr>
              <a:spLocks noChangeArrowheads="1"/>
            </p:cNvSpPr>
            <p:nvPr>
              <p:custDataLst>
                <p:tags r:id="rId6"/>
              </p:custDataLst>
            </p:nvPr>
          </p:nvSpPr>
          <p:spPr bwMode="blackWhite">
            <a:xfrm>
              <a:off x="2440" y="2008"/>
              <a:ext cx="880" cy="880"/>
            </a:xfrm>
            <a:prstGeom prst="rect">
              <a:avLst/>
            </a:prstGeom>
            <a:noFill/>
            <a:ln w="9525">
              <a:noFill/>
              <a:miter lim="800000"/>
              <a:headEnd/>
              <a:tailEnd/>
            </a:ln>
            <a:effectLst/>
          </p:spPr>
          <p:txBody>
            <a:bodyPr lIns="3810" tIns="0" rIns="3810" bIns="0" anchor="ctr"/>
            <a:lstStyle/>
            <a:p>
              <a:pPr defTabSz="895350">
                <a:buSzPct val="120000"/>
              </a:pPr>
              <a:endParaRPr lang="en-US" sz="1600" b="1" dirty="0" smtClean="0"/>
            </a:p>
            <a:p>
              <a:pPr defTabSz="895350">
                <a:buSzPct val="120000"/>
              </a:pPr>
              <a:r>
                <a:rPr lang="en-US" sz="1600" b="1" dirty="0" smtClean="0"/>
                <a:t>A1c </a:t>
              </a:r>
              <a:r>
                <a:rPr lang="en-US" sz="1600" b="1" dirty="0"/>
                <a:t>&gt;8.5</a:t>
              </a:r>
            </a:p>
            <a:p>
              <a:pPr defTabSz="895350">
                <a:buSzPct val="120000"/>
              </a:pPr>
              <a:endParaRPr lang="en-US" altLang="ko-KR" sz="1600" b="1" dirty="0">
                <a:ea typeface="-윤명조130" pitchFamily="18" charset="-127"/>
              </a:endParaRPr>
            </a:p>
          </p:txBody>
        </p:sp>
      </p:grpSp>
      <p:grpSp>
        <p:nvGrpSpPr>
          <p:cNvPr id="26" name="Group 11"/>
          <p:cNvGrpSpPr>
            <a:grpSpLocks/>
          </p:cNvGrpSpPr>
          <p:nvPr/>
        </p:nvGrpSpPr>
        <p:grpSpPr bwMode="auto">
          <a:xfrm>
            <a:off x="5513122" y="2764606"/>
            <a:ext cx="1302544" cy="817994"/>
            <a:chOff x="2400" y="1968"/>
            <a:chExt cx="960" cy="960"/>
          </a:xfrm>
        </p:grpSpPr>
        <p:sp>
          <p:nvSpPr>
            <p:cNvPr id="27" name="Rectangle 12"/>
            <p:cNvSpPr>
              <a:spLocks noChangeArrowheads="1"/>
            </p:cNvSpPr>
            <p:nvPr>
              <p:custDataLst>
                <p:tags r:id="rId3"/>
              </p:custDataLst>
            </p:nvPr>
          </p:nvSpPr>
          <p:spPr bwMode="blackWhite">
            <a:xfrm>
              <a:off x="2400" y="1968"/>
              <a:ext cx="960" cy="96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endParaRPr lang="en-US" sz="1600"/>
            </a:p>
          </p:txBody>
        </p:sp>
        <p:sp>
          <p:nvSpPr>
            <p:cNvPr id="28" name="Rectangle 13"/>
            <p:cNvSpPr>
              <a:spLocks noChangeArrowheads="1"/>
            </p:cNvSpPr>
            <p:nvPr>
              <p:custDataLst>
                <p:tags r:id="rId4"/>
              </p:custDataLst>
            </p:nvPr>
          </p:nvSpPr>
          <p:spPr bwMode="blackWhite">
            <a:xfrm>
              <a:off x="2440" y="2008"/>
              <a:ext cx="880" cy="880"/>
            </a:xfrm>
            <a:prstGeom prst="rect">
              <a:avLst/>
            </a:prstGeom>
            <a:noFill/>
            <a:ln w="9525">
              <a:noFill/>
              <a:miter lim="800000"/>
              <a:headEnd/>
              <a:tailEnd/>
            </a:ln>
            <a:effectLst/>
          </p:spPr>
          <p:txBody>
            <a:bodyPr lIns="3810" tIns="0" rIns="3810" bIns="0" anchor="ctr"/>
            <a:lstStyle/>
            <a:p>
              <a:pPr defTabSz="895350">
                <a:buSzPct val="120000"/>
              </a:pPr>
              <a:r>
                <a:rPr lang="en-US" sz="1600" b="1" dirty="0"/>
                <a:t>A1c &lt;8.5 and &gt;7.5 </a:t>
              </a:r>
            </a:p>
          </p:txBody>
        </p:sp>
      </p:grpSp>
      <p:grpSp>
        <p:nvGrpSpPr>
          <p:cNvPr id="29" name="Group 15"/>
          <p:cNvGrpSpPr>
            <a:grpSpLocks/>
          </p:cNvGrpSpPr>
          <p:nvPr/>
        </p:nvGrpSpPr>
        <p:grpSpPr bwMode="auto">
          <a:xfrm>
            <a:off x="5513122" y="3865804"/>
            <a:ext cx="1302544" cy="817994"/>
            <a:chOff x="2400" y="1968"/>
            <a:chExt cx="960" cy="960"/>
          </a:xfrm>
        </p:grpSpPr>
        <p:sp>
          <p:nvSpPr>
            <p:cNvPr id="30" name="Rectangle 16"/>
            <p:cNvSpPr>
              <a:spLocks noChangeArrowheads="1"/>
            </p:cNvSpPr>
            <p:nvPr>
              <p:custDataLst>
                <p:tags r:id="rId1"/>
              </p:custDataLst>
            </p:nvPr>
          </p:nvSpPr>
          <p:spPr bwMode="blackWhite">
            <a:xfrm>
              <a:off x="2400" y="1968"/>
              <a:ext cx="960" cy="960"/>
            </a:xfrm>
            <a:prstGeom prst="rect">
              <a:avLst/>
            </a:prstGeom>
            <a:solidFill>
              <a:schemeClr val="accent1"/>
            </a:solidFill>
            <a:ln w="9525">
              <a:noFill/>
              <a:miter lim="800000"/>
              <a:headEnd/>
              <a:tailEnd/>
            </a:ln>
            <a:effectLst>
              <a:outerShdw dist="35921" dir="2700000" algn="ctr" rotWithShape="0">
                <a:schemeClr val="bg2"/>
              </a:outerShdw>
            </a:effectLst>
          </p:spPr>
          <p:txBody>
            <a:bodyPr wrap="none" anchor="ctr"/>
            <a:lstStyle/>
            <a:p>
              <a:endParaRPr lang="en-US" sz="1600"/>
            </a:p>
          </p:txBody>
        </p:sp>
        <p:sp>
          <p:nvSpPr>
            <p:cNvPr id="31" name="Rectangle 17"/>
            <p:cNvSpPr>
              <a:spLocks noChangeArrowheads="1"/>
            </p:cNvSpPr>
            <p:nvPr>
              <p:custDataLst>
                <p:tags r:id="rId2"/>
              </p:custDataLst>
            </p:nvPr>
          </p:nvSpPr>
          <p:spPr bwMode="blackWhite">
            <a:xfrm>
              <a:off x="2440" y="2008"/>
              <a:ext cx="880" cy="880"/>
            </a:xfrm>
            <a:prstGeom prst="rect">
              <a:avLst/>
            </a:prstGeom>
            <a:noFill/>
            <a:ln w="9525">
              <a:noFill/>
              <a:miter lim="800000"/>
              <a:headEnd/>
              <a:tailEnd/>
            </a:ln>
            <a:effectLst/>
          </p:spPr>
          <p:txBody>
            <a:bodyPr lIns="3810" tIns="0" rIns="3810" bIns="0" anchor="ctr"/>
            <a:lstStyle/>
            <a:p>
              <a:pPr defTabSz="895350">
                <a:buSzPct val="120000"/>
              </a:pPr>
              <a:endParaRPr lang="en-US" sz="1600" b="1" dirty="0" smtClean="0"/>
            </a:p>
            <a:p>
              <a:pPr defTabSz="895350">
                <a:buSzPct val="120000"/>
              </a:pPr>
              <a:r>
                <a:rPr lang="en-US" sz="1600" b="1" dirty="0" smtClean="0"/>
                <a:t>A1c </a:t>
              </a:r>
              <a:r>
                <a:rPr lang="en-US" sz="1600" b="1" dirty="0"/>
                <a:t>&lt;7.5 and &gt;7</a:t>
              </a:r>
            </a:p>
            <a:p>
              <a:pPr defTabSz="895350">
                <a:buSzPct val="120000"/>
              </a:pPr>
              <a:endParaRPr lang="en-US" altLang="ko-KR" sz="1600" b="1" dirty="0">
                <a:ea typeface="-윤명조130" pitchFamily="18" charset="-127"/>
              </a:endParaRPr>
            </a:p>
          </p:txBody>
        </p:sp>
      </p:grpSp>
      <p:sp>
        <p:nvSpPr>
          <p:cNvPr id="32" name="Rectangle 8"/>
          <p:cNvSpPr>
            <a:spLocks noChangeArrowheads="1"/>
          </p:cNvSpPr>
          <p:nvPr/>
        </p:nvSpPr>
        <p:spPr bwMode="auto">
          <a:xfrm>
            <a:off x="6869938" y="1426347"/>
            <a:ext cx="2189393" cy="1141338"/>
          </a:xfrm>
          <a:prstGeom prst="rect">
            <a:avLst/>
          </a:prstGeom>
          <a:noFill/>
          <a:ln w="9525">
            <a:noFill/>
            <a:miter lim="800000"/>
            <a:headEnd/>
            <a:tailEnd/>
          </a:ln>
          <a:effectLst/>
        </p:spPr>
        <p:txBody>
          <a:bodyPr wrap="square" lIns="3810" tIns="0" rIns="3810" bIns="0">
            <a:spAutoFit/>
          </a:bodyPr>
          <a:lstStyle/>
          <a:p>
            <a:pPr marL="236853" marR="0" lvl="1" indent="-118425" algn="l" defTabSz="893307" rtl="0" eaLnBrk="1" fontAlgn="auto" latinLnBrk="0" hangingPunct="1">
              <a:lnSpc>
                <a:spcPct val="100000"/>
              </a:lnSpc>
              <a:spcBef>
                <a:spcPts val="400"/>
              </a:spcBef>
              <a:spcAft>
                <a:spcPts val="0"/>
              </a:spcAft>
              <a:buClrTx/>
              <a:buSzTx/>
              <a:buFont typeface="Arial" pitchFamily="34" charset="0"/>
              <a:buChar char="•"/>
              <a:tabLst/>
              <a:defRPr/>
            </a:pPr>
            <a:r>
              <a:rPr lang="en-US" sz="1400" dirty="0" smtClean="0">
                <a:latin typeface="Arial"/>
              </a:rPr>
              <a:t>Medication </a:t>
            </a:r>
            <a:r>
              <a:rPr lang="en-US" sz="1400" dirty="0" err="1" smtClean="0">
                <a:latin typeface="Arial"/>
              </a:rPr>
              <a:t>mgmt</a:t>
            </a:r>
            <a:r>
              <a:rPr lang="en-US" sz="1400" dirty="0" smtClean="0">
                <a:latin typeface="Arial"/>
              </a:rPr>
              <a:t> by pharmacist</a:t>
            </a:r>
          </a:p>
          <a:p>
            <a:pPr marL="236853" marR="0" lvl="1" indent="-118425" algn="l" defTabSz="893307" rtl="0" eaLnBrk="1" fontAlgn="auto" latinLnBrk="0" hangingPunct="1">
              <a:lnSpc>
                <a:spcPct val="100000"/>
              </a:lnSpc>
              <a:spcBef>
                <a:spcPts val="4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effectLst/>
                <a:uLnTx/>
                <a:uFillTx/>
                <a:latin typeface="Arial"/>
              </a:rPr>
              <a:t>SW</a:t>
            </a:r>
            <a:r>
              <a:rPr kumimoji="0" lang="en-US" sz="1400" b="0" i="0" u="none" strike="noStrike" kern="1200" cap="none" spc="0" normalizeH="0" noProof="0" dirty="0" smtClean="0">
                <a:ln>
                  <a:noFill/>
                </a:ln>
                <a:effectLst/>
                <a:uLnTx/>
                <a:uFillTx/>
                <a:latin typeface="Arial"/>
              </a:rPr>
              <a:t> consult for depression, social needs</a:t>
            </a:r>
            <a:r>
              <a:rPr kumimoji="0" lang="en-US" sz="1400" b="0" i="0" u="none" strike="noStrike" kern="1200" cap="none" spc="0" normalizeH="0" baseline="0" noProof="0" dirty="0" smtClean="0">
                <a:ln>
                  <a:noFill/>
                </a:ln>
                <a:effectLst/>
                <a:uLnTx/>
                <a:uFillTx/>
                <a:latin typeface="Arial"/>
              </a:rPr>
              <a:t> </a:t>
            </a:r>
            <a:endParaRPr kumimoji="0" lang="en-US" sz="1400" b="0" i="0" u="none" strike="noStrike" kern="1200" cap="none" spc="0" normalizeH="0" baseline="0" noProof="0" dirty="0">
              <a:ln>
                <a:noFill/>
              </a:ln>
              <a:effectLst/>
              <a:uLnTx/>
              <a:uFillTx/>
              <a:latin typeface="Arial"/>
            </a:endParaRPr>
          </a:p>
        </p:txBody>
      </p:sp>
      <p:sp>
        <p:nvSpPr>
          <p:cNvPr id="33" name="Rectangle 8"/>
          <p:cNvSpPr>
            <a:spLocks noChangeArrowheads="1"/>
          </p:cNvSpPr>
          <p:nvPr/>
        </p:nvSpPr>
        <p:spPr bwMode="auto">
          <a:xfrm>
            <a:off x="5050056" y="4772968"/>
            <a:ext cx="4009275" cy="692497"/>
          </a:xfrm>
          <a:prstGeom prst="rect">
            <a:avLst/>
          </a:prstGeom>
          <a:noFill/>
          <a:ln w="9525">
            <a:noFill/>
            <a:miter lim="800000"/>
            <a:headEnd/>
            <a:tailEnd/>
          </a:ln>
          <a:effectLst/>
        </p:spPr>
        <p:txBody>
          <a:bodyPr wrap="square" lIns="3810" tIns="0" rIns="3810" bIns="0">
            <a:spAutoFit/>
          </a:bodyPr>
          <a:lstStyle/>
          <a:p>
            <a:pPr marL="236853" marR="0" lvl="1" indent="-118425" algn="l" defTabSz="893307" rtl="0" eaLnBrk="1" fontAlgn="auto" latinLnBrk="0" hangingPunct="1">
              <a:lnSpc>
                <a:spcPct val="100000"/>
              </a:lnSpc>
              <a:spcBef>
                <a:spcPts val="500"/>
              </a:spcBef>
              <a:spcAft>
                <a:spcPts val="0"/>
              </a:spcAft>
              <a:buClrTx/>
              <a:buSzTx/>
              <a:buFont typeface="Arial" pitchFamily="34" charset="0"/>
              <a:buChar char="•"/>
              <a:tabLst/>
              <a:defRPr/>
            </a:pPr>
            <a:r>
              <a:rPr kumimoji="0" lang="en-US" sz="1500" b="0" i="0" u="none" strike="noStrike" kern="1200" cap="none" spc="0" normalizeH="0" baseline="0" noProof="0" dirty="0" smtClean="0">
                <a:ln>
                  <a:noFill/>
                </a:ln>
                <a:effectLst/>
                <a:uLnTx/>
                <a:uFillTx/>
                <a:latin typeface="Arial"/>
              </a:rPr>
              <a:t>Supported through panel</a:t>
            </a:r>
            <a:r>
              <a:rPr kumimoji="0" lang="en-US" sz="1500" b="0" i="0" u="none" strike="noStrike" kern="1200" cap="none" spc="0" normalizeH="0" noProof="0" dirty="0" smtClean="0">
                <a:ln>
                  <a:noFill/>
                </a:ln>
                <a:effectLst/>
                <a:uLnTx/>
                <a:uFillTx/>
                <a:latin typeface="Arial"/>
              </a:rPr>
              <a:t> management work flow</a:t>
            </a:r>
            <a:r>
              <a:rPr lang="en-US" sz="1500" noProof="0" dirty="0" smtClean="0">
                <a:latin typeface="Arial"/>
              </a:rPr>
              <a:t>s, and standard checklist across care team (e.g., foot/eye exam; DME, etc.)</a:t>
            </a:r>
          </a:p>
        </p:txBody>
      </p:sp>
      <p:sp>
        <p:nvSpPr>
          <p:cNvPr id="34" name="Rectangle 8"/>
          <p:cNvSpPr>
            <a:spLocks noChangeArrowheads="1"/>
          </p:cNvSpPr>
          <p:nvPr/>
        </p:nvSpPr>
        <p:spPr bwMode="auto">
          <a:xfrm>
            <a:off x="6869938" y="2744915"/>
            <a:ext cx="2189393" cy="925894"/>
          </a:xfrm>
          <a:prstGeom prst="rect">
            <a:avLst/>
          </a:prstGeom>
          <a:noFill/>
          <a:ln w="9525">
            <a:noFill/>
            <a:miter lim="800000"/>
            <a:headEnd/>
            <a:tailEnd/>
          </a:ln>
          <a:effectLst/>
        </p:spPr>
        <p:txBody>
          <a:bodyPr wrap="square" lIns="3810" tIns="0" rIns="3810" bIns="0">
            <a:spAutoFit/>
          </a:bodyPr>
          <a:lstStyle/>
          <a:p>
            <a:pPr marL="236853" lvl="1" indent="-118425" defTabSz="893307">
              <a:spcBef>
                <a:spcPts val="400"/>
              </a:spcBef>
              <a:buFont typeface="Arial" pitchFamily="34" charset="0"/>
              <a:buChar char="•"/>
            </a:pPr>
            <a:r>
              <a:rPr lang="en-US" sz="1400" dirty="0">
                <a:latin typeface="Arial"/>
              </a:rPr>
              <a:t>Lifestyle </a:t>
            </a:r>
            <a:r>
              <a:rPr lang="en-US" sz="1400" dirty="0" err="1">
                <a:latin typeface="Arial"/>
              </a:rPr>
              <a:t>mgmt</a:t>
            </a:r>
            <a:r>
              <a:rPr lang="en-US" sz="1400" dirty="0">
                <a:latin typeface="Arial"/>
              </a:rPr>
              <a:t> by dietitian</a:t>
            </a:r>
          </a:p>
          <a:p>
            <a:pPr marL="236853" lvl="1" indent="-118425" defTabSz="893307">
              <a:spcBef>
                <a:spcPts val="400"/>
              </a:spcBef>
              <a:buFont typeface="Arial" pitchFamily="34" charset="0"/>
              <a:buChar char="•"/>
            </a:pPr>
            <a:r>
              <a:rPr lang="en-US" sz="1400" dirty="0">
                <a:latin typeface="Arial"/>
              </a:rPr>
              <a:t>Referral to diabetes education</a:t>
            </a:r>
          </a:p>
        </p:txBody>
      </p:sp>
      <p:sp>
        <p:nvSpPr>
          <p:cNvPr id="35" name="Rectangle 8"/>
          <p:cNvSpPr>
            <a:spLocks noChangeArrowheads="1"/>
          </p:cNvSpPr>
          <p:nvPr/>
        </p:nvSpPr>
        <p:spPr bwMode="auto">
          <a:xfrm>
            <a:off x="6869938" y="3902348"/>
            <a:ext cx="2189393" cy="646331"/>
          </a:xfrm>
          <a:prstGeom prst="rect">
            <a:avLst/>
          </a:prstGeom>
          <a:noFill/>
          <a:ln w="9525">
            <a:noFill/>
            <a:miter lim="800000"/>
            <a:headEnd/>
            <a:tailEnd/>
          </a:ln>
          <a:effectLst/>
        </p:spPr>
        <p:txBody>
          <a:bodyPr wrap="square" lIns="3810" tIns="0" rIns="3810" bIns="0">
            <a:spAutoFit/>
          </a:bodyPr>
          <a:lstStyle/>
          <a:p>
            <a:pPr marL="236853" marR="0" lvl="1" indent="-118425" defTabSz="893307" fontAlgn="auto">
              <a:lnSpc>
                <a:spcPct val="100000"/>
              </a:lnSpc>
              <a:spcBef>
                <a:spcPts val="400"/>
              </a:spcBef>
              <a:spcAft>
                <a:spcPts val="0"/>
              </a:spcAft>
              <a:buClrTx/>
              <a:buSzTx/>
              <a:buFont typeface="Arial" pitchFamily="34" charset="0"/>
              <a:buChar char="•"/>
              <a:tabLst/>
              <a:defRPr/>
            </a:pPr>
            <a:r>
              <a:rPr lang="en-US" sz="1400" dirty="0">
                <a:latin typeface="Arial"/>
              </a:rPr>
              <a:t>Self management support by nurse care navigator</a:t>
            </a:r>
          </a:p>
        </p:txBody>
      </p:sp>
    </p:spTree>
    <p:extLst>
      <p:ext uri="{BB962C8B-B14F-4D97-AF65-F5344CB8AC3E}">
        <p14:creationId xmlns:p14="http://schemas.microsoft.com/office/powerpoint/2010/main" val="870796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28936"/>
            <a:ext cx="9144000" cy="937995"/>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25</a:t>
            </a:fld>
            <a:endParaRPr lang="en-US" dirty="0"/>
          </a:p>
        </p:txBody>
      </p:sp>
      <p:sp>
        <p:nvSpPr>
          <p:cNvPr id="9" name="Rounded Rectangle 8"/>
          <p:cNvSpPr/>
          <p:nvPr/>
        </p:nvSpPr>
        <p:spPr>
          <a:xfrm>
            <a:off x="2632406" y="1120091"/>
            <a:ext cx="6205620" cy="1655917"/>
          </a:xfrm>
          <a:prstGeom prst="roundRect">
            <a:avLst/>
          </a:prstGeom>
          <a:solidFill>
            <a:schemeClr val="bg1"/>
          </a:solidFill>
          <a:ln w="28575">
            <a:solidFill>
              <a:srgbClr val="FFC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629" y="1712893"/>
            <a:ext cx="914400" cy="914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920" y="1712893"/>
            <a:ext cx="914400" cy="9144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5047" y="1712893"/>
            <a:ext cx="914400" cy="9144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8338" y="1712893"/>
            <a:ext cx="914400" cy="914400"/>
          </a:xfrm>
          <a:prstGeom prst="rect">
            <a:avLst/>
          </a:prstGeom>
        </p:spPr>
      </p:pic>
      <p:grpSp>
        <p:nvGrpSpPr>
          <p:cNvPr id="14" name="Group 13"/>
          <p:cNvGrpSpPr/>
          <p:nvPr/>
        </p:nvGrpSpPr>
        <p:grpSpPr>
          <a:xfrm>
            <a:off x="121489" y="1234441"/>
            <a:ext cx="2510917" cy="1541567"/>
            <a:chOff x="6953123" y="4305300"/>
            <a:chExt cx="2715133" cy="1695576"/>
          </a:xfrm>
        </p:grpSpPr>
        <p:sp>
          <p:nvSpPr>
            <p:cNvPr id="18" name="Right Arrow 17"/>
            <p:cNvSpPr/>
            <p:nvPr/>
          </p:nvSpPr>
          <p:spPr>
            <a:xfrm>
              <a:off x="7715631" y="4533900"/>
              <a:ext cx="1952625" cy="1181100"/>
            </a:xfrm>
            <a:prstGeom prst="rightArrow">
              <a:avLst/>
            </a:prstGeom>
            <a:solidFill>
              <a:srgbClr val="FFC000"/>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3123" y="4305300"/>
              <a:ext cx="1695576" cy="1695576"/>
            </a:xfrm>
            <a:prstGeom prst="rect">
              <a:avLst/>
            </a:prstGeom>
          </p:spPr>
        </p:pic>
      </p:grpSp>
      <p:sp>
        <p:nvSpPr>
          <p:cNvPr id="20" name="TextBox 19"/>
          <p:cNvSpPr txBox="1"/>
          <p:nvPr/>
        </p:nvSpPr>
        <p:spPr>
          <a:xfrm>
            <a:off x="2769484" y="1245879"/>
            <a:ext cx="1241758" cy="307777"/>
          </a:xfrm>
          <a:prstGeom prst="rect">
            <a:avLst/>
          </a:prstGeom>
          <a:noFill/>
        </p:spPr>
        <p:txBody>
          <a:bodyPr wrap="square" rtlCol="0">
            <a:spAutoFit/>
          </a:bodyPr>
          <a:lstStyle/>
          <a:p>
            <a:pPr algn="ctr"/>
            <a:r>
              <a:rPr lang="en-US" sz="1400" b="1" dirty="0" err="1" smtClean="0"/>
              <a:t>HouseCalls</a:t>
            </a:r>
            <a:endParaRPr lang="en-US" sz="1400" b="1" dirty="0"/>
          </a:p>
        </p:txBody>
      </p:sp>
      <p:sp>
        <p:nvSpPr>
          <p:cNvPr id="21" name="TextBox 20"/>
          <p:cNvSpPr txBox="1"/>
          <p:nvPr/>
        </p:nvSpPr>
        <p:spPr>
          <a:xfrm>
            <a:off x="3976334" y="1245879"/>
            <a:ext cx="1286713" cy="307777"/>
          </a:xfrm>
          <a:prstGeom prst="rect">
            <a:avLst/>
          </a:prstGeom>
          <a:noFill/>
        </p:spPr>
        <p:txBody>
          <a:bodyPr wrap="square" rtlCol="0">
            <a:spAutoFit/>
          </a:bodyPr>
          <a:lstStyle/>
          <a:p>
            <a:pPr algn="ctr"/>
            <a:r>
              <a:rPr lang="en-US" sz="1400" b="1" dirty="0" err="1" smtClean="0"/>
              <a:t>eVisits</a:t>
            </a:r>
            <a:endParaRPr lang="en-US" sz="1400" b="1" dirty="0"/>
          </a:p>
        </p:txBody>
      </p:sp>
      <p:sp>
        <p:nvSpPr>
          <p:cNvPr id="22" name="TextBox 21"/>
          <p:cNvSpPr txBox="1"/>
          <p:nvPr/>
        </p:nvSpPr>
        <p:spPr>
          <a:xfrm>
            <a:off x="5228139" y="1245879"/>
            <a:ext cx="1454059" cy="307777"/>
          </a:xfrm>
          <a:prstGeom prst="rect">
            <a:avLst/>
          </a:prstGeom>
          <a:noFill/>
        </p:spPr>
        <p:txBody>
          <a:bodyPr wrap="square" rtlCol="0">
            <a:spAutoFit/>
          </a:bodyPr>
          <a:lstStyle/>
          <a:p>
            <a:pPr algn="ctr"/>
            <a:r>
              <a:rPr lang="en-US" sz="1400" b="1" dirty="0" err="1" smtClean="0"/>
              <a:t>eConsults</a:t>
            </a:r>
            <a:endParaRPr lang="en-US" sz="1400" b="1" dirty="0"/>
          </a:p>
        </p:txBody>
      </p:sp>
      <p:sp>
        <p:nvSpPr>
          <p:cNvPr id="23" name="TextBox 22"/>
          <p:cNvSpPr txBox="1"/>
          <p:nvPr/>
        </p:nvSpPr>
        <p:spPr>
          <a:xfrm>
            <a:off x="6647290" y="1169676"/>
            <a:ext cx="858683" cy="523220"/>
          </a:xfrm>
          <a:prstGeom prst="rect">
            <a:avLst/>
          </a:prstGeom>
          <a:noFill/>
        </p:spPr>
        <p:txBody>
          <a:bodyPr wrap="square" rtlCol="0">
            <a:spAutoFit/>
          </a:bodyPr>
          <a:lstStyle/>
          <a:p>
            <a:pPr algn="ctr"/>
            <a:r>
              <a:rPr lang="en-US" sz="1400" b="1" dirty="0" smtClean="0"/>
              <a:t>Video Visits</a:t>
            </a:r>
            <a:endParaRPr lang="en-US" sz="1400" b="1" dirty="0"/>
          </a:p>
        </p:txBody>
      </p:sp>
      <p:sp>
        <p:nvSpPr>
          <p:cNvPr id="24" name="TextBox 23"/>
          <p:cNvSpPr txBox="1"/>
          <p:nvPr/>
        </p:nvSpPr>
        <p:spPr>
          <a:xfrm>
            <a:off x="7781756" y="1245879"/>
            <a:ext cx="780487" cy="307777"/>
          </a:xfrm>
          <a:prstGeom prst="rect">
            <a:avLst/>
          </a:prstGeom>
          <a:noFill/>
        </p:spPr>
        <p:txBody>
          <a:bodyPr wrap="square" rtlCol="0">
            <a:spAutoFit/>
          </a:bodyPr>
          <a:lstStyle/>
          <a:p>
            <a:pPr algn="ctr"/>
            <a:r>
              <a:rPr lang="en-US" sz="1400" b="1" dirty="0" smtClean="0"/>
              <a:t>ADTU</a:t>
            </a:r>
            <a:endParaRPr lang="en-US" sz="1400" b="1" dirty="0"/>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1756" y="1735753"/>
            <a:ext cx="868680" cy="868680"/>
          </a:xfrm>
          <a:prstGeom prst="rect">
            <a:avLst/>
          </a:prstGeom>
        </p:spPr>
      </p:pic>
      <p:sp>
        <p:nvSpPr>
          <p:cNvPr id="26" name="Title 1"/>
          <p:cNvSpPr txBox="1">
            <a:spLocks/>
          </p:cNvSpPr>
          <p:nvPr/>
        </p:nvSpPr>
        <p:spPr>
          <a:xfrm>
            <a:off x="121489" y="234864"/>
            <a:ext cx="8794113" cy="596830"/>
          </a:xfrm>
          <a:prstGeom prst="rect">
            <a:avLst/>
          </a:prstGeom>
        </p:spPr>
        <p:txBody>
          <a:bodyPr/>
          <a:lstStyle>
            <a:lvl1pPr algn="l" defTabSz="913526" rtl="0" eaLnBrk="0" fontAlgn="base" hangingPunct="0">
              <a:spcBef>
                <a:spcPct val="0"/>
              </a:spcBef>
              <a:spcAft>
                <a:spcPct val="0"/>
              </a:spcAft>
              <a:defRPr sz="1939" b="1">
                <a:solidFill>
                  <a:schemeClr val="tx2"/>
                </a:solidFill>
                <a:latin typeface="+mj-lt"/>
                <a:ea typeface="+mj-ea"/>
                <a:cs typeface="+mj-cs"/>
              </a:defRPr>
            </a:lvl1pPr>
            <a:lvl2pPr algn="l" defTabSz="913526" rtl="0" eaLnBrk="0" fontAlgn="base" hangingPunct="0">
              <a:spcBef>
                <a:spcPct val="0"/>
              </a:spcBef>
              <a:spcAft>
                <a:spcPct val="0"/>
              </a:spcAft>
              <a:defRPr sz="1939" b="1">
                <a:solidFill>
                  <a:schemeClr val="tx2"/>
                </a:solidFill>
                <a:latin typeface="Arial" pitchFamily="34" charset="0"/>
              </a:defRPr>
            </a:lvl2pPr>
            <a:lvl3pPr algn="l" defTabSz="913526" rtl="0" eaLnBrk="0" fontAlgn="base" hangingPunct="0">
              <a:spcBef>
                <a:spcPct val="0"/>
              </a:spcBef>
              <a:spcAft>
                <a:spcPct val="0"/>
              </a:spcAft>
              <a:defRPr sz="1939" b="1">
                <a:solidFill>
                  <a:schemeClr val="tx2"/>
                </a:solidFill>
                <a:latin typeface="Arial" pitchFamily="34" charset="0"/>
              </a:defRPr>
            </a:lvl3pPr>
            <a:lvl4pPr algn="l" defTabSz="913526" rtl="0" eaLnBrk="0" fontAlgn="base" hangingPunct="0">
              <a:spcBef>
                <a:spcPct val="0"/>
              </a:spcBef>
              <a:spcAft>
                <a:spcPct val="0"/>
              </a:spcAft>
              <a:defRPr sz="1939" b="1">
                <a:solidFill>
                  <a:schemeClr val="tx2"/>
                </a:solidFill>
                <a:latin typeface="Arial" pitchFamily="34" charset="0"/>
              </a:defRPr>
            </a:lvl4pPr>
            <a:lvl5pPr algn="l" defTabSz="913526" rtl="0" eaLnBrk="0" fontAlgn="base" hangingPunct="0">
              <a:spcBef>
                <a:spcPct val="0"/>
              </a:spcBef>
              <a:spcAft>
                <a:spcPct val="0"/>
              </a:spcAft>
              <a:defRPr sz="1939" b="1">
                <a:solidFill>
                  <a:schemeClr val="tx2"/>
                </a:solidFill>
                <a:latin typeface="Arial" pitchFamily="34" charset="0"/>
              </a:defRPr>
            </a:lvl5pPr>
            <a:lvl6pPr marL="466481" algn="l" defTabSz="913526" rtl="0" fontAlgn="base">
              <a:spcBef>
                <a:spcPct val="0"/>
              </a:spcBef>
              <a:spcAft>
                <a:spcPct val="0"/>
              </a:spcAft>
              <a:defRPr sz="1939" b="1">
                <a:solidFill>
                  <a:schemeClr val="tx2"/>
                </a:solidFill>
                <a:latin typeface="Arial" pitchFamily="34" charset="0"/>
              </a:defRPr>
            </a:lvl6pPr>
            <a:lvl7pPr marL="932962" algn="l" defTabSz="913526" rtl="0" fontAlgn="base">
              <a:spcBef>
                <a:spcPct val="0"/>
              </a:spcBef>
              <a:spcAft>
                <a:spcPct val="0"/>
              </a:spcAft>
              <a:defRPr sz="1939" b="1">
                <a:solidFill>
                  <a:schemeClr val="tx2"/>
                </a:solidFill>
                <a:latin typeface="Arial" pitchFamily="34" charset="0"/>
              </a:defRPr>
            </a:lvl7pPr>
            <a:lvl8pPr marL="1399443" algn="l" defTabSz="913526" rtl="0" fontAlgn="base">
              <a:spcBef>
                <a:spcPct val="0"/>
              </a:spcBef>
              <a:spcAft>
                <a:spcPct val="0"/>
              </a:spcAft>
              <a:defRPr sz="1939" b="1">
                <a:solidFill>
                  <a:schemeClr val="tx2"/>
                </a:solidFill>
                <a:latin typeface="Arial" pitchFamily="34" charset="0"/>
              </a:defRPr>
            </a:lvl8pPr>
            <a:lvl9pPr marL="1865925" algn="l" defTabSz="913526" rtl="0" fontAlgn="base">
              <a:spcBef>
                <a:spcPct val="0"/>
              </a:spcBef>
              <a:spcAft>
                <a:spcPct val="0"/>
              </a:spcAft>
              <a:defRPr sz="1939" b="1">
                <a:solidFill>
                  <a:schemeClr val="tx2"/>
                </a:solidFill>
                <a:latin typeface="Arial" pitchFamily="34" charset="0"/>
              </a:defRPr>
            </a:lvl9pPr>
          </a:lstStyle>
          <a:p>
            <a:endParaRPr lang="en-US" kern="0" dirty="0"/>
          </a:p>
        </p:txBody>
      </p:sp>
      <p:sp>
        <p:nvSpPr>
          <p:cNvPr id="27" name="Title 1"/>
          <p:cNvSpPr txBox="1">
            <a:spLocks/>
          </p:cNvSpPr>
          <p:nvPr/>
        </p:nvSpPr>
        <p:spPr>
          <a:xfrm>
            <a:off x="174942" y="162937"/>
            <a:ext cx="8794113" cy="596830"/>
          </a:xfrm>
          <a:prstGeom prst="rect">
            <a:avLst/>
          </a:prstGeom>
        </p:spPr>
        <p:txBody>
          <a:bodyPr/>
          <a:lstStyle>
            <a:lvl1pPr algn="l" defTabSz="913526" rtl="0" eaLnBrk="0" fontAlgn="base" hangingPunct="0">
              <a:spcBef>
                <a:spcPct val="0"/>
              </a:spcBef>
              <a:spcAft>
                <a:spcPct val="0"/>
              </a:spcAft>
              <a:defRPr sz="1939" b="1">
                <a:solidFill>
                  <a:schemeClr val="tx2"/>
                </a:solidFill>
                <a:latin typeface="+mj-lt"/>
                <a:ea typeface="+mj-ea"/>
                <a:cs typeface="+mj-cs"/>
              </a:defRPr>
            </a:lvl1pPr>
            <a:lvl2pPr algn="l" defTabSz="913526" rtl="0" eaLnBrk="0" fontAlgn="base" hangingPunct="0">
              <a:spcBef>
                <a:spcPct val="0"/>
              </a:spcBef>
              <a:spcAft>
                <a:spcPct val="0"/>
              </a:spcAft>
              <a:defRPr sz="1939" b="1">
                <a:solidFill>
                  <a:schemeClr val="tx2"/>
                </a:solidFill>
                <a:latin typeface="Arial" pitchFamily="34" charset="0"/>
              </a:defRPr>
            </a:lvl2pPr>
            <a:lvl3pPr algn="l" defTabSz="913526" rtl="0" eaLnBrk="0" fontAlgn="base" hangingPunct="0">
              <a:spcBef>
                <a:spcPct val="0"/>
              </a:spcBef>
              <a:spcAft>
                <a:spcPct val="0"/>
              </a:spcAft>
              <a:defRPr sz="1939" b="1">
                <a:solidFill>
                  <a:schemeClr val="tx2"/>
                </a:solidFill>
                <a:latin typeface="Arial" pitchFamily="34" charset="0"/>
              </a:defRPr>
            </a:lvl3pPr>
            <a:lvl4pPr algn="l" defTabSz="913526" rtl="0" eaLnBrk="0" fontAlgn="base" hangingPunct="0">
              <a:spcBef>
                <a:spcPct val="0"/>
              </a:spcBef>
              <a:spcAft>
                <a:spcPct val="0"/>
              </a:spcAft>
              <a:defRPr sz="1939" b="1">
                <a:solidFill>
                  <a:schemeClr val="tx2"/>
                </a:solidFill>
                <a:latin typeface="Arial" pitchFamily="34" charset="0"/>
              </a:defRPr>
            </a:lvl4pPr>
            <a:lvl5pPr algn="l" defTabSz="913526" rtl="0" eaLnBrk="0" fontAlgn="base" hangingPunct="0">
              <a:spcBef>
                <a:spcPct val="0"/>
              </a:spcBef>
              <a:spcAft>
                <a:spcPct val="0"/>
              </a:spcAft>
              <a:defRPr sz="1939" b="1">
                <a:solidFill>
                  <a:schemeClr val="tx2"/>
                </a:solidFill>
                <a:latin typeface="Arial" pitchFamily="34" charset="0"/>
              </a:defRPr>
            </a:lvl5pPr>
            <a:lvl6pPr marL="466481" algn="l" defTabSz="913526" rtl="0" fontAlgn="base">
              <a:spcBef>
                <a:spcPct val="0"/>
              </a:spcBef>
              <a:spcAft>
                <a:spcPct val="0"/>
              </a:spcAft>
              <a:defRPr sz="1939" b="1">
                <a:solidFill>
                  <a:schemeClr val="tx2"/>
                </a:solidFill>
                <a:latin typeface="Arial" pitchFamily="34" charset="0"/>
              </a:defRPr>
            </a:lvl6pPr>
            <a:lvl7pPr marL="932962" algn="l" defTabSz="913526" rtl="0" fontAlgn="base">
              <a:spcBef>
                <a:spcPct val="0"/>
              </a:spcBef>
              <a:spcAft>
                <a:spcPct val="0"/>
              </a:spcAft>
              <a:defRPr sz="1939" b="1">
                <a:solidFill>
                  <a:schemeClr val="tx2"/>
                </a:solidFill>
                <a:latin typeface="Arial" pitchFamily="34" charset="0"/>
              </a:defRPr>
            </a:lvl7pPr>
            <a:lvl8pPr marL="1399443" algn="l" defTabSz="913526" rtl="0" fontAlgn="base">
              <a:spcBef>
                <a:spcPct val="0"/>
              </a:spcBef>
              <a:spcAft>
                <a:spcPct val="0"/>
              </a:spcAft>
              <a:defRPr sz="1939" b="1">
                <a:solidFill>
                  <a:schemeClr val="tx2"/>
                </a:solidFill>
                <a:latin typeface="Arial" pitchFamily="34" charset="0"/>
              </a:defRPr>
            </a:lvl8pPr>
            <a:lvl9pPr marL="1865925" algn="l" defTabSz="913526" rtl="0" fontAlgn="base">
              <a:spcBef>
                <a:spcPct val="0"/>
              </a:spcBef>
              <a:spcAft>
                <a:spcPct val="0"/>
              </a:spcAft>
              <a:defRPr sz="1939" b="1">
                <a:solidFill>
                  <a:schemeClr val="tx2"/>
                </a:solidFill>
                <a:latin typeface="Arial" pitchFamily="34" charset="0"/>
              </a:defRPr>
            </a:lvl9pPr>
          </a:lstStyle>
          <a:p>
            <a:r>
              <a:rPr lang="en-US" kern="0" dirty="0" smtClean="0">
                <a:solidFill>
                  <a:schemeClr val="bg1"/>
                </a:solidFill>
              </a:rPr>
              <a:t>Alternative care venues for attributed patients provide the right care at the right time</a:t>
            </a:r>
            <a:endParaRPr lang="en-US" kern="0" dirty="0">
              <a:solidFill>
                <a:schemeClr val="bg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3905230478"/>
              </p:ext>
            </p:extLst>
          </p:nvPr>
        </p:nvGraphicFramePr>
        <p:xfrm>
          <a:off x="826646" y="3055859"/>
          <a:ext cx="8011380" cy="2397561"/>
        </p:xfrm>
        <a:graphic>
          <a:graphicData uri="http://schemas.openxmlformats.org/drawingml/2006/table">
            <a:tbl>
              <a:tblPr firstRow="1" bandRow="1">
                <a:tableStyleId>{EB344D84-9AFB-497E-A393-DC336BA19D2E}</a:tableStyleId>
              </a:tblPr>
              <a:tblGrid>
                <a:gridCol w="1602276">
                  <a:extLst>
                    <a:ext uri="{9D8B030D-6E8A-4147-A177-3AD203B41FA5}">
                      <a16:colId xmlns:a16="http://schemas.microsoft.com/office/drawing/2014/main" val="1925444472"/>
                    </a:ext>
                  </a:extLst>
                </a:gridCol>
                <a:gridCol w="1602276">
                  <a:extLst>
                    <a:ext uri="{9D8B030D-6E8A-4147-A177-3AD203B41FA5}">
                      <a16:colId xmlns:a16="http://schemas.microsoft.com/office/drawing/2014/main" val="3420339214"/>
                    </a:ext>
                  </a:extLst>
                </a:gridCol>
                <a:gridCol w="1602276">
                  <a:extLst>
                    <a:ext uri="{9D8B030D-6E8A-4147-A177-3AD203B41FA5}">
                      <a16:colId xmlns:a16="http://schemas.microsoft.com/office/drawing/2014/main" val="3890815547"/>
                    </a:ext>
                  </a:extLst>
                </a:gridCol>
                <a:gridCol w="1707243">
                  <a:extLst>
                    <a:ext uri="{9D8B030D-6E8A-4147-A177-3AD203B41FA5}">
                      <a16:colId xmlns:a16="http://schemas.microsoft.com/office/drawing/2014/main" val="1354472854"/>
                    </a:ext>
                  </a:extLst>
                </a:gridCol>
                <a:gridCol w="1497309">
                  <a:extLst>
                    <a:ext uri="{9D8B030D-6E8A-4147-A177-3AD203B41FA5}">
                      <a16:colId xmlns:a16="http://schemas.microsoft.com/office/drawing/2014/main" val="660765069"/>
                    </a:ext>
                  </a:extLst>
                </a:gridCol>
              </a:tblGrid>
              <a:tr h="593455">
                <a:tc>
                  <a:txBody>
                    <a:bodyPr/>
                    <a:lstStyle/>
                    <a:p>
                      <a:r>
                        <a:rPr lang="en-US" dirty="0" err="1" smtClean="0"/>
                        <a:t>HouseCalls</a:t>
                      </a:r>
                      <a:endParaRPr lang="en-US" dirty="0"/>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r>
                        <a:rPr lang="en-US" dirty="0" err="1" smtClean="0"/>
                        <a:t>eVisits</a:t>
                      </a: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r>
                        <a:rPr lang="en-US" dirty="0" err="1" smtClean="0"/>
                        <a:t>eConsults</a:t>
                      </a: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r>
                        <a:rPr lang="en-US" dirty="0" smtClean="0"/>
                        <a:t>Video</a:t>
                      </a:r>
                      <a:r>
                        <a:rPr lang="en-US" baseline="0" dirty="0" smtClean="0"/>
                        <a:t> </a:t>
                      </a:r>
                      <a:r>
                        <a:rPr lang="en-US" dirty="0" smtClean="0"/>
                        <a:t>Visits</a:t>
                      </a:r>
                      <a:endParaRPr lang="en-US"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r>
                        <a:rPr lang="en-US" dirty="0" smtClean="0"/>
                        <a:t>ADTU</a:t>
                      </a:r>
                      <a:endParaRPr lang="en-US" dirty="0"/>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18435564"/>
                  </a:ext>
                </a:extLst>
              </a:tr>
              <a:tr h="1804106">
                <a:tc>
                  <a:txBody>
                    <a:bodyPr/>
                    <a:lstStyle/>
                    <a:p>
                      <a:r>
                        <a:rPr lang="en-US" sz="1400" dirty="0" smtClean="0"/>
                        <a:t>Case mgmt.,</a:t>
                      </a:r>
                      <a:r>
                        <a:rPr lang="en-US" sz="1400" baseline="0" dirty="0" smtClean="0"/>
                        <a:t> TOC and one time assessments for homebound adults</a:t>
                      </a:r>
                      <a:endParaRPr lang="en-US" sz="1400" dirty="0"/>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US" sz="1400" dirty="0" smtClean="0"/>
                        <a:t>Asynchronous</a:t>
                      </a:r>
                      <a:r>
                        <a:rPr lang="en-US" sz="1400" baseline="0" dirty="0" smtClean="0"/>
                        <a:t> portal-driven questionnaire, managed by APP</a:t>
                      </a:r>
                      <a:endParaRPr lang="en-US" sz="1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400" dirty="0" smtClean="0"/>
                        <a:t>Electronic exchange between PCP and specialist colleagues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400" dirty="0" smtClean="0"/>
                        <a:t>2-way face-to-face return visit between an established patient and provider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400" dirty="0" smtClean="0"/>
                        <a:t>Outpatient space for diagnosis and treatment of acute conditions</a:t>
                      </a:r>
                      <a:endParaRPr lang="en-US" sz="1400" dirty="0"/>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1845962"/>
                  </a:ext>
                </a:extLst>
              </a:tr>
            </a:tbl>
          </a:graphicData>
        </a:graphic>
      </p:graphicFrame>
    </p:spTree>
    <p:extLst>
      <p:ext uri="{BB962C8B-B14F-4D97-AF65-F5344CB8AC3E}">
        <p14:creationId xmlns:p14="http://schemas.microsoft.com/office/powerpoint/2010/main" val="1679065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26</a:t>
            </a:fld>
            <a:endParaRPr lang="en-US" dirty="0"/>
          </a:p>
        </p:txBody>
      </p:sp>
      <p:pic>
        <p:nvPicPr>
          <p:cNvPr id="36" name="Picture 35"/>
          <p:cNvPicPr>
            <a:picLocks noChangeAspect="1"/>
          </p:cNvPicPr>
          <p:nvPr/>
        </p:nvPicPr>
        <p:blipFill>
          <a:blip r:embed="rId4"/>
          <a:stretch>
            <a:fillRect/>
          </a:stretch>
        </p:blipFill>
        <p:spPr>
          <a:xfrm>
            <a:off x="1413839" y="1500513"/>
            <a:ext cx="5548276" cy="3925554"/>
          </a:xfrm>
          <a:prstGeom prst="rect">
            <a:avLst/>
          </a:prstGeom>
        </p:spPr>
      </p:pic>
      <p:sp>
        <p:nvSpPr>
          <p:cNvPr id="38" name="Title 7"/>
          <p:cNvSpPr>
            <a:spLocks noGrp="1"/>
          </p:cNvSpPr>
          <p:nvPr>
            <p:ph type="title"/>
          </p:nvPr>
        </p:nvSpPr>
        <p:spPr>
          <a:xfrm>
            <a:off x="46049" y="-7267"/>
            <a:ext cx="9097951" cy="657225"/>
          </a:xfrm>
        </p:spPr>
        <p:txBody>
          <a:bodyPr>
            <a:normAutofit fontScale="90000"/>
          </a:bodyPr>
          <a:lstStyle/>
          <a:p>
            <a:pPr algn="ctr"/>
            <a:r>
              <a:rPr lang="en-US" dirty="0" smtClean="0">
                <a:solidFill>
                  <a:schemeClr val="bg1"/>
                </a:solidFill>
              </a:rPr>
              <a:t>Current State Care Site Optimization</a:t>
            </a:r>
            <a:endParaRPr lang="en-US" dirty="0">
              <a:solidFill>
                <a:schemeClr val="bg1"/>
              </a:solidFill>
            </a:endParaRPr>
          </a:p>
        </p:txBody>
      </p:sp>
      <p:sp>
        <p:nvSpPr>
          <p:cNvPr id="40" name="TextBox 39"/>
          <p:cNvSpPr txBox="1"/>
          <p:nvPr/>
        </p:nvSpPr>
        <p:spPr>
          <a:xfrm>
            <a:off x="1862275" y="1066800"/>
            <a:ext cx="5099840" cy="338554"/>
          </a:xfrm>
          <a:prstGeom prst="rect">
            <a:avLst/>
          </a:prstGeom>
          <a:noFill/>
        </p:spPr>
        <p:txBody>
          <a:bodyPr wrap="square" rtlCol="0">
            <a:spAutoFit/>
          </a:bodyPr>
          <a:lstStyle/>
          <a:p>
            <a:pPr algn="ctr"/>
            <a:r>
              <a:rPr lang="en-US" sz="1600" dirty="0" smtClean="0"/>
              <a:t>Population Observation Utilization Rate (per 1000 patients)</a:t>
            </a:r>
            <a:endParaRPr lang="en-US" sz="1600" dirty="0"/>
          </a:p>
        </p:txBody>
      </p:sp>
      <p:sp>
        <p:nvSpPr>
          <p:cNvPr id="41" name="TextBox 40"/>
          <p:cNvSpPr txBox="1"/>
          <p:nvPr/>
        </p:nvSpPr>
        <p:spPr>
          <a:xfrm>
            <a:off x="4662777" y="2287268"/>
            <a:ext cx="1932709" cy="307777"/>
          </a:xfrm>
          <a:prstGeom prst="rect">
            <a:avLst/>
          </a:prstGeom>
          <a:noFill/>
        </p:spPr>
        <p:txBody>
          <a:bodyPr wrap="none" rtlCol="0">
            <a:spAutoFit/>
          </a:bodyPr>
          <a:lstStyle/>
          <a:p>
            <a:r>
              <a:rPr lang="en-US" sz="1400" dirty="0" smtClean="0">
                <a:solidFill>
                  <a:srgbClr val="F28B26"/>
                </a:solidFill>
              </a:rPr>
              <a:t>Geriatric (9% reduction)</a:t>
            </a:r>
            <a:endParaRPr lang="en-US" sz="1400" dirty="0">
              <a:solidFill>
                <a:srgbClr val="F28B26"/>
              </a:solidFill>
            </a:endParaRPr>
          </a:p>
        </p:txBody>
      </p:sp>
      <p:sp>
        <p:nvSpPr>
          <p:cNvPr id="42" name="TextBox 41"/>
          <p:cNvSpPr txBox="1"/>
          <p:nvPr/>
        </p:nvSpPr>
        <p:spPr>
          <a:xfrm>
            <a:off x="2990148" y="3365938"/>
            <a:ext cx="1786899" cy="307777"/>
          </a:xfrm>
          <a:prstGeom prst="rect">
            <a:avLst/>
          </a:prstGeom>
          <a:noFill/>
        </p:spPr>
        <p:txBody>
          <a:bodyPr wrap="none" rtlCol="0">
            <a:spAutoFit/>
          </a:bodyPr>
          <a:lstStyle/>
          <a:p>
            <a:r>
              <a:rPr lang="en-US" sz="1400" dirty="0" smtClean="0">
                <a:solidFill>
                  <a:srgbClr val="4975A5"/>
                </a:solidFill>
              </a:rPr>
              <a:t>Adult (29% reduction)</a:t>
            </a:r>
            <a:endParaRPr lang="en-US" sz="1400" dirty="0">
              <a:solidFill>
                <a:srgbClr val="4975A5"/>
              </a:solidFill>
            </a:endParaRPr>
          </a:p>
        </p:txBody>
      </p:sp>
      <p:sp>
        <p:nvSpPr>
          <p:cNvPr id="43" name="TextBox 42"/>
          <p:cNvSpPr txBox="1"/>
          <p:nvPr/>
        </p:nvSpPr>
        <p:spPr>
          <a:xfrm>
            <a:off x="402442" y="5575224"/>
            <a:ext cx="7767109" cy="646331"/>
          </a:xfrm>
          <a:prstGeom prst="rect">
            <a:avLst/>
          </a:prstGeom>
          <a:noFill/>
        </p:spPr>
        <p:txBody>
          <a:bodyPr wrap="square" rtlCol="0">
            <a:spAutoFit/>
          </a:bodyPr>
          <a:lstStyle/>
          <a:p>
            <a:r>
              <a:rPr lang="en-US" dirty="0" smtClean="0"/>
              <a:t>Population Observation Utilization has dropped by </a:t>
            </a:r>
            <a:r>
              <a:rPr lang="en-US" b="1" dirty="0" smtClean="0">
                <a:solidFill>
                  <a:srgbClr val="4D78A6"/>
                </a:solidFill>
              </a:rPr>
              <a:t>24% for Adult/Geriatric population</a:t>
            </a:r>
            <a:r>
              <a:rPr lang="en-US" dirty="0" smtClean="0">
                <a:solidFill>
                  <a:srgbClr val="4D78A6"/>
                </a:solidFill>
              </a:rPr>
              <a:t> </a:t>
            </a:r>
            <a:r>
              <a:rPr lang="en-US" dirty="0" smtClean="0"/>
              <a:t>within the UMHS Responsible patient cohort over the past year</a:t>
            </a:r>
            <a:endParaRPr lang="en-US" dirty="0"/>
          </a:p>
        </p:txBody>
      </p:sp>
      <p:sp>
        <p:nvSpPr>
          <p:cNvPr id="116" name="TextBox 115"/>
          <p:cNvSpPr txBox="1"/>
          <p:nvPr/>
        </p:nvSpPr>
        <p:spPr>
          <a:xfrm>
            <a:off x="2400300" y="692998"/>
            <a:ext cx="4343400" cy="369332"/>
          </a:xfrm>
          <a:prstGeom prst="rect">
            <a:avLst/>
          </a:prstGeom>
          <a:noFill/>
        </p:spPr>
        <p:txBody>
          <a:bodyPr wrap="square" rtlCol="0">
            <a:spAutoFit/>
          </a:bodyPr>
          <a:lstStyle/>
          <a:p>
            <a:r>
              <a:rPr lang="en-US" dirty="0" smtClean="0"/>
              <a:t>We are making significant progress…</a:t>
            </a:r>
            <a:endParaRPr lang="en-US" dirty="0"/>
          </a:p>
        </p:txBody>
      </p:sp>
    </p:spTree>
    <p:extLst>
      <p:ext uri="{BB962C8B-B14F-4D97-AF65-F5344CB8AC3E}">
        <p14:creationId xmlns:p14="http://schemas.microsoft.com/office/powerpoint/2010/main" val="187200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Stage 1 Activities</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365746626"/>
              </p:ext>
            </p:extLst>
          </p:nvPr>
        </p:nvGraphicFramePr>
        <p:xfrm>
          <a:off x="121488" y="667249"/>
          <a:ext cx="8818636" cy="4861560"/>
        </p:xfrm>
        <a:graphic>
          <a:graphicData uri="http://schemas.openxmlformats.org/drawingml/2006/table">
            <a:tbl>
              <a:tblPr firstRow="1" bandRow="1">
                <a:tableStyleId>{5C22544A-7EE6-4342-B048-85BDC9FD1C3A}</a:tableStyleId>
              </a:tblPr>
              <a:tblGrid>
                <a:gridCol w="1167666">
                  <a:extLst>
                    <a:ext uri="{9D8B030D-6E8A-4147-A177-3AD203B41FA5}">
                      <a16:colId xmlns:a16="http://schemas.microsoft.com/office/drawing/2014/main" val="1843229389"/>
                    </a:ext>
                  </a:extLst>
                </a:gridCol>
                <a:gridCol w="3957403">
                  <a:extLst>
                    <a:ext uri="{9D8B030D-6E8A-4147-A177-3AD203B41FA5}">
                      <a16:colId xmlns:a16="http://schemas.microsoft.com/office/drawing/2014/main" val="1019515984"/>
                    </a:ext>
                  </a:extLst>
                </a:gridCol>
                <a:gridCol w="3693567">
                  <a:extLst>
                    <a:ext uri="{9D8B030D-6E8A-4147-A177-3AD203B41FA5}">
                      <a16:colId xmlns:a16="http://schemas.microsoft.com/office/drawing/2014/main" val="3219020400"/>
                    </a:ext>
                  </a:extLst>
                </a:gridCol>
              </a:tblGrid>
              <a:tr h="370840">
                <a:tc>
                  <a:txBody>
                    <a:bodyPr/>
                    <a:lstStyle/>
                    <a:p>
                      <a:r>
                        <a:rPr lang="en-US" sz="1600" baseline="0" dirty="0" smtClean="0"/>
                        <a:t>Pillars</a:t>
                      </a:r>
                      <a:endParaRPr lang="en-US" sz="1600" dirty="0"/>
                    </a:p>
                  </a:txBody>
                  <a:tcPr/>
                </a:tc>
                <a:tc>
                  <a:txBody>
                    <a:bodyPr/>
                    <a:lstStyle/>
                    <a:p>
                      <a:r>
                        <a:rPr lang="en-US" sz="1600" dirty="0" smtClean="0"/>
                        <a:t>Stage 1 Activities:</a:t>
                      </a:r>
                      <a:endParaRPr lang="en-US" sz="1600" dirty="0"/>
                    </a:p>
                  </a:txBody>
                  <a:tcPr/>
                </a:tc>
                <a:tc>
                  <a:txBody>
                    <a:bodyPr/>
                    <a:lstStyle/>
                    <a:p>
                      <a:r>
                        <a:rPr lang="en-US" sz="1600" dirty="0" smtClean="0"/>
                        <a:t>Target</a:t>
                      </a:r>
                      <a:r>
                        <a:rPr lang="en-US" sz="1600" baseline="0" dirty="0" smtClean="0"/>
                        <a:t> </a:t>
                      </a:r>
                      <a:r>
                        <a:rPr lang="en-US" sz="1600" dirty="0" smtClean="0"/>
                        <a:t>to achieve goal:</a:t>
                      </a:r>
                      <a:endParaRPr lang="en-US" sz="1600" dirty="0"/>
                    </a:p>
                  </a:txBody>
                  <a:tcPr/>
                </a:tc>
                <a:extLst>
                  <a:ext uri="{0D108BD9-81ED-4DB2-BD59-A6C34878D82A}">
                    <a16:rowId xmlns:a16="http://schemas.microsoft.com/office/drawing/2014/main" val="1916313217"/>
                  </a:ext>
                </a:extLst>
              </a:tr>
              <a:tr h="370840">
                <a:tc>
                  <a:txBody>
                    <a:bodyPr/>
                    <a:lstStyle/>
                    <a:p>
                      <a:r>
                        <a:rPr lang="en-US" sz="1300" dirty="0" smtClean="0"/>
                        <a:t>Access and continuity </a:t>
                      </a:r>
                      <a:endParaRPr lang="en-US" sz="1300" dirty="0"/>
                    </a:p>
                  </a:txBody>
                  <a:tcPr/>
                </a:tc>
                <a:tc>
                  <a:txBody>
                    <a:bodyPr/>
                    <a:lstStyle/>
                    <a:p>
                      <a:r>
                        <a:rPr lang="en-US" sz="1500" b="1" dirty="0" smtClean="0">
                          <a:hlinkClick r:id="rId4"/>
                        </a:rPr>
                        <a:t>Alternative Site of Care </a:t>
                      </a:r>
                      <a:r>
                        <a:rPr lang="en-US" sz="1500" dirty="0" smtClean="0"/>
                        <a:t>(E-Visits, E-Consults, ADTU, HouseCalls, MIHP, lactation counseling, video visits)</a:t>
                      </a:r>
                      <a:endParaRPr lang="en-US" sz="1500" dirty="0"/>
                    </a:p>
                  </a:txBody>
                  <a:tcPr/>
                </a:tc>
                <a:tc>
                  <a:txBody>
                    <a:bodyPr/>
                    <a:lstStyle/>
                    <a:p>
                      <a:r>
                        <a:rPr lang="en-US" sz="1500" dirty="0" smtClean="0"/>
                        <a:t>Each PCP must</a:t>
                      </a:r>
                      <a:r>
                        <a:rPr lang="en-US" sz="1500" baseline="0" dirty="0" smtClean="0"/>
                        <a:t> engage in at least one alternative site of care</a:t>
                      </a:r>
                      <a:endParaRPr lang="en-US" sz="1500" dirty="0" smtClean="0"/>
                    </a:p>
                  </a:txBody>
                  <a:tcPr/>
                </a:tc>
                <a:extLst>
                  <a:ext uri="{0D108BD9-81ED-4DB2-BD59-A6C34878D82A}">
                    <a16:rowId xmlns:a16="http://schemas.microsoft.com/office/drawing/2014/main" val="1828683758"/>
                  </a:ext>
                </a:extLst>
              </a:tr>
              <a:tr h="370840">
                <a:tc rowSpan="2">
                  <a:txBody>
                    <a:bodyPr/>
                    <a:lstStyle/>
                    <a:p>
                      <a:pPr marL="1587" lvl="1" indent="0" defTabSz="787400">
                        <a:buSzPct val="120000"/>
                        <a:buFontTx/>
                        <a:buNone/>
                      </a:pPr>
                      <a:r>
                        <a:rPr lang="en-US" sz="1300" b="0" dirty="0" smtClean="0"/>
                        <a:t>Targeted</a:t>
                      </a:r>
                      <a:r>
                        <a:rPr lang="en-US" sz="1300" b="0" baseline="0" dirty="0" smtClean="0"/>
                        <a:t> care management</a:t>
                      </a:r>
                      <a:endParaRPr lang="en-US" sz="1300" b="0" dirty="0" smtClean="0"/>
                    </a:p>
                  </a:txBody>
                  <a:tcPr/>
                </a:tc>
                <a:tc>
                  <a:txBody>
                    <a:bodyPr/>
                    <a:lstStyle/>
                    <a:p>
                      <a:pPr marL="1587" lvl="1" indent="0" defTabSz="787400">
                        <a:buSzPct val="120000"/>
                        <a:buFontTx/>
                        <a:buNone/>
                      </a:pPr>
                      <a:r>
                        <a:rPr lang="en-US" sz="1500" b="1" dirty="0" smtClean="0">
                          <a:hlinkClick r:id="rId5"/>
                        </a:rPr>
                        <a:t>Use risk stratification tools</a:t>
                      </a:r>
                      <a:r>
                        <a:rPr lang="en-US" sz="1500" b="0" baseline="0" dirty="0" smtClean="0">
                          <a:hlinkClick r:id="rId5"/>
                        </a:rPr>
                        <a:t> </a:t>
                      </a:r>
                      <a:r>
                        <a:rPr lang="en-US" sz="1500" b="0" baseline="0" dirty="0" smtClean="0"/>
                        <a:t>to identify patients for proactive care management (Patient Priority Outreach) </a:t>
                      </a:r>
                      <a:endParaRPr lang="en-US" sz="1500" b="0" dirty="0" smtClean="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85%+ dispositioned at end of quarter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smtClean="0"/>
                        <a:t>PharmD and Care Navigator use of LACE </a:t>
                      </a:r>
                    </a:p>
                  </a:txBody>
                  <a:tcPr/>
                </a:tc>
                <a:extLst>
                  <a:ext uri="{0D108BD9-81ED-4DB2-BD59-A6C34878D82A}">
                    <a16:rowId xmlns:a16="http://schemas.microsoft.com/office/drawing/2014/main" val="2932415119"/>
                  </a:ext>
                </a:extLst>
              </a:tr>
              <a:tr h="370840">
                <a:tc vMerge="1">
                  <a:txBody>
                    <a:bodyPr/>
                    <a:lstStyle/>
                    <a:p>
                      <a:endParaRPr lang="en-US" sz="1600" b="1" dirty="0"/>
                    </a:p>
                  </a:txBody>
                  <a:tcPr/>
                </a:tc>
                <a:tc>
                  <a:txBody>
                    <a:bodyPr/>
                    <a:lstStyle/>
                    <a:p>
                      <a:r>
                        <a:rPr lang="en-US" sz="1500" b="1" dirty="0" smtClean="0">
                          <a:hlinkClick r:id="rId6"/>
                        </a:rPr>
                        <a:t>Care Management charge</a:t>
                      </a:r>
                      <a:r>
                        <a:rPr lang="en-US" sz="1500" b="1" baseline="0" dirty="0" smtClean="0">
                          <a:hlinkClick r:id="rId6"/>
                        </a:rPr>
                        <a:t> capture </a:t>
                      </a:r>
                      <a:r>
                        <a:rPr lang="en-US" sz="1500" b="0" baseline="0" dirty="0" smtClean="0"/>
                        <a:t>through G-Code billing</a:t>
                      </a:r>
                      <a:endParaRPr lang="en-US" sz="1500" b="1" dirty="0"/>
                    </a:p>
                  </a:txBody>
                  <a:tcPr/>
                </a:tc>
                <a:tc>
                  <a:txBody>
                    <a:bodyPr/>
                    <a:lstStyle/>
                    <a:p>
                      <a:r>
                        <a:rPr lang="en-US" sz="1500" dirty="0" smtClean="0"/>
                        <a:t>Implementation of standard charge capture</a:t>
                      </a:r>
                      <a:endParaRPr lang="en-US" sz="1500" dirty="0"/>
                    </a:p>
                  </a:txBody>
                  <a:tcPr/>
                </a:tc>
                <a:extLst>
                  <a:ext uri="{0D108BD9-81ED-4DB2-BD59-A6C34878D82A}">
                    <a16:rowId xmlns:a16="http://schemas.microsoft.com/office/drawing/2014/main" val="3818514148"/>
                  </a:ext>
                </a:extLst>
              </a:tr>
              <a:tr h="370840">
                <a:tc rowSpan="3">
                  <a:txBody>
                    <a:bodyPr/>
                    <a:lstStyle/>
                    <a:p>
                      <a:r>
                        <a:rPr lang="en-US" sz="1300" dirty="0" smtClean="0"/>
                        <a:t>Coordination and </a:t>
                      </a:r>
                      <a:r>
                        <a:rPr lang="en-US" sz="1300" dirty="0" err="1" smtClean="0"/>
                        <a:t>comprehen-siveness</a:t>
                      </a:r>
                      <a:endParaRPr lang="en-US" sz="1300" dirty="0"/>
                    </a:p>
                  </a:txBody>
                  <a:tcPr/>
                </a:tc>
                <a:tc>
                  <a:txBody>
                    <a:bodyPr/>
                    <a:lstStyle/>
                    <a:p>
                      <a:r>
                        <a:rPr lang="en-US" sz="1500" b="1" dirty="0" smtClean="0"/>
                        <a:t>Transitions of care</a:t>
                      </a:r>
                      <a:r>
                        <a:rPr lang="en-US" sz="1500" b="1" baseline="0" dirty="0" smtClean="0"/>
                        <a:t> coordination </a:t>
                      </a:r>
                      <a:r>
                        <a:rPr lang="en-US" sz="1500" baseline="0" dirty="0" smtClean="0"/>
                        <a:t>for discharged patients</a:t>
                      </a:r>
                      <a:endParaRPr 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smtClean="0"/>
                        <a:t>75% of patients receive follow-up within 2 business days of discharge</a:t>
                      </a:r>
                    </a:p>
                  </a:txBody>
                  <a:tcPr/>
                </a:tc>
                <a:extLst>
                  <a:ext uri="{0D108BD9-81ED-4DB2-BD59-A6C34878D82A}">
                    <a16:rowId xmlns:a16="http://schemas.microsoft.com/office/drawing/2014/main" val="2801796308"/>
                  </a:ext>
                </a:extLst>
              </a:tr>
              <a:tr h="370840">
                <a:tc vMerge="1">
                  <a:txBody>
                    <a:bodyPr/>
                    <a:lstStyle/>
                    <a:p>
                      <a:endParaRPr lang="en-US" sz="1600" b="1" dirty="0"/>
                    </a:p>
                  </a:txBody>
                  <a:tcPr/>
                </a:tc>
                <a:tc>
                  <a:txBody>
                    <a:bodyPr/>
                    <a:lstStyle/>
                    <a:p>
                      <a:r>
                        <a:rPr lang="en-US" sz="1500" b="1" dirty="0" smtClean="0">
                          <a:hlinkClick r:id="rId7"/>
                        </a:rPr>
                        <a:t>Behavioral Health Collaborative Care</a:t>
                      </a:r>
                      <a:endParaRPr lang="en-US" sz="1500" b="1" dirty="0"/>
                    </a:p>
                  </a:txBody>
                  <a:tcPr/>
                </a:tc>
                <a:tc>
                  <a:txBody>
                    <a:bodyPr/>
                    <a:lstStyle/>
                    <a:p>
                      <a:r>
                        <a:rPr lang="en-US" sz="1500" dirty="0" smtClean="0"/>
                        <a:t>Planning – complete readiness assessment</a:t>
                      </a:r>
                      <a:endParaRPr lang="en-US" sz="1500" dirty="0"/>
                    </a:p>
                  </a:txBody>
                  <a:tcPr/>
                </a:tc>
                <a:extLst>
                  <a:ext uri="{0D108BD9-81ED-4DB2-BD59-A6C34878D82A}">
                    <a16:rowId xmlns:a16="http://schemas.microsoft.com/office/drawing/2014/main" val="1409457171"/>
                  </a:ext>
                </a:extLst>
              </a:tr>
              <a:tr h="370840">
                <a:tc vMerge="1">
                  <a:txBody>
                    <a:bodyPr/>
                    <a:lstStyle/>
                    <a:p>
                      <a:endParaRPr lang="en-US" sz="1600" b="0" dirty="0"/>
                    </a:p>
                  </a:txBody>
                  <a:tcPr/>
                </a:tc>
                <a:tc>
                  <a:txBody>
                    <a:bodyPr/>
                    <a:lstStyle/>
                    <a:p>
                      <a:r>
                        <a:rPr lang="en-US" sz="1500" b="1" dirty="0" smtClean="0"/>
                        <a:t>Screening and coordinating</a:t>
                      </a:r>
                      <a:r>
                        <a:rPr lang="en-US" sz="1500" b="1" baseline="0" dirty="0" smtClean="0"/>
                        <a:t> care with community services </a:t>
                      </a:r>
                      <a:r>
                        <a:rPr lang="en-US" sz="1500" b="0" baseline="0" dirty="0" smtClean="0"/>
                        <a:t>through </a:t>
                      </a:r>
                      <a:r>
                        <a:rPr lang="en-US" sz="1500" b="0" baseline="0" dirty="0" smtClean="0">
                          <a:hlinkClick r:id="rId8"/>
                        </a:rPr>
                        <a:t>PICQ</a:t>
                      </a:r>
                      <a:endParaRPr lang="en-US" sz="1500" b="1" dirty="0"/>
                    </a:p>
                  </a:txBody>
                  <a:tcPr/>
                </a:tc>
                <a:tc>
                  <a:txBody>
                    <a:bodyPr/>
                    <a:lstStyle/>
                    <a:p>
                      <a:r>
                        <a:rPr lang="en-US" sz="1500" dirty="0" smtClean="0"/>
                        <a:t>80%</a:t>
                      </a:r>
                      <a:r>
                        <a:rPr lang="en-US" sz="1500" baseline="0" dirty="0" smtClean="0"/>
                        <a:t> of eligible population is screened and connecting with services as appropriate</a:t>
                      </a:r>
                      <a:endParaRPr lang="en-US" sz="1500" dirty="0"/>
                    </a:p>
                  </a:txBody>
                  <a:tcPr/>
                </a:tc>
                <a:extLst>
                  <a:ext uri="{0D108BD9-81ED-4DB2-BD59-A6C34878D82A}">
                    <a16:rowId xmlns:a16="http://schemas.microsoft.com/office/drawing/2014/main" val="3882317185"/>
                  </a:ext>
                </a:extLst>
              </a:tr>
              <a:tr h="370840">
                <a:tc rowSpan="2">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300" b="0" dirty="0" smtClean="0"/>
                        <a:t>Patient and caregiver engagement </a:t>
                      </a:r>
                    </a:p>
                  </a:txBody>
                  <a:tcPr/>
                </a:tc>
                <a:tc>
                  <a:txBody>
                    <a:bodyPr/>
                    <a:lstStyle/>
                    <a:p>
                      <a:r>
                        <a:rPr lang="en-US" sz="1500" b="1" dirty="0" smtClean="0">
                          <a:hlinkClick r:id="rId9"/>
                        </a:rPr>
                        <a:t>Advance Care Planning</a:t>
                      </a:r>
                      <a:endParaRPr lang="en-US" sz="1500" b="1" dirty="0"/>
                    </a:p>
                  </a:txBody>
                  <a:tcPr/>
                </a:tc>
                <a:tc>
                  <a:txBody>
                    <a:bodyPr/>
                    <a:lstStyle/>
                    <a:p>
                      <a:r>
                        <a:rPr lang="en-US" sz="1500" dirty="0" smtClean="0"/>
                        <a:t>Advance Directive</a:t>
                      </a:r>
                      <a:r>
                        <a:rPr lang="en-US" sz="1500" baseline="0" dirty="0" smtClean="0"/>
                        <a:t> quality focus measure improvement</a:t>
                      </a:r>
                      <a:endParaRPr lang="en-US" sz="1500" dirty="0"/>
                    </a:p>
                  </a:txBody>
                  <a:tcPr/>
                </a:tc>
                <a:extLst>
                  <a:ext uri="{0D108BD9-81ED-4DB2-BD59-A6C34878D82A}">
                    <a16:rowId xmlns:a16="http://schemas.microsoft.com/office/drawing/2014/main" val="1936734821"/>
                  </a:ext>
                </a:extLst>
              </a:tr>
              <a:tr h="370840">
                <a:tc vMerge="1">
                  <a:txBody>
                    <a:bodyPr/>
                    <a:lstStyle/>
                    <a:p>
                      <a:endParaRPr lang="en-US" sz="1600" b="1" dirty="0"/>
                    </a:p>
                  </a:txBody>
                  <a:tcPr/>
                </a:tc>
                <a:tc>
                  <a:txBody>
                    <a:bodyPr/>
                    <a:lstStyle/>
                    <a:p>
                      <a:r>
                        <a:rPr lang="en-US" sz="1500" b="1" dirty="0" smtClean="0">
                          <a:hlinkClick r:id="rId10"/>
                        </a:rPr>
                        <a:t>Patient</a:t>
                      </a:r>
                      <a:r>
                        <a:rPr lang="en-US" sz="1500" b="1" baseline="0" dirty="0" smtClean="0">
                          <a:hlinkClick r:id="rId10"/>
                        </a:rPr>
                        <a:t> and Family Advisory Councils</a:t>
                      </a:r>
                      <a:endParaRPr lang="en-US" sz="1500" b="1" dirty="0"/>
                    </a:p>
                  </a:txBody>
                  <a:tcPr/>
                </a:tc>
                <a:tc>
                  <a:txBody>
                    <a:bodyPr/>
                    <a:lstStyle/>
                    <a:p>
                      <a:r>
                        <a:rPr lang="en-US" sz="1500" dirty="0" smtClean="0"/>
                        <a:t>Quarterly</a:t>
                      </a:r>
                      <a:r>
                        <a:rPr lang="en-US" sz="1500" baseline="0" dirty="0" smtClean="0"/>
                        <a:t> meetings with standard minutes</a:t>
                      </a:r>
                      <a:endParaRPr lang="en-US" sz="1500" dirty="0"/>
                    </a:p>
                  </a:txBody>
                  <a:tcPr/>
                </a:tc>
                <a:extLst>
                  <a:ext uri="{0D108BD9-81ED-4DB2-BD59-A6C34878D82A}">
                    <a16:rowId xmlns:a16="http://schemas.microsoft.com/office/drawing/2014/main" val="3426019334"/>
                  </a:ext>
                </a:extLst>
              </a:tr>
            </a:tbl>
          </a:graphicData>
        </a:graphic>
      </p:graphicFrame>
    </p:spTree>
    <p:extLst>
      <p:ext uri="{BB962C8B-B14F-4D97-AF65-F5344CB8AC3E}">
        <p14:creationId xmlns:p14="http://schemas.microsoft.com/office/powerpoint/2010/main" val="3559003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2018 Accomplishments</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28</a:t>
            </a:fld>
            <a:endParaRPr lang="en-US"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33376524"/>
              </p:ext>
            </p:extLst>
          </p:nvPr>
        </p:nvGraphicFramePr>
        <p:xfrm>
          <a:off x="393540" y="787078"/>
          <a:ext cx="8646288" cy="5162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1588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9" y="-157918"/>
            <a:ext cx="7886700" cy="99417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End of CY 18</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5" name="Slide Number Placeholder 4"/>
          <p:cNvSpPr>
            <a:spLocks noGrp="1"/>
          </p:cNvSpPr>
          <p:nvPr>
            <p:ph type="sldNum" sz="quarter" idx="12"/>
          </p:nvPr>
        </p:nvSpPr>
        <p:spPr>
          <a:xfrm>
            <a:off x="7086600" y="6357215"/>
            <a:ext cx="2057400" cy="365125"/>
          </a:xfrm>
        </p:spPr>
        <p:txBody>
          <a:bodyPr/>
          <a:lstStyle/>
          <a:p>
            <a:fld id="{99D9D1E9-AF86-4108-B380-B47203995C88}" type="slidenum">
              <a:rPr lang="en-US" smtClean="0"/>
              <a:t>29</a:t>
            </a:fld>
            <a:endParaRPr lang="en-US" dirty="0"/>
          </a:p>
        </p:txBody>
      </p:sp>
      <p:pic>
        <p:nvPicPr>
          <p:cNvPr id="8" name="Picture 7"/>
          <p:cNvPicPr>
            <a:picLocks noChangeAspect="1"/>
          </p:cNvPicPr>
          <p:nvPr/>
        </p:nvPicPr>
        <p:blipFill>
          <a:blip r:embed="rId4"/>
          <a:stretch>
            <a:fillRect/>
          </a:stretch>
        </p:blipFill>
        <p:spPr>
          <a:xfrm>
            <a:off x="605481" y="538812"/>
            <a:ext cx="7792816" cy="5922541"/>
          </a:xfrm>
          <a:prstGeom prst="rect">
            <a:avLst/>
          </a:prstGeom>
        </p:spPr>
      </p:pic>
    </p:spTree>
    <p:extLst>
      <p:ext uri="{BB962C8B-B14F-4D97-AF65-F5344CB8AC3E}">
        <p14:creationId xmlns:p14="http://schemas.microsoft.com/office/powerpoint/2010/main" val="349268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11F03-4867-B742-A2F3-12ADA39CD79F}"/>
              </a:ext>
            </a:extLst>
          </p:cNvPr>
          <p:cNvSpPr txBox="1">
            <a:spLocks/>
          </p:cNvSpPr>
          <p:nvPr/>
        </p:nvSpPr>
        <p:spPr>
          <a:xfrm>
            <a:off x="1461050" y="1898373"/>
            <a:ext cx="6221897" cy="1599763"/>
          </a:xfrm>
          <a:prstGeom prst="rect">
            <a:avLst/>
          </a:prstGeom>
        </p:spPr>
        <p:txBody>
          <a:bodyPr anchor="t">
            <a:normAutofit fontScale="82500" lnSpcReduction="20000"/>
          </a:bodyPr>
          <a:lstStyle>
            <a:lvl1pPr algn="l" defTabSz="508041" rtl="0" eaLnBrk="1" latinLnBrk="0" hangingPunct="1">
              <a:lnSpc>
                <a:spcPct val="90000"/>
              </a:lnSpc>
              <a:spcBef>
                <a:spcPct val="0"/>
              </a:spcBef>
              <a:buNone/>
              <a:defRPr sz="2445" b="1" i="0" kern="1200" spc="-83">
                <a:solidFill>
                  <a:schemeClr val="accent3"/>
                </a:solidFill>
                <a:latin typeface="Trebuchet MS" panose="020B0703020202090204" pitchFamily="34" charset="0"/>
                <a:ea typeface="+mj-ea"/>
                <a:cs typeface="+mj-cs"/>
              </a:defRPr>
            </a:lvl1pPr>
          </a:lstStyle>
          <a:p>
            <a:pPr lvl="0" algn="ctr" defTabSz="457200">
              <a:lnSpc>
                <a:spcPct val="100000"/>
              </a:lnSpc>
              <a:spcBef>
                <a:spcPts val="0"/>
              </a:spcBef>
            </a:pPr>
            <a:r>
              <a:rPr lang="en-US" sz="4800" b="0" spc="0" dirty="0">
                <a:solidFill>
                  <a:prstClr val="black"/>
                </a:solidFill>
                <a:latin typeface="Calibri" panose="020F0502020204030204"/>
                <a:ea typeface="+mn-ea"/>
                <a:cs typeface="+mn-cs"/>
              </a:rPr>
              <a:t>CPC+: Lessons Learned with Implementation at Michigan Medicine</a:t>
            </a:r>
          </a:p>
          <a:p>
            <a:pPr algn="ctr" defTabSz="1270103"/>
            <a:endParaRPr lang="en-US" sz="3500" spc="0" dirty="0">
              <a:solidFill>
                <a:srgbClr val="FFFFFF"/>
              </a:solidFill>
            </a:endParaRPr>
          </a:p>
        </p:txBody>
      </p:sp>
      <p:sp>
        <p:nvSpPr>
          <p:cNvPr id="3" name="Title 1">
            <a:extLst>
              <a:ext uri="{FF2B5EF4-FFF2-40B4-BE49-F238E27FC236}">
                <a16:creationId xmlns:a16="http://schemas.microsoft.com/office/drawing/2014/main" id="{D5B49F25-BF2B-004F-8FED-61F89DDD7107}"/>
              </a:ext>
            </a:extLst>
          </p:cNvPr>
          <p:cNvSpPr txBox="1">
            <a:spLocks/>
          </p:cNvSpPr>
          <p:nvPr/>
        </p:nvSpPr>
        <p:spPr>
          <a:xfrm>
            <a:off x="-2" y="3294314"/>
            <a:ext cx="9144003" cy="2440564"/>
          </a:xfrm>
          <a:prstGeom prst="rect">
            <a:avLst/>
          </a:prstGeom>
        </p:spPr>
        <p:txBody>
          <a:bodyPr vert="horz" lIns="228600" tIns="114300" rIns="228600" bIns="114300" rtlCol="0" anchor="t">
            <a:normAutofit fontScale="97500"/>
          </a:bodyPr>
          <a:lstStyle>
            <a:lvl1pPr algn="l" defTabSz="457200" rtl="0" eaLnBrk="1" latinLnBrk="0" hangingPunct="1">
              <a:lnSpc>
                <a:spcPct val="90000"/>
              </a:lnSpc>
              <a:spcBef>
                <a:spcPct val="0"/>
              </a:spcBef>
              <a:buNone/>
              <a:defRPr sz="2200" kern="1200">
                <a:solidFill>
                  <a:schemeClr val="tx1"/>
                </a:solidFill>
                <a:latin typeface="+mj-lt"/>
                <a:ea typeface="+mj-ea"/>
                <a:cs typeface="+mj-cs"/>
              </a:defRPr>
            </a:lvl1pPr>
          </a:lstStyle>
          <a:p>
            <a:pPr algn="ctr" defTabSz="1143000"/>
            <a:endParaRPr lang="en-US" sz="2250" dirty="0" smtClean="0">
              <a:solidFill>
                <a:srgbClr val="FFFFFF"/>
              </a:solidFill>
              <a:latin typeface="Trebuchet MS" panose="020B0703020202090204" pitchFamily="34" charset="0"/>
            </a:endParaRPr>
          </a:p>
          <a:p>
            <a:pPr algn="ctr" defTabSz="1143000"/>
            <a:endParaRPr lang="en-US" sz="2250" dirty="0">
              <a:solidFill>
                <a:srgbClr val="FFFFFF"/>
              </a:solidFill>
              <a:latin typeface="Trebuchet MS" panose="020B0703020202090204" pitchFamily="34" charset="0"/>
            </a:endParaRPr>
          </a:p>
          <a:p>
            <a:pPr lvl="0" algn="ctr">
              <a:lnSpc>
                <a:spcPct val="100000"/>
              </a:lnSpc>
              <a:spcBef>
                <a:spcPts val="0"/>
              </a:spcBef>
            </a:pPr>
            <a:r>
              <a:rPr lang="en-US" sz="1800" dirty="0">
                <a:solidFill>
                  <a:prstClr val="black"/>
                </a:solidFill>
                <a:latin typeface="Calibri" panose="020F0502020204030204"/>
                <a:ea typeface="+mn-ea"/>
                <a:cs typeface="+mn-cs"/>
              </a:rPr>
              <a:t>December 7</a:t>
            </a:r>
            <a:r>
              <a:rPr lang="en-US" sz="1800" baseline="30000" dirty="0">
                <a:solidFill>
                  <a:prstClr val="black"/>
                </a:solidFill>
                <a:latin typeface="Calibri" panose="020F0502020204030204"/>
                <a:ea typeface="+mn-ea"/>
                <a:cs typeface="+mn-cs"/>
              </a:rPr>
              <a:t>th</a:t>
            </a:r>
            <a:r>
              <a:rPr lang="en-US" sz="1800" dirty="0">
                <a:solidFill>
                  <a:prstClr val="black"/>
                </a:solidFill>
                <a:latin typeface="Calibri" panose="020F0502020204030204"/>
                <a:ea typeface="+mn-ea"/>
                <a:cs typeface="+mn-cs"/>
              </a:rPr>
              <a:t>, 2019</a:t>
            </a:r>
          </a:p>
          <a:p>
            <a:pPr lvl="0" algn="ctr">
              <a:lnSpc>
                <a:spcPct val="100000"/>
              </a:lnSpc>
              <a:spcBef>
                <a:spcPts val="0"/>
              </a:spcBef>
            </a:pPr>
            <a:endParaRPr lang="en-US" sz="1800" dirty="0">
              <a:solidFill>
                <a:prstClr val="black"/>
              </a:solidFill>
              <a:latin typeface="Calibri" panose="020F0502020204030204"/>
              <a:ea typeface="+mn-ea"/>
              <a:cs typeface="+mn-cs"/>
            </a:endParaRPr>
          </a:p>
          <a:p>
            <a:pPr lvl="0" algn="ctr">
              <a:lnSpc>
                <a:spcPct val="100000"/>
              </a:lnSpc>
              <a:spcBef>
                <a:spcPts val="0"/>
              </a:spcBef>
            </a:pPr>
            <a:r>
              <a:rPr lang="en-US" sz="1800" dirty="0">
                <a:solidFill>
                  <a:prstClr val="black"/>
                </a:solidFill>
                <a:latin typeface="Calibri" panose="020F0502020204030204"/>
                <a:ea typeface="+mn-ea"/>
                <a:cs typeface="+mn-cs"/>
              </a:rPr>
              <a:t>Kathryn Harmes, MD, MHSA, </a:t>
            </a:r>
            <a:r>
              <a:rPr lang="en-US" sz="1800" dirty="0" smtClean="0">
                <a:solidFill>
                  <a:prstClr val="black"/>
                </a:solidFill>
                <a:latin typeface="Calibri" panose="020F0502020204030204"/>
                <a:ea typeface="+mn-ea"/>
                <a:cs typeface="+mn-cs"/>
              </a:rPr>
              <a:t> John </a:t>
            </a:r>
            <a:r>
              <a:rPr lang="en-US" sz="1800" dirty="0">
                <a:solidFill>
                  <a:prstClr val="black"/>
                </a:solidFill>
                <a:latin typeface="Calibri" panose="020F0502020204030204"/>
                <a:ea typeface="+mn-ea"/>
                <a:cs typeface="+mn-cs"/>
              </a:rPr>
              <a:t>Tranfaglia</a:t>
            </a:r>
          </a:p>
          <a:p>
            <a:pPr algn="ctr" defTabSz="1143000"/>
            <a:endParaRPr lang="en-US" sz="2250" dirty="0">
              <a:solidFill>
                <a:srgbClr val="FFFFFF"/>
              </a:solidFill>
              <a:latin typeface="Trebuchet MS" panose="020B0703020202090204" pitchFamily="34" charset="0"/>
            </a:endParaRPr>
          </a:p>
        </p:txBody>
      </p:sp>
    </p:spTree>
    <p:extLst>
      <p:ext uri="{BB962C8B-B14F-4D97-AF65-F5344CB8AC3E}">
        <p14:creationId xmlns:p14="http://schemas.microsoft.com/office/powerpoint/2010/main" val="3291737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74" y="545903"/>
            <a:ext cx="8413351" cy="738664"/>
          </a:xfrm>
        </p:spPr>
        <p:txBody>
          <a:bodyPr/>
          <a:lstStyle/>
          <a:p>
            <a:r>
              <a:rPr lang="en-US" sz="2400" dirty="0" smtClean="0"/>
              <a:t>2019 and Beyond:  </a:t>
            </a:r>
            <a:br>
              <a:rPr lang="en-US" sz="2400" dirty="0" smtClean="0"/>
            </a:br>
            <a:r>
              <a:rPr lang="en-US" sz="2400" dirty="0" smtClean="0"/>
              <a:t>Primary </a:t>
            </a:r>
            <a:r>
              <a:rPr lang="en-US" sz="2400" dirty="0"/>
              <a:t>Care Strategy Infrastructure Priorities</a:t>
            </a:r>
          </a:p>
        </p:txBody>
      </p:sp>
      <p:sp>
        <p:nvSpPr>
          <p:cNvPr id="4" name="Slide Number Placeholder 3"/>
          <p:cNvSpPr>
            <a:spLocks noGrp="1"/>
          </p:cNvSpPr>
          <p:nvPr>
            <p:ph type="sldNum" sz="quarter" idx="10"/>
          </p:nvPr>
        </p:nvSpPr>
        <p:spPr/>
        <p:txBody>
          <a:bodyPr/>
          <a:lstStyle/>
          <a:p>
            <a:pPr defTabSz="685800"/>
            <a:fld id="{A59E69ED-B7A1-4BB4-8C39-E9A80CD57356}" type="slidenum">
              <a:rPr lang="en-US" altLang="en-US">
                <a:solidFill>
                  <a:srgbClr val="FFFFFF"/>
                </a:solidFill>
                <a:latin typeface="Arial"/>
              </a:rPr>
              <a:pPr defTabSz="685800"/>
              <a:t>30</a:t>
            </a:fld>
            <a:r>
              <a:rPr lang="en-US" altLang="en-US">
                <a:solidFill>
                  <a:srgbClr val="FFFFFF"/>
                </a:solidFill>
                <a:latin typeface="Arial"/>
              </a:rPr>
              <a:t> </a:t>
            </a:r>
          </a:p>
        </p:txBody>
      </p:sp>
      <p:grpSp>
        <p:nvGrpSpPr>
          <p:cNvPr id="33" name="Group 32"/>
          <p:cNvGrpSpPr/>
          <p:nvPr/>
        </p:nvGrpSpPr>
        <p:grpSpPr>
          <a:xfrm>
            <a:off x="417443" y="1761988"/>
            <a:ext cx="4212897" cy="2784819"/>
            <a:chOff x="406401" y="590843"/>
            <a:chExt cx="8067948" cy="5625984"/>
          </a:xfrm>
        </p:grpSpPr>
        <p:sp>
          <p:nvSpPr>
            <p:cNvPr id="34" name="Rectangle 33"/>
            <p:cNvSpPr/>
            <p:nvPr/>
          </p:nvSpPr>
          <p:spPr>
            <a:xfrm>
              <a:off x="876693" y="4693053"/>
              <a:ext cx="7161530" cy="654730"/>
            </a:xfrm>
            <a:prstGeom prst="rect">
              <a:avLst/>
            </a:prstGeom>
            <a:solidFill>
              <a:srgbClr val="4472C4">
                <a:lumMod val="50000"/>
              </a:srgbClr>
            </a:solidFill>
            <a:ln w="12700" cap="flat" cmpd="sng" algn="ctr">
              <a:solidFill>
                <a:srgbClr val="5B9BD5">
                  <a:shade val="50000"/>
                </a:srgbClr>
              </a:solidFill>
              <a:prstDash val="solid"/>
              <a:miter lim="800000"/>
            </a:ln>
            <a:effectLst/>
          </p:spPr>
          <p:txBody>
            <a:bodyPr rtlCol="0" anchor="ctr"/>
            <a:lstStyle/>
            <a:p>
              <a:pPr algn="ctr" defTabSz="342900">
                <a:defRPr/>
              </a:pPr>
              <a:r>
                <a:rPr lang="en-US" sz="1125" b="1" kern="0" dirty="0">
                  <a:solidFill>
                    <a:prstClr val="white"/>
                  </a:solidFill>
                  <a:latin typeface="Calibri" panose="020F0502020204030204"/>
                </a:rPr>
                <a:t>Primary Care Optimization Infrastructure</a:t>
              </a:r>
            </a:p>
          </p:txBody>
        </p:sp>
        <p:sp>
          <p:nvSpPr>
            <p:cNvPr id="35" name="Isosceles Triangle 34"/>
            <p:cNvSpPr/>
            <p:nvPr/>
          </p:nvSpPr>
          <p:spPr>
            <a:xfrm>
              <a:off x="406401" y="590843"/>
              <a:ext cx="8067948" cy="1168590"/>
            </a:xfrm>
            <a:prstGeom prst="triangle">
              <a:avLst/>
            </a:prstGeom>
            <a:solidFill>
              <a:srgbClr val="A5A5A5">
                <a:lumMod val="60000"/>
                <a:lumOff val="40000"/>
              </a:srgbClr>
            </a:solidFill>
            <a:ln w="12700" cap="flat" cmpd="sng" algn="ctr">
              <a:solidFill>
                <a:sysClr val="window" lastClr="FFFFFF">
                  <a:lumMod val="50000"/>
                </a:sysClr>
              </a:solidFill>
              <a:prstDash val="solid"/>
              <a:miter lim="800000"/>
            </a:ln>
            <a:effectLst/>
          </p:spPr>
          <p:txBody>
            <a:bodyPr rtlCol="0" anchor="ctr"/>
            <a:lstStyle/>
            <a:p>
              <a:pPr algn="ctr" defTabSz="342900">
                <a:defRPr/>
              </a:pPr>
              <a:r>
                <a:rPr lang="en-US" sz="1200" b="1" kern="0" dirty="0">
                  <a:solidFill>
                    <a:srgbClr val="000000"/>
                  </a:solidFill>
                  <a:latin typeface="Calibri" panose="020F0502020204030204"/>
                </a:rPr>
                <a:t>Primary Care Optimization</a:t>
              </a:r>
            </a:p>
            <a:p>
              <a:pPr algn="ctr" defTabSz="342900">
                <a:defRPr/>
              </a:pPr>
              <a:endParaRPr lang="en-US" sz="525" b="1" kern="0" dirty="0">
                <a:solidFill>
                  <a:prstClr val="white"/>
                </a:solidFill>
                <a:latin typeface="Calibri" panose="020F0502020204030204"/>
              </a:endParaRPr>
            </a:p>
          </p:txBody>
        </p:sp>
        <p:sp>
          <p:nvSpPr>
            <p:cNvPr id="36" name="Rectangle 35"/>
            <p:cNvSpPr/>
            <p:nvPr/>
          </p:nvSpPr>
          <p:spPr>
            <a:xfrm>
              <a:off x="876694" y="1911838"/>
              <a:ext cx="7161527" cy="2705319"/>
            </a:xfrm>
            <a:prstGeom prst="rect">
              <a:avLst/>
            </a:prstGeom>
            <a:solidFill>
              <a:srgbClr val="A5A5A5">
                <a:lumMod val="60000"/>
                <a:lumOff val="40000"/>
              </a:srgbClr>
            </a:solidFill>
            <a:ln w="12700" cap="flat" cmpd="sng" algn="ctr">
              <a:solidFill>
                <a:sysClr val="window" lastClr="FFFFFF">
                  <a:lumMod val="50000"/>
                </a:sysClr>
              </a:solidFill>
              <a:prstDash val="solid"/>
              <a:miter lim="800000"/>
            </a:ln>
            <a:effectLst/>
          </p:spPr>
          <p:txBody>
            <a:bodyPr rtlCol="0" anchor="ctr"/>
            <a:lstStyle/>
            <a:p>
              <a:pPr algn="ctr" defTabSz="342900">
                <a:defRPr/>
              </a:pPr>
              <a:r>
                <a:rPr lang="en-US" sz="1200" b="1" kern="0" dirty="0">
                  <a:solidFill>
                    <a:srgbClr val="000000"/>
                  </a:solidFill>
                  <a:latin typeface="Calibri" panose="020F0502020204030204"/>
                </a:rPr>
                <a:t>Primary </a:t>
              </a:r>
              <a:r>
                <a:rPr lang="en-US" sz="1200" b="1" kern="0" dirty="0" smtClean="0">
                  <a:solidFill>
                    <a:srgbClr val="000000"/>
                  </a:solidFill>
                  <a:latin typeface="Calibri" panose="020F0502020204030204"/>
                </a:rPr>
                <a:t>Care </a:t>
              </a:r>
              <a:r>
                <a:rPr lang="en-US" sz="1200" b="1" kern="0" dirty="0">
                  <a:solidFill>
                    <a:srgbClr val="000000"/>
                  </a:solidFill>
                  <a:latin typeface="Calibri" panose="020F0502020204030204"/>
                </a:rPr>
                <a:t>Model</a:t>
              </a:r>
            </a:p>
            <a:p>
              <a:pPr algn="ctr" defTabSz="342900">
                <a:buFont typeface="Arial" panose="020B0604020202020204" pitchFamily="34" charset="0"/>
                <a:buChar char="•"/>
                <a:defRPr/>
              </a:pPr>
              <a:r>
                <a:rPr lang="en-US" sz="1200" b="1" kern="0" dirty="0">
                  <a:solidFill>
                    <a:srgbClr val="000000"/>
                  </a:solidFill>
                  <a:latin typeface="Calibri" panose="020F0502020204030204"/>
                </a:rPr>
                <a:t>Visit Cycle</a:t>
              </a:r>
            </a:p>
            <a:p>
              <a:pPr algn="ctr" defTabSz="342900">
                <a:buFont typeface="Arial" panose="020B0604020202020204" pitchFamily="34" charset="0"/>
                <a:buChar char="•"/>
                <a:defRPr/>
              </a:pPr>
              <a:r>
                <a:rPr lang="en-US" sz="1200" b="1" kern="0" dirty="0">
                  <a:solidFill>
                    <a:srgbClr val="000000"/>
                  </a:solidFill>
                  <a:latin typeface="Calibri" panose="020F0502020204030204"/>
                </a:rPr>
                <a:t>Visit Frequency</a:t>
              </a:r>
            </a:p>
            <a:p>
              <a:pPr algn="ctr" defTabSz="342900">
                <a:buFont typeface="Arial" panose="020B0604020202020204" pitchFamily="34" charset="0"/>
                <a:buChar char="•"/>
                <a:defRPr/>
              </a:pPr>
              <a:r>
                <a:rPr lang="en-US" sz="1200" b="1" kern="0" dirty="0">
                  <a:solidFill>
                    <a:srgbClr val="000000"/>
                  </a:solidFill>
                  <a:latin typeface="Calibri" panose="020F0502020204030204"/>
                </a:rPr>
                <a:t>Standard roles and expectations</a:t>
              </a:r>
            </a:p>
          </p:txBody>
        </p:sp>
        <p:sp>
          <p:nvSpPr>
            <p:cNvPr id="37" name="Rectangle 36"/>
            <p:cNvSpPr/>
            <p:nvPr/>
          </p:nvSpPr>
          <p:spPr>
            <a:xfrm>
              <a:off x="864424" y="5424340"/>
              <a:ext cx="7173799" cy="792487"/>
            </a:xfrm>
            <a:prstGeom prst="rect">
              <a:avLst/>
            </a:prstGeom>
            <a:solidFill>
              <a:srgbClr val="A5A5A5">
                <a:lumMod val="60000"/>
                <a:lumOff val="40000"/>
              </a:srgbClr>
            </a:solidFill>
            <a:ln w="12700" cap="flat" cmpd="sng" algn="ctr">
              <a:solidFill>
                <a:sysClr val="window" lastClr="FFFFFF">
                  <a:lumMod val="50000"/>
                </a:sysClr>
              </a:solidFill>
              <a:prstDash val="solid"/>
              <a:miter lim="800000"/>
            </a:ln>
            <a:effectLst/>
          </p:spPr>
          <p:txBody>
            <a:bodyPr rtlCol="0" anchor="ctr"/>
            <a:lstStyle/>
            <a:p>
              <a:pPr algn="ctr" defTabSz="342900">
                <a:defRPr/>
              </a:pPr>
              <a:r>
                <a:rPr lang="en-US" sz="1400" b="1" kern="0" dirty="0">
                  <a:solidFill>
                    <a:srgbClr val="000000"/>
                  </a:solidFill>
                  <a:latin typeface="Calibri" panose="020F0502020204030204"/>
                </a:rPr>
                <a:t>Michigan Medicine and UMMG Goals</a:t>
              </a:r>
            </a:p>
          </p:txBody>
        </p:sp>
      </p:grpSp>
      <p:sp>
        <p:nvSpPr>
          <p:cNvPr id="38" name="Rectangle 5"/>
          <p:cNvSpPr>
            <a:spLocks noChangeArrowheads="1"/>
          </p:cNvSpPr>
          <p:nvPr>
            <p:custDataLst>
              <p:tags r:id="rId1"/>
            </p:custDataLst>
          </p:nvPr>
        </p:nvSpPr>
        <p:spPr bwMode="auto">
          <a:xfrm>
            <a:off x="5771276" y="1761988"/>
            <a:ext cx="1508760" cy="413961"/>
          </a:xfrm>
          <a:prstGeom prst="rect">
            <a:avLst/>
          </a:prstGeom>
          <a:solidFill>
            <a:sysClr val="window" lastClr="FFFFFF"/>
          </a:solidFill>
          <a:ln w="28575">
            <a:solidFill>
              <a:srgbClr val="002060"/>
            </a:solidFill>
            <a:miter lim="800000"/>
            <a:headEnd/>
            <a:tailEnd/>
          </a:ln>
          <a:effectLst/>
        </p:spPr>
        <p:txBody>
          <a:bodyPr lIns="34290" tIns="54000" rIns="34290" bIns="54000" anchor="ctr"/>
          <a:lstStyle/>
          <a:p>
            <a:pPr algn="ctr" defTabSz="671513">
              <a:buSzPct val="120000"/>
              <a:defRPr/>
            </a:pPr>
            <a:r>
              <a:rPr lang="en-US" sz="1125" kern="0" dirty="0">
                <a:solidFill>
                  <a:prstClr val="black"/>
                </a:solidFill>
                <a:latin typeface="Calibri" panose="020F0502020204030204"/>
              </a:rPr>
              <a:t>Team-Based Care and Workflow Redesign</a:t>
            </a:r>
          </a:p>
        </p:txBody>
      </p:sp>
      <p:sp>
        <p:nvSpPr>
          <p:cNvPr id="39" name="Rectangle 6"/>
          <p:cNvSpPr>
            <a:spLocks noChangeArrowheads="1"/>
          </p:cNvSpPr>
          <p:nvPr>
            <p:custDataLst>
              <p:tags r:id="rId2"/>
            </p:custDataLst>
          </p:nvPr>
        </p:nvSpPr>
        <p:spPr bwMode="auto">
          <a:xfrm>
            <a:off x="5771276" y="2716829"/>
            <a:ext cx="1508760" cy="413961"/>
          </a:xfrm>
          <a:prstGeom prst="rect">
            <a:avLst/>
          </a:prstGeom>
          <a:solidFill>
            <a:sysClr val="window" lastClr="FFFFFF"/>
          </a:solidFill>
          <a:ln w="28575">
            <a:solidFill>
              <a:srgbClr val="002060"/>
            </a:solidFill>
            <a:miter lim="800000"/>
            <a:headEnd/>
            <a:tailEnd/>
          </a:ln>
          <a:effectLst/>
        </p:spPr>
        <p:txBody>
          <a:bodyPr lIns="34290" tIns="54000" rIns="34290" bIns="54000" anchor="ctr"/>
          <a:lstStyle/>
          <a:p>
            <a:pPr algn="ctr" defTabSz="671513">
              <a:buSzPct val="120000"/>
              <a:defRPr/>
            </a:pPr>
            <a:r>
              <a:rPr lang="en-US" sz="1125" kern="0" dirty="0">
                <a:solidFill>
                  <a:prstClr val="black"/>
                </a:solidFill>
                <a:latin typeface="Calibri" panose="020F0502020204030204"/>
              </a:rPr>
              <a:t>Risk Stratification</a:t>
            </a:r>
          </a:p>
        </p:txBody>
      </p:sp>
      <p:sp>
        <p:nvSpPr>
          <p:cNvPr id="40" name="Rectangle 7"/>
          <p:cNvSpPr>
            <a:spLocks noChangeArrowheads="1"/>
          </p:cNvSpPr>
          <p:nvPr>
            <p:custDataLst>
              <p:tags r:id="rId3"/>
            </p:custDataLst>
          </p:nvPr>
        </p:nvSpPr>
        <p:spPr bwMode="auto">
          <a:xfrm>
            <a:off x="5771276" y="3671671"/>
            <a:ext cx="1508760" cy="413961"/>
          </a:xfrm>
          <a:prstGeom prst="rect">
            <a:avLst/>
          </a:prstGeom>
          <a:solidFill>
            <a:sysClr val="window" lastClr="FFFFFF"/>
          </a:solidFill>
          <a:ln w="28575">
            <a:solidFill>
              <a:srgbClr val="002060"/>
            </a:solidFill>
            <a:prstDash val="solid"/>
            <a:miter lim="800000"/>
            <a:headEnd/>
            <a:tailEnd/>
          </a:ln>
          <a:effectLst/>
        </p:spPr>
        <p:txBody>
          <a:bodyPr lIns="34290" tIns="54000" rIns="34290" bIns="54000" anchor="ctr"/>
          <a:lstStyle/>
          <a:p>
            <a:pPr algn="ctr" defTabSz="671513">
              <a:buSzPct val="120000"/>
              <a:defRPr/>
            </a:pPr>
            <a:r>
              <a:rPr lang="en-US" sz="1125" kern="0" dirty="0">
                <a:solidFill>
                  <a:prstClr val="black"/>
                </a:solidFill>
                <a:latin typeface="Calibri" panose="020F0502020204030204"/>
              </a:rPr>
              <a:t>Shift to Population-Based Business Model</a:t>
            </a:r>
          </a:p>
        </p:txBody>
      </p:sp>
      <p:sp>
        <p:nvSpPr>
          <p:cNvPr id="41" name="Rectangle 12"/>
          <p:cNvSpPr>
            <a:spLocks noChangeArrowheads="1"/>
          </p:cNvSpPr>
          <p:nvPr>
            <p:custDataLst>
              <p:tags r:id="rId4"/>
            </p:custDataLst>
          </p:nvPr>
        </p:nvSpPr>
        <p:spPr bwMode="auto">
          <a:xfrm>
            <a:off x="5771276" y="4626512"/>
            <a:ext cx="1508760" cy="413961"/>
          </a:xfrm>
          <a:prstGeom prst="rect">
            <a:avLst/>
          </a:prstGeom>
          <a:solidFill>
            <a:sysClr val="window" lastClr="FFFFFF"/>
          </a:solidFill>
          <a:ln w="28575">
            <a:solidFill>
              <a:srgbClr val="002060"/>
            </a:solidFill>
            <a:miter lim="800000"/>
            <a:headEnd/>
            <a:tailEnd/>
          </a:ln>
          <a:effectLst/>
        </p:spPr>
        <p:txBody>
          <a:bodyPr lIns="34290" tIns="54000" rIns="34290" bIns="54000" anchor="ctr"/>
          <a:lstStyle/>
          <a:p>
            <a:pPr algn="ctr" defTabSz="671513">
              <a:buSzPct val="120000"/>
              <a:defRPr/>
            </a:pPr>
            <a:r>
              <a:rPr lang="en-US" sz="1125" kern="0" dirty="0">
                <a:solidFill>
                  <a:prstClr val="black"/>
                </a:solidFill>
                <a:latin typeface="Calibri" panose="020F0502020204030204"/>
              </a:rPr>
              <a:t>Virtual Care/Alternative Sites of Care</a:t>
            </a:r>
          </a:p>
        </p:txBody>
      </p:sp>
      <p:cxnSp>
        <p:nvCxnSpPr>
          <p:cNvPr id="42" name="AutoShape 13"/>
          <p:cNvCxnSpPr>
            <a:cxnSpLocks noChangeShapeType="1"/>
            <a:stCxn id="34" idx="3"/>
            <a:endCxn id="41" idx="1"/>
          </p:cNvCxnSpPr>
          <p:nvPr/>
        </p:nvCxnSpPr>
        <p:spPr bwMode="auto">
          <a:xfrm>
            <a:off x="4276291" y="3971955"/>
            <a:ext cx="1494986" cy="861539"/>
          </a:xfrm>
          <a:prstGeom prst="bentConnector3">
            <a:avLst>
              <a:gd name="adj1" fmla="val 50000"/>
            </a:avLst>
          </a:prstGeom>
          <a:noFill/>
          <a:ln w="28575">
            <a:solidFill>
              <a:sysClr val="window" lastClr="FFFFFF">
                <a:lumMod val="50000"/>
              </a:sysClr>
            </a:solidFill>
            <a:miter lim="800000"/>
            <a:headEnd/>
            <a:tailEnd/>
          </a:ln>
          <a:effectLst/>
        </p:spPr>
      </p:cxnSp>
      <p:cxnSp>
        <p:nvCxnSpPr>
          <p:cNvPr id="43" name="AutoShape 13"/>
          <p:cNvCxnSpPr>
            <a:cxnSpLocks noChangeShapeType="1"/>
            <a:stCxn id="34" idx="3"/>
            <a:endCxn id="40" idx="1"/>
          </p:cNvCxnSpPr>
          <p:nvPr/>
        </p:nvCxnSpPr>
        <p:spPr bwMode="auto">
          <a:xfrm flipV="1">
            <a:off x="4276291" y="3878653"/>
            <a:ext cx="1494986" cy="93302"/>
          </a:xfrm>
          <a:prstGeom prst="bentConnector3">
            <a:avLst>
              <a:gd name="adj1" fmla="val 50000"/>
            </a:avLst>
          </a:prstGeom>
          <a:noFill/>
          <a:ln w="28575">
            <a:solidFill>
              <a:sysClr val="window" lastClr="FFFFFF">
                <a:lumMod val="50000"/>
              </a:sysClr>
            </a:solidFill>
            <a:miter lim="800000"/>
            <a:headEnd/>
            <a:tailEnd/>
          </a:ln>
          <a:effectLst/>
        </p:spPr>
      </p:cxnSp>
      <p:cxnSp>
        <p:nvCxnSpPr>
          <p:cNvPr id="44" name="AutoShape 13"/>
          <p:cNvCxnSpPr>
            <a:cxnSpLocks noChangeShapeType="1"/>
            <a:stCxn id="34" idx="3"/>
            <a:endCxn id="39" idx="1"/>
          </p:cNvCxnSpPr>
          <p:nvPr/>
        </p:nvCxnSpPr>
        <p:spPr bwMode="auto">
          <a:xfrm flipV="1">
            <a:off x="4276291" y="2923811"/>
            <a:ext cx="1494986" cy="1048144"/>
          </a:xfrm>
          <a:prstGeom prst="bentConnector3">
            <a:avLst>
              <a:gd name="adj1" fmla="val 50000"/>
            </a:avLst>
          </a:prstGeom>
          <a:noFill/>
          <a:ln w="28575">
            <a:solidFill>
              <a:sysClr val="window" lastClr="FFFFFF">
                <a:lumMod val="50000"/>
              </a:sysClr>
            </a:solidFill>
            <a:miter lim="800000"/>
            <a:headEnd/>
            <a:tailEnd/>
          </a:ln>
          <a:effectLst/>
        </p:spPr>
      </p:cxnSp>
      <p:cxnSp>
        <p:nvCxnSpPr>
          <p:cNvPr id="45" name="AutoShape 13"/>
          <p:cNvCxnSpPr>
            <a:cxnSpLocks noChangeShapeType="1"/>
            <a:stCxn id="34" idx="3"/>
            <a:endCxn id="38" idx="1"/>
          </p:cNvCxnSpPr>
          <p:nvPr/>
        </p:nvCxnSpPr>
        <p:spPr bwMode="auto">
          <a:xfrm flipV="1">
            <a:off x="4276291" y="1968970"/>
            <a:ext cx="1494986" cy="2002985"/>
          </a:xfrm>
          <a:prstGeom prst="bentConnector3">
            <a:avLst>
              <a:gd name="adj1" fmla="val 50000"/>
            </a:avLst>
          </a:prstGeom>
          <a:noFill/>
          <a:ln w="28575">
            <a:solidFill>
              <a:sysClr val="window" lastClr="FFFFFF">
                <a:lumMod val="50000"/>
              </a:sysClr>
            </a:solidFill>
            <a:miter lim="800000"/>
            <a:headEnd/>
            <a:tailEnd/>
          </a:ln>
          <a:effectLst/>
        </p:spPr>
      </p:cxnSp>
    </p:spTree>
    <p:extLst>
      <p:ext uri="{BB962C8B-B14F-4D97-AF65-F5344CB8AC3E}">
        <p14:creationId xmlns:p14="http://schemas.microsoft.com/office/powerpoint/2010/main" val="4197592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30530277"/>
              </p:ext>
            </p:extLst>
          </p:nvPr>
        </p:nvGraphicFramePr>
        <p:xfrm>
          <a:off x="401011" y="1331842"/>
          <a:ext cx="8404046" cy="4890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66356" y="2106478"/>
            <a:ext cx="1275183" cy="715581"/>
          </a:xfrm>
          <a:prstGeom prst="rect">
            <a:avLst/>
          </a:prstGeom>
          <a:solidFill>
            <a:srgbClr val="F6CCBE"/>
          </a:solidFill>
        </p:spPr>
        <p:txBody>
          <a:bodyPr wrap="square" rtlCol="0">
            <a:spAutoFit/>
          </a:bodyPr>
          <a:lstStyle/>
          <a:p>
            <a:pPr algn="ctr" defTabSz="685800"/>
            <a:r>
              <a:rPr lang="en-US" sz="2100" b="1" dirty="0">
                <a:solidFill>
                  <a:prstClr val="black"/>
                </a:solidFill>
                <a:latin typeface="Calibri" panose="020F0502020204030204"/>
              </a:rPr>
              <a:t>Stage 1</a:t>
            </a:r>
          </a:p>
          <a:p>
            <a:pPr algn="ctr" defTabSz="685800"/>
            <a:endParaRPr lang="en-US" sz="900" u="sng" dirty="0">
              <a:solidFill>
                <a:prstClr val="black"/>
              </a:solidFill>
              <a:latin typeface="Calibri" panose="020F0502020204030204"/>
            </a:endParaRPr>
          </a:p>
          <a:p>
            <a:pPr algn="ctr" defTabSz="685800"/>
            <a:r>
              <a:rPr lang="en-US" sz="1050" u="sng" dirty="0">
                <a:solidFill>
                  <a:prstClr val="black"/>
                </a:solidFill>
                <a:latin typeface="Calibri" panose="020F0502020204030204"/>
              </a:rPr>
              <a:t>Prior to Visit</a:t>
            </a:r>
          </a:p>
        </p:txBody>
      </p:sp>
      <p:sp>
        <p:nvSpPr>
          <p:cNvPr id="10" name="TextBox 9"/>
          <p:cNvSpPr txBox="1"/>
          <p:nvPr/>
        </p:nvSpPr>
        <p:spPr>
          <a:xfrm>
            <a:off x="2281535" y="2106477"/>
            <a:ext cx="1205222" cy="715581"/>
          </a:xfrm>
          <a:prstGeom prst="rect">
            <a:avLst/>
          </a:prstGeom>
          <a:solidFill>
            <a:srgbClr val="D8D8D8"/>
          </a:solidFill>
        </p:spPr>
        <p:txBody>
          <a:bodyPr wrap="square" rtlCol="0">
            <a:spAutoFit/>
          </a:bodyPr>
          <a:lstStyle/>
          <a:p>
            <a:pPr algn="ctr" defTabSz="685800"/>
            <a:r>
              <a:rPr lang="en-US" sz="2100" b="1" dirty="0">
                <a:solidFill>
                  <a:prstClr val="black"/>
                </a:solidFill>
                <a:latin typeface="Calibri" panose="020F0502020204030204"/>
              </a:rPr>
              <a:t>Stage 2</a:t>
            </a:r>
          </a:p>
          <a:p>
            <a:pPr algn="ctr" defTabSz="685800"/>
            <a:endParaRPr lang="en-US" sz="900" u="sng" dirty="0">
              <a:solidFill>
                <a:prstClr val="black"/>
              </a:solidFill>
              <a:latin typeface="Calibri" panose="020F0502020204030204"/>
            </a:endParaRPr>
          </a:p>
          <a:p>
            <a:pPr algn="ctr" defTabSz="685800"/>
            <a:r>
              <a:rPr lang="en-US" sz="1050" u="sng" dirty="0">
                <a:solidFill>
                  <a:prstClr val="black"/>
                </a:solidFill>
                <a:latin typeface="Calibri" panose="020F0502020204030204"/>
              </a:rPr>
              <a:t>Day of Visit</a:t>
            </a:r>
          </a:p>
        </p:txBody>
      </p:sp>
      <p:sp>
        <p:nvSpPr>
          <p:cNvPr id="11" name="TextBox 10"/>
          <p:cNvSpPr txBox="1"/>
          <p:nvPr/>
        </p:nvSpPr>
        <p:spPr>
          <a:xfrm>
            <a:off x="4034335" y="2106476"/>
            <a:ext cx="1085488" cy="715581"/>
          </a:xfrm>
          <a:prstGeom prst="rect">
            <a:avLst/>
          </a:prstGeom>
          <a:solidFill>
            <a:srgbClr val="FFE2BC"/>
          </a:solidFill>
        </p:spPr>
        <p:txBody>
          <a:bodyPr wrap="square" rtlCol="0">
            <a:spAutoFit/>
          </a:bodyPr>
          <a:lstStyle/>
          <a:p>
            <a:pPr algn="ctr" defTabSz="685800"/>
            <a:r>
              <a:rPr lang="en-US" sz="2100" b="1" dirty="0">
                <a:solidFill>
                  <a:prstClr val="black"/>
                </a:solidFill>
                <a:latin typeface="Calibri" panose="020F0502020204030204"/>
              </a:rPr>
              <a:t>Stage 3</a:t>
            </a:r>
          </a:p>
          <a:p>
            <a:pPr algn="ctr" defTabSz="685800"/>
            <a:endParaRPr lang="en-US" sz="900" u="sng" dirty="0">
              <a:solidFill>
                <a:prstClr val="black"/>
              </a:solidFill>
              <a:latin typeface="Calibri" panose="020F0502020204030204"/>
            </a:endParaRPr>
          </a:p>
          <a:p>
            <a:pPr algn="ctr" defTabSz="685800"/>
            <a:r>
              <a:rPr lang="en-US" sz="1050" u="sng" dirty="0">
                <a:solidFill>
                  <a:prstClr val="black"/>
                </a:solidFill>
                <a:latin typeface="Calibri" panose="020F0502020204030204"/>
              </a:rPr>
              <a:t>Post Visit</a:t>
            </a:r>
          </a:p>
        </p:txBody>
      </p:sp>
      <p:sp>
        <p:nvSpPr>
          <p:cNvPr id="12" name="TextBox 11"/>
          <p:cNvSpPr txBox="1"/>
          <p:nvPr/>
        </p:nvSpPr>
        <p:spPr>
          <a:xfrm>
            <a:off x="5699966" y="2106475"/>
            <a:ext cx="1119007" cy="715581"/>
          </a:xfrm>
          <a:prstGeom prst="rect">
            <a:avLst/>
          </a:prstGeom>
          <a:solidFill>
            <a:srgbClr val="C0C9E4"/>
          </a:solidFill>
        </p:spPr>
        <p:txBody>
          <a:bodyPr wrap="square" rtlCol="0">
            <a:spAutoFit/>
          </a:bodyPr>
          <a:lstStyle/>
          <a:p>
            <a:pPr algn="ctr" defTabSz="685800"/>
            <a:r>
              <a:rPr lang="en-US" sz="2100" b="1" dirty="0">
                <a:solidFill>
                  <a:prstClr val="black"/>
                </a:solidFill>
                <a:latin typeface="Calibri" panose="020F0502020204030204"/>
              </a:rPr>
              <a:t>Stage 4</a:t>
            </a:r>
          </a:p>
          <a:p>
            <a:pPr algn="ctr" defTabSz="685800"/>
            <a:endParaRPr lang="en-US" sz="900" u="sng" dirty="0">
              <a:solidFill>
                <a:prstClr val="black"/>
              </a:solidFill>
              <a:latin typeface="Calibri" panose="020F0502020204030204"/>
            </a:endParaRPr>
          </a:p>
          <a:p>
            <a:pPr algn="ctr" defTabSz="685800"/>
            <a:r>
              <a:rPr lang="en-US" sz="1050" u="sng" dirty="0">
                <a:solidFill>
                  <a:prstClr val="black"/>
                </a:solidFill>
                <a:latin typeface="Calibri" panose="020F0502020204030204"/>
              </a:rPr>
              <a:t>In Between Visit</a:t>
            </a:r>
          </a:p>
        </p:txBody>
      </p:sp>
      <p:sp>
        <p:nvSpPr>
          <p:cNvPr id="13" name="TextBox 12"/>
          <p:cNvSpPr txBox="1"/>
          <p:nvPr/>
        </p:nvSpPr>
        <p:spPr>
          <a:xfrm>
            <a:off x="7345184" y="2106474"/>
            <a:ext cx="1236383" cy="715581"/>
          </a:xfrm>
          <a:prstGeom prst="rect">
            <a:avLst/>
          </a:prstGeom>
          <a:solidFill>
            <a:srgbClr val="C9DBC1"/>
          </a:solidFill>
        </p:spPr>
        <p:txBody>
          <a:bodyPr wrap="square" rtlCol="0">
            <a:spAutoFit/>
          </a:bodyPr>
          <a:lstStyle/>
          <a:p>
            <a:pPr algn="ctr" defTabSz="685800"/>
            <a:r>
              <a:rPr lang="en-US" sz="2100" b="1" dirty="0">
                <a:solidFill>
                  <a:prstClr val="black"/>
                </a:solidFill>
                <a:latin typeface="Calibri" panose="020F0502020204030204"/>
              </a:rPr>
              <a:t>Stage 5</a:t>
            </a:r>
          </a:p>
          <a:p>
            <a:pPr algn="ctr" defTabSz="685800"/>
            <a:endParaRPr lang="en-US" sz="900" u="sng" dirty="0">
              <a:solidFill>
                <a:prstClr val="black"/>
              </a:solidFill>
              <a:latin typeface="Calibri" panose="020F0502020204030204"/>
            </a:endParaRPr>
          </a:p>
          <a:p>
            <a:pPr algn="ctr" defTabSz="685800"/>
            <a:r>
              <a:rPr lang="en-US" sz="1050" u="sng" dirty="0">
                <a:solidFill>
                  <a:prstClr val="black"/>
                </a:solidFill>
                <a:latin typeface="Calibri" panose="020F0502020204030204"/>
              </a:rPr>
              <a:t>Alternate Visit</a:t>
            </a:r>
          </a:p>
        </p:txBody>
      </p:sp>
      <p:sp>
        <p:nvSpPr>
          <p:cNvPr id="14" name="TextBox 13"/>
          <p:cNvSpPr txBox="1"/>
          <p:nvPr/>
        </p:nvSpPr>
        <p:spPr>
          <a:xfrm>
            <a:off x="2951923" y="575192"/>
            <a:ext cx="3685588" cy="523220"/>
          </a:xfrm>
          <a:prstGeom prst="rect">
            <a:avLst/>
          </a:prstGeom>
          <a:noFill/>
        </p:spPr>
        <p:txBody>
          <a:bodyPr wrap="square" rtlCol="0">
            <a:spAutoFit/>
          </a:bodyPr>
          <a:lstStyle/>
          <a:p>
            <a:pPr algn="ctr" defTabSz="685800"/>
            <a:r>
              <a:rPr lang="en-US" sz="2800" b="1" dirty="0">
                <a:solidFill>
                  <a:prstClr val="black"/>
                </a:solidFill>
                <a:latin typeface="Calibri" panose="020F0502020204030204"/>
              </a:rPr>
              <a:t>5 Stages of Visit Cycle</a:t>
            </a:r>
          </a:p>
        </p:txBody>
      </p:sp>
    </p:spTree>
    <p:extLst>
      <p:ext uri="{BB962C8B-B14F-4D97-AF65-F5344CB8AC3E}">
        <p14:creationId xmlns:p14="http://schemas.microsoft.com/office/powerpoint/2010/main" val="9497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C029-3FE8-4C23-83E5-E0FDA0A7411D}"/>
              </a:ext>
            </a:extLst>
          </p:cNvPr>
          <p:cNvSpPr>
            <a:spLocks noGrp="1"/>
          </p:cNvSpPr>
          <p:nvPr>
            <p:ph type="title"/>
          </p:nvPr>
        </p:nvSpPr>
        <p:spPr>
          <a:xfrm>
            <a:off x="1380295" y="518957"/>
            <a:ext cx="5032144" cy="553998"/>
          </a:xfrm>
        </p:spPr>
        <p:txBody>
          <a:bodyPr/>
          <a:lstStyle/>
          <a:p>
            <a:r>
              <a:rPr lang="en-US" sz="1800" dirty="0">
                <a:ea typeface="Calibri" panose="020F0502020204030204" pitchFamily="34" charset="0"/>
              </a:rPr>
              <a:t>Primary Care: Organizing Care Team </a:t>
            </a:r>
            <a:r>
              <a:rPr lang="en-US" sz="1800" dirty="0" smtClean="0">
                <a:ea typeface="Calibri" panose="020F0502020204030204" pitchFamily="34" charset="0"/>
              </a:rPr>
              <a:t>Resources</a:t>
            </a:r>
            <a:endParaRPr lang="en-US" sz="1800" dirty="0"/>
          </a:p>
        </p:txBody>
      </p:sp>
      <p:grpSp>
        <p:nvGrpSpPr>
          <p:cNvPr id="40" name="Group 39">
            <a:extLst>
              <a:ext uri="{FF2B5EF4-FFF2-40B4-BE49-F238E27FC236}">
                <a16:creationId xmlns:a16="http://schemas.microsoft.com/office/drawing/2014/main" id="{698CBFA4-26FF-4982-80DF-624948BBBDF8}"/>
              </a:ext>
            </a:extLst>
          </p:cNvPr>
          <p:cNvGrpSpPr/>
          <p:nvPr/>
        </p:nvGrpSpPr>
        <p:grpSpPr>
          <a:xfrm>
            <a:off x="665922" y="1510555"/>
            <a:ext cx="4672088" cy="4403228"/>
            <a:chOff x="316392" y="1464458"/>
            <a:chExt cx="5276954" cy="4886954"/>
          </a:xfrm>
        </p:grpSpPr>
        <p:sp>
          <p:nvSpPr>
            <p:cNvPr id="14" name="Oval 13">
              <a:extLst>
                <a:ext uri="{FF2B5EF4-FFF2-40B4-BE49-F238E27FC236}">
                  <a16:creationId xmlns:a16="http://schemas.microsoft.com/office/drawing/2014/main" id="{B270D2E3-8521-443A-9D9A-A438E0A40131}"/>
                </a:ext>
              </a:extLst>
            </p:cNvPr>
            <p:cNvSpPr/>
            <p:nvPr/>
          </p:nvSpPr>
          <p:spPr bwMode="auto">
            <a:xfrm>
              <a:off x="1983658" y="2997129"/>
              <a:ext cx="1975104" cy="1974570"/>
            </a:xfrm>
            <a:prstGeom prst="ellipse">
              <a:avLst/>
            </a:prstGeom>
            <a:noFill/>
            <a:ln w="12700" cap="flat" cmpd="sng" algn="ctr">
              <a:solidFill>
                <a:schemeClr val="accent1"/>
              </a:solidFill>
              <a:prstDash val="solid"/>
              <a:round/>
              <a:headEnd type="none" w="med" len="med"/>
              <a:tailEnd type="none" w="med" len="med"/>
            </a:ln>
            <a:effectLs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defRPr/>
              </a:pPr>
              <a:endParaRPr lang="en-US" sz="675" dirty="0">
                <a:solidFill>
                  <a:prstClr val="black"/>
                </a:solidFill>
                <a:latin typeface="Segoe UI Light"/>
              </a:endParaRPr>
            </a:p>
          </p:txBody>
        </p:sp>
        <p:sp>
          <p:nvSpPr>
            <p:cNvPr id="19" name="Oval 18">
              <a:extLst>
                <a:ext uri="{FF2B5EF4-FFF2-40B4-BE49-F238E27FC236}">
                  <a16:creationId xmlns:a16="http://schemas.microsoft.com/office/drawing/2014/main" id="{6FD4CDD4-E594-4551-AA82-DE5C1397A834}"/>
                </a:ext>
              </a:extLst>
            </p:cNvPr>
            <p:cNvSpPr/>
            <p:nvPr/>
          </p:nvSpPr>
          <p:spPr bwMode="auto">
            <a:xfrm>
              <a:off x="745317" y="1781184"/>
              <a:ext cx="4407409" cy="4406458"/>
            </a:xfrm>
            <a:prstGeom prst="ellipse">
              <a:avLst/>
            </a:prstGeom>
            <a:noFill/>
            <a:ln w="12700" cap="flat" cmpd="sng" algn="ctr">
              <a:solidFill>
                <a:schemeClr val="accent2"/>
              </a:solidFill>
              <a:prstDash val="solid"/>
              <a:round/>
              <a:headEnd type="none" w="med" len="med"/>
              <a:tailEnd type="none" w="med" len="med"/>
            </a:ln>
            <a:effectLs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defRPr/>
              </a:pPr>
              <a:endParaRPr lang="en-US" sz="675" dirty="0">
                <a:solidFill>
                  <a:prstClr val="black"/>
                </a:solidFill>
                <a:latin typeface="Segoe UI Light"/>
              </a:endParaRPr>
            </a:p>
          </p:txBody>
        </p:sp>
        <p:sp>
          <p:nvSpPr>
            <p:cNvPr id="20" name="Rectangle 19">
              <a:extLst>
                <a:ext uri="{FF2B5EF4-FFF2-40B4-BE49-F238E27FC236}">
                  <a16:creationId xmlns:a16="http://schemas.microsoft.com/office/drawing/2014/main" id="{A16FE419-598E-4EB7-9EBB-7C864A81C5AE}"/>
                </a:ext>
              </a:extLst>
            </p:cNvPr>
            <p:cNvSpPr/>
            <p:nvPr/>
          </p:nvSpPr>
          <p:spPr>
            <a:xfrm>
              <a:off x="316392" y="3667038"/>
              <a:ext cx="862329" cy="5275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prstClr val="black"/>
                  </a:solidFill>
                  <a:latin typeface="Segoe UI Light"/>
                </a:rPr>
                <a:t>Complex Care Manager</a:t>
              </a:r>
            </a:p>
          </p:txBody>
        </p:sp>
        <p:sp>
          <p:nvSpPr>
            <p:cNvPr id="21" name="Rectangle 20">
              <a:extLst>
                <a:ext uri="{FF2B5EF4-FFF2-40B4-BE49-F238E27FC236}">
                  <a16:creationId xmlns:a16="http://schemas.microsoft.com/office/drawing/2014/main" id="{E5CFDAE1-B678-4676-8677-D56AAA680D7D}"/>
                </a:ext>
              </a:extLst>
            </p:cNvPr>
            <p:cNvSpPr/>
            <p:nvPr/>
          </p:nvSpPr>
          <p:spPr>
            <a:xfrm>
              <a:off x="4731017" y="3667038"/>
              <a:ext cx="862329" cy="5275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prstClr val="black"/>
                  </a:solidFill>
                  <a:latin typeface="Segoe UI Light"/>
                </a:rPr>
                <a:t>SNF Care Manager</a:t>
              </a:r>
            </a:p>
          </p:txBody>
        </p:sp>
        <p:sp>
          <p:nvSpPr>
            <p:cNvPr id="22" name="Rectangle 21">
              <a:extLst>
                <a:ext uri="{FF2B5EF4-FFF2-40B4-BE49-F238E27FC236}">
                  <a16:creationId xmlns:a16="http://schemas.microsoft.com/office/drawing/2014/main" id="{FE46C950-534D-4ED1-9E48-AB257A422B5A}"/>
                </a:ext>
              </a:extLst>
            </p:cNvPr>
            <p:cNvSpPr/>
            <p:nvPr/>
          </p:nvSpPr>
          <p:spPr>
            <a:xfrm>
              <a:off x="2543573" y="1464458"/>
              <a:ext cx="862329" cy="5275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prstClr val="black"/>
                  </a:solidFill>
                  <a:latin typeface="Segoe UI Light"/>
                </a:rPr>
                <a:t>House Calls Care Manager</a:t>
              </a:r>
            </a:p>
          </p:txBody>
        </p:sp>
        <p:sp>
          <p:nvSpPr>
            <p:cNvPr id="23" name="Rectangle 22">
              <a:extLst>
                <a:ext uri="{FF2B5EF4-FFF2-40B4-BE49-F238E27FC236}">
                  <a16:creationId xmlns:a16="http://schemas.microsoft.com/office/drawing/2014/main" id="{A34A7DD1-A6CB-4520-98E6-B2A5DB2D62F3}"/>
                </a:ext>
              </a:extLst>
            </p:cNvPr>
            <p:cNvSpPr/>
            <p:nvPr/>
          </p:nvSpPr>
          <p:spPr>
            <a:xfrm>
              <a:off x="2547102" y="5822265"/>
              <a:ext cx="858800" cy="5291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prstClr val="black"/>
                  </a:solidFill>
                  <a:latin typeface="Segoe UI Light"/>
                </a:rPr>
                <a:t>Guest Assistance Program</a:t>
              </a:r>
            </a:p>
          </p:txBody>
        </p:sp>
        <p:sp>
          <p:nvSpPr>
            <p:cNvPr id="24" name="Oval 23">
              <a:extLst>
                <a:ext uri="{FF2B5EF4-FFF2-40B4-BE49-F238E27FC236}">
                  <a16:creationId xmlns:a16="http://schemas.microsoft.com/office/drawing/2014/main" id="{F03AFCD8-F4A0-48E0-8A6C-D59C97225DEC}"/>
                </a:ext>
              </a:extLst>
            </p:cNvPr>
            <p:cNvSpPr/>
            <p:nvPr/>
          </p:nvSpPr>
          <p:spPr bwMode="auto">
            <a:xfrm>
              <a:off x="1293884" y="2302428"/>
              <a:ext cx="3291841" cy="3293885"/>
            </a:xfrm>
            <a:prstGeom prst="ellipse">
              <a:avLst/>
            </a:prstGeom>
            <a:noFill/>
            <a:ln w="12700" cap="flat" cmpd="sng" algn="ctr">
              <a:solidFill>
                <a:schemeClr val="accent1"/>
              </a:solidFill>
              <a:prstDash val="solid"/>
              <a:round/>
              <a:headEnd type="none" w="med" len="med"/>
              <a:tailEnd type="none" w="med" len="med"/>
            </a:ln>
            <a:effectLs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defRPr/>
              </a:pPr>
              <a:endParaRPr lang="en-US" sz="675" dirty="0">
                <a:solidFill>
                  <a:prstClr val="black"/>
                </a:solidFill>
                <a:latin typeface="Segoe UI Light"/>
              </a:endParaRPr>
            </a:p>
          </p:txBody>
        </p:sp>
        <p:sp>
          <p:nvSpPr>
            <p:cNvPr id="25" name="Rectangle 24">
              <a:extLst>
                <a:ext uri="{FF2B5EF4-FFF2-40B4-BE49-F238E27FC236}">
                  <a16:creationId xmlns:a16="http://schemas.microsoft.com/office/drawing/2014/main" id="{41F92FC0-7B65-4E66-A8C6-9B72DAAD8FFA}"/>
                </a:ext>
              </a:extLst>
            </p:cNvPr>
            <p:cNvSpPr/>
            <p:nvPr/>
          </p:nvSpPr>
          <p:spPr>
            <a:xfrm>
              <a:off x="1497860" y="4944251"/>
              <a:ext cx="692579" cy="50589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44546A"/>
                  </a:solidFill>
                  <a:latin typeface="Segoe UI Light"/>
                </a:rPr>
                <a:t>Social Worker; BHCC SW</a:t>
              </a:r>
            </a:p>
          </p:txBody>
        </p:sp>
        <p:sp>
          <p:nvSpPr>
            <p:cNvPr id="26" name="Rectangle 25">
              <a:extLst>
                <a:ext uri="{FF2B5EF4-FFF2-40B4-BE49-F238E27FC236}">
                  <a16:creationId xmlns:a16="http://schemas.microsoft.com/office/drawing/2014/main" id="{EB19FC97-B335-4702-9B03-424C67E3E3EF}"/>
                </a:ext>
              </a:extLst>
            </p:cNvPr>
            <p:cNvSpPr/>
            <p:nvPr/>
          </p:nvSpPr>
          <p:spPr>
            <a:xfrm>
              <a:off x="1372311" y="2675671"/>
              <a:ext cx="694944" cy="50292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44546A"/>
                  </a:solidFill>
                  <a:latin typeface="Segoe UI Light"/>
                </a:rPr>
                <a:t>Pharm</a:t>
              </a:r>
            </a:p>
          </p:txBody>
        </p:sp>
        <p:sp>
          <p:nvSpPr>
            <p:cNvPr id="27" name="Rectangle 26">
              <a:extLst>
                <a:ext uri="{FF2B5EF4-FFF2-40B4-BE49-F238E27FC236}">
                  <a16:creationId xmlns:a16="http://schemas.microsoft.com/office/drawing/2014/main" id="{54924441-B3A1-4774-8FB4-2FF52A19821E}"/>
                </a:ext>
              </a:extLst>
            </p:cNvPr>
            <p:cNvSpPr/>
            <p:nvPr/>
          </p:nvSpPr>
          <p:spPr>
            <a:xfrm>
              <a:off x="2628448" y="2138682"/>
              <a:ext cx="692579" cy="50589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44546A"/>
                  </a:solidFill>
                  <a:latin typeface="Segoe UI Light"/>
                </a:rPr>
                <a:t>Registered Dietitian</a:t>
              </a:r>
            </a:p>
          </p:txBody>
        </p:sp>
        <p:sp>
          <p:nvSpPr>
            <p:cNvPr id="28" name="Rectangle 27">
              <a:extLst>
                <a:ext uri="{FF2B5EF4-FFF2-40B4-BE49-F238E27FC236}">
                  <a16:creationId xmlns:a16="http://schemas.microsoft.com/office/drawing/2014/main" id="{BC26EC9E-77BE-4923-A4C8-B93771D5A6FB}"/>
                </a:ext>
              </a:extLst>
            </p:cNvPr>
            <p:cNvSpPr/>
            <p:nvPr/>
          </p:nvSpPr>
          <p:spPr>
            <a:xfrm>
              <a:off x="3811835" y="4944251"/>
              <a:ext cx="692579" cy="50589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44546A"/>
                  </a:solidFill>
                  <a:latin typeface="Segoe UI Light"/>
                </a:rPr>
                <a:t>Panel Manager</a:t>
              </a:r>
            </a:p>
          </p:txBody>
        </p:sp>
        <p:grpSp>
          <p:nvGrpSpPr>
            <p:cNvPr id="38" name="Group 37">
              <a:extLst>
                <a:ext uri="{FF2B5EF4-FFF2-40B4-BE49-F238E27FC236}">
                  <a16:creationId xmlns:a16="http://schemas.microsoft.com/office/drawing/2014/main" id="{276A571F-4A6E-46D3-B222-ABBA9D2D3468}"/>
                </a:ext>
              </a:extLst>
            </p:cNvPr>
            <p:cNvGrpSpPr/>
            <p:nvPr/>
          </p:nvGrpSpPr>
          <p:grpSpPr>
            <a:xfrm>
              <a:off x="1628653" y="3771081"/>
              <a:ext cx="1063332" cy="426666"/>
              <a:chOff x="1628653" y="3771080"/>
              <a:chExt cx="1063332" cy="426666"/>
            </a:xfrm>
          </p:grpSpPr>
          <p:sp>
            <p:nvSpPr>
              <p:cNvPr id="11" name="Arrow: Right 10">
                <a:extLst>
                  <a:ext uri="{FF2B5EF4-FFF2-40B4-BE49-F238E27FC236}">
                    <a16:creationId xmlns:a16="http://schemas.microsoft.com/office/drawing/2014/main" id="{279E084A-5AD9-4F31-91CA-E9F9071E7736}"/>
                  </a:ext>
                </a:extLst>
              </p:cNvPr>
              <p:cNvSpPr/>
              <p:nvPr/>
            </p:nvSpPr>
            <p:spPr bwMode="auto">
              <a:xfrm>
                <a:off x="2258982" y="3909534"/>
                <a:ext cx="433003" cy="149758"/>
              </a:xfrm>
              <a:prstGeom prst="rightArrow">
                <a:avLst/>
              </a:prstGeom>
              <a:solidFill>
                <a:srgbClr val="B9B9B9"/>
              </a:solidFill>
              <a:ln w="9525" cap="flat" cmpd="sng" algn="ctr">
                <a:noFill/>
                <a:prstDash val="solid"/>
                <a:round/>
                <a:headEnd type="none" w="med" len="med"/>
                <a:tailEnd type="none" w="med" len="med"/>
              </a:ln>
              <a:effectLs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defRPr/>
                </a:pPr>
                <a:endParaRPr lang="en-US" sz="675" dirty="0">
                  <a:solidFill>
                    <a:prstClr val="black"/>
                  </a:solidFill>
                  <a:latin typeface="Segoe UI Light"/>
                </a:endParaRPr>
              </a:p>
            </p:txBody>
          </p:sp>
          <p:sp>
            <p:nvSpPr>
              <p:cNvPr id="29" name="Rectangle 28">
                <a:extLst>
                  <a:ext uri="{FF2B5EF4-FFF2-40B4-BE49-F238E27FC236}">
                    <a16:creationId xmlns:a16="http://schemas.microsoft.com/office/drawing/2014/main" id="{FEF42D36-C78C-4756-99FD-90A9211D8A88}"/>
                  </a:ext>
                </a:extLst>
              </p:cNvPr>
              <p:cNvSpPr/>
              <p:nvPr/>
            </p:nvSpPr>
            <p:spPr>
              <a:xfrm>
                <a:off x="1628653" y="3771080"/>
                <a:ext cx="668095" cy="426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FFFFFF"/>
                    </a:solidFill>
                    <a:latin typeface="Segoe UI Light"/>
                  </a:rPr>
                  <a:t>Physician</a:t>
                </a:r>
              </a:p>
            </p:txBody>
          </p:sp>
        </p:grpSp>
        <p:grpSp>
          <p:nvGrpSpPr>
            <p:cNvPr id="3" name="Group 2">
              <a:extLst>
                <a:ext uri="{FF2B5EF4-FFF2-40B4-BE49-F238E27FC236}">
                  <a16:creationId xmlns:a16="http://schemas.microsoft.com/office/drawing/2014/main" id="{5CB08ACD-0078-40E9-94E6-255C45CA6842}"/>
                </a:ext>
              </a:extLst>
            </p:cNvPr>
            <p:cNvGrpSpPr/>
            <p:nvPr/>
          </p:nvGrpSpPr>
          <p:grpSpPr>
            <a:xfrm>
              <a:off x="2640981" y="2873807"/>
              <a:ext cx="667512" cy="833925"/>
              <a:chOff x="2615265" y="2873604"/>
              <a:chExt cx="667512" cy="833925"/>
            </a:xfrm>
          </p:grpSpPr>
          <p:sp>
            <p:nvSpPr>
              <p:cNvPr id="5" name="Arrow: Down 4">
                <a:extLst>
                  <a:ext uri="{FF2B5EF4-FFF2-40B4-BE49-F238E27FC236}">
                    <a16:creationId xmlns:a16="http://schemas.microsoft.com/office/drawing/2014/main" id="{6EA8042C-347F-4119-97A1-C40188F801FE}"/>
                  </a:ext>
                </a:extLst>
              </p:cNvPr>
              <p:cNvSpPr/>
              <p:nvPr/>
            </p:nvSpPr>
            <p:spPr bwMode="auto">
              <a:xfrm>
                <a:off x="2875869" y="3186321"/>
                <a:ext cx="146304" cy="521208"/>
              </a:xfrm>
              <a:prstGeom prst="downArrow">
                <a:avLst/>
              </a:prstGeom>
              <a:solidFill>
                <a:srgbClr val="B9B9B9"/>
              </a:solidFill>
              <a:ln w="9525" cap="flat" cmpd="sng" algn="ctr">
                <a:noFill/>
                <a:prstDash val="solid"/>
                <a:round/>
                <a:headEnd type="none" w="med" len="med"/>
                <a:tailEnd type="none" w="med" len="med"/>
              </a:ln>
              <a:effectLs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defRPr/>
                </a:pPr>
                <a:endParaRPr lang="en-US" sz="675" dirty="0">
                  <a:solidFill>
                    <a:prstClr val="black"/>
                  </a:solidFill>
                  <a:latin typeface="Segoe UI Light"/>
                </a:endParaRPr>
              </a:p>
            </p:txBody>
          </p:sp>
          <p:sp>
            <p:nvSpPr>
              <p:cNvPr id="30" name="Rectangle 29">
                <a:extLst>
                  <a:ext uri="{FF2B5EF4-FFF2-40B4-BE49-F238E27FC236}">
                    <a16:creationId xmlns:a16="http://schemas.microsoft.com/office/drawing/2014/main" id="{EA045B04-95BB-45E9-A67E-423DC8FA0655}"/>
                  </a:ext>
                </a:extLst>
              </p:cNvPr>
              <p:cNvSpPr/>
              <p:nvPr/>
            </p:nvSpPr>
            <p:spPr>
              <a:xfrm>
                <a:off x="2615265" y="2873604"/>
                <a:ext cx="667512" cy="426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FFFFFF"/>
                    </a:solidFill>
                    <a:latin typeface="Segoe UI Light"/>
                  </a:rPr>
                  <a:t>Nurse</a:t>
                </a:r>
              </a:p>
            </p:txBody>
          </p:sp>
        </p:grpSp>
        <p:grpSp>
          <p:nvGrpSpPr>
            <p:cNvPr id="39" name="Group 38">
              <a:extLst>
                <a:ext uri="{FF2B5EF4-FFF2-40B4-BE49-F238E27FC236}">
                  <a16:creationId xmlns:a16="http://schemas.microsoft.com/office/drawing/2014/main" id="{AF9A29C1-47E5-45C4-B37D-FDD6C19DDE52}"/>
                </a:ext>
              </a:extLst>
            </p:cNvPr>
            <p:cNvGrpSpPr/>
            <p:nvPr/>
          </p:nvGrpSpPr>
          <p:grpSpPr>
            <a:xfrm>
              <a:off x="3249771" y="3771081"/>
              <a:ext cx="1047872" cy="426666"/>
              <a:chOff x="3249771" y="3771080"/>
              <a:chExt cx="1047872" cy="426666"/>
            </a:xfrm>
          </p:grpSpPr>
          <p:sp>
            <p:nvSpPr>
              <p:cNvPr id="10" name="Arrow: Left 9">
                <a:extLst>
                  <a:ext uri="{FF2B5EF4-FFF2-40B4-BE49-F238E27FC236}">
                    <a16:creationId xmlns:a16="http://schemas.microsoft.com/office/drawing/2014/main" id="{0DC2A522-4F8E-4FC6-8BB4-44B95F30922F}"/>
                  </a:ext>
                </a:extLst>
              </p:cNvPr>
              <p:cNvSpPr/>
              <p:nvPr/>
            </p:nvSpPr>
            <p:spPr bwMode="auto">
              <a:xfrm>
                <a:off x="3249771" y="3909534"/>
                <a:ext cx="521208" cy="146304"/>
              </a:xfrm>
              <a:prstGeom prst="leftArrow">
                <a:avLst/>
              </a:prstGeom>
              <a:solidFill>
                <a:srgbClr val="B9B9B9"/>
              </a:solidFill>
              <a:ln w="9525" cap="flat" cmpd="sng" algn="ctr">
                <a:noFill/>
                <a:prstDash val="solid"/>
                <a:round/>
                <a:headEnd type="none" w="med" len="med"/>
                <a:tailEnd type="none" w="med" len="med"/>
              </a:ln>
              <a:effectLs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defRPr/>
                </a:pPr>
                <a:endParaRPr lang="en-US" sz="675" dirty="0">
                  <a:solidFill>
                    <a:prstClr val="black"/>
                  </a:solidFill>
                  <a:latin typeface="Segoe UI Light"/>
                </a:endParaRPr>
              </a:p>
            </p:txBody>
          </p:sp>
          <p:sp>
            <p:nvSpPr>
              <p:cNvPr id="31" name="Rectangle 30">
                <a:extLst>
                  <a:ext uri="{FF2B5EF4-FFF2-40B4-BE49-F238E27FC236}">
                    <a16:creationId xmlns:a16="http://schemas.microsoft.com/office/drawing/2014/main" id="{D90C3887-B353-44F2-899E-F001BB89476B}"/>
                  </a:ext>
                </a:extLst>
              </p:cNvPr>
              <p:cNvSpPr/>
              <p:nvPr/>
            </p:nvSpPr>
            <p:spPr>
              <a:xfrm>
                <a:off x="3630131" y="3771080"/>
                <a:ext cx="667512" cy="426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FFFFFF"/>
                    </a:solidFill>
                    <a:latin typeface="Segoe UI Light"/>
                  </a:rPr>
                  <a:t>MA</a:t>
                </a:r>
              </a:p>
            </p:txBody>
          </p:sp>
        </p:grpSp>
        <p:grpSp>
          <p:nvGrpSpPr>
            <p:cNvPr id="37" name="Group 36">
              <a:extLst>
                <a:ext uri="{FF2B5EF4-FFF2-40B4-BE49-F238E27FC236}">
                  <a16:creationId xmlns:a16="http://schemas.microsoft.com/office/drawing/2014/main" id="{34E01A6F-7C45-4288-A2CC-12ED4EAD68BE}"/>
                </a:ext>
              </a:extLst>
            </p:cNvPr>
            <p:cNvGrpSpPr/>
            <p:nvPr/>
          </p:nvGrpSpPr>
          <p:grpSpPr>
            <a:xfrm>
              <a:off x="2638124" y="4258225"/>
              <a:ext cx="667512" cy="878199"/>
              <a:chOff x="2638124" y="4258225"/>
              <a:chExt cx="667512" cy="878199"/>
            </a:xfrm>
          </p:grpSpPr>
          <p:sp>
            <p:nvSpPr>
              <p:cNvPr id="6" name="Arrow: Up 5">
                <a:extLst>
                  <a:ext uri="{FF2B5EF4-FFF2-40B4-BE49-F238E27FC236}">
                    <a16:creationId xmlns:a16="http://schemas.microsoft.com/office/drawing/2014/main" id="{136E8991-1211-43A6-971B-A350366AE369}"/>
                  </a:ext>
                </a:extLst>
              </p:cNvPr>
              <p:cNvSpPr/>
              <p:nvPr/>
            </p:nvSpPr>
            <p:spPr bwMode="auto">
              <a:xfrm>
                <a:off x="2898728" y="4258225"/>
                <a:ext cx="146304" cy="521208"/>
              </a:xfrm>
              <a:prstGeom prst="upArrow">
                <a:avLst/>
              </a:prstGeom>
              <a:solidFill>
                <a:srgbClr val="B9B9B9"/>
              </a:solidFill>
              <a:ln w="9525" cap="flat" cmpd="sng" algn="ctr">
                <a:noFill/>
                <a:prstDash val="solid"/>
                <a:round/>
                <a:headEnd type="none" w="med" len="med"/>
                <a:tailEnd type="none" w="med" len="med"/>
              </a:ln>
              <a:effectLst/>
              <a:ex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defRPr/>
                </a:pPr>
                <a:endParaRPr lang="en-US" sz="675" dirty="0">
                  <a:solidFill>
                    <a:prstClr val="black"/>
                  </a:solidFill>
                  <a:latin typeface="Segoe UI Light"/>
                </a:endParaRPr>
              </a:p>
            </p:txBody>
          </p:sp>
          <p:sp>
            <p:nvSpPr>
              <p:cNvPr id="32" name="Rectangle 31">
                <a:extLst>
                  <a:ext uri="{FF2B5EF4-FFF2-40B4-BE49-F238E27FC236}">
                    <a16:creationId xmlns:a16="http://schemas.microsoft.com/office/drawing/2014/main" id="{9304EE2E-DF0D-4773-AA2B-9147AABD7AF0}"/>
                  </a:ext>
                </a:extLst>
              </p:cNvPr>
              <p:cNvSpPr/>
              <p:nvPr/>
            </p:nvSpPr>
            <p:spPr>
              <a:xfrm>
                <a:off x="2638124" y="4709758"/>
                <a:ext cx="667512" cy="426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FFFFFF"/>
                    </a:solidFill>
                    <a:latin typeface="Segoe UI Light"/>
                  </a:rPr>
                  <a:t>APP</a:t>
                </a:r>
              </a:p>
            </p:txBody>
          </p:sp>
        </p:grpSp>
        <p:sp>
          <p:nvSpPr>
            <p:cNvPr id="33" name="Rectangle 32">
              <a:extLst>
                <a:ext uri="{FF2B5EF4-FFF2-40B4-BE49-F238E27FC236}">
                  <a16:creationId xmlns:a16="http://schemas.microsoft.com/office/drawing/2014/main" id="{567E5D73-1F2B-428B-8CD3-291FA209D272}"/>
                </a:ext>
              </a:extLst>
            </p:cNvPr>
            <p:cNvSpPr/>
            <p:nvPr/>
          </p:nvSpPr>
          <p:spPr>
            <a:xfrm>
              <a:off x="3877529" y="2675671"/>
              <a:ext cx="692579" cy="50589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r>
                <a:rPr lang="en-US" sz="675" b="1" kern="0" dirty="0">
                  <a:solidFill>
                    <a:srgbClr val="44546A"/>
                  </a:solidFill>
                  <a:latin typeface="Segoe UI Light"/>
                </a:rPr>
                <a:t>Care Navigator</a:t>
              </a:r>
            </a:p>
          </p:txBody>
        </p:sp>
        <p:sp>
          <p:nvSpPr>
            <p:cNvPr id="35" name="Oval 34">
              <a:extLst>
                <a:ext uri="{FF2B5EF4-FFF2-40B4-BE49-F238E27FC236}">
                  <a16:creationId xmlns:a16="http://schemas.microsoft.com/office/drawing/2014/main" id="{89BDFF66-CF61-4442-B058-05DD64378C04}"/>
                </a:ext>
              </a:extLst>
            </p:cNvPr>
            <p:cNvSpPr/>
            <p:nvPr/>
          </p:nvSpPr>
          <p:spPr bwMode="auto">
            <a:xfrm>
              <a:off x="2692318" y="3707441"/>
              <a:ext cx="557784" cy="553947"/>
            </a:xfrm>
            <a:prstGeom prst="ellipse">
              <a:avLst/>
            </a:prstGeom>
            <a:solidFill>
              <a:srgbClr val="D6E7FF"/>
            </a:solidFill>
            <a:ln w="9525" cap="flat" cmpd="sng" algn="ctr">
              <a:noFill/>
              <a:prstDash val="solid"/>
              <a:round/>
              <a:headEnd type="none" w="med" len="med"/>
              <a:tailEnd type="none" w="med" len="med"/>
            </a:ln>
            <a:effectLst/>
            <a:extLst/>
          </p:spPr>
          <p:txBody>
            <a:bodyPr rot="0" spcFirstLastPara="0" vertOverflow="overflow" horzOverflow="overflow" vert="horz" wrap="none" lIns="68580" tIns="68580" rIns="68580" bIns="68580" numCol="1" spcCol="0" rtlCol="0" fromWordArt="0" anchor="ctr" anchorCtr="0" forceAA="0" compatLnSpc="1">
              <a:prstTxWarp prst="textNoShape">
                <a:avLst/>
              </a:prstTxWarp>
              <a:noAutofit/>
            </a:bodyPr>
            <a:lstStyle/>
            <a:p>
              <a:pPr algn="ctr" defTabSz="685800" fontAlgn="base">
                <a:spcBef>
                  <a:spcPct val="0"/>
                </a:spcBef>
                <a:spcAft>
                  <a:spcPct val="0"/>
                </a:spcAft>
                <a:defRPr/>
              </a:pPr>
              <a:r>
                <a:rPr lang="en-US" sz="675" b="1" dirty="0">
                  <a:solidFill>
                    <a:srgbClr val="44546A"/>
                  </a:solidFill>
                  <a:latin typeface="Segoe UI Light"/>
                </a:rPr>
                <a:t>Active</a:t>
              </a:r>
              <a:endParaRPr lang="en-US" sz="675" b="1" dirty="0">
                <a:solidFill>
                  <a:srgbClr val="44546A"/>
                </a:solidFill>
                <a:latin typeface="Arial"/>
              </a:endParaRPr>
            </a:p>
            <a:p>
              <a:pPr algn="ctr" defTabSz="685800" fontAlgn="base">
                <a:spcBef>
                  <a:spcPct val="0"/>
                </a:spcBef>
                <a:spcAft>
                  <a:spcPct val="0"/>
                </a:spcAft>
                <a:defRPr/>
              </a:pPr>
              <a:r>
                <a:rPr lang="en-US" sz="675" b="1" dirty="0">
                  <a:solidFill>
                    <a:srgbClr val="44546A"/>
                  </a:solidFill>
                  <a:latin typeface="Arial"/>
                </a:rPr>
                <a:t>Patient</a:t>
              </a:r>
              <a:endParaRPr lang="en-US" sz="675" b="1" dirty="0">
                <a:solidFill>
                  <a:srgbClr val="44546A"/>
                </a:solidFill>
                <a:latin typeface="Segoe UI Light"/>
              </a:endParaRPr>
            </a:p>
            <a:p>
              <a:pPr algn="ctr" defTabSz="685800" fontAlgn="base">
                <a:spcBef>
                  <a:spcPct val="0"/>
                </a:spcBef>
                <a:spcAft>
                  <a:spcPct val="0"/>
                </a:spcAft>
                <a:defRPr/>
              </a:pPr>
              <a:r>
                <a:rPr lang="en-US" sz="675" b="1" dirty="0">
                  <a:solidFill>
                    <a:srgbClr val="44546A"/>
                  </a:solidFill>
                  <a:latin typeface="Segoe UI Light"/>
                </a:rPr>
                <a:t>Base*</a:t>
              </a:r>
            </a:p>
          </p:txBody>
        </p:sp>
      </p:grpSp>
      <p:grpSp>
        <p:nvGrpSpPr>
          <p:cNvPr id="60" name="Group 59">
            <a:extLst>
              <a:ext uri="{FF2B5EF4-FFF2-40B4-BE49-F238E27FC236}">
                <a16:creationId xmlns:a16="http://schemas.microsoft.com/office/drawing/2014/main" id="{335EEF10-25F7-4910-B5E0-ACBCCDF03F84}"/>
              </a:ext>
            </a:extLst>
          </p:cNvPr>
          <p:cNvGrpSpPr/>
          <p:nvPr/>
        </p:nvGrpSpPr>
        <p:grpSpPr>
          <a:xfrm>
            <a:off x="5496563" y="1711730"/>
            <a:ext cx="2306406" cy="473206"/>
            <a:chOff x="6030013" y="1467342"/>
            <a:chExt cx="2826394" cy="630941"/>
          </a:xfrm>
        </p:grpSpPr>
        <p:sp>
          <p:nvSpPr>
            <p:cNvPr id="46" name="TextBox 45">
              <a:extLst>
                <a:ext uri="{FF2B5EF4-FFF2-40B4-BE49-F238E27FC236}">
                  <a16:creationId xmlns:a16="http://schemas.microsoft.com/office/drawing/2014/main" id="{4542FD01-C209-4ED7-B851-8F8902881CA5}"/>
                </a:ext>
              </a:extLst>
            </p:cNvPr>
            <p:cNvSpPr txBox="1"/>
            <p:nvPr/>
          </p:nvSpPr>
          <p:spPr>
            <a:xfrm>
              <a:off x="6338327" y="1467342"/>
              <a:ext cx="2518080" cy="630941"/>
            </a:xfrm>
            <a:prstGeom prst="rect">
              <a:avLst/>
            </a:prstGeom>
            <a:noFill/>
          </p:spPr>
          <p:txBody>
            <a:bodyPr wrap="square" rtlCol="0">
              <a:spAutoFit/>
            </a:bodyPr>
            <a:lstStyle/>
            <a:p>
              <a:pPr defTabSz="342900">
                <a:defRPr/>
              </a:pPr>
              <a:r>
                <a:rPr lang="en-US" sz="825" dirty="0">
                  <a:solidFill>
                    <a:srgbClr val="000000"/>
                  </a:solidFill>
                  <a:latin typeface="Arial"/>
                  <a:ea typeface="Times New Roman" panose="02020603050405020304" pitchFamily="18" charset="0"/>
                </a:rPr>
                <a:t>Core clinical care team members delivering care to a defined number of unique patients</a:t>
              </a:r>
              <a:endParaRPr lang="en-US" sz="825" dirty="0">
                <a:solidFill>
                  <a:srgbClr val="000000"/>
                </a:solidFill>
                <a:latin typeface="Arial"/>
                <a:ea typeface="Calibri" panose="020F0502020204030204" pitchFamily="34" charset="0"/>
              </a:endParaRPr>
            </a:p>
          </p:txBody>
        </p:sp>
        <p:sp>
          <p:nvSpPr>
            <p:cNvPr id="57" name="Rectangle 56">
              <a:extLst>
                <a:ext uri="{FF2B5EF4-FFF2-40B4-BE49-F238E27FC236}">
                  <a16:creationId xmlns:a16="http://schemas.microsoft.com/office/drawing/2014/main" id="{C63D1B09-1139-4A98-91BB-6C4D7C6410BF}"/>
                </a:ext>
              </a:extLst>
            </p:cNvPr>
            <p:cNvSpPr/>
            <p:nvPr/>
          </p:nvSpPr>
          <p:spPr>
            <a:xfrm>
              <a:off x="6030013" y="1550691"/>
              <a:ext cx="23971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750" b="1" kern="0" dirty="0">
                <a:solidFill>
                  <a:srgbClr val="FFFFFF"/>
                </a:solidFill>
                <a:latin typeface="Arial"/>
              </a:endParaRPr>
            </a:p>
          </p:txBody>
        </p:sp>
      </p:grpSp>
      <p:grpSp>
        <p:nvGrpSpPr>
          <p:cNvPr id="42" name="Group 41">
            <a:extLst>
              <a:ext uri="{FF2B5EF4-FFF2-40B4-BE49-F238E27FC236}">
                <a16:creationId xmlns:a16="http://schemas.microsoft.com/office/drawing/2014/main" id="{DE11DC5D-34D1-46C0-A936-59BE3C97B7D8}"/>
              </a:ext>
            </a:extLst>
          </p:cNvPr>
          <p:cNvGrpSpPr/>
          <p:nvPr/>
        </p:nvGrpSpPr>
        <p:grpSpPr>
          <a:xfrm>
            <a:off x="5496563" y="2138911"/>
            <a:ext cx="2306405" cy="600164"/>
            <a:chOff x="6030013" y="1989654"/>
            <a:chExt cx="2826394" cy="800218"/>
          </a:xfrm>
        </p:grpSpPr>
        <p:sp>
          <p:nvSpPr>
            <p:cNvPr id="47" name="TextBox 46">
              <a:extLst>
                <a:ext uri="{FF2B5EF4-FFF2-40B4-BE49-F238E27FC236}">
                  <a16:creationId xmlns:a16="http://schemas.microsoft.com/office/drawing/2014/main" id="{AB6F612F-C9C6-40EC-B9CC-B70CEFA6D0B4}"/>
                </a:ext>
              </a:extLst>
            </p:cNvPr>
            <p:cNvSpPr txBox="1"/>
            <p:nvPr/>
          </p:nvSpPr>
          <p:spPr>
            <a:xfrm>
              <a:off x="6331306" y="1989654"/>
              <a:ext cx="2525101" cy="800218"/>
            </a:xfrm>
            <a:prstGeom prst="rect">
              <a:avLst/>
            </a:prstGeom>
            <a:noFill/>
          </p:spPr>
          <p:txBody>
            <a:bodyPr wrap="square" rtlCol="0">
              <a:spAutoFit/>
            </a:bodyPr>
            <a:lstStyle/>
            <a:p>
              <a:pPr defTabSz="342900">
                <a:defRPr/>
              </a:pPr>
              <a:r>
                <a:rPr lang="en-US" sz="825" dirty="0">
                  <a:solidFill>
                    <a:srgbClr val="000000"/>
                  </a:solidFill>
                  <a:latin typeface="Arial"/>
                </a:rPr>
                <a:t>Shared resources </a:t>
              </a:r>
              <a:r>
                <a:rPr lang="en-US" sz="825" u="sng" dirty="0">
                  <a:solidFill>
                    <a:srgbClr val="000000"/>
                  </a:solidFill>
                  <a:latin typeface="Arial"/>
                </a:rPr>
                <a:t>aligning with specific ambulatory care teams</a:t>
              </a:r>
              <a:r>
                <a:rPr lang="en-US" sz="825" dirty="0">
                  <a:solidFill>
                    <a:srgbClr val="000000"/>
                  </a:solidFill>
                  <a:latin typeface="Arial"/>
                </a:rPr>
                <a:t> working with patients who have been identified as  needing specific intervention(s)</a:t>
              </a:r>
            </a:p>
          </p:txBody>
        </p:sp>
        <p:sp>
          <p:nvSpPr>
            <p:cNvPr id="58" name="Rectangle 57">
              <a:extLst>
                <a:ext uri="{FF2B5EF4-FFF2-40B4-BE49-F238E27FC236}">
                  <a16:creationId xmlns:a16="http://schemas.microsoft.com/office/drawing/2014/main" id="{0B1D2767-4BD7-4783-B802-513FF5B07357}"/>
                </a:ext>
              </a:extLst>
            </p:cNvPr>
            <p:cNvSpPr/>
            <p:nvPr/>
          </p:nvSpPr>
          <p:spPr>
            <a:xfrm>
              <a:off x="6030013" y="2067067"/>
              <a:ext cx="239713" cy="2286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750" b="1" kern="0" dirty="0">
                <a:solidFill>
                  <a:prstClr val="black"/>
                </a:solidFill>
                <a:latin typeface="Arial"/>
              </a:endParaRPr>
            </a:p>
          </p:txBody>
        </p:sp>
      </p:grpSp>
      <p:grpSp>
        <p:nvGrpSpPr>
          <p:cNvPr id="41" name="Group 40">
            <a:extLst>
              <a:ext uri="{FF2B5EF4-FFF2-40B4-BE49-F238E27FC236}">
                <a16:creationId xmlns:a16="http://schemas.microsoft.com/office/drawing/2014/main" id="{D4B8AE5C-944B-4BE0-8438-8D378974ADB4}"/>
              </a:ext>
            </a:extLst>
          </p:cNvPr>
          <p:cNvGrpSpPr/>
          <p:nvPr/>
        </p:nvGrpSpPr>
        <p:grpSpPr>
          <a:xfrm>
            <a:off x="5496563" y="2695317"/>
            <a:ext cx="2306405" cy="473206"/>
            <a:chOff x="6030013" y="2850521"/>
            <a:chExt cx="2826394" cy="630941"/>
          </a:xfrm>
        </p:grpSpPr>
        <p:sp>
          <p:nvSpPr>
            <p:cNvPr id="48" name="TextBox 47">
              <a:extLst>
                <a:ext uri="{FF2B5EF4-FFF2-40B4-BE49-F238E27FC236}">
                  <a16:creationId xmlns:a16="http://schemas.microsoft.com/office/drawing/2014/main" id="{B7C36B4D-C0B1-401D-97A1-E979DE28E5B9}"/>
                </a:ext>
              </a:extLst>
            </p:cNvPr>
            <p:cNvSpPr txBox="1"/>
            <p:nvPr/>
          </p:nvSpPr>
          <p:spPr>
            <a:xfrm>
              <a:off x="6342494" y="2850521"/>
              <a:ext cx="2513913" cy="630941"/>
            </a:xfrm>
            <a:prstGeom prst="rect">
              <a:avLst/>
            </a:prstGeom>
            <a:noFill/>
          </p:spPr>
          <p:txBody>
            <a:bodyPr wrap="square" rtlCol="0">
              <a:spAutoFit/>
            </a:bodyPr>
            <a:lstStyle/>
            <a:p>
              <a:pPr defTabSz="342900">
                <a:defRPr/>
              </a:pPr>
              <a:r>
                <a:rPr lang="en-US" sz="825" dirty="0">
                  <a:solidFill>
                    <a:srgbClr val="000000"/>
                  </a:solidFill>
                  <a:latin typeface="Arial"/>
                </a:rPr>
                <a:t>Shared resources </a:t>
              </a:r>
              <a:r>
                <a:rPr lang="en-US" sz="825" u="sng" dirty="0">
                  <a:solidFill>
                    <a:srgbClr val="000000"/>
                  </a:solidFill>
                  <a:latin typeface="Arial"/>
                </a:rPr>
                <a:t>working across all of Michigan Medicine</a:t>
              </a:r>
              <a:r>
                <a:rPr lang="en-US" sz="825" dirty="0">
                  <a:solidFill>
                    <a:srgbClr val="000000"/>
                  </a:solidFill>
                  <a:latin typeface="Arial"/>
                </a:rPr>
                <a:t> with specific patient populations</a:t>
              </a:r>
            </a:p>
          </p:txBody>
        </p:sp>
        <p:sp>
          <p:nvSpPr>
            <p:cNvPr id="59" name="Rectangle 58">
              <a:extLst>
                <a:ext uri="{FF2B5EF4-FFF2-40B4-BE49-F238E27FC236}">
                  <a16:creationId xmlns:a16="http://schemas.microsoft.com/office/drawing/2014/main" id="{20824464-2522-4F0A-A340-E577993AC8A3}"/>
                </a:ext>
              </a:extLst>
            </p:cNvPr>
            <p:cNvSpPr/>
            <p:nvPr/>
          </p:nvSpPr>
          <p:spPr>
            <a:xfrm>
              <a:off x="6030013" y="2926936"/>
              <a:ext cx="239713"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750" b="1" kern="0" dirty="0">
                <a:solidFill>
                  <a:prstClr val="black"/>
                </a:solidFill>
                <a:latin typeface="Arial"/>
              </a:endParaRPr>
            </a:p>
          </p:txBody>
        </p:sp>
      </p:grpSp>
      <p:sp>
        <p:nvSpPr>
          <p:cNvPr id="36" name="Rectangle 35">
            <a:extLst>
              <a:ext uri="{FF2B5EF4-FFF2-40B4-BE49-F238E27FC236}">
                <a16:creationId xmlns:a16="http://schemas.microsoft.com/office/drawing/2014/main" id="{7FE096E9-3F2A-472E-AE2C-C5CBF15B6031}"/>
              </a:ext>
            </a:extLst>
          </p:cNvPr>
          <p:cNvSpPr/>
          <p:nvPr/>
        </p:nvSpPr>
        <p:spPr>
          <a:xfrm>
            <a:off x="5434678" y="1512719"/>
            <a:ext cx="2324545" cy="1649772"/>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900" b="1" dirty="0">
                <a:solidFill>
                  <a:srgbClr val="000000"/>
                </a:solidFill>
                <a:latin typeface="Arial"/>
              </a:rPr>
              <a:t>Legend:</a:t>
            </a:r>
          </a:p>
        </p:txBody>
      </p:sp>
      <p:sp>
        <p:nvSpPr>
          <p:cNvPr id="50" name="TextBox 49">
            <a:extLst>
              <a:ext uri="{FF2B5EF4-FFF2-40B4-BE49-F238E27FC236}">
                <a16:creationId xmlns:a16="http://schemas.microsoft.com/office/drawing/2014/main" id="{FB9D8D95-F1DB-4F2B-A0AE-BCB98546CDFE}"/>
              </a:ext>
            </a:extLst>
          </p:cNvPr>
          <p:cNvSpPr txBox="1"/>
          <p:nvPr/>
        </p:nvSpPr>
        <p:spPr>
          <a:xfrm>
            <a:off x="415017" y="5236093"/>
            <a:ext cx="1228688" cy="553998"/>
          </a:xfrm>
          <a:prstGeom prst="rect">
            <a:avLst/>
          </a:prstGeom>
          <a:noFill/>
        </p:spPr>
        <p:txBody>
          <a:bodyPr wrap="square" rtlCol="0">
            <a:spAutoFit/>
          </a:bodyPr>
          <a:lstStyle/>
          <a:p>
            <a:pPr defTabSz="685800">
              <a:defRPr/>
            </a:pPr>
            <a:r>
              <a:rPr lang="en-US" sz="750" dirty="0">
                <a:solidFill>
                  <a:prstClr val="black"/>
                </a:solidFill>
                <a:latin typeface="Segoe UI Light" panose="020B0502040204020203" pitchFamily="34" charset="0"/>
                <a:ea typeface="Verdana" panose="020B0604030504040204" pitchFamily="34" charset="0"/>
                <a:cs typeface="Segoe UI Light" panose="020B0502040204020203" pitchFamily="34" charset="0"/>
              </a:rPr>
              <a:t>*Refers to patients who have actively engaged with the core clinical care team in the last 18 months</a:t>
            </a:r>
          </a:p>
        </p:txBody>
      </p:sp>
      <p:sp>
        <p:nvSpPr>
          <p:cNvPr id="49" name="TextBox 48">
            <a:extLst>
              <a:ext uri="{FF2B5EF4-FFF2-40B4-BE49-F238E27FC236}">
                <a16:creationId xmlns:a16="http://schemas.microsoft.com/office/drawing/2014/main" id="{73153140-6518-4CE1-99BC-17678A00C88D}"/>
              </a:ext>
            </a:extLst>
          </p:cNvPr>
          <p:cNvSpPr txBox="1"/>
          <p:nvPr/>
        </p:nvSpPr>
        <p:spPr>
          <a:xfrm>
            <a:off x="5434678" y="3577584"/>
            <a:ext cx="2324545" cy="1545295"/>
          </a:xfrm>
          <a:prstGeom prst="rect">
            <a:avLst/>
          </a:prstGeom>
          <a:noFill/>
        </p:spPr>
        <p:txBody>
          <a:bodyPr wrap="square" rtlCol="0">
            <a:spAutoFit/>
          </a:bodyPr>
          <a:lstStyle/>
          <a:p>
            <a:pPr defTabSz="685800">
              <a:spcBef>
                <a:spcPts val="225"/>
              </a:spcBef>
              <a:spcAft>
                <a:spcPts val="225"/>
              </a:spcAft>
              <a:buClr>
                <a:srgbClr val="002960"/>
              </a:buClr>
              <a:buSzPct val="130000"/>
            </a:pPr>
            <a:r>
              <a:rPr lang="en-US" sz="975" i="1" dirty="0">
                <a:solidFill>
                  <a:srgbClr val="000000"/>
                </a:solidFill>
                <a:latin typeface="Arial"/>
                <a:ea typeface="Verdana" panose="020B0604030504040204" pitchFamily="34" charset="0"/>
                <a:cs typeface="Segoe UI" panose="020B0502040204020203" pitchFamily="34" charset="0"/>
              </a:rPr>
              <a:t>General approach for determining resource requirements:</a:t>
            </a:r>
          </a:p>
          <a:p>
            <a:pPr marL="214313" indent="-214313" defTabSz="685800">
              <a:spcBef>
                <a:spcPts val="225"/>
              </a:spcBef>
              <a:spcAft>
                <a:spcPts val="225"/>
              </a:spcAft>
              <a:buClr>
                <a:srgbClr val="002960"/>
              </a:buClr>
              <a:buSzPct val="130000"/>
              <a:buFont typeface="Arial" panose="020B0604020202020204" pitchFamily="34" charset="0"/>
              <a:buChar char="•"/>
            </a:pPr>
            <a:r>
              <a:rPr lang="en-US" sz="975" i="1" dirty="0">
                <a:solidFill>
                  <a:srgbClr val="000000"/>
                </a:solidFill>
                <a:latin typeface="Arial"/>
                <a:ea typeface="Verdana" panose="020B0604030504040204" pitchFamily="34" charset="0"/>
                <a:cs typeface="Segoe UI" panose="020B0502040204020203" pitchFamily="34" charset="0"/>
              </a:rPr>
              <a:t>Core clinical care team resources are determined based on the number of unique patients and provider schedules</a:t>
            </a:r>
          </a:p>
          <a:p>
            <a:pPr marL="214313" indent="-214313" defTabSz="685800">
              <a:spcBef>
                <a:spcPts val="225"/>
              </a:spcBef>
              <a:spcAft>
                <a:spcPts val="225"/>
              </a:spcAft>
              <a:buClr>
                <a:srgbClr val="002960"/>
              </a:buClr>
              <a:buSzPct val="130000"/>
              <a:buFont typeface="Arial" panose="020B0604020202020204" pitchFamily="34" charset="0"/>
              <a:buChar char="•"/>
            </a:pPr>
            <a:r>
              <a:rPr lang="en-US" sz="975" i="1" dirty="0">
                <a:solidFill>
                  <a:srgbClr val="000000"/>
                </a:solidFill>
                <a:latin typeface="Arial"/>
                <a:ea typeface="Verdana" panose="020B0604030504040204" pitchFamily="34" charset="0"/>
                <a:cs typeface="Segoe UI" panose="020B0502040204020203" pitchFamily="34" charset="0"/>
              </a:rPr>
              <a:t>All other resources are determined based on the attributes and needs of active patients  </a:t>
            </a:r>
          </a:p>
        </p:txBody>
      </p:sp>
    </p:spTree>
    <p:extLst>
      <p:ext uri="{BB962C8B-B14F-4D97-AF65-F5344CB8AC3E}">
        <p14:creationId xmlns:p14="http://schemas.microsoft.com/office/powerpoint/2010/main" val="3630645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487" y="234865"/>
            <a:ext cx="7265504" cy="669595"/>
          </a:xfrm>
        </p:spPr>
        <p:txBody>
          <a:bodyPr/>
          <a:lstStyle/>
          <a:p>
            <a:r>
              <a:rPr lang="en-US" sz="2400" dirty="0"/>
              <a:t>Shift to population-based business model </a:t>
            </a:r>
          </a:p>
        </p:txBody>
      </p:sp>
      <p:sp>
        <p:nvSpPr>
          <p:cNvPr id="3" name="Content Placeholder 2"/>
          <p:cNvSpPr>
            <a:spLocks noGrp="1"/>
          </p:cNvSpPr>
          <p:nvPr>
            <p:ph idx="1"/>
          </p:nvPr>
        </p:nvSpPr>
        <p:spPr>
          <a:xfrm>
            <a:off x="-114407" y="2670361"/>
            <a:ext cx="3906777" cy="935403"/>
          </a:xfrm>
        </p:spPr>
        <p:txBody>
          <a:bodyPr/>
          <a:lstStyle/>
          <a:p>
            <a:pPr marL="514350" lvl="1" indent="-171450" defTabSz="685800" eaLnBrk="1" fontAlgn="auto" hangingPunct="1">
              <a:lnSpc>
                <a:spcPct val="90000"/>
              </a:lnSpc>
              <a:spcBef>
                <a:spcPts val="375"/>
              </a:spcBef>
              <a:spcAft>
                <a:spcPts val="0"/>
              </a:spcAft>
              <a:buClrTx/>
              <a:buSzTx/>
              <a:buFont typeface="Arial" panose="020B0604020202020204" pitchFamily="34" charset="0"/>
              <a:buChar char="•"/>
            </a:pPr>
            <a:endParaRPr lang="en-US" sz="1500" kern="1200" dirty="0">
              <a:solidFill>
                <a:prstClr val="black"/>
              </a:solidFill>
              <a:latin typeface="Calibri" panose="020F0502020204030204"/>
              <a:ea typeface="+mn-ea"/>
              <a:cs typeface="+mn-cs"/>
            </a:endParaRPr>
          </a:p>
          <a:p>
            <a:pPr marL="514350" lvl="1" indent="-171450" defTabSz="685800" eaLnBrk="1" fontAlgn="auto" hangingPunct="1">
              <a:lnSpc>
                <a:spcPct val="90000"/>
              </a:lnSpc>
              <a:spcBef>
                <a:spcPts val="375"/>
              </a:spcBef>
              <a:spcAft>
                <a:spcPts val="0"/>
              </a:spcAft>
              <a:buClrTx/>
              <a:buSzTx/>
              <a:buFont typeface="Arial" panose="020B0604020202020204" pitchFamily="34" charset="0"/>
              <a:buChar char="•"/>
            </a:pPr>
            <a:r>
              <a:rPr lang="en-US" sz="1500" kern="1200" dirty="0">
                <a:solidFill>
                  <a:prstClr val="black"/>
                </a:solidFill>
                <a:latin typeface="Calibri" panose="020F0502020204030204"/>
                <a:ea typeface="+mn-ea"/>
                <a:cs typeface="+mn-cs"/>
              </a:rPr>
              <a:t>Share internal data (practices compared to other practices, providers compared to other providers) and how we compare to peers</a:t>
            </a:r>
          </a:p>
          <a:p>
            <a:pPr marL="514350" lvl="1" indent="-171450" defTabSz="685800" eaLnBrk="1" fontAlgn="auto" hangingPunct="1">
              <a:lnSpc>
                <a:spcPct val="90000"/>
              </a:lnSpc>
              <a:spcBef>
                <a:spcPts val="375"/>
              </a:spcBef>
              <a:spcAft>
                <a:spcPts val="0"/>
              </a:spcAft>
              <a:buClrTx/>
              <a:buSzTx/>
              <a:buFont typeface="Arial" panose="020B0604020202020204" pitchFamily="34" charset="0"/>
              <a:buChar char="•"/>
            </a:pPr>
            <a:r>
              <a:rPr lang="en-US" sz="1500" kern="1200" dirty="0">
                <a:solidFill>
                  <a:prstClr val="black"/>
                </a:solidFill>
                <a:latin typeface="Calibri" panose="020F0502020204030204"/>
                <a:ea typeface="+mn-ea"/>
                <a:cs typeface="+mn-cs"/>
              </a:rPr>
              <a:t>Measure all work related to visit cycle, not just RVU-generating activities</a:t>
            </a:r>
          </a:p>
          <a:p>
            <a:pPr marL="514350" lvl="1" indent="-171450" defTabSz="685800" eaLnBrk="1" fontAlgn="auto" hangingPunct="1">
              <a:lnSpc>
                <a:spcPct val="90000"/>
              </a:lnSpc>
              <a:spcBef>
                <a:spcPts val="375"/>
              </a:spcBef>
              <a:spcAft>
                <a:spcPts val="0"/>
              </a:spcAft>
              <a:buClrTx/>
              <a:buSzTx/>
              <a:buFont typeface="Arial" panose="020B0604020202020204" pitchFamily="34" charset="0"/>
              <a:buChar char="•"/>
            </a:pPr>
            <a:r>
              <a:rPr lang="en-US" sz="1500" kern="1200" dirty="0">
                <a:solidFill>
                  <a:prstClr val="black"/>
                </a:solidFill>
                <a:latin typeface="Calibri" panose="020F0502020204030204"/>
                <a:ea typeface="+mn-ea"/>
                <a:cs typeface="+mn-cs"/>
              </a:rPr>
              <a:t>Move away from RVU-based department/physician compensation models towards capitated population-based models</a:t>
            </a:r>
          </a:p>
          <a:p>
            <a:pPr marL="514350" lvl="1" indent="-171450" defTabSz="685800" eaLnBrk="1" fontAlgn="auto" hangingPunct="1">
              <a:lnSpc>
                <a:spcPct val="90000"/>
              </a:lnSpc>
              <a:spcBef>
                <a:spcPts val="375"/>
              </a:spcBef>
              <a:spcAft>
                <a:spcPts val="0"/>
              </a:spcAft>
              <a:buClrTx/>
              <a:buSzTx/>
              <a:buFont typeface="Arial" panose="020B0604020202020204" pitchFamily="34" charset="0"/>
              <a:buChar char="•"/>
            </a:pPr>
            <a:r>
              <a:rPr lang="en-US" sz="1500" kern="1200" dirty="0">
                <a:solidFill>
                  <a:prstClr val="black"/>
                </a:solidFill>
                <a:latin typeface="Calibri" panose="020F0502020204030204"/>
                <a:ea typeface="+mn-ea"/>
                <a:cs typeface="+mn-cs"/>
              </a:rPr>
              <a:t>Accurate billing/coding by all care team members to capture revenue</a:t>
            </a:r>
          </a:p>
          <a:p>
            <a:endParaRPr lang="en-US" sz="1200" dirty="0"/>
          </a:p>
        </p:txBody>
      </p:sp>
      <p:sp>
        <p:nvSpPr>
          <p:cNvPr id="4" name="Slide Number Placeholder 3"/>
          <p:cNvSpPr>
            <a:spLocks noGrp="1"/>
          </p:cNvSpPr>
          <p:nvPr>
            <p:ph type="sldNum" sz="quarter" idx="10"/>
          </p:nvPr>
        </p:nvSpPr>
        <p:spPr/>
        <p:txBody>
          <a:bodyPr/>
          <a:lstStyle/>
          <a:p>
            <a:pPr defTabSz="685800"/>
            <a:fld id="{A59E69ED-B7A1-4BB4-8C39-E9A80CD57356}" type="slidenum">
              <a:rPr lang="en-US" altLang="en-US">
                <a:solidFill>
                  <a:srgbClr val="FFFFFF"/>
                </a:solidFill>
                <a:latin typeface="Arial"/>
              </a:rPr>
              <a:pPr defTabSz="685800"/>
              <a:t>33</a:t>
            </a:fld>
            <a:r>
              <a:rPr lang="en-US" altLang="en-US">
                <a:solidFill>
                  <a:srgbClr val="FFFFFF"/>
                </a:solidFill>
                <a:latin typeface="Arial"/>
              </a:rPr>
              <a:t> </a:t>
            </a:r>
          </a:p>
        </p:txBody>
      </p:sp>
      <p:pic>
        <p:nvPicPr>
          <p:cNvPr id="5" name="Picture 4"/>
          <p:cNvPicPr>
            <a:picLocks noChangeAspect="1"/>
          </p:cNvPicPr>
          <p:nvPr/>
        </p:nvPicPr>
        <p:blipFill>
          <a:blip r:embed="rId2"/>
          <a:stretch>
            <a:fillRect/>
          </a:stretch>
        </p:blipFill>
        <p:spPr>
          <a:xfrm>
            <a:off x="3792370" y="2511649"/>
            <a:ext cx="5351630" cy="3213290"/>
          </a:xfrm>
          <a:prstGeom prst="rect">
            <a:avLst/>
          </a:prstGeom>
        </p:spPr>
      </p:pic>
      <p:sp>
        <p:nvSpPr>
          <p:cNvPr id="6" name="TextBox 5"/>
          <p:cNvSpPr txBox="1"/>
          <p:nvPr/>
        </p:nvSpPr>
        <p:spPr>
          <a:xfrm>
            <a:off x="224444" y="1462002"/>
            <a:ext cx="4561403"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r>
              <a:rPr lang="en-US" sz="1350" b="1" dirty="0">
                <a:solidFill>
                  <a:prstClr val="black"/>
                </a:solidFill>
                <a:latin typeface="Calibri" panose="020F0502020204030204"/>
              </a:rPr>
              <a:t>The business model for primary care is changing, making primary care accountable for total cost of care, clinical quality measures, and population and utilization management efforts outside of standard face-to-face E&amp;M visits</a:t>
            </a:r>
          </a:p>
        </p:txBody>
      </p:sp>
    </p:spTree>
    <p:extLst>
      <p:ext uri="{BB962C8B-B14F-4D97-AF65-F5344CB8AC3E}">
        <p14:creationId xmlns:p14="http://schemas.microsoft.com/office/powerpoint/2010/main" val="169009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9" y="234866"/>
            <a:ext cx="7871994" cy="369332"/>
          </a:xfrm>
        </p:spPr>
        <p:txBody>
          <a:bodyPr/>
          <a:lstStyle/>
          <a:p>
            <a:r>
              <a:rPr lang="en-US" sz="2400" dirty="0"/>
              <a:t>Alternative Visit Types/Sites of Care</a:t>
            </a:r>
          </a:p>
        </p:txBody>
      </p:sp>
      <p:sp>
        <p:nvSpPr>
          <p:cNvPr id="3" name="Content Placeholder 2"/>
          <p:cNvSpPr>
            <a:spLocks noGrp="1"/>
          </p:cNvSpPr>
          <p:nvPr>
            <p:ph idx="1"/>
          </p:nvPr>
        </p:nvSpPr>
        <p:spPr>
          <a:xfrm>
            <a:off x="372407" y="2855249"/>
            <a:ext cx="4389768" cy="935403"/>
          </a:xfrm>
        </p:spPr>
        <p:txBody>
          <a:bodyPr/>
          <a:lstStyle/>
          <a:p>
            <a:pPr lvl="1">
              <a:buFont typeface="Arial" panose="020B0604020202020204" pitchFamily="34" charset="0"/>
              <a:buChar char="•"/>
            </a:pPr>
            <a:r>
              <a:rPr lang="en-US" sz="1500" b="1" dirty="0" err="1">
                <a:latin typeface="Calibri" panose="020F0502020204030204" pitchFamily="34" charset="0"/>
                <a:cs typeface="Calibri" panose="020F0502020204030204" pitchFamily="34" charset="0"/>
              </a:rPr>
              <a:t>eVisits</a:t>
            </a:r>
            <a:endParaRPr lang="en-US" sz="15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500" b="1" dirty="0" err="1">
                <a:latin typeface="Calibri" panose="020F0502020204030204" pitchFamily="34" charset="0"/>
                <a:cs typeface="Calibri" panose="020F0502020204030204" pitchFamily="34" charset="0"/>
              </a:rPr>
              <a:t>eConsults</a:t>
            </a:r>
            <a:endParaRPr lang="en-US" sz="15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500" b="1" dirty="0">
                <a:latin typeface="Calibri" panose="020F0502020204030204" pitchFamily="34" charset="0"/>
                <a:cs typeface="Calibri" panose="020F0502020204030204" pitchFamily="34" charset="0"/>
              </a:rPr>
              <a:t>Video Visits</a:t>
            </a:r>
          </a:p>
          <a:p>
            <a:pPr lvl="1">
              <a:buFont typeface="Arial" panose="020B0604020202020204" pitchFamily="34" charset="0"/>
              <a:buChar char="•"/>
            </a:pPr>
            <a:r>
              <a:rPr lang="en-US" sz="1500" dirty="0" smtClean="0">
                <a:latin typeface="Calibri" panose="020F0502020204030204" pitchFamily="34" charset="0"/>
                <a:cs typeface="Calibri" panose="020F0502020204030204" pitchFamily="34" charset="0"/>
              </a:rPr>
              <a:t>BHCC</a:t>
            </a:r>
            <a:endParaRPr lang="en-US" sz="15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500" dirty="0">
                <a:latin typeface="Calibri" panose="020F0502020204030204" pitchFamily="34" charset="0"/>
                <a:cs typeface="Calibri" panose="020F0502020204030204" pitchFamily="34" charset="0"/>
              </a:rPr>
              <a:t>Pharmacy management of Diabetes/HTN/Hyperlipidemia</a:t>
            </a:r>
          </a:p>
          <a:p>
            <a:pPr lvl="1">
              <a:buFont typeface="Arial" panose="020B0604020202020204" pitchFamily="34" charset="0"/>
              <a:buChar char="•"/>
            </a:pPr>
            <a:r>
              <a:rPr lang="en-US" sz="1500" dirty="0" err="1" smtClean="0">
                <a:latin typeface="Calibri" panose="020F0502020204030204" pitchFamily="34" charset="0"/>
                <a:cs typeface="Calibri" panose="020F0502020204030204" pitchFamily="34" charset="0"/>
              </a:rPr>
              <a:t>HouseCalls</a:t>
            </a:r>
            <a:endParaRPr lang="en-US" sz="15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500" dirty="0">
                <a:latin typeface="Calibri" panose="020F0502020204030204" pitchFamily="34" charset="0"/>
                <a:cs typeface="Calibri" panose="020F0502020204030204" pitchFamily="34" charset="0"/>
              </a:rPr>
              <a:t>ADTU</a:t>
            </a:r>
          </a:p>
          <a:p>
            <a:pPr lvl="1">
              <a:buFont typeface="Arial" panose="020B0604020202020204" pitchFamily="34" charset="0"/>
              <a:buChar char="•"/>
            </a:pPr>
            <a:r>
              <a:rPr lang="en-US" sz="1500" dirty="0">
                <a:latin typeface="Calibri" panose="020F0502020204030204" pitchFamily="34" charset="0"/>
                <a:cs typeface="Calibri" panose="020F0502020204030204" pitchFamily="34" charset="0"/>
              </a:rPr>
              <a:t>Remote patient monitoring</a:t>
            </a:r>
          </a:p>
          <a:p>
            <a:pPr marL="214313" indent="-214313">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685800"/>
            <a:fld id="{A59E69ED-B7A1-4BB4-8C39-E9A80CD57356}" type="slidenum">
              <a:rPr lang="en-US" altLang="en-US">
                <a:solidFill>
                  <a:srgbClr val="FFFFFF"/>
                </a:solidFill>
                <a:latin typeface="Arial"/>
              </a:rPr>
              <a:pPr defTabSz="685800"/>
              <a:t>34</a:t>
            </a:fld>
            <a:r>
              <a:rPr lang="en-US" altLang="en-US">
                <a:solidFill>
                  <a:srgbClr val="FFFFFF"/>
                </a:solidFill>
                <a:latin typeface="Arial"/>
              </a:rPr>
              <a:t> </a:t>
            </a:r>
          </a:p>
        </p:txBody>
      </p:sp>
      <p:pic>
        <p:nvPicPr>
          <p:cNvPr id="5" name="Content Placeholder 4"/>
          <p:cNvPicPr>
            <a:picLocks noChangeAspect="1"/>
          </p:cNvPicPr>
          <p:nvPr/>
        </p:nvPicPr>
        <p:blipFill>
          <a:blip r:embed="rId2"/>
          <a:stretch>
            <a:fillRect/>
          </a:stretch>
        </p:blipFill>
        <p:spPr>
          <a:xfrm>
            <a:off x="3329249" y="2117878"/>
            <a:ext cx="5775848" cy="2622341"/>
          </a:xfrm>
          <a:prstGeom prst="rect">
            <a:avLst/>
          </a:prstGeom>
        </p:spPr>
      </p:pic>
      <p:sp>
        <p:nvSpPr>
          <p:cNvPr id="6" name="TextBox 5"/>
          <p:cNvSpPr txBox="1"/>
          <p:nvPr/>
        </p:nvSpPr>
        <p:spPr>
          <a:xfrm>
            <a:off x="121489" y="1686445"/>
            <a:ext cx="3170351"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r>
              <a:rPr lang="en-US" sz="1350" b="1" dirty="0">
                <a:solidFill>
                  <a:srgbClr val="000000"/>
                </a:solidFill>
                <a:latin typeface="Arial"/>
              </a:rPr>
              <a:t>Enhance alternative visit types and alternatives sites of care to increase access and improve patient experience and outcomes</a:t>
            </a:r>
          </a:p>
        </p:txBody>
      </p:sp>
      <p:sp>
        <p:nvSpPr>
          <p:cNvPr id="9" name="TextBox 8"/>
          <p:cNvSpPr txBox="1"/>
          <p:nvPr/>
        </p:nvSpPr>
        <p:spPr>
          <a:xfrm>
            <a:off x="3821778" y="2636860"/>
            <a:ext cx="1172094" cy="184666"/>
          </a:xfrm>
          <a:prstGeom prst="rect">
            <a:avLst/>
          </a:prstGeom>
          <a:solidFill>
            <a:schemeClr val="bg2"/>
          </a:solidFill>
        </p:spPr>
        <p:txBody>
          <a:bodyPr wrap="square" rtlCol="0">
            <a:spAutoFit/>
          </a:bodyPr>
          <a:lstStyle/>
          <a:p>
            <a:pPr defTabSz="685800"/>
            <a:r>
              <a:rPr lang="en-US" sz="600" dirty="0">
                <a:solidFill>
                  <a:srgbClr val="000000"/>
                </a:solidFill>
                <a:latin typeface="Arial"/>
              </a:rPr>
              <a:t>MM Total Visits</a:t>
            </a:r>
          </a:p>
        </p:txBody>
      </p:sp>
      <p:sp>
        <p:nvSpPr>
          <p:cNvPr id="10" name="TextBox 9"/>
          <p:cNvSpPr txBox="1"/>
          <p:nvPr/>
        </p:nvSpPr>
        <p:spPr>
          <a:xfrm>
            <a:off x="3329249" y="1967837"/>
            <a:ext cx="4239491" cy="300082"/>
          </a:xfrm>
          <a:prstGeom prst="rect">
            <a:avLst/>
          </a:prstGeom>
          <a:solidFill>
            <a:schemeClr val="bg1"/>
          </a:solidFill>
        </p:spPr>
        <p:txBody>
          <a:bodyPr wrap="square" rtlCol="0">
            <a:spAutoFit/>
          </a:bodyPr>
          <a:lstStyle/>
          <a:p>
            <a:pPr defTabSz="685800"/>
            <a:r>
              <a:rPr lang="en-US" sz="1350" dirty="0">
                <a:solidFill>
                  <a:srgbClr val="000000"/>
                </a:solidFill>
                <a:latin typeface="Arial"/>
              </a:rPr>
              <a:t>Michigan Medicine Virtual Care Penetration by 2026</a:t>
            </a:r>
          </a:p>
        </p:txBody>
      </p:sp>
      <p:sp>
        <p:nvSpPr>
          <p:cNvPr id="11" name="TextBox 10"/>
          <p:cNvSpPr txBox="1"/>
          <p:nvPr/>
        </p:nvSpPr>
        <p:spPr>
          <a:xfrm>
            <a:off x="3821778" y="2801817"/>
            <a:ext cx="977805" cy="184666"/>
          </a:xfrm>
          <a:prstGeom prst="rect">
            <a:avLst/>
          </a:prstGeom>
          <a:solidFill>
            <a:schemeClr val="bg2"/>
          </a:solidFill>
        </p:spPr>
        <p:txBody>
          <a:bodyPr wrap="square" rtlCol="0">
            <a:spAutoFit/>
          </a:bodyPr>
          <a:lstStyle/>
          <a:p>
            <a:pPr defTabSz="685800"/>
            <a:r>
              <a:rPr lang="en-US" sz="600" dirty="0">
                <a:solidFill>
                  <a:srgbClr val="000000"/>
                </a:solidFill>
                <a:latin typeface="Arial"/>
              </a:rPr>
              <a:t>MM Virtual Care Visits</a:t>
            </a:r>
          </a:p>
        </p:txBody>
      </p:sp>
      <p:sp>
        <p:nvSpPr>
          <p:cNvPr id="12" name="TextBox 11"/>
          <p:cNvSpPr txBox="1"/>
          <p:nvPr/>
        </p:nvSpPr>
        <p:spPr>
          <a:xfrm>
            <a:off x="3821778" y="2962520"/>
            <a:ext cx="1172094" cy="184666"/>
          </a:xfrm>
          <a:prstGeom prst="rect">
            <a:avLst/>
          </a:prstGeom>
          <a:solidFill>
            <a:schemeClr val="bg2"/>
          </a:solidFill>
        </p:spPr>
        <p:txBody>
          <a:bodyPr wrap="square" rtlCol="0">
            <a:spAutoFit/>
          </a:bodyPr>
          <a:lstStyle/>
          <a:p>
            <a:pPr defTabSz="685800"/>
            <a:r>
              <a:rPr lang="en-US" sz="600" dirty="0">
                <a:solidFill>
                  <a:srgbClr val="000000"/>
                </a:solidFill>
                <a:latin typeface="Arial"/>
              </a:rPr>
              <a:t>MM Total Visits</a:t>
            </a:r>
          </a:p>
        </p:txBody>
      </p:sp>
    </p:spTree>
    <p:extLst>
      <p:ext uri="{BB962C8B-B14F-4D97-AF65-F5344CB8AC3E}">
        <p14:creationId xmlns:p14="http://schemas.microsoft.com/office/powerpoint/2010/main" val="823772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7304-8586-7D40-9580-6E4F048406BB}"/>
              </a:ext>
            </a:extLst>
          </p:cNvPr>
          <p:cNvSpPr txBox="1">
            <a:spLocks/>
          </p:cNvSpPr>
          <p:nvPr/>
        </p:nvSpPr>
        <p:spPr>
          <a:xfrm>
            <a:off x="0" y="2662156"/>
            <a:ext cx="9144000" cy="772938"/>
          </a:xfrm>
          <a:prstGeom prst="rect">
            <a:avLst/>
          </a:prstGeom>
        </p:spPr>
        <p:txBody>
          <a:bodyPr vert="horz" lIns="228600" tIns="114300" rIns="228600" bIns="11430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algn="ctr" defTabSz="2286000">
              <a:defRPr/>
            </a:pPr>
            <a:r>
              <a:rPr lang="en-US" sz="3500" b="0" spc="0" dirty="0">
                <a:solidFill>
                  <a:srgbClr val="0096D3"/>
                </a:solidFill>
              </a:rPr>
              <a:t>Disclosures</a:t>
            </a:r>
          </a:p>
        </p:txBody>
      </p:sp>
      <p:sp>
        <p:nvSpPr>
          <p:cNvPr id="3" name="TextBox 2">
            <a:extLst>
              <a:ext uri="{FF2B5EF4-FFF2-40B4-BE49-F238E27FC236}">
                <a16:creationId xmlns:a16="http://schemas.microsoft.com/office/drawing/2014/main" id="{04C270F0-3612-0F4A-9672-7719875E08AB}"/>
              </a:ext>
            </a:extLst>
          </p:cNvPr>
          <p:cNvSpPr txBox="1"/>
          <p:nvPr/>
        </p:nvSpPr>
        <p:spPr>
          <a:xfrm>
            <a:off x="0" y="3295956"/>
            <a:ext cx="9144000" cy="361637"/>
          </a:xfrm>
          <a:prstGeom prst="rect">
            <a:avLst/>
          </a:prstGeom>
          <a:noFill/>
        </p:spPr>
        <p:txBody>
          <a:bodyPr wrap="square" rtlCol="0">
            <a:spAutoFit/>
          </a:bodyPr>
          <a:lstStyle/>
          <a:p>
            <a:pPr algn="ctr" defTabSz="768095"/>
            <a:r>
              <a:rPr lang="en-US" sz="1750" dirty="0" smtClean="0">
                <a:solidFill>
                  <a:prstClr val="black"/>
                </a:solidFill>
                <a:latin typeface="Trebuchet MS" panose="020B0703020202090204" pitchFamily="34" charset="0"/>
              </a:rPr>
              <a:t>None</a:t>
            </a:r>
            <a:endParaRPr lang="en-US" sz="1750" dirty="0">
              <a:solidFill>
                <a:prstClr val="black"/>
              </a:solidFill>
              <a:latin typeface="Trebuchet MS" panose="020B0703020202090204" pitchFamily="34" charset="0"/>
            </a:endParaRPr>
          </a:p>
        </p:txBody>
      </p:sp>
    </p:spTree>
    <p:extLst>
      <p:ext uri="{BB962C8B-B14F-4D97-AF65-F5344CB8AC3E}">
        <p14:creationId xmlns:p14="http://schemas.microsoft.com/office/powerpoint/2010/main" val="3945940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BB9EA1-EB8A-314D-B8A4-413B3CC44120}"/>
              </a:ext>
            </a:extLst>
          </p:cNvPr>
          <p:cNvSpPr txBox="1"/>
          <p:nvPr/>
        </p:nvSpPr>
        <p:spPr>
          <a:xfrm>
            <a:off x="986423" y="3165633"/>
            <a:ext cx="7248350" cy="630942"/>
          </a:xfrm>
          <a:prstGeom prst="rect">
            <a:avLst/>
          </a:prstGeom>
          <a:noFill/>
        </p:spPr>
        <p:txBody>
          <a:bodyPr wrap="square" rtlCol="0">
            <a:spAutoFit/>
          </a:bodyPr>
          <a:lstStyle/>
          <a:p>
            <a:pPr defTabSz="768095"/>
            <a:r>
              <a:rPr lang="en-US" sz="1750" dirty="0">
                <a:solidFill>
                  <a:prstClr val="black"/>
                </a:solidFill>
                <a:latin typeface="Trebuchet MS" panose="020B0703020202090204" pitchFamily="34" charset="0"/>
              </a:rPr>
              <a:t>Please evaluate this presentation using the conference mobile app! Simply click on the "clipboard" icon       on the presentation page.</a:t>
            </a:r>
          </a:p>
        </p:txBody>
      </p:sp>
      <p:pic>
        <p:nvPicPr>
          <p:cNvPr id="5" name="Picture 4" descr="Clipboard.jpg">
            <a:extLst>
              <a:ext uri="{FF2B5EF4-FFF2-40B4-BE49-F238E27FC236}">
                <a16:creationId xmlns:a16="http://schemas.microsoft.com/office/drawing/2014/main" id="{27F559FE-A73D-0646-8200-42DFBEEF2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1618" y="3550354"/>
            <a:ext cx="331245" cy="438013"/>
          </a:xfrm>
          <a:prstGeom prst="rect">
            <a:avLst/>
          </a:prstGeom>
        </p:spPr>
      </p:pic>
      <p:sp>
        <p:nvSpPr>
          <p:cNvPr id="6" name="Title 1">
            <a:extLst>
              <a:ext uri="{FF2B5EF4-FFF2-40B4-BE49-F238E27FC236}">
                <a16:creationId xmlns:a16="http://schemas.microsoft.com/office/drawing/2014/main" id="{54E54E01-0A54-B843-95F4-9BE6DF3E88D4}"/>
              </a:ext>
            </a:extLst>
          </p:cNvPr>
          <p:cNvSpPr txBox="1">
            <a:spLocks/>
          </p:cNvSpPr>
          <p:nvPr/>
        </p:nvSpPr>
        <p:spPr>
          <a:xfrm>
            <a:off x="-2" y="2502204"/>
            <a:ext cx="9144003" cy="772938"/>
          </a:xfrm>
          <a:prstGeom prst="rect">
            <a:avLst/>
          </a:prstGeom>
        </p:spPr>
        <p:txBody>
          <a:bodyPr vert="horz" lIns="228600" tIns="114300" rIns="228600" bIns="114300" rtlCol="0" anchor="t">
            <a:norm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algn="ctr" defTabSz="2286000">
              <a:defRPr/>
            </a:pPr>
            <a:r>
              <a:rPr lang="en-US" sz="3500" b="0" spc="0" dirty="0">
                <a:solidFill>
                  <a:srgbClr val="0096D3"/>
                </a:solidFill>
              </a:rPr>
              <a:t>Evaluate</a:t>
            </a:r>
          </a:p>
        </p:txBody>
      </p:sp>
    </p:spTree>
    <p:extLst>
      <p:ext uri="{BB962C8B-B14F-4D97-AF65-F5344CB8AC3E}">
        <p14:creationId xmlns:p14="http://schemas.microsoft.com/office/powerpoint/2010/main" val="4165930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CE57-120B-7B4A-83C7-CE82026C9F10}"/>
              </a:ext>
            </a:extLst>
          </p:cNvPr>
          <p:cNvSpPr txBox="1">
            <a:spLocks/>
          </p:cNvSpPr>
          <p:nvPr/>
        </p:nvSpPr>
        <p:spPr>
          <a:xfrm>
            <a:off x="0" y="3077649"/>
            <a:ext cx="9144000" cy="1767418"/>
          </a:xfrm>
          <a:prstGeom prst="rect">
            <a:avLst/>
          </a:prstGeom>
        </p:spPr>
        <p:txBody>
          <a:bodyPr/>
          <a:lstStyle>
            <a:lvl1pPr algn="l" defTabSz="365760" rtl="0" eaLnBrk="1" latinLnBrk="0" hangingPunct="1">
              <a:lnSpc>
                <a:spcPct val="90000"/>
              </a:lnSpc>
              <a:spcBef>
                <a:spcPct val="0"/>
              </a:spcBef>
              <a:buNone/>
              <a:defRPr sz="1760" kern="1200">
                <a:solidFill>
                  <a:schemeClr val="tx1"/>
                </a:solidFill>
                <a:latin typeface="+mj-lt"/>
                <a:ea typeface="+mj-ea"/>
                <a:cs typeface="+mj-cs"/>
              </a:defRPr>
            </a:lvl1pPr>
          </a:lstStyle>
          <a:p>
            <a:pPr algn="ctr" defTabSz="914400"/>
            <a:r>
              <a:rPr lang="en-US" sz="3500" dirty="0">
                <a:solidFill>
                  <a:prstClr val="white"/>
                </a:solidFill>
                <a:latin typeface="Trebuchet MS" panose="020B0703020202090204" pitchFamily="34" charset="0"/>
              </a:rPr>
              <a:t>Thank you</a:t>
            </a:r>
          </a:p>
        </p:txBody>
      </p:sp>
    </p:spTree>
    <p:extLst>
      <p:ext uri="{BB962C8B-B14F-4D97-AF65-F5344CB8AC3E}">
        <p14:creationId xmlns:p14="http://schemas.microsoft.com/office/powerpoint/2010/main" val="2073258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5E1A-5682-304A-B32B-46DEE8427F64}"/>
              </a:ext>
            </a:extLst>
          </p:cNvPr>
          <p:cNvSpPr txBox="1">
            <a:spLocks/>
          </p:cNvSpPr>
          <p:nvPr/>
        </p:nvSpPr>
        <p:spPr>
          <a:xfrm>
            <a:off x="518435" y="1058056"/>
            <a:ext cx="5567265" cy="1036028"/>
          </a:xfrm>
          <a:prstGeom prst="rect">
            <a:avLst/>
          </a:prstGeom>
        </p:spPr>
        <p:txBody>
          <a:bodyPr vert="horz" lIns="0" tIns="0" rIns="0" bIns="114300" rtlCol="0" anchor="t">
            <a:noAutofit/>
          </a:bodyPr>
          <a:lstStyle>
            <a:lvl1pPr algn="l" defTabSz="914400" rtl="0" eaLnBrk="1" latinLnBrk="0" hangingPunct="1">
              <a:lnSpc>
                <a:spcPct val="90000"/>
              </a:lnSpc>
              <a:spcBef>
                <a:spcPct val="0"/>
              </a:spcBef>
              <a:buNone/>
              <a:defRPr sz="4400" b="1" i="0" kern="1200" spc="-150">
                <a:solidFill>
                  <a:schemeClr val="accent3"/>
                </a:solidFill>
                <a:latin typeface="Trebuchet MS" panose="020B0703020202090204" pitchFamily="34" charset="0"/>
                <a:ea typeface="+mj-ea"/>
                <a:cs typeface="+mj-cs"/>
              </a:defRPr>
            </a:lvl1pPr>
          </a:lstStyle>
          <a:p>
            <a:pPr defTabSz="2286000">
              <a:defRPr/>
            </a:pPr>
            <a:r>
              <a:rPr lang="en-US" sz="3500" b="0" spc="-375" dirty="0" smtClean="0">
                <a:solidFill>
                  <a:srgbClr val="0096D3"/>
                </a:solidFill>
              </a:rPr>
              <a:t>Objectives</a:t>
            </a:r>
          </a:p>
          <a:p>
            <a:pPr defTabSz="2286000">
              <a:defRPr/>
            </a:pPr>
            <a:endParaRPr lang="en-US" sz="3500" b="0" spc="-375" dirty="0">
              <a:solidFill>
                <a:srgbClr val="0096D3"/>
              </a:solidFill>
            </a:endParaRPr>
          </a:p>
          <a:p>
            <a:pPr defTabSz="2286000">
              <a:defRPr/>
            </a:pPr>
            <a:endParaRPr lang="en-US" sz="3500" b="0" spc="-375" dirty="0">
              <a:solidFill>
                <a:srgbClr val="0096D3"/>
              </a:solidFill>
            </a:endParaRPr>
          </a:p>
        </p:txBody>
      </p:sp>
      <p:sp>
        <p:nvSpPr>
          <p:cNvPr id="3" name="TextBox 2">
            <a:extLst>
              <a:ext uri="{FF2B5EF4-FFF2-40B4-BE49-F238E27FC236}">
                <a16:creationId xmlns:a16="http://schemas.microsoft.com/office/drawing/2014/main" id="{F21A68F9-BA49-7247-AE19-B4411654A301}"/>
              </a:ext>
            </a:extLst>
          </p:cNvPr>
          <p:cNvSpPr txBox="1"/>
          <p:nvPr/>
        </p:nvSpPr>
        <p:spPr>
          <a:xfrm>
            <a:off x="518435" y="1885600"/>
            <a:ext cx="8039156" cy="1688765"/>
          </a:xfrm>
          <a:prstGeom prst="rect">
            <a:avLst/>
          </a:prstGeom>
          <a:noFill/>
        </p:spPr>
        <p:txBody>
          <a:bodyPr wrap="square" lIns="0" tIns="0" rIns="0" bIns="0" rtlCol="0" anchor="t">
            <a:noAutofit/>
          </a:bodyPr>
          <a:lstStyle/>
          <a:p>
            <a:pPr lvl="0" defTabSz="914400">
              <a:lnSpc>
                <a:spcPct val="90000"/>
              </a:lnSpc>
              <a:spcBef>
                <a:spcPts val="1000"/>
              </a:spcBef>
            </a:pPr>
            <a:r>
              <a:rPr lang="en-US" sz="2800" dirty="0">
                <a:solidFill>
                  <a:prstClr val="black"/>
                </a:solidFill>
              </a:rPr>
              <a:t>Upon completion of this session, participants should be able to</a:t>
            </a:r>
            <a:r>
              <a:rPr lang="en-US" sz="2800" dirty="0" smtClean="0">
                <a:solidFill>
                  <a:prstClr val="black"/>
                </a:solidFill>
              </a:rPr>
              <a:t>:</a:t>
            </a:r>
          </a:p>
          <a:p>
            <a:pPr marL="457200" lvl="0" indent="-457200" defTabSz="914400">
              <a:lnSpc>
                <a:spcPct val="90000"/>
              </a:lnSpc>
              <a:spcBef>
                <a:spcPts val="1000"/>
              </a:spcBef>
              <a:buFont typeface="Arial" panose="020B0604020202020204" pitchFamily="34" charset="0"/>
              <a:buChar char="•"/>
            </a:pPr>
            <a:r>
              <a:rPr lang="en-US" sz="2800" dirty="0" smtClean="0">
                <a:solidFill>
                  <a:prstClr val="black"/>
                </a:solidFill>
              </a:rPr>
              <a:t>Describe </a:t>
            </a:r>
            <a:r>
              <a:rPr lang="en-US" sz="2800" dirty="0">
                <a:solidFill>
                  <a:prstClr val="black"/>
                </a:solidFill>
              </a:rPr>
              <a:t>the benefit of comprehensive primary care payment to patients and </a:t>
            </a:r>
            <a:r>
              <a:rPr lang="en-US" sz="2800" dirty="0" smtClean="0">
                <a:solidFill>
                  <a:prstClr val="black"/>
                </a:solidFill>
              </a:rPr>
              <a:t>practices</a:t>
            </a:r>
          </a:p>
          <a:p>
            <a:pPr marL="457200" indent="-457200" defTabSz="914400">
              <a:lnSpc>
                <a:spcPct val="90000"/>
              </a:lnSpc>
              <a:spcBef>
                <a:spcPts val="1000"/>
              </a:spcBef>
              <a:buFont typeface="Arial" panose="020B0604020202020204" pitchFamily="34" charset="0"/>
              <a:buChar char="•"/>
            </a:pPr>
            <a:r>
              <a:rPr lang="en-US" sz="2800" dirty="0" smtClean="0">
                <a:solidFill>
                  <a:prstClr val="black"/>
                </a:solidFill>
              </a:rPr>
              <a:t>Identify </a:t>
            </a:r>
            <a:r>
              <a:rPr lang="en-US" sz="2800" dirty="0">
                <a:solidFill>
                  <a:prstClr val="black"/>
                </a:solidFill>
              </a:rPr>
              <a:t>workflow changes necessary to provide care in a comprehensive payment </a:t>
            </a:r>
            <a:r>
              <a:rPr lang="en-US" sz="2800" dirty="0" smtClean="0">
                <a:solidFill>
                  <a:prstClr val="black"/>
                </a:solidFill>
              </a:rPr>
              <a:t>model</a:t>
            </a:r>
          </a:p>
          <a:p>
            <a:pPr marL="457200" indent="-457200" defTabSz="914400">
              <a:lnSpc>
                <a:spcPct val="90000"/>
              </a:lnSpc>
              <a:spcBef>
                <a:spcPts val="1000"/>
              </a:spcBef>
              <a:buFont typeface="Arial" panose="020B0604020202020204" pitchFamily="34" charset="0"/>
              <a:buChar char="•"/>
            </a:pPr>
            <a:r>
              <a:rPr lang="en-US" sz="2800" dirty="0" smtClean="0">
                <a:solidFill>
                  <a:prstClr val="black"/>
                </a:solidFill>
              </a:rPr>
              <a:t>Describe </a:t>
            </a:r>
            <a:r>
              <a:rPr lang="en-US" sz="2800" dirty="0">
                <a:solidFill>
                  <a:prstClr val="black"/>
                </a:solidFill>
              </a:rPr>
              <a:t>components of the CPC+ </a:t>
            </a:r>
            <a:r>
              <a:rPr lang="en-US" sz="2800" dirty="0" smtClean="0">
                <a:solidFill>
                  <a:prstClr val="black"/>
                </a:solidFill>
              </a:rPr>
              <a:t>model </a:t>
            </a:r>
            <a:r>
              <a:rPr lang="en-US" sz="2800" dirty="0">
                <a:solidFill>
                  <a:prstClr val="black"/>
                </a:solidFill>
              </a:rPr>
              <a:t>and their importance to improving the health of a population</a:t>
            </a:r>
          </a:p>
        </p:txBody>
      </p:sp>
    </p:spTree>
    <p:extLst>
      <p:ext uri="{BB962C8B-B14F-4D97-AF65-F5344CB8AC3E}">
        <p14:creationId xmlns:p14="http://schemas.microsoft.com/office/powerpoint/2010/main" val="287569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4594"/>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664" y="6408265"/>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28649" y="-209221"/>
            <a:ext cx="7886700"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latin typeface="+mn-lt"/>
            </a:endParaRPr>
          </a:p>
        </p:txBody>
      </p:sp>
      <p:sp>
        <p:nvSpPr>
          <p:cNvPr id="9" name="Content Placeholder 2"/>
          <p:cNvSpPr txBox="1">
            <a:spLocks/>
          </p:cNvSpPr>
          <p:nvPr/>
        </p:nvSpPr>
        <p:spPr>
          <a:xfrm>
            <a:off x="628649" y="705307"/>
            <a:ext cx="8236678" cy="5362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marL="0" indent="0">
              <a:buNone/>
            </a:pPr>
            <a:endParaRPr lang="en-US" dirty="0"/>
          </a:p>
        </p:txBody>
      </p:sp>
      <p:sp>
        <p:nvSpPr>
          <p:cNvPr id="5" name="Slide Number Placeholder 4"/>
          <p:cNvSpPr>
            <a:spLocks noGrp="1"/>
          </p:cNvSpPr>
          <p:nvPr>
            <p:ph type="sldNum" sz="quarter" idx="12"/>
          </p:nvPr>
        </p:nvSpPr>
        <p:spPr>
          <a:xfrm>
            <a:off x="7086599" y="6441175"/>
            <a:ext cx="2057400" cy="365125"/>
          </a:xfrm>
        </p:spPr>
        <p:txBody>
          <a:bodyPr/>
          <a:lstStyle/>
          <a:p>
            <a:fld id="{99D9D1E9-AF86-4108-B380-B47203995C88}" type="slidenum">
              <a:rPr lang="en-US" smtClean="0"/>
              <a:t>5</a:t>
            </a:fld>
            <a:endParaRPr lang="en-US" dirty="0"/>
          </a:p>
        </p:txBody>
      </p:sp>
      <p:sp>
        <p:nvSpPr>
          <p:cNvPr id="3" name="TextBox 2"/>
          <p:cNvSpPr txBox="1"/>
          <p:nvPr/>
        </p:nvSpPr>
        <p:spPr>
          <a:xfrm>
            <a:off x="1526519" y="1836357"/>
            <a:ext cx="6279888" cy="1569660"/>
          </a:xfrm>
          <a:prstGeom prst="rect">
            <a:avLst/>
          </a:prstGeom>
          <a:noFill/>
        </p:spPr>
        <p:txBody>
          <a:bodyPr wrap="square" rtlCol="0">
            <a:spAutoFit/>
          </a:bodyPr>
          <a:lstStyle/>
          <a:p>
            <a:pPr algn="ctr"/>
            <a:r>
              <a:rPr lang="en-US" sz="4800" dirty="0" smtClean="0"/>
              <a:t>Primary Care Practice Transformation</a:t>
            </a:r>
            <a:endParaRPr lang="en-US" sz="4800" dirty="0"/>
          </a:p>
        </p:txBody>
      </p:sp>
    </p:spTree>
    <p:extLst>
      <p:ext uri="{BB962C8B-B14F-4D97-AF65-F5344CB8AC3E}">
        <p14:creationId xmlns:p14="http://schemas.microsoft.com/office/powerpoint/2010/main" val="3396146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4594"/>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664" y="6408265"/>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28649" y="-209221"/>
            <a:ext cx="7886700"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n-lt"/>
              </a:rPr>
              <a:t>Medical Home Practice Transformation Journey</a:t>
            </a:r>
            <a:endParaRPr lang="en-US" sz="2400" dirty="0">
              <a:solidFill>
                <a:schemeClr val="bg1"/>
              </a:solidFill>
              <a:latin typeface="+mn-lt"/>
            </a:endParaRPr>
          </a:p>
        </p:txBody>
      </p:sp>
      <p:sp>
        <p:nvSpPr>
          <p:cNvPr id="9" name="Content Placeholder 2"/>
          <p:cNvSpPr txBox="1">
            <a:spLocks/>
          </p:cNvSpPr>
          <p:nvPr/>
        </p:nvSpPr>
        <p:spPr>
          <a:xfrm>
            <a:off x="628649" y="705307"/>
            <a:ext cx="8236678" cy="5362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669868" y="1343378"/>
            <a:ext cx="8004916" cy="4278489"/>
          </a:xfrm>
          <a:prstGeom prst="rect">
            <a:avLst/>
          </a:prstGeom>
        </p:spPr>
      </p:pic>
      <p:sp>
        <p:nvSpPr>
          <p:cNvPr id="5" name="Slide Number Placeholder 4"/>
          <p:cNvSpPr>
            <a:spLocks noGrp="1"/>
          </p:cNvSpPr>
          <p:nvPr>
            <p:ph type="sldNum" sz="quarter" idx="12"/>
          </p:nvPr>
        </p:nvSpPr>
        <p:spPr>
          <a:xfrm>
            <a:off x="7086599" y="6441175"/>
            <a:ext cx="2057400" cy="365125"/>
          </a:xfrm>
        </p:spPr>
        <p:txBody>
          <a:bodyPr/>
          <a:lstStyle/>
          <a:p>
            <a:fld id="{99D9D1E9-AF86-4108-B380-B47203995C88}" type="slidenum">
              <a:rPr lang="en-US" smtClean="0"/>
              <a:t>6</a:t>
            </a:fld>
            <a:endParaRPr lang="en-US" dirty="0"/>
          </a:p>
        </p:txBody>
      </p:sp>
    </p:spTree>
    <p:extLst>
      <p:ext uri="{BB962C8B-B14F-4D97-AF65-F5344CB8AC3E}">
        <p14:creationId xmlns:p14="http://schemas.microsoft.com/office/powerpoint/2010/main" val="1160733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575733"/>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6" name="Rectangle 15"/>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7648" y="-157918"/>
            <a:ext cx="8201171" cy="942842"/>
          </a:xfrm>
        </p:spPr>
        <p:txBody>
          <a:bodyPr>
            <a:normAutofit/>
          </a:bodyPr>
          <a:lstStyle/>
          <a:p>
            <a:r>
              <a:rPr lang="en-US" sz="2400" dirty="0" smtClean="0">
                <a:solidFill>
                  <a:schemeClr val="bg1"/>
                </a:solidFill>
                <a:latin typeface="Calibri" panose="020F0502020204030204" pitchFamily="34" charset="0"/>
                <a:ea typeface="MS PGothic" panose="020B0600070205080204" pitchFamily="34" charset="-128"/>
                <a:cs typeface="+mn-cs"/>
              </a:rPr>
              <a:t>Payer Programs supporting Primary Care Practice Transformation</a:t>
            </a:r>
            <a:endParaRPr lang="en-US" sz="2400" dirty="0">
              <a:solidFill>
                <a:schemeClr val="bg1"/>
              </a:solidFill>
              <a:latin typeface="Calibri" panose="020F050202020403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a:xfrm>
            <a:off x="7086600" y="6384748"/>
            <a:ext cx="2057400" cy="365125"/>
          </a:xfrm>
        </p:spPr>
        <p:txBody>
          <a:bodyPr/>
          <a:lstStyle/>
          <a:p>
            <a:fld id="{99D9D1E9-AF86-4108-B380-B47203995C88}" type="slidenum">
              <a:rPr lang="en-US" smtClean="0"/>
              <a:t>7</a:t>
            </a:fld>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388459696"/>
              </p:ext>
            </p:extLst>
          </p:nvPr>
        </p:nvGraphicFramePr>
        <p:xfrm>
          <a:off x="744883" y="733649"/>
          <a:ext cx="7886700" cy="5554398"/>
        </p:xfrm>
        <a:graphic>
          <a:graphicData uri="http://schemas.openxmlformats.org/drawingml/2006/table">
            <a:tbl>
              <a:tblPr firstRow="1" bandRow="1">
                <a:tableStyleId>{FABFCF23-3B69-468F-B69F-88F6DE6A72F2}</a:tableStyleId>
              </a:tblPr>
              <a:tblGrid>
                <a:gridCol w="1971675">
                  <a:extLst>
                    <a:ext uri="{9D8B030D-6E8A-4147-A177-3AD203B41FA5}">
                      <a16:colId xmlns:a16="http://schemas.microsoft.com/office/drawing/2014/main" val="1832929178"/>
                    </a:ext>
                  </a:extLst>
                </a:gridCol>
                <a:gridCol w="1971675">
                  <a:extLst>
                    <a:ext uri="{9D8B030D-6E8A-4147-A177-3AD203B41FA5}">
                      <a16:colId xmlns:a16="http://schemas.microsoft.com/office/drawing/2014/main" val="2154182560"/>
                    </a:ext>
                  </a:extLst>
                </a:gridCol>
                <a:gridCol w="1971675">
                  <a:extLst>
                    <a:ext uri="{9D8B030D-6E8A-4147-A177-3AD203B41FA5}">
                      <a16:colId xmlns:a16="http://schemas.microsoft.com/office/drawing/2014/main" val="125954297"/>
                    </a:ext>
                  </a:extLst>
                </a:gridCol>
                <a:gridCol w="1971675">
                  <a:extLst>
                    <a:ext uri="{9D8B030D-6E8A-4147-A177-3AD203B41FA5}">
                      <a16:colId xmlns:a16="http://schemas.microsoft.com/office/drawing/2014/main" val="1664093812"/>
                    </a:ext>
                  </a:extLst>
                </a:gridCol>
              </a:tblGrid>
              <a:tr h="278130">
                <a:tc>
                  <a:txBody>
                    <a:bodyPr/>
                    <a:lstStyle/>
                    <a:p>
                      <a:pPr algn="ctr"/>
                      <a:r>
                        <a:rPr lang="en-US" sz="900" dirty="0" smtClean="0"/>
                        <a:t>Program</a:t>
                      </a:r>
                      <a:endParaRPr lang="en-US" sz="900" dirty="0"/>
                    </a:p>
                  </a:txBody>
                  <a:tcPr marL="68580" marR="68580" marT="34290" marB="34290" anchor="ctr"/>
                </a:tc>
                <a:tc>
                  <a:txBody>
                    <a:bodyPr/>
                    <a:lstStyle/>
                    <a:p>
                      <a:pPr algn="ctr"/>
                      <a:r>
                        <a:rPr lang="en-US" sz="900" dirty="0" smtClean="0"/>
                        <a:t>Participating</a:t>
                      </a:r>
                      <a:r>
                        <a:rPr lang="en-US" sz="900" baseline="0" dirty="0" smtClean="0"/>
                        <a:t> Payers</a:t>
                      </a:r>
                      <a:endParaRPr lang="en-US" sz="900" dirty="0"/>
                    </a:p>
                  </a:txBody>
                  <a:tcPr marL="68580" marR="68580" marT="34290" marB="34290" anchor="ctr"/>
                </a:tc>
                <a:tc>
                  <a:txBody>
                    <a:bodyPr/>
                    <a:lstStyle/>
                    <a:p>
                      <a:pPr algn="ctr"/>
                      <a:r>
                        <a:rPr lang="en-US" sz="900" dirty="0" smtClean="0"/>
                        <a:t>Michigan Medicine Practices</a:t>
                      </a:r>
                      <a:endParaRPr lang="en-US" sz="900" dirty="0"/>
                    </a:p>
                  </a:txBody>
                  <a:tcPr marL="68580" marR="68580" marT="34290" marB="34290" anchor="ctr"/>
                </a:tc>
                <a:tc>
                  <a:txBody>
                    <a:bodyPr/>
                    <a:lstStyle/>
                    <a:p>
                      <a:pPr algn="ctr"/>
                      <a:r>
                        <a:rPr lang="en-US" sz="900" dirty="0" smtClean="0"/>
                        <a:t>Payment Model</a:t>
                      </a:r>
                      <a:endParaRPr lang="en-US" sz="900" dirty="0"/>
                    </a:p>
                  </a:txBody>
                  <a:tcPr marL="68580" marR="68580" marT="34290" marB="34290" anchor="ctr"/>
                </a:tc>
                <a:extLst>
                  <a:ext uri="{0D108BD9-81ED-4DB2-BD59-A6C34878D82A}">
                    <a16:rowId xmlns:a16="http://schemas.microsoft.com/office/drawing/2014/main" val="617499869"/>
                  </a:ext>
                </a:extLst>
              </a:tr>
              <a:tr h="1095317">
                <a:tc>
                  <a:txBody>
                    <a:bodyPr/>
                    <a:lstStyle/>
                    <a:p>
                      <a:r>
                        <a:rPr lang="en-US" sz="900" b="1" dirty="0" smtClean="0"/>
                        <a:t>Michigan Primary</a:t>
                      </a:r>
                      <a:r>
                        <a:rPr lang="en-US" sz="900" b="1" baseline="0" dirty="0" smtClean="0"/>
                        <a:t> Care Transformation (MiPCT)</a:t>
                      </a:r>
                    </a:p>
                    <a:p>
                      <a:endParaRPr lang="en-US" sz="900" dirty="0" smtClean="0"/>
                    </a:p>
                    <a:p>
                      <a:r>
                        <a:rPr lang="en-US" sz="900" i="1" dirty="0" smtClean="0"/>
                        <a:t>2012-2016</a:t>
                      </a:r>
                      <a:endParaRPr lang="en-US" sz="900" i="1" dirty="0"/>
                    </a:p>
                  </a:txBody>
                  <a:tcPr marL="68580" marR="68580" marT="34290" marB="34290" anchor="ctr"/>
                </a:tc>
                <a:tc>
                  <a:txBody>
                    <a:bodyPr/>
                    <a:lstStyle/>
                    <a:p>
                      <a:r>
                        <a:rPr lang="en-US" sz="900" dirty="0" smtClean="0"/>
                        <a:t>Medicaid</a:t>
                      </a:r>
                      <a:r>
                        <a:rPr lang="en-US" sz="900" baseline="0" dirty="0" smtClean="0"/>
                        <a:t> Health Plans, Medicare, BCBSM, BCN, Priority Health</a:t>
                      </a:r>
                      <a:endParaRPr lang="en-US" sz="900" dirty="0"/>
                    </a:p>
                  </a:txBody>
                  <a:tcPr marL="68580" marR="68580" marT="34290" marB="34290" anchor="ctr"/>
                </a:tc>
                <a:tc>
                  <a:txBody>
                    <a:bodyPr/>
                    <a:lstStyle/>
                    <a:p>
                      <a:endParaRPr lang="en-US" sz="900" dirty="0" smtClean="0"/>
                    </a:p>
                    <a:p>
                      <a:endParaRPr lang="en-US" sz="900" dirty="0" smtClean="0"/>
                    </a:p>
                    <a:p>
                      <a:endParaRPr lang="en-US" sz="900" dirty="0" smtClean="0"/>
                    </a:p>
                    <a:p>
                      <a:r>
                        <a:rPr lang="en-US" sz="900" dirty="0" smtClean="0"/>
                        <a:t>All</a:t>
                      </a:r>
                      <a:r>
                        <a:rPr lang="en-US" sz="900" baseline="0" dirty="0" smtClean="0"/>
                        <a:t> primary care practices</a:t>
                      </a:r>
                    </a:p>
                    <a:p>
                      <a:endParaRPr lang="en-US" sz="900" baseline="0" dirty="0" smtClean="0"/>
                    </a:p>
                    <a:p>
                      <a:endParaRPr lang="en-US" sz="900" baseline="0" dirty="0" smtClean="0"/>
                    </a:p>
                    <a:p>
                      <a:endParaRPr lang="en-US" sz="900" baseline="0" dirty="0" smtClean="0"/>
                    </a:p>
                    <a:p>
                      <a:endParaRPr lang="en-US" sz="900" baseline="0" dirty="0" smtClean="0"/>
                    </a:p>
                    <a:p>
                      <a:endParaRPr lang="en-US" sz="600" baseline="0" dirty="0" smtClean="0"/>
                    </a:p>
                  </a:txBody>
                  <a:tcPr marL="68580" marR="68580" marT="34290" marB="34290"/>
                </a:tc>
                <a:tc>
                  <a:txBody>
                    <a:bodyPr/>
                    <a:lstStyle/>
                    <a:p>
                      <a:pPr marL="285750" indent="-285750">
                        <a:buFont typeface="Arial" panose="020B0604020202020204" pitchFamily="34" charset="0"/>
                        <a:buChar char="•"/>
                      </a:pPr>
                      <a:r>
                        <a:rPr lang="en-US" sz="900" baseline="0" dirty="0" smtClean="0"/>
                        <a:t>Practice Transformation Payment </a:t>
                      </a:r>
                    </a:p>
                    <a:p>
                      <a:pPr marL="285750" indent="-285750">
                        <a:buFont typeface="Arial" panose="020B0604020202020204" pitchFamily="34" charset="0"/>
                        <a:buChar char="•"/>
                      </a:pPr>
                      <a:r>
                        <a:rPr lang="en-US" sz="900" baseline="0" dirty="0" smtClean="0"/>
                        <a:t>Care Management and Care Coordination Payment—based on Medicaid program </a:t>
                      </a:r>
                    </a:p>
                  </a:txBody>
                  <a:tcPr marL="68580" marR="68580" marT="34290" marB="34290"/>
                </a:tc>
                <a:extLst>
                  <a:ext uri="{0D108BD9-81ED-4DB2-BD59-A6C34878D82A}">
                    <a16:rowId xmlns:a16="http://schemas.microsoft.com/office/drawing/2014/main" val="552195975"/>
                  </a:ext>
                </a:extLst>
              </a:tr>
              <a:tr h="1110225">
                <a:tc>
                  <a:txBody>
                    <a:bodyPr/>
                    <a:lstStyle/>
                    <a:p>
                      <a:r>
                        <a:rPr lang="en-US" sz="900" b="1" dirty="0" smtClean="0"/>
                        <a:t>State Innovation Model (SIM) Patient</a:t>
                      </a:r>
                      <a:r>
                        <a:rPr lang="en-US" sz="900" b="1" baseline="0" dirty="0" smtClean="0"/>
                        <a:t> Centered Medical Home (PCMH) Initiative</a:t>
                      </a:r>
                    </a:p>
                    <a:p>
                      <a:endParaRPr lang="en-US" sz="900" baseline="0" dirty="0" smtClean="0"/>
                    </a:p>
                    <a:p>
                      <a:r>
                        <a:rPr lang="en-US" sz="900" i="1" baseline="0" dirty="0" smtClean="0"/>
                        <a:t>2017-2019</a:t>
                      </a:r>
                      <a:endParaRPr lang="en-US" sz="900" i="1" dirty="0"/>
                    </a:p>
                  </a:txBody>
                  <a:tcPr marL="68580" marR="68580" marT="34290" marB="34290" anchor="ctr"/>
                </a:tc>
                <a:tc>
                  <a:txBody>
                    <a:bodyPr/>
                    <a:lstStyle/>
                    <a:p>
                      <a:r>
                        <a:rPr lang="en-US" sz="900" dirty="0" smtClean="0"/>
                        <a:t>Medicaid</a:t>
                      </a:r>
                      <a:r>
                        <a:rPr lang="en-US" sz="900" baseline="0" dirty="0" smtClean="0"/>
                        <a:t> Health Plans</a:t>
                      </a:r>
                      <a:endParaRPr lang="en-US" sz="900" dirty="0"/>
                    </a:p>
                  </a:txBody>
                  <a:tcPr marL="68580" marR="68580" marT="34290" marB="34290" anchor="ctr"/>
                </a:tc>
                <a:tc>
                  <a:txBody>
                    <a:bodyPr/>
                    <a:lstStyle/>
                    <a:p>
                      <a:endParaRPr lang="en-US" sz="900" dirty="0" smtClean="0"/>
                    </a:p>
                    <a:p>
                      <a:endParaRPr lang="en-US" sz="900" dirty="0" smtClean="0"/>
                    </a:p>
                    <a:p>
                      <a:endParaRPr lang="en-US" sz="900" dirty="0" smtClean="0"/>
                    </a:p>
                    <a:p>
                      <a:endParaRPr lang="en-US" sz="900" dirty="0" smtClean="0"/>
                    </a:p>
                    <a:p>
                      <a:r>
                        <a:rPr lang="en-US" sz="900" dirty="0" smtClean="0"/>
                        <a:t>All</a:t>
                      </a:r>
                      <a:r>
                        <a:rPr lang="en-US" sz="900" baseline="0" dirty="0" smtClean="0"/>
                        <a:t> primary care practices</a:t>
                      </a:r>
                    </a:p>
                    <a:p>
                      <a:endParaRPr lang="en-US" sz="900" baseline="0" dirty="0" smtClean="0"/>
                    </a:p>
                    <a:p>
                      <a:endParaRPr lang="en-US" sz="900" baseline="0" dirty="0" smtClean="0"/>
                    </a:p>
                    <a:p>
                      <a:endParaRPr lang="en-US" sz="900" baseline="0" dirty="0" smtClean="0"/>
                    </a:p>
                    <a:p>
                      <a:endParaRPr lang="en-US" sz="900" baseline="0" dirty="0" smtClean="0"/>
                    </a:p>
                    <a:p>
                      <a:endParaRPr lang="en-US" sz="600" baseline="0" dirty="0" smtClean="0"/>
                    </a:p>
                  </a:txBody>
                  <a:tcPr marL="68580" marR="68580" marT="34290" marB="34290"/>
                </a:tc>
                <a:tc>
                  <a:txBody>
                    <a:bodyPr/>
                    <a:lstStyle/>
                    <a:p>
                      <a:pPr marL="0" indent="0">
                        <a:buFont typeface="Arial" panose="020B0604020202020204" pitchFamily="34" charset="0"/>
                        <a:buNone/>
                      </a:pPr>
                      <a:r>
                        <a:rPr lang="en-US" sz="900" dirty="0" smtClean="0"/>
                        <a:t>Medicaid:</a:t>
                      </a:r>
                    </a:p>
                    <a:p>
                      <a:pPr marL="285750" indent="-285750">
                        <a:buFont typeface="Arial" panose="020B0604020202020204" pitchFamily="34" charset="0"/>
                        <a:buChar char="•"/>
                      </a:pPr>
                      <a:r>
                        <a:rPr lang="en-US" sz="900" dirty="0" smtClean="0"/>
                        <a:t>Practice</a:t>
                      </a:r>
                      <a:r>
                        <a:rPr lang="en-US" sz="900" baseline="0" dirty="0" smtClean="0"/>
                        <a:t> Transformation Payment </a:t>
                      </a:r>
                    </a:p>
                    <a:p>
                      <a:pPr marL="285750" indent="-285750">
                        <a:buFont typeface="Arial" panose="020B0604020202020204" pitchFamily="34" charset="0"/>
                        <a:buChar char="•"/>
                      </a:pPr>
                      <a:r>
                        <a:rPr lang="en-US" sz="900" dirty="0" smtClean="0"/>
                        <a:t>Care Management and Care Coordination Payment—based</a:t>
                      </a:r>
                      <a:r>
                        <a:rPr lang="en-US" sz="900" baseline="0" dirty="0" smtClean="0"/>
                        <a:t> on Medicaid program </a:t>
                      </a:r>
                      <a:r>
                        <a:rPr lang="en-US" sz="900" dirty="0" smtClean="0"/>
                        <a:t>(benchmarks</a:t>
                      </a:r>
                      <a:r>
                        <a:rPr lang="en-US" sz="900" baseline="0" dirty="0" smtClean="0"/>
                        <a:t> evaluated through G and CPT code billing)</a:t>
                      </a:r>
                    </a:p>
                  </a:txBody>
                  <a:tcPr marL="68580" marR="68580" marT="34290" marB="34290"/>
                </a:tc>
                <a:extLst>
                  <a:ext uri="{0D108BD9-81ED-4DB2-BD59-A6C34878D82A}">
                    <a16:rowId xmlns:a16="http://schemas.microsoft.com/office/drawing/2014/main" val="3102236325"/>
                  </a:ext>
                </a:extLst>
              </a:tr>
              <a:tr h="1664388">
                <a:tc>
                  <a:txBody>
                    <a:bodyPr/>
                    <a:lstStyle/>
                    <a:p>
                      <a:r>
                        <a:rPr lang="en-US" sz="900" b="1" dirty="0" smtClean="0"/>
                        <a:t>Comprehensive</a:t>
                      </a:r>
                      <a:r>
                        <a:rPr lang="en-US" sz="900" b="1" baseline="0" dirty="0" smtClean="0"/>
                        <a:t> Primary Care Plus (CPC+)</a:t>
                      </a:r>
                    </a:p>
                    <a:p>
                      <a:endParaRPr lang="en-US" sz="900" baseline="0" dirty="0" smtClean="0"/>
                    </a:p>
                    <a:p>
                      <a:r>
                        <a:rPr lang="en-US" sz="900" i="1" baseline="0" dirty="0" smtClean="0"/>
                        <a:t>2017-2021</a:t>
                      </a:r>
                      <a:endParaRPr lang="en-US" sz="900" i="1" dirty="0"/>
                    </a:p>
                  </a:txBody>
                  <a:tcPr marL="68580" marR="68580" marT="34290" marB="34290" anchor="ctr"/>
                </a:tc>
                <a:tc>
                  <a:txBody>
                    <a:bodyPr/>
                    <a:lstStyle/>
                    <a:p>
                      <a:r>
                        <a:rPr lang="en-US" sz="900" dirty="0" smtClean="0"/>
                        <a:t>Medicare,</a:t>
                      </a:r>
                      <a:r>
                        <a:rPr lang="en-US" sz="900" baseline="0" dirty="0" smtClean="0"/>
                        <a:t> BCBSM, Priority Health</a:t>
                      </a:r>
                      <a:endParaRPr lang="en-US" sz="900" dirty="0"/>
                    </a:p>
                  </a:txBody>
                  <a:tcPr marL="68580" marR="68580" marT="34290" marB="34290" anchor="ctr"/>
                </a:tc>
                <a:tc>
                  <a:txBody>
                    <a:bodyPr/>
                    <a:lstStyle/>
                    <a:p>
                      <a:r>
                        <a:rPr lang="en-US" sz="900" kern="1200" dirty="0" smtClean="0">
                          <a:effectLst/>
                        </a:rPr>
                        <a:t>Briarwood General Medicine, Brighton General Medicine, Canton General Medicine, Chelsea Family Medicine, Canton Adult Medicine and Pediatrics, Dexter Family Medicine, East Ann Arbor General Medicine, East Ann Arbor Geriatrics, Northville General Medicine, Taubman General Medicine, West Ann Arbor General Medicine, and Saline General Medicine</a:t>
                      </a:r>
                    </a:p>
                    <a:p>
                      <a:r>
                        <a:rPr lang="en-US" sz="600" kern="1200" dirty="0" smtClean="0">
                          <a:effectLst/>
                        </a:rPr>
                        <a:t>*Practices</a:t>
                      </a:r>
                      <a:r>
                        <a:rPr lang="en-US" sz="600" kern="1200" baseline="0" dirty="0" smtClean="0">
                          <a:effectLst/>
                        </a:rPr>
                        <a:t> that were not accepted did not meet the threshold number of Medicare patients</a:t>
                      </a:r>
                      <a:endParaRPr lang="en-US" sz="600" dirty="0"/>
                    </a:p>
                  </a:txBody>
                  <a:tcPr marL="68580" marR="68580" marT="34290" marB="34290"/>
                </a:tc>
                <a:tc>
                  <a:txBody>
                    <a:bodyPr/>
                    <a:lstStyle/>
                    <a:p>
                      <a:r>
                        <a:rPr lang="en-US" sz="900" dirty="0" smtClean="0"/>
                        <a:t>Medicare:</a:t>
                      </a:r>
                    </a:p>
                    <a:p>
                      <a:pPr marL="285750" indent="-285750">
                        <a:buFont typeface="Arial" panose="020B0604020202020204" pitchFamily="34" charset="0"/>
                        <a:buChar char="•"/>
                      </a:pPr>
                      <a:r>
                        <a:rPr lang="en-US" sz="900" dirty="0" smtClean="0"/>
                        <a:t>Care Management Fee—based on HCC risk quartile (</a:t>
                      </a:r>
                      <a:r>
                        <a:rPr lang="en-US" sz="900" dirty="0" err="1" smtClean="0"/>
                        <a:t>pbpm</a:t>
                      </a:r>
                      <a:r>
                        <a:rPr lang="en-US" sz="900" dirty="0" smtClean="0"/>
                        <a:t>)</a:t>
                      </a:r>
                    </a:p>
                    <a:p>
                      <a:pPr marL="285750" indent="-285750">
                        <a:buFont typeface="Arial" panose="020B0604020202020204" pitchFamily="34" charset="0"/>
                        <a:buChar char="•"/>
                      </a:pPr>
                      <a:r>
                        <a:rPr lang="en-US" sz="900" dirty="0" smtClean="0"/>
                        <a:t>Performance</a:t>
                      </a:r>
                      <a:r>
                        <a:rPr lang="en-US" sz="900" baseline="0" dirty="0" smtClean="0"/>
                        <a:t>-Based Incentive Payment*</a:t>
                      </a:r>
                    </a:p>
                    <a:p>
                      <a:pPr marL="285750" indent="-285750">
                        <a:buFont typeface="Arial" panose="020B0604020202020204" pitchFamily="34" charset="0"/>
                        <a:buChar char="•"/>
                      </a:pPr>
                      <a:r>
                        <a:rPr lang="en-US" sz="900" baseline="0" dirty="0" smtClean="0"/>
                        <a:t>Comprehensive Primary Care Payment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aseline="0" dirty="0" smtClean="0"/>
                        <a:t>*UM will not receive PBIP payment based on participation in MSSP ACO</a:t>
                      </a:r>
                      <a:r>
                        <a:rPr lang="en-US" sz="900" baseline="0" dirty="0" smtClean="0"/>
                        <a:t>. </a:t>
                      </a:r>
                    </a:p>
                  </a:txBody>
                  <a:tcPr marL="68580" marR="68580" marT="34290" marB="34290"/>
                </a:tc>
                <a:extLst>
                  <a:ext uri="{0D108BD9-81ED-4DB2-BD59-A6C34878D82A}">
                    <a16:rowId xmlns:a16="http://schemas.microsoft.com/office/drawing/2014/main" val="3124105611"/>
                  </a:ext>
                </a:extLst>
              </a:tr>
              <a:tr h="408079">
                <a:tc>
                  <a:txBody>
                    <a:bodyPr/>
                    <a:lstStyle/>
                    <a:p>
                      <a:r>
                        <a:rPr lang="en-US" sz="900" b="1" dirty="0" smtClean="0"/>
                        <a:t>Commercial</a:t>
                      </a:r>
                      <a:r>
                        <a:rPr lang="en-US" sz="900" b="1" baseline="0" dirty="0" smtClean="0"/>
                        <a:t> Payers</a:t>
                      </a:r>
                      <a:endParaRPr lang="en-US" sz="900" b="1" dirty="0"/>
                    </a:p>
                  </a:txBody>
                  <a:tcPr marL="68580" marR="68580" marT="34290" marB="34290" anchor="ctr"/>
                </a:tc>
                <a:tc>
                  <a:txBody>
                    <a:bodyPr/>
                    <a:lstStyle/>
                    <a:p>
                      <a:r>
                        <a:rPr lang="en-US" sz="900" dirty="0" smtClean="0"/>
                        <a:t>BCBSM</a:t>
                      </a:r>
                      <a:r>
                        <a:rPr lang="en-US" sz="900" baseline="0" dirty="0" smtClean="0"/>
                        <a:t> and Priority Health</a:t>
                      </a:r>
                      <a:endParaRPr lang="en-US" sz="900" dirty="0"/>
                    </a:p>
                  </a:txBody>
                  <a:tcPr marL="68580" marR="68580" marT="34290" marB="34290" anchor="ctr"/>
                </a:tc>
                <a:tc>
                  <a:txBody>
                    <a:bodyPr/>
                    <a:lstStyle/>
                    <a:p>
                      <a:r>
                        <a:rPr lang="en-US" sz="900" dirty="0" smtClean="0"/>
                        <a:t>All Michigan</a:t>
                      </a:r>
                      <a:r>
                        <a:rPr lang="en-US" sz="900" baseline="0" dirty="0" smtClean="0"/>
                        <a:t> Medicine practices with attributed members. </a:t>
                      </a:r>
                      <a:endParaRPr lang="en-US" sz="9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aseline="0" dirty="0" smtClean="0"/>
                        <a:t>Continue to use G and CPT codes for FFS reimbursement</a:t>
                      </a:r>
                    </a:p>
                    <a:p>
                      <a:pPr marL="0" indent="0">
                        <a:buFont typeface="Arial" panose="020B0604020202020204" pitchFamily="34" charset="0"/>
                        <a:buNone/>
                      </a:pPr>
                      <a:endParaRPr lang="en-US" sz="900" baseline="0" dirty="0" smtClean="0"/>
                    </a:p>
                  </a:txBody>
                  <a:tcPr marL="68580" marR="68580" marT="34290" marB="34290"/>
                </a:tc>
                <a:extLst>
                  <a:ext uri="{0D108BD9-81ED-4DB2-BD59-A6C34878D82A}">
                    <a16:rowId xmlns:a16="http://schemas.microsoft.com/office/drawing/2014/main" val="3326547353"/>
                  </a:ext>
                </a:extLst>
              </a:tr>
              <a:tr h="480060">
                <a:tc>
                  <a:txBody>
                    <a:bodyPr/>
                    <a:lstStyle/>
                    <a:p>
                      <a:r>
                        <a:rPr lang="en-US" sz="900" b="1" dirty="0" smtClean="0"/>
                        <a:t>Premier Care/</a:t>
                      </a:r>
                      <a:r>
                        <a:rPr lang="en-US" sz="900" b="1" dirty="0" err="1" smtClean="0"/>
                        <a:t>GradCare</a:t>
                      </a:r>
                      <a:r>
                        <a:rPr lang="en-US" sz="900" b="1" baseline="0" dirty="0" smtClean="0"/>
                        <a:t> Primary Care Capitation</a:t>
                      </a:r>
                      <a:endParaRPr lang="en-US" sz="900" b="1" dirty="0"/>
                    </a:p>
                  </a:txBody>
                  <a:tcPr marL="68580" marR="68580" marT="34290" marB="34290" anchor="ctr"/>
                </a:tc>
                <a:tc>
                  <a:txBody>
                    <a:bodyPr/>
                    <a:lstStyle/>
                    <a:p>
                      <a:r>
                        <a:rPr lang="en-US" sz="900" dirty="0" smtClean="0"/>
                        <a:t>Blue Care Network</a:t>
                      </a:r>
                      <a:endParaRPr lang="en-US" sz="900" dirty="0"/>
                    </a:p>
                  </a:txBody>
                  <a:tcPr marL="68580" marR="68580" marT="34290" marB="34290" anchor="ctr"/>
                </a:tc>
                <a:tc>
                  <a:txBody>
                    <a:bodyPr/>
                    <a:lstStyle/>
                    <a:p>
                      <a:endParaRPr lang="en-US" sz="900" dirty="0" smtClean="0"/>
                    </a:p>
                    <a:p>
                      <a:r>
                        <a:rPr lang="en-US" sz="900" dirty="0" smtClean="0"/>
                        <a:t>All primary care sites</a:t>
                      </a:r>
                      <a:endParaRPr lang="en-US" sz="900" dirty="0"/>
                    </a:p>
                  </a:txBody>
                  <a:tcPr marL="68580" marR="68580" marT="34290" marB="34290"/>
                </a:tc>
                <a:tc>
                  <a:txBody>
                    <a:bodyPr/>
                    <a:lstStyle/>
                    <a:p>
                      <a:r>
                        <a:rPr lang="en-US" sz="900" dirty="0" smtClean="0"/>
                        <a:t>Capitated</a:t>
                      </a:r>
                      <a:r>
                        <a:rPr lang="en-US" sz="900" baseline="0" dirty="0" smtClean="0"/>
                        <a:t> PMPM for attributed patients with $1pmpm for care management</a:t>
                      </a:r>
                      <a:endParaRPr lang="en-US" sz="900" dirty="0"/>
                    </a:p>
                  </a:txBody>
                  <a:tcPr marL="68580" marR="68580" marT="34290" marB="34290"/>
                </a:tc>
                <a:extLst>
                  <a:ext uri="{0D108BD9-81ED-4DB2-BD59-A6C34878D82A}">
                    <a16:rowId xmlns:a16="http://schemas.microsoft.com/office/drawing/2014/main" val="753172791"/>
                  </a:ext>
                </a:extLst>
              </a:tr>
            </a:tbl>
          </a:graphicData>
        </a:graphic>
      </p:graphicFrame>
    </p:spTree>
    <p:extLst>
      <p:ext uri="{BB962C8B-B14F-4D97-AF65-F5344CB8AC3E}">
        <p14:creationId xmlns:p14="http://schemas.microsoft.com/office/powerpoint/2010/main" val="266202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10341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735330" y="64562"/>
            <a:ext cx="7886700"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rPr>
              <a:t>CPC+ implementation focused </a:t>
            </a:r>
            <a:r>
              <a:rPr lang="en-US" sz="2400" dirty="0">
                <a:solidFill>
                  <a:schemeClr val="bg1"/>
                </a:solidFill>
              </a:rPr>
              <a:t>on practice transformation, building on existing PCMH infrastructure we </a:t>
            </a:r>
            <a:r>
              <a:rPr lang="en-US" sz="2400" dirty="0" smtClean="0">
                <a:solidFill>
                  <a:schemeClr val="bg1"/>
                </a:solidFill>
              </a:rPr>
              <a:t>had in place….</a:t>
            </a:r>
            <a:endParaRPr lang="en-US" sz="2400" dirty="0">
              <a:solidFill>
                <a:schemeClr val="bg1"/>
              </a:solidFill>
              <a:latin typeface="+mn-lt"/>
            </a:endParaRPr>
          </a:p>
        </p:txBody>
      </p:sp>
      <p:sp>
        <p:nvSpPr>
          <p:cNvPr id="4" name="Slide Number Placeholder 3"/>
          <p:cNvSpPr>
            <a:spLocks noGrp="1"/>
          </p:cNvSpPr>
          <p:nvPr>
            <p:ph type="sldNum" sz="quarter" idx="12"/>
          </p:nvPr>
        </p:nvSpPr>
        <p:spPr>
          <a:xfrm>
            <a:off x="7086600" y="6357215"/>
            <a:ext cx="2057400" cy="365125"/>
          </a:xfrm>
        </p:spPr>
        <p:txBody>
          <a:bodyPr/>
          <a:lstStyle/>
          <a:p>
            <a:fld id="{99D9D1E9-AF86-4108-B380-B47203995C88}" type="slidenum">
              <a:rPr lang="en-US" smtClean="0"/>
              <a:t>8</a:t>
            </a:fld>
            <a:endParaRPr lang="en-US" dirty="0"/>
          </a:p>
        </p:txBody>
      </p:sp>
      <p:sp>
        <p:nvSpPr>
          <p:cNvPr id="26" name="TextBox 25"/>
          <p:cNvSpPr txBox="1"/>
          <p:nvPr/>
        </p:nvSpPr>
        <p:spPr>
          <a:xfrm>
            <a:off x="252119" y="1097280"/>
            <a:ext cx="1644047" cy="584775"/>
          </a:xfrm>
          <a:prstGeom prst="rect">
            <a:avLst/>
          </a:prstGeom>
          <a:noFill/>
        </p:spPr>
        <p:txBody>
          <a:bodyPr wrap="square" rtlCol="0">
            <a:spAutoFit/>
          </a:bodyPr>
          <a:lstStyle/>
          <a:p>
            <a:r>
              <a:rPr lang="en-US" sz="1600" b="1" dirty="0" smtClean="0">
                <a:solidFill>
                  <a:schemeClr val="accent5"/>
                </a:solidFill>
              </a:rPr>
              <a:t>Access and Continuity</a:t>
            </a:r>
          </a:p>
        </p:txBody>
      </p:sp>
      <p:sp>
        <p:nvSpPr>
          <p:cNvPr id="27" name="TextBox 26"/>
          <p:cNvSpPr txBox="1"/>
          <p:nvPr/>
        </p:nvSpPr>
        <p:spPr>
          <a:xfrm>
            <a:off x="223942" y="2906803"/>
            <a:ext cx="1644047" cy="584775"/>
          </a:xfrm>
          <a:prstGeom prst="rect">
            <a:avLst/>
          </a:prstGeom>
          <a:noFill/>
        </p:spPr>
        <p:txBody>
          <a:bodyPr wrap="square" rtlCol="0">
            <a:spAutoFit/>
          </a:bodyPr>
          <a:lstStyle/>
          <a:p>
            <a:r>
              <a:rPr lang="en-US" sz="1600" b="1" dirty="0" smtClean="0">
                <a:solidFill>
                  <a:schemeClr val="accent5"/>
                </a:solidFill>
              </a:rPr>
              <a:t>Care Management</a:t>
            </a:r>
          </a:p>
        </p:txBody>
      </p:sp>
      <p:sp>
        <p:nvSpPr>
          <p:cNvPr id="28" name="TextBox 27"/>
          <p:cNvSpPr txBox="1"/>
          <p:nvPr/>
        </p:nvSpPr>
        <p:spPr>
          <a:xfrm>
            <a:off x="121489" y="5078930"/>
            <a:ext cx="1644047" cy="584775"/>
          </a:xfrm>
          <a:prstGeom prst="rect">
            <a:avLst/>
          </a:prstGeom>
          <a:noFill/>
        </p:spPr>
        <p:txBody>
          <a:bodyPr wrap="square" rtlCol="0">
            <a:spAutoFit/>
          </a:bodyPr>
          <a:lstStyle/>
          <a:p>
            <a:r>
              <a:rPr lang="en-US" sz="1600" b="1" dirty="0" smtClean="0">
                <a:solidFill>
                  <a:schemeClr val="accent5"/>
                </a:solidFill>
              </a:rPr>
              <a:t>Care Coordination</a:t>
            </a:r>
          </a:p>
        </p:txBody>
      </p:sp>
      <p:pic>
        <p:nvPicPr>
          <p:cNvPr id="29" name="Picture 28"/>
          <p:cNvPicPr>
            <a:picLocks noChangeAspect="1"/>
          </p:cNvPicPr>
          <p:nvPr/>
        </p:nvPicPr>
        <p:blipFill>
          <a:blip r:embed="rId3"/>
          <a:stretch>
            <a:fillRect/>
          </a:stretch>
        </p:blipFill>
        <p:spPr>
          <a:xfrm>
            <a:off x="1698172" y="1097280"/>
            <a:ext cx="2781300" cy="1343025"/>
          </a:xfrm>
          <a:prstGeom prst="rect">
            <a:avLst/>
          </a:prstGeom>
        </p:spPr>
      </p:pic>
      <p:pic>
        <p:nvPicPr>
          <p:cNvPr id="30" name="Picture 29"/>
          <p:cNvPicPr>
            <a:picLocks noChangeAspect="1"/>
          </p:cNvPicPr>
          <p:nvPr/>
        </p:nvPicPr>
        <p:blipFill>
          <a:blip r:embed="rId4"/>
          <a:stretch>
            <a:fillRect/>
          </a:stretch>
        </p:blipFill>
        <p:spPr>
          <a:xfrm>
            <a:off x="5327531" y="1058733"/>
            <a:ext cx="3600450" cy="1381571"/>
          </a:xfrm>
          <a:prstGeom prst="rect">
            <a:avLst/>
          </a:prstGeom>
        </p:spPr>
      </p:pic>
      <p:pic>
        <p:nvPicPr>
          <p:cNvPr id="31" name="Picture 30"/>
          <p:cNvPicPr>
            <a:picLocks noChangeAspect="1"/>
          </p:cNvPicPr>
          <p:nvPr/>
        </p:nvPicPr>
        <p:blipFill>
          <a:blip r:embed="rId5"/>
          <a:stretch>
            <a:fillRect/>
          </a:stretch>
        </p:blipFill>
        <p:spPr>
          <a:xfrm>
            <a:off x="1669995" y="2526452"/>
            <a:ext cx="3800475" cy="1800225"/>
          </a:xfrm>
          <a:prstGeom prst="rect">
            <a:avLst/>
          </a:prstGeom>
        </p:spPr>
      </p:pic>
      <p:pic>
        <p:nvPicPr>
          <p:cNvPr id="32" name="Picture 31"/>
          <p:cNvPicPr>
            <a:picLocks noChangeAspect="1"/>
          </p:cNvPicPr>
          <p:nvPr/>
        </p:nvPicPr>
        <p:blipFill>
          <a:blip r:embed="rId6"/>
          <a:stretch>
            <a:fillRect/>
          </a:stretch>
        </p:blipFill>
        <p:spPr>
          <a:xfrm>
            <a:off x="5351814" y="2578704"/>
            <a:ext cx="3124200" cy="1619250"/>
          </a:xfrm>
          <a:prstGeom prst="rect">
            <a:avLst/>
          </a:prstGeom>
        </p:spPr>
      </p:pic>
      <p:pic>
        <p:nvPicPr>
          <p:cNvPr id="33" name="Picture 32"/>
          <p:cNvPicPr>
            <a:picLocks noChangeAspect="1"/>
          </p:cNvPicPr>
          <p:nvPr/>
        </p:nvPicPr>
        <p:blipFill>
          <a:blip r:embed="rId7"/>
          <a:stretch>
            <a:fillRect/>
          </a:stretch>
        </p:blipFill>
        <p:spPr>
          <a:xfrm>
            <a:off x="1698172" y="4499376"/>
            <a:ext cx="3524250" cy="1638300"/>
          </a:xfrm>
          <a:prstGeom prst="rect">
            <a:avLst/>
          </a:prstGeom>
        </p:spPr>
      </p:pic>
      <p:pic>
        <p:nvPicPr>
          <p:cNvPr id="34" name="Picture 33"/>
          <p:cNvPicPr>
            <a:picLocks noChangeAspect="1"/>
          </p:cNvPicPr>
          <p:nvPr/>
        </p:nvPicPr>
        <p:blipFill>
          <a:blip r:embed="rId8"/>
          <a:stretch>
            <a:fillRect/>
          </a:stretch>
        </p:blipFill>
        <p:spPr>
          <a:xfrm>
            <a:off x="5353050" y="4239567"/>
            <a:ext cx="3810000" cy="2066925"/>
          </a:xfrm>
          <a:prstGeom prst="rect">
            <a:avLst/>
          </a:prstGeom>
        </p:spPr>
      </p:pic>
      <p:cxnSp>
        <p:nvCxnSpPr>
          <p:cNvPr id="35" name="Straight Connector 34"/>
          <p:cNvCxnSpPr/>
          <p:nvPr/>
        </p:nvCxnSpPr>
        <p:spPr bwMode="auto">
          <a:xfrm>
            <a:off x="1752475" y="2450402"/>
            <a:ext cx="7013752" cy="0"/>
          </a:xfrm>
          <a:prstGeom prst="line">
            <a:avLst/>
          </a:prstGeom>
          <a:solidFill>
            <a:schemeClr val="bg1"/>
          </a:solidFill>
          <a:ln w="9525" cap="flat" cmpd="sng" algn="ctr">
            <a:solidFill>
              <a:schemeClr val="accent6">
                <a:lumMod val="60000"/>
                <a:lumOff val="4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1752475" y="4242885"/>
            <a:ext cx="7013752" cy="0"/>
          </a:xfrm>
          <a:prstGeom prst="line">
            <a:avLst/>
          </a:prstGeom>
          <a:solidFill>
            <a:schemeClr val="bg1"/>
          </a:solidFill>
          <a:ln w="9525" cap="flat" cmpd="sng" algn="ctr">
            <a:solidFill>
              <a:schemeClr val="accent6">
                <a:lumMod val="60000"/>
                <a:lumOff val="4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654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10341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1" name="Rectangle 10"/>
          <p:cNvSpPr/>
          <p:nvPr/>
        </p:nvSpPr>
        <p:spPr>
          <a:xfrm>
            <a:off x="0" y="6276622"/>
            <a:ext cx="9144000" cy="581378"/>
          </a:xfrm>
          <a:prstGeom prst="rect">
            <a:avLst/>
          </a:prstGeom>
          <a:solidFill>
            <a:srgbClr val="00153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1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978" y="6420318"/>
            <a:ext cx="2450371" cy="37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735330" y="64562"/>
            <a:ext cx="7886700" cy="9941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rPr>
              <a:t>…and </a:t>
            </a:r>
            <a:r>
              <a:rPr lang="en-US" sz="2400" dirty="0" smtClean="0">
                <a:solidFill>
                  <a:schemeClr val="bg1"/>
                </a:solidFill>
              </a:rPr>
              <a:t>had implications </a:t>
            </a:r>
            <a:r>
              <a:rPr lang="en-US" sz="2400" dirty="0">
                <a:solidFill>
                  <a:schemeClr val="bg1"/>
                </a:solidFill>
              </a:rPr>
              <a:t>for funding flows and payment mechanisms, coding and billing optimization, and reporting requirements going forward</a:t>
            </a:r>
            <a:endParaRPr lang="en-US" sz="2400" dirty="0">
              <a:solidFill>
                <a:schemeClr val="bg1"/>
              </a:solidFill>
              <a:latin typeface="+mn-lt"/>
            </a:endParaRPr>
          </a:p>
        </p:txBody>
      </p:sp>
      <p:sp>
        <p:nvSpPr>
          <p:cNvPr id="4" name="Slide Number Placeholder 3"/>
          <p:cNvSpPr>
            <a:spLocks noGrp="1"/>
          </p:cNvSpPr>
          <p:nvPr>
            <p:ph type="sldNum" sz="quarter" idx="12"/>
          </p:nvPr>
        </p:nvSpPr>
        <p:spPr>
          <a:xfrm>
            <a:off x="7086600" y="6357215"/>
            <a:ext cx="2057400" cy="365125"/>
          </a:xfrm>
        </p:spPr>
        <p:txBody>
          <a:bodyPr/>
          <a:lstStyle/>
          <a:p>
            <a:fld id="{99D9D1E9-AF86-4108-B380-B47203995C88}" type="slidenum">
              <a:rPr lang="en-US" smtClean="0"/>
              <a:t>9</a:t>
            </a:fld>
            <a:endParaRPr lang="en-US" dirty="0"/>
          </a:p>
        </p:txBody>
      </p:sp>
      <p:sp>
        <p:nvSpPr>
          <p:cNvPr id="19" name="TextBox 18"/>
          <p:cNvSpPr txBox="1"/>
          <p:nvPr/>
        </p:nvSpPr>
        <p:spPr>
          <a:xfrm>
            <a:off x="121489" y="1297207"/>
            <a:ext cx="1942442" cy="830997"/>
          </a:xfrm>
          <a:prstGeom prst="rect">
            <a:avLst/>
          </a:prstGeom>
          <a:noFill/>
        </p:spPr>
        <p:txBody>
          <a:bodyPr wrap="square" rtlCol="0">
            <a:spAutoFit/>
          </a:bodyPr>
          <a:lstStyle/>
          <a:p>
            <a:r>
              <a:rPr lang="en-US" sz="1600" b="1" dirty="0" smtClean="0">
                <a:solidFill>
                  <a:schemeClr val="accent5"/>
                </a:solidFill>
              </a:rPr>
              <a:t>Patient and Caregiver Engagement</a:t>
            </a:r>
          </a:p>
        </p:txBody>
      </p:sp>
      <p:sp>
        <p:nvSpPr>
          <p:cNvPr id="20" name="TextBox 19"/>
          <p:cNvSpPr txBox="1"/>
          <p:nvPr/>
        </p:nvSpPr>
        <p:spPr>
          <a:xfrm>
            <a:off x="239056" y="3390366"/>
            <a:ext cx="1602807" cy="830997"/>
          </a:xfrm>
          <a:prstGeom prst="rect">
            <a:avLst/>
          </a:prstGeom>
          <a:noFill/>
        </p:spPr>
        <p:txBody>
          <a:bodyPr wrap="square" rtlCol="0">
            <a:spAutoFit/>
          </a:bodyPr>
          <a:lstStyle/>
          <a:p>
            <a:r>
              <a:rPr lang="en-US" sz="1600" b="1" dirty="0" smtClean="0">
                <a:solidFill>
                  <a:schemeClr val="accent5"/>
                </a:solidFill>
              </a:rPr>
              <a:t>Population Health and Planning</a:t>
            </a:r>
          </a:p>
        </p:txBody>
      </p:sp>
      <p:pic>
        <p:nvPicPr>
          <p:cNvPr id="21" name="Picture 20"/>
          <p:cNvPicPr>
            <a:picLocks noChangeAspect="1"/>
          </p:cNvPicPr>
          <p:nvPr/>
        </p:nvPicPr>
        <p:blipFill>
          <a:blip r:embed="rId3"/>
          <a:stretch>
            <a:fillRect/>
          </a:stretch>
        </p:blipFill>
        <p:spPr>
          <a:xfrm>
            <a:off x="1737361" y="1266918"/>
            <a:ext cx="3278776" cy="1485900"/>
          </a:xfrm>
          <a:prstGeom prst="rect">
            <a:avLst/>
          </a:prstGeom>
        </p:spPr>
      </p:pic>
      <p:pic>
        <p:nvPicPr>
          <p:cNvPr id="22" name="Picture 21"/>
          <p:cNvPicPr>
            <a:picLocks noChangeAspect="1"/>
          </p:cNvPicPr>
          <p:nvPr/>
        </p:nvPicPr>
        <p:blipFill rotWithShape="1">
          <a:blip r:embed="rId4"/>
          <a:srcRect t="37325"/>
          <a:stretch/>
        </p:blipFill>
        <p:spPr>
          <a:xfrm>
            <a:off x="5376521" y="1841157"/>
            <a:ext cx="3438525" cy="913375"/>
          </a:xfrm>
          <a:prstGeom prst="rect">
            <a:avLst/>
          </a:prstGeom>
        </p:spPr>
      </p:pic>
      <p:pic>
        <p:nvPicPr>
          <p:cNvPr id="23" name="Picture 22"/>
          <p:cNvPicPr>
            <a:picLocks noChangeAspect="1"/>
          </p:cNvPicPr>
          <p:nvPr/>
        </p:nvPicPr>
        <p:blipFill>
          <a:blip r:embed="rId5"/>
          <a:stretch>
            <a:fillRect/>
          </a:stretch>
        </p:blipFill>
        <p:spPr>
          <a:xfrm>
            <a:off x="1715383" y="3465217"/>
            <a:ext cx="3648075" cy="838200"/>
          </a:xfrm>
          <a:prstGeom prst="rect">
            <a:avLst/>
          </a:prstGeom>
        </p:spPr>
      </p:pic>
      <p:pic>
        <p:nvPicPr>
          <p:cNvPr id="24" name="Picture 23"/>
          <p:cNvPicPr>
            <a:picLocks noChangeAspect="1"/>
          </p:cNvPicPr>
          <p:nvPr/>
        </p:nvPicPr>
        <p:blipFill>
          <a:blip r:embed="rId6"/>
          <a:stretch>
            <a:fillRect/>
          </a:stretch>
        </p:blipFill>
        <p:spPr>
          <a:xfrm>
            <a:off x="5479595" y="3347650"/>
            <a:ext cx="3533775" cy="819150"/>
          </a:xfrm>
          <a:prstGeom prst="rect">
            <a:avLst/>
          </a:prstGeom>
        </p:spPr>
      </p:pic>
      <p:cxnSp>
        <p:nvCxnSpPr>
          <p:cNvPr id="25" name="Straight Connector 24"/>
          <p:cNvCxnSpPr/>
          <p:nvPr/>
        </p:nvCxnSpPr>
        <p:spPr bwMode="auto">
          <a:xfrm>
            <a:off x="1737361" y="2946791"/>
            <a:ext cx="7013752" cy="0"/>
          </a:xfrm>
          <a:prstGeom prst="line">
            <a:avLst/>
          </a:prstGeom>
          <a:solidFill>
            <a:schemeClr val="bg1"/>
          </a:solidFill>
          <a:ln w="9525" cap="flat" cmpd="sng" algn="ctr">
            <a:solidFill>
              <a:schemeClr val="accent6">
                <a:lumMod val="60000"/>
                <a:lumOff val="4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16023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Logo"/>
</p:tagLst>
</file>

<file path=ppt/tags/tag10.xml><?xml version="1.0" encoding="utf-8"?>
<p:tagLst xmlns:a="http://schemas.openxmlformats.org/drawingml/2006/main" xmlns:r="http://schemas.openxmlformats.org/officeDocument/2006/relationships" xmlns:p="http://schemas.openxmlformats.org/presentationml/2006/main">
  <p:tag name="NAME" val="RectangleText"/>
</p:tagLst>
</file>

<file path=ppt/tags/tag11.xml><?xml version="1.0" encoding="utf-8"?>
<p:tagLst xmlns:a="http://schemas.openxmlformats.org/drawingml/2006/main" xmlns:r="http://schemas.openxmlformats.org/officeDocument/2006/relationships" xmlns:p="http://schemas.openxmlformats.org/presentationml/2006/main">
  <p:tag name="NAME" val="RectangleText"/>
</p:tagLst>
</file>

<file path=ppt/tags/tag12.xml><?xml version="1.0" encoding="utf-8"?>
<p:tagLst xmlns:a="http://schemas.openxmlformats.org/drawingml/2006/main" xmlns:r="http://schemas.openxmlformats.org/officeDocument/2006/relationships" xmlns:p="http://schemas.openxmlformats.org/presentationml/2006/main">
  <p:tag name="NAME" val="RectangleText"/>
</p:tagLst>
</file>

<file path=ppt/tags/tag13.xml><?xml version="1.0" encoding="utf-8"?>
<p:tagLst xmlns:a="http://schemas.openxmlformats.org/drawingml/2006/main" xmlns:r="http://schemas.openxmlformats.org/officeDocument/2006/relationships" xmlns:p="http://schemas.openxmlformats.org/presentationml/2006/main">
  <p:tag name="NAME" val="RectangleText"/>
</p:tagLst>
</file>

<file path=ppt/tags/tag14.xml><?xml version="1.0" encoding="utf-8"?>
<p:tagLst xmlns:a="http://schemas.openxmlformats.org/drawingml/2006/main" xmlns:r="http://schemas.openxmlformats.org/officeDocument/2006/relationships" xmlns:p="http://schemas.openxmlformats.org/presentationml/2006/main">
  <p:tag name="NAME" val="RectangleShape"/>
</p:tagLst>
</file>

<file path=ppt/tags/tag15.xml><?xml version="1.0" encoding="utf-8"?>
<p:tagLst xmlns:a="http://schemas.openxmlformats.org/drawingml/2006/main" xmlns:r="http://schemas.openxmlformats.org/officeDocument/2006/relationships" xmlns:p="http://schemas.openxmlformats.org/presentationml/2006/main">
  <p:tag name="NAME" val="RectangleText"/>
</p:tagLst>
</file>

<file path=ppt/tags/tag16.xml><?xml version="1.0" encoding="utf-8"?>
<p:tagLst xmlns:a="http://schemas.openxmlformats.org/drawingml/2006/main" xmlns:r="http://schemas.openxmlformats.org/officeDocument/2006/relationships" xmlns:p="http://schemas.openxmlformats.org/presentationml/2006/main">
  <p:tag name="NAME" val="RectangleShape"/>
</p:tagLst>
</file>

<file path=ppt/tags/tag17.xml><?xml version="1.0" encoding="utf-8"?>
<p:tagLst xmlns:a="http://schemas.openxmlformats.org/drawingml/2006/main" xmlns:r="http://schemas.openxmlformats.org/officeDocument/2006/relationships" xmlns:p="http://schemas.openxmlformats.org/presentationml/2006/main">
  <p:tag name="NAME" val="RectangleText"/>
</p:tagLst>
</file>

<file path=ppt/tags/tag18.xml><?xml version="1.0" encoding="utf-8"?>
<p:tagLst xmlns:a="http://schemas.openxmlformats.org/drawingml/2006/main" xmlns:r="http://schemas.openxmlformats.org/officeDocument/2006/relationships" xmlns:p="http://schemas.openxmlformats.org/presentationml/2006/main">
  <p:tag name="NAME" val="RectangleShape"/>
</p:tagLst>
</file>

<file path=ppt/tags/tag19.xml><?xml version="1.0" encoding="utf-8"?>
<p:tagLst xmlns:a="http://schemas.openxmlformats.org/drawingml/2006/main" xmlns:r="http://schemas.openxmlformats.org/officeDocument/2006/relationships" xmlns:p="http://schemas.openxmlformats.org/presentationml/2006/main">
  <p:tag name="NAME" val="Rectangle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20.xml><?xml version="1.0" encoding="utf-8"?>
<p:tagLst xmlns:a="http://schemas.openxmlformats.org/drawingml/2006/main" xmlns:r="http://schemas.openxmlformats.org/officeDocument/2006/relationships" xmlns:p="http://schemas.openxmlformats.org/presentationml/2006/main">
  <p:tag name="NAME" val="RectangleText"/>
</p:tagLst>
</file>

<file path=ppt/tags/tag21.xml><?xml version="1.0" encoding="utf-8"?>
<p:tagLst xmlns:a="http://schemas.openxmlformats.org/drawingml/2006/main" xmlns:r="http://schemas.openxmlformats.org/officeDocument/2006/relationships" xmlns:p="http://schemas.openxmlformats.org/presentationml/2006/main">
  <p:tag name="NAME" val="RectangleText"/>
</p:tagLst>
</file>

<file path=ppt/tags/tag22.xml><?xml version="1.0" encoding="utf-8"?>
<p:tagLst xmlns:a="http://schemas.openxmlformats.org/drawingml/2006/main" xmlns:r="http://schemas.openxmlformats.org/officeDocument/2006/relationships" xmlns:p="http://schemas.openxmlformats.org/presentationml/2006/main">
  <p:tag name="NAME" val="RectangleText"/>
</p:tagLst>
</file>

<file path=ppt/tags/tag23.xml><?xml version="1.0" encoding="utf-8"?>
<p:tagLst xmlns:a="http://schemas.openxmlformats.org/drawingml/2006/main" xmlns:r="http://schemas.openxmlformats.org/officeDocument/2006/relationships" xmlns:p="http://schemas.openxmlformats.org/presentationml/2006/main">
  <p:tag name="NAME" val="RectangleText"/>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5.xml><?xml version="1.0" encoding="utf-8"?>
<p:tagLst xmlns:a="http://schemas.openxmlformats.org/drawingml/2006/main" xmlns:r="http://schemas.openxmlformats.org/officeDocument/2006/relationships" xmlns:p="http://schemas.openxmlformats.org/presentationml/2006/main">
  <p:tag name="NAME" val="Logo"/>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7.xml><?xml version="1.0" encoding="utf-8"?>
<p:tagLst xmlns:a="http://schemas.openxmlformats.org/drawingml/2006/main" xmlns:r="http://schemas.openxmlformats.org/officeDocument/2006/relationships" xmlns:p="http://schemas.openxmlformats.org/presentationml/2006/main">
  <p:tag name="NAME" val="RectangleText"/>
</p:tagLst>
</file>

<file path=ppt/tags/tag8.xml><?xml version="1.0" encoding="utf-8"?>
<p:tagLst xmlns:a="http://schemas.openxmlformats.org/drawingml/2006/main" xmlns:r="http://schemas.openxmlformats.org/officeDocument/2006/relationships" xmlns:p="http://schemas.openxmlformats.org/presentationml/2006/main">
  <p:tag name="NAME" val="RectangleText"/>
</p:tagLst>
</file>

<file path=ppt/tags/tag9.xml><?xml version="1.0" encoding="utf-8"?>
<p:tagLst xmlns:a="http://schemas.openxmlformats.org/drawingml/2006/main" xmlns:r="http://schemas.openxmlformats.org/officeDocument/2006/relationships" xmlns:p="http://schemas.openxmlformats.org/presentationml/2006/main">
  <p:tag name="NAME" val="RectangleTex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blank">
  <a:themeElements>
    <a:clrScheme name="blank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EB9B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blank">
  <a:themeElements>
    <a:clrScheme name="blank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39655</TotalTime>
  <Words>3220</Words>
  <Application>Microsoft Office PowerPoint</Application>
  <PresentationFormat>On-screen Show (4:3)</PresentationFormat>
  <Paragraphs>651</Paragraphs>
  <Slides>37</Slides>
  <Notes>22</Notes>
  <HiddenSlides>0</HiddenSlides>
  <MMClips>0</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37</vt:i4>
      </vt:variant>
    </vt:vector>
  </HeadingPairs>
  <TitlesOfParts>
    <vt:vector size="62" baseType="lpstr">
      <vt:lpstr>ＭＳ Ｐゴシック</vt:lpstr>
      <vt:lpstr>ＭＳ Ｐゴシック</vt:lpstr>
      <vt:lpstr>Arial</vt:lpstr>
      <vt:lpstr>Calibri</vt:lpstr>
      <vt:lpstr>Calibri Light</vt:lpstr>
      <vt:lpstr>Cambria</vt:lpstr>
      <vt:lpstr>Gulim</vt:lpstr>
      <vt:lpstr>Segoe UI</vt:lpstr>
      <vt:lpstr>Segoe UI Light</vt:lpstr>
      <vt:lpstr>Times New Roman</vt:lpstr>
      <vt:lpstr>Trebuchet MS</vt:lpstr>
      <vt:lpstr>Verdana</vt:lpstr>
      <vt:lpstr>Wingdings</vt:lpstr>
      <vt:lpstr>-윤명조130</vt:lpstr>
      <vt:lpstr>Office Theme</vt:lpstr>
      <vt:lpstr>Custom Design</vt:lpstr>
      <vt:lpstr>1_Custom Design</vt:lpstr>
      <vt:lpstr>blank</vt:lpstr>
      <vt:lpstr>1_Office Theme</vt:lpstr>
      <vt:lpstr>2_Custom Design</vt:lpstr>
      <vt:lpstr>3_Custom Design</vt:lpstr>
      <vt:lpstr>4_Custom Design</vt:lpstr>
      <vt:lpstr>1_blank</vt:lpstr>
      <vt:lpstr>2_Office Theme</vt:lpstr>
      <vt:lpstr>2_blank</vt:lpstr>
      <vt:lpstr>PowerPoint Presentation</vt:lpstr>
      <vt:lpstr>PowerPoint Presentation</vt:lpstr>
      <vt:lpstr>PowerPoint Presentation</vt:lpstr>
      <vt:lpstr>PowerPoint Presentation</vt:lpstr>
      <vt:lpstr>PowerPoint Presentation</vt:lpstr>
      <vt:lpstr>PowerPoint Presentation</vt:lpstr>
      <vt:lpstr>Payer Programs supporting Primary Care Practice Transformation</vt:lpstr>
      <vt:lpstr>PowerPoint Presentation</vt:lpstr>
      <vt:lpstr>PowerPoint Presentation</vt:lpstr>
      <vt:lpstr>CPC+ Pillars</vt:lpstr>
      <vt:lpstr>Primary Care “Home” Model</vt:lpstr>
      <vt:lpstr>Michigan Medicine &amp; UMMG Goals</vt:lpstr>
      <vt:lpstr>Background and Foundation</vt:lpstr>
      <vt:lpstr>Medical Home Model Operational Pillars</vt:lpstr>
      <vt:lpstr>Framework: Activities supporting key operational drivers</vt:lpstr>
      <vt:lpstr>PowerPoint Presentation</vt:lpstr>
      <vt:lpstr>PowerPoint Presentation</vt:lpstr>
      <vt:lpstr>Medical Home Model Core Competency – Care Team Management</vt:lpstr>
      <vt:lpstr>Beginning of CPC+</vt:lpstr>
      <vt:lpstr>Added Layer of Inpatient Care Management</vt:lpstr>
      <vt:lpstr>Current State</vt:lpstr>
      <vt:lpstr>Behavioral Health Colloborative</vt:lpstr>
      <vt:lpstr>Care Management resources target populations based on patient complexity</vt:lpstr>
      <vt:lpstr>PowerPoint Presentation</vt:lpstr>
      <vt:lpstr>PowerPoint Presentation</vt:lpstr>
      <vt:lpstr>Current State Care Site Optimization</vt:lpstr>
      <vt:lpstr>Stage 1 Activities</vt:lpstr>
      <vt:lpstr>2018 Accomplishments</vt:lpstr>
      <vt:lpstr>End of CY 18</vt:lpstr>
      <vt:lpstr>2019 and Beyond:   Primary Care Strategy Infrastructure Priorities</vt:lpstr>
      <vt:lpstr>PowerPoint Presentation</vt:lpstr>
      <vt:lpstr>Primary Care: Organizing Care Team Resources</vt:lpstr>
      <vt:lpstr>Shift to population-based business model </vt:lpstr>
      <vt:lpstr>Alternative Visit Types/Sites of Care</vt:lpstr>
      <vt:lpstr>PowerPoint Presentation</vt:lpstr>
      <vt:lpstr>PowerPoint Presentation</vt:lpstr>
      <vt:lpstr>PowerPoint Presentation</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Wiltse, Rachel</dc:creator>
  <cp:lastModifiedBy>Harmes, Kathryn</cp:lastModifiedBy>
  <cp:revision>362</cp:revision>
  <cp:lastPrinted>2017-12-20T14:56:04Z</cp:lastPrinted>
  <dcterms:created xsi:type="dcterms:W3CDTF">2017-07-24T14:56:16Z</dcterms:created>
  <dcterms:modified xsi:type="dcterms:W3CDTF">2019-12-07T16:34:51Z</dcterms:modified>
</cp:coreProperties>
</file>