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5"/>
    <p:sldMasterId id="2147483685" r:id="rId6"/>
    <p:sldMasterId id="2147483695" r:id="rId7"/>
  </p:sldMasterIdLst>
  <p:sldIdLst>
    <p:sldId id="256" r:id="rId8"/>
    <p:sldId id="262" r:id="rId9"/>
    <p:sldId id="299" r:id="rId10"/>
    <p:sldId id="298" r:id="rId11"/>
    <p:sldId id="275" r:id="rId12"/>
    <p:sldId id="300" r:id="rId13"/>
    <p:sldId id="301" r:id="rId14"/>
    <p:sldId id="260" r:id="rId15"/>
    <p:sldId id="302" r:id="rId16"/>
    <p:sldId id="278" r:id="rId17"/>
    <p:sldId id="303" r:id="rId18"/>
    <p:sldId id="265" r:id="rId19"/>
    <p:sldId id="281" r:id="rId20"/>
    <p:sldId id="282" r:id="rId21"/>
    <p:sldId id="283" r:id="rId22"/>
    <p:sldId id="297" r:id="rId23"/>
    <p:sldId id="296" r:id="rId24"/>
    <p:sldId id="271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F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67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796FEA-57C3-6043-BA6B-BC2303927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644" y="1048986"/>
            <a:ext cx="7016045" cy="5371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644" y="1656027"/>
            <a:ext cx="43575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F9B8-228B-914D-814B-A7817D43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D715-666E-6348-AC1E-119E9E1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61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935 0.24861" pathEditMode="relative" ptsTypes="AA">
                                      <p:cBhvr>
                                        <p:cTn id="6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35 0.24861 L 0 0" pathEditMode="relative" ptsTypes="AA">
                                      <p:cBhvr>
                                        <p:cTn id="11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3" dur="30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inic Da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6DD6D0F-2200-3C42-9D1B-58C3462EC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52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inic Teal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B96A40C-22C6-B94E-934A-6EA87BAA6C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378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linic Yellow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F283B32B-FFFE-FE42-AD18-082ED62DEE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08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ospital Da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outdoor, day, night sky&#10;&#10;Description automatically generated">
            <a:extLst>
              <a:ext uri="{FF2B5EF4-FFF2-40B4-BE49-F238E27FC236}">
                <a16:creationId xmlns:a16="http://schemas.microsoft.com/office/drawing/2014/main" id="{A5B4E5BA-D42C-0449-B0C5-09053E5CCE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412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ospital Teal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, night sky&#10;&#10;Description automatically generated">
            <a:extLst>
              <a:ext uri="{FF2B5EF4-FFF2-40B4-BE49-F238E27FC236}">
                <a16:creationId xmlns:a16="http://schemas.microsoft.com/office/drawing/2014/main" id="{E13798AB-45A5-1644-911D-C64D1B16A7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71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ospital Yellow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187E97-A975-874A-8AA9-97A052525A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466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R Da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on a bed&#10;&#10;Description automatically generated with low confidence">
            <a:extLst>
              <a:ext uri="{FF2B5EF4-FFF2-40B4-BE49-F238E27FC236}">
                <a16:creationId xmlns:a16="http://schemas.microsoft.com/office/drawing/2014/main" id="{BF01D3A1-B9C1-0440-A0BB-2540F735F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61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R Teal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wimming, ocean floor&#10;&#10;Description automatically generated">
            <a:extLst>
              <a:ext uri="{FF2B5EF4-FFF2-40B4-BE49-F238E27FC236}">
                <a16:creationId xmlns:a16="http://schemas.microsoft.com/office/drawing/2014/main" id="{2185013D-CCAE-294C-9B3B-BD16D9BF1C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428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R Yellow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CA38F061-14B7-764E-B913-A1EACA460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9974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oup Da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, swimming, ocean floor&#10;&#10;Description automatically generated">
            <a:extLst>
              <a:ext uri="{FF2B5EF4-FFF2-40B4-BE49-F238E27FC236}">
                <a16:creationId xmlns:a16="http://schemas.microsoft.com/office/drawing/2014/main" id="{DC5C5A8D-FD74-5944-BA69-ECDB2C3D10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9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- 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82F94A-FF7B-F345-837E-F0F38CCAAA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644" y="1940808"/>
            <a:ext cx="7016045" cy="5371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644" y="2547849"/>
            <a:ext cx="43575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F9B8-228B-914D-814B-A7817D43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D715-666E-6348-AC1E-119E9E1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986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oup Teal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person, sport, swimming&#10;&#10;Description automatically generated">
            <a:extLst>
              <a:ext uri="{FF2B5EF4-FFF2-40B4-BE49-F238E27FC236}">
                <a16:creationId xmlns:a16="http://schemas.microsoft.com/office/drawing/2014/main" id="{D93A38F9-0E08-514D-9719-002ED59B6E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197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oup Yellow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6B13005-0797-C240-8C36-D32D6BD77C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909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ab Dark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wimming, ocean floor&#10;&#10;Description automatically generated">
            <a:extLst>
              <a:ext uri="{FF2B5EF4-FFF2-40B4-BE49-F238E27FC236}">
                <a16:creationId xmlns:a16="http://schemas.microsoft.com/office/drawing/2014/main" id="{B58EC76A-0FDF-8B40-BF0B-9C47144AB3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04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ab Teal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person, water sport, swimming&#10;&#10;Description automatically generated">
            <a:extLst>
              <a:ext uri="{FF2B5EF4-FFF2-40B4-BE49-F238E27FC236}">
                <a16:creationId xmlns:a16="http://schemas.microsoft.com/office/drawing/2014/main" id="{0A18712E-366A-8A41-B938-501B4722D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594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ab Yellow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034FD04-7386-2442-93B9-BC1B5065F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262297-1585-CC41-A47B-1EEB693D4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94040"/>
            <a:ext cx="10515600" cy="1827073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HEADER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D1AD30-4333-F14E-87C7-9ECAA26D47E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3839369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section subhead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48199-58E9-9F43-9A10-6C6AAEA31B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2E301C-0229-0149-980C-90202C5F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2C930-6592-1A4B-AD9D-C364DBB31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295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43FDCA-DFCE-C24B-825C-A52DAB2E94E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011D3E-74E4-F641-81C5-948E73C97E2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ECCDFB4-1428-3C42-9B64-DD1F067E76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A54313-F4F3-A34A-A521-882D4ABD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52450-5EA1-744B-9EE6-42545D9E7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7282E-A60D-1141-9110-446447D5A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37AEA-EB88-0045-A01A-EE59E3770B1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20FEA-2157-BD4D-84B9-D9A73535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8DDA-18FB-7643-BB8F-26B4E05D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09B880-1D3D-B042-BD09-9E2C727168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768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B43FDCA-DFCE-C24B-825C-A52DAB2E94E8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011D3E-74E4-F641-81C5-948E73C97E21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2ECCDFB4-1428-3C42-9B64-DD1F067E76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EA54313-F4F3-A34A-A521-882D4ABD9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Proxima Nova Semibold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52450-5EA1-744B-9EE6-42545D9E7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8DDA-18FB-7643-BB8F-26B4E05DF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37AEA-EB88-0045-A01A-EE59E3770B10}" type="datetimeFigureOut">
              <a:rPr lang="en-US" smtClean="0"/>
              <a:pPr/>
              <a:t>9/5/2023</a:t>
            </a:fld>
            <a:r>
              <a:rPr lang="en-US" dirty="0"/>
              <a:t> • </a:t>
            </a:r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DD09FE-0EB3-DA0C-E880-3553988F9A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045" y="6047918"/>
            <a:ext cx="2604052" cy="88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49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C62F6F0-95BA-2D40-885B-9560D1E3CA0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9F4D2A3-49FE-BE49-AC74-7EB0F48C2727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EA21A063-0D6B-D748-A544-FD3685F07A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10506F3-CE66-9947-9444-9EE1EE2DC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Proxima Nova Semi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DDD1-086F-4D4F-92EB-DC38CD563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ECA3E6-0460-D94C-A0D0-F931801B2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2253D-DB80-5142-A2FB-D6DE454FE4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37AEA-EB88-0045-A01A-EE59E3770B1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FC295-3631-B44A-A85D-186CDF88E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9B585-1FF7-7B43-B15D-D0348794E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09B880-1D3D-B042-BD09-9E2C727168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8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EC7D06-4A3E-D14B-8FF5-F264F9F5682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D4BCB65-87DC-F245-BDA4-1C7E7BAC8419}"/>
                </a:ext>
              </a:extLst>
            </p:cNvPr>
            <p:cNvSpPr/>
            <p:nvPr userDrawn="1"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A27DB439-6354-274F-8383-C8A784D869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AA5A6C-EAF0-AC41-97F1-0EB23B0B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Proxima Nova Semibold" panose="0200050603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33160-758E-1A4D-8D53-66D5D5BF7E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937AEA-EB88-0045-A01A-EE59E3770B10}" type="datetimeFigureOut">
              <a:rPr lang="en-US" smtClean="0"/>
              <a:t>9/5/2023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A4D25-3FF8-F047-918C-BE4DE8839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A7D66-842B-6348-BBC7-E5988CDB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09B880-1D3D-B042-BD09-9E2C727168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34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 - 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801F3B59-4B88-524D-2F15-95F202E258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644" y="761119"/>
            <a:ext cx="7016045" cy="5371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644" y="1368160"/>
            <a:ext cx="43575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F9B8-228B-914D-814B-A7817D43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D715-666E-6348-AC1E-119E9E1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0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- 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900D223-D127-B547-AB36-028CC2817A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66" y="2510897"/>
            <a:ext cx="7016045" cy="5371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3600" b="1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1199" y="3117938"/>
            <a:ext cx="43575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F9B8-228B-914D-814B-A7817D43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D715-666E-6348-AC1E-119E9E1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1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 - 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89A87586-ED1E-0744-ACBA-7A6A16F60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132" y="1709386"/>
            <a:ext cx="7016045" cy="5371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3600" b="1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65" y="2316427"/>
            <a:ext cx="43575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1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 - 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AC2185E6-434F-02AD-1ABF-E4B406B3B5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2132" y="1709386"/>
            <a:ext cx="7016045" cy="5371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r">
              <a:defRPr sz="3600" b="1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0665" y="2316427"/>
            <a:ext cx="43575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000" b="0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6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- Hospi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018D0AA4-1C2C-BC42-A097-2735E7EBE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843" y="1709386"/>
            <a:ext cx="7016045" cy="53710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843" y="2316427"/>
            <a:ext cx="4357512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tx1">
                    <a:lumMod val="90000"/>
                    <a:lumOff val="10000"/>
                  </a:schemeClr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73822" y="6311194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2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24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DD6149BB-A370-C349-A247-A66CEA3F08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5155" y="372534"/>
            <a:ext cx="8077201" cy="5813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5155" y="953911"/>
            <a:ext cx="70160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F9B8-228B-914D-814B-A7817D43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D715-666E-6348-AC1E-119E9E1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798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stethoscope around his neck&#10;&#10;Description automatically generated with medium confidence">
            <a:extLst>
              <a:ext uri="{FF2B5EF4-FFF2-40B4-BE49-F238E27FC236}">
                <a16:creationId xmlns:a16="http://schemas.microsoft.com/office/drawing/2014/main" id="{8799D263-EF00-7842-8FE0-EA4BDCB517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8CA1EB-54D2-064D-B7FC-B86E5281F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55155" y="372534"/>
            <a:ext cx="8077201" cy="58137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2010B6-9520-7040-B482-55ADB70F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55155" y="953911"/>
            <a:ext cx="7016044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83EBE-CE9E-A14C-B3BF-213C59915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1F9B8-228B-914D-814B-A7817D43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1D715-666E-6348-AC1E-119E9E1C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10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1A64CF-E4A4-0C43-B135-C0818EA64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0C51CD-A160-3C40-84C5-CF517E5E9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526348-D08F-4F47-B8D2-4BE4820F4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AEA50B-6AED-3A49-80EE-A2ADBCB8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A13759-88E7-5C45-A68C-C4409957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91DE0D-7DDE-B148-87EC-C17F606CD8C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8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9" r:id="rId2"/>
    <p:sldLayoutId id="2147483683" r:id="rId3"/>
    <p:sldLayoutId id="2147483680" r:id="rId4"/>
    <p:sldLayoutId id="2147483681" r:id="rId5"/>
    <p:sldLayoutId id="2147483684" r:id="rId6"/>
    <p:sldLayoutId id="2147483682" r:id="rId7"/>
    <p:sldLayoutId id="2147483677" r:id="rId8"/>
    <p:sldLayoutId id="214748367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AF9A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1A64CF-E4A4-0C43-B135-C0818EA64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0C51CD-A160-3C40-84C5-CF517E5E9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526348-D08F-4F47-B8D2-4BE4820F4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AEA50B-6AED-3A49-80EE-A2ADBCB8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A13759-88E7-5C45-A68C-C4409957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F63F4588-D8C8-144B-99C3-9EED1A46F9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AF9A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D1A64CF-E4A4-0C43-B135-C0818EA64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9644" y="6311194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99937AEA-EB88-0045-A01A-EE59E3770B10}" type="datetimeFigureOut">
              <a:rPr lang="en-US" smtClean="0"/>
              <a:pPr/>
              <a:t>9/5/2023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60C51CD-A160-3C40-84C5-CF517E5E9B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82622" y="6311193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526348-D08F-4F47-B8D2-4BE4820F48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23111" y="6311193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Proxima Nova" panose="02000506030000020004" pitchFamily="2" charset="0"/>
              </a:defRPr>
            </a:lvl1pPr>
          </a:lstStyle>
          <a:p>
            <a:fld id="{DC09B880-1D3D-B042-BD09-9E2C7271682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4AEA50B-6AED-3A49-80EE-A2ADBCB8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DA13759-88E7-5C45-A68C-C4409957A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2BD5FCA-B758-9D4D-8347-CA6335A3FD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16" r:id="rId2"/>
    <p:sldLayoutId id="2147483703" r:id="rId3"/>
    <p:sldLayoutId id="214748370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AF9A"/>
          </a:solidFill>
          <a:latin typeface="Proxima Nova" panose="0200050603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Proxima Nova" panose="0200050603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question-mark-png/download/30074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s://creativecommons.org/licenses/by-nc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91F68-6CED-2346-95F4-C46237A2A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644" y="2080767"/>
            <a:ext cx="7016045" cy="1904004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Best practices for engaging patients around behavior change: </a:t>
            </a:r>
            <a:br>
              <a:rPr lang="en-US" b="0" dirty="0"/>
            </a:br>
            <a:br>
              <a:rPr lang="en-US" b="0" dirty="0"/>
            </a:br>
            <a:r>
              <a:rPr lang="en-US" b="0" dirty="0"/>
              <a:t>A successful case study approach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283CF-BAAB-5747-8612-06ABB470B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9644" y="3984771"/>
            <a:ext cx="8666242" cy="225924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Gretchen Holmes, PhD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GME DIO &amp; Director, Clinical Research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STFM Conference on Practice and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Quality Improvement </a:t>
            </a:r>
          </a:p>
          <a:p>
            <a:pPr algn="r">
              <a:lnSpc>
                <a:spcPct val="110000"/>
              </a:lnSpc>
              <a:spcBef>
                <a:spcPts val="0"/>
              </a:spcBef>
            </a:pPr>
            <a:r>
              <a:rPr lang="en-US" sz="2300" dirty="0"/>
              <a:t>September 12, 2023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82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8084-71F5-4699-9B59-3F578889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 – Where I am now</a:t>
            </a:r>
          </a:p>
        </p:txBody>
      </p:sp>
      <p:pic>
        <p:nvPicPr>
          <p:cNvPr id="8" name="Content Placeholder 7" descr="A picture containing person, wall, standing, posing&#10;&#10;Description automatically generated">
            <a:extLst>
              <a:ext uri="{FF2B5EF4-FFF2-40B4-BE49-F238E27FC236}">
                <a16:creationId xmlns:a16="http://schemas.microsoft.com/office/drawing/2014/main" id="{60D20239-6D1E-4BB9-B6BB-203479A5F5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60909" y="1824037"/>
            <a:ext cx="3188367" cy="4842227"/>
          </a:xfrm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3BB33EE2-29BD-401E-BB51-9482170C3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123" y="1824037"/>
            <a:ext cx="3188368" cy="47863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ED4B8C-94F4-453D-9753-023226C56D29}"/>
              </a:ext>
            </a:extLst>
          </p:cNvPr>
          <p:cNvSpPr/>
          <p:nvPr/>
        </p:nvSpPr>
        <p:spPr>
          <a:xfrm>
            <a:off x="7922625" y="1690688"/>
            <a:ext cx="40265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Proxima Nova" panose="02000506030000020004"/>
              </a:rPr>
              <a:t>Lost 110 lbs (total)</a:t>
            </a:r>
          </a:p>
          <a:p>
            <a:r>
              <a:rPr lang="en-US" sz="2800" dirty="0">
                <a:latin typeface="Proxima Nova" panose="02000506030000020004"/>
              </a:rPr>
              <a:t>BMI – 25.5</a:t>
            </a:r>
          </a:p>
          <a:p>
            <a:r>
              <a:rPr lang="en-US" sz="2800" dirty="0">
                <a:latin typeface="Proxima Nova" panose="02000506030000020004"/>
              </a:rPr>
              <a:t>A1c – normal</a:t>
            </a:r>
          </a:p>
          <a:p>
            <a:r>
              <a:rPr lang="en-US" sz="2800" dirty="0">
                <a:latin typeface="Proxima Nova" panose="02000506030000020004"/>
              </a:rPr>
              <a:t>Blood pressure – normal</a:t>
            </a:r>
          </a:p>
          <a:p>
            <a:r>
              <a:rPr lang="en-US" sz="2800" dirty="0">
                <a:latin typeface="Proxima Nova" panose="02000506030000020004"/>
              </a:rPr>
              <a:t>Neuropathy – still there</a:t>
            </a:r>
          </a:p>
          <a:p>
            <a:r>
              <a:rPr lang="en-US" sz="2800" dirty="0">
                <a:latin typeface="Proxima Nova" panose="02000506030000020004"/>
              </a:rPr>
              <a:t>3x Cancer survivor </a:t>
            </a:r>
          </a:p>
          <a:p>
            <a:r>
              <a:rPr lang="en-US" sz="2800" dirty="0">
                <a:latin typeface="Proxima Nova" panose="02000506030000020004"/>
              </a:rPr>
              <a:t>    – still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25525-6B51-42FF-B6E6-BA8520561AD9}"/>
              </a:ext>
            </a:extLst>
          </p:cNvPr>
          <p:cNvSpPr txBox="1"/>
          <p:nvPr/>
        </p:nvSpPr>
        <p:spPr>
          <a:xfrm>
            <a:off x="8165432" y="5208669"/>
            <a:ext cx="3188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2648074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Stages of Change</a:t>
            </a:r>
          </a:p>
        </p:txBody>
      </p:sp>
      <p:pic>
        <p:nvPicPr>
          <p:cNvPr id="2" name="Content Placeholder 1" descr="Diagram&#10;&#10;Description automatically generated">
            <a:extLst>
              <a:ext uri="{FF2B5EF4-FFF2-40B4-BE49-F238E27FC236}">
                <a16:creationId xmlns:a16="http://schemas.microsoft.com/office/drawing/2014/main" id="{E70F648A-6E81-4997-9A24-41C1B2AB6B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8977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5A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ASK</a:t>
            </a:r>
          </a:p>
          <a:p>
            <a:pPr lvl="1"/>
            <a:r>
              <a:rPr lang="en-US" dirty="0"/>
              <a:t>Ask for permission to discuss weight</a:t>
            </a:r>
          </a:p>
          <a:p>
            <a:pPr lvl="2"/>
            <a:r>
              <a:rPr lang="en-US" dirty="0"/>
              <a:t>“Are you open to talking about your weight? Or “Are you open to making a few small changes to help you feel better?”</a:t>
            </a:r>
          </a:p>
          <a:p>
            <a:pPr lvl="1"/>
            <a:r>
              <a:rPr lang="en-US" dirty="0"/>
              <a:t>Explore readiness to change (see Stages of Change Model)</a:t>
            </a:r>
          </a:p>
          <a:p>
            <a:pPr lvl="2"/>
            <a:r>
              <a:rPr lang="en-US" dirty="0"/>
              <a:t>“Is your weight negatively impacting your life in any way?”</a:t>
            </a:r>
          </a:p>
          <a:p>
            <a:r>
              <a:rPr lang="en-US" b="1" dirty="0"/>
              <a:t>ASSESS</a:t>
            </a:r>
          </a:p>
          <a:p>
            <a:pPr lvl="1"/>
            <a:r>
              <a:rPr lang="en-US" dirty="0"/>
              <a:t>Assess for drivers, complications, and barriers</a:t>
            </a:r>
          </a:p>
          <a:p>
            <a:pPr lvl="2"/>
            <a:r>
              <a:rPr lang="en-US" dirty="0"/>
              <a:t>What’s going on in their lives? </a:t>
            </a:r>
          </a:p>
          <a:p>
            <a:pPr lvl="2"/>
            <a:r>
              <a:rPr lang="en-US" dirty="0"/>
              <a:t>Not everyone has the same access to resources </a:t>
            </a:r>
          </a:p>
          <a:p>
            <a:pPr lvl="2"/>
            <a:r>
              <a:rPr lang="en-US" dirty="0"/>
              <a:t>Even if they want to lose weight, a lot can get in the way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319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5A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ADVISE</a:t>
            </a:r>
            <a:endParaRPr lang="en-US" dirty="0"/>
          </a:p>
          <a:p>
            <a:pPr lvl="1"/>
            <a:r>
              <a:rPr lang="en-US" dirty="0"/>
              <a:t>Explain the benefits of modest weight loss</a:t>
            </a:r>
          </a:p>
          <a:p>
            <a:pPr lvl="2"/>
            <a:r>
              <a:rPr lang="en-US" dirty="0"/>
              <a:t>“Even losing 10 lbs would help you feel better and reduce your knee pain.”</a:t>
            </a:r>
          </a:p>
          <a:p>
            <a:pPr lvl="2"/>
            <a:r>
              <a:rPr lang="en-US" dirty="0"/>
              <a:t>Having to lose large amounts of weight is </a:t>
            </a:r>
            <a:r>
              <a:rPr lang="en-US" b="1" u="sng" dirty="0"/>
              <a:t>overwhelming and paralyzing</a:t>
            </a:r>
            <a:r>
              <a:rPr lang="en-US" dirty="0"/>
              <a:t>, help them realize that losing smaller amounts over time is a healthy approach</a:t>
            </a:r>
          </a:p>
          <a:p>
            <a:pPr lvl="3"/>
            <a:r>
              <a:rPr lang="en-US" dirty="0"/>
              <a:t>Rethink success: Not gaining weight at the next visit is a success vs the “all or nothing” approach</a:t>
            </a:r>
          </a:p>
          <a:p>
            <a:pPr lvl="1"/>
            <a:r>
              <a:rPr lang="en-US" dirty="0"/>
              <a:t>Explain that you are in this together </a:t>
            </a:r>
          </a:p>
          <a:p>
            <a:pPr lvl="2"/>
            <a:r>
              <a:rPr lang="en-US" dirty="0"/>
              <a:t>Feeling supported is critical to success</a:t>
            </a:r>
          </a:p>
          <a:p>
            <a:pPr lvl="1"/>
            <a:r>
              <a:rPr lang="en-US" dirty="0"/>
              <a:t>Discuss treatment options</a:t>
            </a:r>
          </a:p>
          <a:p>
            <a:pPr lvl="2"/>
            <a:r>
              <a:rPr lang="en-US" dirty="0"/>
              <a:t>Are there choices on treatment? What would they like to do?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683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5A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AGREE</a:t>
            </a:r>
            <a:endParaRPr lang="en-US" dirty="0"/>
          </a:p>
          <a:p>
            <a:pPr lvl="1"/>
            <a:r>
              <a:rPr lang="en-US" dirty="0"/>
              <a:t>Agree on a realistic weight-loss goal and strategies to get there</a:t>
            </a:r>
          </a:p>
          <a:p>
            <a:pPr lvl="1"/>
            <a:r>
              <a:rPr lang="en-US" dirty="0"/>
              <a:t>Focus on reasonable, achievable behavior change strategies</a:t>
            </a:r>
          </a:p>
          <a:p>
            <a:pPr lvl="2"/>
            <a:r>
              <a:rPr lang="en-US" dirty="0"/>
              <a:t>Can they join WW? Optivia? Keto? Mediterranean diet? </a:t>
            </a:r>
          </a:p>
          <a:p>
            <a:pPr lvl="2"/>
            <a:r>
              <a:rPr lang="en-US" dirty="0"/>
              <a:t>Can they start walking for 10 minutes/day and then increase? </a:t>
            </a:r>
          </a:p>
          <a:p>
            <a:pPr lvl="2"/>
            <a:r>
              <a:rPr lang="en-US" dirty="0"/>
              <a:t>Telling a patient to, “</a:t>
            </a:r>
            <a:r>
              <a:rPr lang="en-US" i="1" dirty="0"/>
              <a:t>Eat less and move more</a:t>
            </a:r>
            <a:r>
              <a:rPr lang="en-US" dirty="0"/>
              <a:t>” is not a strategy nor is it helpful nor will it lead to results</a:t>
            </a:r>
          </a:p>
          <a:p>
            <a:pPr lvl="3"/>
            <a:r>
              <a:rPr lang="en-US" dirty="0"/>
              <a:t>Basically, when we are told this, we hear, “</a:t>
            </a:r>
            <a:r>
              <a:rPr lang="en-US" i="1" dirty="0"/>
              <a:t>You’re on your own. Good luck</a:t>
            </a:r>
            <a:r>
              <a:rPr lang="en-US" dirty="0"/>
              <a:t>.” </a:t>
            </a:r>
          </a:p>
          <a:p>
            <a:pPr lvl="4"/>
            <a:r>
              <a:rPr lang="en-US" dirty="0"/>
              <a:t>Trust us, we knew we were fat when we walked into the office. If we could do it on our own, we would have done it already.</a:t>
            </a:r>
          </a:p>
          <a:p>
            <a:pPr lvl="2"/>
            <a:r>
              <a:rPr lang="en-US" dirty="0"/>
              <a:t>It is overwhelming to make these changes, especially if no one else in their family or support system is willing to support them</a:t>
            </a:r>
          </a:p>
        </p:txBody>
      </p:sp>
    </p:spTree>
    <p:extLst>
      <p:ext uri="{BB962C8B-B14F-4D97-AF65-F5344CB8AC3E}">
        <p14:creationId xmlns:p14="http://schemas.microsoft.com/office/powerpoint/2010/main" val="1433743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5A Model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ASSIST</a:t>
            </a:r>
            <a:endParaRPr lang="en-US" dirty="0"/>
          </a:p>
          <a:p>
            <a:pPr lvl="1"/>
            <a:r>
              <a:rPr lang="en-US" dirty="0"/>
              <a:t>Provide education and resources</a:t>
            </a:r>
          </a:p>
          <a:p>
            <a:pPr lvl="1"/>
            <a:r>
              <a:rPr lang="en-US" dirty="0"/>
              <a:t>Refer to other providers, including behavioral health, if needed</a:t>
            </a:r>
          </a:p>
          <a:p>
            <a:pPr lvl="1"/>
            <a:r>
              <a:rPr lang="en-US" dirty="0"/>
              <a:t>Arrange follow up</a:t>
            </a:r>
          </a:p>
          <a:p>
            <a:pPr lvl="1"/>
            <a:r>
              <a:rPr lang="en-US" dirty="0"/>
              <a:t>Encourage them, set them up for success by helping them understand you are in their corner</a:t>
            </a:r>
          </a:p>
          <a:p>
            <a:pPr lvl="1"/>
            <a:r>
              <a:rPr lang="en-US" dirty="0"/>
              <a:t>Focus on the positive (anything!), comment on their effort, even if they are failing</a:t>
            </a:r>
          </a:p>
          <a:p>
            <a:pPr lvl="2"/>
            <a:r>
              <a:rPr lang="en-US" dirty="0"/>
              <a:t>Help them tweak it to start seeing successes</a:t>
            </a:r>
          </a:p>
          <a:p>
            <a:pPr lvl="2"/>
            <a:r>
              <a:rPr lang="en-US" dirty="0"/>
              <a:t>What can they add to their diet instead of always taking away – small victories add up!</a:t>
            </a:r>
          </a:p>
          <a:p>
            <a:pPr lvl="2"/>
            <a:r>
              <a:rPr lang="en-US" u="sng" dirty="0"/>
              <a:t>We often need a lot of help to even begin to think we can do this</a:t>
            </a:r>
            <a:endParaRPr lang="en-US" dirty="0"/>
          </a:p>
          <a:p>
            <a:pPr lvl="1"/>
            <a:r>
              <a:rPr lang="en-US" dirty="0"/>
              <a:t>“Atomic Habits” by James Clear – highly recommend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503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7B27E-8D42-496D-92FF-91269B0A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56132-B01D-477E-FCDC-380442B19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How my PCP supported me: kindness, coaching, celebrated my wins</a:t>
            </a:r>
          </a:p>
          <a:p>
            <a:r>
              <a:rPr lang="en-US" dirty="0"/>
              <a:t>Consider moving the scale to a more private location</a:t>
            </a:r>
          </a:p>
          <a:p>
            <a:pPr lvl="1"/>
            <a:r>
              <a:rPr lang="en-US" dirty="0"/>
              <a:t>We can stay in denial if we don’t get on the scale but causes anxiety</a:t>
            </a:r>
          </a:p>
          <a:p>
            <a:r>
              <a:rPr lang="en-US" dirty="0"/>
              <a:t>Framing the data on the scale</a:t>
            </a:r>
          </a:p>
          <a:p>
            <a:pPr lvl="1"/>
            <a:r>
              <a:rPr lang="en-US" dirty="0"/>
              <a:t>Talk with your patient about not letting the number on the scale define who they are as a person; it’s just one piece of data</a:t>
            </a:r>
          </a:p>
          <a:p>
            <a:r>
              <a:rPr lang="en-US" dirty="0"/>
              <a:t>Increase medical school training in obesity around harm caused by social &amp; cultural norms and messaging around body image</a:t>
            </a:r>
          </a:p>
          <a:p>
            <a:r>
              <a:rPr lang="en-US" dirty="0"/>
              <a:t>Focus on other contributing factors, not just individual control factors</a:t>
            </a:r>
          </a:p>
          <a:p>
            <a:r>
              <a:rPr lang="en-US" dirty="0"/>
              <a:t>Increase empathy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52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1C63-9DC8-AA83-F662-5889A6DDB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108B2-14DD-6F1C-40E4-6ECCD47AE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492" y="365125"/>
            <a:ext cx="488274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66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960502-3297-4919-A226-71AAF85D2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E72852-6B0A-48CF-ADA1-59FB23F03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34874" y="1825625"/>
            <a:ext cx="7322251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705E90-4363-43D7-B833-9B4A26146430}"/>
              </a:ext>
            </a:extLst>
          </p:cNvPr>
          <p:cNvSpPr txBox="1"/>
          <p:nvPr/>
        </p:nvSpPr>
        <p:spPr>
          <a:xfrm>
            <a:off x="2434874" y="6176963"/>
            <a:ext cx="73222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www.pngall.com/question-mark-png/download/30074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/3.0/"/>
              </a:rPr>
              <a:t>CC BY-NC</a:t>
            </a:r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875B57-090A-63DB-DCFF-F32AAAFBD79A}"/>
              </a:ext>
            </a:extLst>
          </p:cNvPr>
          <p:cNvSpPr txBox="1"/>
          <p:nvPr/>
        </p:nvSpPr>
        <p:spPr>
          <a:xfrm>
            <a:off x="9336947" y="5933903"/>
            <a:ext cx="25502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www.gretchenholmesphd.com</a:t>
            </a:r>
          </a:p>
        </p:txBody>
      </p:sp>
    </p:spTree>
    <p:extLst>
      <p:ext uri="{BB962C8B-B14F-4D97-AF65-F5344CB8AC3E}">
        <p14:creationId xmlns:p14="http://schemas.microsoft.com/office/powerpoint/2010/main" val="111088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an uncomfortable topic to bring up</a:t>
            </a:r>
          </a:p>
          <a:p>
            <a:r>
              <a:rPr lang="en-US" dirty="0"/>
              <a:t>It’s a complex issue</a:t>
            </a:r>
          </a:p>
          <a:p>
            <a:pPr lvl="1"/>
            <a:r>
              <a:rPr lang="en-US" dirty="0"/>
              <a:t>Most of the general public believe it is all due to controllable lifestyle factors and not any biological or external factors</a:t>
            </a:r>
          </a:p>
          <a:p>
            <a:pPr lvl="2"/>
            <a:r>
              <a:rPr lang="en-US" dirty="0"/>
              <a:t>75% say ppl are overweight due to lack of exercise</a:t>
            </a:r>
          </a:p>
          <a:p>
            <a:pPr lvl="2"/>
            <a:r>
              <a:rPr lang="en-US" dirty="0"/>
              <a:t>59% say it’s a lack of “willpower”</a:t>
            </a:r>
          </a:p>
          <a:p>
            <a:pPr lvl="1"/>
            <a:r>
              <a:rPr lang="en-US" dirty="0"/>
              <a:t>Numerous studies demonstrate that genetics and heredity are major factors</a:t>
            </a:r>
          </a:p>
          <a:p>
            <a:pPr lvl="1"/>
            <a:r>
              <a:rPr lang="en-US" dirty="0"/>
              <a:t>Studies also show that there is widespread stigmatization of people with obesity as “lazy, weak-willed, unintelligent, and unsuccessful”</a:t>
            </a:r>
          </a:p>
        </p:txBody>
      </p:sp>
    </p:spTree>
    <p:extLst>
      <p:ext uri="{BB962C8B-B14F-4D97-AF65-F5344CB8AC3E}">
        <p14:creationId xmlns:p14="http://schemas.microsoft.com/office/powerpoint/2010/main" val="245787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Several studies show that healthcare providers have implicit and explicit “anti-fat bias” &amp; report that pts with obesity feel stigmatized by their providers </a:t>
            </a:r>
            <a:r>
              <a:rPr lang="en-US" sz="1200" dirty="0"/>
              <a:t>(Schwartz, M., et al. 2012; Lawrence, B. et al. 2021)</a:t>
            </a:r>
            <a:endParaRPr lang="en-US" dirty="0"/>
          </a:p>
          <a:p>
            <a:r>
              <a:rPr lang="en-US" dirty="0"/>
              <a:t>This perceived anti-fat bias </a:t>
            </a:r>
            <a:r>
              <a:rPr lang="en-US" u="sng" dirty="0"/>
              <a:t>decreases the likelihood that patients will seek care</a:t>
            </a:r>
          </a:p>
          <a:p>
            <a:pPr lvl="1"/>
            <a:r>
              <a:rPr lang="en-US" dirty="0"/>
              <a:t>Plus, obesity stigmatization has been shown to negatively impact a person’s ability to even lose weight</a:t>
            </a:r>
          </a:p>
          <a:p>
            <a:pPr lvl="1"/>
            <a:r>
              <a:rPr lang="en-US" dirty="0"/>
              <a:t>Creates maladaptive coping mechanisms (i.e., binge eating), creating feelings of more shame and stigma and gaining weight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1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we agree?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Everyone is frustrated: physicians, patients, and everyone else</a:t>
            </a:r>
          </a:p>
          <a:p>
            <a:r>
              <a:rPr lang="en-US" dirty="0"/>
              <a:t>Patients feel disrespected and invisible and physicians and other healthcare providers find patients defensive and noncompliant</a:t>
            </a:r>
          </a:p>
          <a:p>
            <a:r>
              <a:rPr lang="en-US" dirty="0"/>
              <a:t>Patients with obesity get tired of every office visit being about their weight and being shamed, which leads to avoidant behavior and more eating</a:t>
            </a:r>
          </a:p>
          <a:p>
            <a:r>
              <a:rPr lang="en-US" dirty="0"/>
              <a:t>Physicians are trying to do their job and getting pushback and/or no response at 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42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thing…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world is a cruel place for overweight and obese patients</a:t>
            </a:r>
          </a:p>
          <a:p>
            <a:r>
              <a:rPr lang="en-US" dirty="0"/>
              <a:t>There is a lot of </a:t>
            </a:r>
            <a:r>
              <a:rPr lang="en-US" u="sng" dirty="0"/>
              <a:t>fatphobia</a:t>
            </a:r>
          </a:p>
          <a:p>
            <a:pPr lvl="1"/>
            <a:r>
              <a:rPr lang="en-US" dirty="0"/>
              <a:t>“the irrational fear of, aversion to, or discrimination against, obesity or people with obesity” </a:t>
            </a:r>
          </a:p>
          <a:p>
            <a:r>
              <a:rPr lang="en-US" dirty="0"/>
              <a:t>Weight stigma is pervasive driven by increased shame and blame coming from social media and the media</a:t>
            </a:r>
          </a:p>
          <a:p>
            <a:r>
              <a:rPr lang="en-US" dirty="0"/>
              <a:t>Substantive evidence that weight stigma is not only unfair and unjustified but creates health disparities and hampers healthcare and health outcomes</a:t>
            </a:r>
          </a:p>
        </p:txBody>
      </p:sp>
    </p:spTree>
    <p:extLst>
      <p:ext uri="{BB962C8B-B14F-4D97-AF65-F5344CB8AC3E}">
        <p14:creationId xmlns:p14="http://schemas.microsoft.com/office/powerpoint/2010/main" val="4015297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0C5A98-3357-4EE3-94CD-B4880AC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the thing…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D1D3-3B6F-416D-A0DA-6021B9AEB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need to do something different</a:t>
            </a:r>
          </a:p>
          <a:p>
            <a:r>
              <a:rPr lang="en-US" dirty="0"/>
              <a:t>To be clear: It’s not your job to walk around monitoring your pts food intake and make sure they go to the gym</a:t>
            </a:r>
          </a:p>
          <a:p>
            <a:pPr lvl="1"/>
            <a:r>
              <a:rPr lang="en-US" dirty="0"/>
              <a:t>The ultimate responsibility falls to the patient, but we need your help</a:t>
            </a:r>
          </a:p>
          <a:p>
            <a:r>
              <a:rPr lang="en-US" dirty="0"/>
              <a:t>What we don’t need is more psychological distress</a:t>
            </a:r>
          </a:p>
          <a:p>
            <a:r>
              <a:rPr lang="en-US" dirty="0"/>
              <a:t>When we </a:t>
            </a:r>
            <a:r>
              <a:rPr lang="en-US" u="sng" dirty="0"/>
              <a:t>do</a:t>
            </a:r>
            <a:r>
              <a:rPr lang="en-US" dirty="0"/>
              <a:t> come see you, we need a partner, not an adversary</a:t>
            </a:r>
          </a:p>
          <a:p>
            <a:r>
              <a:rPr lang="en-US" dirty="0"/>
              <a:t>As a patient, social scientist, and professional in the healthcare field, I am hopeful that my story can help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40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8084-71F5-4699-9B59-3F578889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574105-337D-42B8-9BF5-48CD33F483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From my upcoming book: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“In February 2021, I was diagnosed with diabetes. My A1c was 6.7.I had been prediabetic for years and had plenty of opportuni-ties to make healthy changes, but I didn’t. I had been watching my brother, Eric, fight complications of diabetes for the past ten years. His kidneys had already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64A8A5F-569B-46BC-B76E-B01DD9E319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failed, and he was on dialysis. He fought an infection in his foot for over a year but finally had to have it amputated and now, he had another infection to fight.”</a:t>
            </a:r>
          </a:p>
          <a:p>
            <a:pPr marL="0" indent="0">
              <a:buNone/>
            </a:pP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4" name="Picture 3" descr="A person with glasses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59759D6F-A92E-6FCA-A667-A4296D125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59" y="3958788"/>
            <a:ext cx="1764834" cy="23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83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8084-71F5-4699-9B59-3F578889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 - Where I started </a:t>
            </a:r>
          </a:p>
        </p:txBody>
      </p:sp>
      <p:pic>
        <p:nvPicPr>
          <p:cNvPr id="6" name="Content Placeholder 5" descr="A picture containing underwear&#10;&#10;Description automatically generated">
            <a:extLst>
              <a:ext uri="{FF2B5EF4-FFF2-40B4-BE49-F238E27FC236}">
                <a16:creationId xmlns:a16="http://schemas.microsoft.com/office/drawing/2014/main" id="{C6E9C5FA-0F23-4D63-AADF-CF407347D5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-353099" y="2776242"/>
            <a:ext cx="4352927" cy="2448521"/>
          </a:xfrm>
        </p:spPr>
      </p:pic>
      <p:pic>
        <p:nvPicPr>
          <p:cNvPr id="10" name="Picture 9" descr="A picture containing person, indoor, glasses, posing&#10;&#10;Description automatically generated">
            <a:extLst>
              <a:ext uri="{FF2B5EF4-FFF2-40B4-BE49-F238E27FC236}">
                <a16:creationId xmlns:a16="http://schemas.microsoft.com/office/drawing/2014/main" id="{3AF0B2E9-4CB3-4E61-898F-9337E51E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605" y="1825624"/>
            <a:ext cx="3172119" cy="443792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9B7D0-D59E-4A59-8123-41291601DF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597331" y="1690688"/>
            <a:ext cx="4582496" cy="4351338"/>
          </a:xfrm>
        </p:spPr>
        <p:txBody>
          <a:bodyPr/>
          <a:lstStyle/>
          <a:p>
            <a:r>
              <a:rPr lang="en-US" dirty="0"/>
              <a:t>BMI – 41.6</a:t>
            </a:r>
          </a:p>
          <a:p>
            <a:r>
              <a:rPr lang="en-US" dirty="0"/>
              <a:t>A1c – 6.7 </a:t>
            </a:r>
          </a:p>
          <a:p>
            <a:r>
              <a:rPr lang="en-US" dirty="0"/>
              <a:t>Blood pressure – semi-controlled by medication</a:t>
            </a:r>
          </a:p>
          <a:p>
            <a:r>
              <a:rPr lang="en-US" dirty="0"/>
              <a:t>Neuropathy</a:t>
            </a:r>
          </a:p>
          <a:p>
            <a:r>
              <a:rPr lang="en-US" dirty="0"/>
              <a:t>3x Cancer survivor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99793-D0BE-4F55-AF16-57A0773E1D8E}"/>
              </a:ext>
            </a:extLst>
          </p:cNvPr>
          <p:cNvSpPr txBox="1"/>
          <p:nvPr/>
        </p:nvSpPr>
        <p:spPr>
          <a:xfrm>
            <a:off x="7308743" y="5362414"/>
            <a:ext cx="4045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FEB 2020</a:t>
            </a:r>
          </a:p>
        </p:txBody>
      </p:sp>
    </p:spTree>
    <p:extLst>
      <p:ext uri="{BB962C8B-B14F-4D97-AF65-F5344CB8AC3E}">
        <p14:creationId xmlns:p14="http://schemas.microsoft.com/office/powerpoint/2010/main" val="245410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48084-71F5-4699-9B59-3F5788891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story - Where I started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9B7D0-D59E-4A59-8123-41291601DF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 packed my lunch and snacks for the day – w/o fail</a:t>
            </a:r>
          </a:p>
          <a:p>
            <a:r>
              <a:rPr lang="en-US" dirty="0"/>
              <a:t>I found out I was addicted to sugar; the cleaner I ate, the less cravings I had</a:t>
            </a:r>
          </a:p>
          <a:p>
            <a:r>
              <a:rPr lang="en-US" dirty="0"/>
              <a:t>Anxiety around food was gone</a:t>
            </a:r>
          </a:p>
          <a:p>
            <a:r>
              <a:rPr lang="en-US" dirty="0"/>
              <a:t>I started working on why I self-soothed with food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11A1009-3942-D537-A7D7-139F265BAA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Diagnosed diabetic Feb 2021</a:t>
            </a:r>
          </a:p>
          <a:p>
            <a:r>
              <a:rPr lang="en-US" dirty="0"/>
              <a:t>Joined WW that night</a:t>
            </a:r>
          </a:p>
          <a:p>
            <a:r>
              <a:rPr lang="en-US" dirty="0"/>
              <a:t>Fear was my motivator</a:t>
            </a:r>
          </a:p>
          <a:p>
            <a:pPr lvl="1"/>
            <a:r>
              <a:rPr lang="en-US" dirty="0"/>
              <a:t>I knew my future</a:t>
            </a:r>
          </a:p>
          <a:p>
            <a:r>
              <a:rPr lang="en-US" dirty="0"/>
              <a:t>Changed my attitude from self-pity, anger, and hopelessness to gratitude</a:t>
            </a:r>
          </a:p>
          <a:p>
            <a:r>
              <a:rPr lang="en-US" dirty="0"/>
              <a:t>I took control, even when it made people uncomfortable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04950"/>
      </p:ext>
    </p:extLst>
  </p:cSld>
  <p:clrMapOvr>
    <a:masterClrMapping/>
  </p:clrMapOvr>
</p:sld>
</file>

<file path=ppt/theme/theme1.xml><?xml version="1.0" encoding="utf-8"?>
<a:theme xmlns:a="http://schemas.openxmlformats.org/drawingml/2006/main" name="Memorial Intro Slides">
  <a:themeElements>
    <a:clrScheme name="Memorial Colors">
      <a:dk1>
        <a:srgbClr val="222222"/>
      </a:dk1>
      <a:lt1>
        <a:srgbClr val="FFFFFF"/>
      </a:lt1>
      <a:dk2>
        <a:srgbClr val="007473"/>
      </a:dk2>
      <a:lt2>
        <a:srgbClr val="D8DFE1"/>
      </a:lt2>
      <a:accent1>
        <a:srgbClr val="00A19B"/>
      </a:accent1>
      <a:accent2>
        <a:srgbClr val="DAA900"/>
      </a:accent2>
      <a:accent3>
        <a:srgbClr val="7B868C"/>
      </a:accent3>
      <a:accent4>
        <a:srgbClr val="005850"/>
      </a:accent4>
      <a:accent5>
        <a:srgbClr val="6C3B5D"/>
      </a:accent5>
      <a:accent6>
        <a:srgbClr val="003B4D"/>
      </a:accent6>
      <a:hlink>
        <a:srgbClr val="DAA900"/>
      </a:hlink>
      <a:folHlink>
        <a:srgbClr val="CACA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CC749D-0254-9B4C-8C2B-9885500032FF}" vid="{B6233A15-FC76-9549-94C1-3F297819D68B}"/>
    </a:ext>
  </a:extLst>
</a:theme>
</file>

<file path=ppt/theme/theme2.xml><?xml version="1.0" encoding="utf-8"?>
<a:theme xmlns:a="http://schemas.openxmlformats.org/drawingml/2006/main" name="Memorial Sectio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CC749D-0254-9B4C-8C2B-9885500032FF}" vid="{D8E5227C-FBFC-AC46-803E-B76498F4E36F}"/>
    </a:ext>
  </a:extLst>
</a:theme>
</file>

<file path=ppt/theme/theme3.xml><?xml version="1.0" encoding="utf-8"?>
<a:theme xmlns:a="http://schemas.openxmlformats.org/drawingml/2006/main" name="Memorial Bod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DCC749D-0254-9B4C-8C2B-9885500032FF}" vid="{F747E855-DA4E-C14F-B091-A7DC201A937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05721DAA75DC4BACD2B71AE85425AF" ma:contentTypeVersion="0" ma:contentTypeDescription="Create a new document." ma:contentTypeScope="" ma:versionID="cffdc68464ef2ba0d47a76e86f5f5290">
  <xsd:schema xmlns:xsd="http://www.w3.org/2001/XMLSchema" xmlns:xs="http://www.w3.org/2001/XMLSchema" xmlns:p="http://schemas.microsoft.com/office/2006/metadata/properties" xmlns:ns2="fa38f480-ad4f-4968-a33e-c469d510c320" targetNamespace="http://schemas.microsoft.com/office/2006/metadata/properties" ma:root="true" ma:fieldsID="96b06682f68b02abca2d9b8f3cd2dca6" ns2:_="">
    <xsd:import namespace="fa38f480-ad4f-4968-a33e-c469d510c32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38f480-ad4f-4968-a33e-c469d510c32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a38f480-ad4f-4968-a33e-c469d510c320">ERUMSJX5CR3F-851831896-1</_dlc_DocId>
    <_dlc_DocIdUrl xmlns="fa38f480-ad4f-4968-a33e-c469d510c320">
      <Url>https://mhg365.sharepoint.com/sites/docs/_layouts/15/DocIdRedir.aspx?ID=ERUMSJX5CR3F-851831896-1</Url>
      <Description>ERUMSJX5CR3F-851831896-1</Description>
    </_dlc_DocIdUrl>
  </documentManagement>
</p:properties>
</file>

<file path=customXml/itemProps1.xml><?xml version="1.0" encoding="utf-8"?>
<ds:datastoreItem xmlns:ds="http://schemas.openxmlformats.org/officeDocument/2006/customXml" ds:itemID="{DCDD2D3B-43CD-4D4B-9CCD-7809F494E4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870557-F671-4BF3-BE4D-106007C1DDF3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AF31B01E-A0FF-4DED-A5FA-0E417236F1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38f480-ad4f-4968-a33e-c469d510c3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2936A587-A48A-4984-8499-6C05C870D81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fa38f480-ad4f-4968-a33e-c469d510c320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6178</TotalTime>
  <Words>1295</Words>
  <Application>Microsoft Office PowerPoint</Application>
  <PresentationFormat>Widescreen</PresentationFormat>
  <Paragraphs>130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Courier New</vt:lpstr>
      <vt:lpstr>Proxima Nova</vt:lpstr>
      <vt:lpstr>Proxima Nova Semibold</vt:lpstr>
      <vt:lpstr>Memorial Intro Slides</vt:lpstr>
      <vt:lpstr>Memorial Section Slides</vt:lpstr>
      <vt:lpstr>Memorial Body Slides</vt:lpstr>
      <vt:lpstr>Best practices for engaging patients around behavior change:   A successful case study approach </vt:lpstr>
      <vt:lpstr>Challenges</vt:lpstr>
      <vt:lpstr>Challenges</vt:lpstr>
      <vt:lpstr>Can we agree? </vt:lpstr>
      <vt:lpstr>Here’s the thing…</vt:lpstr>
      <vt:lpstr>Here’s the thing…</vt:lpstr>
      <vt:lpstr>My story</vt:lpstr>
      <vt:lpstr>My story - Where I started </vt:lpstr>
      <vt:lpstr>My story - Where I started </vt:lpstr>
      <vt:lpstr>My story – Where I am now</vt:lpstr>
      <vt:lpstr>Stages of Change</vt:lpstr>
      <vt:lpstr>5A Model</vt:lpstr>
      <vt:lpstr>5A Model</vt:lpstr>
      <vt:lpstr>5A Model</vt:lpstr>
      <vt:lpstr>5A Model</vt:lpstr>
      <vt:lpstr>Some Final Thoughts</vt:lpstr>
      <vt:lpstr>PowerPoint Presentation</vt:lpstr>
      <vt:lpstr>Discussion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Communicating with patients about behavior change:</dc:title>
  <dc:creator>Gretchen N. Holmes Ph.D.</dc:creator>
  <cp:lastModifiedBy>Gretchen N. Holmes Ph.D.</cp:lastModifiedBy>
  <cp:revision>44</cp:revision>
  <cp:lastPrinted>2023-03-28T15:08:45Z</cp:lastPrinted>
  <dcterms:created xsi:type="dcterms:W3CDTF">2023-01-25T18:21:26Z</dcterms:created>
  <dcterms:modified xsi:type="dcterms:W3CDTF">2023-09-05T18:06:11Z</dcterms:modified>
</cp:coreProperties>
</file>