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660"/>
  </p:normalViewPr>
  <p:slideViewPr>
    <p:cSldViewPr snapToGrid="0">
      <p:cViewPr varScale="1">
        <p:scale>
          <a:sx n="65" d="100"/>
          <a:sy n="65" d="100"/>
        </p:scale>
        <p:origin x="2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482D3-C001-40AD-BA56-B152C9D78945}"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B6261-8D89-4F5E-9A79-1FF21041DBDD}" type="slidenum">
              <a:rPr lang="en-US" smtClean="0"/>
              <a:t>‹#›</a:t>
            </a:fld>
            <a:endParaRPr lang="en-US"/>
          </a:p>
        </p:txBody>
      </p:sp>
    </p:spTree>
    <p:extLst>
      <p:ext uri="{BB962C8B-B14F-4D97-AF65-F5344CB8AC3E}">
        <p14:creationId xmlns:p14="http://schemas.microsoft.com/office/powerpoint/2010/main" val="347601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a:t>
            </a:r>
            <a:r>
              <a:rPr lang="en-US" baseline="0" dirty="0"/>
              <a:t> focus will be on the first two as it relates directly to ABFM Professionalism Guidelines but knowing the last/third bullet point is vital to minimizing risk for licensure restrictions and subsequent loss of board certification.</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a:t>
            </a:fld>
            <a:endParaRPr lang="en-US"/>
          </a:p>
        </p:txBody>
      </p:sp>
    </p:spTree>
    <p:extLst>
      <p:ext uri="{BB962C8B-B14F-4D97-AF65-F5344CB8AC3E}">
        <p14:creationId xmlns:p14="http://schemas.microsoft.com/office/powerpoint/2010/main" val="330725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have them name what they think would be common categories of reasons for licenses being limited.,</a:t>
            </a:r>
            <a:r>
              <a:rPr lang="en-US" baseline="0" dirty="0"/>
              <a:t> then go to next slide.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11</a:t>
            </a:fld>
            <a:endParaRPr lang="en-US"/>
          </a:p>
        </p:txBody>
      </p:sp>
    </p:spTree>
    <p:extLst>
      <p:ext uri="{BB962C8B-B14F-4D97-AF65-F5344CB8AC3E}">
        <p14:creationId xmlns:p14="http://schemas.microsoft.com/office/powerpoint/2010/main" val="189724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Boundary</a:t>
            </a:r>
            <a:r>
              <a:rPr lang="en-US" baseline="0" dirty="0"/>
              <a:t> issues are very common- inappropriate relationships with patients based on commonly accepted standards such as the AMA Code of Medical Ethics. </a:t>
            </a:r>
          </a:p>
          <a:p>
            <a:r>
              <a:rPr lang="en-US" baseline="0" dirty="0"/>
              <a:t>Criminal issues – felonies for sure, technically misdemeanors can be also but decided on a case-by-case basis. </a:t>
            </a:r>
          </a:p>
          <a:p>
            <a:r>
              <a:rPr lang="en-US" baseline="0" dirty="0"/>
              <a:t>Substance Abuse- One DUI can result in loss of certification. Marijuana use is risky regardless of state laws. </a:t>
            </a:r>
          </a:p>
          <a:p>
            <a:r>
              <a:rPr lang="en-US" baseline="0" dirty="0"/>
              <a:t>Residents must assure they are following accepted guidelines for controlled substances prescribing, as well as assuring there is an established doctor-patient relationship for prescribing of any medication (testosterone “mills”, </a:t>
            </a:r>
            <a:r>
              <a:rPr lang="en-US" baseline="0" dirty="0" err="1"/>
              <a:t>etc</a:t>
            </a:r>
            <a:r>
              <a:rPr lang="en-US" baseline="0" dirty="0"/>
              <a:t>). Inadequate supervision of NPs and PAs is also problematic- must follow state law.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12</a:t>
            </a:fld>
            <a:endParaRPr lang="en-US"/>
          </a:p>
        </p:txBody>
      </p:sp>
    </p:spTree>
    <p:extLst>
      <p:ext uri="{BB962C8B-B14F-4D97-AF65-F5344CB8AC3E}">
        <p14:creationId xmlns:p14="http://schemas.microsoft.com/office/powerpoint/2010/main" val="2764836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Professionalism lapses can result in loss of certification even without a state license limitation. </a:t>
            </a:r>
          </a:p>
          <a:p>
            <a:r>
              <a:rPr lang="en-US" dirty="0"/>
              <a:t>First bullet point- for example, dishonesty in third</a:t>
            </a:r>
            <a:r>
              <a:rPr lang="en-US" baseline="0" dirty="0"/>
              <a:t> party billing or other trouble with reporting agencies or legal issues involving wrong-doing.</a:t>
            </a:r>
          </a:p>
          <a:p>
            <a:r>
              <a:rPr lang="en-US" baseline="0" dirty="0"/>
              <a:t>Second bullet point- need to take special care in answering all state licensing application questions honestly. </a:t>
            </a:r>
          </a:p>
          <a:p>
            <a:r>
              <a:rPr lang="en-US" baseline="0" dirty="0"/>
              <a:t>(For example, ask program director if unclear concerning answering application questions re academic performance difficulties, etc.) </a:t>
            </a:r>
          </a:p>
          <a:p>
            <a:r>
              <a:rPr lang="en-US" baseline="0" dirty="0"/>
              <a:t>ABFM exam is videotaped by the test center; this and examination psychometric analysis makes cheating/subversion readily discoverable.</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13</a:t>
            </a:fld>
            <a:endParaRPr lang="en-US"/>
          </a:p>
        </p:txBody>
      </p:sp>
    </p:spTree>
    <p:extLst>
      <p:ext uri="{BB962C8B-B14F-4D97-AF65-F5344CB8AC3E}">
        <p14:creationId xmlns:p14="http://schemas.microsoft.com/office/powerpoint/2010/main" val="1273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severity of license actions and whether they occurred while the physician was certified or not….  Severity increases for non-certified physicians. Those</a:t>
            </a:r>
            <a:r>
              <a:rPr lang="en-US" baseline="0" dirty="0"/>
              <a:t> not board certified tend to have more severe licensing issues </a:t>
            </a:r>
            <a:r>
              <a:rPr lang="en-US" dirty="0"/>
              <a:t>also</a:t>
            </a:r>
            <a:r>
              <a:rPr lang="en-US" baseline="0" dirty="0"/>
              <a:t> (compare purple Yes and No’s); those who are board certified, when they do have licensing issues, tend to have much less severe issues. </a:t>
            </a:r>
            <a:endParaRPr lang="en-US" dirty="0"/>
          </a:p>
        </p:txBody>
      </p:sp>
      <p:sp>
        <p:nvSpPr>
          <p:cNvPr id="4" name="Slide Number Placeholder 3"/>
          <p:cNvSpPr>
            <a:spLocks noGrp="1"/>
          </p:cNvSpPr>
          <p:nvPr>
            <p:ph type="sldNum" sz="quarter" idx="10"/>
          </p:nvPr>
        </p:nvSpPr>
        <p:spPr/>
        <p:txBody>
          <a:bodyPr/>
          <a:lstStyle/>
          <a:p>
            <a:fld id="{7AB3429A-C6A8-46A1-8E24-59CCF6CC790B}" type="slidenum">
              <a:rPr lang="en-US" smtClean="0"/>
              <a:t>14</a:t>
            </a:fld>
            <a:endParaRPr lang="en-US"/>
          </a:p>
        </p:txBody>
      </p:sp>
    </p:spTree>
    <p:extLst>
      <p:ext uri="{BB962C8B-B14F-4D97-AF65-F5344CB8AC3E}">
        <p14:creationId xmlns:p14="http://schemas.microsoft.com/office/powerpoint/2010/main" val="3482370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those</a:t>
            </a:r>
            <a:r>
              <a:rPr lang="en-US" baseline="0" dirty="0"/>
              <a:t> in red represent adverse actions that result in loss of board certification, those above (in black) generally do not. Non BC physicians tend to get in trouble much more commonly and also in bigger trouble….</a:t>
            </a:r>
            <a:endParaRPr lang="en-US" dirty="0"/>
          </a:p>
        </p:txBody>
      </p:sp>
      <p:sp>
        <p:nvSpPr>
          <p:cNvPr id="4" name="Slide Number Placeholder 3"/>
          <p:cNvSpPr>
            <a:spLocks noGrp="1"/>
          </p:cNvSpPr>
          <p:nvPr>
            <p:ph type="sldNum" sz="quarter" idx="10"/>
          </p:nvPr>
        </p:nvSpPr>
        <p:spPr/>
        <p:txBody>
          <a:bodyPr/>
          <a:lstStyle/>
          <a:p>
            <a:fld id="{7AB3429A-C6A8-46A1-8E24-59CCF6CC790B}" type="slidenum">
              <a:rPr lang="en-US" smtClean="0"/>
              <a:t>15</a:t>
            </a:fld>
            <a:endParaRPr lang="en-US"/>
          </a:p>
        </p:txBody>
      </p:sp>
    </p:spTree>
    <p:extLst>
      <p:ext uri="{BB962C8B-B14F-4D97-AF65-F5344CB8AC3E}">
        <p14:creationId xmlns:p14="http://schemas.microsoft.com/office/powerpoint/2010/main" val="76245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only 1/1000</a:t>
            </a:r>
            <a:r>
              <a:rPr lang="en-US" baseline="0" dirty="0"/>
              <a:t> lose board certification each year. Uncommon but it does happen.</a:t>
            </a:r>
          </a:p>
          <a:p>
            <a:r>
              <a:rPr lang="en-US" baseline="0" dirty="0"/>
              <a:t>A large percentage of those not regaining certification do not reapply; so the overall success rate of those who reapply exceeds 50%.</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16</a:t>
            </a:fld>
            <a:endParaRPr lang="en-US"/>
          </a:p>
        </p:txBody>
      </p:sp>
    </p:spTree>
    <p:extLst>
      <p:ext uri="{BB962C8B-B14F-4D97-AF65-F5344CB8AC3E}">
        <p14:creationId xmlns:p14="http://schemas.microsoft.com/office/powerpoint/2010/main" val="341908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FSMB,</a:t>
            </a:r>
            <a:r>
              <a:rPr lang="en-US" baseline="0" dirty="0"/>
              <a:t> DEA, and CMS are most common.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17</a:t>
            </a:fld>
            <a:endParaRPr lang="en-US"/>
          </a:p>
        </p:txBody>
      </p:sp>
    </p:spTree>
    <p:extLst>
      <p:ext uri="{BB962C8B-B14F-4D97-AF65-F5344CB8AC3E}">
        <p14:creationId xmlns:p14="http://schemas.microsoft.com/office/powerpoint/2010/main" val="2531412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is to illustrate there is an algorithmic, consistent process – would not go through it in detail.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18</a:t>
            </a:fld>
            <a:endParaRPr lang="en-US"/>
          </a:p>
        </p:txBody>
      </p:sp>
    </p:spTree>
    <p:extLst>
      <p:ext uri="{BB962C8B-B14F-4D97-AF65-F5344CB8AC3E}">
        <p14:creationId xmlns:p14="http://schemas.microsoft.com/office/powerpoint/2010/main" val="3443582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ABFM Credentials Committee composition may vary</a:t>
            </a:r>
            <a:r>
              <a:rPr lang="en-US" baseline="0" dirty="0"/>
              <a:t> slightly from year to year but main point is that these are predominately FPs making these determinations, and the committee is always chaired by a FP. Specialist members are members of the ABFM Board of Directors and therefore come from Internal Medicine, OB/GYN, Pediatrics, Psych/Neurology, or Surgery. The public member also comes from the Board of Directors.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19</a:t>
            </a:fld>
            <a:endParaRPr lang="en-US"/>
          </a:p>
        </p:txBody>
      </p:sp>
    </p:spTree>
    <p:extLst>
      <p:ext uri="{BB962C8B-B14F-4D97-AF65-F5344CB8AC3E}">
        <p14:creationId xmlns:p14="http://schemas.microsoft.com/office/powerpoint/2010/main" val="2037962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5 selected cases are a particularly important part of the presentation as </a:t>
            </a:r>
            <a:r>
              <a:rPr lang="en-US" dirty="0"/>
              <a:t>these help</a:t>
            </a:r>
            <a:r>
              <a:rPr lang="en-US" baseline="0" dirty="0"/>
              <a:t> engage and reinforce the teaching points. These are modeled after actual cases with some minor details changed.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20</a:t>
            </a:fld>
            <a:endParaRPr lang="en-US"/>
          </a:p>
        </p:txBody>
      </p:sp>
    </p:spTree>
    <p:extLst>
      <p:ext uri="{BB962C8B-B14F-4D97-AF65-F5344CB8AC3E}">
        <p14:creationId xmlns:p14="http://schemas.microsoft.com/office/powerpoint/2010/main" val="100176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a solid foundation of licensure- a limited/damaged foundation is not conducive to board certification (a higher standard). Licensure is the “floor”, the individual physician determines their own “ceiling”.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a:t>
            </a:fld>
            <a:endParaRPr lang="en-US"/>
          </a:p>
        </p:txBody>
      </p:sp>
    </p:spTree>
    <p:extLst>
      <p:ext uri="{BB962C8B-B14F-4D97-AF65-F5344CB8AC3E}">
        <p14:creationId xmlns:p14="http://schemas.microsoft.com/office/powerpoint/2010/main" val="1112577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State licensing board stated the physician could no longer prescribe controlled substances. </a:t>
            </a:r>
            <a:endParaRPr lang="en-US" dirty="0"/>
          </a:p>
          <a:p>
            <a:r>
              <a:rPr lang="en-US" dirty="0"/>
              <a:t>Inadequate</a:t>
            </a:r>
            <a:r>
              <a:rPr lang="en-US" baseline="0" dirty="0"/>
              <a:t> prescribing of opioids is an increasingly common cause of license limitations and subsequent loss of board certification. State licensing actions can cite concerns with as few as 1-2 patients. However, it should be kept in mind that this is often the “tip of the iceberg” and the number represents what the licensing attorney felt had the strongest evidence rather than the actual numbers necessarily. Physicians need to be sure to access their state’s prescription monitoring program consistent with state regulations. </a:t>
            </a:r>
          </a:p>
          <a:p>
            <a:endParaRPr lang="en-US" baseline="0" dirty="0"/>
          </a:p>
          <a:p>
            <a:r>
              <a:rPr lang="en-US" baseline="0" dirty="0"/>
              <a:t>Many cases appear to result from inadequate physician knowledge of appropriate opioid prescribing practices. Attention should be paid to calculating and minimizing daily morphine milligram equivalents (MME), be extra careful over 50 MME/day and avoid over 90 MME/day if possible based on CDC recommendations. </a:t>
            </a:r>
          </a:p>
        </p:txBody>
      </p:sp>
      <p:sp>
        <p:nvSpPr>
          <p:cNvPr id="4" name="Slide Number Placeholder 3"/>
          <p:cNvSpPr>
            <a:spLocks noGrp="1"/>
          </p:cNvSpPr>
          <p:nvPr>
            <p:ph type="sldNum" sz="quarter" idx="10"/>
          </p:nvPr>
        </p:nvSpPr>
        <p:spPr/>
        <p:txBody>
          <a:bodyPr/>
          <a:lstStyle/>
          <a:p>
            <a:fld id="{4FE0F2B2-DA77-467A-B5FE-6338CA52496E}" type="slidenum">
              <a:rPr lang="en-US" smtClean="0"/>
              <a:t>21</a:t>
            </a:fld>
            <a:endParaRPr lang="en-US"/>
          </a:p>
        </p:txBody>
      </p:sp>
    </p:spTree>
    <p:extLst>
      <p:ext uri="{BB962C8B-B14F-4D97-AF65-F5344CB8AC3E}">
        <p14:creationId xmlns:p14="http://schemas.microsoft.com/office/powerpoint/2010/main" val="3446345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ABFM Professionalism Policy</a:t>
            </a:r>
            <a:r>
              <a:rPr lang="en-US" baseline="0" dirty="0"/>
              <a:t> (see slide 9 for review if needed): </a:t>
            </a:r>
          </a:p>
          <a:p>
            <a:endParaRPr lang="en-US" baseline="0" dirty="0"/>
          </a:p>
          <a:p>
            <a:r>
              <a:rPr lang="en-US" dirty="0"/>
              <a:t>License limitation-&gt; Withdrawal </a:t>
            </a:r>
            <a:r>
              <a:rPr lang="en-US" baseline="0" dirty="0"/>
              <a:t>of Board certification. This gets noted on the physician profile on the ABFM’s public website as “Certificate Withdrawn” with the date. (Previous certification and recertification dates are noted as well.)</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22</a:t>
            </a:fld>
            <a:endParaRPr lang="en-US"/>
          </a:p>
        </p:txBody>
      </p:sp>
    </p:spTree>
    <p:extLst>
      <p:ext uri="{BB962C8B-B14F-4D97-AF65-F5344CB8AC3E}">
        <p14:creationId xmlns:p14="http://schemas.microsoft.com/office/powerpoint/2010/main" val="221535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p>
          <a:p>
            <a:r>
              <a:rPr lang="en-US" dirty="0"/>
              <a:t>The</a:t>
            </a:r>
            <a:r>
              <a:rPr lang="en-US" baseline="0" dirty="0"/>
              <a:t> s</a:t>
            </a:r>
            <a:r>
              <a:rPr lang="en-US" dirty="0"/>
              <a:t>tate licensing</a:t>
            </a:r>
            <a:r>
              <a:rPr lang="en-US" baseline="0" dirty="0"/>
              <a:t> board i</a:t>
            </a:r>
            <a:r>
              <a:rPr lang="en-US" dirty="0"/>
              <a:t>mplemented surrender of physician’s license.</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23</a:t>
            </a:fld>
            <a:endParaRPr lang="en-US"/>
          </a:p>
        </p:txBody>
      </p:sp>
    </p:spTree>
    <p:extLst>
      <p:ext uri="{BB962C8B-B14F-4D97-AF65-F5344CB8AC3E}">
        <p14:creationId xmlns:p14="http://schemas.microsoft.com/office/powerpoint/2010/main" val="1935819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ABFM Professionalism policy, surrender of a license (even</a:t>
            </a:r>
            <a:r>
              <a:rPr lang="en-US" baseline="0" dirty="0"/>
              <a:t> if voluntarily) results in loss of Board certification. This case is a good example of the advisability of the physician’s attorney contacting the ABFM counsel to best navigate the situation, including exploring other options that (if possible) could avoid signing the voluntary surrender document. </a:t>
            </a:r>
          </a:p>
          <a:p>
            <a:r>
              <a:rPr lang="en-US" baseline="0" dirty="0"/>
              <a:t>Note that sometimes a voluntary surrender of physician license is offered with the understanding that the state licensing board will proceed to remove it involuntarily if needed. This still constitutes a violation of ABFM professionalism policy. Recall also certification is a higher standard than licensing (slide 3);  if licensing is withdrawn then certification is withdrawn. </a:t>
            </a:r>
          </a:p>
          <a:p>
            <a:endParaRPr lang="en-US" baseline="0" dirty="0"/>
          </a:p>
        </p:txBody>
      </p:sp>
      <p:sp>
        <p:nvSpPr>
          <p:cNvPr id="4" name="Slide Number Placeholder 3"/>
          <p:cNvSpPr>
            <a:spLocks noGrp="1"/>
          </p:cNvSpPr>
          <p:nvPr>
            <p:ph type="sldNum" sz="quarter" idx="10"/>
          </p:nvPr>
        </p:nvSpPr>
        <p:spPr/>
        <p:txBody>
          <a:bodyPr/>
          <a:lstStyle/>
          <a:p>
            <a:fld id="{4FE0F2B2-DA77-467A-B5FE-6338CA52496E}" type="slidenum">
              <a:rPr lang="en-US" smtClean="0"/>
              <a:t>24</a:t>
            </a:fld>
            <a:endParaRPr lang="en-US"/>
          </a:p>
        </p:txBody>
      </p:sp>
    </p:spTree>
    <p:extLst>
      <p:ext uri="{BB962C8B-B14F-4D97-AF65-F5344CB8AC3E}">
        <p14:creationId xmlns:p14="http://schemas.microsoft.com/office/powerpoint/2010/main" val="3144327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State</a:t>
            </a:r>
            <a:r>
              <a:rPr lang="en-US" baseline="0" dirty="0"/>
              <a:t> licensing board’s action is a license limitation per ABFM professionalism policy, as it </a:t>
            </a:r>
            <a:r>
              <a:rPr lang="en-US" b="0" baseline="0" dirty="0"/>
              <a:t>“l</a:t>
            </a:r>
            <a:r>
              <a:rPr lang="en-US" b="0" dirty="0"/>
              <a:t>imits the hours or periods during which a physician can practice”.</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25</a:t>
            </a:fld>
            <a:endParaRPr lang="en-US"/>
          </a:p>
        </p:txBody>
      </p:sp>
    </p:spTree>
    <p:extLst>
      <p:ext uri="{BB962C8B-B14F-4D97-AF65-F5344CB8AC3E}">
        <p14:creationId xmlns:p14="http://schemas.microsoft.com/office/powerpoint/2010/main" val="1926759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ABFM’s action was Withdrawal of certification per the written policy. </a:t>
            </a:r>
          </a:p>
        </p:txBody>
      </p:sp>
      <p:sp>
        <p:nvSpPr>
          <p:cNvPr id="4" name="Slide Number Placeholder 3"/>
          <p:cNvSpPr>
            <a:spLocks noGrp="1"/>
          </p:cNvSpPr>
          <p:nvPr>
            <p:ph type="sldNum" sz="quarter" idx="10"/>
          </p:nvPr>
        </p:nvSpPr>
        <p:spPr/>
        <p:txBody>
          <a:bodyPr/>
          <a:lstStyle/>
          <a:p>
            <a:fld id="{4FE0F2B2-DA77-467A-B5FE-6338CA52496E}" type="slidenum">
              <a:rPr lang="en-US" smtClean="0"/>
              <a:t>26</a:t>
            </a:fld>
            <a:endParaRPr lang="en-US"/>
          </a:p>
        </p:txBody>
      </p:sp>
    </p:spTree>
    <p:extLst>
      <p:ext uri="{BB962C8B-B14F-4D97-AF65-F5344CB8AC3E}">
        <p14:creationId xmlns:p14="http://schemas.microsoft.com/office/powerpoint/2010/main" val="2191166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r>
              <a:rPr lang="en-US" baseline="0" dirty="0"/>
              <a:t>. </a:t>
            </a:r>
            <a:endParaRPr lang="en-US" dirty="0"/>
          </a:p>
          <a:p>
            <a:endParaRPr lang="en-US" dirty="0"/>
          </a:p>
          <a:p>
            <a:r>
              <a:rPr lang="en-US" dirty="0"/>
              <a:t>(Yes- the Federation</a:t>
            </a:r>
            <a:r>
              <a:rPr lang="en-US" baseline="0" dirty="0"/>
              <a:t> of State Medical Boards considers this a formal disciplinary action and license limitation, and so reported this to the certifying board.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27</a:t>
            </a:fld>
            <a:endParaRPr lang="en-US"/>
          </a:p>
        </p:txBody>
      </p:sp>
    </p:spTree>
    <p:extLst>
      <p:ext uri="{BB962C8B-B14F-4D97-AF65-F5344CB8AC3E}">
        <p14:creationId xmlns:p14="http://schemas.microsoft.com/office/powerpoint/2010/main" val="3888681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consent agreement resulted in w</a:t>
            </a:r>
            <a:r>
              <a:rPr lang="en-US" dirty="0"/>
              <a:t>ithdrawal of certification as it is a license limitation. If the</a:t>
            </a:r>
            <a:r>
              <a:rPr lang="en-US" baseline="0" dirty="0"/>
              <a:t> physician’s attorney had contacted the ABFM’s counsel, perhaps a different action could have been suggested to the state licensing board (e.g. additional CME such as a course demonstrating competency in use of assistive devices, etc.) which would not be a license limitation.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28</a:t>
            </a:fld>
            <a:endParaRPr lang="en-US"/>
          </a:p>
        </p:txBody>
      </p:sp>
    </p:spTree>
    <p:extLst>
      <p:ext uri="{BB962C8B-B14F-4D97-AF65-F5344CB8AC3E}">
        <p14:creationId xmlns:p14="http://schemas.microsoft.com/office/powerpoint/2010/main" val="1970663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attendees to guess what the state licensing board</a:t>
            </a:r>
            <a:r>
              <a:rPr lang="en-US" baseline="0" dirty="0"/>
              <a:t> decided. </a:t>
            </a:r>
          </a:p>
          <a:p>
            <a:r>
              <a:rPr lang="en-US" baseline="0" dirty="0"/>
              <a:t>The next slide gives the answer. </a:t>
            </a:r>
            <a:endParaRPr lang="en-US" dirty="0"/>
          </a:p>
          <a:p>
            <a:r>
              <a:rPr lang="en-US" dirty="0"/>
              <a:t>(The state licensing board required that the physician see all female patients with a chaperone present.</a:t>
            </a:r>
            <a:r>
              <a:rPr lang="en-US" baseline="0" dirty="0"/>
              <a:t>)</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29</a:t>
            </a:fld>
            <a:endParaRPr lang="en-US"/>
          </a:p>
        </p:txBody>
      </p:sp>
    </p:spTree>
    <p:extLst>
      <p:ext uri="{BB962C8B-B14F-4D97-AF65-F5344CB8AC3E}">
        <p14:creationId xmlns:p14="http://schemas.microsoft.com/office/powerpoint/2010/main" val="3689881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Withdrawal</a:t>
            </a:r>
            <a:r>
              <a:rPr lang="en-US" b="0" baseline="0" dirty="0"/>
              <a:t> of certification, as per policy. The licensing board is r</a:t>
            </a:r>
            <a:r>
              <a:rPr lang="en-US" b="0" dirty="0"/>
              <a:t>equiring “presence of a chaperone during exam or treatment of any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It</a:t>
            </a:r>
            <a:r>
              <a:rPr lang="en-US" b="0" baseline="0" dirty="0"/>
              <a:t> must be noted that often such allegations represent the “tip of the iceberg” of repetitive transgressions, reported inconsistently given the difficulty for victims to come forward. The state licensing board often has numerous other corroborating complaints that ultimately does not make it into the consent agreement due to varying levels of proof or victims’ willingness to participate in this very difficult process. Residents should be reminded of residency clinic policies and best practices concerning the standard use of chaperones.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30</a:t>
            </a:fld>
            <a:endParaRPr lang="en-US"/>
          </a:p>
        </p:txBody>
      </p:sp>
    </p:spTree>
    <p:extLst>
      <p:ext uri="{BB962C8B-B14F-4D97-AF65-F5344CB8AC3E}">
        <p14:creationId xmlns:p14="http://schemas.microsoft.com/office/powerpoint/2010/main" val="380558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timing purposes,</a:t>
            </a:r>
            <a:r>
              <a:rPr lang="en-US" baseline="0" dirty="0"/>
              <a:t> recommend not spending a lot of time on this slide- more for orientation of the presentation’s topic.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a:t>
            </a:fld>
            <a:endParaRPr lang="en-US"/>
          </a:p>
        </p:txBody>
      </p:sp>
    </p:spTree>
    <p:extLst>
      <p:ext uri="{BB962C8B-B14F-4D97-AF65-F5344CB8AC3E}">
        <p14:creationId xmlns:p14="http://schemas.microsoft.com/office/powerpoint/2010/main" val="3772347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slide;</a:t>
            </a:r>
            <a:r>
              <a:rPr lang="en-US" baseline="0" dirty="0"/>
              <a:t> you may ask residents if any of these are surprising. Important list to know when involved with state licensing proceedings; many attorneys are not aware that limitations in any of these will result in loss of board certification, making consultation with ABFM counsel and use of attorneys experienced with the state licensing board advisable (often a list of experienced attorneys is available through state medical societies).</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31</a:t>
            </a:fld>
            <a:endParaRPr lang="en-US"/>
          </a:p>
        </p:txBody>
      </p:sp>
    </p:spTree>
    <p:extLst>
      <p:ext uri="{BB962C8B-B14F-4D97-AF65-F5344CB8AC3E}">
        <p14:creationId xmlns:p14="http://schemas.microsoft.com/office/powerpoint/2010/main" val="1256586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(from the actual ABFM Appeal Form) just puts the information from the last slide in easy-to-read, bullet point form, with some more specific details, so worth looking at.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32</a:t>
            </a:fld>
            <a:endParaRPr lang="en-US"/>
          </a:p>
        </p:txBody>
      </p:sp>
    </p:spTree>
    <p:extLst>
      <p:ext uri="{BB962C8B-B14F-4D97-AF65-F5344CB8AC3E}">
        <p14:creationId xmlns:p14="http://schemas.microsoft.com/office/powerpoint/2010/main" val="2154935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#1- a state licensing board for example, may prohibit prescription self-treatment</a:t>
            </a:r>
            <a:r>
              <a:rPr lang="en-US" baseline="0" dirty="0"/>
              <a:t> or treatment of family members. Since this would apply to all practicing physicians, it is not considered a license limitation. </a:t>
            </a:r>
          </a:p>
          <a:p>
            <a:r>
              <a:rPr lang="en-US" dirty="0"/>
              <a:t>#2-</a:t>
            </a:r>
            <a:r>
              <a:rPr lang="en-US" baseline="0" dirty="0"/>
              <a:t> A letter of concern or even a reprimand will not result in automatic loss of board certification, as long as there is no associated practice limitation. It is still possible to lose board certification after Credentials Committee review on a case-by-case basis.</a:t>
            </a:r>
          </a:p>
          <a:p>
            <a:r>
              <a:rPr lang="en-US" baseline="0" dirty="0"/>
              <a:t>#3- Voluntarily entering into rehab generally will avoid a negative license and certification impact as long as the 3 stated conditions are met. The last 2 conditions lessen the  “voluntary” nature of the action, making it a somewhat “involuntarily voluntary” action, if the physician wishes to practice medicine.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33</a:t>
            </a:fld>
            <a:endParaRPr lang="en-US"/>
          </a:p>
        </p:txBody>
      </p:sp>
    </p:spTree>
    <p:extLst>
      <p:ext uri="{BB962C8B-B14F-4D97-AF65-F5344CB8AC3E}">
        <p14:creationId xmlns:p14="http://schemas.microsoft.com/office/powerpoint/2010/main" val="2901141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#4- Being</a:t>
            </a:r>
            <a:r>
              <a:rPr lang="en-US" baseline="0" dirty="0"/>
              <a:t> placed on “probation” only by the state licensing board does not typically result in loss of board certification.</a:t>
            </a:r>
          </a:p>
          <a:p>
            <a:r>
              <a:rPr lang="en-US" baseline="0" dirty="0"/>
              <a:t>Item #5 is the so-called ABFM “6 Year Successful Practice Rule”-  A physician can regain certification by actively practicing (as long as there are no new issues) for 6 continuous years. Approximately half of physicians who lose board certification ultimately regain it.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34</a:t>
            </a:fld>
            <a:endParaRPr lang="en-US"/>
          </a:p>
        </p:txBody>
      </p:sp>
    </p:spTree>
    <p:extLst>
      <p:ext uri="{BB962C8B-B14F-4D97-AF65-F5344CB8AC3E}">
        <p14:creationId xmlns:p14="http://schemas.microsoft.com/office/powerpoint/2010/main" val="1979755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Professionalism Guidelines II B5 – this section of the policy was added in 2018 as conditions are placed by some state licensing boards that are used for every physician</a:t>
            </a:r>
            <a:r>
              <a:rPr lang="en-US" baseline="0" dirty="0"/>
              <a:t> being disciplined regardless of the cause rather than specific to the individual physician’s case.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35</a:t>
            </a:fld>
            <a:endParaRPr lang="en-US"/>
          </a:p>
        </p:txBody>
      </p:sp>
    </p:spTree>
    <p:extLst>
      <p:ext uri="{BB962C8B-B14F-4D97-AF65-F5344CB8AC3E}">
        <p14:creationId xmlns:p14="http://schemas.microsoft.com/office/powerpoint/2010/main" val="3734595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that the time period can differ from 6 years for those who were in violation of these particular professionalism and personal conduct guidelines; the ABFM Credentials Committee decides on a length of time before reapplication can occur based upon its review, on a case-by-case basis. The physician can then reapply for a reinstatement of board certification (assuming all certification requirements are met) after that time period has elapsed.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36</a:t>
            </a:fld>
            <a:endParaRPr lang="en-US"/>
          </a:p>
        </p:txBody>
      </p:sp>
    </p:spTree>
    <p:extLst>
      <p:ext uri="{BB962C8B-B14F-4D97-AF65-F5344CB8AC3E}">
        <p14:creationId xmlns:p14="http://schemas.microsoft.com/office/powerpoint/2010/main" val="317349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point #1- State medical boards’ dialogue within FSMB increases consistency of standards between states, but each state is empowered to set their own standards. Physicians holding medical licenses in multiple states need keep this in mind. A limitation in one state is enough to lose board certification regardless of how many other state licenses the physician may hold. </a:t>
            </a:r>
          </a:p>
          <a:p>
            <a:r>
              <a:rPr lang="en-US" baseline="0" dirty="0"/>
              <a:t>Bullet point #2- As typically state agencies, state medical boards are governmental and therefore may also have a “political” component as far as selection of committee members, selection of the chair, budgeting, level of resources legislatively or regulatory determined, as well as public (and subsequent media) reporting of proceedings.</a:t>
            </a:r>
          </a:p>
          <a:p>
            <a:r>
              <a:rPr lang="en-US" baseline="0" dirty="0"/>
              <a:t>Bullet point #3- A license limitation is a license limitation regardless of the physician’s scope of practice or whether other physicians in that specialty universally engage in that practice activity. (For example, maternity care). </a:t>
            </a:r>
          </a:p>
          <a:p>
            <a:r>
              <a:rPr lang="en-US" baseline="0" dirty="0"/>
              <a:t>Bullet point #4- Keep in mind that although the medical licensing board cites negligence or substandard practice resulting form one or only a few patients, this may have been an issue for other patients as well. What is cited does not necessarily reflect all information the medical licensing board has reviewed. Certification boards do not have access to this “other” information, that for many reasons is not specifically cited in the state licensing board’s formal written determination. </a:t>
            </a:r>
          </a:p>
          <a:p>
            <a:r>
              <a:rPr lang="en-US" baseline="0" dirty="0"/>
              <a:t>Bullet point #5- Representatives of ABMS certifying boards meet regularly and attempt to be consistent in establishing general professionalism standards but each specialty board has the purview to set it own standards. </a:t>
            </a:r>
          </a:p>
          <a:p>
            <a:r>
              <a:rPr lang="en-US" baseline="0" dirty="0"/>
              <a:t>Bullet point #6- ABFM Is not an investigatory body. Investigations need be left to state medical licensing boards and other entities.  Resources needed for each case have been estimated to run as high as $300,000- $500,000 making it prohibitively expensive and duplicative for any certifying board to assume this function.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37</a:t>
            </a:fld>
            <a:endParaRPr lang="en-US"/>
          </a:p>
        </p:txBody>
      </p:sp>
    </p:spTree>
    <p:extLst>
      <p:ext uri="{BB962C8B-B14F-4D97-AF65-F5344CB8AC3E}">
        <p14:creationId xmlns:p14="http://schemas.microsoft.com/office/powerpoint/2010/main" val="2367544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nolo contendere </a:t>
            </a:r>
            <a:r>
              <a:rPr lang="en-US" dirty="0"/>
              <a:t>plea is </a:t>
            </a:r>
            <a:r>
              <a:rPr lang="en-US" sz="1200" b="0" kern="1200" dirty="0">
                <a:solidFill>
                  <a:schemeClr val="tx1"/>
                </a:solidFill>
                <a:effectLst/>
                <a:latin typeface="+mn-lt"/>
                <a:ea typeface="+mn-ea"/>
                <a:cs typeface="+mn-cs"/>
              </a:rPr>
              <a:t>a plea by which a defendant in a criminal prosecution accepts conviction as though a guilty plea had been entered but does not admit guilt.</a:t>
            </a:r>
          </a:p>
          <a:p>
            <a:r>
              <a:rPr lang="en-US" baseline="0" dirty="0"/>
              <a:t>-</a:t>
            </a:r>
            <a:r>
              <a:rPr lang="en-US" sz="1200" b="0" kern="1200" dirty="0">
                <a:solidFill>
                  <a:schemeClr val="tx1"/>
                </a:solidFill>
                <a:effectLst/>
                <a:latin typeface="+mn-lt"/>
                <a:ea typeface="+mn-ea"/>
                <a:cs typeface="+mn-cs"/>
              </a:rPr>
              <a:t>An </a:t>
            </a:r>
            <a:r>
              <a:rPr lang="en-US" sz="1200" b="0" i="1" kern="1200" dirty="0">
                <a:solidFill>
                  <a:schemeClr val="tx1"/>
                </a:solidFill>
                <a:effectLst/>
                <a:latin typeface="+mn-lt"/>
                <a:ea typeface="+mn-ea"/>
                <a:cs typeface="+mn-cs"/>
              </a:rPr>
              <a:t>Alford Plea</a:t>
            </a:r>
            <a:r>
              <a:rPr lang="en-US" sz="1200" b="0" kern="1200" dirty="0">
                <a:solidFill>
                  <a:schemeClr val="tx1"/>
                </a:solidFill>
                <a:effectLst/>
                <a:latin typeface="+mn-lt"/>
                <a:ea typeface="+mn-ea"/>
                <a:cs typeface="+mn-cs"/>
              </a:rPr>
              <a:t> is a guilty </a:t>
            </a:r>
            <a:r>
              <a:rPr lang="en-US" sz="1200" b="0" i="0" kern="1200" dirty="0">
                <a:solidFill>
                  <a:schemeClr val="tx1"/>
                </a:solidFill>
                <a:effectLst/>
                <a:latin typeface="+mn-lt"/>
                <a:ea typeface="+mn-ea"/>
                <a:cs typeface="+mn-cs"/>
              </a:rPr>
              <a:t>plea</a:t>
            </a:r>
            <a:r>
              <a:rPr lang="en-US" sz="1200" b="0" kern="1200" dirty="0">
                <a:solidFill>
                  <a:schemeClr val="tx1"/>
                </a:solidFill>
                <a:effectLst/>
                <a:latin typeface="+mn-lt"/>
                <a:ea typeface="+mn-ea"/>
                <a:cs typeface="+mn-cs"/>
              </a:rPr>
              <a:t> of a defendant who proclaims he is innocent of the crime, and admits that the prosecution has enough evidence to prove that he is guilty beyond a reasonable doubt. </a:t>
            </a:r>
          </a:p>
          <a:p>
            <a:r>
              <a:rPr lang="en-US" baseline="0" dirty="0"/>
              <a:t>-Running from or ignoring ABFM requests for information has a time limit (60 days).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38</a:t>
            </a:fld>
            <a:endParaRPr lang="en-US"/>
          </a:p>
        </p:txBody>
      </p:sp>
    </p:spTree>
    <p:extLst>
      <p:ext uri="{BB962C8B-B14F-4D97-AF65-F5344CB8AC3E}">
        <p14:creationId xmlns:p14="http://schemas.microsoft.com/office/powerpoint/2010/main" val="3179678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point #1- </a:t>
            </a:r>
            <a:r>
              <a:rPr lang="en-US" dirty="0" err="1"/>
              <a:t>Diplomates</a:t>
            </a:r>
            <a:r>
              <a:rPr lang="en-US" dirty="0"/>
              <a:t> placed</a:t>
            </a:r>
            <a:r>
              <a:rPr lang="en-US" baseline="0" dirty="0"/>
              <a:t> on </a:t>
            </a:r>
            <a:r>
              <a:rPr lang="en-US" dirty="0"/>
              <a:t>license limitations concerning their prescribing of controlled substance have increased during the last 6 years. Personal</a:t>
            </a:r>
            <a:r>
              <a:rPr lang="en-US" baseline="0" dirty="0"/>
              <a:t> SUD –related cases (often alcohol) has stayed about the same. </a:t>
            </a:r>
          </a:p>
          <a:p>
            <a:endParaRPr lang="en-US" baseline="0" dirty="0"/>
          </a:p>
          <a:p>
            <a:r>
              <a:rPr lang="en-US" dirty="0"/>
              <a:t>Bullet point #2- Attorneys</a:t>
            </a:r>
            <a:r>
              <a:rPr lang="en-US" baseline="0" dirty="0"/>
              <a:t> representing family physicians often do not realize that any license limitation will result in loss of board certification. It is important as stated previously for counsel to contact the ABFM for guidance, as loss of certification can sometimes be avoided in negotiating a consent agreement between the physician and the state licensing board that does not violate Professionalism guidelines.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39</a:t>
            </a:fld>
            <a:endParaRPr lang="en-US"/>
          </a:p>
        </p:txBody>
      </p:sp>
    </p:spTree>
    <p:extLst>
      <p:ext uri="{BB962C8B-B14F-4D97-AF65-F5344CB8AC3E}">
        <p14:creationId xmlns:p14="http://schemas.microsoft.com/office/powerpoint/2010/main" val="3029239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a:t>
            </a:r>
            <a:r>
              <a:rPr lang="en-US" baseline="0" dirty="0"/>
              <a:t> of one’s online presence- a new source of disciplinary actions by state medical boards. </a:t>
            </a:r>
          </a:p>
          <a:p>
            <a:r>
              <a:rPr lang="en-US" baseline="0" dirty="0"/>
              <a:t>Would quickly review these violations. To be safe would recommend avoiding the </a:t>
            </a:r>
            <a:r>
              <a:rPr lang="en-US" baseline="0"/>
              <a:t>posting of any </a:t>
            </a:r>
            <a:r>
              <a:rPr lang="en-US" baseline="0" dirty="0"/>
              <a:t>online depiction of alcohol use even if seems benign (glass of wine at a fundraiser, etc.). Social media increases risk of inappropriate online patient communication.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40</a:t>
            </a:fld>
            <a:endParaRPr lang="en-US"/>
          </a:p>
        </p:txBody>
      </p:sp>
    </p:spTree>
    <p:extLst>
      <p:ext uri="{BB962C8B-B14F-4D97-AF65-F5344CB8AC3E}">
        <p14:creationId xmlns:p14="http://schemas.microsoft.com/office/powerpoint/2010/main" val="130874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ask them… Most probably have not….</a:t>
            </a:r>
          </a:p>
        </p:txBody>
      </p:sp>
      <p:sp>
        <p:nvSpPr>
          <p:cNvPr id="4" name="Slide Number Placeholder 3"/>
          <p:cNvSpPr>
            <a:spLocks noGrp="1"/>
          </p:cNvSpPr>
          <p:nvPr>
            <p:ph type="sldNum" sz="quarter" idx="10"/>
          </p:nvPr>
        </p:nvSpPr>
        <p:spPr/>
        <p:txBody>
          <a:bodyPr/>
          <a:lstStyle/>
          <a:p>
            <a:fld id="{4FE0F2B2-DA77-467A-B5FE-6338CA52496E}" type="slidenum">
              <a:rPr lang="en-US" smtClean="0"/>
              <a:t>5</a:t>
            </a:fld>
            <a:endParaRPr lang="en-US"/>
          </a:p>
        </p:txBody>
      </p:sp>
    </p:spTree>
    <p:extLst>
      <p:ext uri="{BB962C8B-B14F-4D97-AF65-F5344CB8AC3E}">
        <p14:creationId xmlns:p14="http://schemas.microsoft.com/office/powerpoint/2010/main" val="2811979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slide, not specifically relating to ABFM certification but if handled </a:t>
            </a:r>
            <a:r>
              <a:rPr lang="en-US" baseline="0" dirty="0" err="1"/>
              <a:t>suboptimally</a:t>
            </a:r>
            <a:r>
              <a:rPr lang="en-US" baseline="0" dirty="0"/>
              <a:t> can ultimately result in a certification issue.  The battle is often won (or lost) at this stage. </a:t>
            </a:r>
          </a:p>
          <a:p>
            <a:r>
              <a:rPr lang="en-US" baseline="0" dirty="0"/>
              <a:t>Patient complaints to state licensing boards are more common than many residents realize, understandably upsetting but state licensing boards get these very frequently. These can often be discharged without even a hearing if careful attention is paid to crafting a good written response. If a hearing is required, many would recommend legal representation by an attorney well familiar with the state licensing board.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41</a:t>
            </a:fld>
            <a:endParaRPr lang="en-US"/>
          </a:p>
        </p:txBody>
      </p:sp>
    </p:spTree>
    <p:extLst>
      <p:ext uri="{BB962C8B-B14F-4D97-AF65-F5344CB8AC3E}">
        <p14:creationId xmlns:p14="http://schemas.microsoft.com/office/powerpoint/2010/main" val="938471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emphasizes again the importance of contacting the ABFM early if involved in a licensing proceeding to get guidance to best protect board certification.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42</a:t>
            </a:fld>
            <a:endParaRPr lang="en-US"/>
          </a:p>
        </p:txBody>
      </p:sp>
    </p:spTree>
    <p:extLst>
      <p:ext uri="{BB962C8B-B14F-4D97-AF65-F5344CB8AC3E}">
        <p14:creationId xmlns:p14="http://schemas.microsoft.com/office/powerpoint/2010/main" val="1449667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actually</a:t>
            </a:r>
            <a:r>
              <a:rPr lang="en-US" baseline="0" dirty="0"/>
              <a:t> sharing your state’s license application question(s) concerning mental health and briefly discussing. Hopefully the application language asks about mental health issues </a:t>
            </a:r>
            <a:r>
              <a:rPr lang="en-US" i="1" baseline="0" dirty="0"/>
              <a:t>that impair the ability of the physician to render care safely </a:t>
            </a:r>
            <a:r>
              <a:rPr lang="en-US" i="0" baseline="0" dirty="0"/>
              <a:t>rather than a broader question “Have you ever had counseling?” which is in violation of AMA, APA, and FSMB recommendations. License application questions need be answered carefully and accurately; encourage residents to ask for advice if not sure about how to appropriately answer any questions.</a:t>
            </a:r>
            <a:endParaRPr lang="en-US" i="0" dirty="0"/>
          </a:p>
        </p:txBody>
      </p:sp>
      <p:sp>
        <p:nvSpPr>
          <p:cNvPr id="4" name="Slide Number Placeholder 3"/>
          <p:cNvSpPr>
            <a:spLocks noGrp="1"/>
          </p:cNvSpPr>
          <p:nvPr>
            <p:ph type="sldNum" sz="quarter" idx="10"/>
          </p:nvPr>
        </p:nvSpPr>
        <p:spPr/>
        <p:txBody>
          <a:bodyPr/>
          <a:lstStyle/>
          <a:p>
            <a:fld id="{4FE0F2B2-DA77-467A-B5FE-6338CA52496E}" type="slidenum">
              <a:rPr lang="en-US" smtClean="0"/>
              <a:t>43</a:t>
            </a:fld>
            <a:endParaRPr lang="en-US"/>
          </a:p>
        </p:txBody>
      </p:sp>
    </p:spTree>
    <p:extLst>
      <p:ext uri="{BB962C8B-B14F-4D97-AF65-F5344CB8AC3E}">
        <p14:creationId xmlns:p14="http://schemas.microsoft.com/office/powerpoint/2010/main" val="258942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this</a:t>
            </a:r>
            <a:r>
              <a:rPr lang="en-US" baseline="0" dirty="0"/>
              <a:t> will improve over time with more awareness of the need for physician wellness.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44</a:t>
            </a:fld>
            <a:endParaRPr lang="en-US"/>
          </a:p>
        </p:txBody>
      </p:sp>
    </p:spTree>
    <p:extLst>
      <p:ext uri="{BB962C8B-B14F-4D97-AF65-F5344CB8AC3E}">
        <p14:creationId xmlns:p14="http://schemas.microsoft.com/office/powerpoint/2010/main" val="3857547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state’s medical board is one of the “offenders”,</a:t>
            </a:r>
            <a:r>
              <a:rPr lang="en-US" baseline="0" dirty="0" smtClean="0"/>
              <a:t> may use this citation as an advocacy resource. </a:t>
            </a:r>
            <a:r>
              <a:rPr lang="en-US" baseline="0" smtClean="0"/>
              <a:t>Also consider </a:t>
            </a:r>
            <a:r>
              <a:rPr lang="en-US" baseline="0" dirty="0" smtClean="0"/>
              <a:t>contacting your state’s medical society citing this.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45</a:t>
            </a:fld>
            <a:endParaRPr lang="en-US"/>
          </a:p>
        </p:txBody>
      </p:sp>
    </p:spTree>
    <p:extLst>
      <p:ext uri="{BB962C8B-B14F-4D97-AF65-F5344CB8AC3E}">
        <p14:creationId xmlns:p14="http://schemas.microsoft.com/office/powerpoint/2010/main" val="884001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quickly review these topics and ensure residents are receiving adequate curriculum in these areas; address any areas needing improvement. Residency clinic policies such as use of chaperones should help develop good habits before a state licensing board mandates it, with subsequent loss of board certification.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46</a:t>
            </a:fld>
            <a:endParaRPr lang="en-US"/>
          </a:p>
        </p:txBody>
      </p:sp>
    </p:spTree>
    <p:extLst>
      <p:ext uri="{BB962C8B-B14F-4D97-AF65-F5344CB8AC3E}">
        <p14:creationId xmlns:p14="http://schemas.microsoft.com/office/powerpoint/2010/main" val="1654802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reference- to read the actual ABFM Professionalism guidelines, available on-line. </a:t>
            </a:r>
          </a:p>
        </p:txBody>
      </p:sp>
      <p:sp>
        <p:nvSpPr>
          <p:cNvPr id="4" name="Slide Number Placeholder 3"/>
          <p:cNvSpPr>
            <a:spLocks noGrp="1"/>
          </p:cNvSpPr>
          <p:nvPr>
            <p:ph type="sldNum" sz="quarter" idx="10"/>
          </p:nvPr>
        </p:nvSpPr>
        <p:spPr/>
        <p:txBody>
          <a:bodyPr/>
          <a:lstStyle/>
          <a:p>
            <a:fld id="{4FE0F2B2-DA77-467A-B5FE-6338CA52496E}" type="slidenum">
              <a:rPr lang="en-US" smtClean="0"/>
              <a:t>47</a:t>
            </a:fld>
            <a:endParaRPr lang="en-US"/>
          </a:p>
        </p:txBody>
      </p:sp>
    </p:spTree>
    <p:extLst>
      <p:ext uri="{BB962C8B-B14F-4D97-AF65-F5344CB8AC3E}">
        <p14:creationId xmlns:p14="http://schemas.microsoft.com/office/powerpoint/2010/main" val="216149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probably have not… which is why this presentation is important. We strongly recommend printing this out (go to the provided link) and giving to them so they are more likely to actually read the policy in its entirety.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6</a:t>
            </a:fld>
            <a:endParaRPr lang="en-US"/>
          </a:p>
        </p:txBody>
      </p:sp>
    </p:spTree>
    <p:extLst>
      <p:ext uri="{BB962C8B-B14F-4D97-AF65-F5344CB8AC3E}">
        <p14:creationId xmlns:p14="http://schemas.microsoft.com/office/powerpoint/2010/main" val="114578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make interactive, briefly let them volunteer why they have not, then show the remainder of the slide.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7</a:t>
            </a:fld>
            <a:endParaRPr lang="en-US"/>
          </a:p>
        </p:txBody>
      </p:sp>
    </p:spTree>
    <p:extLst>
      <p:ext uri="{BB962C8B-B14F-4D97-AF65-F5344CB8AC3E}">
        <p14:creationId xmlns:p14="http://schemas.microsoft.com/office/powerpoint/2010/main" val="393805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will highlight this slide’s key phrases.</a:t>
            </a:r>
          </a:p>
        </p:txBody>
      </p:sp>
      <p:sp>
        <p:nvSpPr>
          <p:cNvPr id="4" name="Slide Number Placeholder 3"/>
          <p:cNvSpPr>
            <a:spLocks noGrp="1"/>
          </p:cNvSpPr>
          <p:nvPr>
            <p:ph type="sldNum" sz="quarter" idx="10"/>
          </p:nvPr>
        </p:nvSpPr>
        <p:spPr/>
        <p:txBody>
          <a:bodyPr/>
          <a:lstStyle/>
          <a:p>
            <a:fld id="{4FE0F2B2-DA77-467A-B5FE-6338CA52496E}" type="slidenum">
              <a:rPr lang="en-US" smtClean="0"/>
              <a:t>8</a:t>
            </a:fld>
            <a:endParaRPr lang="en-US"/>
          </a:p>
        </p:txBody>
      </p:sp>
    </p:spTree>
    <p:extLst>
      <p:ext uri="{BB962C8B-B14F-4D97-AF65-F5344CB8AC3E}">
        <p14:creationId xmlns:p14="http://schemas.microsoft.com/office/powerpoint/2010/main" val="361897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key concept</a:t>
            </a:r>
            <a:r>
              <a:rPr lang="en-US" baseline="0" dirty="0"/>
              <a:t> to correctly answer the upcoming Selected Cases section questions so emphasize this…</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9</a:t>
            </a:fld>
            <a:endParaRPr lang="en-US"/>
          </a:p>
        </p:txBody>
      </p:sp>
    </p:spTree>
    <p:extLst>
      <p:ext uri="{BB962C8B-B14F-4D97-AF65-F5344CB8AC3E}">
        <p14:creationId xmlns:p14="http://schemas.microsoft.com/office/powerpoint/2010/main" val="45089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repeats previous slide but with a bit more geographic specificity. (A license limitation in the UK, for example, would not qualify </a:t>
            </a:r>
            <a:r>
              <a:rPr lang="en-US" baseline="0" dirty="0"/>
              <a:t>as it relates to ABFM certification.)</a:t>
            </a:r>
            <a:endParaRPr lang="en-US" dirty="0"/>
          </a:p>
          <a:p>
            <a:endParaRPr lang="en-US" dirty="0"/>
          </a:p>
          <a:p>
            <a:r>
              <a:rPr lang="en-US" dirty="0"/>
              <a:t>Second</a:t>
            </a:r>
            <a:r>
              <a:rPr lang="en-US" baseline="0" dirty="0"/>
              <a:t> bullet point is one of the key points for the entire presentation. These are all considered “Adverse Actions” by specialty certification boards. </a:t>
            </a:r>
          </a:p>
          <a:p>
            <a:r>
              <a:rPr lang="en-US" baseline="0" dirty="0"/>
              <a:t>Note that voluntary surrender when an adverse action is threatened (before the adverse action occurs) also “counts”. </a:t>
            </a:r>
          </a:p>
          <a:p>
            <a:r>
              <a:rPr lang="en-US" baseline="0" dirty="0"/>
              <a:t>Letting a license lapse is generally not an issue, but physicians should double-check their state’s regulations as some require declaring “inactive” status. “Not renewed” refers to a licensing board action, not the physician’s.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10</a:t>
            </a:fld>
            <a:endParaRPr lang="en-US"/>
          </a:p>
        </p:txBody>
      </p:sp>
    </p:spTree>
    <p:extLst>
      <p:ext uri="{BB962C8B-B14F-4D97-AF65-F5344CB8AC3E}">
        <p14:creationId xmlns:p14="http://schemas.microsoft.com/office/powerpoint/2010/main" val="220789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8B401A-4B93-41D3-9384-C12903D8133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403581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B401A-4B93-41D3-9384-C12903D8133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282149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B401A-4B93-41D3-9384-C12903D8133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244207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B401A-4B93-41D3-9384-C12903D8133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234918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8B401A-4B93-41D3-9384-C12903D81339}"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401246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8B401A-4B93-41D3-9384-C12903D81339}"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387829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8B401A-4B93-41D3-9384-C12903D81339}"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33485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B401A-4B93-41D3-9384-C12903D81339}"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78592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B401A-4B93-41D3-9384-C12903D81339}"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157819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B401A-4B93-41D3-9384-C12903D81339}"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41164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B401A-4B93-41D3-9384-C12903D81339}"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4B8A-D3C0-47F1-8775-E4D4DAC67701}" type="slidenum">
              <a:rPr lang="en-US" smtClean="0"/>
              <a:t>‹#›</a:t>
            </a:fld>
            <a:endParaRPr lang="en-US"/>
          </a:p>
        </p:txBody>
      </p:sp>
    </p:spTree>
    <p:extLst>
      <p:ext uri="{BB962C8B-B14F-4D97-AF65-F5344CB8AC3E}">
        <p14:creationId xmlns:p14="http://schemas.microsoft.com/office/powerpoint/2010/main" val="104078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B401A-4B93-41D3-9384-C12903D81339}"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94B8A-D3C0-47F1-8775-E4D4DAC67701}" type="slidenum">
              <a:rPr lang="en-US" smtClean="0"/>
              <a:t>‹#›</a:t>
            </a:fld>
            <a:endParaRPr lang="en-US"/>
          </a:p>
        </p:txBody>
      </p:sp>
    </p:spTree>
    <p:extLst>
      <p:ext uri="{BB962C8B-B14F-4D97-AF65-F5344CB8AC3E}">
        <p14:creationId xmlns:p14="http://schemas.microsoft.com/office/powerpoint/2010/main" val="202141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ire.ama-assn.org/ama-news/medical-boards-must-avoid-contributing-mental-health-stigm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heabfm.org/about/guidelinesforprofessionalism.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hyperlink" Target="mailto:andersona@thewrightcenter.org" TargetMode="External"/><Relationship Id="rId2" Type="http://schemas.openxmlformats.org/officeDocument/2006/relationships/hyperlink" Target="mailto:jgravel@glfhc.or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hyperlink" Target="https://www.theabfm.org/about/guidelinesforprofessionalism.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960" y="685801"/>
            <a:ext cx="9286240" cy="1468119"/>
          </a:xfrm>
        </p:spPr>
        <p:txBody>
          <a:bodyPr>
            <a:normAutofit/>
          </a:bodyPr>
          <a:lstStyle/>
          <a:p>
            <a:r>
              <a:rPr lang="en-US" sz="4000" b="1" dirty="0" smtClean="0">
                <a:latin typeface="+mn-lt"/>
              </a:rPr>
              <a:t>It’ll Never Happen To Me: Avoiding License Restrictions &amp; Loss of Board Certification</a:t>
            </a:r>
            <a:endParaRPr lang="en-US" sz="4000" b="1" dirty="0">
              <a:latin typeface="+mn-lt"/>
            </a:endParaRPr>
          </a:p>
        </p:txBody>
      </p:sp>
      <p:sp>
        <p:nvSpPr>
          <p:cNvPr id="3" name="Subtitle 2"/>
          <p:cNvSpPr>
            <a:spLocks noGrp="1"/>
          </p:cNvSpPr>
          <p:nvPr>
            <p:ph type="subTitle" idx="1"/>
          </p:nvPr>
        </p:nvSpPr>
        <p:spPr>
          <a:xfrm>
            <a:off x="523239" y="2377440"/>
            <a:ext cx="10656389" cy="1371600"/>
          </a:xfrm>
        </p:spPr>
        <p:txBody>
          <a:bodyPr>
            <a:noAutofit/>
          </a:bodyPr>
          <a:lstStyle/>
          <a:p>
            <a:r>
              <a:rPr lang="en-US" b="1" dirty="0" smtClean="0"/>
              <a:t>Joseph Gravel, MD, FAAFP</a:t>
            </a:r>
          </a:p>
          <a:p>
            <a:pPr>
              <a:lnSpc>
                <a:spcPct val="100000"/>
              </a:lnSpc>
              <a:spcBef>
                <a:spcPts val="0"/>
              </a:spcBef>
            </a:pPr>
            <a:r>
              <a:rPr lang="en-US" dirty="0" smtClean="0"/>
              <a:t>Chair of FM, SVP &amp; Chief Medical Officer, Greater Lawrence Family Health Center</a:t>
            </a:r>
          </a:p>
          <a:p>
            <a:pPr>
              <a:lnSpc>
                <a:spcPct val="100000"/>
              </a:lnSpc>
              <a:spcBef>
                <a:spcPts val="0"/>
              </a:spcBef>
            </a:pPr>
            <a:r>
              <a:rPr lang="en-US" dirty="0" smtClean="0"/>
              <a:t>Professor, Univ. of Massachusetts Medical School and Tufts Univ. School of Medicine</a:t>
            </a:r>
          </a:p>
          <a:p>
            <a:pPr>
              <a:lnSpc>
                <a:spcPct val="100000"/>
              </a:lnSpc>
              <a:spcBef>
                <a:spcPts val="0"/>
              </a:spcBef>
            </a:pPr>
            <a:r>
              <a:rPr lang="en-US" dirty="0" smtClean="0"/>
              <a:t>Chair, American Board of Family Medicine Credentials Committee</a:t>
            </a:r>
          </a:p>
        </p:txBody>
      </p:sp>
      <p:pic>
        <p:nvPicPr>
          <p:cNvPr id="4" name="Picture 3" descr="LFMR.bmp"/>
          <p:cNvPicPr>
            <a:picLocks noChangeAspect="1"/>
          </p:cNvPicPr>
          <p:nvPr/>
        </p:nvPicPr>
        <p:blipFill>
          <a:blip r:embed="rId2" cstate="print"/>
          <a:stretch>
            <a:fillRect/>
          </a:stretch>
        </p:blipFill>
        <p:spPr>
          <a:xfrm>
            <a:off x="523240" y="5394960"/>
            <a:ext cx="1986280" cy="1173480"/>
          </a:xfrm>
          <a:prstGeom prst="rect">
            <a:avLst/>
          </a:prstGeom>
        </p:spPr>
      </p:pic>
      <p:sp>
        <p:nvSpPr>
          <p:cNvPr id="6" name="TextBox 5"/>
          <p:cNvSpPr txBox="1"/>
          <p:nvPr/>
        </p:nvSpPr>
        <p:spPr>
          <a:xfrm>
            <a:off x="1326383" y="4104640"/>
            <a:ext cx="9214338" cy="1569660"/>
          </a:xfrm>
          <a:prstGeom prst="rect">
            <a:avLst/>
          </a:prstGeom>
          <a:noFill/>
        </p:spPr>
        <p:txBody>
          <a:bodyPr wrap="square" rtlCol="0">
            <a:spAutoFit/>
          </a:bodyPr>
          <a:lstStyle/>
          <a:p>
            <a:r>
              <a:rPr lang="en-US" sz="2400" dirty="0" smtClean="0"/>
              <a:t>                                     </a:t>
            </a:r>
            <a:r>
              <a:rPr lang="en-US" sz="2400" b="1" dirty="0" smtClean="0"/>
              <a:t>Andrea Anderson MD, FAAFP</a:t>
            </a:r>
          </a:p>
          <a:p>
            <a:r>
              <a:rPr lang="en-US" sz="2400" dirty="0" smtClean="0"/>
              <a:t>  Core Faculty, National Family Medicine Residency, The Wright Center</a:t>
            </a:r>
          </a:p>
          <a:p>
            <a:r>
              <a:rPr lang="en-US" sz="2400" dirty="0"/>
              <a:t> </a:t>
            </a:r>
            <a:r>
              <a:rPr lang="en-US" sz="2400" dirty="0" smtClean="0"/>
              <a:t>           Assistant Professor, GW School of Medicine &amp; Health Sciences</a:t>
            </a:r>
          </a:p>
          <a:p>
            <a:r>
              <a:rPr lang="en-US" sz="2400" dirty="0" smtClean="0"/>
              <a:t>                                     Chair, DC Board of Medicine</a:t>
            </a:r>
            <a:endParaRPr lang="en-US" sz="2400" dirty="0"/>
          </a:p>
        </p:txBody>
      </p:sp>
      <p:pic>
        <p:nvPicPr>
          <p:cNvPr id="7" name="Picture 6"/>
          <p:cNvPicPr>
            <a:picLocks noChangeAspect="1"/>
          </p:cNvPicPr>
          <p:nvPr/>
        </p:nvPicPr>
        <p:blipFill>
          <a:blip r:embed="rId3"/>
          <a:stretch>
            <a:fillRect/>
          </a:stretch>
        </p:blipFill>
        <p:spPr>
          <a:xfrm>
            <a:off x="9834880" y="5506720"/>
            <a:ext cx="1686560" cy="1173480"/>
          </a:xfrm>
          <a:prstGeom prst="rect">
            <a:avLst/>
          </a:prstGeom>
        </p:spPr>
      </p:pic>
    </p:spTree>
    <p:extLst>
      <p:ext uri="{BB962C8B-B14F-4D97-AF65-F5344CB8AC3E}">
        <p14:creationId xmlns:p14="http://schemas.microsoft.com/office/powerpoint/2010/main" val="2230063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Licensure Requirements for Certification</a:t>
            </a:r>
          </a:p>
        </p:txBody>
      </p:sp>
      <p:sp>
        <p:nvSpPr>
          <p:cNvPr id="3" name="Content Placeholder 2"/>
          <p:cNvSpPr>
            <a:spLocks noGrp="1"/>
          </p:cNvSpPr>
          <p:nvPr>
            <p:ph idx="1"/>
          </p:nvPr>
        </p:nvSpPr>
        <p:spPr>
          <a:xfrm>
            <a:off x="838200" y="1550504"/>
            <a:ext cx="10515600" cy="4280453"/>
          </a:xfrm>
        </p:spPr>
        <p:txBody>
          <a:bodyPr>
            <a:noAutofit/>
          </a:bodyPr>
          <a:lstStyle/>
          <a:p>
            <a:r>
              <a:rPr lang="en-US" sz="3000" dirty="0"/>
              <a:t>License must be valid, active, and full, and physician should not be subject to any practice privilege limitations in any jurisdictions in US, US territories, or Canada.</a:t>
            </a:r>
          </a:p>
          <a:p>
            <a:r>
              <a:rPr lang="en-US" sz="3000" dirty="0"/>
              <a:t>License is deemed </a:t>
            </a:r>
            <a:r>
              <a:rPr lang="en-US" sz="3000" b="1" dirty="0"/>
              <a:t>“subject to practice limitations” </a:t>
            </a:r>
            <a:r>
              <a:rPr lang="en-US" sz="3000" dirty="0"/>
              <a:t>if:</a:t>
            </a:r>
          </a:p>
          <a:p>
            <a:pPr marL="0" indent="0">
              <a:buNone/>
            </a:pPr>
            <a:r>
              <a:rPr lang="en-US" sz="3000" dirty="0"/>
              <a:t>1) License is denied, withdrawn, revoked, or not renewed;</a:t>
            </a:r>
          </a:p>
          <a:p>
            <a:pPr marL="0" indent="0">
              <a:buNone/>
            </a:pPr>
            <a:r>
              <a:rPr lang="en-US" sz="3000" dirty="0"/>
              <a:t>2) License is surrendered voluntarily or involuntarily after or during pendency of (or under threat of) an adverse action</a:t>
            </a:r>
          </a:p>
          <a:p>
            <a:pPr marL="0" indent="0">
              <a:buNone/>
            </a:pPr>
            <a:r>
              <a:rPr lang="en-US" sz="3000" dirty="0"/>
              <a:t>3) suspended</a:t>
            </a:r>
          </a:p>
          <a:p>
            <a:pPr marL="0" indent="0">
              <a:buNone/>
            </a:pPr>
            <a:r>
              <a:rPr lang="en-US" sz="3000" dirty="0"/>
              <a:t>4) subject to practice privilege limitations which affect, restrict, alter, constrain at any time or any location of medical practice. </a:t>
            </a:r>
          </a:p>
        </p:txBody>
      </p:sp>
      <p:pic>
        <p:nvPicPr>
          <p:cNvPr id="4" name="Picture 3">
            <a:extLst>
              <a:ext uri="{FF2B5EF4-FFF2-40B4-BE49-F238E27FC236}">
                <a16:creationId xmlns="" xmlns:a16="http://schemas.microsoft.com/office/drawing/2014/main" id="{F01FD9CD-4A34-40BA-9B7D-1A4F91540A1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38220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27896"/>
          </a:xfrm>
        </p:spPr>
        <p:txBody>
          <a:bodyPr/>
          <a:lstStyle/>
          <a:p>
            <a:r>
              <a:rPr lang="en-US" dirty="0"/>
              <a:t>Name Some Common Reasons for License Limitations….</a:t>
            </a:r>
          </a:p>
        </p:txBody>
      </p:sp>
      <p:pic>
        <p:nvPicPr>
          <p:cNvPr id="3" name="Picture 2">
            <a:extLst>
              <a:ext uri="{FF2B5EF4-FFF2-40B4-BE49-F238E27FC236}">
                <a16:creationId xmlns="" xmlns:a16="http://schemas.microsoft.com/office/drawing/2014/main" id="{829661B0-756F-4026-8C29-4036FD3DFF2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884146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9"/>
            <a:ext cx="11932356" cy="1143000"/>
          </a:xfrm>
        </p:spPr>
        <p:txBody>
          <a:bodyPr>
            <a:noAutofit/>
          </a:bodyPr>
          <a:lstStyle/>
          <a:p>
            <a:r>
              <a:rPr lang="en-US" sz="4800" dirty="0"/>
              <a:t>Common Reasons for License Limitations</a:t>
            </a:r>
          </a:p>
        </p:txBody>
      </p:sp>
      <p:sp>
        <p:nvSpPr>
          <p:cNvPr id="3" name="Content Placeholder 2"/>
          <p:cNvSpPr>
            <a:spLocks noGrp="1"/>
          </p:cNvSpPr>
          <p:nvPr>
            <p:ph idx="1"/>
          </p:nvPr>
        </p:nvSpPr>
        <p:spPr>
          <a:xfrm>
            <a:off x="1" y="1417639"/>
            <a:ext cx="12090399" cy="4708525"/>
          </a:xfrm>
        </p:spPr>
        <p:txBody>
          <a:bodyPr>
            <a:normAutofit/>
          </a:bodyPr>
          <a:lstStyle/>
          <a:p>
            <a:r>
              <a:rPr lang="en-US" sz="4000" dirty="0"/>
              <a:t>Boundary issues</a:t>
            </a:r>
          </a:p>
          <a:p>
            <a:r>
              <a:rPr lang="en-US" sz="4000" dirty="0"/>
              <a:t>Criminal issues</a:t>
            </a:r>
          </a:p>
          <a:p>
            <a:r>
              <a:rPr lang="en-US" sz="4000" dirty="0"/>
              <a:t>Substance Abuse</a:t>
            </a:r>
          </a:p>
          <a:p>
            <a:r>
              <a:rPr lang="en-US" sz="4000" dirty="0"/>
              <a:t>Substandard Medical Practice</a:t>
            </a:r>
          </a:p>
          <a:p>
            <a:r>
              <a:rPr lang="en-US" sz="4000" dirty="0"/>
              <a:t>Substandard Prescribing of Controlled Substances</a:t>
            </a:r>
          </a:p>
          <a:p>
            <a:r>
              <a:rPr lang="en-US" sz="4000" dirty="0"/>
              <a:t>Other Professionalism issues such as …</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12</a:t>
            </a:fld>
            <a:endParaRPr lang="en-US"/>
          </a:p>
        </p:txBody>
      </p:sp>
      <p:pic>
        <p:nvPicPr>
          <p:cNvPr id="5" name="Picture 4">
            <a:extLst>
              <a:ext uri="{FF2B5EF4-FFF2-40B4-BE49-F238E27FC236}">
                <a16:creationId xmlns="" xmlns:a16="http://schemas.microsoft.com/office/drawing/2014/main" id="{9D085E93-7986-44A3-A101-56387610BAE2}"/>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436660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Professionalism Lapses</a:t>
            </a:r>
          </a:p>
        </p:txBody>
      </p:sp>
      <p:sp>
        <p:nvSpPr>
          <p:cNvPr id="3" name="Content Placeholder 2"/>
          <p:cNvSpPr>
            <a:spLocks noGrp="1"/>
          </p:cNvSpPr>
          <p:nvPr>
            <p:ph idx="1"/>
          </p:nvPr>
        </p:nvSpPr>
        <p:spPr>
          <a:xfrm>
            <a:off x="838199" y="1497497"/>
            <a:ext cx="10942983" cy="5194852"/>
          </a:xfrm>
        </p:spPr>
        <p:txBody>
          <a:bodyPr>
            <a:normAutofit lnSpcReduction="10000"/>
          </a:bodyPr>
          <a:lstStyle/>
          <a:p>
            <a:r>
              <a:rPr lang="en-US" sz="3200" dirty="0"/>
              <a:t>Unethical, unprofessional, dishonest or immoral behavior</a:t>
            </a:r>
          </a:p>
          <a:p>
            <a:r>
              <a:rPr lang="en-US" sz="3200" dirty="0"/>
              <a:t>Not providing accurate or complete responses on applications or forms submitted to ABFM or Governing Bodies</a:t>
            </a:r>
          </a:p>
          <a:p>
            <a:r>
              <a:rPr lang="en-US" sz="3200" dirty="0"/>
              <a:t>Misrepresenting </a:t>
            </a:r>
            <a:r>
              <a:rPr lang="en-US" sz="3200" dirty="0" err="1"/>
              <a:t>diplomate</a:t>
            </a:r>
            <a:r>
              <a:rPr lang="en-US" sz="3200" dirty="0"/>
              <a:t> status, Medical license status, Board Eligible status</a:t>
            </a:r>
          </a:p>
          <a:p>
            <a:r>
              <a:rPr lang="en-US" sz="3200" dirty="0"/>
              <a:t>Cheating or attempting to subvert an ABFM exam </a:t>
            </a:r>
          </a:p>
          <a:p>
            <a:r>
              <a:rPr lang="en-US" sz="3200" dirty="0"/>
              <a:t>Incompetence</a:t>
            </a:r>
          </a:p>
          <a:p>
            <a:r>
              <a:rPr lang="en-US" sz="3200" dirty="0" err="1"/>
              <a:t>Discompetence</a:t>
            </a:r>
            <a:r>
              <a:rPr lang="en-US" sz="3200" dirty="0"/>
              <a:t> (performance between competence and incompetence)</a:t>
            </a:r>
          </a:p>
          <a:p>
            <a:r>
              <a:rPr lang="en-US" sz="3200" dirty="0"/>
              <a:t>Impairment</a:t>
            </a:r>
          </a:p>
          <a:p>
            <a:endParaRPr lang="en-US" dirty="0"/>
          </a:p>
          <a:p>
            <a:endParaRPr lang="en-US" dirty="0"/>
          </a:p>
        </p:txBody>
      </p:sp>
      <p:pic>
        <p:nvPicPr>
          <p:cNvPr id="4" name="Picture 3">
            <a:extLst>
              <a:ext uri="{FF2B5EF4-FFF2-40B4-BE49-F238E27FC236}">
                <a16:creationId xmlns="" xmlns:a16="http://schemas.microsoft.com/office/drawing/2014/main" id="{DC8B868A-250E-42A0-8531-C31C2A9344D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072556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469E9-8C03-4DF4-957D-3D8AA855F157}"/>
              </a:ext>
            </a:extLst>
          </p:cNvPr>
          <p:cNvSpPr>
            <a:spLocks noGrp="1"/>
          </p:cNvSpPr>
          <p:nvPr>
            <p:ph type="title"/>
          </p:nvPr>
        </p:nvSpPr>
        <p:spPr>
          <a:xfrm>
            <a:off x="512617" y="274639"/>
            <a:ext cx="10972800" cy="1143000"/>
          </a:xfrm>
        </p:spPr>
        <p:txBody>
          <a:bodyPr>
            <a:normAutofit fontScale="90000"/>
          </a:bodyPr>
          <a:lstStyle/>
          <a:p>
            <a:r>
              <a:rPr lang="en-US" dirty="0"/>
              <a:t>Not all license actions lead to loss of Certification</a:t>
            </a:r>
          </a:p>
        </p:txBody>
      </p:sp>
      <p:graphicFrame>
        <p:nvGraphicFramePr>
          <p:cNvPr id="5" name="Content Placeholder 4">
            <a:extLst>
              <a:ext uri="{FF2B5EF4-FFF2-40B4-BE49-F238E27FC236}">
                <a16:creationId xmlns="" xmlns:a16="http://schemas.microsoft.com/office/drawing/2014/main" id="{9F31AA0B-0F1C-4675-ABD6-F8A4F24CAC55}"/>
              </a:ext>
            </a:extLst>
          </p:cNvPr>
          <p:cNvGraphicFramePr>
            <a:graphicFrameLocks noGrp="1"/>
          </p:cNvGraphicFramePr>
          <p:nvPr>
            <p:ph idx="1"/>
            <p:extLst/>
          </p:nvPr>
        </p:nvGraphicFramePr>
        <p:xfrm>
          <a:off x="609600" y="1775375"/>
          <a:ext cx="10972800" cy="4175088"/>
        </p:xfrm>
        <a:graphic>
          <a:graphicData uri="http://schemas.openxmlformats.org/drawingml/2006/table">
            <a:tbl>
              <a:tblPr firstRow="1" firstCol="1" bandRow="1">
                <a:tableStyleId>{5C22544A-7EE6-4342-B048-85BDC9FD1C3A}</a:tableStyleId>
              </a:tblPr>
              <a:tblGrid>
                <a:gridCol w="1197685">
                  <a:extLst>
                    <a:ext uri="{9D8B030D-6E8A-4147-A177-3AD203B41FA5}">
                      <a16:colId xmlns="" xmlns:a16="http://schemas.microsoft.com/office/drawing/2014/main" val="3941929604"/>
                    </a:ext>
                  </a:extLst>
                </a:gridCol>
                <a:gridCol w="3191435">
                  <a:extLst>
                    <a:ext uri="{9D8B030D-6E8A-4147-A177-3AD203B41FA5}">
                      <a16:colId xmlns="" xmlns:a16="http://schemas.microsoft.com/office/drawing/2014/main" val="1677900539"/>
                    </a:ext>
                  </a:extLst>
                </a:gridCol>
                <a:gridCol w="2194560">
                  <a:extLst>
                    <a:ext uri="{9D8B030D-6E8A-4147-A177-3AD203B41FA5}">
                      <a16:colId xmlns="" xmlns:a16="http://schemas.microsoft.com/office/drawing/2014/main" val="2153871980"/>
                    </a:ext>
                  </a:extLst>
                </a:gridCol>
                <a:gridCol w="2194560">
                  <a:extLst>
                    <a:ext uri="{9D8B030D-6E8A-4147-A177-3AD203B41FA5}">
                      <a16:colId xmlns="" xmlns:a16="http://schemas.microsoft.com/office/drawing/2014/main" val="403112660"/>
                    </a:ext>
                  </a:extLst>
                </a:gridCol>
                <a:gridCol w="2194560">
                  <a:extLst>
                    <a:ext uri="{9D8B030D-6E8A-4147-A177-3AD203B41FA5}">
                      <a16:colId xmlns="" xmlns:a16="http://schemas.microsoft.com/office/drawing/2014/main" val="772256389"/>
                    </a:ext>
                  </a:extLst>
                </a:gridCol>
              </a:tblGrid>
              <a:tr h="260943">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gridSpan="2">
                  <a:txBody>
                    <a:bodyPr/>
                    <a:lstStyle/>
                    <a:p>
                      <a:pPr marL="0" marR="0" algn="ctr">
                        <a:lnSpc>
                          <a:spcPct val="107000"/>
                        </a:lnSpc>
                        <a:spcBef>
                          <a:spcPts val="0"/>
                        </a:spcBef>
                        <a:spcAft>
                          <a:spcPts val="0"/>
                        </a:spcAft>
                      </a:pPr>
                      <a:r>
                        <a:rPr lang="en-US" sz="1600">
                          <a:effectLst/>
                        </a:rPr>
                        <a:t>Action While Certified</a:t>
                      </a:r>
                      <a:endParaRPr lang="en-US" sz="1600">
                        <a:effectLst/>
                        <a:latin typeface="Times New Roman" panose="02020603050405020304" pitchFamily="18" charset="0"/>
                        <a:ea typeface="Calibri" panose="020F0502020204030204" pitchFamily="34" charset="0"/>
                      </a:endParaRPr>
                    </a:p>
                  </a:txBody>
                  <a:tcPr marT="0" marB="0" anchor="b"/>
                </a:tc>
                <a:tc hMerge="1">
                  <a:txBody>
                    <a:bodyPr/>
                    <a:lstStyle/>
                    <a:p>
                      <a:endParaRPr lang="en-US"/>
                    </a:p>
                  </a:txBody>
                  <a:tcPr/>
                </a:tc>
                <a:extLst>
                  <a:ext uri="{0D108BD9-81ED-4DB2-BD59-A6C34878D82A}">
                    <a16:rowId xmlns="" xmlns:a16="http://schemas.microsoft.com/office/drawing/2014/main" val="399601067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[ALL]</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NO</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YES</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905865997"/>
                  </a:ext>
                </a:extLst>
              </a:tr>
              <a:tr h="260943">
                <a:tc>
                  <a:txBody>
                    <a:bodyPr/>
                    <a:lstStyle/>
                    <a:p>
                      <a:pPr marL="0" marR="0">
                        <a:lnSpc>
                          <a:spcPct val="107000"/>
                        </a:lnSpc>
                        <a:spcBef>
                          <a:spcPts val="0"/>
                        </a:spcBef>
                        <a:spcAft>
                          <a:spcPts val="0"/>
                        </a:spcAft>
                      </a:pPr>
                      <a:r>
                        <a:rPr lang="en-US" sz="1600">
                          <a:effectLst/>
                        </a:rPr>
                        <a:t>Severity*</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Action Category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N=11929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N=8036</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N=3893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558017008"/>
                  </a:ext>
                </a:extLst>
              </a:tr>
              <a:tr h="260943">
                <a:tc>
                  <a:txBody>
                    <a:bodyPr/>
                    <a:lstStyle/>
                    <a:p>
                      <a:pPr marL="0" marR="0">
                        <a:lnSpc>
                          <a:spcPct val="107000"/>
                        </a:lnSpc>
                        <a:spcBef>
                          <a:spcPts val="0"/>
                        </a:spcBef>
                        <a:spcAft>
                          <a:spcPts val="0"/>
                        </a:spcAft>
                      </a:pPr>
                      <a:r>
                        <a:rPr lang="en-US" sz="1600">
                          <a:effectLst/>
                        </a:rPr>
                        <a:t>Least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2207 (18.5%)</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725 (9.02%)</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1482 (38.1%)</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8891074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CME Required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384 (3.22%)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95 (1.18%)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289 (7.42%)</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79339013"/>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Fine</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755 (6.33%)</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257 (3.20%)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498 (12.8%)</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96591137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Reprimand</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1068 (8.95%)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373 (4.64%)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695 (17.9%)</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64092354"/>
                  </a:ext>
                </a:extLst>
              </a:tr>
              <a:tr h="260943">
                <a:tc>
                  <a:txBody>
                    <a:bodyPr/>
                    <a:lstStyle/>
                    <a:p>
                      <a:pPr marL="0" marR="0">
                        <a:lnSpc>
                          <a:spcPct val="107000"/>
                        </a:lnSpc>
                        <a:spcBef>
                          <a:spcPts val="0"/>
                        </a:spcBef>
                        <a:spcAft>
                          <a:spcPts val="0"/>
                        </a:spcAft>
                      </a:pPr>
                      <a:r>
                        <a:rPr lang="en-US" sz="1600">
                          <a:effectLst/>
                        </a:rPr>
                        <a:t>Less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dirty="0">
                          <a:solidFill>
                            <a:srgbClr val="7030A0"/>
                          </a:solidFill>
                          <a:effectLst/>
                        </a:rPr>
                        <a:t>5475 (45.9%)</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3667 (45.6%)</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1808 (46.4%)</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207231210"/>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Probation</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2174 (18.2%)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1379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795 (20.4%)</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163231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Restricted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2048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1620 (20.2%)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428 (11.0%)</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794158842"/>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Conditions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1253 (10.5%)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668 (8.31%)</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585 (15.0%)</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907916712"/>
                  </a:ext>
                </a:extLst>
              </a:tr>
              <a:tr h="260943">
                <a:tc>
                  <a:txBody>
                    <a:bodyPr/>
                    <a:lstStyle/>
                    <a:p>
                      <a:pPr marL="0" marR="0">
                        <a:lnSpc>
                          <a:spcPct val="107000"/>
                        </a:lnSpc>
                        <a:spcBef>
                          <a:spcPts val="0"/>
                        </a:spcBef>
                        <a:spcAft>
                          <a:spcPts val="0"/>
                        </a:spcAft>
                      </a:pPr>
                      <a:r>
                        <a:rPr lang="en-US" sz="1600">
                          <a:effectLst/>
                        </a:rPr>
                        <a:t>Most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dirty="0">
                          <a:solidFill>
                            <a:srgbClr val="7030A0"/>
                          </a:solidFill>
                          <a:effectLst/>
                        </a:rPr>
                        <a:t>4247 (35.6%)</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3644 (45.3%)</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603 (15.5%)</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09174839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Revoked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768 (6.44%)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650 (8.09%)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118 (3.03%)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6446814"/>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Surrendered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873 (7.32%)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762 (9.48%)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111 (2.85%)</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404041916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Denied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318 (2.67%)</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249 (3.10%)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 (1.77%)</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1883003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Suspension</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2288 (19.2%)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1983 (24.7%)</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305 (7.83%)</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539878638"/>
                  </a:ext>
                </a:extLst>
              </a:tr>
            </a:tbl>
          </a:graphicData>
        </a:graphic>
      </p:graphicFrame>
      <p:sp>
        <p:nvSpPr>
          <p:cNvPr id="4" name="Slide Number Placeholder 3">
            <a:extLst>
              <a:ext uri="{FF2B5EF4-FFF2-40B4-BE49-F238E27FC236}">
                <a16:creationId xmlns="" xmlns:a16="http://schemas.microsoft.com/office/drawing/2014/main" id="{F2A73A4D-29A2-47E7-8957-2FA6B7622D59}"/>
              </a:ext>
            </a:extLst>
          </p:cNvPr>
          <p:cNvSpPr>
            <a:spLocks noGrp="1"/>
          </p:cNvSpPr>
          <p:nvPr>
            <p:ph type="sldNum" sz="quarter" idx="12"/>
          </p:nvPr>
        </p:nvSpPr>
        <p:spPr/>
        <p:txBody>
          <a:bodyPr/>
          <a:lstStyle/>
          <a:p>
            <a:fld id="{B8E53858-325E-4866-9FF4-D49D596ED495}" type="slidenum">
              <a:rPr lang="en-US" smtClean="0"/>
              <a:t>14</a:t>
            </a:fld>
            <a:endParaRPr lang="en-US"/>
          </a:p>
        </p:txBody>
      </p:sp>
      <p:sp>
        <p:nvSpPr>
          <p:cNvPr id="3" name="TextBox 2"/>
          <p:cNvSpPr txBox="1"/>
          <p:nvPr/>
        </p:nvSpPr>
        <p:spPr>
          <a:xfrm>
            <a:off x="696036" y="6356350"/>
            <a:ext cx="4449170" cy="369332"/>
          </a:xfrm>
          <a:prstGeom prst="rect">
            <a:avLst/>
          </a:prstGeom>
          <a:noFill/>
        </p:spPr>
        <p:txBody>
          <a:bodyPr wrap="square" rtlCol="0">
            <a:spAutoFit/>
          </a:bodyPr>
          <a:lstStyle/>
          <a:p>
            <a:r>
              <a:rPr lang="en-US" i="1" dirty="0"/>
              <a:t>Federation of State Medical Boards (FSMB) </a:t>
            </a:r>
          </a:p>
        </p:txBody>
      </p:sp>
      <p:pic>
        <p:nvPicPr>
          <p:cNvPr id="6" name="Picture 5">
            <a:extLst>
              <a:ext uri="{FF2B5EF4-FFF2-40B4-BE49-F238E27FC236}">
                <a16:creationId xmlns="" xmlns:a16="http://schemas.microsoft.com/office/drawing/2014/main" id="{B1B70E08-03DD-4452-AF5D-C5EC55EE0803}"/>
              </a:ext>
            </a:extLst>
          </p:cNvPr>
          <p:cNvPicPr>
            <a:picLocks noChangeAspect="1"/>
          </p:cNvPicPr>
          <p:nvPr/>
        </p:nvPicPr>
        <p:blipFill>
          <a:blip r:embed="rId3"/>
          <a:stretch>
            <a:fillRect/>
          </a:stretch>
        </p:blipFill>
        <p:spPr>
          <a:xfrm>
            <a:off x="4227158" y="6400465"/>
            <a:ext cx="4115157" cy="365792"/>
          </a:xfrm>
          <a:prstGeom prst="rect">
            <a:avLst/>
          </a:prstGeom>
        </p:spPr>
      </p:pic>
    </p:spTree>
    <p:extLst>
      <p:ext uri="{BB962C8B-B14F-4D97-AF65-F5344CB8AC3E}">
        <p14:creationId xmlns:p14="http://schemas.microsoft.com/office/powerpoint/2010/main" val="1114855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469E9-8C03-4DF4-957D-3D8AA855F157}"/>
              </a:ext>
            </a:extLst>
          </p:cNvPr>
          <p:cNvSpPr>
            <a:spLocks noGrp="1"/>
          </p:cNvSpPr>
          <p:nvPr>
            <p:ph type="title"/>
          </p:nvPr>
        </p:nvSpPr>
        <p:spPr>
          <a:xfrm>
            <a:off x="512617" y="274639"/>
            <a:ext cx="10972800" cy="1143000"/>
          </a:xfrm>
        </p:spPr>
        <p:txBody>
          <a:bodyPr>
            <a:normAutofit fontScale="90000"/>
          </a:bodyPr>
          <a:lstStyle/>
          <a:p>
            <a:r>
              <a:rPr lang="en-US" dirty="0"/>
              <a:t>Not all license actions lead to loss of Certification</a:t>
            </a:r>
          </a:p>
        </p:txBody>
      </p:sp>
      <p:graphicFrame>
        <p:nvGraphicFramePr>
          <p:cNvPr id="5" name="Content Placeholder 4">
            <a:extLst>
              <a:ext uri="{FF2B5EF4-FFF2-40B4-BE49-F238E27FC236}">
                <a16:creationId xmlns="" xmlns:a16="http://schemas.microsoft.com/office/drawing/2014/main" id="{9F31AA0B-0F1C-4675-ABD6-F8A4F24CAC55}"/>
              </a:ext>
            </a:extLst>
          </p:cNvPr>
          <p:cNvGraphicFramePr>
            <a:graphicFrameLocks noGrp="1"/>
          </p:cNvGraphicFramePr>
          <p:nvPr>
            <p:ph idx="1"/>
            <p:extLst/>
          </p:nvPr>
        </p:nvGraphicFramePr>
        <p:xfrm>
          <a:off x="609600" y="1775375"/>
          <a:ext cx="11059886" cy="4175088"/>
        </p:xfrm>
        <a:graphic>
          <a:graphicData uri="http://schemas.openxmlformats.org/drawingml/2006/table">
            <a:tbl>
              <a:tblPr firstRow="1" firstCol="1" bandRow="1">
                <a:tableStyleId>{5C22544A-7EE6-4342-B048-85BDC9FD1C3A}</a:tableStyleId>
              </a:tblPr>
              <a:tblGrid>
                <a:gridCol w="1197685">
                  <a:extLst>
                    <a:ext uri="{9D8B030D-6E8A-4147-A177-3AD203B41FA5}">
                      <a16:colId xmlns="" xmlns:a16="http://schemas.microsoft.com/office/drawing/2014/main" val="3941929604"/>
                    </a:ext>
                  </a:extLst>
                </a:gridCol>
                <a:gridCol w="3191435">
                  <a:extLst>
                    <a:ext uri="{9D8B030D-6E8A-4147-A177-3AD203B41FA5}">
                      <a16:colId xmlns="" xmlns:a16="http://schemas.microsoft.com/office/drawing/2014/main" val="1677900539"/>
                    </a:ext>
                  </a:extLst>
                </a:gridCol>
                <a:gridCol w="2194560">
                  <a:extLst>
                    <a:ext uri="{9D8B030D-6E8A-4147-A177-3AD203B41FA5}">
                      <a16:colId xmlns="" xmlns:a16="http://schemas.microsoft.com/office/drawing/2014/main" val="2153871980"/>
                    </a:ext>
                  </a:extLst>
                </a:gridCol>
                <a:gridCol w="2194560">
                  <a:extLst>
                    <a:ext uri="{9D8B030D-6E8A-4147-A177-3AD203B41FA5}">
                      <a16:colId xmlns="" xmlns:a16="http://schemas.microsoft.com/office/drawing/2014/main" val="403112660"/>
                    </a:ext>
                  </a:extLst>
                </a:gridCol>
                <a:gridCol w="2281646">
                  <a:extLst>
                    <a:ext uri="{9D8B030D-6E8A-4147-A177-3AD203B41FA5}">
                      <a16:colId xmlns="" xmlns:a16="http://schemas.microsoft.com/office/drawing/2014/main" val="772256389"/>
                    </a:ext>
                  </a:extLst>
                </a:gridCol>
              </a:tblGrid>
              <a:tr h="260943">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gridSpan="2">
                  <a:txBody>
                    <a:bodyPr/>
                    <a:lstStyle/>
                    <a:p>
                      <a:pPr marL="0" marR="0" algn="ctr">
                        <a:lnSpc>
                          <a:spcPct val="107000"/>
                        </a:lnSpc>
                        <a:spcBef>
                          <a:spcPts val="0"/>
                        </a:spcBef>
                        <a:spcAft>
                          <a:spcPts val="0"/>
                        </a:spcAft>
                      </a:pPr>
                      <a:r>
                        <a:rPr lang="en-US" sz="1600">
                          <a:effectLst/>
                        </a:rPr>
                        <a:t>Action While Certified</a:t>
                      </a:r>
                      <a:endParaRPr lang="en-US" sz="1600">
                        <a:effectLst/>
                        <a:latin typeface="Times New Roman" panose="02020603050405020304" pitchFamily="18" charset="0"/>
                        <a:ea typeface="Calibri" panose="020F0502020204030204" pitchFamily="34" charset="0"/>
                      </a:endParaRPr>
                    </a:p>
                  </a:txBody>
                  <a:tcPr marT="0" marB="0" anchor="b"/>
                </a:tc>
                <a:tc hMerge="1">
                  <a:txBody>
                    <a:bodyPr/>
                    <a:lstStyle/>
                    <a:p>
                      <a:endParaRPr lang="en-US"/>
                    </a:p>
                  </a:txBody>
                  <a:tcPr/>
                </a:tc>
                <a:extLst>
                  <a:ext uri="{0D108BD9-81ED-4DB2-BD59-A6C34878D82A}">
                    <a16:rowId xmlns="" xmlns:a16="http://schemas.microsoft.com/office/drawing/2014/main" val="399601067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[ALL]</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NO</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YES</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905865997"/>
                  </a:ext>
                </a:extLst>
              </a:tr>
              <a:tr h="260943">
                <a:tc>
                  <a:txBody>
                    <a:bodyPr/>
                    <a:lstStyle/>
                    <a:p>
                      <a:pPr marL="0" marR="0">
                        <a:lnSpc>
                          <a:spcPct val="107000"/>
                        </a:lnSpc>
                        <a:spcBef>
                          <a:spcPts val="0"/>
                        </a:spcBef>
                        <a:spcAft>
                          <a:spcPts val="0"/>
                        </a:spcAft>
                      </a:pPr>
                      <a:r>
                        <a:rPr lang="en-US" sz="1600">
                          <a:effectLst/>
                        </a:rPr>
                        <a:t>Severity*</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Action Category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N=11929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N=8036</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N=3893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558017008"/>
                  </a:ext>
                </a:extLst>
              </a:tr>
              <a:tr h="260943">
                <a:tc>
                  <a:txBody>
                    <a:bodyPr/>
                    <a:lstStyle/>
                    <a:p>
                      <a:pPr marL="0" marR="0">
                        <a:lnSpc>
                          <a:spcPct val="107000"/>
                        </a:lnSpc>
                        <a:spcBef>
                          <a:spcPts val="0"/>
                        </a:spcBef>
                        <a:spcAft>
                          <a:spcPts val="0"/>
                        </a:spcAft>
                      </a:pPr>
                      <a:r>
                        <a:rPr lang="en-US" sz="1600">
                          <a:effectLst/>
                        </a:rPr>
                        <a:t>Least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2207 (18.5%)</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725 (9.02%)</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1482 (38.1%)</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8891074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CME Required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384 (3.22%)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95 (1.18%)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289 (7.42%)</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79339013"/>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Fine</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755 (6.33%)</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257 (3.20%)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498 (12.8%)</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96591137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Reprimand</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1068 (8.95%)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373 (4.64%)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695 (17.9%)</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64092354"/>
                  </a:ext>
                </a:extLst>
              </a:tr>
              <a:tr h="260943">
                <a:tc>
                  <a:txBody>
                    <a:bodyPr/>
                    <a:lstStyle/>
                    <a:p>
                      <a:pPr marL="0" marR="0">
                        <a:lnSpc>
                          <a:spcPct val="107000"/>
                        </a:lnSpc>
                        <a:spcBef>
                          <a:spcPts val="0"/>
                        </a:spcBef>
                        <a:spcAft>
                          <a:spcPts val="0"/>
                        </a:spcAft>
                      </a:pPr>
                      <a:r>
                        <a:rPr lang="en-US" sz="1600">
                          <a:effectLst/>
                        </a:rPr>
                        <a:t>Less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5475 (45.9%)</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3667 (45.6%)</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1808 (46.4%)</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207231210"/>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Probation</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2174 (18.2%)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1379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795 (20.4%)</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163231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Restricted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2048 (17.2%)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1620 (20.2%)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428 (11.0%)</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794158842"/>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Conditions</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1253 (10.5%)</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668 (8.31%)</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585 (15.0%)</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907916712"/>
                  </a:ext>
                </a:extLst>
              </a:tr>
              <a:tr h="260943">
                <a:tc>
                  <a:txBody>
                    <a:bodyPr/>
                    <a:lstStyle/>
                    <a:p>
                      <a:pPr marL="0" marR="0">
                        <a:lnSpc>
                          <a:spcPct val="107000"/>
                        </a:lnSpc>
                        <a:spcBef>
                          <a:spcPts val="0"/>
                        </a:spcBef>
                        <a:spcAft>
                          <a:spcPts val="0"/>
                        </a:spcAft>
                      </a:pPr>
                      <a:r>
                        <a:rPr lang="en-US" sz="1600">
                          <a:effectLst/>
                        </a:rPr>
                        <a:t>Most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 </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4247 (35.6%)</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3644 (45.3%)</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603 (15.5%)</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09174839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Revoked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768 (6.44%)</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650 (8.09%)</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118 (3.03%)</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6446814"/>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Surrendered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873 (7.32%)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762 (9.48%)</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111 (2.85%)</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404041916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Denied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318 (2.67%)</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249 (3.10%)</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69 (1.77%)</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1883003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Suspension</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2288 (19.2%)</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1983 (24.7%)</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305 (7.83%)</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539878638"/>
                  </a:ext>
                </a:extLst>
              </a:tr>
            </a:tbl>
          </a:graphicData>
        </a:graphic>
      </p:graphicFrame>
      <p:sp>
        <p:nvSpPr>
          <p:cNvPr id="4" name="Slide Number Placeholder 3">
            <a:extLst>
              <a:ext uri="{FF2B5EF4-FFF2-40B4-BE49-F238E27FC236}">
                <a16:creationId xmlns="" xmlns:a16="http://schemas.microsoft.com/office/drawing/2014/main" id="{F2A73A4D-29A2-47E7-8957-2FA6B7622D59}"/>
              </a:ext>
            </a:extLst>
          </p:cNvPr>
          <p:cNvSpPr>
            <a:spLocks noGrp="1"/>
          </p:cNvSpPr>
          <p:nvPr>
            <p:ph type="sldNum" sz="quarter" idx="12"/>
          </p:nvPr>
        </p:nvSpPr>
        <p:spPr/>
        <p:txBody>
          <a:bodyPr/>
          <a:lstStyle/>
          <a:p>
            <a:fld id="{B8E53858-325E-4866-9FF4-D49D596ED495}" type="slidenum">
              <a:rPr lang="en-US" smtClean="0"/>
              <a:t>15</a:t>
            </a:fld>
            <a:endParaRPr lang="en-US"/>
          </a:p>
        </p:txBody>
      </p:sp>
      <p:sp>
        <p:nvSpPr>
          <p:cNvPr id="6" name="TextBox 5"/>
          <p:cNvSpPr txBox="1"/>
          <p:nvPr/>
        </p:nvSpPr>
        <p:spPr>
          <a:xfrm>
            <a:off x="627797" y="6356350"/>
            <a:ext cx="4326340" cy="369332"/>
          </a:xfrm>
          <a:prstGeom prst="rect">
            <a:avLst/>
          </a:prstGeom>
          <a:noFill/>
        </p:spPr>
        <p:txBody>
          <a:bodyPr wrap="square" rtlCol="0">
            <a:spAutoFit/>
          </a:bodyPr>
          <a:lstStyle/>
          <a:p>
            <a:r>
              <a:rPr lang="en-US" i="1"/>
              <a:t>Federation of State Medical Boards (FSMB) </a:t>
            </a:r>
            <a:endParaRPr lang="en-US" i="1" dirty="0"/>
          </a:p>
        </p:txBody>
      </p:sp>
      <p:pic>
        <p:nvPicPr>
          <p:cNvPr id="7" name="Picture 6">
            <a:extLst>
              <a:ext uri="{FF2B5EF4-FFF2-40B4-BE49-F238E27FC236}">
                <a16:creationId xmlns="" xmlns:a16="http://schemas.microsoft.com/office/drawing/2014/main" id="{5303343F-4DAD-4953-A081-4597D601694C}"/>
              </a:ext>
            </a:extLst>
          </p:cNvPr>
          <p:cNvPicPr>
            <a:picLocks noChangeAspect="1"/>
          </p:cNvPicPr>
          <p:nvPr/>
        </p:nvPicPr>
        <p:blipFill>
          <a:blip r:embed="rId3"/>
          <a:stretch>
            <a:fillRect/>
          </a:stretch>
        </p:blipFill>
        <p:spPr>
          <a:xfrm>
            <a:off x="4215869" y="6425180"/>
            <a:ext cx="4115157" cy="365792"/>
          </a:xfrm>
          <a:prstGeom prst="rect">
            <a:avLst/>
          </a:prstGeom>
        </p:spPr>
      </p:pic>
    </p:spTree>
    <p:extLst>
      <p:ext uri="{BB962C8B-B14F-4D97-AF65-F5344CB8AC3E}">
        <p14:creationId xmlns:p14="http://schemas.microsoft.com/office/powerpoint/2010/main" val="4003339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 xmlns:a16="http://schemas.microsoft.com/office/drawing/2014/main" id="{82DE9BB2-8891-4728-A91A-99D6A1F5EC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2241" y="285081"/>
            <a:ext cx="6553200" cy="6572919"/>
          </a:xfrm>
        </p:spPr>
      </p:pic>
      <p:sp>
        <p:nvSpPr>
          <p:cNvPr id="11" name="Content Placeholder 2">
            <a:extLst>
              <a:ext uri="{FF2B5EF4-FFF2-40B4-BE49-F238E27FC236}">
                <a16:creationId xmlns="" xmlns:a16="http://schemas.microsoft.com/office/drawing/2014/main" id="{7389DD83-068E-4CE9-9526-AE418D04DCBC}"/>
              </a:ext>
            </a:extLst>
          </p:cNvPr>
          <p:cNvSpPr txBox="1">
            <a:spLocks/>
          </p:cNvSpPr>
          <p:nvPr/>
        </p:nvSpPr>
        <p:spPr>
          <a:xfrm>
            <a:off x="294639" y="1209641"/>
            <a:ext cx="4439921" cy="55061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lvl="1"/>
            <a:endParaRPr lang="en-US" dirty="0"/>
          </a:p>
          <a:p>
            <a:pPr lvl="1"/>
            <a:r>
              <a:rPr lang="en-US" dirty="0"/>
              <a:t>99% of ABFM Diplomates have no action reported that would warrant a review by the credentials committee.</a:t>
            </a:r>
          </a:p>
          <a:p>
            <a:pPr lvl="1"/>
            <a:endParaRPr lang="en-US" dirty="0"/>
          </a:p>
          <a:p>
            <a:pPr lvl="1"/>
            <a:r>
              <a:rPr lang="en-US" dirty="0"/>
              <a:t>0.9% of Diplomates have a case reviewed by the credentials committee. </a:t>
            </a:r>
          </a:p>
          <a:p>
            <a:pPr lvl="1"/>
            <a:endParaRPr lang="en-US" dirty="0"/>
          </a:p>
          <a:p>
            <a:pPr lvl="1"/>
            <a:r>
              <a:rPr lang="en-US" dirty="0"/>
              <a:t>0.09% of Diplomates lose their certification.</a:t>
            </a:r>
          </a:p>
          <a:p>
            <a:pPr lvl="1"/>
            <a:endParaRPr lang="en-US" dirty="0"/>
          </a:p>
          <a:p>
            <a:pPr lvl="1"/>
            <a:r>
              <a:rPr lang="en-US" dirty="0"/>
              <a:t>The loss is not always permanent (approx. 50%).</a:t>
            </a:r>
          </a:p>
        </p:txBody>
      </p:sp>
      <p:sp>
        <p:nvSpPr>
          <p:cNvPr id="12" name="Content Placeholder 2">
            <a:extLst>
              <a:ext uri="{FF2B5EF4-FFF2-40B4-BE49-F238E27FC236}">
                <a16:creationId xmlns="" xmlns:a16="http://schemas.microsoft.com/office/drawing/2014/main" id="{24BF26E4-6D94-47B4-9EC9-2407E68450CD}"/>
              </a:ext>
            </a:extLst>
          </p:cNvPr>
          <p:cNvSpPr txBox="1">
            <a:spLocks/>
          </p:cNvSpPr>
          <p:nvPr/>
        </p:nvSpPr>
        <p:spPr>
          <a:xfrm>
            <a:off x="213359" y="285081"/>
            <a:ext cx="4521201" cy="151218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dirty="0"/>
              <a:t>Fortunately Losing Board Certification is Uncommon</a:t>
            </a:r>
          </a:p>
          <a:p>
            <a:pPr marL="0" indent="0">
              <a:buNone/>
            </a:pPr>
            <a:r>
              <a:rPr lang="en-US" dirty="0"/>
              <a:t>ABFM’s average annual disciplinary rates for 2013 thru 2017: </a:t>
            </a:r>
          </a:p>
        </p:txBody>
      </p:sp>
      <p:sp>
        <p:nvSpPr>
          <p:cNvPr id="13" name="Rectangle 12">
            <a:extLst>
              <a:ext uri="{FF2B5EF4-FFF2-40B4-BE49-F238E27FC236}">
                <a16:creationId xmlns="" xmlns:a16="http://schemas.microsoft.com/office/drawing/2014/main" id="{8F1B7170-1976-4537-8A72-CBAC26C9F8D6}"/>
              </a:ext>
            </a:extLst>
          </p:cNvPr>
          <p:cNvSpPr/>
          <p:nvPr/>
        </p:nvSpPr>
        <p:spPr>
          <a:xfrm>
            <a:off x="10376453" y="6259002"/>
            <a:ext cx="1332728" cy="45675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 xmlns:a16="http://schemas.microsoft.com/office/drawing/2014/main" id="{D1C2BE49-B42D-423F-BB73-EBBB44D89FCD}"/>
              </a:ext>
            </a:extLst>
          </p:cNvPr>
          <p:cNvCxnSpPr/>
          <p:nvPr/>
        </p:nvCxnSpPr>
        <p:spPr>
          <a:xfrm>
            <a:off x="11554570" y="4694362"/>
            <a:ext cx="0" cy="156464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6B1161DE-AF27-4EB0-ADA0-F75F61D4B5F5}"/>
              </a:ext>
            </a:extLst>
          </p:cNvPr>
          <p:cNvPicPr>
            <a:picLocks noChangeAspect="1"/>
          </p:cNvPicPr>
          <p:nvPr/>
        </p:nvPicPr>
        <p:blipFill>
          <a:blip r:embed="rId4"/>
          <a:stretch>
            <a:fillRect/>
          </a:stretch>
        </p:blipFill>
        <p:spPr>
          <a:xfrm>
            <a:off x="1483957" y="6492208"/>
            <a:ext cx="4115157" cy="365792"/>
          </a:xfrm>
          <a:prstGeom prst="rect">
            <a:avLst/>
          </a:prstGeom>
        </p:spPr>
      </p:pic>
    </p:spTree>
    <p:extLst>
      <p:ext uri="{BB962C8B-B14F-4D97-AF65-F5344CB8AC3E}">
        <p14:creationId xmlns:p14="http://schemas.microsoft.com/office/powerpoint/2010/main" val="5489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left)">
                                      <p:cBhvr>
                                        <p:cTn id="22" dur="500"/>
                                        <p:tgtEl>
                                          <p:spTgt spid="11">
                                            <p:txEl>
                                              <p:pRg st="4" end="4"/>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wipe(left)">
                                      <p:cBhvr>
                                        <p:cTn id="34" dur="500"/>
                                        <p:tgtEl>
                                          <p:spTgt spid="11">
                                            <p:txEl>
                                              <p:pRg st="6" end="6"/>
                                            </p:txEl>
                                          </p:spTgt>
                                        </p:tgtEl>
                                      </p:cBhvr>
                                    </p:animEffect>
                                  </p:childTnLst>
                                </p:cTn>
                              </p:par>
                            </p:childTnLst>
                          </p:cTn>
                        </p:par>
                        <p:par>
                          <p:cTn id="35" fill="hold">
                            <p:stCondLst>
                              <p:cond delay="500"/>
                            </p:stCondLst>
                            <p:childTnLst>
                              <p:par>
                                <p:cTn id="36" presetID="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wipe(left)">
                                      <p:cBhvr>
                                        <p:cTn id="44"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30627"/>
          </a:xfrm>
        </p:spPr>
        <p:txBody>
          <a:bodyPr>
            <a:normAutofit fontScale="90000"/>
          </a:bodyPr>
          <a:lstStyle/>
          <a:p>
            <a:r>
              <a:rPr lang="en-US" b="1" dirty="0"/>
              <a:t>What’s the Process?</a:t>
            </a:r>
            <a:r>
              <a:rPr lang="en-US" dirty="0"/>
              <a:t/>
            </a:r>
            <a:br>
              <a:rPr lang="en-US" dirty="0"/>
            </a:br>
            <a:r>
              <a:rPr lang="en-US" dirty="0"/>
              <a:t>ABFM reviews a physician’s certification status following an adverse action by a Governing Body such as:</a:t>
            </a:r>
          </a:p>
        </p:txBody>
      </p:sp>
      <p:sp>
        <p:nvSpPr>
          <p:cNvPr id="3" name="Content Placeholder 2"/>
          <p:cNvSpPr>
            <a:spLocks noGrp="1"/>
          </p:cNvSpPr>
          <p:nvPr>
            <p:ph idx="1"/>
          </p:nvPr>
        </p:nvSpPr>
        <p:spPr>
          <a:xfrm>
            <a:off x="838200" y="2795753"/>
            <a:ext cx="10515600" cy="3255091"/>
          </a:xfrm>
        </p:spPr>
        <p:txBody>
          <a:bodyPr>
            <a:noAutofit/>
          </a:bodyPr>
          <a:lstStyle/>
          <a:p>
            <a:r>
              <a:rPr lang="en-US" dirty="0"/>
              <a:t>Entities of Federation of State Medical Boards (state licensing boards)</a:t>
            </a:r>
          </a:p>
          <a:p>
            <a:r>
              <a:rPr lang="en-US" dirty="0"/>
              <a:t>US Drug Enforcement Administration (DEA)</a:t>
            </a:r>
          </a:p>
          <a:p>
            <a:r>
              <a:rPr lang="en-US" dirty="0"/>
              <a:t>CMS (Centers for Medicare &amp; Medicaid Services)</a:t>
            </a:r>
          </a:p>
          <a:p>
            <a:r>
              <a:rPr lang="en-US" dirty="0"/>
              <a:t>Institutional Review Boards (IRBs)</a:t>
            </a:r>
          </a:p>
          <a:p>
            <a:r>
              <a:rPr lang="en-US" dirty="0"/>
              <a:t>Ethics committees of Medical schools, Hospitals, Clinics</a:t>
            </a:r>
          </a:p>
          <a:p>
            <a:r>
              <a:rPr lang="en-US" dirty="0"/>
              <a:t>Department of Defense, US Public Health Service, VA</a:t>
            </a:r>
            <a:endParaRPr lang="en-US" sz="1000" dirty="0"/>
          </a:p>
          <a:p>
            <a:pPr marL="0" indent="0">
              <a:buNone/>
            </a:pPr>
            <a:r>
              <a:rPr lang="en-US" dirty="0"/>
              <a:t>(These entities send a report to the ABFM after an adverse action)</a:t>
            </a:r>
          </a:p>
        </p:txBody>
      </p:sp>
      <p:pic>
        <p:nvPicPr>
          <p:cNvPr id="4" name="Picture 3">
            <a:extLst>
              <a:ext uri="{FF2B5EF4-FFF2-40B4-BE49-F238E27FC236}">
                <a16:creationId xmlns="" xmlns:a16="http://schemas.microsoft.com/office/drawing/2014/main" id="{058A03FD-46D2-4DB7-BC22-09A78779788A}"/>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987213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Then at ABFM, there’s a Careful and Consistent Algorithmic Process in Place … </a:t>
            </a:r>
          </a:p>
        </p:txBody>
      </p:sp>
      <p:pic>
        <p:nvPicPr>
          <p:cNvPr id="4" name="Content Placeholder 4"/>
          <p:cNvPicPr>
            <a:picLocks noGrp="1" noChangeAspect="1"/>
          </p:cNvPicPr>
          <p:nvPr>
            <p:ph idx="1"/>
          </p:nvPr>
        </p:nvPicPr>
        <p:blipFill>
          <a:blip r:embed="rId3"/>
          <a:stretch>
            <a:fillRect/>
          </a:stretch>
        </p:blipFill>
        <p:spPr>
          <a:xfrm>
            <a:off x="838200" y="1825625"/>
            <a:ext cx="10515599" cy="4782004"/>
          </a:xfrm>
          <a:prstGeom prst="rect">
            <a:avLst/>
          </a:prstGeom>
        </p:spPr>
      </p:pic>
      <p:pic>
        <p:nvPicPr>
          <p:cNvPr id="5" name="Picture 4">
            <a:extLst>
              <a:ext uri="{FF2B5EF4-FFF2-40B4-BE49-F238E27FC236}">
                <a16:creationId xmlns="" xmlns:a16="http://schemas.microsoft.com/office/drawing/2014/main" id="{49A7429B-82B0-4D20-BB7A-2C84E9B92CB2}"/>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484150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8829"/>
            <a:ext cx="10515600" cy="1687285"/>
          </a:xfrm>
        </p:spPr>
        <p:txBody>
          <a:bodyPr>
            <a:normAutofit fontScale="90000"/>
          </a:bodyPr>
          <a:lstStyle/>
          <a:p>
            <a:r>
              <a:rPr lang="en-US" b="1" dirty="0"/>
              <a:t>A committee composed of family physician peers reviews and votes on all appeals; actions are then approved by the full ABFM Board of Directors.</a:t>
            </a:r>
            <a:r>
              <a:rPr lang="en-US" dirty="0"/>
              <a:t/>
            </a:r>
            <a:br>
              <a:rPr lang="en-US" dirty="0"/>
            </a:br>
            <a:r>
              <a:rPr lang="en-US" sz="4800" dirty="0"/>
              <a:t/>
            </a:r>
            <a:br>
              <a:rPr lang="en-US" sz="4800" dirty="0"/>
            </a:br>
            <a:r>
              <a:rPr lang="en-US" dirty="0"/>
              <a:t>Typical ABFM Credentials Committee composition</a:t>
            </a:r>
          </a:p>
        </p:txBody>
      </p:sp>
      <p:sp>
        <p:nvSpPr>
          <p:cNvPr id="3" name="Content Placeholder 2"/>
          <p:cNvSpPr>
            <a:spLocks noGrp="1"/>
          </p:cNvSpPr>
          <p:nvPr>
            <p:ph idx="1"/>
          </p:nvPr>
        </p:nvSpPr>
        <p:spPr>
          <a:xfrm>
            <a:off x="838200" y="3385457"/>
            <a:ext cx="10515600" cy="2743200"/>
          </a:xfrm>
        </p:spPr>
        <p:txBody>
          <a:bodyPr>
            <a:noAutofit/>
          </a:bodyPr>
          <a:lstStyle/>
          <a:p>
            <a:pPr marL="0" indent="0">
              <a:buNone/>
            </a:pPr>
            <a:r>
              <a:rPr lang="en-US" sz="4400" dirty="0"/>
              <a:t>1 (Family Physician) Chair</a:t>
            </a:r>
          </a:p>
          <a:p>
            <a:pPr marL="0" indent="0">
              <a:buNone/>
            </a:pPr>
            <a:r>
              <a:rPr lang="en-US" sz="4400" dirty="0"/>
              <a:t>7 family physicians</a:t>
            </a:r>
            <a:endParaRPr lang="en-US" sz="4400" i="1" dirty="0"/>
          </a:p>
          <a:p>
            <a:pPr marL="0" indent="0">
              <a:buNone/>
            </a:pPr>
            <a:r>
              <a:rPr lang="en-US" sz="4400" dirty="0"/>
              <a:t>2 specialists </a:t>
            </a:r>
          </a:p>
          <a:p>
            <a:pPr marL="0" indent="0">
              <a:buNone/>
            </a:pPr>
            <a:r>
              <a:rPr lang="en-US" sz="4400" dirty="0"/>
              <a:t>1 public member</a:t>
            </a:r>
          </a:p>
        </p:txBody>
      </p:sp>
      <p:sp>
        <p:nvSpPr>
          <p:cNvPr id="4" name="Slide Number Placeholder 3"/>
          <p:cNvSpPr>
            <a:spLocks noGrp="1"/>
          </p:cNvSpPr>
          <p:nvPr>
            <p:ph type="sldNum" sz="quarter" idx="12"/>
          </p:nvPr>
        </p:nvSpPr>
        <p:spPr/>
        <p:txBody>
          <a:bodyPr/>
          <a:lstStyle/>
          <a:p>
            <a:fld id="{B8E53858-325E-4866-9FF4-D49D596ED495}" type="slidenum">
              <a:rPr lang="en-US" smtClean="0"/>
              <a:t>19</a:t>
            </a:fld>
            <a:endParaRPr lang="en-US"/>
          </a:p>
        </p:txBody>
      </p:sp>
      <p:pic>
        <p:nvPicPr>
          <p:cNvPr id="5" name="Picture 4">
            <a:extLst>
              <a:ext uri="{FF2B5EF4-FFF2-40B4-BE49-F238E27FC236}">
                <a16:creationId xmlns="" xmlns:a16="http://schemas.microsoft.com/office/drawing/2014/main" id="{DB16EFF2-5DF4-480E-B035-6195EFB9DE44}"/>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000854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Objectives</a:t>
            </a:r>
          </a:p>
        </p:txBody>
      </p:sp>
      <p:sp>
        <p:nvSpPr>
          <p:cNvPr id="3" name="Content Placeholder 2"/>
          <p:cNvSpPr>
            <a:spLocks noGrp="1"/>
          </p:cNvSpPr>
          <p:nvPr>
            <p:ph idx="1"/>
          </p:nvPr>
        </p:nvSpPr>
        <p:spPr/>
        <p:txBody>
          <a:bodyPr>
            <a:normAutofit/>
          </a:bodyPr>
          <a:lstStyle/>
          <a:p>
            <a:r>
              <a:rPr lang="en-US" sz="3200" dirty="0"/>
              <a:t>Identify common causes of state license restrictions and subsequent loss of board certification.</a:t>
            </a:r>
          </a:p>
          <a:p>
            <a:r>
              <a:rPr lang="en-US" sz="3200" dirty="0"/>
              <a:t>Understand ABFM Guidelines for Professionalism, Licensure &amp; Personal Conduct.</a:t>
            </a:r>
          </a:p>
          <a:p>
            <a:r>
              <a:rPr lang="en-US" sz="3200" dirty="0"/>
              <a:t>Learn how to 1) best respond to patient complaints to state licensing boards, 2) approach hearings, and 3) understand consent agreements and connection between licensing authorities and certification boards.</a:t>
            </a:r>
          </a:p>
        </p:txBody>
      </p:sp>
      <p:sp>
        <p:nvSpPr>
          <p:cNvPr id="4" name="Slide Number Placeholder 3"/>
          <p:cNvSpPr>
            <a:spLocks noGrp="1"/>
          </p:cNvSpPr>
          <p:nvPr>
            <p:ph type="sldNum" sz="quarter" idx="12"/>
          </p:nvPr>
        </p:nvSpPr>
        <p:spPr/>
        <p:txBody>
          <a:bodyPr/>
          <a:lstStyle/>
          <a:p>
            <a:fld id="{B8E53858-325E-4866-9FF4-D49D596ED495}" type="slidenum">
              <a:rPr lang="en-US" smtClean="0"/>
              <a:t>2</a:t>
            </a:fld>
            <a:endParaRPr lang="en-US"/>
          </a:p>
        </p:txBody>
      </p:sp>
      <p:pic>
        <p:nvPicPr>
          <p:cNvPr id="6" name="Picture 5">
            <a:extLst>
              <a:ext uri="{FF2B5EF4-FFF2-40B4-BE49-F238E27FC236}">
                <a16:creationId xmlns="" xmlns:a16="http://schemas.microsoft.com/office/drawing/2014/main" id="{578D7BF5-B923-4629-ADD1-16A480E2BE3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9299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0" y="1676400"/>
            <a:ext cx="7598229" cy="2547257"/>
          </a:xfrm>
        </p:spPr>
        <p:txBody>
          <a:bodyPr/>
          <a:lstStyle/>
          <a:p>
            <a:r>
              <a:rPr lang="en-US" dirty="0"/>
              <a:t>Selected Cases</a:t>
            </a:r>
          </a:p>
        </p:txBody>
      </p:sp>
      <p:pic>
        <p:nvPicPr>
          <p:cNvPr id="3" name="Picture 2">
            <a:extLst>
              <a:ext uri="{FF2B5EF4-FFF2-40B4-BE49-F238E27FC236}">
                <a16:creationId xmlns="" xmlns:a16="http://schemas.microsoft.com/office/drawing/2014/main" id="{79356140-87F5-4639-B81C-5219C91A00E8}"/>
              </a:ext>
            </a:extLst>
          </p:cNvPr>
          <p:cNvPicPr>
            <a:picLocks noChangeAspect="1"/>
          </p:cNvPicPr>
          <p:nvPr/>
        </p:nvPicPr>
        <p:blipFill>
          <a:blip r:embed="rId3"/>
          <a:stretch>
            <a:fillRect/>
          </a:stretch>
        </p:blipFill>
        <p:spPr>
          <a:xfrm>
            <a:off x="3538535" y="6392687"/>
            <a:ext cx="4115157" cy="365792"/>
          </a:xfrm>
          <a:prstGeom prst="rect">
            <a:avLst/>
          </a:prstGeom>
        </p:spPr>
      </p:pic>
    </p:spTree>
    <p:extLst>
      <p:ext uri="{BB962C8B-B14F-4D97-AF65-F5344CB8AC3E}">
        <p14:creationId xmlns:p14="http://schemas.microsoft.com/office/powerpoint/2010/main" val="405804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284541" cy="1143000"/>
          </a:xfrm>
        </p:spPr>
        <p:txBody>
          <a:bodyPr/>
          <a:lstStyle/>
          <a:p>
            <a:r>
              <a:rPr lang="en-US" dirty="0"/>
              <a:t>Case #1- </a:t>
            </a:r>
            <a:r>
              <a:rPr lang="en-US" dirty="0" smtClean="0"/>
              <a:t>Dr. </a:t>
            </a:r>
            <a:r>
              <a:rPr lang="en-US" dirty="0"/>
              <a:t>A.</a:t>
            </a:r>
          </a:p>
        </p:txBody>
      </p:sp>
      <p:sp>
        <p:nvSpPr>
          <p:cNvPr id="4" name="Slide Number Placeholder 3"/>
          <p:cNvSpPr>
            <a:spLocks noGrp="1"/>
          </p:cNvSpPr>
          <p:nvPr>
            <p:ph type="sldNum" sz="quarter" idx="12"/>
          </p:nvPr>
        </p:nvSpPr>
        <p:spPr/>
        <p:txBody>
          <a:bodyPr/>
          <a:lstStyle/>
          <a:p>
            <a:fld id="{B8E53858-325E-4866-9FF4-D49D596ED495}" type="slidenum">
              <a:rPr lang="en-US" smtClean="0"/>
              <a:t>21</a:t>
            </a:fld>
            <a:endParaRPr lang="en-US"/>
          </a:p>
        </p:txBody>
      </p:sp>
      <p:sp>
        <p:nvSpPr>
          <p:cNvPr id="12" name="Content Placeholder 11"/>
          <p:cNvSpPr>
            <a:spLocks noGrp="1"/>
          </p:cNvSpPr>
          <p:nvPr>
            <p:ph idx="1"/>
          </p:nvPr>
        </p:nvSpPr>
        <p:spPr>
          <a:xfrm>
            <a:off x="119270" y="1417639"/>
            <a:ext cx="11579086" cy="4305828"/>
          </a:xfrm>
        </p:spPr>
        <p:txBody>
          <a:bodyPr>
            <a:noAutofit/>
          </a:bodyPr>
          <a:lstStyle/>
          <a:p>
            <a:pPr marL="0" indent="0">
              <a:buNone/>
            </a:pPr>
            <a:r>
              <a:rPr lang="en-US" sz="3600" dirty="0"/>
              <a:t>A state medical board review determines that Dr. A failed to meet quality medical standards of care in eight of her patients with chronic pain (i.e. excessively prescribing opioid medications without adequate evaluation, monitoring or follow-up). Dr. A also prescribed controlled substances to patients without obtaining and/or documenting that she accessed state medical board-required reports from that state's online prescription reporting system. </a:t>
            </a:r>
          </a:p>
          <a:p>
            <a:pPr marL="0" indent="0">
              <a:buNone/>
            </a:pPr>
            <a:endParaRPr lang="en-US" sz="1200" dirty="0"/>
          </a:p>
          <a:p>
            <a:pPr marL="0" indent="0">
              <a:buNone/>
            </a:pPr>
            <a:r>
              <a:rPr lang="en-US" sz="3600" i="1" dirty="0"/>
              <a:t>What was the State licensing board action? </a:t>
            </a:r>
          </a:p>
        </p:txBody>
      </p:sp>
      <p:pic>
        <p:nvPicPr>
          <p:cNvPr id="5" name="Picture 4">
            <a:extLst>
              <a:ext uri="{FF2B5EF4-FFF2-40B4-BE49-F238E27FC236}">
                <a16:creationId xmlns="" xmlns:a16="http://schemas.microsoft.com/office/drawing/2014/main" id="{9AD60F95-CE86-4AAC-B57F-66CFA0520033}"/>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76193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t>
            </a:r>
            <a:r>
              <a:rPr lang="en-US" dirty="0"/>
              <a:t>A.- </a:t>
            </a:r>
            <a:r>
              <a:rPr lang="en-US" dirty="0" smtClean="0"/>
              <a:t>Outcome</a:t>
            </a:r>
            <a:endParaRPr lang="en-US" dirty="0"/>
          </a:p>
        </p:txBody>
      </p:sp>
      <p:sp>
        <p:nvSpPr>
          <p:cNvPr id="3" name="Content Placeholder 2"/>
          <p:cNvSpPr>
            <a:spLocks noGrp="1"/>
          </p:cNvSpPr>
          <p:nvPr>
            <p:ph idx="1"/>
          </p:nvPr>
        </p:nvSpPr>
        <p:spPr>
          <a:xfrm>
            <a:off x="838200" y="1825625"/>
            <a:ext cx="10515600" cy="4628184"/>
          </a:xfrm>
        </p:spPr>
        <p:txBody>
          <a:bodyPr>
            <a:normAutofit/>
          </a:bodyPr>
          <a:lstStyle/>
          <a:p>
            <a:pPr marL="0" indent="0">
              <a:buNone/>
            </a:pPr>
            <a:r>
              <a:rPr lang="en-US" sz="3600" dirty="0" smtClean="0"/>
              <a:t>Dr. </a:t>
            </a:r>
            <a:r>
              <a:rPr lang="en-US" sz="3600" dirty="0"/>
              <a:t>A’s license is limited by precluding her from treating any patient for chronic pain and, except in emergency cases of acute pain, from prescribing opioid medications. The FSMB reports this disciplinary action against her medical license. </a:t>
            </a:r>
          </a:p>
          <a:p>
            <a:endParaRPr lang="en-US" sz="3600" dirty="0"/>
          </a:p>
          <a:p>
            <a:pPr marL="0" indent="0">
              <a:buNone/>
            </a:pPr>
            <a:r>
              <a:rPr lang="en-US" sz="3600" i="1" dirty="0"/>
              <a:t>What was the ABFM action? </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22</a:t>
            </a:fld>
            <a:endParaRPr lang="en-US"/>
          </a:p>
        </p:txBody>
      </p:sp>
      <p:pic>
        <p:nvPicPr>
          <p:cNvPr id="5" name="Picture 4">
            <a:extLst>
              <a:ext uri="{FF2B5EF4-FFF2-40B4-BE49-F238E27FC236}">
                <a16:creationId xmlns="" xmlns:a16="http://schemas.microsoft.com/office/drawing/2014/main" id="{4ACFA975-96F7-4FE2-B1FC-210322CF85A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608597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en-US" dirty="0" smtClean="0"/>
              <a:t>Dr. </a:t>
            </a:r>
            <a:r>
              <a:rPr lang="en-US" dirty="0"/>
              <a:t>B.</a:t>
            </a:r>
          </a:p>
        </p:txBody>
      </p:sp>
      <p:sp>
        <p:nvSpPr>
          <p:cNvPr id="3" name="Content Placeholder 2"/>
          <p:cNvSpPr>
            <a:spLocks noGrp="1"/>
          </p:cNvSpPr>
          <p:nvPr>
            <p:ph idx="1"/>
          </p:nvPr>
        </p:nvSpPr>
        <p:spPr>
          <a:xfrm>
            <a:off x="773470" y="1600201"/>
            <a:ext cx="10808929" cy="4525963"/>
          </a:xfrm>
        </p:spPr>
        <p:txBody>
          <a:bodyPr>
            <a:normAutofit fontScale="92500" lnSpcReduction="10000"/>
          </a:bodyPr>
          <a:lstStyle/>
          <a:p>
            <a:pPr marL="0" indent="0">
              <a:buNone/>
            </a:pPr>
            <a:r>
              <a:rPr lang="en-US" sz="4000" dirty="0"/>
              <a:t>Dr. B fails to timely report adequate CME documentation after a medical board audit of his attestation with state CME requirements for a state in which he's never actually practiced (he has several state medical licenses). He signs a Voluntary Surrender of Physician License, to make this administrative matter go away.</a:t>
            </a:r>
          </a:p>
          <a:p>
            <a:pPr marL="0" indent="0">
              <a:buNone/>
            </a:pPr>
            <a:endParaRPr lang="en-US" sz="4000" dirty="0"/>
          </a:p>
          <a:p>
            <a:pPr marL="0" indent="0">
              <a:buNone/>
            </a:pPr>
            <a:r>
              <a:rPr lang="en-US" sz="4000" i="1" dirty="0"/>
              <a:t>What was the State licensing board action? </a:t>
            </a:r>
          </a:p>
          <a:p>
            <a:pPr marL="0" indent="0">
              <a:buNone/>
            </a:pPr>
            <a:endParaRPr lang="en-US" sz="4000" dirty="0"/>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23</a:t>
            </a:fld>
            <a:endParaRPr lang="en-US"/>
          </a:p>
        </p:txBody>
      </p:sp>
      <p:pic>
        <p:nvPicPr>
          <p:cNvPr id="5" name="Picture 4">
            <a:extLst>
              <a:ext uri="{FF2B5EF4-FFF2-40B4-BE49-F238E27FC236}">
                <a16:creationId xmlns="" xmlns:a16="http://schemas.microsoft.com/office/drawing/2014/main" id="{F4330249-3B24-432B-8211-475271F109FE}"/>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699807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B.- Outcome</a:t>
            </a:r>
            <a:endParaRPr lang="en-US" dirty="0"/>
          </a:p>
        </p:txBody>
      </p:sp>
      <p:sp>
        <p:nvSpPr>
          <p:cNvPr id="3" name="Content Placeholder 2"/>
          <p:cNvSpPr>
            <a:spLocks noGrp="1"/>
          </p:cNvSpPr>
          <p:nvPr>
            <p:ph idx="1"/>
          </p:nvPr>
        </p:nvSpPr>
        <p:spPr>
          <a:xfrm>
            <a:off x="838200" y="1825625"/>
            <a:ext cx="10515600" cy="3899314"/>
          </a:xfrm>
        </p:spPr>
        <p:txBody>
          <a:bodyPr>
            <a:normAutofit/>
          </a:bodyPr>
          <a:lstStyle/>
          <a:p>
            <a:pPr marL="0" indent="0">
              <a:buNone/>
            </a:pPr>
            <a:r>
              <a:rPr lang="en-US" sz="4200" dirty="0"/>
              <a:t>By signing a Voluntary Surrender of Physician License, this is reported to the Federation of State Medical Boards (FSMB) as a disciplinary action against Dr B’s license.</a:t>
            </a:r>
          </a:p>
          <a:p>
            <a:pPr marL="0" indent="0">
              <a:buNone/>
            </a:pPr>
            <a:endParaRPr lang="en-US" sz="4200" dirty="0"/>
          </a:p>
          <a:p>
            <a:pPr marL="0" indent="0">
              <a:buNone/>
            </a:pPr>
            <a:r>
              <a:rPr lang="en-US" sz="4200" i="1" dirty="0"/>
              <a:t>What was the ABFM action?</a:t>
            </a:r>
          </a:p>
          <a:p>
            <a:pPr marL="0" indent="0">
              <a:buNone/>
            </a:pPr>
            <a:endParaRPr lang="en-US" sz="4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24</a:t>
            </a:fld>
            <a:endParaRPr lang="en-US"/>
          </a:p>
        </p:txBody>
      </p:sp>
      <p:pic>
        <p:nvPicPr>
          <p:cNvPr id="5" name="Picture 4">
            <a:extLst>
              <a:ext uri="{FF2B5EF4-FFF2-40B4-BE49-F238E27FC236}">
                <a16:creationId xmlns="" xmlns:a16="http://schemas.microsoft.com/office/drawing/2014/main" id="{13C56A7A-6315-4C72-9834-E79D24D8CC38}"/>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418066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en-US" dirty="0" smtClean="0"/>
              <a:t>Dr. </a:t>
            </a:r>
            <a:r>
              <a:rPr lang="en-US" dirty="0"/>
              <a:t>C.</a:t>
            </a:r>
          </a:p>
        </p:txBody>
      </p:sp>
      <p:sp>
        <p:nvSpPr>
          <p:cNvPr id="3" name="Content Placeholder 2"/>
          <p:cNvSpPr>
            <a:spLocks noGrp="1"/>
          </p:cNvSpPr>
          <p:nvPr>
            <p:ph idx="1"/>
          </p:nvPr>
        </p:nvSpPr>
        <p:spPr>
          <a:xfrm>
            <a:off x="930787" y="1310968"/>
            <a:ext cx="10651613" cy="5209101"/>
          </a:xfrm>
        </p:spPr>
        <p:txBody>
          <a:bodyPr>
            <a:normAutofit fontScale="92500" lnSpcReduction="10000"/>
          </a:bodyPr>
          <a:lstStyle/>
          <a:p>
            <a:pPr marL="0" indent="0">
              <a:buNone/>
            </a:pPr>
            <a:r>
              <a:rPr lang="en-US" sz="3733" dirty="0"/>
              <a:t>Dr. C works in an Emergency Department. Due to some health issues exacerbated by overwork, Dr. C falls asleep when listening to patients during overnight hours, reported by a patient to the state medical board. After reviewing the case, his state board offers and he agrees to sign a consent agreement stating that he may not see patients in an emergency department setting between the hours of midnight and 7 am. He had decided he didn’t want to do this anyway. </a:t>
            </a:r>
          </a:p>
          <a:p>
            <a:pPr marL="0" indent="0">
              <a:buNone/>
            </a:pPr>
            <a:r>
              <a:rPr lang="en-US" sz="4000" i="1" dirty="0"/>
              <a:t>Does the State licensing board’s action constitute a license limitation? </a:t>
            </a:r>
          </a:p>
          <a:p>
            <a:pPr marL="0" indent="0">
              <a:buNone/>
            </a:pPr>
            <a:endParaRPr lang="en-US" sz="3733" dirty="0"/>
          </a:p>
        </p:txBody>
      </p:sp>
      <p:sp>
        <p:nvSpPr>
          <p:cNvPr id="4" name="Slide Number Placeholder 3"/>
          <p:cNvSpPr>
            <a:spLocks noGrp="1"/>
          </p:cNvSpPr>
          <p:nvPr>
            <p:ph type="sldNum" sz="quarter" idx="12"/>
          </p:nvPr>
        </p:nvSpPr>
        <p:spPr/>
        <p:txBody>
          <a:bodyPr/>
          <a:lstStyle/>
          <a:p>
            <a:fld id="{B8E53858-325E-4866-9FF4-D49D596ED495}" type="slidenum">
              <a:rPr lang="en-US" smtClean="0"/>
              <a:t>25</a:t>
            </a:fld>
            <a:endParaRPr lang="en-US"/>
          </a:p>
        </p:txBody>
      </p:sp>
      <p:pic>
        <p:nvPicPr>
          <p:cNvPr id="5" name="Picture 4">
            <a:extLst>
              <a:ext uri="{FF2B5EF4-FFF2-40B4-BE49-F238E27FC236}">
                <a16:creationId xmlns="" xmlns:a16="http://schemas.microsoft.com/office/drawing/2014/main" id="{9C7B04F2-64F2-4F6C-B62E-4E4CF66052A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068618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C. - </a:t>
            </a:r>
            <a:r>
              <a:rPr lang="en-US" dirty="0"/>
              <a:t>Outcome</a:t>
            </a:r>
          </a:p>
        </p:txBody>
      </p:sp>
      <p:sp>
        <p:nvSpPr>
          <p:cNvPr id="3" name="Content Placeholder 2"/>
          <p:cNvSpPr>
            <a:spLocks noGrp="1"/>
          </p:cNvSpPr>
          <p:nvPr>
            <p:ph idx="1"/>
          </p:nvPr>
        </p:nvSpPr>
        <p:spPr>
          <a:xfrm>
            <a:off x="838200" y="1825625"/>
            <a:ext cx="10515600" cy="1593436"/>
          </a:xfrm>
        </p:spPr>
        <p:txBody>
          <a:bodyPr>
            <a:normAutofit fontScale="85000" lnSpcReduction="20000"/>
          </a:bodyPr>
          <a:lstStyle/>
          <a:p>
            <a:pPr marL="0" indent="0">
              <a:buNone/>
            </a:pPr>
            <a:r>
              <a:rPr lang="en-US" sz="4400" dirty="0"/>
              <a:t>This license limitation is reported to the FSMB.</a:t>
            </a:r>
          </a:p>
          <a:p>
            <a:endParaRPr lang="en-US" sz="4400" dirty="0"/>
          </a:p>
          <a:p>
            <a:pPr marL="0" indent="0">
              <a:buNone/>
            </a:pPr>
            <a:r>
              <a:rPr lang="en-US" sz="4400" i="1" dirty="0"/>
              <a:t>What was the ABFM action?</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26</a:t>
            </a:fld>
            <a:endParaRPr lang="en-US"/>
          </a:p>
        </p:txBody>
      </p:sp>
      <p:pic>
        <p:nvPicPr>
          <p:cNvPr id="5" name="Picture 4">
            <a:extLst>
              <a:ext uri="{FF2B5EF4-FFF2-40B4-BE49-F238E27FC236}">
                <a16:creationId xmlns="" xmlns:a16="http://schemas.microsoft.com/office/drawing/2014/main" id="{1C2B84D5-7B28-4740-9E80-05EB7BFC500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347295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ACBC5E-A11C-4824-B22D-B891A8BC47BE}"/>
              </a:ext>
            </a:extLst>
          </p:cNvPr>
          <p:cNvPicPr>
            <a:picLocks noChangeAspect="1"/>
          </p:cNvPicPr>
          <p:nvPr/>
        </p:nvPicPr>
        <p:blipFill>
          <a:blip r:embed="rId3"/>
          <a:stretch>
            <a:fillRect/>
          </a:stretch>
        </p:blipFill>
        <p:spPr>
          <a:xfrm>
            <a:off x="3538535" y="6403976"/>
            <a:ext cx="4115157" cy="365792"/>
          </a:xfrm>
          <a:prstGeom prst="rect">
            <a:avLst/>
          </a:prstGeom>
        </p:spPr>
      </p:pic>
      <p:sp>
        <p:nvSpPr>
          <p:cNvPr id="2" name="Title 1"/>
          <p:cNvSpPr>
            <a:spLocks noGrp="1"/>
          </p:cNvSpPr>
          <p:nvPr>
            <p:ph type="title"/>
          </p:nvPr>
        </p:nvSpPr>
        <p:spPr/>
        <p:txBody>
          <a:bodyPr/>
          <a:lstStyle/>
          <a:p>
            <a:r>
              <a:rPr lang="en-US" dirty="0"/>
              <a:t>Case #4- Dr. D.</a:t>
            </a:r>
          </a:p>
        </p:txBody>
      </p:sp>
      <p:sp>
        <p:nvSpPr>
          <p:cNvPr id="3" name="Content Placeholder 2"/>
          <p:cNvSpPr>
            <a:spLocks noGrp="1"/>
          </p:cNvSpPr>
          <p:nvPr>
            <p:ph idx="1"/>
          </p:nvPr>
        </p:nvSpPr>
        <p:spPr>
          <a:xfrm>
            <a:off x="609600" y="1417639"/>
            <a:ext cx="11267768" cy="4708525"/>
          </a:xfrm>
        </p:spPr>
        <p:txBody>
          <a:bodyPr>
            <a:noAutofit/>
          </a:bodyPr>
          <a:lstStyle/>
          <a:p>
            <a:pPr marL="0" indent="0">
              <a:buNone/>
            </a:pPr>
            <a:r>
              <a:rPr lang="en-US" sz="3600" dirty="0"/>
              <a:t>Dr. D practices maternity care. Based on allegations of negligence in her delivery of a newborn involving the use of a vacuum assisted delivery device that resulted in the infant's death, she signed a settlement agreement with the state medical board, stating she agreed to immediately cease "operative" vaginal deliveries but continues to do maternity care.</a:t>
            </a:r>
          </a:p>
          <a:p>
            <a:pPr marL="0" indent="0">
              <a:buNone/>
            </a:pPr>
            <a:r>
              <a:rPr lang="en-US" sz="3600" i="1" dirty="0"/>
              <a:t> Given that the physician can continue providing maternity care/ doing deliveries, is the State licensing board’s action considered a license limitation?</a:t>
            </a:r>
            <a:r>
              <a:rPr lang="en-US" sz="3600" dirty="0"/>
              <a:t> </a:t>
            </a:r>
          </a:p>
          <a:p>
            <a:pPr marL="0" indent="0">
              <a:buNone/>
            </a:pPr>
            <a:endParaRPr lang="en-US" sz="3733" dirty="0"/>
          </a:p>
        </p:txBody>
      </p:sp>
      <p:sp>
        <p:nvSpPr>
          <p:cNvPr id="4" name="Slide Number Placeholder 3"/>
          <p:cNvSpPr>
            <a:spLocks noGrp="1"/>
          </p:cNvSpPr>
          <p:nvPr>
            <p:ph type="sldNum" sz="quarter" idx="12"/>
          </p:nvPr>
        </p:nvSpPr>
        <p:spPr/>
        <p:txBody>
          <a:bodyPr/>
          <a:lstStyle/>
          <a:p>
            <a:fld id="{B8E53858-325E-4866-9FF4-D49D596ED495}" type="slidenum">
              <a:rPr lang="en-US" smtClean="0"/>
              <a:t>27</a:t>
            </a:fld>
            <a:endParaRPr lang="en-US" dirty="0"/>
          </a:p>
        </p:txBody>
      </p:sp>
    </p:spTree>
    <p:extLst>
      <p:ext uri="{BB962C8B-B14F-4D97-AF65-F5344CB8AC3E}">
        <p14:creationId xmlns:p14="http://schemas.microsoft.com/office/powerpoint/2010/main" val="3180110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D. - </a:t>
            </a:r>
            <a:r>
              <a:rPr lang="en-US" dirty="0"/>
              <a:t>Outcome</a:t>
            </a:r>
          </a:p>
        </p:txBody>
      </p:sp>
      <p:sp>
        <p:nvSpPr>
          <p:cNvPr id="3" name="Content Placeholder 2"/>
          <p:cNvSpPr>
            <a:spLocks noGrp="1"/>
          </p:cNvSpPr>
          <p:nvPr>
            <p:ph idx="1"/>
          </p:nvPr>
        </p:nvSpPr>
        <p:spPr>
          <a:xfrm>
            <a:off x="838200" y="1825624"/>
            <a:ext cx="10515600" cy="3806549"/>
          </a:xfrm>
        </p:spPr>
        <p:txBody>
          <a:bodyPr>
            <a:normAutofit/>
          </a:bodyPr>
          <a:lstStyle/>
          <a:p>
            <a:pPr marL="0" indent="0">
              <a:buNone/>
            </a:pPr>
            <a:r>
              <a:rPr lang="en-US" sz="3600" dirty="0"/>
              <a:t>Although the majority of family physicians do not practice maternity care, FSMB considers this a formal disciplinary action, and reported it to the specialty board as a license limitation. </a:t>
            </a:r>
          </a:p>
          <a:p>
            <a:endParaRPr lang="en-US" sz="3600" dirty="0"/>
          </a:p>
          <a:p>
            <a:pPr marL="0" indent="0">
              <a:buNone/>
            </a:pPr>
            <a:r>
              <a:rPr lang="en-US" sz="3600" i="1" dirty="0"/>
              <a:t>What was the ABFM action?</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28</a:t>
            </a:fld>
            <a:endParaRPr lang="en-US"/>
          </a:p>
        </p:txBody>
      </p:sp>
      <p:pic>
        <p:nvPicPr>
          <p:cNvPr id="5" name="Picture 4">
            <a:extLst>
              <a:ext uri="{FF2B5EF4-FFF2-40B4-BE49-F238E27FC236}">
                <a16:creationId xmlns="" xmlns:a16="http://schemas.microsoft.com/office/drawing/2014/main" id="{31959F11-E360-43AA-8912-D9931D91194A}"/>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663509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 Dr. E.</a:t>
            </a:r>
          </a:p>
        </p:txBody>
      </p:sp>
      <p:sp>
        <p:nvSpPr>
          <p:cNvPr id="3" name="Content Placeholder 2"/>
          <p:cNvSpPr>
            <a:spLocks noGrp="1"/>
          </p:cNvSpPr>
          <p:nvPr>
            <p:ph idx="1"/>
          </p:nvPr>
        </p:nvSpPr>
        <p:spPr>
          <a:xfrm>
            <a:off x="838200" y="1825625"/>
            <a:ext cx="10515600" cy="4071592"/>
          </a:xfrm>
        </p:spPr>
        <p:txBody>
          <a:bodyPr>
            <a:normAutofit fontScale="85000" lnSpcReduction="20000"/>
          </a:bodyPr>
          <a:lstStyle/>
          <a:p>
            <a:pPr marL="0" indent="0">
              <a:buNone/>
            </a:pPr>
            <a:r>
              <a:rPr lang="en-US" sz="4600" dirty="0"/>
              <a:t>Dr. E, in a small practice with limited staffing, is accused by a patient of inappropriate behavior during a gynecological exam. Rather than risking additional publicity that may come with litigation and desiring to put the matter behind him, he is offered a consent agreement. </a:t>
            </a:r>
          </a:p>
          <a:p>
            <a:pPr marL="0" indent="0">
              <a:buNone/>
            </a:pPr>
            <a:endParaRPr lang="en-US" sz="4600" dirty="0"/>
          </a:p>
          <a:p>
            <a:pPr marL="0" indent="0">
              <a:buNone/>
            </a:pPr>
            <a:r>
              <a:rPr lang="en-US" sz="4600" i="1" dirty="0"/>
              <a:t>What was the State licensing board action? </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29</a:t>
            </a:fld>
            <a:endParaRPr lang="en-US"/>
          </a:p>
        </p:txBody>
      </p:sp>
      <p:pic>
        <p:nvPicPr>
          <p:cNvPr id="5" name="Picture 4">
            <a:extLst>
              <a:ext uri="{FF2B5EF4-FFF2-40B4-BE49-F238E27FC236}">
                <a16:creationId xmlns="" xmlns:a16="http://schemas.microsoft.com/office/drawing/2014/main" id="{327BA843-608A-4529-9047-B55EDAC4BA73}"/>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451137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365125"/>
            <a:ext cx="10925174" cy="1325563"/>
          </a:xfrm>
        </p:spPr>
        <p:txBody>
          <a:bodyPr/>
          <a:lstStyle/>
          <a:p>
            <a:r>
              <a:rPr lang="en-US" dirty="0"/>
              <a:t>Board Certification is Built on a Foundation </a:t>
            </a:r>
            <a:br>
              <a:rPr lang="en-US" dirty="0"/>
            </a:br>
            <a:r>
              <a:rPr lang="en-US" dirty="0"/>
              <a:t>of Licensure</a:t>
            </a:r>
          </a:p>
        </p:txBody>
      </p:sp>
      <p:pic>
        <p:nvPicPr>
          <p:cNvPr id="4" name="Content Placeholder 3"/>
          <p:cNvPicPr>
            <a:picLocks noGrp="1" noChangeAspect="1"/>
          </p:cNvPicPr>
          <p:nvPr>
            <p:ph idx="1"/>
          </p:nvPr>
        </p:nvPicPr>
        <p:blipFill>
          <a:blip r:embed="rId3"/>
          <a:stretch>
            <a:fillRect/>
          </a:stretch>
        </p:blipFill>
        <p:spPr>
          <a:xfrm>
            <a:off x="3238498" y="1871663"/>
            <a:ext cx="5804889" cy="4351338"/>
          </a:xfrm>
          <a:prstGeom prst="rect">
            <a:avLst/>
          </a:prstGeom>
        </p:spPr>
      </p:pic>
      <p:sp>
        <p:nvSpPr>
          <p:cNvPr id="7" name="Left Arrow 6"/>
          <p:cNvSpPr/>
          <p:nvPr/>
        </p:nvSpPr>
        <p:spPr>
          <a:xfrm rot="10800000">
            <a:off x="2636042" y="3744393"/>
            <a:ext cx="1511415" cy="77317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0800000">
            <a:off x="2033586" y="5062534"/>
            <a:ext cx="1504949" cy="714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592" y="3744394"/>
            <a:ext cx="2076450" cy="646331"/>
          </a:xfrm>
          <a:prstGeom prst="rect">
            <a:avLst/>
          </a:prstGeom>
          <a:noFill/>
        </p:spPr>
        <p:txBody>
          <a:bodyPr wrap="square" rtlCol="0">
            <a:spAutoFit/>
          </a:bodyPr>
          <a:lstStyle/>
          <a:p>
            <a:r>
              <a:rPr lang="en-US" dirty="0"/>
              <a:t>Board Certification</a:t>
            </a:r>
          </a:p>
          <a:p>
            <a:r>
              <a:rPr lang="en-US" dirty="0"/>
              <a:t>(Specialty Specific)</a:t>
            </a:r>
          </a:p>
        </p:txBody>
      </p:sp>
      <p:sp>
        <p:nvSpPr>
          <p:cNvPr id="11" name="TextBox 10"/>
          <p:cNvSpPr txBox="1"/>
          <p:nvPr/>
        </p:nvSpPr>
        <p:spPr>
          <a:xfrm>
            <a:off x="314325" y="5181600"/>
            <a:ext cx="1609725" cy="646331"/>
          </a:xfrm>
          <a:prstGeom prst="rect">
            <a:avLst/>
          </a:prstGeom>
          <a:noFill/>
        </p:spPr>
        <p:txBody>
          <a:bodyPr wrap="square" rtlCol="0">
            <a:spAutoFit/>
          </a:bodyPr>
          <a:lstStyle/>
          <a:p>
            <a:r>
              <a:rPr lang="en-US" dirty="0"/>
              <a:t>State Licensure</a:t>
            </a:r>
          </a:p>
          <a:p>
            <a:r>
              <a:rPr lang="en-US" dirty="0"/>
              <a:t>(All Specialties) </a:t>
            </a:r>
          </a:p>
        </p:txBody>
      </p:sp>
      <p:sp>
        <p:nvSpPr>
          <p:cNvPr id="12" name="Left Arrow 11"/>
          <p:cNvSpPr/>
          <p:nvPr/>
        </p:nvSpPr>
        <p:spPr>
          <a:xfrm rot="10800000">
            <a:off x="3338510" y="2301877"/>
            <a:ext cx="1504949" cy="714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9592" y="2301877"/>
            <a:ext cx="2678906" cy="646331"/>
          </a:xfrm>
          <a:prstGeom prst="rect">
            <a:avLst/>
          </a:prstGeom>
          <a:noFill/>
        </p:spPr>
        <p:txBody>
          <a:bodyPr wrap="square" rtlCol="0">
            <a:spAutoFit/>
          </a:bodyPr>
          <a:lstStyle/>
          <a:p>
            <a:r>
              <a:rPr lang="en-US" dirty="0"/>
              <a:t>Individual Physician’s Self-Determined Standards</a:t>
            </a:r>
          </a:p>
        </p:txBody>
      </p:sp>
      <p:pic>
        <p:nvPicPr>
          <p:cNvPr id="14" name="Picture 13">
            <a:extLst>
              <a:ext uri="{FF2B5EF4-FFF2-40B4-BE49-F238E27FC236}">
                <a16:creationId xmlns="" xmlns:a16="http://schemas.microsoft.com/office/drawing/2014/main" id="{07A5C323-8213-4E3D-AB25-5AB7BDE8A23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903925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E. - </a:t>
            </a:r>
            <a:r>
              <a:rPr lang="en-US" dirty="0"/>
              <a:t>Outcome</a:t>
            </a:r>
          </a:p>
        </p:txBody>
      </p:sp>
      <p:sp>
        <p:nvSpPr>
          <p:cNvPr id="3" name="Content Placeholder 2"/>
          <p:cNvSpPr>
            <a:spLocks noGrp="1"/>
          </p:cNvSpPr>
          <p:nvPr>
            <p:ph idx="1"/>
          </p:nvPr>
        </p:nvSpPr>
        <p:spPr>
          <a:xfrm>
            <a:off x="838200" y="1690688"/>
            <a:ext cx="10515600" cy="3398147"/>
          </a:xfrm>
        </p:spPr>
        <p:txBody>
          <a:bodyPr>
            <a:noAutofit/>
          </a:bodyPr>
          <a:lstStyle/>
          <a:p>
            <a:pPr marL="0" indent="0">
              <a:buNone/>
            </a:pPr>
            <a:r>
              <a:rPr lang="en-US" sz="3600" dirty="0"/>
              <a:t>In the consent agreement, Dr. E accepts a license limitation from his state medical board requiring all female patients have a chaperone present. </a:t>
            </a:r>
          </a:p>
          <a:p>
            <a:pPr marL="0" indent="0">
              <a:buNone/>
            </a:pPr>
            <a:r>
              <a:rPr lang="en-US" sz="3600" dirty="0"/>
              <a:t>FSMB reports this to ABFM.</a:t>
            </a:r>
          </a:p>
          <a:p>
            <a:pPr marL="0" indent="0">
              <a:buNone/>
            </a:pPr>
            <a:r>
              <a:rPr lang="en-US" sz="3600" dirty="0"/>
              <a:t> </a:t>
            </a:r>
          </a:p>
          <a:p>
            <a:pPr marL="0" indent="0">
              <a:buNone/>
            </a:pPr>
            <a:r>
              <a:rPr lang="en-US" sz="3600" i="1" dirty="0"/>
              <a:t>What was the ABFM action?</a:t>
            </a:r>
          </a:p>
        </p:txBody>
      </p:sp>
      <p:sp>
        <p:nvSpPr>
          <p:cNvPr id="4" name="Slide Number Placeholder 3"/>
          <p:cNvSpPr>
            <a:spLocks noGrp="1"/>
          </p:cNvSpPr>
          <p:nvPr>
            <p:ph type="sldNum" sz="quarter" idx="12"/>
          </p:nvPr>
        </p:nvSpPr>
        <p:spPr/>
        <p:txBody>
          <a:bodyPr/>
          <a:lstStyle/>
          <a:p>
            <a:fld id="{B8E53858-325E-4866-9FF4-D49D596ED495}" type="slidenum">
              <a:rPr lang="en-US" smtClean="0"/>
              <a:t>30</a:t>
            </a:fld>
            <a:endParaRPr lang="en-US" dirty="0"/>
          </a:p>
        </p:txBody>
      </p:sp>
      <p:pic>
        <p:nvPicPr>
          <p:cNvPr id="5" name="Picture 4">
            <a:extLst>
              <a:ext uri="{FF2B5EF4-FFF2-40B4-BE49-F238E27FC236}">
                <a16:creationId xmlns="" xmlns:a16="http://schemas.microsoft.com/office/drawing/2014/main" id="{035B9E78-24B0-4BD7-B1F5-BD51D2A054AF}"/>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962560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92765"/>
            <a:ext cx="10797209" cy="1597923"/>
          </a:xfrm>
        </p:spPr>
        <p:txBody>
          <a:bodyPr/>
          <a:lstStyle/>
          <a:p>
            <a:r>
              <a:rPr lang="en-US" dirty="0"/>
              <a:t>Medical practice limitations include those that:</a:t>
            </a:r>
          </a:p>
        </p:txBody>
      </p:sp>
      <p:sp>
        <p:nvSpPr>
          <p:cNvPr id="3" name="Content Placeholder 2"/>
          <p:cNvSpPr>
            <a:spLocks noGrp="1"/>
          </p:cNvSpPr>
          <p:nvPr>
            <p:ph idx="1"/>
          </p:nvPr>
        </p:nvSpPr>
        <p:spPr>
          <a:xfrm>
            <a:off x="838200" y="1391478"/>
            <a:ext cx="10515600" cy="5466522"/>
          </a:xfrm>
        </p:spPr>
        <p:txBody>
          <a:bodyPr>
            <a:normAutofit lnSpcReduction="10000"/>
          </a:bodyPr>
          <a:lstStyle/>
          <a:p>
            <a:r>
              <a:rPr lang="en-US" b="1" dirty="0"/>
              <a:t>Preclude</a:t>
            </a:r>
            <a:r>
              <a:rPr lang="en-US" dirty="0"/>
              <a:t> right to </a:t>
            </a:r>
            <a:r>
              <a:rPr lang="en-US" b="1" dirty="0"/>
              <a:t>self-treatment</a:t>
            </a:r>
            <a:r>
              <a:rPr lang="en-US" dirty="0"/>
              <a:t> or treatment of </a:t>
            </a:r>
            <a:r>
              <a:rPr lang="en-US" b="1" dirty="0"/>
              <a:t>family members</a:t>
            </a:r>
          </a:p>
          <a:p>
            <a:r>
              <a:rPr lang="en-US" b="1" dirty="0"/>
              <a:t>Limits</a:t>
            </a:r>
            <a:r>
              <a:rPr lang="en-US" dirty="0"/>
              <a:t> right to prescribe any or certain </a:t>
            </a:r>
            <a:r>
              <a:rPr lang="en-US" b="1" dirty="0"/>
              <a:t>medications</a:t>
            </a:r>
            <a:r>
              <a:rPr lang="en-US" dirty="0"/>
              <a:t>;</a:t>
            </a:r>
          </a:p>
          <a:p>
            <a:r>
              <a:rPr lang="en-US" b="1" dirty="0"/>
              <a:t>Requires direct supervision </a:t>
            </a:r>
            <a:r>
              <a:rPr lang="en-US" dirty="0"/>
              <a:t>during exam or treatment of any patients</a:t>
            </a:r>
          </a:p>
          <a:p>
            <a:r>
              <a:rPr lang="en-US" b="1" dirty="0"/>
              <a:t>Requires</a:t>
            </a:r>
            <a:r>
              <a:rPr lang="en-US" dirty="0"/>
              <a:t> presence of a </a:t>
            </a:r>
            <a:r>
              <a:rPr lang="en-US" b="1" dirty="0"/>
              <a:t>chaperone</a:t>
            </a:r>
            <a:r>
              <a:rPr lang="en-US" dirty="0"/>
              <a:t> during exam or treatment of any patients</a:t>
            </a:r>
          </a:p>
          <a:p>
            <a:r>
              <a:rPr lang="en-US" b="1" dirty="0"/>
              <a:t>Limits</a:t>
            </a:r>
            <a:r>
              <a:rPr lang="en-US" dirty="0"/>
              <a:t> or restricts to a </a:t>
            </a:r>
            <a:r>
              <a:rPr lang="en-US" b="1" dirty="0"/>
              <a:t>specific location </a:t>
            </a:r>
            <a:r>
              <a:rPr lang="en-US" dirty="0"/>
              <a:t>the right to treat or examine, </a:t>
            </a:r>
            <a:r>
              <a:rPr lang="en-US" b="1" dirty="0"/>
              <a:t>or </a:t>
            </a:r>
            <a:r>
              <a:rPr lang="en-US" dirty="0"/>
              <a:t>restricts or limits the right to examine or treat to </a:t>
            </a:r>
            <a:r>
              <a:rPr lang="en-US" b="1" dirty="0"/>
              <a:t>any location </a:t>
            </a:r>
            <a:r>
              <a:rPr lang="en-US" dirty="0"/>
              <a:t>(limits where physician can or cannot examine or treat)</a:t>
            </a:r>
          </a:p>
          <a:p>
            <a:r>
              <a:rPr lang="en-US" b="1" dirty="0"/>
              <a:t>Limits hours or periods </a:t>
            </a:r>
            <a:r>
              <a:rPr lang="en-US" dirty="0"/>
              <a:t>during which can practice</a:t>
            </a:r>
          </a:p>
          <a:p>
            <a:r>
              <a:rPr lang="en-US" b="1" dirty="0"/>
              <a:t>Restricts</a:t>
            </a:r>
            <a:r>
              <a:rPr lang="en-US" dirty="0"/>
              <a:t> geographical </a:t>
            </a:r>
            <a:r>
              <a:rPr lang="en-US" b="1" dirty="0"/>
              <a:t>location</a:t>
            </a:r>
            <a:r>
              <a:rPr lang="en-US" dirty="0"/>
              <a:t> (other than physician’s home)</a:t>
            </a:r>
          </a:p>
          <a:p>
            <a:r>
              <a:rPr lang="en-US" b="1" dirty="0"/>
              <a:t>Requires </a:t>
            </a:r>
            <a:r>
              <a:rPr lang="en-US" dirty="0"/>
              <a:t>practice only in a </a:t>
            </a:r>
            <a:r>
              <a:rPr lang="en-US" b="1" dirty="0"/>
              <a:t>group setting</a:t>
            </a:r>
          </a:p>
          <a:p>
            <a:r>
              <a:rPr lang="en-US" b="1" dirty="0"/>
              <a:t>Restricts</a:t>
            </a:r>
            <a:r>
              <a:rPr lang="en-US" dirty="0"/>
              <a:t> practice </a:t>
            </a:r>
            <a:r>
              <a:rPr lang="en-US" b="1" dirty="0"/>
              <a:t>site or type of practice</a:t>
            </a:r>
          </a:p>
          <a:p>
            <a:endParaRPr lang="en-US" b="1" dirty="0"/>
          </a:p>
          <a:p>
            <a:endParaRPr lang="en-US" dirty="0"/>
          </a:p>
        </p:txBody>
      </p:sp>
      <p:pic>
        <p:nvPicPr>
          <p:cNvPr id="4" name="Picture 3">
            <a:extLst>
              <a:ext uri="{FF2B5EF4-FFF2-40B4-BE49-F238E27FC236}">
                <a16:creationId xmlns="" xmlns:a16="http://schemas.microsoft.com/office/drawing/2014/main" id="{80B84AF9-E648-49CF-B96A-A963633D7B67}"/>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919426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List of Common Limitations From the ABFM Appeal Form:</a:t>
            </a:r>
          </a:p>
        </p:txBody>
      </p:sp>
      <p:sp>
        <p:nvSpPr>
          <p:cNvPr id="4" name="Slide Number Placeholder 3"/>
          <p:cNvSpPr>
            <a:spLocks noGrp="1"/>
          </p:cNvSpPr>
          <p:nvPr>
            <p:ph type="sldNum" sz="quarter" idx="12"/>
          </p:nvPr>
        </p:nvSpPr>
        <p:spPr/>
        <p:txBody>
          <a:bodyPr/>
          <a:lstStyle/>
          <a:p>
            <a:fld id="{B8E53858-325E-4866-9FF4-D49D596ED495}" type="slidenum">
              <a:rPr lang="en-US" smtClean="0"/>
              <a:t>32</a:t>
            </a:fld>
            <a:endParaRPr lang="en-US"/>
          </a:p>
        </p:txBody>
      </p:sp>
      <p:pic>
        <p:nvPicPr>
          <p:cNvPr id="5" name="Content Placeholder 4"/>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858766" y="1178561"/>
            <a:ext cx="10474468" cy="4947073"/>
          </a:xfrm>
          <a:prstGeom prst="rect">
            <a:avLst/>
          </a:prstGeom>
        </p:spPr>
      </p:pic>
      <p:pic>
        <p:nvPicPr>
          <p:cNvPr id="6" name="Picture 5">
            <a:extLst>
              <a:ext uri="{FF2B5EF4-FFF2-40B4-BE49-F238E27FC236}">
                <a16:creationId xmlns="" xmlns:a16="http://schemas.microsoft.com/office/drawing/2014/main" id="{F5CC1463-6E3C-40B0-AF75-0F400AB6BA9E}"/>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463433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9357"/>
            <a:ext cx="10515600" cy="1041331"/>
          </a:xfrm>
        </p:spPr>
        <p:txBody>
          <a:bodyPr>
            <a:normAutofit fontScale="90000"/>
          </a:bodyPr>
          <a:lstStyle/>
          <a:p>
            <a:r>
              <a:rPr lang="en-US" dirty="0"/>
              <a:t>Exceptions - License is </a:t>
            </a:r>
            <a:r>
              <a:rPr lang="en-US" b="1" dirty="0"/>
              <a:t>not</a:t>
            </a:r>
            <a:r>
              <a:rPr lang="en-US" dirty="0"/>
              <a:t> deemed “subject to practice limitations” if:</a:t>
            </a:r>
            <a:br>
              <a:rPr lang="en-US" dirty="0"/>
            </a:br>
            <a:endParaRPr lang="en-US" dirty="0"/>
          </a:p>
        </p:txBody>
      </p:sp>
      <p:sp>
        <p:nvSpPr>
          <p:cNvPr id="3" name="Content Placeholder 2"/>
          <p:cNvSpPr>
            <a:spLocks noGrp="1"/>
          </p:cNvSpPr>
          <p:nvPr>
            <p:ph idx="1"/>
          </p:nvPr>
        </p:nvSpPr>
        <p:spPr>
          <a:xfrm>
            <a:off x="838199" y="1537252"/>
            <a:ext cx="11009243" cy="5102087"/>
          </a:xfrm>
        </p:spPr>
        <p:txBody>
          <a:bodyPr>
            <a:normAutofit/>
          </a:bodyPr>
          <a:lstStyle/>
          <a:p>
            <a:pPr marL="0" indent="0">
              <a:buNone/>
            </a:pPr>
            <a:r>
              <a:rPr lang="en-US" dirty="0"/>
              <a:t>1) Limitation is applicable to all other practicing physicians in that jurisdiction;</a:t>
            </a:r>
          </a:p>
          <a:p>
            <a:pPr marL="0" indent="0">
              <a:buNone/>
            </a:pPr>
            <a:r>
              <a:rPr lang="en-US" dirty="0"/>
              <a:t>2) Physician received letter of concern or reprimand </a:t>
            </a:r>
            <a:r>
              <a:rPr lang="en-US" b="1" dirty="0"/>
              <a:t>not</a:t>
            </a:r>
            <a:r>
              <a:rPr lang="en-US" dirty="0"/>
              <a:t> resulting in practice limitations (even if letter is part of physician’s record);</a:t>
            </a:r>
          </a:p>
          <a:p>
            <a:pPr marL="0" indent="0">
              <a:buNone/>
            </a:pPr>
            <a:r>
              <a:rPr lang="en-US" dirty="0"/>
              <a:t>3) Voluntarily entered into rehabilitation or remediation program for impairment , dependency, or practice improvement with approval of a Governing Body:</a:t>
            </a:r>
          </a:p>
          <a:p>
            <a:pPr marL="0" indent="0">
              <a:buNone/>
            </a:pPr>
            <a:r>
              <a:rPr lang="en-US" dirty="0"/>
              <a:t> </a:t>
            </a:r>
            <a:r>
              <a:rPr lang="en-US" b="1" dirty="0"/>
              <a:t>not</a:t>
            </a:r>
            <a:r>
              <a:rPr lang="en-US" dirty="0"/>
              <a:t> resulting in practice limitations (previous slide’s stipulations); or</a:t>
            </a:r>
          </a:p>
          <a:p>
            <a:pPr marL="0" indent="0">
              <a:buNone/>
            </a:pPr>
            <a:r>
              <a:rPr lang="en-US" dirty="0"/>
              <a:t> </a:t>
            </a:r>
            <a:r>
              <a:rPr lang="en-US" b="1" dirty="0"/>
              <a:t>not</a:t>
            </a:r>
            <a:r>
              <a:rPr lang="en-US" dirty="0"/>
              <a:t> as a requirement of issuance or maintenance of a license; or</a:t>
            </a:r>
          </a:p>
          <a:p>
            <a:pPr marL="0" indent="0">
              <a:buNone/>
            </a:pPr>
            <a:r>
              <a:rPr lang="en-US" b="1" dirty="0"/>
              <a:t> not</a:t>
            </a:r>
            <a:r>
              <a:rPr lang="en-US" dirty="0"/>
              <a:t> as a requirement from Governing Body to reenter medical practice.</a:t>
            </a:r>
          </a:p>
          <a:p>
            <a:endParaRPr lang="en-US" dirty="0"/>
          </a:p>
          <a:p>
            <a:endParaRPr lang="en-US" dirty="0"/>
          </a:p>
        </p:txBody>
      </p:sp>
      <p:pic>
        <p:nvPicPr>
          <p:cNvPr id="4" name="Picture 3">
            <a:extLst>
              <a:ext uri="{FF2B5EF4-FFF2-40B4-BE49-F238E27FC236}">
                <a16:creationId xmlns="" xmlns:a16="http://schemas.microsoft.com/office/drawing/2014/main" id="{3BAEA65D-7DB8-444E-A27F-B6D9AABC1D2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0367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Exceptions - License is </a:t>
            </a:r>
            <a:r>
              <a:rPr lang="en-US" sz="4000" b="1" dirty="0"/>
              <a:t>not</a:t>
            </a:r>
            <a:r>
              <a:rPr lang="en-US" sz="4000" dirty="0"/>
              <a:t> deemed “subject to practice limitations” if: (continued)</a:t>
            </a:r>
          </a:p>
        </p:txBody>
      </p:sp>
      <p:sp>
        <p:nvSpPr>
          <p:cNvPr id="3" name="Content Placeholder 2"/>
          <p:cNvSpPr>
            <a:spLocks noGrp="1"/>
          </p:cNvSpPr>
          <p:nvPr>
            <p:ph idx="1"/>
          </p:nvPr>
        </p:nvSpPr>
        <p:spPr>
          <a:xfrm>
            <a:off x="838199" y="1690688"/>
            <a:ext cx="11102010" cy="5167312"/>
          </a:xfrm>
        </p:spPr>
        <p:txBody>
          <a:bodyPr>
            <a:normAutofit/>
          </a:bodyPr>
          <a:lstStyle/>
          <a:p>
            <a:pPr marL="0" indent="0">
              <a:buNone/>
            </a:pPr>
            <a:r>
              <a:rPr lang="en-US" sz="2700" dirty="0"/>
              <a:t>4) physician is placed on probation </a:t>
            </a:r>
            <a:r>
              <a:rPr lang="en-US" sz="2700" b="1" dirty="0"/>
              <a:t>without</a:t>
            </a:r>
            <a:r>
              <a:rPr lang="en-US" sz="2700" dirty="0"/>
              <a:t> any specific practice privilege limitations, sanction,  condition, requirement, or restriction on practice;</a:t>
            </a:r>
          </a:p>
          <a:p>
            <a:pPr marL="0" indent="0">
              <a:buNone/>
            </a:pPr>
            <a:r>
              <a:rPr lang="en-US" sz="2700" dirty="0"/>
              <a:t>5)  Held an </a:t>
            </a:r>
            <a:r>
              <a:rPr lang="en-US" sz="2700" b="1" dirty="0"/>
              <a:t>active, valid and full </a:t>
            </a:r>
            <a:r>
              <a:rPr lang="en-US" sz="2700" dirty="0"/>
              <a:t>license not subject to practice limitations in any jurisdiction in which physician has </a:t>
            </a:r>
            <a:r>
              <a:rPr lang="en-US" sz="2700" b="1" dirty="0"/>
              <a:t>currently and actively </a:t>
            </a:r>
            <a:r>
              <a:rPr lang="en-US" sz="2700" dirty="0"/>
              <a:t>engaged in medical practice (as determined by ABFM) for </a:t>
            </a:r>
            <a:r>
              <a:rPr lang="en-US" sz="2700" b="1" dirty="0"/>
              <a:t>at least 6 continuous years </a:t>
            </a:r>
            <a:r>
              <a:rPr lang="en-US" sz="2700" dirty="0"/>
              <a:t>prior to applying for or to regain certification;</a:t>
            </a:r>
          </a:p>
          <a:p>
            <a:pPr marL="0" indent="0">
              <a:buNone/>
            </a:pPr>
            <a:r>
              <a:rPr lang="en-US" sz="2700" dirty="0"/>
              <a:t>AND </a:t>
            </a:r>
          </a:p>
          <a:p>
            <a:pPr marL="0" indent="0">
              <a:buNone/>
            </a:pPr>
            <a:r>
              <a:rPr lang="en-US" sz="2700" dirty="0"/>
              <a:t>  -</a:t>
            </a:r>
            <a:r>
              <a:rPr lang="en-US" sz="2700" b="1" dirty="0"/>
              <a:t>have not had a license denied </a:t>
            </a:r>
            <a:r>
              <a:rPr lang="en-US" sz="2700" dirty="0"/>
              <a:t>in another jurisdiction for a reason other than the one initially responsible for initial loss of certification, </a:t>
            </a:r>
            <a:r>
              <a:rPr lang="en-US" sz="2700" b="1" dirty="0"/>
              <a:t>haven’t violated</a:t>
            </a:r>
            <a:r>
              <a:rPr lang="en-US" sz="2700" dirty="0"/>
              <a:t> ABFM professionalism &amp; personal conduct </a:t>
            </a:r>
            <a:r>
              <a:rPr lang="en-US" sz="2700" b="1" dirty="0"/>
              <a:t>guidelines</a:t>
            </a:r>
            <a:r>
              <a:rPr lang="en-US" sz="2700" dirty="0"/>
              <a:t>, and received </a:t>
            </a:r>
            <a:r>
              <a:rPr lang="en-US" sz="2700" b="1" dirty="0"/>
              <a:t>no new </a:t>
            </a:r>
            <a:r>
              <a:rPr lang="en-US" sz="2700" dirty="0"/>
              <a:t>practice limitations, reprimands, censures, or probations </a:t>
            </a:r>
            <a:r>
              <a:rPr lang="en-US" sz="2700" b="1" dirty="0"/>
              <a:t>for at least 6 continuous years </a:t>
            </a:r>
            <a:r>
              <a:rPr lang="en-US" sz="2700" dirty="0"/>
              <a:t>prior to applying for/regaining certification.</a:t>
            </a:r>
          </a:p>
        </p:txBody>
      </p:sp>
      <p:pic>
        <p:nvPicPr>
          <p:cNvPr id="4" name="Picture 3">
            <a:extLst>
              <a:ext uri="{FF2B5EF4-FFF2-40B4-BE49-F238E27FC236}">
                <a16:creationId xmlns="" xmlns:a16="http://schemas.microsoft.com/office/drawing/2014/main" id="{712CBF38-A61F-4D4C-9B4C-15200660BD75}"/>
              </a:ext>
            </a:extLst>
          </p:cNvPr>
          <p:cNvPicPr>
            <a:picLocks noChangeAspect="1"/>
          </p:cNvPicPr>
          <p:nvPr/>
        </p:nvPicPr>
        <p:blipFill>
          <a:blip r:embed="rId3"/>
          <a:stretch>
            <a:fillRect/>
          </a:stretch>
        </p:blipFill>
        <p:spPr>
          <a:xfrm>
            <a:off x="3538535" y="6471710"/>
            <a:ext cx="4115157" cy="365792"/>
          </a:xfrm>
          <a:prstGeom prst="rect">
            <a:avLst/>
          </a:prstGeom>
        </p:spPr>
      </p:pic>
    </p:spTree>
    <p:extLst>
      <p:ext uri="{BB962C8B-B14F-4D97-AF65-F5344CB8AC3E}">
        <p14:creationId xmlns:p14="http://schemas.microsoft.com/office/powerpoint/2010/main" val="214291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95687"/>
          </a:xfrm>
        </p:spPr>
        <p:txBody>
          <a:bodyPr>
            <a:normAutofit fontScale="90000"/>
          </a:bodyPr>
          <a:lstStyle/>
          <a:p>
            <a:r>
              <a:rPr lang="en-US" dirty="0"/>
              <a:t>Not deemed in violation of Professionalism Guidelines if ABFM determines that the conditions cited in the licensing board’s adjudication:</a:t>
            </a:r>
          </a:p>
        </p:txBody>
      </p:sp>
      <p:sp>
        <p:nvSpPr>
          <p:cNvPr id="3" name="Content Placeholder 2"/>
          <p:cNvSpPr>
            <a:spLocks noGrp="1"/>
          </p:cNvSpPr>
          <p:nvPr>
            <p:ph idx="1"/>
          </p:nvPr>
        </p:nvSpPr>
        <p:spPr>
          <a:xfrm>
            <a:off x="838200" y="2306471"/>
            <a:ext cx="10515600" cy="3870491"/>
          </a:xfrm>
        </p:spPr>
        <p:txBody>
          <a:bodyPr>
            <a:normAutofit/>
          </a:bodyPr>
          <a:lstStyle/>
          <a:p>
            <a:r>
              <a:rPr lang="en-US" sz="3600" dirty="0"/>
              <a:t>Merely prohibits practice in physician’s or patient’s place of residence</a:t>
            </a:r>
          </a:p>
          <a:p>
            <a:r>
              <a:rPr lang="en-US" sz="3600" dirty="0"/>
              <a:t>Part of typical “boilerplate language” of a Governing Body</a:t>
            </a:r>
          </a:p>
          <a:p>
            <a:r>
              <a:rPr lang="en-US" sz="3600" dirty="0"/>
              <a:t>Included as part of disciplinary process without regard to specific allegations or charges against the physician</a:t>
            </a:r>
          </a:p>
        </p:txBody>
      </p:sp>
      <p:pic>
        <p:nvPicPr>
          <p:cNvPr id="4" name="Picture 3">
            <a:extLst>
              <a:ext uri="{FF2B5EF4-FFF2-40B4-BE49-F238E27FC236}">
                <a16:creationId xmlns="" xmlns:a16="http://schemas.microsoft.com/office/drawing/2014/main" id="{CB171587-5E89-4773-A8F1-0822FF9E16C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033105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5617"/>
            <a:ext cx="10515600" cy="1325218"/>
          </a:xfrm>
        </p:spPr>
        <p:txBody>
          <a:bodyPr>
            <a:normAutofit/>
          </a:bodyPr>
          <a:lstStyle/>
          <a:p>
            <a:r>
              <a:rPr lang="en-US" dirty="0"/>
              <a:t>If a physician is in violation of professionalism or personal conduct guidelines…</a:t>
            </a:r>
          </a:p>
        </p:txBody>
      </p:sp>
      <p:sp>
        <p:nvSpPr>
          <p:cNvPr id="3" name="Content Placeholder 2"/>
          <p:cNvSpPr>
            <a:spLocks noGrp="1"/>
          </p:cNvSpPr>
          <p:nvPr>
            <p:ph idx="1"/>
          </p:nvPr>
        </p:nvSpPr>
        <p:spPr>
          <a:xfrm>
            <a:off x="715617" y="2411895"/>
            <a:ext cx="10893287" cy="848139"/>
          </a:xfrm>
        </p:spPr>
        <p:txBody>
          <a:bodyPr>
            <a:noAutofit/>
          </a:bodyPr>
          <a:lstStyle/>
          <a:p>
            <a:r>
              <a:rPr lang="en-US" sz="3200" dirty="0"/>
              <a:t>Can re-apply only after the time determined by ABFM Credentials Committee has elapsed.</a:t>
            </a:r>
          </a:p>
          <a:p>
            <a:r>
              <a:rPr lang="en-US" sz="3200" dirty="0"/>
              <a:t>May apply to regain eligibility then- if no new violations and is in full compliance with guidelines. </a:t>
            </a:r>
          </a:p>
        </p:txBody>
      </p:sp>
      <p:pic>
        <p:nvPicPr>
          <p:cNvPr id="4" name="Picture 3">
            <a:extLst>
              <a:ext uri="{FF2B5EF4-FFF2-40B4-BE49-F238E27FC236}">
                <a16:creationId xmlns="" xmlns:a16="http://schemas.microsoft.com/office/drawing/2014/main" id="{735D97A8-B72B-496D-A3C2-978316D7ABE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638650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 But What About…</a:t>
            </a:r>
          </a:p>
        </p:txBody>
      </p:sp>
      <p:sp>
        <p:nvSpPr>
          <p:cNvPr id="3" name="Content Placeholder 2"/>
          <p:cNvSpPr>
            <a:spLocks noGrp="1"/>
          </p:cNvSpPr>
          <p:nvPr>
            <p:ph idx="1"/>
          </p:nvPr>
        </p:nvSpPr>
        <p:spPr>
          <a:xfrm>
            <a:off x="609600" y="1883229"/>
            <a:ext cx="11189109" cy="4242935"/>
          </a:xfrm>
        </p:spPr>
        <p:txBody>
          <a:bodyPr>
            <a:normAutofit/>
          </a:bodyPr>
          <a:lstStyle/>
          <a:p>
            <a:r>
              <a:rPr lang="en-US" dirty="0"/>
              <a:t>Don’t state medical boards</a:t>
            </a:r>
            <a:r>
              <a:rPr lang="en-US" i="1" dirty="0"/>
              <a:t> in practice </a:t>
            </a:r>
            <a:r>
              <a:rPr lang="en-US" dirty="0"/>
              <a:t>have different standards? </a:t>
            </a:r>
          </a:p>
          <a:p>
            <a:r>
              <a:rPr lang="en-US" dirty="0"/>
              <a:t>Don’t state medical boards have a political component?</a:t>
            </a:r>
          </a:p>
          <a:p>
            <a:r>
              <a:rPr lang="en-US" dirty="0"/>
              <a:t>My scope of practice is broad- “no good deed goes unpunished”? </a:t>
            </a:r>
          </a:p>
          <a:p>
            <a:r>
              <a:rPr lang="en-US" dirty="0"/>
              <a:t>A license limitation resulting from only one patient?</a:t>
            </a:r>
          </a:p>
          <a:p>
            <a:r>
              <a:rPr lang="en-US" dirty="0"/>
              <a:t>Are all 24 ABMS certifying boards consistent in applying professionalism standards? </a:t>
            </a:r>
          </a:p>
          <a:p>
            <a:r>
              <a:rPr lang="en-US" dirty="0"/>
              <a:t>Shouldn’t ABFM do their own investigations?</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37</a:t>
            </a:fld>
            <a:endParaRPr lang="en-US"/>
          </a:p>
        </p:txBody>
      </p:sp>
      <p:pic>
        <p:nvPicPr>
          <p:cNvPr id="5" name="Picture 4">
            <a:extLst>
              <a:ext uri="{FF2B5EF4-FFF2-40B4-BE49-F238E27FC236}">
                <a16:creationId xmlns="" xmlns:a16="http://schemas.microsoft.com/office/drawing/2014/main" id="{F1B58BFD-D701-45F2-AFED-FB124B2C0E5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293633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Conduct</a:t>
            </a:r>
          </a:p>
        </p:txBody>
      </p:sp>
      <p:sp>
        <p:nvSpPr>
          <p:cNvPr id="3" name="Content Placeholder 2"/>
          <p:cNvSpPr>
            <a:spLocks noGrp="1"/>
          </p:cNvSpPr>
          <p:nvPr>
            <p:ph idx="1"/>
          </p:nvPr>
        </p:nvSpPr>
        <p:spPr>
          <a:xfrm>
            <a:off x="838200" y="1510749"/>
            <a:ext cx="10515600" cy="2928729"/>
          </a:xfrm>
        </p:spPr>
        <p:txBody>
          <a:bodyPr>
            <a:noAutofit/>
          </a:bodyPr>
          <a:lstStyle/>
          <a:p>
            <a:r>
              <a:rPr lang="en-US" sz="3200" dirty="0"/>
              <a:t>May lose </a:t>
            </a:r>
            <a:r>
              <a:rPr lang="en-US" sz="3200" dirty="0" err="1"/>
              <a:t>diplomate</a:t>
            </a:r>
            <a:r>
              <a:rPr lang="en-US" sz="3200" dirty="0"/>
              <a:t> status or eligibility for: Conviction of misdemeanor or felony resulting in incarceration or probation in lieu of incarceration, or guilty </a:t>
            </a:r>
            <a:r>
              <a:rPr lang="en-US" sz="3200" i="1" dirty="0"/>
              <a:t>nolo contendere </a:t>
            </a:r>
            <a:r>
              <a:rPr lang="en-US" sz="3200" dirty="0"/>
              <a:t>plea, or Alford plea, or deferred adjudication without </a:t>
            </a:r>
            <a:r>
              <a:rPr lang="en-US" sz="3200" dirty="0" err="1"/>
              <a:t>expungement</a:t>
            </a:r>
            <a:r>
              <a:rPr lang="en-US" sz="3200" dirty="0"/>
              <a:t>.</a:t>
            </a:r>
          </a:p>
          <a:p>
            <a:r>
              <a:rPr lang="en-US" sz="3200" dirty="0"/>
              <a:t>May lose </a:t>
            </a:r>
            <a:r>
              <a:rPr lang="en-US" sz="3200" dirty="0" err="1"/>
              <a:t>diplomate</a:t>
            </a:r>
            <a:r>
              <a:rPr lang="en-US" sz="3200" dirty="0"/>
              <a:t> status or eligibility if don’t respond or provide complete and accurate responses within 60 days to any ABFM written request for information concerning a possible action.</a:t>
            </a:r>
          </a:p>
        </p:txBody>
      </p:sp>
      <p:pic>
        <p:nvPicPr>
          <p:cNvPr id="4" name="Picture 3">
            <a:extLst>
              <a:ext uri="{FF2B5EF4-FFF2-40B4-BE49-F238E27FC236}">
                <a16:creationId xmlns="" xmlns:a16="http://schemas.microsoft.com/office/drawing/2014/main" id="{70B2927E-C5E3-4E6C-95A6-144B5B51E1E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435499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Credentials Committee Is Observing</a:t>
            </a:r>
            <a:br>
              <a:rPr lang="en-US" dirty="0"/>
            </a:br>
            <a:r>
              <a:rPr lang="en-US" dirty="0"/>
              <a:t>3 Major Trends</a:t>
            </a:r>
          </a:p>
        </p:txBody>
      </p:sp>
      <p:sp>
        <p:nvSpPr>
          <p:cNvPr id="3" name="Content Placeholder 2"/>
          <p:cNvSpPr>
            <a:spLocks noGrp="1"/>
          </p:cNvSpPr>
          <p:nvPr>
            <p:ph idx="1"/>
          </p:nvPr>
        </p:nvSpPr>
        <p:spPr/>
        <p:txBody>
          <a:bodyPr>
            <a:normAutofit/>
          </a:bodyPr>
          <a:lstStyle/>
          <a:p>
            <a:r>
              <a:rPr lang="en-US" sz="4000" dirty="0"/>
              <a:t>Opioids (prescribing and personal SUD)</a:t>
            </a:r>
          </a:p>
          <a:p>
            <a:r>
              <a:rPr lang="en-US" sz="4000" dirty="0"/>
              <a:t>Consent agreements/ Not understanding any license limitation results in loss of board certification</a:t>
            </a:r>
          </a:p>
          <a:p>
            <a:r>
              <a:rPr lang="en-US" sz="4000" dirty="0"/>
              <a:t>Physician impairment (including burnout?)</a:t>
            </a:r>
          </a:p>
        </p:txBody>
      </p:sp>
      <p:sp>
        <p:nvSpPr>
          <p:cNvPr id="4" name="Slide Number Placeholder 3"/>
          <p:cNvSpPr>
            <a:spLocks noGrp="1"/>
          </p:cNvSpPr>
          <p:nvPr>
            <p:ph type="sldNum" sz="quarter" idx="12"/>
          </p:nvPr>
        </p:nvSpPr>
        <p:spPr/>
        <p:txBody>
          <a:bodyPr/>
          <a:lstStyle/>
          <a:p>
            <a:fld id="{B8E53858-325E-4866-9FF4-D49D596ED495}" type="slidenum">
              <a:rPr lang="en-US" smtClean="0"/>
              <a:t>39</a:t>
            </a:fld>
            <a:endParaRPr lang="en-US"/>
          </a:p>
        </p:txBody>
      </p:sp>
      <p:pic>
        <p:nvPicPr>
          <p:cNvPr id="5" name="Picture 4">
            <a:extLst>
              <a:ext uri="{FF2B5EF4-FFF2-40B4-BE49-F238E27FC236}">
                <a16:creationId xmlns="" xmlns:a16="http://schemas.microsoft.com/office/drawing/2014/main" id="{91492FEE-05B6-4AC2-B124-01D0B3533F09}"/>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791750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3"/>
            <a:ext cx="10515600" cy="1120845"/>
          </a:xfrm>
        </p:spPr>
        <p:txBody>
          <a:bodyPr/>
          <a:lstStyle/>
          <a:p>
            <a:r>
              <a:rPr lang="en-US" dirty="0"/>
              <a:t>What is Professionalism?</a:t>
            </a:r>
          </a:p>
        </p:txBody>
      </p:sp>
      <p:sp>
        <p:nvSpPr>
          <p:cNvPr id="3" name="Content Placeholder 2"/>
          <p:cNvSpPr>
            <a:spLocks noGrp="1"/>
          </p:cNvSpPr>
          <p:nvPr>
            <p:ph idx="1"/>
          </p:nvPr>
        </p:nvSpPr>
        <p:spPr/>
        <p:txBody>
          <a:bodyPr>
            <a:normAutofit/>
          </a:bodyPr>
          <a:lstStyle/>
          <a:p>
            <a:r>
              <a:rPr lang="en-US" sz="3200" dirty="0"/>
              <a:t>Basis of medicine’s contract with society</a:t>
            </a:r>
          </a:p>
          <a:p>
            <a:r>
              <a:rPr lang="en-US" sz="3200" dirty="0"/>
              <a:t>Demands placing interests of patients above those of the physician</a:t>
            </a:r>
          </a:p>
          <a:p>
            <a:r>
              <a:rPr lang="en-US" sz="3200" dirty="0"/>
              <a:t>Demands setting and maintaining standards of competence and integrity</a:t>
            </a:r>
          </a:p>
          <a:p>
            <a:r>
              <a:rPr lang="en-US" sz="3200" dirty="0"/>
              <a:t>Profession making standards explicit, sharing them with the public, and enforcing them maintains worthiness of trust</a:t>
            </a:r>
          </a:p>
        </p:txBody>
      </p:sp>
      <p:pic>
        <p:nvPicPr>
          <p:cNvPr id="5" name="Picture 4">
            <a:extLst>
              <a:ext uri="{FF2B5EF4-FFF2-40B4-BE49-F238E27FC236}">
                <a16:creationId xmlns="" xmlns:a16="http://schemas.microsoft.com/office/drawing/2014/main" id="{46A006B3-879B-4AEA-8FEF-877CCE11DF54}"/>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623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013"/>
            <a:ext cx="12099235" cy="1325563"/>
          </a:xfrm>
        </p:spPr>
        <p:txBody>
          <a:bodyPr>
            <a:normAutofit fontScale="90000"/>
          </a:bodyPr>
          <a:lstStyle/>
          <a:p>
            <a:r>
              <a:rPr lang="en-US" sz="3600" dirty="0"/>
              <a:t>Also increasing:</a:t>
            </a:r>
            <a:r>
              <a:rPr lang="en-US" sz="3600" b="1" dirty="0"/>
              <a:t/>
            </a:r>
            <a:br>
              <a:rPr lang="en-US" sz="3600" b="1" dirty="0"/>
            </a:br>
            <a:r>
              <a:rPr lang="en-US" sz="3600" dirty="0"/>
              <a:t>Physician Violations of Online Professionalism and Disciplinary Actions: A National Survey of State Medical Boards</a:t>
            </a:r>
            <a:endParaRPr lang="en-US" sz="3600" i="1" dirty="0"/>
          </a:p>
        </p:txBody>
      </p:sp>
      <p:pic>
        <p:nvPicPr>
          <p:cNvPr id="4" name="Content Placeholder 3"/>
          <p:cNvPicPr>
            <a:picLocks noGrp="1" noChangeAspect="1"/>
          </p:cNvPicPr>
          <p:nvPr>
            <p:ph idx="1"/>
          </p:nvPr>
        </p:nvPicPr>
        <p:blipFill>
          <a:blip r:embed="rId3"/>
          <a:stretch>
            <a:fillRect/>
          </a:stretch>
        </p:blipFill>
        <p:spPr>
          <a:xfrm>
            <a:off x="0" y="1825625"/>
            <a:ext cx="10601739" cy="4641436"/>
          </a:xfrm>
          <a:prstGeom prst="rect">
            <a:avLst/>
          </a:prstGeom>
        </p:spPr>
      </p:pic>
      <p:sp>
        <p:nvSpPr>
          <p:cNvPr id="6" name="TextBox 5"/>
          <p:cNvSpPr txBox="1"/>
          <p:nvPr/>
        </p:nvSpPr>
        <p:spPr>
          <a:xfrm>
            <a:off x="1484243" y="6467061"/>
            <a:ext cx="7726018" cy="369332"/>
          </a:xfrm>
          <a:prstGeom prst="rect">
            <a:avLst/>
          </a:prstGeom>
          <a:noFill/>
        </p:spPr>
        <p:txBody>
          <a:bodyPr wrap="square" rtlCol="0">
            <a:spAutoFit/>
          </a:bodyPr>
          <a:lstStyle/>
          <a:p>
            <a:r>
              <a:rPr lang="en-US" dirty="0"/>
              <a:t>       </a:t>
            </a:r>
            <a:r>
              <a:rPr lang="en-US" dirty="0" err="1"/>
              <a:t>Greysen</a:t>
            </a:r>
            <a:r>
              <a:rPr lang="en-US" dirty="0"/>
              <a:t> </a:t>
            </a:r>
            <a:r>
              <a:rPr lang="en-US" i="1" dirty="0"/>
              <a:t>JAMA. 2012;307(11):1141-1142. doi:10.1001/jama.2012.330</a:t>
            </a:r>
            <a:r>
              <a:rPr lang="en-US" dirty="0"/>
              <a:t>G</a:t>
            </a:r>
          </a:p>
        </p:txBody>
      </p:sp>
      <p:pic>
        <p:nvPicPr>
          <p:cNvPr id="5" name="Picture 4">
            <a:extLst>
              <a:ext uri="{FF2B5EF4-FFF2-40B4-BE49-F238E27FC236}">
                <a16:creationId xmlns="" xmlns:a16="http://schemas.microsoft.com/office/drawing/2014/main" id="{BCEE9AF0-C19B-4493-90C8-8F621C956DF1}"/>
              </a:ext>
            </a:extLst>
          </p:cNvPr>
          <p:cNvPicPr>
            <a:picLocks noChangeAspect="1"/>
          </p:cNvPicPr>
          <p:nvPr/>
        </p:nvPicPr>
        <p:blipFill>
          <a:blip r:embed="rId4"/>
          <a:stretch>
            <a:fillRect/>
          </a:stretch>
        </p:blipFill>
        <p:spPr>
          <a:xfrm>
            <a:off x="8234713" y="6492208"/>
            <a:ext cx="4115157" cy="365792"/>
          </a:xfrm>
          <a:prstGeom prst="rect">
            <a:avLst/>
          </a:prstGeom>
        </p:spPr>
      </p:pic>
    </p:spTree>
    <p:extLst>
      <p:ext uri="{BB962C8B-B14F-4D97-AF65-F5344CB8AC3E}">
        <p14:creationId xmlns:p14="http://schemas.microsoft.com/office/powerpoint/2010/main" val="2581163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When You Are Notified There’s a Complaint to the State Medical Board</a:t>
            </a:r>
          </a:p>
        </p:txBody>
      </p:sp>
      <p:sp>
        <p:nvSpPr>
          <p:cNvPr id="3" name="Content Placeholder 2"/>
          <p:cNvSpPr>
            <a:spLocks noGrp="1"/>
          </p:cNvSpPr>
          <p:nvPr>
            <p:ph idx="1"/>
          </p:nvPr>
        </p:nvSpPr>
        <p:spPr/>
        <p:txBody>
          <a:bodyPr>
            <a:normAutofit fontScale="92500" lnSpcReduction="20000"/>
          </a:bodyPr>
          <a:lstStyle/>
          <a:p>
            <a:r>
              <a:rPr lang="en-US" dirty="0"/>
              <a:t>Take it seriously, answer carefully, respond by deadline given</a:t>
            </a:r>
          </a:p>
          <a:p>
            <a:r>
              <a:rPr lang="en-US" dirty="0"/>
              <a:t>Notify your practice’s malpractice carrier</a:t>
            </a:r>
          </a:p>
          <a:p>
            <a:r>
              <a:rPr lang="en-US" dirty="0"/>
              <a:t>If employed, contact your practice’s Medical Director/counsel</a:t>
            </a:r>
          </a:p>
          <a:p>
            <a:r>
              <a:rPr lang="en-US" dirty="0"/>
              <a:t>Have attorney and/or someone in authority read any draft response before submitting</a:t>
            </a:r>
          </a:p>
          <a:p>
            <a:r>
              <a:rPr lang="en-US" dirty="0"/>
              <a:t>If responding to a complaint, stick to facts only (no editorializing), write using dispassionate language</a:t>
            </a:r>
          </a:p>
          <a:p>
            <a:r>
              <a:rPr lang="en-US" dirty="0"/>
              <a:t>If there is a hearing, have an attorney well familiar with your state’s medical licensing board represent you- can ask state medical society for suggestions</a:t>
            </a:r>
          </a:p>
          <a:p>
            <a:r>
              <a:rPr lang="en-US" dirty="0"/>
              <a:t>Before negotiating any consent agreement, request your attorney discuss with ABFM legal counsel to best protect board certification</a:t>
            </a:r>
          </a:p>
          <a:p>
            <a:endParaRPr lang="en-US" dirty="0"/>
          </a:p>
        </p:txBody>
      </p:sp>
      <p:pic>
        <p:nvPicPr>
          <p:cNvPr id="4" name="Picture 3">
            <a:extLst>
              <a:ext uri="{FF2B5EF4-FFF2-40B4-BE49-F238E27FC236}">
                <a16:creationId xmlns="" xmlns:a16="http://schemas.microsoft.com/office/drawing/2014/main" id="{333A66A1-2F34-462A-B688-A5AB90F9E8B7}"/>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0605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ABFM Letter to </a:t>
            </a:r>
            <a:r>
              <a:rPr lang="en-US" sz="4800" dirty="0" err="1"/>
              <a:t>Diplomates</a:t>
            </a:r>
            <a:r>
              <a:rPr lang="en-US" sz="4800" dirty="0"/>
              <a:t>  July 2017</a:t>
            </a:r>
          </a:p>
        </p:txBody>
      </p:sp>
      <p:sp>
        <p:nvSpPr>
          <p:cNvPr id="3" name="Content Placeholder 2"/>
          <p:cNvSpPr>
            <a:spLocks noGrp="1"/>
          </p:cNvSpPr>
          <p:nvPr>
            <p:ph idx="1"/>
          </p:nvPr>
        </p:nvSpPr>
        <p:spPr>
          <a:xfrm>
            <a:off x="609600" y="1417639"/>
            <a:ext cx="10972800" cy="4718118"/>
          </a:xfrm>
        </p:spPr>
        <p:txBody>
          <a:bodyPr>
            <a:normAutofit/>
          </a:bodyPr>
          <a:lstStyle/>
          <a:p>
            <a:pPr marL="0" indent="0">
              <a:buNone/>
            </a:pPr>
            <a:r>
              <a:rPr lang="en-US" sz="3600" dirty="0"/>
              <a:t>“We invite any </a:t>
            </a:r>
            <a:r>
              <a:rPr lang="en-US" sz="3600" dirty="0" err="1"/>
              <a:t>diplomates</a:t>
            </a:r>
            <a:r>
              <a:rPr lang="en-US" sz="3600" dirty="0"/>
              <a:t> involved in state licensing board proceedings that may lead to a license limitation or other negative finding, to </a:t>
            </a:r>
            <a:r>
              <a:rPr lang="en-US" sz="3600" dirty="0">
                <a:solidFill>
                  <a:srgbClr val="FF0000"/>
                </a:solidFill>
              </a:rPr>
              <a:t>strongly consider having their counsel communicate with ABFM's legal counsel early</a:t>
            </a:r>
            <a:r>
              <a:rPr lang="en-US" sz="3600" dirty="0"/>
              <a:t> in the process so as to seek guidance on the possible avoidance of unnecessary negative effects on ABFM certification status. This is a service readily available to all </a:t>
            </a:r>
            <a:r>
              <a:rPr lang="en-US" sz="3600" dirty="0" err="1"/>
              <a:t>diplomates</a:t>
            </a:r>
            <a:r>
              <a:rPr lang="en-US" sz="3600" dirty="0"/>
              <a:t> that ABFM hopes will be utilized frequently.”</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42</a:t>
            </a:fld>
            <a:endParaRPr lang="en-US"/>
          </a:p>
        </p:txBody>
      </p:sp>
      <p:pic>
        <p:nvPicPr>
          <p:cNvPr id="5" name="Picture 4">
            <a:extLst>
              <a:ext uri="{FF2B5EF4-FFF2-40B4-BE49-F238E27FC236}">
                <a16:creationId xmlns="" xmlns:a16="http://schemas.microsoft.com/office/drawing/2014/main" id="{ECC6C2FA-F795-40BF-913B-07F27EC9CC6C}"/>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644963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Does your State Medical License Application Ask?</a:t>
            </a:r>
          </a:p>
        </p:txBody>
      </p:sp>
      <p:sp>
        <p:nvSpPr>
          <p:cNvPr id="3" name="Content Placeholder 2"/>
          <p:cNvSpPr>
            <a:spLocks noGrp="1"/>
          </p:cNvSpPr>
          <p:nvPr>
            <p:ph idx="1"/>
          </p:nvPr>
        </p:nvSpPr>
        <p:spPr>
          <a:xfrm>
            <a:off x="609600" y="1743586"/>
            <a:ext cx="10972800" cy="4382577"/>
          </a:xfrm>
        </p:spPr>
        <p:txBody>
          <a:bodyPr>
            <a:normAutofit/>
          </a:bodyPr>
          <a:lstStyle/>
          <a:p>
            <a:pPr marL="0" indent="0">
              <a:buNone/>
            </a:pPr>
            <a:r>
              <a:rPr lang="en-US" sz="4000" dirty="0"/>
              <a:t>State licensure application questions asking whether the physician has a history of counseling or mental health issues may inadvertently contribute to physician impairment by dissuading physicians from getting needed mental health care and/or counseling. </a:t>
            </a:r>
          </a:p>
          <a:p>
            <a:pPr marL="0" indent="0">
              <a:buNone/>
            </a:pPr>
            <a:endParaRPr lang="en-US" sz="2400" b="1" dirty="0">
              <a:solidFill>
                <a:srgbClr val="FF0000"/>
              </a:solidFill>
            </a:endParaRPr>
          </a:p>
          <a:p>
            <a:pPr marL="0" indent="0">
              <a:buNone/>
            </a:pPr>
            <a:r>
              <a:rPr lang="en-US" sz="2400" b="1" dirty="0">
                <a:solidFill>
                  <a:srgbClr val="FF0000"/>
                </a:solidFill>
              </a:rPr>
              <a:t>(Let’s Review Mental Health-related Questions on our state’s license application)</a:t>
            </a:r>
          </a:p>
          <a:p>
            <a:pPr marL="0" indent="0">
              <a:buNone/>
            </a:pPr>
            <a:endParaRPr lang="en-US" sz="4000" dirty="0"/>
          </a:p>
        </p:txBody>
      </p:sp>
      <p:sp>
        <p:nvSpPr>
          <p:cNvPr id="4" name="Slide Number Placeholder 3"/>
          <p:cNvSpPr>
            <a:spLocks noGrp="1"/>
          </p:cNvSpPr>
          <p:nvPr>
            <p:ph type="sldNum" sz="quarter" idx="12"/>
          </p:nvPr>
        </p:nvSpPr>
        <p:spPr/>
        <p:txBody>
          <a:bodyPr/>
          <a:lstStyle/>
          <a:p>
            <a:fld id="{B8E53858-325E-4866-9FF4-D49D596ED495}" type="slidenum">
              <a:rPr lang="en-US" smtClean="0"/>
              <a:t>43</a:t>
            </a:fld>
            <a:endParaRPr lang="en-US"/>
          </a:p>
        </p:txBody>
      </p:sp>
      <p:pic>
        <p:nvPicPr>
          <p:cNvPr id="5" name="Picture 4">
            <a:extLst>
              <a:ext uri="{FF2B5EF4-FFF2-40B4-BE49-F238E27FC236}">
                <a16:creationId xmlns="" xmlns:a16="http://schemas.microsoft.com/office/drawing/2014/main" id="{8F98225D-195B-4A5E-A892-F48472FD975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347579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415071"/>
          </a:xfrm>
        </p:spPr>
        <p:txBody>
          <a:bodyPr>
            <a:noAutofit/>
          </a:bodyPr>
          <a:lstStyle/>
          <a:p>
            <a:pPr marL="0" indent="0">
              <a:buNone/>
            </a:pPr>
            <a:r>
              <a:rPr lang="en-US" sz="3600" dirty="0"/>
              <a:t>FYI- Two-thirds of U.S. medical boards fail to meet recommendations from the AMA, the American Psychiatric Association (APA) and the Federation of State Medical Boards (FSMB) regarding questions about physicians’ mental health on licensure application forms, according to a recent analysis of initial and renewal application forms.  </a:t>
            </a:r>
          </a:p>
          <a:p>
            <a:pPr marL="0" indent="0">
              <a:buNone/>
            </a:pPr>
            <a:r>
              <a:rPr lang="en-US" sz="1800" dirty="0" err="1"/>
              <a:t>Dyrbye</a:t>
            </a:r>
            <a:r>
              <a:rPr lang="en-US" sz="1800" dirty="0"/>
              <a:t> et al </a:t>
            </a:r>
            <a:r>
              <a:rPr lang="en-US" sz="1800" i="1" dirty="0"/>
              <a:t>Mayo Clinic Proceedings Oct 2017 :</a:t>
            </a:r>
            <a:r>
              <a:rPr lang="en-US" sz="1800" dirty="0"/>
              <a:t>92,10,1486-93.</a:t>
            </a:r>
          </a:p>
        </p:txBody>
      </p:sp>
      <p:sp>
        <p:nvSpPr>
          <p:cNvPr id="4" name="Slide Number Placeholder 3"/>
          <p:cNvSpPr>
            <a:spLocks noGrp="1"/>
          </p:cNvSpPr>
          <p:nvPr>
            <p:ph type="sldNum" sz="quarter" idx="12"/>
          </p:nvPr>
        </p:nvSpPr>
        <p:spPr/>
        <p:txBody>
          <a:bodyPr/>
          <a:lstStyle/>
          <a:p>
            <a:fld id="{B8E53858-325E-4866-9FF4-D49D596ED495}" type="slidenum">
              <a:rPr lang="en-US" smtClean="0"/>
              <a:t>44</a:t>
            </a:fld>
            <a:endParaRPr lang="en-US" dirty="0"/>
          </a:p>
        </p:txBody>
      </p:sp>
      <p:sp>
        <p:nvSpPr>
          <p:cNvPr id="5" name="Title 1"/>
          <p:cNvSpPr>
            <a:spLocks noGrp="1"/>
          </p:cNvSpPr>
          <p:nvPr>
            <p:ph type="title"/>
          </p:nvPr>
        </p:nvSpPr>
        <p:spPr/>
        <p:txBody>
          <a:bodyPr>
            <a:noAutofit/>
          </a:bodyPr>
          <a:lstStyle/>
          <a:p>
            <a:r>
              <a:rPr lang="en-US" sz="4800" dirty="0"/>
              <a:t>Answer these Questions Carefully</a:t>
            </a:r>
          </a:p>
        </p:txBody>
      </p:sp>
      <p:pic>
        <p:nvPicPr>
          <p:cNvPr id="6" name="Picture 5">
            <a:extLst>
              <a:ext uri="{FF2B5EF4-FFF2-40B4-BE49-F238E27FC236}">
                <a16:creationId xmlns="" xmlns:a16="http://schemas.microsoft.com/office/drawing/2014/main" id="{D5660E70-9396-47B1-A16A-FD7DC6A9AF9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867706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65125"/>
            <a:ext cx="11747500" cy="1325563"/>
          </a:xfrm>
        </p:spPr>
        <p:txBody>
          <a:bodyPr>
            <a:normAutofit/>
          </a:bodyPr>
          <a:lstStyle/>
          <a:p>
            <a:r>
              <a:rPr lang="en-US" sz="4000" dirty="0" smtClean="0"/>
              <a:t>2018 AMA House of Delegates- Existing Policy Amended</a:t>
            </a:r>
            <a:endParaRPr lang="en-US" sz="4000" dirty="0"/>
          </a:p>
        </p:txBody>
      </p:sp>
      <p:sp>
        <p:nvSpPr>
          <p:cNvPr id="3" name="Content Placeholder 2"/>
          <p:cNvSpPr>
            <a:spLocks noGrp="1"/>
          </p:cNvSpPr>
          <p:nvPr>
            <p:ph idx="1"/>
          </p:nvPr>
        </p:nvSpPr>
        <p:spPr>
          <a:xfrm>
            <a:off x="838200" y="1498600"/>
            <a:ext cx="10515600" cy="5168900"/>
          </a:xfrm>
        </p:spPr>
        <p:txBody>
          <a:bodyPr>
            <a:normAutofit fontScale="92500" lnSpcReduction="10000"/>
          </a:bodyPr>
          <a:lstStyle/>
          <a:p>
            <a:r>
              <a:rPr lang="en-US" dirty="0" smtClean="0"/>
              <a:t>Encourages </a:t>
            </a:r>
            <a:r>
              <a:rPr lang="en-US" dirty="0"/>
              <a:t>state licensing boards to require disclosure of physical or mental health conditions only when a physician is suffering from any condition that currently impairs his or her judgment or that would otherwise adversely affect his or her ability to practice medicine in a competent, ethical, and professional manner, or when the physician presents a public health danger. </a:t>
            </a:r>
            <a:endParaRPr lang="en-US" dirty="0" smtClean="0"/>
          </a:p>
          <a:p>
            <a:r>
              <a:rPr lang="en-US" dirty="0" smtClean="0"/>
              <a:t>Advocates for </a:t>
            </a:r>
            <a:r>
              <a:rPr lang="en-US" dirty="0"/>
              <a:t>the following wording—recommended by the FSMB—in instances where state medical boards wish to retain questions about the health of applicants on medical licensing applications: “Are you currently suffering from any condition for which you are not being appropriately treated that impairs your judgment or that would otherwise adversely affect your ability to practice medicine in a competent, ethical and professional manner? (Yes/No</a:t>
            </a:r>
            <a:r>
              <a:rPr lang="en-US" dirty="0" smtClean="0"/>
              <a:t>).”</a:t>
            </a:r>
          </a:p>
          <a:p>
            <a:pPr marL="0" indent="0">
              <a:buNone/>
            </a:pPr>
            <a:r>
              <a:rPr lang="en-US" dirty="0">
                <a:hlinkClick r:id="rId3"/>
              </a:rPr>
              <a:t>https://</a:t>
            </a:r>
            <a:r>
              <a:rPr lang="en-US" dirty="0" smtClean="0">
                <a:hlinkClick r:id="rId3"/>
              </a:rPr>
              <a:t>wire.ama-assn.org/ama-news/medical-boards-must-avoid-contributing-mental-health-stigma</a:t>
            </a:r>
            <a:endParaRPr lang="en-US" dirty="0" smtClean="0"/>
          </a:p>
          <a:p>
            <a:endParaRPr lang="en-US" dirty="0"/>
          </a:p>
        </p:txBody>
      </p:sp>
    </p:spTree>
    <p:extLst>
      <p:ext uri="{BB962C8B-B14F-4D97-AF65-F5344CB8AC3E}">
        <p14:creationId xmlns:p14="http://schemas.microsoft.com/office/powerpoint/2010/main" val="1246487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365125"/>
            <a:ext cx="11431054" cy="1325563"/>
          </a:xfrm>
        </p:spPr>
        <p:txBody>
          <a:bodyPr>
            <a:normAutofit/>
          </a:bodyPr>
          <a:lstStyle/>
          <a:p>
            <a:r>
              <a:rPr lang="en-US" dirty="0"/>
              <a:t>Review </a:t>
            </a:r>
            <a:r>
              <a:rPr lang="en-US" dirty="0" smtClean="0"/>
              <a:t>your </a:t>
            </a:r>
            <a:r>
              <a:rPr lang="en-US" dirty="0"/>
              <a:t>Curriculum/ Residency Clinic Policies</a:t>
            </a:r>
          </a:p>
        </p:txBody>
      </p:sp>
      <p:sp>
        <p:nvSpPr>
          <p:cNvPr id="3" name="Content Placeholder 2"/>
          <p:cNvSpPr>
            <a:spLocks noGrp="1"/>
          </p:cNvSpPr>
          <p:nvPr>
            <p:ph idx="1"/>
          </p:nvPr>
        </p:nvSpPr>
        <p:spPr>
          <a:xfrm>
            <a:off x="157317" y="1690255"/>
            <a:ext cx="11720052" cy="4862945"/>
          </a:xfrm>
        </p:spPr>
        <p:txBody>
          <a:bodyPr>
            <a:normAutofit fontScale="92500" lnSpcReduction="20000"/>
          </a:bodyPr>
          <a:lstStyle/>
          <a:p>
            <a:r>
              <a:rPr lang="en-US" dirty="0"/>
              <a:t>Opioid prescribing- current political and clinical climate makes this especially crucial.  (Residents need to know Guidelines &amp; best practices including: agreements, </a:t>
            </a:r>
            <a:r>
              <a:rPr lang="en-US" dirty="0" err="1"/>
              <a:t>tox</a:t>
            </a:r>
            <a:r>
              <a:rPr lang="en-US" dirty="0"/>
              <a:t> screens, PMPs, recommended dosing levels, regular office visits) </a:t>
            </a:r>
          </a:p>
          <a:p>
            <a:r>
              <a:rPr lang="en-US" dirty="0"/>
              <a:t>Use of chaperones</a:t>
            </a:r>
          </a:p>
          <a:p>
            <a:r>
              <a:rPr lang="en-US" dirty="0"/>
              <a:t>Other best practices- information management, workflows, charting standards, etc.</a:t>
            </a:r>
          </a:p>
          <a:p>
            <a:r>
              <a:rPr lang="en-US" dirty="0"/>
              <a:t>Dealing with patient complaints</a:t>
            </a:r>
          </a:p>
          <a:p>
            <a:r>
              <a:rPr lang="en-US" dirty="0"/>
              <a:t>Interpersonal Communication skills</a:t>
            </a:r>
          </a:p>
          <a:p>
            <a:r>
              <a:rPr lang="en-US" dirty="0"/>
              <a:t>Professionalism case-based- especially setting and observing boundaries</a:t>
            </a:r>
          </a:p>
          <a:p>
            <a:r>
              <a:rPr lang="en-US" dirty="0"/>
              <a:t>State License Application/ Review with a faculty member if questions –don’t guess</a:t>
            </a:r>
          </a:p>
          <a:p>
            <a:r>
              <a:rPr lang="en-US" dirty="0"/>
              <a:t>Know ABFM Requirements/ certification process</a:t>
            </a:r>
          </a:p>
          <a:p>
            <a:r>
              <a:rPr lang="en-US" dirty="0"/>
              <a:t>How to handle state medical board inquiries, hearings, requests for information</a:t>
            </a:r>
          </a:p>
          <a:p>
            <a:r>
              <a:rPr lang="en-US" dirty="0"/>
              <a:t>Physician wellness</a:t>
            </a:r>
          </a:p>
        </p:txBody>
      </p:sp>
      <p:sp>
        <p:nvSpPr>
          <p:cNvPr id="4" name="Slide Number Placeholder 3"/>
          <p:cNvSpPr>
            <a:spLocks noGrp="1"/>
          </p:cNvSpPr>
          <p:nvPr>
            <p:ph type="sldNum" sz="quarter" idx="12"/>
          </p:nvPr>
        </p:nvSpPr>
        <p:spPr/>
        <p:txBody>
          <a:bodyPr/>
          <a:lstStyle/>
          <a:p>
            <a:fld id="{B8E53858-325E-4866-9FF4-D49D596ED495}" type="slidenum">
              <a:rPr lang="en-US" smtClean="0"/>
              <a:t>46</a:t>
            </a:fld>
            <a:endParaRPr lang="en-US"/>
          </a:p>
        </p:txBody>
      </p:sp>
      <p:pic>
        <p:nvPicPr>
          <p:cNvPr id="5" name="Picture 4">
            <a:extLst>
              <a:ext uri="{FF2B5EF4-FFF2-40B4-BE49-F238E27FC236}">
                <a16:creationId xmlns="" xmlns:a16="http://schemas.microsoft.com/office/drawing/2014/main" id="{5CF46303-DE0E-4909-97C0-81E3BE049EC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244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59953"/>
          </a:xfrm>
        </p:spPr>
        <p:txBody>
          <a:bodyPr>
            <a:normAutofit/>
          </a:bodyPr>
          <a:lstStyle/>
          <a:p>
            <a:r>
              <a:rPr lang="en-US" dirty="0"/>
              <a:t>For Complete </a:t>
            </a:r>
            <a:r>
              <a:rPr lang="en-US" b="1" dirty="0"/>
              <a:t>ABFM Guidelines for Professionalism, Licensure, and Personal Conduct</a:t>
            </a:r>
            <a:r>
              <a:rPr lang="en-US" dirty="0"/>
              <a:t>, Go To: </a:t>
            </a:r>
          </a:p>
        </p:txBody>
      </p:sp>
      <p:sp>
        <p:nvSpPr>
          <p:cNvPr id="3" name="Content Placeholder 2"/>
          <p:cNvSpPr>
            <a:spLocks noGrp="1"/>
          </p:cNvSpPr>
          <p:nvPr>
            <p:ph idx="1"/>
          </p:nvPr>
        </p:nvSpPr>
        <p:spPr>
          <a:xfrm>
            <a:off x="838200" y="3882887"/>
            <a:ext cx="10515600" cy="2294076"/>
          </a:xfrm>
        </p:spPr>
        <p:txBody>
          <a:bodyPr/>
          <a:lstStyle/>
          <a:p>
            <a:pPr marL="0" indent="0">
              <a:buNone/>
            </a:pPr>
            <a:r>
              <a:rPr lang="en-US" i="1" dirty="0">
                <a:hlinkClick r:id="rId3"/>
              </a:rPr>
              <a:t>https://www.theabfm.org/about/guidelinesforprofessionalism.pdf</a:t>
            </a:r>
            <a:endParaRPr lang="en-US" i="1" dirty="0"/>
          </a:p>
          <a:p>
            <a:endParaRPr lang="en-US" dirty="0"/>
          </a:p>
          <a:p>
            <a:endParaRPr lang="en-US" dirty="0"/>
          </a:p>
        </p:txBody>
      </p:sp>
      <p:pic>
        <p:nvPicPr>
          <p:cNvPr id="4" name="Picture 3">
            <a:extLst>
              <a:ext uri="{FF2B5EF4-FFF2-40B4-BE49-F238E27FC236}">
                <a16:creationId xmlns="" xmlns:a16="http://schemas.microsoft.com/office/drawing/2014/main" id="{7B00D1BF-0AA9-4BEF-A549-5E8B396D31E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177580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352" y="994787"/>
            <a:ext cx="10449448" cy="1557494"/>
          </a:xfrm>
        </p:spPr>
        <p:txBody>
          <a:bodyPr>
            <a:noAutofit/>
          </a:bodyPr>
          <a:lstStyle/>
          <a:p>
            <a:r>
              <a:rPr lang="en-US" sz="3200" b="1" dirty="0" smtClean="0"/>
              <a:t>Thanks!</a:t>
            </a:r>
            <a:r>
              <a:rPr lang="en-US" sz="3200" dirty="0" smtClean="0"/>
              <a:t/>
            </a:r>
            <a:br>
              <a:rPr lang="en-US" sz="3200" dirty="0" smtClean="0"/>
            </a:br>
            <a:r>
              <a:rPr lang="en-US" sz="3200" dirty="0" smtClean="0"/>
              <a:t/>
            </a:r>
            <a:br>
              <a:rPr lang="en-US" sz="3200" dirty="0" smtClean="0"/>
            </a:br>
            <a:r>
              <a:rPr lang="en-US" sz="3200" dirty="0" smtClean="0"/>
              <a:t>Joe Gravel </a:t>
            </a:r>
            <a:r>
              <a:rPr lang="en-US" sz="3200" dirty="0" smtClean="0">
                <a:hlinkClick r:id="rId2"/>
              </a:rPr>
              <a:t>jgravel@glfhc.org</a:t>
            </a:r>
            <a:r>
              <a:rPr lang="en-US" sz="3200" dirty="0" smtClean="0"/>
              <a:t/>
            </a:r>
            <a:br>
              <a:rPr lang="en-US" sz="3200" dirty="0" smtClean="0"/>
            </a:br>
            <a:r>
              <a:rPr lang="en-US" sz="3200" dirty="0"/>
              <a:t/>
            </a:r>
            <a:br>
              <a:rPr lang="en-US" sz="3200" dirty="0"/>
            </a:br>
            <a:r>
              <a:rPr lang="en-US" sz="3200" dirty="0" smtClean="0"/>
              <a:t>Andrea Anderson </a:t>
            </a:r>
            <a:r>
              <a:rPr lang="en-US" sz="3200" dirty="0" smtClean="0">
                <a:hlinkClick r:id="rId3"/>
              </a:rPr>
              <a:t>andersona@thewrightcenter.org</a:t>
            </a:r>
            <a:r>
              <a:rPr lang="en-US" sz="3200" dirty="0" smtClean="0"/>
              <a:t/>
            </a:r>
            <a:br>
              <a:rPr lang="en-US" sz="3200" dirty="0" smtClean="0"/>
            </a:br>
            <a:endParaRPr lang="en-US" sz="3200" dirty="0"/>
          </a:p>
        </p:txBody>
      </p:sp>
      <p:pic>
        <p:nvPicPr>
          <p:cNvPr id="4" name="Picture 3"/>
          <p:cNvPicPr>
            <a:picLocks noChangeAspect="1"/>
          </p:cNvPicPr>
          <p:nvPr/>
        </p:nvPicPr>
        <p:blipFill>
          <a:blip r:embed="rId4"/>
          <a:stretch>
            <a:fillRect/>
          </a:stretch>
        </p:blipFill>
        <p:spPr>
          <a:xfrm>
            <a:off x="3145134" y="2909461"/>
            <a:ext cx="6261380" cy="3948539"/>
          </a:xfrm>
          <a:prstGeom prst="rect">
            <a:avLst/>
          </a:prstGeom>
        </p:spPr>
      </p:pic>
    </p:spTree>
    <p:extLst>
      <p:ext uri="{BB962C8B-B14F-4D97-AF65-F5344CB8AC3E}">
        <p14:creationId xmlns:p14="http://schemas.microsoft.com/office/powerpoint/2010/main" val="35687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Have You Ever Actually Read This?</a:t>
            </a:r>
          </a:p>
        </p:txBody>
      </p:sp>
      <p:pic>
        <p:nvPicPr>
          <p:cNvPr id="5" name="Content Placeholder 4"/>
          <p:cNvPicPr>
            <a:picLocks noGrp="1" noChangeAspect="1"/>
          </p:cNvPicPr>
          <p:nvPr>
            <p:ph idx="1"/>
          </p:nvPr>
        </p:nvPicPr>
        <p:blipFill>
          <a:blip r:embed="rId3"/>
          <a:stretch>
            <a:fillRect/>
          </a:stretch>
        </p:blipFill>
        <p:spPr>
          <a:xfrm>
            <a:off x="3310698" y="1417640"/>
            <a:ext cx="5570605" cy="4707995"/>
          </a:xfrm>
          <a:prstGeom prst="rect">
            <a:avLst/>
          </a:prstGeom>
        </p:spPr>
      </p:pic>
      <p:sp>
        <p:nvSpPr>
          <p:cNvPr id="4" name="Slide Number Placeholder 3"/>
          <p:cNvSpPr>
            <a:spLocks noGrp="1"/>
          </p:cNvSpPr>
          <p:nvPr>
            <p:ph type="sldNum" sz="quarter" idx="12"/>
          </p:nvPr>
        </p:nvSpPr>
        <p:spPr/>
        <p:txBody>
          <a:bodyPr/>
          <a:lstStyle/>
          <a:p>
            <a:fld id="{B8E53858-325E-4866-9FF4-D49D596ED495}" type="slidenum">
              <a:rPr lang="en-US" smtClean="0"/>
              <a:t>5</a:t>
            </a:fld>
            <a:endParaRPr lang="en-US"/>
          </a:p>
        </p:txBody>
      </p:sp>
      <p:pic>
        <p:nvPicPr>
          <p:cNvPr id="7" name="Picture 6">
            <a:extLst>
              <a:ext uri="{FF2B5EF4-FFF2-40B4-BE49-F238E27FC236}">
                <a16:creationId xmlns="" xmlns:a16="http://schemas.microsoft.com/office/drawing/2014/main" id="{53F3C68B-36CA-4122-8992-BD8FDF39D25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432571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This? (all 7 pages?…)</a:t>
            </a:r>
          </a:p>
        </p:txBody>
      </p:sp>
      <p:pic>
        <p:nvPicPr>
          <p:cNvPr id="5" name="Content Placeholder 4"/>
          <p:cNvPicPr>
            <a:picLocks noGrp="1" noChangeAspect="1"/>
          </p:cNvPicPr>
          <p:nvPr>
            <p:ph idx="1"/>
          </p:nvPr>
        </p:nvPicPr>
        <p:blipFill>
          <a:blip r:embed="rId3"/>
          <a:stretch>
            <a:fillRect/>
          </a:stretch>
        </p:blipFill>
        <p:spPr>
          <a:xfrm>
            <a:off x="3629025" y="1600201"/>
            <a:ext cx="4223155" cy="5257799"/>
          </a:xfrm>
          <a:prstGeom prst="rect">
            <a:avLst/>
          </a:prstGeom>
        </p:spPr>
      </p:pic>
      <p:sp>
        <p:nvSpPr>
          <p:cNvPr id="4" name="Slide Number Placeholder 3"/>
          <p:cNvSpPr>
            <a:spLocks noGrp="1"/>
          </p:cNvSpPr>
          <p:nvPr>
            <p:ph type="sldNum" sz="quarter" idx="12"/>
          </p:nvPr>
        </p:nvSpPr>
        <p:spPr/>
        <p:txBody>
          <a:bodyPr/>
          <a:lstStyle/>
          <a:p>
            <a:fld id="{B8E53858-325E-4866-9FF4-D49D596ED495}" type="slidenum">
              <a:rPr lang="en-US" smtClean="0"/>
              <a:t>6</a:t>
            </a:fld>
            <a:endParaRPr lang="en-US"/>
          </a:p>
        </p:txBody>
      </p:sp>
      <p:sp>
        <p:nvSpPr>
          <p:cNvPr id="3" name="TextBox 2"/>
          <p:cNvSpPr txBox="1"/>
          <p:nvPr/>
        </p:nvSpPr>
        <p:spPr>
          <a:xfrm>
            <a:off x="8460829" y="4025462"/>
            <a:ext cx="3382828" cy="1477328"/>
          </a:xfrm>
          <a:prstGeom prst="rect">
            <a:avLst/>
          </a:prstGeom>
          <a:noFill/>
        </p:spPr>
        <p:txBody>
          <a:bodyPr wrap="square" rtlCol="0">
            <a:spAutoFit/>
          </a:bodyPr>
          <a:lstStyle/>
          <a:p>
            <a:r>
              <a:rPr lang="en-US" dirty="0"/>
              <a:t>ABFM Guidelines for Professionalism, Licensure &amp; Personal Conduct -on-line at </a:t>
            </a:r>
            <a:r>
              <a:rPr lang="en-US" i="1" dirty="0">
                <a:hlinkClick r:id="rId4"/>
              </a:rPr>
              <a:t>https://www.theabfm.org/about/guidelinesforprofessionalism.pdf</a:t>
            </a:r>
            <a:endParaRPr lang="en-US" i="1" dirty="0"/>
          </a:p>
        </p:txBody>
      </p:sp>
      <p:pic>
        <p:nvPicPr>
          <p:cNvPr id="6" name="Picture 5"/>
          <p:cNvPicPr>
            <a:picLocks noChangeAspect="1"/>
          </p:cNvPicPr>
          <p:nvPr/>
        </p:nvPicPr>
        <p:blipFill>
          <a:blip r:embed="rId5"/>
          <a:stretch>
            <a:fillRect/>
          </a:stretch>
        </p:blipFill>
        <p:spPr>
          <a:xfrm>
            <a:off x="3629025" y="1600201"/>
            <a:ext cx="4199707" cy="5121273"/>
          </a:xfrm>
          <a:prstGeom prst="rect">
            <a:avLst/>
          </a:prstGeom>
        </p:spPr>
      </p:pic>
      <p:pic>
        <p:nvPicPr>
          <p:cNvPr id="7" name="Picture 6">
            <a:extLst>
              <a:ext uri="{FF2B5EF4-FFF2-40B4-BE49-F238E27FC236}">
                <a16:creationId xmlns="" xmlns:a16="http://schemas.microsoft.com/office/drawing/2014/main" id="{3F0C867C-7284-4916-9319-9C434F75D78B}"/>
              </a:ext>
            </a:extLst>
          </p:cNvPr>
          <p:cNvPicPr>
            <a:picLocks noChangeAspect="1"/>
          </p:cNvPicPr>
          <p:nvPr/>
        </p:nvPicPr>
        <p:blipFill>
          <a:blip r:embed="rId6"/>
          <a:stretch>
            <a:fillRect/>
          </a:stretch>
        </p:blipFill>
        <p:spPr>
          <a:xfrm>
            <a:off x="-320677" y="6423945"/>
            <a:ext cx="4115157" cy="365792"/>
          </a:xfrm>
          <a:prstGeom prst="rect">
            <a:avLst/>
          </a:prstGeom>
        </p:spPr>
      </p:pic>
    </p:spTree>
    <p:extLst>
      <p:ext uri="{BB962C8B-B14F-4D97-AF65-F5344CB8AC3E}">
        <p14:creationId xmlns:p14="http://schemas.microsoft.com/office/powerpoint/2010/main" val="339809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766"/>
            <a:ext cx="10515600" cy="912922"/>
          </a:xfrm>
        </p:spPr>
        <p:txBody>
          <a:bodyPr>
            <a:normAutofit fontScale="90000"/>
          </a:bodyPr>
          <a:lstStyle/>
          <a:p>
            <a:r>
              <a:rPr lang="en-US" dirty="0"/>
              <a:t>Why Not?</a:t>
            </a:r>
            <a:br>
              <a:rPr lang="en-US" dirty="0"/>
            </a:br>
            <a:endParaRPr lang="en-US" dirty="0"/>
          </a:p>
        </p:txBody>
      </p:sp>
      <p:sp>
        <p:nvSpPr>
          <p:cNvPr id="3" name="Content Placeholder 2"/>
          <p:cNvSpPr>
            <a:spLocks noGrp="1"/>
          </p:cNvSpPr>
          <p:nvPr>
            <p:ph idx="1"/>
          </p:nvPr>
        </p:nvSpPr>
        <p:spPr>
          <a:xfrm>
            <a:off x="838200" y="1447800"/>
            <a:ext cx="10515600" cy="4729163"/>
          </a:xfrm>
        </p:spPr>
        <p:txBody>
          <a:bodyPr>
            <a:normAutofit lnSpcReduction="10000"/>
          </a:bodyPr>
          <a:lstStyle/>
          <a:p>
            <a:r>
              <a:rPr lang="en-US" dirty="0"/>
              <a:t>I’m really busy- more pressing things to know about.</a:t>
            </a:r>
          </a:p>
          <a:p>
            <a:r>
              <a:rPr lang="en-US" dirty="0"/>
              <a:t>“I’m professional!”- This really applies more to other people.</a:t>
            </a:r>
          </a:p>
          <a:p>
            <a:r>
              <a:rPr lang="en-US" dirty="0"/>
              <a:t>Car rental agreement phenomenon- no one actually reads it, it’s ok.</a:t>
            </a:r>
          </a:p>
          <a:p>
            <a:r>
              <a:rPr lang="en-US" dirty="0"/>
              <a:t>Others?</a:t>
            </a:r>
          </a:p>
          <a:p>
            <a:pPr marL="0" indent="0">
              <a:buNone/>
            </a:pPr>
            <a:endParaRPr lang="en-US" dirty="0"/>
          </a:p>
          <a:p>
            <a:pPr marL="0" indent="0">
              <a:buNone/>
            </a:pPr>
            <a:r>
              <a:rPr lang="en-US" dirty="0"/>
              <a:t>Consider:</a:t>
            </a:r>
          </a:p>
          <a:p>
            <a:r>
              <a:rPr lang="en-US" dirty="0"/>
              <a:t>It’s important to read the “directions” that comes with your hard-earned board certification….</a:t>
            </a:r>
          </a:p>
          <a:p>
            <a:r>
              <a:rPr lang="en-US" dirty="0"/>
              <a:t>No one who loses board certification thought they would when they were a resident….</a:t>
            </a:r>
          </a:p>
        </p:txBody>
      </p:sp>
      <p:pic>
        <p:nvPicPr>
          <p:cNvPr id="5" name="Picture 4">
            <a:extLst>
              <a:ext uri="{FF2B5EF4-FFF2-40B4-BE49-F238E27FC236}">
                <a16:creationId xmlns="" xmlns:a16="http://schemas.microsoft.com/office/drawing/2014/main" id="{447D2F66-CB4B-42AB-9DE2-B74634B235A8}"/>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02174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and Unrestricted License</a:t>
            </a:r>
          </a:p>
        </p:txBody>
      </p:sp>
      <p:sp>
        <p:nvSpPr>
          <p:cNvPr id="3" name="Content Placeholder 2"/>
          <p:cNvSpPr>
            <a:spLocks noGrp="1"/>
          </p:cNvSpPr>
          <p:nvPr>
            <p:ph idx="1"/>
          </p:nvPr>
        </p:nvSpPr>
        <p:spPr>
          <a:xfrm>
            <a:off x="838200" y="1436914"/>
            <a:ext cx="10515600" cy="2114669"/>
          </a:xfrm>
        </p:spPr>
        <p:txBody>
          <a:bodyPr>
            <a:noAutofit/>
          </a:bodyPr>
          <a:lstStyle/>
          <a:p>
            <a:pPr marL="0" indent="0">
              <a:buNone/>
            </a:pPr>
            <a:r>
              <a:rPr lang="en-US" sz="4400" dirty="0"/>
              <a:t>“A family physician must continuously hold a currently active, valid and full medical license that is not subject to practice privilege limitations in any state or territory in which s/he has a medical license, regardless of whether or not they are currently practicing within that state.” </a:t>
            </a:r>
          </a:p>
          <a:p>
            <a:pPr marL="0" indent="0">
              <a:buNone/>
            </a:pPr>
            <a:endParaRPr lang="en-US" sz="1800" dirty="0"/>
          </a:p>
          <a:p>
            <a:pPr marL="0" indent="0">
              <a:buNone/>
            </a:pPr>
            <a:r>
              <a:rPr lang="en-US" sz="1600" i="1" dirty="0"/>
              <a:t>ABFM Guidelines for Professionalism, Licensure, and Personal Conduct</a:t>
            </a:r>
          </a:p>
        </p:txBody>
      </p:sp>
      <p:sp>
        <p:nvSpPr>
          <p:cNvPr id="4" name="Slide Number Placeholder 3"/>
          <p:cNvSpPr>
            <a:spLocks noGrp="1"/>
          </p:cNvSpPr>
          <p:nvPr>
            <p:ph type="sldNum" sz="quarter" idx="12"/>
          </p:nvPr>
        </p:nvSpPr>
        <p:spPr/>
        <p:txBody>
          <a:bodyPr/>
          <a:lstStyle/>
          <a:p>
            <a:fld id="{B8E53858-325E-4866-9FF4-D49D596ED495}" type="slidenum">
              <a:rPr lang="en-US" smtClean="0"/>
              <a:t>8</a:t>
            </a:fld>
            <a:endParaRPr lang="en-US"/>
          </a:p>
        </p:txBody>
      </p:sp>
      <p:pic>
        <p:nvPicPr>
          <p:cNvPr id="8" name="Picture 7">
            <a:extLst>
              <a:ext uri="{FF2B5EF4-FFF2-40B4-BE49-F238E27FC236}">
                <a16:creationId xmlns="" xmlns:a16="http://schemas.microsoft.com/office/drawing/2014/main" id="{BE92E476-77C9-4EEB-8C7F-372B4926184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820525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and Unrestricted License</a:t>
            </a:r>
          </a:p>
        </p:txBody>
      </p:sp>
      <p:sp>
        <p:nvSpPr>
          <p:cNvPr id="3" name="Content Placeholder 2"/>
          <p:cNvSpPr>
            <a:spLocks noGrp="1"/>
          </p:cNvSpPr>
          <p:nvPr>
            <p:ph idx="1"/>
          </p:nvPr>
        </p:nvSpPr>
        <p:spPr>
          <a:xfrm>
            <a:off x="838200" y="1436914"/>
            <a:ext cx="10515600" cy="2114669"/>
          </a:xfrm>
        </p:spPr>
        <p:txBody>
          <a:bodyPr>
            <a:noAutofit/>
          </a:bodyPr>
          <a:lstStyle/>
          <a:p>
            <a:pPr marL="0" indent="0">
              <a:buNone/>
            </a:pPr>
            <a:r>
              <a:rPr lang="en-US" sz="4400" dirty="0"/>
              <a:t>“A family physician must continuously hold a currently </a:t>
            </a:r>
            <a:r>
              <a:rPr lang="en-US" sz="4400" dirty="0">
                <a:solidFill>
                  <a:srgbClr val="FF0000"/>
                </a:solidFill>
              </a:rPr>
              <a:t>active, valid and full </a:t>
            </a:r>
            <a:r>
              <a:rPr lang="en-US" sz="4400" dirty="0"/>
              <a:t>medical license that is </a:t>
            </a:r>
            <a:r>
              <a:rPr lang="en-US" sz="4400" dirty="0">
                <a:solidFill>
                  <a:srgbClr val="FF0000"/>
                </a:solidFill>
              </a:rPr>
              <a:t>not subject to practice privilege limitations in any state or territory </a:t>
            </a:r>
            <a:r>
              <a:rPr lang="en-US" sz="4400" dirty="0"/>
              <a:t>in which s/he has a medical license, regardless of whether or not they are currently practicing within that state.” </a:t>
            </a:r>
          </a:p>
          <a:p>
            <a:pPr marL="0" indent="0">
              <a:buNone/>
            </a:pPr>
            <a:endParaRPr lang="en-US" sz="1800" dirty="0"/>
          </a:p>
          <a:p>
            <a:pPr marL="0" indent="0">
              <a:buNone/>
            </a:pPr>
            <a:r>
              <a:rPr lang="en-US" sz="1600" i="1" dirty="0"/>
              <a:t>ABFM Guidelines for Professionalism, Licensure, and Personal Conduct</a:t>
            </a:r>
          </a:p>
        </p:txBody>
      </p:sp>
      <p:sp>
        <p:nvSpPr>
          <p:cNvPr id="4" name="Slide Number Placeholder 3"/>
          <p:cNvSpPr>
            <a:spLocks noGrp="1"/>
          </p:cNvSpPr>
          <p:nvPr>
            <p:ph type="sldNum" sz="quarter" idx="12"/>
          </p:nvPr>
        </p:nvSpPr>
        <p:spPr/>
        <p:txBody>
          <a:bodyPr/>
          <a:lstStyle/>
          <a:p>
            <a:fld id="{B8E53858-325E-4866-9FF4-D49D596ED495}" type="slidenum">
              <a:rPr lang="en-US" smtClean="0"/>
              <a:t>9</a:t>
            </a:fld>
            <a:endParaRPr lang="en-US"/>
          </a:p>
        </p:txBody>
      </p:sp>
      <p:pic>
        <p:nvPicPr>
          <p:cNvPr id="6" name="Picture 5">
            <a:extLst>
              <a:ext uri="{FF2B5EF4-FFF2-40B4-BE49-F238E27FC236}">
                <a16:creationId xmlns="" xmlns:a16="http://schemas.microsoft.com/office/drawing/2014/main" id="{8F506BBA-C918-430E-98F0-23D53853F0F5}"/>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66123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6077</Words>
  <Application>Microsoft Office PowerPoint</Application>
  <PresentationFormat>Widescreen</PresentationFormat>
  <Paragraphs>533</Paragraphs>
  <Slides>48</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 New Roman</vt:lpstr>
      <vt:lpstr>Office Theme</vt:lpstr>
      <vt:lpstr>It’ll Never Happen To Me: Avoiding License Restrictions &amp; Loss of Board Certification</vt:lpstr>
      <vt:lpstr>Educational Objectives</vt:lpstr>
      <vt:lpstr>Board Certification is Built on a Foundation  of Licensure</vt:lpstr>
      <vt:lpstr>What is Professionalism?</vt:lpstr>
      <vt:lpstr>Have You Ever Actually Read This?</vt:lpstr>
      <vt:lpstr>Or This? (all 7 pages?…)</vt:lpstr>
      <vt:lpstr>Why Not? </vt:lpstr>
      <vt:lpstr>Full and Unrestricted License</vt:lpstr>
      <vt:lpstr>Full and Unrestricted License</vt:lpstr>
      <vt:lpstr>Licensure Requirements for Certification</vt:lpstr>
      <vt:lpstr>Name Some Common Reasons for License Limitations….</vt:lpstr>
      <vt:lpstr>Common Reasons for License Limitations</vt:lpstr>
      <vt:lpstr>Examples of Professionalism Lapses</vt:lpstr>
      <vt:lpstr>Not all license actions lead to loss of Certification</vt:lpstr>
      <vt:lpstr>Not all license actions lead to loss of Certification</vt:lpstr>
      <vt:lpstr>PowerPoint Presentation</vt:lpstr>
      <vt:lpstr>What’s the Process? ABFM reviews a physician’s certification status following an adverse action by a Governing Body such as:</vt:lpstr>
      <vt:lpstr>Then at ABFM, there’s a Careful and Consistent Algorithmic Process in Place … </vt:lpstr>
      <vt:lpstr>A committee composed of family physician peers reviews and votes on all appeals; actions are then approved by the full ABFM Board of Directors.  Typical ABFM Credentials Committee composition</vt:lpstr>
      <vt:lpstr>Selected Cases</vt:lpstr>
      <vt:lpstr>Case #1- Dr. A.</vt:lpstr>
      <vt:lpstr>Dr. A.- Outcome</vt:lpstr>
      <vt:lpstr>Case #2- Dr. B.</vt:lpstr>
      <vt:lpstr>Dr. B.- Outcome</vt:lpstr>
      <vt:lpstr>Case #3- Dr. C.</vt:lpstr>
      <vt:lpstr>Dr. C. - Outcome</vt:lpstr>
      <vt:lpstr>Case #4- Dr. D.</vt:lpstr>
      <vt:lpstr>Dr. D. - Outcome</vt:lpstr>
      <vt:lpstr>Case #5- Dr. E.</vt:lpstr>
      <vt:lpstr>Dr. E. - Outcome</vt:lpstr>
      <vt:lpstr>Medical practice limitations include those that:</vt:lpstr>
      <vt:lpstr>List of Common Limitations From the ABFM Appeal Form:</vt:lpstr>
      <vt:lpstr>Exceptions - License is not deemed “subject to practice limitations” if: </vt:lpstr>
      <vt:lpstr>Exceptions - License is not deemed “subject to practice limitations” if: (continued)</vt:lpstr>
      <vt:lpstr>Not deemed in violation of Professionalism Guidelines if ABFM determines that the conditions cited in the licensing board’s adjudication:</vt:lpstr>
      <vt:lpstr>If a physician is in violation of professionalism or personal conduct guidelines…</vt:lpstr>
      <vt:lpstr>Yes, But What About…</vt:lpstr>
      <vt:lpstr>Personal Conduct</vt:lpstr>
      <vt:lpstr>Credentials Committee Is Observing 3 Major Trends</vt:lpstr>
      <vt:lpstr>Also increasing: Physician Violations of Online Professionalism and Disciplinary Actions: A National Survey of State Medical Boards</vt:lpstr>
      <vt:lpstr>What To Do When You Are Notified There’s a Complaint to the State Medical Board</vt:lpstr>
      <vt:lpstr>ABFM Letter to Diplomates  July 2017</vt:lpstr>
      <vt:lpstr>What Does your State Medical License Application Ask?</vt:lpstr>
      <vt:lpstr>Answer these Questions Carefully</vt:lpstr>
      <vt:lpstr>2018 AMA House of Delegates- Existing Policy Amended</vt:lpstr>
      <vt:lpstr>Review your Curriculum/ Residency Clinic Policies</vt:lpstr>
      <vt:lpstr>For Complete ABFM Guidelines for Professionalism, Licensure, and Personal Conduct, Go To: </vt:lpstr>
      <vt:lpstr>Thanks!  Joe Gravel jgravel@glfhc.org  Andrea Anderson andersona@thewrightcenter.org </vt:lpstr>
    </vt:vector>
  </TitlesOfParts>
  <Company>GLFHC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It’ll Never Happen To Me: Avoiding License Restrictions &amp; Loss of Board Certification</dc:title>
  <dc:creator>Gravel, Joseph</dc:creator>
  <cp:lastModifiedBy>Gravel, Joseph</cp:lastModifiedBy>
  <cp:revision>10</cp:revision>
  <dcterms:created xsi:type="dcterms:W3CDTF">2018-11-04T14:30:35Z</dcterms:created>
  <dcterms:modified xsi:type="dcterms:W3CDTF">2018-11-09T15:49:12Z</dcterms:modified>
</cp:coreProperties>
</file>